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139_6505FFC9.xml" ContentType="application/vnd.ms-powerpoint.comments+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4379" r:id="rId5"/>
    <p:sldMasterId id="2147483660" r:id="rId6"/>
    <p:sldMasterId id="2147483672" r:id="rId7"/>
    <p:sldMasterId id="2147483696" r:id="rId8"/>
  </p:sldMasterIdLst>
  <p:notesMasterIdLst>
    <p:notesMasterId r:id="rId37"/>
  </p:notesMasterIdLst>
  <p:handoutMasterIdLst>
    <p:handoutMasterId r:id="rId38"/>
  </p:handoutMasterIdLst>
  <p:sldIdLst>
    <p:sldId id="256" r:id="rId9"/>
    <p:sldId id="257" r:id="rId10"/>
    <p:sldId id="490" r:id="rId11"/>
    <p:sldId id="352" r:id="rId12"/>
    <p:sldId id="353" r:id="rId13"/>
    <p:sldId id="1586" r:id="rId14"/>
    <p:sldId id="362" r:id="rId15"/>
    <p:sldId id="368" r:id="rId16"/>
    <p:sldId id="258" r:id="rId17"/>
    <p:sldId id="272" r:id="rId18"/>
    <p:sldId id="317" r:id="rId19"/>
    <p:sldId id="308" r:id="rId20"/>
    <p:sldId id="260" r:id="rId21"/>
    <p:sldId id="259" r:id="rId22"/>
    <p:sldId id="357" r:id="rId23"/>
    <p:sldId id="262" r:id="rId24"/>
    <p:sldId id="355" r:id="rId25"/>
    <p:sldId id="1585" r:id="rId26"/>
    <p:sldId id="356" r:id="rId27"/>
    <p:sldId id="325" r:id="rId28"/>
    <p:sldId id="266" r:id="rId29"/>
    <p:sldId id="309" r:id="rId30"/>
    <p:sldId id="330" r:id="rId31"/>
    <p:sldId id="1587" r:id="rId32"/>
    <p:sldId id="331" r:id="rId33"/>
    <p:sldId id="1512" r:id="rId34"/>
    <p:sldId id="313" r:id="rId35"/>
    <p:sldId id="370" r:id="rId36"/>
  </p:sldIdLst>
  <p:sldSz cx="12192000" cy="6858000"/>
  <p:notesSz cx="6881813"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D09C1F-E58E-A33E-1AC7-EE68B054B9C4}" name="Rebecca Brown" initials="RB" userId="Rebecca Brown" providerId="None"/>
  <p188:author id="{FDB2947D-6892-A07B-F3CD-EA6F0AD82225}" name="Levin-Lederer, Sarah" initials="SL" userId="S::Sarah.LevinLederer@umassmed.edu::99eafed0-cad3-4566-aeac-2cb5017a2dc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58A"/>
    <a:srgbClr val="616265"/>
    <a:srgbClr val="215591"/>
    <a:srgbClr val="25488D"/>
    <a:srgbClr val="2A3A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30F94F-71FF-43DA-8236-8E5771B9D8C6}" v="269" dt="2024-11-20T13:48:50.8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57290" autoAdjust="0"/>
  </p:normalViewPr>
  <p:slideViewPr>
    <p:cSldViewPr snapToGrid="0">
      <p:cViewPr varScale="1">
        <p:scale>
          <a:sx n="48" d="100"/>
          <a:sy n="48" d="100"/>
        </p:scale>
        <p:origin x="2002" y="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36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handoutMaster" Target="handoutMasters/handoutMaster1.xml"/></Relationships>
</file>

<file path=ppt/comments/modernComment_139_6505FFC9.xml><?xml version="1.0" encoding="utf-8"?>
<p188:cmLst xmlns:a="http://schemas.openxmlformats.org/drawingml/2006/main" xmlns:r="http://schemas.openxmlformats.org/officeDocument/2006/relationships" xmlns:p188="http://schemas.microsoft.com/office/powerpoint/2018/8/main">
  <p188:cm id="{29001147-891B-4E42-AE0A-C80B42AA2FD3}" authorId="{FDB2947D-6892-A07B-F3CD-EA6F0AD82225}" created="2024-11-18T15:16:31.783">
    <ac:txMkLst xmlns:ac="http://schemas.microsoft.com/office/drawing/2013/main/command">
      <pc:docMk xmlns:pc="http://schemas.microsoft.com/office/powerpoint/2013/main/command"/>
      <pc:sldMk xmlns:pc="http://schemas.microsoft.com/office/powerpoint/2013/main/command" cId="1694891977" sldId="313"/>
      <ac:spMk id="5" creationId="{9D00CA51-862C-44C0-8993-C1663824D313}"/>
      <ac:txMk cp="0" len="37">
        <ac:context len="38" hash="97735177"/>
      </ac:txMk>
    </ac:txMkLst>
    <p188:pos x="9697872" y="999651"/>
    <p188:txBody>
      <a:bodyPr/>
      <a:lstStyle/>
      <a:p>
        <a:r>
          <a:rPr lang="en-US"/>
          <a:t>Update Language for CEs (yes CHES, certificate that can go towards MLA??)</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FBB2B1-E09B-48B3-8984-232DD35B7C8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02A8C20-19DD-48E5-B805-8A6BB4B3EBE5}">
      <dgm:prSet custT="1"/>
      <dgm:spPr>
        <a:xfrm>
          <a:off x="839840" y="3413"/>
          <a:ext cx="9675759" cy="727134"/>
        </a:xfrm>
        <a:prstGeom prst="rect">
          <a:avLst/>
        </a:prstGeom>
        <a:noFill/>
        <a:ln>
          <a:noFill/>
        </a:ln>
        <a:effectLst/>
      </dgm:spPr>
      <dgm:t>
        <a:bodyPr/>
        <a:lstStyle/>
        <a:p>
          <a:pPr>
            <a:lnSpc>
              <a:spcPct val="100000"/>
            </a:lnSpc>
          </a:pPr>
          <a:r>
            <a:rPr lang="en-US" sz="2800" dirty="0">
              <a:solidFill>
                <a:sysClr val="windowText" lastClr="000000">
                  <a:hueOff val="0"/>
                  <a:satOff val="0"/>
                  <a:lumOff val="0"/>
                  <a:alphaOff val="0"/>
                </a:sysClr>
              </a:solidFill>
              <a:latin typeface="Calibri" panose="020F0502020204030204"/>
              <a:ea typeface="+mn-ea"/>
              <a:cs typeface="+mn-cs"/>
            </a:rPr>
            <a:t>Use Chat to share your comments </a:t>
          </a:r>
        </a:p>
      </dgm:t>
    </dgm:pt>
    <dgm:pt modelId="{A56EA87D-5D89-4AB0-A49B-14B0E7F0ABCA}" type="parTrans" cxnId="{1335D79C-66D9-49B4-B139-03C0E77D1972}">
      <dgm:prSet/>
      <dgm:spPr/>
      <dgm:t>
        <a:bodyPr/>
        <a:lstStyle/>
        <a:p>
          <a:endParaRPr lang="en-US"/>
        </a:p>
      </dgm:t>
    </dgm:pt>
    <dgm:pt modelId="{C06B04E5-69BE-483C-8977-102B08EC7AC7}" type="sibTrans" cxnId="{1335D79C-66D9-49B4-B139-03C0E77D1972}">
      <dgm:prSet/>
      <dgm:spPr/>
      <dgm:t>
        <a:bodyPr/>
        <a:lstStyle/>
        <a:p>
          <a:pPr>
            <a:lnSpc>
              <a:spcPct val="100000"/>
            </a:lnSpc>
          </a:pPr>
          <a:endParaRPr lang="en-US"/>
        </a:p>
      </dgm:t>
    </dgm:pt>
    <dgm:pt modelId="{B8115919-D7E9-44AC-966D-4685EF40E1A8}">
      <dgm:prSet custT="1"/>
      <dgm:spPr>
        <a:xfrm>
          <a:off x="839840" y="912332"/>
          <a:ext cx="9675759" cy="727134"/>
        </a:xfrm>
        <a:prstGeom prst="rect">
          <a:avLst/>
        </a:prstGeom>
        <a:noFill/>
        <a:ln>
          <a:noFill/>
        </a:ln>
        <a:effectLst/>
      </dgm:spPr>
      <dgm:t>
        <a:bodyPr/>
        <a:lstStyle/>
        <a:p>
          <a:pPr>
            <a:lnSpc>
              <a:spcPct val="100000"/>
            </a:lnSpc>
          </a:pPr>
          <a:r>
            <a:rPr lang="en-US" sz="2800" dirty="0">
              <a:solidFill>
                <a:sysClr val="windowText" lastClr="000000">
                  <a:hueOff val="0"/>
                  <a:satOff val="0"/>
                  <a:lumOff val="0"/>
                  <a:alphaOff val="0"/>
                </a:sysClr>
              </a:solidFill>
              <a:latin typeface="Calibri" panose="020F0502020204030204"/>
              <a:ea typeface="+mn-ea"/>
              <a:cs typeface="+mn-cs"/>
            </a:rPr>
            <a:t>Share Questions in Chat</a:t>
          </a:r>
        </a:p>
      </dgm:t>
    </dgm:pt>
    <dgm:pt modelId="{B58B3D20-086A-420B-B1B7-E315A7FDCA6E}" type="parTrans" cxnId="{9099D018-6461-4124-B6A0-78E31D0BA386}">
      <dgm:prSet/>
      <dgm:spPr/>
      <dgm:t>
        <a:bodyPr/>
        <a:lstStyle/>
        <a:p>
          <a:endParaRPr lang="en-US"/>
        </a:p>
      </dgm:t>
    </dgm:pt>
    <dgm:pt modelId="{D5EA9366-4E69-404F-A625-1731DC74579A}" type="sibTrans" cxnId="{9099D018-6461-4124-B6A0-78E31D0BA386}">
      <dgm:prSet/>
      <dgm:spPr/>
      <dgm:t>
        <a:bodyPr/>
        <a:lstStyle/>
        <a:p>
          <a:pPr>
            <a:lnSpc>
              <a:spcPct val="100000"/>
            </a:lnSpc>
          </a:pPr>
          <a:endParaRPr lang="en-US"/>
        </a:p>
      </dgm:t>
    </dgm:pt>
    <dgm:pt modelId="{0A6969BE-A068-4FAF-BBAC-767218DFE78B}">
      <dgm:prSet custT="1"/>
      <dgm:spPr>
        <a:xfrm>
          <a:off x="839840" y="1863148"/>
          <a:ext cx="9675759" cy="727134"/>
        </a:xfrm>
        <a:prstGeom prst="rect">
          <a:avLst/>
        </a:prstGeom>
        <a:noFill/>
        <a:ln>
          <a:noFill/>
        </a:ln>
        <a:effectLst/>
      </dgm:spPr>
      <dgm:t>
        <a:bodyPr/>
        <a:lstStyle/>
        <a:p>
          <a:pPr>
            <a:lnSpc>
              <a:spcPct val="100000"/>
            </a:lnSpc>
          </a:pPr>
          <a:r>
            <a:rPr lang="en-US" sz="2800" dirty="0">
              <a:solidFill>
                <a:sysClr val="windowText" lastClr="000000">
                  <a:hueOff val="0"/>
                  <a:satOff val="0"/>
                  <a:lumOff val="0"/>
                  <a:alphaOff val="0"/>
                </a:sysClr>
              </a:solidFill>
              <a:latin typeface="Calibri" panose="020F0502020204030204"/>
              <a:ea typeface="+mn-ea"/>
              <a:cs typeface="+mn-cs"/>
            </a:rPr>
            <a:t>Closed Caption available</a:t>
          </a:r>
        </a:p>
      </dgm:t>
    </dgm:pt>
    <dgm:pt modelId="{FEBB8D6B-B330-4A1B-8E19-7D8D99BE05D4}" type="parTrans" cxnId="{530B7EA1-514A-424D-BCB2-1FE4530C01A1}">
      <dgm:prSet/>
      <dgm:spPr/>
      <dgm:t>
        <a:bodyPr/>
        <a:lstStyle/>
        <a:p>
          <a:endParaRPr lang="en-US"/>
        </a:p>
      </dgm:t>
    </dgm:pt>
    <dgm:pt modelId="{CBE0E26D-74DC-4FA0-81E5-A08C4D69A937}" type="sibTrans" cxnId="{530B7EA1-514A-424D-BCB2-1FE4530C01A1}">
      <dgm:prSet/>
      <dgm:spPr/>
      <dgm:t>
        <a:bodyPr/>
        <a:lstStyle/>
        <a:p>
          <a:pPr>
            <a:lnSpc>
              <a:spcPct val="100000"/>
            </a:lnSpc>
          </a:pPr>
          <a:endParaRPr lang="en-US"/>
        </a:p>
      </dgm:t>
    </dgm:pt>
    <dgm:pt modelId="{15EC92DE-87D1-402A-8231-5F37D2DC91A5}">
      <dgm:prSet custT="1"/>
      <dgm:spPr>
        <a:xfrm>
          <a:off x="839840" y="2730169"/>
          <a:ext cx="9675759" cy="727134"/>
        </a:xfrm>
        <a:prstGeom prst="rect">
          <a:avLst/>
        </a:prstGeom>
        <a:noFill/>
        <a:ln>
          <a:noFill/>
        </a:ln>
        <a:effectLst/>
      </dgm:spPr>
      <dgm:t>
        <a:bodyPr/>
        <a:lstStyle/>
        <a:p>
          <a:pPr>
            <a:lnSpc>
              <a:spcPct val="100000"/>
            </a:lnSpc>
          </a:pPr>
          <a:r>
            <a:rPr lang="en-US" sz="2800" dirty="0">
              <a:solidFill>
                <a:sysClr val="windowText" lastClr="000000">
                  <a:hueOff val="0"/>
                  <a:satOff val="0"/>
                  <a:lumOff val="0"/>
                  <a:alphaOff val="0"/>
                </a:sysClr>
              </a:solidFill>
              <a:latin typeface="Calibri" panose="020F0502020204030204"/>
              <a:ea typeface="+mn-ea"/>
              <a:cs typeface="+mn-cs"/>
            </a:rPr>
            <a:t>Session is being recorded</a:t>
          </a:r>
        </a:p>
      </dgm:t>
    </dgm:pt>
    <dgm:pt modelId="{4B503E4D-823A-40A9-9ABF-E2B53BA51837}" type="parTrans" cxnId="{F2BCE830-B8E0-4BA0-A2B7-FF436F9D0E94}">
      <dgm:prSet/>
      <dgm:spPr/>
      <dgm:t>
        <a:bodyPr/>
        <a:lstStyle/>
        <a:p>
          <a:endParaRPr lang="en-US"/>
        </a:p>
      </dgm:t>
    </dgm:pt>
    <dgm:pt modelId="{6195616E-C21C-469B-A880-B91885AEA10A}" type="sibTrans" cxnId="{F2BCE830-B8E0-4BA0-A2B7-FF436F9D0E94}">
      <dgm:prSet/>
      <dgm:spPr/>
      <dgm:t>
        <a:bodyPr/>
        <a:lstStyle/>
        <a:p>
          <a:pPr>
            <a:lnSpc>
              <a:spcPct val="100000"/>
            </a:lnSpc>
          </a:pPr>
          <a:endParaRPr lang="en-US"/>
        </a:p>
      </dgm:t>
    </dgm:pt>
    <dgm:pt modelId="{58452A0C-F80A-433D-9D48-67964DA0516A}" type="pres">
      <dgm:prSet presAssocID="{70FBB2B1-E09B-48B3-8984-232DD35B7C80}" presName="root" presStyleCnt="0">
        <dgm:presLayoutVars>
          <dgm:dir/>
          <dgm:resizeHandles val="exact"/>
        </dgm:presLayoutVars>
      </dgm:prSet>
      <dgm:spPr/>
    </dgm:pt>
    <dgm:pt modelId="{3A5F4318-3C9A-4404-A161-C8FA9E126900}" type="pres">
      <dgm:prSet presAssocID="{702A8C20-19DD-48E5-B805-8A6BB4B3EBE5}" presName="compNode" presStyleCnt="0"/>
      <dgm:spPr/>
    </dgm:pt>
    <dgm:pt modelId="{1C38767A-7CE7-475D-B361-CBB7F790299F}" type="pres">
      <dgm:prSet presAssocID="{702A8C20-19DD-48E5-B805-8A6BB4B3EBE5}" presName="bgRect" presStyleLbl="bgShp" presStyleIdx="0" presStyleCnt="4" custScaleY="92314" custLinFactNeighborY="6618"/>
      <dgm:spPr>
        <a:xfrm>
          <a:off x="0" y="79479"/>
          <a:ext cx="10515600" cy="671247"/>
        </a:xfrm>
        <a:prstGeom prst="roundRect">
          <a:avLst>
            <a:gd name="adj" fmla="val 10000"/>
          </a:avLst>
        </a:prstGeom>
        <a:solidFill>
          <a:srgbClr val="ED7D31">
            <a:tint val="40000"/>
            <a:hueOff val="0"/>
            <a:satOff val="0"/>
            <a:lumOff val="0"/>
            <a:alphaOff val="0"/>
          </a:srgbClr>
        </a:solidFill>
        <a:ln>
          <a:noFill/>
        </a:ln>
        <a:effectLst/>
      </dgm:spPr>
    </dgm:pt>
    <dgm:pt modelId="{0DB9D2E6-A7EC-4049-A8C3-BD81DA0E7419}" type="pres">
      <dgm:prSet presAssocID="{702A8C20-19DD-48E5-B805-8A6BB4B3EBE5}" presName="iconRect" presStyleLbl="node1" presStyleIdx="0" presStyleCnt="4"/>
      <dgm:spPr>
        <a:xfrm>
          <a:off x="219958" y="167019"/>
          <a:ext cx="399924" cy="3999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Chat"/>
        </a:ext>
      </dgm:extLst>
    </dgm:pt>
    <dgm:pt modelId="{535ACE4D-1BE4-4480-8A8E-7BFF9F621697}" type="pres">
      <dgm:prSet presAssocID="{702A8C20-19DD-48E5-B805-8A6BB4B3EBE5}" presName="spaceRect" presStyleCnt="0"/>
      <dgm:spPr/>
    </dgm:pt>
    <dgm:pt modelId="{881CC2F4-984A-4AFB-A097-7D0AD7549C7E}" type="pres">
      <dgm:prSet presAssocID="{702A8C20-19DD-48E5-B805-8A6BB4B3EBE5}" presName="parTx" presStyleLbl="revTx" presStyleIdx="0" presStyleCnt="4">
        <dgm:presLayoutVars>
          <dgm:chMax val="0"/>
          <dgm:chPref val="0"/>
        </dgm:presLayoutVars>
      </dgm:prSet>
      <dgm:spPr/>
    </dgm:pt>
    <dgm:pt modelId="{369EE273-B6D8-4005-B1B4-65906E772217}" type="pres">
      <dgm:prSet presAssocID="{C06B04E5-69BE-483C-8977-102B08EC7AC7}" presName="sibTrans" presStyleCnt="0"/>
      <dgm:spPr/>
    </dgm:pt>
    <dgm:pt modelId="{2F7F2569-95B0-4209-9624-601B35A7C0FE}" type="pres">
      <dgm:prSet presAssocID="{B8115919-D7E9-44AC-966D-4685EF40E1A8}" presName="compNode" presStyleCnt="0"/>
      <dgm:spPr/>
    </dgm:pt>
    <dgm:pt modelId="{E46FA2F6-53BC-429F-969B-E42705EE39AC}" type="pres">
      <dgm:prSet presAssocID="{B8115919-D7E9-44AC-966D-4685EF40E1A8}" presName="bgRect" presStyleLbl="bgShp" presStyleIdx="1" presStyleCnt="4" custLinFactNeighborY="6618"/>
      <dgm:spPr>
        <a:xfrm>
          <a:off x="0" y="960453"/>
          <a:ext cx="10515600" cy="727134"/>
        </a:xfrm>
        <a:prstGeom prst="roundRect">
          <a:avLst>
            <a:gd name="adj" fmla="val 10000"/>
          </a:avLst>
        </a:prstGeom>
        <a:solidFill>
          <a:srgbClr val="ED7D31">
            <a:tint val="40000"/>
            <a:hueOff val="0"/>
            <a:satOff val="0"/>
            <a:lumOff val="0"/>
            <a:alphaOff val="0"/>
          </a:srgbClr>
        </a:solidFill>
        <a:ln>
          <a:noFill/>
        </a:ln>
        <a:effectLst/>
      </dgm:spPr>
    </dgm:pt>
    <dgm:pt modelId="{2E834B45-2BBE-4BDB-9978-8CFBA74E360D}" type="pres">
      <dgm:prSet presAssocID="{B8115919-D7E9-44AC-966D-4685EF40E1A8}" presName="iconRect" presStyleLbl="node1" presStyleIdx="1" presStyleCnt="4"/>
      <dgm:spPr>
        <a:xfrm>
          <a:off x="219958" y="1075937"/>
          <a:ext cx="399924" cy="39992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gm:spPr>
      <dgm:extLst>
        <a:ext uri="{E40237B7-FDA0-4F09-8148-C483321AD2D9}">
          <dgm14:cNvPr xmlns:dgm14="http://schemas.microsoft.com/office/drawing/2010/diagram" id="0" name="" descr="Help with solid fill"/>
        </a:ext>
      </dgm:extLst>
    </dgm:pt>
    <dgm:pt modelId="{573DD23A-BFEE-4809-B1AB-CA5CAF455E8D}" type="pres">
      <dgm:prSet presAssocID="{B8115919-D7E9-44AC-966D-4685EF40E1A8}" presName="spaceRect" presStyleCnt="0"/>
      <dgm:spPr/>
    </dgm:pt>
    <dgm:pt modelId="{80B737BA-944D-4B5E-9062-3A77A7DA44AD}" type="pres">
      <dgm:prSet presAssocID="{B8115919-D7E9-44AC-966D-4685EF40E1A8}" presName="parTx" presStyleLbl="revTx" presStyleIdx="1" presStyleCnt="4">
        <dgm:presLayoutVars>
          <dgm:chMax val="0"/>
          <dgm:chPref val="0"/>
        </dgm:presLayoutVars>
      </dgm:prSet>
      <dgm:spPr/>
    </dgm:pt>
    <dgm:pt modelId="{83CA5B02-6066-4AD5-BF80-B26A2D268BDD}" type="pres">
      <dgm:prSet presAssocID="{D5EA9366-4E69-404F-A625-1731DC74579A}" presName="sibTrans" presStyleCnt="0"/>
      <dgm:spPr/>
    </dgm:pt>
    <dgm:pt modelId="{3D9108C4-37A2-4A1E-9E4D-B230D10AECD0}" type="pres">
      <dgm:prSet presAssocID="{0A6969BE-A068-4FAF-BBAC-767218DFE78B}" presName="compNode" presStyleCnt="0"/>
      <dgm:spPr/>
    </dgm:pt>
    <dgm:pt modelId="{2F4FCD94-00BF-47A0-9A42-992A9B02B1BA}" type="pres">
      <dgm:prSet presAssocID="{0A6969BE-A068-4FAF-BBAC-767218DFE78B}" presName="bgRect" presStyleLbl="bgShp" presStyleIdx="2" presStyleCnt="4" custLinFactNeighborY="6085"/>
      <dgm:spPr>
        <a:xfrm>
          <a:off x="0" y="1865496"/>
          <a:ext cx="10515600" cy="727134"/>
        </a:xfrm>
        <a:prstGeom prst="roundRect">
          <a:avLst>
            <a:gd name="adj" fmla="val 10000"/>
          </a:avLst>
        </a:prstGeom>
        <a:solidFill>
          <a:srgbClr val="ED7D31">
            <a:tint val="40000"/>
            <a:hueOff val="0"/>
            <a:satOff val="0"/>
            <a:lumOff val="0"/>
            <a:alphaOff val="0"/>
          </a:srgbClr>
        </a:solidFill>
        <a:ln>
          <a:noFill/>
        </a:ln>
        <a:effectLst/>
      </dgm:spPr>
    </dgm:pt>
    <dgm:pt modelId="{09419823-024F-4086-B2D9-003487C2A89B}" type="pres">
      <dgm:prSet presAssocID="{0A6969BE-A068-4FAF-BBAC-767218DFE78B}" presName="iconRect" presStyleLbl="node1" presStyleIdx="2" presStyleCnt="4"/>
      <dgm:spPr>
        <a:xfrm>
          <a:off x="219958" y="1984855"/>
          <a:ext cx="399924" cy="3999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Subtitles"/>
        </a:ext>
      </dgm:extLst>
    </dgm:pt>
    <dgm:pt modelId="{2A31B1CC-EA60-4201-9C86-74566C3604AC}" type="pres">
      <dgm:prSet presAssocID="{0A6969BE-A068-4FAF-BBAC-767218DFE78B}" presName="spaceRect" presStyleCnt="0"/>
      <dgm:spPr/>
    </dgm:pt>
    <dgm:pt modelId="{892DF596-CF79-4D7D-BF3E-B1A1CD99CE4D}" type="pres">
      <dgm:prSet presAssocID="{0A6969BE-A068-4FAF-BBAC-767218DFE78B}" presName="parTx" presStyleLbl="revTx" presStyleIdx="2" presStyleCnt="4" custLinFactNeighborY="5762">
        <dgm:presLayoutVars>
          <dgm:chMax val="0"/>
          <dgm:chPref val="0"/>
        </dgm:presLayoutVars>
      </dgm:prSet>
      <dgm:spPr/>
    </dgm:pt>
    <dgm:pt modelId="{873AED5B-0FEC-4B18-9A71-B145002520F0}" type="pres">
      <dgm:prSet presAssocID="{CBE0E26D-74DC-4FA0-81E5-A08C4D69A937}" presName="sibTrans" presStyleCnt="0"/>
      <dgm:spPr/>
    </dgm:pt>
    <dgm:pt modelId="{EDE933A7-E1B6-40CE-907F-D7A785925339}" type="pres">
      <dgm:prSet presAssocID="{15EC92DE-87D1-402A-8231-5F37D2DC91A5}" presName="compNode" presStyleCnt="0"/>
      <dgm:spPr/>
    </dgm:pt>
    <dgm:pt modelId="{45722781-E4FD-4895-A82A-4C68B7D43780}" type="pres">
      <dgm:prSet presAssocID="{15EC92DE-87D1-402A-8231-5F37D2DC91A5}" presName="bgRect" presStyleLbl="bgShp" presStyleIdx="3" presStyleCnt="4" custLinFactNeighborY="3309"/>
      <dgm:spPr>
        <a:xfrm>
          <a:off x="0" y="2754229"/>
          <a:ext cx="10515600" cy="727134"/>
        </a:xfrm>
        <a:prstGeom prst="roundRect">
          <a:avLst>
            <a:gd name="adj" fmla="val 10000"/>
          </a:avLst>
        </a:prstGeom>
        <a:solidFill>
          <a:srgbClr val="ED7D31">
            <a:tint val="40000"/>
            <a:hueOff val="0"/>
            <a:satOff val="0"/>
            <a:lumOff val="0"/>
            <a:alphaOff val="0"/>
          </a:srgbClr>
        </a:solidFill>
        <a:ln>
          <a:noFill/>
        </a:ln>
        <a:effectLst/>
      </dgm:spPr>
    </dgm:pt>
    <dgm:pt modelId="{35E03408-8A7F-4891-AD8F-8C009854F09C}" type="pres">
      <dgm:prSet presAssocID="{15EC92DE-87D1-402A-8231-5F37D2DC91A5}" presName="iconRect" presStyleLbl="node1" presStyleIdx="3" presStyleCnt="4"/>
      <dgm:spPr>
        <a:xfrm>
          <a:off x="219958" y="2893774"/>
          <a:ext cx="399924" cy="3999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Radio microphone"/>
        </a:ext>
      </dgm:extLst>
    </dgm:pt>
    <dgm:pt modelId="{434B5CB7-BBE0-4A20-9226-C4A03F9F8B40}" type="pres">
      <dgm:prSet presAssocID="{15EC92DE-87D1-402A-8231-5F37D2DC91A5}" presName="spaceRect" presStyleCnt="0"/>
      <dgm:spPr/>
    </dgm:pt>
    <dgm:pt modelId="{847DB8F6-08F1-48FC-8394-BF5D85045E5F}" type="pres">
      <dgm:prSet presAssocID="{15EC92DE-87D1-402A-8231-5F37D2DC91A5}" presName="parTx" presStyleLbl="revTx" presStyleIdx="3" presStyleCnt="4">
        <dgm:presLayoutVars>
          <dgm:chMax val="0"/>
          <dgm:chPref val="0"/>
        </dgm:presLayoutVars>
      </dgm:prSet>
      <dgm:spPr/>
    </dgm:pt>
  </dgm:ptLst>
  <dgm:cxnLst>
    <dgm:cxn modelId="{9099D018-6461-4124-B6A0-78E31D0BA386}" srcId="{70FBB2B1-E09B-48B3-8984-232DD35B7C80}" destId="{B8115919-D7E9-44AC-966D-4685EF40E1A8}" srcOrd="1" destOrd="0" parTransId="{B58B3D20-086A-420B-B1B7-E315A7FDCA6E}" sibTransId="{D5EA9366-4E69-404F-A625-1731DC74579A}"/>
    <dgm:cxn modelId="{F2BCE830-B8E0-4BA0-A2B7-FF436F9D0E94}" srcId="{70FBB2B1-E09B-48B3-8984-232DD35B7C80}" destId="{15EC92DE-87D1-402A-8231-5F37D2DC91A5}" srcOrd="3" destOrd="0" parTransId="{4B503E4D-823A-40A9-9ABF-E2B53BA51837}" sibTransId="{6195616E-C21C-469B-A880-B91885AEA10A}"/>
    <dgm:cxn modelId="{DA364261-A146-4C04-AC3C-A8F6B861BD30}" type="presOf" srcId="{702A8C20-19DD-48E5-B805-8A6BB4B3EBE5}" destId="{881CC2F4-984A-4AFB-A097-7D0AD7549C7E}" srcOrd="0" destOrd="0" presId="urn:microsoft.com/office/officeart/2018/2/layout/IconVerticalSolidList"/>
    <dgm:cxn modelId="{11E15E45-A66B-46D9-978C-D907C5DACF12}" type="presOf" srcId="{0A6969BE-A068-4FAF-BBAC-767218DFE78B}" destId="{892DF596-CF79-4D7D-BF3E-B1A1CD99CE4D}" srcOrd="0" destOrd="0" presId="urn:microsoft.com/office/officeart/2018/2/layout/IconVerticalSolidList"/>
    <dgm:cxn modelId="{1335D79C-66D9-49B4-B139-03C0E77D1972}" srcId="{70FBB2B1-E09B-48B3-8984-232DD35B7C80}" destId="{702A8C20-19DD-48E5-B805-8A6BB4B3EBE5}" srcOrd="0" destOrd="0" parTransId="{A56EA87D-5D89-4AB0-A49B-14B0E7F0ABCA}" sibTransId="{C06B04E5-69BE-483C-8977-102B08EC7AC7}"/>
    <dgm:cxn modelId="{530B7EA1-514A-424D-BCB2-1FE4530C01A1}" srcId="{70FBB2B1-E09B-48B3-8984-232DD35B7C80}" destId="{0A6969BE-A068-4FAF-BBAC-767218DFE78B}" srcOrd="2" destOrd="0" parTransId="{FEBB8D6B-B330-4A1B-8E19-7D8D99BE05D4}" sibTransId="{CBE0E26D-74DC-4FA0-81E5-A08C4D69A937}"/>
    <dgm:cxn modelId="{FD0B94B5-8560-4FBD-8C72-D4E89497D470}" type="presOf" srcId="{B8115919-D7E9-44AC-966D-4685EF40E1A8}" destId="{80B737BA-944D-4B5E-9062-3A77A7DA44AD}" srcOrd="0" destOrd="0" presId="urn:microsoft.com/office/officeart/2018/2/layout/IconVerticalSolidList"/>
    <dgm:cxn modelId="{54C2D8BC-86CF-4D3B-BFFC-0662C007D143}" type="presOf" srcId="{70FBB2B1-E09B-48B3-8984-232DD35B7C80}" destId="{58452A0C-F80A-433D-9D48-67964DA0516A}" srcOrd="0" destOrd="0" presId="urn:microsoft.com/office/officeart/2018/2/layout/IconVerticalSolidList"/>
    <dgm:cxn modelId="{2B0AB3CB-811A-40AA-A1E0-8E625CEB26D2}" type="presOf" srcId="{15EC92DE-87D1-402A-8231-5F37D2DC91A5}" destId="{847DB8F6-08F1-48FC-8394-BF5D85045E5F}" srcOrd="0" destOrd="0" presId="urn:microsoft.com/office/officeart/2018/2/layout/IconVerticalSolidList"/>
    <dgm:cxn modelId="{3C0B93E4-91A7-4C7D-9017-0C1BC9B3CC03}" type="presParOf" srcId="{58452A0C-F80A-433D-9D48-67964DA0516A}" destId="{3A5F4318-3C9A-4404-A161-C8FA9E126900}" srcOrd="0" destOrd="0" presId="urn:microsoft.com/office/officeart/2018/2/layout/IconVerticalSolidList"/>
    <dgm:cxn modelId="{415CB72C-1AAE-4855-A4B1-CDF0C664F8C1}" type="presParOf" srcId="{3A5F4318-3C9A-4404-A161-C8FA9E126900}" destId="{1C38767A-7CE7-475D-B361-CBB7F790299F}" srcOrd="0" destOrd="0" presId="urn:microsoft.com/office/officeart/2018/2/layout/IconVerticalSolidList"/>
    <dgm:cxn modelId="{383FCE90-5933-47F4-A8E0-ED4E302CB4E7}" type="presParOf" srcId="{3A5F4318-3C9A-4404-A161-C8FA9E126900}" destId="{0DB9D2E6-A7EC-4049-A8C3-BD81DA0E7419}" srcOrd="1" destOrd="0" presId="urn:microsoft.com/office/officeart/2018/2/layout/IconVerticalSolidList"/>
    <dgm:cxn modelId="{D92A0778-FCEC-4720-9C6D-B506B7EE91BD}" type="presParOf" srcId="{3A5F4318-3C9A-4404-A161-C8FA9E126900}" destId="{535ACE4D-1BE4-4480-8A8E-7BFF9F621697}" srcOrd="2" destOrd="0" presId="urn:microsoft.com/office/officeart/2018/2/layout/IconVerticalSolidList"/>
    <dgm:cxn modelId="{8417924D-FB38-4B65-BD2C-B2794FD2F08D}" type="presParOf" srcId="{3A5F4318-3C9A-4404-A161-C8FA9E126900}" destId="{881CC2F4-984A-4AFB-A097-7D0AD7549C7E}" srcOrd="3" destOrd="0" presId="urn:microsoft.com/office/officeart/2018/2/layout/IconVerticalSolidList"/>
    <dgm:cxn modelId="{6DB27E1C-818D-4CEC-80CE-F455AADD0FF6}" type="presParOf" srcId="{58452A0C-F80A-433D-9D48-67964DA0516A}" destId="{369EE273-B6D8-4005-B1B4-65906E772217}" srcOrd="1" destOrd="0" presId="urn:microsoft.com/office/officeart/2018/2/layout/IconVerticalSolidList"/>
    <dgm:cxn modelId="{9464FC94-3847-4FD0-828F-1FFC2279A773}" type="presParOf" srcId="{58452A0C-F80A-433D-9D48-67964DA0516A}" destId="{2F7F2569-95B0-4209-9624-601B35A7C0FE}" srcOrd="2" destOrd="0" presId="urn:microsoft.com/office/officeart/2018/2/layout/IconVerticalSolidList"/>
    <dgm:cxn modelId="{5F95381F-9468-4712-820F-DE4D0D4778C5}" type="presParOf" srcId="{2F7F2569-95B0-4209-9624-601B35A7C0FE}" destId="{E46FA2F6-53BC-429F-969B-E42705EE39AC}" srcOrd="0" destOrd="0" presId="urn:microsoft.com/office/officeart/2018/2/layout/IconVerticalSolidList"/>
    <dgm:cxn modelId="{DDD1D8CF-8644-4FE3-B729-DBCA362004BD}" type="presParOf" srcId="{2F7F2569-95B0-4209-9624-601B35A7C0FE}" destId="{2E834B45-2BBE-4BDB-9978-8CFBA74E360D}" srcOrd="1" destOrd="0" presId="urn:microsoft.com/office/officeart/2018/2/layout/IconVerticalSolidList"/>
    <dgm:cxn modelId="{F959CA6C-7885-4C3F-AFE0-6B35D7431B7C}" type="presParOf" srcId="{2F7F2569-95B0-4209-9624-601B35A7C0FE}" destId="{573DD23A-BFEE-4809-B1AB-CA5CAF455E8D}" srcOrd="2" destOrd="0" presId="urn:microsoft.com/office/officeart/2018/2/layout/IconVerticalSolidList"/>
    <dgm:cxn modelId="{1E782964-4C03-4C22-81B5-514DDF82C68C}" type="presParOf" srcId="{2F7F2569-95B0-4209-9624-601B35A7C0FE}" destId="{80B737BA-944D-4B5E-9062-3A77A7DA44AD}" srcOrd="3" destOrd="0" presId="urn:microsoft.com/office/officeart/2018/2/layout/IconVerticalSolidList"/>
    <dgm:cxn modelId="{8E05B12E-974D-424F-8B3D-82B8D5DB0871}" type="presParOf" srcId="{58452A0C-F80A-433D-9D48-67964DA0516A}" destId="{83CA5B02-6066-4AD5-BF80-B26A2D268BDD}" srcOrd="3" destOrd="0" presId="urn:microsoft.com/office/officeart/2018/2/layout/IconVerticalSolidList"/>
    <dgm:cxn modelId="{54D62A59-97CE-4332-BF82-32325DD312D8}" type="presParOf" srcId="{58452A0C-F80A-433D-9D48-67964DA0516A}" destId="{3D9108C4-37A2-4A1E-9E4D-B230D10AECD0}" srcOrd="4" destOrd="0" presId="urn:microsoft.com/office/officeart/2018/2/layout/IconVerticalSolidList"/>
    <dgm:cxn modelId="{3C17650C-F8F5-4D00-B750-7EE5B21E5D5D}" type="presParOf" srcId="{3D9108C4-37A2-4A1E-9E4D-B230D10AECD0}" destId="{2F4FCD94-00BF-47A0-9A42-992A9B02B1BA}" srcOrd="0" destOrd="0" presId="urn:microsoft.com/office/officeart/2018/2/layout/IconVerticalSolidList"/>
    <dgm:cxn modelId="{A9919099-7BF1-4584-ACA6-588EF5F49E32}" type="presParOf" srcId="{3D9108C4-37A2-4A1E-9E4D-B230D10AECD0}" destId="{09419823-024F-4086-B2D9-003487C2A89B}" srcOrd="1" destOrd="0" presId="urn:microsoft.com/office/officeart/2018/2/layout/IconVerticalSolidList"/>
    <dgm:cxn modelId="{67A26CA2-1F65-4859-9AB9-89140F7AFA6C}" type="presParOf" srcId="{3D9108C4-37A2-4A1E-9E4D-B230D10AECD0}" destId="{2A31B1CC-EA60-4201-9C86-74566C3604AC}" srcOrd="2" destOrd="0" presId="urn:microsoft.com/office/officeart/2018/2/layout/IconVerticalSolidList"/>
    <dgm:cxn modelId="{AAE441F4-8286-468F-A6FB-BD87717A617F}" type="presParOf" srcId="{3D9108C4-37A2-4A1E-9E4D-B230D10AECD0}" destId="{892DF596-CF79-4D7D-BF3E-B1A1CD99CE4D}" srcOrd="3" destOrd="0" presId="urn:microsoft.com/office/officeart/2018/2/layout/IconVerticalSolidList"/>
    <dgm:cxn modelId="{E9072D70-68BE-41CB-8146-342821CF3CF2}" type="presParOf" srcId="{58452A0C-F80A-433D-9D48-67964DA0516A}" destId="{873AED5B-0FEC-4B18-9A71-B145002520F0}" srcOrd="5" destOrd="0" presId="urn:microsoft.com/office/officeart/2018/2/layout/IconVerticalSolidList"/>
    <dgm:cxn modelId="{FFC4A40D-5E24-481E-9447-E667DBF45085}" type="presParOf" srcId="{58452A0C-F80A-433D-9D48-67964DA0516A}" destId="{EDE933A7-E1B6-40CE-907F-D7A785925339}" srcOrd="6" destOrd="0" presId="urn:microsoft.com/office/officeart/2018/2/layout/IconVerticalSolidList"/>
    <dgm:cxn modelId="{9D85A8D7-B85B-4F63-B573-8A2A3730EE41}" type="presParOf" srcId="{EDE933A7-E1B6-40CE-907F-D7A785925339}" destId="{45722781-E4FD-4895-A82A-4C68B7D43780}" srcOrd="0" destOrd="0" presId="urn:microsoft.com/office/officeart/2018/2/layout/IconVerticalSolidList"/>
    <dgm:cxn modelId="{D10514A2-B470-4001-8A32-B4611AA5015A}" type="presParOf" srcId="{EDE933A7-E1B6-40CE-907F-D7A785925339}" destId="{35E03408-8A7F-4891-AD8F-8C009854F09C}" srcOrd="1" destOrd="0" presId="urn:microsoft.com/office/officeart/2018/2/layout/IconVerticalSolidList"/>
    <dgm:cxn modelId="{BA1A3718-5A6F-4594-8582-625A1284C6E2}" type="presParOf" srcId="{EDE933A7-E1B6-40CE-907F-D7A785925339}" destId="{434B5CB7-BBE0-4A20-9226-C4A03F9F8B40}" srcOrd="2" destOrd="0" presId="urn:microsoft.com/office/officeart/2018/2/layout/IconVerticalSolidList"/>
    <dgm:cxn modelId="{579B7484-30EC-4370-ACF2-FE46ED4F73C4}" type="presParOf" srcId="{EDE933A7-E1B6-40CE-907F-D7A785925339}" destId="{847DB8F6-08F1-48FC-8394-BF5D85045E5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4D66D5-D4DD-41D2-8508-2F469A53FFB5}"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8C1C5B95-43CF-478F-A3FE-4FCAF1DE4339}">
      <dgm:prSet/>
      <dgm:spPr>
        <a:solidFill>
          <a:srgbClr val="002060"/>
        </a:solidFill>
      </dgm:spPr>
      <dgm:t>
        <a:bodyPr/>
        <a:lstStyle/>
        <a:p>
          <a:r>
            <a:rPr lang="en-US"/>
            <a:t>Transportation Issues</a:t>
          </a:r>
        </a:p>
      </dgm:t>
    </dgm:pt>
    <dgm:pt modelId="{0299B600-6FED-4E6C-BA97-D6B699FAB567}" type="parTrans" cxnId="{2CC9EFA0-39C8-46D6-BB95-D8B912D601D6}">
      <dgm:prSet/>
      <dgm:spPr/>
      <dgm:t>
        <a:bodyPr/>
        <a:lstStyle/>
        <a:p>
          <a:endParaRPr lang="en-US"/>
        </a:p>
      </dgm:t>
    </dgm:pt>
    <dgm:pt modelId="{09A4241E-8F9A-4932-9B15-62E2B34CCA61}" type="sibTrans" cxnId="{2CC9EFA0-39C8-46D6-BB95-D8B912D601D6}">
      <dgm:prSet/>
      <dgm:spPr/>
      <dgm:t>
        <a:bodyPr/>
        <a:lstStyle/>
        <a:p>
          <a:endParaRPr lang="en-US"/>
        </a:p>
      </dgm:t>
    </dgm:pt>
    <dgm:pt modelId="{FE0F15B5-B0B1-4D3A-A53D-AE1C9024F0FF}">
      <dgm:prSet/>
      <dgm:spPr>
        <a:solidFill>
          <a:srgbClr val="002060"/>
        </a:solidFill>
      </dgm:spPr>
      <dgm:t>
        <a:bodyPr/>
        <a:lstStyle/>
        <a:p>
          <a:r>
            <a:rPr lang="en-US"/>
            <a:t>Lack of Broadband</a:t>
          </a:r>
        </a:p>
      </dgm:t>
    </dgm:pt>
    <dgm:pt modelId="{DB3077A3-D3B4-4099-8F64-4C9731807B3B}" type="parTrans" cxnId="{1CCA1EDE-7706-4D69-BF9C-2943C7CBDF6B}">
      <dgm:prSet/>
      <dgm:spPr/>
      <dgm:t>
        <a:bodyPr/>
        <a:lstStyle/>
        <a:p>
          <a:endParaRPr lang="en-US"/>
        </a:p>
      </dgm:t>
    </dgm:pt>
    <dgm:pt modelId="{79414C90-C293-4772-B227-49F5952A6885}" type="sibTrans" cxnId="{1CCA1EDE-7706-4D69-BF9C-2943C7CBDF6B}">
      <dgm:prSet/>
      <dgm:spPr/>
      <dgm:t>
        <a:bodyPr/>
        <a:lstStyle/>
        <a:p>
          <a:endParaRPr lang="en-US"/>
        </a:p>
      </dgm:t>
    </dgm:pt>
    <dgm:pt modelId="{D126EC4B-4E08-4C3F-9082-C57D9907354C}">
      <dgm:prSet/>
      <dgm:spPr>
        <a:solidFill>
          <a:srgbClr val="002060"/>
        </a:solidFill>
      </dgm:spPr>
      <dgm:t>
        <a:bodyPr/>
        <a:lstStyle/>
        <a:p>
          <a:r>
            <a:rPr lang="en-US"/>
            <a:t>Lack of Insurance</a:t>
          </a:r>
        </a:p>
      </dgm:t>
    </dgm:pt>
    <dgm:pt modelId="{876BFEAD-D2F5-4F9F-8C35-1C494F5935F7}" type="parTrans" cxnId="{2478C9E4-8364-4E13-A36A-07745DFE5C40}">
      <dgm:prSet/>
      <dgm:spPr/>
      <dgm:t>
        <a:bodyPr/>
        <a:lstStyle/>
        <a:p>
          <a:endParaRPr lang="en-US"/>
        </a:p>
      </dgm:t>
    </dgm:pt>
    <dgm:pt modelId="{9D62BF20-FF4D-4E56-B7C3-765ED6AD810A}" type="sibTrans" cxnId="{2478C9E4-8364-4E13-A36A-07745DFE5C40}">
      <dgm:prSet/>
      <dgm:spPr/>
      <dgm:t>
        <a:bodyPr/>
        <a:lstStyle/>
        <a:p>
          <a:endParaRPr lang="en-US"/>
        </a:p>
      </dgm:t>
    </dgm:pt>
    <dgm:pt modelId="{BA1A81C6-7F3F-41B6-8662-7BA983F03474}">
      <dgm:prSet/>
      <dgm:spPr>
        <a:solidFill>
          <a:srgbClr val="002060"/>
        </a:solidFill>
      </dgm:spPr>
      <dgm:t>
        <a:bodyPr/>
        <a:lstStyle/>
        <a:p>
          <a:r>
            <a:rPr lang="en-US"/>
            <a:t>Lack of Providers</a:t>
          </a:r>
        </a:p>
      </dgm:t>
    </dgm:pt>
    <dgm:pt modelId="{0667BEFB-A47D-4A39-BA51-EA2BE08543DB}" type="parTrans" cxnId="{5A58CB62-F82F-4E33-B901-59672F4A9EA9}">
      <dgm:prSet/>
      <dgm:spPr/>
      <dgm:t>
        <a:bodyPr/>
        <a:lstStyle/>
        <a:p>
          <a:endParaRPr lang="en-US"/>
        </a:p>
      </dgm:t>
    </dgm:pt>
    <dgm:pt modelId="{09681C9D-BD48-4975-B692-039C41FB66F1}" type="sibTrans" cxnId="{5A58CB62-F82F-4E33-B901-59672F4A9EA9}">
      <dgm:prSet/>
      <dgm:spPr/>
      <dgm:t>
        <a:bodyPr/>
        <a:lstStyle/>
        <a:p>
          <a:endParaRPr lang="en-US"/>
        </a:p>
      </dgm:t>
    </dgm:pt>
    <dgm:pt modelId="{21764ACC-705E-477C-AA0D-5BB9C729F28C}">
      <dgm:prSet/>
      <dgm:spPr>
        <a:solidFill>
          <a:srgbClr val="002060"/>
        </a:solidFill>
      </dgm:spPr>
      <dgm:t>
        <a:bodyPr/>
        <a:lstStyle/>
        <a:p>
          <a:r>
            <a:rPr lang="en-US"/>
            <a:t>Environmental Hazards</a:t>
          </a:r>
        </a:p>
      </dgm:t>
    </dgm:pt>
    <dgm:pt modelId="{0AE2A4F6-82C2-4B9E-9BD3-E551CACBE230}" type="parTrans" cxnId="{896D12BF-D6F6-43B7-B372-1B9B8E23B988}">
      <dgm:prSet/>
      <dgm:spPr/>
      <dgm:t>
        <a:bodyPr/>
        <a:lstStyle/>
        <a:p>
          <a:endParaRPr lang="en-US"/>
        </a:p>
      </dgm:t>
    </dgm:pt>
    <dgm:pt modelId="{BACE28C3-2AF6-458F-8A2F-521084D53206}" type="sibTrans" cxnId="{896D12BF-D6F6-43B7-B372-1B9B8E23B988}">
      <dgm:prSet/>
      <dgm:spPr/>
      <dgm:t>
        <a:bodyPr/>
        <a:lstStyle/>
        <a:p>
          <a:endParaRPr lang="en-US"/>
        </a:p>
      </dgm:t>
    </dgm:pt>
    <dgm:pt modelId="{318A3916-758D-4724-BCB2-DC7B9A1ED436}">
      <dgm:prSet/>
      <dgm:spPr>
        <a:solidFill>
          <a:srgbClr val="002060"/>
        </a:solidFill>
      </dgm:spPr>
      <dgm:t>
        <a:bodyPr/>
        <a:lstStyle/>
        <a:p>
          <a:r>
            <a:rPr lang="en-US"/>
            <a:t>Occupational Hazards</a:t>
          </a:r>
        </a:p>
      </dgm:t>
    </dgm:pt>
    <dgm:pt modelId="{6955E624-B173-41C3-B1E7-EF78A6DFC75F}" type="parTrans" cxnId="{461A395F-E873-47FE-BC7F-DC2AC4710B6E}">
      <dgm:prSet/>
      <dgm:spPr/>
      <dgm:t>
        <a:bodyPr/>
        <a:lstStyle/>
        <a:p>
          <a:endParaRPr lang="en-US"/>
        </a:p>
      </dgm:t>
    </dgm:pt>
    <dgm:pt modelId="{4736B26F-93B6-46DB-8CFC-74FE784B1455}" type="sibTrans" cxnId="{461A395F-E873-47FE-BC7F-DC2AC4710B6E}">
      <dgm:prSet/>
      <dgm:spPr/>
      <dgm:t>
        <a:bodyPr/>
        <a:lstStyle/>
        <a:p>
          <a:endParaRPr lang="en-US"/>
        </a:p>
      </dgm:t>
    </dgm:pt>
    <dgm:pt modelId="{0B97E2B8-6531-4E93-BB04-D4185859F01C}" type="pres">
      <dgm:prSet presAssocID="{9D4D66D5-D4DD-41D2-8508-2F469A53FFB5}" presName="linear" presStyleCnt="0">
        <dgm:presLayoutVars>
          <dgm:animLvl val="lvl"/>
          <dgm:resizeHandles val="exact"/>
        </dgm:presLayoutVars>
      </dgm:prSet>
      <dgm:spPr/>
    </dgm:pt>
    <dgm:pt modelId="{825F9DC7-99C4-4410-A748-C667976061CC}" type="pres">
      <dgm:prSet presAssocID="{8C1C5B95-43CF-478F-A3FE-4FCAF1DE4339}" presName="parentText" presStyleLbl="node1" presStyleIdx="0" presStyleCnt="6">
        <dgm:presLayoutVars>
          <dgm:chMax val="0"/>
          <dgm:bulletEnabled val="1"/>
        </dgm:presLayoutVars>
      </dgm:prSet>
      <dgm:spPr/>
    </dgm:pt>
    <dgm:pt modelId="{00A4F6DA-956C-406B-9A82-A89BF8F05929}" type="pres">
      <dgm:prSet presAssocID="{09A4241E-8F9A-4932-9B15-62E2B34CCA61}" presName="spacer" presStyleCnt="0"/>
      <dgm:spPr/>
    </dgm:pt>
    <dgm:pt modelId="{5FE7B1BF-60E5-4EDA-A998-BA0474569FD3}" type="pres">
      <dgm:prSet presAssocID="{FE0F15B5-B0B1-4D3A-A53D-AE1C9024F0FF}" presName="parentText" presStyleLbl="node1" presStyleIdx="1" presStyleCnt="6">
        <dgm:presLayoutVars>
          <dgm:chMax val="0"/>
          <dgm:bulletEnabled val="1"/>
        </dgm:presLayoutVars>
      </dgm:prSet>
      <dgm:spPr/>
    </dgm:pt>
    <dgm:pt modelId="{DC18EB8D-1EFE-4AA5-B077-1C3DED774B64}" type="pres">
      <dgm:prSet presAssocID="{79414C90-C293-4772-B227-49F5952A6885}" presName="spacer" presStyleCnt="0"/>
      <dgm:spPr/>
    </dgm:pt>
    <dgm:pt modelId="{EF2DA51F-4718-4E2B-81BA-0AE8B2E1DFC7}" type="pres">
      <dgm:prSet presAssocID="{D126EC4B-4E08-4C3F-9082-C57D9907354C}" presName="parentText" presStyleLbl="node1" presStyleIdx="2" presStyleCnt="6">
        <dgm:presLayoutVars>
          <dgm:chMax val="0"/>
          <dgm:bulletEnabled val="1"/>
        </dgm:presLayoutVars>
      </dgm:prSet>
      <dgm:spPr/>
    </dgm:pt>
    <dgm:pt modelId="{0E585A4A-B8A3-4C38-BDC5-9BC95C38E09C}" type="pres">
      <dgm:prSet presAssocID="{9D62BF20-FF4D-4E56-B7C3-765ED6AD810A}" presName="spacer" presStyleCnt="0"/>
      <dgm:spPr/>
    </dgm:pt>
    <dgm:pt modelId="{E4C16BFF-78E1-4B97-9A51-0F8766B3BF75}" type="pres">
      <dgm:prSet presAssocID="{BA1A81C6-7F3F-41B6-8662-7BA983F03474}" presName="parentText" presStyleLbl="node1" presStyleIdx="3" presStyleCnt="6">
        <dgm:presLayoutVars>
          <dgm:chMax val="0"/>
          <dgm:bulletEnabled val="1"/>
        </dgm:presLayoutVars>
      </dgm:prSet>
      <dgm:spPr/>
    </dgm:pt>
    <dgm:pt modelId="{590C74E5-493A-48FD-8AB8-4EB9E62CF42A}" type="pres">
      <dgm:prSet presAssocID="{09681C9D-BD48-4975-B692-039C41FB66F1}" presName="spacer" presStyleCnt="0"/>
      <dgm:spPr/>
    </dgm:pt>
    <dgm:pt modelId="{1DB8A702-DCC5-48DA-AE74-BB2448BBAC94}" type="pres">
      <dgm:prSet presAssocID="{21764ACC-705E-477C-AA0D-5BB9C729F28C}" presName="parentText" presStyleLbl="node1" presStyleIdx="4" presStyleCnt="6">
        <dgm:presLayoutVars>
          <dgm:chMax val="0"/>
          <dgm:bulletEnabled val="1"/>
        </dgm:presLayoutVars>
      </dgm:prSet>
      <dgm:spPr/>
    </dgm:pt>
    <dgm:pt modelId="{37953E1A-F660-4024-BAAF-5F239776AC5B}" type="pres">
      <dgm:prSet presAssocID="{BACE28C3-2AF6-458F-8A2F-521084D53206}" presName="spacer" presStyleCnt="0"/>
      <dgm:spPr/>
    </dgm:pt>
    <dgm:pt modelId="{A3DCDF83-08E8-4386-A5A3-AAC67C82133A}" type="pres">
      <dgm:prSet presAssocID="{318A3916-758D-4724-BCB2-DC7B9A1ED436}" presName="parentText" presStyleLbl="node1" presStyleIdx="5" presStyleCnt="6">
        <dgm:presLayoutVars>
          <dgm:chMax val="0"/>
          <dgm:bulletEnabled val="1"/>
        </dgm:presLayoutVars>
      </dgm:prSet>
      <dgm:spPr/>
    </dgm:pt>
  </dgm:ptLst>
  <dgm:cxnLst>
    <dgm:cxn modelId="{B2BFCB07-BB0E-486B-916E-153D049520D6}" type="presOf" srcId="{FE0F15B5-B0B1-4D3A-A53D-AE1C9024F0FF}" destId="{5FE7B1BF-60E5-4EDA-A998-BA0474569FD3}" srcOrd="0" destOrd="0" presId="urn:microsoft.com/office/officeart/2005/8/layout/vList2"/>
    <dgm:cxn modelId="{461A395F-E873-47FE-BC7F-DC2AC4710B6E}" srcId="{9D4D66D5-D4DD-41D2-8508-2F469A53FFB5}" destId="{318A3916-758D-4724-BCB2-DC7B9A1ED436}" srcOrd="5" destOrd="0" parTransId="{6955E624-B173-41C3-B1E7-EF78A6DFC75F}" sibTransId="{4736B26F-93B6-46DB-8CFC-74FE784B1455}"/>
    <dgm:cxn modelId="{308F2A60-1867-4381-9D04-DD08AC289857}" type="presOf" srcId="{21764ACC-705E-477C-AA0D-5BB9C729F28C}" destId="{1DB8A702-DCC5-48DA-AE74-BB2448BBAC94}" srcOrd="0" destOrd="0" presId="urn:microsoft.com/office/officeart/2005/8/layout/vList2"/>
    <dgm:cxn modelId="{5A58CB62-F82F-4E33-B901-59672F4A9EA9}" srcId="{9D4D66D5-D4DD-41D2-8508-2F469A53FFB5}" destId="{BA1A81C6-7F3F-41B6-8662-7BA983F03474}" srcOrd="3" destOrd="0" parTransId="{0667BEFB-A47D-4A39-BA51-EA2BE08543DB}" sibTransId="{09681C9D-BD48-4975-B692-039C41FB66F1}"/>
    <dgm:cxn modelId="{C811D244-8D74-405C-A8D3-1E352D9F1B00}" type="presOf" srcId="{D126EC4B-4E08-4C3F-9082-C57D9907354C}" destId="{EF2DA51F-4718-4E2B-81BA-0AE8B2E1DFC7}" srcOrd="0" destOrd="0" presId="urn:microsoft.com/office/officeart/2005/8/layout/vList2"/>
    <dgm:cxn modelId="{7323044B-3967-4353-A9DD-53FBFAF2FA88}" type="presOf" srcId="{318A3916-758D-4724-BCB2-DC7B9A1ED436}" destId="{A3DCDF83-08E8-4386-A5A3-AAC67C82133A}" srcOrd="0" destOrd="0" presId="urn:microsoft.com/office/officeart/2005/8/layout/vList2"/>
    <dgm:cxn modelId="{2CC9EFA0-39C8-46D6-BB95-D8B912D601D6}" srcId="{9D4D66D5-D4DD-41D2-8508-2F469A53FFB5}" destId="{8C1C5B95-43CF-478F-A3FE-4FCAF1DE4339}" srcOrd="0" destOrd="0" parTransId="{0299B600-6FED-4E6C-BA97-D6B699FAB567}" sibTransId="{09A4241E-8F9A-4932-9B15-62E2B34CCA61}"/>
    <dgm:cxn modelId="{2CE93ABE-594E-4D5B-A82E-F1BAAFF99A7E}" type="presOf" srcId="{8C1C5B95-43CF-478F-A3FE-4FCAF1DE4339}" destId="{825F9DC7-99C4-4410-A748-C667976061CC}" srcOrd="0" destOrd="0" presId="urn:microsoft.com/office/officeart/2005/8/layout/vList2"/>
    <dgm:cxn modelId="{896D12BF-D6F6-43B7-B372-1B9B8E23B988}" srcId="{9D4D66D5-D4DD-41D2-8508-2F469A53FFB5}" destId="{21764ACC-705E-477C-AA0D-5BB9C729F28C}" srcOrd="4" destOrd="0" parTransId="{0AE2A4F6-82C2-4B9E-9BD3-E551CACBE230}" sibTransId="{BACE28C3-2AF6-458F-8A2F-521084D53206}"/>
    <dgm:cxn modelId="{24C73AD4-00BE-45B6-8147-3E0F22CC7D06}" type="presOf" srcId="{BA1A81C6-7F3F-41B6-8662-7BA983F03474}" destId="{E4C16BFF-78E1-4B97-9A51-0F8766B3BF75}" srcOrd="0" destOrd="0" presId="urn:microsoft.com/office/officeart/2005/8/layout/vList2"/>
    <dgm:cxn modelId="{1CCA1EDE-7706-4D69-BF9C-2943C7CBDF6B}" srcId="{9D4D66D5-D4DD-41D2-8508-2F469A53FFB5}" destId="{FE0F15B5-B0B1-4D3A-A53D-AE1C9024F0FF}" srcOrd="1" destOrd="0" parTransId="{DB3077A3-D3B4-4099-8F64-4C9731807B3B}" sibTransId="{79414C90-C293-4772-B227-49F5952A6885}"/>
    <dgm:cxn modelId="{2478C9E4-8364-4E13-A36A-07745DFE5C40}" srcId="{9D4D66D5-D4DD-41D2-8508-2F469A53FFB5}" destId="{D126EC4B-4E08-4C3F-9082-C57D9907354C}" srcOrd="2" destOrd="0" parTransId="{876BFEAD-D2F5-4F9F-8C35-1C494F5935F7}" sibTransId="{9D62BF20-FF4D-4E56-B7C3-765ED6AD810A}"/>
    <dgm:cxn modelId="{E7CA5AF5-CDDA-4675-B19D-F922D5EBE656}" type="presOf" srcId="{9D4D66D5-D4DD-41D2-8508-2F469A53FFB5}" destId="{0B97E2B8-6531-4E93-BB04-D4185859F01C}" srcOrd="0" destOrd="0" presId="urn:microsoft.com/office/officeart/2005/8/layout/vList2"/>
    <dgm:cxn modelId="{D9BC173A-ACCF-4F77-AF25-E85D4208C0F6}" type="presParOf" srcId="{0B97E2B8-6531-4E93-BB04-D4185859F01C}" destId="{825F9DC7-99C4-4410-A748-C667976061CC}" srcOrd="0" destOrd="0" presId="urn:microsoft.com/office/officeart/2005/8/layout/vList2"/>
    <dgm:cxn modelId="{9418B880-AA92-400A-99C8-1AA57168563C}" type="presParOf" srcId="{0B97E2B8-6531-4E93-BB04-D4185859F01C}" destId="{00A4F6DA-956C-406B-9A82-A89BF8F05929}" srcOrd="1" destOrd="0" presId="urn:microsoft.com/office/officeart/2005/8/layout/vList2"/>
    <dgm:cxn modelId="{3413ED5D-DBC0-479F-9430-5FC7B46C1433}" type="presParOf" srcId="{0B97E2B8-6531-4E93-BB04-D4185859F01C}" destId="{5FE7B1BF-60E5-4EDA-A998-BA0474569FD3}" srcOrd="2" destOrd="0" presId="urn:microsoft.com/office/officeart/2005/8/layout/vList2"/>
    <dgm:cxn modelId="{117538C9-38B3-4663-9FCB-07A0DD13C2F3}" type="presParOf" srcId="{0B97E2B8-6531-4E93-BB04-D4185859F01C}" destId="{DC18EB8D-1EFE-4AA5-B077-1C3DED774B64}" srcOrd="3" destOrd="0" presId="urn:microsoft.com/office/officeart/2005/8/layout/vList2"/>
    <dgm:cxn modelId="{40E8B34C-197C-48EF-8332-A243DD58F096}" type="presParOf" srcId="{0B97E2B8-6531-4E93-BB04-D4185859F01C}" destId="{EF2DA51F-4718-4E2B-81BA-0AE8B2E1DFC7}" srcOrd="4" destOrd="0" presId="urn:microsoft.com/office/officeart/2005/8/layout/vList2"/>
    <dgm:cxn modelId="{C3F1728D-759A-4595-BD80-49778B97C71D}" type="presParOf" srcId="{0B97E2B8-6531-4E93-BB04-D4185859F01C}" destId="{0E585A4A-B8A3-4C38-BDC5-9BC95C38E09C}" srcOrd="5" destOrd="0" presId="urn:microsoft.com/office/officeart/2005/8/layout/vList2"/>
    <dgm:cxn modelId="{7304A751-A803-461A-AFAD-1A91A03366D2}" type="presParOf" srcId="{0B97E2B8-6531-4E93-BB04-D4185859F01C}" destId="{E4C16BFF-78E1-4B97-9A51-0F8766B3BF75}" srcOrd="6" destOrd="0" presId="urn:microsoft.com/office/officeart/2005/8/layout/vList2"/>
    <dgm:cxn modelId="{E70A48F0-A63F-45FF-AC30-6358E958DC4D}" type="presParOf" srcId="{0B97E2B8-6531-4E93-BB04-D4185859F01C}" destId="{590C74E5-493A-48FD-8AB8-4EB9E62CF42A}" srcOrd="7" destOrd="0" presId="urn:microsoft.com/office/officeart/2005/8/layout/vList2"/>
    <dgm:cxn modelId="{FDF826BB-93E5-4F30-BCA8-791C67BBB9E8}" type="presParOf" srcId="{0B97E2B8-6531-4E93-BB04-D4185859F01C}" destId="{1DB8A702-DCC5-48DA-AE74-BB2448BBAC94}" srcOrd="8" destOrd="0" presId="urn:microsoft.com/office/officeart/2005/8/layout/vList2"/>
    <dgm:cxn modelId="{B2EC0485-2343-4EFE-B523-D1EAE845115A}" type="presParOf" srcId="{0B97E2B8-6531-4E93-BB04-D4185859F01C}" destId="{37953E1A-F660-4024-BAAF-5F239776AC5B}" srcOrd="9" destOrd="0" presId="urn:microsoft.com/office/officeart/2005/8/layout/vList2"/>
    <dgm:cxn modelId="{54F6EB52-66E9-4D24-BFE6-62BA5B8A7BDD}" type="presParOf" srcId="{0B97E2B8-6531-4E93-BB04-D4185859F01C}" destId="{A3DCDF83-08E8-4386-A5A3-AAC67C82133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8767A-7CE7-475D-B361-CBB7F790299F}">
      <dsp:nvSpPr>
        <dsp:cNvPr id="0" name=""/>
        <dsp:cNvSpPr/>
      </dsp:nvSpPr>
      <dsp:spPr>
        <a:xfrm>
          <a:off x="0" y="97966"/>
          <a:ext cx="10515600" cy="848513"/>
        </a:xfrm>
        <a:prstGeom prst="roundRect">
          <a:avLst>
            <a:gd name="adj" fmla="val 10000"/>
          </a:avLst>
        </a:prstGeom>
        <a:solidFill>
          <a:srgbClr val="ED7D31">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0DB9D2E6-A7EC-4049-A8C3-BD81DA0E7419}">
      <dsp:nvSpPr>
        <dsp:cNvPr id="0" name=""/>
        <dsp:cNvSpPr/>
      </dsp:nvSpPr>
      <dsp:spPr>
        <a:xfrm>
          <a:off x="278045" y="208624"/>
          <a:ext cx="505537" cy="5055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1CC2F4-984A-4AFB-A097-7D0AD7549C7E}">
      <dsp:nvSpPr>
        <dsp:cNvPr id="0" name=""/>
        <dsp:cNvSpPr/>
      </dsp:nvSpPr>
      <dsp:spPr>
        <a:xfrm>
          <a:off x="1061629" y="1813"/>
          <a:ext cx="9453970" cy="919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278" tIns="97278" rIns="97278" bIns="97278" numCol="1" spcCol="1270" anchor="ctr" anchorCtr="0">
          <a:noAutofit/>
        </a:bodyPr>
        <a:lstStyle/>
        <a:p>
          <a:pPr marL="0" lvl="0" indent="0" algn="l" defTabSz="1244600">
            <a:lnSpc>
              <a:spcPct val="100000"/>
            </a:lnSpc>
            <a:spcBef>
              <a:spcPct val="0"/>
            </a:spcBef>
            <a:spcAft>
              <a:spcPct val="35000"/>
            </a:spcAft>
            <a:buNone/>
          </a:pPr>
          <a:r>
            <a:rPr lang="en-US" sz="2800" kern="1200" dirty="0">
              <a:solidFill>
                <a:sysClr val="windowText" lastClr="000000">
                  <a:hueOff val="0"/>
                  <a:satOff val="0"/>
                  <a:lumOff val="0"/>
                  <a:alphaOff val="0"/>
                </a:sysClr>
              </a:solidFill>
              <a:latin typeface="Calibri" panose="020F0502020204030204"/>
              <a:ea typeface="+mn-ea"/>
              <a:cs typeface="+mn-cs"/>
            </a:rPr>
            <a:t>Use Chat to share your comments </a:t>
          </a:r>
        </a:p>
      </dsp:txBody>
      <dsp:txXfrm>
        <a:off x="1061629" y="1813"/>
        <a:ext cx="9453970" cy="919159"/>
      </dsp:txXfrm>
    </dsp:sp>
    <dsp:sp modelId="{E46FA2F6-53BC-429F-969B-E42705EE39AC}">
      <dsp:nvSpPr>
        <dsp:cNvPr id="0" name=""/>
        <dsp:cNvSpPr/>
      </dsp:nvSpPr>
      <dsp:spPr>
        <a:xfrm>
          <a:off x="0" y="1211593"/>
          <a:ext cx="10515600" cy="919159"/>
        </a:xfrm>
        <a:prstGeom prst="roundRect">
          <a:avLst>
            <a:gd name="adj" fmla="val 10000"/>
          </a:avLst>
        </a:prstGeom>
        <a:solidFill>
          <a:srgbClr val="ED7D31">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2E834B45-2BBE-4BDB-9978-8CFBA74E360D}">
      <dsp:nvSpPr>
        <dsp:cNvPr id="0" name=""/>
        <dsp:cNvSpPr/>
      </dsp:nvSpPr>
      <dsp:spPr>
        <a:xfrm>
          <a:off x="278045" y="1357574"/>
          <a:ext cx="505537" cy="50553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B737BA-944D-4B5E-9062-3A77A7DA44AD}">
      <dsp:nvSpPr>
        <dsp:cNvPr id="0" name=""/>
        <dsp:cNvSpPr/>
      </dsp:nvSpPr>
      <dsp:spPr>
        <a:xfrm>
          <a:off x="1061629" y="1150763"/>
          <a:ext cx="9453970" cy="919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278" tIns="97278" rIns="97278" bIns="97278" numCol="1" spcCol="1270" anchor="ctr" anchorCtr="0">
          <a:noAutofit/>
        </a:bodyPr>
        <a:lstStyle/>
        <a:p>
          <a:pPr marL="0" lvl="0" indent="0" algn="l" defTabSz="1244600">
            <a:lnSpc>
              <a:spcPct val="100000"/>
            </a:lnSpc>
            <a:spcBef>
              <a:spcPct val="0"/>
            </a:spcBef>
            <a:spcAft>
              <a:spcPct val="35000"/>
            </a:spcAft>
            <a:buNone/>
          </a:pPr>
          <a:r>
            <a:rPr lang="en-US" sz="2800" kern="1200" dirty="0">
              <a:solidFill>
                <a:sysClr val="windowText" lastClr="000000">
                  <a:hueOff val="0"/>
                  <a:satOff val="0"/>
                  <a:lumOff val="0"/>
                  <a:alphaOff val="0"/>
                </a:sysClr>
              </a:solidFill>
              <a:latin typeface="Calibri" panose="020F0502020204030204"/>
              <a:ea typeface="+mn-ea"/>
              <a:cs typeface="+mn-cs"/>
            </a:rPr>
            <a:t>Share Questions in Chat</a:t>
          </a:r>
        </a:p>
      </dsp:txBody>
      <dsp:txXfrm>
        <a:off x="1061629" y="1150763"/>
        <a:ext cx="9453970" cy="919159"/>
      </dsp:txXfrm>
    </dsp:sp>
    <dsp:sp modelId="{2F4FCD94-00BF-47A0-9A42-992A9B02B1BA}">
      <dsp:nvSpPr>
        <dsp:cNvPr id="0" name=""/>
        <dsp:cNvSpPr/>
      </dsp:nvSpPr>
      <dsp:spPr>
        <a:xfrm>
          <a:off x="0" y="2355643"/>
          <a:ext cx="10515600" cy="919159"/>
        </a:xfrm>
        <a:prstGeom prst="roundRect">
          <a:avLst>
            <a:gd name="adj" fmla="val 10000"/>
          </a:avLst>
        </a:prstGeom>
        <a:solidFill>
          <a:srgbClr val="ED7D31">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09419823-024F-4086-B2D9-003487C2A89B}">
      <dsp:nvSpPr>
        <dsp:cNvPr id="0" name=""/>
        <dsp:cNvSpPr/>
      </dsp:nvSpPr>
      <dsp:spPr>
        <a:xfrm>
          <a:off x="278045" y="2506523"/>
          <a:ext cx="505537" cy="5055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2DF596-CF79-4D7D-BF3E-B1A1CD99CE4D}">
      <dsp:nvSpPr>
        <dsp:cNvPr id="0" name=""/>
        <dsp:cNvSpPr/>
      </dsp:nvSpPr>
      <dsp:spPr>
        <a:xfrm>
          <a:off x="1061629" y="2352674"/>
          <a:ext cx="9453970" cy="919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278" tIns="97278" rIns="97278" bIns="97278" numCol="1" spcCol="1270" anchor="ctr" anchorCtr="0">
          <a:noAutofit/>
        </a:bodyPr>
        <a:lstStyle/>
        <a:p>
          <a:pPr marL="0" lvl="0" indent="0" algn="l" defTabSz="1244600">
            <a:lnSpc>
              <a:spcPct val="100000"/>
            </a:lnSpc>
            <a:spcBef>
              <a:spcPct val="0"/>
            </a:spcBef>
            <a:spcAft>
              <a:spcPct val="35000"/>
            </a:spcAft>
            <a:buNone/>
          </a:pPr>
          <a:r>
            <a:rPr lang="en-US" sz="2800" kern="1200" dirty="0">
              <a:solidFill>
                <a:sysClr val="windowText" lastClr="000000">
                  <a:hueOff val="0"/>
                  <a:satOff val="0"/>
                  <a:lumOff val="0"/>
                  <a:alphaOff val="0"/>
                </a:sysClr>
              </a:solidFill>
              <a:latin typeface="Calibri" panose="020F0502020204030204"/>
              <a:ea typeface="+mn-ea"/>
              <a:cs typeface="+mn-cs"/>
            </a:rPr>
            <a:t>Closed Caption available</a:t>
          </a:r>
        </a:p>
      </dsp:txBody>
      <dsp:txXfrm>
        <a:off x="1061629" y="2352674"/>
        <a:ext cx="9453970" cy="919159"/>
      </dsp:txXfrm>
    </dsp:sp>
    <dsp:sp modelId="{45722781-E4FD-4895-A82A-4C68B7D43780}">
      <dsp:nvSpPr>
        <dsp:cNvPr id="0" name=""/>
        <dsp:cNvSpPr/>
      </dsp:nvSpPr>
      <dsp:spPr>
        <a:xfrm>
          <a:off x="0" y="3450476"/>
          <a:ext cx="10515600" cy="919159"/>
        </a:xfrm>
        <a:prstGeom prst="roundRect">
          <a:avLst>
            <a:gd name="adj" fmla="val 10000"/>
          </a:avLst>
        </a:prstGeom>
        <a:solidFill>
          <a:srgbClr val="ED7D31">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35E03408-8A7F-4891-AD8F-8C009854F09C}">
      <dsp:nvSpPr>
        <dsp:cNvPr id="0" name=""/>
        <dsp:cNvSpPr/>
      </dsp:nvSpPr>
      <dsp:spPr>
        <a:xfrm>
          <a:off x="278045" y="3655473"/>
          <a:ext cx="505537" cy="5055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7DB8F6-08F1-48FC-8394-BF5D85045E5F}">
      <dsp:nvSpPr>
        <dsp:cNvPr id="0" name=""/>
        <dsp:cNvSpPr/>
      </dsp:nvSpPr>
      <dsp:spPr>
        <a:xfrm>
          <a:off x="1061629" y="3448662"/>
          <a:ext cx="9453970" cy="919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278" tIns="97278" rIns="97278" bIns="97278" numCol="1" spcCol="1270" anchor="ctr" anchorCtr="0">
          <a:noAutofit/>
        </a:bodyPr>
        <a:lstStyle/>
        <a:p>
          <a:pPr marL="0" lvl="0" indent="0" algn="l" defTabSz="1244600">
            <a:lnSpc>
              <a:spcPct val="100000"/>
            </a:lnSpc>
            <a:spcBef>
              <a:spcPct val="0"/>
            </a:spcBef>
            <a:spcAft>
              <a:spcPct val="35000"/>
            </a:spcAft>
            <a:buNone/>
          </a:pPr>
          <a:r>
            <a:rPr lang="en-US" sz="2800" kern="1200" dirty="0">
              <a:solidFill>
                <a:sysClr val="windowText" lastClr="000000">
                  <a:hueOff val="0"/>
                  <a:satOff val="0"/>
                  <a:lumOff val="0"/>
                  <a:alphaOff val="0"/>
                </a:sysClr>
              </a:solidFill>
              <a:latin typeface="Calibri" panose="020F0502020204030204"/>
              <a:ea typeface="+mn-ea"/>
              <a:cs typeface="+mn-cs"/>
            </a:rPr>
            <a:t>Session is being recorded</a:t>
          </a:r>
        </a:p>
      </dsp:txBody>
      <dsp:txXfrm>
        <a:off x="1061629" y="3448662"/>
        <a:ext cx="9453970" cy="9191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F9DC7-99C4-4410-A748-C667976061CC}">
      <dsp:nvSpPr>
        <dsp:cNvPr id="0" name=""/>
        <dsp:cNvSpPr/>
      </dsp:nvSpPr>
      <dsp:spPr>
        <a:xfrm>
          <a:off x="0" y="13977"/>
          <a:ext cx="6513603" cy="887445"/>
        </a:xfrm>
        <a:prstGeom prst="roundRect">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Transportation Issues</a:t>
          </a:r>
        </a:p>
      </dsp:txBody>
      <dsp:txXfrm>
        <a:off x="43321" y="57298"/>
        <a:ext cx="6426961" cy="800803"/>
      </dsp:txXfrm>
    </dsp:sp>
    <dsp:sp modelId="{5FE7B1BF-60E5-4EDA-A998-BA0474569FD3}">
      <dsp:nvSpPr>
        <dsp:cNvPr id="0" name=""/>
        <dsp:cNvSpPr/>
      </dsp:nvSpPr>
      <dsp:spPr>
        <a:xfrm>
          <a:off x="0" y="1007983"/>
          <a:ext cx="6513603" cy="887445"/>
        </a:xfrm>
        <a:prstGeom prst="roundRect">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Lack of Broadband</a:t>
          </a:r>
        </a:p>
      </dsp:txBody>
      <dsp:txXfrm>
        <a:off x="43321" y="1051304"/>
        <a:ext cx="6426961" cy="800803"/>
      </dsp:txXfrm>
    </dsp:sp>
    <dsp:sp modelId="{EF2DA51F-4718-4E2B-81BA-0AE8B2E1DFC7}">
      <dsp:nvSpPr>
        <dsp:cNvPr id="0" name=""/>
        <dsp:cNvSpPr/>
      </dsp:nvSpPr>
      <dsp:spPr>
        <a:xfrm>
          <a:off x="0" y="2001988"/>
          <a:ext cx="6513603" cy="887445"/>
        </a:xfrm>
        <a:prstGeom prst="roundRect">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Lack of Insurance</a:t>
          </a:r>
        </a:p>
      </dsp:txBody>
      <dsp:txXfrm>
        <a:off x="43321" y="2045309"/>
        <a:ext cx="6426961" cy="800803"/>
      </dsp:txXfrm>
    </dsp:sp>
    <dsp:sp modelId="{E4C16BFF-78E1-4B97-9A51-0F8766B3BF75}">
      <dsp:nvSpPr>
        <dsp:cNvPr id="0" name=""/>
        <dsp:cNvSpPr/>
      </dsp:nvSpPr>
      <dsp:spPr>
        <a:xfrm>
          <a:off x="0" y="2995993"/>
          <a:ext cx="6513603" cy="887445"/>
        </a:xfrm>
        <a:prstGeom prst="roundRect">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Lack of Providers</a:t>
          </a:r>
        </a:p>
      </dsp:txBody>
      <dsp:txXfrm>
        <a:off x="43321" y="3039314"/>
        <a:ext cx="6426961" cy="800803"/>
      </dsp:txXfrm>
    </dsp:sp>
    <dsp:sp modelId="{1DB8A702-DCC5-48DA-AE74-BB2448BBAC94}">
      <dsp:nvSpPr>
        <dsp:cNvPr id="0" name=""/>
        <dsp:cNvSpPr/>
      </dsp:nvSpPr>
      <dsp:spPr>
        <a:xfrm>
          <a:off x="0" y="3989998"/>
          <a:ext cx="6513603" cy="887445"/>
        </a:xfrm>
        <a:prstGeom prst="roundRect">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Environmental Hazards</a:t>
          </a:r>
        </a:p>
      </dsp:txBody>
      <dsp:txXfrm>
        <a:off x="43321" y="4033319"/>
        <a:ext cx="6426961" cy="800803"/>
      </dsp:txXfrm>
    </dsp:sp>
    <dsp:sp modelId="{A3DCDF83-08E8-4386-A5A3-AAC67C82133A}">
      <dsp:nvSpPr>
        <dsp:cNvPr id="0" name=""/>
        <dsp:cNvSpPr/>
      </dsp:nvSpPr>
      <dsp:spPr>
        <a:xfrm>
          <a:off x="0" y="4984003"/>
          <a:ext cx="6513603" cy="887445"/>
        </a:xfrm>
        <a:prstGeom prst="roundRect">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Occupational Hazards</a:t>
          </a:r>
        </a:p>
      </dsp:txBody>
      <dsp:txXfrm>
        <a:off x="43321" y="5027324"/>
        <a:ext cx="6426961" cy="80080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2446" tIns="46223" rIns="92446" bIns="4622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97313" y="0"/>
            <a:ext cx="2982912" cy="466725"/>
          </a:xfrm>
          <a:prstGeom prst="rect">
            <a:avLst/>
          </a:prstGeom>
        </p:spPr>
        <p:txBody>
          <a:bodyPr vert="horz" lIns="92446" tIns="46223" rIns="92446" bIns="46223" rtlCol="0"/>
          <a:lstStyle>
            <a:lvl1pPr algn="r" eaLnBrk="1" fontAlgn="auto" hangingPunct="1">
              <a:spcBef>
                <a:spcPts val="0"/>
              </a:spcBef>
              <a:spcAft>
                <a:spcPts val="0"/>
              </a:spcAft>
              <a:defRPr sz="1200">
                <a:latin typeface="+mn-lt"/>
              </a:defRPr>
            </a:lvl1pPr>
          </a:lstStyle>
          <a:p>
            <a:pPr>
              <a:defRPr/>
            </a:pPr>
            <a:fld id="{3B6A7F92-1A0E-4C56-9DE0-D8B2615B4D33}" type="datetimeFigureOut">
              <a:rPr lang="en-US"/>
              <a:pPr>
                <a:defRPr/>
              </a:pPr>
              <a:t>11/21/2024</a:t>
            </a:fld>
            <a:endParaRPr lang="en-US"/>
          </a:p>
        </p:txBody>
      </p:sp>
      <p:sp>
        <p:nvSpPr>
          <p:cNvPr id="4" name="Footer Placeholder 3"/>
          <p:cNvSpPr>
            <a:spLocks noGrp="1"/>
          </p:cNvSpPr>
          <p:nvPr>
            <p:ph type="ftr" sz="quarter" idx="2"/>
          </p:nvPr>
        </p:nvSpPr>
        <p:spPr>
          <a:xfrm>
            <a:off x="0" y="8829675"/>
            <a:ext cx="2982913" cy="466725"/>
          </a:xfrm>
          <a:prstGeom prst="rect">
            <a:avLst/>
          </a:prstGeom>
        </p:spPr>
        <p:txBody>
          <a:bodyPr vert="horz" lIns="92446" tIns="46223" rIns="92446" bIns="46223"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97313" y="8829675"/>
            <a:ext cx="2982912" cy="466725"/>
          </a:xfrm>
          <a:prstGeom prst="rect">
            <a:avLst/>
          </a:prstGeom>
        </p:spPr>
        <p:txBody>
          <a:bodyPr vert="horz" lIns="92446" tIns="46223" rIns="92446" bIns="46223" rtlCol="0" anchor="b"/>
          <a:lstStyle>
            <a:lvl1pPr algn="r" eaLnBrk="1" fontAlgn="auto" hangingPunct="1">
              <a:spcBef>
                <a:spcPts val="0"/>
              </a:spcBef>
              <a:spcAft>
                <a:spcPts val="0"/>
              </a:spcAft>
              <a:defRPr sz="1200">
                <a:latin typeface="+mn-lt"/>
              </a:defRPr>
            </a:lvl1pPr>
          </a:lstStyle>
          <a:p>
            <a:pPr>
              <a:defRPr/>
            </a:pPr>
            <a:fld id="{D7A0F1F2-1449-487A-93C5-13A03405DE6C}" type="slidenum">
              <a:rPr lang="en-US"/>
              <a:pPr>
                <a:defRPr/>
              </a:pPr>
              <a:t>‹#›</a:t>
            </a:fld>
            <a:endParaRPr lang="en-US"/>
          </a:p>
        </p:txBody>
      </p:sp>
    </p:spTree>
    <p:extLst>
      <p:ext uri="{BB962C8B-B14F-4D97-AF65-F5344CB8AC3E}">
        <p14:creationId xmlns:p14="http://schemas.microsoft.com/office/powerpoint/2010/main" val="940378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2446" tIns="46223" rIns="92446" bIns="4622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2446" tIns="46223" rIns="92446" bIns="46223" rtlCol="0"/>
          <a:lstStyle>
            <a:lvl1pPr algn="r" eaLnBrk="1" fontAlgn="auto" hangingPunct="1">
              <a:spcBef>
                <a:spcPts val="0"/>
              </a:spcBef>
              <a:spcAft>
                <a:spcPts val="0"/>
              </a:spcAft>
              <a:defRPr sz="1200">
                <a:latin typeface="+mn-lt"/>
              </a:defRPr>
            </a:lvl1pPr>
          </a:lstStyle>
          <a:p>
            <a:pPr>
              <a:defRPr/>
            </a:pPr>
            <a:fld id="{AF748136-DDC1-462B-9AE6-6415F820E1A5}" type="datetimeFigureOut">
              <a:rPr lang="en-US"/>
              <a:pPr>
                <a:defRPr/>
              </a:pPr>
              <a:t>11/21/2024</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2446" tIns="46223" rIns="92446" bIns="46223"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2446" tIns="46223" rIns="92446" bIns="46223"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2446" tIns="46223" rIns="92446" bIns="46223" rtlCol="0" anchor="b"/>
          <a:lstStyle>
            <a:lvl1pPr algn="r" eaLnBrk="1" fontAlgn="auto" hangingPunct="1">
              <a:spcBef>
                <a:spcPts val="0"/>
              </a:spcBef>
              <a:spcAft>
                <a:spcPts val="0"/>
              </a:spcAft>
              <a:defRPr sz="1200">
                <a:latin typeface="+mn-lt"/>
              </a:defRPr>
            </a:lvl1pPr>
          </a:lstStyle>
          <a:p>
            <a:pPr>
              <a:defRPr/>
            </a:pPr>
            <a:fld id="{1E640117-C3A4-4D95-8CFE-4BB45D40D405}" type="slidenum">
              <a:rPr lang="en-US"/>
              <a:pPr>
                <a:defRPr/>
              </a:pPr>
              <a:t>‹#›</a:t>
            </a:fld>
            <a:endParaRPr lang="en-US"/>
          </a:p>
        </p:txBody>
      </p:sp>
    </p:spTree>
    <p:extLst>
      <p:ext uri="{BB962C8B-B14F-4D97-AF65-F5344CB8AC3E}">
        <p14:creationId xmlns:p14="http://schemas.microsoft.com/office/powerpoint/2010/main" val="11960402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rs.usda.gov/webdocs/publications/100089/eib-221.pdf?v=7818.3"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nnlm.gov/trainin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Welcome. Thank you for joining me today for Rural Health Resources. My name is Sarah Levin-Lederer and I’m an Outreach and Education Coordinator for the Network of the National Library of Medicine, Region 7. Today (when this class is being taught live and recorded), November 21 2024 is rural health day.</a:t>
            </a:r>
          </a:p>
        </p:txBody>
      </p:sp>
      <p:sp>
        <p:nvSpPr>
          <p:cNvPr id="4" name="Slide Number Placeholder 3"/>
          <p:cNvSpPr>
            <a:spLocks noGrp="1"/>
          </p:cNvSpPr>
          <p:nvPr>
            <p:ph type="sldNum" sz="quarter" idx="5"/>
          </p:nvPr>
        </p:nvSpPr>
        <p:spPr/>
        <p:txBody>
          <a:bodyPr/>
          <a:lstStyle/>
          <a:p>
            <a:fld id="{20A39C0A-C793-4372-962D-3E4173FA06F6}" type="slidenum">
              <a:rPr lang="en-US" smtClean="0"/>
              <a:t>1</a:t>
            </a:fld>
            <a:endParaRPr lang="en-US"/>
          </a:p>
        </p:txBody>
      </p:sp>
    </p:spTree>
    <p:extLst>
      <p:ext uri="{BB962C8B-B14F-4D97-AF65-F5344CB8AC3E}">
        <p14:creationId xmlns:p14="http://schemas.microsoft.com/office/powerpoint/2010/main" val="3941399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Today’s class is about Rural Health. Depending on the definition, around 15-20% of people in the United States live in rural areas. There are many different reasons why people live in rural communities. Lower cost of living and a slower pace of life. Rural areas are less crowded and can offer more privacy. You may live in a rural area so that you can be near your family and friends. But there are challenges to living in rural communities when it comes to taking care of your health. Compared to folks who live in urban areas, folks in rural communities are not able to get to a hospital quickly in an emergency; need to travel long distances to get routine checkups and screenings; have less access to dentists, and certain specialists might not be available at all. Folks in rural communities have higher rates of certain types of cancer from exposure to chemicals used in farming.</a:t>
            </a:r>
          </a:p>
          <a:p>
            <a:pPr marL="0" marR="0" lvl="0" indent="0" algn="l" defTabSz="914400" rtl="0" eaLnBrk="0" fontAlgn="base" latinLnBrk="0" hangingPunct="0">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BEFORE NEXT SLIDE</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your experience, in your line of work, what impacts health in rural communities? In the chat (read chat, next slide)</a:t>
            </a:r>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10"/>
          </p:nvPr>
        </p:nvSpPr>
        <p:spPr/>
        <p:txBody>
          <a:bodyPr/>
          <a:lstStyle/>
          <a:p>
            <a:fld id="{D766152A-293C-4793-9402-D3CFB00CE653}" type="slidenum">
              <a:rPr lang="en-US" smtClean="0"/>
              <a:t>10</a:t>
            </a:fld>
            <a:endParaRPr lang="en-US"/>
          </a:p>
        </p:txBody>
      </p:sp>
    </p:spTree>
    <p:extLst>
      <p:ext uri="{BB962C8B-B14F-4D97-AF65-F5344CB8AC3E}">
        <p14:creationId xmlns:p14="http://schemas.microsoft.com/office/powerpoint/2010/main" val="489584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i="0" dirty="0">
                <a:solidFill>
                  <a:srgbClr val="000000"/>
                </a:solidFill>
                <a:effectLst/>
                <a:latin typeface="Calibri" panose="020F0502020204030204" pitchFamily="34" charset="0"/>
              </a:rPr>
              <a:t>Here are things we’ve heard from partners.</a:t>
            </a:r>
          </a:p>
          <a:p>
            <a:pPr marL="0" marR="0">
              <a:lnSpc>
                <a:spcPct val="107000"/>
              </a:lnSpc>
              <a:spcBef>
                <a:spcPts val="0"/>
              </a:spcBef>
              <a:spcAft>
                <a:spcPts val="800"/>
              </a:spcAft>
            </a:pPr>
            <a:endParaRPr lang="en-US" sz="1800" b="0" i="0" dirty="0">
              <a:solidFill>
                <a:srgbClr val="000000"/>
              </a:solidFill>
              <a:effectLst/>
              <a:latin typeface="Calibri" panose="020F0502020204030204" pitchFamily="34" charset="0"/>
            </a:endParaRPr>
          </a:p>
          <a:p>
            <a:pPr marL="0" marR="0">
              <a:lnSpc>
                <a:spcPct val="107000"/>
              </a:lnSpc>
              <a:spcBef>
                <a:spcPts val="0"/>
              </a:spcBef>
              <a:spcAft>
                <a:spcPts val="800"/>
              </a:spcAft>
            </a:pPr>
            <a:r>
              <a:rPr lang="en-US" sz="1800" b="0" i="0" dirty="0">
                <a:solidFill>
                  <a:srgbClr val="000000"/>
                </a:solidFill>
                <a:effectLst/>
                <a:latin typeface="Calibri" panose="020F0502020204030204" pitchFamily="34" charset="0"/>
              </a:rPr>
              <a:t>Is anything missing? Put it in the chat. (pause and read comments) </a:t>
            </a:r>
          </a:p>
          <a:p>
            <a:pPr marL="0" marR="0">
              <a:lnSpc>
                <a:spcPct val="107000"/>
              </a:lnSpc>
              <a:spcBef>
                <a:spcPts val="0"/>
              </a:spcBef>
              <a:spcAft>
                <a:spcPts val="800"/>
              </a:spcAft>
            </a:pPr>
            <a:endParaRPr lang="en-US" sz="1800" b="0" i="0" dirty="0">
              <a:solidFill>
                <a:srgbClr val="000000"/>
              </a:solidFill>
              <a:effectLst/>
              <a:latin typeface="Calibri" panose="020F0502020204030204" pitchFamily="34" charset="0"/>
            </a:endParaRPr>
          </a:p>
          <a:p>
            <a:pPr marL="0" marR="0">
              <a:lnSpc>
                <a:spcPct val="107000"/>
              </a:lnSpc>
              <a:spcBef>
                <a:spcPts val="0"/>
              </a:spcBef>
              <a:spcAft>
                <a:spcPts val="800"/>
              </a:spcAft>
            </a:pPr>
            <a:endParaRPr lang="en-US" sz="1800"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D766152A-293C-4793-9402-D3CFB00CE653}" type="slidenum">
              <a:rPr lang="en-US" smtClean="0"/>
              <a:t>11</a:t>
            </a:fld>
            <a:endParaRPr lang="en-US"/>
          </a:p>
        </p:txBody>
      </p:sp>
    </p:spTree>
    <p:extLst>
      <p:ext uri="{BB962C8B-B14F-4D97-AF65-F5344CB8AC3E}">
        <p14:creationId xmlns:p14="http://schemas.microsoft.com/office/powerpoint/2010/main" val="387716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rPr>
              <a:t>This webinar is broken up into two main parts. Slides with definitions and current trends and then live demos of resources for finding and downloading information. But let’s step back and define “rural” first.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766152A-293C-4793-9402-D3CFB00CE653}" type="slidenum">
              <a:rPr lang="en-US" smtClean="0"/>
              <a:t>12</a:t>
            </a:fld>
            <a:endParaRPr lang="en-US"/>
          </a:p>
        </p:txBody>
      </p:sp>
    </p:spTree>
    <p:extLst>
      <p:ext uri="{BB962C8B-B14F-4D97-AF65-F5344CB8AC3E}">
        <p14:creationId xmlns:p14="http://schemas.microsoft.com/office/powerpoint/2010/main" val="3916753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I want to start by acknowledging that this is complicated and this slide has a lot of information.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This slide is not to have you memorize definitions of rural, but it illustrates three things:</a:t>
            </a:r>
          </a:p>
          <a:p>
            <a:pPr marL="228600" indent="-228600">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Rural is defined in contrast to urban. That is, that urban is defined and then anything that isn’t urban or metro is rural.</a:t>
            </a:r>
          </a:p>
          <a:p>
            <a:pPr marL="228600" indent="-228600">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There are different definitions of urban/rural even when you’re looking at federal agencies. The two you might see most often are from the Office of Management and Budget and the Census Bureau.</a:t>
            </a:r>
          </a:p>
          <a:p>
            <a:pPr marL="228600" indent="-228600">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definitions are not clear cut and may include or exclude areas that don’t always make sense. For example, the census definition is done at the census block/block group level and doesn’t follow city or county boundaries. The OMB definition is done at the county level, so some areas that people might consider rural if you live there are in urban counties and not counted.</a:t>
            </a:r>
          </a:p>
          <a:p>
            <a:pPr marL="228600" indent="-228600">
              <a:buFont typeface="+mj-lt"/>
              <a:buAutoNum type="arabi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Final thought on the definitions…The OMB definition means that 46 million people live in rural areas, about 15%. But the Census definition accounts for 66 million people or just under 20%</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Definitions are often the basis for cutoffs for programs and grants, so check with any organization you’re working with to learn about their specific criteria.</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Census Definition Update: https://www.federalregister.gov/documents/2022/03/24/2022-06180/urban-area-criteria-for-the-2020-census-final-criteria </a:t>
            </a:r>
          </a:p>
        </p:txBody>
      </p:sp>
      <p:sp>
        <p:nvSpPr>
          <p:cNvPr id="4" name="Slide Number Placeholder 3"/>
          <p:cNvSpPr>
            <a:spLocks noGrp="1"/>
          </p:cNvSpPr>
          <p:nvPr>
            <p:ph type="sldNum" sz="quarter" idx="10"/>
          </p:nvPr>
        </p:nvSpPr>
        <p:spPr/>
        <p:txBody>
          <a:bodyPr/>
          <a:lstStyle/>
          <a:p>
            <a:fld id="{D766152A-293C-4793-9402-D3CFB00CE653}" type="slidenum">
              <a:rPr lang="en-US" smtClean="0"/>
              <a:t>13</a:t>
            </a:fld>
            <a:endParaRPr lang="en-US"/>
          </a:p>
        </p:txBody>
      </p:sp>
    </p:spTree>
    <p:extLst>
      <p:ext uri="{BB962C8B-B14F-4D97-AF65-F5344CB8AC3E}">
        <p14:creationId xmlns:p14="http://schemas.microsoft.com/office/powerpoint/2010/main" val="775672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Despite these vague definitions of rural, the United States Department of Agriculture studies rural communities through a research unit called the Economic Research Service, or ERS. This website is a good source of charts and reports that include, but goes beyond, farming data. We will look at these resources when I go live later.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2024 Report link</a:t>
            </a:r>
          </a:p>
          <a:p>
            <a:pPr marL="0" marR="0">
              <a:lnSpc>
                <a:spcPct val="107000"/>
              </a:lnSpc>
              <a:spcBef>
                <a:spcPts val="0"/>
              </a:spcBef>
              <a:spcAft>
                <a:spcPts val="800"/>
              </a:spcAft>
            </a:pPr>
            <a:r>
              <a:rPr lang="en-US"/>
              <a:t>https://www.ers.usda.gov/webdocs/publications/110351/eib-282.pdf?v=4724</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D766152A-293C-4793-9402-D3CFB00CE653}" type="slidenum">
              <a:rPr lang="en-US" smtClean="0"/>
              <a:t>14</a:t>
            </a:fld>
            <a:endParaRPr lang="en-US"/>
          </a:p>
        </p:txBody>
      </p:sp>
    </p:spTree>
    <p:extLst>
      <p:ext uri="{BB962C8B-B14F-4D97-AF65-F5344CB8AC3E}">
        <p14:creationId xmlns:p14="http://schemas.microsoft.com/office/powerpoint/2010/main" val="1343981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year the USDA puts out the Rural America at a Glance report in November, so we’re using last year’s report for today’s session. But if you go on the USDA’s website the 2024 report is live.</a:t>
            </a:r>
          </a:p>
          <a:p>
            <a:endParaRPr lang="en-US" dirty="0"/>
          </a:p>
          <a:p>
            <a:pPr marL="228600" indent="-228600">
              <a:buAutoNum type="arabicPeriod"/>
            </a:pPr>
            <a:r>
              <a:rPr lang="en-US" dirty="0"/>
              <a:t>{READ point one on slide}: Population growth is primarily from domestic migration-in migration from other parts of the country, but the percent of international migration to rural areas has risen slightly as well.</a:t>
            </a:r>
          </a:p>
          <a:p>
            <a:pPr marL="228600" indent="-228600">
              <a:buAutoNum type="arabicPeriod"/>
            </a:pPr>
            <a:r>
              <a:rPr lang="en-US" dirty="0"/>
              <a:t>{READ point two on slide}: Although rural poverty has declined, housing insecurity is a big issue for low-income renters, a particularly acute problem for American Indian or Alaska Native and Hispanic households.</a:t>
            </a:r>
          </a:p>
          <a:p>
            <a:pPr marL="228600" indent="-228600">
              <a:buAutoNum type="arabicPeriod"/>
            </a:pPr>
            <a:r>
              <a:rPr lang="en-US" dirty="0"/>
              <a:t>{READ point three on slide}: The modest growth is similar to pre-pandemic employment growth.</a:t>
            </a:r>
          </a:p>
          <a:p>
            <a:pPr marL="228600" indent="-228600">
              <a:buAutoNum type="arabicPeriod"/>
            </a:pPr>
            <a:endParaRPr lang="en-US" dirty="0"/>
          </a:p>
          <a:p>
            <a:pPr marL="0" indent="0">
              <a:buNone/>
            </a:pPr>
            <a:r>
              <a:rPr lang="en-US" dirty="0"/>
              <a:t>Rural America at a Glance, 2023: https://www.ers.usda.gov/webdocs/publications/107838/eib-261.pdf?v=6401.9</a:t>
            </a: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15</a:t>
            </a:fld>
            <a:endParaRPr lang="en-US"/>
          </a:p>
        </p:txBody>
      </p:sp>
    </p:spTree>
    <p:extLst>
      <p:ext uri="{BB962C8B-B14F-4D97-AF65-F5344CB8AC3E}">
        <p14:creationId xmlns:p14="http://schemas.microsoft.com/office/powerpoint/2010/main" val="524096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talk about the demographics of rural America. In September 2022, the University of New Hampshire, Carsey School of Public Policy released a brief entitled “Growing Racial Diversity in Rural America: Results from the 2020 Census. According to the brief, rural America becoming more diverse.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Quoting the report: “</a:t>
            </a:r>
            <a:r>
              <a:rPr lang="en-US" sz="2800" b="0" i="0" dirty="0">
                <a:solidFill>
                  <a:srgbClr val="555555"/>
                </a:solidFill>
                <a:effectLst/>
                <a:latin typeface="Source Sans Pro" panose="020B0503030403020204" pitchFamily="34" charset="0"/>
                <a:ea typeface="Calibri" panose="020F0502020204030204" pitchFamily="34" charset="0"/>
                <a:cs typeface="Times New Roman" panose="02020603050405020304" pitchFamily="18" charset="0"/>
              </a:rPr>
              <a:t>N</a:t>
            </a:r>
            <a:r>
              <a:rPr lang="en-US" sz="2800" b="0" i="0" dirty="0">
                <a:solidFill>
                  <a:srgbClr val="555555"/>
                </a:solidFill>
                <a:effectLst/>
                <a:latin typeface="Source Sans Pro" panose="020B0503030403020204" pitchFamily="34" charset="0"/>
              </a:rPr>
              <a:t>early one-third of all rural children (32.5 percent) come from racial or ethnic minority populations, compared to 28.1 percent in 2010. In contrast, 21.6 percent of the adult nonmetropolitan population are members of a racial or ethnic minority. This growing child diversity is the result of two diverging trends. Over the past decade the rural minority child population has grown by 229,000 (7.4 percent), while the non-Hispanic White child population has declined by 980,000 (12.7 percent). The contrasting patterns are in part because a larger share of the White population has aged beyond child-bearing age.”</a:t>
            </a:r>
            <a:endParaRPr lang="en-US" sz="1200" dirty="0">
              <a:solidFill>
                <a:srgbClr val="002060"/>
              </a:solidFill>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766152A-293C-4793-9402-D3CFB00CE653}" type="slidenum">
              <a:rPr lang="en-US" smtClean="0"/>
              <a:t>16</a:t>
            </a:fld>
            <a:endParaRPr lang="en-US"/>
          </a:p>
        </p:txBody>
      </p:sp>
    </p:spTree>
    <p:extLst>
      <p:ext uri="{BB962C8B-B14F-4D97-AF65-F5344CB8AC3E}">
        <p14:creationId xmlns:p14="http://schemas.microsoft.com/office/powerpoint/2010/main" val="3710563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talk about the intersection of Poverty and Race/Ethnicity. This chart is an example of the charts that are available from the Economic Research Service, or ERS. The title of this chart is Poverty Rates by Select Racial and Ethnic Groups, Residence (meaning the chart shows nonmetro and metro poverty rates).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Let me know in the chat what you see in this chart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SHOWS higher rates of poverty in rural areas and that the gap for POC is larger in rural areas.</a:t>
            </a:r>
          </a:p>
          <a:p>
            <a:pPr algn="l" rtl="0" fontAlgn="base">
              <a:buFont typeface="+mj-lt"/>
              <a:buNone/>
            </a:pP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17</a:t>
            </a:fld>
            <a:endParaRPr lang="en-US"/>
          </a:p>
        </p:txBody>
      </p:sp>
    </p:spTree>
    <p:extLst>
      <p:ext uri="{BB962C8B-B14F-4D97-AF65-F5344CB8AC3E}">
        <p14:creationId xmlns:p14="http://schemas.microsoft.com/office/powerpoint/2010/main" val="1409315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hlinkClick r:id="rId3"/>
              </a:rPr>
              <a:t>Rural America at a Glance: 2020 Edition (usda.gov)</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Note: Underlying health problems are measured as the average yearly age-standardized mortality rate in 2014-18 from natural causes (excludes accidents, including overdoses; homicide, and suicide). The old adult population scale is measured by the percent of adult population ages 60 to 74 plus double the percent ages 75 and over. Distance is measured between county geographic population centers. Both nonmetro and metro population percentages can be under 20 when vulnerability is greater in counties with relatively small populations. Sources: USDA, Economic Research Service using National Center for Health Statistics Detailed Mortality file, the U.S. Department of Commerce, Bureau of the Census, American Community Survey 2018 5-year data, and the Kaiser News Foundation.</a:t>
            </a:r>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18</a:t>
            </a:fld>
            <a:endParaRPr lang="en-US"/>
          </a:p>
        </p:txBody>
      </p:sp>
    </p:spTree>
    <p:extLst>
      <p:ext uri="{BB962C8B-B14F-4D97-AF65-F5344CB8AC3E}">
        <p14:creationId xmlns:p14="http://schemas.microsoft.com/office/powerpoint/2010/main" val="1254090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Access to healthcare is an issue that has come up on multiple slides and that includes hospitals.</a:t>
            </a:r>
          </a:p>
          <a:p>
            <a:pPr marL="0" marR="0">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Why are rural hospitals closing? According to an American Hospital Association Report from September 2022 (read slide). The Centers for Medicare and Medicaid Services are attempting to address this trend with the new designation of Rural Emergency Hospital, which became effective in January 2023. The designation keeps emergency departments open in rural counties but requires hospitals to stop inpatient services. </a:t>
            </a:r>
          </a:p>
          <a:p>
            <a:pPr marL="0" marR="0">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of a report in October 2024, 30 hospitals have adopted the Rural Emergency Hospital designation and made the transition according to a report from the Rural Health Redesign Center-the organization acting as a technical assistance support center for hospitals interested in making the transition (https://ruralemergencyhospital.rhrco.org/wp-content/uploads/2024/10/202508-LB_Observed-Factors-Influencing-REH-Conversion_10-2024.pdf) </a:t>
            </a:r>
          </a:p>
          <a:p>
            <a:pPr marL="0" marR="0">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Have any hospitals in your area made the switch? How has that been?</a:t>
            </a:r>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19</a:t>
            </a:fld>
            <a:endParaRPr lang="en-US"/>
          </a:p>
        </p:txBody>
      </p:sp>
    </p:spTree>
    <p:extLst>
      <p:ext uri="{BB962C8B-B14F-4D97-AF65-F5344CB8AC3E}">
        <p14:creationId xmlns:p14="http://schemas.microsoft.com/office/powerpoint/2010/main" val="703317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800" dirty="0">
                <a:effectLst/>
                <a:latin typeface="Calibri" panose="020F0502020204030204" pitchFamily="34" charset="0"/>
                <a:ea typeface="Calibri" panose="020F0502020204030204" pitchFamily="34" charset="0"/>
                <a:cs typeface="Calibri" panose="020F0502020204030204" pitchFamily="34" charset="0"/>
              </a:rPr>
              <a:t>I have just a few informational items to cover before we get to our presentation.</a:t>
            </a:r>
          </a:p>
          <a:p>
            <a:pPr marL="0" marR="0" indent="0">
              <a:lnSpc>
                <a:spcPct val="107000"/>
              </a:lnSpc>
              <a:spcBef>
                <a:spcPts val="0"/>
              </a:spcBef>
              <a:spcAft>
                <a:spcPts val="0"/>
              </a:spcAft>
              <a:buFont typeface="Arial" panose="020B0604020202020204" pitchFamily="34" charset="0"/>
              <a:buNone/>
            </a:pPr>
            <a:endParaRPr lang="en-US" sz="1800" dirty="0"/>
          </a:p>
          <a:p>
            <a:pPr marL="285750" marR="0" lvl="0" indent="-28575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Everyone has been muted to limit background noise, but we do welcome your questions and comments at any time.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1800" dirty="0"/>
              <a:t>Please use the Chat function to share your comments and to submit any questions you have for our speaker. </a:t>
            </a:r>
          </a:p>
          <a:p>
            <a:pPr marL="0" marR="0" indent="0">
              <a:lnSpc>
                <a:spcPct val="107000"/>
              </a:lnSpc>
              <a:spcBef>
                <a:spcPts val="0"/>
              </a:spcBef>
              <a:spcAft>
                <a:spcPts val="0"/>
              </a:spcAft>
              <a:buFont typeface="Arial" panose="020B0604020202020204" pitchFamily="34" charse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pPr>
            <a:r>
              <a:rPr lang="en-US" sz="1800" dirty="0">
                <a:latin typeface="Calibri"/>
                <a:ea typeface="Calibri"/>
                <a:cs typeface="Calibri"/>
              </a:rPr>
              <a:t>X will be </a:t>
            </a:r>
            <a:r>
              <a:rPr lang="en-US" sz="1800" dirty="0">
                <a:effectLst/>
                <a:latin typeface="Calibri"/>
                <a:ea typeface="Calibri"/>
                <a:cs typeface="Calibri"/>
              </a:rPr>
              <a:t>providing production assistance today, and they will be keeping an eye on your posts. They will queue up your questions as they come in and save them for </a:t>
            </a:r>
            <a:r>
              <a:rPr lang="en-US" sz="1800" b="0" dirty="0">
                <a:effectLst/>
                <a:latin typeface="Calibri"/>
                <a:ea typeface="Calibri"/>
                <a:cs typeface="Calibri"/>
              </a:rPr>
              <a:t>our speakers </a:t>
            </a:r>
            <a:r>
              <a:rPr lang="en-US" sz="1800" dirty="0">
                <a:effectLst/>
                <a:latin typeface="Calibri"/>
                <a:ea typeface="Calibri"/>
                <a:cs typeface="Calibri"/>
              </a:rPr>
              <a:t>to address at the end of </a:t>
            </a:r>
            <a:r>
              <a:rPr lang="en-US" sz="1800" b="1" dirty="0">
                <a:effectLst/>
                <a:latin typeface="Calibri"/>
                <a:ea typeface="Calibri"/>
                <a:cs typeface="Calibri"/>
              </a:rPr>
              <a:t>their</a:t>
            </a:r>
            <a:r>
              <a:rPr lang="en-US" sz="1800" dirty="0">
                <a:effectLst/>
                <a:latin typeface="Calibri"/>
                <a:ea typeface="Calibri"/>
                <a:cs typeface="Calibri"/>
              </a:rPr>
              <a:t> presentation. </a:t>
            </a:r>
          </a:p>
          <a:p>
            <a:pPr marL="0" indent="0">
              <a:buFont typeface="Arial" panose="020B0604020202020204" pitchFamily="34" charset="0"/>
              <a:buNone/>
            </a:pPr>
            <a:endParaRPr lang="en-US" sz="1800" dirty="0">
              <a:effectLst/>
              <a:latin typeface="Calibri" panose="020F0502020204030204" pitchFamily="34" charset="0"/>
              <a:cs typeface="Times New Roman" panose="02020603050405020304" pitchFamily="18" charset="0"/>
            </a:endParaRPr>
          </a:p>
          <a:p>
            <a:pPr marL="285750" indent="-285750"/>
            <a:r>
              <a:rPr lang="en-US" sz="1800" dirty="0">
                <a:effectLst/>
                <a:latin typeface="Calibri" panose="020F0502020204030204" pitchFamily="34" charset="0"/>
                <a:cs typeface="Times New Roman" panose="02020603050405020304" pitchFamily="18" charset="0"/>
              </a:rPr>
              <a:t>As a reminder, b</a:t>
            </a:r>
            <a:r>
              <a:rPr lang="en-US" sz="2800" b="0" i="0" dirty="0">
                <a:solidFill>
                  <a:srgbClr val="333333"/>
                </a:solidFill>
                <a:effectLst/>
                <a:latin typeface="system-ui"/>
              </a:rPr>
              <a:t>y registering for this webinar, all attendees have agreed to abide by the NNLM Code of Conduct to foster a respectful and professional learning environment.</a:t>
            </a:r>
          </a:p>
          <a:p>
            <a:pPr marL="0" indent="0">
              <a:buFont typeface="Arial" panose="020B0604020202020204" pitchFamily="34" charset="0"/>
              <a:buNone/>
            </a:pPr>
            <a:endParaRPr lang="en-US" sz="1800" dirty="0"/>
          </a:p>
          <a:p>
            <a:pPr marL="285750" indent="-285750"/>
            <a:r>
              <a:rPr lang="en-US" sz="1800" dirty="0"/>
              <a:t>Closed Captions are available. Locate and click the CC button at the bottom of your screen to start the captions for yourself.</a:t>
            </a:r>
            <a:br>
              <a:rPr lang="en-US" sz="1800" dirty="0"/>
            </a:br>
            <a:endParaRPr lang="en-US" sz="1800" dirty="0"/>
          </a:p>
          <a:p>
            <a:pPr marL="285750" indent="-285750"/>
            <a:r>
              <a:rPr lang="en-US" sz="1800" dirty="0"/>
              <a:t>We are recording today’s presentation, and we will post it on NNLM’s YouTube channel once we’ve finished processing it. </a:t>
            </a:r>
            <a:br>
              <a:rPr lang="en-US" sz="1800" dirty="0"/>
            </a:br>
            <a:endParaRPr lang="en-US" sz="1800" dirty="0"/>
          </a:p>
          <a:p>
            <a:pPr marL="285750" indent="-285750"/>
            <a:r>
              <a:rPr lang="en-US" sz="1800" dirty="0"/>
              <a:t>We’ll send the recording link to everyone who registered for this session. So, keep an eye out for that.</a:t>
            </a:r>
            <a:br>
              <a:rPr lang="en-US" sz="1800" dirty="0"/>
            </a:br>
            <a:endParaRPr lang="en-US" sz="1800" dirty="0"/>
          </a:p>
          <a:p>
            <a:pPr marL="285750" indent="-285750"/>
            <a:r>
              <a:rPr lang="en-US" sz="1800" dirty="0"/>
              <a:t>Please be sure to fill out the evaluation link we share with you at the end of the session.  Your feedback really matters, and helps us improve future trainings, so please take a moment to complete it.  </a:t>
            </a: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a:t>
            </a:fld>
            <a:endParaRPr lang="en-US" dirty="0"/>
          </a:p>
        </p:txBody>
      </p:sp>
    </p:spTree>
    <p:extLst>
      <p:ext uri="{BB962C8B-B14F-4D97-AF65-F5344CB8AC3E}">
        <p14:creationId xmlns:p14="http://schemas.microsoft.com/office/powerpoint/2010/main" val="829801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We’ve been talking about demographic trends in rural America: race/ethnicity, poverty, and hospital closures. You may need this information for program planning or grant writing either on a national level or local.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I’ve mentioned the USDA Economic Research Services, but I’d like to introduce another resource. We’ll learn more about both when we go to the live demo.</a:t>
            </a:r>
          </a:p>
        </p:txBody>
      </p:sp>
      <p:sp>
        <p:nvSpPr>
          <p:cNvPr id="4" name="Slide Number Placeholder 3"/>
          <p:cNvSpPr>
            <a:spLocks noGrp="1"/>
          </p:cNvSpPr>
          <p:nvPr>
            <p:ph type="sldNum" sz="quarter" idx="10"/>
          </p:nvPr>
        </p:nvSpPr>
        <p:spPr/>
        <p:txBody>
          <a:bodyPr/>
          <a:lstStyle/>
          <a:p>
            <a:fld id="{D766152A-293C-4793-9402-D3CFB00CE653}" type="slidenum">
              <a:rPr lang="en-US" smtClean="0"/>
              <a:t>20</a:t>
            </a:fld>
            <a:endParaRPr lang="en-US"/>
          </a:p>
        </p:txBody>
      </p:sp>
    </p:spTree>
    <p:extLst>
      <p:ext uri="{BB962C8B-B14F-4D97-AF65-F5344CB8AC3E}">
        <p14:creationId xmlns:p14="http://schemas.microsoft.com/office/powerpoint/2010/main" val="1003883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b="0" i="0" dirty="0">
                <a:solidFill>
                  <a:srgbClr val="000000"/>
                </a:solidFill>
                <a:effectLst/>
                <a:latin typeface="Calibri" panose="020F0502020204030204" pitchFamily="34" charset="0"/>
              </a:rPr>
              <a:t>The Rural Health Information Hub, which is funded by the Federal Office of Rural Health Policy. This resource specifically looks at rural health information.  “Your First Stop for Rural Health Information” and is a great source for exploring the topics from the poll that I conducted earlier (transportation, broadband, lack of providers).  </a:t>
            </a:r>
            <a:endParaRPr lang="en-US" dirty="0"/>
          </a:p>
        </p:txBody>
      </p:sp>
      <p:sp>
        <p:nvSpPr>
          <p:cNvPr id="4" name="Slide Number Placeholder 3"/>
          <p:cNvSpPr>
            <a:spLocks noGrp="1"/>
          </p:cNvSpPr>
          <p:nvPr>
            <p:ph type="sldNum" sz="quarter" idx="5"/>
          </p:nvPr>
        </p:nvSpPr>
        <p:spPr/>
        <p:txBody>
          <a:bodyPr/>
          <a:lstStyle/>
          <a:p>
            <a:fld id="{D766152A-293C-4793-9402-D3CFB00CE653}" type="slidenum">
              <a:rPr lang="en-US" smtClean="0"/>
              <a:t>21</a:t>
            </a:fld>
            <a:endParaRPr lang="en-US"/>
          </a:p>
        </p:txBody>
      </p:sp>
    </p:spTree>
    <p:extLst>
      <p:ext uri="{BB962C8B-B14F-4D97-AF65-F5344CB8AC3E}">
        <p14:creationId xmlns:p14="http://schemas.microsoft.com/office/powerpoint/2010/main" val="2635458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10"/>
          </p:nvPr>
        </p:nvSpPr>
        <p:spPr/>
        <p:txBody>
          <a:bodyPr/>
          <a:lstStyle/>
          <a:p>
            <a:fld id="{D766152A-293C-4793-9402-D3CFB00CE653}" type="slidenum">
              <a:rPr lang="en-US" smtClean="0"/>
              <a:t>22</a:t>
            </a:fld>
            <a:endParaRPr lang="en-US"/>
          </a:p>
        </p:txBody>
      </p:sp>
    </p:spTree>
    <p:extLst>
      <p:ext uri="{BB962C8B-B14F-4D97-AF65-F5344CB8AC3E}">
        <p14:creationId xmlns:p14="http://schemas.microsoft.com/office/powerpoint/2010/main" val="2560340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b="0" i="0" dirty="0">
              <a:solidFill>
                <a:srgbClr val="444444"/>
              </a:solidFill>
              <a:effectLst/>
              <a:latin typeface="inherit"/>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23</a:t>
            </a:fld>
            <a:endParaRPr lang="en-US"/>
          </a:p>
        </p:txBody>
      </p:sp>
    </p:spTree>
    <p:extLst>
      <p:ext uri="{BB962C8B-B14F-4D97-AF65-F5344CB8AC3E}">
        <p14:creationId xmlns:p14="http://schemas.microsoft.com/office/powerpoint/2010/main" val="386397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24</a:t>
            </a:fld>
            <a:endParaRPr lang="en-US"/>
          </a:p>
        </p:txBody>
      </p:sp>
    </p:spTree>
    <p:extLst>
      <p:ext uri="{BB962C8B-B14F-4D97-AF65-F5344CB8AC3E}">
        <p14:creationId xmlns:p14="http://schemas.microsoft.com/office/powerpoint/2010/main" val="4052852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2F5496"/>
                </a:solidFill>
                <a:effectLst/>
                <a:latin typeface="Calibri Light" panose="020F0302020204030204" pitchFamily="34" charset="0"/>
              </a:rPr>
              <a:t>We’re going to switch over the live demo of several resources mentioned before starting with the USDA and </a:t>
            </a:r>
            <a:r>
              <a:rPr lang="en-US" sz="1800" b="0" i="0" dirty="0" err="1">
                <a:solidFill>
                  <a:srgbClr val="2F5496"/>
                </a:solidFill>
                <a:effectLst/>
                <a:latin typeface="Calibri Light" panose="020F0302020204030204" pitchFamily="34" charset="0"/>
              </a:rPr>
              <a:t>RHIHub</a:t>
            </a:r>
            <a:r>
              <a:rPr lang="en-US" sz="1800" b="0" i="0" dirty="0">
                <a:solidFill>
                  <a:srgbClr val="2F5496"/>
                </a:solidFill>
                <a:effectLst/>
                <a:latin typeface="Calibri Light" panose="020F0302020204030204" pitchFamily="34" charset="0"/>
              </a:rPr>
              <a:t> for demographic information. Followed by MedlinePlus to learn about diseases and conditions and if there’s time, we’ll take a look at the CDC’s rural health resources.</a:t>
            </a:r>
          </a:p>
          <a:p>
            <a:pPr algn="l" rtl="0" fontAlgn="base"/>
            <a:endParaRPr lang="en-US" sz="1800" b="0" i="0" dirty="0">
              <a:solidFill>
                <a:srgbClr val="2F5496"/>
              </a:solidFill>
              <a:effectLst/>
              <a:latin typeface="Calibri Light" panose="020F0302020204030204" pitchFamily="34" charset="0"/>
            </a:endParaRPr>
          </a:p>
          <a:p>
            <a:pPr algn="l" rtl="0" fontAlgn="base"/>
            <a:r>
              <a:rPr lang="en-US" sz="1800" b="0" i="0" dirty="0">
                <a:solidFill>
                  <a:srgbClr val="2F5496"/>
                </a:solidFill>
                <a:effectLst/>
                <a:latin typeface="Calibri Light" panose="020F0302020204030204" pitchFamily="34" charset="0"/>
              </a:rPr>
              <a:t>USDA ERS </a:t>
            </a:r>
            <a:endParaRPr lang="en-US" sz="2800" b="0" i="0" dirty="0">
              <a:solidFill>
                <a:srgbClr val="2F5496"/>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Reports | Data | Charts | Maps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Research Spotlight &gt; Rural America at a Glance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Data &gt; See More &gt; State Fact Sheets | Charts of Note | Data Visualizations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Charts of Note &gt; Filter by Topic &gt; Rural Economy and Population &gt; Copyright-free visuals from the Federal Government &gt; location of the report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Filter for Food Choices and Health &gt; Go back to Data Products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State Fact Sheets &gt; Tennessee &gt; last updated (today)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General Census information + Farm data &gt; Export Excel, pdf, CSV </a:t>
            </a:r>
          </a:p>
          <a:p>
            <a:pPr algn="l" rtl="0" fontAlgn="base">
              <a:buFont typeface="Arial" panose="020B0604020202020204" pitchFamily="34" charset="0"/>
              <a:buNone/>
            </a:pPr>
            <a:r>
              <a:rPr lang="en-US" sz="1800" b="0" i="0" dirty="0">
                <a:solidFill>
                  <a:srgbClr val="000000"/>
                </a:solidFill>
                <a:effectLst/>
                <a:latin typeface="Calibri" panose="020F0502020204030204" pitchFamily="34" charset="0"/>
              </a:rPr>
              <a:t>QUESTIONS</a:t>
            </a:r>
          </a:p>
          <a:p>
            <a:pPr algn="l" rtl="0" fontAlgn="base"/>
            <a:r>
              <a:rPr lang="en-US" sz="1800" b="0" i="0" dirty="0">
                <a:solidFill>
                  <a:srgbClr val="2F5496"/>
                </a:solidFill>
                <a:effectLst/>
                <a:latin typeface="Calibri Light" panose="020F0302020204030204" pitchFamily="34" charset="0"/>
              </a:rPr>
              <a:t> </a:t>
            </a:r>
            <a:endParaRPr lang="en-US" sz="2800" b="0" i="0" dirty="0">
              <a:solidFill>
                <a:srgbClr val="2F5496"/>
              </a:solidFill>
              <a:effectLst/>
              <a:latin typeface="Segoe UI" panose="020B0502040204020203" pitchFamily="34" charset="0"/>
            </a:endParaRPr>
          </a:p>
          <a:p>
            <a:pPr algn="l" rtl="0" fontAlgn="base"/>
            <a:r>
              <a:rPr lang="en-US" sz="1800" b="0" i="0" dirty="0">
                <a:solidFill>
                  <a:srgbClr val="2F5496"/>
                </a:solidFill>
                <a:effectLst/>
                <a:latin typeface="Calibri Light" panose="020F0302020204030204" pitchFamily="34" charset="0"/>
              </a:rPr>
              <a:t> </a:t>
            </a:r>
            <a:endParaRPr lang="en-US" sz="2800" b="0" i="0" dirty="0">
              <a:solidFill>
                <a:srgbClr val="2F5496"/>
              </a:solidFill>
              <a:effectLst/>
              <a:latin typeface="Segoe UI" panose="020B0502040204020203" pitchFamily="34" charset="0"/>
            </a:endParaRPr>
          </a:p>
          <a:p>
            <a:pPr algn="l" rtl="0" fontAlgn="base"/>
            <a:r>
              <a:rPr lang="en-US" sz="1800" b="0" i="0" dirty="0">
                <a:solidFill>
                  <a:srgbClr val="2F5496"/>
                </a:solidFill>
                <a:effectLst/>
                <a:latin typeface="Calibri Light" panose="020F0302020204030204" pitchFamily="34" charset="0"/>
              </a:rPr>
              <a:t>Rural Health Information Hub </a:t>
            </a:r>
            <a:endParaRPr lang="en-US" sz="2800" b="0" i="0" dirty="0">
              <a:solidFill>
                <a:srgbClr val="2F5496"/>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Data Visualizations &gt; Chart Gallery | Tools for Success &gt; Evidence-Based Toolkits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Rural Community Health Toolkit &gt; Modules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Telehealth (and mention anything from the chat) &gt; Published 2012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For more information &gt; Published July 2021 &gt; State Policies </a:t>
            </a:r>
          </a:p>
          <a:p>
            <a:pPr algn="l" rtl="0" fontAlgn="base">
              <a:buFont typeface="Arial" panose="020B0604020202020204" pitchFamily="34" charset="0"/>
              <a:buNone/>
            </a:pPr>
            <a:r>
              <a:rPr lang="en-US" sz="1800" b="0" i="0" dirty="0">
                <a:solidFill>
                  <a:srgbClr val="000000"/>
                </a:solidFill>
                <a:effectLst/>
                <a:latin typeface="Calibri" panose="020F0502020204030204" pitchFamily="34" charset="0"/>
              </a:rPr>
              <a:t>QUESTIONS</a:t>
            </a: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2F5496"/>
                </a:solidFill>
                <a:effectLst/>
                <a:latin typeface="Calibri Light" panose="020F0302020204030204" pitchFamily="34" charset="0"/>
              </a:rPr>
              <a:t>County Health Rankings </a:t>
            </a:r>
            <a:endParaRPr lang="en-US" sz="2800" b="0" i="0" dirty="0">
              <a:solidFill>
                <a:srgbClr val="2F5496"/>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2022 impact data includes deaths attributable to COVID-19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Berkshire, Massachusetts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Ranking among counties in Massachusetts &gt; Download data &gt; nice reports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Premature Death (pre-pandemic) &gt; Download image &gt; Click on Outcome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Map &gt; Map | Data | Description | Data Source </a:t>
            </a:r>
          </a:p>
          <a:p>
            <a:pPr algn="l" rtl="0" fontAlgn="base">
              <a:buFont typeface="Arial" panose="020B0604020202020204" pitchFamily="34" charset="0"/>
              <a:buNone/>
            </a:pPr>
            <a:r>
              <a:rPr lang="en-US" sz="1800" b="0" i="0" dirty="0">
                <a:solidFill>
                  <a:srgbClr val="000000"/>
                </a:solidFill>
                <a:effectLst/>
                <a:latin typeface="Calibri" panose="020F0502020204030204" pitchFamily="34" charset="0"/>
              </a:rPr>
              <a:t>QUESTIONS</a:t>
            </a: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a:t>
            </a:r>
            <a:endParaRPr lang="en-US" sz="2800" b="0" i="0" dirty="0">
              <a:solidFill>
                <a:srgbClr val="000000"/>
              </a:solidFill>
              <a:effectLst/>
              <a:latin typeface="Segoe UI" panose="020B0502040204020203" pitchFamily="34" charset="0"/>
            </a:endParaRPr>
          </a:p>
          <a:p>
            <a:pPr algn="l" rtl="0" fontAlgn="base"/>
            <a:r>
              <a:rPr lang="en-US" sz="1800" b="0" i="0" dirty="0">
                <a:solidFill>
                  <a:srgbClr val="2F5496"/>
                </a:solidFill>
                <a:effectLst/>
                <a:latin typeface="Calibri Light" panose="020F0302020204030204" pitchFamily="34" charset="0"/>
              </a:rPr>
              <a:t>MedlinePlus </a:t>
            </a:r>
            <a:endParaRPr lang="en-US" sz="2800" b="0" i="0" dirty="0">
              <a:solidFill>
                <a:srgbClr val="2F5496"/>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Health Topics | Drugs and Supplements | Genetics | Medical Tests | Encyclopedia </a:t>
            </a:r>
            <a:endParaRPr lang="en-US" sz="28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Espanol available on every Health Topics page </a:t>
            </a:r>
            <a:endParaRPr lang="en-US" sz="28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Health Topics &gt; Mental Health &gt; Page Overview &gt; Categories &gt; Picture &gt; Multiple sources </a:t>
            </a:r>
            <a:endParaRPr lang="en-US" sz="28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Encyclopedia &gt; Related Topics &gt; Spanish &gt; Mental Disorders &gt; review page </a:t>
            </a:r>
            <a:endParaRPr lang="en-US" sz="28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Seniors &gt; Filter to Health Topics &gt; Healthy Aging &gt; Older Adult Health &gt; Consumer-level </a:t>
            </a:r>
            <a:endParaRPr lang="en-US" sz="28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Cannabis &gt; Marijuana &gt; What you need to know &gt; Glaucoma </a:t>
            </a:r>
            <a:endParaRPr lang="en-US" sz="28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Water &gt; Water Pollution &gt; Safe Water and Your Health </a:t>
            </a:r>
          </a:p>
          <a:p>
            <a:pPr algn="l" rtl="0" fontAlgn="base">
              <a:buFont typeface="Arial" panose="020B0604020202020204" pitchFamily="34" charset="0"/>
              <a:buNone/>
            </a:pPr>
            <a:r>
              <a:rPr lang="en-US" sz="1800" b="0" i="0" dirty="0">
                <a:solidFill>
                  <a:srgbClr val="000000"/>
                </a:solidFill>
                <a:effectLst/>
                <a:latin typeface="Calibri" panose="020F0502020204030204" pitchFamily="34" charset="0"/>
              </a:rPr>
              <a:t>QUESTIONS</a:t>
            </a:r>
          </a:p>
        </p:txBody>
      </p:sp>
      <p:sp>
        <p:nvSpPr>
          <p:cNvPr id="4" name="Slide Number Placeholder 3"/>
          <p:cNvSpPr>
            <a:spLocks noGrp="1"/>
          </p:cNvSpPr>
          <p:nvPr>
            <p:ph type="sldNum" sz="quarter" idx="5"/>
          </p:nvPr>
        </p:nvSpPr>
        <p:spPr/>
        <p:txBody>
          <a:bodyPr/>
          <a:lstStyle/>
          <a:p>
            <a:fld id="{D766152A-293C-4793-9402-D3CFB00CE653}" type="slidenum">
              <a:rPr lang="en-US" smtClean="0"/>
              <a:t>25</a:t>
            </a:fld>
            <a:endParaRPr lang="en-US"/>
          </a:p>
        </p:txBody>
      </p:sp>
    </p:spTree>
    <p:extLst>
      <p:ext uri="{BB962C8B-B14F-4D97-AF65-F5344CB8AC3E}">
        <p14:creationId xmlns:p14="http://schemas.microsoft.com/office/powerpoint/2010/main" val="3085939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How to get CE’s. Many of our classes qualify towards Certified Health Education Specialist and Certified in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Public Health continuing education credit. On-demand classes include: Environmental Health and Justice; PubMed Essentials; Health Literacy On Demand; and Assessing Health Materials. Check out our training calendar to view and register. </a:t>
            </a:r>
          </a:p>
          <a:p>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Link</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CE: </a:t>
            </a:r>
          </a:p>
          <a:p>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Link: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https://www.nnlm.gov/training/</a:t>
            </a:r>
            <a:endParaRPr lang="en-US" sz="1800" baseline="-25000" dirty="0"/>
          </a:p>
        </p:txBody>
      </p:sp>
      <p:sp>
        <p:nvSpPr>
          <p:cNvPr id="4" name="Slide Number Placeholder 3"/>
          <p:cNvSpPr>
            <a:spLocks noGrp="1"/>
          </p:cNvSpPr>
          <p:nvPr>
            <p:ph type="sldNum" sz="quarter" idx="10"/>
          </p:nvPr>
        </p:nvSpPr>
        <p:spPr/>
        <p:txBody>
          <a:bodyPr/>
          <a:lstStyle/>
          <a:p>
            <a:fld id="{D766152A-293C-4793-9402-D3CFB00CE653}" type="slidenum">
              <a:rPr lang="en-US" smtClean="0"/>
              <a:t>27</a:t>
            </a:fld>
            <a:endParaRPr lang="en-US"/>
          </a:p>
        </p:txBody>
      </p:sp>
    </p:spTree>
    <p:extLst>
      <p:ext uri="{BB962C8B-B14F-4D97-AF65-F5344CB8AC3E}">
        <p14:creationId xmlns:p14="http://schemas.microsoft.com/office/powerpoint/2010/main" val="3008541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A4AE5B-1EAA-4907-9E55-1251C9845438}" type="slidenum">
              <a:rPr lang="en-US" smtClean="0"/>
              <a:t>28</a:t>
            </a:fld>
            <a:endParaRPr lang="en-US"/>
          </a:p>
        </p:txBody>
      </p:sp>
    </p:spTree>
    <p:extLst>
      <p:ext uri="{BB962C8B-B14F-4D97-AF65-F5344CB8AC3E}">
        <p14:creationId xmlns:p14="http://schemas.microsoft.com/office/powerpoint/2010/main" val="2548401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latin typeface="Calibri"/>
                <a:ea typeface="Calibri"/>
                <a:cs typeface="Calibri"/>
              </a:rPr>
              <a:t>Since some of you may be first time attendees let me tell you a bit about NNLM.</a:t>
            </a:r>
          </a:p>
        </p:txBody>
      </p:sp>
    </p:spTree>
    <p:extLst>
      <p:ext uri="{BB962C8B-B14F-4D97-AF65-F5344CB8AC3E}">
        <p14:creationId xmlns:p14="http://schemas.microsoft.com/office/powerpoint/2010/main" val="2567592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lnSpc>
                <a:spcPct val="114999"/>
              </a:lnSpc>
              <a:buNone/>
            </a:pPr>
            <a:r>
              <a:rPr lang="en-US" dirty="0"/>
              <a:t>The National Institutes of Health is the nation’s leading medical research agency. The National Library of Medicine is an institute at the NIH. NLM is the world’s largest biomedical library which produces information resources such as PubMed, ClinicalTrials.gov, and MedlinePlus. NNLM is the Network of the National Library of Medicine. Established in 1965, NNLM is the Outreach and Education arm for the National Library of Medicine. The Network operates out of seven regional medical libraries, or RMLs. The RMLs offer training and funding opportunities to support equal access to biomedical information. The goal of NNLM is to advance the progress of medicine and improve public health by providing U.S. health professionals with equal access to biomedical information and improving individuals’ access to information to enable them to make informed decisions about their health.</a:t>
            </a:r>
          </a:p>
          <a:p>
            <a:endParaRPr lang="en-US" dirty="0"/>
          </a:p>
          <a:p>
            <a:endParaRPr lang="en-US" dirty="0"/>
          </a:p>
        </p:txBody>
      </p:sp>
    </p:spTree>
    <p:extLst>
      <p:ext uri="{BB962C8B-B14F-4D97-AF65-F5344CB8AC3E}">
        <p14:creationId xmlns:p14="http://schemas.microsoft.com/office/powerpoint/2010/main" val="1104768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seven region offices of the NNLM, also known as Regional Medical Offices. Each office is located at an academic medical library that serves states in that region.</a:t>
            </a:r>
          </a:p>
        </p:txBody>
      </p:sp>
    </p:spTree>
    <p:extLst>
      <p:ext uri="{BB962C8B-B14F-4D97-AF65-F5344CB8AC3E}">
        <p14:creationId xmlns:p14="http://schemas.microsoft.com/office/powerpoint/2010/main" val="2527059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The November selections for the NNLM Reading Club feature 3 titles on Rural Health.  The Reading Club serves to help libraries with health literacy outreach and engagement through reading</a:t>
            </a:r>
            <a:r>
              <a:rPr lang="en-US" baseline="0" dirty="0"/>
              <a:t>.</a:t>
            </a:r>
            <a:r>
              <a:rPr lang="en-US" dirty="0"/>
              <a:t> Its similar to a book club with book selections and guides related to health topics.  On the NNLM reading club page you </a:t>
            </a:r>
            <a:r>
              <a:rPr lang="en-US" baseline="0" dirty="0"/>
              <a:t>are able to see recommended books by health topic, download discussion guides and promotional materials.</a:t>
            </a:r>
            <a:r>
              <a:rPr lang="en-US" dirty="0"/>
              <a:t> </a:t>
            </a:r>
          </a:p>
        </p:txBody>
      </p:sp>
    </p:spTree>
    <p:extLst>
      <p:ext uri="{BB962C8B-B14F-4D97-AF65-F5344CB8AC3E}">
        <p14:creationId xmlns:p14="http://schemas.microsoft.com/office/powerpoint/2010/main" val="2656008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solidFill>
                  <a:srgbClr val="666666"/>
                </a:solidFill>
              </a:rPr>
              <a:t>Our work primarily focuses in 3 areas, training, network access and funding. We offer:  </a:t>
            </a:r>
          </a:p>
          <a:p>
            <a:pPr>
              <a:buNone/>
            </a:pPr>
            <a:r>
              <a:rPr lang="en-US">
                <a:solidFill>
                  <a:srgbClr val="666666"/>
                </a:solidFill>
              </a:rPr>
              <a:t>Access to NNLM network of libraries and other organizations </a:t>
            </a:r>
          </a:p>
          <a:p>
            <a:pPr>
              <a:buNone/>
            </a:pPr>
            <a:r>
              <a:rPr lang="en-US">
                <a:solidFill>
                  <a:srgbClr val="666666"/>
                </a:solidFill>
              </a:rPr>
              <a:t>Free training to librarians, health professionals and the general public</a:t>
            </a:r>
          </a:p>
          <a:p>
            <a:pPr>
              <a:buNone/>
            </a:pPr>
            <a:r>
              <a:rPr lang="en-US">
                <a:solidFill>
                  <a:srgbClr val="666666"/>
                </a:solidFill>
              </a:rPr>
              <a:t>Funding for health related projects such as health information outreach, health equity, digital divide</a:t>
            </a:r>
          </a:p>
        </p:txBody>
      </p:sp>
    </p:spTree>
    <p:extLst>
      <p:ext uri="{BB962C8B-B14F-4D97-AF65-F5344CB8AC3E}">
        <p14:creationId xmlns:p14="http://schemas.microsoft.com/office/powerpoint/2010/main" val="1484431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NNLM also offers a rural health resource guide featuring useful information sources. </a:t>
            </a:r>
          </a:p>
          <a:p>
            <a:endParaRPr lang="en-US" dirty="0"/>
          </a:p>
          <a:p>
            <a:endParaRPr lang="en-US" dirty="0"/>
          </a:p>
        </p:txBody>
      </p:sp>
    </p:spTree>
    <p:extLst>
      <p:ext uri="{BB962C8B-B14F-4D97-AF65-F5344CB8AC3E}">
        <p14:creationId xmlns:p14="http://schemas.microsoft.com/office/powerpoint/2010/main" val="3296069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cs typeface="Times New Roman" panose="02020603050405020304" pitchFamily="18" charset="0"/>
              </a:rPr>
              <a:t>As I mentioned we’re closing out a November long series with this session on Rural Health Resources covering {read objectives}</a:t>
            </a:r>
          </a:p>
          <a:p>
            <a:endParaRPr lang="en-US" sz="1800" dirty="0">
              <a:effectLst/>
              <a:latin typeface="Calibri" panose="020F0502020204030204" pitchFamily="34" charset="0"/>
              <a:cs typeface="Times New Roman" panose="02020603050405020304" pitchFamily="18" charset="0"/>
            </a:endParaRPr>
          </a:p>
          <a:p>
            <a:r>
              <a:rPr lang="en-US" sz="4000" dirty="0"/>
              <a:t>Before we get into it, I’d like everyone to take a moment to imagine rural. What does it look like? What industries do you think of? What are the challenges and successes? </a:t>
            </a:r>
          </a:p>
          <a:p>
            <a:endParaRPr lang="en-US" sz="4000" dirty="0"/>
          </a:p>
          <a:p>
            <a:r>
              <a:rPr lang="en-US" sz="4000" dirty="0"/>
              <a:t>What I think of when I think of rural here in New England may be very different from what you picture. We’re going to be taking a broad, national view on rural today, but I hope throughout the presentation you’re thinking about rural where you are and putting the information into local context.</a:t>
            </a:r>
          </a:p>
        </p:txBody>
      </p:sp>
      <p:sp>
        <p:nvSpPr>
          <p:cNvPr id="4" name="Slide Number Placeholder 3"/>
          <p:cNvSpPr>
            <a:spLocks noGrp="1"/>
          </p:cNvSpPr>
          <p:nvPr>
            <p:ph type="sldNum" sz="quarter" idx="10"/>
          </p:nvPr>
        </p:nvSpPr>
        <p:spPr/>
        <p:txBody>
          <a:bodyPr/>
          <a:lstStyle/>
          <a:p>
            <a:fld id="{D766152A-293C-4793-9402-D3CFB00CE653}" type="slidenum">
              <a:rPr lang="en-US" smtClean="0"/>
              <a:t>9</a:t>
            </a:fld>
            <a:endParaRPr lang="en-US"/>
          </a:p>
        </p:txBody>
      </p:sp>
    </p:spTree>
    <p:extLst>
      <p:ext uri="{BB962C8B-B14F-4D97-AF65-F5344CB8AC3E}">
        <p14:creationId xmlns:p14="http://schemas.microsoft.com/office/powerpoint/2010/main" val="1165306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C4153-C1EC-1F9A-9B36-5533B71B8F4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84B9236-C280-9972-01C0-8C5CFC8BBAA1}"/>
              </a:ext>
            </a:extLst>
          </p:cNvPr>
          <p:cNvSpPr>
            <a:spLocks noGrp="1"/>
          </p:cNvSpPr>
          <p:nvPr>
            <p:ph type="sldNum" sz="quarter" idx="10"/>
          </p:nvPr>
        </p:nvSpPr>
        <p:spPr/>
        <p:txBody>
          <a:bodyPr/>
          <a:lstStyle/>
          <a:p>
            <a:pPr>
              <a:defRPr/>
            </a:pPr>
            <a:fld id="{41A894B9-6BEC-426D-BF1F-2B69C5221DC2}" type="slidenum">
              <a:rPr lang="en-US" smtClean="0"/>
              <a:pPr>
                <a:defRPr/>
              </a:pPr>
              <a:t>‹#›</a:t>
            </a:fld>
            <a:endParaRPr lang="en-US"/>
          </a:p>
        </p:txBody>
      </p:sp>
      <p:sp>
        <p:nvSpPr>
          <p:cNvPr id="4" name="Footer Placeholder 3">
            <a:extLst>
              <a:ext uri="{FF2B5EF4-FFF2-40B4-BE49-F238E27FC236}">
                <a16:creationId xmlns:a16="http://schemas.microsoft.com/office/drawing/2014/main" id="{FF9249E0-88E6-3F44-98EE-276FF3E63696}"/>
              </a:ext>
            </a:extLst>
          </p:cNvPr>
          <p:cNvSpPr>
            <a:spLocks noGrp="1"/>
          </p:cNvSpPr>
          <p:nvPr>
            <p:ph type="ftr" sz="quarter" idx="11"/>
          </p:nvPr>
        </p:nvSpPr>
        <p:spPr/>
        <p:txBody>
          <a:bodyPr/>
          <a:lstStyle/>
          <a:p>
            <a:pPr>
              <a:defRPr/>
            </a:pPr>
            <a:endParaRPr lang="en-US"/>
          </a:p>
        </p:txBody>
      </p:sp>
      <p:sp>
        <p:nvSpPr>
          <p:cNvPr id="5" name="Content Placeholder 2">
            <a:extLst>
              <a:ext uri="{FF2B5EF4-FFF2-40B4-BE49-F238E27FC236}">
                <a16:creationId xmlns:a16="http://schemas.microsoft.com/office/drawing/2014/main" id="{DA2206EC-A810-30EE-6FEB-F5F0CB709731}"/>
              </a:ext>
            </a:extLst>
          </p:cNvPr>
          <p:cNvSpPr>
            <a:spLocks noGrp="1"/>
          </p:cNvSpPr>
          <p:nvPr>
            <p:ph sz="half" idx="1"/>
          </p:nvPr>
        </p:nvSpPr>
        <p:spPr>
          <a:xfrm>
            <a:off x="838200" y="1825625"/>
            <a:ext cx="3319463" cy="41277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191C1871-4A73-804E-4D24-6D4BA3F697F7}"/>
              </a:ext>
            </a:extLst>
          </p:cNvPr>
          <p:cNvSpPr>
            <a:spLocks noGrp="1"/>
          </p:cNvSpPr>
          <p:nvPr>
            <p:ph sz="half" idx="12"/>
          </p:nvPr>
        </p:nvSpPr>
        <p:spPr>
          <a:xfrm>
            <a:off x="4209645" y="1825625"/>
            <a:ext cx="3319464" cy="41277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A49D3A1A-BD2D-8E5C-090F-0D6A5BAA02F1}"/>
              </a:ext>
            </a:extLst>
          </p:cNvPr>
          <p:cNvSpPr>
            <a:spLocks noGrp="1"/>
          </p:cNvSpPr>
          <p:nvPr>
            <p:ph sz="half" idx="13"/>
          </p:nvPr>
        </p:nvSpPr>
        <p:spPr>
          <a:xfrm>
            <a:off x="7840494" y="1847850"/>
            <a:ext cx="3513306" cy="39984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2780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813DF46-D727-42FF-B33D-5AD4637A71FA}"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361556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9D98945B-9468-4E5A-98FD-3F0DF03BC1B2}"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64155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531637DA-7CCD-40E4-B73E-4FBDAF634A94}"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48344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7" name="Google Shape;27;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3118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E5BDE-E61F-9DED-0F2F-C292411E45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784359-9577-18C0-6A51-C8E1266DDF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B4E411-783C-69EA-47EA-017F93B92FF2}"/>
              </a:ext>
            </a:extLst>
          </p:cNvPr>
          <p:cNvSpPr>
            <a:spLocks noGrp="1"/>
          </p:cNvSpPr>
          <p:nvPr>
            <p:ph type="dt" sz="half" idx="10"/>
          </p:nvPr>
        </p:nvSpPr>
        <p:spPr/>
        <p:txBody>
          <a:bodyPr/>
          <a:lstStyle/>
          <a:p>
            <a:fld id="{736FB45A-6202-4A5E-ABB9-9720AD326EF3}" type="datetimeFigureOut">
              <a:rPr lang="en-US" smtClean="0"/>
              <a:t>11/21/2024</a:t>
            </a:fld>
            <a:endParaRPr lang="en-US"/>
          </a:p>
        </p:txBody>
      </p:sp>
      <p:sp>
        <p:nvSpPr>
          <p:cNvPr id="5" name="Footer Placeholder 4">
            <a:extLst>
              <a:ext uri="{FF2B5EF4-FFF2-40B4-BE49-F238E27FC236}">
                <a16:creationId xmlns:a16="http://schemas.microsoft.com/office/drawing/2014/main" id="{DBE8C321-0F5E-61B9-D0A2-BF454C2BF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7F5559-0D5C-0910-72C3-90B53E4EFBFA}"/>
              </a:ext>
            </a:extLst>
          </p:cNvPr>
          <p:cNvSpPr>
            <a:spLocks noGrp="1"/>
          </p:cNvSpPr>
          <p:nvPr>
            <p:ph type="sldNum" sz="quarter" idx="12"/>
          </p:nvPr>
        </p:nvSpPr>
        <p:spPr/>
        <p:txBody>
          <a:bodyPr/>
          <a:lstStyle/>
          <a:p>
            <a:fld id="{6E8BA650-8752-4DFF-B643-A25B9F44DA7B}" type="slidenum">
              <a:rPr lang="en-US" smtClean="0"/>
              <a:t>‹#›</a:t>
            </a:fld>
            <a:endParaRPr lang="en-US"/>
          </a:p>
        </p:txBody>
      </p:sp>
    </p:spTree>
    <p:extLst>
      <p:ext uri="{BB962C8B-B14F-4D97-AF65-F5344CB8AC3E}">
        <p14:creationId xmlns:p14="http://schemas.microsoft.com/office/powerpoint/2010/main" val="3065128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23C74-F6AC-68D6-5555-EB1FB52DAA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DD0C4B-C10D-B4D0-0BF3-6477C722CA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295379-95DD-3C57-4076-4BDB55F616A8}"/>
              </a:ext>
            </a:extLst>
          </p:cNvPr>
          <p:cNvSpPr>
            <a:spLocks noGrp="1"/>
          </p:cNvSpPr>
          <p:nvPr>
            <p:ph type="dt" sz="half" idx="10"/>
          </p:nvPr>
        </p:nvSpPr>
        <p:spPr/>
        <p:txBody>
          <a:bodyPr/>
          <a:lstStyle/>
          <a:p>
            <a:fld id="{736FB45A-6202-4A5E-ABB9-9720AD326EF3}" type="datetimeFigureOut">
              <a:rPr lang="en-US" smtClean="0"/>
              <a:t>11/21/2024</a:t>
            </a:fld>
            <a:endParaRPr lang="en-US"/>
          </a:p>
        </p:txBody>
      </p:sp>
      <p:sp>
        <p:nvSpPr>
          <p:cNvPr id="5" name="Footer Placeholder 4">
            <a:extLst>
              <a:ext uri="{FF2B5EF4-FFF2-40B4-BE49-F238E27FC236}">
                <a16:creationId xmlns:a16="http://schemas.microsoft.com/office/drawing/2014/main" id="{99591BBB-5F43-0EFF-B3BD-B306977815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70CCF4-887E-F56E-DEAC-2161FD61A126}"/>
              </a:ext>
            </a:extLst>
          </p:cNvPr>
          <p:cNvSpPr>
            <a:spLocks noGrp="1"/>
          </p:cNvSpPr>
          <p:nvPr>
            <p:ph type="sldNum" sz="quarter" idx="12"/>
          </p:nvPr>
        </p:nvSpPr>
        <p:spPr/>
        <p:txBody>
          <a:bodyPr/>
          <a:lstStyle/>
          <a:p>
            <a:fld id="{6E8BA650-8752-4DFF-B643-A25B9F44DA7B}" type="slidenum">
              <a:rPr lang="en-US" smtClean="0"/>
              <a:t>‹#›</a:t>
            </a:fld>
            <a:endParaRPr lang="en-US"/>
          </a:p>
        </p:txBody>
      </p:sp>
    </p:spTree>
    <p:extLst>
      <p:ext uri="{BB962C8B-B14F-4D97-AF65-F5344CB8AC3E}">
        <p14:creationId xmlns:p14="http://schemas.microsoft.com/office/powerpoint/2010/main" val="1005563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C2431-E7F0-F09C-C2AE-7B10C0A4E9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F321F8-75F6-EFA7-A432-A3B1EDAF4E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939D94-65A9-4F54-C7BE-3A23BBCCC6EE}"/>
              </a:ext>
            </a:extLst>
          </p:cNvPr>
          <p:cNvSpPr>
            <a:spLocks noGrp="1"/>
          </p:cNvSpPr>
          <p:nvPr>
            <p:ph type="dt" sz="half" idx="10"/>
          </p:nvPr>
        </p:nvSpPr>
        <p:spPr/>
        <p:txBody>
          <a:bodyPr/>
          <a:lstStyle/>
          <a:p>
            <a:fld id="{736FB45A-6202-4A5E-ABB9-9720AD326EF3}" type="datetimeFigureOut">
              <a:rPr lang="en-US" smtClean="0"/>
              <a:t>11/21/2024</a:t>
            </a:fld>
            <a:endParaRPr lang="en-US"/>
          </a:p>
        </p:txBody>
      </p:sp>
      <p:sp>
        <p:nvSpPr>
          <p:cNvPr id="5" name="Footer Placeholder 4">
            <a:extLst>
              <a:ext uri="{FF2B5EF4-FFF2-40B4-BE49-F238E27FC236}">
                <a16:creationId xmlns:a16="http://schemas.microsoft.com/office/drawing/2014/main" id="{3B3E0F90-6CB7-D389-1B98-2B4B19ECD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91AE5-230B-4DE2-7F0C-849E296F3EA4}"/>
              </a:ext>
            </a:extLst>
          </p:cNvPr>
          <p:cNvSpPr>
            <a:spLocks noGrp="1"/>
          </p:cNvSpPr>
          <p:nvPr>
            <p:ph type="sldNum" sz="quarter" idx="12"/>
          </p:nvPr>
        </p:nvSpPr>
        <p:spPr/>
        <p:txBody>
          <a:bodyPr/>
          <a:lstStyle/>
          <a:p>
            <a:fld id="{6E8BA650-8752-4DFF-B643-A25B9F44DA7B}" type="slidenum">
              <a:rPr lang="en-US" smtClean="0"/>
              <a:t>‹#›</a:t>
            </a:fld>
            <a:endParaRPr lang="en-US"/>
          </a:p>
        </p:txBody>
      </p:sp>
    </p:spTree>
    <p:extLst>
      <p:ext uri="{BB962C8B-B14F-4D97-AF65-F5344CB8AC3E}">
        <p14:creationId xmlns:p14="http://schemas.microsoft.com/office/powerpoint/2010/main" val="1028714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B04D1-11E8-8813-21D5-788251462B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2B9122-16B3-FB7F-93AB-6A16574FD2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E1C029-5161-6649-7FE9-C98DCD27F5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FDE44E-F992-FF3A-789D-6C90F47F013B}"/>
              </a:ext>
            </a:extLst>
          </p:cNvPr>
          <p:cNvSpPr>
            <a:spLocks noGrp="1"/>
          </p:cNvSpPr>
          <p:nvPr>
            <p:ph type="dt" sz="half" idx="10"/>
          </p:nvPr>
        </p:nvSpPr>
        <p:spPr/>
        <p:txBody>
          <a:bodyPr/>
          <a:lstStyle/>
          <a:p>
            <a:fld id="{736FB45A-6202-4A5E-ABB9-9720AD326EF3}" type="datetimeFigureOut">
              <a:rPr lang="en-US" smtClean="0"/>
              <a:t>11/21/2024</a:t>
            </a:fld>
            <a:endParaRPr lang="en-US"/>
          </a:p>
        </p:txBody>
      </p:sp>
      <p:sp>
        <p:nvSpPr>
          <p:cNvPr id="6" name="Footer Placeholder 5">
            <a:extLst>
              <a:ext uri="{FF2B5EF4-FFF2-40B4-BE49-F238E27FC236}">
                <a16:creationId xmlns:a16="http://schemas.microsoft.com/office/drawing/2014/main" id="{D3B0A9B6-D677-FC85-817A-B71B2FD3F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C69901-00E4-03D4-97B7-76E83B22C8A2}"/>
              </a:ext>
            </a:extLst>
          </p:cNvPr>
          <p:cNvSpPr>
            <a:spLocks noGrp="1"/>
          </p:cNvSpPr>
          <p:nvPr>
            <p:ph type="sldNum" sz="quarter" idx="12"/>
          </p:nvPr>
        </p:nvSpPr>
        <p:spPr/>
        <p:txBody>
          <a:bodyPr/>
          <a:lstStyle/>
          <a:p>
            <a:fld id="{6E8BA650-8752-4DFF-B643-A25B9F44DA7B}" type="slidenum">
              <a:rPr lang="en-US" smtClean="0"/>
              <a:t>‹#›</a:t>
            </a:fld>
            <a:endParaRPr lang="en-US"/>
          </a:p>
        </p:txBody>
      </p:sp>
    </p:spTree>
    <p:extLst>
      <p:ext uri="{BB962C8B-B14F-4D97-AF65-F5344CB8AC3E}">
        <p14:creationId xmlns:p14="http://schemas.microsoft.com/office/powerpoint/2010/main" val="2969134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77001-2841-4176-3E7A-5102ACB830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89254B-01B2-7C97-0A81-5FC89AD923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06F04A-7699-8791-395D-1B666C6F90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A9C551-4EBC-9AF6-B9A3-BEF99D5FB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19816E-F870-C641-5268-8B6B0C68F4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7FE1CF-2C9C-466B-6E53-EAA05BB8A56E}"/>
              </a:ext>
            </a:extLst>
          </p:cNvPr>
          <p:cNvSpPr>
            <a:spLocks noGrp="1"/>
          </p:cNvSpPr>
          <p:nvPr>
            <p:ph type="dt" sz="half" idx="10"/>
          </p:nvPr>
        </p:nvSpPr>
        <p:spPr/>
        <p:txBody>
          <a:bodyPr/>
          <a:lstStyle/>
          <a:p>
            <a:fld id="{736FB45A-6202-4A5E-ABB9-9720AD326EF3}" type="datetimeFigureOut">
              <a:rPr lang="en-US" smtClean="0"/>
              <a:t>11/21/2024</a:t>
            </a:fld>
            <a:endParaRPr lang="en-US"/>
          </a:p>
        </p:txBody>
      </p:sp>
      <p:sp>
        <p:nvSpPr>
          <p:cNvPr id="8" name="Footer Placeholder 7">
            <a:extLst>
              <a:ext uri="{FF2B5EF4-FFF2-40B4-BE49-F238E27FC236}">
                <a16:creationId xmlns:a16="http://schemas.microsoft.com/office/drawing/2014/main" id="{2CC104CD-F991-C5C2-9AF9-84D1C298B7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34E98D-1321-D79E-B9DA-EACF01C293BE}"/>
              </a:ext>
            </a:extLst>
          </p:cNvPr>
          <p:cNvSpPr>
            <a:spLocks noGrp="1"/>
          </p:cNvSpPr>
          <p:nvPr>
            <p:ph type="sldNum" sz="quarter" idx="12"/>
          </p:nvPr>
        </p:nvSpPr>
        <p:spPr/>
        <p:txBody>
          <a:bodyPr/>
          <a:lstStyle/>
          <a:p>
            <a:fld id="{6E8BA650-8752-4DFF-B643-A25B9F44DA7B}" type="slidenum">
              <a:rPr lang="en-US" smtClean="0"/>
              <a:t>‹#›</a:t>
            </a:fld>
            <a:endParaRPr lang="en-US"/>
          </a:p>
        </p:txBody>
      </p:sp>
    </p:spTree>
    <p:extLst>
      <p:ext uri="{BB962C8B-B14F-4D97-AF65-F5344CB8AC3E}">
        <p14:creationId xmlns:p14="http://schemas.microsoft.com/office/powerpoint/2010/main" val="3244441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3031F-7328-7A05-18B1-DE75E4DDC5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1EA775-1578-70F5-5299-36BA6DD7F1C3}"/>
              </a:ext>
            </a:extLst>
          </p:cNvPr>
          <p:cNvSpPr>
            <a:spLocks noGrp="1"/>
          </p:cNvSpPr>
          <p:nvPr>
            <p:ph type="dt" sz="half" idx="10"/>
          </p:nvPr>
        </p:nvSpPr>
        <p:spPr/>
        <p:txBody>
          <a:bodyPr/>
          <a:lstStyle/>
          <a:p>
            <a:fld id="{736FB45A-6202-4A5E-ABB9-9720AD326EF3}" type="datetimeFigureOut">
              <a:rPr lang="en-US" smtClean="0"/>
              <a:t>11/21/2024</a:t>
            </a:fld>
            <a:endParaRPr lang="en-US"/>
          </a:p>
        </p:txBody>
      </p:sp>
      <p:sp>
        <p:nvSpPr>
          <p:cNvPr id="4" name="Footer Placeholder 3">
            <a:extLst>
              <a:ext uri="{FF2B5EF4-FFF2-40B4-BE49-F238E27FC236}">
                <a16:creationId xmlns:a16="http://schemas.microsoft.com/office/drawing/2014/main" id="{DE7F6CF0-FE7E-EF44-6E3C-9A397C9E7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D20E34-AFA2-5AE3-21B5-552FC544D47B}"/>
              </a:ext>
            </a:extLst>
          </p:cNvPr>
          <p:cNvSpPr>
            <a:spLocks noGrp="1"/>
          </p:cNvSpPr>
          <p:nvPr>
            <p:ph type="sldNum" sz="quarter" idx="12"/>
          </p:nvPr>
        </p:nvSpPr>
        <p:spPr/>
        <p:txBody>
          <a:bodyPr/>
          <a:lstStyle/>
          <a:p>
            <a:fld id="{6E8BA650-8752-4DFF-B643-A25B9F44DA7B}" type="slidenum">
              <a:rPr lang="en-US" smtClean="0"/>
              <a:t>‹#›</a:t>
            </a:fld>
            <a:endParaRPr lang="en-US"/>
          </a:p>
        </p:txBody>
      </p:sp>
    </p:spTree>
    <p:extLst>
      <p:ext uri="{BB962C8B-B14F-4D97-AF65-F5344CB8AC3E}">
        <p14:creationId xmlns:p14="http://schemas.microsoft.com/office/powerpoint/2010/main" val="3950399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a:defRPr/>
            </a:pPr>
            <a:fld id="{76BF41A6-7A2C-4690-ACC7-07924994F7F6}"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97814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C4B911-C926-B735-5CBB-CABF9FDD58AB}"/>
              </a:ext>
            </a:extLst>
          </p:cNvPr>
          <p:cNvSpPr>
            <a:spLocks noGrp="1"/>
          </p:cNvSpPr>
          <p:nvPr>
            <p:ph type="dt" sz="half" idx="10"/>
          </p:nvPr>
        </p:nvSpPr>
        <p:spPr/>
        <p:txBody>
          <a:bodyPr/>
          <a:lstStyle/>
          <a:p>
            <a:fld id="{736FB45A-6202-4A5E-ABB9-9720AD326EF3}" type="datetimeFigureOut">
              <a:rPr lang="en-US" smtClean="0"/>
              <a:t>11/21/2024</a:t>
            </a:fld>
            <a:endParaRPr lang="en-US"/>
          </a:p>
        </p:txBody>
      </p:sp>
      <p:sp>
        <p:nvSpPr>
          <p:cNvPr id="3" name="Footer Placeholder 2">
            <a:extLst>
              <a:ext uri="{FF2B5EF4-FFF2-40B4-BE49-F238E27FC236}">
                <a16:creationId xmlns:a16="http://schemas.microsoft.com/office/drawing/2014/main" id="{9731345B-0E9B-06B5-63B5-B3B8258A5A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1EC63D-F563-E60C-3E8B-4B7F70889838}"/>
              </a:ext>
            </a:extLst>
          </p:cNvPr>
          <p:cNvSpPr>
            <a:spLocks noGrp="1"/>
          </p:cNvSpPr>
          <p:nvPr>
            <p:ph type="sldNum" sz="quarter" idx="12"/>
          </p:nvPr>
        </p:nvSpPr>
        <p:spPr/>
        <p:txBody>
          <a:bodyPr/>
          <a:lstStyle/>
          <a:p>
            <a:fld id="{6E8BA650-8752-4DFF-B643-A25B9F44DA7B}" type="slidenum">
              <a:rPr lang="en-US" smtClean="0"/>
              <a:t>‹#›</a:t>
            </a:fld>
            <a:endParaRPr lang="en-US"/>
          </a:p>
        </p:txBody>
      </p:sp>
    </p:spTree>
    <p:extLst>
      <p:ext uri="{BB962C8B-B14F-4D97-AF65-F5344CB8AC3E}">
        <p14:creationId xmlns:p14="http://schemas.microsoft.com/office/powerpoint/2010/main" val="2042000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A63AE-028A-990F-A79E-E1AD1333E8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F4AE61-CDF9-EA62-1BFA-2EF8E421A1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FFBD87-FFE7-79F9-6CC9-B91F5D6F58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BF4E6E-B1B7-4B55-536B-05D16E73A1A7}"/>
              </a:ext>
            </a:extLst>
          </p:cNvPr>
          <p:cNvSpPr>
            <a:spLocks noGrp="1"/>
          </p:cNvSpPr>
          <p:nvPr>
            <p:ph type="dt" sz="half" idx="10"/>
          </p:nvPr>
        </p:nvSpPr>
        <p:spPr/>
        <p:txBody>
          <a:bodyPr/>
          <a:lstStyle/>
          <a:p>
            <a:fld id="{736FB45A-6202-4A5E-ABB9-9720AD326EF3}" type="datetimeFigureOut">
              <a:rPr lang="en-US" smtClean="0"/>
              <a:t>11/21/2024</a:t>
            </a:fld>
            <a:endParaRPr lang="en-US"/>
          </a:p>
        </p:txBody>
      </p:sp>
      <p:sp>
        <p:nvSpPr>
          <p:cNvPr id="6" name="Footer Placeholder 5">
            <a:extLst>
              <a:ext uri="{FF2B5EF4-FFF2-40B4-BE49-F238E27FC236}">
                <a16:creationId xmlns:a16="http://schemas.microsoft.com/office/drawing/2014/main" id="{DC41FB96-41A1-7B56-E1DF-EE2FFB4BFA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9C5BFA-D7D8-29D5-47DC-3359511CCDF8}"/>
              </a:ext>
            </a:extLst>
          </p:cNvPr>
          <p:cNvSpPr>
            <a:spLocks noGrp="1"/>
          </p:cNvSpPr>
          <p:nvPr>
            <p:ph type="sldNum" sz="quarter" idx="12"/>
          </p:nvPr>
        </p:nvSpPr>
        <p:spPr/>
        <p:txBody>
          <a:bodyPr/>
          <a:lstStyle/>
          <a:p>
            <a:fld id="{6E8BA650-8752-4DFF-B643-A25B9F44DA7B}" type="slidenum">
              <a:rPr lang="en-US" smtClean="0"/>
              <a:t>‹#›</a:t>
            </a:fld>
            <a:endParaRPr lang="en-US"/>
          </a:p>
        </p:txBody>
      </p:sp>
    </p:spTree>
    <p:extLst>
      <p:ext uri="{BB962C8B-B14F-4D97-AF65-F5344CB8AC3E}">
        <p14:creationId xmlns:p14="http://schemas.microsoft.com/office/powerpoint/2010/main" val="411120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3F3FF-64E9-3277-425F-154D77C14D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8C0E28-708D-1F73-5646-1A580C67E9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6291FC-ECBA-6521-737D-1708562310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5A6269-AF85-58A6-7445-7D9D36C0D7F2}"/>
              </a:ext>
            </a:extLst>
          </p:cNvPr>
          <p:cNvSpPr>
            <a:spLocks noGrp="1"/>
          </p:cNvSpPr>
          <p:nvPr>
            <p:ph type="dt" sz="half" idx="10"/>
          </p:nvPr>
        </p:nvSpPr>
        <p:spPr/>
        <p:txBody>
          <a:bodyPr/>
          <a:lstStyle/>
          <a:p>
            <a:fld id="{736FB45A-6202-4A5E-ABB9-9720AD326EF3}" type="datetimeFigureOut">
              <a:rPr lang="en-US" smtClean="0"/>
              <a:t>11/21/2024</a:t>
            </a:fld>
            <a:endParaRPr lang="en-US"/>
          </a:p>
        </p:txBody>
      </p:sp>
      <p:sp>
        <p:nvSpPr>
          <p:cNvPr id="6" name="Footer Placeholder 5">
            <a:extLst>
              <a:ext uri="{FF2B5EF4-FFF2-40B4-BE49-F238E27FC236}">
                <a16:creationId xmlns:a16="http://schemas.microsoft.com/office/drawing/2014/main" id="{83F58468-8040-6B69-D956-964BB02179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090F52-959C-4C90-A161-36AF244C517E}"/>
              </a:ext>
            </a:extLst>
          </p:cNvPr>
          <p:cNvSpPr>
            <a:spLocks noGrp="1"/>
          </p:cNvSpPr>
          <p:nvPr>
            <p:ph type="sldNum" sz="quarter" idx="12"/>
          </p:nvPr>
        </p:nvSpPr>
        <p:spPr/>
        <p:txBody>
          <a:bodyPr/>
          <a:lstStyle/>
          <a:p>
            <a:fld id="{6E8BA650-8752-4DFF-B643-A25B9F44DA7B}" type="slidenum">
              <a:rPr lang="en-US" smtClean="0"/>
              <a:t>‹#›</a:t>
            </a:fld>
            <a:endParaRPr lang="en-US"/>
          </a:p>
        </p:txBody>
      </p:sp>
    </p:spTree>
    <p:extLst>
      <p:ext uri="{BB962C8B-B14F-4D97-AF65-F5344CB8AC3E}">
        <p14:creationId xmlns:p14="http://schemas.microsoft.com/office/powerpoint/2010/main" val="3267302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6BC76-3F7C-042B-5146-D8CEA0C1B1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1CAA9F-48BE-A197-0A9D-0815BD07AA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71268-2C90-DB51-7262-537EF7F2CCF9}"/>
              </a:ext>
            </a:extLst>
          </p:cNvPr>
          <p:cNvSpPr>
            <a:spLocks noGrp="1"/>
          </p:cNvSpPr>
          <p:nvPr>
            <p:ph type="dt" sz="half" idx="10"/>
          </p:nvPr>
        </p:nvSpPr>
        <p:spPr/>
        <p:txBody>
          <a:bodyPr/>
          <a:lstStyle/>
          <a:p>
            <a:fld id="{736FB45A-6202-4A5E-ABB9-9720AD326EF3}" type="datetimeFigureOut">
              <a:rPr lang="en-US" smtClean="0"/>
              <a:t>11/21/2024</a:t>
            </a:fld>
            <a:endParaRPr lang="en-US"/>
          </a:p>
        </p:txBody>
      </p:sp>
      <p:sp>
        <p:nvSpPr>
          <p:cNvPr id="5" name="Footer Placeholder 4">
            <a:extLst>
              <a:ext uri="{FF2B5EF4-FFF2-40B4-BE49-F238E27FC236}">
                <a16:creationId xmlns:a16="http://schemas.microsoft.com/office/drawing/2014/main" id="{2BA78923-243B-F423-05AA-A1CC4117CD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BE6B04-6DD8-4659-BBD4-D4AB811F0F5C}"/>
              </a:ext>
            </a:extLst>
          </p:cNvPr>
          <p:cNvSpPr>
            <a:spLocks noGrp="1"/>
          </p:cNvSpPr>
          <p:nvPr>
            <p:ph type="sldNum" sz="quarter" idx="12"/>
          </p:nvPr>
        </p:nvSpPr>
        <p:spPr/>
        <p:txBody>
          <a:bodyPr/>
          <a:lstStyle/>
          <a:p>
            <a:fld id="{6E8BA650-8752-4DFF-B643-A25B9F44DA7B}" type="slidenum">
              <a:rPr lang="en-US" smtClean="0"/>
              <a:t>‹#›</a:t>
            </a:fld>
            <a:endParaRPr lang="en-US"/>
          </a:p>
        </p:txBody>
      </p:sp>
    </p:spTree>
    <p:extLst>
      <p:ext uri="{BB962C8B-B14F-4D97-AF65-F5344CB8AC3E}">
        <p14:creationId xmlns:p14="http://schemas.microsoft.com/office/powerpoint/2010/main" val="35687220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E6495E-1708-489C-F27E-5F6E36D622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46D5D6-FA94-D331-278C-44A0424CA0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C6DAF9-5336-2B09-C5FE-43BF82808989}"/>
              </a:ext>
            </a:extLst>
          </p:cNvPr>
          <p:cNvSpPr>
            <a:spLocks noGrp="1"/>
          </p:cNvSpPr>
          <p:nvPr>
            <p:ph type="dt" sz="half" idx="10"/>
          </p:nvPr>
        </p:nvSpPr>
        <p:spPr/>
        <p:txBody>
          <a:bodyPr/>
          <a:lstStyle/>
          <a:p>
            <a:fld id="{736FB45A-6202-4A5E-ABB9-9720AD326EF3}" type="datetimeFigureOut">
              <a:rPr lang="en-US" smtClean="0"/>
              <a:t>11/21/2024</a:t>
            </a:fld>
            <a:endParaRPr lang="en-US"/>
          </a:p>
        </p:txBody>
      </p:sp>
      <p:sp>
        <p:nvSpPr>
          <p:cNvPr id="5" name="Footer Placeholder 4">
            <a:extLst>
              <a:ext uri="{FF2B5EF4-FFF2-40B4-BE49-F238E27FC236}">
                <a16:creationId xmlns:a16="http://schemas.microsoft.com/office/drawing/2014/main" id="{D1E598A6-0C0F-897E-E63C-C22091D7C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5C4E6F-E650-B1E8-7A91-8BE1088300C1}"/>
              </a:ext>
            </a:extLst>
          </p:cNvPr>
          <p:cNvSpPr>
            <a:spLocks noGrp="1"/>
          </p:cNvSpPr>
          <p:nvPr>
            <p:ph type="sldNum" sz="quarter" idx="12"/>
          </p:nvPr>
        </p:nvSpPr>
        <p:spPr/>
        <p:txBody>
          <a:bodyPr/>
          <a:lstStyle/>
          <a:p>
            <a:fld id="{6E8BA650-8752-4DFF-B643-A25B9F44DA7B}" type="slidenum">
              <a:rPr lang="en-US" smtClean="0"/>
              <a:t>‹#›</a:t>
            </a:fld>
            <a:endParaRPr lang="en-US"/>
          </a:p>
        </p:txBody>
      </p:sp>
    </p:spTree>
    <p:extLst>
      <p:ext uri="{BB962C8B-B14F-4D97-AF65-F5344CB8AC3E}">
        <p14:creationId xmlns:p14="http://schemas.microsoft.com/office/powerpoint/2010/main" val="33651591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0" y="4381500"/>
            <a:ext cx="9136063"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a:defRPr/>
            </a:pPr>
            <a:fld id="{CB7C8D68-CFA2-4A4E-832D-B3A63526AC31}"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637421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BBAE4862-4A3D-4AC0-B750-55EB2D08A39E}"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985770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Slide Number Placeholder 5"/>
          <p:cNvSpPr>
            <a:spLocks noGrp="1"/>
          </p:cNvSpPr>
          <p:nvPr>
            <p:ph type="sldNum" sz="quarter" idx="10"/>
          </p:nvPr>
        </p:nvSpPr>
        <p:spPr/>
        <p:txBody>
          <a:bodyPr/>
          <a:lstStyle>
            <a:lvl1pPr>
              <a:defRPr/>
            </a:lvl1pPr>
          </a:lstStyle>
          <a:p>
            <a:pPr>
              <a:defRPr/>
            </a:pPr>
            <a:fld id="{0AFC9D59-0E94-4101-B12F-848432F21304}"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465490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3FC4AFC1-B424-4846-BFE4-57D49D723B27}"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7652956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5FE709E0-9CAE-4187-B5DC-ECA0C11818A8}" type="slidenum">
              <a:rPr lang="en-US"/>
              <a:pPr>
                <a:defRPr/>
              </a:pPr>
              <a:t>‹#›</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343691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025F9F99-9BD9-4422-B838-F0A597D458BC}"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11663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393F1733-7D03-43E1-A9C1-039D30738B1E}"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7968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0A65927-4FA3-4D24-8B3C-875A2A1F5EDC}" type="slidenum">
              <a:rPr lang="en-US"/>
              <a:pPr>
                <a:defRPr/>
              </a:pPr>
              <a:t>‹#›</a:t>
            </a:fld>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0720671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AB6E9B99-B6E3-44E3-B697-44A8D7087D3C}"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3324498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345195F-472F-4290-8DF1-8507B30809D3}"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836430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048E8349-0559-4DCD-A33B-23FB973A9623}"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8284041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8BE1C56-5E37-4DA7-9EBD-F25D5B4CC919}"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1104461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0" y="4381500"/>
            <a:ext cx="9136063"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a:defRPr/>
            </a:pPr>
            <a:fld id="{80AEDCA9-B895-4306-873D-188BB807C940}"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5657034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4A161D3-AA53-4F5B-98D8-F5ACBD51D7CA}"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9185246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Slide Number Placeholder 5"/>
          <p:cNvSpPr>
            <a:spLocks noGrp="1"/>
          </p:cNvSpPr>
          <p:nvPr>
            <p:ph type="sldNum" sz="quarter" idx="10"/>
          </p:nvPr>
        </p:nvSpPr>
        <p:spPr/>
        <p:txBody>
          <a:bodyPr/>
          <a:lstStyle>
            <a:lvl1pPr>
              <a:defRPr/>
            </a:lvl1pPr>
          </a:lstStyle>
          <a:p>
            <a:pPr>
              <a:defRPr/>
            </a:pPr>
            <a:fld id="{EDD487A3-6750-4A4C-86BE-A30E2BA0B858}"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9854546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21097EEF-D73E-421C-ACE9-C6B7F7A5900B}"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519082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61626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Slide Number Placeholder 5"/>
          <p:cNvSpPr>
            <a:spLocks noGrp="1"/>
          </p:cNvSpPr>
          <p:nvPr>
            <p:ph type="sldNum" sz="quarter" idx="10"/>
          </p:nvPr>
        </p:nvSpPr>
        <p:spPr/>
        <p:txBody>
          <a:bodyPr/>
          <a:lstStyle>
            <a:lvl1pPr>
              <a:defRPr/>
            </a:lvl1pPr>
          </a:lstStyle>
          <a:p>
            <a:pPr>
              <a:defRPr/>
            </a:pPr>
            <a:fld id="{C8BD5518-C465-4C1F-8E36-9195006C4AB9}"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4467476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18EE3CDE-6531-4E98-B99B-0B787A68FB4A}" type="slidenum">
              <a:rPr lang="en-US"/>
              <a:pPr>
                <a:defRPr/>
              </a:pPr>
              <a:t>‹#›</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597722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DBA2285A-E885-4964-9332-8540DCE94813}"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9476428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2C0FEFBE-7E14-429E-A766-D622936FF486}" type="slidenum">
              <a:rPr lang="en-US"/>
              <a:pPr>
                <a:defRPr/>
              </a:pPr>
              <a:t>‹#›</a:t>
            </a:fld>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674567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2962AF1D-5A61-4F1A-8FA0-77AEA6B85F27}"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2466866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47F4D48E-0175-4C9B-B6BA-3CFB898788DD}"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040541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C9C1F269-3231-46B3-8E4E-FCEA4DE94843}"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188264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A97590C8-C2BF-4FE6-8C67-485D7016B5F8}"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2108613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0" y="4381500"/>
            <a:ext cx="9136063"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a:defRPr/>
            </a:pPr>
            <a:fld id="{E57BFD3A-9B99-4BB6-A106-8409C943E6B8}"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0945480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616DC18B-1818-46D6-9F42-1C8B76F9456A}"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8810792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Slide Number Placeholder 5"/>
          <p:cNvSpPr>
            <a:spLocks noGrp="1"/>
          </p:cNvSpPr>
          <p:nvPr>
            <p:ph type="sldNum" sz="quarter" idx="10"/>
          </p:nvPr>
        </p:nvSpPr>
        <p:spPr/>
        <p:txBody>
          <a:bodyPr/>
          <a:lstStyle>
            <a:lvl1pPr>
              <a:defRPr/>
            </a:lvl1pPr>
          </a:lstStyle>
          <a:p>
            <a:pPr>
              <a:defRPr/>
            </a:pPr>
            <a:fld id="{3F94CD41-F00A-4054-8F9F-F60BFD60FCE3}"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00373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372B0271-B012-4ED1-8CE3-476E6D0A5B1D}"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1927198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986D25B1-3DA3-4152-8131-BF5E8FB594DB}"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3222832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7C3EE875-DD5B-4D6C-BDEE-7DE7F22838CE}" type="slidenum">
              <a:rPr lang="en-US"/>
              <a:pPr>
                <a:defRPr/>
              </a:pPr>
              <a:t>‹#›</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267858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D79976AA-DA00-40F9-8037-66D9B1B4AB60}"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7605787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B72AEE2-5D99-49D6-8A15-70121CCAAF1F}" type="slidenum">
              <a:rPr lang="en-US"/>
              <a:pPr>
                <a:defRPr/>
              </a:pPr>
              <a:t>‹#›</a:t>
            </a:fld>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0711314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1BD3119-FEAB-481E-ACE0-93A27E0E899B}"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4433598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5601FD0-FE7E-4583-9BBD-31653D72593E}"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0958573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26B3C15-9F4E-40B1-885C-D13CED73374F}"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2040983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FE2CE31B-B2A1-498D-843E-94427782DA9F}"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93979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4D1ED93C-2746-4E00-A680-3BFBAC96A97E}" type="slidenum">
              <a:rPr lang="en-US"/>
              <a:pPr>
                <a:defRPr/>
              </a:pPr>
              <a:t>‹#›</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196620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B2EC6839-54FD-43E2-8B0B-C8728B46711E}"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007335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3385912-A4F2-414C-811D-22BA556D6430}" type="slidenum">
              <a:rPr lang="en-US"/>
              <a:pPr>
                <a:defRPr/>
              </a:pPr>
              <a:t>‹#›</a:t>
            </a:fld>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46705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3EC528A-CA5A-46BB-8272-1C12E9D32C74}"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902774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2.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p:cNvSpPr/>
          <p:nvPr userDrawn="1"/>
        </p:nvSpPr>
        <p:spPr>
          <a:xfrm>
            <a:off x="0" y="6176963"/>
            <a:ext cx="12192000" cy="681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Slide Number Placeholder 5"/>
          <p:cNvSpPr>
            <a:spLocks noGrp="1"/>
          </p:cNvSpPr>
          <p:nvPr>
            <p:ph type="sldNum" sz="quarter" idx="4"/>
          </p:nvPr>
        </p:nvSpPr>
        <p:spPr>
          <a:xfrm>
            <a:off x="10248900" y="6356350"/>
            <a:ext cx="11049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41A894B9-6BEC-426D-BF1F-2B69C5221DC2}" type="slidenum">
              <a:rPr lang="en-US"/>
              <a:pPr>
                <a:defRPr/>
              </a:pPr>
              <a:t>‹#›</a:t>
            </a:fld>
            <a:endParaRPr lang="en-US"/>
          </a:p>
        </p:txBody>
      </p:sp>
      <p:sp>
        <p:nvSpPr>
          <p:cNvPr id="9" name="Footer Placeholder 3"/>
          <p:cNvSpPr>
            <a:spLocks noGrp="1"/>
          </p:cNvSpPr>
          <p:nvPr>
            <p:ph type="ftr" sz="quarter" idx="3"/>
          </p:nvPr>
        </p:nvSpPr>
        <p:spPr>
          <a:xfrm>
            <a:off x="4157663" y="6356350"/>
            <a:ext cx="6091237" cy="365125"/>
          </a:xfrm>
          <a:prstGeom prst="rect">
            <a:avLst/>
          </a:prstGeom>
        </p:spPr>
        <p:txBody>
          <a:bodyPr anchor="ctr"/>
          <a:lstStyle>
            <a:lvl1pPr algn="ctr" eaLnBrk="1" fontAlgn="auto" hangingPunct="1">
              <a:spcBef>
                <a:spcPts val="0"/>
              </a:spcBef>
              <a:spcAft>
                <a:spcPts val="0"/>
              </a:spcAft>
              <a:defRPr sz="1200">
                <a:solidFill>
                  <a:schemeClr val="bg1"/>
                </a:solidFill>
                <a:latin typeface="+mn-lt"/>
              </a:defRPr>
            </a:lvl1pPr>
          </a:lstStyle>
          <a:p>
            <a:pPr>
              <a:defRPr/>
            </a:pPr>
            <a:endParaRPr lang="en-US"/>
          </a:p>
        </p:txBody>
      </p:sp>
      <p:pic>
        <p:nvPicPr>
          <p:cNvPr id="1031" name="Picture 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134344" y="6302883"/>
            <a:ext cx="2892764" cy="46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91" r:id="rId1"/>
    <p:sldLayoutId id="2147484375" r:id="rId2"/>
    <p:sldLayoutId id="2147484325" r:id="rId3"/>
    <p:sldLayoutId id="2147484326" r:id="rId4"/>
    <p:sldLayoutId id="2147484327" r:id="rId5"/>
    <p:sldLayoutId id="2147484328" r:id="rId6"/>
    <p:sldLayoutId id="2147484329" r:id="rId7"/>
    <p:sldLayoutId id="2147484330" r:id="rId8"/>
    <p:sldLayoutId id="2147484331" r:id="rId9"/>
    <p:sldLayoutId id="2147484332" r:id="rId10"/>
    <p:sldLayoutId id="2147484333" r:id="rId11"/>
    <p:sldLayoutId id="2147484334" r:id="rId12"/>
    <p:sldLayoutId id="2147484392" r:id="rId13"/>
  </p:sldLayoutIdLst>
  <p:hf hdr="0" ftr="0" dt="0"/>
  <p:txStyles>
    <p:titleStyle>
      <a:lvl1pPr algn="l" rtl="0" eaLnBrk="0" fontAlgn="base" hangingPunct="0">
        <a:lnSpc>
          <a:spcPct val="90000"/>
        </a:lnSpc>
        <a:spcBef>
          <a:spcPct val="0"/>
        </a:spcBef>
        <a:spcAft>
          <a:spcPct val="0"/>
        </a:spcAft>
        <a:defRPr sz="4400" kern="1200">
          <a:solidFill>
            <a:srgbClr val="616265"/>
          </a:solidFill>
          <a:latin typeface="+mj-lt"/>
          <a:ea typeface="+mj-ea"/>
          <a:cs typeface="+mj-cs"/>
        </a:defRPr>
      </a:lvl1pPr>
      <a:lvl2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2pPr>
      <a:lvl3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3pPr>
      <a:lvl4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4pPr>
      <a:lvl5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5pPr>
      <a:lvl6pPr marL="457200" algn="l" rtl="0" fontAlgn="base">
        <a:lnSpc>
          <a:spcPct val="90000"/>
        </a:lnSpc>
        <a:spcBef>
          <a:spcPct val="0"/>
        </a:spcBef>
        <a:spcAft>
          <a:spcPct val="0"/>
        </a:spcAft>
        <a:defRPr sz="4400">
          <a:solidFill>
            <a:srgbClr val="616265"/>
          </a:solidFill>
          <a:latin typeface="Calibri" panose="020F0502020204030204" pitchFamily="34" charset="0"/>
        </a:defRPr>
      </a:lvl6pPr>
      <a:lvl7pPr marL="914400" algn="l" rtl="0" fontAlgn="base">
        <a:lnSpc>
          <a:spcPct val="90000"/>
        </a:lnSpc>
        <a:spcBef>
          <a:spcPct val="0"/>
        </a:spcBef>
        <a:spcAft>
          <a:spcPct val="0"/>
        </a:spcAft>
        <a:defRPr sz="4400">
          <a:solidFill>
            <a:srgbClr val="616265"/>
          </a:solidFill>
          <a:latin typeface="Calibri" panose="020F0502020204030204" pitchFamily="34" charset="0"/>
        </a:defRPr>
      </a:lvl7pPr>
      <a:lvl8pPr marL="1371600" algn="l" rtl="0" fontAlgn="base">
        <a:lnSpc>
          <a:spcPct val="90000"/>
        </a:lnSpc>
        <a:spcBef>
          <a:spcPct val="0"/>
        </a:spcBef>
        <a:spcAft>
          <a:spcPct val="0"/>
        </a:spcAft>
        <a:defRPr sz="4400">
          <a:solidFill>
            <a:srgbClr val="616265"/>
          </a:solidFill>
          <a:latin typeface="Calibri" panose="020F0502020204030204" pitchFamily="34" charset="0"/>
        </a:defRPr>
      </a:lvl8pPr>
      <a:lvl9pPr marL="1828800" algn="l" rtl="0" fontAlgn="base">
        <a:lnSpc>
          <a:spcPct val="90000"/>
        </a:lnSpc>
        <a:spcBef>
          <a:spcPct val="0"/>
        </a:spcBef>
        <a:spcAft>
          <a:spcPct val="0"/>
        </a:spcAft>
        <a:defRPr sz="4400">
          <a:solidFill>
            <a:srgbClr val="616265"/>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616265"/>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616265"/>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16265"/>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4DE873-748F-97BD-FEEC-63DF58D31A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A5EEEF-BC13-6225-31A5-0B1E9B2C127F}"/>
              </a:ext>
            </a:extLst>
          </p:cNvPr>
          <p:cNvSpPr>
            <a:spLocks noGrp="1"/>
          </p:cNvSpPr>
          <p:nvPr>
            <p:ph type="body" idx="1"/>
          </p:nvPr>
        </p:nvSpPr>
        <p:spPr>
          <a:xfrm>
            <a:off x="838200" y="1870074"/>
            <a:ext cx="2928026" cy="41999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CB9664-8900-CDFD-01EB-BC43CF75A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6FB45A-6202-4A5E-ABB9-9720AD326EF3}" type="datetimeFigureOut">
              <a:rPr lang="en-US" smtClean="0"/>
              <a:t>11/21/2024</a:t>
            </a:fld>
            <a:endParaRPr lang="en-US"/>
          </a:p>
        </p:txBody>
      </p:sp>
      <p:sp>
        <p:nvSpPr>
          <p:cNvPr id="5" name="Footer Placeholder 4">
            <a:extLst>
              <a:ext uri="{FF2B5EF4-FFF2-40B4-BE49-F238E27FC236}">
                <a16:creationId xmlns:a16="http://schemas.microsoft.com/office/drawing/2014/main" id="{752A7D06-7481-7EE0-B41B-C597FB3309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FCA916-CE88-236A-2ADC-82BA343001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BA650-8752-4DFF-B643-A25B9F44DA7B}" type="slidenum">
              <a:rPr lang="en-US" smtClean="0"/>
              <a:t>‹#›</a:t>
            </a:fld>
            <a:endParaRPr lang="en-US"/>
          </a:p>
        </p:txBody>
      </p:sp>
      <p:sp>
        <p:nvSpPr>
          <p:cNvPr id="7" name="Text Placeholder 2">
            <a:extLst>
              <a:ext uri="{FF2B5EF4-FFF2-40B4-BE49-F238E27FC236}">
                <a16:creationId xmlns:a16="http://schemas.microsoft.com/office/drawing/2014/main" id="{E72E40C7-2933-9E65-BD94-F0D13C0932BE}"/>
              </a:ext>
            </a:extLst>
          </p:cNvPr>
          <p:cNvSpPr txBox="1">
            <a:spLocks/>
          </p:cNvSpPr>
          <p:nvPr userDrawn="1"/>
        </p:nvSpPr>
        <p:spPr>
          <a:xfrm>
            <a:off x="4038601" y="1870073"/>
            <a:ext cx="3111229" cy="4199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Click to edit Master text styles</a:t>
            </a:r>
          </a:p>
          <a:p>
            <a:pPr lvl="1" fontAlgn="auto">
              <a:spcAft>
                <a:spcPts val="0"/>
              </a:spcAft>
            </a:pPr>
            <a:r>
              <a:rPr lang="en-US" dirty="0"/>
              <a:t>Second level</a:t>
            </a:r>
          </a:p>
          <a:p>
            <a:pPr lvl="2" fontAlgn="auto">
              <a:spcAft>
                <a:spcPts val="0"/>
              </a:spcAft>
            </a:pPr>
            <a:r>
              <a:rPr lang="en-US" dirty="0"/>
              <a:t>Third level</a:t>
            </a:r>
          </a:p>
          <a:p>
            <a:pPr lvl="3" fontAlgn="auto">
              <a:spcAft>
                <a:spcPts val="0"/>
              </a:spcAft>
            </a:pPr>
            <a:r>
              <a:rPr lang="en-US" dirty="0"/>
              <a:t>Fourth level</a:t>
            </a:r>
          </a:p>
          <a:p>
            <a:pPr lvl="4" fontAlgn="auto">
              <a:spcAft>
                <a:spcPts val="0"/>
              </a:spcAft>
            </a:pPr>
            <a:r>
              <a:rPr lang="en-US" dirty="0"/>
              <a:t>Fifth level</a:t>
            </a:r>
          </a:p>
        </p:txBody>
      </p:sp>
      <p:sp>
        <p:nvSpPr>
          <p:cNvPr id="8" name="Text Placeholder 2">
            <a:extLst>
              <a:ext uri="{FF2B5EF4-FFF2-40B4-BE49-F238E27FC236}">
                <a16:creationId xmlns:a16="http://schemas.microsoft.com/office/drawing/2014/main" id="{F5C8D410-2BF8-25B2-B7B5-501F47E199FF}"/>
              </a:ext>
            </a:extLst>
          </p:cNvPr>
          <p:cNvSpPr txBox="1">
            <a:spLocks/>
          </p:cNvSpPr>
          <p:nvPr userDrawn="1"/>
        </p:nvSpPr>
        <p:spPr>
          <a:xfrm>
            <a:off x="7527588" y="1870073"/>
            <a:ext cx="3202022" cy="39665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Click to edit Master text styles</a:t>
            </a:r>
          </a:p>
          <a:p>
            <a:pPr lvl="1" fontAlgn="auto">
              <a:spcAft>
                <a:spcPts val="0"/>
              </a:spcAft>
            </a:pPr>
            <a:r>
              <a:rPr lang="en-US" dirty="0"/>
              <a:t>Second level</a:t>
            </a:r>
          </a:p>
          <a:p>
            <a:pPr lvl="2" fontAlgn="auto">
              <a:spcAft>
                <a:spcPts val="0"/>
              </a:spcAft>
            </a:pPr>
            <a:r>
              <a:rPr lang="en-US" dirty="0"/>
              <a:t>Third level</a:t>
            </a:r>
          </a:p>
          <a:p>
            <a:pPr lvl="3" fontAlgn="auto">
              <a:spcAft>
                <a:spcPts val="0"/>
              </a:spcAft>
            </a:pPr>
            <a:r>
              <a:rPr lang="en-US" dirty="0"/>
              <a:t>Fourth level</a:t>
            </a:r>
          </a:p>
          <a:p>
            <a:pPr lvl="4" fontAlgn="auto">
              <a:spcAft>
                <a:spcPts val="0"/>
              </a:spcAft>
            </a:pPr>
            <a:r>
              <a:rPr lang="en-US" dirty="0"/>
              <a:t>Fifth level</a:t>
            </a:r>
          </a:p>
        </p:txBody>
      </p:sp>
    </p:spTree>
    <p:extLst>
      <p:ext uri="{BB962C8B-B14F-4D97-AF65-F5344CB8AC3E}">
        <p14:creationId xmlns:p14="http://schemas.microsoft.com/office/powerpoint/2010/main" val="342170371"/>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0558A"/>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p:cNvSpPr/>
          <p:nvPr userDrawn="1"/>
        </p:nvSpPr>
        <p:spPr>
          <a:xfrm>
            <a:off x="0" y="6176963"/>
            <a:ext cx="12192000" cy="681037"/>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Slide Number Placeholder 5"/>
          <p:cNvSpPr>
            <a:spLocks noGrp="1"/>
          </p:cNvSpPr>
          <p:nvPr>
            <p:ph type="sldNum" sz="quarter" idx="4"/>
          </p:nvPr>
        </p:nvSpPr>
        <p:spPr>
          <a:xfrm>
            <a:off x="10248900" y="6356350"/>
            <a:ext cx="11049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AC86B3BD-41DD-4B5F-8D64-53DDBD23FE42}" type="slidenum">
              <a:rPr lang="en-US"/>
              <a:pPr>
                <a:defRPr/>
              </a:pPr>
              <a:t>‹#›</a:t>
            </a:fld>
            <a:endParaRPr lang="en-US"/>
          </a:p>
        </p:txBody>
      </p:sp>
      <p:sp>
        <p:nvSpPr>
          <p:cNvPr id="9" name="Footer Placeholder 3"/>
          <p:cNvSpPr>
            <a:spLocks noGrp="1"/>
          </p:cNvSpPr>
          <p:nvPr>
            <p:ph type="ftr" sz="quarter" idx="3"/>
          </p:nvPr>
        </p:nvSpPr>
        <p:spPr>
          <a:xfrm>
            <a:off x="4157663" y="6356350"/>
            <a:ext cx="6091237" cy="365125"/>
          </a:xfrm>
          <a:prstGeom prst="rect">
            <a:avLst/>
          </a:prstGeom>
        </p:spPr>
        <p:txBody>
          <a:bodyPr anchor="ctr"/>
          <a:lstStyle>
            <a:lvl1pPr algn="ctr" eaLnBrk="1" fontAlgn="auto" hangingPunct="1">
              <a:spcBef>
                <a:spcPts val="0"/>
              </a:spcBef>
              <a:spcAft>
                <a:spcPts val="0"/>
              </a:spcAft>
              <a:defRPr sz="1200">
                <a:solidFill>
                  <a:schemeClr val="bg1"/>
                </a:solidFill>
                <a:latin typeface="+mn-lt"/>
              </a:defRPr>
            </a:lvl1pPr>
          </a:lstStyle>
          <a:p>
            <a:pPr>
              <a:defRPr/>
            </a:pPr>
            <a:endParaRPr lang="en-US"/>
          </a:p>
        </p:txBody>
      </p:sp>
      <p:pic>
        <p:nvPicPr>
          <p:cNvPr id="2055"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134346" y="6240463"/>
            <a:ext cx="2892764"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76" r:id="rId1"/>
    <p:sldLayoutId id="2147484335" r:id="rId2"/>
    <p:sldLayoutId id="2147484336" r:id="rId3"/>
    <p:sldLayoutId id="2147484337" r:id="rId4"/>
    <p:sldLayoutId id="2147484338" r:id="rId5"/>
    <p:sldLayoutId id="2147484339" r:id="rId6"/>
    <p:sldLayoutId id="2147484340" r:id="rId7"/>
    <p:sldLayoutId id="2147484341" r:id="rId8"/>
    <p:sldLayoutId id="2147484342" r:id="rId9"/>
    <p:sldLayoutId id="2147484343" r:id="rId10"/>
    <p:sldLayoutId id="2147484344" r:id="rId11"/>
  </p:sldLayoutIdLst>
  <p:hf hdr="0" ftr="0" dt="0"/>
  <p:txStyles>
    <p:title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panose="020F0502020204030204" pitchFamily="34" charset="0"/>
        </a:defRPr>
      </a:lvl2pPr>
      <a:lvl3pPr algn="l" rtl="0" eaLnBrk="0" fontAlgn="base" hangingPunct="0">
        <a:lnSpc>
          <a:spcPct val="90000"/>
        </a:lnSpc>
        <a:spcBef>
          <a:spcPct val="0"/>
        </a:spcBef>
        <a:spcAft>
          <a:spcPct val="0"/>
        </a:spcAft>
        <a:defRPr sz="4400">
          <a:solidFill>
            <a:schemeClr val="bg1"/>
          </a:solidFill>
          <a:latin typeface="Calibri" panose="020F0502020204030204" pitchFamily="34" charset="0"/>
        </a:defRPr>
      </a:lvl3pPr>
      <a:lvl4pPr algn="l" rtl="0" eaLnBrk="0" fontAlgn="base" hangingPunct="0">
        <a:lnSpc>
          <a:spcPct val="90000"/>
        </a:lnSpc>
        <a:spcBef>
          <a:spcPct val="0"/>
        </a:spcBef>
        <a:spcAft>
          <a:spcPct val="0"/>
        </a:spcAft>
        <a:defRPr sz="4400">
          <a:solidFill>
            <a:schemeClr val="bg1"/>
          </a:solidFill>
          <a:latin typeface="Calibri" panose="020F0502020204030204" pitchFamily="34" charset="0"/>
        </a:defRPr>
      </a:lvl4pPr>
      <a:lvl5pPr algn="l" rtl="0" eaLnBrk="0" fontAlgn="base" hangingPunct="0">
        <a:lnSpc>
          <a:spcPct val="90000"/>
        </a:lnSpc>
        <a:spcBef>
          <a:spcPct val="0"/>
        </a:spcBef>
        <a:spcAft>
          <a:spcPct val="0"/>
        </a:spcAft>
        <a:defRPr sz="4400">
          <a:solidFill>
            <a:schemeClr val="bg1"/>
          </a:solidFill>
          <a:latin typeface="Calibri" panose="020F0502020204030204" pitchFamily="34" charset="0"/>
        </a:defRPr>
      </a:lvl5pPr>
      <a:lvl6pPr marL="457200" algn="l" rtl="0" fontAlgn="base">
        <a:lnSpc>
          <a:spcPct val="90000"/>
        </a:lnSpc>
        <a:spcBef>
          <a:spcPct val="0"/>
        </a:spcBef>
        <a:spcAft>
          <a:spcPct val="0"/>
        </a:spcAft>
        <a:defRPr sz="4400">
          <a:solidFill>
            <a:schemeClr val="bg1"/>
          </a:solidFill>
          <a:latin typeface="Calibri" panose="020F0502020204030204" pitchFamily="34" charset="0"/>
        </a:defRPr>
      </a:lvl6pPr>
      <a:lvl7pPr marL="914400" algn="l" rtl="0" fontAlgn="base">
        <a:lnSpc>
          <a:spcPct val="90000"/>
        </a:lnSpc>
        <a:spcBef>
          <a:spcPct val="0"/>
        </a:spcBef>
        <a:spcAft>
          <a:spcPct val="0"/>
        </a:spcAft>
        <a:defRPr sz="4400">
          <a:solidFill>
            <a:schemeClr val="bg1"/>
          </a:solidFill>
          <a:latin typeface="Calibri" panose="020F0502020204030204" pitchFamily="34" charset="0"/>
        </a:defRPr>
      </a:lvl7pPr>
      <a:lvl8pPr marL="1371600" algn="l" rtl="0" fontAlgn="base">
        <a:lnSpc>
          <a:spcPct val="90000"/>
        </a:lnSpc>
        <a:spcBef>
          <a:spcPct val="0"/>
        </a:spcBef>
        <a:spcAft>
          <a:spcPct val="0"/>
        </a:spcAft>
        <a:defRPr sz="4400">
          <a:solidFill>
            <a:schemeClr val="bg1"/>
          </a:solidFill>
          <a:latin typeface="Calibri" panose="020F0502020204030204" pitchFamily="34" charset="0"/>
        </a:defRPr>
      </a:lvl8pPr>
      <a:lvl9pPr marL="1828800" algn="l" rtl="0" fontAlgn="base">
        <a:lnSpc>
          <a:spcPct val="90000"/>
        </a:lnSpc>
        <a:spcBef>
          <a:spcPct val="0"/>
        </a:spcBef>
        <a:spcAft>
          <a:spcPct val="0"/>
        </a:spcAft>
        <a:defRPr sz="4400">
          <a:solidFill>
            <a:schemeClr val="bg1"/>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p:cNvSpPr/>
          <p:nvPr userDrawn="1"/>
        </p:nvSpPr>
        <p:spPr>
          <a:xfrm>
            <a:off x="0" y="6176963"/>
            <a:ext cx="12192000" cy="681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Slide Number Placeholder 5"/>
          <p:cNvSpPr>
            <a:spLocks noGrp="1"/>
          </p:cNvSpPr>
          <p:nvPr>
            <p:ph type="sldNum" sz="quarter" idx="4"/>
          </p:nvPr>
        </p:nvSpPr>
        <p:spPr>
          <a:xfrm>
            <a:off x="10248900" y="6356350"/>
            <a:ext cx="11049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65E65CBF-ED18-4B6B-B60E-35E4EBD43B5B}" type="slidenum">
              <a:rPr lang="en-US"/>
              <a:pPr>
                <a:defRPr/>
              </a:pPr>
              <a:t>‹#›</a:t>
            </a:fld>
            <a:endParaRPr lang="en-US"/>
          </a:p>
        </p:txBody>
      </p:sp>
      <p:sp>
        <p:nvSpPr>
          <p:cNvPr id="9" name="Footer Placeholder 3"/>
          <p:cNvSpPr>
            <a:spLocks noGrp="1"/>
          </p:cNvSpPr>
          <p:nvPr>
            <p:ph type="ftr" sz="quarter" idx="3"/>
          </p:nvPr>
        </p:nvSpPr>
        <p:spPr>
          <a:xfrm>
            <a:off x="4157663" y="6356350"/>
            <a:ext cx="6091237" cy="365125"/>
          </a:xfrm>
          <a:prstGeom prst="rect">
            <a:avLst/>
          </a:prstGeom>
        </p:spPr>
        <p:txBody>
          <a:bodyPr anchor="ctr"/>
          <a:lstStyle>
            <a:lvl1pPr algn="ctr" eaLnBrk="1" fontAlgn="auto" hangingPunct="1">
              <a:spcBef>
                <a:spcPts val="0"/>
              </a:spcBef>
              <a:spcAft>
                <a:spcPts val="0"/>
              </a:spcAft>
              <a:defRPr sz="1200">
                <a:solidFill>
                  <a:schemeClr val="bg1"/>
                </a:solidFill>
                <a:latin typeface="+mn-lt"/>
              </a:defRPr>
            </a:lvl1pPr>
          </a:lstStyle>
          <a:p>
            <a:pPr>
              <a:defRPr/>
            </a:pPr>
            <a:endParaRPr lang="en-US"/>
          </a:p>
        </p:txBody>
      </p:sp>
      <p:pic>
        <p:nvPicPr>
          <p:cNvPr id="3079"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115871" y="6240463"/>
            <a:ext cx="2892764"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77"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Lst>
  <p:hf hdr="0" ftr="0" dt="0"/>
  <p:txStyles>
    <p:title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panose="020F0502020204030204" pitchFamily="34" charset="0"/>
        </a:defRPr>
      </a:lvl2pPr>
      <a:lvl3pPr algn="l" rtl="0" eaLnBrk="0" fontAlgn="base" hangingPunct="0">
        <a:lnSpc>
          <a:spcPct val="90000"/>
        </a:lnSpc>
        <a:spcBef>
          <a:spcPct val="0"/>
        </a:spcBef>
        <a:spcAft>
          <a:spcPct val="0"/>
        </a:spcAft>
        <a:defRPr sz="4400">
          <a:solidFill>
            <a:schemeClr val="bg1"/>
          </a:solidFill>
          <a:latin typeface="Calibri" panose="020F0502020204030204" pitchFamily="34" charset="0"/>
        </a:defRPr>
      </a:lvl3pPr>
      <a:lvl4pPr algn="l" rtl="0" eaLnBrk="0" fontAlgn="base" hangingPunct="0">
        <a:lnSpc>
          <a:spcPct val="90000"/>
        </a:lnSpc>
        <a:spcBef>
          <a:spcPct val="0"/>
        </a:spcBef>
        <a:spcAft>
          <a:spcPct val="0"/>
        </a:spcAft>
        <a:defRPr sz="4400">
          <a:solidFill>
            <a:schemeClr val="bg1"/>
          </a:solidFill>
          <a:latin typeface="Calibri" panose="020F0502020204030204" pitchFamily="34" charset="0"/>
        </a:defRPr>
      </a:lvl4pPr>
      <a:lvl5pPr algn="l" rtl="0" eaLnBrk="0" fontAlgn="base" hangingPunct="0">
        <a:lnSpc>
          <a:spcPct val="90000"/>
        </a:lnSpc>
        <a:spcBef>
          <a:spcPct val="0"/>
        </a:spcBef>
        <a:spcAft>
          <a:spcPct val="0"/>
        </a:spcAft>
        <a:defRPr sz="4400">
          <a:solidFill>
            <a:schemeClr val="bg1"/>
          </a:solidFill>
          <a:latin typeface="Calibri" panose="020F0502020204030204" pitchFamily="34" charset="0"/>
        </a:defRPr>
      </a:lvl5pPr>
      <a:lvl6pPr marL="457200" algn="l" rtl="0" fontAlgn="base">
        <a:lnSpc>
          <a:spcPct val="90000"/>
        </a:lnSpc>
        <a:spcBef>
          <a:spcPct val="0"/>
        </a:spcBef>
        <a:spcAft>
          <a:spcPct val="0"/>
        </a:spcAft>
        <a:defRPr sz="4400">
          <a:solidFill>
            <a:schemeClr val="bg1"/>
          </a:solidFill>
          <a:latin typeface="Calibri" panose="020F0502020204030204" pitchFamily="34" charset="0"/>
        </a:defRPr>
      </a:lvl6pPr>
      <a:lvl7pPr marL="914400" algn="l" rtl="0" fontAlgn="base">
        <a:lnSpc>
          <a:spcPct val="90000"/>
        </a:lnSpc>
        <a:spcBef>
          <a:spcPct val="0"/>
        </a:spcBef>
        <a:spcAft>
          <a:spcPct val="0"/>
        </a:spcAft>
        <a:defRPr sz="4400">
          <a:solidFill>
            <a:schemeClr val="bg1"/>
          </a:solidFill>
          <a:latin typeface="Calibri" panose="020F0502020204030204" pitchFamily="34" charset="0"/>
        </a:defRPr>
      </a:lvl7pPr>
      <a:lvl8pPr marL="1371600" algn="l" rtl="0" fontAlgn="base">
        <a:lnSpc>
          <a:spcPct val="90000"/>
        </a:lnSpc>
        <a:spcBef>
          <a:spcPct val="0"/>
        </a:spcBef>
        <a:spcAft>
          <a:spcPct val="0"/>
        </a:spcAft>
        <a:defRPr sz="4400">
          <a:solidFill>
            <a:schemeClr val="bg1"/>
          </a:solidFill>
          <a:latin typeface="Calibri" panose="020F0502020204030204" pitchFamily="34" charset="0"/>
        </a:defRPr>
      </a:lvl8pPr>
      <a:lvl9pPr marL="1828800" algn="l" rtl="0" fontAlgn="base">
        <a:lnSpc>
          <a:spcPct val="90000"/>
        </a:lnSpc>
        <a:spcBef>
          <a:spcPct val="0"/>
        </a:spcBef>
        <a:spcAft>
          <a:spcPct val="0"/>
        </a:spcAft>
        <a:defRPr sz="4400">
          <a:solidFill>
            <a:schemeClr val="bg1"/>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616265"/>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p:cNvSpPr/>
          <p:nvPr userDrawn="1"/>
        </p:nvSpPr>
        <p:spPr>
          <a:xfrm>
            <a:off x="0" y="6176963"/>
            <a:ext cx="12192000" cy="681037"/>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Slide Number Placeholder 5"/>
          <p:cNvSpPr>
            <a:spLocks noGrp="1"/>
          </p:cNvSpPr>
          <p:nvPr>
            <p:ph type="sldNum" sz="quarter" idx="4"/>
          </p:nvPr>
        </p:nvSpPr>
        <p:spPr>
          <a:xfrm>
            <a:off x="10248900" y="6356350"/>
            <a:ext cx="11049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FA7CB657-8152-4402-83A1-A0A992A05F30}" type="slidenum">
              <a:rPr lang="en-US"/>
              <a:pPr>
                <a:defRPr/>
              </a:pPr>
              <a:t>‹#›</a:t>
            </a:fld>
            <a:endParaRPr lang="en-US"/>
          </a:p>
        </p:txBody>
      </p:sp>
      <p:sp>
        <p:nvSpPr>
          <p:cNvPr id="9" name="Footer Placeholder 3"/>
          <p:cNvSpPr>
            <a:spLocks noGrp="1"/>
          </p:cNvSpPr>
          <p:nvPr>
            <p:ph type="ftr" sz="quarter" idx="3"/>
          </p:nvPr>
        </p:nvSpPr>
        <p:spPr>
          <a:xfrm>
            <a:off x="4157663" y="6356350"/>
            <a:ext cx="6091237" cy="365125"/>
          </a:xfrm>
          <a:prstGeom prst="rect">
            <a:avLst/>
          </a:prstGeom>
        </p:spPr>
        <p:txBody>
          <a:bodyPr anchor="ctr"/>
          <a:lstStyle>
            <a:lvl1pPr algn="ctr" eaLnBrk="1" fontAlgn="auto" hangingPunct="1">
              <a:spcBef>
                <a:spcPts val="0"/>
              </a:spcBef>
              <a:spcAft>
                <a:spcPts val="0"/>
              </a:spcAft>
              <a:defRPr sz="1200">
                <a:solidFill>
                  <a:schemeClr val="bg1"/>
                </a:solidFill>
                <a:latin typeface="+mn-lt"/>
              </a:defRPr>
            </a:lvl1pPr>
          </a:lstStyle>
          <a:p>
            <a:pPr>
              <a:defRPr/>
            </a:pPr>
            <a:endParaRPr lang="en-US"/>
          </a:p>
        </p:txBody>
      </p:sp>
      <p:pic>
        <p:nvPicPr>
          <p:cNvPr id="4103"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143580" y="6240463"/>
            <a:ext cx="2892764"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78"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Lst>
  <p:hf hdr="0" ftr="0" dt="0"/>
  <p:txStyles>
    <p:title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panose="020F0502020204030204" pitchFamily="34" charset="0"/>
        </a:defRPr>
      </a:lvl2pPr>
      <a:lvl3pPr algn="l" rtl="0" eaLnBrk="0" fontAlgn="base" hangingPunct="0">
        <a:lnSpc>
          <a:spcPct val="90000"/>
        </a:lnSpc>
        <a:spcBef>
          <a:spcPct val="0"/>
        </a:spcBef>
        <a:spcAft>
          <a:spcPct val="0"/>
        </a:spcAft>
        <a:defRPr sz="4400">
          <a:solidFill>
            <a:schemeClr val="bg1"/>
          </a:solidFill>
          <a:latin typeface="Calibri" panose="020F0502020204030204" pitchFamily="34" charset="0"/>
        </a:defRPr>
      </a:lvl3pPr>
      <a:lvl4pPr algn="l" rtl="0" eaLnBrk="0" fontAlgn="base" hangingPunct="0">
        <a:lnSpc>
          <a:spcPct val="90000"/>
        </a:lnSpc>
        <a:spcBef>
          <a:spcPct val="0"/>
        </a:spcBef>
        <a:spcAft>
          <a:spcPct val="0"/>
        </a:spcAft>
        <a:defRPr sz="4400">
          <a:solidFill>
            <a:schemeClr val="bg1"/>
          </a:solidFill>
          <a:latin typeface="Calibri" panose="020F0502020204030204" pitchFamily="34" charset="0"/>
        </a:defRPr>
      </a:lvl4pPr>
      <a:lvl5pPr algn="l" rtl="0" eaLnBrk="0" fontAlgn="base" hangingPunct="0">
        <a:lnSpc>
          <a:spcPct val="90000"/>
        </a:lnSpc>
        <a:spcBef>
          <a:spcPct val="0"/>
        </a:spcBef>
        <a:spcAft>
          <a:spcPct val="0"/>
        </a:spcAft>
        <a:defRPr sz="4400">
          <a:solidFill>
            <a:schemeClr val="bg1"/>
          </a:solidFill>
          <a:latin typeface="Calibri" panose="020F0502020204030204" pitchFamily="34" charset="0"/>
        </a:defRPr>
      </a:lvl5pPr>
      <a:lvl6pPr marL="457200" algn="l" rtl="0" fontAlgn="base">
        <a:lnSpc>
          <a:spcPct val="90000"/>
        </a:lnSpc>
        <a:spcBef>
          <a:spcPct val="0"/>
        </a:spcBef>
        <a:spcAft>
          <a:spcPct val="0"/>
        </a:spcAft>
        <a:defRPr sz="4400">
          <a:solidFill>
            <a:schemeClr val="bg1"/>
          </a:solidFill>
          <a:latin typeface="Calibri" panose="020F0502020204030204" pitchFamily="34" charset="0"/>
        </a:defRPr>
      </a:lvl6pPr>
      <a:lvl7pPr marL="914400" algn="l" rtl="0" fontAlgn="base">
        <a:lnSpc>
          <a:spcPct val="90000"/>
        </a:lnSpc>
        <a:spcBef>
          <a:spcPct val="0"/>
        </a:spcBef>
        <a:spcAft>
          <a:spcPct val="0"/>
        </a:spcAft>
        <a:defRPr sz="4400">
          <a:solidFill>
            <a:schemeClr val="bg1"/>
          </a:solidFill>
          <a:latin typeface="Calibri" panose="020F0502020204030204" pitchFamily="34" charset="0"/>
        </a:defRPr>
      </a:lvl7pPr>
      <a:lvl8pPr marL="1371600" algn="l" rtl="0" fontAlgn="base">
        <a:lnSpc>
          <a:spcPct val="90000"/>
        </a:lnSpc>
        <a:spcBef>
          <a:spcPct val="0"/>
        </a:spcBef>
        <a:spcAft>
          <a:spcPct val="0"/>
        </a:spcAft>
        <a:defRPr sz="4400">
          <a:solidFill>
            <a:schemeClr val="bg1"/>
          </a:solidFill>
          <a:latin typeface="Calibri" panose="020F0502020204030204" pitchFamily="34" charset="0"/>
        </a:defRPr>
      </a:lvl8pPr>
      <a:lvl9pPr marL="1828800" algn="l" rtl="0" fontAlgn="base">
        <a:lnSpc>
          <a:spcPct val="90000"/>
        </a:lnSpc>
        <a:spcBef>
          <a:spcPct val="0"/>
        </a:spcBef>
        <a:spcAft>
          <a:spcPct val="0"/>
        </a:spcAft>
        <a:defRPr sz="4400">
          <a:solidFill>
            <a:schemeClr val="bg1"/>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carsey.unh.edu/publication/growing-racial-diversity-in-rural-americ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139_6505FFC9.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nnlm.gov/nnlm-reading-club"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dirty="0">
                <a:solidFill>
                  <a:srgbClr val="002060"/>
                </a:solidFill>
              </a:rPr>
              <a:t>Rural Health Resources</a:t>
            </a:r>
          </a:p>
        </p:txBody>
      </p:sp>
      <p:sp>
        <p:nvSpPr>
          <p:cNvPr id="7" name="Subtitle 6"/>
          <p:cNvSpPr>
            <a:spLocks noGrp="1"/>
          </p:cNvSpPr>
          <p:nvPr>
            <p:ph type="subTitle" idx="1"/>
          </p:nvPr>
        </p:nvSpPr>
        <p:spPr>
          <a:xfrm>
            <a:off x="1524000" y="3962764"/>
            <a:ext cx="9144000" cy="2247536"/>
          </a:xfrm>
        </p:spPr>
        <p:txBody>
          <a:bodyPr>
            <a:normAutofit fontScale="25000" lnSpcReduction="20000"/>
          </a:bodyPr>
          <a:lstStyle/>
          <a:p>
            <a:r>
              <a:rPr lang="en-US" sz="11200" dirty="0">
                <a:solidFill>
                  <a:srgbClr val="002060"/>
                </a:solidFill>
              </a:rPr>
              <a:t>Sarah Levin-Lederer, MPH (she/her)</a:t>
            </a:r>
          </a:p>
          <a:p>
            <a:r>
              <a:rPr lang="en-US" sz="11200" dirty="0">
                <a:solidFill>
                  <a:srgbClr val="002060"/>
                </a:solidFill>
              </a:rPr>
              <a:t>Education and Outreach Coordinator</a:t>
            </a:r>
          </a:p>
          <a:p>
            <a:r>
              <a:rPr lang="en-US" sz="11200" dirty="0">
                <a:solidFill>
                  <a:srgbClr val="002060"/>
                </a:solidFill>
              </a:rPr>
              <a:t>NNLM Region 7</a:t>
            </a:r>
          </a:p>
          <a:p>
            <a:r>
              <a:rPr lang="en-US" sz="11200" dirty="0">
                <a:solidFill>
                  <a:schemeClr val="accent2">
                    <a:lumMod val="75000"/>
                  </a:schemeClr>
                </a:solidFill>
              </a:rPr>
              <a:t>National Rural Health Day</a:t>
            </a:r>
          </a:p>
          <a:p>
            <a:r>
              <a:rPr lang="en-US" sz="11200" dirty="0">
                <a:solidFill>
                  <a:schemeClr val="accent2">
                    <a:lumMod val="75000"/>
                  </a:schemeClr>
                </a:solidFill>
              </a:rPr>
              <a:t>November 21, 2024</a:t>
            </a:r>
          </a:p>
          <a:p>
            <a:endParaRPr lang="en-US" dirty="0"/>
          </a:p>
        </p:txBody>
      </p:sp>
    </p:spTree>
    <p:extLst>
      <p:ext uri="{BB962C8B-B14F-4D97-AF65-F5344CB8AC3E}">
        <p14:creationId xmlns:p14="http://schemas.microsoft.com/office/powerpoint/2010/main" val="125387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7E632-FEB6-47F4-9857-777AB6D08F9B}"/>
              </a:ext>
            </a:extLst>
          </p:cNvPr>
          <p:cNvSpPr>
            <a:spLocks noGrp="1"/>
          </p:cNvSpPr>
          <p:nvPr>
            <p:ph type="title"/>
          </p:nvPr>
        </p:nvSpPr>
        <p:spPr>
          <a:xfrm>
            <a:off x="354519" y="341566"/>
            <a:ext cx="6586491" cy="893847"/>
          </a:xfrm>
        </p:spPr>
        <p:txBody>
          <a:bodyPr vert="horz" lIns="91440" tIns="45720" rIns="91440" bIns="45720" rtlCol="0" anchor="b">
            <a:normAutofit/>
          </a:bodyPr>
          <a:lstStyle/>
          <a:p>
            <a:r>
              <a:rPr lang="en-US" dirty="0">
                <a:solidFill>
                  <a:srgbClr val="002060"/>
                </a:solidFill>
              </a:rPr>
              <a:t>Rural Challenges:</a:t>
            </a:r>
          </a:p>
        </p:txBody>
      </p:sp>
      <p:sp>
        <p:nvSpPr>
          <p:cNvPr id="12" name="Content Placeholder 11">
            <a:extLst>
              <a:ext uri="{FF2B5EF4-FFF2-40B4-BE49-F238E27FC236}">
                <a16:creationId xmlns:a16="http://schemas.microsoft.com/office/drawing/2014/main" id="{63AEEDB4-88A2-457F-93FC-7B628DB16AF8}"/>
              </a:ext>
            </a:extLst>
          </p:cNvPr>
          <p:cNvSpPr>
            <a:spLocks noGrp="1"/>
          </p:cNvSpPr>
          <p:nvPr>
            <p:ph sz="half" idx="1"/>
          </p:nvPr>
        </p:nvSpPr>
        <p:spPr>
          <a:xfrm>
            <a:off x="1091498" y="1832317"/>
            <a:ext cx="5598809" cy="3907002"/>
          </a:xfrm>
        </p:spPr>
        <p:txBody>
          <a:bodyPr vert="horz" lIns="91440" tIns="45720" rIns="91440" bIns="45720" rtlCol="0">
            <a:noAutofit/>
          </a:bodyPr>
          <a:lstStyle/>
          <a:p>
            <a:pPr fontAlgn="base"/>
            <a:r>
              <a:rPr lang="en-US" sz="4000" dirty="0">
                <a:solidFill>
                  <a:srgbClr val="002060"/>
                </a:solidFill>
              </a:rPr>
              <a:t>Emergency services</a:t>
            </a:r>
          </a:p>
          <a:p>
            <a:pPr fontAlgn="base"/>
            <a:r>
              <a:rPr lang="en-US" sz="4000" dirty="0">
                <a:solidFill>
                  <a:srgbClr val="002060"/>
                </a:solidFill>
              </a:rPr>
              <a:t>Routine screenings </a:t>
            </a:r>
          </a:p>
          <a:p>
            <a:pPr fontAlgn="base"/>
            <a:r>
              <a:rPr lang="en-US" sz="4000" dirty="0">
                <a:solidFill>
                  <a:srgbClr val="002060"/>
                </a:solidFill>
              </a:rPr>
              <a:t>Dentists and specialists</a:t>
            </a:r>
          </a:p>
          <a:p>
            <a:pPr fontAlgn="base"/>
            <a:r>
              <a:rPr lang="en-US" sz="4000" dirty="0">
                <a:solidFill>
                  <a:srgbClr val="002060"/>
                </a:solidFill>
              </a:rPr>
              <a:t>Higher cancer rates </a:t>
            </a:r>
          </a:p>
        </p:txBody>
      </p:sp>
    </p:spTree>
    <p:extLst>
      <p:ext uri="{BB962C8B-B14F-4D97-AF65-F5344CB8AC3E}">
        <p14:creationId xmlns:p14="http://schemas.microsoft.com/office/powerpoint/2010/main" val="1982476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E62336-31BC-44D2-B758-3C5664197B96}"/>
              </a:ext>
            </a:extLst>
          </p:cNvPr>
          <p:cNvSpPr>
            <a:spLocks noGrp="1"/>
          </p:cNvSpPr>
          <p:nvPr>
            <p:ph type="title"/>
          </p:nvPr>
        </p:nvSpPr>
        <p:spPr>
          <a:xfrm>
            <a:off x="852869" y="1031296"/>
            <a:ext cx="3513028" cy="4795408"/>
          </a:xfrm>
        </p:spPr>
        <p:txBody>
          <a:bodyPr>
            <a:normAutofit/>
          </a:bodyPr>
          <a:lstStyle/>
          <a:p>
            <a:r>
              <a:rPr lang="en-US">
                <a:solidFill>
                  <a:srgbClr val="002060"/>
                </a:solidFill>
              </a:rPr>
              <a:t>Chat: What Impacts Health in Rural Communities?</a:t>
            </a:r>
          </a:p>
        </p:txBody>
      </p:sp>
      <p:graphicFrame>
        <p:nvGraphicFramePr>
          <p:cNvPr id="8" name="Content Placeholder 5" descr="List of topics.">
            <a:extLst>
              <a:ext uri="{FF2B5EF4-FFF2-40B4-BE49-F238E27FC236}">
                <a16:creationId xmlns:a16="http://schemas.microsoft.com/office/drawing/2014/main" id="{C16A2879-A76F-4A81-8602-84D996403B7E}"/>
              </a:ext>
            </a:extLst>
          </p:cNvPr>
          <p:cNvGraphicFramePr>
            <a:graphicFrameLocks noGrp="1"/>
          </p:cNvGraphicFramePr>
          <p:nvPr>
            <p:ph idx="1"/>
          </p:nvPr>
        </p:nvGraphicFramePr>
        <p:xfrm>
          <a:off x="5194300" y="19660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6344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CAB48-527A-44FC-94C4-A1A2A48923D2}"/>
              </a:ext>
            </a:extLst>
          </p:cNvPr>
          <p:cNvSpPr>
            <a:spLocks noGrp="1"/>
          </p:cNvSpPr>
          <p:nvPr>
            <p:ph type="ctrTitle"/>
          </p:nvPr>
        </p:nvSpPr>
        <p:spPr>
          <a:xfrm>
            <a:off x="1032933" y="2258137"/>
            <a:ext cx="10126134" cy="2341725"/>
          </a:xfrm>
        </p:spPr>
        <p:txBody>
          <a:bodyPr>
            <a:normAutofit fontScale="90000"/>
          </a:bodyPr>
          <a:lstStyle/>
          <a:p>
            <a:r>
              <a:rPr lang="en-US" dirty="0">
                <a:solidFill>
                  <a:srgbClr val="002060"/>
                </a:solidFill>
              </a:rPr>
              <a:t>Describe the current demographic trends in rural America. </a:t>
            </a:r>
          </a:p>
        </p:txBody>
      </p:sp>
    </p:spTree>
    <p:extLst>
      <p:ext uri="{BB962C8B-B14F-4D97-AF65-F5344CB8AC3E}">
        <p14:creationId xmlns:p14="http://schemas.microsoft.com/office/powerpoint/2010/main" val="4192560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89F99B-1154-4E30-A749-94FE03010D64}"/>
              </a:ext>
            </a:extLst>
          </p:cNvPr>
          <p:cNvSpPr>
            <a:spLocks noGrp="1"/>
          </p:cNvSpPr>
          <p:nvPr>
            <p:ph type="title"/>
          </p:nvPr>
        </p:nvSpPr>
        <p:spPr>
          <a:xfrm>
            <a:off x="839789" y="104775"/>
            <a:ext cx="10515600" cy="1325563"/>
          </a:xfrm>
        </p:spPr>
        <p:txBody>
          <a:bodyPr/>
          <a:lstStyle/>
          <a:p>
            <a:r>
              <a:rPr lang="en-US" dirty="0">
                <a:solidFill>
                  <a:srgbClr val="002060"/>
                </a:solidFill>
              </a:rPr>
              <a:t>Federal Definition of Rural</a:t>
            </a:r>
            <a:br>
              <a:rPr lang="en-US" dirty="0">
                <a:solidFill>
                  <a:srgbClr val="002060"/>
                </a:solidFill>
              </a:rPr>
            </a:br>
            <a:r>
              <a:rPr lang="en-US" dirty="0">
                <a:solidFill>
                  <a:srgbClr val="002060"/>
                </a:solidFill>
              </a:rPr>
              <a:t>Any area that isn’t urban is rural</a:t>
            </a:r>
          </a:p>
        </p:txBody>
      </p:sp>
      <p:sp>
        <p:nvSpPr>
          <p:cNvPr id="3" name="Text Placeholder 2">
            <a:extLst>
              <a:ext uri="{FF2B5EF4-FFF2-40B4-BE49-F238E27FC236}">
                <a16:creationId xmlns:a16="http://schemas.microsoft.com/office/drawing/2014/main" id="{55A5C4C3-AFE2-1C3B-0602-920389A1C1F0}"/>
              </a:ext>
            </a:extLst>
          </p:cNvPr>
          <p:cNvSpPr>
            <a:spLocks noGrp="1"/>
          </p:cNvSpPr>
          <p:nvPr>
            <p:ph type="body" idx="1"/>
          </p:nvPr>
        </p:nvSpPr>
        <p:spPr/>
        <p:txBody>
          <a:bodyPr/>
          <a:lstStyle/>
          <a:p>
            <a:pPr algn="ctr"/>
            <a:r>
              <a:rPr lang="en-US" sz="2800" dirty="0"/>
              <a:t>Office of Management and Budget</a:t>
            </a:r>
          </a:p>
        </p:txBody>
      </p:sp>
      <p:sp>
        <p:nvSpPr>
          <p:cNvPr id="2" name="Content Placeholder 1">
            <a:extLst>
              <a:ext uri="{FF2B5EF4-FFF2-40B4-BE49-F238E27FC236}">
                <a16:creationId xmlns:a16="http://schemas.microsoft.com/office/drawing/2014/main" id="{A6A1A187-2B7A-D4FA-2CDC-AE75EDB07355}"/>
              </a:ext>
            </a:extLst>
          </p:cNvPr>
          <p:cNvSpPr>
            <a:spLocks noGrp="1"/>
          </p:cNvSpPr>
          <p:nvPr>
            <p:ph sz="half" idx="2"/>
          </p:nvPr>
        </p:nvSpPr>
        <p:spPr/>
        <p:txBody>
          <a:bodyPr>
            <a:normAutofit/>
          </a:bodyPr>
          <a:lstStyle/>
          <a:p>
            <a:pPr marL="0" indent="0">
              <a:buNone/>
            </a:pPr>
            <a:r>
              <a:rPr lang="en-US" sz="3600" dirty="0">
                <a:solidFill>
                  <a:schemeClr val="tx1"/>
                </a:solidFill>
              </a:rPr>
              <a:t>Urban Cores:</a:t>
            </a:r>
            <a:endParaRPr lang="en-US" sz="3600" b="0" i="0" dirty="0">
              <a:solidFill>
                <a:schemeClr val="tx1"/>
              </a:solidFill>
              <a:effectLst/>
            </a:endParaRPr>
          </a:p>
          <a:p>
            <a:pPr marL="457200" lvl="1" indent="0">
              <a:buNone/>
            </a:pPr>
            <a:r>
              <a:rPr lang="en-US" sz="3200" b="0" i="0" dirty="0">
                <a:solidFill>
                  <a:schemeClr val="tx1"/>
                </a:solidFill>
                <a:effectLst/>
              </a:rPr>
              <a:t>Metropolitan (50,000+) </a:t>
            </a:r>
          </a:p>
          <a:p>
            <a:pPr marL="457200" lvl="1" indent="0">
              <a:buNone/>
            </a:pPr>
            <a:r>
              <a:rPr lang="en-US" sz="3200" b="0" i="0" dirty="0">
                <a:solidFill>
                  <a:schemeClr val="tx1"/>
                </a:solidFill>
                <a:effectLst/>
              </a:rPr>
              <a:t>Micropolitan (10,000-49,999) </a:t>
            </a:r>
            <a:r>
              <a:rPr lang="en-US" sz="3200" b="1" i="0" dirty="0">
                <a:solidFill>
                  <a:schemeClr val="tx1"/>
                </a:solidFill>
                <a:effectLst/>
              </a:rPr>
              <a:t>= Rural</a:t>
            </a:r>
            <a:endParaRPr lang="en-US" sz="3200" dirty="0">
              <a:solidFill>
                <a:schemeClr val="tx1"/>
              </a:solidFill>
            </a:endParaRPr>
          </a:p>
          <a:p>
            <a:pPr marL="457200" lvl="1" indent="0">
              <a:buNone/>
            </a:pPr>
            <a:r>
              <a:rPr lang="en-US" sz="3200" b="0" i="0" dirty="0">
                <a:solidFill>
                  <a:schemeClr val="tx1"/>
                </a:solidFill>
                <a:effectLst/>
              </a:rPr>
              <a:t>Counties outside of Metro or Micro Areas </a:t>
            </a:r>
            <a:r>
              <a:rPr lang="en-US" sz="3200" b="1" i="0" dirty="0">
                <a:solidFill>
                  <a:schemeClr val="tx1"/>
                </a:solidFill>
                <a:effectLst/>
              </a:rPr>
              <a:t>= Rural</a:t>
            </a:r>
          </a:p>
          <a:p>
            <a:pPr marL="457200" lvl="1" indent="0">
              <a:buNone/>
            </a:pPr>
            <a:r>
              <a:rPr lang="en-US" sz="3200" b="1" dirty="0">
                <a:solidFill>
                  <a:schemeClr val="tx1"/>
                </a:solidFill>
              </a:rPr>
              <a:t>At the county level</a:t>
            </a:r>
          </a:p>
        </p:txBody>
      </p:sp>
      <p:sp>
        <p:nvSpPr>
          <p:cNvPr id="4" name="Text Placeholder 3">
            <a:extLst>
              <a:ext uri="{FF2B5EF4-FFF2-40B4-BE49-F238E27FC236}">
                <a16:creationId xmlns:a16="http://schemas.microsoft.com/office/drawing/2014/main" id="{5E1C5E5C-D247-4658-235A-8A72BEB5AE3C}"/>
              </a:ext>
            </a:extLst>
          </p:cNvPr>
          <p:cNvSpPr>
            <a:spLocks noGrp="1"/>
          </p:cNvSpPr>
          <p:nvPr>
            <p:ph type="body" sz="quarter" idx="3"/>
          </p:nvPr>
        </p:nvSpPr>
        <p:spPr/>
        <p:txBody>
          <a:bodyPr/>
          <a:lstStyle/>
          <a:p>
            <a:pPr algn="ctr"/>
            <a:r>
              <a:rPr lang="en-US" sz="2800" dirty="0"/>
              <a:t>Census Bureau</a:t>
            </a:r>
          </a:p>
        </p:txBody>
      </p:sp>
      <p:sp>
        <p:nvSpPr>
          <p:cNvPr id="5" name="Content Placeholder 4">
            <a:extLst>
              <a:ext uri="{FF2B5EF4-FFF2-40B4-BE49-F238E27FC236}">
                <a16:creationId xmlns:a16="http://schemas.microsoft.com/office/drawing/2014/main" id="{8FFF91A1-0469-0D57-1D48-F859FF377513}"/>
              </a:ext>
            </a:extLst>
          </p:cNvPr>
          <p:cNvSpPr>
            <a:spLocks noGrp="1"/>
          </p:cNvSpPr>
          <p:nvPr>
            <p:ph sz="quarter" idx="4"/>
          </p:nvPr>
        </p:nvSpPr>
        <p:spPr/>
        <p:txBody>
          <a:bodyPr/>
          <a:lstStyle/>
          <a:p>
            <a:r>
              <a:rPr lang="en-US" sz="3200" dirty="0">
                <a:solidFill>
                  <a:schemeClr val="tx1"/>
                </a:solidFill>
              </a:rPr>
              <a:t>Less than 2000 housing units </a:t>
            </a:r>
          </a:p>
          <a:p>
            <a:pPr marL="0" indent="0" algn="ctr">
              <a:buNone/>
            </a:pPr>
            <a:r>
              <a:rPr lang="en-US" sz="4000" b="1" dirty="0">
                <a:solidFill>
                  <a:schemeClr val="tx1"/>
                </a:solidFill>
              </a:rPr>
              <a:t>or</a:t>
            </a:r>
          </a:p>
          <a:p>
            <a:r>
              <a:rPr lang="en-US" sz="3200" dirty="0">
                <a:solidFill>
                  <a:schemeClr val="tx1"/>
                </a:solidFill>
              </a:rPr>
              <a:t>a population of less than 5000</a:t>
            </a:r>
          </a:p>
          <a:p>
            <a:r>
              <a:rPr lang="en-US" sz="3200" dirty="0">
                <a:solidFill>
                  <a:schemeClr val="tx1"/>
                </a:solidFill>
              </a:rPr>
              <a:t>Census blocks and block groups</a:t>
            </a:r>
          </a:p>
        </p:txBody>
      </p:sp>
    </p:spTree>
    <p:extLst>
      <p:ext uri="{BB962C8B-B14F-4D97-AF65-F5344CB8AC3E}">
        <p14:creationId xmlns:p14="http://schemas.microsoft.com/office/powerpoint/2010/main" val="1512946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081D4-168B-4993-A7F4-6BFDD8D43893}"/>
              </a:ext>
            </a:extLst>
          </p:cNvPr>
          <p:cNvSpPr>
            <a:spLocks noGrp="1"/>
          </p:cNvSpPr>
          <p:nvPr>
            <p:ph type="title"/>
          </p:nvPr>
        </p:nvSpPr>
        <p:spPr>
          <a:xfrm>
            <a:off x="838199" y="128456"/>
            <a:ext cx="10515600" cy="1325563"/>
          </a:xfrm>
        </p:spPr>
        <p:txBody>
          <a:bodyPr vert="horz" lIns="91440" tIns="45720" rIns="91440" bIns="45720" rtlCol="0" anchor="ctr">
            <a:normAutofit/>
          </a:bodyPr>
          <a:lstStyle/>
          <a:p>
            <a:pPr algn="ctr"/>
            <a:r>
              <a:rPr lang="en-US" dirty="0">
                <a:solidFill>
                  <a:srgbClr val="002060"/>
                </a:solidFill>
              </a:rPr>
              <a:t>Economic Research Service (ERS)</a:t>
            </a:r>
          </a:p>
        </p:txBody>
      </p:sp>
      <p:pic>
        <p:nvPicPr>
          <p:cNvPr id="5" name="Content Placeholder 4" descr="Screenshot of the USDA Economic Research Service Data Products page.">
            <a:extLst>
              <a:ext uri="{FF2B5EF4-FFF2-40B4-BE49-F238E27FC236}">
                <a16:creationId xmlns:a16="http://schemas.microsoft.com/office/drawing/2014/main" id="{FE97DEB5-04E2-0061-D8CE-A777ACE3714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34625" y="1367958"/>
            <a:ext cx="6822607" cy="4722944"/>
          </a:xfrm>
        </p:spPr>
      </p:pic>
    </p:spTree>
    <p:extLst>
      <p:ext uri="{BB962C8B-B14F-4D97-AF65-F5344CB8AC3E}">
        <p14:creationId xmlns:p14="http://schemas.microsoft.com/office/powerpoint/2010/main" val="798000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2CA05-9FE9-EAD3-C620-E6393FBA7D57}"/>
              </a:ext>
            </a:extLst>
          </p:cNvPr>
          <p:cNvSpPr>
            <a:spLocks noGrp="1"/>
          </p:cNvSpPr>
          <p:nvPr>
            <p:ph type="title"/>
          </p:nvPr>
        </p:nvSpPr>
        <p:spPr/>
        <p:txBody>
          <a:bodyPr/>
          <a:lstStyle/>
          <a:p>
            <a:r>
              <a:rPr lang="en-US" dirty="0">
                <a:solidFill>
                  <a:srgbClr val="002060"/>
                </a:solidFill>
              </a:rPr>
              <a:t>Rural America at a Glance, 2023</a:t>
            </a:r>
          </a:p>
        </p:txBody>
      </p:sp>
      <p:sp>
        <p:nvSpPr>
          <p:cNvPr id="3" name="Content Placeholder 2">
            <a:extLst>
              <a:ext uri="{FF2B5EF4-FFF2-40B4-BE49-F238E27FC236}">
                <a16:creationId xmlns:a16="http://schemas.microsoft.com/office/drawing/2014/main" id="{6FB5A55A-42B6-6052-A61F-FFAB15634E03}"/>
              </a:ext>
            </a:extLst>
          </p:cNvPr>
          <p:cNvSpPr>
            <a:spLocks noGrp="1"/>
          </p:cNvSpPr>
          <p:nvPr>
            <p:ph idx="1"/>
          </p:nvPr>
        </p:nvSpPr>
        <p:spPr>
          <a:xfrm>
            <a:off x="838200" y="1380226"/>
            <a:ext cx="10515600" cy="4796737"/>
          </a:xfrm>
        </p:spPr>
        <p:txBody>
          <a:bodyPr>
            <a:normAutofit fontScale="92500"/>
          </a:bodyPr>
          <a:lstStyle/>
          <a:p>
            <a:pPr marL="0" indent="0">
              <a:buNone/>
            </a:pPr>
            <a:r>
              <a:rPr lang="en-US" sz="4000" dirty="0">
                <a:solidFill>
                  <a:srgbClr val="002060"/>
                </a:solidFill>
              </a:rPr>
              <a:t>Take aways:</a:t>
            </a:r>
          </a:p>
          <a:p>
            <a:pPr marL="742950" indent="-742950">
              <a:buFont typeface="+mj-lt"/>
              <a:buAutoNum type="arabicPeriod"/>
            </a:pPr>
            <a:r>
              <a:rPr lang="en-US" sz="4000" dirty="0">
                <a:solidFill>
                  <a:srgbClr val="002060"/>
                </a:solidFill>
              </a:rPr>
              <a:t>Rural population is growing following 10 years of negative or near zero net growth rates.</a:t>
            </a:r>
          </a:p>
          <a:p>
            <a:pPr marL="742950" indent="-742950">
              <a:buFont typeface="+mj-lt"/>
              <a:buAutoNum type="arabicPeriod"/>
            </a:pPr>
            <a:r>
              <a:rPr lang="en-US" sz="4000" dirty="0">
                <a:solidFill>
                  <a:srgbClr val="002060"/>
                </a:solidFill>
              </a:rPr>
              <a:t>Rural poverty has declined over the last 15 years in most (but not all) rural counties. The declines are modest.</a:t>
            </a:r>
          </a:p>
          <a:p>
            <a:pPr marL="742950" indent="-742950">
              <a:buFont typeface="+mj-lt"/>
              <a:buAutoNum type="arabicPeriod"/>
            </a:pPr>
            <a:r>
              <a:rPr lang="en-US" sz="4000" dirty="0">
                <a:solidFill>
                  <a:srgbClr val="002060"/>
                </a:solidFill>
              </a:rPr>
              <a:t>Rural employment has almost recovered to pre-pandemic levels and is showing modest growth.</a:t>
            </a:r>
            <a:endParaRPr lang="en-US" sz="3600" dirty="0">
              <a:solidFill>
                <a:srgbClr val="002060"/>
              </a:solidFill>
            </a:endParaRPr>
          </a:p>
          <a:p>
            <a:pPr marL="0" indent="0">
              <a:buNone/>
            </a:pPr>
            <a:endParaRPr lang="en-US" sz="3600" dirty="0">
              <a:solidFill>
                <a:srgbClr val="002060"/>
              </a:solidFill>
            </a:endParaRPr>
          </a:p>
          <a:p>
            <a:endParaRPr lang="en-US" dirty="0"/>
          </a:p>
        </p:txBody>
      </p:sp>
    </p:spTree>
    <p:extLst>
      <p:ext uri="{BB962C8B-B14F-4D97-AF65-F5344CB8AC3E}">
        <p14:creationId xmlns:p14="http://schemas.microsoft.com/office/powerpoint/2010/main" val="1023657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CC388-051A-44EC-A836-0F3BC88A7F30}"/>
              </a:ext>
            </a:extLst>
          </p:cNvPr>
          <p:cNvSpPr>
            <a:spLocks noGrp="1"/>
          </p:cNvSpPr>
          <p:nvPr>
            <p:ph type="title"/>
          </p:nvPr>
        </p:nvSpPr>
        <p:spPr>
          <a:xfrm>
            <a:off x="838200" y="156676"/>
            <a:ext cx="10515600" cy="790815"/>
          </a:xfrm>
        </p:spPr>
        <p:txBody>
          <a:bodyPr vert="horz" lIns="91440" tIns="45720" rIns="91440" bIns="45720" rtlCol="0" anchor="b">
            <a:noAutofit/>
          </a:bodyPr>
          <a:lstStyle/>
          <a:p>
            <a:r>
              <a:rPr lang="en-US" dirty="0">
                <a:solidFill>
                  <a:srgbClr val="002060"/>
                </a:solidFill>
              </a:rPr>
              <a:t>Rural Demographics Becoming More Diverse</a:t>
            </a:r>
          </a:p>
        </p:txBody>
      </p:sp>
      <p:pic>
        <p:nvPicPr>
          <p:cNvPr id="8" name="Content Placeholder 7" descr="Two pie charts comparing racial diversity of children under 18 and adults 18 and over in rural areas. &#10;&#10;Title: Figure 2. Nonmetropolitan Population Under age 18 and Age 18 and Over by Race and Hispanice Origin, 2020.&#10;&#10;Under 18 32.5% come from racial/ethnic minority populations. Over 18 21.6% from racial/ethnic minority populations.">
            <a:extLst>
              <a:ext uri="{FF2B5EF4-FFF2-40B4-BE49-F238E27FC236}">
                <a16:creationId xmlns:a16="http://schemas.microsoft.com/office/drawing/2014/main" id="{18C55758-7EFF-3D62-EBCF-88D1E43280A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7531" y="1050135"/>
            <a:ext cx="6336938" cy="5294629"/>
          </a:xfrm>
        </p:spPr>
      </p:pic>
      <p:sp>
        <p:nvSpPr>
          <p:cNvPr id="9" name="TextBox 8">
            <a:extLst>
              <a:ext uri="{FF2B5EF4-FFF2-40B4-BE49-F238E27FC236}">
                <a16:creationId xmlns:a16="http://schemas.microsoft.com/office/drawing/2014/main" id="{1952B10A-52B9-B686-86DC-9D1ABA4987E9}"/>
              </a:ext>
            </a:extLst>
          </p:cNvPr>
          <p:cNvSpPr txBox="1"/>
          <p:nvPr/>
        </p:nvSpPr>
        <p:spPr>
          <a:xfrm>
            <a:off x="3891501" y="6447408"/>
            <a:ext cx="7462299" cy="253916"/>
          </a:xfrm>
          <a:prstGeom prst="rect">
            <a:avLst/>
          </a:prstGeom>
          <a:noFill/>
        </p:spPr>
        <p:txBody>
          <a:bodyPr wrap="none" rtlCol="0">
            <a:spAutoFit/>
          </a:bodyPr>
          <a:lstStyle/>
          <a:p>
            <a:r>
              <a:rPr lang="en-US" sz="1050" i="0" dirty="0">
                <a:solidFill>
                  <a:srgbClr val="333333"/>
                </a:solidFill>
                <a:effectLst/>
                <a:hlinkClick r:id="rId4"/>
              </a:rPr>
              <a:t>Growing Racial Diversity in Rural America: Results from the 2020 Census</a:t>
            </a:r>
            <a:r>
              <a:rPr lang="en-US" sz="1050" i="0" dirty="0">
                <a:solidFill>
                  <a:srgbClr val="333333"/>
                </a:solidFill>
                <a:effectLst/>
              </a:rPr>
              <a:t>, University of New Hampshire, Carsey School of Public Policy</a:t>
            </a:r>
            <a:endParaRPr lang="en-US" sz="1050" dirty="0"/>
          </a:p>
        </p:txBody>
      </p:sp>
    </p:spTree>
    <p:extLst>
      <p:ext uri="{BB962C8B-B14F-4D97-AF65-F5344CB8AC3E}">
        <p14:creationId xmlns:p14="http://schemas.microsoft.com/office/powerpoint/2010/main" val="99571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976DF2C-01A5-6A6B-9A42-56097747B4C0}"/>
              </a:ext>
            </a:extLst>
          </p:cNvPr>
          <p:cNvSpPr>
            <a:spLocks noGrp="1"/>
          </p:cNvSpPr>
          <p:nvPr>
            <p:ph type="title"/>
          </p:nvPr>
        </p:nvSpPr>
        <p:spPr>
          <a:xfrm>
            <a:off x="463446" y="841063"/>
            <a:ext cx="3314075" cy="2587937"/>
          </a:xfrm>
        </p:spPr>
        <p:txBody>
          <a:bodyPr wrap="square" anchor="ctr">
            <a:normAutofit fontScale="90000"/>
          </a:bodyPr>
          <a:lstStyle/>
          <a:p>
            <a:r>
              <a:rPr lang="en-US" dirty="0">
                <a:solidFill>
                  <a:srgbClr val="002060"/>
                </a:solidFill>
              </a:rPr>
              <a:t>Intersection of Poverty and Race/Ethnicity</a:t>
            </a:r>
          </a:p>
        </p:txBody>
      </p:sp>
      <p:pic>
        <p:nvPicPr>
          <p:cNvPr id="6" name="Content Placeholder 5" descr="Across all races and ethnicities, U.S. poverty rates in 2019 were higher at 15.4 percent in nonmetro (rural) areas than in metro (urban) areas at 11.9 percent. Rural Black or African American residents had the highest incidence of poverty in 2019 at 30.7 percent, compared with 20.4 percent for that demographic group in urban areas. Rural American Indians or Alaska Natives had the second highest rate at 29.6 percent, compared with 19.4 percent in urban areas. The poverty rate for White residents was about half the rate for either Blacks or American Indians at 13.3 percent in rural areas and 9.7 percent in urban settings. Rural Hispanic residents of any race had the third highest poverty rate at 21.7 percent, compared with 16.9 percent in urban areas. Non-Hispanic White residents had the lowest poverty rates in both rural (12.7 percent) and urban (8.2 percent) areas in 2019. This chart appears in the Economic Research Service topic page for Rural Poverty &amp; Well-Being, updated June 2021.">
            <a:extLst>
              <a:ext uri="{FF2B5EF4-FFF2-40B4-BE49-F238E27FC236}">
                <a16:creationId xmlns:a16="http://schemas.microsoft.com/office/drawing/2014/main" id="{FCC3666D-BC07-DD1C-8FF5-2B2393CED0D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38622" y="604805"/>
            <a:ext cx="6118992" cy="5078763"/>
          </a:xfrm>
          <a:noFill/>
        </p:spPr>
      </p:pic>
      <p:sp>
        <p:nvSpPr>
          <p:cNvPr id="2" name="TextBox 1">
            <a:extLst>
              <a:ext uri="{FF2B5EF4-FFF2-40B4-BE49-F238E27FC236}">
                <a16:creationId xmlns:a16="http://schemas.microsoft.com/office/drawing/2014/main" id="{343BCE98-DB8A-A000-C104-982B3B1DE386}"/>
              </a:ext>
            </a:extLst>
          </p:cNvPr>
          <p:cNvSpPr txBox="1"/>
          <p:nvPr/>
        </p:nvSpPr>
        <p:spPr>
          <a:xfrm>
            <a:off x="3672590" y="6145967"/>
            <a:ext cx="7403080" cy="646331"/>
          </a:xfrm>
          <a:prstGeom prst="rect">
            <a:avLst/>
          </a:prstGeom>
          <a:noFill/>
        </p:spPr>
        <p:txBody>
          <a:bodyPr wrap="square" rtlCol="0">
            <a:spAutoFit/>
          </a:bodyPr>
          <a:lstStyle/>
          <a:p>
            <a:r>
              <a:rPr lang="en-US" dirty="0"/>
              <a:t>https://www.ers.usda.gov/data-products/chart-gallery/gallery/chart-detail/?chartId=101903</a:t>
            </a:r>
          </a:p>
        </p:txBody>
      </p:sp>
    </p:spTree>
    <p:extLst>
      <p:ext uri="{BB962C8B-B14F-4D97-AF65-F5344CB8AC3E}">
        <p14:creationId xmlns:p14="http://schemas.microsoft.com/office/powerpoint/2010/main" val="2199975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4461A-5DD7-F842-EAFD-D8BD2D97F91A}"/>
              </a:ext>
            </a:extLst>
          </p:cNvPr>
          <p:cNvSpPr>
            <a:spLocks noGrp="1"/>
          </p:cNvSpPr>
          <p:nvPr>
            <p:ph type="title"/>
          </p:nvPr>
        </p:nvSpPr>
        <p:spPr/>
        <p:txBody>
          <a:bodyPr/>
          <a:lstStyle/>
          <a:p>
            <a:r>
              <a:rPr lang="en-US" dirty="0">
                <a:solidFill>
                  <a:srgbClr val="002060"/>
                </a:solidFill>
              </a:rPr>
              <a:t>Rural Health Vulnerability </a:t>
            </a:r>
            <a:endParaRPr lang="en-US" dirty="0"/>
          </a:p>
        </p:txBody>
      </p:sp>
      <p:graphicFrame>
        <p:nvGraphicFramePr>
          <p:cNvPr id="5" name="Table 5" descr="Percentages of nonmetro and metro adult populations in U.S. high vulnerability counties (in top 20 percent) defined by each source of vulnerability. ">
            <a:extLst>
              <a:ext uri="{FF2B5EF4-FFF2-40B4-BE49-F238E27FC236}">
                <a16:creationId xmlns:a16="http://schemas.microsoft.com/office/drawing/2014/main" id="{D36608CF-0F20-291D-76B3-551EE6586FE4}"/>
              </a:ext>
            </a:extLst>
          </p:cNvPr>
          <p:cNvGraphicFramePr>
            <a:graphicFrameLocks noGrp="1"/>
          </p:cNvGraphicFramePr>
          <p:nvPr>
            <p:ph idx="1"/>
            <p:extLst>
              <p:ext uri="{D42A27DB-BD31-4B8C-83A1-F6EECF244321}">
                <p14:modId xmlns:p14="http://schemas.microsoft.com/office/powerpoint/2010/main" val="3316667361"/>
              </p:ext>
            </p:extLst>
          </p:nvPr>
        </p:nvGraphicFramePr>
        <p:xfrm>
          <a:off x="609600" y="1798819"/>
          <a:ext cx="10972800" cy="3642606"/>
        </p:xfrm>
        <a:graphic>
          <a:graphicData uri="http://schemas.openxmlformats.org/drawingml/2006/table">
            <a:tbl>
              <a:tblPr firstRow="1" bandRow="1">
                <a:tableStyleId>{5C22544A-7EE6-4342-B048-85BDC9FD1C3A}</a:tableStyleId>
              </a:tblPr>
              <a:tblGrid>
                <a:gridCol w="5761220">
                  <a:extLst>
                    <a:ext uri="{9D8B030D-6E8A-4147-A177-3AD203B41FA5}">
                      <a16:colId xmlns:a16="http://schemas.microsoft.com/office/drawing/2014/main" val="3097669882"/>
                    </a:ext>
                  </a:extLst>
                </a:gridCol>
                <a:gridCol w="2733643">
                  <a:extLst>
                    <a:ext uri="{9D8B030D-6E8A-4147-A177-3AD203B41FA5}">
                      <a16:colId xmlns:a16="http://schemas.microsoft.com/office/drawing/2014/main" val="3310302386"/>
                    </a:ext>
                  </a:extLst>
                </a:gridCol>
                <a:gridCol w="2477937">
                  <a:extLst>
                    <a:ext uri="{9D8B030D-6E8A-4147-A177-3AD203B41FA5}">
                      <a16:colId xmlns:a16="http://schemas.microsoft.com/office/drawing/2014/main" val="2878808473"/>
                    </a:ext>
                  </a:extLst>
                </a:gridCol>
              </a:tblGrid>
              <a:tr h="607101">
                <a:tc>
                  <a:txBody>
                    <a:bodyPr/>
                    <a:lstStyle/>
                    <a:p>
                      <a:pPr algn="ctr"/>
                      <a:r>
                        <a:rPr lang="en-US" sz="2400" dirty="0"/>
                        <a:t>Vulnerability Score</a:t>
                      </a:r>
                    </a:p>
                  </a:txBody>
                  <a:tcPr>
                    <a:solidFill>
                      <a:schemeClr val="accent5">
                        <a:lumMod val="75000"/>
                      </a:schemeClr>
                    </a:solidFill>
                  </a:tcPr>
                </a:tc>
                <a:tc>
                  <a:txBody>
                    <a:bodyPr/>
                    <a:lstStyle/>
                    <a:p>
                      <a:pPr algn="ctr"/>
                      <a:r>
                        <a:rPr lang="en-US" sz="2400" dirty="0"/>
                        <a:t>Nonmetro</a:t>
                      </a:r>
                    </a:p>
                  </a:txBody>
                  <a:tcPr>
                    <a:solidFill>
                      <a:schemeClr val="accent5">
                        <a:lumMod val="75000"/>
                      </a:schemeClr>
                    </a:solidFill>
                  </a:tcPr>
                </a:tc>
                <a:tc>
                  <a:txBody>
                    <a:bodyPr/>
                    <a:lstStyle/>
                    <a:p>
                      <a:pPr algn="ctr"/>
                      <a:r>
                        <a:rPr lang="en-US" sz="2400" dirty="0"/>
                        <a:t>Metro</a:t>
                      </a:r>
                    </a:p>
                  </a:txBody>
                  <a:tcPr>
                    <a:solidFill>
                      <a:schemeClr val="accent5">
                        <a:lumMod val="75000"/>
                      </a:schemeClr>
                    </a:solidFill>
                  </a:tcPr>
                </a:tc>
                <a:extLst>
                  <a:ext uri="{0D108BD9-81ED-4DB2-BD59-A6C34878D82A}">
                    <a16:rowId xmlns:a16="http://schemas.microsoft.com/office/drawing/2014/main" val="3542129807"/>
                  </a:ext>
                </a:extLst>
              </a:tr>
              <a:tr h="607101">
                <a:tc>
                  <a:txBody>
                    <a:bodyPr/>
                    <a:lstStyle/>
                    <a:p>
                      <a:endParaRPr lang="en-US" sz="2400" dirty="0"/>
                    </a:p>
                  </a:txBody>
                  <a:tcPr/>
                </a:tc>
                <a:tc>
                  <a:txBody>
                    <a:bodyPr/>
                    <a:lstStyle/>
                    <a:p>
                      <a:pPr algn="ctr"/>
                      <a:r>
                        <a:rPr lang="en-US" sz="2400" dirty="0"/>
                        <a:t>Percent</a:t>
                      </a:r>
                    </a:p>
                  </a:txBody>
                  <a:tcPr/>
                </a:tc>
                <a:tc>
                  <a:txBody>
                    <a:bodyPr/>
                    <a:lstStyle/>
                    <a:p>
                      <a:pPr algn="ctr"/>
                      <a:r>
                        <a:rPr lang="en-US" sz="2400" dirty="0"/>
                        <a:t>Percent</a:t>
                      </a:r>
                    </a:p>
                  </a:txBody>
                  <a:tcPr/>
                </a:tc>
                <a:extLst>
                  <a:ext uri="{0D108BD9-81ED-4DB2-BD59-A6C34878D82A}">
                    <a16:rowId xmlns:a16="http://schemas.microsoft.com/office/drawing/2014/main" val="1216657148"/>
                  </a:ext>
                </a:extLst>
              </a:tr>
              <a:tr h="607101">
                <a:tc>
                  <a:txBody>
                    <a:bodyPr/>
                    <a:lstStyle/>
                    <a:p>
                      <a:r>
                        <a:rPr lang="en-US" sz="2400" dirty="0"/>
                        <a:t>Underlying health problems (ages 20-84)</a:t>
                      </a:r>
                    </a:p>
                  </a:txBody>
                  <a:tcPr/>
                </a:tc>
                <a:tc>
                  <a:txBody>
                    <a:bodyPr/>
                    <a:lstStyle/>
                    <a:p>
                      <a:pPr algn="ctr"/>
                      <a:r>
                        <a:rPr lang="en-US" sz="2400" dirty="0"/>
                        <a:t>23.7</a:t>
                      </a:r>
                    </a:p>
                  </a:txBody>
                  <a:tcPr/>
                </a:tc>
                <a:tc>
                  <a:txBody>
                    <a:bodyPr/>
                    <a:lstStyle/>
                    <a:p>
                      <a:pPr algn="ctr"/>
                      <a:r>
                        <a:rPr lang="en-US" sz="2400" dirty="0"/>
                        <a:t>3.0</a:t>
                      </a:r>
                    </a:p>
                  </a:txBody>
                  <a:tcPr/>
                </a:tc>
                <a:extLst>
                  <a:ext uri="{0D108BD9-81ED-4DB2-BD59-A6C34878D82A}">
                    <a16:rowId xmlns:a16="http://schemas.microsoft.com/office/drawing/2014/main" val="2090066425"/>
                  </a:ext>
                </a:extLst>
              </a:tr>
              <a:tr h="607101">
                <a:tc>
                  <a:txBody>
                    <a:bodyPr/>
                    <a:lstStyle/>
                    <a:p>
                      <a:r>
                        <a:rPr lang="en-US" sz="2400" dirty="0"/>
                        <a:t>Old adult population scale</a:t>
                      </a:r>
                    </a:p>
                  </a:txBody>
                  <a:tcPr/>
                </a:tc>
                <a:tc>
                  <a:txBody>
                    <a:bodyPr/>
                    <a:lstStyle/>
                    <a:p>
                      <a:pPr algn="ctr"/>
                      <a:r>
                        <a:rPr lang="en-US" sz="2400" dirty="0"/>
                        <a:t>15.9</a:t>
                      </a:r>
                    </a:p>
                  </a:txBody>
                  <a:tcPr/>
                </a:tc>
                <a:tc>
                  <a:txBody>
                    <a:bodyPr/>
                    <a:lstStyle/>
                    <a:p>
                      <a:pPr algn="ctr"/>
                      <a:r>
                        <a:rPr lang="en-US" sz="2400" dirty="0"/>
                        <a:t>4.0</a:t>
                      </a:r>
                    </a:p>
                  </a:txBody>
                  <a:tcPr/>
                </a:tc>
                <a:extLst>
                  <a:ext uri="{0D108BD9-81ED-4DB2-BD59-A6C34878D82A}">
                    <a16:rowId xmlns:a16="http://schemas.microsoft.com/office/drawing/2014/main" val="2171909554"/>
                  </a:ext>
                </a:extLst>
              </a:tr>
              <a:tr h="607101">
                <a:tc>
                  <a:txBody>
                    <a:bodyPr/>
                    <a:lstStyle/>
                    <a:p>
                      <a:r>
                        <a:rPr lang="en-US" sz="2400" dirty="0"/>
                        <a:t>Lacking health insurance (ages 25-64)</a:t>
                      </a:r>
                    </a:p>
                  </a:txBody>
                  <a:tcPr/>
                </a:tc>
                <a:tc>
                  <a:txBody>
                    <a:bodyPr/>
                    <a:lstStyle/>
                    <a:p>
                      <a:pPr algn="ctr"/>
                      <a:r>
                        <a:rPr lang="en-US" sz="2400" dirty="0"/>
                        <a:t>20.2</a:t>
                      </a:r>
                    </a:p>
                  </a:txBody>
                  <a:tcPr/>
                </a:tc>
                <a:tc>
                  <a:txBody>
                    <a:bodyPr/>
                    <a:lstStyle/>
                    <a:p>
                      <a:pPr algn="ctr"/>
                      <a:r>
                        <a:rPr lang="en-US" sz="2400" dirty="0"/>
                        <a:t>10.5</a:t>
                      </a:r>
                    </a:p>
                  </a:txBody>
                  <a:tcPr/>
                </a:tc>
                <a:extLst>
                  <a:ext uri="{0D108BD9-81ED-4DB2-BD59-A6C34878D82A}">
                    <a16:rowId xmlns:a16="http://schemas.microsoft.com/office/drawing/2014/main" val="3526840189"/>
                  </a:ext>
                </a:extLst>
              </a:tr>
              <a:tr h="607101">
                <a:tc>
                  <a:txBody>
                    <a:bodyPr/>
                    <a:lstStyle/>
                    <a:p>
                      <a:r>
                        <a:rPr lang="en-US" sz="2400" dirty="0"/>
                        <a:t>Distance to hospital with intensive care unit</a:t>
                      </a:r>
                    </a:p>
                  </a:txBody>
                  <a:tcPr/>
                </a:tc>
                <a:tc>
                  <a:txBody>
                    <a:bodyPr/>
                    <a:lstStyle/>
                    <a:p>
                      <a:pPr algn="ctr"/>
                      <a:r>
                        <a:rPr lang="en-US" sz="2400" dirty="0"/>
                        <a:t>11.3</a:t>
                      </a:r>
                    </a:p>
                  </a:txBody>
                  <a:tcPr/>
                </a:tc>
                <a:tc>
                  <a:txBody>
                    <a:bodyPr/>
                    <a:lstStyle/>
                    <a:p>
                      <a:pPr algn="ctr"/>
                      <a:r>
                        <a:rPr lang="en-US" sz="2400" dirty="0"/>
                        <a:t>0.3</a:t>
                      </a:r>
                    </a:p>
                  </a:txBody>
                  <a:tcPr/>
                </a:tc>
                <a:extLst>
                  <a:ext uri="{0D108BD9-81ED-4DB2-BD59-A6C34878D82A}">
                    <a16:rowId xmlns:a16="http://schemas.microsoft.com/office/drawing/2014/main" val="955527272"/>
                  </a:ext>
                </a:extLst>
              </a:tr>
            </a:tbl>
          </a:graphicData>
        </a:graphic>
      </p:graphicFrame>
      <p:sp>
        <p:nvSpPr>
          <p:cNvPr id="4" name="Slide Number Placeholder 3">
            <a:extLst>
              <a:ext uri="{FF2B5EF4-FFF2-40B4-BE49-F238E27FC236}">
                <a16:creationId xmlns:a16="http://schemas.microsoft.com/office/drawing/2014/main" id="{EC5B28DA-5A20-CA6A-1469-C235DE13F623}"/>
              </a:ext>
            </a:extLst>
          </p:cNvPr>
          <p:cNvSpPr>
            <a:spLocks noGrp="1"/>
          </p:cNvSpPr>
          <p:nvPr>
            <p:ph type="sldNum" sz="quarter" idx="10"/>
          </p:nvPr>
        </p:nvSpPr>
        <p:spPr/>
        <p:txBody>
          <a:bodyPr/>
          <a:lstStyle/>
          <a:p>
            <a:pPr>
              <a:defRPr/>
            </a:pPr>
            <a:fld id="{025F9F99-9BD9-4422-B838-F0A597D458BC}" type="slidenum">
              <a:rPr lang="en-US" smtClean="0"/>
              <a:pPr>
                <a:defRPr/>
              </a:pPr>
              <a:t>18</a:t>
            </a:fld>
            <a:endParaRPr lang="en-US"/>
          </a:p>
        </p:txBody>
      </p:sp>
    </p:spTree>
    <p:extLst>
      <p:ext uri="{BB962C8B-B14F-4D97-AF65-F5344CB8AC3E}">
        <p14:creationId xmlns:p14="http://schemas.microsoft.com/office/powerpoint/2010/main" val="2788060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DBEFF2-21D6-E12A-BA05-E9AFF6D0302A}"/>
              </a:ext>
            </a:extLst>
          </p:cNvPr>
          <p:cNvSpPr>
            <a:spLocks noGrp="1"/>
          </p:cNvSpPr>
          <p:nvPr>
            <p:ph type="title"/>
          </p:nvPr>
        </p:nvSpPr>
        <p:spPr/>
        <p:txBody>
          <a:bodyPr/>
          <a:lstStyle/>
          <a:p>
            <a:r>
              <a:rPr lang="en-US" dirty="0">
                <a:solidFill>
                  <a:srgbClr val="002060"/>
                </a:solidFill>
              </a:rPr>
              <a:t>Trend in Hospital Closures 2010-2020</a:t>
            </a:r>
          </a:p>
        </p:txBody>
      </p:sp>
      <p:sp>
        <p:nvSpPr>
          <p:cNvPr id="7" name="Content Placeholder 6">
            <a:extLst>
              <a:ext uri="{FF2B5EF4-FFF2-40B4-BE49-F238E27FC236}">
                <a16:creationId xmlns:a16="http://schemas.microsoft.com/office/drawing/2014/main" id="{98C492AA-E1EA-A40E-6674-F1E31EB5A2D3}"/>
              </a:ext>
            </a:extLst>
          </p:cNvPr>
          <p:cNvSpPr>
            <a:spLocks noGrp="1"/>
          </p:cNvSpPr>
          <p:nvPr>
            <p:ph idx="1"/>
          </p:nvPr>
        </p:nvSpPr>
        <p:spPr>
          <a:xfrm>
            <a:off x="838200" y="2035488"/>
            <a:ext cx="10515600" cy="4351338"/>
          </a:xfrm>
        </p:spPr>
        <p:txBody>
          <a:bodyPr/>
          <a:lstStyle/>
          <a:p>
            <a:pPr marL="0" indent="0">
              <a:buNone/>
            </a:pPr>
            <a:r>
              <a:rPr lang="en-US" sz="4000" b="0" i="0" dirty="0">
                <a:solidFill>
                  <a:srgbClr val="002060"/>
                </a:solidFill>
                <a:effectLst/>
              </a:rPr>
              <a:t>136 rural hospitals closed due to:</a:t>
            </a:r>
          </a:p>
          <a:p>
            <a:pPr lvl="1"/>
            <a:r>
              <a:rPr lang="en-US" sz="3600" dirty="0">
                <a:solidFill>
                  <a:srgbClr val="002060"/>
                </a:solidFill>
              </a:rPr>
              <a:t>L</a:t>
            </a:r>
            <a:r>
              <a:rPr lang="en-US" sz="3600" b="0" i="0" dirty="0">
                <a:solidFill>
                  <a:srgbClr val="002060"/>
                </a:solidFill>
                <a:effectLst/>
              </a:rPr>
              <a:t>ow reimbursement rates</a:t>
            </a:r>
          </a:p>
          <a:p>
            <a:pPr lvl="1"/>
            <a:r>
              <a:rPr lang="en-US" sz="3600" dirty="0">
                <a:solidFill>
                  <a:srgbClr val="002060"/>
                </a:solidFill>
              </a:rPr>
              <a:t>S</a:t>
            </a:r>
            <a:r>
              <a:rPr lang="en-US" sz="3600" b="0" i="0" dirty="0">
                <a:solidFill>
                  <a:srgbClr val="002060"/>
                </a:solidFill>
                <a:effectLst/>
              </a:rPr>
              <a:t>taffing shortages</a:t>
            </a:r>
          </a:p>
          <a:p>
            <a:pPr lvl="1"/>
            <a:r>
              <a:rPr lang="en-US" sz="3600" dirty="0">
                <a:solidFill>
                  <a:srgbClr val="002060"/>
                </a:solidFill>
              </a:rPr>
              <a:t>L</a:t>
            </a:r>
            <a:r>
              <a:rPr lang="en-US" sz="3600" b="0" i="0" dirty="0">
                <a:solidFill>
                  <a:srgbClr val="002060"/>
                </a:solidFill>
                <a:effectLst/>
              </a:rPr>
              <a:t>ow patient volumes</a:t>
            </a:r>
          </a:p>
          <a:p>
            <a:pPr lvl="1"/>
            <a:r>
              <a:rPr lang="en-US" sz="3600" dirty="0">
                <a:solidFill>
                  <a:srgbClr val="002060"/>
                </a:solidFill>
              </a:rPr>
              <a:t>R</a:t>
            </a:r>
            <a:r>
              <a:rPr lang="en-US" sz="3600" b="0" i="0" dirty="0">
                <a:solidFill>
                  <a:srgbClr val="002060"/>
                </a:solidFill>
                <a:effectLst/>
              </a:rPr>
              <a:t>egulatory barriers</a:t>
            </a:r>
          </a:p>
          <a:p>
            <a:pPr lvl="1"/>
            <a:r>
              <a:rPr lang="en-US" sz="3600" dirty="0">
                <a:solidFill>
                  <a:srgbClr val="002060"/>
                </a:solidFill>
              </a:rPr>
              <a:t>E</a:t>
            </a:r>
            <a:r>
              <a:rPr lang="en-US" sz="3600" b="0" i="0" dirty="0">
                <a:solidFill>
                  <a:srgbClr val="002060"/>
                </a:solidFill>
                <a:effectLst/>
              </a:rPr>
              <a:t>xpenses for labor, drugs, supplies and equipment</a:t>
            </a:r>
            <a:endParaRPr lang="en-US" sz="3600" dirty="0">
              <a:solidFill>
                <a:srgbClr val="002060"/>
              </a:solidFill>
            </a:endParaRPr>
          </a:p>
        </p:txBody>
      </p:sp>
    </p:spTree>
    <p:extLst>
      <p:ext uri="{BB962C8B-B14F-4D97-AF65-F5344CB8AC3E}">
        <p14:creationId xmlns:p14="http://schemas.microsoft.com/office/powerpoint/2010/main" val="1434643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9210677" y="6356355"/>
            <a:ext cx="828675" cy="365125"/>
          </a:xfrm>
        </p:spPr>
        <p:txBody>
          <a:bodyPr anchor="ctr">
            <a:normAutofit/>
          </a:bodyPr>
          <a:lstStyle/>
          <a:p>
            <a:pPr>
              <a:spcAft>
                <a:spcPts val="600"/>
              </a:spcAft>
              <a:defRPr/>
            </a:pPr>
            <a:fld id="{025F9F99-9BD9-4422-B838-F0A597D458BC}" type="slidenum">
              <a:rPr lang="en-US" smtClean="0"/>
              <a:pPr>
                <a:spcAft>
                  <a:spcPts val="600"/>
                </a:spcAft>
                <a:defRPr/>
              </a:pPr>
              <a:t>2</a:t>
            </a:fld>
            <a:endParaRPr lang="en-US" dirty="0"/>
          </a:p>
        </p:txBody>
      </p:sp>
      <p:sp>
        <p:nvSpPr>
          <p:cNvPr id="9" name="Title 2">
            <a:extLst>
              <a:ext uri="{FF2B5EF4-FFF2-40B4-BE49-F238E27FC236}">
                <a16:creationId xmlns:a16="http://schemas.microsoft.com/office/drawing/2014/main" id="{9C56BC89-38EC-1749-A1EE-914C013F5CAE}"/>
              </a:ext>
            </a:extLst>
          </p:cNvPr>
          <p:cNvSpPr>
            <a:spLocks noGrp="1"/>
          </p:cNvSpPr>
          <p:nvPr>
            <p:ph type="title"/>
          </p:nvPr>
        </p:nvSpPr>
        <p:spPr>
          <a:xfrm>
            <a:off x="654444" y="457194"/>
            <a:ext cx="10883112" cy="880927"/>
          </a:xfrm>
        </p:spPr>
        <p:txBody>
          <a:bodyPr>
            <a:normAutofit/>
          </a:bodyPr>
          <a:lstStyle/>
          <a:p>
            <a:r>
              <a:rPr lang="en-US" sz="4000" dirty="0"/>
              <a:t>Today’s session</a:t>
            </a:r>
            <a:endParaRPr lang="en-US" sz="4000" dirty="0">
              <a:latin typeface="Calibri" panose="020F0502020204030204" pitchFamily="34" charset="0"/>
              <a:cs typeface="Calibri" panose="020F0502020204030204" pitchFamily="34" charset="0"/>
            </a:endParaRPr>
          </a:p>
        </p:txBody>
      </p:sp>
      <p:graphicFrame>
        <p:nvGraphicFramePr>
          <p:cNvPr id="10" name="Content Placeholder 2">
            <a:extLst>
              <a:ext uri="{FF2B5EF4-FFF2-40B4-BE49-F238E27FC236}">
                <a16:creationId xmlns:a16="http://schemas.microsoft.com/office/drawing/2014/main" id="{514D2F11-D583-A51E-9CDD-65AE34293270}"/>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4087874084"/>
              </p:ext>
            </p:extLst>
          </p:nvPr>
        </p:nvGraphicFramePr>
        <p:xfrm>
          <a:off x="833400" y="1448487"/>
          <a:ext cx="10515600" cy="4369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8264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CAB48-527A-44FC-94C4-A1A2A48923D2}"/>
              </a:ext>
            </a:extLst>
          </p:cNvPr>
          <p:cNvSpPr>
            <a:spLocks noGrp="1"/>
          </p:cNvSpPr>
          <p:nvPr>
            <p:ph type="ctrTitle"/>
          </p:nvPr>
        </p:nvSpPr>
        <p:spPr>
          <a:xfrm>
            <a:off x="711199" y="1801993"/>
            <a:ext cx="10414000" cy="3254013"/>
          </a:xfrm>
        </p:spPr>
        <p:txBody>
          <a:bodyPr>
            <a:normAutofit/>
          </a:bodyPr>
          <a:lstStyle/>
          <a:p>
            <a:r>
              <a:rPr lang="en-US">
                <a:solidFill>
                  <a:srgbClr val="002060"/>
                </a:solidFill>
              </a:rPr>
              <a:t>Download data sets and visualizations from rural health resources.</a:t>
            </a:r>
          </a:p>
        </p:txBody>
      </p:sp>
    </p:spTree>
    <p:extLst>
      <p:ext uri="{BB962C8B-B14F-4D97-AF65-F5344CB8AC3E}">
        <p14:creationId xmlns:p14="http://schemas.microsoft.com/office/powerpoint/2010/main" val="4230650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512253-65F8-1A0B-19E2-3AD66DBB8A5F}"/>
              </a:ext>
            </a:extLst>
          </p:cNvPr>
          <p:cNvSpPr>
            <a:spLocks noGrp="1"/>
          </p:cNvSpPr>
          <p:nvPr>
            <p:ph type="title"/>
          </p:nvPr>
        </p:nvSpPr>
        <p:spPr>
          <a:xfrm>
            <a:off x="838200" y="365125"/>
            <a:ext cx="10515600" cy="1325563"/>
          </a:xfrm>
        </p:spPr>
        <p:txBody>
          <a:bodyPr wrap="square" anchor="ctr">
            <a:normAutofit/>
          </a:bodyPr>
          <a:lstStyle/>
          <a:p>
            <a:r>
              <a:rPr lang="en-US"/>
              <a:t>Rural Health Information Hub</a:t>
            </a:r>
          </a:p>
        </p:txBody>
      </p:sp>
      <p:pic>
        <p:nvPicPr>
          <p:cNvPr id="5" name="Content Placeholder 4" descr="Screenshot of the RHIHub hoemepage.">
            <a:extLst>
              <a:ext uri="{FF2B5EF4-FFF2-40B4-BE49-F238E27FC236}">
                <a16:creationId xmlns:a16="http://schemas.microsoft.com/office/drawing/2014/main" id="{9881DBD9-6D2A-98AF-1839-1475E96CFD8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6593" b="20232"/>
          <a:stretch/>
        </p:blipFill>
        <p:spPr>
          <a:xfrm>
            <a:off x="838200" y="1690688"/>
            <a:ext cx="10515600" cy="4351338"/>
          </a:xfrm>
          <a:noFill/>
        </p:spPr>
      </p:pic>
      <p:sp>
        <p:nvSpPr>
          <p:cNvPr id="11" name="Slide Number Placeholder 3">
            <a:extLst>
              <a:ext uri="{FF2B5EF4-FFF2-40B4-BE49-F238E27FC236}">
                <a16:creationId xmlns:a16="http://schemas.microsoft.com/office/drawing/2014/main" id="{677933C4-951B-F11E-2E42-FF1C87B1EC1B}"/>
              </a:ext>
            </a:extLst>
          </p:cNvPr>
          <p:cNvSpPr>
            <a:spLocks noGrp="1"/>
          </p:cNvSpPr>
          <p:nvPr>
            <p:ph type="sldNum" sz="quarter" idx="10"/>
          </p:nvPr>
        </p:nvSpPr>
        <p:spPr>
          <a:xfrm>
            <a:off x="10248900" y="6356350"/>
            <a:ext cx="1104900" cy="365125"/>
          </a:xfrm>
        </p:spPr>
        <p:txBody>
          <a:bodyPr/>
          <a:lstStyle/>
          <a:p>
            <a:pPr>
              <a:spcAft>
                <a:spcPts val="600"/>
              </a:spcAft>
              <a:defRPr/>
            </a:pPr>
            <a:fld id="{025F9F99-9BD9-4422-B838-F0A597D458BC}" type="slidenum">
              <a:rPr lang="en-US"/>
              <a:pPr>
                <a:spcAft>
                  <a:spcPts val="600"/>
                </a:spcAft>
                <a:defRPr/>
              </a:pPr>
              <a:t>21</a:t>
            </a:fld>
            <a:endParaRPr lang="en-US"/>
          </a:p>
        </p:txBody>
      </p:sp>
    </p:spTree>
    <p:extLst>
      <p:ext uri="{BB962C8B-B14F-4D97-AF65-F5344CB8AC3E}">
        <p14:creationId xmlns:p14="http://schemas.microsoft.com/office/powerpoint/2010/main" val="197384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FD2C1-570A-4A41-95BF-2FA901E18692}"/>
              </a:ext>
            </a:extLst>
          </p:cNvPr>
          <p:cNvSpPr>
            <a:spLocks noGrp="1"/>
          </p:cNvSpPr>
          <p:nvPr>
            <p:ph type="ctrTitle"/>
          </p:nvPr>
        </p:nvSpPr>
        <p:spPr>
          <a:xfrm>
            <a:off x="880533" y="1367833"/>
            <a:ext cx="10430934" cy="3149568"/>
          </a:xfrm>
        </p:spPr>
        <p:txBody>
          <a:bodyPr>
            <a:normAutofit/>
          </a:bodyPr>
          <a:lstStyle/>
          <a:p>
            <a:r>
              <a:rPr lang="en-US" dirty="0">
                <a:solidFill>
                  <a:srgbClr val="002060"/>
                </a:solidFill>
              </a:rPr>
              <a:t>Find information on health conditions, for demographic groups and on social issues.</a:t>
            </a:r>
            <a:endParaRPr lang="en-US" u="sng" dirty="0">
              <a:solidFill>
                <a:srgbClr val="002060"/>
              </a:solidFill>
            </a:endParaRPr>
          </a:p>
        </p:txBody>
      </p:sp>
    </p:spTree>
    <p:extLst>
      <p:ext uri="{BB962C8B-B14F-4D97-AF65-F5344CB8AC3E}">
        <p14:creationId xmlns:p14="http://schemas.microsoft.com/office/powerpoint/2010/main" val="1606069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4D612-3EC2-41BF-A89F-6B85244CD88C}"/>
              </a:ext>
            </a:extLst>
          </p:cNvPr>
          <p:cNvSpPr>
            <a:spLocks noGrp="1"/>
          </p:cNvSpPr>
          <p:nvPr>
            <p:ph type="title"/>
          </p:nvPr>
        </p:nvSpPr>
        <p:spPr/>
        <p:txBody>
          <a:bodyPr/>
          <a:lstStyle/>
          <a:p>
            <a:r>
              <a:rPr lang="en-US">
                <a:solidFill>
                  <a:srgbClr val="002060"/>
                </a:solidFill>
              </a:rPr>
              <a:t>MedlinePlus for Patients and Caregivers</a:t>
            </a:r>
          </a:p>
        </p:txBody>
      </p:sp>
      <p:pic>
        <p:nvPicPr>
          <p:cNvPr id="8" name="Content Placeholder 7" descr="Screenshot of MedlinePlus homepage desktop version">
            <a:extLst>
              <a:ext uri="{FF2B5EF4-FFF2-40B4-BE49-F238E27FC236}">
                <a16:creationId xmlns:a16="http://schemas.microsoft.com/office/drawing/2014/main" id="{915073A4-689B-9F5D-7089-E638562E5FC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31931" y="1825625"/>
            <a:ext cx="4142777" cy="4351338"/>
          </a:xfrm>
        </p:spPr>
      </p:pic>
      <p:pic>
        <p:nvPicPr>
          <p:cNvPr id="10" name="Content Placeholder 9" descr="MedlinePlus home page view via a smart phone.">
            <a:extLst>
              <a:ext uri="{FF2B5EF4-FFF2-40B4-BE49-F238E27FC236}">
                <a16:creationId xmlns:a16="http://schemas.microsoft.com/office/drawing/2014/main" id="{E316C441-6814-454F-A463-D87D1D2CD4CA}"/>
              </a:ext>
              <a:ext uri="{C183D7F6-B498-43B3-948B-1728B52AA6E4}">
                <adec:decorative xmlns:adec="http://schemas.microsoft.com/office/drawing/2017/decorative" val="0"/>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7539798" y="1825625"/>
            <a:ext cx="2446404" cy="4351338"/>
          </a:xfrm>
          <a:effectLst>
            <a:outerShdw blurRad="254000" dist="38100" dir="18900000" algn="bl" rotWithShape="0">
              <a:prstClr val="black">
                <a:alpha val="40000"/>
              </a:prstClr>
            </a:outerShdw>
          </a:effectLst>
        </p:spPr>
      </p:pic>
    </p:spTree>
    <p:extLst>
      <p:ext uri="{BB962C8B-B14F-4D97-AF65-F5344CB8AC3E}">
        <p14:creationId xmlns:p14="http://schemas.microsoft.com/office/powerpoint/2010/main" val="3676394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D1DF0-5FAD-3855-D106-38E960D6B9BD}"/>
              </a:ext>
            </a:extLst>
          </p:cNvPr>
          <p:cNvSpPr>
            <a:spLocks noGrp="1"/>
          </p:cNvSpPr>
          <p:nvPr>
            <p:ph type="title"/>
          </p:nvPr>
        </p:nvSpPr>
        <p:spPr/>
        <p:txBody>
          <a:bodyPr/>
          <a:lstStyle/>
          <a:p>
            <a:r>
              <a:rPr lang="en-US" dirty="0"/>
              <a:t>CDC-Rural Health</a:t>
            </a:r>
          </a:p>
        </p:txBody>
      </p:sp>
      <p:pic>
        <p:nvPicPr>
          <p:cNvPr id="8" name="Content Placeholder 7" descr="Screenshot of the CDC Rural Health page">
            <a:extLst>
              <a:ext uri="{FF2B5EF4-FFF2-40B4-BE49-F238E27FC236}">
                <a16:creationId xmlns:a16="http://schemas.microsoft.com/office/drawing/2014/main" id="{4A985DBF-B6BF-1800-FD68-E47A714A5C9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42714" y="1825625"/>
            <a:ext cx="7106571" cy="4351338"/>
          </a:xfrm>
        </p:spPr>
      </p:pic>
      <p:sp>
        <p:nvSpPr>
          <p:cNvPr id="5" name="Slide Number Placeholder 4">
            <a:extLst>
              <a:ext uri="{FF2B5EF4-FFF2-40B4-BE49-F238E27FC236}">
                <a16:creationId xmlns:a16="http://schemas.microsoft.com/office/drawing/2014/main" id="{F62EA2B2-7210-2A6A-89D7-BE902F07C6F5}"/>
              </a:ext>
            </a:extLst>
          </p:cNvPr>
          <p:cNvSpPr>
            <a:spLocks noGrp="1"/>
          </p:cNvSpPr>
          <p:nvPr>
            <p:ph type="sldNum" sz="quarter" idx="10"/>
          </p:nvPr>
        </p:nvSpPr>
        <p:spPr/>
        <p:txBody>
          <a:bodyPr/>
          <a:lstStyle/>
          <a:p>
            <a:pPr>
              <a:defRPr/>
            </a:pPr>
            <a:fld id="{372B0271-B012-4ED1-8CE3-476E6D0A5B1D}" type="slidenum">
              <a:rPr lang="en-US" smtClean="0"/>
              <a:pPr>
                <a:defRPr/>
              </a:pPr>
              <a:t>24</a:t>
            </a:fld>
            <a:endParaRPr lang="en-US"/>
          </a:p>
        </p:txBody>
      </p:sp>
    </p:spTree>
    <p:extLst>
      <p:ext uri="{BB962C8B-B14F-4D97-AF65-F5344CB8AC3E}">
        <p14:creationId xmlns:p14="http://schemas.microsoft.com/office/powerpoint/2010/main" val="2245560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8440-6FA0-4649-91B6-C1A5237F0B5F}"/>
              </a:ext>
            </a:extLst>
          </p:cNvPr>
          <p:cNvSpPr>
            <a:spLocks noGrp="1"/>
          </p:cNvSpPr>
          <p:nvPr>
            <p:ph type="ctrTitle"/>
          </p:nvPr>
        </p:nvSpPr>
        <p:spPr>
          <a:xfrm>
            <a:off x="389467" y="1467409"/>
            <a:ext cx="10955866" cy="2602379"/>
          </a:xfrm>
        </p:spPr>
        <p:txBody>
          <a:bodyPr>
            <a:normAutofit/>
          </a:bodyPr>
          <a:lstStyle/>
          <a:p>
            <a:r>
              <a:rPr lang="en-US">
                <a:solidFill>
                  <a:srgbClr val="002060"/>
                </a:solidFill>
              </a:rPr>
              <a:t>Demonstrations</a:t>
            </a:r>
          </a:p>
        </p:txBody>
      </p:sp>
    </p:spTree>
    <p:extLst>
      <p:ext uri="{BB962C8B-B14F-4D97-AF65-F5344CB8AC3E}">
        <p14:creationId xmlns:p14="http://schemas.microsoft.com/office/powerpoint/2010/main" val="2622838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72B9-3FDA-912C-2295-0C70CD05CD59}"/>
              </a:ext>
            </a:extLst>
          </p:cNvPr>
          <p:cNvSpPr>
            <a:spLocks noGrp="1"/>
          </p:cNvSpPr>
          <p:nvPr>
            <p:ph type="title"/>
          </p:nvPr>
        </p:nvSpPr>
        <p:spPr/>
        <p:txBody>
          <a:bodyPr/>
          <a:lstStyle/>
          <a:p>
            <a:r>
              <a:rPr lang="en-US" dirty="0">
                <a:solidFill>
                  <a:schemeClr val="tx1"/>
                </a:solidFill>
              </a:rPr>
              <a:t>Questions?</a:t>
            </a:r>
          </a:p>
        </p:txBody>
      </p:sp>
      <p:sp>
        <p:nvSpPr>
          <p:cNvPr id="3" name="Text Placeholder 2">
            <a:extLst>
              <a:ext uri="{FF2B5EF4-FFF2-40B4-BE49-F238E27FC236}">
                <a16:creationId xmlns:a16="http://schemas.microsoft.com/office/drawing/2014/main" id="{5AFF702D-842A-5EE1-6072-D53CB78ADED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69321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00CA51-862C-44C0-8993-C1663824D313}"/>
              </a:ext>
            </a:extLst>
          </p:cNvPr>
          <p:cNvSpPr>
            <a:spLocks noGrp="1"/>
          </p:cNvSpPr>
          <p:nvPr>
            <p:ph type="title"/>
          </p:nvPr>
        </p:nvSpPr>
        <p:spPr/>
        <p:txBody>
          <a:bodyPr anchor="b">
            <a:noAutofit/>
          </a:bodyPr>
          <a:lstStyle/>
          <a:p>
            <a:pPr algn="ctr"/>
            <a:r>
              <a:rPr lang="en-US" sz="4400" dirty="0">
                <a:solidFill>
                  <a:srgbClr val="002060"/>
                </a:solidFill>
              </a:rPr>
              <a:t>Complete the Evaluation for CE Credit</a:t>
            </a:r>
          </a:p>
        </p:txBody>
      </p:sp>
      <p:sp>
        <p:nvSpPr>
          <p:cNvPr id="4" name="Content Placeholder 3">
            <a:extLst>
              <a:ext uri="{FF2B5EF4-FFF2-40B4-BE49-F238E27FC236}">
                <a16:creationId xmlns:a16="http://schemas.microsoft.com/office/drawing/2014/main" id="{FC27593D-A5D1-B9D7-52C8-F8B135C627EC}"/>
              </a:ext>
            </a:extLst>
          </p:cNvPr>
          <p:cNvSpPr>
            <a:spLocks noGrp="1"/>
          </p:cNvSpPr>
          <p:nvPr>
            <p:ph idx="1"/>
          </p:nvPr>
        </p:nvSpPr>
        <p:spPr>
          <a:xfrm>
            <a:off x="257432" y="2619847"/>
            <a:ext cx="11677136" cy="2017326"/>
          </a:xfrm>
        </p:spPr>
        <p:txBody>
          <a:bodyPr/>
          <a:lstStyle/>
          <a:p>
            <a:r>
              <a:rPr lang="en-US" sz="3600" dirty="0">
                <a:solidFill>
                  <a:srgbClr val="002060"/>
                </a:solidFill>
              </a:rPr>
              <a:t>MLA CE</a:t>
            </a:r>
          </a:p>
          <a:p>
            <a:r>
              <a:rPr lang="en-US" sz="3600" dirty="0">
                <a:solidFill>
                  <a:srgbClr val="002060"/>
                </a:solidFill>
              </a:rPr>
              <a:t>Certified Health Education Specialist (CHES)</a:t>
            </a:r>
          </a:p>
          <a:p>
            <a:r>
              <a:rPr lang="en-US" sz="3600" dirty="0">
                <a:solidFill>
                  <a:srgbClr val="002060"/>
                </a:solidFill>
              </a:rPr>
              <a:t>Counts towards CHIS</a:t>
            </a:r>
            <a:endParaRPr lang="en-US" sz="3600" dirty="0"/>
          </a:p>
        </p:txBody>
      </p:sp>
    </p:spTree>
    <p:extLst>
      <p:ext uri="{BB962C8B-B14F-4D97-AF65-F5344CB8AC3E}">
        <p14:creationId xmlns:p14="http://schemas.microsoft.com/office/powerpoint/2010/main" val="1694891977"/>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FD9C6-C108-450D-9B0A-7A9C711C4AEC}"/>
              </a:ext>
            </a:extLst>
          </p:cNvPr>
          <p:cNvSpPr>
            <a:spLocks noGrp="1"/>
          </p:cNvSpPr>
          <p:nvPr>
            <p:ph type="title"/>
          </p:nvPr>
        </p:nvSpPr>
        <p:spPr/>
        <p:txBody>
          <a:bodyPr/>
          <a:lstStyle/>
          <a:p>
            <a:br>
              <a:rPr lang="en-US" dirty="0">
                <a:solidFill>
                  <a:schemeClr val="tx1"/>
                </a:solidFill>
              </a:rPr>
            </a:br>
            <a:r>
              <a:rPr lang="en-US" dirty="0">
                <a:solidFill>
                  <a:schemeClr val="tx1"/>
                </a:solidFill>
              </a:rPr>
              <a:t>Contact:</a:t>
            </a:r>
          </a:p>
        </p:txBody>
      </p:sp>
      <p:sp>
        <p:nvSpPr>
          <p:cNvPr id="3" name="Content Placeholder 2">
            <a:extLst>
              <a:ext uri="{FF2B5EF4-FFF2-40B4-BE49-F238E27FC236}">
                <a16:creationId xmlns:a16="http://schemas.microsoft.com/office/drawing/2014/main" id="{551C6EB2-CBBC-427D-90C2-E64A989B0A55}"/>
              </a:ext>
            </a:extLst>
          </p:cNvPr>
          <p:cNvSpPr>
            <a:spLocks noGrp="1"/>
          </p:cNvSpPr>
          <p:nvPr>
            <p:ph idx="1"/>
          </p:nvPr>
        </p:nvSpPr>
        <p:spPr/>
        <p:txBody>
          <a:bodyPr>
            <a:normAutofit/>
          </a:bodyPr>
          <a:lstStyle/>
          <a:p>
            <a:r>
              <a:rPr lang="en-US" dirty="0">
                <a:solidFill>
                  <a:schemeClr val="tx1"/>
                </a:solidFill>
              </a:rPr>
              <a:t>Sarah Levin-Lederer, MPH</a:t>
            </a:r>
          </a:p>
          <a:p>
            <a:r>
              <a:rPr lang="en-US" dirty="0">
                <a:solidFill>
                  <a:schemeClr val="tx1"/>
                </a:solidFill>
              </a:rPr>
              <a:t>Outreach and Education Coordinator, Region 7</a:t>
            </a:r>
          </a:p>
          <a:p>
            <a:r>
              <a:rPr lang="en-US" dirty="0">
                <a:solidFill>
                  <a:schemeClr val="tx1"/>
                </a:solidFill>
              </a:rPr>
              <a:t>Sarah.levinlederer@umassmed.edu</a:t>
            </a:r>
          </a:p>
        </p:txBody>
      </p:sp>
    </p:spTree>
    <p:extLst>
      <p:ext uri="{BB962C8B-B14F-4D97-AF65-F5344CB8AC3E}">
        <p14:creationId xmlns:p14="http://schemas.microsoft.com/office/powerpoint/2010/main" val="169125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5D86A8-479E-89C1-9EF9-950371C1CA5F}"/>
              </a:ext>
            </a:extLst>
          </p:cNvPr>
          <p:cNvSpPr>
            <a:spLocks noGrp="1"/>
          </p:cNvSpPr>
          <p:nvPr>
            <p:ph type="title" idx="4294967295"/>
          </p:nvPr>
        </p:nvSpPr>
        <p:spPr>
          <a:xfrm>
            <a:off x="2360326" y="964732"/>
            <a:ext cx="7471348" cy="1325563"/>
          </a:xfrm>
        </p:spPr>
        <p:txBody>
          <a:bodyPr/>
          <a:lstStyle/>
          <a:p>
            <a:r>
              <a:rPr lang="en-US" dirty="0"/>
              <a:t>NNLM Overview</a:t>
            </a:r>
          </a:p>
        </p:txBody>
      </p:sp>
      <p:sp>
        <p:nvSpPr>
          <p:cNvPr id="2" name="Slide Number Placeholder 1">
            <a:extLst>
              <a:ext uri="{FF2B5EF4-FFF2-40B4-BE49-F238E27FC236}">
                <a16:creationId xmlns:a16="http://schemas.microsoft.com/office/drawing/2014/main" id="{22837B73-C557-02B8-E50A-5B7173C97F25}"/>
              </a:ext>
            </a:extLst>
          </p:cNvPr>
          <p:cNvSpPr>
            <a:spLocks noGrp="1"/>
          </p:cNvSpPr>
          <p:nvPr>
            <p:ph type="sldNum" sz="quarter" idx="10"/>
          </p:nvPr>
        </p:nvSpPr>
        <p:spPr/>
        <p:txBody>
          <a:bodyPr/>
          <a:lstStyle/>
          <a:p>
            <a:pPr>
              <a:defRPr/>
            </a:pPr>
            <a:fld id="{53385912-A4F2-414C-811D-22BA556D6430}" type="slidenum">
              <a:rPr lang="en-US" smtClean="0"/>
              <a:pPr>
                <a:defRPr/>
              </a:pPr>
              <a:t>3</a:t>
            </a:fld>
            <a:endParaRPr lang="en-US"/>
          </a:p>
        </p:txBody>
      </p:sp>
      <p:pic>
        <p:nvPicPr>
          <p:cNvPr id="3" name="Picture 2" descr="A collage of people and text">
            <a:extLst>
              <a:ext uri="{FF2B5EF4-FFF2-40B4-BE49-F238E27FC236}">
                <a16:creationId xmlns:a16="http://schemas.microsoft.com/office/drawing/2014/main" id="{E350159A-60E4-B188-3048-0AC7DD14CBB5}"/>
              </a:ext>
            </a:extLst>
          </p:cNvPr>
          <p:cNvPicPr>
            <a:picLocks noChangeAspect="1"/>
          </p:cNvPicPr>
          <p:nvPr/>
        </p:nvPicPr>
        <p:blipFill>
          <a:blip r:embed="rId3"/>
          <a:stretch>
            <a:fillRect/>
          </a:stretch>
        </p:blipFill>
        <p:spPr>
          <a:xfrm>
            <a:off x="1009651" y="571500"/>
            <a:ext cx="10172700" cy="5715000"/>
          </a:xfrm>
          <a:prstGeom prst="rect">
            <a:avLst/>
          </a:prstGeom>
        </p:spPr>
      </p:pic>
    </p:spTree>
    <p:extLst>
      <p:ext uri="{BB962C8B-B14F-4D97-AF65-F5344CB8AC3E}">
        <p14:creationId xmlns:p14="http://schemas.microsoft.com/office/powerpoint/2010/main" val="1108649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solidFill>
                  <a:srgbClr val="1B578C"/>
                </a:solidFill>
              </a:rPr>
              <a:t>Goal of the NNLM</a:t>
            </a:r>
          </a:p>
        </p:txBody>
      </p:sp>
      <p:pic>
        <p:nvPicPr>
          <p:cNvPr id="4" name="Picture 3" descr="NIH to NNLM heirarchy diagram with arrows from NIH to NLM to NNLM to RMLs">
            <a:extLst>
              <a:ext uri="{FF2B5EF4-FFF2-40B4-BE49-F238E27FC236}">
                <a16:creationId xmlns:a16="http://schemas.microsoft.com/office/drawing/2014/main" id="{B9EE5867-E042-2231-BC10-83F8FEBA7BAF}"/>
              </a:ext>
            </a:extLst>
          </p:cNvPr>
          <p:cNvPicPr>
            <a:picLocks noChangeAspect="1"/>
          </p:cNvPicPr>
          <p:nvPr/>
        </p:nvPicPr>
        <p:blipFill>
          <a:blip r:embed="rId3"/>
          <a:stretch>
            <a:fillRect/>
          </a:stretch>
        </p:blipFill>
        <p:spPr>
          <a:xfrm>
            <a:off x="1412657" y="508870"/>
            <a:ext cx="9502384" cy="5328783"/>
          </a:xfrm>
          <a:prstGeom prst="rect">
            <a:avLst/>
          </a:prstGeom>
        </p:spPr>
      </p:pic>
    </p:spTree>
    <p:extLst>
      <p:ext uri="{BB962C8B-B14F-4D97-AF65-F5344CB8AC3E}">
        <p14:creationId xmlns:p14="http://schemas.microsoft.com/office/powerpoint/2010/main" val="3970241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3778" y="371519"/>
            <a:ext cx="8042725" cy="763600"/>
          </a:xfrm>
        </p:spPr>
        <p:txBody>
          <a:bodyPr>
            <a:noAutofit/>
          </a:bodyPr>
          <a:lstStyle/>
          <a:p>
            <a:pPr algn="ctr"/>
            <a:r>
              <a:rPr lang="en-US" b="1">
                <a:solidFill>
                  <a:srgbClr val="1B578C"/>
                </a:solidFill>
              </a:rPr>
              <a:t>NNLM Regions</a:t>
            </a:r>
            <a:endParaRPr lang="en-US"/>
          </a:p>
        </p:txBody>
      </p:sp>
      <p:pic>
        <p:nvPicPr>
          <p:cNvPr id="4" name="Picture 3" descr="Map of the United States with location markers for the seven NNLM Regional Medical Libraries"/>
          <p:cNvPicPr/>
          <p:nvPr/>
        </p:nvPicPr>
        <p:blipFill>
          <a:blip r:embed="rId3">
            <a:extLst>
              <a:ext uri="{28A0092B-C50C-407E-A947-70E740481C1C}">
                <a14:useLocalDpi xmlns:a14="http://schemas.microsoft.com/office/drawing/2010/main" val="0"/>
              </a:ext>
            </a:extLst>
          </a:blip>
          <a:srcRect/>
          <a:stretch>
            <a:fillRect/>
          </a:stretch>
        </p:blipFill>
        <p:spPr bwMode="auto">
          <a:xfrm>
            <a:off x="2014059" y="1136655"/>
            <a:ext cx="7353300" cy="4535647"/>
          </a:xfrm>
          <a:prstGeom prst="rect">
            <a:avLst/>
          </a:prstGeom>
          <a:noFill/>
          <a:ln>
            <a:noFill/>
          </a:ln>
        </p:spPr>
      </p:pic>
    </p:spTree>
    <p:extLst>
      <p:ext uri="{BB962C8B-B14F-4D97-AF65-F5344CB8AC3E}">
        <p14:creationId xmlns:p14="http://schemas.microsoft.com/office/powerpoint/2010/main" val="2111757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57" y="635885"/>
            <a:ext cx="11360800" cy="763600"/>
          </a:xfrm>
        </p:spPr>
        <p:txBody>
          <a:bodyPr>
            <a:noAutofit/>
          </a:bodyPr>
          <a:lstStyle/>
          <a:p>
            <a:pPr algn="ctr"/>
            <a:r>
              <a:rPr lang="en-US" b="1">
                <a:solidFill>
                  <a:srgbClr val="1B578C"/>
                </a:solidFill>
              </a:rPr>
              <a:t>NNLM Reading Club</a:t>
            </a:r>
          </a:p>
        </p:txBody>
      </p:sp>
      <p:sp>
        <p:nvSpPr>
          <p:cNvPr id="5" name="Rectangle 4"/>
          <p:cNvSpPr/>
          <p:nvPr/>
        </p:nvSpPr>
        <p:spPr>
          <a:xfrm>
            <a:off x="1077026" y="4923498"/>
            <a:ext cx="8725081" cy="584775"/>
          </a:xfrm>
          <a:prstGeom prst="rect">
            <a:avLst/>
          </a:prstGeom>
        </p:spPr>
        <p:txBody>
          <a:bodyPr wrap="none">
            <a:spAutoFit/>
          </a:bodyPr>
          <a:lstStyle/>
          <a:p>
            <a:r>
              <a:rPr lang="en-US" sz="3200"/>
              <a:t>Reading Club: </a:t>
            </a:r>
            <a:r>
              <a:rPr lang="en-US" sz="3200">
                <a:hlinkClick r:id="rId3"/>
              </a:rPr>
              <a:t>https://nnlm.gov/nnlm-reading-club</a:t>
            </a:r>
            <a:r>
              <a:rPr lang="en-US" sz="3200"/>
              <a:t> </a:t>
            </a:r>
          </a:p>
        </p:txBody>
      </p:sp>
      <p:pic>
        <p:nvPicPr>
          <p:cNvPr id="3" name="Picture 2" descr="Left: NNLM Reading Club above November 2024 in a blue rectangle.&#10;&#10;Right: Covers for The Hospital, The Most Costly Journey and Wastelands, the Novmeber NNLM Reading Club picks.">
            <a:extLst>
              <a:ext uri="{FF2B5EF4-FFF2-40B4-BE49-F238E27FC236}">
                <a16:creationId xmlns:a16="http://schemas.microsoft.com/office/drawing/2014/main" id="{E025AC6C-95B9-36BC-66D5-DA88B9EECB86}"/>
              </a:ext>
            </a:extLst>
          </p:cNvPr>
          <p:cNvPicPr>
            <a:picLocks noChangeAspect="1"/>
          </p:cNvPicPr>
          <p:nvPr/>
        </p:nvPicPr>
        <p:blipFill>
          <a:blip r:embed="rId4"/>
          <a:stretch>
            <a:fillRect/>
          </a:stretch>
        </p:blipFill>
        <p:spPr>
          <a:xfrm>
            <a:off x="0" y="1936631"/>
            <a:ext cx="12192000" cy="2524664"/>
          </a:xfrm>
          <a:prstGeom prst="rect">
            <a:avLst/>
          </a:prstGeom>
        </p:spPr>
      </p:pic>
    </p:spTree>
    <p:extLst>
      <p:ext uri="{BB962C8B-B14F-4D97-AF65-F5344CB8AC3E}">
        <p14:creationId xmlns:p14="http://schemas.microsoft.com/office/powerpoint/2010/main" val="290714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080C44-C6E4-4B78-9FDD-B24637FDB0C5}"/>
              </a:ext>
            </a:extLst>
          </p:cNvPr>
          <p:cNvSpPr>
            <a:spLocks noGrp="1"/>
          </p:cNvSpPr>
          <p:nvPr>
            <p:ph type="title"/>
          </p:nvPr>
        </p:nvSpPr>
        <p:spPr/>
        <p:txBody>
          <a:bodyPr>
            <a:normAutofit fontScale="90000"/>
          </a:bodyPr>
          <a:lstStyle/>
          <a:p>
            <a:r>
              <a:rPr lang="en-US"/>
              <a:t>What the NNLM Does </a:t>
            </a:r>
          </a:p>
        </p:txBody>
      </p:sp>
      <p:sp>
        <p:nvSpPr>
          <p:cNvPr id="3" name="Text Placeholder 2"/>
          <p:cNvSpPr>
            <a:spLocks noGrp="1"/>
          </p:cNvSpPr>
          <p:nvPr>
            <p:ph type="body" idx="1"/>
          </p:nvPr>
        </p:nvSpPr>
        <p:spPr/>
        <p:txBody>
          <a:bodyPr>
            <a:normAutofit/>
          </a:bodyPr>
          <a:lstStyle/>
          <a:p>
            <a:pPr>
              <a:lnSpc>
                <a:spcPct val="114999"/>
              </a:lnSpc>
            </a:pPr>
            <a:r>
              <a:rPr lang="en-US" sz="3200" i="1" dirty="0">
                <a:solidFill>
                  <a:schemeClr val="tx1"/>
                </a:solidFill>
              </a:rPr>
              <a:t>Offer access to NNLM network of libraries and other organizations </a:t>
            </a:r>
          </a:p>
          <a:p>
            <a:pPr>
              <a:lnSpc>
                <a:spcPct val="114999"/>
              </a:lnSpc>
            </a:pPr>
            <a:r>
              <a:rPr lang="en-US" sz="3200" i="1" dirty="0">
                <a:solidFill>
                  <a:schemeClr val="tx1"/>
                </a:solidFill>
              </a:rPr>
              <a:t>Offers free training to librarians, health professionals and the general public. </a:t>
            </a:r>
            <a:endParaRPr lang="en-US" dirty="0">
              <a:solidFill>
                <a:schemeClr val="tx1"/>
              </a:solidFill>
            </a:endParaRPr>
          </a:p>
          <a:p>
            <a:pPr>
              <a:lnSpc>
                <a:spcPct val="114999"/>
              </a:lnSpc>
            </a:pPr>
            <a:r>
              <a:rPr lang="en-US" sz="3200" i="1" dirty="0">
                <a:solidFill>
                  <a:schemeClr val="tx1"/>
                </a:solidFill>
              </a:rPr>
              <a:t>Provide funding for health information related projects </a:t>
            </a:r>
          </a:p>
          <a:p>
            <a:pPr marL="152396" indent="0">
              <a:buNone/>
            </a:pPr>
            <a:endParaRPr lang="en-US" sz="3200">
              <a:solidFill>
                <a:schemeClr val="tx1"/>
              </a:solidFill>
            </a:endParaRPr>
          </a:p>
        </p:txBody>
      </p:sp>
    </p:spTree>
    <p:extLst>
      <p:ext uri="{BB962C8B-B14F-4D97-AF65-F5344CB8AC3E}">
        <p14:creationId xmlns:p14="http://schemas.microsoft.com/office/powerpoint/2010/main" val="1844887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708" y="402608"/>
            <a:ext cx="11360800" cy="763600"/>
          </a:xfrm>
        </p:spPr>
        <p:txBody>
          <a:bodyPr>
            <a:noAutofit/>
          </a:bodyPr>
          <a:lstStyle/>
          <a:p>
            <a:pPr algn="ctr"/>
            <a:r>
              <a:rPr lang="en-US" sz="3333" b="1" dirty="0">
                <a:solidFill>
                  <a:srgbClr val="192841"/>
                </a:solidFill>
              </a:rPr>
              <a:t>Rural Health Resource Guide</a:t>
            </a:r>
          </a:p>
        </p:txBody>
      </p:sp>
      <p:pic>
        <p:nvPicPr>
          <p:cNvPr id="3" name="Picture 2" descr="A photo of a green farm field with a blue sky. Also included is the text “Rural Health Webinar Series - Explore the efforts being made to address the unique health needs of rural populations in the U.S. November 6-21, 2024” along with the NNLM logo and QR code for the series.">
            <a:extLst>
              <a:ext uri="{FF2B5EF4-FFF2-40B4-BE49-F238E27FC236}">
                <a16:creationId xmlns:a16="http://schemas.microsoft.com/office/drawing/2014/main" id="{7BAE6959-BE2D-47C0-B2FB-ADC448DE0EF0}"/>
              </a:ext>
            </a:extLst>
          </p:cNvPr>
          <p:cNvPicPr>
            <a:picLocks noChangeAspect="1"/>
          </p:cNvPicPr>
          <p:nvPr/>
        </p:nvPicPr>
        <p:blipFill>
          <a:blip r:embed="rId3"/>
          <a:stretch>
            <a:fillRect/>
          </a:stretch>
        </p:blipFill>
        <p:spPr>
          <a:xfrm>
            <a:off x="2667000" y="1166209"/>
            <a:ext cx="6858000" cy="4575831"/>
          </a:xfrm>
          <a:prstGeom prst="rect">
            <a:avLst/>
          </a:prstGeom>
        </p:spPr>
      </p:pic>
    </p:spTree>
    <p:extLst>
      <p:ext uri="{BB962C8B-B14F-4D97-AF65-F5344CB8AC3E}">
        <p14:creationId xmlns:p14="http://schemas.microsoft.com/office/powerpoint/2010/main" val="2888794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B557C-F9E0-45B1-A538-D14B2A025058}"/>
              </a:ext>
            </a:extLst>
          </p:cNvPr>
          <p:cNvSpPr>
            <a:spLocks noGrp="1"/>
          </p:cNvSpPr>
          <p:nvPr>
            <p:ph type="title"/>
          </p:nvPr>
        </p:nvSpPr>
        <p:spPr>
          <a:xfrm>
            <a:off x="743625" y="352082"/>
            <a:ext cx="6279745" cy="1044648"/>
          </a:xfrm>
        </p:spPr>
        <p:txBody>
          <a:bodyPr vert="horz" lIns="91440" tIns="45720" rIns="91440" bIns="45720" rtlCol="0" anchor="b">
            <a:normAutofit/>
          </a:bodyPr>
          <a:lstStyle/>
          <a:p>
            <a:r>
              <a:rPr lang="en-US" dirty="0">
                <a:solidFill>
                  <a:srgbClr val="002060"/>
                </a:solidFill>
              </a:rPr>
              <a:t>Objectives:</a:t>
            </a:r>
          </a:p>
        </p:txBody>
      </p:sp>
      <p:sp>
        <p:nvSpPr>
          <p:cNvPr id="3" name="Content Placeholder 2">
            <a:extLst>
              <a:ext uri="{FF2B5EF4-FFF2-40B4-BE49-F238E27FC236}">
                <a16:creationId xmlns:a16="http://schemas.microsoft.com/office/drawing/2014/main" id="{4DC0BD46-0FAF-4A32-B0A2-9E19C5C8BB06}"/>
              </a:ext>
            </a:extLst>
          </p:cNvPr>
          <p:cNvSpPr>
            <a:spLocks noGrp="1"/>
          </p:cNvSpPr>
          <p:nvPr>
            <p:ph sz="half" idx="1"/>
          </p:nvPr>
        </p:nvSpPr>
        <p:spPr>
          <a:xfrm>
            <a:off x="743625" y="1498060"/>
            <a:ext cx="11086425" cy="4218864"/>
          </a:xfrm>
        </p:spPr>
        <p:txBody>
          <a:bodyPr vert="horz" lIns="91440" tIns="45720" rIns="91440" bIns="45720" rtlCol="0">
            <a:normAutofit/>
          </a:bodyPr>
          <a:lstStyle/>
          <a:p>
            <a:pPr algn="l">
              <a:buFont typeface="Arial" panose="020B0604020202020204" pitchFamily="34" charset="0"/>
              <a:buChar char="•"/>
            </a:pPr>
            <a:r>
              <a:rPr lang="en-US" sz="2800" b="0" i="0" dirty="0">
                <a:solidFill>
                  <a:schemeClr val="tx1"/>
                </a:solidFill>
                <a:effectLst/>
              </a:rPr>
              <a:t>Describe current demographic trends in rural America.</a:t>
            </a:r>
          </a:p>
          <a:p>
            <a:pPr algn="l">
              <a:buFont typeface="Arial" panose="020B0604020202020204" pitchFamily="34" charset="0"/>
              <a:buChar char="•"/>
            </a:pPr>
            <a:r>
              <a:rPr lang="en-US" sz="2800" b="0" i="0" dirty="0">
                <a:solidFill>
                  <a:schemeClr val="tx1"/>
                </a:solidFill>
                <a:effectLst/>
              </a:rPr>
              <a:t>Download data sets and visualizations from rural health resources.</a:t>
            </a:r>
          </a:p>
          <a:p>
            <a:pPr algn="l">
              <a:buFont typeface="Arial" panose="020B0604020202020204" pitchFamily="34" charset="0"/>
              <a:buChar char="•"/>
            </a:pPr>
            <a:r>
              <a:rPr lang="en-US" sz="2800" b="0" i="0" dirty="0">
                <a:solidFill>
                  <a:schemeClr val="tx1"/>
                </a:solidFill>
                <a:effectLst/>
              </a:rPr>
              <a:t>Find information on health conditions, demographic groups and social issues.</a:t>
            </a:r>
          </a:p>
          <a:p>
            <a:pPr lvl="1"/>
            <a:r>
              <a:rPr lang="en-US" sz="2800" dirty="0">
                <a:solidFill>
                  <a:schemeClr val="tx1"/>
                </a:solidFill>
              </a:rPr>
              <a:t>Health conditions </a:t>
            </a:r>
          </a:p>
          <a:p>
            <a:pPr lvl="1"/>
            <a:r>
              <a:rPr lang="en-US" sz="2800" dirty="0">
                <a:solidFill>
                  <a:schemeClr val="tx1"/>
                </a:solidFill>
              </a:rPr>
              <a:t>Demographic groups</a:t>
            </a:r>
          </a:p>
          <a:p>
            <a:pPr lvl="1"/>
            <a:r>
              <a:rPr lang="en-US" sz="2800" dirty="0">
                <a:solidFill>
                  <a:schemeClr val="tx1"/>
                </a:solidFill>
              </a:rPr>
              <a:t>Social issues</a:t>
            </a:r>
          </a:p>
          <a:p>
            <a:endParaRPr lang="en-US" dirty="0"/>
          </a:p>
          <a:p>
            <a:endParaRPr lang="en-US" dirty="0"/>
          </a:p>
          <a:p>
            <a:pPr marL="0" indent="0">
              <a:buNone/>
            </a:pPr>
            <a:endParaRPr lang="en-US" sz="2000" dirty="0"/>
          </a:p>
        </p:txBody>
      </p:sp>
    </p:spTree>
    <p:extLst>
      <p:ext uri="{BB962C8B-B14F-4D97-AF65-F5344CB8AC3E}">
        <p14:creationId xmlns:p14="http://schemas.microsoft.com/office/powerpoint/2010/main" val="2233357653"/>
      </p:ext>
    </p:extLst>
  </p:cSld>
  <p:clrMapOvr>
    <a:masterClrMapping/>
  </p:clrMapOvr>
</p:sld>
</file>

<file path=ppt/theme/theme1.xml><?xml version="1.0" encoding="utf-8"?>
<a:theme xmlns:a="http://schemas.openxmlformats.org/drawingml/2006/main" name="NTO White w gray text">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potx" id="{965E8775-A924-40C9-A62E-5CC32E51A14E}" vid="{3D409730-F812-4239-906C-280BA1B06B4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TO Blu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potx" id="{965E8775-A924-40C9-A62E-5CC32E51A14E}" vid="{0FC1E16F-F9C9-4875-B73A-C689AB8D4010}"/>
    </a:ext>
  </a:extLst>
</a:theme>
</file>

<file path=ppt/theme/theme4.xml><?xml version="1.0" encoding="utf-8"?>
<a:theme xmlns:a="http://schemas.openxmlformats.org/drawingml/2006/main" name="NTO Black">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potx" id="{965E8775-A924-40C9-A62E-5CC32E51A14E}" vid="{21F97D43-0A6A-43D8-9E68-9D8FDB2239A7}"/>
    </a:ext>
  </a:extLst>
</a:theme>
</file>

<file path=ppt/theme/theme5.xml><?xml version="1.0" encoding="utf-8"?>
<a:theme xmlns:a="http://schemas.openxmlformats.org/drawingml/2006/main" name="NTO Gray">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potx" id="{965E8775-A924-40C9-A62E-5CC32E51A14E}" vid="{FEC3E874-E58A-4F0D-84EC-AB5233BDFAC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29AAA7C5DF2C48B0448E31AE190A0F" ma:contentTypeVersion="16" ma:contentTypeDescription="Create a new document." ma:contentTypeScope="" ma:versionID="7ca6d7a98215d3155e389634b36f75d2">
  <xsd:schema xmlns:xsd="http://www.w3.org/2001/XMLSchema" xmlns:xs="http://www.w3.org/2001/XMLSchema" xmlns:p="http://schemas.microsoft.com/office/2006/metadata/properties" xmlns:ns2="74497ba9-ed5a-4cca-9240-7ee99bf3581f" xmlns:ns3="c1247891-0124-4ef2-b948-f0971478a393" targetNamespace="http://schemas.microsoft.com/office/2006/metadata/properties" ma:root="true" ma:fieldsID="f6c9d614f7deff30e90c70a7e5d63262" ns2:_="" ns3:_="">
    <xsd:import namespace="74497ba9-ed5a-4cca-9240-7ee99bf3581f"/>
    <xsd:import namespace="c1247891-0124-4ef2-b948-f0971478a39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497ba9-ed5a-4cca-9240-7ee99bf358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c592f6e-9db9-49f2-9f9e-7d6ee315dce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1247891-0124-4ef2-b948-f0971478a39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df016e4-01ad-49fb-a318-e6a570d1757a}" ma:internalName="TaxCatchAll" ma:showField="CatchAllData" ma:web="c1247891-0124-4ef2-b948-f0971478a3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1247891-0124-4ef2-b948-f0971478a393" xsi:nil="true"/>
    <lcf76f155ced4ddcb4097134ff3c332f xmlns="74497ba9-ed5a-4cca-9240-7ee99bf3581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8A1740C-83F8-4615-B915-DF90AAF187D4}">
  <ds:schemaRefs>
    <ds:schemaRef ds:uri="http://schemas.microsoft.com/sharepoint/v3/contenttype/forms"/>
  </ds:schemaRefs>
</ds:datastoreItem>
</file>

<file path=customXml/itemProps2.xml><?xml version="1.0" encoding="utf-8"?>
<ds:datastoreItem xmlns:ds="http://schemas.openxmlformats.org/officeDocument/2006/customXml" ds:itemID="{9745EEE9-5FB7-423E-A79C-73F83B26B5C5}">
  <ds:schemaRefs>
    <ds:schemaRef ds:uri="74497ba9-ed5a-4cca-9240-7ee99bf3581f"/>
    <ds:schemaRef ds:uri="c1247891-0124-4ef2-b948-f0971478a3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B9320D0-1373-48A5-B29D-10B6BC5CB0CF}">
  <ds:schemaRefs>
    <ds:schemaRef ds:uri="c1247891-0124-4ef2-b948-f0971478a393"/>
    <ds:schemaRef ds:uri="http://www.w3.org/XML/1998/namespace"/>
    <ds:schemaRef ds:uri="74497ba9-ed5a-4cca-9240-7ee99bf3581f"/>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NTO Template (NEW LOGO 4-27-17)</Template>
  <TotalTime>919</TotalTime>
  <Words>3167</Words>
  <Application>Microsoft Office PowerPoint</Application>
  <PresentationFormat>Widescreen</PresentationFormat>
  <Paragraphs>251</Paragraphs>
  <Slides>28</Slides>
  <Notes>27</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28</vt:i4>
      </vt:variant>
    </vt:vector>
  </HeadingPairs>
  <TitlesOfParts>
    <vt:vector size="40" baseType="lpstr">
      <vt:lpstr>Arial</vt:lpstr>
      <vt:lpstr>Calibri</vt:lpstr>
      <vt:lpstr>Calibri Light</vt:lpstr>
      <vt:lpstr>inherit</vt:lpstr>
      <vt:lpstr>Segoe UI</vt:lpstr>
      <vt:lpstr>Source Sans Pro</vt:lpstr>
      <vt:lpstr>system-ui</vt:lpstr>
      <vt:lpstr>NTO White w gray text</vt:lpstr>
      <vt:lpstr>Custom Design</vt:lpstr>
      <vt:lpstr>NTO Blue</vt:lpstr>
      <vt:lpstr>NTO Black</vt:lpstr>
      <vt:lpstr>NTO Gray</vt:lpstr>
      <vt:lpstr>Rural Health Resources</vt:lpstr>
      <vt:lpstr>Today’s session</vt:lpstr>
      <vt:lpstr>NNLM Overview</vt:lpstr>
      <vt:lpstr>Goal of the NNLM</vt:lpstr>
      <vt:lpstr>NNLM Regions</vt:lpstr>
      <vt:lpstr>NNLM Reading Club</vt:lpstr>
      <vt:lpstr>What the NNLM Does </vt:lpstr>
      <vt:lpstr>Rural Health Resource Guide</vt:lpstr>
      <vt:lpstr>Objectives:</vt:lpstr>
      <vt:lpstr>Rural Challenges:</vt:lpstr>
      <vt:lpstr>Chat: What Impacts Health in Rural Communities?</vt:lpstr>
      <vt:lpstr>Describe the current demographic trends in rural America. </vt:lpstr>
      <vt:lpstr>Federal Definition of Rural Any area that isn’t urban is rural</vt:lpstr>
      <vt:lpstr>Economic Research Service (ERS)</vt:lpstr>
      <vt:lpstr>Rural America at a Glance, 2023</vt:lpstr>
      <vt:lpstr>Rural Demographics Becoming More Diverse</vt:lpstr>
      <vt:lpstr>Intersection of Poverty and Race/Ethnicity</vt:lpstr>
      <vt:lpstr>Rural Health Vulnerability </vt:lpstr>
      <vt:lpstr>Trend in Hospital Closures 2010-2020</vt:lpstr>
      <vt:lpstr>Download data sets and visualizations from rural health resources.</vt:lpstr>
      <vt:lpstr>Rural Health Information Hub</vt:lpstr>
      <vt:lpstr>Find information on health conditions, for demographic groups and on social issues.</vt:lpstr>
      <vt:lpstr>MedlinePlus for Patients and Caregivers</vt:lpstr>
      <vt:lpstr>CDC-Rural Health</vt:lpstr>
      <vt:lpstr>Demonstrations</vt:lpstr>
      <vt:lpstr>Questions?</vt:lpstr>
      <vt:lpstr>Complete the Evaluation for CE Credit</vt:lpstr>
      <vt:lpstr>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mknapp</dc:creator>
  <cp:lastModifiedBy>Rebecca Brown</cp:lastModifiedBy>
  <cp:revision>53</cp:revision>
  <cp:lastPrinted>2018-03-12T21:16:57Z</cp:lastPrinted>
  <dcterms:created xsi:type="dcterms:W3CDTF">2017-05-15T23:46:48Z</dcterms:created>
  <dcterms:modified xsi:type="dcterms:W3CDTF">2024-11-21T20:01:32Z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0x0101000D29AAA7C5DF2C48B0448E31AE190A0F</vt:lpwstr>
  </property>
  <property fmtid="{D5CDD505-2E9C-101B-9397-08002B2CF9AE}" pid="3" name="MediaServiceImageTags">
    <vt:lpwstr/>
  </property>
</Properties>
</file>