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60" r:id="rId5"/>
    <p:sldMasterId id="2147483672" r:id="rId6"/>
    <p:sldMasterId id="2147483696" r:id="rId7"/>
  </p:sldMasterIdLst>
  <p:notesMasterIdLst>
    <p:notesMasterId r:id="rId36"/>
  </p:notesMasterIdLst>
  <p:handoutMasterIdLst>
    <p:handoutMasterId r:id="rId37"/>
  </p:handoutMasterIdLst>
  <p:sldIdLst>
    <p:sldId id="322" r:id="rId8"/>
    <p:sldId id="724" r:id="rId9"/>
    <p:sldId id="260" r:id="rId10"/>
    <p:sldId id="266" r:id="rId11"/>
    <p:sldId id="261" r:id="rId12"/>
    <p:sldId id="263" r:id="rId13"/>
    <p:sldId id="265" r:id="rId14"/>
    <p:sldId id="324" r:id="rId15"/>
    <p:sldId id="4153" r:id="rId16"/>
    <p:sldId id="349" r:id="rId17"/>
    <p:sldId id="275" r:id="rId18"/>
    <p:sldId id="4156" r:id="rId19"/>
    <p:sldId id="2141411067" r:id="rId20"/>
    <p:sldId id="2141411068" r:id="rId21"/>
    <p:sldId id="276" r:id="rId22"/>
    <p:sldId id="284" r:id="rId23"/>
    <p:sldId id="282" r:id="rId24"/>
    <p:sldId id="2141411071" r:id="rId25"/>
    <p:sldId id="2141411072" r:id="rId26"/>
    <p:sldId id="2141411073" r:id="rId27"/>
    <p:sldId id="2141411074" r:id="rId28"/>
    <p:sldId id="2141411077" r:id="rId29"/>
    <p:sldId id="2142533417" r:id="rId30"/>
    <p:sldId id="4150" r:id="rId31"/>
    <p:sldId id="2142533419" r:id="rId32"/>
    <p:sldId id="2142533418" r:id="rId33"/>
    <p:sldId id="4158" r:id="rId34"/>
    <p:sldId id="311" r:id="rId35"/>
  </p:sldIdLst>
  <p:sldSz cx="12192000" cy="6858000"/>
  <p:notesSz cx="6881813"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son, Christina (NIH/NLM/NCBI) [E]" initials="RC([" lastIdx="1" clrIdx="0">
    <p:extLst>
      <p:ext uri="{19B8F6BF-5375-455C-9EA6-DF929625EA0E}">
        <p15:presenceInfo xmlns:p15="http://schemas.microsoft.com/office/powerpoint/2012/main" userId="S::robinsoncl@nih.gov::2e116e64-9bce-4266-a3c2-910ecc64c7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58A"/>
    <a:srgbClr val="616265"/>
    <a:srgbClr val="215591"/>
    <a:srgbClr val="25488D"/>
    <a:srgbClr val="2A3A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201" autoAdjust="0"/>
    <p:restoredTop sz="67462" autoAdjust="0"/>
  </p:normalViewPr>
  <p:slideViewPr>
    <p:cSldViewPr snapToGrid="0" showGuides="1">
      <p:cViewPr varScale="1">
        <p:scale>
          <a:sx n="77" d="100"/>
          <a:sy n="77" d="100"/>
        </p:scale>
        <p:origin x="1116" y="78"/>
      </p:cViewPr>
      <p:guideLst>
        <p:guide orient="horz" pos="2160"/>
        <p:guide pos="3840"/>
      </p:guideLst>
    </p:cSldViewPr>
  </p:slideViewPr>
  <p:outlineViewPr>
    <p:cViewPr>
      <p:scale>
        <a:sx n="33" d="100"/>
        <a:sy n="33" d="100"/>
      </p:scale>
      <p:origin x="0" y="-3080"/>
    </p:cViewPr>
  </p:outlineViewPr>
  <p:notesTextViewPr>
    <p:cViewPr>
      <p:scale>
        <a:sx n="1" d="1"/>
        <a:sy n="1" d="1"/>
      </p:scale>
      <p:origin x="0" y="0"/>
    </p:cViewPr>
  </p:notesTextViewPr>
  <p:sorterViewPr>
    <p:cViewPr varScale="1">
      <p:scale>
        <a:sx n="100" d="100"/>
        <a:sy n="100" d="100"/>
      </p:scale>
      <p:origin x="0" y="-2796"/>
    </p:cViewPr>
  </p:sorterViewPr>
  <p:notesViewPr>
    <p:cSldViewPr snapToGrid="0" showGuides="1">
      <p:cViewPr varScale="1">
        <p:scale>
          <a:sx n="100" d="100"/>
          <a:sy n="100" d="100"/>
        </p:scale>
        <p:origin x="269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3B6A7F92-1A0E-4C56-9DE0-D8B2615B4D33}" type="datetimeFigureOut">
              <a:rPr lang="en-US"/>
              <a:pPr>
                <a:defRPr/>
              </a:pPr>
              <a:t>1/30/2024</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D7A0F1F2-1449-487A-93C5-13A03405DE6C}" type="slidenum">
              <a:rPr lang="en-US"/>
              <a:pPr>
                <a:defRPr/>
              </a:pPr>
              <a:t>‹#›</a:t>
            </a:fld>
            <a:endParaRPr lang="en-US"/>
          </a:p>
        </p:txBody>
      </p:sp>
    </p:spTree>
    <p:extLst>
      <p:ext uri="{BB962C8B-B14F-4D97-AF65-F5344CB8AC3E}">
        <p14:creationId xmlns:p14="http://schemas.microsoft.com/office/powerpoint/2010/main" val="94037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AF748136-DDC1-462B-9AE6-6415F820E1A5}" type="datetimeFigureOut">
              <a:rPr lang="en-US"/>
              <a:pPr>
                <a:defRPr/>
              </a:pPr>
              <a:t>1/30/2024</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2446" tIns="46223" rIns="92446" bIns="46223"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1E640117-C3A4-4D95-8CFE-4BB45D40D405}" type="slidenum">
              <a:rPr lang="en-US"/>
              <a:pPr>
                <a:defRPr/>
              </a:pPr>
              <a:t>‹#›</a:t>
            </a:fld>
            <a:endParaRPr lang="en-US"/>
          </a:p>
        </p:txBody>
      </p:sp>
    </p:spTree>
    <p:extLst>
      <p:ext uri="{BB962C8B-B14F-4D97-AF65-F5344CB8AC3E}">
        <p14:creationId xmlns:p14="http://schemas.microsoft.com/office/powerpoint/2010/main" val="1196040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ncbi.nlm.nih.gov/pubmed?otool=mskcclib"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clinicaltrials.gov/"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a:lnSpc>
                <a:spcPct val="107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107000"/>
              </a:lnSpc>
              <a:spcBef>
                <a:spcPts val="0"/>
              </a:spcBef>
              <a:spcAft>
                <a:spcPts val="80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7AFD9A-E3E6-4961-9F1C-87A42A56C1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7296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A4AE5B-1EAA-4907-9E55-1251C9845438}" type="slidenum">
              <a:rPr lang="en-US" smtClean="0"/>
              <a:t>10</a:t>
            </a:fld>
            <a:endParaRPr lang="en-US" dirty="0"/>
          </a:p>
        </p:txBody>
      </p:sp>
    </p:spTree>
    <p:extLst>
      <p:ext uri="{BB962C8B-B14F-4D97-AF65-F5344CB8AC3E}">
        <p14:creationId xmlns:p14="http://schemas.microsoft.com/office/powerpoint/2010/main" val="4254846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fld id="{B396003D-7F7D-4A09-AB3A-BA662AA0A9CD}" type="slidenum">
              <a:rPr lang="en-US">
                <a:solidFill>
                  <a:srgbClr val="000000"/>
                </a:solidFill>
                <a:latin typeface="Calibri" pitchFamily="34" charset="0"/>
              </a:rPr>
              <a:pPr fontAlgn="base">
                <a:spcBef>
                  <a:spcPct val="0"/>
                </a:spcBef>
                <a:spcAft>
                  <a:spcPct val="0"/>
                </a:spcAft>
              </a:pPr>
              <a:t>11</a:t>
            </a:fld>
            <a:endParaRPr lang="en-US">
              <a:solidFill>
                <a:srgbClr val="000000"/>
              </a:solidFill>
              <a:latin typeface="Calibri" pitchFamily="34" charset="0"/>
            </a:endParaRPr>
          </a:p>
        </p:txBody>
      </p:sp>
      <p:sp>
        <p:nvSpPr>
          <p:cNvPr id="34821"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562995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12</a:t>
            </a:fld>
            <a:endParaRPr lang="en-US" dirty="0"/>
          </a:p>
        </p:txBody>
      </p:sp>
    </p:spTree>
    <p:extLst>
      <p:ext uri="{BB962C8B-B14F-4D97-AF65-F5344CB8AC3E}">
        <p14:creationId xmlns:p14="http://schemas.microsoft.com/office/powerpoint/2010/main" val="3572959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13</a:t>
            </a:fld>
            <a:endParaRPr lang="en-US" dirty="0"/>
          </a:p>
        </p:txBody>
      </p:sp>
    </p:spTree>
    <p:extLst>
      <p:ext uri="{BB962C8B-B14F-4D97-AF65-F5344CB8AC3E}">
        <p14:creationId xmlns:p14="http://schemas.microsoft.com/office/powerpoint/2010/main" val="27355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a:lnSpc>
                <a:spcPct val="107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fld id="{CF338A7F-2D1D-42DC-B932-05BEC70C30EA}" type="slidenum">
              <a:rPr lang="en-US">
                <a:solidFill>
                  <a:srgbClr val="000000"/>
                </a:solidFill>
                <a:latin typeface="Calibri" pitchFamily="34" charset="0"/>
              </a:rPr>
              <a:pPr defTabSz="483265" fontAlgn="base">
                <a:spcBef>
                  <a:spcPct val="0"/>
                </a:spcBef>
                <a:spcAft>
                  <a:spcPct val="0"/>
                </a:spcAft>
                <a:defRPr/>
              </a:pPr>
              <a:t>14</a:t>
            </a:fld>
            <a:endParaRPr lang="en-US" dirty="0">
              <a:solidFill>
                <a:srgbClr val="000000"/>
              </a:solidFill>
              <a:latin typeface="Calibri" pitchFamily="34" charset="0"/>
            </a:endParaRPr>
          </a:p>
        </p:txBody>
      </p:sp>
      <p:sp>
        <p:nvSpPr>
          <p:cNvPr id="37893"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r>
              <a:rPr lang="en-US" dirty="0">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615105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0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CAA4AE5B-1EAA-4907-9E55-1251C9845438}" type="slidenum">
              <a:rPr lang="en-US" smtClean="0"/>
              <a:t>15</a:t>
            </a:fld>
            <a:endParaRPr lang="en-US" dirty="0"/>
          </a:p>
        </p:txBody>
      </p:sp>
    </p:spTree>
    <p:extLst>
      <p:ext uri="{BB962C8B-B14F-4D97-AF65-F5344CB8AC3E}">
        <p14:creationId xmlns:p14="http://schemas.microsoft.com/office/powerpoint/2010/main" val="47187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16</a:t>
            </a:fld>
            <a:endParaRPr lang="en-US" dirty="0"/>
          </a:p>
        </p:txBody>
      </p:sp>
    </p:spTree>
    <p:extLst>
      <p:ext uri="{BB962C8B-B14F-4D97-AF65-F5344CB8AC3E}">
        <p14:creationId xmlns:p14="http://schemas.microsoft.com/office/powerpoint/2010/main" val="3059237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defTabSz="938168">
              <a:defRPr/>
            </a:pPr>
            <a:endParaRPr lang="en-US" baseline="0" dirty="0"/>
          </a:p>
        </p:txBody>
      </p:sp>
      <p:sp>
        <p:nvSpPr>
          <p:cNvPr id="4" name="Slide Number Placeholder 3"/>
          <p:cNvSpPr>
            <a:spLocks noGrp="1"/>
          </p:cNvSpPr>
          <p:nvPr>
            <p:ph type="sldNum" sz="quarter" idx="10"/>
          </p:nvPr>
        </p:nvSpPr>
        <p:spPr/>
        <p:txBody>
          <a:bodyPr/>
          <a:lstStyle/>
          <a:p>
            <a:fld id="{CBD3001F-AA79-49D3-8BA8-78D931846678}" type="slidenum">
              <a:rPr lang="en-US" smtClean="0"/>
              <a:t>17</a:t>
            </a:fld>
            <a:endParaRPr lang="en-US" dirty="0"/>
          </a:p>
        </p:txBody>
      </p:sp>
    </p:spTree>
    <p:extLst>
      <p:ext uri="{BB962C8B-B14F-4D97-AF65-F5344CB8AC3E}">
        <p14:creationId xmlns:p14="http://schemas.microsoft.com/office/powerpoint/2010/main" val="578074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171450" marR="0" lvl="0" indent="-171450" algn="l" defTabSz="94850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4850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19</a:t>
            </a:fld>
            <a:endParaRPr lang="en-US" dirty="0"/>
          </a:p>
        </p:txBody>
      </p:sp>
    </p:spTree>
    <p:extLst>
      <p:ext uri="{BB962C8B-B14F-4D97-AF65-F5344CB8AC3E}">
        <p14:creationId xmlns:p14="http://schemas.microsoft.com/office/powerpoint/2010/main" val="117539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20</a:t>
            </a:fld>
            <a:endParaRPr lang="en-US" dirty="0"/>
          </a:p>
        </p:txBody>
      </p:sp>
    </p:spTree>
    <p:extLst>
      <p:ext uri="{BB962C8B-B14F-4D97-AF65-F5344CB8AC3E}">
        <p14:creationId xmlns:p14="http://schemas.microsoft.com/office/powerpoint/2010/main" val="2585166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briefly I wanted to introduce the Network of the National Library of Medicine, also known as NNLM. As the name suggests, the NNLM is part of the National Library of Medicine, which is within the National Institutes of Health. We are the education and outreach arm of the National Library of Medicine. We work regionally, getting to know communities on the ground and helping those communities best serve the people they know best. </a:t>
            </a:r>
          </a:p>
          <a:p>
            <a:endParaRPr lang="en-US" dirty="0"/>
          </a:p>
          <a:p>
            <a:r>
              <a:rPr lang="en-US" dirty="0"/>
              <a:t>But we are also present across the entire country. And we work to advance the health and well being of everyone through access and understanding of how to use health information. This includes both working with organizations like libraries of all types, schools, health care, and all sorts of community-based organizations. </a:t>
            </a:r>
          </a:p>
          <a:p>
            <a:endParaRPr lang="en-US" dirty="0"/>
          </a:p>
          <a:p>
            <a:r>
              <a:rPr lang="en-US" dirty="0"/>
              <a:t>We do this primarily through three different methods: 1) providing funding to organizations so that they can work within their own communities; 2) other forms of outreach and engagement; ) And then like today, we offer a wide range of training and education opportunities.  </a:t>
            </a:r>
          </a:p>
          <a:p>
            <a:endParaRPr lang="en-US" dirty="0"/>
          </a:p>
          <a:p>
            <a:r>
              <a:rPr lang="en-US" dirty="0"/>
              <a:t>Plus, we recently launched the NNLM Discovery podcast.  Podcasts are available wherever you get your podcasts or on nnlm.gov/podcast</a:t>
            </a:r>
          </a:p>
          <a:p>
            <a:endParaRPr lang="en-US" dirty="0"/>
          </a:p>
          <a:p>
            <a:r>
              <a:rPr lang="en-US" dirty="0"/>
              <a:t>I encourage you all to visit nnlm.gov to learn more.</a:t>
            </a:r>
          </a:p>
        </p:txBody>
      </p:sp>
      <p:sp>
        <p:nvSpPr>
          <p:cNvPr id="4" name="Slide Number Placeholder 3"/>
          <p:cNvSpPr>
            <a:spLocks noGrp="1"/>
          </p:cNvSpPr>
          <p:nvPr>
            <p:ph type="sldNum" sz="quarter" idx="10"/>
          </p:nvPr>
        </p:nvSpPr>
        <p:spPr/>
        <p:txBody>
          <a:bodyPr/>
          <a:lstStyle/>
          <a:p>
            <a:fld id="{F37C1951-B430-4891-8D79-DC3B7319464D}" type="slidenum">
              <a:rPr lang="en-US" smtClean="0"/>
              <a:t>2</a:t>
            </a:fld>
            <a:endParaRPr lang="en-US"/>
          </a:p>
        </p:txBody>
      </p:sp>
    </p:spTree>
    <p:extLst>
      <p:ext uri="{BB962C8B-B14F-4D97-AF65-F5344CB8AC3E}">
        <p14:creationId xmlns:p14="http://schemas.microsoft.com/office/powerpoint/2010/main" val="42063123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3001F-AA79-49D3-8BA8-78D931846678}" type="slidenum">
              <a:rPr lang="en-US" smtClean="0"/>
              <a:t>21</a:t>
            </a:fld>
            <a:endParaRPr lang="en-US" dirty="0"/>
          </a:p>
        </p:txBody>
      </p:sp>
    </p:spTree>
    <p:extLst>
      <p:ext uri="{BB962C8B-B14F-4D97-AF65-F5344CB8AC3E}">
        <p14:creationId xmlns:p14="http://schemas.microsoft.com/office/powerpoint/2010/main" val="498022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0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23</a:t>
            </a:fld>
            <a:endParaRPr lang="en-US" dirty="0"/>
          </a:p>
        </p:txBody>
      </p:sp>
    </p:spTree>
    <p:extLst>
      <p:ext uri="{BB962C8B-B14F-4D97-AF65-F5344CB8AC3E}">
        <p14:creationId xmlns:p14="http://schemas.microsoft.com/office/powerpoint/2010/main" val="1877750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2060"/>
                </a:solidFill>
              </a:rPr>
              <a:t>A basic search on Breast Cancer with Vitamin D as the intervention. </a:t>
            </a:r>
          </a:p>
          <a:p>
            <a:endParaRPr lang="en-US" dirty="0">
              <a:solidFill>
                <a:srgbClr val="002060"/>
              </a:solidFill>
            </a:endParaRPr>
          </a:p>
          <a:p>
            <a:r>
              <a:rPr lang="en-US" dirty="0">
                <a:solidFill>
                  <a:srgbClr val="002060"/>
                </a:solidFill>
              </a:rPr>
              <a:t>We will look at a sample study. I will do a filtered search on location, and you will have a chance to search for actively recruiting studies in your nearest city. Then, I will give you a research case study using virtual reality with burn patients. And we will finish up with finding PubMed citations using the secondary source ID field tag [si]. You won’t want to miss this tip!</a:t>
            </a:r>
          </a:p>
          <a:p>
            <a:r>
              <a:rPr lang="en-US" dirty="0">
                <a:solidFill>
                  <a:srgbClr val="002060"/>
                </a:solidFill>
              </a:rPr>
              <a:t>Your Turn: Use filters to Find a Trial Actively Recruiting in Your State</a:t>
            </a:r>
          </a:p>
          <a:p>
            <a:r>
              <a:rPr lang="en-US" dirty="0">
                <a:solidFill>
                  <a:srgbClr val="002060"/>
                </a:solidFill>
              </a:rPr>
              <a:t>Researcher Search: Using Virtual Reality with Burn Patients</a:t>
            </a:r>
          </a:p>
          <a:p>
            <a:r>
              <a:rPr lang="en-US" dirty="0">
                <a:solidFill>
                  <a:srgbClr val="002060"/>
                </a:solidFill>
              </a:rPr>
              <a:t>Finding PubMed Citations Using [si] Field Tag</a:t>
            </a:r>
          </a:p>
          <a:p>
            <a:pPr lvl="1"/>
            <a:r>
              <a:rPr lang="en-US" dirty="0">
                <a:solidFill>
                  <a:srgbClr val="002060"/>
                </a:solidFill>
              </a:rPr>
              <a:t>You won’t want to miss this last search tip!</a:t>
            </a:r>
          </a:p>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24</a:t>
            </a:fld>
            <a:endParaRPr lang="en-US"/>
          </a:p>
        </p:txBody>
      </p:sp>
    </p:spTree>
    <p:extLst>
      <p:ext uri="{BB962C8B-B14F-4D97-AF65-F5344CB8AC3E}">
        <p14:creationId xmlns:p14="http://schemas.microsoft.com/office/powerpoint/2010/main" val="3116975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25</a:t>
            </a:fld>
            <a:endParaRPr lang="en-US" dirty="0"/>
          </a:p>
        </p:txBody>
      </p:sp>
    </p:spTree>
    <p:extLst>
      <p:ext uri="{BB962C8B-B14F-4D97-AF65-F5344CB8AC3E}">
        <p14:creationId xmlns:p14="http://schemas.microsoft.com/office/powerpoint/2010/main" val="23483960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As I mentioned earlier, CTG is a key resource for accessing studies with unpublished results,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but it does not provide a filter to do this.</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Never fear! It </a:t>
            </a:r>
            <a:r>
              <a:rPr lang="en-US" sz="1800" b="1" i="1" kern="1800" dirty="0">
                <a:effectLst/>
                <a:latin typeface="Calibri" panose="020F0502020204030204" pitchFamily="34" charset="0"/>
                <a:ea typeface="Calibri" panose="020F0502020204030204" pitchFamily="34" charset="0"/>
                <a:cs typeface="Calibri" panose="020F0502020204030204" pitchFamily="34" charset="0"/>
              </a:rPr>
              <a:t>is</a:t>
            </a:r>
            <a:r>
              <a:rPr lang="en-US" sz="1800" kern="1800" dirty="0">
                <a:effectLst/>
                <a:latin typeface="Calibri" panose="020F0502020204030204" pitchFamily="34" charset="0"/>
                <a:ea typeface="Calibri" panose="020F0502020204030204" pitchFamily="34" charset="0"/>
                <a:cs typeface="Calibri" panose="020F0502020204030204" pitchFamily="34" charset="0"/>
              </a:rPr>
              <a:t> possible to perform this search.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So, let’s go back into to CTG and I’ll walk us through the steps… </a:t>
            </a:r>
          </a:p>
          <a:p>
            <a:pPr marL="0" marR="0">
              <a:lnSpc>
                <a:spcPct val="107000"/>
              </a:lnSpc>
              <a:spcBef>
                <a:spcPts val="0"/>
              </a:spcBef>
              <a:spcAft>
                <a:spcPts val="0"/>
              </a:spcAft>
            </a:pP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26</a:t>
            </a:fld>
            <a:endParaRPr lang="en-US" dirty="0"/>
          </a:p>
        </p:txBody>
      </p:sp>
    </p:spTree>
    <p:extLst>
      <p:ext uri="{BB962C8B-B14F-4D97-AF65-F5344CB8AC3E}">
        <p14:creationId xmlns:p14="http://schemas.microsoft.com/office/powerpoint/2010/main" val="38830342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I am going to go live to PubMed in a moment for our 2</a:t>
            </a:r>
            <a:r>
              <a:rPr lang="en-US" sz="1800" kern="1800" baseline="30000" dirty="0">
                <a:effectLst/>
                <a:latin typeface="Calibri" panose="020F0502020204030204" pitchFamily="34" charset="0"/>
                <a:ea typeface="Calibri" panose="020F0502020204030204" pitchFamily="34" charset="0"/>
                <a:cs typeface="Calibri" panose="020F0502020204030204" pitchFamily="34" charset="0"/>
              </a:rPr>
              <a:t>nd</a:t>
            </a:r>
            <a:r>
              <a:rPr lang="en-US" sz="1800" kern="1800" dirty="0">
                <a:effectLst/>
                <a:latin typeface="Calibri" panose="020F0502020204030204" pitchFamily="34" charset="0"/>
                <a:ea typeface="Calibri" panose="020F0502020204030204" pitchFamily="34" charset="0"/>
                <a:cs typeface="Calibri" panose="020F0502020204030204" pitchFamily="34" charset="0"/>
              </a:rPr>
              <a:t> search tip, but first I want to talk a little about what we’ll be doing.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We are going to use the </a:t>
            </a:r>
            <a:r>
              <a:rPr lang="en-US" sz="1800" b="1" kern="1800" dirty="0">
                <a:effectLst/>
                <a:latin typeface="Calibri" panose="020F0502020204030204" pitchFamily="34" charset="0"/>
                <a:ea typeface="Calibri" panose="020F0502020204030204" pitchFamily="34" charset="0"/>
                <a:cs typeface="Calibri" panose="020F0502020204030204" pitchFamily="34" charset="0"/>
              </a:rPr>
              <a:t>Secondary Source ID Field Tag</a:t>
            </a:r>
            <a:r>
              <a:rPr lang="en-US" sz="1800" kern="1800" dirty="0">
                <a:effectLst/>
                <a:latin typeface="Calibri" panose="020F0502020204030204" pitchFamily="34" charset="0"/>
                <a:ea typeface="Calibri" panose="020F0502020204030204" pitchFamily="34" charset="0"/>
                <a:cs typeface="Calibri" panose="020F0502020204030204" pitchFamily="34" charset="0"/>
              </a:rPr>
              <a:t> to quickly and easily filter </a:t>
            </a:r>
            <a:r>
              <a:rPr lang="en-US" sz="1800" u="sng" kern="18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PubMed</a:t>
            </a:r>
            <a:r>
              <a:rPr lang="en-US" sz="1800" kern="1800" dirty="0">
                <a:effectLst/>
                <a:latin typeface="Calibri" panose="020F0502020204030204" pitchFamily="34" charset="0"/>
                <a:ea typeface="Calibri" panose="020F0502020204030204" pitchFamily="34" charset="0"/>
                <a:cs typeface="Calibri" panose="020F0502020204030204" pitchFamily="34" charset="0"/>
              </a:rPr>
              <a:t> results to those that are also in the </a:t>
            </a:r>
            <a:r>
              <a:rPr lang="en-US" sz="1800" u="sng" kern="18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ClinicalTrials.gov</a:t>
            </a:r>
            <a:r>
              <a:rPr lang="en-US" sz="1800" kern="1800" dirty="0">
                <a:effectLst/>
                <a:latin typeface="Calibri" panose="020F0502020204030204" pitchFamily="34" charset="0"/>
                <a:ea typeface="Calibri" panose="020F0502020204030204" pitchFamily="34" charset="0"/>
                <a:cs typeface="Calibri" panose="020F0502020204030204" pitchFamily="34" charset="0"/>
              </a:rPr>
              <a:t> database.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b="1" kern="1800" dirty="0">
                <a:effectLst/>
                <a:latin typeface="Calibri" panose="020F0502020204030204" pitchFamily="34" charset="0"/>
                <a:ea typeface="Calibri" panose="020F0502020204030204" pitchFamily="34" charset="0"/>
                <a:cs typeface="Calibri" panose="020F0502020204030204" pitchFamily="34" charset="0"/>
              </a:rPr>
              <a:t>[</a:t>
            </a:r>
            <a:r>
              <a:rPr lang="en-US" sz="1800" b="1" kern="1800" dirty="0" err="1">
                <a:effectLst/>
                <a:latin typeface="Calibri" panose="020F0502020204030204" pitchFamily="34" charset="0"/>
                <a:ea typeface="Calibri" panose="020F0502020204030204" pitchFamily="34" charset="0"/>
                <a:cs typeface="Calibri" panose="020F0502020204030204" pitchFamily="34" charset="0"/>
              </a:rPr>
              <a:t>si</a:t>
            </a:r>
            <a:r>
              <a:rPr lang="en-US" sz="1800" b="1" kern="1800" dirty="0">
                <a:effectLst/>
                <a:latin typeface="Calibri" panose="020F0502020204030204" pitchFamily="34" charset="0"/>
                <a:ea typeface="Calibri" panose="020F0502020204030204" pitchFamily="34" charset="0"/>
                <a:cs typeface="Calibri" panose="020F0502020204030204" pitchFamily="34" charset="0"/>
              </a:rPr>
              <a:t>]</a:t>
            </a:r>
            <a:r>
              <a:rPr lang="en-US" sz="1800" kern="1800" dirty="0">
                <a:effectLst/>
                <a:latin typeface="Calibri" panose="020F0502020204030204" pitchFamily="34" charset="0"/>
                <a:ea typeface="Calibri" panose="020F0502020204030204" pitchFamily="34" charset="0"/>
                <a:cs typeface="Calibri" panose="020F0502020204030204" pitchFamily="34" charset="0"/>
              </a:rPr>
              <a:t> stands for stands for “secondary source,” and includes publishers, research institutes, and a variety of commercial and non-profit organizations that are </a:t>
            </a:r>
            <a:r>
              <a:rPr lang="en-US" sz="1800" kern="1800" dirty="0" err="1">
                <a:effectLst/>
                <a:latin typeface="Calibri" panose="020F0502020204030204" pitchFamily="34" charset="0"/>
                <a:ea typeface="Calibri" panose="020F0502020204030204" pitchFamily="34" charset="0"/>
                <a:cs typeface="Calibri" panose="020F0502020204030204" pitchFamily="34" charset="0"/>
              </a:rPr>
              <a:t>LinkOut</a:t>
            </a:r>
            <a:r>
              <a:rPr lang="en-US" sz="1800" kern="1800" dirty="0">
                <a:effectLst/>
                <a:latin typeface="Calibri" panose="020F0502020204030204" pitchFamily="34" charset="0"/>
                <a:ea typeface="Calibri" panose="020F0502020204030204" pitchFamily="34" charset="0"/>
                <a:cs typeface="Calibri" panose="020F0502020204030204" pitchFamily="34" charset="0"/>
              </a:rPr>
              <a:t> providers - ClinicalTrials.gov is one of those providers.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The format for this field tag is: </a:t>
            </a:r>
            <a:r>
              <a:rPr lang="en-US" sz="1800" b="1" kern="1800" dirty="0">
                <a:effectLst/>
                <a:latin typeface="Calibri" panose="020F0502020204030204" pitchFamily="34" charset="0"/>
                <a:ea typeface="Calibri" panose="020F0502020204030204" pitchFamily="34" charset="0"/>
                <a:cs typeface="Calibri" panose="020F0502020204030204" pitchFamily="34" charset="0"/>
              </a:rPr>
              <a:t>clinicaltrials.gov [</a:t>
            </a:r>
            <a:r>
              <a:rPr lang="en-US" sz="1800" b="1" kern="1800" dirty="0" err="1">
                <a:effectLst/>
                <a:latin typeface="Calibri" panose="020F0502020204030204" pitchFamily="34" charset="0"/>
                <a:ea typeface="Calibri" panose="020F0502020204030204" pitchFamily="34" charset="0"/>
                <a:cs typeface="Calibri" panose="020F0502020204030204" pitchFamily="34" charset="0"/>
              </a:rPr>
              <a:t>si</a:t>
            </a:r>
            <a:r>
              <a:rPr lang="en-US" sz="1800" b="1" kern="1800" dirty="0">
                <a:effectLst/>
                <a:latin typeface="Calibri" panose="020F0502020204030204" pitchFamily="34" charset="0"/>
                <a:ea typeface="Calibri" panose="020F0502020204030204" pitchFamily="34" charset="0"/>
                <a:cs typeface="Calibri" panose="020F0502020204030204" pitchFamily="34" charset="0"/>
              </a:rPr>
              <a:t>]</a:t>
            </a: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So, I’m going to open up PubMed now </a:t>
            </a:r>
            <a:r>
              <a:rPr lang="en-US" sz="1800" b="1" kern="1800" dirty="0">
                <a:effectLst/>
                <a:latin typeface="Calibri" panose="020F0502020204030204" pitchFamily="34" charset="0"/>
                <a:ea typeface="Calibri" panose="020F0502020204030204" pitchFamily="34" charset="0"/>
                <a:cs typeface="Calibri" panose="020F0502020204030204" pitchFamily="34" charset="0"/>
              </a:rPr>
              <a:t>[Open PubMed]</a:t>
            </a:r>
            <a:r>
              <a:rPr lang="en-US" sz="1800" kern="1800" dirty="0">
                <a:effectLst/>
                <a:latin typeface="Calibri" panose="020F0502020204030204" pitchFamily="34" charset="0"/>
                <a:ea typeface="Calibri" panose="020F0502020204030204" pitchFamily="34" charset="0"/>
                <a:cs typeface="Calibri" panose="020F0502020204030204" pitchFamily="34" charset="0"/>
              </a:rPr>
              <a:t> and we’ll try this out…</a:t>
            </a:r>
          </a:p>
          <a:p>
            <a:pPr marL="0" marR="0">
              <a:lnSpc>
                <a:spcPct val="107000"/>
              </a:lnSpc>
              <a:spcBef>
                <a:spcPts val="0"/>
              </a:spcBef>
              <a:spcAft>
                <a:spcPts val="0"/>
              </a:spcAft>
            </a:pPr>
            <a:r>
              <a:rPr lang="en-US" sz="1800" b="1" kern="180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27</a:t>
            </a:fld>
            <a:endParaRPr lang="en-US" dirty="0"/>
          </a:p>
        </p:txBody>
      </p:sp>
    </p:spTree>
    <p:extLst>
      <p:ext uri="{BB962C8B-B14F-4D97-AF65-F5344CB8AC3E}">
        <p14:creationId xmlns:p14="http://schemas.microsoft.com/office/powerpoint/2010/main" val="28414082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Alright, you made it - We’ve reached the end of our class content!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We have - - minutes left to answer any additional questions you have about clinical studies and CTG.</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Thank you for attending today’s session!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If you have any questions in the future, please feel free to reach out to us.</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A reminder that the link to the evaluation should automatically open when you exit out of WebEx.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Rebecca will also share it in the Chat box.</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We always appreciate your feedback so please complete that for us.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1800" kern="1800" dirty="0">
                <a:effectLst/>
                <a:latin typeface="Calibri" panose="020F0502020204030204" pitchFamily="34" charset="0"/>
                <a:ea typeface="Calibri" panose="020F0502020204030204" pitchFamily="34" charset="0"/>
                <a:cs typeface="Calibri" panose="020F0502020204030204" pitchFamily="34" charset="0"/>
              </a:rPr>
              <a:t> </a:t>
            </a:r>
          </a:p>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28</a:t>
            </a:fld>
            <a:endParaRPr lang="en-US" dirty="0"/>
          </a:p>
        </p:txBody>
      </p:sp>
    </p:spTree>
    <p:extLst>
      <p:ext uri="{BB962C8B-B14F-4D97-AF65-F5344CB8AC3E}">
        <p14:creationId xmlns:p14="http://schemas.microsoft.com/office/powerpoint/2010/main" val="4184268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3</a:t>
            </a:fld>
            <a:endParaRPr lang="en-US"/>
          </a:p>
        </p:txBody>
      </p:sp>
    </p:spTree>
    <p:extLst>
      <p:ext uri="{BB962C8B-B14F-4D97-AF65-F5344CB8AC3E}">
        <p14:creationId xmlns:p14="http://schemas.microsoft.com/office/powerpoint/2010/main" val="439299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4</a:t>
            </a:fld>
            <a:endParaRPr lang="en-US" dirty="0"/>
          </a:p>
        </p:txBody>
      </p:sp>
    </p:spTree>
    <p:extLst>
      <p:ext uri="{BB962C8B-B14F-4D97-AF65-F5344CB8AC3E}">
        <p14:creationId xmlns:p14="http://schemas.microsoft.com/office/powerpoint/2010/main" val="2233247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AE5B-1EAA-4907-9E55-1251C9845438}" type="slidenum">
              <a:rPr lang="en-US" smtClean="0"/>
              <a:t>5</a:t>
            </a:fld>
            <a:endParaRPr lang="en-US"/>
          </a:p>
        </p:txBody>
      </p:sp>
    </p:spTree>
    <p:extLst>
      <p:ext uri="{BB962C8B-B14F-4D97-AF65-F5344CB8AC3E}">
        <p14:creationId xmlns:p14="http://schemas.microsoft.com/office/powerpoint/2010/main" val="43699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l"/>
            <a:endParaRPr lang="en-US" b="0" i="0" dirty="0">
              <a:solidFill>
                <a:srgbClr val="1B1B1B"/>
              </a:solidFill>
              <a:effectLst/>
              <a:latin typeface="Roboto" panose="02000000000000000000" pitchFamily="2" charset="0"/>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fld id="{B68F5DCE-64F2-4518-AC66-435F0BB7D239}" type="slidenum">
              <a:rPr lang="en-US">
                <a:solidFill>
                  <a:srgbClr val="000000"/>
                </a:solidFill>
                <a:latin typeface="Calibri" pitchFamily="34" charset="0"/>
              </a:rPr>
              <a:pPr fontAlgn="base">
                <a:spcBef>
                  <a:spcPct val="0"/>
                </a:spcBef>
                <a:spcAft>
                  <a:spcPct val="0"/>
                </a:spcAft>
              </a:pPr>
              <a:t>6</a:t>
            </a:fld>
            <a:endParaRPr lang="en-US">
              <a:solidFill>
                <a:srgbClr val="000000"/>
              </a:solidFill>
              <a:latin typeface="Calibri" pitchFamily="34" charset="0"/>
            </a:endParaRPr>
          </a:p>
        </p:txBody>
      </p:sp>
      <p:sp>
        <p:nvSpPr>
          <p:cNvPr id="26629"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fontAlgn="base">
              <a:spcBef>
                <a:spcPct val="0"/>
              </a:spcBef>
              <a:spcAft>
                <a:spcPct val="0"/>
              </a:spcAft>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2628437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777875" y="1200150"/>
            <a:ext cx="5759450" cy="32400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a:spcBef>
                <a:spcPct val="0"/>
              </a:spcBef>
              <a:defRPr/>
            </a:pPr>
            <a:endParaRPr 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fld id="{1B18EFBD-0EFC-47E6-A868-373F18746C52}" type="slidenum">
              <a:rPr lang="en-US">
                <a:solidFill>
                  <a:srgbClr val="000000"/>
                </a:solidFill>
                <a:latin typeface="Calibri" pitchFamily="34" charset="0"/>
              </a:rPr>
              <a:pPr defTabSz="483265" fontAlgn="base">
                <a:spcBef>
                  <a:spcPct val="0"/>
                </a:spcBef>
                <a:spcAft>
                  <a:spcPct val="0"/>
                </a:spcAft>
                <a:defRPr/>
              </a:pPr>
              <a:t>7</a:t>
            </a:fld>
            <a:endParaRPr lang="en-US">
              <a:solidFill>
                <a:srgbClr val="000000"/>
              </a:solidFill>
              <a:latin typeface="Calibri" pitchFamily="34" charset="0"/>
            </a:endParaRPr>
          </a:p>
        </p:txBody>
      </p:sp>
      <p:sp>
        <p:nvSpPr>
          <p:cNvPr id="27653" name="Footer Placeholder 4"/>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85305" indent="-302040">
              <a:defRPr>
                <a:solidFill>
                  <a:schemeClr val="tx1"/>
                </a:solidFill>
                <a:latin typeface="Arial" charset="0"/>
              </a:defRPr>
            </a:lvl2pPr>
            <a:lvl3pPr marL="1208161" indent="-241632">
              <a:defRPr>
                <a:solidFill>
                  <a:schemeClr val="tx1"/>
                </a:solidFill>
                <a:latin typeface="Arial" charset="0"/>
              </a:defRPr>
            </a:lvl3pPr>
            <a:lvl4pPr marL="1691426" indent="-241632">
              <a:defRPr>
                <a:solidFill>
                  <a:schemeClr val="tx1"/>
                </a:solidFill>
                <a:latin typeface="Arial" charset="0"/>
              </a:defRPr>
            </a:lvl4pPr>
            <a:lvl5pPr marL="2174690" indent="-241632">
              <a:defRPr>
                <a:solidFill>
                  <a:schemeClr val="tx1"/>
                </a:solidFill>
                <a:latin typeface="Arial" charset="0"/>
              </a:defRPr>
            </a:lvl5pPr>
            <a:lvl6pPr marL="2657954" indent="-241632" fontAlgn="base">
              <a:spcBef>
                <a:spcPct val="0"/>
              </a:spcBef>
              <a:spcAft>
                <a:spcPct val="0"/>
              </a:spcAft>
              <a:defRPr>
                <a:solidFill>
                  <a:schemeClr val="tx1"/>
                </a:solidFill>
                <a:latin typeface="Arial" charset="0"/>
              </a:defRPr>
            </a:lvl6pPr>
            <a:lvl7pPr marL="3141218" indent="-241632" fontAlgn="base">
              <a:spcBef>
                <a:spcPct val="0"/>
              </a:spcBef>
              <a:spcAft>
                <a:spcPct val="0"/>
              </a:spcAft>
              <a:defRPr>
                <a:solidFill>
                  <a:schemeClr val="tx1"/>
                </a:solidFill>
                <a:latin typeface="Arial" charset="0"/>
              </a:defRPr>
            </a:lvl7pPr>
            <a:lvl8pPr marL="3624483" indent="-241632" fontAlgn="base">
              <a:spcBef>
                <a:spcPct val="0"/>
              </a:spcBef>
              <a:spcAft>
                <a:spcPct val="0"/>
              </a:spcAft>
              <a:defRPr>
                <a:solidFill>
                  <a:schemeClr val="tx1"/>
                </a:solidFill>
                <a:latin typeface="Arial" charset="0"/>
              </a:defRPr>
            </a:lvl8pPr>
            <a:lvl9pPr marL="4107747" indent="-241632" fontAlgn="base">
              <a:spcBef>
                <a:spcPct val="0"/>
              </a:spcBef>
              <a:spcAft>
                <a:spcPct val="0"/>
              </a:spcAft>
              <a:defRPr>
                <a:solidFill>
                  <a:schemeClr val="tx1"/>
                </a:solidFill>
                <a:latin typeface="Arial" charset="0"/>
              </a:defRPr>
            </a:lvl9pPr>
          </a:lstStyle>
          <a:p>
            <a:pPr defTabSz="483265" fontAlgn="base">
              <a:spcBef>
                <a:spcPct val="0"/>
              </a:spcBef>
              <a:spcAft>
                <a:spcPct val="0"/>
              </a:spcAft>
              <a:defRPr/>
            </a:pPr>
            <a:r>
              <a:rPr lang="en-US">
                <a:solidFill>
                  <a:srgbClr val="000000"/>
                </a:solidFill>
                <a:latin typeface="Calibri" pitchFamily="34" charset="0"/>
              </a:rPr>
              <a:t>Module 1 - Clinical Trials, Registration and Results Reporting, and Users</a:t>
            </a:r>
          </a:p>
        </p:txBody>
      </p:sp>
    </p:spTree>
    <p:extLst>
      <p:ext uri="{BB962C8B-B14F-4D97-AF65-F5344CB8AC3E}">
        <p14:creationId xmlns:p14="http://schemas.microsoft.com/office/powerpoint/2010/main" val="3992172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xfrm>
            <a:off x="455613" y="719138"/>
            <a:ext cx="6403975" cy="3603625"/>
          </a:xfrm>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en-US" b="0" dirty="0">
              <a:solidFill>
                <a:srgbClr val="FF0000"/>
              </a:solidFill>
            </a:endParaRPr>
          </a:p>
        </p:txBody>
      </p:sp>
    </p:spTree>
    <p:extLst>
      <p:ext uri="{BB962C8B-B14F-4D97-AF65-F5344CB8AC3E}">
        <p14:creationId xmlns:p14="http://schemas.microsoft.com/office/powerpoint/2010/main" val="288754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1E640117-C3A4-4D95-8CFE-4BB45D40D405}" type="slidenum">
              <a:rPr lang="en-US" smtClean="0"/>
              <a:pPr>
                <a:defRPr/>
              </a:pPr>
              <a:t>9</a:t>
            </a:fld>
            <a:endParaRPr lang="en-US"/>
          </a:p>
        </p:txBody>
      </p:sp>
    </p:spTree>
    <p:extLst>
      <p:ext uri="{BB962C8B-B14F-4D97-AF65-F5344CB8AC3E}">
        <p14:creationId xmlns:p14="http://schemas.microsoft.com/office/powerpoint/2010/main" val="236641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76BF41A6-7A2C-4690-ACC7-07924994F7F6}"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79781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9D98945B-9468-4E5A-98FD-3F0DF03BC1B2}"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4155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31637DA-7CCD-40E4-B73E-4FBDAF634A94}"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834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Plain">
    <p:bg>
      <p:bgPr>
        <a:solidFill>
          <a:schemeClr val="bg1"/>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72CE414-1902-2A45-A544-B019BA8F165F}"/>
              </a:ext>
            </a:extLst>
          </p:cNvPr>
          <p:cNvSpPr>
            <a:spLocks noGrp="1"/>
          </p:cNvSpPr>
          <p:nvPr>
            <p:ph idx="1" hasCustomPrompt="1"/>
            <p:custDataLst>
              <p:tags r:id="rId1"/>
            </p:custDataLst>
          </p:nvPr>
        </p:nvSpPr>
        <p:spPr>
          <a:xfrm>
            <a:off x="838200" y="1449659"/>
            <a:ext cx="10515600" cy="4401866"/>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custDataLst>
              <p:tags r:id="rId2"/>
            </p:custDataLst>
          </p:nvPr>
        </p:nvSpPr>
        <p:spPr>
          <a:xfrm>
            <a:off x="838200" y="365125"/>
            <a:ext cx="10515600" cy="1018667"/>
          </a:xfrm>
        </p:spPr>
        <p:txBody>
          <a:bodyPr anchor="t" anchorCtr="0">
            <a:noAutofit/>
          </a:bodyPr>
          <a:lstStyle>
            <a:lvl1pPr>
              <a:defRPr sz="4000"/>
            </a:lvl1pPr>
          </a:lstStyle>
          <a:p>
            <a:r>
              <a:rPr lang="en-US"/>
              <a:t>Click to edit Master title style</a:t>
            </a:r>
          </a:p>
        </p:txBody>
      </p:sp>
      <p:cxnSp>
        <p:nvCxnSpPr>
          <p:cNvPr id="10" name="Straight Connector 9">
            <a:extLst>
              <a:ext uri="{FF2B5EF4-FFF2-40B4-BE49-F238E27FC236}">
                <a16:creationId xmlns:a16="http://schemas.microsoft.com/office/drawing/2014/main" id="{098FD7F6-2921-814D-A111-D120568CEF8F}"/>
              </a:ext>
            </a:extLst>
          </p:cNvPr>
          <p:cNvCxnSpPr/>
          <p:nvPr/>
        </p:nvCxnSpPr>
        <p:spPr>
          <a:xfrm flipV="1">
            <a:off x="694621" y="365125"/>
            <a:ext cx="0" cy="504496"/>
          </a:xfrm>
          <a:prstGeom prst="line">
            <a:avLst/>
          </a:prstGeom>
          <a:ln w="38100">
            <a:solidFill>
              <a:srgbClr val="0168B4"/>
            </a:solidFill>
          </a:ln>
        </p:spPr>
        <p:style>
          <a:lnRef idx="1">
            <a:schemeClr val="accent1"/>
          </a:lnRef>
          <a:fillRef idx="0">
            <a:schemeClr val="accent1"/>
          </a:fillRef>
          <a:effectRef idx="0">
            <a:schemeClr val="accent1"/>
          </a:effectRef>
          <a:fontRef idx="minor">
            <a:schemeClr val="tx1"/>
          </a:fontRef>
        </p:style>
      </p:cxnSp>
      <p:sp>
        <p:nvSpPr>
          <p:cNvPr id="8" name="Content Placeholder 5">
            <a:extLst>
              <a:ext uri="{FF2B5EF4-FFF2-40B4-BE49-F238E27FC236}">
                <a16:creationId xmlns:a16="http://schemas.microsoft.com/office/drawing/2014/main" id="{00CE48DE-981D-2E4C-91AD-17C6E2750A18}"/>
              </a:ext>
            </a:extLst>
          </p:cNvPr>
          <p:cNvSpPr>
            <a:spLocks noGrp="1"/>
          </p:cNvSpPr>
          <p:nvPr>
            <p:ph sz="quarter" idx="25" hasCustomPrompt="1"/>
            <p:custDataLst>
              <p:tags r:id="rId3"/>
            </p:custDataLst>
          </p:nvPr>
        </p:nvSpPr>
        <p:spPr>
          <a:xfrm>
            <a:off x="9505945" y="6374909"/>
            <a:ext cx="1922398" cy="314878"/>
          </a:xfrm>
        </p:spPr>
        <p:txBody>
          <a:bodyPr/>
          <a:lstStyle>
            <a:lvl1pPr>
              <a:defRPr>
                <a:solidFill>
                  <a:schemeClr val="tx1">
                    <a:lumMod val="65000"/>
                    <a:lumOff val="35000"/>
                  </a:schemeClr>
                </a:solidFill>
              </a:defRPr>
            </a:lvl1pPr>
          </a:lstStyle>
          <a:p>
            <a:pPr lvl="0"/>
            <a:r>
              <a:rPr lang="en-US"/>
              <a:t>Your logo</a:t>
            </a:r>
          </a:p>
        </p:txBody>
      </p:sp>
    </p:spTree>
    <p:extLst>
      <p:ext uri="{BB962C8B-B14F-4D97-AF65-F5344CB8AC3E}">
        <p14:creationId xmlns:p14="http://schemas.microsoft.com/office/powerpoint/2010/main" val="871151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CB7C8D68-CFA2-4A4E-832D-B3A63526AC31}"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3742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BBAE4862-4A3D-4AC0-B750-55EB2D08A39E}"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85770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AFC9D59-0E94-4101-B12F-848432F21304}"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65490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FC4AFC1-B424-4846-BFE4-57D49D723B27}"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65295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5FE709E0-9CAE-4187-B5DC-ECA0C11818A8}"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43691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393F1733-7D03-43E1-A9C1-039D30738B1E}"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968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70A65927-4FA3-4D24-8B3C-875A2A1F5EDC}"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7206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25F9F99-9BD9-4422-B838-F0A597D458BC}"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601166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B6E9B99-B6E3-44E3-B697-44A8D7087D3C}"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32449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345195F-472F-4290-8DF1-8507B30809D3}"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364306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48E8349-0559-4DCD-A33B-23FB973A9623}"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828404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8BE1C56-5E37-4DA7-9EBD-F25D5B4CC919}"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110446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80AEDCA9-B895-4306-873D-188BB807C940}"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65703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4A161D3-AA53-4F5B-98D8-F5ACBD51D7CA}"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18524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EDD487A3-6750-4A4C-86BE-A30E2BA0B858}"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854546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21097EEF-D73E-421C-ACE9-C6B7F7A5900B}"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19082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18EE3CDE-6531-4E98-B99B-0B787A68FB4A}"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9772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DBA2285A-E885-4964-9332-8540DCE94813}"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94764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6162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C8BD5518-C465-4C1F-8E36-9195006C4AB9}"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67476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2C0FEFBE-7E14-429E-A766-D622936FF486}"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674567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2962AF1D-5A61-4F1A-8FA0-77AEA6B85F27}"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466866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7F4D48E-0175-4C9B-B6BA-3CFB898788DD}"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040541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C9C1F269-3231-46B3-8E4E-FCEA4DE94843}"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882647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A97590C8-C2BF-4FE6-8C67-485D7016B5F8}"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108613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381500"/>
            <a:ext cx="913606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3966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0"/>
          </p:nvPr>
        </p:nvSpPr>
        <p:spPr/>
        <p:txBody>
          <a:bodyPr/>
          <a:lstStyle>
            <a:lvl1pPr>
              <a:defRPr/>
            </a:lvl1pPr>
          </a:lstStyle>
          <a:p>
            <a:pPr>
              <a:defRPr/>
            </a:pPr>
            <a:fld id="{E57BFD3A-9B99-4BB6-A106-8409C943E6B8}" type="slidenum">
              <a:rPr lang="en-US"/>
              <a:pPr>
                <a:defRPr/>
              </a:pPr>
              <a:t>‹#›</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945480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616DC18B-1818-46D6-9F42-1C8B76F9456A}"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10792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0"/>
          </p:nvPr>
        </p:nvSpPr>
        <p:spPr/>
        <p:txBody>
          <a:bodyPr/>
          <a:lstStyle>
            <a:lvl1pPr>
              <a:defRPr/>
            </a:lvl1pPr>
          </a:lstStyle>
          <a:p>
            <a:pPr>
              <a:defRPr/>
            </a:pPr>
            <a:fld id="{3F94CD41-F00A-4054-8F9F-F60BFD60FCE3}"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037348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986D25B1-3DA3-4152-8131-BF5E8FB594DB}"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222832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7C3EE875-DD5B-4D6C-BDEE-7DE7F22838CE}"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26785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72B0271-B012-4ED1-8CE3-476E6D0A5B1D}"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927198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D79976AA-DA00-40F9-8037-66D9B1B4AB60}"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7605787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B72AEE2-5D99-49D6-8A15-70121CCAAF1F}"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711314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1BD3119-FEAB-481E-ACE0-93A27E0E899B}"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433598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5601FD0-FE7E-4583-9BBD-31653D72593E}"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0958573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26B3C15-9F4E-40B1-885C-D13CED73374F}"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040983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FE2CE31B-B2A1-498D-843E-94427782DA9F}" type="slidenum">
              <a:rPr lang="en-US"/>
              <a:pPr>
                <a:defRPr/>
              </a:pPr>
              <a:t>‹#›</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3979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4D1ED93C-2746-4E00-A680-3BFBAC96A97E}" type="slidenum">
              <a:rPr lang="en-US"/>
              <a:pPr>
                <a:defRPr/>
              </a:pPr>
              <a:t>‹#›</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9662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B2EC6839-54FD-43E2-8B0B-C8728B46711E}" type="slidenum">
              <a:rPr lang="en-US"/>
              <a:pPr>
                <a:defRPr/>
              </a:pPr>
              <a:t>‹#›</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007335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3385912-A4F2-414C-811D-22BA556D6430}" type="slidenum">
              <a:rPr lang="en-US"/>
              <a:pPr>
                <a:defRPr/>
              </a:pPr>
              <a:t>‹#›</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46705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3EC528A-CA5A-46BB-8272-1C12E9D32C74}"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0277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813DF46-D727-42FF-B33D-5AD4637A71FA}"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36155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41A894B9-6BEC-426D-BF1F-2B69C5221DC2}"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1031"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134344" y="6302883"/>
            <a:ext cx="2892764" cy="46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5"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 id="2147484381" r:id="rId12"/>
  </p:sldLayoutIdLst>
  <p:hf hdr="0" ftr="0" dt="0"/>
  <p:txStyles>
    <p:titleStyle>
      <a:lvl1pPr algn="l" rtl="0" eaLnBrk="0" fontAlgn="base" hangingPunct="0">
        <a:lnSpc>
          <a:spcPct val="90000"/>
        </a:lnSpc>
        <a:spcBef>
          <a:spcPct val="0"/>
        </a:spcBef>
        <a:spcAft>
          <a:spcPct val="0"/>
        </a:spcAft>
        <a:defRPr sz="4400" kern="1200">
          <a:solidFill>
            <a:srgbClr val="616265"/>
          </a:solidFill>
          <a:latin typeface="+mj-lt"/>
          <a:ea typeface="+mj-ea"/>
          <a:cs typeface="+mj-cs"/>
        </a:defRPr>
      </a:lvl1pPr>
      <a:lvl2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2pPr>
      <a:lvl3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3pPr>
      <a:lvl4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4pPr>
      <a:lvl5pPr algn="l" rtl="0" eaLnBrk="0" fontAlgn="base" hangingPunct="0">
        <a:lnSpc>
          <a:spcPct val="90000"/>
        </a:lnSpc>
        <a:spcBef>
          <a:spcPct val="0"/>
        </a:spcBef>
        <a:spcAft>
          <a:spcPct val="0"/>
        </a:spcAft>
        <a:defRPr sz="4400">
          <a:solidFill>
            <a:srgbClr val="616265"/>
          </a:solidFill>
          <a:latin typeface="Calibri" panose="020F0502020204030204" pitchFamily="34" charset="0"/>
        </a:defRPr>
      </a:lvl5pPr>
      <a:lvl6pPr marL="457200" algn="l" rtl="0" fontAlgn="base">
        <a:lnSpc>
          <a:spcPct val="90000"/>
        </a:lnSpc>
        <a:spcBef>
          <a:spcPct val="0"/>
        </a:spcBef>
        <a:spcAft>
          <a:spcPct val="0"/>
        </a:spcAft>
        <a:defRPr sz="4400">
          <a:solidFill>
            <a:srgbClr val="616265"/>
          </a:solidFill>
          <a:latin typeface="Calibri" panose="020F0502020204030204" pitchFamily="34" charset="0"/>
        </a:defRPr>
      </a:lvl6pPr>
      <a:lvl7pPr marL="914400" algn="l" rtl="0" fontAlgn="base">
        <a:lnSpc>
          <a:spcPct val="90000"/>
        </a:lnSpc>
        <a:spcBef>
          <a:spcPct val="0"/>
        </a:spcBef>
        <a:spcAft>
          <a:spcPct val="0"/>
        </a:spcAft>
        <a:defRPr sz="4400">
          <a:solidFill>
            <a:srgbClr val="616265"/>
          </a:solidFill>
          <a:latin typeface="Calibri" panose="020F0502020204030204" pitchFamily="34" charset="0"/>
        </a:defRPr>
      </a:lvl7pPr>
      <a:lvl8pPr marL="1371600" algn="l" rtl="0" fontAlgn="base">
        <a:lnSpc>
          <a:spcPct val="90000"/>
        </a:lnSpc>
        <a:spcBef>
          <a:spcPct val="0"/>
        </a:spcBef>
        <a:spcAft>
          <a:spcPct val="0"/>
        </a:spcAft>
        <a:defRPr sz="4400">
          <a:solidFill>
            <a:srgbClr val="616265"/>
          </a:solidFill>
          <a:latin typeface="Calibri" panose="020F0502020204030204" pitchFamily="34" charset="0"/>
        </a:defRPr>
      </a:lvl8pPr>
      <a:lvl9pPr marL="1828800" algn="l" rtl="0" fontAlgn="base">
        <a:lnSpc>
          <a:spcPct val="90000"/>
        </a:lnSpc>
        <a:spcBef>
          <a:spcPct val="0"/>
        </a:spcBef>
        <a:spcAft>
          <a:spcPct val="0"/>
        </a:spcAft>
        <a:defRPr sz="4400">
          <a:solidFill>
            <a:srgbClr val="616265"/>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616265"/>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616265"/>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616265"/>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20558A"/>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AC86B3BD-41DD-4B5F-8D64-53DDBD23FE42}"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2055"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34346"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6"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65E65CBF-ED18-4B6B-B60E-35E4EBD43B5B}"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3079"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15871"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7"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16265"/>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p:nvPr userDrawn="1"/>
        </p:nvSpPr>
        <p:spPr>
          <a:xfrm>
            <a:off x="0" y="6176963"/>
            <a:ext cx="12192000" cy="681037"/>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Slide Number Placeholder 5"/>
          <p:cNvSpPr>
            <a:spLocks noGrp="1"/>
          </p:cNvSpPr>
          <p:nvPr>
            <p:ph type="sldNum" sz="quarter" idx="4"/>
          </p:nvPr>
        </p:nvSpPr>
        <p:spPr>
          <a:xfrm>
            <a:off x="10248900" y="6356350"/>
            <a:ext cx="11049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1"/>
                </a:solidFill>
                <a:latin typeface="+mn-lt"/>
              </a:defRPr>
            </a:lvl1pPr>
          </a:lstStyle>
          <a:p>
            <a:pPr>
              <a:defRPr/>
            </a:pPr>
            <a:fld id="{FA7CB657-8152-4402-83A1-A0A992A05F30}" type="slidenum">
              <a:rPr lang="en-US"/>
              <a:pPr>
                <a:defRPr/>
              </a:pPr>
              <a:t>‹#›</a:t>
            </a:fld>
            <a:endParaRPr lang="en-US" dirty="0"/>
          </a:p>
        </p:txBody>
      </p:sp>
      <p:sp>
        <p:nvSpPr>
          <p:cNvPr id="9" name="Footer Placeholder 3"/>
          <p:cNvSpPr>
            <a:spLocks noGrp="1"/>
          </p:cNvSpPr>
          <p:nvPr>
            <p:ph type="ftr" sz="quarter" idx="3"/>
          </p:nvPr>
        </p:nvSpPr>
        <p:spPr>
          <a:xfrm>
            <a:off x="4157663" y="6356350"/>
            <a:ext cx="6091237" cy="365125"/>
          </a:xfrm>
          <a:prstGeom prst="rect">
            <a:avLst/>
          </a:prstGeom>
        </p:spPr>
        <p:txBody>
          <a:bodyPr anchor="ctr"/>
          <a:lstStyle>
            <a:lvl1pPr algn="ctr" eaLnBrk="1" fontAlgn="auto" hangingPunct="1">
              <a:spcBef>
                <a:spcPts val="0"/>
              </a:spcBef>
              <a:spcAft>
                <a:spcPts val="0"/>
              </a:spcAft>
              <a:defRPr sz="1200">
                <a:solidFill>
                  <a:schemeClr val="bg1"/>
                </a:solidFill>
                <a:latin typeface="+mn-lt"/>
              </a:defRPr>
            </a:lvl1pPr>
          </a:lstStyle>
          <a:p>
            <a:pPr>
              <a:defRPr/>
            </a:pPr>
            <a:endParaRPr lang="en-US"/>
          </a:p>
        </p:txBody>
      </p:sp>
      <p:pic>
        <p:nvPicPr>
          <p:cNvPr id="4103"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43580" y="6240463"/>
            <a:ext cx="2892764"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8"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hf hdr="0" ftr="0" dt="0"/>
  <p:txStyles>
    <p:titleStyle>
      <a:lvl1pPr algn="l" rtl="0" eaLnBrk="0" fontAlgn="base" hangingPunct="0">
        <a:lnSpc>
          <a:spcPct val="90000"/>
        </a:lnSpc>
        <a:spcBef>
          <a:spcPct val="0"/>
        </a:spcBef>
        <a:spcAft>
          <a:spcPct val="0"/>
        </a:spcAft>
        <a:defRPr sz="4400" kern="1200">
          <a:solidFill>
            <a:schemeClr val="bg1"/>
          </a:solidFill>
          <a:latin typeface="+mj-lt"/>
          <a:ea typeface="+mj-ea"/>
          <a:cs typeface="+mj-cs"/>
        </a:defRPr>
      </a:lvl1pPr>
      <a:lvl2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bg1"/>
          </a:solidFill>
          <a:latin typeface="Calibri" panose="020F0502020204030204" pitchFamily="34" charset="0"/>
        </a:defRPr>
      </a:lvl5pPr>
      <a:lvl6pPr marL="457200" algn="l" rtl="0" fontAlgn="base">
        <a:lnSpc>
          <a:spcPct val="90000"/>
        </a:lnSpc>
        <a:spcBef>
          <a:spcPct val="0"/>
        </a:spcBef>
        <a:spcAft>
          <a:spcPct val="0"/>
        </a:spcAft>
        <a:defRPr sz="4400">
          <a:solidFill>
            <a:schemeClr val="bg1"/>
          </a:solidFill>
          <a:latin typeface="Calibri" panose="020F0502020204030204" pitchFamily="34" charset="0"/>
        </a:defRPr>
      </a:lvl6pPr>
      <a:lvl7pPr marL="914400" algn="l" rtl="0" fontAlgn="base">
        <a:lnSpc>
          <a:spcPct val="90000"/>
        </a:lnSpc>
        <a:spcBef>
          <a:spcPct val="0"/>
        </a:spcBef>
        <a:spcAft>
          <a:spcPct val="0"/>
        </a:spcAft>
        <a:defRPr sz="4400">
          <a:solidFill>
            <a:schemeClr val="bg1"/>
          </a:solidFill>
          <a:latin typeface="Calibri" panose="020F0502020204030204" pitchFamily="34" charset="0"/>
        </a:defRPr>
      </a:lvl7pPr>
      <a:lvl8pPr marL="1371600" algn="l" rtl="0" fontAlgn="base">
        <a:lnSpc>
          <a:spcPct val="90000"/>
        </a:lnSpc>
        <a:spcBef>
          <a:spcPct val="0"/>
        </a:spcBef>
        <a:spcAft>
          <a:spcPct val="0"/>
        </a:spcAft>
        <a:defRPr sz="4400">
          <a:solidFill>
            <a:schemeClr val="bg1"/>
          </a:solidFill>
          <a:latin typeface="Calibri" panose="020F0502020204030204" pitchFamily="34" charset="0"/>
        </a:defRPr>
      </a:lvl8pPr>
      <a:lvl9pPr marL="1828800" algn="l" rtl="0" fontAlgn="base">
        <a:lnSpc>
          <a:spcPct val="90000"/>
        </a:lnSpc>
        <a:spcBef>
          <a:spcPct val="0"/>
        </a:spcBef>
        <a:spcAft>
          <a:spcPct val="0"/>
        </a:spcAft>
        <a:defRPr sz="4400">
          <a:solidFill>
            <a:schemeClr val="bg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bg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bg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register@clinicaltrials.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public.govdelivery.com/accounts/USNLMOCPL/subscriber/new?topic_id=USNLMOCPL_30"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pubmed.gov/"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386982"/>
            <a:ext cx="9144000" cy="2387600"/>
          </a:xfrm>
        </p:spPr>
        <p:txBody>
          <a:bodyPr>
            <a:normAutofit/>
          </a:bodyPr>
          <a:lstStyle/>
          <a:p>
            <a:pPr algn="ctr"/>
            <a:r>
              <a:rPr lang="en-US" sz="5400" b="0" cap="none" dirty="0">
                <a:solidFill>
                  <a:schemeClr val="tx1"/>
                </a:solidFill>
                <a:latin typeface="Calibri" panose="020F0502020204030204" pitchFamily="34" charset="0"/>
                <a:ea typeface="+mn-ea"/>
                <a:cs typeface="Calibri" panose="020F0502020204030204" pitchFamily="34" charset="0"/>
              </a:rPr>
              <a:t>ClinicalTrials.gov for Librarians</a:t>
            </a:r>
            <a:endParaRPr lang="en-US" sz="5400" b="1" dirty="0">
              <a:solidFill>
                <a:schemeClr val="tx1"/>
              </a:solidFill>
            </a:endParaRPr>
          </a:p>
        </p:txBody>
      </p:sp>
      <p:sp>
        <p:nvSpPr>
          <p:cNvPr id="2" name="Subtitle 1"/>
          <p:cNvSpPr>
            <a:spLocks noGrp="1"/>
          </p:cNvSpPr>
          <p:nvPr>
            <p:ph type="subTitle" idx="1"/>
          </p:nvPr>
        </p:nvSpPr>
        <p:spPr>
          <a:xfrm>
            <a:off x="1524000" y="3602037"/>
            <a:ext cx="9144000" cy="1918229"/>
          </a:xfrm>
        </p:spPr>
        <p:txBody>
          <a:bodyPr>
            <a:normAutofit lnSpcReduction="10000"/>
          </a:bodyPr>
          <a:lstStyle/>
          <a:p>
            <a:r>
              <a:rPr lang="en-US" sz="3200" dirty="0">
                <a:solidFill>
                  <a:schemeClr val="tx1"/>
                </a:solidFill>
              </a:rPr>
              <a:t>Network of the National Library of Medicine</a:t>
            </a:r>
          </a:p>
          <a:p>
            <a:pPr>
              <a:lnSpc>
                <a:spcPct val="100000"/>
              </a:lnSpc>
              <a:spcBef>
                <a:spcPts val="0"/>
              </a:spcBef>
            </a:pPr>
            <a:r>
              <a:rPr lang="en-US" sz="3200" dirty="0">
                <a:solidFill>
                  <a:schemeClr val="tx1"/>
                </a:solidFill>
                <a:cs typeface="Helvetica" panose="020B0604020202020204" pitchFamily="34" charset="0"/>
              </a:rPr>
              <a:t>Erica Lake, MLS</a:t>
            </a:r>
          </a:p>
          <a:p>
            <a:pPr>
              <a:lnSpc>
                <a:spcPct val="100000"/>
              </a:lnSpc>
              <a:spcBef>
                <a:spcPts val="0"/>
              </a:spcBef>
            </a:pPr>
            <a:r>
              <a:rPr lang="en-US" sz="3200" dirty="0">
                <a:solidFill>
                  <a:schemeClr val="tx1"/>
                </a:solidFill>
                <a:cs typeface="Helvetica" panose="020B0604020202020204" pitchFamily="34" charset="0"/>
              </a:rPr>
              <a:t>NNLM Region 6</a:t>
            </a:r>
          </a:p>
          <a:p>
            <a:pPr>
              <a:lnSpc>
                <a:spcPct val="100000"/>
              </a:lnSpc>
              <a:spcBef>
                <a:spcPts val="0"/>
              </a:spcBef>
            </a:pPr>
            <a:r>
              <a:rPr lang="en-US" sz="3200" dirty="0">
                <a:solidFill>
                  <a:schemeClr val="tx1"/>
                </a:solidFill>
                <a:cs typeface="Helvetica" panose="020B0604020202020204" pitchFamily="34" charset="0"/>
              </a:rPr>
              <a:t>January 31, 2024</a:t>
            </a:r>
          </a:p>
          <a:p>
            <a:endParaRPr lang="en-US" dirty="0">
              <a:solidFill>
                <a:srgbClr val="002060"/>
              </a:solidFill>
            </a:endParaRPr>
          </a:p>
          <a:p>
            <a:endParaRPr lang="en-US" dirty="0"/>
          </a:p>
        </p:txBody>
      </p:sp>
      <p:sp>
        <p:nvSpPr>
          <p:cNvPr id="3" name="Slide Number Placeholder 2">
            <a:extLst>
              <a:ext uri="{FF2B5EF4-FFF2-40B4-BE49-F238E27FC236}">
                <a16:creationId xmlns:a16="http://schemas.microsoft.com/office/drawing/2014/main" id="{EFD59270-2BBB-5698-A955-48877A729078}"/>
              </a:ext>
            </a:extLst>
          </p:cNvPr>
          <p:cNvSpPr>
            <a:spLocks noGrp="1"/>
          </p:cNvSpPr>
          <p:nvPr>
            <p:ph type="sldNum" sz="quarter" idx="10"/>
          </p:nvPr>
        </p:nvSpPr>
        <p:spPr/>
        <p:txBody>
          <a:bodyPr/>
          <a:lstStyle/>
          <a:p>
            <a:pPr>
              <a:defRPr/>
            </a:pPr>
            <a:r>
              <a:rPr lang="en-US" dirty="0">
                <a:solidFill>
                  <a:schemeClr val="tx1"/>
                </a:solidFill>
              </a:rPr>
              <a:t>1</a:t>
            </a:r>
            <a:fld id="{EE0FFEBF-4192-4C62-93AF-E1C067CCF0EE}" type="slidenum">
              <a:rPr lang="en-US" smtClean="0"/>
              <a:t>1</a:t>
            </a:fld>
            <a:endParaRPr lang="en-US" dirty="0"/>
          </a:p>
        </p:txBody>
      </p:sp>
    </p:spTree>
    <p:extLst>
      <p:ext uri="{BB962C8B-B14F-4D97-AF65-F5344CB8AC3E}">
        <p14:creationId xmlns:p14="http://schemas.microsoft.com/office/powerpoint/2010/main" val="85394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4" y="681038"/>
            <a:ext cx="10515600" cy="899789"/>
          </a:xfrm>
        </p:spPr>
        <p:txBody>
          <a:bodyPr>
            <a:normAutofit/>
          </a:bodyPr>
          <a:lstStyle/>
          <a:p>
            <a:r>
              <a:rPr lang="en-US" sz="4000" dirty="0">
                <a:solidFill>
                  <a:schemeClr val="tx1"/>
                </a:solidFill>
                <a:latin typeface="Helvetica" panose="020B0604020202020204" pitchFamily="34" charset="0"/>
                <a:cs typeface="Helvetica" panose="020B0604020202020204" pitchFamily="34" charset="0"/>
              </a:rPr>
              <a:t>Which groups will you support? </a:t>
            </a:r>
          </a:p>
        </p:txBody>
      </p:sp>
      <p:sp>
        <p:nvSpPr>
          <p:cNvPr id="3" name="Content Placeholder 2">
            <a:extLst>
              <a:ext uri="{FF2B5EF4-FFF2-40B4-BE49-F238E27FC236}">
                <a16:creationId xmlns:a16="http://schemas.microsoft.com/office/drawing/2014/main" id="{CF43E9B3-4695-4DE7-B779-947FE0767D2B}"/>
              </a:ext>
            </a:extLst>
          </p:cNvPr>
          <p:cNvSpPr>
            <a:spLocks noGrp="1"/>
          </p:cNvSpPr>
          <p:nvPr>
            <p:ph sz="half" idx="1"/>
          </p:nvPr>
        </p:nvSpPr>
        <p:spPr>
          <a:xfrm>
            <a:off x="3436775" y="2514600"/>
            <a:ext cx="5318449" cy="1828800"/>
          </a:xfrm>
        </p:spPr>
        <p:txBody>
          <a:bodyPr/>
          <a:lstStyle/>
          <a:p>
            <a:pPr>
              <a:lnSpc>
                <a:spcPct val="100000"/>
              </a:lnSpc>
              <a:buFont typeface="Wingdings" panose="05000000000000000000" pitchFamily="2" charset="2"/>
              <a:buChar char="q"/>
            </a:pPr>
            <a:r>
              <a:rPr lang="en-US" dirty="0">
                <a:solidFill>
                  <a:srgbClr val="002060"/>
                </a:solidFill>
              </a:rPr>
              <a:t> </a:t>
            </a:r>
            <a:r>
              <a:rPr lang="en-US" dirty="0">
                <a:solidFill>
                  <a:schemeClr val="tx1"/>
                </a:solidFill>
                <a:latin typeface="Helvetica" panose="020B0604020202020204" pitchFamily="34" charset="0"/>
                <a:cs typeface="Helvetica" panose="020B0604020202020204" pitchFamily="34" charset="0"/>
              </a:rPr>
              <a:t>Patients and Advocates</a:t>
            </a:r>
          </a:p>
          <a:p>
            <a:pPr>
              <a:lnSpc>
                <a:spcPct val="100000"/>
              </a:lnSpc>
              <a:buFont typeface="Wingdings" panose="05000000000000000000" pitchFamily="2" charset="2"/>
              <a:buChar char="q"/>
            </a:pPr>
            <a:r>
              <a:rPr lang="en-US" dirty="0">
                <a:solidFill>
                  <a:schemeClr val="tx1"/>
                </a:solidFill>
                <a:latin typeface="Helvetica" panose="020B0604020202020204" pitchFamily="34" charset="0"/>
                <a:cs typeface="Helvetica" panose="020B0604020202020204" pitchFamily="34" charset="0"/>
              </a:rPr>
              <a:t> Data Submitters</a:t>
            </a:r>
          </a:p>
          <a:p>
            <a:pPr>
              <a:lnSpc>
                <a:spcPct val="100000"/>
              </a:lnSpc>
              <a:buFont typeface="Wingdings" panose="05000000000000000000" pitchFamily="2" charset="2"/>
              <a:buChar char="q"/>
            </a:pPr>
            <a:r>
              <a:rPr lang="en-US" dirty="0">
                <a:solidFill>
                  <a:schemeClr val="tx1"/>
                </a:solidFill>
                <a:latin typeface="Helvetica" panose="020B0604020202020204" pitchFamily="34" charset="0"/>
                <a:cs typeface="Helvetica" panose="020B0604020202020204" pitchFamily="34" charset="0"/>
              </a:rPr>
              <a:t> Researchers</a:t>
            </a:r>
          </a:p>
          <a:p>
            <a:pPr marL="0" indent="0">
              <a:buNone/>
            </a:pPr>
            <a:endParaRPr lang="en-US" dirty="0">
              <a:solidFill>
                <a:srgbClr val="002060"/>
              </a:solidFill>
            </a:endParaRPr>
          </a:p>
        </p:txBody>
      </p:sp>
      <p:sp>
        <p:nvSpPr>
          <p:cNvPr id="5" name="Slide Number Placeholder 4">
            <a:extLst>
              <a:ext uri="{FF2B5EF4-FFF2-40B4-BE49-F238E27FC236}">
                <a16:creationId xmlns:a16="http://schemas.microsoft.com/office/drawing/2014/main" id="{0D01B0F9-3946-A9A6-76E2-A61A99D237F0}"/>
              </a:ext>
            </a:extLst>
          </p:cNvPr>
          <p:cNvSpPr>
            <a:spLocks noGrp="1"/>
          </p:cNvSpPr>
          <p:nvPr>
            <p:ph type="sldNum" sz="quarter" idx="10"/>
          </p:nvPr>
        </p:nvSpPr>
        <p:spPr/>
        <p:txBody>
          <a:bodyPr/>
          <a:lstStyle/>
          <a:p>
            <a:pPr>
              <a:defRPr/>
            </a:pPr>
            <a:fld id="{372B0271-B012-4ED1-8CE3-476E6D0A5B1D}" type="slidenum">
              <a:rPr lang="en-US" smtClean="0">
                <a:solidFill>
                  <a:schemeClr val="tx1"/>
                </a:solidFill>
              </a:rPr>
              <a:pPr>
                <a:defRPr/>
              </a:pPr>
              <a:t>10</a:t>
            </a:fld>
            <a:endParaRPr lang="en-US" dirty="0">
              <a:solidFill>
                <a:schemeClr val="tx1"/>
              </a:solidFill>
            </a:endParaRPr>
          </a:p>
        </p:txBody>
      </p:sp>
    </p:spTree>
    <p:extLst>
      <p:ext uri="{BB962C8B-B14F-4D97-AF65-F5344CB8AC3E}">
        <p14:creationId xmlns:p14="http://schemas.microsoft.com/office/powerpoint/2010/main" val="969421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32342" cy="6857999"/>
          </a:xfrm>
          <a:solidFill>
            <a:schemeClr val="accent5"/>
          </a:solidFill>
        </p:spPr>
        <p:txBody>
          <a:bodyPr wrap="square" anchor="ctr">
            <a:normAutofit/>
          </a:bodyPr>
          <a:lstStyle/>
          <a:p>
            <a:pPr algn="ctr" eaLnBrk="1" hangingPunct="1">
              <a:defRPr/>
            </a:pPr>
            <a:r>
              <a:rPr lang="en-US" dirty="0">
                <a:solidFill>
                  <a:schemeClr val="tx1"/>
                </a:solidFill>
              </a:rPr>
              <a:t>Patients and Advocates</a:t>
            </a:r>
          </a:p>
        </p:txBody>
      </p:sp>
      <p:sp>
        <p:nvSpPr>
          <p:cNvPr id="3" name="Content Placeholder 2"/>
          <p:cNvSpPr>
            <a:spLocks noGrp="1"/>
          </p:cNvSpPr>
          <p:nvPr>
            <p:ph sz="half" idx="1"/>
          </p:nvPr>
        </p:nvSpPr>
        <p:spPr>
          <a:xfrm>
            <a:off x="4088703" y="2303483"/>
            <a:ext cx="7259877" cy="3610671"/>
          </a:xfrm>
        </p:spPr>
        <p:txBody>
          <a:bodyPr wrap="square" anchor="t">
            <a:normAutofit/>
          </a:bodyPr>
          <a:lstStyle/>
          <a:p>
            <a:pPr>
              <a:lnSpc>
                <a:spcPct val="100000"/>
              </a:lnSpc>
              <a:defRPr/>
            </a:pPr>
            <a:r>
              <a:rPr lang="en-US" sz="3200" dirty="0">
                <a:solidFill>
                  <a:schemeClr val="tx1"/>
                </a:solidFill>
                <a:latin typeface="Helvetica" panose="020B0604020202020204" pitchFamily="34" charset="0"/>
                <a:cs typeface="Helvetica" panose="020B0604020202020204" pitchFamily="34" charset="0"/>
              </a:rPr>
              <a:t>Centralized place to search for trials</a:t>
            </a:r>
          </a:p>
          <a:p>
            <a:pPr marL="228600" indent="-228600">
              <a:lnSpc>
                <a:spcPct val="100000"/>
              </a:lnSpc>
              <a:buFont typeface="Arial" pitchFamily="34" charset="0"/>
              <a:buChar char="•"/>
              <a:defRPr/>
            </a:pPr>
            <a:r>
              <a:rPr lang="en-US" sz="3200" dirty="0">
                <a:solidFill>
                  <a:schemeClr val="tx1"/>
                </a:solidFill>
                <a:latin typeface="Helvetica" panose="020B0604020202020204" pitchFamily="34" charset="0"/>
                <a:cs typeface="Helvetica" panose="020B0604020202020204" pitchFamily="34" charset="0"/>
              </a:rPr>
              <a:t>Comprehensive list of ongoing trials</a:t>
            </a:r>
          </a:p>
          <a:p>
            <a:pPr marL="228600" indent="-228600">
              <a:lnSpc>
                <a:spcPct val="100000"/>
              </a:lnSpc>
              <a:buFont typeface="Arial" pitchFamily="34" charset="0"/>
              <a:buChar char="•"/>
              <a:defRPr/>
            </a:pPr>
            <a:r>
              <a:rPr lang="en-US" sz="3200" i="0" dirty="0">
                <a:solidFill>
                  <a:schemeClr val="tx1"/>
                </a:solidFill>
                <a:effectLst/>
                <a:latin typeface="Helvetica" panose="020B0604020202020204" pitchFamily="34" charset="0"/>
                <a:cs typeface="Helvetica" panose="020B0604020202020204" pitchFamily="34" charset="0"/>
              </a:rPr>
              <a:t>Supporting materials and educational information</a:t>
            </a:r>
            <a:endParaRPr lang="en-US" sz="3200" dirty="0">
              <a:solidFill>
                <a:schemeClr val="tx1"/>
              </a:solidFill>
              <a:latin typeface="Helvetica" panose="020B0604020202020204" pitchFamily="34" charset="0"/>
              <a:cs typeface="Helvetica" panose="020B0604020202020204" pitchFamily="34" charset="0"/>
            </a:endParaRPr>
          </a:p>
          <a:p>
            <a:pPr marL="0" indent="0" eaLnBrk="1" hangingPunct="1">
              <a:buNone/>
              <a:defRPr/>
            </a:pPr>
            <a:endParaRPr lang="en-US" dirty="0"/>
          </a:p>
        </p:txBody>
      </p:sp>
      <p:sp>
        <p:nvSpPr>
          <p:cNvPr id="13" name="Slide Number Placeholder 4">
            <a:extLst>
              <a:ext uri="{FF2B5EF4-FFF2-40B4-BE49-F238E27FC236}">
                <a16:creationId xmlns:a16="http://schemas.microsoft.com/office/drawing/2014/main" id="{F7AC63B1-E7AC-5708-1989-183960F399FF}"/>
              </a:ext>
            </a:extLst>
          </p:cNvPr>
          <p:cNvSpPr>
            <a:spLocks noGrp="1"/>
          </p:cNvSpPr>
          <p:nvPr>
            <p:ph type="sldNum" sz="quarter" idx="10"/>
          </p:nvPr>
        </p:nvSpPr>
        <p:spPr>
          <a:xfrm>
            <a:off x="10035540" y="6383335"/>
            <a:ext cx="1104900" cy="365125"/>
          </a:xfrm>
        </p:spPr>
        <p:txBody>
          <a:bodyPr anchor="ctr">
            <a:normAutofit/>
          </a:bodyPr>
          <a:lstStyle/>
          <a:p>
            <a:pPr>
              <a:spcAft>
                <a:spcPts val="600"/>
              </a:spcAft>
              <a:defRPr/>
            </a:pPr>
            <a:fld id="{372B0271-B012-4ED1-8CE3-476E6D0A5B1D}" type="slidenum">
              <a:rPr lang="en-US">
                <a:solidFill>
                  <a:schemeClr val="tx1"/>
                </a:solidFill>
              </a:rPr>
              <a:pPr>
                <a:spcAft>
                  <a:spcPts val="600"/>
                </a:spcAft>
                <a:defRPr/>
              </a:pPr>
              <a:t>11</a:t>
            </a:fld>
            <a:endParaRPr lang="en-US" dirty="0">
              <a:solidFill>
                <a:schemeClr val="tx1"/>
              </a:solidFill>
            </a:endParaRPr>
          </a:p>
        </p:txBody>
      </p:sp>
    </p:spTree>
    <p:extLst>
      <p:ext uri="{BB962C8B-B14F-4D97-AF65-F5344CB8AC3E}">
        <p14:creationId xmlns:p14="http://schemas.microsoft.com/office/powerpoint/2010/main" val="103160696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96D86D7-9B0B-AA06-0B18-DE02600C8BC1}"/>
              </a:ext>
              <a:ext uri="{C183D7F6-B498-43B3-948B-1728B52AA6E4}">
                <adec:decorative xmlns:adec="http://schemas.microsoft.com/office/drawing/2017/decorative" val="1"/>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025F9F99-9BD9-4422-B838-F0A597D458BC}" type="slidenum">
              <a:rPr lang="en-US" smtClean="0">
                <a:solidFill>
                  <a:schemeClr val="tx1"/>
                </a:solidFill>
              </a:rPr>
              <a:pPr>
                <a:spcAft>
                  <a:spcPts val="600"/>
                </a:spcAft>
                <a:defRPr/>
              </a:pPr>
              <a:t>12</a:t>
            </a:fld>
            <a:endParaRPr lang="en-US" dirty="0">
              <a:solidFill>
                <a:schemeClr val="tx1"/>
              </a:solidFill>
            </a:endParaRPr>
          </a:p>
        </p:txBody>
      </p:sp>
      <p:sp>
        <p:nvSpPr>
          <p:cNvPr id="2" name="Title 1">
            <a:extLst>
              <a:ext uri="{FF2B5EF4-FFF2-40B4-BE49-F238E27FC236}">
                <a16:creationId xmlns:a16="http://schemas.microsoft.com/office/drawing/2014/main" id="{17E12361-97C7-2067-5C14-A0951FC98AD1}"/>
              </a:ext>
            </a:extLst>
          </p:cNvPr>
          <p:cNvSpPr>
            <a:spLocks noGrp="1"/>
          </p:cNvSpPr>
          <p:nvPr>
            <p:ph type="title"/>
          </p:nvPr>
        </p:nvSpPr>
        <p:spPr>
          <a:xfrm>
            <a:off x="621224" y="697086"/>
            <a:ext cx="10515600" cy="883742"/>
          </a:xfrm>
        </p:spPr>
        <p:txBody>
          <a:bodyPr wrap="square" anchor="ctr">
            <a:normAutofit/>
          </a:bodyPr>
          <a:lstStyle/>
          <a:p>
            <a:r>
              <a:rPr lang="en-US" sz="4000" b="1" dirty="0">
                <a:solidFill>
                  <a:schemeClr val="tx1"/>
                </a:solidFill>
                <a:latin typeface="Helvetica" panose="020B0604020202020204" pitchFamily="34" charset="0"/>
                <a:cs typeface="Helvetica" panose="020B0604020202020204" pitchFamily="34" charset="0"/>
              </a:rPr>
              <a:t>Data Submitters</a:t>
            </a:r>
          </a:p>
        </p:txBody>
      </p:sp>
      <p:sp>
        <p:nvSpPr>
          <p:cNvPr id="15" name="TextBox 14">
            <a:extLst>
              <a:ext uri="{FF2B5EF4-FFF2-40B4-BE49-F238E27FC236}">
                <a16:creationId xmlns:a16="http://schemas.microsoft.com/office/drawing/2014/main" id="{6314F08F-71C0-0E67-1BF4-C9A83D844A3C}"/>
              </a:ext>
            </a:extLst>
          </p:cNvPr>
          <p:cNvSpPr txBox="1"/>
          <p:nvPr/>
        </p:nvSpPr>
        <p:spPr>
          <a:xfrm>
            <a:off x="999824" y="2336393"/>
            <a:ext cx="7864776" cy="1815882"/>
          </a:xfrm>
          <a:prstGeom prst="rect">
            <a:avLst/>
          </a:prstGeom>
          <a:noFill/>
        </p:spPr>
        <p:txBody>
          <a:bodyPr wrap="square">
            <a:spAutoFit/>
          </a:bodyPr>
          <a:lstStyle/>
          <a:p>
            <a:r>
              <a:rPr lang="en-US" sz="2800" b="1" u="sng" kern="1800" dirty="0">
                <a:effectLst/>
                <a:latin typeface="Helvetica" panose="020B0604020202020204" pitchFamily="34" charset="0"/>
                <a:ea typeface="Calibri" panose="020F0502020204030204" pitchFamily="34" charset="0"/>
                <a:cs typeface="Helvetica" panose="020B0604020202020204" pitchFamily="34" charset="0"/>
              </a:rPr>
              <a:t>PRS</a:t>
            </a:r>
          </a:p>
          <a:p>
            <a:r>
              <a:rPr lang="en-US" sz="2800" kern="1800" dirty="0">
                <a:effectLst/>
                <a:latin typeface="Helvetica" panose="020B0604020202020204" pitchFamily="34" charset="0"/>
                <a:ea typeface="Calibri" panose="020F0502020204030204" pitchFamily="34" charset="0"/>
                <a:cs typeface="Helvetica" panose="020B0604020202020204" pitchFamily="34" charset="0"/>
              </a:rPr>
              <a:t>Protocol Registration and Results System</a:t>
            </a:r>
          </a:p>
          <a:p>
            <a:endParaRPr lang="en-US" sz="2800" kern="1800" dirty="0">
              <a:latin typeface="Helvetica" panose="020B0604020202020204" pitchFamily="34" charset="0"/>
              <a:cs typeface="Helvetica" panose="020B0604020202020204" pitchFamily="34" charset="0"/>
            </a:endParaRPr>
          </a:p>
          <a:p>
            <a:r>
              <a:rPr lang="en-US" sz="2800" kern="1800" dirty="0">
                <a:latin typeface="Helvetica" panose="020B0604020202020204" pitchFamily="34" charset="0"/>
                <a:cs typeface="Helvetica" panose="020B0604020202020204" pitchFamily="34" charset="0"/>
              </a:rPr>
              <a:t>The submission database of ClinicalTrials.gov</a:t>
            </a:r>
            <a:endParaRPr lang="en-US"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47711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8A00-F091-5CB0-649F-5308C52859ED}"/>
              </a:ext>
            </a:extLst>
          </p:cNvPr>
          <p:cNvSpPr>
            <a:spLocks noGrp="1"/>
          </p:cNvSpPr>
          <p:nvPr>
            <p:ph type="title"/>
          </p:nvPr>
        </p:nvSpPr>
        <p:spPr>
          <a:xfrm>
            <a:off x="658158" y="547218"/>
            <a:ext cx="11046162" cy="1143470"/>
          </a:xfrm>
        </p:spPr>
        <p:txBody>
          <a:bodyPr/>
          <a:lstStyle/>
          <a:p>
            <a:r>
              <a:rPr lang="en-US" sz="4000" dirty="0">
                <a:solidFill>
                  <a:schemeClr val="tx1"/>
                </a:solidFill>
                <a:latin typeface="Helvetica" panose="020B0604020202020204" pitchFamily="34" charset="0"/>
                <a:cs typeface="Helvetica" panose="020B0604020202020204" pitchFamily="34" charset="0"/>
              </a:rPr>
              <a:t>Sponsors and Investigators are Responsible for the Data on </a:t>
            </a:r>
            <a:r>
              <a:rPr lang="en-US" sz="4000" dirty="0">
                <a:solidFill>
                  <a:schemeClr val="tx1"/>
                </a:solidFill>
                <a:latin typeface="Helvetica" panose="020B0604020202020204"/>
                <a:cs typeface="Helvetica" panose="020B0604020202020204"/>
              </a:rPr>
              <a:t>ClinicalTrials.gov</a:t>
            </a:r>
          </a:p>
        </p:txBody>
      </p:sp>
      <p:sp>
        <p:nvSpPr>
          <p:cNvPr id="4" name="Slide Number Placeholder 3">
            <a:extLst>
              <a:ext uri="{FF2B5EF4-FFF2-40B4-BE49-F238E27FC236}">
                <a16:creationId xmlns:a16="http://schemas.microsoft.com/office/drawing/2014/main" id="{385CBFD1-319D-FD2B-6C83-3204A36F8F07}"/>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13</a:t>
            </a:fld>
            <a:endParaRPr lang="en-US" dirty="0">
              <a:solidFill>
                <a:schemeClr val="tx1"/>
              </a:solidFill>
            </a:endParaRPr>
          </a:p>
        </p:txBody>
      </p:sp>
      <p:sp>
        <p:nvSpPr>
          <p:cNvPr id="3" name="TextBox 2">
            <a:extLst>
              <a:ext uri="{FF2B5EF4-FFF2-40B4-BE49-F238E27FC236}">
                <a16:creationId xmlns:a16="http://schemas.microsoft.com/office/drawing/2014/main" id="{E8A708AF-033B-3C0F-32C4-7DE1D07A9077}"/>
              </a:ext>
            </a:extLst>
          </p:cNvPr>
          <p:cNvSpPr txBox="1"/>
          <p:nvPr/>
        </p:nvSpPr>
        <p:spPr>
          <a:xfrm>
            <a:off x="880456" y="2347616"/>
            <a:ext cx="10155516" cy="2985433"/>
          </a:xfrm>
          <a:prstGeom prst="rect">
            <a:avLst/>
          </a:prstGeom>
          <a:solidFill>
            <a:schemeClr val="accent5"/>
          </a:solidFill>
        </p:spPr>
        <p:txBody>
          <a:bodyPr wrap="square" rtlCol="0">
            <a:spAutoFit/>
          </a:bodyPr>
          <a:lstStyle/>
          <a:p>
            <a:pPr lvl="1">
              <a:spcAft>
                <a:spcPts val="600"/>
              </a:spcAft>
            </a:pPr>
            <a:endParaRPr lang="en-US" sz="1000" dirty="0">
              <a:solidFill>
                <a:schemeClr val="bg1"/>
              </a:solidFill>
              <a:latin typeface="Helvetica" panose="020B0604020202020204"/>
              <a:cs typeface="Helvetica" panose="020B0604020202020204"/>
            </a:endParaRPr>
          </a:p>
          <a:p>
            <a:pPr marL="742950" lvl="1" indent="-285750">
              <a:spcAft>
                <a:spcPts val="600"/>
              </a:spcAft>
              <a:buFont typeface="Arial" panose="020B0604020202020204" pitchFamily="34" charset="0"/>
              <a:buChar char="•"/>
            </a:pPr>
            <a:r>
              <a:rPr lang="en-US" sz="2800" dirty="0">
                <a:solidFill>
                  <a:schemeClr val="bg1"/>
                </a:solidFill>
                <a:latin typeface="Helvetica" panose="020B0604020202020204" pitchFamily="34" charset="0"/>
                <a:cs typeface="Helvetica" panose="020B0604020202020204" pitchFamily="34" charset="0"/>
              </a:rPr>
              <a:t>ClinicalTrials.gov provides access to study data but </a:t>
            </a:r>
            <a:br>
              <a:rPr lang="en-US" sz="2800" dirty="0">
                <a:solidFill>
                  <a:schemeClr val="bg1"/>
                </a:solidFill>
                <a:latin typeface="Helvetica" panose="020B0604020202020204" pitchFamily="34" charset="0"/>
                <a:cs typeface="Helvetica" panose="020B0604020202020204" pitchFamily="34" charset="0"/>
              </a:rPr>
            </a:br>
            <a:r>
              <a:rPr lang="en-US" sz="2800" dirty="0">
                <a:solidFill>
                  <a:schemeClr val="bg1"/>
                </a:solidFill>
                <a:latin typeface="Helvetica" panose="020B0604020202020204" pitchFamily="34" charset="0"/>
                <a:cs typeface="Helvetica" panose="020B0604020202020204" pitchFamily="34" charset="0"/>
              </a:rPr>
              <a:t>does not own the data</a:t>
            </a:r>
            <a:r>
              <a:rPr lang="en-US" sz="3200" dirty="0">
                <a:solidFill>
                  <a:schemeClr val="bg1"/>
                </a:solidFill>
                <a:latin typeface="Helvetica" panose="020B0604020202020204" pitchFamily="34" charset="0"/>
                <a:cs typeface="Helvetica" panose="020B0604020202020204" pitchFamily="34" charset="0"/>
              </a:rPr>
              <a:t>.</a:t>
            </a:r>
          </a:p>
          <a:p>
            <a:pPr lvl="1">
              <a:spcAft>
                <a:spcPts val="600"/>
              </a:spcAft>
            </a:pPr>
            <a:endParaRPr lang="en-US" sz="2800" dirty="0">
              <a:solidFill>
                <a:schemeClr val="bg1"/>
              </a:solidFill>
              <a:latin typeface="Helvetica" panose="020B0604020202020204" pitchFamily="34" charset="0"/>
              <a:cs typeface="Helvetica" panose="020B0604020202020204" pitchFamily="34" charset="0"/>
            </a:endParaRPr>
          </a:p>
          <a:p>
            <a:pPr marL="742950" lvl="1" indent="-285750">
              <a:spcAft>
                <a:spcPts val="600"/>
              </a:spcAft>
              <a:buFont typeface="Arial" panose="020B0604020202020204" pitchFamily="34" charset="0"/>
              <a:buChar char="•"/>
            </a:pPr>
            <a:r>
              <a:rPr lang="en-US" sz="2800" dirty="0">
                <a:solidFill>
                  <a:schemeClr val="bg1"/>
                </a:solidFill>
                <a:latin typeface="Helvetica" panose="020B0604020202020204"/>
                <a:cs typeface="Helvetica" panose="020B0604020202020204"/>
              </a:rPr>
              <a:t>NIH and NLM </a:t>
            </a:r>
            <a:r>
              <a:rPr lang="en-US" sz="2800" b="1" i="1" dirty="0">
                <a:solidFill>
                  <a:schemeClr val="bg1"/>
                </a:solidFill>
                <a:latin typeface="Helvetica" panose="020B0604020202020204"/>
                <a:cs typeface="Helvetica" panose="020B0604020202020204"/>
              </a:rPr>
              <a:t>do not </a:t>
            </a:r>
            <a:r>
              <a:rPr lang="en-US" sz="2800" kern="1800" dirty="0">
                <a:solidFill>
                  <a:schemeClr val="bg1"/>
                </a:solidFill>
                <a:latin typeface="Helvetica" panose="020B0604020202020204"/>
                <a:ea typeface="Calibri" panose="020F0502020204030204" pitchFamily="34" charset="0"/>
                <a:cs typeface="Helvetica" panose="020B0604020202020204"/>
              </a:rPr>
              <a:t>review or approve the safety and science of the studies.</a:t>
            </a:r>
          </a:p>
          <a:p>
            <a:pPr marL="742950" lvl="1" indent="-285750">
              <a:spcAft>
                <a:spcPts val="600"/>
              </a:spcAft>
              <a:buFont typeface="Arial" panose="020B0604020202020204" pitchFamily="34" charset="0"/>
              <a:buChar char="•"/>
            </a:pPr>
            <a:endParaRPr lang="en-US" sz="1000" kern="1800" dirty="0">
              <a:solidFill>
                <a:schemeClr val="bg1"/>
              </a:solidFill>
              <a:latin typeface="Helvetica" panose="020B0604020202020204"/>
              <a:ea typeface="Calibri" panose="020F0502020204030204" pitchFamily="34" charset="0"/>
              <a:cs typeface="Helvetica" panose="020B0604020202020204"/>
            </a:endParaRPr>
          </a:p>
        </p:txBody>
      </p:sp>
    </p:spTree>
    <p:extLst>
      <p:ext uri="{BB962C8B-B14F-4D97-AF65-F5344CB8AC3E}">
        <p14:creationId xmlns:p14="http://schemas.microsoft.com/office/powerpoint/2010/main" val="1539887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585" y="338137"/>
            <a:ext cx="10515600" cy="946285"/>
          </a:xfrm>
        </p:spPr>
        <p:txBody>
          <a:bodyPr>
            <a:normAutofit/>
          </a:bodyPr>
          <a:lstStyle/>
          <a:p>
            <a:pPr eaLnBrk="1" hangingPunct="1">
              <a:defRPr/>
            </a:pPr>
            <a:r>
              <a:rPr lang="en-US" sz="4000" b="1" dirty="0">
                <a:solidFill>
                  <a:schemeClr val="tx1"/>
                </a:solidFill>
                <a:latin typeface="Helvetica" panose="020B0604020202020204" pitchFamily="34" charset="0"/>
                <a:cs typeface="Helvetica" panose="020B0604020202020204" pitchFamily="34" charset="0"/>
              </a:rPr>
              <a:t>Researchers</a:t>
            </a:r>
          </a:p>
        </p:txBody>
      </p:sp>
      <p:sp>
        <p:nvSpPr>
          <p:cNvPr id="19459" name="Content Placeholder 2"/>
          <p:cNvSpPr>
            <a:spLocks noGrp="1"/>
          </p:cNvSpPr>
          <p:nvPr>
            <p:ph idx="1"/>
          </p:nvPr>
        </p:nvSpPr>
        <p:spPr>
          <a:xfrm>
            <a:off x="1290124" y="2009328"/>
            <a:ext cx="9611751" cy="4028979"/>
          </a:xfrm>
          <a:noFill/>
        </p:spPr>
        <p:txBody>
          <a:bodyPr>
            <a:noAutofit/>
          </a:bodyPr>
          <a:lstStyle/>
          <a:p>
            <a:pPr marL="663575" lvl="1" indent="-457200">
              <a:lnSpc>
                <a:spcPct val="100000"/>
              </a:lnSpc>
            </a:pPr>
            <a:endParaRPr lang="en-US" sz="1000" dirty="0">
              <a:solidFill>
                <a:schemeClr val="tx1"/>
              </a:solidFill>
              <a:ea typeface="ＭＳ Ｐゴシック" pitchFamily="34" charset="-128"/>
              <a:cs typeface="Calibri" panose="020F050202020403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Search for information on current and completed trials </a:t>
            </a:r>
          </a:p>
          <a:p>
            <a:pPr marL="663575" lvl="1" indent="-457200">
              <a:lnSpc>
                <a:spcPct val="100000"/>
              </a:lnSpc>
            </a:pPr>
            <a:endParaRPr lang="en-US" sz="1000" dirty="0">
              <a:solidFill>
                <a:schemeClr val="tx1"/>
              </a:solidFill>
              <a:latin typeface="Helvetica" panose="020B0604020202020204" pitchFamily="34" charset="0"/>
              <a:ea typeface="ＭＳ Ｐゴシック" pitchFamily="34" charset="-128"/>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Review study protocols</a:t>
            </a:r>
          </a:p>
          <a:p>
            <a:pPr marL="663575" lvl="1" indent="-457200">
              <a:lnSpc>
                <a:spcPct val="100000"/>
              </a:lnSpc>
            </a:pPr>
            <a:endParaRPr lang="en-US" sz="1000" dirty="0">
              <a:solidFill>
                <a:schemeClr val="tx1"/>
              </a:solidFill>
              <a:latin typeface="Helvetica" panose="020B0604020202020204" pitchFamily="34" charset="0"/>
              <a:ea typeface="ＭＳ Ｐゴシック" pitchFamily="34" charset="-128"/>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ea typeface="ＭＳ Ｐゴシック" pitchFamily="34" charset="-128"/>
                <a:cs typeface="Helvetica" panose="020B0604020202020204" pitchFamily="34" charset="0"/>
              </a:rPr>
              <a:t>Research trends</a:t>
            </a:r>
          </a:p>
          <a:p>
            <a:pPr marL="663575" lvl="1" indent="-457200">
              <a:lnSpc>
                <a:spcPct val="100000"/>
              </a:lnSpc>
            </a:pPr>
            <a:endParaRPr lang="en-US" sz="1000" dirty="0">
              <a:solidFill>
                <a:schemeClr val="tx1"/>
              </a:solidFill>
              <a:latin typeface="Helvetica" panose="020B0604020202020204" pitchFamily="34" charset="0"/>
              <a:cs typeface="Helvetica" panose="020B0604020202020204" pitchFamily="34" charset="0"/>
            </a:endParaRPr>
          </a:p>
          <a:p>
            <a:pPr marL="663575" lvl="1" indent="-457200">
              <a:lnSpc>
                <a:spcPct val="100000"/>
              </a:lnSpc>
            </a:pPr>
            <a:r>
              <a:rPr lang="en-US" sz="2800" dirty="0">
                <a:solidFill>
                  <a:schemeClr val="tx1"/>
                </a:solidFill>
                <a:latin typeface="Helvetica" panose="020B0604020202020204" pitchFamily="34" charset="0"/>
                <a:cs typeface="Helvetica" panose="020B0604020202020204" pitchFamily="34" charset="0"/>
              </a:rPr>
              <a:t>Data analysis</a:t>
            </a:r>
          </a:p>
          <a:p>
            <a:pPr marL="206375" lvl="1" indent="0">
              <a:lnSpc>
                <a:spcPct val="100000"/>
              </a:lnSpc>
              <a:buNone/>
            </a:pPr>
            <a:endParaRPr lang="en-US" sz="2800" dirty="0">
              <a:solidFill>
                <a:schemeClr val="bg1"/>
              </a:solidFill>
              <a:latin typeface="Helvetica" panose="020B0604020202020204" pitchFamily="34" charset="0"/>
              <a:cs typeface="Helvetica" panose="020B0604020202020204" pitchFamily="34" charset="0"/>
            </a:endParaRPr>
          </a:p>
        </p:txBody>
      </p:sp>
      <p:sp>
        <p:nvSpPr>
          <p:cNvPr id="3" name="Slide Number Placeholder 2">
            <a:extLst>
              <a:ext uri="{FF2B5EF4-FFF2-40B4-BE49-F238E27FC236}">
                <a16:creationId xmlns:a16="http://schemas.microsoft.com/office/drawing/2014/main" id="{14DEF8BC-5A9F-1B1D-E5E6-43767AA7346B}"/>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14</a:t>
            </a:fld>
            <a:endParaRPr lang="en-US" dirty="0">
              <a:solidFill>
                <a:schemeClr val="tx1"/>
              </a:solidFill>
            </a:endParaRPr>
          </a:p>
        </p:txBody>
      </p:sp>
    </p:spTree>
    <p:extLst>
      <p:ext uri="{BB962C8B-B14F-4D97-AF65-F5344CB8AC3E}">
        <p14:creationId xmlns:p14="http://schemas.microsoft.com/office/powerpoint/2010/main" val="28641276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711443"/>
            <a:ext cx="10515600" cy="915879"/>
          </a:xfrm>
        </p:spPr>
        <p:txBody>
          <a:bodyPr>
            <a:normAutofit/>
          </a:bodyPr>
          <a:lstStyle/>
          <a:p>
            <a:r>
              <a:rPr lang="en-US" sz="4000" dirty="0">
                <a:solidFill>
                  <a:schemeClr val="tx1"/>
                </a:solidFill>
                <a:latin typeface="Helvetica" panose="020B0604020202020204" pitchFamily="34" charset="0"/>
                <a:cs typeface="Helvetica" panose="020B0604020202020204" pitchFamily="34" charset="0"/>
              </a:rPr>
              <a:t>Librarians and ClinicalTrials.gov </a:t>
            </a:r>
          </a:p>
        </p:txBody>
      </p:sp>
      <p:sp>
        <p:nvSpPr>
          <p:cNvPr id="3" name="Content Placeholder 2"/>
          <p:cNvSpPr>
            <a:spLocks noGrp="1"/>
          </p:cNvSpPr>
          <p:nvPr>
            <p:ph idx="1"/>
          </p:nvPr>
        </p:nvSpPr>
        <p:spPr>
          <a:xfrm>
            <a:off x="927611" y="2128929"/>
            <a:ext cx="5300785" cy="3431992"/>
          </a:xfrm>
          <a:noFill/>
        </p:spPr>
        <p:txBody>
          <a:bodyPr>
            <a:noAutofit/>
          </a:bodyPr>
          <a:lstStyle/>
          <a:p>
            <a:pPr marL="228600" indent="-228600">
              <a:lnSpc>
                <a:spcPct val="150000"/>
              </a:lnSpc>
              <a:buFont typeface="Arial" panose="020B0604020202020204" pitchFamily="34" charset="0"/>
              <a:buChar char="•"/>
            </a:pPr>
            <a:r>
              <a:rPr lang="en-US" i="0" dirty="0">
                <a:solidFill>
                  <a:schemeClr val="tx1"/>
                </a:solidFill>
                <a:effectLst/>
                <a:latin typeface="Helvetica" panose="020B0604020202020204" pitchFamily="34" charset="0"/>
                <a:cs typeface="Helvetica" panose="020B0604020202020204" pitchFamily="34" charset="0"/>
              </a:rPr>
              <a:t>Information retrieval</a:t>
            </a:r>
          </a:p>
          <a:p>
            <a:pPr>
              <a:lnSpc>
                <a:spcPct val="150000"/>
              </a:lnSpc>
            </a:pPr>
            <a:r>
              <a:rPr lang="en-US" dirty="0">
                <a:solidFill>
                  <a:schemeClr val="tx1"/>
                </a:solidFill>
                <a:latin typeface="Helvetica" panose="020B0604020202020204" pitchFamily="34" charset="0"/>
                <a:cs typeface="Helvetica" panose="020B0604020202020204" pitchFamily="34" charset="0"/>
              </a:rPr>
              <a:t>Guide patients </a:t>
            </a:r>
          </a:p>
          <a:p>
            <a:pPr marL="228600" indent="-228600">
              <a:lnSpc>
                <a:spcPct val="150000"/>
              </a:lnSpc>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Education and training</a:t>
            </a:r>
          </a:p>
          <a:p>
            <a:pPr marL="228600" indent="-228600">
              <a:lnSpc>
                <a:spcPct val="150000"/>
              </a:lnSpc>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Advocate for compliance</a:t>
            </a:r>
          </a:p>
        </p:txBody>
      </p:sp>
    </p:spTree>
    <p:extLst>
      <p:ext uri="{BB962C8B-B14F-4D97-AF65-F5344CB8AC3E}">
        <p14:creationId xmlns:p14="http://schemas.microsoft.com/office/powerpoint/2010/main" val="3145590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66B8DB3-006A-45CB-832A-4489AFA6CD66}"/>
              </a:ext>
              <a:ext uri="{C183D7F6-B498-43B3-948B-1728B52AA6E4}">
                <adec:decorative xmlns:adec="http://schemas.microsoft.com/office/drawing/2017/decorative" val="1"/>
              </a:ext>
            </a:extLst>
          </p:cNvPr>
          <p:cNvSpPr>
            <a:spLocks noGrp="1"/>
          </p:cNvSpPr>
          <p:nvPr>
            <p:ph type="title"/>
          </p:nvPr>
        </p:nvSpPr>
        <p:spPr>
          <a:xfrm>
            <a:off x="436682" y="295395"/>
            <a:ext cx="6928621" cy="1220254"/>
          </a:xfrm>
        </p:spPr>
        <p:txBody>
          <a:bodyPr/>
          <a:lstStyle/>
          <a:p>
            <a:r>
              <a:rPr lang="en-US" sz="4000" b="1" dirty="0">
                <a:solidFill>
                  <a:schemeClr val="tx1"/>
                </a:solidFill>
                <a:latin typeface="Helvetica" panose="020B0604020202020204" pitchFamily="34" charset="0"/>
                <a:cs typeface="Helvetica" panose="020B0604020202020204" pitchFamily="34" charset="0"/>
              </a:rPr>
              <a:t>Librarian’s Advocacy Role</a:t>
            </a:r>
          </a:p>
        </p:txBody>
      </p:sp>
      <p:sp>
        <p:nvSpPr>
          <p:cNvPr id="2" name="TextBox 1">
            <a:extLst>
              <a:ext uri="{FF2B5EF4-FFF2-40B4-BE49-F238E27FC236}">
                <a16:creationId xmlns:a16="http://schemas.microsoft.com/office/drawing/2014/main" id="{B2AF7E31-E3BE-BFE7-9803-B046C1D2456F}"/>
              </a:ext>
            </a:extLst>
          </p:cNvPr>
          <p:cNvSpPr txBox="1"/>
          <p:nvPr/>
        </p:nvSpPr>
        <p:spPr>
          <a:xfrm>
            <a:off x="1651000" y="2184400"/>
            <a:ext cx="7937500" cy="1754326"/>
          </a:xfrm>
          <a:prstGeom prst="rect">
            <a:avLst/>
          </a:prstGeom>
          <a:noFill/>
        </p:spPr>
        <p:txBody>
          <a:bodyPr wrap="square" rtlCol="0">
            <a:spAutoFit/>
          </a:bodyPr>
          <a:lstStyle/>
          <a:p>
            <a:pPr marL="285750" indent="-285750">
              <a:buFont typeface="Arial" panose="020B0604020202020204" pitchFamily="34" charset="0"/>
              <a:buChar char="•"/>
            </a:pPr>
            <a:r>
              <a:rPr lang="en-US" sz="3600" dirty="0"/>
              <a:t>Promote NIH Public Access</a:t>
            </a:r>
          </a:p>
          <a:p>
            <a:pPr marL="285750" indent="-285750">
              <a:buFont typeface="Arial" panose="020B0604020202020204" pitchFamily="34" charset="0"/>
              <a:buChar char="•"/>
            </a:pPr>
            <a:r>
              <a:rPr lang="en-US" sz="3600" dirty="0"/>
              <a:t>PubMed Central (PMC)</a:t>
            </a:r>
          </a:p>
          <a:p>
            <a:pPr marL="285750" indent="-285750">
              <a:buFont typeface="Arial" panose="020B0604020202020204" pitchFamily="34" charset="0"/>
              <a:buChar char="•"/>
            </a:pPr>
            <a:r>
              <a:rPr lang="en-US" sz="3600" dirty="0"/>
              <a:t>ClinicalTrials.gov</a:t>
            </a:r>
          </a:p>
        </p:txBody>
      </p:sp>
      <p:sp>
        <p:nvSpPr>
          <p:cNvPr id="4" name="Slide Number Placeholder 3">
            <a:extLst>
              <a:ext uri="{FF2B5EF4-FFF2-40B4-BE49-F238E27FC236}">
                <a16:creationId xmlns:a16="http://schemas.microsoft.com/office/drawing/2014/main" id="{806235AD-D6E9-885F-20E0-37658AC91B50}"/>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16</a:t>
            </a:fld>
            <a:endParaRPr lang="en-US" dirty="0">
              <a:solidFill>
                <a:schemeClr val="tx1"/>
              </a:solidFill>
            </a:endParaRPr>
          </a:p>
        </p:txBody>
      </p:sp>
    </p:spTree>
    <p:extLst>
      <p:ext uri="{BB962C8B-B14F-4D97-AF65-F5344CB8AC3E}">
        <p14:creationId xmlns:p14="http://schemas.microsoft.com/office/powerpoint/2010/main" val="340381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769" y="659109"/>
            <a:ext cx="10515600" cy="1022646"/>
          </a:xfrm>
        </p:spPr>
        <p:txBody>
          <a:bodyPr>
            <a:noAutofit/>
          </a:bodyPr>
          <a:lstStyle/>
          <a:p>
            <a:r>
              <a:rPr lang="en-US" sz="4000" dirty="0">
                <a:solidFill>
                  <a:schemeClr val="tx1"/>
                </a:solidFill>
                <a:latin typeface="Helvetica" panose="020B0604020202020204" pitchFamily="34" charset="0"/>
                <a:cs typeface="Helvetica" panose="020B0604020202020204" pitchFamily="34" charset="0"/>
              </a:rPr>
              <a:t>Problems with Reporting Evidence</a:t>
            </a:r>
          </a:p>
        </p:txBody>
      </p:sp>
      <p:sp>
        <p:nvSpPr>
          <p:cNvPr id="5" name="Content Placeholder 2">
            <a:extLst>
              <a:ext uri="{FF2B5EF4-FFF2-40B4-BE49-F238E27FC236}">
                <a16:creationId xmlns:a16="http://schemas.microsoft.com/office/drawing/2014/main" id="{C4A99C70-8228-A31C-F801-31B17E569AE1}"/>
              </a:ext>
            </a:extLst>
          </p:cNvPr>
          <p:cNvSpPr>
            <a:spLocks noGrp="1"/>
          </p:cNvSpPr>
          <p:nvPr>
            <p:ph idx="1"/>
          </p:nvPr>
        </p:nvSpPr>
        <p:spPr>
          <a:xfrm>
            <a:off x="965900" y="2441490"/>
            <a:ext cx="4936669" cy="2603653"/>
          </a:xfrm>
        </p:spPr>
        <p:txBody>
          <a:bodyPr wrap="square" anchor="t">
            <a:normAutofit/>
          </a:bodyPr>
          <a:lstStyle/>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Selective publication</a:t>
            </a:r>
          </a:p>
          <a:p>
            <a:pPr marL="228600" indent="-193675">
              <a:buFont typeface="Arial" panose="020B0604020202020204" pitchFamily="34" charset="0"/>
              <a:buChar char="•"/>
            </a:pPr>
            <a:endParaRPr lang="en-US" sz="1000" dirty="0">
              <a:solidFill>
                <a:schemeClr val="tx1"/>
              </a:solidFill>
              <a:latin typeface="Helvetica" panose="020B0604020202020204" pitchFamily="34" charset="0"/>
              <a:cs typeface="Helvetica" panose="020B0604020202020204" pitchFamily="34" charset="0"/>
            </a:endParaRPr>
          </a:p>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Misrepresented data</a:t>
            </a:r>
          </a:p>
          <a:p>
            <a:pPr marL="228600" indent="-193675">
              <a:buFont typeface="Arial" panose="020B0604020202020204" pitchFamily="34" charset="0"/>
              <a:buChar char="•"/>
            </a:pPr>
            <a:endParaRPr lang="en-US" sz="1000" dirty="0">
              <a:solidFill>
                <a:schemeClr val="tx1"/>
              </a:solidFill>
              <a:latin typeface="Helvetica" panose="020B0604020202020204" pitchFamily="34" charset="0"/>
              <a:cs typeface="Helvetica" panose="020B0604020202020204" pitchFamily="34" charset="0"/>
            </a:endParaRPr>
          </a:p>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Underreported data</a:t>
            </a:r>
          </a:p>
        </p:txBody>
      </p:sp>
    </p:spTree>
    <p:extLst>
      <p:ext uri="{BB962C8B-B14F-4D97-AF65-F5344CB8AC3E}">
        <p14:creationId xmlns:p14="http://schemas.microsoft.com/office/powerpoint/2010/main" val="2657903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2593-C964-1E9D-838A-86C404F267F9}"/>
              </a:ext>
            </a:extLst>
          </p:cNvPr>
          <p:cNvSpPr>
            <a:spLocks noGrp="1"/>
          </p:cNvSpPr>
          <p:nvPr>
            <p:ph type="title"/>
          </p:nvPr>
        </p:nvSpPr>
        <p:spPr/>
        <p:txBody>
          <a:bodyPr/>
          <a:lstStyle/>
          <a:p>
            <a:r>
              <a:rPr lang="en-US" sz="4400" b="1" dirty="0">
                <a:solidFill>
                  <a:schemeClr val="tx1"/>
                </a:solidFill>
                <a:latin typeface="Helvetica" panose="020B0604020202020204" pitchFamily="34" charset="0"/>
                <a:cs typeface="Helvetica" panose="020B0604020202020204" pitchFamily="34" charset="0"/>
              </a:rPr>
              <a:t>Milestones for Registration and Results Reporting Requirements</a:t>
            </a:r>
            <a:endParaRPr lang="en-US" dirty="0"/>
          </a:p>
        </p:txBody>
      </p:sp>
      <p:sp>
        <p:nvSpPr>
          <p:cNvPr id="3" name="Content Placeholder 2">
            <a:extLst>
              <a:ext uri="{FF2B5EF4-FFF2-40B4-BE49-F238E27FC236}">
                <a16:creationId xmlns:a16="http://schemas.microsoft.com/office/drawing/2014/main" id="{C9FE9521-7322-C2B3-3174-0AE4ABA0BAC1}"/>
              </a:ext>
            </a:extLst>
          </p:cNvPr>
          <p:cNvSpPr>
            <a:spLocks noGrp="1"/>
          </p:cNvSpPr>
          <p:nvPr>
            <p:ph idx="1"/>
          </p:nvPr>
        </p:nvSpPr>
        <p:spPr>
          <a:xfrm>
            <a:off x="939800" y="2879725"/>
            <a:ext cx="10515600" cy="2555875"/>
          </a:xfrm>
        </p:spPr>
        <p:txBody>
          <a:bodyPr/>
          <a:lstStyle/>
          <a:p>
            <a:r>
              <a:rPr lang="en-US" b="1" dirty="0">
                <a:solidFill>
                  <a:schemeClr val="tx1"/>
                </a:solidFill>
              </a:rPr>
              <a:t>2006</a:t>
            </a:r>
            <a:r>
              <a:rPr lang="en-US" dirty="0">
                <a:solidFill>
                  <a:schemeClr val="tx1"/>
                </a:solidFill>
              </a:rPr>
              <a:t>: </a:t>
            </a:r>
            <a:r>
              <a:rPr lang="en-US" sz="2800" kern="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International Committee of Medical Journal Editors </a:t>
            </a:r>
            <a:r>
              <a:rPr lang="en-US" sz="2800" kern="1800" dirty="0">
                <a:effectLst/>
                <a:latin typeface="Calibri" panose="020F0502020204030204" pitchFamily="34" charset="0"/>
                <a:ea typeface="Calibri" panose="020F0502020204030204" pitchFamily="34" charset="0"/>
                <a:cs typeface="Calibri" panose="020F0502020204030204" pitchFamily="34" charset="0"/>
              </a:rPr>
              <a:t>(</a:t>
            </a:r>
            <a:r>
              <a:rPr lang="en-US" dirty="0">
                <a:solidFill>
                  <a:schemeClr val="tx1"/>
                </a:solidFill>
              </a:rPr>
              <a:t>ICMJE) requires trial registration for publication</a:t>
            </a:r>
          </a:p>
          <a:p>
            <a:r>
              <a:rPr lang="en-US" b="1" dirty="0">
                <a:solidFill>
                  <a:schemeClr val="tx1"/>
                </a:solidFill>
              </a:rPr>
              <a:t>2007</a:t>
            </a:r>
            <a:r>
              <a:rPr lang="en-US" dirty="0">
                <a:solidFill>
                  <a:schemeClr val="tx1"/>
                </a:solidFill>
              </a:rPr>
              <a:t>: FDA Amendments Act Section 801 expands information that must be submitted</a:t>
            </a:r>
          </a:p>
          <a:p>
            <a:r>
              <a:rPr lang="en-US" b="1" dirty="0">
                <a:solidFill>
                  <a:schemeClr val="tx1"/>
                </a:solidFill>
              </a:rPr>
              <a:t>2017</a:t>
            </a:r>
            <a:r>
              <a:rPr lang="en-US" dirty="0">
                <a:solidFill>
                  <a:schemeClr val="tx1"/>
                </a:solidFill>
              </a:rPr>
              <a:t>: Final Rule Applied</a:t>
            </a:r>
          </a:p>
        </p:txBody>
      </p:sp>
      <p:sp>
        <p:nvSpPr>
          <p:cNvPr id="4" name="Slide Number Placeholder 3">
            <a:extLst>
              <a:ext uri="{FF2B5EF4-FFF2-40B4-BE49-F238E27FC236}">
                <a16:creationId xmlns:a16="http://schemas.microsoft.com/office/drawing/2014/main" id="{0E88EB0F-D63F-093E-3584-7CF2A15DFED5}"/>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18</a:t>
            </a:fld>
            <a:endParaRPr lang="en-US" dirty="0">
              <a:solidFill>
                <a:schemeClr val="tx1"/>
              </a:solidFill>
            </a:endParaRPr>
          </a:p>
        </p:txBody>
      </p:sp>
    </p:spTree>
    <p:extLst>
      <p:ext uri="{BB962C8B-B14F-4D97-AF65-F5344CB8AC3E}">
        <p14:creationId xmlns:p14="http://schemas.microsoft.com/office/powerpoint/2010/main" val="500636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7182" y="264889"/>
            <a:ext cx="10515600" cy="883383"/>
          </a:xfrm>
        </p:spPr>
        <p:txBody>
          <a:bodyPr>
            <a:normAutofit/>
          </a:bodyPr>
          <a:lstStyle/>
          <a:p>
            <a:r>
              <a:rPr lang="en-US" sz="4000" b="1" dirty="0">
                <a:solidFill>
                  <a:schemeClr val="tx1"/>
                </a:solidFill>
                <a:latin typeface="Helvetica" panose="020B0604020202020204" pitchFamily="34" charset="0"/>
                <a:cs typeface="Helvetica" panose="020B0604020202020204" pitchFamily="34" charset="0"/>
              </a:rPr>
              <a:t>Final Rule</a:t>
            </a:r>
          </a:p>
        </p:txBody>
      </p:sp>
      <p:sp>
        <p:nvSpPr>
          <p:cNvPr id="2" name="Content Placeholder 1">
            <a:extLst>
              <a:ext uri="{FF2B5EF4-FFF2-40B4-BE49-F238E27FC236}">
                <a16:creationId xmlns:a16="http://schemas.microsoft.com/office/drawing/2014/main" id="{3F7C477F-BEC1-40A7-8222-874623DF0A75}"/>
              </a:ext>
            </a:extLst>
          </p:cNvPr>
          <p:cNvSpPr>
            <a:spLocks noGrp="1"/>
          </p:cNvSpPr>
          <p:nvPr>
            <p:ph idx="1"/>
          </p:nvPr>
        </p:nvSpPr>
        <p:spPr>
          <a:xfrm>
            <a:off x="1108628" y="1265162"/>
            <a:ext cx="9552709" cy="4886257"/>
          </a:xfrm>
          <a:noFill/>
        </p:spPr>
        <p:txBody>
          <a:bodyPr/>
          <a:lstStyle/>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C</a:t>
            </a:r>
            <a:r>
              <a:rPr lang="en-US" sz="2800" b="0" i="0" dirty="0">
                <a:solidFill>
                  <a:schemeClr val="tx1"/>
                </a:solidFill>
                <a:effectLst/>
                <a:latin typeface="Helvetica" panose="020B0604020202020204" pitchFamily="34" charset="0"/>
                <a:cs typeface="Helvetica" panose="020B0604020202020204" pitchFamily="34" charset="0"/>
              </a:rPr>
              <a:t>hecklist</a:t>
            </a:r>
            <a:endParaRPr lang="en-US" sz="500" b="0" i="0" dirty="0">
              <a:solidFill>
                <a:schemeClr val="tx1"/>
              </a:solidFill>
              <a:effectLst/>
              <a:latin typeface="Helvetica" panose="020B0604020202020204" pitchFamily="34" charset="0"/>
              <a:cs typeface="Helvetica" panose="020B0604020202020204" pitchFamily="34" charset="0"/>
            </a:endParaRPr>
          </a:p>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S</a:t>
            </a:r>
            <a:r>
              <a:rPr lang="en-US" sz="2800" b="0" i="0" dirty="0">
                <a:solidFill>
                  <a:schemeClr val="tx1"/>
                </a:solidFill>
                <a:effectLst/>
                <a:latin typeface="Helvetica" panose="020B0604020202020204" pitchFamily="34" charset="0"/>
                <a:cs typeface="Helvetica" panose="020B0604020202020204" pitchFamily="34" charset="0"/>
              </a:rPr>
              <a:t>cope of trials</a:t>
            </a:r>
            <a:endParaRPr lang="en-US" sz="500" b="0" i="0" dirty="0">
              <a:solidFill>
                <a:schemeClr val="tx1"/>
              </a:solidFill>
              <a:effectLst/>
              <a:latin typeface="Helvetica" panose="020B0604020202020204" pitchFamily="34" charset="0"/>
              <a:cs typeface="Helvetica" panose="020B0604020202020204" pitchFamily="34" charset="0"/>
            </a:endParaRPr>
          </a:p>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A</a:t>
            </a:r>
            <a:r>
              <a:rPr lang="en-US" sz="2800" b="0" i="0" dirty="0">
                <a:solidFill>
                  <a:schemeClr val="tx1"/>
                </a:solidFill>
                <a:effectLst/>
                <a:latin typeface="Helvetica" panose="020B0604020202020204" pitchFamily="34" charset="0"/>
                <a:cs typeface="Helvetica" panose="020B0604020202020204" pitchFamily="34" charset="0"/>
              </a:rPr>
              <a:t>dditional data elements </a:t>
            </a:r>
          </a:p>
          <a:p>
            <a:pPr>
              <a:lnSpc>
                <a:spcPct val="100000"/>
              </a:lnSpc>
              <a:buFont typeface="Arial" panose="020B0604020202020204" pitchFamily="34" charset="0"/>
              <a:buChar char="•"/>
            </a:pPr>
            <a:r>
              <a:rPr lang="en-US" sz="2800" dirty="0">
                <a:solidFill>
                  <a:schemeClr val="tx1"/>
                </a:solidFill>
                <a:latin typeface="Helvetica" panose="020B0604020202020204" pitchFamily="34" charset="0"/>
                <a:cs typeface="Helvetica" panose="020B0604020202020204" pitchFamily="34" charset="0"/>
              </a:rPr>
              <a:t>A</a:t>
            </a:r>
            <a:r>
              <a:rPr lang="en-US" sz="2800" b="0" i="0" dirty="0">
                <a:solidFill>
                  <a:schemeClr val="tx1"/>
                </a:solidFill>
                <a:effectLst/>
                <a:latin typeface="Helvetica" panose="020B0604020202020204" pitchFamily="34" charset="0"/>
                <a:cs typeface="Helvetica" panose="020B0604020202020204" pitchFamily="34" charset="0"/>
              </a:rPr>
              <a:t>dditional adverse event information</a:t>
            </a:r>
          </a:p>
          <a:p>
            <a:pPr>
              <a:lnSpc>
                <a:spcPct val="100000"/>
              </a:lnSpc>
              <a:buFont typeface="Arial" panose="020B0604020202020204" pitchFamily="34" charset="0"/>
              <a:buChar char="•"/>
            </a:pPr>
            <a:r>
              <a:rPr lang="en-US" b="0" i="0" dirty="0">
                <a:solidFill>
                  <a:schemeClr val="tx1"/>
                </a:solidFill>
                <a:effectLst/>
                <a:latin typeface="Helvetica" panose="020B0604020202020204" pitchFamily="34" charset="0"/>
                <a:cs typeface="Helvetica" panose="020B0604020202020204" pitchFamily="34" charset="0"/>
              </a:rPr>
              <a:t>Potential legal consequences </a:t>
            </a:r>
          </a:p>
        </p:txBody>
      </p:sp>
      <p:sp>
        <p:nvSpPr>
          <p:cNvPr id="3" name="Slide Number Placeholder 2">
            <a:extLst>
              <a:ext uri="{FF2B5EF4-FFF2-40B4-BE49-F238E27FC236}">
                <a16:creationId xmlns:a16="http://schemas.microsoft.com/office/drawing/2014/main" id="{4B40F4FA-EB4F-A904-3A10-52C583D7E9A7}"/>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19</a:t>
            </a:fld>
            <a:endParaRPr lang="en-US" dirty="0">
              <a:solidFill>
                <a:schemeClr val="tx1"/>
              </a:solidFill>
            </a:endParaRPr>
          </a:p>
        </p:txBody>
      </p:sp>
    </p:spTree>
    <p:extLst>
      <p:ext uri="{BB962C8B-B14F-4D97-AF65-F5344CB8AC3E}">
        <p14:creationId xmlns:p14="http://schemas.microsoft.com/office/powerpoint/2010/main" val="642569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861D-B516-2407-D101-813BAEAA940A}"/>
              </a:ext>
            </a:extLst>
          </p:cNvPr>
          <p:cNvSpPr>
            <a:spLocks noGrp="1"/>
          </p:cNvSpPr>
          <p:nvPr>
            <p:ph type="title"/>
          </p:nvPr>
        </p:nvSpPr>
        <p:spPr>
          <a:xfrm>
            <a:off x="405713" y="649332"/>
            <a:ext cx="2596978" cy="1167112"/>
          </a:xfrm>
        </p:spPr>
        <p:txBody>
          <a:bodyPr/>
          <a:lstStyle/>
          <a:p>
            <a:r>
              <a:rPr lang="en-US" b="1" dirty="0">
                <a:solidFill>
                  <a:schemeClr val="tx1"/>
                </a:solidFill>
              </a:rPr>
              <a:t>NNLM</a:t>
            </a:r>
            <a:br>
              <a:rPr lang="en-US" dirty="0"/>
            </a:br>
            <a:endParaRPr lang="en-US" dirty="0"/>
          </a:p>
        </p:txBody>
      </p:sp>
      <p:pic>
        <p:nvPicPr>
          <p:cNvPr id="5" name="Content Placeholder 5" descr="I briefly I wanted to introduce the Network of the National Library of Medicine, also known as NNLM. As the name suggests, the NNLM is part of the National Library of Medicine, which is within the National Institutes of Health. We are the education and outreach arm of the National Library of Medicine. We work regionally, getting to know communities on the ground and helping those communities best serve the people they know best. &#10;&#10;But we are also present across the entire country. And we work to advance the health and well being of everyone through access and understanding of how to use health information. This includes both working with organizations like libraries of all types, schools, health care, and all sorts of community-based organizations. &#10;&#10;We do this primarily through three different methods: 1) providing funding to organizations so that they can work within their own communities; 2) other forms of outreach and engagement; ) And then like today, we offer a wide range of training and education opportunities.  &#10;&#10;Plus, we recently launched the NNLM Discovery podcast.  Podcasts are available wherever you get your podcasts or on nnlm.gov/podcast&#10;&#10;I encourage you all to visit nnlm.gov to learn more.&#10;">
            <a:extLst>
              <a:ext uri="{FF2B5EF4-FFF2-40B4-BE49-F238E27FC236}">
                <a16:creationId xmlns:a16="http://schemas.microsoft.com/office/drawing/2014/main" id="{93BF469A-BC33-763E-FEA6-58FCC15230A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3002691" y="649332"/>
            <a:ext cx="8184143" cy="5662680"/>
          </a:xfrm>
        </p:spPr>
      </p:pic>
      <p:sp>
        <p:nvSpPr>
          <p:cNvPr id="3" name="Slide Number Placeholder 2">
            <a:extLst>
              <a:ext uri="{FF2B5EF4-FFF2-40B4-BE49-F238E27FC236}">
                <a16:creationId xmlns:a16="http://schemas.microsoft.com/office/drawing/2014/main" id="{A534A7C2-0605-AD1A-39B7-DD20317F9D06}"/>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a:t>
            </a:fld>
            <a:endParaRPr lang="en-US" dirty="0">
              <a:solidFill>
                <a:schemeClr val="tx1"/>
              </a:solidFill>
            </a:endParaRPr>
          </a:p>
        </p:txBody>
      </p:sp>
    </p:spTree>
    <p:extLst>
      <p:ext uri="{BB962C8B-B14F-4D97-AF65-F5344CB8AC3E}">
        <p14:creationId xmlns:p14="http://schemas.microsoft.com/office/powerpoint/2010/main" val="2423646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185" y="630481"/>
            <a:ext cx="10515600" cy="954107"/>
          </a:xfrm>
        </p:spPr>
        <p:txBody>
          <a:bodyPr>
            <a:noAutofit/>
          </a:bodyPr>
          <a:lstStyle/>
          <a:p>
            <a:r>
              <a:rPr lang="en-US" sz="4000" b="1" dirty="0">
                <a:solidFill>
                  <a:schemeClr val="tx1"/>
                </a:solidFill>
                <a:latin typeface="Helvetica" panose="020B0604020202020204" pitchFamily="34" charset="0"/>
                <a:cs typeface="Helvetica" panose="020B0604020202020204" pitchFamily="34" charset="0"/>
              </a:rPr>
              <a:t>Potential Penalties for Not Submitting</a:t>
            </a:r>
          </a:p>
        </p:txBody>
      </p:sp>
      <p:sp>
        <p:nvSpPr>
          <p:cNvPr id="3" name="Content Placeholder 2"/>
          <p:cNvSpPr>
            <a:spLocks noGrp="1"/>
          </p:cNvSpPr>
          <p:nvPr>
            <p:ph idx="1"/>
          </p:nvPr>
        </p:nvSpPr>
        <p:spPr>
          <a:xfrm>
            <a:off x="1518725" y="2064638"/>
            <a:ext cx="8732520" cy="2885860"/>
          </a:xfrm>
          <a:noFill/>
        </p:spPr>
        <p:txBody>
          <a:bodyPr>
            <a:normAutofit fontScale="77500" lnSpcReduction="20000"/>
          </a:bodyPr>
          <a:lstStyle/>
          <a:p>
            <a:pPr marL="228600" indent="-193675">
              <a:lnSpc>
                <a:spcPct val="200000"/>
              </a:lnSpc>
              <a:buFont typeface="Arial" panose="020B0604020202020204" pitchFamily="34" charset="0"/>
              <a:buChar char="•"/>
            </a:pPr>
            <a:r>
              <a:rPr lang="en-US" sz="3600" dirty="0">
                <a:solidFill>
                  <a:schemeClr val="tx1"/>
                </a:solidFill>
                <a:latin typeface="Helvetica" panose="020B0604020202020204" pitchFamily="34" charset="0"/>
                <a:cs typeface="Helvetica" panose="020B0604020202020204" pitchFamily="34" charset="0"/>
              </a:rPr>
              <a:t>Notice of non-compliance</a:t>
            </a:r>
          </a:p>
          <a:p>
            <a:pPr marL="228600" indent="-193675">
              <a:lnSpc>
                <a:spcPct val="200000"/>
              </a:lnSpc>
              <a:buFont typeface="Arial" panose="020B0604020202020204" pitchFamily="34" charset="0"/>
              <a:buChar char="•"/>
            </a:pPr>
            <a:r>
              <a:rPr lang="en-US" sz="3600" dirty="0">
                <a:solidFill>
                  <a:schemeClr val="tx1"/>
                </a:solidFill>
                <a:latin typeface="Helvetica" panose="020B0604020202020204" pitchFamily="34" charset="0"/>
                <a:cs typeface="Helvetica" panose="020B0604020202020204" pitchFamily="34" charset="0"/>
              </a:rPr>
              <a:t>Civil monetary penalties up to $10,000 per day</a:t>
            </a:r>
          </a:p>
          <a:p>
            <a:pPr marL="228600" indent="-193675">
              <a:lnSpc>
                <a:spcPct val="200000"/>
              </a:lnSpc>
              <a:buFont typeface="Arial" panose="020B0604020202020204" pitchFamily="34" charset="0"/>
              <a:buChar char="•"/>
            </a:pPr>
            <a:r>
              <a:rPr lang="en-US" sz="3600" dirty="0">
                <a:solidFill>
                  <a:schemeClr val="tx1"/>
                </a:solidFill>
                <a:latin typeface="Helvetica" panose="020B0604020202020204" pitchFamily="34" charset="0"/>
                <a:cs typeface="Helvetica" panose="020B0604020202020204" pitchFamily="34" charset="0"/>
              </a:rPr>
              <a:t>Withholding of NIH grant funds </a:t>
            </a:r>
          </a:p>
          <a:p>
            <a:pPr marL="228600" indent="-193675">
              <a:lnSpc>
                <a:spcPct val="100000"/>
              </a:lnSpc>
              <a:buFont typeface="Arial" panose="020B0604020202020204" pitchFamily="34" charset="0"/>
              <a:buChar char="•"/>
            </a:pPr>
            <a:endParaRPr lang="en-US" sz="3200" dirty="0">
              <a:solidFill>
                <a:srgbClr val="002060"/>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35E17F2-1490-22EA-B9B7-44F0828AA4C0}"/>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20</a:t>
            </a:fld>
            <a:endParaRPr lang="en-US" dirty="0">
              <a:solidFill>
                <a:schemeClr val="tx1"/>
              </a:solidFill>
            </a:endParaRPr>
          </a:p>
        </p:txBody>
      </p:sp>
    </p:spTree>
    <p:extLst>
      <p:ext uri="{BB962C8B-B14F-4D97-AF65-F5344CB8AC3E}">
        <p14:creationId xmlns:p14="http://schemas.microsoft.com/office/powerpoint/2010/main" val="591622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769" y="681037"/>
            <a:ext cx="10515600" cy="946285"/>
          </a:xfrm>
        </p:spPr>
        <p:txBody>
          <a:bodyPr>
            <a:noAutofit/>
          </a:bodyPr>
          <a:lstStyle/>
          <a:p>
            <a:r>
              <a:rPr lang="en-US" sz="4000" b="1" dirty="0">
                <a:solidFill>
                  <a:schemeClr val="tx1"/>
                </a:solidFill>
                <a:latin typeface="Helvetica" panose="020B0604020202020204" pitchFamily="34" charset="0"/>
                <a:cs typeface="Helvetica" panose="020B0604020202020204" pitchFamily="34" charset="0"/>
              </a:rPr>
              <a:t>Challenges in Submitting Results</a:t>
            </a:r>
          </a:p>
        </p:txBody>
      </p:sp>
      <p:sp>
        <p:nvSpPr>
          <p:cNvPr id="3" name="Content Placeholder 2"/>
          <p:cNvSpPr>
            <a:spLocks noGrp="1"/>
          </p:cNvSpPr>
          <p:nvPr>
            <p:ph idx="1"/>
          </p:nvPr>
        </p:nvSpPr>
        <p:spPr>
          <a:xfrm>
            <a:off x="1069442" y="2073724"/>
            <a:ext cx="9413631" cy="3458904"/>
          </a:xfrm>
          <a:noFill/>
        </p:spPr>
        <p:txBody>
          <a:bodyPr>
            <a:normAutofit/>
          </a:bodyPr>
          <a:lstStyle/>
          <a:p>
            <a:pPr marL="228600" indent="-193675">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Lack of awareness of results submission requirements, including what needs to be submitted and when.</a:t>
            </a:r>
          </a:p>
          <a:p>
            <a:pPr marL="34925" indent="0">
              <a:buNone/>
            </a:pPr>
            <a:endParaRPr lang="en-US" dirty="0">
              <a:solidFill>
                <a:schemeClr val="tx1"/>
              </a:solidFill>
              <a:latin typeface="Helvetica" panose="020B0604020202020204" pitchFamily="34" charset="0"/>
              <a:cs typeface="Helvetica" panose="020B0604020202020204" pitchFamily="34" charset="0"/>
            </a:endParaRPr>
          </a:p>
          <a:p>
            <a:pPr marL="228600" indent="-193675">
              <a:lnSpc>
                <a:spcPct val="100000"/>
              </a:lnSpc>
              <a:buFont typeface="Arial" panose="020B0604020202020204" pitchFamily="34" charset="0"/>
              <a:buChar char="•"/>
            </a:pPr>
            <a:r>
              <a:rPr lang="en-US" dirty="0">
                <a:solidFill>
                  <a:schemeClr val="tx1"/>
                </a:solidFill>
                <a:latin typeface="Helvetica" panose="020B0604020202020204" pitchFamily="34" charset="0"/>
                <a:cs typeface="Helvetica" panose="020B0604020202020204" pitchFamily="34" charset="0"/>
              </a:rPr>
              <a:t>Results submission must be completed by someone familiar with the study and the data (Data Submitters).</a:t>
            </a:r>
          </a:p>
          <a:p>
            <a:pPr marL="228600" indent="-193675">
              <a:lnSpc>
                <a:spcPct val="100000"/>
              </a:lnSpc>
              <a:buFont typeface="Arial" panose="020B0604020202020204" pitchFamily="34" charset="0"/>
              <a:buChar char="•"/>
            </a:pPr>
            <a:endParaRPr lang="en-US" dirty="0">
              <a:solidFill>
                <a:schemeClr val="tx1"/>
              </a:solidFill>
              <a:latin typeface="Helvetica" panose="020B0604020202020204" pitchFamily="34" charset="0"/>
              <a:cs typeface="Helvetica" panose="020B0604020202020204" pitchFamily="34" charset="0"/>
            </a:endParaRPr>
          </a:p>
        </p:txBody>
      </p:sp>
      <p:sp>
        <p:nvSpPr>
          <p:cNvPr id="4" name="TextBox 3">
            <a:extLst>
              <a:ext uri="{FF2B5EF4-FFF2-40B4-BE49-F238E27FC236}">
                <a16:creationId xmlns:a16="http://schemas.microsoft.com/office/drawing/2014/main" id="{37258457-4A42-3B83-5A7F-46E0B8F4FBF2}"/>
              </a:ext>
            </a:extLst>
          </p:cNvPr>
          <p:cNvSpPr txBox="1"/>
          <p:nvPr/>
        </p:nvSpPr>
        <p:spPr>
          <a:xfrm>
            <a:off x="3869016" y="6176963"/>
            <a:ext cx="6614057" cy="400110"/>
          </a:xfrm>
          <a:prstGeom prst="rect">
            <a:avLst/>
          </a:prstGeom>
          <a:noFill/>
        </p:spPr>
        <p:txBody>
          <a:bodyPr wrap="square" rtlCol="0">
            <a:spAutoFit/>
          </a:bodyPr>
          <a:lstStyle/>
          <a:p>
            <a:pPr algn="ctr"/>
            <a:r>
              <a:rPr lang="en-US" sz="2000" dirty="0">
                <a:highlight>
                  <a:srgbClr val="FFFF00"/>
                </a:highlight>
                <a:latin typeface="Helvetica" panose="020B0604020202020204" pitchFamily="34" charset="0"/>
                <a:cs typeface="Helvetica" panose="020B0604020202020204" pitchFamily="34" charset="0"/>
                <a:hlinkClick r:id="rId3"/>
              </a:rPr>
              <a:t>Contact ClinicalTrials.gov </a:t>
            </a:r>
            <a:endParaRPr lang="en-US" sz="2000" dirty="0">
              <a:highlight>
                <a:srgbClr val="FFFF00"/>
              </a:highlight>
            </a:endParaRPr>
          </a:p>
        </p:txBody>
      </p:sp>
      <p:sp>
        <p:nvSpPr>
          <p:cNvPr id="5" name="Slide Number Placeholder 4">
            <a:extLst>
              <a:ext uri="{FF2B5EF4-FFF2-40B4-BE49-F238E27FC236}">
                <a16:creationId xmlns:a16="http://schemas.microsoft.com/office/drawing/2014/main" id="{38BAF633-E746-E696-CC6D-D005D2D3008D}"/>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21</a:t>
            </a:fld>
            <a:endParaRPr lang="en-US" dirty="0">
              <a:solidFill>
                <a:schemeClr val="tx1"/>
              </a:solidFill>
            </a:endParaRPr>
          </a:p>
        </p:txBody>
      </p:sp>
    </p:spTree>
    <p:extLst>
      <p:ext uri="{BB962C8B-B14F-4D97-AF65-F5344CB8AC3E}">
        <p14:creationId xmlns:p14="http://schemas.microsoft.com/office/powerpoint/2010/main" val="2706918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33A71-0BC8-BC64-37D0-C0026D8ECD45}"/>
              </a:ext>
            </a:extLst>
          </p:cNvPr>
          <p:cNvSpPr>
            <a:spLocks noGrp="1"/>
          </p:cNvSpPr>
          <p:nvPr>
            <p:ph type="title"/>
          </p:nvPr>
        </p:nvSpPr>
        <p:spPr>
          <a:xfrm>
            <a:off x="285750" y="136525"/>
            <a:ext cx="6800850" cy="1235075"/>
          </a:xfrm>
        </p:spPr>
        <p:txBody>
          <a:bodyPr/>
          <a:lstStyle/>
          <a:p>
            <a:r>
              <a:rPr lang="en-US" dirty="0">
                <a:solidFill>
                  <a:schemeClr val="tx1"/>
                </a:solidFill>
              </a:rPr>
              <a:t>Growth of ClinicalTrials.gov</a:t>
            </a:r>
          </a:p>
        </p:txBody>
      </p:sp>
      <p:pic>
        <p:nvPicPr>
          <p:cNvPr id="6" name="Content Placeholder 5" descr="Graph shows the growth of CTG, from when it was first conceived in 1997 as part of the FDA Modernization Act, through today. &#10; &#10;In the first year the website launched – back in 2000 - it had 2,119 study records.&#10;You can see the study numbers doubled in the year after the ICMJE Publication Policy was implemented, &#10;and the CTG Results Database was created a year after the FDAAA registration and results reporting requirements went into effect. &#10;">
            <a:extLst>
              <a:ext uri="{FF2B5EF4-FFF2-40B4-BE49-F238E27FC236}">
                <a16:creationId xmlns:a16="http://schemas.microsoft.com/office/drawing/2014/main" id="{0EB17506-21F9-56A0-7489-D51553E217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429" y="1287389"/>
            <a:ext cx="10531371" cy="5251523"/>
          </a:xfrm>
        </p:spPr>
      </p:pic>
      <p:sp>
        <p:nvSpPr>
          <p:cNvPr id="4" name="Slide Number Placeholder 3">
            <a:extLst>
              <a:ext uri="{FF2B5EF4-FFF2-40B4-BE49-F238E27FC236}">
                <a16:creationId xmlns:a16="http://schemas.microsoft.com/office/drawing/2014/main" id="{92B9AE2C-28AC-648B-EF23-E23230CD18A1}"/>
              </a:ext>
            </a:extLst>
          </p:cNvPr>
          <p:cNvSpPr>
            <a:spLocks noGrp="1"/>
          </p:cNvSpPr>
          <p:nvPr>
            <p:ph type="sldNum" sz="quarter" idx="10"/>
          </p:nvPr>
        </p:nvSpPr>
        <p:spPr>
          <a:xfrm>
            <a:off x="10801350" y="6356349"/>
            <a:ext cx="1104900" cy="365125"/>
          </a:xfrm>
        </p:spPr>
        <p:txBody>
          <a:bodyPr/>
          <a:lstStyle/>
          <a:p>
            <a:pPr>
              <a:defRPr/>
            </a:pPr>
            <a:fld id="{025F9F99-9BD9-4422-B838-F0A597D458BC}" type="slidenum">
              <a:rPr lang="en-US" smtClean="0">
                <a:solidFill>
                  <a:schemeClr val="tx1"/>
                </a:solidFill>
              </a:rPr>
              <a:pPr>
                <a:defRPr/>
              </a:pPr>
              <a:t>22</a:t>
            </a:fld>
            <a:endParaRPr lang="en-US" dirty="0">
              <a:solidFill>
                <a:schemeClr val="tx1"/>
              </a:solidFill>
            </a:endParaRPr>
          </a:p>
        </p:txBody>
      </p:sp>
    </p:spTree>
    <p:extLst>
      <p:ext uri="{BB962C8B-B14F-4D97-AF65-F5344CB8AC3E}">
        <p14:creationId xmlns:p14="http://schemas.microsoft.com/office/powerpoint/2010/main" val="964566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F001B-9A69-ECAA-7A9C-2FFDC08DF1E7}"/>
              </a:ext>
            </a:extLst>
          </p:cNvPr>
          <p:cNvSpPr>
            <a:spLocks noGrp="1"/>
          </p:cNvSpPr>
          <p:nvPr>
            <p:ph type="title"/>
          </p:nvPr>
        </p:nvSpPr>
        <p:spPr>
          <a:xfrm>
            <a:off x="621224" y="681037"/>
            <a:ext cx="10515600" cy="965201"/>
          </a:xfrm>
        </p:spPr>
        <p:txBody>
          <a:bodyPr/>
          <a:lstStyle/>
          <a:p>
            <a:r>
              <a:rPr lang="en-US" sz="4000" dirty="0">
                <a:solidFill>
                  <a:schemeClr val="tx1"/>
                </a:solidFill>
                <a:latin typeface="Helvetica" panose="020B0604020202020204" pitchFamily="34" charset="0"/>
                <a:cs typeface="Helvetica" panose="020B0604020202020204" pitchFamily="34" charset="0"/>
              </a:rPr>
              <a:t>ClinicalTrials.gov Modernization</a:t>
            </a:r>
            <a:endParaRPr lang="en-US" sz="4000" dirty="0">
              <a:solidFill>
                <a:schemeClr val="tx1"/>
              </a:solidFill>
            </a:endParaRPr>
          </a:p>
        </p:txBody>
      </p:sp>
      <p:sp>
        <p:nvSpPr>
          <p:cNvPr id="4" name="Slide Number Placeholder 3">
            <a:extLst>
              <a:ext uri="{FF2B5EF4-FFF2-40B4-BE49-F238E27FC236}">
                <a16:creationId xmlns:a16="http://schemas.microsoft.com/office/drawing/2014/main" id="{589FEE4C-2FE6-8A7E-0481-122F67C7C241}"/>
              </a:ext>
            </a:extLst>
          </p:cNvPr>
          <p:cNvSpPr>
            <a:spLocks noGrp="1"/>
          </p:cNvSpPr>
          <p:nvPr>
            <p:ph type="sldNum" sz="quarter" idx="10"/>
          </p:nvPr>
        </p:nvSpPr>
        <p:spPr/>
        <p:txBody>
          <a:bodyPr/>
          <a:lstStyle/>
          <a:p>
            <a:pPr>
              <a:defRPr/>
            </a:pPr>
            <a:fld id="{025F9F99-9BD9-4422-B838-F0A597D458BC}" type="slidenum">
              <a:rPr lang="en-US" smtClean="0"/>
              <a:pPr>
                <a:defRPr/>
              </a:pPr>
              <a:t>23</a:t>
            </a:fld>
            <a:endParaRPr lang="en-US" dirty="0"/>
          </a:p>
        </p:txBody>
      </p:sp>
      <p:sp>
        <p:nvSpPr>
          <p:cNvPr id="7" name="Rectangle 6">
            <a:extLst>
              <a:ext uri="{FF2B5EF4-FFF2-40B4-BE49-F238E27FC236}">
                <a16:creationId xmlns:a16="http://schemas.microsoft.com/office/drawing/2014/main" id="{7419C21F-FF16-860A-ADFC-9D1087F0B3E1}"/>
              </a:ext>
              <a:ext uri="{C183D7F6-B498-43B3-948B-1728B52AA6E4}">
                <adec:decorative xmlns:adec="http://schemas.microsoft.com/office/drawing/2017/decorative" val="1"/>
              </a:ext>
            </a:extLst>
          </p:cNvPr>
          <p:cNvSpPr/>
          <p:nvPr/>
        </p:nvSpPr>
        <p:spPr>
          <a:xfrm>
            <a:off x="798808" y="1749978"/>
            <a:ext cx="10594383" cy="4088197"/>
          </a:xfrm>
          <a:prstGeom prst="rect">
            <a:avLst/>
          </a:prstGeom>
          <a:gradFill>
            <a:gsLst>
              <a:gs pos="0">
                <a:schemeClr val="accent1">
                  <a:lumMod val="5000"/>
                  <a:lumOff val="95000"/>
                </a:schemeClr>
              </a:gs>
              <a:gs pos="83000">
                <a:srgbClr val="B7E5FD"/>
              </a:gs>
              <a:gs pos="100000">
                <a:schemeClr val="accent1">
                  <a:lumMod val="30000"/>
                  <a:lumOff val="70000"/>
                </a:schemeClr>
              </a:gs>
            </a:gsLst>
            <a:lin ang="5400000" scaled="1"/>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5AE16C78-EA60-C309-5237-4225BC8FA3D3}"/>
              </a:ext>
            </a:extLst>
          </p:cNvPr>
          <p:cNvSpPr txBox="1"/>
          <p:nvPr/>
        </p:nvSpPr>
        <p:spPr>
          <a:xfrm>
            <a:off x="1007390" y="1989462"/>
            <a:ext cx="10129434" cy="3912866"/>
          </a:xfrm>
          <a:prstGeom prst="rect">
            <a:avLst/>
          </a:prstGeom>
          <a:noFill/>
        </p:spPr>
        <p:txBody>
          <a:bodyPr wrap="square">
            <a:spAutoFit/>
          </a:bodyPr>
          <a:lstStyle/>
          <a:p>
            <a:pPr marL="0" marR="0" lvl="0" indent="0" algn="l" defTabSz="914400" rtl="0" eaLnBrk="1" fontAlgn="auto" latinLnBrk="0" hangingPunct="1">
              <a:lnSpc>
                <a:spcPct val="110000"/>
              </a:lnSpc>
              <a:spcBef>
                <a:spcPts val="1000"/>
              </a:spcBef>
              <a:spcAft>
                <a:spcPts val="0"/>
              </a:spcAft>
              <a:buClrTx/>
              <a:buSzTx/>
              <a:buFont typeface="Arial"/>
              <a:buNone/>
              <a:tabLst/>
              <a:defRPr/>
            </a:pPr>
            <a:r>
              <a:rPr kumimoji="0" lang="en-US" sz="2000" b="1" i="0" u="none" strike="noStrike" kern="1200" cap="none" spc="0" normalizeH="0" baseline="0" noProof="0" dirty="0">
                <a:ln>
                  <a:noFill/>
                </a:ln>
                <a:solidFill>
                  <a:srgbClr val="0071BC"/>
                </a:solidFill>
                <a:effectLst/>
                <a:uLnTx/>
                <a:uFillTx/>
                <a:latin typeface="Helvetica" pitchFamily="2" charset="0"/>
                <a:ea typeface="+mn-ea"/>
                <a:cs typeface="Calibri" panose="020F0502020204030204" pitchFamily="34" charset="0"/>
              </a:rPr>
              <a:t>	</a:t>
            </a:r>
          </a:p>
          <a:p>
            <a:pPr marL="0" marR="0" lvl="0" indent="0" algn="l" defTabSz="914400" rtl="0" eaLnBrk="1" fontAlgn="auto" latinLnBrk="0" hangingPunct="1">
              <a:lnSpc>
                <a:spcPct val="110000"/>
              </a:lnSpc>
              <a:spcBef>
                <a:spcPts val="1000"/>
              </a:spcBef>
              <a:spcAft>
                <a:spcPts val="0"/>
              </a:spcAft>
              <a:buClrTx/>
              <a:buSzTx/>
              <a:buFont typeface="Arial"/>
              <a:buNone/>
              <a:tabLst/>
              <a:defRPr/>
            </a:pPr>
            <a:r>
              <a:rPr kumimoji="0" lang="en-US" sz="2000" b="1" i="0" u="none" strike="noStrike" kern="1200" cap="none" spc="0" normalizeH="0" baseline="0" noProof="0" dirty="0">
                <a:ln>
                  <a:noFill/>
                </a:ln>
                <a:solidFill>
                  <a:srgbClr val="0071BC"/>
                </a:solidFill>
                <a:effectLst/>
                <a:uLnTx/>
                <a:uFillTx/>
                <a:latin typeface="Helvetica" pitchFamily="2" charset="0"/>
                <a:ea typeface="+mn-ea"/>
                <a:cs typeface="Calibri" panose="020F0502020204030204" pitchFamily="34" charset="0"/>
              </a:rPr>
              <a:t>	YEARS 4–5: </a:t>
            </a:r>
            <a:r>
              <a:rPr kumimoji="0" lang="en-US" sz="2000" b="1" i="0" u="none" strike="noStrike" kern="1200" cap="none" spc="-30" normalizeH="0" baseline="0" noProof="0" dirty="0">
                <a:ln>
                  <a:noFill/>
                </a:ln>
                <a:solidFill>
                  <a:srgbClr val="000000"/>
                </a:solidFill>
                <a:effectLst/>
                <a:uLnTx/>
                <a:uFillTx/>
                <a:latin typeface="Helvetica" pitchFamily="2" charset="0"/>
                <a:ea typeface="+mn-ea"/>
                <a:cs typeface="Calibri" panose="020F0502020204030204" pitchFamily="34" charset="0"/>
              </a:rPr>
              <a:t>More Features, Refinements, and Final Touches </a:t>
            </a:r>
            <a:endParaRPr lang="en-US" sz="1600" b="1" spc="-30" dirty="0">
              <a:solidFill>
                <a:srgbClr val="000000"/>
              </a:solidFill>
              <a:latin typeface="Helvetica" pitchFamily="2" charset="0"/>
              <a:cs typeface="Calibri" panose="020F0502020204030204" pitchFamily="34" charset="0"/>
            </a:endParaRPr>
          </a:p>
          <a:p>
            <a:pPr marL="0" marR="0" lvl="0" indent="0" algn="l" defTabSz="914400" rtl="0" eaLnBrk="1" fontAlgn="auto" latinLnBrk="0" hangingPunct="1">
              <a:lnSpc>
                <a:spcPct val="110000"/>
              </a:lnSpc>
              <a:spcBef>
                <a:spcPts val="1000"/>
              </a:spcBef>
              <a:spcAft>
                <a:spcPts val="0"/>
              </a:spcAft>
              <a:buClrTx/>
              <a:buSzTx/>
              <a:buFont typeface="Arial"/>
              <a:buNone/>
              <a:tabLst/>
              <a:defRPr/>
            </a:pPr>
            <a:endParaRPr kumimoji="0" lang="en-US" sz="800" b="1" i="0" u="none" strike="noStrike" kern="1200" cap="none" spc="-30" normalizeH="0" baseline="0" noProof="0" dirty="0">
              <a:ln>
                <a:noFill/>
              </a:ln>
              <a:solidFill>
                <a:srgbClr val="000000"/>
              </a:solidFill>
              <a:effectLst/>
              <a:uLnTx/>
              <a:uFillTx/>
              <a:latin typeface="Helvetica" pitchFamily="2" charset="0"/>
              <a:ea typeface="+mn-ea"/>
              <a:cs typeface="Calibri" panose="020F0502020204030204" pitchFamily="34" charset="0"/>
            </a:endParaRPr>
          </a:p>
          <a:p>
            <a:pPr marL="119063" marR="0" lvl="0" indent="-119063" algn="l" defTabSz="914400" rtl="0" eaLnBrk="1" fontAlgn="auto" latinLnBrk="0" hangingPunct="1">
              <a:lnSpc>
                <a:spcPct val="100000"/>
              </a:lnSpc>
              <a:spcBef>
                <a:spcPts val="1000"/>
              </a:spcBef>
              <a:spcAft>
                <a:spcPts val="0"/>
              </a:spcAft>
              <a:buClrTx/>
              <a:buSzTx/>
              <a:buFont typeface="Arial"/>
              <a:buChar char="•"/>
              <a:tabLst/>
              <a:defRPr/>
            </a:pPr>
            <a:r>
              <a:rPr lang="en-US" sz="2000" dirty="0">
                <a:solidFill>
                  <a:srgbClr val="000000"/>
                </a:solidFill>
                <a:latin typeface="Helvetica" pitchFamily="2" charset="0"/>
                <a:cs typeface="Calibri" panose="020F0502020204030204" pitchFamily="34" charset="0"/>
              </a:rPr>
              <a:t>Launched the modernized ClinicalTrials.gov website</a:t>
            </a:r>
          </a:p>
          <a:p>
            <a:pPr marL="119063" marR="0" lvl="0" indent="-119063"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rPr>
              <a:t>Released PRS Beta protocol registration and releasing results reporting components</a:t>
            </a:r>
          </a:p>
          <a:p>
            <a:pPr marL="119063" marR="0" lvl="0" indent="-119063"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rPr>
              <a:t>Complete the modernized </a:t>
            </a:r>
            <a:r>
              <a:rPr lang="en-US" sz="2000" dirty="0">
                <a:solidFill>
                  <a:srgbClr val="000000"/>
                </a:solidFill>
                <a:latin typeface="Helvetica" pitchFamily="2" charset="0"/>
                <a:cs typeface="Calibri" panose="020F0502020204030204" pitchFamily="34" charset="0"/>
              </a:rPr>
              <a:t>API </a:t>
            </a:r>
          </a:p>
          <a:p>
            <a:pPr marL="119063" marR="0" lvl="0" indent="-119063"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rPr>
              <a:t>Continue updates and refinements so the sites can stand alone</a:t>
            </a:r>
          </a:p>
          <a:p>
            <a:pPr marL="119063" marR="0" lvl="0" indent="-119063" algn="l" defTabSz="914400" rtl="0" eaLnBrk="1" fontAlgn="auto" latinLnBrk="0" hangingPunct="1">
              <a:lnSpc>
                <a:spcPct val="100000"/>
              </a:lnSpc>
              <a:spcBef>
                <a:spcPts val="1000"/>
              </a:spcBef>
              <a:spcAft>
                <a:spcPts val="0"/>
              </a:spcAft>
              <a:buClrTx/>
              <a:buSzTx/>
              <a:buFont typeface="Arial"/>
              <a:buChar char="•"/>
              <a:tabLst/>
              <a:defRPr/>
            </a:pPr>
            <a:r>
              <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rPr>
              <a:t>Continue engagement, usability testing, and evaluation</a:t>
            </a:r>
          </a:p>
          <a:p>
            <a:pPr marL="119063" indent="-119063">
              <a:spcBef>
                <a:spcPts val="1000"/>
              </a:spcBef>
              <a:buFont typeface="Arial"/>
              <a:buChar char="•"/>
              <a:defRPr/>
            </a:pPr>
            <a:r>
              <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rPr>
              <a:t>Retire </a:t>
            </a:r>
            <a:r>
              <a:rPr lang="en-US" sz="2000" dirty="0">
                <a:solidFill>
                  <a:srgbClr val="000000"/>
                </a:solidFill>
                <a:latin typeface="Helvetica" pitchFamily="2" charset="0"/>
                <a:cs typeface="Calibri" panose="020F0502020204030204" pitchFamily="34" charset="0"/>
              </a:rPr>
              <a:t>Classic ClinicalTrials.gov website in mid-2024 </a:t>
            </a:r>
            <a:endParaRPr kumimoji="0" lang="en-US" sz="2000" b="0" i="0" u="none" strike="noStrike" kern="1200" cap="none" spc="0" normalizeH="0" baseline="0" noProof="0" dirty="0">
              <a:ln>
                <a:noFill/>
              </a:ln>
              <a:solidFill>
                <a:srgbClr val="000000"/>
              </a:solidFill>
              <a:effectLst/>
              <a:uLnTx/>
              <a:uFillTx/>
              <a:latin typeface="Helvetica" pitchFamily="2" charset="0"/>
              <a:ea typeface="+mn-ea"/>
              <a:cs typeface="Calibri" panose="020F0502020204030204" pitchFamily="34" charset="0"/>
            </a:endParaRPr>
          </a:p>
        </p:txBody>
      </p:sp>
      <p:grpSp>
        <p:nvGrpSpPr>
          <p:cNvPr id="10" name="Group 9" descr="An icon with a gear and sparkles">
            <a:extLst>
              <a:ext uri="{FF2B5EF4-FFF2-40B4-BE49-F238E27FC236}">
                <a16:creationId xmlns:a16="http://schemas.microsoft.com/office/drawing/2014/main" id="{0AE6603A-9A4B-573D-8800-927479224BA6}"/>
              </a:ext>
            </a:extLst>
          </p:cNvPr>
          <p:cNvGrpSpPr/>
          <p:nvPr/>
        </p:nvGrpSpPr>
        <p:grpSpPr>
          <a:xfrm>
            <a:off x="1055176" y="1989462"/>
            <a:ext cx="715918" cy="715918"/>
            <a:chOff x="9199900" y="1277618"/>
            <a:chExt cx="715918" cy="715918"/>
          </a:xfrm>
        </p:grpSpPr>
        <p:sp>
          <p:nvSpPr>
            <p:cNvPr id="11" name="Oval 10">
              <a:extLst>
                <a:ext uri="{FF2B5EF4-FFF2-40B4-BE49-F238E27FC236}">
                  <a16:creationId xmlns:a16="http://schemas.microsoft.com/office/drawing/2014/main" id="{E31556B7-2F54-499D-001E-C51662D4F741}"/>
                </a:ext>
                <a:ext uri="{C183D7F6-B498-43B3-948B-1728B52AA6E4}">
                  <adec:decorative xmlns:adec="http://schemas.microsoft.com/office/drawing/2017/decorative" val="1"/>
                </a:ext>
              </a:extLst>
            </p:cNvPr>
            <p:cNvSpPr/>
            <p:nvPr/>
          </p:nvSpPr>
          <p:spPr>
            <a:xfrm>
              <a:off x="9199900" y="1277618"/>
              <a:ext cx="715918" cy="715918"/>
            </a:xfrm>
            <a:prstGeom prst="ellipse">
              <a:avLst/>
            </a:prstGeom>
            <a:solidFill>
              <a:srgbClr val="0023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FFFF"/>
                </a:solidFill>
                <a:effectLst/>
                <a:uLnTx/>
                <a:uFillTx/>
                <a:latin typeface="Helvetica" pitchFamily="2" charset="0"/>
                <a:ea typeface="+mn-ea"/>
                <a:cs typeface="+mn-cs"/>
              </a:endParaRPr>
            </a:p>
          </p:txBody>
        </p:sp>
        <p:pic>
          <p:nvPicPr>
            <p:cNvPr id="12" name="Graphic 3">
              <a:extLst>
                <a:ext uri="{FF2B5EF4-FFF2-40B4-BE49-F238E27FC236}">
                  <a16:creationId xmlns:a16="http://schemas.microsoft.com/office/drawing/2014/main" id="{B6A6B987-66CD-9DEC-96D8-A0883820378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393314" y="1413203"/>
              <a:ext cx="436724" cy="397022"/>
            </a:xfrm>
            <a:prstGeom prst="rect">
              <a:avLst/>
            </a:prstGeom>
          </p:spPr>
        </p:pic>
      </p:grpSp>
      <p:sp>
        <p:nvSpPr>
          <p:cNvPr id="13" name="TextBox 12">
            <a:extLst>
              <a:ext uri="{FF2B5EF4-FFF2-40B4-BE49-F238E27FC236}">
                <a16:creationId xmlns:a16="http://schemas.microsoft.com/office/drawing/2014/main" id="{66520CB6-56D2-BE33-453B-6D74A4B461BE}"/>
              </a:ext>
            </a:extLst>
          </p:cNvPr>
          <p:cNvSpPr txBox="1"/>
          <p:nvPr/>
        </p:nvSpPr>
        <p:spPr>
          <a:xfrm>
            <a:off x="1979226" y="1989462"/>
            <a:ext cx="2793472" cy="400110"/>
          </a:xfrm>
          <a:prstGeom prst="rect">
            <a:avLst/>
          </a:prstGeom>
          <a:solidFill>
            <a:srgbClr val="002355"/>
          </a:solidFill>
          <a:ln>
            <a:solidFill>
              <a:srgbClr val="002355"/>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rPr>
              <a:t>Where we are now</a:t>
            </a:r>
          </a:p>
        </p:txBody>
      </p:sp>
      <p:sp>
        <p:nvSpPr>
          <p:cNvPr id="3" name="TextBox 2">
            <a:extLst>
              <a:ext uri="{FF2B5EF4-FFF2-40B4-BE49-F238E27FC236}">
                <a16:creationId xmlns:a16="http://schemas.microsoft.com/office/drawing/2014/main" id="{B838F495-19F7-C41F-2D57-E6D97B27580B}"/>
              </a:ext>
            </a:extLst>
          </p:cNvPr>
          <p:cNvSpPr txBox="1"/>
          <p:nvPr/>
        </p:nvSpPr>
        <p:spPr>
          <a:xfrm>
            <a:off x="7086598" y="6141812"/>
            <a:ext cx="4281715" cy="523220"/>
          </a:xfrm>
          <a:prstGeom prst="rect">
            <a:avLst/>
          </a:prstGeom>
          <a:noFill/>
        </p:spPr>
        <p:txBody>
          <a:bodyPr wrap="square" rtlCol="0">
            <a:spAutoFit/>
          </a:bodyPr>
          <a:lstStyle/>
          <a:p>
            <a:r>
              <a:rPr lang="en-US" sz="2800" kern="1800" dirty="0">
                <a:ea typeface="Calibri" panose="020F0502020204030204" pitchFamily="34" charset="0"/>
                <a:cs typeface="Calibri" panose="020F0502020204030204" pitchFamily="34" charset="0"/>
              </a:rPr>
              <a:t>Newsletter: </a:t>
            </a:r>
            <a:r>
              <a:rPr lang="en-US" sz="2800" u="sng" kern="1800" dirty="0">
                <a:solidFill>
                  <a:srgbClr val="0071BC"/>
                </a:solidFill>
                <a:effectLst/>
                <a:latin typeface="Calibri" panose="020F0502020204030204" pitchFamily="34" charset="0"/>
                <a:ea typeface="Calibri" panose="020F0502020204030204" pitchFamily="34" charset="0"/>
                <a:cs typeface="Calibri" panose="020F0502020204030204" pitchFamily="34" charset="0"/>
                <a:hlinkClick r:id="rId4" tooltip="Hot Off the PRS (opens in a new tab)"/>
              </a:rPr>
              <a:t>Hot Off the PRS</a:t>
            </a:r>
            <a:r>
              <a:rPr lang="en-US" sz="2800" kern="1800" dirty="0">
                <a:ea typeface="Calibri" panose="020F0502020204030204" pitchFamily="34" charset="0"/>
                <a:cs typeface="Calibri" panose="020F0502020204030204" pitchFamily="34" charset="0"/>
              </a:rPr>
              <a:t> </a:t>
            </a:r>
            <a:r>
              <a:rPr lang="en-US" sz="2800" kern="1800" dirty="0">
                <a:effectLst/>
                <a:latin typeface="Calibri" panose="020F0502020204030204" pitchFamily="34" charset="0"/>
                <a:ea typeface="Calibri" panose="020F0502020204030204" pitchFamily="34" charset="0"/>
                <a:cs typeface="Calibri" panose="020F0502020204030204" pitchFamily="34" charset="0"/>
              </a:rPr>
              <a:t> </a:t>
            </a:r>
            <a:endParaRPr lang="en-US" sz="2800" dirty="0"/>
          </a:p>
        </p:txBody>
      </p:sp>
    </p:spTree>
    <p:extLst>
      <p:ext uri="{BB962C8B-B14F-4D97-AF65-F5344CB8AC3E}">
        <p14:creationId xmlns:p14="http://schemas.microsoft.com/office/powerpoint/2010/main" val="3391794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B7DB-0436-4C30-90C1-D783C5DAFEE1}"/>
              </a:ext>
            </a:extLst>
          </p:cNvPr>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Live Search Demo</a:t>
            </a:r>
          </a:p>
        </p:txBody>
      </p:sp>
      <p:sp>
        <p:nvSpPr>
          <p:cNvPr id="3" name="Content Placeholder 2">
            <a:extLst>
              <a:ext uri="{FF2B5EF4-FFF2-40B4-BE49-F238E27FC236}">
                <a16:creationId xmlns:a16="http://schemas.microsoft.com/office/drawing/2014/main" id="{D233A387-A122-4B1C-A956-0DAC33EA4A14}"/>
              </a:ext>
            </a:extLst>
          </p:cNvPr>
          <p:cNvSpPr>
            <a:spLocks noGrp="1"/>
          </p:cNvSpPr>
          <p:nvPr>
            <p:ph sz="half" idx="1"/>
          </p:nvPr>
        </p:nvSpPr>
        <p:spPr>
          <a:xfrm>
            <a:off x="1021080" y="2343150"/>
            <a:ext cx="9921240" cy="2624455"/>
          </a:xfrm>
        </p:spPr>
        <p:txBody>
          <a:bodyPr wrap="square" anchor="t">
            <a:normAutofit/>
          </a:bodyPr>
          <a:lstStyle/>
          <a:p>
            <a:r>
              <a:rPr lang="en-US" sz="3200" dirty="0">
                <a:solidFill>
                  <a:schemeClr val="tx1"/>
                </a:solidFill>
              </a:rPr>
              <a:t>Overview of the home page</a:t>
            </a:r>
          </a:p>
          <a:p>
            <a:r>
              <a:rPr lang="en-US" sz="3200" dirty="0">
                <a:solidFill>
                  <a:schemeClr val="tx1"/>
                </a:solidFill>
              </a:rPr>
              <a:t>Performing a Basic Search </a:t>
            </a:r>
          </a:p>
          <a:p>
            <a:r>
              <a:rPr lang="en-US" sz="3200" dirty="0">
                <a:solidFill>
                  <a:schemeClr val="tx1"/>
                </a:solidFill>
              </a:rPr>
              <a:t>Using filters  and handy search tips</a:t>
            </a:r>
          </a:p>
          <a:p>
            <a:r>
              <a:rPr lang="en-US" sz="3200" dirty="0">
                <a:solidFill>
                  <a:schemeClr val="tx1"/>
                </a:solidFill>
              </a:rPr>
              <a:t>Research Case Scenario</a:t>
            </a:r>
            <a:endParaRPr lang="en-US" sz="28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49A7E5CB-DC79-470D-BA4D-6E4F8C0F92F1}"/>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025F9F99-9BD9-4422-B838-F0A597D458BC}" type="slidenum">
              <a:rPr lang="en-US" smtClean="0">
                <a:solidFill>
                  <a:schemeClr val="tx1"/>
                </a:solidFill>
              </a:rPr>
              <a:pPr>
                <a:spcAft>
                  <a:spcPts val="600"/>
                </a:spcAft>
                <a:defRPr/>
              </a:pPr>
              <a:t>24</a:t>
            </a:fld>
            <a:endParaRPr lang="en-US" dirty="0">
              <a:solidFill>
                <a:schemeClr val="tx1"/>
              </a:solidFill>
            </a:endParaRPr>
          </a:p>
        </p:txBody>
      </p:sp>
    </p:spTree>
    <p:extLst>
      <p:ext uri="{BB962C8B-B14F-4D97-AF65-F5344CB8AC3E}">
        <p14:creationId xmlns:p14="http://schemas.microsoft.com/office/powerpoint/2010/main" val="120262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0A641-5901-4DD0-A6F4-E9B21C082C82}"/>
              </a:ext>
            </a:extLst>
          </p:cNvPr>
          <p:cNvSpPr>
            <a:spLocks noGrp="1"/>
          </p:cNvSpPr>
          <p:nvPr>
            <p:ph type="title"/>
          </p:nvPr>
        </p:nvSpPr>
        <p:spPr>
          <a:xfrm>
            <a:off x="632460" y="136525"/>
            <a:ext cx="10515600" cy="795250"/>
          </a:xfrm>
        </p:spPr>
        <p:txBody>
          <a:bodyPr/>
          <a:lstStyle/>
          <a:p>
            <a:r>
              <a:rPr lang="en-US" sz="4000" b="1" dirty="0">
                <a:solidFill>
                  <a:schemeClr val="tx1"/>
                </a:solidFill>
                <a:latin typeface="Helvetica" panose="020B0604020202020204"/>
                <a:cs typeface="Helvetica" panose="020B0604020202020204"/>
              </a:rPr>
              <a:t>Class Exercise: Research Case Scenario</a:t>
            </a:r>
          </a:p>
        </p:txBody>
      </p:sp>
      <p:sp>
        <p:nvSpPr>
          <p:cNvPr id="3" name="Content Placeholder 2">
            <a:extLst>
              <a:ext uri="{FF2B5EF4-FFF2-40B4-BE49-F238E27FC236}">
                <a16:creationId xmlns:a16="http://schemas.microsoft.com/office/drawing/2014/main" id="{4BAA9E06-BB18-4241-9898-25C98286F56C}"/>
              </a:ext>
            </a:extLst>
          </p:cNvPr>
          <p:cNvSpPr>
            <a:spLocks noGrp="1"/>
          </p:cNvSpPr>
          <p:nvPr>
            <p:ph idx="1"/>
          </p:nvPr>
        </p:nvSpPr>
        <p:spPr>
          <a:xfrm>
            <a:off x="632460" y="1636374"/>
            <a:ext cx="10927080" cy="4015377"/>
          </a:xfrm>
          <a:noFill/>
        </p:spPr>
        <p:txBody>
          <a:bodyPr/>
          <a:lstStyle/>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A trauma center is interested in designing a study examining the use of virtual reality (VR) with adult burn patients during wound dressing changes. </a:t>
            </a:r>
          </a:p>
          <a:p>
            <a:pPr marL="0" marR="0" indent="0">
              <a:lnSpc>
                <a:spcPct val="107000"/>
              </a:lnSpc>
              <a:spcBef>
                <a:spcPts val="0"/>
              </a:spcBef>
              <a:spcAft>
                <a:spcPts val="0"/>
              </a:spcAft>
              <a:buNone/>
            </a:pPr>
            <a:r>
              <a:rPr lang="en-US" sz="2000" dirty="0">
                <a:solidFill>
                  <a:schemeClr val="tx1"/>
                </a:solidFill>
                <a:effectLst/>
                <a:latin typeface="Helvetica" panose="020B0604020202020204"/>
                <a:ea typeface="Calibri" panose="020F0502020204030204" pitchFamily="34" charset="0"/>
                <a:cs typeface="Helvetica" panose="020B0604020202020204"/>
              </a:rPr>
              <a:t> </a:t>
            </a:r>
          </a:p>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The research team recalls hearing about a couple of studies that utilized VR but don’t know if the studies looked at pain reduction, anxiety reduction, medication reduction, or some combination. </a:t>
            </a:r>
          </a:p>
          <a:p>
            <a:pPr marL="0" marR="0" indent="0">
              <a:lnSpc>
                <a:spcPct val="107000"/>
              </a:lnSpc>
              <a:spcBef>
                <a:spcPts val="0"/>
              </a:spcBef>
              <a:spcAft>
                <a:spcPts val="0"/>
              </a:spcAft>
              <a:buNone/>
            </a:pPr>
            <a:r>
              <a:rPr lang="en-US" sz="2000" dirty="0">
                <a:solidFill>
                  <a:schemeClr val="tx1"/>
                </a:solidFill>
                <a:effectLst/>
                <a:latin typeface="Helvetica" panose="020B0604020202020204"/>
                <a:ea typeface="Calibri" panose="020F0502020204030204" pitchFamily="34" charset="0"/>
                <a:cs typeface="Helvetica" panose="020B0604020202020204"/>
              </a:rPr>
              <a:t> </a:t>
            </a:r>
          </a:p>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The team wants to know what similar research has been done or is currently being conducted, and they want to review the study plans to aid with their own study design.  </a:t>
            </a:r>
          </a:p>
          <a:p>
            <a:pPr marL="0" marR="0" indent="0">
              <a:lnSpc>
                <a:spcPct val="107000"/>
              </a:lnSpc>
              <a:spcBef>
                <a:spcPts val="0"/>
              </a:spcBef>
              <a:spcAft>
                <a:spcPts val="0"/>
              </a:spcAft>
              <a:buNone/>
            </a:pPr>
            <a:r>
              <a:rPr lang="en-US" sz="2000" dirty="0">
                <a:solidFill>
                  <a:schemeClr val="tx1"/>
                </a:solidFill>
                <a:effectLst/>
                <a:latin typeface="Helvetica" panose="020B0604020202020204"/>
                <a:ea typeface="Calibri" panose="020F0502020204030204" pitchFamily="34" charset="0"/>
                <a:cs typeface="Helvetica" panose="020B0604020202020204"/>
              </a:rPr>
              <a:t> </a:t>
            </a:r>
          </a:p>
          <a:p>
            <a:pPr>
              <a:lnSpc>
                <a:spcPct val="107000"/>
              </a:lnSpc>
              <a:spcBef>
                <a:spcPts val="0"/>
              </a:spcBef>
              <a:spcAft>
                <a:spcPts val="0"/>
              </a:spcAft>
            </a:pPr>
            <a:r>
              <a:rPr lang="en-US" sz="2000" dirty="0">
                <a:solidFill>
                  <a:schemeClr val="tx1"/>
                </a:solidFill>
                <a:effectLst/>
                <a:latin typeface="Helvetica" panose="020B0604020202020204"/>
                <a:ea typeface="Calibri" panose="020F0502020204030204" pitchFamily="34" charset="0"/>
                <a:cs typeface="Helvetica" panose="020B0604020202020204"/>
              </a:rPr>
              <a:t>Search ClinicalTrials.gov to find some studies that might be helpful to the team. Experiment with different entry terms and filters.</a:t>
            </a:r>
          </a:p>
          <a:p>
            <a:pPr marL="0" marR="0" indent="0">
              <a:spcBef>
                <a:spcPts val="0"/>
              </a:spcBef>
              <a:spcAft>
                <a:spcPts val="0"/>
              </a:spcAft>
              <a:buNone/>
            </a:pPr>
            <a:endParaRPr lang="en-US" dirty="0"/>
          </a:p>
        </p:txBody>
      </p:sp>
      <p:sp>
        <p:nvSpPr>
          <p:cNvPr id="4" name="Slide Number Placeholder 3">
            <a:extLst>
              <a:ext uri="{FF2B5EF4-FFF2-40B4-BE49-F238E27FC236}">
                <a16:creationId xmlns:a16="http://schemas.microsoft.com/office/drawing/2014/main" id="{20271E83-0F27-4737-B968-B6ADB6B8B459}"/>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25</a:t>
            </a:fld>
            <a:endParaRPr lang="en-US" dirty="0">
              <a:solidFill>
                <a:schemeClr val="tx1"/>
              </a:solidFill>
            </a:endParaRPr>
          </a:p>
        </p:txBody>
      </p:sp>
    </p:spTree>
    <p:extLst>
      <p:ext uri="{BB962C8B-B14F-4D97-AF65-F5344CB8AC3E}">
        <p14:creationId xmlns:p14="http://schemas.microsoft.com/office/powerpoint/2010/main" val="389711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0A641-5901-4DD0-A6F4-E9B21C082C82}"/>
              </a:ext>
            </a:extLst>
          </p:cNvPr>
          <p:cNvSpPr>
            <a:spLocks noGrp="1"/>
          </p:cNvSpPr>
          <p:nvPr>
            <p:ph type="title"/>
          </p:nvPr>
        </p:nvSpPr>
        <p:spPr>
          <a:xfrm>
            <a:off x="644770" y="1101327"/>
            <a:ext cx="10515600" cy="532903"/>
          </a:xfrm>
        </p:spPr>
        <p:txBody>
          <a:bodyPr/>
          <a:lstStyle/>
          <a:p>
            <a:r>
              <a:rPr lang="en-US" sz="4000" b="1" dirty="0">
                <a:solidFill>
                  <a:schemeClr val="tx1"/>
                </a:solidFill>
                <a:latin typeface="Helvetica" panose="020B0604020202020204"/>
                <a:cs typeface="Helvetica" panose="020B0604020202020204"/>
              </a:rPr>
              <a:t>Search Tip 1: </a:t>
            </a:r>
            <a:r>
              <a:rPr lang="en-US" sz="4000" b="1" dirty="0">
                <a:solidFill>
                  <a:schemeClr val="tx1"/>
                </a:solidFill>
                <a:effectLst/>
                <a:latin typeface="Helvetica" panose="020B0604020202020204"/>
                <a:cs typeface="Helvetica" panose="020B0604020202020204"/>
              </a:rPr>
              <a:t>Finding Unpublished Research Results in ClinicalTrials.gov</a:t>
            </a:r>
            <a:br>
              <a:rPr lang="en-US" sz="4000" b="1" dirty="0">
                <a:solidFill>
                  <a:schemeClr val="tx1"/>
                </a:solidFill>
                <a:effectLst/>
                <a:latin typeface="Helvetica" panose="020B0604020202020204"/>
                <a:cs typeface="Helvetica" panose="020B0604020202020204"/>
              </a:rPr>
            </a:br>
            <a:endParaRPr lang="en-US" sz="4000" b="1" dirty="0">
              <a:solidFill>
                <a:schemeClr val="tx1"/>
              </a:solidFill>
              <a:latin typeface="Helvetica" panose="020B0604020202020204"/>
              <a:cs typeface="Helvetica" panose="020B0604020202020204"/>
            </a:endParaRPr>
          </a:p>
        </p:txBody>
      </p:sp>
      <p:sp>
        <p:nvSpPr>
          <p:cNvPr id="3" name="Content Placeholder 2">
            <a:extLst>
              <a:ext uri="{FF2B5EF4-FFF2-40B4-BE49-F238E27FC236}">
                <a16:creationId xmlns:a16="http://schemas.microsoft.com/office/drawing/2014/main" id="{4BAA9E06-BB18-4241-9898-25C98286F56C}"/>
              </a:ext>
            </a:extLst>
          </p:cNvPr>
          <p:cNvSpPr>
            <a:spLocks noGrp="1"/>
          </p:cNvSpPr>
          <p:nvPr>
            <p:ph idx="1"/>
          </p:nvPr>
        </p:nvSpPr>
        <p:spPr>
          <a:xfrm>
            <a:off x="805912" y="2276627"/>
            <a:ext cx="9995438" cy="3723885"/>
          </a:xfrm>
          <a:noFill/>
        </p:spPr>
        <p:txBody>
          <a:bodyPr/>
          <a:lstStyle/>
          <a:p>
            <a:pPr algn="l">
              <a:lnSpc>
                <a:spcPct val="100000"/>
              </a:lnSpc>
            </a:pPr>
            <a:r>
              <a:rPr lang="en-US" b="1" i="0" dirty="0">
                <a:solidFill>
                  <a:schemeClr val="tx1"/>
                </a:solidFill>
                <a:effectLst/>
                <a:latin typeface="Helvetica" panose="020B0604020202020204"/>
                <a:cs typeface="Helvetica" panose="020B0604020202020204"/>
              </a:rPr>
              <a:t>Click on </a:t>
            </a:r>
            <a:r>
              <a:rPr lang="en-US" b="1" u="sng" dirty="0">
                <a:solidFill>
                  <a:schemeClr val="tx1"/>
                </a:solidFill>
                <a:latin typeface="Helvetica" panose="020B0604020202020204"/>
                <a:cs typeface="Helvetica" panose="020B0604020202020204"/>
              </a:rPr>
              <a:t>More</a:t>
            </a:r>
            <a:r>
              <a:rPr lang="en-US" b="1" i="0" u="sng" dirty="0">
                <a:solidFill>
                  <a:schemeClr val="tx1"/>
                </a:solidFill>
                <a:effectLst/>
                <a:latin typeface="Helvetica" panose="020B0604020202020204"/>
                <a:cs typeface="Helvetica" panose="020B0604020202020204"/>
              </a:rPr>
              <a:t> Filters</a:t>
            </a:r>
            <a:r>
              <a:rPr lang="en-US" b="1" i="0" dirty="0">
                <a:solidFill>
                  <a:schemeClr val="tx1"/>
                </a:solidFill>
                <a:effectLst/>
                <a:latin typeface="Helvetica" panose="020B0604020202020204"/>
                <a:cs typeface="Helvetica" panose="020B0604020202020204"/>
              </a:rPr>
              <a:t> </a:t>
            </a:r>
            <a:r>
              <a:rPr lang="en-US" b="1" dirty="0">
                <a:solidFill>
                  <a:schemeClr val="tx1"/>
                </a:solidFill>
                <a:latin typeface="Helvetica" panose="020B0604020202020204"/>
                <a:cs typeface="Helvetica" panose="020B0604020202020204"/>
              </a:rPr>
              <a:t> </a:t>
            </a:r>
          </a:p>
          <a:p>
            <a:pPr algn="l">
              <a:lnSpc>
                <a:spcPct val="100000"/>
              </a:lnSpc>
            </a:pPr>
            <a:endParaRPr lang="en-US" sz="1000" dirty="0">
              <a:solidFill>
                <a:schemeClr val="tx1"/>
              </a:solidFill>
              <a:latin typeface="Helvetica" panose="020B0604020202020204"/>
              <a:cs typeface="Helvetica" panose="020B0604020202020204"/>
            </a:endParaRPr>
          </a:p>
          <a:p>
            <a:pPr algn="l">
              <a:lnSpc>
                <a:spcPct val="100000"/>
              </a:lnSpc>
            </a:pPr>
            <a:r>
              <a:rPr lang="en-US" b="1" i="0" dirty="0">
                <a:solidFill>
                  <a:schemeClr val="tx1"/>
                </a:solidFill>
                <a:effectLst/>
                <a:latin typeface="Helvetica" panose="020B0604020202020204"/>
                <a:cs typeface="Helvetica" panose="020B0604020202020204"/>
              </a:rPr>
              <a:t>Scroll to </a:t>
            </a:r>
            <a:r>
              <a:rPr lang="en-US" b="1" i="0" u="sng" dirty="0">
                <a:solidFill>
                  <a:schemeClr val="tx1"/>
                </a:solidFill>
                <a:effectLst/>
                <a:latin typeface="Helvetica" panose="020B0604020202020204"/>
                <a:cs typeface="Helvetica" panose="020B0604020202020204"/>
              </a:rPr>
              <a:t>Study Results</a:t>
            </a:r>
            <a:r>
              <a:rPr lang="en-US" b="1" i="0" dirty="0">
                <a:solidFill>
                  <a:schemeClr val="tx1"/>
                </a:solidFill>
                <a:effectLst/>
                <a:latin typeface="Helvetica" panose="020B0604020202020204"/>
                <a:cs typeface="Helvetica" panose="020B0604020202020204"/>
              </a:rPr>
              <a:t> and select </a:t>
            </a:r>
            <a:r>
              <a:rPr lang="en-US" b="1" i="0" u="sng" dirty="0">
                <a:solidFill>
                  <a:schemeClr val="tx1"/>
                </a:solidFill>
                <a:effectLst/>
                <a:latin typeface="Helvetica" panose="020B0604020202020204"/>
                <a:cs typeface="Helvetica" panose="020B0604020202020204"/>
              </a:rPr>
              <a:t>With Results</a:t>
            </a:r>
            <a:r>
              <a:rPr lang="en-US" b="1" i="0" dirty="0">
                <a:solidFill>
                  <a:schemeClr val="tx1"/>
                </a:solidFill>
                <a:effectLst/>
                <a:latin typeface="Helvetica" panose="020B0604020202020204"/>
                <a:cs typeface="Helvetica" panose="020B0604020202020204"/>
              </a:rPr>
              <a:t>  </a:t>
            </a:r>
          </a:p>
          <a:p>
            <a:pPr algn="l">
              <a:lnSpc>
                <a:spcPct val="100000"/>
              </a:lnSpc>
            </a:pPr>
            <a:endParaRPr lang="en-US" sz="1000" b="0" i="0" dirty="0">
              <a:solidFill>
                <a:schemeClr val="tx1"/>
              </a:solidFill>
              <a:effectLst/>
              <a:latin typeface="Helvetica" panose="020B0604020202020204"/>
              <a:cs typeface="Helvetica" panose="020B0604020202020204"/>
            </a:endParaRPr>
          </a:p>
          <a:p>
            <a:pPr algn="l">
              <a:lnSpc>
                <a:spcPct val="100000"/>
              </a:lnSpc>
            </a:pPr>
            <a:r>
              <a:rPr lang="en-US" b="1" dirty="0">
                <a:solidFill>
                  <a:schemeClr val="tx1"/>
                </a:solidFill>
                <a:latin typeface="Helvetica" panose="020B0604020202020204"/>
                <a:cs typeface="Helvetica" panose="020B0604020202020204"/>
              </a:rPr>
              <a:t>Enter this search string in the </a:t>
            </a:r>
            <a:r>
              <a:rPr lang="en-US" b="1" u="sng" dirty="0">
                <a:solidFill>
                  <a:schemeClr val="tx1"/>
                </a:solidFill>
                <a:latin typeface="Helvetica" panose="020B0604020202020204"/>
                <a:cs typeface="Helvetica" panose="020B0604020202020204"/>
              </a:rPr>
              <a:t>Other terms</a:t>
            </a:r>
            <a:r>
              <a:rPr lang="en-US" b="1" dirty="0">
                <a:solidFill>
                  <a:schemeClr val="tx1"/>
                </a:solidFill>
                <a:latin typeface="Helvetica" panose="020B0604020202020204"/>
                <a:cs typeface="Helvetica" panose="020B0604020202020204"/>
              </a:rPr>
              <a:t> field:</a:t>
            </a:r>
          </a:p>
          <a:p>
            <a:pPr algn="l">
              <a:lnSpc>
                <a:spcPct val="100000"/>
              </a:lnSpc>
            </a:pPr>
            <a:endParaRPr lang="en-US" sz="1000" dirty="0">
              <a:solidFill>
                <a:schemeClr val="tx1"/>
              </a:solidFill>
              <a:latin typeface="Helvetica" panose="020B0604020202020204"/>
              <a:cs typeface="Helvetica" panose="020B0604020202020204"/>
            </a:endParaRPr>
          </a:p>
          <a:p>
            <a:pPr marL="0" indent="0" algn="ctr">
              <a:lnSpc>
                <a:spcPct val="100000"/>
              </a:lnSpc>
              <a:buNone/>
            </a:pPr>
            <a:r>
              <a:rPr lang="en-US" b="1" i="0" dirty="0">
                <a:solidFill>
                  <a:schemeClr val="tx1"/>
                </a:solidFill>
                <a:effectLst/>
                <a:latin typeface="Helvetica" panose="020B0604020202020204"/>
                <a:cs typeface="Helvetica" panose="020B0604020202020204"/>
              </a:rPr>
              <a:t>AREA[ReferenceType]NOT RESULT</a:t>
            </a:r>
          </a:p>
          <a:p>
            <a:pPr marL="228600" marR="0" indent="-228600" algn="l">
              <a:lnSpc>
                <a:spcPct val="100000"/>
              </a:lnSpc>
              <a:spcBef>
                <a:spcPts val="0"/>
              </a:spcBef>
              <a:spcAft>
                <a:spcPts val="0"/>
              </a:spcAft>
            </a:pPr>
            <a:endParaRPr lang="en-US" b="0" i="0" dirty="0">
              <a:solidFill>
                <a:schemeClr val="bg1"/>
              </a:solidFill>
              <a:effectLst/>
              <a:latin typeface="Helvetica" panose="020B0604020202020204"/>
              <a:cs typeface="Helvetica" panose="020B0604020202020204"/>
            </a:endParaRPr>
          </a:p>
          <a:p>
            <a:pPr marL="0" marR="0" indent="0">
              <a:spcBef>
                <a:spcPts val="0"/>
              </a:spcBef>
              <a:spcAft>
                <a:spcPts val="0"/>
              </a:spcAft>
              <a:buNone/>
            </a:pPr>
            <a:endParaRPr lang="en-US" dirty="0"/>
          </a:p>
        </p:txBody>
      </p:sp>
      <p:sp>
        <p:nvSpPr>
          <p:cNvPr id="4" name="Slide Number Placeholder 3">
            <a:extLst>
              <a:ext uri="{FF2B5EF4-FFF2-40B4-BE49-F238E27FC236}">
                <a16:creationId xmlns:a16="http://schemas.microsoft.com/office/drawing/2014/main" id="{20271E83-0F27-4737-B968-B6ADB6B8B459}"/>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26</a:t>
            </a:fld>
            <a:endParaRPr lang="en-US" dirty="0">
              <a:solidFill>
                <a:schemeClr val="tx1"/>
              </a:solidFill>
            </a:endParaRPr>
          </a:p>
        </p:txBody>
      </p:sp>
    </p:spTree>
    <p:extLst>
      <p:ext uri="{BB962C8B-B14F-4D97-AF65-F5344CB8AC3E}">
        <p14:creationId xmlns:p14="http://schemas.microsoft.com/office/powerpoint/2010/main" val="712511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0271E83-0F27-4737-B968-B6ADB6B8B459}"/>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27</a:t>
            </a:fld>
            <a:endParaRPr lang="en-US" dirty="0">
              <a:solidFill>
                <a:schemeClr val="tx1"/>
              </a:solidFill>
            </a:endParaRPr>
          </a:p>
        </p:txBody>
      </p:sp>
      <p:sp>
        <p:nvSpPr>
          <p:cNvPr id="2" name="Title 1">
            <a:extLst>
              <a:ext uri="{FF2B5EF4-FFF2-40B4-BE49-F238E27FC236}">
                <a16:creationId xmlns:a16="http://schemas.microsoft.com/office/drawing/2014/main" id="{A650A641-5901-4DD0-A6F4-E9B21C082C82}"/>
              </a:ext>
            </a:extLst>
          </p:cNvPr>
          <p:cNvSpPr>
            <a:spLocks noGrp="1"/>
          </p:cNvSpPr>
          <p:nvPr>
            <p:ph type="title"/>
          </p:nvPr>
        </p:nvSpPr>
        <p:spPr>
          <a:xfrm>
            <a:off x="644770" y="188266"/>
            <a:ext cx="10515600" cy="1320493"/>
          </a:xfrm>
        </p:spPr>
        <p:txBody>
          <a:bodyPr/>
          <a:lstStyle/>
          <a:p>
            <a:r>
              <a:rPr lang="en-US" sz="4000" b="1" dirty="0">
                <a:solidFill>
                  <a:schemeClr val="tx1"/>
                </a:solidFill>
                <a:latin typeface="Helvetica" panose="020B0604020202020204"/>
                <a:cs typeface="Helvetica" panose="020B0604020202020204"/>
              </a:rPr>
              <a:t>Search Tip 2: </a:t>
            </a:r>
            <a:r>
              <a:rPr lang="en-US" sz="4000" b="1" dirty="0">
                <a:solidFill>
                  <a:schemeClr val="tx1"/>
                </a:solidFill>
                <a:effectLst/>
                <a:latin typeface="Helvetica" panose="020B0604020202020204"/>
                <a:cs typeface="Helvetica" panose="020B0604020202020204"/>
              </a:rPr>
              <a:t>Limit PubMed to Results with ClinicalTrials.gov Data</a:t>
            </a:r>
            <a:endParaRPr lang="en-US" sz="4000" b="1" dirty="0">
              <a:solidFill>
                <a:schemeClr val="tx1"/>
              </a:solidFill>
              <a:latin typeface="Helvetica" panose="020B0604020202020204"/>
              <a:cs typeface="Helvetica" panose="020B0604020202020204"/>
            </a:endParaRPr>
          </a:p>
        </p:txBody>
      </p:sp>
      <p:sp>
        <p:nvSpPr>
          <p:cNvPr id="3" name="Content Placeholder 2">
            <a:extLst>
              <a:ext uri="{FF2B5EF4-FFF2-40B4-BE49-F238E27FC236}">
                <a16:creationId xmlns:a16="http://schemas.microsoft.com/office/drawing/2014/main" id="{4BAA9E06-BB18-4241-9898-25C98286F56C}"/>
              </a:ext>
            </a:extLst>
          </p:cNvPr>
          <p:cNvSpPr>
            <a:spLocks noGrp="1"/>
          </p:cNvSpPr>
          <p:nvPr>
            <p:ph idx="1"/>
          </p:nvPr>
        </p:nvSpPr>
        <p:spPr>
          <a:xfrm>
            <a:off x="644770" y="2091448"/>
            <a:ext cx="11120510" cy="3682212"/>
          </a:xfrm>
          <a:noFill/>
        </p:spPr>
        <p:txBody>
          <a:bodyPr/>
          <a:lstStyle/>
          <a:p>
            <a:pPr marL="0" marR="0" indent="0">
              <a:lnSpc>
                <a:spcPct val="107000"/>
              </a:lnSpc>
              <a:spcBef>
                <a:spcPts val="0"/>
              </a:spcBef>
              <a:spcAft>
                <a:spcPts val="0"/>
              </a:spcAft>
              <a:buNone/>
            </a:pPr>
            <a:r>
              <a:rPr lang="en-US" b="1" kern="1800" dirty="0">
                <a:solidFill>
                  <a:schemeClr val="tx1"/>
                </a:solidFill>
                <a:effectLst/>
                <a:latin typeface="Helvetica" panose="020B0604020202020204"/>
                <a:ea typeface="Calibri" panose="020F0502020204030204" pitchFamily="34" charset="0"/>
                <a:cs typeface="Helvetica" panose="020B0604020202020204"/>
              </a:rPr>
              <a:t>Use the Secondary Source ID Field Tag</a:t>
            </a:r>
            <a:r>
              <a:rPr lang="en-US" b="1" kern="1800" dirty="0">
                <a:solidFill>
                  <a:schemeClr val="tx1"/>
                </a:solidFill>
                <a:latin typeface="Helvetica" panose="020B0604020202020204"/>
                <a:ea typeface="Calibri" panose="020F0502020204030204" pitchFamily="34" charset="0"/>
                <a:cs typeface="Helvetica" panose="020B0604020202020204"/>
              </a:rPr>
              <a:t> to </a:t>
            </a:r>
            <a:r>
              <a:rPr lang="en-US" b="1" kern="1800" dirty="0">
                <a:solidFill>
                  <a:schemeClr val="tx1"/>
                </a:solidFill>
                <a:effectLst/>
                <a:latin typeface="Helvetica" panose="020B0604020202020204"/>
                <a:ea typeface="Calibri" panose="020F0502020204030204" pitchFamily="34" charset="0"/>
                <a:cs typeface="Helvetica" panose="020B0604020202020204"/>
              </a:rPr>
              <a:t>search PubMed for studies registered on ClinicalTrials.gov</a:t>
            </a:r>
          </a:p>
          <a:p>
            <a:pPr marL="0" marR="0" indent="0">
              <a:lnSpc>
                <a:spcPct val="107000"/>
              </a:lnSpc>
              <a:spcBef>
                <a:spcPts val="0"/>
              </a:spcBef>
              <a:spcAft>
                <a:spcPts val="0"/>
              </a:spcAft>
              <a:buNone/>
            </a:pPr>
            <a:endParaRPr lang="en-US" b="1" kern="1800" dirty="0">
              <a:solidFill>
                <a:schemeClr val="tx1"/>
              </a:solidFill>
              <a:effectLst/>
              <a:latin typeface="Helvetica" panose="020B0604020202020204"/>
              <a:ea typeface="Calibri" panose="020F0502020204030204" pitchFamily="34" charset="0"/>
              <a:cs typeface="Helvetica" panose="020B0604020202020204"/>
            </a:endParaRPr>
          </a:p>
          <a:p>
            <a:pPr marL="0" marR="0" indent="0">
              <a:lnSpc>
                <a:spcPct val="107000"/>
              </a:lnSpc>
              <a:spcBef>
                <a:spcPts val="0"/>
              </a:spcBef>
              <a:spcAft>
                <a:spcPts val="0"/>
              </a:spcAft>
              <a:buNone/>
            </a:pPr>
            <a:r>
              <a:rPr lang="en-US" b="1" u="sng" kern="1800" dirty="0">
                <a:solidFill>
                  <a:schemeClr val="tx1"/>
                </a:solidFill>
                <a:effectLst/>
                <a:latin typeface="Helvetica" panose="020B0604020202020204"/>
                <a:ea typeface="Calibri" panose="020F0502020204030204" pitchFamily="34" charset="0"/>
                <a:cs typeface="Helvetica" panose="020B0604020202020204"/>
              </a:rPr>
              <a:t>Format</a:t>
            </a:r>
            <a:r>
              <a:rPr lang="en-US" b="1" kern="1800" dirty="0">
                <a:solidFill>
                  <a:schemeClr val="tx1"/>
                </a:solidFill>
                <a:effectLst/>
                <a:latin typeface="Helvetica" panose="020B0604020202020204"/>
                <a:ea typeface="Calibri" panose="020F0502020204030204" pitchFamily="34" charset="0"/>
                <a:cs typeface="Helvetica" panose="020B0604020202020204"/>
              </a:rPr>
              <a:t> </a:t>
            </a:r>
          </a:p>
          <a:p>
            <a:pPr marL="0" marR="0" indent="0">
              <a:lnSpc>
                <a:spcPct val="107000"/>
              </a:lnSpc>
              <a:spcBef>
                <a:spcPts val="0"/>
              </a:spcBef>
              <a:spcAft>
                <a:spcPts val="0"/>
              </a:spcAft>
              <a:buNone/>
            </a:pPr>
            <a:endParaRPr lang="en-US" sz="800" b="1" kern="1800" dirty="0">
              <a:solidFill>
                <a:schemeClr val="tx1"/>
              </a:solidFill>
              <a:effectLst/>
              <a:latin typeface="Helvetica" panose="020B0604020202020204"/>
              <a:ea typeface="Calibri" panose="020F0502020204030204" pitchFamily="34" charset="0"/>
              <a:cs typeface="Helvetica" panose="020B0604020202020204"/>
            </a:endParaRPr>
          </a:p>
          <a:p>
            <a:pPr marL="0" marR="0" indent="0">
              <a:lnSpc>
                <a:spcPct val="107000"/>
              </a:lnSpc>
              <a:spcBef>
                <a:spcPts val="0"/>
              </a:spcBef>
              <a:spcAft>
                <a:spcPts val="0"/>
              </a:spcAft>
              <a:buNone/>
            </a:pPr>
            <a:r>
              <a:rPr lang="en-US" b="1" kern="1800" dirty="0">
                <a:solidFill>
                  <a:schemeClr val="tx1"/>
                </a:solidFill>
                <a:effectLst/>
                <a:latin typeface="Helvetica" panose="020B0604020202020204"/>
                <a:ea typeface="Calibri" panose="020F0502020204030204" pitchFamily="34" charset="0"/>
                <a:cs typeface="Helvetica" panose="020B0604020202020204"/>
              </a:rPr>
              <a:t>clinicaltrials.gov [si]</a:t>
            </a:r>
            <a:r>
              <a:rPr lang="en-US" kern="1800" dirty="0">
                <a:solidFill>
                  <a:schemeClr val="tx1"/>
                </a:solidFill>
                <a:effectLst/>
                <a:latin typeface="Helvetica" panose="020B0604020202020204"/>
                <a:ea typeface="Calibri" panose="020F0502020204030204" pitchFamily="34" charset="0"/>
                <a:cs typeface="Helvetica" panose="020B0604020202020204"/>
              </a:rPr>
              <a:t> </a:t>
            </a:r>
          </a:p>
          <a:p>
            <a:pPr marL="0" marR="0" indent="0">
              <a:spcBef>
                <a:spcPts val="0"/>
              </a:spcBef>
              <a:spcAft>
                <a:spcPts val="0"/>
              </a:spcAft>
              <a:buNone/>
            </a:pPr>
            <a:endParaRPr lang="en-US" dirty="0"/>
          </a:p>
        </p:txBody>
      </p:sp>
      <p:sp>
        <p:nvSpPr>
          <p:cNvPr id="5" name="TextBox 4">
            <a:extLst>
              <a:ext uri="{FF2B5EF4-FFF2-40B4-BE49-F238E27FC236}">
                <a16:creationId xmlns:a16="http://schemas.microsoft.com/office/drawing/2014/main" id="{5AAD78C2-116D-30B2-878A-4C148C615C27}"/>
              </a:ext>
            </a:extLst>
          </p:cNvPr>
          <p:cNvSpPr txBox="1"/>
          <p:nvPr/>
        </p:nvSpPr>
        <p:spPr>
          <a:xfrm>
            <a:off x="3945890" y="6136831"/>
            <a:ext cx="3472180" cy="532903"/>
          </a:xfrm>
          <a:prstGeom prst="rect">
            <a:avLst/>
          </a:prstGeom>
          <a:noFill/>
        </p:spPr>
        <p:txBody>
          <a:bodyPr wrap="square" rtlCol="0">
            <a:spAutoFit/>
          </a:bodyPr>
          <a:lstStyle/>
          <a:p>
            <a:pPr marL="0" indent="0">
              <a:lnSpc>
                <a:spcPct val="107000"/>
              </a:lnSpc>
              <a:spcBef>
                <a:spcPts val="0"/>
              </a:spcBef>
              <a:spcAft>
                <a:spcPts val="0"/>
              </a:spcAft>
              <a:buNone/>
            </a:pPr>
            <a:r>
              <a:rPr lang="en-US" sz="2800" b="1" kern="1800" dirty="0">
                <a:solidFill>
                  <a:schemeClr val="tx1"/>
                </a:solidFill>
                <a:effectLst/>
                <a:ea typeface="Calibri" panose="020F0502020204030204" pitchFamily="34" charset="0"/>
                <a:cs typeface="Calibri" panose="020F0502020204030204" pitchFamily="34" charset="0"/>
                <a:hlinkClick r:id="rId3"/>
              </a:rPr>
              <a:t>https://pubmed.gov/</a:t>
            </a:r>
            <a:r>
              <a:rPr lang="en-US" sz="2800" b="1" kern="1800" dirty="0">
                <a:solidFill>
                  <a:schemeClr val="tx1"/>
                </a:solidFill>
                <a:effectLst/>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04332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01804" y="2438716"/>
            <a:ext cx="5588391" cy="1210993"/>
          </a:xfrm>
        </p:spPr>
        <p:txBody>
          <a:bodyPr/>
          <a:lstStyle/>
          <a:p>
            <a:pPr algn="ctr"/>
            <a:r>
              <a:rPr lang="en-US" sz="4000" b="1" dirty="0">
                <a:solidFill>
                  <a:schemeClr val="tx1"/>
                </a:solidFill>
                <a:latin typeface="Helvetica" panose="020B0604020202020204"/>
                <a:cs typeface="Helvetica" panose="020B0604020202020204"/>
              </a:rPr>
              <a:t>Thank You! </a:t>
            </a:r>
          </a:p>
        </p:txBody>
      </p:sp>
      <p:sp>
        <p:nvSpPr>
          <p:cNvPr id="2" name="Content Placeholder 4">
            <a:extLst>
              <a:ext uri="{FF2B5EF4-FFF2-40B4-BE49-F238E27FC236}">
                <a16:creationId xmlns:a16="http://schemas.microsoft.com/office/drawing/2014/main" id="{9EFF2FDE-3A83-BB45-7DC4-40F3F63DED44}"/>
              </a:ext>
            </a:extLst>
          </p:cNvPr>
          <p:cNvSpPr txBox="1">
            <a:spLocks/>
          </p:cNvSpPr>
          <p:nvPr/>
        </p:nvSpPr>
        <p:spPr>
          <a:xfrm>
            <a:off x="1775076" y="4419284"/>
            <a:ext cx="9131808" cy="829056"/>
          </a:xfrm>
          <a:prstGeom prst="rect">
            <a:avLst/>
          </a:prstGeom>
          <a:noFill/>
          <a:ln>
            <a:noFill/>
          </a:ln>
        </p:spPr>
        <p:txBody>
          <a:bodyPr anchor="ct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rgbClr val="616265"/>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616265"/>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616265"/>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6162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tabLst>
                <a:tab pos="2971800" algn="ctr"/>
                <a:tab pos="5943600" algn="r"/>
              </a:tabLst>
            </a:pPr>
            <a:r>
              <a:rPr lang="en-US" sz="2000" b="1" dirty="0">
                <a:solidFill>
                  <a:schemeClr val="tx1"/>
                </a:solidFill>
                <a:latin typeface="Calibri" panose="020F0502020204030204" pitchFamily="34" charset="0"/>
                <a:ea typeface="Century Gothic" panose="020B0502020202020204" pitchFamily="34" charset="0"/>
                <a:cs typeface="Calibri" panose="020F0502020204030204" pitchFamily="34" charset="0"/>
              </a:rPr>
              <a:t>Funded by the National Library of Medicine. NLM and NNLM are service marks of the US Department of Health and Human Services. </a:t>
            </a:r>
          </a:p>
        </p:txBody>
      </p:sp>
      <p:sp>
        <p:nvSpPr>
          <p:cNvPr id="3" name="Slide Number Placeholder 2">
            <a:extLst>
              <a:ext uri="{FF2B5EF4-FFF2-40B4-BE49-F238E27FC236}">
                <a16:creationId xmlns:a16="http://schemas.microsoft.com/office/drawing/2014/main" id="{16470AB0-5CCB-1AD6-480D-6846A85776A9}"/>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28</a:t>
            </a:fld>
            <a:endParaRPr lang="en-US" dirty="0">
              <a:solidFill>
                <a:schemeClr val="tx1"/>
              </a:solidFill>
            </a:endParaRPr>
          </a:p>
        </p:txBody>
      </p:sp>
    </p:spTree>
    <p:extLst>
      <p:ext uri="{BB962C8B-B14F-4D97-AF65-F5344CB8AC3E}">
        <p14:creationId xmlns:p14="http://schemas.microsoft.com/office/powerpoint/2010/main" val="4048406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Agenda</a:t>
            </a:r>
          </a:p>
        </p:txBody>
      </p:sp>
      <p:sp>
        <p:nvSpPr>
          <p:cNvPr id="3" name="Content Placeholder 2">
            <a:extLst>
              <a:ext uri="{FF2B5EF4-FFF2-40B4-BE49-F238E27FC236}">
                <a16:creationId xmlns:a16="http://schemas.microsoft.com/office/drawing/2014/main" id="{93FF8AE0-0F54-7327-E6F8-B48DB9E30F79}"/>
              </a:ext>
            </a:extLst>
          </p:cNvPr>
          <p:cNvSpPr>
            <a:spLocks noGrp="1"/>
          </p:cNvSpPr>
          <p:nvPr>
            <p:ph sz="half" idx="1"/>
          </p:nvPr>
        </p:nvSpPr>
        <p:spPr>
          <a:xfrm>
            <a:off x="654996" y="2235437"/>
            <a:ext cx="10698804" cy="2599210"/>
          </a:xfrm>
        </p:spPr>
        <p:txBody>
          <a:bodyPr wrap="square" anchor="t">
            <a:normAutofit/>
          </a:bodyPr>
          <a:lstStyle/>
          <a:p>
            <a:pPr>
              <a:buFont typeface="Arial" panose="020B0604020202020204" pitchFamily="34" charset="0"/>
              <a:buChar char="•"/>
            </a:pPr>
            <a:r>
              <a:rPr lang="en-US" sz="3200" dirty="0">
                <a:solidFill>
                  <a:schemeClr val="tx1"/>
                </a:solidFill>
              </a:rPr>
              <a:t>Overview of clinical research and ClinicalTrials.gov</a:t>
            </a:r>
          </a:p>
          <a:p>
            <a:pPr>
              <a:buFont typeface="Arial" panose="020B0604020202020204" pitchFamily="34" charset="0"/>
              <a:buChar char="•"/>
            </a:pPr>
            <a:r>
              <a:rPr lang="en-US" sz="3200" dirty="0">
                <a:solidFill>
                  <a:schemeClr val="tx1"/>
                </a:solidFill>
              </a:rPr>
              <a:t>Live demonstration of the modernized ClinicalTrials.gov website </a:t>
            </a:r>
          </a:p>
          <a:p>
            <a:pPr>
              <a:buFont typeface="Arial" panose="020B0604020202020204" pitchFamily="34" charset="0"/>
              <a:buChar char="•"/>
            </a:pPr>
            <a:r>
              <a:rPr lang="en-US" sz="3200" dirty="0">
                <a:solidFill>
                  <a:schemeClr val="tx1"/>
                </a:solidFill>
              </a:rPr>
              <a:t>Class exercise and Q &amp; A</a:t>
            </a:r>
          </a:p>
        </p:txBody>
      </p:sp>
      <p:sp>
        <p:nvSpPr>
          <p:cNvPr id="10" name="Slide Number Placeholder 4">
            <a:extLst>
              <a:ext uri="{FF2B5EF4-FFF2-40B4-BE49-F238E27FC236}">
                <a16:creationId xmlns:a16="http://schemas.microsoft.com/office/drawing/2014/main" id="{64D044EF-CA1E-9F90-09A3-AF01F445E044}"/>
              </a:ext>
            </a:extLst>
          </p:cNvPr>
          <p:cNvSpPr>
            <a:spLocks noGrp="1"/>
          </p:cNvSpPr>
          <p:nvPr>
            <p:ph type="sldNum" sz="quarter" idx="10"/>
          </p:nvPr>
        </p:nvSpPr>
        <p:spPr>
          <a:xfrm>
            <a:off x="10248900" y="6356350"/>
            <a:ext cx="1104900" cy="365125"/>
          </a:xfrm>
        </p:spPr>
        <p:txBody>
          <a:bodyPr/>
          <a:lstStyle/>
          <a:p>
            <a:pPr>
              <a:spcAft>
                <a:spcPts val="600"/>
              </a:spcAft>
              <a:defRPr/>
            </a:pPr>
            <a:fld id="{372B0271-B012-4ED1-8CE3-476E6D0A5B1D}" type="slidenum">
              <a:rPr lang="en-US">
                <a:solidFill>
                  <a:schemeClr val="tx1"/>
                </a:solidFill>
              </a:rPr>
              <a:pPr>
                <a:spcAft>
                  <a:spcPts val="600"/>
                </a:spcAft>
                <a:defRPr/>
              </a:pPr>
              <a:t>3</a:t>
            </a:fld>
            <a:endParaRPr lang="en-US" dirty="0">
              <a:solidFill>
                <a:schemeClr val="tx1"/>
              </a:solidFill>
            </a:endParaRPr>
          </a:p>
        </p:txBody>
      </p:sp>
    </p:spTree>
    <p:extLst>
      <p:ext uri="{BB962C8B-B14F-4D97-AF65-F5344CB8AC3E}">
        <p14:creationId xmlns:p14="http://schemas.microsoft.com/office/powerpoint/2010/main" val="94718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22C14D-F42A-4C87-58B6-787322D1AEED}"/>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4</a:t>
            </a:fld>
            <a:endParaRPr lang="en-US" dirty="0">
              <a:solidFill>
                <a:schemeClr val="tx1"/>
              </a:solidFill>
            </a:endParaRPr>
          </a:p>
        </p:txBody>
      </p:sp>
      <p:sp>
        <p:nvSpPr>
          <p:cNvPr id="2" name="Title 1"/>
          <p:cNvSpPr>
            <a:spLocks noGrp="1"/>
          </p:cNvSpPr>
          <p:nvPr>
            <p:ph type="title"/>
          </p:nvPr>
        </p:nvSpPr>
        <p:spPr>
          <a:xfrm>
            <a:off x="512041" y="280990"/>
            <a:ext cx="10515600" cy="923926"/>
          </a:xfrm>
        </p:spPr>
        <p:txBody>
          <a:bodyPr/>
          <a:lstStyle/>
          <a:p>
            <a:r>
              <a:rPr lang="en-US" sz="4000" b="1" dirty="0">
                <a:solidFill>
                  <a:schemeClr val="tx1"/>
                </a:solidFill>
                <a:latin typeface="Helvetica" panose="020B0604020202020204" pitchFamily="34" charset="0"/>
                <a:cs typeface="Helvetica" panose="020B0604020202020204" pitchFamily="34" charset="0"/>
              </a:rPr>
              <a:t>What is ClinicalTrials.gov?</a:t>
            </a:r>
          </a:p>
        </p:txBody>
      </p:sp>
      <p:pic>
        <p:nvPicPr>
          <p:cNvPr id="5" name="Content Placeholder 6" descr="Clinicaltrials.gov home page. At the top of the page, it says that clinicaltrials.gov is the place to learn about clinical studies from around the world.">
            <a:extLst>
              <a:ext uri="{FF2B5EF4-FFF2-40B4-BE49-F238E27FC236}">
                <a16:creationId xmlns:a16="http://schemas.microsoft.com/office/drawing/2014/main" id="{DB68E9D3-1F0A-2289-14B7-B529B6E3E6F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74996" y="1604964"/>
            <a:ext cx="9290316" cy="4351338"/>
          </a:xfrm>
        </p:spPr>
      </p:pic>
    </p:spTree>
    <p:extLst>
      <p:ext uri="{BB962C8B-B14F-4D97-AF65-F5344CB8AC3E}">
        <p14:creationId xmlns:p14="http://schemas.microsoft.com/office/powerpoint/2010/main" val="2014570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wrap="square" anchor="ctr">
            <a:normAutofit/>
          </a:bodyPr>
          <a:lstStyle/>
          <a:p>
            <a:r>
              <a:rPr lang="en-US" dirty="0">
                <a:solidFill>
                  <a:schemeClr val="tx1"/>
                </a:solidFill>
              </a:rPr>
              <a:t>What is a Clinical Study? </a:t>
            </a:r>
          </a:p>
        </p:txBody>
      </p:sp>
      <p:sp>
        <p:nvSpPr>
          <p:cNvPr id="4" name="Content Placeholder 3"/>
          <p:cNvSpPr>
            <a:spLocks noGrp="1"/>
          </p:cNvSpPr>
          <p:nvPr>
            <p:ph sz="half" idx="1"/>
          </p:nvPr>
        </p:nvSpPr>
        <p:spPr>
          <a:xfrm>
            <a:off x="660400" y="2549525"/>
            <a:ext cx="10693400" cy="1946275"/>
          </a:xfrm>
        </p:spPr>
        <p:txBody>
          <a:bodyPr wrap="square" anchor="t">
            <a:normAutofit/>
          </a:bodyPr>
          <a:lstStyle/>
          <a:p>
            <a:pPr marL="0" indent="0">
              <a:lnSpc>
                <a:spcPct val="150000"/>
              </a:lnSpc>
              <a:buNone/>
            </a:pPr>
            <a:r>
              <a:rPr lang="en-US" sz="4000" b="0" i="0" dirty="0">
                <a:solidFill>
                  <a:srgbClr val="1B1B1B"/>
                </a:solidFill>
                <a:effectLst/>
                <a:latin typeface="Helvetica" panose="020B0604020202020204" pitchFamily="34" charset="0"/>
                <a:cs typeface="Helvetica" panose="020B0604020202020204" pitchFamily="34" charset="0"/>
              </a:rPr>
              <a:t>A research study involving human volunteers that is intended to add to medical knowledge. </a:t>
            </a:r>
            <a:endParaRPr lang="en-US" sz="4000" dirty="0">
              <a:latin typeface="Helvetica" panose="020B0604020202020204" pitchFamily="34" charset="0"/>
              <a:cs typeface="Helvetica" panose="020B0604020202020204" pitchFamily="34" charset="0"/>
            </a:endParaRPr>
          </a:p>
        </p:txBody>
      </p:sp>
      <p:sp>
        <p:nvSpPr>
          <p:cNvPr id="11" name="Slide Number Placeholder 4">
            <a:extLst>
              <a:ext uri="{FF2B5EF4-FFF2-40B4-BE49-F238E27FC236}">
                <a16:creationId xmlns:a16="http://schemas.microsoft.com/office/drawing/2014/main" id="{CEF9B6EB-37EB-7CB3-9338-5A730CFC303E}"/>
              </a:ext>
            </a:extLst>
          </p:cNvPr>
          <p:cNvSpPr>
            <a:spLocks noGrp="1"/>
          </p:cNvSpPr>
          <p:nvPr>
            <p:ph type="sldNum" sz="quarter" idx="10"/>
          </p:nvPr>
        </p:nvSpPr>
        <p:spPr>
          <a:xfrm>
            <a:off x="10248900" y="6356350"/>
            <a:ext cx="1104900" cy="365125"/>
          </a:xfrm>
        </p:spPr>
        <p:txBody>
          <a:bodyPr anchor="ctr">
            <a:normAutofit/>
          </a:bodyPr>
          <a:lstStyle/>
          <a:p>
            <a:pPr>
              <a:spcAft>
                <a:spcPts val="600"/>
              </a:spcAft>
              <a:defRPr/>
            </a:pPr>
            <a:fld id="{372B0271-B012-4ED1-8CE3-476E6D0A5B1D}" type="slidenum">
              <a:rPr lang="en-US">
                <a:solidFill>
                  <a:schemeClr val="tx1"/>
                </a:solidFill>
              </a:rPr>
              <a:pPr>
                <a:spcAft>
                  <a:spcPts val="600"/>
                </a:spcAft>
                <a:defRPr/>
              </a:pPr>
              <a:t>5</a:t>
            </a:fld>
            <a:endParaRPr lang="en-US" dirty="0">
              <a:solidFill>
                <a:schemeClr val="tx1"/>
              </a:solidFill>
            </a:endParaRPr>
          </a:p>
        </p:txBody>
      </p:sp>
    </p:spTree>
    <p:extLst>
      <p:ext uri="{BB962C8B-B14F-4D97-AF65-F5344CB8AC3E}">
        <p14:creationId xmlns:p14="http://schemas.microsoft.com/office/powerpoint/2010/main" val="269117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a:solidFill>
                  <a:schemeClr val="tx1"/>
                </a:solidFill>
                <a:latin typeface="Calibri" panose="020F0502020204030204" pitchFamily="34" charset="0"/>
                <a:cs typeface="Calibri" panose="020F0502020204030204" pitchFamily="34" charset="0"/>
              </a:rPr>
              <a:t>Clinical Trials and Observational Studies</a:t>
            </a:r>
          </a:p>
        </p:txBody>
      </p:sp>
      <p:pic>
        <p:nvPicPr>
          <p:cNvPr id="7" name="Content Placeholder 6" descr="Researchers assign participants to one or more interventions in a clinical trial. &#10;&#10;Researchers do not assign participants to an intervention in an observational study.">
            <a:extLst>
              <a:ext uri="{FF2B5EF4-FFF2-40B4-BE49-F238E27FC236}">
                <a16:creationId xmlns:a16="http://schemas.microsoft.com/office/drawing/2014/main" id="{47300399-03F7-4154-8F49-5D0D99F853B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265129" y="1897944"/>
            <a:ext cx="9313971" cy="3761542"/>
          </a:xfrm>
        </p:spPr>
      </p:pic>
      <p:sp>
        <p:nvSpPr>
          <p:cNvPr id="3" name="Slide Number Placeholder 2">
            <a:extLst>
              <a:ext uri="{FF2B5EF4-FFF2-40B4-BE49-F238E27FC236}">
                <a16:creationId xmlns:a16="http://schemas.microsoft.com/office/drawing/2014/main" id="{25754A1C-E4C1-AEAE-E70E-FCA960B07676}"/>
              </a:ext>
            </a:extLst>
          </p:cNvPr>
          <p:cNvSpPr>
            <a:spLocks noGrp="1"/>
          </p:cNvSpPr>
          <p:nvPr>
            <p:ph type="sldNum" sz="quarter" idx="10"/>
          </p:nvPr>
        </p:nvSpPr>
        <p:spPr/>
        <p:txBody>
          <a:bodyPr/>
          <a:lstStyle/>
          <a:p>
            <a:pPr>
              <a:defRPr/>
            </a:pPr>
            <a:fld id="{025F9F99-9BD9-4422-B838-F0A597D458BC}" type="slidenum">
              <a:rPr lang="en-US" smtClean="0">
                <a:solidFill>
                  <a:schemeClr val="tx1"/>
                </a:solidFill>
              </a:rPr>
              <a:pPr>
                <a:defRPr/>
              </a:pPr>
              <a:t>6</a:t>
            </a:fld>
            <a:endParaRPr lang="en-US" dirty="0">
              <a:solidFill>
                <a:schemeClr val="tx1"/>
              </a:solidFill>
            </a:endParaRPr>
          </a:p>
        </p:txBody>
      </p:sp>
    </p:spTree>
    <p:extLst>
      <p:ext uri="{BB962C8B-B14F-4D97-AF65-F5344CB8AC3E}">
        <p14:creationId xmlns:p14="http://schemas.microsoft.com/office/powerpoint/2010/main" val="358573117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844452" cy="6858000"/>
          </a:xfrm>
          <a:solidFill>
            <a:schemeClr val="accent5"/>
          </a:solidFill>
        </p:spPr>
        <p:txBody>
          <a:bodyPr wrap="square" anchor="ctr">
            <a:normAutofit/>
          </a:bodyPr>
          <a:lstStyle/>
          <a:p>
            <a:pPr algn="ctr" eaLnBrk="1" hangingPunct="1">
              <a:defRPr/>
            </a:pPr>
            <a:r>
              <a:rPr lang="en-US" dirty="0">
                <a:solidFill>
                  <a:schemeClr val="tx1"/>
                </a:solidFill>
              </a:rPr>
              <a:t>Six Points about Clinical Trials</a:t>
            </a:r>
          </a:p>
        </p:txBody>
      </p:sp>
      <p:sp>
        <p:nvSpPr>
          <p:cNvPr id="3" name="Content Placeholder 2">
            <a:extLst>
              <a:ext uri="{FF2B5EF4-FFF2-40B4-BE49-F238E27FC236}">
                <a16:creationId xmlns:a16="http://schemas.microsoft.com/office/drawing/2014/main" id="{9B16C526-CECC-42A6-A26B-D3C56EB18797}"/>
              </a:ext>
            </a:extLst>
          </p:cNvPr>
          <p:cNvSpPr>
            <a:spLocks noGrp="1"/>
          </p:cNvSpPr>
          <p:nvPr>
            <p:ph sz="half" idx="1"/>
          </p:nvPr>
        </p:nvSpPr>
        <p:spPr>
          <a:xfrm>
            <a:off x="4082442" y="1847850"/>
            <a:ext cx="6577208" cy="4351338"/>
          </a:xfrm>
        </p:spPr>
        <p:txBody>
          <a:bodyPr wrap="square" anchor="t">
            <a:normAutofit/>
          </a:bodyPr>
          <a:lstStyle/>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Informed consent </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Research happens in many ways</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Health care continues </a:t>
            </a: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Report health problems </a:t>
            </a:r>
          </a:p>
          <a:p>
            <a:pPr marL="514350" indent="-514350" algn="l">
              <a:lnSpc>
                <a:spcPct val="100000"/>
              </a:lnSpc>
              <a:buFont typeface="+mj-lt"/>
              <a:buAutoNum type="arabicPeriod"/>
            </a:pPr>
            <a:r>
              <a:rPr lang="en-US" sz="3200" dirty="0">
                <a:solidFill>
                  <a:schemeClr val="tx1"/>
                </a:solidFill>
                <a:latin typeface="Helvetica" panose="020B0604020202020204" pitchFamily="34" charset="0"/>
                <a:cs typeface="Helvetica" panose="020B0604020202020204" pitchFamily="34" charset="0"/>
              </a:rPr>
              <a:t>Data collection</a:t>
            </a:r>
            <a:r>
              <a:rPr lang="en-US" sz="3200" b="0" i="0" dirty="0">
                <a:solidFill>
                  <a:schemeClr val="tx1"/>
                </a:solidFill>
                <a:effectLst/>
                <a:latin typeface="Helvetica" panose="020B0604020202020204" pitchFamily="34" charset="0"/>
                <a:cs typeface="Helvetica" panose="020B0604020202020204" pitchFamily="34" charset="0"/>
              </a:rPr>
              <a:t> </a:t>
            </a:r>
            <a:endParaRPr lang="en-US" sz="3200" b="1" i="0" dirty="0">
              <a:solidFill>
                <a:schemeClr val="tx1"/>
              </a:solidFill>
              <a:effectLst/>
              <a:latin typeface="Helvetica" panose="020B0604020202020204" pitchFamily="34" charset="0"/>
              <a:cs typeface="Helvetica" panose="020B0604020202020204" pitchFamily="34" charset="0"/>
            </a:endParaRPr>
          </a:p>
          <a:p>
            <a:pPr marL="514350" indent="-514350" algn="l">
              <a:lnSpc>
                <a:spcPct val="100000"/>
              </a:lnSpc>
              <a:buFont typeface="+mj-lt"/>
              <a:buAutoNum type="arabicPeriod"/>
            </a:pPr>
            <a:r>
              <a:rPr lang="en-US" sz="3200" b="0" i="0" dirty="0">
                <a:solidFill>
                  <a:schemeClr val="tx1"/>
                </a:solidFill>
                <a:effectLst/>
                <a:latin typeface="Helvetica" panose="020B0604020202020204" pitchFamily="34" charset="0"/>
                <a:cs typeface="Helvetica" panose="020B0604020202020204" pitchFamily="34" charset="0"/>
              </a:rPr>
              <a:t>Data analysis</a:t>
            </a:r>
            <a:endParaRPr lang="en-US" sz="3200" dirty="0"/>
          </a:p>
        </p:txBody>
      </p:sp>
      <p:sp>
        <p:nvSpPr>
          <p:cNvPr id="11" name="Slide Number Placeholder 4">
            <a:extLst>
              <a:ext uri="{FF2B5EF4-FFF2-40B4-BE49-F238E27FC236}">
                <a16:creationId xmlns:a16="http://schemas.microsoft.com/office/drawing/2014/main" id="{70B195E9-8B76-C549-F95C-44D29AA1B020}"/>
              </a:ext>
            </a:extLst>
          </p:cNvPr>
          <p:cNvSpPr>
            <a:spLocks noGrp="1"/>
          </p:cNvSpPr>
          <p:nvPr>
            <p:ph type="sldNum" sz="quarter" idx="10"/>
          </p:nvPr>
        </p:nvSpPr>
        <p:spPr>
          <a:xfrm>
            <a:off x="10248900" y="6356350"/>
            <a:ext cx="1104900" cy="365125"/>
          </a:xfrm>
        </p:spPr>
        <p:txBody>
          <a:bodyPr/>
          <a:lstStyle/>
          <a:p>
            <a:pPr>
              <a:spcAft>
                <a:spcPts val="600"/>
              </a:spcAft>
              <a:defRPr/>
            </a:pPr>
            <a:fld id="{372B0271-B012-4ED1-8CE3-476E6D0A5B1D}" type="slidenum">
              <a:rPr lang="en-US">
                <a:solidFill>
                  <a:schemeClr val="tx1"/>
                </a:solidFill>
              </a:rPr>
              <a:pPr>
                <a:spcAft>
                  <a:spcPts val="600"/>
                </a:spcAft>
                <a:defRPr/>
              </a:pPr>
              <a:t>7</a:t>
            </a:fld>
            <a:endParaRPr lang="en-US" dirty="0">
              <a:solidFill>
                <a:schemeClr val="tx1"/>
              </a:solidFill>
            </a:endParaRPr>
          </a:p>
        </p:txBody>
      </p:sp>
    </p:spTree>
    <p:extLst>
      <p:ext uri="{BB962C8B-B14F-4D97-AF65-F5344CB8AC3E}">
        <p14:creationId xmlns:p14="http://schemas.microsoft.com/office/powerpoint/2010/main" val="172771832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2981195" cy="6858000"/>
          </a:xfrm>
          <a:solidFill>
            <a:schemeClr val="accent5"/>
          </a:solidFill>
        </p:spPr>
        <p:txBody>
          <a:bodyPr wrap="square" anchor="ctr">
            <a:normAutofit/>
          </a:bodyPr>
          <a:lstStyle/>
          <a:p>
            <a:pPr algn="ctr"/>
            <a:r>
              <a:rPr lang="en-US" dirty="0">
                <a:solidFill>
                  <a:schemeClr val="tx1"/>
                </a:solidFill>
              </a:rPr>
              <a:t>Public Benefits of Access to Clinical Trials Information</a:t>
            </a:r>
          </a:p>
        </p:txBody>
      </p:sp>
      <p:sp>
        <p:nvSpPr>
          <p:cNvPr id="3" name="Content Placeholder 2"/>
          <p:cNvSpPr>
            <a:spLocks noGrp="1"/>
          </p:cNvSpPr>
          <p:nvPr>
            <p:ph sz="half" idx="1"/>
          </p:nvPr>
        </p:nvSpPr>
        <p:spPr>
          <a:xfrm>
            <a:off x="4077220" y="1542114"/>
            <a:ext cx="7048501" cy="4181475"/>
          </a:xfrm>
        </p:spPr>
        <p:txBody>
          <a:bodyPr wrap="square" anchor="t">
            <a:normAutofit fontScale="92500" lnSpcReduction="20000"/>
          </a:bodyPr>
          <a:lstStyle/>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Ethical obligations</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Future research </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Information bias</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Research integrity</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Trial duplication </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Access to data </a:t>
            </a:r>
          </a:p>
          <a:p>
            <a:pPr marL="136922" lvl="1" indent="-136922">
              <a:lnSpc>
                <a:spcPct val="120000"/>
              </a:lnSpc>
              <a:spcBef>
                <a:spcPts val="900"/>
              </a:spcBef>
              <a:buFont typeface="Arial" charset="0"/>
              <a:buChar char="•"/>
            </a:pPr>
            <a:r>
              <a:rPr lang="en-US" sz="3200" dirty="0">
                <a:solidFill>
                  <a:schemeClr val="tx1"/>
                </a:solidFill>
                <a:latin typeface="Helvetica" panose="020B0604020202020204" pitchFamily="34" charset="0"/>
                <a:cs typeface="Helvetica" panose="020B0604020202020204" pitchFamily="34" charset="0"/>
              </a:rPr>
              <a:t>Access to clinical trials</a:t>
            </a:r>
          </a:p>
        </p:txBody>
      </p:sp>
      <p:sp>
        <p:nvSpPr>
          <p:cNvPr id="11" name="Slide Number Placeholder 4">
            <a:extLst>
              <a:ext uri="{FF2B5EF4-FFF2-40B4-BE49-F238E27FC236}">
                <a16:creationId xmlns:a16="http://schemas.microsoft.com/office/drawing/2014/main" id="{3608E354-366F-2248-3227-54F57F0377C2}"/>
              </a:ext>
            </a:extLst>
          </p:cNvPr>
          <p:cNvSpPr>
            <a:spLocks noGrp="1"/>
          </p:cNvSpPr>
          <p:nvPr>
            <p:ph type="sldNum" sz="quarter" idx="10"/>
          </p:nvPr>
        </p:nvSpPr>
        <p:spPr>
          <a:xfrm>
            <a:off x="10248900" y="6356350"/>
            <a:ext cx="1104900" cy="365125"/>
          </a:xfrm>
        </p:spPr>
        <p:txBody>
          <a:bodyPr/>
          <a:lstStyle/>
          <a:p>
            <a:pPr>
              <a:spcAft>
                <a:spcPts val="600"/>
              </a:spcAft>
              <a:defRPr/>
            </a:pPr>
            <a:fld id="{372B0271-B012-4ED1-8CE3-476E6D0A5B1D}" type="slidenum">
              <a:rPr lang="en-US">
                <a:solidFill>
                  <a:schemeClr val="tx1"/>
                </a:solidFill>
              </a:rPr>
              <a:pPr>
                <a:spcAft>
                  <a:spcPts val="600"/>
                </a:spcAft>
                <a:defRPr/>
              </a:pPr>
              <a:t>8</a:t>
            </a:fld>
            <a:endParaRPr lang="en-US" dirty="0">
              <a:solidFill>
                <a:schemeClr val="tx1"/>
              </a:solidFill>
            </a:endParaRPr>
          </a:p>
        </p:txBody>
      </p:sp>
    </p:spTree>
    <p:extLst>
      <p:ext uri="{BB962C8B-B14F-4D97-AF65-F5344CB8AC3E}">
        <p14:creationId xmlns:p14="http://schemas.microsoft.com/office/powerpoint/2010/main" val="388878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908767E-844A-BC3F-F307-7B99447D19A8}"/>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372B0271-B012-4ED1-8CE3-476E6D0A5B1D}" type="slidenum">
              <a:rPr lang="en-US" smtClean="0">
                <a:solidFill>
                  <a:schemeClr val="tx1"/>
                </a:solidFill>
              </a:rPr>
              <a:pPr>
                <a:defRPr/>
              </a:pPr>
              <a:t>9</a:t>
            </a:fld>
            <a:endParaRPr lang="en-US" dirty="0">
              <a:solidFill>
                <a:schemeClr val="tx1"/>
              </a:solidFill>
            </a:endParaRPr>
          </a:p>
        </p:txBody>
      </p:sp>
      <p:sp>
        <p:nvSpPr>
          <p:cNvPr id="2" name="Title 1">
            <a:extLst>
              <a:ext uri="{FF2B5EF4-FFF2-40B4-BE49-F238E27FC236}">
                <a16:creationId xmlns:a16="http://schemas.microsoft.com/office/drawing/2014/main" id="{23A08BFA-977D-E83C-4199-57F31716E47E}"/>
              </a:ext>
            </a:extLst>
          </p:cNvPr>
          <p:cNvSpPr>
            <a:spLocks noGrp="1"/>
          </p:cNvSpPr>
          <p:nvPr>
            <p:ph type="title"/>
          </p:nvPr>
        </p:nvSpPr>
        <p:spPr>
          <a:xfrm>
            <a:off x="396082" y="365127"/>
            <a:ext cx="11202988" cy="1235073"/>
          </a:xfrm>
        </p:spPr>
        <p:txBody>
          <a:bodyPr/>
          <a:lstStyle/>
          <a:p>
            <a:pPr algn="ctr"/>
            <a:r>
              <a:rPr kumimoji="0" lang="en-US" sz="4400" i="0" u="none" strike="noStrike" kern="1200" cap="none" spc="0" normalizeH="0" baseline="0" noProof="0" dirty="0">
                <a:ln>
                  <a:noFill/>
                </a:ln>
                <a:solidFill>
                  <a:schemeClr val="tx1"/>
                </a:solidFill>
                <a:effectLst/>
                <a:uLnTx/>
                <a:uFillTx/>
                <a:latin typeface="Helvetica" panose="020B0604020202020204" pitchFamily="34" charset="0"/>
                <a:ea typeface="Helvetica" charset="0"/>
                <a:cs typeface="Helvetica" panose="020B0604020202020204" pitchFamily="34" charset="0"/>
              </a:rPr>
              <a:t>Who Does Clinicaltrials.gov Serve?</a:t>
            </a:r>
            <a:endParaRPr lang="en-US" dirty="0"/>
          </a:p>
        </p:txBody>
      </p:sp>
      <p:sp>
        <p:nvSpPr>
          <p:cNvPr id="6" name="Text Placeholder 5">
            <a:extLst>
              <a:ext uri="{FF2B5EF4-FFF2-40B4-BE49-F238E27FC236}">
                <a16:creationId xmlns:a16="http://schemas.microsoft.com/office/drawing/2014/main" id="{33685E92-E0A4-C104-1A6E-83DC4CE64464}"/>
              </a:ext>
            </a:extLst>
          </p:cNvPr>
          <p:cNvSpPr>
            <a:spLocks noGrp="1"/>
          </p:cNvSpPr>
          <p:nvPr>
            <p:ph type="body" idx="1"/>
          </p:nvPr>
        </p:nvSpPr>
        <p:spPr>
          <a:xfrm>
            <a:off x="557214" y="1809829"/>
            <a:ext cx="5157787" cy="822324"/>
          </a:xfrm>
        </p:spPr>
        <p:txBody>
          <a:bodyPr/>
          <a:lstStyle/>
          <a:p>
            <a:pPr algn="ctr"/>
            <a:r>
              <a:rPr lang="en-US" sz="2400" b="1" dirty="0">
                <a:solidFill>
                  <a:schemeClr val="tx1"/>
                </a:solidFill>
                <a:latin typeface="Helvetica" pitchFamily="2" charset="0"/>
              </a:rPr>
              <a:t>EXTERNAL</a:t>
            </a:r>
            <a:endParaRPr lang="en-US" sz="2400" dirty="0">
              <a:solidFill>
                <a:schemeClr val="tx1"/>
              </a:solidFill>
              <a:latin typeface="Helvetica" pitchFamily="2" charset="0"/>
            </a:endParaRPr>
          </a:p>
        </p:txBody>
      </p:sp>
      <p:sp>
        <p:nvSpPr>
          <p:cNvPr id="7" name="Content Placeholder 6">
            <a:extLst>
              <a:ext uri="{FF2B5EF4-FFF2-40B4-BE49-F238E27FC236}">
                <a16:creationId xmlns:a16="http://schemas.microsoft.com/office/drawing/2014/main" id="{1FF3346A-3845-1D0A-B057-77B91BB22F29}"/>
              </a:ext>
            </a:extLst>
          </p:cNvPr>
          <p:cNvSpPr>
            <a:spLocks noGrp="1"/>
          </p:cNvSpPr>
          <p:nvPr>
            <p:ph sz="half" idx="2"/>
          </p:nvPr>
        </p:nvSpPr>
        <p:spPr>
          <a:xfrm>
            <a:off x="700089" y="2757489"/>
            <a:ext cx="5157787" cy="3432174"/>
          </a:xfrm>
        </p:spPr>
        <p:txBody>
          <a:bodyPr/>
          <a:lstStyle/>
          <a:p>
            <a:r>
              <a:rPr lang="en-US" sz="3200" dirty="0">
                <a:solidFill>
                  <a:schemeClr val="tx1"/>
                </a:solidFill>
              </a:rPr>
              <a:t>Patients and their advocates</a:t>
            </a:r>
          </a:p>
          <a:p>
            <a:r>
              <a:rPr lang="en-US" sz="3200" dirty="0">
                <a:solidFill>
                  <a:schemeClr val="tx1"/>
                </a:solidFill>
              </a:rPr>
              <a:t>Data submitters</a:t>
            </a:r>
          </a:p>
          <a:p>
            <a:r>
              <a:rPr lang="en-US" sz="3200" dirty="0">
                <a:solidFill>
                  <a:schemeClr val="tx1"/>
                </a:solidFill>
              </a:rPr>
              <a:t>Data researchers</a:t>
            </a:r>
          </a:p>
        </p:txBody>
      </p:sp>
      <p:cxnSp>
        <p:nvCxnSpPr>
          <p:cNvPr id="13" name="Straight Connector 12" descr="line separating 2 columns">
            <a:extLst>
              <a:ext uri="{FF2B5EF4-FFF2-40B4-BE49-F238E27FC236}">
                <a16:creationId xmlns:a16="http://schemas.microsoft.com/office/drawing/2014/main" id="{C016F18C-76D6-216B-0855-6610CB6442E0}"/>
              </a:ext>
            </a:extLst>
          </p:cNvPr>
          <p:cNvCxnSpPr/>
          <p:nvPr/>
        </p:nvCxnSpPr>
        <p:spPr>
          <a:xfrm>
            <a:off x="6096000" y="2066795"/>
            <a:ext cx="0" cy="3244241"/>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99A1A804-2B62-3343-E62F-2D424BFE3396}"/>
              </a:ext>
            </a:extLst>
          </p:cNvPr>
          <p:cNvSpPr>
            <a:spLocks noGrp="1"/>
          </p:cNvSpPr>
          <p:nvPr>
            <p:ph type="body" sz="quarter" idx="3"/>
          </p:nvPr>
        </p:nvSpPr>
        <p:spPr>
          <a:xfrm>
            <a:off x="6415882" y="1809829"/>
            <a:ext cx="5183188" cy="823912"/>
          </a:xfrm>
        </p:spPr>
        <p:txBody>
          <a:bodyPr/>
          <a:lstStyle/>
          <a:p>
            <a:pPr algn="ctr"/>
            <a:r>
              <a:rPr lang="en-US" sz="2400" b="1" dirty="0">
                <a:solidFill>
                  <a:schemeClr val="tx1"/>
                </a:solidFill>
                <a:latin typeface="Helvetica" pitchFamily="2" charset="0"/>
              </a:rPr>
              <a:t>INTERNAL</a:t>
            </a:r>
            <a:endParaRPr lang="en-US" sz="2400" dirty="0">
              <a:solidFill>
                <a:schemeClr val="tx1"/>
              </a:solidFill>
              <a:latin typeface="Helvetica" pitchFamily="2" charset="0"/>
            </a:endParaRPr>
          </a:p>
        </p:txBody>
      </p:sp>
      <p:sp>
        <p:nvSpPr>
          <p:cNvPr id="9" name="Content Placeholder 8">
            <a:extLst>
              <a:ext uri="{FF2B5EF4-FFF2-40B4-BE49-F238E27FC236}">
                <a16:creationId xmlns:a16="http://schemas.microsoft.com/office/drawing/2014/main" id="{0480DDF7-6D5D-A4CB-E242-14C5FADE0D70}"/>
              </a:ext>
            </a:extLst>
          </p:cNvPr>
          <p:cNvSpPr>
            <a:spLocks noGrp="1"/>
          </p:cNvSpPr>
          <p:nvPr>
            <p:ph sz="quarter" idx="4"/>
          </p:nvPr>
        </p:nvSpPr>
        <p:spPr>
          <a:xfrm>
            <a:off x="6553201" y="2757489"/>
            <a:ext cx="5183188" cy="3432174"/>
          </a:xfrm>
        </p:spPr>
        <p:txBody>
          <a:bodyPr/>
          <a:lstStyle/>
          <a:p>
            <a:r>
              <a:rPr lang="en-US" sz="3200" dirty="0">
                <a:solidFill>
                  <a:schemeClr val="tx1"/>
                </a:solidFill>
              </a:rPr>
              <a:t>Policy and oversight teams</a:t>
            </a:r>
          </a:p>
          <a:p>
            <a:r>
              <a:rPr lang="en-US" sz="3200" dirty="0">
                <a:solidFill>
                  <a:schemeClr val="tx1"/>
                </a:solidFill>
              </a:rPr>
              <a:t>Information specialists, reviewers, librarians, and developers</a:t>
            </a:r>
          </a:p>
          <a:p>
            <a:endParaRPr lang="en-US" dirty="0"/>
          </a:p>
          <a:p>
            <a:endParaRPr lang="en-US" dirty="0"/>
          </a:p>
        </p:txBody>
      </p:sp>
    </p:spTree>
    <p:extLst>
      <p:ext uri="{BB962C8B-B14F-4D97-AF65-F5344CB8AC3E}">
        <p14:creationId xmlns:p14="http://schemas.microsoft.com/office/powerpoint/2010/main" val="30439394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heme/theme1.xml><?xml version="1.0" encoding="utf-8"?>
<a:theme xmlns:a="http://schemas.openxmlformats.org/drawingml/2006/main" name="NTO White w gray text">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3D409730-F812-4239-906C-280BA1B06B42}"/>
    </a:ext>
  </a:extLst>
</a:theme>
</file>

<file path=ppt/theme/theme2.xml><?xml version="1.0" encoding="utf-8"?>
<a:theme xmlns:a="http://schemas.openxmlformats.org/drawingml/2006/main" name="NTO Blu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0FC1E16F-F9C9-4875-B73A-C689AB8D4010}"/>
    </a:ext>
  </a:extLst>
</a:theme>
</file>

<file path=ppt/theme/theme3.xml><?xml version="1.0" encoding="utf-8"?>
<a:theme xmlns:a="http://schemas.openxmlformats.org/drawingml/2006/main" name="NTO Black">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21F97D43-0A6A-43D8-9E68-9D8FDB2239A7}"/>
    </a:ext>
  </a:extLst>
</a:theme>
</file>

<file path=ppt/theme/theme4.xml><?xml version="1.0" encoding="utf-8"?>
<a:theme xmlns:a="http://schemas.openxmlformats.org/drawingml/2006/main" name="NTO Gray">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O Template (NEW LOGO 4-27-17).potx" id="{965E8775-A924-40C9-A62E-5CC32E51A14E}" vid="{FEC3E874-E58A-4F0D-84EC-AB5233BDFAC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1247891-0124-4ef2-b948-f0971478a393" xsi:nil="true"/>
    <lcf76f155ced4ddcb4097134ff3c332f xmlns="74497ba9-ed5a-4cca-9240-7ee99bf3581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29AAA7C5DF2C48B0448E31AE190A0F" ma:contentTypeVersion="17" ma:contentTypeDescription="Create a new document." ma:contentTypeScope="" ma:versionID="4263c593307dae6d2996b2d7b8229978">
  <xsd:schema xmlns:xsd="http://www.w3.org/2001/XMLSchema" xmlns:xs="http://www.w3.org/2001/XMLSchema" xmlns:p="http://schemas.microsoft.com/office/2006/metadata/properties" xmlns:ns2="74497ba9-ed5a-4cca-9240-7ee99bf3581f" xmlns:ns3="c1247891-0124-4ef2-b948-f0971478a393" targetNamespace="http://schemas.microsoft.com/office/2006/metadata/properties" ma:root="true" ma:fieldsID="67c673c863ec1af6f4eb6123683ccf32" ns2:_="" ns3:_="">
    <xsd:import namespace="74497ba9-ed5a-4cca-9240-7ee99bf3581f"/>
    <xsd:import namespace="c1247891-0124-4ef2-b948-f0971478a39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element ref="ns2:MediaServiceOCR"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497ba9-ed5a-4cca-9240-7ee99bf358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592f6e-9db9-49f2-9f9e-7d6ee315dce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47891-0124-4ef2-b948-f0971478a39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f016e4-01ad-49fb-a318-e6a570d1757a}" ma:internalName="TaxCatchAll" ma:showField="CatchAllData" ma:web="c1247891-0124-4ef2-b948-f0971478a3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9320D0-1373-48A5-B29D-10B6BC5CB0CF}">
  <ds:schemaRefs>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c1247891-0124-4ef2-b948-f0971478a393"/>
    <ds:schemaRef ds:uri="http://purl.org/dc/dcmitype/"/>
    <ds:schemaRef ds:uri="74497ba9-ed5a-4cca-9240-7ee99bf3581f"/>
    <ds:schemaRef ds:uri="http://www.w3.org/XML/1998/namespace"/>
    <ds:schemaRef ds:uri="http://purl.org/dc/terms/"/>
  </ds:schemaRefs>
</ds:datastoreItem>
</file>

<file path=customXml/itemProps2.xml><?xml version="1.0" encoding="utf-8"?>
<ds:datastoreItem xmlns:ds="http://schemas.openxmlformats.org/officeDocument/2006/customXml" ds:itemID="{7CC11566-25A7-4B54-B826-974C2A7A2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497ba9-ed5a-4cca-9240-7ee99bf3581f"/>
    <ds:schemaRef ds:uri="c1247891-0124-4ef2-b948-f0971478a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A1740C-83F8-4615-B915-DF90AAF18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NTO Template (NEW LOGO 4-27-17)</Template>
  <TotalTime>11162</TotalTime>
  <Words>1530</Words>
  <Application>Microsoft Office PowerPoint</Application>
  <PresentationFormat>Widescreen</PresentationFormat>
  <Paragraphs>240</Paragraphs>
  <Slides>28</Slides>
  <Notes>26</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28</vt:i4>
      </vt:variant>
    </vt:vector>
  </HeadingPairs>
  <TitlesOfParts>
    <vt:vector size="38" baseType="lpstr">
      <vt:lpstr>ＭＳ Ｐゴシック</vt:lpstr>
      <vt:lpstr>Arial</vt:lpstr>
      <vt:lpstr>Calibri</vt:lpstr>
      <vt:lpstr>Helvetica</vt:lpstr>
      <vt:lpstr>Roboto</vt:lpstr>
      <vt:lpstr>Wingdings</vt:lpstr>
      <vt:lpstr>NTO White w gray text</vt:lpstr>
      <vt:lpstr>NTO Blue</vt:lpstr>
      <vt:lpstr>NTO Black</vt:lpstr>
      <vt:lpstr>NTO Gray</vt:lpstr>
      <vt:lpstr>ClinicalTrials.gov for Librarians</vt:lpstr>
      <vt:lpstr>NNLM </vt:lpstr>
      <vt:lpstr>Agenda</vt:lpstr>
      <vt:lpstr>What is ClinicalTrials.gov?</vt:lpstr>
      <vt:lpstr>What is a Clinical Study? </vt:lpstr>
      <vt:lpstr>Clinical Trials and Observational Studies</vt:lpstr>
      <vt:lpstr>Six Points about Clinical Trials</vt:lpstr>
      <vt:lpstr>Public Benefits of Access to Clinical Trials Information</vt:lpstr>
      <vt:lpstr>Who Does Clinicaltrials.gov Serve?</vt:lpstr>
      <vt:lpstr>Which groups will you support? </vt:lpstr>
      <vt:lpstr>Patients and Advocates</vt:lpstr>
      <vt:lpstr>Data Submitters</vt:lpstr>
      <vt:lpstr>Sponsors and Investigators are Responsible for the Data on ClinicalTrials.gov</vt:lpstr>
      <vt:lpstr>Researchers</vt:lpstr>
      <vt:lpstr>Librarians and ClinicalTrials.gov </vt:lpstr>
      <vt:lpstr>Librarian’s Advocacy Role</vt:lpstr>
      <vt:lpstr>Problems with Reporting Evidence</vt:lpstr>
      <vt:lpstr>Milestones for Registration and Results Reporting Requirements</vt:lpstr>
      <vt:lpstr>Final Rule</vt:lpstr>
      <vt:lpstr>Potential Penalties for Not Submitting</vt:lpstr>
      <vt:lpstr>Challenges in Submitting Results</vt:lpstr>
      <vt:lpstr>Growth of ClinicalTrials.gov</vt:lpstr>
      <vt:lpstr>ClinicalTrials.gov Modernization</vt:lpstr>
      <vt:lpstr>Live Search Demo</vt:lpstr>
      <vt:lpstr>Class Exercise: Research Case Scenario</vt:lpstr>
      <vt:lpstr>Search Tip 1: Finding Unpublished Research Results in ClinicalTrials.gov </vt:lpstr>
      <vt:lpstr>Search Tip 2: Limit PubMed to Results with ClinicalTrials.gov Data</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mknapp</dc:creator>
  <cp:lastModifiedBy>Rebecca Brown</cp:lastModifiedBy>
  <cp:revision>404</cp:revision>
  <cp:lastPrinted>2018-03-12T21:16:57Z</cp:lastPrinted>
  <dcterms:created xsi:type="dcterms:W3CDTF">2017-05-15T23:46:48Z</dcterms:created>
  <dcterms:modified xsi:type="dcterms:W3CDTF">2024-01-30T14:09:27Z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0x0101000D29AAA7C5DF2C48B0448E31AE190A0F</vt:lpwstr>
  </property>
  <property fmtid="{D5CDD505-2E9C-101B-9397-08002B2CF9AE}" pid="3" name="MediaServiceImageTags">
    <vt:lpwstr/>
  </property>
</Properties>
</file>