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60" r:id="rId5"/>
    <p:sldMasterId id="2147483672" r:id="rId6"/>
    <p:sldMasterId id="2147483696" r:id="rId7"/>
  </p:sldMasterIdLst>
  <p:notesMasterIdLst>
    <p:notesMasterId r:id="rId34"/>
  </p:notesMasterIdLst>
  <p:handoutMasterIdLst>
    <p:handoutMasterId r:id="rId35"/>
  </p:handoutMasterIdLst>
  <p:sldIdLst>
    <p:sldId id="322" r:id="rId8"/>
    <p:sldId id="724" r:id="rId9"/>
    <p:sldId id="260" r:id="rId10"/>
    <p:sldId id="261" r:id="rId11"/>
    <p:sldId id="263" r:id="rId12"/>
    <p:sldId id="265" r:id="rId13"/>
    <p:sldId id="324" r:id="rId14"/>
    <p:sldId id="266" r:id="rId15"/>
    <p:sldId id="2141411067" r:id="rId16"/>
    <p:sldId id="4153" r:id="rId17"/>
    <p:sldId id="349" r:id="rId18"/>
    <p:sldId id="275" r:id="rId19"/>
    <p:sldId id="4156" r:id="rId20"/>
    <p:sldId id="2141411068" r:id="rId21"/>
    <p:sldId id="276" r:id="rId22"/>
    <p:sldId id="284" r:id="rId23"/>
    <p:sldId id="282" r:id="rId24"/>
    <p:sldId id="2141411071" r:id="rId25"/>
    <p:sldId id="2141411072" r:id="rId26"/>
    <p:sldId id="2141411073" r:id="rId27"/>
    <p:sldId id="2141411074" r:id="rId28"/>
    <p:sldId id="2141411077" r:id="rId29"/>
    <p:sldId id="4150" r:id="rId30"/>
    <p:sldId id="2142533419" r:id="rId31"/>
    <p:sldId id="2142533421" r:id="rId32"/>
    <p:sldId id="311" r:id="rId33"/>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Christina (NIH/NLM/NCBI) [E]" initials="RC([" lastIdx="1" clrIdx="0">
    <p:extLst>
      <p:ext uri="{19B8F6BF-5375-455C-9EA6-DF929625EA0E}">
        <p15:presenceInfo xmlns:p15="http://schemas.microsoft.com/office/powerpoint/2012/main" userId="S::robinsoncl@nih.gov::2e116e64-9bce-4266-a3c2-910ecc64c7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616265"/>
    <a:srgbClr val="215591"/>
    <a:srgbClr val="25488D"/>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01" autoAdjust="0"/>
    <p:restoredTop sz="90194" autoAdjust="0"/>
  </p:normalViewPr>
  <p:slideViewPr>
    <p:cSldViewPr snapToGrid="0" showGuides="1">
      <p:cViewPr varScale="1">
        <p:scale>
          <a:sx n="66" d="100"/>
          <a:sy n="66" d="100"/>
        </p:scale>
        <p:origin x="58" y="254"/>
      </p:cViewPr>
      <p:guideLst>
        <p:guide orient="horz" pos="2160"/>
        <p:guide pos="3840"/>
      </p:guideLst>
    </p:cSldViewPr>
  </p:slideViewPr>
  <p:outlineViewPr>
    <p:cViewPr>
      <p:scale>
        <a:sx n="33" d="100"/>
        <a:sy n="33" d="100"/>
      </p:scale>
      <p:origin x="0" y="-3080"/>
    </p:cViewPr>
  </p:outlineViewPr>
  <p:notesTextViewPr>
    <p:cViewPr>
      <p:scale>
        <a:sx n="1" d="1"/>
        <a:sy n="1" d="1"/>
      </p:scale>
      <p:origin x="0" y="0"/>
    </p:cViewPr>
  </p:notesTextViewPr>
  <p:sorterViewPr>
    <p:cViewPr varScale="1">
      <p:scale>
        <a:sx n="100" d="100"/>
        <a:sy n="100" d="100"/>
      </p:scale>
      <p:origin x="0" y="-2796"/>
    </p:cViewPr>
  </p:sorterViewPr>
  <p:notesViewPr>
    <p:cSldViewPr snapToGrid="0" showGuides="1">
      <p:cViewPr varScale="1">
        <p:scale>
          <a:sx n="100" d="100"/>
          <a:sy n="100" d="100"/>
        </p:scale>
        <p:origin x="269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1/15/2025</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1/15/2025</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nnlm.gov/guides/systematic-review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80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2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10</a:t>
            </a:fld>
            <a:endParaRPr lang="en-US"/>
          </a:p>
        </p:txBody>
      </p:sp>
    </p:spTree>
    <p:extLst>
      <p:ext uri="{BB962C8B-B14F-4D97-AF65-F5344CB8AC3E}">
        <p14:creationId xmlns:p14="http://schemas.microsoft.com/office/powerpoint/2010/main" val="2366417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11</a:t>
            </a:fld>
            <a:endParaRPr lang="en-US" dirty="0"/>
          </a:p>
        </p:txBody>
      </p:sp>
    </p:spTree>
    <p:extLst>
      <p:ext uri="{BB962C8B-B14F-4D97-AF65-F5344CB8AC3E}">
        <p14:creationId xmlns:p14="http://schemas.microsoft.com/office/powerpoint/2010/main" val="4254846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396003D-7F7D-4A09-AB3A-BA662AA0A9CD}" type="slidenum">
              <a:rPr lang="en-US">
                <a:solidFill>
                  <a:srgbClr val="000000"/>
                </a:solidFill>
                <a:latin typeface="Calibri" pitchFamily="34" charset="0"/>
              </a:rPr>
              <a:pPr fontAlgn="base">
                <a:spcBef>
                  <a:spcPct val="0"/>
                </a:spcBef>
                <a:spcAft>
                  <a:spcPct val="0"/>
                </a:spcAft>
              </a:pPr>
              <a:t>12</a:t>
            </a:fld>
            <a:endParaRPr lang="en-US">
              <a:solidFill>
                <a:srgbClr val="000000"/>
              </a:solidFill>
              <a:latin typeface="Calibri" pitchFamily="34" charset="0"/>
            </a:endParaRPr>
          </a:p>
        </p:txBody>
      </p:sp>
      <p:sp>
        <p:nvSpPr>
          <p:cNvPr id="34821"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562995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13</a:t>
            </a:fld>
            <a:endParaRPr lang="en-US" dirty="0"/>
          </a:p>
        </p:txBody>
      </p:sp>
    </p:spTree>
    <p:extLst>
      <p:ext uri="{BB962C8B-B14F-4D97-AF65-F5344CB8AC3E}">
        <p14:creationId xmlns:p14="http://schemas.microsoft.com/office/powerpoint/2010/main" val="3572959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CF338A7F-2D1D-42DC-B932-05BEC70C30EA}" type="slidenum">
              <a:rPr lang="en-US">
                <a:solidFill>
                  <a:srgbClr val="000000"/>
                </a:solidFill>
                <a:latin typeface="Calibri" pitchFamily="34" charset="0"/>
              </a:rPr>
              <a:pPr defTabSz="483265" fontAlgn="base">
                <a:spcBef>
                  <a:spcPct val="0"/>
                </a:spcBef>
                <a:spcAft>
                  <a:spcPct val="0"/>
                </a:spcAft>
                <a:defRPr/>
              </a:pPr>
              <a:t>14</a:t>
            </a:fld>
            <a:endParaRPr lang="en-US" dirty="0">
              <a:solidFill>
                <a:srgbClr val="000000"/>
              </a:solidFill>
              <a:latin typeface="Calibri" pitchFamily="34" charset="0"/>
            </a:endParaRPr>
          </a:p>
        </p:txBody>
      </p:sp>
      <p:sp>
        <p:nvSpPr>
          <p:cNvPr id="3789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dirty="0">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615105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15</a:t>
            </a:fld>
            <a:endParaRPr lang="en-US" dirty="0"/>
          </a:p>
        </p:txBody>
      </p:sp>
    </p:spTree>
    <p:extLst>
      <p:ext uri="{BB962C8B-B14F-4D97-AF65-F5344CB8AC3E}">
        <p14:creationId xmlns:p14="http://schemas.microsoft.com/office/powerpoint/2010/main" val="4718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16</a:t>
            </a:fld>
            <a:endParaRPr lang="en-US" dirty="0"/>
          </a:p>
        </p:txBody>
      </p:sp>
    </p:spTree>
    <p:extLst>
      <p:ext uri="{BB962C8B-B14F-4D97-AF65-F5344CB8AC3E}">
        <p14:creationId xmlns:p14="http://schemas.microsoft.com/office/powerpoint/2010/main" val="305923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38168">
              <a:defRPr/>
            </a:pPr>
            <a:endParaRPr lang="en-US" baseline="0" dirty="0"/>
          </a:p>
        </p:txBody>
      </p:sp>
      <p:sp>
        <p:nvSpPr>
          <p:cNvPr id="4" name="Slide Number Placeholder 3"/>
          <p:cNvSpPr>
            <a:spLocks noGrp="1"/>
          </p:cNvSpPr>
          <p:nvPr>
            <p:ph type="sldNum" sz="quarter" idx="10"/>
          </p:nvPr>
        </p:nvSpPr>
        <p:spPr/>
        <p:txBody>
          <a:bodyPr/>
          <a:lstStyle/>
          <a:p>
            <a:fld id="{CBD3001F-AA79-49D3-8BA8-78D931846678}" type="slidenum">
              <a:rPr lang="en-US" smtClean="0"/>
              <a:t>17</a:t>
            </a:fld>
            <a:endParaRPr lang="en-US" dirty="0"/>
          </a:p>
        </p:txBody>
      </p:sp>
    </p:spTree>
    <p:extLst>
      <p:ext uri="{BB962C8B-B14F-4D97-AF65-F5344CB8AC3E}">
        <p14:creationId xmlns:p14="http://schemas.microsoft.com/office/powerpoint/2010/main" val="578074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171450" marR="0" lvl="0" indent="-171450" algn="l" defTabSz="94850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4850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19</a:t>
            </a:fld>
            <a:endParaRPr lang="en-US" dirty="0"/>
          </a:p>
        </p:txBody>
      </p:sp>
    </p:spTree>
    <p:extLst>
      <p:ext uri="{BB962C8B-B14F-4D97-AF65-F5344CB8AC3E}">
        <p14:creationId xmlns:p14="http://schemas.microsoft.com/office/powerpoint/2010/main" val="117539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20</a:t>
            </a:fld>
            <a:endParaRPr lang="en-US" dirty="0"/>
          </a:p>
        </p:txBody>
      </p:sp>
    </p:spTree>
    <p:extLst>
      <p:ext uri="{BB962C8B-B14F-4D97-AF65-F5344CB8AC3E}">
        <p14:creationId xmlns:p14="http://schemas.microsoft.com/office/powerpoint/2010/main" val="258516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a:t>
            </a:r>
          </a:p>
          <a:p>
            <a:endParaRPr lang="en-US" dirty="0"/>
          </a:p>
          <a:p>
            <a:r>
              <a:rPr lang="en-US" dirty="0"/>
              <a:t>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a:t>
            </a:r>
          </a:p>
          <a:p>
            <a:endParaRPr lang="en-US" dirty="0"/>
          </a:p>
          <a:p>
            <a:r>
              <a:rPr lang="en-US" dirty="0"/>
              <a:t>We do this primarily through three different methods: 1) providing funding to organizations so that they can work within their own communities; 2) other forms of outreach and engagement; ) And then like today, we offer a wide range of training and education opportunities.  </a:t>
            </a:r>
          </a:p>
          <a:p>
            <a:endParaRPr lang="en-US" dirty="0"/>
          </a:p>
          <a:p>
            <a:r>
              <a:rPr lang="en-US" dirty="0"/>
              <a:t>Plus, we recently launched the NNLM Discovery podcast.  Podcasts are available wherever you get your podcasts or on nnlm.gov/podcast</a:t>
            </a:r>
          </a:p>
          <a:p>
            <a:endParaRPr lang="en-US" dirty="0"/>
          </a:p>
          <a:p>
            <a:r>
              <a:rPr lang="en-US" dirty="0"/>
              <a:t>I encourage you all to visit nnlm.gov to learn more.</a:t>
            </a:r>
          </a:p>
        </p:txBody>
      </p:sp>
      <p:sp>
        <p:nvSpPr>
          <p:cNvPr id="4" name="Slide Number Placeholder 3"/>
          <p:cNvSpPr>
            <a:spLocks noGrp="1"/>
          </p:cNvSpPr>
          <p:nvPr>
            <p:ph type="sldNum" sz="quarter" idx="10"/>
          </p:nvPr>
        </p:nvSpPr>
        <p:spPr/>
        <p:txBody>
          <a:bodyPr/>
          <a:lstStyle/>
          <a:p>
            <a:fld id="{F37C1951-B430-4891-8D79-DC3B7319464D}" type="slidenum">
              <a:rPr lang="en-US" smtClean="0"/>
              <a:t>2</a:t>
            </a:fld>
            <a:endParaRPr lang="en-US"/>
          </a:p>
        </p:txBody>
      </p:sp>
    </p:spTree>
    <p:extLst>
      <p:ext uri="{BB962C8B-B14F-4D97-AF65-F5344CB8AC3E}">
        <p14:creationId xmlns:p14="http://schemas.microsoft.com/office/powerpoint/2010/main" val="4206312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21</a:t>
            </a:fld>
            <a:endParaRPr lang="en-US" dirty="0"/>
          </a:p>
        </p:txBody>
      </p:sp>
    </p:spTree>
    <p:extLst>
      <p:ext uri="{BB962C8B-B14F-4D97-AF65-F5344CB8AC3E}">
        <p14:creationId xmlns:p14="http://schemas.microsoft.com/office/powerpoint/2010/main" val="498022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rPr>
              <a:t>A basic search on Breast Cancer with Vitamin D as the intervention. </a:t>
            </a:r>
          </a:p>
          <a:p>
            <a:endParaRPr lang="en-US" dirty="0">
              <a:solidFill>
                <a:srgbClr val="002060"/>
              </a:solidFill>
            </a:endParaRPr>
          </a:p>
          <a:p>
            <a:r>
              <a:rPr lang="en-US" dirty="0">
                <a:solidFill>
                  <a:srgbClr val="002060"/>
                </a:solidFill>
              </a:rPr>
              <a:t>We will look at a sample study. I will do a filtered search on location, and you will have a chance to search for actively recruiting studies in your nearest city. Then, I will give you a research case study using virtual reality with burn patients. And we will finish up with finding PubMed citations using the secondary source ID field tag [si]. You won’t want to miss this tip!</a:t>
            </a:r>
          </a:p>
          <a:p>
            <a:r>
              <a:rPr lang="en-US" dirty="0">
                <a:solidFill>
                  <a:srgbClr val="002060"/>
                </a:solidFill>
              </a:rPr>
              <a:t>Your Turn: Use filters to Find a Trial Actively Recruiting in Your State</a:t>
            </a:r>
          </a:p>
          <a:p>
            <a:r>
              <a:rPr lang="en-US" dirty="0">
                <a:solidFill>
                  <a:srgbClr val="002060"/>
                </a:solidFill>
              </a:rPr>
              <a:t>Researcher Search: Using Virtual Reality with Burn Patients</a:t>
            </a:r>
          </a:p>
          <a:p>
            <a:r>
              <a:rPr lang="en-US" dirty="0">
                <a:solidFill>
                  <a:srgbClr val="002060"/>
                </a:solidFill>
              </a:rPr>
              <a:t>Finding PubMed Citations Using [si] Field Tag</a:t>
            </a:r>
          </a:p>
          <a:p>
            <a:pPr lvl="1"/>
            <a:r>
              <a:rPr lang="en-US" dirty="0">
                <a:solidFill>
                  <a:srgbClr val="002060"/>
                </a:solidFill>
              </a:rPr>
              <a:t>You won’t want to miss this last search tip!</a:t>
            </a: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23</a:t>
            </a:fld>
            <a:endParaRPr lang="en-US"/>
          </a:p>
        </p:txBody>
      </p:sp>
    </p:spTree>
    <p:extLst>
      <p:ext uri="{BB962C8B-B14F-4D97-AF65-F5344CB8AC3E}">
        <p14:creationId xmlns:p14="http://schemas.microsoft.com/office/powerpoint/2010/main" val="3116975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24</a:t>
            </a:fld>
            <a:endParaRPr lang="en-US" dirty="0"/>
          </a:p>
        </p:txBody>
      </p:sp>
    </p:spTree>
    <p:extLst>
      <p:ext uri="{BB962C8B-B14F-4D97-AF65-F5344CB8AC3E}">
        <p14:creationId xmlns:p14="http://schemas.microsoft.com/office/powerpoint/2010/main" val="2348396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kern="1800" dirty="0">
                <a:effectLst/>
                <a:latin typeface="Calibri" panose="020F0502020204030204" pitchFamily="34" charset="0"/>
                <a:ea typeface="Calibri" panose="020F0502020204030204" pitchFamily="34" charset="0"/>
                <a:cs typeface="Calibri" panose="020F0502020204030204" pitchFamily="34" charset="0"/>
              </a:rPr>
              <a:t>Alright - we’ve reached the end of our class content.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kern="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Calibri" panose="020F0502020204030204" pitchFamily="34" charset="0"/>
                <a:cs typeface="Times New Roman" panose="02020603050405020304" pitchFamily="18" charset="0"/>
              </a:rPr>
              <a:t>If you would like to continue your CTG training and build your search skills, </a:t>
            </a:r>
            <a:r>
              <a:rPr lang="en-US" sz="1200" b="0" i="0" dirty="0">
                <a:solidFill>
                  <a:srgbClr val="353432"/>
                </a:solidFill>
                <a:effectLst/>
                <a:latin typeface="Helvetica Neue"/>
              </a:rPr>
              <a:t>we encourage you to explore our new resource, </a:t>
            </a:r>
            <a:r>
              <a:rPr lang="en-US" sz="1200" b="0" i="0" u="sng" dirty="0">
                <a:solidFill>
                  <a:srgbClr val="2E4E74"/>
                </a:solidFill>
                <a:effectLst/>
                <a:latin typeface="Helvetica Neue"/>
                <a:hlinkClick r:id="rId3"/>
              </a:rPr>
              <a:t>NLM Products to Support Systematic Reviews.</a:t>
            </a:r>
            <a:r>
              <a:rPr lang="en-US" sz="1200" b="0" i="0" dirty="0">
                <a:solidFill>
                  <a:srgbClr val="353432"/>
                </a:solidFill>
                <a:effectLst/>
                <a:latin typeface="Helvetica Neue"/>
              </a:rPr>
              <a:t> </a:t>
            </a:r>
            <a:r>
              <a:rPr lang="en-US" sz="1200" b="0" i="0" u="none" dirty="0">
                <a:effectLst/>
                <a:highlight>
                  <a:srgbClr val="FFFFFF"/>
                </a:highlight>
                <a:latin typeface="system-ui"/>
              </a:rPr>
              <a:t>We have included the link for it on your handout under, “Additional Resources.”</a:t>
            </a:r>
            <a:endParaRPr lang="en-US" sz="1000" u="none"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dirty="0">
              <a:solidFill>
                <a:srgbClr val="353432"/>
              </a:solidFill>
              <a:effectLst/>
              <a:latin typeface="Helvetica Neue"/>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solidFill>
                  <a:srgbClr val="353432"/>
                </a:solidFill>
                <a:effectLst/>
                <a:latin typeface="Helvetica Neue"/>
              </a:rPr>
              <a:t>The CTG section of this resource pulls </a:t>
            </a:r>
            <a:r>
              <a:rPr lang="en-US" sz="1200" b="0" i="0" u="none" dirty="0">
                <a:effectLst/>
                <a:highlight>
                  <a:srgbClr val="FFFFFF"/>
                </a:highlight>
                <a:latin typeface="system-ui"/>
              </a:rPr>
              <a:t>together key information for constructing, performing, and documenting complex search queries when conducting a systematic review.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dirty="0">
              <a:effectLst/>
              <a:highlight>
                <a:srgbClr val="FFFFFF"/>
              </a:highlight>
              <a:latin typeface="system-ui"/>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dirty="0">
                <a:effectLst/>
                <a:highlight>
                  <a:srgbClr val="FFFFFF"/>
                </a:highlight>
                <a:latin typeface="system-ui"/>
              </a:rPr>
              <a:t>Information is shared about the </a:t>
            </a:r>
            <a:r>
              <a:rPr lang="en-US" sz="1200" b="1" i="0" u="none" dirty="0">
                <a:effectLst/>
                <a:highlight>
                  <a:srgbClr val="FFFFFF"/>
                </a:highlight>
                <a:latin typeface="system-ui"/>
              </a:rPr>
              <a:t>Expert Search </a:t>
            </a:r>
            <a:r>
              <a:rPr lang="en-US" sz="1200" b="0" i="0" u="none" dirty="0">
                <a:effectLst/>
                <a:highlight>
                  <a:srgbClr val="FFFFFF"/>
                </a:highlight>
                <a:latin typeface="system-ui"/>
              </a:rPr>
              <a:t>function in CTG, which includes a Search query history table for tracking, saving, and editing search queries.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dirty="0">
              <a:effectLst/>
              <a:highlight>
                <a:srgbClr val="FFFFFF"/>
              </a:highlight>
              <a:latin typeface="system-ui"/>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dirty="0">
                <a:effectLst/>
                <a:highlight>
                  <a:srgbClr val="FFFFFF"/>
                </a:highlight>
                <a:latin typeface="system-ui"/>
              </a:rPr>
              <a:t>Also shared is a two-page, PDF quick guide of CTG features and search commands that you can bookmark or print off to have at the ready when performing complex searches. </a:t>
            </a:r>
            <a:endParaRPr lang="en-US" b="0" i="0" dirty="0">
              <a:solidFill>
                <a:srgbClr val="353432"/>
              </a:solidFill>
              <a:effectLst/>
              <a:latin typeface="Helvetica Neue"/>
            </a:endParaRPr>
          </a:p>
          <a:p>
            <a:endParaRPr lang="en-US" b="0" i="0" dirty="0">
              <a:solidFill>
                <a:srgbClr val="353432"/>
              </a:solidFill>
              <a:effectLst/>
              <a:latin typeface="Helvetica Neue"/>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25</a:t>
            </a:fld>
            <a:endParaRPr lang="en-US" dirty="0"/>
          </a:p>
        </p:txBody>
      </p:sp>
    </p:spTree>
    <p:extLst>
      <p:ext uri="{BB962C8B-B14F-4D97-AF65-F5344CB8AC3E}">
        <p14:creationId xmlns:p14="http://schemas.microsoft.com/office/powerpoint/2010/main" val="3694548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a:effectLst/>
                <a:latin typeface="Calibri" panose="020F0502020204030204" pitchFamily="34" charset="0"/>
                <a:ea typeface="Calibri" panose="020F0502020204030204" pitchFamily="34" charset="0"/>
                <a:cs typeface="Calibri" panose="020F0502020204030204" pitchFamily="34" charset="0"/>
              </a:rPr>
              <a:t> </a:t>
            </a: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26</a:t>
            </a:fld>
            <a:endParaRPr lang="en-US" dirty="0"/>
          </a:p>
        </p:txBody>
      </p:sp>
    </p:spTree>
    <p:extLst>
      <p:ext uri="{BB962C8B-B14F-4D97-AF65-F5344CB8AC3E}">
        <p14:creationId xmlns:p14="http://schemas.microsoft.com/office/powerpoint/2010/main" val="418426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3</a:t>
            </a:fld>
            <a:endParaRPr lang="en-US"/>
          </a:p>
        </p:txBody>
      </p:sp>
    </p:spTree>
    <p:extLst>
      <p:ext uri="{BB962C8B-B14F-4D97-AF65-F5344CB8AC3E}">
        <p14:creationId xmlns:p14="http://schemas.microsoft.com/office/powerpoint/2010/main" val="43929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4</a:t>
            </a:fld>
            <a:endParaRPr lang="en-US"/>
          </a:p>
        </p:txBody>
      </p:sp>
    </p:spTree>
    <p:extLst>
      <p:ext uri="{BB962C8B-B14F-4D97-AF65-F5344CB8AC3E}">
        <p14:creationId xmlns:p14="http://schemas.microsoft.com/office/powerpoint/2010/main" val="4369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b="0" i="0" dirty="0">
              <a:solidFill>
                <a:srgbClr val="1B1B1B"/>
              </a:solidFill>
              <a:effectLst/>
              <a:latin typeface="Roboto" panose="02000000000000000000" pitchFamily="2"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68F5DCE-64F2-4518-AC66-435F0BB7D239}" type="slidenum">
              <a:rPr lang="en-US">
                <a:solidFill>
                  <a:srgbClr val="000000"/>
                </a:solidFill>
                <a:latin typeface="Calibri" pitchFamily="34" charset="0"/>
              </a:rPr>
              <a:pPr fontAlgn="base">
                <a:spcBef>
                  <a:spcPct val="0"/>
                </a:spcBef>
                <a:spcAft>
                  <a:spcPct val="0"/>
                </a:spcAft>
              </a:pPr>
              <a:t>5</a:t>
            </a:fld>
            <a:endParaRPr lang="en-US">
              <a:solidFill>
                <a:srgbClr val="000000"/>
              </a:solidFill>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262843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spcBef>
                <a:spcPct val="0"/>
              </a:spcBef>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1B18EFBD-0EFC-47E6-A868-373F18746C52}" type="slidenum">
              <a:rPr lang="en-US">
                <a:solidFill>
                  <a:srgbClr val="000000"/>
                </a:solidFill>
                <a:latin typeface="Calibri" pitchFamily="34" charset="0"/>
              </a:rPr>
              <a:pPr defTabSz="483265" fontAlgn="base">
                <a:spcBef>
                  <a:spcPct val="0"/>
                </a:spcBef>
                <a:spcAft>
                  <a:spcPct val="0"/>
                </a:spcAft>
                <a:defRPr/>
              </a:pPr>
              <a:t>6</a:t>
            </a:fld>
            <a:endParaRPr lang="en-US">
              <a:solidFill>
                <a:srgbClr val="000000"/>
              </a:solidFill>
              <a:latin typeface="Calibri" pitchFamily="34" charset="0"/>
            </a:endParaRPr>
          </a:p>
        </p:txBody>
      </p:sp>
      <p:sp>
        <p:nvSpPr>
          <p:cNvPr id="2765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992172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455613" y="719138"/>
            <a:ext cx="6403975" cy="3603625"/>
          </a:xfrm>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b="0" dirty="0">
              <a:solidFill>
                <a:srgbClr val="FF0000"/>
              </a:solidFill>
            </a:endParaRPr>
          </a:p>
        </p:txBody>
      </p:sp>
    </p:spTree>
    <p:extLst>
      <p:ext uri="{BB962C8B-B14F-4D97-AF65-F5344CB8AC3E}">
        <p14:creationId xmlns:p14="http://schemas.microsoft.com/office/powerpoint/2010/main" val="28875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8</a:t>
            </a:fld>
            <a:endParaRPr lang="en-US" dirty="0"/>
          </a:p>
        </p:txBody>
      </p:sp>
    </p:spTree>
    <p:extLst>
      <p:ext uri="{BB962C8B-B14F-4D97-AF65-F5344CB8AC3E}">
        <p14:creationId xmlns:p14="http://schemas.microsoft.com/office/powerpoint/2010/main" val="223324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dirty="0"/>
          </a:p>
        </p:txBody>
      </p:sp>
    </p:spTree>
    <p:extLst>
      <p:ext uri="{BB962C8B-B14F-4D97-AF65-F5344CB8AC3E}">
        <p14:creationId xmlns:p14="http://schemas.microsoft.com/office/powerpoint/2010/main" val="290631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lain">
    <p:bg>
      <p:bgPr>
        <a:solidFill>
          <a:schemeClr val="bg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72CE414-1902-2A45-A544-B019BA8F165F}"/>
              </a:ext>
            </a:extLst>
          </p:cNvPr>
          <p:cNvSpPr>
            <a:spLocks noGrp="1"/>
          </p:cNvSpPr>
          <p:nvPr>
            <p:ph idx="1" hasCustomPrompt="1"/>
            <p:custDataLst>
              <p:tags r:id="rId1"/>
            </p:custDataLst>
          </p:nvPr>
        </p:nvSpPr>
        <p:spPr>
          <a:xfrm>
            <a:off x="838200" y="1449659"/>
            <a:ext cx="10515600" cy="4401866"/>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custDataLst>
              <p:tags r:id="rId2"/>
            </p:custDataLst>
          </p:nvPr>
        </p:nvSpPr>
        <p:spPr>
          <a:xfrm>
            <a:off x="838200" y="365125"/>
            <a:ext cx="10515600" cy="1018667"/>
          </a:xfrm>
        </p:spPr>
        <p:txBody>
          <a:bodyPr anchor="t" anchorCtr="0">
            <a:noAutofit/>
          </a:bodyPr>
          <a:lstStyle>
            <a:lvl1pPr>
              <a:defRPr sz="4000"/>
            </a:lvl1pPr>
          </a:lstStyle>
          <a:p>
            <a:r>
              <a:rPr lang="en-US"/>
              <a:t>Click to edit Master title style</a:t>
            </a:r>
          </a:p>
        </p:txBody>
      </p:sp>
      <p:cxnSp>
        <p:nvCxnSpPr>
          <p:cNvPr id="10" name="Straight Connector 9">
            <a:extLst>
              <a:ext uri="{FF2B5EF4-FFF2-40B4-BE49-F238E27FC236}">
                <a16:creationId xmlns:a16="http://schemas.microsoft.com/office/drawing/2014/main" id="{098FD7F6-2921-814D-A111-D120568CEF8F}"/>
              </a:ext>
            </a:extLst>
          </p:cNvPr>
          <p:cNvCxnSpPr/>
          <p:nvPr/>
        </p:nvCxnSpPr>
        <p:spPr>
          <a:xfrm flipV="1">
            <a:off x="694621" y="365125"/>
            <a:ext cx="0" cy="504496"/>
          </a:xfrm>
          <a:prstGeom prst="line">
            <a:avLst/>
          </a:prstGeom>
          <a:ln w="38100">
            <a:solidFill>
              <a:srgbClr val="0168B4"/>
            </a:solidFill>
          </a:ln>
        </p:spPr>
        <p:style>
          <a:lnRef idx="1">
            <a:schemeClr val="accent1"/>
          </a:lnRef>
          <a:fillRef idx="0">
            <a:schemeClr val="accent1"/>
          </a:fillRef>
          <a:effectRef idx="0">
            <a:schemeClr val="accent1"/>
          </a:effectRef>
          <a:fontRef idx="minor">
            <a:schemeClr val="tx1"/>
          </a:fontRef>
        </p:style>
      </p:cxnSp>
      <p:sp>
        <p:nvSpPr>
          <p:cNvPr id="8" name="Content Placeholder 5">
            <a:extLst>
              <a:ext uri="{FF2B5EF4-FFF2-40B4-BE49-F238E27FC236}">
                <a16:creationId xmlns:a16="http://schemas.microsoft.com/office/drawing/2014/main" id="{00CE48DE-981D-2E4C-91AD-17C6E2750A18}"/>
              </a:ext>
            </a:extLst>
          </p:cNvPr>
          <p:cNvSpPr>
            <a:spLocks noGrp="1"/>
          </p:cNvSpPr>
          <p:nvPr>
            <p:ph sz="quarter" idx="25" hasCustomPrompt="1"/>
            <p:custDataLst>
              <p:tags r:id="rId3"/>
            </p:custDataLst>
          </p:nvPr>
        </p:nvSpPr>
        <p:spPr>
          <a:xfrm>
            <a:off x="9505945" y="6374909"/>
            <a:ext cx="1922398" cy="314878"/>
          </a:xfrm>
        </p:spPr>
        <p:txBody>
          <a:bodyPr/>
          <a:lstStyle>
            <a:lvl1pPr>
              <a:defRPr>
                <a:solidFill>
                  <a:schemeClr val="tx1">
                    <a:lumMod val="65000"/>
                    <a:lumOff val="35000"/>
                  </a:schemeClr>
                </a:solidFill>
              </a:defRPr>
            </a:lvl1pPr>
          </a:lstStyle>
          <a:p>
            <a:pPr lvl="0"/>
            <a:r>
              <a:rPr lang="en-US"/>
              <a:t>Your logo</a:t>
            </a:r>
          </a:p>
        </p:txBody>
      </p:sp>
    </p:spTree>
    <p:extLst>
      <p:ext uri="{BB962C8B-B14F-4D97-AF65-F5344CB8AC3E}">
        <p14:creationId xmlns:p14="http://schemas.microsoft.com/office/powerpoint/2010/main" val="87115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CB7C8D68-CFA2-4A4E-832D-B3A63526AC31}"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374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AE4862-4A3D-4AC0-B750-55EB2D08A39E}"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8577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AFC9D59-0E94-4101-B12F-848432F2130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6549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FC4AFC1-B424-4846-BFE4-57D49D723B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6529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FE709E0-9CAE-4187-B5DC-ECA0C11818A8}"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43691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93F1733-7D03-43E1-A9C1-039D30738B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96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0A65927-4FA3-4D24-8B3C-875A2A1F5EDC}"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720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B6E9B99-B6E3-44E3-B697-44A8D7087D3C}"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3244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345195F-472F-4290-8DF1-8507B30809D3}"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6430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48E8349-0559-4DCD-A33B-23FB973A962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28404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8BE1C56-5E37-4DA7-9EBD-F25D5B4CC91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0446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80AEDCA9-B895-4306-873D-188BB807C940}"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5703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4A161D3-AA53-4F5B-98D8-F5ACBD51D7C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1852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DD487A3-6750-4A4C-86BE-A30E2BA0B85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454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1097EEF-D73E-421C-ACE9-C6B7F7A5900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19082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18EE3CDE-6531-4E98-B99B-0B787A68FB4A}"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77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BA2285A-E885-4964-9332-8540DCE94813}"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476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0FEFBE-7E14-429E-A766-D622936FF486}"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4567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962AF1D-5A61-4F1A-8FA0-77AEA6B85F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4668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7F4D48E-0175-4C9B-B6BA-3CFB898788D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4054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C9C1F269-3231-46B3-8E4E-FCEA4DE9484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88264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A97590C8-C2BF-4FE6-8C67-485D7016B5F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10861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E57BFD3A-9B99-4BB6-A106-8409C943E6B8}"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4548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616DC18B-1818-46D6-9F42-1C8B76F9456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1079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F94CD41-F00A-4054-8F9F-F60BFD60FCE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03734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986D25B1-3DA3-4152-8131-BF5E8FB594D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22283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7C3EE875-DD5B-4D6C-BDEE-7DE7F22838C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2678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79976AA-DA00-40F9-8037-66D9B1B4AB60}"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760578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2AEE2-5D99-49D6-8A15-70121CCAAF1F}"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1131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1BD3119-FEAB-481E-ACE0-93A27E0E899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43359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601FD0-FE7E-4583-9BBD-31653D72593E}"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95857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26B3C15-9F4E-40B1-885C-D13CED73374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04098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E2CE31B-B2A1-498D-843E-94427782DA9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397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 id="2147484381"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0558A"/>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AC86B3BD-41DD-4B5F-8D64-53DDBD23FE4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2055"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34346"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6"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65E65CBF-ED18-4B6B-B60E-35E4EBD43B5B}"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3079"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15871"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7"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16265"/>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FA7CB657-8152-4402-83A1-A0A992A05F30}"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4103"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43580"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egister@clinicaltrials.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linicaltrials.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86982"/>
            <a:ext cx="9144000" cy="2387600"/>
          </a:xfrm>
        </p:spPr>
        <p:txBody>
          <a:bodyPr>
            <a:normAutofit/>
          </a:bodyPr>
          <a:lstStyle/>
          <a:p>
            <a:pPr algn="ctr"/>
            <a:r>
              <a:rPr lang="en-US" sz="5400" b="0" cap="none" dirty="0">
                <a:solidFill>
                  <a:schemeClr val="tx1"/>
                </a:solidFill>
                <a:latin typeface="Calibri" panose="020F0502020204030204" pitchFamily="34" charset="0"/>
                <a:ea typeface="+mn-ea"/>
                <a:cs typeface="Calibri" panose="020F0502020204030204" pitchFamily="34" charset="0"/>
              </a:rPr>
              <a:t>ClinicalTrials.gov for Librarians</a:t>
            </a:r>
            <a:endParaRPr lang="en-US" sz="5400" b="1" dirty="0">
              <a:solidFill>
                <a:schemeClr val="tx1"/>
              </a:solidFill>
            </a:endParaRPr>
          </a:p>
        </p:txBody>
      </p:sp>
      <p:sp>
        <p:nvSpPr>
          <p:cNvPr id="2" name="Subtitle 1"/>
          <p:cNvSpPr>
            <a:spLocks noGrp="1"/>
          </p:cNvSpPr>
          <p:nvPr>
            <p:ph type="subTitle" idx="1"/>
          </p:nvPr>
        </p:nvSpPr>
        <p:spPr>
          <a:xfrm>
            <a:off x="1524000" y="3602037"/>
            <a:ext cx="9144000" cy="1918229"/>
          </a:xfrm>
        </p:spPr>
        <p:txBody>
          <a:bodyPr>
            <a:normAutofit/>
          </a:bodyPr>
          <a:lstStyle/>
          <a:p>
            <a:r>
              <a:rPr lang="en-US" sz="3200" dirty="0">
                <a:solidFill>
                  <a:schemeClr val="tx1"/>
                </a:solidFill>
              </a:rPr>
              <a:t>Network of the National Library of Medicine</a:t>
            </a:r>
          </a:p>
          <a:p>
            <a:pPr>
              <a:lnSpc>
                <a:spcPct val="100000"/>
              </a:lnSpc>
              <a:spcBef>
                <a:spcPts val="0"/>
              </a:spcBef>
            </a:pPr>
            <a:r>
              <a:rPr lang="en-US" sz="3200" dirty="0">
                <a:solidFill>
                  <a:schemeClr val="tx1"/>
                </a:solidFill>
                <a:cs typeface="Helvetica" panose="020B0604020202020204" pitchFamily="34" charset="0"/>
              </a:rPr>
              <a:t>Erica Lake</a:t>
            </a:r>
          </a:p>
          <a:p>
            <a:pPr>
              <a:lnSpc>
                <a:spcPct val="100000"/>
              </a:lnSpc>
              <a:spcBef>
                <a:spcPts val="0"/>
              </a:spcBef>
            </a:pPr>
            <a:r>
              <a:rPr lang="en-US" sz="3200" dirty="0">
                <a:solidFill>
                  <a:schemeClr val="tx1"/>
                </a:solidFill>
                <a:cs typeface="Helvetica" panose="020B0604020202020204" pitchFamily="34" charset="0"/>
              </a:rPr>
              <a:t>January 30, 2025</a:t>
            </a:r>
          </a:p>
          <a:p>
            <a:endParaRPr lang="en-US" dirty="0">
              <a:solidFill>
                <a:srgbClr val="002060"/>
              </a:solidFill>
            </a:endParaRPr>
          </a:p>
          <a:p>
            <a:endParaRPr lang="en-US" dirty="0"/>
          </a:p>
        </p:txBody>
      </p:sp>
      <p:sp>
        <p:nvSpPr>
          <p:cNvPr id="3" name="Slide Number Placeholder 2">
            <a:extLst>
              <a:ext uri="{FF2B5EF4-FFF2-40B4-BE49-F238E27FC236}">
                <a16:creationId xmlns:a16="http://schemas.microsoft.com/office/drawing/2014/main" id="{EFD59270-2BBB-5698-A955-48877A729078}"/>
              </a:ext>
            </a:extLst>
          </p:cNvPr>
          <p:cNvSpPr>
            <a:spLocks noGrp="1"/>
          </p:cNvSpPr>
          <p:nvPr>
            <p:ph type="sldNum" sz="quarter" idx="10"/>
          </p:nvPr>
        </p:nvSpPr>
        <p:spPr/>
        <p:txBody>
          <a:bodyPr/>
          <a:lstStyle/>
          <a:p>
            <a:pPr>
              <a:defRPr/>
            </a:pPr>
            <a:r>
              <a:rPr lang="en-US" dirty="0">
                <a:solidFill>
                  <a:schemeClr val="tx1"/>
                </a:solidFill>
              </a:rPr>
              <a:t>1</a:t>
            </a:r>
            <a:fld id="{EE0FFEBF-4192-4C62-93AF-E1C067CCF0EE}" type="slidenum">
              <a:rPr lang="en-US" smtClean="0"/>
              <a:t>1</a:t>
            </a:fld>
            <a:endParaRPr lang="en-US" dirty="0"/>
          </a:p>
        </p:txBody>
      </p:sp>
    </p:spTree>
    <p:extLst>
      <p:ext uri="{BB962C8B-B14F-4D97-AF65-F5344CB8AC3E}">
        <p14:creationId xmlns:p14="http://schemas.microsoft.com/office/powerpoint/2010/main" val="85394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908767E-844A-BC3F-F307-7B99447D19A8}"/>
              </a:ex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10</a:t>
            </a:fld>
            <a:endParaRPr lang="en-US" dirty="0">
              <a:solidFill>
                <a:schemeClr val="tx1"/>
              </a:solidFill>
            </a:endParaRPr>
          </a:p>
        </p:txBody>
      </p:sp>
      <p:sp>
        <p:nvSpPr>
          <p:cNvPr id="2" name="Title 1">
            <a:extLst>
              <a:ext uri="{FF2B5EF4-FFF2-40B4-BE49-F238E27FC236}">
                <a16:creationId xmlns:a16="http://schemas.microsoft.com/office/drawing/2014/main" id="{23A08BFA-977D-E83C-4199-57F31716E47E}"/>
              </a:ext>
            </a:extLst>
          </p:cNvPr>
          <p:cNvSpPr>
            <a:spLocks noGrp="1"/>
          </p:cNvSpPr>
          <p:nvPr>
            <p:ph type="title"/>
          </p:nvPr>
        </p:nvSpPr>
        <p:spPr>
          <a:xfrm>
            <a:off x="396082" y="365127"/>
            <a:ext cx="11202988" cy="1235073"/>
          </a:xfrm>
        </p:spPr>
        <p:txBody>
          <a:bodyPr/>
          <a:lstStyle/>
          <a:p>
            <a:pPr algn="ctr"/>
            <a:r>
              <a:rPr kumimoji="0" lang="en-US" sz="4400" i="0" u="none" strike="noStrike" kern="1200" cap="none" spc="0" normalizeH="0" baseline="0" noProof="0" dirty="0">
                <a:ln>
                  <a:noFill/>
                </a:ln>
                <a:solidFill>
                  <a:schemeClr val="tx1"/>
                </a:solidFill>
                <a:effectLst/>
                <a:uLnTx/>
                <a:uFillTx/>
                <a:latin typeface="Helvetica" panose="020B0604020202020204" pitchFamily="34" charset="0"/>
                <a:ea typeface="Helvetica" charset="0"/>
                <a:cs typeface="Helvetica" panose="020B0604020202020204" pitchFamily="34" charset="0"/>
              </a:rPr>
              <a:t>Who Does Clinicaltrials.gov Serve?</a:t>
            </a:r>
            <a:endParaRPr lang="en-US" dirty="0"/>
          </a:p>
        </p:txBody>
      </p:sp>
      <p:sp>
        <p:nvSpPr>
          <p:cNvPr id="6" name="Text Placeholder 5">
            <a:extLst>
              <a:ext uri="{FF2B5EF4-FFF2-40B4-BE49-F238E27FC236}">
                <a16:creationId xmlns:a16="http://schemas.microsoft.com/office/drawing/2014/main" id="{33685E92-E0A4-C104-1A6E-83DC4CE64464}"/>
              </a:ext>
            </a:extLst>
          </p:cNvPr>
          <p:cNvSpPr>
            <a:spLocks noGrp="1"/>
          </p:cNvSpPr>
          <p:nvPr>
            <p:ph type="body" idx="1"/>
          </p:nvPr>
        </p:nvSpPr>
        <p:spPr>
          <a:xfrm>
            <a:off x="557214" y="1809829"/>
            <a:ext cx="5157787" cy="822324"/>
          </a:xfrm>
        </p:spPr>
        <p:txBody>
          <a:bodyPr/>
          <a:lstStyle/>
          <a:p>
            <a:pPr algn="ctr"/>
            <a:r>
              <a:rPr lang="en-US" sz="2400" b="1" dirty="0">
                <a:solidFill>
                  <a:schemeClr val="tx1"/>
                </a:solidFill>
                <a:latin typeface="Helvetica" pitchFamily="2" charset="0"/>
              </a:rPr>
              <a:t>EXTERNAL</a:t>
            </a:r>
            <a:endParaRPr lang="en-US" sz="2400" dirty="0">
              <a:solidFill>
                <a:schemeClr val="tx1"/>
              </a:solidFill>
              <a:latin typeface="Helvetica" pitchFamily="2" charset="0"/>
            </a:endParaRPr>
          </a:p>
        </p:txBody>
      </p:sp>
      <p:sp>
        <p:nvSpPr>
          <p:cNvPr id="7" name="Content Placeholder 6">
            <a:extLst>
              <a:ext uri="{FF2B5EF4-FFF2-40B4-BE49-F238E27FC236}">
                <a16:creationId xmlns:a16="http://schemas.microsoft.com/office/drawing/2014/main" id="{1FF3346A-3845-1D0A-B057-77B91BB22F29}"/>
              </a:ext>
            </a:extLst>
          </p:cNvPr>
          <p:cNvSpPr>
            <a:spLocks noGrp="1"/>
          </p:cNvSpPr>
          <p:nvPr>
            <p:ph sz="half" idx="2"/>
          </p:nvPr>
        </p:nvSpPr>
        <p:spPr>
          <a:xfrm>
            <a:off x="700089" y="2757489"/>
            <a:ext cx="5157787" cy="3432174"/>
          </a:xfrm>
        </p:spPr>
        <p:txBody>
          <a:bodyPr/>
          <a:lstStyle/>
          <a:p>
            <a:r>
              <a:rPr lang="en-US" sz="3200" dirty="0">
                <a:solidFill>
                  <a:schemeClr val="tx1"/>
                </a:solidFill>
              </a:rPr>
              <a:t>Patients and their advocates</a:t>
            </a:r>
          </a:p>
          <a:p>
            <a:r>
              <a:rPr lang="en-US" sz="3200" dirty="0">
                <a:solidFill>
                  <a:schemeClr val="tx1"/>
                </a:solidFill>
              </a:rPr>
              <a:t>Data submitters</a:t>
            </a:r>
          </a:p>
          <a:p>
            <a:r>
              <a:rPr lang="en-US" sz="3200" dirty="0">
                <a:solidFill>
                  <a:schemeClr val="tx1"/>
                </a:solidFill>
              </a:rPr>
              <a:t>Data researchers</a:t>
            </a:r>
          </a:p>
        </p:txBody>
      </p:sp>
      <p:sp>
        <p:nvSpPr>
          <p:cNvPr id="8" name="Text Placeholder 7">
            <a:extLst>
              <a:ext uri="{FF2B5EF4-FFF2-40B4-BE49-F238E27FC236}">
                <a16:creationId xmlns:a16="http://schemas.microsoft.com/office/drawing/2014/main" id="{99A1A804-2B62-3343-E62F-2D424BFE3396}"/>
              </a:ext>
            </a:extLst>
          </p:cNvPr>
          <p:cNvSpPr>
            <a:spLocks noGrp="1"/>
          </p:cNvSpPr>
          <p:nvPr>
            <p:ph type="body" sz="quarter" idx="3"/>
          </p:nvPr>
        </p:nvSpPr>
        <p:spPr>
          <a:xfrm>
            <a:off x="6415882" y="1809829"/>
            <a:ext cx="5183188" cy="823912"/>
          </a:xfrm>
        </p:spPr>
        <p:txBody>
          <a:bodyPr/>
          <a:lstStyle/>
          <a:p>
            <a:pPr algn="ctr"/>
            <a:r>
              <a:rPr lang="en-US" sz="2400" b="1" dirty="0">
                <a:solidFill>
                  <a:schemeClr val="tx1"/>
                </a:solidFill>
                <a:latin typeface="Helvetica" pitchFamily="2" charset="0"/>
              </a:rPr>
              <a:t>INTERNAL</a:t>
            </a:r>
            <a:endParaRPr lang="en-US" sz="2400" dirty="0">
              <a:solidFill>
                <a:schemeClr val="tx1"/>
              </a:solidFill>
              <a:latin typeface="Helvetica" pitchFamily="2" charset="0"/>
            </a:endParaRPr>
          </a:p>
        </p:txBody>
      </p:sp>
      <p:sp>
        <p:nvSpPr>
          <p:cNvPr id="9" name="Content Placeholder 8">
            <a:extLst>
              <a:ext uri="{FF2B5EF4-FFF2-40B4-BE49-F238E27FC236}">
                <a16:creationId xmlns:a16="http://schemas.microsoft.com/office/drawing/2014/main" id="{0480DDF7-6D5D-A4CB-E242-14C5FADE0D70}"/>
              </a:ext>
            </a:extLst>
          </p:cNvPr>
          <p:cNvSpPr>
            <a:spLocks noGrp="1"/>
          </p:cNvSpPr>
          <p:nvPr>
            <p:ph sz="quarter" idx="4"/>
          </p:nvPr>
        </p:nvSpPr>
        <p:spPr>
          <a:xfrm>
            <a:off x="6553201" y="2757489"/>
            <a:ext cx="5183188" cy="3432174"/>
          </a:xfrm>
        </p:spPr>
        <p:txBody>
          <a:bodyPr/>
          <a:lstStyle/>
          <a:p>
            <a:r>
              <a:rPr lang="en-US" sz="3200" dirty="0">
                <a:solidFill>
                  <a:schemeClr val="tx1"/>
                </a:solidFill>
              </a:rPr>
              <a:t>Policy and oversight teams</a:t>
            </a:r>
          </a:p>
          <a:p>
            <a:r>
              <a:rPr lang="en-US" sz="3200" dirty="0">
                <a:solidFill>
                  <a:schemeClr val="tx1"/>
                </a:solidFill>
              </a:rPr>
              <a:t>Information specialists, reviewers, librarians, and developers</a:t>
            </a:r>
          </a:p>
          <a:p>
            <a:endParaRPr lang="en-US" dirty="0"/>
          </a:p>
          <a:p>
            <a:endParaRPr lang="en-US" dirty="0"/>
          </a:p>
        </p:txBody>
      </p:sp>
    </p:spTree>
    <p:extLst>
      <p:ext uri="{BB962C8B-B14F-4D97-AF65-F5344CB8AC3E}">
        <p14:creationId xmlns:p14="http://schemas.microsoft.com/office/powerpoint/2010/main" val="304393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4" y="681038"/>
            <a:ext cx="10515600" cy="89978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Which groups will you support? </a:t>
            </a:r>
          </a:p>
        </p:txBody>
      </p:sp>
      <p:sp>
        <p:nvSpPr>
          <p:cNvPr id="3" name="Content Placeholder 2">
            <a:extLst>
              <a:ext uri="{FF2B5EF4-FFF2-40B4-BE49-F238E27FC236}">
                <a16:creationId xmlns:a16="http://schemas.microsoft.com/office/drawing/2014/main" id="{CF43E9B3-4695-4DE7-B779-947FE0767D2B}"/>
              </a:ext>
            </a:extLst>
          </p:cNvPr>
          <p:cNvSpPr>
            <a:spLocks noGrp="1"/>
          </p:cNvSpPr>
          <p:nvPr>
            <p:ph sz="half" idx="1"/>
          </p:nvPr>
        </p:nvSpPr>
        <p:spPr>
          <a:xfrm>
            <a:off x="3436775" y="2514600"/>
            <a:ext cx="5318449" cy="1828800"/>
          </a:xfrm>
        </p:spPr>
        <p:txBody>
          <a:bodyPr/>
          <a:lstStyle/>
          <a:p>
            <a:pPr>
              <a:lnSpc>
                <a:spcPct val="100000"/>
              </a:lnSpc>
              <a:buFont typeface="Wingdings" panose="05000000000000000000" pitchFamily="2" charset="2"/>
              <a:buChar char="q"/>
            </a:pPr>
            <a:r>
              <a:rPr lang="en-US" dirty="0">
                <a:solidFill>
                  <a:srgbClr val="002060"/>
                </a:solidFill>
              </a:rPr>
              <a:t> </a:t>
            </a:r>
            <a:r>
              <a:rPr lang="en-US" dirty="0">
                <a:solidFill>
                  <a:schemeClr val="tx1"/>
                </a:solidFill>
                <a:latin typeface="Helvetica" panose="020B0604020202020204" pitchFamily="34" charset="0"/>
                <a:cs typeface="Helvetica" panose="020B0604020202020204" pitchFamily="34" charset="0"/>
              </a:rPr>
              <a:t>Patients and Advocates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Data Submitters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Researchers</a:t>
            </a:r>
          </a:p>
          <a:p>
            <a:pPr marL="0" indent="0">
              <a:buNone/>
            </a:pPr>
            <a:endParaRPr lang="en-US" dirty="0">
              <a:solidFill>
                <a:srgbClr val="002060"/>
              </a:solidFill>
            </a:endParaRPr>
          </a:p>
        </p:txBody>
      </p:sp>
      <p:sp>
        <p:nvSpPr>
          <p:cNvPr id="5" name="Slide Number Placeholder 4">
            <a:extLst>
              <a:ext uri="{FF2B5EF4-FFF2-40B4-BE49-F238E27FC236}">
                <a16:creationId xmlns:a16="http://schemas.microsoft.com/office/drawing/2014/main" id="{0D01B0F9-3946-A9A6-76E2-A61A99D237F0}"/>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11</a:t>
            </a:fld>
            <a:endParaRPr lang="en-US" dirty="0">
              <a:solidFill>
                <a:schemeClr val="tx1"/>
              </a:solidFill>
            </a:endParaRPr>
          </a:p>
        </p:txBody>
      </p:sp>
    </p:spTree>
    <p:extLst>
      <p:ext uri="{BB962C8B-B14F-4D97-AF65-F5344CB8AC3E}">
        <p14:creationId xmlns:p14="http://schemas.microsoft.com/office/powerpoint/2010/main" val="96942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695F6-74C2-11FF-438A-BB99B66D9E52}"/>
              </a:ext>
            </a:extLst>
          </p:cNvPr>
          <p:cNvSpPr>
            <a:spLocks noGrp="1"/>
          </p:cNvSpPr>
          <p:nvPr>
            <p:ph type="title"/>
          </p:nvPr>
        </p:nvSpPr>
        <p:spPr/>
        <p:txBody>
          <a:bodyPr/>
          <a:lstStyle/>
          <a:p>
            <a:r>
              <a:rPr lang="en-US" dirty="0">
                <a:solidFill>
                  <a:schemeClr val="tx1"/>
                </a:solidFill>
              </a:rPr>
              <a:t>Patients and Advocates</a:t>
            </a:r>
            <a:endParaRPr lang="en-US" dirty="0"/>
          </a:p>
        </p:txBody>
      </p:sp>
      <p:sp>
        <p:nvSpPr>
          <p:cNvPr id="3" name="Content Placeholder 2"/>
          <p:cNvSpPr>
            <a:spLocks noGrp="1"/>
          </p:cNvSpPr>
          <p:nvPr>
            <p:ph idx="1"/>
          </p:nvPr>
        </p:nvSpPr>
        <p:spPr>
          <a:xfrm>
            <a:off x="838200" y="2439236"/>
            <a:ext cx="10515600" cy="2505743"/>
          </a:xfrm>
        </p:spPr>
        <p:txBody>
          <a:bodyPr wrap="square" anchor="t">
            <a:normAutofit/>
          </a:bodyPr>
          <a:lstStyle/>
          <a:p>
            <a:pPr>
              <a:lnSpc>
                <a:spcPct val="100000"/>
              </a:lnSpc>
              <a:defRPr/>
            </a:pPr>
            <a:r>
              <a:rPr lang="en-US" sz="3200" dirty="0">
                <a:solidFill>
                  <a:schemeClr val="tx1"/>
                </a:solidFill>
                <a:latin typeface="Helvetica" panose="020B0604020202020204" pitchFamily="34" charset="0"/>
                <a:cs typeface="Helvetica" panose="020B0604020202020204" pitchFamily="34" charset="0"/>
              </a:rPr>
              <a:t>Centralized place to search for trials</a:t>
            </a:r>
          </a:p>
          <a:p>
            <a:pPr marL="228600" indent="-228600">
              <a:lnSpc>
                <a:spcPct val="100000"/>
              </a:lnSpc>
              <a:buFont typeface="Arial" pitchFamily="34" charset="0"/>
              <a:buChar char="•"/>
              <a:defRPr/>
            </a:pPr>
            <a:r>
              <a:rPr lang="en-US" sz="3200" dirty="0">
                <a:solidFill>
                  <a:schemeClr val="tx1"/>
                </a:solidFill>
                <a:latin typeface="Helvetica" panose="020B0604020202020204" pitchFamily="34" charset="0"/>
                <a:cs typeface="Helvetica" panose="020B0604020202020204" pitchFamily="34" charset="0"/>
              </a:rPr>
              <a:t>Comprehensive list of ongoing trials</a:t>
            </a:r>
          </a:p>
          <a:p>
            <a:pPr marL="228600" indent="-228600">
              <a:lnSpc>
                <a:spcPct val="100000"/>
              </a:lnSpc>
              <a:buFont typeface="Arial" pitchFamily="34" charset="0"/>
              <a:buChar char="•"/>
              <a:defRPr/>
            </a:pPr>
            <a:r>
              <a:rPr lang="en-US" sz="3200" i="0" dirty="0">
                <a:solidFill>
                  <a:schemeClr val="tx1"/>
                </a:solidFill>
                <a:effectLst/>
                <a:latin typeface="Helvetica" panose="020B0604020202020204" pitchFamily="34" charset="0"/>
                <a:cs typeface="Helvetica" panose="020B0604020202020204" pitchFamily="34" charset="0"/>
              </a:rPr>
              <a:t>Supporting materials and educational information</a:t>
            </a:r>
            <a:endParaRPr lang="en-US" sz="3200" dirty="0">
              <a:solidFill>
                <a:schemeClr val="tx1"/>
              </a:solidFill>
              <a:latin typeface="Helvetica" panose="020B0604020202020204" pitchFamily="34" charset="0"/>
              <a:cs typeface="Helvetica" panose="020B0604020202020204" pitchFamily="34" charset="0"/>
            </a:endParaRPr>
          </a:p>
          <a:p>
            <a:pPr marL="0" indent="0" eaLnBrk="1" hangingPunct="1">
              <a:buNone/>
              <a:defRPr/>
            </a:pPr>
            <a:endParaRPr lang="en-US" dirty="0"/>
          </a:p>
        </p:txBody>
      </p:sp>
      <p:sp>
        <p:nvSpPr>
          <p:cNvPr id="13" name="Slide Number Placeholder 4">
            <a:extLst>
              <a:ext uri="{FF2B5EF4-FFF2-40B4-BE49-F238E27FC236}">
                <a16:creationId xmlns:a16="http://schemas.microsoft.com/office/drawing/2014/main" id="{F7AC63B1-E7AC-5708-1989-183960F399FF}"/>
              </a:ext>
            </a:extLst>
          </p:cNvPr>
          <p:cNvSpPr>
            <a:spLocks noGrp="1"/>
          </p:cNvSpPr>
          <p:nvPr>
            <p:ph type="sldNum" sz="quarter" idx="10"/>
          </p:nvPr>
        </p:nvSpPr>
        <p:spPr/>
        <p:txBody>
          <a:bodyPr anchor="ctr">
            <a:normAutofit/>
          </a:bodyPr>
          <a:lstStyle/>
          <a:p>
            <a:pPr>
              <a:spcAft>
                <a:spcPts val="600"/>
              </a:spcAft>
              <a:defRPr/>
            </a:pPr>
            <a:fld id="{372B0271-B012-4ED1-8CE3-476E6D0A5B1D}" type="slidenum">
              <a:rPr lang="en-US">
                <a:solidFill>
                  <a:schemeClr val="tx1"/>
                </a:solidFill>
              </a:rPr>
              <a:pPr>
                <a:spcAft>
                  <a:spcPts val="600"/>
                </a:spcAft>
                <a:defRPr/>
              </a:pPr>
              <a:t>12</a:t>
            </a:fld>
            <a:endParaRPr lang="en-US" dirty="0">
              <a:solidFill>
                <a:schemeClr val="tx1"/>
              </a:solidFill>
            </a:endParaRPr>
          </a:p>
        </p:txBody>
      </p:sp>
    </p:spTree>
    <p:extLst>
      <p:ext uri="{BB962C8B-B14F-4D97-AF65-F5344CB8AC3E}">
        <p14:creationId xmlns:p14="http://schemas.microsoft.com/office/powerpoint/2010/main" val="103160696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6D86D7-9B0B-AA06-0B18-DE02600C8BC1}"/>
              </a:ext>
              <a:ext uri="{C183D7F6-B498-43B3-948B-1728B52AA6E4}">
                <adec:decorative xmlns:adec="http://schemas.microsoft.com/office/drawing/2017/decorative" val="0"/>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13</a:t>
            </a:fld>
            <a:endParaRPr lang="en-US" dirty="0">
              <a:solidFill>
                <a:schemeClr val="tx1"/>
              </a:solidFill>
            </a:endParaRPr>
          </a:p>
        </p:txBody>
      </p:sp>
      <p:sp>
        <p:nvSpPr>
          <p:cNvPr id="2" name="Title 1">
            <a:extLst>
              <a:ext uri="{FF2B5EF4-FFF2-40B4-BE49-F238E27FC236}">
                <a16:creationId xmlns:a16="http://schemas.microsoft.com/office/drawing/2014/main" id="{17E12361-97C7-2067-5C14-A0951FC98AD1}"/>
              </a:ext>
            </a:extLst>
          </p:cNvPr>
          <p:cNvSpPr>
            <a:spLocks noGrp="1"/>
          </p:cNvSpPr>
          <p:nvPr>
            <p:ph type="title"/>
          </p:nvPr>
        </p:nvSpPr>
        <p:spPr>
          <a:xfrm>
            <a:off x="621224" y="697086"/>
            <a:ext cx="10515600" cy="883742"/>
          </a:xfrm>
        </p:spPr>
        <p:txBody>
          <a:bodyPr wrap="square" anchor="ctr">
            <a:normAutofit/>
          </a:bodyPr>
          <a:lstStyle/>
          <a:p>
            <a:r>
              <a:rPr lang="en-US" sz="4000" b="1" dirty="0">
                <a:solidFill>
                  <a:schemeClr val="tx1"/>
                </a:solidFill>
                <a:latin typeface="Helvetica" panose="020B0604020202020204" pitchFamily="34" charset="0"/>
                <a:cs typeface="Helvetica" panose="020B0604020202020204" pitchFamily="34" charset="0"/>
              </a:rPr>
              <a:t>Data Submitters</a:t>
            </a:r>
          </a:p>
        </p:txBody>
      </p:sp>
      <p:sp>
        <p:nvSpPr>
          <p:cNvPr id="15" name="TextBox 14">
            <a:extLst>
              <a:ext uri="{FF2B5EF4-FFF2-40B4-BE49-F238E27FC236}">
                <a16:creationId xmlns:a16="http://schemas.microsoft.com/office/drawing/2014/main" id="{6314F08F-71C0-0E67-1BF4-C9A83D844A3C}"/>
              </a:ext>
            </a:extLst>
          </p:cNvPr>
          <p:cNvSpPr txBox="1"/>
          <p:nvPr/>
        </p:nvSpPr>
        <p:spPr>
          <a:xfrm>
            <a:off x="999823" y="2336393"/>
            <a:ext cx="8757787" cy="1384995"/>
          </a:xfrm>
          <a:prstGeom prst="rect">
            <a:avLst/>
          </a:prstGeom>
          <a:noFill/>
        </p:spPr>
        <p:txBody>
          <a:bodyPr wrap="square">
            <a:spAutoFit/>
          </a:bodyPr>
          <a:lstStyle/>
          <a:p>
            <a:r>
              <a:rPr lang="en-US" sz="2800" b="1" kern="1800" dirty="0">
                <a:effectLst/>
                <a:latin typeface="Helvetica" panose="020B0604020202020204" pitchFamily="34" charset="0"/>
                <a:ea typeface="Calibri" panose="020F0502020204030204" pitchFamily="34" charset="0"/>
                <a:cs typeface="Helvetica" panose="020B0604020202020204" pitchFamily="34" charset="0"/>
              </a:rPr>
              <a:t>PRS: </a:t>
            </a:r>
            <a:r>
              <a:rPr lang="en-US" sz="2800" kern="1800" dirty="0">
                <a:effectLst/>
                <a:latin typeface="Helvetica" panose="020B0604020202020204" pitchFamily="34" charset="0"/>
                <a:ea typeface="Calibri" panose="020F0502020204030204" pitchFamily="34" charset="0"/>
                <a:cs typeface="Helvetica" panose="020B0604020202020204" pitchFamily="34" charset="0"/>
              </a:rPr>
              <a:t>Protocol Registration and Results System</a:t>
            </a:r>
          </a:p>
          <a:p>
            <a:endParaRPr lang="en-US" sz="2800" kern="1800" dirty="0">
              <a:latin typeface="Helvetica" panose="020B0604020202020204" pitchFamily="34" charset="0"/>
              <a:cs typeface="Helvetica" panose="020B0604020202020204" pitchFamily="34" charset="0"/>
            </a:endParaRPr>
          </a:p>
          <a:p>
            <a:r>
              <a:rPr lang="en-US" sz="2800" kern="1800" dirty="0">
                <a:latin typeface="Helvetica" panose="020B0604020202020204" pitchFamily="34" charset="0"/>
                <a:cs typeface="Helvetica" panose="020B0604020202020204" pitchFamily="34" charset="0"/>
              </a:rPr>
              <a:t>The submission database of ClinicalTrials.gov</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47711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85" y="338137"/>
            <a:ext cx="10515600" cy="946285"/>
          </a:xfrm>
        </p:spPr>
        <p:txBody>
          <a:bodyPr>
            <a:normAutofit/>
          </a:bodyPr>
          <a:lstStyle/>
          <a:p>
            <a:pPr eaLnBrk="1" hangingPunct="1">
              <a:defRPr/>
            </a:pPr>
            <a:r>
              <a:rPr lang="en-US" sz="4000" b="1" dirty="0">
                <a:solidFill>
                  <a:schemeClr val="tx1"/>
                </a:solidFill>
                <a:latin typeface="Helvetica" panose="020B0604020202020204" pitchFamily="34" charset="0"/>
                <a:cs typeface="Helvetica" panose="020B0604020202020204" pitchFamily="34" charset="0"/>
              </a:rPr>
              <a:t>Researchers</a:t>
            </a:r>
          </a:p>
        </p:txBody>
      </p:sp>
      <p:sp>
        <p:nvSpPr>
          <p:cNvPr id="19459" name="Content Placeholder 2"/>
          <p:cNvSpPr>
            <a:spLocks noGrp="1"/>
          </p:cNvSpPr>
          <p:nvPr>
            <p:ph idx="1"/>
          </p:nvPr>
        </p:nvSpPr>
        <p:spPr>
          <a:xfrm>
            <a:off x="1290124" y="2009328"/>
            <a:ext cx="9611751" cy="4028979"/>
          </a:xfrm>
          <a:noFill/>
        </p:spPr>
        <p:txBody>
          <a:bodyPr>
            <a:noAutofit/>
          </a:bodyPr>
          <a:lstStyle/>
          <a:p>
            <a:pPr marL="663575" lvl="1" indent="-457200">
              <a:lnSpc>
                <a:spcPct val="100000"/>
              </a:lnSpc>
            </a:pPr>
            <a:endParaRPr lang="en-US" sz="1000" dirty="0">
              <a:solidFill>
                <a:schemeClr val="tx1"/>
              </a:solidFill>
              <a:ea typeface="ＭＳ Ｐゴシック" pitchFamily="34" charset="-128"/>
              <a:cs typeface="Calibri" panose="020F050202020403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Search for information on current and completed trials </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Review study protocols</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Research trends</a:t>
            </a:r>
          </a:p>
          <a:p>
            <a:pPr marL="663575" lvl="1" indent="-457200">
              <a:lnSpc>
                <a:spcPct val="100000"/>
              </a:lnSpc>
            </a:pPr>
            <a:endParaRPr lang="en-US" sz="1000" dirty="0">
              <a:solidFill>
                <a:schemeClr val="tx1"/>
              </a:solidFill>
              <a:latin typeface="Helvetica" panose="020B0604020202020204" pitchFamily="34" charset="0"/>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cs typeface="Helvetica" panose="020B0604020202020204" pitchFamily="34" charset="0"/>
              </a:rPr>
              <a:t>Data analysis</a:t>
            </a:r>
          </a:p>
          <a:p>
            <a:pPr marL="206375" lvl="1" indent="0">
              <a:lnSpc>
                <a:spcPct val="100000"/>
              </a:lnSpc>
              <a:buNone/>
            </a:pPr>
            <a:endParaRPr lang="en-US" sz="2800" dirty="0">
              <a:solidFill>
                <a:schemeClr val="bg1"/>
              </a:solidFill>
              <a:latin typeface="Helvetica" panose="020B0604020202020204" pitchFamily="34" charset="0"/>
              <a:cs typeface="Helvetica" panose="020B0604020202020204" pitchFamily="34" charset="0"/>
            </a:endParaRPr>
          </a:p>
        </p:txBody>
      </p:sp>
      <p:sp>
        <p:nvSpPr>
          <p:cNvPr id="3" name="Slide Number Placeholder 2">
            <a:extLst>
              <a:ext uri="{FF2B5EF4-FFF2-40B4-BE49-F238E27FC236}">
                <a16:creationId xmlns:a16="http://schemas.microsoft.com/office/drawing/2014/main" id="{14DEF8BC-5A9F-1B1D-E5E6-43767AA7346B}"/>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14</a:t>
            </a:fld>
            <a:endParaRPr lang="en-US" dirty="0">
              <a:solidFill>
                <a:schemeClr val="tx1"/>
              </a:solidFill>
            </a:endParaRPr>
          </a:p>
        </p:txBody>
      </p:sp>
    </p:spTree>
    <p:extLst>
      <p:ext uri="{BB962C8B-B14F-4D97-AF65-F5344CB8AC3E}">
        <p14:creationId xmlns:p14="http://schemas.microsoft.com/office/powerpoint/2010/main" val="28641276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711443"/>
            <a:ext cx="10515600" cy="91587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Librarians and ClinicalTrials.gov </a:t>
            </a:r>
          </a:p>
        </p:txBody>
      </p:sp>
      <p:sp>
        <p:nvSpPr>
          <p:cNvPr id="3" name="Content Placeholder 2"/>
          <p:cNvSpPr>
            <a:spLocks noGrp="1"/>
          </p:cNvSpPr>
          <p:nvPr>
            <p:ph idx="1"/>
          </p:nvPr>
        </p:nvSpPr>
        <p:spPr>
          <a:xfrm>
            <a:off x="927611" y="2128929"/>
            <a:ext cx="5300785" cy="3431992"/>
          </a:xfrm>
          <a:noFill/>
        </p:spPr>
        <p:txBody>
          <a:bodyPr>
            <a:noAutofit/>
          </a:bodyPr>
          <a:lstStyle/>
          <a:p>
            <a:pPr marL="228600" indent="-228600">
              <a:lnSpc>
                <a:spcPct val="150000"/>
              </a:lnSpc>
              <a:buFont typeface="Arial" panose="020B0604020202020204" pitchFamily="34" charset="0"/>
              <a:buChar char="•"/>
            </a:pPr>
            <a:r>
              <a:rPr lang="en-US" i="0" dirty="0">
                <a:solidFill>
                  <a:schemeClr val="tx1"/>
                </a:solidFill>
                <a:effectLst/>
                <a:latin typeface="Helvetica" panose="020B0604020202020204" pitchFamily="34" charset="0"/>
                <a:cs typeface="Helvetica" panose="020B0604020202020204" pitchFamily="34" charset="0"/>
              </a:rPr>
              <a:t>Information retrieval</a:t>
            </a:r>
          </a:p>
          <a:p>
            <a:pPr>
              <a:lnSpc>
                <a:spcPct val="150000"/>
              </a:lnSpc>
            </a:pPr>
            <a:r>
              <a:rPr lang="en-US" dirty="0">
                <a:solidFill>
                  <a:schemeClr val="tx1"/>
                </a:solidFill>
                <a:latin typeface="Helvetica" panose="020B0604020202020204" pitchFamily="34" charset="0"/>
                <a:cs typeface="Helvetica" panose="020B0604020202020204" pitchFamily="34" charset="0"/>
              </a:rPr>
              <a:t>Systematic reviews</a:t>
            </a:r>
          </a:p>
          <a:p>
            <a:pPr>
              <a:lnSpc>
                <a:spcPct val="150000"/>
              </a:lnSpc>
            </a:pPr>
            <a:r>
              <a:rPr lang="en-US" dirty="0">
                <a:solidFill>
                  <a:schemeClr val="tx1"/>
                </a:solidFill>
                <a:latin typeface="Helvetica" panose="020B0604020202020204" pitchFamily="34" charset="0"/>
                <a:cs typeface="Helvetica" panose="020B0604020202020204" pitchFamily="34" charset="0"/>
              </a:rPr>
              <a:t>Guide patients </a:t>
            </a:r>
          </a:p>
          <a:p>
            <a:pPr marL="228600" indent="-228600">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Education and training</a:t>
            </a:r>
          </a:p>
        </p:txBody>
      </p:sp>
    </p:spTree>
    <p:extLst>
      <p:ext uri="{BB962C8B-B14F-4D97-AF65-F5344CB8AC3E}">
        <p14:creationId xmlns:p14="http://schemas.microsoft.com/office/powerpoint/2010/main" val="314559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6B8DB3-006A-45CB-832A-4489AFA6CD66}"/>
              </a:ext>
              <a:ext uri="{C183D7F6-B498-43B3-948B-1728B52AA6E4}">
                <adec:decorative xmlns:adec="http://schemas.microsoft.com/office/drawing/2017/decorative" val="1"/>
              </a:ext>
            </a:extLst>
          </p:cNvPr>
          <p:cNvSpPr>
            <a:spLocks noGrp="1"/>
          </p:cNvSpPr>
          <p:nvPr>
            <p:ph type="title"/>
          </p:nvPr>
        </p:nvSpPr>
        <p:spPr>
          <a:xfrm>
            <a:off x="436682" y="295395"/>
            <a:ext cx="6928621" cy="1220254"/>
          </a:xfrm>
        </p:spPr>
        <p:txBody>
          <a:bodyPr/>
          <a:lstStyle/>
          <a:p>
            <a:r>
              <a:rPr lang="en-US" sz="4000" b="1" dirty="0">
                <a:solidFill>
                  <a:schemeClr val="tx1"/>
                </a:solidFill>
                <a:latin typeface="Helvetica" panose="020B0604020202020204" pitchFamily="34" charset="0"/>
                <a:cs typeface="Helvetica" panose="020B0604020202020204" pitchFamily="34" charset="0"/>
              </a:rPr>
              <a:t>Librarian’s Advocacy Role</a:t>
            </a:r>
          </a:p>
        </p:txBody>
      </p:sp>
      <p:sp>
        <p:nvSpPr>
          <p:cNvPr id="2" name="TextBox 1">
            <a:extLst>
              <a:ext uri="{FF2B5EF4-FFF2-40B4-BE49-F238E27FC236}">
                <a16:creationId xmlns:a16="http://schemas.microsoft.com/office/drawing/2014/main" id="{B2AF7E31-E3BE-BFE7-9803-B046C1D2456F}"/>
              </a:ext>
            </a:extLst>
          </p:cNvPr>
          <p:cNvSpPr txBox="1"/>
          <p:nvPr/>
        </p:nvSpPr>
        <p:spPr>
          <a:xfrm>
            <a:off x="1626937" y="1811421"/>
            <a:ext cx="7937500" cy="3970318"/>
          </a:xfrm>
          <a:prstGeom prst="rect">
            <a:avLst/>
          </a:prstGeom>
          <a:noFill/>
        </p:spPr>
        <p:txBody>
          <a:bodyPr wrap="square" rtlCol="0">
            <a:spAutoFit/>
          </a:bodyPr>
          <a:lstStyle/>
          <a:p>
            <a:pPr marL="285750" indent="-285750">
              <a:buFont typeface="Arial" panose="020B0604020202020204" pitchFamily="34" charset="0"/>
              <a:buChar char="•"/>
            </a:pPr>
            <a:r>
              <a:rPr lang="en-US" sz="3600" b="0" i="0" dirty="0">
                <a:solidFill>
                  <a:srgbClr val="001D35"/>
                </a:solidFill>
                <a:effectLst/>
                <a:latin typeface="Helvetica" panose="020B0604020202020204"/>
                <a:cs typeface="Helvetica" panose="020B0604020202020204"/>
              </a:rPr>
              <a:t>Education</a:t>
            </a:r>
          </a:p>
          <a:p>
            <a:r>
              <a:rPr lang="en-US" sz="3600" b="0" i="0" dirty="0">
                <a:solidFill>
                  <a:srgbClr val="001D35"/>
                </a:solidFill>
                <a:effectLst/>
                <a:latin typeface="Helvetica" panose="020B0604020202020204"/>
                <a:cs typeface="Helvetica" panose="020B0604020202020204"/>
              </a:rPr>
              <a:t> </a:t>
            </a:r>
          </a:p>
          <a:p>
            <a:pPr marL="285750" indent="-285750">
              <a:buFont typeface="Arial" panose="020B0604020202020204" pitchFamily="34" charset="0"/>
              <a:buChar char="•"/>
            </a:pPr>
            <a:r>
              <a:rPr lang="en-US" sz="3600" b="0" i="0" dirty="0">
                <a:solidFill>
                  <a:srgbClr val="001D35"/>
                </a:solidFill>
                <a:effectLst/>
                <a:latin typeface="Helvetica" panose="020B0604020202020204"/>
                <a:cs typeface="Helvetica" panose="020B0604020202020204"/>
              </a:rPr>
              <a:t>Guidance</a:t>
            </a:r>
          </a:p>
          <a:p>
            <a:endParaRPr lang="en-US" sz="3600" b="0" i="0" dirty="0">
              <a:solidFill>
                <a:srgbClr val="001D35"/>
              </a:solidFill>
              <a:effectLst/>
              <a:latin typeface="Helvetica" panose="020B0604020202020204"/>
              <a:cs typeface="Helvetica" panose="020B0604020202020204"/>
            </a:endParaRPr>
          </a:p>
          <a:p>
            <a:pPr marL="285750" indent="-285750">
              <a:buFont typeface="Arial" panose="020B0604020202020204" pitchFamily="34" charset="0"/>
              <a:buChar char="•"/>
            </a:pPr>
            <a:r>
              <a:rPr lang="en-US" sz="3600" b="0" i="0" dirty="0">
                <a:solidFill>
                  <a:srgbClr val="001D35"/>
                </a:solidFill>
                <a:effectLst/>
                <a:latin typeface="Helvetica" panose="020B0604020202020204"/>
                <a:cs typeface="Helvetica" panose="020B0604020202020204"/>
              </a:rPr>
              <a:t>Collaboration</a:t>
            </a:r>
          </a:p>
          <a:p>
            <a:pPr marL="285750" indent="-285750">
              <a:buFont typeface="Arial" panose="020B0604020202020204" pitchFamily="34" charset="0"/>
              <a:buChar char="•"/>
            </a:pPr>
            <a:endParaRPr lang="en-US" sz="3600" dirty="0">
              <a:solidFill>
                <a:srgbClr val="001D35"/>
              </a:solidFill>
              <a:latin typeface="Helvetica" panose="020B0604020202020204"/>
              <a:cs typeface="Helvetica" panose="020B0604020202020204"/>
            </a:endParaRPr>
          </a:p>
          <a:p>
            <a:pPr marL="285750" indent="-285750">
              <a:buFont typeface="Arial" panose="020B0604020202020204" pitchFamily="34" charset="0"/>
              <a:buChar char="•"/>
            </a:pPr>
            <a:r>
              <a:rPr lang="en-US" sz="3600" b="0" i="0" dirty="0">
                <a:solidFill>
                  <a:srgbClr val="001D35"/>
                </a:solidFill>
                <a:effectLst/>
                <a:latin typeface="Helvetica" panose="020B0604020202020204"/>
                <a:cs typeface="Helvetica" panose="020B0604020202020204"/>
              </a:rPr>
              <a:t>Promotion</a:t>
            </a:r>
          </a:p>
        </p:txBody>
      </p:sp>
      <p:sp>
        <p:nvSpPr>
          <p:cNvPr id="4" name="Slide Number Placeholder 3">
            <a:extLst>
              <a:ext uri="{FF2B5EF4-FFF2-40B4-BE49-F238E27FC236}">
                <a16:creationId xmlns:a16="http://schemas.microsoft.com/office/drawing/2014/main" id="{806235AD-D6E9-885F-20E0-37658AC91B5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16</a:t>
            </a:fld>
            <a:endParaRPr lang="en-US" dirty="0">
              <a:solidFill>
                <a:schemeClr val="tx1"/>
              </a:solidFill>
            </a:endParaRPr>
          </a:p>
        </p:txBody>
      </p:sp>
    </p:spTree>
    <p:extLst>
      <p:ext uri="{BB962C8B-B14F-4D97-AF65-F5344CB8AC3E}">
        <p14:creationId xmlns:p14="http://schemas.microsoft.com/office/powerpoint/2010/main" val="340381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59109"/>
            <a:ext cx="10515600" cy="1022646"/>
          </a:xfrm>
        </p:spPr>
        <p:txBody>
          <a:bodyPr>
            <a:noAutofit/>
          </a:bodyPr>
          <a:lstStyle/>
          <a:p>
            <a:r>
              <a:rPr lang="en-US" sz="4000" dirty="0">
                <a:solidFill>
                  <a:schemeClr val="tx1"/>
                </a:solidFill>
                <a:latin typeface="Helvetica" panose="020B0604020202020204" pitchFamily="34" charset="0"/>
                <a:cs typeface="Helvetica" panose="020B0604020202020204" pitchFamily="34" charset="0"/>
              </a:rPr>
              <a:t>Problems with Reporting Evidence</a:t>
            </a:r>
          </a:p>
        </p:txBody>
      </p:sp>
      <p:sp>
        <p:nvSpPr>
          <p:cNvPr id="5" name="Content Placeholder 2">
            <a:extLst>
              <a:ext uri="{FF2B5EF4-FFF2-40B4-BE49-F238E27FC236}">
                <a16:creationId xmlns:a16="http://schemas.microsoft.com/office/drawing/2014/main" id="{C4A99C70-8228-A31C-F801-31B17E569AE1}"/>
              </a:ext>
            </a:extLst>
          </p:cNvPr>
          <p:cNvSpPr>
            <a:spLocks noGrp="1"/>
          </p:cNvSpPr>
          <p:nvPr>
            <p:ph idx="1"/>
          </p:nvPr>
        </p:nvSpPr>
        <p:spPr>
          <a:xfrm>
            <a:off x="965900" y="2441490"/>
            <a:ext cx="4936669" cy="2603653"/>
          </a:xfrm>
        </p:spPr>
        <p:txBody>
          <a:bodyPr wrap="square" anchor="t">
            <a:normAutofit/>
          </a:bodyPr>
          <a:lstStyle/>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Selective publication</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Misrepresented data</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Underreported data</a:t>
            </a:r>
          </a:p>
        </p:txBody>
      </p:sp>
    </p:spTree>
    <p:extLst>
      <p:ext uri="{BB962C8B-B14F-4D97-AF65-F5344CB8AC3E}">
        <p14:creationId xmlns:p14="http://schemas.microsoft.com/office/powerpoint/2010/main" val="2657903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2593-C964-1E9D-838A-86C404F267F9}"/>
              </a:ext>
            </a:extLst>
          </p:cNvPr>
          <p:cNvSpPr>
            <a:spLocks noGrp="1"/>
          </p:cNvSpPr>
          <p:nvPr>
            <p:ph type="title"/>
          </p:nvPr>
        </p:nvSpPr>
        <p:spPr/>
        <p:txBody>
          <a:bodyPr/>
          <a:lstStyle/>
          <a:p>
            <a:r>
              <a:rPr lang="en-US" sz="4400" b="1" dirty="0">
                <a:solidFill>
                  <a:schemeClr val="tx1"/>
                </a:solidFill>
                <a:latin typeface="Helvetica" panose="020B0604020202020204" pitchFamily="34" charset="0"/>
                <a:cs typeface="Helvetica" panose="020B0604020202020204" pitchFamily="34" charset="0"/>
              </a:rPr>
              <a:t>Milestones for Registration and Results Reporting Requirements</a:t>
            </a:r>
            <a:endParaRPr lang="en-US" dirty="0"/>
          </a:p>
        </p:txBody>
      </p:sp>
      <p:sp>
        <p:nvSpPr>
          <p:cNvPr id="3" name="Content Placeholder 2">
            <a:extLst>
              <a:ext uri="{FF2B5EF4-FFF2-40B4-BE49-F238E27FC236}">
                <a16:creationId xmlns:a16="http://schemas.microsoft.com/office/drawing/2014/main" id="{C9FE9521-7322-C2B3-3174-0AE4ABA0BAC1}"/>
              </a:ext>
            </a:extLst>
          </p:cNvPr>
          <p:cNvSpPr>
            <a:spLocks noGrp="1"/>
          </p:cNvSpPr>
          <p:nvPr>
            <p:ph idx="1"/>
          </p:nvPr>
        </p:nvSpPr>
        <p:spPr>
          <a:xfrm>
            <a:off x="939800" y="2879725"/>
            <a:ext cx="10515600" cy="2555875"/>
          </a:xfrm>
        </p:spPr>
        <p:txBody>
          <a:bodyPr/>
          <a:lstStyle/>
          <a:p>
            <a:r>
              <a:rPr lang="en-US" b="1" dirty="0">
                <a:solidFill>
                  <a:schemeClr val="tx1"/>
                </a:solidFill>
              </a:rPr>
              <a:t>2005</a:t>
            </a:r>
            <a:r>
              <a:rPr lang="en-US" dirty="0">
                <a:solidFill>
                  <a:schemeClr val="tx1"/>
                </a:solidFill>
              </a:rPr>
              <a:t>: </a:t>
            </a:r>
            <a:r>
              <a:rPr lang="en-US" sz="2800" kern="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International Committee of Medical Journal Editors </a:t>
            </a:r>
            <a:r>
              <a:rPr lang="en-US" sz="2800" kern="1800" dirty="0">
                <a:effectLst/>
                <a:latin typeface="Calibri" panose="020F0502020204030204" pitchFamily="34" charset="0"/>
                <a:ea typeface="Calibri" panose="020F0502020204030204" pitchFamily="34" charset="0"/>
                <a:cs typeface="Calibri" panose="020F0502020204030204" pitchFamily="34" charset="0"/>
              </a:rPr>
              <a:t>(</a:t>
            </a:r>
            <a:r>
              <a:rPr lang="en-US" dirty="0">
                <a:solidFill>
                  <a:schemeClr val="tx1"/>
                </a:solidFill>
              </a:rPr>
              <a:t>ICMJE) requires trial registration for publication</a:t>
            </a:r>
          </a:p>
          <a:p>
            <a:r>
              <a:rPr lang="en-US" b="1" dirty="0">
                <a:solidFill>
                  <a:schemeClr val="tx1"/>
                </a:solidFill>
              </a:rPr>
              <a:t>2007</a:t>
            </a:r>
            <a:r>
              <a:rPr lang="en-US" dirty="0">
                <a:solidFill>
                  <a:schemeClr val="tx1"/>
                </a:solidFill>
              </a:rPr>
              <a:t>: FDA Amendments Act Section 801 expands information that must be submitted</a:t>
            </a:r>
          </a:p>
          <a:p>
            <a:r>
              <a:rPr lang="en-US" b="1" dirty="0">
                <a:solidFill>
                  <a:schemeClr val="tx1"/>
                </a:solidFill>
              </a:rPr>
              <a:t>2017</a:t>
            </a:r>
            <a:r>
              <a:rPr lang="en-US" dirty="0">
                <a:solidFill>
                  <a:schemeClr val="tx1"/>
                </a:solidFill>
              </a:rPr>
              <a:t>: Final Rule and Other Regulations Applied</a:t>
            </a:r>
          </a:p>
        </p:txBody>
      </p:sp>
      <p:sp>
        <p:nvSpPr>
          <p:cNvPr id="4" name="Slide Number Placeholder 3">
            <a:extLst>
              <a:ext uri="{FF2B5EF4-FFF2-40B4-BE49-F238E27FC236}">
                <a16:creationId xmlns:a16="http://schemas.microsoft.com/office/drawing/2014/main" id="{0E88EB0F-D63F-093E-3584-7CF2A15DFED5}"/>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50063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7182" y="264889"/>
            <a:ext cx="10515600" cy="883383"/>
          </a:xfrm>
        </p:spPr>
        <p:txBody>
          <a:bodyPr>
            <a:normAutofit/>
          </a:bodyPr>
          <a:lstStyle/>
          <a:p>
            <a:r>
              <a:rPr lang="en-US" sz="4000" b="1" dirty="0">
                <a:solidFill>
                  <a:schemeClr val="tx1"/>
                </a:solidFill>
                <a:latin typeface="Helvetica" panose="020B0604020202020204" pitchFamily="34" charset="0"/>
                <a:cs typeface="Helvetica" panose="020B0604020202020204" pitchFamily="34" charset="0"/>
              </a:rPr>
              <a:t>Final Rule</a:t>
            </a:r>
          </a:p>
        </p:txBody>
      </p:sp>
      <p:sp>
        <p:nvSpPr>
          <p:cNvPr id="2" name="Content Placeholder 1">
            <a:extLst>
              <a:ext uri="{FF2B5EF4-FFF2-40B4-BE49-F238E27FC236}">
                <a16:creationId xmlns:a16="http://schemas.microsoft.com/office/drawing/2014/main" id="{3F7C477F-BEC1-40A7-8222-874623DF0A75}"/>
              </a:ext>
            </a:extLst>
          </p:cNvPr>
          <p:cNvSpPr>
            <a:spLocks noGrp="1"/>
          </p:cNvSpPr>
          <p:nvPr>
            <p:ph idx="1"/>
          </p:nvPr>
        </p:nvSpPr>
        <p:spPr>
          <a:xfrm>
            <a:off x="1108628" y="1630288"/>
            <a:ext cx="9552709" cy="3872322"/>
          </a:xfrm>
          <a:noFill/>
        </p:spPr>
        <p:txBody>
          <a:bodyPr/>
          <a:lstStyle/>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C</a:t>
            </a:r>
            <a:r>
              <a:rPr lang="en-US" sz="2800" b="0" i="0" dirty="0">
                <a:solidFill>
                  <a:schemeClr val="tx1"/>
                </a:solidFill>
                <a:effectLst/>
                <a:latin typeface="Helvetica" panose="020B0604020202020204" pitchFamily="34" charset="0"/>
                <a:cs typeface="Helvetica" panose="020B0604020202020204" pitchFamily="34" charset="0"/>
              </a:rPr>
              <a:t>hecklist</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S</a:t>
            </a:r>
            <a:r>
              <a:rPr lang="en-US" sz="2800" b="0" i="0" dirty="0">
                <a:solidFill>
                  <a:schemeClr val="tx1"/>
                </a:solidFill>
                <a:effectLst/>
                <a:latin typeface="Helvetica" panose="020B0604020202020204" pitchFamily="34" charset="0"/>
                <a:cs typeface="Helvetica" panose="020B0604020202020204" pitchFamily="34" charset="0"/>
              </a:rPr>
              <a:t>cope of trials</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data elements </a:t>
            </a: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adverse event information</a:t>
            </a:r>
          </a:p>
          <a:p>
            <a:pPr>
              <a:lnSpc>
                <a:spcPct val="100000"/>
              </a:lnSpc>
              <a:buFont typeface="Arial" panose="020B0604020202020204" pitchFamily="34" charset="0"/>
              <a:buChar char="•"/>
            </a:pPr>
            <a:r>
              <a:rPr lang="en-US" b="0" i="0" dirty="0">
                <a:solidFill>
                  <a:schemeClr val="tx1"/>
                </a:solidFill>
                <a:effectLst/>
                <a:latin typeface="Helvetica" panose="020B0604020202020204" pitchFamily="34" charset="0"/>
                <a:cs typeface="Helvetica" panose="020B0604020202020204" pitchFamily="34" charset="0"/>
              </a:rPr>
              <a:t>Potential legal consequences </a:t>
            </a:r>
          </a:p>
        </p:txBody>
      </p:sp>
      <p:sp>
        <p:nvSpPr>
          <p:cNvPr id="3" name="Slide Number Placeholder 2">
            <a:extLst>
              <a:ext uri="{FF2B5EF4-FFF2-40B4-BE49-F238E27FC236}">
                <a16:creationId xmlns:a16="http://schemas.microsoft.com/office/drawing/2014/main" id="{4B40F4FA-EB4F-A904-3A10-52C583D7E9A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64256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861D-B516-2407-D101-813BAEAA940A}"/>
              </a:ext>
            </a:extLst>
          </p:cNvPr>
          <p:cNvSpPr>
            <a:spLocks noGrp="1"/>
          </p:cNvSpPr>
          <p:nvPr>
            <p:ph type="title"/>
          </p:nvPr>
        </p:nvSpPr>
        <p:spPr>
          <a:xfrm>
            <a:off x="405713" y="649332"/>
            <a:ext cx="2596978" cy="1167112"/>
          </a:xfrm>
        </p:spPr>
        <p:txBody>
          <a:bodyPr/>
          <a:lstStyle/>
          <a:p>
            <a:r>
              <a:rPr lang="en-US" b="1" dirty="0">
                <a:solidFill>
                  <a:schemeClr val="tx1"/>
                </a:solidFill>
              </a:rPr>
              <a:t>NNLM</a:t>
            </a:r>
            <a:br>
              <a:rPr lang="en-US" dirty="0"/>
            </a:br>
            <a:endParaRPr lang="en-US" dirty="0"/>
          </a:p>
        </p:txBody>
      </p:sp>
      <p:pic>
        <p:nvPicPr>
          <p:cNvPr id="5" name="Content Placeholder 5" descr="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10;&#10;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10;&#10;We do this primarily through three different methods: 1) providing funding to organizations so that they can work within their own communities; 2) other forms of outreach and engagement; ) And then like today, we offer a wide range of training and education opportunities.  &#10;&#10;Plus, we recently launched the NNLM Discovery podcast.  Podcasts are available wherever you get your podcasts or on nnlm.gov/podcast&#10;&#10;I encourage you all to visit nnlm.gov to learn more.&#10;">
            <a:extLst>
              <a:ext uri="{FF2B5EF4-FFF2-40B4-BE49-F238E27FC236}">
                <a16:creationId xmlns:a16="http://schemas.microsoft.com/office/drawing/2014/main" id="{93BF469A-BC33-763E-FEA6-58FCC15230A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3002691" y="649332"/>
            <a:ext cx="8184143" cy="5662680"/>
          </a:xfrm>
        </p:spPr>
      </p:pic>
      <p:sp>
        <p:nvSpPr>
          <p:cNvPr id="3" name="Slide Number Placeholder 2">
            <a:extLst>
              <a:ext uri="{FF2B5EF4-FFF2-40B4-BE49-F238E27FC236}">
                <a16:creationId xmlns:a16="http://schemas.microsoft.com/office/drawing/2014/main" id="{A534A7C2-0605-AD1A-39B7-DD20317F9D0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a:t>
            </a:fld>
            <a:endParaRPr lang="en-US" dirty="0">
              <a:solidFill>
                <a:schemeClr val="tx1"/>
              </a:solidFill>
            </a:endParaRPr>
          </a:p>
        </p:txBody>
      </p:sp>
    </p:spTree>
    <p:extLst>
      <p:ext uri="{BB962C8B-B14F-4D97-AF65-F5344CB8AC3E}">
        <p14:creationId xmlns:p14="http://schemas.microsoft.com/office/powerpoint/2010/main" val="2423646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630481"/>
            <a:ext cx="10515600" cy="954107"/>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Potential Penalties for Not Submitting</a:t>
            </a:r>
          </a:p>
        </p:txBody>
      </p:sp>
      <p:sp>
        <p:nvSpPr>
          <p:cNvPr id="3" name="Content Placeholder 2"/>
          <p:cNvSpPr>
            <a:spLocks noGrp="1"/>
          </p:cNvSpPr>
          <p:nvPr>
            <p:ph idx="1"/>
          </p:nvPr>
        </p:nvSpPr>
        <p:spPr>
          <a:xfrm>
            <a:off x="1518725" y="2064638"/>
            <a:ext cx="8732520" cy="2885860"/>
          </a:xfrm>
          <a:noFill/>
        </p:spPr>
        <p:txBody>
          <a:bodyPr>
            <a:normAutofit fontScale="77500" lnSpcReduction="20000"/>
          </a:bodyPr>
          <a:lstStyle/>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Notice of non-compliance</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Civil monetary penalties up to $10,000 per day</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Withholding of NIH grant funds </a:t>
            </a:r>
          </a:p>
          <a:p>
            <a:pPr marL="228600" indent="-193675">
              <a:lnSpc>
                <a:spcPct val="100000"/>
              </a:lnSpc>
              <a:buFont typeface="Arial" panose="020B0604020202020204" pitchFamily="34" charset="0"/>
              <a:buChar char="•"/>
            </a:pPr>
            <a:endParaRPr lang="en-US" sz="3200" dirty="0">
              <a:solidFill>
                <a:srgbClr val="00206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35E17F2-1490-22EA-B9B7-44F0828AA4C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591622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81037"/>
            <a:ext cx="10515600" cy="946285"/>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Challenges in Submitting Results</a:t>
            </a:r>
          </a:p>
        </p:txBody>
      </p:sp>
      <p:sp>
        <p:nvSpPr>
          <p:cNvPr id="3" name="Content Placeholder 2"/>
          <p:cNvSpPr>
            <a:spLocks noGrp="1"/>
          </p:cNvSpPr>
          <p:nvPr>
            <p:ph idx="1"/>
          </p:nvPr>
        </p:nvSpPr>
        <p:spPr>
          <a:xfrm>
            <a:off x="1069442" y="2073724"/>
            <a:ext cx="9413631" cy="3458904"/>
          </a:xfrm>
          <a:noFill/>
        </p:spPr>
        <p:txBody>
          <a:bodyPr>
            <a:normAutofit/>
          </a:bodyPr>
          <a:lstStyle/>
          <a:p>
            <a:pPr marL="228600" indent="-193675">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Lack of awareness </a:t>
            </a:r>
            <a:endParaRPr lang="en-US" sz="1000" dirty="0">
              <a:solidFill>
                <a:schemeClr val="tx1"/>
              </a:solidFill>
              <a:latin typeface="Helvetica" panose="020B0604020202020204" pitchFamily="34" charset="0"/>
              <a:cs typeface="Helvetica" panose="020B0604020202020204" pitchFamily="34" charset="0"/>
            </a:endParaRPr>
          </a:p>
          <a:p>
            <a:pPr marL="228600" indent="-193675">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Lack of detailed knowledge</a:t>
            </a:r>
          </a:p>
        </p:txBody>
      </p:sp>
      <p:sp>
        <p:nvSpPr>
          <p:cNvPr id="4" name="TextBox 3">
            <a:extLst>
              <a:ext uri="{FF2B5EF4-FFF2-40B4-BE49-F238E27FC236}">
                <a16:creationId xmlns:a16="http://schemas.microsoft.com/office/drawing/2014/main" id="{37258457-4A42-3B83-5A7F-46E0B8F4FBF2}"/>
              </a:ext>
            </a:extLst>
          </p:cNvPr>
          <p:cNvSpPr txBox="1"/>
          <p:nvPr/>
        </p:nvSpPr>
        <p:spPr>
          <a:xfrm>
            <a:off x="3869016" y="6176963"/>
            <a:ext cx="6614057" cy="400110"/>
          </a:xfrm>
          <a:prstGeom prst="rect">
            <a:avLst/>
          </a:prstGeom>
          <a:noFill/>
        </p:spPr>
        <p:txBody>
          <a:bodyPr wrap="square" rtlCol="0">
            <a:spAutoFit/>
          </a:bodyPr>
          <a:lstStyle/>
          <a:p>
            <a:pPr algn="ctr"/>
            <a:r>
              <a:rPr lang="en-US" sz="2000" dirty="0">
                <a:highlight>
                  <a:srgbClr val="FFFF00"/>
                </a:highlight>
                <a:latin typeface="Helvetica" panose="020B0604020202020204" pitchFamily="34" charset="0"/>
                <a:cs typeface="Helvetica" panose="020B0604020202020204" pitchFamily="34" charset="0"/>
                <a:hlinkClick r:id="rId3"/>
              </a:rPr>
              <a:t>Contact ClinicalTrials.gov </a:t>
            </a:r>
            <a:endParaRPr lang="en-US" sz="2000" dirty="0">
              <a:highlight>
                <a:srgbClr val="FFFF00"/>
              </a:highlight>
            </a:endParaRPr>
          </a:p>
        </p:txBody>
      </p:sp>
      <p:sp>
        <p:nvSpPr>
          <p:cNvPr id="5" name="Slide Number Placeholder 4">
            <a:extLst>
              <a:ext uri="{FF2B5EF4-FFF2-40B4-BE49-F238E27FC236}">
                <a16:creationId xmlns:a16="http://schemas.microsoft.com/office/drawing/2014/main" id="{38BAF633-E746-E696-CC6D-D005D2D3008D}"/>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270691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33A71-0BC8-BC64-37D0-C0026D8ECD45}"/>
              </a:ext>
            </a:extLst>
          </p:cNvPr>
          <p:cNvSpPr>
            <a:spLocks noGrp="1"/>
          </p:cNvSpPr>
          <p:nvPr>
            <p:ph type="title"/>
          </p:nvPr>
        </p:nvSpPr>
        <p:spPr>
          <a:xfrm>
            <a:off x="285750" y="136525"/>
            <a:ext cx="6800850" cy="1235075"/>
          </a:xfrm>
        </p:spPr>
        <p:txBody>
          <a:bodyPr/>
          <a:lstStyle/>
          <a:p>
            <a:r>
              <a:rPr lang="en-US" dirty="0">
                <a:solidFill>
                  <a:schemeClr val="tx1"/>
                </a:solidFill>
              </a:rPr>
              <a:t>Growth of ClinicalTrials.gov</a:t>
            </a:r>
          </a:p>
        </p:txBody>
      </p:sp>
      <p:pic>
        <p:nvPicPr>
          <p:cNvPr id="6" name="Content Placeholder 5" descr="Graph shows the growth of CTG, from when it was first conceived in 1997 as part of the FDA Modernization Act, through today. &#10; &#10;In the first year the website launched – back in 2000 - it had 2,119 study records.&#10;You can see the study numbers doubled in the year after the ICMJE Publication Policy was implemented, &#10;and the CTG Results Database was created a year after the FDAAA registration and results reporting requirements went into effect. &#10;">
            <a:extLst>
              <a:ext uri="{FF2B5EF4-FFF2-40B4-BE49-F238E27FC236}">
                <a16:creationId xmlns:a16="http://schemas.microsoft.com/office/drawing/2014/main" id="{0EB17506-21F9-56A0-7489-D51553E217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429" y="1287389"/>
            <a:ext cx="10531371" cy="5251523"/>
          </a:xfrm>
        </p:spPr>
      </p:pic>
      <p:sp>
        <p:nvSpPr>
          <p:cNvPr id="4" name="Slide Number Placeholder 3">
            <a:extLst>
              <a:ext uri="{FF2B5EF4-FFF2-40B4-BE49-F238E27FC236}">
                <a16:creationId xmlns:a16="http://schemas.microsoft.com/office/drawing/2014/main" id="{92B9AE2C-28AC-648B-EF23-E23230CD18A1}"/>
              </a:ext>
            </a:extLst>
          </p:cNvPr>
          <p:cNvSpPr>
            <a:spLocks noGrp="1"/>
          </p:cNvSpPr>
          <p:nvPr>
            <p:ph type="sldNum" sz="quarter" idx="10"/>
          </p:nvPr>
        </p:nvSpPr>
        <p:spPr>
          <a:xfrm>
            <a:off x="10801350" y="6356349"/>
            <a:ext cx="1104900" cy="365125"/>
          </a:xfrm>
        </p:spPr>
        <p:txBody>
          <a:bodyPr/>
          <a:lstStyle/>
          <a:p>
            <a:pPr>
              <a:defRPr/>
            </a:pPr>
            <a:fld id="{025F9F99-9BD9-4422-B838-F0A597D458BC}" type="slidenum">
              <a:rPr lang="en-US" smtClean="0">
                <a:solidFill>
                  <a:schemeClr val="tx1"/>
                </a:solidFill>
              </a:rPr>
              <a:pPr>
                <a:defRPr/>
              </a:pPr>
              <a:t>22</a:t>
            </a:fld>
            <a:endParaRPr lang="en-US" dirty="0">
              <a:solidFill>
                <a:schemeClr val="tx1"/>
              </a:solidFill>
            </a:endParaRPr>
          </a:p>
        </p:txBody>
      </p:sp>
    </p:spTree>
    <p:extLst>
      <p:ext uri="{BB962C8B-B14F-4D97-AF65-F5344CB8AC3E}">
        <p14:creationId xmlns:p14="http://schemas.microsoft.com/office/powerpoint/2010/main" val="964566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B7DB-0436-4C30-90C1-D783C5DAFEE1}"/>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Live ClinicalTrials.gov Search Demo</a:t>
            </a:r>
          </a:p>
        </p:txBody>
      </p:sp>
      <p:sp>
        <p:nvSpPr>
          <p:cNvPr id="3" name="Content Placeholder 2">
            <a:extLst>
              <a:ext uri="{FF2B5EF4-FFF2-40B4-BE49-F238E27FC236}">
                <a16:creationId xmlns:a16="http://schemas.microsoft.com/office/drawing/2014/main" id="{D233A387-A122-4B1C-A956-0DAC33EA4A14}"/>
              </a:ext>
            </a:extLst>
          </p:cNvPr>
          <p:cNvSpPr>
            <a:spLocks noGrp="1"/>
          </p:cNvSpPr>
          <p:nvPr>
            <p:ph sz="half" idx="1"/>
          </p:nvPr>
        </p:nvSpPr>
        <p:spPr>
          <a:xfrm>
            <a:off x="1021080" y="2343150"/>
            <a:ext cx="9921240" cy="2624455"/>
          </a:xfrm>
        </p:spPr>
        <p:txBody>
          <a:bodyPr wrap="square" anchor="t">
            <a:normAutofit/>
          </a:bodyPr>
          <a:lstStyle/>
          <a:p>
            <a:r>
              <a:rPr lang="en-US" sz="3200" dirty="0">
                <a:solidFill>
                  <a:schemeClr val="tx1"/>
                </a:solidFill>
              </a:rPr>
              <a:t>Overview of the home page</a:t>
            </a:r>
          </a:p>
          <a:p>
            <a:r>
              <a:rPr lang="en-US" sz="3200" dirty="0">
                <a:solidFill>
                  <a:schemeClr val="tx1"/>
                </a:solidFill>
              </a:rPr>
              <a:t>Performing a Basic Search </a:t>
            </a:r>
          </a:p>
          <a:p>
            <a:r>
              <a:rPr lang="en-US" sz="3200" dirty="0">
                <a:solidFill>
                  <a:schemeClr val="tx1"/>
                </a:solidFill>
              </a:rPr>
              <a:t>Using filters  and handy search tips</a:t>
            </a:r>
          </a:p>
          <a:p>
            <a:r>
              <a:rPr lang="en-US" sz="3200" dirty="0">
                <a:solidFill>
                  <a:schemeClr val="tx1"/>
                </a:solidFill>
              </a:rPr>
              <a:t>Research Case Scenario</a:t>
            </a:r>
            <a:endParaRPr lang="en-US" sz="28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49A7E5CB-DC79-470D-BA4D-6E4F8C0F92F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23</a:t>
            </a:fld>
            <a:endParaRPr lang="en-US" dirty="0">
              <a:solidFill>
                <a:schemeClr val="tx1"/>
              </a:solidFill>
            </a:endParaRPr>
          </a:p>
        </p:txBody>
      </p:sp>
      <p:sp>
        <p:nvSpPr>
          <p:cNvPr id="5" name="TextBox 4">
            <a:extLst>
              <a:ext uri="{FF2B5EF4-FFF2-40B4-BE49-F238E27FC236}">
                <a16:creationId xmlns:a16="http://schemas.microsoft.com/office/drawing/2014/main" id="{DCA36197-E26B-1D21-2FB0-B9541B6478B0}"/>
              </a:ext>
            </a:extLst>
          </p:cNvPr>
          <p:cNvSpPr txBox="1"/>
          <p:nvPr/>
        </p:nvSpPr>
        <p:spPr>
          <a:xfrm>
            <a:off x="4217670" y="5851426"/>
            <a:ext cx="4171950" cy="646331"/>
          </a:xfrm>
          <a:prstGeom prst="rect">
            <a:avLst/>
          </a:prstGeom>
          <a:noFill/>
        </p:spPr>
        <p:txBody>
          <a:bodyPr wrap="square" rtlCol="0">
            <a:spAutoFit/>
          </a:bodyPr>
          <a:lstStyle/>
          <a:p>
            <a:pPr algn="ctr"/>
            <a:r>
              <a:rPr lang="en-US" sz="3600" dirty="0">
                <a:solidFill>
                  <a:srgbClr val="002060"/>
                </a:solidFill>
                <a:latin typeface="Helvetica" panose="020B0604020202020204"/>
                <a:cs typeface="Helvetica" panose="020B0604020202020204"/>
                <a:hlinkClick r:id="rId3"/>
              </a:rPr>
              <a:t>ClinicalTrials</a:t>
            </a:r>
            <a:endParaRPr lang="en-US" sz="3600" dirty="0"/>
          </a:p>
        </p:txBody>
      </p:sp>
    </p:spTree>
    <p:extLst>
      <p:ext uri="{BB962C8B-B14F-4D97-AF65-F5344CB8AC3E}">
        <p14:creationId xmlns:p14="http://schemas.microsoft.com/office/powerpoint/2010/main" val="120262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32460" y="136525"/>
            <a:ext cx="10515600" cy="795250"/>
          </a:xfrm>
        </p:spPr>
        <p:txBody>
          <a:bodyPr/>
          <a:lstStyle/>
          <a:p>
            <a:r>
              <a:rPr lang="en-US" sz="4000" b="1" dirty="0">
                <a:solidFill>
                  <a:schemeClr val="tx1"/>
                </a:solidFill>
                <a:latin typeface="Helvetica" panose="020B0604020202020204"/>
                <a:cs typeface="Helvetica" panose="020B0604020202020204"/>
              </a:rPr>
              <a:t>Class Exercise: Research Case Scenario</a:t>
            </a: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32460" y="1636374"/>
            <a:ext cx="10927080" cy="4015377"/>
          </a:xfrm>
          <a:noFill/>
        </p:spPr>
        <p:txBody>
          <a:bodyPr/>
          <a:lstStyle/>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A trauma center is interested in designing a study examining the use of virtual reality (VR) with adult burn patients during wound dressing changes.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research team recalls hearing about a couple of studies that utilized VR, but don’t know if the studies looked at pain reduction, anxiety, medication, or some combination.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team wants to know what similar research has been done or is currently being conducted.</a:t>
            </a: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24</a:t>
            </a:fld>
            <a:endParaRPr lang="en-US" dirty="0">
              <a:solidFill>
                <a:schemeClr val="tx1"/>
              </a:solidFill>
            </a:endParaRPr>
          </a:p>
        </p:txBody>
      </p:sp>
    </p:spTree>
    <p:extLst>
      <p:ext uri="{BB962C8B-B14F-4D97-AF65-F5344CB8AC3E}">
        <p14:creationId xmlns:p14="http://schemas.microsoft.com/office/powerpoint/2010/main" val="389711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3457E-D66C-5B6A-89F0-AAADA31575DD}"/>
              </a:ext>
            </a:extLst>
          </p:cNvPr>
          <p:cNvSpPr>
            <a:spLocks noGrp="1"/>
          </p:cNvSpPr>
          <p:nvPr>
            <p:ph type="title"/>
          </p:nvPr>
        </p:nvSpPr>
        <p:spPr>
          <a:xfrm>
            <a:off x="732472" y="308609"/>
            <a:ext cx="10515600" cy="1009651"/>
          </a:xfrm>
        </p:spPr>
        <p:txBody>
          <a:bodyPr wrap="square" anchor="ctr">
            <a:normAutofit/>
          </a:bodyPr>
          <a:lstStyle/>
          <a:p>
            <a:r>
              <a:rPr lang="en-US" sz="4000" dirty="0">
                <a:solidFill>
                  <a:schemeClr val="tx1"/>
                </a:solidFill>
                <a:latin typeface="Helvetica" panose="020B0604020202020204"/>
                <a:cs typeface="Helvetica" panose="020B0604020202020204"/>
              </a:rPr>
              <a:t>If You Would Like to Continue Your Training</a:t>
            </a:r>
          </a:p>
        </p:txBody>
      </p:sp>
      <p:pic>
        <p:nvPicPr>
          <p:cNvPr id="21" name="Picture 20" descr="NNLM's resource guide that includes clinicaltrials.gov">
            <a:extLst>
              <a:ext uri="{FF2B5EF4-FFF2-40B4-BE49-F238E27FC236}">
                <a16:creationId xmlns:a16="http://schemas.microsoft.com/office/drawing/2014/main" id="{A12A9AA7-6A8F-C2A8-5F6E-C3429DFB640C}"/>
              </a:ext>
            </a:extLst>
          </p:cNvPr>
          <p:cNvPicPr>
            <a:picLocks noChangeAspect="1"/>
          </p:cNvPicPr>
          <p:nvPr/>
        </p:nvPicPr>
        <p:blipFill>
          <a:blip r:embed="rId3">
            <a:extLst>
              <a:ext uri="{28A0092B-C50C-407E-A947-70E740481C1C}">
                <a14:useLocalDpi xmlns:a14="http://schemas.microsoft.com/office/drawing/2010/main" val="0"/>
              </a:ext>
            </a:extLst>
          </a:blip>
          <a:srcRect b="28962"/>
          <a:stretch/>
        </p:blipFill>
        <p:spPr>
          <a:xfrm>
            <a:off x="1048763" y="1825625"/>
            <a:ext cx="9722997" cy="4023360"/>
          </a:xfrm>
          <a:prstGeom prst="rect">
            <a:avLst/>
          </a:prstGeom>
          <a:noFill/>
        </p:spPr>
      </p:pic>
      <p:sp>
        <p:nvSpPr>
          <p:cNvPr id="4" name="Slide Number Placeholder 3">
            <a:extLst>
              <a:ext uri="{FF2B5EF4-FFF2-40B4-BE49-F238E27FC236}">
                <a16:creationId xmlns:a16="http://schemas.microsoft.com/office/drawing/2014/main" id="{028857EC-F321-E7A9-A98E-9F3D26DC85D6}"/>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pPr>
                <a:spcAft>
                  <a:spcPts val="600"/>
                </a:spcAft>
                <a:defRPr/>
              </a:pPr>
              <a:t>25</a:t>
            </a:fld>
            <a:endParaRPr lang="en-US"/>
          </a:p>
        </p:txBody>
      </p:sp>
    </p:spTree>
    <p:extLst>
      <p:ext uri="{BB962C8B-B14F-4D97-AF65-F5344CB8AC3E}">
        <p14:creationId xmlns:p14="http://schemas.microsoft.com/office/powerpoint/2010/main" val="899401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1804" y="2438716"/>
            <a:ext cx="5588391" cy="1210993"/>
          </a:xfrm>
        </p:spPr>
        <p:txBody>
          <a:bodyPr/>
          <a:lstStyle/>
          <a:p>
            <a:pPr algn="ctr"/>
            <a:r>
              <a:rPr lang="en-US" sz="4000" b="1" dirty="0">
                <a:solidFill>
                  <a:schemeClr val="tx1"/>
                </a:solidFill>
                <a:latin typeface="Helvetica" panose="020B0604020202020204"/>
                <a:cs typeface="Helvetica" panose="020B0604020202020204"/>
              </a:rPr>
              <a:t>Thank You! </a:t>
            </a:r>
          </a:p>
        </p:txBody>
      </p:sp>
      <p:sp>
        <p:nvSpPr>
          <p:cNvPr id="2" name="Content Placeholder 4">
            <a:extLst>
              <a:ext uri="{FF2B5EF4-FFF2-40B4-BE49-F238E27FC236}">
                <a16:creationId xmlns:a16="http://schemas.microsoft.com/office/drawing/2014/main" id="{9EFF2FDE-3A83-BB45-7DC4-40F3F63DED44}"/>
              </a:ext>
            </a:extLst>
          </p:cNvPr>
          <p:cNvSpPr txBox="1">
            <a:spLocks/>
          </p:cNvSpPr>
          <p:nvPr/>
        </p:nvSpPr>
        <p:spPr>
          <a:xfrm>
            <a:off x="1775076" y="4419284"/>
            <a:ext cx="9131808" cy="829056"/>
          </a:xfrm>
          <a:prstGeom prst="rect">
            <a:avLst/>
          </a:prstGeom>
          <a:noFill/>
          <a:ln>
            <a:noFill/>
          </a:ln>
        </p:spPr>
        <p:txBody>
          <a:bodyPr anchor="ct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tabLst>
                <a:tab pos="2971800" algn="ctr"/>
                <a:tab pos="5943600" algn="r"/>
              </a:tabLst>
            </a:pPr>
            <a:r>
              <a:rPr lang="en-US" sz="2000" b="1" dirty="0">
                <a:solidFill>
                  <a:schemeClr val="tx1"/>
                </a:solidFill>
                <a:latin typeface="Calibri" panose="020F0502020204030204" pitchFamily="34" charset="0"/>
                <a:ea typeface="Century Gothic" panose="020B0502020202020204" pitchFamily="34" charset="0"/>
                <a:cs typeface="Calibri" panose="020F0502020204030204" pitchFamily="34" charset="0"/>
              </a:rPr>
              <a:t>Funded by the National Library of Medicine. NLM and NNLM are service marks of the US Department of Health and Human Services. </a:t>
            </a:r>
          </a:p>
        </p:txBody>
      </p:sp>
      <p:sp>
        <p:nvSpPr>
          <p:cNvPr id="3" name="Slide Number Placeholder 2">
            <a:extLst>
              <a:ext uri="{FF2B5EF4-FFF2-40B4-BE49-F238E27FC236}">
                <a16:creationId xmlns:a16="http://schemas.microsoft.com/office/drawing/2014/main" id="{16470AB0-5CCB-1AD6-480D-6846A85776A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26</a:t>
            </a:fld>
            <a:endParaRPr lang="en-US" dirty="0">
              <a:solidFill>
                <a:schemeClr val="tx1"/>
              </a:solidFill>
            </a:endParaRPr>
          </a:p>
        </p:txBody>
      </p:sp>
    </p:spTree>
    <p:extLst>
      <p:ext uri="{BB962C8B-B14F-4D97-AF65-F5344CB8AC3E}">
        <p14:creationId xmlns:p14="http://schemas.microsoft.com/office/powerpoint/2010/main" val="404840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93FF8AE0-0F54-7327-E6F8-B48DB9E30F79}"/>
              </a:ext>
            </a:extLst>
          </p:cNvPr>
          <p:cNvSpPr>
            <a:spLocks noGrp="1"/>
          </p:cNvSpPr>
          <p:nvPr>
            <p:ph sz="half" idx="1"/>
          </p:nvPr>
        </p:nvSpPr>
        <p:spPr>
          <a:xfrm>
            <a:off x="654996" y="2235437"/>
            <a:ext cx="10698804" cy="2599210"/>
          </a:xfrm>
        </p:spPr>
        <p:txBody>
          <a:bodyPr wrap="square" anchor="t">
            <a:normAutofit/>
          </a:bodyPr>
          <a:lstStyle/>
          <a:p>
            <a:pPr>
              <a:buFont typeface="Arial" panose="020B0604020202020204" pitchFamily="34" charset="0"/>
              <a:buChar char="•"/>
            </a:pPr>
            <a:r>
              <a:rPr lang="en-US" sz="3200" dirty="0">
                <a:solidFill>
                  <a:schemeClr val="tx1"/>
                </a:solidFill>
              </a:rPr>
              <a:t>Overview of clinical research and ClinicalTrials.gov</a:t>
            </a:r>
          </a:p>
          <a:p>
            <a:pPr>
              <a:buFont typeface="Arial" panose="020B0604020202020204" pitchFamily="34" charset="0"/>
              <a:buChar char="•"/>
            </a:pPr>
            <a:r>
              <a:rPr lang="en-US" sz="3200" dirty="0">
                <a:solidFill>
                  <a:schemeClr val="tx1"/>
                </a:solidFill>
              </a:rPr>
              <a:t>Live demonstrationClinicalTrials.gov </a:t>
            </a:r>
          </a:p>
          <a:p>
            <a:pPr>
              <a:buFont typeface="Arial" panose="020B0604020202020204" pitchFamily="34" charset="0"/>
              <a:buChar char="•"/>
            </a:pPr>
            <a:r>
              <a:rPr lang="en-US" sz="3200" dirty="0">
                <a:solidFill>
                  <a:schemeClr val="tx1"/>
                </a:solidFill>
              </a:rPr>
              <a:t>Class exercise and Q &amp; A</a:t>
            </a:r>
          </a:p>
        </p:txBody>
      </p:sp>
      <p:sp>
        <p:nvSpPr>
          <p:cNvPr id="10" name="Slide Number Placeholder 4">
            <a:extLst>
              <a:ext uri="{FF2B5EF4-FFF2-40B4-BE49-F238E27FC236}">
                <a16:creationId xmlns:a16="http://schemas.microsoft.com/office/drawing/2014/main" id="{64D044EF-CA1E-9F90-09A3-AF01F445E044}"/>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3</a:t>
            </a:fld>
            <a:endParaRPr lang="en-US" dirty="0">
              <a:solidFill>
                <a:schemeClr val="tx1"/>
              </a:solidFill>
            </a:endParaRPr>
          </a:p>
        </p:txBody>
      </p:sp>
    </p:spTree>
    <p:extLst>
      <p:ext uri="{BB962C8B-B14F-4D97-AF65-F5344CB8AC3E}">
        <p14:creationId xmlns:p14="http://schemas.microsoft.com/office/powerpoint/2010/main" val="94718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What is a Clinical Study? </a:t>
            </a:r>
          </a:p>
        </p:txBody>
      </p:sp>
      <p:sp>
        <p:nvSpPr>
          <p:cNvPr id="4" name="Content Placeholder 3"/>
          <p:cNvSpPr>
            <a:spLocks noGrp="1"/>
          </p:cNvSpPr>
          <p:nvPr>
            <p:ph sz="half" idx="1"/>
          </p:nvPr>
        </p:nvSpPr>
        <p:spPr>
          <a:xfrm>
            <a:off x="660400" y="2549525"/>
            <a:ext cx="10693400" cy="2841341"/>
          </a:xfrm>
        </p:spPr>
        <p:txBody>
          <a:bodyPr wrap="square" anchor="t">
            <a:normAutofit/>
          </a:bodyPr>
          <a:lstStyle/>
          <a:p>
            <a:pPr marL="0" indent="0">
              <a:lnSpc>
                <a:spcPct val="100000"/>
              </a:lnSpc>
              <a:buNone/>
            </a:pPr>
            <a:r>
              <a:rPr lang="en-US" sz="4000" b="0" i="0" dirty="0">
                <a:solidFill>
                  <a:srgbClr val="1B1B1B"/>
                </a:solidFill>
                <a:effectLst/>
                <a:latin typeface="Helvetica" panose="020B0604020202020204" pitchFamily="34" charset="0"/>
                <a:cs typeface="Helvetica" panose="020B0604020202020204" pitchFamily="34" charset="0"/>
              </a:rPr>
              <a:t>A research study involving human volunteers (also called participants) that is intended to add to medical knowledge. </a:t>
            </a:r>
            <a:endParaRPr lang="en-US" sz="4000" dirty="0">
              <a:latin typeface="Helvetica" panose="020B0604020202020204" pitchFamily="34" charset="0"/>
              <a:cs typeface="Helvetica" panose="020B0604020202020204" pitchFamily="34" charset="0"/>
            </a:endParaRPr>
          </a:p>
        </p:txBody>
      </p:sp>
      <p:sp>
        <p:nvSpPr>
          <p:cNvPr id="11" name="Slide Number Placeholder 4">
            <a:extLst>
              <a:ext uri="{FF2B5EF4-FFF2-40B4-BE49-F238E27FC236}">
                <a16:creationId xmlns:a16="http://schemas.microsoft.com/office/drawing/2014/main" id="{CEF9B6EB-37EB-7CB3-9338-5A730CFC303E}"/>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372B0271-B012-4ED1-8CE3-476E6D0A5B1D}" type="slidenum">
              <a:rPr lang="en-US">
                <a:solidFill>
                  <a:schemeClr val="tx1"/>
                </a:solidFill>
              </a:rPr>
              <a:pPr>
                <a:spcAft>
                  <a:spcPts val="600"/>
                </a:spcAft>
                <a:defRPr/>
              </a:pPr>
              <a:t>4</a:t>
            </a:fld>
            <a:endParaRPr lang="en-US" dirty="0">
              <a:solidFill>
                <a:schemeClr val="tx1"/>
              </a:solidFill>
            </a:endParaRPr>
          </a:p>
        </p:txBody>
      </p:sp>
    </p:spTree>
    <p:extLst>
      <p:ext uri="{BB962C8B-B14F-4D97-AF65-F5344CB8AC3E}">
        <p14:creationId xmlns:p14="http://schemas.microsoft.com/office/powerpoint/2010/main" val="269117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solidFill>
                  <a:schemeClr val="tx1"/>
                </a:solidFill>
                <a:latin typeface="Calibri" panose="020F0502020204030204" pitchFamily="34" charset="0"/>
                <a:cs typeface="Calibri" panose="020F0502020204030204" pitchFamily="34" charset="0"/>
              </a:rPr>
              <a:t>Clinical Trials and Observational Studies</a:t>
            </a:r>
          </a:p>
        </p:txBody>
      </p:sp>
      <p:pic>
        <p:nvPicPr>
          <p:cNvPr id="7" name="Content Placeholder 6" descr="Researchers assign participants to one or more interventions in a clinical trial. &#10;&#10;Researchers do not assign participants to an intervention in an observational study.">
            <a:extLst>
              <a:ext uri="{FF2B5EF4-FFF2-40B4-BE49-F238E27FC236}">
                <a16:creationId xmlns:a16="http://schemas.microsoft.com/office/drawing/2014/main" id="{47300399-03F7-4154-8F49-5D0D99F853B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265129" y="1897944"/>
            <a:ext cx="9313971" cy="3761542"/>
          </a:xfrm>
        </p:spPr>
      </p:pic>
      <p:sp>
        <p:nvSpPr>
          <p:cNvPr id="3" name="Slide Number Placeholder 2">
            <a:extLst>
              <a:ext uri="{FF2B5EF4-FFF2-40B4-BE49-F238E27FC236}">
                <a16:creationId xmlns:a16="http://schemas.microsoft.com/office/drawing/2014/main" id="{25754A1C-E4C1-AEAE-E70E-FCA960B0767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358573117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70B195E9-8B76-C549-F95C-44D29AA1B020}"/>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6</a:t>
            </a:fld>
            <a:endParaRPr lang="en-US" dirty="0">
              <a:solidFill>
                <a:schemeClr val="tx1"/>
              </a:solidFill>
            </a:endParaRPr>
          </a:p>
        </p:txBody>
      </p:sp>
      <p:sp>
        <p:nvSpPr>
          <p:cNvPr id="4" name="Title 3">
            <a:extLst>
              <a:ext uri="{FF2B5EF4-FFF2-40B4-BE49-F238E27FC236}">
                <a16:creationId xmlns:a16="http://schemas.microsoft.com/office/drawing/2014/main" id="{C56908B2-EB99-46AF-4A0D-44AEBF167F31}"/>
              </a:ext>
            </a:extLst>
          </p:cNvPr>
          <p:cNvSpPr>
            <a:spLocks noGrp="1"/>
          </p:cNvSpPr>
          <p:nvPr>
            <p:ph type="title"/>
          </p:nvPr>
        </p:nvSpPr>
        <p:spPr>
          <a:xfrm>
            <a:off x="285750" y="220746"/>
            <a:ext cx="7089608" cy="1325563"/>
          </a:xfrm>
        </p:spPr>
        <p:txBody>
          <a:bodyPr/>
          <a:lstStyle/>
          <a:p>
            <a:r>
              <a:rPr lang="en-US" dirty="0">
                <a:solidFill>
                  <a:schemeClr val="tx1"/>
                </a:solidFill>
              </a:rPr>
              <a:t>6 Points about Clinical Trials</a:t>
            </a:r>
          </a:p>
        </p:txBody>
      </p:sp>
      <p:sp>
        <p:nvSpPr>
          <p:cNvPr id="3" name="Content Placeholder 2">
            <a:extLst>
              <a:ext uri="{FF2B5EF4-FFF2-40B4-BE49-F238E27FC236}">
                <a16:creationId xmlns:a16="http://schemas.microsoft.com/office/drawing/2014/main" id="{9B16C526-CECC-42A6-A26B-D3C56EB18797}"/>
              </a:ext>
            </a:extLst>
          </p:cNvPr>
          <p:cNvSpPr>
            <a:spLocks noGrp="1"/>
          </p:cNvSpPr>
          <p:nvPr>
            <p:ph sz="half" idx="1"/>
          </p:nvPr>
        </p:nvSpPr>
        <p:spPr>
          <a:xfrm>
            <a:off x="942198" y="2005012"/>
            <a:ext cx="9306702" cy="4351338"/>
          </a:xfrm>
        </p:spPr>
        <p:txBody>
          <a:bodyPr wrap="square" anchor="t">
            <a:normAutofit/>
          </a:bodyPr>
          <a:lstStyle/>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Informed consent is an ongoing process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 happens in many ways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care continues for participants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problems are reported</a:t>
            </a:r>
          </a:p>
          <a:p>
            <a:pPr marL="514350" indent="-514350" algn="l">
              <a:lnSpc>
                <a:spcPct val="100000"/>
              </a:lnSpc>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Researchers collect data</a:t>
            </a:r>
            <a:r>
              <a:rPr lang="en-US" sz="3200" b="0" i="0" dirty="0">
                <a:solidFill>
                  <a:schemeClr val="tx1"/>
                </a:solidFill>
                <a:effectLst/>
                <a:latin typeface="Helvetica" panose="020B0604020202020204" pitchFamily="34" charset="0"/>
                <a:cs typeface="Helvetica" panose="020B0604020202020204" pitchFamily="34" charset="0"/>
              </a:rPr>
              <a:t> </a:t>
            </a:r>
            <a:endParaRPr lang="en-US" sz="3200" b="1" i="0" dirty="0">
              <a:solidFill>
                <a:schemeClr val="tx1"/>
              </a:solidFill>
              <a:effectLst/>
              <a:latin typeface="Helvetica" panose="020B0604020202020204" pitchFamily="34" charset="0"/>
              <a:cs typeface="Helvetica" panose="020B0604020202020204" pitchFamily="34" charset="0"/>
            </a:endParaRP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Researchers analyze the data</a:t>
            </a:r>
            <a:endParaRPr lang="en-US" sz="3200" dirty="0"/>
          </a:p>
        </p:txBody>
      </p:sp>
    </p:spTree>
    <p:extLst>
      <p:ext uri="{BB962C8B-B14F-4D97-AF65-F5344CB8AC3E}">
        <p14:creationId xmlns:p14="http://schemas.microsoft.com/office/powerpoint/2010/main" val="172771832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3608E354-366F-2248-3227-54F57F0377C2}"/>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7</a:t>
            </a:fld>
            <a:endParaRPr lang="en-US" dirty="0">
              <a:solidFill>
                <a:schemeClr val="tx1"/>
              </a:solidFill>
            </a:endParaRPr>
          </a:p>
        </p:txBody>
      </p:sp>
      <p:sp>
        <p:nvSpPr>
          <p:cNvPr id="4" name="Title 3">
            <a:extLst>
              <a:ext uri="{FF2B5EF4-FFF2-40B4-BE49-F238E27FC236}">
                <a16:creationId xmlns:a16="http://schemas.microsoft.com/office/drawing/2014/main" id="{370A80DD-B497-605D-CDD2-8E6799D2E00C}"/>
              </a:ext>
            </a:extLst>
          </p:cNvPr>
          <p:cNvSpPr>
            <a:spLocks noGrp="1"/>
          </p:cNvSpPr>
          <p:nvPr>
            <p:ph type="title"/>
          </p:nvPr>
        </p:nvSpPr>
        <p:spPr>
          <a:xfrm>
            <a:off x="411078" y="136525"/>
            <a:ext cx="11369843" cy="1325563"/>
          </a:xfrm>
        </p:spPr>
        <p:txBody>
          <a:bodyPr/>
          <a:lstStyle/>
          <a:p>
            <a:pPr algn="ctr"/>
            <a:r>
              <a:rPr lang="en-US" sz="4000" dirty="0">
                <a:solidFill>
                  <a:schemeClr val="tx1"/>
                </a:solidFill>
              </a:rPr>
              <a:t>Public Benefits of Access to Clinical Trials Information</a:t>
            </a:r>
            <a:endParaRPr lang="en-US" sz="4000" dirty="0"/>
          </a:p>
        </p:txBody>
      </p:sp>
      <p:sp>
        <p:nvSpPr>
          <p:cNvPr id="3" name="Content Placeholder 2"/>
          <p:cNvSpPr>
            <a:spLocks noGrp="1"/>
          </p:cNvSpPr>
          <p:nvPr>
            <p:ph sz="half" idx="1"/>
          </p:nvPr>
        </p:nvSpPr>
        <p:spPr>
          <a:xfrm>
            <a:off x="1093388" y="2083535"/>
            <a:ext cx="8134833" cy="4181475"/>
          </a:xfrm>
        </p:spPr>
        <p:txBody>
          <a:bodyPr wrap="square" anchor="t">
            <a:normAutofit fontScale="92500" lnSpcReduction="20000"/>
          </a:bodyPr>
          <a:lstStyle/>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Helps meet ethical obligations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Informs future research </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Mitigates information bias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Evaluates research integrity</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Prevents duplication of unsafe interventions</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Provides access to data </a:t>
            </a:r>
          </a:p>
          <a:p>
            <a:pPr marL="457200" lvl="1" indent="-457200">
              <a:lnSpc>
                <a:spcPct val="120000"/>
              </a:lnSpc>
              <a:spcBef>
                <a:spcPts val="900"/>
              </a:spcBef>
            </a:pPr>
            <a:r>
              <a:rPr lang="en-US" sz="3200" dirty="0">
                <a:solidFill>
                  <a:schemeClr val="tx1"/>
                </a:solidFill>
                <a:latin typeface="Helvetica" panose="020B0604020202020204" pitchFamily="34" charset="0"/>
                <a:cs typeface="Helvetica" panose="020B0604020202020204" pitchFamily="34" charset="0"/>
              </a:rPr>
              <a:t>Enhances patient access </a:t>
            </a:r>
          </a:p>
        </p:txBody>
      </p:sp>
    </p:spTree>
    <p:extLst>
      <p:ext uri="{BB962C8B-B14F-4D97-AF65-F5344CB8AC3E}">
        <p14:creationId xmlns:p14="http://schemas.microsoft.com/office/powerpoint/2010/main" val="388878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2C14D-F42A-4C87-58B6-787322D1AEED}"/>
              </a:ex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8</a:t>
            </a:fld>
            <a:endParaRPr lang="en-US" dirty="0">
              <a:solidFill>
                <a:schemeClr val="tx1"/>
              </a:solidFill>
            </a:endParaRPr>
          </a:p>
        </p:txBody>
      </p:sp>
      <p:sp>
        <p:nvSpPr>
          <p:cNvPr id="2" name="Title 1"/>
          <p:cNvSpPr>
            <a:spLocks noGrp="1"/>
          </p:cNvSpPr>
          <p:nvPr>
            <p:ph type="title"/>
          </p:nvPr>
        </p:nvSpPr>
        <p:spPr>
          <a:xfrm>
            <a:off x="512041" y="280990"/>
            <a:ext cx="10515600" cy="923926"/>
          </a:xfrm>
        </p:spPr>
        <p:txBody>
          <a:bodyPr/>
          <a:lstStyle/>
          <a:p>
            <a:r>
              <a:rPr lang="en-US" sz="4000" b="1" dirty="0">
                <a:solidFill>
                  <a:schemeClr val="tx1"/>
                </a:solidFill>
                <a:latin typeface="Helvetica" panose="020B0604020202020204" pitchFamily="34" charset="0"/>
                <a:cs typeface="Helvetica" panose="020B0604020202020204" pitchFamily="34" charset="0"/>
              </a:rPr>
              <a:t>What is ClinicalTrials.gov?</a:t>
            </a:r>
          </a:p>
        </p:txBody>
      </p:sp>
      <p:pic>
        <p:nvPicPr>
          <p:cNvPr id="5" name="Content Placeholder 6" descr="Clinicaltrials.gov is a website and online database of clinical research studies and information about their results. It is the world’s largest registry of publicly and privately supported clinical studies, with studies taking place in all 50 states and in over 200 countries and territories.&#10;&#10;">
            <a:extLst>
              <a:ext uri="{FF2B5EF4-FFF2-40B4-BE49-F238E27FC236}">
                <a16:creationId xmlns:a16="http://schemas.microsoft.com/office/drawing/2014/main" id="{DB68E9D3-1F0A-2289-14B7-B529B6E3E6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74996" y="1604964"/>
            <a:ext cx="9290316" cy="4351338"/>
          </a:xfrm>
        </p:spPr>
      </p:pic>
    </p:spTree>
    <p:extLst>
      <p:ext uri="{BB962C8B-B14F-4D97-AF65-F5344CB8AC3E}">
        <p14:creationId xmlns:p14="http://schemas.microsoft.com/office/powerpoint/2010/main" val="201457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5CBFD1-319D-FD2B-6C83-3204A36F8F0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9</a:t>
            </a:fld>
            <a:endParaRPr lang="en-US" dirty="0">
              <a:solidFill>
                <a:schemeClr val="tx1"/>
              </a:solidFill>
            </a:endParaRPr>
          </a:p>
        </p:txBody>
      </p:sp>
      <p:sp>
        <p:nvSpPr>
          <p:cNvPr id="2" name="Title 1">
            <a:extLst>
              <a:ext uri="{FF2B5EF4-FFF2-40B4-BE49-F238E27FC236}">
                <a16:creationId xmlns:a16="http://schemas.microsoft.com/office/drawing/2014/main" id="{71968A00-F091-5CB0-649F-5308C52859ED}"/>
              </a:ext>
            </a:extLst>
          </p:cNvPr>
          <p:cNvSpPr>
            <a:spLocks noGrp="1"/>
          </p:cNvSpPr>
          <p:nvPr>
            <p:ph type="title"/>
          </p:nvPr>
        </p:nvSpPr>
        <p:spPr>
          <a:xfrm>
            <a:off x="246731" y="381481"/>
            <a:ext cx="11422966" cy="1143470"/>
          </a:xfrm>
        </p:spPr>
        <p:txBody>
          <a:bodyPr/>
          <a:lstStyle/>
          <a:p>
            <a:pPr algn="ctr"/>
            <a:r>
              <a:rPr lang="en-US" sz="3200" b="1" dirty="0">
                <a:solidFill>
                  <a:schemeClr val="tx1"/>
                </a:solidFill>
                <a:latin typeface="Helvetica" panose="020B0604020202020204" pitchFamily="34" charset="0"/>
                <a:cs typeface="Helvetica" panose="020B0604020202020204" pitchFamily="34" charset="0"/>
              </a:rPr>
              <a:t>Sponsors and Investigators are Responsible for the Data</a:t>
            </a:r>
            <a:endParaRPr lang="en-US" sz="3200" b="1" dirty="0">
              <a:solidFill>
                <a:schemeClr val="tx1"/>
              </a:solidFill>
              <a:latin typeface="Helvetica" panose="020B0604020202020204"/>
              <a:cs typeface="Helvetica" panose="020B0604020202020204"/>
            </a:endParaRPr>
          </a:p>
        </p:txBody>
      </p:sp>
      <p:sp>
        <p:nvSpPr>
          <p:cNvPr id="3" name="TextBox 2">
            <a:extLst>
              <a:ext uri="{FF2B5EF4-FFF2-40B4-BE49-F238E27FC236}">
                <a16:creationId xmlns:a16="http://schemas.microsoft.com/office/drawing/2014/main" id="{E8A708AF-033B-3C0F-32C4-7DE1D07A9077}"/>
              </a:ext>
            </a:extLst>
          </p:cNvPr>
          <p:cNvSpPr txBox="1"/>
          <p:nvPr/>
        </p:nvSpPr>
        <p:spPr>
          <a:xfrm>
            <a:off x="880456" y="2347616"/>
            <a:ext cx="10155516" cy="2985433"/>
          </a:xfrm>
          <a:prstGeom prst="rect">
            <a:avLst/>
          </a:prstGeom>
          <a:noFill/>
        </p:spPr>
        <p:txBody>
          <a:bodyPr wrap="square" rtlCol="0">
            <a:spAutoFit/>
          </a:bodyPr>
          <a:lstStyle/>
          <a:p>
            <a:pPr lvl="1">
              <a:spcAft>
                <a:spcPts val="600"/>
              </a:spcAft>
            </a:pPr>
            <a:endParaRPr lang="en-US" sz="1000" dirty="0">
              <a:solidFill>
                <a:schemeClr val="bg1"/>
              </a:solidFill>
              <a:latin typeface="Helvetica" panose="020B0604020202020204"/>
              <a:cs typeface="Helvetica" panose="020B0604020202020204"/>
            </a:endParaRPr>
          </a:p>
          <a:p>
            <a:pPr marL="742950" lvl="1" indent="-285750">
              <a:spcAft>
                <a:spcPts val="600"/>
              </a:spcAft>
              <a:buFont typeface="Arial" panose="020B0604020202020204" pitchFamily="34" charset="0"/>
              <a:buChar char="•"/>
            </a:pPr>
            <a:r>
              <a:rPr lang="en-US" sz="2800" dirty="0">
                <a:latin typeface="Helvetica" panose="020B0604020202020204" pitchFamily="34" charset="0"/>
                <a:cs typeface="Helvetica" panose="020B0604020202020204" pitchFamily="34" charset="0"/>
              </a:rPr>
              <a:t>ClinicalTrials.gov provides access to study data, but </a:t>
            </a:r>
            <a:br>
              <a:rPr lang="en-US" sz="2800" dirty="0">
                <a:latin typeface="Helvetica" panose="020B0604020202020204" pitchFamily="34" charset="0"/>
                <a:cs typeface="Helvetica" panose="020B0604020202020204" pitchFamily="34" charset="0"/>
              </a:rPr>
            </a:br>
            <a:r>
              <a:rPr lang="en-US" sz="2800" dirty="0">
                <a:latin typeface="Helvetica" panose="020B0604020202020204" pitchFamily="34" charset="0"/>
                <a:cs typeface="Helvetica" panose="020B0604020202020204" pitchFamily="34" charset="0"/>
              </a:rPr>
              <a:t>does </a:t>
            </a:r>
            <a:r>
              <a:rPr lang="en-US" sz="2800" u="sng" dirty="0">
                <a:latin typeface="Helvetica" panose="020B0604020202020204" pitchFamily="34" charset="0"/>
                <a:cs typeface="Helvetica" panose="020B0604020202020204" pitchFamily="34" charset="0"/>
              </a:rPr>
              <a:t>not</a:t>
            </a:r>
            <a:r>
              <a:rPr lang="en-US" sz="2800" dirty="0">
                <a:latin typeface="Helvetica" panose="020B0604020202020204" pitchFamily="34" charset="0"/>
                <a:cs typeface="Helvetica" panose="020B0604020202020204" pitchFamily="34" charset="0"/>
              </a:rPr>
              <a:t> own the data</a:t>
            </a:r>
            <a:r>
              <a:rPr lang="en-US" sz="3200" dirty="0">
                <a:latin typeface="Helvetica" panose="020B0604020202020204" pitchFamily="34" charset="0"/>
                <a:cs typeface="Helvetica" panose="020B0604020202020204" pitchFamily="34" charset="0"/>
              </a:rPr>
              <a:t>.</a:t>
            </a:r>
          </a:p>
          <a:p>
            <a:pPr lvl="1">
              <a:spcAft>
                <a:spcPts val="600"/>
              </a:spcAft>
            </a:pPr>
            <a:endParaRPr lang="en-US" sz="2800" dirty="0">
              <a:latin typeface="Helvetica" panose="020B0604020202020204" pitchFamily="34" charset="0"/>
              <a:cs typeface="Helvetica" panose="020B0604020202020204" pitchFamily="34" charset="0"/>
            </a:endParaRPr>
          </a:p>
          <a:p>
            <a:pPr marL="742950" lvl="1" indent="-285750">
              <a:spcAft>
                <a:spcPts val="600"/>
              </a:spcAft>
              <a:buFont typeface="Arial" panose="020B0604020202020204" pitchFamily="34" charset="0"/>
              <a:buChar char="•"/>
            </a:pPr>
            <a:r>
              <a:rPr lang="en-US" sz="2800" dirty="0">
                <a:latin typeface="Helvetica" panose="020B0604020202020204"/>
                <a:cs typeface="Helvetica" panose="020B0604020202020204"/>
              </a:rPr>
              <a:t>NIH and NLM </a:t>
            </a:r>
            <a:r>
              <a:rPr lang="en-US" sz="2800" b="1" i="1" dirty="0">
                <a:latin typeface="Helvetica" panose="020B0604020202020204"/>
                <a:cs typeface="Helvetica" panose="020B0604020202020204"/>
              </a:rPr>
              <a:t>do not </a:t>
            </a:r>
            <a:r>
              <a:rPr lang="en-US" sz="2800" kern="1800" dirty="0">
                <a:latin typeface="Helvetica" panose="020B0604020202020204"/>
                <a:ea typeface="Calibri" panose="020F0502020204030204" pitchFamily="34" charset="0"/>
                <a:cs typeface="Helvetica" panose="020B0604020202020204"/>
              </a:rPr>
              <a:t>review or approve the safety and science of the studies listed in the database.</a:t>
            </a:r>
          </a:p>
          <a:p>
            <a:pPr marL="742950" lvl="1" indent="-285750">
              <a:spcAft>
                <a:spcPts val="600"/>
              </a:spcAft>
              <a:buFont typeface="Arial" panose="020B0604020202020204" pitchFamily="34" charset="0"/>
              <a:buChar char="•"/>
            </a:pPr>
            <a:endParaRPr lang="en-US" sz="1000" kern="1800" dirty="0">
              <a:solidFill>
                <a:schemeClr val="bg1"/>
              </a:solidFill>
              <a:latin typeface="Helvetica" panose="020B0604020202020204"/>
              <a:ea typeface="Calibri" panose="020F0502020204030204" pitchFamily="34" charset="0"/>
              <a:cs typeface="Helvetica" panose="020B0604020202020204"/>
            </a:endParaRPr>
          </a:p>
        </p:txBody>
      </p:sp>
    </p:spTree>
    <p:extLst>
      <p:ext uri="{BB962C8B-B14F-4D97-AF65-F5344CB8AC3E}">
        <p14:creationId xmlns:p14="http://schemas.microsoft.com/office/powerpoint/2010/main" val="13018127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NTO Blu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0FC1E16F-F9C9-4875-B73A-C689AB8D4010}"/>
    </a:ext>
  </a:extLst>
</a:theme>
</file>

<file path=ppt/theme/theme3.xml><?xml version="1.0" encoding="utf-8"?>
<a:theme xmlns:a="http://schemas.openxmlformats.org/drawingml/2006/main" name="NTO Black">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21F97D43-0A6A-43D8-9E68-9D8FDB2239A7}"/>
    </a:ext>
  </a:extLst>
</a:theme>
</file>

<file path=ppt/theme/theme4.xml><?xml version="1.0" encoding="utf-8"?>
<a:theme xmlns:a="http://schemas.openxmlformats.org/drawingml/2006/main" name="NTO Gray">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FEC3E874-E58A-4F0D-84EC-AB5233BDFA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1247891-0124-4ef2-b948-f0971478a393" xsi:nil="true"/>
    <lcf76f155ced4ddcb4097134ff3c332f xmlns="74497ba9-ed5a-4cca-9240-7ee99bf3581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29AAA7C5DF2C48B0448E31AE190A0F" ma:contentTypeVersion="17" ma:contentTypeDescription="Create a new document." ma:contentTypeScope="" ma:versionID="4263c593307dae6d2996b2d7b8229978">
  <xsd:schema xmlns:xsd="http://www.w3.org/2001/XMLSchema" xmlns:xs="http://www.w3.org/2001/XMLSchema" xmlns:p="http://schemas.microsoft.com/office/2006/metadata/properties" xmlns:ns2="74497ba9-ed5a-4cca-9240-7ee99bf3581f" xmlns:ns3="c1247891-0124-4ef2-b948-f0971478a393" targetNamespace="http://schemas.microsoft.com/office/2006/metadata/properties" ma:root="true" ma:fieldsID="67c673c863ec1af6f4eb6123683ccf32" ns2:_="" ns3:_="">
    <xsd:import namespace="74497ba9-ed5a-4cca-9240-7ee99bf3581f"/>
    <xsd:import namespace="c1247891-0124-4ef2-b948-f0971478a3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97ba9-ed5a-4cca-9240-7ee99bf35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592f6e-9db9-49f2-9f9e-7d6ee315dc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47891-0124-4ef2-b948-f0971478a39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f016e4-01ad-49fb-a318-e6a570d1757a}" ma:internalName="TaxCatchAll" ma:showField="CatchAllData" ma:web="c1247891-0124-4ef2-b948-f0971478a3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9320D0-1373-48A5-B29D-10B6BC5CB0CF}">
  <ds:schemaRefs>
    <ds:schemaRef ds:uri="http://purl.org/dc/elements/1.1/"/>
    <ds:schemaRef ds:uri="http://purl.org/dc/terms/"/>
    <ds:schemaRef ds:uri="c1247891-0124-4ef2-b948-f0971478a393"/>
    <ds:schemaRef ds:uri="http://purl.org/dc/dcmitype/"/>
    <ds:schemaRef ds:uri="http://schemas.microsoft.com/office/2006/metadata/properties"/>
    <ds:schemaRef ds:uri="74497ba9-ed5a-4cca-9240-7ee99bf3581f"/>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CC11566-25A7-4B54-B826-974C2A7A2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97ba9-ed5a-4cca-9240-7ee99bf3581f"/>
    <ds:schemaRef ds:uri="c1247891-0124-4ef2-b948-f0971478a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A1740C-83F8-4615-B915-DF90AAF18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11188</TotalTime>
  <Words>1167</Words>
  <Application>Microsoft Office PowerPoint</Application>
  <PresentationFormat>Widescreen</PresentationFormat>
  <Paragraphs>194</Paragraphs>
  <Slides>26</Slides>
  <Notes>24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26</vt:i4>
      </vt:variant>
    </vt:vector>
  </HeadingPairs>
  <TitlesOfParts>
    <vt:vector size="38" baseType="lpstr">
      <vt:lpstr>ＭＳ Ｐゴシック</vt:lpstr>
      <vt:lpstr>Arial</vt:lpstr>
      <vt:lpstr>Calibri</vt:lpstr>
      <vt:lpstr>Helvetica</vt:lpstr>
      <vt:lpstr>Helvetica Neue</vt:lpstr>
      <vt:lpstr>Roboto</vt:lpstr>
      <vt:lpstr>system-ui</vt:lpstr>
      <vt:lpstr>Wingdings</vt:lpstr>
      <vt:lpstr>NTO White w gray text</vt:lpstr>
      <vt:lpstr>NTO Blue</vt:lpstr>
      <vt:lpstr>NTO Black</vt:lpstr>
      <vt:lpstr>NTO Gray</vt:lpstr>
      <vt:lpstr>ClinicalTrials.gov for Librarians</vt:lpstr>
      <vt:lpstr>NNLM </vt:lpstr>
      <vt:lpstr>Agenda</vt:lpstr>
      <vt:lpstr>What is a Clinical Study? </vt:lpstr>
      <vt:lpstr>Clinical Trials and Observational Studies</vt:lpstr>
      <vt:lpstr>6 Points about Clinical Trials</vt:lpstr>
      <vt:lpstr>Public Benefits of Access to Clinical Trials Information</vt:lpstr>
      <vt:lpstr>What is ClinicalTrials.gov?</vt:lpstr>
      <vt:lpstr>Sponsors and Investigators are Responsible for the Data</vt:lpstr>
      <vt:lpstr>Who Does Clinicaltrials.gov Serve?</vt:lpstr>
      <vt:lpstr>Which groups will you support? </vt:lpstr>
      <vt:lpstr>Patients and Advocates</vt:lpstr>
      <vt:lpstr>Data Submitters</vt:lpstr>
      <vt:lpstr>Researchers</vt:lpstr>
      <vt:lpstr>Librarians and ClinicalTrials.gov </vt:lpstr>
      <vt:lpstr>Librarian’s Advocacy Role</vt:lpstr>
      <vt:lpstr>Problems with Reporting Evidence</vt:lpstr>
      <vt:lpstr>Milestones for Registration and Results Reporting Requirements</vt:lpstr>
      <vt:lpstr>Final Rule</vt:lpstr>
      <vt:lpstr>Potential Penalties for Not Submitting</vt:lpstr>
      <vt:lpstr>Challenges in Submitting Results</vt:lpstr>
      <vt:lpstr>Growth of ClinicalTrials.gov</vt:lpstr>
      <vt:lpstr>Live ClinicalTrials.gov Search Demo</vt:lpstr>
      <vt:lpstr>Class Exercise: Research Case Scenario</vt:lpstr>
      <vt:lpstr>If You Would Like to Continue Your Training</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434</cp:revision>
  <cp:lastPrinted>2018-03-12T21:16:57Z</cp:lastPrinted>
  <dcterms:created xsi:type="dcterms:W3CDTF">2017-05-15T23:46:48Z</dcterms:created>
  <dcterms:modified xsi:type="dcterms:W3CDTF">2025-01-15T16:55:13Z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0x0101000D29AAA7C5DF2C48B0448E31AE190A0F</vt:lpwstr>
  </property>
  <property fmtid="{D5CDD505-2E9C-101B-9397-08002B2CF9AE}" pid="3" name="MediaServiceImageTags">
    <vt:lpwstr/>
  </property>
</Properties>
</file>