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60" r:id="rId5"/>
    <p:sldMasterId id="2147483672" r:id="rId6"/>
    <p:sldMasterId id="2147483696" r:id="rId7"/>
  </p:sldMasterIdLst>
  <p:notesMasterIdLst>
    <p:notesMasterId r:id="rId36"/>
  </p:notesMasterIdLst>
  <p:handoutMasterIdLst>
    <p:handoutMasterId r:id="rId37"/>
  </p:handoutMasterIdLst>
  <p:sldIdLst>
    <p:sldId id="322" r:id="rId8"/>
    <p:sldId id="724" r:id="rId9"/>
    <p:sldId id="260" r:id="rId10"/>
    <p:sldId id="266" r:id="rId11"/>
    <p:sldId id="261" r:id="rId12"/>
    <p:sldId id="263" r:id="rId13"/>
    <p:sldId id="265" r:id="rId14"/>
    <p:sldId id="324" r:id="rId15"/>
    <p:sldId id="4153" r:id="rId16"/>
    <p:sldId id="349" r:id="rId17"/>
    <p:sldId id="275" r:id="rId18"/>
    <p:sldId id="4156" r:id="rId19"/>
    <p:sldId id="2141411067" r:id="rId20"/>
    <p:sldId id="2141411068" r:id="rId21"/>
    <p:sldId id="276" r:id="rId22"/>
    <p:sldId id="284" r:id="rId23"/>
    <p:sldId id="282" r:id="rId24"/>
    <p:sldId id="2141411071" r:id="rId25"/>
    <p:sldId id="2141411072" r:id="rId26"/>
    <p:sldId id="2141411073" r:id="rId27"/>
    <p:sldId id="2141411074" r:id="rId28"/>
    <p:sldId id="2141411077" r:id="rId29"/>
    <p:sldId id="2142533417" r:id="rId30"/>
    <p:sldId id="4150" r:id="rId31"/>
    <p:sldId id="2142533419" r:id="rId32"/>
    <p:sldId id="2142533418" r:id="rId33"/>
    <p:sldId id="4158" r:id="rId34"/>
    <p:sldId id="311" r:id="rId35"/>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Christina (NIH/NLM/NCBI) [E]" initials="RC([" lastIdx="1" clrIdx="0">
    <p:extLst>
      <p:ext uri="{19B8F6BF-5375-455C-9EA6-DF929625EA0E}">
        <p15:presenceInfo xmlns:p15="http://schemas.microsoft.com/office/powerpoint/2012/main" userId="S::robinsoncl@nih.gov::2e116e64-9bce-4266-a3c2-910ecc64c7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616265"/>
    <a:srgbClr val="215591"/>
    <a:srgbClr val="25488D"/>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01" autoAdjust="0"/>
    <p:restoredTop sz="67462" autoAdjust="0"/>
  </p:normalViewPr>
  <p:slideViewPr>
    <p:cSldViewPr snapToGrid="0" showGuides="1">
      <p:cViewPr varScale="1">
        <p:scale>
          <a:sx n="56" d="100"/>
          <a:sy n="56" d="100"/>
        </p:scale>
        <p:origin x="1061" y="48"/>
      </p:cViewPr>
      <p:guideLst>
        <p:guide orient="horz" pos="2160"/>
        <p:guide pos="3840"/>
      </p:guideLst>
    </p:cSldViewPr>
  </p:slideViewPr>
  <p:outlineViewPr>
    <p:cViewPr>
      <p:scale>
        <a:sx n="33" d="100"/>
        <a:sy n="33" d="100"/>
      </p:scale>
      <p:origin x="0" y="-3080"/>
    </p:cViewPr>
  </p:outlineViewPr>
  <p:notesTextViewPr>
    <p:cViewPr>
      <p:scale>
        <a:sx n="1" d="1"/>
        <a:sy n="1" d="1"/>
      </p:scale>
      <p:origin x="0" y="0"/>
    </p:cViewPr>
  </p:notesTextViewPr>
  <p:sorterViewPr>
    <p:cViewPr varScale="1">
      <p:scale>
        <a:sx n="100" d="100"/>
        <a:sy n="100" d="100"/>
      </p:scale>
      <p:origin x="0" y="-2796"/>
    </p:cViewPr>
  </p:sorterViewPr>
  <p:notesViewPr>
    <p:cSldViewPr snapToGrid="0" showGuides="1">
      <p:cViewPr varScale="1">
        <p:scale>
          <a:sx n="100" d="100"/>
          <a:sy n="100" d="100"/>
        </p:scale>
        <p:origin x="269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8/12/2024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8/12/2024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cbi.nlm.nih.gov/pubmed?otool=mskcclib"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linicaltrials.gov/"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80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2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10</a:t>
            </a:fld>
            <a:endParaRPr lang="en-US" dirty="0"/>
          </a:p>
        </p:txBody>
      </p:sp>
    </p:spTree>
    <p:extLst>
      <p:ext uri="{BB962C8B-B14F-4D97-AF65-F5344CB8AC3E}">
        <p14:creationId xmlns:p14="http://schemas.microsoft.com/office/powerpoint/2010/main" val="425484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396003D-7F7D-4A09-AB3A-BA662AA0A9CD}" type="slidenum">
              <a:rPr lang="en-US">
                <a:solidFill>
                  <a:srgbClr val="000000"/>
                </a:solidFill>
                <a:latin typeface="Calibri" pitchFamily="34" charset="0"/>
              </a:rPr>
              <a:pPr fontAlgn="base">
                <a:spcBef>
                  <a:spcPct val="0"/>
                </a:spcBef>
                <a:spcAft>
                  <a:spcPct val="0"/>
                </a:spcAft>
              </a:pPr>
              <a:t>11</a:t>
            </a:fld>
            <a:endParaRPr lang="en-US">
              <a:solidFill>
                <a:srgbClr val="000000"/>
              </a:solidFill>
              <a:latin typeface="Calibri" pitchFamily="34" charset="0"/>
            </a:endParaRPr>
          </a:p>
        </p:txBody>
      </p:sp>
      <p:sp>
        <p:nvSpPr>
          <p:cNvPr id="34821" name="Footer Placeholder 4"/>
          <p:cNvSpPr>
            <a:spLocks noGrp="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56299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12</a:t>
            </a:fld>
            <a:endParaRPr lang="en-US" dirty="0"/>
          </a:p>
        </p:txBody>
      </p:sp>
    </p:spTree>
    <p:extLst>
      <p:ext uri="{BB962C8B-B14F-4D97-AF65-F5344CB8AC3E}">
        <p14:creationId xmlns:p14="http://schemas.microsoft.com/office/powerpoint/2010/main" val="3572959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13</a:t>
            </a:fld>
            <a:endParaRPr lang="en-US" dirty="0"/>
          </a:p>
        </p:txBody>
      </p:sp>
    </p:spTree>
    <p:extLst>
      <p:ext uri="{BB962C8B-B14F-4D97-AF65-F5344CB8AC3E}">
        <p14:creationId xmlns:p14="http://schemas.microsoft.com/office/powerpoint/2010/main" val="27355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CF338A7F-2D1D-42DC-B932-05BEC70C30EA}" type="slidenum">
              <a:rPr lang="en-US">
                <a:solidFill>
                  <a:srgbClr val="000000"/>
                </a:solidFill>
                <a:latin typeface="Calibri" pitchFamily="34" charset="0"/>
              </a:rPr>
              <a:pPr defTabSz="483265" fontAlgn="base">
                <a:spcBef>
                  <a:spcPct val="0"/>
                </a:spcBef>
                <a:spcAft>
                  <a:spcPct val="0"/>
                </a:spcAft>
                <a:defRPr/>
              </a:pPr>
              <a:t>14</a:t>
            </a:fld>
            <a:endParaRPr lang="en-US" dirty="0">
              <a:solidFill>
                <a:srgbClr val="000000"/>
              </a:solidFill>
              <a:latin typeface="Calibri" pitchFamily="34" charset="0"/>
            </a:endParaRPr>
          </a:p>
        </p:txBody>
      </p:sp>
      <p:sp>
        <p:nvSpPr>
          <p:cNvPr id="37893" name="Footer Placeholder 4"/>
          <p:cNvSpPr>
            <a:spLocks noGrp="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dirty="0">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615105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15</a:t>
            </a:fld>
            <a:endParaRPr lang="en-US" dirty="0"/>
          </a:p>
        </p:txBody>
      </p:sp>
    </p:spTree>
    <p:extLst>
      <p:ext uri="{BB962C8B-B14F-4D97-AF65-F5344CB8AC3E}">
        <p14:creationId xmlns:p14="http://schemas.microsoft.com/office/powerpoint/2010/main" val="4718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16</a:t>
            </a:fld>
            <a:endParaRPr lang="en-US" dirty="0"/>
          </a:p>
        </p:txBody>
      </p:sp>
    </p:spTree>
    <p:extLst>
      <p:ext uri="{BB962C8B-B14F-4D97-AF65-F5344CB8AC3E}">
        <p14:creationId xmlns:p14="http://schemas.microsoft.com/office/powerpoint/2010/main" val="305923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38168">
              <a:defRPr/>
            </a:pPr>
            <a:endParaRPr lang="en-US" baseline="0" dirty="0"/>
          </a:p>
        </p:txBody>
      </p:sp>
      <p:sp>
        <p:nvSpPr>
          <p:cNvPr id="4" name="Slide Number Placeholder 3"/>
          <p:cNvSpPr>
            <a:spLocks noGrp="1"/>
          </p:cNvSpPr>
          <p:nvPr>
            <p:ph type="sldNum" sz="quarter" idx="10"/>
          </p:nvPr>
        </p:nvSpPr>
        <p:spPr/>
        <p:txBody>
          <a:bodyPr/>
          <a:lstStyle/>
          <a:p>
            <a:fld id="{CBD3001F-AA79-49D3-8BA8-78D931846678}" type="slidenum">
              <a:rPr lang="en-US" smtClean="0"/>
              <a:t>17</a:t>
            </a:fld>
            <a:endParaRPr lang="en-US" dirty="0"/>
          </a:p>
        </p:txBody>
      </p:sp>
    </p:spTree>
    <p:extLst>
      <p:ext uri="{BB962C8B-B14F-4D97-AF65-F5344CB8AC3E}">
        <p14:creationId xmlns:p14="http://schemas.microsoft.com/office/powerpoint/2010/main" val="578074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171450" marR="0" lvl="0" indent="-171450" algn="l" defTabSz="94850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4850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19</a:t>
            </a:fld>
            <a:endParaRPr lang="en-US" dirty="0"/>
          </a:p>
        </p:txBody>
      </p:sp>
    </p:spTree>
    <p:extLst>
      <p:ext uri="{BB962C8B-B14F-4D97-AF65-F5344CB8AC3E}">
        <p14:creationId xmlns:p14="http://schemas.microsoft.com/office/powerpoint/2010/main" val="117539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20</a:t>
            </a:fld>
            <a:endParaRPr lang="en-US" dirty="0"/>
          </a:p>
        </p:txBody>
      </p:sp>
    </p:spTree>
    <p:extLst>
      <p:ext uri="{BB962C8B-B14F-4D97-AF65-F5344CB8AC3E}">
        <p14:creationId xmlns:p14="http://schemas.microsoft.com/office/powerpoint/2010/main" val="258516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a:t>
            </a:r>
          </a:p>
          <a:p>
            <a:endParaRPr lang="en-US" dirty="0"/>
          </a:p>
          <a:p>
            <a:r>
              <a:rPr lang="en-US" dirty="0"/>
              <a:t>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a:t>
            </a:r>
          </a:p>
          <a:p>
            <a:endParaRPr lang="en-US" dirty="0"/>
          </a:p>
          <a:p>
            <a:r>
              <a:rPr lang="en-US" dirty="0"/>
              <a:t>We do this primarily through three different methods: 1) providing funding to organizations so that they can work within their own communities; 2) other forms of outreach and engagement; ) And then like today, we offer a wide range of training and education opportunities.  </a:t>
            </a:r>
          </a:p>
          <a:p>
            <a:endParaRPr lang="en-US" dirty="0"/>
          </a:p>
          <a:p>
            <a:r>
              <a:rPr lang="en-US" dirty="0"/>
              <a:t>Plus, we recently launched the NNLM Discovery podcast.  Podcasts are available wherever you get your podcasts or on nnlm.gov/podcast</a:t>
            </a:r>
          </a:p>
          <a:p>
            <a:endParaRPr lang="en-US" dirty="0"/>
          </a:p>
          <a:p>
            <a:r>
              <a:rPr lang="en-US" dirty="0"/>
              <a:t>I encourage you all to visit nnlm.gov to learn more.</a:t>
            </a:r>
          </a:p>
        </p:txBody>
      </p:sp>
      <p:sp>
        <p:nvSpPr>
          <p:cNvPr id="4" name="Slide Number Placeholder 3"/>
          <p:cNvSpPr>
            <a:spLocks noGrp="1"/>
          </p:cNvSpPr>
          <p:nvPr>
            <p:ph type="sldNum" sz="quarter" idx="10"/>
          </p:nvPr>
        </p:nvSpPr>
        <p:spPr/>
        <p:txBody>
          <a:bodyPr/>
          <a:lstStyle/>
          <a:p>
            <a:fld id="{F37C1951-B430-4891-8D79-DC3B7319464D}" type="slidenum">
              <a:rPr lang="en-US" smtClean="0"/>
              <a:t>2</a:t>
            </a:fld>
            <a:endParaRPr lang="en-US"/>
          </a:p>
        </p:txBody>
      </p:sp>
    </p:spTree>
    <p:extLst>
      <p:ext uri="{BB962C8B-B14F-4D97-AF65-F5344CB8AC3E}">
        <p14:creationId xmlns:p14="http://schemas.microsoft.com/office/powerpoint/2010/main" val="4206312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21</a:t>
            </a:fld>
            <a:endParaRPr lang="en-US" dirty="0"/>
          </a:p>
        </p:txBody>
      </p:sp>
    </p:spTree>
    <p:extLst>
      <p:ext uri="{BB962C8B-B14F-4D97-AF65-F5344CB8AC3E}">
        <p14:creationId xmlns:p14="http://schemas.microsoft.com/office/powerpoint/2010/main" val="498022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23</a:t>
            </a:fld>
            <a:endParaRPr lang="en-US" dirty="0"/>
          </a:p>
        </p:txBody>
      </p:sp>
    </p:spTree>
    <p:extLst>
      <p:ext uri="{BB962C8B-B14F-4D97-AF65-F5344CB8AC3E}">
        <p14:creationId xmlns:p14="http://schemas.microsoft.com/office/powerpoint/2010/main" val="1877750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rPr>
              <a:t>A basic search on Breast Cancer with Vitamin D as the intervention. </a:t>
            </a:r>
          </a:p>
          <a:p>
            <a:endParaRPr lang="en-US" dirty="0">
              <a:solidFill>
                <a:srgbClr val="002060"/>
              </a:solidFill>
            </a:endParaRPr>
          </a:p>
          <a:p>
            <a:r>
              <a:rPr lang="en-US" dirty="0">
                <a:solidFill>
                  <a:srgbClr val="002060"/>
                </a:solidFill>
              </a:rPr>
              <a:t>We will look at a sample study. I will do a filtered search on location, and you will have a chance to search for actively recruiting studies in your nearest city. Then, I will give you a research case study using virtual reality with burn patients. And we will finish up with finding PubMed citations using the secondary source ID field tag [si]. You won’t want to miss this tip!</a:t>
            </a:r>
          </a:p>
          <a:p>
            <a:r>
              <a:rPr lang="en-US" dirty="0">
                <a:solidFill>
                  <a:srgbClr val="002060"/>
                </a:solidFill>
              </a:rPr>
              <a:t>Your Turn: Use filters to Find a Trial Actively Recruiting in Your State</a:t>
            </a:r>
          </a:p>
          <a:p>
            <a:r>
              <a:rPr lang="en-US" dirty="0">
                <a:solidFill>
                  <a:srgbClr val="002060"/>
                </a:solidFill>
              </a:rPr>
              <a:t>Researcher Search: Using Virtual Reality with Burn Patients</a:t>
            </a:r>
          </a:p>
          <a:p>
            <a:r>
              <a:rPr lang="en-US" dirty="0">
                <a:solidFill>
                  <a:srgbClr val="002060"/>
                </a:solidFill>
              </a:rPr>
              <a:t>Finding PubMed Citations Using [si] Field Tag</a:t>
            </a:r>
          </a:p>
          <a:p>
            <a:pPr lvl="1"/>
            <a:r>
              <a:rPr lang="en-US" dirty="0">
                <a:solidFill>
                  <a:srgbClr val="002060"/>
                </a:solidFill>
              </a:rPr>
              <a:t>You won’t want to miss this last search tip!</a:t>
            </a: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24</a:t>
            </a:fld>
            <a:endParaRPr lang="en-US"/>
          </a:p>
        </p:txBody>
      </p:sp>
    </p:spTree>
    <p:extLst>
      <p:ext uri="{BB962C8B-B14F-4D97-AF65-F5344CB8AC3E}">
        <p14:creationId xmlns:p14="http://schemas.microsoft.com/office/powerpoint/2010/main" val="3116975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25</a:t>
            </a:fld>
            <a:endParaRPr lang="en-US" dirty="0"/>
          </a:p>
        </p:txBody>
      </p:sp>
    </p:spTree>
    <p:extLst>
      <p:ext uri="{BB962C8B-B14F-4D97-AF65-F5344CB8AC3E}">
        <p14:creationId xmlns:p14="http://schemas.microsoft.com/office/powerpoint/2010/main" val="2348396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As I mentioned earlier, CTG is a key resource for accessing studies with unpublished results,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but it does not provide a filter to do this.</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Never fear! It </a:t>
            </a:r>
            <a:r>
              <a:rPr lang="en-US" sz="1800" b="1" i="1" kern="1800" dirty="0">
                <a:effectLst/>
                <a:latin typeface="Calibri" panose="020F0502020204030204" pitchFamily="34" charset="0"/>
                <a:ea typeface="Calibri" panose="020F0502020204030204" pitchFamily="34" charset="0"/>
                <a:cs typeface="Calibri" panose="020F0502020204030204" pitchFamily="34" charset="0"/>
              </a:rPr>
              <a:t>is</a:t>
            </a:r>
            <a:r>
              <a:rPr lang="en-US" sz="1800" kern="1800" dirty="0">
                <a:effectLst/>
                <a:latin typeface="Calibri" panose="020F0502020204030204" pitchFamily="34" charset="0"/>
                <a:ea typeface="Calibri" panose="020F0502020204030204" pitchFamily="34" charset="0"/>
                <a:cs typeface="Calibri" panose="020F0502020204030204" pitchFamily="34" charset="0"/>
              </a:rPr>
              <a:t> possible to perform this search.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So, let’s go back into to CTG and I’ll walk us through the steps… </a:t>
            </a:r>
          </a:p>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26</a:t>
            </a:fld>
            <a:endParaRPr lang="en-US" dirty="0"/>
          </a:p>
        </p:txBody>
      </p:sp>
    </p:spTree>
    <p:extLst>
      <p:ext uri="{BB962C8B-B14F-4D97-AF65-F5344CB8AC3E}">
        <p14:creationId xmlns:p14="http://schemas.microsoft.com/office/powerpoint/2010/main" val="38830342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I am going to go live to PubMed in a moment for our 2</a:t>
            </a:r>
            <a:r>
              <a:rPr lang="en-US" sz="1800" kern="18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800" kern="1800" dirty="0">
                <a:effectLst/>
                <a:latin typeface="Calibri" panose="020F0502020204030204" pitchFamily="34" charset="0"/>
                <a:ea typeface="Calibri" panose="020F0502020204030204" pitchFamily="34" charset="0"/>
                <a:cs typeface="Calibri" panose="020F0502020204030204" pitchFamily="34" charset="0"/>
              </a:rPr>
              <a:t> search tip, but first I want to talk a little about what we’ll be doing.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We are going to use the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Secondary Source ID Field Tag</a:t>
            </a:r>
            <a:r>
              <a:rPr lang="en-US" sz="1800" kern="1800" dirty="0">
                <a:effectLst/>
                <a:latin typeface="Calibri" panose="020F0502020204030204" pitchFamily="34" charset="0"/>
                <a:ea typeface="Calibri" panose="020F0502020204030204" pitchFamily="34" charset="0"/>
                <a:cs typeface="Calibri" panose="020F0502020204030204" pitchFamily="34" charset="0"/>
              </a:rPr>
              <a:t> to quickly and easily filter </a:t>
            </a:r>
            <a:r>
              <a:rPr lang="en-US" sz="1800" u="sng" kern="18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PubMed</a:t>
            </a:r>
            <a:r>
              <a:rPr lang="en-US" sz="1800" kern="1800" dirty="0">
                <a:effectLst/>
                <a:latin typeface="Calibri" panose="020F0502020204030204" pitchFamily="34" charset="0"/>
                <a:ea typeface="Calibri" panose="020F0502020204030204" pitchFamily="34" charset="0"/>
                <a:cs typeface="Calibri" panose="020F0502020204030204" pitchFamily="34" charset="0"/>
              </a:rPr>
              <a:t> results to those that are also in the </a:t>
            </a:r>
            <a:r>
              <a:rPr lang="en-US" sz="1800" u="sng" kern="18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ClinicalTrials.gov</a:t>
            </a:r>
            <a:r>
              <a:rPr lang="en-US" sz="1800" kern="1800" dirty="0">
                <a:effectLst/>
                <a:latin typeface="Calibri" panose="020F0502020204030204" pitchFamily="34" charset="0"/>
                <a:ea typeface="Calibri" panose="020F0502020204030204" pitchFamily="34" charset="0"/>
                <a:cs typeface="Calibri" panose="020F0502020204030204" pitchFamily="34" charset="0"/>
              </a:rPr>
              <a:t> database.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b="1" kern="1800" dirty="0" err="1">
                <a:effectLst/>
                <a:latin typeface="Calibri" panose="020F0502020204030204" pitchFamily="34" charset="0"/>
                <a:ea typeface="Calibri" panose="020F0502020204030204" pitchFamily="34" charset="0"/>
                <a:cs typeface="Calibri" panose="020F0502020204030204" pitchFamily="34" charset="0"/>
              </a:rPr>
              <a:t>si</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kern="1800" dirty="0">
                <a:effectLst/>
                <a:latin typeface="Calibri" panose="020F0502020204030204" pitchFamily="34" charset="0"/>
                <a:ea typeface="Calibri" panose="020F0502020204030204" pitchFamily="34" charset="0"/>
                <a:cs typeface="Calibri" panose="020F0502020204030204" pitchFamily="34" charset="0"/>
              </a:rPr>
              <a:t> stands for stands for “secondary source,” and includes publishers, research institutes, and a variety of commercial and non-profit organizations that are </a:t>
            </a:r>
            <a:r>
              <a:rPr lang="en-US" sz="1800" kern="1800" dirty="0" err="1">
                <a:effectLst/>
                <a:latin typeface="Calibri" panose="020F0502020204030204" pitchFamily="34" charset="0"/>
                <a:ea typeface="Calibri" panose="020F0502020204030204" pitchFamily="34" charset="0"/>
                <a:cs typeface="Calibri" panose="020F0502020204030204" pitchFamily="34" charset="0"/>
              </a:rPr>
              <a:t>LinkOut</a:t>
            </a:r>
            <a:r>
              <a:rPr lang="en-US" sz="1800" kern="1800" dirty="0">
                <a:effectLst/>
                <a:latin typeface="Calibri" panose="020F0502020204030204" pitchFamily="34" charset="0"/>
                <a:ea typeface="Calibri" panose="020F0502020204030204" pitchFamily="34" charset="0"/>
                <a:cs typeface="Calibri" panose="020F0502020204030204" pitchFamily="34" charset="0"/>
              </a:rPr>
              <a:t> providers - ClinicalTrials.gov is one of those providers.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The format for this field tag is: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clinicaltrials.gov [</a:t>
            </a:r>
            <a:r>
              <a:rPr lang="en-US" sz="1800" b="1" kern="1800" dirty="0" err="1">
                <a:effectLst/>
                <a:latin typeface="Calibri" panose="020F0502020204030204" pitchFamily="34" charset="0"/>
                <a:ea typeface="Calibri" panose="020F0502020204030204" pitchFamily="34" charset="0"/>
                <a:cs typeface="Calibri" panose="020F0502020204030204" pitchFamily="34" charset="0"/>
              </a:rPr>
              <a:t>si</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So, I’m going to open up PubMed now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[Open PubMed]</a:t>
            </a:r>
            <a:r>
              <a:rPr lang="en-US" sz="1800" kern="1800" dirty="0">
                <a:effectLst/>
                <a:latin typeface="Calibri" panose="020F0502020204030204" pitchFamily="34" charset="0"/>
                <a:ea typeface="Calibri" panose="020F0502020204030204" pitchFamily="34" charset="0"/>
                <a:cs typeface="Calibri" panose="020F0502020204030204" pitchFamily="34" charset="0"/>
              </a:rPr>
              <a:t> and we’ll try this out…</a:t>
            </a:r>
          </a:p>
          <a:p>
            <a:pPr marL="0" marR="0">
              <a:lnSpc>
                <a:spcPct val="107000"/>
              </a:lnSpc>
              <a:spcBef>
                <a:spcPts val="0"/>
              </a:spcBef>
              <a:spcAft>
                <a:spcPts val="0"/>
              </a:spcAft>
            </a:pPr>
            <a:r>
              <a:rPr lang="en-US" sz="1800" b="1" kern="180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27</a:t>
            </a:fld>
            <a:endParaRPr lang="en-US" dirty="0"/>
          </a:p>
        </p:txBody>
      </p:sp>
    </p:spTree>
    <p:extLst>
      <p:ext uri="{BB962C8B-B14F-4D97-AF65-F5344CB8AC3E}">
        <p14:creationId xmlns:p14="http://schemas.microsoft.com/office/powerpoint/2010/main" val="2841408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a:effectLst/>
                <a:latin typeface="Calibri" panose="020F0502020204030204" pitchFamily="34" charset="0"/>
                <a:ea typeface="Calibri" panose="020F0502020204030204" pitchFamily="34" charset="0"/>
                <a:cs typeface="Calibri" panose="020F0502020204030204" pitchFamily="34" charset="0"/>
              </a:rPr>
              <a:t> </a:t>
            </a: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28</a:t>
            </a:fld>
            <a:endParaRPr lang="en-US" dirty="0"/>
          </a:p>
        </p:txBody>
      </p:sp>
    </p:spTree>
    <p:extLst>
      <p:ext uri="{BB962C8B-B14F-4D97-AF65-F5344CB8AC3E}">
        <p14:creationId xmlns:p14="http://schemas.microsoft.com/office/powerpoint/2010/main" val="418426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3</a:t>
            </a:fld>
            <a:endParaRPr lang="en-US"/>
          </a:p>
        </p:txBody>
      </p:sp>
    </p:spTree>
    <p:extLst>
      <p:ext uri="{BB962C8B-B14F-4D97-AF65-F5344CB8AC3E}">
        <p14:creationId xmlns:p14="http://schemas.microsoft.com/office/powerpoint/2010/main" val="43929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4</a:t>
            </a:fld>
            <a:endParaRPr lang="en-US" dirty="0"/>
          </a:p>
        </p:txBody>
      </p:sp>
    </p:spTree>
    <p:extLst>
      <p:ext uri="{BB962C8B-B14F-4D97-AF65-F5344CB8AC3E}">
        <p14:creationId xmlns:p14="http://schemas.microsoft.com/office/powerpoint/2010/main" val="2233247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5</a:t>
            </a:fld>
            <a:endParaRPr lang="en-US"/>
          </a:p>
        </p:txBody>
      </p:sp>
    </p:spTree>
    <p:extLst>
      <p:ext uri="{BB962C8B-B14F-4D97-AF65-F5344CB8AC3E}">
        <p14:creationId xmlns:p14="http://schemas.microsoft.com/office/powerpoint/2010/main" val="4369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b="0" i="0" dirty="0">
              <a:solidFill>
                <a:srgbClr val="1B1B1B"/>
              </a:solidFill>
              <a:effectLst/>
              <a:latin typeface="Roboto" panose="02000000000000000000" pitchFamily="2" charset="0"/>
            </a:endParaRPr>
          </a:p>
        </p:txBody>
      </p:sp>
      <p:sp>
        <p:nvSpPr>
          <p:cNvPr id="2662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68F5DCE-64F2-4518-AC66-435F0BB7D239}" type="slidenum">
              <a:rPr lang="en-US">
                <a:solidFill>
                  <a:srgbClr val="000000"/>
                </a:solidFill>
                <a:latin typeface="Calibri" pitchFamily="34" charset="0"/>
              </a:rPr>
              <a:pPr fontAlgn="base">
                <a:spcBef>
                  <a:spcPct val="0"/>
                </a:spcBef>
                <a:spcAft>
                  <a:spcPct val="0"/>
                </a:spcAft>
              </a:pPr>
              <a:t>6</a:t>
            </a:fld>
            <a:endParaRPr lang="en-US">
              <a:solidFill>
                <a:srgbClr val="000000"/>
              </a:solidFill>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262843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ct val="0"/>
              </a:spcBef>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1B18EFBD-0EFC-47E6-A868-373F18746C52}" type="slidenum">
              <a:rPr lang="en-US">
                <a:solidFill>
                  <a:srgbClr val="000000"/>
                </a:solidFill>
                <a:latin typeface="Calibri" pitchFamily="34" charset="0"/>
              </a:rPr>
              <a:pPr defTabSz="483265" fontAlgn="base">
                <a:spcBef>
                  <a:spcPct val="0"/>
                </a:spcBef>
                <a:spcAft>
                  <a:spcPct val="0"/>
                </a:spcAft>
                <a:defRPr/>
              </a:pPr>
              <a:t>7</a:t>
            </a:fld>
            <a:endParaRPr lang="en-US">
              <a:solidFill>
                <a:srgbClr val="000000"/>
              </a:solidFill>
              <a:latin typeface="Calibri" pitchFamily="34" charset="0"/>
            </a:endParaRPr>
          </a:p>
        </p:txBody>
      </p:sp>
      <p:sp>
        <p:nvSpPr>
          <p:cNvPr id="27653" name="Footer Placeholder 4"/>
          <p:cNvSpPr>
            <a:spLocks noGrp="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992172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455613" y="719138"/>
            <a:ext cx="6403975" cy="3603625"/>
          </a:xfrm>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b="0" dirty="0">
              <a:solidFill>
                <a:srgbClr val="FF0000"/>
              </a:solidFill>
            </a:endParaRPr>
          </a:p>
        </p:txBody>
      </p:sp>
    </p:spTree>
    <p:extLst>
      <p:ext uri="{BB962C8B-B14F-4D97-AF65-F5344CB8AC3E}">
        <p14:creationId xmlns:p14="http://schemas.microsoft.com/office/powerpoint/2010/main" val="28875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a:p>
        </p:txBody>
      </p:sp>
    </p:spTree>
    <p:extLst>
      <p:ext uri="{BB962C8B-B14F-4D97-AF65-F5344CB8AC3E}">
        <p14:creationId xmlns:p14="http://schemas.microsoft.com/office/powerpoint/2010/main" val="236641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lain">
    <p:bg>
      <p:bgPr>
        <a:solidFill>
          <a:schemeClr val="bg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72CE414-1902-2A45-A544-B019BA8F165F}"/>
              </a:ext>
            </a:extLst>
          </p:cNvPr>
          <p:cNvSpPr>
            <a:spLocks noGrp="1"/>
          </p:cNvSpPr>
          <p:nvPr>
            <p:ph idx="1" hasCustomPrompt="1"/>
            <p:custDataLst>
              <p:tags r:id="rId1"/>
            </p:custDataLst>
          </p:nvPr>
        </p:nvSpPr>
        <p:spPr>
          <a:xfrm>
            <a:off x="838200" y="1449659"/>
            <a:ext cx="10515600" cy="4401866"/>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custDataLst>
              <p:tags r:id="rId2"/>
            </p:custDataLst>
          </p:nvPr>
        </p:nvSpPr>
        <p:spPr>
          <a:xfrm>
            <a:off x="838200" y="365125"/>
            <a:ext cx="10515600" cy="1018667"/>
          </a:xfrm>
        </p:spPr>
        <p:txBody>
          <a:bodyPr anchor="t" anchorCtr="0">
            <a:noAutofit/>
          </a:bodyPr>
          <a:lstStyle>
            <a:lvl1pPr>
              <a:defRPr sz="4000"/>
            </a:lvl1pPr>
          </a:lstStyle>
          <a:p>
            <a:r>
              <a:rPr lang="en-US"/>
              <a:t>Click to edit Master title style</a:t>
            </a:r>
          </a:p>
        </p:txBody>
      </p:sp>
      <p:cxnSp>
        <p:nvCxnSpPr>
          <p:cNvPr id="10" name="Straight Connector 9">
            <a:extLst>
              <a:ext uri="{FF2B5EF4-FFF2-40B4-BE49-F238E27FC236}">
                <a16:creationId xmlns:a16="http://schemas.microsoft.com/office/drawing/2014/main" id="{098FD7F6-2921-814D-A111-D120568CEF8F}"/>
              </a:ext>
            </a:extLst>
          </p:cNvPr>
          <p:cNvCxnSpPr/>
          <p:nvPr/>
        </p:nvCxnSpPr>
        <p:spPr>
          <a:xfrm flipV="1">
            <a:off x="694621" y="365125"/>
            <a:ext cx="0" cy="504496"/>
          </a:xfrm>
          <a:prstGeom prst="line">
            <a:avLst/>
          </a:prstGeom>
          <a:ln w="38100">
            <a:solidFill>
              <a:srgbClr val="0168B4"/>
            </a:solidFill>
          </a:ln>
        </p:spPr>
        <p:style>
          <a:lnRef idx="1">
            <a:schemeClr val="accent1"/>
          </a:lnRef>
          <a:fillRef idx="0">
            <a:schemeClr val="accent1"/>
          </a:fillRef>
          <a:effectRef idx="0">
            <a:schemeClr val="accent1"/>
          </a:effectRef>
          <a:fontRef idx="minor">
            <a:schemeClr val="tx1"/>
          </a:fontRef>
        </p:style>
      </p:cxnSp>
      <p:sp>
        <p:nvSpPr>
          <p:cNvPr id="8" name="Content Placeholder 5">
            <a:extLst>
              <a:ext uri="{FF2B5EF4-FFF2-40B4-BE49-F238E27FC236}">
                <a16:creationId xmlns:a16="http://schemas.microsoft.com/office/drawing/2014/main" id="{00CE48DE-981D-2E4C-91AD-17C6E2750A18}"/>
              </a:ext>
            </a:extLst>
          </p:cNvPr>
          <p:cNvSpPr>
            <a:spLocks noGrp="1"/>
          </p:cNvSpPr>
          <p:nvPr>
            <p:ph sz="quarter" idx="25" hasCustomPrompt="1"/>
            <p:custDataLst>
              <p:tags r:id="rId3"/>
            </p:custDataLst>
          </p:nvPr>
        </p:nvSpPr>
        <p:spPr>
          <a:xfrm>
            <a:off x="9505945" y="6374909"/>
            <a:ext cx="1922398" cy="314878"/>
          </a:xfrm>
        </p:spPr>
        <p:txBody>
          <a:bodyPr/>
          <a:lstStyle>
            <a:lvl1pPr>
              <a:defRPr>
                <a:solidFill>
                  <a:schemeClr val="tx1">
                    <a:lumMod val="65000"/>
                    <a:lumOff val="35000"/>
                  </a:schemeClr>
                </a:solidFill>
              </a:defRPr>
            </a:lvl1pPr>
          </a:lstStyle>
          <a:p>
            <a:pPr lvl="0"/>
            <a:r>
              <a:rPr lang="en-US"/>
              <a:t>Your logo</a:t>
            </a:r>
          </a:p>
        </p:txBody>
      </p:sp>
    </p:spTree>
    <p:extLst>
      <p:ext uri="{BB962C8B-B14F-4D97-AF65-F5344CB8AC3E}">
        <p14:creationId xmlns:p14="http://schemas.microsoft.com/office/powerpoint/2010/main" val="87115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CB7C8D68-CFA2-4A4E-832D-B3A63526AC31}"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374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AE4862-4A3D-4AC0-B750-55EB2D08A39E}"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8577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AFC9D59-0E94-4101-B12F-848432F2130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6549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FC4AFC1-B424-4846-BFE4-57D49D723B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6529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FE709E0-9CAE-4187-B5DC-ECA0C11818A8}"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43691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93F1733-7D03-43E1-A9C1-039D30738B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96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0A65927-4FA3-4D24-8B3C-875A2A1F5EDC}"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720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B6E9B99-B6E3-44E3-B697-44A8D7087D3C}"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3244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345195F-472F-4290-8DF1-8507B30809D3}"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6430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48E8349-0559-4DCD-A33B-23FB973A962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28404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8BE1C56-5E37-4DA7-9EBD-F25D5B4CC91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0446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80AEDCA9-B895-4306-873D-188BB807C940}"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5703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4A161D3-AA53-4F5B-98D8-F5ACBD51D7C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1852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DD487A3-6750-4A4C-86BE-A30E2BA0B85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454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1097EEF-D73E-421C-ACE9-C6B7F7A5900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19082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18EE3CDE-6531-4E98-B99B-0B787A68FB4A}"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77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BA2285A-E885-4964-9332-8540DCE94813}"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476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0FEFBE-7E14-429E-A766-D622936FF486}"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4567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962AF1D-5A61-4F1A-8FA0-77AEA6B85F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4668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7F4D48E-0175-4C9B-B6BA-3CFB898788D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4054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C9C1F269-3231-46B3-8E4E-FCEA4DE9484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88264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A97590C8-C2BF-4FE6-8C67-485D7016B5F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10861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E57BFD3A-9B99-4BB6-A106-8409C943E6B8}"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4548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616DC18B-1818-46D6-9F42-1C8B76F9456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1079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F94CD41-F00A-4054-8F9F-F60BFD60FCE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03734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986D25B1-3DA3-4152-8131-BF5E8FB594D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22283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7C3EE875-DD5B-4D6C-BDEE-7DE7F22838C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2678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79976AA-DA00-40F9-8037-66D9B1B4AB60}"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760578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2AEE2-5D99-49D6-8A15-70121CCAAF1F}"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1131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1BD3119-FEAB-481E-ACE0-93A27E0E899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43359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601FD0-FE7E-4583-9BBD-31653D72593E}"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95857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26B3C15-9F4E-40B1-885C-D13CED73374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04098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E2CE31B-B2A1-498D-843E-94427782DA9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397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 id="2147484381"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0558A"/>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AC86B3BD-41DD-4B5F-8D64-53DDBD23FE4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2055"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34346"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6"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65E65CBF-ED18-4B6B-B60E-35E4EBD43B5B}"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3079"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15871"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7"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16265"/>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FA7CB657-8152-4402-83A1-A0A992A05F30}"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4103"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43580"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egister@clinicaltrials.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public.govdelivery.com/accounts/USNLMOCPL/subscriber/new?topic_id=USNLMOCPL_3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ubmed.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86982"/>
            <a:ext cx="9144000" cy="2387600"/>
          </a:xfrm>
        </p:spPr>
        <p:txBody>
          <a:bodyPr>
            <a:normAutofit/>
          </a:bodyPr>
          <a:lstStyle/>
          <a:p>
            <a:pPr algn="ctr"/>
            <a:r>
              <a:rPr lang="en-US" sz="5400" b="0" cap="none" dirty="0">
                <a:solidFill>
                  <a:schemeClr val="tx1"/>
                </a:solidFill>
                <a:latin typeface="Calibri" panose="020F0502020204030204" pitchFamily="34" charset="0"/>
                <a:ea typeface="+mn-ea"/>
                <a:cs typeface="Calibri" panose="020F0502020204030204" pitchFamily="34" charset="0"/>
              </a:rPr>
              <a:t>ClinicalTrials.gov for Librarians</a:t>
            </a:r>
            <a:endParaRPr lang="en-US" sz="5400" b="1" dirty="0">
              <a:solidFill>
                <a:schemeClr val="tx1"/>
              </a:solidFill>
            </a:endParaRPr>
          </a:p>
        </p:txBody>
      </p:sp>
      <p:sp>
        <p:nvSpPr>
          <p:cNvPr id="2" name="Subtitle 1"/>
          <p:cNvSpPr>
            <a:spLocks noGrp="1"/>
          </p:cNvSpPr>
          <p:nvPr>
            <p:ph type="subTitle" idx="1"/>
          </p:nvPr>
        </p:nvSpPr>
        <p:spPr>
          <a:xfrm>
            <a:off x="1524000" y="3602037"/>
            <a:ext cx="9144000" cy="1918229"/>
          </a:xfrm>
        </p:spPr>
        <p:txBody>
          <a:bodyPr>
            <a:normAutofit/>
          </a:bodyPr>
          <a:lstStyle/>
          <a:p>
            <a:r>
              <a:rPr lang="en-US" sz="3200" dirty="0">
                <a:solidFill>
                  <a:schemeClr val="tx1"/>
                </a:solidFill>
              </a:rPr>
              <a:t>Network of the National Library of Medicine</a:t>
            </a:r>
          </a:p>
          <a:p>
            <a:pPr>
              <a:lnSpc>
                <a:spcPct val="100000"/>
              </a:lnSpc>
              <a:spcBef>
                <a:spcPts val="0"/>
              </a:spcBef>
            </a:pPr>
            <a:r>
              <a:rPr lang="en-US" sz="3200" dirty="0">
                <a:solidFill>
                  <a:schemeClr val="tx1"/>
                </a:solidFill>
                <a:cs typeface="Helvetica" panose="020B0604020202020204" pitchFamily="34" charset="0"/>
              </a:rPr>
              <a:t>Carolann Curry</a:t>
            </a:r>
          </a:p>
          <a:p>
            <a:pPr>
              <a:lnSpc>
                <a:spcPct val="100000"/>
              </a:lnSpc>
              <a:spcBef>
                <a:spcPts val="0"/>
              </a:spcBef>
            </a:pPr>
            <a:r>
              <a:rPr lang="en-US" sz="3200" dirty="0">
                <a:solidFill>
                  <a:schemeClr val="tx1"/>
                </a:solidFill>
                <a:cs typeface="Helvetica" panose="020B0604020202020204" pitchFamily="34" charset="0"/>
              </a:rPr>
              <a:t>August 20, 2024</a:t>
            </a:r>
          </a:p>
          <a:p>
            <a:endParaRPr lang="en-US" dirty="0">
              <a:solidFill>
                <a:srgbClr val="002060"/>
              </a:solidFill>
            </a:endParaRPr>
          </a:p>
          <a:p>
            <a:endParaRPr lang="en-US" dirty="0"/>
          </a:p>
        </p:txBody>
      </p:sp>
      <p:sp>
        <p:nvSpPr>
          <p:cNvPr id="3" name="Slide Number Placeholder 2">
            <a:extLst>
              <a:ext uri="{FF2B5EF4-FFF2-40B4-BE49-F238E27FC236}">
                <a16:creationId xmlns:a16="http://schemas.microsoft.com/office/drawing/2014/main" id="{EFD59270-2BBB-5698-A955-48877A729078}"/>
              </a:ext>
            </a:extLst>
          </p:cNvPr>
          <p:cNvSpPr>
            <a:spLocks noGrp="1"/>
          </p:cNvSpPr>
          <p:nvPr>
            <p:ph type="sldNum" sz="quarter" idx="10"/>
          </p:nvPr>
        </p:nvSpPr>
        <p:spPr/>
        <p:txBody>
          <a:bodyPr/>
          <a:lstStyle/>
          <a:p>
            <a:pPr>
              <a:defRPr/>
            </a:pPr>
            <a:r>
              <a:rPr lang="en-US" dirty="0">
                <a:solidFill>
                  <a:schemeClr val="tx1"/>
                </a:solidFill>
              </a:rPr>
              <a:t>1</a:t>
            </a:r>
            <a:fld id="{EE0FFEBF-4192-4C62-93AF-E1C067CCF0EE}" type="slidenum">
              <a:rPr lang="en-US" smtClean="0"/>
              <a:t>1</a:t>
            </a:fld>
            <a:endParaRPr lang="en-US" dirty="0"/>
          </a:p>
        </p:txBody>
      </p:sp>
    </p:spTree>
    <p:extLst>
      <p:ext uri="{BB962C8B-B14F-4D97-AF65-F5344CB8AC3E}">
        <p14:creationId xmlns:p14="http://schemas.microsoft.com/office/powerpoint/2010/main" val="85394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4" y="681038"/>
            <a:ext cx="10515600" cy="89978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Which groups will you support? </a:t>
            </a:r>
          </a:p>
        </p:txBody>
      </p:sp>
      <p:sp>
        <p:nvSpPr>
          <p:cNvPr id="3" name="Content Placeholder 2">
            <a:extLst>
              <a:ext uri="{FF2B5EF4-FFF2-40B4-BE49-F238E27FC236}">
                <a16:creationId xmlns:a16="http://schemas.microsoft.com/office/drawing/2014/main" id="{CF43E9B3-4695-4DE7-B779-947FE0767D2B}"/>
              </a:ext>
            </a:extLst>
          </p:cNvPr>
          <p:cNvSpPr>
            <a:spLocks noGrp="1"/>
          </p:cNvSpPr>
          <p:nvPr>
            <p:ph sz="half" idx="1"/>
          </p:nvPr>
        </p:nvSpPr>
        <p:spPr>
          <a:xfrm>
            <a:off x="3436775" y="2514600"/>
            <a:ext cx="5318449" cy="1828800"/>
          </a:xfrm>
        </p:spPr>
        <p:txBody>
          <a:bodyPr/>
          <a:lstStyle/>
          <a:p>
            <a:pPr>
              <a:lnSpc>
                <a:spcPct val="100000"/>
              </a:lnSpc>
              <a:buFont typeface="Wingdings" panose="05000000000000000000" pitchFamily="2" charset="2"/>
              <a:buChar char="q"/>
            </a:pPr>
            <a:r>
              <a:rPr lang="en-US" dirty="0">
                <a:solidFill>
                  <a:srgbClr val="002060"/>
                </a:solidFill>
              </a:rPr>
              <a:t> </a:t>
            </a:r>
            <a:r>
              <a:rPr lang="en-US" dirty="0">
                <a:solidFill>
                  <a:schemeClr val="tx1"/>
                </a:solidFill>
                <a:latin typeface="Helvetica" panose="020B0604020202020204" pitchFamily="34" charset="0"/>
                <a:cs typeface="Helvetica" panose="020B0604020202020204" pitchFamily="34" charset="0"/>
              </a:rPr>
              <a:t>Patients and Advocates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Data Submitters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Researchers</a:t>
            </a:r>
          </a:p>
          <a:p>
            <a:pPr marL="0" indent="0">
              <a:buNone/>
            </a:pPr>
            <a:endParaRPr lang="en-US" dirty="0">
              <a:solidFill>
                <a:srgbClr val="002060"/>
              </a:solidFill>
            </a:endParaRPr>
          </a:p>
        </p:txBody>
      </p:sp>
      <p:sp>
        <p:nvSpPr>
          <p:cNvPr id="5" name="Slide Number Placeholder 4">
            <a:extLst>
              <a:ext uri="{FF2B5EF4-FFF2-40B4-BE49-F238E27FC236}">
                <a16:creationId xmlns:a16="http://schemas.microsoft.com/office/drawing/2014/main" id="{0D01B0F9-3946-A9A6-76E2-A61A99D237F0}"/>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10</a:t>
            </a:fld>
            <a:endParaRPr lang="en-US" dirty="0">
              <a:solidFill>
                <a:schemeClr val="tx1"/>
              </a:solidFill>
            </a:endParaRPr>
          </a:p>
        </p:txBody>
      </p:sp>
    </p:spTree>
    <p:extLst>
      <p:ext uri="{BB962C8B-B14F-4D97-AF65-F5344CB8AC3E}">
        <p14:creationId xmlns:p14="http://schemas.microsoft.com/office/powerpoint/2010/main" val="969421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32342" cy="6857999"/>
          </a:xfrm>
          <a:solidFill>
            <a:schemeClr val="accent5"/>
          </a:solidFill>
        </p:spPr>
        <p:txBody>
          <a:bodyPr wrap="square" anchor="ctr">
            <a:normAutofit/>
          </a:bodyPr>
          <a:lstStyle/>
          <a:p>
            <a:pPr algn="ctr" eaLnBrk="1" hangingPunct="1">
              <a:defRPr/>
            </a:pPr>
            <a:r>
              <a:rPr lang="en-US" dirty="0">
                <a:solidFill>
                  <a:schemeClr val="tx1"/>
                </a:solidFill>
              </a:rPr>
              <a:t>Patients and Advocates</a:t>
            </a:r>
          </a:p>
        </p:txBody>
      </p:sp>
      <p:sp>
        <p:nvSpPr>
          <p:cNvPr id="3" name="Content Placeholder 2"/>
          <p:cNvSpPr>
            <a:spLocks noGrp="1"/>
          </p:cNvSpPr>
          <p:nvPr>
            <p:ph sz="half" idx="1"/>
          </p:nvPr>
        </p:nvSpPr>
        <p:spPr>
          <a:xfrm>
            <a:off x="4088703" y="2303483"/>
            <a:ext cx="7259877" cy="3610671"/>
          </a:xfrm>
        </p:spPr>
        <p:txBody>
          <a:bodyPr wrap="square" anchor="t">
            <a:normAutofit/>
          </a:bodyPr>
          <a:lstStyle/>
          <a:p>
            <a:pPr>
              <a:lnSpc>
                <a:spcPct val="100000"/>
              </a:lnSpc>
              <a:defRPr/>
            </a:pPr>
            <a:r>
              <a:rPr lang="en-US" sz="3200" dirty="0">
                <a:solidFill>
                  <a:schemeClr val="tx1"/>
                </a:solidFill>
                <a:latin typeface="Helvetica" panose="020B0604020202020204" pitchFamily="34" charset="0"/>
                <a:cs typeface="Helvetica" panose="020B0604020202020204" pitchFamily="34" charset="0"/>
              </a:rPr>
              <a:t>Centralized place to search for trials</a:t>
            </a:r>
          </a:p>
          <a:p>
            <a:pPr marL="228600" indent="-228600">
              <a:lnSpc>
                <a:spcPct val="100000"/>
              </a:lnSpc>
              <a:buFont typeface="Arial" pitchFamily="34" charset="0"/>
              <a:buChar char="•"/>
              <a:defRPr/>
            </a:pPr>
            <a:r>
              <a:rPr lang="en-US" sz="3200" dirty="0">
                <a:solidFill>
                  <a:schemeClr val="tx1"/>
                </a:solidFill>
                <a:latin typeface="Helvetica" panose="020B0604020202020204" pitchFamily="34" charset="0"/>
                <a:cs typeface="Helvetica" panose="020B0604020202020204" pitchFamily="34" charset="0"/>
              </a:rPr>
              <a:t>Comprehensive list of ongoing trials</a:t>
            </a:r>
          </a:p>
          <a:p>
            <a:pPr marL="228600" indent="-228600">
              <a:lnSpc>
                <a:spcPct val="100000"/>
              </a:lnSpc>
              <a:buFont typeface="Arial" pitchFamily="34" charset="0"/>
              <a:buChar char="•"/>
              <a:defRPr/>
            </a:pPr>
            <a:r>
              <a:rPr lang="en-US" sz="3200" i="0" dirty="0">
                <a:solidFill>
                  <a:schemeClr val="tx1"/>
                </a:solidFill>
                <a:effectLst/>
                <a:latin typeface="Helvetica" panose="020B0604020202020204" pitchFamily="34" charset="0"/>
                <a:cs typeface="Helvetica" panose="020B0604020202020204" pitchFamily="34" charset="0"/>
              </a:rPr>
              <a:t>Supporting materials and educational information</a:t>
            </a:r>
            <a:endParaRPr lang="en-US" sz="3200" dirty="0">
              <a:solidFill>
                <a:schemeClr val="tx1"/>
              </a:solidFill>
              <a:latin typeface="Helvetica" panose="020B0604020202020204" pitchFamily="34" charset="0"/>
              <a:cs typeface="Helvetica" panose="020B0604020202020204" pitchFamily="34" charset="0"/>
            </a:endParaRPr>
          </a:p>
          <a:p>
            <a:pPr marL="0" indent="0" eaLnBrk="1" hangingPunct="1">
              <a:buNone/>
              <a:defRPr/>
            </a:pPr>
            <a:endParaRPr lang="en-US" dirty="0"/>
          </a:p>
        </p:txBody>
      </p:sp>
      <p:sp>
        <p:nvSpPr>
          <p:cNvPr id="13" name="Slide Number Placeholder 4">
            <a:extLst>
              <a:ext uri="{FF2B5EF4-FFF2-40B4-BE49-F238E27FC236}">
                <a16:creationId xmlns:a16="http://schemas.microsoft.com/office/drawing/2014/main" id="{F7AC63B1-E7AC-5708-1989-183960F399FF}"/>
              </a:ext>
            </a:extLst>
          </p:cNvPr>
          <p:cNvSpPr>
            <a:spLocks noGrp="1"/>
          </p:cNvSpPr>
          <p:nvPr>
            <p:ph type="sldNum" sz="quarter" idx="10"/>
          </p:nvPr>
        </p:nvSpPr>
        <p:spPr>
          <a:xfrm>
            <a:off x="10035540" y="6383335"/>
            <a:ext cx="1104900" cy="365125"/>
          </a:xfrm>
        </p:spPr>
        <p:txBody>
          <a:bodyPr anchor="ctr">
            <a:normAutofit/>
          </a:bodyPr>
          <a:lstStyle/>
          <a:p>
            <a:pPr>
              <a:spcAft>
                <a:spcPts val="600"/>
              </a:spcAft>
              <a:defRPr/>
            </a:pPr>
            <a:fld id="{372B0271-B012-4ED1-8CE3-476E6D0A5B1D}" type="slidenum">
              <a:rPr lang="en-US">
                <a:solidFill>
                  <a:schemeClr val="tx1"/>
                </a:solidFill>
              </a:rPr>
              <a:pPr>
                <a:spcAft>
                  <a:spcPts val="600"/>
                </a:spcAft>
                <a:defRPr/>
              </a:pPr>
              <a:t>11</a:t>
            </a:fld>
            <a:endParaRPr lang="en-US" dirty="0">
              <a:solidFill>
                <a:schemeClr val="tx1"/>
              </a:solidFill>
            </a:endParaRPr>
          </a:p>
        </p:txBody>
      </p:sp>
    </p:spTree>
    <p:extLst>
      <p:ext uri="{BB962C8B-B14F-4D97-AF65-F5344CB8AC3E}">
        <p14:creationId xmlns:p14="http://schemas.microsoft.com/office/powerpoint/2010/main" val="103160696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6D86D7-9B0B-AA06-0B18-DE02600C8BC1}"/>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12</a:t>
            </a:fld>
            <a:endParaRPr lang="en-US" dirty="0">
              <a:solidFill>
                <a:schemeClr val="tx1"/>
              </a:solidFill>
            </a:endParaRPr>
          </a:p>
        </p:txBody>
      </p:sp>
      <p:sp>
        <p:nvSpPr>
          <p:cNvPr id="2" name="Title 1">
            <a:extLst>
              <a:ext uri="{FF2B5EF4-FFF2-40B4-BE49-F238E27FC236}">
                <a16:creationId xmlns:a16="http://schemas.microsoft.com/office/drawing/2014/main" id="{17E12361-97C7-2067-5C14-A0951FC98AD1}"/>
              </a:ext>
            </a:extLst>
          </p:cNvPr>
          <p:cNvSpPr>
            <a:spLocks noGrp="1"/>
          </p:cNvSpPr>
          <p:nvPr>
            <p:ph type="title"/>
          </p:nvPr>
        </p:nvSpPr>
        <p:spPr>
          <a:xfrm>
            <a:off x="621224" y="697086"/>
            <a:ext cx="10515600" cy="883742"/>
          </a:xfrm>
        </p:spPr>
        <p:txBody>
          <a:bodyPr wrap="square" anchor="ctr">
            <a:normAutofit/>
          </a:bodyPr>
          <a:lstStyle/>
          <a:p>
            <a:r>
              <a:rPr lang="en-US" sz="4000" b="1" dirty="0">
                <a:solidFill>
                  <a:schemeClr val="tx1"/>
                </a:solidFill>
                <a:latin typeface="Helvetica" panose="020B0604020202020204" pitchFamily="34" charset="0"/>
                <a:cs typeface="Helvetica" panose="020B0604020202020204" pitchFamily="34" charset="0"/>
              </a:rPr>
              <a:t>Data Submitters</a:t>
            </a:r>
          </a:p>
        </p:txBody>
      </p:sp>
      <p:sp>
        <p:nvSpPr>
          <p:cNvPr id="15" name="TextBox 14">
            <a:extLst>
              <a:ext uri="{FF2B5EF4-FFF2-40B4-BE49-F238E27FC236}">
                <a16:creationId xmlns:a16="http://schemas.microsoft.com/office/drawing/2014/main" id="{6314F08F-71C0-0E67-1BF4-C9A83D844A3C}"/>
              </a:ext>
            </a:extLst>
          </p:cNvPr>
          <p:cNvSpPr txBox="1"/>
          <p:nvPr/>
        </p:nvSpPr>
        <p:spPr>
          <a:xfrm>
            <a:off x="999824" y="2336393"/>
            <a:ext cx="7864776" cy="1815882"/>
          </a:xfrm>
          <a:prstGeom prst="rect">
            <a:avLst/>
          </a:prstGeom>
          <a:noFill/>
        </p:spPr>
        <p:txBody>
          <a:bodyPr wrap="square">
            <a:spAutoFit/>
          </a:bodyPr>
          <a:lstStyle/>
          <a:p>
            <a:r>
              <a:rPr lang="en-US" sz="2800" b="1" u="sng" kern="1800" dirty="0">
                <a:effectLst/>
                <a:latin typeface="Helvetica" panose="020B0604020202020204" pitchFamily="34" charset="0"/>
                <a:ea typeface="Calibri" panose="020F0502020204030204" pitchFamily="34" charset="0"/>
                <a:cs typeface="Helvetica" panose="020B0604020202020204" pitchFamily="34" charset="0"/>
              </a:rPr>
              <a:t>PRS</a:t>
            </a:r>
          </a:p>
          <a:p>
            <a:r>
              <a:rPr lang="en-US" sz="2800" kern="1800" dirty="0">
                <a:effectLst/>
                <a:latin typeface="Helvetica" panose="020B0604020202020204" pitchFamily="34" charset="0"/>
                <a:ea typeface="Calibri" panose="020F0502020204030204" pitchFamily="34" charset="0"/>
                <a:cs typeface="Helvetica" panose="020B0604020202020204" pitchFamily="34" charset="0"/>
              </a:rPr>
              <a:t>Protocol Registration and Results System</a:t>
            </a:r>
          </a:p>
          <a:p>
            <a:endParaRPr lang="en-US" sz="2800" kern="1800" dirty="0">
              <a:latin typeface="Helvetica" panose="020B0604020202020204" pitchFamily="34" charset="0"/>
              <a:cs typeface="Helvetica" panose="020B0604020202020204" pitchFamily="34" charset="0"/>
            </a:endParaRPr>
          </a:p>
          <a:p>
            <a:r>
              <a:rPr lang="en-US" sz="2800" kern="1800" dirty="0">
                <a:latin typeface="Helvetica" panose="020B0604020202020204" pitchFamily="34" charset="0"/>
                <a:cs typeface="Helvetica" panose="020B0604020202020204" pitchFamily="34" charset="0"/>
              </a:rPr>
              <a:t>The submission database of ClinicalTrials.gov</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4771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8A00-F091-5CB0-649F-5308C52859ED}"/>
              </a:ext>
            </a:extLst>
          </p:cNvPr>
          <p:cNvSpPr>
            <a:spLocks noGrp="1"/>
          </p:cNvSpPr>
          <p:nvPr>
            <p:ph type="title"/>
          </p:nvPr>
        </p:nvSpPr>
        <p:spPr>
          <a:xfrm>
            <a:off x="658158" y="547218"/>
            <a:ext cx="11046162" cy="1143470"/>
          </a:xfrm>
        </p:spPr>
        <p:txBody>
          <a:bodyPr/>
          <a:lstStyle/>
          <a:p>
            <a:r>
              <a:rPr lang="en-US" sz="4000" dirty="0">
                <a:solidFill>
                  <a:schemeClr val="tx1"/>
                </a:solidFill>
                <a:latin typeface="Helvetica" panose="020B0604020202020204" pitchFamily="34" charset="0"/>
                <a:cs typeface="Helvetica" panose="020B0604020202020204" pitchFamily="34" charset="0"/>
              </a:rPr>
              <a:t>Sponsors and Investigators are Responsible for the Data on </a:t>
            </a:r>
            <a:r>
              <a:rPr lang="en-US" sz="4000" dirty="0">
                <a:solidFill>
                  <a:schemeClr val="tx1"/>
                </a:solidFill>
                <a:latin typeface="Helvetica" panose="020B0604020202020204"/>
                <a:cs typeface="Helvetica" panose="020B0604020202020204"/>
              </a:rPr>
              <a:t>ClinicalTrials.gov</a:t>
            </a:r>
          </a:p>
        </p:txBody>
      </p:sp>
      <p:sp>
        <p:nvSpPr>
          <p:cNvPr id="4" name="Slide Number Placeholder 3">
            <a:extLst>
              <a:ext uri="{FF2B5EF4-FFF2-40B4-BE49-F238E27FC236}">
                <a16:creationId xmlns:a16="http://schemas.microsoft.com/office/drawing/2014/main" id="{385CBFD1-319D-FD2B-6C83-3204A36F8F0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13</a:t>
            </a:fld>
            <a:endParaRPr lang="en-US" dirty="0">
              <a:solidFill>
                <a:schemeClr val="tx1"/>
              </a:solidFill>
            </a:endParaRPr>
          </a:p>
        </p:txBody>
      </p:sp>
      <p:sp>
        <p:nvSpPr>
          <p:cNvPr id="3" name="TextBox 2">
            <a:extLst>
              <a:ext uri="{FF2B5EF4-FFF2-40B4-BE49-F238E27FC236}">
                <a16:creationId xmlns:a16="http://schemas.microsoft.com/office/drawing/2014/main" id="{E8A708AF-033B-3C0F-32C4-7DE1D07A9077}"/>
              </a:ext>
            </a:extLst>
          </p:cNvPr>
          <p:cNvSpPr txBox="1"/>
          <p:nvPr/>
        </p:nvSpPr>
        <p:spPr>
          <a:xfrm>
            <a:off x="880456" y="2347616"/>
            <a:ext cx="10155516" cy="2985433"/>
          </a:xfrm>
          <a:prstGeom prst="rect">
            <a:avLst/>
          </a:prstGeom>
          <a:solidFill>
            <a:schemeClr val="accent5"/>
          </a:solidFill>
        </p:spPr>
        <p:txBody>
          <a:bodyPr wrap="square" rtlCol="0">
            <a:spAutoFit/>
          </a:bodyPr>
          <a:lstStyle/>
          <a:p>
            <a:pPr lvl="1">
              <a:spcAft>
                <a:spcPts val="600"/>
              </a:spcAft>
            </a:pPr>
            <a:endParaRPr lang="en-US" sz="1000" dirty="0">
              <a:solidFill>
                <a:schemeClr val="bg1"/>
              </a:solidFill>
              <a:latin typeface="Helvetica" panose="020B0604020202020204"/>
              <a:cs typeface="Helvetica" panose="020B0604020202020204"/>
            </a:endParaRPr>
          </a:p>
          <a:p>
            <a:pPr marL="742950" lvl="1" indent="-285750">
              <a:spcAft>
                <a:spcPts val="600"/>
              </a:spcAft>
              <a:buFont typeface="Arial" panose="020B0604020202020204" pitchFamily="34" charset="0"/>
              <a:buChar char="•"/>
            </a:pPr>
            <a:r>
              <a:rPr lang="en-US" sz="2800" dirty="0">
                <a:solidFill>
                  <a:schemeClr val="bg1"/>
                </a:solidFill>
                <a:latin typeface="Helvetica" panose="020B0604020202020204" pitchFamily="34" charset="0"/>
                <a:cs typeface="Helvetica" panose="020B0604020202020204" pitchFamily="34" charset="0"/>
              </a:rPr>
              <a:t>ClinicalTrials.gov provides access to study data but </a:t>
            </a:r>
            <a:br>
              <a:rPr lang="en-US" sz="2800" dirty="0">
                <a:solidFill>
                  <a:schemeClr val="bg1"/>
                </a:solidFill>
                <a:latin typeface="Helvetica" panose="020B0604020202020204" pitchFamily="34" charset="0"/>
                <a:cs typeface="Helvetica" panose="020B0604020202020204" pitchFamily="34" charset="0"/>
              </a:rPr>
            </a:br>
            <a:r>
              <a:rPr lang="en-US" sz="2800" dirty="0">
                <a:solidFill>
                  <a:schemeClr val="bg1"/>
                </a:solidFill>
                <a:latin typeface="Helvetica" panose="020B0604020202020204" pitchFamily="34" charset="0"/>
                <a:cs typeface="Helvetica" panose="020B0604020202020204" pitchFamily="34" charset="0"/>
              </a:rPr>
              <a:t>does not own the data</a:t>
            </a:r>
            <a:r>
              <a:rPr lang="en-US" sz="3200" dirty="0">
                <a:solidFill>
                  <a:schemeClr val="bg1"/>
                </a:solidFill>
                <a:latin typeface="Helvetica" panose="020B0604020202020204" pitchFamily="34" charset="0"/>
                <a:cs typeface="Helvetica" panose="020B0604020202020204" pitchFamily="34" charset="0"/>
              </a:rPr>
              <a:t>.</a:t>
            </a:r>
          </a:p>
          <a:p>
            <a:pPr lvl="1">
              <a:spcAft>
                <a:spcPts val="600"/>
              </a:spcAft>
            </a:pPr>
            <a:endParaRPr lang="en-US" sz="2800" dirty="0">
              <a:solidFill>
                <a:schemeClr val="bg1"/>
              </a:solidFill>
              <a:latin typeface="Helvetica" panose="020B0604020202020204" pitchFamily="34" charset="0"/>
              <a:cs typeface="Helvetica" panose="020B0604020202020204" pitchFamily="34" charset="0"/>
            </a:endParaRPr>
          </a:p>
          <a:p>
            <a:pPr marL="742950" lvl="1" indent="-285750">
              <a:spcAft>
                <a:spcPts val="600"/>
              </a:spcAft>
              <a:buFont typeface="Arial" panose="020B0604020202020204" pitchFamily="34" charset="0"/>
              <a:buChar char="•"/>
            </a:pPr>
            <a:r>
              <a:rPr lang="en-US" sz="2800" dirty="0">
                <a:solidFill>
                  <a:schemeClr val="bg1"/>
                </a:solidFill>
                <a:latin typeface="Helvetica" panose="020B0604020202020204"/>
                <a:cs typeface="Helvetica" panose="020B0604020202020204"/>
              </a:rPr>
              <a:t>NIH and NLM </a:t>
            </a:r>
            <a:r>
              <a:rPr lang="en-US" sz="2800" b="1" i="1" dirty="0">
                <a:solidFill>
                  <a:schemeClr val="bg1"/>
                </a:solidFill>
                <a:latin typeface="Helvetica" panose="020B0604020202020204"/>
                <a:cs typeface="Helvetica" panose="020B0604020202020204"/>
              </a:rPr>
              <a:t>do not </a:t>
            </a:r>
            <a:r>
              <a:rPr lang="en-US" sz="2800" kern="1800" dirty="0">
                <a:solidFill>
                  <a:schemeClr val="bg1"/>
                </a:solidFill>
                <a:latin typeface="Helvetica" panose="020B0604020202020204"/>
                <a:ea typeface="Calibri" panose="020F0502020204030204" pitchFamily="34" charset="0"/>
                <a:cs typeface="Helvetica" panose="020B0604020202020204"/>
              </a:rPr>
              <a:t>review or approve the safety and science of the studies.</a:t>
            </a:r>
          </a:p>
          <a:p>
            <a:pPr marL="742950" lvl="1" indent="-285750">
              <a:spcAft>
                <a:spcPts val="600"/>
              </a:spcAft>
              <a:buFont typeface="Arial" panose="020B0604020202020204" pitchFamily="34" charset="0"/>
              <a:buChar char="•"/>
            </a:pPr>
            <a:endParaRPr lang="en-US" sz="1000" kern="1800" dirty="0">
              <a:solidFill>
                <a:schemeClr val="bg1"/>
              </a:solidFill>
              <a:latin typeface="Helvetica" panose="020B0604020202020204"/>
              <a:ea typeface="Calibri" panose="020F0502020204030204" pitchFamily="34" charset="0"/>
              <a:cs typeface="Helvetica" panose="020B0604020202020204"/>
            </a:endParaRPr>
          </a:p>
        </p:txBody>
      </p:sp>
    </p:spTree>
    <p:extLst>
      <p:ext uri="{BB962C8B-B14F-4D97-AF65-F5344CB8AC3E}">
        <p14:creationId xmlns:p14="http://schemas.microsoft.com/office/powerpoint/2010/main" val="153988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85" y="338137"/>
            <a:ext cx="10515600" cy="946285"/>
          </a:xfrm>
        </p:spPr>
        <p:txBody>
          <a:bodyPr>
            <a:normAutofit/>
          </a:bodyPr>
          <a:lstStyle/>
          <a:p>
            <a:pPr eaLnBrk="1" hangingPunct="1">
              <a:defRPr/>
            </a:pPr>
            <a:r>
              <a:rPr lang="en-US" sz="4000" b="1" dirty="0">
                <a:solidFill>
                  <a:schemeClr val="tx1"/>
                </a:solidFill>
                <a:latin typeface="Helvetica" panose="020B0604020202020204" pitchFamily="34" charset="0"/>
                <a:cs typeface="Helvetica" panose="020B0604020202020204" pitchFamily="34" charset="0"/>
              </a:rPr>
              <a:t>Researchers</a:t>
            </a:r>
          </a:p>
        </p:txBody>
      </p:sp>
      <p:sp>
        <p:nvSpPr>
          <p:cNvPr id="19459" name="Content Placeholder 2"/>
          <p:cNvSpPr>
            <a:spLocks noGrp="1"/>
          </p:cNvSpPr>
          <p:nvPr>
            <p:ph idx="1"/>
          </p:nvPr>
        </p:nvSpPr>
        <p:spPr>
          <a:xfrm>
            <a:off x="1290124" y="2009328"/>
            <a:ext cx="9611751" cy="4028979"/>
          </a:xfrm>
          <a:noFill/>
        </p:spPr>
        <p:txBody>
          <a:bodyPr>
            <a:noAutofit/>
          </a:bodyPr>
          <a:lstStyle/>
          <a:p>
            <a:pPr marL="663575" lvl="1" indent="-457200">
              <a:lnSpc>
                <a:spcPct val="100000"/>
              </a:lnSpc>
            </a:pPr>
            <a:endParaRPr lang="en-US" sz="1000" dirty="0">
              <a:solidFill>
                <a:schemeClr val="tx1"/>
              </a:solidFill>
              <a:ea typeface="ＭＳ Ｐゴシック" pitchFamily="34" charset="-128"/>
              <a:cs typeface="Calibri" panose="020F050202020403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Search for information on current and completed trials </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Review study protocols</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Research trends</a:t>
            </a:r>
          </a:p>
          <a:p>
            <a:pPr marL="663575" lvl="1" indent="-457200">
              <a:lnSpc>
                <a:spcPct val="100000"/>
              </a:lnSpc>
            </a:pPr>
            <a:endParaRPr lang="en-US" sz="1000" dirty="0">
              <a:solidFill>
                <a:schemeClr val="tx1"/>
              </a:solidFill>
              <a:latin typeface="Helvetica" panose="020B0604020202020204" pitchFamily="34" charset="0"/>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cs typeface="Helvetica" panose="020B0604020202020204" pitchFamily="34" charset="0"/>
              </a:rPr>
              <a:t>Data analysis</a:t>
            </a:r>
          </a:p>
          <a:p>
            <a:pPr marL="206375" lvl="1" indent="0">
              <a:lnSpc>
                <a:spcPct val="100000"/>
              </a:lnSpc>
              <a:buNone/>
            </a:pPr>
            <a:endParaRPr lang="en-US" sz="2800" dirty="0">
              <a:solidFill>
                <a:schemeClr val="bg1"/>
              </a:solidFill>
              <a:latin typeface="Helvetica" panose="020B0604020202020204" pitchFamily="34" charset="0"/>
              <a:cs typeface="Helvetica" panose="020B0604020202020204" pitchFamily="34" charset="0"/>
            </a:endParaRPr>
          </a:p>
        </p:txBody>
      </p:sp>
      <p:sp>
        <p:nvSpPr>
          <p:cNvPr id="3" name="Slide Number Placeholder 2">
            <a:extLst>
              <a:ext uri="{FF2B5EF4-FFF2-40B4-BE49-F238E27FC236}">
                <a16:creationId xmlns:a16="http://schemas.microsoft.com/office/drawing/2014/main" id="{14DEF8BC-5A9F-1B1D-E5E6-43767AA7346B}"/>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14</a:t>
            </a:fld>
            <a:endParaRPr lang="en-US" dirty="0">
              <a:solidFill>
                <a:schemeClr val="tx1"/>
              </a:solidFill>
            </a:endParaRPr>
          </a:p>
        </p:txBody>
      </p:sp>
    </p:spTree>
    <p:extLst>
      <p:ext uri="{BB962C8B-B14F-4D97-AF65-F5344CB8AC3E}">
        <p14:creationId xmlns:p14="http://schemas.microsoft.com/office/powerpoint/2010/main" val="28641276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711443"/>
            <a:ext cx="10515600" cy="91587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Librarians and ClinicalTrials.gov </a:t>
            </a:r>
          </a:p>
        </p:txBody>
      </p:sp>
      <p:sp>
        <p:nvSpPr>
          <p:cNvPr id="3" name="Content Placeholder 2"/>
          <p:cNvSpPr>
            <a:spLocks noGrp="1"/>
          </p:cNvSpPr>
          <p:nvPr>
            <p:ph idx="1"/>
          </p:nvPr>
        </p:nvSpPr>
        <p:spPr>
          <a:xfrm>
            <a:off x="927611" y="2128929"/>
            <a:ext cx="5300785" cy="3431992"/>
          </a:xfrm>
          <a:noFill/>
        </p:spPr>
        <p:txBody>
          <a:bodyPr>
            <a:noAutofit/>
          </a:bodyPr>
          <a:lstStyle/>
          <a:p>
            <a:pPr marL="228600" indent="-228600">
              <a:lnSpc>
                <a:spcPct val="150000"/>
              </a:lnSpc>
              <a:buFont typeface="Arial" panose="020B0604020202020204" pitchFamily="34" charset="0"/>
              <a:buChar char="•"/>
            </a:pPr>
            <a:r>
              <a:rPr lang="en-US" i="0" dirty="0">
                <a:solidFill>
                  <a:schemeClr val="tx1"/>
                </a:solidFill>
                <a:effectLst/>
                <a:latin typeface="Helvetica" panose="020B0604020202020204" pitchFamily="34" charset="0"/>
                <a:cs typeface="Helvetica" panose="020B0604020202020204" pitchFamily="34" charset="0"/>
              </a:rPr>
              <a:t>Information retrieval</a:t>
            </a:r>
          </a:p>
          <a:p>
            <a:pPr>
              <a:lnSpc>
                <a:spcPct val="150000"/>
              </a:lnSpc>
            </a:pPr>
            <a:r>
              <a:rPr lang="en-US" dirty="0">
                <a:solidFill>
                  <a:schemeClr val="tx1"/>
                </a:solidFill>
                <a:latin typeface="Helvetica" panose="020B0604020202020204" pitchFamily="34" charset="0"/>
                <a:cs typeface="Helvetica" panose="020B0604020202020204" pitchFamily="34" charset="0"/>
              </a:rPr>
              <a:t>Guide patients </a:t>
            </a:r>
          </a:p>
          <a:p>
            <a:pPr marL="228600" indent="-228600">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Education and training</a:t>
            </a:r>
          </a:p>
          <a:p>
            <a:pPr marL="228600" indent="-228600">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Advocate for compliance</a:t>
            </a:r>
          </a:p>
        </p:txBody>
      </p:sp>
    </p:spTree>
    <p:extLst>
      <p:ext uri="{BB962C8B-B14F-4D97-AF65-F5344CB8AC3E}">
        <p14:creationId xmlns:p14="http://schemas.microsoft.com/office/powerpoint/2010/main" val="314559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6B8DB3-006A-45CB-832A-4489AFA6CD66}"/>
              </a:ext>
              <a:ext uri="{C183D7F6-B498-43B3-948B-1728B52AA6E4}">
                <adec:decorative xmlns:adec="http://schemas.microsoft.com/office/drawing/2017/decorative" val="1"/>
              </a:ext>
            </a:extLst>
          </p:cNvPr>
          <p:cNvSpPr>
            <a:spLocks noGrp="1"/>
          </p:cNvSpPr>
          <p:nvPr>
            <p:ph type="title"/>
          </p:nvPr>
        </p:nvSpPr>
        <p:spPr>
          <a:xfrm>
            <a:off x="436682" y="295395"/>
            <a:ext cx="6928621" cy="1220254"/>
          </a:xfrm>
        </p:spPr>
        <p:txBody>
          <a:bodyPr/>
          <a:lstStyle/>
          <a:p>
            <a:r>
              <a:rPr lang="en-US" sz="4000" b="1" dirty="0">
                <a:solidFill>
                  <a:schemeClr val="tx1"/>
                </a:solidFill>
                <a:latin typeface="Helvetica" panose="020B0604020202020204" pitchFamily="34" charset="0"/>
                <a:cs typeface="Helvetica" panose="020B0604020202020204" pitchFamily="34" charset="0"/>
              </a:rPr>
              <a:t>Librarian’s Advocacy Role</a:t>
            </a:r>
          </a:p>
        </p:txBody>
      </p:sp>
      <p:sp>
        <p:nvSpPr>
          <p:cNvPr id="2" name="TextBox 1">
            <a:extLst>
              <a:ext uri="{FF2B5EF4-FFF2-40B4-BE49-F238E27FC236}">
                <a16:creationId xmlns:a16="http://schemas.microsoft.com/office/drawing/2014/main" id="{B2AF7E31-E3BE-BFE7-9803-B046C1D2456F}"/>
              </a:ext>
            </a:extLst>
          </p:cNvPr>
          <p:cNvSpPr txBox="1"/>
          <p:nvPr/>
        </p:nvSpPr>
        <p:spPr>
          <a:xfrm>
            <a:off x="1651000" y="2184400"/>
            <a:ext cx="7937500" cy="1754326"/>
          </a:xfrm>
          <a:prstGeom prst="rect">
            <a:avLst/>
          </a:prstGeom>
          <a:noFill/>
        </p:spPr>
        <p:txBody>
          <a:bodyPr wrap="square" rtlCol="0">
            <a:spAutoFit/>
          </a:bodyPr>
          <a:lstStyle/>
          <a:p>
            <a:pPr marL="285750" indent="-285750">
              <a:buFont typeface="Arial" panose="020B0604020202020204" pitchFamily="34" charset="0"/>
              <a:buChar char="•"/>
            </a:pPr>
            <a:r>
              <a:rPr lang="en-US" sz="3600" dirty="0"/>
              <a:t>Promote NIH Public Access</a:t>
            </a:r>
          </a:p>
          <a:p>
            <a:pPr marL="285750" indent="-285750">
              <a:buFont typeface="Arial" panose="020B0604020202020204" pitchFamily="34" charset="0"/>
              <a:buChar char="•"/>
            </a:pPr>
            <a:r>
              <a:rPr lang="en-US" sz="3600" dirty="0"/>
              <a:t>PubMed Central (PMC)</a:t>
            </a:r>
          </a:p>
          <a:p>
            <a:pPr marL="285750" indent="-285750">
              <a:buFont typeface="Arial" panose="020B0604020202020204" pitchFamily="34" charset="0"/>
              <a:buChar char="•"/>
            </a:pPr>
            <a:r>
              <a:rPr lang="en-US" sz="3600" dirty="0"/>
              <a:t>ClinicalTrials.gov</a:t>
            </a:r>
          </a:p>
        </p:txBody>
      </p:sp>
      <p:sp>
        <p:nvSpPr>
          <p:cNvPr id="4" name="Slide Number Placeholder 3">
            <a:extLst>
              <a:ext uri="{FF2B5EF4-FFF2-40B4-BE49-F238E27FC236}">
                <a16:creationId xmlns:a16="http://schemas.microsoft.com/office/drawing/2014/main" id="{806235AD-D6E9-885F-20E0-37658AC91B5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16</a:t>
            </a:fld>
            <a:endParaRPr lang="en-US" dirty="0">
              <a:solidFill>
                <a:schemeClr val="tx1"/>
              </a:solidFill>
            </a:endParaRPr>
          </a:p>
        </p:txBody>
      </p:sp>
    </p:spTree>
    <p:extLst>
      <p:ext uri="{BB962C8B-B14F-4D97-AF65-F5344CB8AC3E}">
        <p14:creationId xmlns:p14="http://schemas.microsoft.com/office/powerpoint/2010/main" val="340381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59109"/>
            <a:ext cx="10515600" cy="1022646"/>
          </a:xfrm>
        </p:spPr>
        <p:txBody>
          <a:bodyPr>
            <a:noAutofit/>
          </a:bodyPr>
          <a:lstStyle/>
          <a:p>
            <a:r>
              <a:rPr lang="en-US" sz="4000" dirty="0">
                <a:solidFill>
                  <a:schemeClr val="tx1"/>
                </a:solidFill>
                <a:latin typeface="Helvetica" panose="020B0604020202020204" pitchFamily="34" charset="0"/>
                <a:cs typeface="Helvetica" panose="020B0604020202020204" pitchFamily="34" charset="0"/>
              </a:rPr>
              <a:t>Problems with Reporting Evidence</a:t>
            </a:r>
          </a:p>
        </p:txBody>
      </p:sp>
      <p:sp>
        <p:nvSpPr>
          <p:cNvPr id="5" name="Content Placeholder 2">
            <a:extLst>
              <a:ext uri="{FF2B5EF4-FFF2-40B4-BE49-F238E27FC236}">
                <a16:creationId xmlns:a16="http://schemas.microsoft.com/office/drawing/2014/main" id="{C4A99C70-8228-A31C-F801-31B17E569AE1}"/>
              </a:ext>
            </a:extLst>
          </p:cNvPr>
          <p:cNvSpPr>
            <a:spLocks noGrp="1"/>
          </p:cNvSpPr>
          <p:nvPr>
            <p:ph idx="1"/>
          </p:nvPr>
        </p:nvSpPr>
        <p:spPr>
          <a:xfrm>
            <a:off x="965900" y="2441490"/>
            <a:ext cx="4936669" cy="2603653"/>
          </a:xfrm>
        </p:spPr>
        <p:txBody>
          <a:bodyPr wrap="square" anchor="t">
            <a:normAutofit/>
          </a:bodyPr>
          <a:lstStyle/>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Selective publication</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Misrepresented data</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Underreported data</a:t>
            </a:r>
          </a:p>
        </p:txBody>
      </p:sp>
    </p:spTree>
    <p:extLst>
      <p:ext uri="{BB962C8B-B14F-4D97-AF65-F5344CB8AC3E}">
        <p14:creationId xmlns:p14="http://schemas.microsoft.com/office/powerpoint/2010/main" val="2657903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2593-C964-1E9D-838A-86C404F267F9}"/>
              </a:ext>
            </a:extLst>
          </p:cNvPr>
          <p:cNvSpPr>
            <a:spLocks noGrp="1"/>
          </p:cNvSpPr>
          <p:nvPr>
            <p:ph type="title"/>
          </p:nvPr>
        </p:nvSpPr>
        <p:spPr/>
        <p:txBody>
          <a:bodyPr/>
          <a:lstStyle/>
          <a:p>
            <a:r>
              <a:rPr lang="en-US" sz="4400" b="1" dirty="0">
                <a:solidFill>
                  <a:schemeClr val="tx1"/>
                </a:solidFill>
                <a:latin typeface="Helvetica" panose="020B0604020202020204" pitchFamily="34" charset="0"/>
                <a:cs typeface="Helvetica" panose="020B0604020202020204" pitchFamily="34" charset="0"/>
              </a:rPr>
              <a:t>Milestones for Registration and Results Reporting Requirements</a:t>
            </a:r>
            <a:endParaRPr lang="en-US" dirty="0"/>
          </a:p>
        </p:txBody>
      </p:sp>
      <p:sp>
        <p:nvSpPr>
          <p:cNvPr id="3" name="Content Placeholder 2">
            <a:extLst>
              <a:ext uri="{FF2B5EF4-FFF2-40B4-BE49-F238E27FC236}">
                <a16:creationId xmlns:a16="http://schemas.microsoft.com/office/drawing/2014/main" id="{C9FE9521-7322-C2B3-3174-0AE4ABA0BAC1}"/>
              </a:ext>
            </a:extLst>
          </p:cNvPr>
          <p:cNvSpPr>
            <a:spLocks noGrp="1"/>
          </p:cNvSpPr>
          <p:nvPr>
            <p:ph idx="1"/>
          </p:nvPr>
        </p:nvSpPr>
        <p:spPr>
          <a:xfrm>
            <a:off x="939800" y="2879725"/>
            <a:ext cx="10515600" cy="2555875"/>
          </a:xfrm>
        </p:spPr>
        <p:txBody>
          <a:bodyPr/>
          <a:lstStyle/>
          <a:p>
            <a:r>
              <a:rPr lang="en-US" b="1" dirty="0">
                <a:solidFill>
                  <a:schemeClr val="tx1"/>
                </a:solidFill>
              </a:rPr>
              <a:t>2006</a:t>
            </a:r>
            <a:r>
              <a:rPr lang="en-US" dirty="0">
                <a:solidFill>
                  <a:schemeClr val="tx1"/>
                </a:solidFill>
              </a:rPr>
              <a:t>: </a:t>
            </a:r>
            <a:r>
              <a:rPr lang="en-US" sz="2800" kern="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International Committee of Medical Journal Editors </a:t>
            </a:r>
            <a:r>
              <a:rPr lang="en-US" sz="2800" kern="1800" dirty="0">
                <a:effectLst/>
                <a:latin typeface="Calibri" panose="020F0502020204030204" pitchFamily="34" charset="0"/>
                <a:ea typeface="Calibri" panose="020F0502020204030204" pitchFamily="34" charset="0"/>
                <a:cs typeface="Calibri" panose="020F0502020204030204" pitchFamily="34" charset="0"/>
              </a:rPr>
              <a:t>(</a:t>
            </a:r>
            <a:r>
              <a:rPr lang="en-US" dirty="0">
                <a:solidFill>
                  <a:schemeClr val="tx1"/>
                </a:solidFill>
              </a:rPr>
              <a:t>ICMJE) requires trial registration for publication</a:t>
            </a:r>
          </a:p>
          <a:p>
            <a:r>
              <a:rPr lang="en-US" b="1" dirty="0">
                <a:solidFill>
                  <a:schemeClr val="tx1"/>
                </a:solidFill>
              </a:rPr>
              <a:t>2007</a:t>
            </a:r>
            <a:r>
              <a:rPr lang="en-US" dirty="0">
                <a:solidFill>
                  <a:schemeClr val="tx1"/>
                </a:solidFill>
              </a:rPr>
              <a:t>: FDA Amendments Act Section 801 expands information that must be submitted</a:t>
            </a:r>
          </a:p>
          <a:p>
            <a:r>
              <a:rPr lang="en-US" b="1" dirty="0">
                <a:solidFill>
                  <a:schemeClr val="tx1"/>
                </a:solidFill>
              </a:rPr>
              <a:t>2017</a:t>
            </a:r>
            <a:r>
              <a:rPr lang="en-US" dirty="0">
                <a:solidFill>
                  <a:schemeClr val="tx1"/>
                </a:solidFill>
              </a:rPr>
              <a:t>: Final Rule Applied</a:t>
            </a:r>
          </a:p>
        </p:txBody>
      </p:sp>
      <p:sp>
        <p:nvSpPr>
          <p:cNvPr id="4" name="Slide Number Placeholder 3">
            <a:extLst>
              <a:ext uri="{FF2B5EF4-FFF2-40B4-BE49-F238E27FC236}">
                <a16:creationId xmlns:a16="http://schemas.microsoft.com/office/drawing/2014/main" id="{0E88EB0F-D63F-093E-3584-7CF2A15DFED5}"/>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50063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7182" y="264889"/>
            <a:ext cx="10515600" cy="883383"/>
          </a:xfrm>
        </p:spPr>
        <p:txBody>
          <a:bodyPr>
            <a:normAutofit/>
          </a:bodyPr>
          <a:lstStyle/>
          <a:p>
            <a:r>
              <a:rPr lang="en-US" sz="4000" b="1" dirty="0">
                <a:solidFill>
                  <a:schemeClr val="tx1"/>
                </a:solidFill>
                <a:latin typeface="Helvetica" panose="020B0604020202020204" pitchFamily="34" charset="0"/>
                <a:cs typeface="Helvetica" panose="020B0604020202020204" pitchFamily="34" charset="0"/>
              </a:rPr>
              <a:t>Final Rule</a:t>
            </a:r>
          </a:p>
        </p:txBody>
      </p:sp>
      <p:sp>
        <p:nvSpPr>
          <p:cNvPr id="2" name="Content Placeholder 1">
            <a:extLst>
              <a:ext uri="{FF2B5EF4-FFF2-40B4-BE49-F238E27FC236}">
                <a16:creationId xmlns:a16="http://schemas.microsoft.com/office/drawing/2014/main" id="{3F7C477F-BEC1-40A7-8222-874623DF0A75}"/>
              </a:ext>
            </a:extLst>
          </p:cNvPr>
          <p:cNvSpPr>
            <a:spLocks noGrp="1"/>
          </p:cNvSpPr>
          <p:nvPr>
            <p:ph idx="1"/>
          </p:nvPr>
        </p:nvSpPr>
        <p:spPr>
          <a:xfrm>
            <a:off x="1108628" y="1265162"/>
            <a:ext cx="9552709" cy="4886257"/>
          </a:xfrm>
          <a:noFill/>
        </p:spPr>
        <p:txBody>
          <a:bodyPr/>
          <a:lstStyle/>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C</a:t>
            </a:r>
            <a:r>
              <a:rPr lang="en-US" sz="2800" b="0" i="0" dirty="0">
                <a:solidFill>
                  <a:schemeClr val="tx1"/>
                </a:solidFill>
                <a:effectLst/>
                <a:latin typeface="Helvetica" panose="020B0604020202020204" pitchFamily="34" charset="0"/>
                <a:cs typeface="Helvetica" panose="020B0604020202020204" pitchFamily="34" charset="0"/>
              </a:rPr>
              <a:t>hecklist</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S</a:t>
            </a:r>
            <a:r>
              <a:rPr lang="en-US" sz="2800" b="0" i="0" dirty="0">
                <a:solidFill>
                  <a:schemeClr val="tx1"/>
                </a:solidFill>
                <a:effectLst/>
                <a:latin typeface="Helvetica" panose="020B0604020202020204" pitchFamily="34" charset="0"/>
                <a:cs typeface="Helvetica" panose="020B0604020202020204" pitchFamily="34" charset="0"/>
              </a:rPr>
              <a:t>cope of trials</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data elements </a:t>
            </a: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adverse event information</a:t>
            </a:r>
          </a:p>
          <a:p>
            <a:pPr>
              <a:lnSpc>
                <a:spcPct val="100000"/>
              </a:lnSpc>
              <a:buFont typeface="Arial" panose="020B0604020202020204" pitchFamily="34" charset="0"/>
              <a:buChar char="•"/>
            </a:pPr>
            <a:r>
              <a:rPr lang="en-US" b="0" i="0" dirty="0">
                <a:solidFill>
                  <a:schemeClr val="tx1"/>
                </a:solidFill>
                <a:effectLst/>
                <a:latin typeface="Helvetica" panose="020B0604020202020204" pitchFamily="34" charset="0"/>
                <a:cs typeface="Helvetica" panose="020B0604020202020204" pitchFamily="34" charset="0"/>
              </a:rPr>
              <a:t>Potential legal consequences </a:t>
            </a:r>
          </a:p>
        </p:txBody>
      </p:sp>
      <p:sp>
        <p:nvSpPr>
          <p:cNvPr id="3" name="Slide Number Placeholder 2">
            <a:extLst>
              <a:ext uri="{FF2B5EF4-FFF2-40B4-BE49-F238E27FC236}">
                <a16:creationId xmlns:a16="http://schemas.microsoft.com/office/drawing/2014/main" id="{4B40F4FA-EB4F-A904-3A10-52C583D7E9A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64256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861D-B516-2407-D101-813BAEAA940A}"/>
              </a:ext>
            </a:extLst>
          </p:cNvPr>
          <p:cNvSpPr>
            <a:spLocks noGrp="1"/>
          </p:cNvSpPr>
          <p:nvPr>
            <p:ph type="title"/>
          </p:nvPr>
        </p:nvSpPr>
        <p:spPr>
          <a:xfrm>
            <a:off x="405713" y="649332"/>
            <a:ext cx="2596978" cy="1167112"/>
          </a:xfrm>
        </p:spPr>
        <p:txBody>
          <a:bodyPr/>
          <a:lstStyle/>
          <a:p>
            <a:r>
              <a:rPr lang="en-US" b="1" dirty="0">
                <a:solidFill>
                  <a:schemeClr val="tx1"/>
                </a:solidFill>
              </a:rPr>
              <a:t>NNLM</a:t>
            </a:r>
            <a:br>
              <a:rPr lang="en-US" dirty="0"/>
            </a:br>
            <a:endParaRPr lang="en-US" dirty="0"/>
          </a:p>
        </p:txBody>
      </p:sp>
      <p:pic>
        <p:nvPicPr>
          <p:cNvPr id="5" name="Content Placeholder 5" descr="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10;&#10;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10;&#10;We do this primarily through three different methods: 1) providing funding to organizations so that they can work within their own communities; 2) other forms of outreach and engagement; ) And then like today, we offer a wide range of training and education opportunities.  &#10;&#10;Plus, we recently launched the NNLM Discovery podcast.  Podcasts are available wherever you get your podcasts or on nnlm.gov/podcast&#10;&#10;I encourage you all to visit nnlm.gov to learn more.&#10;">
            <a:extLst>
              <a:ext uri="{FF2B5EF4-FFF2-40B4-BE49-F238E27FC236}">
                <a16:creationId xmlns:a16="http://schemas.microsoft.com/office/drawing/2014/main" id="{93BF469A-BC33-763E-FEA6-58FCC15230A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3002691" y="649332"/>
            <a:ext cx="8184143" cy="5662680"/>
          </a:xfrm>
        </p:spPr>
      </p:pic>
      <p:sp>
        <p:nvSpPr>
          <p:cNvPr id="3" name="Slide Number Placeholder 2">
            <a:extLst>
              <a:ext uri="{FF2B5EF4-FFF2-40B4-BE49-F238E27FC236}">
                <a16:creationId xmlns:a16="http://schemas.microsoft.com/office/drawing/2014/main" id="{A534A7C2-0605-AD1A-39B7-DD20317F9D0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a:t>
            </a:fld>
            <a:endParaRPr lang="en-US" dirty="0">
              <a:solidFill>
                <a:schemeClr val="tx1"/>
              </a:solidFill>
            </a:endParaRPr>
          </a:p>
        </p:txBody>
      </p:sp>
    </p:spTree>
    <p:extLst>
      <p:ext uri="{BB962C8B-B14F-4D97-AF65-F5344CB8AC3E}">
        <p14:creationId xmlns:p14="http://schemas.microsoft.com/office/powerpoint/2010/main" val="2423646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630481"/>
            <a:ext cx="10515600" cy="954107"/>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Potential Penalties for Not Submitting</a:t>
            </a:r>
          </a:p>
        </p:txBody>
      </p:sp>
      <p:sp>
        <p:nvSpPr>
          <p:cNvPr id="3" name="Content Placeholder 2"/>
          <p:cNvSpPr>
            <a:spLocks noGrp="1"/>
          </p:cNvSpPr>
          <p:nvPr>
            <p:ph idx="1"/>
          </p:nvPr>
        </p:nvSpPr>
        <p:spPr>
          <a:xfrm>
            <a:off x="1518725" y="2064638"/>
            <a:ext cx="8732520" cy="2885860"/>
          </a:xfrm>
          <a:noFill/>
        </p:spPr>
        <p:txBody>
          <a:bodyPr>
            <a:normAutofit fontScale="77500" lnSpcReduction="20000"/>
          </a:bodyPr>
          <a:lstStyle/>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Notice of non-compliance</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Civil monetary penalties up to $10,000 per day</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Withholding of NIH grant funds </a:t>
            </a:r>
          </a:p>
          <a:p>
            <a:pPr marL="228600" indent="-193675">
              <a:lnSpc>
                <a:spcPct val="100000"/>
              </a:lnSpc>
              <a:buFont typeface="Arial" panose="020B0604020202020204" pitchFamily="34" charset="0"/>
              <a:buChar char="•"/>
            </a:pPr>
            <a:endParaRPr lang="en-US" sz="3200" dirty="0">
              <a:solidFill>
                <a:srgbClr val="00206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35E17F2-1490-22EA-B9B7-44F0828AA4C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591622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81037"/>
            <a:ext cx="10515600" cy="946285"/>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Challenges in Submitting Results</a:t>
            </a:r>
          </a:p>
        </p:txBody>
      </p:sp>
      <p:sp>
        <p:nvSpPr>
          <p:cNvPr id="3" name="Content Placeholder 2"/>
          <p:cNvSpPr>
            <a:spLocks noGrp="1"/>
          </p:cNvSpPr>
          <p:nvPr>
            <p:ph idx="1"/>
          </p:nvPr>
        </p:nvSpPr>
        <p:spPr>
          <a:xfrm>
            <a:off x="1069442" y="2073724"/>
            <a:ext cx="9413631" cy="3458904"/>
          </a:xfrm>
          <a:noFill/>
        </p:spPr>
        <p:txBody>
          <a:bodyPr>
            <a:normAutofit/>
          </a:bodyPr>
          <a:lstStyle/>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Lack of awareness of results submission requirements, including what needs to be submitted and when.</a:t>
            </a:r>
          </a:p>
          <a:p>
            <a:pPr marL="34925" indent="0">
              <a:buNone/>
            </a:pPr>
            <a:endParaRPr lang="en-US" dirty="0">
              <a:solidFill>
                <a:schemeClr val="tx1"/>
              </a:solidFill>
              <a:latin typeface="Helvetica" panose="020B0604020202020204" pitchFamily="34" charset="0"/>
              <a:cs typeface="Helvetica" panose="020B0604020202020204" pitchFamily="34" charset="0"/>
            </a:endParaRPr>
          </a:p>
          <a:p>
            <a:pPr marL="228600" indent="-193675">
              <a:lnSpc>
                <a:spcPct val="10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Results submission must be completed by someone familiar with the study and the data (Data Submitters).</a:t>
            </a:r>
          </a:p>
          <a:p>
            <a:pPr marL="228600" indent="-193675">
              <a:lnSpc>
                <a:spcPct val="100000"/>
              </a:lnSpc>
              <a:buFont typeface="Arial" panose="020B0604020202020204" pitchFamily="34" charset="0"/>
              <a:buChar char="•"/>
            </a:pPr>
            <a:endParaRPr lang="en-US" dirty="0">
              <a:solidFill>
                <a:schemeClr val="tx1"/>
              </a:solidFill>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37258457-4A42-3B83-5A7F-46E0B8F4FBF2}"/>
              </a:ext>
            </a:extLst>
          </p:cNvPr>
          <p:cNvSpPr txBox="1"/>
          <p:nvPr/>
        </p:nvSpPr>
        <p:spPr>
          <a:xfrm>
            <a:off x="3869016" y="6176963"/>
            <a:ext cx="6614057" cy="400110"/>
          </a:xfrm>
          <a:prstGeom prst="rect">
            <a:avLst/>
          </a:prstGeom>
          <a:noFill/>
        </p:spPr>
        <p:txBody>
          <a:bodyPr wrap="square" rtlCol="0">
            <a:spAutoFit/>
          </a:bodyPr>
          <a:lstStyle/>
          <a:p>
            <a:pPr algn="ctr"/>
            <a:r>
              <a:rPr lang="en-US" sz="2000" dirty="0">
                <a:highlight>
                  <a:srgbClr val="FFFF00"/>
                </a:highlight>
                <a:latin typeface="Helvetica" panose="020B0604020202020204" pitchFamily="34" charset="0"/>
                <a:cs typeface="Helvetica" panose="020B0604020202020204" pitchFamily="34" charset="0"/>
                <a:hlinkClick r:id="rId3"/>
              </a:rPr>
              <a:t>Contact ClinicalTrials.gov </a:t>
            </a:r>
            <a:endParaRPr lang="en-US" sz="2000" dirty="0">
              <a:highlight>
                <a:srgbClr val="FFFF00"/>
              </a:highlight>
            </a:endParaRPr>
          </a:p>
        </p:txBody>
      </p:sp>
      <p:sp>
        <p:nvSpPr>
          <p:cNvPr id="5" name="Slide Number Placeholder 4">
            <a:extLst>
              <a:ext uri="{FF2B5EF4-FFF2-40B4-BE49-F238E27FC236}">
                <a16:creationId xmlns:a16="http://schemas.microsoft.com/office/drawing/2014/main" id="{38BAF633-E746-E696-CC6D-D005D2D3008D}"/>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270691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33A71-0BC8-BC64-37D0-C0026D8ECD45}"/>
              </a:ext>
            </a:extLst>
          </p:cNvPr>
          <p:cNvSpPr>
            <a:spLocks noGrp="1"/>
          </p:cNvSpPr>
          <p:nvPr>
            <p:ph type="title"/>
          </p:nvPr>
        </p:nvSpPr>
        <p:spPr>
          <a:xfrm>
            <a:off x="285750" y="136525"/>
            <a:ext cx="6800850" cy="1235075"/>
          </a:xfrm>
        </p:spPr>
        <p:txBody>
          <a:bodyPr/>
          <a:lstStyle/>
          <a:p>
            <a:r>
              <a:rPr lang="en-US" dirty="0">
                <a:solidFill>
                  <a:schemeClr val="tx1"/>
                </a:solidFill>
              </a:rPr>
              <a:t>Growth of ClinicalTrials.gov</a:t>
            </a:r>
          </a:p>
        </p:txBody>
      </p:sp>
      <p:pic>
        <p:nvPicPr>
          <p:cNvPr id="6" name="Content Placeholder 5" descr="Graph shows the growth of CTG, from when it was first conceived in 1997 as part of the FDA Modernization Act, through today. &#10; &#10;In the first year the website launched – back in 2000 - it had 2,119 study records.&#10;You can see the study numbers doubled in the year after the ICMJE Publication Policy was implemented, &#10;and the CTG Results Database was created a year after the FDAAA registration and results reporting requirements went into effect. &#10;">
            <a:extLst>
              <a:ext uri="{FF2B5EF4-FFF2-40B4-BE49-F238E27FC236}">
                <a16:creationId xmlns:a16="http://schemas.microsoft.com/office/drawing/2014/main" id="{0EB17506-21F9-56A0-7489-D51553E217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429" y="1287389"/>
            <a:ext cx="10531371" cy="5251523"/>
          </a:xfrm>
        </p:spPr>
      </p:pic>
      <p:sp>
        <p:nvSpPr>
          <p:cNvPr id="4" name="Slide Number Placeholder 3">
            <a:extLst>
              <a:ext uri="{FF2B5EF4-FFF2-40B4-BE49-F238E27FC236}">
                <a16:creationId xmlns:a16="http://schemas.microsoft.com/office/drawing/2014/main" id="{92B9AE2C-28AC-648B-EF23-E23230CD18A1}"/>
              </a:ext>
            </a:extLst>
          </p:cNvPr>
          <p:cNvSpPr>
            <a:spLocks noGrp="1"/>
          </p:cNvSpPr>
          <p:nvPr>
            <p:ph type="sldNum" sz="quarter" idx="10"/>
          </p:nvPr>
        </p:nvSpPr>
        <p:spPr>
          <a:xfrm>
            <a:off x="10801350" y="6356349"/>
            <a:ext cx="1104900" cy="365125"/>
          </a:xfrm>
        </p:spPr>
        <p:txBody>
          <a:bodyPr/>
          <a:lstStyle/>
          <a:p>
            <a:pPr>
              <a:defRPr/>
            </a:pPr>
            <a:fld id="{025F9F99-9BD9-4422-B838-F0A597D458BC}" type="slidenum">
              <a:rPr lang="en-US" smtClean="0">
                <a:solidFill>
                  <a:schemeClr val="tx1"/>
                </a:solidFill>
              </a:rPr>
              <a:pPr>
                <a:defRPr/>
              </a:pPr>
              <a:t>22</a:t>
            </a:fld>
            <a:endParaRPr lang="en-US" dirty="0">
              <a:solidFill>
                <a:schemeClr val="tx1"/>
              </a:solidFill>
            </a:endParaRPr>
          </a:p>
        </p:txBody>
      </p:sp>
    </p:spTree>
    <p:extLst>
      <p:ext uri="{BB962C8B-B14F-4D97-AF65-F5344CB8AC3E}">
        <p14:creationId xmlns:p14="http://schemas.microsoft.com/office/powerpoint/2010/main" val="964566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001B-9A69-ECAA-7A9C-2FFDC08DF1E7}"/>
              </a:ext>
            </a:extLst>
          </p:cNvPr>
          <p:cNvSpPr>
            <a:spLocks noGrp="1"/>
          </p:cNvSpPr>
          <p:nvPr>
            <p:ph type="title"/>
          </p:nvPr>
        </p:nvSpPr>
        <p:spPr>
          <a:xfrm>
            <a:off x="621224" y="681037"/>
            <a:ext cx="10515600" cy="965201"/>
          </a:xfrm>
        </p:spPr>
        <p:txBody>
          <a:bodyPr/>
          <a:lstStyle/>
          <a:p>
            <a:r>
              <a:rPr lang="en-US" sz="4000" dirty="0">
                <a:solidFill>
                  <a:schemeClr val="tx1"/>
                </a:solidFill>
                <a:latin typeface="Helvetica" panose="020B0604020202020204" pitchFamily="34" charset="0"/>
                <a:cs typeface="Helvetica" panose="020B0604020202020204" pitchFamily="34" charset="0"/>
              </a:rPr>
              <a:t>ClinicalTrials.gov Modernization</a:t>
            </a:r>
            <a:endParaRPr lang="en-US" sz="4000" dirty="0">
              <a:solidFill>
                <a:schemeClr val="tx1"/>
              </a:solidFill>
            </a:endParaRPr>
          </a:p>
        </p:txBody>
      </p:sp>
      <p:sp>
        <p:nvSpPr>
          <p:cNvPr id="4" name="Slide Number Placeholder 3">
            <a:extLst>
              <a:ext uri="{FF2B5EF4-FFF2-40B4-BE49-F238E27FC236}">
                <a16:creationId xmlns:a16="http://schemas.microsoft.com/office/drawing/2014/main" id="{589FEE4C-2FE6-8A7E-0481-122F67C7C241}"/>
              </a:ext>
            </a:extLst>
          </p:cNvPr>
          <p:cNvSpPr>
            <a:spLocks noGrp="1"/>
          </p:cNvSpPr>
          <p:nvPr>
            <p:ph type="sldNum" sz="quarter" idx="10"/>
          </p:nvPr>
        </p:nvSpPr>
        <p:spPr/>
        <p:txBody>
          <a:bodyPr/>
          <a:lstStyle/>
          <a:p>
            <a:pPr>
              <a:defRPr/>
            </a:pPr>
            <a:fld id="{025F9F99-9BD9-4422-B838-F0A597D458BC}" type="slidenum">
              <a:rPr lang="en-US" smtClean="0"/>
              <a:pPr>
                <a:defRPr/>
              </a:pPr>
              <a:t>23</a:t>
            </a:fld>
            <a:endParaRPr lang="en-US" dirty="0"/>
          </a:p>
        </p:txBody>
      </p:sp>
      <p:sp>
        <p:nvSpPr>
          <p:cNvPr id="7" name="Rectangle 6">
            <a:extLst>
              <a:ext uri="{FF2B5EF4-FFF2-40B4-BE49-F238E27FC236}">
                <a16:creationId xmlns:a16="http://schemas.microsoft.com/office/drawing/2014/main" id="{7419C21F-FF16-860A-ADFC-9D1087F0B3E1}"/>
              </a:ext>
              <a:ext uri="{C183D7F6-B498-43B3-948B-1728B52AA6E4}">
                <adec:decorative xmlns:adec="http://schemas.microsoft.com/office/drawing/2017/decorative" val="1"/>
              </a:ext>
            </a:extLst>
          </p:cNvPr>
          <p:cNvSpPr/>
          <p:nvPr/>
        </p:nvSpPr>
        <p:spPr>
          <a:xfrm>
            <a:off x="798808" y="1749978"/>
            <a:ext cx="10594383" cy="4088197"/>
          </a:xfrm>
          <a:prstGeom prst="rect">
            <a:avLst/>
          </a:prstGeom>
          <a:gradFill>
            <a:gsLst>
              <a:gs pos="0">
                <a:schemeClr val="accent1">
                  <a:lumMod val="5000"/>
                  <a:lumOff val="95000"/>
                </a:schemeClr>
              </a:gs>
              <a:gs pos="83000">
                <a:srgbClr val="B7E5FD"/>
              </a:gs>
              <a:gs pos="100000">
                <a:schemeClr val="accent1">
                  <a:lumMod val="30000"/>
                  <a:lumOff val="70000"/>
                </a:schemeClr>
              </a:gs>
            </a:gsLst>
            <a:lin ang="540000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AE16C78-EA60-C309-5237-4225BC8FA3D3}"/>
              </a:ext>
            </a:extLst>
          </p:cNvPr>
          <p:cNvSpPr txBox="1"/>
          <p:nvPr/>
        </p:nvSpPr>
        <p:spPr>
          <a:xfrm>
            <a:off x="1007390" y="1989462"/>
            <a:ext cx="10129434" cy="3912866"/>
          </a:xfrm>
          <a:prstGeom prst="rect">
            <a:avLst/>
          </a:prstGeom>
          <a:noFill/>
        </p:spPr>
        <p:txBody>
          <a:bodyPr wrap="square">
            <a:spAutoFit/>
          </a:bodyPr>
          <a:lstStyle/>
          <a:p>
            <a:pPr marL="0" marR="0" lvl="0" indent="0" algn="l" defTabSz="914400" rtl="0" eaLnBrk="1" fontAlgn="auto" latinLnBrk="0" hangingPunct="1">
              <a:lnSpc>
                <a:spcPct val="110000"/>
              </a:lnSpc>
              <a:spcBef>
                <a:spcPts val="1000"/>
              </a:spcBef>
              <a:spcAft>
                <a:spcPts val="0"/>
              </a:spcAft>
              <a:buClrTx/>
              <a:buSzTx/>
              <a:buFont typeface="Arial"/>
              <a:buNone/>
              <a:tabLst/>
              <a:defRPr/>
            </a:pPr>
            <a:r>
              <a:rPr kumimoji="0" lang="en-US" sz="2000" b="1" i="0" u="none" strike="noStrike" kern="1200" cap="none" spc="0" normalizeH="0" baseline="0" noProof="0" dirty="0">
                <a:ln>
                  <a:noFill/>
                </a:ln>
                <a:solidFill>
                  <a:srgbClr val="0071BC"/>
                </a:solidFill>
                <a:effectLst/>
                <a:uLnTx/>
                <a:uFillTx/>
                <a:latin typeface="Helvetica" pitchFamily="2" charset="0"/>
                <a:ea typeface="+mn-ea"/>
                <a:cs typeface="Calibri" panose="020F0502020204030204" pitchFamily="34" charset="0"/>
              </a:rPr>
              <a:t>	</a:t>
            </a:r>
          </a:p>
          <a:p>
            <a:pPr marL="0" marR="0" lvl="0" indent="0" algn="l" defTabSz="914400" rtl="0" eaLnBrk="1" fontAlgn="auto" latinLnBrk="0" hangingPunct="1">
              <a:lnSpc>
                <a:spcPct val="110000"/>
              </a:lnSpc>
              <a:spcBef>
                <a:spcPts val="1000"/>
              </a:spcBef>
              <a:spcAft>
                <a:spcPts val="0"/>
              </a:spcAft>
              <a:buClrTx/>
              <a:buSzTx/>
              <a:buFont typeface="Arial"/>
              <a:buNone/>
              <a:tabLst/>
              <a:defRPr/>
            </a:pPr>
            <a:r>
              <a:rPr kumimoji="0" lang="en-US" sz="2000" b="1" i="0" u="none" strike="noStrike" kern="1200" cap="none" spc="0" normalizeH="0" baseline="0" noProof="0" dirty="0">
                <a:ln>
                  <a:noFill/>
                </a:ln>
                <a:solidFill>
                  <a:srgbClr val="0071BC"/>
                </a:solidFill>
                <a:effectLst/>
                <a:uLnTx/>
                <a:uFillTx/>
                <a:latin typeface="Helvetica" pitchFamily="2" charset="0"/>
                <a:ea typeface="+mn-ea"/>
                <a:cs typeface="Calibri" panose="020F0502020204030204" pitchFamily="34" charset="0"/>
              </a:rPr>
              <a:t>	YEARS 4–5: </a:t>
            </a:r>
            <a:r>
              <a:rPr kumimoji="0" lang="en-US" sz="2000" b="1" i="0" u="none" strike="noStrike" kern="1200" cap="none" spc="-30" normalizeH="0" baseline="0" noProof="0" dirty="0">
                <a:ln>
                  <a:noFill/>
                </a:ln>
                <a:solidFill>
                  <a:srgbClr val="000000"/>
                </a:solidFill>
                <a:effectLst/>
                <a:uLnTx/>
                <a:uFillTx/>
                <a:latin typeface="Helvetica" pitchFamily="2" charset="0"/>
                <a:ea typeface="+mn-ea"/>
                <a:cs typeface="Calibri" panose="020F0502020204030204" pitchFamily="34" charset="0"/>
              </a:rPr>
              <a:t>More Features, Refinements, and Final Touches </a:t>
            </a:r>
            <a:endParaRPr lang="en-US" sz="1600" b="1" spc="-30" dirty="0">
              <a:solidFill>
                <a:srgbClr val="000000"/>
              </a:solidFill>
              <a:latin typeface="Helvetica" pitchFamily="2" charset="0"/>
              <a:cs typeface="Calibri" panose="020F0502020204030204" pitchFamily="34" charset="0"/>
            </a:endParaRPr>
          </a:p>
          <a:p>
            <a:pPr marL="0" marR="0" lvl="0" indent="0" algn="l" defTabSz="914400" rtl="0" eaLnBrk="1" fontAlgn="auto" latinLnBrk="0" hangingPunct="1">
              <a:lnSpc>
                <a:spcPct val="110000"/>
              </a:lnSpc>
              <a:spcBef>
                <a:spcPts val="1000"/>
              </a:spcBef>
              <a:spcAft>
                <a:spcPts val="0"/>
              </a:spcAft>
              <a:buClrTx/>
              <a:buSzTx/>
              <a:buFont typeface="Arial"/>
              <a:buNone/>
              <a:tabLst/>
              <a:defRPr/>
            </a:pPr>
            <a:endParaRPr kumimoji="0" lang="en-US" sz="800" b="1" i="0" u="none" strike="noStrike" kern="1200" cap="none" spc="-30" normalizeH="0" baseline="0" noProof="0" dirty="0">
              <a:ln>
                <a:noFill/>
              </a:ln>
              <a:solidFill>
                <a:srgbClr val="000000"/>
              </a:solidFill>
              <a:effectLst/>
              <a:uLnTx/>
              <a:uFillTx/>
              <a:latin typeface="Helvetica" pitchFamily="2" charset="0"/>
              <a:ea typeface="+mn-ea"/>
              <a:cs typeface="Calibri" panose="020F0502020204030204" pitchFamily="34" charset="0"/>
            </a:endParaRP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lang="en-US" sz="2000" dirty="0">
                <a:solidFill>
                  <a:srgbClr val="000000"/>
                </a:solidFill>
                <a:latin typeface="Helvetica" pitchFamily="2" charset="0"/>
                <a:cs typeface="Calibri" panose="020F0502020204030204" pitchFamily="34" charset="0"/>
              </a:rPr>
              <a:t>Launched the modernized ClinicalTrials.gov website</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Released PRS Beta protocol registration and releasing results reporting components</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Complete the modernized </a:t>
            </a:r>
            <a:r>
              <a:rPr lang="en-US" sz="2000" dirty="0">
                <a:solidFill>
                  <a:srgbClr val="000000"/>
                </a:solidFill>
                <a:latin typeface="Helvetica" pitchFamily="2" charset="0"/>
                <a:cs typeface="Calibri" panose="020F0502020204030204" pitchFamily="34" charset="0"/>
              </a:rPr>
              <a:t>API </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Continue updates and refinements so the sites can stand alone</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Continue engagement, usability testing, and evaluation</a:t>
            </a:r>
          </a:p>
          <a:p>
            <a:pPr marL="119063" indent="-119063">
              <a:spcBef>
                <a:spcPts val="1000"/>
              </a:spcBef>
              <a:buFont typeface="Arial"/>
              <a:buChar char="•"/>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Retire </a:t>
            </a:r>
            <a:r>
              <a:rPr lang="en-US" sz="2000" dirty="0">
                <a:solidFill>
                  <a:srgbClr val="000000"/>
                </a:solidFill>
                <a:latin typeface="Helvetica" pitchFamily="2" charset="0"/>
                <a:cs typeface="Calibri" panose="020F0502020204030204" pitchFamily="34" charset="0"/>
              </a:rPr>
              <a:t>Classic ClinicalTrials.gov website in mid-2024 </a:t>
            </a:r>
            <a:endPar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endParaRPr>
          </a:p>
        </p:txBody>
      </p:sp>
      <p:grpSp>
        <p:nvGrpSpPr>
          <p:cNvPr id="10" name="Group 9" descr="An icon with a gear and sparkles">
            <a:extLst>
              <a:ext uri="{FF2B5EF4-FFF2-40B4-BE49-F238E27FC236}">
                <a16:creationId xmlns:a16="http://schemas.microsoft.com/office/drawing/2014/main" id="{0AE6603A-9A4B-573D-8800-927479224BA6}"/>
              </a:ext>
            </a:extLst>
          </p:cNvPr>
          <p:cNvGrpSpPr/>
          <p:nvPr/>
        </p:nvGrpSpPr>
        <p:grpSpPr>
          <a:xfrm>
            <a:off x="1055176" y="1989462"/>
            <a:ext cx="715918" cy="715918"/>
            <a:chOff x="9199900" y="1277618"/>
            <a:chExt cx="715918" cy="715918"/>
          </a:xfrm>
        </p:grpSpPr>
        <p:sp>
          <p:nvSpPr>
            <p:cNvPr id="11" name="Oval 10">
              <a:extLst>
                <a:ext uri="{FF2B5EF4-FFF2-40B4-BE49-F238E27FC236}">
                  <a16:creationId xmlns:a16="http://schemas.microsoft.com/office/drawing/2014/main" id="{E31556B7-2F54-499D-001E-C51662D4F741}"/>
                </a:ext>
                <a:ext uri="{C183D7F6-B498-43B3-948B-1728B52AA6E4}">
                  <adec:decorative xmlns:adec="http://schemas.microsoft.com/office/drawing/2017/decorative" val="1"/>
                </a:ext>
              </a:extLst>
            </p:cNvPr>
            <p:cNvSpPr/>
            <p:nvPr/>
          </p:nvSpPr>
          <p:spPr>
            <a:xfrm>
              <a:off x="9199900" y="1277618"/>
              <a:ext cx="715918" cy="715918"/>
            </a:xfrm>
            <a:prstGeom prst="ellipse">
              <a:avLst/>
            </a:prstGeom>
            <a:solidFill>
              <a:srgbClr val="002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FFFF"/>
                </a:solidFill>
                <a:effectLst/>
                <a:uLnTx/>
                <a:uFillTx/>
                <a:latin typeface="Helvetica" pitchFamily="2" charset="0"/>
                <a:ea typeface="+mn-ea"/>
                <a:cs typeface="+mn-cs"/>
              </a:endParaRPr>
            </a:p>
          </p:txBody>
        </p:sp>
        <p:pic>
          <p:nvPicPr>
            <p:cNvPr id="12" name="Graphic 3">
              <a:extLst>
                <a:ext uri="{FF2B5EF4-FFF2-40B4-BE49-F238E27FC236}">
                  <a16:creationId xmlns:a16="http://schemas.microsoft.com/office/drawing/2014/main" id="{B6A6B987-66CD-9DEC-96D8-A0883820378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393314" y="1413203"/>
              <a:ext cx="436724" cy="397022"/>
            </a:xfrm>
            <a:prstGeom prst="rect">
              <a:avLst/>
            </a:prstGeom>
          </p:spPr>
        </p:pic>
      </p:grpSp>
      <p:sp>
        <p:nvSpPr>
          <p:cNvPr id="13" name="TextBox 12">
            <a:extLst>
              <a:ext uri="{FF2B5EF4-FFF2-40B4-BE49-F238E27FC236}">
                <a16:creationId xmlns:a16="http://schemas.microsoft.com/office/drawing/2014/main" id="{66520CB6-56D2-BE33-453B-6D74A4B461BE}"/>
              </a:ext>
            </a:extLst>
          </p:cNvPr>
          <p:cNvSpPr txBox="1"/>
          <p:nvPr/>
        </p:nvSpPr>
        <p:spPr>
          <a:xfrm>
            <a:off x="1979226" y="1989462"/>
            <a:ext cx="2793472" cy="400110"/>
          </a:xfrm>
          <a:prstGeom prst="rect">
            <a:avLst/>
          </a:prstGeom>
          <a:solidFill>
            <a:srgbClr val="002355"/>
          </a:solidFill>
          <a:ln>
            <a:solidFill>
              <a:srgbClr val="002355"/>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Where we are now</a:t>
            </a:r>
          </a:p>
        </p:txBody>
      </p:sp>
      <p:sp>
        <p:nvSpPr>
          <p:cNvPr id="3" name="TextBox 2">
            <a:extLst>
              <a:ext uri="{FF2B5EF4-FFF2-40B4-BE49-F238E27FC236}">
                <a16:creationId xmlns:a16="http://schemas.microsoft.com/office/drawing/2014/main" id="{B838F495-19F7-C41F-2D57-E6D97B27580B}"/>
              </a:ext>
            </a:extLst>
          </p:cNvPr>
          <p:cNvSpPr txBox="1"/>
          <p:nvPr/>
        </p:nvSpPr>
        <p:spPr>
          <a:xfrm>
            <a:off x="7086598" y="6141812"/>
            <a:ext cx="4281715" cy="523220"/>
          </a:xfrm>
          <a:prstGeom prst="rect">
            <a:avLst/>
          </a:prstGeom>
          <a:noFill/>
        </p:spPr>
        <p:txBody>
          <a:bodyPr wrap="square" rtlCol="0">
            <a:spAutoFit/>
          </a:bodyPr>
          <a:lstStyle/>
          <a:p>
            <a:r>
              <a:rPr lang="en-US" sz="2800" kern="1800" dirty="0">
                <a:ea typeface="Calibri" panose="020F0502020204030204" pitchFamily="34" charset="0"/>
                <a:cs typeface="Calibri" panose="020F0502020204030204" pitchFamily="34" charset="0"/>
              </a:rPr>
              <a:t>Newsletter: </a:t>
            </a:r>
            <a:r>
              <a:rPr lang="en-US" sz="2800" u="sng" kern="1800" dirty="0">
                <a:solidFill>
                  <a:srgbClr val="0071BC"/>
                </a:solidFill>
                <a:effectLst/>
                <a:latin typeface="Calibri" panose="020F0502020204030204" pitchFamily="34" charset="0"/>
                <a:ea typeface="Calibri" panose="020F0502020204030204" pitchFamily="34" charset="0"/>
                <a:cs typeface="Calibri" panose="020F0502020204030204" pitchFamily="34" charset="0"/>
                <a:hlinkClick r:id="rId4" tooltip="Hot Off the PRS (opens in a new tab)"/>
              </a:rPr>
              <a:t>Hot Off the PRS</a:t>
            </a:r>
            <a:r>
              <a:rPr lang="en-US" sz="2800" kern="1800" dirty="0">
                <a:ea typeface="Calibri" panose="020F0502020204030204" pitchFamily="34" charset="0"/>
                <a:cs typeface="Calibri" panose="020F0502020204030204" pitchFamily="34" charset="0"/>
              </a:rPr>
              <a:t> </a:t>
            </a:r>
            <a:r>
              <a:rPr lang="en-US" sz="2800" kern="1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p>
        </p:txBody>
      </p:sp>
    </p:spTree>
    <p:extLst>
      <p:ext uri="{BB962C8B-B14F-4D97-AF65-F5344CB8AC3E}">
        <p14:creationId xmlns:p14="http://schemas.microsoft.com/office/powerpoint/2010/main" val="3391794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B7DB-0436-4C30-90C1-D783C5DAFEE1}"/>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Live Search Demo</a:t>
            </a:r>
          </a:p>
        </p:txBody>
      </p:sp>
      <p:sp>
        <p:nvSpPr>
          <p:cNvPr id="3" name="Content Placeholder 2">
            <a:extLst>
              <a:ext uri="{FF2B5EF4-FFF2-40B4-BE49-F238E27FC236}">
                <a16:creationId xmlns:a16="http://schemas.microsoft.com/office/drawing/2014/main" id="{D233A387-A122-4B1C-A956-0DAC33EA4A14}"/>
              </a:ext>
            </a:extLst>
          </p:cNvPr>
          <p:cNvSpPr>
            <a:spLocks noGrp="1"/>
          </p:cNvSpPr>
          <p:nvPr>
            <p:ph sz="half" idx="1"/>
          </p:nvPr>
        </p:nvSpPr>
        <p:spPr>
          <a:xfrm>
            <a:off x="1021080" y="2343150"/>
            <a:ext cx="9921240" cy="2624455"/>
          </a:xfrm>
        </p:spPr>
        <p:txBody>
          <a:bodyPr wrap="square" anchor="t">
            <a:normAutofit/>
          </a:bodyPr>
          <a:lstStyle/>
          <a:p>
            <a:r>
              <a:rPr lang="en-US" sz="3200" dirty="0">
                <a:solidFill>
                  <a:schemeClr val="tx1"/>
                </a:solidFill>
              </a:rPr>
              <a:t>Overview of the home page</a:t>
            </a:r>
          </a:p>
          <a:p>
            <a:r>
              <a:rPr lang="en-US" sz="3200" dirty="0">
                <a:solidFill>
                  <a:schemeClr val="tx1"/>
                </a:solidFill>
              </a:rPr>
              <a:t>Performing a Basic Search </a:t>
            </a:r>
          </a:p>
          <a:p>
            <a:r>
              <a:rPr lang="en-US" sz="3200" dirty="0">
                <a:solidFill>
                  <a:schemeClr val="tx1"/>
                </a:solidFill>
              </a:rPr>
              <a:t>Using filters  and handy search tips</a:t>
            </a:r>
          </a:p>
          <a:p>
            <a:r>
              <a:rPr lang="en-US" sz="3200" dirty="0">
                <a:solidFill>
                  <a:schemeClr val="tx1"/>
                </a:solidFill>
              </a:rPr>
              <a:t>Research Case Scenario</a:t>
            </a:r>
            <a:endParaRPr lang="en-US" sz="28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49A7E5CB-DC79-470D-BA4D-6E4F8C0F92F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24</a:t>
            </a:fld>
            <a:endParaRPr lang="en-US" dirty="0">
              <a:solidFill>
                <a:schemeClr val="tx1"/>
              </a:solidFill>
            </a:endParaRPr>
          </a:p>
        </p:txBody>
      </p:sp>
    </p:spTree>
    <p:extLst>
      <p:ext uri="{BB962C8B-B14F-4D97-AF65-F5344CB8AC3E}">
        <p14:creationId xmlns:p14="http://schemas.microsoft.com/office/powerpoint/2010/main" val="120262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32460" y="136525"/>
            <a:ext cx="10515600" cy="795250"/>
          </a:xfrm>
        </p:spPr>
        <p:txBody>
          <a:bodyPr/>
          <a:lstStyle/>
          <a:p>
            <a:r>
              <a:rPr lang="en-US" sz="4000" b="1" dirty="0">
                <a:solidFill>
                  <a:schemeClr val="tx1"/>
                </a:solidFill>
                <a:latin typeface="Helvetica" panose="020B0604020202020204"/>
                <a:cs typeface="Helvetica" panose="020B0604020202020204"/>
              </a:rPr>
              <a:t>Class Exercise: Research Case Scenario</a:t>
            </a: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32460" y="1636374"/>
            <a:ext cx="10927080" cy="4015377"/>
          </a:xfrm>
          <a:noFill/>
        </p:spPr>
        <p:txBody>
          <a:bodyPr/>
          <a:lstStyle/>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A trauma center is interested in designing a study examining the use of virtual reality (VR) with adult burn patients during wound dressing changes.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research team recalls hearing about a couple of studies that utilized VR but don’t know if the studies looked at pain reduction, anxiety reduction, medication reduction, or some combination.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team wants to know what similar research has been done or is currently being conducted, and they want to review the study plans to aid with their own study design.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Search ClinicalTrials.gov to find some studies that might be helpful to the team. Experiment with different entry terms and filters.</a:t>
            </a: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25</a:t>
            </a:fld>
            <a:endParaRPr lang="en-US" dirty="0">
              <a:solidFill>
                <a:schemeClr val="tx1"/>
              </a:solidFill>
            </a:endParaRPr>
          </a:p>
        </p:txBody>
      </p:sp>
    </p:spTree>
    <p:extLst>
      <p:ext uri="{BB962C8B-B14F-4D97-AF65-F5344CB8AC3E}">
        <p14:creationId xmlns:p14="http://schemas.microsoft.com/office/powerpoint/2010/main" val="389711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44770" y="1101327"/>
            <a:ext cx="10515600" cy="532903"/>
          </a:xfrm>
        </p:spPr>
        <p:txBody>
          <a:bodyPr/>
          <a:lstStyle/>
          <a:p>
            <a:r>
              <a:rPr lang="en-US" sz="4000" b="1" dirty="0">
                <a:solidFill>
                  <a:schemeClr val="tx1"/>
                </a:solidFill>
                <a:latin typeface="Helvetica" panose="020B0604020202020204"/>
                <a:cs typeface="Helvetica" panose="020B0604020202020204"/>
              </a:rPr>
              <a:t>Search Tip 1: </a:t>
            </a:r>
            <a:r>
              <a:rPr lang="en-US" sz="4000" b="1" dirty="0">
                <a:solidFill>
                  <a:schemeClr val="tx1"/>
                </a:solidFill>
                <a:effectLst/>
                <a:latin typeface="Helvetica" panose="020B0604020202020204"/>
                <a:cs typeface="Helvetica" panose="020B0604020202020204"/>
              </a:rPr>
              <a:t>Finding Unpublished Research Results in ClinicalTrials.gov</a:t>
            </a:r>
            <a:br>
              <a:rPr lang="en-US" sz="4000" b="1" dirty="0">
                <a:solidFill>
                  <a:schemeClr val="tx1"/>
                </a:solidFill>
                <a:effectLst/>
                <a:latin typeface="Helvetica" panose="020B0604020202020204"/>
                <a:cs typeface="Helvetica" panose="020B0604020202020204"/>
              </a:rPr>
            </a:br>
            <a:endParaRPr lang="en-US" sz="4000" b="1" dirty="0">
              <a:solidFill>
                <a:schemeClr val="tx1"/>
              </a:solidFill>
              <a:latin typeface="Helvetica" panose="020B0604020202020204"/>
              <a:cs typeface="Helvetica" panose="020B0604020202020204"/>
            </a:endParaRP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805912" y="2276627"/>
            <a:ext cx="9995438" cy="3723885"/>
          </a:xfrm>
          <a:noFill/>
        </p:spPr>
        <p:txBody>
          <a:bodyPr/>
          <a:lstStyle/>
          <a:p>
            <a:pPr algn="l">
              <a:lnSpc>
                <a:spcPct val="100000"/>
              </a:lnSpc>
            </a:pPr>
            <a:r>
              <a:rPr lang="en-US" b="1" i="0" dirty="0">
                <a:solidFill>
                  <a:schemeClr val="tx1"/>
                </a:solidFill>
                <a:effectLst/>
                <a:latin typeface="Helvetica" panose="020B0604020202020204"/>
                <a:cs typeface="Helvetica" panose="020B0604020202020204"/>
              </a:rPr>
              <a:t>Click on </a:t>
            </a:r>
            <a:r>
              <a:rPr lang="en-US" b="1" u="sng" dirty="0">
                <a:solidFill>
                  <a:schemeClr val="tx1"/>
                </a:solidFill>
                <a:latin typeface="Helvetica" panose="020B0604020202020204"/>
                <a:cs typeface="Helvetica" panose="020B0604020202020204"/>
              </a:rPr>
              <a:t>More</a:t>
            </a:r>
            <a:r>
              <a:rPr lang="en-US" b="1" i="0" u="sng" dirty="0">
                <a:solidFill>
                  <a:schemeClr val="tx1"/>
                </a:solidFill>
                <a:effectLst/>
                <a:latin typeface="Helvetica" panose="020B0604020202020204"/>
                <a:cs typeface="Helvetica" panose="020B0604020202020204"/>
              </a:rPr>
              <a:t> Filters</a:t>
            </a:r>
            <a:r>
              <a:rPr lang="en-US" b="1" i="0" dirty="0">
                <a:solidFill>
                  <a:schemeClr val="tx1"/>
                </a:solidFill>
                <a:effectLst/>
                <a:latin typeface="Helvetica" panose="020B0604020202020204"/>
                <a:cs typeface="Helvetica" panose="020B0604020202020204"/>
              </a:rPr>
              <a:t> </a:t>
            </a:r>
            <a:r>
              <a:rPr lang="en-US" b="1" dirty="0">
                <a:solidFill>
                  <a:schemeClr val="tx1"/>
                </a:solidFill>
                <a:latin typeface="Helvetica" panose="020B0604020202020204"/>
                <a:cs typeface="Helvetica" panose="020B0604020202020204"/>
              </a:rPr>
              <a:t> </a:t>
            </a:r>
          </a:p>
          <a:p>
            <a:pPr algn="l">
              <a:lnSpc>
                <a:spcPct val="100000"/>
              </a:lnSpc>
            </a:pPr>
            <a:endParaRPr lang="en-US" sz="1000" dirty="0">
              <a:solidFill>
                <a:schemeClr val="tx1"/>
              </a:solidFill>
              <a:latin typeface="Helvetica" panose="020B0604020202020204"/>
              <a:cs typeface="Helvetica" panose="020B0604020202020204"/>
            </a:endParaRPr>
          </a:p>
          <a:p>
            <a:pPr algn="l">
              <a:lnSpc>
                <a:spcPct val="100000"/>
              </a:lnSpc>
            </a:pPr>
            <a:r>
              <a:rPr lang="en-US" b="1" i="0" dirty="0">
                <a:solidFill>
                  <a:schemeClr val="tx1"/>
                </a:solidFill>
                <a:effectLst/>
                <a:latin typeface="Helvetica" panose="020B0604020202020204"/>
                <a:cs typeface="Helvetica" panose="020B0604020202020204"/>
              </a:rPr>
              <a:t>Scroll to </a:t>
            </a:r>
            <a:r>
              <a:rPr lang="en-US" b="1" i="0" u="sng" dirty="0">
                <a:solidFill>
                  <a:schemeClr val="tx1"/>
                </a:solidFill>
                <a:effectLst/>
                <a:latin typeface="Helvetica" panose="020B0604020202020204"/>
                <a:cs typeface="Helvetica" panose="020B0604020202020204"/>
              </a:rPr>
              <a:t>Study Results</a:t>
            </a:r>
            <a:r>
              <a:rPr lang="en-US" b="1" i="0" dirty="0">
                <a:solidFill>
                  <a:schemeClr val="tx1"/>
                </a:solidFill>
                <a:effectLst/>
                <a:latin typeface="Helvetica" panose="020B0604020202020204"/>
                <a:cs typeface="Helvetica" panose="020B0604020202020204"/>
              </a:rPr>
              <a:t> and select </a:t>
            </a:r>
            <a:r>
              <a:rPr lang="en-US" b="1" i="0" u="sng" dirty="0">
                <a:solidFill>
                  <a:schemeClr val="tx1"/>
                </a:solidFill>
                <a:effectLst/>
                <a:latin typeface="Helvetica" panose="020B0604020202020204"/>
                <a:cs typeface="Helvetica" panose="020B0604020202020204"/>
              </a:rPr>
              <a:t>With Results</a:t>
            </a:r>
            <a:r>
              <a:rPr lang="en-US" b="1" i="0" dirty="0">
                <a:solidFill>
                  <a:schemeClr val="tx1"/>
                </a:solidFill>
                <a:effectLst/>
                <a:latin typeface="Helvetica" panose="020B0604020202020204"/>
                <a:cs typeface="Helvetica" panose="020B0604020202020204"/>
              </a:rPr>
              <a:t>  </a:t>
            </a:r>
          </a:p>
          <a:p>
            <a:pPr algn="l">
              <a:lnSpc>
                <a:spcPct val="100000"/>
              </a:lnSpc>
            </a:pPr>
            <a:endParaRPr lang="en-US" sz="1000" b="0" i="0" dirty="0">
              <a:solidFill>
                <a:schemeClr val="tx1"/>
              </a:solidFill>
              <a:effectLst/>
              <a:latin typeface="Helvetica" panose="020B0604020202020204"/>
              <a:cs typeface="Helvetica" panose="020B0604020202020204"/>
            </a:endParaRPr>
          </a:p>
          <a:p>
            <a:pPr algn="l">
              <a:lnSpc>
                <a:spcPct val="100000"/>
              </a:lnSpc>
            </a:pPr>
            <a:r>
              <a:rPr lang="en-US" b="1" dirty="0">
                <a:solidFill>
                  <a:schemeClr val="tx1"/>
                </a:solidFill>
                <a:latin typeface="Helvetica" panose="020B0604020202020204"/>
                <a:cs typeface="Helvetica" panose="020B0604020202020204"/>
              </a:rPr>
              <a:t>Enter this search string in the </a:t>
            </a:r>
            <a:r>
              <a:rPr lang="en-US" b="1" u="sng" dirty="0">
                <a:solidFill>
                  <a:schemeClr val="tx1"/>
                </a:solidFill>
                <a:latin typeface="Helvetica" panose="020B0604020202020204"/>
                <a:cs typeface="Helvetica" panose="020B0604020202020204"/>
              </a:rPr>
              <a:t>Other terms</a:t>
            </a:r>
            <a:r>
              <a:rPr lang="en-US" b="1" dirty="0">
                <a:solidFill>
                  <a:schemeClr val="tx1"/>
                </a:solidFill>
                <a:latin typeface="Helvetica" panose="020B0604020202020204"/>
                <a:cs typeface="Helvetica" panose="020B0604020202020204"/>
              </a:rPr>
              <a:t> field:</a:t>
            </a:r>
          </a:p>
          <a:p>
            <a:pPr algn="l">
              <a:lnSpc>
                <a:spcPct val="100000"/>
              </a:lnSpc>
            </a:pPr>
            <a:endParaRPr lang="en-US" sz="1000" dirty="0">
              <a:solidFill>
                <a:schemeClr val="tx1"/>
              </a:solidFill>
              <a:latin typeface="Helvetica" panose="020B0604020202020204"/>
              <a:cs typeface="Helvetica" panose="020B0604020202020204"/>
            </a:endParaRPr>
          </a:p>
          <a:p>
            <a:pPr marL="0" indent="0" algn="ctr">
              <a:lnSpc>
                <a:spcPct val="100000"/>
              </a:lnSpc>
              <a:buNone/>
            </a:pPr>
            <a:r>
              <a:rPr lang="en-US" b="1" i="0" dirty="0">
                <a:solidFill>
                  <a:schemeClr val="tx1"/>
                </a:solidFill>
                <a:effectLst/>
                <a:latin typeface="Helvetica" panose="020B0604020202020204"/>
                <a:cs typeface="Helvetica" panose="020B0604020202020204"/>
              </a:rPr>
              <a:t>AREA[ReferenceType]NOT RESULT</a:t>
            </a:r>
          </a:p>
          <a:p>
            <a:pPr marL="228600" marR="0" indent="-228600" algn="l">
              <a:lnSpc>
                <a:spcPct val="100000"/>
              </a:lnSpc>
              <a:spcBef>
                <a:spcPts val="0"/>
              </a:spcBef>
              <a:spcAft>
                <a:spcPts val="0"/>
              </a:spcAft>
            </a:pPr>
            <a:endParaRPr lang="en-US" b="0" i="0" dirty="0">
              <a:solidFill>
                <a:schemeClr val="bg1"/>
              </a:solidFill>
              <a:effectLst/>
              <a:latin typeface="Helvetica" panose="020B0604020202020204"/>
              <a:cs typeface="Helvetica" panose="020B0604020202020204"/>
            </a:endParaRP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26</a:t>
            </a:fld>
            <a:endParaRPr lang="en-US" dirty="0">
              <a:solidFill>
                <a:schemeClr val="tx1"/>
              </a:solidFill>
            </a:endParaRPr>
          </a:p>
        </p:txBody>
      </p:sp>
    </p:spTree>
    <p:extLst>
      <p:ext uri="{BB962C8B-B14F-4D97-AF65-F5344CB8AC3E}">
        <p14:creationId xmlns:p14="http://schemas.microsoft.com/office/powerpoint/2010/main" val="712511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271E83-0F27-4737-B968-B6ADB6B8B459}"/>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27</a:t>
            </a:fld>
            <a:endParaRPr lang="en-US" dirty="0">
              <a:solidFill>
                <a:schemeClr val="tx1"/>
              </a:solidFill>
            </a:endParaRPr>
          </a:p>
        </p:txBody>
      </p:sp>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44770" y="188266"/>
            <a:ext cx="10515600" cy="1320493"/>
          </a:xfrm>
        </p:spPr>
        <p:txBody>
          <a:bodyPr/>
          <a:lstStyle/>
          <a:p>
            <a:r>
              <a:rPr lang="en-US" sz="4000" b="1" dirty="0">
                <a:solidFill>
                  <a:schemeClr val="tx1"/>
                </a:solidFill>
                <a:latin typeface="Helvetica" panose="020B0604020202020204"/>
                <a:cs typeface="Helvetica" panose="020B0604020202020204"/>
              </a:rPr>
              <a:t>Search Tip 2: </a:t>
            </a:r>
            <a:r>
              <a:rPr lang="en-US" sz="4000" b="1" dirty="0">
                <a:solidFill>
                  <a:schemeClr val="tx1"/>
                </a:solidFill>
                <a:effectLst/>
                <a:latin typeface="Helvetica" panose="020B0604020202020204"/>
                <a:cs typeface="Helvetica" panose="020B0604020202020204"/>
              </a:rPr>
              <a:t>Limit PubMed to Results with ClinicalTrials.gov Data</a:t>
            </a:r>
            <a:endParaRPr lang="en-US" sz="4000" b="1" dirty="0">
              <a:solidFill>
                <a:schemeClr val="tx1"/>
              </a:solidFill>
              <a:latin typeface="Helvetica" panose="020B0604020202020204"/>
              <a:cs typeface="Helvetica" panose="020B0604020202020204"/>
            </a:endParaRP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44770" y="2091448"/>
            <a:ext cx="11120510" cy="3682212"/>
          </a:xfrm>
          <a:noFill/>
        </p:spPr>
        <p:txBody>
          <a:bodyPr/>
          <a:lstStyle/>
          <a:p>
            <a:pPr marL="0" marR="0" indent="0">
              <a:lnSpc>
                <a:spcPct val="107000"/>
              </a:lnSpc>
              <a:spcBef>
                <a:spcPts val="0"/>
              </a:spcBef>
              <a:spcAft>
                <a:spcPts val="0"/>
              </a:spcAft>
              <a:buNone/>
            </a:pPr>
            <a:r>
              <a:rPr lang="en-US" b="1" kern="1800" dirty="0">
                <a:solidFill>
                  <a:schemeClr val="tx1"/>
                </a:solidFill>
                <a:effectLst/>
                <a:latin typeface="Helvetica" panose="020B0604020202020204"/>
                <a:ea typeface="Calibri" panose="020F0502020204030204" pitchFamily="34" charset="0"/>
                <a:cs typeface="Helvetica" panose="020B0604020202020204"/>
              </a:rPr>
              <a:t>Use the Secondary Source ID Field Tag</a:t>
            </a:r>
            <a:r>
              <a:rPr lang="en-US" b="1" kern="1800" dirty="0">
                <a:solidFill>
                  <a:schemeClr val="tx1"/>
                </a:solidFill>
                <a:latin typeface="Helvetica" panose="020B0604020202020204"/>
                <a:ea typeface="Calibri" panose="020F0502020204030204" pitchFamily="34" charset="0"/>
                <a:cs typeface="Helvetica" panose="020B0604020202020204"/>
              </a:rPr>
              <a:t> to </a:t>
            </a:r>
            <a:r>
              <a:rPr lang="en-US" b="1" kern="1800" dirty="0">
                <a:solidFill>
                  <a:schemeClr val="tx1"/>
                </a:solidFill>
                <a:effectLst/>
                <a:latin typeface="Helvetica" panose="020B0604020202020204"/>
                <a:ea typeface="Calibri" panose="020F0502020204030204" pitchFamily="34" charset="0"/>
                <a:cs typeface="Helvetica" panose="020B0604020202020204"/>
              </a:rPr>
              <a:t>search PubMed for studies registered on ClinicalTrials.gov</a:t>
            </a:r>
          </a:p>
          <a:p>
            <a:pPr marL="0" marR="0" indent="0">
              <a:lnSpc>
                <a:spcPct val="107000"/>
              </a:lnSpc>
              <a:spcBef>
                <a:spcPts val="0"/>
              </a:spcBef>
              <a:spcAft>
                <a:spcPts val="0"/>
              </a:spcAft>
              <a:buNone/>
            </a:pPr>
            <a:endParaRPr lang="en-US" b="1" kern="1800" dirty="0">
              <a:solidFill>
                <a:schemeClr val="tx1"/>
              </a:solidFill>
              <a:effectLst/>
              <a:latin typeface="Helvetica" panose="020B0604020202020204"/>
              <a:ea typeface="Calibri" panose="020F0502020204030204" pitchFamily="34" charset="0"/>
              <a:cs typeface="Helvetica" panose="020B0604020202020204"/>
            </a:endParaRPr>
          </a:p>
          <a:p>
            <a:pPr marL="0" marR="0" indent="0">
              <a:lnSpc>
                <a:spcPct val="107000"/>
              </a:lnSpc>
              <a:spcBef>
                <a:spcPts val="0"/>
              </a:spcBef>
              <a:spcAft>
                <a:spcPts val="0"/>
              </a:spcAft>
              <a:buNone/>
            </a:pPr>
            <a:r>
              <a:rPr lang="en-US" b="1" u="sng" kern="1800" dirty="0">
                <a:solidFill>
                  <a:schemeClr val="tx1"/>
                </a:solidFill>
                <a:effectLst/>
                <a:latin typeface="Helvetica" panose="020B0604020202020204"/>
                <a:ea typeface="Calibri" panose="020F0502020204030204" pitchFamily="34" charset="0"/>
                <a:cs typeface="Helvetica" panose="020B0604020202020204"/>
              </a:rPr>
              <a:t>Format</a:t>
            </a:r>
            <a:r>
              <a:rPr lang="en-US" b="1" kern="1800" dirty="0">
                <a:solidFill>
                  <a:schemeClr val="tx1"/>
                </a:solidFill>
                <a:effectLst/>
                <a:latin typeface="Helvetica" panose="020B0604020202020204"/>
                <a:ea typeface="Calibri" panose="020F0502020204030204" pitchFamily="34" charset="0"/>
                <a:cs typeface="Helvetica" panose="020B0604020202020204"/>
              </a:rPr>
              <a:t> </a:t>
            </a:r>
          </a:p>
          <a:p>
            <a:pPr marL="0" marR="0" indent="0">
              <a:lnSpc>
                <a:spcPct val="107000"/>
              </a:lnSpc>
              <a:spcBef>
                <a:spcPts val="0"/>
              </a:spcBef>
              <a:spcAft>
                <a:spcPts val="0"/>
              </a:spcAft>
              <a:buNone/>
            </a:pPr>
            <a:endParaRPr lang="en-US" sz="800" b="1" kern="1800" dirty="0">
              <a:solidFill>
                <a:schemeClr val="tx1"/>
              </a:solidFill>
              <a:effectLst/>
              <a:latin typeface="Helvetica" panose="020B0604020202020204"/>
              <a:ea typeface="Calibri" panose="020F0502020204030204" pitchFamily="34" charset="0"/>
              <a:cs typeface="Helvetica" panose="020B0604020202020204"/>
            </a:endParaRPr>
          </a:p>
          <a:p>
            <a:pPr marL="0" marR="0" indent="0">
              <a:lnSpc>
                <a:spcPct val="107000"/>
              </a:lnSpc>
              <a:spcBef>
                <a:spcPts val="0"/>
              </a:spcBef>
              <a:spcAft>
                <a:spcPts val="0"/>
              </a:spcAft>
              <a:buNone/>
            </a:pPr>
            <a:r>
              <a:rPr lang="en-US" b="1" kern="1800" dirty="0">
                <a:solidFill>
                  <a:schemeClr val="tx1"/>
                </a:solidFill>
                <a:effectLst/>
                <a:latin typeface="Helvetica" panose="020B0604020202020204"/>
                <a:ea typeface="Calibri" panose="020F0502020204030204" pitchFamily="34" charset="0"/>
                <a:cs typeface="Helvetica" panose="020B0604020202020204"/>
              </a:rPr>
              <a:t>clinicaltrials.gov [si]</a:t>
            </a:r>
            <a:r>
              <a:rPr lang="en-US" kern="1800" dirty="0">
                <a:solidFill>
                  <a:schemeClr val="tx1"/>
                </a:solidFill>
                <a:effectLst/>
                <a:latin typeface="Helvetica" panose="020B0604020202020204"/>
                <a:ea typeface="Calibri" panose="020F0502020204030204" pitchFamily="34" charset="0"/>
                <a:cs typeface="Helvetica" panose="020B0604020202020204"/>
              </a:rPr>
              <a:t> </a:t>
            </a:r>
          </a:p>
          <a:p>
            <a:pPr marL="0" marR="0" indent="0">
              <a:spcBef>
                <a:spcPts val="0"/>
              </a:spcBef>
              <a:spcAft>
                <a:spcPts val="0"/>
              </a:spcAft>
              <a:buNone/>
            </a:pPr>
            <a:endParaRPr lang="en-US" dirty="0"/>
          </a:p>
        </p:txBody>
      </p:sp>
      <p:sp>
        <p:nvSpPr>
          <p:cNvPr id="5" name="TextBox 4">
            <a:extLst>
              <a:ext uri="{FF2B5EF4-FFF2-40B4-BE49-F238E27FC236}">
                <a16:creationId xmlns:a16="http://schemas.microsoft.com/office/drawing/2014/main" id="{5AAD78C2-116D-30B2-878A-4C148C615C27}"/>
              </a:ext>
            </a:extLst>
          </p:cNvPr>
          <p:cNvSpPr txBox="1"/>
          <p:nvPr/>
        </p:nvSpPr>
        <p:spPr>
          <a:xfrm>
            <a:off x="3945890" y="6136831"/>
            <a:ext cx="3472180" cy="532903"/>
          </a:xfrm>
          <a:prstGeom prst="rect">
            <a:avLst/>
          </a:prstGeom>
          <a:noFill/>
        </p:spPr>
        <p:txBody>
          <a:bodyPr wrap="square" rtlCol="0">
            <a:spAutoFit/>
          </a:bodyPr>
          <a:lstStyle/>
          <a:p>
            <a:pPr marL="0" indent="0" algn="ctr">
              <a:lnSpc>
                <a:spcPct val="107000"/>
              </a:lnSpc>
              <a:spcBef>
                <a:spcPts val="0"/>
              </a:spcBef>
              <a:spcAft>
                <a:spcPts val="0"/>
              </a:spcAft>
              <a:buNone/>
            </a:pPr>
            <a:r>
              <a:rPr lang="en-US" sz="2800" b="1" kern="1800" dirty="0">
                <a:solidFill>
                  <a:schemeClr val="tx1"/>
                </a:solidFill>
                <a:effectLst/>
                <a:ea typeface="Calibri" panose="020F0502020204030204" pitchFamily="34" charset="0"/>
                <a:cs typeface="Calibri" panose="020F0502020204030204" pitchFamily="34" charset="0"/>
                <a:hlinkClick r:id="rId3"/>
              </a:rPr>
              <a:t>PubMed</a:t>
            </a:r>
            <a:endParaRPr lang="en-US" sz="2800" b="1" kern="1800" dirty="0">
              <a:solidFill>
                <a:schemeClr val="tx1"/>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332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1804" y="2438716"/>
            <a:ext cx="5588391" cy="1210993"/>
          </a:xfrm>
        </p:spPr>
        <p:txBody>
          <a:bodyPr/>
          <a:lstStyle/>
          <a:p>
            <a:pPr algn="ctr"/>
            <a:r>
              <a:rPr lang="en-US" sz="4000" b="1" dirty="0">
                <a:solidFill>
                  <a:schemeClr val="tx1"/>
                </a:solidFill>
                <a:latin typeface="Helvetica" panose="020B0604020202020204"/>
                <a:cs typeface="Helvetica" panose="020B0604020202020204"/>
              </a:rPr>
              <a:t>Thank You! </a:t>
            </a:r>
          </a:p>
        </p:txBody>
      </p:sp>
      <p:sp>
        <p:nvSpPr>
          <p:cNvPr id="2" name="Content Placeholder 4">
            <a:extLst>
              <a:ext uri="{FF2B5EF4-FFF2-40B4-BE49-F238E27FC236}">
                <a16:creationId xmlns:a16="http://schemas.microsoft.com/office/drawing/2014/main" id="{9EFF2FDE-3A83-BB45-7DC4-40F3F63DED44}"/>
              </a:ext>
            </a:extLst>
          </p:cNvPr>
          <p:cNvSpPr txBox="1">
            <a:spLocks/>
          </p:cNvSpPr>
          <p:nvPr/>
        </p:nvSpPr>
        <p:spPr>
          <a:xfrm>
            <a:off x="1775076" y="4419284"/>
            <a:ext cx="9131808" cy="829056"/>
          </a:xfrm>
          <a:prstGeom prst="rect">
            <a:avLst/>
          </a:prstGeom>
          <a:noFill/>
          <a:ln>
            <a:noFill/>
          </a:ln>
        </p:spPr>
        <p:txBody>
          <a:bodyPr anchor="ct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tabLst>
                <a:tab pos="2971800" algn="ctr"/>
                <a:tab pos="5943600" algn="r"/>
              </a:tabLst>
            </a:pPr>
            <a:r>
              <a:rPr lang="en-US" sz="2000" b="1" dirty="0">
                <a:solidFill>
                  <a:schemeClr val="tx1"/>
                </a:solidFill>
                <a:latin typeface="Calibri" panose="020F0502020204030204" pitchFamily="34" charset="0"/>
                <a:ea typeface="Century Gothic" panose="020B0502020202020204" pitchFamily="34" charset="0"/>
                <a:cs typeface="Calibri" panose="020F0502020204030204" pitchFamily="34" charset="0"/>
              </a:rPr>
              <a:t>Funded by the National Library of Medicine. NLM and NNLM are service marks of the US Department of Health and Human Services. </a:t>
            </a:r>
          </a:p>
        </p:txBody>
      </p:sp>
      <p:sp>
        <p:nvSpPr>
          <p:cNvPr id="3" name="Slide Number Placeholder 2">
            <a:extLst>
              <a:ext uri="{FF2B5EF4-FFF2-40B4-BE49-F238E27FC236}">
                <a16:creationId xmlns:a16="http://schemas.microsoft.com/office/drawing/2014/main" id="{16470AB0-5CCB-1AD6-480D-6846A85776A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28</a:t>
            </a:fld>
            <a:endParaRPr lang="en-US" dirty="0">
              <a:solidFill>
                <a:schemeClr val="tx1"/>
              </a:solidFill>
            </a:endParaRPr>
          </a:p>
        </p:txBody>
      </p:sp>
    </p:spTree>
    <p:extLst>
      <p:ext uri="{BB962C8B-B14F-4D97-AF65-F5344CB8AC3E}">
        <p14:creationId xmlns:p14="http://schemas.microsoft.com/office/powerpoint/2010/main" val="404840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93FF8AE0-0F54-7327-E6F8-B48DB9E30F79}"/>
              </a:ext>
            </a:extLst>
          </p:cNvPr>
          <p:cNvSpPr>
            <a:spLocks noGrp="1"/>
          </p:cNvSpPr>
          <p:nvPr>
            <p:ph sz="half" idx="1"/>
          </p:nvPr>
        </p:nvSpPr>
        <p:spPr>
          <a:xfrm>
            <a:off x="654996" y="2235437"/>
            <a:ext cx="10698804" cy="2599210"/>
          </a:xfrm>
        </p:spPr>
        <p:txBody>
          <a:bodyPr wrap="square" anchor="t">
            <a:normAutofit/>
          </a:bodyPr>
          <a:lstStyle/>
          <a:p>
            <a:pPr>
              <a:buFont typeface="Arial" panose="020B0604020202020204" pitchFamily="34" charset="0"/>
              <a:buChar char="•"/>
            </a:pPr>
            <a:r>
              <a:rPr lang="en-US" sz="3200" dirty="0">
                <a:solidFill>
                  <a:schemeClr val="tx1"/>
                </a:solidFill>
              </a:rPr>
              <a:t>Overview of clinical research and ClinicalTrials.gov</a:t>
            </a:r>
          </a:p>
          <a:p>
            <a:pPr>
              <a:buFont typeface="Arial" panose="020B0604020202020204" pitchFamily="34" charset="0"/>
              <a:buChar char="•"/>
            </a:pPr>
            <a:r>
              <a:rPr lang="en-US" sz="3200" dirty="0">
                <a:solidFill>
                  <a:schemeClr val="tx1"/>
                </a:solidFill>
              </a:rPr>
              <a:t>Live demonstration of the modernized ClinicalTrials.gov website </a:t>
            </a:r>
          </a:p>
          <a:p>
            <a:pPr>
              <a:buFont typeface="Arial" panose="020B0604020202020204" pitchFamily="34" charset="0"/>
              <a:buChar char="•"/>
            </a:pPr>
            <a:r>
              <a:rPr lang="en-US" sz="3200" dirty="0">
                <a:solidFill>
                  <a:schemeClr val="tx1"/>
                </a:solidFill>
              </a:rPr>
              <a:t>Class exercise and Q &amp; A</a:t>
            </a:r>
          </a:p>
        </p:txBody>
      </p:sp>
      <p:sp>
        <p:nvSpPr>
          <p:cNvPr id="10" name="Slide Number Placeholder 4">
            <a:extLst>
              <a:ext uri="{FF2B5EF4-FFF2-40B4-BE49-F238E27FC236}">
                <a16:creationId xmlns:a16="http://schemas.microsoft.com/office/drawing/2014/main" id="{64D044EF-CA1E-9F90-09A3-AF01F445E044}"/>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3</a:t>
            </a:fld>
            <a:endParaRPr lang="en-US" dirty="0">
              <a:solidFill>
                <a:schemeClr val="tx1"/>
              </a:solidFill>
            </a:endParaRPr>
          </a:p>
        </p:txBody>
      </p:sp>
    </p:spTree>
    <p:extLst>
      <p:ext uri="{BB962C8B-B14F-4D97-AF65-F5344CB8AC3E}">
        <p14:creationId xmlns:p14="http://schemas.microsoft.com/office/powerpoint/2010/main" val="94718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2C14D-F42A-4C87-58B6-787322D1AEED}"/>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4</a:t>
            </a:fld>
            <a:endParaRPr lang="en-US" dirty="0">
              <a:solidFill>
                <a:schemeClr val="tx1"/>
              </a:solidFill>
            </a:endParaRPr>
          </a:p>
        </p:txBody>
      </p:sp>
      <p:sp>
        <p:nvSpPr>
          <p:cNvPr id="2" name="Title 1"/>
          <p:cNvSpPr>
            <a:spLocks noGrp="1"/>
          </p:cNvSpPr>
          <p:nvPr>
            <p:ph type="title"/>
          </p:nvPr>
        </p:nvSpPr>
        <p:spPr>
          <a:xfrm>
            <a:off x="512041" y="280990"/>
            <a:ext cx="10515600" cy="923926"/>
          </a:xfrm>
        </p:spPr>
        <p:txBody>
          <a:bodyPr/>
          <a:lstStyle/>
          <a:p>
            <a:r>
              <a:rPr lang="en-US" sz="4000" b="1" dirty="0">
                <a:solidFill>
                  <a:schemeClr val="tx1"/>
                </a:solidFill>
                <a:latin typeface="Helvetica" panose="020B0604020202020204" pitchFamily="34" charset="0"/>
                <a:cs typeface="Helvetica" panose="020B0604020202020204" pitchFamily="34" charset="0"/>
              </a:rPr>
              <a:t>What is ClinicalTrials.gov?</a:t>
            </a:r>
          </a:p>
        </p:txBody>
      </p:sp>
      <p:pic>
        <p:nvPicPr>
          <p:cNvPr id="5" name="Content Placeholder 6" descr="Clinicaltrials.gov home page. At the top of the page, it says that clinicaltrials.gov is the place to learn about clinical studies from around the world.">
            <a:extLst>
              <a:ext uri="{FF2B5EF4-FFF2-40B4-BE49-F238E27FC236}">
                <a16:creationId xmlns:a16="http://schemas.microsoft.com/office/drawing/2014/main" id="{DB68E9D3-1F0A-2289-14B7-B529B6E3E6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74996" y="1604964"/>
            <a:ext cx="9290316" cy="4351338"/>
          </a:xfrm>
        </p:spPr>
      </p:pic>
    </p:spTree>
    <p:extLst>
      <p:ext uri="{BB962C8B-B14F-4D97-AF65-F5344CB8AC3E}">
        <p14:creationId xmlns:p14="http://schemas.microsoft.com/office/powerpoint/2010/main" val="201457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What is a Clinical Study? </a:t>
            </a:r>
          </a:p>
        </p:txBody>
      </p:sp>
      <p:sp>
        <p:nvSpPr>
          <p:cNvPr id="4" name="Content Placeholder 3"/>
          <p:cNvSpPr>
            <a:spLocks noGrp="1"/>
          </p:cNvSpPr>
          <p:nvPr>
            <p:ph sz="half" idx="1"/>
          </p:nvPr>
        </p:nvSpPr>
        <p:spPr>
          <a:xfrm>
            <a:off x="660400" y="2549525"/>
            <a:ext cx="10693400" cy="1946275"/>
          </a:xfrm>
        </p:spPr>
        <p:txBody>
          <a:bodyPr wrap="square" anchor="t">
            <a:normAutofit/>
          </a:bodyPr>
          <a:lstStyle/>
          <a:p>
            <a:pPr marL="0" indent="0">
              <a:lnSpc>
                <a:spcPct val="150000"/>
              </a:lnSpc>
              <a:buNone/>
            </a:pPr>
            <a:r>
              <a:rPr lang="en-US" sz="4000" b="0" i="0" dirty="0">
                <a:solidFill>
                  <a:srgbClr val="1B1B1B"/>
                </a:solidFill>
                <a:effectLst/>
                <a:latin typeface="Helvetica" panose="020B0604020202020204" pitchFamily="34" charset="0"/>
                <a:cs typeface="Helvetica" panose="020B0604020202020204" pitchFamily="34" charset="0"/>
              </a:rPr>
              <a:t>A research study involving human volunteers that is intended to add to medical knowledge. </a:t>
            </a:r>
            <a:endParaRPr lang="en-US" sz="4000" dirty="0">
              <a:latin typeface="Helvetica" panose="020B0604020202020204" pitchFamily="34" charset="0"/>
              <a:cs typeface="Helvetica" panose="020B0604020202020204" pitchFamily="34" charset="0"/>
            </a:endParaRPr>
          </a:p>
        </p:txBody>
      </p:sp>
      <p:sp>
        <p:nvSpPr>
          <p:cNvPr id="11" name="Slide Number Placeholder 4">
            <a:extLst>
              <a:ext uri="{FF2B5EF4-FFF2-40B4-BE49-F238E27FC236}">
                <a16:creationId xmlns:a16="http://schemas.microsoft.com/office/drawing/2014/main" id="{CEF9B6EB-37EB-7CB3-9338-5A730CFC303E}"/>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372B0271-B012-4ED1-8CE3-476E6D0A5B1D}" type="slidenum">
              <a:rPr lang="en-US">
                <a:solidFill>
                  <a:schemeClr val="tx1"/>
                </a:solidFill>
              </a:rPr>
              <a:pPr>
                <a:spcAft>
                  <a:spcPts val="600"/>
                </a:spcAft>
                <a:defRPr/>
              </a:pPr>
              <a:t>5</a:t>
            </a:fld>
            <a:endParaRPr lang="en-US" dirty="0">
              <a:solidFill>
                <a:schemeClr val="tx1"/>
              </a:solidFill>
            </a:endParaRPr>
          </a:p>
        </p:txBody>
      </p:sp>
    </p:spTree>
    <p:extLst>
      <p:ext uri="{BB962C8B-B14F-4D97-AF65-F5344CB8AC3E}">
        <p14:creationId xmlns:p14="http://schemas.microsoft.com/office/powerpoint/2010/main" val="269117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solidFill>
                  <a:schemeClr val="tx1"/>
                </a:solidFill>
                <a:latin typeface="Calibri" panose="020F0502020204030204" pitchFamily="34" charset="0"/>
                <a:cs typeface="Calibri" panose="020F0502020204030204" pitchFamily="34" charset="0"/>
              </a:rPr>
              <a:t>Clinical Trials and Observational Studies</a:t>
            </a:r>
          </a:p>
        </p:txBody>
      </p:sp>
      <p:pic>
        <p:nvPicPr>
          <p:cNvPr id="7" name="Content Placeholder 6" descr="Researchers assign participants to one or more interventions in a clinical trial. &#10;&#10;Researchers do not assign participants to an intervention in an observational study.">
            <a:extLst>
              <a:ext uri="{FF2B5EF4-FFF2-40B4-BE49-F238E27FC236}">
                <a16:creationId xmlns:a16="http://schemas.microsoft.com/office/drawing/2014/main" id="{47300399-03F7-4154-8F49-5D0D99F853B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265129" y="1897944"/>
            <a:ext cx="9313971" cy="3761542"/>
          </a:xfrm>
        </p:spPr>
      </p:pic>
      <p:sp>
        <p:nvSpPr>
          <p:cNvPr id="3" name="Slide Number Placeholder 2">
            <a:extLst>
              <a:ext uri="{FF2B5EF4-FFF2-40B4-BE49-F238E27FC236}">
                <a16:creationId xmlns:a16="http://schemas.microsoft.com/office/drawing/2014/main" id="{25754A1C-E4C1-AEAE-E70E-FCA960B0767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6</a:t>
            </a:fld>
            <a:endParaRPr lang="en-US" dirty="0">
              <a:solidFill>
                <a:schemeClr val="tx1"/>
              </a:solidFill>
            </a:endParaRPr>
          </a:p>
        </p:txBody>
      </p:sp>
    </p:spTree>
    <p:extLst>
      <p:ext uri="{BB962C8B-B14F-4D97-AF65-F5344CB8AC3E}">
        <p14:creationId xmlns:p14="http://schemas.microsoft.com/office/powerpoint/2010/main" val="358573117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44452" cy="6858000"/>
          </a:xfrm>
          <a:solidFill>
            <a:schemeClr val="accent5"/>
          </a:solidFill>
        </p:spPr>
        <p:txBody>
          <a:bodyPr wrap="square" anchor="ctr">
            <a:normAutofit/>
          </a:bodyPr>
          <a:lstStyle/>
          <a:p>
            <a:pPr algn="ctr" eaLnBrk="1" hangingPunct="1">
              <a:defRPr/>
            </a:pPr>
            <a:r>
              <a:rPr lang="en-US" dirty="0">
                <a:solidFill>
                  <a:schemeClr val="tx1"/>
                </a:solidFill>
              </a:rPr>
              <a:t>Six Points about Clinical Trials</a:t>
            </a:r>
          </a:p>
        </p:txBody>
      </p:sp>
      <p:sp>
        <p:nvSpPr>
          <p:cNvPr id="3" name="Content Placeholder 2">
            <a:extLst>
              <a:ext uri="{FF2B5EF4-FFF2-40B4-BE49-F238E27FC236}">
                <a16:creationId xmlns:a16="http://schemas.microsoft.com/office/drawing/2014/main" id="{9B16C526-CECC-42A6-A26B-D3C56EB18797}"/>
              </a:ext>
            </a:extLst>
          </p:cNvPr>
          <p:cNvSpPr>
            <a:spLocks noGrp="1"/>
          </p:cNvSpPr>
          <p:nvPr>
            <p:ph sz="half" idx="1"/>
          </p:nvPr>
        </p:nvSpPr>
        <p:spPr>
          <a:xfrm>
            <a:off x="4082442" y="1847850"/>
            <a:ext cx="6577208" cy="4351338"/>
          </a:xfrm>
        </p:spPr>
        <p:txBody>
          <a:bodyPr wrap="square" anchor="t">
            <a:normAutofit/>
          </a:bodyPr>
          <a:lstStyle/>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Informed consent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 happens in many ways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care continues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Report health problems </a:t>
            </a:r>
          </a:p>
          <a:p>
            <a:pPr marL="514350" indent="-514350" algn="l">
              <a:lnSpc>
                <a:spcPct val="100000"/>
              </a:lnSpc>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Data collection</a:t>
            </a:r>
            <a:r>
              <a:rPr lang="en-US" sz="3200" b="0" i="0" dirty="0">
                <a:solidFill>
                  <a:schemeClr val="tx1"/>
                </a:solidFill>
                <a:effectLst/>
                <a:latin typeface="Helvetica" panose="020B0604020202020204" pitchFamily="34" charset="0"/>
                <a:cs typeface="Helvetica" panose="020B0604020202020204" pitchFamily="34" charset="0"/>
              </a:rPr>
              <a:t> </a:t>
            </a:r>
            <a:endParaRPr lang="en-US" sz="3200" b="1" i="0" dirty="0">
              <a:solidFill>
                <a:schemeClr val="tx1"/>
              </a:solidFill>
              <a:effectLst/>
              <a:latin typeface="Helvetica" panose="020B0604020202020204" pitchFamily="34" charset="0"/>
              <a:cs typeface="Helvetica" panose="020B0604020202020204" pitchFamily="34" charset="0"/>
            </a:endParaRP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Data analysis</a:t>
            </a:r>
            <a:endParaRPr lang="en-US" sz="3200" dirty="0"/>
          </a:p>
        </p:txBody>
      </p:sp>
      <p:sp>
        <p:nvSpPr>
          <p:cNvPr id="11" name="Slide Number Placeholder 4">
            <a:extLst>
              <a:ext uri="{FF2B5EF4-FFF2-40B4-BE49-F238E27FC236}">
                <a16:creationId xmlns:a16="http://schemas.microsoft.com/office/drawing/2014/main" id="{70B195E9-8B76-C549-F95C-44D29AA1B020}"/>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7</a:t>
            </a:fld>
            <a:endParaRPr lang="en-US" dirty="0">
              <a:solidFill>
                <a:schemeClr val="tx1"/>
              </a:solidFill>
            </a:endParaRPr>
          </a:p>
        </p:txBody>
      </p:sp>
    </p:spTree>
    <p:extLst>
      <p:ext uri="{BB962C8B-B14F-4D97-AF65-F5344CB8AC3E}">
        <p14:creationId xmlns:p14="http://schemas.microsoft.com/office/powerpoint/2010/main" val="17277183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2981195" cy="6858000"/>
          </a:xfrm>
          <a:solidFill>
            <a:schemeClr val="accent5"/>
          </a:solidFill>
        </p:spPr>
        <p:txBody>
          <a:bodyPr wrap="square" anchor="ctr">
            <a:normAutofit/>
          </a:bodyPr>
          <a:lstStyle/>
          <a:p>
            <a:pPr algn="ctr"/>
            <a:r>
              <a:rPr lang="en-US" dirty="0">
                <a:solidFill>
                  <a:schemeClr val="tx1"/>
                </a:solidFill>
              </a:rPr>
              <a:t>Public Benefits of Access to Clinical Trials Information</a:t>
            </a:r>
          </a:p>
        </p:txBody>
      </p:sp>
      <p:sp>
        <p:nvSpPr>
          <p:cNvPr id="3" name="Content Placeholder 2"/>
          <p:cNvSpPr>
            <a:spLocks noGrp="1"/>
          </p:cNvSpPr>
          <p:nvPr>
            <p:ph sz="half" idx="1"/>
          </p:nvPr>
        </p:nvSpPr>
        <p:spPr>
          <a:xfrm>
            <a:off x="4077220" y="1542114"/>
            <a:ext cx="7048501" cy="4181475"/>
          </a:xfrm>
        </p:spPr>
        <p:txBody>
          <a:bodyPr wrap="square" anchor="t">
            <a:normAutofit fontScale="92500" lnSpcReduction="20000"/>
          </a:bodyPr>
          <a:lstStyle/>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Ethical obligations</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Future research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Information bias</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Research integrity</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Trial duplication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Access to data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Access to clinical trials</a:t>
            </a:r>
          </a:p>
        </p:txBody>
      </p:sp>
      <p:sp>
        <p:nvSpPr>
          <p:cNvPr id="11" name="Slide Number Placeholder 4">
            <a:extLst>
              <a:ext uri="{FF2B5EF4-FFF2-40B4-BE49-F238E27FC236}">
                <a16:creationId xmlns:a16="http://schemas.microsoft.com/office/drawing/2014/main" id="{3608E354-366F-2248-3227-54F57F0377C2}"/>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8</a:t>
            </a:fld>
            <a:endParaRPr lang="en-US" dirty="0">
              <a:solidFill>
                <a:schemeClr val="tx1"/>
              </a:solidFill>
            </a:endParaRPr>
          </a:p>
        </p:txBody>
      </p:sp>
    </p:spTree>
    <p:extLst>
      <p:ext uri="{BB962C8B-B14F-4D97-AF65-F5344CB8AC3E}">
        <p14:creationId xmlns:p14="http://schemas.microsoft.com/office/powerpoint/2010/main" val="388878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908767E-844A-BC3F-F307-7B99447D19A8}"/>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9</a:t>
            </a:fld>
            <a:endParaRPr lang="en-US" dirty="0">
              <a:solidFill>
                <a:schemeClr val="tx1"/>
              </a:solidFill>
            </a:endParaRPr>
          </a:p>
        </p:txBody>
      </p:sp>
      <p:sp>
        <p:nvSpPr>
          <p:cNvPr id="2" name="Title 1">
            <a:extLst>
              <a:ext uri="{FF2B5EF4-FFF2-40B4-BE49-F238E27FC236}">
                <a16:creationId xmlns:a16="http://schemas.microsoft.com/office/drawing/2014/main" id="{23A08BFA-977D-E83C-4199-57F31716E47E}"/>
              </a:ext>
            </a:extLst>
          </p:cNvPr>
          <p:cNvSpPr>
            <a:spLocks noGrp="1"/>
          </p:cNvSpPr>
          <p:nvPr>
            <p:ph type="title"/>
          </p:nvPr>
        </p:nvSpPr>
        <p:spPr>
          <a:xfrm>
            <a:off x="396082" y="365127"/>
            <a:ext cx="11202988" cy="1235073"/>
          </a:xfrm>
        </p:spPr>
        <p:txBody>
          <a:bodyPr/>
          <a:lstStyle/>
          <a:p>
            <a:pPr algn="ctr"/>
            <a:r>
              <a:rPr kumimoji="0" lang="en-US" sz="4400" i="0" u="none" strike="noStrike" kern="1200" cap="none" spc="0" normalizeH="0" baseline="0" noProof="0" dirty="0">
                <a:ln>
                  <a:noFill/>
                </a:ln>
                <a:solidFill>
                  <a:schemeClr val="tx1"/>
                </a:solidFill>
                <a:effectLst/>
                <a:uLnTx/>
                <a:uFillTx/>
                <a:latin typeface="Helvetica" panose="020B0604020202020204" pitchFamily="34" charset="0"/>
                <a:ea typeface="Helvetica" charset="0"/>
                <a:cs typeface="Helvetica" panose="020B0604020202020204" pitchFamily="34" charset="0"/>
              </a:rPr>
              <a:t>Who Does Clinicaltrials.gov Serve?</a:t>
            </a:r>
            <a:endParaRPr lang="en-US" dirty="0"/>
          </a:p>
        </p:txBody>
      </p:sp>
      <p:sp>
        <p:nvSpPr>
          <p:cNvPr id="6" name="Text Placeholder 5">
            <a:extLst>
              <a:ext uri="{FF2B5EF4-FFF2-40B4-BE49-F238E27FC236}">
                <a16:creationId xmlns:a16="http://schemas.microsoft.com/office/drawing/2014/main" id="{33685E92-E0A4-C104-1A6E-83DC4CE64464}"/>
              </a:ext>
            </a:extLst>
          </p:cNvPr>
          <p:cNvSpPr>
            <a:spLocks noGrp="1"/>
          </p:cNvSpPr>
          <p:nvPr>
            <p:ph type="body" idx="1"/>
          </p:nvPr>
        </p:nvSpPr>
        <p:spPr>
          <a:xfrm>
            <a:off x="557214" y="1809829"/>
            <a:ext cx="5157787" cy="822324"/>
          </a:xfrm>
        </p:spPr>
        <p:txBody>
          <a:bodyPr/>
          <a:lstStyle/>
          <a:p>
            <a:pPr algn="ctr"/>
            <a:r>
              <a:rPr lang="en-US" sz="2400" b="1" dirty="0">
                <a:solidFill>
                  <a:schemeClr val="tx1"/>
                </a:solidFill>
                <a:latin typeface="Helvetica" pitchFamily="2" charset="0"/>
              </a:rPr>
              <a:t>EXTERNAL</a:t>
            </a:r>
            <a:endParaRPr lang="en-US" sz="2400" dirty="0">
              <a:solidFill>
                <a:schemeClr val="tx1"/>
              </a:solidFill>
              <a:latin typeface="Helvetica" pitchFamily="2" charset="0"/>
            </a:endParaRPr>
          </a:p>
        </p:txBody>
      </p:sp>
      <p:sp>
        <p:nvSpPr>
          <p:cNvPr id="7" name="Content Placeholder 6">
            <a:extLst>
              <a:ext uri="{FF2B5EF4-FFF2-40B4-BE49-F238E27FC236}">
                <a16:creationId xmlns:a16="http://schemas.microsoft.com/office/drawing/2014/main" id="{1FF3346A-3845-1D0A-B057-77B91BB22F29}"/>
              </a:ext>
            </a:extLst>
          </p:cNvPr>
          <p:cNvSpPr>
            <a:spLocks noGrp="1"/>
          </p:cNvSpPr>
          <p:nvPr>
            <p:ph sz="half" idx="2"/>
          </p:nvPr>
        </p:nvSpPr>
        <p:spPr>
          <a:xfrm>
            <a:off x="700089" y="2757489"/>
            <a:ext cx="5157787" cy="3432174"/>
          </a:xfrm>
        </p:spPr>
        <p:txBody>
          <a:bodyPr/>
          <a:lstStyle/>
          <a:p>
            <a:r>
              <a:rPr lang="en-US" sz="3200" dirty="0">
                <a:solidFill>
                  <a:schemeClr val="tx1"/>
                </a:solidFill>
              </a:rPr>
              <a:t>Patients and their advocates</a:t>
            </a:r>
          </a:p>
          <a:p>
            <a:r>
              <a:rPr lang="en-US" sz="3200" dirty="0">
                <a:solidFill>
                  <a:schemeClr val="tx1"/>
                </a:solidFill>
              </a:rPr>
              <a:t>Data submitters</a:t>
            </a:r>
          </a:p>
          <a:p>
            <a:r>
              <a:rPr lang="en-US" sz="3200" dirty="0">
                <a:solidFill>
                  <a:schemeClr val="tx1"/>
                </a:solidFill>
              </a:rPr>
              <a:t>Data researchers</a:t>
            </a:r>
          </a:p>
        </p:txBody>
      </p:sp>
      <p:cxnSp>
        <p:nvCxnSpPr>
          <p:cNvPr id="13" name="Straight Connector 12" descr="line separating 2 columns">
            <a:extLst>
              <a:ext uri="{FF2B5EF4-FFF2-40B4-BE49-F238E27FC236}">
                <a16:creationId xmlns:a16="http://schemas.microsoft.com/office/drawing/2014/main" id="{C016F18C-76D6-216B-0855-6610CB6442E0}"/>
              </a:ext>
            </a:extLst>
          </p:cNvPr>
          <p:cNvCxnSpPr/>
          <p:nvPr/>
        </p:nvCxnSpPr>
        <p:spPr>
          <a:xfrm>
            <a:off x="6096000" y="2066795"/>
            <a:ext cx="0" cy="324424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9A1A804-2B62-3343-E62F-2D424BFE3396}"/>
              </a:ext>
            </a:extLst>
          </p:cNvPr>
          <p:cNvSpPr>
            <a:spLocks noGrp="1"/>
          </p:cNvSpPr>
          <p:nvPr>
            <p:ph type="body" sz="quarter" idx="3"/>
          </p:nvPr>
        </p:nvSpPr>
        <p:spPr>
          <a:xfrm>
            <a:off x="6415882" y="1809829"/>
            <a:ext cx="5183188" cy="823912"/>
          </a:xfrm>
        </p:spPr>
        <p:txBody>
          <a:bodyPr/>
          <a:lstStyle/>
          <a:p>
            <a:pPr algn="ctr"/>
            <a:r>
              <a:rPr lang="en-US" sz="2400" b="1" dirty="0">
                <a:solidFill>
                  <a:schemeClr val="tx1"/>
                </a:solidFill>
                <a:latin typeface="Helvetica" pitchFamily="2" charset="0"/>
              </a:rPr>
              <a:t>INTERNAL</a:t>
            </a:r>
            <a:endParaRPr lang="en-US" sz="2400" dirty="0">
              <a:solidFill>
                <a:schemeClr val="tx1"/>
              </a:solidFill>
              <a:latin typeface="Helvetica" pitchFamily="2" charset="0"/>
            </a:endParaRPr>
          </a:p>
        </p:txBody>
      </p:sp>
      <p:sp>
        <p:nvSpPr>
          <p:cNvPr id="9" name="Content Placeholder 8">
            <a:extLst>
              <a:ext uri="{FF2B5EF4-FFF2-40B4-BE49-F238E27FC236}">
                <a16:creationId xmlns:a16="http://schemas.microsoft.com/office/drawing/2014/main" id="{0480DDF7-6D5D-A4CB-E242-14C5FADE0D70}"/>
              </a:ext>
            </a:extLst>
          </p:cNvPr>
          <p:cNvSpPr>
            <a:spLocks noGrp="1"/>
          </p:cNvSpPr>
          <p:nvPr>
            <p:ph sz="quarter" idx="4"/>
          </p:nvPr>
        </p:nvSpPr>
        <p:spPr>
          <a:xfrm>
            <a:off x="6553201" y="2757489"/>
            <a:ext cx="5183188" cy="3432174"/>
          </a:xfrm>
        </p:spPr>
        <p:txBody>
          <a:bodyPr/>
          <a:lstStyle/>
          <a:p>
            <a:r>
              <a:rPr lang="en-US" sz="3200" dirty="0">
                <a:solidFill>
                  <a:schemeClr val="tx1"/>
                </a:solidFill>
              </a:rPr>
              <a:t>Policy and oversight teams</a:t>
            </a:r>
          </a:p>
          <a:p>
            <a:r>
              <a:rPr lang="en-US" sz="3200" dirty="0">
                <a:solidFill>
                  <a:schemeClr val="tx1"/>
                </a:solidFill>
              </a:rPr>
              <a:t>Information specialists, reviewers, librarians, and developers</a:t>
            </a:r>
          </a:p>
          <a:p>
            <a:endParaRPr lang="en-US" dirty="0"/>
          </a:p>
          <a:p>
            <a:endParaRPr lang="en-US" dirty="0"/>
          </a:p>
        </p:txBody>
      </p:sp>
    </p:spTree>
    <p:extLst>
      <p:ext uri="{BB962C8B-B14F-4D97-AF65-F5344CB8AC3E}">
        <p14:creationId xmlns:p14="http://schemas.microsoft.com/office/powerpoint/2010/main" val="3043939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NTO Blu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0FC1E16F-F9C9-4875-B73A-C689AB8D4010}"/>
    </a:ext>
  </a:extLst>
</a:theme>
</file>

<file path=ppt/theme/theme3.xml><?xml version="1.0" encoding="utf-8"?>
<a:theme xmlns:a="http://schemas.openxmlformats.org/drawingml/2006/main" name="NTO Black">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21F97D43-0A6A-43D8-9E68-9D8FDB2239A7}"/>
    </a:ext>
  </a:extLst>
</a:theme>
</file>

<file path=ppt/theme/theme4.xml><?xml version="1.0" encoding="utf-8"?>
<a:theme xmlns:a="http://schemas.openxmlformats.org/drawingml/2006/main" name="NTO Gray">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FEC3E874-E58A-4F0D-84EC-AB5233BDFA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29AAA7C5DF2C48B0448E31AE190A0F" ma:contentTypeVersion="17" ma:contentTypeDescription="Create a new document." ma:contentTypeScope="" ma:versionID="4263c593307dae6d2996b2d7b8229978">
  <xsd:schema xmlns:xsd="http://www.w3.org/2001/XMLSchema" xmlns:xs="http://www.w3.org/2001/XMLSchema" xmlns:p="http://schemas.microsoft.com/office/2006/metadata/properties" xmlns:ns2="74497ba9-ed5a-4cca-9240-7ee99bf3581f" xmlns:ns3="c1247891-0124-4ef2-b948-f0971478a393" targetNamespace="http://schemas.microsoft.com/office/2006/metadata/properties" ma:root="true" ma:fieldsID="67c673c863ec1af6f4eb6123683ccf32" ns2:_="" ns3:_="">
    <xsd:import namespace="74497ba9-ed5a-4cca-9240-7ee99bf3581f"/>
    <xsd:import namespace="c1247891-0124-4ef2-b948-f0971478a3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97ba9-ed5a-4cca-9240-7ee99bf35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592f6e-9db9-49f2-9f9e-7d6ee315dc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47891-0124-4ef2-b948-f0971478a39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f016e4-01ad-49fb-a318-e6a570d1757a}" ma:internalName="TaxCatchAll" ma:showField="CatchAllData" ma:web="c1247891-0124-4ef2-b948-f0971478a3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1247891-0124-4ef2-b948-f0971478a393" xsi:nil="true"/>
    <lcf76f155ced4ddcb4097134ff3c332f xmlns="74497ba9-ed5a-4cca-9240-7ee99bf3581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C11566-25A7-4B54-B826-974C2A7A2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97ba9-ed5a-4cca-9240-7ee99bf3581f"/>
    <ds:schemaRef ds:uri="c1247891-0124-4ef2-b948-f0971478a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9320D0-1373-48A5-B29D-10B6BC5CB0CF}">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c1247891-0124-4ef2-b948-f0971478a393"/>
    <ds:schemaRef ds:uri="http://purl.org/dc/dcmitype/"/>
    <ds:schemaRef ds:uri="74497ba9-ed5a-4cca-9240-7ee99bf3581f"/>
    <ds:schemaRef ds:uri="http://www.w3.org/XML/1998/namespace"/>
    <ds:schemaRef ds:uri="http://purl.org/dc/terms/"/>
  </ds:schemaRefs>
</ds:datastoreItem>
</file>

<file path=customXml/itemProps3.xml><?xml version="1.0" encoding="utf-8"?>
<ds:datastoreItem xmlns:ds="http://schemas.openxmlformats.org/officeDocument/2006/customXml" ds:itemID="{E8A1740C-83F8-4615-B915-DF90AAF18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11163</TotalTime>
  <Words>1418</Words>
  <Application>Microsoft Office PowerPoint</Application>
  <PresentationFormat>Widescreen</PresentationFormat>
  <Paragraphs>229</Paragraphs>
  <Slides>28</Slides>
  <Notes>26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28</vt:i4>
      </vt:variant>
    </vt:vector>
  </HeadingPairs>
  <TitlesOfParts>
    <vt:vector size="38" baseType="lpstr">
      <vt:lpstr>ＭＳ Ｐゴシック</vt:lpstr>
      <vt:lpstr>Arial</vt:lpstr>
      <vt:lpstr>Calibri</vt:lpstr>
      <vt:lpstr>Helvetica</vt:lpstr>
      <vt:lpstr>Roboto</vt:lpstr>
      <vt:lpstr>Wingdings</vt:lpstr>
      <vt:lpstr>NTO White w gray text</vt:lpstr>
      <vt:lpstr>NTO Blue</vt:lpstr>
      <vt:lpstr>NTO Black</vt:lpstr>
      <vt:lpstr>NTO Gray</vt:lpstr>
      <vt:lpstr>ClinicalTrials.gov for Librarians</vt:lpstr>
      <vt:lpstr>NNLM </vt:lpstr>
      <vt:lpstr>Agenda</vt:lpstr>
      <vt:lpstr>What is ClinicalTrials.gov?</vt:lpstr>
      <vt:lpstr>What is a Clinical Study? </vt:lpstr>
      <vt:lpstr>Clinical Trials and Observational Studies</vt:lpstr>
      <vt:lpstr>Six Points about Clinical Trials</vt:lpstr>
      <vt:lpstr>Public Benefits of Access to Clinical Trials Information</vt:lpstr>
      <vt:lpstr>Who Does Clinicaltrials.gov Serve?</vt:lpstr>
      <vt:lpstr>Which groups will you support? </vt:lpstr>
      <vt:lpstr>Patients and Advocates</vt:lpstr>
      <vt:lpstr>Data Submitters</vt:lpstr>
      <vt:lpstr>Sponsors and Investigators are Responsible for the Data on ClinicalTrials.gov</vt:lpstr>
      <vt:lpstr>Researchers</vt:lpstr>
      <vt:lpstr>Librarians and ClinicalTrials.gov </vt:lpstr>
      <vt:lpstr>Librarian’s Advocacy Role</vt:lpstr>
      <vt:lpstr>Problems with Reporting Evidence</vt:lpstr>
      <vt:lpstr>Milestones for Registration and Results Reporting Requirements</vt:lpstr>
      <vt:lpstr>Final Rule</vt:lpstr>
      <vt:lpstr>Potential Penalties for Not Submitting</vt:lpstr>
      <vt:lpstr>Challenges in Submitting Results</vt:lpstr>
      <vt:lpstr>Growth of ClinicalTrials.gov</vt:lpstr>
      <vt:lpstr>ClinicalTrials.gov Modernization</vt:lpstr>
      <vt:lpstr>Live Search Demo</vt:lpstr>
      <vt:lpstr>Class Exercise: Research Case Scenario</vt:lpstr>
      <vt:lpstr>Search Tip 1: Finding Unpublished Research Results in ClinicalTrials.gov </vt:lpstr>
      <vt:lpstr>Search Tip 2: Limit PubMed to Results with ClinicalTrials.gov Data</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407</cp:revision>
  <cp:lastPrinted>2018-03-12T21:16:57Z</cp:lastPrinted>
  <dcterms:created xsi:type="dcterms:W3CDTF">2017-05-15T23:46:48Z</dcterms:created>
  <dcterms:modified xsi:type="dcterms:W3CDTF">2024-08-12T20:46:15Z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0x0101000D29AAA7C5DF2C48B0448E31AE190A0F</vt:lpwstr>
  </property>
  <property fmtid="{D5CDD505-2E9C-101B-9397-08002B2CF9AE}" pid="3" name="MediaServiceImageTags">
    <vt:lpwstr/>
  </property>
</Properties>
</file>