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322" r:id="rId2"/>
    <p:sldId id="260" r:id="rId3"/>
    <p:sldId id="261" r:id="rId4"/>
    <p:sldId id="263" r:id="rId5"/>
    <p:sldId id="265" r:id="rId6"/>
    <p:sldId id="324" r:id="rId7"/>
    <p:sldId id="266" r:id="rId8"/>
    <p:sldId id="2141411067" r:id="rId9"/>
    <p:sldId id="4153" r:id="rId10"/>
    <p:sldId id="349" r:id="rId11"/>
    <p:sldId id="275" r:id="rId12"/>
    <p:sldId id="4156" r:id="rId13"/>
    <p:sldId id="2141411068" r:id="rId14"/>
    <p:sldId id="276" r:id="rId15"/>
    <p:sldId id="282" r:id="rId16"/>
    <p:sldId id="2141411071" r:id="rId17"/>
    <p:sldId id="2141411077" r:id="rId18"/>
    <p:sldId id="2141411073" r:id="rId19"/>
    <p:sldId id="2141411074" r:id="rId20"/>
    <p:sldId id="2142533419" r:id="rId21"/>
    <p:sldId id="2142533449" r:id="rId22"/>
    <p:sldId id="31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 autoAdjust="0"/>
    <p:restoredTop sz="89673" autoAdjust="0"/>
  </p:normalViewPr>
  <p:slideViewPr>
    <p:cSldViewPr snapToGrid="0">
      <p:cViewPr varScale="1">
        <p:scale>
          <a:sx n="73" d="100"/>
          <a:sy n="73" d="100"/>
        </p:scale>
        <p:origin x="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19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9T19:00:35.225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24575,'7'0'0,"-1"1"0,0 0 0,1 0 0,10 4 0,17 3 0,173 7 0,-75-8 0,-40 0 0,166 20 0,-239-24 0,-12-2 0,0 0 0,0 0 0,0 1 0,0 0 0,12 5 0,-17-5 0,0-1 0,0 0 0,0 1 0,0 0 0,0 0 0,0-1 0,0 1 0,-1 0 0,1 0 0,-1 0 0,1 1 0,-1-1 0,0 0 0,0 0 0,0 1 0,0-1 0,0 1 0,-1-1 0,1 1 0,-1 3 0,1 4 0,-1 0 0,-1 1 0,0-1 0,0 0 0,-1 0 0,0 0 0,-5 15 0,2-10 0,1 0 0,-2 22 0,5 162 0,0 7 0,1-200 0,-1-1 0,0 0 0,0 1 0,0-1 0,-1 0 0,1 0 0,-1 0 0,0 0 0,-1 0 0,1 0 0,-1-1 0,0 1 0,0-1 0,-1 0 0,1 0 0,-1 0 0,0 0 0,0 0 0,0-1 0,-1 0 0,1 0 0,-1 0 0,1-1 0,-1 1 0,0-1 0,-8 3 0,-9 0 0,-1 0 0,1-1 0,-1-1 0,-45 0 0,18-1 0,-22 9 0,52-6 0,-36 3 0,39-8-227,1 2-1,0 0 1,-1 1-1,1 1 1,-23 8-1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9T19:00:37.67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2946 704 24575,'1'0'0,"0"0"0,-1 0 0,1 0 0,0 0 0,-1-1 0,1 1 0,0 0 0,-1 0 0,1-1 0,0 1 0,-1 0 0,1-1 0,0 1 0,-1-1 0,1 1 0,-1-1 0,1 1 0,-1-1 0,1 1 0,-1-1 0,1 0 0,-1 1 0,0-1 0,1 1 0,-1-1 0,0 0 0,1 0 0,-1 1 0,0-1 0,0 0 0,0 1 0,0-1 0,1 0 0,-1 0 0,0 1 0,-1-1 0,1 0 0,0 0 0,0 0 0,-8-31 0,3 23 0,-1 1 0,0-1 0,0 1 0,-1 0 0,0 1 0,-1 0 0,1 0 0,-1 0 0,-1 1 0,1 1 0,-1-1 0,0 1 0,-17-7 0,-2 1 0,0 1 0,0 2 0,-47-9 0,-2 8 0,-1 3 0,-125 8 0,-37-2 0,157-10 0,1-3 0,-134-40 0,101 23 0,-39-10 0,-239-52 0,-293-55 0,631 135 0,29 7 0,0-1 0,0-1 0,1-1 0,0-1 0,-35-18 0,51 22-136,1 1-1,-1 1 1,0-1-1,-1 1 1,1 1-1,0-1 1,-1 2-1,0-1 0,-11 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4D79F-0D2F-4757-AE99-F4E3A68559D6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59489-CB77-4B18-9E55-7587094A2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7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nlm.gov/guides/systematic-reviews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kern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7AFD9A-E3E6-4961-9F1C-87A42A56C1E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7296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46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1200150"/>
            <a:ext cx="5759450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96003D-7F7D-4A09-AB3A-BA662AA0A9CD}" type="slidenum">
              <a:rPr lang="en-US">
                <a:solidFill>
                  <a:srgbClr val="000000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Module 1 - Clinical Trials, Registration and Results Reporting, and Users</a:t>
            </a:r>
          </a:p>
        </p:txBody>
      </p:sp>
    </p:spTree>
    <p:extLst>
      <p:ext uri="{BB962C8B-B14F-4D97-AF65-F5344CB8AC3E}">
        <p14:creationId xmlns:p14="http://schemas.microsoft.com/office/powerpoint/2010/main" val="3562995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959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1200150"/>
            <a:ext cx="5759450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kern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83265" fontAlgn="base">
              <a:spcBef>
                <a:spcPct val="0"/>
              </a:spcBef>
              <a:spcAft>
                <a:spcPct val="0"/>
              </a:spcAft>
              <a:defRPr/>
            </a:pPr>
            <a:fld id="{CF338A7F-2D1D-42DC-B932-05BEC70C30EA}" type="slidenum">
              <a:rPr lang="en-US">
                <a:solidFill>
                  <a:srgbClr val="000000"/>
                </a:solidFill>
                <a:latin typeface="Calibri" pitchFamily="34" charset="0"/>
              </a:rPr>
              <a:pPr defTabSz="483265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832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Module 1 - Clinical Trials, Registration and Results Reporting, and Users</a:t>
            </a:r>
          </a:p>
        </p:txBody>
      </p:sp>
    </p:spTree>
    <p:extLst>
      <p:ext uri="{BB962C8B-B14F-4D97-AF65-F5344CB8AC3E}">
        <p14:creationId xmlns:p14="http://schemas.microsoft.com/office/powerpoint/2010/main" val="3615105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kern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876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8168"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3001F-AA79-49D3-8BA8-78D93184667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743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3001F-AA79-49D3-8BA8-78D93184667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666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3001F-AA79-49D3-8BA8-78D93184667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0227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3960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If you’d like to continue building your CTG search skills, we encourage you to explore ou</a:t>
            </a:r>
            <a:r>
              <a:rPr lang="en-US" sz="1200" b="0" i="0" dirty="0">
                <a:solidFill>
                  <a:srgbClr val="353432"/>
                </a:solidFill>
                <a:effectLst/>
                <a:latin typeface="Helvetica Neue"/>
              </a:rPr>
              <a:t>r resource, </a:t>
            </a:r>
            <a:r>
              <a:rPr lang="en-US" sz="1200" b="0" i="0" u="sng" dirty="0">
                <a:solidFill>
                  <a:srgbClr val="2E4E74"/>
                </a:solidFill>
                <a:effectLst/>
                <a:latin typeface="Helvetica Neue"/>
                <a:hlinkClick r:id="rId3"/>
              </a:rPr>
              <a:t>Systematic Reviews: NLM Products to Support Your Search.</a:t>
            </a:r>
            <a:r>
              <a:rPr lang="en-US" sz="1200" b="0" i="0" dirty="0">
                <a:solidFill>
                  <a:srgbClr val="353432"/>
                </a:solidFill>
                <a:effectLst/>
                <a:latin typeface="Helvetica Neue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You’ll find the link </a:t>
            </a:r>
            <a:r>
              <a:rPr lang="en-US" sz="1200" b="0" i="0" u="none" dirty="0">
                <a:effectLst/>
                <a:highlight>
                  <a:srgbClr val="FFFFFF"/>
                </a:highlight>
                <a:latin typeface="system-ui"/>
              </a:rPr>
              <a:t>for it on your handout.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dirty="0">
              <a:solidFill>
                <a:srgbClr val="353432"/>
              </a:solidFill>
              <a:effectLst/>
              <a:latin typeface="Helvetica Neu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user-friendly guide supports the </a:t>
            </a:r>
            <a:r>
              <a:rPr lang="en-US" b="0" i="0" dirty="0">
                <a:solidFill>
                  <a:srgbClr val="353432"/>
                </a:solidFill>
                <a:effectLst/>
                <a:latin typeface="system-ui"/>
              </a:rPr>
              <a:t>work of conducting systematic reviews in key NLM products, including CTG.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353432"/>
              </a:solidFill>
              <a:effectLst/>
              <a:latin typeface="system-u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dirty="0">
                <a:solidFill>
                  <a:srgbClr val="353432"/>
                </a:solidFill>
                <a:effectLst/>
                <a:latin typeface="system-ui"/>
              </a:rPr>
              <a:t>The CTG tab </a:t>
            </a:r>
            <a:r>
              <a:rPr lang="en-US" dirty="0"/>
              <a:t>offers step-by-step help on building</a:t>
            </a:r>
            <a:r>
              <a:rPr lang="en-US" b="0" i="0" dirty="0">
                <a:solidFill>
                  <a:srgbClr val="353432"/>
                </a:solidFill>
                <a:effectLst/>
                <a:latin typeface="system-ui"/>
              </a:rPr>
              <a:t> complex search strings, along with guidance on how to </a:t>
            </a:r>
            <a:r>
              <a:rPr lang="en-US" dirty="0"/>
              <a:t>document, save, share, update, and reproduce</a:t>
            </a:r>
            <a:r>
              <a:rPr lang="en-US" b="0" i="0" dirty="0">
                <a:solidFill>
                  <a:srgbClr val="353432"/>
                </a:solidFill>
                <a:effectLst/>
                <a:latin typeface="system-ui"/>
              </a:rPr>
              <a:t> search queries.</a:t>
            </a:r>
          </a:p>
          <a:p>
            <a:r>
              <a:rPr lang="en-US" dirty="0"/>
              <a:t>There’s also a handy two-page PDF you can bookmark or print for a quick reference to CTG features and search commands.</a:t>
            </a:r>
          </a:p>
          <a:p>
            <a:endParaRPr lang="en-US" dirty="0"/>
          </a:p>
          <a:p>
            <a:endParaRPr lang="en-US" dirty="0"/>
          </a:p>
          <a:p>
            <a:endParaRPr lang="en-US" b="0" i="0" dirty="0">
              <a:solidFill>
                <a:srgbClr val="353432"/>
              </a:solidFill>
              <a:effectLst/>
              <a:latin typeface="Helvetica Neue"/>
            </a:endParaRPr>
          </a:p>
          <a:p>
            <a:endParaRPr lang="en-US" b="0" i="0" dirty="0">
              <a:solidFill>
                <a:srgbClr val="353432"/>
              </a:solidFill>
              <a:effectLst/>
              <a:latin typeface="Helvetica Neue"/>
            </a:endParaRPr>
          </a:p>
          <a:p>
            <a:pPr>
              <a:buNone/>
            </a:pPr>
            <a:br>
              <a:rPr lang="en-US" dirty="0"/>
            </a:br>
            <a:endParaRPr lang="en-US" b="0" i="0" dirty="0">
              <a:solidFill>
                <a:srgbClr val="353432"/>
              </a:solidFill>
              <a:effectLst/>
              <a:latin typeface="Helvetica Neue"/>
            </a:endParaRPr>
          </a:p>
          <a:p>
            <a:endParaRPr lang="en-US" b="0" i="0" dirty="0">
              <a:solidFill>
                <a:srgbClr val="353432"/>
              </a:solidFill>
              <a:effectLst/>
              <a:latin typeface="Helvetica Neue"/>
            </a:endParaRPr>
          </a:p>
          <a:p>
            <a:pPr>
              <a:buNone/>
            </a:pPr>
            <a:br>
              <a:rPr lang="en-US" dirty="0"/>
            </a:br>
            <a:endParaRPr lang="en-US" b="0" i="0" dirty="0">
              <a:solidFill>
                <a:srgbClr val="353432"/>
              </a:solidFill>
              <a:effectLst/>
              <a:latin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48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998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8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kern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268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1200150"/>
            <a:ext cx="5759450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/>
            <a:endParaRPr lang="en-US" b="0" i="0" dirty="0">
              <a:solidFill>
                <a:srgbClr val="1B1B1B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8F5DCE-64F2-4518-AC66-435F0BB7D239}" type="slidenum">
              <a:rPr lang="en-US">
                <a:solidFill>
                  <a:srgbClr val="000000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Module 1 - Clinical Trials, Registration and Results Reporting, and Users</a:t>
            </a:r>
          </a:p>
        </p:txBody>
      </p:sp>
    </p:spTree>
    <p:extLst>
      <p:ext uri="{BB962C8B-B14F-4D97-AF65-F5344CB8AC3E}">
        <p14:creationId xmlns:p14="http://schemas.microsoft.com/office/powerpoint/2010/main" val="2628437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1200150"/>
            <a:ext cx="5759450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defRPr/>
            </a:pPr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83265" fontAlgn="base">
              <a:spcBef>
                <a:spcPct val="0"/>
              </a:spcBef>
              <a:spcAft>
                <a:spcPct val="0"/>
              </a:spcAft>
              <a:defRPr/>
            </a:pPr>
            <a:fld id="{1B18EFBD-0EFC-47E6-A868-373F18746C52}" type="slidenum">
              <a:rPr lang="en-US">
                <a:solidFill>
                  <a:srgbClr val="000000"/>
                </a:solidFill>
                <a:latin typeface="Calibri" pitchFamily="34" charset="0"/>
              </a:rPr>
              <a:pPr defTabSz="483265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05" indent="-302040">
              <a:defRPr>
                <a:solidFill>
                  <a:schemeClr val="tx1"/>
                </a:solidFill>
                <a:latin typeface="Arial" charset="0"/>
              </a:defRPr>
            </a:lvl2pPr>
            <a:lvl3pPr marL="1208161" indent="-241632">
              <a:defRPr>
                <a:solidFill>
                  <a:schemeClr val="tx1"/>
                </a:solidFill>
                <a:latin typeface="Arial" charset="0"/>
              </a:defRPr>
            </a:lvl3pPr>
            <a:lvl4pPr marL="1691426" indent="-241632">
              <a:defRPr>
                <a:solidFill>
                  <a:schemeClr val="tx1"/>
                </a:solidFill>
                <a:latin typeface="Arial" charset="0"/>
              </a:defRPr>
            </a:lvl4pPr>
            <a:lvl5pPr marL="2174690" indent="-241632">
              <a:defRPr>
                <a:solidFill>
                  <a:schemeClr val="tx1"/>
                </a:solidFill>
                <a:latin typeface="Arial" charset="0"/>
              </a:defRPr>
            </a:lvl5pPr>
            <a:lvl6pPr marL="2657954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218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483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7747" indent="-24163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832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Module 1 - Clinical Trials, Registration and Results Reporting, and Users</a:t>
            </a:r>
          </a:p>
        </p:txBody>
      </p:sp>
    </p:spTree>
    <p:extLst>
      <p:ext uri="{BB962C8B-B14F-4D97-AF65-F5344CB8AC3E}">
        <p14:creationId xmlns:p14="http://schemas.microsoft.com/office/powerpoint/2010/main" val="3992172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5613" y="719138"/>
            <a:ext cx="6403975" cy="3603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4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4AE5B-1EAA-4907-9E55-1251C98454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247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13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17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6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body" idx="1"/>
          </p:nvPr>
        </p:nvSpPr>
        <p:spPr>
          <a:xfrm>
            <a:off x="1143000" y="2057399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28" name="Google Shape;28;p26"/>
          <p:cNvSpPr txBox="1">
            <a:spLocks noGrp="1"/>
          </p:cNvSpPr>
          <p:nvPr>
            <p:ph type="body" idx="2"/>
          </p:nvPr>
        </p:nvSpPr>
        <p:spPr>
          <a:xfrm>
            <a:off x="6267612" y="20574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704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 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67f9f9a1e8_0_409"/>
          <p:cNvSpPr txBox="1">
            <a:spLocks noGrp="1"/>
          </p:cNvSpPr>
          <p:nvPr>
            <p:ph type="body" idx="1"/>
          </p:nvPr>
        </p:nvSpPr>
        <p:spPr>
          <a:xfrm>
            <a:off x="6096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g167f9f9a1e8_0_409"/>
          <p:cNvSpPr txBox="1">
            <a:spLocks noGrp="1"/>
          </p:cNvSpPr>
          <p:nvPr>
            <p:ph type="body" idx="2"/>
          </p:nvPr>
        </p:nvSpPr>
        <p:spPr>
          <a:xfrm>
            <a:off x="64008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g167f9f9a1e8_0_409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417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91989fa34_0_173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b91989fa34_0_173"/>
          <p:cNvSpPr txBox="1">
            <a:spLocks noGrp="1"/>
          </p:cNvSpPr>
          <p:nvPr>
            <p:ph type="body" idx="1"/>
          </p:nvPr>
        </p:nvSpPr>
        <p:spPr>
          <a:xfrm>
            <a:off x="609599" y="1780032"/>
            <a:ext cx="109728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8398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4">
          <p15:clr>
            <a:srgbClr val="FBAE40"/>
          </p15:clr>
        </p15:guide>
        <p15:guide id="2" pos="3840">
          <p15:clr>
            <a:srgbClr val="FBAE40"/>
          </p15:clr>
        </p15:guide>
        <p15:guide id="3" pos="5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966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F41A6-7A2C-4690-ACC7-07924994F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72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2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>
            <a:spLocks noGrp="1"/>
          </p:cNvSpPr>
          <p:nvPr>
            <p:ph type="pic" idx="2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8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orbel"/>
              <a:buNone/>
              <a:defRPr sz="72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2" name="Google Shape;42;p25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w="100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8219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2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2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body" idx="3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body" idx="4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3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361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9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body" idx="1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marL="914400" lvl="1" indent="-3708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2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67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body" idx="1"/>
          </p:nvPr>
        </p:nvSpPr>
        <p:spPr>
          <a:xfrm rot="5400000">
            <a:off x="4060136" y="-859735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117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652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rbel"/>
              <a:buNone/>
              <a:defRPr sz="4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036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Corbel"/>
              <a:buChar char="•"/>
              <a:defRPr sz="2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rbe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orbe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09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09879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21"/>
          <p:cNvSpPr/>
          <p:nvPr/>
        </p:nvSpPr>
        <p:spPr>
          <a:xfrm>
            <a:off x="0" y="6128028"/>
            <a:ext cx="12192000" cy="726141"/>
          </a:xfrm>
          <a:prstGeom prst="rect">
            <a:avLst/>
          </a:prstGeom>
          <a:solidFill>
            <a:srgbClr val="20558A"/>
          </a:solidFill>
          <a:ln w="19050" cap="flat" cmpd="sng">
            <a:solidFill>
              <a:srgbClr val="2045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6" name="Google Shape;16;p21"/>
          <p:cNvPicPr preferRelativeResize="0"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041" y="6275073"/>
            <a:ext cx="3556464" cy="4293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7687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  <p:sldLayoutId id="2147483674" r:id="rId11"/>
    <p:sldLayoutId id="2147483675" r:id="rId12"/>
    <p:sldLayoutId id="214748367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nnlm.gov/guides/systematic-reviews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8833" y="386982"/>
            <a:ext cx="11060349" cy="1792014"/>
          </a:xfrm>
        </p:spPr>
        <p:txBody>
          <a:bodyPr>
            <a:normAutofit/>
          </a:bodyPr>
          <a:lstStyle/>
          <a:p>
            <a:pPr algn="ctr"/>
            <a:r>
              <a:rPr lang="en-US" sz="5400" b="0" cap="none" dirty="0">
                <a:solidFill>
                  <a:schemeClr val="tx1"/>
                </a:solidFill>
                <a:latin typeface="+mj-lt"/>
                <a:ea typeface="+mn-ea"/>
                <a:cs typeface="Calibri" panose="020F0502020204030204" pitchFamily="34" charset="0"/>
              </a:rPr>
              <a:t>ClinicalTrials.gov for Librarians</a:t>
            </a:r>
            <a:endParaRPr lang="en-US" sz="5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1822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Network of the National Library of Medicine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  <a:latin typeface="+mj-lt"/>
                <a:cs typeface="Helvetica" panose="020B0604020202020204" pitchFamily="34" charset="0"/>
              </a:rPr>
              <a:t>Margot Malachowski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tx1"/>
                </a:solidFill>
                <a:latin typeface="+mj-lt"/>
                <a:cs typeface="Helvetica" panose="020B0604020202020204" pitchFamily="34" charset="0"/>
              </a:rPr>
              <a:t>January 15, 2026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D59270-2BBB-5698-A955-48877A7290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185564" y="6288455"/>
            <a:ext cx="1706217" cy="365125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53949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505" y="300792"/>
            <a:ext cx="10515600" cy="89978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Which user groups will you support? </a:t>
            </a:r>
            <a:endParaRPr lang="en-US" sz="4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3E9B3-4695-4DE7-B779-947FE0767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5906" y="2265534"/>
            <a:ext cx="5318449" cy="1828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Patients and Advocates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Data Submitters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Researchers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1B0F9-3946-A9A6-76E2-A61A99D23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44655" y="6268801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72B0271-B012-4ED1-8CE3-476E6D0A5B1D}" type="slidenum">
              <a:rPr lang="en-US" sz="1600" smtClean="0">
                <a:latin typeface="Aptos" panose="020B0004020202020204" pitchFamily="34" charset="0"/>
              </a:rPr>
              <a:pPr>
                <a:defRPr/>
              </a:pPr>
              <a:t>10</a:t>
            </a:fld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421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E695F6-74C2-11FF-438A-BB99B66D9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518" y="111659"/>
            <a:ext cx="9875520" cy="135636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</a:rPr>
              <a:t>Patients and Advocates</a:t>
            </a:r>
            <a:endParaRPr lang="en-US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74" y="1877921"/>
            <a:ext cx="10515600" cy="2505743"/>
          </a:xfrm>
        </p:spPr>
        <p:txBody>
          <a:bodyPr wrap="square" anchor="t"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Centralized place to search for trials</a:t>
            </a:r>
          </a:p>
          <a:p>
            <a:pPr>
              <a:lnSpc>
                <a:spcPct val="100000"/>
              </a:lnSpc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Comprehensive list of ongoing trials</a:t>
            </a:r>
          </a:p>
          <a:p>
            <a:pPr>
              <a:lnSpc>
                <a:spcPct val="100000"/>
              </a:lnSpc>
              <a:defRPr/>
            </a:pPr>
            <a:r>
              <a:rPr lang="en-US" sz="320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Supporting materials and educational information</a:t>
            </a:r>
            <a:endParaRPr lang="en-US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F7AC63B1-E7AC-5708-1989-183960F399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83929" y="6262739"/>
            <a:ext cx="1706217" cy="365125"/>
          </a:xfrm>
        </p:spPr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  <a:defRPr/>
            </a:pPr>
            <a:fld id="{372B0271-B012-4ED1-8CE3-476E6D0A5B1D}" type="slidenum">
              <a:rPr lang="en-US" sz="1700">
                <a:solidFill>
                  <a:schemeClr val="bg1"/>
                </a:solidFill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606962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6D86D7-9B0B-AA06-0B18-DE02600C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248900" y="6356350"/>
            <a:ext cx="1104900" cy="365125"/>
          </a:xfrm>
        </p:spPr>
        <p:txBody>
          <a:bodyPr anchor="ctr">
            <a:normAutofit fontScale="92500" lnSpcReduction="20000"/>
          </a:bodyPr>
          <a:lstStyle/>
          <a:p>
            <a:pPr>
              <a:spcAft>
                <a:spcPts val="600"/>
              </a:spcAft>
              <a:defRPr/>
            </a:pPr>
            <a:fld id="{025F9F99-9BD9-4422-B838-F0A597D458BC}" type="slidenum">
              <a:rPr lang="en-US" sz="17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12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E12361-97C7-2067-5C14-A0951FC98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948"/>
            <a:ext cx="10515600" cy="883742"/>
          </a:xfrm>
        </p:spPr>
        <p:txBody>
          <a:bodyPr wrap="square" anchor="ctr"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Submitters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14F08F-71C0-0E67-1BF4-C9A83D844A3C}"/>
              </a:ext>
            </a:extLst>
          </p:cNvPr>
          <p:cNvSpPr txBox="1"/>
          <p:nvPr/>
        </p:nvSpPr>
        <p:spPr>
          <a:xfrm>
            <a:off x="999823" y="2336393"/>
            <a:ext cx="875778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PRS: </a:t>
            </a:r>
            <a:r>
              <a:rPr lang="en-US" sz="2800" kern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Protocol Registration and Results System</a:t>
            </a:r>
          </a:p>
          <a:p>
            <a:endParaRPr lang="en-US" sz="2800" kern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800" kern="1800" dirty="0">
                <a:latin typeface="Helvetica" panose="020B0604020202020204" pitchFamily="34" charset="0"/>
                <a:cs typeface="Helvetica" panose="020B0604020202020204" pitchFamily="34" charset="0"/>
              </a:rPr>
              <a:t>PRS is the submission database of ClinicalTrials.gov</a:t>
            </a:r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11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815" y="269047"/>
            <a:ext cx="10515600" cy="94628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Researchers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290124" y="1705090"/>
            <a:ext cx="9611751" cy="4028979"/>
          </a:xfrm>
          <a:noFill/>
        </p:spPr>
        <p:txBody>
          <a:bodyPr>
            <a:noAutofit/>
          </a:bodyPr>
          <a:lstStyle/>
          <a:p>
            <a:pPr marL="663575" lvl="1" indent="-457200">
              <a:lnSpc>
                <a:spcPct val="100000"/>
              </a:lnSpc>
            </a:pPr>
            <a:endParaRPr lang="en-US" sz="1000" dirty="0">
              <a:solidFill>
                <a:schemeClr val="tx1"/>
              </a:solidFill>
              <a:ea typeface="ＭＳ Ｐゴシック" pitchFamily="34" charset="-128"/>
              <a:cs typeface="Calibri" panose="020F0502020204030204" pitchFamily="34" charset="0"/>
            </a:endParaRPr>
          </a:p>
          <a:p>
            <a:pPr marL="663575" lvl="1" indent="-457200"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  <a:latin typeface="Helvetica" panose="020B0604020202020204" pitchFamily="34" charset="0"/>
                <a:ea typeface="ＭＳ Ｐゴシック" pitchFamily="34" charset="-128"/>
                <a:cs typeface="Helvetica" panose="020B0604020202020204" pitchFamily="34" charset="0"/>
              </a:rPr>
              <a:t>Information on current and completed trials </a:t>
            </a:r>
          </a:p>
          <a:p>
            <a:pPr marL="663575" lvl="1" indent="-457200">
              <a:lnSpc>
                <a:spcPct val="100000"/>
              </a:lnSpc>
            </a:pPr>
            <a:endParaRPr lang="en-US" sz="1000" dirty="0">
              <a:solidFill>
                <a:schemeClr val="tx1"/>
              </a:solidFill>
              <a:latin typeface="Helvetica" panose="020B0604020202020204" pitchFamily="34" charset="0"/>
              <a:ea typeface="ＭＳ Ｐゴシック" pitchFamily="34" charset="-128"/>
              <a:cs typeface="Helvetica" panose="020B0604020202020204" pitchFamily="34" charset="0"/>
            </a:endParaRPr>
          </a:p>
          <a:p>
            <a:pPr marL="663575" lvl="1" indent="-457200"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  <a:latin typeface="Helvetica" panose="020B0604020202020204" pitchFamily="34" charset="0"/>
                <a:ea typeface="ＭＳ Ｐゴシック" pitchFamily="34" charset="-128"/>
                <a:cs typeface="Helvetica" panose="020B0604020202020204" pitchFamily="34" charset="0"/>
              </a:rPr>
              <a:t>Individual study protocols</a:t>
            </a:r>
          </a:p>
          <a:p>
            <a:pPr marL="663575" lvl="1" indent="-457200">
              <a:lnSpc>
                <a:spcPct val="100000"/>
              </a:lnSpc>
            </a:pPr>
            <a:endParaRPr lang="en-US" sz="1000" dirty="0">
              <a:solidFill>
                <a:schemeClr val="tx1"/>
              </a:solidFill>
              <a:latin typeface="Helvetica" panose="020B0604020202020204" pitchFamily="34" charset="0"/>
              <a:ea typeface="ＭＳ Ｐゴシック" pitchFamily="34" charset="-128"/>
              <a:cs typeface="Helvetica" panose="020B0604020202020204" pitchFamily="34" charset="0"/>
            </a:endParaRPr>
          </a:p>
          <a:p>
            <a:pPr marL="663575" lvl="1" indent="-457200"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  <a:latin typeface="Helvetica" panose="020B0604020202020204" pitchFamily="34" charset="0"/>
                <a:ea typeface="ＭＳ Ｐゴシック" pitchFamily="34" charset="-128"/>
                <a:cs typeface="Helvetica" panose="020B0604020202020204" pitchFamily="34" charset="0"/>
              </a:rPr>
              <a:t>Research trends</a:t>
            </a:r>
          </a:p>
          <a:p>
            <a:pPr marL="206375" lvl="1" indent="0">
              <a:lnSpc>
                <a:spcPct val="100000"/>
              </a:lnSpc>
              <a:buNone/>
            </a:pPr>
            <a:endParaRPr lang="en-US" sz="1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663575" lvl="1" indent="-457200">
              <a:lnSpc>
                <a:spcPct val="100000"/>
              </a:lnSpc>
            </a:pPr>
            <a:r>
              <a:rPr lang="en-US" sz="2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analysis</a:t>
            </a:r>
          </a:p>
          <a:p>
            <a:pPr marL="206375" lvl="1" indent="0">
              <a:lnSpc>
                <a:spcPct val="100000"/>
              </a:lnSpc>
              <a:buNone/>
            </a:pPr>
            <a:endParaRPr lang="en-US" sz="28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DEF8BC-5A9F-1B1D-E5E6-43767AA734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93734" y="6309113"/>
            <a:ext cx="1706217" cy="365125"/>
          </a:xfrm>
        </p:spPr>
        <p:txBody>
          <a:bodyPr/>
          <a:lstStyle/>
          <a:p>
            <a:pPr lvl="1"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 lvl="1">
                <a:defRPr/>
              </a:pPr>
              <a:t>13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12769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47" y="381200"/>
            <a:ext cx="10515600" cy="91587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Librarians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114" y="1713004"/>
            <a:ext cx="5300785" cy="3431992"/>
          </a:xfrm>
          <a:noFill/>
        </p:spPr>
        <p:txBody>
          <a:bodyPr>
            <a:noAutofit/>
          </a:bodyPr>
          <a:lstStyle/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schemeClr val="tx1"/>
                </a:solidFill>
                <a:effectLst/>
                <a:latin typeface="+mj-lt"/>
                <a:cs typeface="Helvetica" panose="020B0604020202020204" pitchFamily="34" charset="0"/>
              </a:rPr>
              <a:t>Information retrieval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j-lt"/>
                <a:cs typeface="Helvetica" panose="020B0604020202020204" pitchFamily="34" charset="0"/>
              </a:rPr>
              <a:t>Systematic reviews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j-lt"/>
                <a:cs typeface="Helvetica" panose="020B0604020202020204" pitchFamily="34" charset="0"/>
              </a:rPr>
              <a:t>Guide patients 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j-lt"/>
                <a:cs typeface="Helvetica" panose="020B0604020202020204" pitchFamily="34" charset="0"/>
              </a:rPr>
              <a:t>Education and training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B626655-1A20-CAD1-0883-7D427EC194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952100" y="6294237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90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357" y="360345"/>
            <a:ext cx="10515600" cy="1022646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Problems with Reporting Evidence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A99C70-8228-A31C-F801-31B17E569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900" y="2441490"/>
            <a:ext cx="4936669" cy="2603653"/>
          </a:xfrm>
        </p:spPr>
        <p:txBody>
          <a:bodyPr wrap="square" anchor="t">
            <a:normAutofit/>
          </a:bodyPr>
          <a:lstStyle/>
          <a:p>
            <a:pPr marL="685800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Unpublished results</a:t>
            </a:r>
          </a:p>
          <a:p>
            <a:pPr marL="685800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Selective publication</a:t>
            </a:r>
          </a:p>
          <a:p>
            <a:pPr marL="685800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Misrepresented data</a:t>
            </a:r>
          </a:p>
          <a:p>
            <a:pPr marL="685800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Underreported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136AF7-974E-4C40-5756-B4488FF230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932645" y="6315092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15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903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32593-C964-1E9D-838A-86C404F26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40" y="269047"/>
            <a:ext cx="9875520" cy="1356360"/>
          </a:xfrm>
        </p:spPr>
        <p:txBody>
          <a:bodyPr/>
          <a:lstStyle/>
          <a:p>
            <a:r>
              <a:rPr lang="en-US" sz="44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Milestones for Registration and Result Reporting Requirements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E9521-7322-C2B3-3174-0AE4ABA0B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800" y="2441981"/>
            <a:ext cx="10515600" cy="255587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1997: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FDA Modernization Act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2000: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ClinicalTrials.gov established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2005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</a:t>
            </a:r>
            <a:r>
              <a:rPr lang="en-US" kern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International Committee of Medical Journal Editors </a:t>
            </a:r>
            <a:r>
              <a:rPr lang="en-US" kern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ICMJE) requires trial registration for publication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2007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FDA Amendments Act Section 801 expands information that must be submitted</a:t>
            </a:r>
          </a:p>
          <a:p>
            <a:r>
              <a:rPr lang="en-US" b="1" dirty="0">
                <a:solidFill>
                  <a:schemeClr val="tx1"/>
                </a:solidFill>
                <a:latin typeface="+mj-lt"/>
              </a:rPr>
              <a:t>2017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Final Rule and Other Regulations Applied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8EB0F-D63F-093E-3584-7CF2A15DFE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107743" y="6223828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636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9AE2C-28AC-648B-EF23-E23230CD1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01350" y="6356349"/>
            <a:ext cx="1104900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17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B33A71-0BC8-BC64-37D0-C0026D8EC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0226" y="153717"/>
            <a:ext cx="6800850" cy="96830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Growth of ClinicalTrials.gov</a:t>
            </a:r>
          </a:p>
        </p:txBody>
      </p:sp>
      <p:pic>
        <p:nvPicPr>
          <p:cNvPr id="6" name="Content Placeholder 5" descr="Graph shows the growth of CTG, from when it was first conceived in 1997 as part of the FDA Modernization Act, through today. &#10; &#10;In the first year the website launched – back in 2000 - it had 2,119 study records.&#10;You can see the study numbers doubled in the year after the ICMJE Publication Policy was implemented, &#10;and the CTG Results Database was created a year after the FDAAA registration and results reporting requirements went into effect. &#10;">
            <a:extLst>
              <a:ext uri="{FF2B5EF4-FFF2-40B4-BE49-F238E27FC236}">
                <a16:creationId xmlns:a16="http://schemas.microsoft.com/office/drawing/2014/main" id="{0EB17506-21F9-56A0-7489-D51553E217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29" y="803238"/>
            <a:ext cx="10531371" cy="5251523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0CB63AC-A336-AC03-2D9E-AFA86B933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27988" y="803238"/>
            <a:ext cx="1066680" cy="319680"/>
            <a:chOff x="1069637" y="981950"/>
            <a:chExt cx="1066680" cy="31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CC354C56-9E5F-C123-22F2-63966514FFCD}"/>
                    </a:ext>
                  </a:extLst>
                </p14:cNvPr>
                <p14:cNvContentPartPr/>
                <p14:nvPr/>
              </p14:nvContentPartPr>
              <p14:xfrm>
                <a:off x="1108517" y="981950"/>
                <a:ext cx="313200" cy="3196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CC354C56-9E5F-C123-22F2-63966514FFC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45517" y="919310"/>
                  <a:ext cx="438840" cy="44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E86681FE-474B-6954-EB1B-2D17E63FD376}"/>
                    </a:ext>
                  </a:extLst>
                </p14:cNvPr>
                <p14:cNvContentPartPr/>
                <p14:nvPr/>
              </p14:nvContentPartPr>
              <p14:xfrm>
                <a:off x="1069637" y="1039910"/>
                <a:ext cx="1066680" cy="25344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E86681FE-474B-6954-EB1B-2D17E63FD37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06637" y="977270"/>
                  <a:ext cx="1192320" cy="3790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64566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66" y="374343"/>
            <a:ext cx="10515600" cy="95410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Penalties for Not Submitting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296" y="2481740"/>
            <a:ext cx="9103879" cy="1894519"/>
          </a:xfrm>
          <a:noFill/>
        </p:spPr>
        <p:txBody>
          <a:bodyPr>
            <a:noAutofit/>
          </a:bodyPr>
          <a:lstStyle/>
          <a:p>
            <a:pPr marL="549275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+mn-lt"/>
                <a:cs typeface="Helvetica" panose="020B0604020202020204" pitchFamily="34" charset="0"/>
              </a:rPr>
              <a:t>Notice of non-compliance</a:t>
            </a:r>
          </a:p>
          <a:p>
            <a:pPr marL="549275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+mn-lt"/>
                <a:cs typeface="Helvetica" panose="020B0604020202020204" pitchFamily="34" charset="0"/>
              </a:rPr>
              <a:t>Civil monetary penalties up to $10,000 per day</a:t>
            </a:r>
          </a:p>
          <a:p>
            <a:pPr marL="549275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+mn-lt"/>
                <a:cs typeface="Helvetica" panose="020B0604020202020204" pitchFamily="34" charset="0"/>
              </a:rPr>
              <a:t>Withholding of NIH grant funds</a:t>
            </a:r>
          </a:p>
          <a:p>
            <a:pPr marL="228600" indent="-193675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5E17F2-1490-22EA-B9B7-44F0828AA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127198" y="6301094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622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062" y="269047"/>
            <a:ext cx="10515600" cy="94628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Challenges in Submitting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442" y="2073724"/>
            <a:ext cx="9413631" cy="2136137"/>
          </a:xfrm>
          <a:noFill/>
        </p:spPr>
        <p:txBody>
          <a:bodyPr>
            <a:normAutofit/>
          </a:bodyPr>
          <a:lstStyle/>
          <a:p>
            <a:pPr marL="228600" indent="-193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Helvetica" panose="020B0604020202020204" pitchFamily="34" charset="0"/>
              </a:rPr>
              <a:t>Lack of awareness </a:t>
            </a:r>
          </a:p>
          <a:p>
            <a:pPr marL="228600" indent="-193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Helvetica" panose="020B0604020202020204" pitchFamily="34" charset="0"/>
              </a:rPr>
              <a:t>Lack of detailed knowledge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AF633-E746-E696-CC6D-D005D2D300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00738" y="6223828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19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91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wrap="square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F8AE0-0F54-7327-E6F8-B48DB9E30F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4996" y="2235437"/>
            <a:ext cx="10698804" cy="2599210"/>
          </a:xfrm>
        </p:spPr>
        <p:txBody>
          <a:bodyPr wrap="square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Overview of clinical research and ClinicalTrials.gov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Live demonstration of ClinicalTrials.gov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Class exercise and Q &amp; A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64D044EF-CA1E-9F90-09A3-AF01F445E0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511547" y="6310312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fld id="{372B0271-B012-4ED1-8CE3-476E6D0A5B1D}" type="slidenum">
              <a:rPr lang="en-US" sz="1600" smtClean="0"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sz="16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182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0A641-5901-4DD0-A6F4-E9B21C082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460" y="136525"/>
            <a:ext cx="10515600" cy="79525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latin typeface="Helvetica" panose="020B0604020202020204"/>
                <a:cs typeface="Helvetica" panose="020B0604020202020204"/>
              </a:rPr>
              <a:t>Class Exercise: Research Case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9E06-BB18-4241-9898-25C98286F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" y="1636374"/>
            <a:ext cx="10927080" cy="4015377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Helvetica" panose="020B0604020202020204"/>
              </a:rPr>
              <a:t>A trauma center is interested in designing a study examining the use of virtual reality (VR) with adult burn patients during wound dressing changes.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Helvetica" panose="020B0604020202020204"/>
              </a:rPr>
              <a:t> 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Helvetica" panose="020B0604020202020204"/>
              </a:rPr>
              <a:t>The research team recalls hearing about a couple of studies that utilized VR but doesn’t know if the studies looked at reduction in pain, anxiety, medication, or some combination.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Helvetica" panose="020B0604020202020204"/>
              </a:rPr>
              <a:t> 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Helvetica" panose="020B0604020202020204"/>
              </a:rPr>
              <a:t>The team wants to know what similar research has been completed or is currently being conducted.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71E83-0F27-4737-B968-B6ADB6B8B4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20194" y="6272467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20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11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3457E-D66C-5B6A-89F0-AAADA315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47194"/>
            <a:ext cx="10515600" cy="1009651"/>
          </a:xfrm>
        </p:spPr>
        <p:txBody>
          <a:bodyPr wrap="square" anchor="ctr"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/>
                <a:cs typeface="Helvetica" panose="020B0604020202020204"/>
              </a:rPr>
              <a:t>If You Would Like to Continue Your Training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087FDAC-1546-DDA9-B01F-A69D8015B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118273" y="6356349"/>
            <a:ext cx="69844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76BF41A6-7A2C-4690-ACC7-07924994F7F6}" type="slidenum">
              <a:rPr lang="en-US" sz="1600" b="1" smtClean="0">
                <a:solidFill>
                  <a:schemeClr val="bg1"/>
                </a:solidFill>
                <a:latin typeface="Aptos" panose="020B0004020202020204" pitchFamily="34" charset="0"/>
              </a:rPr>
              <a:pPr algn="r">
                <a:defRPr/>
              </a:pPr>
              <a:t>21</a:t>
            </a:fld>
            <a:endParaRPr lang="en-US" b="1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pic>
        <p:nvPicPr>
          <p:cNvPr id="5" name="Picture 4" descr="The Systematic Review guide supports the work of conducting systematic reviews in key NLM products. There's a PubMed tab and a Clinical Trials tab that provide quick access to information on constructing complex search strings, along with guidance on how to document, save, share, update, and reproduce searches.">
            <a:extLst>
              <a:ext uri="{FF2B5EF4-FFF2-40B4-BE49-F238E27FC236}">
                <a16:creationId xmlns:a16="http://schemas.microsoft.com/office/drawing/2014/main" id="{DCA856E4-9F89-2F14-ED75-9EED3E4E2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1" y="1542573"/>
            <a:ext cx="11180618" cy="41785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145FA3-E3D8-AF00-B849-ECA4A4A6661B}"/>
              </a:ext>
            </a:extLst>
          </p:cNvPr>
          <p:cNvSpPr txBox="1"/>
          <p:nvPr/>
        </p:nvSpPr>
        <p:spPr>
          <a:xfrm>
            <a:off x="4097482" y="6356349"/>
            <a:ext cx="68683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Systematic Reviews: NLM Products to Support Your Search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97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01804" y="2438716"/>
            <a:ext cx="5588391" cy="1210993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/>
                <a:cs typeface="Helvetica" panose="020B0604020202020204"/>
              </a:rPr>
              <a:t>Thank You! 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EFF2FDE-3A83-BB45-7DC4-40F3F63DED44}"/>
              </a:ext>
            </a:extLst>
          </p:cNvPr>
          <p:cNvSpPr txBox="1">
            <a:spLocks/>
          </p:cNvSpPr>
          <p:nvPr/>
        </p:nvSpPr>
        <p:spPr>
          <a:xfrm>
            <a:off x="1775076" y="4419284"/>
            <a:ext cx="9131808" cy="829056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rgbClr val="616265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16265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616265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rgbClr val="61626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rgbClr val="61626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971800" algn="ctr"/>
                <a:tab pos="5943600" algn="r"/>
              </a:tabLst>
            </a:pPr>
            <a:r>
              <a:rPr lang="en-US" sz="2000" dirty="0">
                <a:solidFill>
                  <a:schemeClr val="tx1"/>
                </a:solidFill>
                <a:ea typeface="Century Gothic" panose="020B0502020202020204" pitchFamily="34" charset="0"/>
                <a:cs typeface="Calibri" panose="020F0502020204030204" pitchFamily="34" charset="0"/>
              </a:rPr>
              <a:t>Funded by the National Library of Medicine. NLM and NNLM are service marks of the US Department of Health and Human Services.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470AB0-5CCB-1AD6-480D-6846A85776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53775" y="6253011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4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549" y="365125"/>
            <a:ext cx="11669917" cy="1325563"/>
          </a:xfrm>
        </p:spPr>
        <p:txBody>
          <a:bodyPr wrap="square" anchor="ctr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clinical research and why is it done? 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60400" y="2549525"/>
            <a:ext cx="10693400" cy="2841341"/>
          </a:xfrm>
        </p:spPr>
        <p:txBody>
          <a:bodyPr wrap="square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Medical research that studies people to understand health and disease. 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CEF9B6EB-37EB-7CB3-9338-5A730CFC30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fld id="{372B0271-B012-4ED1-8CE3-476E6D0A5B1D}" type="slidenum">
              <a:rPr lang="en-US" sz="1600" smtClean="0"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sz="16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17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354" y="181583"/>
            <a:ext cx="9875520" cy="135636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Clinical Trials and Observational Studies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754A1C-E4C1-AEAE-E70E-FCA960B07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06765" y="6311292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Content Placeholder 6" descr="&#10;Researchers assign participants to one or more interventions in a clinical trial. &#10;&#10;Researchers do not assign participants to an intervention in an observational study.">
            <a:extLst>
              <a:ext uri="{FF2B5EF4-FFF2-40B4-BE49-F238E27FC236}">
                <a16:creationId xmlns:a16="http://schemas.microsoft.com/office/drawing/2014/main" id="{202403A1-7613-B448-276B-3FAAD138960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01"/>
          <a:stretch/>
        </p:blipFill>
        <p:spPr>
          <a:xfrm>
            <a:off x="111627" y="1797308"/>
            <a:ext cx="11968746" cy="29779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57311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70B195E9-8B76-C549-F95C-44D29AA1B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fld id="{372B0271-B012-4ED1-8CE3-476E6D0A5B1D}" type="slidenum">
              <a:rPr lang="en-US" sz="1600" smtClean="0"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5</a:t>
            </a:fld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56908B2-EB99-46AF-4A0D-44AEBF16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438" y="181835"/>
            <a:ext cx="8288660" cy="102439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+mj-lt"/>
              </a:rPr>
              <a:t>6 Points about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6C526-CECC-42A6-A26B-D3C56EB18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1673" y="1503953"/>
            <a:ext cx="9306702" cy="4241649"/>
          </a:xfrm>
        </p:spPr>
        <p:txBody>
          <a:bodyPr wrap="square" anchor="t">
            <a:normAutofit/>
          </a:bodyPr>
          <a:lstStyle/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Informed consent is an ongoing process</a:t>
            </a:r>
          </a:p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Research happens in many ways</a:t>
            </a:r>
          </a:p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Health care continues for participants </a:t>
            </a:r>
          </a:p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Health problems are reported</a:t>
            </a:r>
          </a:p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Researchers collect data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en-US" sz="3200" b="1" i="0" dirty="0"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 algn="l">
              <a:lnSpc>
                <a:spcPct val="100000"/>
              </a:lnSpc>
              <a:buFont typeface="+mj-lt"/>
              <a:buAutoNum type="arabicPeriod"/>
            </a:pPr>
            <a:r>
              <a:rPr lang="en-US" sz="3200" b="0" i="0" dirty="0"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Researchers analyze the data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771832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3608E354-366F-2248-3227-54F57F037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725556" y="6249346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fld id="{372B0271-B012-4ED1-8CE3-476E6D0A5B1D}" type="slidenum">
              <a:rPr lang="en-US" sz="1600" smtClean="0">
                <a:latin typeface="Aptos" panose="020B0004020202020204" pitchFamily="34" charset="0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 sz="16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0A80DD-B497-605D-CDD2-8E6799D2E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39" y="136525"/>
            <a:ext cx="11780921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+mj-lt"/>
              </a:rPr>
              <a:t>Benefits of Access to Clinical Trials Information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1097" y="1545529"/>
            <a:ext cx="8134833" cy="4181475"/>
          </a:xfrm>
        </p:spPr>
        <p:txBody>
          <a:bodyPr wrap="square" anchor="t">
            <a:normAutofit fontScale="92500" lnSpcReduction="20000"/>
          </a:bodyPr>
          <a:lstStyle/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Helps meet ethical obligations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Informs future research 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Mitigates information bias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Evaluates research integrity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Prevents duplication of unsafe interventions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Provides access to data </a:t>
            </a:r>
          </a:p>
          <a:p>
            <a:pPr marL="457200" lvl="1" indent="-457200">
              <a:lnSpc>
                <a:spcPct val="120000"/>
              </a:lnSpc>
              <a:spcBef>
                <a:spcPts val="900"/>
              </a:spcBef>
            </a:pP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Enhances patient access </a:t>
            </a:r>
          </a:p>
        </p:txBody>
      </p:sp>
    </p:spTree>
    <p:extLst>
      <p:ext uri="{BB962C8B-B14F-4D97-AF65-F5344CB8AC3E}">
        <p14:creationId xmlns:p14="http://schemas.microsoft.com/office/powerpoint/2010/main" val="388878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22C14D-F42A-4C87-58B6-787322D1AE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175836" y="6347687"/>
            <a:ext cx="1706217" cy="365125"/>
          </a:xfrm>
        </p:spPr>
        <p:txBody>
          <a:bodyPr/>
          <a:lstStyle/>
          <a:p>
            <a:pPr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>
                <a:defRPr/>
              </a:pPr>
              <a:t>7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188"/>
            <a:ext cx="10515600" cy="923926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ClinicalTrials.gov?</a:t>
            </a:r>
          </a:p>
        </p:txBody>
      </p:sp>
      <p:pic>
        <p:nvPicPr>
          <p:cNvPr id="5" name="Content Placeholder 6" descr="Website homepage showing a message that the U.S. government does not review or approve the safety and science of all the studies listed on Clinicaltrials.gov.&#10;&#10;">
            <a:extLst>
              <a:ext uri="{FF2B5EF4-FFF2-40B4-BE49-F238E27FC236}">
                <a16:creationId xmlns:a16="http://schemas.microsoft.com/office/drawing/2014/main" id="{DB68E9D3-1F0A-2289-14B7-B529B6E3E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42" y="1253331"/>
            <a:ext cx="9290316" cy="4351338"/>
          </a:xfrm>
        </p:spPr>
      </p:pic>
    </p:spTree>
    <p:extLst>
      <p:ext uri="{BB962C8B-B14F-4D97-AF65-F5344CB8AC3E}">
        <p14:creationId xmlns:p14="http://schemas.microsoft.com/office/powerpoint/2010/main" val="201457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5CBFD1-319D-FD2B-6C83-3204A36F8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101266" y="6293956"/>
            <a:ext cx="1706217" cy="365125"/>
          </a:xfrm>
        </p:spPr>
        <p:txBody>
          <a:bodyPr/>
          <a:lstStyle/>
          <a:p>
            <a:pPr lvl="1">
              <a:defRPr/>
            </a:pPr>
            <a:fld id="{025F9F99-9BD9-4422-B838-F0A597D458BC}" type="slidenum">
              <a:rPr lang="en-US" sz="1600" smtClean="0">
                <a:solidFill>
                  <a:schemeClr val="bg1"/>
                </a:solidFill>
                <a:latin typeface="Aptos" panose="020B0004020202020204" pitchFamily="34" charset="0"/>
              </a:rPr>
              <a:pPr lvl="1">
                <a:defRPr/>
              </a:pPr>
              <a:t>8</a:t>
            </a:fld>
            <a:endParaRPr lang="en-US" sz="1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968A00-F091-5CB0-649F-5308C5285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17" y="381481"/>
            <a:ext cx="11422966" cy="114347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Sponsors and Investigators are Responsible for the Data</a:t>
            </a:r>
            <a:endParaRPr lang="en-US" sz="3200" b="1" dirty="0">
              <a:solidFill>
                <a:schemeClr val="tx1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A708AF-033B-3C0F-32C4-7DE1D07A9077}"/>
              </a:ext>
            </a:extLst>
          </p:cNvPr>
          <p:cNvSpPr txBox="1"/>
          <p:nvPr/>
        </p:nvSpPr>
        <p:spPr>
          <a:xfrm>
            <a:off x="880231" y="2075242"/>
            <a:ext cx="1015551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600"/>
              </a:spcAft>
            </a:pPr>
            <a:endParaRPr lang="en-US" sz="1000" dirty="0">
              <a:solidFill>
                <a:schemeClr val="bg1"/>
              </a:solidFill>
              <a:latin typeface="Helvetica" panose="020B0604020202020204"/>
              <a:cs typeface="Helvetica" panose="020B0604020202020204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ClinicalTrials.gov provides access to study data, but </a:t>
            </a:r>
            <a:b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does not own the data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/>
                <a:cs typeface="Helvetica" panose="020B0604020202020204"/>
              </a:rPr>
              <a:t>The U.S. government does not </a:t>
            </a:r>
            <a:r>
              <a:rPr lang="en-US" sz="2800" kern="1800" dirty="0">
                <a:latin typeface="Helvetica" panose="020B0604020202020204"/>
                <a:ea typeface="Calibri" panose="020F0502020204030204" pitchFamily="34" charset="0"/>
                <a:cs typeface="Helvetica" panose="020B0604020202020204"/>
              </a:rPr>
              <a:t>review or approve the safety and science of the studies listed in the database.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kern="1800" dirty="0">
              <a:solidFill>
                <a:schemeClr val="bg1"/>
              </a:solidFill>
              <a:latin typeface="Helvetica" panose="020B0604020202020204"/>
              <a:ea typeface="Calibri" panose="020F0502020204030204" pitchFamily="34" charset="0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301812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08767E-844A-BC3F-F307-7B99447D1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01350" y="6293119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D1ED93C-2746-4E00-A680-3BFBAC96A97E}" type="slidenum">
              <a:rPr lang="en-US" sz="1600" smtClean="0">
                <a:latin typeface="Aptos" panose="020B0004020202020204" pitchFamily="34" charset="0"/>
              </a:rPr>
              <a:pPr>
                <a:defRPr/>
              </a:pPr>
              <a:t>9</a:t>
            </a:fld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A08BFA-977D-E83C-4199-57F31716E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82" y="85663"/>
            <a:ext cx="11202988" cy="1235073"/>
          </a:xfrm>
        </p:spPr>
        <p:txBody>
          <a:bodyPr/>
          <a:lstStyle/>
          <a:p>
            <a:pPr algn="ctr"/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Who Does Clinicaltrials.gov Serve?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685E92-E0A4-C104-1A6E-83DC4CE64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083" y="1741097"/>
            <a:ext cx="4366543" cy="822324"/>
          </a:xfrm>
        </p:spPr>
        <p:txBody>
          <a:bodyPr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  <a:latin typeface="Helvetica" pitchFamily="2" charset="0"/>
              </a:rPr>
              <a:t>EXTERNAL</a:t>
            </a:r>
            <a:endParaRPr lang="en-US" sz="2400" u="sng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FF3346A-3845-1D0A-B057-77B91BB22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804" y="2543481"/>
            <a:ext cx="5547316" cy="2709456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Patients and their advocates</a:t>
            </a:r>
          </a:p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Data submitters</a:t>
            </a:r>
          </a:p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Data researchers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9A1A804-2B62-3343-E62F-2D424BFE3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76120" y="1809829"/>
            <a:ext cx="5183188" cy="823912"/>
          </a:xfrm>
        </p:spPr>
        <p:txBody>
          <a:bodyPr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  <a:latin typeface="Helvetica" pitchFamily="2" charset="0"/>
              </a:rPr>
              <a:t>INTERNAL</a:t>
            </a:r>
            <a:endParaRPr lang="en-US" sz="2400" u="sng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80DDF7-6D5D-A4CB-E242-14C5FADE0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436477"/>
            <a:ext cx="5183188" cy="2923464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Policy and oversight teams</a:t>
            </a:r>
          </a:p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Information specialists, reviewers, librarians, and developers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93941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Custom 1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66092"/>
      </a:accent1>
      <a:accent2>
        <a:srgbClr val="953734"/>
      </a:accent2>
      <a:accent3>
        <a:srgbClr val="586D2D"/>
      </a:accent3>
      <a:accent4>
        <a:srgbClr val="76923C"/>
      </a:accent4>
      <a:accent5>
        <a:srgbClr val="4BACC6"/>
      </a:accent5>
      <a:accent6>
        <a:srgbClr val="F78629"/>
      </a:accent6>
      <a:hlink>
        <a:srgbClr val="632423"/>
      </a:hlink>
      <a:folHlink>
        <a:srgbClr val="63242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730</Words>
  <Application>Microsoft Office PowerPoint</Application>
  <PresentationFormat>Widescreen</PresentationFormat>
  <Paragraphs>157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ＭＳ Ｐゴシック</vt:lpstr>
      <vt:lpstr>Aptos</vt:lpstr>
      <vt:lpstr>Arial</vt:lpstr>
      <vt:lpstr>Calibri</vt:lpstr>
      <vt:lpstr>Century Gothic</vt:lpstr>
      <vt:lpstr>Corbel</vt:lpstr>
      <vt:lpstr>Helvetica</vt:lpstr>
      <vt:lpstr>Helvetica Neue</vt:lpstr>
      <vt:lpstr>Roboto</vt:lpstr>
      <vt:lpstr>system-ui</vt:lpstr>
      <vt:lpstr>Wingdings</vt:lpstr>
      <vt:lpstr>Basis</vt:lpstr>
      <vt:lpstr>ClinicalTrials.gov for Librarians</vt:lpstr>
      <vt:lpstr>Agenda</vt:lpstr>
      <vt:lpstr>What is clinical research and why is it done? </vt:lpstr>
      <vt:lpstr>Clinical Trials and Observational Studies</vt:lpstr>
      <vt:lpstr>6 Points about Clinical Trials</vt:lpstr>
      <vt:lpstr>Benefits of Access to Clinical Trials Information</vt:lpstr>
      <vt:lpstr>What is ClinicalTrials.gov?</vt:lpstr>
      <vt:lpstr>Sponsors and Investigators are Responsible for the Data</vt:lpstr>
      <vt:lpstr>Who Does Clinicaltrials.gov Serve?</vt:lpstr>
      <vt:lpstr>Which user groups will you support? </vt:lpstr>
      <vt:lpstr>Patients and Advocates</vt:lpstr>
      <vt:lpstr>Data Submitters</vt:lpstr>
      <vt:lpstr>Researchers</vt:lpstr>
      <vt:lpstr>Librarians</vt:lpstr>
      <vt:lpstr>Problems with Reporting Evidence</vt:lpstr>
      <vt:lpstr>Milestones for Registration and Result Reporting Requirements</vt:lpstr>
      <vt:lpstr>Growth of ClinicalTrials.gov</vt:lpstr>
      <vt:lpstr>Penalties for Not Submitting</vt:lpstr>
      <vt:lpstr>Challenges in Submitting Results</vt:lpstr>
      <vt:lpstr>Class Exercise: Research Case Scenario</vt:lpstr>
      <vt:lpstr>If You Would Like to Continue Your Training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Brown</dc:creator>
  <cp:lastModifiedBy>Rebecca 'Librarian' Brown</cp:lastModifiedBy>
  <cp:revision>93</cp:revision>
  <dcterms:created xsi:type="dcterms:W3CDTF">2024-10-31T20:28:02Z</dcterms:created>
  <dcterms:modified xsi:type="dcterms:W3CDTF">2026-01-12T21:02:33Z</dcterms:modified>
</cp:coreProperties>
</file>