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8.xml" ContentType="application/vnd.openxmlformats-officedocument.presentationml.tags+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2.xml" ContentType="application/vnd.openxmlformats-officedocument.presentationml.tags+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23.xml" ContentType="application/vnd.openxmlformats-officedocument.presentationml.tags+xml"/>
  <Override PartName="/ppt/notesSlides/notesSlide24.xml" ContentType="application/vnd.openxmlformats-officedocument.presentationml.notesSlide+xml"/>
  <Override PartName="/ppt/tags/tag24.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25.xml" ContentType="application/vnd.openxmlformats-officedocument.presentationml.tags+xml"/>
  <Override PartName="/ppt/notesSlides/notesSlide2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26.xml" ContentType="application/vnd.openxmlformats-officedocument.presentationml.tags+xml"/>
  <Override PartName="/ppt/notesSlides/notesSlide28.xml" ContentType="application/vnd.openxmlformats-officedocument.presentationml.notesSlide+xml"/>
  <Override PartName="/ppt/tags/tag27.xml" ContentType="application/vnd.openxmlformats-officedocument.presentationml.tags+xml"/>
  <Override PartName="/ppt/notesSlides/notesSlide29.xml" ContentType="application/vnd.openxmlformats-officedocument.presentationml.notesSlide+xml"/>
  <Override PartName="/ppt/tags/tag28.xml" ContentType="application/vnd.openxmlformats-officedocument.presentationml.tags+xml"/>
  <Override PartName="/ppt/notesSlides/notesSlide30.xml" ContentType="application/vnd.openxmlformats-officedocument.presentationml.notesSlide+xml"/>
  <Override PartName="/ppt/tags/tag29.xml" ContentType="application/vnd.openxmlformats-officedocument.presentationml.tags+xml"/>
  <Override PartName="/ppt/notesSlides/notesSlide31.xml" ContentType="application/vnd.openxmlformats-officedocument.presentationml.notesSlide+xml"/>
  <Override PartName="/ppt/tags/tag30.xml" ContentType="application/vnd.openxmlformats-officedocument.presentationml.tags+xml"/>
  <Override PartName="/ppt/notesSlides/notesSlide32.xml" ContentType="application/vnd.openxmlformats-officedocument.presentationml.notesSlide+xml"/>
  <Override PartName="/ppt/tags/tag31.xml" ContentType="application/vnd.openxmlformats-officedocument.presentationml.tags+xml"/>
  <Override PartName="/ppt/notesSlides/notesSlide33.xml" ContentType="application/vnd.openxmlformats-officedocument.presentationml.notesSlide+xml"/>
  <Override PartName="/ppt/tags/tag32.xml" ContentType="application/vnd.openxmlformats-officedocument.presentationml.tags+xml"/>
  <Override PartName="/ppt/notesSlides/notesSlide34.xml" ContentType="application/vnd.openxmlformats-officedocument.presentationml.notesSlide+xml"/>
  <Override PartName="/ppt/tags/tag33.xml" ContentType="application/vnd.openxmlformats-officedocument.presentationml.tags+xml"/>
  <Override PartName="/ppt/notesSlides/notesSlide35.xml" ContentType="application/vnd.openxmlformats-officedocument.presentationml.notesSlide+xml"/>
  <Override PartName="/ppt/tags/tag34.xml" ContentType="application/vnd.openxmlformats-officedocument.presentationml.tags+xml"/>
  <Override PartName="/ppt/notesSlides/notesSlide36.xml" ContentType="application/vnd.openxmlformats-officedocument.presentationml.notesSlide+xml"/>
  <Override PartName="/ppt/comments/comment1.xml" ContentType="application/vnd.openxmlformats-officedocument.presentationml.comments+xml"/>
  <Override PartName="/ppt/tags/tag35.xml" ContentType="application/vnd.openxmlformats-officedocument.presentationml.tags+xml"/>
  <Override PartName="/ppt/notesSlides/notesSlide37.xml" ContentType="application/vnd.openxmlformats-officedocument.presentationml.notesSlide+xml"/>
  <Override PartName="/ppt/tags/tag36.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37.xml" ContentType="application/vnd.openxmlformats-officedocument.presentationml.tags+xml"/>
  <Override PartName="/ppt/notesSlides/notesSlide40.xml" ContentType="application/vnd.openxmlformats-officedocument.presentationml.notesSlide+xml"/>
  <Override PartName="/ppt/tags/tag38.xml" ContentType="application/vnd.openxmlformats-officedocument.presentationml.tags+xml"/>
  <Override PartName="/ppt/notesSlides/notesSlide41.xml" ContentType="application/vnd.openxmlformats-officedocument.presentationml.notesSlide+xml"/>
  <Override PartName="/ppt/tags/tag39.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40.xml" ContentType="application/vnd.openxmlformats-officedocument.presentationml.tags+xml"/>
  <Override PartName="/ppt/notesSlides/notesSlide44.xml" ContentType="application/vnd.openxmlformats-officedocument.presentationml.notesSlide+xml"/>
  <Override PartName="/ppt/tags/tag41.xml" ContentType="application/vnd.openxmlformats-officedocument.presentationml.tags+xml"/>
  <Override PartName="/ppt/notesSlides/notesSlide45.xml" ContentType="application/vnd.openxmlformats-officedocument.presentationml.notesSlide+xml"/>
  <Override PartName="/ppt/tags/tag42.xml" ContentType="application/vnd.openxmlformats-officedocument.presentationml.tags+xml"/>
  <Override PartName="/ppt/notesSlides/notesSlide46.xml" ContentType="application/vnd.openxmlformats-officedocument.presentationml.notesSlide+xml"/>
  <Override PartName="/ppt/tags/tag43.xml" ContentType="application/vnd.openxmlformats-officedocument.presentationml.tags+xml"/>
  <Override PartName="/ppt/notesSlides/notesSlide47.xml" ContentType="application/vnd.openxmlformats-officedocument.presentationml.notesSlide+xml"/>
  <Override PartName="/ppt/tags/tag44.xml" ContentType="application/vnd.openxmlformats-officedocument.presentationml.tags+xml"/>
  <Override PartName="/ppt/notesSlides/notesSlide48.xml" ContentType="application/vnd.openxmlformats-officedocument.presentationml.notesSlide+xml"/>
  <Override PartName="/ppt/tags/tag45.xml" ContentType="application/vnd.openxmlformats-officedocument.presentationml.tags+xml"/>
  <Override PartName="/ppt/notesSlides/notesSlide49.xml" ContentType="application/vnd.openxmlformats-officedocument.presentationml.notesSlide+xml"/>
  <Override PartName="/ppt/tags/tag46.xml" ContentType="application/vnd.openxmlformats-officedocument.presentationml.tags+xml"/>
  <Override PartName="/ppt/notesSlides/notesSlide50.xml" ContentType="application/vnd.openxmlformats-officedocument.presentationml.notesSlide+xml"/>
  <Override PartName="/ppt/tags/tag47.xml" ContentType="application/vnd.openxmlformats-officedocument.presentationml.tags+xml"/>
  <Override PartName="/ppt/notesSlides/notesSlide51.xml" ContentType="application/vnd.openxmlformats-officedocument.presentationml.notesSlide+xml"/>
  <Override PartName="/ppt/tags/tag48.xml" ContentType="application/vnd.openxmlformats-officedocument.presentationml.tags+xml"/>
  <Override PartName="/ppt/notesSlides/notesSlide5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49.xml" ContentType="application/vnd.openxmlformats-officedocument.presentationml.tags+xml"/>
  <Override PartName="/ppt/notesSlides/notesSlide53.xml" ContentType="application/vnd.openxmlformats-officedocument.presentationml.notesSlide+xml"/>
  <Override PartName="/ppt/tags/tag50.xml" ContentType="application/vnd.openxmlformats-officedocument.presentationml.tags+xml"/>
  <Override PartName="/ppt/notesSlides/notesSlide5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51.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52.xml" ContentType="application/vnd.openxmlformats-officedocument.presentationml.tags+xml"/>
  <Override PartName="/ppt/notesSlides/notesSlide57.xml" ContentType="application/vnd.openxmlformats-officedocument.presentationml.notesSlide+xml"/>
  <Override PartName="/ppt/tags/tag53.xml" ContentType="application/vnd.openxmlformats-officedocument.presentationml.tags+xml"/>
  <Override PartName="/ppt/notesSlides/notesSlide5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4391" r:id="rId2"/>
  </p:sldMasterIdLst>
  <p:notesMasterIdLst>
    <p:notesMasterId r:id="rId61"/>
  </p:notesMasterIdLst>
  <p:sldIdLst>
    <p:sldId id="256" r:id="rId3"/>
    <p:sldId id="453" r:id="rId4"/>
    <p:sldId id="428" r:id="rId5"/>
    <p:sldId id="424" r:id="rId6"/>
    <p:sldId id="257" r:id="rId7"/>
    <p:sldId id="258" r:id="rId8"/>
    <p:sldId id="261" r:id="rId9"/>
    <p:sldId id="430" r:id="rId10"/>
    <p:sldId id="264" r:id="rId11"/>
    <p:sldId id="439" r:id="rId12"/>
    <p:sldId id="431" r:id="rId13"/>
    <p:sldId id="265" r:id="rId14"/>
    <p:sldId id="266" r:id="rId15"/>
    <p:sldId id="434" r:id="rId16"/>
    <p:sldId id="432" r:id="rId17"/>
    <p:sldId id="447" r:id="rId18"/>
    <p:sldId id="433" r:id="rId19"/>
    <p:sldId id="268" r:id="rId20"/>
    <p:sldId id="442" r:id="rId21"/>
    <p:sldId id="440" r:id="rId22"/>
    <p:sldId id="443" r:id="rId23"/>
    <p:sldId id="448" r:id="rId24"/>
    <p:sldId id="441" r:id="rId25"/>
    <p:sldId id="444" r:id="rId26"/>
    <p:sldId id="445" r:id="rId27"/>
    <p:sldId id="452" r:id="rId28"/>
    <p:sldId id="269" r:id="rId29"/>
    <p:sldId id="270" r:id="rId30"/>
    <p:sldId id="271" r:id="rId31"/>
    <p:sldId id="272" r:id="rId32"/>
    <p:sldId id="446" r:id="rId33"/>
    <p:sldId id="273" r:id="rId34"/>
    <p:sldId id="274" r:id="rId35"/>
    <p:sldId id="275" r:id="rId36"/>
    <p:sldId id="292" r:id="rId37"/>
    <p:sldId id="293" r:id="rId38"/>
    <p:sldId id="421" r:id="rId39"/>
    <p:sldId id="419" r:id="rId40"/>
    <p:sldId id="449" r:id="rId41"/>
    <p:sldId id="397" r:id="rId42"/>
    <p:sldId id="288" r:id="rId43"/>
    <p:sldId id="368" r:id="rId44"/>
    <p:sldId id="450" r:id="rId45"/>
    <p:sldId id="334" r:id="rId46"/>
    <p:sldId id="377" r:id="rId47"/>
    <p:sldId id="395" r:id="rId48"/>
    <p:sldId id="425" r:id="rId49"/>
    <p:sldId id="423" r:id="rId50"/>
    <p:sldId id="338" r:id="rId51"/>
    <p:sldId id="346" r:id="rId52"/>
    <p:sldId id="365" r:id="rId53"/>
    <p:sldId id="300" r:id="rId54"/>
    <p:sldId id="426" r:id="rId55"/>
    <p:sldId id="427" r:id="rId56"/>
    <p:sldId id="259" r:id="rId57"/>
    <p:sldId id="451" r:id="rId58"/>
    <p:sldId id="301" r:id="rId59"/>
    <p:sldId id="302" r:id="rId60"/>
  </p:sldIdLst>
  <p:sldSz cx="12192000" cy="6858000"/>
  <p:notesSz cx="6858000" cy="9144000"/>
  <p:custDataLst>
    <p:tags r:id="rId6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7AB90E5-633E-D5A4-8E6D-1F11B10654BA}" name="Abby Dowd" initials="AD" userId="i9G+Cb9oqga7q0Wcmj6u27hFlEYv0ULdxooVc+65oAY="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annah Sinemus" initials="" lastIdx="7" clrIdx="0"/>
  <p:cmAuthor id="2" name="Jamia Williams" initials="JW" lastIdx="1" clrIdx="1">
    <p:extLst>
      <p:ext uri="{19B8F6BF-5375-455C-9EA6-DF929625EA0E}">
        <p15:presenceInfo xmlns:p15="http://schemas.microsoft.com/office/powerpoint/2012/main" userId="Jamia Williams" providerId="None"/>
      </p:ext>
    </p:extLst>
  </p:cmAuthor>
  <p:cmAuthor id="3" name="Jessi Van Der Volgen" initials="JVDV" lastIdx="16" clrIdx="2">
    <p:extLst>
      <p:ext uri="{19B8F6BF-5375-455C-9EA6-DF929625EA0E}">
        <p15:presenceInfo xmlns:p15="http://schemas.microsoft.com/office/powerpoint/2012/main" userId="S::u0853723@umail.utah.edu::d62b2911-a9b9-44da-be6c-a236ba8d8205" providerId="AD"/>
      </p:ext>
    </p:extLst>
  </p:cmAuthor>
  <p:cmAuthor id="4" name="Jamia Williams" initials="JW [2]" lastIdx="1" clrIdx="3">
    <p:extLst>
      <p:ext uri="{19B8F6BF-5375-455C-9EA6-DF929625EA0E}">
        <p15:presenceInfo xmlns:p15="http://schemas.microsoft.com/office/powerpoint/2012/main" userId="S::u6048022@umail.utah.edu::b02f4730-fd90-45b3-90dd-0ad63b08b8d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8" autoAdjust="0"/>
    <p:restoredTop sz="67333" autoAdjust="0"/>
  </p:normalViewPr>
  <p:slideViewPr>
    <p:cSldViewPr snapToGrid="0">
      <p:cViewPr varScale="1">
        <p:scale>
          <a:sx n="77" d="100"/>
          <a:sy n="77" d="100"/>
        </p:scale>
        <p:origin x="1116" y="84"/>
      </p:cViewPr>
      <p:guideLst/>
    </p:cSldViewPr>
  </p:slideViewPr>
  <p:outlineViewPr>
    <p:cViewPr>
      <p:scale>
        <a:sx n="33" d="100"/>
        <a:sy n="33" d="100"/>
      </p:scale>
      <p:origin x="0" y="-5994"/>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commentAuthors" Target="commentAuthors.xml"/><Relationship Id="rId68" Type="http://schemas.microsoft.com/office/2018/10/relationships/authors" Targe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7-17T21:31:28.999" idx="5">
    <p:pos x="6000" y="0"/>
    <p:text>It would be great to modify this to feature the exhibitions on topics of relevance to UBR communities; there are at least two that are offered in both English and Spanish as well.</p:text>
    <p:extLst>
      <p:ext uri="{C676402C-5697-4E1C-873F-D02D1690AC5C}">
        <p15:threadingInfo xmlns:p15="http://schemas.microsoft.com/office/powerpoint/2012/main" timeZoneBias="0"/>
      </p:ext>
    </p:extLst>
  </p:cm>
</p:cmLst>
</file>

<file path=ppt/diagrams/_rels/data2.xml.rels><?xml version="1.0" encoding="UTF-8" standalone="yes"?>
<Relationships xmlns="http://schemas.openxmlformats.org/package/2006/relationships"><Relationship Id="rId3" Type="http://schemas.openxmlformats.org/officeDocument/2006/relationships/hyperlink" Target="https://www.cityhealthdashboard.com/" TargetMode="External"/><Relationship Id="rId2" Type="http://schemas.openxmlformats.org/officeDocument/2006/relationships/hyperlink" Target="https://www.countyhealthrankings.org/" TargetMode="External"/><Relationship Id="rId1" Type="http://schemas.openxmlformats.org/officeDocument/2006/relationships/hyperlink" Target="https://www.kff.org/statedata/" TargetMode="External"/></Relationships>
</file>

<file path=ppt/diagrams/_rels/data4.xml.rels><?xml version="1.0" encoding="UTF-8" standalone="yes"?>
<Relationships xmlns="http://schemas.openxmlformats.org/package/2006/relationships"><Relationship Id="rId3" Type="http://schemas.openxmlformats.org/officeDocument/2006/relationships/hyperlink" Target="https://www.webjunction.org/explore-topics/ehealth.html" TargetMode="External"/><Relationship Id="rId7" Type="http://schemas.openxmlformats.org/officeDocument/2006/relationships/hyperlink" Target="https://www.nnlm.gov/funding/funded" TargetMode="External"/><Relationship Id="rId2" Type="http://schemas.openxmlformats.org/officeDocument/2006/relationships/hyperlink" Target="https://programminglibrarian.org/ideas/topic?topic=948" TargetMode="External"/><Relationship Id="rId1" Type="http://schemas.openxmlformats.org/officeDocument/2006/relationships/hyperlink" Target="https://letsmovelibraries.org/program-ideas/" TargetMode="External"/><Relationship Id="rId6" Type="http://schemas.openxmlformats.org/officeDocument/2006/relationships/hyperlink" Target="https://jbrary.com/youtube-playlists/" TargetMode="External"/><Relationship Id="rId5" Type="http://schemas.openxmlformats.org/officeDocument/2006/relationships/hyperlink" Target="https://www.ready.gov/" TargetMode="External"/><Relationship Id="rId4" Type="http://schemas.openxmlformats.org/officeDocument/2006/relationships/hyperlink" Target="https://www.ruralhealthinfo.org/toolkits/health-literacy/2/community/public-libraries" TargetMode="External"/></Relationships>
</file>

<file path=ppt/diagrams/_rels/data5.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diagrams/_rels/data6.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sv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 Id="rId14" Type="http://schemas.openxmlformats.org/officeDocument/2006/relationships/image" Target="../media/image64.svg"/></Relationships>
</file>

<file path=ppt/diagrams/_rels/data7.xml.rels><?xml version="1.0" encoding="UTF-8" standalone="yes"?>
<Relationships xmlns="http://schemas.openxmlformats.org/package/2006/relationships"><Relationship Id="rId3" Type="http://schemas.openxmlformats.org/officeDocument/2006/relationships/hyperlink" Target="https://www.nnlm.gov/training/class-catalog/medlineplus-tutorial-librarians-and-health-educators" TargetMode="External"/><Relationship Id="rId7" Type="http://schemas.openxmlformats.org/officeDocument/2006/relationships/hyperlink" Target="https://www.nnlm.gov/training/class-catalog/providing-multilingual-health-information" TargetMode="External"/><Relationship Id="rId2" Type="http://schemas.openxmlformats.org/officeDocument/2006/relationships/hyperlink" Target="https://www.nnlm.gov/training/class/health-literacy-demand" TargetMode="External"/><Relationship Id="rId1" Type="http://schemas.openxmlformats.org/officeDocument/2006/relationships/hyperlink" Target="https://www.nnlm.gov/training/class/environmental-health-and-justice-brief-primer" TargetMode="External"/><Relationship Id="rId6" Type="http://schemas.openxmlformats.org/officeDocument/2006/relationships/hyperlink" Target="https://www.nnlm.gov/training/class-catalog/consumer-health-collection-management-demand" TargetMode="External"/><Relationship Id="rId5" Type="http://schemas.openxmlformats.org/officeDocument/2006/relationships/hyperlink" Target="https://www.nnlm.gov/training/class-catalog/caring-mind-providing-mental-health-information-your-library" TargetMode="External"/><Relationship Id="rId4" Type="http://schemas.openxmlformats.org/officeDocument/2006/relationships/hyperlink" Target="https://www.nnlm.gov/training/class/ahem-clearing-way-easy-read-health-materials" TargetMode="External"/></Relationships>
</file>

<file path=ppt/diagrams/_rels/data8.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svg"/><Relationship Id="rId1" Type="http://schemas.openxmlformats.org/officeDocument/2006/relationships/image" Target="../media/image102.png"/><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05.svg"/></Relationships>
</file>

<file path=ppt/diagrams/_rels/drawing2.xml.rels><?xml version="1.0" encoding="UTF-8" standalone="yes"?>
<Relationships xmlns="http://schemas.openxmlformats.org/package/2006/relationships"><Relationship Id="rId3" Type="http://schemas.openxmlformats.org/officeDocument/2006/relationships/hyperlink" Target="https://www.cityhealthdashboard.com/" TargetMode="External"/><Relationship Id="rId2" Type="http://schemas.openxmlformats.org/officeDocument/2006/relationships/hyperlink" Target="https://www.countyhealthrankings.org/" TargetMode="External"/><Relationship Id="rId1" Type="http://schemas.openxmlformats.org/officeDocument/2006/relationships/hyperlink" Target="https://www.kff.org/statedata/" TargetMode="External"/></Relationships>
</file>

<file path=ppt/diagrams/_rels/drawing4.xml.rels><?xml version="1.0" encoding="UTF-8" standalone="yes"?>
<Relationships xmlns="http://schemas.openxmlformats.org/package/2006/relationships"><Relationship Id="rId3" Type="http://schemas.openxmlformats.org/officeDocument/2006/relationships/hyperlink" Target="https://www.webjunction.org/explore-topics/ehealth.html" TargetMode="External"/><Relationship Id="rId7" Type="http://schemas.openxmlformats.org/officeDocument/2006/relationships/hyperlink" Target="https://www.nnlm.gov/funding/funded" TargetMode="External"/><Relationship Id="rId2" Type="http://schemas.openxmlformats.org/officeDocument/2006/relationships/hyperlink" Target="https://programminglibrarian.org/ideas/topic?topic=948" TargetMode="External"/><Relationship Id="rId1" Type="http://schemas.openxmlformats.org/officeDocument/2006/relationships/hyperlink" Target="https://letsmovelibraries.org/program-ideas/" TargetMode="External"/><Relationship Id="rId6" Type="http://schemas.openxmlformats.org/officeDocument/2006/relationships/hyperlink" Target="https://jbrary.com/youtube-playlists/" TargetMode="External"/><Relationship Id="rId5" Type="http://schemas.openxmlformats.org/officeDocument/2006/relationships/hyperlink" Target="https://www.ready.gov/" TargetMode="External"/><Relationship Id="rId4" Type="http://schemas.openxmlformats.org/officeDocument/2006/relationships/hyperlink" Target="https://www.ruralhealthinfo.org/toolkits/health-literacy/2/community/public-libraries" TargetMode="External"/></Relationships>
</file>

<file path=ppt/diagrams/_rels/drawing5.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diagrams/_rels/drawing6.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sv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 Id="rId14" Type="http://schemas.openxmlformats.org/officeDocument/2006/relationships/image" Target="../media/image64.svg"/></Relationships>
</file>

<file path=ppt/diagrams/_rels/drawing7.xml.rels><?xml version="1.0" encoding="UTF-8" standalone="yes"?>
<Relationships xmlns="http://schemas.openxmlformats.org/package/2006/relationships"><Relationship Id="rId3" Type="http://schemas.openxmlformats.org/officeDocument/2006/relationships/hyperlink" Target="https://www.nnlm.gov/training/class-catalog/medlineplus-tutorial-librarians-and-health-educators" TargetMode="External"/><Relationship Id="rId7" Type="http://schemas.openxmlformats.org/officeDocument/2006/relationships/hyperlink" Target="https://www.nnlm.gov/training/class-catalog/providing-multilingual-health-information" TargetMode="External"/><Relationship Id="rId2" Type="http://schemas.openxmlformats.org/officeDocument/2006/relationships/hyperlink" Target="https://www.nnlm.gov/training/class/health-literacy-demand" TargetMode="External"/><Relationship Id="rId1" Type="http://schemas.openxmlformats.org/officeDocument/2006/relationships/hyperlink" Target="https://www.nnlm.gov/training/class/environmental-health-and-justice-brief-primer" TargetMode="External"/><Relationship Id="rId6" Type="http://schemas.openxmlformats.org/officeDocument/2006/relationships/hyperlink" Target="https://www.nnlm.gov/training/class-catalog/consumer-health-collection-management-demand" TargetMode="External"/><Relationship Id="rId5" Type="http://schemas.openxmlformats.org/officeDocument/2006/relationships/hyperlink" Target="https://www.nnlm.gov/training/class-catalog/caring-mind-providing-mental-health-information-your-library" TargetMode="External"/><Relationship Id="rId4" Type="http://schemas.openxmlformats.org/officeDocument/2006/relationships/hyperlink" Target="https://www.nnlm.gov/training/class/ahem-clearing-way-easy-read-health-materials" TargetMode="External"/></Relationships>
</file>

<file path=ppt/diagrams/_rels/drawing8.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svg"/><Relationship Id="rId1" Type="http://schemas.openxmlformats.org/officeDocument/2006/relationships/image" Target="../media/image102.png"/><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05.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F3456B-C727-444F-9F5E-65B24A03E3A9}"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586AED7F-E67F-4BF1-B551-8626DCAD2234}">
      <dgm:prSet custT="1"/>
      <dgm:spPr/>
      <dgm:t>
        <a:bodyPr/>
        <a:lstStyle/>
        <a:p>
          <a:r>
            <a:rPr lang="en-US" sz="2400" dirty="0"/>
            <a:t>Why health outreach programs?</a:t>
          </a:r>
        </a:p>
      </dgm:t>
    </dgm:pt>
    <dgm:pt modelId="{443328DC-6EEE-4E7C-9BC1-E7320218CB3D}" type="parTrans" cxnId="{B1D524FC-A7AA-4CD8-B79B-57724D009B99}">
      <dgm:prSet/>
      <dgm:spPr/>
      <dgm:t>
        <a:bodyPr/>
        <a:lstStyle/>
        <a:p>
          <a:endParaRPr lang="en-US" sz="2400"/>
        </a:p>
      </dgm:t>
    </dgm:pt>
    <dgm:pt modelId="{FADB1F8C-45BF-4B0A-A4FC-D9009334A6D8}" type="sibTrans" cxnId="{B1D524FC-A7AA-4CD8-B79B-57724D009B99}">
      <dgm:prSet/>
      <dgm:spPr/>
      <dgm:t>
        <a:bodyPr/>
        <a:lstStyle/>
        <a:p>
          <a:endParaRPr lang="en-US" sz="2400"/>
        </a:p>
      </dgm:t>
    </dgm:pt>
    <dgm:pt modelId="{2D6EDB0D-48C3-4E19-9CBE-2CDCEEB6FC0B}">
      <dgm:prSet custT="1"/>
      <dgm:spPr/>
      <dgm:t>
        <a:bodyPr/>
        <a:lstStyle/>
        <a:p>
          <a:r>
            <a:rPr lang="en-US" sz="2400"/>
            <a:t>Planning for health programs: ideas and implementation</a:t>
          </a:r>
        </a:p>
      </dgm:t>
    </dgm:pt>
    <dgm:pt modelId="{CB5DCA3D-DD48-47BA-9C63-B0015617E8D1}" type="parTrans" cxnId="{FD9ADBD3-6C6B-4D15-9397-A76574FB0429}">
      <dgm:prSet/>
      <dgm:spPr/>
      <dgm:t>
        <a:bodyPr/>
        <a:lstStyle/>
        <a:p>
          <a:endParaRPr lang="en-US" sz="2400"/>
        </a:p>
      </dgm:t>
    </dgm:pt>
    <dgm:pt modelId="{3D6CA46D-7A07-42FC-ACB5-13D0F3FB39DD}" type="sibTrans" cxnId="{FD9ADBD3-6C6B-4D15-9397-A76574FB0429}">
      <dgm:prSet/>
      <dgm:spPr/>
      <dgm:t>
        <a:bodyPr/>
        <a:lstStyle/>
        <a:p>
          <a:endParaRPr lang="en-US" sz="2400"/>
        </a:p>
      </dgm:t>
    </dgm:pt>
    <dgm:pt modelId="{0608DCA8-6D8D-402E-8BF1-FF0637C0E128}">
      <dgm:prSet custT="1"/>
      <dgm:spPr/>
      <dgm:t>
        <a:bodyPr/>
        <a:lstStyle/>
        <a:p>
          <a:r>
            <a:rPr lang="en-US" sz="2400"/>
            <a:t>Partners in programming</a:t>
          </a:r>
        </a:p>
      </dgm:t>
    </dgm:pt>
    <dgm:pt modelId="{E06F29A7-16DB-4AB8-9A16-4D79E1CC3C1A}" type="parTrans" cxnId="{C8542301-1C63-4F07-8829-684CC0BD821D}">
      <dgm:prSet/>
      <dgm:spPr/>
      <dgm:t>
        <a:bodyPr/>
        <a:lstStyle/>
        <a:p>
          <a:endParaRPr lang="en-US" sz="2400"/>
        </a:p>
      </dgm:t>
    </dgm:pt>
    <dgm:pt modelId="{BFD9512B-B8C6-4AFE-B5DC-B38BE969B4E0}" type="sibTrans" cxnId="{C8542301-1C63-4F07-8829-684CC0BD821D}">
      <dgm:prSet/>
      <dgm:spPr/>
      <dgm:t>
        <a:bodyPr/>
        <a:lstStyle/>
        <a:p>
          <a:endParaRPr lang="en-US" sz="2400"/>
        </a:p>
      </dgm:t>
    </dgm:pt>
    <dgm:pt modelId="{A1CE41FD-461C-4BDD-91F5-59E551DE63C7}">
      <dgm:prSet custT="1"/>
      <dgm:spPr/>
      <dgm:t>
        <a:bodyPr/>
        <a:lstStyle/>
        <a:p>
          <a:r>
            <a:rPr lang="en-US" sz="2400"/>
            <a:t>Resources and support </a:t>
          </a:r>
        </a:p>
      </dgm:t>
    </dgm:pt>
    <dgm:pt modelId="{61D02F3D-60C4-4107-86EF-D86E0FADB764}" type="parTrans" cxnId="{A48836D9-016D-4737-8471-C276697DFD0B}">
      <dgm:prSet/>
      <dgm:spPr/>
      <dgm:t>
        <a:bodyPr/>
        <a:lstStyle/>
        <a:p>
          <a:endParaRPr lang="en-US" sz="2400"/>
        </a:p>
      </dgm:t>
    </dgm:pt>
    <dgm:pt modelId="{0FE67387-34DB-4702-87AA-2BD0326F5B82}" type="sibTrans" cxnId="{A48836D9-016D-4737-8471-C276697DFD0B}">
      <dgm:prSet/>
      <dgm:spPr/>
      <dgm:t>
        <a:bodyPr/>
        <a:lstStyle/>
        <a:p>
          <a:endParaRPr lang="en-US" sz="2400"/>
        </a:p>
      </dgm:t>
    </dgm:pt>
    <dgm:pt modelId="{B23F081B-04BF-4FDF-B159-8B4B5CDE5CE0}" type="pres">
      <dgm:prSet presAssocID="{BCF3456B-C727-444F-9F5E-65B24A03E3A9}" presName="linear" presStyleCnt="0">
        <dgm:presLayoutVars>
          <dgm:dir/>
          <dgm:animLvl val="lvl"/>
          <dgm:resizeHandles val="exact"/>
        </dgm:presLayoutVars>
      </dgm:prSet>
      <dgm:spPr/>
    </dgm:pt>
    <dgm:pt modelId="{EC1D0306-DA54-4ED7-862C-1F65340EAF8D}" type="pres">
      <dgm:prSet presAssocID="{586AED7F-E67F-4BF1-B551-8626DCAD2234}" presName="parentLin" presStyleCnt="0"/>
      <dgm:spPr/>
    </dgm:pt>
    <dgm:pt modelId="{B7C8BB4F-7C65-471A-8995-A11C0A453EDC}" type="pres">
      <dgm:prSet presAssocID="{586AED7F-E67F-4BF1-B551-8626DCAD2234}" presName="parentLeftMargin" presStyleLbl="node1" presStyleIdx="0" presStyleCnt="4"/>
      <dgm:spPr/>
    </dgm:pt>
    <dgm:pt modelId="{BE391B34-C2C6-4D0E-B0C1-552242EBC4F7}" type="pres">
      <dgm:prSet presAssocID="{586AED7F-E67F-4BF1-B551-8626DCAD2234}" presName="parentText" presStyleLbl="node1" presStyleIdx="0" presStyleCnt="4">
        <dgm:presLayoutVars>
          <dgm:chMax val="0"/>
          <dgm:bulletEnabled val="1"/>
        </dgm:presLayoutVars>
      </dgm:prSet>
      <dgm:spPr/>
    </dgm:pt>
    <dgm:pt modelId="{2F7C8C91-55BE-4A5F-9391-BE68C71A574A}" type="pres">
      <dgm:prSet presAssocID="{586AED7F-E67F-4BF1-B551-8626DCAD2234}" presName="negativeSpace" presStyleCnt="0"/>
      <dgm:spPr/>
    </dgm:pt>
    <dgm:pt modelId="{EA84F4D4-9047-4195-8BF7-59D162B5EED7}" type="pres">
      <dgm:prSet presAssocID="{586AED7F-E67F-4BF1-B551-8626DCAD2234}" presName="childText" presStyleLbl="conFgAcc1" presStyleIdx="0" presStyleCnt="4">
        <dgm:presLayoutVars>
          <dgm:bulletEnabled val="1"/>
        </dgm:presLayoutVars>
      </dgm:prSet>
      <dgm:spPr/>
    </dgm:pt>
    <dgm:pt modelId="{35BD9ED5-0CA9-4C99-B6D4-EBDE9AE90CCA}" type="pres">
      <dgm:prSet presAssocID="{FADB1F8C-45BF-4B0A-A4FC-D9009334A6D8}" presName="spaceBetweenRectangles" presStyleCnt="0"/>
      <dgm:spPr/>
    </dgm:pt>
    <dgm:pt modelId="{655A0A24-5E91-4094-B1C8-1DEA8EC16341}" type="pres">
      <dgm:prSet presAssocID="{2D6EDB0D-48C3-4E19-9CBE-2CDCEEB6FC0B}" presName="parentLin" presStyleCnt="0"/>
      <dgm:spPr/>
    </dgm:pt>
    <dgm:pt modelId="{6867CDD9-4CC8-41C8-A856-DFDAAD6E2C16}" type="pres">
      <dgm:prSet presAssocID="{2D6EDB0D-48C3-4E19-9CBE-2CDCEEB6FC0B}" presName="parentLeftMargin" presStyleLbl="node1" presStyleIdx="0" presStyleCnt="4"/>
      <dgm:spPr/>
    </dgm:pt>
    <dgm:pt modelId="{C619285B-90EF-457F-96F5-42E56AB16909}" type="pres">
      <dgm:prSet presAssocID="{2D6EDB0D-48C3-4E19-9CBE-2CDCEEB6FC0B}" presName="parentText" presStyleLbl="node1" presStyleIdx="1" presStyleCnt="4">
        <dgm:presLayoutVars>
          <dgm:chMax val="0"/>
          <dgm:bulletEnabled val="1"/>
        </dgm:presLayoutVars>
      </dgm:prSet>
      <dgm:spPr/>
    </dgm:pt>
    <dgm:pt modelId="{B1E69A00-332B-48C9-85CB-544D9FF6020D}" type="pres">
      <dgm:prSet presAssocID="{2D6EDB0D-48C3-4E19-9CBE-2CDCEEB6FC0B}" presName="negativeSpace" presStyleCnt="0"/>
      <dgm:spPr/>
    </dgm:pt>
    <dgm:pt modelId="{26B17AB3-5DF4-49BD-A0F6-E01F077DB0F1}" type="pres">
      <dgm:prSet presAssocID="{2D6EDB0D-48C3-4E19-9CBE-2CDCEEB6FC0B}" presName="childText" presStyleLbl="conFgAcc1" presStyleIdx="1" presStyleCnt="4">
        <dgm:presLayoutVars>
          <dgm:bulletEnabled val="1"/>
        </dgm:presLayoutVars>
      </dgm:prSet>
      <dgm:spPr/>
    </dgm:pt>
    <dgm:pt modelId="{5BAC49F5-19A9-4168-8BDC-33D6E68486F1}" type="pres">
      <dgm:prSet presAssocID="{3D6CA46D-7A07-42FC-ACB5-13D0F3FB39DD}" presName="spaceBetweenRectangles" presStyleCnt="0"/>
      <dgm:spPr/>
    </dgm:pt>
    <dgm:pt modelId="{09F15CCA-E401-4C33-A56A-147D3871FCF6}" type="pres">
      <dgm:prSet presAssocID="{0608DCA8-6D8D-402E-8BF1-FF0637C0E128}" presName="parentLin" presStyleCnt="0"/>
      <dgm:spPr/>
    </dgm:pt>
    <dgm:pt modelId="{60F1A52A-4556-4743-A895-B7B2DB96D354}" type="pres">
      <dgm:prSet presAssocID="{0608DCA8-6D8D-402E-8BF1-FF0637C0E128}" presName="parentLeftMargin" presStyleLbl="node1" presStyleIdx="1" presStyleCnt="4"/>
      <dgm:spPr/>
    </dgm:pt>
    <dgm:pt modelId="{B8791214-F5AC-4A2C-B8D5-4C0D6F0377BF}" type="pres">
      <dgm:prSet presAssocID="{0608DCA8-6D8D-402E-8BF1-FF0637C0E128}" presName="parentText" presStyleLbl="node1" presStyleIdx="2" presStyleCnt="4">
        <dgm:presLayoutVars>
          <dgm:chMax val="0"/>
          <dgm:bulletEnabled val="1"/>
        </dgm:presLayoutVars>
      </dgm:prSet>
      <dgm:spPr/>
    </dgm:pt>
    <dgm:pt modelId="{D9F4454D-71D9-49B1-B775-C639E24A2770}" type="pres">
      <dgm:prSet presAssocID="{0608DCA8-6D8D-402E-8BF1-FF0637C0E128}" presName="negativeSpace" presStyleCnt="0"/>
      <dgm:spPr/>
    </dgm:pt>
    <dgm:pt modelId="{47EBC3E9-EDB3-4C6B-9A75-8C30298653B4}" type="pres">
      <dgm:prSet presAssocID="{0608DCA8-6D8D-402E-8BF1-FF0637C0E128}" presName="childText" presStyleLbl="conFgAcc1" presStyleIdx="2" presStyleCnt="4">
        <dgm:presLayoutVars>
          <dgm:bulletEnabled val="1"/>
        </dgm:presLayoutVars>
      </dgm:prSet>
      <dgm:spPr/>
    </dgm:pt>
    <dgm:pt modelId="{7CB700AB-B6FE-4424-8D66-2B3BE1EDA374}" type="pres">
      <dgm:prSet presAssocID="{BFD9512B-B8C6-4AFE-B5DC-B38BE969B4E0}" presName="spaceBetweenRectangles" presStyleCnt="0"/>
      <dgm:spPr/>
    </dgm:pt>
    <dgm:pt modelId="{CC24EAFC-585D-4CDF-BC02-B0CA0E23AE63}" type="pres">
      <dgm:prSet presAssocID="{A1CE41FD-461C-4BDD-91F5-59E551DE63C7}" presName="parentLin" presStyleCnt="0"/>
      <dgm:spPr/>
    </dgm:pt>
    <dgm:pt modelId="{06B1B1DE-971F-4639-99C0-23388B0D7ABD}" type="pres">
      <dgm:prSet presAssocID="{A1CE41FD-461C-4BDD-91F5-59E551DE63C7}" presName="parentLeftMargin" presStyleLbl="node1" presStyleIdx="2" presStyleCnt="4"/>
      <dgm:spPr/>
    </dgm:pt>
    <dgm:pt modelId="{6E9D04D1-BFFB-44E2-85E6-451EAE319968}" type="pres">
      <dgm:prSet presAssocID="{A1CE41FD-461C-4BDD-91F5-59E551DE63C7}" presName="parentText" presStyleLbl="node1" presStyleIdx="3" presStyleCnt="4">
        <dgm:presLayoutVars>
          <dgm:chMax val="0"/>
          <dgm:bulletEnabled val="1"/>
        </dgm:presLayoutVars>
      </dgm:prSet>
      <dgm:spPr/>
    </dgm:pt>
    <dgm:pt modelId="{C2774E08-B412-473E-A93C-4BF358A8EFF6}" type="pres">
      <dgm:prSet presAssocID="{A1CE41FD-461C-4BDD-91F5-59E551DE63C7}" presName="negativeSpace" presStyleCnt="0"/>
      <dgm:spPr/>
    </dgm:pt>
    <dgm:pt modelId="{0E77EA6E-4F9A-43B4-8431-FC2DD5894D0E}" type="pres">
      <dgm:prSet presAssocID="{A1CE41FD-461C-4BDD-91F5-59E551DE63C7}" presName="childText" presStyleLbl="conFgAcc1" presStyleIdx="3" presStyleCnt="4">
        <dgm:presLayoutVars>
          <dgm:bulletEnabled val="1"/>
        </dgm:presLayoutVars>
      </dgm:prSet>
      <dgm:spPr/>
    </dgm:pt>
  </dgm:ptLst>
  <dgm:cxnLst>
    <dgm:cxn modelId="{C8542301-1C63-4F07-8829-684CC0BD821D}" srcId="{BCF3456B-C727-444F-9F5E-65B24A03E3A9}" destId="{0608DCA8-6D8D-402E-8BF1-FF0637C0E128}" srcOrd="2" destOrd="0" parTransId="{E06F29A7-16DB-4AB8-9A16-4D79E1CC3C1A}" sibTransId="{BFD9512B-B8C6-4AFE-B5DC-B38BE969B4E0}"/>
    <dgm:cxn modelId="{6764A908-6FA8-4C89-91F6-E25A97BF914E}" type="presOf" srcId="{A1CE41FD-461C-4BDD-91F5-59E551DE63C7}" destId="{06B1B1DE-971F-4639-99C0-23388B0D7ABD}" srcOrd="0" destOrd="0" presId="urn:microsoft.com/office/officeart/2005/8/layout/list1"/>
    <dgm:cxn modelId="{F2572509-A68C-4E3B-B0C2-1223B971A1A3}" type="presOf" srcId="{0608DCA8-6D8D-402E-8BF1-FF0637C0E128}" destId="{60F1A52A-4556-4743-A895-B7B2DB96D354}" srcOrd="0" destOrd="0" presId="urn:microsoft.com/office/officeart/2005/8/layout/list1"/>
    <dgm:cxn modelId="{D94C2E12-DC39-4FB1-899A-AB556876B609}" type="presOf" srcId="{586AED7F-E67F-4BF1-B551-8626DCAD2234}" destId="{B7C8BB4F-7C65-471A-8995-A11C0A453EDC}" srcOrd="0" destOrd="0" presId="urn:microsoft.com/office/officeart/2005/8/layout/list1"/>
    <dgm:cxn modelId="{C44A2F40-DA90-4BE1-A7B3-1CEE3C10AA99}" type="presOf" srcId="{A1CE41FD-461C-4BDD-91F5-59E551DE63C7}" destId="{6E9D04D1-BFFB-44E2-85E6-451EAE319968}" srcOrd="1" destOrd="0" presId="urn:microsoft.com/office/officeart/2005/8/layout/list1"/>
    <dgm:cxn modelId="{68682D58-7617-4B69-AABA-5A83000C81AE}" type="presOf" srcId="{2D6EDB0D-48C3-4E19-9CBE-2CDCEEB6FC0B}" destId="{6867CDD9-4CC8-41C8-A856-DFDAAD6E2C16}" srcOrd="0" destOrd="0" presId="urn:microsoft.com/office/officeart/2005/8/layout/list1"/>
    <dgm:cxn modelId="{38335BA4-8F3E-4F16-A8BC-19F50C405C3E}" type="presOf" srcId="{586AED7F-E67F-4BF1-B551-8626DCAD2234}" destId="{BE391B34-C2C6-4D0E-B0C1-552242EBC4F7}" srcOrd="1" destOrd="0" presId="urn:microsoft.com/office/officeart/2005/8/layout/list1"/>
    <dgm:cxn modelId="{FD9ADBD3-6C6B-4D15-9397-A76574FB0429}" srcId="{BCF3456B-C727-444F-9F5E-65B24A03E3A9}" destId="{2D6EDB0D-48C3-4E19-9CBE-2CDCEEB6FC0B}" srcOrd="1" destOrd="0" parTransId="{CB5DCA3D-DD48-47BA-9C63-B0015617E8D1}" sibTransId="{3D6CA46D-7A07-42FC-ACB5-13D0F3FB39DD}"/>
    <dgm:cxn modelId="{FC1BE7D3-6121-4A8D-991E-ACA9FC905AF9}" type="presOf" srcId="{BCF3456B-C727-444F-9F5E-65B24A03E3A9}" destId="{B23F081B-04BF-4FDF-B159-8B4B5CDE5CE0}" srcOrd="0" destOrd="0" presId="urn:microsoft.com/office/officeart/2005/8/layout/list1"/>
    <dgm:cxn modelId="{A48836D9-016D-4737-8471-C276697DFD0B}" srcId="{BCF3456B-C727-444F-9F5E-65B24A03E3A9}" destId="{A1CE41FD-461C-4BDD-91F5-59E551DE63C7}" srcOrd="3" destOrd="0" parTransId="{61D02F3D-60C4-4107-86EF-D86E0FADB764}" sibTransId="{0FE67387-34DB-4702-87AA-2BD0326F5B82}"/>
    <dgm:cxn modelId="{98F3DCF8-8CFD-4845-90DD-8A76EDF37CF4}" type="presOf" srcId="{2D6EDB0D-48C3-4E19-9CBE-2CDCEEB6FC0B}" destId="{C619285B-90EF-457F-96F5-42E56AB16909}" srcOrd="1" destOrd="0" presId="urn:microsoft.com/office/officeart/2005/8/layout/list1"/>
    <dgm:cxn modelId="{AD8AABF9-E107-454D-B799-673970348D7A}" type="presOf" srcId="{0608DCA8-6D8D-402E-8BF1-FF0637C0E128}" destId="{B8791214-F5AC-4A2C-B8D5-4C0D6F0377BF}" srcOrd="1" destOrd="0" presId="urn:microsoft.com/office/officeart/2005/8/layout/list1"/>
    <dgm:cxn modelId="{B1D524FC-A7AA-4CD8-B79B-57724D009B99}" srcId="{BCF3456B-C727-444F-9F5E-65B24A03E3A9}" destId="{586AED7F-E67F-4BF1-B551-8626DCAD2234}" srcOrd="0" destOrd="0" parTransId="{443328DC-6EEE-4E7C-9BC1-E7320218CB3D}" sibTransId="{FADB1F8C-45BF-4B0A-A4FC-D9009334A6D8}"/>
    <dgm:cxn modelId="{88B0D9B5-4341-409E-A17D-6841F7F6DD83}" type="presParOf" srcId="{B23F081B-04BF-4FDF-B159-8B4B5CDE5CE0}" destId="{EC1D0306-DA54-4ED7-862C-1F65340EAF8D}" srcOrd="0" destOrd="0" presId="urn:microsoft.com/office/officeart/2005/8/layout/list1"/>
    <dgm:cxn modelId="{0D54688E-7B60-4AD9-8D40-39F36BE13FF8}" type="presParOf" srcId="{EC1D0306-DA54-4ED7-862C-1F65340EAF8D}" destId="{B7C8BB4F-7C65-471A-8995-A11C0A453EDC}" srcOrd="0" destOrd="0" presId="urn:microsoft.com/office/officeart/2005/8/layout/list1"/>
    <dgm:cxn modelId="{B20B3A93-8D28-4897-8AD5-C75D2938BC3E}" type="presParOf" srcId="{EC1D0306-DA54-4ED7-862C-1F65340EAF8D}" destId="{BE391B34-C2C6-4D0E-B0C1-552242EBC4F7}" srcOrd="1" destOrd="0" presId="urn:microsoft.com/office/officeart/2005/8/layout/list1"/>
    <dgm:cxn modelId="{15BD82B6-20C9-4C24-AA56-33D2408F02AA}" type="presParOf" srcId="{B23F081B-04BF-4FDF-B159-8B4B5CDE5CE0}" destId="{2F7C8C91-55BE-4A5F-9391-BE68C71A574A}" srcOrd="1" destOrd="0" presId="urn:microsoft.com/office/officeart/2005/8/layout/list1"/>
    <dgm:cxn modelId="{F0DFA92E-C954-4D83-B594-1F859CEFCF21}" type="presParOf" srcId="{B23F081B-04BF-4FDF-B159-8B4B5CDE5CE0}" destId="{EA84F4D4-9047-4195-8BF7-59D162B5EED7}" srcOrd="2" destOrd="0" presId="urn:microsoft.com/office/officeart/2005/8/layout/list1"/>
    <dgm:cxn modelId="{37F75547-885E-442F-9E42-6A879B3D3126}" type="presParOf" srcId="{B23F081B-04BF-4FDF-B159-8B4B5CDE5CE0}" destId="{35BD9ED5-0CA9-4C99-B6D4-EBDE9AE90CCA}" srcOrd="3" destOrd="0" presId="urn:microsoft.com/office/officeart/2005/8/layout/list1"/>
    <dgm:cxn modelId="{3A537CE7-BFA9-4BE6-9C6C-6CECECB96225}" type="presParOf" srcId="{B23F081B-04BF-4FDF-B159-8B4B5CDE5CE0}" destId="{655A0A24-5E91-4094-B1C8-1DEA8EC16341}" srcOrd="4" destOrd="0" presId="urn:microsoft.com/office/officeart/2005/8/layout/list1"/>
    <dgm:cxn modelId="{E83A707D-2822-49F8-BE4A-EDF42BAA2690}" type="presParOf" srcId="{655A0A24-5E91-4094-B1C8-1DEA8EC16341}" destId="{6867CDD9-4CC8-41C8-A856-DFDAAD6E2C16}" srcOrd="0" destOrd="0" presId="urn:microsoft.com/office/officeart/2005/8/layout/list1"/>
    <dgm:cxn modelId="{01523ABA-D534-4A67-A5A6-96C1343A6A1A}" type="presParOf" srcId="{655A0A24-5E91-4094-B1C8-1DEA8EC16341}" destId="{C619285B-90EF-457F-96F5-42E56AB16909}" srcOrd="1" destOrd="0" presId="urn:microsoft.com/office/officeart/2005/8/layout/list1"/>
    <dgm:cxn modelId="{63C23732-F224-4F9D-913D-64C04987CC98}" type="presParOf" srcId="{B23F081B-04BF-4FDF-B159-8B4B5CDE5CE0}" destId="{B1E69A00-332B-48C9-85CB-544D9FF6020D}" srcOrd="5" destOrd="0" presId="urn:microsoft.com/office/officeart/2005/8/layout/list1"/>
    <dgm:cxn modelId="{B79B37A4-464F-4535-BDB8-5DA415643CE9}" type="presParOf" srcId="{B23F081B-04BF-4FDF-B159-8B4B5CDE5CE0}" destId="{26B17AB3-5DF4-49BD-A0F6-E01F077DB0F1}" srcOrd="6" destOrd="0" presId="urn:microsoft.com/office/officeart/2005/8/layout/list1"/>
    <dgm:cxn modelId="{605B57A2-5466-4644-A82F-3CF24713AB3A}" type="presParOf" srcId="{B23F081B-04BF-4FDF-B159-8B4B5CDE5CE0}" destId="{5BAC49F5-19A9-4168-8BDC-33D6E68486F1}" srcOrd="7" destOrd="0" presId="urn:microsoft.com/office/officeart/2005/8/layout/list1"/>
    <dgm:cxn modelId="{36838B83-81FE-49F0-B8AC-B459DA275E20}" type="presParOf" srcId="{B23F081B-04BF-4FDF-B159-8B4B5CDE5CE0}" destId="{09F15CCA-E401-4C33-A56A-147D3871FCF6}" srcOrd="8" destOrd="0" presId="urn:microsoft.com/office/officeart/2005/8/layout/list1"/>
    <dgm:cxn modelId="{3A2E6A31-63DE-47F4-BF34-690C9DAEA344}" type="presParOf" srcId="{09F15CCA-E401-4C33-A56A-147D3871FCF6}" destId="{60F1A52A-4556-4743-A895-B7B2DB96D354}" srcOrd="0" destOrd="0" presId="urn:microsoft.com/office/officeart/2005/8/layout/list1"/>
    <dgm:cxn modelId="{DCFB83A5-B0B9-4ABD-826A-66B021DBD1AB}" type="presParOf" srcId="{09F15CCA-E401-4C33-A56A-147D3871FCF6}" destId="{B8791214-F5AC-4A2C-B8D5-4C0D6F0377BF}" srcOrd="1" destOrd="0" presId="urn:microsoft.com/office/officeart/2005/8/layout/list1"/>
    <dgm:cxn modelId="{541F9BCF-5625-437E-B2FC-70E9604E0E63}" type="presParOf" srcId="{B23F081B-04BF-4FDF-B159-8B4B5CDE5CE0}" destId="{D9F4454D-71D9-49B1-B775-C639E24A2770}" srcOrd="9" destOrd="0" presId="urn:microsoft.com/office/officeart/2005/8/layout/list1"/>
    <dgm:cxn modelId="{9D12DEB3-362D-49FD-A63A-1ED73087DB2F}" type="presParOf" srcId="{B23F081B-04BF-4FDF-B159-8B4B5CDE5CE0}" destId="{47EBC3E9-EDB3-4C6B-9A75-8C30298653B4}" srcOrd="10" destOrd="0" presId="urn:microsoft.com/office/officeart/2005/8/layout/list1"/>
    <dgm:cxn modelId="{82396B3D-C843-4204-B08F-5DC5D33204C6}" type="presParOf" srcId="{B23F081B-04BF-4FDF-B159-8B4B5CDE5CE0}" destId="{7CB700AB-B6FE-4424-8D66-2B3BE1EDA374}" srcOrd="11" destOrd="0" presId="urn:microsoft.com/office/officeart/2005/8/layout/list1"/>
    <dgm:cxn modelId="{3A4E77EF-6A3D-44AD-9CA8-37995E368B2C}" type="presParOf" srcId="{B23F081B-04BF-4FDF-B159-8B4B5CDE5CE0}" destId="{CC24EAFC-585D-4CDF-BC02-B0CA0E23AE63}" srcOrd="12" destOrd="0" presId="urn:microsoft.com/office/officeart/2005/8/layout/list1"/>
    <dgm:cxn modelId="{88BB22F0-80C6-46DF-8DB5-804767B25F16}" type="presParOf" srcId="{CC24EAFC-585D-4CDF-BC02-B0CA0E23AE63}" destId="{06B1B1DE-971F-4639-99C0-23388B0D7ABD}" srcOrd="0" destOrd="0" presId="urn:microsoft.com/office/officeart/2005/8/layout/list1"/>
    <dgm:cxn modelId="{70C54115-FAD4-4BEF-A39F-F30AC41ADC22}" type="presParOf" srcId="{CC24EAFC-585D-4CDF-BC02-B0CA0E23AE63}" destId="{6E9D04D1-BFFB-44E2-85E6-451EAE319968}" srcOrd="1" destOrd="0" presId="urn:microsoft.com/office/officeart/2005/8/layout/list1"/>
    <dgm:cxn modelId="{AB37E978-7FB5-4ED1-8DD4-E94654BC7611}" type="presParOf" srcId="{B23F081B-04BF-4FDF-B159-8B4B5CDE5CE0}" destId="{C2774E08-B412-473E-A93C-4BF358A8EFF6}" srcOrd="13" destOrd="0" presId="urn:microsoft.com/office/officeart/2005/8/layout/list1"/>
    <dgm:cxn modelId="{67E16305-1C04-4F8D-9529-280C6493F169}" type="presParOf" srcId="{B23F081B-04BF-4FDF-B159-8B4B5CDE5CE0}" destId="{0E77EA6E-4F9A-43B4-8431-FC2DD5894D0E}"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25E040-79BB-4B95-9D76-DA02EFB7B451}"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3A97E353-5557-492B-9ADE-FC80A79F4B00}">
      <dgm:prSet/>
      <dgm:spPr/>
      <dgm:t>
        <a:bodyPr/>
        <a:lstStyle/>
        <a:p>
          <a:r>
            <a:rPr lang="en-US"/>
            <a:t>State Health Facts</a:t>
          </a:r>
        </a:p>
      </dgm:t>
    </dgm:pt>
    <dgm:pt modelId="{752CAD78-2DF4-4A3C-B072-9483B48B5B09}" type="parTrans" cxnId="{8746C1EA-288A-4741-89E5-635EC16B8BA5}">
      <dgm:prSet/>
      <dgm:spPr/>
      <dgm:t>
        <a:bodyPr/>
        <a:lstStyle/>
        <a:p>
          <a:endParaRPr lang="en-US"/>
        </a:p>
      </dgm:t>
    </dgm:pt>
    <dgm:pt modelId="{B7660F33-E406-4B73-A33B-F1BADEAA43E9}" type="sibTrans" cxnId="{8746C1EA-288A-4741-89E5-635EC16B8BA5}">
      <dgm:prSet/>
      <dgm:spPr/>
      <dgm:t>
        <a:bodyPr/>
        <a:lstStyle/>
        <a:p>
          <a:endParaRPr lang="en-US"/>
        </a:p>
      </dgm:t>
    </dgm:pt>
    <dgm:pt modelId="{7A4A71C8-450B-4A6D-A503-229C45CC662A}">
      <dgm:prSet/>
      <dgm:spPr/>
      <dgm:t>
        <a:bodyPr/>
        <a:lstStyle/>
        <a:p>
          <a:r>
            <a:rPr lang="en-US">
              <a:hlinkClick xmlns:r="http://schemas.openxmlformats.org/officeDocument/2006/relationships" r:id="rId1"/>
            </a:rPr>
            <a:t>https://www.kff.org/statedata/</a:t>
          </a:r>
          <a:endParaRPr lang="en-US"/>
        </a:p>
      </dgm:t>
    </dgm:pt>
    <dgm:pt modelId="{A7C961BA-68B2-46C5-AC94-00585315C32A}" type="parTrans" cxnId="{4F8A055D-014E-468D-B6E5-C7CE7D609C9C}">
      <dgm:prSet/>
      <dgm:spPr/>
      <dgm:t>
        <a:bodyPr/>
        <a:lstStyle/>
        <a:p>
          <a:endParaRPr lang="en-US"/>
        </a:p>
      </dgm:t>
    </dgm:pt>
    <dgm:pt modelId="{E0135CF1-470F-4231-9FB7-1E2BD6167A91}" type="sibTrans" cxnId="{4F8A055D-014E-468D-B6E5-C7CE7D609C9C}">
      <dgm:prSet/>
      <dgm:spPr/>
      <dgm:t>
        <a:bodyPr/>
        <a:lstStyle/>
        <a:p>
          <a:endParaRPr lang="en-US"/>
        </a:p>
      </dgm:t>
    </dgm:pt>
    <dgm:pt modelId="{E6354ED1-C555-4DA0-B4C9-581FAF3EFD68}">
      <dgm:prSet/>
      <dgm:spPr/>
      <dgm:t>
        <a:bodyPr/>
        <a:lstStyle/>
        <a:p>
          <a:r>
            <a:rPr lang="en-US"/>
            <a:t>County Health Rankings and Roadmaps</a:t>
          </a:r>
        </a:p>
      </dgm:t>
    </dgm:pt>
    <dgm:pt modelId="{D2F24D37-8488-466D-8D76-BA1869DE9881}" type="parTrans" cxnId="{160C439B-0D4A-4409-A089-E3E454ABC8D0}">
      <dgm:prSet/>
      <dgm:spPr/>
      <dgm:t>
        <a:bodyPr/>
        <a:lstStyle/>
        <a:p>
          <a:endParaRPr lang="en-US"/>
        </a:p>
      </dgm:t>
    </dgm:pt>
    <dgm:pt modelId="{30C58846-A6B3-4F83-B427-57B6A66F75D3}" type="sibTrans" cxnId="{160C439B-0D4A-4409-A089-E3E454ABC8D0}">
      <dgm:prSet/>
      <dgm:spPr/>
      <dgm:t>
        <a:bodyPr/>
        <a:lstStyle/>
        <a:p>
          <a:endParaRPr lang="en-US"/>
        </a:p>
      </dgm:t>
    </dgm:pt>
    <dgm:pt modelId="{DF7C3395-CB80-44DE-BD87-5C386E1124E3}">
      <dgm:prSet/>
      <dgm:spPr/>
      <dgm:t>
        <a:bodyPr/>
        <a:lstStyle/>
        <a:p>
          <a:r>
            <a:rPr lang="en-US">
              <a:hlinkClick xmlns:r="http://schemas.openxmlformats.org/officeDocument/2006/relationships" r:id="rId2"/>
            </a:rPr>
            <a:t>https://www.countyhealthrankings.org/</a:t>
          </a:r>
          <a:endParaRPr lang="en-US"/>
        </a:p>
      </dgm:t>
    </dgm:pt>
    <dgm:pt modelId="{6683C652-D425-4971-9CD3-2DEA6A28B5EA}" type="parTrans" cxnId="{1A19B8D1-2018-40AB-B3FE-9235A477582E}">
      <dgm:prSet/>
      <dgm:spPr/>
      <dgm:t>
        <a:bodyPr/>
        <a:lstStyle/>
        <a:p>
          <a:endParaRPr lang="en-US"/>
        </a:p>
      </dgm:t>
    </dgm:pt>
    <dgm:pt modelId="{5B7231A7-0D9D-4CE0-A659-16EEC580D37F}" type="sibTrans" cxnId="{1A19B8D1-2018-40AB-B3FE-9235A477582E}">
      <dgm:prSet/>
      <dgm:spPr/>
      <dgm:t>
        <a:bodyPr/>
        <a:lstStyle/>
        <a:p>
          <a:endParaRPr lang="en-US"/>
        </a:p>
      </dgm:t>
    </dgm:pt>
    <dgm:pt modelId="{DA32534E-A791-4758-BA3A-861BC8699B3B}">
      <dgm:prSet/>
      <dgm:spPr/>
      <dgm:t>
        <a:bodyPr/>
        <a:lstStyle/>
        <a:p>
          <a:r>
            <a:rPr lang="en-US"/>
            <a:t>City Health Dashboard</a:t>
          </a:r>
        </a:p>
      </dgm:t>
    </dgm:pt>
    <dgm:pt modelId="{AC4B590D-0CB9-422C-9136-6E28C946B810}" type="parTrans" cxnId="{E92E2DC7-A552-4129-A957-3B8DDA3DB535}">
      <dgm:prSet/>
      <dgm:spPr/>
      <dgm:t>
        <a:bodyPr/>
        <a:lstStyle/>
        <a:p>
          <a:endParaRPr lang="en-US"/>
        </a:p>
      </dgm:t>
    </dgm:pt>
    <dgm:pt modelId="{E0C3D608-550D-4120-A09D-AF518AE2D49A}" type="sibTrans" cxnId="{E92E2DC7-A552-4129-A957-3B8DDA3DB535}">
      <dgm:prSet/>
      <dgm:spPr/>
      <dgm:t>
        <a:bodyPr/>
        <a:lstStyle/>
        <a:p>
          <a:endParaRPr lang="en-US"/>
        </a:p>
      </dgm:t>
    </dgm:pt>
    <dgm:pt modelId="{1BA272F8-DD14-4F61-855E-2D712FC851B7}">
      <dgm:prSet/>
      <dgm:spPr/>
      <dgm:t>
        <a:bodyPr/>
        <a:lstStyle/>
        <a:p>
          <a:r>
            <a:rPr lang="en-US">
              <a:hlinkClick xmlns:r="http://schemas.openxmlformats.org/officeDocument/2006/relationships" r:id="rId3"/>
            </a:rPr>
            <a:t>https://www.cityhealthdashboard.com/</a:t>
          </a:r>
          <a:r>
            <a:rPr lang="en-US"/>
            <a:t> </a:t>
          </a:r>
        </a:p>
      </dgm:t>
    </dgm:pt>
    <dgm:pt modelId="{3B889536-7409-4899-AA34-EA8B15147E0C}" type="parTrans" cxnId="{12F50C5E-36CA-4D19-9368-ECA83888C0AF}">
      <dgm:prSet/>
      <dgm:spPr/>
      <dgm:t>
        <a:bodyPr/>
        <a:lstStyle/>
        <a:p>
          <a:endParaRPr lang="en-US"/>
        </a:p>
      </dgm:t>
    </dgm:pt>
    <dgm:pt modelId="{A9F804E6-FBD5-46FE-AFD1-F52BB8C7DA66}" type="sibTrans" cxnId="{12F50C5E-36CA-4D19-9368-ECA83888C0AF}">
      <dgm:prSet/>
      <dgm:spPr/>
      <dgm:t>
        <a:bodyPr/>
        <a:lstStyle/>
        <a:p>
          <a:endParaRPr lang="en-US"/>
        </a:p>
      </dgm:t>
    </dgm:pt>
    <dgm:pt modelId="{10DC9955-226A-4F10-9299-65E6B44610A7}" type="pres">
      <dgm:prSet presAssocID="{0225E040-79BB-4B95-9D76-DA02EFB7B451}" presName="linear" presStyleCnt="0">
        <dgm:presLayoutVars>
          <dgm:animLvl val="lvl"/>
          <dgm:resizeHandles val="exact"/>
        </dgm:presLayoutVars>
      </dgm:prSet>
      <dgm:spPr/>
    </dgm:pt>
    <dgm:pt modelId="{E7BE630B-86DA-46C1-AEA3-65D5FF4D2EB1}" type="pres">
      <dgm:prSet presAssocID="{3A97E353-5557-492B-9ADE-FC80A79F4B00}" presName="parentText" presStyleLbl="node1" presStyleIdx="0" presStyleCnt="3">
        <dgm:presLayoutVars>
          <dgm:chMax val="0"/>
          <dgm:bulletEnabled val="1"/>
        </dgm:presLayoutVars>
      </dgm:prSet>
      <dgm:spPr/>
    </dgm:pt>
    <dgm:pt modelId="{8A09376D-2BC9-4BA8-811F-2ADC39A1C297}" type="pres">
      <dgm:prSet presAssocID="{3A97E353-5557-492B-9ADE-FC80A79F4B00}" presName="childText" presStyleLbl="revTx" presStyleIdx="0" presStyleCnt="3">
        <dgm:presLayoutVars>
          <dgm:bulletEnabled val="1"/>
        </dgm:presLayoutVars>
      </dgm:prSet>
      <dgm:spPr/>
    </dgm:pt>
    <dgm:pt modelId="{D7E8661F-E7FC-4DD3-AD54-07FFD043F2DD}" type="pres">
      <dgm:prSet presAssocID="{E6354ED1-C555-4DA0-B4C9-581FAF3EFD68}" presName="parentText" presStyleLbl="node1" presStyleIdx="1" presStyleCnt="3">
        <dgm:presLayoutVars>
          <dgm:chMax val="0"/>
          <dgm:bulletEnabled val="1"/>
        </dgm:presLayoutVars>
      </dgm:prSet>
      <dgm:spPr/>
    </dgm:pt>
    <dgm:pt modelId="{EDCEAB5A-EBB4-46D8-9968-FED6844DA13F}" type="pres">
      <dgm:prSet presAssocID="{E6354ED1-C555-4DA0-B4C9-581FAF3EFD68}" presName="childText" presStyleLbl="revTx" presStyleIdx="1" presStyleCnt="3">
        <dgm:presLayoutVars>
          <dgm:bulletEnabled val="1"/>
        </dgm:presLayoutVars>
      </dgm:prSet>
      <dgm:spPr/>
    </dgm:pt>
    <dgm:pt modelId="{707D3F15-2F2A-44F0-9810-1CA07D065D4D}" type="pres">
      <dgm:prSet presAssocID="{DA32534E-A791-4758-BA3A-861BC8699B3B}" presName="parentText" presStyleLbl="node1" presStyleIdx="2" presStyleCnt="3">
        <dgm:presLayoutVars>
          <dgm:chMax val="0"/>
          <dgm:bulletEnabled val="1"/>
        </dgm:presLayoutVars>
      </dgm:prSet>
      <dgm:spPr/>
    </dgm:pt>
    <dgm:pt modelId="{F3154839-7829-4272-B252-120CA1FEEA30}" type="pres">
      <dgm:prSet presAssocID="{DA32534E-A791-4758-BA3A-861BC8699B3B}" presName="childText" presStyleLbl="revTx" presStyleIdx="2" presStyleCnt="3">
        <dgm:presLayoutVars>
          <dgm:bulletEnabled val="1"/>
        </dgm:presLayoutVars>
      </dgm:prSet>
      <dgm:spPr/>
    </dgm:pt>
  </dgm:ptLst>
  <dgm:cxnLst>
    <dgm:cxn modelId="{60620F05-2EA2-4E7E-8B08-DDDBC348EE27}" type="presOf" srcId="{7A4A71C8-450B-4A6D-A503-229C45CC662A}" destId="{8A09376D-2BC9-4BA8-811F-2ADC39A1C297}" srcOrd="0" destOrd="0" presId="urn:microsoft.com/office/officeart/2005/8/layout/vList2"/>
    <dgm:cxn modelId="{096BFA1F-476A-497E-A3B6-E4DEA3BCB3BB}" type="presOf" srcId="{3A97E353-5557-492B-9ADE-FC80A79F4B00}" destId="{E7BE630B-86DA-46C1-AEA3-65D5FF4D2EB1}" srcOrd="0" destOrd="0" presId="urn:microsoft.com/office/officeart/2005/8/layout/vList2"/>
    <dgm:cxn modelId="{4F8A055D-014E-468D-B6E5-C7CE7D609C9C}" srcId="{3A97E353-5557-492B-9ADE-FC80A79F4B00}" destId="{7A4A71C8-450B-4A6D-A503-229C45CC662A}" srcOrd="0" destOrd="0" parTransId="{A7C961BA-68B2-46C5-AC94-00585315C32A}" sibTransId="{E0135CF1-470F-4231-9FB7-1E2BD6167A91}"/>
    <dgm:cxn modelId="{12F50C5E-36CA-4D19-9368-ECA83888C0AF}" srcId="{DA32534E-A791-4758-BA3A-861BC8699B3B}" destId="{1BA272F8-DD14-4F61-855E-2D712FC851B7}" srcOrd="0" destOrd="0" parTransId="{3B889536-7409-4899-AA34-EA8B15147E0C}" sibTransId="{A9F804E6-FBD5-46FE-AFD1-F52BB8C7DA66}"/>
    <dgm:cxn modelId="{C6D09053-4F12-4ABF-BC5C-9ECCDB28245C}" type="presOf" srcId="{DA32534E-A791-4758-BA3A-861BC8699B3B}" destId="{707D3F15-2F2A-44F0-9810-1CA07D065D4D}" srcOrd="0" destOrd="0" presId="urn:microsoft.com/office/officeart/2005/8/layout/vList2"/>
    <dgm:cxn modelId="{160C439B-0D4A-4409-A089-E3E454ABC8D0}" srcId="{0225E040-79BB-4B95-9D76-DA02EFB7B451}" destId="{E6354ED1-C555-4DA0-B4C9-581FAF3EFD68}" srcOrd="1" destOrd="0" parTransId="{D2F24D37-8488-466D-8D76-BA1869DE9881}" sibTransId="{30C58846-A6B3-4F83-B427-57B6A66F75D3}"/>
    <dgm:cxn modelId="{395EFB9C-8F5E-48CD-AAEE-8561DCE2725D}" type="presOf" srcId="{DF7C3395-CB80-44DE-BD87-5C386E1124E3}" destId="{EDCEAB5A-EBB4-46D8-9968-FED6844DA13F}" srcOrd="0" destOrd="0" presId="urn:microsoft.com/office/officeart/2005/8/layout/vList2"/>
    <dgm:cxn modelId="{9B1605B6-9ADD-44B4-A0BB-6F2E1407EE12}" type="presOf" srcId="{E6354ED1-C555-4DA0-B4C9-581FAF3EFD68}" destId="{D7E8661F-E7FC-4DD3-AD54-07FFD043F2DD}" srcOrd="0" destOrd="0" presId="urn:microsoft.com/office/officeart/2005/8/layout/vList2"/>
    <dgm:cxn modelId="{E92E2DC7-A552-4129-A957-3B8DDA3DB535}" srcId="{0225E040-79BB-4B95-9D76-DA02EFB7B451}" destId="{DA32534E-A791-4758-BA3A-861BC8699B3B}" srcOrd="2" destOrd="0" parTransId="{AC4B590D-0CB9-422C-9136-6E28C946B810}" sibTransId="{E0C3D608-550D-4120-A09D-AF518AE2D49A}"/>
    <dgm:cxn modelId="{1A19B8D1-2018-40AB-B3FE-9235A477582E}" srcId="{E6354ED1-C555-4DA0-B4C9-581FAF3EFD68}" destId="{DF7C3395-CB80-44DE-BD87-5C386E1124E3}" srcOrd="0" destOrd="0" parTransId="{6683C652-D425-4971-9CD3-2DEA6A28B5EA}" sibTransId="{5B7231A7-0D9D-4CE0-A659-16EEC580D37F}"/>
    <dgm:cxn modelId="{0FEF5CE3-2FDC-46C5-9303-C650D753F812}" type="presOf" srcId="{1BA272F8-DD14-4F61-855E-2D712FC851B7}" destId="{F3154839-7829-4272-B252-120CA1FEEA30}" srcOrd="0" destOrd="0" presId="urn:microsoft.com/office/officeart/2005/8/layout/vList2"/>
    <dgm:cxn modelId="{691A98E6-1517-4E5C-B583-92212732E9BA}" type="presOf" srcId="{0225E040-79BB-4B95-9D76-DA02EFB7B451}" destId="{10DC9955-226A-4F10-9299-65E6B44610A7}" srcOrd="0" destOrd="0" presId="urn:microsoft.com/office/officeart/2005/8/layout/vList2"/>
    <dgm:cxn modelId="{8746C1EA-288A-4741-89E5-635EC16B8BA5}" srcId="{0225E040-79BB-4B95-9D76-DA02EFB7B451}" destId="{3A97E353-5557-492B-9ADE-FC80A79F4B00}" srcOrd="0" destOrd="0" parTransId="{752CAD78-2DF4-4A3C-B072-9483B48B5B09}" sibTransId="{B7660F33-E406-4B73-A33B-F1BADEAA43E9}"/>
    <dgm:cxn modelId="{B39B432F-ADBE-4F4C-A67D-4418F2F13423}" type="presParOf" srcId="{10DC9955-226A-4F10-9299-65E6B44610A7}" destId="{E7BE630B-86DA-46C1-AEA3-65D5FF4D2EB1}" srcOrd="0" destOrd="0" presId="urn:microsoft.com/office/officeart/2005/8/layout/vList2"/>
    <dgm:cxn modelId="{5AD81F1F-6EFE-4E17-880A-8A62879D197C}" type="presParOf" srcId="{10DC9955-226A-4F10-9299-65E6B44610A7}" destId="{8A09376D-2BC9-4BA8-811F-2ADC39A1C297}" srcOrd="1" destOrd="0" presId="urn:microsoft.com/office/officeart/2005/8/layout/vList2"/>
    <dgm:cxn modelId="{9A77BC8E-F3F0-4E8F-8010-5B8278D23FBD}" type="presParOf" srcId="{10DC9955-226A-4F10-9299-65E6B44610A7}" destId="{D7E8661F-E7FC-4DD3-AD54-07FFD043F2DD}" srcOrd="2" destOrd="0" presId="urn:microsoft.com/office/officeart/2005/8/layout/vList2"/>
    <dgm:cxn modelId="{0B3DB6AD-8E5D-4C19-9C04-269BE328DE61}" type="presParOf" srcId="{10DC9955-226A-4F10-9299-65E6B44610A7}" destId="{EDCEAB5A-EBB4-46D8-9968-FED6844DA13F}" srcOrd="3" destOrd="0" presId="urn:microsoft.com/office/officeart/2005/8/layout/vList2"/>
    <dgm:cxn modelId="{862D32BF-7AF1-4D03-896C-756B933EC2B0}" type="presParOf" srcId="{10DC9955-226A-4F10-9299-65E6B44610A7}" destId="{707D3F15-2F2A-44F0-9810-1CA07D065D4D}" srcOrd="4" destOrd="0" presId="urn:microsoft.com/office/officeart/2005/8/layout/vList2"/>
    <dgm:cxn modelId="{B95B9CB2-0428-4DE5-8FA3-ED8429E0294C}" type="presParOf" srcId="{10DC9955-226A-4F10-9299-65E6B44610A7}" destId="{F3154839-7829-4272-B252-120CA1FEEA30}"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BF1E5C-24DE-49D3-8C58-3B00AD3CD28A}" type="doc">
      <dgm:prSet loTypeId="urn:microsoft.com/office/officeart/2008/layout/VerticalCurvedList" loCatId="list" qsTypeId="urn:microsoft.com/office/officeart/2005/8/quickstyle/simple2" qsCatId="simple" csTypeId="urn:microsoft.com/office/officeart/2005/8/colors/accent0_3" csCatId="mainScheme" phldr="1"/>
      <dgm:spPr/>
    </dgm:pt>
    <dgm:pt modelId="{FDB529F9-9904-4ADC-AD40-385705C3034F}">
      <dgm:prSet phldrT="[Text]" custT="1"/>
      <dgm:spPr/>
      <dgm:t>
        <a:bodyPr/>
        <a:lstStyle/>
        <a:p>
          <a:r>
            <a:rPr lang="en-US" sz="2800"/>
            <a:t>Information</a:t>
          </a:r>
        </a:p>
      </dgm:t>
    </dgm:pt>
    <dgm:pt modelId="{F5AE077B-BF9B-4F32-A13B-D74DAAFCB810}" type="parTrans" cxnId="{164CAA81-BEC9-4C98-BF08-5C4793CFC8A1}">
      <dgm:prSet/>
      <dgm:spPr/>
      <dgm:t>
        <a:bodyPr/>
        <a:lstStyle/>
        <a:p>
          <a:endParaRPr lang="en-US" sz="2800"/>
        </a:p>
      </dgm:t>
    </dgm:pt>
    <dgm:pt modelId="{6E79E1BD-CB34-4248-9D05-6AC1479A25AE}" type="sibTrans" cxnId="{164CAA81-BEC9-4C98-BF08-5C4793CFC8A1}">
      <dgm:prSet/>
      <dgm:spPr/>
      <dgm:t>
        <a:bodyPr/>
        <a:lstStyle/>
        <a:p>
          <a:endParaRPr lang="en-US" sz="2800"/>
        </a:p>
      </dgm:t>
    </dgm:pt>
    <dgm:pt modelId="{83902DBC-4E0A-4D35-B80A-B15E734D56D8}">
      <dgm:prSet phldrT="[Text]" custT="1"/>
      <dgm:spPr/>
      <dgm:t>
        <a:bodyPr/>
        <a:lstStyle/>
        <a:p>
          <a:r>
            <a:rPr lang="en-US" sz="2800"/>
            <a:t>Programming</a:t>
          </a:r>
        </a:p>
      </dgm:t>
    </dgm:pt>
    <dgm:pt modelId="{833E323D-D529-409E-A5CB-750574C4D987}" type="parTrans" cxnId="{B14CF8A2-8E60-4F8F-9ECC-3404721E2214}">
      <dgm:prSet/>
      <dgm:spPr/>
      <dgm:t>
        <a:bodyPr/>
        <a:lstStyle/>
        <a:p>
          <a:endParaRPr lang="en-US" sz="2800"/>
        </a:p>
      </dgm:t>
    </dgm:pt>
    <dgm:pt modelId="{AC54AEFE-1AE5-4E41-999A-51D6EB5FC6BF}" type="sibTrans" cxnId="{B14CF8A2-8E60-4F8F-9ECC-3404721E2214}">
      <dgm:prSet/>
      <dgm:spPr/>
      <dgm:t>
        <a:bodyPr/>
        <a:lstStyle/>
        <a:p>
          <a:endParaRPr lang="en-US" sz="2800"/>
        </a:p>
      </dgm:t>
    </dgm:pt>
    <dgm:pt modelId="{EF925260-1D65-48D6-90E6-1A7950772B70}">
      <dgm:prSet phldrT="[Text]" custT="1"/>
      <dgm:spPr/>
      <dgm:t>
        <a:bodyPr/>
        <a:lstStyle/>
        <a:p>
          <a:r>
            <a:rPr lang="en-US" sz="2800"/>
            <a:t>Training</a:t>
          </a:r>
        </a:p>
      </dgm:t>
    </dgm:pt>
    <dgm:pt modelId="{591C5896-AC1F-4CFC-B475-2B6A09338E15}" type="parTrans" cxnId="{8E8FA10F-4E2C-4435-A2C1-0C55EF07BBE7}">
      <dgm:prSet/>
      <dgm:spPr/>
      <dgm:t>
        <a:bodyPr/>
        <a:lstStyle/>
        <a:p>
          <a:endParaRPr lang="en-US" sz="2800"/>
        </a:p>
      </dgm:t>
    </dgm:pt>
    <dgm:pt modelId="{DB6B1B55-298E-45C2-B89F-0191A36F31EE}" type="sibTrans" cxnId="{8E8FA10F-4E2C-4435-A2C1-0C55EF07BBE7}">
      <dgm:prSet/>
      <dgm:spPr/>
      <dgm:t>
        <a:bodyPr/>
        <a:lstStyle/>
        <a:p>
          <a:endParaRPr lang="en-US" sz="2800"/>
        </a:p>
      </dgm:t>
    </dgm:pt>
    <dgm:pt modelId="{ECA7EDFB-C0E8-462C-AA1B-6D0E0821FFCB}" type="pres">
      <dgm:prSet presAssocID="{1ABF1E5C-24DE-49D3-8C58-3B00AD3CD28A}" presName="Name0" presStyleCnt="0">
        <dgm:presLayoutVars>
          <dgm:chMax val="7"/>
          <dgm:chPref val="7"/>
          <dgm:dir/>
        </dgm:presLayoutVars>
      </dgm:prSet>
      <dgm:spPr/>
    </dgm:pt>
    <dgm:pt modelId="{216DFD4B-D9B5-477B-ACB7-06176BD66E62}" type="pres">
      <dgm:prSet presAssocID="{1ABF1E5C-24DE-49D3-8C58-3B00AD3CD28A}" presName="Name1" presStyleCnt="0"/>
      <dgm:spPr/>
    </dgm:pt>
    <dgm:pt modelId="{283DDD7A-EE34-4BCA-982E-49CD1C22114C}" type="pres">
      <dgm:prSet presAssocID="{1ABF1E5C-24DE-49D3-8C58-3B00AD3CD28A}" presName="cycle" presStyleCnt="0"/>
      <dgm:spPr/>
    </dgm:pt>
    <dgm:pt modelId="{81CBBF87-653C-4130-87A9-7980A399EEFE}" type="pres">
      <dgm:prSet presAssocID="{1ABF1E5C-24DE-49D3-8C58-3B00AD3CD28A}" presName="srcNode" presStyleLbl="node1" presStyleIdx="0" presStyleCnt="3"/>
      <dgm:spPr/>
    </dgm:pt>
    <dgm:pt modelId="{32D149ED-BCF4-4318-B715-84DC2868E4D0}" type="pres">
      <dgm:prSet presAssocID="{1ABF1E5C-24DE-49D3-8C58-3B00AD3CD28A}" presName="conn" presStyleLbl="parChTrans1D2" presStyleIdx="0" presStyleCnt="1"/>
      <dgm:spPr/>
    </dgm:pt>
    <dgm:pt modelId="{6C3ABA10-A909-4254-A713-5585C73976B6}" type="pres">
      <dgm:prSet presAssocID="{1ABF1E5C-24DE-49D3-8C58-3B00AD3CD28A}" presName="extraNode" presStyleLbl="node1" presStyleIdx="0" presStyleCnt="3"/>
      <dgm:spPr/>
    </dgm:pt>
    <dgm:pt modelId="{FA9CBAFB-896E-4333-8D61-62ED1F60F5A4}" type="pres">
      <dgm:prSet presAssocID="{1ABF1E5C-24DE-49D3-8C58-3B00AD3CD28A}" presName="dstNode" presStyleLbl="node1" presStyleIdx="0" presStyleCnt="3"/>
      <dgm:spPr/>
    </dgm:pt>
    <dgm:pt modelId="{0C63D781-19DD-4595-B4A4-4A3E2A023845}" type="pres">
      <dgm:prSet presAssocID="{FDB529F9-9904-4ADC-AD40-385705C3034F}" presName="text_1" presStyleLbl="node1" presStyleIdx="0" presStyleCnt="3">
        <dgm:presLayoutVars>
          <dgm:bulletEnabled val="1"/>
        </dgm:presLayoutVars>
      </dgm:prSet>
      <dgm:spPr/>
    </dgm:pt>
    <dgm:pt modelId="{9136B758-CAC1-43DD-804B-CE37F6D66C23}" type="pres">
      <dgm:prSet presAssocID="{FDB529F9-9904-4ADC-AD40-385705C3034F}" presName="accent_1" presStyleCnt="0"/>
      <dgm:spPr/>
    </dgm:pt>
    <dgm:pt modelId="{F959D915-DAC6-46F0-8AEB-C2B290E4D667}" type="pres">
      <dgm:prSet presAssocID="{FDB529F9-9904-4ADC-AD40-385705C3034F}" presName="accentRepeatNode" presStyleLbl="solidFgAcc1" presStyleIdx="0" presStyleCnt="3"/>
      <dgm:spPr/>
    </dgm:pt>
    <dgm:pt modelId="{065BF002-AFE4-4567-8E9B-2E46104F5461}" type="pres">
      <dgm:prSet presAssocID="{83902DBC-4E0A-4D35-B80A-B15E734D56D8}" presName="text_2" presStyleLbl="node1" presStyleIdx="1" presStyleCnt="3">
        <dgm:presLayoutVars>
          <dgm:bulletEnabled val="1"/>
        </dgm:presLayoutVars>
      </dgm:prSet>
      <dgm:spPr/>
    </dgm:pt>
    <dgm:pt modelId="{D2F2ECC8-16FC-44B4-815A-D671C64F5C74}" type="pres">
      <dgm:prSet presAssocID="{83902DBC-4E0A-4D35-B80A-B15E734D56D8}" presName="accent_2" presStyleCnt="0"/>
      <dgm:spPr/>
    </dgm:pt>
    <dgm:pt modelId="{C6F910A3-010B-4336-A1C3-3B59BA65ADBC}" type="pres">
      <dgm:prSet presAssocID="{83902DBC-4E0A-4D35-B80A-B15E734D56D8}" presName="accentRepeatNode" presStyleLbl="solidFgAcc1" presStyleIdx="1" presStyleCnt="3"/>
      <dgm:spPr/>
    </dgm:pt>
    <dgm:pt modelId="{5F38C540-1020-4F43-92F2-E17431D84651}" type="pres">
      <dgm:prSet presAssocID="{EF925260-1D65-48D6-90E6-1A7950772B70}" presName="text_3" presStyleLbl="node1" presStyleIdx="2" presStyleCnt="3">
        <dgm:presLayoutVars>
          <dgm:bulletEnabled val="1"/>
        </dgm:presLayoutVars>
      </dgm:prSet>
      <dgm:spPr/>
    </dgm:pt>
    <dgm:pt modelId="{0F15615C-1AC8-4067-AC00-7EC75D5981F4}" type="pres">
      <dgm:prSet presAssocID="{EF925260-1D65-48D6-90E6-1A7950772B70}" presName="accent_3" presStyleCnt="0"/>
      <dgm:spPr/>
    </dgm:pt>
    <dgm:pt modelId="{71530FC8-3456-4E3F-A4B8-B318CDDBA98D}" type="pres">
      <dgm:prSet presAssocID="{EF925260-1D65-48D6-90E6-1A7950772B70}" presName="accentRepeatNode" presStyleLbl="solidFgAcc1" presStyleIdx="2" presStyleCnt="3"/>
      <dgm:spPr/>
    </dgm:pt>
  </dgm:ptLst>
  <dgm:cxnLst>
    <dgm:cxn modelId="{8E8FA10F-4E2C-4435-A2C1-0C55EF07BBE7}" srcId="{1ABF1E5C-24DE-49D3-8C58-3B00AD3CD28A}" destId="{EF925260-1D65-48D6-90E6-1A7950772B70}" srcOrd="2" destOrd="0" parTransId="{591C5896-AC1F-4CFC-B475-2B6A09338E15}" sibTransId="{DB6B1B55-298E-45C2-B89F-0191A36F31EE}"/>
    <dgm:cxn modelId="{1563D11D-FED9-48C0-9F95-688F4C1B4A84}" type="presOf" srcId="{83902DBC-4E0A-4D35-B80A-B15E734D56D8}" destId="{065BF002-AFE4-4567-8E9B-2E46104F5461}" srcOrd="0" destOrd="0" presId="urn:microsoft.com/office/officeart/2008/layout/VerticalCurvedList"/>
    <dgm:cxn modelId="{B4A87C21-A6CF-482E-B86C-59625A981B18}" type="presOf" srcId="{6E79E1BD-CB34-4248-9D05-6AC1479A25AE}" destId="{32D149ED-BCF4-4318-B715-84DC2868E4D0}" srcOrd="0" destOrd="0" presId="urn:microsoft.com/office/officeart/2008/layout/VerticalCurvedList"/>
    <dgm:cxn modelId="{B16F5151-7312-45E1-8199-B2E76AE28C80}" type="presOf" srcId="{FDB529F9-9904-4ADC-AD40-385705C3034F}" destId="{0C63D781-19DD-4595-B4A4-4A3E2A023845}" srcOrd="0" destOrd="0" presId="urn:microsoft.com/office/officeart/2008/layout/VerticalCurvedList"/>
    <dgm:cxn modelId="{164CAA81-BEC9-4C98-BF08-5C4793CFC8A1}" srcId="{1ABF1E5C-24DE-49D3-8C58-3B00AD3CD28A}" destId="{FDB529F9-9904-4ADC-AD40-385705C3034F}" srcOrd="0" destOrd="0" parTransId="{F5AE077B-BF9B-4F32-A13B-D74DAAFCB810}" sibTransId="{6E79E1BD-CB34-4248-9D05-6AC1479A25AE}"/>
    <dgm:cxn modelId="{B14CF8A2-8E60-4F8F-9ECC-3404721E2214}" srcId="{1ABF1E5C-24DE-49D3-8C58-3B00AD3CD28A}" destId="{83902DBC-4E0A-4D35-B80A-B15E734D56D8}" srcOrd="1" destOrd="0" parTransId="{833E323D-D529-409E-A5CB-750574C4D987}" sibTransId="{AC54AEFE-1AE5-4E41-999A-51D6EB5FC6BF}"/>
    <dgm:cxn modelId="{B1C4B1B7-1A41-4722-8BB3-D642FEE57315}" type="presOf" srcId="{1ABF1E5C-24DE-49D3-8C58-3B00AD3CD28A}" destId="{ECA7EDFB-C0E8-462C-AA1B-6D0E0821FFCB}" srcOrd="0" destOrd="0" presId="urn:microsoft.com/office/officeart/2008/layout/VerticalCurvedList"/>
    <dgm:cxn modelId="{986FF7F1-FAAD-45E2-9659-44929C734256}" type="presOf" srcId="{EF925260-1D65-48D6-90E6-1A7950772B70}" destId="{5F38C540-1020-4F43-92F2-E17431D84651}" srcOrd="0" destOrd="0" presId="urn:microsoft.com/office/officeart/2008/layout/VerticalCurvedList"/>
    <dgm:cxn modelId="{6DBB6A13-DF57-4953-88A9-35DA3247977B}" type="presParOf" srcId="{ECA7EDFB-C0E8-462C-AA1B-6D0E0821FFCB}" destId="{216DFD4B-D9B5-477B-ACB7-06176BD66E62}" srcOrd="0" destOrd="0" presId="urn:microsoft.com/office/officeart/2008/layout/VerticalCurvedList"/>
    <dgm:cxn modelId="{DA60F6BD-0700-46E2-A805-5021BB274A8D}" type="presParOf" srcId="{216DFD4B-D9B5-477B-ACB7-06176BD66E62}" destId="{283DDD7A-EE34-4BCA-982E-49CD1C22114C}" srcOrd="0" destOrd="0" presId="urn:microsoft.com/office/officeart/2008/layout/VerticalCurvedList"/>
    <dgm:cxn modelId="{DB709495-9E31-4B13-97F5-4B6883AD31B6}" type="presParOf" srcId="{283DDD7A-EE34-4BCA-982E-49CD1C22114C}" destId="{81CBBF87-653C-4130-87A9-7980A399EEFE}" srcOrd="0" destOrd="0" presId="urn:microsoft.com/office/officeart/2008/layout/VerticalCurvedList"/>
    <dgm:cxn modelId="{81845D49-31D7-4EF2-AC3D-00A3A2DD2956}" type="presParOf" srcId="{283DDD7A-EE34-4BCA-982E-49CD1C22114C}" destId="{32D149ED-BCF4-4318-B715-84DC2868E4D0}" srcOrd="1" destOrd="0" presId="urn:microsoft.com/office/officeart/2008/layout/VerticalCurvedList"/>
    <dgm:cxn modelId="{F448DB6C-E030-4945-BB9D-7B0CFA78A497}" type="presParOf" srcId="{283DDD7A-EE34-4BCA-982E-49CD1C22114C}" destId="{6C3ABA10-A909-4254-A713-5585C73976B6}" srcOrd="2" destOrd="0" presId="urn:microsoft.com/office/officeart/2008/layout/VerticalCurvedList"/>
    <dgm:cxn modelId="{44A9F7AF-172E-4B21-8815-890BB84E9490}" type="presParOf" srcId="{283DDD7A-EE34-4BCA-982E-49CD1C22114C}" destId="{FA9CBAFB-896E-4333-8D61-62ED1F60F5A4}" srcOrd="3" destOrd="0" presId="urn:microsoft.com/office/officeart/2008/layout/VerticalCurvedList"/>
    <dgm:cxn modelId="{D00FD2D1-A8A1-4220-9624-40DD6FFC5CF0}" type="presParOf" srcId="{216DFD4B-D9B5-477B-ACB7-06176BD66E62}" destId="{0C63D781-19DD-4595-B4A4-4A3E2A023845}" srcOrd="1" destOrd="0" presId="urn:microsoft.com/office/officeart/2008/layout/VerticalCurvedList"/>
    <dgm:cxn modelId="{10B74543-5C1B-4D97-8395-097AE5A4FC5F}" type="presParOf" srcId="{216DFD4B-D9B5-477B-ACB7-06176BD66E62}" destId="{9136B758-CAC1-43DD-804B-CE37F6D66C23}" srcOrd="2" destOrd="0" presId="urn:microsoft.com/office/officeart/2008/layout/VerticalCurvedList"/>
    <dgm:cxn modelId="{D18157BE-16FC-4890-B433-49F948DEE8E4}" type="presParOf" srcId="{9136B758-CAC1-43DD-804B-CE37F6D66C23}" destId="{F959D915-DAC6-46F0-8AEB-C2B290E4D667}" srcOrd="0" destOrd="0" presId="urn:microsoft.com/office/officeart/2008/layout/VerticalCurvedList"/>
    <dgm:cxn modelId="{D45798E2-AE6A-40FE-A3A6-96B2F6DF84C0}" type="presParOf" srcId="{216DFD4B-D9B5-477B-ACB7-06176BD66E62}" destId="{065BF002-AFE4-4567-8E9B-2E46104F5461}" srcOrd="3" destOrd="0" presId="urn:microsoft.com/office/officeart/2008/layout/VerticalCurvedList"/>
    <dgm:cxn modelId="{7F9C6688-C467-430F-AE88-42708F14421A}" type="presParOf" srcId="{216DFD4B-D9B5-477B-ACB7-06176BD66E62}" destId="{D2F2ECC8-16FC-44B4-815A-D671C64F5C74}" srcOrd="4" destOrd="0" presId="urn:microsoft.com/office/officeart/2008/layout/VerticalCurvedList"/>
    <dgm:cxn modelId="{DA028DB0-2457-4D70-B05F-F747B0EC42E1}" type="presParOf" srcId="{D2F2ECC8-16FC-44B4-815A-D671C64F5C74}" destId="{C6F910A3-010B-4336-A1C3-3B59BA65ADBC}" srcOrd="0" destOrd="0" presId="urn:microsoft.com/office/officeart/2008/layout/VerticalCurvedList"/>
    <dgm:cxn modelId="{D9309F5C-4791-4B9A-947D-7B69B86831C4}" type="presParOf" srcId="{216DFD4B-D9B5-477B-ACB7-06176BD66E62}" destId="{5F38C540-1020-4F43-92F2-E17431D84651}" srcOrd="5" destOrd="0" presId="urn:microsoft.com/office/officeart/2008/layout/VerticalCurvedList"/>
    <dgm:cxn modelId="{A852D118-8344-4510-8314-9DC1B8A0A3DB}" type="presParOf" srcId="{216DFD4B-D9B5-477B-ACB7-06176BD66E62}" destId="{0F15615C-1AC8-4067-AC00-7EC75D5981F4}" srcOrd="6" destOrd="0" presId="urn:microsoft.com/office/officeart/2008/layout/VerticalCurvedList"/>
    <dgm:cxn modelId="{1EE87D52-41C0-4F0F-8621-B4CA51D039BB}" type="presParOf" srcId="{0F15615C-1AC8-4067-AC00-7EC75D5981F4}" destId="{71530FC8-3456-4E3F-A4B8-B318CDDBA98D}" srcOrd="0" destOrd="0" presId="urn:microsoft.com/office/officeart/2008/layout/VerticalCurv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F06F0D8-46CE-4D18-A5E5-31C4D51D0F09}"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E2D1D17-094B-4126-AB81-8CE5B1F68AD6}">
      <dgm:prSet/>
      <dgm:spPr/>
      <dgm:t>
        <a:bodyPr/>
        <a:lstStyle/>
        <a:p>
          <a:r>
            <a:rPr lang="en-US"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Let’s Move in Libraries</a:t>
          </a:r>
          <a:endParaRPr lang="en-US" dirty="0">
            <a:solidFill>
              <a:schemeClr val="bg1"/>
            </a:solidFill>
          </a:endParaRPr>
        </a:p>
      </dgm:t>
    </dgm:pt>
    <dgm:pt modelId="{4FD81B34-11CA-4CB4-8B1F-EE2A2D16BFB6}" type="parTrans" cxnId="{9A23420A-2E5C-4511-9A68-A76A227F6D49}">
      <dgm:prSet/>
      <dgm:spPr/>
      <dgm:t>
        <a:bodyPr/>
        <a:lstStyle/>
        <a:p>
          <a:endParaRPr lang="en-US"/>
        </a:p>
      </dgm:t>
    </dgm:pt>
    <dgm:pt modelId="{1CDD251E-81AB-4D71-AC14-96B45CA37F87}" type="sibTrans" cxnId="{9A23420A-2E5C-4511-9A68-A76A227F6D49}">
      <dgm:prSet/>
      <dgm:spPr/>
      <dgm:t>
        <a:bodyPr/>
        <a:lstStyle/>
        <a:p>
          <a:endParaRPr lang="en-US"/>
        </a:p>
      </dgm:t>
    </dgm:pt>
    <dgm:pt modelId="{4060983F-E879-4D4F-86BE-DEE1E3232C81}">
      <dgm:prSet/>
      <dgm:spPr/>
      <dgm:t>
        <a:bodyPr/>
        <a:lstStyle/>
        <a:p>
          <a:r>
            <a:rPr lang="en-US" dirty="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ALA: Programming Librarian</a:t>
          </a:r>
          <a:endParaRPr lang="en-US" dirty="0">
            <a:solidFill>
              <a:schemeClr val="bg1"/>
            </a:solidFill>
          </a:endParaRPr>
        </a:p>
      </dgm:t>
    </dgm:pt>
    <dgm:pt modelId="{C14B5DD8-3AF0-4190-844C-2399A6A0A10F}" type="parTrans" cxnId="{3CAC5990-955C-4C5F-932F-AD771E171936}">
      <dgm:prSet/>
      <dgm:spPr/>
      <dgm:t>
        <a:bodyPr/>
        <a:lstStyle/>
        <a:p>
          <a:endParaRPr lang="en-US"/>
        </a:p>
      </dgm:t>
    </dgm:pt>
    <dgm:pt modelId="{E45DEF52-A4D8-4A74-B90D-682C1942D78A}" type="sibTrans" cxnId="{3CAC5990-955C-4C5F-932F-AD771E171936}">
      <dgm:prSet/>
      <dgm:spPr/>
      <dgm:t>
        <a:bodyPr/>
        <a:lstStyle/>
        <a:p>
          <a:endParaRPr lang="en-US"/>
        </a:p>
      </dgm:t>
    </dgm:pt>
    <dgm:pt modelId="{8A24F766-5E75-4A3C-9447-6036A6411DD6}">
      <dgm:prSet/>
      <dgm:spPr/>
      <dgm:t>
        <a:bodyPr/>
        <a:lstStyle/>
        <a:p>
          <a:r>
            <a:rPr lang="en-US" dirty="0" err="1">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WebJunction</a:t>
          </a:r>
          <a:r>
            <a:rPr lang="en-US" dirty="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 </a:t>
          </a:r>
          <a:r>
            <a:rPr lang="en-US" dirty="0">
              <a:solidFill>
                <a:schemeClr val="tx1"/>
              </a:solidFill>
            </a:rPr>
            <a:t>Health Happens in Libraries</a:t>
          </a:r>
        </a:p>
      </dgm:t>
    </dgm:pt>
    <dgm:pt modelId="{86300AF2-0F84-451B-B7A5-0D479FAA5CA0}" type="parTrans" cxnId="{B21673B7-F005-4B10-B088-F65E086AF619}">
      <dgm:prSet/>
      <dgm:spPr/>
      <dgm:t>
        <a:bodyPr/>
        <a:lstStyle/>
        <a:p>
          <a:endParaRPr lang="en-US"/>
        </a:p>
      </dgm:t>
    </dgm:pt>
    <dgm:pt modelId="{D4247226-9568-481A-B4C1-C9E7F8E79500}" type="sibTrans" cxnId="{B21673B7-F005-4B10-B088-F65E086AF619}">
      <dgm:prSet/>
      <dgm:spPr/>
      <dgm:t>
        <a:bodyPr/>
        <a:lstStyle/>
        <a:p>
          <a:endParaRPr lang="en-US"/>
        </a:p>
      </dgm:t>
    </dgm:pt>
    <dgm:pt modelId="{F93450C9-8BDA-45E6-AE57-57552A78E7BE}">
      <dgm:prSet/>
      <dgm:spPr/>
      <dgm:t>
        <a:bodyPr/>
        <a:lstStyle/>
        <a:p>
          <a:r>
            <a:rPr lang="en-US" dirty="0">
              <a:solidFill>
                <a:schemeClr val="bg1"/>
              </a:solidFill>
              <a:hlinkClick xmlns:r="http://schemas.openxmlformats.org/officeDocument/2006/relationships" r:id="rId4">
                <a:extLst>
                  <a:ext uri="{A12FA001-AC4F-418D-AE19-62706E023703}">
                    <ahyp:hlinkClr xmlns:ahyp="http://schemas.microsoft.com/office/drawing/2018/hyperlinkcolor" val="tx"/>
                  </a:ext>
                </a:extLst>
              </a:hlinkClick>
            </a:rPr>
            <a:t>Rural Health Literacy Toolkit</a:t>
          </a:r>
          <a:endParaRPr lang="en-US" dirty="0">
            <a:solidFill>
              <a:schemeClr val="bg1"/>
            </a:solidFill>
          </a:endParaRPr>
        </a:p>
      </dgm:t>
    </dgm:pt>
    <dgm:pt modelId="{34470A7B-7F94-47E8-ADFB-93065F3FA469}" type="parTrans" cxnId="{8D842EB5-5170-4212-8FF8-A4EBD4FB73C2}">
      <dgm:prSet/>
      <dgm:spPr/>
      <dgm:t>
        <a:bodyPr/>
        <a:lstStyle/>
        <a:p>
          <a:endParaRPr lang="en-US"/>
        </a:p>
      </dgm:t>
    </dgm:pt>
    <dgm:pt modelId="{74963DFF-5D29-4608-85A9-81218226F118}" type="sibTrans" cxnId="{8D842EB5-5170-4212-8FF8-A4EBD4FB73C2}">
      <dgm:prSet/>
      <dgm:spPr/>
      <dgm:t>
        <a:bodyPr/>
        <a:lstStyle/>
        <a:p>
          <a:endParaRPr lang="en-US"/>
        </a:p>
      </dgm:t>
    </dgm:pt>
    <dgm:pt modelId="{29473FA0-4627-4D0D-8BA7-F42901E06CDA}">
      <dgm:prSet/>
      <dgm:spPr/>
      <dgm:t>
        <a:bodyPr/>
        <a:lstStyle/>
        <a:p>
          <a:r>
            <a:rPr lang="en-US" dirty="0">
              <a:solidFill>
                <a:schemeClr val="bg1"/>
              </a:solidFill>
              <a:hlinkClick xmlns:r="http://schemas.openxmlformats.org/officeDocument/2006/relationships" r:id="rId5">
                <a:extLst>
                  <a:ext uri="{A12FA001-AC4F-418D-AE19-62706E023703}">
                    <ahyp:hlinkClr xmlns:ahyp="http://schemas.microsoft.com/office/drawing/2018/hyperlinkcolor" val="tx"/>
                  </a:ext>
                </a:extLst>
              </a:hlinkClick>
            </a:rPr>
            <a:t>Ready.gov</a:t>
          </a:r>
          <a:endParaRPr lang="en-US" dirty="0">
            <a:solidFill>
              <a:schemeClr val="bg1"/>
            </a:solidFill>
          </a:endParaRPr>
        </a:p>
      </dgm:t>
    </dgm:pt>
    <dgm:pt modelId="{7DF9F7E2-3942-4CAE-BA14-CD46BBF63E99}" type="parTrans" cxnId="{F341B77D-22B7-4A93-A32E-AE94DD8C9A64}">
      <dgm:prSet/>
      <dgm:spPr/>
      <dgm:t>
        <a:bodyPr/>
        <a:lstStyle/>
        <a:p>
          <a:endParaRPr lang="en-US"/>
        </a:p>
      </dgm:t>
    </dgm:pt>
    <dgm:pt modelId="{6A95B872-D8F3-4BF9-A57C-A599CAE56731}" type="sibTrans" cxnId="{F341B77D-22B7-4A93-A32E-AE94DD8C9A64}">
      <dgm:prSet/>
      <dgm:spPr/>
      <dgm:t>
        <a:bodyPr/>
        <a:lstStyle/>
        <a:p>
          <a:endParaRPr lang="en-US"/>
        </a:p>
      </dgm:t>
    </dgm:pt>
    <dgm:pt modelId="{141A51CC-2491-4383-9B95-9AFE9DC143D9}">
      <dgm:prSet/>
      <dgm:spPr/>
      <dgm:t>
        <a:bodyPr/>
        <a:lstStyle/>
        <a:p>
          <a:r>
            <a:rPr lang="en-US" dirty="0" err="1">
              <a:solidFill>
                <a:schemeClr val="bg1"/>
              </a:solidFill>
              <a:hlinkClick xmlns:r="http://schemas.openxmlformats.org/officeDocument/2006/relationships" r:id="rId6">
                <a:extLst>
                  <a:ext uri="{A12FA001-AC4F-418D-AE19-62706E023703}">
                    <ahyp:hlinkClr xmlns:ahyp="http://schemas.microsoft.com/office/drawing/2018/hyperlinkcolor" val="tx"/>
                  </a:ext>
                </a:extLst>
              </a:hlinkClick>
            </a:rPr>
            <a:t>Jbrary</a:t>
          </a:r>
          <a:r>
            <a:rPr lang="en-US" dirty="0">
              <a:solidFill>
                <a:schemeClr val="bg1"/>
              </a:solidFill>
              <a:hlinkClick xmlns:r="http://schemas.openxmlformats.org/officeDocument/2006/relationships" r:id="rId6">
                <a:extLst>
                  <a:ext uri="{A12FA001-AC4F-418D-AE19-62706E023703}">
                    <ahyp:hlinkClr xmlns:ahyp="http://schemas.microsoft.com/office/drawing/2018/hyperlinkcolor" val="tx"/>
                  </a:ext>
                </a:extLst>
              </a:hlinkClick>
            </a:rPr>
            <a:t> Storytime Resources</a:t>
          </a:r>
          <a:endParaRPr lang="en-US" dirty="0">
            <a:solidFill>
              <a:schemeClr val="bg1"/>
            </a:solidFill>
          </a:endParaRPr>
        </a:p>
      </dgm:t>
    </dgm:pt>
    <dgm:pt modelId="{A6EF352E-9510-4811-816E-752E3D6B0EDC}" type="parTrans" cxnId="{60224AC1-E870-4984-B23D-2E0F7F78DD45}">
      <dgm:prSet/>
      <dgm:spPr/>
      <dgm:t>
        <a:bodyPr/>
        <a:lstStyle/>
        <a:p>
          <a:endParaRPr lang="en-US"/>
        </a:p>
      </dgm:t>
    </dgm:pt>
    <dgm:pt modelId="{928AC00C-625E-4075-920C-4786F142AFF5}" type="sibTrans" cxnId="{60224AC1-E870-4984-B23D-2E0F7F78DD45}">
      <dgm:prSet/>
      <dgm:spPr/>
      <dgm:t>
        <a:bodyPr/>
        <a:lstStyle/>
        <a:p>
          <a:endParaRPr lang="en-US"/>
        </a:p>
      </dgm:t>
    </dgm:pt>
    <dgm:pt modelId="{0037C714-954D-4D1E-88E2-55792E622ED5}">
      <dgm:prSet/>
      <dgm:spPr/>
      <dgm:t>
        <a:bodyPr/>
        <a:lstStyle/>
        <a:p>
          <a:r>
            <a:rPr lang="en-US" dirty="0">
              <a:solidFill>
                <a:schemeClr val="bg1"/>
              </a:solidFill>
              <a:hlinkClick xmlns:r="http://schemas.openxmlformats.org/officeDocument/2006/relationships" r:id="rId7">
                <a:extLst>
                  <a:ext uri="{A12FA001-AC4F-418D-AE19-62706E023703}">
                    <ahyp:hlinkClr xmlns:ahyp="http://schemas.microsoft.com/office/drawing/2018/hyperlinkcolor" val="tx"/>
                  </a:ext>
                </a:extLst>
              </a:hlinkClick>
            </a:rPr>
            <a:t>NNLM Past Funded Projects</a:t>
          </a:r>
          <a:endParaRPr lang="en-US" dirty="0">
            <a:solidFill>
              <a:schemeClr val="bg1"/>
            </a:solidFill>
          </a:endParaRPr>
        </a:p>
      </dgm:t>
    </dgm:pt>
    <dgm:pt modelId="{9F0FBF0A-D810-4819-9E83-34A2A7BCB5B2}" type="parTrans" cxnId="{339F30A7-9039-47E2-A976-100F81407BDA}">
      <dgm:prSet/>
      <dgm:spPr/>
      <dgm:t>
        <a:bodyPr/>
        <a:lstStyle/>
        <a:p>
          <a:endParaRPr lang="en-US"/>
        </a:p>
      </dgm:t>
    </dgm:pt>
    <dgm:pt modelId="{7363A3FC-5339-43B4-BFA7-4A1DEEEC3DBE}" type="sibTrans" cxnId="{339F30A7-9039-47E2-A976-100F81407BDA}">
      <dgm:prSet/>
      <dgm:spPr/>
      <dgm:t>
        <a:bodyPr/>
        <a:lstStyle/>
        <a:p>
          <a:endParaRPr lang="en-US"/>
        </a:p>
      </dgm:t>
    </dgm:pt>
    <dgm:pt modelId="{635C0B0F-D398-4C45-ABE7-3D8351A3B92C}" type="pres">
      <dgm:prSet presAssocID="{1F06F0D8-46CE-4D18-A5E5-31C4D51D0F09}" presName="linear" presStyleCnt="0">
        <dgm:presLayoutVars>
          <dgm:animLvl val="lvl"/>
          <dgm:resizeHandles val="exact"/>
        </dgm:presLayoutVars>
      </dgm:prSet>
      <dgm:spPr/>
    </dgm:pt>
    <dgm:pt modelId="{F7DF84E1-A2F9-48F7-9731-0045A76A814F}" type="pres">
      <dgm:prSet presAssocID="{3E2D1D17-094B-4126-AB81-8CE5B1F68AD6}" presName="parentText" presStyleLbl="node1" presStyleIdx="0" presStyleCnt="7">
        <dgm:presLayoutVars>
          <dgm:chMax val="0"/>
          <dgm:bulletEnabled val="1"/>
        </dgm:presLayoutVars>
      </dgm:prSet>
      <dgm:spPr/>
    </dgm:pt>
    <dgm:pt modelId="{2AC09DFF-D6DD-4BD7-B7DC-9B790BB2A7C0}" type="pres">
      <dgm:prSet presAssocID="{1CDD251E-81AB-4D71-AC14-96B45CA37F87}" presName="spacer" presStyleCnt="0"/>
      <dgm:spPr/>
    </dgm:pt>
    <dgm:pt modelId="{3CE8E87F-B271-40EB-B462-C45ECA309E34}" type="pres">
      <dgm:prSet presAssocID="{4060983F-E879-4D4F-86BE-DEE1E3232C81}" presName="parentText" presStyleLbl="node1" presStyleIdx="1" presStyleCnt="7" custLinFactNeighborX="-35211" custLinFactNeighborY="40252">
        <dgm:presLayoutVars>
          <dgm:chMax val="0"/>
          <dgm:bulletEnabled val="1"/>
        </dgm:presLayoutVars>
      </dgm:prSet>
      <dgm:spPr/>
    </dgm:pt>
    <dgm:pt modelId="{72BD9643-2E17-4953-9B56-74AC431FC9E3}" type="pres">
      <dgm:prSet presAssocID="{E45DEF52-A4D8-4A74-B90D-682C1942D78A}" presName="spacer" presStyleCnt="0"/>
      <dgm:spPr/>
    </dgm:pt>
    <dgm:pt modelId="{EF4B39CB-C020-4349-AA53-29B216872D2B}" type="pres">
      <dgm:prSet presAssocID="{8A24F766-5E75-4A3C-9447-6036A6411DD6}" presName="parentText" presStyleLbl="node1" presStyleIdx="2" presStyleCnt="7">
        <dgm:presLayoutVars>
          <dgm:chMax val="0"/>
          <dgm:bulletEnabled val="1"/>
        </dgm:presLayoutVars>
      </dgm:prSet>
      <dgm:spPr/>
    </dgm:pt>
    <dgm:pt modelId="{F27B563D-8814-468B-A8CB-5EA2FCA52727}" type="pres">
      <dgm:prSet presAssocID="{D4247226-9568-481A-B4C1-C9E7F8E79500}" presName="spacer" presStyleCnt="0"/>
      <dgm:spPr/>
    </dgm:pt>
    <dgm:pt modelId="{11DD1BBD-56DD-45C8-B3A8-0868DEB0085D}" type="pres">
      <dgm:prSet presAssocID="{F93450C9-8BDA-45E6-AE57-57552A78E7BE}" presName="parentText" presStyleLbl="node1" presStyleIdx="3" presStyleCnt="7">
        <dgm:presLayoutVars>
          <dgm:chMax val="0"/>
          <dgm:bulletEnabled val="1"/>
        </dgm:presLayoutVars>
      </dgm:prSet>
      <dgm:spPr/>
    </dgm:pt>
    <dgm:pt modelId="{E4FC3E42-59AF-4529-A9B7-7BCBD5521DDC}" type="pres">
      <dgm:prSet presAssocID="{74963DFF-5D29-4608-85A9-81218226F118}" presName="spacer" presStyleCnt="0"/>
      <dgm:spPr/>
    </dgm:pt>
    <dgm:pt modelId="{552BC13C-AE30-47CF-B4A8-6C73312A011B}" type="pres">
      <dgm:prSet presAssocID="{29473FA0-4627-4D0D-8BA7-F42901E06CDA}" presName="parentText" presStyleLbl="node1" presStyleIdx="4" presStyleCnt="7" custLinFactNeighborX="-3292" custLinFactNeighborY="33921">
        <dgm:presLayoutVars>
          <dgm:chMax val="0"/>
          <dgm:bulletEnabled val="1"/>
        </dgm:presLayoutVars>
      </dgm:prSet>
      <dgm:spPr/>
    </dgm:pt>
    <dgm:pt modelId="{5BBAD7E9-8AF6-478E-8BFB-C036227279DD}" type="pres">
      <dgm:prSet presAssocID="{6A95B872-D8F3-4BF9-A57C-A599CAE56731}" presName="spacer" presStyleCnt="0"/>
      <dgm:spPr/>
    </dgm:pt>
    <dgm:pt modelId="{5B31EEEF-E697-4FF9-B1F0-9A49D7E188CE}" type="pres">
      <dgm:prSet presAssocID="{141A51CC-2491-4383-9B95-9AFE9DC143D9}" presName="parentText" presStyleLbl="node1" presStyleIdx="5" presStyleCnt="7">
        <dgm:presLayoutVars>
          <dgm:chMax val="0"/>
          <dgm:bulletEnabled val="1"/>
        </dgm:presLayoutVars>
      </dgm:prSet>
      <dgm:spPr/>
    </dgm:pt>
    <dgm:pt modelId="{4F7ECA86-1D67-44F2-96F6-5A2F5ADA59E4}" type="pres">
      <dgm:prSet presAssocID="{928AC00C-625E-4075-920C-4786F142AFF5}" presName="spacer" presStyleCnt="0"/>
      <dgm:spPr/>
    </dgm:pt>
    <dgm:pt modelId="{2FD341A2-E23C-42AA-9A5E-6D6218D0C39A}" type="pres">
      <dgm:prSet presAssocID="{0037C714-954D-4D1E-88E2-55792E622ED5}" presName="parentText" presStyleLbl="node1" presStyleIdx="6" presStyleCnt="7">
        <dgm:presLayoutVars>
          <dgm:chMax val="0"/>
          <dgm:bulletEnabled val="1"/>
        </dgm:presLayoutVars>
      </dgm:prSet>
      <dgm:spPr/>
    </dgm:pt>
  </dgm:ptLst>
  <dgm:cxnLst>
    <dgm:cxn modelId="{E9037E02-7061-4E76-85F6-2EB6451A4A05}" type="presOf" srcId="{8A24F766-5E75-4A3C-9447-6036A6411DD6}" destId="{EF4B39CB-C020-4349-AA53-29B216872D2B}" srcOrd="0" destOrd="0" presId="urn:microsoft.com/office/officeart/2005/8/layout/vList2"/>
    <dgm:cxn modelId="{9A23420A-2E5C-4511-9A68-A76A227F6D49}" srcId="{1F06F0D8-46CE-4D18-A5E5-31C4D51D0F09}" destId="{3E2D1D17-094B-4126-AB81-8CE5B1F68AD6}" srcOrd="0" destOrd="0" parTransId="{4FD81B34-11CA-4CB4-8B1F-EE2A2D16BFB6}" sibTransId="{1CDD251E-81AB-4D71-AC14-96B45CA37F87}"/>
    <dgm:cxn modelId="{6B8EF10B-8A39-491E-9B71-162E7A44DD00}" type="presOf" srcId="{0037C714-954D-4D1E-88E2-55792E622ED5}" destId="{2FD341A2-E23C-42AA-9A5E-6D6218D0C39A}" srcOrd="0" destOrd="0" presId="urn:microsoft.com/office/officeart/2005/8/layout/vList2"/>
    <dgm:cxn modelId="{D67B9015-94E4-4BA4-A721-439451EF29ED}" type="presOf" srcId="{1F06F0D8-46CE-4D18-A5E5-31C4D51D0F09}" destId="{635C0B0F-D398-4C45-ABE7-3D8351A3B92C}" srcOrd="0" destOrd="0" presId="urn:microsoft.com/office/officeart/2005/8/layout/vList2"/>
    <dgm:cxn modelId="{F62DE42F-6A1F-4B54-ABEA-53FD7BBDE0CF}" type="presOf" srcId="{141A51CC-2491-4383-9B95-9AFE9DC143D9}" destId="{5B31EEEF-E697-4FF9-B1F0-9A49D7E188CE}" srcOrd="0" destOrd="0" presId="urn:microsoft.com/office/officeart/2005/8/layout/vList2"/>
    <dgm:cxn modelId="{4106B27D-E3B1-4C93-8236-298726F20103}" type="presOf" srcId="{29473FA0-4627-4D0D-8BA7-F42901E06CDA}" destId="{552BC13C-AE30-47CF-B4A8-6C73312A011B}" srcOrd="0" destOrd="0" presId="urn:microsoft.com/office/officeart/2005/8/layout/vList2"/>
    <dgm:cxn modelId="{F341B77D-22B7-4A93-A32E-AE94DD8C9A64}" srcId="{1F06F0D8-46CE-4D18-A5E5-31C4D51D0F09}" destId="{29473FA0-4627-4D0D-8BA7-F42901E06CDA}" srcOrd="4" destOrd="0" parTransId="{7DF9F7E2-3942-4CAE-BA14-CD46BBF63E99}" sibTransId="{6A95B872-D8F3-4BF9-A57C-A599CAE56731}"/>
    <dgm:cxn modelId="{3CAC5990-955C-4C5F-932F-AD771E171936}" srcId="{1F06F0D8-46CE-4D18-A5E5-31C4D51D0F09}" destId="{4060983F-E879-4D4F-86BE-DEE1E3232C81}" srcOrd="1" destOrd="0" parTransId="{C14B5DD8-3AF0-4190-844C-2399A6A0A10F}" sibTransId="{E45DEF52-A4D8-4A74-B90D-682C1942D78A}"/>
    <dgm:cxn modelId="{7E0199A3-A730-48D3-B33B-E843314483B3}" type="presOf" srcId="{3E2D1D17-094B-4126-AB81-8CE5B1F68AD6}" destId="{F7DF84E1-A2F9-48F7-9731-0045A76A814F}" srcOrd="0" destOrd="0" presId="urn:microsoft.com/office/officeart/2005/8/layout/vList2"/>
    <dgm:cxn modelId="{339F30A7-9039-47E2-A976-100F81407BDA}" srcId="{1F06F0D8-46CE-4D18-A5E5-31C4D51D0F09}" destId="{0037C714-954D-4D1E-88E2-55792E622ED5}" srcOrd="6" destOrd="0" parTransId="{9F0FBF0A-D810-4819-9E83-34A2A7BCB5B2}" sibTransId="{7363A3FC-5339-43B4-BFA7-4A1DEEEC3DBE}"/>
    <dgm:cxn modelId="{8D842EB5-5170-4212-8FF8-A4EBD4FB73C2}" srcId="{1F06F0D8-46CE-4D18-A5E5-31C4D51D0F09}" destId="{F93450C9-8BDA-45E6-AE57-57552A78E7BE}" srcOrd="3" destOrd="0" parTransId="{34470A7B-7F94-47E8-ADFB-93065F3FA469}" sibTransId="{74963DFF-5D29-4608-85A9-81218226F118}"/>
    <dgm:cxn modelId="{B21673B7-F005-4B10-B088-F65E086AF619}" srcId="{1F06F0D8-46CE-4D18-A5E5-31C4D51D0F09}" destId="{8A24F766-5E75-4A3C-9447-6036A6411DD6}" srcOrd="2" destOrd="0" parTransId="{86300AF2-0F84-451B-B7A5-0D479FAA5CA0}" sibTransId="{D4247226-9568-481A-B4C1-C9E7F8E79500}"/>
    <dgm:cxn modelId="{60224AC1-E870-4984-B23D-2E0F7F78DD45}" srcId="{1F06F0D8-46CE-4D18-A5E5-31C4D51D0F09}" destId="{141A51CC-2491-4383-9B95-9AFE9DC143D9}" srcOrd="5" destOrd="0" parTransId="{A6EF352E-9510-4811-816E-752E3D6B0EDC}" sibTransId="{928AC00C-625E-4075-920C-4786F142AFF5}"/>
    <dgm:cxn modelId="{52CCD9D9-8314-45D2-82A0-B6E9E64BDC3E}" type="presOf" srcId="{F93450C9-8BDA-45E6-AE57-57552A78E7BE}" destId="{11DD1BBD-56DD-45C8-B3A8-0868DEB0085D}" srcOrd="0" destOrd="0" presId="urn:microsoft.com/office/officeart/2005/8/layout/vList2"/>
    <dgm:cxn modelId="{018299E7-FCB5-4A85-9C4E-F1DAAA81D37A}" type="presOf" srcId="{4060983F-E879-4D4F-86BE-DEE1E3232C81}" destId="{3CE8E87F-B271-40EB-B462-C45ECA309E34}" srcOrd="0" destOrd="0" presId="urn:microsoft.com/office/officeart/2005/8/layout/vList2"/>
    <dgm:cxn modelId="{4F6830A9-4A98-47BE-8E3D-522CCED901BB}" type="presParOf" srcId="{635C0B0F-D398-4C45-ABE7-3D8351A3B92C}" destId="{F7DF84E1-A2F9-48F7-9731-0045A76A814F}" srcOrd="0" destOrd="0" presId="urn:microsoft.com/office/officeart/2005/8/layout/vList2"/>
    <dgm:cxn modelId="{54F622A8-A9C6-4D0C-998D-CCB74BC461B7}" type="presParOf" srcId="{635C0B0F-D398-4C45-ABE7-3D8351A3B92C}" destId="{2AC09DFF-D6DD-4BD7-B7DC-9B790BB2A7C0}" srcOrd="1" destOrd="0" presId="urn:microsoft.com/office/officeart/2005/8/layout/vList2"/>
    <dgm:cxn modelId="{0587444A-5E31-4BE3-80A6-0FAB6CD42891}" type="presParOf" srcId="{635C0B0F-D398-4C45-ABE7-3D8351A3B92C}" destId="{3CE8E87F-B271-40EB-B462-C45ECA309E34}" srcOrd="2" destOrd="0" presId="urn:microsoft.com/office/officeart/2005/8/layout/vList2"/>
    <dgm:cxn modelId="{A4DDB66F-0FBA-41B7-8A15-79C9647CCA39}" type="presParOf" srcId="{635C0B0F-D398-4C45-ABE7-3D8351A3B92C}" destId="{72BD9643-2E17-4953-9B56-74AC431FC9E3}" srcOrd="3" destOrd="0" presId="urn:microsoft.com/office/officeart/2005/8/layout/vList2"/>
    <dgm:cxn modelId="{290DEE7B-3F7F-4DD9-B399-F40010738DEE}" type="presParOf" srcId="{635C0B0F-D398-4C45-ABE7-3D8351A3B92C}" destId="{EF4B39CB-C020-4349-AA53-29B216872D2B}" srcOrd="4" destOrd="0" presId="urn:microsoft.com/office/officeart/2005/8/layout/vList2"/>
    <dgm:cxn modelId="{4DF09D4C-C51E-4308-8727-6F6543330715}" type="presParOf" srcId="{635C0B0F-D398-4C45-ABE7-3D8351A3B92C}" destId="{F27B563D-8814-468B-A8CB-5EA2FCA52727}" srcOrd="5" destOrd="0" presId="urn:microsoft.com/office/officeart/2005/8/layout/vList2"/>
    <dgm:cxn modelId="{7F9EFA20-1287-43FB-B29C-95443F078C17}" type="presParOf" srcId="{635C0B0F-D398-4C45-ABE7-3D8351A3B92C}" destId="{11DD1BBD-56DD-45C8-B3A8-0868DEB0085D}" srcOrd="6" destOrd="0" presId="urn:microsoft.com/office/officeart/2005/8/layout/vList2"/>
    <dgm:cxn modelId="{3350CE2B-6DB5-40A4-B17A-FDF5E4A3E269}" type="presParOf" srcId="{635C0B0F-D398-4C45-ABE7-3D8351A3B92C}" destId="{E4FC3E42-59AF-4529-A9B7-7BCBD5521DDC}" srcOrd="7" destOrd="0" presId="urn:microsoft.com/office/officeart/2005/8/layout/vList2"/>
    <dgm:cxn modelId="{2C6AB8AB-8BFA-4D77-BAF5-CAB16C6AB26F}" type="presParOf" srcId="{635C0B0F-D398-4C45-ABE7-3D8351A3B92C}" destId="{552BC13C-AE30-47CF-B4A8-6C73312A011B}" srcOrd="8" destOrd="0" presId="urn:microsoft.com/office/officeart/2005/8/layout/vList2"/>
    <dgm:cxn modelId="{7D0FDD21-9388-4CA6-BB06-84DDFB372C35}" type="presParOf" srcId="{635C0B0F-D398-4C45-ABE7-3D8351A3B92C}" destId="{5BBAD7E9-8AF6-478E-8BFB-C036227279DD}" srcOrd="9" destOrd="0" presId="urn:microsoft.com/office/officeart/2005/8/layout/vList2"/>
    <dgm:cxn modelId="{66821023-D5F0-49DE-A9CC-7544F33C3B72}" type="presParOf" srcId="{635C0B0F-D398-4C45-ABE7-3D8351A3B92C}" destId="{5B31EEEF-E697-4FF9-B1F0-9A49D7E188CE}" srcOrd="10" destOrd="0" presId="urn:microsoft.com/office/officeart/2005/8/layout/vList2"/>
    <dgm:cxn modelId="{FD245A7A-5FB1-464C-B940-5715C487895A}" type="presParOf" srcId="{635C0B0F-D398-4C45-ABE7-3D8351A3B92C}" destId="{4F7ECA86-1D67-44F2-96F6-5A2F5ADA59E4}" srcOrd="11" destOrd="0" presId="urn:microsoft.com/office/officeart/2005/8/layout/vList2"/>
    <dgm:cxn modelId="{DBADFC38-61EA-4091-9D81-FB5F6E207484}" type="presParOf" srcId="{635C0B0F-D398-4C45-ABE7-3D8351A3B92C}" destId="{2FD341A2-E23C-42AA-9A5E-6D6218D0C39A}"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4CD6496-4DE2-4404-AB9C-049F4E6ABA7B}"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6BE7536E-061C-4250-ABB0-7E816BDAA086}">
      <dgm:prSet/>
      <dgm:spPr/>
      <dgm:t>
        <a:bodyPr/>
        <a:lstStyle/>
        <a:p>
          <a:pPr>
            <a:lnSpc>
              <a:spcPct val="100000"/>
            </a:lnSpc>
          </a:pPr>
          <a:r>
            <a:rPr lang="en-US"/>
            <a:t>Local government/public health</a:t>
          </a:r>
        </a:p>
      </dgm:t>
    </dgm:pt>
    <dgm:pt modelId="{9BB06863-8D82-4F40-ADB2-558F2DD01E77}" type="parTrans" cxnId="{CE7E22D4-1909-4477-BE34-4311A5B4C66E}">
      <dgm:prSet/>
      <dgm:spPr/>
      <dgm:t>
        <a:bodyPr/>
        <a:lstStyle/>
        <a:p>
          <a:endParaRPr lang="en-US"/>
        </a:p>
      </dgm:t>
    </dgm:pt>
    <dgm:pt modelId="{2CC83638-7499-45F0-A774-F953F0F04CD3}" type="sibTrans" cxnId="{CE7E22D4-1909-4477-BE34-4311A5B4C66E}">
      <dgm:prSet/>
      <dgm:spPr/>
      <dgm:t>
        <a:bodyPr/>
        <a:lstStyle/>
        <a:p>
          <a:pPr>
            <a:lnSpc>
              <a:spcPct val="100000"/>
            </a:lnSpc>
          </a:pPr>
          <a:endParaRPr lang="en-US"/>
        </a:p>
      </dgm:t>
    </dgm:pt>
    <dgm:pt modelId="{9B5264DB-D569-406A-84A5-65ABEFAF3E3C}">
      <dgm:prSet/>
      <dgm:spPr/>
      <dgm:t>
        <a:bodyPr/>
        <a:lstStyle/>
        <a:p>
          <a:pPr>
            <a:lnSpc>
              <a:spcPct val="100000"/>
            </a:lnSpc>
          </a:pPr>
          <a:r>
            <a:rPr lang="en-US"/>
            <a:t>Healthcare providers</a:t>
          </a:r>
        </a:p>
      </dgm:t>
    </dgm:pt>
    <dgm:pt modelId="{339BBFE4-E9B3-4784-AB7D-F219B00DD00D}" type="parTrans" cxnId="{4EEB4377-EC86-41E2-B0FC-9C45FB01F8E9}">
      <dgm:prSet/>
      <dgm:spPr/>
      <dgm:t>
        <a:bodyPr/>
        <a:lstStyle/>
        <a:p>
          <a:endParaRPr lang="en-US"/>
        </a:p>
      </dgm:t>
    </dgm:pt>
    <dgm:pt modelId="{B4EAEC72-AEB6-4B54-AC94-3DC4B236309A}" type="sibTrans" cxnId="{4EEB4377-EC86-41E2-B0FC-9C45FB01F8E9}">
      <dgm:prSet/>
      <dgm:spPr/>
      <dgm:t>
        <a:bodyPr/>
        <a:lstStyle/>
        <a:p>
          <a:pPr>
            <a:lnSpc>
              <a:spcPct val="100000"/>
            </a:lnSpc>
          </a:pPr>
          <a:endParaRPr lang="en-US"/>
        </a:p>
      </dgm:t>
    </dgm:pt>
    <dgm:pt modelId="{5DA37B77-C59E-4D01-B4B4-FA406B9738C9}">
      <dgm:prSet/>
      <dgm:spPr/>
      <dgm:t>
        <a:bodyPr/>
        <a:lstStyle/>
        <a:p>
          <a:pPr>
            <a:lnSpc>
              <a:spcPct val="100000"/>
            </a:lnSpc>
          </a:pPr>
          <a:r>
            <a:rPr lang="en-US"/>
            <a:t>Food banks, agriculture nonprofits</a:t>
          </a:r>
        </a:p>
      </dgm:t>
    </dgm:pt>
    <dgm:pt modelId="{38E10F70-865A-459C-A933-3F7CD432DDDD}" type="parTrans" cxnId="{FE1E3BF4-49B3-4DD7-9351-E45589AA4357}">
      <dgm:prSet/>
      <dgm:spPr/>
      <dgm:t>
        <a:bodyPr/>
        <a:lstStyle/>
        <a:p>
          <a:endParaRPr lang="en-US"/>
        </a:p>
      </dgm:t>
    </dgm:pt>
    <dgm:pt modelId="{B730E1C2-DCF2-4A4D-A878-1C834EEBAD45}" type="sibTrans" cxnId="{FE1E3BF4-49B3-4DD7-9351-E45589AA4357}">
      <dgm:prSet/>
      <dgm:spPr/>
      <dgm:t>
        <a:bodyPr/>
        <a:lstStyle/>
        <a:p>
          <a:pPr>
            <a:lnSpc>
              <a:spcPct val="100000"/>
            </a:lnSpc>
          </a:pPr>
          <a:endParaRPr lang="en-US"/>
        </a:p>
      </dgm:t>
    </dgm:pt>
    <dgm:pt modelId="{9FC0E982-0883-41F7-B132-74191744F9CF}">
      <dgm:prSet/>
      <dgm:spPr/>
      <dgm:t>
        <a:bodyPr/>
        <a:lstStyle/>
        <a:p>
          <a:pPr>
            <a:lnSpc>
              <a:spcPct val="100000"/>
            </a:lnSpc>
          </a:pPr>
          <a:r>
            <a:rPr lang="en-US"/>
            <a:t>Cooperative extensions</a:t>
          </a:r>
        </a:p>
      </dgm:t>
    </dgm:pt>
    <dgm:pt modelId="{6A83056A-DE47-4B7C-95DA-A97AEF4566AB}" type="parTrans" cxnId="{B55A82E5-6CAE-486D-BFB2-5030FF9A693D}">
      <dgm:prSet/>
      <dgm:spPr/>
      <dgm:t>
        <a:bodyPr/>
        <a:lstStyle/>
        <a:p>
          <a:endParaRPr lang="en-US"/>
        </a:p>
      </dgm:t>
    </dgm:pt>
    <dgm:pt modelId="{23AD8358-0891-46A4-AFBD-8CB27D1511E6}" type="sibTrans" cxnId="{B55A82E5-6CAE-486D-BFB2-5030FF9A693D}">
      <dgm:prSet/>
      <dgm:spPr/>
      <dgm:t>
        <a:bodyPr/>
        <a:lstStyle/>
        <a:p>
          <a:pPr>
            <a:lnSpc>
              <a:spcPct val="100000"/>
            </a:lnSpc>
          </a:pPr>
          <a:endParaRPr lang="en-US"/>
        </a:p>
      </dgm:t>
    </dgm:pt>
    <dgm:pt modelId="{1579D706-DA23-4974-8947-070521AEC7D3}">
      <dgm:prSet/>
      <dgm:spPr/>
      <dgm:t>
        <a:bodyPr/>
        <a:lstStyle/>
        <a:p>
          <a:pPr>
            <a:lnSpc>
              <a:spcPct val="100000"/>
            </a:lnSpc>
          </a:pPr>
          <a:r>
            <a:rPr lang="en-US"/>
            <a:t>Local authors, businesses</a:t>
          </a:r>
        </a:p>
      </dgm:t>
    </dgm:pt>
    <dgm:pt modelId="{8E2DBDF0-CDE9-4037-A5A6-BD032BC8658E}" type="parTrans" cxnId="{6CE9A63B-B92F-463A-8887-F83AFDB63AAA}">
      <dgm:prSet/>
      <dgm:spPr/>
      <dgm:t>
        <a:bodyPr/>
        <a:lstStyle/>
        <a:p>
          <a:endParaRPr lang="en-US"/>
        </a:p>
      </dgm:t>
    </dgm:pt>
    <dgm:pt modelId="{1B92BACE-4380-4D9B-A641-C96F7177E70C}" type="sibTrans" cxnId="{6CE9A63B-B92F-463A-8887-F83AFDB63AAA}">
      <dgm:prSet/>
      <dgm:spPr/>
      <dgm:t>
        <a:bodyPr/>
        <a:lstStyle/>
        <a:p>
          <a:pPr>
            <a:lnSpc>
              <a:spcPct val="100000"/>
            </a:lnSpc>
          </a:pPr>
          <a:endParaRPr lang="en-US"/>
        </a:p>
      </dgm:t>
    </dgm:pt>
    <dgm:pt modelId="{831FD676-813D-40BB-9D3D-A2FA4F65181E}">
      <dgm:prSet/>
      <dgm:spPr/>
      <dgm:t>
        <a:bodyPr/>
        <a:lstStyle/>
        <a:p>
          <a:pPr>
            <a:lnSpc>
              <a:spcPct val="100000"/>
            </a:lnSpc>
          </a:pPr>
          <a:r>
            <a:rPr lang="en-US"/>
            <a:t>Health Non-Profits</a:t>
          </a:r>
        </a:p>
      </dgm:t>
    </dgm:pt>
    <dgm:pt modelId="{772FBD94-C596-434F-A7A7-F6DC3069E92D}" type="parTrans" cxnId="{443F3AC3-C472-404D-A104-B7CF2028567C}">
      <dgm:prSet/>
      <dgm:spPr/>
      <dgm:t>
        <a:bodyPr/>
        <a:lstStyle/>
        <a:p>
          <a:endParaRPr lang="en-US"/>
        </a:p>
      </dgm:t>
    </dgm:pt>
    <dgm:pt modelId="{DA4762F7-D57D-49A8-8787-8BF3761F074F}" type="sibTrans" cxnId="{443F3AC3-C472-404D-A104-B7CF2028567C}">
      <dgm:prSet/>
      <dgm:spPr/>
      <dgm:t>
        <a:bodyPr/>
        <a:lstStyle/>
        <a:p>
          <a:endParaRPr lang="en-US"/>
        </a:p>
      </dgm:t>
    </dgm:pt>
    <dgm:pt modelId="{A00F7745-7C1F-444A-8FD7-957751EB21E8}" type="pres">
      <dgm:prSet presAssocID="{04CD6496-4DE2-4404-AB9C-049F4E6ABA7B}" presName="root" presStyleCnt="0">
        <dgm:presLayoutVars>
          <dgm:dir/>
          <dgm:resizeHandles val="exact"/>
        </dgm:presLayoutVars>
      </dgm:prSet>
      <dgm:spPr/>
    </dgm:pt>
    <dgm:pt modelId="{4F81F960-F413-4E14-8E4B-C760B75F2F4A}" type="pres">
      <dgm:prSet presAssocID="{04CD6496-4DE2-4404-AB9C-049F4E6ABA7B}" presName="container" presStyleCnt="0">
        <dgm:presLayoutVars>
          <dgm:dir/>
          <dgm:resizeHandles val="exact"/>
        </dgm:presLayoutVars>
      </dgm:prSet>
      <dgm:spPr/>
    </dgm:pt>
    <dgm:pt modelId="{A8171770-4BD6-4EF5-932E-B0477F7ED69C}" type="pres">
      <dgm:prSet presAssocID="{6BE7536E-061C-4250-ABB0-7E816BDAA086}" presName="compNode" presStyleCnt="0"/>
      <dgm:spPr/>
    </dgm:pt>
    <dgm:pt modelId="{1F55C4C8-4D3F-4EAE-A00A-F8895A5C36E4}" type="pres">
      <dgm:prSet presAssocID="{6BE7536E-061C-4250-ABB0-7E816BDAA086}" presName="iconBgRect" presStyleLbl="bgShp" presStyleIdx="0" presStyleCnt="6"/>
      <dgm:spPr/>
    </dgm:pt>
    <dgm:pt modelId="{8D53A510-6E3F-4234-B5BE-DB445006FEBB}" type="pres">
      <dgm:prSet presAssocID="{6BE7536E-061C-4250-ABB0-7E816BDAA086}"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ank"/>
        </a:ext>
      </dgm:extLst>
    </dgm:pt>
    <dgm:pt modelId="{C22B3833-0CE7-48E5-A3B3-9181C508E0EA}" type="pres">
      <dgm:prSet presAssocID="{6BE7536E-061C-4250-ABB0-7E816BDAA086}" presName="spaceRect" presStyleCnt="0"/>
      <dgm:spPr/>
    </dgm:pt>
    <dgm:pt modelId="{3731EAEF-C58D-4E1D-AA46-20CB6DFC9829}" type="pres">
      <dgm:prSet presAssocID="{6BE7536E-061C-4250-ABB0-7E816BDAA086}" presName="textRect" presStyleLbl="revTx" presStyleIdx="0" presStyleCnt="6">
        <dgm:presLayoutVars>
          <dgm:chMax val="1"/>
          <dgm:chPref val="1"/>
        </dgm:presLayoutVars>
      </dgm:prSet>
      <dgm:spPr/>
    </dgm:pt>
    <dgm:pt modelId="{D5318400-F3C1-4D03-AD9C-3B78D4E8D857}" type="pres">
      <dgm:prSet presAssocID="{2CC83638-7499-45F0-A774-F953F0F04CD3}" presName="sibTrans" presStyleLbl="sibTrans2D1" presStyleIdx="0" presStyleCnt="0"/>
      <dgm:spPr/>
    </dgm:pt>
    <dgm:pt modelId="{91154979-3027-4D76-969C-B5AACEC4CDFB}" type="pres">
      <dgm:prSet presAssocID="{9B5264DB-D569-406A-84A5-65ABEFAF3E3C}" presName="compNode" presStyleCnt="0"/>
      <dgm:spPr/>
    </dgm:pt>
    <dgm:pt modelId="{AEA23180-79B8-4EDD-865F-1CC254BC6B16}" type="pres">
      <dgm:prSet presAssocID="{9B5264DB-D569-406A-84A5-65ABEFAF3E3C}" presName="iconBgRect" presStyleLbl="bgShp" presStyleIdx="1" presStyleCnt="6"/>
      <dgm:spPr/>
    </dgm:pt>
    <dgm:pt modelId="{FAEAF6F4-6767-4677-9733-F52C1736EC10}" type="pres">
      <dgm:prSet presAssocID="{9B5264DB-D569-406A-84A5-65ABEFAF3E3C}"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ethoscope"/>
        </a:ext>
      </dgm:extLst>
    </dgm:pt>
    <dgm:pt modelId="{9084B7E4-72B6-4BD0-9098-123CF20494C3}" type="pres">
      <dgm:prSet presAssocID="{9B5264DB-D569-406A-84A5-65ABEFAF3E3C}" presName="spaceRect" presStyleCnt="0"/>
      <dgm:spPr/>
    </dgm:pt>
    <dgm:pt modelId="{451D0197-DFDF-4ED8-9EBE-CA54F8DD8A72}" type="pres">
      <dgm:prSet presAssocID="{9B5264DB-D569-406A-84A5-65ABEFAF3E3C}" presName="textRect" presStyleLbl="revTx" presStyleIdx="1" presStyleCnt="6">
        <dgm:presLayoutVars>
          <dgm:chMax val="1"/>
          <dgm:chPref val="1"/>
        </dgm:presLayoutVars>
      </dgm:prSet>
      <dgm:spPr/>
    </dgm:pt>
    <dgm:pt modelId="{C721EFD7-2363-4D12-81EE-A3E1BB9FC4FB}" type="pres">
      <dgm:prSet presAssocID="{B4EAEC72-AEB6-4B54-AC94-3DC4B236309A}" presName="sibTrans" presStyleLbl="sibTrans2D1" presStyleIdx="0" presStyleCnt="0"/>
      <dgm:spPr/>
    </dgm:pt>
    <dgm:pt modelId="{9B39B67D-6E1B-4FFD-B92F-33B7EB7425AD}" type="pres">
      <dgm:prSet presAssocID="{5DA37B77-C59E-4D01-B4B4-FA406B9738C9}" presName="compNode" presStyleCnt="0"/>
      <dgm:spPr/>
    </dgm:pt>
    <dgm:pt modelId="{F491EE78-6355-4532-9A24-0B568FB04DA1}" type="pres">
      <dgm:prSet presAssocID="{5DA37B77-C59E-4D01-B4B4-FA406B9738C9}" presName="iconBgRect" presStyleLbl="bgShp" presStyleIdx="2" presStyleCnt="6"/>
      <dgm:spPr/>
    </dgm:pt>
    <dgm:pt modelId="{8DB488CB-4912-4C3A-987C-D05DE4B618BB}" type="pres">
      <dgm:prSet presAssocID="{5DA37B77-C59E-4D01-B4B4-FA406B9738C9}"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Farm scene"/>
        </a:ext>
      </dgm:extLst>
    </dgm:pt>
    <dgm:pt modelId="{122B6D99-D1C3-41EF-95F7-A5E780826A11}" type="pres">
      <dgm:prSet presAssocID="{5DA37B77-C59E-4D01-B4B4-FA406B9738C9}" presName="spaceRect" presStyleCnt="0"/>
      <dgm:spPr/>
    </dgm:pt>
    <dgm:pt modelId="{B935AACD-B13F-4578-822C-B6097BE23840}" type="pres">
      <dgm:prSet presAssocID="{5DA37B77-C59E-4D01-B4B4-FA406B9738C9}" presName="textRect" presStyleLbl="revTx" presStyleIdx="2" presStyleCnt="6">
        <dgm:presLayoutVars>
          <dgm:chMax val="1"/>
          <dgm:chPref val="1"/>
        </dgm:presLayoutVars>
      </dgm:prSet>
      <dgm:spPr/>
    </dgm:pt>
    <dgm:pt modelId="{CD7E71FE-2B40-4741-AD13-48D98750424E}" type="pres">
      <dgm:prSet presAssocID="{B730E1C2-DCF2-4A4D-A878-1C834EEBAD45}" presName="sibTrans" presStyleLbl="sibTrans2D1" presStyleIdx="0" presStyleCnt="0"/>
      <dgm:spPr/>
    </dgm:pt>
    <dgm:pt modelId="{8B641D6C-2FFA-4A95-8911-65B8B02A1CFF}" type="pres">
      <dgm:prSet presAssocID="{9FC0E982-0883-41F7-B132-74191744F9CF}" presName="compNode" presStyleCnt="0"/>
      <dgm:spPr/>
    </dgm:pt>
    <dgm:pt modelId="{226E4938-B413-4D30-8E92-0CB1ACFC905C}" type="pres">
      <dgm:prSet presAssocID="{9FC0E982-0883-41F7-B132-74191744F9CF}" presName="iconBgRect" presStyleLbl="bgShp" presStyleIdx="3" presStyleCnt="6"/>
      <dgm:spPr/>
    </dgm:pt>
    <dgm:pt modelId="{79F399BC-A7C6-47C9-A49F-F286626C08D4}" type="pres">
      <dgm:prSet presAssocID="{9FC0E982-0883-41F7-B132-74191744F9CF}" presName="iconRect" presStyleLbl="node1" presStyleIdx="3" presStyleCnt="6"/>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Lunch Box with solid fill"/>
        </a:ext>
      </dgm:extLst>
    </dgm:pt>
    <dgm:pt modelId="{0C0F3C1C-6838-48FE-9465-CADC3E575134}" type="pres">
      <dgm:prSet presAssocID="{9FC0E982-0883-41F7-B132-74191744F9CF}" presName="spaceRect" presStyleCnt="0"/>
      <dgm:spPr/>
    </dgm:pt>
    <dgm:pt modelId="{89704B37-ADFC-453E-A37E-737331B8515F}" type="pres">
      <dgm:prSet presAssocID="{9FC0E982-0883-41F7-B132-74191744F9CF}" presName="textRect" presStyleLbl="revTx" presStyleIdx="3" presStyleCnt="6">
        <dgm:presLayoutVars>
          <dgm:chMax val="1"/>
          <dgm:chPref val="1"/>
        </dgm:presLayoutVars>
      </dgm:prSet>
      <dgm:spPr/>
    </dgm:pt>
    <dgm:pt modelId="{362A5A62-A328-4BD6-8688-C6F8D3D2B448}" type="pres">
      <dgm:prSet presAssocID="{23AD8358-0891-46A4-AFBD-8CB27D1511E6}" presName="sibTrans" presStyleLbl="sibTrans2D1" presStyleIdx="0" presStyleCnt="0"/>
      <dgm:spPr/>
    </dgm:pt>
    <dgm:pt modelId="{F4A0F8C1-32A0-40EB-ADD4-B46C817A301F}" type="pres">
      <dgm:prSet presAssocID="{1579D706-DA23-4974-8947-070521AEC7D3}" presName="compNode" presStyleCnt="0"/>
      <dgm:spPr/>
    </dgm:pt>
    <dgm:pt modelId="{EC3E7424-EE4E-42D3-9272-BB9E524BFC08}" type="pres">
      <dgm:prSet presAssocID="{1579D706-DA23-4974-8947-070521AEC7D3}" presName="iconBgRect" presStyleLbl="bgShp" presStyleIdx="4" presStyleCnt="6"/>
      <dgm:spPr/>
    </dgm:pt>
    <dgm:pt modelId="{649C3CD0-8AB8-42FA-9A46-A916FB2354D8}" type="pres">
      <dgm:prSet presAssocID="{1579D706-DA23-4974-8947-070521AEC7D3}"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ity"/>
        </a:ext>
      </dgm:extLst>
    </dgm:pt>
    <dgm:pt modelId="{83D88347-53E8-4749-ACB1-8E319EDD2570}" type="pres">
      <dgm:prSet presAssocID="{1579D706-DA23-4974-8947-070521AEC7D3}" presName="spaceRect" presStyleCnt="0"/>
      <dgm:spPr/>
    </dgm:pt>
    <dgm:pt modelId="{B57EECC2-317A-4FAB-AAEB-13CA1DE03228}" type="pres">
      <dgm:prSet presAssocID="{1579D706-DA23-4974-8947-070521AEC7D3}" presName="textRect" presStyleLbl="revTx" presStyleIdx="4" presStyleCnt="6">
        <dgm:presLayoutVars>
          <dgm:chMax val="1"/>
          <dgm:chPref val="1"/>
        </dgm:presLayoutVars>
      </dgm:prSet>
      <dgm:spPr/>
    </dgm:pt>
    <dgm:pt modelId="{11078CE5-3E58-485A-8F49-0B3F6659B1DB}" type="pres">
      <dgm:prSet presAssocID="{1B92BACE-4380-4D9B-A641-C96F7177E70C}" presName="sibTrans" presStyleLbl="sibTrans2D1" presStyleIdx="0" presStyleCnt="0"/>
      <dgm:spPr/>
    </dgm:pt>
    <dgm:pt modelId="{47F485C9-73D6-432F-9CF3-6E5034962940}" type="pres">
      <dgm:prSet presAssocID="{831FD676-813D-40BB-9D3D-A2FA4F65181E}" presName="compNode" presStyleCnt="0"/>
      <dgm:spPr/>
    </dgm:pt>
    <dgm:pt modelId="{9F1FB469-A8A2-430E-BC11-D72685C9A9CE}" type="pres">
      <dgm:prSet presAssocID="{831FD676-813D-40BB-9D3D-A2FA4F65181E}" presName="iconBgRect" presStyleLbl="bgShp" presStyleIdx="5" presStyleCnt="6"/>
      <dgm:spPr/>
    </dgm:pt>
    <dgm:pt modelId="{86381E0D-FA8F-4692-A2A4-9CDBD1234F66}" type="pres">
      <dgm:prSet presAssocID="{831FD676-813D-40BB-9D3D-A2FA4F65181E}" presName="iconRect" presStyleLbl="node1" presStyleIdx="5" presStyleCnt="6"/>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Meditation with solid fill"/>
        </a:ext>
      </dgm:extLst>
    </dgm:pt>
    <dgm:pt modelId="{2EE47BA4-38F1-4D45-A4D3-45CC1707833D}" type="pres">
      <dgm:prSet presAssocID="{831FD676-813D-40BB-9D3D-A2FA4F65181E}" presName="spaceRect" presStyleCnt="0"/>
      <dgm:spPr/>
    </dgm:pt>
    <dgm:pt modelId="{5B6E6954-DE53-4CF9-8D4D-1D9E201501F6}" type="pres">
      <dgm:prSet presAssocID="{831FD676-813D-40BB-9D3D-A2FA4F65181E}" presName="textRect" presStyleLbl="revTx" presStyleIdx="5" presStyleCnt="6">
        <dgm:presLayoutVars>
          <dgm:chMax val="1"/>
          <dgm:chPref val="1"/>
        </dgm:presLayoutVars>
      </dgm:prSet>
      <dgm:spPr/>
    </dgm:pt>
  </dgm:ptLst>
  <dgm:cxnLst>
    <dgm:cxn modelId="{16324019-896C-4B27-BA3A-A677F6A9986C}" type="presOf" srcId="{831FD676-813D-40BB-9D3D-A2FA4F65181E}" destId="{5B6E6954-DE53-4CF9-8D4D-1D9E201501F6}" srcOrd="0" destOrd="0" presId="urn:microsoft.com/office/officeart/2018/2/layout/IconCircleList"/>
    <dgm:cxn modelId="{13DEC21C-88C4-43F3-B516-8109C5887A12}" type="presOf" srcId="{B4EAEC72-AEB6-4B54-AC94-3DC4B236309A}" destId="{C721EFD7-2363-4D12-81EE-A3E1BB9FC4FB}" srcOrd="0" destOrd="0" presId="urn:microsoft.com/office/officeart/2018/2/layout/IconCircleList"/>
    <dgm:cxn modelId="{8B43322F-33FD-4494-8B8C-8EE5EF5470D6}" type="presOf" srcId="{04CD6496-4DE2-4404-AB9C-049F4E6ABA7B}" destId="{A00F7745-7C1F-444A-8FD7-957751EB21E8}" srcOrd="0" destOrd="0" presId="urn:microsoft.com/office/officeart/2018/2/layout/IconCircleList"/>
    <dgm:cxn modelId="{2310BB34-929B-48EF-841F-6A9BFA1CDCC0}" type="presOf" srcId="{B730E1C2-DCF2-4A4D-A878-1C834EEBAD45}" destId="{CD7E71FE-2B40-4741-AD13-48D98750424E}" srcOrd="0" destOrd="0" presId="urn:microsoft.com/office/officeart/2018/2/layout/IconCircleList"/>
    <dgm:cxn modelId="{6CE9A63B-B92F-463A-8887-F83AFDB63AAA}" srcId="{04CD6496-4DE2-4404-AB9C-049F4E6ABA7B}" destId="{1579D706-DA23-4974-8947-070521AEC7D3}" srcOrd="4" destOrd="0" parTransId="{8E2DBDF0-CDE9-4037-A5A6-BD032BC8658E}" sibTransId="{1B92BACE-4380-4D9B-A641-C96F7177E70C}"/>
    <dgm:cxn modelId="{70A29E5F-5CBD-4B3F-8CDE-36F088F6D313}" type="presOf" srcId="{1579D706-DA23-4974-8947-070521AEC7D3}" destId="{B57EECC2-317A-4FAB-AAEB-13CA1DE03228}" srcOrd="0" destOrd="0" presId="urn:microsoft.com/office/officeart/2018/2/layout/IconCircleList"/>
    <dgm:cxn modelId="{7F2A3A62-BFC9-4649-B887-E81F580CA853}" type="presOf" srcId="{2CC83638-7499-45F0-A774-F953F0F04CD3}" destId="{D5318400-F3C1-4D03-AD9C-3B78D4E8D857}" srcOrd="0" destOrd="0" presId="urn:microsoft.com/office/officeart/2018/2/layout/IconCircleList"/>
    <dgm:cxn modelId="{7957D676-F811-4775-8532-3A922D0E7DDA}" type="presOf" srcId="{6BE7536E-061C-4250-ABB0-7E816BDAA086}" destId="{3731EAEF-C58D-4E1D-AA46-20CB6DFC9829}" srcOrd="0" destOrd="0" presId="urn:microsoft.com/office/officeart/2018/2/layout/IconCircleList"/>
    <dgm:cxn modelId="{4EEB4377-EC86-41E2-B0FC-9C45FB01F8E9}" srcId="{04CD6496-4DE2-4404-AB9C-049F4E6ABA7B}" destId="{9B5264DB-D569-406A-84A5-65ABEFAF3E3C}" srcOrd="1" destOrd="0" parTransId="{339BBFE4-E9B3-4784-AB7D-F219B00DD00D}" sibTransId="{B4EAEC72-AEB6-4B54-AC94-3DC4B236309A}"/>
    <dgm:cxn modelId="{5E6AD088-9F07-4AE9-B99C-561F7C827C03}" type="presOf" srcId="{5DA37B77-C59E-4D01-B4B4-FA406B9738C9}" destId="{B935AACD-B13F-4578-822C-B6097BE23840}" srcOrd="0" destOrd="0" presId="urn:microsoft.com/office/officeart/2018/2/layout/IconCircleList"/>
    <dgm:cxn modelId="{B191D2A6-C4C5-422F-8E92-981F0ADB4BE8}" type="presOf" srcId="{23AD8358-0891-46A4-AFBD-8CB27D1511E6}" destId="{362A5A62-A328-4BD6-8688-C6F8D3D2B448}" srcOrd="0" destOrd="0" presId="urn:microsoft.com/office/officeart/2018/2/layout/IconCircleList"/>
    <dgm:cxn modelId="{443F3AC3-C472-404D-A104-B7CF2028567C}" srcId="{04CD6496-4DE2-4404-AB9C-049F4E6ABA7B}" destId="{831FD676-813D-40BB-9D3D-A2FA4F65181E}" srcOrd="5" destOrd="0" parTransId="{772FBD94-C596-434F-A7A7-F6DC3069E92D}" sibTransId="{DA4762F7-D57D-49A8-8787-8BF3761F074F}"/>
    <dgm:cxn modelId="{CE7E22D4-1909-4477-BE34-4311A5B4C66E}" srcId="{04CD6496-4DE2-4404-AB9C-049F4E6ABA7B}" destId="{6BE7536E-061C-4250-ABB0-7E816BDAA086}" srcOrd="0" destOrd="0" parTransId="{9BB06863-8D82-4F40-ADB2-558F2DD01E77}" sibTransId="{2CC83638-7499-45F0-A774-F953F0F04CD3}"/>
    <dgm:cxn modelId="{68785EDC-D094-44A1-B99E-6EB8D50EB9F7}" type="presOf" srcId="{1B92BACE-4380-4D9B-A641-C96F7177E70C}" destId="{11078CE5-3E58-485A-8F49-0B3F6659B1DB}" srcOrd="0" destOrd="0" presId="urn:microsoft.com/office/officeart/2018/2/layout/IconCircleList"/>
    <dgm:cxn modelId="{B55A82E5-6CAE-486D-BFB2-5030FF9A693D}" srcId="{04CD6496-4DE2-4404-AB9C-049F4E6ABA7B}" destId="{9FC0E982-0883-41F7-B132-74191744F9CF}" srcOrd="3" destOrd="0" parTransId="{6A83056A-DE47-4B7C-95DA-A97AEF4566AB}" sibTransId="{23AD8358-0891-46A4-AFBD-8CB27D1511E6}"/>
    <dgm:cxn modelId="{3A241DEA-F278-40EB-B6B5-AC59A6CCBB1D}" type="presOf" srcId="{9B5264DB-D569-406A-84A5-65ABEFAF3E3C}" destId="{451D0197-DFDF-4ED8-9EBE-CA54F8DD8A72}" srcOrd="0" destOrd="0" presId="urn:microsoft.com/office/officeart/2018/2/layout/IconCircleList"/>
    <dgm:cxn modelId="{380958F3-2872-4D1A-AB84-A55638897149}" type="presOf" srcId="{9FC0E982-0883-41F7-B132-74191744F9CF}" destId="{89704B37-ADFC-453E-A37E-737331B8515F}" srcOrd="0" destOrd="0" presId="urn:microsoft.com/office/officeart/2018/2/layout/IconCircleList"/>
    <dgm:cxn modelId="{FE1E3BF4-49B3-4DD7-9351-E45589AA4357}" srcId="{04CD6496-4DE2-4404-AB9C-049F4E6ABA7B}" destId="{5DA37B77-C59E-4D01-B4B4-FA406B9738C9}" srcOrd="2" destOrd="0" parTransId="{38E10F70-865A-459C-A933-3F7CD432DDDD}" sibTransId="{B730E1C2-DCF2-4A4D-A878-1C834EEBAD45}"/>
    <dgm:cxn modelId="{E2D2C677-5C19-4235-908D-782FD8F07CB3}" type="presParOf" srcId="{A00F7745-7C1F-444A-8FD7-957751EB21E8}" destId="{4F81F960-F413-4E14-8E4B-C760B75F2F4A}" srcOrd="0" destOrd="0" presId="urn:microsoft.com/office/officeart/2018/2/layout/IconCircleList"/>
    <dgm:cxn modelId="{861A2708-BC9D-4E1E-BB8B-0CEF0BBC9517}" type="presParOf" srcId="{4F81F960-F413-4E14-8E4B-C760B75F2F4A}" destId="{A8171770-4BD6-4EF5-932E-B0477F7ED69C}" srcOrd="0" destOrd="0" presId="urn:microsoft.com/office/officeart/2018/2/layout/IconCircleList"/>
    <dgm:cxn modelId="{3671894A-95D4-4730-B377-4B7581042DDD}" type="presParOf" srcId="{A8171770-4BD6-4EF5-932E-B0477F7ED69C}" destId="{1F55C4C8-4D3F-4EAE-A00A-F8895A5C36E4}" srcOrd="0" destOrd="0" presId="urn:microsoft.com/office/officeart/2018/2/layout/IconCircleList"/>
    <dgm:cxn modelId="{5414B9D0-A6F0-4187-92F7-91787A5D74A2}" type="presParOf" srcId="{A8171770-4BD6-4EF5-932E-B0477F7ED69C}" destId="{8D53A510-6E3F-4234-B5BE-DB445006FEBB}" srcOrd="1" destOrd="0" presId="urn:microsoft.com/office/officeart/2018/2/layout/IconCircleList"/>
    <dgm:cxn modelId="{57972976-6658-4AF9-BFE7-6D19CEBD449A}" type="presParOf" srcId="{A8171770-4BD6-4EF5-932E-B0477F7ED69C}" destId="{C22B3833-0CE7-48E5-A3B3-9181C508E0EA}" srcOrd="2" destOrd="0" presId="urn:microsoft.com/office/officeart/2018/2/layout/IconCircleList"/>
    <dgm:cxn modelId="{E534A6A5-236A-4BC9-AC4E-CCDB2AE04292}" type="presParOf" srcId="{A8171770-4BD6-4EF5-932E-B0477F7ED69C}" destId="{3731EAEF-C58D-4E1D-AA46-20CB6DFC9829}" srcOrd="3" destOrd="0" presId="urn:microsoft.com/office/officeart/2018/2/layout/IconCircleList"/>
    <dgm:cxn modelId="{93464236-288B-4B67-9EA6-752DB3B47039}" type="presParOf" srcId="{4F81F960-F413-4E14-8E4B-C760B75F2F4A}" destId="{D5318400-F3C1-4D03-AD9C-3B78D4E8D857}" srcOrd="1" destOrd="0" presId="urn:microsoft.com/office/officeart/2018/2/layout/IconCircleList"/>
    <dgm:cxn modelId="{8673A09E-9C68-4607-AD4D-252F1D4EAD20}" type="presParOf" srcId="{4F81F960-F413-4E14-8E4B-C760B75F2F4A}" destId="{91154979-3027-4D76-969C-B5AACEC4CDFB}" srcOrd="2" destOrd="0" presId="urn:microsoft.com/office/officeart/2018/2/layout/IconCircleList"/>
    <dgm:cxn modelId="{0D12BCF5-13FB-41C3-B190-E61DBF2B400F}" type="presParOf" srcId="{91154979-3027-4D76-969C-B5AACEC4CDFB}" destId="{AEA23180-79B8-4EDD-865F-1CC254BC6B16}" srcOrd="0" destOrd="0" presId="urn:microsoft.com/office/officeart/2018/2/layout/IconCircleList"/>
    <dgm:cxn modelId="{BEEE97C8-E4BA-461E-ACE5-BBE348AFA174}" type="presParOf" srcId="{91154979-3027-4D76-969C-B5AACEC4CDFB}" destId="{FAEAF6F4-6767-4677-9733-F52C1736EC10}" srcOrd="1" destOrd="0" presId="urn:microsoft.com/office/officeart/2018/2/layout/IconCircleList"/>
    <dgm:cxn modelId="{5560AEBF-006A-44D5-BD14-8D07A5E3E45C}" type="presParOf" srcId="{91154979-3027-4D76-969C-B5AACEC4CDFB}" destId="{9084B7E4-72B6-4BD0-9098-123CF20494C3}" srcOrd="2" destOrd="0" presId="urn:microsoft.com/office/officeart/2018/2/layout/IconCircleList"/>
    <dgm:cxn modelId="{5B127D9B-B3B2-40DB-9E6C-7151419BDB77}" type="presParOf" srcId="{91154979-3027-4D76-969C-B5AACEC4CDFB}" destId="{451D0197-DFDF-4ED8-9EBE-CA54F8DD8A72}" srcOrd="3" destOrd="0" presId="urn:microsoft.com/office/officeart/2018/2/layout/IconCircleList"/>
    <dgm:cxn modelId="{AD541B41-0FD7-4DC0-A4C8-F0B4382A631C}" type="presParOf" srcId="{4F81F960-F413-4E14-8E4B-C760B75F2F4A}" destId="{C721EFD7-2363-4D12-81EE-A3E1BB9FC4FB}" srcOrd="3" destOrd="0" presId="urn:microsoft.com/office/officeart/2018/2/layout/IconCircleList"/>
    <dgm:cxn modelId="{6E87F207-2B02-4501-87CA-F789B75C34EA}" type="presParOf" srcId="{4F81F960-F413-4E14-8E4B-C760B75F2F4A}" destId="{9B39B67D-6E1B-4FFD-B92F-33B7EB7425AD}" srcOrd="4" destOrd="0" presId="urn:microsoft.com/office/officeart/2018/2/layout/IconCircleList"/>
    <dgm:cxn modelId="{986BF4A8-38E7-4789-A795-8B10D58CD006}" type="presParOf" srcId="{9B39B67D-6E1B-4FFD-B92F-33B7EB7425AD}" destId="{F491EE78-6355-4532-9A24-0B568FB04DA1}" srcOrd="0" destOrd="0" presId="urn:microsoft.com/office/officeart/2018/2/layout/IconCircleList"/>
    <dgm:cxn modelId="{1DB8C492-1D4E-46F4-A7F7-B799A5D4DE06}" type="presParOf" srcId="{9B39B67D-6E1B-4FFD-B92F-33B7EB7425AD}" destId="{8DB488CB-4912-4C3A-987C-D05DE4B618BB}" srcOrd="1" destOrd="0" presId="urn:microsoft.com/office/officeart/2018/2/layout/IconCircleList"/>
    <dgm:cxn modelId="{B5F31F2E-8408-4810-AFAC-B7B2B256A9B4}" type="presParOf" srcId="{9B39B67D-6E1B-4FFD-B92F-33B7EB7425AD}" destId="{122B6D99-D1C3-41EF-95F7-A5E780826A11}" srcOrd="2" destOrd="0" presId="urn:microsoft.com/office/officeart/2018/2/layout/IconCircleList"/>
    <dgm:cxn modelId="{6AD69D21-CA48-45F8-ACCE-5C2C1F5D443B}" type="presParOf" srcId="{9B39B67D-6E1B-4FFD-B92F-33B7EB7425AD}" destId="{B935AACD-B13F-4578-822C-B6097BE23840}" srcOrd="3" destOrd="0" presId="urn:microsoft.com/office/officeart/2018/2/layout/IconCircleList"/>
    <dgm:cxn modelId="{D2BFDE24-6639-4A12-9AB8-0321A8EB0966}" type="presParOf" srcId="{4F81F960-F413-4E14-8E4B-C760B75F2F4A}" destId="{CD7E71FE-2B40-4741-AD13-48D98750424E}" srcOrd="5" destOrd="0" presId="urn:microsoft.com/office/officeart/2018/2/layout/IconCircleList"/>
    <dgm:cxn modelId="{9A90F87C-4897-405C-867F-67B240DCD2E5}" type="presParOf" srcId="{4F81F960-F413-4E14-8E4B-C760B75F2F4A}" destId="{8B641D6C-2FFA-4A95-8911-65B8B02A1CFF}" srcOrd="6" destOrd="0" presId="urn:microsoft.com/office/officeart/2018/2/layout/IconCircleList"/>
    <dgm:cxn modelId="{A1178245-7279-4642-8C08-074C6360FCB3}" type="presParOf" srcId="{8B641D6C-2FFA-4A95-8911-65B8B02A1CFF}" destId="{226E4938-B413-4D30-8E92-0CB1ACFC905C}" srcOrd="0" destOrd="0" presId="urn:microsoft.com/office/officeart/2018/2/layout/IconCircleList"/>
    <dgm:cxn modelId="{C58C0397-8ECF-465C-8042-B374BAA68F9F}" type="presParOf" srcId="{8B641D6C-2FFA-4A95-8911-65B8B02A1CFF}" destId="{79F399BC-A7C6-47C9-A49F-F286626C08D4}" srcOrd="1" destOrd="0" presId="urn:microsoft.com/office/officeart/2018/2/layout/IconCircleList"/>
    <dgm:cxn modelId="{24870695-C487-42D0-A00D-1866373AAFEC}" type="presParOf" srcId="{8B641D6C-2FFA-4A95-8911-65B8B02A1CFF}" destId="{0C0F3C1C-6838-48FE-9465-CADC3E575134}" srcOrd="2" destOrd="0" presId="urn:microsoft.com/office/officeart/2018/2/layout/IconCircleList"/>
    <dgm:cxn modelId="{949396DF-F723-4845-90DD-160A7044A793}" type="presParOf" srcId="{8B641D6C-2FFA-4A95-8911-65B8B02A1CFF}" destId="{89704B37-ADFC-453E-A37E-737331B8515F}" srcOrd="3" destOrd="0" presId="urn:microsoft.com/office/officeart/2018/2/layout/IconCircleList"/>
    <dgm:cxn modelId="{21111973-2014-4362-9B55-AB348E609BEE}" type="presParOf" srcId="{4F81F960-F413-4E14-8E4B-C760B75F2F4A}" destId="{362A5A62-A328-4BD6-8688-C6F8D3D2B448}" srcOrd="7" destOrd="0" presId="urn:microsoft.com/office/officeart/2018/2/layout/IconCircleList"/>
    <dgm:cxn modelId="{E8206606-50FC-42C0-B2C6-85D6B12A263D}" type="presParOf" srcId="{4F81F960-F413-4E14-8E4B-C760B75F2F4A}" destId="{F4A0F8C1-32A0-40EB-ADD4-B46C817A301F}" srcOrd="8" destOrd="0" presId="urn:microsoft.com/office/officeart/2018/2/layout/IconCircleList"/>
    <dgm:cxn modelId="{EE1F6809-8AEC-4824-B972-B392937C6382}" type="presParOf" srcId="{F4A0F8C1-32A0-40EB-ADD4-B46C817A301F}" destId="{EC3E7424-EE4E-42D3-9272-BB9E524BFC08}" srcOrd="0" destOrd="0" presId="urn:microsoft.com/office/officeart/2018/2/layout/IconCircleList"/>
    <dgm:cxn modelId="{B0A9D046-1CAC-45E1-AA28-17658EF9ECC1}" type="presParOf" srcId="{F4A0F8C1-32A0-40EB-ADD4-B46C817A301F}" destId="{649C3CD0-8AB8-42FA-9A46-A916FB2354D8}" srcOrd="1" destOrd="0" presId="urn:microsoft.com/office/officeart/2018/2/layout/IconCircleList"/>
    <dgm:cxn modelId="{EB16F957-869D-4EFF-BDF8-64D5FF4C7DE1}" type="presParOf" srcId="{F4A0F8C1-32A0-40EB-ADD4-B46C817A301F}" destId="{83D88347-53E8-4749-ACB1-8E319EDD2570}" srcOrd="2" destOrd="0" presId="urn:microsoft.com/office/officeart/2018/2/layout/IconCircleList"/>
    <dgm:cxn modelId="{EA9D2C7B-E0A1-4AB2-9F9B-DB6792D1BB9A}" type="presParOf" srcId="{F4A0F8C1-32A0-40EB-ADD4-B46C817A301F}" destId="{B57EECC2-317A-4FAB-AAEB-13CA1DE03228}" srcOrd="3" destOrd="0" presId="urn:microsoft.com/office/officeart/2018/2/layout/IconCircleList"/>
    <dgm:cxn modelId="{42D9435A-5CCD-4427-8489-44A5C63A90B1}" type="presParOf" srcId="{4F81F960-F413-4E14-8E4B-C760B75F2F4A}" destId="{11078CE5-3E58-485A-8F49-0B3F6659B1DB}" srcOrd="9" destOrd="0" presId="urn:microsoft.com/office/officeart/2018/2/layout/IconCircleList"/>
    <dgm:cxn modelId="{E3FF9DAD-D4F8-414C-BC6A-43985FE6CF60}" type="presParOf" srcId="{4F81F960-F413-4E14-8E4B-C760B75F2F4A}" destId="{47F485C9-73D6-432F-9CF3-6E5034962940}" srcOrd="10" destOrd="0" presId="urn:microsoft.com/office/officeart/2018/2/layout/IconCircleList"/>
    <dgm:cxn modelId="{9C38FAF5-2891-4313-8716-682211FBD383}" type="presParOf" srcId="{47F485C9-73D6-432F-9CF3-6E5034962940}" destId="{9F1FB469-A8A2-430E-BC11-D72685C9A9CE}" srcOrd="0" destOrd="0" presId="urn:microsoft.com/office/officeart/2018/2/layout/IconCircleList"/>
    <dgm:cxn modelId="{E33CB0EE-0906-4677-8282-5BFC7E9B3450}" type="presParOf" srcId="{47F485C9-73D6-432F-9CF3-6E5034962940}" destId="{86381E0D-FA8F-4692-A2A4-9CDBD1234F66}" srcOrd="1" destOrd="0" presId="urn:microsoft.com/office/officeart/2018/2/layout/IconCircleList"/>
    <dgm:cxn modelId="{EF2449C4-69A5-4861-85F6-4DEEBBF6468F}" type="presParOf" srcId="{47F485C9-73D6-432F-9CF3-6E5034962940}" destId="{2EE47BA4-38F1-4D45-A4D3-45CC1707833D}" srcOrd="2" destOrd="0" presId="urn:microsoft.com/office/officeart/2018/2/layout/IconCircleList"/>
    <dgm:cxn modelId="{97C8980B-00E5-4521-9B70-E10809D5F427}" type="presParOf" srcId="{47F485C9-73D6-432F-9CF3-6E5034962940}" destId="{5B6E6954-DE53-4CF9-8D4D-1D9E201501F6}"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498C312-08DC-4E22-8763-9C1C32B7BBD5}" type="doc">
      <dgm:prSet loTypeId="urn:microsoft.com/office/officeart/2008/layout/PictureStrips" loCatId="list" qsTypeId="urn:microsoft.com/office/officeart/2005/8/quickstyle/simple1" qsCatId="simple" csTypeId="urn:microsoft.com/office/officeart/2005/8/colors/accent0_2" csCatId="mainScheme" phldr="1"/>
      <dgm:spPr/>
      <dgm:t>
        <a:bodyPr/>
        <a:lstStyle/>
        <a:p>
          <a:endParaRPr lang="en-US"/>
        </a:p>
      </dgm:t>
    </dgm:pt>
    <dgm:pt modelId="{024CDD30-7C7D-4176-9E26-83140A2B93B1}">
      <dgm:prSet phldrT="[Text]" custT="1"/>
      <dgm:spPr>
        <a:solidFill>
          <a:schemeClr val="accent1">
            <a:lumMod val="20000"/>
            <a:lumOff val="80000"/>
            <a:alpha val="40000"/>
          </a:schemeClr>
        </a:solidFill>
      </dgm:spPr>
      <dgm:t>
        <a:bodyPr/>
        <a:lstStyle/>
        <a:p>
          <a:r>
            <a:rPr lang="en-US" sz="1800" b="1" dirty="0"/>
            <a:t>Who?</a:t>
          </a:r>
        </a:p>
      </dgm:t>
    </dgm:pt>
    <dgm:pt modelId="{C90246A0-0811-4694-B4E6-B7EC13C774F4}" type="parTrans" cxnId="{D4BBB2C1-F3FF-4942-9586-885E59739BEF}">
      <dgm:prSet/>
      <dgm:spPr/>
      <dgm:t>
        <a:bodyPr/>
        <a:lstStyle/>
        <a:p>
          <a:endParaRPr lang="en-US" sz="1600"/>
        </a:p>
      </dgm:t>
    </dgm:pt>
    <dgm:pt modelId="{B4223776-16DE-4E84-A9E5-BC24AF0264CC}" type="sibTrans" cxnId="{D4BBB2C1-F3FF-4942-9586-885E59739BEF}">
      <dgm:prSet/>
      <dgm:spPr/>
      <dgm:t>
        <a:bodyPr/>
        <a:lstStyle/>
        <a:p>
          <a:endParaRPr lang="en-US" sz="1600"/>
        </a:p>
      </dgm:t>
    </dgm:pt>
    <dgm:pt modelId="{254E0BDB-68EC-4407-B415-D9BD76DFE142}">
      <dgm:prSet phldrT="[Text]" custT="1"/>
      <dgm:spPr>
        <a:solidFill>
          <a:schemeClr val="accent1">
            <a:lumMod val="20000"/>
            <a:lumOff val="80000"/>
            <a:alpha val="40000"/>
          </a:schemeClr>
        </a:solidFill>
      </dgm:spPr>
      <dgm:t>
        <a:bodyPr/>
        <a:lstStyle/>
        <a:p>
          <a:r>
            <a:rPr lang="en-US" sz="1600"/>
            <a:t>Will you reach?</a:t>
          </a:r>
        </a:p>
      </dgm:t>
    </dgm:pt>
    <dgm:pt modelId="{0D19C003-3AFA-425F-85BE-D96A0E836FF8}" type="parTrans" cxnId="{338B812C-807D-4F15-BE67-17954C4AFDDC}">
      <dgm:prSet/>
      <dgm:spPr/>
      <dgm:t>
        <a:bodyPr/>
        <a:lstStyle/>
        <a:p>
          <a:endParaRPr lang="en-US" sz="1600"/>
        </a:p>
      </dgm:t>
    </dgm:pt>
    <dgm:pt modelId="{D27CBFD3-F679-4762-A37F-CB660A537D94}" type="sibTrans" cxnId="{338B812C-807D-4F15-BE67-17954C4AFDDC}">
      <dgm:prSet/>
      <dgm:spPr/>
      <dgm:t>
        <a:bodyPr/>
        <a:lstStyle/>
        <a:p>
          <a:endParaRPr lang="en-US" sz="1600"/>
        </a:p>
      </dgm:t>
    </dgm:pt>
    <dgm:pt modelId="{4164450E-D436-4FC8-8658-29ABFB7D08CD}">
      <dgm:prSet phldrT="[Text]" custT="1"/>
      <dgm:spPr>
        <a:solidFill>
          <a:schemeClr val="accent1">
            <a:lumMod val="20000"/>
            <a:lumOff val="80000"/>
            <a:alpha val="40000"/>
          </a:schemeClr>
        </a:solidFill>
      </dgm:spPr>
      <dgm:t>
        <a:bodyPr/>
        <a:lstStyle/>
        <a:p>
          <a:r>
            <a:rPr lang="en-US" sz="1600" dirty="0"/>
            <a:t>Can assist you?</a:t>
          </a:r>
        </a:p>
      </dgm:t>
    </dgm:pt>
    <dgm:pt modelId="{7B93D736-9DE9-4E88-AD9F-2A51AA0CB7F9}" type="parTrans" cxnId="{74A60CFA-FF5B-4941-ABB5-69BD0BF2939B}">
      <dgm:prSet/>
      <dgm:spPr/>
      <dgm:t>
        <a:bodyPr/>
        <a:lstStyle/>
        <a:p>
          <a:endParaRPr lang="en-US" sz="1600"/>
        </a:p>
      </dgm:t>
    </dgm:pt>
    <dgm:pt modelId="{CD6161DB-B28A-4023-810A-B8C2D23FA185}" type="sibTrans" cxnId="{74A60CFA-FF5B-4941-ABB5-69BD0BF2939B}">
      <dgm:prSet/>
      <dgm:spPr/>
      <dgm:t>
        <a:bodyPr/>
        <a:lstStyle/>
        <a:p>
          <a:endParaRPr lang="en-US" sz="1600"/>
        </a:p>
      </dgm:t>
    </dgm:pt>
    <dgm:pt modelId="{B3477538-5C75-44E5-968D-92529DA57037}">
      <dgm:prSet phldrT="[Text]" custT="1"/>
      <dgm:spPr>
        <a:solidFill>
          <a:schemeClr val="accent1">
            <a:lumMod val="20000"/>
            <a:lumOff val="80000"/>
            <a:alpha val="40000"/>
          </a:schemeClr>
        </a:solidFill>
      </dgm:spPr>
      <dgm:t>
        <a:bodyPr/>
        <a:lstStyle/>
        <a:p>
          <a:r>
            <a:rPr lang="en-US" sz="1800" b="1" dirty="0"/>
            <a:t>What?</a:t>
          </a:r>
        </a:p>
      </dgm:t>
    </dgm:pt>
    <dgm:pt modelId="{25CB6C68-1EB7-4C99-8D36-B4D04B055357}" type="parTrans" cxnId="{625F8F24-C316-43D1-A6B9-E58209332394}">
      <dgm:prSet/>
      <dgm:spPr/>
      <dgm:t>
        <a:bodyPr/>
        <a:lstStyle/>
        <a:p>
          <a:endParaRPr lang="en-US" sz="1600"/>
        </a:p>
      </dgm:t>
    </dgm:pt>
    <dgm:pt modelId="{360025D1-0D52-4B91-8F12-D4A7D932919C}" type="sibTrans" cxnId="{625F8F24-C316-43D1-A6B9-E58209332394}">
      <dgm:prSet/>
      <dgm:spPr/>
      <dgm:t>
        <a:bodyPr/>
        <a:lstStyle/>
        <a:p>
          <a:endParaRPr lang="en-US" sz="1600"/>
        </a:p>
      </dgm:t>
    </dgm:pt>
    <dgm:pt modelId="{B243A655-7D3D-4245-A14F-7DBAF819E6DE}">
      <dgm:prSet phldrT="[Text]" custT="1"/>
      <dgm:spPr>
        <a:solidFill>
          <a:schemeClr val="accent1">
            <a:lumMod val="20000"/>
            <a:lumOff val="80000"/>
            <a:alpha val="40000"/>
          </a:schemeClr>
        </a:solidFill>
      </dgm:spPr>
      <dgm:t>
        <a:bodyPr/>
        <a:lstStyle/>
        <a:p>
          <a:r>
            <a:rPr lang="en-US" sz="1600"/>
            <a:t>Type of activity?</a:t>
          </a:r>
        </a:p>
      </dgm:t>
    </dgm:pt>
    <dgm:pt modelId="{3913FDF1-9B12-4D8D-893C-85C6A344A8BE}" type="parTrans" cxnId="{4647E10E-E155-40D9-A24E-88957726CC6F}">
      <dgm:prSet/>
      <dgm:spPr/>
      <dgm:t>
        <a:bodyPr/>
        <a:lstStyle/>
        <a:p>
          <a:endParaRPr lang="en-US" sz="1600"/>
        </a:p>
      </dgm:t>
    </dgm:pt>
    <dgm:pt modelId="{0286EF67-3777-46C6-BCC2-72866CEF4B07}" type="sibTrans" cxnId="{4647E10E-E155-40D9-A24E-88957726CC6F}">
      <dgm:prSet/>
      <dgm:spPr/>
      <dgm:t>
        <a:bodyPr/>
        <a:lstStyle/>
        <a:p>
          <a:endParaRPr lang="en-US" sz="1600"/>
        </a:p>
      </dgm:t>
    </dgm:pt>
    <dgm:pt modelId="{1A9707CF-FC0B-4118-A35B-C835B4FBD283}">
      <dgm:prSet phldrT="[Text]" custT="1"/>
      <dgm:spPr>
        <a:solidFill>
          <a:schemeClr val="accent1">
            <a:lumMod val="20000"/>
            <a:lumOff val="80000"/>
            <a:alpha val="40000"/>
          </a:schemeClr>
        </a:solidFill>
      </dgm:spPr>
      <dgm:t>
        <a:bodyPr/>
        <a:lstStyle/>
        <a:p>
          <a:r>
            <a:rPr lang="en-US" sz="1600"/>
            <a:t>Resources to include?</a:t>
          </a:r>
        </a:p>
      </dgm:t>
    </dgm:pt>
    <dgm:pt modelId="{16C6C7D8-24F6-44FF-BC27-C781AC01624E}" type="parTrans" cxnId="{2751A4A8-7C3F-41A6-91C7-A41E309A7AA0}">
      <dgm:prSet/>
      <dgm:spPr/>
      <dgm:t>
        <a:bodyPr/>
        <a:lstStyle/>
        <a:p>
          <a:endParaRPr lang="en-US" sz="1600"/>
        </a:p>
      </dgm:t>
    </dgm:pt>
    <dgm:pt modelId="{48F11EB3-7ABE-4A15-ADF2-F671E267CDEC}" type="sibTrans" cxnId="{2751A4A8-7C3F-41A6-91C7-A41E309A7AA0}">
      <dgm:prSet/>
      <dgm:spPr/>
      <dgm:t>
        <a:bodyPr/>
        <a:lstStyle/>
        <a:p>
          <a:endParaRPr lang="en-US" sz="1600"/>
        </a:p>
      </dgm:t>
    </dgm:pt>
    <dgm:pt modelId="{4EBC8799-4B57-4861-9B1E-65F41096022E}">
      <dgm:prSet phldrT="[Text]" custT="1"/>
      <dgm:spPr>
        <a:solidFill>
          <a:schemeClr val="accent1">
            <a:lumMod val="20000"/>
            <a:lumOff val="80000"/>
            <a:alpha val="40000"/>
          </a:schemeClr>
        </a:solidFill>
      </dgm:spPr>
      <dgm:t>
        <a:bodyPr/>
        <a:lstStyle/>
        <a:p>
          <a:r>
            <a:rPr lang="en-US" sz="1800" b="1" dirty="0"/>
            <a:t>When?</a:t>
          </a:r>
        </a:p>
      </dgm:t>
    </dgm:pt>
    <dgm:pt modelId="{A2263464-8FAC-45F0-BD7C-D787CE981C19}" type="parTrans" cxnId="{B72347DD-0C9C-447C-8ADF-884E48A4CDC9}">
      <dgm:prSet/>
      <dgm:spPr/>
      <dgm:t>
        <a:bodyPr/>
        <a:lstStyle/>
        <a:p>
          <a:endParaRPr lang="en-US" sz="1600"/>
        </a:p>
      </dgm:t>
    </dgm:pt>
    <dgm:pt modelId="{E8B497BB-1D23-431E-B0A2-8B1F3C55DA4F}" type="sibTrans" cxnId="{B72347DD-0C9C-447C-8ADF-884E48A4CDC9}">
      <dgm:prSet/>
      <dgm:spPr/>
      <dgm:t>
        <a:bodyPr/>
        <a:lstStyle/>
        <a:p>
          <a:endParaRPr lang="en-US" sz="1600"/>
        </a:p>
      </dgm:t>
    </dgm:pt>
    <dgm:pt modelId="{CDE732B0-294E-4A75-8F90-346C112C19F8}">
      <dgm:prSet phldrT="[Text]" custT="1"/>
      <dgm:spPr>
        <a:solidFill>
          <a:schemeClr val="accent1">
            <a:lumMod val="20000"/>
            <a:lumOff val="80000"/>
            <a:alpha val="40000"/>
          </a:schemeClr>
        </a:solidFill>
      </dgm:spPr>
      <dgm:t>
        <a:bodyPr/>
        <a:lstStyle/>
        <a:p>
          <a:r>
            <a:rPr lang="en-US" sz="1600"/>
            <a:t>Are staff available?</a:t>
          </a:r>
        </a:p>
      </dgm:t>
    </dgm:pt>
    <dgm:pt modelId="{AECA3654-620D-49E2-A1B8-F30F886207D7}" type="parTrans" cxnId="{CB768338-DD50-4B3E-8DC2-31433AF76AD0}">
      <dgm:prSet/>
      <dgm:spPr/>
      <dgm:t>
        <a:bodyPr/>
        <a:lstStyle/>
        <a:p>
          <a:endParaRPr lang="en-US" sz="1600"/>
        </a:p>
      </dgm:t>
    </dgm:pt>
    <dgm:pt modelId="{16D5F2B1-144B-4325-9B10-6AC38EAA8B03}" type="sibTrans" cxnId="{CB768338-DD50-4B3E-8DC2-31433AF76AD0}">
      <dgm:prSet/>
      <dgm:spPr/>
      <dgm:t>
        <a:bodyPr/>
        <a:lstStyle/>
        <a:p>
          <a:endParaRPr lang="en-US" sz="1600"/>
        </a:p>
      </dgm:t>
    </dgm:pt>
    <dgm:pt modelId="{71D08095-5106-46B9-89CE-B4B58D5202B6}">
      <dgm:prSet phldrT="[Text]" custT="1"/>
      <dgm:spPr>
        <a:solidFill>
          <a:schemeClr val="accent1">
            <a:lumMod val="20000"/>
            <a:lumOff val="80000"/>
            <a:alpha val="40000"/>
          </a:schemeClr>
        </a:solidFill>
      </dgm:spPr>
      <dgm:t>
        <a:bodyPr/>
        <a:lstStyle/>
        <a:p>
          <a:r>
            <a:rPr lang="en-US" sz="1600"/>
            <a:t>Are target population available?</a:t>
          </a:r>
        </a:p>
      </dgm:t>
    </dgm:pt>
    <dgm:pt modelId="{079722E8-099E-40C5-9E25-DA35CD3241E2}" type="parTrans" cxnId="{D151AEC8-2B4F-4FAA-BC52-F8DA545A4451}">
      <dgm:prSet/>
      <dgm:spPr/>
      <dgm:t>
        <a:bodyPr/>
        <a:lstStyle/>
        <a:p>
          <a:endParaRPr lang="en-US" sz="1600"/>
        </a:p>
      </dgm:t>
    </dgm:pt>
    <dgm:pt modelId="{997D9E67-D63D-4993-8779-52DC12DCCFEE}" type="sibTrans" cxnId="{D151AEC8-2B4F-4FAA-BC52-F8DA545A4451}">
      <dgm:prSet/>
      <dgm:spPr/>
      <dgm:t>
        <a:bodyPr/>
        <a:lstStyle/>
        <a:p>
          <a:endParaRPr lang="en-US" sz="1600"/>
        </a:p>
      </dgm:t>
    </dgm:pt>
    <dgm:pt modelId="{DD5BB968-7602-48C3-BC17-B7E3377DDC23}">
      <dgm:prSet phldrT="[Text]" custT="1"/>
      <dgm:spPr>
        <a:solidFill>
          <a:schemeClr val="accent1">
            <a:lumMod val="20000"/>
            <a:lumOff val="80000"/>
            <a:alpha val="40000"/>
          </a:schemeClr>
        </a:solidFill>
      </dgm:spPr>
      <dgm:t>
        <a:bodyPr/>
        <a:lstStyle/>
        <a:p>
          <a:r>
            <a:rPr lang="en-US" sz="1600"/>
            <a:t>Can partner?</a:t>
          </a:r>
        </a:p>
      </dgm:t>
    </dgm:pt>
    <dgm:pt modelId="{06F0F279-92B0-4E85-9BF7-10A7F1CAAB82}" type="parTrans" cxnId="{7D6A38F6-E16F-46CA-8F32-E2FE16F8DD41}">
      <dgm:prSet/>
      <dgm:spPr/>
      <dgm:t>
        <a:bodyPr/>
        <a:lstStyle/>
        <a:p>
          <a:endParaRPr lang="en-US" sz="1600"/>
        </a:p>
      </dgm:t>
    </dgm:pt>
    <dgm:pt modelId="{848FC3F3-07E4-4427-88A2-C4BB84589812}" type="sibTrans" cxnId="{7D6A38F6-E16F-46CA-8F32-E2FE16F8DD41}">
      <dgm:prSet/>
      <dgm:spPr/>
      <dgm:t>
        <a:bodyPr/>
        <a:lstStyle/>
        <a:p>
          <a:endParaRPr lang="en-US" sz="1600"/>
        </a:p>
      </dgm:t>
    </dgm:pt>
    <dgm:pt modelId="{36610E3A-9F42-418E-A036-DFB8CE7B52D7}">
      <dgm:prSet phldrT="[Text]" custT="1"/>
      <dgm:spPr>
        <a:solidFill>
          <a:schemeClr val="accent1">
            <a:lumMod val="20000"/>
            <a:lumOff val="80000"/>
            <a:alpha val="40000"/>
          </a:schemeClr>
        </a:solidFill>
      </dgm:spPr>
      <dgm:t>
        <a:bodyPr/>
        <a:lstStyle/>
        <a:p>
          <a:r>
            <a:rPr lang="en-US" sz="1600"/>
            <a:t>Is your organization the one to offer this?</a:t>
          </a:r>
        </a:p>
      </dgm:t>
    </dgm:pt>
    <dgm:pt modelId="{40BBF088-CF61-49D9-8375-6A916EAA26AE}" type="parTrans" cxnId="{40BD88B5-5E0B-40A6-AEC3-3A41018248B5}">
      <dgm:prSet/>
      <dgm:spPr/>
      <dgm:t>
        <a:bodyPr/>
        <a:lstStyle/>
        <a:p>
          <a:endParaRPr lang="en-US" sz="1600"/>
        </a:p>
      </dgm:t>
    </dgm:pt>
    <dgm:pt modelId="{9665E569-4C9E-4C14-9BCA-3B74AD6D21EC}" type="sibTrans" cxnId="{40BD88B5-5E0B-40A6-AEC3-3A41018248B5}">
      <dgm:prSet/>
      <dgm:spPr/>
      <dgm:t>
        <a:bodyPr/>
        <a:lstStyle/>
        <a:p>
          <a:endParaRPr lang="en-US" sz="1600"/>
        </a:p>
      </dgm:t>
    </dgm:pt>
    <dgm:pt modelId="{A933292C-702F-41E1-BA95-B4D1053863A3}">
      <dgm:prSet phldrT="[Text]" custT="1"/>
      <dgm:spPr>
        <a:solidFill>
          <a:schemeClr val="accent1">
            <a:lumMod val="20000"/>
            <a:lumOff val="80000"/>
            <a:alpha val="40000"/>
          </a:schemeClr>
        </a:solidFill>
      </dgm:spPr>
      <dgm:t>
        <a:bodyPr/>
        <a:lstStyle/>
        <a:p>
          <a:r>
            <a:rPr lang="en-US" sz="1800" b="1" dirty="0"/>
            <a:t>Where?</a:t>
          </a:r>
        </a:p>
      </dgm:t>
    </dgm:pt>
    <dgm:pt modelId="{0EC664F8-FC7C-4732-B4C8-B539A3C8E4BD}" type="parTrans" cxnId="{C8E6EFE3-2775-4359-BC13-18853A8E69F5}">
      <dgm:prSet/>
      <dgm:spPr/>
      <dgm:t>
        <a:bodyPr/>
        <a:lstStyle/>
        <a:p>
          <a:endParaRPr lang="en-US" sz="1600"/>
        </a:p>
      </dgm:t>
    </dgm:pt>
    <dgm:pt modelId="{7B326150-9C6D-4CC1-A6CB-2A4B2B707F02}" type="sibTrans" cxnId="{C8E6EFE3-2775-4359-BC13-18853A8E69F5}">
      <dgm:prSet/>
      <dgm:spPr/>
      <dgm:t>
        <a:bodyPr/>
        <a:lstStyle/>
        <a:p>
          <a:endParaRPr lang="en-US" sz="1600"/>
        </a:p>
      </dgm:t>
    </dgm:pt>
    <dgm:pt modelId="{8127E5E4-E0E6-448D-B092-92AE348D8F96}">
      <dgm:prSet phldrT="[Text]" custT="1"/>
      <dgm:spPr>
        <a:solidFill>
          <a:schemeClr val="accent1">
            <a:lumMod val="20000"/>
            <a:lumOff val="80000"/>
            <a:alpha val="40000"/>
          </a:schemeClr>
        </a:solidFill>
      </dgm:spPr>
      <dgm:t>
        <a:bodyPr/>
        <a:lstStyle/>
        <a:p>
          <a:r>
            <a:rPr lang="en-US" sz="1600" dirty="0"/>
            <a:t>Do you have the space?</a:t>
          </a:r>
        </a:p>
      </dgm:t>
    </dgm:pt>
    <dgm:pt modelId="{62837B20-86F9-4E88-B101-24C757187CD6}" type="parTrans" cxnId="{CD2979EC-EAD0-4CDF-8DF4-D268CE85E0BA}">
      <dgm:prSet/>
      <dgm:spPr/>
      <dgm:t>
        <a:bodyPr/>
        <a:lstStyle/>
        <a:p>
          <a:endParaRPr lang="en-US" sz="1600"/>
        </a:p>
      </dgm:t>
    </dgm:pt>
    <dgm:pt modelId="{56E50AC7-CA67-4BFB-97CC-DD5DF3BCDD4A}" type="sibTrans" cxnId="{CD2979EC-EAD0-4CDF-8DF4-D268CE85E0BA}">
      <dgm:prSet/>
      <dgm:spPr/>
      <dgm:t>
        <a:bodyPr/>
        <a:lstStyle/>
        <a:p>
          <a:endParaRPr lang="en-US" sz="1600"/>
        </a:p>
      </dgm:t>
    </dgm:pt>
    <dgm:pt modelId="{36D93E1E-3183-4568-AA6C-4F3E08969A59}">
      <dgm:prSet phldrT="[Text]" custT="1"/>
      <dgm:spPr>
        <a:solidFill>
          <a:schemeClr val="accent1">
            <a:lumMod val="20000"/>
            <a:lumOff val="80000"/>
            <a:alpha val="40000"/>
          </a:schemeClr>
        </a:solidFill>
      </dgm:spPr>
      <dgm:t>
        <a:bodyPr/>
        <a:lstStyle/>
        <a:p>
          <a:r>
            <a:rPr lang="en-US" sz="1600"/>
            <a:t>Senior center or school?</a:t>
          </a:r>
        </a:p>
      </dgm:t>
    </dgm:pt>
    <dgm:pt modelId="{1F477D93-1A89-4D8A-9C05-9791D56F86C2}" type="parTrans" cxnId="{53B95B3D-661C-4BAB-9D8E-1126CFB8D43A}">
      <dgm:prSet/>
      <dgm:spPr/>
      <dgm:t>
        <a:bodyPr/>
        <a:lstStyle/>
        <a:p>
          <a:endParaRPr lang="en-US" sz="1600"/>
        </a:p>
      </dgm:t>
    </dgm:pt>
    <dgm:pt modelId="{AA8BEF9D-0C2C-43D3-8835-6291D8D8506B}" type="sibTrans" cxnId="{53B95B3D-661C-4BAB-9D8E-1126CFB8D43A}">
      <dgm:prSet/>
      <dgm:spPr/>
      <dgm:t>
        <a:bodyPr/>
        <a:lstStyle/>
        <a:p>
          <a:endParaRPr lang="en-US" sz="1600"/>
        </a:p>
      </dgm:t>
    </dgm:pt>
    <dgm:pt modelId="{BCC71AB1-8645-4BE7-848B-5EBD0B4831CD}">
      <dgm:prSet phldrT="[Text]" custT="1"/>
      <dgm:spPr>
        <a:solidFill>
          <a:schemeClr val="accent1">
            <a:lumMod val="20000"/>
            <a:lumOff val="80000"/>
            <a:alpha val="40000"/>
          </a:schemeClr>
        </a:solidFill>
      </dgm:spPr>
      <dgm:t>
        <a:bodyPr/>
        <a:lstStyle/>
        <a:p>
          <a:r>
            <a:rPr lang="en-US" sz="1600" dirty="0"/>
            <a:t>Accessible to participants?</a:t>
          </a:r>
        </a:p>
      </dgm:t>
    </dgm:pt>
    <dgm:pt modelId="{C256EBE2-C470-4A97-94D5-45AE2AFA73E7}" type="parTrans" cxnId="{B4A163D1-22F8-45B9-ABD5-4D7EF5CE311E}">
      <dgm:prSet/>
      <dgm:spPr/>
      <dgm:t>
        <a:bodyPr/>
        <a:lstStyle/>
        <a:p>
          <a:endParaRPr lang="en-US" sz="1600"/>
        </a:p>
      </dgm:t>
    </dgm:pt>
    <dgm:pt modelId="{B46294F6-2A76-4FE4-AE5B-2566DE947062}" type="sibTrans" cxnId="{B4A163D1-22F8-45B9-ABD5-4D7EF5CE311E}">
      <dgm:prSet/>
      <dgm:spPr/>
      <dgm:t>
        <a:bodyPr/>
        <a:lstStyle/>
        <a:p>
          <a:endParaRPr lang="en-US" sz="1600"/>
        </a:p>
      </dgm:t>
    </dgm:pt>
    <dgm:pt modelId="{9169FCBE-5EBC-420F-AD13-D03A43086751}">
      <dgm:prSet phldrT="[Text]" custT="1"/>
      <dgm:spPr>
        <a:solidFill>
          <a:schemeClr val="accent1">
            <a:lumMod val="20000"/>
            <a:lumOff val="80000"/>
            <a:alpha val="40000"/>
          </a:schemeClr>
        </a:solidFill>
      </dgm:spPr>
      <dgm:t>
        <a:bodyPr/>
        <a:lstStyle/>
        <a:p>
          <a:r>
            <a:rPr lang="en-US" sz="1800" b="1" dirty="0"/>
            <a:t>Why?</a:t>
          </a:r>
        </a:p>
      </dgm:t>
    </dgm:pt>
    <dgm:pt modelId="{0E2F60A9-481B-4CB0-9680-D8EF2D6C9BE5}" type="parTrans" cxnId="{45622A51-CF28-4BDE-8457-3F757D1891BB}">
      <dgm:prSet/>
      <dgm:spPr/>
      <dgm:t>
        <a:bodyPr/>
        <a:lstStyle/>
        <a:p>
          <a:endParaRPr lang="en-US" sz="1600"/>
        </a:p>
      </dgm:t>
    </dgm:pt>
    <dgm:pt modelId="{B35402AA-63EB-43D2-A478-E80959687E3F}" type="sibTrans" cxnId="{45622A51-CF28-4BDE-8457-3F757D1891BB}">
      <dgm:prSet/>
      <dgm:spPr/>
      <dgm:t>
        <a:bodyPr/>
        <a:lstStyle/>
        <a:p>
          <a:endParaRPr lang="en-US" sz="1600"/>
        </a:p>
      </dgm:t>
    </dgm:pt>
    <dgm:pt modelId="{7EC7E78A-F9FD-46B7-A1B5-C7BDA1E0F5AF}">
      <dgm:prSet phldrT="[Text]" custT="1"/>
      <dgm:spPr>
        <a:solidFill>
          <a:schemeClr val="accent1">
            <a:lumMod val="20000"/>
            <a:lumOff val="80000"/>
            <a:alpha val="40000"/>
          </a:schemeClr>
        </a:solidFill>
      </dgm:spPr>
      <dgm:t>
        <a:bodyPr/>
        <a:lstStyle/>
        <a:p>
          <a:r>
            <a:rPr lang="en-US" sz="1600"/>
            <a:t>Will it benefit your target population?</a:t>
          </a:r>
        </a:p>
      </dgm:t>
    </dgm:pt>
    <dgm:pt modelId="{5094FDCF-B0CF-4EB7-9326-3172504E734D}" type="parTrans" cxnId="{55FFB12B-A0D0-42BD-ACC1-066851492886}">
      <dgm:prSet/>
      <dgm:spPr/>
      <dgm:t>
        <a:bodyPr/>
        <a:lstStyle/>
        <a:p>
          <a:endParaRPr lang="en-US" sz="1600"/>
        </a:p>
      </dgm:t>
    </dgm:pt>
    <dgm:pt modelId="{E9A0F2F9-C818-4ECD-A746-2E415083C9BB}" type="sibTrans" cxnId="{55FFB12B-A0D0-42BD-ACC1-066851492886}">
      <dgm:prSet/>
      <dgm:spPr/>
      <dgm:t>
        <a:bodyPr/>
        <a:lstStyle/>
        <a:p>
          <a:endParaRPr lang="en-US" sz="1600"/>
        </a:p>
      </dgm:t>
    </dgm:pt>
    <dgm:pt modelId="{1A20C9D1-0A1D-46C9-B64C-B0D9F5A8689E}">
      <dgm:prSet phldrT="[Text]" custT="1"/>
      <dgm:spPr>
        <a:solidFill>
          <a:schemeClr val="accent1">
            <a:lumMod val="20000"/>
            <a:lumOff val="80000"/>
            <a:alpha val="40000"/>
          </a:schemeClr>
        </a:solidFill>
      </dgm:spPr>
      <dgm:t>
        <a:bodyPr/>
        <a:lstStyle/>
        <a:p>
          <a:r>
            <a:rPr lang="en-US" sz="1800" b="1" dirty="0"/>
            <a:t>How?</a:t>
          </a:r>
        </a:p>
      </dgm:t>
    </dgm:pt>
    <dgm:pt modelId="{D8DCBDBD-9152-4269-9250-07496ED04882}" type="parTrans" cxnId="{01EA259E-F502-4B03-8D82-24BC2BED52FB}">
      <dgm:prSet/>
      <dgm:spPr/>
      <dgm:t>
        <a:bodyPr/>
        <a:lstStyle/>
        <a:p>
          <a:endParaRPr lang="en-US" sz="1600"/>
        </a:p>
      </dgm:t>
    </dgm:pt>
    <dgm:pt modelId="{318B212F-666C-4740-81FE-AC5A1F7B11FA}" type="sibTrans" cxnId="{01EA259E-F502-4B03-8D82-24BC2BED52FB}">
      <dgm:prSet/>
      <dgm:spPr/>
      <dgm:t>
        <a:bodyPr/>
        <a:lstStyle/>
        <a:p>
          <a:endParaRPr lang="en-US" sz="1600"/>
        </a:p>
      </dgm:t>
    </dgm:pt>
    <dgm:pt modelId="{A4145BC6-BA69-49DA-8B44-5FE16E583FFA}">
      <dgm:prSet phldrT="[Text]" custT="1"/>
      <dgm:spPr>
        <a:solidFill>
          <a:schemeClr val="accent1">
            <a:lumMod val="20000"/>
            <a:lumOff val="80000"/>
            <a:alpha val="40000"/>
          </a:schemeClr>
        </a:solidFill>
      </dgm:spPr>
      <dgm:t>
        <a:bodyPr/>
        <a:lstStyle/>
        <a:p>
          <a:r>
            <a:rPr lang="en-US" sz="1600" dirty="0"/>
            <a:t>Will you market the program?</a:t>
          </a:r>
        </a:p>
      </dgm:t>
    </dgm:pt>
    <dgm:pt modelId="{6CFCDD6D-FC43-41BE-AFF0-4DA6E3CAC08C}" type="parTrans" cxnId="{1FDF4EFB-296B-4371-8F85-C771041FB400}">
      <dgm:prSet/>
      <dgm:spPr/>
      <dgm:t>
        <a:bodyPr/>
        <a:lstStyle/>
        <a:p>
          <a:endParaRPr lang="en-US" sz="1600"/>
        </a:p>
      </dgm:t>
    </dgm:pt>
    <dgm:pt modelId="{7074B190-EE62-4956-BAFB-5286801EFCD4}" type="sibTrans" cxnId="{1FDF4EFB-296B-4371-8F85-C771041FB400}">
      <dgm:prSet/>
      <dgm:spPr/>
      <dgm:t>
        <a:bodyPr/>
        <a:lstStyle/>
        <a:p>
          <a:endParaRPr lang="en-US" sz="1600"/>
        </a:p>
      </dgm:t>
    </dgm:pt>
    <dgm:pt modelId="{8B54210D-C77A-4423-8FD8-A892B32EEA18}">
      <dgm:prSet phldrT="[Text]" custT="1"/>
      <dgm:spPr>
        <a:solidFill>
          <a:schemeClr val="accent1">
            <a:lumMod val="20000"/>
            <a:lumOff val="80000"/>
            <a:alpha val="40000"/>
          </a:schemeClr>
        </a:solidFill>
      </dgm:spPr>
      <dgm:t>
        <a:bodyPr/>
        <a:lstStyle/>
        <a:p>
          <a:r>
            <a:rPr lang="en-US" sz="1600"/>
            <a:t>will you conduct the activity?</a:t>
          </a:r>
        </a:p>
      </dgm:t>
    </dgm:pt>
    <dgm:pt modelId="{8B8B3147-A399-4A54-BB95-C17723C6C1DF}" type="parTrans" cxnId="{7590AE34-D140-4EC8-94CC-A8608320930F}">
      <dgm:prSet/>
      <dgm:spPr/>
      <dgm:t>
        <a:bodyPr/>
        <a:lstStyle/>
        <a:p>
          <a:endParaRPr lang="en-US" sz="1600"/>
        </a:p>
      </dgm:t>
    </dgm:pt>
    <dgm:pt modelId="{6F5CC513-95F4-44CD-84FE-5874007D9CDF}" type="sibTrans" cxnId="{7590AE34-D140-4EC8-94CC-A8608320930F}">
      <dgm:prSet/>
      <dgm:spPr/>
      <dgm:t>
        <a:bodyPr/>
        <a:lstStyle/>
        <a:p>
          <a:endParaRPr lang="en-US" sz="1600"/>
        </a:p>
      </dgm:t>
    </dgm:pt>
    <dgm:pt modelId="{BB2E6699-B1F9-4727-AC3D-EEAE19FA2D13}">
      <dgm:prSet phldrT="[Text]" custT="1"/>
      <dgm:spPr>
        <a:solidFill>
          <a:schemeClr val="accent1">
            <a:lumMod val="20000"/>
            <a:lumOff val="80000"/>
            <a:alpha val="40000"/>
          </a:schemeClr>
        </a:solidFill>
      </dgm:spPr>
      <dgm:t>
        <a:bodyPr/>
        <a:lstStyle/>
        <a:p>
          <a:r>
            <a:rPr lang="en-US" sz="1600"/>
            <a:t>Will you tell if it was successful?</a:t>
          </a:r>
        </a:p>
      </dgm:t>
    </dgm:pt>
    <dgm:pt modelId="{9C4DD626-EF9C-4A02-B634-AE48956B2625}" type="parTrans" cxnId="{1DF6B0CA-D1EE-4C99-B30C-E42F811E8E9E}">
      <dgm:prSet/>
      <dgm:spPr/>
      <dgm:t>
        <a:bodyPr/>
        <a:lstStyle/>
        <a:p>
          <a:endParaRPr lang="en-US" sz="1600"/>
        </a:p>
      </dgm:t>
    </dgm:pt>
    <dgm:pt modelId="{92032079-2268-4BF3-B0CB-DCFB442E5EE7}" type="sibTrans" cxnId="{1DF6B0CA-D1EE-4C99-B30C-E42F811E8E9E}">
      <dgm:prSet/>
      <dgm:spPr/>
      <dgm:t>
        <a:bodyPr/>
        <a:lstStyle/>
        <a:p>
          <a:endParaRPr lang="en-US" sz="1600"/>
        </a:p>
      </dgm:t>
    </dgm:pt>
    <dgm:pt modelId="{C2BA0556-CA89-47D9-991C-F7EFDBB07C9A}">
      <dgm:prSet phldrT="[Text]" custT="1"/>
      <dgm:spPr>
        <a:solidFill>
          <a:schemeClr val="accent1">
            <a:lumMod val="20000"/>
            <a:lumOff val="80000"/>
            <a:alpha val="40000"/>
          </a:schemeClr>
        </a:solidFill>
      </dgm:spPr>
      <dgm:t>
        <a:bodyPr/>
        <a:lstStyle/>
        <a:p>
          <a:r>
            <a:rPr lang="en-US" sz="1800" b="1" dirty="0"/>
            <a:t>How much?</a:t>
          </a:r>
        </a:p>
      </dgm:t>
    </dgm:pt>
    <dgm:pt modelId="{5268E456-57DA-42AA-BBF9-F0F28F6D02AD}" type="parTrans" cxnId="{82538DD6-6408-4BF1-97C6-AF04ADCDB8CB}">
      <dgm:prSet/>
      <dgm:spPr/>
      <dgm:t>
        <a:bodyPr/>
        <a:lstStyle/>
        <a:p>
          <a:endParaRPr lang="en-US" sz="1600"/>
        </a:p>
      </dgm:t>
    </dgm:pt>
    <dgm:pt modelId="{2E59784B-FE5B-4091-B0EB-06D8C605EE70}" type="sibTrans" cxnId="{82538DD6-6408-4BF1-97C6-AF04ADCDB8CB}">
      <dgm:prSet/>
      <dgm:spPr/>
      <dgm:t>
        <a:bodyPr/>
        <a:lstStyle/>
        <a:p>
          <a:endParaRPr lang="en-US" sz="1600"/>
        </a:p>
      </dgm:t>
    </dgm:pt>
    <dgm:pt modelId="{E79CFC8B-DC92-4771-9681-A59CA314A71C}">
      <dgm:prSet phldrT="[Text]" custT="1"/>
      <dgm:spPr>
        <a:solidFill>
          <a:schemeClr val="accent1">
            <a:lumMod val="20000"/>
            <a:lumOff val="80000"/>
            <a:alpha val="40000"/>
          </a:schemeClr>
        </a:solidFill>
      </dgm:spPr>
      <dgm:t>
        <a:bodyPr/>
        <a:lstStyle/>
        <a:p>
          <a:r>
            <a:rPr lang="en-US" sz="1600" dirty="0"/>
            <a:t>Time?</a:t>
          </a:r>
        </a:p>
      </dgm:t>
    </dgm:pt>
    <dgm:pt modelId="{34DB6EBB-F4C9-4BAC-B28E-DEFAB492862D}" type="parTrans" cxnId="{56D63DD8-4905-4B0C-B957-DE5A8ECB695D}">
      <dgm:prSet/>
      <dgm:spPr/>
      <dgm:t>
        <a:bodyPr/>
        <a:lstStyle/>
        <a:p>
          <a:endParaRPr lang="en-US" sz="1600"/>
        </a:p>
      </dgm:t>
    </dgm:pt>
    <dgm:pt modelId="{D0213BA5-A538-4365-B4E0-D7CEB02C5D92}" type="sibTrans" cxnId="{56D63DD8-4905-4B0C-B957-DE5A8ECB695D}">
      <dgm:prSet/>
      <dgm:spPr/>
      <dgm:t>
        <a:bodyPr/>
        <a:lstStyle/>
        <a:p>
          <a:endParaRPr lang="en-US" sz="1600"/>
        </a:p>
      </dgm:t>
    </dgm:pt>
    <dgm:pt modelId="{3B17F05D-A9E5-4D66-BFD0-24C7FBFD7623}">
      <dgm:prSet phldrT="[Text]" custT="1"/>
      <dgm:spPr>
        <a:solidFill>
          <a:schemeClr val="accent1">
            <a:lumMod val="20000"/>
            <a:lumOff val="80000"/>
            <a:alpha val="40000"/>
          </a:schemeClr>
        </a:solidFill>
      </dgm:spPr>
      <dgm:t>
        <a:bodyPr/>
        <a:lstStyle/>
        <a:p>
          <a:r>
            <a:rPr lang="en-US" sz="1600"/>
            <a:t>Money?</a:t>
          </a:r>
        </a:p>
      </dgm:t>
    </dgm:pt>
    <dgm:pt modelId="{0DAADF91-EFB5-44E9-BAA6-6849C0030F34}" type="parTrans" cxnId="{4FC36E7C-9E61-40E8-BC2C-22FE0AA59D3B}">
      <dgm:prSet/>
      <dgm:spPr/>
      <dgm:t>
        <a:bodyPr/>
        <a:lstStyle/>
        <a:p>
          <a:endParaRPr lang="en-US" sz="1600"/>
        </a:p>
      </dgm:t>
    </dgm:pt>
    <dgm:pt modelId="{C2D53B3E-0175-4E4B-A4C9-3EC3D150393D}" type="sibTrans" cxnId="{4FC36E7C-9E61-40E8-BC2C-22FE0AA59D3B}">
      <dgm:prSet/>
      <dgm:spPr/>
      <dgm:t>
        <a:bodyPr/>
        <a:lstStyle/>
        <a:p>
          <a:endParaRPr lang="en-US" sz="1600"/>
        </a:p>
      </dgm:t>
    </dgm:pt>
    <dgm:pt modelId="{66C6EDB0-1FEF-4398-83E9-AF3359A4FAE9}">
      <dgm:prSet phldrT="[Text]" custT="1"/>
      <dgm:spPr>
        <a:solidFill>
          <a:schemeClr val="accent1">
            <a:lumMod val="20000"/>
            <a:lumOff val="80000"/>
            <a:alpha val="40000"/>
          </a:schemeClr>
        </a:solidFill>
      </dgm:spPr>
      <dgm:t>
        <a:bodyPr/>
        <a:lstStyle/>
        <a:p>
          <a:r>
            <a:rPr lang="en-US" sz="1600"/>
            <a:t>Pair with health observance month or local event?</a:t>
          </a:r>
        </a:p>
      </dgm:t>
    </dgm:pt>
    <dgm:pt modelId="{5DA83578-E16A-4D2C-9AA0-55A62F36CDD7}" type="parTrans" cxnId="{5E66795C-519B-4725-81C7-62BE90974854}">
      <dgm:prSet/>
      <dgm:spPr/>
      <dgm:t>
        <a:bodyPr/>
        <a:lstStyle/>
        <a:p>
          <a:endParaRPr lang="en-US" sz="1600"/>
        </a:p>
      </dgm:t>
    </dgm:pt>
    <dgm:pt modelId="{E160A17D-2A39-4142-BE0C-464E29CB68B3}" type="sibTrans" cxnId="{5E66795C-519B-4725-81C7-62BE90974854}">
      <dgm:prSet/>
      <dgm:spPr/>
      <dgm:t>
        <a:bodyPr/>
        <a:lstStyle/>
        <a:p>
          <a:endParaRPr lang="en-US" sz="1600"/>
        </a:p>
      </dgm:t>
    </dgm:pt>
    <dgm:pt modelId="{F08241E5-6A6B-4A55-BBB2-31842F4A9C53}" type="pres">
      <dgm:prSet presAssocID="{D498C312-08DC-4E22-8763-9C1C32B7BBD5}" presName="Name0" presStyleCnt="0">
        <dgm:presLayoutVars>
          <dgm:dir/>
          <dgm:resizeHandles val="exact"/>
        </dgm:presLayoutVars>
      </dgm:prSet>
      <dgm:spPr/>
    </dgm:pt>
    <dgm:pt modelId="{8ACC19D9-C349-41C6-B0C3-CFFAAE8780B2}" type="pres">
      <dgm:prSet presAssocID="{024CDD30-7C7D-4176-9E26-83140A2B93B1}" presName="composite" presStyleCnt="0"/>
      <dgm:spPr/>
    </dgm:pt>
    <dgm:pt modelId="{DC3BDCD6-FB4B-4AB2-ABF8-4DEBF7065EA1}" type="pres">
      <dgm:prSet presAssocID="{024CDD30-7C7D-4176-9E26-83140A2B93B1}" presName="rect1" presStyleLbl="trAlignAcc1" presStyleIdx="0" presStyleCnt="7" custScaleY="136273">
        <dgm:presLayoutVars>
          <dgm:bulletEnabled val="1"/>
        </dgm:presLayoutVars>
      </dgm:prSet>
      <dgm:spPr/>
    </dgm:pt>
    <dgm:pt modelId="{847F913F-FDD8-4F83-9C10-BAC85E61B7F4}" type="pres">
      <dgm:prSet presAssocID="{024CDD30-7C7D-4176-9E26-83140A2B93B1}" presName="rect2" presStyleLbl="fgImgPlac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dgm:spPr>
      <dgm:extLst>
        <a:ext uri="{E40237B7-FDA0-4F09-8148-C483321AD2D9}">
          <dgm14:cNvPr xmlns:dgm14="http://schemas.microsoft.com/office/drawing/2010/diagram" id="0" name="" descr="Artificial Intelligence outline"/>
        </a:ext>
      </dgm:extLst>
    </dgm:pt>
    <dgm:pt modelId="{52ECA5AD-0909-4CD7-905E-1E7D63DC2D96}" type="pres">
      <dgm:prSet presAssocID="{B4223776-16DE-4E84-A9E5-BC24AF0264CC}" presName="sibTrans" presStyleCnt="0"/>
      <dgm:spPr/>
    </dgm:pt>
    <dgm:pt modelId="{3FE4DD66-C9D9-4057-9D07-6D7D5B779B55}" type="pres">
      <dgm:prSet presAssocID="{B3477538-5C75-44E5-968D-92529DA57037}" presName="composite" presStyleCnt="0"/>
      <dgm:spPr/>
    </dgm:pt>
    <dgm:pt modelId="{B3FBBD46-CDE9-4D3D-8551-92CD82FEA74F}" type="pres">
      <dgm:prSet presAssocID="{B3477538-5C75-44E5-968D-92529DA57037}" presName="rect1" presStyleLbl="trAlignAcc1" presStyleIdx="1" presStyleCnt="7">
        <dgm:presLayoutVars>
          <dgm:bulletEnabled val="1"/>
        </dgm:presLayoutVars>
      </dgm:prSet>
      <dgm:spPr/>
    </dgm:pt>
    <dgm:pt modelId="{FB69AFAD-E600-4E28-8820-F5AC36B0EB0D}" type="pres">
      <dgm:prSet presAssocID="{B3477538-5C75-44E5-968D-92529DA57037}" presName="rect2" presStyleLbl="fgImgPlace1" presStyleIdx="1" presStyleCnt="7"/>
      <dgm:spPr>
        <a:blipFill>
          <a:blip xmlns:r="http://schemas.openxmlformats.org/officeDocument/2006/relationships" r:embed="rId3">
            <a:extLst>
              <a:ext uri="{96DAC541-7B7A-43D3-8B79-37D633B846F1}">
                <asvg:svgBlip xmlns:asvg="http://schemas.microsoft.com/office/drawing/2016/SVG/main" r:embed="rId4"/>
              </a:ext>
            </a:extLst>
          </a:blip>
          <a:srcRect/>
          <a:stretch>
            <a:fillRect l="-25000" r="-25000"/>
          </a:stretch>
        </a:blipFill>
      </dgm:spPr>
      <dgm:extLst>
        <a:ext uri="{E40237B7-FDA0-4F09-8148-C483321AD2D9}">
          <dgm14:cNvPr xmlns:dgm14="http://schemas.microsoft.com/office/drawing/2010/diagram" id="0" name="" descr="Cheers with solid fill"/>
        </a:ext>
      </dgm:extLst>
    </dgm:pt>
    <dgm:pt modelId="{B2A8C2D3-F282-4BF1-AF06-6A8DCC7717C0}" type="pres">
      <dgm:prSet presAssocID="{360025D1-0D52-4B91-8F12-D4A7D932919C}" presName="sibTrans" presStyleCnt="0"/>
      <dgm:spPr/>
    </dgm:pt>
    <dgm:pt modelId="{7BE76FD8-9279-4DDB-9403-03A66178B63F}" type="pres">
      <dgm:prSet presAssocID="{4EBC8799-4B57-4861-9B1E-65F41096022E}" presName="composite" presStyleCnt="0"/>
      <dgm:spPr/>
    </dgm:pt>
    <dgm:pt modelId="{81910980-EA64-43EF-B8FE-5E1DFD231E70}" type="pres">
      <dgm:prSet presAssocID="{4EBC8799-4B57-4861-9B1E-65F41096022E}" presName="rect1" presStyleLbl="trAlignAcc1" presStyleIdx="2" presStyleCnt="7" custScaleY="174283" custLinFactNeighborX="468" custLinFactNeighborY="34476">
        <dgm:presLayoutVars>
          <dgm:bulletEnabled val="1"/>
        </dgm:presLayoutVars>
      </dgm:prSet>
      <dgm:spPr/>
    </dgm:pt>
    <dgm:pt modelId="{C0C23B23-1AA1-47B7-93A1-E208562E700E}" type="pres">
      <dgm:prSet presAssocID="{4EBC8799-4B57-4861-9B1E-65F41096022E}" presName="rect2" presStyleLbl="fgImgPlac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3000" r="-3000"/>
          </a:stretch>
        </a:blipFill>
      </dgm:spPr>
      <dgm:extLst>
        <a:ext uri="{E40237B7-FDA0-4F09-8148-C483321AD2D9}">
          <dgm14:cNvPr xmlns:dgm14="http://schemas.microsoft.com/office/drawing/2010/diagram" id="0" name="" descr="Person wearing sweater"/>
        </a:ext>
      </dgm:extLst>
    </dgm:pt>
    <dgm:pt modelId="{B45EE3A7-80DE-4609-A61A-59C17632F988}" type="pres">
      <dgm:prSet presAssocID="{E8B497BB-1D23-431E-B0A2-8B1F3C55DA4F}" presName="sibTrans" presStyleCnt="0"/>
      <dgm:spPr/>
    </dgm:pt>
    <dgm:pt modelId="{F382CA38-48A3-4BF4-BCF6-F62C16790AFF}" type="pres">
      <dgm:prSet presAssocID="{A933292C-702F-41E1-BA95-B4D1053863A3}" presName="composite" presStyleCnt="0"/>
      <dgm:spPr/>
    </dgm:pt>
    <dgm:pt modelId="{B0CDE77F-597A-47E4-B3EB-F0EF4924CC47}" type="pres">
      <dgm:prSet presAssocID="{A933292C-702F-41E1-BA95-B4D1053863A3}" presName="rect1" presStyleLbl="trAlignAcc1" presStyleIdx="3" presStyleCnt="7" custScaleY="131713" custLinFactNeighborX="-1211" custLinFactNeighborY="-41325">
        <dgm:presLayoutVars>
          <dgm:bulletEnabled val="1"/>
        </dgm:presLayoutVars>
      </dgm:prSet>
      <dgm:spPr/>
    </dgm:pt>
    <dgm:pt modelId="{4A5CDBE5-1586-4E68-93DB-183CF7B09D5E}" type="pres">
      <dgm:prSet presAssocID="{A933292C-702F-41E1-BA95-B4D1053863A3}" presName="rect2" presStyleLbl="fgImgPlace1" presStyleIdx="3" presStyleCnt="7" custLinFactNeighborX="1570" custLinFactNeighborY="-5364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dgm:spPr>
      <dgm:extLst>
        <a:ext uri="{E40237B7-FDA0-4F09-8148-C483321AD2D9}">
          <dgm14:cNvPr xmlns:dgm14="http://schemas.microsoft.com/office/drawing/2010/diagram" id="0" name="" descr="Kiosk with solid fill"/>
        </a:ext>
      </dgm:extLst>
    </dgm:pt>
    <dgm:pt modelId="{178D452D-8E3D-4C82-92AC-CFC7D4BED15A}" type="pres">
      <dgm:prSet presAssocID="{7B326150-9C6D-4CC1-A6CB-2A4B2B707F02}" presName="sibTrans" presStyleCnt="0"/>
      <dgm:spPr/>
    </dgm:pt>
    <dgm:pt modelId="{9A268437-6FA7-4283-A5F7-AA2361539256}" type="pres">
      <dgm:prSet presAssocID="{9169FCBE-5EBC-420F-AD13-D03A43086751}" presName="composite" presStyleCnt="0"/>
      <dgm:spPr/>
    </dgm:pt>
    <dgm:pt modelId="{BF54F5B1-7B7E-4845-BD7D-BCDDA2CCE2D3}" type="pres">
      <dgm:prSet presAssocID="{9169FCBE-5EBC-420F-AD13-D03A43086751}" presName="rect1" presStyleLbl="trAlignAcc1" presStyleIdx="4" presStyleCnt="7" custScaleY="157253" custLinFactNeighborX="-1225" custLinFactNeighborY="46468">
        <dgm:presLayoutVars>
          <dgm:bulletEnabled val="1"/>
        </dgm:presLayoutVars>
      </dgm:prSet>
      <dgm:spPr/>
    </dgm:pt>
    <dgm:pt modelId="{2F53FB25-4158-418C-927E-0BC4315D5F7D}" type="pres">
      <dgm:prSet presAssocID="{9169FCBE-5EBC-420F-AD13-D03A43086751}" presName="rect2" presStyleLbl="fgImgPlace1" presStyleIdx="4" presStyleCnt="7"/>
      <dgm:spPr>
        <a:blipFill>
          <a:blip xmlns:r="http://schemas.openxmlformats.org/officeDocument/2006/relationships" r:embed="rId9">
            <a:extLst>
              <a:ext uri="{96DAC541-7B7A-43D3-8B79-37D633B846F1}">
                <asvg:svgBlip xmlns:asvg="http://schemas.microsoft.com/office/drawing/2016/SVG/main" r:embed="rId10"/>
              </a:ext>
            </a:extLst>
          </a:blip>
          <a:srcRect/>
          <a:stretch>
            <a:fillRect l="-25000" r="-25000"/>
          </a:stretch>
        </a:blipFill>
      </dgm:spPr>
      <dgm:extLst>
        <a:ext uri="{E40237B7-FDA0-4F09-8148-C483321AD2D9}">
          <dgm14:cNvPr xmlns:dgm14="http://schemas.microsoft.com/office/drawing/2010/diagram" id="0" name="" descr="Group success with solid fill"/>
        </a:ext>
      </dgm:extLst>
    </dgm:pt>
    <dgm:pt modelId="{A8BFF3C4-0E66-488C-894D-84CD411D8C45}" type="pres">
      <dgm:prSet presAssocID="{B35402AA-63EB-43D2-A478-E80959687E3F}" presName="sibTrans" presStyleCnt="0"/>
      <dgm:spPr/>
    </dgm:pt>
    <dgm:pt modelId="{670B7E15-C7D4-4519-B2A4-704B421D25BE}" type="pres">
      <dgm:prSet presAssocID="{1A20C9D1-0A1D-46C9-B64C-B0D9F5A8689E}" presName="composite" presStyleCnt="0"/>
      <dgm:spPr/>
    </dgm:pt>
    <dgm:pt modelId="{83186E6C-40A8-4AB6-8B2D-59B83F8DF1EC}" type="pres">
      <dgm:prSet presAssocID="{1A20C9D1-0A1D-46C9-B64C-B0D9F5A8689E}" presName="rect1" presStyleLbl="trAlignAcc1" presStyleIdx="5" presStyleCnt="7" custScaleY="206374" custLinFactNeighborX="-2666" custLinFactNeighborY="88438">
        <dgm:presLayoutVars>
          <dgm:bulletEnabled val="1"/>
        </dgm:presLayoutVars>
      </dgm:prSet>
      <dgm:spPr/>
    </dgm:pt>
    <dgm:pt modelId="{9FF7EAED-6A97-4388-8B61-760612158DBA}" type="pres">
      <dgm:prSet presAssocID="{1A20C9D1-0A1D-46C9-B64C-B0D9F5A8689E}" presName="rect2" presStyleLbl="fgImgPlace1" presStyleIdx="5" presStyleCnt="7" custLinFactNeighborX="-10707" custLinFactNeighborY="39467"/>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l="-25000" r="-25000"/>
          </a:stretch>
        </a:blipFill>
      </dgm:spPr>
      <dgm:extLst>
        <a:ext uri="{E40237B7-FDA0-4F09-8148-C483321AD2D9}">
          <dgm14:cNvPr xmlns:dgm14="http://schemas.microsoft.com/office/drawing/2010/diagram" id="0" name="" descr="Check In with solid fill"/>
        </a:ext>
      </dgm:extLst>
    </dgm:pt>
    <dgm:pt modelId="{3C077702-69C0-4B59-A4DA-943F2540FEE8}" type="pres">
      <dgm:prSet presAssocID="{318B212F-666C-4740-81FE-AC5A1F7B11FA}" presName="sibTrans" presStyleCnt="0"/>
      <dgm:spPr/>
    </dgm:pt>
    <dgm:pt modelId="{B32A65FA-A1CF-4678-A846-0DDB1AFB0F75}" type="pres">
      <dgm:prSet presAssocID="{C2BA0556-CA89-47D9-991C-F7EFDBB07C9A}" presName="composite" presStyleCnt="0"/>
      <dgm:spPr/>
    </dgm:pt>
    <dgm:pt modelId="{58BC32CA-5CB8-48ED-A010-F39211D6F077}" type="pres">
      <dgm:prSet presAssocID="{C2BA0556-CA89-47D9-991C-F7EFDBB07C9A}" presName="rect1" presStyleLbl="trAlignAcc1" presStyleIdx="6" presStyleCnt="7" custLinFactX="-7982" custLinFactNeighborX="-100000" custLinFactNeighborY="-51864">
        <dgm:presLayoutVars>
          <dgm:bulletEnabled val="1"/>
        </dgm:presLayoutVars>
      </dgm:prSet>
      <dgm:spPr/>
    </dgm:pt>
    <dgm:pt modelId="{C17BCF14-0F2A-43FB-AA0B-5CBCB5CC9FDB}" type="pres">
      <dgm:prSet presAssocID="{C2BA0556-CA89-47D9-991C-F7EFDBB07C9A}" presName="rect2" presStyleLbl="fgImgPlace1" presStyleIdx="6" presStyleCnt="7" custLinFactX="-200000" custLinFactNeighborX="-297497" custLinFactNeighborY="-58684"/>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l="-25000" r="-25000"/>
          </a:stretch>
        </a:blipFill>
      </dgm:spPr>
      <dgm:extLst>
        <a:ext uri="{E40237B7-FDA0-4F09-8148-C483321AD2D9}">
          <dgm14:cNvPr xmlns:dgm14="http://schemas.microsoft.com/office/drawing/2010/diagram" id="0" name="" descr="Coins with solid fill"/>
        </a:ext>
      </dgm:extLst>
    </dgm:pt>
  </dgm:ptLst>
  <dgm:cxnLst>
    <dgm:cxn modelId="{53B29009-2F8C-4A17-B653-2CD18361C205}" type="presOf" srcId="{BCC71AB1-8645-4BE7-848B-5EBD0B4831CD}" destId="{B0CDE77F-597A-47E4-B3EB-F0EF4924CC47}" srcOrd="0" destOrd="3" presId="urn:microsoft.com/office/officeart/2008/layout/PictureStrips"/>
    <dgm:cxn modelId="{9790210E-4D4B-4897-85B2-13F8F4CA3D2F}" type="presOf" srcId="{8B54210D-C77A-4423-8FD8-A892B32EEA18}" destId="{83186E6C-40A8-4AB6-8B2D-59B83F8DF1EC}" srcOrd="0" destOrd="2" presId="urn:microsoft.com/office/officeart/2008/layout/PictureStrips"/>
    <dgm:cxn modelId="{4647E10E-E155-40D9-A24E-88957726CC6F}" srcId="{B3477538-5C75-44E5-968D-92529DA57037}" destId="{B243A655-7D3D-4245-A14F-7DBAF819E6DE}" srcOrd="0" destOrd="0" parTransId="{3913FDF1-9B12-4D8D-893C-85C6A344A8BE}" sibTransId="{0286EF67-3777-46C6-BCC2-72866CEF4B07}"/>
    <dgm:cxn modelId="{625F8F24-C316-43D1-A6B9-E58209332394}" srcId="{D498C312-08DC-4E22-8763-9C1C32B7BBD5}" destId="{B3477538-5C75-44E5-968D-92529DA57037}" srcOrd="1" destOrd="0" parTransId="{25CB6C68-1EB7-4C99-8D36-B4D04B055357}" sibTransId="{360025D1-0D52-4B91-8F12-D4A7D932919C}"/>
    <dgm:cxn modelId="{55FFB12B-A0D0-42BD-ACC1-066851492886}" srcId="{9169FCBE-5EBC-420F-AD13-D03A43086751}" destId="{7EC7E78A-F9FD-46B7-A1B5-C7BDA1E0F5AF}" srcOrd="1" destOrd="0" parTransId="{5094FDCF-B0CF-4EB7-9326-3172504E734D}" sibTransId="{E9A0F2F9-C818-4ECD-A746-2E415083C9BB}"/>
    <dgm:cxn modelId="{338B812C-807D-4F15-BE67-17954C4AFDDC}" srcId="{024CDD30-7C7D-4176-9E26-83140A2B93B1}" destId="{254E0BDB-68EC-4407-B415-D9BD76DFE142}" srcOrd="0" destOrd="0" parTransId="{0D19C003-3AFA-425F-85BE-D96A0E836FF8}" sibTransId="{D27CBFD3-F679-4762-A37F-CB660A537D94}"/>
    <dgm:cxn modelId="{455DD52F-426E-4381-912C-AEB42968171B}" type="presOf" srcId="{8127E5E4-E0E6-448D-B092-92AE348D8F96}" destId="{B0CDE77F-597A-47E4-B3EB-F0EF4924CC47}" srcOrd="0" destOrd="1" presId="urn:microsoft.com/office/officeart/2008/layout/PictureStrips"/>
    <dgm:cxn modelId="{7590AE34-D140-4EC8-94CC-A8608320930F}" srcId="{1A20C9D1-0A1D-46C9-B64C-B0D9F5A8689E}" destId="{8B54210D-C77A-4423-8FD8-A892B32EEA18}" srcOrd="1" destOrd="0" parTransId="{8B8B3147-A399-4A54-BB95-C17723C6C1DF}" sibTransId="{6F5CC513-95F4-44CD-84FE-5874007D9CDF}"/>
    <dgm:cxn modelId="{CB768338-DD50-4B3E-8DC2-31433AF76AD0}" srcId="{4EBC8799-4B57-4861-9B1E-65F41096022E}" destId="{CDE732B0-294E-4A75-8F90-346C112C19F8}" srcOrd="0" destOrd="0" parTransId="{AECA3654-620D-49E2-A1B8-F30F886207D7}" sibTransId="{16D5F2B1-144B-4325-9B10-6AC38EAA8B03}"/>
    <dgm:cxn modelId="{C7D8E93C-B424-467F-B7B7-94E981E303C0}" type="presOf" srcId="{CDE732B0-294E-4A75-8F90-346C112C19F8}" destId="{81910980-EA64-43EF-B8FE-5E1DFD231E70}" srcOrd="0" destOrd="1" presId="urn:microsoft.com/office/officeart/2008/layout/PictureStrips"/>
    <dgm:cxn modelId="{53B95B3D-661C-4BAB-9D8E-1126CFB8D43A}" srcId="{A933292C-702F-41E1-BA95-B4D1053863A3}" destId="{36D93E1E-3183-4568-AA6C-4F3E08969A59}" srcOrd="1" destOrd="0" parTransId="{1F477D93-1A89-4D8A-9C05-9791D56F86C2}" sibTransId="{AA8BEF9D-0C2C-43D3-8835-6291D8D8506B}"/>
    <dgm:cxn modelId="{5E66795C-519B-4725-81C7-62BE90974854}" srcId="{4EBC8799-4B57-4861-9B1E-65F41096022E}" destId="{66C6EDB0-1FEF-4398-83E9-AF3359A4FAE9}" srcOrd="2" destOrd="0" parTransId="{5DA83578-E16A-4D2C-9AA0-55A62F36CDD7}" sibTransId="{E160A17D-2A39-4142-BE0C-464E29CB68B3}"/>
    <dgm:cxn modelId="{87956B64-1D19-4EE5-89C9-F1BAF18D0898}" type="presOf" srcId="{A4145BC6-BA69-49DA-8B44-5FE16E583FFA}" destId="{83186E6C-40A8-4AB6-8B2D-59B83F8DF1EC}" srcOrd="0" destOrd="1" presId="urn:microsoft.com/office/officeart/2008/layout/PictureStrips"/>
    <dgm:cxn modelId="{AA4E1E66-9819-4564-B074-6EA66F210511}" type="presOf" srcId="{3B17F05D-A9E5-4D66-BFD0-24C7FBFD7623}" destId="{58BC32CA-5CB8-48ED-A010-F39211D6F077}" srcOrd="0" destOrd="2" presId="urn:microsoft.com/office/officeart/2008/layout/PictureStrips"/>
    <dgm:cxn modelId="{DA83EF66-0050-4E29-98FB-20623765CFF9}" type="presOf" srcId="{024CDD30-7C7D-4176-9E26-83140A2B93B1}" destId="{DC3BDCD6-FB4B-4AB2-ABF8-4DEBF7065EA1}" srcOrd="0" destOrd="0" presId="urn:microsoft.com/office/officeart/2008/layout/PictureStrips"/>
    <dgm:cxn modelId="{AA128B48-E099-4813-98AD-2AC408A23AA2}" type="presOf" srcId="{B3477538-5C75-44E5-968D-92529DA57037}" destId="{B3FBBD46-CDE9-4D3D-8551-92CD82FEA74F}" srcOrd="0" destOrd="0" presId="urn:microsoft.com/office/officeart/2008/layout/PictureStrips"/>
    <dgm:cxn modelId="{33C8DA69-C9E9-4E39-B86D-7B011B2195A4}" type="presOf" srcId="{4164450E-D436-4FC8-8658-29ABFB7D08CD}" destId="{DC3BDCD6-FB4B-4AB2-ABF8-4DEBF7065EA1}" srcOrd="0" destOrd="2" presId="urn:microsoft.com/office/officeart/2008/layout/PictureStrips"/>
    <dgm:cxn modelId="{8A84896A-DD2F-43AD-BFC1-1BE3B070EE1F}" type="presOf" srcId="{7EC7E78A-F9FD-46B7-A1B5-C7BDA1E0F5AF}" destId="{BF54F5B1-7B7E-4845-BD7D-BCDDA2CCE2D3}" srcOrd="0" destOrd="2" presId="urn:microsoft.com/office/officeart/2008/layout/PictureStrips"/>
    <dgm:cxn modelId="{88D2894A-4B0B-40DA-AE84-A18445230A18}" type="presOf" srcId="{36610E3A-9F42-418E-A036-DFB8CE7B52D7}" destId="{BF54F5B1-7B7E-4845-BD7D-BCDDA2CCE2D3}" srcOrd="0" destOrd="1" presId="urn:microsoft.com/office/officeart/2008/layout/PictureStrips"/>
    <dgm:cxn modelId="{BBAD2551-BF44-466F-BB61-6080FA30F21E}" type="presOf" srcId="{71D08095-5106-46B9-89CE-B4B58D5202B6}" destId="{81910980-EA64-43EF-B8FE-5E1DFD231E70}" srcOrd="0" destOrd="2" presId="urn:microsoft.com/office/officeart/2008/layout/PictureStrips"/>
    <dgm:cxn modelId="{45622A51-CF28-4BDE-8457-3F757D1891BB}" srcId="{D498C312-08DC-4E22-8763-9C1C32B7BBD5}" destId="{9169FCBE-5EBC-420F-AD13-D03A43086751}" srcOrd="4" destOrd="0" parTransId="{0E2F60A9-481B-4CB0-9680-D8EF2D6C9BE5}" sibTransId="{B35402AA-63EB-43D2-A478-E80959687E3F}"/>
    <dgm:cxn modelId="{9C262D75-D50A-4B5F-B47A-8F1087339B9E}" type="presOf" srcId="{254E0BDB-68EC-4407-B415-D9BD76DFE142}" destId="{DC3BDCD6-FB4B-4AB2-ABF8-4DEBF7065EA1}" srcOrd="0" destOrd="1" presId="urn:microsoft.com/office/officeart/2008/layout/PictureStrips"/>
    <dgm:cxn modelId="{B08AF078-1EA2-46CF-A7F4-966DD2F66864}" type="presOf" srcId="{A933292C-702F-41E1-BA95-B4D1053863A3}" destId="{B0CDE77F-597A-47E4-B3EB-F0EF4924CC47}" srcOrd="0" destOrd="0" presId="urn:microsoft.com/office/officeart/2008/layout/PictureStrips"/>
    <dgm:cxn modelId="{DAF31C7C-C081-40BC-B9C7-31B0086D1178}" type="presOf" srcId="{DD5BB968-7602-48C3-BC17-B7E3377DDC23}" destId="{DC3BDCD6-FB4B-4AB2-ABF8-4DEBF7065EA1}" srcOrd="0" destOrd="3" presId="urn:microsoft.com/office/officeart/2008/layout/PictureStrips"/>
    <dgm:cxn modelId="{4FC36E7C-9E61-40E8-BC2C-22FE0AA59D3B}" srcId="{C2BA0556-CA89-47D9-991C-F7EFDBB07C9A}" destId="{3B17F05D-A9E5-4D66-BFD0-24C7FBFD7623}" srcOrd="1" destOrd="0" parTransId="{0DAADF91-EFB5-44E9-BAA6-6849C0030F34}" sibTransId="{C2D53B3E-0175-4E4B-A4C9-3EC3D150393D}"/>
    <dgm:cxn modelId="{31D7E496-41C5-45B1-9102-E25D4CF303D4}" type="presOf" srcId="{D498C312-08DC-4E22-8763-9C1C32B7BBD5}" destId="{F08241E5-6A6B-4A55-BBB2-31842F4A9C53}" srcOrd="0" destOrd="0" presId="urn:microsoft.com/office/officeart/2008/layout/PictureStrips"/>
    <dgm:cxn modelId="{FDDDE79D-742C-4D5C-B3D7-23C6729B28D6}" type="presOf" srcId="{66C6EDB0-1FEF-4398-83E9-AF3359A4FAE9}" destId="{81910980-EA64-43EF-B8FE-5E1DFD231E70}" srcOrd="0" destOrd="3" presId="urn:microsoft.com/office/officeart/2008/layout/PictureStrips"/>
    <dgm:cxn modelId="{01EA259E-F502-4B03-8D82-24BC2BED52FB}" srcId="{D498C312-08DC-4E22-8763-9C1C32B7BBD5}" destId="{1A20C9D1-0A1D-46C9-B64C-B0D9F5A8689E}" srcOrd="5" destOrd="0" parTransId="{D8DCBDBD-9152-4269-9250-07496ED04882}" sibTransId="{318B212F-666C-4740-81FE-AC5A1F7B11FA}"/>
    <dgm:cxn modelId="{2751A4A8-7C3F-41A6-91C7-A41E309A7AA0}" srcId="{B3477538-5C75-44E5-968D-92529DA57037}" destId="{1A9707CF-FC0B-4118-A35B-C835B4FBD283}" srcOrd="1" destOrd="0" parTransId="{16C6C7D8-24F6-44FF-BC27-C781AC01624E}" sibTransId="{48F11EB3-7ABE-4A15-ADF2-F671E267CDEC}"/>
    <dgm:cxn modelId="{8256C2AA-38D5-4F34-88DD-1065DED6CF89}" type="presOf" srcId="{4EBC8799-4B57-4861-9B1E-65F41096022E}" destId="{81910980-EA64-43EF-B8FE-5E1DFD231E70}" srcOrd="0" destOrd="0" presId="urn:microsoft.com/office/officeart/2008/layout/PictureStrips"/>
    <dgm:cxn modelId="{3C0543AB-298F-438C-A0A1-9901EB10B4BD}" type="presOf" srcId="{E79CFC8B-DC92-4771-9681-A59CA314A71C}" destId="{58BC32CA-5CB8-48ED-A010-F39211D6F077}" srcOrd="0" destOrd="1" presId="urn:microsoft.com/office/officeart/2008/layout/PictureStrips"/>
    <dgm:cxn modelId="{40BD88B5-5E0B-40A6-AEC3-3A41018248B5}" srcId="{9169FCBE-5EBC-420F-AD13-D03A43086751}" destId="{36610E3A-9F42-418E-A036-DFB8CE7B52D7}" srcOrd="0" destOrd="0" parTransId="{40BBF088-CF61-49D9-8375-6A916EAA26AE}" sibTransId="{9665E569-4C9E-4C14-9BCA-3B74AD6D21EC}"/>
    <dgm:cxn modelId="{6A7856BB-D65C-4ECB-A29A-56824F907F64}" type="presOf" srcId="{BB2E6699-B1F9-4727-AC3D-EEAE19FA2D13}" destId="{83186E6C-40A8-4AB6-8B2D-59B83F8DF1EC}" srcOrd="0" destOrd="3" presId="urn:microsoft.com/office/officeart/2008/layout/PictureStrips"/>
    <dgm:cxn modelId="{2E9F2DC1-8E36-488A-B0DF-054DC9FFF257}" type="presOf" srcId="{C2BA0556-CA89-47D9-991C-F7EFDBB07C9A}" destId="{58BC32CA-5CB8-48ED-A010-F39211D6F077}" srcOrd="0" destOrd="0" presId="urn:microsoft.com/office/officeart/2008/layout/PictureStrips"/>
    <dgm:cxn modelId="{D4BBB2C1-F3FF-4942-9586-885E59739BEF}" srcId="{D498C312-08DC-4E22-8763-9C1C32B7BBD5}" destId="{024CDD30-7C7D-4176-9E26-83140A2B93B1}" srcOrd="0" destOrd="0" parTransId="{C90246A0-0811-4694-B4E6-B7EC13C774F4}" sibTransId="{B4223776-16DE-4E84-A9E5-BC24AF0264CC}"/>
    <dgm:cxn modelId="{D151AEC8-2B4F-4FAA-BC52-F8DA545A4451}" srcId="{4EBC8799-4B57-4861-9B1E-65F41096022E}" destId="{71D08095-5106-46B9-89CE-B4B58D5202B6}" srcOrd="1" destOrd="0" parTransId="{079722E8-099E-40C5-9E25-DA35CD3241E2}" sibTransId="{997D9E67-D63D-4993-8779-52DC12DCCFEE}"/>
    <dgm:cxn modelId="{1DF6B0CA-D1EE-4C99-B30C-E42F811E8E9E}" srcId="{1A20C9D1-0A1D-46C9-B64C-B0D9F5A8689E}" destId="{BB2E6699-B1F9-4727-AC3D-EEAE19FA2D13}" srcOrd="2" destOrd="0" parTransId="{9C4DD626-EF9C-4A02-B634-AE48956B2625}" sibTransId="{92032079-2268-4BF3-B0CB-DCFB442E5EE7}"/>
    <dgm:cxn modelId="{9D7E01CC-B52F-402E-A5A3-F6137CEFF40B}" type="presOf" srcId="{36D93E1E-3183-4568-AA6C-4F3E08969A59}" destId="{B0CDE77F-597A-47E4-B3EB-F0EF4924CC47}" srcOrd="0" destOrd="2" presId="urn:microsoft.com/office/officeart/2008/layout/PictureStrips"/>
    <dgm:cxn modelId="{B4A163D1-22F8-45B9-ABD5-4D7EF5CE311E}" srcId="{A933292C-702F-41E1-BA95-B4D1053863A3}" destId="{BCC71AB1-8645-4BE7-848B-5EBD0B4831CD}" srcOrd="2" destOrd="0" parTransId="{C256EBE2-C470-4A97-94D5-45AE2AFA73E7}" sibTransId="{B46294F6-2A76-4FE4-AE5B-2566DE947062}"/>
    <dgm:cxn modelId="{63280BD5-6CBD-4E7D-BEB5-A2E810BAB984}" type="presOf" srcId="{1A9707CF-FC0B-4118-A35B-C835B4FBD283}" destId="{B3FBBD46-CDE9-4D3D-8551-92CD82FEA74F}" srcOrd="0" destOrd="2" presId="urn:microsoft.com/office/officeart/2008/layout/PictureStrips"/>
    <dgm:cxn modelId="{82538DD6-6408-4BF1-97C6-AF04ADCDB8CB}" srcId="{D498C312-08DC-4E22-8763-9C1C32B7BBD5}" destId="{C2BA0556-CA89-47D9-991C-F7EFDBB07C9A}" srcOrd="6" destOrd="0" parTransId="{5268E456-57DA-42AA-BBF9-F0F28F6D02AD}" sibTransId="{2E59784B-FE5B-4091-B0EB-06D8C605EE70}"/>
    <dgm:cxn modelId="{56D63DD8-4905-4B0C-B957-DE5A8ECB695D}" srcId="{C2BA0556-CA89-47D9-991C-F7EFDBB07C9A}" destId="{E79CFC8B-DC92-4771-9681-A59CA314A71C}" srcOrd="0" destOrd="0" parTransId="{34DB6EBB-F4C9-4BAC-B28E-DEFAB492862D}" sibTransId="{D0213BA5-A538-4365-B4E0-D7CEB02C5D92}"/>
    <dgm:cxn modelId="{B72347DD-0C9C-447C-8ADF-884E48A4CDC9}" srcId="{D498C312-08DC-4E22-8763-9C1C32B7BBD5}" destId="{4EBC8799-4B57-4861-9B1E-65F41096022E}" srcOrd="2" destOrd="0" parTransId="{A2263464-8FAC-45F0-BD7C-D787CE981C19}" sibTransId="{E8B497BB-1D23-431E-B0A2-8B1F3C55DA4F}"/>
    <dgm:cxn modelId="{251340E0-0C44-411B-B83A-033794CD4304}" type="presOf" srcId="{1A20C9D1-0A1D-46C9-B64C-B0D9F5A8689E}" destId="{83186E6C-40A8-4AB6-8B2D-59B83F8DF1EC}" srcOrd="0" destOrd="0" presId="urn:microsoft.com/office/officeart/2008/layout/PictureStrips"/>
    <dgm:cxn modelId="{C8E6EFE3-2775-4359-BC13-18853A8E69F5}" srcId="{D498C312-08DC-4E22-8763-9C1C32B7BBD5}" destId="{A933292C-702F-41E1-BA95-B4D1053863A3}" srcOrd="3" destOrd="0" parTransId="{0EC664F8-FC7C-4732-B4C8-B539A3C8E4BD}" sibTransId="{7B326150-9C6D-4CC1-A6CB-2A4B2B707F02}"/>
    <dgm:cxn modelId="{CD2979EC-EAD0-4CDF-8DF4-D268CE85E0BA}" srcId="{A933292C-702F-41E1-BA95-B4D1053863A3}" destId="{8127E5E4-E0E6-448D-B092-92AE348D8F96}" srcOrd="0" destOrd="0" parTransId="{62837B20-86F9-4E88-B101-24C757187CD6}" sibTransId="{56E50AC7-CA67-4BFB-97CC-DD5DF3BCDD4A}"/>
    <dgm:cxn modelId="{75E3D2EC-9F60-4AF5-8AFF-3818F96E49B8}" type="presOf" srcId="{B243A655-7D3D-4245-A14F-7DBAF819E6DE}" destId="{B3FBBD46-CDE9-4D3D-8551-92CD82FEA74F}" srcOrd="0" destOrd="1" presId="urn:microsoft.com/office/officeart/2008/layout/PictureStrips"/>
    <dgm:cxn modelId="{7D6A38F6-E16F-46CA-8F32-E2FE16F8DD41}" srcId="{024CDD30-7C7D-4176-9E26-83140A2B93B1}" destId="{DD5BB968-7602-48C3-BC17-B7E3377DDC23}" srcOrd="2" destOrd="0" parTransId="{06F0F279-92B0-4E85-9BF7-10A7F1CAAB82}" sibTransId="{848FC3F3-07E4-4427-88A2-C4BB84589812}"/>
    <dgm:cxn modelId="{74A60CFA-FF5B-4941-ABB5-69BD0BF2939B}" srcId="{024CDD30-7C7D-4176-9E26-83140A2B93B1}" destId="{4164450E-D436-4FC8-8658-29ABFB7D08CD}" srcOrd="1" destOrd="0" parTransId="{7B93D736-9DE9-4E88-AD9F-2A51AA0CB7F9}" sibTransId="{CD6161DB-B28A-4023-810A-B8C2D23FA185}"/>
    <dgm:cxn modelId="{1FDF4EFB-296B-4371-8F85-C771041FB400}" srcId="{1A20C9D1-0A1D-46C9-B64C-B0D9F5A8689E}" destId="{A4145BC6-BA69-49DA-8B44-5FE16E583FFA}" srcOrd="0" destOrd="0" parTransId="{6CFCDD6D-FC43-41BE-AFF0-4DA6E3CAC08C}" sibTransId="{7074B190-EE62-4956-BAFB-5286801EFCD4}"/>
    <dgm:cxn modelId="{016C2CFF-9203-490A-9BCB-5FBED8682C61}" type="presOf" srcId="{9169FCBE-5EBC-420F-AD13-D03A43086751}" destId="{BF54F5B1-7B7E-4845-BD7D-BCDDA2CCE2D3}" srcOrd="0" destOrd="0" presId="urn:microsoft.com/office/officeart/2008/layout/PictureStrips"/>
    <dgm:cxn modelId="{2810B6A1-805E-4784-81BB-D208A28DB046}" type="presParOf" srcId="{F08241E5-6A6B-4A55-BBB2-31842F4A9C53}" destId="{8ACC19D9-C349-41C6-B0C3-CFFAAE8780B2}" srcOrd="0" destOrd="0" presId="urn:microsoft.com/office/officeart/2008/layout/PictureStrips"/>
    <dgm:cxn modelId="{0CAD17C4-C384-4E3E-99F7-99312DB89984}" type="presParOf" srcId="{8ACC19D9-C349-41C6-B0C3-CFFAAE8780B2}" destId="{DC3BDCD6-FB4B-4AB2-ABF8-4DEBF7065EA1}" srcOrd="0" destOrd="0" presId="urn:microsoft.com/office/officeart/2008/layout/PictureStrips"/>
    <dgm:cxn modelId="{6CB9A7B4-C420-4077-A7F4-D89C28710EBD}" type="presParOf" srcId="{8ACC19D9-C349-41C6-B0C3-CFFAAE8780B2}" destId="{847F913F-FDD8-4F83-9C10-BAC85E61B7F4}" srcOrd="1" destOrd="0" presId="urn:microsoft.com/office/officeart/2008/layout/PictureStrips"/>
    <dgm:cxn modelId="{D254C54F-6A81-48B6-B2CE-C6AF3A160579}" type="presParOf" srcId="{F08241E5-6A6B-4A55-BBB2-31842F4A9C53}" destId="{52ECA5AD-0909-4CD7-905E-1E7D63DC2D96}" srcOrd="1" destOrd="0" presId="urn:microsoft.com/office/officeart/2008/layout/PictureStrips"/>
    <dgm:cxn modelId="{89915A99-6528-4A4F-9571-14C450F2A489}" type="presParOf" srcId="{F08241E5-6A6B-4A55-BBB2-31842F4A9C53}" destId="{3FE4DD66-C9D9-4057-9D07-6D7D5B779B55}" srcOrd="2" destOrd="0" presId="urn:microsoft.com/office/officeart/2008/layout/PictureStrips"/>
    <dgm:cxn modelId="{C7FE7C86-DF3C-47AF-A0D7-7C607433287F}" type="presParOf" srcId="{3FE4DD66-C9D9-4057-9D07-6D7D5B779B55}" destId="{B3FBBD46-CDE9-4D3D-8551-92CD82FEA74F}" srcOrd="0" destOrd="0" presId="urn:microsoft.com/office/officeart/2008/layout/PictureStrips"/>
    <dgm:cxn modelId="{89FE6DD9-FE0F-494C-AFD8-2333FA41DDA1}" type="presParOf" srcId="{3FE4DD66-C9D9-4057-9D07-6D7D5B779B55}" destId="{FB69AFAD-E600-4E28-8820-F5AC36B0EB0D}" srcOrd="1" destOrd="0" presId="urn:microsoft.com/office/officeart/2008/layout/PictureStrips"/>
    <dgm:cxn modelId="{A00C0F6A-2571-4787-89E8-323BAD495E1E}" type="presParOf" srcId="{F08241E5-6A6B-4A55-BBB2-31842F4A9C53}" destId="{B2A8C2D3-F282-4BF1-AF06-6A8DCC7717C0}" srcOrd="3" destOrd="0" presId="urn:microsoft.com/office/officeart/2008/layout/PictureStrips"/>
    <dgm:cxn modelId="{65D29814-ACD1-4502-A675-A269D29BBA6F}" type="presParOf" srcId="{F08241E5-6A6B-4A55-BBB2-31842F4A9C53}" destId="{7BE76FD8-9279-4DDB-9403-03A66178B63F}" srcOrd="4" destOrd="0" presId="urn:microsoft.com/office/officeart/2008/layout/PictureStrips"/>
    <dgm:cxn modelId="{50A66AC8-1CCF-4A99-A52E-513BD2C31653}" type="presParOf" srcId="{7BE76FD8-9279-4DDB-9403-03A66178B63F}" destId="{81910980-EA64-43EF-B8FE-5E1DFD231E70}" srcOrd="0" destOrd="0" presId="urn:microsoft.com/office/officeart/2008/layout/PictureStrips"/>
    <dgm:cxn modelId="{5B876D2A-24E7-430A-AE35-25DE365E99E1}" type="presParOf" srcId="{7BE76FD8-9279-4DDB-9403-03A66178B63F}" destId="{C0C23B23-1AA1-47B7-93A1-E208562E700E}" srcOrd="1" destOrd="0" presId="urn:microsoft.com/office/officeart/2008/layout/PictureStrips"/>
    <dgm:cxn modelId="{1AC56835-9F31-42B8-A3E9-0FF919DC2B07}" type="presParOf" srcId="{F08241E5-6A6B-4A55-BBB2-31842F4A9C53}" destId="{B45EE3A7-80DE-4609-A61A-59C17632F988}" srcOrd="5" destOrd="0" presId="urn:microsoft.com/office/officeart/2008/layout/PictureStrips"/>
    <dgm:cxn modelId="{3C5DDA3A-1567-40A0-AC71-B28F8262B08D}" type="presParOf" srcId="{F08241E5-6A6B-4A55-BBB2-31842F4A9C53}" destId="{F382CA38-48A3-4BF4-BCF6-F62C16790AFF}" srcOrd="6" destOrd="0" presId="urn:microsoft.com/office/officeart/2008/layout/PictureStrips"/>
    <dgm:cxn modelId="{D8240A3F-E0CA-4293-A7CB-C3AA17DB4029}" type="presParOf" srcId="{F382CA38-48A3-4BF4-BCF6-F62C16790AFF}" destId="{B0CDE77F-597A-47E4-B3EB-F0EF4924CC47}" srcOrd="0" destOrd="0" presId="urn:microsoft.com/office/officeart/2008/layout/PictureStrips"/>
    <dgm:cxn modelId="{8EC91A33-DD44-4473-831A-13C442705FEE}" type="presParOf" srcId="{F382CA38-48A3-4BF4-BCF6-F62C16790AFF}" destId="{4A5CDBE5-1586-4E68-93DB-183CF7B09D5E}" srcOrd="1" destOrd="0" presId="urn:microsoft.com/office/officeart/2008/layout/PictureStrips"/>
    <dgm:cxn modelId="{B2164AA5-5340-4FA7-BD65-C5A423188237}" type="presParOf" srcId="{F08241E5-6A6B-4A55-BBB2-31842F4A9C53}" destId="{178D452D-8E3D-4C82-92AC-CFC7D4BED15A}" srcOrd="7" destOrd="0" presId="urn:microsoft.com/office/officeart/2008/layout/PictureStrips"/>
    <dgm:cxn modelId="{FBC17E96-912C-42A1-BC6B-AB07FCB2F9E3}" type="presParOf" srcId="{F08241E5-6A6B-4A55-BBB2-31842F4A9C53}" destId="{9A268437-6FA7-4283-A5F7-AA2361539256}" srcOrd="8" destOrd="0" presId="urn:microsoft.com/office/officeart/2008/layout/PictureStrips"/>
    <dgm:cxn modelId="{53919F2E-934B-4ED8-AA36-F852C30756C4}" type="presParOf" srcId="{9A268437-6FA7-4283-A5F7-AA2361539256}" destId="{BF54F5B1-7B7E-4845-BD7D-BCDDA2CCE2D3}" srcOrd="0" destOrd="0" presId="urn:microsoft.com/office/officeart/2008/layout/PictureStrips"/>
    <dgm:cxn modelId="{FA9D2E51-A9AF-42DC-9E86-49B113CD4F04}" type="presParOf" srcId="{9A268437-6FA7-4283-A5F7-AA2361539256}" destId="{2F53FB25-4158-418C-927E-0BC4315D5F7D}" srcOrd="1" destOrd="0" presId="urn:microsoft.com/office/officeart/2008/layout/PictureStrips"/>
    <dgm:cxn modelId="{281DADA6-C8F6-49A3-ABBB-D20F7A987715}" type="presParOf" srcId="{F08241E5-6A6B-4A55-BBB2-31842F4A9C53}" destId="{A8BFF3C4-0E66-488C-894D-84CD411D8C45}" srcOrd="9" destOrd="0" presId="urn:microsoft.com/office/officeart/2008/layout/PictureStrips"/>
    <dgm:cxn modelId="{7A93339D-07B0-40C7-A3AE-15BED0A12153}" type="presParOf" srcId="{F08241E5-6A6B-4A55-BBB2-31842F4A9C53}" destId="{670B7E15-C7D4-4519-B2A4-704B421D25BE}" srcOrd="10" destOrd="0" presId="urn:microsoft.com/office/officeart/2008/layout/PictureStrips"/>
    <dgm:cxn modelId="{D31BF6D3-6527-43E6-879A-00A34CE077C1}" type="presParOf" srcId="{670B7E15-C7D4-4519-B2A4-704B421D25BE}" destId="{83186E6C-40A8-4AB6-8B2D-59B83F8DF1EC}" srcOrd="0" destOrd="0" presId="urn:microsoft.com/office/officeart/2008/layout/PictureStrips"/>
    <dgm:cxn modelId="{24FA9798-2803-40A5-84B7-279856AE06DE}" type="presParOf" srcId="{670B7E15-C7D4-4519-B2A4-704B421D25BE}" destId="{9FF7EAED-6A97-4388-8B61-760612158DBA}" srcOrd="1" destOrd="0" presId="urn:microsoft.com/office/officeart/2008/layout/PictureStrips"/>
    <dgm:cxn modelId="{1C726BE4-FD0E-4361-B065-0703E4022BE3}" type="presParOf" srcId="{F08241E5-6A6B-4A55-BBB2-31842F4A9C53}" destId="{3C077702-69C0-4B59-A4DA-943F2540FEE8}" srcOrd="11" destOrd="0" presId="urn:microsoft.com/office/officeart/2008/layout/PictureStrips"/>
    <dgm:cxn modelId="{F59BE1EE-83D5-40CB-AACE-207AFB7B86E4}" type="presParOf" srcId="{F08241E5-6A6B-4A55-BBB2-31842F4A9C53}" destId="{B32A65FA-A1CF-4678-A846-0DDB1AFB0F75}" srcOrd="12" destOrd="0" presId="urn:microsoft.com/office/officeart/2008/layout/PictureStrips"/>
    <dgm:cxn modelId="{F5887DEC-9B13-4881-A116-B58FDEEB679B}" type="presParOf" srcId="{B32A65FA-A1CF-4678-A846-0DDB1AFB0F75}" destId="{58BC32CA-5CB8-48ED-A010-F39211D6F077}" srcOrd="0" destOrd="0" presId="urn:microsoft.com/office/officeart/2008/layout/PictureStrips"/>
    <dgm:cxn modelId="{85316C10-FF19-47AF-8324-08B67AE45E24}" type="presParOf" srcId="{B32A65FA-A1CF-4678-A846-0DDB1AFB0F75}" destId="{C17BCF14-0F2A-43FB-AA0B-5CBCB5CC9FDB}"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F07955F-8E56-455A-9AF4-92FEA6CFEF38}"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n-US"/>
        </a:p>
      </dgm:t>
    </dgm:pt>
    <dgm:pt modelId="{C947690F-CC35-4FDE-9A46-882071DA2176}">
      <dgm:prSet custT="1"/>
      <dgm:spPr/>
      <dgm:t>
        <a:bodyPr/>
        <a:lstStyle/>
        <a:p>
          <a:r>
            <a:rPr lang="en-US" sz="2400" dirty="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Environmental Health and Justice: a brief primer</a:t>
          </a:r>
        </a:p>
      </dgm:t>
    </dgm:pt>
    <dgm:pt modelId="{83B75D82-D6C8-4986-8BDB-FEE53E727EFC}" type="parTrans" cxnId="{B9557DB2-4631-491B-BB8C-6AC8D5AD7220}">
      <dgm:prSet/>
      <dgm:spPr/>
      <dgm:t>
        <a:bodyPr/>
        <a:lstStyle/>
        <a:p>
          <a:endParaRPr lang="en-US"/>
        </a:p>
      </dgm:t>
    </dgm:pt>
    <dgm:pt modelId="{27DE8A5B-8ED9-4B0D-B162-7900EBD77079}" type="sibTrans" cxnId="{B9557DB2-4631-491B-BB8C-6AC8D5AD7220}">
      <dgm:prSet/>
      <dgm:spPr/>
      <dgm:t>
        <a:bodyPr/>
        <a:lstStyle/>
        <a:p>
          <a:endParaRPr lang="en-US"/>
        </a:p>
      </dgm:t>
    </dgm:pt>
    <dgm:pt modelId="{C8778674-C44C-469D-925D-0BD0B28239AE}">
      <dgm:prSet custT="1"/>
      <dgm:spPr/>
      <dgm:t>
        <a:bodyPr/>
        <a:lstStyle/>
        <a:p>
          <a:r>
            <a:rPr lang="en-US" sz="2400" dirty="0">
              <a:solidFill>
                <a:schemeClr val="tx1"/>
              </a:solidFill>
              <a:hlinkClick xmlns:r="http://schemas.openxmlformats.org/officeDocument/2006/relationships" r:id="rId2">
                <a:extLst>
                  <a:ext uri="{A12FA001-AC4F-418D-AE19-62706E023703}">
                    <ahyp:hlinkClr xmlns:ahyp="http://schemas.microsoft.com/office/drawing/2018/hyperlinkcolor" val="tx"/>
                  </a:ext>
                </a:extLst>
              </a:hlinkClick>
            </a:rPr>
            <a:t>Health Literacy On Demand</a:t>
          </a:r>
        </a:p>
      </dgm:t>
    </dgm:pt>
    <dgm:pt modelId="{0FA6428C-359B-46E6-80BF-BD1C0407DC4C}" type="parTrans" cxnId="{4B3918D9-B6CC-4281-861F-75A4EA2632A3}">
      <dgm:prSet/>
      <dgm:spPr/>
      <dgm:t>
        <a:bodyPr/>
        <a:lstStyle/>
        <a:p>
          <a:endParaRPr lang="en-US"/>
        </a:p>
      </dgm:t>
    </dgm:pt>
    <dgm:pt modelId="{FC9F5348-B7B3-45C6-8233-16DC3F6EF060}" type="sibTrans" cxnId="{4B3918D9-B6CC-4281-861F-75A4EA2632A3}">
      <dgm:prSet/>
      <dgm:spPr/>
      <dgm:t>
        <a:bodyPr/>
        <a:lstStyle/>
        <a:p>
          <a:endParaRPr lang="en-US"/>
        </a:p>
      </dgm:t>
    </dgm:pt>
    <dgm:pt modelId="{CB861AAC-74BC-4317-8694-46FEEC37E45F}">
      <dgm:prSet custT="1"/>
      <dgm:spPr/>
      <dgm:t>
        <a:bodyPr/>
        <a:lstStyle/>
        <a:p>
          <a:r>
            <a:rPr lang="en-US" sz="2400" dirty="0">
              <a:solidFill>
                <a:schemeClr val="tx1"/>
              </a:solidFill>
              <a:hlinkClick xmlns:r="http://schemas.openxmlformats.org/officeDocument/2006/relationships" r:id="rId3">
                <a:extLst>
                  <a:ext uri="{A12FA001-AC4F-418D-AE19-62706E023703}">
                    <ahyp:hlinkClr xmlns:ahyp="http://schemas.microsoft.com/office/drawing/2018/hyperlinkcolor" val="tx"/>
                  </a:ext>
                </a:extLst>
              </a:hlinkClick>
            </a:rPr>
            <a:t>MedlinePlus Tutorial for Librarians and Health Educators</a:t>
          </a:r>
        </a:p>
      </dgm:t>
    </dgm:pt>
    <dgm:pt modelId="{E4EBFC0E-5D0A-4D4A-A728-F5A24EDB0D60}" type="parTrans" cxnId="{ED430178-A3D0-47FE-B64D-1013905A2012}">
      <dgm:prSet/>
      <dgm:spPr/>
      <dgm:t>
        <a:bodyPr/>
        <a:lstStyle/>
        <a:p>
          <a:endParaRPr lang="en-US"/>
        </a:p>
      </dgm:t>
    </dgm:pt>
    <dgm:pt modelId="{8D3A4172-F1F7-4F5C-BEA0-2E93DF4CD983}" type="sibTrans" cxnId="{ED430178-A3D0-47FE-B64D-1013905A2012}">
      <dgm:prSet/>
      <dgm:spPr/>
      <dgm:t>
        <a:bodyPr/>
        <a:lstStyle/>
        <a:p>
          <a:endParaRPr lang="en-US"/>
        </a:p>
      </dgm:t>
    </dgm:pt>
    <dgm:pt modelId="{7A80B37C-1BC5-4D01-B662-F5EA1059DF75}">
      <dgm:prSet custT="1"/>
      <dgm:spPr/>
      <dgm:t>
        <a:bodyPr/>
        <a:lstStyle/>
        <a:p>
          <a:r>
            <a:rPr lang="en-US" sz="2400" dirty="0">
              <a:solidFill>
                <a:schemeClr val="tx1"/>
              </a:solidFill>
              <a:hlinkClick xmlns:r="http://schemas.openxmlformats.org/officeDocument/2006/relationships" r:id="rId4">
                <a:extLst>
                  <a:ext uri="{A12FA001-AC4F-418D-AE19-62706E023703}">
                    <ahyp:hlinkClr xmlns:ahyp="http://schemas.microsoft.com/office/drawing/2018/hyperlinkcolor" val="tx"/>
                  </a:ext>
                </a:extLst>
              </a:hlinkClick>
            </a:rPr>
            <a:t>Assessing Health Education Materials</a:t>
          </a:r>
          <a:endParaRPr lang="en-US" sz="2400" dirty="0">
            <a:solidFill>
              <a:schemeClr val="tx1"/>
            </a:solidFill>
          </a:endParaRPr>
        </a:p>
      </dgm:t>
    </dgm:pt>
    <dgm:pt modelId="{5C72693B-05E7-4EFD-8FC5-2E501B24E12C}" type="parTrans" cxnId="{825A3796-8728-409A-B6F2-F0AFB41C4F8A}">
      <dgm:prSet/>
      <dgm:spPr/>
      <dgm:t>
        <a:bodyPr/>
        <a:lstStyle/>
        <a:p>
          <a:endParaRPr lang="en-US"/>
        </a:p>
      </dgm:t>
    </dgm:pt>
    <dgm:pt modelId="{8F20D5D7-3696-4D18-8666-E6C90D2D25C4}" type="sibTrans" cxnId="{825A3796-8728-409A-B6F2-F0AFB41C4F8A}">
      <dgm:prSet/>
      <dgm:spPr/>
      <dgm:t>
        <a:bodyPr/>
        <a:lstStyle/>
        <a:p>
          <a:endParaRPr lang="en-US"/>
        </a:p>
      </dgm:t>
    </dgm:pt>
    <dgm:pt modelId="{4DFA6911-9CC6-4E55-8477-F44A8F4B9E55}">
      <dgm:prSet custT="1"/>
      <dgm:spPr/>
      <dgm:t>
        <a:bodyPr/>
        <a:lstStyle/>
        <a:p>
          <a:r>
            <a:rPr lang="en-US" sz="2400" dirty="0">
              <a:solidFill>
                <a:schemeClr val="tx1"/>
              </a:solidFill>
              <a:hlinkClick xmlns:r="http://schemas.openxmlformats.org/officeDocument/2006/relationships" r:id="rId5">
                <a:extLst>
                  <a:ext uri="{A12FA001-AC4F-418D-AE19-62706E023703}">
                    <ahyp:hlinkClr xmlns:ahyp="http://schemas.microsoft.com/office/drawing/2018/hyperlinkcolor" val="tx"/>
                  </a:ext>
                </a:extLst>
              </a:hlinkClick>
            </a:rPr>
            <a:t>Providing Mental Health Resources at Your Library</a:t>
          </a:r>
        </a:p>
      </dgm:t>
    </dgm:pt>
    <dgm:pt modelId="{8F2FE017-DFD5-4475-97C8-B06464E11FC9}" type="parTrans" cxnId="{639CE072-8E7D-4AEE-B4DF-375DB933A9F0}">
      <dgm:prSet/>
      <dgm:spPr/>
      <dgm:t>
        <a:bodyPr/>
        <a:lstStyle/>
        <a:p>
          <a:endParaRPr lang="en-US"/>
        </a:p>
      </dgm:t>
    </dgm:pt>
    <dgm:pt modelId="{3D89F237-420E-47CE-85A0-D6B4EB1289DD}" type="sibTrans" cxnId="{639CE072-8E7D-4AEE-B4DF-375DB933A9F0}">
      <dgm:prSet/>
      <dgm:spPr/>
      <dgm:t>
        <a:bodyPr/>
        <a:lstStyle/>
        <a:p>
          <a:endParaRPr lang="en-US"/>
        </a:p>
      </dgm:t>
    </dgm:pt>
    <dgm:pt modelId="{33969AB0-25F5-46B0-9B79-14B0309FADC5}">
      <dgm:prSet custT="1"/>
      <dgm:spPr/>
      <dgm:t>
        <a:bodyPr/>
        <a:lstStyle/>
        <a:p>
          <a:r>
            <a:rPr lang="en-US" sz="2400" dirty="0">
              <a:solidFill>
                <a:schemeClr val="tx1"/>
              </a:solidFill>
              <a:hlinkClick xmlns:r="http://schemas.openxmlformats.org/officeDocument/2006/relationships" r:id="rId6">
                <a:extLst>
                  <a:ext uri="{A12FA001-AC4F-418D-AE19-62706E023703}">
                    <ahyp:hlinkClr xmlns:ahyp="http://schemas.microsoft.com/office/drawing/2018/hyperlinkcolor" val="tx"/>
                  </a:ext>
                </a:extLst>
              </a:hlinkClick>
            </a:rPr>
            <a:t>Consumer Health Collection Management</a:t>
          </a:r>
        </a:p>
      </dgm:t>
    </dgm:pt>
    <dgm:pt modelId="{B36C3D8E-FC5C-49E2-A5F7-2A70BA5433B5}" type="parTrans" cxnId="{AB399CB1-1E4F-4B36-A392-9B806C89B233}">
      <dgm:prSet/>
      <dgm:spPr/>
      <dgm:t>
        <a:bodyPr/>
        <a:lstStyle/>
        <a:p>
          <a:endParaRPr lang="en-US"/>
        </a:p>
      </dgm:t>
    </dgm:pt>
    <dgm:pt modelId="{14D9D39F-EA73-4FBD-B4A4-878343018B12}" type="sibTrans" cxnId="{AB399CB1-1E4F-4B36-A392-9B806C89B233}">
      <dgm:prSet/>
      <dgm:spPr/>
      <dgm:t>
        <a:bodyPr/>
        <a:lstStyle/>
        <a:p>
          <a:endParaRPr lang="en-US"/>
        </a:p>
      </dgm:t>
    </dgm:pt>
    <dgm:pt modelId="{4FE3B493-347A-428B-B154-C9F16A660FB6}">
      <dgm:prSet custT="1"/>
      <dgm:spPr/>
      <dgm:t>
        <a:bodyPr/>
        <a:lstStyle/>
        <a:p>
          <a:r>
            <a:rPr lang="en-US" sz="2400" dirty="0">
              <a:solidFill>
                <a:schemeClr val="tx1"/>
              </a:solidFill>
              <a:hlinkClick xmlns:r="http://schemas.openxmlformats.org/officeDocument/2006/relationships" r:id="rId7">
                <a:extLst>
                  <a:ext uri="{A12FA001-AC4F-418D-AE19-62706E023703}">
                    <ahyp:hlinkClr xmlns:ahyp="http://schemas.microsoft.com/office/drawing/2018/hyperlinkcolor" val="tx"/>
                  </a:ext>
                </a:extLst>
              </a:hlinkClick>
            </a:rPr>
            <a:t>Providing Multilingual Health Information</a:t>
          </a:r>
          <a:endParaRPr lang="en-US" sz="2200" dirty="0">
            <a:solidFill>
              <a:schemeClr val="tx1"/>
            </a:solidFill>
            <a:hlinkClick xmlns:r="http://schemas.openxmlformats.org/officeDocument/2006/relationships" r:id="rId7">
              <a:extLst>
                <a:ext uri="{A12FA001-AC4F-418D-AE19-62706E023703}">
                  <ahyp:hlinkClr xmlns:ahyp="http://schemas.microsoft.com/office/drawing/2018/hyperlinkcolor" val="tx"/>
                </a:ext>
              </a:extLst>
            </a:hlinkClick>
          </a:endParaRPr>
        </a:p>
      </dgm:t>
    </dgm:pt>
    <dgm:pt modelId="{1C026582-D722-42BE-9B40-3D37434D1043}" type="parTrans" cxnId="{81096303-F55D-4DEB-B2EE-6416FEA0D910}">
      <dgm:prSet/>
      <dgm:spPr/>
      <dgm:t>
        <a:bodyPr/>
        <a:lstStyle/>
        <a:p>
          <a:endParaRPr lang="en-US"/>
        </a:p>
      </dgm:t>
    </dgm:pt>
    <dgm:pt modelId="{5B2DD65B-5DD6-41E8-A6F2-8F04595CA5BD}" type="sibTrans" cxnId="{81096303-F55D-4DEB-B2EE-6416FEA0D910}">
      <dgm:prSet/>
      <dgm:spPr/>
      <dgm:t>
        <a:bodyPr/>
        <a:lstStyle/>
        <a:p>
          <a:endParaRPr lang="en-US"/>
        </a:p>
      </dgm:t>
    </dgm:pt>
    <dgm:pt modelId="{B59008B8-7E82-4D1C-B063-AC467EC69D44}" type="pres">
      <dgm:prSet presAssocID="{5F07955F-8E56-455A-9AF4-92FEA6CFEF38}" presName="diagram" presStyleCnt="0">
        <dgm:presLayoutVars>
          <dgm:dir/>
          <dgm:resizeHandles val="exact"/>
        </dgm:presLayoutVars>
      </dgm:prSet>
      <dgm:spPr/>
    </dgm:pt>
    <dgm:pt modelId="{B7A6F01D-0A27-41C2-9327-573C3A7C789D}" type="pres">
      <dgm:prSet presAssocID="{C947690F-CC35-4FDE-9A46-882071DA2176}" presName="node" presStyleLbl="node1" presStyleIdx="0" presStyleCnt="7">
        <dgm:presLayoutVars>
          <dgm:bulletEnabled val="1"/>
        </dgm:presLayoutVars>
      </dgm:prSet>
      <dgm:spPr/>
    </dgm:pt>
    <dgm:pt modelId="{D5B8E67E-3A60-4DE3-87F6-9751DF732FD4}" type="pres">
      <dgm:prSet presAssocID="{27DE8A5B-8ED9-4B0D-B162-7900EBD77079}" presName="sibTrans" presStyleCnt="0"/>
      <dgm:spPr/>
    </dgm:pt>
    <dgm:pt modelId="{80999BB2-5648-4B60-8C08-502E5B647CC0}" type="pres">
      <dgm:prSet presAssocID="{C8778674-C44C-469D-925D-0BD0B28239AE}" presName="node" presStyleLbl="node1" presStyleIdx="1" presStyleCnt="7">
        <dgm:presLayoutVars>
          <dgm:bulletEnabled val="1"/>
        </dgm:presLayoutVars>
      </dgm:prSet>
      <dgm:spPr/>
    </dgm:pt>
    <dgm:pt modelId="{D999BBEF-16D4-4101-908D-0AFAC067BFF0}" type="pres">
      <dgm:prSet presAssocID="{FC9F5348-B7B3-45C6-8233-16DC3F6EF060}" presName="sibTrans" presStyleCnt="0"/>
      <dgm:spPr/>
    </dgm:pt>
    <dgm:pt modelId="{6699B302-E887-44AA-B73A-05A9700F504D}" type="pres">
      <dgm:prSet presAssocID="{CB861AAC-74BC-4317-8694-46FEEC37E45F}" presName="node" presStyleLbl="node1" presStyleIdx="2" presStyleCnt="7">
        <dgm:presLayoutVars>
          <dgm:bulletEnabled val="1"/>
        </dgm:presLayoutVars>
      </dgm:prSet>
      <dgm:spPr/>
    </dgm:pt>
    <dgm:pt modelId="{5DB650F2-2553-4350-96C5-33C9ACD317FA}" type="pres">
      <dgm:prSet presAssocID="{8D3A4172-F1F7-4F5C-BEA0-2E93DF4CD983}" presName="sibTrans" presStyleCnt="0"/>
      <dgm:spPr/>
    </dgm:pt>
    <dgm:pt modelId="{0BE1AFB4-B3C9-4D65-90AF-42FA8CA770B1}" type="pres">
      <dgm:prSet presAssocID="{7A80B37C-1BC5-4D01-B662-F5EA1059DF75}" presName="node" presStyleLbl="node1" presStyleIdx="3" presStyleCnt="7">
        <dgm:presLayoutVars>
          <dgm:bulletEnabled val="1"/>
        </dgm:presLayoutVars>
      </dgm:prSet>
      <dgm:spPr/>
    </dgm:pt>
    <dgm:pt modelId="{C07326B7-CECB-49F2-A24C-9CF861B9D043}" type="pres">
      <dgm:prSet presAssocID="{8F20D5D7-3696-4D18-8666-E6C90D2D25C4}" presName="sibTrans" presStyleCnt="0"/>
      <dgm:spPr/>
    </dgm:pt>
    <dgm:pt modelId="{78AC4AB2-AAB9-4B5B-99E7-59189D61C27A}" type="pres">
      <dgm:prSet presAssocID="{4DFA6911-9CC6-4E55-8477-F44A8F4B9E55}" presName="node" presStyleLbl="node1" presStyleIdx="4" presStyleCnt="7" custScaleX="102071" custScaleY="124245">
        <dgm:presLayoutVars>
          <dgm:bulletEnabled val="1"/>
        </dgm:presLayoutVars>
      </dgm:prSet>
      <dgm:spPr/>
    </dgm:pt>
    <dgm:pt modelId="{BE43D57D-ED45-413C-AEEC-82877C309527}" type="pres">
      <dgm:prSet presAssocID="{3D89F237-420E-47CE-85A0-D6B4EB1289DD}" presName="sibTrans" presStyleCnt="0"/>
      <dgm:spPr/>
    </dgm:pt>
    <dgm:pt modelId="{1ECE3E0E-8738-43B1-B53D-9003B64AA030}" type="pres">
      <dgm:prSet presAssocID="{33969AB0-25F5-46B0-9B79-14B0309FADC5}" presName="node" presStyleLbl="node1" presStyleIdx="5" presStyleCnt="7">
        <dgm:presLayoutVars>
          <dgm:bulletEnabled val="1"/>
        </dgm:presLayoutVars>
      </dgm:prSet>
      <dgm:spPr/>
    </dgm:pt>
    <dgm:pt modelId="{80B37A01-509E-4A72-905D-73BA4C481C7B}" type="pres">
      <dgm:prSet presAssocID="{14D9D39F-EA73-4FBD-B4A4-878343018B12}" presName="sibTrans" presStyleCnt="0"/>
      <dgm:spPr/>
    </dgm:pt>
    <dgm:pt modelId="{C7791426-DD04-4846-A5CF-F7C4A7121B85}" type="pres">
      <dgm:prSet presAssocID="{4FE3B493-347A-428B-B154-C9F16A660FB6}" presName="node" presStyleLbl="node1" presStyleIdx="6" presStyleCnt="7">
        <dgm:presLayoutVars>
          <dgm:bulletEnabled val="1"/>
        </dgm:presLayoutVars>
      </dgm:prSet>
      <dgm:spPr/>
    </dgm:pt>
  </dgm:ptLst>
  <dgm:cxnLst>
    <dgm:cxn modelId="{81096303-F55D-4DEB-B2EE-6416FEA0D910}" srcId="{5F07955F-8E56-455A-9AF4-92FEA6CFEF38}" destId="{4FE3B493-347A-428B-B154-C9F16A660FB6}" srcOrd="6" destOrd="0" parTransId="{1C026582-D722-42BE-9B40-3D37434D1043}" sibTransId="{5B2DD65B-5DD6-41E8-A6F2-8F04595CA5BD}"/>
    <dgm:cxn modelId="{A2CBA91E-8354-41DB-804C-43B86B44A2A4}" type="presOf" srcId="{4FE3B493-347A-428B-B154-C9F16A660FB6}" destId="{C7791426-DD04-4846-A5CF-F7C4A7121B85}" srcOrd="0" destOrd="0" presId="urn:microsoft.com/office/officeart/2005/8/layout/default"/>
    <dgm:cxn modelId="{DF68DF4C-B74E-4AF3-AA12-47865F2609E1}" type="presOf" srcId="{33969AB0-25F5-46B0-9B79-14B0309FADC5}" destId="{1ECE3E0E-8738-43B1-B53D-9003B64AA030}" srcOrd="0" destOrd="0" presId="urn:microsoft.com/office/officeart/2005/8/layout/default"/>
    <dgm:cxn modelId="{89BDC951-4610-4FB3-A573-C583374DC538}" type="presOf" srcId="{5F07955F-8E56-455A-9AF4-92FEA6CFEF38}" destId="{B59008B8-7E82-4D1C-B063-AC467EC69D44}" srcOrd="0" destOrd="0" presId="urn:microsoft.com/office/officeart/2005/8/layout/default"/>
    <dgm:cxn modelId="{639CE072-8E7D-4AEE-B4DF-375DB933A9F0}" srcId="{5F07955F-8E56-455A-9AF4-92FEA6CFEF38}" destId="{4DFA6911-9CC6-4E55-8477-F44A8F4B9E55}" srcOrd="4" destOrd="0" parTransId="{8F2FE017-DFD5-4475-97C8-B06464E11FC9}" sibTransId="{3D89F237-420E-47CE-85A0-D6B4EB1289DD}"/>
    <dgm:cxn modelId="{ED430178-A3D0-47FE-B64D-1013905A2012}" srcId="{5F07955F-8E56-455A-9AF4-92FEA6CFEF38}" destId="{CB861AAC-74BC-4317-8694-46FEEC37E45F}" srcOrd="2" destOrd="0" parTransId="{E4EBFC0E-5D0A-4D4A-A728-F5A24EDB0D60}" sibTransId="{8D3A4172-F1F7-4F5C-BEA0-2E93DF4CD983}"/>
    <dgm:cxn modelId="{5F259C7F-75DB-43EA-9057-0AC3C2FC1E6D}" type="presOf" srcId="{C8778674-C44C-469D-925D-0BD0B28239AE}" destId="{80999BB2-5648-4B60-8C08-502E5B647CC0}" srcOrd="0" destOrd="0" presId="urn:microsoft.com/office/officeart/2005/8/layout/default"/>
    <dgm:cxn modelId="{825A3796-8728-409A-B6F2-F0AFB41C4F8A}" srcId="{5F07955F-8E56-455A-9AF4-92FEA6CFEF38}" destId="{7A80B37C-1BC5-4D01-B662-F5EA1059DF75}" srcOrd="3" destOrd="0" parTransId="{5C72693B-05E7-4EFD-8FC5-2E501B24E12C}" sibTransId="{8F20D5D7-3696-4D18-8666-E6C90D2D25C4}"/>
    <dgm:cxn modelId="{67D4A99F-C019-469F-8FB3-02E74DC85656}" type="presOf" srcId="{7A80B37C-1BC5-4D01-B662-F5EA1059DF75}" destId="{0BE1AFB4-B3C9-4D65-90AF-42FA8CA770B1}" srcOrd="0" destOrd="0" presId="urn:microsoft.com/office/officeart/2005/8/layout/default"/>
    <dgm:cxn modelId="{41F9B0A0-9738-4FBD-BB2C-DF96E2F15E05}" type="presOf" srcId="{CB861AAC-74BC-4317-8694-46FEEC37E45F}" destId="{6699B302-E887-44AA-B73A-05A9700F504D}" srcOrd="0" destOrd="0" presId="urn:microsoft.com/office/officeart/2005/8/layout/default"/>
    <dgm:cxn modelId="{AB399CB1-1E4F-4B36-A392-9B806C89B233}" srcId="{5F07955F-8E56-455A-9AF4-92FEA6CFEF38}" destId="{33969AB0-25F5-46B0-9B79-14B0309FADC5}" srcOrd="5" destOrd="0" parTransId="{B36C3D8E-FC5C-49E2-A5F7-2A70BA5433B5}" sibTransId="{14D9D39F-EA73-4FBD-B4A4-878343018B12}"/>
    <dgm:cxn modelId="{B9557DB2-4631-491B-BB8C-6AC8D5AD7220}" srcId="{5F07955F-8E56-455A-9AF4-92FEA6CFEF38}" destId="{C947690F-CC35-4FDE-9A46-882071DA2176}" srcOrd="0" destOrd="0" parTransId="{83B75D82-D6C8-4986-8BDB-FEE53E727EFC}" sibTransId="{27DE8A5B-8ED9-4B0D-B162-7900EBD77079}"/>
    <dgm:cxn modelId="{4B3918D9-B6CC-4281-861F-75A4EA2632A3}" srcId="{5F07955F-8E56-455A-9AF4-92FEA6CFEF38}" destId="{C8778674-C44C-469D-925D-0BD0B28239AE}" srcOrd="1" destOrd="0" parTransId="{0FA6428C-359B-46E6-80BF-BD1C0407DC4C}" sibTransId="{FC9F5348-B7B3-45C6-8233-16DC3F6EF060}"/>
    <dgm:cxn modelId="{AEB12BDE-628D-48A4-894D-4C4143749CBC}" type="presOf" srcId="{C947690F-CC35-4FDE-9A46-882071DA2176}" destId="{B7A6F01D-0A27-41C2-9327-573C3A7C789D}" srcOrd="0" destOrd="0" presId="urn:microsoft.com/office/officeart/2005/8/layout/default"/>
    <dgm:cxn modelId="{F9CEA4F3-BF81-4403-A76E-274354BBB054}" type="presOf" srcId="{4DFA6911-9CC6-4E55-8477-F44A8F4B9E55}" destId="{78AC4AB2-AAB9-4B5B-99E7-59189D61C27A}" srcOrd="0" destOrd="0" presId="urn:microsoft.com/office/officeart/2005/8/layout/default"/>
    <dgm:cxn modelId="{AD268C56-49B6-4986-B515-6E6EF5AA31E2}" type="presParOf" srcId="{B59008B8-7E82-4D1C-B063-AC467EC69D44}" destId="{B7A6F01D-0A27-41C2-9327-573C3A7C789D}" srcOrd="0" destOrd="0" presId="urn:microsoft.com/office/officeart/2005/8/layout/default"/>
    <dgm:cxn modelId="{D266BF9D-7A2C-4605-AC22-A1901BD17A7E}" type="presParOf" srcId="{B59008B8-7E82-4D1C-B063-AC467EC69D44}" destId="{D5B8E67E-3A60-4DE3-87F6-9751DF732FD4}" srcOrd="1" destOrd="0" presId="urn:microsoft.com/office/officeart/2005/8/layout/default"/>
    <dgm:cxn modelId="{C5A7391A-C90A-4FD8-BD81-D83CA8A23411}" type="presParOf" srcId="{B59008B8-7E82-4D1C-B063-AC467EC69D44}" destId="{80999BB2-5648-4B60-8C08-502E5B647CC0}" srcOrd="2" destOrd="0" presId="urn:microsoft.com/office/officeart/2005/8/layout/default"/>
    <dgm:cxn modelId="{373574FC-0F70-4674-8E4F-D95E538B9221}" type="presParOf" srcId="{B59008B8-7E82-4D1C-B063-AC467EC69D44}" destId="{D999BBEF-16D4-4101-908D-0AFAC067BFF0}" srcOrd="3" destOrd="0" presId="urn:microsoft.com/office/officeart/2005/8/layout/default"/>
    <dgm:cxn modelId="{60EEB4B1-E3B6-4E22-8C45-AA54DED5303D}" type="presParOf" srcId="{B59008B8-7E82-4D1C-B063-AC467EC69D44}" destId="{6699B302-E887-44AA-B73A-05A9700F504D}" srcOrd="4" destOrd="0" presId="urn:microsoft.com/office/officeart/2005/8/layout/default"/>
    <dgm:cxn modelId="{01C3BE0E-84E9-47F5-B1EE-56D6A8D9C441}" type="presParOf" srcId="{B59008B8-7E82-4D1C-B063-AC467EC69D44}" destId="{5DB650F2-2553-4350-96C5-33C9ACD317FA}" srcOrd="5" destOrd="0" presId="urn:microsoft.com/office/officeart/2005/8/layout/default"/>
    <dgm:cxn modelId="{815B6E92-4648-4BCE-A80F-C7AA9342A079}" type="presParOf" srcId="{B59008B8-7E82-4D1C-B063-AC467EC69D44}" destId="{0BE1AFB4-B3C9-4D65-90AF-42FA8CA770B1}" srcOrd="6" destOrd="0" presId="urn:microsoft.com/office/officeart/2005/8/layout/default"/>
    <dgm:cxn modelId="{FA3FF11D-2813-40DA-8FDE-05A3A4A25138}" type="presParOf" srcId="{B59008B8-7E82-4D1C-B063-AC467EC69D44}" destId="{C07326B7-CECB-49F2-A24C-9CF861B9D043}" srcOrd="7" destOrd="0" presId="urn:microsoft.com/office/officeart/2005/8/layout/default"/>
    <dgm:cxn modelId="{33EB4200-3359-463F-9B77-CFB986E90A30}" type="presParOf" srcId="{B59008B8-7E82-4D1C-B063-AC467EC69D44}" destId="{78AC4AB2-AAB9-4B5B-99E7-59189D61C27A}" srcOrd="8" destOrd="0" presId="urn:microsoft.com/office/officeart/2005/8/layout/default"/>
    <dgm:cxn modelId="{76BEB27D-5B9A-460F-9B07-B86E61743C3F}" type="presParOf" srcId="{B59008B8-7E82-4D1C-B063-AC467EC69D44}" destId="{BE43D57D-ED45-413C-AEEC-82877C309527}" srcOrd="9" destOrd="0" presId="urn:microsoft.com/office/officeart/2005/8/layout/default"/>
    <dgm:cxn modelId="{D0F04084-5CFA-414B-AD3B-48E4FAA90289}" type="presParOf" srcId="{B59008B8-7E82-4D1C-B063-AC467EC69D44}" destId="{1ECE3E0E-8738-43B1-B53D-9003B64AA030}" srcOrd="10" destOrd="0" presId="urn:microsoft.com/office/officeart/2005/8/layout/default"/>
    <dgm:cxn modelId="{122F625B-5692-4403-B61F-C841FFBAE514}" type="presParOf" srcId="{B59008B8-7E82-4D1C-B063-AC467EC69D44}" destId="{80B37A01-509E-4A72-905D-73BA4C481C7B}" srcOrd="11" destOrd="0" presId="urn:microsoft.com/office/officeart/2005/8/layout/default"/>
    <dgm:cxn modelId="{ABAE6BAD-E474-414C-90C9-B11B0C319336}" type="presParOf" srcId="{B59008B8-7E82-4D1C-B063-AC467EC69D44}" destId="{C7791426-DD04-4846-A5CF-F7C4A7121B85}" srcOrd="1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5B4D92D-F1AD-49B3-88AB-B88FE9F35A50}" type="doc">
      <dgm:prSet loTypeId="urn:microsoft.com/office/officeart/2018/5/layout/IconLeafLabelList" loCatId="icon" qsTypeId="urn:microsoft.com/office/officeart/2005/8/quickstyle/simple1" qsCatId="simple" csTypeId="urn:microsoft.com/office/officeart/2005/8/colors/accent1_2" csCatId="accent1" phldr="1"/>
      <dgm:spPr/>
      <dgm:t>
        <a:bodyPr/>
        <a:lstStyle/>
        <a:p>
          <a:endParaRPr lang="en-US"/>
        </a:p>
      </dgm:t>
    </dgm:pt>
    <dgm:pt modelId="{399979B4-234C-4CF4-8256-8B3F145600EB}">
      <dgm:prSet/>
      <dgm:spPr/>
      <dgm:t>
        <a:bodyPr/>
        <a:lstStyle/>
        <a:p>
          <a:pPr>
            <a:lnSpc>
              <a:spcPct val="100000"/>
            </a:lnSpc>
            <a:defRPr cap="all"/>
          </a:pPr>
          <a:r>
            <a:rPr lang="en-US" dirty="0"/>
            <a:t>12 CE credits across 5 competencies</a:t>
          </a:r>
        </a:p>
      </dgm:t>
    </dgm:pt>
    <dgm:pt modelId="{A385FFB9-76FC-4719-803A-E4326AB5FC6E}" type="parTrans" cxnId="{7182A8C6-FD27-4AD8-994B-9E48FB49E8A5}">
      <dgm:prSet/>
      <dgm:spPr/>
      <dgm:t>
        <a:bodyPr/>
        <a:lstStyle/>
        <a:p>
          <a:endParaRPr lang="en-US"/>
        </a:p>
      </dgm:t>
    </dgm:pt>
    <dgm:pt modelId="{D09D22A7-FBA7-49CE-8B70-7CFDC7701C22}" type="sibTrans" cxnId="{7182A8C6-FD27-4AD8-994B-9E48FB49E8A5}">
      <dgm:prSet/>
      <dgm:spPr/>
      <dgm:t>
        <a:bodyPr/>
        <a:lstStyle/>
        <a:p>
          <a:endParaRPr lang="en-US"/>
        </a:p>
      </dgm:t>
    </dgm:pt>
    <dgm:pt modelId="{737F4E02-6EAA-4267-91F6-987F4FE7EA14}">
      <dgm:prSet/>
      <dgm:spPr/>
      <dgm:t>
        <a:bodyPr/>
        <a:lstStyle/>
        <a:p>
          <a:pPr>
            <a:lnSpc>
              <a:spcPct val="100000"/>
            </a:lnSpc>
            <a:defRPr cap="all"/>
          </a:pPr>
          <a:r>
            <a:rPr lang="en-US"/>
            <a:t>Free training classes through NNLM</a:t>
          </a:r>
        </a:p>
      </dgm:t>
    </dgm:pt>
    <dgm:pt modelId="{6D45370B-B1E5-40D5-B25D-39E25E839267}" type="parTrans" cxnId="{2FEF701E-5D92-4265-9A11-24EA7C5FA406}">
      <dgm:prSet/>
      <dgm:spPr/>
      <dgm:t>
        <a:bodyPr/>
        <a:lstStyle/>
        <a:p>
          <a:endParaRPr lang="en-US"/>
        </a:p>
      </dgm:t>
    </dgm:pt>
    <dgm:pt modelId="{6F707AC8-B1E1-4CA4-ABC3-AA4176BCC691}" type="sibTrans" cxnId="{2FEF701E-5D92-4265-9A11-24EA7C5FA406}">
      <dgm:prSet/>
      <dgm:spPr/>
      <dgm:t>
        <a:bodyPr/>
        <a:lstStyle/>
        <a:p>
          <a:endParaRPr lang="en-US"/>
        </a:p>
      </dgm:t>
    </dgm:pt>
    <dgm:pt modelId="{AFE5576E-323C-4323-A457-08C676C75429}">
      <dgm:prSet/>
      <dgm:spPr/>
      <dgm:t>
        <a:bodyPr/>
        <a:lstStyle/>
        <a:p>
          <a:pPr>
            <a:lnSpc>
              <a:spcPct val="100000"/>
            </a:lnSpc>
            <a:defRPr cap="all"/>
          </a:pPr>
          <a:r>
            <a:rPr lang="en-US"/>
            <a:t>Sponsored application fee</a:t>
          </a:r>
        </a:p>
      </dgm:t>
    </dgm:pt>
    <dgm:pt modelId="{EA7B0E76-A780-40EF-B470-1177A54F68CB}" type="parTrans" cxnId="{484F6CA2-ABB3-44C5-B246-008C71517C90}">
      <dgm:prSet/>
      <dgm:spPr/>
      <dgm:t>
        <a:bodyPr/>
        <a:lstStyle/>
        <a:p>
          <a:endParaRPr lang="en-US"/>
        </a:p>
      </dgm:t>
    </dgm:pt>
    <dgm:pt modelId="{65943E40-BCBF-4855-8ECF-AA6F120124E5}" type="sibTrans" cxnId="{484F6CA2-ABB3-44C5-B246-008C71517C90}">
      <dgm:prSet/>
      <dgm:spPr/>
      <dgm:t>
        <a:bodyPr/>
        <a:lstStyle/>
        <a:p>
          <a:endParaRPr lang="en-US"/>
        </a:p>
      </dgm:t>
    </dgm:pt>
    <dgm:pt modelId="{76BE40F3-7039-41F3-8BE7-AC45B099D2AC}">
      <dgm:prSet/>
      <dgm:spPr/>
      <dgm:t>
        <a:bodyPr/>
        <a:lstStyle/>
        <a:p>
          <a:pPr>
            <a:lnSpc>
              <a:spcPct val="100000"/>
            </a:lnSpc>
            <a:defRPr cap="all"/>
          </a:pPr>
          <a:r>
            <a:rPr lang="en-US"/>
            <a:t>Good for 3 years</a:t>
          </a:r>
        </a:p>
      </dgm:t>
    </dgm:pt>
    <dgm:pt modelId="{A826E1A4-2ED8-4A3C-93B5-A61EF7B40F29}" type="parTrans" cxnId="{2C3BA467-33DA-414C-9C5A-02F71B653517}">
      <dgm:prSet/>
      <dgm:spPr/>
      <dgm:t>
        <a:bodyPr/>
        <a:lstStyle/>
        <a:p>
          <a:endParaRPr lang="en-US"/>
        </a:p>
      </dgm:t>
    </dgm:pt>
    <dgm:pt modelId="{39CDB756-C3DA-400E-9E93-6F1EC40D2770}" type="sibTrans" cxnId="{2C3BA467-33DA-414C-9C5A-02F71B653517}">
      <dgm:prSet/>
      <dgm:spPr/>
      <dgm:t>
        <a:bodyPr/>
        <a:lstStyle/>
        <a:p>
          <a:endParaRPr lang="en-US"/>
        </a:p>
      </dgm:t>
    </dgm:pt>
    <dgm:pt modelId="{52660445-EC96-4345-ADDA-A15DACF48631}" type="pres">
      <dgm:prSet presAssocID="{B5B4D92D-F1AD-49B3-88AB-B88FE9F35A50}" presName="root" presStyleCnt="0">
        <dgm:presLayoutVars>
          <dgm:dir/>
          <dgm:resizeHandles val="exact"/>
        </dgm:presLayoutVars>
      </dgm:prSet>
      <dgm:spPr/>
    </dgm:pt>
    <dgm:pt modelId="{8B80EC7A-AB50-41EF-8533-BE67D4DE14DD}" type="pres">
      <dgm:prSet presAssocID="{399979B4-234C-4CF4-8256-8B3F145600EB}" presName="compNode" presStyleCnt="0"/>
      <dgm:spPr/>
    </dgm:pt>
    <dgm:pt modelId="{67D78F0B-C4C5-4208-B44F-ED0674E6F70B}" type="pres">
      <dgm:prSet presAssocID="{399979B4-234C-4CF4-8256-8B3F145600EB}" presName="iconBgRect" presStyleLbl="bgShp" presStyleIdx="0" presStyleCnt="4"/>
      <dgm:spPr>
        <a:prstGeom prst="round2DiagRect">
          <a:avLst>
            <a:gd name="adj1" fmla="val 29727"/>
            <a:gd name="adj2" fmla="val 0"/>
          </a:avLst>
        </a:prstGeom>
      </dgm:spPr>
    </dgm:pt>
    <dgm:pt modelId="{4C35B374-6158-4D2F-B090-9FA6657BC6FB}" type="pres">
      <dgm:prSet presAssocID="{399979B4-234C-4CF4-8256-8B3F145600E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ibbon"/>
        </a:ext>
      </dgm:extLst>
    </dgm:pt>
    <dgm:pt modelId="{6C09420D-9AC9-4D1A-A2ED-FCDCE0B168FA}" type="pres">
      <dgm:prSet presAssocID="{399979B4-234C-4CF4-8256-8B3F145600EB}" presName="spaceRect" presStyleCnt="0"/>
      <dgm:spPr/>
    </dgm:pt>
    <dgm:pt modelId="{4D863DFE-61CA-4464-A46E-29C7A7823BEE}" type="pres">
      <dgm:prSet presAssocID="{399979B4-234C-4CF4-8256-8B3F145600EB}" presName="textRect" presStyleLbl="revTx" presStyleIdx="0" presStyleCnt="4" custScaleX="107563">
        <dgm:presLayoutVars>
          <dgm:chMax val="1"/>
          <dgm:chPref val="1"/>
        </dgm:presLayoutVars>
      </dgm:prSet>
      <dgm:spPr/>
    </dgm:pt>
    <dgm:pt modelId="{37526F2B-6D99-4D95-B1D6-71A51C743CB1}" type="pres">
      <dgm:prSet presAssocID="{D09D22A7-FBA7-49CE-8B70-7CFDC7701C22}" presName="sibTrans" presStyleCnt="0"/>
      <dgm:spPr/>
    </dgm:pt>
    <dgm:pt modelId="{45BE2CEA-E2C3-438F-ADE8-FCA000771EEC}" type="pres">
      <dgm:prSet presAssocID="{737F4E02-6EAA-4267-91F6-987F4FE7EA14}" presName="compNode" presStyleCnt="0"/>
      <dgm:spPr/>
    </dgm:pt>
    <dgm:pt modelId="{EF360359-3D81-42B3-8D41-BD1AF2FAC808}" type="pres">
      <dgm:prSet presAssocID="{737F4E02-6EAA-4267-91F6-987F4FE7EA14}" presName="iconBgRect" presStyleLbl="bgShp" presStyleIdx="1" presStyleCnt="4"/>
      <dgm:spPr>
        <a:prstGeom prst="round2DiagRect">
          <a:avLst>
            <a:gd name="adj1" fmla="val 29727"/>
            <a:gd name="adj2" fmla="val 0"/>
          </a:avLst>
        </a:prstGeom>
      </dgm:spPr>
    </dgm:pt>
    <dgm:pt modelId="{14A3BD73-E454-43AC-B8EB-5CC5D385D452}" type="pres">
      <dgm:prSet presAssocID="{737F4E02-6EAA-4267-91F6-987F4FE7EA1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eacher"/>
        </a:ext>
      </dgm:extLst>
    </dgm:pt>
    <dgm:pt modelId="{00E19B3A-0467-4833-ABAE-594866C1DB0A}" type="pres">
      <dgm:prSet presAssocID="{737F4E02-6EAA-4267-91F6-987F4FE7EA14}" presName="spaceRect" presStyleCnt="0"/>
      <dgm:spPr/>
    </dgm:pt>
    <dgm:pt modelId="{92451643-C60F-428C-B78D-57DB939C10A5}" type="pres">
      <dgm:prSet presAssocID="{737F4E02-6EAA-4267-91F6-987F4FE7EA14}" presName="textRect" presStyleLbl="revTx" presStyleIdx="1" presStyleCnt="4">
        <dgm:presLayoutVars>
          <dgm:chMax val="1"/>
          <dgm:chPref val="1"/>
        </dgm:presLayoutVars>
      </dgm:prSet>
      <dgm:spPr/>
    </dgm:pt>
    <dgm:pt modelId="{CEA77150-8694-4602-861A-0E242BC71C43}" type="pres">
      <dgm:prSet presAssocID="{6F707AC8-B1E1-4CA4-ABC3-AA4176BCC691}" presName="sibTrans" presStyleCnt="0"/>
      <dgm:spPr/>
    </dgm:pt>
    <dgm:pt modelId="{9FCDC9E2-F92B-43BE-AA98-8665B176DFBE}" type="pres">
      <dgm:prSet presAssocID="{AFE5576E-323C-4323-A457-08C676C75429}" presName="compNode" presStyleCnt="0"/>
      <dgm:spPr/>
    </dgm:pt>
    <dgm:pt modelId="{7126BEE2-9019-4F7E-9492-576832F8F051}" type="pres">
      <dgm:prSet presAssocID="{AFE5576E-323C-4323-A457-08C676C75429}" presName="iconBgRect" presStyleLbl="bgShp" presStyleIdx="2" presStyleCnt="4"/>
      <dgm:spPr>
        <a:prstGeom prst="round2DiagRect">
          <a:avLst>
            <a:gd name="adj1" fmla="val 29727"/>
            <a:gd name="adj2" fmla="val 0"/>
          </a:avLst>
        </a:prstGeom>
      </dgm:spPr>
    </dgm:pt>
    <dgm:pt modelId="{79BC3B59-D17C-46EB-B361-9E5B2EA5B9C1}" type="pres">
      <dgm:prSet presAssocID="{AFE5576E-323C-4323-A457-08C676C7542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ey"/>
        </a:ext>
      </dgm:extLst>
    </dgm:pt>
    <dgm:pt modelId="{A98AE793-28BD-4698-BAFB-4E88FFA064D2}" type="pres">
      <dgm:prSet presAssocID="{AFE5576E-323C-4323-A457-08C676C75429}" presName="spaceRect" presStyleCnt="0"/>
      <dgm:spPr/>
    </dgm:pt>
    <dgm:pt modelId="{4271E00D-171B-473E-BFA3-4925A5D025F9}" type="pres">
      <dgm:prSet presAssocID="{AFE5576E-323C-4323-A457-08C676C75429}" presName="textRect" presStyleLbl="revTx" presStyleIdx="2" presStyleCnt="4">
        <dgm:presLayoutVars>
          <dgm:chMax val="1"/>
          <dgm:chPref val="1"/>
        </dgm:presLayoutVars>
      </dgm:prSet>
      <dgm:spPr/>
    </dgm:pt>
    <dgm:pt modelId="{98D7CFCA-CC46-4026-90C2-8D81E074E058}" type="pres">
      <dgm:prSet presAssocID="{65943E40-BCBF-4855-8ECF-AA6F120124E5}" presName="sibTrans" presStyleCnt="0"/>
      <dgm:spPr/>
    </dgm:pt>
    <dgm:pt modelId="{D505D821-4C59-466F-B9DB-065D6E61DB18}" type="pres">
      <dgm:prSet presAssocID="{76BE40F3-7039-41F3-8BE7-AC45B099D2AC}" presName="compNode" presStyleCnt="0"/>
      <dgm:spPr/>
    </dgm:pt>
    <dgm:pt modelId="{A52CB83C-8E28-4B33-8A94-191A9EB21F38}" type="pres">
      <dgm:prSet presAssocID="{76BE40F3-7039-41F3-8BE7-AC45B099D2AC}" presName="iconBgRect" presStyleLbl="bgShp" presStyleIdx="3" presStyleCnt="4"/>
      <dgm:spPr>
        <a:prstGeom prst="round2DiagRect">
          <a:avLst>
            <a:gd name="adj1" fmla="val 29727"/>
            <a:gd name="adj2" fmla="val 0"/>
          </a:avLst>
        </a:prstGeom>
      </dgm:spPr>
    </dgm:pt>
    <dgm:pt modelId="{845B4C65-1EAE-4519-804F-FA21611857E4}" type="pres">
      <dgm:prSet presAssocID="{76BE40F3-7039-41F3-8BE7-AC45B099D2A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alloons"/>
        </a:ext>
      </dgm:extLst>
    </dgm:pt>
    <dgm:pt modelId="{FD5A6E2C-C430-407C-BF3D-73C72F3345A1}" type="pres">
      <dgm:prSet presAssocID="{76BE40F3-7039-41F3-8BE7-AC45B099D2AC}" presName="spaceRect" presStyleCnt="0"/>
      <dgm:spPr/>
    </dgm:pt>
    <dgm:pt modelId="{F52E2298-D9A7-46FB-96AA-20E18302FB8F}" type="pres">
      <dgm:prSet presAssocID="{76BE40F3-7039-41F3-8BE7-AC45B099D2AC}" presName="textRect" presStyleLbl="revTx" presStyleIdx="3" presStyleCnt="4">
        <dgm:presLayoutVars>
          <dgm:chMax val="1"/>
          <dgm:chPref val="1"/>
        </dgm:presLayoutVars>
      </dgm:prSet>
      <dgm:spPr/>
    </dgm:pt>
  </dgm:ptLst>
  <dgm:cxnLst>
    <dgm:cxn modelId="{93C33C1C-1354-4824-8A94-9BB218F2EF7F}" type="presOf" srcId="{737F4E02-6EAA-4267-91F6-987F4FE7EA14}" destId="{92451643-C60F-428C-B78D-57DB939C10A5}" srcOrd="0" destOrd="0" presId="urn:microsoft.com/office/officeart/2018/5/layout/IconLeafLabelList"/>
    <dgm:cxn modelId="{2FEF701E-5D92-4265-9A11-24EA7C5FA406}" srcId="{B5B4D92D-F1AD-49B3-88AB-B88FE9F35A50}" destId="{737F4E02-6EAA-4267-91F6-987F4FE7EA14}" srcOrd="1" destOrd="0" parTransId="{6D45370B-B1E5-40D5-B25D-39E25E839267}" sibTransId="{6F707AC8-B1E1-4CA4-ABC3-AA4176BCC691}"/>
    <dgm:cxn modelId="{C11F2A20-4444-4016-ACAB-1BF27ADB6040}" type="presOf" srcId="{B5B4D92D-F1AD-49B3-88AB-B88FE9F35A50}" destId="{52660445-EC96-4345-ADDA-A15DACF48631}" srcOrd="0" destOrd="0" presId="urn:microsoft.com/office/officeart/2018/5/layout/IconLeafLabelList"/>
    <dgm:cxn modelId="{2C3BA467-33DA-414C-9C5A-02F71B653517}" srcId="{B5B4D92D-F1AD-49B3-88AB-B88FE9F35A50}" destId="{76BE40F3-7039-41F3-8BE7-AC45B099D2AC}" srcOrd="3" destOrd="0" parTransId="{A826E1A4-2ED8-4A3C-93B5-A61EF7B40F29}" sibTransId="{39CDB756-C3DA-400E-9E93-6F1EC40D2770}"/>
    <dgm:cxn modelId="{6BA72DA2-982B-4BA7-A55F-14D623363F82}" type="presOf" srcId="{399979B4-234C-4CF4-8256-8B3F145600EB}" destId="{4D863DFE-61CA-4464-A46E-29C7A7823BEE}" srcOrd="0" destOrd="0" presId="urn:microsoft.com/office/officeart/2018/5/layout/IconLeafLabelList"/>
    <dgm:cxn modelId="{484F6CA2-ABB3-44C5-B246-008C71517C90}" srcId="{B5B4D92D-F1AD-49B3-88AB-B88FE9F35A50}" destId="{AFE5576E-323C-4323-A457-08C676C75429}" srcOrd="2" destOrd="0" parTransId="{EA7B0E76-A780-40EF-B470-1177A54F68CB}" sibTransId="{65943E40-BCBF-4855-8ECF-AA6F120124E5}"/>
    <dgm:cxn modelId="{1E04D3A9-ADE2-47B3-B480-13741C9F807F}" type="presOf" srcId="{AFE5576E-323C-4323-A457-08C676C75429}" destId="{4271E00D-171B-473E-BFA3-4925A5D025F9}" srcOrd="0" destOrd="0" presId="urn:microsoft.com/office/officeart/2018/5/layout/IconLeafLabelList"/>
    <dgm:cxn modelId="{7182A8C6-FD27-4AD8-994B-9E48FB49E8A5}" srcId="{B5B4D92D-F1AD-49B3-88AB-B88FE9F35A50}" destId="{399979B4-234C-4CF4-8256-8B3F145600EB}" srcOrd="0" destOrd="0" parTransId="{A385FFB9-76FC-4719-803A-E4326AB5FC6E}" sibTransId="{D09D22A7-FBA7-49CE-8B70-7CFDC7701C22}"/>
    <dgm:cxn modelId="{8AF722F6-BB8A-4ADC-98B7-DF4AED510B56}" type="presOf" srcId="{76BE40F3-7039-41F3-8BE7-AC45B099D2AC}" destId="{F52E2298-D9A7-46FB-96AA-20E18302FB8F}" srcOrd="0" destOrd="0" presId="urn:microsoft.com/office/officeart/2018/5/layout/IconLeafLabelList"/>
    <dgm:cxn modelId="{885B5889-82B8-4F07-8A45-6E07B70A9A6A}" type="presParOf" srcId="{52660445-EC96-4345-ADDA-A15DACF48631}" destId="{8B80EC7A-AB50-41EF-8533-BE67D4DE14DD}" srcOrd="0" destOrd="0" presId="urn:microsoft.com/office/officeart/2018/5/layout/IconLeafLabelList"/>
    <dgm:cxn modelId="{960DA14A-53B2-48CA-9064-6DB4B73FB43C}" type="presParOf" srcId="{8B80EC7A-AB50-41EF-8533-BE67D4DE14DD}" destId="{67D78F0B-C4C5-4208-B44F-ED0674E6F70B}" srcOrd="0" destOrd="0" presId="urn:microsoft.com/office/officeart/2018/5/layout/IconLeafLabelList"/>
    <dgm:cxn modelId="{8E11DC91-E6F1-4AFD-846D-E6924B19B32A}" type="presParOf" srcId="{8B80EC7A-AB50-41EF-8533-BE67D4DE14DD}" destId="{4C35B374-6158-4D2F-B090-9FA6657BC6FB}" srcOrd="1" destOrd="0" presId="urn:microsoft.com/office/officeart/2018/5/layout/IconLeafLabelList"/>
    <dgm:cxn modelId="{CF748AF9-C04D-4BEE-8AC6-1B9CD8D0C111}" type="presParOf" srcId="{8B80EC7A-AB50-41EF-8533-BE67D4DE14DD}" destId="{6C09420D-9AC9-4D1A-A2ED-FCDCE0B168FA}" srcOrd="2" destOrd="0" presId="urn:microsoft.com/office/officeart/2018/5/layout/IconLeafLabelList"/>
    <dgm:cxn modelId="{6CB1AFB0-5626-4A93-9181-DAE99B4057A3}" type="presParOf" srcId="{8B80EC7A-AB50-41EF-8533-BE67D4DE14DD}" destId="{4D863DFE-61CA-4464-A46E-29C7A7823BEE}" srcOrd="3" destOrd="0" presId="urn:microsoft.com/office/officeart/2018/5/layout/IconLeafLabelList"/>
    <dgm:cxn modelId="{0676A107-0534-44BA-9A93-98714ED6C24E}" type="presParOf" srcId="{52660445-EC96-4345-ADDA-A15DACF48631}" destId="{37526F2B-6D99-4D95-B1D6-71A51C743CB1}" srcOrd="1" destOrd="0" presId="urn:microsoft.com/office/officeart/2018/5/layout/IconLeafLabelList"/>
    <dgm:cxn modelId="{151581D6-F007-4B6E-920B-6F065C7A674B}" type="presParOf" srcId="{52660445-EC96-4345-ADDA-A15DACF48631}" destId="{45BE2CEA-E2C3-438F-ADE8-FCA000771EEC}" srcOrd="2" destOrd="0" presId="urn:microsoft.com/office/officeart/2018/5/layout/IconLeafLabelList"/>
    <dgm:cxn modelId="{C83A7367-03A2-4A69-8306-5375444E780F}" type="presParOf" srcId="{45BE2CEA-E2C3-438F-ADE8-FCA000771EEC}" destId="{EF360359-3D81-42B3-8D41-BD1AF2FAC808}" srcOrd="0" destOrd="0" presId="urn:microsoft.com/office/officeart/2018/5/layout/IconLeafLabelList"/>
    <dgm:cxn modelId="{4FABF5C8-B544-43E3-BAD4-82DC71F8D46D}" type="presParOf" srcId="{45BE2CEA-E2C3-438F-ADE8-FCA000771EEC}" destId="{14A3BD73-E454-43AC-B8EB-5CC5D385D452}" srcOrd="1" destOrd="0" presId="urn:microsoft.com/office/officeart/2018/5/layout/IconLeafLabelList"/>
    <dgm:cxn modelId="{80E69CEA-5879-44FA-B2A7-83AD895CFD01}" type="presParOf" srcId="{45BE2CEA-E2C3-438F-ADE8-FCA000771EEC}" destId="{00E19B3A-0467-4833-ABAE-594866C1DB0A}" srcOrd="2" destOrd="0" presId="urn:microsoft.com/office/officeart/2018/5/layout/IconLeafLabelList"/>
    <dgm:cxn modelId="{7C770153-1F70-44CA-A937-4A35912EAB55}" type="presParOf" srcId="{45BE2CEA-E2C3-438F-ADE8-FCA000771EEC}" destId="{92451643-C60F-428C-B78D-57DB939C10A5}" srcOrd="3" destOrd="0" presId="urn:microsoft.com/office/officeart/2018/5/layout/IconLeafLabelList"/>
    <dgm:cxn modelId="{61C8C849-205E-4A77-BB6F-561BEBC3A05E}" type="presParOf" srcId="{52660445-EC96-4345-ADDA-A15DACF48631}" destId="{CEA77150-8694-4602-861A-0E242BC71C43}" srcOrd="3" destOrd="0" presId="urn:microsoft.com/office/officeart/2018/5/layout/IconLeafLabelList"/>
    <dgm:cxn modelId="{DDE4BBBE-87F8-49AB-AA0A-4CE869A16091}" type="presParOf" srcId="{52660445-EC96-4345-ADDA-A15DACF48631}" destId="{9FCDC9E2-F92B-43BE-AA98-8665B176DFBE}" srcOrd="4" destOrd="0" presId="urn:microsoft.com/office/officeart/2018/5/layout/IconLeafLabelList"/>
    <dgm:cxn modelId="{AFDFCC59-3F28-4138-A0EE-9ABEBC28C60D}" type="presParOf" srcId="{9FCDC9E2-F92B-43BE-AA98-8665B176DFBE}" destId="{7126BEE2-9019-4F7E-9492-576832F8F051}" srcOrd="0" destOrd="0" presId="urn:microsoft.com/office/officeart/2018/5/layout/IconLeafLabelList"/>
    <dgm:cxn modelId="{27A59B0F-EF78-46CE-B841-97EF63F31ED3}" type="presParOf" srcId="{9FCDC9E2-F92B-43BE-AA98-8665B176DFBE}" destId="{79BC3B59-D17C-46EB-B361-9E5B2EA5B9C1}" srcOrd="1" destOrd="0" presId="urn:microsoft.com/office/officeart/2018/5/layout/IconLeafLabelList"/>
    <dgm:cxn modelId="{06C42465-3443-4EAD-A2D2-CBC0B4BD45DA}" type="presParOf" srcId="{9FCDC9E2-F92B-43BE-AA98-8665B176DFBE}" destId="{A98AE793-28BD-4698-BAFB-4E88FFA064D2}" srcOrd="2" destOrd="0" presId="urn:microsoft.com/office/officeart/2018/5/layout/IconLeafLabelList"/>
    <dgm:cxn modelId="{BB931322-207C-4FB7-9CF0-BEF5B2CBC642}" type="presParOf" srcId="{9FCDC9E2-F92B-43BE-AA98-8665B176DFBE}" destId="{4271E00D-171B-473E-BFA3-4925A5D025F9}" srcOrd="3" destOrd="0" presId="urn:microsoft.com/office/officeart/2018/5/layout/IconLeafLabelList"/>
    <dgm:cxn modelId="{18B7EC1E-77C8-43D3-A288-06B1C9FFCE52}" type="presParOf" srcId="{52660445-EC96-4345-ADDA-A15DACF48631}" destId="{98D7CFCA-CC46-4026-90C2-8D81E074E058}" srcOrd="5" destOrd="0" presId="urn:microsoft.com/office/officeart/2018/5/layout/IconLeafLabelList"/>
    <dgm:cxn modelId="{19403519-8CAC-448B-9F43-95A5A4C9599A}" type="presParOf" srcId="{52660445-EC96-4345-ADDA-A15DACF48631}" destId="{D505D821-4C59-466F-B9DB-065D6E61DB18}" srcOrd="6" destOrd="0" presId="urn:microsoft.com/office/officeart/2018/5/layout/IconLeafLabelList"/>
    <dgm:cxn modelId="{6C3017C0-864E-4F10-A81C-1347EFD08D2C}" type="presParOf" srcId="{D505D821-4C59-466F-B9DB-065D6E61DB18}" destId="{A52CB83C-8E28-4B33-8A94-191A9EB21F38}" srcOrd="0" destOrd="0" presId="urn:microsoft.com/office/officeart/2018/5/layout/IconLeafLabelList"/>
    <dgm:cxn modelId="{79B6F93C-2CA7-4932-951D-683E351F4082}" type="presParOf" srcId="{D505D821-4C59-466F-B9DB-065D6E61DB18}" destId="{845B4C65-1EAE-4519-804F-FA21611857E4}" srcOrd="1" destOrd="0" presId="urn:microsoft.com/office/officeart/2018/5/layout/IconLeafLabelList"/>
    <dgm:cxn modelId="{DEDFD1E5-BE3B-4BF7-824A-EDCB43EC76FE}" type="presParOf" srcId="{D505D821-4C59-466F-B9DB-065D6E61DB18}" destId="{FD5A6E2C-C430-407C-BF3D-73C72F3345A1}" srcOrd="2" destOrd="0" presId="urn:microsoft.com/office/officeart/2018/5/layout/IconLeafLabelList"/>
    <dgm:cxn modelId="{5B0C4C62-E083-431B-85DC-BED129413B46}" type="presParOf" srcId="{D505D821-4C59-466F-B9DB-065D6E61DB18}" destId="{F52E2298-D9A7-46FB-96AA-20E18302FB8F}" srcOrd="3" destOrd="0" presId="urn:microsoft.com/office/officeart/2018/5/layout/IconLeaf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84F4D4-9047-4195-8BF7-59D162B5EED7}">
      <dsp:nvSpPr>
        <dsp:cNvPr id="0" name=""/>
        <dsp:cNvSpPr/>
      </dsp:nvSpPr>
      <dsp:spPr>
        <a:xfrm>
          <a:off x="0" y="417429"/>
          <a:ext cx="7886700" cy="6048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391B34-C2C6-4D0E-B0C1-552242EBC4F7}">
      <dsp:nvSpPr>
        <dsp:cNvPr id="0" name=""/>
        <dsp:cNvSpPr/>
      </dsp:nvSpPr>
      <dsp:spPr>
        <a:xfrm>
          <a:off x="394335" y="63189"/>
          <a:ext cx="5520690" cy="70848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1066800">
            <a:lnSpc>
              <a:spcPct val="90000"/>
            </a:lnSpc>
            <a:spcBef>
              <a:spcPct val="0"/>
            </a:spcBef>
            <a:spcAft>
              <a:spcPct val="35000"/>
            </a:spcAft>
            <a:buNone/>
          </a:pPr>
          <a:r>
            <a:rPr lang="en-US" sz="2400" kern="1200" dirty="0"/>
            <a:t>Why health outreach programs?</a:t>
          </a:r>
        </a:p>
      </dsp:txBody>
      <dsp:txXfrm>
        <a:off x="428920" y="97774"/>
        <a:ext cx="5451520" cy="639310"/>
      </dsp:txXfrm>
    </dsp:sp>
    <dsp:sp modelId="{26B17AB3-5DF4-49BD-A0F6-E01F077DB0F1}">
      <dsp:nvSpPr>
        <dsp:cNvPr id="0" name=""/>
        <dsp:cNvSpPr/>
      </dsp:nvSpPr>
      <dsp:spPr>
        <a:xfrm>
          <a:off x="0" y="1506069"/>
          <a:ext cx="7886700" cy="6048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19285B-90EF-457F-96F5-42E56AB16909}">
      <dsp:nvSpPr>
        <dsp:cNvPr id="0" name=""/>
        <dsp:cNvSpPr/>
      </dsp:nvSpPr>
      <dsp:spPr>
        <a:xfrm>
          <a:off x="394335" y="1151829"/>
          <a:ext cx="5520690" cy="70848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1066800">
            <a:lnSpc>
              <a:spcPct val="90000"/>
            </a:lnSpc>
            <a:spcBef>
              <a:spcPct val="0"/>
            </a:spcBef>
            <a:spcAft>
              <a:spcPct val="35000"/>
            </a:spcAft>
            <a:buNone/>
          </a:pPr>
          <a:r>
            <a:rPr lang="en-US" sz="2400" kern="1200"/>
            <a:t>Planning for health programs: ideas and implementation</a:t>
          </a:r>
        </a:p>
      </dsp:txBody>
      <dsp:txXfrm>
        <a:off x="428920" y="1186414"/>
        <a:ext cx="5451520" cy="639310"/>
      </dsp:txXfrm>
    </dsp:sp>
    <dsp:sp modelId="{47EBC3E9-EDB3-4C6B-9A75-8C30298653B4}">
      <dsp:nvSpPr>
        <dsp:cNvPr id="0" name=""/>
        <dsp:cNvSpPr/>
      </dsp:nvSpPr>
      <dsp:spPr>
        <a:xfrm>
          <a:off x="0" y="2594709"/>
          <a:ext cx="7886700" cy="6048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791214-F5AC-4A2C-B8D5-4C0D6F0377BF}">
      <dsp:nvSpPr>
        <dsp:cNvPr id="0" name=""/>
        <dsp:cNvSpPr/>
      </dsp:nvSpPr>
      <dsp:spPr>
        <a:xfrm>
          <a:off x="394335" y="2240469"/>
          <a:ext cx="5520690" cy="70848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1066800">
            <a:lnSpc>
              <a:spcPct val="90000"/>
            </a:lnSpc>
            <a:spcBef>
              <a:spcPct val="0"/>
            </a:spcBef>
            <a:spcAft>
              <a:spcPct val="35000"/>
            </a:spcAft>
            <a:buNone/>
          </a:pPr>
          <a:r>
            <a:rPr lang="en-US" sz="2400" kern="1200"/>
            <a:t>Partners in programming</a:t>
          </a:r>
        </a:p>
      </dsp:txBody>
      <dsp:txXfrm>
        <a:off x="428920" y="2275054"/>
        <a:ext cx="5451520" cy="639310"/>
      </dsp:txXfrm>
    </dsp:sp>
    <dsp:sp modelId="{0E77EA6E-4F9A-43B4-8431-FC2DD5894D0E}">
      <dsp:nvSpPr>
        <dsp:cNvPr id="0" name=""/>
        <dsp:cNvSpPr/>
      </dsp:nvSpPr>
      <dsp:spPr>
        <a:xfrm>
          <a:off x="0" y="3683349"/>
          <a:ext cx="7886700" cy="6048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9D04D1-BFFB-44E2-85E6-451EAE319968}">
      <dsp:nvSpPr>
        <dsp:cNvPr id="0" name=""/>
        <dsp:cNvSpPr/>
      </dsp:nvSpPr>
      <dsp:spPr>
        <a:xfrm>
          <a:off x="394335" y="3329109"/>
          <a:ext cx="5520690" cy="70848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1066800">
            <a:lnSpc>
              <a:spcPct val="90000"/>
            </a:lnSpc>
            <a:spcBef>
              <a:spcPct val="0"/>
            </a:spcBef>
            <a:spcAft>
              <a:spcPct val="35000"/>
            </a:spcAft>
            <a:buNone/>
          </a:pPr>
          <a:r>
            <a:rPr lang="en-US" sz="2400" kern="1200"/>
            <a:t>Resources and support </a:t>
          </a:r>
        </a:p>
      </dsp:txBody>
      <dsp:txXfrm>
        <a:off x="428920" y="3363694"/>
        <a:ext cx="5451520" cy="639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BE630B-86DA-46C1-AEA3-65D5FF4D2EB1}">
      <dsp:nvSpPr>
        <dsp:cNvPr id="0" name=""/>
        <dsp:cNvSpPr/>
      </dsp:nvSpPr>
      <dsp:spPr>
        <a:xfrm>
          <a:off x="0" y="551470"/>
          <a:ext cx="6760283" cy="74353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State Health Facts</a:t>
          </a:r>
        </a:p>
      </dsp:txBody>
      <dsp:txXfrm>
        <a:off x="36296" y="587766"/>
        <a:ext cx="6687691" cy="670943"/>
      </dsp:txXfrm>
    </dsp:sp>
    <dsp:sp modelId="{8A09376D-2BC9-4BA8-811F-2ADC39A1C297}">
      <dsp:nvSpPr>
        <dsp:cNvPr id="0" name=""/>
        <dsp:cNvSpPr/>
      </dsp:nvSpPr>
      <dsp:spPr>
        <a:xfrm>
          <a:off x="0" y="1295005"/>
          <a:ext cx="6760283" cy="513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4639"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a:hlinkClick xmlns:r="http://schemas.openxmlformats.org/officeDocument/2006/relationships" r:id="rId1"/>
            </a:rPr>
            <a:t>https://www.kff.org/statedata/</a:t>
          </a:r>
          <a:endParaRPr lang="en-US" sz="2400" kern="1200"/>
        </a:p>
      </dsp:txBody>
      <dsp:txXfrm>
        <a:off x="0" y="1295005"/>
        <a:ext cx="6760283" cy="513360"/>
      </dsp:txXfrm>
    </dsp:sp>
    <dsp:sp modelId="{D7E8661F-E7FC-4DD3-AD54-07FFD043F2DD}">
      <dsp:nvSpPr>
        <dsp:cNvPr id="0" name=""/>
        <dsp:cNvSpPr/>
      </dsp:nvSpPr>
      <dsp:spPr>
        <a:xfrm>
          <a:off x="0" y="1808365"/>
          <a:ext cx="6760283" cy="74353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County Health Rankings and Roadmaps</a:t>
          </a:r>
        </a:p>
      </dsp:txBody>
      <dsp:txXfrm>
        <a:off x="36296" y="1844661"/>
        <a:ext cx="6687691" cy="670943"/>
      </dsp:txXfrm>
    </dsp:sp>
    <dsp:sp modelId="{EDCEAB5A-EBB4-46D8-9968-FED6844DA13F}">
      <dsp:nvSpPr>
        <dsp:cNvPr id="0" name=""/>
        <dsp:cNvSpPr/>
      </dsp:nvSpPr>
      <dsp:spPr>
        <a:xfrm>
          <a:off x="0" y="2551899"/>
          <a:ext cx="6760283" cy="513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4639"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a:hlinkClick xmlns:r="http://schemas.openxmlformats.org/officeDocument/2006/relationships" r:id="rId2"/>
            </a:rPr>
            <a:t>https://www.countyhealthrankings.org/</a:t>
          </a:r>
          <a:endParaRPr lang="en-US" sz="2400" kern="1200"/>
        </a:p>
      </dsp:txBody>
      <dsp:txXfrm>
        <a:off x="0" y="2551899"/>
        <a:ext cx="6760283" cy="513360"/>
      </dsp:txXfrm>
    </dsp:sp>
    <dsp:sp modelId="{707D3F15-2F2A-44F0-9810-1CA07D065D4D}">
      <dsp:nvSpPr>
        <dsp:cNvPr id="0" name=""/>
        <dsp:cNvSpPr/>
      </dsp:nvSpPr>
      <dsp:spPr>
        <a:xfrm>
          <a:off x="0" y="3065260"/>
          <a:ext cx="6760283" cy="74353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City Health Dashboard</a:t>
          </a:r>
        </a:p>
      </dsp:txBody>
      <dsp:txXfrm>
        <a:off x="36296" y="3101556"/>
        <a:ext cx="6687691" cy="670943"/>
      </dsp:txXfrm>
    </dsp:sp>
    <dsp:sp modelId="{F3154839-7829-4272-B252-120CA1FEEA30}">
      <dsp:nvSpPr>
        <dsp:cNvPr id="0" name=""/>
        <dsp:cNvSpPr/>
      </dsp:nvSpPr>
      <dsp:spPr>
        <a:xfrm>
          <a:off x="0" y="3808795"/>
          <a:ext cx="6760283" cy="513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4639"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a:hlinkClick xmlns:r="http://schemas.openxmlformats.org/officeDocument/2006/relationships" r:id="rId3"/>
            </a:rPr>
            <a:t>https://www.cityhealthdashboard.com/</a:t>
          </a:r>
          <a:r>
            <a:rPr lang="en-US" sz="2400" kern="1200"/>
            <a:t> </a:t>
          </a:r>
        </a:p>
      </dsp:txBody>
      <dsp:txXfrm>
        <a:off x="0" y="3808795"/>
        <a:ext cx="6760283" cy="5133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D149ED-BCF4-4318-B715-84DC2868E4D0}">
      <dsp:nvSpPr>
        <dsp:cNvPr id="0" name=""/>
        <dsp:cNvSpPr/>
      </dsp:nvSpPr>
      <dsp:spPr>
        <a:xfrm>
          <a:off x="-4919424" y="-753830"/>
          <a:ext cx="5858998" cy="5858998"/>
        </a:xfrm>
        <a:prstGeom prst="blockArc">
          <a:avLst>
            <a:gd name="adj1" fmla="val 18900000"/>
            <a:gd name="adj2" fmla="val 2700000"/>
            <a:gd name="adj3" fmla="val 369"/>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C63D781-19DD-4595-B4A4-4A3E2A023845}">
      <dsp:nvSpPr>
        <dsp:cNvPr id="0" name=""/>
        <dsp:cNvSpPr/>
      </dsp:nvSpPr>
      <dsp:spPr>
        <a:xfrm>
          <a:off x="604289" y="435133"/>
          <a:ext cx="4517585" cy="870267"/>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077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t>Information</a:t>
          </a:r>
        </a:p>
      </dsp:txBody>
      <dsp:txXfrm>
        <a:off x="604289" y="435133"/>
        <a:ext cx="4517585" cy="870267"/>
      </dsp:txXfrm>
    </dsp:sp>
    <dsp:sp modelId="{F959D915-DAC6-46F0-8AEB-C2B290E4D667}">
      <dsp:nvSpPr>
        <dsp:cNvPr id="0" name=""/>
        <dsp:cNvSpPr/>
      </dsp:nvSpPr>
      <dsp:spPr>
        <a:xfrm>
          <a:off x="60372" y="326350"/>
          <a:ext cx="1087834" cy="1087834"/>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5BF002-AFE4-4567-8E9B-2E46104F5461}">
      <dsp:nvSpPr>
        <dsp:cNvPr id="0" name=""/>
        <dsp:cNvSpPr/>
      </dsp:nvSpPr>
      <dsp:spPr>
        <a:xfrm>
          <a:off x="920631" y="1740535"/>
          <a:ext cx="4201243" cy="870267"/>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077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t>Programming</a:t>
          </a:r>
        </a:p>
      </dsp:txBody>
      <dsp:txXfrm>
        <a:off x="920631" y="1740535"/>
        <a:ext cx="4201243" cy="870267"/>
      </dsp:txXfrm>
    </dsp:sp>
    <dsp:sp modelId="{C6F910A3-010B-4336-A1C3-3B59BA65ADBC}">
      <dsp:nvSpPr>
        <dsp:cNvPr id="0" name=""/>
        <dsp:cNvSpPr/>
      </dsp:nvSpPr>
      <dsp:spPr>
        <a:xfrm>
          <a:off x="376714" y="1631751"/>
          <a:ext cx="1087834" cy="1087834"/>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38C540-1020-4F43-92F2-E17431D84651}">
      <dsp:nvSpPr>
        <dsp:cNvPr id="0" name=""/>
        <dsp:cNvSpPr/>
      </dsp:nvSpPr>
      <dsp:spPr>
        <a:xfrm>
          <a:off x="604289" y="3045936"/>
          <a:ext cx="4517585" cy="870267"/>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077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t>Training</a:t>
          </a:r>
        </a:p>
      </dsp:txBody>
      <dsp:txXfrm>
        <a:off x="604289" y="3045936"/>
        <a:ext cx="4517585" cy="870267"/>
      </dsp:txXfrm>
    </dsp:sp>
    <dsp:sp modelId="{71530FC8-3456-4E3F-A4B8-B318CDDBA98D}">
      <dsp:nvSpPr>
        <dsp:cNvPr id="0" name=""/>
        <dsp:cNvSpPr/>
      </dsp:nvSpPr>
      <dsp:spPr>
        <a:xfrm>
          <a:off x="60372" y="2937153"/>
          <a:ext cx="1087834" cy="1087834"/>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DF84E1-A2F9-48F7-9731-0045A76A814F}">
      <dsp:nvSpPr>
        <dsp:cNvPr id="0" name=""/>
        <dsp:cNvSpPr/>
      </dsp:nvSpPr>
      <dsp:spPr>
        <a:xfrm>
          <a:off x="0" y="29537"/>
          <a:ext cx="6172199"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Let’s Move in Libraries</a:t>
          </a:r>
          <a:endParaRPr lang="en-US" sz="2600" kern="1200" dirty="0">
            <a:solidFill>
              <a:schemeClr val="bg1"/>
            </a:solidFill>
          </a:endParaRPr>
        </a:p>
      </dsp:txBody>
      <dsp:txXfrm>
        <a:off x="30442" y="59979"/>
        <a:ext cx="6111315" cy="562726"/>
      </dsp:txXfrm>
    </dsp:sp>
    <dsp:sp modelId="{3CE8E87F-B271-40EB-B462-C45ECA309E34}">
      <dsp:nvSpPr>
        <dsp:cNvPr id="0" name=""/>
        <dsp:cNvSpPr/>
      </dsp:nvSpPr>
      <dsp:spPr>
        <a:xfrm>
          <a:off x="0" y="758168"/>
          <a:ext cx="6172199"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ALA: Programming Librarian</a:t>
          </a:r>
          <a:endParaRPr lang="en-US" sz="2600" kern="1200" dirty="0">
            <a:solidFill>
              <a:schemeClr val="bg1"/>
            </a:solidFill>
          </a:endParaRPr>
        </a:p>
      </dsp:txBody>
      <dsp:txXfrm>
        <a:off x="30442" y="788610"/>
        <a:ext cx="6111315" cy="562726"/>
      </dsp:txXfrm>
    </dsp:sp>
    <dsp:sp modelId="{EF4B39CB-C020-4349-AA53-29B216872D2B}">
      <dsp:nvSpPr>
        <dsp:cNvPr id="0" name=""/>
        <dsp:cNvSpPr/>
      </dsp:nvSpPr>
      <dsp:spPr>
        <a:xfrm>
          <a:off x="0" y="1426517"/>
          <a:ext cx="6172199"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err="1">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WebJunction</a:t>
          </a:r>
          <a:r>
            <a:rPr lang="en-US" sz="2600" kern="1200" dirty="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 </a:t>
          </a:r>
          <a:r>
            <a:rPr lang="en-US" sz="2600" kern="1200" dirty="0">
              <a:solidFill>
                <a:schemeClr val="tx1"/>
              </a:solidFill>
            </a:rPr>
            <a:t>Health Happens in Libraries</a:t>
          </a:r>
        </a:p>
      </dsp:txBody>
      <dsp:txXfrm>
        <a:off x="30442" y="1456959"/>
        <a:ext cx="6111315" cy="562726"/>
      </dsp:txXfrm>
    </dsp:sp>
    <dsp:sp modelId="{11DD1BBD-56DD-45C8-B3A8-0868DEB0085D}">
      <dsp:nvSpPr>
        <dsp:cNvPr id="0" name=""/>
        <dsp:cNvSpPr/>
      </dsp:nvSpPr>
      <dsp:spPr>
        <a:xfrm>
          <a:off x="0" y="2125007"/>
          <a:ext cx="6172199"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bg1"/>
              </a:solidFill>
              <a:hlinkClick xmlns:r="http://schemas.openxmlformats.org/officeDocument/2006/relationships" r:id="rId4">
                <a:extLst>
                  <a:ext uri="{A12FA001-AC4F-418D-AE19-62706E023703}">
                    <ahyp:hlinkClr xmlns:ahyp="http://schemas.microsoft.com/office/drawing/2018/hyperlinkcolor" val="tx"/>
                  </a:ext>
                </a:extLst>
              </a:hlinkClick>
            </a:rPr>
            <a:t>Rural Health Literacy Toolkit</a:t>
          </a:r>
          <a:endParaRPr lang="en-US" sz="2600" kern="1200" dirty="0">
            <a:solidFill>
              <a:schemeClr val="bg1"/>
            </a:solidFill>
          </a:endParaRPr>
        </a:p>
      </dsp:txBody>
      <dsp:txXfrm>
        <a:off x="30442" y="2155449"/>
        <a:ext cx="6111315" cy="562726"/>
      </dsp:txXfrm>
    </dsp:sp>
    <dsp:sp modelId="{552BC13C-AE30-47CF-B4A8-6C73312A011B}">
      <dsp:nvSpPr>
        <dsp:cNvPr id="0" name=""/>
        <dsp:cNvSpPr/>
      </dsp:nvSpPr>
      <dsp:spPr>
        <a:xfrm>
          <a:off x="0" y="2848897"/>
          <a:ext cx="6172199"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bg1"/>
              </a:solidFill>
              <a:hlinkClick xmlns:r="http://schemas.openxmlformats.org/officeDocument/2006/relationships" r:id="rId5">
                <a:extLst>
                  <a:ext uri="{A12FA001-AC4F-418D-AE19-62706E023703}">
                    <ahyp:hlinkClr xmlns:ahyp="http://schemas.microsoft.com/office/drawing/2018/hyperlinkcolor" val="tx"/>
                  </a:ext>
                </a:extLst>
              </a:hlinkClick>
            </a:rPr>
            <a:t>Ready.gov</a:t>
          </a:r>
          <a:endParaRPr lang="en-US" sz="2600" kern="1200" dirty="0">
            <a:solidFill>
              <a:schemeClr val="bg1"/>
            </a:solidFill>
          </a:endParaRPr>
        </a:p>
      </dsp:txBody>
      <dsp:txXfrm>
        <a:off x="30442" y="2879339"/>
        <a:ext cx="6111315" cy="562726"/>
      </dsp:txXfrm>
    </dsp:sp>
    <dsp:sp modelId="{5B31EEEF-E697-4FF9-B1F0-9A49D7E188CE}">
      <dsp:nvSpPr>
        <dsp:cNvPr id="0" name=""/>
        <dsp:cNvSpPr/>
      </dsp:nvSpPr>
      <dsp:spPr>
        <a:xfrm>
          <a:off x="0" y="3521987"/>
          <a:ext cx="6172199"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err="1">
              <a:solidFill>
                <a:schemeClr val="bg1"/>
              </a:solidFill>
              <a:hlinkClick xmlns:r="http://schemas.openxmlformats.org/officeDocument/2006/relationships" r:id="rId6">
                <a:extLst>
                  <a:ext uri="{A12FA001-AC4F-418D-AE19-62706E023703}">
                    <ahyp:hlinkClr xmlns:ahyp="http://schemas.microsoft.com/office/drawing/2018/hyperlinkcolor" val="tx"/>
                  </a:ext>
                </a:extLst>
              </a:hlinkClick>
            </a:rPr>
            <a:t>Jbrary</a:t>
          </a:r>
          <a:r>
            <a:rPr lang="en-US" sz="2600" kern="1200" dirty="0">
              <a:solidFill>
                <a:schemeClr val="bg1"/>
              </a:solidFill>
              <a:hlinkClick xmlns:r="http://schemas.openxmlformats.org/officeDocument/2006/relationships" r:id="rId6">
                <a:extLst>
                  <a:ext uri="{A12FA001-AC4F-418D-AE19-62706E023703}">
                    <ahyp:hlinkClr xmlns:ahyp="http://schemas.microsoft.com/office/drawing/2018/hyperlinkcolor" val="tx"/>
                  </a:ext>
                </a:extLst>
              </a:hlinkClick>
            </a:rPr>
            <a:t> Storytime Resources</a:t>
          </a:r>
          <a:endParaRPr lang="en-US" sz="2600" kern="1200" dirty="0">
            <a:solidFill>
              <a:schemeClr val="bg1"/>
            </a:solidFill>
          </a:endParaRPr>
        </a:p>
      </dsp:txBody>
      <dsp:txXfrm>
        <a:off x="30442" y="3552429"/>
        <a:ext cx="6111315" cy="562726"/>
      </dsp:txXfrm>
    </dsp:sp>
    <dsp:sp modelId="{2FD341A2-E23C-42AA-9A5E-6D6218D0C39A}">
      <dsp:nvSpPr>
        <dsp:cNvPr id="0" name=""/>
        <dsp:cNvSpPr/>
      </dsp:nvSpPr>
      <dsp:spPr>
        <a:xfrm>
          <a:off x="0" y="4220477"/>
          <a:ext cx="6172199"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bg1"/>
              </a:solidFill>
              <a:hlinkClick xmlns:r="http://schemas.openxmlformats.org/officeDocument/2006/relationships" r:id="rId7">
                <a:extLst>
                  <a:ext uri="{A12FA001-AC4F-418D-AE19-62706E023703}">
                    <ahyp:hlinkClr xmlns:ahyp="http://schemas.microsoft.com/office/drawing/2018/hyperlinkcolor" val="tx"/>
                  </a:ext>
                </a:extLst>
              </a:hlinkClick>
            </a:rPr>
            <a:t>NNLM Past Funded Projects</a:t>
          </a:r>
          <a:endParaRPr lang="en-US" sz="2600" kern="1200" dirty="0">
            <a:solidFill>
              <a:schemeClr val="bg1"/>
            </a:solidFill>
          </a:endParaRPr>
        </a:p>
      </dsp:txBody>
      <dsp:txXfrm>
        <a:off x="30442" y="4250919"/>
        <a:ext cx="6111315" cy="56272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55C4C8-4D3F-4EAE-A00A-F8895A5C36E4}">
      <dsp:nvSpPr>
        <dsp:cNvPr id="0" name=""/>
        <dsp:cNvSpPr/>
      </dsp:nvSpPr>
      <dsp:spPr>
        <a:xfrm>
          <a:off x="82613" y="908559"/>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53A510-6E3F-4234-B5BE-DB445006FEBB}">
      <dsp:nvSpPr>
        <dsp:cNvPr id="0" name=""/>
        <dsp:cNvSpPr/>
      </dsp:nvSpPr>
      <dsp:spPr>
        <a:xfrm>
          <a:off x="271034" y="1096980"/>
          <a:ext cx="520402" cy="5204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31EAEF-C58D-4E1D-AA46-20CB6DFC9829}">
      <dsp:nvSpPr>
        <dsp:cNvPr id="0" name=""/>
        <dsp:cNvSpPr/>
      </dsp:nvSpPr>
      <dsp:spPr>
        <a:xfrm>
          <a:off x="1172126"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a:t>Local government/public health</a:t>
          </a:r>
        </a:p>
      </dsp:txBody>
      <dsp:txXfrm>
        <a:off x="1172126" y="908559"/>
        <a:ext cx="2114937" cy="897246"/>
      </dsp:txXfrm>
    </dsp:sp>
    <dsp:sp modelId="{AEA23180-79B8-4EDD-865F-1CC254BC6B16}">
      <dsp:nvSpPr>
        <dsp:cNvPr id="0" name=""/>
        <dsp:cNvSpPr/>
      </dsp:nvSpPr>
      <dsp:spPr>
        <a:xfrm>
          <a:off x="3655575" y="908559"/>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EAF6F4-6767-4677-9733-F52C1736EC10}">
      <dsp:nvSpPr>
        <dsp:cNvPr id="0" name=""/>
        <dsp:cNvSpPr/>
      </dsp:nvSpPr>
      <dsp:spPr>
        <a:xfrm>
          <a:off x="3843996" y="1096980"/>
          <a:ext cx="520402" cy="5204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1D0197-DFDF-4ED8-9EBE-CA54F8DD8A72}">
      <dsp:nvSpPr>
        <dsp:cNvPr id="0" name=""/>
        <dsp:cNvSpPr/>
      </dsp:nvSpPr>
      <dsp:spPr>
        <a:xfrm>
          <a:off x="4745088"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a:t>Healthcare providers</a:t>
          </a:r>
        </a:p>
      </dsp:txBody>
      <dsp:txXfrm>
        <a:off x="4745088" y="908559"/>
        <a:ext cx="2114937" cy="897246"/>
      </dsp:txXfrm>
    </dsp:sp>
    <dsp:sp modelId="{F491EE78-6355-4532-9A24-0B568FB04DA1}">
      <dsp:nvSpPr>
        <dsp:cNvPr id="0" name=""/>
        <dsp:cNvSpPr/>
      </dsp:nvSpPr>
      <dsp:spPr>
        <a:xfrm>
          <a:off x="7228536" y="908559"/>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B488CB-4912-4C3A-987C-D05DE4B618BB}">
      <dsp:nvSpPr>
        <dsp:cNvPr id="0" name=""/>
        <dsp:cNvSpPr/>
      </dsp:nvSpPr>
      <dsp:spPr>
        <a:xfrm>
          <a:off x="7416958" y="1096980"/>
          <a:ext cx="520402" cy="5204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35AACD-B13F-4578-822C-B6097BE23840}">
      <dsp:nvSpPr>
        <dsp:cNvPr id="0" name=""/>
        <dsp:cNvSpPr/>
      </dsp:nvSpPr>
      <dsp:spPr>
        <a:xfrm>
          <a:off x="8318049"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a:t>Food banks, agriculture nonprofits</a:t>
          </a:r>
        </a:p>
      </dsp:txBody>
      <dsp:txXfrm>
        <a:off x="8318049" y="908559"/>
        <a:ext cx="2114937" cy="897246"/>
      </dsp:txXfrm>
    </dsp:sp>
    <dsp:sp modelId="{226E4938-B413-4D30-8E92-0CB1ACFC905C}">
      <dsp:nvSpPr>
        <dsp:cNvPr id="0" name=""/>
        <dsp:cNvSpPr/>
      </dsp:nvSpPr>
      <dsp:spPr>
        <a:xfrm>
          <a:off x="82613" y="2545532"/>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F399BC-A7C6-47C9-A49F-F286626C08D4}">
      <dsp:nvSpPr>
        <dsp:cNvPr id="0" name=""/>
        <dsp:cNvSpPr/>
      </dsp:nvSpPr>
      <dsp:spPr>
        <a:xfrm>
          <a:off x="271034" y="2733954"/>
          <a:ext cx="520402" cy="520402"/>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704B37-ADFC-453E-A37E-737331B8515F}">
      <dsp:nvSpPr>
        <dsp:cNvPr id="0" name=""/>
        <dsp:cNvSpPr/>
      </dsp:nvSpPr>
      <dsp:spPr>
        <a:xfrm>
          <a:off x="1172126" y="254553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a:t>Cooperative extensions</a:t>
          </a:r>
        </a:p>
      </dsp:txBody>
      <dsp:txXfrm>
        <a:off x="1172126" y="2545532"/>
        <a:ext cx="2114937" cy="897246"/>
      </dsp:txXfrm>
    </dsp:sp>
    <dsp:sp modelId="{EC3E7424-EE4E-42D3-9272-BB9E524BFC08}">
      <dsp:nvSpPr>
        <dsp:cNvPr id="0" name=""/>
        <dsp:cNvSpPr/>
      </dsp:nvSpPr>
      <dsp:spPr>
        <a:xfrm>
          <a:off x="3655575" y="2545532"/>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9C3CD0-8AB8-42FA-9A46-A916FB2354D8}">
      <dsp:nvSpPr>
        <dsp:cNvPr id="0" name=""/>
        <dsp:cNvSpPr/>
      </dsp:nvSpPr>
      <dsp:spPr>
        <a:xfrm>
          <a:off x="3843996" y="2733954"/>
          <a:ext cx="520402" cy="52040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7EECC2-317A-4FAB-AAEB-13CA1DE03228}">
      <dsp:nvSpPr>
        <dsp:cNvPr id="0" name=""/>
        <dsp:cNvSpPr/>
      </dsp:nvSpPr>
      <dsp:spPr>
        <a:xfrm>
          <a:off x="4745088" y="254553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a:t>Local authors, businesses</a:t>
          </a:r>
        </a:p>
      </dsp:txBody>
      <dsp:txXfrm>
        <a:off x="4745088" y="2545532"/>
        <a:ext cx="2114937" cy="897246"/>
      </dsp:txXfrm>
    </dsp:sp>
    <dsp:sp modelId="{9F1FB469-A8A2-430E-BC11-D72685C9A9CE}">
      <dsp:nvSpPr>
        <dsp:cNvPr id="0" name=""/>
        <dsp:cNvSpPr/>
      </dsp:nvSpPr>
      <dsp:spPr>
        <a:xfrm>
          <a:off x="7228536" y="2545532"/>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381E0D-FA8F-4692-A2A4-9CDBD1234F66}">
      <dsp:nvSpPr>
        <dsp:cNvPr id="0" name=""/>
        <dsp:cNvSpPr/>
      </dsp:nvSpPr>
      <dsp:spPr>
        <a:xfrm>
          <a:off x="7416958" y="2733954"/>
          <a:ext cx="520402" cy="520402"/>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6E6954-DE53-4CF9-8D4D-1D9E201501F6}">
      <dsp:nvSpPr>
        <dsp:cNvPr id="0" name=""/>
        <dsp:cNvSpPr/>
      </dsp:nvSpPr>
      <dsp:spPr>
        <a:xfrm>
          <a:off x="8318049" y="254553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a:t>Health Non-Profits</a:t>
          </a:r>
        </a:p>
      </dsp:txBody>
      <dsp:txXfrm>
        <a:off x="8318049" y="2545532"/>
        <a:ext cx="2114937" cy="8972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3BDCD6-FB4B-4AB2-ABF8-4DEBF7065EA1}">
      <dsp:nvSpPr>
        <dsp:cNvPr id="0" name=""/>
        <dsp:cNvSpPr/>
      </dsp:nvSpPr>
      <dsp:spPr>
        <a:xfrm>
          <a:off x="472421" y="242337"/>
          <a:ext cx="3280190" cy="1396879"/>
        </a:xfrm>
        <a:prstGeom prst="rect">
          <a:avLst/>
        </a:prstGeom>
        <a:solidFill>
          <a:schemeClr val="accent1">
            <a:lumMod val="20000"/>
            <a:lumOff val="80000"/>
            <a:alpha val="4000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4307"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t>Who?</a:t>
          </a:r>
        </a:p>
        <a:p>
          <a:pPr marL="171450" lvl="1" indent="-171450" algn="l" defTabSz="711200">
            <a:lnSpc>
              <a:spcPct val="90000"/>
            </a:lnSpc>
            <a:spcBef>
              <a:spcPct val="0"/>
            </a:spcBef>
            <a:spcAft>
              <a:spcPct val="15000"/>
            </a:spcAft>
            <a:buChar char="•"/>
          </a:pPr>
          <a:r>
            <a:rPr lang="en-US" sz="1600" kern="1200"/>
            <a:t>Will you reach?</a:t>
          </a:r>
        </a:p>
        <a:p>
          <a:pPr marL="171450" lvl="1" indent="-171450" algn="l" defTabSz="711200">
            <a:lnSpc>
              <a:spcPct val="90000"/>
            </a:lnSpc>
            <a:spcBef>
              <a:spcPct val="0"/>
            </a:spcBef>
            <a:spcAft>
              <a:spcPct val="15000"/>
            </a:spcAft>
            <a:buChar char="•"/>
          </a:pPr>
          <a:r>
            <a:rPr lang="en-US" sz="1600" kern="1200" dirty="0"/>
            <a:t>Can assist you?</a:t>
          </a:r>
        </a:p>
        <a:p>
          <a:pPr marL="171450" lvl="1" indent="-171450" algn="l" defTabSz="711200">
            <a:lnSpc>
              <a:spcPct val="90000"/>
            </a:lnSpc>
            <a:spcBef>
              <a:spcPct val="0"/>
            </a:spcBef>
            <a:spcAft>
              <a:spcPct val="15000"/>
            </a:spcAft>
            <a:buChar char="•"/>
          </a:pPr>
          <a:r>
            <a:rPr lang="en-US" sz="1600" kern="1200"/>
            <a:t>Can partner?</a:t>
          </a:r>
        </a:p>
      </dsp:txBody>
      <dsp:txXfrm>
        <a:off x="472421" y="242337"/>
        <a:ext cx="3280190" cy="1396879"/>
      </dsp:txXfrm>
    </dsp:sp>
    <dsp:sp modelId="{847F913F-FDD8-4F83-9C10-BAC85E61B7F4}">
      <dsp:nvSpPr>
        <dsp:cNvPr id="0" name=""/>
        <dsp:cNvSpPr/>
      </dsp:nvSpPr>
      <dsp:spPr>
        <a:xfrm>
          <a:off x="335746" y="280183"/>
          <a:ext cx="717541" cy="10763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FBBD46-CDE9-4D3D-8551-92CD82FEA74F}">
      <dsp:nvSpPr>
        <dsp:cNvPr id="0" name=""/>
        <dsp:cNvSpPr/>
      </dsp:nvSpPr>
      <dsp:spPr>
        <a:xfrm>
          <a:off x="4053434" y="502279"/>
          <a:ext cx="3280190" cy="1025059"/>
        </a:xfrm>
        <a:prstGeom prst="rect">
          <a:avLst/>
        </a:prstGeom>
        <a:solidFill>
          <a:schemeClr val="accent1">
            <a:lumMod val="20000"/>
            <a:lumOff val="80000"/>
            <a:alpha val="4000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4307"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t>What?</a:t>
          </a:r>
        </a:p>
        <a:p>
          <a:pPr marL="171450" lvl="1" indent="-171450" algn="l" defTabSz="711200">
            <a:lnSpc>
              <a:spcPct val="90000"/>
            </a:lnSpc>
            <a:spcBef>
              <a:spcPct val="0"/>
            </a:spcBef>
            <a:spcAft>
              <a:spcPct val="15000"/>
            </a:spcAft>
            <a:buChar char="•"/>
          </a:pPr>
          <a:r>
            <a:rPr lang="en-US" sz="1600" kern="1200"/>
            <a:t>Type of activity?</a:t>
          </a:r>
        </a:p>
        <a:p>
          <a:pPr marL="171450" lvl="1" indent="-171450" algn="l" defTabSz="711200">
            <a:lnSpc>
              <a:spcPct val="90000"/>
            </a:lnSpc>
            <a:spcBef>
              <a:spcPct val="0"/>
            </a:spcBef>
            <a:spcAft>
              <a:spcPct val="15000"/>
            </a:spcAft>
            <a:buChar char="•"/>
          </a:pPr>
          <a:r>
            <a:rPr lang="en-US" sz="1600" kern="1200"/>
            <a:t>Resources to include?</a:t>
          </a:r>
        </a:p>
      </dsp:txBody>
      <dsp:txXfrm>
        <a:off x="4053434" y="502279"/>
        <a:ext cx="3280190" cy="1025059"/>
      </dsp:txXfrm>
    </dsp:sp>
    <dsp:sp modelId="{FB69AFAD-E600-4E28-8820-F5AC36B0EB0D}">
      <dsp:nvSpPr>
        <dsp:cNvPr id="0" name=""/>
        <dsp:cNvSpPr/>
      </dsp:nvSpPr>
      <dsp:spPr>
        <a:xfrm>
          <a:off x="3916760" y="354215"/>
          <a:ext cx="717541" cy="1076312"/>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l="-25000" r="-25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910980-EA64-43EF-B8FE-5E1DFD231E70}">
      <dsp:nvSpPr>
        <dsp:cNvPr id="0" name=""/>
        <dsp:cNvSpPr/>
      </dsp:nvSpPr>
      <dsp:spPr>
        <a:xfrm>
          <a:off x="7649799" y="400924"/>
          <a:ext cx="3280190" cy="1786504"/>
        </a:xfrm>
        <a:prstGeom prst="rect">
          <a:avLst/>
        </a:prstGeom>
        <a:solidFill>
          <a:schemeClr val="accent1">
            <a:lumMod val="20000"/>
            <a:lumOff val="80000"/>
            <a:alpha val="4000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4307"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t>When?</a:t>
          </a:r>
        </a:p>
        <a:p>
          <a:pPr marL="171450" lvl="1" indent="-171450" algn="l" defTabSz="711200">
            <a:lnSpc>
              <a:spcPct val="90000"/>
            </a:lnSpc>
            <a:spcBef>
              <a:spcPct val="0"/>
            </a:spcBef>
            <a:spcAft>
              <a:spcPct val="15000"/>
            </a:spcAft>
            <a:buChar char="•"/>
          </a:pPr>
          <a:r>
            <a:rPr lang="en-US" sz="1600" kern="1200"/>
            <a:t>Are staff available?</a:t>
          </a:r>
        </a:p>
        <a:p>
          <a:pPr marL="171450" lvl="1" indent="-171450" algn="l" defTabSz="711200">
            <a:lnSpc>
              <a:spcPct val="90000"/>
            </a:lnSpc>
            <a:spcBef>
              <a:spcPct val="0"/>
            </a:spcBef>
            <a:spcAft>
              <a:spcPct val="15000"/>
            </a:spcAft>
            <a:buChar char="•"/>
          </a:pPr>
          <a:r>
            <a:rPr lang="en-US" sz="1600" kern="1200"/>
            <a:t>Are target population available?</a:t>
          </a:r>
        </a:p>
        <a:p>
          <a:pPr marL="171450" lvl="1" indent="-171450" algn="l" defTabSz="711200">
            <a:lnSpc>
              <a:spcPct val="90000"/>
            </a:lnSpc>
            <a:spcBef>
              <a:spcPct val="0"/>
            </a:spcBef>
            <a:spcAft>
              <a:spcPct val="15000"/>
            </a:spcAft>
            <a:buChar char="•"/>
          </a:pPr>
          <a:r>
            <a:rPr lang="en-US" sz="1600" kern="1200"/>
            <a:t>Pair with health observance month or local event?</a:t>
          </a:r>
        </a:p>
      </dsp:txBody>
      <dsp:txXfrm>
        <a:off x="7649799" y="400924"/>
        <a:ext cx="3280190" cy="1786504"/>
      </dsp:txXfrm>
    </dsp:sp>
    <dsp:sp modelId="{C0C23B23-1AA1-47B7-93A1-E208562E700E}">
      <dsp:nvSpPr>
        <dsp:cNvPr id="0" name=""/>
        <dsp:cNvSpPr/>
      </dsp:nvSpPr>
      <dsp:spPr>
        <a:xfrm>
          <a:off x="7497774" y="280183"/>
          <a:ext cx="717541" cy="10763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3000" r="-3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CDE77F-597A-47E4-B3EB-F0EF4924CC47}">
      <dsp:nvSpPr>
        <dsp:cNvPr id="0" name=""/>
        <dsp:cNvSpPr/>
      </dsp:nvSpPr>
      <dsp:spPr>
        <a:xfrm>
          <a:off x="432698" y="1910395"/>
          <a:ext cx="3280190" cy="1350136"/>
        </a:xfrm>
        <a:prstGeom prst="rect">
          <a:avLst/>
        </a:prstGeom>
        <a:solidFill>
          <a:schemeClr val="accent1">
            <a:lumMod val="20000"/>
            <a:lumOff val="80000"/>
            <a:alpha val="4000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4307"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t>Where?</a:t>
          </a:r>
        </a:p>
        <a:p>
          <a:pPr marL="171450" lvl="1" indent="-171450" algn="l" defTabSz="711200">
            <a:lnSpc>
              <a:spcPct val="90000"/>
            </a:lnSpc>
            <a:spcBef>
              <a:spcPct val="0"/>
            </a:spcBef>
            <a:spcAft>
              <a:spcPct val="15000"/>
            </a:spcAft>
            <a:buChar char="•"/>
          </a:pPr>
          <a:r>
            <a:rPr lang="en-US" sz="1600" kern="1200" dirty="0"/>
            <a:t>Do you have the space?</a:t>
          </a:r>
        </a:p>
        <a:p>
          <a:pPr marL="171450" lvl="1" indent="-171450" algn="l" defTabSz="711200">
            <a:lnSpc>
              <a:spcPct val="90000"/>
            </a:lnSpc>
            <a:spcBef>
              <a:spcPct val="0"/>
            </a:spcBef>
            <a:spcAft>
              <a:spcPct val="15000"/>
            </a:spcAft>
            <a:buChar char="•"/>
          </a:pPr>
          <a:r>
            <a:rPr lang="en-US" sz="1600" kern="1200"/>
            <a:t>Senior center or school?</a:t>
          </a:r>
        </a:p>
        <a:p>
          <a:pPr marL="171450" lvl="1" indent="-171450" algn="l" defTabSz="711200">
            <a:lnSpc>
              <a:spcPct val="90000"/>
            </a:lnSpc>
            <a:spcBef>
              <a:spcPct val="0"/>
            </a:spcBef>
            <a:spcAft>
              <a:spcPct val="15000"/>
            </a:spcAft>
            <a:buChar char="•"/>
          </a:pPr>
          <a:r>
            <a:rPr lang="en-US" sz="1600" kern="1200" dirty="0"/>
            <a:t>Accessible to participants?</a:t>
          </a:r>
        </a:p>
      </dsp:txBody>
      <dsp:txXfrm>
        <a:off x="432698" y="1910395"/>
        <a:ext cx="3280190" cy="1350136"/>
      </dsp:txXfrm>
    </dsp:sp>
    <dsp:sp modelId="{4A5CDBE5-1586-4E68-93DB-183CF7B09D5E}">
      <dsp:nvSpPr>
        <dsp:cNvPr id="0" name=""/>
        <dsp:cNvSpPr/>
      </dsp:nvSpPr>
      <dsp:spPr>
        <a:xfrm>
          <a:off x="347012" y="1771098"/>
          <a:ext cx="717541" cy="107631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54F5B1-7B7E-4845-BD7D-BCDDA2CCE2D3}">
      <dsp:nvSpPr>
        <dsp:cNvPr id="0" name=""/>
        <dsp:cNvSpPr/>
      </dsp:nvSpPr>
      <dsp:spPr>
        <a:xfrm>
          <a:off x="4013252" y="2679426"/>
          <a:ext cx="3280190" cy="1611936"/>
        </a:xfrm>
        <a:prstGeom prst="rect">
          <a:avLst/>
        </a:prstGeom>
        <a:solidFill>
          <a:schemeClr val="accent1">
            <a:lumMod val="20000"/>
            <a:lumOff val="80000"/>
            <a:alpha val="4000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4307"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t>Why?</a:t>
          </a:r>
        </a:p>
        <a:p>
          <a:pPr marL="171450" lvl="1" indent="-171450" algn="l" defTabSz="711200">
            <a:lnSpc>
              <a:spcPct val="90000"/>
            </a:lnSpc>
            <a:spcBef>
              <a:spcPct val="0"/>
            </a:spcBef>
            <a:spcAft>
              <a:spcPct val="15000"/>
            </a:spcAft>
            <a:buChar char="•"/>
          </a:pPr>
          <a:r>
            <a:rPr lang="en-US" sz="1600" kern="1200"/>
            <a:t>Is your organization the one to offer this?</a:t>
          </a:r>
        </a:p>
        <a:p>
          <a:pPr marL="171450" lvl="1" indent="-171450" algn="l" defTabSz="711200">
            <a:lnSpc>
              <a:spcPct val="90000"/>
            </a:lnSpc>
            <a:spcBef>
              <a:spcPct val="0"/>
            </a:spcBef>
            <a:spcAft>
              <a:spcPct val="15000"/>
            </a:spcAft>
            <a:buChar char="•"/>
          </a:pPr>
          <a:r>
            <a:rPr lang="en-US" sz="1600" kern="1200"/>
            <a:t>Will it benefit your target population?</a:t>
          </a:r>
        </a:p>
      </dsp:txBody>
      <dsp:txXfrm>
        <a:off x="4013252" y="2679426"/>
        <a:ext cx="3280190" cy="1611936"/>
      </dsp:txXfrm>
    </dsp:sp>
    <dsp:sp modelId="{2F53FB25-4158-418C-927E-0BC4315D5F7D}">
      <dsp:nvSpPr>
        <dsp:cNvPr id="0" name=""/>
        <dsp:cNvSpPr/>
      </dsp:nvSpPr>
      <dsp:spPr>
        <a:xfrm>
          <a:off x="3916760" y="2348475"/>
          <a:ext cx="717541" cy="1076312"/>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l="-25000" r="-25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3186E6C-40A8-4AB6-8B2D-59B83F8DF1EC}">
      <dsp:nvSpPr>
        <dsp:cNvPr id="0" name=""/>
        <dsp:cNvSpPr/>
      </dsp:nvSpPr>
      <dsp:spPr>
        <a:xfrm>
          <a:off x="7546998" y="2857883"/>
          <a:ext cx="3280190" cy="2115456"/>
        </a:xfrm>
        <a:prstGeom prst="rect">
          <a:avLst/>
        </a:prstGeom>
        <a:solidFill>
          <a:schemeClr val="accent1">
            <a:lumMod val="20000"/>
            <a:lumOff val="80000"/>
            <a:alpha val="4000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4307"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t>How?</a:t>
          </a:r>
        </a:p>
        <a:p>
          <a:pPr marL="171450" lvl="1" indent="-171450" algn="l" defTabSz="711200">
            <a:lnSpc>
              <a:spcPct val="90000"/>
            </a:lnSpc>
            <a:spcBef>
              <a:spcPct val="0"/>
            </a:spcBef>
            <a:spcAft>
              <a:spcPct val="15000"/>
            </a:spcAft>
            <a:buChar char="•"/>
          </a:pPr>
          <a:r>
            <a:rPr lang="en-US" sz="1600" kern="1200" dirty="0"/>
            <a:t>Will you market the program?</a:t>
          </a:r>
        </a:p>
        <a:p>
          <a:pPr marL="171450" lvl="1" indent="-171450" algn="l" defTabSz="711200">
            <a:lnSpc>
              <a:spcPct val="90000"/>
            </a:lnSpc>
            <a:spcBef>
              <a:spcPct val="0"/>
            </a:spcBef>
            <a:spcAft>
              <a:spcPct val="15000"/>
            </a:spcAft>
            <a:buChar char="•"/>
          </a:pPr>
          <a:r>
            <a:rPr lang="en-US" sz="1600" kern="1200"/>
            <a:t>will you conduct the activity?</a:t>
          </a:r>
        </a:p>
        <a:p>
          <a:pPr marL="171450" lvl="1" indent="-171450" algn="l" defTabSz="711200">
            <a:lnSpc>
              <a:spcPct val="90000"/>
            </a:lnSpc>
            <a:spcBef>
              <a:spcPct val="0"/>
            </a:spcBef>
            <a:spcAft>
              <a:spcPct val="15000"/>
            </a:spcAft>
            <a:buChar char="•"/>
          </a:pPr>
          <a:r>
            <a:rPr lang="en-US" sz="1600" kern="1200"/>
            <a:t>Will you tell if it was successful?</a:t>
          </a:r>
        </a:p>
      </dsp:txBody>
      <dsp:txXfrm>
        <a:off x="7546998" y="2857883"/>
        <a:ext cx="3280190" cy="2115456"/>
      </dsp:txXfrm>
    </dsp:sp>
    <dsp:sp modelId="{9FF7EAED-6A97-4388-8B61-760612158DBA}">
      <dsp:nvSpPr>
        <dsp:cNvPr id="0" name=""/>
        <dsp:cNvSpPr/>
      </dsp:nvSpPr>
      <dsp:spPr>
        <a:xfrm>
          <a:off x="7420946" y="2773264"/>
          <a:ext cx="717541" cy="1076312"/>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l="-25000" r="-25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8BC32CA-5CB8-48ED-A010-F39211D6F077}">
      <dsp:nvSpPr>
        <dsp:cNvPr id="0" name=""/>
        <dsp:cNvSpPr/>
      </dsp:nvSpPr>
      <dsp:spPr>
        <a:xfrm>
          <a:off x="511419" y="3800537"/>
          <a:ext cx="3280190" cy="1025059"/>
        </a:xfrm>
        <a:prstGeom prst="rect">
          <a:avLst/>
        </a:prstGeom>
        <a:solidFill>
          <a:schemeClr val="accent1">
            <a:lumMod val="20000"/>
            <a:lumOff val="80000"/>
            <a:alpha val="4000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4307"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t>How much?</a:t>
          </a:r>
        </a:p>
        <a:p>
          <a:pPr marL="171450" lvl="1" indent="-171450" algn="l" defTabSz="711200">
            <a:lnSpc>
              <a:spcPct val="90000"/>
            </a:lnSpc>
            <a:spcBef>
              <a:spcPct val="0"/>
            </a:spcBef>
            <a:spcAft>
              <a:spcPct val="15000"/>
            </a:spcAft>
            <a:buChar char="•"/>
          </a:pPr>
          <a:r>
            <a:rPr lang="en-US" sz="1600" kern="1200" dirty="0"/>
            <a:t>Time?</a:t>
          </a:r>
        </a:p>
        <a:p>
          <a:pPr marL="171450" lvl="1" indent="-171450" algn="l" defTabSz="711200">
            <a:lnSpc>
              <a:spcPct val="90000"/>
            </a:lnSpc>
            <a:spcBef>
              <a:spcPct val="0"/>
            </a:spcBef>
            <a:spcAft>
              <a:spcPct val="15000"/>
            </a:spcAft>
            <a:buChar char="•"/>
          </a:pPr>
          <a:r>
            <a:rPr lang="en-US" sz="1600" kern="1200"/>
            <a:t>Money?</a:t>
          </a:r>
        </a:p>
      </dsp:txBody>
      <dsp:txXfrm>
        <a:off x="511419" y="3800537"/>
        <a:ext cx="3280190" cy="1025059"/>
      </dsp:txXfrm>
    </dsp:sp>
    <dsp:sp modelId="{C17BCF14-0F2A-43FB-AA0B-5CBCB5CC9FDB}">
      <dsp:nvSpPr>
        <dsp:cNvPr id="0" name=""/>
        <dsp:cNvSpPr/>
      </dsp:nvSpPr>
      <dsp:spPr>
        <a:xfrm>
          <a:off x="347011" y="3552487"/>
          <a:ext cx="717541" cy="1076312"/>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l="-25000" r="-25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A6F01D-0A27-41C2-9327-573C3A7C789D}">
      <dsp:nvSpPr>
        <dsp:cNvPr id="0" name=""/>
        <dsp:cNvSpPr/>
      </dsp:nvSpPr>
      <dsp:spPr>
        <a:xfrm>
          <a:off x="3080" y="725687"/>
          <a:ext cx="2444055" cy="146643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Environmental Health and Justice: a brief primer</a:t>
          </a:r>
        </a:p>
      </dsp:txBody>
      <dsp:txXfrm>
        <a:off x="3080" y="725687"/>
        <a:ext cx="2444055" cy="1466433"/>
      </dsp:txXfrm>
    </dsp:sp>
    <dsp:sp modelId="{80999BB2-5648-4B60-8C08-502E5B647CC0}">
      <dsp:nvSpPr>
        <dsp:cNvPr id="0" name=""/>
        <dsp:cNvSpPr/>
      </dsp:nvSpPr>
      <dsp:spPr>
        <a:xfrm>
          <a:off x="2691541" y="725687"/>
          <a:ext cx="2444055" cy="1466433"/>
        </a:xfrm>
        <a:prstGeom prst="rect">
          <a:avLst/>
        </a:prstGeom>
        <a:solidFill>
          <a:schemeClr val="accent4">
            <a:hueOff val="1732615"/>
            <a:satOff val="-7995"/>
            <a:lumOff val="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hlinkClick xmlns:r="http://schemas.openxmlformats.org/officeDocument/2006/relationships" r:id="rId2">
                <a:extLst>
                  <a:ext uri="{A12FA001-AC4F-418D-AE19-62706E023703}">
                    <ahyp:hlinkClr xmlns:ahyp="http://schemas.microsoft.com/office/drawing/2018/hyperlinkcolor" val="tx"/>
                  </a:ext>
                </a:extLst>
              </a:hlinkClick>
            </a:rPr>
            <a:t>Health Literacy On Demand</a:t>
          </a:r>
        </a:p>
      </dsp:txBody>
      <dsp:txXfrm>
        <a:off x="2691541" y="725687"/>
        <a:ext cx="2444055" cy="1466433"/>
      </dsp:txXfrm>
    </dsp:sp>
    <dsp:sp modelId="{6699B302-E887-44AA-B73A-05A9700F504D}">
      <dsp:nvSpPr>
        <dsp:cNvPr id="0" name=""/>
        <dsp:cNvSpPr/>
      </dsp:nvSpPr>
      <dsp:spPr>
        <a:xfrm>
          <a:off x="5380002" y="725687"/>
          <a:ext cx="2444055" cy="1466433"/>
        </a:xfrm>
        <a:prstGeom prst="rect">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hlinkClick xmlns:r="http://schemas.openxmlformats.org/officeDocument/2006/relationships" r:id="rId3">
                <a:extLst>
                  <a:ext uri="{A12FA001-AC4F-418D-AE19-62706E023703}">
                    <ahyp:hlinkClr xmlns:ahyp="http://schemas.microsoft.com/office/drawing/2018/hyperlinkcolor" val="tx"/>
                  </a:ext>
                </a:extLst>
              </a:hlinkClick>
            </a:rPr>
            <a:t>MedlinePlus Tutorial for Librarians and Health Educators</a:t>
          </a:r>
        </a:p>
      </dsp:txBody>
      <dsp:txXfrm>
        <a:off x="5380002" y="725687"/>
        <a:ext cx="2444055" cy="1466433"/>
      </dsp:txXfrm>
    </dsp:sp>
    <dsp:sp modelId="{0BE1AFB4-B3C9-4D65-90AF-42FA8CA770B1}">
      <dsp:nvSpPr>
        <dsp:cNvPr id="0" name=""/>
        <dsp:cNvSpPr/>
      </dsp:nvSpPr>
      <dsp:spPr>
        <a:xfrm>
          <a:off x="8068463" y="725687"/>
          <a:ext cx="2444055" cy="1466433"/>
        </a:xfrm>
        <a:prstGeom prst="rect">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hlinkClick xmlns:r="http://schemas.openxmlformats.org/officeDocument/2006/relationships" r:id="rId4">
                <a:extLst>
                  <a:ext uri="{A12FA001-AC4F-418D-AE19-62706E023703}">
                    <ahyp:hlinkClr xmlns:ahyp="http://schemas.microsoft.com/office/drawing/2018/hyperlinkcolor" val="tx"/>
                  </a:ext>
                </a:extLst>
              </a:hlinkClick>
            </a:rPr>
            <a:t>Assessing Health Education Materials</a:t>
          </a:r>
          <a:endParaRPr lang="en-US" sz="2400" kern="1200" dirty="0">
            <a:solidFill>
              <a:schemeClr val="tx1"/>
            </a:solidFill>
          </a:endParaRPr>
        </a:p>
      </dsp:txBody>
      <dsp:txXfrm>
        <a:off x="8068463" y="725687"/>
        <a:ext cx="2444055" cy="1466433"/>
      </dsp:txXfrm>
    </dsp:sp>
    <dsp:sp modelId="{78AC4AB2-AAB9-4B5B-99E7-59189D61C27A}">
      <dsp:nvSpPr>
        <dsp:cNvPr id="0" name=""/>
        <dsp:cNvSpPr/>
      </dsp:nvSpPr>
      <dsp:spPr>
        <a:xfrm>
          <a:off x="1322003" y="2436525"/>
          <a:ext cx="2494671" cy="1821970"/>
        </a:xfrm>
        <a:prstGeom prst="rect">
          <a:avLst/>
        </a:prstGeom>
        <a:solidFill>
          <a:schemeClr val="accent4">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hlinkClick xmlns:r="http://schemas.openxmlformats.org/officeDocument/2006/relationships" r:id="rId5">
                <a:extLst>
                  <a:ext uri="{A12FA001-AC4F-418D-AE19-62706E023703}">
                    <ahyp:hlinkClr xmlns:ahyp="http://schemas.microsoft.com/office/drawing/2018/hyperlinkcolor" val="tx"/>
                  </a:ext>
                </a:extLst>
              </a:hlinkClick>
            </a:rPr>
            <a:t>Providing Mental Health Resources at Your Library</a:t>
          </a:r>
        </a:p>
      </dsp:txBody>
      <dsp:txXfrm>
        <a:off x="1322003" y="2436525"/>
        <a:ext cx="2494671" cy="1821970"/>
      </dsp:txXfrm>
    </dsp:sp>
    <dsp:sp modelId="{1ECE3E0E-8738-43B1-B53D-9003B64AA030}">
      <dsp:nvSpPr>
        <dsp:cNvPr id="0" name=""/>
        <dsp:cNvSpPr/>
      </dsp:nvSpPr>
      <dsp:spPr>
        <a:xfrm>
          <a:off x="4061080" y="2614294"/>
          <a:ext cx="2444055" cy="1466433"/>
        </a:xfrm>
        <a:prstGeom prst="rect">
          <a:avLst/>
        </a:prstGeom>
        <a:solidFill>
          <a:schemeClr val="accent4">
            <a:hueOff val="8663077"/>
            <a:satOff val="-39973"/>
            <a:lumOff val="1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hlinkClick xmlns:r="http://schemas.openxmlformats.org/officeDocument/2006/relationships" r:id="rId6">
                <a:extLst>
                  <a:ext uri="{A12FA001-AC4F-418D-AE19-62706E023703}">
                    <ahyp:hlinkClr xmlns:ahyp="http://schemas.microsoft.com/office/drawing/2018/hyperlinkcolor" val="tx"/>
                  </a:ext>
                </a:extLst>
              </a:hlinkClick>
            </a:rPr>
            <a:t>Consumer Health Collection Management</a:t>
          </a:r>
        </a:p>
      </dsp:txBody>
      <dsp:txXfrm>
        <a:off x="4061080" y="2614294"/>
        <a:ext cx="2444055" cy="1466433"/>
      </dsp:txXfrm>
    </dsp:sp>
    <dsp:sp modelId="{C7791426-DD04-4846-A5CF-F7C4A7121B85}">
      <dsp:nvSpPr>
        <dsp:cNvPr id="0" name=""/>
        <dsp:cNvSpPr/>
      </dsp:nvSpPr>
      <dsp:spPr>
        <a:xfrm>
          <a:off x="6749541" y="2614294"/>
          <a:ext cx="2444055" cy="1466433"/>
        </a:xfrm>
        <a:prstGeom prst="rect">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hlinkClick xmlns:r="http://schemas.openxmlformats.org/officeDocument/2006/relationships" r:id="rId7">
                <a:extLst>
                  <a:ext uri="{A12FA001-AC4F-418D-AE19-62706E023703}">
                    <ahyp:hlinkClr xmlns:ahyp="http://schemas.microsoft.com/office/drawing/2018/hyperlinkcolor" val="tx"/>
                  </a:ext>
                </a:extLst>
              </a:hlinkClick>
            </a:rPr>
            <a:t>Providing Multilingual Health Information</a:t>
          </a:r>
          <a:endParaRPr lang="en-US" sz="2200" kern="1200" dirty="0">
            <a:solidFill>
              <a:schemeClr val="tx1"/>
            </a:solidFill>
            <a:hlinkClick xmlns:r="http://schemas.openxmlformats.org/officeDocument/2006/relationships" r:id="rId7">
              <a:extLst>
                <a:ext uri="{A12FA001-AC4F-418D-AE19-62706E023703}">
                  <ahyp:hlinkClr xmlns:ahyp="http://schemas.microsoft.com/office/drawing/2018/hyperlinkcolor" val="tx"/>
                </a:ext>
              </a:extLst>
            </a:hlinkClick>
          </a:endParaRPr>
        </a:p>
      </dsp:txBody>
      <dsp:txXfrm>
        <a:off x="6749541" y="2614294"/>
        <a:ext cx="2444055" cy="146643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D78F0B-C4C5-4208-B44F-ED0674E6F70B}">
      <dsp:nvSpPr>
        <dsp:cNvPr id="0" name=""/>
        <dsp:cNvSpPr/>
      </dsp:nvSpPr>
      <dsp:spPr>
        <a:xfrm>
          <a:off x="1125496" y="288"/>
          <a:ext cx="1001496" cy="1001496"/>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35B374-6158-4D2F-B090-9FA6657BC6FB}">
      <dsp:nvSpPr>
        <dsp:cNvPr id="0" name=""/>
        <dsp:cNvSpPr/>
      </dsp:nvSpPr>
      <dsp:spPr>
        <a:xfrm>
          <a:off x="1338929" y="213721"/>
          <a:ext cx="574628" cy="57462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D863DFE-61CA-4464-A46E-29C7A7823BEE}">
      <dsp:nvSpPr>
        <dsp:cNvPr id="0" name=""/>
        <dsp:cNvSpPr/>
      </dsp:nvSpPr>
      <dsp:spPr>
        <a:xfrm>
          <a:off x="743261" y="1313725"/>
          <a:ext cx="1765965" cy="65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dirty="0"/>
            <a:t>12 CE credits across 5 competencies</a:t>
          </a:r>
        </a:p>
      </dsp:txBody>
      <dsp:txXfrm>
        <a:off x="743261" y="1313725"/>
        <a:ext cx="1765965" cy="656718"/>
      </dsp:txXfrm>
    </dsp:sp>
    <dsp:sp modelId="{EF360359-3D81-42B3-8D41-BD1AF2FAC808}">
      <dsp:nvSpPr>
        <dsp:cNvPr id="0" name=""/>
        <dsp:cNvSpPr/>
      </dsp:nvSpPr>
      <dsp:spPr>
        <a:xfrm>
          <a:off x="3116692" y="288"/>
          <a:ext cx="1001496" cy="1001496"/>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A3BD73-E454-43AC-B8EB-5CC5D385D452}">
      <dsp:nvSpPr>
        <dsp:cNvPr id="0" name=""/>
        <dsp:cNvSpPr/>
      </dsp:nvSpPr>
      <dsp:spPr>
        <a:xfrm>
          <a:off x="3330125" y="213721"/>
          <a:ext cx="574628" cy="57462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451643-C60F-428C-B78D-57DB939C10A5}">
      <dsp:nvSpPr>
        <dsp:cNvPr id="0" name=""/>
        <dsp:cNvSpPr/>
      </dsp:nvSpPr>
      <dsp:spPr>
        <a:xfrm>
          <a:off x="2796541" y="1313725"/>
          <a:ext cx="1641796" cy="65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a:t>Free training classes through NNLM</a:t>
          </a:r>
        </a:p>
      </dsp:txBody>
      <dsp:txXfrm>
        <a:off x="2796541" y="1313725"/>
        <a:ext cx="1641796" cy="656718"/>
      </dsp:txXfrm>
    </dsp:sp>
    <dsp:sp modelId="{7126BEE2-9019-4F7E-9492-576832F8F051}">
      <dsp:nvSpPr>
        <dsp:cNvPr id="0" name=""/>
        <dsp:cNvSpPr/>
      </dsp:nvSpPr>
      <dsp:spPr>
        <a:xfrm>
          <a:off x="1125496" y="2380893"/>
          <a:ext cx="1001496" cy="1001496"/>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BC3B59-D17C-46EB-B361-9E5B2EA5B9C1}">
      <dsp:nvSpPr>
        <dsp:cNvPr id="0" name=""/>
        <dsp:cNvSpPr/>
      </dsp:nvSpPr>
      <dsp:spPr>
        <a:xfrm>
          <a:off x="1338929" y="2594327"/>
          <a:ext cx="574628" cy="57462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271E00D-171B-473E-BFA3-4925A5D025F9}">
      <dsp:nvSpPr>
        <dsp:cNvPr id="0" name=""/>
        <dsp:cNvSpPr/>
      </dsp:nvSpPr>
      <dsp:spPr>
        <a:xfrm>
          <a:off x="805345" y="3694331"/>
          <a:ext cx="1641796" cy="65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a:t>Sponsored application fee</a:t>
          </a:r>
        </a:p>
      </dsp:txBody>
      <dsp:txXfrm>
        <a:off x="805345" y="3694331"/>
        <a:ext cx="1641796" cy="656718"/>
      </dsp:txXfrm>
    </dsp:sp>
    <dsp:sp modelId="{A52CB83C-8E28-4B33-8A94-191A9EB21F38}">
      <dsp:nvSpPr>
        <dsp:cNvPr id="0" name=""/>
        <dsp:cNvSpPr/>
      </dsp:nvSpPr>
      <dsp:spPr>
        <a:xfrm>
          <a:off x="3054607" y="2380893"/>
          <a:ext cx="1001496" cy="1001496"/>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5B4C65-1EAE-4519-804F-FA21611857E4}">
      <dsp:nvSpPr>
        <dsp:cNvPr id="0" name=""/>
        <dsp:cNvSpPr/>
      </dsp:nvSpPr>
      <dsp:spPr>
        <a:xfrm>
          <a:off x="3268041" y="2594327"/>
          <a:ext cx="574628" cy="57462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52E2298-D9A7-46FB-96AA-20E18302FB8F}">
      <dsp:nvSpPr>
        <dsp:cNvPr id="0" name=""/>
        <dsp:cNvSpPr/>
      </dsp:nvSpPr>
      <dsp:spPr>
        <a:xfrm>
          <a:off x="2734457" y="3694331"/>
          <a:ext cx="1641796" cy="65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a:t>Good for 3 years</a:t>
          </a:r>
        </a:p>
      </dsp:txBody>
      <dsp:txXfrm>
        <a:off x="2734457" y="3694331"/>
        <a:ext cx="1641796" cy="65671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E743DF-0FCA-4854-9CC4-D385447E1C66}" type="datetimeFigureOut">
              <a:rPr lang="en-US" smtClean="0"/>
              <a:t>3/14/2024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7E6AD7-DB55-4C21-A3E2-E144C78DA0A5}" type="slidenum">
              <a:rPr lang="en-US" smtClean="0"/>
              <a:t>‹#›</a:t>
            </a:fld>
            <a:endParaRPr lang="en-US"/>
          </a:p>
        </p:txBody>
      </p:sp>
    </p:spTree>
    <p:extLst>
      <p:ext uri="{BB962C8B-B14F-4D97-AF65-F5344CB8AC3E}">
        <p14:creationId xmlns:p14="http://schemas.microsoft.com/office/powerpoint/2010/main" val="1098172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cityhealthdashboard.com/"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www.countyhealthrankings.org/what-is-health"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s://jbrary.com/youtube-playlists/" TargetMode="External"/><Relationship Id="rId3" Type="http://schemas.openxmlformats.org/officeDocument/2006/relationships/hyperlink" Target="https://letsmovelibraries.org/program-ideas/" TargetMode="External"/><Relationship Id="rId7" Type="http://schemas.openxmlformats.org/officeDocument/2006/relationships/hyperlink" Target="https://www.ready.gov/"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www.ruralhealthinfo.org/toolkits/health-literacy/2/community/public-libraries" TargetMode="External"/><Relationship Id="rId5" Type="http://schemas.openxmlformats.org/officeDocument/2006/relationships/hyperlink" Target="https://www.webjunction.org/explore-topics/ehealth.html" TargetMode="External"/><Relationship Id="rId4" Type="http://schemas.openxmlformats.org/officeDocument/2006/relationships/hyperlink" Target="https://programminglibrarian.org/ideas/topic?topic=948" TargetMode="External"/><Relationship Id="rId9" Type="http://schemas.openxmlformats.org/officeDocument/2006/relationships/hyperlink" Target="https://nnlm.gov/funding/funded&#8203;"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period.org/"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www.cbsnews.com/newyork/news/central-library-provides-free-menstrual-products/" TargetMode="External"/><Relationship Id="rId4" Type="http://schemas.openxmlformats.org/officeDocument/2006/relationships/hyperlink" Target="https://www.bklynlibrary.org/event-series/cycle-alliance"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ilovelibraries.org/librariestransform/"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ilovelibraries.org/librariestransform/toolkit/"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nlm.nih.gov/hmd/about/exhibition/traveling-forallthepeople.html"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nlm.nih.gov/exhibition/surviving-and-thriving/"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nnlm.gov/ner/graphic-medicine"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graphicmedicine.org/"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1: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1:notes"/>
          <p:cNvSpPr txBox="1">
            <a:spLocks noGrp="1"/>
          </p:cNvSpPr>
          <p:nvPr>
            <p:ph type="body" idx="1"/>
          </p:nvPr>
        </p:nvSpPr>
        <p:spPr>
          <a:xfrm>
            <a:off x="688975" y="4473575"/>
            <a:ext cx="5505450" cy="3660775"/>
          </a:xfrm>
          <a:prstGeom prst="rect">
            <a:avLst/>
          </a:prstGeom>
          <a:noFill/>
          <a:ln>
            <a:noFill/>
          </a:ln>
        </p:spPr>
        <p:txBody>
          <a:bodyPr spcFirstLastPara="1" wrap="square" lIns="92425" tIns="46200" rIns="92425" bIns="46200" anchor="t" anchorCtr="0">
            <a:noAutofit/>
          </a:bodyPr>
          <a:lstStyle/>
          <a:p>
            <a:pPr marL="0" lvl="0" indent="0" algn="l" rtl="0">
              <a:spcBef>
                <a:spcPts val="0"/>
              </a:spcBef>
              <a:spcAft>
                <a:spcPts val="0"/>
              </a:spcAft>
              <a:buNone/>
            </a:pPr>
            <a:r>
              <a:rPr lang="en-US" dirty="0"/>
              <a:t>Welcome to Health Programming at Your Library</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(Introduce self)</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360"/>
              </a:spcBef>
              <a:spcAft>
                <a:spcPts val="0"/>
              </a:spcAft>
              <a:buNone/>
            </a:pPr>
            <a:endParaRPr dirty="0"/>
          </a:p>
        </p:txBody>
      </p:sp>
      <p:sp>
        <p:nvSpPr>
          <p:cNvPr id="125" name="Google Shape;125;p1:notes"/>
          <p:cNvSpPr txBox="1">
            <a:spLocks noGrp="1"/>
          </p:cNvSpPr>
          <p:nvPr>
            <p:ph type="sldNum" idx="12"/>
          </p:nvPr>
        </p:nvSpPr>
        <p:spPr>
          <a:xfrm>
            <a:off x="3897313" y="8829675"/>
            <a:ext cx="2982912" cy="466725"/>
          </a:xfrm>
          <a:prstGeom prst="rect">
            <a:avLst/>
          </a:prstGeom>
          <a:noFill/>
          <a:ln>
            <a:noFill/>
          </a:ln>
        </p:spPr>
        <p:txBody>
          <a:bodyPr spcFirstLastPara="1" wrap="square" lIns="92425" tIns="46200" rIns="92425" bIns="462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p:spPr>
      </p:sp>
      <p:sp>
        <p:nvSpPr>
          <p:cNvPr id="3" name="Notes Placeholder 2"/>
          <p:cNvSpPr>
            <a:spLocks noGrp="1"/>
          </p:cNvSpPr>
          <p:nvPr>
            <p:ph type="body" idx="1"/>
          </p:nvPr>
        </p:nvSpPr>
        <p:spPr/>
        <p:txBody>
          <a:bodyPr/>
          <a:lstStyle/>
          <a:p>
            <a:r>
              <a:rPr lang="en-US" sz="1400" b="0" dirty="0"/>
              <a:t>Just a quick note to recognize where we are today in the health outreach and programming landscape</a:t>
            </a:r>
          </a:p>
          <a:p>
            <a:endParaRPr lang="en-US" sz="1400" b="1" dirty="0"/>
          </a:p>
          <a:p>
            <a:r>
              <a:rPr lang="en-US" sz="1400" b="1" dirty="0"/>
              <a:t>We hope that you will enjoy learning about some resources and projects</a:t>
            </a:r>
          </a:p>
          <a:p>
            <a:pPr marL="171425" indent="-171425">
              <a:buFont typeface="Arial" panose="020B0604020202020204" pitchFamily="34" charset="0"/>
              <a:buChar char="•"/>
            </a:pPr>
            <a:r>
              <a:rPr lang="en-US" sz="1400" dirty="0"/>
              <a:t>Library people are ambitious people! </a:t>
            </a:r>
          </a:p>
          <a:p>
            <a:pPr marL="171425" indent="-171425" defTabSz="914266">
              <a:buFont typeface="Arial" panose="020B0604020202020204" pitchFamily="34" charset="0"/>
              <a:buChar char="•"/>
            </a:pPr>
            <a:r>
              <a:rPr lang="en-US" sz="1400" dirty="0"/>
              <a:t>Find some inspiration and listen to some stories.</a:t>
            </a:r>
          </a:p>
          <a:p>
            <a:pPr marL="171425" indent="-171425" defTabSz="914266">
              <a:buFont typeface="Arial" panose="020B0604020202020204" pitchFamily="34" charset="0"/>
              <a:buChar char="•"/>
            </a:pPr>
            <a:r>
              <a:rPr lang="en-US" sz="1400" dirty="0"/>
              <a:t>But we hope you don’t feel overwhelmed!</a:t>
            </a:r>
          </a:p>
          <a:p>
            <a:endParaRPr lang="en-US" sz="1400" dirty="0"/>
          </a:p>
          <a:p>
            <a:r>
              <a:rPr lang="en-US" sz="1400" b="1" dirty="0"/>
              <a:t>Many of you and your colleagues are experiencing challenges:</a:t>
            </a:r>
          </a:p>
          <a:p>
            <a:pPr marL="171425" indent="-171425">
              <a:buFont typeface="Arial" panose="020B0604020202020204" pitchFamily="34" charset="0"/>
              <a:buChar char="•"/>
            </a:pPr>
            <a:r>
              <a:rPr lang="en-US" sz="1400" dirty="0"/>
              <a:t>Rebounding from the pandemic</a:t>
            </a:r>
          </a:p>
          <a:p>
            <a:pPr marL="171425" indent="-171425">
              <a:buFont typeface="Arial" panose="020B0604020202020204" pitchFamily="34" charset="0"/>
              <a:buChar char="•"/>
            </a:pPr>
            <a:r>
              <a:rPr lang="en-US" sz="1400" dirty="0"/>
              <a:t>Staff capacity</a:t>
            </a:r>
          </a:p>
          <a:p>
            <a:pPr marL="171425" indent="-171425">
              <a:buFont typeface="Arial" panose="020B0604020202020204" pitchFamily="34" charset="0"/>
              <a:buChar char="•"/>
            </a:pPr>
            <a:r>
              <a:rPr lang="en-US" sz="1400" dirty="0"/>
              <a:t>Funding insecurity</a:t>
            </a:r>
          </a:p>
          <a:p>
            <a:pPr marL="171425" indent="-171425">
              <a:buFont typeface="Arial" panose="020B0604020202020204" pitchFamily="34" charset="0"/>
              <a:buChar char="•"/>
            </a:pPr>
            <a:r>
              <a:rPr lang="en-US" sz="1400" dirty="0"/>
              <a:t>Social and political pressures</a:t>
            </a:r>
          </a:p>
          <a:p>
            <a:endParaRPr lang="en-US" b="1" dirty="0">
              <a:cs typeface="Calibri"/>
            </a:endParaRPr>
          </a:p>
          <a:p>
            <a:r>
              <a:rPr lang="en-US" b="0" dirty="0">
                <a:cs typeface="Calibri"/>
              </a:rPr>
              <a:t>All of these play into what you can and choose to offer in your setting. </a:t>
            </a:r>
          </a:p>
        </p:txBody>
      </p:sp>
      <p:sp>
        <p:nvSpPr>
          <p:cNvPr id="4" name="Slide Number Placeholder 3"/>
          <p:cNvSpPr>
            <a:spLocks noGrp="1"/>
          </p:cNvSpPr>
          <p:nvPr>
            <p:ph type="sldNum" sz="quarter" idx="5"/>
          </p:nvPr>
        </p:nvSpPr>
        <p:spPr/>
        <p:txBody>
          <a:bodyPr/>
          <a:lstStyle/>
          <a:p>
            <a:pPr>
              <a:defRPr/>
            </a:pPr>
            <a:fld id="{1E640117-C3A4-4D95-8CFE-4BB45D40D405}" type="slidenum">
              <a:rPr lang="en-US"/>
              <a:pPr>
                <a:defRPr/>
              </a:pPr>
              <a:t>10</a:t>
            </a:fld>
            <a:endParaRPr lang="en-US"/>
          </a:p>
        </p:txBody>
      </p:sp>
    </p:spTree>
    <p:extLst>
      <p:ext uri="{BB962C8B-B14F-4D97-AF65-F5344CB8AC3E}">
        <p14:creationId xmlns:p14="http://schemas.microsoft.com/office/powerpoint/2010/main" val="888939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is to know your community. </a:t>
            </a:r>
          </a:p>
          <a:p>
            <a:endParaRPr lang="en-US" dirty="0"/>
          </a:p>
          <a:p>
            <a:r>
              <a:rPr lang="en-US" dirty="0"/>
              <a:t>This is the first competency of the consumer health information specialization from MLA and based on </a:t>
            </a:r>
          </a:p>
          <a:p>
            <a:endParaRPr lang="en-US" dirty="0"/>
          </a:p>
          <a:p>
            <a:r>
              <a:rPr lang="en-US" b="0" i="1" dirty="0">
                <a:effectLst/>
              </a:rPr>
              <a:t>Finding Health and Wellness @ the Library: A Consumer Health Toolkit for Library Staff</a:t>
            </a:r>
            <a:r>
              <a:rPr lang="en-US" b="0" dirty="0">
                <a:effectLst/>
              </a:rPr>
              <a:t>, 2</a:t>
            </a:r>
            <a:r>
              <a:rPr lang="en-US" b="0" baseline="30000" dirty="0">
                <a:effectLst/>
              </a:rPr>
              <a:t>nd </a:t>
            </a:r>
            <a:r>
              <a:rPr lang="en-US" b="0" i="1" dirty="0">
                <a:effectLst/>
              </a:rPr>
              <a:t>Edition.</a:t>
            </a:r>
            <a:r>
              <a:rPr lang="en-US" b="0" dirty="0">
                <a:effectLst/>
              </a:rPr>
              <a:t> Updated March 2018. </a:t>
            </a:r>
          </a:p>
          <a:p>
            <a:endParaRPr lang="en-US" b="0" dirty="0">
              <a:effectLst/>
            </a:endParaRPr>
          </a:p>
          <a:p>
            <a:r>
              <a:rPr lang="en-US" b="0" dirty="0">
                <a:effectLst/>
              </a:rPr>
              <a:t>Learning about the demographics, health issues, and challenges of a particular area can help you better meet the needs of your community and Programs that align with the needs of the community are more likely to impact the community. Also, grant funders, like NNLM, require justification for funded program activities. </a:t>
            </a:r>
          </a:p>
          <a:p>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1C7E6AD7-DB55-4C21-A3E2-E144C78DA0A5}" type="slidenum">
              <a:rPr lang="en-US" smtClean="0"/>
              <a:t>11</a:t>
            </a:fld>
            <a:endParaRPr lang="en-US"/>
          </a:p>
        </p:txBody>
      </p:sp>
    </p:spTree>
    <p:extLst>
      <p:ext uri="{BB962C8B-B14F-4D97-AF65-F5344CB8AC3E}">
        <p14:creationId xmlns:p14="http://schemas.microsoft.com/office/powerpoint/2010/main" val="3773732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0:notes"/>
          <p:cNvSpPr txBox="1">
            <a:spLocks noGrp="1"/>
          </p:cNvSpPr>
          <p:nvPr>
            <p:ph type="body" idx="1"/>
          </p:nvPr>
        </p:nvSpPr>
        <p:spPr>
          <a:xfrm>
            <a:off x="688975" y="4473575"/>
            <a:ext cx="5505450" cy="3660775"/>
          </a:xfrm>
          <a:prstGeom prst="rect">
            <a:avLst/>
          </a:prstGeom>
          <a:noFill/>
          <a:ln>
            <a:noFill/>
          </a:ln>
        </p:spPr>
        <p:txBody>
          <a:bodyPr spcFirstLastPara="1" wrap="square" lIns="92425" tIns="46200" rIns="92425" bIns="46200" anchor="t" anchorCtr="0">
            <a:noAutofit/>
          </a:bodyPr>
          <a:lstStyle/>
          <a:p>
            <a:pPr marL="158750" lvl="0" indent="0" algn="l" rtl="0">
              <a:spcBef>
                <a:spcPts val="0"/>
              </a:spcBef>
              <a:spcAft>
                <a:spcPts val="0"/>
              </a:spcAft>
              <a:buClr>
                <a:schemeClr val="dk1"/>
              </a:buClr>
              <a:buSzPts val="1200"/>
              <a:buFont typeface="Calibri"/>
              <a:buNone/>
            </a:pPr>
            <a:r>
              <a:rPr lang="en-US" dirty="0"/>
              <a:t>I am a firm believer that librarians and community advocates are uniquely in tune with the needs of their communities. </a:t>
            </a:r>
          </a:p>
          <a:p>
            <a:pPr marL="158750" lvl="0" indent="0" algn="l" rtl="0">
              <a:spcBef>
                <a:spcPts val="0"/>
              </a:spcBef>
              <a:spcAft>
                <a:spcPts val="0"/>
              </a:spcAft>
              <a:buClr>
                <a:schemeClr val="dk1"/>
              </a:buClr>
              <a:buSzPts val="1200"/>
              <a:buFont typeface="Calibri"/>
              <a:buNone/>
            </a:pPr>
            <a:endParaRPr lang="en-US" dirty="0"/>
          </a:p>
          <a:p>
            <a:pPr marL="158750" lvl="0" indent="0" algn="l" rtl="0">
              <a:spcBef>
                <a:spcPts val="0"/>
              </a:spcBef>
              <a:spcAft>
                <a:spcPts val="0"/>
              </a:spcAft>
              <a:buClr>
                <a:schemeClr val="dk1"/>
              </a:buClr>
              <a:buSzPts val="1200"/>
              <a:buFont typeface="Calibri"/>
              <a:buNone/>
            </a:pPr>
            <a:r>
              <a:rPr lang="en-US" dirty="0"/>
              <a:t>But step one to planning health outreach is knowing where to find quality statistics to back up what you might already feel about your community. </a:t>
            </a:r>
          </a:p>
          <a:p>
            <a:pPr marL="158750" lvl="0" indent="0" algn="l" rtl="0">
              <a:spcBef>
                <a:spcPts val="0"/>
              </a:spcBef>
              <a:spcAft>
                <a:spcPts val="0"/>
              </a:spcAft>
              <a:buClr>
                <a:schemeClr val="dk1"/>
              </a:buClr>
              <a:buSzPts val="1200"/>
              <a:buFont typeface="Calibri"/>
              <a:buNone/>
            </a:pPr>
            <a:r>
              <a:rPr lang="en-US" dirty="0"/>
              <a:t>We will give an overview of three resources to learn more about your community. We’ll look briefly at all three, and then I’ll give you some time to explore. </a:t>
            </a:r>
            <a:endParaRPr dirty="0"/>
          </a:p>
          <a:p>
            <a:pPr marL="158750" lvl="0" indent="0" algn="l" rtl="0">
              <a:spcBef>
                <a:spcPts val="360"/>
              </a:spcBef>
              <a:spcAft>
                <a:spcPts val="0"/>
              </a:spcAft>
              <a:buClr>
                <a:schemeClr val="dk1"/>
              </a:buClr>
              <a:buSzPts val="1200"/>
              <a:buFont typeface="Calibri"/>
              <a:buNone/>
            </a:pPr>
            <a:endParaRPr dirty="0"/>
          </a:p>
          <a:p>
            <a:pPr marL="158750" lvl="0" indent="0" algn="l" rtl="0">
              <a:spcBef>
                <a:spcPts val="360"/>
              </a:spcBef>
              <a:spcAft>
                <a:spcPts val="0"/>
              </a:spcAft>
              <a:buClr>
                <a:schemeClr val="dk1"/>
              </a:buClr>
              <a:buSzPts val="1200"/>
              <a:buFont typeface="Calibri"/>
              <a:buNone/>
            </a:pPr>
            <a:r>
              <a:rPr lang="en-US" dirty="0"/>
              <a:t>“State Health Facts provides free, up-to-date, and easy-to-use health data for all 50 states, the District of Columbia, counties, territories, and other geographies. Data available on State Health Facts come from a wide variety of public and private sources, including Kaiser Family Foundation reports, public websites, government surveys and reports, and private organizations”. </a:t>
            </a:r>
            <a:endParaRPr dirty="0"/>
          </a:p>
          <a:p>
            <a:pPr marL="0" lvl="0" indent="0" algn="l" rtl="0">
              <a:spcBef>
                <a:spcPts val="360"/>
              </a:spcBef>
              <a:spcAft>
                <a:spcPts val="0"/>
              </a:spcAft>
              <a:buNone/>
            </a:pPr>
            <a:endParaRPr dirty="0"/>
          </a:p>
          <a:p>
            <a:pPr marL="158750" lvl="0" indent="0" algn="l" rtl="0">
              <a:spcBef>
                <a:spcPts val="360"/>
              </a:spcBef>
              <a:spcAft>
                <a:spcPts val="0"/>
              </a:spcAft>
              <a:buClr>
                <a:schemeClr val="dk1"/>
              </a:buClr>
              <a:buSzPts val="1200"/>
              <a:buFont typeface="Calibri"/>
              <a:buNone/>
            </a:pPr>
            <a:r>
              <a:rPr lang="en-US" dirty="0"/>
              <a:t>This resource focuses on providing information at the State Level.</a:t>
            </a:r>
            <a:endParaRPr dirty="0"/>
          </a:p>
          <a:p>
            <a:pPr marL="158750" lvl="0" indent="0" algn="l" rtl="0">
              <a:spcBef>
                <a:spcPts val="360"/>
              </a:spcBef>
              <a:spcAft>
                <a:spcPts val="0"/>
              </a:spcAft>
              <a:buClr>
                <a:schemeClr val="dk1"/>
              </a:buClr>
              <a:buSzPts val="1200"/>
              <a:buFont typeface="Calibri"/>
              <a:buNone/>
            </a:pPr>
            <a:endParaRPr lang="en-US" dirty="0"/>
          </a:p>
          <a:p>
            <a:pPr marL="158750" lvl="0" indent="0" algn="l" rtl="0">
              <a:spcBef>
                <a:spcPts val="360"/>
              </a:spcBef>
              <a:spcAft>
                <a:spcPts val="0"/>
              </a:spcAft>
              <a:buClr>
                <a:schemeClr val="dk1"/>
              </a:buClr>
              <a:buSzPts val="1200"/>
              <a:buFont typeface="Calibri"/>
              <a:buNone/>
            </a:pPr>
            <a:r>
              <a:rPr lang="en-US" dirty="0"/>
              <a:t>If you are interested in offering a program on diabetes, for example, you can find information on health status indicators for your State on diabetes and information such as the percentage of adults who have been told by a doctor that they have diabetes.</a:t>
            </a:r>
          </a:p>
          <a:p>
            <a:pPr marL="158750" lvl="0" indent="0" algn="l" rtl="0">
              <a:spcBef>
                <a:spcPts val="360"/>
              </a:spcBef>
              <a:spcAft>
                <a:spcPts val="0"/>
              </a:spcAft>
              <a:buClr>
                <a:schemeClr val="dk1"/>
              </a:buClr>
              <a:buSzPts val="1200"/>
              <a:buFont typeface="Calibri"/>
              <a:buNone/>
            </a:pP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11:notes"/>
          <p:cNvSpPr txBox="1">
            <a:spLocks noGrp="1"/>
          </p:cNvSpPr>
          <p:nvPr>
            <p:ph type="body" idx="1"/>
          </p:nvPr>
        </p:nvSpPr>
        <p:spPr>
          <a:xfrm>
            <a:off x="688975" y="4473575"/>
            <a:ext cx="5505450" cy="3660775"/>
          </a:xfrm>
          <a:prstGeom prst="rect">
            <a:avLst/>
          </a:prstGeom>
          <a:noFill/>
          <a:ln>
            <a:noFill/>
          </a:ln>
        </p:spPr>
        <p:txBody>
          <a:bodyPr spcFirstLastPara="1" wrap="square" lIns="92425" tIns="46200" rIns="92425" bIns="46200" anchor="t" anchorCtr="0">
            <a:noAutofit/>
          </a:bodyPr>
          <a:lstStyle/>
          <a:p>
            <a:pPr marL="158750" lvl="0" indent="0" algn="l" rtl="0">
              <a:spcBef>
                <a:spcPts val="360"/>
              </a:spcBef>
              <a:spcAft>
                <a:spcPts val="0"/>
              </a:spcAft>
              <a:buClr>
                <a:schemeClr val="dk1"/>
              </a:buClr>
              <a:buSzPts val="1200"/>
              <a:buFont typeface="Calibri"/>
              <a:buNone/>
            </a:pPr>
            <a:r>
              <a:rPr lang="en-US"/>
              <a:t>The second resource is the County Health Rankings and Roadmaps , a service from the Robert Wood Johnson Foundation, is another excellent place to start looking for information about health issues in your community. This program provides health data at the county level. Choose your state and county, then scan through the data to get a sense of the information provided. </a:t>
            </a:r>
          </a:p>
          <a:p>
            <a:pPr marL="158750" lvl="0" indent="0" algn="l" rtl="0">
              <a:spcBef>
                <a:spcPts val="360"/>
              </a:spcBef>
              <a:spcAft>
                <a:spcPts val="0"/>
              </a:spcAft>
              <a:buClr>
                <a:schemeClr val="dk1"/>
              </a:buClr>
              <a:buSzPts val="1200"/>
              <a:buFont typeface="Calibri"/>
              <a:buNone/>
            </a:pPr>
            <a:endParaRPr lang="en-US"/>
          </a:p>
          <a:p>
            <a:pPr marL="158750" lvl="0" indent="0" algn="l" rtl="0">
              <a:spcBef>
                <a:spcPts val="360"/>
              </a:spcBef>
              <a:spcAft>
                <a:spcPts val="0"/>
              </a:spcAft>
              <a:buClr>
                <a:schemeClr val="dk1"/>
              </a:buClr>
              <a:buSzPts val="1200"/>
              <a:buFont typeface="Calibri"/>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11:notes"/>
          <p:cNvSpPr txBox="1">
            <a:spLocks noGrp="1"/>
          </p:cNvSpPr>
          <p:nvPr>
            <p:ph type="body" idx="1"/>
          </p:nvPr>
        </p:nvSpPr>
        <p:spPr>
          <a:xfrm>
            <a:off x="688975" y="4473575"/>
            <a:ext cx="5505450" cy="3660775"/>
          </a:xfrm>
          <a:prstGeom prst="rect">
            <a:avLst/>
          </a:prstGeom>
          <a:noFill/>
          <a:ln>
            <a:noFill/>
          </a:ln>
        </p:spPr>
        <p:txBody>
          <a:bodyPr spcFirstLastPara="1" wrap="square" lIns="92425" tIns="46200" rIns="92425" bIns="46200" anchor="t" anchorCtr="0">
            <a:noAutofit/>
          </a:bodyPr>
          <a:lstStyle/>
          <a:p>
            <a:pPr marL="158750" lvl="0" indent="0" algn="l" rtl="0">
              <a:spcBef>
                <a:spcPts val="360"/>
              </a:spcBef>
              <a:spcAft>
                <a:spcPts val="0"/>
              </a:spcAft>
              <a:buClr>
                <a:schemeClr val="dk1"/>
              </a:buClr>
              <a:buSzPts val="1200"/>
              <a:buFont typeface="Calibri"/>
              <a:buNone/>
            </a:pPr>
            <a:r>
              <a:rPr lang="en-US" dirty="0"/>
              <a:t>Near the top of the table, there is a check box for "show areas to explore".  Clicking the box will highlight any ‘red flag’ areas in the county that are potential challenges to health. Make a note of these and any other areas that stand out to you. You can also find areas of strength</a:t>
            </a:r>
          </a:p>
          <a:p>
            <a:pPr marL="158750" lvl="0" indent="0" algn="l" rtl="0">
              <a:spcBef>
                <a:spcPts val="360"/>
              </a:spcBef>
              <a:spcAft>
                <a:spcPts val="0"/>
              </a:spcAft>
              <a:buClr>
                <a:schemeClr val="dk1"/>
              </a:buClr>
              <a:buSzPts val="1200"/>
              <a:buFont typeface="Calibri"/>
              <a:buNone/>
            </a:pPr>
            <a:endParaRPr lang="en-US" dirty="0"/>
          </a:p>
          <a:p>
            <a:pPr marL="158750" lvl="0" indent="0" algn="l" rtl="0">
              <a:spcBef>
                <a:spcPts val="360"/>
              </a:spcBef>
              <a:spcAft>
                <a:spcPts val="0"/>
              </a:spcAft>
              <a:buClr>
                <a:schemeClr val="dk1"/>
              </a:buClr>
              <a:buSzPts val="1200"/>
              <a:buFont typeface="Calibri"/>
              <a:buNone/>
            </a:pPr>
            <a:r>
              <a:rPr lang="en-US" dirty="0"/>
              <a:t>For example, if libraries need to justify the need to purchase materials for a program on a given topic (to library boards/trustees/local municipalities), you can use the county health rankings and roadmaps to locate information on your county and compare to other counties and state that there is an identified need to raise awareness on a given topic. </a:t>
            </a:r>
          </a:p>
          <a:p>
            <a:pPr marL="158750" lvl="0" indent="0" algn="l" rtl="0">
              <a:spcBef>
                <a:spcPts val="360"/>
              </a:spcBef>
              <a:spcAft>
                <a:spcPts val="0"/>
              </a:spcAft>
              <a:buClr>
                <a:schemeClr val="dk1"/>
              </a:buClr>
              <a:buSzPts val="1200"/>
              <a:buFont typeface="Calibri"/>
              <a:buNone/>
            </a:pPr>
            <a:endParaRPr lang="en-US" dirty="0"/>
          </a:p>
          <a:p>
            <a:pPr marL="158750" lvl="0" indent="0" algn="l" rtl="0">
              <a:spcBef>
                <a:spcPts val="360"/>
              </a:spcBef>
              <a:spcAft>
                <a:spcPts val="0"/>
              </a:spcAft>
              <a:buClr>
                <a:schemeClr val="dk1"/>
              </a:buClr>
              <a:buSzPts val="1200"/>
              <a:buFont typeface="Calibri"/>
              <a:buNone/>
            </a:pPr>
            <a:endParaRPr lang="en-US" dirty="0"/>
          </a:p>
          <a:p>
            <a:pPr marL="158750" lvl="0" indent="0" algn="l" rtl="0">
              <a:spcBef>
                <a:spcPts val="360"/>
              </a:spcBef>
              <a:spcAft>
                <a:spcPts val="0"/>
              </a:spcAft>
              <a:buClr>
                <a:schemeClr val="dk1"/>
              </a:buClr>
              <a:buSzPts val="1200"/>
              <a:buFont typeface="Calibri"/>
              <a:buNone/>
            </a:pPr>
            <a:endParaRPr lang="en-US" dirty="0"/>
          </a:p>
          <a:p>
            <a:pPr marL="158750" lvl="0" indent="0" algn="l" rtl="0">
              <a:spcBef>
                <a:spcPts val="360"/>
              </a:spcBef>
              <a:spcAft>
                <a:spcPts val="0"/>
              </a:spcAft>
              <a:buClr>
                <a:schemeClr val="dk1"/>
              </a:buClr>
              <a:buSzPts val="1200"/>
              <a:buFont typeface="Calibri"/>
              <a:buNone/>
            </a:pPr>
            <a:r>
              <a:rPr lang="en-US" dirty="0"/>
              <a:t>[THIS SCREENSHOT can be switched out for local area]</a:t>
            </a:r>
          </a:p>
          <a:p>
            <a:pPr marL="158750" lvl="0" indent="0" algn="l" rtl="0">
              <a:spcBef>
                <a:spcPts val="36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35223958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hlinkClick r:id="rId3"/>
              </a:rPr>
              <a:t>The third and final resource is The City Health Dashboard</a:t>
            </a:r>
            <a:r>
              <a:rPr lang="en-US" u="sng" dirty="0"/>
              <a:t> </a:t>
            </a:r>
            <a:r>
              <a:rPr lang="en-US" dirty="0"/>
              <a:t>allows you to see where the nation's 500 largest cities stand on 36 key measures of health and factors affecting health across five areas: Health Behaviors, Social and Economic Factors, Physical Environment, Health Outcomes, and Clinical Care. These categories align with those used in the </a:t>
            </a:r>
            <a:r>
              <a:rPr lang="en-US" dirty="0">
                <a:hlinkClick r:id="rId4"/>
              </a:rPr>
              <a:t>County Health Rankings &amp; Roadmaps</a:t>
            </a:r>
            <a:r>
              <a:rPr lang="en-US" dirty="0"/>
              <a:t>.</a:t>
            </a:r>
          </a:p>
        </p:txBody>
      </p:sp>
      <p:sp>
        <p:nvSpPr>
          <p:cNvPr id="4" name="Slide Number Placeholder 3"/>
          <p:cNvSpPr>
            <a:spLocks noGrp="1"/>
          </p:cNvSpPr>
          <p:nvPr>
            <p:ph type="sldNum" sz="quarter" idx="5"/>
          </p:nvPr>
        </p:nvSpPr>
        <p:spPr/>
        <p:txBody>
          <a:bodyPr/>
          <a:lstStyle/>
          <a:p>
            <a:fld id="{1C7E6AD7-DB55-4C21-A3E2-E144C78DA0A5}" type="slidenum">
              <a:rPr lang="en-US" smtClean="0"/>
              <a:t>15</a:t>
            </a:fld>
            <a:endParaRPr lang="en-US"/>
          </a:p>
        </p:txBody>
      </p:sp>
    </p:spTree>
    <p:extLst>
      <p:ext uri="{BB962C8B-B14F-4D97-AF65-F5344CB8AC3E}">
        <p14:creationId xmlns:p14="http://schemas.microsoft.com/office/powerpoint/2010/main" val="22562867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also examine the dashboards by demographic data to see what disparities exist. </a:t>
            </a:r>
          </a:p>
          <a:p>
            <a:r>
              <a:rPr lang="en-US" dirty="0"/>
              <a:t>This shows unemployment rates by race/ethnicity</a:t>
            </a:r>
          </a:p>
          <a:p>
            <a:r>
              <a:rPr lang="en-US" dirty="0"/>
              <a:t>Tells you whether a lower or higher value is a better outcome. </a:t>
            </a:r>
          </a:p>
        </p:txBody>
      </p:sp>
      <p:sp>
        <p:nvSpPr>
          <p:cNvPr id="4" name="Slide Number Placeholder 3"/>
          <p:cNvSpPr>
            <a:spLocks noGrp="1"/>
          </p:cNvSpPr>
          <p:nvPr>
            <p:ph type="sldNum" sz="quarter" idx="5"/>
          </p:nvPr>
        </p:nvSpPr>
        <p:spPr/>
        <p:txBody>
          <a:bodyPr/>
          <a:lstStyle/>
          <a:p>
            <a:fld id="{1C7E6AD7-DB55-4C21-A3E2-E144C78DA0A5}" type="slidenum">
              <a:rPr lang="en-US" smtClean="0"/>
              <a:t>16</a:t>
            </a:fld>
            <a:endParaRPr lang="en-US"/>
          </a:p>
        </p:txBody>
      </p:sp>
    </p:spTree>
    <p:extLst>
      <p:ext uri="{BB962C8B-B14F-4D97-AF65-F5344CB8AC3E}">
        <p14:creationId xmlns:p14="http://schemas.microsoft.com/office/powerpoint/2010/main" val="2318916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Pick one of the resources that we just mentioned to explore and learn about your area for a few minutes. </a:t>
            </a:r>
          </a:p>
          <a:p>
            <a:r>
              <a:rPr lang="en-US" dirty="0"/>
              <a:t>Come back to share what you used, and what you learned or confirmed that might inform health programming you would offer. </a:t>
            </a:r>
          </a:p>
          <a:p>
            <a:endParaRPr lang="en-US" dirty="0"/>
          </a:p>
          <a:p>
            <a:r>
              <a:rPr lang="en-US" dirty="0"/>
              <a:t>I’ll be quiet for about 4 minutes. </a:t>
            </a:r>
          </a:p>
          <a:p>
            <a:endParaRPr lang="en-US" dirty="0"/>
          </a:p>
          <a:p>
            <a:r>
              <a:rPr lang="en-US" dirty="0"/>
              <a:t>Invite folks to share which resource they picked and something they learned or confirmed about their area that might be a start of an idea for programming. </a:t>
            </a:r>
          </a:p>
          <a:p>
            <a:endParaRPr lang="en-US" dirty="0"/>
          </a:p>
        </p:txBody>
      </p:sp>
      <p:sp>
        <p:nvSpPr>
          <p:cNvPr id="4" name="Slide Number Placeholder 3"/>
          <p:cNvSpPr>
            <a:spLocks noGrp="1"/>
          </p:cNvSpPr>
          <p:nvPr>
            <p:ph type="sldNum" sz="quarter" idx="5"/>
          </p:nvPr>
        </p:nvSpPr>
        <p:spPr/>
        <p:txBody>
          <a:bodyPr/>
          <a:lstStyle/>
          <a:p>
            <a:fld id="{1C7E6AD7-DB55-4C21-A3E2-E144C78DA0A5}" type="slidenum">
              <a:rPr lang="en-US" smtClean="0"/>
              <a:t>17</a:t>
            </a:fld>
            <a:endParaRPr lang="en-US"/>
          </a:p>
        </p:txBody>
      </p:sp>
    </p:spTree>
    <p:extLst>
      <p:ext uri="{BB962C8B-B14F-4D97-AF65-F5344CB8AC3E}">
        <p14:creationId xmlns:p14="http://schemas.microsoft.com/office/powerpoint/2010/main" val="8876216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13:notes"/>
          <p:cNvSpPr txBox="1">
            <a:spLocks noGrp="1"/>
          </p:cNvSpPr>
          <p:nvPr>
            <p:ph type="body" idx="1"/>
          </p:nvPr>
        </p:nvSpPr>
        <p:spPr>
          <a:xfrm>
            <a:off x="688975" y="4473575"/>
            <a:ext cx="5505450" cy="3660775"/>
          </a:xfrm>
          <a:prstGeom prst="rect">
            <a:avLst/>
          </a:prstGeom>
          <a:noFill/>
          <a:ln>
            <a:noFill/>
          </a:ln>
        </p:spPr>
        <p:txBody>
          <a:bodyPr spcFirstLastPara="1" wrap="square" lIns="92425" tIns="46200" rIns="92425" bIns="46200" anchor="t" anchorCtr="0">
            <a:noAutofit/>
          </a:bodyPr>
          <a:lstStyle/>
          <a:p>
            <a:pPr marL="158750" lvl="0" indent="0" algn="l" rtl="0">
              <a:spcBef>
                <a:spcPts val="0"/>
              </a:spcBef>
              <a:spcAft>
                <a:spcPts val="0"/>
              </a:spcAft>
              <a:buClr>
                <a:schemeClr val="dk1"/>
              </a:buClr>
              <a:buSzPts val="1200"/>
              <a:buFont typeface="Calibri"/>
              <a:buNone/>
            </a:pPr>
            <a:r>
              <a:rPr lang="en-US" dirty="0"/>
              <a:t>Once you’ve had a chance to review your community health needs, where do you even begin? Health outreach is similar to any other outreach you may conduct. </a:t>
            </a:r>
          </a:p>
          <a:p>
            <a:pPr marL="158750" lvl="0" indent="0" algn="l" rtl="0">
              <a:spcBef>
                <a:spcPts val="0"/>
              </a:spcBef>
              <a:spcAft>
                <a:spcPts val="0"/>
              </a:spcAft>
              <a:buClr>
                <a:schemeClr val="dk1"/>
              </a:buClr>
              <a:buSzPts val="1200"/>
              <a:buFont typeface="Calibri"/>
              <a:buNone/>
            </a:pPr>
            <a:r>
              <a:rPr lang="en-US" dirty="0"/>
              <a:t>You will need to develop a plan. It is often helpful to identify your target population, the type of outreach that you want to do (sharing of resources or a full fledged program) and then determine what resources you already have available to continue with this plan. </a:t>
            </a:r>
            <a:endParaRPr dirty="0"/>
          </a:p>
          <a:p>
            <a:pPr marL="158750" lvl="0" indent="0" algn="l" rtl="0">
              <a:spcBef>
                <a:spcPts val="360"/>
              </a:spcBef>
              <a:spcAft>
                <a:spcPts val="0"/>
              </a:spcAft>
              <a:buClr>
                <a:schemeClr val="dk1"/>
              </a:buClr>
              <a:buSzPts val="1200"/>
              <a:buFont typeface="Calibri"/>
              <a:buNone/>
            </a:pPr>
            <a:endParaRPr dirty="0"/>
          </a:p>
          <a:p>
            <a:pPr marL="158750" lvl="0" indent="0" algn="l" rtl="0">
              <a:spcBef>
                <a:spcPts val="360"/>
              </a:spcBef>
              <a:spcAft>
                <a:spcPts val="0"/>
              </a:spcAft>
              <a:buClr>
                <a:schemeClr val="dk1"/>
              </a:buClr>
              <a:buSzPts val="1200"/>
              <a:buFont typeface="Calibri"/>
              <a:buNone/>
            </a:pPr>
            <a:r>
              <a:rPr lang="en-US" dirty="0"/>
              <a:t>Remember, health outreach does not mean that you have to provide a one hour program with a speaker and activities. Think about your library/organization and what a manageable and meaningful outreach activity might look like based on your staff, physical space and other factors. </a:t>
            </a:r>
          </a:p>
          <a:p>
            <a:pPr marL="158750" lvl="0" indent="0" algn="l" rtl="0">
              <a:spcBef>
                <a:spcPts val="360"/>
              </a:spcBef>
              <a:spcAft>
                <a:spcPts val="0"/>
              </a:spcAft>
              <a:buClr>
                <a:schemeClr val="dk1"/>
              </a:buClr>
              <a:buSzPts val="1200"/>
              <a:buFont typeface="Calibri"/>
              <a:buNone/>
            </a:pPr>
            <a:endParaRPr lang="en-US" dirty="0"/>
          </a:p>
          <a:p>
            <a:pPr marL="158750" lvl="0" indent="0" algn="l" rtl="0">
              <a:spcBef>
                <a:spcPts val="360"/>
              </a:spcBef>
              <a:spcAft>
                <a:spcPts val="0"/>
              </a:spcAft>
              <a:buClr>
                <a:schemeClr val="dk1"/>
              </a:buClr>
              <a:buSzPts val="1200"/>
              <a:buFont typeface="Calibri"/>
              <a:buNone/>
            </a:pPr>
            <a:r>
              <a:rPr lang="en-US" dirty="0"/>
              <a:t>It might be making information more accessible, it might be offering one time or ongoing programming, or It might be offering some training. There are many other options too. </a:t>
            </a:r>
            <a:endParaRPr dirty="0"/>
          </a:p>
          <a:p>
            <a:pPr marL="158750" lvl="0" indent="0" algn="l" rtl="0">
              <a:spcBef>
                <a:spcPts val="360"/>
              </a:spcBef>
              <a:spcAft>
                <a:spcPts val="0"/>
              </a:spcAft>
              <a:buClr>
                <a:schemeClr val="dk1"/>
              </a:buClr>
              <a:buSzPts val="1200"/>
              <a:buFont typeface="Calibri"/>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400" b="0" dirty="0"/>
              <a:t>There are vast variety of programs you can offer to address the health needs of your community</a:t>
            </a:r>
          </a:p>
          <a:p>
            <a:pPr marL="0" indent="0">
              <a:buFont typeface="Arial" panose="020B0604020202020204" pitchFamily="34" charset="0"/>
              <a:buNone/>
            </a:pPr>
            <a:r>
              <a:rPr lang="en-US" sz="1400" b="0" dirty="0"/>
              <a:t>These are a few categories to get you started</a:t>
            </a:r>
          </a:p>
          <a:p>
            <a:pPr marL="171425" indent="-171425">
              <a:buFont typeface="Arial" panose="020B0604020202020204" pitchFamily="34" charset="0"/>
              <a:buChar char="•"/>
            </a:pPr>
            <a:endParaRPr lang="en-US" sz="1400" b="1" dirty="0"/>
          </a:p>
          <a:p>
            <a:pPr marL="171425" indent="-171425">
              <a:buFont typeface="Arial" panose="020B0604020202020204" pitchFamily="34" charset="0"/>
              <a:buChar char="•"/>
            </a:pPr>
            <a:r>
              <a:rPr lang="en-US" sz="1400" b="1" dirty="0"/>
              <a:t>Food Access: </a:t>
            </a:r>
            <a:r>
              <a:rPr lang="en-US" sz="1400" dirty="0"/>
              <a:t>Pantries, cooking programming, gardening</a:t>
            </a:r>
          </a:p>
          <a:p>
            <a:pPr marL="171425" indent="-171425">
              <a:buFont typeface="Arial" panose="020B0604020202020204" pitchFamily="34" charset="0"/>
              <a:buChar char="•"/>
            </a:pPr>
            <a:r>
              <a:rPr lang="en-US" sz="1400" b="1" dirty="0"/>
              <a:t>Movement</a:t>
            </a:r>
            <a:r>
              <a:rPr lang="en-US" sz="1400" dirty="0"/>
              <a:t>: Physical activity, walking, yoga, including chair yoga, injury prevention, </a:t>
            </a:r>
          </a:p>
          <a:p>
            <a:pPr marL="171425" indent="-171425">
              <a:buFont typeface="Arial" panose="020B0604020202020204" pitchFamily="34" charset="0"/>
              <a:buChar char="•"/>
            </a:pPr>
            <a:r>
              <a:rPr lang="en-US" sz="1400" b="1" dirty="0"/>
              <a:t>Access to Care: </a:t>
            </a:r>
            <a:r>
              <a:rPr lang="en-US" sz="1400" dirty="0"/>
              <a:t>Vaccination clinics, diabetes education, smoking cessation, support groups, chronic disease management </a:t>
            </a:r>
          </a:p>
          <a:p>
            <a:pPr marL="171425" indent="-171425">
              <a:buFont typeface="Arial" panose="020B0604020202020204" pitchFamily="34" charset="0"/>
              <a:buChar char="•"/>
            </a:pPr>
            <a:r>
              <a:rPr lang="en-US" sz="1400" b="1" dirty="0"/>
              <a:t>Social Work</a:t>
            </a:r>
            <a:r>
              <a:rPr lang="en-US" sz="1400" dirty="0"/>
              <a:t>: Embedded social workers </a:t>
            </a:r>
          </a:p>
          <a:p>
            <a:pPr marL="171425" indent="-171425">
              <a:buFont typeface="Arial" panose="020B0604020202020204" pitchFamily="34" charset="0"/>
              <a:buChar char="•"/>
            </a:pPr>
            <a:r>
              <a:rPr lang="en-US" sz="1400" b="1" dirty="0"/>
              <a:t>Technology:</a:t>
            </a:r>
            <a:r>
              <a:rPr lang="en-US" sz="1400" dirty="0"/>
              <a:t> Telehealth services &amp; digital literacy projects</a:t>
            </a:r>
          </a:p>
          <a:p>
            <a:pPr marL="171425" indent="-171425">
              <a:buFont typeface="Arial" panose="020B0604020202020204" pitchFamily="34" charset="0"/>
              <a:buChar char="•"/>
            </a:pPr>
            <a:r>
              <a:rPr lang="en-US" sz="1400" b="1" dirty="0"/>
              <a:t>Children and Families</a:t>
            </a:r>
            <a:r>
              <a:rPr lang="en-US" sz="1400" dirty="0"/>
              <a:t>: Sensory story time, music, movement, etc.</a:t>
            </a:r>
          </a:p>
          <a:p>
            <a:pPr marL="171425" indent="-171425">
              <a:buFont typeface="Arial" panose="020B0604020202020204" pitchFamily="34" charset="0"/>
              <a:buChar char="•"/>
            </a:pPr>
            <a:r>
              <a:rPr lang="en-US" sz="1400" b="1" dirty="0"/>
              <a:t>Veterinary:</a:t>
            </a:r>
            <a:r>
              <a:rPr lang="en-US" sz="1400" dirty="0"/>
              <a:t> Vaccination, pet first aid, pet loss/grief </a:t>
            </a:r>
          </a:p>
          <a:p>
            <a:pPr marL="171425" indent="-171425">
              <a:buFont typeface="Arial" panose="020B0604020202020204" pitchFamily="34" charset="0"/>
              <a:buChar char="•"/>
            </a:pPr>
            <a:r>
              <a:rPr lang="en-US" sz="1400" b="1" dirty="0"/>
              <a:t>Promoting Information and Reference Services, Collections: </a:t>
            </a:r>
            <a:r>
              <a:rPr lang="en-US" sz="1400" b="0" dirty="0"/>
              <a:t>Curated lists of key or sensitive topics</a:t>
            </a:r>
          </a:p>
          <a:p>
            <a:pPr marL="628625" lvl="1" indent="-171425">
              <a:buFont typeface="Arial" panose="020B0604020202020204" pitchFamily="34" charset="0"/>
              <a:buChar char="•"/>
            </a:pPr>
            <a:endParaRPr lang="en-US" sz="1400" b="0" dirty="0"/>
          </a:p>
          <a:p>
            <a:pPr marL="0" lvl="0" indent="0">
              <a:buFont typeface="Arial" panose="020B0604020202020204" pitchFamily="34" charset="0"/>
              <a:buNone/>
            </a:pPr>
            <a:r>
              <a:rPr lang="en-US" sz="1400" b="0" dirty="0"/>
              <a:t>The pictures on this slide share a couple of examples.</a:t>
            </a:r>
          </a:p>
          <a:p>
            <a:endParaRPr lang="en-US" sz="1400" dirty="0"/>
          </a:p>
          <a:p>
            <a:pPr marL="171425" indent="-171425" defTabSz="914266">
              <a:buFont typeface="Arial" panose="020B0604020202020204" pitchFamily="34" charset="0"/>
              <a:buChar char="•"/>
              <a:defRPr/>
            </a:pPr>
            <a:r>
              <a:rPr lang="en-US" sz="1400" dirty="0"/>
              <a:t>Carnegie Library of Pittsburgh offers bookmarks to help teens find materials on sensitive topics without having to ask a library staff member. </a:t>
            </a:r>
          </a:p>
          <a:p>
            <a:pPr marL="171425" indent="-171425">
              <a:buFont typeface="Arial" panose="020B0604020202020204" pitchFamily="34" charset="0"/>
              <a:buChar char="•"/>
            </a:pPr>
            <a:r>
              <a:rPr lang="en-US" sz="1400" dirty="0"/>
              <a:t>Penn Hills Library Food Pantry</a:t>
            </a:r>
          </a:p>
          <a:p>
            <a:pPr marL="171425" indent="-171425">
              <a:buFont typeface="Arial" panose="020B0604020202020204" pitchFamily="34" charset="0"/>
              <a:buChar char="•"/>
            </a:pPr>
            <a:r>
              <a:rPr lang="en-US" sz="1400" dirty="0"/>
              <a:t>Teen Hygiene Health Center at the Rockwood Makerspace (Multnomah County, OR</a:t>
            </a:r>
          </a:p>
          <a:p>
            <a:pPr marL="171425" indent="-171425">
              <a:buFont typeface="Arial" panose="020B0604020202020204" pitchFamily="34" charset="0"/>
              <a:buChar char="•"/>
            </a:pPr>
            <a:r>
              <a:rPr lang="en-US" sz="1400" dirty="0"/>
              <a:t>Central New York Library Resources Council: The Healthy Pet Project included workshops on how to prepare for disasters with your pet. </a:t>
            </a:r>
          </a:p>
        </p:txBody>
      </p:sp>
      <p:sp>
        <p:nvSpPr>
          <p:cNvPr id="4" name="Slide Number Placeholder 3"/>
          <p:cNvSpPr>
            <a:spLocks noGrp="1"/>
          </p:cNvSpPr>
          <p:nvPr>
            <p:ph type="sldNum" sz="quarter" idx="10"/>
          </p:nvPr>
        </p:nvSpPr>
        <p:spPr/>
        <p:txBody>
          <a:bodyPr/>
          <a:lstStyle/>
          <a:p>
            <a:pPr>
              <a:defRPr/>
            </a:pPr>
            <a:fld id="{1E640117-C3A4-4D95-8CFE-4BB45D40D405}" type="slidenum">
              <a:rPr lang="en-US" smtClean="0"/>
              <a:pPr>
                <a:defRPr/>
              </a:pPr>
              <a:t>19</a:t>
            </a:fld>
            <a:endParaRPr lang="en-US"/>
          </a:p>
        </p:txBody>
      </p:sp>
    </p:spTree>
    <p:extLst>
      <p:ext uri="{BB962C8B-B14F-4D97-AF65-F5344CB8AC3E}">
        <p14:creationId xmlns:p14="http://schemas.microsoft.com/office/powerpoint/2010/main" val="1140451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All attendees are muted upon entry to the webinar. Please enter any questions and comments you have into the chat box. </a:t>
            </a:r>
          </a:p>
          <a:p>
            <a:pPr marL="0" lvl="0" indent="0" algn="l" rtl="0">
              <a:spcBef>
                <a:spcPts val="0"/>
              </a:spcBef>
              <a:spcAft>
                <a:spcPts val="0"/>
              </a:spcAft>
              <a:buNone/>
            </a:pPr>
            <a:r>
              <a:rPr lang="en-US" dirty="0"/>
              <a:t>During the next 90 minutes, I will ask a few questions. Please use the chat box to share your thoughts and ideas!</a:t>
            </a:r>
          </a:p>
          <a:p>
            <a:pPr marL="0" lvl="0" indent="0" algn="l" rtl="0">
              <a:spcBef>
                <a:spcPts val="0"/>
              </a:spcBef>
              <a:spcAft>
                <a:spcPts val="0"/>
              </a:spcAft>
              <a:buNone/>
            </a:pPr>
            <a:r>
              <a:rPr lang="en-US" dirty="0"/>
              <a:t>A full resource list with links to everything we are covering (and more) is available on the class handout. We will also drop the link into the chat box. </a:t>
            </a:r>
          </a:p>
          <a:p>
            <a:endParaRPr lang="en-US" dirty="0"/>
          </a:p>
          <a:p>
            <a:r>
              <a:rPr lang="en-US" dirty="0"/>
              <a:t>1) Before we start, you might want to locate and open the chat box. It’s closed by default. Look for the chat bubble icon on the bottom of your screen.</a:t>
            </a:r>
          </a:p>
          <a:p>
            <a:endParaRPr lang="en-US" dirty="0"/>
          </a:p>
          <a:p>
            <a:r>
              <a:rPr lang="en-US" dirty="0"/>
              <a:t>2) We’ll provide a link to the evaluation at the end of the session. Completing the evaluation is the first step to claiming MLA CE.</a:t>
            </a:r>
          </a:p>
          <a:p>
            <a:endParaRPr lang="en-US" dirty="0"/>
          </a:p>
          <a:p>
            <a:r>
              <a:rPr lang="en-US" dirty="0"/>
              <a:t>3) We have live captioning available today. You can find it in the Multimedia panel located near the Chat panel. You may need to scroll down in the box and click Continue to start the live caption stream.</a:t>
            </a:r>
          </a:p>
          <a:p>
            <a:endParaRPr lang="en-US" dirty="0"/>
          </a:p>
          <a:p>
            <a:r>
              <a:rPr lang="en-US" dirty="0"/>
              <a:t>4) We’re recording today’s session. It takes up to 30 days to edit and caption the video. We’ll send the link to the recording to all registrants when it’s available.</a:t>
            </a:r>
          </a:p>
        </p:txBody>
      </p:sp>
      <p:sp>
        <p:nvSpPr>
          <p:cNvPr id="4" name="Slide Number Placeholder 3"/>
          <p:cNvSpPr>
            <a:spLocks noGrp="1"/>
          </p:cNvSpPr>
          <p:nvPr>
            <p:ph type="sldNum" sz="quarter" idx="5"/>
          </p:nvPr>
        </p:nvSpPr>
        <p:spPr/>
        <p:txBody>
          <a:bodyPr/>
          <a:lstStyle/>
          <a:p>
            <a:fld id="{1C7E6AD7-DB55-4C21-A3E2-E144C78DA0A5}" type="slidenum">
              <a:rPr lang="en-US" smtClean="0"/>
              <a:t>2</a:t>
            </a:fld>
            <a:endParaRPr lang="en-US"/>
          </a:p>
        </p:txBody>
      </p:sp>
    </p:spTree>
    <p:extLst>
      <p:ext uri="{BB962C8B-B14F-4D97-AF65-F5344CB8AC3E}">
        <p14:creationId xmlns:p14="http://schemas.microsoft.com/office/powerpoint/2010/main" val="25689771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p:spPr>
      </p:sp>
      <p:sp>
        <p:nvSpPr>
          <p:cNvPr id="3" name="Notes Placeholder 2"/>
          <p:cNvSpPr>
            <a:spLocks noGrp="1"/>
          </p:cNvSpPr>
          <p:nvPr>
            <p:ph type="body" idx="1"/>
          </p:nvPr>
        </p:nvSpPr>
        <p:spPr/>
        <p:txBody>
          <a:bodyPr/>
          <a:lstStyle/>
          <a:p>
            <a:pPr defTabSz="914266">
              <a:defRPr/>
            </a:pPr>
            <a:r>
              <a:rPr lang="en-US" sz="1400" b="1" dirty="0"/>
              <a:t>Considerations:</a:t>
            </a:r>
          </a:p>
          <a:p>
            <a:pPr marL="171425" indent="-171425">
              <a:lnSpc>
                <a:spcPct val="90000"/>
              </a:lnSpc>
              <a:spcBef>
                <a:spcPts val="1000"/>
              </a:spcBef>
              <a:buFont typeface="Arial"/>
              <a:buChar char="•"/>
            </a:pPr>
            <a:r>
              <a:rPr lang="en-US" sz="1400" dirty="0"/>
              <a:t>When making the case to offer health programming, think about unique needs in your community</a:t>
            </a:r>
          </a:p>
          <a:p>
            <a:pPr marL="171425" indent="-171425">
              <a:lnSpc>
                <a:spcPct val="90000"/>
              </a:lnSpc>
              <a:spcBef>
                <a:spcPts val="1000"/>
              </a:spcBef>
              <a:buFont typeface="Arial"/>
              <a:buChar char="•"/>
            </a:pPr>
            <a:r>
              <a:rPr lang="en-US" sz="1400" dirty="0"/>
              <a:t>In addition to your intuition and observations, gather evidence knowing that administration, community leaders, and funders will expect evidence of need</a:t>
            </a:r>
          </a:p>
          <a:p>
            <a:pPr marL="171425" indent="-171425">
              <a:lnSpc>
                <a:spcPct val="90000"/>
              </a:lnSpc>
              <a:spcBef>
                <a:spcPts val="1000"/>
              </a:spcBef>
              <a:buFont typeface="Arial"/>
              <a:buChar char="•"/>
            </a:pPr>
            <a:r>
              <a:rPr lang="en-US" sz="1400" dirty="0"/>
              <a:t>It is easy to always chase big bold projects, but simple ideas and services are a good place to start</a:t>
            </a:r>
          </a:p>
          <a:p>
            <a:pPr marL="171425" indent="-171425">
              <a:lnSpc>
                <a:spcPct val="90000"/>
              </a:lnSpc>
              <a:spcBef>
                <a:spcPts val="1000"/>
              </a:spcBef>
              <a:buFont typeface="Arial"/>
              <a:buChar char="•"/>
            </a:pPr>
            <a:r>
              <a:rPr lang="en-US" sz="1400" dirty="0"/>
              <a:t>A simple question: Is this project, idea, or program easy to explain to others?</a:t>
            </a:r>
          </a:p>
          <a:p>
            <a:pPr marL="171425" indent="-171425">
              <a:lnSpc>
                <a:spcPct val="90000"/>
              </a:lnSpc>
              <a:spcBef>
                <a:spcPts val="1000"/>
              </a:spcBef>
              <a:buFont typeface="Arial"/>
              <a:buChar char="•"/>
            </a:pPr>
            <a:endParaRPr lang="en-US" sz="1400" dirty="0"/>
          </a:p>
          <a:p>
            <a:pPr>
              <a:lnSpc>
                <a:spcPct val="90000"/>
              </a:lnSpc>
              <a:spcBef>
                <a:spcPts val="1000"/>
              </a:spcBef>
            </a:pPr>
            <a:r>
              <a:rPr lang="en-US" sz="1400" b="1" dirty="0"/>
              <a:t>Caution: </a:t>
            </a:r>
          </a:p>
          <a:p>
            <a:pPr marL="171425" marR="0" lvl="0" indent="-17142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400" dirty="0"/>
              <a:t>Avoid Competitions, especially those focused on weight loss</a:t>
            </a:r>
          </a:p>
          <a:p>
            <a:pPr marL="171425" indent="-171425">
              <a:lnSpc>
                <a:spcPct val="90000"/>
              </a:lnSpc>
              <a:spcBef>
                <a:spcPts val="1000"/>
              </a:spcBef>
              <a:buFont typeface="Arial" panose="020B0604020202020204" pitchFamily="34" charset="0"/>
              <a:buChar char="•"/>
            </a:pPr>
            <a:r>
              <a:rPr lang="en-US" sz="1400" dirty="0"/>
              <a:t>Know who you are inviting</a:t>
            </a:r>
          </a:p>
          <a:p>
            <a:pPr marL="628625" lvl="1" indent="-171425">
              <a:lnSpc>
                <a:spcPct val="90000"/>
              </a:lnSpc>
              <a:spcBef>
                <a:spcPts val="1000"/>
              </a:spcBef>
              <a:buFont typeface="Arial" panose="020B0604020202020204" pitchFamily="34" charset="0"/>
              <a:buChar char="•"/>
            </a:pPr>
            <a:r>
              <a:rPr lang="en-US" sz="1400" dirty="0"/>
              <a:t>Multi-level marketing sales</a:t>
            </a:r>
          </a:p>
          <a:p>
            <a:pPr marL="628625" lvl="1" indent="-171425">
              <a:lnSpc>
                <a:spcPct val="90000"/>
              </a:lnSpc>
              <a:spcBef>
                <a:spcPts val="1000"/>
              </a:spcBef>
              <a:buFont typeface="Arial" panose="020B0604020202020204" pitchFamily="34" charset="0"/>
              <a:buChar char="•"/>
            </a:pPr>
            <a:r>
              <a:rPr lang="en-US" sz="1400" dirty="0"/>
              <a:t>If you are not familiar – MLMs are businesses that use a non-salaried workforce to sell products to family and friends while recruiting others to do the same. Some MLMs are illegal pyramid schemes. MLMS that sell supplements, diet plans, or unproven cures may be interested in finding an audience or space in the library. </a:t>
            </a:r>
          </a:p>
          <a:p>
            <a:pPr marL="628625" lvl="1" indent="-171425">
              <a:lnSpc>
                <a:spcPct val="90000"/>
              </a:lnSpc>
              <a:spcBef>
                <a:spcPts val="1000"/>
              </a:spcBef>
              <a:buFont typeface="Arial" panose="020B0604020202020204" pitchFamily="34" charset="0"/>
              <a:buChar char="•"/>
            </a:pPr>
            <a:r>
              <a:rPr lang="en-US" sz="1400" dirty="0"/>
              <a:t>When working with new partners, authors, and speakers, consider a spectrum of opinions and care. </a:t>
            </a:r>
          </a:p>
          <a:p>
            <a:pPr marL="171425" indent="-171425">
              <a:lnSpc>
                <a:spcPct val="90000"/>
              </a:lnSpc>
              <a:spcBef>
                <a:spcPts val="1000"/>
              </a:spcBef>
              <a:buFont typeface="Arial" panose="020B0604020202020204" pitchFamily="34" charset="0"/>
              <a:buChar char="•"/>
            </a:pPr>
            <a:r>
              <a:rPr lang="en-US" sz="1400" dirty="0"/>
              <a:t>For example, Registered Dieticians and nutritionists are not the same thing. Anyone may call themselves a nutritionist. A registered or licensed dietician is a recognized medical professional who has passed a national exam. Furthermore, in the world of registered dietitian nutritionists (RDNs), there is a spectrum from weight loss-focused practice to healthy at any weight philosophy. RDN: weigh every day vs. is it okay to weigh you?</a:t>
            </a:r>
          </a:p>
          <a:p>
            <a:endParaRPr lang="en-US" dirty="0"/>
          </a:p>
        </p:txBody>
      </p:sp>
      <p:sp>
        <p:nvSpPr>
          <p:cNvPr id="4" name="Slide Number Placeholder 3"/>
          <p:cNvSpPr>
            <a:spLocks noGrp="1"/>
          </p:cNvSpPr>
          <p:nvPr>
            <p:ph type="sldNum" sz="quarter" idx="10"/>
          </p:nvPr>
        </p:nvSpPr>
        <p:spPr/>
        <p:txBody>
          <a:bodyPr/>
          <a:lstStyle/>
          <a:p>
            <a:pPr>
              <a:defRPr/>
            </a:pPr>
            <a:fld id="{1E640117-C3A4-4D95-8CFE-4BB45D40D405}" type="slidenum">
              <a:rPr lang="en-US" smtClean="0"/>
              <a:pPr>
                <a:defRPr/>
              </a:pPr>
              <a:t>20</a:t>
            </a:fld>
            <a:endParaRPr lang="en-US"/>
          </a:p>
        </p:txBody>
      </p:sp>
    </p:spTree>
    <p:extLst>
      <p:ext uri="{BB962C8B-B14F-4D97-AF65-F5344CB8AC3E}">
        <p14:creationId xmlns:p14="http://schemas.microsoft.com/office/powerpoint/2010/main" val="33385373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400" b="0" u="sng" dirty="0">
                <a:solidFill>
                  <a:srgbClr val="0563C1"/>
                </a:solidFill>
                <a:hlinkClick r:id="rId3">
                  <a:extLst>
                    <a:ext uri="{A12FA001-AC4F-418D-AE19-62706E023703}">
                      <ahyp:hlinkClr xmlns:ahyp="http://schemas.microsoft.com/office/drawing/2018/hyperlinkcolor" val="tx"/>
                    </a:ext>
                  </a:extLst>
                </a:hlinkClick>
              </a:rPr>
              <a:t>Some of you may already have an idea for the type of programming and outreach you want to conduct, but if not, let’s go get</a:t>
            </a:r>
            <a:r>
              <a:rPr lang="en-US" sz="1400" b="0" u="sng" dirty="0">
                <a:solidFill>
                  <a:schemeClr val="tx1"/>
                </a:solidFill>
                <a:hlinkClick r:id="rId3">
                  <a:extLst>
                    <a:ext uri="{A12FA001-AC4F-418D-AE19-62706E023703}">
                      <ahyp:hlinkClr xmlns:ahyp="http://schemas.microsoft.com/office/drawing/2018/hyperlinkcolor" val="tx"/>
                    </a:ext>
                  </a:extLst>
                </a:hlinkClick>
              </a:rPr>
              <a:t> some ideas.</a:t>
            </a:r>
          </a:p>
          <a:p>
            <a:pPr marL="0" indent="0">
              <a:buFont typeface="Arial" panose="020B0604020202020204" pitchFamily="34" charset="0"/>
              <a:buNone/>
            </a:pPr>
            <a:endParaRPr lang="en-US" sz="1400" dirty="0">
              <a:solidFill>
                <a:srgbClr val="0563C1"/>
              </a:solidFill>
              <a:hlinkClick r:id="rId3">
                <a:extLst>
                  <a:ext uri="{A12FA001-AC4F-418D-AE19-62706E023703}">
                    <ahyp:hlinkClr xmlns:ahyp="http://schemas.microsoft.com/office/drawing/2018/hyperlinkcolor" val="tx"/>
                  </a:ext>
                </a:extLst>
              </a:hlinkClick>
            </a:endParaRPr>
          </a:p>
          <a:p>
            <a:pPr marL="0" indent="0">
              <a:buFont typeface="Arial" panose="020B0604020202020204" pitchFamily="34" charset="0"/>
              <a:buNone/>
            </a:pPr>
            <a:r>
              <a:rPr lang="en-US" sz="1400" dirty="0">
                <a:solidFill>
                  <a:srgbClr val="0563C1"/>
                </a:solidFill>
                <a:hlinkClick r:id="rId3">
                  <a:extLst>
                    <a:ext uri="{A12FA001-AC4F-418D-AE19-62706E023703}">
                      <ahyp:hlinkClr xmlns:ahyp="http://schemas.microsoft.com/office/drawing/2018/hyperlinkcolor" val="tx"/>
                    </a:ext>
                  </a:extLst>
                </a:hlinkClick>
              </a:rPr>
              <a:t>Let’s Move in Libraries</a:t>
            </a:r>
            <a:r>
              <a:rPr lang="en-US" sz="1400" dirty="0"/>
              <a:t> has program ideas, resources, and examples of library programming focused around movement and active living. Advice for where to begin, accessible programming, and liability.</a:t>
            </a:r>
          </a:p>
          <a:p>
            <a:pPr marL="171425" indent="-171425">
              <a:buFont typeface="Arial" panose="020B0604020202020204" pitchFamily="34" charset="0"/>
              <a:buChar char="•"/>
            </a:pPr>
            <a:r>
              <a:rPr lang="en-US" sz="1400" dirty="0">
                <a:hlinkClick r:id="rId4"/>
              </a:rPr>
              <a:t>ALA: Programming Librarian</a:t>
            </a:r>
            <a:r>
              <a:rPr lang="en-US" sz="1400" dirty="0"/>
              <a:t> Browse and search library programming ideas, examples – includes a search by budget. An incredible resource. </a:t>
            </a:r>
          </a:p>
          <a:p>
            <a:pPr marL="171425" indent="-171425">
              <a:buFont typeface="Arial" panose="020B0604020202020204" pitchFamily="34" charset="0"/>
              <a:buChar char="•"/>
            </a:pPr>
            <a:r>
              <a:rPr lang="en-US" sz="1400" dirty="0" err="1">
                <a:hlinkClick r:id="rId5"/>
              </a:rPr>
              <a:t>WebJunction</a:t>
            </a:r>
            <a:r>
              <a:rPr lang="en-US" sz="1400" dirty="0">
                <a:hlinkClick r:id="rId5"/>
              </a:rPr>
              <a:t>: </a:t>
            </a:r>
            <a:r>
              <a:rPr lang="en-US" sz="1400" dirty="0"/>
              <a:t>Health Happens in Libraries: This is less a list of ideas and more dedicated resources for you to develop health programming – including webinars, communication ideas, detailed examples of projects – it is a deep resource and very much worth exploring to make your health programming a lighter lift for  you. </a:t>
            </a:r>
          </a:p>
          <a:p>
            <a:pPr marL="628625" lvl="1" indent="-171425">
              <a:buFont typeface="Arial" panose="020B0604020202020204" pitchFamily="34" charset="0"/>
              <a:buChar char="•"/>
            </a:pPr>
            <a:r>
              <a:rPr lang="en-US" sz="1400" dirty="0"/>
              <a:t>Includes resources on things like sustainability, helping your library be autism ready, creating a garden program or community pantry and much more</a:t>
            </a:r>
          </a:p>
          <a:p>
            <a:pPr marL="171425" indent="-171425">
              <a:buFont typeface="Arial" panose="020B0604020202020204" pitchFamily="34" charset="0"/>
              <a:buChar char="•"/>
            </a:pPr>
            <a:r>
              <a:rPr lang="en-US" sz="1400" dirty="0">
                <a:hlinkClick r:id="rId6"/>
              </a:rPr>
              <a:t>Rural Health Literacy Toolkit</a:t>
            </a:r>
            <a:r>
              <a:rPr lang="en-US" sz="1400" dirty="0"/>
              <a:t>: Program clearinghouse specifically dedicated to rural libraires</a:t>
            </a:r>
          </a:p>
          <a:p>
            <a:pPr marL="171425" indent="-171425">
              <a:buFont typeface="Arial" panose="020B0604020202020204" pitchFamily="34" charset="0"/>
              <a:buChar char="•"/>
            </a:pPr>
            <a:r>
              <a:rPr lang="en-US" sz="1400" dirty="0">
                <a:hlinkClick r:id="rId7"/>
              </a:rPr>
              <a:t>Ready.gov</a:t>
            </a:r>
            <a:r>
              <a:rPr lang="en-US" sz="1400" dirty="0"/>
              <a:t>: Emergency Preparedness training and programs</a:t>
            </a:r>
          </a:p>
          <a:p>
            <a:pPr marL="171425" indent="-171425">
              <a:buFont typeface="Arial" panose="020B0604020202020204" pitchFamily="34" charset="0"/>
              <a:buChar char="•"/>
            </a:pPr>
            <a:r>
              <a:rPr lang="en-US" sz="1400" dirty="0" err="1">
                <a:hlinkClick r:id="rId8"/>
              </a:rPr>
              <a:t>Jbrary</a:t>
            </a:r>
            <a:r>
              <a:rPr lang="en-US" sz="1400" dirty="0">
                <a:hlinkClick r:id="rId8"/>
              </a:rPr>
              <a:t> Storytime Resources</a:t>
            </a:r>
            <a:r>
              <a:rPr lang="en-US" sz="1400" dirty="0"/>
              <a:t> food, movement, etc. for </a:t>
            </a:r>
            <a:r>
              <a:rPr lang="en-US" sz="1400" dirty="0" err="1"/>
              <a:t>storytime</a:t>
            </a:r>
            <a:r>
              <a:rPr lang="en-US" sz="1400" dirty="0"/>
              <a:t> with children</a:t>
            </a:r>
          </a:p>
          <a:p>
            <a:pPr marL="171425" indent="-171425">
              <a:buFont typeface="Arial" panose="020B0604020202020204" pitchFamily="34" charset="0"/>
              <a:buChar char="•"/>
            </a:pPr>
            <a:r>
              <a:rPr lang="en-US" sz="1400" dirty="0">
                <a:solidFill>
                  <a:srgbClr val="0563C1"/>
                </a:solidFill>
                <a:hlinkClick r:id="rId9">
                  <a:extLst>
                    <a:ext uri="{A12FA001-AC4F-418D-AE19-62706E023703}">
                      <ahyp:hlinkClr xmlns:ahyp="http://schemas.microsoft.com/office/drawing/2018/hyperlinkcolor" val="tx"/>
                    </a:ext>
                  </a:extLst>
                </a:hlinkClick>
              </a:rPr>
              <a:t>NNLM Past Funded Projects – and current funded projects – describe the target population and project</a:t>
            </a:r>
          </a:p>
          <a:p>
            <a:pPr marL="171425" indent="-171425">
              <a:buFont typeface="Arial" panose="020B0604020202020204" pitchFamily="34" charset="0"/>
              <a:buChar char="•"/>
            </a:pPr>
            <a:endParaRPr lang="en-US" sz="1400" u="none" dirty="0">
              <a:solidFill>
                <a:srgbClr val="0563C1"/>
              </a:solidFill>
              <a:hlinkClick r:id="rId9">
                <a:extLst>
                  <a:ext uri="{A12FA001-AC4F-418D-AE19-62706E023703}">
                    <ahyp:hlinkClr xmlns:ahyp="http://schemas.microsoft.com/office/drawing/2018/hyperlinkcolor" val="tx"/>
                  </a:ext>
                </a:extLst>
              </a:hlinkClick>
            </a:endParaRPr>
          </a:p>
          <a:p>
            <a:pPr marL="0" indent="0">
              <a:buFont typeface="Arial" panose="020B0604020202020204" pitchFamily="34" charset="0"/>
              <a:buNone/>
            </a:pPr>
            <a:endParaRPr lang="en-US" sz="1400" u="none" dirty="0">
              <a:solidFill>
                <a:srgbClr val="0563C1"/>
              </a:solidFill>
              <a:hlinkClick r:id="rId9">
                <a:extLst>
                  <a:ext uri="{A12FA001-AC4F-418D-AE19-62706E023703}">
                    <ahyp:hlinkClr xmlns:ahyp="http://schemas.microsoft.com/office/drawing/2018/hyperlinkcolor" val="tx"/>
                  </a:ext>
                </a:extLst>
              </a:hlinkClick>
            </a:endParaRPr>
          </a:p>
          <a:p>
            <a:pPr marL="0" indent="0">
              <a:buFont typeface="Arial" panose="020B0604020202020204" pitchFamily="34" charset="0"/>
              <a:buNone/>
            </a:pPr>
            <a:endParaRPr lang="en-US" sz="1400" u="none" dirty="0">
              <a:solidFill>
                <a:srgbClr val="0563C1"/>
              </a:solidFill>
              <a:hlinkClick r:id="rId9">
                <a:extLst>
                  <a:ext uri="{A12FA001-AC4F-418D-AE19-62706E023703}">
                    <ahyp:hlinkClr xmlns:ahyp="http://schemas.microsoft.com/office/drawing/2018/hyperlinkcolor" val="tx"/>
                  </a:ext>
                </a:extLst>
              </a:hlinkClick>
            </a:endParaRPr>
          </a:p>
          <a:p>
            <a:pPr marL="0" indent="0">
              <a:buFont typeface="Arial" panose="020B0604020202020204" pitchFamily="34" charset="0"/>
              <a:buNone/>
            </a:pPr>
            <a:endParaRPr lang="en-US" sz="1400" u="none" dirty="0">
              <a:solidFill>
                <a:schemeClr val="tx1"/>
              </a:solidFill>
              <a:hlinkClick r:id="rId9">
                <a:extLst>
                  <a:ext uri="{A12FA001-AC4F-418D-AE19-62706E023703}">
                    <ahyp:hlinkClr xmlns:ahyp="http://schemas.microsoft.com/office/drawing/2018/hyperlinkcolor" val="tx"/>
                  </a:ext>
                </a:extLst>
              </a:hlinkClick>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a:defRPr/>
            </a:pPr>
            <a:fld id="{1E640117-C3A4-4D95-8CFE-4BB45D40D405}" type="slidenum">
              <a:rPr lang="en-US"/>
              <a:pPr>
                <a:defRPr/>
              </a:pPr>
              <a:t>21</a:t>
            </a:fld>
            <a:endParaRPr lang="en-US"/>
          </a:p>
        </p:txBody>
      </p:sp>
    </p:spTree>
    <p:extLst>
      <p:ext uri="{BB962C8B-B14F-4D97-AF65-F5344CB8AC3E}">
        <p14:creationId xmlns:p14="http://schemas.microsoft.com/office/powerpoint/2010/main" val="34867663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242424"/>
                </a:solidFill>
                <a:effectLst/>
                <a:latin typeface="Times New Roman" panose="02020603050405020304" pitchFamily="18" charset="0"/>
              </a:rPr>
              <a:t>Now it is time for activity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dirty="0">
              <a:solidFill>
                <a:srgbClr val="242424"/>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u="none" dirty="0">
                <a:solidFill>
                  <a:srgbClr val="0563C1"/>
                </a:solidFill>
              </a:rPr>
              <a:t>These are linked in your guide for today. Because not everyone will be interested in the same types of programming, we are going to give you a few minutes to explore 1 or 2 of the resources that are appealing to you. If you don’t already have a project in mind, find an idea that you can use for the remainder of the activities today.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dirty="0">
              <a:solidFill>
                <a:srgbClr val="242424"/>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242424"/>
                </a:solidFill>
                <a:effectLst/>
                <a:latin typeface="Times New Roman" panose="02020603050405020304" pitchFamily="18" charset="0"/>
              </a:rPr>
              <a:t>Choose a resource and find an interesting or promising idea for your community.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dirty="0">
              <a:solidFill>
                <a:srgbClr val="242424"/>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242424"/>
                </a:solidFill>
                <a:effectLst/>
                <a:latin typeface="Times New Roman" panose="02020603050405020304" pitchFamily="18" charset="0"/>
              </a:rPr>
              <a:t>I will be quiet for four minutes so you can explore, and I invite you to share what you used and found in chat.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dirty="0">
              <a:solidFill>
                <a:srgbClr val="242424"/>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dirty="0">
              <a:solidFill>
                <a:srgbClr val="242424"/>
              </a:solidFill>
              <a:effectLst/>
              <a:latin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C7E6AD7-DB55-4C21-A3E2-E144C78DA0A5}" type="slidenum">
              <a:rPr lang="en-US" smtClean="0"/>
              <a:t>22</a:t>
            </a:fld>
            <a:endParaRPr lang="en-US"/>
          </a:p>
        </p:txBody>
      </p:sp>
    </p:spTree>
    <p:extLst>
      <p:ext uri="{BB962C8B-B14F-4D97-AF65-F5344CB8AC3E}">
        <p14:creationId xmlns:p14="http://schemas.microsoft.com/office/powerpoint/2010/main" val="3170279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p:spPr>
      </p:sp>
      <p:sp>
        <p:nvSpPr>
          <p:cNvPr id="3" name="Notes Placeholder 2"/>
          <p:cNvSpPr>
            <a:spLocks noGrp="1"/>
          </p:cNvSpPr>
          <p:nvPr>
            <p:ph type="body" idx="1"/>
          </p:nvPr>
        </p:nvSpPr>
        <p:spPr/>
        <p:txBody>
          <a:bodyPr/>
          <a:lstStyle/>
          <a:p>
            <a:pPr>
              <a:lnSpc>
                <a:spcPct val="90000"/>
              </a:lnSpc>
              <a:spcBef>
                <a:spcPts val="1000"/>
              </a:spcBef>
            </a:pPr>
            <a:r>
              <a:rPr lang="en-US" sz="1400" dirty="0"/>
              <a:t>With an idea in mind, begin to think about who you might be able to partner with to enable or enhance the outreach or programming activity</a:t>
            </a:r>
          </a:p>
          <a:p>
            <a:pPr>
              <a:lnSpc>
                <a:spcPct val="90000"/>
              </a:lnSpc>
              <a:spcBef>
                <a:spcPts val="1000"/>
              </a:spcBef>
            </a:pPr>
            <a:endParaRPr lang="en-US" sz="1400" dirty="0"/>
          </a:p>
          <a:p>
            <a:pPr defTabSz="914266">
              <a:defRPr/>
            </a:pPr>
            <a:r>
              <a:rPr lang="en-US" sz="1400" b="1" dirty="0"/>
              <a:t>Partnerships:</a:t>
            </a:r>
          </a:p>
          <a:p>
            <a:pPr marL="171425" indent="-171425" defTabSz="914266">
              <a:buFont typeface="Arial" panose="020B0604020202020204" pitchFamily="34" charset="0"/>
              <a:buChar char="•"/>
              <a:defRPr/>
            </a:pPr>
            <a:r>
              <a:rPr lang="en-US" sz="1400" dirty="0"/>
              <a:t>One effective way to do health programming is to Partner with a local organization who needs a location or space, and goals that align with yours</a:t>
            </a:r>
          </a:p>
          <a:p>
            <a:pPr marL="171425" indent="-171425" defTabSz="914266">
              <a:buFont typeface="Arial" panose="020B0604020202020204" pitchFamily="34" charset="0"/>
              <a:buChar char="•"/>
              <a:defRPr/>
            </a:pPr>
            <a:r>
              <a:rPr lang="en-US" sz="1400" dirty="0"/>
              <a:t>Sometimes they reach a bigger population by coming to the library</a:t>
            </a:r>
          </a:p>
          <a:p>
            <a:endParaRPr lang="en-US" sz="1400" dirty="0"/>
          </a:p>
          <a:p>
            <a:r>
              <a:rPr lang="en-US" sz="1400" b="1" dirty="0"/>
              <a:t>Types of Partnerships to consider</a:t>
            </a:r>
          </a:p>
          <a:p>
            <a:pPr marL="171425" indent="-171425">
              <a:buFont typeface="Arial" panose="020B0604020202020204" pitchFamily="34" charset="0"/>
              <a:buChar char="•"/>
            </a:pPr>
            <a:r>
              <a:rPr lang="en-US" sz="1400" dirty="0"/>
              <a:t>Local government or public health offices; </a:t>
            </a:r>
          </a:p>
          <a:p>
            <a:pPr marL="171425" indent="-171425">
              <a:buFont typeface="Arial" panose="020B0604020202020204" pitchFamily="34" charset="0"/>
              <a:buChar char="•"/>
            </a:pPr>
            <a:r>
              <a:rPr lang="en-US" sz="1400" dirty="0"/>
              <a:t>Healthcare providers</a:t>
            </a:r>
          </a:p>
          <a:p>
            <a:pPr marL="171425" indent="-171425">
              <a:buFont typeface="Arial" panose="020B0604020202020204" pitchFamily="34" charset="0"/>
              <a:buChar char="•"/>
            </a:pPr>
            <a:r>
              <a:rPr lang="en-US" sz="1400" dirty="0"/>
              <a:t>Food banks, agriculture nonprofits</a:t>
            </a:r>
          </a:p>
          <a:p>
            <a:pPr marL="171425" indent="-171425">
              <a:buFont typeface="Arial" panose="020B0604020202020204" pitchFamily="34" charset="0"/>
              <a:buChar char="•"/>
            </a:pPr>
            <a:r>
              <a:rPr lang="en-US" sz="1400" dirty="0"/>
              <a:t>Cooperative extensions – might do programs on food safety</a:t>
            </a:r>
          </a:p>
          <a:p>
            <a:pPr marL="171425" indent="-171425">
              <a:buFont typeface="Arial" panose="020B0604020202020204" pitchFamily="34" charset="0"/>
              <a:buChar char="•"/>
            </a:pPr>
            <a:r>
              <a:rPr lang="en-US" sz="1400" dirty="0"/>
              <a:t>Local authors, businesses</a:t>
            </a:r>
          </a:p>
          <a:p>
            <a:endParaRPr lang="en-US" dirty="0"/>
          </a:p>
        </p:txBody>
      </p:sp>
      <p:sp>
        <p:nvSpPr>
          <p:cNvPr id="4" name="Slide Number Placeholder 3"/>
          <p:cNvSpPr>
            <a:spLocks noGrp="1"/>
          </p:cNvSpPr>
          <p:nvPr>
            <p:ph type="sldNum" sz="quarter" idx="10"/>
          </p:nvPr>
        </p:nvSpPr>
        <p:spPr/>
        <p:txBody>
          <a:bodyPr/>
          <a:lstStyle/>
          <a:p>
            <a:pPr>
              <a:defRPr/>
            </a:pPr>
            <a:fld id="{1E640117-C3A4-4D95-8CFE-4BB45D40D405}" type="slidenum">
              <a:rPr lang="en-US" smtClean="0"/>
              <a:pPr>
                <a:defRPr/>
              </a:pPr>
              <a:t>23</a:t>
            </a:fld>
            <a:endParaRPr lang="en-US"/>
          </a:p>
        </p:txBody>
      </p:sp>
    </p:spTree>
    <p:extLst>
      <p:ext uri="{BB962C8B-B14F-4D97-AF65-F5344CB8AC3E}">
        <p14:creationId xmlns:p14="http://schemas.microsoft.com/office/powerpoint/2010/main" val="28579632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44: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 name="Google Shape;494;p44:notes"/>
          <p:cNvSpPr txBox="1">
            <a:spLocks noGrp="1"/>
          </p:cNvSpPr>
          <p:nvPr>
            <p:ph type="body" idx="1"/>
          </p:nvPr>
        </p:nvSpPr>
        <p:spPr>
          <a:xfrm>
            <a:off x="688975" y="4473575"/>
            <a:ext cx="5505450" cy="3660775"/>
          </a:xfrm>
          <a:prstGeom prst="rect">
            <a:avLst/>
          </a:prstGeom>
          <a:noFill/>
          <a:ln>
            <a:noFill/>
          </a:ln>
        </p:spPr>
        <p:txBody>
          <a:bodyPr spcFirstLastPara="1" wrap="square" lIns="92425" tIns="46200" rIns="92425" bIns="46200" anchor="t" anchorCtr="0">
            <a:noAutofit/>
          </a:bodyPr>
          <a:lstStyle/>
          <a:p>
            <a:pPr marL="158750" lvl="0" indent="0" algn="l" rtl="0">
              <a:spcBef>
                <a:spcPts val="0"/>
              </a:spcBef>
              <a:spcAft>
                <a:spcPts val="0"/>
              </a:spcAft>
              <a:buNone/>
            </a:pPr>
            <a:r>
              <a:rPr lang="en-US" dirty="0"/>
              <a:t>Think outside the box when it comes to meeting health needs. There are many ways to reach an audience. </a:t>
            </a:r>
          </a:p>
          <a:p>
            <a:pPr marL="158750" lvl="0" indent="0" algn="l" rtl="0">
              <a:spcBef>
                <a:spcPts val="0"/>
              </a:spcBef>
              <a:spcAft>
                <a:spcPts val="0"/>
              </a:spcAft>
              <a:buNone/>
            </a:pPr>
            <a:endParaRPr lang="en-US" dirty="0"/>
          </a:p>
          <a:p>
            <a:pPr marL="158750" lvl="0" indent="0" algn="l" rtl="0">
              <a:spcBef>
                <a:spcPts val="0"/>
              </a:spcBef>
              <a:spcAft>
                <a:spcPts val="0"/>
              </a:spcAft>
              <a:buNone/>
            </a:pPr>
            <a:r>
              <a:rPr lang="en-US" dirty="0"/>
              <a:t>Here’s one example: At Brooklyn public central library, the young adult librarian, </a:t>
            </a:r>
            <a:r>
              <a:rPr lang="en-US" dirty="0" err="1"/>
              <a:t>Rakisha</a:t>
            </a:r>
            <a:r>
              <a:rPr lang="en-US" dirty="0"/>
              <a:t> Kearns-White, noticed a need in her community – many young people experiencing period poverty. </a:t>
            </a:r>
          </a:p>
          <a:p>
            <a:pPr marL="158750" lvl="0" indent="0" algn="l" rtl="0">
              <a:spcBef>
                <a:spcPts val="0"/>
              </a:spcBef>
              <a:spcAft>
                <a:spcPts val="0"/>
              </a:spcAft>
              <a:buNone/>
            </a:pPr>
            <a:endParaRPr lang="en-US" dirty="0"/>
          </a:p>
          <a:p>
            <a:pPr marL="158750" lvl="0" indent="0" algn="l" rtl="0">
              <a:spcBef>
                <a:spcPts val="0"/>
              </a:spcBef>
              <a:spcAft>
                <a:spcPts val="0"/>
              </a:spcAft>
              <a:buNone/>
            </a:pPr>
            <a:r>
              <a:rPr lang="en-US" dirty="0"/>
              <a:t>According to </a:t>
            </a:r>
            <a:r>
              <a:rPr lang="en-US" dirty="0">
                <a:hlinkClick r:id="rId3"/>
              </a:rPr>
              <a:t>Period.org</a:t>
            </a:r>
            <a:r>
              <a:rPr lang="en-US" dirty="0"/>
              <a:t>, in 2021, 23% of young people in America struggled to afford period products and 16% of students had to choose between buying pads and buying food. Statistics show that students of color, lower-income students, and those living in rural places are most impacted by a lack of access to feminine hygiene products.</a:t>
            </a:r>
            <a:endParaRPr dirty="0"/>
          </a:p>
          <a:p>
            <a:pPr marL="158750" lvl="0" indent="0" algn="l" rtl="0">
              <a:spcBef>
                <a:spcPts val="360"/>
              </a:spcBef>
              <a:spcAft>
                <a:spcPts val="0"/>
              </a:spcAft>
              <a:buClr>
                <a:schemeClr val="dk1"/>
              </a:buClr>
              <a:buSzPts val="1200"/>
              <a:buFont typeface="Calibri"/>
              <a:buNone/>
            </a:pPr>
            <a:endParaRPr dirty="0"/>
          </a:p>
          <a:p>
            <a:pPr marL="158750" lvl="0" indent="0" algn="l" rtl="0">
              <a:spcBef>
                <a:spcPts val="360"/>
              </a:spcBef>
              <a:spcAft>
                <a:spcPts val="0"/>
              </a:spcAft>
              <a:buNone/>
            </a:pPr>
            <a:r>
              <a:rPr lang="en-US" dirty="0"/>
              <a:t>The library partnered with a non-profit called </a:t>
            </a:r>
            <a:r>
              <a:rPr lang="en-US" dirty="0">
                <a:hlinkClick r:id="rId4"/>
              </a:rPr>
              <a:t>The Cycle Alliance</a:t>
            </a:r>
            <a:r>
              <a:rPr lang="en-US" dirty="0"/>
              <a:t> to start up a period pantry. This resource provides products and is surrounded with educational materials and information about reproductive health. </a:t>
            </a:r>
            <a:endParaRPr dirty="0"/>
          </a:p>
          <a:p>
            <a:pPr marL="158750" lvl="0" indent="0" algn="l" rtl="0">
              <a:spcBef>
                <a:spcPts val="360"/>
              </a:spcBef>
              <a:spcAft>
                <a:spcPts val="0"/>
              </a:spcAft>
              <a:buClr>
                <a:schemeClr val="dk1"/>
              </a:buClr>
              <a:buSzPts val="1200"/>
              <a:buFont typeface="Calibri"/>
              <a:buNone/>
            </a:pPr>
            <a:endParaRPr dirty="0"/>
          </a:p>
          <a:p>
            <a:pPr marL="158750" lvl="0" indent="0" algn="l" rtl="0">
              <a:spcBef>
                <a:spcPts val="360"/>
              </a:spcBef>
              <a:spcAft>
                <a:spcPts val="0"/>
              </a:spcAft>
              <a:buNone/>
            </a:pPr>
            <a:r>
              <a:rPr lang="en-US" u="sng" dirty="0">
                <a:solidFill>
                  <a:schemeClr val="hlink"/>
                </a:solidFill>
                <a:hlinkClick r:id="rId5"/>
              </a:rPr>
              <a:t>https://www.cbsnews.com/newyork/news/central-library-provides-free-menstrual-products/</a:t>
            </a:r>
            <a:r>
              <a:rPr lang="en-US" dirty="0"/>
              <a:t> </a:t>
            </a:r>
            <a:endParaRPr dirty="0"/>
          </a:p>
        </p:txBody>
      </p:sp>
    </p:spTree>
    <p:extLst>
      <p:ext uri="{BB962C8B-B14F-4D97-AF65-F5344CB8AC3E}">
        <p14:creationId xmlns:p14="http://schemas.microsoft.com/office/powerpoint/2010/main" val="14454638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another example where a community need was identified, and a library developed a project, found partners and funding to meet those needs. </a:t>
            </a:r>
          </a:p>
          <a:p>
            <a:endParaRPr lang="en-US" dirty="0"/>
          </a:p>
          <a:p>
            <a:r>
              <a:rPr lang="en-US" dirty="0"/>
              <a:t>If the video doesn’t play: </a:t>
            </a:r>
            <a:r>
              <a:rPr lang="en-US" b="0" i="0" dirty="0">
                <a:solidFill>
                  <a:srgbClr val="333333"/>
                </a:solidFill>
                <a:effectLst/>
                <a:latin typeface="system-ui"/>
              </a:rPr>
              <a:t>When COVID-19 struck, one rural library in Texas made a bold move to help their community.  They reached out to NNLM about funding opportunities for a virtual health room in Pottsboro, Texas.  This had NEVER been done before, having an established room in a library dedicated to tele-health appointments.  On this episode of the NNLM Discovery podcast, Region Three Executive Director Brian Leaf shares his story with host </a:t>
            </a:r>
            <a:r>
              <a:rPr lang="en-US" b="0" i="0" dirty="0" err="1">
                <a:solidFill>
                  <a:srgbClr val="333333"/>
                </a:solidFill>
                <a:effectLst/>
                <a:latin typeface="system-ui"/>
              </a:rPr>
              <a:t>Yamila</a:t>
            </a:r>
            <a:r>
              <a:rPr lang="en-US" b="0" i="0" dirty="0">
                <a:solidFill>
                  <a:srgbClr val="333333"/>
                </a:solidFill>
                <a:effectLst/>
                <a:latin typeface="system-ui"/>
              </a:rPr>
              <a:t> El-Khayat about how he and Jessica Rangel, Executive VP of Health Systems University of North Texas Health Science Center in Fort Worth, helped Pottsboro County Librarian Dianne Connery use an NNLM grant to establish a nationwide model to harness the power of telemedicine to overcome the lack of access to healthcare in much of rural America.</a:t>
            </a:r>
          </a:p>
          <a:p>
            <a:endParaRPr lang="en-US" b="0" i="0" dirty="0">
              <a:solidFill>
                <a:srgbClr val="333333"/>
              </a:solidFill>
              <a:effectLst/>
              <a:latin typeface="system-ui"/>
            </a:endParaRPr>
          </a:p>
          <a:p>
            <a:r>
              <a:rPr lang="en-US" b="0" i="0" dirty="0">
                <a:solidFill>
                  <a:srgbClr val="333333"/>
                </a:solidFill>
                <a:effectLst/>
                <a:latin typeface="system-ui"/>
              </a:rPr>
              <a:t>What do you think about this video? What did you like or find interesting about the video? Please share that in the chat</a:t>
            </a:r>
            <a:endParaRPr lang="en-US" dirty="0"/>
          </a:p>
        </p:txBody>
      </p:sp>
      <p:sp>
        <p:nvSpPr>
          <p:cNvPr id="4" name="Slide Number Placeholder 3"/>
          <p:cNvSpPr>
            <a:spLocks noGrp="1"/>
          </p:cNvSpPr>
          <p:nvPr>
            <p:ph type="sldNum" sz="quarter" idx="5"/>
          </p:nvPr>
        </p:nvSpPr>
        <p:spPr/>
        <p:txBody>
          <a:bodyPr/>
          <a:lstStyle/>
          <a:p>
            <a:fld id="{1C7E6AD7-DB55-4C21-A3E2-E144C78DA0A5}" type="slidenum">
              <a:rPr lang="en-US" smtClean="0"/>
              <a:t>25</a:t>
            </a:fld>
            <a:endParaRPr lang="en-US"/>
          </a:p>
        </p:txBody>
      </p:sp>
    </p:spTree>
    <p:extLst>
      <p:ext uri="{BB962C8B-B14F-4D97-AF65-F5344CB8AC3E}">
        <p14:creationId xmlns:p14="http://schemas.microsoft.com/office/powerpoint/2010/main" val="33829782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 can get your community health statistics and you have brainstormed some ideas. Planning for health programming is essential, so here are some implementation tips I would like to share with you. </a:t>
            </a:r>
          </a:p>
        </p:txBody>
      </p:sp>
      <p:sp>
        <p:nvSpPr>
          <p:cNvPr id="4" name="Slide Number Placeholder 3"/>
          <p:cNvSpPr>
            <a:spLocks noGrp="1"/>
          </p:cNvSpPr>
          <p:nvPr>
            <p:ph type="sldNum" sz="quarter" idx="5"/>
          </p:nvPr>
        </p:nvSpPr>
        <p:spPr/>
        <p:txBody>
          <a:bodyPr/>
          <a:lstStyle/>
          <a:p>
            <a:fld id="{1C7E6AD7-DB55-4C21-A3E2-E144C78DA0A5}" type="slidenum">
              <a:rPr lang="en-US" smtClean="0"/>
              <a:t>26</a:t>
            </a:fld>
            <a:endParaRPr lang="en-US"/>
          </a:p>
        </p:txBody>
      </p:sp>
    </p:spTree>
    <p:extLst>
      <p:ext uri="{BB962C8B-B14F-4D97-AF65-F5344CB8AC3E}">
        <p14:creationId xmlns:p14="http://schemas.microsoft.com/office/powerpoint/2010/main" val="40813772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4:notes"/>
          <p:cNvSpPr txBox="1">
            <a:spLocks noGrp="1"/>
          </p:cNvSpPr>
          <p:nvPr>
            <p:ph type="body" idx="1"/>
          </p:nvPr>
        </p:nvSpPr>
        <p:spPr>
          <a:xfrm>
            <a:off x="688975" y="4473575"/>
            <a:ext cx="5505450" cy="3660775"/>
          </a:xfrm>
          <a:prstGeom prst="rect">
            <a:avLst/>
          </a:prstGeom>
          <a:noFill/>
          <a:ln>
            <a:noFill/>
          </a:ln>
        </p:spPr>
        <p:txBody>
          <a:bodyPr spcFirstLastPara="1" wrap="square" lIns="92425" tIns="46200" rIns="92425" bIns="46200" anchor="t" anchorCtr="0">
            <a:noAutofit/>
          </a:bodyPr>
          <a:lstStyle/>
          <a:p>
            <a:pPr marL="0" marR="0" lvl="0" indent="0" algn="l" rtl="0">
              <a:lnSpc>
                <a:spcPct val="100000"/>
              </a:lnSpc>
              <a:spcBef>
                <a:spcPts val="0"/>
              </a:spcBef>
              <a:spcAft>
                <a:spcPts val="0"/>
              </a:spcAft>
              <a:buClr>
                <a:srgbClr val="000000"/>
              </a:buClr>
              <a:buSzPts val="1000"/>
              <a:buFont typeface="Calibri"/>
              <a:buNone/>
            </a:pPr>
            <a:r>
              <a:rPr lang="en-US" sz="1000" b="0" i="0" u="none" strike="noStrike" cap="none" dirty="0">
                <a:solidFill>
                  <a:srgbClr val="000000"/>
                </a:solidFill>
                <a:latin typeface="Calibri"/>
                <a:ea typeface="Calibri"/>
                <a:cs typeface="Calibri"/>
                <a:sym typeface="Calibri"/>
              </a:rPr>
              <a:t>In order to think through the development of your activity, there are 7 key questions you can ask yourself. These questions are all multifaceted but will help you recognize what pieces you have in place and where you will need to fill in the gaps. </a:t>
            </a:r>
            <a:endParaRPr dirty="0"/>
          </a:p>
          <a:p>
            <a:pPr marL="0" marR="0" lvl="0" indent="0" algn="l" rtl="0">
              <a:lnSpc>
                <a:spcPct val="100000"/>
              </a:lnSpc>
              <a:spcBef>
                <a:spcPts val="0"/>
              </a:spcBef>
              <a:spcAft>
                <a:spcPts val="0"/>
              </a:spcAft>
              <a:buClr>
                <a:schemeClr val="dk1"/>
              </a:buClr>
              <a:buSzPts val="1000"/>
              <a:buFont typeface="Calibri"/>
              <a:buNone/>
            </a:pPr>
            <a:endParaRPr sz="10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Calibri"/>
              <a:buNone/>
            </a:pPr>
            <a:r>
              <a:rPr lang="en-US" sz="1000" b="1" i="0" u="none" strike="noStrike" cap="none" dirty="0">
                <a:solidFill>
                  <a:srgbClr val="000000"/>
                </a:solidFill>
                <a:latin typeface="Calibri"/>
                <a:ea typeface="Calibri"/>
                <a:cs typeface="Calibri"/>
                <a:sym typeface="Calibri"/>
              </a:rPr>
              <a:t>Who? </a:t>
            </a:r>
            <a:r>
              <a:rPr lang="en-US" sz="1000" b="0" i="0" u="none" strike="noStrike" cap="none" dirty="0">
                <a:solidFill>
                  <a:srgbClr val="000000"/>
                </a:solidFill>
                <a:latin typeface="Calibri"/>
                <a:ea typeface="Calibri"/>
                <a:cs typeface="Calibri"/>
                <a:sym typeface="Calibri"/>
              </a:rPr>
              <a:t>Think about who your target population will be? Who in your organization can assist? Who in your community might be an expert or might know an expert? Who are potential partners for this outreach event?</a:t>
            </a:r>
            <a:endParaRPr dirty="0"/>
          </a:p>
          <a:p>
            <a:pPr marL="0" marR="0" lvl="0" indent="0" algn="l" rtl="0">
              <a:lnSpc>
                <a:spcPct val="100000"/>
              </a:lnSpc>
              <a:spcBef>
                <a:spcPts val="0"/>
              </a:spcBef>
              <a:spcAft>
                <a:spcPts val="0"/>
              </a:spcAft>
              <a:buClr>
                <a:srgbClr val="000000"/>
              </a:buClr>
              <a:buSzPts val="1000"/>
              <a:buFont typeface="Calibri"/>
              <a:buNone/>
            </a:pPr>
            <a:r>
              <a:rPr lang="en-US" sz="1000" b="0" i="0" u="none" strike="noStrike" cap="none" dirty="0">
                <a:solidFill>
                  <a:srgbClr val="000000"/>
                </a:solidFill>
                <a:latin typeface="Calibri"/>
                <a:ea typeface="Calibri"/>
                <a:cs typeface="Calibri"/>
                <a:sym typeface="Calibri"/>
              </a:rPr>
              <a:t> </a:t>
            </a:r>
            <a:endParaRPr dirty="0"/>
          </a:p>
          <a:p>
            <a:pPr marL="0" marR="0" lvl="0" indent="0" algn="l" rtl="0">
              <a:lnSpc>
                <a:spcPct val="100000"/>
              </a:lnSpc>
              <a:spcBef>
                <a:spcPts val="0"/>
              </a:spcBef>
              <a:spcAft>
                <a:spcPts val="0"/>
              </a:spcAft>
              <a:buClr>
                <a:srgbClr val="000000"/>
              </a:buClr>
              <a:buSzPts val="1000"/>
              <a:buFont typeface="Calibri"/>
              <a:buNone/>
            </a:pPr>
            <a:r>
              <a:rPr lang="en-US" sz="1000" b="1" i="0" u="none" strike="noStrike" cap="none" dirty="0">
                <a:solidFill>
                  <a:srgbClr val="000000"/>
                </a:solidFill>
                <a:latin typeface="Calibri"/>
                <a:ea typeface="Calibri"/>
                <a:cs typeface="Calibri"/>
                <a:sym typeface="Calibri"/>
              </a:rPr>
              <a:t>What?</a:t>
            </a:r>
            <a:r>
              <a:rPr lang="en-US" sz="1000" b="0" i="0" u="none" strike="noStrike" cap="none" dirty="0">
                <a:solidFill>
                  <a:srgbClr val="000000"/>
                </a:solidFill>
                <a:latin typeface="Calibri"/>
                <a:ea typeface="Calibri"/>
                <a:cs typeface="Calibri"/>
                <a:sym typeface="Calibri"/>
              </a:rPr>
              <a:t> What type of outreach activity do you wish to provide? Will you provide information or will you offer a program with a speaker? What resources are available from the National Library of Medicine or other agencies that you can use? What are the community health needs and what evidence of this do you have? </a:t>
            </a:r>
            <a:endParaRPr dirty="0"/>
          </a:p>
          <a:p>
            <a:pPr marL="0" marR="0" lvl="0" indent="0" algn="l" rtl="0">
              <a:lnSpc>
                <a:spcPct val="100000"/>
              </a:lnSpc>
              <a:spcBef>
                <a:spcPts val="0"/>
              </a:spcBef>
              <a:spcAft>
                <a:spcPts val="0"/>
              </a:spcAft>
              <a:buClr>
                <a:schemeClr val="dk1"/>
              </a:buClr>
              <a:buSzPts val="1000"/>
              <a:buFont typeface="Calibri"/>
              <a:buNone/>
            </a:pPr>
            <a:endParaRPr sz="10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Calibri"/>
              <a:buNone/>
            </a:pPr>
            <a:r>
              <a:rPr lang="en-US" sz="1000" b="1" i="0" u="none" strike="noStrike" cap="none" dirty="0">
                <a:solidFill>
                  <a:srgbClr val="000000"/>
                </a:solidFill>
                <a:latin typeface="Calibri"/>
                <a:ea typeface="Calibri"/>
                <a:cs typeface="Calibri"/>
                <a:sym typeface="Calibri"/>
              </a:rPr>
              <a:t>When?</a:t>
            </a:r>
            <a:r>
              <a:rPr lang="en-US" sz="1000" b="0" i="0" u="none" strike="noStrike" cap="none" dirty="0">
                <a:solidFill>
                  <a:srgbClr val="000000"/>
                </a:solidFill>
                <a:latin typeface="Calibri"/>
                <a:ea typeface="Calibri"/>
                <a:cs typeface="Calibri"/>
                <a:sym typeface="Calibri"/>
              </a:rPr>
              <a:t> When will you offer your program? When should you schedule so that your target population and staff are available? </a:t>
            </a:r>
            <a:endParaRPr dirty="0"/>
          </a:p>
          <a:p>
            <a:pPr marL="0" marR="0" lvl="0" indent="0" algn="l" rtl="0">
              <a:lnSpc>
                <a:spcPct val="100000"/>
              </a:lnSpc>
              <a:spcBef>
                <a:spcPts val="0"/>
              </a:spcBef>
              <a:spcAft>
                <a:spcPts val="0"/>
              </a:spcAft>
              <a:buClr>
                <a:schemeClr val="dk1"/>
              </a:buClr>
              <a:buSzPts val="1000"/>
              <a:buFont typeface="Calibri"/>
              <a:buNone/>
            </a:pPr>
            <a:endParaRPr sz="10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Calibri"/>
              <a:buNone/>
            </a:pPr>
            <a:r>
              <a:rPr lang="en-US" sz="1000" b="1" i="0" u="none" strike="noStrike" cap="none" dirty="0">
                <a:solidFill>
                  <a:srgbClr val="000000"/>
                </a:solidFill>
                <a:latin typeface="Calibri"/>
                <a:ea typeface="Calibri"/>
                <a:cs typeface="Calibri"/>
                <a:sym typeface="Calibri"/>
              </a:rPr>
              <a:t>Where?</a:t>
            </a:r>
            <a:r>
              <a:rPr lang="en-US" sz="1000" b="0" i="0" u="none" strike="noStrike" cap="none" dirty="0">
                <a:solidFill>
                  <a:srgbClr val="000000"/>
                </a:solidFill>
                <a:latin typeface="Calibri"/>
                <a:ea typeface="Calibri"/>
                <a:cs typeface="Calibri"/>
                <a:sym typeface="Calibri"/>
              </a:rPr>
              <a:t> Where will the program be held? Do you have the space? Could this be outreach to a senior center or school? Is it accessible to the participants?</a:t>
            </a:r>
            <a:endParaRPr dirty="0"/>
          </a:p>
          <a:p>
            <a:pPr marL="0" marR="0" lvl="0" indent="0" algn="l" rtl="0">
              <a:lnSpc>
                <a:spcPct val="100000"/>
              </a:lnSpc>
              <a:spcBef>
                <a:spcPts val="0"/>
              </a:spcBef>
              <a:spcAft>
                <a:spcPts val="0"/>
              </a:spcAft>
              <a:buClr>
                <a:schemeClr val="dk1"/>
              </a:buClr>
              <a:buSzPts val="1000"/>
              <a:buFont typeface="Calibri"/>
              <a:buNone/>
            </a:pPr>
            <a:endParaRPr sz="10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Calibri"/>
              <a:buNone/>
            </a:pPr>
            <a:r>
              <a:rPr lang="en-US" sz="1000" b="1" i="0" u="none" strike="noStrike" cap="none" dirty="0">
                <a:solidFill>
                  <a:srgbClr val="000000"/>
                </a:solidFill>
                <a:latin typeface="Calibri"/>
                <a:ea typeface="Calibri"/>
                <a:cs typeface="Calibri"/>
                <a:sym typeface="Calibri"/>
              </a:rPr>
              <a:t>Why? </a:t>
            </a:r>
            <a:r>
              <a:rPr lang="en-US" sz="1000" b="0" i="0" u="none" strike="noStrike" cap="none" dirty="0">
                <a:solidFill>
                  <a:srgbClr val="000000"/>
                </a:solidFill>
                <a:latin typeface="Calibri"/>
                <a:ea typeface="Calibri"/>
                <a:cs typeface="Calibri"/>
                <a:sym typeface="Calibri"/>
              </a:rPr>
              <a:t>Why do you want to offer this outreach activity? Why will this benefit your library/organization’s chosen target population? </a:t>
            </a:r>
            <a:endParaRPr dirty="0"/>
          </a:p>
          <a:p>
            <a:pPr marL="0" marR="0" lvl="0" indent="0" algn="l" rtl="0">
              <a:lnSpc>
                <a:spcPct val="100000"/>
              </a:lnSpc>
              <a:spcBef>
                <a:spcPts val="0"/>
              </a:spcBef>
              <a:spcAft>
                <a:spcPts val="0"/>
              </a:spcAft>
              <a:buClr>
                <a:schemeClr val="dk1"/>
              </a:buClr>
              <a:buSzPts val="1000"/>
              <a:buFont typeface="Calibri"/>
              <a:buNone/>
            </a:pPr>
            <a:endParaRPr sz="10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Calibri"/>
              <a:buNone/>
            </a:pPr>
            <a:r>
              <a:rPr lang="en-US" sz="1000" b="1" i="0" u="none" strike="noStrike" cap="none" dirty="0">
                <a:solidFill>
                  <a:srgbClr val="000000"/>
                </a:solidFill>
                <a:latin typeface="Calibri"/>
                <a:ea typeface="Calibri"/>
                <a:cs typeface="Calibri"/>
                <a:sym typeface="Calibri"/>
              </a:rPr>
              <a:t>How? </a:t>
            </a:r>
            <a:r>
              <a:rPr lang="en-US" sz="1000" b="0" i="0" u="none" strike="noStrike" cap="none" dirty="0">
                <a:solidFill>
                  <a:srgbClr val="000000"/>
                </a:solidFill>
                <a:latin typeface="Calibri"/>
                <a:ea typeface="Calibri"/>
                <a:cs typeface="Calibri"/>
                <a:sym typeface="Calibri"/>
              </a:rPr>
              <a:t>How will you market the program? Are there specific locations where your target population frequents? How will you locate speakers if you are unaware of any? </a:t>
            </a:r>
            <a:endParaRPr dirty="0"/>
          </a:p>
          <a:p>
            <a:pPr marL="0" marR="0" lvl="0" indent="0" algn="l" rtl="0">
              <a:lnSpc>
                <a:spcPct val="100000"/>
              </a:lnSpc>
              <a:spcBef>
                <a:spcPts val="0"/>
              </a:spcBef>
              <a:spcAft>
                <a:spcPts val="0"/>
              </a:spcAft>
              <a:buClr>
                <a:schemeClr val="dk1"/>
              </a:buClr>
              <a:buSzPts val="1000"/>
              <a:buFont typeface="Calibri"/>
              <a:buNone/>
            </a:pPr>
            <a:endParaRPr sz="10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Calibri"/>
              <a:buNone/>
            </a:pPr>
            <a:r>
              <a:rPr lang="en-US" sz="1000" b="1" i="0" u="none" strike="noStrike" cap="none" dirty="0">
                <a:solidFill>
                  <a:srgbClr val="000000"/>
                </a:solidFill>
                <a:latin typeface="Calibri"/>
                <a:ea typeface="Calibri"/>
                <a:cs typeface="Calibri"/>
                <a:sym typeface="Calibri"/>
              </a:rPr>
              <a:t>How much? </a:t>
            </a:r>
            <a:r>
              <a:rPr lang="en-US" sz="1000" b="0" i="0" u="none" strike="noStrike" cap="none" dirty="0">
                <a:solidFill>
                  <a:srgbClr val="000000"/>
                </a:solidFill>
                <a:latin typeface="Calibri"/>
                <a:ea typeface="Calibri"/>
                <a:cs typeface="Calibri"/>
                <a:sym typeface="Calibri"/>
              </a:rPr>
              <a:t>This question involves looking at how much time you and other staff will have to invest in the activity and also how much money will it cost? </a:t>
            </a:r>
          </a:p>
          <a:p>
            <a:pPr marL="0" marR="0" lvl="0" indent="0" algn="l" rtl="0">
              <a:lnSpc>
                <a:spcPct val="100000"/>
              </a:lnSpc>
              <a:spcBef>
                <a:spcPts val="0"/>
              </a:spcBef>
              <a:spcAft>
                <a:spcPts val="0"/>
              </a:spcAft>
              <a:buClr>
                <a:srgbClr val="000000"/>
              </a:buClr>
              <a:buSzPts val="1000"/>
              <a:buFont typeface="Calibri"/>
              <a:buNone/>
            </a:pPr>
            <a:endParaRPr lang="en-US" sz="1000" b="0" i="0" u="none" strike="noStrike" cap="none" dirty="0">
              <a:solidFill>
                <a:srgbClr val="000000"/>
              </a:solidFill>
              <a:latin typeface="Calibri"/>
              <a:cs typeface="Calibri"/>
              <a:sym typeface="Calibri"/>
            </a:endParaRPr>
          </a:p>
          <a:p>
            <a:pPr marL="0" marR="0" lvl="0" indent="0" algn="l" rtl="0">
              <a:lnSpc>
                <a:spcPct val="100000"/>
              </a:lnSpc>
              <a:spcBef>
                <a:spcPts val="0"/>
              </a:spcBef>
              <a:spcAft>
                <a:spcPts val="0"/>
              </a:spcAft>
              <a:buClr>
                <a:srgbClr val="000000"/>
              </a:buClr>
              <a:buSzPts val="1000"/>
              <a:buFont typeface="Calibri"/>
              <a:buNone/>
            </a:pPr>
            <a:r>
              <a:rPr lang="en-US" sz="1000" b="0" i="0" u="none" strike="noStrike" cap="none" dirty="0">
                <a:solidFill>
                  <a:srgbClr val="000000"/>
                </a:solidFill>
                <a:latin typeface="Calibri"/>
                <a:cs typeface="Calibri"/>
                <a:sym typeface="Calibri"/>
              </a:rPr>
              <a:t>Ok, that is a lot!! I’m going to share one more planning tool, and then we’ll give you some time to work on your own.</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15:notes"/>
          <p:cNvSpPr txBox="1">
            <a:spLocks noGrp="1"/>
          </p:cNvSpPr>
          <p:nvPr>
            <p:ph type="body" idx="1"/>
          </p:nvPr>
        </p:nvSpPr>
        <p:spPr>
          <a:xfrm>
            <a:off x="688975" y="4473575"/>
            <a:ext cx="5505450" cy="3660775"/>
          </a:xfrm>
          <a:prstGeom prst="rect">
            <a:avLst/>
          </a:prstGeom>
          <a:noFill/>
          <a:ln>
            <a:noFill/>
          </a:ln>
        </p:spPr>
        <p:txBody>
          <a:bodyPr spcFirstLastPara="1" wrap="square" lIns="92425" tIns="46200" rIns="92425" bIns="46200" anchor="t" anchorCtr="0">
            <a:noAutofit/>
          </a:bodyPr>
          <a:lstStyle/>
          <a:p>
            <a:pPr marL="158750" lvl="0" indent="0" algn="l" rtl="0">
              <a:spcBef>
                <a:spcPts val="0"/>
              </a:spcBef>
              <a:spcAft>
                <a:spcPts val="0"/>
              </a:spcAft>
              <a:buClr>
                <a:schemeClr val="dk1"/>
              </a:buClr>
              <a:buSzPts val="1200"/>
              <a:buFont typeface="Calibri"/>
              <a:buNone/>
            </a:pPr>
            <a:r>
              <a:rPr lang="en-US" dirty="0"/>
              <a:t>If you need buy in from funders or other stakeholders, one way to explain your program or activity is through the use of a logic model.</a:t>
            </a:r>
          </a:p>
          <a:p>
            <a:pPr marL="158750" lvl="0" indent="0" algn="l" rtl="0">
              <a:spcBef>
                <a:spcPts val="0"/>
              </a:spcBef>
              <a:spcAft>
                <a:spcPts val="0"/>
              </a:spcAft>
              <a:buClr>
                <a:schemeClr val="dk1"/>
              </a:buClr>
              <a:buSzPts val="1200"/>
              <a:buFont typeface="Calibri"/>
              <a:buNone/>
            </a:pPr>
            <a:endParaRPr lang="en-US" dirty="0"/>
          </a:p>
          <a:p>
            <a:pPr marL="158750" lvl="0" indent="0" algn="l" rtl="0">
              <a:spcBef>
                <a:spcPts val="0"/>
              </a:spcBef>
              <a:spcAft>
                <a:spcPts val="0"/>
              </a:spcAft>
              <a:buClr>
                <a:schemeClr val="dk1"/>
              </a:buClr>
              <a:buSzPts val="1200"/>
              <a:buFont typeface="Calibri"/>
              <a:buNone/>
            </a:pPr>
            <a:r>
              <a:rPr lang="en-US" dirty="0"/>
              <a:t>A logic model is a visual representation of a program that illustrates how planned</a:t>
            </a:r>
          </a:p>
          <a:p>
            <a:pPr marL="158750" lvl="0" indent="0" algn="l" rtl="0">
              <a:spcBef>
                <a:spcPts val="0"/>
              </a:spcBef>
              <a:spcAft>
                <a:spcPts val="0"/>
              </a:spcAft>
              <a:buClr>
                <a:schemeClr val="dk1"/>
              </a:buClr>
              <a:buSzPts val="1200"/>
              <a:buFont typeface="Calibri"/>
              <a:buNone/>
            </a:pPr>
            <a:r>
              <a:rPr lang="en-US" dirty="0"/>
              <a:t>activities are linked to program results. A well-constructed logic model can make it easier to</a:t>
            </a:r>
          </a:p>
          <a:p>
            <a:pPr marL="158750" lvl="0" indent="0" algn="l" rtl="0">
              <a:spcBef>
                <a:spcPts val="0"/>
              </a:spcBef>
              <a:spcAft>
                <a:spcPts val="0"/>
              </a:spcAft>
              <a:buClr>
                <a:schemeClr val="dk1"/>
              </a:buClr>
              <a:buSzPts val="1200"/>
              <a:buFont typeface="Calibri"/>
              <a:buNone/>
            </a:pPr>
            <a:r>
              <a:rPr lang="en-US" dirty="0"/>
              <a:t>plan outreach programs by helping you determine the resources and activities you need to</a:t>
            </a:r>
          </a:p>
          <a:p>
            <a:pPr marL="158750" lvl="0" indent="0" algn="l" rtl="0">
              <a:spcBef>
                <a:spcPts val="0"/>
              </a:spcBef>
              <a:spcAft>
                <a:spcPts val="0"/>
              </a:spcAft>
              <a:buClr>
                <a:schemeClr val="dk1"/>
              </a:buClr>
              <a:buSzPts val="1200"/>
              <a:buFont typeface="Calibri"/>
              <a:buNone/>
            </a:pPr>
            <a:r>
              <a:rPr lang="en-US" dirty="0"/>
              <a:t>achieve desired results.</a:t>
            </a:r>
          </a:p>
          <a:p>
            <a:pPr marL="158750" lvl="0" indent="0" algn="l" rtl="0">
              <a:spcBef>
                <a:spcPts val="0"/>
              </a:spcBef>
              <a:spcAft>
                <a:spcPts val="0"/>
              </a:spcAft>
              <a:buClr>
                <a:schemeClr val="dk1"/>
              </a:buClr>
              <a:buSzPts val="1200"/>
              <a:buFont typeface="Calibri"/>
              <a:buNone/>
            </a:pPr>
            <a:endParaRPr lang="en-US" dirty="0"/>
          </a:p>
          <a:p>
            <a:pPr marL="158750" lvl="0" indent="0" algn="l" rtl="0">
              <a:spcBef>
                <a:spcPts val="0"/>
              </a:spcBef>
              <a:spcAft>
                <a:spcPts val="0"/>
              </a:spcAft>
              <a:buClr>
                <a:schemeClr val="dk1"/>
              </a:buClr>
              <a:buSzPts val="1200"/>
              <a:buFont typeface="Calibri"/>
              <a:buNone/>
            </a:pPr>
            <a:r>
              <a:rPr lang="en-US" dirty="0"/>
              <a:t>As complicated as logic models may sound, they can be easy to use and very helpful from program idea to evaluation. </a:t>
            </a:r>
          </a:p>
          <a:p>
            <a:pPr marL="158750" lvl="0" indent="0" algn="l" rtl="0">
              <a:spcBef>
                <a:spcPts val="0"/>
              </a:spcBef>
              <a:spcAft>
                <a:spcPts val="0"/>
              </a:spcAft>
              <a:buClr>
                <a:schemeClr val="dk1"/>
              </a:buClr>
              <a:buSzPts val="1200"/>
              <a:buFont typeface="Calibri"/>
              <a:buNone/>
            </a:pPr>
            <a:endParaRPr lang="en-US" dirty="0"/>
          </a:p>
          <a:p>
            <a:pPr marL="158750" lvl="0" indent="0" algn="l" rtl="0">
              <a:spcBef>
                <a:spcPts val="0"/>
              </a:spcBef>
              <a:spcAft>
                <a:spcPts val="0"/>
              </a:spcAft>
              <a:buClr>
                <a:schemeClr val="dk1"/>
              </a:buClr>
              <a:buSzPts val="1200"/>
              <a:buFont typeface="Calibri"/>
              <a:buNone/>
            </a:pPr>
            <a:r>
              <a:rPr lang="en-US" dirty="0"/>
              <a:t>At the very top is the goal of your activity or program</a:t>
            </a:r>
            <a:endParaRPr dirty="0"/>
          </a:p>
          <a:p>
            <a:pPr marL="158750" lvl="0" indent="0" algn="l" rtl="0">
              <a:spcBef>
                <a:spcPts val="360"/>
              </a:spcBef>
              <a:spcAft>
                <a:spcPts val="0"/>
              </a:spcAft>
              <a:buClr>
                <a:schemeClr val="dk1"/>
              </a:buClr>
              <a:buSzPts val="1200"/>
              <a:buFont typeface="Calibri"/>
              <a:buNone/>
            </a:pPr>
            <a:endParaRPr dirty="0"/>
          </a:p>
          <a:p>
            <a:pPr marL="158750" lvl="0" indent="0" algn="l" rtl="0">
              <a:spcBef>
                <a:spcPts val="360"/>
              </a:spcBef>
              <a:spcAft>
                <a:spcPts val="0"/>
              </a:spcAft>
              <a:buClr>
                <a:schemeClr val="dk1"/>
              </a:buClr>
              <a:buSzPts val="1200"/>
              <a:buFont typeface="Calibri"/>
              <a:buNone/>
            </a:pPr>
            <a:r>
              <a:rPr lang="en-US" dirty="0"/>
              <a:t>Think of the</a:t>
            </a:r>
            <a:r>
              <a:rPr lang="en-US" b="1" dirty="0"/>
              <a:t> inputs </a:t>
            </a:r>
            <a:r>
              <a:rPr lang="en-US" dirty="0"/>
              <a:t>as the resources that will be used to support the activity or program you wish to conduct. </a:t>
            </a:r>
            <a:endParaRPr dirty="0"/>
          </a:p>
          <a:p>
            <a:pPr marL="158750" lvl="0" indent="0" algn="l" rtl="0">
              <a:spcBef>
                <a:spcPts val="360"/>
              </a:spcBef>
              <a:spcAft>
                <a:spcPts val="0"/>
              </a:spcAft>
              <a:buClr>
                <a:schemeClr val="dk1"/>
              </a:buClr>
              <a:buSzPts val="1200"/>
              <a:buFont typeface="Calibri"/>
              <a:buNone/>
            </a:pPr>
            <a:endParaRPr dirty="0"/>
          </a:p>
          <a:p>
            <a:pPr marL="158750" lvl="0" indent="0" algn="l" rtl="0">
              <a:spcBef>
                <a:spcPts val="360"/>
              </a:spcBef>
              <a:spcAft>
                <a:spcPts val="0"/>
              </a:spcAft>
              <a:buClr>
                <a:schemeClr val="dk1"/>
              </a:buClr>
              <a:buSzPts val="1200"/>
              <a:buFont typeface="Calibri"/>
              <a:buNone/>
            </a:pPr>
            <a:r>
              <a:rPr lang="en-US" dirty="0"/>
              <a:t>The</a:t>
            </a:r>
            <a:r>
              <a:rPr lang="en-US" b="1" dirty="0"/>
              <a:t> activities </a:t>
            </a:r>
            <a:r>
              <a:rPr lang="en-US" dirty="0"/>
              <a:t>are the main things the project will do/provide. </a:t>
            </a:r>
            <a:endParaRPr dirty="0"/>
          </a:p>
          <a:p>
            <a:pPr marL="158750" lvl="0" indent="0" algn="l" rtl="0">
              <a:spcBef>
                <a:spcPts val="360"/>
              </a:spcBef>
              <a:spcAft>
                <a:spcPts val="0"/>
              </a:spcAft>
              <a:buClr>
                <a:schemeClr val="dk1"/>
              </a:buClr>
              <a:buSzPts val="1200"/>
              <a:buFont typeface="Calibri"/>
              <a:buNone/>
            </a:pPr>
            <a:endParaRPr dirty="0"/>
          </a:p>
          <a:p>
            <a:pPr marL="158750" lvl="0" indent="0" algn="l" rtl="0">
              <a:spcBef>
                <a:spcPts val="360"/>
              </a:spcBef>
              <a:spcAft>
                <a:spcPts val="0"/>
              </a:spcAft>
              <a:buClr>
                <a:schemeClr val="dk1"/>
              </a:buClr>
              <a:buSzPts val="1200"/>
              <a:buFont typeface="Calibri"/>
              <a:buNone/>
            </a:pPr>
            <a:r>
              <a:rPr lang="en-US" b="1" dirty="0"/>
              <a:t>Outcomes</a:t>
            </a:r>
            <a:r>
              <a:rPr lang="en-US" dirty="0"/>
              <a:t> are the how many and what sort of observable/tangible results will be achieved? The short term focuses on what will occur as a direct result of the activity (such as changes in knowledge, skills or attitudes). </a:t>
            </a:r>
            <a:endParaRPr dirty="0"/>
          </a:p>
          <a:p>
            <a:pPr marL="0" lvl="0" indent="0" algn="l" rtl="0">
              <a:spcBef>
                <a:spcPts val="360"/>
              </a:spcBef>
              <a:spcAft>
                <a:spcPts val="0"/>
              </a:spcAft>
              <a:buNone/>
            </a:pPr>
            <a:endParaRPr dirty="0"/>
          </a:p>
          <a:p>
            <a:pPr marL="158750" lvl="0" indent="0" algn="l" rtl="0">
              <a:spcBef>
                <a:spcPts val="360"/>
              </a:spcBef>
              <a:spcAft>
                <a:spcPts val="0"/>
              </a:spcAft>
              <a:buClr>
                <a:schemeClr val="dk1"/>
              </a:buClr>
              <a:buSzPts val="1200"/>
              <a:buFont typeface="Calibri"/>
              <a:buNone/>
            </a:pPr>
            <a:r>
              <a:rPr lang="en-US" dirty="0"/>
              <a:t>The</a:t>
            </a:r>
            <a:r>
              <a:rPr lang="en-US" b="1" dirty="0"/>
              <a:t> assumptions </a:t>
            </a:r>
            <a:r>
              <a:rPr lang="en-US" dirty="0"/>
              <a:t>are the beliefs about the environment and community. </a:t>
            </a:r>
            <a:endParaRPr dirty="0"/>
          </a:p>
          <a:p>
            <a:pPr marL="158750" lvl="0" indent="0" algn="l" rtl="0">
              <a:spcBef>
                <a:spcPts val="360"/>
              </a:spcBef>
              <a:spcAft>
                <a:spcPts val="0"/>
              </a:spcAft>
              <a:buClr>
                <a:schemeClr val="dk1"/>
              </a:buClr>
              <a:buSzPts val="1200"/>
              <a:buFont typeface="Calibri"/>
              <a:buNone/>
            </a:pPr>
            <a:endParaRPr dirty="0"/>
          </a:p>
          <a:p>
            <a:pPr marL="158750" lvl="0" indent="0" algn="l" rtl="0">
              <a:spcBef>
                <a:spcPts val="360"/>
              </a:spcBef>
              <a:spcAft>
                <a:spcPts val="0"/>
              </a:spcAft>
              <a:buClr>
                <a:schemeClr val="dk1"/>
              </a:buClr>
              <a:buSzPts val="1200"/>
              <a:buFont typeface="Calibri"/>
              <a:buNone/>
            </a:pPr>
            <a:r>
              <a:rPr lang="en-US" b="1" dirty="0"/>
              <a:t>External factors </a:t>
            </a:r>
            <a:r>
              <a:rPr lang="en-US" dirty="0"/>
              <a:t>include the positive and negative influences, the culture, economics, politics and demographics of the community. Both assumptions and external factors should be confirmed before implementing the program. </a:t>
            </a:r>
          </a:p>
          <a:p>
            <a:pPr marL="158750" lvl="0" indent="0" algn="l" rtl="0">
              <a:spcBef>
                <a:spcPts val="360"/>
              </a:spcBef>
              <a:spcAft>
                <a:spcPts val="0"/>
              </a:spcAft>
              <a:buClr>
                <a:schemeClr val="dk1"/>
              </a:buClr>
              <a:buSzPts val="1200"/>
              <a:buFont typeface="Calibri"/>
              <a:buNone/>
            </a:pPr>
            <a:endParaRPr lang="en-US" dirty="0"/>
          </a:p>
          <a:p>
            <a:pPr marL="158750" lvl="0" indent="0" algn="l" rtl="0">
              <a:spcBef>
                <a:spcPts val="360"/>
              </a:spcBef>
              <a:spcAft>
                <a:spcPts val="0"/>
              </a:spcAft>
              <a:buClr>
                <a:schemeClr val="dk1"/>
              </a:buClr>
              <a:buSzPts val="1200"/>
              <a:buFont typeface="Calibri"/>
              <a:buNone/>
            </a:pPr>
            <a:r>
              <a:rPr lang="en-US" dirty="0"/>
              <a:t>Link: https://www.nnlm.gov/sites/default/files/2021-08/Logic%20Model.pdf </a:t>
            </a:r>
            <a:endParaRPr dirty="0"/>
          </a:p>
          <a:p>
            <a:pPr marL="0" lvl="0" indent="0" algn="l" rtl="0">
              <a:spcBef>
                <a:spcPts val="36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16:notes"/>
          <p:cNvSpPr txBox="1">
            <a:spLocks noGrp="1"/>
          </p:cNvSpPr>
          <p:nvPr>
            <p:ph type="body" idx="1"/>
          </p:nvPr>
        </p:nvSpPr>
        <p:spPr>
          <a:xfrm>
            <a:off x="688975" y="4473575"/>
            <a:ext cx="5505450" cy="3660775"/>
          </a:xfrm>
          <a:prstGeom prst="rect">
            <a:avLst/>
          </a:prstGeom>
          <a:noFill/>
          <a:ln>
            <a:noFill/>
          </a:ln>
        </p:spPr>
        <p:txBody>
          <a:bodyPr spcFirstLastPara="1" wrap="square" lIns="92425" tIns="46200" rIns="92425" bIns="46200" anchor="t" anchorCtr="0">
            <a:noAutofit/>
          </a:bodyPr>
          <a:lstStyle/>
          <a:p>
            <a:pPr marL="158750" lvl="0" indent="0" algn="l" rtl="0">
              <a:spcBef>
                <a:spcPts val="0"/>
              </a:spcBef>
              <a:spcAft>
                <a:spcPts val="0"/>
              </a:spcAft>
              <a:buClr>
                <a:schemeClr val="dk1"/>
              </a:buClr>
              <a:buSzPts val="1200"/>
              <a:buFont typeface="Calibri"/>
              <a:buNone/>
            </a:pPr>
            <a:endParaRPr lang="en-US"/>
          </a:p>
          <a:p>
            <a:pPr marL="158750" lvl="0" indent="0" algn="l" rtl="0">
              <a:spcBef>
                <a:spcPts val="0"/>
              </a:spcBef>
              <a:spcAft>
                <a:spcPts val="0"/>
              </a:spcAft>
              <a:buClr>
                <a:schemeClr val="dk1"/>
              </a:buClr>
              <a:buSzPts val="1200"/>
              <a:buFont typeface="Calibri"/>
              <a:buNone/>
            </a:pPr>
            <a:r>
              <a:rPr lang="en-US"/>
              <a:t>This template shows the types of things you might include in each area. </a:t>
            </a:r>
          </a:p>
          <a:p>
            <a:pPr marL="158750" lvl="0" indent="0" algn="l" rtl="0">
              <a:spcBef>
                <a:spcPts val="0"/>
              </a:spcBef>
              <a:spcAft>
                <a:spcPts val="0"/>
              </a:spcAft>
              <a:buClr>
                <a:schemeClr val="dk1"/>
              </a:buClr>
              <a:buSzPts val="1200"/>
              <a:buFont typeface="Calibri"/>
              <a:buNone/>
            </a:pPr>
            <a:r>
              <a:rPr lang="en-US" b="0"/>
              <a:t>For example, your inputs include time, money, equipment</a:t>
            </a:r>
          </a:p>
          <a:p>
            <a:pPr marL="158750" lvl="0" indent="0" algn="l" rtl="0">
              <a:spcBef>
                <a:spcPts val="0"/>
              </a:spcBef>
              <a:spcAft>
                <a:spcPts val="0"/>
              </a:spcAft>
              <a:buClr>
                <a:schemeClr val="dk1"/>
              </a:buClr>
              <a:buSzPts val="1200"/>
              <a:buFont typeface="Calibri"/>
              <a:buNone/>
            </a:pPr>
            <a:r>
              <a:rPr lang="en-US" b="0"/>
              <a:t>Your outputs might be that people have increased knowledge about evaluating health websites, and that they then help their family members separate reliable information from questionable information. </a:t>
            </a:r>
            <a:endParaRPr b="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think about Health Programming for your community, which picture most closely resembles how you feel?</a:t>
            </a:r>
          </a:p>
          <a:p>
            <a:r>
              <a:rPr lang="en-US" dirty="0"/>
              <a:t>A is hands planting seeds in the dirt</a:t>
            </a:r>
          </a:p>
          <a:p>
            <a:r>
              <a:rPr lang="en-US" dirty="0"/>
              <a:t>B is a raft in whitewater</a:t>
            </a:r>
          </a:p>
          <a:p>
            <a:r>
              <a:rPr lang="en-US" dirty="0"/>
              <a:t>C. Is a large hedge maze</a:t>
            </a:r>
          </a:p>
          <a:p>
            <a:r>
              <a:rPr lang="en-US" dirty="0"/>
              <a:t>D is a ballet dancer</a:t>
            </a:r>
          </a:p>
          <a:p>
            <a:endParaRPr lang="en-US" dirty="0"/>
          </a:p>
          <a:p>
            <a:r>
              <a:rPr lang="en-US" dirty="0"/>
              <a:t>Put your response in the chat, and if you’re up for it, add a little note on why</a:t>
            </a:r>
          </a:p>
          <a:p>
            <a:endParaRPr lang="en-US" dirty="0"/>
          </a:p>
          <a:p>
            <a:r>
              <a:rPr lang="en-US" dirty="0"/>
              <a:t>We all bring different feelings, experiences and expectations about planning and implementing health programming in our communities. </a:t>
            </a:r>
            <a:br>
              <a:rPr lang="en-US" dirty="0"/>
            </a:br>
            <a:r>
              <a:rPr lang="en-US" dirty="0"/>
              <a:t>We hope to give you some information and resources to support you in this area. </a:t>
            </a:r>
          </a:p>
        </p:txBody>
      </p:sp>
      <p:sp>
        <p:nvSpPr>
          <p:cNvPr id="4" name="Slide Number Placeholder 3"/>
          <p:cNvSpPr>
            <a:spLocks noGrp="1"/>
          </p:cNvSpPr>
          <p:nvPr>
            <p:ph type="sldNum" sz="quarter" idx="5"/>
          </p:nvPr>
        </p:nvSpPr>
        <p:spPr/>
        <p:txBody>
          <a:bodyPr/>
          <a:lstStyle/>
          <a:p>
            <a:fld id="{1C7E6AD7-DB55-4C21-A3E2-E144C78DA0A5}" type="slidenum">
              <a:rPr lang="en-US" smtClean="0"/>
              <a:t>3</a:t>
            </a:fld>
            <a:endParaRPr lang="en-US"/>
          </a:p>
        </p:txBody>
      </p:sp>
    </p:spTree>
    <p:extLst>
      <p:ext uri="{BB962C8B-B14F-4D97-AF65-F5344CB8AC3E}">
        <p14:creationId xmlns:p14="http://schemas.microsoft.com/office/powerpoint/2010/main" val="27478640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17:notes"/>
          <p:cNvSpPr txBox="1">
            <a:spLocks noGrp="1"/>
          </p:cNvSpPr>
          <p:nvPr>
            <p:ph type="body" idx="1"/>
          </p:nvPr>
        </p:nvSpPr>
        <p:spPr>
          <a:xfrm>
            <a:off x="688975" y="4473575"/>
            <a:ext cx="5505450" cy="3660775"/>
          </a:xfrm>
          <a:prstGeom prst="rect">
            <a:avLst/>
          </a:prstGeom>
          <a:noFill/>
          <a:ln>
            <a:noFill/>
          </a:ln>
        </p:spPr>
        <p:txBody>
          <a:bodyPr spcFirstLastPara="1" wrap="square" lIns="92425" tIns="46200" rIns="92425" bIns="46200"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dirty="0"/>
              <a:t>Logic models don’t have to be daunting.</a:t>
            </a:r>
          </a:p>
          <a:p>
            <a:pPr marL="158750" marR="0" lvl="0" indent="0" algn="l" rtl="0">
              <a:lnSpc>
                <a:spcPct val="100000"/>
              </a:lnSpc>
              <a:spcBef>
                <a:spcPts val="0"/>
              </a:spcBef>
              <a:spcAft>
                <a:spcPts val="0"/>
              </a:spcAft>
              <a:buClr>
                <a:srgbClr val="000000"/>
              </a:buClr>
              <a:buSzPts val="1100"/>
              <a:buFont typeface="Arial"/>
              <a:buNone/>
            </a:pPr>
            <a:r>
              <a:rPr lang="en-US" dirty="0"/>
              <a:t>This is a simplified example for children’s </a:t>
            </a:r>
            <a:r>
              <a:rPr lang="en-US" dirty="0" err="1"/>
              <a:t>storytime</a:t>
            </a:r>
            <a:r>
              <a:rPr lang="en-US" dirty="0"/>
              <a:t> from the library research service. </a:t>
            </a:r>
          </a:p>
          <a:p>
            <a:pPr marL="158750" marR="0" lvl="0" indent="0" algn="l" rtl="0">
              <a:lnSpc>
                <a:spcPct val="100000"/>
              </a:lnSpc>
              <a:spcBef>
                <a:spcPts val="0"/>
              </a:spcBef>
              <a:spcAft>
                <a:spcPts val="0"/>
              </a:spcAft>
              <a:buClr>
                <a:srgbClr val="000000"/>
              </a:buClr>
              <a:buSzPts val="1100"/>
              <a:buFont typeface="Arial"/>
              <a:buNone/>
            </a:pPr>
            <a:endParaRPr lang="en-US" dirty="0"/>
          </a:p>
          <a:p>
            <a:pPr marL="158750" marR="0" lvl="0" indent="0" algn="l" rtl="0">
              <a:lnSpc>
                <a:spcPct val="100000"/>
              </a:lnSpc>
              <a:spcBef>
                <a:spcPts val="0"/>
              </a:spcBef>
              <a:spcAft>
                <a:spcPts val="0"/>
              </a:spcAft>
              <a:buClr>
                <a:srgbClr val="000000"/>
              </a:buClr>
              <a:buSzPts val="1100"/>
              <a:buFont typeface="Arial"/>
              <a:buNone/>
            </a:pPr>
            <a:r>
              <a:rPr lang="en-US" dirty="0"/>
              <a:t>You can think of them as a bit like if… then statements. If we do/have the things on the inputs side, then we predict the outcomes side will happen</a:t>
            </a:r>
          </a:p>
          <a:p>
            <a:pPr marL="158750" marR="0" lvl="0" indent="0" algn="l" rtl="0">
              <a:lnSpc>
                <a:spcPct val="100000"/>
              </a:lnSpc>
              <a:spcBef>
                <a:spcPts val="0"/>
              </a:spcBef>
              <a:spcAft>
                <a:spcPts val="0"/>
              </a:spcAft>
              <a:buClr>
                <a:srgbClr val="000000"/>
              </a:buClr>
              <a:buSzPts val="1100"/>
              <a:buFont typeface="Arial"/>
              <a:buNone/>
            </a:pPr>
            <a:endParaRPr lang="en-US" dirty="0"/>
          </a:p>
          <a:p>
            <a:pPr marL="158750" marR="0" lvl="0" indent="0" algn="l" rtl="0">
              <a:lnSpc>
                <a:spcPct val="100000"/>
              </a:lnSpc>
              <a:spcBef>
                <a:spcPts val="0"/>
              </a:spcBef>
              <a:spcAft>
                <a:spcPts val="0"/>
              </a:spcAft>
              <a:buClr>
                <a:srgbClr val="000000"/>
              </a:buClr>
              <a:buSzPts val="1100"/>
              <a:buFont typeface="Arial"/>
              <a:buNone/>
            </a:pPr>
            <a:r>
              <a:rPr lang="en-US" dirty="0"/>
              <a:t>For this type of logic model, you can start with the goal and long-term outcomes and work your way back. </a:t>
            </a:r>
          </a:p>
          <a:p>
            <a:pPr marL="158750" marR="0" lvl="0" indent="0" algn="l" rtl="0">
              <a:lnSpc>
                <a:spcPct val="100000"/>
              </a:lnSpc>
              <a:spcBef>
                <a:spcPts val="0"/>
              </a:spcBef>
              <a:spcAft>
                <a:spcPts val="0"/>
              </a:spcAft>
              <a:buClr>
                <a:srgbClr val="000000"/>
              </a:buClr>
              <a:buSzPts val="1100"/>
              <a:buFont typeface="Arial"/>
              <a:buNone/>
            </a:pPr>
            <a:endParaRPr lang="en-US" dirty="0"/>
          </a:p>
          <a:p>
            <a:pPr marL="158750" marR="0" lvl="0" indent="0" algn="l" rtl="0">
              <a:lnSpc>
                <a:spcPct val="100000"/>
              </a:lnSpc>
              <a:spcBef>
                <a:spcPts val="0"/>
              </a:spcBef>
              <a:spcAft>
                <a:spcPts val="0"/>
              </a:spcAft>
              <a:buClr>
                <a:srgbClr val="000000"/>
              </a:buClr>
              <a:buSzPts val="1100"/>
              <a:buFont typeface="Arial"/>
              <a:buNone/>
            </a:pPr>
            <a:r>
              <a:rPr lang="en-US" dirty="0"/>
              <a:t>If this way of planning appeals to you, there are many resources on developing logic models. </a:t>
            </a:r>
          </a:p>
          <a:p>
            <a:pPr marL="158750" marR="0" lvl="0" indent="0" algn="l" rtl="0">
              <a:lnSpc>
                <a:spcPct val="100000"/>
              </a:lnSpc>
              <a:spcBef>
                <a:spcPts val="0"/>
              </a:spcBef>
              <a:spcAft>
                <a:spcPts val="0"/>
              </a:spcAft>
              <a:buClr>
                <a:srgbClr val="000000"/>
              </a:buClr>
              <a:buSzPts val="1100"/>
              <a:buFont typeface="Arial"/>
              <a:buNone/>
            </a:pPr>
            <a:endParaRPr lang="en-US" dirty="0"/>
          </a:p>
          <a:p>
            <a:pPr marL="158750" lvl="0" indent="0" algn="l" rtl="0">
              <a:spcBef>
                <a:spcPts val="360"/>
              </a:spcBef>
              <a:spcAft>
                <a:spcPts val="0"/>
              </a:spcAft>
              <a:buClr>
                <a:schemeClr val="dk1"/>
              </a:buClr>
              <a:buSzPts val="1200"/>
              <a:buFont typeface="Calibri"/>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Activity 3: Your Turn</a:t>
            </a:r>
          </a:p>
          <a:p>
            <a:endParaRPr lang="en-US" dirty="0"/>
          </a:p>
          <a:p>
            <a:r>
              <a:rPr lang="en-US" dirty="0"/>
              <a:t>Choose either the 7 questions or logic model from your class worksheet and begin filling in the key pieces to implement your idea.</a:t>
            </a:r>
          </a:p>
          <a:p>
            <a:endParaRPr lang="en-US" dirty="0"/>
          </a:p>
          <a:p>
            <a:endParaRPr lang="en-US" dirty="0"/>
          </a:p>
          <a:p>
            <a:r>
              <a:rPr lang="en-US" dirty="0"/>
              <a:t>I will be quiet for about 4 minutes so you can start completing your worksheet. Please let me know if you have any questions so we can address them. </a:t>
            </a:r>
          </a:p>
        </p:txBody>
      </p:sp>
      <p:sp>
        <p:nvSpPr>
          <p:cNvPr id="4" name="Slide Number Placeholder 3"/>
          <p:cNvSpPr>
            <a:spLocks noGrp="1"/>
          </p:cNvSpPr>
          <p:nvPr>
            <p:ph type="sldNum" sz="quarter" idx="5"/>
          </p:nvPr>
        </p:nvSpPr>
        <p:spPr/>
        <p:txBody>
          <a:bodyPr/>
          <a:lstStyle/>
          <a:p>
            <a:fld id="{1C7E6AD7-DB55-4C21-A3E2-E144C78DA0A5}" type="slidenum">
              <a:rPr lang="en-US" smtClean="0"/>
              <a:t>31</a:t>
            </a:fld>
            <a:endParaRPr lang="en-US"/>
          </a:p>
        </p:txBody>
      </p:sp>
    </p:spTree>
    <p:extLst>
      <p:ext uri="{BB962C8B-B14F-4D97-AF65-F5344CB8AC3E}">
        <p14:creationId xmlns:p14="http://schemas.microsoft.com/office/powerpoint/2010/main" val="22951010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8: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18:notes"/>
          <p:cNvSpPr txBox="1">
            <a:spLocks noGrp="1"/>
          </p:cNvSpPr>
          <p:nvPr>
            <p:ph type="body" idx="1"/>
          </p:nvPr>
        </p:nvSpPr>
        <p:spPr>
          <a:xfrm>
            <a:off x="688975" y="4473575"/>
            <a:ext cx="5505450" cy="3660775"/>
          </a:xfrm>
          <a:prstGeom prst="rect">
            <a:avLst/>
          </a:prstGeom>
          <a:noFill/>
          <a:ln>
            <a:noFill/>
          </a:ln>
        </p:spPr>
        <p:txBody>
          <a:bodyPr spcFirstLastPara="1" wrap="square" lIns="92425" tIns="46200" rIns="92425" bIns="46200" anchor="t" anchorCtr="0">
            <a:noAutofit/>
          </a:bodyPr>
          <a:lstStyle/>
          <a:p>
            <a:pPr marL="0" lvl="0" indent="0" algn="l" rtl="0">
              <a:spcBef>
                <a:spcPts val="0"/>
              </a:spcBef>
              <a:spcAft>
                <a:spcPts val="0"/>
              </a:spcAft>
              <a:buNone/>
            </a:pPr>
            <a:r>
              <a:rPr lang="en-US"/>
              <a:t>Alright, now that your program or activity is coming into focus, how will you get it to the folks you want to reach?</a:t>
            </a:r>
          </a:p>
          <a:p>
            <a:pPr marL="0" lvl="0" indent="0" algn="l" rtl="0">
              <a:spcBef>
                <a:spcPts val="0"/>
              </a:spcBef>
              <a:spcAft>
                <a:spcPts val="0"/>
              </a:spcAft>
              <a:buNone/>
            </a:pPr>
            <a:endParaRPr lang="en-US"/>
          </a:p>
          <a:p>
            <a:pPr marL="0" lvl="0" indent="0" algn="l" rtl="0">
              <a:spcBef>
                <a:spcPts val="0"/>
              </a:spcBef>
              <a:spcAft>
                <a:spcPts val="0"/>
              </a:spcAft>
              <a:buNone/>
            </a:pPr>
            <a:r>
              <a:rPr lang="en-US"/>
              <a:t>Drop into the chat your response to this question. What marketing ideas have you already use or have seen that you might like to use?</a:t>
            </a:r>
            <a:endParaRPr/>
          </a:p>
        </p:txBody>
      </p:sp>
      <p:sp>
        <p:nvSpPr>
          <p:cNvPr id="302" name="Google Shape;302;p18:notes"/>
          <p:cNvSpPr txBox="1">
            <a:spLocks noGrp="1"/>
          </p:cNvSpPr>
          <p:nvPr>
            <p:ph type="sldNum" idx="12"/>
          </p:nvPr>
        </p:nvSpPr>
        <p:spPr>
          <a:xfrm>
            <a:off x="3897313" y="8829675"/>
            <a:ext cx="2982912" cy="466725"/>
          </a:xfrm>
          <a:prstGeom prst="rect">
            <a:avLst/>
          </a:prstGeom>
          <a:noFill/>
          <a:ln>
            <a:noFill/>
          </a:ln>
        </p:spPr>
        <p:txBody>
          <a:bodyPr spcFirstLastPara="1" wrap="square" lIns="92425" tIns="46200" rIns="92425" bIns="462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19:notes"/>
          <p:cNvSpPr txBox="1">
            <a:spLocks noGrp="1"/>
          </p:cNvSpPr>
          <p:nvPr>
            <p:ph type="body" idx="1"/>
          </p:nvPr>
        </p:nvSpPr>
        <p:spPr>
          <a:xfrm>
            <a:off x="688975" y="4473575"/>
            <a:ext cx="5505450" cy="3660775"/>
          </a:xfrm>
          <a:prstGeom prst="rect">
            <a:avLst/>
          </a:prstGeom>
          <a:noFill/>
          <a:ln>
            <a:noFill/>
          </a:ln>
        </p:spPr>
        <p:txBody>
          <a:bodyPr spcFirstLastPara="1" wrap="square" lIns="92425" tIns="46200" rIns="92425" bIns="46200" anchor="t" anchorCtr="0">
            <a:noAutofit/>
          </a:bodyPr>
          <a:lstStyle/>
          <a:p>
            <a:pPr marL="158750" lvl="0" indent="0" algn="l" rtl="0">
              <a:spcBef>
                <a:spcPts val="0"/>
              </a:spcBef>
              <a:spcAft>
                <a:spcPts val="0"/>
              </a:spcAft>
              <a:buNone/>
            </a:pPr>
            <a:r>
              <a:rPr lang="en-US" dirty="0"/>
              <a:t>Once you have determined your target population and type of activity, it is never to early to think about how you will market/promote the health outreach activity. </a:t>
            </a:r>
            <a:endParaRPr dirty="0"/>
          </a:p>
          <a:p>
            <a:pPr marL="158750" lvl="0" indent="0" algn="l" rtl="0">
              <a:spcBef>
                <a:spcPts val="360"/>
              </a:spcBef>
              <a:spcAft>
                <a:spcPts val="0"/>
              </a:spcAft>
              <a:buClr>
                <a:schemeClr val="dk1"/>
              </a:buClr>
              <a:buSzPts val="1200"/>
              <a:buFont typeface="Calibri"/>
              <a:buNone/>
            </a:pPr>
            <a:endParaRPr dirty="0"/>
          </a:p>
          <a:p>
            <a:pPr marL="158750" lvl="0" indent="0" algn="l" rtl="0">
              <a:spcBef>
                <a:spcPts val="360"/>
              </a:spcBef>
              <a:spcAft>
                <a:spcPts val="0"/>
              </a:spcAft>
              <a:buNone/>
            </a:pPr>
            <a:r>
              <a:rPr lang="en-US" dirty="0"/>
              <a:t>What agencies in the community does your target population frequent? What areas of your organization are your target population most likely to be in? </a:t>
            </a:r>
            <a:endParaRPr dirty="0"/>
          </a:p>
          <a:p>
            <a:pPr marL="158750" lvl="0" indent="0" algn="l" rtl="0">
              <a:spcBef>
                <a:spcPts val="360"/>
              </a:spcBef>
              <a:spcAft>
                <a:spcPts val="0"/>
              </a:spcAft>
              <a:buClr>
                <a:schemeClr val="dk1"/>
              </a:buClr>
              <a:buSzPts val="1200"/>
              <a:buFont typeface="Calibri"/>
              <a:buNone/>
            </a:pPr>
            <a:endParaRPr dirty="0"/>
          </a:p>
          <a:p>
            <a:pPr marL="158750" lvl="0" indent="0" algn="l" rtl="0">
              <a:spcBef>
                <a:spcPts val="360"/>
              </a:spcBef>
              <a:spcAft>
                <a:spcPts val="0"/>
              </a:spcAft>
              <a:buNone/>
            </a:pPr>
            <a:r>
              <a:rPr lang="en-US" dirty="0"/>
              <a:t>It can sometimes be a process of trial and error to determine what marketing strategies work best for your particular community. Some ideas include the traditional use of fliers, newspaper ads or signage on bulletin boards and in windows of local businesses. Additionally, information can be listed on web site calendars, press releases on news feeds and the use of social media sites. </a:t>
            </a:r>
            <a:endParaRPr dirty="0"/>
          </a:p>
          <a:p>
            <a:pPr marL="158750" lvl="0" indent="0" algn="l" rtl="0">
              <a:spcBef>
                <a:spcPts val="360"/>
              </a:spcBef>
              <a:spcAft>
                <a:spcPts val="0"/>
              </a:spcAft>
              <a:buClr>
                <a:schemeClr val="dk1"/>
              </a:buClr>
              <a:buSzPts val="1200"/>
              <a:buFont typeface="Calibri"/>
              <a:buNone/>
            </a:pPr>
            <a:endParaRPr dirty="0"/>
          </a:p>
          <a:p>
            <a:pPr marL="158750" lvl="0" indent="0" algn="l" rtl="0">
              <a:spcBef>
                <a:spcPts val="360"/>
              </a:spcBef>
              <a:spcAft>
                <a:spcPts val="0"/>
              </a:spcAft>
              <a:buClr>
                <a:schemeClr val="dk1"/>
              </a:buClr>
              <a:buSzPts val="1200"/>
              <a:buFont typeface="Calibri"/>
              <a:buNone/>
            </a:pPr>
            <a:r>
              <a:rPr lang="en-US" dirty="0"/>
              <a:t>Remember marketing doesn’t mean you have to be restricted to the walls of your library. Place bookmarks in local health clinics,, have fliers about upcoming lecture series or database searching classes in grocery stores, hair and nail salons, childcare centers, and community and faith based organizations in your neighborhoods.</a:t>
            </a:r>
            <a:endParaRPr dirty="0"/>
          </a:p>
          <a:p>
            <a:pPr marL="158750" lvl="0" indent="0" algn="l" rtl="0">
              <a:spcBef>
                <a:spcPts val="360"/>
              </a:spcBef>
              <a:spcAft>
                <a:spcPts val="0"/>
              </a:spcAft>
              <a:buClr>
                <a:schemeClr val="dk1"/>
              </a:buClr>
              <a:buSzPts val="1200"/>
              <a:buFont typeface="Calibri"/>
              <a:buNone/>
            </a:pPr>
            <a:endParaRPr dirty="0"/>
          </a:p>
          <a:p>
            <a:pPr marL="158750" lvl="0" indent="0" algn="l" rtl="0">
              <a:spcBef>
                <a:spcPts val="360"/>
              </a:spcBef>
              <a:spcAft>
                <a:spcPts val="0"/>
              </a:spcAft>
              <a:buNone/>
            </a:pPr>
            <a:r>
              <a:rPr lang="en-US" dirty="0"/>
              <a:t>In a library setting it might even be useful to place additional signs about an upcoming health outreach event right in the stacks where the health materials are. This way you may catch a casual browser. </a:t>
            </a:r>
            <a:endParaRPr dirty="0"/>
          </a:p>
          <a:p>
            <a:pPr marL="158750" lvl="0" indent="0" algn="l" rtl="0">
              <a:spcBef>
                <a:spcPts val="360"/>
              </a:spcBef>
              <a:spcAft>
                <a:spcPts val="0"/>
              </a:spcAft>
              <a:buClr>
                <a:schemeClr val="dk1"/>
              </a:buClr>
              <a:buSzPts val="1200"/>
              <a:buFont typeface="Calibri"/>
              <a:buNone/>
            </a:pPr>
            <a:endParaRPr dirty="0"/>
          </a:p>
          <a:p>
            <a:pPr marL="158750" lvl="0" indent="0" algn="l" rtl="0">
              <a:spcBef>
                <a:spcPts val="360"/>
              </a:spcBef>
              <a:spcAft>
                <a:spcPts val="0"/>
              </a:spcAft>
              <a:buClr>
                <a:schemeClr val="dk1"/>
              </a:buClr>
              <a:buSzPts val="1200"/>
              <a:buFont typeface="Calibri"/>
              <a:buNone/>
            </a:pPr>
            <a:r>
              <a:rPr lang="en-US" dirty="0"/>
              <a:t>Don’t forget the power of word of mouth and personal invitation. When I worked in libraries, I would make an effort to personally invite patrons to upcoming programs. And sometimes they even show up!</a:t>
            </a:r>
            <a:endParaRPr dirty="0"/>
          </a:p>
          <a:p>
            <a:pPr marL="158750" lvl="0" indent="0" algn="l" rtl="0">
              <a:spcBef>
                <a:spcPts val="360"/>
              </a:spcBef>
              <a:spcAft>
                <a:spcPts val="0"/>
              </a:spcAft>
              <a:buClr>
                <a:schemeClr val="dk1"/>
              </a:buClr>
              <a:buSzPts val="1200"/>
              <a:buFont typeface="Calibri"/>
              <a:buNone/>
            </a:pPr>
            <a:endParaRPr dirty="0"/>
          </a:p>
          <a:p>
            <a:pPr marL="158750" lvl="0" indent="0" algn="l" rtl="0">
              <a:spcBef>
                <a:spcPts val="360"/>
              </a:spcBef>
              <a:spcAft>
                <a:spcPts val="0"/>
              </a:spcAft>
              <a:buNone/>
            </a:pPr>
            <a:r>
              <a:rPr lang="en-US" dirty="0"/>
              <a:t>A great resource is the Public Library Association's Marketing Strategies Page on http://www.ala.org/pla/resources/tools/public-relations-marketing/marketing-strategies</a:t>
            </a:r>
            <a:endParaRPr dirty="0"/>
          </a:p>
          <a:p>
            <a:pPr marL="158750" lvl="0" indent="0" algn="l" rtl="0">
              <a:spcBef>
                <a:spcPts val="360"/>
              </a:spcBef>
              <a:spcAft>
                <a:spcPts val="0"/>
              </a:spcAft>
              <a:buNone/>
            </a:pPr>
            <a:r>
              <a:rPr lang="en-US" dirty="0"/>
              <a:t> </a:t>
            </a:r>
            <a:endParaRPr dirty="0"/>
          </a:p>
          <a:p>
            <a:pPr marL="158750" lvl="0" indent="0" algn="l" rtl="0">
              <a:spcBef>
                <a:spcPts val="360"/>
              </a:spcBef>
              <a:spcAft>
                <a:spcPts val="0"/>
              </a:spcAft>
              <a:buClr>
                <a:schemeClr val="dk1"/>
              </a:buClr>
              <a:buSzPts val="1200"/>
              <a:buFont typeface="Calibri"/>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20:notes"/>
          <p:cNvSpPr txBox="1">
            <a:spLocks noGrp="1"/>
          </p:cNvSpPr>
          <p:nvPr>
            <p:ph type="body" idx="1"/>
          </p:nvPr>
        </p:nvSpPr>
        <p:spPr>
          <a:xfrm>
            <a:off x="688975" y="4473575"/>
            <a:ext cx="5505450" cy="3660775"/>
          </a:xfrm>
          <a:prstGeom prst="rect">
            <a:avLst/>
          </a:prstGeom>
          <a:noFill/>
          <a:ln>
            <a:noFill/>
          </a:ln>
        </p:spPr>
        <p:txBody>
          <a:bodyPr spcFirstLastPara="1" wrap="square" lIns="92425" tIns="46200" rIns="92425" bIns="46200" anchor="t" anchorCtr="0">
            <a:noAutofit/>
          </a:bodyPr>
          <a:lstStyle/>
          <a:p>
            <a:pPr marL="0" lvl="0" indent="0" algn="l" rtl="0">
              <a:spcBef>
                <a:spcPts val="0"/>
              </a:spcBef>
              <a:spcAft>
                <a:spcPts val="0"/>
              </a:spcAft>
              <a:buNone/>
            </a:pPr>
            <a:r>
              <a:rPr lang="en-US" dirty="0"/>
              <a:t>The </a:t>
            </a:r>
            <a:r>
              <a:rPr lang="en-US" u="sng" dirty="0">
                <a:solidFill>
                  <a:schemeClr val="hlink"/>
                </a:solidFill>
                <a:hlinkClick r:id="rId3"/>
              </a:rPr>
              <a:t>Libraries Transform</a:t>
            </a:r>
            <a:r>
              <a:rPr lang="en-US" dirty="0"/>
              <a:t> initiative was launched in 2015 focused on increasing the public awareness of libraries and the critical role they play in transforming lives and communities through education. It provided a collection of free resources, including graphics, key messages and ideas, that could be used for marketing, advocacy, outreach, and fundraising. More than 15,000 libraries and library advocates joined the campaign.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The project has been</a:t>
            </a:r>
            <a:r>
              <a:rPr lang="en-US" b="1" dirty="0"/>
              <a:t> retired</a:t>
            </a:r>
            <a:r>
              <a:rPr lang="en-US" dirty="0"/>
              <a:t>, but Some assets from the initiative are still available on the </a:t>
            </a:r>
            <a:r>
              <a:rPr lang="en-US" b="1" u="sng" dirty="0">
                <a:solidFill>
                  <a:schemeClr val="hlink"/>
                </a:solidFill>
                <a:hlinkClick r:id="rId4"/>
              </a:rPr>
              <a:t>I Love Libraries website. </a:t>
            </a:r>
            <a:endParaRPr b="1"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NNLM also partnered with ALA for the </a:t>
            </a:r>
            <a:r>
              <a:rPr lang="en-US" sz="1200" b="0" i="0" u="none" strike="noStrike" cap="none" dirty="0">
                <a:solidFill>
                  <a:srgbClr val="3F3F3F"/>
                </a:solidFill>
                <a:latin typeface="Century Gothic"/>
                <a:ea typeface="Century Gothic"/>
                <a:cs typeface="Century Gothic"/>
                <a:sym typeface="Century Gothic"/>
              </a:rPr>
              <a:t>Libraries Transform Health Literacy Toolkit: https://ilovelibraries.org/librariestransform/health-literacy-toolkit/ </a:t>
            </a:r>
            <a:endParaRPr b="1"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dirty="0">
                <a:solidFill>
                  <a:srgbClr val="000000"/>
                </a:solidFill>
                <a:latin typeface="Calibri"/>
                <a:ea typeface="Calibri"/>
                <a:cs typeface="Calibri"/>
                <a:sym typeface="Calibri"/>
              </a:rPr>
              <a:t>The toolkit provides key messages, program ideas, and downloadable marketing materials, including bookmark templates and social media graphics, for libraries to use as they promote health literacy in October and throughout the year.</a:t>
            </a:r>
            <a:r>
              <a:rPr lang="en-US" dirty="0">
                <a:solidFill>
                  <a:srgbClr val="000000"/>
                </a:solidFill>
                <a:latin typeface="Calibri"/>
                <a:ea typeface="Calibri"/>
                <a:cs typeface="Calibri"/>
                <a:sym typeface="Calibri"/>
              </a:rPr>
              <a:t> </a:t>
            </a:r>
            <a:endParaRPr dirty="0"/>
          </a:p>
          <a:p>
            <a:pPr marL="0" lvl="0" indent="0" algn="l" rtl="0">
              <a:spcBef>
                <a:spcPts val="0"/>
              </a:spcBef>
              <a:spcAft>
                <a:spcPts val="0"/>
              </a:spcAft>
              <a:buNone/>
            </a:pPr>
            <a:endParaRPr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dirty="0">
                <a:solidFill>
                  <a:srgbClr val="000000"/>
                </a:solidFill>
                <a:latin typeface="Calibri"/>
                <a:ea typeface="Calibri"/>
                <a:cs typeface="Calibri"/>
                <a:sym typeface="Calibri"/>
              </a:rPr>
              <a:t>The wide-ranging array of health literacy topics covered include nutrition, aging, and chronic illness.</a:t>
            </a: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lvl="0" indent="0" algn="l" rtl="0">
              <a:spcBef>
                <a:spcPts val="0"/>
              </a:spcBef>
              <a:spcAft>
                <a:spcPts val="0"/>
              </a:spcAft>
              <a:buNone/>
            </a:pPr>
            <a:r>
              <a:rPr lang="en-US" sz="1200" b="0" i="0" u="none" strike="noStrike" cap="none" dirty="0">
                <a:solidFill>
                  <a:srgbClr val="000000"/>
                </a:solidFill>
                <a:latin typeface="Calibri"/>
                <a:ea typeface="Calibri"/>
                <a:cs typeface="Calibri"/>
                <a:sym typeface="Calibri"/>
              </a:rPr>
              <a:t>There are numerous resources available in the toolkit that will speak to the different types of health and other outreach that you do in your library or community agency.</a:t>
            </a:r>
            <a:r>
              <a:rPr lang="en-US" dirty="0">
                <a:solidFill>
                  <a:srgbClr val="000000"/>
                </a:solidFill>
                <a:latin typeface="Calibri"/>
                <a:ea typeface="Calibri"/>
                <a:cs typeface="Calibri"/>
                <a:sym typeface="Calibri"/>
              </a:rPr>
              <a:t> </a:t>
            </a: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158750" lvl="0" indent="0" algn="l" rtl="0">
              <a:spcBef>
                <a:spcPts val="360"/>
              </a:spcBef>
              <a:spcAft>
                <a:spcPts val="0"/>
              </a:spcAft>
              <a:buClr>
                <a:schemeClr val="dk1"/>
              </a:buClr>
              <a:buSzPts val="1200"/>
              <a:buFont typeface="Calibri"/>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37: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9" name="Google Shape;449;p37:notes"/>
          <p:cNvSpPr txBox="1">
            <a:spLocks noGrp="1"/>
          </p:cNvSpPr>
          <p:nvPr>
            <p:ph type="body" idx="1"/>
          </p:nvPr>
        </p:nvSpPr>
        <p:spPr>
          <a:xfrm>
            <a:off x="688975" y="4473575"/>
            <a:ext cx="5505450" cy="3660775"/>
          </a:xfrm>
          <a:prstGeom prst="rect">
            <a:avLst/>
          </a:prstGeom>
          <a:noFill/>
          <a:ln>
            <a:noFill/>
          </a:ln>
        </p:spPr>
        <p:txBody>
          <a:bodyPr spcFirstLastPara="1" wrap="square" lIns="92425" tIns="46200" rIns="92425" bIns="4620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dirty="0">
                <a:solidFill>
                  <a:srgbClr val="000000"/>
                </a:solidFill>
                <a:latin typeface="Calibri"/>
                <a:ea typeface="Calibri"/>
                <a:cs typeface="Calibri"/>
                <a:sym typeface="Calibri"/>
              </a:rPr>
              <a:t>Creating programs from scratch can be a lot of work. </a:t>
            </a:r>
          </a:p>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dirty="0">
                <a:solidFill>
                  <a:srgbClr val="000000"/>
                </a:solidFill>
                <a:latin typeface="Calibri"/>
                <a:ea typeface="Calibri"/>
                <a:cs typeface="Calibri"/>
                <a:sym typeface="Calibri"/>
              </a:rPr>
              <a:t>Next up I’ll share with you some resources from NLM and NNLM that can help you put together health related programming with a little head start. </a:t>
            </a:r>
          </a:p>
          <a:p>
            <a:pPr marL="0" marR="0" lvl="0" indent="0" algn="l" rtl="0">
              <a:lnSpc>
                <a:spcPct val="100000"/>
              </a:lnSpc>
              <a:spcBef>
                <a:spcPts val="0"/>
              </a:spcBef>
              <a:spcAft>
                <a:spcPts val="0"/>
              </a:spcAft>
              <a:buClr>
                <a:srgbClr val="000000"/>
              </a:buClr>
              <a:buSzPts val="1200"/>
              <a:buFont typeface="Calibri"/>
              <a:buNone/>
            </a:pPr>
            <a:endParaRPr lang="en-US"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dirty="0">
                <a:solidFill>
                  <a:srgbClr val="000000"/>
                </a:solidFill>
                <a:latin typeface="Calibri"/>
                <a:ea typeface="Calibri"/>
                <a:cs typeface="Calibri"/>
                <a:sym typeface="Calibri"/>
              </a:rPr>
              <a:t>The National Library of Medicine produces traveling exhibitions, which are made available free of charge to public, university, and medical libraries, as well as cultural centers across the country. </a:t>
            </a:r>
          </a:p>
          <a:p>
            <a:pPr marL="0" marR="0" lvl="0" indent="0" algn="l" rtl="0">
              <a:lnSpc>
                <a:spcPct val="100000"/>
              </a:lnSpc>
              <a:spcBef>
                <a:spcPts val="0"/>
              </a:spcBef>
              <a:spcAft>
                <a:spcPts val="0"/>
              </a:spcAft>
              <a:buClr>
                <a:srgbClr val="000000"/>
              </a:buClr>
              <a:buSzPts val="1200"/>
              <a:buFont typeface="Calibri"/>
              <a:buNone/>
            </a:pPr>
            <a:endParaRPr lang="en-US"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dirty="0">
                <a:solidFill>
                  <a:srgbClr val="000000"/>
                </a:solidFill>
                <a:latin typeface="Calibri"/>
                <a:ea typeface="Calibri"/>
                <a:cs typeface="Calibri"/>
                <a:sym typeface="Calibri"/>
              </a:rPr>
              <a:t>Raise your virtual hand if you have hosted or seen one of these on display. </a:t>
            </a:r>
          </a:p>
          <a:p>
            <a:pPr marL="0" marR="0" lvl="0" indent="0" algn="l" rtl="0">
              <a:lnSpc>
                <a:spcPct val="100000"/>
              </a:lnSpc>
              <a:spcBef>
                <a:spcPts val="0"/>
              </a:spcBef>
              <a:spcAft>
                <a:spcPts val="0"/>
              </a:spcAft>
              <a:buClr>
                <a:srgbClr val="000000"/>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dirty="0">
                <a:solidFill>
                  <a:srgbClr val="000000"/>
                </a:solidFill>
                <a:latin typeface="Calibri"/>
                <a:ea typeface="Calibri"/>
                <a:cs typeface="Calibri"/>
                <a:sym typeface="Calibri"/>
              </a:rPr>
              <a:t>The traveling exhibition is comprised of banners, usually about 6 of them which contain information about their particular topic but the main information is online. The banners provide an opportunity for programs or to highlight your services.</a:t>
            </a:r>
          </a:p>
          <a:p>
            <a:pPr marL="0" marR="0" lvl="0" indent="0" algn="l" rtl="0">
              <a:lnSpc>
                <a:spcPct val="100000"/>
              </a:lnSpc>
              <a:spcBef>
                <a:spcPts val="0"/>
              </a:spcBef>
              <a:spcAft>
                <a:spcPts val="0"/>
              </a:spcAft>
              <a:buClr>
                <a:srgbClr val="000000"/>
              </a:buClr>
              <a:buSzPts val="1200"/>
              <a:buFont typeface="Calibri"/>
              <a:buNone/>
            </a:pPr>
            <a:endParaRPr lang="en-US" sz="1200" b="0" i="0" u="none" strike="noStrike" cap="none" dirty="0">
              <a:solidFill>
                <a:srgbClr val="000000"/>
              </a:solidFill>
              <a:latin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dirty="0">
                <a:solidFill>
                  <a:srgbClr val="000000"/>
                </a:solidFill>
                <a:latin typeface="Calibri"/>
                <a:cs typeface="Calibri"/>
                <a:sym typeface="Calibri"/>
              </a:rPr>
              <a:t>NLM also has resources for how to create programming around the exhibit that you host. </a:t>
            </a:r>
          </a:p>
          <a:p>
            <a:pPr marL="0" marR="0" lvl="0" indent="0" algn="l" rtl="0">
              <a:lnSpc>
                <a:spcPct val="100000"/>
              </a:lnSpc>
              <a:spcBef>
                <a:spcPts val="0"/>
              </a:spcBef>
              <a:spcAft>
                <a:spcPts val="0"/>
              </a:spcAft>
              <a:buClr>
                <a:srgbClr val="000000"/>
              </a:buClr>
              <a:buSzPts val="1200"/>
              <a:buFont typeface="Calibri"/>
              <a:buNone/>
            </a:pPr>
            <a:endParaRPr lang="en-US" sz="1200" b="0" i="0" u="none" strike="noStrike" cap="none" dirty="0">
              <a:solidFill>
                <a:srgbClr val="000000"/>
              </a:solidFill>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r>
              <a:rPr lang="en-US" sz="1200" b="0" i="0" u="none" strike="noStrike" cap="none" dirty="0">
                <a:solidFill>
                  <a:srgbClr val="000000"/>
                </a:solidFill>
                <a:latin typeface="Calibri"/>
                <a:cs typeface="Calibri"/>
                <a:sym typeface="Calibri"/>
              </a:rPr>
              <a:t>The exhibit you see here is called </a:t>
            </a:r>
            <a:r>
              <a:rPr lang="en-US" b="1" dirty="0">
                <a:hlinkClick r:id="rId3"/>
              </a:rPr>
              <a:t>For All the People: A Century of Citizen Action in Health Care Reform</a:t>
            </a:r>
            <a:r>
              <a:rPr lang="en-US" b="1" dirty="0"/>
              <a:t> and is also available in Spanish</a:t>
            </a:r>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dirty="0">
                <a:solidFill>
                  <a:srgbClr val="000000"/>
                </a:solidFill>
                <a:latin typeface="Calibri"/>
                <a:ea typeface="Calibri"/>
                <a:cs typeface="Calibri"/>
                <a:sym typeface="Calibri"/>
              </a:rPr>
              <a:t>There are also online exhibitions enhanced by multidisciplinary educational and career resources for educators and students in grades K - 12 and in colleges and universities. This includes extensive lesson plans for multiple disciplines, from history to science.</a:t>
            </a:r>
          </a:p>
          <a:p>
            <a:pPr marL="0" marR="0" lvl="0" indent="0" algn="l" rtl="0">
              <a:lnSpc>
                <a:spcPct val="100000"/>
              </a:lnSpc>
              <a:spcBef>
                <a:spcPts val="0"/>
              </a:spcBef>
              <a:spcAft>
                <a:spcPts val="0"/>
              </a:spcAft>
              <a:buClr>
                <a:srgbClr val="000000"/>
              </a:buClr>
              <a:buSzPts val="1200"/>
              <a:buFont typeface="Calibri"/>
              <a:buNone/>
            </a:pPr>
            <a:endParaRPr lang="en-US" sz="1200" b="0" i="0" u="none" strike="noStrike" cap="none" dirty="0">
              <a:solidFill>
                <a:srgbClr val="000000"/>
              </a:solidFill>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r>
              <a:rPr lang="en-US" sz="1200" b="0" i="0" u="none" strike="noStrike" cap="none" dirty="0">
                <a:solidFill>
                  <a:srgbClr val="000000"/>
                </a:solidFill>
                <a:latin typeface="Calibri"/>
                <a:ea typeface="Calibri"/>
                <a:cs typeface="Calibri"/>
                <a:sym typeface="Calibri"/>
              </a:rPr>
              <a:t>Though there is a shipping fee, contact your NNLM Regional Medical Library to inquire about funding sources.</a:t>
            </a:r>
            <a:endParaRPr lang="en-US" dirty="0"/>
          </a:p>
          <a:p>
            <a:pPr marL="0" marR="0" lvl="0" indent="0" algn="l" rtl="0">
              <a:lnSpc>
                <a:spcPct val="100000"/>
              </a:lnSpc>
              <a:spcBef>
                <a:spcPts val="0"/>
              </a:spcBef>
              <a:spcAft>
                <a:spcPts val="0"/>
              </a:spcAft>
              <a:buClr>
                <a:srgbClr val="000000"/>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dirty="0">
                <a:solidFill>
                  <a:srgbClr val="000000"/>
                </a:solidFill>
                <a:latin typeface="Calibri"/>
                <a:ea typeface="Calibri"/>
                <a:cs typeface="Calibri"/>
                <a:sym typeface="Calibri"/>
              </a:rPr>
              <a:t>The NLM Exhibition Program link will be placed in the chat</a:t>
            </a:r>
          </a:p>
          <a:p>
            <a:pPr marL="0" marR="0" lvl="0" indent="0" algn="l" rtl="0">
              <a:lnSpc>
                <a:spcPct val="100000"/>
              </a:lnSpc>
              <a:spcBef>
                <a:spcPts val="0"/>
              </a:spcBef>
              <a:spcAft>
                <a:spcPts val="0"/>
              </a:spcAft>
              <a:buClr>
                <a:srgbClr val="000000"/>
              </a:buClr>
              <a:buSzPts val="1200"/>
              <a:buFont typeface="Calibri"/>
              <a:buNone/>
            </a:pPr>
            <a:endParaRPr dirty="0"/>
          </a:p>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dirty="0">
                <a:solidFill>
                  <a:srgbClr val="000000"/>
                </a:solidFill>
                <a:latin typeface="Calibri"/>
                <a:ea typeface="Calibri"/>
                <a:cs typeface="Calibri"/>
                <a:sym typeface="Calibri"/>
              </a:rPr>
              <a:t>www.nlm.nih.gov/hmd/about/exhibition/index.html</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000000"/>
              </a:solidFill>
              <a:latin typeface="Calibri"/>
              <a:ea typeface="Calibri"/>
              <a:cs typeface="Calibri"/>
              <a:sym typeface="Calibri"/>
            </a:endParaRPr>
          </a:p>
          <a:p>
            <a:pPr marL="158750" lvl="0" indent="0" algn="l" rtl="0">
              <a:spcBef>
                <a:spcPts val="360"/>
              </a:spcBef>
              <a:spcAft>
                <a:spcPts val="0"/>
              </a:spcAft>
              <a:buClr>
                <a:schemeClr val="dk1"/>
              </a:buClr>
              <a:buSzPts val="1200"/>
              <a:buFont typeface="Calibri"/>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38: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p38:notes"/>
          <p:cNvSpPr txBox="1">
            <a:spLocks noGrp="1"/>
          </p:cNvSpPr>
          <p:nvPr>
            <p:ph type="body" idx="1"/>
          </p:nvPr>
        </p:nvSpPr>
        <p:spPr>
          <a:xfrm>
            <a:off x="688975" y="4473575"/>
            <a:ext cx="5505450" cy="3660775"/>
          </a:xfrm>
          <a:prstGeom prst="rect">
            <a:avLst/>
          </a:prstGeom>
          <a:noFill/>
          <a:ln>
            <a:noFill/>
          </a:ln>
        </p:spPr>
        <p:txBody>
          <a:bodyPr spcFirstLastPara="1" wrap="square" lIns="92425" tIns="46200" rIns="92425" bIns="46200" anchor="t" anchorCtr="0">
            <a:noAutofit/>
          </a:bodyPr>
          <a:lstStyle/>
          <a:p>
            <a:pPr marL="0" lvl="0" indent="0" algn="l" rtl="0">
              <a:spcBef>
                <a:spcPts val="0"/>
              </a:spcBef>
              <a:spcAft>
                <a:spcPts val="0"/>
              </a:spcAft>
              <a:buNone/>
            </a:pPr>
            <a:r>
              <a:rPr lang="en-US" dirty="0">
                <a:solidFill>
                  <a:srgbClr val="000000"/>
                </a:solidFill>
                <a:latin typeface="Calibri"/>
                <a:ea typeface="Calibri"/>
                <a:cs typeface="Calibri"/>
                <a:sym typeface="Calibri"/>
              </a:rPr>
              <a:t>Some of</a:t>
            </a:r>
            <a:r>
              <a:rPr lang="en-US" sz="1200" b="0" i="0" u="none" strike="noStrike" cap="none" dirty="0">
                <a:solidFill>
                  <a:srgbClr val="000000"/>
                </a:solidFill>
                <a:latin typeface="Calibri"/>
                <a:ea typeface="Calibri"/>
                <a:cs typeface="Calibri"/>
                <a:sym typeface="Calibri"/>
              </a:rPr>
              <a:t> the exhibits focus on health professions, others on historical and current health issues. </a:t>
            </a:r>
          </a:p>
          <a:p>
            <a:pPr marL="0" lvl="0" indent="0" algn="l" rtl="0">
              <a:spcBef>
                <a:spcPts val="0"/>
              </a:spcBef>
              <a:spcAft>
                <a:spcPts val="0"/>
              </a:spcAft>
              <a:buNone/>
            </a:pPr>
            <a:endParaRPr lang="en-US" sz="1200" b="0" i="0" u="none" strike="noStrike" cap="none" dirty="0">
              <a:solidFill>
                <a:srgbClr val="000000"/>
              </a:solidFill>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rgbClr val="000000"/>
                </a:solidFill>
                <a:latin typeface="Calibri"/>
                <a:cs typeface="Calibri"/>
                <a:sym typeface="Calibri"/>
              </a:rPr>
              <a:t>This screenshot is from the online exhibit for </a:t>
            </a:r>
            <a:r>
              <a:rPr lang="en-US" b="1" dirty="0">
                <a:hlinkClick r:id="rId3"/>
              </a:rPr>
              <a:t>Surviving and Thriving: AIDS, Politics, and Culture/</a:t>
            </a:r>
            <a:r>
              <a:rPr lang="en-US" b="1" dirty="0" err="1">
                <a:hlinkClick r:id="rId3"/>
              </a:rPr>
              <a:t>Sobrevivir</a:t>
            </a:r>
            <a:r>
              <a:rPr lang="en-US" b="1" dirty="0">
                <a:hlinkClick r:id="rId3"/>
              </a:rPr>
              <a:t> y </a:t>
            </a:r>
            <a:r>
              <a:rPr lang="en-US" b="1" dirty="0" err="1">
                <a:hlinkClick r:id="rId3"/>
              </a:rPr>
              <a:t>Prosperar</a:t>
            </a:r>
            <a:r>
              <a:rPr lang="en-US" b="1" dirty="0">
                <a:hlinkClick r:id="rId3"/>
              </a:rPr>
              <a:t>: </a:t>
            </a:r>
            <a:r>
              <a:rPr lang="en-US" b="1" dirty="0" err="1">
                <a:hlinkClick r:id="rId3"/>
              </a:rPr>
              <a:t>Sida</a:t>
            </a:r>
            <a:r>
              <a:rPr lang="en-US" b="1" dirty="0">
                <a:hlinkClick r:id="rId3"/>
              </a:rPr>
              <a:t>, Política y </a:t>
            </a:r>
            <a:r>
              <a:rPr lang="en-US" b="1" dirty="0" err="1">
                <a:hlinkClick r:id="rId3"/>
              </a:rPr>
              <a:t>Cultura</a:t>
            </a:r>
            <a:endParaRPr lang="en-US" b="1"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Online resources for marketing your exhibit as well as programming for your community or partners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Learn more about hosting an exhibit and see the full list. The link will be placed in the chat box.</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https://www.nlm.nih.gov/hmd/get-involved/hostexhibitions.html </a:t>
            </a:r>
          </a:p>
          <a:p>
            <a:pPr marL="0" lvl="0" indent="0" algn="l" rtl="0">
              <a:spcBef>
                <a:spcPts val="0"/>
              </a:spcBef>
              <a:spcAft>
                <a:spcPts val="0"/>
              </a:spcAft>
              <a:buNone/>
            </a:pPr>
            <a:endParaRPr dirty="0"/>
          </a:p>
          <a:p>
            <a:pPr marL="158750" lvl="0" indent="0" algn="l" rtl="0">
              <a:spcBef>
                <a:spcPts val="360"/>
              </a:spcBef>
              <a:spcAft>
                <a:spcPts val="0"/>
              </a:spcAft>
              <a:buClr>
                <a:schemeClr val="dk1"/>
              </a:buClr>
              <a:buSzPts val="1200"/>
              <a:buFont typeface="Calibri"/>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p:spPr>
      </p:sp>
      <p:sp>
        <p:nvSpPr>
          <p:cNvPr id="3" name="Notes Placeholder 2"/>
          <p:cNvSpPr>
            <a:spLocks noGrp="1"/>
          </p:cNvSpPr>
          <p:nvPr>
            <p:ph type="body" idx="1"/>
          </p:nvPr>
        </p:nvSpPr>
        <p:spPr/>
        <p:txBody>
          <a:bodyPr/>
          <a:lstStyle/>
          <a:p>
            <a:pPr defTabSz="914266" eaLnBrk="1" fontAlgn="auto" hangingPunct="1">
              <a:spcBef>
                <a:spcPts val="0"/>
              </a:spcBef>
              <a:spcAft>
                <a:spcPts val="0"/>
              </a:spcAft>
              <a:defRPr/>
            </a:pPr>
            <a:r>
              <a:rPr lang="en-US" sz="1400" dirty="0"/>
              <a:t>This is an example from the traveling exhibit Graphic Medicine: Ill-Conceived &amp; Well-Drawn! </a:t>
            </a:r>
          </a:p>
          <a:p>
            <a:pPr defTabSz="914266" eaLnBrk="1" fontAlgn="auto" hangingPunct="1">
              <a:spcBef>
                <a:spcPts val="0"/>
              </a:spcBef>
              <a:spcAft>
                <a:spcPts val="0"/>
              </a:spcAft>
              <a:defRPr/>
            </a:pPr>
            <a:endParaRPr lang="en-US" sz="1400" dirty="0"/>
          </a:p>
          <a:p>
            <a:pPr defTabSz="914266" eaLnBrk="1" fontAlgn="auto" hangingPunct="1">
              <a:spcBef>
                <a:spcPts val="0"/>
              </a:spcBef>
              <a:spcAft>
                <a:spcPts val="0"/>
              </a:spcAft>
              <a:defRPr/>
            </a:pPr>
            <a:r>
              <a:rPr lang="en-US" sz="1400" dirty="0"/>
              <a:t>It is about the use of comics and graphic novels as a form of communication about health. It features El Deafo and several other graphic novels focused around health narratives. </a:t>
            </a:r>
          </a:p>
          <a:p>
            <a:pPr defTabSz="914266" eaLnBrk="1" fontAlgn="auto" hangingPunct="1">
              <a:spcBef>
                <a:spcPts val="0"/>
              </a:spcBef>
              <a:spcAft>
                <a:spcPts val="0"/>
              </a:spcAft>
              <a:defRPr/>
            </a:pPr>
            <a:endParaRPr lang="en-US" sz="1400" dirty="0"/>
          </a:p>
          <a:p>
            <a:pPr defTabSz="914266" eaLnBrk="1" fontAlgn="auto" hangingPunct="1">
              <a:spcBef>
                <a:spcPts val="0"/>
              </a:spcBef>
              <a:spcAft>
                <a:spcPts val="0"/>
              </a:spcAft>
              <a:defRPr/>
            </a:pPr>
            <a:r>
              <a:rPr lang="en-US" sz="1400" dirty="0"/>
              <a:t>University of Pittsburgh Health Sciences Library – As part of the exhibit, they featured books and a drawing competition, And invited a biologist and cartoonist to give a lunch and learn presentation. </a:t>
            </a: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10"/>
          </p:nvPr>
        </p:nvSpPr>
        <p:spPr/>
        <p:txBody>
          <a:bodyPr/>
          <a:lstStyle/>
          <a:p>
            <a:pPr>
              <a:defRPr/>
            </a:pPr>
            <a:fld id="{1E640117-C3A4-4D95-8CFE-4BB45D40D405}" type="slidenum">
              <a:rPr lang="en-US" smtClean="0"/>
              <a:pPr>
                <a:defRPr/>
              </a:pPr>
              <a:t>37</a:t>
            </a:fld>
            <a:endParaRPr lang="en-US"/>
          </a:p>
        </p:txBody>
      </p:sp>
    </p:spTree>
    <p:extLst>
      <p:ext uri="{BB962C8B-B14F-4D97-AF65-F5344CB8AC3E}">
        <p14:creationId xmlns:p14="http://schemas.microsoft.com/office/powerpoint/2010/main" val="40055049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p:spPr>
      </p:sp>
      <p:sp>
        <p:nvSpPr>
          <p:cNvPr id="3" name="Notes Placeholder 2"/>
          <p:cNvSpPr>
            <a:spLocks noGrp="1"/>
          </p:cNvSpPr>
          <p:nvPr>
            <p:ph type="body" idx="1"/>
          </p:nvPr>
        </p:nvSpPr>
        <p:spPr/>
        <p:txBody>
          <a:bodyPr/>
          <a:lstStyle/>
          <a:p>
            <a:pPr>
              <a:lnSpc>
                <a:spcPct val="90000"/>
              </a:lnSpc>
              <a:spcBef>
                <a:spcPts val="1000"/>
              </a:spcBef>
            </a:pPr>
            <a:r>
              <a:rPr lang="en-US" sz="1400" dirty="0"/>
              <a:t>NNLM Partners with a variety of organizations to offer projects, programs, and resources for libraries.</a:t>
            </a:r>
          </a:p>
          <a:p>
            <a:pPr marL="171425" indent="-171425">
              <a:lnSpc>
                <a:spcPct val="90000"/>
              </a:lnSpc>
              <a:spcBef>
                <a:spcPts val="1000"/>
              </a:spcBef>
              <a:buFont typeface="Arial"/>
              <a:buChar char="•"/>
            </a:pPr>
            <a:endParaRPr lang="en-US" sz="1400" dirty="0"/>
          </a:p>
          <a:p>
            <a:pPr marL="171425" indent="-171425">
              <a:lnSpc>
                <a:spcPct val="90000"/>
              </a:lnSpc>
              <a:spcBef>
                <a:spcPts val="1000"/>
              </a:spcBef>
              <a:buFont typeface="Arial"/>
              <a:buChar char="•"/>
            </a:pPr>
            <a:r>
              <a:rPr lang="en-US" sz="1400" dirty="0"/>
              <a:t>StoryCorps </a:t>
            </a:r>
          </a:p>
          <a:p>
            <a:pPr marL="171425" indent="-171425">
              <a:lnSpc>
                <a:spcPct val="90000"/>
              </a:lnSpc>
              <a:spcBef>
                <a:spcPts val="1000"/>
              </a:spcBef>
              <a:buFont typeface="Arial"/>
              <a:buChar char="•"/>
            </a:pPr>
            <a:r>
              <a:rPr lang="en-US" sz="1400" dirty="0"/>
              <a:t>Citizen Science Month</a:t>
            </a:r>
          </a:p>
          <a:p>
            <a:pPr marL="171425" indent="-171425">
              <a:lnSpc>
                <a:spcPct val="90000"/>
              </a:lnSpc>
              <a:spcBef>
                <a:spcPts val="1000"/>
              </a:spcBef>
              <a:buFont typeface="Arial"/>
              <a:buChar char="•"/>
            </a:pPr>
            <a:r>
              <a:rPr lang="en-US" sz="1400" dirty="0"/>
              <a:t>#CiteNLM Wikipedia Edit-a-thons</a:t>
            </a:r>
          </a:p>
          <a:p>
            <a:pPr>
              <a:lnSpc>
                <a:spcPct val="90000"/>
              </a:lnSpc>
              <a:spcBef>
                <a:spcPts val="1000"/>
              </a:spcBef>
            </a:pPr>
            <a:endParaRPr lang="en-US" sz="1400" dirty="0"/>
          </a:p>
          <a:p>
            <a:r>
              <a:rPr lang="en-US" sz="1400" dirty="0"/>
              <a:t>***</a:t>
            </a:r>
          </a:p>
          <a:p>
            <a:r>
              <a:rPr lang="en-US" sz="1400" dirty="0"/>
              <a:t>Raise your virtual hand if you have ever heard </a:t>
            </a:r>
            <a:r>
              <a:rPr lang="en-US" sz="1400" dirty="0" err="1"/>
              <a:t>StoryCorp</a:t>
            </a:r>
            <a:r>
              <a:rPr lang="en-US" sz="1400" dirty="0"/>
              <a:t>. </a:t>
            </a:r>
          </a:p>
          <a:p>
            <a:endParaRPr lang="en-US" sz="1400" b="1" dirty="0"/>
          </a:p>
          <a:p>
            <a:r>
              <a:rPr lang="en-US" sz="1400" b="1" dirty="0"/>
              <a:t>Since 2003, StoryCorps </a:t>
            </a:r>
            <a:r>
              <a:rPr lang="en-US" sz="1400" dirty="0"/>
              <a:t>has given over 600,000 people of all backgrounds and beliefs the chance to record interviews about their lives and preserve them in the Library of Congress.</a:t>
            </a:r>
          </a:p>
          <a:p>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All Our Voices: Conversations about Health and Wellness is a Toolkit for Libraries &amp; Community-Centered Storytelling </a:t>
            </a:r>
          </a:p>
          <a:p>
            <a:endParaRPr lang="en-US" sz="1400" dirty="0"/>
          </a:p>
          <a:p>
            <a:r>
              <a:rPr lang="en-US" sz="1400" dirty="0"/>
              <a:t>The Toolkit includes programming tools, promotional materials, and more to support listening, sharing, and recording stories at the library. </a:t>
            </a:r>
          </a:p>
          <a:p>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All Our Voices: https://allofus.nnlm.gov/storycorps </a:t>
            </a:r>
          </a:p>
          <a:p>
            <a:r>
              <a:rPr lang="en-US" sz="1400" dirty="0"/>
              <a:t>***</a:t>
            </a:r>
          </a:p>
          <a:p>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r>
              <a:rPr kumimoji="0" lang="en-US" sz="1400" b="1" i="0" u="none" strike="noStrike" kern="0" cap="none" spc="0" normalizeH="0" baseline="0" noProof="0" dirty="0">
                <a:ln>
                  <a:noFill/>
                </a:ln>
                <a:solidFill>
                  <a:srgbClr val="000000"/>
                </a:solidFill>
                <a:effectLst/>
                <a:uLnTx/>
                <a:uFillTx/>
                <a:latin typeface="Calibri"/>
                <a:cs typeface="Calibri"/>
                <a:sym typeface="Calibri"/>
              </a:rPr>
              <a:t>Citizen Science and Crowdsourcing is an NIH Priority area for NLM</a:t>
            </a:r>
          </a:p>
          <a:p>
            <a:endParaRPr kumimoji="0" lang="en-US" sz="1400" b="1" i="0" u="none" strike="noStrike" kern="0" cap="none" spc="0" normalizeH="0" baseline="0" noProof="0" dirty="0">
              <a:ln>
                <a:noFill/>
              </a:ln>
              <a:solidFill>
                <a:srgbClr val="000000"/>
              </a:solidFill>
              <a:effectLst/>
              <a:uLnTx/>
              <a:uFillTx/>
              <a:latin typeface="Calibri"/>
              <a:cs typeface="Calibri"/>
              <a:sym typeface="Calibri"/>
            </a:endParaRPr>
          </a:p>
          <a:p>
            <a:r>
              <a:rPr kumimoji="0" lang="en-US" sz="1400" b="0" i="0" u="none" strike="noStrike" kern="0" cap="none" spc="0" normalizeH="0" baseline="0" noProof="0" dirty="0">
                <a:ln>
                  <a:noFill/>
                </a:ln>
                <a:solidFill>
                  <a:srgbClr val="000000"/>
                </a:solidFill>
                <a:effectLst/>
                <a:uLnTx/>
                <a:uFillTx/>
                <a:latin typeface="Calibri"/>
                <a:cs typeface="Calibri"/>
                <a:sym typeface="Calibri"/>
              </a:rPr>
              <a:t>Simply put, Citizen Science (or community science) is participation by the public to aid in real scientific research and discovery. </a:t>
            </a:r>
          </a:p>
          <a:p>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r>
              <a:rPr kumimoji="0" lang="en-US" sz="1400" b="0" i="0" u="none" strike="noStrike" kern="0" cap="none" spc="0" normalizeH="0" baseline="0" noProof="0" dirty="0">
                <a:ln>
                  <a:noFill/>
                </a:ln>
                <a:solidFill>
                  <a:srgbClr val="000000"/>
                </a:solidFill>
                <a:effectLst/>
                <a:uLnTx/>
                <a:uFillTx/>
                <a:latin typeface="Calibri"/>
                <a:cs typeface="Calibri"/>
                <a:sym typeface="Calibri"/>
              </a:rPr>
              <a:t>NNLM develops resources with and conducts programming with </a:t>
            </a:r>
            <a:r>
              <a:rPr kumimoji="0" lang="en-US" sz="1400" b="0" i="0" u="none" strike="noStrike" kern="0" cap="none" spc="0" normalizeH="0" baseline="0" noProof="0" dirty="0" err="1">
                <a:ln>
                  <a:noFill/>
                </a:ln>
                <a:solidFill>
                  <a:srgbClr val="000000"/>
                </a:solidFill>
                <a:effectLst/>
                <a:uLnTx/>
                <a:uFillTx/>
                <a:latin typeface="Calibri"/>
                <a:cs typeface="Calibri"/>
                <a:sym typeface="Calibri"/>
              </a:rPr>
              <a:t>SciStarter</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 an organization focused on advancing engagement from the public in research. </a:t>
            </a:r>
            <a:r>
              <a:rPr kumimoji="0" lang="en-US" sz="1400" b="0" i="0" u="none" strike="noStrike" kern="0" cap="none" spc="0" normalizeH="0" baseline="0" noProof="0" dirty="0" err="1">
                <a:ln>
                  <a:noFill/>
                </a:ln>
                <a:solidFill>
                  <a:srgbClr val="000000"/>
                </a:solidFill>
                <a:effectLst/>
                <a:uLnTx/>
                <a:uFillTx/>
                <a:latin typeface="Calibri"/>
                <a:cs typeface="Calibri"/>
                <a:sym typeface="Calibri"/>
              </a:rPr>
              <a:t>SciStarter</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maintains a directory of project that members of the public may contribute to – bird and insect counts, light pollution, animal behavior surveys, gamified research on Alzheimer's disease, and so many more.</a:t>
            </a:r>
          </a:p>
          <a:p>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a:p>
            <a:r>
              <a:rPr kumimoji="0" lang="en-US" sz="1400" b="0" i="0" u="none" strike="noStrike" kern="0" cap="none" spc="0" normalizeH="0" baseline="0" noProof="0" dirty="0">
                <a:ln>
                  <a:noFill/>
                </a:ln>
                <a:solidFill>
                  <a:srgbClr val="000000"/>
                </a:solidFill>
                <a:effectLst/>
                <a:uLnTx/>
                <a:uFillTx/>
                <a:latin typeface="Calibri"/>
                <a:cs typeface="Calibri"/>
                <a:sym typeface="Calibri"/>
              </a:rPr>
              <a:t>Since 2016, </a:t>
            </a:r>
            <a:r>
              <a:rPr kumimoji="0" lang="en-US" sz="1400" b="0" i="0" u="none" strike="noStrike" kern="0" cap="none" spc="0" normalizeH="0" baseline="0" noProof="0" dirty="0" err="1">
                <a:ln>
                  <a:noFill/>
                </a:ln>
                <a:solidFill>
                  <a:srgbClr val="000000"/>
                </a:solidFill>
                <a:effectLst/>
                <a:uLnTx/>
                <a:uFillTx/>
                <a:latin typeface="Calibri"/>
                <a:cs typeface="Calibri"/>
                <a:sym typeface="Calibri"/>
              </a:rPr>
              <a:t>SciStarter</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has organized Citizen Science Month with NNLM and many other partners. Each April, librarians, scientists, facilitators, citizen science project leaders and many others host events and programs that engage people from all walks of life in real science that matters to them.</a:t>
            </a:r>
          </a:p>
          <a:p>
            <a:endParaRPr lang="en-US" sz="1400" dirty="0"/>
          </a:p>
          <a:p>
            <a:endParaRPr lang="en-US" sz="1400" dirty="0"/>
          </a:p>
          <a:p>
            <a:r>
              <a:rPr lang="en-US" sz="1400" b="1" dirty="0"/>
              <a:t>#CiteNLM Wikipedia Edit-a-thons</a:t>
            </a:r>
          </a:p>
          <a:p>
            <a:endParaRPr lang="en-US" sz="1400" dirty="0"/>
          </a:p>
          <a:p>
            <a:r>
              <a:rPr lang="en-US" sz="1400" dirty="0"/>
              <a:t>Wikipedia is the starting point (and sometimes the ending point) for information for a lot of people, on all kinds of topics, including health.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Wikipedia’s health topics pages are visited a staggering 7 billion times a year, making it possibly the world’s most popular health information resource. The objective of #CiteNLM is to improve the credibility and content of medical and health-related articles on Wikipedia by adding citations and information from National Library of Medicine (NLM) sources.</a:t>
            </a:r>
          </a:p>
          <a:p>
            <a:endParaRPr lang="en-US" sz="1400" dirty="0"/>
          </a:p>
          <a:p>
            <a:pPr defTabSz="914266"/>
            <a:r>
              <a:rPr lang="en-US" sz="1400" dirty="0"/>
              <a:t>Twice per year, NNLM staff virtually host #CiteNLM Wikipedia Edit-a-thons in an effort to make Wikipedia a better health and medical information resource!</a:t>
            </a:r>
          </a:p>
          <a:p>
            <a:pPr defTabSz="914266"/>
            <a:r>
              <a:rPr lang="en-US" sz="1400" dirty="0"/>
              <a:t>You can participate or host your own event – even virtually. </a:t>
            </a:r>
          </a:p>
          <a:p>
            <a:pPr defTabSz="914266"/>
            <a:endParaRPr lang="en-US" sz="1400" dirty="0"/>
          </a:p>
          <a:p>
            <a:pPr defTabSz="914266"/>
            <a:r>
              <a:rPr lang="en-US" sz="1400" dirty="0"/>
              <a:t>These types of events can build community, teach digital and health literacy and evaluation skills, and work to amplify stories.</a:t>
            </a:r>
          </a:p>
          <a:p>
            <a:endParaRPr lang="en-US" dirty="0">
              <a:ea typeface="Calibri"/>
              <a:cs typeface="Calibri"/>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a:defRPr/>
            </a:pPr>
            <a:fld id="{1E640117-C3A4-4D95-8CFE-4BB45D40D405}" type="slidenum">
              <a:rPr lang="en-US"/>
              <a:pPr>
                <a:defRPr/>
              </a:pPr>
              <a:t>38</a:t>
            </a:fld>
            <a:endParaRPr lang="en-US"/>
          </a:p>
        </p:txBody>
      </p:sp>
    </p:spTree>
    <p:extLst>
      <p:ext uri="{BB962C8B-B14F-4D97-AF65-F5344CB8AC3E}">
        <p14:creationId xmlns:p14="http://schemas.microsoft.com/office/powerpoint/2010/main" val="42593629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6:notes"/>
          <p:cNvSpPr>
            <a:spLocks noGrp="1" noRot="1" noChangeAspect="1"/>
          </p:cNvSpPr>
          <p:nvPr>
            <p:ph type="sldImg" idx="2"/>
          </p:nvPr>
        </p:nvSpPr>
        <p:spPr>
          <a:xfrm>
            <a:off x="846138"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6:notes"/>
          <p:cNvSpPr txBox="1">
            <a:spLocks noGrp="1"/>
          </p:cNvSpPr>
          <p:nvPr>
            <p:ph type="body" idx="1"/>
          </p:nvPr>
        </p:nvSpPr>
        <p:spPr>
          <a:xfrm>
            <a:off x="745188" y="4620579"/>
            <a:ext cx="5961508" cy="3780473"/>
          </a:xfrm>
          <a:prstGeom prst="rect">
            <a:avLst/>
          </a:prstGeom>
          <a:noFill/>
          <a:ln>
            <a:noFill/>
          </a:ln>
        </p:spPr>
        <p:txBody>
          <a:bodyPr spcFirstLastPara="1" wrap="square" lIns="96636" tIns="48318" rIns="96636" bIns="48318" anchor="t" anchorCtr="0">
            <a:noAutofit/>
          </a:bodyPr>
          <a:lstStyle/>
          <a:p>
            <a:r>
              <a:rPr lang="en-US" dirty="0"/>
              <a:t>Many of your libraries include materials that focus on or are related to health. Providing health information through various formats is one way of providing health outreach. </a:t>
            </a:r>
          </a:p>
          <a:p>
            <a:endParaRPr lang="en-US" dirty="0"/>
          </a:p>
          <a:p>
            <a:r>
              <a:rPr lang="en-US" dirty="0"/>
              <a:t>The NNLM Reading Club is a curated list of health-themed books from a variety of genres to facilitate conversations on health and wellness topics. By reading different health topics in a safe setting, people can learn about health information, reducing the stigma surrounding some diseases and health conditions.   </a:t>
            </a:r>
          </a:p>
          <a:p>
            <a:endParaRPr lang="en-US" dirty="0"/>
          </a:p>
          <a:p>
            <a:r>
              <a:rPr lang="en-US" dirty="0"/>
              <a:t>Included with each book is a discussion guide and free health information from the National Library of Medicine and other trustworthy resources. </a:t>
            </a:r>
          </a:p>
          <a:p>
            <a:endParaRPr lang="en-US" dirty="0"/>
          </a:p>
          <a:p>
            <a:r>
              <a:rPr lang="en-US" dirty="0"/>
              <a:t>We also want to hear from you. We encourage you to visit the Reading Club webpages to discover books, download discussion guides, and get the health conversation going with your communities.</a:t>
            </a:r>
          </a:p>
          <a:p>
            <a:endParaRPr lang="en-US" dirty="0"/>
          </a:p>
          <a:p>
            <a:r>
              <a:rPr lang="en-US" dirty="0"/>
              <a:t>As the information experts for your community, please advise us on books and health topics or tell us how you have adopted an NNLM Reading Club book for a community read. We want to know your story.</a:t>
            </a:r>
          </a:p>
          <a:p>
            <a:r>
              <a:rPr lang="en-US" dirty="0"/>
              <a:t>…...</a:t>
            </a:r>
          </a:p>
          <a:p>
            <a:pPr>
              <a:spcBef>
                <a:spcPts val="0"/>
              </a:spcBef>
              <a:spcAft>
                <a:spcPts val="0"/>
              </a:spcAft>
              <a:buSzPts val="1400"/>
            </a:pPr>
            <a:endParaRPr lang="en-US" dirty="0"/>
          </a:p>
          <a:p>
            <a:pPr>
              <a:spcBef>
                <a:spcPts val="0"/>
              </a:spcBef>
              <a:spcAft>
                <a:spcPts val="0"/>
              </a:spcAft>
              <a:buSzPts val="1400"/>
            </a:pPr>
            <a:r>
              <a:rPr lang="en-US" dirty="0">
                <a:sym typeface="Calibri"/>
              </a:rPr>
              <a:t>NNLM has developed an online health literacy toolkit to help busy library staff host a popular and familiar library program – the reading club. </a:t>
            </a:r>
            <a:endParaRPr lang="en-US" dirty="0"/>
          </a:p>
          <a:p>
            <a:pPr>
              <a:spcBef>
                <a:spcPts val="0"/>
              </a:spcBef>
              <a:spcAft>
                <a:spcPts val="0"/>
              </a:spcAft>
              <a:buSzPts val="1400"/>
            </a:pPr>
            <a:r>
              <a:rPr lang="en-US" dirty="0">
                <a:sym typeface="Calibri"/>
              </a:rPr>
              <a:t> </a:t>
            </a:r>
            <a:endParaRPr lang="en-US" dirty="0"/>
          </a:p>
          <a:p>
            <a:pPr>
              <a:spcBef>
                <a:spcPts val="0"/>
              </a:spcBef>
              <a:spcAft>
                <a:spcPts val="0"/>
              </a:spcAft>
              <a:buSzPts val="1400"/>
            </a:pPr>
            <a:r>
              <a:rPr lang="en-US" dirty="0">
                <a:sym typeface="Calibri"/>
              </a:rPr>
              <a:t>The NNLM Reading Club is a curated list of health-themed books to facilitate conversations on health and wellness topics. By reading different health topics in a safe setting, people can learn about health information, reducing the stigma surrounding some diseases and health conditions.</a:t>
            </a:r>
            <a:endParaRPr lang="en-US" dirty="0"/>
          </a:p>
          <a:p>
            <a:pPr>
              <a:spcBef>
                <a:spcPts val="0"/>
              </a:spcBef>
              <a:spcAft>
                <a:spcPts val="0"/>
              </a:spcAft>
              <a:buSzPts val="1400"/>
            </a:pPr>
            <a:r>
              <a:rPr lang="en-US" dirty="0">
                <a:sym typeface="Calibri"/>
              </a:rPr>
              <a:t> </a:t>
            </a:r>
            <a:endParaRPr lang="en-US" dirty="0"/>
          </a:p>
          <a:p>
            <a:pPr>
              <a:spcBef>
                <a:spcPts val="0"/>
              </a:spcBef>
              <a:spcAft>
                <a:spcPts val="0"/>
              </a:spcAft>
              <a:buSzPts val="1400"/>
            </a:pPr>
            <a:r>
              <a:rPr lang="en-US" dirty="0">
                <a:sym typeface="Calibri"/>
              </a:rPr>
              <a:t>Book suggestions include fiction, memoirs, graphic novels, young adults, and even poetry and short stories. Also, each book includes a discussion guide to download, making it easy to host a discussion. Also included is free health information from NLM and other trustworthy resources. Visit the NNLM Reading Club webpage to discover over 30 health topics and 130 books. </a:t>
            </a:r>
            <a:endParaRPr lang="en-US" dirty="0"/>
          </a:p>
          <a:p>
            <a:pPr>
              <a:spcBef>
                <a:spcPts val="0"/>
              </a:spcBef>
              <a:spcAft>
                <a:spcPts val="0"/>
              </a:spcAft>
              <a:buSzPts val="1400"/>
            </a:pPr>
            <a:endParaRPr lang="en-US" dirty="0">
              <a:sym typeface="Calibri"/>
            </a:endParaRPr>
          </a:p>
          <a:p>
            <a:pPr>
              <a:spcBef>
                <a:spcPts val="0"/>
              </a:spcBef>
              <a:spcAft>
                <a:spcPts val="0"/>
              </a:spcAft>
              <a:buSzPts val="1400"/>
            </a:pPr>
            <a:r>
              <a:rPr lang="en-US" dirty="0">
                <a:sym typeface="Calibri"/>
              </a:rPr>
              <a:t>We also want to hear from you. As the information experts for your community, please advise us on books and health topics or tell us how you have adopted an NNLM Reading Club book for a community read. We want to know your story.</a:t>
            </a:r>
            <a:endParaRPr lang="en-US" dirty="0"/>
          </a:p>
          <a:p>
            <a:pPr>
              <a:spcBef>
                <a:spcPts val="0"/>
              </a:spcBef>
              <a:spcAft>
                <a:spcPts val="0"/>
              </a:spcAft>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buSzPts val="1400"/>
            </a:pPr>
            <a:endParaRPr lang="en-US" dirty="0">
              <a:solidFill>
                <a:schemeClr val="dk1"/>
              </a:solidFill>
              <a:latin typeface="Calibri"/>
              <a:ea typeface="Calibri"/>
              <a:cs typeface="Calibri"/>
              <a:sym typeface="Calibri"/>
            </a:endParaRPr>
          </a:p>
          <a:p>
            <a:pPr>
              <a:spcBef>
                <a:spcPts val="0"/>
              </a:spcBef>
              <a:spcAft>
                <a:spcPts val="0"/>
              </a:spcAft>
              <a:buClr>
                <a:schemeClr val="dk1"/>
              </a:buClr>
              <a:buSzPts val="1200"/>
            </a:pPr>
            <a:endParaRPr lang="en-US" dirty="0"/>
          </a:p>
          <a:p>
            <a:pPr>
              <a:spcBef>
                <a:spcPts val="0"/>
              </a:spcBef>
              <a:spcAft>
                <a:spcPts val="0"/>
              </a:spcAft>
              <a:buClr>
                <a:schemeClr val="dk1"/>
              </a:buClr>
              <a:buSzPts val="1200"/>
            </a:pPr>
            <a:endParaRPr lang="en-US" dirty="0"/>
          </a:p>
        </p:txBody>
      </p:sp>
      <p:sp>
        <p:nvSpPr>
          <p:cNvPr id="236" name="Google Shape;236;p6:notes"/>
          <p:cNvSpPr txBox="1">
            <a:spLocks noGrp="1"/>
          </p:cNvSpPr>
          <p:nvPr>
            <p:ph type="sldNum" idx="12"/>
          </p:nvPr>
        </p:nvSpPr>
        <p:spPr>
          <a:xfrm>
            <a:off x="4221010" y="9119475"/>
            <a:ext cx="3229150" cy="481726"/>
          </a:xfrm>
          <a:prstGeom prst="rect">
            <a:avLst/>
          </a:prstGeom>
          <a:noFill/>
          <a:ln>
            <a:noFill/>
          </a:ln>
        </p:spPr>
        <p:txBody>
          <a:bodyPr spcFirstLastPara="1" wrap="square" lIns="96636" tIns="48318" rIns="96636" bIns="48318" anchor="b" anchorCtr="0">
            <a:noAutofit/>
          </a:bodyPr>
          <a:lstStyle/>
          <a:p>
            <a:pPr>
              <a:buSzPts val="1400"/>
            </a:pPr>
            <a:fld id="{00000000-1234-1234-1234-123412341234}" type="slidenum">
              <a:rPr lang="en-US"/>
              <a:pPr>
                <a:buSzPts val="1400"/>
              </a:pPr>
              <a:t>39</a:t>
            </a:fld>
            <a:endParaRPr/>
          </a:p>
        </p:txBody>
      </p:sp>
    </p:spTree>
    <p:extLst>
      <p:ext uri="{BB962C8B-B14F-4D97-AF65-F5344CB8AC3E}">
        <p14:creationId xmlns:p14="http://schemas.microsoft.com/office/powerpoint/2010/main" val="2317615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session, we will discuss </a:t>
            </a:r>
          </a:p>
          <a:p>
            <a:endParaRPr lang="en-US" dirty="0"/>
          </a:p>
          <a:p>
            <a:r>
              <a:rPr lang="en-US" dirty="0"/>
              <a:t>The purpose of conducting health outreach programs for libraries.</a:t>
            </a:r>
          </a:p>
          <a:p>
            <a:endParaRPr lang="en-US" dirty="0"/>
          </a:p>
          <a:p>
            <a:r>
              <a:rPr lang="en-US" dirty="0"/>
              <a:t>Create a plan for the development and implementation of health outreach programming in your library – with ideas and examples from big to small.</a:t>
            </a:r>
          </a:p>
          <a:p>
            <a:endParaRPr lang="en-US" dirty="0"/>
          </a:p>
          <a:p>
            <a:r>
              <a:rPr lang="en-US" dirty="0"/>
              <a:t>Identify potential partnerships for health programming and outreach in your library.</a:t>
            </a:r>
          </a:p>
          <a:p>
            <a:endParaRPr lang="en-US" dirty="0"/>
          </a:p>
          <a:p>
            <a:r>
              <a:rPr lang="en-US" dirty="0"/>
              <a:t>Identify resources from the National Library of Medicine(NLM) and other reputable agencies that can be used for support and implementation of health programming in libraries. </a:t>
            </a:r>
          </a:p>
          <a:p>
            <a:endParaRPr lang="en-US" dirty="0"/>
          </a:p>
        </p:txBody>
      </p:sp>
      <p:sp>
        <p:nvSpPr>
          <p:cNvPr id="4" name="Slide Number Placeholder 3"/>
          <p:cNvSpPr>
            <a:spLocks noGrp="1"/>
          </p:cNvSpPr>
          <p:nvPr>
            <p:ph type="sldNum" sz="quarter" idx="5"/>
          </p:nvPr>
        </p:nvSpPr>
        <p:spPr/>
        <p:txBody>
          <a:bodyPr/>
          <a:lstStyle/>
          <a:p>
            <a:fld id="{1C7E6AD7-DB55-4C21-A3E2-E144C78DA0A5}" type="slidenum">
              <a:rPr lang="en-US" smtClean="0"/>
              <a:t>4</a:t>
            </a:fld>
            <a:endParaRPr lang="en-US"/>
          </a:p>
        </p:txBody>
      </p:sp>
    </p:spTree>
    <p:extLst>
      <p:ext uri="{BB962C8B-B14F-4D97-AF65-F5344CB8AC3E}">
        <p14:creationId xmlns:p14="http://schemas.microsoft.com/office/powerpoint/2010/main" val="16791640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p:spPr>
      </p:sp>
      <p:sp>
        <p:nvSpPr>
          <p:cNvPr id="3" name="Notes Placeholder 2"/>
          <p:cNvSpPr>
            <a:spLocks noGrp="1"/>
          </p:cNvSpPr>
          <p:nvPr>
            <p:ph type="body" idx="1"/>
          </p:nvPr>
        </p:nvSpPr>
        <p:spPr/>
        <p:txBody>
          <a:bodyPr/>
          <a:lstStyle/>
          <a:p>
            <a:pPr>
              <a:spcBef>
                <a:spcPts val="0"/>
              </a:spcBef>
              <a:spcAft>
                <a:spcPts val="0"/>
              </a:spcAft>
            </a:pPr>
            <a:r>
              <a:rPr lang="en-US" dirty="0"/>
              <a:t>If you already host a book club, consider exploring graphic medicine.</a:t>
            </a:r>
          </a:p>
          <a:p>
            <a:pPr>
              <a:spcBef>
                <a:spcPts val="0"/>
              </a:spcBef>
              <a:spcAft>
                <a:spcPts val="0"/>
              </a:spcAft>
            </a:pPr>
            <a:endParaRPr lang="en-US" dirty="0"/>
          </a:p>
          <a:p>
            <a:pPr>
              <a:spcBef>
                <a:spcPts val="0"/>
              </a:spcBef>
              <a:spcAft>
                <a:spcPts val="0"/>
              </a:spcAft>
            </a:pPr>
            <a:r>
              <a:rPr lang="en-US" dirty="0"/>
              <a:t>Graphic medicine combines visual storytelling and medicine, creating a unique opportunity for readers to experience and learn about healthcare experiences through comics. </a:t>
            </a:r>
          </a:p>
          <a:p>
            <a:pPr>
              <a:spcBef>
                <a:spcPts val="0"/>
              </a:spcBef>
              <a:spcAft>
                <a:spcPts val="0"/>
              </a:spcAft>
            </a:pPr>
            <a:endParaRPr lang="en-US" dirty="0"/>
          </a:p>
          <a:p>
            <a:pPr>
              <a:spcBef>
                <a:spcPts val="0"/>
              </a:spcBef>
              <a:spcAft>
                <a:spcPts val="0"/>
              </a:spcAft>
            </a:pPr>
            <a:r>
              <a:rPr lang="en-US" dirty="0"/>
              <a:t>You probably already have a graphic novel section, and considering ones that include a health focus can be a way to approach a complex health topic that makes it less daunting, and for many, comics can help improve retention of information. </a:t>
            </a:r>
          </a:p>
          <a:p>
            <a:pPr>
              <a:spcBef>
                <a:spcPts val="0"/>
              </a:spcBef>
              <a:spcAft>
                <a:spcPts val="0"/>
              </a:spcAft>
            </a:pPr>
            <a:endParaRPr lang="en-US" dirty="0"/>
          </a:p>
          <a:p>
            <a:pPr>
              <a:spcBef>
                <a:spcPts val="0"/>
              </a:spcBef>
              <a:spcAft>
                <a:spcPts val="0"/>
              </a:spcAft>
            </a:pPr>
            <a:r>
              <a:rPr lang="en-US" dirty="0"/>
              <a:t>Those of you from Region 7, including New England states and New York, can get kits and become part of a Community of Interest. The rest of you still have access to selected graphic medicine book discussion guides.</a:t>
            </a:r>
          </a:p>
          <a:p>
            <a:pPr>
              <a:spcBef>
                <a:spcPts val="0"/>
              </a:spcBef>
              <a:spcAft>
                <a:spcPts val="0"/>
              </a:spcAft>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host the National Library of Medicine's Graphic Medicine exhibit, plan programs and exhibits around it, and use the online exhibit for resources. The link to the guide will be placed in the chat.</a:t>
            </a:r>
          </a:p>
          <a:p>
            <a:endParaRPr lang="en-US" dirty="0"/>
          </a:p>
          <a:p>
            <a:r>
              <a:rPr lang="en-US" dirty="0"/>
              <a:t>GraphicMedicine.org is also a great website with lots of resources to check 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https://www.nnlm.gov/guides/region-7-graphic-medicine-0</a:t>
            </a:r>
          </a:p>
          <a:p>
            <a:endParaRPr lang="en-US" dirty="0"/>
          </a:p>
        </p:txBody>
      </p:sp>
      <p:sp>
        <p:nvSpPr>
          <p:cNvPr id="4" name="Slide Number Placeholder 3"/>
          <p:cNvSpPr>
            <a:spLocks noGrp="1"/>
          </p:cNvSpPr>
          <p:nvPr>
            <p:ph type="sldNum" sz="quarter" idx="5"/>
          </p:nvPr>
        </p:nvSpPr>
        <p:spPr/>
        <p:txBody>
          <a:bodyPr/>
          <a:lstStyle/>
          <a:p>
            <a:pPr>
              <a:defRPr/>
            </a:pPr>
            <a:fld id="{1E640117-C3A4-4D95-8CFE-4BB45D40D405}" type="slidenum">
              <a:rPr lang="en-US"/>
              <a:pPr>
                <a:defRPr/>
              </a:pPr>
              <a:t>40</a:t>
            </a:fld>
            <a:endParaRPr lang="en-US"/>
          </a:p>
        </p:txBody>
      </p:sp>
    </p:spTree>
    <p:extLst>
      <p:ext uri="{BB962C8B-B14F-4D97-AF65-F5344CB8AC3E}">
        <p14:creationId xmlns:p14="http://schemas.microsoft.com/office/powerpoint/2010/main" val="33957643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33:notes"/>
          <p:cNvSpPr txBox="1">
            <a:spLocks noGrp="1"/>
          </p:cNvSpPr>
          <p:nvPr>
            <p:ph type="body" idx="1"/>
          </p:nvPr>
        </p:nvSpPr>
        <p:spPr>
          <a:xfrm>
            <a:off x="688975" y="4473575"/>
            <a:ext cx="5505450" cy="3660775"/>
          </a:xfrm>
          <a:prstGeom prst="rect">
            <a:avLst/>
          </a:prstGeom>
          <a:noFill/>
          <a:ln>
            <a:noFill/>
          </a:ln>
        </p:spPr>
        <p:txBody>
          <a:bodyPr spcFirstLastPara="1" wrap="square" lIns="92425" tIns="46200" rIns="92425" bIns="46200" anchor="t" anchorCtr="0">
            <a:noAutofit/>
          </a:bodyPr>
          <a:lstStyle/>
          <a:p>
            <a:pPr>
              <a:spcBef>
                <a:spcPts val="0"/>
              </a:spcBef>
              <a:spcAft>
                <a:spcPts val="0"/>
              </a:spcAft>
            </a:pPr>
            <a:r>
              <a:rPr lang="en-US" dirty="0"/>
              <a:t>Graphic medicine combines visual storytelling and medicine, creating a unique opportunity for readers to experience and learn about healthcare experiences through comics. </a:t>
            </a:r>
          </a:p>
          <a:p>
            <a:pPr>
              <a:spcBef>
                <a:spcPts val="0"/>
              </a:spcBef>
              <a:spcAft>
                <a:spcPts val="0"/>
              </a:spcAft>
            </a:pPr>
            <a:endParaRPr lang="en-US" dirty="0"/>
          </a:p>
          <a:p>
            <a:pPr>
              <a:spcBef>
                <a:spcPts val="0"/>
              </a:spcBef>
              <a:spcAft>
                <a:spcPts val="0"/>
              </a:spcAft>
            </a:pPr>
            <a:r>
              <a:rPr lang="en-US" dirty="0"/>
              <a:t>You probably already have a graphic novel section, and considering ones that include a health focus can be a way to approach a complex health topic that makes it less daunting, and for many, comics can help improve retention of information.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host the National Library of Medicine's Graphic Medicine exhibit, plan programs and exhibits around it, and use the online exhibit for resources. The link to the guide will be placed in the chat.</a:t>
            </a:r>
          </a:p>
          <a:p>
            <a:endParaRPr lang="en-US" dirty="0"/>
          </a:p>
          <a:p>
            <a:r>
              <a:rPr lang="en-US" dirty="0"/>
              <a:t>GraphicMedicine.org is also a great website with lots of resources to check 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https://www.nnlm.gov/guides/region-7-graphic-medicine-0</a:t>
            </a:r>
          </a:p>
          <a:p>
            <a:pPr marL="0" marR="0" lvl="0" indent="0" algn="l" defTabSz="914400" rtl="0" eaLnBrk="1" fontAlgn="auto" latinLnBrk="0" hangingPunct="1">
              <a:lnSpc>
                <a:spcPct val="100000"/>
              </a:lnSpc>
              <a:spcBef>
                <a:spcPts val="0"/>
              </a:spcBef>
              <a:spcAft>
                <a:spcPts val="0"/>
              </a:spcAft>
              <a:buClr>
                <a:srgbClr val="800000"/>
              </a:buClr>
              <a:buSzPts val="1200"/>
              <a:buFont typeface="Noto Sans Symbols"/>
              <a:buNone/>
              <a:tabLst/>
              <a:defRPr/>
            </a:pPr>
            <a:endParaRPr lang="en-US" sz="1200" b="0" i="0" u="none" strike="noStrike" cap="none" dirty="0">
              <a:solidFill>
                <a:srgbClr val="000000"/>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800000"/>
              </a:buClr>
              <a:buSzPts val="1200"/>
              <a:buFont typeface="Noto Sans Symbols"/>
              <a:buNone/>
              <a:tabLst/>
              <a:defRPr/>
            </a:pPr>
            <a:endParaRPr lang="en-US" sz="1200" b="0" i="0" u="none" strike="noStrike" cap="none" dirty="0">
              <a:solidFill>
                <a:srgbClr val="000000"/>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800000"/>
              </a:buClr>
              <a:buSzPts val="1200"/>
              <a:buFont typeface="Noto Sans Symbols"/>
              <a:buNone/>
              <a:tabLst/>
              <a:defRPr/>
            </a:pPr>
            <a:r>
              <a:rPr lang="en-US" sz="1200" b="0" i="0" u="none" strike="noStrike" cap="none" dirty="0">
                <a:solidFill>
                  <a:srgbClr val="000000"/>
                </a:solidFill>
                <a:latin typeface="Calibri"/>
                <a:ea typeface="Calibri"/>
                <a:cs typeface="Calibri"/>
                <a:sym typeface="Calibri"/>
              </a:rPr>
              <a:t>Topics such as</a:t>
            </a:r>
            <a:r>
              <a:rPr lang="en-US" dirty="0">
                <a:solidFill>
                  <a:srgbClr val="000000"/>
                </a:solidFill>
                <a:latin typeface="Calibri"/>
                <a:ea typeface="Calibri"/>
                <a:cs typeface="Calibri"/>
                <a:sym typeface="Calibri"/>
              </a:rPr>
              <a:t> COVID-19, addiction</a:t>
            </a:r>
            <a:r>
              <a:rPr lang="en-US" sz="1200" b="0" i="0" u="none" strike="noStrike" cap="none" dirty="0">
                <a:solidFill>
                  <a:srgbClr val="000000"/>
                </a:solidFill>
                <a:latin typeface="Calibri"/>
                <a:ea typeface="Calibri"/>
                <a:cs typeface="Calibri"/>
                <a:sym typeface="Calibri"/>
              </a:rPr>
              <a:t>, epilepsy, grief, mental health, cancer, and others can be discussed by using graphic medicine. </a:t>
            </a:r>
          </a:p>
          <a:p>
            <a:pPr marL="0" marR="0" lvl="0" indent="0" algn="l" rtl="0">
              <a:lnSpc>
                <a:spcPct val="100000"/>
              </a:lnSpc>
              <a:spcBef>
                <a:spcPts val="0"/>
              </a:spcBef>
              <a:spcAft>
                <a:spcPts val="0"/>
              </a:spcAft>
              <a:buClr>
                <a:srgbClr val="800000"/>
              </a:buClr>
              <a:buSzPts val="1200"/>
              <a:buFont typeface="Noto Sans Symbols"/>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800000"/>
              </a:buClr>
              <a:buSzPts val="1200"/>
              <a:buFont typeface="Noto Sans Symbols"/>
              <a:buNone/>
            </a:pPr>
            <a:endParaRPr lang="en-US"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800000"/>
              </a:buClr>
              <a:buSzPts val="1200"/>
              <a:buFont typeface="Noto Sans Symbols"/>
              <a:buNone/>
            </a:pPr>
            <a:r>
              <a:rPr lang="en-US" sz="1200" b="0" i="0" u="none" strike="noStrike" cap="none" dirty="0">
                <a:solidFill>
                  <a:srgbClr val="000000"/>
                </a:solidFill>
                <a:latin typeface="Calibri"/>
                <a:ea typeface="Calibri"/>
                <a:cs typeface="Calibri"/>
                <a:sym typeface="Calibri"/>
              </a:rPr>
              <a:t>The book Covid Chronicles is listed here.</a:t>
            </a: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Calibri"/>
              <a:buNone/>
            </a:pPr>
            <a:endParaRPr sz="1400" b="1" i="0" u="sng" strike="noStrike" cap="none" dirty="0">
              <a:solidFill>
                <a:srgbClr val="000000"/>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endParaRPr>
          </a:p>
          <a:p>
            <a:pPr marL="0" marR="0" lvl="0" indent="0" algn="r" rtl="0">
              <a:lnSpc>
                <a:spcPct val="100000"/>
              </a:lnSpc>
              <a:spcBef>
                <a:spcPts val="0"/>
              </a:spcBef>
              <a:spcAft>
                <a:spcPts val="0"/>
              </a:spcAft>
              <a:buClr>
                <a:schemeClr val="dk1"/>
              </a:buClr>
              <a:buSzPts val="1400"/>
              <a:buFont typeface="Calibri"/>
              <a:buNone/>
            </a:pPr>
            <a:endParaRPr sz="1400" b="1" i="0" u="sng" strike="noStrike" cap="none" dirty="0">
              <a:solidFill>
                <a:srgbClr val="000000"/>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endParaRPr>
          </a:p>
          <a:p>
            <a:pPr marL="0" lvl="0" indent="0" algn="l" rtl="0">
              <a:spcBef>
                <a:spcPts val="0"/>
              </a:spcBef>
              <a:spcAft>
                <a:spcPts val="0"/>
              </a:spcAft>
              <a:buNone/>
            </a:pPr>
            <a:r>
              <a:rPr lang="en-US" sz="1400" b="1" i="0" u="sng" strike="noStrike" cap="none" dirty="0">
                <a:solidFill>
                  <a:srgbClr val="000000"/>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Graphic Medicine Initiative</a:t>
            </a:r>
            <a:r>
              <a:rPr lang="en-US" sz="1400" b="1" u="sng" dirty="0">
                <a:solidFill>
                  <a:srgbClr val="000000"/>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 </a:t>
            </a:r>
            <a:endParaRPr sz="1400" b="1" i="0" u="sng" strike="noStrike" cap="none" dirty="0">
              <a:solidFill>
                <a:srgbClr val="000000"/>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endParaRPr>
          </a:p>
          <a:p>
            <a:pPr marL="0" marR="0" lvl="0" indent="0" algn="l" rtl="0">
              <a:lnSpc>
                <a:spcPct val="100000"/>
              </a:lnSpc>
              <a:spcBef>
                <a:spcPts val="0"/>
              </a:spcBef>
              <a:spcAft>
                <a:spcPts val="0"/>
              </a:spcAft>
              <a:buClr>
                <a:srgbClr val="000000"/>
              </a:buClr>
              <a:buSzPts val="1400"/>
              <a:buFont typeface="Century Gothic"/>
              <a:buNone/>
            </a:pPr>
            <a:r>
              <a:rPr lang="en-US" sz="1400" b="1" i="0" u="none" strike="noStrike" cap="none" dirty="0">
                <a:solidFill>
                  <a:srgbClr val="000000"/>
                </a:solidFill>
                <a:latin typeface="Century Gothic"/>
                <a:ea typeface="Century Gothic"/>
                <a:cs typeface="Century Gothic"/>
                <a:sym typeface="Century Gothic"/>
              </a:rPr>
              <a:t>(nnlm.gov/</a:t>
            </a:r>
            <a:r>
              <a:rPr lang="en-US" sz="1400" b="1" i="0" u="none" strike="noStrike" cap="none" dirty="0" err="1">
                <a:solidFill>
                  <a:srgbClr val="000000"/>
                </a:solidFill>
                <a:latin typeface="Century Gothic"/>
                <a:ea typeface="Century Gothic"/>
                <a:cs typeface="Century Gothic"/>
                <a:sym typeface="Century Gothic"/>
              </a:rPr>
              <a:t>ner</a:t>
            </a:r>
            <a:r>
              <a:rPr lang="en-US" sz="1400" b="1" i="0" u="none" strike="noStrike" cap="none" dirty="0">
                <a:solidFill>
                  <a:srgbClr val="000000"/>
                </a:solidFill>
                <a:latin typeface="Century Gothic"/>
                <a:ea typeface="Century Gothic"/>
                <a:cs typeface="Century Gothic"/>
                <a:sym typeface="Century Gothic"/>
              </a:rPr>
              <a:t>/graphic-medicine)</a:t>
            </a:r>
            <a:endParaRPr sz="1400" b="1" i="0" u="none" strike="noStrike" cap="none" dirty="0">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400"/>
              <a:buFont typeface="Calibri"/>
              <a:buNone/>
            </a:pPr>
            <a:endParaRPr sz="1400" b="1" i="0" u="none" strike="noStrike" cap="none" dirty="0">
              <a:solidFill>
                <a:srgbClr val="000000"/>
              </a:solidFill>
              <a:latin typeface="Century Gothic"/>
              <a:ea typeface="Century Gothic"/>
              <a:cs typeface="Century Gothic"/>
              <a:sym typeface="Century Gothic"/>
            </a:endParaRPr>
          </a:p>
          <a:p>
            <a:pPr marL="0" lvl="0" indent="0" algn="l" rtl="0">
              <a:spcBef>
                <a:spcPts val="0"/>
              </a:spcBef>
              <a:spcAft>
                <a:spcPts val="0"/>
              </a:spcAft>
              <a:buNone/>
            </a:pPr>
            <a:r>
              <a:rPr lang="en-US" sz="1400" b="1" i="0" u="sng" strike="noStrike" cap="none" dirty="0">
                <a:solidFill>
                  <a:srgbClr val="000000"/>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More reading</a:t>
            </a:r>
            <a:r>
              <a:rPr lang="en-US" sz="1400" b="1" u="sng" dirty="0">
                <a:solidFill>
                  <a:srgbClr val="000000"/>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 </a:t>
            </a:r>
            <a:endParaRPr sz="1400" b="1" i="0" u="none" strike="noStrike" cap="none" dirty="0">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Century Gothic"/>
              <a:buNone/>
            </a:pPr>
            <a:r>
              <a:rPr lang="en-US" sz="1400" b="1" i="0" u="none" strike="noStrike" cap="none" dirty="0">
                <a:solidFill>
                  <a:srgbClr val="000000"/>
                </a:solidFill>
                <a:latin typeface="Century Gothic"/>
                <a:ea typeface="Century Gothic"/>
                <a:cs typeface="Century Gothic"/>
                <a:sym typeface="Century Gothic"/>
              </a:rPr>
              <a:t>(graphicmedicine.org)</a:t>
            </a:r>
            <a:endParaRPr sz="1400" b="1" i="0" u="none" strike="noStrike" cap="none" dirty="0">
              <a:solidFill>
                <a:srgbClr val="000000"/>
              </a:solidFill>
              <a:latin typeface="Century Gothic"/>
              <a:ea typeface="Century Gothic"/>
              <a:cs typeface="Century Gothic"/>
              <a:sym typeface="Century Gothic"/>
            </a:endParaRPr>
          </a:p>
          <a:p>
            <a:pPr marL="158750" lvl="0" indent="0" algn="l" rtl="0">
              <a:spcBef>
                <a:spcPts val="360"/>
              </a:spcBef>
              <a:spcAft>
                <a:spcPts val="0"/>
              </a:spcAft>
              <a:buClr>
                <a:schemeClr val="dk1"/>
              </a:buClr>
              <a:buSzPts val="1200"/>
              <a:buFont typeface="Calibri"/>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p:spPr>
      </p:sp>
      <p:sp>
        <p:nvSpPr>
          <p:cNvPr id="3" name="Notes Placeholder 2"/>
          <p:cNvSpPr>
            <a:spLocks noGrp="1"/>
          </p:cNvSpPr>
          <p:nvPr>
            <p:ph type="body" idx="1"/>
          </p:nvPr>
        </p:nvSpPr>
        <p:spPr/>
        <p:txBody>
          <a:bodyPr/>
          <a:lstStyle/>
          <a:p>
            <a:r>
              <a:rPr lang="en-US" dirty="0"/>
              <a:t>IN 2021, NNLM Region 5 funded 27 Collection Equity Outreach Awards to member organizations in the region that used the grants to purchase materials that supported the collection equity goals submitted in their applications.</a:t>
            </a:r>
          </a:p>
          <a:p>
            <a:r>
              <a:rPr lang="en-US" dirty="0"/>
              <a:t> </a:t>
            </a:r>
          </a:p>
          <a:p>
            <a:r>
              <a:rPr lang="en-US" dirty="0"/>
              <a:t>Each funded organization submitted a bibliography of purchased materials, and these bibliographies were then used to compile the content for several Collection Development Toolkits. </a:t>
            </a:r>
          </a:p>
          <a:p>
            <a:endParaRPr lang="en-US" dirty="0"/>
          </a:p>
          <a:p>
            <a:r>
              <a:rPr lang="en-US" dirty="0"/>
              <a:t>Region 5 staff then compiled and organized the materials by subject, resulting in over 1900 unique resources from multiple genres and formats, which were separated into five collections and are free to download as searchable pdf files. </a:t>
            </a:r>
          </a:p>
          <a:p>
            <a:endParaRPr lang="en-US" dirty="0"/>
          </a:p>
          <a:p>
            <a:r>
              <a:rPr lang="en-US" dirty="0"/>
              <a:t>We hope this toolkit will continue to help to build collections that reflect voices of the communities served, enhance collection equity, and support health literacy by illuminating health issues facing underserved and under-represented populations. </a:t>
            </a:r>
          </a:p>
          <a:p>
            <a:endParaRPr lang="en-US" dirty="0"/>
          </a:p>
          <a:p>
            <a:r>
              <a:rPr lang="en-US" dirty="0"/>
              <a:t>The link to the Diverse Voices in Health and Medicine Collections will be in the chat.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https://www.nnlm.gov/reading-club/diverse-voices-collection </a:t>
            </a:r>
          </a:p>
          <a:p>
            <a:endParaRPr lang="en-US" dirty="0"/>
          </a:p>
          <a:p>
            <a:endParaRPr lang="en-US" dirty="0"/>
          </a:p>
        </p:txBody>
      </p:sp>
      <p:sp>
        <p:nvSpPr>
          <p:cNvPr id="4" name="Slide Number Placeholder 3"/>
          <p:cNvSpPr>
            <a:spLocks noGrp="1"/>
          </p:cNvSpPr>
          <p:nvPr>
            <p:ph type="sldNum" sz="quarter" idx="5"/>
          </p:nvPr>
        </p:nvSpPr>
        <p:spPr/>
        <p:txBody>
          <a:bodyPr/>
          <a:lstStyle/>
          <a:p>
            <a:fld id="{CAA4AE5B-1EAA-4907-9E55-1251C9845438}" type="slidenum">
              <a:rPr lang="en-US" smtClean="0"/>
              <a:t>42</a:t>
            </a:fld>
            <a:endParaRPr lang="en-US"/>
          </a:p>
        </p:txBody>
      </p:sp>
    </p:spTree>
    <p:extLst>
      <p:ext uri="{BB962C8B-B14F-4D97-AF65-F5344CB8AC3E}">
        <p14:creationId xmlns:p14="http://schemas.microsoft.com/office/powerpoint/2010/main" val="4068286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Hopefully, these marketing examples sparked some ideas for you in carrying out future programming plans. I want to check in on you to see how activity three went. </a:t>
            </a:r>
          </a:p>
          <a:p>
            <a:endParaRPr lang="en-US" dirty="0"/>
          </a:p>
          <a:p>
            <a:r>
              <a:rPr lang="en-US" dirty="0"/>
              <a:t>Did you select the logic model or the seven key questions? How did it go?</a:t>
            </a:r>
          </a:p>
        </p:txBody>
      </p:sp>
      <p:sp>
        <p:nvSpPr>
          <p:cNvPr id="4" name="Slide Number Placeholder 3"/>
          <p:cNvSpPr>
            <a:spLocks noGrp="1"/>
          </p:cNvSpPr>
          <p:nvPr>
            <p:ph type="sldNum" sz="quarter" idx="5"/>
          </p:nvPr>
        </p:nvSpPr>
        <p:spPr/>
        <p:txBody>
          <a:bodyPr/>
          <a:lstStyle/>
          <a:p>
            <a:fld id="{1C7E6AD7-DB55-4C21-A3E2-E144C78DA0A5}" type="slidenum">
              <a:rPr lang="en-US" smtClean="0"/>
              <a:t>43</a:t>
            </a:fld>
            <a:endParaRPr lang="en-US"/>
          </a:p>
        </p:txBody>
      </p:sp>
    </p:spTree>
    <p:extLst>
      <p:ext uri="{BB962C8B-B14F-4D97-AF65-F5344CB8AC3E}">
        <p14:creationId xmlns:p14="http://schemas.microsoft.com/office/powerpoint/2010/main" val="4311093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p:spPr>
      </p:sp>
      <p:sp>
        <p:nvSpPr>
          <p:cNvPr id="3" name="Notes Placeholder 2"/>
          <p:cNvSpPr>
            <a:spLocks noGrp="1"/>
          </p:cNvSpPr>
          <p:nvPr>
            <p:ph type="body" idx="1"/>
          </p:nvPr>
        </p:nvSpPr>
        <p:spPr/>
        <p:txBody>
          <a:bodyPr/>
          <a:lstStyle/>
          <a:p>
            <a:r>
              <a:rPr lang="en-US" dirty="0"/>
              <a:t>Now we'll talk a little bit about how to partner with NNLM to design and implement health programs and resources in your library.</a:t>
            </a:r>
          </a:p>
        </p:txBody>
      </p:sp>
      <p:sp>
        <p:nvSpPr>
          <p:cNvPr id="4" name="Slide Number Placeholder 3"/>
          <p:cNvSpPr>
            <a:spLocks noGrp="1"/>
          </p:cNvSpPr>
          <p:nvPr>
            <p:ph type="sldNum" sz="quarter" idx="5"/>
          </p:nvPr>
        </p:nvSpPr>
        <p:spPr/>
        <p:txBody>
          <a:bodyPr/>
          <a:lstStyle/>
          <a:p>
            <a:pPr>
              <a:defRPr/>
            </a:pPr>
            <a:fld id="{1E640117-C3A4-4D95-8CFE-4BB45D40D405}" type="slidenum">
              <a:rPr lang="en-US"/>
              <a:pPr>
                <a:defRPr/>
              </a:pPr>
              <a:t>44</a:t>
            </a:fld>
            <a:endParaRPr lang="en-US"/>
          </a:p>
        </p:txBody>
      </p:sp>
    </p:spTree>
    <p:extLst>
      <p:ext uri="{BB962C8B-B14F-4D97-AF65-F5344CB8AC3E}">
        <p14:creationId xmlns:p14="http://schemas.microsoft.com/office/powerpoint/2010/main" val="18393548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p:spPr>
      </p:sp>
      <p:sp>
        <p:nvSpPr>
          <p:cNvPr id="3" name="Notes Placeholder 2"/>
          <p:cNvSpPr>
            <a:spLocks noGrp="1"/>
          </p:cNvSpPr>
          <p:nvPr>
            <p:ph type="body" idx="1"/>
          </p:nvPr>
        </p:nvSpPr>
        <p:spPr/>
        <p:txBody>
          <a:bodyPr/>
          <a:lstStyle/>
          <a:p>
            <a:r>
              <a:rPr lang="en-US" sz="1400" dirty="0"/>
              <a:t>NNLM has a variety of resources to help design and implement health programs and resources in your library.</a:t>
            </a:r>
          </a:p>
          <a:p>
            <a:endParaRPr lang="en-US" sz="1400" dirty="0"/>
          </a:p>
          <a:p>
            <a:r>
              <a:rPr lang="en-US" sz="1400" dirty="0"/>
              <a:t>Browse NNLM’s curated collections that feature tools and programs, and informational materials from NLM, NIH, and other trusted sources of health information, research data, outreach toolkits, training opportunities, and much more.</a:t>
            </a:r>
          </a:p>
          <a:p>
            <a:endParaRPr lang="en-US" sz="1400" dirty="0"/>
          </a:p>
          <a:p>
            <a:r>
              <a:rPr lang="en-US" sz="1400" dirty="0"/>
              <a:t>The Public Libraries Resource Guide is focused on health information needs in libraries including programming and collections information.</a:t>
            </a:r>
          </a:p>
          <a:p>
            <a:endParaRPr lang="en-US" sz="1400" dirty="0"/>
          </a:p>
          <a:p>
            <a:r>
              <a:rPr lang="en-US" sz="1400" dirty="0"/>
              <a:t>Additional guides and toolkits include but are not limited to black maternal health, emergency and disaster preparedness, and grant proposal writing.</a:t>
            </a:r>
          </a:p>
          <a:p>
            <a:endParaRPr lang="en-US" sz="1400" dirty="0"/>
          </a:p>
          <a:p>
            <a:r>
              <a:rPr lang="en-US" sz="1400" dirty="0"/>
              <a:t>Downloadable print materials, also available for order.</a:t>
            </a:r>
          </a:p>
        </p:txBody>
      </p:sp>
      <p:sp>
        <p:nvSpPr>
          <p:cNvPr id="4" name="Slide Number Placeholder 3"/>
          <p:cNvSpPr>
            <a:spLocks noGrp="1"/>
          </p:cNvSpPr>
          <p:nvPr>
            <p:ph type="sldNum" sz="quarter" idx="5"/>
          </p:nvPr>
        </p:nvSpPr>
        <p:spPr/>
        <p:txBody>
          <a:bodyPr/>
          <a:lstStyle/>
          <a:p>
            <a:pPr>
              <a:defRPr/>
            </a:pPr>
            <a:fld id="{1E640117-C3A4-4D95-8CFE-4BB45D40D405}" type="slidenum">
              <a:rPr lang="en-US"/>
              <a:pPr>
                <a:defRPr/>
              </a:pPr>
              <a:t>45</a:t>
            </a:fld>
            <a:endParaRPr lang="en-US"/>
          </a:p>
        </p:txBody>
      </p:sp>
    </p:spTree>
    <p:extLst>
      <p:ext uri="{BB962C8B-B14F-4D97-AF65-F5344CB8AC3E}">
        <p14:creationId xmlns:p14="http://schemas.microsoft.com/office/powerpoint/2010/main" val="24846052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p:spPr>
      </p:sp>
      <p:sp>
        <p:nvSpPr>
          <p:cNvPr id="3" name="Notes Placeholder 2"/>
          <p:cNvSpPr>
            <a:spLocks noGrp="1"/>
          </p:cNvSpPr>
          <p:nvPr>
            <p:ph type="body" idx="1"/>
          </p:nvPr>
        </p:nvSpPr>
        <p:spPr/>
        <p:txBody>
          <a:bodyPr/>
          <a:lstStyle/>
          <a:p>
            <a:pPr>
              <a:spcBef>
                <a:spcPts val="0"/>
              </a:spcBef>
              <a:spcAft>
                <a:spcPts val="0"/>
              </a:spcAft>
            </a:pPr>
            <a:r>
              <a:rPr lang="en-US"/>
              <a:t>Our network has regional medical libraries, offices, and centers throughout the nation to have regional and specialized support. Much of our work is driven by strategic initiatives and priorities. Currently, we are focused on the topic areas listed on the screen, and these topics evolve as new health information priorities and needs arise in our communities.</a:t>
            </a:r>
          </a:p>
          <a:p>
            <a:pPr>
              <a:spcBef>
                <a:spcPts val="0"/>
              </a:spcBef>
              <a:spcAft>
                <a:spcPts val="0"/>
              </a:spcAft>
            </a:pPr>
            <a:endParaRPr lang="en-US"/>
          </a:p>
          <a:p>
            <a:pPr>
              <a:spcBef>
                <a:spcPts val="0"/>
              </a:spcBef>
              <a:spcAft>
                <a:spcPts val="0"/>
              </a:spcAft>
            </a:pPr>
            <a:endParaRPr lang="en-US"/>
          </a:p>
        </p:txBody>
      </p:sp>
      <p:sp>
        <p:nvSpPr>
          <p:cNvPr id="4" name="Slide Number Placeholder 3"/>
          <p:cNvSpPr>
            <a:spLocks noGrp="1"/>
          </p:cNvSpPr>
          <p:nvPr>
            <p:ph type="sldNum" sz="quarter" idx="5"/>
          </p:nvPr>
        </p:nvSpPr>
        <p:spPr/>
        <p:txBody>
          <a:bodyPr/>
          <a:lstStyle/>
          <a:p>
            <a:pPr>
              <a:defRPr/>
            </a:pPr>
            <a:fld id="{1E640117-C3A4-4D95-8CFE-4BB45D40D405}" type="slidenum">
              <a:rPr lang="en-US"/>
              <a:pPr>
                <a:defRPr/>
              </a:pPr>
              <a:t>46</a:t>
            </a:fld>
            <a:endParaRPr lang="en-US"/>
          </a:p>
        </p:txBody>
      </p:sp>
    </p:spTree>
    <p:extLst>
      <p:ext uri="{BB962C8B-B14F-4D97-AF65-F5344CB8AC3E}">
        <p14:creationId xmlns:p14="http://schemas.microsoft.com/office/powerpoint/2010/main" val="39724612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p:spPr>
      </p:sp>
      <p:sp>
        <p:nvSpPr>
          <p:cNvPr id="3" name="Notes Placeholder 2"/>
          <p:cNvSpPr>
            <a:spLocks noGrp="1"/>
          </p:cNvSpPr>
          <p:nvPr>
            <p:ph type="body" idx="1"/>
          </p:nvPr>
        </p:nvSpPr>
        <p:spPr/>
        <p:txBody>
          <a:bodyPr/>
          <a:lstStyle/>
          <a:p>
            <a:pPr>
              <a:spcBef>
                <a:spcPts val="0"/>
              </a:spcBef>
              <a:spcAft>
                <a:spcPts val="0"/>
              </a:spcAft>
            </a:pPr>
            <a:endParaRPr lang="en-US"/>
          </a:p>
          <a:p>
            <a:r>
              <a:rPr lang="en-US"/>
              <a:t>The NNLM also partners with other NIH initiatives to advocate for libraries as critical community partners when it comes to health and medicine. The NNLM All of Us Program Center, is an example of this. The NNLM partners with the NIH All of Us Research Program, which is creating the largest and most diverse health database of its kind by inviting at least one million people to participate in the program to better understand why people get sick or stay healthy. All of Us also prioritizes privacy and building trust with their intended communities through community-driven engagement, and the goal is to partner with public libraries to promote health literacy and connect communities with All of Us, particularly those underrepresented in biomedical research.</a:t>
            </a:r>
          </a:p>
          <a:p>
            <a:pPr>
              <a:spcBef>
                <a:spcPts val="0"/>
              </a:spcBef>
              <a:spcAft>
                <a:spcPts val="0"/>
              </a:spcAft>
            </a:pPr>
            <a:endParaRPr lang="en-US"/>
          </a:p>
        </p:txBody>
      </p:sp>
      <p:sp>
        <p:nvSpPr>
          <p:cNvPr id="4" name="Slide Number Placeholder 3"/>
          <p:cNvSpPr>
            <a:spLocks noGrp="1"/>
          </p:cNvSpPr>
          <p:nvPr>
            <p:ph type="sldNum" sz="quarter" idx="5"/>
          </p:nvPr>
        </p:nvSpPr>
        <p:spPr/>
        <p:txBody>
          <a:bodyPr/>
          <a:lstStyle/>
          <a:p>
            <a:pPr>
              <a:defRPr/>
            </a:pPr>
            <a:fld id="{1E640117-C3A4-4D95-8CFE-4BB45D40D405}" type="slidenum">
              <a:rPr lang="en-US"/>
              <a:pPr>
                <a:defRPr/>
              </a:pPr>
              <a:t>47</a:t>
            </a:fld>
            <a:endParaRPr lang="en-US"/>
          </a:p>
        </p:txBody>
      </p:sp>
    </p:spTree>
    <p:extLst>
      <p:ext uri="{BB962C8B-B14F-4D97-AF65-F5344CB8AC3E}">
        <p14:creationId xmlns:p14="http://schemas.microsoft.com/office/powerpoint/2010/main" val="8649498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p:spPr>
      </p:sp>
      <p:sp>
        <p:nvSpPr>
          <p:cNvPr id="3" name="Notes Placeholder 2"/>
          <p:cNvSpPr>
            <a:spLocks noGrp="1"/>
          </p:cNvSpPr>
          <p:nvPr>
            <p:ph type="body" idx="1"/>
          </p:nvPr>
        </p:nvSpPr>
        <p:spPr/>
        <p:txBody>
          <a:bodyPr/>
          <a:lstStyle/>
          <a:p>
            <a:r>
              <a:rPr lang="en-US"/>
              <a:t>What is All of Us?</a:t>
            </a:r>
          </a:p>
          <a:p>
            <a:pPr defTabSz="1155494" eaLnBrk="1" fontAlgn="auto" hangingPunct="1">
              <a:spcBef>
                <a:spcPts val="0"/>
              </a:spcBef>
              <a:spcAft>
                <a:spcPts val="0"/>
              </a:spcAft>
              <a:defRPr/>
            </a:pPr>
            <a:endParaRPr lang="en-US"/>
          </a:p>
          <a:p>
            <a:pPr defTabSz="1155494" eaLnBrk="1" fontAlgn="auto" hangingPunct="1">
              <a:spcBef>
                <a:spcPts val="0"/>
              </a:spcBef>
              <a:spcAft>
                <a:spcPts val="0"/>
              </a:spcAft>
              <a:defRPr/>
            </a:pPr>
            <a:r>
              <a:rPr lang="en-US"/>
              <a:t>Here is a short animation about All of Us.. YouTube Link with captions: https://youtu.be/ti50nS7B5vI</a:t>
            </a:r>
          </a:p>
          <a:p>
            <a:pPr defTabSz="1155494" eaLnBrk="1" fontAlgn="auto" hangingPunct="1">
              <a:spcBef>
                <a:spcPts val="0"/>
              </a:spcBef>
              <a:spcAft>
                <a:spcPts val="0"/>
              </a:spcAft>
              <a:defRPr/>
            </a:pPr>
            <a:endParaRPr lang="en-US"/>
          </a:p>
          <a:p>
            <a:pPr defTabSz="1155494" eaLnBrk="1" fontAlgn="auto" hangingPunct="1">
              <a:spcBef>
                <a:spcPts val="0"/>
              </a:spcBef>
              <a:spcAft>
                <a:spcPts val="0"/>
              </a:spcAft>
              <a:defRPr/>
            </a:pPr>
            <a:r>
              <a:rPr lang="en-US">
                <a:sym typeface="Calibri"/>
              </a:rPr>
              <a:t>To Learn more about the All of us Research Program visit www.joinallofus.org/nlm</a:t>
            </a:r>
          </a:p>
          <a:p>
            <a:pPr defTabSz="1155494" eaLnBrk="1" fontAlgn="auto" hangingPunct="1">
              <a:spcBef>
                <a:spcPts val="0"/>
              </a:spcBef>
              <a:spcAft>
                <a:spcPts val="0"/>
              </a:spcAft>
              <a:defRPr/>
            </a:pPr>
            <a:endParaRPr lang="en-US"/>
          </a:p>
          <a:p>
            <a:pPr defTabSz="1155494" eaLnBrk="1" fontAlgn="auto" hangingPunct="1">
              <a:spcBef>
                <a:spcPts val="0"/>
              </a:spcBef>
              <a:spcAft>
                <a:spcPts val="0"/>
              </a:spcAft>
              <a:defRPr/>
            </a:pPr>
            <a:r>
              <a:rPr lang="en-US"/>
              <a:t>1 Min 55 sec</a:t>
            </a:r>
          </a:p>
          <a:p>
            <a:endParaRPr lang="en-US"/>
          </a:p>
        </p:txBody>
      </p:sp>
      <p:sp>
        <p:nvSpPr>
          <p:cNvPr id="4" name="Slide Number Placeholder 3"/>
          <p:cNvSpPr>
            <a:spLocks noGrp="1"/>
          </p:cNvSpPr>
          <p:nvPr>
            <p:ph type="sldNum" idx="12"/>
          </p:nvPr>
        </p:nvSpPr>
        <p:spPr/>
        <p:txBody>
          <a:bodyPr/>
          <a:lstStyle/>
          <a:p>
            <a:pPr>
              <a:buClr>
                <a:srgbClr val="000000"/>
              </a:buClr>
              <a:buSzPts val="1200"/>
            </a:pPr>
            <a:fld id="{00000000-1234-1234-1234-123412341234}" type="slidenum">
              <a:rPr lang="en-US">
                <a:solidFill>
                  <a:schemeClr val="dk1"/>
                </a:solidFill>
                <a:latin typeface="Calibri"/>
                <a:ea typeface="Calibri"/>
                <a:cs typeface="Calibri"/>
                <a:sym typeface="Calibri"/>
              </a:rPr>
              <a:pPr>
                <a:buClr>
                  <a:srgbClr val="000000"/>
                </a:buClr>
                <a:buSzPts val="1200"/>
              </a:pPr>
              <a:t>48</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02668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p:spPr>
      </p:sp>
      <p:sp>
        <p:nvSpPr>
          <p:cNvPr id="3" name="Notes Placeholder 2"/>
          <p:cNvSpPr>
            <a:spLocks noGrp="1"/>
          </p:cNvSpPr>
          <p:nvPr>
            <p:ph type="body" idx="1"/>
          </p:nvPr>
        </p:nvSpPr>
        <p:spPr/>
        <p:txBody>
          <a:bodyPr/>
          <a:lstStyle/>
          <a:p>
            <a:r>
              <a:rPr lang="en-US" dirty="0"/>
              <a:t>The easiest way to partner with us is to become an organizational member. Any organization that supports health info resources and services to their community can become an NNLM member. Being a member and accessing our offerings is always free.</a:t>
            </a:r>
          </a:p>
          <a:p>
            <a:endParaRPr lang="en-US" dirty="0"/>
          </a:p>
          <a:p>
            <a:r>
              <a:rPr lang="en-US" dirty="0"/>
              <a:t>NNLM organizational members have access to free educational and printed materials, funding opportunities, and more.</a:t>
            </a:r>
          </a:p>
          <a:p>
            <a:endParaRPr lang="en-US" dirty="0"/>
          </a:p>
          <a:p>
            <a:r>
              <a:rPr lang="en-US" dirty="0"/>
              <a:t>--</a:t>
            </a:r>
          </a:p>
          <a:p>
            <a:endParaRPr lang="en-US" dirty="0"/>
          </a:p>
          <a:p>
            <a:r>
              <a:rPr lang="en-US" dirty="0"/>
              <a:t>Member organizations are eligible for benefits and services, including:  NNLM funding, access to training, partnership opportunities, free educational and printed materials, NLM Traveling Exhibitions, and institutional recognition as a Network Member.</a:t>
            </a:r>
          </a:p>
          <a:p>
            <a:endParaRPr lang="en-US" dirty="0"/>
          </a:p>
          <a:p>
            <a:r>
              <a:rPr lang="en-US" dirty="0"/>
              <a:t>Additionally, your organization will be listed in the NNLM Membership Directory – an opportunity for partnerships.</a:t>
            </a:r>
          </a:p>
          <a:p>
            <a:endParaRPr lang="en-US" dirty="0">
              <a:cs typeface="Calibri"/>
            </a:endParaRPr>
          </a:p>
          <a:p>
            <a:endParaRPr lang="en-US" dirty="0"/>
          </a:p>
        </p:txBody>
      </p:sp>
      <p:sp>
        <p:nvSpPr>
          <p:cNvPr id="4" name="Slide Number Placeholder 3"/>
          <p:cNvSpPr>
            <a:spLocks noGrp="1"/>
          </p:cNvSpPr>
          <p:nvPr>
            <p:ph type="sldNum" sz="quarter" idx="10"/>
          </p:nvPr>
        </p:nvSpPr>
        <p:spPr/>
        <p:txBody>
          <a:bodyPr/>
          <a:lstStyle/>
          <a:p>
            <a:fld id="{1C7E6AD7-DB55-4C21-A3E2-E144C78DA0A5}" type="slidenum">
              <a:rPr lang="en-US" smtClean="0"/>
              <a:t>49</a:t>
            </a:fld>
            <a:endParaRPr lang="en-US"/>
          </a:p>
        </p:txBody>
      </p:sp>
    </p:spTree>
    <p:extLst>
      <p:ext uri="{BB962C8B-B14F-4D97-AF65-F5344CB8AC3E}">
        <p14:creationId xmlns:p14="http://schemas.microsoft.com/office/powerpoint/2010/main" val="1325244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2:notes"/>
          <p:cNvSpPr txBox="1">
            <a:spLocks noGrp="1"/>
          </p:cNvSpPr>
          <p:nvPr>
            <p:ph type="body" idx="1"/>
          </p:nvPr>
        </p:nvSpPr>
        <p:spPr>
          <a:xfrm>
            <a:off x="688975" y="4473575"/>
            <a:ext cx="5505450" cy="3660775"/>
          </a:xfrm>
          <a:prstGeom prst="rect">
            <a:avLst/>
          </a:prstGeom>
          <a:noFill/>
          <a:ln>
            <a:noFill/>
          </a:ln>
        </p:spPr>
        <p:txBody>
          <a:bodyPr spcFirstLastPara="1" wrap="square" lIns="92425" tIns="46200" rIns="92425" bIns="46200" anchor="t" anchorCtr="0">
            <a:noAutofit/>
          </a:bodyPr>
          <a:lstStyle/>
          <a:p>
            <a:pPr marL="158750" lvl="0" indent="0" algn="l" rtl="0">
              <a:spcBef>
                <a:spcPts val="0"/>
              </a:spcBef>
              <a:spcAft>
                <a:spcPts val="0"/>
              </a:spcAft>
              <a:buClr>
                <a:schemeClr val="dk1"/>
              </a:buClr>
              <a:buSzPts val="1200"/>
              <a:buFont typeface="Calibri"/>
              <a:buNone/>
            </a:pPr>
            <a:r>
              <a:rPr lang="en-US" dirty="0"/>
              <a:t>Before we get into our class today, a word about who we are!</a:t>
            </a:r>
            <a:endParaRPr dirty="0"/>
          </a:p>
          <a:p>
            <a:pPr marL="158750" lvl="0" indent="0" algn="l" rtl="0">
              <a:spcBef>
                <a:spcPts val="360"/>
              </a:spcBef>
              <a:spcAft>
                <a:spcPts val="0"/>
              </a:spcAft>
              <a:buClr>
                <a:schemeClr val="dk1"/>
              </a:buClr>
              <a:buSzPts val="1200"/>
              <a:buFont typeface="Calibri"/>
              <a:buNone/>
            </a:pPr>
            <a:endParaRPr dirty="0"/>
          </a:p>
          <a:p>
            <a:pPr marL="158750" lvl="0" indent="0" algn="l" rtl="0">
              <a:spcBef>
                <a:spcPts val="360"/>
              </a:spcBef>
              <a:spcAft>
                <a:spcPts val="0"/>
              </a:spcAft>
              <a:buClr>
                <a:schemeClr val="dk1"/>
              </a:buClr>
              <a:buSzPts val="1200"/>
              <a:buFont typeface="Calibri"/>
              <a:buNone/>
            </a:pPr>
            <a:r>
              <a:rPr lang="en-US" dirty="0"/>
              <a:t>Though you may be familiar with some of these acronyms, I think this helps set the stage for why I’m here today. </a:t>
            </a:r>
            <a:endParaRPr dirty="0"/>
          </a:p>
          <a:p>
            <a:pPr marL="0" lvl="0" indent="0" algn="l" rtl="0">
              <a:spcBef>
                <a:spcPts val="360"/>
              </a:spcBef>
              <a:spcAft>
                <a:spcPts val="0"/>
              </a:spcAft>
              <a:buNone/>
            </a:pPr>
            <a:endParaRPr dirty="0"/>
          </a:p>
          <a:p>
            <a:pPr marL="171450" lvl="0" indent="-171450" algn="l" rtl="0">
              <a:spcBef>
                <a:spcPts val="360"/>
              </a:spcBef>
              <a:spcAft>
                <a:spcPts val="0"/>
              </a:spcAft>
              <a:buClr>
                <a:schemeClr val="dk1"/>
              </a:buClr>
              <a:buSzPts val="1200"/>
              <a:buFont typeface="Arial"/>
              <a:buChar char="•"/>
            </a:pPr>
            <a:r>
              <a:rPr lang="en-US" dirty="0"/>
              <a:t>The National Institutes of Health is the nation’s leading medical research agency. Many of you might be familiar with the National Cancer Institute which is one of the many institutes and centers at NIH.</a:t>
            </a:r>
            <a:endParaRPr dirty="0"/>
          </a:p>
          <a:p>
            <a:pPr marL="171450" lvl="0" indent="-95250" algn="l" rtl="0">
              <a:spcBef>
                <a:spcPts val="360"/>
              </a:spcBef>
              <a:spcAft>
                <a:spcPts val="0"/>
              </a:spcAft>
              <a:buClr>
                <a:schemeClr val="dk1"/>
              </a:buClr>
              <a:buSzPts val="1200"/>
              <a:buFont typeface="Arial"/>
              <a:buNone/>
            </a:pPr>
            <a:endParaRPr dirty="0"/>
          </a:p>
          <a:p>
            <a:pPr marL="171450" lvl="0" indent="-171450" algn="l" rtl="0">
              <a:spcBef>
                <a:spcPts val="360"/>
              </a:spcBef>
              <a:spcAft>
                <a:spcPts val="0"/>
              </a:spcAft>
              <a:buClr>
                <a:schemeClr val="dk1"/>
              </a:buClr>
              <a:buSzPts val="1200"/>
              <a:buFont typeface="Arial"/>
              <a:buChar char="•"/>
            </a:pPr>
            <a:r>
              <a:rPr lang="en-US" dirty="0"/>
              <a:t>The National Library of Medicine is also an institute at NIH. It is the world’s largest biomedical library which maintains and makes available a vast print collection and produces electronic information resources like MedlinePlus and PubMed.</a:t>
            </a:r>
            <a:endParaRPr dirty="0"/>
          </a:p>
          <a:p>
            <a:pPr marL="171450" lvl="0" indent="-95250" algn="l" rtl="0">
              <a:spcBef>
                <a:spcPts val="360"/>
              </a:spcBef>
              <a:spcAft>
                <a:spcPts val="0"/>
              </a:spcAft>
              <a:buClr>
                <a:schemeClr val="dk1"/>
              </a:buClr>
              <a:buSzPts val="1200"/>
              <a:buFont typeface="Arial"/>
              <a:buNone/>
            </a:pPr>
            <a:endParaRPr dirty="0"/>
          </a:p>
          <a:p>
            <a:pPr marL="171450" lvl="0" indent="-171450" algn="l" rtl="0">
              <a:spcBef>
                <a:spcPts val="360"/>
              </a:spcBef>
              <a:spcAft>
                <a:spcPts val="0"/>
              </a:spcAft>
              <a:buClr>
                <a:schemeClr val="dk1"/>
              </a:buClr>
              <a:buSzPts val="1200"/>
              <a:buFont typeface="Arial"/>
              <a:buChar char="•"/>
            </a:pPr>
            <a:r>
              <a:rPr lang="en-US" dirty="0"/>
              <a:t>NNLM is the Network of the National Library of Medicine and is an outreach program of NLM.</a:t>
            </a:r>
            <a:endParaRPr dirty="0"/>
          </a:p>
          <a:p>
            <a:pPr marL="171450" lvl="0" indent="-95250" algn="l" rtl="0">
              <a:spcBef>
                <a:spcPts val="360"/>
              </a:spcBef>
              <a:spcAft>
                <a:spcPts val="0"/>
              </a:spcAft>
              <a:buClr>
                <a:schemeClr val="dk1"/>
              </a:buClr>
              <a:buSzPts val="1200"/>
              <a:buFont typeface="Arial"/>
              <a:buNone/>
            </a:pPr>
            <a:endParaRPr dirty="0"/>
          </a:p>
          <a:p>
            <a:pPr marL="171450" lvl="0" indent="-171450" algn="l" rtl="0">
              <a:spcBef>
                <a:spcPts val="360"/>
              </a:spcBef>
              <a:spcAft>
                <a:spcPts val="0"/>
              </a:spcAft>
              <a:buClr>
                <a:schemeClr val="dk1"/>
              </a:buClr>
              <a:buSzPts val="1200"/>
              <a:buFont typeface="Arial"/>
              <a:buChar char="•"/>
            </a:pPr>
            <a:r>
              <a:rPr lang="en-US" dirty="0"/>
              <a:t>The NNLM is made up of 7 geographic regions. I’m from the Network of the National Library of Medicine Training Office (NTO) supports the training and educational missions of the Network of the National Library of Medicine (NNLM). </a:t>
            </a: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7:notes"/>
          <p:cNvSpPr>
            <a:spLocks noGrp="1" noRot="1" noChangeAspect="1"/>
          </p:cNvSpPr>
          <p:nvPr>
            <p:ph type="sldImg" idx="2"/>
          </p:nvPr>
        </p:nvSpPr>
        <p:spPr>
          <a:xfrm>
            <a:off x="719138" y="1162050"/>
            <a:ext cx="5573712"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17:notes"/>
          <p:cNvSpPr txBox="1">
            <a:spLocks noGrp="1"/>
          </p:cNvSpPr>
          <p:nvPr>
            <p:ph type="body" idx="1"/>
          </p:nvPr>
        </p:nvSpPr>
        <p:spPr>
          <a:xfrm>
            <a:off x="701848" y="4473576"/>
            <a:ext cx="5608320" cy="3660775"/>
          </a:xfrm>
          <a:prstGeom prst="rect">
            <a:avLst/>
          </a:prstGeom>
          <a:noFill/>
          <a:ln>
            <a:noFill/>
          </a:ln>
        </p:spPr>
        <p:txBody>
          <a:bodyPr spcFirstLastPara="1" wrap="square" lIns="92411" tIns="46193" rIns="92411" bIns="46193" anchor="t" anchorCtr="0">
            <a:noAutofit/>
          </a:bodyPr>
          <a:lstStyle/>
          <a:p>
            <a:pPr>
              <a:lnSpc>
                <a:spcPct val="115000"/>
              </a:lnSpc>
              <a:spcBef>
                <a:spcPts val="0"/>
              </a:spcBef>
              <a:spcAft>
                <a:spcPts val="0"/>
              </a:spcAft>
              <a:buClr>
                <a:schemeClr val="dk1"/>
              </a:buClr>
              <a:buSzPts val="1100"/>
              <a:buFont typeface="Arial"/>
            </a:pPr>
            <a:r>
              <a:rPr lang="en-US" dirty="0">
                <a:sym typeface="Arial"/>
              </a:rPr>
              <a:t>The projects we highlighted earlier all received some form of funding support from the NNLM, which again, you can also access as an NNLM organizational member. Each region offers funding for various amounts, timelines, and topics. </a:t>
            </a:r>
            <a:endParaRPr lang="en-US" dirty="0"/>
          </a:p>
          <a:p>
            <a:pPr>
              <a:lnSpc>
                <a:spcPct val="114999"/>
              </a:lnSpc>
              <a:spcBef>
                <a:spcPts val="0"/>
              </a:spcBef>
              <a:spcAft>
                <a:spcPts val="0"/>
              </a:spcAft>
              <a:buSzPts val="1100"/>
            </a:pPr>
            <a:endParaRPr lang="en-US" dirty="0"/>
          </a:p>
          <a:p>
            <a:pPr>
              <a:lnSpc>
                <a:spcPct val="114999"/>
              </a:lnSpc>
              <a:spcBef>
                <a:spcPts val="0"/>
              </a:spcBef>
              <a:spcAft>
                <a:spcPts val="0"/>
              </a:spcAft>
              <a:buSzPts val="1100"/>
            </a:pPr>
            <a:r>
              <a:rPr lang="en-US" dirty="0"/>
              <a:t>If you'd like feedback on an idea, you can always reach out to your regional medical library for a consultation.</a:t>
            </a:r>
          </a:p>
          <a:p>
            <a:pPr>
              <a:lnSpc>
                <a:spcPct val="115000"/>
              </a:lnSpc>
              <a:spcBef>
                <a:spcPts val="0"/>
              </a:spcBef>
              <a:spcAft>
                <a:spcPts val="0"/>
              </a:spcAft>
              <a:buClr>
                <a:prstClr val="black"/>
              </a:buClr>
              <a:buSzPts val="1100"/>
            </a:pPr>
            <a:endParaRPr lang="en-US" sz="2800" dirty="0">
              <a:solidFill>
                <a:srgbClr val="484848"/>
              </a:solidFill>
              <a:latin typeface="Arial"/>
              <a:cs typeface="Arial"/>
            </a:endParaRPr>
          </a:p>
          <a:p>
            <a:pPr>
              <a:spcBef>
                <a:spcPts val="0"/>
              </a:spcBef>
              <a:spcAft>
                <a:spcPts val="0"/>
              </a:spcAft>
              <a:buClr>
                <a:srgbClr val="484848"/>
              </a:buClr>
              <a:buSzPts val="1100"/>
              <a:buFont typeface="Arial"/>
            </a:pPr>
            <a:endParaRPr lang="en-US" sz="2800" dirty="0">
              <a:cs typeface="Calibri" panose="020F0502020204030204"/>
            </a:endParaRPr>
          </a:p>
        </p:txBody>
      </p:sp>
      <p:sp>
        <p:nvSpPr>
          <p:cNvPr id="217" name="Google Shape;217;p17:notes"/>
          <p:cNvSpPr txBox="1">
            <a:spLocks noGrp="1"/>
          </p:cNvSpPr>
          <p:nvPr>
            <p:ph type="sldNum" idx="12"/>
          </p:nvPr>
        </p:nvSpPr>
        <p:spPr>
          <a:xfrm>
            <a:off x="3970135" y="8829677"/>
            <a:ext cx="3038648" cy="466725"/>
          </a:xfrm>
          <a:prstGeom prst="rect">
            <a:avLst/>
          </a:prstGeom>
          <a:noFill/>
          <a:ln>
            <a:noFill/>
          </a:ln>
        </p:spPr>
        <p:txBody>
          <a:bodyPr spcFirstLastPara="1" wrap="square" lIns="92411" tIns="46193" rIns="92411" bIns="46193" anchor="b" anchorCtr="0">
            <a:noAutofit/>
          </a:bodyPr>
          <a:lstStyle/>
          <a:p>
            <a:pPr>
              <a:buClr>
                <a:srgbClr val="000000"/>
              </a:buClr>
              <a:buSzPts val="1200"/>
            </a:pPr>
            <a:fld id="{00000000-1234-1234-1234-123412341234}" type="slidenum">
              <a:rPr lang="en-US">
                <a:solidFill>
                  <a:srgbClr val="000000"/>
                </a:solidFill>
                <a:latin typeface="Calibri"/>
                <a:ea typeface="Calibri"/>
                <a:cs typeface="Calibri"/>
                <a:sym typeface="Calibri"/>
              </a:rPr>
              <a:pPr>
                <a:buClr>
                  <a:srgbClr val="000000"/>
                </a:buClr>
                <a:buSzPts val="1200"/>
              </a:pPr>
              <a:t>50</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0078873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p:spPr>
      </p:sp>
      <p:sp>
        <p:nvSpPr>
          <p:cNvPr id="3" name="Notes Placeholder 2"/>
          <p:cNvSpPr>
            <a:spLocks noGrp="1"/>
          </p:cNvSpPr>
          <p:nvPr>
            <p:ph type="body" idx="1"/>
          </p:nvPr>
        </p:nvSpPr>
        <p:spPr/>
        <p:txBody>
          <a:bodyPr/>
          <a:lstStyle/>
          <a:p>
            <a:pPr>
              <a:defRPr/>
            </a:pPr>
            <a:r>
              <a:rPr lang="en-US" dirty="0"/>
              <a:t>Because of our extensive funding opportunities, we also provide plenty of resources and support to those new to applying for an NNLM award, or just new to the grant writing process in general.</a:t>
            </a:r>
          </a:p>
          <a:p>
            <a:pPr>
              <a:defRPr/>
            </a:pPr>
            <a:endParaRPr lang="en-US" dirty="0"/>
          </a:p>
          <a:p>
            <a:pPr>
              <a:defRPr/>
            </a:pPr>
            <a:r>
              <a:rPr lang="en-US" dirty="0"/>
              <a:t>We have a Proposal Writing Toolkit with lots of guidance, examples, and resources for granting writing. We also offer a yearly webinar about how to apply for NNLM funding, regardless of region. Our annual session was in September and the recording is available on the NTO YouTube channel. So check it out!</a:t>
            </a:r>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51</a:t>
            </a:fld>
            <a:endParaRPr lang="en-US"/>
          </a:p>
        </p:txBody>
      </p:sp>
    </p:spTree>
    <p:extLst>
      <p:ext uri="{BB962C8B-B14F-4D97-AF65-F5344CB8AC3E}">
        <p14:creationId xmlns:p14="http://schemas.microsoft.com/office/powerpoint/2010/main" val="60966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45: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p45:notes"/>
          <p:cNvSpPr txBox="1">
            <a:spLocks noGrp="1"/>
          </p:cNvSpPr>
          <p:nvPr>
            <p:ph type="body" idx="1"/>
          </p:nvPr>
        </p:nvSpPr>
        <p:spPr>
          <a:xfrm>
            <a:off x="688975" y="4473575"/>
            <a:ext cx="5505450" cy="3660775"/>
          </a:xfrm>
          <a:prstGeom prst="rect">
            <a:avLst/>
          </a:prstGeom>
          <a:noFill/>
          <a:ln>
            <a:noFill/>
          </a:ln>
        </p:spPr>
        <p:txBody>
          <a:bodyPr spcFirstLastPara="1" wrap="square" lIns="92425" tIns="46200" rIns="92425" bIns="46200" anchor="t" anchorCtr="0">
            <a:noAutofit/>
          </a:bodyPr>
          <a:lstStyle/>
          <a:p>
            <a:pPr marL="15875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Throughout the year, we also offer free trainings in a variety of formats, including on-demand and recorded webinar sessions so that you can take them at your own convenience. </a:t>
            </a:r>
          </a:p>
          <a:p>
            <a:pPr marL="158750" lvl="0" indent="0" algn="l" rtl="0">
              <a:spcBef>
                <a:spcPts val="0"/>
              </a:spcBef>
              <a:spcAft>
                <a:spcPts val="0"/>
              </a:spcAft>
              <a:buClr>
                <a:schemeClr val="dk1"/>
              </a:buClr>
              <a:buSzPts val="1200"/>
              <a:buFont typeface="Calibri"/>
              <a:buNone/>
            </a:pPr>
            <a:endParaRPr lang="en-US" dirty="0"/>
          </a:p>
          <a:p>
            <a:pPr marL="158750" lvl="0" indent="0" algn="l" rtl="0">
              <a:spcBef>
                <a:spcPts val="0"/>
              </a:spcBef>
              <a:spcAft>
                <a:spcPts val="0"/>
              </a:spcAft>
              <a:buClr>
                <a:schemeClr val="dk1"/>
              </a:buClr>
              <a:buSzPts val="1200"/>
              <a:buFont typeface="Calibri"/>
              <a:buNone/>
            </a:pPr>
            <a:r>
              <a:rPr lang="en-US" dirty="0"/>
              <a:t>The classes are always free. And often, we are available for in-person trainings for staff at your organizations. </a:t>
            </a:r>
            <a:endParaRPr dirty="0"/>
          </a:p>
          <a:p>
            <a:pPr marL="158750" lvl="0" indent="0" algn="l" rtl="0">
              <a:spcBef>
                <a:spcPts val="360"/>
              </a:spcBef>
              <a:spcAft>
                <a:spcPts val="0"/>
              </a:spcAft>
              <a:buClr>
                <a:schemeClr val="dk1"/>
              </a:buClr>
              <a:buSzPts val="1200"/>
              <a:buFont typeface="Calibri"/>
              <a:buNone/>
            </a:pPr>
            <a:endParaRPr lang="en-US" dirty="0"/>
          </a:p>
          <a:p>
            <a:pPr marL="158750" lvl="0" indent="0" algn="l" rtl="0">
              <a:spcBef>
                <a:spcPts val="360"/>
              </a:spcBef>
              <a:spcAft>
                <a:spcPts val="0"/>
              </a:spcAft>
              <a:buClr>
                <a:schemeClr val="dk1"/>
              </a:buClr>
              <a:buSzPts val="1200"/>
              <a:buFont typeface="Calibri"/>
              <a:buNone/>
            </a:pPr>
            <a:r>
              <a:rPr lang="en-US" dirty="0"/>
              <a:t>These are some of the classes that may help you learn more to meet the health information needs of your community. And if your organization isn’t yet a member, sign up today to be listed in our member directory.</a:t>
            </a:r>
            <a:endParaRPr dirty="0"/>
          </a:p>
          <a:p>
            <a:pPr marL="158750" lvl="0" indent="0" algn="l" rtl="0">
              <a:spcBef>
                <a:spcPts val="360"/>
              </a:spcBef>
              <a:spcAft>
                <a:spcPts val="0"/>
              </a:spcAft>
              <a:buClr>
                <a:schemeClr val="dk1"/>
              </a:buClr>
              <a:buSzPts val="1200"/>
              <a:buFont typeface="Calibri"/>
              <a:buNone/>
            </a:pPr>
            <a:endParaRPr dirty="0"/>
          </a:p>
          <a:p>
            <a:pPr marL="158750" lvl="0" indent="0" algn="l" rtl="0">
              <a:spcBef>
                <a:spcPts val="360"/>
              </a:spcBef>
              <a:spcAft>
                <a:spcPts val="0"/>
              </a:spcAft>
              <a:buClr>
                <a:schemeClr val="dk1"/>
              </a:buClr>
              <a:buSzPts val="1200"/>
              <a:buFont typeface="Calibri"/>
              <a:buNone/>
            </a:pPr>
            <a:r>
              <a:rPr lang="en-US" dirty="0"/>
              <a:t>https://nnlm.gov/training</a:t>
            </a:r>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notes"/>
          <p:cNvSpPr>
            <a:spLocks noGrp="1" noRot="1" noChangeAspect="1"/>
          </p:cNvSpPr>
          <p:nvPr>
            <p:ph type="sldImg" idx="2"/>
          </p:nvPr>
        </p:nvSpPr>
        <p:spPr>
          <a:xfrm>
            <a:off x="4445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p:notes"/>
          <p:cNvSpPr txBox="1">
            <a:spLocks noGrp="1"/>
          </p:cNvSpPr>
          <p:nvPr>
            <p:ph type="body" idx="1"/>
          </p:nvPr>
        </p:nvSpPr>
        <p:spPr>
          <a:xfrm>
            <a:off x="698614" y="4343401"/>
            <a:ext cx="5588914" cy="4114800"/>
          </a:xfrm>
          <a:prstGeom prst="rect">
            <a:avLst/>
          </a:prstGeom>
        </p:spPr>
        <p:txBody>
          <a:bodyPr spcFirstLastPara="1" wrap="square" lIns="91411" tIns="91411" rIns="91411" bIns="91411" anchor="t" anchorCtr="0">
            <a:noAutofit/>
          </a:bodyPr>
          <a:lstStyle/>
          <a:p>
            <a:pPr>
              <a:lnSpc>
                <a:spcPct val="120000"/>
              </a:lnSpc>
            </a:pPr>
            <a:r>
              <a:rPr lang="en-US" dirty="0"/>
              <a:t>The Consumer Health Information Specialization is a professional development program through the Medical Library Association, that can help you gain skills in areas such as understanding your community (like we’ve done today), finding and evaluating health information resources, and improving health literacy. </a:t>
            </a:r>
          </a:p>
          <a:p>
            <a:pPr>
              <a:lnSpc>
                <a:spcPct val="120000"/>
              </a:lnSpc>
            </a:pPr>
            <a:endParaRPr lang="en-US" dirty="0"/>
          </a:p>
          <a:p>
            <a:pPr>
              <a:lnSpc>
                <a:spcPct val="120000"/>
              </a:lnSpc>
            </a:pPr>
            <a:r>
              <a:rPr lang="en-US" dirty="0"/>
              <a:t>Taking a class like you are today will earn credits toward your consumer health information specialization or CHIS. </a:t>
            </a:r>
          </a:p>
          <a:p>
            <a:pPr>
              <a:lnSpc>
                <a:spcPct val="120000"/>
              </a:lnSpc>
            </a:pPr>
            <a:endParaRPr lang="en-US" dirty="0"/>
          </a:p>
          <a:p>
            <a:pPr>
              <a:lnSpc>
                <a:spcPct val="120000"/>
              </a:lnSpc>
            </a:pPr>
            <a:r>
              <a:rPr lang="en-US" dirty="0"/>
              <a:t>One thing that stops a lot of library staff from providing health information outreach, is feeling like they don’t know the resources.</a:t>
            </a:r>
          </a:p>
          <a:p>
            <a:pPr>
              <a:lnSpc>
                <a:spcPct val="120000"/>
              </a:lnSpc>
            </a:pPr>
            <a:endParaRPr lang="en-US" dirty="0"/>
          </a:p>
          <a:p>
            <a:pPr>
              <a:lnSpc>
                <a:spcPct val="120000"/>
              </a:lnSpc>
            </a:pPr>
            <a:endParaRPr lang="en-US" dirty="0"/>
          </a:p>
          <a:p>
            <a:pPr>
              <a:lnSpc>
                <a:spcPct val="120000"/>
              </a:lnSpc>
            </a:pPr>
            <a:endParaRPr lang="en-US" dirty="0"/>
          </a:p>
          <a:p>
            <a:pPr>
              <a:lnSpc>
                <a:spcPct val="120000"/>
              </a:lnSpc>
            </a:pPr>
            <a:endParaRPr lang="en-US" dirty="0"/>
          </a:p>
          <a:p>
            <a:pPr>
              <a:lnSpc>
                <a:spcPct val="120000"/>
              </a:lnSpc>
            </a:pPr>
            <a:endParaRPr lang="en-US" dirty="0">
              <a:ea typeface="Calibri"/>
              <a:cs typeface="Calibri"/>
            </a:endParaRPr>
          </a:p>
        </p:txBody>
      </p:sp>
    </p:spTree>
    <p:extLst>
      <p:ext uri="{BB962C8B-B14F-4D97-AF65-F5344CB8AC3E}">
        <p14:creationId xmlns:p14="http://schemas.microsoft.com/office/powerpoint/2010/main" val="12509167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Taking certain courses can also help you qualify to receive CHIS.</a:t>
            </a:r>
          </a:p>
          <a:p>
            <a:endParaRPr lang="en-US" dirty="0"/>
          </a:p>
          <a:p>
            <a:r>
              <a:rPr lang="en-US" dirty="0"/>
              <a:t>There is an application fee through MLA for specialization, but NNLM can often reimburse you for the cost of the CHIS application fee.</a:t>
            </a:r>
          </a:p>
          <a:p>
            <a:endParaRPr lang="en-US" dirty="0"/>
          </a:p>
          <a:p>
            <a:r>
              <a:rPr lang="en-US" dirty="0"/>
              <a:t>Getting this specialization on your own or with a group at your library can be a way to boost health information offerings. Something your library can promote as another service to your community.</a:t>
            </a:r>
          </a:p>
          <a:p>
            <a:endParaRPr lang="en-US" dirty="0"/>
          </a:p>
          <a:p>
            <a:r>
              <a:rPr lang="en-US" dirty="0"/>
              <a:t>---</a:t>
            </a:r>
          </a:p>
          <a:p>
            <a:endParaRPr lang="en-US" dirty="0"/>
          </a:p>
          <a:p>
            <a:r>
              <a:rPr lang="en-US" dirty="0"/>
              <a:t>The CHIS is good for 3 years, and then you can renew.</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of our most popular trainings focus on topics like consumer health resources, health misinformation, health reference, collection development, and mental health.</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C7E6AD7-DB55-4C21-A3E2-E144C78DA0A5}" type="slidenum">
              <a:rPr lang="en-US" smtClean="0"/>
              <a:t>54</a:t>
            </a:fld>
            <a:endParaRPr lang="en-US"/>
          </a:p>
        </p:txBody>
      </p:sp>
    </p:spTree>
    <p:extLst>
      <p:ext uri="{BB962C8B-B14F-4D97-AF65-F5344CB8AC3E}">
        <p14:creationId xmlns:p14="http://schemas.microsoft.com/office/powerpoint/2010/main" val="3521798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4: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4:notes"/>
          <p:cNvSpPr txBox="1">
            <a:spLocks noGrp="1"/>
          </p:cNvSpPr>
          <p:nvPr>
            <p:ph type="body" idx="1"/>
          </p:nvPr>
        </p:nvSpPr>
        <p:spPr>
          <a:xfrm>
            <a:off x="688975" y="4473575"/>
            <a:ext cx="5505450" cy="3660775"/>
          </a:xfrm>
          <a:prstGeom prst="rect">
            <a:avLst/>
          </a:prstGeom>
          <a:noFill/>
          <a:ln>
            <a:noFill/>
          </a:ln>
        </p:spPr>
        <p:txBody>
          <a:bodyPr spcFirstLastPara="1" wrap="square" lIns="92425" tIns="46200" rIns="92425" bIns="46200" anchor="t" anchorCtr="0">
            <a:noAutofit/>
          </a:bodyPr>
          <a:lstStyle/>
          <a:p>
            <a:pPr marL="158750" lvl="0" indent="0" algn="l" rtl="0">
              <a:spcBef>
                <a:spcPts val="0"/>
              </a:spcBef>
              <a:spcAft>
                <a:spcPts val="0"/>
              </a:spcAft>
              <a:buClr>
                <a:schemeClr val="dk1"/>
              </a:buClr>
              <a:buSzPts val="1200"/>
              <a:buFont typeface="Calibri"/>
              <a:buNone/>
            </a:pPr>
            <a:r>
              <a:rPr lang="en-US" dirty="0"/>
              <a:t>Community advocates, nurses, teachers, and librarians are trusted among the public – within their families, social circles, and work.</a:t>
            </a:r>
            <a:endParaRPr dirty="0"/>
          </a:p>
          <a:p>
            <a:pPr marL="158750" lvl="0" indent="0" algn="l" rtl="0">
              <a:spcBef>
                <a:spcPts val="360"/>
              </a:spcBef>
              <a:spcAft>
                <a:spcPts val="0"/>
              </a:spcAft>
              <a:buClr>
                <a:schemeClr val="dk1"/>
              </a:buClr>
              <a:buSzPts val="1200"/>
              <a:buFont typeface="Calibri"/>
              <a:buNone/>
            </a:pPr>
            <a:endParaRPr dirty="0"/>
          </a:p>
          <a:p>
            <a:pPr marL="158750" lvl="0" indent="0" algn="l" rtl="0">
              <a:spcBef>
                <a:spcPts val="360"/>
              </a:spcBef>
              <a:spcAft>
                <a:spcPts val="0"/>
              </a:spcAft>
              <a:buClr>
                <a:schemeClr val="dk1"/>
              </a:buClr>
              <a:buSzPts val="1200"/>
              <a:buFont typeface="Calibri"/>
              <a:buNone/>
            </a:pPr>
            <a:r>
              <a:rPr lang="en-US" dirty="0"/>
              <a:t>There is a wealth of inaccurate and downright predatory health information online. NLM maintains many social media pages to share our resources and combat dangerous health misinformation.</a:t>
            </a:r>
            <a:endParaRPr dirty="0"/>
          </a:p>
          <a:p>
            <a:pPr marL="158750" lvl="0" indent="0" algn="l" rtl="0">
              <a:spcBef>
                <a:spcPts val="360"/>
              </a:spcBef>
              <a:spcAft>
                <a:spcPts val="0"/>
              </a:spcAft>
              <a:buClr>
                <a:schemeClr val="dk1"/>
              </a:buClr>
              <a:buSzPts val="1200"/>
              <a:buFont typeface="Calibri"/>
              <a:buNone/>
            </a:pPr>
            <a:endParaRPr dirty="0"/>
          </a:p>
          <a:p>
            <a:pPr marL="158750" lvl="0" indent="0" algn="l" rtl="0">
              <a:spcBef>
                <a:spcPts val="360"/>
              </a:spcBef>
              <a:spcAft>
                <a:spcPts val="0"/>
              </a:spcAft>
              <a:buNone/>
            </a:pPr>
            <a:r>
              <a:rPr lang="en-US" dirty="0"/>
              <a:t>There are many ways to connect with NIH, NLM, and NNLM. Choose the one that's right for you—using LinkedIn, Facebook, Pinterest or Blogs. </a:t>
            </a:r>
            <a:endParaRPr dirty="0"/>
          </a:p>
          <a:p>
            <a:pPr marL="158750" lvl="0" indent="0" algn="l" rtl="0">
              <a:spcBef>
                <a:spcPts val="360"/>
              </a:spcBef>
              <a:spcAft>
                <a:spcPts val="0"/>
              </a:spcAft>
              <a:buClr>
                <a:schemeClr val="dk1"/>
              </a:buClr>
              <a:buSzPts val="1200"/>
              <a:buFont typeface="Calibri"/>
              <a:buNone/>
            </a:pPr>
            <a:endParaRP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conclude with a reflection activity by asking you what idea are you most excited to use.</a:t>
            </a:r>
          </a:p>
          <a:p>
            <a:endParaRPr lang="en-US" dirty="0"/>
          </a:p>
          <a:p>
            <a:r>
              <a:rPr lang="en-US" dirty="0"/>
              <a:t>If you want to share, please do so. I would love to hear from you!</a:t>
            </a:r>
          </a:p>
        </p:txBody>
      </p:sp>
      <p:sp>
        <p:nvSpPr>
          <p:cNvPr id="4" name="Slide Number Placeholder 3"/>
          <p:cNvSpPr>
            <a:spLocks noGrp="1"/>
          </p:cNvSpPr>
          <p:nvPr>
            <p:ph type="sldNum" sz="quarter" idx="5"/>
          </p:nvPr>
        </p:nvSpPr>
        <p:spPr/>
        <p:txBody>
          <a:bodyPr/>
          <a:lstStyle/>
          <a:p>
            <a:fld id="{1C7E6AD7-DB55-4C21-A3E2-E144C78DA0A5}" type="slidenum">
              <a:rPr lang="en-US" smtClean="0"/>
              <a:t>56</a:t>
            </a:fld>
            <a:endParaRPr lang="en-US"/>
          </a:p>
        </p:txBody>
      </p:sp>
    </p:spTree>
    <p:extLst>
      <p:ext uri="{BB962C8B-B14F-4D97-AF65-F5344CB8AC3E}">
        <p14:creationId xmlns:p14="http://schemas.microsoft.com/office/powerpoint/2010/main" val="20912099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46: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46:notes"/>
          <p:cNvSpPr txBox="1">
            <a:spLocks noGrp="1"/>
          </p:cNvSpPr>
          <p:nvPr>
            <p:ph type="body" idx="1"/>
          </p:nvPr>
        </p:nvSpPr>
        <p:spPr>
          <a:xfrm>
            <a:off x="688975" y="4473575"/>
            <a:ext cx="5505450" cy="3660775"/>
          </a:xfrm>
          <a:prstGeom prst="rect">
            <a:avLst/>
          </a:prstGeom>
          <a:noFill/>
          <a:ln>
            <a:noFill/>
          </a:ln>
        </p:spPr>
        <p:txBody>
          <a:bodyPr spcFirstLastPara="1" wrap="square" lIns="92425" tIns="46200" rIns="92425" bIns="46200" anchor="t" anchorCtr="0">
            <a:noAutofit/>
          </a:bodyPr>
          <a:lstStyle/>
          <a:p>
            <a:pPr marL="158750" lvl="0" indent="0" algn="l" rtl="0">
              <a:spcBef>
                <a:spcPts val="0"/>
              </a:spcBef>
              <a:spcAft>
                <a:spcPts val="0"/>
              </a:spcAft>
              <a:buNone/>
            </a:pPr>
            <a:r>
              <a:rPr lang="en-US" b="0" dirty="0"/>
              <a:t>Last slide! If you have explored the resource list, you will see additional resources </a:t>
            </a:r>
            <a:r>
              <a:rPr lang="en-US" dirty="0"/>
              <a:t>about health equity and cultural humility</a:t>
            </a:r>
            <a:endParaRPr dirty="0"/>
          </a:p>
          <a:p>
            <a:pPr marL="158750" lvl="0" indent="0" algn="l" rtl="0">
              <a:spcBef>
                <a:spcPts val="360"/>
              </a:spcBef>
              <a:spcAft>
                <a:spcPts val="0"/>
              </a:spcAft>
              <a:buNone/>
            </a:pPr>
            <a:endParaRPr dirty="0"/>
          </a:p>
          <a:p>
            <a:pPr marL="158750" lvl="0" indent="0" algn="l" rtl="0">
              <a:spcBef>
                <a:spcPts val="360"/>
              </a:spcBef>
              <a:spcAft>
                <a:spcPts val="0"/>
              </a:spcAft>
              <a:buNone/>
            </a:pPr>
            <a:r>
              <a:rPr lang="en-US" dirty="0"/>
              <a:t>Before coming to the NNLM training office, I was a health sciences librarian, so these resources will be informative and helpful. Before we can genuinely help and support our communities, we must understand their barriers and be aware that health access looks different for everyone. Also, many people who are different from us are entering our libraries, and cultural humility is a crucial way to engage with people meaningfully and kindly. </a:t>
            </a:r>
            <a:endParaRPr dirty="0"/>
          </a:p>
          <a:p>
            <a:pPr marL="158750" lvl="0" indent="0" algn="l" rtl="0">
              <a:spcBef>
                <a:spcPts val="360"/>
              </a:spcBef>
              <a:spcAft>
                <a:spcPts val="0"/>
              </a:spcAft>
              <a:buNone/>
            </a:pPr>
            <a:endParaRPr dirty="0"/>
          </a:p>
          <a:p>
            <a:pPr marL="158750" lvl="0" indent="0" algn="l" rtl="0">
              <a:spcBef>
                <a:spcPts val="360"/>
              </a:spcBef>
              <a:spcAft>
                <a:spcPts val="0"/>
              </a:spcAft>
              <a:buNone/>
            </a:pPr>
            <a:endParaRP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p47:notes"/>
          <p:cNvSpPr txBox="1">
            <a:spLocks noGrp="1"/>
          </p:cNvSpPr>
          <p:nvPr>
            <p:ph type="body" idx="1"/>
          </p:nvPr>
        </p:nvSpPr>
        <p:spPr>
          <a:xfrm>
            <a:off x="688975" y="4473575"/>
            <a:ext cx="5505450" cy="3660775"/>
          </a:xfrm>
          <a:prstGeom prst="rect">
            <a:avLst/>
          </a:prstGeom>
          <a:noFill/>
          <a:ln>
            <a:noFill/>
          </a:ln>
        </p:spPr>
        <p:txBody>
          <a:bodyPr spcFirstLastPara="1" wrap="square" lIns="92425" tIns="46200" rIns="92425" bIns="46200" anchor="t" anchorCtr="0">
            <a:noAutofit/>
          </a:bodyPr>
          <a:lstStyle/>
          <a:p>
            <a:pPr marL="0" lvl="0" indent="0" algn="l" rtl="0">
              <a:spcBef>
                <a:spcPts val="0"/>
              </a:spcBef>
              <a:spcAft>
                <a:spcPts val="0"/>
              </a:spcAft>
              <a:buClr>
                <a:schemeClr val="dk1"/>
              </a:buClr>
              <a:buSzPts val="1200"/>
              <a:buFont typeface="Calibri"/>
              <a:buNone/>
            </a:pPr>
            <a:r>
              <a:rPr lang="en-US" dirty="0"/>
              <a:t>If you are new to health programming, start small. Integrate reminders throughout your library for students and staff to take breaks or invite a music major to play for an hour in your library. </a:t>
            </a:r>
            <a:endParaRPr dirty="0"/>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None/>
            </a:pPr>
            <a:r>
              <a:rPr lang="en-US" dirty="0"/>
              <a:t>Thanks for attending today! I hope you picked up some valuable resources for your work and life. If you see me out and about, most likely at a conference, please say hello!</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Please complete our class evaluation to help us improve so you can claim credits toward your CHIS.</a:t>
            </a:r>
            <a:endParaRPr dirty="0"/>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None/>
            </a:pPr>
            <a:r>
              <a:rPr lang="en-US" dirty="0"/>
              <a:t>If you want to stay on the call, I can answer any of your questions.</a:t>
            </a:r>
            <a:endParaRPr dirty="0"/>
          </a:p>
          <a:p>
            <a:pPr marL="158750" lvl="0" indent="0" algn="l" rtl="0">
              <a:spcBef>
                <a:spcPts val="360"/>
              </a:spcBef>
              <a:spcAft>
                <a:spcPts val="0"/>
              </a:spcAft>
              <a:buClr>
                <a:schemeClr val="dk1"/>
              </a:buClr>
              <a:buSzPts val="1200"/>
              <a:buFont typeface="Calibri"/>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8975" y="4473575"/>
            <a:ext cx="5505450" cy="3660775"/>
          </a:xfrm>
          <a:prstGeom prst="rect">
            <a:avLst/>
          </a:prstGeom>
          <a:noFill/>
          <a:ln>
            <a:noFill/>
          </a:ln>
        </p:spPr>
        <p:txBody>
          <a:bodyPr spcFirstLastPara="1" wrap="square" lIns="92425" tIns="46200" rIns="92425" bIns="46200" anchor="t" anchorCtr="0">
            <a:noAutofit/>
          </a:bodyPr>
          <a:lstStyle/>
          <a:p>
            <a:pPr marL="158750" lvl="0" indent="0" algn="l" rtl="0">
              <a:spcBef>
                <a:spcPts val="0"/>
              </a:spcBef>
              <a:spcAft>
                <a:spcPts val="0"/>
              </a:spcAft>
              <a:buClr>
                <a:schemeClr val="dk1"/>
              </a:buClr>
              <a:buSzPts val="1200"/>
              <a:buFont typeface="Calibri"/>
              <a:buNone/>
            </a:pPr>
            <a:r>
              <a:rPr lang="en-US" dirty="0"/>
              <a:t>At NNLM, our mission is to provide equal access to biomedical information to health professionals as well as access to quality health information for the general public so they are better able to make informed decisions about their health.</a:t>
            </a:r>
          </a:p>
          <a:p>
            <a:pPr marL="158750" lvl="0" indent="0" algn="l" rtl="0">
              <a:spcBef>
                <a:spcPts val="360"/>
              </a:spcBef>
              <a:spcAft>
                <a:spcPts val="0"/>
              </a:spcAft>
              <a:buClr>
                <a:schemeClr val="dk1"/>
              </a:buClr>
              <a:buSzPts val="1200"/>
              <a:buFont typeface="Calibri"/>
              <a:buNone/>
            </a:pPr>
            <a:endParaRPr dirty="0"/>
          </a:p>
          <a:p>
            <a:pPr marL="158750" lvl="0" indent="0" algn="l" rtl="0">
              <a:spcBef>
                <a:spcPts val="360"/>
              </a:spcBef>
              <a:spcAft>
                <a:spcPts val="0"/>
              </a:spcAft>
              <a:buClr>
                <a:schemeClr val="dk1"/>
              </a:buClr>
              <a:buSzPts val="1200"/>
              <a:buFont typeface="Calibri"/>
              <a:buNone/>
            </a:pPr>
            <a:r>
              <a:rPr lang="en-US" dirty="0"/>
              <a:t>We do this through resources on our website, funding of projects, in person trainings, and webinars – just like this one, and by partnering with great organizations to support health information access in their communities.</a:t>
            </a:r>
            <a:endParaRPr dirty="0"/>
          </a:p>
          <a:p>
            <a:pPr marL="158750" lvl="0" indent="0" algn="l" rtl="0">
              <a:spcBef>
                <a:spcPts val="360"/>
              </a:spcBef>
              <a:spcAft>
                <a:spcPts val="0"/>
              </a:spcAft>
              <a:buClr>
                <a:schemeClr val="dk1"/>
              </a:buClr>
              <a:buSzPts val="1200"/>
              <a:buFont typeface="Calibri"/>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6: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6:notes"/>
          <p:cNvSpPr txBox="1">
            <a:spLocks noGrp="1"/>
          </p:cNvSpPr>
          <p:nvPr>
            <p:ph type="body" idx="1"/>
          </p:nvPr>
        </p:nvSpPr>
        <p:spPr>
          <a:xfrm>
            <a:off x="688975" y="4473575"/>
            <a:ext cx="5505450" cy="3660775"/>
          </a:xfrm>
          <a:prstGeom prst="rect">
            <a:avLst/>
          </a:prstGeom>
          <a:noFill/>
          <a:ln>
            <a:noFill/>
          </a:ln>
        </p:spPr>
        <p:txBody>
          <a:bodyPr spcFirstLastPara="1" wrap="square" lIns="92425" tIns="46200" rIns="92425" bIns="46200" anchor="t" anchorCtr="0">
            <a:noAutofit/>
          </a:bodyPr>
          <a:lstStyle/>
          <a:p>
            <a:pPr marL="0" lvl="0" indent="0" algn="l" rtl="0">
              <a:spcBef>
                <a:spcPts val="360"/>
              </a:spcBef>
              <a:spcAft>
                <a:spcPts val="0"/>
              </a:spcAft>
              <a:buNone/>
            </a:pPr>
            <a:r>
              <a:rPr lang="en-US">
                <a:latin typeface="Calibri"/>
                <a:ea typeface="Calibri"/>
                <a:cs typeface="Calibri"/>
                <a:sym typeface="Calibri"/>
              </a:rPr>
              <a:t>There are many ways to incorporate health issues into library programming or outreach</a:t>
            </a:r>
          </a:p>
          <a:p>
            <a:pPr marL="0" lvl="0" indent="0" algn="l" rtl="0">
              <a:spcBef>
                <a:spcPts val="360"/>
              </a:spcBef>
              <a:spcAft>
                <a:spcPts val="0"/>
              </a:spcAft>
              <a:buNone/>
            </a:pPr>
            <a:endParaRPr lang="en-US">
              <a:latin typeface="Calibri"/>
              <a:ea typeface="Calibri"/>
              <a:cs typeface="Calibri"/>
              <a:sym typeface="Calibri"/>
            </a:endParaRPr>
          </a:p>
          <a:p>
            <a:pPr marL="0" lvl="0" indent="0" algn="l" rtl="0">
              <a:spcBef>
                <a:spcPts val="360"/>
              </a:spcBef>
              <a:spcAft>
                <a:spcPts val="0"/>
              </a:spcAft>
              <a:buNone/>
            </a:pPr>
            <a:r>
              <a:rPr lang="en-US">
                <a:latin typeface="Calibri"/>
                <a:ea typeface="Calibri"/>
                <a:cs typeface="Calibri"/>
                <a:sym typeface="Calibri"/>
              </a:rPr>
              <a:t>One example of outreach is a library partnering with a local non-profit to provide free menstrual products. </a:t>
            </a:r>
          </a:p>
          <a:p>
            <a:pPr marL="0" lvl="0" indent="0" algn="l" rtl="0">
              <a:spcBef>
                <a:spcPts val="360"/>
              </a:spcBef>
              <a:spcAft>
                <a:spcPts val="0"/>
              </a:spcAft>
              <a:buNone/>
            </a:pPr>
            <a:r>
              <a:rPr lang="en-US">
                <a:latin typeface="Calibri"/>
                <a:ea typeface="Calibri"/>
                <a:cs typeface="Calibri"/>
                <a:sym typeface="Calibri"/>
              </a:rPr>
              <a:t>Or you might have programming for seniors about how to find reliable health information online. </a:t>
            </a:r>
          </a:p>
          <a:p>
            <a:pPr marL="0" lvl="0" indent="0" algn="l" rtl="0">
              <a:spcBef>
                <a:spcPts val="360"/>
              </a:spcBef>
              <a:spcAft>
                <a:spcPts val="0"/>
              </a:spcAft>
              <a:buNone/>
            </a:pPr>
            <a:endParaRPr lang="en-US">
              <a:latin typeface="Calibri"/>
              <a:ea typeface="Calibri"/>
              <a:cs typeface="Calibri"/>
              <a:sym typeface="Calibri"/>
            </a:endParaRPr>
          </a:p>
          <a:p>
            <a:pPr marL="0" lvl="0" indent="0" algn="l" rtl="0">
              <a:spcBef>
                <a:spcPts val="360"/>
              </a:spcBef>
              <a:spcAft>
                <a:spcPts val="0"/>
              </a:spcAft>
              <a:buNone/>
            </a:pPr>
            <a:r>
              <a:rPr lang="en-US">
                <a:latin typeface="Calibri"/>
                <a:ea typeface="Calibri"/>
                <a:cs typeface="Calibri"/>
                <a:sym typeface="Calibri"/>
              </a:rPr>
              <a:t>If you have seen anything lately that caught your eye, tell us about it in the chat.</a:t>
            </a:r>
            <a:endParaRPr>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why might libraries conduct health outreach?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might say that libraries are trusted providers of information and community resources. Libraries have existing partnerships and hopefully local resources that are in tune with the needs of the community.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C7E6AD7-DB55-4C21-A3E2-E144C78DA0A5}" type="slidenum">
              <a:rPr lang="en-US" smtClean="0"/>
              <a:t>8</a:t>
            </a:fld>
            <a:endParaRPr lang="en-US"/>
          </a:p>
        </p:txBody>
      </p:sp>
    </p:spTree>
    <p:extLst>
      <p:ext uri="{BB962C8B-B14F-4D97-AF65-F5344CB8AC3E}">
        <p14:creationId xmlns:p14="http://schemas.microsoft.com/office/powerpoint/2010/main" val="2142488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9:notes"/>
          <p:cNvSpPr txBox="1">
            <a:spLocks noGrp="1"/>
          </p:cNvSpPr>
          <p:nvPr>
            <p:ph type="body" idx="1"/>
          </p:nvPr>
        </p:nvSpPr>
        <p:spPr>
          <a:xfrm>
            <a:off x="688975" y="4473575"/>
            <a:ext cx="5505450" cy="3660775"/>
          </a:xfrm>
          <a:prstGeom prst="rect">
            <a:avLst/>
          </a:prstGeom>
          <a:noFill/>
          <a:ln>
            <a:noFill/>
          </a:ln>
        </p:spPr>
        <p:txBody>
          <a:bodyPr spcFirstLastPara="1" wrap="square" lIns="92425" tIns="46200" rIns="92425" bIns="46200" anchor="t" anchorCtr="0">
            <a:noAutofit/>
          </a:bodyPr>
          <a:lstStyle/>
          <a:p>
            <a:pPr marL="158750" lvl="0" indent="0" algn="l" rtl="0">
              <a:spcBef>
                <a:spcPts val="0"/>
              </a:spcBef>
              <a:spcAft>
                <a:spcPts val="0"/>
              </a:spcAft>
              <a:buClr>
                <a:schemeClr val="dk1"/>
              </a:buClr>
              <a:buSzPts val="1200"/>
              <a:buFont typeface="Calibri"/>
              <a:buNone/>
            </a:pPr>
            <a:r>
              <a:rPr lang="en-US" dirty="0"/>
              <a:t>One reason to offer health outreach in your community is that in today's complex information environment, we have a greater responsibility to communicate the resources and expertise that exist in our communities. Libraries, community centers, and faith-based organizations are often heavily utilized when someone has a question on just about any topic. They are often the “starting points” for information seeking on various topics, including health. </a:t>
            </a:r>
          </a:p>
          <a:p>
            <a:pPr marL="158750" lvl="0" indent="0" algn="l" rtl="0">
              <a:spcBef>
                <a:spcPts val="0"/>
              </a:spcBef>
              <a:spcAft>
                <a:spcPts val="0"/>
              </a:spcAft>
              <a:buClr>
                <a:schemeClr val="dk1"/>
              </a:buClr>
              <a:buSzPts val="1200"/>
              <a:buFont typeface="Calibri"/>
              <a:buNone/>
            </a:pPr>
            <a:endParaRPr lang="en-US" dirty="0"/>
          </a:p>
          <a:p>
            <a:pPr marL="158750" lvl="0" indent="0" algn="l" rtl="0">
              <a:spcBef>
                <a:spcPts val="0"/>
              </a:spcBef>
              <a:spcAft>
                <a:spcPts val="0"/>
              </a:spcAft>
              <a:buClr>
                <a:schemeClr val="dk1"/>
              </a:buClr>
              <a:buSzPts val="1200"/>
              <a:buFont typeface="Calibri"/>
              <a:buNone/>
            </a:pPr>
            <a:r>
              <a:rPr lang="en-US" dirty="0"/>
              <a:t>From the library’s perspective, it also strengthens your image and visibility within your community.</a:t>
            </a:r>
            <a:endParaRPr dirty="0"/>
          </a:p>
          <a:p>
            <a:pPr marL="158750" lvl="0" indent="0" algn="l" rtl="0">
              <a:spcBef>
                <a:spcPts val="360"/>
              </a:spcBef>
              <a:spcAft>
                <a:spcPts val="0"/>
              </a:spcAft>
              <a:buClr>
                <a:schemeClr val="dk1"/>
              </a:buClr>
              <a:buSzPts val="1200"/>
              <a:buFont typeface="Calibri"/>
              <a:buNone/>
            </a:pPr>
            <a:endParaRPr dirty="0"/>
          </a:p>
          <a:p>
            <a:pPr marL="158750" lvl="0" indent="0" algn="l" rtl="0">
              <a:spcBef>
                <a:spcPts val="360"/>
              </a:spcBef>
              <a:spcAft>
                <a:spcPts val="0"/>
              </a:spcAft>
              <a:buClr>
                <a:schemeClr val="dk1"/>
              </a:buClr>
              <a:buSzPts val="1200"/>
              <a:buFont typeface="Calibri"/>
              <a:buNone/>
            </a:pPr>
            <a:r>
              <a:rPr lang="en-US" dirty="0"/>
              <a:t>It is necessary to market community centers, libraries, and faith-based organizations in a way that community members know what resources are available to them locally. It makes sense that if a library is regularly marketing its services, it will remain current in the types of services and resources that it provides. No one wants to promote outdated information. </a:t>
            </a:r>
            <a:endParaRPr dirty="0"/>
          </a:p>
          <a:p>
            <a:pPr marL="158750" lvl="0" indent="0" algn="l" rtl="0">
              <a:spcBef>
                <a:spcPts val="360"/>
              </a:spcBef>
              <a:spcAft>
                <a:spcPts val="0"/>
              </a:spcAft>
              <a:buClr>
                <a:schemeClr val="dk1"/>
              </a:buClr>
              <a:buSzPts val="1200"/>
              <a:buFont typeface="Calibri"/>
              <a:buNone/>
            </a:pPr>
            <a:endParaRPr dirty="0"/>
          </a:p>
          <a:p>
            <a:pPr marL="158750" lvl="0" indent="0" algn="l" rtl="0">
              <a:spcBef>
                <a:spcPts val="360"/>
              </a:spcBef>
              <a:spcAft>
                <a:spcPts val="0"/>
              </a:spcAft>
              <a:buClr>
                <a:schemeClr val="dk1"/>
              </a:buClr>
              <a:buSzPts val="1200"/>
              <a:buFont typeface="Calibri"/>
              <a:buNone/>
            </a:pPr>
            <a:r>
              <a:rPr lang="en-US" dirty="0"/>
              <a:t>Also, by marketing your library, you will help to maintain relevance to your users, increase visibility, and inevitably show your overall value. The same can be said for community and faith based organizations. </a:t>
            </a:r>
            <a:endParaRPr dirty="0"/>
          </a:p>
          <a:p>
            <a:pPr marL="158750" lvl="0" indent="0" algn="l" rtl="0">
              <a:spcBef>
                <a:spcPts val="360"/>
              </a:spcBef>
              <a:spcAft>
                <a:spcPts val="0"/>
              </a:spcAft>
              <a:buClr>
                <a:schemeClr val="dk1"/>
              </a:buClr>
              <a:buSzPts val="1200"/>
              <a:buFont typeface="Calibri"/>
              <a:buNone/>
            </a:pPr>
            <a:endParaRPr dirty="0"/>
          </a:p>
          <a:p>
            <a:pPr marL="158750" lvl="0" indent="0" algn="l" rtl="0">
              <a:spcBef>
                <a:spcPts val="360"/>
              </a:spcBef>
              <a:spcAft>
                <a:spcPts val="0"/>
              </a:spcAft>
              <a:buClr>
                <a:schemeClr val="dk1"/>
              </a:buClr>
              <a:buSzPts val="1200"/>
              <a:buFont typeface="Calibri"/>
              <a:buNone/>
            </a:pPr>
            <a:r>
              <a:rPr lang="en-US" dirty="0"/>
              <a:t>If health outreach is new to you and your library/organization, it may be helpful for you to begin by locating information on your community’s health needs. </a:t>
            </a:r>
            <a:endParaRPr dirty="0"/>
          </a:p>
          <a:p>
            <a:pPr marL="158750" lvl="0" indent="0" algn="l" rtl="0">
              <a:spcBef>
                <a:spcPts val="360"/>
              </a:spcBef>
              <a:spcAft>
                <a:spcPts val="0"/>
              </a:spcAft>
              <a:buClr>
                <a:schemeClr val="dk1"/>
              </a:buClr>
              <a:buSzPts val="1200"/>
              <a:buFont typeface="Calibri"/>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tx1"/>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396648"/>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Slide Number Placeholder 5"/>
          <p:cNvSpPr>
            <a:spLocks noGrp="1"/>
          </p:cNvSpPr>
          <p:nvPr>
            <p:ph type="sldNum" sz="quarter" idx="10"/>
          </p:nvPr>
        </p:nvSpPr>
        <p:spPr/>
        <p:txBody>
          <a:bodyPr/>
          <a:lstStyle>
            <a:lvl1pPr>
              <a:defRPr/>
            </a:lvl1pPr>
          </a:lstStyle>
          <a:p>
            <a:pPr>
              <a:defRPr/>
            </a:pPr>
            <a:fld id="{76BF41A6-7A2C-4690-ACC7-07924994F7F6}" type="slidenum">
              <a:rPr lang="en-US"/>
              <a:pPr>
                <a:defRPr/>
              </a:pPr>
              <a:t>‹#›</a:t>
            </a:fld>
            <a:endParaRPr lang="en-US"/>
          </a:p>
        </p:txBody>
      </p:sp>
      <p:sp>
        <p:nvSpPr>
          <p:cNvPr id="6"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2665422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9D98945B-9468-4E5A-98FD-3F0DF03BC1B2}" type="slidenum">
              <a:rPr lang="en-US"/>
              <a:pPr>
                <a:defRPr/>
              </a:pPr>
              <a:t>‹#›</a:t>
            </a:fld>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973918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lvl1pPr>
              <a:defRPr>
                <a:solidFill>
                  <a:schemeClr val="tx1"/>
                </a:solidFill>
              </a:defRPr>
            </a:lvl1pPr>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531637DA-7CCD-40E4-B73E-4FBDAF634A94}" type="slidenum">
              <a:rPr lang="en-US"/>
              <a:pPr>
                <a:defRPr/>
              </a:pPr>
              <a:t>‹#›</a:t>
            </a:fld>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738160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6"/>
        <p:cNvGrpSpPr/>
        <p:nvPr/>
      </p:nvGrpSpPr>
      <p:grpSpPr>
        <a:xfrm>
          <a:off x="0" y="0"/>
          <a:ext cx="0" cy="0"/>
          <a:chOff x="0" y="0"/>
          <a:chExt cx="0" cy="0"/>
        </a:xfrm>
      </p:grpSpPr>
      <p:sp>
        <p:nvSpPr>
          <p:cNvPr id="17" name="Google Shape;17;p4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1400"/>
              <a:buNone/>
              <a:defRPr sz="3375"/>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8" name="Google Shape;18;p49"/>
          <p:cNvSpPr txBox="1">
            <a:spLocks noGrp="1"/>
          </p:cNvSpPr>
          <p:nvPr>
            <p:ph type="subTitle" idx="1"/>
          </p:nvPr>
        </p:nvSpPr>
        <p:spPr>
          <a:xfrm>
            <a:off x="1524000" y="3602038"/>
            <a:ext cx="9144000" cy="396648"/>
          </a:xfrm>
          <a:prstGeom prst="rect">
            <a:avLst/>
          </a:prstGeom>
          <a:noFill/>
          <a:ln>
            <a:noFill/>
          </a:ln>
        </p:spPr>
        <p:txBody>
          <a:bodyPr spcFirstLastPara="1" wrap="square" lIns="91425" tIns="45700" rIns="91425" bIns="45700" anchor="t" anchorCtr="0">
            <a:noAutofit/>
          </a:bodyPr>
          <a:lstStyle>
            <a:lvl1pPr lvl="0" algn="ctr">
              <a:lnSpc>
                <a:spcPct val="90000"/>
              </a:lnSpc>
              <a:spcBef>
                <a:spcPts val="750"/>
              </a:spcBef>
              <a:spcAft>
                <a:spcPts val="0"/>
              </a:spcAft>
              <a:buClr>
                <a:srgbClr val="616265"/>
              </a:buClr>
              <a:buSzPts val="1800"/>
              <a:buNone/>
              <a:defRPr sz="1350"/>
            </a:lvl1pPr>
            <a:lvl2pPr lvl="1" algn="ctr">
              <a:lnSpc>
                <a:spcPct val="90000"/>
              </a:lnSpc>
              <a:spcBef>
                <a:spcPts val="375"/>
              </a:spcBef>
              <a:spcAft>
                <a:spcPts val="0"/>
              </a:spcAft>
              <a:buClr>
                <a:srgbClr val="616265"/>
              </a:buClr>
              <a:buSzPts val="1500"/>
              <a:buNone/>
              <a:defRPr sz="1125"/>
            </a:lvl2pPr>
            <a:lvl3pPr lvl="2" algn="ctr">
              <a:lnSpc>
                <a:spcPct val="90000"/>
              </a:lnSpc>
              <a:spcBef>
                <a:spcPts val="375"/>
              </a:spcBef>
              <a:spcAft>
                <a:spcPts val="0"/>
              </a:spcAft>
              <a:buClr>
                <a:srgbClr val="616265"/>
              </a:buClr>
              <a:buSzPts val="1350"/>
              <a:buNone/>
              <a:defRPr sz="1013"/>
            </a:lvl3pPr>
            <a:lvl4pPr lvl="3" algn="ctr">
              <a:lnSpc>
                <a:spcPct val="90000"/>
              </a:lnSpc>
              <a:spcBef>
                <a:spcPts val="375"/>
              </a:spcBef>
              <a:spcAft>
                <a:spcPts val="0"/>
              </a:spcAft>
              <a:buClr>
                <a:srgbClr val="616265"/>
              </a:buClr>
              <a:buSzPts val="1200"/>
              <a:buNone/>
              <a:defRPr sz="900"/>
            </a:lvl4pPr>
            <a:lvl5pPr lvl="4" algn="ctr">
              <a:lnSpc>
                <a:spcPct val="90000"/>
              </a:lnSpc>
              <a:spcBef>
                <a:spcPts val="375"/>
              </a:spcBef>
              <a:spcAft>
                <a:spcPts val="0"/>
              </a:spcAft>
              <a:buClr>
                <a:srgbClr val="616265"/>
              </a:buClr>
              <a:buSzPts val="1200"/>
              <a:buNone/>
              <a:defRPr sz="900"/>
            </a:lvl5pPr>
            <a:lvl6pPr lvl="5" algn="ctr">
              <a:lnSpc>
                <a:spcPct val="90000"/>
              </a:lnSpc>
              <a:spcBef>
                <a:spcPts val="375"/>
              </a:spcBef>
              <a:spcAft>
                <a:spcPts val="0"/>
              </a:spcAft>
              <a:buClr>
                <a:schemeClr val="dk1"/>
              </a:buClr>
              <a:buSzPts val="1200"/>
              <a:buNone/>
              <a:defRPr sz="900"/>
            </a:lvl6pPr>
            <a:lvl7pPr lvl="6" algn="ctr">
              <a:lnSpc>
                <a:spcPct val="90000"/>
              </a:lnSpc>
              <a:spcBef>
                <a:spcPts val="375"/>
              </a:spcBef>
              <a:spcAft>
                <a:spcPts val="0"/>
              </a:spcAft>
              <a:buClr>
                <a:schemeClr val="dk1"/>
              </a:buClr>
              <a:buSzPts val="1200"/>
              <a:buNone/>
              <a:defRPr sz="900"/>
            </a:lvl7pPr>
            <a:lvl8pPr lvl="7" algn="ctr">
              <a:lnSpc>
                <a:spcPct val="90000"/>
              </a:lnSpc>
              <a:spcBef>
                <a:spcPts val="375"/>
              </a:spcBef>
              <a:spcAft>
                <a:spcPts val="0"/>
              </a:spcAft>
              <a:buClr>
                <a:schemeClr val="dk1"/>
              </a:buClr>
              <a:buSzPts val="1200"/>
              <a:buNone/>
              <a:defRPr sz="900"/>
            </a:lvl8pPr>
            <a:lvl9pPr lvl="8" algn="ctr">
              <a:lnSpc>
                <a:spcPct val="90000"/>
              </a:lnSpc>
              <a:spcBef>
                <a:spcPts val="375"/>
              </a:spcBef>
              <a:spcAft>
                <a:spcPts val="0"/>
              </a:spcAft>
              <a:buClr>
                <a:schemeClr val="dk1"/>
              </a:buClr>
              <a:buSzPts val="1200"/>
              <a:buNone/>
              <a:defRPr sz="900"/>
            </a:lvl9pPr>
          </a:lstStyle>
          <a:p>
            <a:endParaRPr/>
          </a:p>
        </p:txBody>
      </p:sp>
      <p:sp>
        <p:nvSpPr>
          <p:cNvPr id="19" name="Google Shape;19;p49"/>
          <p:cNvSpPr txBox="1">
            <a:spLocks noGrp="1"/>
          </p:cNvSpPr>
          <p:nvPr>
            <p:ph type="sldNum" idx="12"/>
          </p:nvPr>
        </p:nvSpPr>
        <p:spPr>
          <a:xfrm>
            <a:off x="10248902" y="6356356"/>
            <a:ext cx="11049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675" b="0" i="0" u="none" strike="noStrike" cap="none">
                <a:solidFill>
                  <a:schemeClr val="lt1"/>
                </a:solidFill>
                <a:latin typeface="Calibri"/>
                <a:ea typeface="Calibri"/>
                <a:cs typeface="Calibri"/>
                <a:sym typeface="Calibri"/>
              </a:defRPr>
            </a:lvl1pPr>
            <a:lvl2pPr marL="0" marR="0" lvl="1" indent="0" algn="r">
              <a:spcBef>
                <a:spcPts val="0"/>
              </a:spcBef>
              <a:spcAft>
                <a:spcPts val="0"/>
              </a:spcAft>
              <a:buNone/>
              <a:defRPr sz="675" b="0" i="0" u="none" strike="noStrike" cap="none">
                <a:solidFill>
                  <a:schemeClr val="lt1"/>
                </a:solidFill>
                <a:latin typeface="Calibri"/>
                <a:ea typeface="Calibri"/>
                <a:cs typeface="Calibri"/>
                <a:sym typeface="Calibri"/>
              </a:defRPr>
            </a:lvl2pPr>
            <a:lvl3pPr marL="0" marR="0" lvl="2" indent="0" algn="r">
              <a:spcBef>
                <a:spcPts val="0"/>
              </a:spcBef>
              <a:spcAft>
                <a:spcPts val="0"/>
              </a:spcAft>
              <a:buNone/>
              <a:defRPr sz="675" b="0" i="0" u="none" strike="noStrike" cap="none">
                <a:solidFill>
                  <a:schemeClr val="lt1"/>
                </a:solidFill>
                <a:latin typeface="Calibri"/>
                <a:ea typeface="Calibri"/>
                <a:cs typeface="Calibri"/>
                <a:sym typeface="Calibri"/>
              </a:defRPr>
            </a:lvl3pPr>
            <a:lvl4pPr marL="0" marR="0" lvl="3" indent="0" algn="r">
              <a:spcBef>
                <a:spcPts val="0"/>
              </a:spcBef>
              <a:spcAft>
                <a:spcPts val="0"/>
              </a:spcAft>
              <a:buNone/>
              <a:defRPr sz="675" b="0" i="0" u="none" strike="noStrike" cap="none">
                <a:solidFill>
                  <a:schemeClr val="lt1"/>
                </a:solidFill>
                <a:latin typeface="Calibri"/>
                <a:ea typeface="Calibri"/>
                <a:cs typeface="Calibri"/>
                <a:sym typeface="Calibri"/>
              </a:defRPr>
            </a:lvl4pPr>
            <a:lvl5pPr marL="0" marR="0" lvl="4" indent="0" algn="r">
              <a:spcBef>
                <a:spcPts val="0"/>
              </a:spcBef>
              <a:spcAft>
                <a:spcPts val="0"/>
              </a:spcAft>
              <a:buNone/>
              <a:defRPr sz="675" b="0" i="0" u="none" strike="noStrike" cap="none">
                <a:solidFill>
                  <a:schemeClr val="lt1"/>
                </a:solidFill>
                <a:latin typeface="Calibri"/>
                <a:ea typeface="Calibri"/>
                <a:cs typeface="Calibri"/>
                <a:sym typeface="Calibri"/>
              </a:defRPr>
            </a:lvl5pPr>
            <a:lvl6pPr marL="0" marR="0" lvl="5" indent="0" algn="r">
              <a:spcBef>
                <a:spcPts val="0"/>
              </a:spcBef>
              <a:spcAft>
                <a:spcPts val="0"/>
              </a:spcAft>
              <a:buNone/>
              <a:defRPr sz="675" b="0" i="0" u="none" strike="noStrike" cap="none">
                <a:solidFill>
                  <a:schemeClr val="lt1"/>
                </a:solidFill>
                <a:latin typeface="Calibri"/>
                <a:ea typeface="Calibri"/>
                <a:cs typeface="Calibri"/>
                <a:sym typeface="Calibri"/>
              </a:defRPr>
            </a:lvl6pPr>
            <a:lvl7pPr marL="0" marR="0" lvl="6" indent="0" algn="r">
              <a:spcBef>
                <a:spcPts val="0"/>
              </a:spcBef>
              <a:spcAft>
                <a:spcPts val="0"/>
              </a:spcAft>
              <a:buNone/>
              <a:defRPr sz="675" b="0" i="0" u="none" strike="noStrike" cap="none">
                <a:solidFill>
                  <a:schemeClr val="lt1"/>
                </a:solidFill>
                <a:latin typeface="Calibri"/>
                <a:ea typeface="Calibri"/>
                <a:cs typeface="Calibri"/>
                <a:sym typeface="Calibri"/>
              </a:defRPr>
            </a:lvl7pPr>
            <a:lvl8pPr marL="0" marR="0" lvl="7" indent="0" algn="r">
              <a:spcBef>
                <a:spcPts val="0"/>
              </a:spcBef>
              <a:spcAft>
                <a:spcPts val="0"/>
              </a:spcAft>
              <a:buNone/>
              <a:defRPr sz="675" b="0" i="0" u="none" strike="noStrike" cap="none">
                <a:solidFill>
                  <a:schemeClr val="lt1"/>
                </a:solidFill>
                <a:latin typeface="Calibri"/>
                <a:ea typeface="Calibri"/>
                <a:cs typeface="Calibri"/>
                <a:sym typeface="Calibri"/>
              </a:defRPr>
            </a:lvl8pPr>
            <a:lvl9pPr marL="0" marR="0" lvl="8" indent="0" algn="r">
              <a:spcBef>
                <a:spcPts val="0"/>
              </a:spcBef>
              <a:spcAft>
                <a:spcPts val="0"/>
              </a:spcAft>
              <a:buNone/>
              <a:defRPr sz="675"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
        <p:nvSpPr>
          <p:cNvPr id="20" name="Google Shape;20;p49"/>
          <p:cNvSpPr txBox="1">
            <a:spLocks noGrp="1"/>
          </p:cNvSpPr>
          <p:nvPr>
            <p:ph type="ftr" idx="11"/>
          </p:nvPr>
        </p:nvSpPr>
        <p:spPr>
          <a:xfrm>
            <a:off x="4157664" y="6356356"/>
            <a:ext cx="6091237"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9161058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025F9F99-9BD9-4422-B838-F0A597D458BC}" type="slidenum">
              <a:rPr lang="en-US"/>
              <a:pPr>
                <a:defRPr/>
              </a:pPr>
              <a:t>‹#›</a:t>
            </a:fld>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076394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Slide Number Placeholder 5"/>
          <p:cNvSpPr>
            <a:spLocks noGrp="1"/>
          </p:cNvSpPr>
          <p:nvPr>
            <p:ph type="sldNum" sz="quarter" idx="10"/>
          </p:nvPr>
        </p:nvSpPr>
        <p:spPr/>
        <p:txBody>
          <a:bodyPr/>
          <a:lstStyle>
            <a:lvl1pPr>
              <a:defRPr/>
            </a:lvl1pPr>
          </a:lstStyle>
          <a:p>
            <a:pPr>
              <a:defRPr/>
            </a:pPr>
            <a:fld id="{C8BD5518-C465-4C1F-8E36-9195006C4AB9}" type="slidenum">
              <a:rPr lang="en-US"/>
              <a:pPr>
                <a:defRPr/>
              </a:pPr>
              <a:t>‹#›</a:t>
            </a:fld>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227620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372B0271-B012-4ED1-8CE3-476E6D0A5B1D}" type="slidenum">
              <a:rPr lang="en-US"/>
              <a:pPr>
                <a:defRPr/>
              </a:pPr>
              <a:t>‹#›</a:t>
            </a:fld>
            <a:endParaRPr lang="en-US"/>
          </a:p>
        </p:txBody>
      </p:sp>
      <p:sp>
        <p:nvSpPr>
          <p:cNvPr id="6"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845934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lvl1pPr>
              <a:defRPr>
                <a:solidFill>
                  <a:schemeClr val="tx1"/>
                </a:solidFill>
              </a:defRPr>
            </a:lvl1p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4D1ED93C-2746-4E00-A680-3BFBAC96A97E}" type="slidenum">
              <a:rPr lang="en-US"/>
              <a:pPr>
                <a:defRPr/>
              </a:pPr>
              <a:t>‹#›</a:t>
            </a:fld>
            <a:endParaRPr lang="en-US"/>
          </a:p>
        </p:txBody>
      </p:sp>
      <p:sp>
        <p:nvSpPr>
          <p:cNvPr id="8"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214677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B2EC6839-54FD-43E2-8B0B-C8728B46711E}" type="slidenum">
              <a:rPr lang="en-US"/>
              <a:pPr>
                <a:defRPr/>
              </a:pPr>
              <a:t>‹#›</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773146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53385912-A4F2-414C-811D-22BA556D6430}" type="slidenum">
              <a:rPr lang="en-US"/>
              <a:pPr>
                <a:defRPr/>
              </a:pPr>
              <a:t>‹#›</a:t>
            </a:fld>
            <a:endParaRPr lang="en-US"/>
          </a:p>
        </p:txBody>
      </p:sp>
      <p:sp>
        <p:nvSpPr>
          <p:cNvPr id="3"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2385072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tx1"/>
                </a:solidFill>
              </a:defRPr>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p:cNvSpPr>
            <a:spLocks noGrp="1"/>
          </p:cNvSpPr>
          <p:nvPr>
            <p:ph type="sldNum" sz="quarter" idx="10"/>
          </p:nvPr>
        </p:nvSpPr>
        <p:spPr/>
        <p:txBody>
          <a:bodyPr/>
          <a:lstStyle>
            <a:lvl1pPr>
              <a:defRPr/>
            </a:lvl1pPr>
          </a:lstStyle>
          <a:p>
            <a:pPr>
              <a:defRPr/>
            </a:pPr>
            <a:fld id="{73EC528A-CA5A-46BB-8272-1C12E9D32C74}" type="slidenum">
              <a:rPr lang="en-US"/>
              <a:pPr>
                <a:defRPr/>
              </a:pPr>
              <a:t>‹#›</a:t>
            </a:fld>
            <a:endParaRPr lang="en-US"/>
          </a:p>
        </p:txBody>
      </p:sp>
      <p:sp>
        <p:nvSpPr>
          <p:cNvPr id="6"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928424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tx1"/>
                </a:solidFill>
              </a:defRPr>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p:cNvSpPr>
            <a:spLocks noGrp="1"/>
          </p:cNvSpPr>
          <p:nvPr>
            <p:ph type="sldNum" sz="quarter" idx="10"/>
          </p:nvPr>
        </p:nvSpPr>
        <p:spPr/>
        <p:txBody>
          <a:bodyPr/>
          <a:lstStyle>
            <a:lvl1pPr>
              <a:defRPr/>
            </a:lvl1pPr>
          </a:lstStyle>
          <a:p>
            <a:pPr>
              <a:defRPr/>
            </a:pPr>
            <a:fld id="{F813DF46-D727-42FF-B33D-5AD4637A71FA}" type="slidenum">
              <a:rPr lang="en-US"/>
              <a:pPr>
                <a:defRPr/>
              </a:pPr>
              <a:t>‹#›</a:t>
            </a:fld>
            <a:endParaRPr lang="en-US"/>
          </a:p>
        </p:txBody>
      </p:sp>
      <p:sp>
        <p:nvSpPr>
          <p:cNvPr id="6"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972644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 name="Rectangle 7"/>
          <p:cNvSpPr/>
          <p:nvPr userDrawn="1"/>
        </p:nvSpPr>
        <p:spPr>
          <a:xfrm>
            <a:off x="0" y="6176963"/>
            <a:ext cx="12192000" cy="681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Slide Number Placeholder 5"/>
          <p:cNvSpPr>
            <a:spLocks noGrp="1"/>
          </p:cNvSpPr>
          <p:nvPr>
            <p:ph type="sldNum" sz="quarter" idx="4"/>
          </p:nvPr>
        </p:nvSpPr>
        <p:spPr>
          <a:xfrm>
            <a:off x="10248900" y="6356350"/>
            <a:ext cx="11049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bg1"/>
                </a:solidFill>
                <a:latin typeface="+mn-lt"/>
              </a:defRPr>
            </a:lvl1pPr>
          </a:lstStyle>
          <a:p>
            <a:pPr>
              <a:defRPr/>
            </a:pPr>
            <a:fld id="{41A894B9-6BEC-426D-BF1F-2B69C5221DC2}" type="slidenum">
              <a:rPr lang="en-US"/>
              <a:pPr>
                <a:defRPr/>
              </a:pPr>
              <a:t>‹#›</a:t>
            </a:fld>
            <a:endParaRPr lang="en-US"/>
          </a:p>
        </p:txBody>
      </p:sp>
      <p:sp>
        <p:nvSpPr>
          <p:cNvPr id="9" name="Footer Placeholder 3"/>
          <p:cNvSpPr>
            <a:spLocks noGrp="1"/>
          </p:cNvSpPr>
          <p:nvPr>
            <p:ph type="ftr" sz="quarter" idx="3"/>
          </p:nvPr>
        </p:nvSpPr>
        <p:spPr>
          <a:xfrm>
            <a:off x="4157663" y="6356350"/>
            <a:ext cx="6091237" cy="365125"/>
          </a:xfrm>
          <a:prstGeom prst="rect">
            <a:avLst/>
          </a:prstGeom>
        </p:spPr>
        <p:txBody>
          <a:bodyPr anchor="ctr"/>
          <a:lstStyle>
            <a:lvl1pPr algn="ctr" eaLnBrk="1" fontAlgn="auto" hangingPunct="1">
              <a:spcBef>
                <a:spcPts val="0"/>
              </a:spcBef>
              <a:spcAft>
                <a:spcPts val="0"/>
              </a:spcAft>
              <a:defRPr sz="1200">
                <a:solidFill>
                  <a:schemeClr val="bg1"/>
                </a:solidFill>
                <a:latin typeface="+mn-lt"/>
              </a:defRPr>
            </a:lvl1pPr>
          </a:lstStyle>
          <a:p>
            <a:pPr>
              <a:defRPr/>
            </a:pPr>
            <a:endParaRPr lang="en-US"/>
          </a:p>
        </p:txBody>
      </p:sp>
      <p:pic>
        <p:nvPicPr>
          <p:cNvPr id="1031" name="Picture 3"/>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bwMode="auto">
          <a:xfrm>
            <a:off x="134344" y="6302883"/>
            <a:ext cx="2892764" cy="46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15851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rgbClr val="616265"/>
          </a:solidFill>
          <a:latin typeface="Calibri" panose="020F0502020204030204" pitchFamily="34" charset="0"/>
        </a:defRPr>
      </a:lvl2pPr>
      <a:lvl3pPr algn="l" rtl="0" eaLnBrk="0" fontAlgn="base" hangingPunct="0">
        <a:lnSpc>
          <a:spcPct val="90000"/>
        </a:lnSpc>
        <a:spcBef>
          <a:spcPct val="0"/>
        </a:spcBef>
        <a:spcAft>
          <a:spcPct val="0"/>
        </a:spcAft>
        <a:defRPr sz="4400">
          <a:solidFill>
            <a:srgbClr val="616265"/>
          </a:solidFill>
          <a:latin typeface="Calibri" panose="020F0502020204030204" pitchFamily="34" charset="0"/>
        </a:defRPr>
      </a:lvl3pPr>
      <a:lvl4pPr algn="l" rtl="0" eaLnBrk="0" fontAlgn="base" hangingPunct="0">
        <a:lnSpc>
          <a:spcPct val="90000"/>
        </a:lnSpc>
        <a:spcBef>
          <a:spcPct val="0"/>
        </a:spcBef>
        <a:spcAft>
          <a:spcPct val="0"/>
        </a:spcAft>
        <a:defRPr sz="4400">
          <a:solidFill>
            <a:srgbClr val="616265"/>
          </a:solidFill>
          <a:latin typeface="Calibri" panose="020F0502020204030204" pitchFamily="34" charset="0"/>
        </a:defRPr>
      </a:lvl4pPr>
      <a:lvl5pPr algn="l" rtl="0" eaLnBrk="0" fontAlgn="base" hangingPunct="0">
        <a:lnSpc>
          <a:spcPct val="90000"/>
        </a:lnSpc>
        <a:spcBef>
          <a:spcPct val="0"/>
        </a:spcBef>
        <a:spcAft>
          <a:spcPct val="0"/>
        </a:spcAft>
        <a:defRPr sz="4400">
          <a:solidFill>
            <a:srgbClr val="616265"/>
          </a:solidFill>
          <a:latin typeface="Calibri" panose="020F0502020204030204" pitchFamily="34" charset="0"/>
        </a:defRPr>
      </a:lvl5pPr>
      <a:lvl6pPr marL="457200" algn="l" rtl="0" fontAlgn="base">
        <a:lnSpc>
          <a:spcPct val="90000"/>
        </a:lnSpc>
        <a:spcBef>
          <a:spcPct val="0"/>
        </a:spcBef>
        <a:spcAft>
          <a:spcPct val="0"/>
        </a:spcAft>
        <a:defRPr sz="4400">
          <a:solidFill>
            <a:srgbClr val="616265"/>
          </a:solidFill>
          <a:latin typeface="Calibri" panose="020F0502020204030204" pitchFamily="34" charset="0"/>
        </a:defRPr>
      </a:lvl6pPr>
      <a:lvl7pPr marL="914400" algn="l" rtl="0" fontAlgn="base">
        <a:lnSpc>
          <a:spcPct val="90000"/>
        </a:lnSpc>
        <a:spcBef>
          <a:spcPct val="0"/>
        </a:spcBef>
        <a:spcAft>
          <a:spcPct val="0"/>
        </a:spcAft>
        <a:defRPr sz="4400">
          <a:solidFill>
            <a:srgbClr val="616265"/>
          </a:solidFill>
          <a:latin typeface="Calibri" panose="020F0502020204030204" pitchFamily="34" charset="0"/>
        </a:defRPr>
      </a:lvl7pPr>
      <a:lvl8pPr marL="1371600" algn="l" rtl="0" fontAlgn="base">
        <a:lnSpc>
          <a:spcPct val="90000"/>
        </a:lnSpc>
        <a:spcBef>
          <a:spcPct val="0"/>
        </a:spcBef>
        <a:spcAft>
          <a:spcPct val="0"/>
        </a:spcAft>
        <a:defRPr sz="4400">
          <a:solidFill>
            <a:srgbClr val="616265"/>
          </a:solidFill>
          <a:latin typeface="Calibri" panose="020F0502020204030204" pitchFamily="34" charset="0"/>
        </a:defRPr>
      </a:lvl8pPr>
      <a:lvl9pPr marL="1828800" algn="l" rtl="0" fontAlgn="base">
        <a:lnSpc>
          <a:spcPct val="90000"/>
        </a:lnSpc>
        <a:spcBef>
          <a:spcPct val="0"/>
        </a:spcBef>
        <a:spcAft>
          <a:spcPct val="0"/>
        </a:spcAft>
        <a:defRPr sz="4400">
          <a:solidFill>
            <a:srgbClr val="616265"/>
          </a:solidFill>
          <a:latin typeface="Calibri"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439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hyperlink" Target="mailto:jamia.williams@utah.edu" TargetMode="Externa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9.xml"/><Relationship Id="rId1" Type="http://schemas.openxmlformats.org/officeDocument/2006/relationships/tags" Target="../tags/tag1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xml"/><Relationship Id="rId1" Type="http://schemas.openxmlformats.org/officeDocument/2006/relationships/tags" Target="../tags/tag13.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8.xml"/><Relationship Id="rId1" Type="http://schemas.openxmlformats.org/officeDocument/2006/relationships/tags" Target="../tags/tag14.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xml"/><Relationship Id="rId1" Type="http://schemas.openxmlformats.org/officeDocument/2006/relationships/tags" Target="../tags/tag15.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xml"/><Relationship Id="rId1" Type="http://schemas.openxmlformats.org/officeDocument/2006/relationships/tags" Target="../tags/tag16.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7.xml"/><Relationship Id="rId7" Type="http://schemas.openxmlformats.org/officeDocument/2006/relationships/diagramColors" Target="../diagrams/colors2.xml"/><Relationship Id="rId2" Type="http://schemas.openxmlformats.org/officeDocument/2006/relationships/slideLayout" Target="../slideLayouts/slideLayout8.xml"/><Relationship Id="rId1" Type="http://schemas.openxmlformats.org/officeDocument/2006/relationships/tags" Target="../tags/tag1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8.xml.rels><?xml version="1.0" encoding="UTF-8" standalone="yes"?>
<Relationships xmlns="http://schemas.openxmlformats.org/package/2006/relationships"><Relationship Id="rId8" Type="http://schemas.openxmlformats.org/officeDocument/2006/relationships/diagramQuickStyle" Target="../diagrams/quickStyle3.xml"/><Relationship Id="rId13" Type="http://schemas.openxmlformats.org/officeDocument/2006/relationships/image" Target="../media/image25.png"/><Relationship Id="rId3" Type="http://schemas.openxmlformats.org/officeDocument/2006/relationships/notesSlide" Target="../notesSlides/notesSlide18.xml"/><Relationship Id="rId7" Type="http://schemas.openxmlformats.org/officeDocument/2006/relationships/diagramLayout" Target="../diagrams/layout3.xml"/><Relationship Id="rId12" Type="http://schemas.openxmlformats.org/officeDocument/2006/relationships/image" Target="../media/image24.svg"/><Relationship Id="rId2" Type="http://schemas.openxmlformats.org/officeDocument/2006/relationships/slideLayout" Target="../slideLayouts/slideLayout4.xml"/><Relationship Id="rId16" Type="http://schemas.openxmlformats.org/officeDocument/2006/relationships/image" Target="../media/image28.svg"/><Relationship Id="rId1" Type="http://schemas.openxmlformats.org/officeDocument/2006/relationships/tags" Target="../tags/tag18.xml"/><Relationship Id="rId6" Type="http://schemas.openxmlformats.org/officeDocument/2006/relationships/diagramData" Target="../diagrams/data3.xml"/><Relationship Id="rId11" Type="http://schemas.openxmlformats.org/officeDocument/2006/relationships/image" Target="../media/image23.png"/><Relationship Id="rId5" Type="http://schemas.openxmlformats.org/officeDocument/2006/relationships/image" Target="../media/image22.svg"/><Relationship Id="rId15" Type="http://schemas.openxmlformats.org/officeDocument/2006/relationships/image" Target="../media/image27.png"/><Relationship Id="rId10" Type="http://schemas.microsoft.com/office/2007/relationships/diagramDrawing" Target="../diagrams/drawing3.xml"/><Relationship Id="rId4" Type="http://schemas.openxmlformats.org/officeDocument/2006/relationships/image" Target="../media/image21.png"/><Relationship Id="rId9" Type="http://schemas.openxmlformats.org/officeDocument/2006/relationships/diagramColors" Target="../diagrams/colors3.xml"/><Relationship Id="rId14" Type="http://schemas.openxmlformats.org/officeDocument/2006/relationships/image" Target="../media/image26.sv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8" Type="http://schemas.openxmlformats.org/officeDocument/2006/relationships/hyperlink" Target="https://www.ready.gov/" TargetMode="External"/><Relationship Id="rId13" Type="http://schemas.openxmlformats.org/officeDocument/2006/relationships/image" Target="../media/image35.png"/><Relationship Id="rId3" Type="http://schemas.openxmlformats.org/officeDocument/2006/relationships/notesSlide" Target="../notesSlides/notesSlide21.xml"/><Relationship Id="rId7" Type="http://schemas.openxmlformats.org/officeDocument/2006/relationships/hyperlink" Target="https://www.ruralhealthinfo.org/toolkits/health-literacy/2/community/public-libraries" TargetMode="External"/><Relationship Id="rId12"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hyperlink" Target="https://www.webjunction.org/explore-topics/ehealth.html" TargetMode="External"/><Relationship Id="rId11" Type="http://schemas.openxmlformats.org/officeDocument/2006/relationships/image" Target="../media/image33.png"/><Relationship Id="rId5" Type="http://schemas.openxmlformats.org/officeDocument/2006/relationships/hyperlink" Target="https://programminglibrarian.org/browse-programs" TargetMode="External"/><Relationship Id="rId10" Type="http://schemas.openxmlformats.org/officeDocument/2006/relationships/hyperlink" Target="https://www.nnlm.gov/funding/funded" TargetMode="External"/><Relationship Id="rId4" Type="http://schemas.openxmlformats.org/officeDocument/2006/relationships/hyperlink" Target="https://letsmovelibraries.org/program-ideas/" TargetMode="External"/><Relationship Id="rId9" Type="http://schemas.openxmlformats.org/officeDocument/2006/relationships/hyperlink" Target="https://jbrary.com/youtube-playlists/" TargetMode="Externa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23.xml"/><Relationship Id="rId7" Type="http://schemas.openxmlformats.org/officeDocument/2006/relationships/diagramColors" Target="../diagrams/colors5.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3.xml"/><Relationship Id="rId5" Type="http://schemas.openxmlformats.org/officeDocument/2006/relationships/hyperlink" Target="https://www.cbsnews.com/newyork/news/central-library-provides-free-menstrual-products/" TargetMode="External"/><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https://www.youtube.com/embed/pV32iJ4WL-g?feature=oembed" TargetMode="External"/><Relationship Id="rId1" Type="http://schemas.openxmlformats.org/officeDocument/2006/relationships/tags" Target="../tags/tag24.xml"/><Relationship Id="rId6" Type="http://schemas.openxmlformats.org/officeDocument/2006/relationships/hyperlink" Target="https://youtu.be/pV32iJ4WL-g" TargetMode="External"/><Relationship Id="rId5" Type="http://schemas.openxmlformats.org/officeDocument/2006/relationships/image" Target="../media/image49.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27.xml"/><Relationship Id="rId7" Type="http://schemas.openxmlformats.org/officeDocument/2006/relationships/diagramColors" Target="../diagrams/colors6.xml"/><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8.xml"/><Relationship Id="rId1" Type="http://schemas.openxmlformats.org/officeDocument/2006/relationships/tags" Target="../tags/tag26.xml"/><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0.jpe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28.xml"/><Relationship Id="rId5" Type="http://schemas.openxmlformats.org/officeDocument/2006/relationships/image" Target="../media/image67.png"/><Relationship Id="rId4" Type="http://schemas.openxmlformats.org/officeDocument/2006/relationships/hyperlink" Target="https://www.lrs.org/2020/09/09/the-logic-model-take-it-one-step-at-a-time/" TargetMode="Externa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29.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68.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hyperlink" Target="http://www.ala.org/pla/resources/tools/public-relations-marketing/marketing-strategies" TargetMode="External"/><Relationship Id="rId4" Type="http://schemas.openxmlformats.org/officeDocument/2006/relationships/image" Target="../media/image69.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32.xml"/><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34.xml"/><Relationship Id="rId6" Type="http://schemas.openxmlformats.org/officeDocument/2006/relationships/comments" Target="../comments/comment1.xml"/><Relationship Id="rId5" Type="http://schemas.openxmlformats.org/officeDocument/2006/relationships/image" Target="../media/image73.png"/><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notesSlide" Target="../notesSlides/notesSlide37.xml"/><Relationship Id="rId7" Type="http://schemas.openxmlformats.org/officeDocument/2006/relationships/image" Target="../media/image77.png"/><Relationship Id="rId2" Type="http://schemas.openxmlformats.org/officeDocument/2006/relationships/slideLayout" Target="../slideLayouts/slideLayout4.xml"/><Relationship Id="rId1" Type="http://schemas.openxmlformats.org/officeDocument/2006/relationships/tags" Target="../tags/tag35.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hyperlink" Target="https://www.nlm.nih.gov/hmd/get-involved/hostexhibitions.html"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www.nnlm.gov/guides/wikipedia-edit-a-thon#:~:text=The%20Spring%20%23CiteNLM%20campaign%20will,health%20and%20medical%20information%20resource!" TargetMode="External"/><Relationship Id="rId3" Type="http://schemas.openxmlformats.org/officeDocument/2006/relationships/notesSlide" Target="../notesSlides/notesSlide38.xml"/><Relationship Id="rId7" Type="http://schemas.openxmlformats.org/officeDocument/2006/relationships/hyperlink" Target="https://scistarter.org/citizensciencemonth" TargetMode="External"/><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hyperlink" Target="https://allofus.nnlm.gov/storycorps" TargetMode="External"/><Relationship Id="rId5" Type="http://schemas.openxmlformats.org/officeDocument/2006/relationships/image" Target="../media/image80.png"/><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3" Type="http://schemas.openxmlformats.org/officeDocument/2006/relationships/hyperlink" Target="nnlm.gov/reading-club" TargetMode="External"/><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hyperlink" Target="https://redcap.nubic.northwestern.edu/redcap/surveys/?s=3FP47XE8R7C7CMD8&amp;guide=NNLM%20Reading%20Club&amp;mla_ce_code=______" TargetMode="Externa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4.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notesSlide" Target="../notesSlides/notesSlide40.xml"/><Relationship Id="rId7" Type="http://schemas.openxmlformats.org/officeDocument/2006/relationships/image" Target="../media/image86.jpeg"/><Relationship Id="rId2" Type="http://schemas.openxmlformats.org/officeDocument/2006/relationships/slideLayout" Target="../slideLayouts/slideLayout4.xml"/><Relationship Id="rId1" Type="http://schemas.openxmlformats.org/officeDocument/2006/relationships/tags" Target="../tags/tag37.xml"/><Relationship Id="rId6" Type="http://schemas.openxmlformats.org/officeDocument/2006/relationships/image" Target="../media/image85.gif"/><Relationship Id="rId5" Type="http://schemas.openxmlformats.org/officeDocument/2006/relationships/image" Target="../media/image84.jpeg"/><Relationship Id="rId4" Type="http://schemas.openxmlformats.org/officeDocument/2006/relationships/image" Target="../media/image83.png"/><Relationship Id="rId9" Type="http://schemas.openxmlformats.org/officeDocument/2006/relationships/hyperlink" Target="https://www.nnlm.gov/about/regions" TargetMode="Externa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38.xml"/><Relationship Id="rId4" Type="http://schemas.openxmlformats.org/officeDocument/2006/relationships/image" Target="../media/image87.jpeg"/></Relationships>
</file>

<file path=ppt/slides/_rels/slide4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notesSlide" Target="../notesSlides/notesSlide42.xml"/><Relationship Id="rId7" Type="http://schemas.openxmlformats.org/officeDocument/2006/relationships/image" Target="../media/image89.png"/><Relationship Id="rId2" Type="http://schemas.openxmlformats.org/officeDocument/2006/relationships/slideLayout" Target="../slideLayouts/slideLayout4.xml"/><Relationship Id="rId1" Type="http://schemas.openxmlformats.org/officeDocument/2006/relationships/tags" Target="../tags/tag39.xml"/><Relationship Id="rId6" Type="http://schemas.openxmlformats.org/officeDocument/2006/relationships/image" Target="../media/image88.png"/><Relationship Id="rId5" Type="http://schemas.openxmlformats.org/officeDocument/2006/relationships/hyperlink" Target="https://www.nnlm.gov/reading-club/diverse-voices-collection" TargetMode="External"/><Relationship Id="rId4" Type="http://schemas.openxmlformats.org/officeDocument/2006/relationships/image" Target="../media/image78.png"/><Relationship Id="rId9" Type="http://schemas.openxmlformats.org/officeDocument/2006/relationships/image" Target="../media/image91.png"/></Relationships>
</file>

<file path=ppt/slides/_rels/slide43.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xml"/><Relationship Id="rId1" Type="http://schemas.openxmlformats.org/officeDocument/2006/relationships/tags" Target="../tags/tag40.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7" Type="http://schemas.openxmlformats.org/officeDocument/2006/relationships/image" Target="../media/image93.jpeg"/><Relationship Id="rId2" Type="http://schemas.openxmlformats.org/officeDocument/2006/relationships/slideLayout" Target="../slideLayouts/slideLayout4.xml"/><Relationship Id="rId1" Type="http://schemas.openxmlformats.org/officeDocument/2006/relationships/tags" Target="../tags/tag41.xml"/><Relationship Id="rId6" Type="http://schemas.openxmlformats.org/officeDocument/2006/relationships/hyperlink" Target="https://www.nnlm.gov/guides/nlm-product-guides" TargetMode="External"/><Relationship Id="rId5" Type="http://schemas.openxmlformats.org/officeDocument/2006/relationships/hyperlink" Target="https://www.nnlm.gov/guides/nnlm-proposal-writing-toolkit" TargetMode="External"/><Relationship Id="rId4" Type="http://schemas.openxmlformats.org/officeDocument/2006/relationships/hyperlink" Target="https://www.nnlm.gov/guides/order" TargetMode="Externa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xml"/><Relationship Id="rId1" Type="http://schemas.openxmlformats.org/officeDocument/2006/relationships/tags" Target="../tags/tag42.xml"/><Relationship Id="rId4" Type="http://schemas.openxmlformats.org/officeDocument/2006/relationships/image" Target="../media/image94.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4.xml"/><Relationship Id="rId1" Type="http://schemas.openxmlformats.org/officeDocument/2006/relationships/tags" Target="../tags/tag43.xml"/><Relationship Id="rId4" Type="http://schemas.openxmlformats.org/officeDocument/2006/relationships/image" Target="../media/image95.png"/></Relationships>
</file>

<file path=ppt/slides/_rels/slide48.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hyperlink" Target="https://youtu.be/ti50nS7B5vI" TargetMode="External"/><Relationship Id="rId2" Type="http://schemas.microsoft.com/office/2007/relationships/media" Target="../media/media1.mp4"/><Relationship Id="rId1" Type="http://schemas.openxmlformats.org/officeDocument/2006/relationships/tags" Target="../tags/tag44.xml"/><Relationship Id="rId6" Type="http://schemas.openxmlformats.org/officeDocument/2006/relationships/image" Target="../media/image96.png"/><Relationship Id="rId5" Type="http://schemas.openxmlformats.org/officeDocument/2006/relationships/notesSlide" Target="../notesSlides/notesSlide48.xml"/><Relationship Id="rId4"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hyperlink" Target="https://nnlm.gov/membership/join" TargetMode="External"/><Relationship Id="rId2" Type="http://schemas.openxmlformats.org/officeDocument/2006/relationships/slideLayout" Target="../slideLayouts/slideLayout4.xml"/><Relationship Id="rId1" Type="http://schemas.openxmlformats.org/officeDocument/2006/relationships/tags" Target="../tags/tag45.xml"/><Relationship Id="rId6" Type="http://schemas.openxmlformats.org/officeDocument/2006/relationships/image" Target="../media/image78.png"/><Relationship Id="rId5" Type="http://schemas.openxmlformats.org/officeDocument/2006/relationships/image" Target="../media/image97.png"/><Relationship Id="rId4" Type="http://schemas.openxmlformats.org/officeDocument/2006/relationships/hyperlink" Target="https://nnlm.gov/membership/directory"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4.xml"/><Relationship Id="rId1" Type="http://schemas.openxmlformats.org/officeDocument/2006/relationships/tags" Target="../tags/tag46.xml"/><Relationship Id="rId5" Type="http://schemas.openxmlformats.org/officeDocument/2006/relationships/image" Target="../media/image98.png"/><Relationship Id="rId4" Type="http://schemas.openxmlformats.org/officeDocument/2006/relationships/hyperlink" Target="https://nnlm.gov/funding" TargetMode="Externa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4.xml"/><Relationship Id="rId1" Type="http://schemas.openxmlformats.org/officeDocument/2006/relationships/tags" Target="../tags/tag47.xml"/><Relationship Id="rId6" Type="http://schemas.openxmlformats.org/officeDocument/2006/relationships/image" Target="../media/image99.png"/><Relationship Id="rId5" Type="http://schemas.openxmlformats.org/officeDocument/2006/relationships/hyperlink" Target="https://youtu.be/_1Q2QVa1id0?si=uFn07pFfZgu3itqU" TargetMode="External"/><Relationship Id="rId4" Type="http://schemas.openxmlformats.org/officeDocument/2006/relationships/hyperlink" Target="https://www.nnlm.gov/guides/nnlm-proposal-writing-toolkit" TargetMode="External"/></Relationships>
</file>

<file path=ppt/slides/_rels/slide52.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52.xml"/><Relationship Id="rId7" Type="http://schemas.openxmlformats.org/officeDocument/2006/relationships/diagramColors" Target="../diagrams/colors7.xml"/><Relationship Id="rId2" Type="http://schemas.openxmlformats.org/officeDocument/2006/relationships/slideLayout" Target="../slideLayouts/slideLayout2.xml"/><Relationship Id="rId1" Type="http://schemas.openxmlformats.org/officeDocument/2006/relationships/tags" Target="../tags/tag48.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49.xml"/><Relationship Id="rId6" Type="http://schemas.openxmlformats.org/officeDocument/2006/relationships/hyperlink" Target="https://nnlm.gov/guides/consumer-health-information-specialization" TargetMode="External"/><Relationship Id="rId5" Type="http://schemas.openxmlformats.org/officeDocument/2006/relationships/image" Target="../media/image101.png"/><Relationship Id="rId4" Type="http://schemas.openxmlformats.org/officeDocument/2006/relationships/image" Target="../media/image100.png"/></Relationships>
</file>

<file path=ppt/slides/_rels/slide54.xml.rels><?xml version="1.0" encoding="UTF-8" standalone="yes"?>
<Relationships xmlns="http://schemas.openxmlformats.org/package/2006/relationships"><Relationship Id="rId8" Type="http://schemas.microsoft.com/office/2007/relationships/diagramDrawing" Target="../diagrams/drawing8.xml"/><Relationship Id="rId13" Type="http://schemas.openxmlformats.org/officeDocument/2006/relationships/hyperlink" Target="https://www.nnlm.gov/training/class-catalog/nnlm-book-discussion" TargetMode="External"/><Relationship Id="rId3" Type="http://schemas.openxmlformats.org/officeDocument/2006/relationships/notesSlide" Target="../notesSlides/notesSlide54.xml"/><Relationship Id="rId7" Type="http://schemas.openxmlformats.org/officeDocument/2006/relationships/diagramColors" Target="../diagrams/colors8.xml"/><Relationship Id="rId12" Type="http://schemas.openxmlformats.org/officeDocument/2006/relationships/hyperlink" Target="https://nnlm.gov/training/class/consumer-health-collection-management-demand" TargetMode="External"/><Relationship Id="rId2" Type="http://schemas.openxmlformats.org/officeDocument/2006/relationships/slideLayout" Target="../slideLayouts/slideLayout4.xml"/><Relationship Id="rId1" Type="http://schemas.openxmlformats.org/officeDocument/2006/relationships/tags" Target="../tags/tag50.xml"/><Relationship Id="rId6" Type="http://schemas.openxmlformats.org/officeDocument/2006/relationships/diagramQuickStyle" Target="../diagrams/quickStyle8.xml"/><Relationship Id="rId11" Type="http://schemas.openxmlformats.org/officeDocument/2006/relationships/hyperlink" Target="https://nnlm.gov/training/class/introduction-health-reference-ethics-and-best-practices" TargetMode="External"/><Relationship Id="rId5" Type="http://schemas.openxmlformats.org/officeDocument/2006/relationships/diagramLayout" Target="../diagrams/layout8.xml"/><Relationship Id="rId10" Type="http://schemas.openxmlformats.org/officeDocument/2006/relationships/hyperlink" Target="https://www.nnlm.gov/training/class-catalog/health-misinformation-webinar-series" TargetMode="External"/><Relationship Id="rId4" Type="http://schemas.openxmlformats.org/officeDocument/2006/relationships/diagramData" Target="../diagrams/data8.xml"/><Relationship Id="rId9" Type="http://schemas.openxmlformats.org/officeDocument/2006/relationships/hyperlink" Target="https://www.nnlm.gov/training/class-catalog/beyond-apple-day-providing-consumer-health-information-your-library" TargetMode="External"/><Relationship Id="rId14" Type="http://schemas.openxmlformats.org/officeDocument/2006/relationships/hyperlink" Target="https://www.nnlm.gov/training/class-catalog/caring-mind-providing-mental-health-information-your-library" TargetMode="Externa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tags" Target="../tags/tag51.xml"/><Relationship Id="rId5" Type="http://schemas.openxmlformats.org/officeDocument/2006/relationships/image" Target="../media/image111.png"/><Relationship Id="rId4" Type="http://schemas.openxmlformats.org/officeDocument/2006/relationships/image" Target="../media/image110.png"/></Relationships>
</file>

<file path=ppt/slides/_rels/slide5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8" Type="http://schemas.openxmlformats.org/officeDocument/2006/relationships/hyperlink" Target="https://www.who.int/health-topics/health-equity" TargetMode="External"/><Relationship Id="rId13" Type="http://schemas.openxmlformats.org/officeDocument/2006/relationships/hyperlink" Target="https://youtu.be/JI2CLgq3LLk" TargetMode="External"/><Relationship Id="rId3" Type="http://schemas.openxmlformats.org/officeDocument/2006/relationships/notesSlide" Target="../notesSlides/notesSlide57.xml"/><Relationship Id="rId7" Type="http://schemas.openxmlformats.org/officeDocument/2006/relationships/hyperlink" Target="https://www.samhsa.gov/behavioral-health-equity/resources" TargetMode="External"/><Relationship Id="rId12" Type="http://schemas.openxmlformats.org/officeDocument/2006/relationships/hyperlink" Target="https://youtu.be/4uE4PIW2CDk" TargetMode="External"/><Relationship Id="rId2" Type="http://schemas.openxmlformats.org/officeDocument/2006/relationships/slideLayout" Target="../slideLayouts/slideLayout7.xml"/><Relationship Id="rId1" Type="http://schemas.openxmlformats.org/officeDocument/2006/relationships/tags" Target="../tags/tag52.xml"/><Relationship Id="rId6" Type="http://schemas.openxmlformats.org/officeDocument/2006/relationships/hyperlink" Target="https://www.apha.org/topics-and-issues/health-equity" TargetMode="External"/><Relationship Id="rId11" Type="http://schemas.openxmlformats.org/officeDocument/2006/relationships/hyperlink" Target="https://thinkculturalhealth.hhs.gov/" TargetMode="External"/><Relationship Id="rId5" Type="http://schemas.openxmlformats.org/officeDocument/2006/relationships/hyperlink" Target="https://www.cdc.gov/nccdphp/dnpao/health-equity/health-equity-resources.html" TargetMode="External"/><Relationship Id="rId10" Type="http://schemas.openxmlformats.org/officeDocument/2006/relationships/hyperlink" Target="https://www.cdc.gov/globalhealth/equity/guide/cultural-humility.html" TargetMode="External"/><Relationship Id="rId4" Type="http://schemas.openxmlformats.org/officeDocument/2006/relationships/hyperlink" Target="https://allofus.nih.gov/" TargetMode="External"/><Relationship Id="rId9" Type="http://schemas.openxmlformats.org/officeDocument/2006/relationships/hyperlink" Target="https://medlineplus.gov/languages/languages.html" TargetMode="Externa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xml"/><Relationship Id="rId1" Type="http://schemas.openxmlformats.org/officeDocument/2006/relationships/tags" Target="../tags/tag53.xml"/><Relationship Id="rId4" Type="http://schemas.openxmlformats.org/officeDocument/2006/relationships/image" Target="../media/image113.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13.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3" name="Picture 12">
            <a:extLst>
              <a:ext uri="{FF2B5EF4-FFF2-40B4-BE49-F238E27FC236}">
                <a16:creationId xmlns:a16="http://schemas.microsoft.com/office/drawing/2014/main" id="{903772A9-D1CF-74FA-6197-63DFDC4D5C34}"/>
              </a:ext>
              <a:ext uri="{C183D7F6-B498-43B3-948B-1728B52AA6E4}">
                <adec:decorative xmlns:adec="http://schemas.microsoft.com/office/drawing/2017/decorative" val="1"/>
              </a:ext>
            </a:extLst>
          </p:cNvPr>
          <p:cNvPicPr>
            <a:picLocks noChangeAspect="1"/>
          </p:cNvPicPr>
          <p:nvPr/>
        </p:nvPicPr>
        <p:blipFill rotWithShape="1">
          <a:blip r:embed="rId4"/>
          <a:srcRect l="28571" t="-296" r="-150" b="-225"/>
          <a:stretch/>
        </p:blipFill>
        <p:spPr>
          <a:xfrm>
            <a:off x="3487" y="134213"/>
            <a:ext cx="5733998" cy="5938442"/>
          </a:xfrm>
          <a:prstGeom prst="rect">
            <a:avLst/>
          </a:prstGeom>
        </p:spPr>
      </p:pic>
      <p:grpSp>
        <p:nvGrpSpPr>
          <p:cNvPr id="4" name="Group 3">
            <a:extLst>
              <a:ext uri="{FF2B5EF4-FFF2-40B4-BE49-F238E27FC236}">
                <a16:creationId xmlns:a16="http://schemas.microsoft.com/office/drawing/2014/main" id="{B73031F0-BC3E-FA3A-F439-F303402B0C07}"/>
              </a:ext>
            </a:extLst>
          </p:cNvPr>
          <p:cNvGrpSpPr/>
          <p:nvPr/>
        </p:nvGrpSpPr>
        <p:grpSpPr>
          <a:xfrm>
            <a:off x="2381248" y="-28807"/>
            <a:ext cx="9758231" cy="6327524"/>
            <a:chOff x="2381248" y="-28807"/>
            <a:chExt cx="9808505" cy="6244500"/>
          </a:xfrm>
        </p:grpSpPr>
        <p:sp>
          <p:nvSpPr>
            <p:cNvPr id="11" name="Rectangle 10">
              <a:extLst>
                <a:ext uri="{FF2B5EF4-FFF2-40B4-BE49-F238E27FC236}">
                  <a16:creationId xmlns:a16="http://schemas.microsoft.com/office/drawing/2014/main" id="{E887EE40-D0E6-2050-7CEA-D1A97AD6F564}"/>
                </a:ext>
                <a:ext uri="{C183D7F6-B498-43B3-948B-1728B52AA6E4}">
                  <adec:decorative xmlns:adec="http://schemas.microsoft.com/office/drawing/2017/decorative" val="1"/>
                </a:ext>
              </a:extLst>
            </p:cNvPr>
            <p:cNvSpPr/>
            <p:nvPr/>
          </p:nvSpPr>
          <p:spPr>
            <a:xfrm>
              <a:off x="5854473" y="-4471"/>
              <a:ext cx="6335280" cy="6220164"/>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lowchart: Delay 8">
              <a:extLst>
                <a:ext uri="{FF2B5EF4-FFF2-40B4-BE49-F238E27FC236}">
                  <a16:creationId xmlns:a16="http://schemas.microsoft.com/office/drawing/2014/main" id="{AF314CFE-57F1-2636-0658-1CDFAA52B479}"/>
                </a:ext>
                <a:ext uri="{C183D7F6-B498-43B3-948B-1728B52AA6E4}">
                  <adec:decorative xmlns:adec="http://schemas.microsoft.com/office/drawing/2017/decorative" val="1"/>
                </a:ext>
              </a:extLst>
            </p:cNvPr>
            <p:cNvSpPr/>
            <p:nvPr/>
          </p:nvSpPr>
          <p:spPr>
            <a:xfrm rot="10800000">
              <a:off x="2381248" y="-28807"/>
              <a:ext cx="7206086" cy="6244500"/>
            </a:xfrm>
            <a:prstGeom prst="flowChartDelay">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Google Shape;129;p1"/>
          <p:cNvSpPr txBox="1">
            <a:spLocks noGrp="1"/>
          </p:cNvSpPr>
          <p:nvPr>
            <p:ph type="ctrTitle"/>
          </p:nvPr>
        </p:nvSpPr>
        <p:spPr>
          <a:xfrm>
            <a:off x="3577648" y="1681723"/>
            <a:ext cx="7736742" cy="1756313"/>
          </a:xfrm>
          <a:prstGeom prst="rect">
            <a:avLst/>
          </a:prstGeom>
          <a:noFill/>
          <a:ln>
            <a:noFill/>
          </a:ln>
        </p:spPr>
        <p:txBody>
          <a:bodyPr spcFirstLastPara="1" vert="horz" wrap="square" lIns="68569" tIns="34275" rIns="68569" bIns="34275" numCol="1" anchor="b" anchorCtr="0" compatLnSpc="1">
            <a:prstTxWarp prst="textNoShape">
              <a:avLst/>
            </a:prstTxWarp>
            <a:noAutofit/>
          </a:bodyPr>
          <a:lstStyle/>
          <a:p>
            <a:r>
              <a:rPr lang="en-US" sz="4000" dirty="0">
                <a:solidFill>
                  <a:schemeClr val="bg1"/>
                </a:solidFill>
              </a:rPr>
              <a:t>Health Programming at Your Library</a:t>
            </a:r>
            <a:endParaRPr lang="en-US" sz="4000" dirty="0">
              <a:solidFill>
                <a:schemeClr val="bg1"/>
              </a:solidFill>
              <a:cs typeface="Calibri"/>
            </a:endParaRPr>
          </a:p>
        </p:txBody>
      </p:sp>
      <p:sp>
        <p:nvSpPr>
          <p:cNvPr id="127" name="Google Shape;127;p1">
            <a:extLst>
              <a:ext uri="{C183D7F6-B498-43B3-948B-1728B52AA6E4}">
                <adec:decorative xmlns:adec="http://schemas.microsoft.com/office/drawing/2017/decorative" val="1"/>
              </a:ext>
            </a:extLst>
          </p:cNvPr>
          <p:cNvSpPr txBox="1">
            <a:spLocks noGrp="1"/>
          </p:cNvSpPr>
          <p:nvPr>
            <p:ph type="subTitle" idx="1"/>
          </p:nvPr>
        </p:nvSpPr>
        <p:spPr>
          <a:xfrm>
            <a:off x="5968145" y="3739687"/>
            <a:ext cx="5143500" cy="223115"/>
          </a:xfrm>
          <a:prstGeom prst="rect">
            <a:avLst/>
          </a:prstGeom>
          <a:noFill/>
          <a:ln>
            <a:noFill/>
          </a:ln>
        </p:spPr>
        <p:txBody>
          <a:bodyPr spcFirstLastPara="1" vert="horz" wrap="square" lIns="68569" tIns="34275" rIns="68569" bIns="34275" numCol="1" anchor="t" anchorCtr="0" compatLnSpc="1">
            <a:prstTxWarp prst="textNoShape">
              <a:avLst/>
            </a:prstTxWarp>
            <a:noAutofit/>
          </a:bodyPr>
          <a:lstStyle/>
          <a:p>
            <a:pPr marL="0" indent="0" algn="r">
              <a:spcBef>
                <a:spcPts val="0"/>
              </a:spcBef>
              <a:buClr>
                <a:schemeClr val="dk1"/>
              </a:buClr>
            </a:pPr>
            <a:r>
              <a:rPr lang="en-US" sz="1600" b="1" dirty="0">
                <a:solidFill>
                  <a:schemeClr val="bg1"/>
                </a:solidFill>
              </a:rPr>
              <a:t>Jamia Williams, MLS</a:t>
            </a:r>
            <a:endParaRPr lang="en-US" sz="1600" dirty="0">
              <a:solidFill>
                <a:schemeClr val="bg1"/>
              </a:solidFill>
              <a:cs typeface="Calibri"/>
            </a:endParaRPr>
          </a:p>
          <a:p>
            <a:pPr marL="0" indent="0" algn="r">
              <a:spcBef>
                <a:spcPts val="0"/>
              </a:spcBef>
              <a:buClr>
                <a:schemeClr val="dk1"/>
              </a:buClr>
            </a:pPr>
            <a:r>
              <a:rPr lang="en-US" sz="1600" dirty="0">
                <a:solidFill>
                  <a:schemeClr val="bg1"/>
                </a:solidFill>
              </a:rPr>
              <a:t>Consumer Health Program Specialist</a:t>
            </a:r>
            <a:endParaRPr sz="1600" dirty="0">
              <a:solidFill>
                <a:schemeClr val="bg1"/>
              </a:solidFill>
              <a:cs typeface="Calibri"/>
            </a:endParaRPr>
          </a:p>
          <a:p>
            <a:pPr marL="0" indent="0" algn="r">
              <a:spcBef>
                <a:spcPts val="0"/>
              </a:spcBef>
              <a:buClr>
                <a:schemeClr val="dk1"/>
              </a:buClr>
            </a:pPr>
            <a:r>
              <a:rPr lang="en-US" sz="1600" dirty="0">
                <a:solidFill>
                  <a:schemeClr val="bg1"/>
                </a:solidFill>
              </a:rPr>
              <a:t>Network of the National Library of Medicine</a:t>
            </a:r>
            <a:endParaRPr sz="1600" dirty="0">
              <a:solidFill>
                <a:schemeClr val="bg1"/>
              </a:solidFill>
              <a:cs typeface="Calibri"/>
            </a:endParaRPr>
          </a:p>
          <a:p>
            <a:pPr marL="0" indent="0" algn="r">
              <a:spcBef>
                <a:spcPts val="0"/>
              </a:spcBef>
              <a:buClr>
                <a:schemeClr val="dk1"/>
              </a:buClr>
            </a:pPr>
            <a:r>
              <a:rPr lang="en-US" sz="1600" dirty="0">
                <a:solidFill>
                  <a:schemeClr val="bg1"/>
                </a:solidFill>
              </a:rPr>
              <a:t>Training Office</a:t>
            </a:r>
            <a:endParaRPr sz="1600" dirty="0">
              <a:solidFill>
                <a:schemeClr val="bg1"/>
              </a:solidFill>
              <a:cs typeface="Calibri"/>
            </a:endParaRPr>
          </a:p>
          <a:p>
            <a:pPr marL="0" indent="0" algn="r">
              <a:spcBef>
                <a:spcPts val="0"/>
              </a:spcBef>
            </a:pPr>
            <a:r>
              <a:rPr lang="en-US" sz="1600" b="1" u="sng" dirty="0">
                <a:solidFill>
                  <a:schemeClr val="bg1"/>
                </a:solidFill>
                <a:hlinkClick r:id="rId5">
                  <a:extLst>
                    <a:ext uri="{A12FA001-AC4F-418D-AE19-62706E023703}">
                      <ahyp:hlinkClr xmlns:ahyp="http://schemas.microsoft.com/office/drawing/2018/hyperlinkcolor" val="tx"/>
                    </a:ext>
                  </a:extLst>
                </a:hlinkClick>
              </a:rPr>
              <a:t>jamia.williams@utah.edu</a:t>
            </a:r>
            <a:r>
              <a:rPr lang="en-US" sz="1600" b="1" dirty="0">
                <a:solidFill>
                  <a:schemeClr val="bg1"/>
                </a:solidFill>
              </a:rPr>
              <a:t> </a:t>
            </a:r>
            <a:endParaRPr sz="1600" dirty="0">
              <a:solidFill>
                <a:schemeClr val="bg1"/>
              </a:solidFill>
              <a:cs typeface="Calibri"/>
            </a:endParaRPr>
          </a:p>
          <a:p>
            <a:pPr marL="0" indent="0" algn="r">
              <a:spcBef>
                <a:spcPts val="0"/>
              </a:spcBef>
            </a:pPr>
            <a:endParaRPr sz="1600" dirty="0">
              <a:solidFill>
                <a:schemeClr val="bg1"/>
              </a:solidFill>
              <a:cs typeface="Calibri"/>
            </a:endParaRPr>
          </a:p>
          <a:p>
            <a:pPr marL="0" indent="0"/>
            <a:endParaRPr dirty="0"/>
          </a:p>
        </p:txBody>
      </p:sp>
      <p:sp>
        <p:nvSpPr>
          <p:cNvPr id="3" name="TextBox 2">
            <a:extLst>
              <a:ext uri="{FF2B5EF4-FFF2-40B4-BE49-F238E27FC236}">
                <a16:creationId xmlns:a16="http://schemas.microsoft.com/office/drawing/2014/main" id="{E56BACF1-FE61-CB6C-F390-3B3205BD5546}"/>
              </a:ext>
              <a:ext uri="{C183D7F6-B498-43B3-948B-1728B52AA6E4}">
                <adec:decorative xmlns:adec="http://schemas.microsoft.com/office/drawing/2017/decorative" val="1"/>
              </a:ext>
            </a:extLst>
          </p:cNvPr>
          <p:cNvSpPr txBox="1"/>
          <p:nvPr/>
        </p:nvSpPr>
        <p:spPr>
          <a:xfrm>
            <a:off x="52521" y="5836219"/>
            <a:ext cx="688937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bg2">
                    <a:lumMod val="50000"/>
                  </a:schemeClr>
                </a:solidFill>
              </a:rPr>
              <a:t>Image by </a:t>
            </a:r>
            <a:r>
              <a:rPr lang="en-US" sz="900" dirty="0" err="1">
                <a:solidFill>
                  <a:schemeClr val="bg2">
                    <a:lumMod val="50000"/>
                  </a:schemeClr>
                </a:solidFill>
              </a:rPr>
              <a:t>pixabay</a:t>
            </a:r>
            <a:endParaRPr lang="en-US" sz="900" dirty="0" err="1">
              <a:solidFill>
                <a:schemeClr val="bg2">
                  <a:lumMod val="50000"/>
                </a:schemeClr>
              </a:solidFill>
              <a:cs typeface="Calibri"/>
            </a:endParaRPr>
          </a:p>
        </p:txBody>
      </p:sp>
      <p:sp>
        <p:nvSpPr>
          <p:cNvPr id="6" name="TextBox 5">
            <a:extLst>
              <a:ext uri="{FF2B5EF4-FFF2-40B4-BE49-F238E27FC236}">
                <a16:creationId xmlns:a16="http://schemas.microsoft.com/office/drawing/2014/main" id="{94D7F5CD-E865-F754-773F-3BABB2BA619C}"/>
              </a:ext>
              <a:ext uri="{C183D7F6-B498-43B3-948B-1728B52AA6E4}">
                <adec:decorative xmlns:adec="http://schemas.microsoft.com/office/drawing/2017/decorative" val="1"/>
              </a:ext>
            </a:extLst>
          </p:cNvPr>
          <p:cNvSpPr txBox="1"/>
          <p:nvPr/>
        </p:nvSpPr>
        <p:spPr>
          <a:xfrm>
            <a:off x="7214507" y="6275614"/>
            <a:ext cx="4928987"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t>This work was supported by the National Library Of Medicine of the National Institutes of Health under Award Number UG4LM013732. The content is solely the responsibility of the authors and does not necessarily represent the official views of the National Institutes of Health.</a:t>
            </a:r>
            <a:endParaRPr lang="en-US" sz="900" dirty="0">
              <a:cs typeface="Calibri"/>
            </a:endParaRPr>
          </a:p>
        </p:txBody>
      </p:sp>
      <p:sp>
        <p:nvSpPr>
          <p:cNvPr id="2" name="Slide Number Placeholder 1">
            <a:extLst>
              <a:ext uri="{FF2B5EF4-FFF2-40B4-BE49-F238E27FC236}">
                <a16:creationId xmlns:a16="http://schemas.microsoft.com/office/drawing/2014/main" id="{325819E7-C541-91D0-8E62-E13F0BA32200}"/>
              </a:ext>
            </a:extLst>
          </p:cNvPr>
          <p:cNvSpPr>
            <a:spLocks noGrp="1"/>
          </p:cNvSpPr>
          <p:nvPr>
            <p:ph type="sldNum" idx="12"/>
          </p:nvPr>
        </p:nvSpPr>
        <p:spPr/>
        <p:txBody>
          <a:bodyPr/>
          <a:lstStyle/>
          <a:p>
            <a:fld id="{00000000-1234-1234-1234-123412341234}" type="slidenum">
              <a:rPr lang="en-US" smtClean="0"/>
              <a:pPr/>
              <a:t>1</a:t>
            </a:fld>
            <a:endParaRPr lang="en-US"/>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7DD16-9C89-E9D1-10C6-FB794A91AC7F}"/>
              </a:ext>
            </a:extLst>
          </p:cNvPr>
          <p:cNvSpPr>
            <a:spLocks noGrp="1"/>
          </p:cNvSpPr>
          <p:nvPr>
            <p:ph type="title"/>
          </p:nvPr>
        </p:nvSpPr>
        <p:spPr/>
        <p:txBody>
          <a:bodyPr/>
          <a:lstStyle/>
          <a:p>
            <a:r>
              <a:rPr lang="en-US" b="1">
                <a:cs typeface="Calibri"/>
              </a:rPr>
              <a:t>Health Outreach &amp; Programming Landscape </a:t>
            </a:r>
            <a:endParaRPr lang="en-US" b="1">
              <a:ea typeface="Calibri"/>
              <a:cs typeface="Calibri"/>
            </a:endParaRPr>
          </a:p>
        </p:txBody>
      </p:sp>
      <p:sp>
        <p:nvSpPr>
          <p:cNvPr id="6" name="Content Placeholder 5"/>
          <p:cNvSpPr>
            <a:spLocks noGrp="1"/>
          </p:cNvSpPr>
          <p:nvPr>
            <p:ph sz="half" idx="1"/>
          </p:nvPr>
        </p:nvSpPr>
        <p:spPr>
          <a:xfrm>
            <a:off x="838200" y="1774825"/>
            <a:ext cx="5181600" cy="4402138"/>
          </a:xfrm>
        </p:spPr>
        <p:txBody>
          <a:bodyPr/>
          <a:lstStyle/>
          <a:p>
            <a:pPr marL="0" indent="0">
              <a:buNone/>
            </a:pPr>
            <a:r>
              <a:rPr lang="en-US" b="1">
                <a:solidFill>
                  <a:srgbClr val="353432"/>
                </a:solidFill>
              </a:rPr>
              <a:t>About Today</a:t>
            </a:r>
          </a:p>
          <a:p>
            <a:r>
              <a:rPr lang="en-US">
                <a:solidFill>
                  <a:srgbClr val="353432"/>
                </a:solidFill>
              </a:rPr>
              <a:t>In-person to virtual to hybrid to…</a:t>
            </a:r>
          </a:p>
          <a:p>
            <a:r>
              <a:rPr lang="en-US">
                <a:solidFill>
                  <a:srgbClr val="353432"/>
                </a:solidFill>
              </a:rPr>
              <a:t>Ideas not best practices</a:t>
            </a:r>
          </a:p>
          <a:p>
            <a:r>
              <a:rPr lang="en-US">
                <a:solidFill>
                  <a:srgbClr val="353432"/>
                </a:solidFill>
              </a:rPr>
              <a:t>Consider your library and community</a:t>
            </a:r>
          </a:p>
          <a:p>
            <a:r>
              <a:rPr lang="en-US">
                <a:solidFill>
                  <a:srgbClr val="353432"/>
                </a:solidFill>
              </a:rPr>
              <a:t>Consider your capacity</a:t>
            </a:r>
          </a:p>
        </p:txBody>
      </p:sp>
      <p:sp>
        <p:nvSpPr>
          <p:cNvPr id="4" name="Content Placeholder 3">
            <a:extLst>
              <a:ext uri="{FF2B5EF4-FFF2-40B4-BE49-F238E27FC236}">
                <a16:creationId xmlns:a16="http://schemas.microsoft.com/office/drawing/2014/main" id="{D8668695-5571-875E-B1EB-7A0AC15B6299}"/>
              </a:ext>
            </a:extLst>
          </p:cNvPr>
          <p:cNvSpPr>
            <a:spLocks noGrp="1"/>
          </p:cNvSpPr>
          <p:nvPr>
            <p:ph sz="half" idx="2"/>
          </p:nvPr>
        </p:nvSpPr>
        <p:spPr/>
        <p:txBody>
          <a:bodyPr/>
          <a:lstStyle/>
          <a:p>
            <a:pPr marL="0" indent="0">
              <a:buNone/>
            </a:pPr>
            <a:r>
              <a:rPr lang="en-US" b="1">
                <a:solidFill>
                  <a:srgbClr val="353432"/>
                </a:solidFill>
                <a:cs typeface="Calibri"/>
              </a:rPr>
              <a:t>Challenges</a:t>
            </a:r>
          </a:p>
          <a:p>
            <a:r>
              <a:rPr lang="en-US">
                <a:solidFill>
                  <a:srgbClr val="353432"/>
                </a:solidFill>
                <a:cs typeface="Calibri"/>
              </a:rPr>
              <a:t>Rebounding from the pandemic</a:t>
            </a:r>
          </a:p>
          <a:p>
            <a:r>
              <a:rPr lang="en-US">
                <a:solidFill>
                  <a:srgbClr val="353432"/>
                </a:solidFill>
                <a:cs typeface="Calibri"/>
              </a:rPr>
              <a:t>Staff capacity</a:t>
            </a:r>
          </a:p>
          <a:p>
            <a:r>
              <a:rPr lang="en-US">
                <a:solidFill>
                  <a:srgbClr val="353432"/>
                </a:solidFill>
                <a:cs typeface="Calibri"/>
              </a:rPr>
              <a:t>Funding insecurity</a:t>
            </a:r>
          </a:p>
          <a:p>
            <a:r>
              <a:rPr lang="en-US">
                <a:solidFill>
                  <a:srgbClr val="353432"/>
                </a:solidFill>
                <a:cs typeface="Calibri"/>
              </a:rPr>
              <a:t>Social and political pressures</a:t>
            </a:r>
          </a:p>
          <a:p>
            <a:endParaRPr lang="en-US" sz="1238">
              <a:solidFill>
                <a:srgbClr val="353432"/>
              </a:solidFill>
            </a:endParaRPr>
          </a:p>
        </p:txBody>
      </p:sp>
      <p:sp>
        <p:nvSpPr>
          <p:cNvPr id="3" name="Slide Number Placeholder 2">
            <a:extLst>
              <a:ext uri="{FF2B5EF4-FFF2-40B4-BE49-F238E27FC236}">
                <a16:creationId xmlns:a16="http://schemas.microsoft.com/office/drawing/2014/main" id="{A6833A28-2E2C-17A0-319E-7C843CBA8F5E}"/>
              </a:ext>
            </a:extLst>
          </p:cNvPr>
          <p:cNvSpPr>
            <a:spLocks noGrp="1"/>
          </p:cNvSpPr>
          <p:nvPr>
            <p:ph type="sldNum" sz="quarter" idx="10"/>
          </p:nvPr>
        </p:nvSpPr>
        <p:spPr/>
        <p:txBody>
          <a:bodyPr/>
          <a:lstStyle/>
          <a:p>
            <a:pPr>
              <a:defRPr/>
            </a:pPr>
            <a:fld id="{372B0271-B012-4ED1-8CE3-476E6D0A5B1D}" type="slidenum">
              <a:rPr lang="en-US" smtClean="0"/>
              <a:pPr>
                <a:defRPr/>
              </a:pPr>
              <a:t>10</a:t>
            </a:fld>
            <a:endParaRPr lang="en-US"/>
          </a:p>
        </p:txBody>
      </p:sp>
    </p:spTree>
    <p:custDataLst>
      <p:tags r:id="rId1"/>
    </p:custDataLst>
    <p:extLst>
      <p:ext uri="{BB962C8B-B14F-4D97-AF65-F5344CB8AC3E}">
        <p14:creationId xmlns:p14="http://schemas.microsoft.com/office/powerpoint/2010/main" val="2949164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92D49C-CD94-0F83-A7A5-54DAB395D896}"/>
              </a:ext>
            </a:extLst>
          </p:cNvPr>
          <p:cNvSpPr>
            <a:spLocks noGrp="1"/>
          </p:cNvSpPr>
          <p:nvPr>
            <p:ph type="ctrTitle"/>
          </p:nvPr>
        </p:nvSpPr>
        <p:spPr>
          <a:xfrm>
            <a:off x="1477108" y="771883"/>
            <a:ext cx="9144000" cy="1355970"/>
          </a:xfrm>
        </p:spPr>
        <p:txBody>
          <a:bodyPr/>
          <a:lstStyle/>
          <a:p>
            <a:r>
              <a:rPr lang="en-US" sz="4400" b="1" dirty="0"/>
              <a:t>Where to begin?</a:t>
            </a:r>
            <a:endParaRPr lang="en-US" sz="4400" b="1" dirty="0">
              <a:cs typeface="Calibri"/>
            </a:endParaRPr>
          </a:p>
        </p:txBody>
      </p:sp>
      <p:sp>
        <p:nvSpPr>
          <p:cNvPr id="8" name="Subtitle 7">
            <a:extLst>
              <a:ext uri="{FF2B5EF4-FFF2-40B4-BE49-F238E27FC236}">
                <a16:creationId xmlns:a16="http://schemas.microsoft.com/office/drawing/2014/main" id="{FB208300-BFDB-84D3-BBA8-1CCE834E7F79}"/>
              </a:ext>
            </a:extLst>
          </p:cNvPr>
          <p:cNvSpPr>
            <a:spLocks noGrp="1"/>
          </p:cNvSpPr>
          <p:nvPr>
            <p:ph type="subTitle" idx="1"/>
          </p:nvPr>
        </p:nvSpPr>
        <p:spPr>
          <a:xfrm>
            <a:off x="1421726" y="2085718"/>
            <a:ext cx="9144000" cy="396648"/>
          </a:xfrm>
        </p:spPr>
        <p:txBody>
          <a:bodyPr/>
          <a:lstStyle/>
          <a:p>
            <a:r>
              <a:rPr lang="en-US" dirty="0"/>
              <a:t>Know Your Community</a:t>
            </a:r>
          </a:p>
        </p:txBody>
      </p:sp>
      <p:pic>
        <p:nvPicPr>
          <p:cNvPr id="4" name="Picture 3" descr="A group of people sitting on the floor">
            <a:extLst>
              <a:ext uri="{FF2B5EF4-FFF2-40B4-BE49-F238E27FC236}">
                <a16:creationId xmlns:a16="http://schemas.microsoft.com/office/drawing/2014/main" id="{7B65C805-AE02-E5F7-D9F9-1E652D19833C}"/>
              </a:ext>
            </a:extLst>
          </p:cNvPr>
          <p:cNvPicPr>
            <a:picLocks noChangeAspect="1"/>
          </p:cNvPicPr>
          <p:nvPr/>
        </p:nvPicPr>
        <p:blipFill rotWithShape="1">
          <a:blip r:embed="rId4"/>
          <a:srcRect t="42619" r="235" b="1455"/>
          <a:stretch/>
        </p:blipFill>
        <p:spPr>
          <a:xfrm>
            <a:off x="664803" y="2482366"/>
            <a:ext cx="10862394" cy="3419105"/>
          </a:xfrm>
          <a:prstGeom prst="rect">
            <a:avLst/>
          </a:prstGeom>
        </p:spPr>
      </p:pic>
    </p:spTree>
    <p:custDataLst>
      <p:tags r:id="rId1"/>
    </p:custDataLst>
    <p:extLst>
      <p:ext uri="{BB962C8B-B14F-4D97-AF65-F5344CB8AC3E}">
        <p14:creationId xmlns:p14="http://schemas.microsoft.com/office/powerpoint/2010/main" val="3643166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30" name="Title 1">
            <a:extLst>
              <a:ext uri="{FF2B5EF4-FFF2-40B4-BE49-F238E27FC236}">
                <a16:creationId xmlns:a16="http://schemas.microsoft.com/office/drawing/2014/main" id="{BCA8244E-823A-8A18-372C-CF4059F9BCBB}"/>
              </a:ext>
            </a:extLst>
          </p:cNvPr>
          <p:cNvSpPr>
            <a:spLocks noGrp="1"/>
          </p:cNvSpPr>
          <p:nvPr>
            <p:ph type="title"/>
          </p:nvPr>
        </p:nvSpPr>
        <p:spPr>
          <a:xfrm>
            <a:off x="581881" y="773723"/>
            <a:ext cx="4424605" cy="779585"/>
          </a:xfrm>
        </p:spPr>
        <p:txBody>
          <a:bodyPr/>
          <a:lstStyle/>
          <a:p>
            <a:r>
              <a:rPr lang="en-US" sz="4400" b="1" dirty="0"/>
              <a:t>State Health Facts</a:t>
            </a:r>
            <a:endParaRPr lang="en-US" sz="4400" b="1" dirty="0">
              <a:cs typeface="Calibri"/>
            </a:endParaRPr>
          </a:p>
        </p:txBody>
      </p:sp>
      <p:pic>
        <p:nvPicPr>
          <p:cNvPr id="225" name="Google Shape;225;p10" descr="Screenshot from State Health Facts"/>
          <p:cNvPicPr preferRelativeResize="0"/>
          <p:nvPr/>
        </p:nvPicPr>
        <p:blipFill rotWithShape="1">
          <a:blip r:embed="rId4"/>
          <a:stretch/>
        </p:blipFill>
        <p:spPr>
          <a:xfrm>
            <a:off x="5006486" y="773723"/>
            <a:ext cx="6995014" cy="5615940"/>
          </a:xfrm>
          <a:prstGeom prst="rect">
            <a:avLst/>
          </a:prstGeom>
          <a:noFill/>
          <a:ln w="3175">
            <a:solidFill>
              <a:schemeClr val="tx1"/>
            </a:solidFill>
          </a:ln>
        </p:spPr>
      </p:pic>
      <p:sp>
        <p:nvSpPr>
          <p:cNvPr id="232" name="Text Placeholder 3">
            <a:extLst>
              <a:ext uri="{FF2B5EF4-FFF2-40B4-BE49-F238E27FC236}">
                <a16:creationId xmlns:a16="http://schemas.microsoft.com/office/drawing/2014/main" id="{1E189B69-4769-B6CD-1C8E-0CAD96AFBB6D}"/>
              </a:ext>
            </a:extLst>
          </p:cNvPr>
          <p:cNvSpPr>
            <a:spLocks noGrp="1"/>
          </p:cNvSpPr>
          <p:nvPr>
            <p:ph type="body" sz="half" idx="2"/>
          </p:nvPr>
        </p:nvSpPr>
        <p:spPr>
          <a:xfrm>
            <a:off x="581880" y="1588477"/>
            <a:ext cx="4222069" cy="3811588"/>
          </a:xfrm>
        </p:spPr>
        <p:txBody>
          <a:bodyPr/>
          <a:lstStyle/>
          <a:p>
            <a:r>
              <a:rPr lang="en-US" sz="2400"/>
              <a:t>https://www.kff.org/statedata/</a:t>
            </a:r>
          </a:p>
        </p:txBody>
      </p:sp>
      <p:sp>
        <p:nvSpPr>
          <p:cNvPr id="2" name="Slide Number Placeholder 1">
            <a:extLst>
              <a:ext uri="{FF2B5EF4-FFF2-40B4-BE49-F238E27FC236}">
                <a16:creationId xmlns:a16="http://schemas.microsoft.com/office/drawing/2014/main" id="{B5ECE90A-DE5F-FE97-AA25-189729DC4728}"/>
              </a:ext>
            </a:extLst>
          </p:cNvPr>
          <p:cNvSpPr>
            <a:spLocks noGrp="1"/>
          </p:cNvSpPr>
          <p:nvPr>
            <p:ph type="sldNum" sz="quarter" idx="10"/>
          </p:nvPr>
        </p:nvSpPr>
        <p:spPr/>
        <p:txBody>
          <a:bodyPr/>
          <a:lstStyle/>
          <a:p>
            <a:pPr>
              <a:defRPr/>
            </a:pPr>
            <a:fld id="{F813DF46-D727-42FF-B33D-5AD4637A71FA}" type="slidenum">
              <a:rPr lang="en-US" smtClean="0"/>
              <a:pPr>
                <a:defRPr/>
              </a:pPr>
              <a:t>12</a:t>
            </a:fld>
            <a:endParaRPr lang="en-US"/>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11" descr="Graphical user interface, website for County Health Rankings"/>
          <p:cNvPicPr preferRelativeResize="0"/>
          <p:nvPr/>
        </p:nvPicPr>
        <p:blipFill rotWithShape="1">
          <a:blip r:embed="rId4">
            <a:alphaModFix/>
          </a:blip>
          <a:srcRect/>
          <a:stretch/>
        </p:blipFill>
        <p:spPr>
          <a:xfrm>
            <a:off x="5065486" y="419463"/>
            <a:ext cx="6603999" cy="6079308"/>
          </a:xfrm>
          <a:prstGeom prst="rect">
            <a:avLst/>
          </a:prstGeom>
          <a:noFill/>
          <a:ln>
            <a:noFill/>
          </a:ln>
        </p:spPr>
      </p:pic>
      <p:sp>
        <p:nvSpPr>
          <p:cNvPr id="2" name="Title 1">
            <a:extLst>
              <a:ext uri="{FF2B5EF4-FFF2-40B4-BE49-F238E27FC236}">
                <a16:creationId xmlns:a16="http://schemas.microsoft.com/office/drawing/2014/main" id="{E0F07036-592C-0768-7C35-29584F5946E2}"/>
              </a:ext>
            </a:extLst>
          </p:cNvPr>
          <p:cNvSpPr>
            <a:spLocks noGrp="1"/>
          </p:cNvSpPr>
          <p:nvPr>
            <p:ph type="title"/>
          </p:nvPr>
        </p:nvSpPr>
        <p:spPr>
          <a:xfrm>
            <a:off x="569406" y="820615"/>
            <a:ext cx="4249511" cy="1600200"/>
          </a:xfrm>
        </p:spPr>
        <p:txBody>
          <a:bodyPr/>
          <a:lstStyle/>
          <a:p>
            <a:r>
              <a:rPr lang="en-US" sz="4400" b="1" dirty="0"/>
              <a:t>County Health Rankings and Roadmaps</a:t>
            </a:r>
            <a:endParaRPr lang="en-US" sz="4400" b="1" dirty="0">
              <a:cs typeface="Calibri"/>
            </a:endParaRPr>
          </a:p>
        </p:txBody>
      </p:sp>
      <p:sp>
        <p:nvSpPr>
          <p:cNvPr id="4" name="Text Placeholder 3">
            <a:extLst>
              <a:ext uri="{FF2B5EF4-FFF2-40B4-BE49-F238E27FC236}">
                <a16:creationId xmlns:a16="http://schemas.microsoft.com/office/drawing/2014/main" id="{A0A9F6E8-27F1-4F87-8923-814259CCAA86}"/>
              </a:ext>
            </a:extLst>
          </p:cNvPr>
          <p:cNvSpPr>
            <a:spLocks noGrp="1"/>
          </p:cNvSpPr>
          <p:nvPr>
            <p:ph type="body" sz="half" idx="2"/>
          </p:nvPr>
        </p:nvSpPr>
        <p:spPr>
          <a:xfrm>
            <a:off x="554335" y="2409092"/>
            <a:ext cx="4510768" cy="3811588"/>
          </a:xfrm>
        </p:spPr>
        <p:txBody>
          <a:bodyPr/>
          <a:lstStyle/>
          <a:p>
            <a:r>
              <a:rPr lang="en-US" sz="2000"/>
              <a:t>https://www.countyhealthrankings.org/</a:t>
            </a:r>
          </a:p>
        </p:txBody>
      </p:sp>
      <p:sp>
        <p:nvSpPr>
          <p:cNvPr id="5" name="Slide Number Placeholder 4">
            <a:extLst>
              <a:ext uri="{FF2B5EF4-FFF2-40B4-BE49-F238E27FC236}">
                <a16:creationId xmlns:a16="http://schemas.microsoft.com/office/drawing/2014/main" id="{D931A101-8059-ACB7-2DE6-CA4FCC2F3D6E}"/>
              </a:ext>
            </a:extLst>
          </p:cNvPr>
          <p:cNvSpPr>
            <a:spLocks noGrp="1"/>
          </p:cNvSpPr>
          <p:nvPr>
            <p:ph type="sldNum" sz="quarter" idx="10"/>
          </p:nvPr>
        </p:nvSpPr>
        <p:spPr/>
        <p:txBody>
          <a:bodyPr/>
          <a:lstStyle/>
          <a:p>
            <a:pPr>
              <a:defRPr/>
            </a:pPr>
            <a:fld id="{73EC528A-CA5A-46BB-8272-1C12E9D32C74}" type="slidenum">
              <a:rPr lang="en-US" smtClean="0"/>
              <a:pPr>
                <a:defRPr/>
              </a:pPr>
              <a:t>13</a:t>
            </a:fld>
            <a:endParaRPr lang="en-US"/>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 name="Title 1">
            <a:extLst>
              <a:ext uri="{FF2B5EF4-FFF2-40B4-BE49-F238E27FC236}">
                <a16:creationId xmlns:a16="http://schemas.microsoft.com/office/drawing/2014/main" id="{E0F07036-592C-0768-7C35-29584F5946E2}"/>
              </a:ext>
            </a:extLst>
          </p:cNvPr>
          <p:cNvSpPr>
            <a:spLocks noGrp="1"/>
          </p:cNvSpPr>
          <p:nvPr>
            <p:ph type="title"/>
          </p:nvPr>
        </p:nvSpPr>
        <p:spPr>
          <a:xfrm>
            <a:off x="507443" y="1366033"/>
            <a:ext cx="4510768" cy="1600200"/>
          </a:xfrm>
        </p:spPr>
        <p:txBody>
          <a:bodyPr/>
          <a:lstStyle/>
          <a:p>
            <a:r>
              <a:rPr lang="en-US" sz="4000" b="1" dirty="0"/>
              <a:t>County Health Rankings and Roadmaps - Snapshot</a:t>
            </a:r>
          </a:p>
        </p:txBody>
      </p:sp>
      <p:sp>
        <p:nvSpPr>
          <p:cNvPr id="4" name="Text Placeholder 3">
            <a:extLst>
              <a:ext uri="{FF2B5EF4-FFF2-40B4-BE49-F238E27FC236}">
                <a16:creationId xmlns:a16="http://schemas.microsoft.com/office/drawing/2014/main" id="{A0A9F6E8-27F1-4F87-8923-814259CCAA86}"/>
              </a:ext>
            </a:extLst>
          </p:cNvPr>
          <p:cNvSpPr>
            <a:spLocks noGrp="1"/>
          </p:cNvSpPr>
          <p:nvPr>
            <p:ph type="body" sz="half" idx="2"/>
          </p:nvPr>
        </p:nvSpPr>
        <p:spPr>
          <a:xfrm>
            <a:off x="357953" y="3221776"/>
            <a:ext cx="4660258" cy="3811588"/>
          </a:xfrm>
        </p:spPr>
        <p:txBody>
          <a:bodyPr/>
          <a:lstStyle/>
          <a:p>
            <a:r>
              <a:rPr lang="en-US" sz="2000" dirty="0"/>
              <a:t>https://www.countyhealthrankings.org/</a:t>
            </a:r>
          </a:p>
        </p:txBody>
      </p:sp>
      <p:sp>
        <p:nvSpPr>
          <p:cNvPr id="6" name="Slide Number Placeholder 5">
            <a:extLst>
              <a:ext uri="{FF2B5EF4-FFF2-40B4-BE49-F238E27FC236}">
                <a16:creationId xmlns:a16="http://schemas.microsoft.com/office/drawing/2014/main" id="{97733160-A4EB-E84C-6F05-78D74041DAE0}"/>
              </a:ext>
            </a:extLst>
          </p:cNvPr>
          <p:cNvSpPr>
            <a:spLocks noGrp="1"/>
          </p:cNvSpPr>
          <p:nvPr>
            <p:ph type="sldNum" sz="quarter" idx="10"/>
          </p:nvPr>
        </p:nvSpPr>
        <p:spPr/>
        <p:txBody>
          <a:bodyPr/>
          <a:lstStyle/>
          <a:p>
            <a:pPr>
              <a:defRPr/>
            </a:pPr>
            <a:fld id="{73EC528A-CA5A-46BB-8272-1C12E9D32C74}" type="slidenum">
              <a:rPr lang="en-US" smtClean="0"/>
              <a:pPr>
                <a:defRPr/>
              </a:pPr>
              <a:t>14</a:t>
            </a:fld>
            <a:endParaRPr lang="en-US"/>
          </a:p>
        </p:txBody>
      </p:sp>
      <p:pic>
        <p:nvPicPr>
          <p:cNvPr id="8" name="Picture 7" descr="A screenshot of Los Angeles County health rankings">
            <a:extLst>
              <a:ext uri="{FF2B5EF4-FFF2-40B4-BE49-F238E27FC236}">
                <a16:creationId xmlns:a16="http://schemas.microsoft.com/office/drawing/2014/main" id="{BB70993B-E120-3071-C78C-CDB4AFD909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3994" y="1223569"/>
            <a:ext cx="7133106" cy="4585568"/>
          </a:xfrm>
          <a:prstGeom prst="rect">
            <a:avLst/>
          </a:prstGeom>
        </p:spPr>
      </p:pic>
      <p:sp>
        <p:nvSpPr>
          <p:cNvPr id="9" name="Arrow: Up 8">
            <a:extLst>
              <a:ext uri="{FF2B5EF4-FFF2-40B4-BE49-F238E27FC236}">
                <a16:creationId xmlns:a16="http://schemas.microsoft.com/office/drawing/2014/main" id="{F25FD1A4-2ECC-BA49-6658-8BC77F34146C}"/>
              </a:ext>
            </a:extLst>
          </p:cNvPr>
          <p:cNvSpPr/>
          <p:nvPr/>
        </p:nvSpPr>
        <p:spPr>
          <a:xfrm rot="6624858">
            <a:off x="4467305" y="768897"/>
            <a:ext cx="882254" cy="1248553"/>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92968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D3D79-1893-B3B1-BBE1-354AEC1D006D}"/>
              </a:ext>
            </a:extLst>
          </p:cNvPr>
          <p:cNvSpPr>
            <a:spLocks noGrp="1"/>
          </p:cNvSpPr>
          <p:nvPr>
            <p:ph type="title"/>
          </p:nvPr>
        </p:nvSpPr>
        <p:spPr>
          <a:xfrm>
            <a:off x="170192" y="973354"/>
            <a:ext cx="4206557" cy="1620520"/>
          </a:xfrm>
        </p:spPr>
        <p:txBody>
          <a:bodyPr wrap="square" anchor="b">
            <a:normAutofit/>
          </a:bodyPr>
          <a:lstStyle/>
          <a:p>
            <a:r>
              <a:rPr lang="en-US" sz="4400" b="1" dirty="0"/>
              <a:t>City Health Dashboard</a:t>
            </a:r>
            <a:endParaRPr lang="en-US" sz="4400" b="1" dirty="0">
              <a:cs typeface="Calibri"/>
            </a:endParaRPr>
          </a:p>
        </p:txBody>
      </p:sp>
      <p:sp>
        <p:nvSpPr>
          <p:cNvPr id="14" name="Text Placeholder 3">
            <a:extLst>
              <a:ext uri="{FF2B5EF4-FFF2-40B4-BE49-F238E27FC236}">
                <a16:creationId xmlns:a16="http://schemas.microsoft.com/office/drawing/2014/main" id="{C36E90B2-7F36-48D9-A233-408231718712}"/>
              </a:ext>
            </a:extLst>
          </p:cNvPr>
          <p:cNvSpPr>
            <a:spLocks noGrp="1"/>
          </p:cNvSpPr>
          <p:nvPr>
            <p:ph type="body" sz="half" idx="2"/>
          </p:nvPr>
        </p:nvSpPr>
        <p:spPr>
          <a:xfrm>
            <a:off x="0" y="2909887"/>
            <a:ext cx="4546942" cy="3811588"/>
          </a:xfrm>
        </p:spPr>
        <p:txBody>
          <a:bodyPr/>
          <a:lstStyle/>
          <a:p>
            <a:r>
              <a:rPr lang="en-US" sz="2000" dirty="0"/>
              <a:t>https://www.cityhealthdashboard.com/</a:t>
            </a:r>
          </a:p>
        </p:txBody>
      </p:sp>
      <p:sp>
        <p:nvSpPr>
          <p:cNvPr id="3" name="Slide Number Placeholder 2">
            <a:extLst>
              <a:ext uri="{FF2B5EF4-FFF2-40B4-BE49-F238E27FC236}">
                <a16:creationId xmlns:a16="http://schemas.microsoft.com/office/drawing/2014/main" id="{848D0C18-0B0A-4E64-AAA3-EAF318DD6111}"/>
              </a:ext>
            </a:extLst>
          </p:cNvPr>
          <p:cNvSpPr>
            <a:spLocks noGrp="1"/>
          </p:cNvSpPr>
          <p:nvPr>
            <p:ph type="sldNum" sz="quarter" idx="10"/>
          </p:nvPr>
        </p:nvSpPr>
        <p:spPr/>
        <p:txBody>
          <a:bodyPr/>
          <a:lstStyle/>
          <a:p>
            <a:pPr>
              <a:defRPr/>
            </a:pPr>
            <a:fld id="{73EC528A-CA5A-46BB-8272-1C12E9D32C74}" type="slidenum">
              <a:rPr lang="en-US" smtClean="0"/>
              <a:pPr>
                <a:defRPr/>
              </a:pPr>
              <a:t>15</a:t>
            </a:fld>
            <a:endParaRPr lang="en-US"/>
          </a:p>
        </p:txBody>
      </p:sp>
      <p:pic>
        <p:nvPicPr>
          <p:cNvPr id="10" name="Content Placeholder 9" descr="A screenshot of the air pollution in Los Angeles, California which is using the city health dashboard">
            <a:extLst>
              <a:ext uri="{FF2B5EF4-FFF2-40B4-BE49-F238E27FC236}">
                <a16:creationId xmlns:a16="http://schemas.microsoft.com/office/drawing/2014/main" id="{87150962-E0D0-E732-AD56-538811835D7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248923" y="136525"/>
            <a:ext cx="7942129" cy="4648417"/>
          </a:xfrm>
        </p:spPr>
      </p:pic>
    </p:spTree>
    <p:custDataLst>
      <p:tags r:id="rId1"/>
    </p:custDataLst>
    <p:extLst>
      <p:ext uri="{BB962C8B-B14F-4D97-AF65-F5344CB8AC3E}">
        <p14:creationId xmlns:p14="http://schemas.microsoft.com/office/powerpoint/2010/main" val="1426167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BB85A-64BF-2ECB-9473-A4B2EDAEE311}"/>
              </a:ext>
            </a:extLst>
          </p:cNvPr>
          <p:cNvSpPr>
            <a:spLocks noGrp="1"/>
          </p:cNvSpPr>
          <p:nvPr>
            <p:ph type="title"/>
          </p:nvPr>
        </p:nvSpPr>
        <p:spPr>
          <a:xfrm>
            <a:off x="738188" y="140676"/>
            <a:ext cx="4033837" cy="1736891"/>
          </a:xfrm>
        </p:spPr>
        <p:txBody>
          <a:bodyPr/>
          <a:lstStyle/>
          <a:p>
            <a:r>
              <a:rPr lang="en-US" sz="4000" b="1" dirty="0"/>
              <a:t>City Health Dashboard Sample</a:t>
            </a:r>
            <a:endParaRPr lang="en-US" sz="4000" b="1" dirty="0">
              <a:cs typeface="Calibri"/>
            </a:endParaRPr>
          </a:p>
        </p:txBody>
      </p:sp>
      <p:pic>
        <p:nvPicPr>
          <p:cNvPr id="7" name="Content Placeholder 6" descr="A screenshot of a graphs from City Health Dashboard.">
            <a:extLst>
              <a:ext uri="{FF2B5EF4-FFF2-40B4-BE49-F238E27FC236}">
                <a16:creationId xmlns:a16="http://schemas.microsoft.com/office/drawing/2014/main" id="{D5766E49-3435-3705-96D4-B7530EFA09A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291584" y="457201"/>
            <a:ext cx="6978201" cy="5788854"/>
          </a:xfrm>
          <a:ln w="12700"/>
        </p:spPr>
      </p:pic>
      <p:sp>
        <p:nvSpPr>
          <p:cNvPr id="4" name="Text Placeholder 3">
            <a:extLst>
              <a:ext uri="{FF2B5EF4-FFF2-40B4-BE49-F238E27FC236}">
                <a16:creationId xmlns:a16="http://schemas.microsoft.com/office/drawing/2014/main" id="{B16C19D3-8681-4F97-4CA2-B9CEB1B39385}"/>
              </a:ext>
            </a:extLst>
          </p:cNvPr>
          <p:cNvSpPr>
            <a:spLocks noGrp="1"/>
          </p:cNvSpPr>
          <p:nvPr>
            <p:ph type="body" sz="half" idx="2"/>
          </p:nvPr>
        </p:nvSpPr>
        <p:spPr/>
        <p:txBody>
          <a:bodyPr/>
          <a:lstStyle/>
          <a:p>
            <a:endParaRPr lang="en-US" dirty="0"/>
          </a:p>
        </p:txBody>
      </p:sp>
      <p:sp>
        <p:nvSpPr>
          <p:cNvPr id="8" name="Arrow: Right 7">
            <a:extLst>
              <a:ext uri="{FF2B5EF4-FFF2-40B4-BE49-F238E27FC236}">
                <a16:creationId xmlns:a16="http://schemas.microsoft.com/office/drawing/2014/main" id="{320BAF36-8527-1086-623D-D39BFAC37A53}"/>
              </a:ext>
              <a:ext uri="{C183D7F6-B498-43B3-948B-1728B52AA6E4}">
                <adec:decorative xmlns:adec="http://schemas.microsoft.com/office/drawing/2017/decorative" val="1"/>
              </a:ext>
            </a:extLst>
          </p:cNvPr>
          <p:cNvSpPr/>
          <p:nvPr/>
        </p:nvSpPr>
        <p:spPr>
          <a:xfrm>
            <a:off x="4923692" y="1139483"/>
            <a:ext cx="534573" cy="379828"/>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3389DE48-7052-95DC-98B0-F65CB912D772}"/>
              </a:ext>
            </a:extLst>
          </p:cNvPr>
          <p:cNvSpPr>
            <a:spLocks noGrp="1"/>
          </p:cNvSpPr>
          <p:nvPr>
            <p:ph type="sldNum" sz="quarter" idx="10"/>
          </p:nvPr>
        </p:nvSpPr>
        <p:spPr/>
        <p:txBody>
          <a:bodyPr/>
          <a:lstStyle/>
          <a:p>
            <a:pPr>
              <a:defRPr/>
            </a:pPr>
            <a:fld id="{73EC528A-CA5A-46BB-8272-1C12E9D32C74}" type="slidenum">
              <a:rPr lang="en-US" smtClean="0"/>
              <a:pPr>
                <a:defRPr/>
              </a:pPr>
              <a:t>16</a:t>
            </a:fld>
            <a:endParaRPr lang="en-US"/>
          </a:p>
        </p:txBody>
      </p:sp>
    </p:spTree>
    <p:custDataLst>
      <p:tags r:id="rId1"/>
    </p:custDataLst>
    <p:extLst>
      <p:ext uri="{BB962C8B-B14F-4D97-AF65-F5344CB8AC3E}">
        <p14:creationId xmlns:p14="http://schemas.microsoft.com/office/powerpoint/2010/main" val="41297806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45450CD-CE4C-9610-9154-BD650DAA4CEF}"/>
              </a:ext>
            </a:extLst>
          </p:cNvPr>
          <p:cNvSpPr>
            <a:spLocks noGrp="1"/>
          </p:cNvSpPr>
          <p:nvPr>
            <p:ph type="title"/>
          </p:nvPr>
        </p:nvSpPr>
        <p:spPr>
          <a:xfrm>
            <a:off x="829205" y="613020"/>
            <a:ext cx="3932237" cy="2174630"/>
          </a:xfrm>
        </p:spPr>
        <p:txBody>
          <a:bodyPr wrap="square" anchor="b">
            <a:normAutofit/>
          </a:bodyPr>
          <a:lstStyle/>
          <a:p>
            <a:r>
              <a:rPr lang="en-US" sz="4400" b="1" dirty="0"/>
              <a:t>Activity 1:</a:t>
            </a:r>
            <a:br>
              <a:rPr lang="en-US" sz="4400" b="1" dirty="0">
                <a:cs typeface="Calibri"/>
              </a:rPr>
            </a:br>
            <a:r>
              <a:rPr lang="en-US" sz="4400" b="1" dirty="0"/>
              <a:t>Choose Your Own Adventure</a:t>
            </a:r>
            <a:endParaRPr lang="en-US" sz="4400" b="1" dirty="0">
              <a:cs typeface="Calibri"/>
            </a:endParaRPr>
          </a:p>
        </p:txBody>
      </p:sp>
      <p:graphicFrame>
        <p:nvGraphicFramePr>
          <p:cNvPr id="11" name="Content Placeholder 10" descr="Links to various state websites &#10;&#10;State Health Facts​&#10;&#10;https://www.kff.org/statedata/​&#10;&#10;County Health Rankings and Roadmaps​&#10;&#10;https://www.countyhealthrankings.org/​&#10;&#10;City Health Dashboard​&#10;&#10;https://www.cityhealthdashboard.com/ ​">
            <a:extLst>
              <a:ext uri="{FF2B5EF4-FFF2-40B4-BE49-F238E27FC236}">
                <a16:creationId xmlns:a16="http://schemas.microsoft.com/office/drawing/2014/main" id="{C136927C-F45C-E466-F54B-94E46F406693}"/>
              </a:ext>
            </a:extLst>
          </p:cNvPr>
          <p:cNvGraphicFramePr>
            <a:graphicFrameLocks noGrp="1"/>
          </p:cNvGraphicFramePr>
          <p:nvPr>
            <p:ph idx="1"/>
            <p:extLst>
              <p:ext uri="{D42A27DB-BD31-4B8C-83A1-F6EECF244321}">
                <p14:modId xmlns:p14="http://schemas.microsoft.com/office/powerpoint/2010/main" val="4104715423"/>
              </p:ext>
            </p:extLst>
          </p:nvPr>
        </p:nvGraphicFramePr>
        <p:xfrm>
          <a:off x="5037050" y="966550"/>
          <a:ext cx="6760283" cy="48736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7" name="Text Placeholder 3">
            <a:extLst>
              <a:ext uri="{FF2B5EF4-FFF2-40B4-BE49-F238E27FC236}">
                <a16:creationId xmlns:a16="http://schemas.microsoft.com/office/drawing/2014/main" id="{4653F289-AF81-19F0-D52F-AF44B8F01257}"/>
              </a:ext>
            </a:extLst>
          </p:cNvPr>
          <p:cNvSpPr>
            <a:spLocks noGrp="1"/>
          </p:cNvSpPr>
          <p:nvPr>
            <p:ph type="body" sz="half" idx="2"/>
          </p:nvPr>
        </p:nvSpPr>
        <p:spPr>
          <a:xfrm>
            <a:off x="827088" y="2834671"/>
            <a:ext cx="3932237" cy="2999179"/>
          </a:xfrm>
        </p:spPr>
        <p:txBody>
          <a:bodyPr/>
          <a:lstStyle/>
          <a:p>
            <a:pPr marL="342900" indent="-342900">
              <a:buAutoNum type="arabicPeriod"/>
            </a:pPr>
            <a:r>
              <a:rPr lang="en-US" sz="2800"/>
              <a:t>Pick a resource</a:t>
            </a:r>
          </a:p>
          <a:p>
            <a:pPr marL="342900" indent="-342900">
              <a:buAutoNum type="arabicPeriod"/>
            </a:pPr>
            <a:r>
              <a:rPr lang="en-US" sz="2800"/>
              <a:t>Explore and learn about your area</a:t>
            </a:r>
          </a:p>
          <a:p>
            <a:pPr marL="342900" indent="-342900">
              <a:buAutoNum type="arabicPeriod"/>
            </a:pPr>
            <a:r>
              <a:rPr lang="en-US" sz="2800"/>
              <a:t>Share what you used and what you learned or confirmed</a:t>
            </a:r>
          </a:p>
        </p:txBody>
      </p:sp>
      <p:sp>
        <p:nvSpPr>
          <p:cNvPr id="2" name="Slide Number Placeholder 1">
            <a:extLst>
              <a:ext uri="{FF2B5EF4-FFF2-40B4-BE49-F238E27FC236}">
                <a16:creationId xmlns:a16="http://schemas.microsoft.com/office/drawing/2014/main" id="{776CA043-979E-130B-2011-5BCA6331C22B}"/>
              </a:ext>
            </a:extLst>
          </p:cNvPr>
          <p:cNvSpPr>
            <a:spLocks noGrp="1"/>
          </p:cNvSpPr>
          <p:nvPr>
            <p:ph type="sldNum" sz="quarter" idx="10"/>
          </p:nvPr>
        </p:nvSpPr>
        <p:spPr/>
        <p:txBody>
          <a:bodyPr/>
          <a:lstStyle/>
          <a:p>
            <a:pPr>
              <a:defRPr/>
            </a:pPr>
            <a:fld id="{73EC528A-CA5A-46BB-8272-1C12E9D32C74}" type="slidenum">
              <a:rPr lang="en-US" smtClean="0">
                <a:solidFill>
                  <a:schemeClr val="tx1"/>
                </a:solidFill>
              </a:rPr>
              <a:pPr>
                <a:defRPr/>
              </a:pPr>
              <a:t>17</a:t>
            </a:fld>
            <a:endParaRPr lang="en-US">
              <a:solidFill>
                <a:schemeClr val="tx1"/>
              </a:solidFill>
            </a:endParaRPr>
          </a:p>
        </p:txBody>
      </p:sp>
    </p:spTree>
    <p:custDataLst>
      <p:tags r:id="rId1"/>
    </p:custDataLst>
    <p:extLst>
      <p:ext uri="{BB962C8B-B14F-4D97-AF65-F5344CB8AC3E}">
        <p14:creationId xmlns:p14="http://schemas.microsoft.com/office/powerpoint/2010/main" val="3284755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3"/>
          <p:cNvSpPr txBox="1">
            <a:spLocks noGrp="1"/>
          </p:cNvSpPr>
          <p:nvPr>
            <p:ph type="title"/>
          </p:nvPr>
        </p:nvSpPr>
        <p:spPr>
          <a:xfrm>
            <a:off x="838200" y="365125"/>
            <a:ext cx="4078014" cy="1351838"/>
          </a:xfrm>
          <a:prstGeom prst="rect">
            <a:avLst/>
          </a:prstGeom>
          <a:noFill/>
          <a:ln>
            <a:noFill/>
          </a:ln>
        </p:spPr>
        <p:txBody>
          <a:bodyPr spcFirstLastPara="1" vert="horz" wrap="square" lIns="68569" tIns="34275" rIns="68569" bIns="34275" numCol="1" anchor="ctr" anchorCtr="0" compatLnSpc="1">
            <a:prstTxWarp prst="textNoShape">
              <a:avLst/>
            </a:prstTxWarp>
            <a:normAutofit/>
          </a:bodyPr>
          <a:lstStyle/>
          <a:p>
            <a:pPr algn="ctr"/>
            <a:r>
              <a:rPr lang="en-US" b="1" dirty="0"/>
              <a:t>Develop a Plan!</a:t>
            </a:r>
            <a:endParaRPr lang="en-US" b="1" dirty="0">
              <a:cs typeface="Calibri"/>
            </a:endParaRPr>
          </a:p>
        </p:txBody>
      </p:sp>
      <p:pic>
        <p:nvPicPr>
          <p:cNvPr id="6" name="Content Placeholder 5">
            <a:extLst>
              <a:ext uri="{FF2B5EF4-FFF2-40B4-BE49-F238E27FC236}">
                <a16:creationId xmlns:a16="http://schemas.microsoft.com/office/drawing/2014/main" id="{261D2472-76DF-661F-DC60-1D50A6C613E5}"/>
              </a:ext>
              <a:ext uri="{C183D7F6-B498-43B3-948B-1728B52AA6E4}">
                <adec:decorative xmlns:adec="http://schemas.microsoft.com/office/drawing/2017/decorative" val="1"/>
              </a:ext>
            </a:extLst>
          </p:cNvPr>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71800" y="3544094"/>
            <a:ext cx="914400" cy="914400"/>
          </a:xfrm>
        </p:spPr>
      </p:pic>
      <p:graphicFrame>
        <p:nvGraphicFramePr>
          <p:cNvPr id="4" name="Content Placeholder 3" descr="chart with information, programming, and training listed.">
            <a:extLst>
              <a:ext uri="{FF2B5EF4-FFF2-40B4-BE49-F238E27FC236}">
                <a16:creationId xmlns:a16="http://schemas.microsoft.com/office/drawing/2014/main" id="{858F361F-090C-2B05-5224-07543BC25047}"/>
              </a:ext>
              <a:ext uri="{C183D7F6-B498-43B3-948B-1728B52AA6E4}">
                <adec:decorative xmlns:adec="http://schemas.microsoft.com/office/drawing/2017/decorative" val="0"/>
              </a:ext>
            </a:extLst>
          </p:cNvPr>
          <p:cNvGraphicFramePr>
            <a:graphicFrameLocks noGrp="1"/>
          </p:cNvGraphicFramePr>
          <p:nvPr>
            <p:ph sz="half" idx="2"/>
            <p:extLst>
              <p:ext uri="{D42A27DB-BD31-4B8C-83A1-F6EECF244321}">
                <p14:modId xmlns:p14="http://schemas.microsoft.com/office/powerpoint/2010/main" val="2098707633"/>
              </p:ext>
            </p:extLst>
          </p:nvPr>
        </p:nvGraphicFramePr>
        <p:xfrm>
          <a:off x="6613072" y="1825625"/>
          <a:ext cx="5181600" cy="43513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242" name="Google Shape;242;p13"/>
          <p:cNvGrpSpPr/>
          <p:nvPr/>
        </p:nvGrpSpPr>
        <p:grpSpPr>
          <a:xfrm>
            <a:off x="669471" y="1594149"/>
            <a:ext cx="5287099" cy="4300466"/>
            <a:chOff x="4515" y="0"/>
            <a:chExt cx="4194668" cy="3263900"/>
          </a:xfrm>
        </p:grpSpPr>
        <p:sp>
          <p:nvSpPr>
            <p:cNvPr id="243" name="Google Shape;243;p13"/>
            <p:cNvSpPr/>
            <p:nvPr/>
          </p:nvSpPr>
          <p:spPr>
            <a:xfrm>
              <a:off x="315277" y="0"/>
              <a:ext cx="3573145" cy="3263900"/>
            </a:xfrm>
            <a:prstGeom prst="rightArrow">
              <a:avLst>
                <a:gd name="adj1" fmla="val 50000"/>
                <a:gd name="adj2" fmla="val 50000"/>
              </a:avLst>
            </a:prstGeom>
            <a:solidFill>
              <a:srgbClr val="CFDEEF"/>
            </a:solidFill>
            <a:ln>
              <a:noFill/>
            </a:ln>
          </p:spPr>
          <p:txBody>
            <a:bodyPr spcFirstLastPara="1" wrap="square" lIns="68569" tIns="68569" rIns="68569" bIns="68569" anchor="ctr" anchorCtr="0">
              <a:noAutofit/>
            </a:bodyPr>
            <a:lstStyle/>
            <a:p>
              <a:endParaRPr sz="1050"/>
            </a:p>
          </p:txBody>
        </p:sp>
        <p:sp>
          <p:nvSpPr>
            <p:cNvPr id="244" name="Google Shape;244;p13"/>
            <p:cNvSpPr/>
            <p:nvPr/>
          </p:nvSpPr>
          <p:spPr>
            <a:xfrm>
              <a:off x="4515" y="979170"/>
              <a:ext cx="1353065" cy="1305560"/>
            </a:xfrm>
            <a:prstGeom prst="roundRect">
              <a:avLst>
                <a:gd name="adj" fmla="val 16667"/>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45" name="Google Shape;245;p13"/>
            <p:cNvSpPr txBox="1"/>
            <p:nvPr/>
          </p:nvSpPr>
          <p:spPr>
            <a:xfrm>
              <a:off x="68247" y="1042902"/>
              <a:ext cx="1225601" cy="1178096"/>
            </a:xfrm>
            <a:prstGeom prst="rect">
              <a:avLst/>
            </a:prstGeom>
            <a:noFill/>
            <a:ln>
              <a:noFill/>
            </a:ln>
          </p:spPr>
          <p:txBody>
            <a:bodyPr spcFirstLastPara="1" wrap="square" lIns="54281" tIns="54281" rIns="54281" bIns="54281" anchor="ctr" anchorCtr="0">
              <a:noAutofit/>
            </a:bodyPr>
            <a:lstStyle/>
            <a:p>
              <a:pPr algn="ctr">
                <a:lnSpc>
                  <a:spcPct val="90000"/>
                </a:lnSpc>
                <a:buClr>
                  <a:schemeClr val="lt1"/>
                </a:buClr>
                <a:buSzPts val="1900"/>
              </a:pPr>
              <a:r>
                <a:rPr lang="en-US" sz="2000">
                  <a:solidFill>
                    <a:schemeClr val="lt1"/>
                  </a:solidFill>
                  <a:latin typeface="Calibri"/>
                  <a:ea typeface="Calibri"/>
                  <a:cs typeface="Calibri"/>
                  <a:sym typeface="Calibri"/>
                </a:rPr>
                <a:t>Target Population</a:t>
              </a:r>
              <a:endParaRPr sz="1400"/>
            </a:p>
          </p:txBody>
        </p:sp>
        <p:sp>
          <p:nvSpPr>
            <p:cNvPr id="246" name="Google Shape;246;p13"/>
            <p:cNvSpPr/>
            <p:nvPr/>
          </p:nvSpPr>
          <p:spPr>
            <a:xfrm>
              <a:off x="1425317" y="979170"/>
              <a:ext cx="1353065" cy="1305560"/>
            </a:xfrm>
            <a:prstGeom prst="roundRect">
              <a:avLst>
                <a:gd name="adj" fmla="val 16667"/>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47" name="Google Shape;247;p13"/>
            <p:cNvSpPr txBox="1"/>
            <p:nvPr/>
          </p:nvSpPr>
          <p:spPr>
            <a:xfrm>
              <a:off x="1489049" y="1042902"/>
              <a:ext cx="1225601" cy="1178096"/>
            </a:xfrm>
            <a:prstGeom prst="rect">
              <a:avLst/>
            </a:prstGeom>
            <a:noFill/>
            <a:ln>
              <a:noFill/>
            </a:ln>
          </p:spPr>
          <p:txBody>
            <a:bodyPr spcFirstLastPara="1" wrap="square" lIns="54281" tIns="54281" rIns="54281" bIns="54281" anchor="ctr" anchorCtr="0">
              <a:noAutofit/>
            </a:bodyPr>
            <a:lstStyle/>
            <a:p>
              <a:pPr algn="ctr">
                <a:lnSpc>
                  <a:spcPct val="90000"/>
                </a:lnSpc>
                <a:buClr>
                  <a:schemeClr val="lt1"/>
                </a:buClr>
                <a:buSzPts val="1900"/>
              </a:pPr>
              <a:r>
                <a:rPr lang="en-US" sz="2000">
                  <a:solidFill>
                    <a:schemeClr val="lt1"/>
                  </a:solidFill>
                  <a:latin typeface="Calibri"/>
                  <a:ea typeface="Calibri"/>
                  <a:cs typeface="Calibri"/>
                  <a:sym typeface="Calibri"/>
                </a:rPr>
                <a:t>Type of Outreach</a:t>
              </a:r>
              <a:endParaRPr sz="2000"/>
            </a:p>
          </p:txBody>
        </p:sp>
        <p:sp>
          <p:nvSpPr>
            <p:cNvPr id="248" name="Google Shape;248;p13"/>
            <p:cNvSpPr/>
            <p:nvPr/>
          </p:nvSpPr>
          <p:spPr>
            <a:xfrm>
              <a:off x="2846118" y="979170"/>
              <a:ext cx="1353065" cy="1305560"/>
            </a:xfrm>
            <a:prstGeom prst="roundRect">
              <a:avLst>
                <a:gd name="adj" fmla="val 16667"/>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49" name="Google Shape;249;p13"/>
            <p:cNvSpPr txBox="1"/>
            <p:nvPr/>
          </p:nvSpPr>
          <p:spPr>
            <a:xfrm>
              <a:off x="2909850" y="1042902"/>
              <a:ext cx="1225601" cy="1178096"/>
            </a:xfrm>
            <a:prstGeom prst="rect">
              <a:avLst/>
            </a:prstGeom>
            <a:noFill/>
            <a:ln>
              <a:noFill/>
            </a:ln>
          </p:spPr>
          <p:txBody>
            <a:bodyPr spcFirstLastPara="1" wrap="square" lIns="54281" tIns="54281" rIns="54281" bIns="54281" anchor="ctr" anchorCtr="0">
              <a:noAutofit/>
            </a:bodyPr>
            <a:lstStyle/>
            <a:p>
              <a:pPr algn="ctr">
                <a:lnSpc>
                  <a:spcPct val="90000"/>
                </a:lnSpc>
                <a:buClr>
                  <a:schemeClr val="lt1"/>
                </a:buClr>
                <a:buSzPts val="1900"/>
              </a:pPr>
              <a:r>
                <a:rPr lang="en-US" sz="2000">
                  <a:solidFill>
                    <a:schemeClr val="lt1"/>
                  </a:solidFill>
                  <a:latin typeface="Calibri"/>
                  <a:ea typeface="Calibri"/>
                  <a:cs typeface="Calibri"/>
                  <a:sym typeface="Calibri"/>
                </a:rPr>
                <a:t>Available Resources</a:t>
              </a:r>
              <a:endParaRPr sz="1400"/>
            </a:p>
          </p:txBody>
        </p:sp>
      </p:grpSp>
      <p:pic>
        <p:nvPicPr>
          <p:cNvPr id="10" name="Graphic 9">
            <a:extLst>
              <a:ext uri="{FF2B5EF4-FFF2-40B4-BE49-F238E27FC236}">
                <a16:creationId xmlns:a16="http://schemas.microsoft.com/office/drawing/2014/main" id="{1592CA54-751E-C75E-6415-A4654436D70E}"/>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075530" y="3562935"/>
            <a:ext cx="914400" cy="914400"/>
          </a:xfrm>
          <a:prstGeom prst="rect">
            <a:avLst/>
          </a:prstGeom>
        </p:spPr>
      </p:pic>
      <p:pic>
        <p:nvPicPr>
          <p:cNvPr id="12" name="Graphic 11">
            <a:extLst>
              <a:ext uri="{FF2B5EF4-FFF2-40B4-BE49-F238E27FC236}">
                <a16:creationId xmlns:a16="http://schemas.microsoft.com/office/drawing/2014/main" id="{1B4039EE-CADE-F196-38BC-9293F5458940}"/>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750147" y="4863854"/>
            <a:ext cx="914400" cy="914400"/>
          </a:xfrm>
          <a:prstGeom prst="rect">
            <a:avLst/>
          </a:prstGeom>
        </p:spPr>
      </p:pic>
      <p:pic>
        <p:nvPicPr>
          <p:cNvPr id="7" name="Graphic 6">
            <a:extLst>
              <a:ext uri="{FF2B5EF4-FFF2-40B4-BE49-F238E27FC236}">
                <a16:creationId xmlns:a16="http://schemas.microsoft.com/office/drawing/2014/main" id="{22A9FB39-39B0-8718-4943-9C9EB3616A7A}"/>
              </a:ex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750147" y="2249826"/>
            <a:ext cx="914400" cy="914400"/>
          </a:xfrm>
          <a:prstGeom prst="rect">
            <a:avLst/>
          </a:prstGeom>
        </p:spPr>
      </p:pic>
      <p:sp>
        <p:nvSpPr>
          <p:cNvPr id="9" name="Slide Number Placeholder 8">
            <a:extLst>
              <a:ext uri="{FF2B5EF4-FFF2-40B4-BE49-F238E27FC236}">
                <a16:creationId xmlns:a16="http://schemas.microsoft.com/office/drawing/2014/main" id="{159D297D-4DDE-96E0-927C-A88B82C25E83}"/>
              </a:ext>
            </a:extLst>
          </p:cNvPr>
          <p:cNvSpPr>
            <a:spLocks noGrp="1"/>
          </p:cNvSpPr>
          <p:nvPr>
            <p:ph type="sldNum" sz="quarter" idx="10"/>
          </p:nvPr>
        </p:nvSpPr>
        <p:spPr/>
        <p:txBody>
          <a:bodyPr/>
          <a:lstStyle/>
          <a:p>
            <a:pPr>
              <a:defRPr/>
            </a:pPr>
            <a:fld id="{372B0271-B012-4ED1-8CE3-476E6D0A5B1D}" type="slidenum">
              <a:rPr lang="en-US" smtClean="0">
                <a:solidFill>
                  <a:schemeClr val="tx1"/>
                </a:solidFill>
              </a:rPr>
              <a:pPr>
                <a:defRPr/>
              </a:pPr>
              <a:t>18</a:t>
            </a:fld>
            <a:endParaRPr lang="en-US">
              <a:solidFill>
                <a:schemeClr val="tx1"/>
              </a:solidFill>
            </a:endParaRPr>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26" y="579325"/>
            <a:ext cx="7288823" cy="745629"/>
          </a:xfrm>
        </p:spPr>
        <p:txBody>
          <a:bodyPr/>
          <a:lstStyle/>
          <a:p>
            <a:r>
              <a:rPr lang="en-US" b="1" dirty="0"/>
              <a:t>Types of Projects &amp; Programs</a:t>
            </a:r>
            <a:endParaRPr lang="en-US" b="1" dirty="0">
              <a:cs typeface="Calibri"/>
            </a:endParaRPr>
          </a:p>
        </p:txBody>
      </p:sp>
      <p:sp>
        <p:nvSpPr>
          <p:cNvPr id="3" name="Content Placeholder 2"/>
          <p:cNvSpPr>
            <a:spLocks noGrp="1"/>
          </p:cNvSpPr>
          <p:nvPr>
            <p:ph idx="1"/>
          </p:nvPr>
        </p:nvSpPr>
        <p:spPr>
          <a:xfrm>
            <a:off x="549226" y="1520793"/>
            <a:ext cx="5915025" cy="2447628"/>
          </a:xfrm>
        </p:spPr>
        <p:txBody>
          <a:bodyPr/>
          <a:lstStyle/>
          <a:p>
            <a:r>
              <a:rPr lang="en-US" dirty="0">
                <a:solidFill>
                  <a:srgbClr val="353432"/>
                </a:solidFill>
              </a:rPr>
              <a:t>Food Access</a:t>
            </a:r>
          </a:p>
          <a:p>
            <a:r>
              <a:rPr lang="en-US" dirty="0">
                <a:solidFill>
                  <a:srgbClr val="353432"/>
                </a:solidFill>
              </a:rPr>
              <a:t>Movement</a:t>
            </a:r>
          </a:p>
          <a:p>
            <a:r>
              <a:rPr lang="en-US" dirty="0">
                <a:solidFill>
                  <a:srgbClr val="353432"/>
                </a:solidFill>
              </a:rPr>
              <a:t>Access to Care </a:t>
            </a:r>
            <a:endParaRPr lang="en-US" dirty="0">
              <a:solidFill>
                <a:srgbClr val="353432"/>
              </a:solidFill>
              <a:cs typeface="Calibri"/>
            </a:endParaRPr>
          </a:p>
          <a:p>
            <a:r>
              <a:rPr lang="en-US" dirty="0">
                <a:solidFill>
                  <a:srgbClr val="353432"/>
                </a:solidFill>
                <a:ea typeface="Calibri"/>
                <a:cs typeface="Calibri"/>
              </a:rPr>
              <a:t>Social Work</a:t>
            </a:r>
          </a:p>
          <a:p>
            <a:r>
              <a:rPr lang="en-US" dirty="0">
                <a:solidFill>
                  <a:srgbClr val="353432"/>
                </a:solidFill>
              </a:rPr>
              <a:t>Technology</a:t>
            </a:r>
            <a:endParaRPr lang="en-US" dirty="0">
              <a:solidFill>
                <a:srgbClr val="353432"/>
              </a:solidFill>
              <a:cs typeface="Calibri"/>
            </a:endParaRPr>
          </a:p>
          <a:p>
            <a:r>
              <a:rPr lang="en-US" dirty="0">
                <a:solidFill>
                  <a:srgbClr val="353432"/>
                </a:solidFill>
              </a:rPr>
              <a:t>Children and Families</a:t>
            </a:r>
          </a:p>
          <a:p>
            <a:r>
              <a:rPr lang="en-US" dirty="0">
                <a:solidFill>
                  <a:srgbClr val="353432"/>
                </a:solidFill>
                <a:cs typeface="Calibri"/>
              </a:rPr>
              <a:t>Veterinary</a:t>
            </a:r>
          </a:p>
          <a:p>
            <a:r>
              <a:rPr lang="en-US" dirty="0">
                <a:solidFill>
                  <a:srgbClr val="353432"/>
                </a:solidFill>
                <a:ea typeface="Calibri" panose="020F0502020204030204"/>
                <a:cs typeface="Calibri"/>
              </a:rPr>
              <a:t>Information and Reference Services</a:t>
            </a:r>
          </a:p>
          <a:p>
            <a:endParaRPr lang="en-US" dirty="0">
              <a:solidFill>
                <a:srgbClr val="353432"/>
              </a:solidFill>
              <a:ea typeface="Calibri" panose="020F0502020204030204"/>
              <a:cs typeface="Calibri"/>
            </a:endParaRPr>
          </a:p>
          <a:p>
            <a:endParaRPr lang="en-US" dirty="0">
              <a:solidFill>
                <a:srgbClr val="353432"/>
              </a:solidFill>
              <a:ea typeface="Calibri" panose="020F0502020204030204"/>
              <a:cs typeface="Calibri"/>
            </a:endParaRPr>
          </a:p>
          <a:p>
            <a:endParaRPr lang="en-US" dirty="0">
              <a:solidFill>
                <a:srgbClr val="353432"/>
              </a:solidFill>
              <a:ea typeface="Calibri" panose="020F0502020204030204"/>
              <a:cs typeface="Calibri"/>
            </a:endParaRPr>
          </a:p>
        </p:txBody>
      </p:sp>
      <p:pic>
        <p:nvPicPr>
          <p:cNvPr id="9" name="Picture 8" title="image of library bookmark"/>
          <p:cNvPicPr>
            <a:picLocks noChangeAspect="1"/>
          </p:cNvPicPr>
          <p:nvPr/>
        </p:nvPicPr>
        <p:blipFill>
          <a:blip r:embed="rId4"/>
          <a:stretch>
            <a:fillRect/>
          </a:stretch>
        </p:blipFill>
        <p:spPr>
          <a:xfrm>
            <a:off x="7832573" y="447823"/>
            <a:ext cx="4288589" cy="6234111"/>
          </a:xfrm>
          <a:prstGeom prst="rect">
            <a:avLst/>
          </a:prstGeom>
        </p:spPr>
      </p:pic>
      <p:pic>
        <p:nvPicPr>
          <p:cNvPr id="7" name="Picture 6" descr="Penn Hills Library" title="picture of food pantry"/>
          <p:cNvPicPr>
            <a:picLocks noChangeAspect="1"/>
          </p:cNvPicPr>
          <p:nvPr/>
        </p:nvPicPr>
        <p:blipFill rotWithShape="1">
          <a:blip r:embed="rId5"/>
          <a:srcRect t="22311"/>
          <a:stretch/>
        </p:blipFill>
        <p:spPr>
          <a:xfrm>
            <a:off x="6344747" y="1224758"/>
            <a:ext cx="1781936" cy="1778402"/>
          </a:xfrm>
          <a:prstGeom prst="ellipse">
            <a:avLst/>
          </a:prstGeom>
        </p:spPr>
      </p:pic>
      <p:pic>
        <p:nvPicPr>
          <p:cNvPr id="4" name="Picture 3">
            <a:extLst>
              <a:ext uri="{FF2B5EF4-FFF2-40B4-BE49-F238E27FC236}">
                <a16:creationId xmlns:a16="http://schemas.microsoft.com/office/drawing/2014/main" id="{FEAC26B2-BDF6-7DA5-19A2-AC7EB23B3822}"/>
              </a:ext>
            </a:extLst>
          </p:cNvPr>
          <p:cNvPicPr>
            <a:picLocks/>
          </p:cNvPicPr>
          <p:nvPr/>
        </p:nvPicPr>
        <p:blipFill>
          <a:blip r:embed="rId6">
            <a:extLst>
              <a:ext uri="{28A0092B-C50C-407E-A947-70E740481C1C}">
                <a14:useLocalDpi xmlns:a14="http://schemas.microsoft.com/office/drawing/2010/main" val="0"/>
              </a:ext>
            </a:extLst>
          </a:blip>
          <a:srcRect/>
          <a:stretch/>
        </p:blipFill>
        <p:spPr>
          <a:xfrm>
            <a:off x="6353010" y="3037973"/>
            <a:ext cx="1783080" cy="1783080"/>
          </a:xfrm>
          <a:prstGeom prst="ellipse">
            <a:avLst/>
          </a:prstGeom>
          <a:ln w="190500" cap="rnd">
            <a:noFill/>
            <a:prstDash val="solid"/>
          </a:ln>
          <a:effectLst>
            <a:glow>
              <a:schemeClr val="accent1">
                <a:alpha val="40000"/>
              </a:schemeClr>
            </a:glow>
          </a:effectLst>
          <a:scene3d>
            <a:camera prst="perspectiveFront" fov="5400000"/>
            <a:lightRig rig="threePt" dir="t">
              <a:rot lat="0" lon="0" rev="19200000"/>
            </a:lightRig>
          </a:scene3d>
          <a:sp3d extrusionH="25400">
            <a:extrusionClr>
              <a:srgbClr val="000000"/>
            </a:extrusionClr>
          </a:sp3d>
        </p:spPr>
      </p:pic>
      <p:pic>
        <p:nvPicPr>
          <p:cNvPr id="6" name="Picture 2" descr="Image may contain: 1 person, indoo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219" t="11488" r="11019" b="4499"/>
          <a:stretch/>
        </p:blipFill>
        <p:spPr bwMode="auto">
          <a:xfrm>
            <a:off x="6256957" y="4902867"/>
            <a:ext cx="1855853" cy="1759102"/>
          </a:xfrm>
          <a:prstGeom prst="ellipse">
            <a:avLst/>
          </a:prstGeom>
          <a:noFill/>
          <a:ln>
            <a:noFill/>
          </a:ln>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7">
            <a:extLst>
              <a:ext uri="{FF2B5EF4-FFF2-40B4-BE49-F238E27FC236}">
                <a16:creationId xmlns:a16="http://schemas.microsoft.com/office/drawing/2014/main" id="{04002C2B-588C-0B03-4BEE-A31740858807}"/>
              </a:ext>
            </a:extLst>
          </p:cNvPr>
          <p:cNvSpPr>
            <a:spLocks noGrp="1"/>
          </p:cNvSpPr>
          <p:nvPr>
            <p:ph type="sldNum" sz="quarter" idx="10"/>
          </p:nvPr>
        </p:nvSpPr>
        <p:spPr/>
        <p:txBody>
          <a:bodyPr/>
          <a:lstStyle/>
          <a:p>
            <a:pPr>
              <a:defRPr/>
            </a:pPr>
            <a:fld id="{025F9F99-9BD9-4422-B838-F0A597D458BC}" type="slidenum">
              <a:rPr lang="en-US" smtClean="0"/>
              <a:pPr>
                <a:defRPr/>
              </a:pPr>
              <a:t>19</a:t>
            </a:fld>
            <a:endParaRPr lang="en-US"/>
          </a:p>
        </p:txBody>
      </p:sp>
    </p:spTree>
    <p:custDataLst>
      <p:tags r:id="rId1"/>
    </p:custDataLst>
    <p:extLst>
      <p:ext uri="{BB962C8B-B14F-4D97-AF65-F5344CB8AC3E}">
        <p14:creationId xmlns:p14="http://schemas.microsoft.com/office/powerpoint/2010/main" val="3254750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1FB65-E4F0-491C-8CD1-0B89A2C38B2A}"/>
              </a:ext>
            </a:extLst>
          </p:cNvPr>
          <p:cNvSpPr>
            <a:spLocks noGrp="1"/>
          </p:cNvSpPr>
          <p:nvPr>
            <p:ph type="title"/>
          </p:nvPr>
        </p:nvSpPr>
        <p:spPr/>
        <p:txBody>
          <a:bodyPr/>
          <a:lstStyle/>
          <a:p>
            <a:r>
              <a:rPr lang="en-US" b="1" dirty="0"/>
              <a:t>		Webinar Information Items</a:t>
            </a:r>
            <a:endParaRPr lang="en-US" dirty="0"/>
          </a:p>
        </p:txBody>
      </p:sp>
      <p:pic>
        <p:nvPicPr>
          <p:cNvPr id="5" name="Content Placeholder 4">
            <a:extLst>
              <a:ext uri="{FF2B5EF4-FFF2-40B4-BE49-F238E27FC236}">
                <a16:creationId xmlns:a16="http://schemas.microsoft.com/office/drawing/2014/main" id="{28C849E9-D285-48D6-B6EF-D026B24726C8}"/>
              </a:ext>
            </a:extLst>
          </p:cNvPr>
          <p:cNvPicPr>
            <a:picLocks noGrp="1" noChangeAspect="1"/>
          </p:cNvPicPr>
          <p:nvPr>
            <p:ph idx="1"/>
          </p:nvPr>
        </p:nvPicPr>
        <p:blipFill>
          <a:blip r:embed="rId3">
            <a:duotone>
              <a:prstClr val="black"/>
              <a:schemeClr val="accent5">
                <a:tint val="45000"/>
                <a:satMod val="400000"/>
              </a:schemeClr>
            </a:duotone>
          </a:blip>
          <a:stretch>
            <a:fillRect/>
          </a:stretch>
        </p:blipFill>
        <p:spPr>
          <a:xfrm>
            <a:off x="1457455" y="2827751"/>
            <a:ext cx="810838" cy="810838"/>
          </a:xfrm>
          <a:prstGeom prst="rect">
            <a:avLst/>
          </a:prstGeom>
        </p:spPr>
      </p:pic>
      <p:sp>
        <p:nvSpPr>
          <p:cNvPr id="4" name="Slide Number Placeholder 3">
            <a:extLst>
              <a:ext uri="{FF2B5EF4-FFF2-40B4-BE49-F238E27FC236}">
                <a16:creationId xmlns:a16="http://schemas.microsoft.com/office/drawing/2014/main" id="{92DCF24A-8318-4315-9C38-A229D9FDF41E}"/>
              </a:ext>
            </a:extLst>
          </p:cNvPr>
          <p:cNvSpPr>
            <a:spLocks noGrp="1"/>
          </p:cNvSpPr>
          <p:nvPr>
            <p:ph type="sldNum" sz="quarter" idx="10"/>
          </p:nvPr>
        </p:nvSpPr>
        <p:spPr/>
        <p:txBody>
          <a:bodyPr/>
          <a:lstStyle/>
          <a:p>
            <a:pPr>
              <a:defRPr/>
            </a:pPr>
            <a:fld id="{025F9F99-9BD9-4422-B838-F0A597D458BC}" type="slidenum">
              <a:rPr lang="en-US" smtClean="0"/>
              <a:pPr>
                <a:defRPr/>
              </a:pPr>
              <a:t>2</a:t>
            </a:fld>
            <a:endParaRPr lang="en-US"/>
          </a:p>
        </p:txBody>
      </p:sp>
      <p:sp>
        <p:nvSpPr>
          <p:cNvPr id="6" name="TextBox 5">
            <a:extLst>
              <a:ext uri="{FF2B5EF4-FFF2-40B4-BE49-F238E27FC236}">
                <a16:creationId xmlns:a16="http://schemas.microsoft.com/office/drawing/2014/main" id="{BE85BD6E-41C6-42AC-A9FF-268192FB9A1C}"/>
              </a:ext>
            </a:extLst>
          </p:cNvPr>
          <p:cNvSpPr txBox="1"/>
          <p:nvPr/>
        </p:nvSpPr>
        <p:spPr>
          <a:xfrm>
            <a:off x="695379" y="3723904"/>
            <a:ext cx="2456570" cy="646331"/>
          </a:xfrm>
          <a:prstGeom prst="rect">
            <a:avLst/>
          </a:prstGeom>
          <a:noFill/>
        </p:spPr>
        <p:txBody>
          <a:bodyPr wrap="none" rtlCol="0">
            <a:spAutoFit/>
          </a:bodyPr>
          <a:lstStyle/>
          <a:p>
            <a:r>
              <a:rPr lang="en-US" sz="1800" dirty="0"/>
              <a:t>Feel free to use the chat</a:t>
            </a:r>
          </a:p>
          <a:p>
            <a:endParaRPr lang="en-US" dirty="0"/>
          </a:p>
        </p:txBody>
      </p:sp>
      <p:pic>
        <p:nvPicPr>
          <p:cNvPr id="7" name="Picture 6">
            <a:extLst>
              <a:ext uri="{FF2B5EF4-FFF2-40B4-BE49-F238E27FC236}">
                <a16:creationId xmlns:a16="http://schemas.microsoft.com/office/drawing/2014/main" id="{132E3664-BE42-41F5-AA92-8D075A870813}"/>
              </a:ext>
            </a:extLst>
          </p:cNvPr>
          <p:cNvPicPr>
            <a:picLocks noChangeAspect="1"/>
          </p:cNvPicPr>
          <p:nvPr/>
        </p:nvPicPr>
        <p:blipFill>
          <a:blip r:embed="rId4">
            <a:duotone>
              <a:prstClr val="black"/>
              <a:schemeClr val="accent5">
                <a:tint val="45000"/>
                <a:satMod val="400000"/>
              </a:schemeClr>
            </a:duotone>
          </a:blip>
          <a:stretch>
            <a:fillRect/>
          </a:stretch>
        </p:blipFill>
        <p:spPr>
          <a:xfrm>
            <a:off x="4476441" y="2694610"/>
            <a:ext cx="810838" cy="810838"/>
          </a:xfrm>
          <a:prstGeom prst="rect">
            <a:avLst/>
          </a:prstGeom>
        </p:spPr>
      </p:pic>
      <p:sp>
        <p:nvSpPr>
          <p:cNvPr id="8" name="TextBox 7">
            <a:extLst>
              <a:ext uri="{FF2B5EF4-FFF2-40B4-BE49-F238E27FC236}">
                <a16:creationId xmlns:a16="http://schemas.microsoft.com/office/drawing/2014/main" id="{5558E276-A546-4C29-BF47-4C13390138E9}"/>
              </a:ext>
            </a:extLst>
          </p:cNvPr>
          <p:cNvSpPr txBox="1"/>
          <p:nvPr/>
        </p:nvSpPr>
        <p:spPr>
          <a:xfrm>
            <a:off x="3879295" y="3687781"/>
            <a:ext cx="2456570" cy="923330"/>
          </a:xfrm>
          <a:prstGeom prst="rect">
            <a:avLst/>
          </a:prstGeom>
          <a:noFill/>
        </p:spPr>
        <p:txBody>
          <a:bodyPr wrap="square" rtlCol="0">
            <a:spAutoFit/>
          </a:bodyPr>
          <a:lstStyle/>
          <a:p>
            <a:r>
              <a:rPr lang="en-US" sz="1800" dirty="0"/>
              <a:t>Evaluation at the </a:t>
            </a:r>
          </a:p>
          <a:p>
            <a:r>
              <a:rPr lang="en-US" sz="1800" dirty="0"/>
              <a:t>end of the session</a:t>
            </a:r>
          </a:p>
          <a:p>
            <a:endParaRPr lang="en-US" dirty="0"/>
          </a:p>
        </p:txBody>
      </p:sp>
      <p:pic>
        <p:nvPicPr>
          <p:cNvPr id="9" name="Picture 8">
            <a:extLst>
              <a:ext uri="{FF2B5EF4-FFF2-40B4-BE49-F238E27FC236}">
                <a16:creationId xmlns:a16="http://schemas.microsoft.com/office/drawing/2014/main" id="{40305CCC-CC3E-402F-B8E3-E35186EE12A5}"/>
              </a:ext>
            </a:extLst>
          </p:cNvPr>
          <p:cNvPicPr>
            <a:picLocks noChangeAspect="1"/>
          </p:cNvPicPr>
          <p:nvPr/>
        </p:nvPicPr>
        <p:blipFill>
          <a:blip r:embed="rId5">
            <a:duotone>
              <a:prstClr val="black"/>
              <a:schemeClr val="accent5">
                <a:tint val="45000"/>
                <a:satMod val="400000"/>
              </a:schemeClr>
            </a:duotone>
          </a:blip>
          <a:stretch>
            <a:fillRect/>
          </a:stretch>
        </p:blipFill>
        <p:spPr>
          <a:xfrm>
            <a:off x="7087339" y="2694610"/>
            <a:ext cx="810838" cy="810838"/>
          </a:xfrm>
          <a:prstGeom prst="rect">
            <a:avLst/>
          </a:prstGeom>
        </p:spPr>
      </p:pic>
      <p:pic>
        <p:nvPicPr>
          <p:cNvPr id="10" name="Picture 9">
            <a:extLst>
              <a:ext uri="{FF2B5EF4-FFF2-40B4-BE49-F238E27FC236}">
                <a16:creationId xmlns:a16="http://schemas.microsoft.com/office/drawing/2014/main" id="{35FFA826-DA27-44EF-913A-568FDDA04003}"/>
              </a:ext>
            </a:extLst>
          </p:cNvPr>
          <p:cNvPicPr>
            <a:picLocks noChangeAspect="1"/>
          </p:cNvPicPr>
          <p:nvPr/>
        </p:nvPicPr>
        <p:blipFill>
          <a:blip r:embed="rId6">
            <a:duotone>
              <a:prstClr val="black"/>
              <a:schemeClr val="accent5">
                <a:tint val="45000"/>
                <a:satMod val="400000"/>
              </a:schemeClr>
            </a:duotone>
          </a:blip>
          <a:stretch>
            <a:fillRect/>
          </a:stretch>
        </p:blipFill>
        <p:spPr>
          <a:xfrm>
            <a:off x="10098588" y="2694610"/>
            <a:ext cx="810838" cy="810838"/>
          </a:xfrm>
          <a:prstGeom prst="rect">
            <a:avLst/>
          </a:prstGeom>
        </p:spPr>
      </p:pic>
      <p:sp>
        <p:nvSpPr>
          <p:cNvPr id="11" name="TextBox 10">
            <a:extLst>
              <a:ext uri="{FF2B5EF4-FFF2-40B4-BE49-F238E27FC236}">
                <a16:creationId xmlns:a16="http://schemas.microsoft.com/office/drawing/2014/main" id="{E9A94EB1-73CB-4900-BF09-FF5A4BB414FA}"/>
              </a:ext>
            </a:extLst>
          </p:cNvPr>
          <p:cNvSpPr txBox="1"/>
          <p:nvPr/>
        </p:nvSpPr>
        <p:spPr>
          <a:xfrm>
            <a:off x="6573468" y="3723904"/>
            <a:ext cx="1838580" cy="923330"/>
          </a:xfrm>
          <a:prstGeom prst="rect">
            <a:avLst/>
          </a:prstGeom>
          <a:noFill/>
        </p:spPr>
        <p:txBody>
          <a:bodyPr wrap="none" rtlCol="0">
            <a:spAutoFit/>
          </a:bodyPr>
          <a:lstStyle/>
          <a:p>
            <a:r>
              <a:rPr lang="en-US" sz="1800" dirty="0"/>
              <a:t>Live captioning is </a:t>
            </a:r>
          </a:p>
          <a:p>
            <a:r>
              <a:rPr lang="en-US" sz="1800" dirty="0"/>
              <a:t>available today</a:t>
            </a:r>
          </a:p>
          <a:p>
            <a:endParaRPr lang="en-US" dirty="0"/>
          </a:p>
        </p:txBody>
      </p:sp>
      <p:sp>
        <p:nvSpPr>
          <p:cNvPr id="12" name="TextBox 11">
            <a:extLst>
              <a:ext uri="{FF2B5EF4-FFF2-40B4-BE49-F238E27FC236}">
                <a16:creationId xmlns:a16="http://schemas.microsoft.com/office/drawing/2014/main" id="{B3D15481-7667-4B1D-957C-2814FE6E8A61}"/>
              </a:ext>
            </a:extLst>
          </p:cNvPr>
          <p:cNvSpPr txBox="1"/>
          <p:nvPr/>
        </p:nvSpPr>
        <p:spPr>
          <a:xfrm>
            <a:off x="9612571" y="3585404"/>
            <a:ext cx="2083496" cy="1200329"/>
          </a:xfrm>
          <a:prstGeom prst="rect">
            <a:avLst/>
          </a:prstGeom>
          <a:noFill/>
        </p:spPr>
        <p:txBody>
          <a:bodyPr wrap="square" rtlCol="0">
            <a:spAutoFit/>
          </a:bodyPr>
          <a:lstStyle/>
          <a:p>
            <a:r>
              <a:rPr lang="en-US" sz="1800" dirty="0"/>
              <a:t>Up to 30 days to </a:t>
            </a:r>
          </a:p>
          <a:p>
            <a:r>
              <a:rPr lang="en-US" sz="1800" dirty="0"/>
              <a:t>receive session recording</a:t>
            </a:r>
          </a:p>
          <a:p>
            <a:endParaRPr lang="en-US" dirty="0"/>
          </a:p>
        </p:txBody>
      </p:sp>
    </p:spTree>
    <p:extLst>
      <p:ext uri="{BB962C8B-B14F-4D97-AF65-F5344CB8AC3E}">
        <p14:creationId xmlns:p14="http://schemas.microsoft.com/office/powerpoint/2010/main" val="25087310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692" y="2863"/>
            <a:ext cx="10515600" cy="1325563"/>
          </a:xfrm>
        </p:spPr>
        <p:txBody>
          <a:bodyPr wrap="square" anchor="b">
            <a:normAutofit/>
          </a:bodyPr>
          <a:lstStyle/>
          <a:p>
            <a:r>
              <a:rPr lang="en-US" b="1" dirty="0"/>
              <a:t>Getting Started</a:t>
            </a:r>
            <a:endParaRPr lang="en-US" dirty="0">
              <a:cs typeface="Calibri"/>
            </a:endParaRPr>
          </a:p>
        </p:txBody>
      </p:sp>
      <p:sp>
        <p:nvSpPr>
          <p:cNvPr id="9" name="Text Placeholder 8">
            <a:extLst>
              <a:ext uri="{FF2B5EF4-FFF2-40B4-BE49-F238E27FC236}">
                <a16:creationId xmlns:a16="http://schemas.microsoft.com/office/drawing/2014/main" id="{A16F67C4-E7F1-6B69-6D27-4099BD8A71CE}"/>
              </a:ext>
            </a:extLst>
          </p:cNvPr>
          <p:cNvSpPr>
            <a:spLocks noGrp="1"/>
          </p:cNvSpPr>
          <p:nvPr>
            <p:ph type="body" idx="4294967295"/>
          </p:nvPr>
        </p:nvSpPr>
        <p:spPr>
          <a:xfrm>
            <a:off x="849038" y="1693654"/>
            <a:ext cx="4245887" cy="811421"/>
          </a:xfrm>
          <a:solidFill>
            <a:schemeClr val="tx2"/>
          </a:solidFill>
          <a:effectLst>
            <a:outerShdw blurRad="76200" dir="13500000" sy="23000" kx="1200000" algn="br" rotWithShape="0">
              <a:prstClr val="black">
                <a:alpha val="20000"/>
              </a:prstClr>
            </a:outerShdw>
          </a:effectLst>
        </p:spPr>
        <p:txBody>
          <a:bodyPr/>
          <a:lstStyle/>
          <a:p>
            <a:pPr marL="0" indent="0">
              <a:buNone/>
            </a:pPr>
            <a:r>
              <a:rPr lang="en-US" sz="3200" b="1">
                <a:solidFill>
                  <a:schemeClr val="bg1"/>
                </a:solidFill>
              </a:rPr>
              <a:t>Considerations</a:t>
            </a:r>
            <a:endParaRPr lang="en-US" sz="3200" b="1">
              <a:solidFill>
                <a:schemeClr val="bg1"/>
              </a:solidFill>
              <a:cs typeface="Calibri"/>
            </a:endParaRPr>
          </a:p>
        </p:txBody>
      </p:sp>
      <p:sp>
        <p:nvSpPr>
          <p:cNvPr id="4" name="Content Placeholder 3">
            <a:extLst>
              <a:ext uri="{FF2B5EF4-FFF2-40B4-BE49-F238E27FC236}">
                <a16:creationId xmlns:a16="http://schemas.microsoft.com/office/drawing/2014/main" id="{160DE623-1A87-768D-49D5-1436DEEBAE56}"/>
              </a:ext>
            </a:extLst>
          </p:cNvPr>
          <p:cNvSpPr>
            <a:spLocks noGrp="1"/>
          </p:cNvSpPr>
          <p:nvPr>
            <p:ph sz="half" idx="1"/>
          </p:nvPr>
        </p:nvSpPr>
        <p:spPr>
          <a:xfrm>
            <a:off x="838200" y="2678247"/>
            <a:ext cx="5181600" cy="3498716"/>
          </a:xfrm>
        </p:spPr>
        <p:txBody>
          <a:bodyPr/>
          <a:lstStyle/>
          <a:p>
            <a:r>
              <a:rPr lang="en-US"/>
              <a:t>Unique to your community</a:t>
            </a:r>
          </a:p>
          <a:p>
            <a:r>
              <a:rPr lang="en-US"/>
              <a:t>Evidence of need</a:t>
            </a:r>
          </a:p>
          <a:p>
            <a:r>
              <a:rPr lang="en-US"/>
              <a:t>The next big thing vs. basics</a:t>
            </a:r>
          </a:p>
          <a:p>
            <a:r>
              <a:rPr lang="en-US"/>
              <a:t>Is your project easy to explain?</a:t>
            </a:r>
          </a:p>
          <a:p>
            <a:endParaRPr lang="en-US"/>
          </a:p>
        </p:txBody>
      </p:sp>
      <p:sp>
        <p:nvSpPr>
          <p:cNvPr id="10" name="Text Placeholder 9">
            <a:extLst>
              <a:ext uri="{FF2B5EF4-FFF2-40B4-BE49-F238E27FC236}">
                <a16:creationId xmlns:a16="http://schemas.microsoft.com/office/drawing/2014/main" id="{561D06D8-30F7-20E5-978F-12F8F751DBC7}"/>
              </a:ext>
            </a:extLst>
          </p:cNvPr>
          <p:cNvSpPr>
            <a:spLocks noGrp="1"/>
          </p:cNvSpPr>
          <p:nvPr>
            <p:ph type="body" sz="quarter" idx="4294967295"/>
          </p:nvPr>
        </p:nvSpPr>
        <p:spPr>
          <a:xfrm>
            <a:off x="6261064" y="1715119"/>
            <a:ext cx="4021450" cy="811421"/>
          </a:xfrm>
          <a:solidFill>
            <a:schemeClr val="accent2">
              <a:lumMod val="75000"/>
            </a:schemeClr>
          </a:solidFill>
          <a:effectLst>
            <a:outerShdw blurRad="76200" dir="13500000" sy="23000" kx="1200000" algn="br" rotWithShape="0">
              <a:prstClr val="black">
                <a:alpha val="20000"/>
              </a:prstClr>
            </a:outerShdw>
          </a:effectLst>
        </p:spPr>
        <p:txBody>
          <a:bodyPr/>
          <a:lstStyle/>
          <a:p>
            <a:pPr marL="0" indent="0">
              <a:buNone/>
            </a:pPr>
            <a:r>
              <a:rPr lang="en-US" sz="3200" b="1">
                <a:solidFill>
                  <a:schemeClr val="bg1"/>
                </a:solidFill>
              </a:rPr>
              <a:t>Cautions</a:t>
            </a:r>
            <a:endParaRPr lang="en-US" sz="3200" b="1">
              <a:solidFill>
                <a:schemeClr val="bg1"/>
              </a:solidFill>
              <a:cs typeface="Calibri"/>
            </a:endParaRPr>
          </a:p>
        </p:txBody>
      </p:sp>
      <p:sp>
        <p:nvSpPr>
          <p:cNvPr id="15" name="Content Placeholder 14">
            <a:extLst>
              <a:ext uri="{FF2B5EF4-FFF2-40B4-BE49-F238E27FC236}">
                <a16:creationId xmlns:a16="http://schemas.microsoft.com/office/drawing/2014/main" id="{2ACBBA5B-A649-D6D9-4262-0131628ABC1F}"/>
              </a:ext>
            </a:extLst>
          </p:cNvPr>
          <p:cNvSpPr>
            <a:spLocks noGrp="1"/>
          </p:cNvSpPr>
          <p:nvPr>
            <p:ph sz="half" idx="2"/>
          </p:nvPr>
        </p:nvSpPr>
        <p:spPr>
          <a:xfrm>
            <a:off x="6259112" y="2678247"/>
            <a:ext cx="5181600" cy="3349357"/>
          </a:xfrm>
        </p:spPr>
        <p:txBody>
          <a:bodyPr/>
          <a:lstStyle/>
          <a:p>
            <a:pPr lvl="0"/>
            <a:r>
              <a:rPr lang="en-US"/>
              <a:t>Competitions</a:t>
            </a:r>
          </a:p>
          <a:p>
            <a:pPr lvl="0"/>
            <a:r>
              <a:rPr lang="en-US"/>
              <a:t>Know who you’re inviting</a:t>
            </a:r>
          </a:p>
          <a:p>
            <a:pPr lvl="1"/>
            <a:r>
              <a:rPr lang="en-US"/>
              <a:t>Multi-level marketing – MLMs</a:t>
            </a:r>
          </a:p>
          <a:p>
            <a:pPr lvl="1"/>
            <a:r>
              <a:rPr lang="en-US"/>
              <a:t>Registered Dietician vs Nutritionist</a:t>
            </a:r>
          </a:p>
          <a:p>
            <a:pPr lvl="0"/>
            <a:r>
              <a:rPr lang="en-US"/>
              <a:t>Differing opinions and care</a:t>
            </a:r>
          </a:p>
          <a:p>
            <a:endParaRPr lang="en-US"/>
          </a:p>
        </p:txBody>
      </p:sp>
      <p:sp>
        <p:nvSpPr>
          <p:cNvPr id="3" name="Slide Number Placeholder 2">
            <a:extLst>
              <a:ext uri="{FF2B5EF4-FFF2-40B4-BE49-F238E27FC236}">
                <a16:creationId xmlns:a16="http://schemas.microsoft.com/office/drawing/2014/main" id="{D271207A-495A-D393-CF14-49E5ACD06664}"/>
              </a:ext>
            </a:extLst>
          </p:cNvPr>
          <p:cNvSpPr>
            <a:spLocks noGrp="1"/>
          </p:cNvSpPr>
          <p:nvPr>
            <p:ph type="sldNum" sz="quarter" idx="10"/>
          </p:nvPr>
        </p:nvSpPr>
        <p:spPr/>
        <p:txBody>
          <a:bodyPr/>
          <a:lstStyle/>
          <a:p>
            <a:pPr>
              <a:defRPr/>
            </a:pPr>
            <a:fld id="{372B0271-B012-4ED1-8CE3-476E6D0A5B1D}" type="slidenum">
              <a:rPr lang="en-US" smtClean="0"/>
              <a:pPr>
                <a:defRPr/>
              </a:pPr>
              <a:t>20</a:t>
            </a:fld>
            <a:endParaRPr lang="en-US"/>
          </a:p>
        </p:txBody>
      </p:sp>
    </p:spTree>
    <p:custDataLst>
      <p:tags r:id="rId1"/>
    </p:custDataLst>
    <p:extLst>
      <p:ext uri="{BB962C8B-B14F-4D97-AF65-F5344CB8AC3E}">
        <p14:creationId xmlns:p14="http://schemas.microsoft.com/office/powerpoint/2010/main" val="22010425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68974" y="486104"/>
            <a:ext cx="10360269" cy="1325563"/>
          </a:xfrm>
        </p:spPr>
        <p:txBody>
          <a:bodyPr/>
          <a:lstStyle/>
          <a:p>
            <a:r>
              <a:rPr lang="en-US" b="1" dirty="0"/>
              <a:t>Finding Programming Inspiration and Ideas</a:t>
            </a:r>
            <a:endParaRPr lang="en-US" b="1" dirty="0">
              <a:cs typeface="Calibri"/>
            </a:endParaRPr>
          </a:p>
        </p:txBody>
      </p:sp>
      <p:sp>
        <p:nvSpPr>
          <p:cNvPr id="2" name="Content Placeholder 1"/>
          <p:cNvSpPr>
            <a:spLocks noGrp="1"/>
          </p:cNvSpPr>
          <p:nvPr>
            <p:ph idx="1"/>
          </p:nvPr>
        </p:nvSpPr>
        <p:spPr>
          <a:xfrm>
            <a:off x="1325805" y="2078722"/>
            <a:ext cx="7095811" cy="3909923"/>
          </a:xfrm>
        </p:spPr>
        <p:txBody>
          <a:bodyPr spcFirstLastPara="1" vert="horz" wrap="square" lIns="0" tIns="0" rIns="0" bIns="0" numCol="1" spcCol="914400" rtlCol="0" anchor="t" anchorCtr="0" compatLnSpc="1">
            <a:prstTxWarp prst="textNoShape">
              <a:avLst/>
            </a:prstTxWarp>
            <a:noAutofit/>
          </a:bodyPr>
          <a:lstStyle/>
          <a:p>
            <a:r>
              <a:rPr lang="en-US" dirty="0">
                <a:hlinkClick r:id="rId4"/>
              </a:rPr>
              <a:t>Let’s Move in Libraries</a:t>
            </a:r>
            <a:endParaRPr lang="en-US" dirty="0">
              <a:ea typeface="Calibri" panose="020F0502020204030204"/>
              <a:cs typeface="Arial" panose="020B0604020202020204"/>
            </a:endParaRPr>
          </a:p>
          <a:p>
            <a:r>
              <a:rPr lang="en-US" dirty="0">
                <a:hlinkClick r:id="rId5"/>
              </a:rPr>
              <a:t>ALA: Programming Librarian</a:t>
            </a:r>
            <a:endParaRPr lang="en-US" dirty="0">
              <a:cs typeface="Calibri"/>
            </a:endParaRPr>
          </a:p>
          <a:p>
            <a:r>
              <a:rPr lang="en-US" dirty="0" err="1">
                <a:cs typeface="Arial" panose="020B0604020202020204"/>
                <a:hlinkClick r:id="rId6"/>
              </a:rPr>
              <a:t>WebJunction</a:t>
            </a:r>
            <a:r>
              <a:rPr lang="en-US" dirty="0">
                <a:cs typeface="Arial" panose="020B0604020202020204"/>
                <a:hlinkClick r:id="rId6"/>
              </a:rPr>
              <a:t>: </a:t>
            </a:r>
            <a:r>
              <a:rPr lang="en-US" dirty="0">
                <a:cs typeface="Arial" panose="020B0604020202020204"/>
              </a:rPr>
              <a:t>Health Happens in Libraries</a:t>
            </a:r>
          </a:p>
          <a:p>
            <a:r>
              <a:rPr lang="en-US" dirty="0">
                <a:solidFill>
                  <a:schemeClr val="accent1">
                    <a:lumMod val="75000"/>
                  </a:schemeClr>
                </a:solidFill>
                <a:ea typeface="+mn-lt"/>
                <a:cs typeface="+mn-lt"/>
                <a:hlinkClick r:id="rId7">
                  <a:extLst>
                    <a:ext uri="{A12FA001-AC4F-418D-AE19-62706E023703}">
                      <ahyp:hlinkClr xmlns:ahyp="http://schemas.microsoft.com/office/drawing/2018/hyperlinkcolor" val="tx"/>
                    </a:ext>
                  </a:extLst>
                </a:hlinkClick>
              </a:rPr>
              <a:t>Rural Health Literacy Toolkit</a:t>
            </a:r>
            <a:endParaRPr lang="en-US" dirty="0">
              <a:solidFill>
                <a:schemeClr val="accent1">
                  <a:lumMod val="75000"/>
                </a:schemeClr>
              </a:solidFill>
              <a:ea typeface="+mn-lt"/>
              <a:cs typeface="+mn-lt"/>
            </a:endParaRPr>
          </a:p>
          <a:p>
            <a:r>
              <a:rPr lang="en-US" dirty="0">
                <a:solidFill>
                  <a:schemeClr val="accent1">
                    <a:lumMod val="75000"/>
                  </a:schemeClr>
                </a:solidFill>
                <a:ea typeface="Calibri" panose="020F0502020204030204"/>
                <a:cs typeface="Arial" panose="020B0604020202020204"/>
                <a:hlinkClick r:id="rId8">
                  <a:extLst>
                    <a:ext uri="{A12FA001-AC4F-418D-AE19-62706E023703}">
                      <ahyp:hlinkClr xmlns:ahyp="http://schemas.microsoft.com/office/drawing/2018/hyperlinkcolor" val="tx"/>
                    </a:ext>
                  </a:extLst>
                </a:hlinkClick>
              </a:rPr>
              <a:t>Ready.gov</a:t>
            </a:r>
            <a:endParaRPr lang="en-US" dirty="0">
              <a:solidFill>
                <a:schemeClr val="accent1">
                  <a:lumMod val="75000"/>
                </a:schemeClr>
              </a:solidFill>
              <a:ea typeface="Calibri" panose="020F0502020204030204"/>
              <a:cs typeface="Arial" panose="020B0604020202020204"/>
            </a:endParaRPr>
          </a:p>
          <a:p>
            <a:r>
              <a:rPr lang="en-US" dirty="0" err="1">
                <a:solidFill>
                  <a:srgbClr val="0563C1"/>
                </a:solidFill>
                <a:cs typeface="Calibri"/>
                <a:hlinkClick r:id="rId9"/>
              </a:rPr>
              <a:t>Jbrary</a:t>
            </a:r>
            <a:r>
              <a:rPr lang="en-US" dirty="0">
                <a:solidFill>
                  <a:srgbClr val="0563C1"/>
                </a:solidFill>
                <a:cs typeface="Calibri"/>
                <a:hlinkClick r:id="rId9"/>
              </a:rPr>
              <a:t> Storytime Resources</a:t>
            </a:r>
            <a:endParaRPr lang="en-US" dirty="0">
              <a:ea typeface="Calibri"/>
              <a:cs typeface="Arial" panose="020B0604020202020204"/>
            </a:endParaRPr>
          </a:p>
          <a:p>
            <a:r>
              <a:rPr lang="en-US" dirty="0">
                <a:cs typeface="Arial" panose="020B0604020202020204"/>
                <a:hlinkClick r:id="rId10"/>
              </a:rPr>
              <a:t>NNLM Past Funded Projects</a:t>
            </a:r>
            <a:endParaRPr lang="en-US" dirty="0">
              <a:ea typeface="Calibri" panose="020F0502020204030204"/>
              <a:cs typeface="Arial" panose="020B0604020202020204"/>
              <a:hlinkClick r:id="" action="ppaction://noaction"/>
            </a:endParaRPr>
          </a:p>
          <a:p>
            <a:pPr marL="508992" lvl="1" indent="-256818">
              <a:lnSpc>
                <a:spcPct val="113999"/>
              </a:lnSpc>
              <a:buSzPct val="114999"/>
            </a:pPr>
            <a:endParaRPr lang="en-US" sz="3200" dirty="0">
              <a:cs typeface="Arial" panose="020B0604020202020204"/>
            </a:endParaRPr>
          </a:p>
        </p:txBody>
      </p:sp>
      <p:pic>
        <p:nvPicPr>
          <p:cNvPr id="3" name="Picture 4">
            <a:extLst>
              <a:ext uri="{FF2B5EF4-FFF2-40B4-BE49-F238E27FC236}">
                <a16:creationId xmlns:a16="http://schemas.microsoft.com/office/drawing/2014/main" id="{2F736491-7BA7-6B74-09D9-45FD08A9062B}"/>
              </a:ext>
              <a:ext uri="{C183D7F6-B498-43B3-948B-1728B52AA6E4}">
                <adec:decorative xmlns:adec="http://schemas.microsoft.com/office/drawing/2017/decorative" val="1"/>
              </a:ext>
            </a:extLst>
          </p:cNvPr>
          <p:cNvPicPr>
            <a:picLocks noChangeAspect="1"/>
          </p:cNvPicPr>
          <p:nvPr/>
        </p:nvPicPr>
        <p:blipFill rotWithShape="1">
          <a:blip r:embed="rId11"/>
          <a:srcRect t="425" r="76923" b="70639"/>
          <a:stretch/>
        </p:blipFill>
        <p:spPr>
          <a:xfrm>
            <a:off x="8609324" y="1547476"/>
            <a:ext cx="2701101" cy="3095811"/>
          </a:xfrm>
          <a:prstGeom prst="rect">
            <a:avLst/>
          </a:prstGeom>
        </p:spPr>
      </p:pic>
      <p:pic>
        <p:nvPicPr>
          <p:cNvPr id="5" name="Picture 4">
            <a:extLs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9156516" y="4634915"/>
            <a:ext cx="1607344" cy="267891"/>
          </a:xfrm>
          <a:prstGeom prst="rect">
            <a:avLst/>
          </a:prstGeom>
        </p:spPr>
      </p:pic>
      <p:pic>
        <p:nvPicPr>
          <p:cNvPr id="6" name="Picture 5">
            <a:extLs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9195929" y="5072166"/>
            <a:ext cx="1825461" cy="1034077"/>
          </a:xfrm>
          <a:prstGeom prst="rect">
            <a:avLst/>
          </a:prstGeom>
        </p:spPr>
      </p:pic>
      <p:sp>
        <p:nvSpPr>
          <p:cNvPr id="8" name="Slide Number Placeholder 7">
            <a:extLst>
              <a:ext uri="{FF2B5EF4-FFF2-40B4-BE49-F238E27FC236}">
                <a16:creationId xmlns:a16="http://schemas.microsoft.com/office/drawing/2014/main" id="{21EBB0F9-31E7-78AF-19D2-68F20F91C6A2}"/>
              </a:ext>
            </a:extLst>
          </p:cNvPr>
          <p:cNvSpPr>
            <a:spLocks noGrp="1"/>
          </p:cNvSpPr>
          <p:nvPr>
            <p:ph type="sldNum" sz="quarter" idx="10"/>
          </p:nvPr>
        </p:nvSpPr>
        <p:spPr/>
        <p:txBody>
          <a:bodyPr/>
          <a:lstStyle/>
          <a:p>
            <a:pPr>
              <a:defRPr/>
            </a:pPr>
            <a:fld id="{025F9F99-9BD9-4422-B838-F0A597D458BC}" type="slidenum">
              <a:rPr lang="en-US" smtClean="0"/>
              <a:pPr>
                <a:defRPr/>
              </a:pPr>
              <a:t>21</a:t>
            </a:fld>
            <a:endParaRPr lang="en-US"/>
          </a:p>
        </p:txBody>
      </p:sp>
    </p:spTree>
    <p:custDataLst>
      <p:tags r:id="rId1"/>
    </p:custDataLst>
    <p:extLst>
      <p:ext uri="{BB962C8B-B14F-4D97-AF65-F5344CB8AC3E}">
        <p14:creationId xmlns:p14="http://schemas.microsoft.com/office/powerpoint/2010/main" val="1250789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1812F-60B3-095C-928D-E4AB9841630C}"/>
              </a:ext>
            </a:extLst>
          </p:cNvPr>
          <p:cNvSpPr>
            <a:spLocks noGrp="1"/>
          </p:cNvSpPr>
          <p:nvPr>
            <p:ph type="title"/>
          </p:nvPr>
        </p:nvSpPr>
        <p:spPr>
          <a:xfrm>
            <a:off x="469900" y="457200"/>
            <a:ext cx="4302125" cy="1600200"/>
          </a:xfrm>
        </p:spPr>
        <p:txBody>
          <a:bodyPr wrap="square" anchor="b">
            <a:noAutofit/>
          </a:bodyPr>
          <a:lstStyle/>
          <a:p>
            <a:r>
              <a:rPr lang="en-US" sz="4000" b="1" dirty="0"/>
              <a:t>Activity 2:</a:t>
            </a:r>
            <a:br>
              <a:rPr lang="en-US" sz="4000" b="1" dirty="0"/>
            </a:br>
            <a:r>
              <a:rPr lang="en-US" sz="4000" b="1" dirty="0"/>
              <a:t>Choose a Resource</a:t>
            </a:r>
          </a:p>
        </p:txBody>
      </p:sp>
      <p:sp>
        <p:nvSpPr>
          <p:cNvPr id="7" name="Text Placeholder 6">
            <a:extLst>
              <a:ext uri="{FF2B5EF4-FFF2-40B4-BE49-F238E27FC236}">
                <a16:creationId xmlns:a16="http://schemas.microsoft.com/office/drawing/2014/main" id="{0B1D46C3-A431-ADB9-1902-BF8976F149DB}"/>
              </a:ext>
            </a:extLst>
          </p:cNvPr>
          <p:cNvSpPr>
            <a:spLocks noGrp="1"/>
          </p:cNvSpPr>
          <p:nvPr>
            <p:ph type="body" sz="half" idx="2"/>
          </p:nvPr>
        </p:nvSpPr>
        <p:spPr>
          <a:xfrm>
            <a:off x="654843" y="2057400"/>
            <a:ext cx="3932237" cy="3811588"/>
          </a:xfrm>
        </p:spPr>
        <p:txBody>
          <a:bodyPr wrap="square" anchor="t">
            <a:normAutofit/>
          </a:bodyPr>
          <a:lstStyle/>
          <a:p>
            <a:pPr marL="742950" indent="-742950">
              <a:buAutoNum type="arabicPeriod"/>
            </a:pPr>
            <a:r>
              <a:rPr lang="en-US" sz="3200" dirty="0"/>
              <a:t>Select a Programming Resource</a:t>
            </a:r>
          </a:p>
          <a:p>
            <a:pPr marL="742950" indent="-742950">
              <a:buAutoNum type="arabicPeriod"/>
            </a:pPr>
            <a:r>
              <a:rPr lang="en-US" sz="3200" dirty="0"/>
              <a:t>Find an interesting or promising idea for your community</a:t>
            </a:r>
          </a:p>
        </p:txBody>
      </p:sp>
      <p:sp>
        <p:nvSpPr>
          <p:cNvPr id="3" name="Slide Number Placeholder 2">
            <a:extLst>
              <a:ext uri="{FF2B5EF4-FFF2-40B4-BE49-F238E27FC236}">
                <a16:creationId xmlns:a16="http://schemas.microsoft.com/office/drawing/2014/main" id="{D0DB5F4D-F53B-A5E3-F615-30CD56779F97}"/>
              </a:ext>
            </a:extLst>
          </p:cNvPr>
          <p:cNvSpPr>
            <a:spLocks noGrp="1"/>
          </p:cNvSpPr>
          <p:nvPr>
            <p:ph type="sldNum" sz="quarter" idx="10"/>
          </p:nvPr>
        </p:nvSpPr>
        <p:spPr>
          <a:xfrm>
            <a:off x="10248900" y="6356350"/>
            <a:ext cx="1104900" cy="365125"/>
          </a:xfrm>
        </p:spPr>
        <p:txBody>
          <a:bodyPr anchor="ctr">
            <a:normAutofit/>
          </a:bodyPr>
          <a:lstStyle/>
          <a:p>
            <a:pPr>
              <a:spcAft>
                <a:spcPts val="600"/>
              </a:spcAft>
              <a:defRPr/>
            </a:pPr>
            <a:fld id="{B2EC6839-54FD-43E2-8B0B-C8728B46711E}" type="slidenum">
              <a:rPr lang="en-US" smtClean="0"/>
              <a:pPr>
                <a:spcAft>
                  <a:spcPts val="600"/>
                </a:spcAft>
                <a:defRPr/>
              </a:pPr>
              <a:t>22</a:t>
            </a:fld>
            <a:endParaRPr lang="en-US"/>
          </a:p>
        </p:txBody>
      </p:sp>
      <p:graphicFrame>
        <p:nvGraphicFramePr>
          <p:cNvPr id="9" name="Content Placeholder 5">
            <a:extLst>
              <a:ext uri="{FF2B5EF4-FFF2-40B4-BE49-F238E27FC236}">
                <a16:creationId xmlns:a16="http://schemas.microsoft.com/office/drawing/2014/main" id="{21B2BBF5-14A8-C7EA-E1EB-5BCE55DC08BD}"/>
              </a:ext>
            </a:extLst>
          </p:cNvPr>
          <p:cNvGraphicFramePr>
            <a:graphicFrameLocks noGrp="1"/>
          </p:cNvGraphicFramePr>
          <p:nvPr>
            <p:ph idx="1"/>
            <p:extLst>
              <p:ext uri="{D42A27DB-BD31-4B8C-83A1-F6EECF244321}">
                <p14:modId xmlns:p14="http://schemas.microsoft.com/office/powerpoint/2010/main" val="3330166848"/>
              </p:ext>
            </p:extLst>
          </p:nvPr>
        </p:nvGraphicFramePr>
        <p:xfrm>
          <a:off x="5183188" y="987427"/>
          <a:ext cx="6172200"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714499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wrap="square" anchor="ctr">
            <a:normAutofit/>
          </a:bodyPr>
          <a:lstStyle/>
          <a:p>
            <a:r>
              <a:rPr lang="en-US" b="1" dirty="0"/>
              <a:t>Getting Started: Partnerships</a:t>
            </a:r>
            <a:endParaRPr lang="en-US">
              <a:cs typeface="Calibri"/>
            </a:endParaRPr>
          </a:p>
        </p:txBody>
      </p:sp>
      <p:graphicFrame>
        <p:nvGraphicFramePr>
          <p:cNvPr id="8" name="Content Placeholder 3" descr="List of possible partnerships: &#10;&#10;Local government/public health​&#10;&#10;Healthcare providers​&#10;&#10;Food banks, agriculture nonprofits​&#10;&#10;Cooperative extensions​&#10;&#10;Local authors, businesses​&#10;&#10;Health Non-Profits​">
            <a:extLst>
              <a:ext uri="{FF2B5EF4-FFF2-40B4-BE49-F238E27FC236}">
                <a16:creationId xmlns:a16="http://schemas.microsoft.com/office/drawing/2014/main" id="{86C5377D-FCE5-63DB-CBCD-165506BE4446}"/>
              </a:ext>
            </a:extLst>
          </p:cNvPr>
          <p:cNvGraphicFramePr>
            <a:graphicFrameLocks noGrp="1"/>
          </p:cNvGraphicFramePr>
          <p:nvPr>
            <p:ph idx="1"/>
            <p:extLst>
              <p:ext uri="{D42A27DB-BD31-4B8C-83A1-F6EECF244321}">
                <p14:modId xmlns:p14="http://schemas.microsoft.com/office/powerpoint/2010/main" val="4030637302"/>
              </p:ext>
            </p:extLst>
          </p:nvPr>
        </p:nvGraphicFramePr>
        <p:xfrm>
          <a:off x="1153510" y="1418349"/>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a:extLst>
              <a:ext uri="{FF2B5EF4-FFF2-40B4-BE49-F238E27FC236}">
                <a16:creationId xmlns:a16="http://schemas.microsoft.com/office/drawing/2014/main" id="{64EE525D-EF33-CA91-AB06-7CAA4B76740F}"/>
              </a:ext>
            </a:extLst>
          </p:cNvPr>
          <p:cNvSpPr>
            <a:spLocks noGrp="1"/>
          </p:cNvSpPr>
          <p:nvPr>
            <p:ph type="sldNum" sz="quarter" idx="10"/>
          </p:nvPr>
        </p:nvSpPr>
        <p:spPr/>
        <p:txBody>
          <a:bodyPr/>
          <a:lstStyle/>
          <a:p>
            <a:pPr>
              <a:defRPr/>
            </a:pPr>
            <a:fld id="{025F9F99-9BD9-4422-B838-F0A597D458BC}" type="slidenum">
              <a:rPr lang="en-US" smtClean="0"/>
              <a:pPr>
                <a:defRPr/>
              </a:pPr>
              <a:t>23</a:t>
            </a:fld>
            <a:endParaRPr lang="en-US"/>
          </a:p>
        </p:txBody>
      </p:sp>
    </p:spTree>
    <p:custDataLst>
      <p:tags r:id="rId1"/>
    </p:custDataLst>
    <p:extLst>
      <p:ext uri="{BB962C8B-B14F-4D97-AF65-F5344CB8AC3E}">
        <p14:creationId xmlns:p14="http://schemas.microsoft.com/office/powerpoint/2010/main" val="1918955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44"/>
          <p:cNvSpPr txBox="1">
            <a:spLocks noGrp="1"/>
          </p:cNvSpPr>
          <p:nvPr>
            <p:ph type="title" idx="4294967295"/>
          </p:nvPr>
        </p:nvSpPr>
        <p:spPr>
          <a:xfrm>
            <a:off x="688185" y="1189801"/>
            <a:ext cx="4875065" cy="3065257"/>
          </a:xfrm>
          <a:prstGeom prst="rect">
            <a:avLst/>
          </a:prstGeom>
          <a:noFill/>
          <a:ln>
            <a:noFill/>
          </a:ln>
        </p:spPr>
        <p:txBody>
          <a:bodyPr spcFirstLastPara="1" vert="horz" wrap="square" lIns="68569" tIns="34275" rIns="68569" bIns="34275" numCol="1" anchor="ctr" anchorCtr="0" compatLnSpc="1">
            <a:prstTxWarp prst="textNoShape">
              <a:avLst/>
            </a:prstTxWarp>
            <a:normAutofit fontScale="90000"/>
          </a:bodyPr>
          <a:lstStyle/>
          <a:p>
            <a:r>
              <a:rPr lang="en-US" sz="4900" b="1" dirty="0">
                <a:solidFill>
                  <a:schemeClr val="dk1"/>
                </a:solidFill>
              </a:rPr>
              <a:t>"Period Pantry" at the Brooklyn Public Central Library</a:t>
            </a:r>
            <a:br>
              <a:rPr lang="en-US" sz="4900" b="1" dirty="0"/>
            </a:br>
            <a:r>
              <a:rPr lang="en-US" sz="1800" dirty="0">
                <a:solidFill>
                  <a:srgbClr val="1E4E79"/>
                </a:solidFill>
              </a:rPr>
              <a:t>(Kings County, NY)</a:t>
            </a:r>
            <a:br>
              <a:rPr lang="en-US" sz="1800" dirty="0"/>
            </a:br>
            <a:br>
              <a:rPr lang="en-US" sz="1800" dirty="0"/>
            </a:br>
            <a:br>
              <a:rPr lang="en-US" sz="1800" dirty="0"/>
            </a:br>
            <a:endParaRPr lang="en-US" dirty="0">
              <a:cs typeface="Calibri" panose="020F0502020204030204"/>
            </a:endParaRPr>
          </a:p>
        </p:txBody>
      </p:sp>
      <p:pic>
        <p:nvPicPr>
          <p:cNvPr id="497" name="Google Shape;497;p4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366390" y="718320"/>
            <a:ext cx="4727118" cy="5416598"/>
          </a:xfrm>
          <a:prstGeom prst="rect">
            <a:avLst/>
          </a:prstGeom>
          <a:noFill/>
          <a:ln w="3175">
            <a:solidFill>
              <a:schemeClr val="tx1"/>
            </a:solidFill>
          </a:ln>
        </p:spPr>
      </p:pic>
      <p:sp>
        <p:nvSpPr>
          <p:cNvPr id="2" name="TextBox 1">
            <a:extLst>
              <a:ext uri="{FF2B5EF4-FFF2-40B4-BE49-F238E27FC236}">
                <a16:creationId xmlns:a16="http://schemas.microsoft.com/office/drawing/2014/main" id="{66AECFE6-648C-A3BC-BD38-244855254CF8}"/>
              </a:ext>
              <a:ext uri="{C183D7F6-B498-43B3-948B-1728B52AA6E4}">
                <adec:decorative xmlns:adec="http://schemas.microsoft.com/office/drawing/2017/decorative" val="0"/>
              </a:ext>
            </a:extLst>
          </p:cNvPr>
          <p:cNvSpPr txBox="1"/>
          <p:nvPr/>
        </p:nvSpPr>
        <p:spPr>
          <a:xfrm>
            <a:off x="804707" y="3462913"/>
            <a:ext cx="5361632" cy="923330"/>
          </a:xfrm>
          <a:prstGeom prst="rect">
            <a:avLst/>
          </a:prstGeom>
          <a:noFill/>
        </p:spPr>
        <p:txBody>
          <a:bodyPr wrap="square" rtlCol="0">
            <a:spAutoFit/>
          </a:bodyPr>
          <a:lstStyle/>
          <a:p>
            <a:r>
              <a:rPr lang="en-US" u="sng">
                <a:solidFill>
                  <a:schemeClr val="hlink"/>
                </a:solidFill>
                <a:hlinkClick r:id="rId5"/>
              </a:rPr>
              <a:t>Source: https://www.cbsnews.com/newyork/news/central-library-provides-free-menstrual-products/</a:t>
            </a:r>
            <a:r>
              <a:rPr lang="en-US"/>
              <a:t> </a:t>
            </a:r>
          </a:p>
        </p:txBody>
      </p:sp>
      <p:sp>
        <p:nvSpPr>
          <p:cNvPr id="4" name="Slide Number Placeholder 3">
            <a:extLst>
              <a:ext uri="{FF2B5EF4-FFF2-40B4-BE49-F238E27FC236}">
                <a16:creationId xmlns:a16="http://schemas.microsoft.com/office/drawing/2014/main" id="{3DD7C370-83C0-6C9A-89E8-7A9A42110250}"/>
              </a:ext>
              <a:ext uri="{C183D7F6-B498-43B3-948B-1728B52AA6E4}">
                <adec:decorative xmlns:adec="http://schemas.microsoft.com/office/drawing/2017/decorative" val="0"/>
              </a:ext>
            </a:extLst>
          </p:cNvPr>
          <p:cNvSpPr>
            <a:spLocks noGrp="1"/>
          </p:cNvSpPr>
          <p:nvPr>
            <p:ph type="sldNum" sz="quarter" idx="10"/>
          </p:nvPr>
        </p:nvSpPr>
        <p:spPr/>
        <p:txBody>
          <a:bodyPr/>
          <a:lstStyle/>
          <a:p>
            <a:pPr>
              <a:defRPr/>
            </a:pPr>
            <a:fld id="{53385912-A4F2-414C-811D-22BA556D6430}" type="slidenum">
              <a:rPr lang="en-US" smtClean="0"/>
              <a:pPr>
                <a:defRPr/>
              </a:pPr>
              <a:t>24</a:t>
            </a:fld>
            <a:endParaRPr lang="en-US"/>
          </a:p>
        </p:txBody>
      </p:sp>
    </p:spTree>
    <p:custDataLst>
      <p:tags r:id="rId1"/>
    </p:custDataLst>
    <p:extLst>
      <p:ext uri="{BB962C8B-B14F-4D97-AF65-F5344CB8AC3E}">
        <p14:creationId xmlns:p14="http://schemas.microsoft.com/office/powerpoint/2010/main" val="4755750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1D0C53-F4AF-39DA-265F-CC456367A5D3}"/>
              </a:ext>
            </a:extLst>
          </p:cNvPr>
          <p:cNvSpPr>
            <a:spLocks noGrp="1"/>
          </p:cNvSpPr>
          <p:nvPr>
            <p:ph type="title"/>
          </p:nvPr>
        </p:nvSpPr>
        <p:spPr>
          <a:xfrm>
            <a:off x="839788" y="1817077"/>
            <a:ext cx="4354267" cy="1611923"/>
          </a:xfrm>
        </p:spPr>
        <p:txBody>
          <a:bodyPr/>
          <a:lstStyle/>
          <a:p>
            <a:r>
              <a:rPr lang="en-US" sz="4400" b="1" dirty="0"/>
              <a:t>Virtual Health at the Pottsboro Public Library</a:t>
            </a:r>
          </a:p>
        </p:txBody>
      </p:sp>
      <p:pic>
        <p:nvPicPr>
          <p:cNvPr id="7" name="Online Media 6" title="NNLM Discovery | Virtual Health">
            <a:hlinkClick r:id="" action="ppaction://media"/>
            <a:extLst>
              <a:ext uri="{FF2B5EF4-FFF2-40B4-BE49-F238E27FC236}">
                <a16:creationId xmlns:a16="http://schemas.microsoft.com/office/drawing/2014/main" id="{E16B552E-429D-90D4-7C5C-DC92CA493AEB}"/>
              </a:ext>
            </a:extLst>
          </p:cNvPr>
          <p:cNvPicPr>
            <a:picLocks noGrp="1" noRot="1" noChangeAspect="1"/>
          </p:cNvPicPr>
          <p:nvPr>
            <p:ph idx="1"/>
            <a:videoFile r:link="rId2"/>
          </p:nvPr>
        </p:nvPicPr>
        <p:blipFill>
          <a:blip r:embed="rId5"/>
          <a:stretch>
            <a:fillRect/>
          </a:stretch>
        </p:blipFill>
        <p:spPr>
          <a:xfrm>
            <a:off x="5183188" y="1069145"/>
            <a:ext cx="6692555" cy="4445390"/>
          </a:xfrm>
          <a:prstGeom prst="rect">
            <a:avLst/>
          </a:prstGeom>
        </p:spPr>
      </p:pic>
      <p:sp>
        <p:nvSpPr>
          <p:cNvPr id="6" name="Text Placeholder 5">
            <a:extLst>
              <a:ext uri="{FF2B5EF4-FFF2-40B4-BE49-F238E27FC236}">
                <a16:creationId xmlns:a16="http://schemas.microsoft.com/office/drawing/2014/main" id="{E36E7005-1264-86AB-0EE7-3CEAB06A2D28}"/>
              </a:ext>
            </a:extLst>
          </p:cNvPr>
          <p:cNvSpPr>
            <a:spLocks noGrp="1"/>
          </p:cNvSpPr>
          <p:nvPr>
            <p:ph type="body" sz="half" idx="2"/>
          </p:nvPr>
        </p:nvSpPr>
        <p:spPr>
          <a:xfrm>
            <a:off x="910126" y="3475892"/>
            <a:ext cx="3932237" cy="1349742"/>
          </a:xfrm>
        </p:spPr>
        <p:txBody>
          <a:bodyPr/>
          <a:lstStyle/>
          <a:p>
            <a:r>
              <a:rPr lang="en-US">
                <a:hlinkClick r:id="rId6"/>
              </a:rPr>
              <a:t>https://youtu.be/pV32iJ4WL-g</a:t>
            </a:r>
            <a:r>
              <a:rPr lang="en-US"/>
              <a:t> </a:t>
            </a:r>
          </a:p>
        </p:txBody>
      </p:sp>
      <p:sp>
        <p:nvSpPr>
          <p:cNvPr id="3" name="Slide Number Placeholder 2">
            <a:extLst>
              <a:ext uri="{FF2B5EF4-FFF2-40B4-BE49-F238E27FC236}">
                <a16:creationId xmlns:a16="http://schemas.microsoft.com/office/drawing/2014/main" id="{78C8243C-D42B-98A8-2124-44E301A8443F}"/>
              </a:ext>
            </a:extLst>
          </p:cNvPr>
          <p:cNvSpPr>
            <a:spLocks noGrp="1"/>
          </p:cNvSpPr>
          <p:nvPr>
            <p:ph type="sldNum" sz="quarter" idx="10"/>
          </p:nvPr>
        </p:nvSpPr>
        <p:spPr/>
        <p:txBody>
          <a:bodyPr/>
          <a:lstStyle/>
          <a:p>
            <a:pPr>
              <a:defRPr/>
            </a:pPr>
            <a:fld id="{73EC528A-CA5A-46BB-8272-1C12E9D32C74}" type="slidenum">
              <a:rPr lang="en-US" smtClean="0"/>
              <a:pPr>
                <a:defRPr/>
              </a:pPr>
              <a:t>25</a:t>
            </a:fld>
            <a:endParaRPr lang="en-US"/>
          </a:p>
        </p:txBody>
      </p:sp>
    </p:spTree>
    <p:custDataLst>
      <p:tags r:id="rId1"/>
    </p:custDataLst>
    <p:extLst>
      <p:ext uri="{BB962C8B-B14F-4D97-AF65-F5344CB8AC3E}">
        <p14:creationId xmlns:p14="http://schemas.microsoft.com/office/powerpoint/2010/main" val="206536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4B9B6-55DE-528A-04FD-2F062F21CDF9}"/>
              </a:ext>
            </a:extLst>
          </p:cNvPr>
          <p:cNvSpPr>
            <a:spLocks noGrp="1"/>
          </p:cNvSpPr>
          <p:nvPr>
            <p:ph type="title"/>
          </p:nvPr>
        </p:nvSpPr>
        <p:spPr/>
        <p:txBody>
          <a:bodyPr/>
          <a:lstStyle/>
          <a:p>
            <a:r>
              <a:rPr lang="en-US" dirty="0"/>
              <a:t>		Planning for Health Programming</a:t>
            </a:r>
            <a:br>
              <a:rPr lang="en-US" dirty="0"/>
            </a:br>
            <a:r>
              <a:rPr lang="en-US" dirty="0"/>
              <a:t>			Implementation Tips</a:t>
            </a:r>
          </a:p>
        </p:txBody>
      </p:sp>
      <p:sp>
        <p:nvSpPr>
          <p:cNvPr id="4" name="Slide Number Placeholder 3">
            <a:extLst>
              <a:ext uri="{FF2B5EF4-FFF2-40B4-BE49-F238E27FC236}">
                <a16:creationId xmlns:a16="http://schemas.microsoft.com/office/drawing/2014/main" id="{1EB44FEA-3D45-D1D9-9852-9D6E370861E9}"/>
              </a:ext>
            </a:extLst>
          </p:cNvPr>
          <p:cNvSpPr>
            <a:spLocks noGrp="1"/>
          </p:cNvSpPr>
          <p:nvPr>
            <p:ph type="sldNum" sz="quarter" idx="10"/>
          </p:nvPr>
        </p:nvSpPr>
        <p:spPr/>
        <p:txBody>
          <a:bodyPr/>
          <a:lstStyle/>
          <a:p>
            <a:pPr>
              <a:defRPr/>
            </a:pPr>
            <a:fld id="{025F9F99-9BD9-4422-B838-F0A597D458BC}" type="slidenum">
              <a:rPr lang="en-US" smtClean="0"/>
              <a:pPr>
                <a:defRPr/>
              </a:pPr>
              <a:t>26</a:t>
            </a:fld>
            <a:endParaRPr lang="en-US"/>
          </a:p>
        </p:txBody>
      </p:sp>
      <p:pic>
        <p:nvPicPr>
          <p:cNvPr id="12" name="Content Placeholder 11" descr="A group of women working on papers&#10;&#10;Description automatically generated">
            <a:extLst>
              <a:ext uri="{FF2B5EF4-FFF2-40B4-BE49-F238E27FC236}">
                <a16:creationId xmlns:a16="http://schemas.microsoft.com/office/drawing/2014/main" id="{7D39EEF3-366D-338C-0FD3-9E08B290728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41783" y="1825625"/>
            <a:ext cx="3108433" cy="4351338"/>
          </a:xfrm>
        </p:spPr>
      </p:pic>
    </p:spTree>
    <p:extLst>
      <p:ext uri="{BB962C8B-B14F-4D97-AF65-F5344CB8AC3E}">
        <p14:creationId xmlns:p14="http://schemas.microsoft.com/office/powerpoint/2010/main" val="21458008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4"/>
          <p:cNvSpPr txBox="1">
            <a:spLocks noGrp="1"/>
          </p:cNvSpPr>
          <p:nvPr>
            <p:ph type="title"/>
          </p:nvPr>
        </p:nvSpPr>
        <p:spPr>
          <a:prstGeom prst="rect">
            <a:avLst/>
          </a:prstGeom>
          <a:noFill/>
          <a:ln>
            <a:noFill/>
          </a:ln>
        </p:spPr>
        <p:txBody>
          <a:bodyPr spcFirstLastPara="1" vert="horz" wrap="square" lIns="68569" tIns="34275" rIns="68569" bIns="34275" numCol="1" anchor="ctr" anchorCtr="0" compatLnSpc="1">
            <a:prstTxWarp prst="textNoShape">
              <a:avLst/>
            </a:prstTxWarp>
            <a:normAutofit/>
          </a:bodyPr>
          <a:lstStyle/>
          <a:p>
            <a:pPr algn="ctr"/>
            <a:r>
              <a:rPr lang="en-US" b="1" dirty="0"/>
              <a:t>7 Key Questions</a:t>
            </a:r>
            <a:endParaRPr b="1" dirty="0"/>
          </a:p>
        </p:txBody>
      </p:sp>
      <p:graphicFrame>
        <p:nvGraphicFramePr>
          <p:cNvPr id="2" name="Diagram 1">
            <a:extLst>
              <a:ext uri="{FF2B5EF4-FFF2-40B4-BE49-F238E27FC236}">
                <a16:creationId xmlns:a16="http://schemas.microsoft.com/office/drawing/2014/main" id="{D00C5BF0-DD13-8C26-E8DE-51015B4B42F5}"/>
              </a:ext>
            </a:extLst>
          </p:cNvPr>
          <p:cNvGraphicFramePr/>
          <p:nvPr>
            <p:extLst>
              <p:ext uri="{D42A27DB-BD31-4B8C-83A1-F6EECF244321}">
                <p14:modId xmlns:p14="http://schemas.microsoft.com/office/powerpoint/2010/main" val="968468682"/>
              </p:ext>
            </p:extLst>
          </p:nvPr>
        </p:nvGraphicFramePr>
        <p:xfrm>
          <a:off x="440871" y="1240970"/>
          <a:ext cx="11250386" cy="54047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Slide Number Placeholder 7">
            <a:extLst>
              <a:ext uri="{FF2B5EF4-FFF2-40B4-BE49-F238E27FC236}">
                <a16:creationId xmlns:a16="http://schemas.microsoft.com/office/drawing/2014/main" id="{FC73004A-D63B-5310-D7F6-36982E75F1E6}"/>
              </a:ext>
            </a:extLst>
          </p:cNvPr>
          <p:cNvSpPr>
            <a:spLocks noGrp="1"/>
          </p:cNvSpPr>
          <p:nvPr>
            <p:ph type="sldNum" sz="quarter" idx="10"/>
          </p:nvPr>
        </p:nvSpPr>
        <p:spPr/>
        <p:txBody>
          <a:bodyPr/>
          <a:lstStyle/>
          <a:p>
            <a:pPr>
              <a:defRPr/>
            </a:pPr>
            <a:fld id="{025F9F99-9BD9-4422-B838-F0A597D458BC}" type="slidenum">
              <a:rPr lang="en-US" smtClean="0"/>
              <a:pPr>
                <a:defRPr/>
              </a:pPr>
              <a:t>27</a:t>
            </a:fld>
            <a:endParaRPr lang="en-US"/>
          </a:p>
        </p:txBody>
      </p:sp>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 name="Title 1">
            <a:extLst>
              <a:ext uri="{FF2B5EF4-FFF2-40B4-BE49-F238E27FC236}">
                <a16:creationId xmlns:a16="http://schemas.microsoft.com/office/drawing/2014/main" id="{C933ED58-B6AD-1B5C-D08F-288CA8BD8944}"/>
              </a:ext>
            </a:extLst>
          </p:cNvPr>
          <p:cNvSpPr>
            <a:spLocks noGrp="1"/>
          </p:cNvSpPr>
          <p:nvPr>
            <p:ph type="title"/>
          </p:nvPr>
        </p:nvSpPr>
        <p:spPr>
          <a:xfrm>
            <a:off x="839788" y="457200"/>
            <a:ext cx="3932237" cy="861647"/>
          </a:xfrm>
        </p:spPr>
        <p:txBody>
          <a:bodyPr/>
          <a:lstStyle/>
          <a:p>
            <a:r>
              <a:rPr lang="en-US" sz="4400" b="1" dirty="0"/>
              <a:t>Logic Model</a:t>
            </a:r>
          </a:p>
        </p:txBody>
      </p:sp>
      <p:sp>
        <p:nvSpPr>
          <p:cNvPr id="3" name="Text Placeholder 2">
            <a:extLst>
              <a:ext uri="{FF2B5EF4-FFF2-40B4-BE49-F238E27FC236}">
                <a16:creationId xmlns:a16="http://schemas.microsoft.com/office/drawing/2014/main" id="{BEB02189-4AC7-B45E-1F9A-BF219E6C7449}"/>
              </a:ext>
            </a:extLst>
          </p:cNvPr>
          <p:cNvSpPr>
            <a:spLocks noGrp="1"/>
          </p:cNvSpPr>
          <p:nvPr>
            <p:ph type="body" sz="half" idx="2"/>
          </p:nvPr>
        </p:nvSpPr>
        <p:spPr>
          <a:xfrm>
            <a:off x="898403" y="1494693"/>
            <a:ext cx="3932237" cy="3858480"/>
          </a:xfrm>
        </p:spPr>
        <p:txBody>
          <a:bodyPr/>
          <a:lstStyle/>
          <a:p>
            <a:r>
              <a:rPr lang="en-US" sz="2400" dirty="0"/>
              <a:t>a visual representation of a program that illustrates how </a:t>
            </a:r>
            <a:r>
              <a:rPr lang="en-US" sz="2400" b="1" dirty="0"/>
              <a:t>planned activities </a:t>
            </a:r>
            <a:r>
              <a:rPr lang="en-US" sz="2400" dirty="0"/>
              <a:t>are linked to </a:t>
            </a:r>
            <a:r>
              <a:rPr lang="en-US" sz="2400" b="1" dirty="0"/>
              <a:t>program results</a:t>
            </a:r>
            <a:endParaRPr lang="en-US" sz="2400">
              <a:cs typeface="Calibri" panose="020F0502020204030204"/>
            </a:endParaRPr>
          </a:p>
          <a:p>
            <a:endParaRPr lang="en-US" sz="2400" b="1"/>
          </a:p>
          <a:p>
            <a:r>
              <a:rPr lang="en-US" sz="1100" b="1" dirty="0"/>
              <a:t>NNLM Logic Model: https://www.nnlm.gov/sites/default/files/2021-08/Logic%20Model.pdf</a:t>
            </a:r>
            <a:endParaRPr lang="en-US" sz="1100" b="1" dirty="0">
              <a:cs typeface="Calibri"/>
            </a:endParaRPr>
          </a:p>
        </p:txBody>
      </p:sp>
      <p:pic>
        <p:nvPicPr>
          <p:cNvPr id="286" name="Google Shape;286;p15" descr="NN/LM Sample Logic Model for Outreach (blank)"/>
          <p:cNvPicPr preferRelativeResize="0">
            <a:picLocks noGrp="1"/>
          </p:cNvPicPr>
          <p:nvPr>
            <p:ph idx="1"/>
          </p:nvPr>
        </p:nvPicPr>
        <p:blipFill rotWithShape="1">
          <a:blip r:embed="rId4">
            <a:alphaModFix/>
          </a:blip>
          <a:stretch/>
        </p:blipFill>
        <p:spPr>
          <a:xfrm>
            <a:off x="5061857" y="692823"/>
            <a:ext cx="6792685" cy="5472354"/>
          </a:xfrm>
          <a:prstGeom prst="rect">
            <a:avLst/>
          </a:prstGeom>
          <a:noFill/>
          <a:ln w="9525" cap="flat" cmpd="sng">
            <a:solidFill>
              <a:schemeClr val="accent1"/>
            </a:solidFill>
            <a:prstDash val="solid"/>
            <a:round/>
            <a:headEnd type="none" w="sm" len="sm"/>
            <a:tailEnd type="none" w="sm" len="sm"/>
          </a:ln>
        </p:spPr>
      </p:pic>
      <p:sp>
        <p:nvSpPr>
          <p:cNvPr id="5" name="Slide Number Placeholder 4">
            <a:extLst>
              <a:ext uri="{FF2B5EF4-FFF2-40B4-BE49-F238E27FC236}">
                <a16:creationId xmlns:a16="http://schemas.microsoft.com/office/drawing/2014/main" id="{EE452F29-D969-E427-B78D-B7C5A349A2E7}"/>
              </a:ext>
            </a:extLst>
          </p:cNvPr>
          <p:cNvSpPr>
            <a:spLocks noGrp="1"/>
          </p:cNvSpPr>
          <p:nvPr>
            <p:ph type="sldNum" sz="quarter" idx="10"/>
          </p:nvPr>
        </p:nvSpPr>
        <p:spPr/>
        <p:txBody>
          <a:bodyPr/>
          <a:lstStyle/>
          <a:p>
            <a:pPr>
              <a:defRPr/>
            </a:pPr>
            <a:fld id="{73EC528A-CA5A-46BB-8272-1C12E9D32C74}" type="slidenum">
              <a:rPr lang="en-US" smtClean="0"/>
              <a:pPr>
                <a:defRPr/>
              </a:pPr>
              <a:t>28</a:t>
            </a:fld>
            <a:endParaRPr lang="en-US"/>
          </a:p>
        </p:txBody>
      </p:sp>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16"/>
          <p:cNvSpPr txBox="1">
            <a:spLocks noGrp="1"/>
          </p:cNvSpPr>
          <p:nvPr>
            <p:ph type="title" idx="4294967295"/>
          </p:nvPr>
        </p:nvSpPr>
        <p:spPr>
          <a:xfrm>
            <a:off x="527960" y="680018"/>
            <a:ext cx="5915025" cy="994172"/>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lgn="ctr"/>
            <a:r>
              <a:rPr lang="en-US" b="1" dirty="0"/>
              <a:t>Completed Logic Model</a:t>
            </a:r>
            <a:endParaRPr b="1" dirty="0"/>
          </a:p>
        </p:txBody>
      </p:sp>
      <p:pic>
        <p:nvPicPr>
          <p:cNvPr id="292" name="Google Shape;292;p16" descr="Health Information Outreach Program Logic Model"/>
          <p:cNvPicPr preferRelativeResize="0">
            <a:picLocks noGrp="1"/>
          </p:cNvPicPr>
          <p:nvPr>
            <p:ph type="body" idx="4294967295"/>
          </p:nvPr>
        </p:nvPicPr>
        <p:blipFill rotWithShape="1">
          <a:blip r:embed="rId4">
            <a:alphaModFix/>
          </a:blip>
          <a:srcRect b="4799"/>
          <a:stretch/>
        </p:blipFill>
        <p:spPr>
          <a:xfrm>
            <a:off x="1511021" y="1674191"/>
            <a:ext cx="9041842" cy="4503792"/>
          </a:xfrm>
          <a:prstGeom prst="rect">
            <a:avLst/>
          </a:prstGeom>
          <a:noFill/>
          <a:ln w="9525" cap="flat" cmpd="sng">
            <a:solidFill>
              <a:schemeClr val="accent1"/>
            </a:solidFill>
            <a:prstDash val="solid"/>
            <a:round/>
            <a:headEnd type="none" w="sm" len="sm"/>
            <a:tailEnd type="none" w="sm" len="sm"/>
          </a:ln>
        </p:spPr>
      </p:pic>
      <p:sp>
        <p:nvSpPr>
          <p:cNvPr id="3" name="Slide Number Placeholder 2">
            <a:extLst>
              <a:ext uri="{FF2B5EF4-FFF2-40B4-BE49-F238E27FC236}">
                <a16:creationId xmlns:a16="http://schemas.microsoft.com/office/drawing/2014/main" id="{BC52948F-47FF-3A4E-C3EB-F9C23268F71C}"/>
              </a:ext>
            </a:extLst>
          </p:cNvPr>
          <p:cNvSpPr>
            <a:spLocks noGrp="1"/>
          </p:cNvSpPr>
          <p:nvPr>
            <p:ph type="sldNum" sz="quarter" idx="10"/>
          </p:nvPr>
        </p:nvSpPr>
        <p:spPr/>
        <p:txBody>
          <a:bodyPr/>
          <a:lstStyle/>
          <a:p>
            <a:pPr>
              <a:defRPr/>
            </a:pPr>
            <a:fld id="{53385912-A4F2-414C-811D-22BA556D6430}" type="slidenum">
              <a:rPr lang="en-US" smtClean="0"/>
              <a:pPr>
                <a:defRPr/>
              </a:pPr>
              <a:t>29</a:t>
            </a:fld>
            <a:endParaRPr lang="en-US"/>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81E2D-D772-FB55-71CA-58B8E35D8D08}"/>
              </a:ext>
            </a:extLst>
          </p:cNvPr>
          <p:cNvSpPr>
            <a:spLocks noGrp="1"/>
          </p:cNvSpPr>
          <p:nvPr>
            <p:ph type="ctrTitle"/>
          </p:nvPr>
        </p:nvSpPr>
        <p:spPr>
          <a:xfrm>
            <a:off x="268437" y="441435"/>
            <a:ext cx="11657090" cy="1296119"/>
          </a:xfrm>
        </p:spPr>
        <p:txBody>
          <a:bodyPr/>
          <a:lstStyle/>
          <a:p>
            <a:r>
              <a:rPr lang="en-US" sz="4400" b="1" dirty="0"/>
              <a:t>Which picture most closely matches how you feel about health programming?</a:t>
            </a:r>
            <a:r>
              <a:rPr lang="en-US" sz="3350" b="1" dirty="0"/>
              <a:t> </a:t>
            </a:r>
            <a:endParaRPr lang="en-US" sz="3350" b="1" dirty="0">
              <a:cs typeface="Calibri"/>
            </a:endParaRPr>
          </a:p>
        </p:txBody>
      </p:sp>
      <p:pic>
        <p:nvPicPr>
          <p:cNvPr id="6" name="Picture 5" descr="Hands planting seeds in dirt">
            <a:extLst>
              <a:ext uri="{FF2B5EF4-FFF2-40B4-BE49-F238E27FC236}">
                <a16:creationId xmlns:a16="http://schemas.microsoft.com/office/drawing/2014/main" id="{779ED31D-D12D-7C1E-5C34-0DF7F2931DA4}"/>
              </a:ext>
            </a:extLst>
          </p:cNvPr>
          <p:cNvPicPr>
            <a:picLocks noChangeAspect="1"/>
          </p:cNvPicPr>
          <p:nvPr/>
        </p:nvPicPr>
        <p:blipFill rotWithShape="1">
          <a:blip r:embed="rId4">
            <a:extLst>
              <a:ext uri="{28A0092B-C50C-407E-A947-70E740481C1C}">
                <a14:useLocalDpi xmlns:a14="http://schemas.microsoft.com/office/drawing/2010/main" val="0"/>
              </a:ext>
            </a:extLst>
          </a:blip>
          <a:srcRect l="30994" r="292" b="439"/>
          <a:stretch/>
        </p:blipFill>
        <p:spPr>
          <a:xfrm>
            <a:off x="963663" y="2154069"/>
            <a:ext cx="2519199" cy="2433195"/>
          </a:xfrm>
          <a:prstGeom prst="ellipse">
            <a:avLst/>
          </a:prstGeom>
        </p:spPr>
      </p:pic>
      <p:pic>
        <p:nvPicPr>
          <p:cNvPr id="10" name="Picture 9" descr="3 people in a blue raft in rapids&#10;">
            <a:extLst>
              <a:ext uri="{FF2B5EF4-FFF2-40B4-BE49-F238E27FC236}">
                <a16:creationId xmlns:a16="http://schemas.microsoft.com/office/drawing/2014/main" id="{49F5A52B-62F7-2ADA-2AB1-60E785E4EF5D}"/>
              </a:ext>
            </a:extLst>
          </p:cNvPr>
          <p:cNvPicPr>
            <a:picLocks noChangeAspect="1"/>
          </p:cNvPicPr>
          <p:nvPr/>
        </p:nvPicPr>
        <p:blipFill rotWithShape="1">
          <a:blip r:embed="rId5">
            <a:extLst>
              <a:ext uri="{28A0092B-C50C-407E-A947-70E740481C1C}">
                <a14:useLocalDpi xmlns:a14="http://schemas.microsoft.com/office/drawing/2010/main" val="0"/>
              </a:ext>
            </a:extLst>
          </a:blip>
          <a:srcRect l="11212" r="16667" b="455"/>
          <a:stretch/>
        </p:blipFill>
        <p:spPr>
          <a:xfrm>
            <a:off x="3571182" y="2152715"/>
            <a:ext cx="2486179" cy="2432813"/>
          </a:xfrm>
          <a:prstGeom prst="ellipse">
            <a:avLst/>
          </a:prstGeom>
        </p:spPr>
      </p:pic>
      <p:pic>
        <p:nvPicPr>
          <p:cNvPr id="8" name="Picture 7" descr="View of a green hedge maze from above">
            <a:extLst>
              <a:ext uri="{FF2B5EF4-FFF2-40B4-BE49-F238E27FC236}">
                <a16:creationId xmlns:a16="http://schemas.microsoft.com/office/drawing/2014/main" id="{9A9ABE90-2D80-CD49-BA33-B34D39FE406D}"/>
              </a:ext>
            </a:extLst>
          </p:cNvPr>
          <p:cNvPicPr>
            <a:picLocks noChangeAspect="1"/>
          </p:cNvPicPr>
          <p:nvPr/>
        </p:nvPicPr>
        <p:blipFill rotWithShape="1">
          <a:blip r:embed="rId6">
            <a:extLst>
              <a:ext uri="{28A0092B-C50C-407E-A947-70E740481C1C}">
                <a14:useLocalDpi xmlns:a14="http://schemas.microsoft.com/office/drawing/2010/main" val="0"/>
              </a:ext>
            </a:extLst>
          </a:blip>
          <a:srcRect t="13864" b="15634"/>
          <a:stretch/>
        </p:blipFill>
        <p:spPr>
          <a:xfrm>
            <a:off x="6256986" y="2160464"/>
            <a:ext cx="2451421" cy="2427540"/>
          </a:xfrm>
          <a:prstGeom prst="ellipse">
            <a:avLst/>
          </a:prstGeom>
        </p:spPr>
      </p:pic>
      <p:pic>
        <p:nvPicPr>
          <p:cNvPr id="12" name="Picture 11" descr="A person in a blue shirt and jeans jumping in the air">
            <a:extLst>
              <a:ext uri="{FF2B5EF4-FFF2-40B4-BE49-F238E27FC236}">
                <a16:creationId xmlns:a16="http://schemas.microsoft.com/office/drawing/2014/main" id="{7F9C71D2-D890-4C83-0C9B-30CA2BBCEDF7}"/>
              </a:ext>
            </a:extLst>
          </p:cNvPr>
          <p:cNvPicPr>
            <a:picLocks noChangeAspect="1"/>
          </p:cNvPicPr>
          <p:nvPr/>
        </p:nvPicPr>
        <p:blipFill rotWithShape="1">
          <a:blip r:embed="rId7">
            <a:extLst>
              <a:ext uri="{28A0092B-C50C-407E-A947-70E740481C1C}">
                <a14:useLocalDpi xmlns:a14="http://schemas.microsoft.com/office/drawing/2010/main" val="0"/>
              </a:ext>
            </a:extLst>
          </a:blip>
          <a:srcRect l="22000" t="23503" r="8137" b="3783"/>
          <a:stretch/>
        </p:blipFill>
        <p:spPr>
          <a:xfrm>
            <a:off x="8932234" y="2253721"/>
            <a:ext cx="2361303" cy="2330809"/>
          </a:xfrm>
          <a:prstGeom prst="ellipse">
            <a:avLst/>
          </a:prstGeom>
        </p:spPr>
      </p:pic>
      <p:sp>
        <p:nvSpPr>
          <p:cNvPr id="7" name="Slide Number Placeholder 6">
            <a:extLst>
              <a:ext uri="{FF2B5EF4-FFF2-40B4-BE49-F238E27FC236}">
                <a16:creationId xmlns:a16="http://schemas.microsoft.com/office/drawing/2014/main" id="{0A854BD6-F7FC-C48E-CD05-2579FAC91A6B}"/>
              </a:ext>
            </a:extLst>
          </p:cNvPr>
          <p:cNvSpPr>
            <a:spLocks noGrp="1"/>
          </p:cNvSpPr>
          <p:nvPr>
            <p:ph type="sldNum" idx="12"/>
          </p:nvPr>
        </p:nvSpPr>
        <p:spPr/>
        <p:txBody>
          <a:bodyPr/>
          <a:lstStyle/>
          <a:p>
            <a:fld id="{00000000-1234-1234-1234-123412341234}" type="slidenum">
              <a:rPr lang="en-US" smtClean="0"/>
              <a:pPr/>
              <a:t>3</a:t>
            </a:fld>
            <a:endParaRPr lang="en-US"/>
          </a:p>
        </p:txBody>
      </p:sp>
      <p:sp>
        <p:nvSpPr>
          <p:cNvPr id="3" name="TextBox 2">
            <a:extLst>
              <a:ext uri="{FF2B5EF4-FFF2-40B4-BE49-F238E27FC236}">
                <a16:creationId xmlns:a16="http://schemas.microsoft.com/office/drawing/2014/main" id="{9EFC7961-9A8B-AED9-BBD9-703A1E1397F1}"/>
              </a:ext>
            </a:extLst>
          </p:cNvPr>
          <p:cNvSpPr txBox="1"/>
          <p:nvPr/>
        </p:nvSpPr>
        <p:spPr>
          <a:xfrm>
            <a:off x="980172" y="4873151"/>
            <a:ext cx="2486179" cy="707886"/>
          </a:xfrm>
          <a:prstGeom prst="rect">
            <a:avLst/>
          </a:prstGeom>
          <a:noFill/>
        </p:spPr>
        <p:txBody>
          <a:bodyPr wrap="square" rtlCol="0">
            <a:spAutoFit/>
          </a:bodyPr>
          <a:lstStyle/>
          <a:p>
            <a:r>
              <a:rPr lang="en-US" dirty="0"/>
              <a:t>	</a:t>
            </a:r>
            <a:r>
              <a:rPr lang="en-US" sz="4000" b="1" dirty="0"/>
              <a:t> A</a:t>
            </a:r>
          </a:p>
        </p:txBody>
      </p:sp>
      <p:sp>
        <p:nvSpPr>
          <p:cNvPr id="4" name="TextBox 3">
            <a:extLst>
              <a:ext uri="{FF2B5EF4-FFF2-40B4-BE49-F238E27FC236}">
                <a16:creationId xmlns:a16="http://schemas.microsoft.com/office/drawing/2014/main" id="{74B85C91-5963-A7FE-B728-312D138C8A44}"/>
              </a:ext>
            </a:extLst>
          </p:cNvPr>
          <p:cNvSpPr txBox="1"/>
          <p:nvPr/>
        </p:nvSpPr>
        <p:spPr>
          <a:xfrm>
            <a:off x="4722312" y="4873151"/>
            <a:ext cx="471604" cy="707886"/>
          </a:xfrm>
          <a:prstGeom prst="rect">
            <a:avLst/>
          </a:prstGeom>
          <a:noFill/>
        </p:spPr>
        <p:txBody>
          <a:bodyPr wrap="none" rtlCol="0">
            <a:spAutoFit/>
          </a:bodyPr>
          <a:lstStyle/>
          <a:p>
            <a:r>
              <a:rPr lang="en-US" sz="4000" b="1" dirty="0"/>
              <a:t>B</a:t>
            </a:r>
          </a:p>
        </p:txBody>
      </p:sp>
      <p:sp>
        <p:nvSpPr>
          <p:cNvPr id="5" name="TextBox 4">
            <a:extLst>
              <a:ext uri="{FF2B5EF4-FFF2-40B4-BE49-F238E27FC236}">
                <a16:creationId xmlns:a16="http://schemas.microsoft.com/office/drawing/2014/main" id="{4F38090F-44C8-A7E8-5F3F-500B25C22B7C}"/>
              </a:ext>
            </a:extLst>
          </p:cNvPr>
          <p:cNvSpPr txBox="1"/>
          <p:nvPr/>
        </p:nvSpPr>
        <p:spPr>
          <a:xfrm>
            <a:off x="7253306" y="4901944"/>
            <a:ext cx="458780" cy="707886"/>
          </a:xfrm>
          <a:prstGeom prst="rect">
            <a:avLst/>
          </a:prstGeom>
          <a:noFill/>
        </p:spPr>
        <p:txBody>
          <a:bodyPr wrap="none" rtlCol="0">
            <a:spAutoFit/>
          </a:bodyPr>
          <a:lstStyle/>
          <a:p>
            <a:r>
              <a:rPr lang="en-US" sz="4000" b="1" dirty="0"/>
              <a:t>C</a:t>
            </a:r>
          </a:p>
        </p:txBody>
      </p:sp>
      <p:sp>
        <p:nvSpPr>
          <p:cNvPr id="9" name="TextBox 8">
            <a:extLst>
              <a:ext uri="{FF2B5EF4-FFF2-40B4-BE49-F238E27FC236}">
                <a16:creationId xmlns:a16="http://schemas.microsoft.com/office/drawing/2014/main" id="{147508DA-A57D-2FED-14A9-0640FF7200E6}"/>
              </a:ext>
            </a:extLst>
          </p:cNvPr>
          <p:cNvSpPr txBox="1"/>
          <p:nvPr/>
        </p:nvSpPr>
        <p:spPr>
          <a:xfrm>
            <a:off x="9858648" y="4901944"/>
            <a:ext cx="508473" cy="707886"/>
          </a:xfrm>
          <a:prstGeom prst="rect">
            <a:avLst/>
          </a:prstGeom>
          <a:noFill/>
        </p:spPr>
        <p:txBody>
          <a:bodyPr wrap="none" rtlCol="0">
            <a:spAutoFit/>
          </a:bodyPr>
          <a:lstStyle/>
          <a:p>
            <a:r>
              <a:rPr lang="en-US" sz="4000" b="1" dirty="0"/>
              <a:t>D</a:t>
            </a:r>
          </a:p>
        </p:txBody>
      </p:sp>
    </p:spTree>
    <p:custDataLst>
      <p:tags r:id="rId1"/>
    </p:custDataLst>
    <p:extLst>
      <p:ext uri="{BB962C8B-B14F-4D97-AF65-F5344CB8AC3E}">
        <p14:creationId xmlns:p14="http://schemas.microsoft.com/office/powerpoint/2010/main" val="29681371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10" name="Title 1">
            <a:extLst>
              <a:ext uri="{FF2B5EF4-FFF2-40B4-BE49-F238E27FC236}">
                <a16:creationId xmlns:a16="http://schemas.microsoft.com/office/drawing/2014/main" id="{6BD26A08-D0C3-1DD9-5892-37962644F962}"/>
              </a:ext>
            </a:extLst>
          </p:cNvPr>
          <p:cNvSpPr>
            <a:spLocks noGrp="1"/>
          </p:cNvSpPr>
          <p:nvPr>
            <p:ph type="title"/>
          </p:nvPr>
        </p:nvSpPr>
        <p:spPr>
          <a:xfrm>
            <a:off x="838200" y="365125"/>
            <a:ext cx="10515600" cy="1325563"/>
          </a:xfrm>
        </p:spPr>
        <p:txBody>
          <a:bodyPr/>
          <a:lstStyle/>
          <a:p>
            <a:r>
              <a:rPr lang="en-US" b="1" dirty="0">
                <a:hlinkClick r:id="rId4">
                  <a:extLst>
                    <a:ext uri="{A12FA001-AC4F-418D-AE19-62706E023703}">
                      <ahyp:hlinkClr xmlns:ahyp="http://schemas.microsoft.com/office/drawing/2018/hyperlinkcolor" val="tx"/>
                    </a:ext>
                  </a:extLst>
                </a:hlinkClick>
              </a:rPr>
              <a:t>Storytime Logic Model</a:t>
            </a:r>
            <a:endParaRPr lang="en-US" b="1" dirty="0"/>
          </a:p>
        </p:txBody>
      </p:sp>
      <p:pic>
        <p:nvPicPr>
          <p:cNvPr id="5" name="Content Placeholder 4" descr="Sample logic model with inputs, activities, outputs, and outcomes. Assumptions and external factors underneath&#10;">
            <a:extLst>
              <a:ext uri="{FF2B5EF4-FFF2-40B4-BE49-F238E27FC236}">
                <a16:creationId xmlns:a16="http://schemas.microsoft.com/office/drawing/2014/main" id="{F47758CC-5EE5-4B1F-4DE1-DEE94D6E3ECE}"/>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710732" y="1614610"/>
            <a:ext cx="8042184" cy="4351338"/>
          </a:xfrm>
          <a:noFill/>
        </p:spPr>
      </p:pic>
      <p:sp>
        <p:nvSpPr>
          <p:cNvPr id="2" name="Slide Number Placeholder 1">
            <a:extLst>
              <a:ext uri="{FF2B5EF4-FFF2-40B4-BE49-F238E27FC236}">
                <a16:creationId xmlns:a16="http://schemas.microsoft.com/office/drawing/2014/main" id="{FF05C052-305E-99D4-D8B1-1033FC333E3C}"/>
              </a:ext>
            </a:extLst>
          </p:cNvPr>
          <p:cNvSpPr>
            <a:spLocks noGrp="1"/>
          </p:cNvSpPr>
          <p:nvPr>
            <p:ph type="sldNum" sz="quarter" idx="10"/>
          </p:nvPr>
        </p:nvSpPr>
        <p:spPr/>
        <p:txBody>
          <a:bodyPr/>
          <a:lstStyle/>
          <a:p>
            <a:pPr>
              <a:defRPr/>
            </a:pPr>
            <a:fld id="{025F9F99-9BD9-4422-B838-F0A597D458BC}" type="slidenum">
              <a:rPr lang="en-US" smtClean="0"/>
              <a:pPr>
                <a:defRPr/>
              </a:pPr>
              <a:t>30</a:t>
            </a:fld>
            <a:endParaRPr lang="en-US"/>
          </a:p>
        </p:txBody>
      </p:sp>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C290E-B0BB-FCE0-2468-51777108171A}"/>
              </a:ext>
            </a:extLst>
          </p:cNvPr>
          <p:cNvSpPr>
            <a:spLocks noGrp="1"/>
          </p:cNvSpPr>
          <p:nvPr>
            <p:ph type="title"/>
          </p:nvPr>
        </p:nvSpPr>
        <p:spPr>
          <a:xfrm>
            <a:off x="831851" y="1709740"/>
            <a:ext cx="10515600" cy="2852737"/>
          </a:xfrm>
        </p:spPr>
        <p:txBody>
          <a:bodyPr wrap="square" anchor="b">
            <a:normAutofit/>
          </a:bodyPr>
          <a:lstStyle/>
          <a:p>
            <a:r>
              <a:rPr lang="en-US" b="1" dirty="0"/>
              <a:t>Activity 3: Your Turn</a:t>
            </a:r>
          </a:p>
        </p:txBody>
      </p:sp>
      <p:sp>
        <p:nvSpPr>
          <p:cNvPr id="3" name="Content Placeholder 2">
            <a:extLst>
              <a:ext uri="{FF2B5EF4-FFF2-40B4-BE49-F238E27FC236}">
                <a16:creationId xmlns:a16="http://schemas.microsoft.com/office/drawing/2014/main" id="{D96865BD-3303-AC7D-7777-B1F361BD9236}"/>
              </a:ext>
            </a:extLst>
          </p:cNvPr>
          <p:cNvSpPr>
            <a:spLocks noGrp="1"/>
          </p:cNvSpPr>
          <p:nvPr>
            <p:ph type="body" idx="1"/>
          </p:nvPr>
        </p:nvSpPr>
        <p:spPr>
          <a:xfrm>
            <a:off x="831851" y="4589465"/>
            <a:ext cx="10515600" cy="1500187"/>
          </a:xfrm>
        </p:spPr>
        <p:txBody>
          <a:bodyPr wrap="square" anchor="t">
            <a:normAutofit/>
          </a:bodyPr>
          <a:lstStyle/>
          <a:p>
            <a:pPr marL="0" indent="0">
              <a:buNone/>
            </a:pPr>
            <a:r>
              <a:rPr lang="en-US" dirty="0"/>
              <a:t>Choose either the 7 questions or logic model from your class guide and begin filling in the key pieces to implement your idea. </a:t>
            </a:r>
          </a:p>
        </p:txBody>
      </p:sp>
      <p:sp>
        <p:nvSpPr>
          <p:cNvPr id="5" name="Slide Number Placeholder 4">
            <a:extLst>
              <a:ext uri="{FF2B5EF4-FFF2-40B4-BE49-F238E27FC236}">
                <a16:creationId xmlns:a16="http://schemas.microsoft.com/office/drawing/2014/main" id="{6BC920A3-C898-A857-F11B-A83D12782743}"/>
              </a:ext>
            </a:extLst>
          </p:cNvPr>
          <p:cNvSpPr>
            <a:spLocks noGrp="1"/>
          </p:cNvSpPr>
          <p:nvPr>
            <p:ph type="sldNum" sz="quarter" idx="10"/>
          </p:nvPr>
        </p:nvSpPr>
        <p:spPr/>
        <p:txBody>
          <a:bodyPr/>
          <a:lstStyle/>
          <a:p>
            <a:pPr>
              <a:defRPr/>
            </a:pPr>
            <a:fld id="{C8BD5518-C465-4C1F-8E36-9195006C4AB9}" type="slidenum">
              <a:rPr lang="en-US" smtClean="0"/>
              <a:pPr>
                <a:defRPr/>
              </a:pPr>
              <a:t>31</a:t>
            </a:fld>
            <a:endParaRPr lang="en-US"/>
          </a:p>
        </p:txBody>
      </p:sp>
    </p:spTree>
    <p:custDataLst>
      <p:tags r:id="rId1"/>
    </p:custDataLst>
    <p:extLst>
      <p:ext uri="{BB962C8B-B14F-4D97-AF65-F5344CB8AC3E}">
        <p14:creationId xmlns:p14="http://schemas.microsoft.com/office/powerpoint/2010/main" val="7775624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18"/>
          <p:cNvSpPr txBox="1">
            <a:spLocks noGrp="1"/>
          </p:cNvSpPr>
          <p:nvPr>
            <p:ph type="title"/>
          </p:nvPr>
        </p:nvSpPr>
        <p:spPr>
          <a:xfrm>
            <a:off x="524043" y="2497443"/>
            <a:ext cx="5202602" cy="1004955"/>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buClr>
                <a:srgbClr val="1E4E79"/>
              </a:buClr>
              <a:buSzPts val="3400"/>
            </a:pPr>
            <a:r>
              <a:rPr lang="en-US" b="1" dirty="0"/>
              <a:t>What marketing ideas have you already used or have seen that you might like to use?</a:t>
            </a:r>
            <a:endParaRPr lang="en-US" sz="4000" b="1" dirty="0">
              <a:cs typeface="Calibri" panose="020F0502020204030204"/>
            </a:endParaRPr>
          </a:p>
        </p:txBody>
      </p:sp>
      <p:pic>
        <p:nvPicPr>
          <p:cNvPr id="2" name="Picture 1">
            <a:extLst>
              <a:ext uri="{FF2B5EF4-FFF2-40B4-BE49-F238E27FC236}">
                <a16:creationId xmlns:a16="http://schemas.microsoft.com/office/drawing/2014/main" id="{40D4CCB2-7D6E-0B06-B83D-BBC71A96DDDA}"/>
              </a:ext>
              <a:ext uri="{C183D7F6-B498-43B3-948B-1728B52AA6E4}">
                <adec:decorative xmlns:adec="http://schemas.microsoft.com/office/drawing/2017/decorative" val="1"/>
              </a:ext>
            </a:extLst>
          </p:cNvPr>
          <p:cNvPicPr>
            <a:picLocks noChangeAspect="1"/>
          </p:cNvPicPr>
          <p:nvPr/>
        </p:nvPicPr>
        <p:blipFill rotWithShape="1">
          <a:blip r:embed="rId4"/>
          <a:srcRect t="11182" r="478" b="21086"/>
          <a:stretch/>
        </p:blipFill>
        <p:spPr>
          <a:xfrm>
            <a:off x="5880538" y="570187"/>
            <a:ext cx="5567868" cy="5716782"/>
          </a:xfrm>
          <a:prstGeom prst="ellipse">
            <a:avLst/>
          </a:prstGeom>
        </p:spPr>
      </p:pic>
      <p:sp>
        <p:nvSpPr>
          <p:cNvPr id="3" name="Slide Number Placeholder 2">
            <a:extLst>
              <a:ext uri="{FF2B5EF4-FFF2-40B4-BE49-F238E27FC236}">
                <a16:creationId xmlns:a16="http://schemas.microsoft.com/office/drawing/2014/main" id="{D28EB5CB-3422-E618-FC1E-CFC99655BF3B}"/>
              </a:ext>
            </a:extLst>
          </p:cNvPr>
          <p:cNvSpPr>
            <a:spLocks noGrp="1"/>
          </p:cNvSpPr>
          <p:nvPr>
            <p:ph type="sldNum" sz="quarter" idx="10"/>
          </p:nvPr>
        </p:nvSpPr>
        <p:spPr/>
        <p:txBody>
          <a:bodyPr/>
          <a:lstStyle/>
          <a:p>
            <a:pPr>
              <a:defRPr/>
            </a:pPr>
            <a:fld id="{025F9F99-9BD9-4422-B838-F0A597D458BC}" type="slidenum">
              <a:rPr lang="en-US" smtClean="0"/>
              <a:pPr>
                <a:defRPr/>
              </a:pPr>
              <a:t>32</a:t>
            </a:fld>
            <a:endParaRPr lang="en-US"/>
          </a:p>
        </p:txBody>
      </p:sp>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19"/>
          <p:cNvSpPr txBox="1">
            <a:spLocks noGrp="1"/>
          </p:cNvSpPr>
          <p:nvPr>
            <p:ph type="title"/>
          </p:nvPr>
        </p:nvSpPr>
        <p:spPr>
          <a:prstGeom prst="rect">
            <a:avLst/>
          </a:prstGeom>
          <a:noFill/>
          <a:ln>
            <a:noFill/>
          </a:ln>
        </p:spPr>
        <p:txBody>
          <a:bodyPr spcFirstLastPara="1" vert="horz" wrap="square" lIns="68569" tIns="34275" rIns="68569" bIns="34275" numCol="1" anchor="ctr" anchorCtr="0" compatLnSpc="1">
            <a:prstTxWarp prst="textNoShape">
              <a:avLst/>
            </a:prstTxWarp>
            <a:normAutofit/>
          </a:bodyPr>
          <a:lstStyle/>
          <a:p>
            <a:r>
              <a:rPr lang="en-US" b="1"/>
              <a:t>Marketing Ideas</a:t>
            </a:r>
            <a:endParaRPr lang="en-US" b="1">
              <a:cs typeface="Calibri"/>
            </a:endParaRPr>
          </a:p>
        </p:txBody>
      </p:sp>
      <p:pic>
        <p:nvPicPr>
          <p:cNvPr id="312" name="Google Shape;312;p19">
            <a:extLst>
              <a:ext uri="{C183D7F6-B498-43B3-948B-1728B52AA6E4}">
                <adec:decorative xmlns:adec="http://schemas.microsoft.com/office/drawing/2017/decorative" val="1"/>
              </a:ext>
            </a:extLst>
          </p:cNvPr>
          <p:cNvPicPr preferRelativeResize="0">
            <a:picLocks noGrp="1"/>
          </p:cNvPicPr>
          <p:nvPr>
            <p:ph sz="half" idx="1"/>
          </p:nvPr>
        </p:nvPicPr>
        <p:blipFill rotWithShape="1">
          <a:blip r:embed="rId4">
            <a:alphaModFix/>
          </a:blip>
          <a:stretch/>
        </p:blipFill>
        <p:spPr>
          <a:xfrm>
            <a:off x="759372" y="1829955"/>
            <a:ext cx="5181600" cy="3659505"/>
          </a:xfrm>
          <a:prstGeom prst="rect">
            <a:avLst/>
          </a:prstGeom>
          <a:noFill/>
          <a:ln>
            <a:noFill/>
          </a:ln>
        </p:spPr>
      </p:pic>
      <p:sp>
        <p:nvSpPr>
          <p:cNvPr id="2" name="Content Placeholder 1">
            <a:extLst>
              <a:ext uri="{FF2B5EF4-FFF2-40B4-BE49-F238E27FC236}">
                <a16:creationId xmlns:a16="http://schemas.microsoft.com/office/drawing/2014/main" id="{913E351F-F3C2-4C38-FA8B-3A5AF0398CA7}"/>
              </a:ext>
            </a:extLst>
          </p:cNvPr>
          <p:cNvSpPr>
            <a:spLocks noGrp="1"/>
          </p:cNvSpPr>
          <p:nvPr>
            <p:ph sz="half" idx="2"/>
          </p:nvPr>
        </p:nvSpPr>
        <p:spPr/>
        <p:txBody>
          <a:bodyPr/>
          <a:lstStyle/>
          <a:p>
            <a:r>
              <a:rPr lang="en-US">
                <a:hlinkClick r:id="rId5"/>
              </a:rPr>
              <a:t>Public Library Association's Marketing Strategies Page</a:t>
            </a:r>
            <a:endParaRPr lang="en-US"/>
          </a:p>
        </p:txBody>
      </p:sp>
      <p:sp>
        <p:nvSpPr>
          <p:cNvPr id="4" name="Slide Number Placeholder 3">
            <a:extLst>
              <a:ext uri="{FF2B5EF4-FFF2-40B4-BE49-F238E27FC236}">
                <a16:creationId xmlns:a16="http://schemas.microsoft.com/office/drawing/2014/main" id="{9FF81CC1-57DE-B351-F789-706637D39FCC}"/>
              </a:ext>
            </a:extLst>
          </p:cNvPr>
          <p:cNvSpPr>
            <a:spLocks noGrp="1"/>
          </p:cNvSpPr>
          <p:nvPr>
            <p:ph type="sldNum" sz="quarter" idx="10"/>
          </p:nvPr>
        </p:nvSpPr>
        <p:spPr/>
        <p:txBody>
          <a:bodyPr/>
          <a:lstStyle/>
          <a:p>
            <a:pPr>
              <a:defRPr/>
            </a:pPr>
            <a:fld id="{372B0271-B012-4ED1-8CE3-476E6D0A5B1D}" type="slidenum">
              <a:rPr lang="en-US" smtClean="0"/>
              <a:pPr>
                <a:defRPr/>
              </a:pPr>
              <a:t>33</a:t>
            </a:fld>
            <a:endParaRPr lang="en-US"/>
          </a:p>
        </p:txBody>
      </p:sp>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20"/>
          <p:cNvSpPr txBox="1">
            <a:spLocks noGrp="1"/>
          </p:cNvSpPr>
          <p:nvPr>
            <p:ph type="title" idx="4294967295"/>
          </p:nvPr>
        </p:nvSpPr>
        <p:spPr>
          <a:xfrm>
            <a:off x="438380" y="463113"/>
            <a:ext cx="5990034" cy="994172"/>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r>
              <a:rPr lang="en-US" b="1"/>
              <a:t>Libraries Transform</a:t>
            </a:r>
            <a:endParaRPr lang="en-US" b="1">
              <a:cs typeface="Calibri" panose="020F0502020204030204"/>
            </a:endParaRPr>
          </a:p>
        </p:txBody>
      </p:sp>
      <p:pic>
        <p:nvPicPr>
          <p:cNvPr id="318" name="Google Shape;318;p20">
            <a:extLst>
              <a:ext uri="{C183D7F6-B498-43B3-948B-1728B52AA6E4}">
                <adec:decorative xmlns:adec="http://schemas.microsoft.com/office/drawing/2017/decorative" val="1"/>
              </a:ext>
            </a:extLst>
          </p:cNvPr>
          <p:cNvPicPr preferRelativeResize="0">
            <a:picLocks noGrp="1"/>
          </p:cNvPicPr>
          <p:nvPr>
            <p:ph type="body" idx="4294967295"/>
          </p:nvPr>
        </p:nvPicPr>
        <p:blipFill rotWithShape="1">
          <a:blip r:embed="rId4">
            <a:alphaModFix/>
          </a:blip>
          <a:srcRect/>
          <a:stretch/>
        </p:blipFill>
        <p:spPr>
          <a:xfrm>
            <a:off x="2699151" y="1595439"/>
            <a:ext cx="7513994" cy="4405310"/>
          </a:xfrm>
          <a:prstGeom prst="rect">
            <a:avLst/>
          </a:prstGeom>
          <a:noFill/>
          <a:ln>
            <a:noFill/>
          </a:ln>
        </p:spPr>
      </p:pic>
      <p:sp>
        <p:nvSpPr>
          <p:cNvPr id="3" name="Slide Number Placeholder 2">
            <a:extLst>
              <a:ext uri="{FF2B5EF4-FFF2-40B4-BE49-F238E27FC236}">
                <a16:creationId xmlns:a16="http://schemas.microsoft.com/office/drawing/2014/main" id="{19F704DA-ABE8-00B5-CF07-A1BFBD338A04}"/>
              </a:ext>
            </a:extLst>
          </p:cNvPr>
          <p:cNvSpPr>
            <a:spLocks noGrp="1"/>
          </p:cNvSpPr>
          <p:nvPr>
            <p:ph type="sldNum" sz="quarter" idx="10"/>
          </p:nvPr>
        </p:nvSpPr>
        <p:spPr/>
        <p:txBody>
          <a:bodyPr/>
          <a:lstStyle/>
          <a:p>
            <a:pPr>
              <a:defRPr/>
            </a:pPr>
            <a:fld id="{53385912-A4F2-414C-811D-22BA556D6430}" type="slidenum">
              <a:rPr lang="en-US" smtClean="0"/>
              <a:pPr>
                <a:defRPr/>
              </a:pPr>
              <a:t>34</a:t>
            </a:fld>
            <a:endParaRPr lang="en-US"/>
          </a:p>
        </p:txBody>
      </p:sp>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37"/>
          <p:cNvSpPr txBox="1">
            <a:spLocks noGrp="1"/>
          </p:cNvSpPr>
          <p:nvPr>
            <p:ph type="title"/>
          </p:nvPr>
        </p:nvSpPr>
        <p:spPr>
          <a:xfrm>
            <a:off x="-381868" y="280602"/>
            <a:ext cx="9651391" cy="994172"/>
          </a:xfrm>
          <a:prstGeom prst="rect">
            <a:avLst/>
          </a:prstGeom>
          <a:noFill/>
          <a:ln>
            <a:noFill/>
          </a:ln>
        </p:spPr>
        <p:txBody>
          <a:bodyPr spcFirstLastPara="1" vert="horz" wrap="square" lIns="68569" tIns="34275" rIns="68569" bIns="34275" numCol="1" anchor="ctr" anchorCtr="0" compatLnSpc="1">
            <a:prstTxWarp prst="textNoShape">
              <a:avLst/>
            </a:prstTxWarp>
            <a:normAutofit/>
          </a:bodyPr>
          <a:lstStyle/>
          <a:p>
            <a:r>
              <a:rPr lang="en-US" dirty="0"/>
              <a:t>        </a:t>
            </a:r>
            <a:r>
              <a:rPr lang="en-US" b="1" dirty="0"/>
              <a:t>NLM Exhibition Program</a:t>
            </a:r>
            <a:endParaRPr lang="en-US" b="1" dirty="0">
              <a:cs typeface="Calibri"/>
            </a:endParaRPr>
          </a:p>
        </p:txBody>
      </p:sp>
      <p:pic>
        <p:nvPicPr>
          <p:cNvPr id="3" name="Picture 2" descr="Example of 6 banner exhibition">
            <a:extLst>
              <a:ext uri="{FF2B5EF4-FFF2-40B4-BE49-F238E27FC236}">
                <a16:creationId xmlns:a16="http://schemas.microsoft.com/office/drawing/2014/main" id="{7D7EB2FA-33CF-0D20-84DA-5A85B3561D90}"/>
              </a:ext>
            </a:extLst>
          </p:cNvPr>
          <p:cNvPicPr>
            <a:picLocks noChangeAspect="1"/>
          </p:cNvPicPr>
          <p:nvPr/>
        </p:nvPicPr>
        <p:blipFill>
          <a:blip r:embed="rId4"/>
          <a:stretch>
            <a:fillRect/>
          </a:stretch>
        </p:blipFill>
        <p:spPr>
          <a:xfrm>
            <a:off x="0" y="1327326"/>
            <a:ext cx="12192000" cy="4672737"/>
          </a:xfrm>
          <a:prstGeom prst="rect">
            <a:avLst/>
          </a:prstGeom>
        </p:spPr>
      </p:pic>
      <p:sp>
        <p:nvSpPr>
          <p:cNvPr id="5" name="TextBox 4">
            <a:extLst>
              <a:ext uri="{FF2B5EF4-FFF2-40B4-BE49-F238E27FC236}">
                <a16:creationId xmlns:a16="http://schemas.microsoft.com/office/drawing/2014/main" id="{673F4F03-D3C8-FE21-44D6-B899C30848D2}"/>
              </a:ext>
            </a:extLst>
          </p:cNvPr>
          <p:cNvSpPr txBox="1"/>
          <p:nvPr/>
        </p:nvSpPr>
        <p:spPr>
          <a:xfrm>
            <a:off x="4679706" y="6213897"/>
            <a:ext cx="7207493" cy="369332"/>
          </a:xfrm>
          <a:prstGeom prst="rect">
            <a:avLst/>
          </a:prstGeom>
          <a:noFill/>
        </p:spPr>
        <p:txBody>
          <a:bodyPr wrap="square">
            <a:spAutoFit/>
          </a:bodyPr>
          <a:lstStyle/>
          <a:p>
            <a:r>
              <a:rPr lang="en-US"/>
              <a:t>https://www.nlm.nih.gov/hmd/get-involved/hostexhibitions.html</a:t>
            </a:r>
          </a:p>
        </p:txBody>
      </p:sp>
      <p:sp>
        <p:nvSpPr>
          <p:cNvPr id="2" name="Slide Number Placeholder 1">
            <a:extLst>
              <a:ext uri="{FF2B5EF4-FFF2-40B4-BE49-F238E27FC236}">
                <a16:creationId xmlns:a16="http://schemas.microsoft.com/office/drawing/2014/main" id="{24AE7B5F-E0FC-68AA-3C4B-D6AFCE3EFF7C}"/>
              </a:ext>
            </a:extLst>
          </p:cNvPr>
          <p:cNvSpPr>
            <a:spLocks noGrp="1"/>
          </p:cNvSpPr>
          <p:nvPr>
            <p:ph type="sldNum" sz="quarter" idx="10"/>
          </p:nvPr>
        </p:nvSpPr>
        <p:spPr/>
        <p:txBody>
          <a:bodyPr/>
          <a:lstStyle/>
          <a:p>
            <a:pPr>
              <a:defRPr/>
            </a:pPr>
            <a:fld id="{025F9F99-9BD9-4422-B838-F0A597D458BC}" type="slidenum">
              <a:rPr lang="en-US" smtClean="0"/>
              <a:pPr>
                <a:defRPr/>
              </a:pPr>
              <a:t>35</a:t>
            </a:fld>
            <a:endParaRPr lang="en-US"/>
          </a:p>
        </p:txBody>
      </p:sp>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38"/>
          <p:cNvSpPr txBox="1">
            <a:spLocks noGrp="1"/>
          </p:cNvSpPr>
          <p:nvPr>
            <p:ph type="title" idx="4294967295"/>
          </p:nvPr>
        </p:nvSpPr>
        <p:spPr>
          <a:xfrm>
            <a:off x="373965" y="328122"/>
            <a:ext cx="6531851" cy="994172"/>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lgn="ctr"/>
            <a:r>
              <a:rPr lang="en-US" b="1" dirty="0"/>
              <a:t>NLM  Exhibition Program</a:t>
            </a:r>
            <a:endParaRPr b="1" dirty="0"/>
          </a:p>
        </p:txBody>
      </p:sp>
      <p:pic>
        <p:nvPicPr>
          <p:cNvPr id="3" name="Picture 2" descr="NLM exhibition program announcement in Spanish ">
            <a:extLst>
              <a:ext uri="{FF2B5EF4-FFF2-40B4-BE49-F238E27FC236}">
                <a16:creationId xmlns:a16="http://schemas.microsoft.com/office/drawing/2014/main" id="{701DD2F6-631A-C4E6-95F3-19CCB852A341}"/>
              </a:ext>
            </a:extLst>
          </p:cNvPr>
          <p:cNvPicPr>
            <a:picLocks noChangeAspect="1"/>
          </p:cNvPicPr>
          <p:nvPr/>
        </p:nvPicPr>
        <p:blipFill>
          <a:blip r:embed="rId4"/>
          <a:stretch>
            <a:fillRect/>
          </a:stretch>
        </p:blipFill>
        <p:spPr>
          <a:xfrm>
            <a:off x="738554" y="1492077"/>
            <a:ext cx="10714892" cy="3873846"/>
          </a:xfrm>
          <a:prstGeom prst="rect">
            <a:avLst/>
          </a:prstGeom>
        </p:spPr>
      </p:pic>
      <p:pic>
        <p:nvPicPr>
          <p:cNvPr id="5" name="Picture 4" descr="Potential programs partners, workshop leaders and outreach venues. &#10;Campus cultural and student centers &#10;Campus health services &#10;Local HIV/AIDS orgs.">
            <a:extLst>
              <a:ext uri="{FF2B5EF4-FFF2-40B4-BE49-F238E27FC236}">
                <a16:creationId xmlns:a16="http://schemas.microsoft.com/office/drawing/2014/main" id="{B5310D77-57D0-9518-BFD8-6E8960D64C03}"/>
              </a:ext>
            </a:extLst>
          </p:cNvPr>
          <p:cNvPicPr>
            <a:picLocks noChangeAspect="1"/>
          </p:cNvPicPr>
          <p:nvPr/>
        </p:nvPicPr>
        <p:blipFill>
          <a:blip r:embed="rId5"/>
          <a:stretch>
            <a:fillRect/>
          </a:stretch>
        </p:blipFill>
        <p:spPr>
          <a:xfrm>
            <a:off x="4543865" y="4615918"/>
            <a:ext cx="6909581" cy="1500010"/>
          </a:xfrm>
          <a:prstGeom prst="rect">
            <a:avLst/>
          </a:prstGeom>
          <a:ln w="3175">
            <a:solidFill>
              <a:schemeClr val="tx1"/>
            </a:solidFill>
          </a:ln>
        </p:spPr>
      </p:pic>
      <p:sp>
        <p:nvSpPr>
          <p:cNvPr id="4" name="Slide Number Placeholder 3">
            <a:extLst>
              <a:ext uri="{FF2B5EF4-FFF2-40B4-BE49-F238E27FC236}">
                <a16:creationId xmlns:a16="http://schemas.microsoft.com/office/drawing/2014/main" id="{17186176-06FB-6EB1-A2EF-ACFCD336F6D4}"/>
              </a:ext>
            </a:extLst>
          </p:cNvPr>
          <p:cNvSpPr>
            <a:spLocks noGrp="1"/>
          </p:cNvSpPr>
          <p:nvPr>
            <p:ph type="sldNum" sz="quarter" idx="10"/>
          </p:nvPr>
        </p:nvSpPr>
        <p:spPr/>
        <p:txBody>
          <a:bodyPr/>
          <a:lstStyle/>
          <a:p>
            <a:pPr>
              <a:defRPr/>
            </a:pPr>
            <a:fld id="{53385912-A4F2-414C-811D-22BA556D6430}" type="slidenum">
              <a:rPr lang="en-US" smtClean="0"/>
              <a:pPr>
                <a:defRPr/>
              </a:pPr>
              <a:t>36</a:t>
            </a:fld>
            <a:endParaRPr lang="en-US"/>
          </a:p>
        </p:txBody>
      </p:sp>
    </p:spTree>
    <p:custDataLst>
      <p:tags r:id="rId1"/>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5CC97-D128-16BF-A874-FF7A1302E2BF}"/>
              </a:ext>
            </a:extLst>
          </p:cNvPr>
          <p:cNvSpPr>
            <a:spLocks noGrp="1"/>
          </p:cNvSpPr>
          <p:nvPr>
            <p:ph type="title"/>
          </p:nvPr>
        </p:nvSpPr>
        <p:spPr>
          <a:xfrm>
            <a:off x="662861" y="147715"/>
            <a:ext cx="8620179" cy="1411499"/>
          </a:xfrm>
        </p:spPr>
        <p:txBody>
          <a:bodyPr/>
          <a:lstStyle/>
          <a:p>
            <a:r>
              <a:rPr lang="en-US" b="1">
                <a:cs typeface="Calibri"/>
              </a:rPr>
              <a:t> NLM Exhibition Example</a:t>
            </a:r>
          </a:p>
        </p:txBody>
      </p:sp>
      <p:pic>
        <p:nvPicPr>
          <p:cNvPr id="10" name="Content Placeholder 9" title="image of NLM exhibit"/>
          <p:cNvPicPr>
            <a:picLocks noGrp="1" noChangeAspect="1"/>
          </p:cNvPicPr>
          <p:nvPr>
            <p:ph sz="half" idx="1"/>
          </p:nvPr>
        </p:nvPicPr>
        <p:blipFill>
          <a:blip r:embed="rId4"/>
          <a:stretch>
            <a:fillRect/>
          </a:stretch>
        </p:blipFill>
        <p:spPr>
          <a:xfrm>
            <a:off x="981024" y="1464822"/>
            <a:ext cx="4141712" cy="4258429"/>
          </a:xfrm>
          <a:prstGeom prst="rect">
            <a:avLst/>
          </a:prstGeom>
        </p:spPr>
      </p:pic>
      <p:pic>
        <p:nvPicPr>
          <p:cNvPr id="17" name="Picture 16" title="picture of activity instructions"/>
          <p:cNvPicPr>
            <a:picLocks noChangeAspect="1"/>
          </p:cNvPicPr>
          <p:nvPr/>
        </p:nvPicPr>
        <p:blipFill>
          <a:blip r:embed="rId5"/>
          <a:stretch>
            <a:fillRect/>
          </a:stretch>
        </p:blipFill>
        <p:spPr>
          <a:xfrm>
            <a:off x="5214400" y="1468149"/>
            <a:ext cx="2570000" cy="3419328"/>
          </a:xfrm>
          <a:prstGeom prst="rect">
            <a:avLst/>
          </a:prstGeom>
        </p:spPr>
      </p:pic>
      <p:pic>
        <p:nvPicPr>
          <p:cNvPr id="16" name="Picture 15" title="promotional ad for library event"/>
          <p:cNvPicPr>
            <a:picLocks noChangeAspect="1"/>
          </p:cNvPicPr>
          <p:nvPr/>
        </p:nvPicPr>
        <p:blipFill>
          <a:blip r:embed="rId6"/>
          <a:stretch>
            <a:fillRect/>
          </a:stretch>
        </p:blipFill>
        <p:spPr>
          <a:xfrm>
            <a:off x="8082051" y="959058"/>
            <a:ext cx="2848638" cy="2114323"/>
          </a:xfrm>
          <a:prstGeom prst="rect">
            <a:avLst/>
          </a:prstGeom>
        </p:spPr>
      </p:pic>
      <p:pic>
        <p:nvPicPr>
          <p:cNvPr id="15" name="Picture 14" title="hand drawn image of medical process"/>
          <p:cNvPicPr>
            <a:picLocks noChangeAspect="1"/>
          </p:cNvPicPr>
          <p:nvPr/>
        </p:nvPicPr>
        <p:blipFill>
          <a:blip r:embed="rId7"/>
          <a:stretch>
            <a:fillRect/>
          </a:stretch>
        </p:blipFill>
        <p:spPr>
          <a:xfrm>
            <a:off x="7864163" y="3136450"/>
            <a:ext cx="3287496" cy="1758800"/>
          </a:xfrm>
          <a:prstGeom prst="rect">
            <a:avLst/>
          </a:prstGeom>
        </p:spPr>
      </p:pic>
      <p:grpSp>
        <p:nvGrpSpPr>
          <p:cNvPr id="24" name="Group 23">
            <a:extLst>
              <a:ext uri="{FF2B5EF4-FFF2-40B4-BE49-F238E27FC236}">
                <a16:creationId xmlns:a16="http://schemas.microsoft.com/office/drawing/2014/main" id="{9CD7E039-F081-AC97-6AB4-F4EB07208F32}"/>
              </a:ext>
              <a:ext uri="{C183D7F6-B498-43B3-948B-1728B52AA6E4}">
                <adec:decorative xmlns:adec="http://schemas.microsoft.com/office/drawing/2017/decorative" val="1"/>
              </a:ext>
            </a:extLst>
          </p:cNvPr>
          <p:cNvGrpSpPr/>
          <p:nvPr/>
        </p:nvGrpSpPr>
        <p:grpSpPr>
          <a:xfrm>
            <a:off x="5673305" y="5225690"/>
            <a:ext cx="6519891" cy="1121673"/>
            <a:chOff x="5673305" y="5225690"/>
            <a:chExt cx="6519891" cy="1121673"/>
          </a:xfrm>
        </p:grpSpPr>
        <p:grpSp>
          <p:nvGrpSpPr>
            <p:cNvPr id="18" name="Group 17">
              <a:extLst>
                <a:ext uri="{FF2B5EF4-FFF2-40B4-BE49-F238E27FC236}">
                  <a16:creationId xmlns:a16="http://schemas.microsoft.com/office/drawing/2014/main" id="{BD33B175-E1DA-17D0-7172-8936C12E099F}"/>
                </a:ext>
              </a:extLst>
            </p:cNvPr>
            <p:cNvGrpSpPr/>
            <p:nvPr/>
          </p:nvGrpSpPr>
          <p:grpSpPr>
            <a:xfrm>
              <a:off x="5673305" y="5225690"/>
              <a:ext cx="6519891" cy="1121673"/>
              <a:chOff x="3890513" y="5254444"/>
              <a:chExt cx="5082155" cy="1035409"/>
            </a:xfrm>
          </p:grpSpPr>
          <p:sp>
            <p:nvSpPr>
              <p:cNvPr id="22" name="Flowchart: Delay 21">
                <a:extLst>
                  <a:ext uri="{FF2B5EF4-FFF2-40B4-BE49-F238E27FC236}">
                    <a16:creationId xmlns:a16="http://schemas.microsoft.com/office/drawing/2014/main" id="{745264D6-FCD4-0CBA-B626-77FC465E9BE7}"/>
                  </a:ext>
                </a:extLst>
              </p:cNvPr>
              <p:cNvSpPr/>
              <p:nvPr/>
            </p:nvSpPr>
            <p:spPr>
              <a:xfrm rot="10800000">
                <a:off x="3890513" y="5254684"/>
                <a:ext cx="977660" cy="1035169"/>
              </a:xfrm>
              <a:prstGeom prst="flowChartDelay">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B8D9581-3437-1C22-C596-E65239B91A85}"/>
                  </a:ext>
                </a:extLst>
              </p:cNvPr>
              <p:cNvSpPr/>
              <p:nvPr/>
            </p:nvSpPr>
            <p:spPr>
              <a:xfrm>
                <a:off x="4702593" y="5254444"/>
                <a:ext cx="4270075" cy="1035169"/>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CEDFCF1F-E524-97F8-6EE2-63355C5E3AAD}"/>
                </a:ext>
              </a:extLst>
            </p:cNvPr>
            <p:cNvSpPr txBox="1"/>
            <p:nvPr/>
          </p:nvSpPr>
          <p:spPr>
            <a:xfrm>
              <a:off x="6770579" y="5392582"/>
              <a:ext cx="184731" cy="461665"/>
            </a:xfrm>
            <a:prstGeom prst="rect">
              <a:avLst/>
            </a:prstGeom>
            <a:noFill/>
          </p:spPr>
          <p:txBody>
            <a:bodyPr wrap="none" lIns="91440" tIns="45720" rIns="91440" bIns="45720" rtlCol="0" anchor="t">
              <a:spAutoFit/>
            </a:bodyPr>
            <a:lstStyle/>
            <a:p>
              <a:endParaRPr lang="en-US" sz="2400">
                <a:solidFill>
                  <a:schemeClr val="bg1"/>
                </a:solidFill>
                <a:latin typeface="Calibri"/>
                <a:cs typeface="Calibri"/>
              </a:endParaRPr>
            </a:p>
          </p:txBody>
        </p:sp>
        <p:pic>
          <p:nvPicPr>
            <p:cNvPr id="20" name="Picture 19" descr="A white computer mouse with a black background&#10;&#10;Description automatically generated">
              <a:extLst>
                <a:ext uri="{FF2B5EF4-FFF2-40B4-BE49-F238E27FC236}">
                  <a16:creationId xmlns:a16="http://schemas.microsoft.com/office/drawing/2014/main" id="{BA46EEE1-6230-6011-77E8-16B1633320D7}"/>
                </a:ext>
              </a:extLst>
            </p:cNvPr>
            <p:cNvPicPr>
              <a:picLocks noChangeAspect="1"/>
            </p:cNvPicPr>
            <p:nvPr/>
          </p:nvPicPr>
          <p:blipFill>
            <a:blip r:embed="rId8"/>
            <a:stretch>
              <a:fillRect/>
            </a:stretch>
          </p:blipFill>
          <p:spPr>
            <a:xfrm>
              <a:off x="5960853" y="5507965"/>
              <a:ext cx="600975" cy="600975"/>
            </a:xfrm>
            <a:prstGeom prst="rect">
              <a:avLst/>
            </a:prstGeom>
          </p:spPr>
        </p:pic>
        <p:sp>
          <p:nvSpPr>
            <p:cNvPr id="21" name="Oval 20">
              <a:extLst>
                <a:ext uri="{FF2B5EF4-FFF2-40B4-BE49-F238E27FC236}">
                  <a16:creationId xmlns:a16="http://schemas.microsoft.com/office/drawing/2014/main" id="{5A29D512-B2A4-EC19-11B1-6A88DAD2B866}"/>
                </a:ext>
              </a:extLst>
            </p:cNvPr>
            <p:cNvSpPr/>
            <p:nvPr/>
          </p:nvSpPr>
          <p:spPr>
            <a:xfrm>
              <a:off x="5816121" y="5386956"/>
              <a:ext cx="891397" cy="833887"/>
            </a:xfrm>
            <a:prstGeom prst="ellipse">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7E572318-0D79-CC60-F0D4-5E9E18FF8A1E}"/>
              </a:ext>
            </a:extLst>
          </p:cNvPr>
          <p:cNvSpPr txBox="1"/>
          <p:nvPr/>
        </p:nvSpPr>
        <p:spPr>
          <a:xfrm>
            <a:off x="6688871" y="5548486"/>
            <a:ext cx="3687694" cy="421270"/>
          </a:xfrm>
          <a:prstGeom prst="rect">
            <a:avLst/>
          </a:prstGeom>
          <a:noFill/>
        </p:spPr>
        <p:txBody>
          <a:bodyPr rot="0" spcFirstLastPara="0" vertOverflow="overflow" horzOverflow="overflow" vert="horz" wrap="square" lIns="51435" tIns="25718" rIns="51435" bIns="25718" numCol="1" spcCol="0" rtlCol="0" fromWordArt="0" anchor="t" anchorCtr="0" forceAA="0" compatLnSpc="1">
            <a:prstTxWarp prst="textNoShape">
              <a:avLst/>
            </a:prstTxWarp>
            <a:spAutoFit/>
          </a:bodyPr>
          <a:lstStyle/>
          <a:p>
            <a:pPr algn="r"/>
            <a:r>
              <a:rPr lang="en-US" sz="2400">
                <a:solidFill>
                  <a:schemeClr val="bg1"/>
                </a:solidFill>
                <a:latin typeface="Calibri"/>
                <a:ea typeface="Calibri"/>
                <a:cs typeface="Calibri"/>
                <a:hlinkClick r:id="rId9">
                  <a:extLst>
                    <a:ext uri="{A12FA001-AC4F-418D-AE19-62706E023703}">
                      <ahyp:hlinkClr xmlns:ahyp="http://schemas.microsoft.com/office/drawing/2018/hyperlinkcolor" val="tx"/>
                    </a:ext>
                  </a:extLst>
                </a:hlinkClick>
              </a:rPr>
              <a:t>Host a Traveling Exhibition</a:t>
            </a:r>
            <a:endParaRPr lang="en-US" sz="2400">
              <a:solidFill>
                <a:schemeClr val="bg1"/>
              </a:solidFill>
              <a:ea typeface="Calibri"/>
              <a:cs typeface="Calibri"/>
              <a:hlinkClick r:id="" action="ppaction://noaction">
                <a:extLst>
                  <a:ext uri="{A12FA001-AC4F-418D-AE19-62706E023703}">
                    <ahyp:hlinkClr xmlns:ahyp="http://schemas.microsoft.com/office/drawing/2018/hyperlinkcolor" val="tx"/>
                  </a:ext>
                </a:extLst>
              </a:hlinkClick>
            </a:endParaRPr>
          </a:p>
        </p:txBody>
      </p:sp>
      <p:sp>
        <p:nvSpPr>
          <p:cNvPr id="4" name="Slide Number Placeholder 3">
            <a:extLst>
              <a:ext uri="{FF2B5EF4-FFF2-40B4-BE49-F238E27FC236}">
                <a16:creationId xmlns:a16="http://schemas.microsoft.com/office/drawing/2014/main" id="{EE8B3009-C3B6-0529-2CA1-A9F7332FED63}"/>
              </a:ext>
            </a:extLst>
          </p:cNvPr>
          <p:cNvSpPr>
            <a:spLocks noGrp="1"/>
          </p:cNvSpPr>
          <p:nvPr>
            <p:ph type="sldNum" sz="quarter" idx="10"/>
          </p:nvPr>
        </p:nvSpPr>
        <p:spPr/>
        <p:txBody>
          <a:bodyPr/>
          <a:lstStyle/>
          <a:p>
            <a:pPr>
              <a:defRPr/>
            </a:pPr>
            <a:fld id="{372B0271-B012-4ED1-8CE3-476E6D0A5B1D}" type="slidenum">
              <a:rPr lang="en-US" smtClean="0"/>
              <a:pPr>
                <a:defRPr/>
              </a:pPr>
              <a:t>37</a:t>
            </a:fld>
            <a:endParaRPr lang="en-US"/>
          </a:p>
        </p:txBody>
      </p:sp>
    </p:spTree>
    <p:custDataLst>
      <p:tags r:id="rId1"/>
    </p:custDataLst>
    <p:extLst>
      <p:ext uri="{BB962C8B-B14F-4D97-AF65-F5344CB8AC3E}">
        <p14:creationId xmlns:p14="http://schemas.microsoft.com/office/powerpoint/2010/main" val="22949234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413" y="549436"/>
            <a:ext cx="7974623" cy="313622"/>
          </a:xfrm>
        </p:spPr>
        <p:txBody>
          <a:bodyPr/>
          <a:lstStyle/>
          <a:p>
            <a:r>
              <a:rPr lang="en-US" b="1"/>
              <a:t>Activities with NNLM Partners!</a:t>
            </a:r>
            <a:endParaRPr lang="en-US" b="1">
              <a:cs typeface="Calibri"/>
            </a:endParaRPr>
          </a:p>
        </p:txBody>
      </p:sp>
      <p:pic>
        <p:nvPicPr>
          <p:cNvPr id="7" name="Picture 6" descr="Screenshot of cover page of All Our Voices toolkit">
            <a:extLst>
              <a:ext uri="{FF2B5EF4-FFF2-40B4-BE49-F238E27FC236}">
                <a16:creationId xmlns:a16="http://schemas.microsoft.com/office/drawing/2014/main" id="{CB31A017-54FB-1079-D87B-6BA0D7FCE04A}"/>
              </a:ext>
            </a:extLst>
          </p:cNvPr>
          <p:cNvPicPr>
            <a:picLocks noChangeAspect="1"/>
          </p:cNvPicPr>
          <p:nvPr/>
        </p:nvPicPr>
        <p:blipFill rotWithShape="1">
          <a:blip r:embed="rId4">
            <a:extLst>
              <a:ext uri="{28A0092B-C50C-407E-A947-70E740481C1C}">
                <a14:useLocalDpi xmlns:a14="http://schemas.microsoft.com/office/drawing/2010/main" val="0"/>
              </a:ext>
            </a:extLst>
          </a:blip>
          <a:srcRect t="804" b="607"/>
          <a:stretch/>
        </p:blipFill>
        <p:spPr>
          <a:xfrm>
            <a:off x="555096" y="1556829"/>
            <a:ext cx="3281748" cy="4204607"/>
          </a:xfrm>
          <a:prstGeom prst="rect">
            <a:avLst/>
          </a:prstGeom>
          <a:ln>
            <a:solidFill>
              <a:schemeClr val="accent1"/>
            </a:solidFill>
          </a:ln>
        </p:spPr>
      </p:pic>
      <p:pic>
        <p:nvPicPr>
          <p:cNvPr id="8" name="Picture 7" title="infographic for cite nlm even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23163" y="1556829"/>
            <a:ext cx="4085442" cy="4341529"/>
          </a:xfrm>
          <a:prstGeom prst="rect">
            <a:avLst/>
          </a:prstGeom>
          <a:ln w="3175">
            <a:solidFill>
              <a:schemeClr val="tx1"/>
            </a:solidFill>
          </a:ln>
        </p:spPr>
      </p:pic>
      <p:sp>
        <p:nvSpPr>
          <p:cNvPr id="11" name="Content Placeholder 2"/>
          <p:cNvSpPr txBox="1">
            <a:spLocks/>
          </p:cNvSpPr>
          <p:nvPr/>
        </p:nvSpPr>
        <p:spPr bwMode="auto">
          <a:xfrm>
            <a:off x="4080961" y="1556829"/>
            <a:ext cx="3642201" cy="2447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1435" tIns="25718" rIns="51435" bIns="25718"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616265"/>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616265"/>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616265"/>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616265"/>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61626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575" dirty="0"/>
          </a:p>
          <a:p>
            <a:pPr marL="0" indent="0">
              <a:buNone/>
            </a:pPr>
            <a:r>
              <a:rPr lang="en-US" sz="3200" b="1" dirty="0">
                <a:solidFill>
                  <a:schemeClr val="accent1"/>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StoryCorps: All Our Voices Toolkit</a:t>
            </a:r>
            <a:endParaRPr lang="en-US" sz="3200" b="1" dirty="0">
              <a:solidFill>
                <a:schemeClr val="accent1"/>
              </a:solidFill>
              <a:latin typeface="Calibri" panose="020F0502020204030204" pitchFamily="34" charset="0"/>
              <a:cs typeface="Calibri" panose="020F0502020204030204" pitchFamily="34" charset="0"/>
            </a:endParaRPr>
          </a:p>
          <a:p>
            <a:pPr marL="0" indent="0">
              <a:buNone/>
            </a:pPr>
            <a:r>
              <a:rPr lang="en-US" sz="3200" b="1" dirty="0">
                <a:solidFill>
                  <a:schemeClr val="accent1"/>
                </a:solidFill>
                <a:latin typeface="Calibri" panose="020F0502020204030204" pitchFamily="34" charset="0"/>
                <a:ea typeface="Calibri" panose="020F0502020204030204"/>
                <a:cs typeface="Calibri" panose="020F0502020204030204" pitchFamily="34" charset="0"/>
                <a:hlinkClick r:id="rId7">
                  <a:extLst>
                    <a:ext uri="{A12FA001-AC4F-418D-AE19-62706E023703}">
                      <ahyp:hlinkClr xmlns:ahyp="http://schemas.microsoft.com/office/drawing/2018/hyperlinkcolor" val="tx"/>
                    </a:ext>
                  </a:extLst>
                </a:hlinkClick>
              </a:rPr>
              <a:t>Citizen Science Month</a:t>
            </a:r>
            <a:endParaRPr lang="en-US" sz="3200" b="1" dirty="0">
              <a:solidFill>
                <a:schemeClr val="accent1"/>
              </a:solidFill>
              <a:latin typeface="Calibri" panose="020F0502020204030204" pitchFamily="34" charset="0"/>
              <a:cs typeface="Calibri" panose="020F0502020204030204" pitchFamily="34" charset="0"/>
            </a:endParaRPr>
          </a:p>
          <a:p>
            <a:pPr marL="0" indent="0">
              <a:buNone/>
            </a:pPr>
            <a:r>
              <a:rPr lang="en-US" sz="3200" b="1" dirty="0">
                <a:solidFill>
                  <a:schemeClr val="accent1"/>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#CiteNLM Wikipedia Edit-a-thon</a:t>
            </a:r>
            <a:endParaRPr lang="en-US" sz="3200" b="1" dirty="0">
              <a:solidFill>
                <a:schemeClr val="accent1"/>
              </a:solidFill>
              <a:latin typeface="Calibri" panose="020F0502020204030204" pitchFamily="34" charset="0"/>
              <a:cs typeface="Calibri" panose="020F0502020204030204" pitchFamily="34" charset="0"/>
            </a:endParaRPr>
          </a:p>
          <a:p>
            <a:endParaRPr lang="en-US" sz="1575" dirty="0"/>
          </a:p>
        </p:txBody>
      </p:sp>
      <p:sp>
        <p:nvSpPr>
          <p:cNvPr id="3" name="Slide Number Placeholder 2">
            <a:extLst>
              <a:ext uri="{FF2B5EF4-FFF2-40B4-BE49-F238E27FC236}">
                <a16:creationId xmlns:a16="http://schemas.microsoft.com/office/drawing/2014/main" id="{CA0875E3-58E9-1D43-20F0-EBE06E6B1155}"/>
              </a:ext>
            </a:extLst>
          </p:cNvPr>
          <p:cNvSpPr>
            <a:spLocks noGrp="1"/>
          </p:cNvSpPr>
          <p:nvPr>
            <p:ph type="sldNum" sz="quarter" idx="10"/>
          </p:nvPr>
        </p:nvSpPr>
        <p:spPr/>
        <p:txBody>
          <a:bodyPr/>
          <a:lstStyle/>
          <a:p>
            <a:pPr>
              <a:defRPr/>
            </a:pPr>
            <a:fld id="{372B0271-B012-4ED1-8CE3-476E6D0A5B1D}" type="slidenum">
              <a:rPr lang="en-US" smtClean="0"/>
              <a:pPr>
                <a:defRPr/>
              </a:pPr>
              <a:t>38</a:t>
            </a:fld>
            <a:endParaRPr lang="en-US"/>
          </a:p>
        </p:txBody>
      </p:sp>
    </p:spTree>
    <p:custDataLst>
      <p:tags r:id="rId1"/>
    </p:custDataLst>
    <p:extLst>
      <p:ext uri="{BB962C8B-B14F-4D97-AF65-F5344CB8AC3E}">
        <p14:creationId xmlns:p14="http://schemas.microsoft.com/office/powerpoint/2010/main" val="18322179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6"/>
          <p:cNvSpPr txBox="1">
            <a:spLocks noGrp="1"/>
          </p:cNvSpPr>
          <p:nvPr>
            <p:ph type="title"/>
          </p:nvPr>
        </p:nvSpPr>
        <p:spPr>
          <a:xfrm>
            <a:off x="717019" y="702092"/>
            <a:ext cx="5122800" cy="1114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Helvetica Neue"/>
              <a:buNone/>
            </a:pPr>
            <a:r>
              <a:rPr lang="en-US" sz="4000">
                <a:solidFill>
                  <a:schemeClr val="dk2"/>
                </a:solidFill>
                <a:latin typeface="Helvetica Neue"/>
                <a:ea typeface="Helvetica Neue"/>
                <a:cs typeface="Helvetica Neue"/>
                <a:sym typeface="Helvetica Neue"/>
              </a:rPr>
              <a:t>NNLM Reading Club</a:t>
            </a:r>
            <a:endParaRPr sz="4000">
              <a:solidFill>
                <a:schemeClr val="dk2"/>
              </a:solidFill>
              <a:latin typeface="Helvetica Neue"/>
              <a:ea typeface="Helvetica Neue"/>
              <a:cs typeface="Helvetica Neue"/>
              <a:sym typeface="Helvetica Neue"/>
            </a:endParaRPr>
          </a:p>
        </p:txBody>
      </p:sp>
      <p:sp>
        <p:nvSpPr>
          <p:cNvPr id="4" name="TextBox 3">
            <a:extLst>
              <a:ext uri="{FF2B5EF4-FFF2-40B4-BE49-F238E27FC236}">
                <a16:creationId xmlns:a16="http://schemas.microsoft.com/office/drawing/2014/main" id="{E4A96F2F-2670-F0DC-C129-013CD750604E}"/>
              </a:ext>
            </a:extLst>
          </p:cNvPr>
          <p:cNvSpPr txBox="1"/>
          <p:nvPr/>
        </p:nvSpPr>
        <p:spPr>
          <a:xfrm>
            <a:off x="714057" y="2865329"/>
            <a:ext cx="10763886" cy="310854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800">
                <a:solidFill>
                  <a:schemeClr val="tx1">
                    <a:lumMod val="65000"/>
                    <a:lumOff val="35000"/>
                  </a:schemeClr>
                </a:solidFill>
                <a:latin typeface="Helvetica" pitchFamily="2" charset="0"/>
              </a:rPr>
              <a:t>Ready-to-use toolkit for hosting health-topic book discussions</a:t>
            </a:r>
          </a:p>
          <a:p>
            <a:pPr marL="285750" indent="-285750">
              <a:lnSpc>
                <a:spcPct val="150000"/>
              </a:lnSpc>
              <a:buFont typeface="Arial" panose="020B0604020202020204" pitchFamily="34" charset="0"/>
              <a:buChar char="•"/>
            </a:pPr>
            <a:r>
              <a:rPr lang="en-US" sz="2800">
                <a:solidFill>
                  <a:schemeClr val="tx1">
                    <a:lumMod val="65000"/>
                    <a:lumOff val="35000"/>
                  </a:schemeClr>
                </a:solidFill>
                <a:latin typeface="Helvetica" pitchFamily="2" charset="0"/>
              </a:rPr>
              <a:t>Books, discussion guides, and health resources</a:t>
            </a:r>
          </a:p>
          <a:p>
            <a:pPr marL="285750" indent="-285750">
              <a:lnSpc>
                <a:spcPct val="150000"/>
              </a:lnSpc>
              <a:buFont typeface="Arial" panose="020B0604020202020204" pitchFamily="34" charset="0"/>
              <a:buChar char="•"/>
            </a:pPr>
            <a:r>
              <a:rPr lang="en-US" sz="2800">
                <a:solidFill>
                  <a:schemeClr val="tx1">
                    <a:lumMod val="65000"/>
                    <a:lumOff val="35000"/>
                  </a:schemeClr>
                </a:solidFill>
                <a:latin typeface="Helvetica" pitchFamily="2" charset="0"/>
              </a:rPr>
              <a:t>Over 30 topics and 130 titles</a:t>
            </a:r>
          </a:p>
          <a:p>
            <a:pPr marL="285750" indent="-285750">
              <a:lnSpc>
                <a:spcPct val="150000"/>
              </a:lnSpc>
              <a:buFont typeface="Arial" panose="020B0604020202020204" pitchFamily="34" charset="0"/>
              <a:buChar char="•"/>
            </a:pPr>
            <a:r>
              <a:rPr lang="en-US" sz="2800">
                <a:solidFill>
                  <a:schemeClr val="tx1">
                    <a:lumMod val="65000"/>
                    <a:lumOff val="35000"/>
                  </a:schemeClr>
                </a:solidFill>
                <a:latin typeface="Helvetica" pitchFamily="2" charset="0"/>
              </a:rPr>
              <a:t>Participate with us!</a:t>
            </a:r>
          </a:p>
          <a:p>
            <a:pPr marL="285750" indent="-285750">
              <a:buFont typeface="Arial" panose="020B0604020202020204" pitchFamily="34" charset="0"/>
              <a:buChar char="•"/>
            </a:pPr>
            <a:endParaRPr lang="en-US" sz="2800">
              <a:solidFill>
                <a:schemeClr val="tx1">
                  <a:lumMod val="65000"/>
                  <a:lumOff val="35000"/>
                </a:schemeClr>
              </a:solidFill>
              <a:latin typeface="Helvetica" pitchFamily="2" charset="0"/>
            </a:endParaRPr>
          </a:p>
        </p:txBody>
      </p:sp>
      <p:sp>
        <p:nvSpPr>
          <p:cNvPr id="5" name="TextBox 4">
            <a:extLst>
              <a:ext uri="{FF2B5EF4-FFF2-40B4-BE49-F238E27FC236}">
                <a16:creationId xmlns:a16="http://schemas.microsoft.com/office/drawing/2014/main" id="{607E6C80-A138-1B35-21E4-E56050C8304F}"/>
              </a:ext>
            </a:extLst>
          </p:cNvPr>
          <p:cNvSpPr txBox="1"/>
          <p:nvPr/>
        </p:nvSpPr>
        <p:spPr>
          <a:xfrm>
            <a:off x="858661" y="5634346"/>
            <a:ext cx="6927987" cy="954107"/>
          </a:xfrm>
          <a:prstGeom prst="rect">
            <a:avLst/>
          </a:prstGeom>
          <a:noFill/>
        </p:spPr>
        <p:txBody>
          <a:bodyPr wrap="none" rtlCol="0">
            <a:spAutoFit/>
          </a:bodyPr>
          <a:lstStyle/>
          <a:p>
            <a:r>
              <a:rPr lang="en-US" sz="2800">
                <a:solidFill>
                  <a:schemeClr val="tx1">
                    <a:lumMod val="65000"/>
                    <a:lumOff val="35000"/>
                  </a:schemeClr>
                </a:solidFill>
                <a:latin typeface="Helvetica" pitchFamily="2" charset="0"/>
                <a:hlinkClick r:id="rId3"/>
              </a:rPr>
              <a:t>Explore the NNLM Reading Club</a:t>
            </a:r>
            <a:endParaRPr lang="en-US" sz="2800">
              <a:solidFill>
                <a:schemeClr val="tx1">
                  <a:lumMod val="65000"/>
                  <a:lumOff val="35000"/>
                </a:schemeClr>
              </a:solidFill>
              <a:latin typeface="Helvetica" pitchFamily="2" charset="0"/>
            </a:endParaRPr>
          </a:p>
          <a:p>
            <a:r>
              <a:rPr lang="en-US" sz="2800">
                <a:solidFill>
                  <a:schemeClr val="tx1">
                    <a:lumMod val="65000"/>
                    <a:lumOff val="35000"/>
                  </a:schemeClr>
                </a:solidFill>
                <a:latin typeface="Helvetica" pitchFamily="2" charset="0"/>
                <a:hlinkClick r:id="rId4"/>
              </a:rPr>
              <a:t>Provide Feedback</a:t>
            </a:r>
            <a:r>
              <a:rPr lang="en-US" sz="2800">
                <a:solidFill>
                  <a:schemeClr val="tx1">
                    <a:lumMod val="65000"/>
                    <a:lumOff val="35000"/>
                  </a:schemeClr>
                </a:solidFill>
                <a:latin typeface="Helvetica" pitchFamily="2" charset="0"/>
              </a:rPr>
              <a:t> (URL or scan QR code)</a:t>
            </a:r>
          </a:p>
        </p:txBody>
      </p:sp>
      <p:pic>
        <p:nvPicPr>
          <p:cNvPr id="2" name="Google Shape;186;p30" title="qr code">
            <a:extLst>
              <a:ext uri="{FF2B5EF4-FFF2-40B4-BE49-F238E27FC236}">
                <a16:creationId xmlns:a16="http://schemas.microsoft.com/office/drawing/2014/main" id="{CAC49D5E-8FCF-7191-4FD9-0C0BFD8883A8}"/>
              </a:ext>
            </a:extLst>
          </p:cNvPr>
          <p:cNvPicPr preferRelativeResize="0"/>
          <p:nvPr/>
        </p:nvPicPr>
        <p:blipFill>
          <a:blip r:embed="rId5">
            <a:alphaModFix/>
          </a:blip>
          <a:stretch>
            <a:fillRect/>
          </a:stretch>
        </p:blipFill>
        <p:spPr>
          <a:xfrm>
            <a:off x="8213491" y="4223344"/>
            <a:ext cx="2105312" cy="2177457"/>
          </a:xfrm>
          <a:prstGeom prst="rect">
            <a:avLst/>
          </a:prstGeom>
          <a:noFill/>
          <a:ln>
            <a:noFill/>
          </a:ln>
        </p:spPr>
      </p:pic>
      <p:pic>
        <p:nvPicPr>
          <p:cNvPr id="7" name="Picture 6">
            <a:extLst>
              <a:ext uri="{FF2B5EF4-FFF2-40B4-BE49-F238E27FC236}">
                <a16:creationId xmlns:a16="http://schemas.microsoft.com/office/drawing/2014/main" id="{17157CBF-0D9F-4C07-B157-9FB972CDF6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2438400"/>
          </a:xfrm>
          <a:prstGeom prst="rect">
            <a:avLst/>
          </a:prstGeom>
        </p:spPr>
      </p:pic>
    </p:spTree>
    <p:extLst>
      <p:ext uri="{BB962C8B-B14F-4D97-AF65-F5344CB8AC3E}">
        <p14:creationId xmlns:p14="http://schemas.microsoft.com/office/powerpoint/2010/main" val="210334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0B33D-B159-AD21-C25C-0C78452DAD2C}"/>
              </a:ext>
            </a:extLst>
          </p:cNvPr>
          <p:cNvSpPr>
            <a:spLocks noGrp="1"/>
          </p:cNvSpPr>
          <p:nvPr>
            <p:ph type="title"/>
          </p:nvPr>
        </p:nvSpPr>
        <p:spPr/>
        <p:txBody>
          <a:bodyPr/>
          <a:lstStyle/>
          <a:p>
            <a:r>
              <a:rPr lang="en-US" b="1" dirty="0"/>
              <a:t>Learning Objectives</a:t>
            </a:r>
            <a:endParaRPr lang="en-US" b="1" dirty="0">
              <a:cs typeface="Calibri"/>
            </a:endParaRPr>
          </a:p>
        </p:txBody>
      </p:sp>
      <p:graphicFrame>
        <p:nvGraphicFramePr>
          <p:cNvPr id="4" name="Diagram 3" descr="Why health outreach programs? &#10;Planning for health programs: Ideas and implementation &#10;Partners in programming &#10;Resources and support ">
            <a:extLst>
              <a:ext uri="{FF2B5EF4-FFF2-40B4-BE49-F238E27FC236}">
                <a16:creationId xmlns:a16="http://schemas.microsoft.com/office/drawing/2014/main" id="{5E6AA0E4-28D1-2C05-C7EC-F12333048027}"/>
              </a:ext>
            </a:extLst>
          </p:cNvPr>
          <p:cNvGraphicFramePr/>
          <p:nvPr>
            <p:extLst>
              <p:ext uri="{D42A27DB-BD31-4B8C-83A1-F6EECF244321}">
                <p14:modId xmlns:p14="http://schemas.microsoft.com/office/powerpoint/2010/main" val="2744654486"/>
              </p:ext>
            </p:extLst>
          </p:nvPr>
        </p:nvGraphicFramePr>
        <p:xfrm>
          <a:off x="2152649" y="1690693"/>
          <a:ext cx="7886700" cy="43513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Slide Number Placeholder 4">
            <a:extLst>
              <a:ext uri="{FF2B5EF4-FFF2-40B4-BE49-F238E27FC236}">
                <a16:creationId xmlns:a16="http://schemas.microsoft.com/office/drawing/2014/main" id="{5ADC2AF3-F6DA-6538-8771-4CBA18BA163D}"/>
              </a:ext>
            </a:extLst>
          </p:cNvPr>
          <p:cNvSpPr>
            <a:spLocks noGrp="1"/>
          </p:cNvSpPr>
          <p:nvPr>
            <p:ph type="sldNum" sz="quarter" idx="10"/>
          </p:nvPr>
        </p:nvSpPr>
        <p:spPr/>
        <p:txBody>
          <a:bodyPr/>
          <a:lstStyle/>
          <a:p>
            <a:pPr>
              <a:defRPr/>
            </a:pPr>
            <a:fld id="{025F9F99-9BD9-4422-B838-F0A597D458BC}" type="slidenum">
              <a:rPr lang="en-US" smtClean="0"/>
              <a:pPr>
                <a:defRPr/>
              </a:pPr>
              <a:t>4</a:t>
            </a:fld>
            <a:endParaRPr lang="en-US"/>
          </a:p>
        </p:txBody>
      </p:sp>
    </p:spTree>
    <p:custDataLst>
      <p:tags r:id="rId1"/>
    </p:custDataLst>
    <p:extLst>
      <p:ext uri="{BB962C8B-B14F-4D97-AF65-F5344CB8AC3E}">
        <p14:creationId xmlns:p14="http://schemas.microsoft.com/office/powerpoint/2010/main" val="1269834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38B66-975E-EEF0-921F-2983BA79C530}"/>
              </a:ext>
            </a:extLst>
          </p:cNvPr>
          <p:cNvSpPr>
            <a:spLocks noGrp="1"/>
          </p:cNvSpPr>
          <p:nvPr>
            <p:ph type="title"/>
          </p:nvPr>
        </p:nvSpPr>
        <p:spPr>
          <a:xfrm>
            <a:off x="733753" y="109286"/>
            <a:ext cx="7886700" cy="1325563"/>
          </a:xfrm>
        </p:spPr>
        <p:txBody>
          <a:bodyPr/>
          <a:lstStyle/>
          <a:p>
            <a:r>
              <a:rPr lang="en-US" b="1" dirty="0">
                <a:solidFill>
                  <a:schemeClr val="bg1"/>
                </a:solidFill>
                <a:cs typeface="Calibri"/>
              </a:rPr>
              <a:t>Graphic Medicine 2</a:t>
            </a:r>
            <a:endParaRPr lang="en-US" b="1" dirty="0">
              <a:solidFill>
                <a:schemeClr val="bg1"/>
              </a:solidFill>
              <a:ea typeface="Calibri"/>
              <a:cs typeface="Calibri"/>
            </a:endParaRPr>
          </a:p>
        </p:txBody>
      </p:sp>
      <p:sp>
        <p:nvSpPr>
          <p:cNvPr id="3" name="Content Placeholder 2">
            <a:extLst>
              <a:ext uri="{FF2B5EF4-FFF2-40B4-BE49-F238E27FC236}">
                <a16:creationId xmlns:a16="http://schemas.microsoft.com/office/drawing/2014/main" id="{5A0A0813-77BF-D88A-AB79-0BC966490D7E}"/>
              </a:ext>
            </a:extLst>
          </p:cNvPr>
          <p:cNvSpPr>
            <a:spLocks noGrp="1"/>
          </p:cNvSpPr>
          <p:nvPr>
            <p:ph sz="half" idx="1"/>
          </p:nvPr>
        </p:nvSpPr>
        <p:spPr>
          <a:xfrm>
            <a:off x="735205" y="890017"/>
            <a:ext cx="6581685" cy="4791604"/>
          </a:xfrm>
        </p:spPr>
        <p:txBody>
          <a:bodyPr/>
          <a:lstStyle/>
          <a:p>
            <a:pPr marL="0" indent="0">
              <a:buNone/>
            </a:pPr>
            <a:r>
              <a:rPr lang="en-US" sz="3600" b="1" dirty="0">
                <a:solidFill>
                  <a:schemeClr val="accent1"/>
                </a:solidFill>
                <a:cs typeface="Calibri"/>
              </a:rPr>
              <a:t>“Graphic medicine is the use of comics to tell personal stories of illness and health.”</a:t>
            </a:r>
            <a:endParaRPr lang="en-US" sz="3600" b="1" dirty="0">
              <a:solidFill>
                <a:schemeClr val="accent1"/>
              </a:solidFill>
              <a:ea typeface="Calibri"/>
              <a:cs typeface="Calibri"/>
            </a:endParaRPr>
          </a:p>
          <a:p>
            <a:pPr marL="0" indent="0">
              <a:buNone/>
            </a:pPr>
            <a:r>
              <a:rPr lang="en-US" sz="2400" dirty="0"/>
              <a:t>Learn more:</a:t>
            </a:r>
            <a:endParaRPr lang="en-US" sz="2400" dirty="0">
              <a:cs typeface="Calibri"/>
            </a:endParaRPr>
          </a:p>
          <a:p>
            <a:pPr marL="192405" indent="-192405"/>
            <a:r>
              <a:rPr lang="en-US" sz="2400" dirty="0"/>
              <a:t>GraphicMedicine.org</a:t>
            </a:r>
            <a:endParaRPr lang="en-US" sz="2400" dirty="0">
              <a:cs typeface="Calibri"/>
            </a:endParaRPr>
          </a:p>
          <a:p>
            <a:pPr marL="192405" indent="-192405"/>
            <a:r>
              <a:rPr lang="en-US" sz="2400" dirty="0"/>
              <a:t>Graphic Medicine: Ill-Conceived and Well-Drawn! (NLM Traveling Exhibit)</a:t>
            </a:r>
            <a:endParaRPr lang="en-US" dirty="0">
              <a:cs typeface="Calibri" panose="020F0502020204030204"/>
            </a:endParaRPr>
          </a:p>
          <a:p>
            <a:pPr marL="192405" indent="-192405"/>
            <a:r>
              <a:rPr lang="en-US" sz="2400" dirty="0"/>
              <a:t>Book discussion guides, Region 7 Graphic Medicine Initiative </a:t>
            </a:r>
            <a:endParaRPr lang="en-US" sz="2400" dirty="0">
              <a:cs typeface="Calibri"/>
            </a:endParaRPr>
          </a:p>
          <a:p>
            <a:pPr marL="0" indent="0">
              <a:buNone/>
            </a:pPr>
            <a:endParaRPr lang="en-US" dirty="0">
              <a:solidFill>
                <a:schemeClr val="tx1"/>
              </a:solidFill>
              <a:ea typeface="Calibri"/>
              <a:cs typeface="Calibri"/>
            </a:endParaRPr>
          </a:p>
        </p:txBody>
      </p:sp>
      <p:pic>
        <p:nvPicPr>
          <p:cNvPr id="10" name="Picture 10" descr="Graphic Medicine: Ill-Conceived and Well-Drawn written on a pink speech bubble on teal background">
            <a:extLst>
              <a:ext uri="{FF2B5EF4-FFF2-40B4-BE49-F238E27FC236}">
                <a16:creationId xmlns:a16="http://schemas.microsoft.com/office/drawing/2014/main" id="{3B08888B-261F-A681-979F-B449F5CA7AA1}"/>
              </a:ext>
            </a:extLst>
          </p:cNvPr>
          <p:cNvPicPr>
            <a:picLocks noGrp="1" noChangeAspect="1"/>
          </p:cNvPicPr>
          <p:nvPr>
            <p:ph sz="half" idx="2"/>
          </p:nvPr>
        </p:nvPicPr>
        <p:blipFill>
          <a:blip r:embed="rId4"/>
          <a:stretch>
            <a:fillRect/>
          </a:stretch>
        </p:blipFill>
        <p:spPr>
          <a:xfrm>
            <a:off x="7927069" y="1037794"/>
            <a:ext cx="3285779" cy="1637295"/>
          </a:xfrm>
        </p:spPr>
      </p:pic>
      <p:pic>
        <p:nvPicPr>
          <p:cNvPr id="22" name="Picture 21" descr="cover of book, Tangles: A Story About Alzheimer's, My Mother, and Me by Sarah Leavitt">
            <a:extLst>
              <a:ext uri="{FF2B5EF4-FFF2-40B4-BE49-F238E27FC236}">
                <a16:creationId xmlns:a16="http://schemas.microsoft.com/office/drawing/2014/main" id="{2CACD687-5057-BEFD-6CFE-E2BF9B7AF2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8167" y="2815550"/>
            <a:ext cx="1539725" cy="1781275"/>
          </a:xfrm>
          <a:prstGeom prst="rect">
            <a:avLst/>
          </a:prstGeom>
        </p:spPr>
      </p:pic>
      <p:pic>
        <p:nvPicPr>
          <p:cNvPr id="14" name="Picture 13" descr="black and white cover of book, Ya Que Tengo Mi Licencia by Marek Bennett.&#10;Shows a person inside a car">
            <a:extLst>
              <a:ext uri="{FF2B5EF4-FFF2-40B4-BE49-F238E27FC236}">
                <a16:creationId xmlns:a16="http://schemas.microsoft.com/office/drawing/2014/main" id="{6D85F0CC-22E5-F7F5-A244-3FC383A9E3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23349" y="2918761"/>
            <a:ext cx="1170663" cy="1781275"/>
          </a:xfrm>
          <a:prstGeom prst="rect">
            <a:avLst/>
          </a:prstGeom>
        </p:spPr>
      </p:pic>
      <p:pic>
        <p:nvPicPr>
          <p:cNvPr id="16" name="Picture 15" descr="El Deafo book cover by Cece Bell shows a rabbit person flying with a red cape in the blue sky with white clouds">
            <a:extLst>
              <a:ext uri="{FF2B5EF4-FFF2-40B4-BE49-F238E27FC236}">
                <a16:creationId xmlns:a16="http://schemas.microsoft.com/office/drawing/2014/main" id="{BFDFD882-B0E5-EB36-C2D9-4D986C093B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51668" y="2816566"/>
            <a:ext cx="1380774" cy="1990466"/>
          </a:xfrm>
          <a:prstGeom prst="rect">
            <a:avLst/>
          </a:prstGeom>
        </p:spPr>
      </p:pic>
      <p:grpSp>
        <p:nvGrpSpPr>
          <p:cNvPr id="32" name="Group 31">
            <a:extLst>
              <a:ext uri="{FF2B5EF4-FFF2-40B4-BE49-F238E27FC236}">
                <a16:creationId xmlns:a16="http://schemas.microsoft.com/office/drawing/2014/main" id="{1C1543F0-EF77-BDAA-499F-FFD6A3C01603}"/>
              </a:ext>
              <a:ext uri="{C183D7F6-B498-43B3-948B-1728B52AA6E4}">
                <adec:decorative xmlns:adec="http://schemas.microsoft.com/office/drawing/2017/decorative" val="1"/>
              </a:ext>
            </a:extLst>
          </p:cNvPr>
          <p:cNvGrpSpPr/>
          <p:nvPr/>
        </p:nvGrpSpPr>
        <p:grpSpPr>
          <a:xfrm>
            <a:off x="5673305" y="5225690"/>
            <a:ext cx="6519891" cy="1121673"/>
            <a:chOff x="5673305" y="5225690"/>
            <a:chExt cx="6519891" cy="1121673"/>
          </a:xfrm>
        </p:grpSpPr>
        <p:grpSp>
          <p:nvGrpSpPr>
            <p:cNvPr id="26" name="Group 25">
              <a:extLst>
                <a:ext uri="{FF2B5EF4-FFF2-40B4-BE49-F238E27FC236}">
                  <a16:creationId xmlns:a16="http://schemas.microsoft.com/office/drawing/2014/main" id="{EDA6BC84-63B8-E0D4-CF8E-75EC0C1DE906}"/>
                </a:ext>
              </a:extLst>
            </p:cNvPr>
            <p:cNvGrpSpPr/>
            <p:nvPr/>
          </p:nvGrpSpPr>
          <p:grpSpPr>
            <a:xfrm>
              <a:off x="5673305" y="5225690"/>
              <a:ext cx="6519891" cy="1121673"/>
              <a:chOff x="3890513" y="5254444"/>
              <a:chExt cx="5082155" cy="1035409"/>
            </a:xfrm>
          </p:grpSpPr>
          <p:sp>
            <p:nvSpPr>
              <p:cNvPr id="30" name="Flowchart: Delay 29">
                <a:extLst>
                  <a:ext uri="{FF2B5EF4-FFF2-40B4-BE49-F238E27FC236}">
                    <a16:creationId xmlns:a16="http://schemas.microsoft.com/office/drawing/2014/main" id="{788B9497-1EEA-4427-FD3D-A0E71C55DA98}"/>
                  </a:ext>
                </a:extLst>
              </p:cNvPr>
              <p:cNvSpPr/>
              <p:nvPr/>
            </p:nvSpPr>
            <p:spPr>
              <a:xfrm rot="10800000">
                <a:off x="3890513" y="5254684"/>
                <a:ext cx="977660" cy="1035169"/>
              </a:xfrm>
              <a:prstGeom prst="flowChartDelay">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4698F05-FC8A-8B6F-5A40-9850E4C986A8}"/>
                  </a:ext>
                </a:extLst>
              </p:cNvPr>
              <p:cNvSpPr/>
              <p:nvPr/>
            </p:nvSpPr>
            <p:spPr>
              <a:xfrm>
                <a:off x="4702593" y="5254444"/>
                <a:ext cx="4270075" cy="1035169"/>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53BC2D35-682A-53CE-5D35-784A7939844B}"/>
                </a:ext>
              </a:extLst>
            </p:cNvPr>
            <p:cNvSpPr txBox="1"/>
            <p:nvPr/>
          </p:nvSpPr>
          <p:spPr>
            <a:xfrm>
              <a:off x="6770579" y="5392582"/>
              <a:ext cx="184731" cy="461665"/>
            </a:xfrm>
            <a:prstGeom prst="rect">
              <a:avLst/>
            </a:prstGeom>
            <a:noFill/>
          </p:spPr>
          <p:txBody>
            <a:bodyPr wrap="none" lIns="91440" tIns="45720" rIns="91440" bIns="45720" rtlCol="0" anchor="t">
              <a:spAutoFit/>
            </a:bodyPr>
            <a:lstStyle/>
            <a:p>
              <a:endParaRPr lang="en-US" sz="2400">
                <a:solidFill>
                  <a:schemeClr val="bg1"/>
                </a:solidFill>
                <a:latin typeface="Calibri"/>
                <a:cs typeface="Calibri"/>
              </a:endParaRPr>
            </a:p>
          </p:txBody>
        </p:sp>
        <p:pic>
          <p:nvPicPr>
            <p:cNvPr id="28" name="Picture 27" descr="A white computer mouse with a black background&#10;&#10;Description automatically generated">
              <a:extLst>
                <a:ext uri="{FF2B5EF4-FFF2-40B4-BE49-F238E27FC236}">
                  <a16:creationId xmlns:a16="http://schemas.microsoft.com/office/drawing/2014/main" id="{2F64630B-C2C9-4C3B-43BD-66C3682B17A4}"/>
                </a:ext>
              </a:extLst>
            </p:cNvPr>
            <p:cNvPicPr>
              <a:picLocks noChangeAspect="1"/>
            </p:cNvPicPr>
            <p:nvPr/>
          </p:nvPicPr>
          <p:blipFill>
            <a:blip r:embed="rId8"/>
            <a:stretch>
              <a:fillRect/>
            </a:stretch>
          </p:blipFill>
          <p:spPr>
            <a:xfrm>
              <a:off x="5960853" y="5507965"/>
              <a:ext cx="600975" cy="600975"/>
            </a:xfrm>
            <a:prstGeom prst="rect">
              <a:avLst/>
            </a:prstGeom>
          </p:spPr>
        </p:pic>
        <p:sp>
          <p:nvSpPr>
            <p:cNvPr id="29" name="Oval 28">
              <a:extLst>
                <a:ext uri="{FF2B5EF4-FFF2-40B4-BE49-F238E27FC236}">
                  <a16:creationId xmlns:a16="http://schemas.microsoft.com/office/drawing/2014/main" id="{039FA39E-6858-67EC-DA11-4974EEE1F136}"/>
                </a:ext>
              </a:extLst>
            </p:cNvPr>
            <p:cNvSpPr/>
            <p:nvPr/>
          </p:nvSpPr>
          <p:spPr>
            <a:xfrm>
              <a:off x="5816121" y="5386956"/>
              <a:ext cx="891397" cy="833887"/>
            </a:xfrm>
            <a:prstGeom prst="ellipse">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C6717880-BA7D-51BA-7F16-EA1D21D43DD4}"/>
              </a:ext>
            </a:extLst>
          </p:cNvPr>
          <p:cNvSpPr txBox="1"/>
          <p:nvPr/>
        </p:nvSpPr>
        <p:spPr>
          <a:xfrm>
            <a:off x="6850825" y="5465771"/>
            <a:ext cx="5072758" cy="667491"/>
          </a:xfrm>
          <a:prstGeom prst="rect">
            <a:avLst/>
          </a:prstGeom>
          <a:noFill/>
        </p:spPr>
        <p:txBody>
          <a:bodyPr rot="0" spcFirstLastPara="0" vertOverflow="overflow" horzOverflow="overflow" vert="horz" wrap="square" lIns="51435" tIns="25718" rIns="51435" bIns="25718" numCol="1" spcCol="0" rtlCol="0" fromWordArt="0" anchor="t" anchorCtr="0" forceAA="0" compatLnSpc="1">
            <a:prstTxWarp prst="textNoShape">
              <a:avLst/>
            </a:prstTxWarp>
            <a:spAutoFit/>
          </a:bodyPr>
          <a:lstStyle/>
          <a:p>
            <a:r>
              <a:rPr lang="en-US" sz="2000">
                <a:solidFill>
                  <a:schemeClr val="bg1"/>
                </a:solidFill>
                <a:latin typeface="Calibri"/>
                <a:cs typeface="Calibri"/>
              </a:rPr>
              <a:t>Interested in Graphic Medicine in your region?</a:t>
            </a:r>
          </a:p>
          <a:p>
            <a:r>
              <a:rPr lang="en-US" sz="2000">
                <a:solidFill>
                  <a:schemeClr val="bg1"/>
                </a:solidFill>
                <a:latin typeface="Calibri"/>
                <a:cs typeface="Calibri"/>
                <a:hlinkClick r:id="rId9">
                  <a:extLst>
                    <a:ext uri="{A12FA001-AC4F-418D-AE19-62706E023703}">
                      <ahyp:hlinkClr xmlns:ahyp="http://schemas.microsoft.com/office/drawing/2018/hyperlinkcolor" val="tx"/>
                    </a:ext>
                  </a:extLst>
                </a:hlinkClick>
              </a:rPr>
              <a:t>Contact your RML</a:t>
            </a:r>
            <a:endParaRPr lang="en-US" sz="2000">
              <a:solidFill>
                <a:schemeClr val="bg1"/>
              </a:solidFill>
              <a:latin typeface="Calibri"/>
              <a:ea typeface="Calibri"/>
              <a:cs typeface="Calibri"/>
              <a:hlinkClick r:id="rId9">
                <a:extLst>
                  <a:ext uri="{A12FA001-AC4F-418D-AE19-62706E023703}">
                    <ahyp:hlinkClr xmlns:ahyp="http://schemas.microsoft.com/office/drawing/2018/hyperlinkcolor" val="tx"/>
                  </a:ext>
                </a:extLst>
              </a:hlinkClick>
            </a:endParaRPr>
          </a:p>
        </p:txBody>
      </p:sp>
      <p:sp>
        <p:nvSpPr>
          <p:cNvPr id="5" name="Slide Number Placeholder 4">
            <a:extLst>
              <a:ext uri="{FF2B5EF4-FFF2-40B4-BE49-F238E27FC236}">
                <a16:creationId xmlns:a16="http://schemas.microsoft.com/office/drawing/2014/main" id="{1F69BF05-27E3-7051-568A-80247C4A3FFD}"/>
              </a:ext>
            </a:extLst>
          </p:cNvPr>
          <p:cNvSpPr>
            <a:spLocks noGrp="1"/>
          </p:cNvSpPr>
          <p:nvPr>
            <p:ph type="sldNum" sz="quarter" idx="10"/>
          </p:nvPr>
        </p:nvSpPr>
        <p:spPr/>
        <p:txBody>
          <a:bodyPr/>
          <a:lstStyle/>
          <a:p>
            <a:pPr>
              <a:defRPr/>
            </a:pPr>
            <a:fld id="{372B0271-B012-4ED1-8CE3-476E6D0A5B1D}" type="slidenum">
              <a:rPr lang="en-US" smtClean="0"/>
              <a:pPr>
                <a:defRPr/>
              </a:pPr>
              <a:t>40</a:t>
            </a:fld>
            <a:endParaRPr lang="en-US"/>
          </a:p>
        </p:txBody>
      </p:sp>
    </p:spTree>
    <p:custDataLst>
      <p:tags r:id="rId1"/>
    </p:custDataLst>
    <p:extLst>
      <p:ext uri="{BB962C8B-B14F-4D97-AF65-F5344CB8AC3E}">
        <p14:creationId xmlns:p14="http://schemas.microsoft.com/office/powerpoint/2010/main" val="35366986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33"/>
          <p:cNvSpPr txBox="1">
            <a:spLocks noGrp="1"/>
          </p:cNvSpPr>
          <p:nvPr>
            <p:ph type="title"/>
          </p:nvPr>
        </p:nvSpPr>
        <p:spPr>
          <a:xfrm>
            <a:off x="3138487" y="436830"/>
            <a:ext cx="5915025" cy="994172"/>
          </a:xfrm>
          <a:prstGeom prst="rect">
            <a:avLst/>
          </a:prstGeom>
          <a:noFill/>
          <a:ln>
            <a:noFill/>
          </a:ln>
        </p:spPr>
        <p:txBody>
          <a:bodyPr spcFirstLastPara="1" vert="horz" wrap="square" lIns="68569" tIns="34275" rIns="68569" bIns="34275" numCol="1" anchor="ctr" anchorCtr="0" compatLnSpc="1">
            <a:prstTxWarp prst="textNoShape">
              <a:avLst/>
            </a:prstTxWarp>
            <a:normAutofit/>
          </a:bodyPr>
          <a:lstStyle/>
          <a:p>
            <a:r>
              <a:rPr lang="en-US" b="1" dirty="0"/>
              <a:t>Graphic Medicine</a:t>
            </a:r>
            <a:endParaRPr lang="en-US" b="1" dirty="0">
              <a:cs typeface="Calibri"/>
            </a:endParaRPr>
          </a:p>
        </p:txBody>
      </p:sp>
      <p:pic>
        <p:nvPicPr>
          <p:cNvPr id="427" name="Google Shape;427;p33"/>
          <p:cNvPicPr preferRelativeResize="0"/>
          <p:nvPr/>
        </p:nvPicPr>
        <p:blipFill rotWithShape="1">
          <a:blip r:embed="rId4">
            <a:alphaModFix/>
          </a:blip>
          <a:srcRect/>
          <a:stretch/>
        </p:blipFill>
        <p:spPr>
          <a:xfrm>
            <a:off x="1466359" y="1607860"/>
            <a:ext cx="2916185" cy="3970506"/>
          </a:xfrm>
          <a:prstGeom prst="rect">
            <a:avLst/>
          </a:prstGeom>
          <a:noFill/>
          <a:ln>
            <a:noFill/>
          </a:ln>
        </p:spPr>
      </p:pic>
      <p:sp>
        <p:nvSpPr>
          <p:cNvPr id="428" name="Google Shape;428;p33"/>
          <p:cNvSpPr txBox="1">
            <a:spLocks noGrp="1"/>
          </p:cNvSpPr>
          <p:nvPr>
            <p:ph type="body" idx="2"/>
          </p:nvPr>
        </p:nvSpPr>
        <p:spPr>
          <a:xfrm>
            <a:off x="5854699" y="1963351"/>
            <a:ext cx="5205630" cy="2938850"/>
          </a:xfrm>
          <a:prstGeom prst="rect">
            <a:avLst/>
          </a:prstGeom>
          <a:noFill/>
          <a:ln>
            <a:noFill/>
          </a:ln>
        </p:spPr>
        <p:txBody>
          <a:bodyPr spcFirstLastPara="1" vert="horz" wrap="square" lIns="68569" tIns="34275" rIns="68569" bIns="34275" numCol="1" anchor="t" anchorCtr="0" compatLnSpc="1">
            <a:prstTxWarp prst="textNoShape">
              <a:avLst/>
            </a:prstTxWarp>
            <a:noAutofit/>
          </a:bodyPr>
          <a:lstStyle/>
          <a:p>
            <a:pPr marL="171450" indent="-171450">
              <a:spcBef>
                <a:spcPts val="0"/>
              </a:spcBef>
              <a:buClr>
                <a:schemeClr val="dk1"/>
              </a:buClr>
              <a:buSzPts val="2400"/>
              <a:buFont typeface="Noto Sans Symbols"/>
              <a:buChar char="▪"/>
            </a:pPr>
            <a:r>
              <a:rPr lang="en-US" dirty="0">
                <a:solidFill>
                  <a:schemeClr val="dk1"/>
                </a:solidFill>
              </a:rPr>
              <a:t>Graphic medicine combines visual storytelling and medicine </a:t>
            </a:r>
            <a:endParaRPr dirty="0">
              <a:solidFill>
                <a:schemeClr val="dk1"/>
              </a:solidFill>
            </a:endParaRPr>
          </a:p>
          <a:p>
            <a:pPr marL="171450" indent="-171450">
              <a:buClr>
                <a:schemeClr val="dk1"/>
              </a:buClr>
              <a:buSzPts val="2400"/>
              <a:buFont typeface="Noto Sans Symbols"/>
              <a:buChar char="▪"/>
            </a:pPr>
            <a:r>
              <a:rPr lang="en-US" dirty="0">
                <a:solidFill>
                  <a:schemeClr val="dk1"/>
                </a:solidFill>
              </a:rPr>
              <a:t>Topics such as addiction, epilepsy, grief, mental health, cancer, and more</a:t>
            </a:r>
            <a:endParaRPr dirty="0">
              <a:solidFill>
                <a:schemeClr val="dk1"/>
              </a:solidFill>
            </a:endParaRPr>
          </a:p>
          <a:p>
            <a:pPr marL="171450" indent="-171450">
              <a:buClr>
                <a:schemeClr val="dk1"/>
              </a:buClr>
              <a:buSzPts val="2400"/>
              <a:buFont typeface="Noto Sans Symbols"/>
              <a:buChar char="▪"/>
            </a:pPr>
            <a:r>
              <a:rPr lang="en-US" dirty="0">
                <a:solidFill>
                  <a:schemeClr val="dk1"/>
                </a:solidFill>
              </a:rPr>
              <a:t>Full booklists, discussion guides </a:t>
            </a:r>
            <a:endParaRPr lang="en-US" sz="2400" dirty="0">
              <a:solidFill>
                <a:schemeClr val="dk1"/>
              </a:solidFill>
            </a:endParaRPr>
          </a:p>
          <a:p>
            <a:pPr marL="171450" indent="-66675">
              <a:buSzPts val="2200"/>
              <a:buNone/>
            </a:pPr>
            <a:endParaRPr sz="1650" dirty="0"/>
          </a:p>
        </p:txBody>
      </p:sp>
      <p:sp>
        <p:nvSpPr>
          <p:cNvPr id="2" name="Slide Number Placeholder 1">
            <a:extLst>
              <a:ext uri="{FF2B5EF4-FFF2-40B4-BE49-F238E27FC236}">
                <a16:creationId xmlns:a16="http://schemas.microsoft.com/office/drawing/2014/main" id="{6EAD7555-5CBC-4D0F-4D28-C265373FAD60}"/>
              </a:ext>
            </a:extLst>
          </p:cNvPr>
          <p:cNvSpPr>
            <a:spLocks noGrp="1"/>
          </p:cNvSpPr>
          <p:nvPr>
            <p:ph type="sldNum" sz="quarter" idx="10"/>
          </p:nvPr>
        </p:nvSpPr>
        <p:spPr/>
        <p:txBody>
          <a:bodyPr/>
          <a:lstStyle/>
          <a:p>
            <a:pPr>
              <a:defRPr/>
            </a:pPr>
            <a:fld id="{372B0271-B012-4ED1-8CE3-476E6D0A5B1D}" type="slidenum">
              <a:rPr lang="en-US" smtClean="0"/>
              <a:pPr>
                <a:defRPr/>
              </a:pPr>
              <a:t>41</a:t>
            </a:fld>
            <a:endParaRPr lang="en-US"/>
          </a:p>
        </p:txBody>
      </p:sp>
      <p:sp>
        <p:nvSpPr>
          <p:cNvPr id="3" name="TextBox 2">
            <a:extLst>
              <a:ext uri="{FF2B5EF4-FFF2-40B4-BE49-F238E27FC236}">
                <a16:creationId xmlns:a16="http://schemas.microsoft.com/office/drawing/2014/main" id="{F3B7CF88-4780-284A-4850-40F3BC2BC667}"/>
              </a:ext>
            </a:extLst>
          </p:cNvPr>
          <p:cNvSpPr txBox="1"/>
          <p:nvPr/>
        </p:nvSpPr>
        <p:spPr>
          <a:xfrm>
            <a:off x="293718" y="5755224"/>
            <a:ext cx="7517251" cy="677108"/>
          </a:xfrm>
          <a:prstGeom prst="rect">
            <a:avLst/>
          </a:prstGeom>
          <a:noFill/>
        </p:spPr>
        <p:txBody>
          <a:bodyPr wrap="none" rtlCol="0">
            <a:spAutoFit/>
          </a:bodyPr>
          <a:lstStyle/>
          <a:p>
            <a:r>
              <a:rPr lang="en-US" sz="2000" dirty="0">
                <a:solidFill>
                  <a:schemeClr val="dk1"/>
                </a:solidFill>
              </a:rPr>
              <a:t>Pictured: COVID Chronicles edited by Kendra Boileau and Rich Johnson</a:t>
            </a:r>
          </a:p>
          <a:p>
            <a:endParaRPr lang="en-US" dirty="0"/>
          </a:p>
        </p:txBody>
      </p:sp>
    </p:spTree>
    <p:custDataLst>
      <p:tags r:id="rId1"/>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BF5D9B-28F8-432B-151C-11588D51206A}"/>
              </a:ext>
            </a:extLst>
          </p:cNvPr>
          <p:cNvSpPr>
            <a:spLocks noGrp="1"/>
          </p:cNvSpPr>
          <p:nvPr>
            <p:ph type="title"/>
          </p:nvPr>
        </p:nvSpPr>
        <p:spPr>
          <a:xfrm>
            <a:off x="249622" y="281317"/>
            <a:ext cx="11793415" cy="745629"/>
          </a:xfrm>
        </p:spPr>
        <p:txBody>
          <a:bodyPr>
            <a:noAutofit/>
          </a:bodyPr>
          <a:lstStyle/>
          <a:p>
            <a:r>
              <a:rPr lang="en-US" b="1" dirty="0"/>
              <a:t>Diverse Voices in Health &amp; Medicine Collections</a:t>
            </a:r>
            <a:endParaRPr lang="en-US" b="1" dirty="0">
              <a:ea typeface="Calibri"/>
              <a:cs typeface="Calibri"/>
            </a:endParaRPr>
          </a:p>
        </p:txBody>
      </p:sp>
      <p:sp>
        <p:nvSpPr>
          <p:cNvPr id="3" name="Content Placeholder 2">
            <a:extLst>
              <a:ext uri="{FF2B5EF4-FFF2-40B4-BE49-F238E27FC236}">
                <a16:creationId xmlns:a16="http://schemas.microsoft.com/office/drawing/2014/main" id="{4CE93F5C-D9D6-E7A3-793C-B79DFAF624DD}"/>
              </a:ext>
            </a:extLst>
          </p:cNvPr>
          <p:cNvSpPr>
            <a:spLocks noGrp="1"/>
          </p:cNvSpPr>
          <p:nvPr>
            <p:ph sz="half" idx="2"/>
          </p:nvPr>
        </p:nvSpPr>
        <p:spPr>
          <a:xfrm>
            <a:off x="6561828" y="1952889"/>
            <a:ext cx="4501228" cy="2504759"/>
          </a:xfrm>
        </p:spPr>
        <p:txBody>
          <a:bodyPr/>
          <a:lstStyle/>
          <a:p>
            <a:r>
              <a:rPr lang="en-US" dirty="0">
                <a:solidFill>
                  <a:schemeClr val="tx1"/>
                </a:solidFill>
              </a:rPr>
              <a:t>5 Downloadable Toolkits for Adults</a:t>
            </a:r>
            <a:r>
              <a:rPr lang="en-US" sz="1575" dirty="0"/>
              <a:t>, </a:t>
            </a:r>
            <a:r>
              <a:rPr lang="en-US" dirty="0">
                <a:solidFill>
                  <a:schemeClr val="tx1"/>
                </a:solidFill>
              </a:rPr>
              <a:t>Children</a:t>
            </a:r>
            <a:r>
              <a:rPr lang="en-US" sz="1575" dirty="0"/>
              <a:t>, </a:t>
            </a:r>
            <a:r>
              <a:rPr lang="en-US" dirty="0">
                <a:solidFill>
                  <a:schemeClr val="tx1"/>
                </a:solidFill>
              </a:rPr>
              <a:t>Teens</a:t>
            </a:r>
            <a:r>
              <a:rPr lang="en-US" sz="1575" dirty="0"/>
              <a:t>,</a:t>
            </a:r>
            <a:r>
              <a:rPr lang="en-US" dirty="0">
                <a:solidFill>
                  <a:schemeClr val="tx1"/>
                </a:solidFill>
              </a:rPr>
              <a:t> Adult Zines, and Graphic Medicine</a:t>
            </a:r>
            <a:endParaRPr lang="en-US" sz="1575" dirty="0"/>
          </a:p>
          <a:p>
            <a:r>
              <a:rPr lang="en-US" dirty="0">
                <a:solidFill>
                  <a:schemeClr val="tx1"/>
                </a:solidFill>
              </a:rPr>
              <a:t>Features more than 1,900 titles</a:t>
            </a:r>
            <a:endParaRPr lang="en-US" dirty="0">
              <a:solidFill>
                <a:schemeClr val="tx1"/>
              </a:solidFill>
              <a:ea typeface="Calibri"/>
              <a:cs typeface="Calibri"/>
            </a:endParaRPr>
          </a:p>
          <a:p>
            <a:pPr marL="0" indent="0">
              <a:buNone/>
            </a:pPr>
            <a:endParaRPr lang="en-US" dirty="0">
              <a:solidFill>
                <a:schemeClr val="tx1"/>
              </a:solidFill>
              <a:cs typeface="Calibri"/>
            </a:endParaRPr>
          </a:p>
        </p:txBody>
      </p:sp>
      <p:grpSp>
        <p:nvGrpSpPr>
          <p:cNvPr id="16" name="Group 15">
            <a:extLst>
              <a:ext uri="{FF2B5EF4-FFF2-40B4-BE49-F238E27FC236}">
                <a16:creationId xmlns:a16="http://schemas.microsoft.com/office/drawing/2014/main" id="{A1A29D0C-9AED-13B9-267D-372200147CCE}"/>
              </a:ext>
              <a:ext uri="{C183D7F6-B498-43B3-948B-1728B52AA6E4}">
                <adec:decorative xmlns:adec="http://schemas.microsoft.com/office/drawing/2017/decorative" val="1"/>
              </a:ext>
            </a:extLst>
          </p:cNvPr>
          <p:cNvGrpSpPr/>
          <p:nvPr/>
        </p:nvGrpSpPr>
        <p:grpSpPr>
          <a:xfrm>
            <a:off x="5673305" y="5225690"/>
            <a:ext cx="6519891" cy="1121673"/>
            <a:chOff x="5673305" y="5225690"/>
            <a:chExt cx="6519891" cy="1121673"/>
          </a:xfrm>
        </p:grpSpPr>
        <p:grpSp>
          <p:nvGrpSpPr>
            <p:cNvPr id="10" name="Group 9">
              <a:extLst>
                <a:ext uri="{FF2B5EF4-FFF2-40B4-BE49-F238E27FC236}">
                  <a16:creationId xmlns:a16="http://schemas.microsoft.com/office/drawing/2014/main" id="{5E0F170A-F5B1-1990-2000-9DA52B39912F}"/>
                </a:ext>
              </a:extLst>
            </p:cNvPr>
            <p:cNvGrpSpPr/>
            <p:nvPr/>
          </p:nvGrpSpPr>
          <p:grpSpPr>
            <a:xfrm>
              <a:off x="5673305" y="5225690"/>
              <a:ext cx="6519891" cy="1121673"/>
              <a:chOff x="3890513" y="5254444"/>
              <a:chExt cx="5082155" cy="1035409"/>
            </a:xfrm>
          </p:grpSpPr>
          <p:sp>
            <p:nvSpPr>
              <p:cNvPr id="14" name="Flowchart: Delay 13">
                <a:extLst>
                  <a:ext uri="{FF2B5EF4-FFF2-40B4-BE49-F238E27FC236}">
                    <a16:creationId xmlns:a16="http://schemas.microsoft.com/office/drawing/2014/main" id="{7752A389-8935-280F-4132-7F6EA0B29494}"/>
                  </a:ext>
                </a:extLst>
              </p:cNvPr>
              <p:cNvSpPr/>
              <p:nvPr/>
            </p:nvSpPr>
            <p:spPr>
              <a:xfrm rot="10800000">
                <a:off x="3890513" y="5254684"/>
                <a:ext cx="977660" cy="1035169"/>
              </a:xfrm>
              <a:prstGeom prst="flowChartDelay">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4E5BCC8-F28B-795F-9B32-24C068E01221}"/>
                  </a:ext>
                </a:extLst>
              </p:cNvPr>
              <p:cNvSpPr/>
              <p:nvPr/>
            </p:nvSpPr>
            <p:spPr>
              <a:xfrm>
                <a:off x="4702593" y="5254444"/>
                <a:ext cx="4270075" cy="1035169"/>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9F82602B-EF52-BA46-F170-50810E8B3299}"/>
                </a:ext>
              </a:extLst>
            </p:cNvPr>
            <p:cNvSpPr txBox="1"/>
            <p:nvPr/>
          </p:nvSpPr>
          <p:spPr>
            <a:xfrm>
              <a:off x="6770579" y="5392582"/>
              <a:ext cx="184731" cy="461665"/>
            </a:xfrm>
            <a:prstGeom prst="rect">
              <a:avLst/>
            </a:prstGeom>
            <a:noFill/>
          </p:spPr>
          <p:txBody>
            <a:bodyPr wrap="none" lIns="91440" tIns="45720" rIns="91440" bIns="45720" rtlCol="0" anchor="t">
              <a:spAutoFit/>
            </a:bodyPr>
            <a:lstStyle/>
            <a:p>
              <a:endParaRPr lang="en-US" sz="2400">
                <a:solidFill>
                  <a:schemeClr val="bg1"/>
                </a:solidFill>
                <a:latin typeface="Calibri"/>
                <a:cs typeface="Calibri"/>
              </a:endParaRPr>
            </a:p>
          </p:txBody>
        </p:sp>
        <p:pic>
          <p:nvPicPr>
            <p:cNvPr id="12" name="Picture 11" descr="A white computer mouse with a black background&#10;&#10;Description automatically generated">
              <a:extLst>
                <a:ext uri="{FF2B5EF4-FFF2-40B4-BE49-F238E27FC236}">
                  <a16:creationId xmlns:a16="http://schemas.microsoft.com/office/drawing/2014/main" id="{0488D8E8-3EFA-9540-3AA8-7D4A99094CDF}"/>
                </a:ext>
              </a:extLst>
            </p:cNvPr>
            <p:cNvPicPr>
              <a:picLocks noChangeAspect="1"/>
            </p:cNvPicPr>
            <p:nvPr/>
          </p:nvPicPr>
          <p:blipFill>
            <a:blip r:embed="rId4"/>
            <a:stretch>
              <a:fillRect/>
            </a:stretch>
          </p:blipFill>
          <p:spPr>
            <a:xfrm>
              <a:off x="5960853" y="5507965"/>
              <a:ext cx="600975" cy="600975"/>
            </a:xfrm>
            <a:prstGeom prst="rect">
              <a:avLst/>
            </a:prstGeom>
          </p:spPr>
        </p:pic>
        <p:sp>
          <p:nvSpPr>
            <p:cNvPr id="13" name="Oval 12">
              <a:extLst>
                <a:ext uri="{FF2B5EF4-FFF2-40B4-BE49-F238E27FC236}">
                  <a16:creationId xmlns:a16="http://schemas.microsoft.com/office/drawing/2014/main" id="{4A8538AC-700B-7DF5-5E3C-8D64B2105F29}"/>
                </a:ext>
              </a:extLst>
            </p:cNvPr>
            <p:cNvSpPr/>
            <p:nvPr/>
          </p:nvSpPr>
          <p:spPr>
            <a:xfrm>
              <a:off x="5816121" y="5386956"/>
              <a:ext cx="891397" cy="833887"/>
            </a:xfrm>
            <a:prstGeom prst="ellipse">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7877145F-D2D5-B46F-5479-223BF6CF322B}"/>
              </a:ext>
            </a:extLst>
          </p:cNvPr>
          <p:cNvSpPr txBox="1"/>
          <p:nvPr/>
        </p:nvSpPr>
        <p:spPr>
          <a:xfrm>
            <a:off x="6832861" y="5570237"/>
            <a:ext cx="5272832" cy="421270"/>
          </a:xfrm>
          <a:prstGeom prst="rect">
            <a:avLst/>
          </a:prstGeom>
          <a:noFill/>
        </p:spPr>
        <p:txBody>
          <a:bodyPr rot="0" spcFirstLastPara="0" vertOverflow="overflow" horzOverflow="overflow" vert="horz" wrap="square" lIns="51435" tIns="25718" rIns="51435" bIns="25718" numCol="1" spcCol="0" rtlCol="0" fromWordArt="0" anchor="t" anchorCtr="0" forceAA="0" compatLnSpc="1">
            <a:prstTxWarp prst="textNoShape">
              <a:avLst/>
            </a:prstTxWarp>
            <a:spAutoFit/>
          </a:bodyPr>
          <a:lstStyle/>
          <a:p>
            <a:r>
              <a:rPr lang="en-US" sz="2400">
                <a:solidFill>
                  <a:schemeClr val="bg1"/>
                </a:solidFill>
                <a:latin typeface="Calibri"/>
                <a:cs typeface="Calibri"/>
                <a:hlinkClick r:id="rId5">
                  <a:extLst>
                    <a:ext uri="{A12FA001-AC4F-418D-AE19-62706E023703}">
                      <ahyp:hlinkClr xmlns:ahyp="http://schemas.microsoft.com/office/drawing/2018/hyperlinkcolor" val="tx"/>
                    </a:ext>
                  </a:extLst>
                </a:hlinkClick>
              </a:rPr>
              <a:t>Explore the Diverse Voices Collection</a:t>
            </a:r>
            <a:endParaRPr lang="en-US" sz="2400">
              <a:solidFill>
                <a:schemeClr val="bg1"/>
              </a:solidFill>
              <a:latin typeface="Calibri"/>
              <a:ea typeface="Calibri"/>
              <a:cs typeface="Calibri"/>
              <a:hlinkClick r:id="rId5">
                <a:extLst>
                  <a:ext uri="{A12FA001-AC4F-418D-AE19-62706E023703}">
                    <ahyp:hlinkClr xmlns:ahyp="http://schemas.microsoft.com/office/drawing/2018/hyperlinkcolor" val="tx"/>
                  </a:ext>
                </a:extLst>
              </a:hlinkClick>
            </a:endParaRPr>
          </a:p>
        </p:txBody>
      </p:sp>
      <p:sp>
        <p:nvSpPr>
          <p:cNvPr id="17" name="Slide Number Placeholder 16">
            <a:extLst>
              <a:ext uri="{FF2B5EF4-FFF2-40B4-BE49-F238E27FC236}">
                <a16:creationId xmlns:a16="http://schemas.microsoft.com/office/drawing/2014/main" id="{3CAE3C74-6ED8-8FFC-5586-5B1E4D826598}"/>
              </a:ext>
            </a:extLst>
          </p:cNvPr>
          <p:cNvSpPr>
            <a:spLocks noGrp="1"/>
          </p:cNvSpPr>
          <p:nvPr>
            <p:ph type="sldNum" sz="quarter" idx="10"/>
          </p:nvPr>
        </p:nvSpPr>
        <p:spPr/>
        <p:txBody>
          <a:bodyPr/>
          <a:lstStyle/>
          <a:p>
            <a:pPr>
              <a:defRPr/>
            </a:pPr>
            <a:fld id="{372B0271-B012-4ED1-8CE3-476E6D0A5B1D}" type="slidenum">
              <a:rPr lang="en-US" smtClean="0"/>
              <a:pPr>
                <a:defRPr/>
              </a:pPr>
              <a:t>42</a:t>
            </a:fld>
            <a:endParaRPr lang="en-US"/>
          </a:p>
        </p:txBody>
      </p:sp>
      <p:pic>
        <p:nvPicPr>
          <p:cNvPr id="4" name="Picture 3" descr="Black Man in a White Coat book cover">
            <a:extLst>
              <a:ext uri="{FF2B5EF4-FFF2-40B4-BE49-F238E27FC236}">
                <a16:creationId xmlns:a16="http://schemas.microsoft.com/office/drawing/2014/main" id="{7E1F1CEA-0B75-05E8-B35E-85E59518D9F4}"/>
              </a:ext>
            </a:extLst>
          </p:cNvPr>
          <p:cNvPicPr>
            <a:picLocks noChangeAspect="1"/>
          </p:cNvPicPr>
          <p:nvPr/>
        </p:nvPicPr>
        <p:blipFill>
          <a:blip r:embed="rId6"/>
          <a:stretch>
            <a:fillRect/>
          </a:stretch>
        </p:blipFill>
        <p:spPr>
          <a:xfrm>
            <a:off x="170832" y="2004253"/>
            <a:ext cx="1664352" cy="2402032"/>
          </a:xfrm>
          <a:prstGeom prst="rect">
            <a:avLst/>
          </a:prstGeom>
          <a:ln w="63500">
            <a:solidFill>
              <a:srgbClr val="20558A"/>
            </a:solidFill>
          </a:ln>
        </p:spPr>
      </p:pic>
      <p:pic>
        <p:nvPicPr>
          <p:cNvPr id="18" name="Picture 17" descr="The Unapologetic Guide to Black Mental Health book cover">
            <a:extLst>
              <a:ext uri="{FF2B5EF4-FFF2-40B4-BE49-F238E27FC236}">
                <a16:creationId xmlns:a16="http://schemas.microsoft.com/office/drawing/2014/main" id="{AFA223F5-CA6C-20C2-D3DC-DB67576E8C80}"/>
              </a:ext>
            </a:extLst>
          </p:cNvPr>
          <p:cNvPicPr>
            <a:picLocks noChangeAspect="1"/>
          </p:cNvPicPr>
          <p:nvPr/>
        </p:nvPicPr>
        <p:blipFill>
          <a:blip r:embed="rId7"/>
          <a:stretch>
            <a:fillRect/>
          </a:stretch>
        </p:blipFill>
        <p:spPr>
          <a:xfrm>
            <a:off x="2152569" y="1047677"/>
            <a:ext cx="1683372" cy="2507277"/>
          </a:xfrm>
          <a:prstGeom prst="rect">
            <a:avLst/>
          </a:prstGeom>
          <a:ln w="63500">
            <a:solidFill>
              <a:srgbClr val="20558A"/>
            </a:solidFill>
          </a:ln>
        </p:spPr>
      </p:pic>
      <p:pic>
        <p:nvPicPr>
          <p:cNvPr id="19" name="Picture 18" descr="How to be Ace book cover">
            <a:extLst>
              <a:ext uri="{FF2B5EF4-FFF2-40B4-BE49-F238E27FC236}">
                <a16:creationId xmlns:a16="http://schemas.microsoft.com/office/drawing/2014/main" id="{80713716-18A3-23EA-D394-C54AF26F7DC2}"/>
              </a:ext>
            </a:extLst>
          </p:cNvPr>
          <p:cNvPicPr>
            <a:picLocks noChangeAspect="1"/>
          </p:cNvPicPr>
          <p:nvPr/>
        </p:nvPicPr>
        <p:blipFill>
          <a:blip r:embed="rId8"/>
          <a:stretch>
            <a:fillRect/>
          </a:stretch>
        </p:blipFill>
        <p:spPr>
          <a:xfrm>
            <a:off x="4209668" y="2246274"/>
            <a:ext cx="1664351" cy="2365451"/>
          </a:xfrm>
          <a:prstGeom prst="rect">
            <a:avLst/>
          </a:prstGeom>
          <a:ln w="63500">
            <a:solidFill>
              <a:srgbClr val="20558A"/>
            </a:solidFill>
          </a:ln>
        </p:spPr>
      </p:pic>
      <p:pic>
        <p:nvPicPr>
          <p:cNvPr id="20" name="Picture 19" descr="The Pain Gap book cover">
            <a:extLst>
              <a:ext uri="{FF2B5EF4-FFF2-40B4-BE49-F238E27FC236}">
                <a16:creationId xmlns:a16="http://schemas.microsoft.com/office/drawing/2014/main" id="{3E82BFF7-500E-D053-B14B-9ED411DB52DA}"/>
              </a:ext>
            </a:extLst>
          </p:cNvPr>
          <p:cNvPicPr>
            <a:picLocks noChangeAspect="1"/>
          </p:cNvPicPr>
          <p:nvPr/>
        </p:nvPicPr>
        <p:blipFill>
          <a:blip r:embed="rId9"/>
          <a:stretch>
            <a:fillRect/>
          </a:stretch>
        </p:blipFill>
        <p:spPr>
          <a:xfrm>
            <a:off x="2152569" y="3741899"/>
            <a:ext cx="1664350" cy="2478944"/>
          </a:xfrm>
          <a:prstGeom prst="rect">
            <a:avLst/>
          </a:prstGeom>
          <a:noFill/>
          <a:ln w="63500">
            <a:solidFill>
              <a:srgbClr val="20558A"/>
            </a:solidFill>
          </a:ln>
        </p:spPr>
      </p:pic>
    </p:spTree>
    <p:custDataLst>
      <p:tags r:id="rId1"/>
    </p:custDataLst>
    <p:extLst>
      <p:ext uri="{BB962C8B-B14F-4D97-AF65-F5344CB8AC3E}">
        <p14:creationId xmlns:p14="http://schemas.microsoft.com/office/powerpoint/2010/main" val="2910937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63F92-1E82-B402-256C-7CB6CFDBF1AF}"/>
              </a:ext>
            </a:extLst>
          </p:cNvPr>
          <p:cNvSpPr>
            <a:spLocks noGrp="1"/>
          </p:cNvSpPr>
          <p:nvPr>
            <p:ph type="title"/>
          </p:nvPr>
        </p:nvSpPr>
        <p:spPr/>
        <p:txBody>
          <a:bodyPr/>
          <a:lstStyle/>
          <a:p>
            <a:r>
              <a:rPr lang="en-US" dirty="0"/>
              <a:t>				How did it go?</a:t>
            </a:r>
          </a:p>
        </p:txBody>
      </p:sp>
      <p:pic>
        <p:nvPicPr>
          <p:cNvPr id="6" name="Content Placeholder 5" descr="Close-up of a hand writing a light bulb&#10;&#10;Description automatically generated">
            <a:extLst>
              <a:ext uri="{FF2B5EF4-FFF2-40B4-BE49-F238E27FC236}">
                <a16:creationId xmlns:a16="http://schemas.microsoft.com/office/drawing/2014/main" id="{ACAB1774-E9B6-E25C-2DE2-2F8B2A859A4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68276" y="1825625"/>
            <a:ext cx="6255447" cy="4351338"/>
          </a:xfrm>
        </p:spPr>
      </p:pic>
      <p:sp>
        <p:nvSpPr>
          <p:cNvPr id="4" name="Slide Number Placeholder 3">
            <a:extLst>
              <a:ext uri="{FF2B5EF4-FFF2-40B4-BE49-F238E27FC236}">
                <a16:creationId xmlns:a16="http://schemas.microsoft.com/office/drawing/2014/main" id="{271027EF-71B2-DE6F-D01B-1CACF0F26CB1}"/>
              </a:ext>
            </a:extLst>
          </p:cNvPr>
          <p:cNvSpPr>
            <a:spLocks noGrp="1"/>
          </p:cNvSpPr>
          <p:nvPr>
            <p:ph type="sldNum" sz="quarter" idx="10"/>
          </p:nvPr>
        </p:nvSpPr>
        <p:spPr/>
        <p:txBody>
          <a:bodyPr/>
          <a:lstStyle/>
          <a:p>
            <a:pPr>
              <a:defRPr/>
            </a:pPr>
            <a:fld id="{025F9F99-9BD9-4422-B838-F0A597D458BC}" type="slidenum">
              <a:rPr lang="en-US" smtClean="0"/>
              <a:pPr>
                <a:defRPr/>
              </a:pPr>
              <a:t>43</a:t>
            </a:fld>
            <a:endParaRPr lang="en-US"/>
          </a:p>
        </p:txBody>
      </p:sp>
    </p:spTree>
    <p:extLst>
      <p:ext uri="{BB962C8B-B14F-4D97-AF65-F5344CB8AC3E}">
        <p14:creationId xmlns:p14="http://schemas.microsoft.com/office/powerpoint/2010/main" val="28896238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293" y="386655"/>
            <a:ext cx="7886700" cy="829496"/>
          </a:xfrm>
        </p:spPr>
        <p:txBody>
          <a:bodyPr/>
          <a:lstStyle/>
          <a:p>
            <a:pPr algn="l"/>
            <a:r>
              <a:rPr lang="en-US" sz="4400" b="1" dirty="0"/>
              <a:t>Partner with NNLM</a:t>
            </a:r>
            <a:endParaRPr lang="en-US" sz="4400" b="1" dirty="0">
              <a:cs typeface="Calibri"/>
            </a:endParaRPr>
          </a:p>
        </p:txBody>
      </p:sp>
      <p:sp>
        <p:nvSpPr>
          <p:cNvPr id="4" name="Text Placeholder 3">
            <a:extLst>
              <a:ext uri="{FF2B5EF4-FFF2-40B4-BE49-F238E27FC236}">
                <a16:creationId xmlns:a16="http://schemas.microsoft.com/office/drawing/2014/main" id="{A3DB7BF1-17CD-616F-2AD3-75179DCD4B5D}"/>
              </a:ext>
            </a:extLst>
          </p:cNvPr>
          <p:cNvSpPr>
            <a:spLocks noGrp="1"/>
          </p:cNvSpPr>
          <p:nvPr>
            <p:ph type="body" idx="1"/>
          </p:nvPr>
        </p:nvSpPr>
        <p:spPr>
          <a:xfrm>
            <a:off x="1637934" y="3710355"/>
            <a:ext cx="7886700" cy="1500187"/>
          </a:xfrm>
        </p:spPr>
        <p:txBody>
          <a:bodyPr/>
          <a:lstStyle/>
          <a:p>
            <a:r>
              <a:rPr lang="en-US" sz="2800" dirty="0">
                <a:cs typeface="Calibri"/>
              </a:rPr>
              <a:t>Membership – Funding – Training </a:t>
            </a:r>
            <a:endParaRPr lang="en-US" sz="2800" dirty="0"/>
          </a:p>
        </p:txBody>
      </p:sp>
      <p:sp>
        <p:nvSpPr>
          <p:cNvPr id="5" name="Slide Number Placeholder 4">
            <a:extLst>
              <a:ext uri="{FF2B5EF4-FFF2-40B4-BE49-F238E27FC236}">
                <a16:creationId xmlns:a16="http://schemas.microsoft.com/office/drawing/2014/main" id="{E45B2A3C-5548-EA1A-2A8A-D8EC12F86A7A}"/>
              </a:ext>
            </a:extLst>
          </p:cNvPr>
          <p:cNvSpPr>
            <a:spLocks noGrp="1"/>
          </p:cNvSpPr>
          <p:nvPr>
            <p:ph type="sldNum" sz="quarter" idx="10"/>
          </p:nvPr>
        </p:nvSpPr>
        <p:spPr/>
        <p:txBody>
          <a:bodyPr/>
          <a:lstStyle/>
          <a:p>
            <a:pPr>
              <a:defRPr/>
            </a:pPr>
            <a:fld id="{C8BD5518-C465-4C1F-8E36-9195006C4AB9}" type="slidenum">
              <a:rPr lang="en-US" smtClean="0"/>
              <a:pPr>
                <a:defRPr/>
              </a:pPr>
              <a:t>44</a:t>
            </a:fld>
            <a:endParaRPr lang="en-US"/>
          </a:p>
        </p:txBody>
      </p:sp>
    </p:spTree>
    <p:custDataLst>
      <p:tags r:id="rId1"/>
    </p:custDataLst>
    <p:extLst>
      <p:ext uri="{BB962C8B-B14F-4D97-AF65-F5344CB8AC3E}">
        <p14:creationId xmlns:p14="http://schemas.microsoft.com/office/powerpoint/2010/main" val="32009885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5B613-DED2-723F-3A3B-AA7163AFA2D6}"/>
              </a:ext>
            </a:extLst>
          </p:cNvPr>
          <p:cNvSpPr>
            <a:spLocks noGrp="1"/>
          </p:cNvSpPr>
          <p:nvPr>
            <p:ph type="title"/>
          </p:nvPr>
        </p:nvSpPr>
        <p:spPr>
          <a:xfrm>
            <a:off x="417786" y="430815"/>
            <a:ext cx="10515600" cy="1325563"/>
          </a:xfrm>
        </p:spPr>
        <p:txBody>
          <a:bodyPr/>
          <a:lstStyle/>
          <a:p>
            <a:r>
              <a:rPr lang="en-US" b="1">
                <a:cs typeface="Calibri"/>
              </a:rPr>
              <a:t>NNLM Guides &amp; Resources</a:t>
            </a:r>
          </a:p>
        </p:txBody>
      </p:sp>
      <p:sp>
        <p:nvSpPr>
          <p:cNvPr id="4" name="Content Placeholder 3">
            <a:extLst>
              <a:ext uri="{FF2B5EF4-FFF2-40B4-BE49-F238E27FC236}">
                <a16:creationId xmlns:a16="http://schemas.microsoft.com/office/drawing/2014/main" id="{58E55A69-1A27-0D47-EF13-6AF9E6FD8822}"/>
              </a:ext>
            </a:extLst>
          </p:cNvPr>
          <p:cNvSpPr>
            <a:spLocks noGrp="1"/>
          </p:cNvSpPr>
          <p:nvPr>
            <p:ph sz="half" idx="2"/>
          </p:nvPr>
        </p:nvSpPr>
        <p:spPr>
          <a:xfrm>
            <a:off x="414420" y="1756834"/>
            <a:ext cx="5649686" cy="4351338"/>
          </a:xfrm>
        </p:spPr>
        <p:txBody>
          <a:bodyPr/>
          <a:lstStyle/>
          <a:p>
            <a:r>
              <a:rPr lang="en-US">
                <a:ea typeface="+mn-lt"/>
                <a:cs typeface="+mn-lt"/>
                <a:hlinkClick r:id="rId4"/>
              </a:rPr>
              <a:t>Order Free Informational Materials</a:t>
            </a:r>
            <a:endParaRPr lang="en-US">
              <a:ea typeface="+mn-lt"/>
              <a:cs typeface="+mn-lt"/>
            </a:endParaRPr>
          </a:p>
          <a:p>
            <a:r>
              <a:rPr lang="en-US">
                <a:ea typeface="+mn-lt"/>
                <a:cs typeface="+mn-lt"/>
                <a:hlinkClick r:id="rId5"/>
              </a:rPr>
              <a:t>NNLM Proposal Writing Toolkit</a:t>
            </a:r>
            <a:r>
              <a:rPr lang="en-US">
                <a:ea typeface="+mn-lt"/>
                <a:cs typeface="+mn-lt"/>
              </a:rPr>
              <a:t> </a:t>
            </a:r>
            <a:r>
              <a:rPr lang="en-US">
                <a:solidFill>
                  <a:schemeClr val="tx1"/>
                </a:solidFill>
                <a:ea typeface="+mn-lt"/>
                <a:cs typeface="+mn-lt"/>
              </a:rPr>
              <a:t>for funding)</a:t>
            </a:r>
          </a:p>
          <a:p>
            <a:r>
              <a:rPr lang="en-US">
                <a:solidFill>
                  <a:srgbClr val="0563C1"/>
                </a:solidFill>
                <a:cs typeface="Calibri"/>
                <a:hlinkClick r:id="rId6">
                  <a:extLst>
                    <a:ext uri="{A12FA001-AC4F-418D-AE19-62706E023703}">
                      <ahyp:hlinkClr xmlns:ahyp="http://schemas.microsoft.com/office/drawing/2018/hyperlinkcolor" val="tx"/>
                    </a:ext>
                  </a:extLst>
                </a:hlinkClick>
              </a:rPr>
              <a:t>NLM Product Guides</a:t>
            </a:r>
            <a:r>
              <a:rPr lang="en-US">
                <a:solidFill>
                  <a:schemeClr val="tx1"/>
                </a:solidFill>
                <a:cs typeface="Calibri"/>
              </a:rPr>
              <a:t>:</a:t>
            </a:r>
            <a:r>
              <a:rPr lang="en-US">
                <a:solidFill>
                  <a:schemeClr val="tx1"/>
                </a:solidFill>
              </a:rPr>
              <a:t> Resources</a:t>
            </a:r>
            <a:r>
              <a:rPr lang="en-US">
                <a:solidFill>
                  <a:schemeClr val="tx1"/>
                </a:solidFill>
                <a:cs typeface="Calibri"/>
              </a:rPr>
              <a:t> from the National Library of Medicine</a:t>
            </a:r>
            <a:endParaRPr lang="en-US">
              <a:solidFill>
                <a:schemeClr val="tx1"/>
              </a:solidFill>
              <a:ea typeface="Calibri"/>
              <a:cs typeface="Calibri"/>
            </a:endParaRPr>
          </a:p>
        </p:txBody>
      </p:sp>
      <p:pic>
        <p:nvPicPr>
          <p:cNvPr id="6" name="Picture 6" descr="Screenshot of MedlinePlus database informational flyer">
            <a:extLst>
              <a:ext uri="{FF2B5EF4-FFF2-40B4-BE49-F238E27FC236}">
                <a16:creationId xmlns:a16="http://schemas.microsoft.com/office/drawing/2014/main" id="{ADD756A9-A3D5-7251-420D-5F5485B7050D}"/>
              </a:ext>
            </a:extLst>
          </p:cNvPr>
          <p:cNvPicPr>
            <a:picLocks noChangeAspect="1"/>
          </p:cNvPicPr>
          <p:nvPr/>
        </p:nvPicPr>
        <p:blipFill>
          <a:blip r:embed="rId7"/>
          <a:stretch>
            <a:fillRect/>
          </a:stretch>
        </p:blipFill>
        <p:spPr>
          <a:xfrm>
            <a:off x="7839479" y="428142"/>
            <a:ext cx="2853921" cy="5928625"/>
          </a:xfrm>
          <a:prstGeom prst="rect">
            <a:avLst/>
          </a:prstGeom>
        </p:spPr>
      </p:pic>
      <p:sp>
        <p:nvSpPr>
          <p:cNvPr id="3" name="Slide Number Placeholder 2">
            <a:extLst>
              <a:ext uri="{FF2B5EF4-FFF2-40B4-BE49-F238E27FC236}">
                <a16:creationId xmlns:a16="http://schemas.microsoft.com/office/drawing/2014/main" id="{96A56572-FD0B-A8C1-FDC5-7A0236A350AC}"/>
              </a:ext>
            </a:extLst>
          </p:cNvPr>
          <p:cNvSpPr>
            <a:spLocks noGrp="1"/>
          </p:cNvSpPr>
          <p:nvPr>
            <p:ph type="sldNum" sz="quarter" idx="10"/>
          </p:nvPr>
        </p:nvSpPr>
        <p:spPr/>
        <p:txBody>
          <a:bodyPr/>
          <a:lstStyle/>
          <a:p>
            <a:pPr>
              <a:defRPr/>
            </a:pPr>
            <a:fld id="{372B0271-B012-4ED1-8CE3-476E6D0A5B1D}" type="slidenum">
              <a:rPr lang="en-US" smtClean="0"/>
              <a:pPr>
                <a:defRPr/>
              </a:pPr>
              <a:t>45</a:t>
            </a:fld>
            <a:endParaRPr lang="en-US"/>
          </a:p>
        </p:txBody>
      </p:sp>
    </p:spTree>
    <p:custDataLst>
      <p:tags r:id="rId1"/>
    </p:custDataLst>
    <p:extLst>
      <p:ext uri="{BB962C8B-B14F-4D97-AF65-F5344CB8AC3E}">
        <p14:creationId xmlns:p14="http://schemas.microsoft.com/office/powerpoint/2010/main" val="37196210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7783C-2AF4-8A0E-AAFB-C3C3F35BA4B1}"/>
              </a:ext>
            </a:extLst>
          </p:cNvPr>
          <p:cNvSpPr>
            <a:spLocks noGrp="1"/>
          </p:cNvSpPr>
          <p:nvPr>
            <p:ph type="title"/>
          </p:nvPr>
        </p:nvSpPr>
        <p:spPr>
          <a:xfrm>
            <a:off x="668557" y="478777"/>
            <a:ext cx="5915025" cy="745629"/>
          </a:xfrm>
        </p:spPr>
        <p:txBody>
          <a:bodyPr/>
          <a:lstStyle/>
          <a:p>
            <a:r>
              <a:rPr lang="en-US" b="1" dirty="0">
                <a:cs typeface="Calibri"/>
              </a:rPr>
              <a:t>About NNLM</a:t>
            </a:r>
          </a:p>
        </p:txBody>
      </p:sp>
      <p:sp>
        <p:nvSpPr>
          <p:cNvPr id="3" name="Content Placeholder 2">
            <a:extLst>
              <a:ext uri="{FF2B5EF4-FFF2-40B4-BE49-F238E27FC236}">
                <a16:creationId xmlns:a16="http://schemas.microsoft.com/office/drawing/2014/main" id="{FC525F72-FCDA-2533-886F-96EC2B36A251}"/>
              </a:ext>
            </a:extLst>
          </p:cNvPr>
          <p:cNvSpPr>
            <a:spLocks noGrp="1"/>
          </p:cNvSpPr>
          <p:nvPr>
            <p:ph sz="half" idx="1"/>
          </p:nvPr>
        </p:nvSpPr>
        <p:spPr>
          <a:xfrm>
            <a:off x="5995281" y="1491360"/>
            <a:ext cx="9682229" cy="2447628"/>
          </a:xfrm>
        </p:spPr>
        <p:txBody>
          <a:bodyPr/>
          <a:lstStyle/>
          <a:p>
            <a:pPr marL="0" indent="0">
              <a:buNone/>
            </a:pPr>
            <a:r>
              <a:rPr lang="en-US" b="1">
                <a:solidFill>
                  <a:schemeClr val="tx1"/>
                </a:solidFill>
                <a:cs typeface="Calibri"/>
              </a:rPr>
              <a:t>NIH/NLM Initiatives &amp; Priorities</a:t>
            </a:r>
            <a:endParaRPr lang="en-US">
              <a:solidFill>
                <a:schemeClr val="tx1"/>
              </a:solidFill>
              <a:cs typeface="Calibri" panose="020F0502020204030204"/>
            </a:endParaRPr>
          </a:p>
          <a:p>
            <a:r>
              <a:rPr lang="en-US" sz="2400">
                <a:latin typeface="Calibri"/>
                <a:cs typeface="Calibri"/>
              </a:rPr>
              <a:t>Confronting Health Misinformation</a:t>
            </a:r>
            <a:endParaRPr lang="en-US" sz="2400">
              <a:latin typeface="Calibri"/>
              <a:ea typeface="Calibri"/>
              <a:cs typeface="Calibri"/>
            </a:endParaRPr>
          </a:p>
          <a:p>
            <a:r>
              <a:rPr lang="en-US" sz="2400">
                <a:latin typeface="Calibri"/>
                <a:cs typeface="Calibri"/>
              </a:rPr>
              <a:t>Bridging the Digital Divide</a:t>
            </a:r>
            <a:endParaRPr lang="en-US" sz="2400">
              <a:latin typeface="Calibri"/>
              <a:ea typeface="Calibri"/>
              <a:cs typeface="Calibri"/>
            </a:endParaRPr>
          </a:p>
          <a:p>
            <a:r>
              <a:rPr lang="en-US" sz="2400">
                <a:latin typeface="Calibri"/>
                <a:cs typeface="Calibri"/>
              </a:rPr>
              <a:t>Environmental Determinants of Health</a:t>
            </a:r>
            <a:endParaRPr lang="en-US" sz="2400">
              <a:latin typeface="Calibri"/>
              <a:ea typeface="Calibri"/>
              <a:cs typeface="Calibri"/>
            </a:endParaRPr>
          </a:p>
          <a:p>
            <a:r>
              <a:rPr lang="en-US" sz="2400">
                <a:latin typeface="Calibri"/>
                <a:cs typeface="Calibri"/>
              </a:rPr>
              <a:t>Traveling Exhibitions</a:t>
            </a:r>
            <a:endParaRPr lang="en-US" sz="2400">
              <a:latin typeface="Calibri"/>
              <a:ea typeface="Calibri"/>
              <a:cs typeface="Calibri"/>
            </a:endParaRPr>
          </a:p>
          <a:p>
            <a:r>
              <a:rPr lang="en-US" sz="2400">
                <a:latin typeface="Calibri"/>
                <a:cs typeface="Calibri"/>
              </a:rPr>
              <a:t>Citizen Science and Crowdsourcing</a:t>
            </a:r>
            <a:endParaRPr lang="en-US" sz="2400">
              <a:latin typeface="Calibri"/>
              <a:ea typeface="Calibri"/>
              <a:cs typeface="Calibri"/>
            </a:endParaRPr>
          </a:p>
          <a:p>
            <a:r>
              <a:rPr lang="en-US" sz="2400">
                <a:latin typeface="Calibri"/>
                <a:cs typeface="Calibri"/>
              </a:rPr>
              <a:t>Data Science</a:t>
            </a:r>
            <a:endParaRPr lang="en-US" sz="2400">
              <a:latin typeface="Calibri"/>
              <a:ea typeface="Calibri"/>
              <a:cs typeface="Calibri"/>
            </a:endParaRPr>
          </a:p>
          <a:p>
            <a:r>
              <a:rPr lang="en-US" sz="2400">
                <a:latin typeface="Calibri"/>
                <a:cs typeface="Calibri"/>
              </a:rPr>
              <a:t>Student Engagement</a:t>
            </a:r>
            <a:endParaRPr lang="en-US" sz="2400">
              <a:latin typeface="Calibri"/>
              <a:ea typeface="Calibri"/>
              <a:cs typeface="Calibri"/>
            </a:endParaRPr>
          </a:p>
          <a:p>
            <a:r>
              <a:rPr lang="en-US" sz="2400">
                <a:latin typeface="Calibri"/>
                <a:cs typeface="Calibri"/>
              </a:rPr>
              <a:t>Substance Use Disorders</a:t>
            </a:r>
            <a:endParaRPr lang="en-US" sz="2400">
              <a:latin typeface="Calibri"/>
              <a:ea typeface="Calibri"/>
              <a:cs typeface="Calibri"/>
            </a:endParaRPr>
          </a:p>
        </p:txBody>
      </p:sp>
      <p:pic>
        <p:nvPicPr>
          <p:cNvPr id="4" name="Picture 3">
            <a:extLst>
              <a:ext uri="{FF2B5EF4-FFF2-40B4-BE49-F238E27FC236}">
                <a16:creationId xmlns:a16="http://schemas.microsoft.com/office/drawing/2014/main" id="{A9E68EDF-335E-F08D-D3E9-C8DFA9B1806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83020" y="1960291"/>
            <a:ext cx="4924097" cy="2924281"/>
          </a:xfrm>
          <a:prstGeom prst="rect">
            <a:avLst/>
          </a:prstGeom>
        </p:spPr>
      </p:pic>
      <p:sp>
        <p:nvSpPr>
          <p:cNvPr id="6" name="Slide Number Placeholder 5">
            <a:extLst>
              <a:ext uri="{FF2B5EF4-FFF2-40B4-BE49-F238E27FC236}">
                <a16:creationId xmlns:a16="http://schemas.microsoft.com/office/drawing/2014/main" id="{96E484DE-3185-FE7F-59D3-3C08771DB692}"/>
              </a:ext>
            </a:extLst>
          </p:cNvPr>
          <p:cNvSpPr>
            <a:spLocks noGrp="1"/>
          </p:cNvSpPr>
          <p:nvPr>
            <p:ph type="sldNum" sz="quarter" idx="10"/>
          </p:nvPr>
        </p:nvSpPr>
        <p:spPr/>
        <p:txBody>
          <a:bodyPr/>
          <a:lstStyle/>
          <a:p>
            <a:pPr>
              <a:defRPr/>
            </a:pPr>
            <a:fld id="{372B0271-B012-4ED1-8CE3-476E6D0A5B1D}" type="slidenum">
              <a:rPr lang="en-US" smtClean="0"/>
              <a:pPr>
                <a:defRPr/>
              </a:pPr>
              <a:t>46</a:t>
            </a:fld>
            <a:endParaRPr lang="en-US"/>
          </a:p>
        </p:txBody>
      </p:sp>
    </p:spTree>
    <p:custDataLst>
      <p:tags r:id="rId1"/>
    </p:custDataLst>
    <p:extLst>
      <p:ext uri="{BB962C8B-B14F-4D97-AF65-F5344CB8AC3E}">
        <p14:creationId xmlns:p14="http://schemas.microsoft.com/office/powerpoint/2010/main" val="39598620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7783C-2AF4-8A0E-AAFB-C3C3F35BA4B1}"/>
              </a:ext>
            </a:extLst>
          </p:cNvPr>
          <p:cNvSpPr>
            <a:spLocks noGrp="1"/>
          </p:cNvSpPr>
          <p:nvPr>
            <p:ph type="title"/>
          </p:nvPr>
        </p:nvSpPr>
        <p:spPr>
          <a:xfrm>
            <a:off x="747348" y="802586"/>
            <a:ext cx="8150469" cy="745629"/>
          </a:xfrm>
        </p:spPr>
        <p:txBody>
          <a:bodyPr/>
          <a:lstStyle/>
          <a:p>
            <a:r>
              <a:rPr lang="en-US" b="1" dirty="0">
                <a:cs typeface="Calibri"/>
              </a:rPr>
              <a:t>NNLM </a:t>
            </a:r>
            <a:r>
              <a:rPr lang="en-US" b="1" i="1" dirty="0">
                <a:cs typeface="Calibri"/>
              </a:rPr>
              <a:t>All of Us </a:t>
            </a:r>
            <a:r>
              <a:rPr lang="en-US" b="1" dirty="0">
                <a:cs typeface="Calibri"/>
              </a:rPr>
              <a:t>Program Center </a:t>
            </a:r>
          </a:p>
        </p:txBody>
      </p:sp>
      <p:sp>
        <p:nvSpPr>
          <p:cNvPr id="3" name="Content Placeholder 2">
            <a:extLst>
              <a:ext uri="{FF2B5EF4-FFF2-40B4-BE49-F238E27FC236}">
                <a16:creationId xmlns:a16="http://schemas.microsoft.com/office/drawing/2014/main" id="{FC525F72-FCDA-2533-886F-96EC2B36A251}"/>
              </a:ext>
            </a:extLst>
          </p:cNvPr>
          <p:cNvSpPr>
            <a:spLocks noGrp="1"/>
          </p:cNvSpPr>
          <p:nvPr>
            <p:ph sz="half" idx="1"/>
          </p:nvPr>
        </p:nvSpPr>
        <p:spPr>
          <a:xfrm>
            <a:off x="835476" y="1818299"/>
            <a:ext cx="10790846" cy="2447628"/>
          </a:xfrm>
        </p:spPr>
        <p:txBody>
          <a:bodyPr/>
          <a:lstStyle/>
          <a:p>
            <a:r>
              <a:rPr lang="en-US">
                <a:solidFill>
                  <a:srgbClr val="353432"/>
                </a:solidFill>
                <a:cs typeface="Calibri"/>
              </a:rPr>
              <a:t>Partnership with NIH </a:t>
            </a:r>
            <a:r>
              <a:rPr lang="en-US" i="1">
                <a:solidFill>
                  <a:srgbClr val="353432"/>
                </a:solidFill>
                <a:cs typeface="Calibri"/>
              </a:rPr>
              <a:t>All of Us </a:t>
            </a:r>
            <a:r>
              <a:rPr lang="en-US">
                <a:solidFill>
                  <a:srgbClr val="353432"/>
                </a:solidFill>
                <a:cs typeface="Calibri"/>
              </a:rPr>
              <a:t>Research Program</a:t>
            </a:r>
          </a:p>
          <a:p>
            <a:r>
              <a:rPr lang="en-US" i="1">
                <a:solidFill>
                  <a:srgbClr val="353432"/>
                </a:solidFill>
                <a:cs typeface="Calibri"/>
              </a:rPr>
              <a:t>All of Us </a:t>
            </a:r>
            <a:r>
              <a:rPr lang="en-US">
                <a:solidFill>
                  <a:srgbClr val="353432"/>
                </a:solidFill>
                <a:cs typeface="Calibri"/>
              </a:rPr>
              <a:t>aims to invite at least one million people to share health data to improve health research and care for all</a:t>
            </a:r>
            <a:endParaRPr lang="en-US">
              <a:cs typeface="Calibri"/>
            </a:endParaRPr>
          </a:p>
          <a:p>
            <a:r>
              <a:rPr lang="en-US">
                <a:solidFill>
                  <a:srgbClr val="353432"/>
                </a:solidFill>
                <a:cs typeface="Calibri"/>
              </a:rPr>
              <a:t>Connecting </a:t>
            </a:r>
            <a:r>
              <a:rPr lang="en-US" i="1">
                <a:solidFill>
                  <a:srgbClr val="353432"/>
                </a:solidFill>
                <a:cs typeface="Calibri"/>
              </a:rPr>
              <a:t>All of Us</a:t>
            </a:r>
            <a:r>
              <a:rPr lang="en-US">
                <a:solidFill>
                  <a:srgbClr val="353432"/>
                </a:solidFill>
                <a:cs typeface="Calibri"/>
              </a:rPr>
              <a:t> and public libraries as partners</a:t>
            </a:r>
            <a:endParaRPr lang="en-US">
              <a:cs typeface="Calibri"/>
            </a:endParaRPr>
          </a:p>
        </p:txBody>
      </p:sp>
      <p:sp>
        <p:nvSpPr>
          <p:cNvPr id="6" name="Rectangle 5">
            <a:extLst>
              <a:ext uri="{FF2B5EF4-FFF2-40B4-BE49-F238E27FC236}">
                <a16:creationId xmlns:a16="http://schemas.microsoft.com/office/drawing/2014/main" id="{04B23EFC-6FAE-308D-B19D-6825ED36DCC2}"/>
              </a:ext>
              <a:ext uri="{C183D7F6-B498-43B3-948B-1728B52AA6E4}">
                <adec:decorative xmlns:adec="http://schemas.microsoft.com/office/drawing/2017/decorative" val="1"/>
              </a:ext>
            </a:extLst>
          </p:cNvPr>
          <p:cNvSpPr/>
          <p:nvPr/>
        </p:nvSpPr>
        <p:spPr>
          <a:xfrm>
            <a:off x="1307835" y="3849436"/>
            <a:ext cx="8994147" cy="1841718"/>
          </a:xfrm>
          <a:prstGeom prst="rect">
            <a:avLst/>
          </a:prstGeom>
          <a:solidFill>
            <a:schemeClr val="accent1">
              <a:lumMod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National Library Of Medicine Research Program">
            <a:extLst>
              <a:ext uri="{FF2B5EF4-FFF2-40B4-BE49-F238E27FC236}">
                <a16:creationId xmlns:a16="http://schemas.microsoft.com/office/drawing/2014/main" id="{61F4EAFB-2C20-0F73-4C68-29E256CB9C07}"/>
              </a:ext>
            </a:extLst>
          </p:cNvPr>
          <p:cNvPicPr>
            <a:picLocks noChangeAspect="1"/>
          </p:cNvPicPr>
          <p:nvPr/>
        </p:nvPicPr>
        <p:blipFill>
          <a:blip r:embed="rId4"/>
          <a:stretch>
            <a:fillRect/>
          </a:stretch>
        </p:blipFill>
        <p:spPr>
          <a:xfrm>
            <a:off x="1885580" y="4170683"/>
            <a:ext cx="7840075" cy="1197503"/>
          </a:xfrm>
          <a:prstGeom prst="rect">
            <a:avLst/>
          </a:prstGeom>
        </p:spPr>
      </p:pic>
      <p:sp>
        <p:nvSpPr>
          <p:cNvPr id="7" name="Slide Number Placeholder 6">
            <a:extLst>
              <a:ext uri="{FF2B5EF4-FFF2-40B4-BE49-F238E27FC236}">
                <a16:creationId xmlns:a16="http://schemas.microsoft.com/office/drawing/2014/main" id="{A898AEDF-7BCE-EFEB-B0A5-74E8ADADED8F}"/>
              </a:ext>
            </a:extLst>
          </p:cNvPr>
          <p:cNvSpPr>
            <a:spLocks noGrp="1"/>
          </p:cNvSpPr>
          <p:nvPr>
            <p:ph type="sldNum" sz="quarter" idx="10"/>
          </p:nvPr>
        </p:nvSpPr>
        <p:spPr/>
        <p:txBody>
          <a:bodyPr/>
          <a:lstStyle/>
          <a:p>
            <a:pPr>
              <a:defRPr/>
            </a:pPr>
            <a:fld id="{372B0271-B012-4ED1-8CE3-476E6D0A5B1D}" type="slidenum">
              <a:rPr lang="en-US" smtClean="0"/>
              <a:pPr>
                <a:defRPr/>
              </a:pPr>
              <a:t>47</a:t>
            </a:fld>
            <a:endParaRPr lang="en-US"/>
          </a:p>
        </p:txBody>
      </p:sp>
    </p:spTree>
    <p:custDataLst>
      <p:tags r:id="rId1"/>
    </p:custDataLst>
    <p:extLst>
      <p:ext uri="{BB962C8B-B14F-4D97-AF65-F5344CB8AC3E}">
        <p14:creationId xmlns:p14="http://schemas.microsoft.com/office/powerpoint/2010/main" val="1646890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92EE1-7818-4B9E-BC2A-ED5916DA242B}"/>
              </a:ext>
            </a:extLst>
          </p:cNvPr>
          <p:cNvSpPr>
            <a:spLocks noGrp="1"/>
          </p:cNvSpPr>
          <p:nvPr>
            <p:ph type="title"/>
          </p:nvPr>
        </p:nvSpPr>
        <p:spPr>
          <a:xfrm>
            <a:off x="3985850" y="1714432"/>
            <a:ext cx="3916973" cy="919967"/>
          </a:xfrm>
        </p:spPr>
        <p:txBody>
          <a:bodyPr/>
          <a:lstStyle/>
          <a:p>
            <a:r>
              <a:rPr lang="en-US" dirty="0"/>
              <a:t>What is All of Us?</a:t>
            </a:r>
          </a:p>
        </p:txBody>
      </p:sp>
      <p:pic>
        <p:nvPicPr>
          <p:cNvPr id="4" name="What is All of Us_" descr="One Minute and fifty five second video introducing the All of Us Research Program. Video is animated with sound. ">
            <a:hlinkClick r:id="" action="ppaction://media"/>
            <a:extLst>
              <a:ext uri="{FF2B5EF4-FFF2-40B4-BE49-F238E27FC236}">
                <a16:creationId xmlns:a16="http://schemas.microsoft.com/office/drawing/2014/main" id="{96354FA1-7BB0-4E09-95E1-AAAD1AFDC1DF}"/>
              </a:ext>
            </a:extLst>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1367970" y="590844"/>
            <a:ext cx="9028532" cy="5078436"/>
          </a:xfrm>
        </p:spPr>
      </p:pic>
      <p:sp>
        <p:nvSpPr>
          <p:cNvPr id="5" name="TextBox 4">
            <a:extLst>
              <a:ext uri="{FF2B5EF4-FFF2-40B4-BE49-F238E27FC236}">
                <a16:creationId xmlns:a16="http://schemas.microsoft.com/office/drawing/2014/main" id="{2991D013-6D3B-4AE4-8B9F-94E0993C718F}"/>
              </a:ext>
            </a:extLst>
          </p:cNvPr>
          <p:cNvSpPr txBox="1"/>
          <p:nvPr/>
        </p:nvSpPr>
        <p:spPr>
          <a:xfrm>
            <a:off x="6343682" y="5932449"/>
            <a:ext cx="3425571" cy="334707"/>
          </a:xfrm>
          <a:prstGeom prst="rect">
            <a:avLst/>
          </a:prstGeom>
          <a:noFill/>
        </p:spPr>
        <p:txBody>
          <a:bodyPr wrap="square" rtlCol="0">
            <a:spAutoFit/>
          </a:bodyPr>
          <a:lstStyle/>
          <a:p>
            <a:r>
              <a:rPr lang="en-US" sz="1575" dirty="0">
                <a:latin typeface="Franklin Gothic Book" panose="020B0503020102020204" pitchFamily="34" charset="0"/>
                <a:hlinkClick r:id="rId7"/>
              </a:rPr>
              <a:t>Available on YouTube with Captions</a:t>
            </a:r>
            <a:endParaRPr lang="en-US" sz="1575" dirty="0">
              <a:latin typeface="Franklin Gothic Book" panose="020B0503020102020204" pitchFamily="34" charset="0"/>
            </a:endParaRPr>
          </a:p>
        </p:txBody>
      </p:sp>
      <p:sp>
        <p:nvSpPr>
          <p:cNvPr id="6" name="Slide Number Placeholder 5">
            <a:extLst>
              <a:ext uri="{FF2B5EF4-FFF2-40B4-BE49-F238E27FC236}">
                <a16:creationId xmlns:a16="http://schemas.microsoft.com/office/drawing/2014/main" id="{AB209029-3204-BBAB-3D2F-10C731A6B3C3}"/>
              </a:ext>
            </a:extLst>
          </p:cNvPr>
          <p:cNvSpPr>
            <a:spLocks noGrp="1"/>
          </p:cNvSpPr>
          <p:nvPr>
            <p:ph type="sldNum" sz="quarter" idx="10"/>
          </p:nvPr>
        </p:nvSpPr>
        <p:spPr/>
        <p:txBody>
          <a:bodyPr/>
          <a:lstStyle/>
          <a:p>
            <a:pPr>
              <a:defRPr/>
            </a:pPr>
            <a:fld id="{025F9F99-9BD9-4422-B838-F0A597D458BC}" type="slidenum">
              <a:rPr lang="en-US" smtClean="0"/>
              <a:pPr>
                <a:defRPr/>
              </a:pPr>
              <a:t>48</a:t>
            </a:fld>
            <a:endParaRPr lang="en-US"/>
          </a:p>
        </p:txBody>
      </p:sp>
    </p:spTree>
    <p:custDataLst>
      <p:tags r:id="rId1"/>
    </p:custDataLst>
    <p:extLst>
      <p:ext uri="{BB962C8B-B14F-4D97-AF65-F5344CB8AC3E}">
        <p14:creationId xmlns:p14="http://schemas.microsoft.com/office/powerpoint/2010/main" val="1759662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1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29423" y="235858"/>
            <a:ext cx="8313127" cy="1325563"/>
          </a:xfrm>
        </p:spPr>
        <p:txBody>
          <a:bodyPr/>
          <a:lstStyle/>
          <a:p>
            <a:r>
              <a:rPr lang="en-US" b="1" dirty="0"/>
              <a:t>NNLM Membership – always free</a:t>
            </a:r>
            <a:endParaRPr lang="en-US" b="1" dirty="0">
              <a:ea typeface="Calibri"/>
              <a:cs typeface="Calibri"/>
            </a:endParaRPr>
          </a:p>
        </p:txBody>
      </p:sp>
      <p:sp>
        <p:nvSpPr>
          <p:cNvPr id="7" name="Content Placeholder 6"/>
          <p:cNvSpPr>
            <a:spLocks noGrp="1"/>
          </p:cNvSpPr>
          <p:nvPr>
            <p:ph sz="half" idx="1"/>
          </p:nvPr>
        </p:nvSpPr>
        <p:spPr>
          <a:xfrm>
            <a:off x="1066801" y="1409516"/>
            <a:ext cx="4514123" cy="2447628"/>
          </a:xfrm>
        </p:spPr>
        <p:txBody>
          <a:bodyPr/>
          <a:lstStyle/>
          <a:p>
            <a:r>
              <a:rPr lang="en-US">
                <a:solidFill>
                  <a:schemeClr val="tx1"/>
                </a:solidFill>
              </a:rPr>
              <a:t>Over 8,500 Member Organizations – libraries, schools, community organizations, and more</a:t>
            </a:r>
            <a:endParaRPr lang="en-US">
              <a:solidFill>
                <a:schemeClr val="tx1"/>
              </a:solidFill>
              <a:cs typeface="Calibri"/>
            </a:endParaRPr>
          </a:p>
          <a:p>
            <a:r>
              <a:rPr lang="en-US">
                <a:solidFill>
                  <a:schemeClr val="tx1"/>
                </a:solidFill>
                <a:cs typeface="Calibri"/>
              </a:rPr>
              <a:t>Full access to NNLM offerings and support</a:t>
            </a:r>
          </a:p>
          <a:p>
            <a:r>
              <a:rPr lang="en-US">
                <a:hlinkClick r:id="rId4"/>
              </a:rPr>
              <a:t>NNLM Membership Directory</a:t>
            </a:r>
            <a:endParaRPr lang="en-US">
              <a:cs typeface="Calibri"/>
            </a:endParaRPr>
          </a:p>
          <a:p>
            <a:pPr lvl="1"/>
            <a:r>
              <a:rPr lang="en-US">
                <a:solidFill>
                  <a:schemeClr val="tx1"/>
                </a:solidFill>
                <a:cs typeface="Calibri"/>
              </a:rPr>
              <a:t>Check out other NNLM Members in your community</a:t>
            </a:r>
            <a:endParaRPr lang="en-US">
              <a:solidFill>
                <a:schemeClr val="tx1"/>
              </a:solidFill>
              <a:ea typeface="Calibri"/>
              <a:cs typeface="Calibri"/>
            </a:endParaRPr>
          </a:p>
        </p:txBody>
      </p:sp>
      <p:pic>
        <p:nvPicPr>
          <p:cNvPr id="6" name="Picture 7" descr="Screenshot of NNLM members directory icon">
            <a:extLst>
              <a:ext uri="{FF2B5EF4-FFF2-40B4-BE49-F238E27FC236}">
                <a16:creationId xmlns:a16="http://schemas.microsoft.com/office/drawing/2014/main" id="{2E623951-5D6D-FAC1-009D-48E1F42BB260}"/>
              </a:ext>
            </a:extLst>
          </p:cNvPr>
          <p:cNvPicPr>
            <a:picLocks noChangeAspect="1"/>
          </p:cNvPicPr>
          <p:nvPr/>
        </p:nvPicPr>
        <p:blipFill rotWithShape="1">
          <a:blip r:embed="rId5"/>
          <a:srcRect l="1896" t="6878" r="3081" b="19048"/>
          <a:stretch/>
        </p:blipFill>
        <p:spPr>
          <a:xfrm>
            <a:off x="6735435" y="2042837"/>
            <a:ext cx="4082035" cy="2853749"/>
          </a:xfrm>
          <a:prstGeom prst="rect">
            <a:avLst/>
          </a:prstGeom>
        </p:spPr>
      </p:pic>
      <p:grpSp>
        <p:nvGrpSpPr>
          <p:cNvPr id="8" name="Group 7">
            <a:extLst>
              <a:ext uri="{FF2B5EF4-FFF2-40B4-BE49-F238E27FC236}">
                <a16:creationId xmlns:a16="http://schemas.microsoft.com/office/drawing/2014/main" id="{841A0E1D-A5C1-2FC8-F49A-BD66E3F28F04}"/>
              </a:ext>
              <a:ext uri="{C183D7F6-B498-43B3-948B-1728B52AA6E4}">
                <adec:decorative xmlns:adec="http://schemas.microsoft.com/office/drawing/2017/decorative" val="1"/>
              </a:ext>
            </a:extLst>
          </p:cNvPr>
          <p:cNvGrpSpPr/>
          <p:nvPr/>
        </p:nvGrpSpPr>
        <p:grpSpPr>
          <a:xfrm>
            <a:off x="5673305" y="5225690"/>
            <a:ext cx="6519891" cy="1121673"/>
            <a:chOff x="3890513" y="5254444"/>
            <a:chExt cx="5082155" cy="1035409"/>
          </a:xfrm>
        </p:grpSpPr>
        <p:sp>
          <p:nvSpPr>
            <p:cNvPr id="12" name="Flowchart: Delay 11">
              <a:extLst>
                <a:ext uri="{FF2B5EF4-FFF2-40B4-BE49-F238E27FC236}">
                  <a16:creationId xmlns:a16="http://schemas.microsoft.com/office/drawing/2014/main" id="{198364E1-AF3A-B47B-C6D5-8BF9BDC4516B}"/>
                </a:ext>
              </a:extLst>
            </p:cNvPr>
            <p:cNvSpPr/>
            <p:nvPr/>
          </p:nvSpPr>
          <p:spPr>
            <a:xfrm rot="10800000">
              <a:off x="3890513" y="5254684"/>
              <a:ext cx="977660" cy="1035169"/>
            </a:xfrm>
            <a:prstGeom prst="flowChartDelay">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9E0567C-7325-679B-493A-5898D34D6AD0}"/>
                </a:ext>
              </a:extLst>
            </p:cNvPr>
            <p:cNvSpPr/>
            <p:nvPr/>
          </p:nvSpPr>
          <p:spPr>
            <a:xfrm>
              <a:off x="4702593" y="5254444"/>
              <a:ext cx="4270075" cy="1035169"/>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9576836C-1DB6-6C2E-E5C3-54C69FE28D8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960853" y="5507965"/>
            <a:ext cx="600975" cy="600975"/>
          </a:xfrm>
          <a:prstGeom prst="rect">
            <a:avLst/>
          </a:prstGeom>
        </p:spPr>
      </p:pic>
      <p:sp>
        <p:nvSpPr>
          <p:cNvPr id="11" name="Oval 10">
            <a:extLst>
              <a:ext uri="{FF2B5EF4-FFF2-40B4-BE49-F238E27FC236}">
                <a16:creationId xmlns:a16="http://schemas.microsoft.com/office/drawing/2014/main" id="{50654800-6EE0-4B44-CB0F-FE5D1CFB36D4}"/>
              </a:ext>
              <a:ext uri="{C183D7F6-B498-43B3-948B-1728B52AA6E4}">
                <adec:decorative xmlns:adec="http://schemas.microsoft.com/office/drawing/2017/decorative" val="1"/>
              </a:ext>
            </a:extLst>
          </p:cNvPr>
          <p:cNvSpPr/>
          <p:nvPr/>
        </p:nvSpPr>
        <p:spPr>
          <a:xfrm>
            <a:off x="5816121" y="5386956"/>
            <a:ext cx="891397" cy="833887"/>
          </a:xfrm>
          <a:prstGeom prst="ellipse">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EFBC5CC-7C8C-9CBB-05C1-014113043770}"/>
              </a:ext>
            </a:extLst>
          </p:cNvPr>
          <p:cNvSpPr txBox="1"/>
          <p:nvPr/>
        </p:nvSpPr>
        <p:spPr>
          <a:xfrm>
            <a:off x="6092337" y="5626341"/>
            <a:ext cx="3355205" cy="421270"/>
          </a:xfrm>
          <a:prstGeom prst="rect">
            <a:avLst/>
          </a:prstGeom>
          <a:noFill/>
        </p:spPr>
        <p:txBody>
          <a:bodyPr rot="0" spcFirstLastPara="0" vertOverflow="overflow" horzOverflow="overflow" vert="horz" wrap="square" lIns="51435" tIns="25718" rIns="51435" bIns="25718" numCol="1" spcCol="0" rtlCol="0" fromWordArt="0" anchor="t" anchorCtr="0" forceAA="0" compatLnSpc="1">
            <a:prstTxWarp prst="textNoShape">
              <a:avLst/>
            </a:prstTxWarp>
            <a:spAutoFit/>
          </a:bodyPr>
          <a:lstStyle/>
          <a:p>
            <a:pPr algn="r"/>
            <a:r>
              <a:rPr lang="en-US" sz="2400">
                <a:solidFill>
                  <a:srgbClr val="FFFFFF"/>
                </a:solidFill>
                <a:latin typeface="Calibri"/>
                <a:cs typeface="Calibri"/>
                <a:hlinkClick r:id="rId7">
                  <a:extLst>
                    <a:ext uri="{A12FA001-AC4F-418D-AE19-62706E023703}">
                      <ahyp:hlinkClr xmlns:ahyp="http://schemas.microsoft.com/office/drawing/2018/hyperlinkcolor" val="tx"/>
                    </a:ext>
                  </a:extLst>
                </a:hlinkClick>
              </a:rPr>
              <a:t>Become a Member</a:t>
            </a:r>
            <a:endParaRPr lang="en-US" sz="2400">
              <a:solidFill>
                <a:srgbClr val="FFFFFF"/>
              </a:solidFill>
              <a:latin typeface="Calibri"/>
              <a:cs typeface="Calibri"/>
            </a:endParaRPr>
          </a:p>
        </p:txBody>
      </p:sp>
      <p:sp>
        <p:nvSpPr>
          <p:cNvPr id="3" name="Slide Number Placeholder 2">
            <a:extLst>
              <a:ext uri="{FF2B5EF4-FFF2-40B4-BE49-F238E27FC236}">
                <a16:creationId xmlns:a16="http://schemas.microsoft.com/office/drawing/2014/main" id="{C4423613-B3A9-6356-2B3B-4E33DFCA75A4}"/>
              </a:ext>
            </a:extLst>
          </p:cNvPr>
          <p:cNvSpPr>
            <a:spLocks noGrp="1"/>
          </p:cNvSpPr>
          <p:nvPr>
            <p:ph type="sldNum" sz="quarter" idx="10"/>
          </p:nvPr>
        </p:nvSpPr>
        <p:spPr/>
        <p:txBody>
          <a:bodyPr/>
          <a:lstStyle/>
          <a:p>
            <a:pPr>
              <a:defRPr/>
            </a:pPr>
            <a:fld id="{372B0271-B012-4ED1-8CE3-476E6D0A5B1D}" type="slidenum">
              <a:rPr lang="en-US" smtClean="0"/>
              <a:pPr>
                <a:defRPr/>
              </a:pPr>
              <a:t>49</a:t>
            </a:fld>
            <a:endParaRPr lang="en-US"/>
          </a:p>
        </p:txBody>
      </p:sp>
    </p:spTree>
    <p:custDataLst>
      <p:tags r:id="rId1"/>
    </p:custDataLst>
    <p:extLst>
      <p:ext uri="{BB962C8B-B14F-4D97-AF65-F5344CB8AC3E}">
        <p14:creationId xmlns:p14="http://schemas.microsoft.com/office/powerpoint/2010/main" val="671137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2" name="Title 1">
            <a:extLst>
              <a:ext uri="{FF2B5EF4-FFF2-40B4-BE49-F238E27FC236}">
                <a16:creationId xmlns:a16="http://schemas.microsoft.com/office/drawing/2014/main" id="{2F647B39-D19A-54D8-6F3E-4CD1B10B4785}"/>
              </a:ext>
            </a:extLst>
          </p:cNvPr>
          <p:cNvSpPr>
            <a:spLocks noGrp="1"/>
          </p:cNvSpPr>
          <p:nvPr>
            <p:ph type="title" idx="4294967295"/>
          </p:nvPr>
        </p:nvSpPr>
        <p:spPr>
          <a:xfrm>
            <a:off x="290409" y="185561"/>
            <a:ext cx="10515600" cy="1325563"/>
          </a:xfrm>
        </p:spPr>
        <p:txBody>
          <a:bodyPr/>
          <a:lstStyle/>
          <a:p>
            <a:r>
              <a:rPr lang="en-US" b="1" dirty="0"/>
              <a:t>Who We Are</a:t>
            </a:r>
          </a:p>
        </p:txBody>
      </p:sp>
      <p:sp>
        <p:nvSpPr>
          <p:cNvPr id="136" name="Google Shape;136;p2">
            <a:extLst>
              <a:ext uri="{C183D7F6-B498-43B3-948B-1728B52AA6E4}">
                <adec:decorative xmlns:adec="http://schemas.microsoft.com/office/drawing/2017/decorative" val="1"/>
              </a:ext>
            </a:extLst>
          </p:cNvPr>
          <p:cNvSpPr/>
          <p:nvPr/>
        </p:nvSpPr>
        <p:spPr>
          <a:xfrm>
            <a:off x="5176801" y="1571299"/>
            <a:ext cx="1776585" cy="1694262"/>
          </a:xfrm>
          <a:custGeom>
            <a:avLst/>
            <a:gdLst/>
            <a:ahLst/>
            <a:cxnLst/>
            <a:rect l="l" t="t" r="r" b="b"/>
            <a:pathLst>
              <a:path w="120000" h="120000" extrusionOk="0">
                <a:moveTo>
                  <a:pt x="8412" y="60000"/>
                </a:moveTo>
                <a:lnTo>
                  <a:pt x="8412" y="60000"/>
                </a:lnTo>
                <a:cubicBezTo>
                  <a:pt x="8412" y="32962"/>
                  <a:pt x="29287" y="10511"/>
                  <a:pt x="56253" y="8547"/>
                </a:cubicBezTo>
                <a:cubicBezTo>
                  <a:pt x="83219" y="6584"/>
                  <a:pt x="107127" y="25773"/>
                  <a:pt x="111044" y="52526"/>
                </a:cubicBezTo>
                <a:cubicBezTo>
                  <a:pt x="114961" y="79279"/>
                  <a:pt x="97558" y="104517"/>
                  <a:pt x="71161" y="110367"/>
                </a:cubicBezTo>
                <a:lnTo>
                  <a:pt x="70592" y="118429"/>
                </a:lnTo>
                <a:lnTo>
                  <a:pt x="56830" y="104890"/>
                </a:lnTo>
                <a:lnTo>
                  <a:pt x="72705" y="88507"/>
                </a:lnTo>
                <a:lnTo>
                  <a:pt x="72144" y="96444"/>
                </a:lnTo>
                <a:cubicBezTo>
                  <a:pt x="90761" y="90239"/>
                  <a:pt x="101708" y="71000"/>
                  <a:pt x="97532" y="51825"/>
                </a:cubicBezTo>
                <a:cubicBezTo>
                  <a:pt x="93356" y="32650"/>
                  <a:pt x="75400" y="19706"/>
                  <a:pt x="55889" y="21806"/>
                </a:cubicBezTo>
                <a:cubicBezTo>
                  <a:pt x="36379" y="23907"/>
                  <a:pt x="21588" y="40376"/>
                  <a:pt x="21588" y="60000"/>
                </a:cubicBezTo>
                <a:close/>
              </a:path>
            </a:pathLst>
          </a:custGeom>
          <a:solidFill>
            <a:srgbClr val="599BD5"/>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137" name="Google Shape;137;p2">
            <a:extLst>
              <a:ext uri="{C183D7F6-B498-43B3-948B-1728B52AA6E4}">
                <adec:decorative xmlns:adec="http://schemas.microsoft.com/office/drawing/2017/decorative" val="1"/>
              </a:ext>
            </a:extLst>
          </p:cNvPr>
          <p:cNvSpPr/>
          <p:nvPr/>
        </p:nvSpPr>
        <p:spPr>
          <a:xfrm>
            <a:off x="5569044" y="2184576"/>
            <a:ext cx="991435" cy="472650"/>
          </a:xfrm>
          <a:prstGeom prst="rect">
            <a:avLst/>
          </a:prstGeom>
          <a:noFill/>
          <a:ln>
            <a:noFill/>
          </a:ln>
        </p:spPr>
        <p:txBody>
          <a:bodyPr spcFirstLastPara="1" wrap="square" lIns="68569" tIns="68569" rIns="68569" bIns="68569" anchor="ctr" anchorCtr="0">
            <a:noAutofit/>
          </a:bodyPr>
          <a:lstStyle/>
          <a:p>
            <a:endParaRPr sz="1050"/>
          </a:p>
        </p:txBody>
      </p:sp>
      <p:sp>
        <p:nvSpPr>
          <p:cNvPr id="138" name="Google Shape;138;p2"/>
          <p:cNvSpPr txBox="1"/>
          <p:nvPr/>
        </p:nvSpPr>
        <p:spPr>
          <a:xfrm>
            <a:off x="5569044" y="2184576"/>
            <a:ext cx="991435" cy="472650"/>
          </a:xfrm>
          <a:prstGeom prst="rect">
            <a:avLst/>
          </a:prstGeom>
          <a:noFill/>
          <a:ln>
            <a:noFill/>
          </a:ln>
        </p:spPr>
        <p:txBody>
          <a:bodyPr spcFirstLastPara="1" wrap="square" lIns="15225" tIns="15225" rIns="15225" bIns="15225" anchor="ctr" anchorCtr="0">
            <a:noAutofit/>
          </a:bodyPr>
          <a:lstStyle/>
          <a:p>
            <a:pPr algn="ctr">
              <a:lnSpc>
                <a:spcPct val="90000"/>
              </a:lnSpc>
              <a:buClr>
                <a:schemeClr val="dk1"/>
              </a:buClr>
              <a:buSzPts val="3200"/>
            </a:pPr>
            <a:r>
              <a:rPr lang="en-US" sz="2400">
                <a:solidFill>
                  <a:schemeClr val="dk1"/>
                </a:solidFill>
                <a:latin typeface="Calibri"/>
                <a:ea typeface="Calibri"/>
                <a:cs typeface="Calibri"/>
                <a:sym typeface="Calibri"/>
              </a:rPr>
              <a:t>NIH</a:t>
            </a:r>
            <a:endParaRPr sz="1050"/>
          </a:p>
        </p:txBody>
      </p:sp>
      <p:sp>
        <p:nvSpPr>
          <p:cNvPr id="148" name="Google Shape;148;p2"/>
          <p:cNvSpPr txBox="1"/>
          <p:nvPr/>
        </p:nvSpPr>
        <p:spPr>
          <a:xfrm>
            <a:off x="1372621" y="1676084"/>
            <a:ext cx="4691009" cy="807883"/>
          </a:xfrm>
          <a:prstGeom prst="rect">
            <a:avLst/>
          </a:prstGeom>
          <a:noFill/>
          <a:ln>
            <a:noFill/>
          </a:ln>
        </p:spPr>
        <p:txBody>
          <a:bodyPr spcFirstLastPara="1" wrap="square" lIns="68569" tIns="34275" rIns="68569" bIns="34275" anchor="t" anchorCtr="0">
            <a:spAutoFit/>
          </a:bodyPr>
          <a:lstStyle/>
          <a:p>
            <a:pPr algn="ctr"/>
            <a:r>
              <a:rPr lang="en-US" sz="1600" b="1" dirty="0">
                <a:solidFill>
                  <a:schemeClr val="dk1"/>
                </a:solidFill>
                <a:latin typeface="Calibri"/>
                <a:ea typeface="Calibri"/>
                <a:cs typeface="Calibri"/>
                <a:sym typeface="Calibri"/>
              </a:rPr>
              <a:t>National Institutes of Health</a:t>
            </a:r>
            <a:endParaRPr lang="en-US" sz="1600" dirty="0">
              <a:solidFill>
                <a:schemeClr val="dk1"/>
              </a:solidFill>
              <a:cs typeface="Calibri"/>
            </a:endParaRPr>
          </a:p>
          <a:p>
            <a:pPr algn="ctr"/>
            <a:r>
              <a:rPr lang="en-US" sz="1600" dirty="0">
                <a:solidFill>
                  <a:schemeClr val="dk1"/>
                </a:solidFill>
                <a:latin typeface="Calibri"/>
                <a:ea typeface="Calibri"/>
                <a:cs typeface="Calibri"/>
                <a:sym typeface="Calibri"/>
              </a:rPr>
              <a:t>Nation’s research agency</a:t>
            </a:r>
            <a:endParaRPr sz="1600" dirty="0">
              <a:solidFill>
                <a:schemeClr val="dk1"/>
              </a:solidFill>
              <a:cs typeface="Calibri"/>
            </a:endParaRPr>
          </a:p>
          <a:p>
            <a:pPr algn="ctr"/>
            <a:r>
              <a:rPr lang="en-US" sz="1600" dirty="0">
                <a:solidFill>
                  <a:schemeClr val="dk1"/>
                </a:solidFill>
                <a:latin typeface="Calibri"/>
                <a:ea typeface="Calibri"/>
                <a:cs typeface="Calibri"/>
                <a:sym typeface="Calibri"/>
              </a:rPr>
              <a:t>27 institutes and offices </a:t>
            </a:r>
            <a:endParaRPr sz="1600" dirty="0">
              <a:solidFill>
                <a:schemeClr val="dk1"/>
              </a:solidFill>
              <a:cs typeface="Calibri"/>
            </a:endParaRPr>
          </a:p>
        </p:txBody>
      </p:sp>
      <p:sp>
        <p:nvSpPr>
          <p:cNvPr id="139" name="Google Shape;139;p2">
            <a:extLst>
              <a:ext uri="{C183D7F6-B498-43B3-948B-1728B52AA6E4}">
                <adec:decorative xmlns:adec="http://schemas.microsoft.com/office/drawing/2017/decorative" val="1"/>
              </a:ext>
            </a:extLst>
          </p:cNvPr>
          <p:cNvSpPr/>
          <p:nvPr/>
        </p:nvSpPr>
        <p:spPr>
          <a:xfrm>
            <a:off x="4683250" y="2544904"/>
            <a:ext cx="1776585" cy="1694262"/>
          </a:xfrm>
          <a:custGeom>
            <a:avLst/>
            <a:gdLst/>
            <a:ahLst/>
            <a:cxnLst/>
            <a:rect l="l" t="t" r="r" b="b"/>
            <a:pathLst>
              <a:path w="120000" h="120000" extrusionOk="0">
                <a:moveTo>
                  <a:pt x="96480" y="23523"/>
                </a:moveTo>
                <a:lnTo>
                  <a:pt x="87164" y="32839"/>
                </a:lnTo>
                <a:lnTo>
                  <a:pt x="87164" y="32839"/>
                </a:lnTo>
                <a:cubicBezTo>
                  <a:pt x="75944" y="21617"/>
                  <a:pt x="58979" y="18450"/>
                  <a:pt x="44466" y="24867"/>
                </a:cubicBezTo>
                <a:cubicBezTo>
                  <a:pt x="29954" y="31284"/>
                  <a:pt x="20880" y="45966"/>
                  <a:pt x="21631" y="61817"/>
                </a:cubicBezTo>
                <a:cubicBezTo>
                  <a:pt x="22382" y="77668"/>
                  <a:pt x="32801" y="91427"/>
                  <a:pt x="47856" y="96444"/>
                </a:cubicBezTo>
                <a:lnTo>
                  <a:pt x="47295" y="88507"/>
                </a:lnTo>
                <a:lnTo>
                  <a:pt x="63170" y="104890"/>
                </a:lnTo>
                <a:lnTo>
                  <a:pt x="49408" y="118429"/>
                </a:lnTo>
                <a:lnTo>
                  <a:pt x="48839" y="110367"/>
                </a:lnTo>
                <a:lnTo>
                  <a:pt x="48839" y="110367"/>
                </a:lnTo>
                <a:cubicBezTo>
                  <a:pt x="27395" y="105615"/>
                  <a:pt x="11312" y="87807"/>
                  <a:pt x="8761" y="65991"/>
                </a:cubicBezTo>
                <a:cubicBezTo>
                  <a:pt x="6210" y="44176"/>
                  <a:pt x="17752" y="23137"/>
                  <a:pt x="37521" y="13566"/>
                </a:cubicBezTo>
                <a:cubicBezTo>
                  <a:pt x="57290" y="3996"/>
                  <a:pt x="80951" y="7991"/>
                  <a:pt x="96480" y="23523"/>
                </a:cubicBezTo>
                <a:close/>
              </a:path>
            </a:pathLst>
          </a:custGeom>
          <a:solidFill>
            <a:srgbClr val="599BD5"/>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140" name="Google Shape;140;p2">
            <a:extLst>
              <a:ext uri="{C183D7F6-B498-43B3-948B-1728B52AA6E4}">
                <adec:decorative xmlns:adec="http://schemas.microsoft.com/office/drawing/2017/decorative" val="1"/>
              </a:ext>
            </a:extLst>
          </p:cNvPr>
          <p:cNvSpPr/>
          <p:nvPr/>
        </p:nvSpPr>
        <p:spPr>
          <a:xfrm>
            <a:off x="5073493" y="3159979"/>
            <a:ext cx="991435" cy="472650"/>
          </a:xfrm>
          <a:prstGeom prst="rect">
            <a:avLst/>
          </a:prstGeom>
          <a:noFill/>
          <a:ln>
            <a:noFill/>
          </a:ln>
        </p:spPr>
        <p:txBody>
          <a:bodyPr spcFirstLastPara="1" wrap="square" lIns="68569" tIns="68569" rIns="68569" bIns="68569" anchor="ctr" anchorCtr="0">
            <a:noAutofit/>
          </a:bodyPr>
          <a:lstStyle/>
          <a:p>
            <a:endParaRPr sz="1050"/>
          </a:p>
        </p:txBody>
      </p:sp>
      <p:sp>
        <p:nvSpPr>
          <p:cNvPr id="141" name="Google Shape;141;p2"/>
          <p:cNvSpPr txBox="1"/>
          <p:nvPr/>
        </p:nvSpPr>
        <p:spPr>
          <a:xfrm>
            <a:off x="5073493" y="3159979"/>
            <a:ext cx="991435" cy="472650"/>
          </a:xfrm>
          <a:prstGeom prst="rect">
            <a:avLst/>
          </a:prstGeom>
          <a:noFill/>
          <a:ln>
            <a:noFill/>
          </a:ln>
        </p:spPr>
        <p:txBody>
          <a:bodyPr spcFirstLastPara="1" wrap="square" lIns="15225" tIns="15225" rIns="15225" bIns="15225" anchor="ctr" anchorCtr="0">
            <a:noAutofit/>
          </a:bodyPr>
          <a:lstStyle/>
          <a:p>
            <a:pPr algn="ctr">
              <a:lnSpc>
                <a:spcPct val="90000"/>
              </a:lnSpc>
              <a:buClr>
                <a:schemeClr val="dk1"/>
              </a:buClr>
              <a:buSzPts val="3200"/>
            </a:pPr>
            <a:r>
              <a:rPr lang="en-US" sz="2400">
                <a:solidFill>
                  <a:schemeClr val="dk1"/>
                </a:solidFill>
                <a:latin typeface="Calibri"/>
                <a:ea typeface="Calibri"/>
                <a:cs typeface="Calibri"/>
                <a:sym typeface="Calibri"/>
              </a:rPr>
              <a:t>NLM</a:t>
            </a:r>
            <a:endParaRPr sz="1050"/>
          </a:p>
        </p:txBody>
      </p:sp>
      <p:sp>
        <p:nvSpPr>
          <p:cNvPr id="149" name="Google Shape;149;p2"/>
          <p:cNvSpPr txBox="1"/>
          <p:nvPr/>
        </p:nvSpPr>
        <p:spPr>
          <a:xfrm>
            <a:off x="6630474" y="2974102"/>
            <a:ext cx="2971575" cy="561662"/>
          </a:xfrm>
          <a:prstGeom prst="rect">
            <a:avLst/>
          </a:prstGeom>
          <a:noFill/>
          <a:ln>
            <a:noFill/>
          </a:ln>
        </p:spPr>
        <p:txBody>
          <a:bodyPr spcFirstLastPara="1" wrap="square" lIns="68569" tIns="34275" rIns="68569" bIns="34275" anchor="t" anchorCtr="0">
            <a:spAutoFit/>
          </a:bodyPr>
          <a:lstStyle/>
          <a:p>
            <a:pPr algn="ctr"/>
            <a:r>
              <a:rPr lang="en-US" sz="1600" b="1" dirty="0">
                <a:latin typeface="Calibri"/>
                <a:ea typeface="Calibri"/>
                <a:cs typeface="Calibri"/>
                <a:sym typeface="Calibri"/>
              </a:rPr>
              <a:t>National Library of Medicine</a:t>
            </a:r>
            <a:endParaRPr lang="en-US" sz="1600" dirty="0">
              <a:cs typeface="Calibri"/>
            </a:endParaRPr>
          </a:p>
          <a:p>
            <a:pPr algn="ctr"/>
            <a:r>
              <a:rPr lang="en-US" sz="1600" dirty="0">
                <a:latin typeface="Calibri"/>
                <a:ea typeface="Calibri"/>
                <a:cs typeface="Calibri"/>
                <a:sym typeface="Calibri"/>
              </a:rPr>
              <a:t>World’s largest biomedical library</a:t>
            </a:r>
            <a:endParaRPr sz="1600" dirty="0">
              <a:cs typeface="Calibri"/>
            </a:endParaRPr>
          </a:p>
        </p:txBody>
      </p:sp>
      <p:sp>
        <p:nvSpPr>
          <p:cNvPr id="142" name="Google Shape;142;p2">
            <a:extLst>
              <a:ext uri="{C183D7F6-B498-43B3-948B-1728B52AA6E4}">
                <adec:decorative xmlns:adec="http://schemas.microsoft.com/office/drawing/2017/decorative" val="1"/>
              </a:ext>
            </a:extLst>
          </p:cNvPr>
          <p:cNvSpPr/>
          <p:nvPr/>
        </p:nvSpPr>
        <p:spPr>
          <a:xfrm>
            <a:off x="5176801" y="3522104"/>
            <a:ext cx="1776585" cy="1694262"/>
          </a:xfrm>
          <a:custGeom>
            <a:avLst/>
            <a:gdLst/>
            <a:ahLst/>
            <a:cxnLst/>
            <a:rect l="l" t="t" r="r" b="b"/>
            <a:pathLst>
              <a:path w="120000" h="120000" extrusionOk="0">
                <a:moveTo>
                  <a:pt x="23520" y="23523"/>
                </a:moveTo>
                <a:lnTo>
                  <a:pt x="23520" y="23523"/>
                </a:lnTo>
                <a:cubicBezTo>
                  <a:pt x="39049" y="7991"/>
                  <a:pt x="62710" y="3996"/>
                  <a:pt x="82479" y="13566"/>
                </a:cubicBezTo>
                <a:cubicBezTo>
                  <a:pt x="102248" y="23137"/>
                  <a:pt x="113790" y="44176"/>
                  <a:pt x="111239" y="65991"/>
                </a:cubicBezTo>
                <a:cubicBezTo>
                  <a:pt x="108688" y="87807"/>
                  <a:pt x="92605" y="105615"/>
                  <a:pt x="71161" y="110367"/>
                </a:cubicBezTo>
                <a:lnTo>
                  <a:pt x="70592" y="118429"/>
                </a:lnTo>
                <a:lnTo>
                  <a:pt x="56830" y="104890"/>
                </a:lnTo>
                <a:lnTo>
                  <a:pt x="72705" y="88507"/>
                </a:lnTo>
                <a:lnTo>
                  <a:pt x="72144" y="96444"/>
                </a:lnTo>
                <a:cubicBezTo>
                  <a:pt x="87199" y="91427"/>
                  <a:pt x="97618" y="77668"/>
                  <a:pt x="98369" y="61817"/>
                </a:cubicBezTo>
                <a:cubicBezTo>
                  <a:pt x="99120" y="45966"/>
                  <a:pt x="90046" y="31284"/>
                  <a:pt x="75534" y="24867"/>
                </a:cubicBezTo>
                <a:cubicBezTo>
                  <a:pt x="61021" y="18450"/>
                  <a:pt x="44056" y="21617"/>
                  <a:pt x="32836" y="32839"/>
                </a:cubicBezTo>
                <a:close/>
              </a:path>
            </a:pathLst>
          </a:custGeom>
          <a:solidFill>
            <a:srgbClr val="599BD5"/>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143" name="Google Shape;143;p2">
            <a:extLst>
              <a:ext uri="{C183D7F6-B498-43B3-948B-1728B52AA6E4}">
                <adec:decorative xmlns:adec="http://schemas.microsoft.com/office/drawing/2017/decorative" val="1"/>
              </a:ext>
            </a:extLst>
          </p:cNvPr>
          <p:cNvSpPr/>
          <p:nvPr/>
        </p:nvSpPr>
        <p:spPr>
          <a:xfrm>
            <a:off x="5569044" y="4135382"/>
            <a:ext cx="991435" cy="472650"/>
          </a:xfrm>
          <a:prstGeom prst="rect">
            <a:avLst/>
          </a:prstGeom>
          <a:noFill/>
          <a:ln>
            <a:noFill/>
          </a:ln>
        </p:spPr>
        <p:txBody>
          <a:bodyPr spcFirstLastPara="1" wrap="square" lIns="68569" tIns="68569" rIns="68569" bIns="68569" anchor="ctr" anchorCtr="0">
            <a:noAutofit/>
          </a:bodyPr>
          <a:lstStyle/>
          <a:p>
            <a:endParaRPr sz="1050"/>
          </a:p>
        </p:txBody>
      </p:sp>
      <p:sp>
        <p:nvSpPr>
          <p:cNvPr id="144" name="Google Shape;144;p2"/>
          <p:cNvSpPr txBox="1"/>
          <p:nvPr/>
        </p:nvSpPr>
        <p:spPr>
          <a:xfrm>
            <a:off x="5569044" y="4135382"/>
            <a:ext cx="991435" cy="472650"/>
          </a:xfrm>
          <a:prstGeom prst="rect">
            <a:avLst/>
          </a:prstGeom>
          <a:noFill/>
          <a:ln>
            <a:noFill/>
          </a:ln>
        </p:spPr>
        <p:txBody>
          <a:bodyPr spcFirstLastPara="1" wrap="square" lIns="15225" tIns="15225" rIns="15225" bIns="15225" anchor="ctr" anchorCtr="0">
            <a:noAutofit/>
          </a:bodyPr>
          <a:lstStyle/>
          <a:p>
            <a:pPr algn="ctr">
              <a:lnSpc>
                <a:spcPct val="90000"/>
              </a:lnSpc>
              <a:buClr>
                <a:schemeClr val="dk1"/>
              </a:buClr>
              <a:buSzPts val="3200"/>
            </a:pPr>
            <a:r>
              <a:rPr lang="en-US" sz="2400">
                <a:solidFill>
                  <a:schemeClr val="dk1"/>
                </a:solidFill>
                <a:latin typeface="Calibri"/>
                <a:ea typeface="Calibri"/>
                <a:cs typeface="Calibri"/>
                <a:sym typeface="Calibri"/>
              </a:rPr>
              <a:t>NNLM</a:t>
            </a:r>
            <a:endParaRPr sz="1050"/>
          </a:p>
        </p:txBody>
      </p:sp>
      <p:sp>
        <p:nvSpPr>
          <p:cNvPr id="150" name="Google Shape;150;p2"/>
          <p:cNvSpPr txBox="1"/>
          <p:nvPr/>
        </p:nvSpPr>
        <p:spPr>
          <a:xfrm>
            <a:off x="329741" y="3620241"/>
            <a:ext cx="4628411" cy="830983"/>
          </a:xfrm>
          <a:prstGeom prst="rect">
            <a:avLst/>
          </a:prstGeom>
          <a:noFill/>
          <a:ln>
            <a:noFill/>
          </a:ln>
        </p:spPr>
        <p:txBody>
          <a:bodyPr spcFirstLastPara="1" wrap="square" lIns="91425" tIns="45713" rIns="91425" bIns="45713" anchor="t" anchorCtr="0">
            <a:spAutoFit/>
          </a:bodyPr>
          <a:lstStyle/>
          <a:p>
            <a:pPr algn="ctr"/>
            <a:r>
              <a:rPr lang="en-US" sz="1600" b="1" dirty="0">
                <a:solidFill>
                  <a:schemeClr val="dk1"/>
                </a:solidFill>
                <a:latin typeface="Calibri"/>
                <a:ea typeface="Calibri"/>
                <a:cs typeface="Calibri"/>
                <a:sym typeface="Calibri"/>
              </a:rPr>
              <a:t>The Network of the National Library of Medicine</a:t>
            </a:r>
            <a:endParaRPr lang="en-US" sz="1600">
              <a:solidFill>
                <a:schemeClr val="dk1"/>
              </a:solidFill>
              <a:cs typeface="Calibri"/>
            </a:endParaRPr>
          </a:p>
          <a:p>
            <a:pPr algn="ctr"/>
            <a:r>
              <a:rPr lang="en-US" sz="1600" dirty="0">
                <a:solidFill>
                  <a:schemeClr val="dk1"/>
                </a:solidFill>
                <a:latin typeface="Calibri"/>
                <a:ea typeface="Calibri"/>
                <a:cs typeface="Calibri"/>
                <a:sym typeface="Calibri"/>
              </a:rPr>
              <a:t>Program of the NLM comprised of 7 Regional Libraries (RMLs),  4 offices, and 3 centers. </a:t>
            </a:r>
            <a:endParaRPr sz="1600" dirty="0">
              <a:solidFill>
                <a:schemeClr val="dk1"/>
              </a:solidFill>
              <a:latin typeface="Calibri"/>
              <a:ea typeface="Calibri"/>
              <a:cs typeface="Calibri"/>
            </a:endParaRPr>
          </a:p>
        </p:txBody>
      </p:sp>
      <p:sp>
        <p:nvSpPr>
          <p:cNvPr id="145" name="Google Shape;145;p2">
            <a:extLst>
              <a:ext uri="{C183D7F6-B498-43B3-948B-1728B52AA6E4}">
                <adec:decorative xmlns:adec="http://schemas.microsoft.com/office/drawing/2017/decorative" val="1"/>
              </a:ext>
            </a:extLst>
          </p:cNvPr>
          <p:cNvSpPr/>
          <p:nvPr/>
        </p:nvSpPr>
        <p:spPr>
          <a:xfrm>
            <a:off x="4809887" y="4608032"/>
            <a:ext cx="1526310" cy="1456140"/>
          </a:xfrm>
          <a:prstGeom prst="blockArc">
            <a:avLst>
              <a:gd name="adj1" fmla="val 0"/>
              <a:gd name="adj2" fmla="val 18900000"/>
              <a:gd name="adj3" fmla="val 12740"/>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146" name="Google Shape;146;p2">
            <a:extLst>
              <a:ext uri="{C183D7F6-B498-43B3-948B-1728B52AA6E4}">
                <adec:decorative xmlns:adec="http://schemas.microsoft.com/office/drawing/2017/decorative" val="1"/>
              </a:ext>
            </a:extLst>
          </p:cNvPr>
          <p:cNvSpPr/>
          <p:nvPr/>
        </p:nvSpPr>
        <p:spPr>
          <a:xfrm>
            <a:off x="5073493" y="5110785"/>
            <a:ext cx="991435" cy="472650"/>
          </a:xfrm>
          <a:prstGeom prst="rect">
            <a:avLst/>
          </a:prstGeom>
          <a:noFill/>
          <a:ln>
            <a:noFill/>
          </a:ln>
        </p:spPr>
        <p:txBody>
          <a:bodyPr spcFirstLastPara="1" wrap="square" lIns="68569" tIns="68569" rIns="68569" bIns="68569" anchor="ctr" anchorCtr="0">
            <a:noAutofit/>
          </a:bodyPr>
          <a:lstStyle/>
          <a:p>
            <a:endParaRPr sz="1050"/>
          </a:p>
        </p:txBody>
      </p:sp>
      <p:sp>
        <p:nvSpPr>
          <p:cNvPr id="147" name="Google Shape;147;p2"/>
          <p:cNvSpPr txBox="1"/>
          <p:nvPr/>
        </p:nvSpPr>
        <p:spPr>
          <a:xfrm>
            <a:off x="5073493" y="5110785"/>
            <a:ext cx="991435" cy="472650"/>
          </a:xfrm>
          <a:prstGeom prst="rect">
            <a:avLst/>
          </a:prstGeom>
          <a:noFill/>
          <a:ln>
            <a:noFill/>
          </a:ln>
        </p:spPr>
        <p:txBody>
          <a:bodyPr spcFirstLastPara="1" wrap="square" lIns="15225" tIns="15225" rIns="15225" bIns="15225" anchor="ctr" anchorCtr="0">
            <a:noAutofit/>
          </a:bodyPr>
          <a:lstStyle/>
          <a:p>
            <a:pPr algn="ctr">
              <a:lnSpc>
                <a:spcPct val="90000"/>
              </a:lnSpc>
              <a:buClr>
                <a:schemeClr val="dk1"/>
              </a:buClr>
              <a:buSzPts val="3200"/>
            </a:pPr>
            <a:r>
              <a:rPr lang="en-US" sz="2400">
                <a:solidFill>
                  <a:schemeClr val="dk1"/>
                </a:solidFill>
                <a:latin typeface="Calibri"/>
                <a:ea typeface="Calibri"/>
                <a:cs typeface="Calibri"/>
                <a:sym typeface="Calibri"/>
              </a:rPr>
              <a:t>NTO</a:t>
            </a:r>
            <a:endParaRPr sz="2400">
              <a:solidFill>
                <a:schemeClr val="dk1"/>
              </a:solidFill>
              <a:latin typeface="Calibri"/>
              <a:ea typeface="Calibri"/>
              <a:cs typeface="Calibri"/>
              <a:sym typeface="Calibri"/>
            </a:endParaRPr>
          </a:p>
        </p:txBody>
      </p:sp>
      <p:sp>
        <p:nvSpPr>
          <p:cNvPr id="151" name="Google Shape;151;p2"/>
          <p:cNvSpPr txBox="1"/>
          <p:nvPr/>
        </p:nvSpPr>
        <p:spPr>
          <a:xfrm>
            <a:off x="6947393" y="4232926"/>
            <a:ext cx="4127460" cy="1323425"/>
          </a:xfrm>
          <a:prstGeom prst="rect">
            <a:avLst/>
          </a:prstGeom>
          <a:noFill/>
          <a:ln>
            <a:noFill/>
          </a:ln>
        </p:spPr>
        <p:txBody>
          <a:bodyPr spcFirstLastPara="1" wrap="square" lIns="91425" tIns="45713" rIns="91425" bIns="45713" anchor="t" anchorCtr="0">
            <a:spAutoFit/>
          </a:bodyPr>
          <a:lstStyle/>
          <a:p>
            <a:pPr algn="ctr"/>
            <a:r>
              <a:rPr lang="en-US" sz="1600" b="1" dirty="0">
                <a:solidFill>
                  <a:schemeClr val="dk1"/>
                </a:solidFill>
                <a:latin typeface="Calibri"/>
                <a:ea typeface="Calibri"/>
                <a:cs typeface="Calibri"/>
                <a:sym typeface="Calibri"/>
              </a:rPr>
              <a:t>Network of the National Library of Medicine Training Office (NTO)</a:t>
            </a:r>
            <a:endParaRPr lang="en-US" sz="1600" dirty="0">
              <a:solidFill>
                <a:schemeClr val="dk1"/>
              </a:solidFill>
              <a:cs typeface="Calibri"/>
            </a:endParaRPr>
          </a:p>
          <a:p>
            <a:pPr algn="ctr"/>
            <a:r>
              <a:rPr lang="en-US" sz="1600" dirty="0">
                <a:solidFill>
                  <a:schemeClr val="dk1"/>
                </a:solidFill>
                <a:latin typeface="Calibri"/>
                <a:ea typeface="Calibri"/>
                <a:cs typeface="Calibri"/>
                <a:sym typeface="Calibri"/>
              </a:rPr>
              <a:t>Supports the training and educational missions of the Network of the National Library of Medicine (NNLM).</a:t>
            </a:r>
            <a:endParaRPr sz="1600" dirty="0">
              <a:solidFill>
                <a:schemeClr val="dk1"/>
              </a:solidFill>
              <a:latin typeface="Calibri"/>
              <a:ea typeface="Calibri"/>
              <a:cs typeface="Calibri"/>
            </a:endParaRPr>
          </a:p>
        </p:txBody>
      </p:sp>
      <p:cxnSp>
        <p:nvCxnSpPr>
          <p:cNvPr id="3" name="Straight Arrow Connector 2">
            <a:extLst>
              <a:ext uri="{FF2B5EF4-FFF2-40B4-BE49-F238E27FC236}">
                <a16:creationId xmlns:a16="http://schemas.microsoft.com/office/drawing/2014/main" id="{B43306ED-06E2-11BF-2F64-4FBC3A081DB3}"/>
              </a:ext>
              <a:ext uri="{C183D7F6-B498-43B3-948B-1728B52AA6E4}">
                <adec:decorative xmlns:adec="http://schemas.microsoft.com/office/drawing/2017/decorative" val="1"/>
              </a:ext>
            </a:extLst>
          </p:cNvPr>
          <p:cNvCxnSpPr/>
          <p:nvPr/>
        </p:nvCxnSpPr>
        <p:spPr>
          <a:xfrm flipH="1">
            <a:off x="1650121" y="2600765"/>
            <a:ext cx="3741615" cy="11723"/>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5F308347-75E8-7061-3076-83D8679C37EE}"/>
              </a:ext>
              <a:ext uri="{C183D7F6-B498-43B3-948B-1728B52AA6E4}">
                <adec:decorative xmlns:adec="http://schemas.microsoft.com/office/drawing/2017/decorative" val="1"/>
              </a:ext>
            </a:extLst>
          </p:cNvPr>
          <p:cNvCxnSpPr>
            <a:cxnSpLocks/>
          </p:cNvCxnSpPr>
          <p:nvPr/>
        </p:nvCxnSpPr>
        <p:spPr>
          <a:xfrm flipH="1" flipV="1">
            <a:off x="6341304" y="3565965"/>
            <a:ext cx="3411415" cy="31261"/>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1D4275ED-6B63-BC08-8427-C7EE5288E660}"/>
              </a:ext>
              <a:ext uri="{C183D7F6-B498-43B3-948B-1728B52AA6E4}">
                <adec:decorative xmlns:adec="http://schemas.microsoft.com/office/drawing/2017/decorative" val="1"/>
              </a:ext>
            </a:extLst>
          </p:cNvPr>
          <p:cNvCxnSpPr>
            <a:cxnSpLocks/>
          </p:cNvCxnSpPr>
          <p:nvPr/>
        </p:nvCxnSpPr>
        <p:spPr>
          <a:xfrm flipH="1" flipV="1">
            <a:off x="227720" y="4573367"/>
            <a:ext cx="5124938" cy="33215"/>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BA3A20B6-8DD3-C039-2356-0AFC502CD500}"/>
              </a:ext>
              <a:ext uri="{C183D7F6-B498-43B3-948B-1728B52AA6E4}">
                <adec:decorative xmlns:adec="http://schemas.microsoft.com/office/drawing/2017/decorative" val="1"/>
              </a:ext>
            </a:extLst>
          </p:cNvPr>
          <p:cNvCxnSpPr>
            <a:cxnSpLocks/>
          </p:cNvCxnSpPr>
          <p:nvPr/>
        </p:nvCxnSpPr>
        <p:spPr>
          <a:xfrm flipH="1" flipV="1">
            <a:off x="6370611" y="5515902"/>
            <a:ext cx="4962768" cy="42984"/>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6068F426-57FC-6896-D338-9A7F433EC049}"/>
              </a:ext>
              <a:ext uri="{C183D7F6-B498-43B3-948B-1728B52AA6E4}">
                <adec:decorative xmlns:adec="http://schemas.microsoft.com/office/drawing/2017/decorative" val="1"/>
              </a:ext>
            </a:extLst>
          </p:cNvPr>
          <p:cNvSpPr/>
          <p:nvPr/>
        </p:nvSpPr>
        <p:spPr>
          <a:xfrm>
            <a:off x="1991351" y="4536008"/>
            <a:ext cx="836083" cy="63501"/>
          </a:xfrm>
          <a:prstGeom prst="roundRect">
            <a:avLst/>
          </a:prstGeom>
          <a:solidFill>
            <a:srgbClr val="ED7D3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6F786ED3-218A-1EAB-7843-FD2C26B9D0D0}"/>
              </a:ext>
              <a:ext uri="{C183D7F6-B498-43B3-948B-1728B52AA6E4}">
                <adec:decorative xmlns:adec="http://schemas.microsoft.com/office/drawing/2017/decorative" val="1"/>
              </a:ext>
            </a:extLst>
          </p:cNvPr>
          <p:cNvSpPr/>
          <p:nvPr/>
        </p:nvSpPr>
        <p:spPr>
          <a:xfrm>
            <a:off x="3242626" y="2559366"/>
            <a:ext cx="836083" cy="63501"/>
          </a:xfrm>
          <a:prstGeom prst="roundRect">
            <a:avLst/>
          </a:prstGeom>
          <a:solidFill>
            <a:srgbClr val="ED7D3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0175C43E-1354-F5F3-4257-6C866F3C127D}"/>
              </a:ext>
              <a:ext uri="{C183D7F6-B498-43B3-948B-1728B52AA6E4}">
                <adec:decorative xmlns:adec="http://schemas.microsoft.com/office/drawing/2017/decorative" val="1"/>
              </a:ext>
            </a:extLst>
          </p:cNvPr>
          <p:cNvSpPr/>
          <p:nvPr/>
        </p:nvSpPr>
        <p:spPr>
          <a:xfrm>
            <a:off x="7708792" y="3532218"/>
            <a:ext cx="836083" cy="63501"/>
          </a:xfrm>
          <a:prstGeom prst="roundRect">
            <a:avLst/>
          </a:prstGeom>
          <a:solidFill>
            <a:srgbClr val="ED7D3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00EB2358-E3DB-E78E-BA82-C0279DA962D6}"/>
              </a:ext>
              <a:ext uri="{C183D7F6-B498-43B3-948B-1728B52AA6E4}">
                <adec:decorative xmlns:adec="http://schemas.microsoft.com/office/drawing/2017/decorative" val="1"/>
              </a:ext>
            </a:extLst>
          </p:cNvPr>
          <p:cNvSpPr/>
          <p:nvPr/>
        </p:nvSpPr>
        <p:spPr>
          <a:xfrm>
            <a:off x="8538362" y="5521884"/>
            <a:ext cx="836083" cy="63501"/>
          </a:xfrm>
          <a:prstGeom prst="roundRect">
            <a:avLst/>
          </a:prstGeom>
          <a:solidFill>
            <a:srgbClr val="ED7D3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a:extLst>
              <a:ext uri="{FF2B5EF4-FFF2-40B4-BE49-F238E27FC236}">
                <a16:creationId xmlns:a16="http://schemas.microsoft.com/office/drawing/2014/main" id="{BCA28E81-C10B-D626-621D-91B60F8E3B18}"/>
              </a:ext>
            </a:extLst>
          </p:cNvPr>
          <p:cNvSpPr>
            <a:spLocks noGrp="1"/>
          </p:cNvSpPr>
          <p:nvPr>
            <p:ph type="sldNum" sz="quarter" idx="10"/>
          </p:nvPr>
        </p:nvSpPr>
        <p:spPr/>
        <p:txBody>
          <a:bodyPr/>
          <a:lstStyle/>
          <a:p>
            <a:pPr>
              <a:defRPr/>
            </a:pPr>
            <a:fld id="{53385912-A4F2-414C-811D-22BA556D6430}" type="slidenum">
              <a:rPr lang="en-US" smtClean="0"/>
              <a:pPr>
                <a:defRPr/>
              </a:pPr>
              <a:t>5</a:t>
            </a:fld>
            <a:endParaRPr lang="en-US"/>
          </a:p>
        </p:txBody>
      </p:sp>
    </p:spTree>
    <p:custDataLst>
      <p:tags r:id="rId1"/>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7"/>
          <p:cNvSpPr txBox="1">
            <a:spLocks noGrp="1"/>
          </p:cNvSpPr>
          <p:nvPr>
            <p:ph type="title"/>
          </p:nvPr>
        </p:nvSpPr>
        <p:spPr>
          <a:xfrm>
            <a:off x="526961" y="311463"/>
            <a:ext cx="10515600" cy="1325563"/>
          </a:xfrm>
          <a:prstGeom prst="rect">
            <a:avLst/>
          </a:prstGeom>
          <a:noFill/>
          <a:ln>
            <a:noFill/>
          </a:ln>
        </p:spPr>
        <p:txBody>
          <a:bodyPr spcFirstLastPara="1" vert="horz" wrap="square" lIns="51427" tIns="25706" rIns="51427" bIns="25706" numCol="1" anchor="ctr" anchorCtr="0" compatLnSpc="1">
            <a:prstTxWarp prst="textNoShape">
              <a:avLst/>
            </a:prstTxWarp>
            <a:noAutofit/>
          </a:bodyPr>
          <a:lstStyle/>
          <a:p>
            <a:r>
              <a:rPr lang="en-US" sz="4000" b="1">
                <a:ea typeface="Calibri"/>
                <a:cs typeface="Calibri"/>
                <a:sym typeface="Calibri"/>
              </a:rPr>
              <a:t>NNLM Funding Opportunities</a:t>
            </a:r>
            <a:endParaRPr lang="en-US" sz="4000" b="1">
              <a:ea typeface="Calibri"/>
              <a:cs typeface="Calibri"/>
            </a:endParaRPr>
          </a:p>
        </p:txBody>
      </p:sp>
      <p:sp>
        <p:nvSpPr>
          <p:cNvPr id="220" name="Google Shape;220;p17"/>
          <p:cNvSpPr txBox="1">
            <a:spLocks noGrp="1"/>
          </p:cNvSpPr>
          <p:nvPr>
            <p:ph sz="half" idx="1"/>
          </p:nvPr>
        </p:nvSpPr>
        <p:spPr>
          <a:xfrm>
            <a:off x="441544" y="1641066"/>
            <a:ext cx="5093831" cy="2569547"/>
          </a:xfrm>
          <a:prstGeom prst="rect">
            <a:avLst/>
          </a:prstGeom>
          <a:noFill/>
          <a:ln>
            <a:noFill/>
          </a:ln>
        </p:spPr>
        <p:txBody>
          <a:bodyPr spcFirstLastPara="1" vert="horz" wrap="square" lIns="51427" tIns="25706" rIns="51427" bIns="25706" numCol="1" anchor="t" anchorCtr="0" compatLnSpc="1">
            <a:prstTxWarp prst="textNoShape">
              <a:avLst/>
            </a:prstTxWarp>
            <a:noAutofit/>
          </a:bodyPr>
          <a:lstStyle/>
          <a:p>
            <a:pPr marL="85725" indent="0">
              <a:lnSpc>
                <a:spcPct val="100000"/>
              </a:lnSpc>
              <a:buNone/>
            </a:pPr>
            <a:r>
              <a:rPr lang="en-US" sz="2400" dirty="0"/>
              <a:t>Various opportunities, timelines, </a:t>
            </a:r>
            <a:endParaRPr lang="en-US" dirty="0"/>
          </a:p>
          <a:p>
            <a:pPr marL="85725" indent="0">
              <a:lnSpc>
                <a:spcPct val="100000"/>
              </a:lnSpc>
              <a:buNone/>
            </a:pPr>
            <a:r>
              <a:rPr lang="en-US" sz="2400" dirty="0"/>
              <a:t>and amounts by region</a:t>
            </a:r>
            <a:endParaRPr lang="en-US" dirty="0">
              <a:cs typeface="Calibri"/>
            </a:endParaRPr>
          </a:p>
          <a:p>
            <a:pPr marL="85725" indent="0">
              <a:lnSpc>
                <a:spcPct val="100000"/>
              </a:lnSpc>
              <a:buNone/>
            </a:pPr>
            <a:r>
              <a:rPr lang="en-US" sz="2400" b="1" dirty="0"/>
              <a:t>Example Award Types:</a:t>
            </a:r>
            <a:endParaRPr sz="2400" b="1" dirty="0"/>
          </a:p>
          <a:p>
            <a:pPr marL="385445" lvl="1" indent="-128270">
              <a:lnSpc>
                <a:spcPct val="100000"/>
              </a:lnSpc>
              <a:spcBef>
                <a:spcPts val="281"/>
              </a:spcBef>
              <a:buSzPts val="3200"/>
            </a:pPr>
            <a:r>
              <a:rPr lang="en-US" dirty="0">
                <a:ea typeface="Calibri"/>
                <a:cs typeface="Calibri"/>
                <a:sym typeface="Calibri"/>
              </a:rPr>
              <a:t>Outreach</a:t>
            </a:r>
            <a:endParaRPr dirty="0">
              <a:cs typeface="Calibri"/>
            </a:endParaRPr>
          </a:p>
          <a:p>
            <a:pPr marL="385445" lvl="1" indent="-128270">
              <a:lnSpc>
                <a:spcPct val="100000"/>
              </a:lnSpc>
              <a:spcBef>
                <a:spcPts val="281"/>
              </a:spcBef>
              <a:buSzPts val="3200"/>
            </a:pPr>
            <a:r>
              <a:rPr lang="en-US" dirty="0">
                <a:ea typeface="Calibri"/>
                <a:cs typeface="Calibri"/>
                <a:sym typeface="Calibri"/>
              </a:rPr>
              <a:t>Technology</a:t>
            </a:r>
            <a:endParaRPr dirty="0">
              <a:cs typeface="Calibri" panose="020F0502020204030204"/>
            </a:endParaRPr>
          </a:p>
          <a:p>
            <a:pPr marL="385445" lvl="1" indent="-128270">
              <a:lnSpc>
                <a:spcPct val="100000"/>
              </a:lnSpc>
              <a:spcBef>
                <a:spcPts val="281"/>
              </a:spcBef>
              <a:buSzPts val="3200"/>
            </a:pPr>
            <a:r>
              <a:rPr lang="en-US" dirty="0">
                <a:ea typeface="Calibri"/>
                <a:cs typeface="Calibri"/>
                <a:sym typeface="Calibri"/>
              </a:rPr>
              <a:t>Professional Development</a:t>
            </a:r>
            <a:endParaRPr dirty="0">
              <a:cs typeface="Calibri" panose="020F0502020204030204"/>
            </a:endParaRPr>
          </a:p>
          <a:p>
            <a:pPr marL="385445" lvl="1" indent="-128270">
              <a:lnSpc>
                <a:spcPct val="100000"/>
              </a:lnSpc>
              <a:spcBef>
                <a:spcPts val="281"/>
              </a:spcBef>
              <a:buSzPts val="3200"/>
            </a:pPr>
            <a:r>
              <a:rPr lang="en-US" dirty="0">
                <a:ea typeface="Calibri"/>
                <a:cs typeface="Calibri"/>
                <a:sym typeface="Calibri"/>
              </a:rPr>
              <a:t>Data Science</a:t>
            </a:r>
            <a:endParaRPr lang="en-US" dirty="0">
              <a:ea typeface="Calibri"/>
              <a:cs typeface="Calibri"/>
            </a:endParaRPr>
          </a:p>
          <a:p>
            <a:pPr marL="385445" lvl="1" indent="-128270">
              <a:lnSpc>
                <a:spcPct val="100000"/>
              </a:lnSpc>
              <a:spcBef>
                <a:spcPts val="281"/>
              </a:spcBef>
              <a:buSzPts val="3200"/>
            </a:pPr>
            <a:r>
              <a:rPr lang="en-US" i="1" dirty="0">
                <a:cs typeface="Calibri"/>
                <a:sym typeface="Calibri"/>
              </a:rPr>
              <a:t>All of Us </a:t>
            </a:r>
            <a:r>
              <a:rPr lang="en-US" dirty="0">
                <a:cs typeface="Calibri"/>
                <a:sym typeface="Calibri"/>
              </a:rPr>
              <a:t>Research Program Engagement</a:t>
            </a:r>
            <a:endParaRPr dirty="0">
              <a:cs typeface="Calibri" panose="020F0502020204030204"/>
            </a:endParaRPr>
          </a:p>
        </p:txBody>
      </p:sp>
      <p:sp>
        <p:nvSpPr>
          <p:cNvPr id="2" name="Content Placeholder 1"/>
          <p:cNvSpPr>
            <a:spLocks noGrp="1"/>
          </p:cNvSpPr>
          <p:nvPr>
            <p:ph sz="half" idx="2"/>
          </p:nvPr>
        </p:nvSpPr>
        <p:spPr>
          <a:xfrm>
            <a:off x="5811624" y="5840028"/>
            <a:ext cx="4355214" cy="388442"/>
          </a:xfrm>
        </p:spPr>
        <p:txBody>
          <a:bodyPr/>
          <a:lstStyle/>
          <a:p>
            <a:pPr marL="0" indent="0" algn="r">
              <a:buNone/>
            </a:pPr>
            <a:r>
              <a:rPr lang="en-US" b="1">
                <a:hlinkClick r:id="rId4"/>
              </a:rPr>
              <a:t>Explore Available Funding</a:t>
            </a:r>
            <a:endParaRPr lang="en-US" b="1">
              <a:cs typeface="Calibri"/>
            </a:endParaRPr>
          </a:p>
        </p:txBody>
      </p:sp>
      <p:pic>
        <p:nvPicPr>
          <p:cNvPr id="3" name="Picture 2" descr="Health information outreach award announcement from NNLM ">
            <a:extLst>
              <a:ext uri="{FF2B5EF4-FFF2-40B4-BE49-F238E27FC236}">
                <a16:creationId xmlns:a16="http://schemas.microsoft.com/office/drawing/2014/main" id="{19FE2E8B-F71E-BA30-2820-BE9E8423EF23}"/>
              </a:ext>
            </a:extLst>
          </p:cNvPr>
          <p:cNvPicPr>
            <a:picLocks noChangeAspect="1"/>
          </p:cNvPicPr>
          <p:nvPr/>
        </p:nvPicPr>
        <p:blipFill>
          <a:blip r:embed="rId5"/>
          <a:stretch>
            <a:fillRect/>
          </a:stretch>
        </p:blipFill>
        <p:spPr>
          <a:xfrm>
            <a:off x="5107910" y="1759405"/>
            <a:ext cx="6587554" cy="2898339"/>
          </a:xfrm>
          <a:prstGeom prst="rect">
            <a:avLst/>
          </a:prstGeom>
        </p:spPr>
      </p:pic>
      <p:sp>
        <p:nvSpPr>
          <p:cNvPr id="5" name="TextBox 4">
            <a:extLst>
              <a:ext uri="{FF2B5EF4-FFF2-40B4-BE49-F238E27FC236}">
                <a16:creationId xmlns:a16="http://schemas.microsoft.com/office/drawing/2014/main" id="{9E7DDF2F-E779-06CD-65B6-674AA666AB90}"/>
              </a:ext>
            </a:extLst>
          </p:cNvPr>
          <p:cNvSpPr txBox="1"/>
          <p:nvPr/>
        </p:nvSpPr>
        <p:spPr>
          <a:xfrm>
            <a:off x="5285551" y="4919451"/>
            <a:ext cx="4062046" cy="298160"/>
          </a:xfrm>
          <a:prstGeom prst="rect">
            <a:avLst/>
          </a:prstGeom>
          <a:noFill/>
        </p:spPr>
        <p:txBody>
          <a:bodyPr rot="0" spcFirstLastPara="0" vertOverflow="overflow" horzOverflow="overflow" vert="horz" wrap="square" lIns="51435" tIns="25718" rIns="51435" bIns="25718" numCol="1" spcCol="0" rtlCol="0" fromWordArt="0" anchor="t" anchorCtr="0" forceAA="0" compatLnSpc="1">
            <a:prstTxWarp prst="textNoShape">
              <a:avLst/>
            </a:prstTxWarp>
            <a:spAutoFit/>
          </a:bodyPr>
          <a:lstStyle/>
          <a:p>
            <a:r>
              <a:rPr lang="en-US" sz="1600" b="1">
                <a:latin typeface="Calibri"/>
                <a:cs typeface="Calibri"/>
              </a:rPr>
              <a:t>Example of previous funding opportunity</a:t>
            </a:r>
            <a:endParaRPr lang="en-US" sz="1600" b="1">
              <a:cs typeface="Calibri"/>
            </a:endParaRPr>
          </a:p>
        </p:txBody>
      </p:sp>
      <p:sp>
        <p:nvSpPr>
          <p:cNvPr id="6" name="Slide Number Placeholder 5">
            <a:extLst>
              <a:ext uri="{FF2B5EF4-FFF2-40B4-BE49-F238E27FC236}">
                <a16:creationId xmlns:a16="http://schemas.microsoft.com/office/drawing/2014/main" id="{93A7C140-7ED3-1691-6B4E-B04E8DCC1265}"/>
              </a:ext>
            </a:extLst>
          </p:cNvPr>
          <p:cNvSpPr>
            <a:spLocks noGrp="1"/>
          </p:cNvSpPr>
          <p:nvPr>
            <p:ph type="sldNum" sz="quarter" idx="10"/>
          </p:nvPr>
        </p:nvSpPr>
        <p:spPr/>
        <p:txBody>
          <a:bodyPr/>
          <a:lstStyle/>
          <a:p>
            <a:pPr>
              <a:defRPr/>
            </a:pPr>
            <a:fld id="{372B0271-B012-4ED1-8CE3-476E6D0A5B1D}" type="slidenum">
              <a:rPr lang="en-US" smtClean="0"/>
              <a:pPr>
                <a:defRPr/>
              </a:pPr>
              <a:t>50</a:t>
            </a:fld>
            <a:endParaRPr lang="en-US"/>
          </a:p>
        </p:txBody>
      </p:sp>
    </p:spTree>
    <p:custDataLst>
      <p:tags r:id="rId1"/>
    </p:custDataLst>
    <p:extLst>
      <p:ext uri="{BB962C8B-B14F-4D97-AF65-F5344CB8AC3E}">
        <p14:creationId xmlns:p14="http://schemas.microsoft.com/office/powerpoint/2010/main" val="25965754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95972-5E27-32AF-56C1-0D3762AD89F0}"/>
              </a:ext>
            </a:extLst>
          </p:cNvPr>
          <p:cNvSpPr>
            <a:spLocks noGrp="1"/>
          </p:cNvSpPr>
          <p:nvPr>
            <p:ph type="title"/>
          </p:nvPr>
        </p:nvSpPr>
        <p:spPr>
          <a:xfrm>
            <a:off x="693044" y="217209"/>
            <a:ext cx="7886700" cy="1325563"/>
          </a:xfrm>
        </p:spPr>
        <p:txBody>
          <a:bodyPr/>
          <a:lstStyle/>
          <a:p>
            <a:r>
              <a:rPr lang="en-US" b="1" dirty="0">
                <a:cs typeface="Calibri"/>
              </a:rPr>
              <a:t>Tools for NNLM Funding</a:t>
            </a:r>
          </a:p>
        </p:txBody>
      </p:sp>
      <p:sp>
        <p:nvSpPr>
          <p:cNvPr id="3" name="Content Placeholder 2">
            <a:extLst>
              <a:ext uri="{FF2B5EF4-FFF2-40B4-BE49-F238E27FC236}">
                <a16:creationId xmlns:a16="http://schemas.microsoft.com/office/drawing/2014/main" id="{8F7C9E3C-FC4C-B905-9CA7-2255853D8AAC}"/>
              </a:ext>
            </a:extLst>
          </p:cNvPr>
          <p:cNvSpPr>
            <a:spLocks noGrp="1"/>
          </p:cNvSpPr>
          <p:nvPr>
            <p:ph sz="half" idx="1"/>
          </p:nvPr>
        </p:nvSpPr>
        <p:spPr>
          <a:xfrm>
            <a:off x="787400" y="1607166"/>
            <a:ext cx="4546600" cy="4351338"/>
          </a:xfrm>
        </p:spPr>
        <p:txBody>
          <a:bodyPr/>
          <a:lstStyle/>
          <a:p>
            <a:pPr marL="0" indent="0">
              <a:buNone/>
            </a:pPr>
            <a:r>
              <a:rPr lang="en-US" sz="2000" dirty="0">
                <a:ea typeface="+mn-lt"/>
                <a:cs typeface="+mn-lt"/>
                <a:hlinkClick r:id="rId4"/>
              </a:rPr>
              <a:t>NNLM Proposal Writing Toolkit</a:t>
            </a:r>
            <a:endParaRPr lang="en-US" sz="2000" dirty="0"/>
          </a:p>
          <a:p>
            <a:r>
              <a:rPr lang="en-US" sz="2000" dirty="0">
                <a:ea typeface="+mn-lt"/>
                <a:cs typeface="+mn-lt"/>
              </a:rPr>
              <a:t>Tips and resources to use while developing and submitting your NNLM funding application</a:t>
            </a:r>
            <a:endParaRPr lang="en-US" sz="2000" dirty="0"/>
          </a:p>
          <a:p>
            <a:r>
              <a:rPr lang="en-US" sz="2000" dirty="0">
                <a:ea typeface="+mn-lt"/>
                <a:cs typeface="+mn-lt"/>
              </a:rPr>
              <a:t>General proposal writing resources included</a:t>
            </a:r>
            <a:endParaRPr lang="en-US" sz="2000" dirty="0"/>
          </a:p>
          <a:p>
            <a:pPr marL="0" indent="0">
              <a:buNone/>
            </a:pPr>
            <a:r>
              <a:rPr lang="en-US" sz="2000" dirty="0">
                <a:solidFill>
                  <a:srgbClr val="0563C1"/>
                </a:solidFill>
                <a:hlinkClick r:id="rId5"/>
              </a:rPr>
              <a:t>How to Apply for NNLM Funding</a:t>
            </a:r>
            <a:endParaRPr lang="en-US" sz="2000" dirty="0"/>
          </a:p>
          <a:p>
            <a:r>
              <a:rPr lang="en-US" sz="2000" dirty="0"/>
              <a:t>Annual webinar </a:t>
            </a:r>
          </a:p>
          <a:p>
            <a:r>
              <a:rPr lang="en-US" sz="2000" dirty="0"/>
              <a:t>Recording available on YouTube</a:t>
            </a:r>
          </a:p>
        </p:txBody>
      </p:sp>
      <p:pic>
        <p:nvPicPr>
          <p:cNvPr id="8" name="Content Placeholder 7" descr="A screenshot of NNLM Proposal Writing Toolkit">
            <a:extLst>
              <a:ext uri="{FF2B5EF4-FFF2-40B4-BE49-F238E27FC236}">
                <a16:creationId xmlns:a16="http://schemas.microsoft.com/office/drawing/2014/main" id="{306A1BB1-BF1E-773A-6A91-6EF88D856D02}"/>
              </a:ext>
            </a:extLst>
          </p:cNvPr>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4636394" y="3429000"/>
            <a:ext cx="7316957" cy="2915374"/>
          </a:xfrm>
          <a:ln w="12700"/>
        </p:spPr>
      </p:pic>
      <p:sp>
        <p:nvSpPr>
          <p:cNvPr id="4" name="Slide Number Placeholder 3">
            <a:extLst>
              <a:ext uri="{FF2B5EF4-FFF2-40B4-BE49-F238E27FC236}">
                <a16:creationId xmlns:a16="http://schemas.microsoft.com/office/drawing/2014/main" id="{C8F56335-6031-1489-13EF-17C157D0F3E1}"/>
              </a:ext>
            </a:extLst>
          </p:cNvPr>
          <p:cNvSpPr>
            <a:spLocks noGrp="1"/>
          </p:cNvSpPr>
          <p:nvPr>
            <p:ph type="sldNum" sz="quarter" idx="10"/>
          </p:nvPr>
        </p:nvSpPr>
        <p:spPr/>
        <p:txBody>
          <a:bodyPr/>
          <a:lstStyle/>
          <a:p>
            <a:pPr>
              <a:defRPr/>
            </a:pPr>
            <a:fld id="{372B0271-B012-4ED1-8CE3-476E6D0A5B1D}" type="slidenum">
              <a:rPr lang="en-US" smtClean="0"/>
              <a:pPr>
                <a:defRPr/>
              </a:pPr>
              <a:t>51</a:t>
            </a:fld>
            <a:endParaRPr lang="en-US"/>
          </a:p>
        </p:txBody>
      </p:sp>
    </p:spTree>
    <p:custDataLst>
      <p:tags r:id="rId1"/>
    </p:custDataLst>
    <p:extLst>
      <p:ext uri="{BB962C8B-B14F-4D97-AF65-F5344CB8AC3E}">
        <p14:creationId xmlns:p14="http://schemas.microsoft.com/office/powerpoint/2010/main" val="34746386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3" name="Title 2">
            <a:extLst>
              <a:ext uri="{FF2B5EF4-FFF2-40B4-BE49-F238E27FC236}">
                <a16:creationId xmlns:a16="http://schemas.microsoft.com/office/drawing/2014/main" id="{18913CE2-FA29-1374-B7CF-8B50BE4EDA80}"/>
              </a:ext>
            </a:extLst>
          </p:cNvPr>
          <p:cNvSpPr>
            <a:spLocks noGrp="1"/>
          </p:cNvSpPr>
          <p:nvPr>
            <p:ph type="title"/>
          </p:nvPr>
        </p:nvSpPr>
        <p:spPr>
          <a:xfrm>
            <a:off x="576943" y="323622"/>
            <a:ext cx="10515600" cy="1325563"/>
          </a:xfrm>
        </p:spPr>
        <p:txBody>
          <a:bodyPr/>
          <a:lstStyle/>
          <a:p>
            <a:r>
              <a:rPr lang="en-US" b="1"/>
              <a:t>NNLM Training and Classes</a:t>
            </a:r>
            <a:br>
              <a:rPr lang="en-US">
                <a:solidFill>
                  <a:schemeClr val="accent5"/>
                </a:solidFill>
              </a:rPr>
            </a:br>
            <a:endParaRPr lang="en-US">
              <a:solidFill>
                <a:schemeClr val="accent5"/>
              </a:solidFill>
            </a:endParaRPr>
          </a:p>
        </p:txBody>
      </p:sp>
      <p:graphicFrame>
        <p:nvGraphicFramePr>
          <p:cNvPr id="6" name="Content Placeholder 5">
            <a:extLst>
              <a:ext uri="{FF2B5EF4-FFF2-40B4-BE49-F238E27FC236}">
                <a16:creationId xmlns:a16="http://schemas.microsoft.com/office/drawing/2014/main" id="{05D57062-58B4-7071-7EE1-B64FB6556F19}"/>
              </a:ext>
            </a:extLst>
          </p:cNvPr>
          <p:cNvGraphicFramePr>
            <a:graphicFrameLocks noGrp="1"/>
          </p:cNvGraphicFramePr>
          <p:nvPr>
            <p:ph idx="1"/>
            <p:extLst>
              <p:ext uri="{D42A27DB-BD31-4B8C-83A1-F6EECF244321}">
                <p14:modId xmlns:p14="http://schemas.microsoft.com/office/powerpoint/2010/main" val="645335074"/>
              </p:ext>
            </p:extLst>
          </p:nvPr>
        </p:nvGraphicFramePr>
        <p:xfrm>
          <a:off x="838200" y="1253330"/>
          <a:ext cx="10515600" cy="49841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a:extLst>
              <a:ext uri="{FF2B5EF4-FFF2-40B4-BE49-F238E27FC236}">
                <a16:creationId xmlns:a16="http://schemas.microsoft.com/office/drawing/2014/main" id="{DF57BB1F-DE80-2419-DFC1-F5D05AF10E9D}"/>
              </a:ext>
            </a:extLst>
          </p:cNvPr>
          <p:cNvSpPr>
            <a:spLocks noGrp="1"/>
          </p:cNvSpPr>
          <p:nvPr>
            <p:ph type="sldNum" sz="quarter" idx="10"/>
          </p:nvPr>
        </p:nvSpPr>
        <p:spPr/>
        <p:txBody>
          <a:bodyPr/>
          <a:lstStyle/>
          <a:p>
            <a:pPr>
              <a:defRPr/>
            </a:pPr>
            <a:fld id="{025F9F99-9BD9-4422-B838-F0A597D458BC}" type="slidenum">
              <a:rPr lang="en-US" smtClean="0"/>
              <a:pPr>
                <a:defRPr/>
              </a:pPr>
              <a:t>52</a:t>
            </a:fld>
            <a:endParaRPr lang="en-US"/>
          </a:p>
        </p:txBody>
      </p:sp>
    </p:spTree>
    <p:custDataLst>
      <p:tags r:id="rId1"/>
    </p:custData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7"/>
          <p:cNvSpPr txBox="1">
            <a:spLocks noGrp="1"/>
          </p:cNvSpPr>
          <p:nvPr>
            <p:ph type="title"/>
          </p:nvPr>
        </p:nvSpPr>
        <p:spPr>
          <a:xfrm>
            <a:off x="448689" y="273738"/>
            <a:ext cx="11069706" cy="745629"/>
          </a:xfrm>
          <a:prstGeom prst="rect">
            <a:avLst/>
          </a:prstGeom>
        </p:spPr>
        <p:txBody>
          <a:bodyPr spcFirstLastPara="1" vert="horz" wrap="square" lIns="68569" tIns="68569" rIns="68569" bIns="68569" numCol="1" anchor="t" anchorCtr="0" compatLnSpc="1">
            <a:prstTxWarp prst="textNoShape">
              <a:avLst/>
            </a:prstTxWarp>
            <a:noAutofit/>
          </a:bodyPr>
          <a:lstStyle/>
          <a:p>
            <a:r>
              <a:rPr lang="en" b="1" dirty="0"/>
              <a:t>Consumer Health Information Specialization (</a:t>
            </a:r>
            <a:r>
              <a:rPr lang="en-US" b="1" dirty="0"/>
              <a:t>CHIS)</a:t>
            </a:r>
            <a:endParaRPr lang="en-US" b="1" dirty="0">
              <a:ea typeface="Calibri"/>
              <a:cs typeface="Calibri"/>
            </a:endParaRPr>
          </a:p>
        </p:txBody>
      </p:sp>
      <p:pic>
        <p:nvPicPr>
          <p:cNvPr id="3" name="Picture 5" descr="MLA CHIS badge">
            <a:extLst>
              <a:ext uri="{FF2B5EF4-FFF2-40B4-BE49-F238E27FC236}">
                <a16:creationId xmlns:a16="http://schemas.microsoft.com/office/drawing/2014/main" id="{749103AB-4687-C3B2-C7DB-4A700ECBCF2E}"/>
              </a:ext>
            </a:extLst>
          </p:cNvPr>
          <p:cNvPicPr>
            <a:picLocks noChangeAspect="1"/>
          </p:cNvPicPr>
          <p:nvPr/>
        </p:nvPicPr>
        <p:blipFill>
          <a:blip r:embed="rId4"/>
          <a:stretch>
            <a:fillRect/>
          </a:stretch>
        </p:blipFill>
        <p:spPr>
          <a:xfrm>
            <a:off x="1264962" y="1962663"/>
            <a:ext cx="3114984" cy="3146116"/>
          </a:xfrm>
          <a:prstGeom prst="rect">
            <a:avLst/>
          </a:prstGeom>
        </p:spPr>
      </p:pic>
      <p:pic>
        <p:nvPicPr>
          <p:cNvPr id="6" name="Picture 5" descr="Chart your way to CHIS screenshot listing skills CHIS offers:&#10;Understanding your community &#10;Health literacy &#10;Mental health resources&#10;Evaluating health information&#10;Health disparities &#10;Health equity ">
            <a:extLst>
              <a:ext uri="{FF2B5EF4-FFF2-40B4-BE49-F238E27FC236}">
                <a16:creationId xmlns:a16="http://schemas.microsoft.com/office/drawing/2014/main" id="{4189DB9A-8299-56C8-0F55-BC68B98415BD}"/>
              </a:ext>
            </a:extLst>
          </p:cNvPr>
          <p:cNvPicPr>
            <a:picLocks noChangeAspect="1"/>
          </p:cNvPicPr>
          <p:nvPr/>
        </p:nvPicPr>
        <p:blipFill rotWithShape="1">
          <a:blip r:embed="rId5"/>
          <a:srcRect l="6638" t="3291" r="6215" b="739"/>
          <a:stretch/>
        </p:blipFill>
        <p:spPr>
          <a:xfrm>
            <a:off x="4798601" y="1858199"/>
            <a:ext cx="5592960" cy="3537611"/>
          </a:xfrm>
          <a:prstGeom prst="rect">
            <a:avLst/>
          </a:prstGeom>
        </p:spPr>
      </p:pic>
      <p:sp>
        <p:nvSpPr>
          <p:cNvPr id="4" name="TextBox 3"/>
          <p:cNvSpPr txBox="1"/>
          <p:nvPr/>
        </p:nvSpPr>
        <p:spPr>
          <a:xfrm>
            <a:off x="5124796" y="5482110"/>
            <a:ext cx="4198108" cy="328937"/>
          </a:xfrm>
          <a:prstGeom prst="rect">
            <a:avLst/>
          </a:prstGeom>
          <a:noFill/>
        </p:spPr>
        <p:txBody>
          <a:bodyPr wrap="square" lIns="51435" tIns="25718" rIns="51435" bIns="25718" rtlCol="0" anchor="t">
            <a:spAutoFit/>
          </a:bodyPr>
          <a:lstStyle/>
          <a:p>
            <a:pPr marL="85368" algn="r" defTabSz="685784">
              <a:spcBef>
                <a:spcPts val="450"/>
              </a:spcBef>
            </a:pPr>
            <a:r>
              <a:rPr lang="en-US" b="1">
                <a:latin typeface="Calibri"/>
                <a:ea typeface="Calibri"/>
                <a:cs typeface="Calibri"/>
                <a:hlinkClick r:id="rId6"/>
              </a:rPr>
              <a:t>Learn more about CHIS</a:t>
            </a:r>
            <a:endParaRPr lang="en-US" b="1">
              <a:ea typeface="Calibri"/>
              <a:cs typeface="Calibri"/>
            </a:endParaRPr>
          </a:p>
        </p:txBody>
      </p:sp>
      <p:sp>
        <p:nvSpPr>
          <p:cNvPr id="5" name="Slide Number Placeholder 4">
            <a:extLst>
              <a:ext uri="{FF2B5EF4-FFF2-40B4-BE49-F238E27FC236}">
                <a16:creationId xmlns:a16="http://schemas.microsoft.com/office/drawing/2014/main" id="{105726AB-5490-24DD-8F47-7E3005976323}"/>
              </a:ext>
            </a:extLst>
          </p:cNvPr>
          <p:cNvSpPr>
            <a:spLocks noGrp="1"/>
          </p:cNvSpPr>
          <p:nvPr>
            <p:ph type="sldNum" sz="quarter" idx="10"/>
          </p:nvPr>
        </p:nvSpPr>
        <p:spPr/>
        <p:txBody>
          <a:bodyPr/>
          <a:lstStyle/>
          <a:p>
            <a:pPr>
              <a:defRPr/>
            </a:pPr>
            <a:fld id="{025F9F99-9BD9-4422-B838-F0A597D458BC}" type="slidenum">
              <a:rPr lang="en-US" smtClean="0"/>
              <a:pPr>
                <a:defRPr/>
              </a:pPr>
              <a:t>53</a:t>
            </a:fld>
            <a:endParaRPr lang="en-US"/>
          </a:p>
        </p:txBody>
      </p:sp>
    </p:spTree>
    <p:custDataLst>
      <p:tags r:id="rId1"/>
    </p:custDataLst>
    <p:extLst>
      <p:ext uri="{BB962C8B-B14F-4D97-AF65-F5344CB8AC3E}">
        <p14:creationId xmlns:p14="http://schemas.microsoft.com/office/powerpoint/2010/main" val="31486002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D9F51-AEDE-4575-40AE-6381AAF38E6A}"/>
              </a:ext>
            </a:extLst>
          </p:cNvPr>
          <p:cNvSpPr>
            <a:spLocks noGrp="1"/>
          </p:cNvSpPr>
          <p:nvPr>
            <p:ph type="title"/>
          </p:nvPr>
        </p:nvSpPr>
        <p:spPr>
          <a:xfrm>
            <a:off x="838200" y="365125"/>
            <a:ext cx="10515600" cy="1325563"/>
          </a:xfrm>
        </p:spPr>
        <p:txBody>
          <a:bodyPr vert="horz" wrap="square" lIns="91440" tIns="45720" rIns="91440" bIns="45720" numCol="1" anchor="ctr" anchorCtr="0" compatLnSpc="1">
            <a:prstTxWarp prst="textNoShape">
              <a:avLst/>
            </a:prstTxWarp>
            <a:normAutofit/>
          </a:bodyPr>
          <a:lstStyle/>
          <a:p>
            <a:r>
              <a:rPr lang="en-US" b="1" kern="1200" dirty="0">
                <a:latin typeface="+mj-lt"/>
                <a:ea typeface="+mj-ea"/>
                <a:cs typeface="+mj-cs"/>
              </a:rPr>
              <a:t>CHIS Classes</a:t>
            </a:r>
            <a:endParaRPr lang="en-US" kern="1200" dirty="0">
              <a:latin typeface="+mj-lt"/>
              <a:ea typeface="+mj-ea"/>
              <a:cs typeface="+mj-cs"/>
            </a:endParaRPr>
          </a:p>
        </p:txBody>
      </p:sp>
      <p:graphicFrame>
        <p:nvGraphicFramePr>
          <p:cNvPr id="10" name="Content Placeholder 2">
            <a:extLst>
              <a:ext uri="{FF2B5EF4-FFF2-40B4-BE49-F238E27FC236}">
                <a16:creationId xmlns:a16="http://schemas.microsoft.com/office/drawing/2014/main" id="{78AEB3E8-CF1B-9057-6937-863D14AD22E5}"/>
              </a:ext>
            </a:extLst>
          </p:cNvPr>
          <p:cNvGraphicFramePr>
            <a:graphicFrameLocks noGrp="1"/>
          </p:cNvGraphicFramePr>
          <p:nvPr>
            <p:ph sz="half" idx="1"/>
            <p:extLst>
              <p:ext uri="{D42A27DB-BD31-4B8C-83A1-F6EECF244321}">
                <p14:modId xmlns:p14="http://schemas.microsoft.com/office/powerpoint/2010/main" val="1604950796"/>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4FBA90B1-A8ED-AC77-1A8E-2AD2CB7A0950}"/>
              </a:ext>
            </a:extLst>
          </p:cNvPr>
          <p:cNvSpPr txBox="1"/>
          <p:nvPr/>
        </p:nvSpPr>
        <p:spPr bwMode="auto">
          <a:xfrm>
            <a:off x="6172200" y="1825625"/>
            <a:ext cx="5181600" cy="4351338"/>
          </a:xfrm>
          <a:prstGeom prst="rect">
            <a:avLst/>
          </a:pr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normAutofit lnSpcReduction="10000"/>
          </a:bodyPr>
          <a:lstStyle/>
          <a:p>
            <a:pPr eaLnBrk="0" fontAlgn="base" hangingPunct="0">
              <a:lnSpc>
                <a:spcPct val="90000"/>
              </a:lnSpc>
              <a:spcAft>
                <a:spcPts val="600"/>
              </a:spcAft>
            </a:pPr>
            <a:r>
              <a:rPr lang="en-US" sz="2400" b="1" dirty="0"/>
              <a:t>Select Courses</a:t>
            </a:r>
            <a:endParaRPr lang="en-US" sz="2400" dirty="0"/>
          </a:p>
          <a:p>
            <a:pPr marL="342900" indent="-342900" eaLnBrk="0" fontAlgn="base" hangingPunct="0">
              <a:lnSpc>
                <a:spcPct val="90000"/>
              </a:lnSpc>
              <a:spcAft>
                <a:spcPts val="600"/>
              </a:spcAft>
              <a:buClr>
                <a:schemeClr val="tx1"/>
              </a:buClr>
              <a:buFont typeface="Arial" panose="020B0604020202020204" pitchFamily="34" charset="0"/>
              <a:buChar char="•"/>
            </a:pPr>
            <a:r>
              <a:rPr lang="en-US" sz="2400" dirty="0">
                <a:solidFill>
                  <a:schemeClr val="accent1">
                    <a:lumMod val="75000"/>
                  </a:schemeClr>
                </a:solidFill>
                <a:hlinkClick r:id="rId9">
                  <a:extLst>
                    <a:ext uri="{A12FA001-AC4F-418D-AE19-62706E023703}">
                      <ahyp:hlinkClr xmlns:ahyp="http://schemas.microsoft.com/office/drawing/2018/hyperlinkcolor" val="tx"/>
                    </a:ext>
                  </a:extLst>
                </a:hlinkClick>
              </a:rPr>
              <a:t>Beyond an Apple a Day: Consumer Health</a:t>
            </a:r>
            <a:endParaRPr lang="en-US" sz="2400" dirty="0">
              <a:solidFill>
                <a:schemeClr val="accent1">
                  <a:lumMod val="75000"/>
                </a:schemeClr>
              </a:solidFill>
            </a:endParaRPr>
          </a:p>
          <a:p>
            <a:pPr marL="342900" indent="-342900" eaLnBrk="0" fontAlgn="base" hangingPunct="0">
              <a:lnSpc>
                <a:spcPct val="90000"/>
              </a:lnSpc>
              <a:spcAft>
                <a:spcPts val="600"/>
              </a:spcAft>
              <a:buClr>
                <a:schemeClr val="tx1"/>
              </a:buClr>
              <a:buFont typeface="Arial" panose="020B0604020202020204" pitchFamily="34" charset="0"/>
              <a:buChar char="•"/>
            </a:pPr>
            <a:r>
              <a:rPr lang="en-US" sz="2400" dirty="0">
                <a:hlinkClick r:id="rId10"/>
              </a:rPr>
              <a:t>Health Misinformation Webinar series</a:t>
            </a:r>
            <a:endParaRPr lang="en-US" sz="2400" dirty="0"/>
          </a:p>
          <a:p>
            <a:pPr marL="342900" indent="-342900" eaLnBrk="0" fontAlgn="base" hangingPunct="0">
              <a:lnSpc>
                <a:spcPct val="90000"/>
              </a:lnSpc>
              <a:spcAft>
                <a:spcPts val="600"/>
              </a:spcAft>
              <a:buClr>
                <a:schemeClr val="tx1"/>
              </a:buClr>
              <a:buFont typeface="Arial" panose="020B0604020202020204" pitchFamily="34" charset="0"/>
              <a:buChar char="•"/>
            </a:pPr>
            <a:r>
              <a:rPr lang="en-US" sz="2400" dirty="0">
                <a:hlinkClick r:id="rId11"/>
              </a:rPr>
              <a:t>Introduction to Health Reference: Ethics and Best Practices</a:t>
            </a:r>
            <a:endParaRPr lang="en-US" sz="2400" dirty="0"/>
          </a:p>
          <a:p>
            <a:pPr marL="342900" indent="-342900" eaLnBrk="0" fontAlgn="base" hangingPunct="0">
              <a:lnSpc>
                <a:spcPct val="90000"/>
              </a:lnSpc>
              <a:spcAft>
                <a:spcPts val="600"/>
              </a:spcAft>
              <a:buClr>
                <a:schemeClr val="tx1"/>
              </a:buClr>
              <a:buFont typeface="Arial" panose="020B0604020202020204" pitchFamily="34" charset="0"/>
              <a:buChar char="•"/>
            </a:pPr>
            <a:r>
              <a:rPr lang="en-US" sz="2400" dirty="0">
                <a:hlinkClick r:id="rId12"/>
              </a:rPr>
              <a:t>Consumer Health Collection Management</a:t>
            </a:r>
            <a:endParaRPr lang="en-US" sz="2400" dirty="0"/>
          </a:p>
          <a:p>
            <a:pPr marL="342900" indent="-342900" eaLnBrk="0" fontAlgn="base" hangingPunct="0">
              <a:lnSpc>
                <a:spcPct val="90000"/>
              </a:lnSpc>
              <a:spcAft>
                <a:spcPts val="600"/>
              </a:spcAft>
              <a:buClr>
                <a:schemeClr val="tx1"/>
              </a:buClr>
              <a:buFont typeface="Arial" panose="020B0604020202020204" pitchFamily="34" charset="0"/>
              <a:buChar char="•"/>
            </a:pPr>
            <a:r>
              <a:rPr lang="en-US" sz="2400" dirty="0">
                <a:hlinkClick r:id="rId13"/>
              </a:rPr>
              <a:t>NNLM Book Discussion</a:t>
            </a:r>
            <a:endParaRPr lang="en-US" sz="2400" dirty="0"/>
          </a:p>
          <a:p>
            <a:pPr marL="342900" indent="-342900" eaLnBrk="0" fontAlgn="base" hangingPunct="0">
              <a:lnSpc>
                <a:spcPct val="90000"/>
              </a:lnSpc>
              <a:spcAft>
                <a:spcPts val="600"/>
              </a:spcAft>
              <a:buClr>
                <a:schemeClr val="tx1"/>
              </a:buClr>
              <a:buFont typeface="Arial" panose="020B0604020202020204" pitchFamily="34" charset="0"/>
              <a:buChar char="•"/>
            </a:pPr>
            <a:r>
              <a:rPr lang="en-US" sz="2400" dirty="0">
                <a:solidFill>
                  <a:schemeClr val="accent1">
                    <a:lumMod val="75000"/>
                  </a:schemeClr>
                </a:solidFill>
                <a:hlinkClick r:id="rId14">
                  <a:extLst>
                    <a:ext uri="{A12FA001-AC4F-418D-AE19-62706E023703}">
                      <ahyp:hlinkClr xmlns:ahyp="http://schemas.microsoft.com/office/drawing/2018/hyperlinkcolor" val="tx"/>
                    </a:ext>
                  </a:extLst>
                </a:hlinkClick>
              </a:rPr>
              <a:t>Providing Mental Health Resources at Your Library</a:t>
            </a:r>
            <a:endParaRPr lang="en-US" sz="2400" dirty="0">
              <a:solidFill>
                <a:schemeClr val="accent1">
                  <a:lumMod val="75000"/>
                </a:schemeClr>
              </a:solidFill>
            </a:endParaRPr>
          </a:p>
        </p:txBody>
      </p:sp>
      <p:sp>
        <p:nvSpPr>
          <p:cNvPr id="5" name="Slide Number Placeholder 4">
            <a:extLst>
              <a:ext uri="{FF2B5EF4-FFF2-40B4-BE49-F238E27FC236}">
                <a16:creationId xmlns:a16="http://schemas.microsoft.com/office/drawing/2014/main" id="{222E8EA3-B131-06C3-454F-60F972E76673}"/>
              </a:ext>
            </a:extLst>
          </p:cNvPr>
          <p:cNvSpPr>
            <a:spLocks noGrp="1"/>
          </p:cNvSpPr>
          <p:nvPr>
            <p:ph type="sldNum" sz="quarter" idx="10"/>
          </p:nvPr>
        </p:nvSpPr>
        <p:spPr/>
        <p:txBody>
          <a:bodyPr/>
          <a:lstStyle/>
          <a:p>
            <a:pPr>
              <a:defRPr/>
            </a:pPr>
            <a:fld id="{372B0271-B012-4ED1-8CE3-476E6D0A5B1D}" type="slidenum">
              <a:rPr lang="en-US" smtClean="0"/>
              <a:pPr>
                <a:defRPr/>
              </a:pPr>
              <a:t>54</a:t>
            </a:fld>
            <a:endParaRPr lang="en-US"/>
          </a:p>
        </p:txBody>
      </p:sp>
    </p:spTree>
    <p:custDataLst>
      <p:tags r:id="rId1"/>
    </p:custDataLst>
    <p:extLst>
      <p:ext uri="{BB962C8B-B14F-4D97-AF65-F5344CB8AC3E}">
        <p14:creationId xmlns:p14="http://schemas.microsoft.com/office/powerpoint/2010/main" val="42286064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4"/>
          <p:cNvSpPr txBox="1">
            <a:spLocks noGrp="1"/>
          </p:cNvSpPr>
          <p:nvPr>
            <p:ph type="title" idx="4294967295"/>
          </p:nvPr>
        </p:nvSpPr>
        <p:spPr>
          <a:xfrm>
            <a:off x="691471" y="615000"/>
            <a:ext cx="8028667" cy="994172"/>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lgn="ctr"/>
            <a:r>
              <a:rPr lang="en-US" b="1" dirty="0"/>
              <a:t>Connect with NIH,NLM, &amp; NNLM</a:t>
            </a:r>
          </a:p>
        </p:txBody>
      </p:sp>
      <p:pic>
        <p:nvPicPr>
          <p:cNvPr id="164" name="Google Shape;164;p4">
            <a:extLst>
              <a:ext uri="{C183D7F6-B498-43B3-948B-1728B52AA6E4}">
                <adec:decorative xmlns:adec="http://schemas.microsoft.com/office/drawing/2017/decorative" val="1"/>
              </a:ext>
            </a:extLst>
          </p:cNvPr>
          <p:cNvPicPr preferRelativeResize="0">
            <a:picLocks noGrp="1"/>
          </p:cNvPicPr>
          <p:nvPr>
            <p:ph type="body" idx="4294967295"/>
          </p:nvPr>
        </p:nvPicPr>
        <p:blipFill rotWithShape="1">
          <a:blip r:embed="rId4">
            <a:alphaModFix/>
          </a:blip>
          <a:srcRect/>
          <a:stretch/>
        </p:blipFill>
        <p:spPr>
          <a:xfrm>
            <a:off x="2847975" y="2172295"/>
            <a:ext cx="2914650" cy="2513410"/>
          </a:xfrm>
          <a:prstGeom prst="rect">
            <a:avLst/>
          </a:prstGeom>
          <a:noFill/>
          <a:ln>
            <a:noFill/>
          </a:ln>
        </p:spPr>
      </p:pic>
      <p:sp>
        <p:nvSpPr>
          <p:cNvPr id="165" name="Google Shape;165;p4"/>
          <p:cNvSpPr txBox="1">
            <a:spLocks noGrp="1"/>
          </p:cNvSpPr>
          <p:nvPr>
            <p:ph type="body" idx="4294967295"/>
          </p:nvPr>
        </p:nvSpPr>
        <p:spPr>
          <a:xfrm>
            <a:off x="3820887" y="4867870"/>
            <a:ext cx="8663354" cy="3006881"/>
          </a:xfrm>
          <a:prstGeom prst="rect">
            <a:avLst/>
          </a:prstGeom>
          <a:noFill/>
          <a:ln>
            <a:noFill/>
          </a:ln>
        </p:spPr>
        <p:txBody>
          <a:bodyPr spcFirstLastPara="1" vert="horz" wrap="square" lIns="68569" tIns="34275" rIns="68569" bIns="34275" numCol="1" anchor="t" anchorCtr="0" compatLnSpc="1">
            <a:prstTxWarp prst="textNoShape">
              <a:avLst/>
            </a:prstTxWarp>
            <a:noAutofit/>
          </a:bodyPr>
          <a:lstStyle/>
          <a:p>
            <a:pPr marL="171450" indent="-171450">
              <a:spcBef>
                <a:spcPts val="0"/>
              </a:spcBef>
              <a:buFont typeface="Noto Sans Symbols"/>
              <a:buChar char="▪"/>
            </a:pPr>
            <a:r>
              <a:rPr lang="en-US" sz="2400"/>
              <a:t>Connect with us!</a:t>
            </a:r>
            <a:endParaRPr sz="2400"/>
          </a:p>
          <a:p>
            <a:pPr marL="171450" indent="-171450">
              <a:buFont typeface="Noto Sans Symbols"/>
              <a:buChar char="▪"/>
            </a:pPr>
            <a:r>
              <a:rPr lang="en-US" sz="2400"/>
              <a:t>Add NLM resources and news feed information to your organization’s web and social media sites! </a:t>
            </a:r>
            <a:endParaRPr sz="2400"/>
          </a:p>
          <a:p>
            <a:pPr marL="171450" indent="-171450">
              <a:buFont typeface="Noto Sans Symbols"/>
              <a:buChar char="▪"/>
            </a:pPr>
            <a:r>
              <a:rPr lang="en-US" sz="2400"/>
              <a:t>Help combat health misinformation!</a:t>
            </a:r>
            <a:endParaRPr sz="2400"/>
          </a:p>
          <a:p>
            <a:pPr marL="171450" indent="-38100">
              <a:buNone/>
            </a:pPr>
            <a:endParaRPr/>
          </a:p>
        </p:txBody>
      </p:sp>
      <p:pic>
        <p:nvPicPr>
          <p:cNvPr id="3" name="Picture 2" descr="NNLM Training Office on LinkedIn">
            <a:extLst>
              <a:ext uri="{FF2B5EF4-FFF2-40B4-BE49-F238E27FC236}">
                <a16:creationId xmlns:a16="http://schemas.microsoft.com/office/drawing/2014/main" id="{8A582E71-7C7B-D5DC-180E-02F59353A106}"/>
              </a:ext>
            </a:extLst>
          </p:cNvPr>
          <p:cNvPicPr>
            <a:picLocks noChangeAspect="1"/>
          </p:cNvPicPr>
          <p:nvPr/>
        </p:nvPicPr>
        <p:blipFill>
          <a:blip r:embed="rId5"/>
          <a:stretch>
            <a:fillRect/>
          </a:stretch>
        </p:blipFill>
        <p:spPr>
          <a:xfrm>
            <a:off x="1552574" y="2081212"/>
            <a:ext cx="8801247" cy="2695575"/>
          </a:xfrm>
          <a:prstGeom prst="rect">
            <a:avLst/>
          </a:prstGeom>
        </p:spPr>
      </p:pic>
      <p:sp>
        <p:nvSpPr>
          <p:cNvPr id="4" name="Slide Number Placeholder 3">
            <a:extLst>
              <a:ext uri="{FF2B5EF4-FFF2-40B4-BE49-F238E27FC236}">
                <a16:creationId xmlns:a16="http://schemas.microsoft.com/office/drawing/2014/main" id="{59617771-7CBC-D404-9CB0-6C4F7B0CBFE3}"/>
              </a:ext>
            </a:extLst>
          </p:cNvPr>
          <p:cNvSpPr>
            <a:spLocks noGrp="1"/>
          </p:cNvSpPr>
          <p:nvPr>
            <p:ph type="sldNum" sz="quarter" idx="10"/>
          </p:nvPr>
        </p:nvSpPr>
        <p:spPr/>
        <p:txBody>
          <a:bodyPr/>
          <a:lstStyle/>
          <a:p>
            <a:pPr>
              <a:defRPr/>
            </a:pPr>
            <a:fld id="{53385912-A4F2-414C-811D-22BA556D6430}" type="slidenum">
              <a:rPr lang="en-US" smtClean="0"/>
              <a:pPr>
                <a:defRPr/>
              </a:pPr>
              <a:t>55</a:t>
            </a:fld>
            <a:endParaRPr lang="en-US"/>
          </a:p>
        </p:txBody>
      </p:sp>
    </p:spTree>
    <p:custDataLst>
      <p:tags r:id="rId1"/>
    </p:custData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6794DDD-794F-7BC0-38DC-31CACBC91306}"/>
              </a:ext>
            </a:extLst>
          </p:cNvPr>
          <p:cNvSpPr>
            <a:spLocks noGrp="1"/>
          </p:cNvSpPr>
          <p:nvPr>
            <p:ph type="title"/>
          </p:nvPr>
        </p:nvSpPr>
        <p:spPr>
          <a:xfrm>
            <a:off x="838200" y="365125"/>
            <a:ext cx="10515600" cy="1325563"/>
          </a:xfrm>
        </p:spPr>
        <p:txBody>
          <a:bodyPr/>
          <a:lstStyle/>
          <a:p>
            <a:endParaRPr lang="en-US"/>
          </a:p>
        </p:txBody>
      </p:sp>
      <p:sp>
        <p:nvSpPr>
          <p:cNvPr id="4" name="Text Placeholder 3">
            <a:extLst>
              <a:ext uri="{FF2B5EF4-FFF2-40B4-BE49-F238E27FC236}">
                <a16:creationId xmlns:a16="http://schemas.microsoft.com/office/drawing/2014/main" id="{0C536186-A4AB-8667-3EA7-25B975720983}"/>
              </a:ext>
            </a:extLst>
          </p:cNvPr>
          <p:cNvSpPr>
            <a:spLocks noGrp="1"/>
          </p:cNvSpPr>
          <p:nvPr>
            <p:ph sz="half" idx="1"/>
          </p:nvPr>
        </p:nvSpPr>
        <p:spPr>
          <a:xfrm>
            <a:off x="838200" y="1825625"/>
            <a:ext cx="5181600" cy="4351338"/>
          </a:xfrm>
        </p:spPr>
        <p:txBody>
          <a:bodyPr wrap="square" anchor="t">
            <a:normAutofit/>
          </a:bodyPr>
          <a:lstStyle/>
          <a:p>
            <a:pPr marL="0" indent="0">
              <a:buNone/>
            </a:pPr>
            <a:endParaRPr lang="en-US" sz="4000" dirty="0"/>
          </a:p>
          <a:p>
            <a:pPr marL="0" indent="0">
              <a:buNone/>
            </a:pPr>
            <a:endParaRPr lang="en-US" sz="4000" dirty="0"/>
          </a:p>
          <a:p>
            <a:pPr marL="0" indent="0">
              <a:buNone/>
            </a:pPr>
            <a:r>
              <a:rPr lang="en-US" sz="4000" dirty="0"/>
              <a:t>What idea are you most excited to use?</a:t>
            </a:r>
          </a:p>
        </p:txBody>
      </p:sp>
      <p:pic>
        <p:nvPicPr>
          <p:cNvPr id="7" name="Content Placeholder 6" descr="A person sitting at a desk&#10;&#10;Description automatically generated">
            <a:extLst>
              <a:ext uri="{FF2B5EF4-FFF2-40B4-BE49-F238E27FC236}">
                <a16:creationId xmlns:a16="http://schemas.microsoft.com/office/drawing/2014/main" id="{B7895D64-AF05-FF58-979F-A0AD2C6C9C75}"/>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23025" r="1" b="20921"/>
          <a:stretch/>
        </p:blipFill>
        <p:spPr>
          <a:xfrm>
            <a:off x="6172200" y="1825625"/>
            <a:ext cx="5181600" cy="4351338"/>
          </a:xfrm>
          <a:noFill/>
        </p:spPr>
      </p:pic>
      <p:sp>
        <p:nvSpPr>
          <p:cNvPr id="5" name="Slide Number Placeholder 4">
            <a:extLst>
              <a:ext uri="{FF2B5EF4-FFF2-40B4-BE49-F238E27FC236}">
                <a16:creationId xmlns:a16="http://schemas.microsoft.com/office/drawing/2014/main" id="{A23B7FE6-07D6-2835-FD36-FB1F82678E5B}"/>
              </a:ext>
            </a:extLst>
          </p:cNvPr>
          <p:cNvSpPr>
            <a:spLocks noGrp="1"/>
          </p:cNvSpPr>
          <p:nvPr>
            <p:ph type="sldNum" sz="quarter" idx="10"/>
          </p:nvPr>
        </p:nvSpPr>
        <p:spPr>
          <a:xfrm>
            <a:off x="10248900" y="6356350"/>
            <a:ext cx="1104900" cy="365125"/>
          </a:xfrm>
        </p:spPr>
        <p:txBody>
          <a:bodyPr anchor="ctr">
            <a:normAutofit/>
          </a:bodyPr>
          <a:lstStyle/>
          <a:p>
            <a:pPr>
              <a:spcAft>
                <a:spcPts val="600"/>
              </a:spcAft>
              <a:defRPr/>
            </a:pPr>
            <a:fld id="{73EC528A-CA5A-46BB-8272-1C12E9D32C74}" type="slidenum">
              <a:rPr lang="en-US" smtClean="0"/>
              <a:pPr>
                <a:spcAft>
                  <a:spcPts val="600"/>
                </a:spcAft>
                <a:defRPr/>
              </a:pPr>
              <a:t>56</a:t>
            </a:fld>
            <a:endParaRPr lang="en-US"/>
          </a:p>
        </p:txBody>
      </p:sp>
    </p:spTree>
    <p:extLst>
      <p:ext uri="{BB962C8B-B14F-4D97-AF65-F5344CB8AC3E}">
        <p14:creationId xmlns:p14="http://schemas.microsoft.com/office/powerpoint/2010/main" val="40463978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46"/>
          <p:cNvSpPr txBox="1">
            <a:spLocks noGrp="1"/>
          </p:cNvSpPr>
          <p:nvPr>
            <p:ph type="title" idx="4294967295"/>
          </p:nvPr>
        </p:nvSpPr>
        <p:spPr>
          <a:xfrm>
            <a:off x="220532" y="416367"/>
            <a:ext cx="3468040" cy="816769"/>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lgn="ctr"/>
            <a:r>
              <a:rPr lang="en-US" b="1"/>
              <a:t>Resource List</a:t>
            </a:r>
            <a:endParaRPr b="1"/>
          </a:p>
        </p:txBody>
      </p:sp>
      <p:sp>
        <p:nvSpPr>
          <p:cNvPr id="508" name="Google Shape;508;p46"/>
          <p:cNvSpPr txBox="1"/>
          <p:nvPr/>
        </p:nvSpPr>
        <p:spPr>
          <a:xfrm>
            <a:off x="444843" y="1122211"/>
            <a:ext cx="9532789" cy="5055200"/>
          </a:xfrm>
          <a:prstGeom prst="rect">
            <a:avLst/>
          </a:prstGeom>
          <a:noFill/>
          <a:ln>
            <a:noFill/>
          </a:ln>
        </p:spPr>
        <p:txBody>
          <a:bodyPr spcFirstLastPara="1" wrap="square" lIns="68569" tIns="34275" rIns="68569" bIns="34275" anchor="t" anchorCtr="0">
            <a:spAutoFit/>
          </a:bodyPr>
          <a:lstStyle/>
          <a:p>
            <a:r>
              <a:rPr lang="en-US" b="1">
                <a:solidFill>
                  <a:schemeClr val="dk1"/>
                </a:solidFill>
                <a:latin typeface="Calibri"/>
                <a:ea typeface="Calibri"/>
                <a:cs typeface="Calibri"/>
                <a:sym typeface="Calibri"/>
              </a:rPr>
              <a:t>Health Equity and Access</a:t>
            </a:r>
            <a:endParaRPr b="1">
              <a:solidFill>
                <a:schemeClr val="dk1"/>
              </a:solidFill>
              <a:latin typeface="Calibri"/>
              <a:ea typeface="Calibri"/>
              <a:cs typeface="Calibri"/>
              <a:sym typeface="Calibri"/>
            </a:endParaRPr>
          </a:p>
          <a:p>
            <a:pPr marL="214313" indent="-214313">
              <a:buClr>
                <a:schemeClr val="dk1"/>
              </a:buClr>
              <a:buSzPts val="1800"/>
              <a:buFont typeface="Courier New"/>
              <a:buChar char="o"/>
            </a:pPr>
            <a:r>
              <a:rPr lang="en-US"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All of Us Research Program</a:t>
            </a:r>
            <a:endParaRPr b="1">
              <a:solidFill>
                <a:schemeClr val="dk1"/>
              </a:solidFill>
              <a:latin typeface="Calibri"/>
              <a:ea typeface="Calibri"/>
              <a:cs typeface="Calibri"/>
              <a:sym typeface="Calibri"/>
            </a:endParaRPr>
          </a:p>
          <a:p>
            <a:pPr marL="214313" indent="-214313">
              <a:buClr>
                <a:schemeClr val="dk1"/>
              </a:buClr>
              <a:buSzPts val="1800"/>
              <a:buFont typeface="Courier New"/>
              <a:buChar char="o"/>
            </a:pPr>
            <a:r>
              <a:rPr lang="en-US">
                <a:solidFill>
                  <a:schemeClr val="dk1"/>
                </a:solidFill>
                <a:latin typeface="Calibri"/>
                <a:ea typeface="Calibri"/>
                <a:cs typeface="Calibri"/>
                <a:sym typeface="Calibri"/>
              </a:rPr>
              <a:t>Centers for Disease Control and Prevention(CDC) </a:t>
            </a:r>
            <a:r>
              <a:rPr lang="en-US"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Health Equity Resources</a:t>
            </a:r>
            <a:endParaRPr>
              <a:solidFill>
                <a:schemeClr val="dk1"/>
              </a:solidFill>
              <a:latin typeface="Calibri"/>
              <a:ea typeface="Calibri"/>
              <a:cs typeface="Calibri"/>
              <a:sym typeface="Calibri"/>
            </a:endParaRPr>
          </a:p>
          <a:p>
            <a:pPr marL="214313" indent="-214313">
              <a:buClr>
                <a:schemeClr val="dk1"/>
              </a:buClr>
              <a:buSzPts val="1800"/>
              <a:buFont typeface="Courier New"/>
              <a:buChar char="o"/>
            </a:pPr>
            <a:r>
              <a:rPr lang="en-US">
                <a:solidFill>
                  <a:schemeClr val="dk1"/>
                </a:solidFill>
                <a:latin typeface="Calibri"/>
                <a:ea typeface="Calibri"/>
                <a:cs typeface="Calibri"/>
                <a:sym typeface="Calibri"/>
              </a:rPr>
              <a:t>American Public Health Association(APHA) </a:t>
            </a:r>
            <a:r>
              <a:rPr lang="en-US" u="sng">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Health Equity</a:t>
            </a:r>
            <a:endParaRPr>
              <a:solidFill>
                <a:schemeClr val="dk1"/>
              </a:solidFill>
              <a:latin typeface="Calibri"/>
              <a:ea typeface="Calibri"/>
              <a:cs typeface="Calibri"/>
              <a:sym typeface="Calibri"/>
            </a:endParaRPr>
          </a:p>
          <a:p>
            <a:pPr marL="214313" indent="-214313">
              <a:buClr>
                <a:schemeClr val="dk1"/>
              </a:buClr>
              <a:buSzPts val="1800"/>
              <a:buFont typeface="Courier New"/>
              <a:buChar char="o"/>
            </a:pPr>
            <a:r>
              <a:rPr lang="en-US">
                <a:solidFill>
                  <a:schemeClr val="dk1"/>
                </a:solidFill>
                <a:latin typeface="Calibri"/>
                <a:ea typeface="Calibri"/>
                <a:cs typeface="Calibri"/>
                <a:sym typeface="Calibri"/>
              </a:rPr>
              <a:t>Substance Abuse and Mental Health Services Administration(SAMHSA) </a:t>
            </a:r>
            <a:r>
              <a:rPr lang="en-US" u="sng">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Behavioral Health Equity Resources</a:t>
            </a:r>
            <a:endParaRPr>
              <a:solidFill>
                <a:schemeClr val="dk1"/>
              </a:solidFill>
              <a:latin typeface="Calibri"/>
              <a:ea typeface="Calibri"/>
              <a:cs typeface="Calibri"/>
              <a:sym typeface="Calibri"/>
            </a:endParaRPr>
          </a:p>
          <a:p>
            <a:pPr marL="214313" indent="-214313">
              <a:buClr>
                <a:schemeClr val="dk1"/>
              </a:buClr>
              <a:buSzPts val="1800"/>
              <a:buFont typeface="Courier New"/>
              <a:buChar char="o"/>
            </a:pPr>
            <a:r>
              <a:rPr lang="en-US">
                <a:solidFill>
                  <a:schemeClr val="dk1"/>
                </a:solidFill>
                <a:latin typeface="Calibri"/>
                <a:ea typeface="Calibri"/>
                <a:cs typeface="Calibri"/>
                <a:sym typeface="Calibri"/>
              </a:rPr>
              <a:t>World Health Organization(WHO) </a:t>
            </a:r>
            <a:r>
              <a:rPr lang="en-US" u="sng">
                <a:solidFill>
                  <a:schemeClr val="dk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Health Equity</a:t>
            </a:r>
            <a:endParaRPr>
              <a:solidFill>
                <a:schemeClr val="dk1"/>
              </a:solidFill>
              <a:latin typeface="Calibri"/>
              <a:ea typeface="Calibri"/>
              <a:cs typeface="Calibri"/>
              <a:sym typeface="Calibri"/>
            </a:endParaRPr>
          </a:p>
          <a:p>
            <a:pPr marL="214313" indent="-214313">
              <a:buClr>
                <a:schemeClr val="dk1"/>
              </a:buClr>
              <a:buSzPts val="1800"/>
              <a:buFont typeface="Courier New"/>
              <a:buChar char="o"/>
            </a:pPr>
            <a:r>
              <a:rPr lang="en-US">
                <a:solidFill>
                  <a:schemeClr val="dk1"/>
                </a:solidFill>
                <a:latin typeface="Calibri"/>
                <a:ea typeface="Calibri"/>
                <a:cs typeface="Calibri"/>
                <a:sym typeface="Calibri"/>
              </a:rPr>
              <a:t>Medline Plus: </a:t>
            </a:r>
            <a:r>
              <a:rPr lang="en-US" u="sng">
                <a:solidFill>
                  <a:schemeClr val="dk1"/>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Health Information in Multiple Languages</a:t>
            </a:r>
            <a:endParaRPr lang="en-US" u="sng">
              <a:solidFill>
                <a:schemeClr val="dk1"/>
              </a:solidFill>
              <a:latin typeface="Calibri"/>
              <a:ea typeface="Calibri"/>
              <a:cs typeface="Calibri"/>
              <a:sym typeface="Calibri"/>
            </a:endParaRPr>
          </a:p>
          <a:p>
            <a:pPr>
              <a:buClr>
                <a:schemeClr val="dk1"/>
              </a:buClr>
              <a:buSzPts val="1800"/>
            </a:pPr>
            <a:endParaRPr>
              <a:solidFill>
                <a:schemeClr val="dk1"/>
              </a:solidFill>
              <a:latin typeface="Calibri"/>
              <a:ea typeface="Calibri"/>
              <a:cs typeface="Calibri"/>
              <a:sym typeface="Calibri"/>
            </a:endParaRPr>
          </a:p>
          <a:p>
            <a:r>
              <a:rPr lang="en-US" b="1">
                <a:solidFill>
                  <a:schemeClr val="dk1"/>
                </a:solidFill>
                <a:latin typeface="Calibri"/>
                <a:ea typeface="Calibri"/>
                <a:cs typeface="Calibri"/>
                <a:sym typeface="Calibri"/>
              </a:rPr>
              <a:t>Cultural Humility </a:t>
            </a:r>
            <a:endParaRPr b="1">
              <a:solidFill>
                <a:schemeClr val="dk1"/>
              </a:solidFill>
              <a:latin typeface="Calibri"/>
              <a:ea typeface="Calibri"/>
              <a:cs typeface="Calibri"/>
              <a:sym typeface="Calibri"/>
            </a:endParaRPr>
          </a:p>
          <a:p>
            <a:pPr marL="214313" indent="-214313">
              <a:buClr>
                <a:schemeClr val="dk1"/>
              </a:buClr>
              <a:buSzPts val="1800"/>
              <a:buFont typeface="Courier New"/>
              <a:buChar char="o"/>
            </a:pPr>
            <a:r>
              <a:rPr lang="en-US">
                <a:solidFill>
                  <a:schemeClr val="dk1"/>
                </a:solidFill>
                <a:latin typeface="Calibri"/>
                <a:ea typeface="Calibri"/>
                <a:cs typeface="Calibri"/>
                <a:sym typeface="Calibri"/>
              </a:rPr>
              <a:t>CDC </a:t>
            </a:r>
            <a:r>
              <a:rPr lang="en-US" u="sng">
                <a:solidFill>
                  <a:schemeClr val="dk1"/>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Cultural Humility and Community Engagement</a:t>
            </a:r>
            <a:endParaRPr>
              <a:solidFill>
                <a:schemeClr val="dk1"/>
              </a:solidFill>
              <a:latin typeface="Calibri"/>
              <a:ea typeface="Calibri"/>
              <a:cs typeface="Calibri"/>
              <a:sym typeface="Calibri"/>
            </a:endParaRPr>
          </a:p>
          <a:p>
            <a:pPr marL="214313" indent="-214313">
              <a:buClr>
                <a:schemeClr val="dk1"/>
              </a:buClr>
              <a:buSzPts val="1800"/>
              <a:buFont typeface="Courier New"/>
              <a:buChar char="o"/>
            </a:pPr>
            <a:r>
              <a:rPr lang="en-US">
                <a:solidFill>
                  <a:schemeClr val="dk1"/>
                </a:solidFill>
                <a:latin typeface="Calibri"/>
                <a:ea typeface="Calibri"/>
                <a:cs typeface="Calibri"/>
                <a:sym typeface="Calibri"/>
              </a:rPr>
              <a:t>U.S. Department of Health &amp; Human Services(HHS) </a:t>
            </a:r>
            <a:r>
              <a:rPr lang="en-US" u="sng">
                <a:solidFill>
                  <a:schemeClr val="dk1"/>
                </a:solidFill>
                <a:latin typeface="Calibri"/>
                <a:ea typeface="Calibri"/>
                <a:cs typeface="Calibri"/>
                <a:sym typeface="Calibri"/>
                <a:hlinkClick r:id="rId11">
                  <a:extLst>
                    <a:ext uri="{A12FA001-AC4F-418D-AE19-62706E023703}">
                      <ahyp:hlinkClr xmlns:ahyp="http://schemas.microsoft.com/office/drawing/2018/hyperlinkcolor" val="tx"/>
                    </a:ext>
                  </a:extLst>
                </a:hlinkClick>
              </a:rPr>
              <a:t>Think Cultural Health</a:t>
            </a:r>
            <a:endParaRPr>
              <a:solidFill>
                <a:schemeClr val="dk1"/>
              </a:solidFill>
              <a:latin typeface="Calibri"/>
              <a:ea typeface="Calibri"/>
              <a:cs typeface="Calibri"/>
              <a:sym typeface="Calibri"/>
            </a:endParaRPr>
          </a:p>
          <a:p>
            <a:pPr marL="214313" indent="-214313">
              <a:buClr>
                <a:schemeClr val="dk1"/>
              </a:buClr>
              <a:buSzPts val="1800"/>
              <a:buFont typeface="Courier New"/>
              <a:buChar char="o"/>
            </a:pPr>
            <a:r>
              <a:rPr lang="en-US">
                <a:solidFill>
                  <a:schemeClr val="dk1"/>
                </a:solidFill>
                <a:latin typeface="Calibri"/>
                <a:ea typeface="Calibri"/>
                <a:cs typeface="Calibri"/>
                <a:sym typeface="Calibri"/>
              </a:rPr>
              <a:t>NNLM Training Video: </a:t>
            </a:r>
            <a:r>
              <a:rPr lang="en-US" u="sng">
                <a:solidFill>
                  <a:schemeClr val="dk1"/>
                </a:solidFill>
                <a:latin typeface="Calibri"/>
                <a:ea typeface="Calibri"/>
                <a:cs typeface="Calibri"/>
                <a:sym typeface="Calibri"/>
                <a:hlinkClick r:id="rId12">
                  <a:extLst>
                    <a:ext uri="{A12FA001-AC4F-418D-AE19-62706E023703}">
                      <ahyp:hlinkClr xmlns:ahyp="http://schemas.microsoft.com/office/drawing/2018/hyperlinkcolor" val="tx"/>
                    </a:ext>
                  </a:extLst>
                </a:hlinkClick>
              </a:rPr>
              <a:t>"Integrating Cultural Humility into Practice"</a:t>
            </a:r>
            <a:r>
              <a:rPr lang="en-US">
                <a:solidFill>
                  <a:schemeClr val="dk1"/>
                </a:solidFill>
                <a:latin typeface="Calibri"/>
                <a:ea typeface="Calibri"/>
                <a:cs typeface="Calibri"/>
                <a:sym typeface="Calibri"/>
              </a:rPr>
              <a:t> by Twanna Hodge</a:t>
            </a:r>
            <a:endParaRPr>
              <a:solidFill>
                <a:schemeClr val="dk1"/>
              </a:solidFill>
              <a:latin typeface="Calibri"/>
              <a:ea typeface="Calibri"/>
              <a:cs typeface="Calibri"/>
              <a:sym typeface="Calibri"/>
            </a:endParaRPr>
          </a:p>
          <a:p>
            <a:pPr marL="214313" indent="-214313">
              <a:buClr>
                <a:schemeClr val="dk1"/>
              </a:buClr>
              <a:buSzPts val="1800"/>
              <a:buFont typeface="Courier New"/>
              <a:buChar char="o"/>
            </a:pPr>
            <a:r>
              <a:rPr lang="en-US" err="1">
                <a:solidFill>
                  <a:schemeClr val="dk1"/>
                </a:solidFill>
                <a:latin typeface="Calibri"/>
                <a:ea typeface="Calibri"/>
                <a:cs typeface="Calibri"/>
                <a:sym typeface="Calibri"/>
              </a:rPr>
              <a:t>TEDXMemphis</a:t>
            </a:r>
            <a:r>
              <a:rPr lang="en-US">
                <a:solidFill>
                  <a:schemeClr val="dk1"/>
                </a:solidFill>
                <a:latin typeface="Calibri"/>
                <a:ea typeface="Calibri"/>
                <a:cs typeface="Calibri"/>
                <a:sym typeface="Calibri"/>
              </a:rPr>
              <a:t>: </a:t>
            </a:r>
            <a:r>
              <a:rPr lang="en-US" u="sng">
                <a:solidFill>
                  <a:schemeClr val="dk1"/>
                </a:solidFill>
                <a:latin typeface="Calibri"/>
                <a:ea typeface="Calibri"/>
                <a:cs typeface="Calibri"/>
                <a:sym typeface="Calibri"/>
                <a:hlinkClick r:id="rId13">
                  <a:extLst>
                    <a:ext uri="{A12FA001-AC4F-418D-AE19-62706E023703}">
                      <ahyp:hlinkClr xmlns:ahyp="http://schemas.microsoft.com/office/drawing/2018/hyperlinkcolor" val="tx"/>
                    </a:ext>
                  </a:extLst>
                </a:hlinkClick>
              </a:rPr>
              <a:t>"Reimagining the Public Library to Connect the Community"</a:t>
            </a:r>
            <a:r>
              <a:rPr lang="en-US">
                <a:solidFill>
                  <a:schemeClr val="dk1"/>
                </a:solidFill>
                <a:latin typeface="Calibri"/>
                <a:ea typeface="Calibri"/>
                <a:cs typeface="Calibri"/>
                <a:sym typeface="Calibri"/>
              </a:rPr>
              <a:t> by </a:t>
            </a:r>
            <a:r>
              <a:rPr lang="en-US" err="1">
                <a:solidFill>
                  <a:schemeClr val="dk1"/>
                </a:solidFill>
                <a:latin typeface="Calibri"/>
                <a:ea typeface="Calibri"/>
                <a:cs typeface="Calibri"/>
                <a:sym typeface="Calibri"/>
              </a:rPr>
              <a:t>Shamichael</a:t>
            </a:r>
            <a:r>
              <a:rPr lang="en-US">
                <a:solidFill>
                  <a:schemeClr val="dk1"/>
                </a:solidFill>
                <a:latin typeface="Calibri"/>
                <a:ea typeface="Calibri"/>
                <a:cs typeface="Calibri"/>
                <a:sym typeface="Calibri"/>
              </a:rPr>
              <a:t> Hallman</a:t>
            </a:r>
            <a:endParaRPr>
              <a:solidFill>
                <a:schemeClr val="dk1"/>
              </a:solidFill>
              <a:latin typeface="Calibri"/>
              <a:ea typeface="Calibri"/>
              <a:cs typeface="Calibri"/>
              <a:sym typeface="Calibri"/>
            </a:endParaRPr>
          </a:p>
          <a:p>
            <a:endParaRPr sz="1350" b="1">
              <a:solidFill>
                <a:schemeClr val="dk1"/>
              </a:solidFill>
              <a:latin typeface="Calibri"/>
              <a:ea typeface="Calibri"/>
              <a:cs typeface="Calibri"/>
              <a:sym typeface="Calibri"/>
            </a:endParaRPr>
          </a:p>
          <a:p>
            <a:endParaRPr sz="1350" b="1">
              <a:solidFill>
                <a:schemeClr val="dk1"/>
              </a:solidFill>
              <a:latin typeface="Calibri"/>
              <a:ea typeface="Calibri"/>
              <a:cs typeface="Calibri"/>
              <a:sym typeface="Calibri"/>
            </a:endParaRPr>
          </a:p>
          <a:p>
            <a:pPr marL="214313" indent="-128588">
              <a:buClr>
                <a:schemeClr val="dk1"/>
              </a:buClr>
              <a:buSzPts val="1800"/>
            </a:pPr>
            <a:endParaRPr sz="1350">
              <a:solidFill>
                <a:schemeClr val="dk1"/>
              </a:solidFill>
              <a:latin typeface="Calibri"/>
              <a:ea typeface="Calibri"/>
              <a:cs typeface="Calibri"/>
              <a:sym typeface="Calibri"/>
            </a:endParaRPr>
          </a:p>
          <a:p>
            <a:endParaRPr sz="1350" b="1">
              <a:solidFill>
                <a:schemeClr val="dk1"/>
              </a:solidFill>
              <a:latin typeface="Calibri"/>
              <a:ea typeface="Calibri"/>
              <a:cs typeface="Calibri"/>
              <a:sym typeface="Calibri"/>
            </a:endParaRPr>
          </a:p>
        </p:txBody>
      </p:sp>
      <p:sp>
        <p:nvSpPr>
          <p:cNvPr id="3" name="Slide Number Placeholder 2">
            <a:extLst>
              <a:ext uri="{FF2B5EF4-FFF2-40B4-BE49-F238E27FC236}">
                <a16:creationId xmlns:a16="http://schemas.microsoft.com/office/drawing/2014/main" id="{A9F7757A-7755-7426-2455-1E1D66D87404}"/>
              </a:ext>
            </a:extLst>
          </p:cNvPr>
          <p:cNvSpPr>
            <a:spLocks noGrp="1"/>
          </p:cNvSpPr>
          <p:nvPr>
            <p:ph type="sldNum" sz="quarter" idx="10"/>
          </p:nvPr>
        </p:nvSpPr>
        <p:spPr/>
        <p:txBody>
          <a:bodyPr/>
          <a:lstStyle/>
          <a:p>
            <a:pPr>
              <a:defRPr/>
            </a:pPr>
            <a:fld id="{53385912-A4F2-414C-811D-22BA556D6430}" type="slidenum">
              <a:rPr lang="en-US" smtClean="0"/>
              <a:pPr>
                <a:defRPr/>
              </a:pPr>
              <a:t>57</a:t>
            </a:fld>
            <a:endParaRPr lang="en-US"/>
          </a:p>
        </p:txBody>
      </p:sp>
    </p:spTree>
    <p:custDataLst>
      <p:tags r:id="rId1"/>
    </p:custData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47"/>
          <p:cNvSpPr txBox="1">
            <a:spLocks noGrp="1"/>
          </p:cNvSpPr>
          <p:nvPr>
            <p:ph type="title" idx="4294967295"/>
          </p:nvPr>
        </p:nvSpPr>
        <p:spPr>
          <a:xfrm>
            <a:off x="2431351" y="603557"/>
            <a:ext cx="6603021" cy="994172"/>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lgn="ctr">
              <a:lnSpc>
                <a:spcPct val="100000"/>
              </a:lnSpc>
            </a:pPr>
            <a:r>
              <a:rPr lang="en-US" b="1">
                <a:solidFill>
                  <a:srgbClr val="1E4E79"/>
                </a:solidFill>
              </a:rPr>
              <a:t>Questions and Thank You!</a:t>
            </a:r>
            <a:endParaRPr sz="5400" b="1">
              <a:solidFill>
                <a:srgbClr val="1E4E79"/>
              </a:solidFill>
            </a:endParaRPr>
          </a:p>
        </p:txBody>
      </p:sp>
      <p:sp>
        <p:nvSpPr>
          <p:cNvPr id="514" name="Google Shape;514;p47"/>
          <p:cNvSpPr txBox="1">
            <a:spLocks noGrp="1"/>
          </p:cNvSpPr>
          <p:nvPr>
            <p:ph type="body" idx="4294967295"/>
          </p:nvPr>
        </p:nvSpPr>
        <p:spPr>
          <a:xfrm>
            <a:off x="5496003" y="1902941"/>
            <a:ext cx="6378840" cy="4351502"/>
          </a:xfrm>
          <a:prstGeom prst="rect">
            <a:avLst/>
          </a:prstGeom>
          <a:noFill/>
          <a:ln>
            <a:noFill/>
          </a:ln>
        </p:spPr>
        <p:txBody>
          <a:bodyPr spcFirstLastPara="1" vert="horz" wrap="square" lIns="91425" tIns="45713" rIns="91425" bIns="45713" numCol="1" anchor="t" anchorCtr="0" compatLnSpc="1">
            <a:prstTxWarp prst="textNoShape">
              <a:avLst/>
            </a:prstTxWarp>
            <a:normAutofit/>
          </a:bodyPr>
          <a:lstStyle/>
          <a:p>
            <a:pPr marL="0" indent="0">
              <a:spcBef>
                <a:spcPts val="0"/>
              </a:spcBef>
              <a:buSzPts val="1867"/>
              <a:buNone/>
            </a:pPr>
            <a:r>
              <a:rPr lang="en-US" sz="2400" b="1">
                <a:solidFill>
                  <a:srgbClr val="C00000"/>
                </a:solidFill>
              </a:rPr>
              <a:t>Please complete the short evaluation upon exit!</a:t>
            </a:r>
          </a:p>
          <a:p>
            <a:pPr marL="0" indent="0">
              <a:spcBef>
                <a:spcPts val="0"/>
              </a:spcBef>
              <a:buSzPts val="1867"/>
              <a:buNone/>
            </a:pPr>
            <a:endParaRPr lang="en-US" sz="2400" b="1">
              <a:solidFill>
                <a:srgbClr val="C00000"/>
              </a:solidFill>
            </a:endParaRPr>
          </a:p>
          <a:p>
            <a:pPr marL="0" indent="0">
              <a:spcBef>
                <a:spcPts val="0"/>
              </a:spcBef>
              <a:buSzPts val="1867"/>
              <a:buNone/>
            </a:pPr>
            <a:endParaRPr lang="en-US" sz="2400"/>
          </a:p>
          <a:p>
            <a:pPr marL="0" indent="0">
              <a:spcBef>
                <a:spcPts val="0"/>
              </a:spcBef>
              <a:buSzPts val="1867"/>
              <a:buNone/>
            </a:pPr>
            <a:endParaRPr lang="en-US" sz="1800" b="1"/>
          </a:p>
          <a:p>
            <a:pPr marL="0" indent="0">
              <a:spcBef>
                <a:spcPts val="0"/>
              </a:spcBef>
              <a:buSzPts val="1867"/>
              <a:buNone/>
            </a:pPr>
            <a:r>
              <a:rPr lang="en-US" sz="1800" b="1"/>
              <a:t>Jamia Williams, MLS</a:t>
            </a:r>
            <a:br>
              <a:rPr lang="en-US" sz="1800" b="1">
                <a:solidFill>
                  <a:srgbClr val="3F3F3F"/>
                </a:solidFill>
              </a:rPr>
            </a:br>
            <a:r>
              <a:rPr lang="en-US" sz="1800">
                <a:solidFill>
                  <a:srgbClr val="000000"/>
                </a:solidFill>
              </a:rPr>
              <a:t>Consumer Health Program Specialist</a:t>
            </a:r>
            <a:br>
              <a:rPr lang="en-US" sz="1800">
                <a:solidFill>
                  <a:srgbClr val="3F3F3F"/>
                </a:solidFill>
              </a:rPr>
            </a:br>
            <a:r>
              <a:rPr lang="en-US" sz="1800">
                <a:solidFill>
                  <a:srgbClr val="000000"/>
                </a:solidFill>
              </a:rPr>
              <a:t>National Network of Libraries of Medicine </a:t>
            </a:r>
            <a:br>
              <a:rPr lang="en-US" sz="1800">
                <a:solidFill>
                  <a:srgbClr val="3F3F3F"/>
                </a:solidFill>
              </a:rPr>
            </a:br>
            <a:r>
              <a:rPr lang="en-US" sz="1800">
                <a:solidFill>
                  <a:srgbClr val="000000"/>
                </a:solidFill>
              </a:rPr>
              <a:t>Training Office (NTO)</a:t>
            </a:r>
            <a:br>
              <a:rPr lang="en-US" sz="1800">
                <a:solidFill>
                  <a:srgbClr val="3F3F3F"/>
                </a:solidFill>
              </a:rPr>
            </a:br>
            <a:r>
              <a:rPr lang="en-US" sz="1800" b="1">
                <a:solidFill>
                  <a:srgbClr val="000000"/>
                </a:solidFill>
              </a:rPr>
              <a:t>jamia.williams@utah.edu </a:t>
            </a:r>
            <a:r>
              <a:rPr lang="en-US" sz="1800">
                <a:solidFill>
                  <a:srgbClr val="000000"/>
                </a:solidFill>
              </a:rPr>
              <a:t> </a:t>
            </a:r>
            <a:br>
              <a:rPr lang="en-US" sz="1800">
                <a:solidFill>
                  <a:srgbClr val="3F3F3F"/>
                </a:solidFill>
              </a:rPr>
            </a:br>
            <a:br>
              <a:rPr lang="en-US" sz="1400">
                <a:solidFill>
                  <a:srgbClr val="3F3F3F"/>
                </a:solidFill>
              </a:rPr>
            </a:br>
            <a:endParaRPr sz="1050" b="1">
              <a:solidFill>
                <a:srgbClr val="C00000"/>
              </a:solidFill>
            </a:endParaRPr>
          </a:p>
          <a:p>
            <a:pPr marL="0" indent="0">
              <a:buSzPts val="1400"/>
              <a:buNone/>
            </a:pPr>
            <a:endParaRPr sz="1050" b="1">
              <a:solidFill>
                <a:srgbClr val="C00000"/>
              </a:solidFill>
              <a:latin typeface="Century Gothic"/>
              <a:ea typeface="Century Gothic"/>
              <a:cs typeface="Century Gothic"/>
              <a:sym typeface="Century Gothic"/>
            </a:endParaRPr>
          </a:p>
          <a:p>
            <a:pPr marL="0" indent="0">
              <a:buSzPts val="1400"/>
              <a:buNone/>
            </a:pPr>
            <a:endParaRPr sz="1050" b="1">
              <a:solidFill>
                <a:srgbClr val="C00000"/>
              </a:solidFill>
              <a:latin typeface="Century Gothic"/>
              <a:ea typeface="Century Gothic"/>
              <a:cs typeface="Century Gothic"/>
              <a:sym typeface="Century Gothic"/>
            </a:endParaRPr>
          </a:p>
          <a:p>
            <a:pPr marL="0" indent="0">
              <a:buNone/>
            </a:pPr>
            <a:endParaRPr/>
          </a:p>
        </p:txBody>
      </p:sp>
      <p:pic>
        <p:nvPicPr>
          <p:cNvPr id="515" name="Google Shape;515;p47" descr="Jamia Williams smiling at the camera. "/>
          <p:cNvPicPr preferRelativeResize="0">
            <a:picLocks noGrp="1"/>
          </p:cNvPicPr>
          <p:nvPr>
            <p:ph type="body" idx="4294967295"/>
          </p:nvPr>
        </p:nvPicPr>
        <p:blipFill rotWithShape="1">
          <a:blip r:embed="rId4">
            <a:alphaModFix/>
          </a:blip>
          <a:srcRect/>
          <a:stretch/>
        </p:blipFill>
        <p:spPr>
          <a:xfrm>
            <a:off x="2014151" y="1902941"/>
            <a:ext cx="3147210" cy="2842893"/>
          </a:xfrm>
          <a:prstGeom prst="rect">
            <a:avLst/>
          </a:prstGeom>
          <a:noFill/>
          <a:ln>
            <a:noFill/>
          </a:ln>
        </p:spPr>
      </p:pic>
      <p:sp>
        <p:nvSpPr>
          <p:cNvPr id="3" name="Slide Number Placeholder 2">
            <a:extLst>
              <a:ext uri="{FF2B5EF4-FFF2-40B4-BE49-F238E27FC236}">
                <a16:creationId xmlns:a16="http://schemas.microsoft.com/office/drawing/2014/main" id="{A27A4760-77F8-3F2F-8AD5-858D189308E1}"/>
              </a:ext>
            </a:extLst>
          </p:cNvPr>
          <p:cNvSpPr>
            <a:spLocks noGrp="1"/>
          </p:cNvSpPr>
          <p:nvPr>
            <p:ph type="sldNum" sz="quarter" idx="10"/>
          </p:nvPr>
        </p:nvSpPr>
        <p:spPr/>
        <p:txBody>
          <a:bodyPr/>
          <a:lstStyle/>
          <a:p>
            <a:pPr>
              <a:defRPr/>
            </a:pPr>
            <a:fld id="{53385912-A4F2-414C-811D-22BA556D6430}" type="slidenum">
              <a:rPr lang="en-US" smtClean="0"/>
              <a:pPr>
                <a:defRPr/>
              </a:pPr>
              <a:t>58</a:t>
            </a:fld>
            <a:endParaRPr lang="en-US"/>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3"/>
          <p:cNvSpPr txBox="1">
            <a:spLocks noGrp="1"/>
          </p:cNvSpPr>
          <p:nvPr>
            <p:ph type="title"/>
          </p:nvPr>
        </p:nvSpPr>
        <p:spPr>
          <a:xfrm>
            <a:off x="371061" y="365125"/>
            <a:ext cx="11675165" cy="1325563"/>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lgn="ctr"/>
            <a:r>
              <a:rPr lang="en-US" b="1" dirty="0"/>
              <a:t>Network of the National Library of Medicine (NNLM)</a:t>
            </a:r>
            <a:endParaRPr lang="en-US" b="1" dirty="0">
              <a:cs typeface="Calibri"/>
            </a:endParaRPr>
          </a:p>
        </p:txBody>
      </p:sp>
      <p:sp>
        <p:nvSpPr>
          <p:cNvPr id="158" name="Google Shape;158;p3"/>
          <p:cNvSpPr txBox="1">
            <a:spLocks noGrp="1"/>
          </p:cNvSpPr>
          <p:nvPr>
            <p:ph idx="1"/>
          </p:nvPr>
        </p:nvSpPr>
        <p:spPr>
          <a:xfrm>
            <a:off x="6515562" y="1825625"/>
            <a:ext cx="4838237" cy="4351338"/>
          </a:xfrm>
          <a:prstGeom prst="rect">
            <a:avLst/>
          </a:prstGeom>
          <a:noFill/>
          <a:ln>
            <a:noFill/>
          </a:ln>
        </p:spPr>
        <p:txBody>
          <a:bodyPr spcFirstLastPara="1" vert="horz" wrap="square" lIns="68569" tIns="34275" rIns="68569" bIns="34275" numCol="1" anchor="t" anchorCtr="0" compatLnSpc="1">
            <a:prstTxWarp prst="textNoShape">
              <a:avLst/>
            </a:prstTxWarp>
            <a:noAutofit/>
          </a:bodyPr>
          <a:lstStyle/>
          <a:p>
            <a:pPr marL="0" indent="0">
              <a:spcBef>
                <a:spcPts val="0"/>
              </a:spcBef>
              <a:buSzPct val="100000"/>
              <a:buNone/>
            </a:pPr>
            <a:r>
              <a:rPr lang="en-US" sz="2400" dirty="0"/>
              <a:t>The mission of NNLM is to advance the progress of medicine and </a:t>
            </a:r>
            <a:r>
              <a:rPr lang="en-US" sz="2400" b="1" dirty="0"/>
              <a:t>improve the public health</a:t>
            </a:r>
            <a:r>
              <a:rPr lang="en-US" sz="2400" dirty="0"/>
              <a:t> by:</a:t>
            </a:r>
            <a:endParaRPr lang="en-US" sz="2400" dirty="0">
              <a:cs typeface="Calibri"/>
            </a:endParaRPr>
          </a:p>
          <a:p>
            <a:pPr marL="628650" lvl="1">
              <a:buSzPct val="100000"/>
              <a:buFont typeface="Noto Sans Symbols"/>
              <a:buChar char="▪"/>
            </a:pPr>
            <a:r>
              <a:rPr lang="en-US" sz="2000" dirty="0"/>
              <a:t>Providing all U.S. health </a:t>
            </a:r>
            <a:br>
              <a:rPr lang="en-US" sz="2000" dirty="0"/>
            </a:br>
            <a:r>
              <a:rPr lang="en-US" sz="2000" dirty="0"/>
              <a:t>professionals with equal </a:t>
            </a:r>
            <a:br>
              <a:rPr lang="en-US" sz="2000" dirty="0"/>
            </a:br>
            <a:r>
              <a:rPr lang="en-US" sz="2000" dirty="0"/>
              <a:t>access to biomedical </a:t>
            </a:r>
            <a:br>
              <a:rPr lang="en-US" sz="2000" dirty="0"/>
            </a:br>
            <a:r>
              <a:rPr lang="en-US" sz="2000" dirty="0"/>
              <a:t>information</a:t>
            </a:r>
            <a:endParaRPr sz="2000" dirty="0">
              <a:cs typeface="Calibri"/>
            </a:endParaRPr>
          </a:p>
          <a:p>
            <a:pPr marL="628650" lvl="1">
              <a:buSzPct val="100000"/>
              <a:buFont typeface="Noto Sans Symbols"/>
              <a:buChar char="▪"/>
            </a:pPr>
            <a:r>
              <a:rPr lang="en-US" sz="2000" dirty="0"/>
              <a:t>Improving the public's access to information to enable them to make informed decisions about their health</a:t>
            </a:r>
            <a:endParaRPr sz="2000" dirty="0">
              <a:cs typeface="Calibri"/>
            </a:endParaRPr>
          </a:p>
        </p:txBody>
      </p:sp>
      <p:pic>
        <p:nvPicPr>
          <p:cNvPr id="4" name="Picture 3" descr="A map of the united states, with regions of the NNLM marked by numbers">
            <a:extLst>
              <a:ext uri="{FF2B5EF4-FFF2-40B4-BE49-F238E27FC236}">
                <a16:creationId xmlns:a16="http://schemas.microsoft.com/office/drawing/2014/main" id="{27DC6D2D-EFF4-DFC7-A07A-5E28932986BF}"/>
              </a:ext>
            </a:extLst>
          </p:cNvPr>
          <p:cNvPicPr>
            <a:picLocks noChangeAspect="1"/>
          </p:cNvPicPr>
          <p:nvPr/>
        </p:nvPicPr>
        <p:blipFill>
          <a:blip r:embed="rId4"/>
          <a:stretch>
            <a:fillRect/>
          </a:stretch>
        </p:blipFill>
        <p:spPr>
          <a:xfrm>
            <a:off x="525523" y="1690688"/>
            <a:ext cx="5693569" cy="3795712"/>
          </a:xfrm>
          <a:prstGeom prst="rect">
            <a:avLst/>
          </a:prstGeom>
        </p:spPr>
      </p:pic>
      <p:sp>
        <p:nvSpPr>
          <p:cNvPr id="3" name="Slide Number Placeholder 2">
            <a:extLst>
              <a:ext uri="{FF2B5EF4-FFF2-40B4-BE49-F238E27FC236}">
                <a16:creationId xmlns:a16="http://schemas.microsoft.com/office/drawing/2014/main" id="{43D29889-9C74-997A-CD9A-79E502C26F09}"/>
              </a:ext>
            </a:extLst>
          </p:cNvPr>
          <p:cNvSpPr>
            <a:spLocks noGrp="1"/>
          </p:cNvSpPr>
          <p:nvPr>
            <p:ph type="sldNum" sz="quarter" idx="10"/>
          </p:nvPr>
        </p:nvSpPr>
        <p:spPr/>
        <p:txBody>
          <a:bodyPr/>
          <a:lstStyle/>
          <a:p>
            <a:pPr>
              <a:defRPr/>
            </a:pPr>
            <a:fld id="{025F9F99-9BD9-4422-B838-F0A597D458BC}" type="slidenum">
              <a:rPr lang="en-US" smtClean="0"/>
              <a:pPr>
                <a:defRPr/>
              </a:pPr>
              <a:t>6</a:t>
            </a:fld>
            <a:endParaRPr lang="en-US"/>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8" name="Google Shape;178;p6"/>
          <p:cNvSpPr txBox="1">
            <a:spLocks noGrp="1"/>
          </p:cNvSpPr>
          <p:nvPr>
            <p:ph type="title"/>
          </p:nvPr>
        </p:nvSpPr>
        <p:spPr>
          <a:xfrm>
            <a:off x="838200" y="2629958"/>
            <a:ext cx="5202767" cy="1346729"/>
          </a:xfrm>
        </p:spPr>
        <p:txBody>
          <a:bodyPr spcFirstLastPara="1" vert="horz" wrap="square" lIns="91425" tIns="45713" rIns="91425" bIns="45713" numCol="1" anchor="ctr" anchorCtr="0" compatLnSpc="1">
            <a:prstTxWarp prst="textNoShape">
              <a:avLst/>
            </a:prstTxWarp>
            <a:noAutofit/>
          </a:bodyPr>
          <a:lstStyle/>
          <a:p>
            <a:pPr marL="0" indent="0">
              <a:spcBef>
                <a:spcPts val="0"/>
              </a:spcBef>
              <a:buClr>
                <a:srgbClr val="1E4E79"/>
              </a:buClr>
              <a:buSzPts val="2800"/>
              <a:buNone/>
            </a:pPr>
            <a:r>
              <a:rPr lang="en-US" b="1" dirty="0"/>
              <a:t>What is an example of health outreach or programming that you have seen recently?</a:t>
            </a:r>
            <a:r>
              <a:rPr lang="en-US" dirty="0"/>
              <a:t> </a:t>
            </a:r>
          </a:p>
        </p:txBody>
      </p:sp>
      <p:pic>
        <p:nvPicPr>
          <p:cNvPr id="3" name="Picture 2" descr="A basket full of menstrual products">
            <a:extLst>
              <a:ext uri="{FF2B5EF4-FFF2-40B4-BE49-F238E27FC236}">
                <a16:creationId xmlns:a16="http://schemas.microsoft.com/office/drawing/2014/main" id="{FDC1EF85-3F45-9E71-2531-B90BBBDBADA5}"/>
              </a:ext>
            </a:extLst>
          </p:cNvPr>
          <p:cNvPicPr>
            <a:picLocks noChangeAspect="1"/>
          </p:cNvPicPr>
          <p:nvPr/>
        </p:nvPicPr>
        <p:blipFill rotWithShape="1">
          <a:blip r:embed="rId4">
            <a:extLst>
              <a:ext uri="{28A0092B-C50C-407E-A947-70E740481C1C}">
                <a14:useLocalDpi xmlns:a14="http://schemas.microsoft.com/office/drawing/2010/main" val="0"/>
              </a:ext>
            </a:extLst>
          </a:blip>
          <a:srcRect l="10396" r="14191"/>
          <a:stretch/>
        </p:blipFill>
        <p:spPr>
          <a:xfrm>
            <a:off x="6488245" y="1331121"/>
            <a:ext cx="4837555" cy="3608315"/>
          </a:xfrm>
          <a:prstGeom prst="rect">
            <a:avLst/>
          </a:prstGeom>
          <a:noFill/>
        </p:spPr>
      </p:pic>
      <p:pic>
        <p:nvPicPr>
          <p:cNvPr id="2" name="Picture 1">
            <a:extLst>
              <a:ext uri="{FF2B5EF4-FFF2-40B4-BE49-F238E27FC236}">
                <a16:creationId xmlns:a16="http://schemas.microsoft.com/office/drawing/2014/main" id="{E5923D39-0AA3-2FC1-3A69-7FF0BA31D1E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999585" y="4474849"/>
            <a:ext cx="1606446" cy="471202"/>
          </a:xfrm>
          <a:prstGeom prst="rect">
            <a:avLst/>
          </a:prstGeom>
        </p:spPr>
      </p:pic>
      <p:sp>
        <p:nvSpPr>
          <p:cNvPr id="4" name="Slide Number Placeholder 3">
            <a:extLst>
              <a:ext uri="{FF2B5EF4-FFF2-40B4-BE49-F238E27FC236}">
                <a16:creationId xmlns:a16="http://schemas.microsoft.com/office/drawing/2014/main" id="{02D0180B-7529-12F8-AC96-EEECCF6431A1}"/>
              </a:ext>
            </a:extLst>
          </p:cNvPr>
          <p:cNvSpPr>
            <a:spLocks noGrp="1"/>
          </p:cNvSpPr>
          <p:nvPr>
            <p:ph type="sldNum" sz="quarter" idx="10"/>
          </p:nvPr>
        </p:nvSpPr>
        <p:spPr/>
        <p:txBody>
          <a:bodyPr/>
          <a:lstStyle/>
          <a:p>
            <a:pPr>
              <a:defRPr/>
            </a:pPr>
            <a:fld id="{025F9F99-9BD9-4422-B838-F0A597D458BC}" type="slidenum">
              <a:rPr lang="en-US" smtClean="0"/>
              <a:pPr>
                <a:defRPr/>
              </a:pPr>
              <a:t>7</a:t>
            </a:fld>
            <a:endParaRPr lang="en-US"/>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15669-4C4A-A6F5-5409-0FEEEE7DBB39}"/>
              </a:ext>
            </a:extLst>
          </p:cNvPr>
          <p:cNvSpPr>
            <a:spLocks noGrp="1"/>
          </p:cNvSpPr>
          <p:nvPr>
            <p:ph type="title"/>
          </p:nvPr>
        </p:nvSpPr>
        <p:spPr>
          <a:xfrm>
            <a:off x="840132" y="2769752"/>
            <a:ext cx="4523545" cy="1325563"/>
          </a:xfrm>
        </p:spPr>
        <p:txBody>
          <a:bodyPr wrap="square" anchor="ctr">
            <a:noAutofit/>
          </a:bodyPr>
          <a:lstStyle/>
          <a:p>
            <a:r>
              <a:rPr lang="en-US" b="1" dirty="0"/>
              <a:t>Why might libraries conduct health outreach?</a:t>
            </a:r>
          </a:p>
        </p:txBody>
      </p:sp>
      <p:pic>
        <p:nvPicPr>
          <p:cNvPr id="5" name="Picture 4" descr="A person measuring blood pressure on another person">
            <a:extLst>
              <a:ext uri="{FF2B5EF4-FFF2-40B4-BE49-F238E27FC236}">
                <a16:creationId xmlns:a16="http://schemas.microsoft.com/office/drawing/2014/main" id="{2123E1BC-C2EA-31D9-4808-4815F99E6773}"/>
              </a:ext>
            </a:extLst>
          </p:cNvPr>
          <p:cNvPicPr>
            <a:picLocks noChangeAspect="1"/>
          </p:cNvPicPr>
          <p:nvPr/>
        </p:nvPicPr>
        <p:blipFill>
          <a:blip r:embed="rId4"/>
          <a:stretch>
            <a:fillRect/>
          </a:stretch>
        </p:blipFill>
        <p:spPr>
          <a:xfrm>
            <a:off x="5454328" y="673358"/>
            <a:ext cx="5890892" cy="5717241"/>
          </a:xfrm>
          <a:prstGeom prst="ellipse">
            <a:avLst/>
          </a:prstGeom>
        </p:spPr>
      </p:pic>
      <p:sp>
        <p:nvSpPr>
          <p:cNvPr id="3" name="TextBox 2">
            <a:extLst>
              <a:ext uri="{FF2B5EF4-FFF2-40B4-BE49-F238E27FC236}">
                <a16:creationId xmlns:a16="http://schemas.microsoft.com/office/drawing/2014/main" id="{8293F57C-46A4-D4FC-038A-D8038216522A}"/>
              </a:ext>
              <a:ext uri="{C183D7F6-B498-43B3-948B-1728B52AA6E4}">
                <adec:decorative xmlns:adec="http://schemas.microsoft.com/office/drawing/2017/decorative" val="1"/>
              </a:ext>
            </a:extLst>
          </p:cNvPr>
          <p:cNvSpPr txBox="1"/>
          <p:nvPr/>
        </p:nvSpPr>
        <p:spPr>
          <a:xfrm>
            <a:off x="118782" y="6001871"/>
            <a:ext cx="688937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bg2">
                    <a:lumMod val="50000"/>
                  </a:schemeClr>
                </a:solidFill>
              </a:rPr>
              <a:t>Image by </a:t>
            </a:r>
            <a:r>
              <a:rPr lang="en-US" sz="900" err="1">
                <a:solidFill>
                  <a:schemeClr val="bg2">
                    <a:lumMod val="50000"/>
                  </a:schemeClr>
                </a:solidFill>
              </a:rPr>
              <a:t>Freepik</a:t>
            </a:r>
          </a:p>
        </p:txBody>
      </p:sp>
      <p:sp>
        <p:nvSpPr>
          <p:cNvPr id="6" name="Slide Number Placeholder 5">
            <a:extLst>
              <a:ext uri="{FF2B5EF4-FFF2-40B4-BE49-F238E27FC236}">
                <a16:creationId xmlns:a16="http://schemas.microsoft.com/office/drawing/2014/main" id="{97DE2D25-7655-4D81-62D2-DCEAAB39E6FA}"/>
              </a:ext>
              <a:ext uri="{C183D7F6-B498-43B3-948B-1728B52AA6E4}">
                <adec:decorative xmlns:adec="http://schemas.microsoft.com/office/drawing/2017/decorative" val="0"/>
              </a:ext>
            </a:extLst>
          </p:cNvPr>
          <p:cNvSpPr>
            <a:spLocks noGrp="1"/>
          </p:cNvSpPr>
          <p:nvPr>
            <p:ph type="sldNum" sz="quarter" idx="10"/>
          </p:nvPr>
        </p:nvSpPr>
        <p:spPr/>
        <p:txBody>
          <a:bodyPr/>
          <a:lstStyle/>
          <a:p>
            <a:pPr>
              <a:defRPr/>
            </a:pPr>
            <a:fld id="{025F9F99-9BD9-4422-B838-F0A597D458BC}" type="slidenum">
              <a:rPr lang="en-US" smtClean="0"/>
              <a:pPr>
                <a:defRPr/>
              </a:pPr>
              <a:t>8</a:t>
            </a:fld>
            <a:endParaRPr lang="en-US"/>
          </a:p>
        </p:txBody>
      </p:sp>
    </p:spTree>
    <p:custDataLst>
      <p:tags r:id="rId1"/>
    </p:custDataLst>
    <p:extLst>
      <p:ext uri="{BB962C8B-B14F-4D97-AF65-F5344CB8AC3E}">
        <p14:creationId xmlns:p14="http://schemas.microsoft.com/office/powerpoint/2010/main" val="168462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9"/>
          <p:cNvSpPr txBox="1">
            <a:spLocks noGrp="1"/>
          </p:cNvSpPr>
          <p:nvPr>
            <p:ph type="title" idx="4294967295"/>
          </p:nvPr>
        </p:nvSpPr>
        <p:spPr>
          <a:xfrm>
            <a:off x="565540" y="638042"/>
            <a:ext cx="9406500" cy="994172"/>
          </a:xfrm>
          <a:prstGeom prst="rect">
            <a:avLst/>
          </a:prstGeom>
          <a:noFill/>
          <a:ln>
            <a:noFill/>
          </a:ln>
        </p:spPr>
        <p:txBody>
          <a:bodyPr spcFirstLastPara="1" vert="horz" wrap="square" lIns="68569" tIns="34275" rIns="68569" bIns="34275" numCol="1" anchor="ctr" anchorCtr="0" compatLnSpc="1">
            <a:prstTxWarp prst="textNoShape">
              <a:avLst/>
            </a:prstTxWarp>
            <a:normAutofit/>
          </a:bodyPr>
          <a:lstStyle/>
          <a:p>
            <a:pPr algn="ctr"/>
            <a:r>
              <a:rPr lang="en-US" b="1" dirty="0"/>
              <a:t>Health Outreach at Your Organization</a:t>
            </a:r>
            <a:endParaRPr lang="en-US" b="1" dirty="0">
              <a:cs typeface="Calibri"/>
            </a:endParaRPr>
          </a:p>
        </p:txBody>
      </p:sp>
      <p:grpSp>
        <p:nvGrpSpPr>
          <p:cNvPr id="209" name="Google Shape;209;p9" descr="List of reasons in a chart: &#10;Show value &#10;Enhance image &#10;Maintain relevance &#10;Increase visibility &#10;Stay currently "/>
          <p:cNvGrpSpPr/>
          <p:nvPr/>
        </p:nvGrpSpPr>
        <p:grpSpPr>
          <a:xfrm>
            <a:off x="3326296" y="1736035"/>
            <a:ext cx="4969565" cy="4174435"/>
            <a:chOff x="0" y="18732"/>
            <a:chExt cx="3900488" cy="3680460"/>
          </a:xfrm>
        </p:grpSpPr>
        <p:sp>
          <p:nvSpPr>
            <p:cNvPr id="210" name="Google Shape;210;p9"/>
            <p:cNvSpPr/>
            <p:nvPr/>
          </p:nvSpPr>
          <p:spPr>
            <a:xfrm>
              <a:off x="0" y="18732"/>
              <a:ext cx="3900488" cy="671580"/>
            </a:xfrm>
            <a:prstGeom prst="roundRect">
              <a:avLst>
                <a:gd name="adj" fmla="val 16667"/>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11" name="Google Shape;211;p9"/>
            <p:cNvSpPr txBox="1"/>
            <p:nvPr/>
          </p:nvSpPr>
          <p:spPr>
            <a:xfrm>
              <a:off x="32784" y="51516"/>
              <a:ext cx="3834920" cy="606012"/>
            </a:xfrm>
            <a:prstGeom prst="rect">
              <a:avLst/>
            </a:prstGeom>
            <a:noFill/>
            <a:ln>
              <a:noFill/>
            </a:ln>
          </p:spPr>
          <p:txBody>
            <a:bodyPr spcFirstLastPara="1" wrap="square" lIns="80006" tIns="80006" rIns="80006" bIns="80006" anchor="ctr" anchorCtr="0">
              <a:noAutofit/>
            </a:bodyPr>
            <a:lstStyle/>
            <a:p>
              <a:pPr>
                <a:lnSpc>
                  <a:spcPct val="90000"/>
                </a:lnSpc>
                <a:buClr>
                  <a:schemeClr val="lt1"/>
                </a:buClr>
                <a:buSzPts val="2800"/>
              </a:pPr>
              <a:r>
                <a:rPr lang="en-US" sz="2100">
                  <a:solidFill>
                    <a:schemeClr val="lt1"/>
                  </a:solidFill>
                  <a:latin typeface="Calibri"/>
                  <a:ea typeface="Calibri"/>
                  <a:cs typeface="Calibri"/>
                  <a:sym typeface="Calibri"/>
                </a:rPr>
                <a:t>Show Value</a:t>
              </a:r>
              <a:endParaRPr sz="1050"/>
            </a:p>
          </p:txBody>
        </p:sp>
        <p:sp>
          <p:nvSpPr>
            <p:cNvPr id="212" name="Google Shape;212;p9"/>
            <p:cNvSpPr/>
            <p:nvPr/>
          </p:nvSpPr>
          <p:spPr>
            <a:xfrm>
              <a:off x="0" y="770952"/>
              <a:ext cx="3900488" cy="671580"/>
            </a:xfrm>
            <a:prstGeom prst="roundRect">
              <a:avLst>
                <a:gd name="adj" fmla="val 16667"/>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13" name="Google Shape;213;p9"/>
            <p:cNvSpPr txBox="1"/>
            <p:nvPr/>
          </p:nvSpPr>
          <p:spPr>
            <a:xfrm>
              <a:off x="32784" y="803736"/>
              <a:ext cx="3834920" cy="606012"/>
            </a:xfrm>
            <a:prstGeom prst="rect">
              <a:avLst/>
            </a:prstGeom>
            <a:noFill/>
            <a:ln>
              <a:noFill/>
            </a:ln>
          </p:spPr>
          <p:txBody>
            <a:bodyPr spcFirstLastPara="1" wrap="square" lIns="80006" tIns="80006" rIns="80006" bIns="80006" anchor="ctr" anchorCtr="0">
              <a:noAutofit/>
            </a:bodyPr>
            <a:lstStyle/>
            <a:p>
              <a:pPr>
                <a:lnSpc>
                  <a:spcPct val="90000"/>
                </a:lnSpc>
                <a:buClr>
                  <a:schemeClr val="lt1"/>
                </a:buClr>
                <a:buSzPts val="2800"/>
              </a:pPr>
              <a:r>
                <a:rPr lang="en-US" sz="2100">
                  <a:solidFill>
                    <a:schemeClr val="lt1"/>
                  </a:solidFill>
                  <a:latin typeface="Calibri"/>
                  <a:ea typeface="Calibri"/>
                  <a:cs typeface="Calibri"/>
                  <a:sym typeface="Calibri"/>
                </a:rPr>
                <a:t>Enhance Image</a:t>
              </a:r>
              <a:endParaRPr sz="1050"/>
            </a:p>
          </p:txBody>
        </p:sp>
        <p:sp>
          <p:nvSpPr>
            <p:cNvPr id="214" name="Google Shape;214;p9"/>
            <p:cNvSpPr/>
            <p:nvPr/>
          </p:nvSpPr>
          <p:spPr>
            <a:xfrm>
              <a:off x="0" y="1523172"/>
              <a:ext cx="3900488" cy="671580"/>
            </a:xfrm>
            <a:prstGeom prst="roundRect">
              <a:avLst>
                <a:gd name="adj" fmla="val 16667"/>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15" name="Google Shape;215;p9"/>
            <p:cNvSpPr txBox="1"/>
            <p:nvPr/>
          </p:nvSpPr>
          <p:spPr>
            <a:xfrm>
              <a:off x="32784" y="1555956"/>
              <a:ext cx="3834920" cy="606012"/>
            </a:xfrm>
            <a:prstGeom prst="rect">
              <a:avLst/>
            </a:prstGeom>
            <a:noFill/>
            <a:ln>
              <a:noFill/>
            </a:ln>
          </p:spPr>
          <p:txBody>
            <a:bodyPr spcFirstLastPara="1" wrap="square" lIns="80006" tIns="80006" rIns="80006" bIns="80006" anchor="ctr" anchorCtr="0">
              <a:noAutofit/>
            </a:bodyPr>
            <a:lstStyle/>
            <a:p>
              <a:pPr>
                <a:lnSpc>
                  <a:spcPct val="90000"/>
                </a:lnSpc>
                <a:buClr>
                  <a:schemeClr val="lt1"/>
                </a:buClr>
                <a:buSzPts val="2800"/>
              </a:pPr>
              <a:r>
                <a:rPr lang="en-US" sz="2100">
                  <a:solidFill>
                    <a:schemeClr val="lt1"/>
                  </a:solidFill>
                  <a:latin typeface="Calibri"/>
                  <a:ea typeface="Calibri"/>
                  <a:cs typeface="Calibri"/>
                  <a:sym typeface="Calibri"/>
                </a:rPr>
                <a:t>Maintain Relevance</a:t>
              </a:r>
              <a:endParaRPr sz="1050"/>
            </a:p>
          </p:txBody>
        </p:sp>
        <p:sp>
          <p:nvSpPr>
            <p:cNvPr id="216" name="Google Shape;216;p9"/>
            <p:cNvSpPr/>
            <p:nvPr/>
          </p:nvSpPr>
          <p:spPr>
            <a:xfrm>
              <a:off x="0" y="2275392"/>
              <a:ext cx="3900488" cy="671580"/>
            </a:xfrm>
            <a:prstGeom prst="roundRect">
              <a:avLst>
                <a:gd name="adj" fmla="val 16667"/>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17" name="Google Shape;217;p9"/>
            <p:cNvSpPr txBox="1"/>
            <p:nvPr/>
          </p:nvSpPr>
          <p:spPr>
            <a:xfrm>
              <a:off x="32784" y="2308176"/>
              <a:ext cx="3834920" cy="606012"/>
            </a:xfrm>
            <a:prstGeom prst="rect">
              <a:avLst/>
            </a:prstGeom>
            <a:noFill/>
            <a:ln>
              <a:noFill/>
            </a:ln>
          </p:spPr>
          <p:txBody>
            <a:bodyPr spcFirstLastPara="1" wrap="square" lIns="80006" tIns="80006" rIns="80006" bIns="80006" anchor="ctr" anchorCtr="0">
              <a:noAutofit/>
            </a:bodyPr>
            <a:lstStyle/>
            <a:p>
              <a:pPr>
                <a:lnSpc>
                  <a:spcPct val="90000"/>
                </a:lnSpc>
                <a:buClr>
                  <a:schemeClr val="lt1"/>
                </a:buClr>
                <a:buSzPts val="2800"/>
              </a:pPr>
              <a:r>
                <a:rPr lang="en-US" sz="2100">
                  <a:solidFill>
                    <a:schemeClr val="lt1"/>
                  </a:solidFill>
                  <a:latin typeface="Calibri"/>
                  <a:ea typeface="Calibri"/>
                  <a:cs typeface="Calibri"/>
                  <a:sym typeface="Calibri"/>
                </a:rPr>
                <a:t>Increase Visibility</a:t>
              </a:r>
              <a:endParaRPr sz="1050"/>
            </a:p>
          </p:txBody>
        </p:sp>
        <p:sp>
          <p:nvSpPr>
            <p:cNvPr id="218" name="Google Shape;218;p9"/>
            <p:cNvSpPr/>
            <p:nvPr/>
          </p:nvSpPr>
          <p:spPr>
            <a:xfrm>
              <a:off x="0" y="3027612"/>
              <a:ext cx="3900488" cy="671580"/>
            </a:xfrm>
            <a:prstGeom prst="roundRect">
              <a:avLst>
                <a:gd name="adj" fmla="val 16667"/>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19" name="Google Shape;219;p9"/>
            <p:cNvSpPr txBox="1"/>
            <p:nvPr/>
          </p:nvSpPr>
          <p:spPr>
            <a:xfrm>
              <a:off x="32784" y="3060396"/>
              <a:ext cx="3834920" cy="606012"/>
            </a:xfrm>
            <a:prstGeom prst="rect">
              <a:avLst/>
            </a:prstGeom>
            <a:noFill/>
            <a:ln>
              <a:noFill/>
            </a:ln>
          </p:spPr>
          <p:txBody>
            <a:bodyPr spcFirstLastPara="1" wrap="square" lIns="80006" tIns="80006" rIns="80006" bIns="80006" anchor="ctr" anchorCtr="0">
              <a:noAutofit/>
            </a:bodyPr>
            <a:lstStyle/>
            <a:p>
              <a:pPr>
                <a:lnSpc>
                  <a:spcPct val="90000"/>
                </a:lnSpc>
                <a:buClr>
                  <a:schemeClr val="lt1"/>
                </a:buClr>
                <a:buSzPts val="2800"/>
              </a:pPr>
              <a:r>
                <a:rPr lang="en-US" sz="2100">
                  <a:solidFill>
                    <a:schemeClr val="lt1"/>
                  </a:solidFill>
                  <a:latin typeface="Calibri"/>
                  <a:ea typeface="Calibri"/>
                  <a:cs typeface="Calibri"/>
                  <a:sym typeface="Calibri"/>
                </a:rPr>
                <a:t>Stay Current</a:t>
              </a:r>
              <a:endParaRPr sz="1050"/>
            </a:p>
          </p:txBody>
        </p:sp>
      </p:grpSp>
      <p:sp>
        <p:nvSpPr>
          <p:cNvPr id="220" name="Google Shape;220;p9">
            <a:extLst>
              <a:ext uri="{C183D7F6-B498-43B3-948B-1728B52AA6E4}">
                <adec:decorative xmlns:adec="http://schemas.microsoft.com/office/drawing/2017/decorative" val="1"/>
              </a:ext>
            </a:extLst>
          </p:cNvPr>
          <p:cNvSpPr txBox="1"/>
          <p:nvPr/>
        </p:nvSpPr>
        <p:spPr>
          <a:xfrm>
            <a:off x="3740526" y="6172592"/>
            <a:ext cx="3903785" cy="273844"/>
          </a:xfrm>
          <a:prstGeom prst="rect">
            <a:avLst/>
          </a:prstGeom>
          <a:noFill/>
          <a:ln>
            <a:noFill/>
          </a:ln>
        </p:spPr>
        <p:txBody>
          <a:bodyPr spcFirstLastPara="1" wrap="square" lIns="68569" tIns="34275" rIns="68569" bIns="34275" anchor="t" anchorCtr="0">
            <a:normAutofit/>
          </a:bodyPr>
          <a:lstStyle/>
          <a:p>
            <a:pPr marL="128588" indent="-128588" algn="r">
              <a:lnSpc>
                <a:spcPct val="90000"/>
              </a:lnSpc>
              <a:buClr>
                <a:schemeClr val="dk1"/>
              </a:buClr>
              <a:buSzPts val="1200"/>
            </a:pPr>
            <a:r>
              <a:rPr lang="en-US" sz="1100" dirty="0">
                <a:solidFill>
                  <a:schemeClr val="dk1"/>
                </a:solidFill>
                <a:latin typeface="Calibri"/>
                <a:ea typeface="Calibri"/>
                <a:cs typeface="Calibri"/>
                <a:sym typeface="Calibri"/>
              </a:rPr>
              <a:t>Adapted from: University of Illinois Current LIS Clips (2003)</a:t>
            </a:r>
            <a:endParaRPr sz="1100" dirty="0"/>
          </a:p>
          <a:p>
            <a:pPr marL="128588" indent="-28575">
              <a:lnSpc>
                <a:spcPct val="90000"/>
              </a:lnSpc>
              <a:spcBef>
                <a:spcPts val="563"/>
              </a:spcBef>
              <a:buClr>
                <a:schemeClr val="dk1"/>
              </a:buClr>
              <a:buSzPts val="2100"/>
            </a:pPr>
            <a:endParaRPr sz="1100" dirty="0">
              <a:solidFill>
                <a:schemeClr val="dk1"/>
              </a:solidFill>
              <a:latin typeface="Calibri"/>
              <a:ea typeface="Calibri"/>
              <a:cs typeface="Calibri"/>
              <a:sym typeface="Calibri"/>
            </a:endParaRPr>
          </a:p>
        </p:txBody>
      </p:sp>
      <p:sp>
        <p:nvSpPr>
          <p:cNvPr id="3" name="Slide Number Placeholder 2">
            <a:extLst>
              <a:ext uri="{FF2B5EF4-FFF2-40B4-BE49-F238E27FC236}">
                <a16:creationId xmlns:a16="http://schemas.microsoft.com/office/drawing/2014/main" id="{8C382D7F-0179-E369-F17B-A51B2C588FF0}"/>
              </a:ext>
            </a:extLst>
          </p:cNvPr>
          <p:cNvSpPr>
            <a:spLocks noGrp="1"/>
          </p:cNvSpPr>
          <p:nvPr>
            <p:ph type="sldNum" sz="quarter" idx="10"/>
          </p:nvPr>
        </p:nvSpPr>
        <p:spPr/>
        <p:txBody>
          <a:bodyPr/>
          <a:lstStyle/>
          <a:p>
            <a:pPr>
              <a:defRPr/>
            </a:pPr>
            <a:fld id="{53385912-A4F2-414C-811D-22BA556D6430}" type="slidenum">
              <a:rPr lang="en-US" smtClean="0"/>
              <a:pPr>
                <a:defRPr/>
              </a:pPr>
              <a:t>9</a:t>
            </a:fld>
            <a:endParaRPr lang="en-US" dirty="0"/>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54"/>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NTO White w gray text">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TO Template (NEW LOGO 4-27-17).potx" id="{965E8775-A924-40C9-A62E-5CC32E51A14E}" vid="{3D409730-F812-4239-906C-280BA1B06B42}"/>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930</TotalTime>
  <Words>9541</Words>
  <Application>Microsoft Office PowerPoint</Application>
  <PresentationFormat>Widescreen</PresentationFormat>
  <Paragraphs>913</Paragraphs>
  <Slides>58</Slides>
  <Notes>58</Notes>
  <HiddenSlides>1</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58</vt:i4>
      </vt:variant>
    </vt:vector>
  </HeadingPairs>
  <TitlesOfParts>
    <vt:vector size="70" baseType="lpstr">
      <vt:lpstr>Arial</vt:lpstr>
      <vt:lpstr>Calibri</vt:lpstr>
      <vt:lpstr>Century Gothic</vt:lpstr>
      <vt:lpstr>Courier New</vt:lpstr>
      <vt:lpstr>Franklin Gothic Book</vt:lpstr>
      <vt:lpstr>Helvetica</vt:lpstr>
      <vt:lpstr>Helvetica Neue</vt:lpstr>
      <vt:lpstr>Noto Sans Symbols</vt:lpstr>
      <vt:lpstr>system-ui</vt:lpstr>
      <vt:lpstr>Times New Roman</vt:lpstr>
      <vt:lpstr>NTO White w gray text</vt:lpstr>
      <vt:lpstr>Office Theme</vt:lpstr>
      <vt:lpstr>Health Programming at Your Library</vt:lpstr>
      <vt:lpstr>  Webinar Information Items</vt:lpstr>
      <vt:lpstr>Which picture most closely matches how you feel about health programming? </vt:lpstr>
      <vt:lpstr>Learning Objectives</vt:lpstr>
      <vt:lpstr>Who We Are</vt:lpstr>
      <vt:lpstr>Network of the National Library of Medicine (NNLM)</vt:lpstr>
      <vt:lpstr>What is an example of health outreach or programming that you have seen recently? </vt:lpstr>
      <vt:lpstr>Why might libraries conduct health outreach?</vt:lpstr>
      <vt:lpstr>Health Outreach at Your Organization</vt:lpstr>
      <vt:lpstr>Health Outreach &amp; Programming Landscape </vt:lpstr>
      <vt:lpstr>Where to begin?</vt:lpstr>
      <vt:lpstr>State Health Facts</vt:lpstr>
      <vt:lpstr>County Health Rankings and Roadmaps</vt:lpstr>
      <vt:lpstr>County Health Rankings and Roadmaps - Snapshot</vt:lpstr>
      <vt:lpstr>City Health Dashboard</vt:lpstr>
      <vt:lpstr>City Health Dashboard Sample</vt:lpstr>
      <vt:lpstr>Activity 1: Choose Your Own Adventure</vt:lpstr>
      <vt:lpstr>Develop a Plan!</vt:lpstr>
      <vt:lpstr>Types of Projects &amp; Programs</vt:lpstr>
      <vt:lpstr>Getting Started</vt:lpstr>
      <vt:lpstr>Finding Programming Inspiration and Ideas</vt:lpstr>
      <vt:lpstr>Activity 2: Choose a Resource</vt:lpstr>
      <vt:lpstr>Getting Started: Partnerships</vt:lpstr>
      <vt:lpstr>"Period Pantry" at the Brooklyn Public Central Library (Kings County, NY)   </vt:lpstr>
      <vt:lpstr>Virtual Health at the Pottsboro Public Library</vt:lpstr>
      <vt:lpstr>  Planning for Health Programming    Implementation Tips</vt:lpstr>
      <vt:lpstr>7 Key Questions</vt:lpstr>
      <vt:lpstr>Logic Model</vt:lpstr>
      <vt:lpstr>Completed Logic Model</vt:lpstr>
      <vt:lpstr>Storytime Logic Model</vt:lpstr>
      <vt:lpstr>Activity 3: Your Turn</vt:lpstr>
      <vt:lpstr>What marketing ideas have you already used or have seen that you might like to use?</vt:lpstr>
      <vt:lpstr>Marketing Ideas</vt:lpstr>
      <vt:lpstr>Libraries Transform</vt:lpstr>
      <vt:lpstr>        NLM Exhibition Program</vt:lpstr>
      <vt:lpstr>NLM  Exhibition Program</vt:lpstr>
      <vt:lpstr> NLM Exhibition Example</vt:lpstr>
      <vt:lpstr>Activities with NNLM Partners!</vt:lpstr>
      <vt:lpstr>NNLM Reading Club</vt:lpstr>
      <vt:lpstr>Graphic Medicine 2</vt:lpstr>
      <vt:lpstr>Graphic Medicine</vt:lpstr>
      <vt:lpstr>Diverse Voices in Health &amp; Medicine Collections</vt:lpstr>
      <vt:lpstr>    How did it go?</vt:lpstr>
      <vt:lpstr>Partner with NNLM</vt:lpstr>
      <vt:lpstr>NNLM Guides &amp; Resources</vt:lpstr>
      <vt:lpstr>About NNLM</vt:lpstr>
      <vt:lpstr>NNLM All of Us Program Center </vt:lpstr>
      <vt:lpstr>What is All of Us?</vt:lpstr>
      <vt:lpstr>NNLM Membership – always free</vt:lpstr>
      <vt:lpstr>NNLM Funding Opportunities</vt:lpstr>
      <vt:lpstr>Tools for NNLM Funding</vt:lpstr>
      <vt:lpstr>NNLM Training and Classes </vt:lpstr>
      <vt:lpstr>Consumer Health Information Specialization (CHIS)</vt:lpstr>
      <vt:lpstr>CHIS Classes</vt:lpstr>
      <vt:lpstr>Connect with NIH,NLM, &amp; NNLM</vt:lpstr>
      <vt:lpstr>PowerPoint Presentation</vt:lpstr>
      <vt:lpstr>Resource List</vt:lpstr>
      <vt:lpstr>Questions and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Subject Headings</dc:title>
  <dc:creator>Rebecca Brown</dc:creator>
  <cp:lastModifiedBy>Jamia</cp:lastModifiedBy>
  <cp:revision>279</cp:revision>
  <dcterms:created xsi:type="dcterms:W3CDTF">2021-01-20T17:59:27Z</dcterms:created>
  <dcterms:modified xsi:type="dcterms:W3CDTF">2024-03-14T14:44:38Z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2759EBC0-02EB-41CD-889E-BA4F88111858</vt:lpwstr>
  </property>
  <property fmtid="{D5CDD505-2E9C-101B-9397-08002B2CF9AE}" pid="3" name="ArticulatePath">
    <vt:lpwstr>ACE in revision</vt:lpwstr>
  </property>
</Properties>
</file>