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89" r:id="rId2"/>
  </p:sldMasterIdLst>
  <p:notesMasterIdLst>
    <p:notesMasterId r:id="rId4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12192000" cy="6858000"/>
  <p:notesSz cx="6858000" cy="9144000"/>
  <p:embeddedFontLst>
    <p:embeddedFont>
      <p:font typeface="Comfortaa" panose="020B0604020202020204" charset="0"/>
      <p:regular r:id="rId47"/>
      <p:bold r:id="rId48"/>
    </p:embeddedFont>
    <p:embeddedFont>
      <p:font typeface="Gill Sans" panose="020B0604020202020204" charset="0"/>
      <p:regular r:id="rId49"/>
      <p:bold r:id="rId50"/>
    </p:embeddedFont>
    <p:embeddedFont>
      <p:font typeface="Helvetica Neue" panose="020B0604020202020204" charset="0"/>
      <p:regular r:id="rId51"/>
      <p:bold r:id="rId52"/>
      <p:italic r:id="rId53"/>
      <p:boldItalic r:id="rId54"/>
    </p:embeddedFont>
    <p:embeddedFont>
      <p:font typeface="Merriweather" panose="00000500000000000000" pitchFamily="2" charset="0"/>
      <p:regular r:id="rId55"/>
      <p:bold r:id="rId56"/>
      <p:italic r:id="rId57"/>
      <p:boldItalic r:id="rId58"/>
    </p:embeddedFont>
    <p:embeddedFont>
      <p:font typeface="Nunito" pitchFamily="2" charset="0"/>
      <p:regular r:id="rId59"/>
      <p:bold r:id="rId60"/>
      <p:italic r:id="rId61"/>
      <p:boldItalic r:id="rId62"/>
    </p:embeddedFont>
    <p:embeddedFont>
      <p:font typeface="Nunito Sans" pitchFamily="2" charset="0"/>
      <p:regular r:id="rId63"/>
      <p:bold r:id="rId64"/>
      <p:italic r:id="rId65"/>
      <p:boldItalic r:id="rId66"/>
    </p:embeddedFont>
    <p:embeddedFont>
      <p:font typeface="Nunito Sans Black" pitchFamily="2" charset="0"/>
      <p:bold r:id="rId67"/>
      <p:boldItalic r:id="rId68"/>
    </p:embeddedFont>
    <p:embeddedFont>
      <p:font typeface="Nunito Sans ExtraBold" pitchFamily="2" charset="0"/>
      <p:bold r:id="rId69"/>
      <p:boldItalic r:id="rId70"/>
    </p:embeddedFont>
    <p:embeddedFont>
      <p:font typeface="Nunito Sans Medium" panose="020B0604020202020204" charset="0"/>
      <p:regular r:id="rId71"/>
      <p:bold r:id="rId72"/>
      <p:italic r:id="rId73"/>
      <p:boldItalic r:id="rId74"/>
    </p:embeddedFont>
    <p:embeddedFont>
      <p:font typeface="Nunito Sans SemiBold" pitchFamily="2" charset="0"/>
      <p:regular r:id="rId75"/>
      <p:bold r:id="rId76"/>
      <p:italic r:id="rId77"/>
      <p:boldItalic r:id="rId78"/>
    </p:embeddedFont>
    <p:embeddedFont>
      <p:font typeface="Open Sans" panose="020B0606030504020204" pitchFamily="34" charset="0"/>
      <p:regular r:id="rId79"/>
      <p:bold r:id="rId80"/>
      <p:italic r:id="rId81"/>
      <p:boldItalic r:id="rId82"/>
    </p:embeddedFont>
    <p:embeddedFont>
      <p:font typeface="Open Sans ExtraBold" panose="020B0906030804020204" pitchFamily="34" charset="0"/>
      <p:bold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F497D"/>
    <a:srgbClr val="00438D"/>
    <a:srgbClr val="FF9900"/>
    <a:srgbClr val="FF0066"/>
    <a:srgbClr val="25284E"/>
    <a:srgbClr val="00AA48"/>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52" autoAdjust="0"/>
  </p:normalViewPr>
  <p:slideViewPr>
    <p:cSldViewPr snapToGrid="0">
      <p:cViewPr varScale="1">
        <p:scale>
          <a:sx n="72" d="100"/>
          <a:sy n="72" d="100"/>
        </p:scale>
        <p:origin x="107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84" Type="http://schemas.openxmlformats.org/officeDocument/2006/relationships/font" Target="fonts/font38.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font" Target="fonts/font33.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font" Target="fonts/font31.fntdata"/><Relationship Id="rId8" Type="http://schemas.openxmlformats.org/officeDocument/2006/relationships/slide" Target="slides/slide6.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font" Target="fonts/font34.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83" Type="http://schemas.openxmlformats.org/officeDocument/2006/relationships/font" Target="fonts/font37.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font" Target="fonts/font32.fntdata"/><Relationship Id="rId81" Type="http://schemas.openxmlformats.org/officeDocument/2006/relationships/font" Target="fonts/font35.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5.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20.fntdata"/><Relationship Id="rId87" Type="http://schemas.openxmlformats.org/officeDocument/2006/relationships/theme" Target="theme/theme1.xml"/><Relationship Id="rId61" Type="http://schemas.openxmlformats.org/officeDocument/2006/relationships/font" Target="fonts/font15.fntdata"/><Relationship Id="rId82" Type="http://schemas.openxmlformats.org/officeDocument/2006/relationships/font" Target="fonts/font3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cistarter.org/citizen-scienc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8" name="Google Shape;2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1377d6c099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1377d6c099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1377d6c099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1377d6c099_0_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dirty="0"/>
              <a:t>So even though non-expert members of the general public may not analyze data as well as a scientist would, it turns out the crowd-based answers in SC are even better.</a:t>
            </a:r>
            <a:endParaRPr dirty="0"/>
          </a:p>
          <a:p>
            <a:pPr marL="0" lvl="0" indent="0" algn="l" rtl="0">
              <a:spcBef>
                <a:spcPts val="0"/>
              </a:spcBef>
              <a:spcAft>
                <a:spcPts val="0"/>
              </a:spcAft>
              <a:buNone/>
            </a:pPr>
            <a:endParaRPr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1377d6c099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1377d6c099_0_1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2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human is the right brain, and machine is the left brain - complimentary</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dirty="0"/>
          </a:p>
          <a:p>
            <a:pPr marL="0" lvl="0" indent="0" algn="l" rtl="0">
              <a:spcBef>
                <a:spcPts val="0"/>
              </a:spcBef>
              <a:spcAft>
                <a:spcPts val="0"/>
              </a:spcAft>
              <a:buNone/>
            </a:pPr>
            <a:endParaRPr sz="1200"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6ef3446f81_0_3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9" name="Google Shape;349;g36ef3446f81_0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ef3446f81_0_4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7" name="Google Shape;357;g36ef3446f81_0_4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6ef3446f81_0_4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67" name="Google Shape;367;g36ef3446f81_0_4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1377d6c099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31377d6c099_0_3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6ef3446f81_0_3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7" name="Google Shape;387;g36ef3446f81_0_3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95" name="Google Shape;39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6ef3446f81_0_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03" name="Google Shape;403;g36ef3446f81_0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dirty="0"/>
              <a:t>More on citizen science: </a:t>
            </a:r>
            <a:r>
              <a:rPr lang="en-US" sz="1100" u="sng" dirty="0">
                <a:solidFill>
                  <a:schemeClr val="hlink"/>
                </a:solidFill>
                <a:hlinkClick r:id="rId3"/>
              </a:rPr>
              <a:t>https://scistarter.org/citizen-science</a:t>
            </a:r>
            <a:endParaRPr dirty="0"/>
          </a:p>
        </p:txBody>
      </p:sp>
      <p:sp>
        <p:nvSpPr>
          <p:cNvPr id="237" name="Google Shape;2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ef3446f8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0" name="Google Shape;410;g36ef3446f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34" name="Google Shape;4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0" name="Google Shape;4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6ef3446f81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46" name="Google Shape;446;g36ef3446f81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6ef3446f81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2" name="Google Shape;452;g36ef3446f81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ef3446f81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8" name="Google Shape;458;g36ef3446f81_0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6ef3446f81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9" name="Google Shape;469;g36ef3446f81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ef3446f81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5" name="Google Shape;505;g36ef3446f81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5" name="Google Shape;2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6ef3446f81_0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17" name="Google Shape;517;g36ef3446f81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6ef3446f81_0_3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36" name="Google Shape;536;g36ef3446f81_0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6ef3446f81_0_2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56" name="Google Shape;556;g36ef3446f81_0_2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6ef3446f81_0_4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87" name="Google Shape;587;g36ef3446f81_0_4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ef3446f81_0_1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98" name="Google Shape;598;g36ef3446f81_0_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36ef3446f81_0_1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09" name="Google Shape;609;g36ef3446f81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6ef3446f81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0" name="Google Shape;620;g36ef3446f81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36ef3446f81_0_1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8" name="Google Shape;628;g36ef3446f81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36ef3446f81_0_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39" name="Google Shape;639;g36ef3446f81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6ef3446f81_0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47" name="Google Shape;647;g36ef3446f81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1" name="Google Shape;2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6ef3446f81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69" name="Google Shape;669;g36ef3446f81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6ef3446f81_0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79" name="Google Shape;679;g36ef3446f81_0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6ef3446f81_0_4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87" name="Google Shape;687;g36ef3446f81_0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137224677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98" name="Google Shape;698;g3137224677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9" name="Google Shape;25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8" name="Google Shape;2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6" name="Google Shape;2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59ea710e56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9" name="Google Shape;289;g359ea710e5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7" name="Google Shape;2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lt2"/>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2821022" y="1162660"/>
            <a:ext cx="6858000" cy="455234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b" anchorCtr="0">
            <a:normAutofit/>
          </a:bodyPr>
          <a:lstStyle>
            <a:lvl1pPr lvl="0" algn="ctr">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7" name="Google Shape;17;p2" descr="logo for libraries as citizen science hubs"/>
          <p:cNvPicPr preferRelativeResize="0"/>
          <p:nvPr/>
        </p:nvPicPr>
        <p:blipFill rotWithShape="1">
          <a:blip r:embed="rId2">
            <a:alphaModFix/>
          </a:blip>
          <a:srcRect/>
          <a:stretch/>
        </p:blipFill>
        <p:spPr>
          <a:xfrm>
            <a:off x="0" y="2169533"/>
            <a:ext cx="2663825" cy="3429000"/>
          </a:xfrm>
          <a:prstGeom prst="rect">
            <a:avLst/>
          </a:prstGeom>
          <a:noFill/>
          <a:ln>
            <a:noFill/>
          </a:ln>
        </p:spPr>
      </p:pic>
      <p:sp>
        <p:nvSpPr>
          <p:cNvPr id="19" name="Google Shape;19;p2"/>
          <p:cNvSpPr/>
          <p:nvPr/>
        </p:nvSpPr>
        <p:spPr>
          <a:xfrm>
            <a:off x="0" y="223736"/>
            <a:ext cx="2033081" cy="301558"/>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0" name="Google Shape;20;p2" descr="Network outline"/>
          <p:cNvPicPr preferRelativeResize="0"/>
          <p:nvPr/>
        </p:nvPicPr>
        <p:blipFill rotWithShape="1">
          <a:blip r:embed="rId3">
            <a:alphaModFix/>
          </a:blip>
          <a:srcRect r="46875"/>
          <a:stretch/>
        </p:blipFill>
        <p:spPr>
          <a:xfrm>
            <a:off x="10316081" y="3613622"/>
            <a:ext cx="1875919" cy="353114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2821022" y="1162660"/>
            <a:ext cx="6858000" cy="455234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b" anchorCtr="0">
            <a:normAutofit/>
          </a:bodyPr>
          <a:lstStyle>
            <a:lvl1pPr lvl="0" algn="ctr">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logo for libraries as citizen science hubs"/>
          <p:cNvPicPr preferRelativeResize="0"/>
          <p:nvPr/>
        </p:nvPicPr>
        <p:blipFill rotWithShape="1">
          <a:blip r:embed="rId2">
            <a:alphaModFix/>
          </a:blip>
          <a:srcRect/>
          <a:stretch/>
        </p:blipFill>
        <p:spPr>
          <a:xfrm>
            <a:off x="0" y="2169533"/>
            <a:ext cx="2663825" cy="3429000"/>
          </a:xfrm>
          <a:prstGeom prst="rect">
            <a:avLst/>
          </a:prstGeom>
          <a:noFill/>
          <a:ln>
            <a:noFill/>
          </a:ln>
        </p:spPr>
      </p:pic>
      <p:pic>
        <p:nvPicPr>
          <p:cNvPr id="75" name="Google Shape;75;p11" descr="A yellow and blue text on a black background&#10;&#10;Description automatically generated"/>
          <p:cNvPicPr preferRelativeResize="0"/>
          <p:nvPr/>
        </p:nvPicPr>
        <p:blipFill rotWithShape="1">
          <a:blip r:embed="rId3">
            <a:alphaModFix/>
          </a:blip>
          <a:srcRect/>
          <a:stretch/>
        </p:blipFill>
        <p:spPr>
          <a:xfrm>
            <a:off x="9679022" y="204281"/>
            <a:ext cx="2286002" cy="640080"/>
          </a:xfrm>
          <a:prstGeom prst="rect">
            <a:avLst/>
          </a:prstGeom>
          <a:noFill/>
          <a:ln>
            <a:noFill/>
          </a:ln>
        </p:spPr>
      </p:pic>
      <p:sp>
        <p:nvSpPr>
          <p:cNvPr id="76" name="Google Shape;76;p11"/>
          <p:cNvSpPr/>
          <p:nvPr/>
        </p:nvSpPr>
        <p:spPr>
          <a:xfrm>
            <a:off x="0" y="223736"/>
            <a:ext cx="2033081" cy="301558"/>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7" name="Google Shape;77;p11" descr="Network outline"/>
          <p:cNvPicPr preferRelativeResize="0"/>
          <p:nvPr/>
        </p:nvPicPr>
        <p:blipFill rotWithShape="1">
          <a:blip r:embed="rId4">
            <a:alphaModFix/>
          </a:blip>
          <a:srcRect r="46875"/>
          <a:stretch/>
        </p:blipFill>
        <p:spPr>
          <a:xfrm>
            <a:off x="10316081" y="3613622"/>
            <a:ext cx="1875919" cy="35311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2821022" y="1162660"/>
            <a:ext cx="6858000" cy="374462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p:nvPr/>
        </p:nvSpPr>
        <p:spPr>
          <a:xfrm>
            <a:off x="0" y="223736"/>
            <a:ext cx="2033081" cy="301558"/>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1" name="Google Shape;81;p12" descr="logo for libraries as citizen science hubs"/>
          <p:cNvPicPr preferRelativeResize="0"/>
          <p:nvPr/>
        </p:nvPicPr>
        <p:blipFill rotWithShape="1">
          <a:blip r:embed="rId2">
            <a:alphaModFix/>
          </a:blip>
          <a:srcRect/>
          <a:stretch/>
        </p:blipFill>
        <p:spPr>
          <a:xfrm>
            <a:off x="0" y="2169533"/>
            <a:ext cx="2663825" cy="3429000"/>
          </a:xfrm>
          <a:prstGeom prst="rect">
            <a:avLst/>
          </a:prstGeom>
          <a:noFill/>
          <a:ln>
            <a:noFill/>
          </a:ln>
        </p:spPr>
      </p:pic>
      <p:pic>
        <p:nvPicPr>
          <p:cNvPr id="82" name="Google Shape;82;p12" descr="A yellow and blue text on a black background&#10;&#10;Description automatically generated"/>
          <p:cNvPicPr preferRelativeResize="0"/>
          <p:nvPr/>
        </p:nvPicPr>
        <p:blipFill rotWithShape="1">
          <a:blip r:embed="rId3">
            <a:alphaModFix/>
          </a:blip>
          <a:srcRect/>
          <a:stretch/>
        </p:blipFill>
        <p:spPr>
          <a:xfrm>
            <a:off x="9679022" y="204281"/>
            <a:ext cx="2286002" cy="64008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1748444" y="1397463"/>
            <a:ext cx="5624710" cy="412016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b" anchorCtr="0">
            <a:normAutofit/>
          </a:bodyPr>
          <a:lstStyle>
            <a:lvl1pPr lvl="0" algn="l">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p:nvPr/>
        </p:nvSpPr>
        <p:spPr>
          <a:xfrm rot="5400000">
            <a:off x="-623361" y="3382998"/>
            <a:ext cx="4093153" cy="122083"/>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6" name="Google Shape;86;p13"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
        <p:nvSpPr>
          <p:cNvPr id="87" name="Google Shape;87;p13"/>
          <p:cNvSpPr/>
          <p:nvPr/>
        </p:nvSpPr>
        <p:spPr>
          <a:xfrm>
            <a:off x="8450916" y="4131282"/>
            <a:ext cx="2747172" cy="2805287"/>
          </a:xfrm>
          <a:prstGeom prst="ellipse">
            <a:avLst/>
          </a:prstGeom>
          <a:solidFill>
            <a:srgbClr val="A9B7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8" name="Google Shape;88;p13" descr="A cartoon of a robot holding a flag and a speaker&#10;&#10;Description automatically generated"/>
          <p:cNvPicPr preferRelativeResize="0"/>
          <p:nvPr/>
        </p:nvPicPr>
        <p:blipFill rotWithShape="1">
          <a:blip r:embed="rId3">
            <a:alphaModFix/>
          </a:blip>
          <a:srcRect/>
          <a:stretch/>
        </p:blipFill>
        <p:spPr>
          <a:xfrm>
            <a:off x="7799208" y="4027549"/>
            <a:ext cx="4376890" cy="584364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1748444" y="1397463"/>
            <a:ext cx="9788236" cy="412016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b" anchorCtr="0">
            <a:normAutofit/>
          </a:bodyPr>
          <a:lstStyle>
            <a:lvl1pPr lvl="0" algn="l">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4"/>
          <p:cNvSpPr/>
          <p:nvPr/>
        </p:nvSpPr>
        <p:spPr>
          <a:xfrm rot="5400000">
            <a:off x="-623361" y="3382998"/>
            <a:ext cx="4093153" cy="122083"/>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2" name="Google Shape;92;p14"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1748444" y="1397463"/>
            <a:ext cx="9788236" cy="412016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b" anchorCtr="0">
            <a:normAutofit/>
          </a:bodyPr>
          <a:lstStyle>
            <a:lvl1pPr lvl="0" algn="l">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5"/>
          <p:cNvSpPr/>
          <p:nvPr/>
        </p:nvSpPr>
        <p:spPr>
          <a:xfrm rot="5400000">
            <a:off x="5182200" y="-198717"/>
            <a:ext cx="1827601" cy="12192001"/>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96" name="Google Shape;96;p15"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Section Header">
  <p:cSld name="11_Section Header">
    <p:bg>
      <p:bgPr>
        <a:solidFill>
          <a:schemeClr val="lt2"/>
        </a:solidFill>
        <a:effectLst/>
      </p:bgPr>
    </p:bg>
    <p:spTree>
      <p:nvGrpSpPr>
        <p:cNvPr id="1" name="Shape 97"/>
        <p:cNvGrpSpPr/>
        <p:nvPr/>
      </p:nvGrpSpPr>
      <p:grpSpPr>
        <a:xfrm>
          <a:off x="0" y="0"/>
          <a:ext cx="0" cy="0"/>
          <a:chOff x="0" y="0"/>
          <a:chExt cx="0" cy="0"/>
        </a:xfrm>
      </p:grpSpPr>
      <p:sp>
        <p:nvSpPr>
          <p:cNvPr id="98" name="Google Shape;98;p16"/>
          <p:cNvSpPr txBox="1">
            <a:spLocks noGrp="1"/>
          </p:cNvSpPr>
          <p:nvPr>
            <p:ph type="title"/>
          </p:nvPr>
        </p:nvSpPr>
        <p:spPr>
          <a:xfrm>
            <a:off x="1748444" y="1397463"/>
            <a:ext cx="9788236" cy="412016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b" anchorCtr="0">
            <a:normAutofit/>
          </a:bodyPr>
          <a:lstStyle>
            <a:lvl1pPr lvl="0" algn="l">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6"/>
          <p:cNvSpPr/>
          <p:nvPr/>
        </p:nvSpPr>
        <p:spPr>
          <a:xfrm rot="5400000">
            <a:off x="5182200" y="-198717"/>
            <a:ext cx="1827601" cy="12192001"/>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0" name="Google Shape;100;p16"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_Section Header">
  <p:cSld name="10_Section Header">
    <p:bg>
      <p:bgPr>
        <a:solidFill>
          <a:schemeClr val="lt2"/>
        </a:solidFill>
        <a:effectLst/>
      </p:bgPr>
    </p:bg>
    <p:spTree>
      <p:nvGrpSpPr>
        <p:cNvPr id="1" name="Shape 101"/>
        <p:cNvGrpSpPr/>
        <p:nvPr/>
      </p:nvGrpSpPr>
      <p:grpSpPr>
        <a:xfrm>
          <a:off x="0" y="0"/>
          <a:ext cx="0" cy="0"/>
          <a:chOff x="0" y="0"/>
          <a:chExt cx="0" cy="0"/>
        </a:xfrm>
      </p:grpSpPr>
      <p:sp>
        <p:nvSpPr>
          <p:cNvPr id="102" name="Google Shape;102;p17"/>
          <p:cNvSpPr/>
          <p:nvPr/>
        </p:nvSpPr>
        <p:spPr>
          <a:xfrm rot="5400000">
            <a:off x="-2554778" y="2554780"/>
            <a:ext cx="6858001" cy="1748442"/>
          </a:xfrm>
          <a:prstGeom prst="rect">
            <a:avLst/>
          </a:prstGeom>
          <a:gradFill>
            <a:gsLst>
              <a:gs pos="0">
                <a:srgbClr val="ADC863"/>
              </a:gs>
              <a:gs pos="50000">
                <a:srgbClr val="A8C742"/>
              </a:gs>
              <a:gs pos="100000">
                <a:srgbClr val="97B733"/>
              </a:gs>
            </a:gsLst>
            <a:lin ang="5400000" scaled="0"/>
          </a:gradFill>
          <a:ln>
            <a:noFill/>
          </a:ln>
          <a:effectLst>
            <a:outerShdw blurRad="57150" dist="19050" dir="5400000" algn="ctr" rotWithShape="0">
              <a:srgbClr val="000000">
                <a:alpha val="6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3" name="Google Shape;103;p17"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
        <p:nvSpPr>
          <p:cNvPr id="104" name="Google Shape;104;p17"/>
          <p:cNvSpPr/>
          <p:nvPr/>
        </p:nvSpPr>
        <p:spPr>
          <a:xfrm>
            <a:off x="3779520" y="1597517"/>
            <a:ext cx="7467600" cy="4468003"/>
          </a:xfrm>
          <a:prstGeom prst="rect">
            <a:avLst/>
          </a:prstGeom>
          <a:solidFill>
            <a:schemeClr val="lt2"/>
          </a:solidFill>
          <a:ln w="76200" cap="flat" cmpd="sng">
            <a:solidFill>
              <a:srgbClr val="A9B72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17"/>
          <p:cNvSpPr/>
          <p:nvPr/>
        </p:nvSpPr>
        <p:spPr>
          <a:xfrm>
            <a:off x="2529840" y="2148840"/>
            <a:ext cx="8061960" cy="3398520"/>
          </a:xfrm>
          <a:prstGeom prst="rect">
            <a:avLst/>
          </a:prstGeom>
          <a:solidFill>
            <a:srgbClr val="DBEF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2"/>
        </a:solidFill>
        <a:effectLst/>
      </p:bgPr>
    </p:bg>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1748444" y="1397463"/>
            <a:ext cx="9788236" cy="412016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b" anchorCtr="0">
            <a:normAutofit/>
          </a:bodyPr>
          <a:lstStyle>
            <a:lvl1pPr lvl="0" algn="l">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8"/>
          <p:cNvSpPr/>
          <p:nvPr/>
        </p:nvSpPr>
        <p:spPr>
          <a:xfrm rot="5400000">
            <a:off x="-623361" y="3382998"/>
            <a:ext cx="4093153" cy="122083"/>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9" name="Google Shape;109;p18"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17" name="Google Shape;117;p19"/>
          <p:cNvSpPr/>
          <p:nvPr/>
        </p:nvSpPr>
        <p:spPr>
          <a:xfrm rot="10800000">
            <a:off x="838199" y="1690686"/>
            <a:ext cx="10515600" cy="45719"/>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8" name="Google Shape;118;p19"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_Section Header">
  <p:cSld name="8_Section Header">
    <p:bg>
      <p:bgPr>
        <a:solidFill>
          <a:schemeClr val="lt2"/>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1563249" y="2298924"/>
            <a:ext cx="7060276" cy="317453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b" anchorCtr="0">
            <a:normAutofit/>
          </a:bodyPr>
          <a:lstStyle>
            <a:lvl1pPr lvl="0" algn="l">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p:nvPr/>
        </p:nvSpPr>
        <p:spPr>
          <a:xfrm rot="5400000">
            <a:off x="-712728" y="3979308"/>
            <a:ext cx="3890817" cy="301284"/>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5" name="Google Shape;25;p3"/>
          <p:cNvSpPr/>
          <p:nvPr/>
        </p:nvSpPr>
        <p:spPr>
          <a:xfrm>
            <a:off x="1387765" y="5774075"/>
            <a:ext cx="3890817" cy="301284"/>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128"/>
        <p:cNvGrpSpPr/>
        <p:nvPr/>
      </p:nvGrpSpPr>
      <p:grpSpPr>
        <a:xfrm>
          <a:off x="0" y="0"/>
          <a:ext cx="0" cy="0"/>
          <a:chOff x="0" y="0"/>
          <a:chExt cx="0" cy="0"/>
        </a:xfrm>
      </p:grpSpPr>
      <p:sp>
        <p:nvSpPr>
          <p:cNvPr id="129" name="Google Shape;129;p21"/>
          <p:cNvSpPr txBox="1">
            <a:spLocks noGrp="1"/>
          </p:cNvSpPr>
          <p:nvPr>
            <p:ph type="title"/>
          </p:nvPr>
        </p:nvSpPr>
        <p:spPr>
          <a:xfrm>
            <a:off x="2980587" y="1316800"/>
            <a:ext cx="6269517" cy="834949"/>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1"/>
          <p:cNvSpPr/>
          <p:nvPr/>
        </p:nvSpPr>
        <p:spPr>
          <a:xfrm>
            <a:off x="4537181" y="4364268"/>
            <a:ext cx="3117635" cy="3133507"/>
          </a:xfrm>
          <a:prstGeom prst="ellipse">
            <a:avLst/>
          </a:prstGeom>
          <a:solidFill>
            <a:srgbClr val="44A5D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1" name="Google Shape;131;p21"/>
          <p:cNvSpPr/>
          <p:nvPr/>
        </p:nvSpPr>
        <p:spPr>
          <a:xfrm>
            <a:off x="8327602" y="4364267"/>
            <a:ext cx="3117635" cy="3133507"/>
          </a:xfrm>
          <a:prstGeom prst="ellipse">
            <a:avLst/>
          </a:prstGeom>
          <a:solidFill>
            <a:srgbClr val="A9B72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2" name="Google Shape;132;p21"/>
          <p:cNvSpPr/>
          <p:nvPr/>
        </p:nvSpPr>
        <p:spPr>
          <a:xfrm>
            <a:off x="746760" y="4364268"/>
            <a:ext cx="3117635" cy="3133507"/>
          </a:xfrm>
          <a:prstGeom prst="ellipse">
            <a:avLst/>
          </a:prstGeom>
          <a:solidFill>
            <a:srgbClr val="2527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3" name="Google Shape;133;p21"/>
          <p:cNvSpPr txBox="1">
            <a:spLocks noGrp="1"/>
          </p:cNvSpPr>
          <p:nvPr>
            <p:ph type="subTitle" idx="1"/>
          </p:nvPr>
        </p:nvSpPr>
        <p:spPr>
          <a:xfrm flipH="1">
            <a:off x="3022887" y="2230821"/>
            <a:ext cx="6146225" cy="1467919"/>
          </a:xfrm>
          <a:prstGeom prst="rect">
            <a:avLst/>
          </a:prstGeom>
          <a:noFill/>
          <a:ln>
            <a:noFill/>
          </a:ln>
        </p:spPr>
        <p:txBody>
          <a:bodyPr spcFirstLastPara="1" wrap="square" lIns="91425" tIns="91425" rIns="91425" bIns="91425" anchor="t"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pic>
        <p:nvPicPr>
          <p:cNvPr id="134" name="Google Shape;134;p21"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4519827" y="2514979"/>
            <a:ext cx="6269517" cy="834949"/>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22"/>
          <p:cNvSpPr txBox="1">
            <a:spLocks noGrp="1"/>
          </p:cNvSpPr>
          <p:nvPr>
            <p:ph type="subTitle" idx="1"/>
          </p:nvPr>
        </p:nvSpPr>
        <p:spPr>
          <a:xfrm flipH="1">
            <a:off x="4562127" y="3429000"/>
            <a:ext cx="6146225" cy="1467919"/>
          </a:xfrm>
          <a:prstGeom prst="rect">
            <a:avLst/>
          </a:prstGeom>
          <a:noFill/>
          <a:ln>
            <a:noFill/>
          </a:ln>
        </p:spPr>
        <p:txBody>
          <a:bodyPr spcFirstLastPara="1" wrap="square" lIns="91425" tIns="91425" rIns="91425" bIns="91425" anchor="t"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pic>
        <p:nvPicPr>
          <p:cNvPr id="138" name="Google Shape;138;p22"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
        <p:nvSpPr>
          <p:cNvPr id="139" name="Google Shape;139;p22"/>
          <p:cNvSpPr/>
          <p:nvPr/>
        </p:nvSpPr>
        <p:spPr>
          <a:xfrm>
            <a:off x="-1767264" y="-335280"/>
            <a:ext cx="5913120" cy="7543800"/>
          </a:xfrm>
          <a:prstGeom prst="flowChartConnector">
            <a:avLst/>
          </a:prstGeom>
          <a:solidFill>
            <a:srgbClr val="252750"/>
          </a:solidFill>
          <a:ln w="19050" cap="flat" cmpd="sng">
            <a:solidFill>
              <a:srgbClr val="062E5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Only">
  <p:cSld name="7_Title Only">
    <p:bg>
      <p:bgPr>
        <a:solidFill>
          <a:schemeClr val="lt2"/>
        </a:solidFill>
        <a:effectLst/>
      </p:bgPr>
    </p:bg>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5922484" y="2594051"/>
            <a:ext cx="5981046" cy="834949"/>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2" name="Google Shape;142;p23"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
        <p:nvSpPr>
          <p:cNvPr id="143" name="Google Shape;143;p23"/>
          <p:cNvSpPr/>
          <p:nvPr/>
        </p:nvSpPr>
        <p:spPr>
          <a:xfrm>
            <a:off x="-1946582" y="1208314"/>
            <a:ext cx="8042582" cy="7893070"/>
          </a:xfrm>
          <a:prstGeom prst="ellipse">
            <a:avLst/>
          </a:prstGeom>
          <a:solidFill>
            <a:srgbClr val="2527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4" name="Google Shape;144;p23"/>
          <p:cNvSpPr/>
          <p:nvPr/>
        </p:nvSpPr>
        <p:spPr>
          <a:xfrm>
            <a:off x="5078185" y="5510893"/>
            <a:ext cx="7413172" cy="481693"/>
          </a:xfrm>
          <a:prstGeom prst="rect">
            <a:avLst/>
          </a:prstGeom>
          <a:solidFill>
            <a:srgbClr val="F2F2F2"/>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5922484" y="2594051"/>
            <a:ext cx="5981046" cy="834949"/>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7" name="Google Shape;147;p24"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
        <p:nvSpPr>
          <p:cNvPr id="148" name="Google Shape;148;p24"/>
          <p:cNvSpPr/>
          <p:nvPr/>
        </p:nvSpPr>
        <p:spPr>
          <a:xfrm>
            <a:off x="-1946582" y="1208314"/>
            <a:ext cx="8042582" cy="7893070"/>
          </a:xfrm>
          <a:prstGeom prst="ellipse">
            <a:avLst/>
          </a:prstGeom>
          <a:solidFill>
            <a:srgbClr val="2527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9" name="Google Shape;149;p24"/>
          <p:cNvSpPr/>
          <p:nvPr/>
        </p:nvSpPr>
        <p:spPr>
          <a:xfrm>
            <a:off x="5078185" y="5510893"/>
            <a:ext cx="7413172" cy="481693"/>
          </a:xfrm>
          <a:prstGeom prst="rect">
            <a:avLst/>
          </a:prstGeom>
          <a:solidFill>
            <a:srgbClr val="F2F2F2"/>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50"/>
        <p:cNvGrpSpPr/>
        <p:nvPr/>
      </p:nvGrpSpPr>
      <p:grpSpPr>
        <a:xfrm>
          <a:off x="0" y="0"/>
          <a:ext cx="0" cy="0"/>
          <a:chOff x="0" y="0"/>
          <a:chExt cx="0" cy="0"/>
        </a:xfrm>
      </p:grpSpPr>
      <p:pic>
        <p:nvPicPr>
          <p:cNvPr id="151" name="Google Shape;151;p25"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
        <p:nvSpPr>
          <p:cNvPr id="152" name="Google Shape;152;p25"/>
          <p:cNvSpPr/>
          <p:nvPr/>
        </p:nvSpPr>
        <p:spPr>
          <a:xfrm>
            <a:off x="1600200" y="1304014"/>
            <a:ext cx="9497478" cy="4913906"/>
          </a:xfrm>
          <a:prstGeom prst="roundRect">
            <a:avLst>
              <a:gd name="adj" fmla="val 16667"/>
            </a:avLst>
          </a:prstGeom>
          <a:solidFill>
            <a:srgbClr val="252750"/>
          </a:solidFill>
          <a:ln w="19050" cap="flat" cmpd="sng">
            <a:solidFill>
              <a:srgbClr val="062E5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56" name="Google Shape;156;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7" name="Google Shape;15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27"/>
          <p:cNvSpPr>
            <a:spLocks noGrp="1"/>
          </p:cNvSpPr>
          <p:nvPr>
            <p:ph type="pic" idx="2"/>
          </p:nvPr>
        </p:nvSpPr>
        <p:spPr>
          <a:xfrm>
            <a:off x="5183188" y="987425"/>
            <a:ext cx="6172200" cy="4873625"/>
          </a:xfrm>
          <a:prstGeom prst="rect">
            <a:avLst/>
          </a:prstGeom>
          <a:noFill/>
          <a:ln>
            <a:noFill/>
          </a:ln>
        </p:spPr>
      </p:sp>
      <p:sp>
        <p:nvSpPr>
          <p:cNvPr id="163" name="Google Shape;163;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64" name="Google Shape;16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7"/>
        <p:cNvGrpSpPr/>
        <p:nvPr/>
      </p:nvGrpSpPr>
      <p:grpSpPr>
        <a:xfrm>
          <a:off x="0" y="0"/>
          <a:ext cx="0" cy="0"/>
          <a:chOff x="0" y="0"/>
          <a:chExt cx="0" cy="0"/>
        </a:xfrm>
      </p:grpSpPr>
      <p:sp>
        <p:nvSpPr>
          <p:cNvPr id="168" name="Google Shape;16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3"/>
        <p:cNvGrpSpPr/>
        <p:nvPr/>
      </p:nvGrpSpPr>
      <p:grpSpPr>
        <a:xfrm>
          <a:off x="0" y="0"/>
          <a:ext cx="0" cy="0"/>
          <a:chOff x="0" y="0"/>
          <a:chExt cx="0" cy="0"/>
        </a:xfrm>
      </p:grpSpPr>
      <p:sp>
        <p:nvSpPr>
          <p:cNvPr id="184" name="Google Shape;184;p31"/>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85" name="Google Shape;185;p31"/>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86" name="Google Shape;186;p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2"/>
        </a:solidFill>
        <a:effectLst/>
      </p:bgPr>
    </p:bg>
    <p:spTree>
      <p:nvGrpSpPr>
        <p:cNvPr id="1" name="Shape 2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89" name="Google Shape;189;p3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0"/>
        <p:cNvGrpSpPr/>
        <p:nvPr/>
      </p:nvGrpSpPr>
      <p:grpSpPr>
        <a:xfrm>
          <a:off x="0" y="0"/>
          <a:ext cx="0" cy="0"/>
          <a:chOff x="0" y="0"/>
          <a:chExt cx="0" cy="0"/>
        </a:xfrm>
      </p:grpSpPr>
      <p:sp>
        <p:nvSpPr>
          <p:cNvPr id="191" name="Google Shape;191;p3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2" name="Google Shape;192;p3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193" name="Google Shape;193;p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4"/>
        <p:cNvGrpSpPr/>
        <p:nvPr/>
      </p:nvGrpSpPr>
      <p:grpSpPr>
        <a:xfrm>
          <a:off x="0" y="0"/>
          <a:ext cx="0" cy="0"/>
          <a:chOff x="0" y="0"/>
          <a:chExt cx="0" cy="0"/>
        </a:xfrm>
      </p:grpSpPr>
      <p:sp>
        <p:nvSpPr>
          <p:cNvPr id="195" name="Google Shape;195;p3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6" name="Google Shape;196;p34"/>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197" name="Google Shape;197;p34"/>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198" name="Google Shape;198;p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9"/>
        <p:cNvGrpSpPr/>
        <p:nvPr/>
      </p:nvGrpSpPr>
      <p:grpSpPr>
        <a:xfrm>
          <a:off x="0" y="0"/>
          <a:ext cx="0" cy="0"/>
          <a:chOff x="0" y="0"/>
          <a:chExt cx="0" cy="0"/>
        </a:xfrm>
      </p:grpSpPr>
      <p:sp>
        <p:nvSpPr>
          <p:cNvPr id="200" name="Google Shape;200;p3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01" name="Google Shape;201;p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02"/>
        <p:cNvGrpSpPr/>
        <p:nvPr/>
      </p:nvGrpSpPr>
      <p:grpSpPr>
        <a:xfrm>
          <a:off x="0" y="0"/>
          <a:ext cx="0" cy="0"/>
          <a:chOff x="0" y="0"/>
          <a:chExt cx="0" cy="0"/>
        </a:xfrm>
      </p:grpSpPr>
      <p:sp>
        <p:nvSpPr>
          <p:cNvPr id="203" name="Google Shape;203;p36"/>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204" name="Google Shape;204;p36"/>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05" name="Google Shape;205;p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208" name="Google Shape;208;p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9"/>
        <p:cNvGrpSpPr/>
        <p:nvPr/>
      </p:nvGrpSpPr>
      <p:grpSpPr>
        <a:xfrm>
          <a:off x="0" y="0"/>
          <a:ext cx="0" cy="0"/>
          <a:chOff x="0" y="0"/>
          <a:chExt cx="0" cy="0"/>
        </a:xfrm>
      </p:grpSpPr>
      <p:sp>
        <p:nvSpPr>
          <p:cNvPr id="210" name="Google Shape;210;p38"/>
          <p:cNvSpPr/>
          <p:nvPr/>
        </p:nvSpPr>
        <p:spPr>
          <a:xfrm>
            <a:off x="6096000" y="33"/>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1" name="Google Shape;211;p38"/>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212" name="Google Shape;212;p38"/>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3" name="Google Shape;213;p38"/>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Clr>
                <a:schemeClr val="dk1"/>
              </a:buClr>
              <a:buSzPts val="2400"/>
              <a:buChar char="●"/>
              <a:defRPr>
                <a:solidFill>
                  <a:schemeClr val="dk1"/>
                </a:solidFill>
              </a:defRPr>
            </a:lvl1pPr>
            <a:lvl2pPr marL="914400" lvl="1" indent="-349250">
              <a:spcBef>
                <a:spcPts val="0"/>
              </a:spcBef>
              <a:spcAft>
                <a:spcPts val="0"/>
              </a:spcAft>
              <a:buClr>
                <a:schemeClr val="dk1"/>
              </a:buClr>
              <a:buSzPts val="1900"/>
              <a:buChar char="○"/>
              <a:defRPr>
                <a:solidFill>
                  <a:schemeClr val="dk1"/>
                </a:solidFill>
              </a:defRPr>
            </a:lvl2pPr>
            <a:lvl3pPr marL="1371600" lvl="2" indent="-349250">
              <a:spcBef>
                <a:spcPts val="0"/>
              </a:spcBef>
              <a:spcAft>
                <a:spcPts val="0"/>
              </a:spcAft>
              <a:buClr>
                <a:schemeClr val="dk1"/>
              </a:buClr>
              <a:buSzPts val="1900"/>
              <a:buChar char="■"/>
              <a:defRPr>
                <a:solidFill>
                  <a:schemeClr val="dk1"/>
                </a:solidFill>
              </a:defRPr>
            </a:lvl3pPr>
            <a:lvl4pPr marL="1828800" lvl="3" indent="-349250">
              <a:spcBef>
                <a:spcPts val="0"/>
              </a:spcBef>
              <a:spcAft>
                <a:spcPts val="0"/>
              </a:spcAft>
              <a:buClr>
                <a:schemeClr val="dk1"/>
              </a:buClr>
              <a:buSzPts val="1900"/>
              <a:buChar char="●"/>
              <a:defRPr>
                <a:solidFill>
                  <a:schemeClr val="dk1"/>
                </a:solidFill>
              </a:defRPr>
            </a:lvl4pPr>
            <a:lvl5pPr marL="2286000" lvl="4" indent="-349250">
              <a:spcBef>
                <a:spcPts val="0"/>
              </a:spcBef>
              <a:spcAft>
                <a:spcPts val="0"/>
              </a:spcAft>
              <a:buClr>
                <a:schemeClr val="dk1"/>
              </a:buClr>
              <a:buSzPts val="1900"/>
              <a:buChar char="○"/>
              <a:defRPr>
                <a:solidFill>
                  <a:schemeClr val="dk1"/>
                </a:solidFill>
              </a:defRPr>
            </a:lvl5pPr>
            <a:lvl6pPr marL="2743200" lvl="5" indent="-349250">
              <a:spcBef>
                <a:spcPts val="0"/>
              </a:spcBef>
              <a:spcAft>
                <a:spcPts val="0"/>
              </a:spcAft>
              <a:buClr>
                <a:schemeClr val="dk1"/>
              </a:buClr>
              <a:buSzPts val="1900"/>
              <a:buChar char="■"/>
              <a:defRPr>
                <a:solidFill>
                  <a:schemeClr val="dk1"/>
                </a:solidFill>
              </a:defRPr>
            </a:lvl6pPr>
            <a:lvl7pPr marL="3200400" lvl="6" indent="-349250">
              <a:spcBef>
                <a:spcPts val="0"/>
              </a:spcBef>
              <a:spcAft>
                <a:spcPts val="0"/>
              </a:spcAft>
              <a:buClr>
                <a:schemeClr val="dk1"/>
              </a:buClr>
              <a:buSzPts val="1900"/>
              <a:buChar char="●"/>
              <a:defRPr>
                <a:solidFill>
                  <a:schemeClr val="dk1"/>
                </a:solidFill>
              </a:defRPr>
            </a:lvl7pPr>
            <a:lvl8pPr marL="3657600" lvl="7" indent="-349250">
              <a:spcBef>
                <a:spcPts val="0"/>
              </a:spcBef>
              <a:spcAft>
                <a:spcPts val="0"/>
              </a:spcAft>
              <a:buClr>
                <a:schemeClr val="dk1"/>
              </a:buClr>
              <a:buSzPts val="1900"/>
              <a:buChar char="○"/>
              <a:defRPr>
                <a:solidFill>
                  <a:schemeClr val="dk1"/>
                </a:solidFill>
              </a:defRPr>
            </a:lvl8pPr>
            <a:lvl9pPr marL="4114800" lvl="8" indent="-349250">
              <a:spcBef>
                <a:spcPts val="0"/>
              </a:spcBef>
              <a:spcAft>
                <a:spcPts val="0"/>
              </a:spcAft>
              <a:buClr>
                <a:schemeClr val="dk1"/>
              </a:buClr>
              <a:buSzPts val="1900"/>
              <a:buChar char="■"/>
              <a:defRPr>
                <a:solidFill>
                  <a:schemeClr val="dk1"/>
                </a:solidFill>
              </a:defRPr>
            </a:lvl9pPr>
          </a:lstStyle>
          <a:p>
            <a:endParaRPr/>
          </a:p>
        </p:txBody>
      </p:sp>
      <p:sp>
        <p:nvSpPr>
          <p:cNvPr id="214" name="Google Shape;214;p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5"/>
        <p:cNvGrpSpPr/>
        <p:nvPr/>
      </p:nvGrpSpPr>
      <p:grpSpPr>
        <a:xfrm>
          <a:off x="0" y="0"/>
          <a:ext cx="0" cy="0"/>
          <a:chOff x="0" y="0"/>
          <a:chExt cx="0" cy="0"/>
        </a:xfrm>
      </p:grpSpPr>
      <p:sp>
        <p:nvSpPr>
          <p:cNvPr id="216" name="Google Shape;216;p39"/>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217" name="Google Shape;217;p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8"/>
        <p:cNvGrpSpPr/>
        <p:nvPr/>
      </p:nvGrpSpPr>
      <p:grpSpPr>
        <a:xfrm>
          <a:off x="0" y="0"/>
          <a:ext cx="0" cy="0"/>
          <a:chOff x="0" y="0"/>
          <a:chExt cx="0" cy="0"/>
        </a:xfrm>
      </p:grpSpPr>
      <p:sp>
        <p:nvSpPr>
          <p:cNvPr id="219" name="Google Shape;219;p40"/>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220" name="Google Shape;220;p4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221" name="Google Shape;221;p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
        <p:cNvGrpSpPr/>
        <p:nvPr/>
      </p:nvGrpSpPr>
      <p:grpSpPr>
        <a:xfrm>
          <a:off x="0" y="0"/>
          <a:ext cx="0" cy="0"/>
          <a:chOff x="0" y="0"/>
          <a:chExt cx="0" cy="0"/>
        </a:xfrm>
      </p:grpSpPr>
      <p:sp>
        <p:nvSpPr>
          <p:cNvPr id="223" name="Google Shape;223;p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solidFill>
          <a:schemeClr val="lt2"/>
        </a:solidFill>
        <a:effectLst/>
      </p:bgPr>
    </p:bg>
    <p:spTree>
      <p:nvGrpSpPr>
        <p:cNvPr id="1" name="Shape 28"/>
        <p:cNvGrpSpPr/>
        <p:nvPr/>
      </p:nvGrpSpPr>
      <p:grpSpPr>
        <a:xfrm>
          <a:off x="0" y="0"/>
          <a:ext cx="0" cy="0"/>
          <a:chOff x="0" y="0"/>
          <a:chExt cx="0" cy="0"/>
        </a:xfrm>
      </p:grpSpPr>
      <p:grpSp>
        <p:nvGrpSpPr>
          <p:cNvPr id="29" name="Google Shape;29;p5" descr="SciStarter robot logo"/>
          <p:cNvGrpSpPr/>
          <p:nvPr/>
        </p:nvGrpSpPr>
        <p:grpSpPr>
          <a:xfrm>
            <a:off x="7799208" y="4027549"/>
            <a:ext cx="4376890" cy="5843644"/>
            <a:chOff x="5212383" y="1236639"/>
            <a:chExt cx="4376890" cy="5843644"/>
          </a:xfrm>
        </p:grpSpPr>
        <p:sp>
          <p:nvSpPr>
            <p:cNvPr id="30" name="Google Shape;30;p5"/>
            <p:cNvSpPr/>
            <p:nvPr/>
          </p:nvSpPr>
          <p:spPr>
            <a:xfrm>
              <a:off x="5864091" y="1340372"/>
              <a:ext cx="2747172" cy="2805287"/>
            </a:xfrm>
            <a:prstGeom prst="ellipse">
              <a:avLst/>
            </a:prstGeom>
            <a:solidFill>
              <a:srgbClr val="A9B72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1" name="Google Shape;31;p5" descr="A cartoon of a robot holding a flag and a speaker&#10;&#10;Description automatically generated"/>
            <p:cNvPicPr preferRelativeResize="0"/>
            <p:nvPr/>
          </p:nvPicPr>
          <p:blipFill rotWithShape="1">
            <a:blip r:embed="rId2">
              <a:alphaModFix/>
            </a:blip>
            <a:srcRect/>
            <a:stretch/>
          </p:blipFill>
          <p:spPr>
            <a:xfrm>
              <a:off x="5212383" y="1236639"/>
              <a:ext cx="4376890" cy="5843644"/>
            </a:xfrm>
            <a:prstGeom prst="rect">
              <a:avLst/>
            </a:prstGeom>
            <a:noFill/>
            <a:ln>
              <a:noFill/>
            </a:ln>
          </p:spPr>
        </p:pic>
      </p:grpSp>
      <p:sp>
        <p:nvSpPr>
          <p:cNvPr id="32" name="Google Shape;32;p5"/>
          <p:cNvSpPr txBox="1">
            <a:spLocks noGrp="1"/>
          </p:cNvSpPr>
          <p:nvPr>
            <p:ph type="title"/>
          </p:nvPr>
        </p:nvSpPr>
        <p:spPr>
          <a:xfrm>
            <a:off x="1748444" y="1397463"/>
            <a:ext cx="5624710" cy="412016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b" anchorCtr="0">
            <a:normAutofit/>
          </a:bodyPr>
          <a:lstStyle>
            <a:lvl1pPr lvl="0" algn="l">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p:nvPr/>
        </p:nvSpPr>
        <p:spPr>
          <a:xfrm rot="5400000">
            <a:off x="-623361" y="3382998"/>
            <a:ext cx="4093153" cy="122083"/>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 3">
    <p:spTree>
      <p:nvGrpSpPr>
        <p:cNvPr id="1" name="Shape 224"/>
        <p:cNvGrpSpPr/>
        <p:nvPr/>
      </p:nvGrpSpPr>
      <p:grpSpPr>
        <a:xfrm>
          <a:off x="0" y="0"/>
          <a:ext cx="0" cy="0"/>
          <a:chOff x="0" y="0"/>
          <a:chExt cx="0" cy="0"/>
        </a:xfrm>
      </p:grpSpPr>
      <p:sp>
        <p:nvSpPr>
          <p:cNvPr id="225" name="Google Shape;225;p42"/>
          <p:cNvSpPr/>
          <p:nvPr/>
        </p:nvSpPr>
        <p:spPr>
          <a:xfrm>
            <a:off x="3929" y="6599039"/>
            <a:ext cx="1601700" cy="2589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None/>
            </a:pPr>
            <a:r>
              <a:rPr lang="en-US" sz="1600" b="0" i="0" u="none" strike="noStrike" cap="none">
                <a:solidFill>
                  <a:srgbClr val="606060"/>
                </a:solidFill>
                <a:latin typeface="Gill Sans"/>
                <a:ea typeface="Gill Sans"/>
                <a:cs typeface="Gill Sans"/>
                <a:sym typeface="Gill Sans"/>
              </a:rPr>
              <a:t>Pietro Michelucci</a:t>
            </a:r>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2_Section Header">
  <p:cSld name="12_Section Header">
    <p:bg>
      <p:bgPr>
        <a:solidFill>
          <a:schemeClr val="lt2"/>
        </a:solidFill>
        <a:effectLst/>
      </p:bgPr>
    </p:bg>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1748444" y="1397463"/>
            <a:ext cx="9788236" cy="4120165"/>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b" anchorCtr="0">
            <a:normAutofit/>
          </a:bodyPr>
          <a:lstStyle>
            <a:lvl1pPr lvl="0" algn="l">
              <a:lnSpc>
                <a:spcPct val="90000"/>
              </a:lnSpc>
              <a:spcBef>
                <a:spcPts val="0"/>
              </a:spcBef>
              <a:spcAft>
                <a:spcPts val="0"/>
              </a:spcAft>
              <a:buClr>
                <a:srgbClr val="252750"/>
              </a:buClr>
              <a:buSzPts val="4800"/>
              <a:buFont typeface="Nunito Sans Black"/>
              <a:buNone/>
              <a:defRPr sz="4800">
                <a:solidFill>
                  <a:srgbClr val="252750"/>
                </a:solidFill>
                <a:latin typeface="Nunito Sans Black"/>
                <a:ea typeface="Nunito Sans Black"/>
                <a:cs typeface="Nunito Sans Black"/>
                <a:sym typeface="Nunito Sans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p:nvPr/>
        </p:nvSpPr>
        <p:spPr>
          <a:xfrm rot="5400000">
            <a:off x="5743901" y="403804"/>
            <a:ext cx="704198" cy="12192001"/>
          </a:xfrm>
          <a:prstGeom prst="rect">
            <a:avLst/>
          </a:prstGeom>
          <a:solidFill>
            <a:srgbClr val="252750"/>
          </a:solidFill>
          <a:ln w="19050" cap="flat" cmpd="sng">
            <a:solidFill>
              <a:srgbClr val="2527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gradFill>
          <a:gsLst>
            <a:gs pos="0">
              <a:srgbClr val="DDF2FC"/>
            </a:gs>
            <a:gs pos="50000">
              <a:srgbClr val="D6E9F3"/>
            </a:gs>
            <a:gs pos="100000">
              <a:srgbClr val="AEC1CB"/>
            </a:gs>
          </a:gsLst>
          <a:lin ang="5400000" scaled="0"/>
        </a:gradFill>
        <a:effectLst/>
      </p:bgPr>
    </p:bg>
    <p:spTree>
      <p:nvGrpSpPr>
        <p:cNvPr id="1" name="Shape 39"/>
        <p:cNvGrpSpPr/>
        <p:nvPr/>
      </p:nvGrpSpPr>
      <p:grpSpPr>
        <a:xfrm>
          <a:off x="0" y="0"/>
          <a:ext cx="0" cy="0"/>
          <a:chOff x="0" y="0"/>
          <a:chExt cx="0" cy="0"/>
        </a:xfrm>
      </p:grpSpPr>
      <p:sp>
        <p:nvSpPr>
          <p:cNvPr id="40" name="Google Shape;4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7"/>
          <p:cNvSpPr/>
          <p:nvPr/>
        </p:nvSpPr>
        <p:spPr>
          <a:xfrm>
            <a:off x="0" y="5064980"/>
            <a:ext cx="12192000" cy="1793019"/>
          </a:xfrm>
          <a:prstGeom prst="rect">
            <a:avLst/>
          </a:prstGeom>
          <a:solidFill>
            <a:srgbClr val="4C92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 name="Google Shape;44;p7"/>
          <p:cNvSpPr/>
          <p:nvPr/>
        </p:nvSpPr>
        <p:spPr>
          <a:xfrm>
            <a:off x="840305" y="1011681"/>
            <a:ext cx="2895931" cy="5009739"/>
          </a:xfrm>
          <a:prstGeom prst="rect">
            <a:avLst/>
          </a:prstGeom>
          <a:solidFill>
            <a:srgbClr val="2527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 name="Google Shape;45;p7"/>
          <p:cNvSpPr/>
          <p:nvPr/>
        </p:nvSpPr>
        <p:spPr>
          <a:xfrm rot="5400000">
            <a:off x="5619855" y="-666856"/>
            <a:ext cx="4053300" cy="7410375"/>
          </a:xfrm>
          <a:prstGeom prst="rect">
            <a:avLst/>
          </a:prstGeom>
          <a:solidFill>
            <a:schemeClr val="lt1"/>
          </a:solidFill>
          <a:ln>
            <a:noFill/>
          </a:ln>
          <a:effectLst>
            <a:outerShdw blurRad="279400" dist="38100" sx="102000" sy="102000" algn="l" rotWithShape="0">
              <a:srgbClr val="7F7F7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 name="Google Shape;46;p7"/>
          <p:cNvSpPr/>
          <p:nvPr/>
        </p:nvSpPr>
        <p:spPr>
          <a:xfrm rot="5400000">
            <a:off x="7168285" y="1838014"/>
            <a:ext cx="956441" cy="741037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48"/>
        <p:cNvGrpSpPr/>
        <p:nvPr/>
      </p:nvGrpSpPr>
      <p:grpSpPr>
        <a:xfrm>
          <a:off x="0" y="0"/>
          <a:ext cx="0" cy="0"/>
          <a:chOff x="0" y="0"/>
          <a:chExt cx="0" cy="0"/>
        </a:xfrm>
      </p:grpSpPr>
      <p:sp>
        <p:nvSpPr>
          <p:cNvPr id="49" name="Google Shape;4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3" name="Google Shape;53;p8"/>
          <p:cNvSpPr/>
          <p:nvPr/>
        </p:nvSpPr>
        <p:spPr>
          <a:xfrm>
            <a:off x="780130" y="2072640"/>
            <a:ext cx="3182270" cy="4008120"/>
          </a:xfrm>
          <a:prstGeom prst="rect">
            <a:avLst/>
          </a:prstGeom>
          <a:solidFill>
            <a:srgbClr val="252750"/>
          </a:solidFill>
          <a:ln w="19050" cap="flat" cmpd="sng">
            <a:solidFill>
              <a:srgbClr val="062E53"/>
            </a:solidFill>
            <a:prstDash val="solid"/>
            <a:miter lim="800000"/>
            <a:headEnd type="none" w="sm" len="sm"/>
            <a:tailEnd type="none" w="sm" len="sm"/>
          </a:ln>
          <a:effectLst>
            <a:outerShdw blurRad="127000" dist="38100" dir="5400000" sx="102000" sy="102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 name="Google Shape;54;p8"/>
          <p:cNvSpPr/>
          <p:nvPr/>
        </p:nvSpPr>
        <p:spPr>
          <a:xfrm>
            <a:off x="4605370" y="2072640"/>
            <a:ext cx="3182270" cy="4008120"/>
          </a:xfrm>
          <a:prstGeom prst="rect">
            <a:avLst/>
          </a:prstGeom>
          <a:solidFill>
            <a:srgbClr val="252750"/>
          </a:solidFill>
          <a:ln w="19050" cap="flat" cmpd="sng">
            <a:solidFill>
              <a:srgbClr val="062E53"/>
            </a:solidFill>
            <a:prstDash val="solid"/>
            <a:miter lim="800000"/>
            <a:headEnd type="none" w="sm" len="sm"/>
            <a:tailEnd type="none" w="sm" len="sm"/>
          </a:ln>
          <a:effectLst>
            <a:outerShdw blurRad="127000" dist="38100" dir="5400000" sx="102000" sy="102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 name="Google Shape;55;p8"/>
          <p:cNvSpPr/>
          <p:nvPr/>
        </p:nvSpPr>
        <p:spPr>
          <a:xfrm>
            <a:off x="8383346" y="2072640"/>
            <a:ext cx="3182270" cy="4008120"/>
          </a:xfrm>
          <a:prstGeom prst="rect">
            <a:avLst/>
          </a:prstGeom>
          <a:solidFill>
            <a:srgbClr val="252750"/>
          </a:solidFill>
          <a:ln w="19050" cap="flat" cmpd="sng">
            <a:solidFill>
              <a:srgbClr val="062E53"/>
            </a:solidFill>
            <a:prstDash val="solid"/>
            <a:miter lim="800000"/>
            <a:headEnd type="none" w="sm" len="sm"/>
            <a:tailEnd type="none" w="sm" len="sm"/>
          </a:ln>
          <a:effectLst>
            <a:outerShdw blurRad="127000" dist="38100" dir="5400000" sx="102000" sy="102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9" name="Google Shape;5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2" name="Google Shape;62;p9"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7" name="Google Shape;67;p10"/>
          <p:cNvSpPr/>
          <p:nvPr/>
        </p:nvSpPr>
        <p:spPr>
          <a:xfrm>
            <a:off x="0" y="5064980"/>
            <a:ext cx="12192000" cy="1793019"/>
          </a:xfrm>
          <a:prstGeom prst="rect">
            <a:avLst/>
          </a:prstGeom>
          <a:solidFill>
            <a:srgbClr val="4C92C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 name="Google Shape;68;p10"/>
          <p:cNvSpPr/>
          <p:nvPr/>
        </p:nvSpPr>
        <p:spPr>
          <a:xfrm>
            <a:off x="840305" y="1011681"/>
            <a:ext cx="2895931" cy="5009739"/>
          </a:xfrm>
          <a:prstGeom prst="rect">
            <a:avLst/>
          </a:prstGeom>
          <a:solidFill>
            <a:srgbClr val="2527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 name="Google Shape;69;p10"/>
          <p:cNvSpPr/>
          <p:nvPr/>
        </p:nvSpPr>
        <p:spPr>
          <a:xfrm rot="5400000">
            <a:off x="5619855" y="-666856"/>
            <a:ext cx="4053300" cy="7410375"/>
          </a:xfrm>
          <a:prstGeom prst="rect">
            <a:avLst/>
          </a:prstGeom>
          <a:solidFill>
            <a:schemeClr val="lt1"/>
          </a:solidFill>
          <a:ln>
            <a:noFill/>
          </a:ln>
          <a:effectLst>
            <a:outerShdw blurRad="279400" dist="38100" sx="102000" sy="102000" algn="l" rotWithShape="0">
              <a:srgbClr val="7F7F7F">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 name="Google Shape;70;p10"/>
          <p:cNvSpPr/>
          <p:nvPr/>
        </p:nvSpPr>
        <p:spPr>
          <a:xfrm rot="5400000">
            <a:off x="7168285" y="1838014"/>
            <a:ext cx="956441" cy="741037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1" name="Google Shape;71;p10" descr="A yellow and blue text on a black background&#10;&#10;Description automatically generated"/>
          <p:cNvPicPr preferRelativeResize="0"/>
          <p:nvPr/>
        </p:nvPicPr>
        <p:blipFill rotWithShape="1">
          <a:blip r:embed="rId2">
            <a:alphaModFix/>
          </a:blip>
          <a:srcRect/>
          <a:stretch/>
        </p:blipFill>
        <p:spPr>
          <a:xfrm>
            <a:off x="9679022" y="204281"/>
            <a:ext cx="2286002" cy="64008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81" name="Google Shape;181;p3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lt2"/>
              </a:buClr>
              <a:buSzPts val="2400"/>
              <a:buChar char="●"/>
              <a:defRPr sz="2400">
                <a:solidFill>
                  <a:schemeClr val="lt2"/>
                </a:solidFill>
              </a:defRPr>
            </a:lvl1pPr>
            <a:lvl2pPr marL="914400" lvl="1" indent="-349250">
              <a:lnSpc>
                <a:spcPct val="115000"/>
              </a:lnSpc>
              <a:spcBef>
                <a:spcPts val="0"/>
              </a:spcBef>
              <a:spcAft>
                <a:spcPts val="0"/>
              </a:spcAft>
              <a:buClr>
                <a:schemeClr val="lt2"/>
              </a:buClr>
              <a:buSzPts val="1900"/>
              <a:buChar char="○"/>
              <a:defRPr sz="1900">
                <a:solidFill>
                  <a:schemeClr val="lt2"/>
                </a:solidFill>
              </a:defRPr>
            </a:lvl2pPr>
            <a:lvl3pPr marL="1371600" lvl="2" indent="-349250">
              <a:lnSpc>
                <a:spcPct val="115000"/>
              </a:lnSpc>
              <a:spcBef>
                <a:spcPts val="0"/>
              </a:spcBef>
              <a:spcAft>
                <a:spcPts val="0"/>
              </a:spcAft>
              <a:buClr>
                <a:schemeClr val="lt2"/>
              </a:buClr>
              <a:buSzPts val="1900"/>
              <a:buChar char="■"/>
              <a:defRPr sz="1900">
                <a:solidFill>
                  <a:schemeClr val="lt2"/>
                </a:solidFill>
              </a:defRPr>
            </a:lvl3pPr>
            <a:lvl4pPr marL="1828800" lvl="3" indent="-349250">
              <a:lnSpc>
                <a:spcPct val="115000"/>
              </a:lnSpc>
              <a:spcBef>
                <a:spcPts val="0"/>
              </a:spcBef>
              <a:spcAft>
                <a:spcPts val="0"/>
              </a:spcAft>
              <a:buClr>
                <a:schemeClr val="lt2"/>
              </a:buClr>
              <a:buSzPts val="1900"/>
              <a:buChar char="●"/>
              <a:defRPr sz="1900">
                <a:solidFill>
                  <a:schemeClr val="lt2"/>
                </a:solidFill>
              </a:defRPr>
            </a:lvl4pPr>
            <a:lvl5pPr marL="2286000" lvl="4" indent="-349250">
              <a:lnSpc>
                <a:spcPct val="115000"/>
              </a:lnSpc>
              <a:spcBef>
                <a:spcPts val="0"/>
              </a:spcBef>
              <a:spcAft>
                <a:spcPts val="0"/>
              </a:spcAft>
              <a:buClr>
                <a:schemeClr val="lt2"/>
              </a:buClr>
              <a:buSzPts val="1900"/>
              <a:buChar char="○"/>
              <a:defRPr sz="1900">
                <a:solidFill>
                  <a:schemeClr val="lt2"/>
                </a:solidFill>
              </a:defRPr>
            </a:lvl5pPr>
            <a:lvl6pPr marL="2743200" lvl="5" indent="-349250">
              <a:lnSpc>
                <a:spcPct val="115000"/>
              </a:lnSpc>
              <a:spcBef>
                <a:spcPts val="0"/>
              </a:spcBef>
              <a:spcAft>
                <a:spcPts val="0"/>
              </a:spcAft>
              <a:buClr>
                <a:schemeClr val="lt2"/>
              </a:buClr>
              <a:buSzPts val="1900"/>
              <a:buChar char="■"/>
              <a:defRPr sz="1900">
                <a:solidFill>
                  <a:schemeClr val="lt2"/>
                </a:solidFill>
              </a:defRPr>
            </a:lvl6pPr>
            <a:lvl7pPr marL="3200400" lvl="6" indent="-349250">
              <a:lnSpc>
                <a:spcPct val="115000"/>
              </a:lnSpc>
              <a:spcBef>
                <a:spcPts val="0"/>
              </a:spcBef>
              <a:spcAft>
                <a:spcPts val="0"/>
              </a:spcAft>
              <a:buClr>
                <a:schemeClr val="lt2"/>
              </a:buClr>
              <a:buSzPts val="1900"/>
              <a:buChar char="●"/>
              <a:defRPr sz="1900">
                <a:solidFill>
                  <a:schemeClr val="lt2"/>
                </a:solidFill>
              </a:defRPr>
            </a:lvl7pPr>
            <a:lvl8pPr marL="3657600" lvl="7" indent="-349250">
              <a:lnSpc>
                <a:spcPct val="115000"/>
              </a:lnSpc>
              <a:spcBef>
                <a:spcPts val="0"/>
              </a:spcBef>
              <a:spcAft>
                <a:spcPts val="0"/>
              </a:spcAft>
              <a:buClr>
                <a:schemeClr val="lt2"/>
              </a:buClr>
              <a:buSzPts val="1900"/>
              <a:buChar char="○"/>
              <a:defRPr sz="1900">
                <a:solidFill>
                  <a:schemeClr val="lt2"/>
                </a:solidFill>
              </a:defRPr>
            </a:lvl8pPr>
            <a:lvl9pPr marL="4114800" lvl="8" indent="-349250">
              <a:lnSpc>
                <a:spcPct val="115000"/>
              </a:lnSpc>
              <a:spcBef>
                <a:spcPts val="0"/>
              </a:spcBef>
              <a:spcAft>
                <a:spcPts val="0"/>
              </a:spcAft>
              <a:buClr>
                <a:schemeClr val="lt2"/>
              </a:buClr>
              <a:buSzPts val="1900"/>
              <a:buChar char="■"/>
              <a:defRPr sz="1900">
                <a:solidFill>
                  <a:schemeClr val="lt2"/>
                </a:solidFill>
              </a:defRPr>
            </a:lvl9pPr>
          </a:lstStyle>
          <a:p>
            <a:endParaRPr/>
          </a:p>
        </p:txBody>
      </p:sp>
      <p:sp>
        <p:nvSpPr>
          <p:cNvPr id="182" name="Google Shape;182;p3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lt2"/>
                </a:solidFill>
              </a:defRPr>
            </a:lvl1pPr>
            <a:lvl2pPr lvl="1" algn="r">
              <a:buNone/>
              <a:defRPr sz="1300">
                <a:solidFill>
                  <a:schemeClr val="lt2"/>
                </a:solidFill>
              </a:defRPr>
            </a:lvl2pPr>
            <a:lvl3pPr lvl="2" algn="r">
              <a:buNone/>
              <a:defRPr sz="1300">
                <a:solidFill>
                  <a:schemeClr val="lt2"/>
                </a:solidFill>
              </a:defRPr>
            </a:lvl3pPr>
            <a:lvl4pPr lvl="3" algn="r">
              <a:buNone/>
              <a:defRPr sz="1300">
                <a:solidFill>
                  <a:schemeClr val="lt2"/>
                </a:solidFill>
              </a:defRPr>
            </a:lvl4pPr>
            <a:lvl5pPr lvl="4" algn="r">
              <a:buNone/>
              <a:defRPr sz="1300">
                <a:solidFill>
                  <a:schemeClr val="lt2"/>
                </a:solidFill>
              </a:defRPr>
            </a:lvl5pPr>
            <a:lvl6pPr lvl="5" algn="r">
              <a:buNone/>
              <a:defRPr sz="1300">
                <a:solidFill>
                  <a:schemeClr val="lt2"/>
                </a:solidFill>
              </a:defRPr>
            </a:lvl6pPr>
            <a:lvl7pPr lvl="6" algn="r">
              <a:buNone/>
              <a:defRPr sz="1300">
                <a:solidFill>
                  <a:schemeClr val="lt2"/>
                </a:solidFill>
              </a:defRPr>
            </a:lvl7pPr>
            <a:lvl8pPr lvl="7" algn="r">
              <a:buNone/>
              <a:defRPr sz="1300">
                <a:solidFill>
                  <a:schemeClr val="lt2"/>
                </a:solidFill>
              </a:defRPr>
            </a:lvl8pPr>
            <a:lvl9pPr lvl="8" algn="r">
              <a:buNone/>
              <a:defRPr sz="1300">
                <a:solidFill>
                  <a:schemeClr val="lt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12.png"/><Relationship Id="rId4" Type="http://schemas.openxmlformats.org/officeDocument/2006/relationships/image" Target="../media/image17.gif"/></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hyperlink" Target="https://health.gov/about-oash/io-programs-initiatives/innovationx"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png"/><Relationship Id="rId7" Type="http://schemas.openxmlformats.org/officeDocument/2006/relationships/image" Target="../media/image52.jpg"/><Relationship Id="rId12"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1.jpg"/><Relationship Id="rId11" Type="http://schemas.openxmlformats.org/officeDocument/2006/relationships/image" Target="../media/image56.jp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jpg"/><Relationship Id="rId9" Type="http://schemas.openxmlformats.org/officeDocument/2006/relationships/image" Target="../media/image54.jpg"/></Relationships>
</file>

<file path=ppt/slides/_rels/slide31.xml.rels><?xml version="1.0" encoding="UTF-8" standalone="yes"?>
<Relationships xmlns="http://schemas.openxmlformats.org/package/2006/relationships"><Relationship Id="rId8" Type="http://schemas.openxmlformats.org/officeDocument/2006/relationships/hyperlink" Target="https://bit.ly/labc-mapgreen" TargetMode="External"/><Relationship Id="rId3" Type="http://schemas.openxmlformats.org/officeDocument/2006/relationships/image" Target="../media/image48.png"/><Relationship Id="rId7"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48.png"/><Relationship Id="rId21" Type="http://schemas.openxmlformats.org/officeDocument/2006/relationships/image" Target="../media/image79.jpg"/><Relationship Id="rId7" Type="http://schemas.openxmlformats.org/officeDocument/2006/relationships/image" Target="../media/image65.jp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32.xml"/><Relationship Id="rId16" Type="http://schemas.openxmlformats.org/officeDocument/2006/relationships/image" Target="../media/image74.jpg"/><Relationship Id="rId20"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9.png"/><Relationship Id="rId24" Type="http://schemas.openxmlformats.org/officeDocument/2006/relationships/image" Target="../media/image82.png"/><Relationship Id="rId5" Type="http://schemas.openxmlformats.org/officeDocument/2006/relationships/image" Target="../media/image63.jpg"/><Relationship Id="rId15" Type="http://schemas.openxmlformats.org/officeDocument/2006/relationships/image" Target="../media/image73.jpg"/><Relationship Id="rId23" Type="http://schemas.openxmlformats.org/officeDocument/2006/relationships/image" Target="../media/image81.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image" Target="../media/image62.gif"/><Relationship Id="rId9" Type="http://schemas.openxmlformats.org/officeDocument/2006/relationships/image" Target="../media/image67.png"/><Relationship Id="rId14" Type="http://schemas.openxmlformats.org/officeDocument/2006/relationships/image" Target="../media/image72.jpg"/><Relationship Id="rId22" Type="http://schemas.openxmlformats.org/officeDocument/2006/relationships/image" Target="../media/image80.jp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hyperlink" Target="SciStarter.org/Traini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www.socialstyrelsen.se/en/statistics-and-data/register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theoryandpractice.citizenscienceassociation.org/collections/biomedical-citizen-science"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hyperlink" Target="https://media.scistarter.org/research/Libraries+as+Community+Hubs+for+Citizen+Science+Final+Summative+Evaluation+Report.pdf" TargetMode="External"/><Relationship Id="rId4" Type="http://schemas.openxmlformats.org/officeDocument/2006/relationships/hyperlink" Target="https://www.tandfonline.com/doi/full/10.1080/15265161.2019.1619859?scroll=top&amp;needAccess=tru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3"/>
          <p:cNvSpPr txBox="1">
            <a:spLocks noGrp="1"/>
          </p:cNvSpPr>
          <p:nvPr>
            <p:ph type="title" idx="4294967295"/>
          </p:nvPr>
        </p:nvSpPr>
        <p:spPr>
          <a:xfrm>
            <a:off x="2959599" y="1470886"/>
            <a:ext cx="7493700" cy="34170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7200"/>
              <a:buFont typeface="Arial"/>
              <a:buNone/>
              <a:tabLst/>
              <a:defRPr/>
            </a:pPr>
            <a:r>
              <a:rPr kumimoji="0" lang="en-US" sz="7200" b="0" i="0" u="none" strike="noStrike" kern="0" cap="none" spc="0" normalizeH="0" baseline="0" noProof="0" dirty="0">
                <a:ln>
                  <a:noFill/>
                </a:ln>
                <a:solidFill>
                  <a:srgbClr val="252750"/>
                </a:solidFill>
                <a:effectLst/>
                <a:uLnTx/>
                <a:uFillTx/>
                <a:latin typeface="Arial"/>
                <a:ea typeface="Arial"/>
                <a:cs typeface="Arial"/>
                <a:sym typeface="Arial"/>
              </a:rPr>
              <a:t>The Power of Citizen Science Through Libraries</a:t>
            </a:r>
          </a:p>
        </p:txBody>
      </p:sp>
      <p:sp>
        <p:nvSpPr>
          <p:cNvPr id="232" name="Google Shape;232;p43" descr="SciStarter robot"/>
          <p:cNvSpPr/>
          <p:nvPr/>
        </p:nvSpPr>
        <p:spPr>
          <a:xfrm>
            <a:off x="0" y="926592"/>
            <a:ext cx="2852928" cy="5608320"/>
          </a:xfrm>
          <a:prstGeom prst="frame">
            <a:avLst>
              <a:gd name="adj1" fmla="val 12500"/>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sp>
        <p:nvSpPr>
          <p:cNvPr id="234" name="Google Shape;234;p43"/>
          <p:cNvSpPr txBox="1"/>
          <p:nvPr/>
        </p:nvSpPr>
        <p:spPr>
          <a:xfrm>
            <a:off x="2959608" y="4976887"/>
            <a:ext cx="4138800" cy="73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Arial"/>
                <a:ea typeface="Arial"/>
                <a:cs typeface="Arial"/>
                <a:sym typeface="Arial"/>
              </a:rPr>
              <a:t>Darlene Cavalier</a:t>
            </a:r>
            <a:endParaRPr dirty="0"/>
          </a:p>
          <a:p>
            <a:pPr marL="0" marR="0" lvl="0" indent="0" algn="l" rtl="0">
              <a:lnSpc>
                <a:spcPct val="100000"/>
              </a:lnSpc>
              <a:spcBef>
                <a:spcPts val="0"/>
              </a:spcBef>
              <a:spcAft>
                <a:spcPts val="0"/>
              </a:spcAft>
              <a:buNone/>
            </a:pPr>
            <a:r>
              <a:rPr lang="en-US" dirty="0"/>
              <a:t>Professor of Practice: </a:t>
            </a:r>
            <a:r>
              <a:rPr lang="en-US" sz="1400" b="0" i="0" u="none" strike="noStrike" cap="none" dirty="0">
                <a:solidFill>
                  <a:srgbClr val="000000"/>
                </a:solidFill>
                <a:latin typeface="Arial"/>
                <a:ea typeface="Arial"/>
                <a:cs typeface="Arial"/>
                <a:sym typeface="Arial"/>
              </a:rPr>
              <a:t>Arizona State University</a:t>
            </a:r>
            <a:endParaRPr dirty="0"/>
          </a:p>
          <a:p>
            <a:pPr marL="0" marR="0" lvl="0" indent="0" algn="l" rtl="0">
              <a:lnSpc>
                <a:spcPct val="100000"/>
              </a:lnSpc>
              <a:spcBef>
                <a:spcPts val="0"/>
              </a:spcBef>
              <a:spcAft>
                <a:spcPts val="0"/>
              </a:spcAft>
              <a:buNone/>
            </a:pPr>
            <a:r>
              <a:rPr lang="en-US" dirty="0"/>
              <a:t>Founder, SciStarter</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08"/>
        <p:cNvGrpSpPr/>
        <p:nvPr/>
      </p:nvGrpSpPr>
      <p:grpSpPr>
        <a:xfrm>
          <a:off x="0" y="0"/>
          <a:ext cx="0" cy="0"/>
          <a:chOff x="0" y="0"/>
          <a:chExt cx="0" cy="0"/>
        </a:xfrm>
      </p:grpSpPr>
      <p:sp>
        <p:nvSpPr>
          <p:cNvPr id="311" name="Google Shape;311;p52"/>
          <p:cNvSpPr txBox="1">
            <a:spLocks noGrp="1"/>
          </p:cNvSpPr>
          <p:nvPr>
            <p:ph type="title" idx="4294967295"/>
          </p:nvPr>
        </p:nvSpPr>
        <p:spPr>
          <a:xfrm>
            <a:off x="0" y="0"/>
            <a:ext cx="12192000" cy="1143300"/>
          </a:xfrm>
          <a:prstGeom prst="rect">
            <a:avLst/>
          </a:prstGeom>
          <a:solidFill>
            <a:srgbClr val="000000"/>
          </a:solidFill>
          <a:ln>
            <a:noFill/>
          </a:ln>
        </p:spPr>
        <p:txBody>
          <a:bodyPr spcFirstLastPara="1" wrap="square" lIns="121900" tIns="60925" rIns="121900" bIns="60925" anchor="ctr" anchorCtr="0">
            <a:normAutofit/>
          </a:bodyPr>
          <a:lstStyle/>
          <a:p>
            <a:pPr marL="0" marR="0" lvl="0" indent="0" algn="ctr" rtl="0">
              <a:lnSpc>
                <a:spcPct val="100000"/>
              </a:lnSpc>
              <a:spcBef>
                <a:spcPts val="0"/>
              </a:spcBef>
              <a:spcAft>
                <a:spcPts val="0"/>
              </a:spcAft>
              <a:buClr>
                <a:schemeClr val="dk1"/>
              </a:buClr>
              <a:buSzPts val="1500"/>
              <a:buFont typeface="Calibri"/>
              <a:buNone/>
            </a:pPr>
            <a:r>
              <a:rPr lang="en-US" sz="4800">
                <a:solidFill>
                  <a:srgbClr val="FFFFFF"/>
                </a:solidFill>
                <a:latin typeface="Comfortaa"/>
                <a:ea typeface="Comfortaa"/>
                <a:cs typeface="Comfortaa"/>
                <a:sym typeface="Comfortaa"/>
              </a:rPr>
              <a:t>Stall Catchers today</a:t>
            </a:r>
            <a:endParaRPr sz="4800">
              <a:latin typeface="Comfortaa"/>
              <a:ea typeface="Comfortaa"/>
              <a:cs typeface="Comfortaa"/>
              <a:sym typeface="Comfortaa"/>
            </a:endParaRPr>
          </a:p>
        </p:txBody>
      </p:sp>
      <p:sp>
        <p:nvSpPr>
          <p:cNvPr id="313" name="Google Shape;313;p52"/>
          <p:cNvSpPr txBox="1">
            <a:spLocks noGrp="1"/>
          </p:cNvSpPr>
          <p:nvPr>
            <p:ph type="title" idx="4294967295"/>
          </p:nvPr>
        </p:nvSpPr>
        <p:spPr>
          <a:xfrm>
            <a:off x="3106567" y="1942450"/>
            <a:ext cx="2148000" cy="1210800"/>
          </a:xfrm>
          <a:prstGeom prst="rect">
            <a:avLst/>
          </a:prstGeom>
          <a:noFill/>
          <a:ln>
            <a:noFill/>
          </a:ln>
        </p:spPr>
        <p:txBody>
          <a:bodyPr spcFirstLastPara="1" wrap="square" lIns="121900" tIns="60925" rIns="121900" bIns="60925" anchor="ctr" anchorCtr="0">
            <a:normAutofit/>
          </a:bodyPr>
          <a:lstStyle/>
          <a:p>
            <a:pPr marL="0" marR="0" lvl="0" indent="0" algn="l" rtl="0">
              <a:lnSpc>
                <a:spcPct val="115000"/>
              </a:lnSpc>
              <a:spcBef>
                <a:spcPts val="0"/>
              </a:spcBef>
              <a:spcAft>
                <a:spcPts val="0"/>
              </a:spcAft>
              <a:buClr>
                <a:schemeClr val="dk1"/>
              </a:buClr>
              <a:buSzPts val="1500"/>
              <a:buFont typeface="Arial"/>
              <a:buNone/>
            </a:pPr>
            <a:r>
              <a:rPr lang="en-US" sz="3100" b="1">
                <a:solidFill>
                  <a:srgbClr val="FFFFFF"/>
                </a:solidFill>
                <a:latin typeface="Comfortaa"/>
                <a:ea typeface="Comfortaa"/>
                <a:cs typeface="Comfortaa"/>
                <a:sym typeface="Comfortaa"/>
              </a:rPr>
              <a:t>&gt;</a:t>
            </a:r>
            <a:r>
              <a:rPr lang="en-US" sz="3100" b="1">
                <a:solidFill>
                  <a:srgbClr val="AC7C70"/>
                </a:solidFill>
                <a:latin typeface="Comfortaa"/>
                <a:ea typeface="Comfortaa"/>
                <a:cs typeface="Comfortaa"/>
                <a:sym typeface="Comfortaa"/>
              </a:rPr>
              <a:t>85 000</a:t>
            </a:r>
            <a:endParaRPr sz="3100" b="1">
              <a:solidFill>
                <a:srgbClr val="AC7C70"/>
              </a:solidFill>
              <a:latin typeface="Comfortaa"/>
              <a:ea typeface="Comfortaa"/>
              <a:cs typeface="Comfortaa"/>
              <a:sym typeface="Comfortaa"/>
            </a:endParaRPr>
          </a:p>
          <a:p>
            <a:pPr marL="0" marR="0" lvl="0" indent="0" algn="l" rtl="0">
              <a:lnSpc>
                <a:spcPct val="115000"/>
              </a:lnSpc>
              <a:spcBef>
                <a:spcPts val="0"/>
              </a:spcBef>
              <a:spcAft>
                <a:spcPts val="0"/>
              </a:spcAft>
              <a:buClr>
                <a:schemeClr val="dk1"/>
              </a:buClr>
              <a:buSzPts val="1500"/>
              <a:buFont typeface="Arial"/>
              <a:buNone/>
            </a:pPr>
            <a:r>
              <a:rPr lang="en-US" sz="2500">
                <a:solidFill>
                  <a:srgbClr val="FFFFFF"/>
                </a:solidFill>
                <a:latin typeface="Comfortaa"/>
                <a:ea typeface="Comfortaa"/>
                <a:cs typeface="Comfortaa"/>
                <a:sym typeface="Comfortaa"/>
              </a:rPr>
              <a:t>catchers</a:t>
            </a:r>
            <a:endParaRPr sz="2500">
              <a:solidFill>
                <a:srgbClr val="FFFFFF"/>
              </a:solidFill>
              <a:latin typeface="Comfortaa"/>
              <a:ea typeface="Comfortaa"/>
              <a:cs typeface="Comfortaa"/>
              <a:sym typeface="Comfortaa"/>
            </a:endParaRPr>
          </a:p>
        </p:txBody>
      </p:sp>
      <p:sp>
        <p:nvSpPr>
          <p:cNvPr id="312" name="Google Shape;312;p52"/>
          <p:cNvSpPr txBox="1">
            <a:spLocks noGrp="1"/>
          </p:cNvSpPr>
          <p:nvPr>
            <p:ph type="title" idx="4294967295"/>
          </p:nvPr>
        </p:nvSpPr>
        <p:spPr>
          <a:xfrm>
            <a:off x="7666333" y="1942450"/>
            <a:ext cx="2796900" cy="1210800"/>
          </a:xfrm>
          <a:prstGeom prst="rect">
            <a:avLst/>
          </a:prstGeom>
          <a:noFill/>
          <a:ln>
            <a:noFill/>
          </a:ln>
        </p:spPr>
        <p:txBody>
          <a:bodyPr spcFirstLastPara="1" wrap="square" lIns="121900" tIns="60925" rIns="121900" bIns="60925" anchor="ctr" anchorCtr="0">
            <a:normAutofit/>
          </a:bodyPr>
          <a:lstStyle/>
          <a:p>
            <a:pPr marL="0" marR="0" lvl="0" indent="0" algn="l" rtl="0">
              <a:lnSpc>
                <a:spcPct val="115000"/>
              </a:lnSpc>
              <a:spcBef>
                <a:spcPts val="0"/>
              </a:spcBef>
              <a:spcAft>
                <a:spcPts val="0"/>
              </a:spcAft>
              <a:buClr>
                <a:schemeClr val="dk1"/>
              </a:buClr>
              <a:buSzPts val="1500"/>
              <a:buFont typeface="Arial"/>
              <a:buNone/>
            </a:pPr>
            <a:r>
              <a:rPr lang="en-US" sz="3100" b="1">
                <a:solidFill>
                  <a:srgbClr val="AC7C70"/>
                </a:solidFill>
                <a:latin typeface="Comfortaa"/>
                <a:ea typeface="Comfortaa"/>
                <a:cs typeface="Comfortaa"/>
                <a:sym typeface="Comfortaa"/>
              </a:rPr>
              <a:t>50</a:t>
            </a:r>
            <a:r>
              <a:rPr lang="en-US" sz="3100" b="1">
                <a:solidFill>
                  <a:srgbClr val="FFFFFF"/>
                </a:solidFill>
                <a:latin typeface="Comfortaa"/>
                <a:ea typeface="Comfortaa"/>
                <a:cs typeface="Comfortaa"/>
                <a:sym typeface="Comfortaa"/>
              </a:rPr>
              <a:t>-</a:t>
            </a:r>
            <a:r>
              <a:rPr lang="en-US" sz="3100" b="1">
                <a:solidFill>
                  <a:srgbClr val="AC7C70"/>
                </a:solidFill>
                <a:latin typeface="Comfortaa"/>
                <a:ea typeface="Comfortaa"/>
                <a:cs typeface="Comfortaa"/>
                <a:sym typeface="Comfortaa"/>
              </a:rPr>
              <a:t>150</a:t>
            </a:r>
            <a:endParaRPr sz="3100" b="1">
              <a:solidFill>
                <a:srgbClr val="AC7C70"/>
              </a:solidFill>
              <a:latin typeface="Comfortaa"/>
              <a:ea typeface="Comfortaa"/>
              <a:cs typeface="Comfortaa"/>
              <a:sym typeface="Comfortaa"/>
            </a:endParaRPr>
          </a:p>
          <a:p>
            <a:pPr marL="0" marR="0" lvl="0" indent="0" algn="l" rtl="0">
              <a:lnSpc>
                <a:spcPct val="115000"/>
              </a:lnSpc>
              <a:spcBef>
                <a:spcPts val="0"/>
              </a:spcBef>
              <a:spcAft>
                <a:spcPts val="0"/>
              </a:spcAft>
              <a:buClr>
                <a:schemeClr val="dk1"/>
              </a:buClr>
              <a:buSzPts val="1500"/>
              <a:buFont typeface="Arial"/>
              <a:buNone/>
            </a:pPr>
            <a:r>
              <a:rPr lang="en-US" sz="2500">
                <a:solidFill>
                  <a:srgbClr val="FFFFFF"/>
                </a:solidFill>
                <a:latin typeface="Comfortaa"/>
                <a:ea typeface="Comfortaa"/>
                <a:cs typeface="Comfortaa"/>
                <a:sym typeface="Comfortaa"/>
              </a:rPr>
              <a:t>play every day</a:t>
            </a:r>
            <a:endParaRPr sz="2500">
              <a:solidFill>
                <a:srgbClr val="FFFFFF"/>
              </a:solidFill>
              <a:latin typeface="Comfortaa"/>
              <a:ea typeface="Comfortaa"/>
              <a:cs typeface="Comfortaa"/>
              <a:sym typeface="Comfortaa"/>
            </a:endParaRPr>
          </a:p>
        </p:txBody>
      </p:sp>
      <p:sp>
        <p:nvSpPr>
          <p:cNvPr id="314" name="Google Shape;314;p52"/>
          <p:cNvSpPr txBox="1">
            <a:spLocks noGrp="1"/>
          </p:cNvSpPr>
          <p:nvPr>
            <p:ph type="title" idx="4294967295"/>
          </p:nvPr>
        </p:nvSpPr>
        <p:spPr>
          <a:xfrm>
            <a:off x="4734826" y="4537633"/>
            <a:ext cx="2078700" cy="1210800"/>
          </a:xfrm>
          <a:prstGeom prst="rect">
            <a:avLst/>
          </a:prstGeom>
          <a:noFill/>
          <a:ln>
            <a:noFill/>
          </a:ln>
        </p:spPr>
        <p:txBody>
          <a:bodyPr spcFirstLastPara="1" wrap="square" lIns="121900" tIns="60925" rIns="121900" bIns="60925" anchor="ctr" anchorCtr="0">
            <a:normAutofit/>
          </a:bodyPr>
          <a:lstStyle/>
          <a:p>
            <a:pPr marL="0" marR="0" lvl="0" indent="0" algn="l" rtl="0">
              <a:lnSpc>
                <a:spcPct val="115000"/>
              </a:lnSpc>
              <a:spcBef>
                <a:spcPts val="0"/>
              </a:spcBef>
              <a:spcAft>
                <a:spcPts val="0"/>
              </a:spcAft>
              <a:buClr>
                <a:schemeClr val="dk1"/>
              </a:buClr>
              <a:buSzPts val="1500"/>
              <a:buFont typeface="Arial"/>
              <a:buNone/>
            </a:pPr>
            <a:r>
              <a:rPr lang="en-US" sz="3100" b="1">
                <a:solidFill>
                  <a:srgbClr val="AC7C70"/>
                </a:solidFill>
                <a:latin typeface="Comfortaa"/>
                <a:ea typeface="Comfortaa"/>
                <a:cs typeface="Comfortaa"/>
                <a:sym typeface="Comfortaa"/>
              </a:rPr>
              <a:t>10x</a:t>
            </a:r>
            <a:r>
              <a:rPr lang="en-US" sz="3100" b="1">
                <a:solidFill>
                  <a:srgbClr val="FFFFFF"/>
                </a:solidFill>
                <a:latin typeface="Comfortaa"/>
                <a:ea typeface="Comfortaa"/>
                <a:cs typeface="Comfortaa"/>
                <a:sym typeface="Comfortaa"/>
              </a:rPr>
              <a:t> </a:t>
            </a:r>
            <a:r>
              <a:rPr lang="en-US" sz="2500">
                <a:solidFill>
                  <a:srgbClr val="FFFFFF"/>
                </a:solidFill>
                <a:latin typeface="Comfortaa"/>
                <a:ea typeface="Comfortaa"/>
                <a:cs typeface="Comfortaa"/>
                <a:sym typeface="Comfortaa"/>
              </a:rPr>
              <a:t>faster </a:t>
            </a:r>
            <a:br>
              <a:rPr lang="en-US" sz="2500">
                <a:solidFill>
                  <a:srgbClr val="FFFFFF"/>
                </a:solidFill>
                <a:latin typeface="Comfortaa"/>
                <a:ea typeface="Comfortaa"/>
                <a:cs typeface="Comfortaa"/>
                <a:sym typeface="Comfortaa"/>
              </a:rPr>
            </a:br>
            <a:r>
              <a:rPr lang="en-US" sz="2500">
                <a:solidFill>
                  <a:srgbClr val="FFFFFF"/>
                </a:solidFill>
                <a:latin typeface="Comfortaa"/>
                <a:ea typeface="Comfortaa"/>
                <a:cs typeface="Comfortaa"/>
                <a:sym typeface="Comfortaa"/>
              </a:rPr>
              <a:t>research</a:t>
            </a:r>
            <a:endParaRPr sz="2500">
              <a:solidFill>
                <a:srgbClr val="FFFFFF"/>
              </a:solidFill>
              <a:latin typeface="Comfortaa"/>
              <a:ea typeface="Comfortaa"/>
              <a:cs typeface="Comfortaa"/>
              <a:sym typeface="Comfortaa"/>
            </a:endParaRPr>
          </a:p>
        </p:txBody>
      </p:sp>
      <p:sp>
        <p:nvSpPr>
          <p:cNvPr id="316" name="Google Shape;316;p52"/>
          <p:cNvSpPr txBox="1">
            <a:spLocks noGrp="1"/>
          </p:cNvSpPr>
          <p:nvPr>
            <p:ph type="title" idx="4294967295"/>
          </p:nvPr>
        </p:nvSpPr>
        <p:spPr>
          <a:xfrm>
            <a:off x="9299467" y="4462833"/>
            <a:ext cx="2636700" cy="1360500"/>
          </a:xfrm>
          <a:prstGeom prst="rect">
            <a:avLst/>
          </a:prstGeom>
          <a:noFill/>
          <a:ln>
            <a:noFill/>
          </a:ln>
        </p:spPr>
        <p:txBody>
          <a:bodyPr spcFirstLastPara="1" wrap="square" lIns="121900" tIns="60925" rIns="121900" bIns="60925" anchor="ctr" anchorCtr="0">
            <a:normAutofit fontScale="90000"/>
          </a:bodyPr>
          <a:lstStyle/>
          <a:p>
            <a:pPr marL="0" marR="0" lvl="0" indent="0" algn="l" rtl="0">
              <a:lnSpc>
                <a:spcPct val="115000"/>
              </a:lnSpc>
              <a:spcBef>
                <a:spcPts val="0"/>
              </a:spcBef>
              <a:spcAft>
                <a:spcPts val="0"/>
              </a:spcAft>
              <a:buClr>
                <a:schemeClr val="dk1"/>
              </a:buClr>
              <a:buSzPct val="48387"/>
              <a:buFont typeface="Arial"/>
              <a:buNone/>
            </a:pPr>
            <a:r>
              <a:rPr lang="en-US" sz="3100" b="1">
                <a:solidFill>
                  <a:srgbClr val="AC7C70"/>
                </a:solidFill>
                <a:latin typeface="Comfortaa"/>
                <a:ea typeface="Comfortaa"/>
                <a:cs typeface="Comfortaa"/>
                <a:sym typeface="Comfortaa"/>
              </a:rPr>
              <a:t>1</a:t>
            </a:r>
            <a:r>
              <a:rPr lang="en-US" sz="3100" b="1">
                <a:solidFill>
                  <a:srgbClr val="FFFFFF"/>
                </a:solidFill>
                <a:latin typeface="Comfortaa"/>
                <a:ea typeface="Comfortaa"/>
                <a:cs typeface="Comfortaa"/>
                <a:sym typeface="Comfortaa"/>
              </a:rPr>
              <a:t> </a:t>
            </a:r>
            <a:r>
              <a:rPr lang="en-US" sz="2500">
                <a:solidFill>
                  <a:srgbClr val="FFFFFF"/>
                </a:solidFill>
                <a:latin typeface="Comfortaa"/>
                <a:ea typeface="Comfortaa"/>
                <a:cs typeface="Comfortaa"/>
                <a:sym typeface="Comfortaa"/>
              </a:rPr>
              <a:t>month per research question</a:t>
            </a:r>
            <a:endParaRPr sz="2500">
              <a:solidFill>
                <a:srgbClr val="FFFFFF"/>
              </a:solidFill>
              <a:latin typeface="Comfortaa"/>
              <a:ea typeface="Comfortaa"/>
              <a:cs typeface="Comfortaa"/>
              <a:sym typeface="Comfortaa"/>
            </a:endParaRPr>
          </a:p>
        </p:txBody>
      </p:sp>
      <p:pic>
        <p:nvPicPr>
          <p:cNvPr id="326" name="Google Shape;326;p52" descr="Headshot of Pietro Michelucci"/>
          <p:cNvPicPr preferRelativeResize="0"/>
          <p:nvPr/>
        </p:nvPicPr>
        <p:blipFill>
          <a:blip r:embed="rId3">
            <a:alphaModFix/>
          </a:blip>
          <a:stretch>
            <a:fillRect/>
          </a:stretch>
        </p:blipFill>
        <p:spPr>
          <a:xfrm>
            <a:off x="0" y="6165154"/>
            <a:ext cx="765087" cy="697974"/>
          </a:xfrm>
          <a:prstGeom prst="rect">
            <a:avLst/>
          </a:prstGeom>
          <a:noFill/>
          <a:ln>
            <a:noFill/>
          </a:ln>
        </p:spPr>
      </p:pic>
      <p:sp>
        <p:nvSpPr>
          <p:cNvPr id="325" name="Google Shape;325;p52"/>
          <p:cNvSpPr txBox="1"/>
          <p:nvPr/>
        </p:nvSpPr>
        <p:spPr>
          <a:xfrm>
            <a:off x="702428" y="6108154"/>
            <a:ext cx="3456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2"/>
                </a:solidFill>
              </a:rPr>
              <a:t>Slide by Pietro Michelucci</a:t>
            </a:r>
            <a:endParaRPr>
              <a:solidFill>
                <a:schemeClr val="lt2"/>
              </a:solidFill>
            </a:endParaRPr>
          </a:p>
          <a:p>
            <a:pPr marL="0" lvl="0" indent="0" algn="l" rtl="0">
              <a:spcBef>
                <a:spcPts val="0"/>
              </a:spcBef>
              <a:spcAft>
                <a:spcPts val="0"/>
              </a:spcAft>
              <a:buNone/>
            </a:pPr>
            <a:r>
              <a:rPr lang="en-US">
                <a:solidFill>
                  <a:schemeClr val="lt2"/>
                </a:solidFill>
              </a:rPr>
              <a:t>Human Computation Institute</a:t>
            </a:r>
            <a:endParaRPr>
              <a:solidFill>
                <a:schemeClr val="lt2"/>
              </a:solidFill>
            </a:endParaRPr>
          </a:p>
          <a:p>
            <a:pPr marL="0" lvl="0" indent="0" algn="l" rtl="0">
              <a:spcBef>
                <a:spcPts val="0"/>
              </a:spcBef>
              <a:spcAft>
                <a:spcPts val="0"/>
              </a:spcAft>
              <a:buNone/>
            </a:pPr>
            <a:r>
              <a:rPr lang="en-US">
                <a:solidFill>
                  <a:schemeClr val="lt2"/>
                </a:solidFill>
              </a:rPr>
              <a:t>CC BY-SA 4.0</a:t>
            </a:r>
            <a:endParaRPr>
              <a:solidFill>
                <a:schemeClr val="lt2"/>
              </a:solidFill>
            </a:endParaRPr>
          </a:p>
        </p:txBody>
      </p:sp>
      <p:grpSp>
        <p:nvGrpSpPr>
          <p:cNvPr id="317" name="Google Shape;317;p52">
            <a:extLst>
              <a:ext uri="{C183D7F6-B498-43B3-948B-1728B52AA6E4}">
                <adec:decorative xmlns:adec="http://schemas.microsoft.com/office/drawing/2017/decorative" val="1"/>
              </a:ext>
            </a:extLst>
          </p:cNvPr>
          <p:cNvGrpSpPr/>
          <p:nvPr/>
        </p:nvGrpSpPr>
        <p:grpSpPr>
          <a:xfrm>
            <a:off x="662108" y="1408081"/>
            <a:ext cx="2325965" cy="2279455"/>
            <a:chOff x="973850" y="932475"/>
            <a:chExt cx="1361726" cy="1369124"/>
          </a:xfrm>
        </p:grpSpPr>
        <p:grpSp>
          <p:nvGrpSpPr>
            <p:cNvPr id="318" name="Google Shape;318;p52"/>
            <p:cNvGrpSpPr/>
            <p:nvPr/>
          </p:nvGrpSpPr>
          <p:grpSpPr>
            <a:xfrm>
              <a:off x="973850" y="932475"/>
              <a:ext cx="1361726" cy="1369124"/>
              <a:chOff x="973850" y="932475"/>
              <a:chExt cx="1361726" cy="1369124"/>
            </a:xfrm>
          </p:grpSpPr>
          <p:grpSp>
            <p:nvGrpSpPr>
              <p:cNvPr id="319" name="Google Shape;319;p52"/>
              <p:cNvGrpSpPr/>
              <p:nvPr/>
            </p:nvGrpSpPr>
            <p:grpSpPr>
              <a:xfrm>
                <a:off x="973850" y="932475"/>
                <a:ext cx="1361726" cy="1369124"/>
                <a:chOff x="515000" y="932488"/>
                <a:chExt cx="1361726" cy="1369124"/>
              </a:xfrm>
            </p:grpSpPr>
            <p:pic>
              <p:nvPicPr>
                <p:cNvPr id="320" name="Google Shape;320;p52"/>
                <p:cNvPicPr preferRelativeResize="0"/>
                <p:nvPr/>
              </p:nvPicPr>
              <p:blipFill rotWithShape="1">
                <a:blip r:embed="rId4">
                  <a:alphaModFix/>
                </a:blip>
                <a:srcRect l="1116" t="40392" r="87509" b="39434"/>
                <a:stretch/>
              </p:blipFill>
              <p:spPr>
                <a:xfrm>
                  <a:off x="515000" y="932488"/>
                  <a:ext cx="1361726" cy="1369124"/>
                </a:xfrm>
                <a:prstGeom prst="rect">
                  <a:avLst/>
                </a:prstGeom>
                <a:noFill/>
                <a:ln>
                  <a:noFill/>
                </a:ln>
              </p:spPr>
            </p:pic>
            <p:sp>
              <p:nvSpPr>
                <p:cNvPr id="321" name="Google Shape;321;p52"/>
                <p:cNvSpPr/>
                <p:nvPr/>
              </p:nvSpPr>
              <p:spPr>
                <a:xfrm>
                  <a:off x="581600" y="1028700"/>
                  <a:ext cx="1228500" cy="1244400"/>
                </a:xfrm>
                <a:prstGeom prst="ellipse">
                  <a:avLst/>
                </a:prstGeom>
                <a:solidFill>
                  <a:srgbClr val="AC7C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322" name="Google Shape;322;p52"/>
              <p:cNvPicPr preferRelativeResize="0"/>
              <p:nvPr/>
            </p:nvPicPr>
            <p:blipFill rotWithShape="1">
              <a:blip r:embed="rId5">
                <a:alphaModFix/>
              </a:blip>
              <a:srcRect l="19251" r="55445"/>
              <a:stretch/>
            </p:blipFill>
            <p:spPr>
              <a:xfrm>
                <a:off x="1218051" y="1162988"/>
                <a:ext cx="873304" cy="908099"/>
              </a:xfrm>
              <a:prstGeom prst="rect">
                <a:avLst/>
              </a:prstGeom>
              <a:noFill/>
              <a:ln>
                <a:noFill/>
              </a:ln>
            </p:spPr>
          </p:pic>
        </p:grpSp>
        <p:sp>
          <p:nvSpPr>
            <p:cNvPr id="323" name="Google Shape;323;p52"/>
            <p:cNvSpPr/>
            <p:nvPr/>
          </p:nvSpPr>
          <p:spPr>
            <a:xfrm rot="-1654208">
              <a:off x="1720318" y="1953773"/>
              <a:ext cx="458912" cy="185177"/>
            </a:xfrm>
            <a:prstGeom prst="rect">
              <a:avLst/>
            </a:prstGeom>
            <a:solidFill>
              <a:srgbClr val="AC7C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 name="Google Shape;324;p52"/>
            <p:cNvSpPr/>
            <p:nvPr/>
          </p:nvSpPr>
          <p:spPr>
            <a:xfrm rot="-5552500">
              <a:off x="1958450" y="1240948"/>
              <a:ext cx="243540" cy="91596"/>
            </a:xfrm>
            <a:prstGeom prst="rect">
              <a:avLst/>
            </a:prstGeom>
            <a:solidFill>
              <a:srgbClr val="AC7C7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315" name="Google Shape;315;p52">
            <a:extLst>
              <a:ext uri="{C183D7F6-B498-43B3-948B-1728B52AA6E4}">
                <adec:decorative xmlns:adec="http://schemas.microsoft.com/office/drawing/2017/decorative" val="1"/>
              </a:ext>
            </a:extLst>
          </p:cNvPr>
          <p:cNvPicPr preferRelativeResize="0"/>
          <p:nvPr/>
        </p:nvPicPr>
        <p:blipFill rotWithShape="1">
          <a:blip r:embed="rId4">
            <a:alphaModFix/>
          </a:blip>
          <a:srcRect l="61260" t="40703" r="27365" b="39124"/>
          <a:stretch/>
        </p:blipFill>
        <p:spPr>
          <a:xfrm>
            <a:off x="6905133" y="3973738"/>
            <a:ext cx="2326003" cy="2338597"/>
          </a:xfrm>
          <a:prstGeom prst="rect">
            <a:avLst/>
          </a:prstGeom>
          <a:noFill/>
          <a:ln>
            <a:noFill/>
          </a:ln>
        </p:spPr>
      </p:pic>
      <p:pic>
        <p:nvPicPr>
          <p:cNvPr id="310" name="Google Shape;310;p52">
            <a:extLst>
              <a:ext uri="{C183D7F6-B498-43B3-948B-1728B52AA6E4}">
                <adec:decorative xmlns:adec="http://schemas.microsoft.com/office/drawing/2017/decorative" val="1"/>
              </a:ext>
            </a:extLst>
          </p:cNvPr>
          <p:cNvPicPr preferRelativeResize="0"/>
          <p:nvPr/>
        </p:nvPicPr>
        <p:blipFill rotWithShape="1">
          <a:blip r:embed="rId4">
            <a:alphaModFix/>
          </a:blip>
          <a:srcRect l="33011" t="41248" r="55614" b="38579"/>
          <a:stretch/>
        </p:blipFill>
        <p:spPr>
          <a:xfrm>
            <a:off x="2411333" y="3973700"/>
            <a:ext cx="2325998" cy="2338654"/>
          </a:xfrm>
          <a:prstGeom prst="rect">
            <a:avLst/>
          </a:prstGeom>
          <a:noFill/>
          <a:ln>
            <a:noFill/>
          </a:ln>
        </p:spPr>
      </p:pic>
      <p:pic>
        <p:nvPicPr>
          <p:cNvPr id="309" name="Google Shape;309;p52">
            <a:extLst>
              <a:ext uri="{C183D7F6-B498-43B3-948B-1728B52AA6E4}">
                <adec:decorative xmlns:adec="http://schemas.microsoft.com/office/drawing/2017/decorative" val="1"/>
              </a:ext>
            </a:extLst>
          </p:cNvPr>
          <p:cNvPicPr preferRelativeResize="0"/>
          <p:nvPr/>
        </p:nvPicPr>
        <p:blipFill rotWithShape="1">
          <a:blip r:embed="rId4">
            <a:alphaModFix/>
          </a:blip>
          <a:srcRect l="1116" t="40392" r="87509" b="39434"/>
          <a:stretch/>
        </p:blipFill>
        <p:spPr>
          <a:xfrm>
            <a:off x="5218966" y="1378533"/>
            <a:ext cx="2325998" cy="23386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000"/>
                                        <p:tgtEl>
                                          <p:spTgt spid="313"/>
                                        </p:tgtEl>
                                      </p:cBhvr>
                                    </p:animEffect>
                                  </p:childTnLst>
                                </p:cTn>
                              </p:par>
                              <p:par>
                                <p:cTn id="8" presetID="10" presetClass="entr" presetSubtype="0"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Effect transition="in" filter="fade">
                                      <p:cBhvr>
                                        <p:cTn id="10" dur="1000"/>
                                        <p:tgtEl>
                                          <p:spTgt spid="3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animEffect transition="in" filter="fade">
                                      <p:cBhvr>
                                        <p:cTn id="15" dur="1000"/>
                                        <p:tgtEl>
                                          <p:spTgt spid="309"/>
                                        </p:tgtEl>
                                      </p:cBhvr>
                                    </p:animEffect>
                                  </p:childTnLst>
                                </p:cTn>
                              </p:par>
                              <p:par>
                                <p:cTn id="16" presetID="10" presetClass="entr" presetSubtype="0" fill="hold" nodeType="withEffect">
                                  <p:stCondLst>
                                    <p:cond delay="0"/>
                                  </p:stCondLst>
                                  <p:childTnLst>
                                    <p:set>
                                      <p:cBhvr>
                                        <p:cTn id="17" dur="1" fill="hold">
                                          <p:stCondLst>
                                            <p:cond delay="0"/>
                                          </p:stCondLst>
                                        </p:cTn>
                                        <p:tgtEl>
                                          <p:spTgt spid="312"/>
                                        </p:tgtEl>
                                        <p:attrNameLst>
                                          <p:attrName>style.visibility</p:attrName>
                                        </p:attrNameLst>
                                      </p:cBhvr>
                                      <p:to>
                                        <p:strVal val="visible"/>
                                      </p:to>
                                    </p:set>
                                    <p:animEffect transition="in" filter="fade">
                                      <p:cBhvr>
                                        <p:cTn id="18" dur="1000"/>
                                        <p:tgtEl>
                                          <p:spTgt spid="3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10"/>
                                        </p:tgtEl>
                                        <p:attrNameLst>
                                          <p:attrName>style.visibility</p:attrName>
                                        </p:attrNameLst>
                                      </p:cBhvr>
                                      <p:to>
                                        <p:strVal val="visible"/>
                                      </p:to>
                                    </p:set>
                                    <p:animEffect transition="in" filter="fade">
                                      <p:cBhvr>
                                        <p:cTn id="23" dur="1000"/>
                                        <p:tgtEl>
                                          <p:spTgt spid="310"/>
                                        </p:tgtEl>
                                      </p:cBhvr>
                                    </p:animEffect>
                                  </p:childTnLst>
                                </p:cTn>
                              </p:par>
                              <p:par>
                                <p:cTn id="24" presetID="10" presetClass="entr" presetSubtype="0" fill="hold" nodeType="withEffect">
                                  <p:stCondLst>
                                    <p:cond delay="0"/>
                                  </p:stCondLst>
                                  <p:childTnLst>
                                    <p:set>
                                      <p:cBhvr>
                                        <p:cTn id="25" dur="1" fill="hold">
                                          <p:stCondLst>
                                            <p:cond delay="0"/>
                                          </p:stCondLst>
                                        </p:cTn>
                                        <p:tgtEl>
                                          <p:spTgt spid="314"/>
                                        </p:tgtEl>
                                        <p:attrNameLst>
                                          <p:attrName>style.visibility</p:attrName>
                                        </p:attrNameLst>
                                      </p:cBhvr>
                                      <p:to>
                                        <p:strVal val="visible"/>
                                      </p:to>
                                    </p:set>
                                    <p:animEffect transition="in" filter="fade">
                                      <p:cBhvr>
                                        <p:cTn id="26" dur="1000"/>
                                        <p:tgtEl>
                                          <p:spTgt spid="3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5"/>
                                        </p:tgtEl>
                                        <p:attrNameLst>
                                          <p:attrName>style.visibility</p:attrName>
                                        </p:attrNameLst>
                                      </p:cBhvr>
                                      <p:to>
                                        <p:strVal val="visible"/>
                                      </p:to>
                                    </p:set>
                                    <p:animEffect transition="in" filter="fade">
                                      <p:cBhvr>
                                        <p:cTn id="31" dur="1000"/>
                                        <p:tgtEl>
                                          <p:spTgt spid="315"/>
                                        </p:tgtEl>
                                      </p:cBhvr>
                                    </p:animEffect>
                                  </p:childTnLst>
                                </p:cTn>
                              </p:par>
                              <p:par>
                                <p:cTn id="32" presetID="10" presetClass="entr" presetSubtype="0" fill="hold" nodeType="withEffect">
                                  <p:stCondLst>
                                    <p:cond delay="0"/>
                                  </p:stCondLst>
                                  <p:childTnLst>
                                    <p:set>
                                      <p:cBhvr>
                                        <p:cTn id="33" dur="1" fill="hold">
                                          <p:stCondLst>
                                            <p:cond delay="0"/>
                                          </p:stCondLst>
                                        </p:cTn>
                                        <p:tgtEl>
                                          <p:spTgt spid="316"/>
                                        </p:tgtEl>
                                        <p:attrNameLst>
                                          <p:attrName>style.visibility</p:attrName>
                                        </p:attrNameLst>
                                      </p:cBhvr>
                                      <p:to>
                                        <p:strVal val="visible"/>
                                      </p:to>
                                    </p:set>
                                    <p:animEffect transition="in" filter="fade">
                                      <p:cBhvr>
                                        <p:cTn id="34"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0"/>
        <p:cNvGrpSpPr/>
        <p:nvPr/>
      </p:nvGrpSpPr>
      <p:grpSpPr>
        <a:xfrm>
          <a:off x="0" y="0"/>
          <a:ext cx="0" cy="0"/>
          <a:chOff x="0" y="0"/>
          <a:chExt cx="0" cy="0"/>
        </a:xfrm>
      </p:grpSpPr>
      <p:sp>
        <p:nvSpPr>
          <p:cNvPr id="2" name="Title 1">
            <a:extLst>
              <a:ext uri="{FF2B5EF4-FFF2-40B4-BE49-F238E27FC236}">
                <a16:creationId xmlns:a16="http://schemas.microsoft.com/office/drawing/2014/main" id="{625E070B-C71B-834D-A8D8-1C842E6B1B60}"/>
              </a:ext>
            </a:extLst>
          </p:cNvPr>
          <p:cNvSpPr txBox="1">
            <a:spLocks noGrp="1"/>
          </p:cNvSpPr>
          <p:nvPr>
            <p:ph type="title" idx="4294967295"/>
          </p:nvPr>
        </p:nvSpPr>
        <p:spPr>
          <a:xfrm>
            <a:off x="702428" y="1188720"/>
            <a:ext cx="4631572"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FFFFFF"/>
                </a:solidFill>
                <a:effectLst/>
                <a:uLnTx/>
                <a:uFillTx/>
                <a:latin typeface="Comfortaa"/>
                <a:ea typeface="Comfortaa"/>
                <a:cs typeface="Comfortaa"/>
                <a:sym typeface="Comfortaa"/>
              </a:rPr>
              <a:t>each individual annotation matters</a:t>
            </a:r>
            <a:endParaRPr kumimoji="0" lang="en-US" sz="3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TextBox 2">
            <a:extLst>
              <a:ext uri="{FF2B5EF4-FFF2-40B4-BE49-F238E27FC236}">
                <a16:creationId xmlns:a16="http://schemas.microsoft.com/office/drawing/2014/main" id="{34ECE29C-12B3-4C79-A76F-ACB1B6D0A8CD}"/>
              </a:ext>
            </a:extLst>
          </p:cNvPr>
          <p:cNvSpPr txBox="1"/>
          <p:nvPr/>
        </p:nvSpPr>
        <p:spPr>
          <a:xfrm>
            <a:off x="702428" y="2545080"/>
            <a:ext cx="4265812" cy="3108543"/>
          </a:xfrm>
          <a:prstGeom prst="rect">
            <a:avLst/>
          </a:prstGeom>
          <a:noFill/>
        </p:spPr>
        <p:txBody>
          <a:bodyPr wrap="square" rtlCol="0">
            <a:spAutoFit/>
          </a:bodyPr>
          <a:lstStyle/>
          <a:p>
            <a:r>
              <a:rPr lang="en-US" sz="4900" dirty="0">
                <a:solidFill>
                  <a:srgbClr val="FFFFFF"/>
                </a:solidFill>
                <a:latin typeface="Comfortaa"/>
                <a:ea typeface="Comfortaa"/>
                <a:cs typeface="Comfortaa"/>
                <a:sym typeface="Comfortaa"/>
              </a:rPr>
              <a:t>crowd answers → 99% accuracy!</a:t>
            </a:r>
            <a:endParaRPr lang="en-US" sz="4900" dirty="0">
              <a:solidFill>
                <a:schemeClr val="dk1"/>
              </a:solidFill>
              <a:latin typeface="Comfortaa"/>
              <a:ea typeface="Comfortaa"/>
              <a:cs typeface="Comfortaa"/>
              <a:sym typeface="Comfortaa"/>
            </a:endParaRPr>
          </a:p>
        </p:txBody>
      </p:sp>
      <p:pic>
        <p:nvPicPr>
          <p:cNvPr id="331" name="Google Shape;331;p53" descr="Citizen science participants had 70% accuracy"/>
          <p:cNvPicPr preferRelativeResize="0"/>
          <p:nvPr/>
        </p:nvPicPr>
        <p:blipFill rotWithShape="1">
          <a:blip r:embed="rId3">
            <a:alphaModFix/>
          </a:blip>
          <a:srcRect l="25754" r="58659"/>
          <a:stretch/>
        </p:blipFill>
        <p:spPr>
          <a:xfrm>
            <a:off x="5956827" y="203200"/>
            <a:ext cx="1787635" cy="6451599"/>
          </a:xfrm>
          <a:prstGeom prst="rect">
            <a:avLst/>
          </a:prstGeom>
          <a:noFill/>
          <a:ln>
            <a:noFill/>
          </a:ln>
        </p:spPr>
      </p:pic>
      <p:pic>
        <p:nvPicPr>
          <p:cNvPr id="332" name="Google Shape;332;p53" descr="Scienctists had 90% accuracy"/>
          <p:cNvPicPr preferRelativeResize="0"/>
          <p:nvPr/>
        </p:nvPicPr>
        <p:blipFill rotWithShape="1">
          <a:blip r:embed="rId3">
            <a:alphaModFix/>
          </a:blip>
          <a:srcRect l="41270" r="46261"/>
          <a:stretch/>
        </p:blipFill>
        <p:spPr>
          <a:xfrm>
            <a:off x="8215271" y="203200"/>
            <a:ext cx="1430098" cy="6451599"/>
          </a:xfrm>
          <a:prstGeom prst="rect">
            <a:avLst/>
          </a:prstGeom>
          <a:noFill/>
          <a:ln>
            <a:noFill/>
          </a:ln>
        </p:spPr>
      </p:pic>
      <p:pic>
        <p:nvPicPr>
          <p:cNvPr id="333" name="Google Shape;333;p53" descr="Combined, they had 99% accuracy"/>
          <p:cNvPicPr preferRelativeResize="0"/>
          <p:nvPr/>
        </p:nvPicPr>
        <p:blipFill rotWithShape="1">
          <a:blip r:embed="rId3">
            <a:alphaModFix/>
          </a:blip>
          <a:srcRect l="54381" r="30032"/>
          <a:stretch/>
        </p:blipFill>
        <p:spPr>
          <a:xfrm>
            <a:off x="10116665" y="203200"/>
            <a:ext cx="1787635" cy="6451599"/>
          </a:xfrm>
          <a:prstGeom prst="rect">
            <a:avLst/>
          </a:prstGeom>
          <a:noFill/>
          <a:ln>
            <a:noFill/>
          </a:ln>
        </p:spPr>
      </p:pic>
      <p:pic>
        <p:nvPicPr>
          <p:cNvPr id="337" name="Google Shape;337;p53" descr="Headhsot of Pietro Michelucci">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0" y="6165154"/>
            <a:ext cx="765087" cy="697974"/>
          </a:xfrm>
          <a:prstGeom prst="rect">
            <a:avLst/>
          </a:prstGeom>
          <a:noFill/>
          <a:ln>
            <a:noFill/>
          </a:ln>
        </p:spPr>
      </p:pic>
      <p:sp>
        <p:nvSpPr>
          <p:cNvPr id="336" name="Google Shape;336;p53"/>
          <p:cNvSpPr txBox="1"/>
          <p:nvPr/>
        </p:nvSpPr>
        <p:spPr>
          <a:xfrm>
            <a:off x="702428" y="6108154"/>
            <a:ext cx="3456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2"/>
                </a:solidFill>
              </a:rPr>
              <a:t>Slide by Pietro Michelucci</a:t>
            </a:r>
            <a:endParaRPr>
              <a:solidFill>
                <a:schemeClr val="lt2"/>
              </a:solidFill>
            </a:endParaRPr>
          </a:p>
          <a:p>
            <a:pPr marL="0" lvl="0" indent="0" algn="l" rtl="0">
              <a:spcBef>
                <a:spcPts val="0"/>
              </a:spcBef>
              <a:spcAft>
                <a:spcPts val="0"/>
              </a:spcAft>
              <a:buNone/>
            </a:pPr>
            <a:r>
              <a:rPr lang="en-US">
                <a:solidFill>
                  <a:schemeClr val="lt2"/>
                </a:solidFill>
              </a:rPr>
              <a:t>Human Computation Institute</a:t>
            </a:r>
            <a:endParaRPr>
              <a:solidFill>
                <a:schemeClr val="lt2"/>
              </a:solidFill>
            </a:endParaRPr>
          </a:p>
          <a:p>
            <a:pPr marL="0" lvl="0" indent="0" algn="l" rtl="0">
              <a:spcBef>
                <a:spcPts val="0"/>
              </a:spcBef>
              <a:spcAft>
                <a:spcPts val="0"/>
              </a:spcAft>
              <a:buNone/>
            </a:pPr>
            <a:r>
              <a:rPr lang="en-US">
                <a:solidFill>
                  <a:schemeClr val="lt2"/>
                </a:solidFill>
              </a:rPr>
              <a:t>CC BY-SA 4.0</a:t>
            </a:r>
            <a:endParaRPr>
              <a:solidFill>
                <a:schemeClr val="l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fade">
                                      <p:cBhvr>
                                        <p:cTn id="12" dur="10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sp>
        <p:nvSpPr>
          <p:cNvPr id="5" name="Rectangle 4">
            <a:extLst>
              <a:ext uri="{FF2B5EF4-FFF2-40B4-BE49-F238E27FC236}">
                <a16:creationId xmlns:a16="http://schemas.microsoft.com/office/drawing/2014/main" id="{52FD6A87-FF24-946D-6A2C-0755F296934E}"/>
              </a:ext>
              <a:ext uri="{C183D7F6-B498-43B3-948B-1728B52AA6E4}">
                <adec:decorative xmlns:adec="http://schemas.microsoft.com/office/drawing/2017/decorative" val="1"/>
              </a:ext>
            </a:extLst>
          </p:cNvPr>
          <p:cNvSpPr/>
          <p:nvPr/>
        </p:nvSpPr>
        <p:spPr>
          <a:xfrm>
            <a:off x="0" y="0"/>
            <a:ext cx="12192000" cy="1071007"/>
          </a:xfrm>
          <a:prstGeom prst="rect">
            <a:avLst/>
          </a:prstGeom>
          <a:solidFill>
            <a:srgbClr val="0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68C9EE02-865E-404A-5041-703C74EDA84D}"/>
              </a:ext>
            </a:extLst>
          </p:cNvPr>
          <p:cNvSpPr txBox="1">
            <a:spLocks noGrp="1"/>
          </p:cNvSpPr>
          <p:nvPr>
            <p:ph type="title" idx="4294967295"/>
          </p:nvPr>
        </p:nvSpPr>
        <p:spPr>
          <a:xfrm>
            <a:off x="382542" y="134595"/>
            <a:ext cx="7772629" cy="8156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700" b="1" i="0" u="none" strike="noStrike" kern="0" cap="none" spc="0" normalizeH="0" baseline="0" noProof="0" dirty="0">
                <a:ln>
                  <a:noFill/>
                </a:ln>
                <a:solidFill>
                  <a:schemeClr val="tx1"/>
                </a:solidFill>
                <a:effectLst/>
                <a:uLnTx/>
                <a:uFillTx/>
                <a:latin typeface="Comfortaa" panose="020B0604020202020204" charset="0"/>
                <a:ea typeface="Arial"/>
                <a:cs typeface="Arial"/>
                <a:sym typeface="Arial"/>
              </a:rPr>
              <a:t>Playing to strengths</a:t>
            </a:r>
          </a:p>
        </p:txBody>
      </p:sp>
      <p:pic>
        <p:nvPicPr>
          <p:cNvPr id="343" name="Google Shape;343;p5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80467" y="2146067"/>
            <a:ext cx="3319734" cy="3319734"/>
          </a:xfrm>
          <a:prstGeom prst="rect">
            <a:avLst/>
          </a:prstGeom>
          <a:noFill/>
          <a:ln>
            <a:noFill/>
          </a:ln>
        </p:spPr>
      </p:pic>
      <p:pic>
        <p:nvPicPr>
          <p:cNvPr id="344" name="Google Shape;344;p54" descr="An AI timeline ranging from counting to creative. Human contributions will tend toward cognitive abilities that distinguish us from machines."/>
          <p:cNvPicPr preferRelativeResize="0"/>
          <p:nvPr/>
        </p:nvPicPr>
        <p:blipFill rotWithShape="1">
          <a:blip r:embed="rId4">
            <a:alphaModFix/>
          </a:blip>
          <a:srcRect b="4287"/>
          <a:stretch/>
        </p:blipFill>
        <p:spPr>
          <a:xfrm>
            <a:off x="3705883" y="1147333"/>
            <a:ext cx="7960754" cy="5714801"/>
          </a:xfrm>
          <a:prstGeom prst="rect">
            <a:avLst/>
          </a:prstGeom>
          <a:noFill/>
          <a:ln>
            <a:noFill/>
          </a:ln>
        </p:spPr>
      </p:pic>
      <p:pic>
        <p:nvPicPr>
          <p:cNvPr id="346" name="Google Shape;346;p54" descr="Headshot of Pietro Michelucci"/>
          <p:cNvPicPr preferRelativeResize="0"/>
          <p:nvPr/>
        </p:nvPicPr>
        <p:blipFill>
          <a:blip r:embed="rId5">
            <a:alphaModFix/>
          </a:blip>
          <a:stretch>
            <a:fillRect/>
          </a:stretch>
        </p:blipFill>
        <p:spPr>
          <a:xfrm>
            <a:off x="0" y="6151601"/>
            <a:ext cx="765087" cy="697974"/>
          </a:xfrm>
          <a:prstGeom prst="rect">
            <a:avLst/>
          </a:prstGeom>
          <a:noFill/>
          <a:ln>
            <a:noFill/>
          </a:ln>
        </p:spPr>
      </p:pic>
      <p:sp>
        <p:nvSpPr>
          <p:cNvPr id="345" name="Google Shape;345;p54"/>
          <p:cNvSpPr txBox="1"/>
          <p:nvPr/>
        </p:nvSpPr>
        <p:spPr>
          <a:xfrm>
            <a:off x="688875" y="6094601"/>
            <a:ext cx="3456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bg1"/>
                </a:solidFill>
              </a:rPr>
              <a:t>Slide by Pietro Michelucci</a:t>
            </a:r>
            <a:endParaRPr dirty="0">
              <a:solidFill>
                <a:schemeClr val="bg1"/>
              </a:solidFill>
            </a:endParaRPr>
          </a:p>
          <a:p>
            <a:pPr marL="0" lvl="0" indent="0" algn="l" rtl="0">
              <a:spcBef>
                <a:spcPts val="0"/>
              </a:spcBef>
              <a:spcAft>
                <a:spcPts val="0"/>
              </a:spcAft>
              <a:buNone/>
            </a:pPr>
            <a:r>
              <a:rPr lang="en-US" dirty="0">
                <a:solidFill>
                  <a:schemeClr val="bg1"/>
                </a:solidFill>
              </a:rPr>
              <a:t>Human Computation Institute</a:t>
            </a:r>
            <a:endParaRPr dirty="0">
              <a:solidFill>
                <a:schemeClr val="bg1"/>
              </a:solidFill>
            </a:endParaRPr>
          </a:p>
          <a:p>
            <a:pPr marL="0" lvl="0" indent="0" algn="l" rtl="0">
              <a:spcBef>
                <a:spcPts val="0"/>
              </a:spcBef>
              <a:spcAft>
                <a:spcPts val="0"/>
              </a:spcAft>
              <a:buNone/>
            </a:pPr>
            <a:r>
              <a:rPr lang="en-US" dirty="0">
                <a:solidFill>
                  <a:schemeClr val="bg1"/>
                </a:solidFill>
              </a:rPr>
              <a:t>CC BY-SA 4.0</a:t>
            </a:r>
            <a:endParaRPr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2" name="Title 1">
            <a:extLst>
              <a:ext uri="{FF2B5EF4-FFF2-40B4-BE49-F238E27FC236}">
                <a16:creationId xmlns:a16="http://schemas.microsoft.com/office/drawing/2014/main" id="{401D4E6E-50A8-4E33-32FA-E8267E6D8F7A}"/>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Foldit – Solve Puzzles for Science</a:t>
            </a:r>
          </a:p>
        </p:txBody>
      </p:sp>
      <p:pic>
        <p:nvPicPr>
          <p:cNvPr id="353" name="Google Shape;353;p55" descr="Foldit logo"/>
          <p:cNvPicPr preferRelativeResize="0"/>
          <p:nvPr/>
        </p:nvPicPr>
        <p:blipFill>
          <a:blip r:embed="rId3">
            <a:alphaModFix/>
          </a:blip>
          <a:stretch>
            <a:fillRect/>
          </a:stretch>
        </p:blipFill>
        <p:spPr>
          <a:xfrm>
            <a:off x="3514402" y="789133"/>
            <a:ext cx="4565623" cy="2774250"/>
          </a:xfrm>
          <a:prstGeom prst="rect">
            <a:avLst/>
          </a:prstGeom>
          <a:noFill/>
          <a:ln>
            <a:noFill/>
          </a:ln>
        </p:spPr>
      </p:pic>
      <p:sp>
        <p:nvSpPr>
          <p:cNvPr id="354" name="Google Shape;354;p55"/>
          <p:cNvSpPr txBox="1"/>
          <p:nvPr/>
        </p:nvSpPr>
        <p:spPr>
          <a:xfrm>
            <a:off x="2237500" y="3799581"/>
            <a:ext cx="79677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rgbClr val="212529"/>
                </a:solidFill>
              </a:rPr>
              <a:t>If a protein researcher is struggling with a particular problem, they will create a Foldit puzzle for their problem. By playing Foldit puzzles, you help to solve protein research problems.</a:t>
            </a:r>
            <a:endParaRPr sz="2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2" name="Title 1">
            <a:extLst>
              <a:ext uri="{FF2B5EF4-FFF2-40B4-BE49-F238E27FC236}">
                <a16:creationId xmlns:a16="http://schemas.microsoft.com/office/drawing/2014/main" id="{30EBB472-37CA-320D-52C5-3C259BD5160D}"/>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Outbreaks Near Me</a:t>
            </a:r>
          </a:p>
        </p:txBody>
      </p:sp>
      <p:pic>
        <p:nvPicPr>
          <p:cNvPr id="362" name="Google Shape;362;p56" descr="Outbreaks Near Me logo"/>
          <p:cNvPicPr preferRelativeResize="0"/>
          <p:nvPr/>
        </p:nvPicPr>
        <p:blipFill>
          <a:blip r:embed="rId3">
            <a:alphaModFix/>
          </a:blip>
          <a:stretch>
            <a:fillRect/>
          </a:stretch>
        </p:blipFill>
        <p:spPr>
          <a:xfrm>
            <a:off x="3985100" y="370700"/>
            <a:ext cx="4019550" cy="1066800"/>
          </a:xfrm>
          <a:prstGeom prst="rect">
            <a:avLst/>
          </a:prstGeom>
          <a:noFill/>
          <a:ln>
            <a:noFill/>
          </a:ln>
        </p:spPr>
      </p:pic>
      <p:pic>
        <p:nvPicPr>
          <p:cNvPr id="363" name="Google Shape;363;p56" descr="Boston Children's Hospital/Harvard Medical School logos"/>
          <p:cNvPicPr preferRelativeResize="0"/>
          <p:nvPr/>
        </p:nvPicPr>
        <p:blipFill>
          <a:blip r:embed="rId4">
            <a:alphaModFix/>
          </a:blip>
          <a:stretch>
            <a:fillRect/>
          </a:stretch>
        </p:blipFill>
        <p:spPr>
          <a:xfrm>
            <a:off x="1982800" y="1680875"/>
            <a:ext cx="8382000" cy="1562100"/>
          </a:xfrm>
          <a:prstGeom prst="rect">
            <a:avLst/>
          </a:prstGeom>
          <a:noFill/>
          <a:ln>
            <a:noFill/>
          </a:ln>
        </p:spPr>
      </p:pic>
      <p:pic>
        <p:nvPicPr>
          <p:cNvPr id="364" name="Google Shape;364;p56" descr="Screenshot of Outbreaks Near Me project where participants can share how they are feeling"/>
          <p:cNvPicPr preferRelativeResize="0"/>
          <p:nvPr/>
        </p:nvPicPr>
        <p:blipFill>
          <a:blip r:embed="rId5">
            <a:alphaModFix/>
          </a:blip>
          <a:stretch>
            <a:fillRect/>
          </a:stretch>
        </p:blipFill>
        <p:spPr>
          <a:xfrm>
            <a:off x="527550" y="3486350"/>
            <a:ext cx="3547249" cy="3298725"/>
          </a:xfrm>
          <a:prstGeom prst="rect">
            <a:avLst/>
          </a:prstGeom>
          <a:noFill/>
          <a:ln>
            <a:noFill/>
          </a:ln>
        </p:spPr>
      </p:pic>
      <p:sp>
        <p:nvSpPr>
          <p:cNvPr id="361" name="Google Shape;361;p56"/>
          <p:cNvSpPr txBox="1"/>
          <p:nvPr/>
        </p:nvSpPr>
        <p:spPr>
          <a:xfrm>
            <a:off x="4361450" y="3486350"/>
            <a:ext cx="7473900" cy="4125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US" sz="1800">
                <a:solidFill>
                  <a:schemeClr val="dk1"/>
                </a:solidFill>
              </a:rPr>
              <a:t>Flu and COVID-19 early warning system</a:t>
            </a:r>
            <a:endParaRPr sz="1800">
              <a:solidFill>
                <a:schemeClr val="dk1"/>
              </a:solidFill>
            </a:endParaRPr>
          </a:p>
          <a:p>
            <a:pPr marL="0" lvl="0" indent="0" algn="l" rtl="0">
              <a:lnSpc>
                <a:spcPct val="150000"/>
              </a:lnSpc>
              <a:spcBef>
                <a:spcPts val="1800"/>
              </a:spcBef>
              <a:spcAft>
                <a:spcPts val="0"/>
              </a:spcAft>
              <a:buClr>
                <a:schemeClr val="dk1"/>
              </a:buClr>
              <a:buSzPts val="1100"/>
              <a:buFont typeface="Arial"/>
              <a:buNone/>
            </a:pPr>
            <a:r>
              <a:rPr lang="en-US" sz="1800">
                <a:solidFill>
                  <a:schemeClr val="dk1"/>
                </a:solidFill>
              </a:rPr>
              <a:t>Influenza and COVID-19 pose major risks to our health and wellbeing. We've created a system that allows citizen scientists, like you, across North America to securely and anonymously self-report symptoms.</a:t>
            </a:r>
            <a:endParaRPr sz="1800">
              <a:solidFill>
                <a:schemeClr val="dk1"/>
              </a:solidFill>
            </a:endParaRPr>
          </a:p>
          <a:p>
            <a:pPr marL="0" lvl="0" indent="0" algn="l" rtl="0">
              <a:lnSpc>
                <a:spcPct val="150000"/>
              </a:lnSpc>
              <a:spcBef>
                <a:spcPts val="1800"/>
              </a:spcBef>
              <a:spcAft>
                <a:spcPts val="0"/>
              </a:spcAft>
              <a:buClr>
                <a:schemeClr val="dk1"/>
              </a:buClr>
              <a:buSzPts val="1100"/>
              <a:buFont typeface="Arial"/>
              <a:buNone/>
            </a:pPr>
            <a:r>
              <a:rPr lang="en-US" sz="1800">
                <a:solidFill>
                  <a:schemeClr val="dk1"/>
                </a:solidFill>
              </a:rPr>
              <a:t>And since our users generally report before they see a healthcare provider, we can see trends and the spread before local and national public health agencies.</a:t>
            </a:r>
            <a:endParaRPr sz="1800">
              <a:solidFill>
                <a:schemeClr val="dk1"/>
              </a:solidFill>
            </a:endParaRPr>
          </a:p>
          <a:p>
            <a:pPr marL="0" lvl="0" indent="0" algn="l" rtl="0">
              <a:spcBef>
                <a:spcPts val="1800"/>
              </a:spcBef>
              <a:spcAft>
                <a:spcPts val="0"/>
              </a:spcAft>
              <a:buNone/>
            </a:pPr>
            <a:endParaRPr sz="2200">
              <a:solidFill>
                <a:srgbClr val="21252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2" name="Title 1">
            <a:extLst>
              <a:ext uri="{FF2B5EF4-FFF2-40B4-BE49-F238E27FC236}">
                <a16:creationId xmlns:a16="http://schemas.microsoft.com/office/drawing/2014/main" id="{2CD5B8C5-458F-CF23-2C93-F84E19C1EB71}"/>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Monkey Health Explorer</a:t>
            </a:r>
          </a:p>
        </p:txBody>
      </p:sp>
      <p:pic>
        <p:nvPicPr>
          <p:cNvPr id="371" name="Google Shape;371;p57" descr="Monkey Health Explorer project banner with an image of monkey"/>
          <p:cNvPicPr preferRelativeResize="0"/>
          <p:nvPr/>
        </p:nvPicPr>
        <p:blipFill>
          <a:blip r:embed="rId3">
            <a:alphaModFix/>
          </a:blip>
          <a:srcRect t="19181"/>
          <a:stretch>
            <a:fillRect/>
          </a:stretch>
        </p:blipFill>
        <p:spPr>
          <a:xfrm>
            <a:off x="2247900" y="954154"/>
            <a:ext cx="7696200" cy="1662762"/>
          </a:xfrm>
          <a:prstGeom prst="rect">
            <a:avLst/>
          </a:prstGeom>
          <a:noFill/>
          <a:ln>
            <a:noFill/>
          </a:ln>
        </p:spPr>
      </p:pic>
      <p:pic>
        <p:nvPicPr>
          <p:cNvPr id="372" name="Google Shape;372;p57" descr="Monkey Health Explorer project description asking participants to identify white blood cell types"/>
          <p:cNvPicPr preferRelativeResize="0"/>
          <p:nvPr/>
        </p:nvPicPr>
        <p:blipFill>
          <a:blip r:embed="rId4">
            <a:alphaModFix/>
          </a:blip>
          <a:stretch>
            <a:fillRect/>
          </a:stretch>
        </p:blipFill>
        <p:spPr>
          <a:xfrm>
            <a:off x="3335363" y="2360911"/>
            <a:ext cx="5839326" cy="1752825"/>
          </a:xfrm>
          <a:prstGeom prst="rect">
            <a:avLst/>
          </a:prstGeom>
          <a:noFill/>
          <a:ln>
            <a:noFill/>
          </a:ln>
        </p:spPr>
      </p:pic>
      <p:pic>
        <p:nvPicPr>
          <p:cNvPr id="373" name="Google Shape;373;p57" descr="Screenshot of the Monkey Health Explorer statistics"/>
          <p:cNvPicPr preferRelativeResize="0"/>
          <p:nvPr/>
        </p:nvPicPr>
        <p:blipFill>
          <a:blip r:embed="rId5">
            <a:alphaModFix/>
          </a:blip>
          <a:stretch>
            <a:fillRect/>
          </a:stretch>
        </p:blipFill>
        <p:spPr>
          <a:xfrm>
            <a:off x="0" y="4006452"/>
            <a:ext cx="12192000" cy="28515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77"/>
        <p:cNvGrpSpPr/>
        <p:nvPr/>
      </p:nvGrpSpPr>
      <p:grpSpPr>
        <a:xfrm>
          <a:off x="0" y="0"/>
          <a:ext cx="0" cy="0"/>
          <a:chOff x="0" y="0"/>
          <a:chExt cx="0" cy="0"/>
        </a:xfrm>
      </p:grpSpPr>
      <p:sp>
        <p:nvSpPr>
          <p:cNvPr id="382" name="Google Shape;382;p58"/>
          <p:cNvSpPr txBox="1">
            <a:spLocks noGrp="1"/>
          </p:cNvSpPr>
          <p:nvPr>
            <p:ph type="title" idx="4294967295"/>
          </p:nvPr>
        </p:nvSpPr>
        <p:spPr>
          <a:xfrm>
            <a:off x="0" y="0"/>
            <a:ext cx="12192000" cy="1143300"/>
          </a:xfrm>
          <a:prstGeom prst="rect">
            <a:avLst/>
          </a:prstGeom>
          <a:solidFill>
            <a:srgbClr val="000000"/>
          </a:solidFill>
          <a:ln>
            <a:noFill/>
          </a:ln>
        </p:spPr>
        <p:txBody>
          <a:bodyPr spcFirstLastPara="1" wrap="square" lIns="121900" tIns="60925" rIns="121900" bIns="60925" anchor="ctr" anchorCtr="0">
            <a:normAutofit/>
          </a:bodyPr>
          <a:lstStyle/>
          <a:p>
            <a:pPr marL="0" marR="0" lvl="0" indent="0" algn="ctr" rtl="0">
              <a:lnSpc>
                <a:spcPct val="100000"/>
              </a:lnSpc>
              <a:spcBef>
                <a:spcPts val="0"/>
              </a:spcBef>
              <a:spcAft>
                <a:spcPts val="0"/>
              </a:spcAft>
              <a:buClr>
                <a:schemeClr val="dk1"/>
              </a:buClr>
              <a:buSzPts val="1500"/>
              <a:buFont typeface="Calibri"/>
              <a:buNone/>
            </a:pPr>
            <a:r>
              <a:rPr lang="en-US" sz="4800">
                <a:solidFill>
                  <a:srgbClr val="FFFFFF"/>
                </a:solidFill>
                <a:latin typeface="Comfortaa"/>
                <a:ea typeface="Comfortaa"/>
                <a:cs typeface="Comfortaa"/>
                <a:sym typeface="Comfortaa"/>
              </a:rPr>
              <a:t>Answering research questions...</a:t>
            </a:r>
            <a:endParaRPr sz="4800">
              <a:latin typeface="Comfortaa"/>
              <a:ea typeface="Comfortaa"/>
              <a:cs typeface="Comfortaa"/>
              <a:sym typeface="Comfortaa"/>
            </a:endParaRPr>
          </a:p>
        </p:txBody>
      </p:sp>
      <p:pic>
        <p:nvPicPr>
          <p:cNvPr id="381" name="Google Shape;381;p58" descr="Various titles of research articles using community participation"/>
          <p:cNvPicPr preferRelativeResize="0"/>
          <p:nvPr/>
        </p:nvPicPr>
        <p:blipFill rotWithShape="1">
          <a:blip r:embed="rId3">
            <a:alphaModFix/>
          </a:blip>
          <a:srcRect l="12199" t="15109" r="12077" b="14779"/>
          <a:stretch/>
        </p:blipFill>
        <p:spPr>
          <a:xfrm>
            <a:off x="817967" y="1372333"/>
            <a:ext cx="5539645" cy="1724400"/>
          </a:xfrm>
          <a:prstGeom prst="rect">
            <a:avLst/>
          </a:prstGeom>
          <a:noFill/>
          <a:ln>
            <a:noFill/>
          </a:ln>
        </p:spPr>
      </p:pic>
      <p:pic>
        <p:nvPicPr>
          <p:cNvPr id="379" name="Google Shape;379;p58" descr="Various titles of research articles using community participation"/>
          <p:cNvPicPr preferRelativeResize="0"/>
          <p:nvPr/>
        </p:nvPicPr>
        <p:blipFill>
          <a:blip r:embed="rId4">
            <a:alphaModFix/>
          </a:blip>
          <a:stretch>
            <a:fillRect/>
          </a:stretch>
        </p:blipFill>
        <p:spPr>
          <a:xfrm>
            <a:off x="3877731" y="3129531"/>
            <a:ext cx="7961410" cy="1724400"/>
          </a:xfrm>
          <a:prstGeom prst="rect">
            <a:avLst/>
          </a:prstGeom>
          <a:noFill/>
          <a:ln>
            <a:noFill/>
          </a:ln>
        </p:spPr>
      </p:pic>
      <p:pic>
        <p:nvPicPr>
          <p:cNvPr id="378" name="Google Shape;378;p58" descr="Various titles of research articles using community participation"/>
          <p:cNvPicPr preferRelativeResize="0"/>
          <p:nvPr/>
        </p:nvPicPr>
        <p:blipFill>
          <a:blip r:embed="rId5">
            <a:alphaModFix/>
          </a:blip>
          <a:stretch>
            <a:fillRect/>
          </a:stretch>
        </p:blipFill>
        <p:spPr>
          <a:xfrm>
            <a:off x="817967" y="4886733"/>
            <a:ext cx="6829603" cy="1502300"/>
          </a:xfrm>
          <a:prstGeom prst="rect">
            <a:avLst/>
          </a:prstGeom>
          <a:noFill/>
          <a:ln>
            <a:noFill/>
          </a:ln>
        </p:spPr>
      </p:pic>
      <p:pic>
        <p:nvPicPr>
          <p:cNvPr id="384" name="Google Shape;384;p58" descr="Headshot of Pietro Michelucci"/>
          <p:cNvPicPr preferRelativeResize="0"/>
          <p:nvPr/>
        </p:nvPicPr>
        <p:blipFill>
          <a:blip r:embed="rId6">
            <a:alphaModFix/>
          </a:blip>
          <a:stretch>
            <a:fillRect/>
          </a:stretch>
        </p:blipFill>
        <p:spPr>
          <a:xfrm>
            <a:off x="8947975" y="6146351"/>
            <a:ext cx="765087" cy="697974"/>
          </a:xfrm>
          <a:prstGeom prst="rect">
            <a:avLst/>
          </a:prstGeom>
          <a:noFill/>
          <a:ln>
            <a:noFill/>
          </a:ln>
        </p:spPr>
      </p:pic>
      <p:sp>
        <p:nvSpPr>
          <p:cNvPr id="383" name="Google Shape;383;p58"/>
          <p:cNvSpPr txBox="1"/>
          <p:nvPr/>
        </p:nvSpPr>
        <p:spPr>
          <a:xfrm>
            <a:off x="9650401" y="6089350"/>
            <a:ext cx="2540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2"/>
                </a:solidFill>
              </a:rPr>
              <a:t>Slide by Pietro Michelucci</a:t>
            </a:r>
            <a:endParaRPr>
              <a:solidFill>
                <a:schemeClr val="lt2"/>
              </a:solidFill>
            </a:endParaRPr>
          </a:p>
          <a:p>
            <a:pPr marL="0" lvl="0" indent="0" algn="l" rtl="0">
              <a:spcBef>
                <a:spcPts val="0"/>
              </a:spcBef>
              <a:spcAft>
                <a:spcPts val="0"/>
              </a:spcAft>
              <a:buNone/>
            </a:pPr>
            <a:r>
              <a:rPr lang="en-US">
                <a:solidFill>
                  <a:schemeClr val="lt2"/>
                </a:solidFill>
              </a:rPr>
              <a:t>Human Computation Institute</a:t>
            </a:r>
            <a:endParaRPr>
              <a:solidFill>
                <a:schemeClr val="lt2"/>
              </a:solidFill>
            </a:endParaRPr>
          </a:p>
          <a:p>
            <a:pPr marL="0" lvl="0" indent="0" algn="l" rtl="0">
              <a:spcBef>
                <a:spcPts val="0"/>
              </a:spcBef>
              <a:spcAft>
                <a:spcPts val="0"/>
              </a:spcAft>
              <a:buNone/>
            </a:pPr>
            <a:r>
              <a:rPr lang="en-US">
                <a:solidFill>
                  <a:schemeClr val="lt2"/>
                </a:solidFill>
              </a:rPr>
              <a:t>CC BY-SA 4.0</a:t>
            </a:r>
            <a:endParaRPr>
              <a:solidFill>
                <a:schemeClr val="lt2"/>
              </a:solidFill>
            </a:endParaRPr>
          </a:p>
        </p:txBody>
      </p:sp>
      <p:pic>
        <p:nvPicPr>
          <p:cNvPr id="380" name="Google Shape;380;p58">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2153331" y="3129531"/>
            <a:ext cx="1724400" cy="172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2" name="Title 1">
            <a:extLst>
              <a:ext uri="{FF2B5EF4-FFF2-40B4-BE49-F238E27FC236}">
                <a16:creationId xmlns:a16="http://schemas.microsoft.com/office/drawing/2014/main" id="{2D6B8A16-F986-71B9-8B9E-45618F07ABE2}"/>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Citizen Science: Theory and Practice</a:t>
            </a:r>
          </a:p>
        </p:txBody>
      </p:sp>
      <p:pic>
        <p:nvPicPr>
          <p:cNvPr id="392" name="Google Shape;392;p59" descr="Screenshot of Citizen Science: Theory and Practice publication "/>
          <p:cNvPicPr preferRelativeResize="0"/>
          <p:nvPr/>
        </p:nvPicPr>
        <p:blipFill>
          <a:blip r:embed="rId3">
            <a:alphaModFix/>
          </a:blip>
          <a:stretch>
            <a:fillRect/>
          </a:stretch>
        </p:blipFill>
        <p:spPr>
          <a:xfrm>
            <a:off x="2417760" y="0"/>
            <a:ext cx="7005167" cy="2419400"/>
          </a:xfrm>
          <a:prstGeom prst="rect">
            <a:avLst/>
          </a:prstGeom>
          <a:noFill/>
          <a:ln>
            <a:noFill/>
          </a:ln>
        </p:spPr>
      </p:pic>
      <p:sp>
        <p:nvSpPr>
          <p:cNvPr id="391" name="Google Shape;391;p59"/>
          <p:cNvSpPr txBox="1"/>
          <p:nvPr/>
        </p:nvSpPr>
        <p:spPr>
          <a:xfrm>
            <a:off x="38400" y="2363400"/>
            <a:ext cx="121152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solidFill>
                  <a:schemeClr val="tx1"/>
                </a:solidFill>
              </a:rPr>
              <a:t>Citizen science projects relevant to human health and the biosciences are on the rise. </a:t>
            </a:r>
            <a:endParaRPr sz="2800" dirty="0">
              <a:solidFill>
                <a:schemeClr val="tx1"/>
              </a:solidFill>
            </a:endParaRPr>
          </a:p>
          <a:p>
            <a:pPr marL="0" lvl="0" indent="0" algn="l" rtl="0">
              <a:spcBef>
                <a:spcPts val="0"/>
              </a:spcBef>
              <a:spcAft>
                <a:spcPts val="0"/>
              </a:spcAft>
              <a:buNone/>
            </a:pPr>
            <a:endParaRPr sz="2800" dirty="0">
              <a:solidFill>
                <a:schemeClr val="tx1"/>
              </a:solidFill>
              <a:highlight>
                <a:srgbClr val="FFFFFF"/>
              </a:highlight>
              <a:latin typeface="Merriweather"/>
              <a:ea typeface="Merriweather"/>
              <a:cs typeface="Merriweather"/>
              <a:sym typeface="Merriweather"/>
            </a:endParaRPr>
          </a:p>
          <a:p>
            <a:pPr marL="0" lvl="0" indent="0" algn="l" rtl="0">
              <a:spcBef>
                <a:spcPts val="0"/>
              </a:spcBef>
              <a:spcAft>
                <a:spcPts val="0"/>
              </a:spcAft>
              <a:buNone/>
            </a:pPr>
            <a:r>
              <a:rPr lang="en-US" sz="2800" dirty="0">
                <a:solidFill>
                  <a:schemeClr val="tx1"/>
                </a:solidFill>
              </a:rPr>
              <a:t>Examples of biomedical citizen science activities include public health studies that engage communities in data collection, including participatory and community epidemiology studies; initiatives led by patients and caregivers to understand and treat disease; biomedical research and biotechnology development occurring in non-traditional spaces, such as community laboratories; and self-tracking and self-experimentation activities to improve health and well-being.</a:t>
            </a:r>
            <a:endParaRPr sz="3000"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2" name="Title 1">
            <a:extLst>
              <a:ext uri="{FF2B5EF4-FFF2-40B4-BE49-F238E27FC236}">
                <a16:creationId xmlns:a16="http://schemas.microsoft.com/office/drawing/2014/main" id="{A227491E-6D81-A57F-AECF-B98F0623DCA5}"/>
              </a:ext>
            </a:extLst>
          </p:cNvPr>
          <p:cNvSpPr>
            <a:spLocks noGrp="1"/>
          </p:cNvSpPr>
          <p:nvPr>
            <p:ph type="title" idx="4294967295"/>
          </p:nvPr>
        </p:nvSpPr>
        <p:spPr>
          <a:xfrm>
            <a:off x="0" y="-1325563"/>
            <a:ext cx="11353800" cy="1325563"/>
          </a:xfrm>
        </p:spPr>
        <p:txBody>
          <a:bodyPr spcFirstLastPara="1" wrap="square" lIns="91425" tIns="45700" rIns="91425" bIns="45700" anchor="b" anchorCtr="0">
            <a:normAutofit/>
          </a:bodyPr>
          <a:lstStyle/>
          <a:p>
            <a:r>
              <a:rPr lang="en-US" dirty="0"/>
              <a:t>Citizen Science: Theory and Practice Articles</a:t>
            </a:r>
          </a:p>
        </p:txBody>
      </p:sp>
      <p:pic>
        <p:nvPicPr>
          <p:cNvPr id="399" name="Google Shape;399;p60" descr="Citizen Science: Theory and Practice article screenshot"/>
          <p:cNvPicPr preferRelativeResize="0"/>
          <p:nvPr/>
        </p:nvPicPr>
        <p:blipFill rotWithShape="1">
          <a:blip r:embed="rId3">
            <a:alphaModFix/>
          </a:blip>
          <a:srcRect/>
          <a:stretch/>
        </p:blipFill>
        <p:spPr>
          <a:xfrm>
            <a:off x="789432" y="756412"/>
            <a:ext cx="7467600" cy="5613400"/>
          </a:xfrm>
          <a:prstGeom prst="rect">
            <a:avLst/>
          </a:prstGeom>
          <a:noFill/>
          <a:ln>
            <a:noFill/>
          </a:ln>
        </p:spPr>
      </p:pic>
      <p:sp>
        <p:nvSpPr>
          <p:cNvPr id="400" name="Google Shape;400;p60"/>
          <p:cNvSpPr txBox="1"/>
          <p:nvPr/>
        </p:nvSpPr>
        <p:spPr>
          <a:xfrm>
            <a:off x="8534400" y="756412"/>
            <a:ext cx="3048000" cy="54784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Professional Associations</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Journal</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Policy</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Degrees</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Certificates</a:t>
            </a:r>
            <a:endParaRPr/>
          </a:p>
          <a:p>
            <a:pPr marL="0" marR="0" lvl="0" indent="0" algn="l" rtl="0">
              <a:lnSpc>
                <a:spcPct val="100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800" b="0" i="0" u="none" strike="noStrike" cap="none">
                <a:solidFill>
                  <a:srgbClr val="000000"/>
                </a:solidFill>
                <a:latin typeface="Arial"/>
                <a:ea typeface="Arial"/>
                <a:cs typeface="Arial"/>
                <a:sym typeface="Arial"/>
              </a:rPr>
              <a:t>Careers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 name="Title 1">
            <a:extLst>
              <a:ext uri="{FF2B5EF4-FFF2-40B4-BE49-F238E27FC236}">
                <a16:creationId xmlns:a16="http://schemas.microsoft.com/office/drawing/2014/main" id="{CEAB3560-AF38-F97C-0FA0-75E1505EFC45}"/>
              </a:ext>
            </a:extLst>
          </p:cNvPr>
          <p:cNvSpPr>
            <a:spLocks noGrp="1"/>
          </p:cNvSpPr>
          <p:nvPr>
            <p:ph type="title" idx="4294967295"/>
          </p:nvPr>
        </p:nvSpPr>
        <p:spPr>
          <a:xfrm>
            <a:off x="0" y="-1079500"/>
            <a:ext cx="10515600" cy="965200"/>
          </a:xfrm>
        </p:spPr>
        <p:txBody>
          <a:bodyPr spcFirstLastPara="1" wrap="square" lIns="91425" tIns="45700" rIns="91425" bIns="45700" anchor="b" anchorCtr="0">
            <a:normAutofit/>
          </a:bodyPr>
          <a:lstStyle/>
          <a:p>
            <a:r>
              <a:rPr lang="en-US" dirty="0"/>
              <a:t>Citizen Science: Theory and Practice </a:t>
            </a:r>
          </a:p>
        </p:txBody>
      </p:sp>
      <p:pic>
        <p:nvPicPr>
          <p:cNvPr id="407" name="Google Shape;407;p61" descr="Citizen Science: Theory and Practice page screenshot"/>
          <p:cNvPicPr preferRelativeResize="0"/>
          <p:nvPr/>
        </p:nvPicPr>
        <p:blipFill>
          <a:blip r:embed="rId3">
            <a:alphaModFix/>
          </a:blip>
          <a:stretch>
            <a:fillRect/>
          </a:stretch>
        </p:blipFill>
        <p:spPr>
          <a:xfrm>
            <a:off x="703054" y="674915"/>
            <a:ext cx="8347501" cy="58873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4"/>
          <p:cNvSpPr txBox="1">
            <a:spLocks noGrp="1"/>
          </p:cNvSpPr>
          <p:nvPr>
            <p:ph type="title"/>
          </p:nvPr>
        </p:nvSpPr>
        <p:spPr>
          <a:xfrm>
            <a:off x="2179371" y="2330271"/>
            <a:ext cx="8858100" cy="32541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52750"/>
              </a:buClr>
              <a:buSzPts val="4000"/>
              <a:buFont typeface="Nunito Sans Black"/>
              <a:buNone/>
            </a:pPr>
            <a:r>
              <a:rPr lang="en-US" sz="4000" dirty="0">
                <a:latin typeface="Arial"/>
                <a:ea typeface="Arial"/>
                <a:cs typeface="Arial"/>
                <a:sym typeface="Arial"/>
              </a:rPr>
              <a:t>A global movement that enables people from all walks of life to contribute to </a:t>
            </a:r>
            <a:r>
              <a:rPr lang="en-US" sz="4000" dirty="0">
                <a:solidFill>
                  <a:srgbClr val="FF6600"/>
                </a:solidFill>
                <a:latin typeface="Arial"/>
                <a:ea typeface="Arial"/>
                <a:cs typeface="Arial"/>
                <a:sym typeface="Arial"/>
              </a:rPr>
              <a:t>real scientific research</a:t>
            </a:r>
            <a:r>
              <a:rPr lang="en-US" sz="4000" dirty="0">
                <a:solidFill>
                  <a:schemeClr val="accent6"/>
                </a:solidFill>
                <a:latin typeface="Arial"/>
                <a:ea typeface="Arial"/>
                <a:cs typeface="Arial"/>
                <a:sym typeface="Arial"/>
              </a:rPr>
              <a:t> </a:t>
            </a:r>
            <a:r>
              <a:rPr lang="en-US" sz="4000" dirty="0">
                <a:latin typeface="Arial"/>
                <a:ea typeface="Arial"/>
                <a:cs typeface="Arial"/>
                <a:sym typeface="Arial"/>
              </a:rPr>
              <a:t>in collaboration with scientists. </a:t>
            </a:r>
            <a:endParaRPr dirty="0">
              <a:latin typeface="Arial"/>
              <a:ea typeface="Arial"/>
              <a:cs typeface="Arial"/>
              <a:sym typeface="Arial"/>
            </a:endParaRPr>
          </a:p>
        </p:txBody>
      </p:sp>
      <p:sp>
        <p:nvSpPr>
          <p:cNvPr id="240" name="Google Shape;240;p44"/>
          <p:cNvSpPr txBox="1"/>
          <p:nvPr/>
        </p:nvSpPr>
        <p:spPr>
          <a:xfrm>
            <a:off x="2420003" y="942873"/>
            <a:ext cx="794004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a:solidFill>
                  <a:srgbClr val="252750"/>
                </a:solidFill>
                <a:latin typeface="Arial"/>
                <a:ea typeface="Arial"/>
                <a:cs typeface="Arial"/>
                <a:sym typeface="Arial"/>
              </a:rPr>
              <a:t>What is citizen science?</a:t>
            </a:r>
            <a:endParaRPr sz="4800" b="0" i="0" u="none" strike="noStrike" cap="none" dirty="0">
              <a:solidFill>
                <a:srgbClr val="25275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p:cTn id="7" dur="10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2" name="Title 1">
            <a:extLst>
              <a:ext uri="{FF2B5EF4-FFF2-40B4-BE49-F238E27FC236}">
                <a16:creationId xmlns:a16="http://schemas.microsoft.com/office/drawing/2014/main" id="{2587BAA7-1696-5497-D69F-BE03F7AA03C4}"/>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HHS </a:t>
            </a:r>
            <a:r>
              <a:rPr lang="en-US" dirty="0" err="1"/>
              <a:t>InnovationX</a:t>
            </a:r>
            <a:r>
              <a:rPr lang="en-US" dirty="0"/>
              <a:t> Priorities</a:t>
            </a:r>
          </a:p>
        </p:txBody>
      </p:sp>
      <p:pic>
        <p:nvPicPr>
          <p:cNvPr id="414" name="Google Shape;414;p62" descr="HHS InnovationX priorties, including human-centered design, Lyme innovation, etc."/>
          <p:cNvPicPr preferRelativeResize="0"/>
          <p:nvPr/>
        </p:nvPicPr>
        <p:blipFill>
          <a:blip r:embed="rId3">
            <a:alphaModFix/>
          </a:blip>
          <a:stretch>
            <a:fillRect/>
          </a:stretch>
        </p:blipFill>
        <p:spPr>
          <a:xfrm>
            <a:off x="431950" y="192362"/>
            <a:ext cx="5756199" cy="6473285"/>
          </a:xfrm>
          <a:prstGeom prst="rect">
            <a:avLst/>
          </a:prstGeom>
          <a:noFill/>
          <a:ln>
            <a:noFill/>
          </a:ln>
        </p:spPr>
      </p:pic>
      <p:sp>
        <p:nvSpPr>
          <p:cNvPr id="415" name="Google Shape;415;p62"/>
          <p:cNvSpPr/>
          <p:nvPr/>
        </p:nvSpPr>
        <p:spPr>
          <a:xfrm>
            <a:off x="6694275" y="1473475"/>
            <a:ext cx="5235900" cy="323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100"/>
              <a:t>Libraries are quickly becoming community hubs for citizen science primed to mobilize public engagement in biomedical and human health research.</a:t>
            </a:r>
            <a:endParaRPr sz="3100"/>
          </a:p>
        </p:txBody>
      </p:sp>
      <p:sp>
        <p:nvSpPr>
          <p:cNvPr id="413" name="Google Shape;413;p62"/>
          <p:cNvSpPr/>
          <p:nvPr/>
        </p:nvSpPr>
        <p:spPr>
          <a:xfrm>
            <a:off x="6661124" y="4481150"/>
            <a:ext cx="5235900" cy="1987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200" b="1" dirty="0">
                <a:solidFill>
                  <a:srgbClr val="00438D"/>
                </a:solidFill>
                <a:hlinkClick r:id="rId4">
                  <a:extLst>
                    <a:ext uri="{A12FA001-AC4F-418D-AE19-62706E023703}">
                      <ahyp:hlinkClr xmlns:ahyp="http://schemas.microsoft.com/office/drawing/2018/hyperlinkcolor" val="tx"/>
                    </a:ext>
                  </a:extLst>
                </a:hlinkClick>
              </a:rPr>
              <a:t>HHS </a:t>
            </a:r>
            <a:r>
              <a:rPr lang="en-US" sz="2200" b="1" dirty="0" err="1">
                <a:solidFill>
                  <a:srgbClr val="00438D"/>
                </a:solidFill>
                <a:hlinkClick r:id="rId4">
                  <a:extLst>
                    <a:ext uri="{A12FA001-AC4F-418D-AE19-62706E023703}">
                      <ahyp:hlinkClr xmlns:ahyp="http://schemas.microsoft.com/office/drawing/2018/hyperlinkcolor" val="tx"/>
                    </a:ext>
                  </a:extLst>
                </a:hlinkClick>
              </a:rPr>
              <a:t>InnovationX</a:t>
            </a:r>
            <a:r>
              <a:rPr lang="en-US" sz="2200" b="1" dirty="0">
                <a:solidFill>
                  <a:srgbClr val="00438D"/>
                </a:solidFill>
                <a:hlinkClick r:id="rId4">
                  <a:extLst>
                    <a:ext uri="{A12FA001-AC4F-418D-AE19-62706E023703}">
                      <ahyp:hlinkClr xmlns:ahyp="http://schemas.microsoft.com/office/drawing/2018/hyperlinkcolor" val="tx"/>
                    </a:ext>
                  </a:extLst>
                </a:hlinkClick>
              </a:rPr>
              <a:t> Priorities</a:t>
            </a:r>
            <a:endParaRPr lang="en-US" sz="2200" b="1" dirty="0">
              <a:solidFill>
                <a:srgbClr val="00438D"/>
              </a:solidFill>
            </a:endParaRPr>
          </a:p>
        </p:txBody>
      </p:sp>
      <p:pic>
        <p:nvPicPr>
          <p:cNvPr id="4" name="Picture 3">
            <a:extLst>
              <a:ext uri="{FF2B5EF4-FFF2-40B4-BE49-F238E27FC236}">
                <a16:creationId xmlns:a16="http://schemas.microsoft.com/office/drawing/2014/main" id="{375A8FFF-E214-0A84-2496-558497C3FE1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905525" y="192362"/>
            <a:ext cx="2024650" cy="56639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2" name="Title 1">
            <a:extLst>
              <a:ext uri="{FF2B5EF4-FFF2-40B4-BE49-F238E27FC236}">
                <a16:creationId xmlns:a16="http://schemas.microsoft.com/office/drawing/2014/main" id="{2203661C-AB2A-5677-12B4-B67B55E5AC6B}"/>
              </a:ext>
            </a:extLst>
          </p:cNvPr>
          <p:cNvSpPr txBox="1">
            <a:spLocks noGrp="1"/>
          </p:cNvSpPr>
          <p:nvPr>
            <p:ph type="title" idx="4294967295"/>
          </p:nvPr>
        </p:nvSpPr>
        <p:spPr>
          <a:xfrm>
            <a:off x="319650" y="696686"/>
            <a:ext cx="8893629"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333333"/>
                </a:solidFill>
                <a:effectLst/>
                <a:uLnTx/>
                <a:uFillTx/>
                <a:latin typeface="Arial"/>
                <a:ea typeface="Arial"/>
                <a:cs typeface="Arial"/>
                <a:sym typeface="Arial"/>
              </a:rPr>
              <a:t>Crowdsourcing and Citizen Science Act of 2016</a:t>
            </a:r>
            <a:endParaRPr kumimoji="0" lang="en-US" sz="3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22" name="Google Shape;422;p63"/>
          <p:cNvSpPr txBox="1"/>
          <p:nvPr/>
        </p:nvSpPr>
        <p:spPr>
          <a:xfrm>
            <a:off x="319650" y="1418384"/>
            <a:ext cx="11552700"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dirty="0">
                <a:solidFill>
                  <a:srgbClr val="333333"/>
                </a:solidFill>
                <a:latin typeface="Arial"/>
                <a:ea typeface="Arial"/>
                <a:cs typeface="Arial"/>
                <a:sym typeface="Arial"/>
              </a:rPr>
              <a:t>This bill authorizes executive agencies to: </a:t>
            </a:r>
            <a:endParaRPr dirty="0"/>
          </a:p>
          <a:p>
            <a:pPr marL="0" marR="0" lvl="0" indent="0" algn="l" rtl="0">
              <a:lnSpc>
                <a:spcPct val="100000"/>
              </a:lnSpc>
              <a:spcBef>
                <a:spcPts val="0"/>
              </a:spcBef>
              <a:spcAft>
                <a:spcPts val="0"/>
              </a:spcAft>
              <a:buNone/>
            </a:pPr>
            <a:endParaRPr sz="2000" b="0" i="0" u="none" strike="noStrike" cap="none" dirty="0">
              <a:solidFill>
                <a:srgbClr val="333333"/>
              </a:solidFill>
              <a:latin typeface="Arial"/>
              <a:ea typeface="Arial"/>
              <a:cs typeface="Arial"/>
              <a:sym typeface="Arial"/>
            </a:endParaRPr>
          </a:p>
          <a:p>
            <a:pPr marL="342900" marR="0" lvl="1"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333333"/>
                </a:solidFill>
                <a:latin typeface="Arial"/>
                <a:ea typeface="Arial"/>
                <a:cs typeface="Arial"/>
                <a:sym typeface="Arial"/>
              </a:rPr>
              <a:t>use crowdsourcing and citizen science approaches to conduct activities designed to advance their missions,</a:t>
            </a:r>
            <a:endParaRPr dirty="0"/>
          </a:p>
          <a:p>
            <a:pPr marL="342900" marR="0" lvl="1" indent="-215900" algn="l" rtl="0">
              <a:lnSpc>
                <a:spcPct val="100000"/>
              </a:lnSpc>
              <a:spcBef>
                <a:spcPts val="0"/>
              </a:spcBef>
              <a:spcAft>
                <a:spcPts val="0"/>
              </a:spcAft>
              <a:buClr>
                <a:srgbClr val="000000"/>
              </a:buClr>
              <a:buSzPts val="2000"/>
              <a:buFont typeface="Arial"/>
              <a:buNone/>
            </a:pPr>
            <a:endParaRPr sz="2000" b="0" i="0" u="none" strike="noStrike" cap="none" dirty="0">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333333"/>
                </a:solidFill>
                <a:latin typeface="Arial"/>
                <a:ea typeface="Arial"/>
                <a:cs typeface="Arial"/>
                <a:sym typeface="Arial"/>
              </a:rPr>
              <a:t>accept volunteer services performed as part of a crowdsourcing or citizen science project, and </a:t>
            </a:r>
            <a:endParaRPr dirty="0"/>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dirty="0">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333333"/>
                </a:solidFill>
                <a:latin typeface="Arial"/>
                <a:ea typeface="Arial"/>
                <a:cs typeface="Arial"/>
                <a:sym typeface="Arial"/>
              </a:rPr>
              <a:t>enter into an agreement to share administrative duties for such activities with private sector entities or state, tribal, local, or foreign government agencies.</a:t>
            </a:r>
            <a:endParaRPr dirty="0"/>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dirty="0">
              <a:solidFill>
                <a:srgbClr val="333333"/>
              </a:solidFill>
              <a:latin typeface="Arial"/>
              <a:ea typeface="Arial"/>
              <a:cs typeface="Arial"/>
              <a:sym typeface="Arial"/>
            </a:endParaRPr>
          </a:p>
          <a:p>
            <a:pPr marL="0" marR="0" lvl="0" indent="0" algn="l" rtl="0">
              <a:lnSpc>
                <a:spcPct val="100000"/>
              </a:lnSpc>
              <a:spcBef>
                <a:spcPts val="0"/>
              </a:spcBef>
              <a:spcAft>
                <a:spcPts val="0"/>
              </a:spcAft>
              <a:buNone/>
            </a:pPr>
            <a:r>
              <a:rPr lang="en-US" sz="2000" b="0" i="0" u="none" strike="noStrike" cap="none" dirty="0">
                <a:solidFill>
                  <a:srgbClr val="333333"/>
                </a:solidFill>
                <a:latin typeface="Arial"/>
                <a:ea typeface="Arial"/>
                <a:cs typeface="Arial"/>
                <a:sym typeface="Arial"/>
              </a:rPr>
              <a:t>Agencies shall: (1) make public and promote such projects to encourage broad participation of consenting participants, and (2) endeavor to make data collected through such projects open and available, in machine readable formats, to the public.</a:t>
            </a:r>
            <a:endParaRPr dirty="0"/>
          </a:p>
          <a:p>
            <a:pPr marL="0" marR="0" lvl="0" indent="0" algn="l" rtl="0">
              <a:lnSpc>
                <a:spcPct val="100000"/>
              </a:lnSpc>
              <a:spcBef>
                <a:spcPts val="0"/>
              </a:spcBef>
              <a:spcAft>
                <a:spcPts val="0"/>
              </a:spcAft>
              <a:buNone/>
            </a:pPr>
            <a:endParaRPr sz="2000" b="0" i="0" u="none" strike="noStrike" cap="none" dirty="0">
              <a:solidFill>
                <a:srgbClr val="333333"/>
              </a:solidFill>
              <a:latin typeface="Arial"/>
              <a:ea typeface="Arial"/>
              <a:cs typeface="Arial"/>
              <a:sym typeface="Arial"/>
            </a:endParaRPr>
          </a:p>
          <a:p>
            <a:pPr marL="0" marR="0" lvl="0" indent="0" algn="l" rtl="0">
              <a:lnSpc>
                <a:spcPct val="100000"/>
              </a:lnSpc>
              <a:spcBef>
                <a:spcPts val="0"/>
              </a:spcBef>
              <a:spcAft>
                <a:spcPts val="0"/>
              </a:spcAft>
              <a:buNone/>
            </a:pPr>
            <a:r>
              <a:rPr lang="en-US" sz="2000" b="0" i="0" u="none" strike="noStrike" cap="none" dirty="0">
                <a:solidFill>
                  <a:srgbClr val="333333"/>
                </a:solidFill>
                <a:latin typeface="Arial"/>
                <a:ea typeface="Arial"/>
                <a:cs typeface="Arial"/>
                <a:sym typeface="Arial"/>
              </a:rPr>
              <a:t>The General Services Administration shall identify and develop relevant products, training, and services to facilitate the use of crowdsourcing and citizen science activities.</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2" name="Title 1">
            <a:extLst>
              <a:ext uri="{FF2B5EF4-FFF2-40B4-BE49-F238E27FC236}">
                <a16:creationId xmlns:a16="http://schemas.microsoft.com/office/drawing/2014/main" id="{36B4CFC5-732D-3A73-5501-B8E08FE57813}"/>
              </a:ext>
            </a:extLst>
          </p:cNvPr>
          <p:cNvSpPr txBox="1">
            <a:spLocks noGrp="1"/>
          </p:cNvSpPr>
          <p:nvPr>
            <p:ph type="title" idx="4294967295"/>
          </p:nvPr>
        </p:nvSpPr>
        <p:spPr>
          <a:xfrm>
            <a:off x="2579914" y="2915904"/>
            <a:ext cx="7641771" cy="20928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500" b="1" i="0" u="none" strike="noStrike" kern="0" cap="none" spc="0" normalizeH="0" baseline="0" noProof="0" dirty="0">
                <a:ln>
                  <a:noFill/>
                </a:ln>
                <a:solidFill>
                  <a:srgbClr val="25284E"/>
                </a:solidFill>
                <a:effectLst/>
                <a:uLnTx/>
                <a:uFillTx/>
                <a:latin typeface="Arial"/>
                <a:ea typeface="Arial"/>
                <a:cs typeface="Arial"/>
                <a:sym typeface="Arial"/>
              </a:rPr>
              <a:t>The Role of SciStarter</a:t>
            </a:r>
          </a:p>
        </p:txBody>
      </p:sp>
      <p:pic>
        <p:nvPicPr>
          <p:cNvPr id="431" name="Google Shape;431;p64" descr="SciStarter robot logo"/>
          <p:cNvPicPr preferRelativeResize="0"/>
          <p:nvPr/>
        </p:nvPicPr>
        <p:blipFill rotWithShape="1">
          <a:blip r:embed="rId3">
            <a:alphaModFix/>
          </a:blip>
          <a:srcRect r="66807"/>
          <a:stretch>
            <a:fillRect/>
          </a:stretch>
        </p:blipFill>
        <p:spPr>
          <a:xfrm>
            <a:off x="0" y="1900973"/>
            <a:ext cx="2579914" cy="443052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2" name="Title 1">
            <a:extLst>
              <a:ext uri="{FF2B5EF4-FFF2-40B4-BE49-F238E27FC236}">
                <a16:creationId xmlns:a16="http://schemas.microsoft.com/office/drawing/2014/main" id="{E9E727BF-6922-98A9-F1A8-A6A17BB5E296}"/>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SciStarter Organization</a:t>
            </a:r>
          </a:p>
        </p:txBody>
      </p:sp>
      <p:pic>
        <p:nvPicPr>
          <p:cNvPr id="437" name="Google Shape;437;p65" descr="Millions of people enjoy science and nature. Thousands of scienctists need volunteers. But they can't find each other."/>
          <p:cNvPicPr preferRelativeResize="0"/>
          <p:nvPr/>
        </p:nvPicPr>
        <p:blipFill rotWithShape="1">
          <a:blip r:embed="rId3">
            <a:alphaModFix/>
          </a:blip>
          <a:srcRect/>
          <a:stretch/>
        </p:blipFill>
        <p:spPr>
          <a:xfrm>
            <a:off x="2227580" y="989076"/>
            <a:ext cx="7493000" cy="5562600"/>
          </a:xfrm>
          <a:prstGeom prst="rect">
            <a:avLst/>
          </a:prstGeom>
          <a:noFill/>
          <a:ln>
            <a:noFill/>
          </a:ln>
        </p:spPr>
      </p:pic>
      <p:pic>
        <p:nvPicPr>
          <p:cNvPr id="3" name="Picture 2">
            <a:extLst>
              <a:ext uri="{FF2B5EF4-FFF2-40B4-BE49-F238E27FC236}">
                <a16:creationId xmlns:a16="http://schemas.microsoft.com/office/drawing/2014/main" id="{AC41249B-45FF-DE52-D2FD-E1D7081091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05525" y="192362"/>
            <a:ext cx="2024650" cy="5663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2" name="Title 1">
            <a:extLst>
              <a:ext uri="{FF2B5EF4-FFF2-40B4-BE49-F238E27FC236}">
                <a16:creationId xmlns:a16="http://schemas.microsoft.com/office/drawing/2014/main" id="{DBB57D7B-0796-1FA4-B17C-B5A320F492FA}"/>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SciStarter Mission</a:t>
            </a:r>
          </a:p>
        </p:txBody>
      </p:sp>
      <p:pic>
        <p:nvPicPr>
          <p:cNvPr id="443" name="Google Shape;443;p66" descr="We connect regular people to real science they can do."/>
          <p:cNvPicPr preferRelativeResize="0"/>
          <p:nvPr/>
        </p:nvPicPr>
        <p:blipFill rotWithShape="1">
          <a:blip r:embed="rId3">
            <a:alphaModFix/>
          </a:blip>
          <a:srcRect/>
          <a:stretch/>
        </p:blipFill>
        <p:spPr>
          <a:xfrm>
            <a:off x="2142744" y="970534"/>
            <a:ext cx="7467600" cy="5575300"/>
          </a:xfrm>
          <a:prstGeom prst="rect">
            <a:avLst/>
          </a:prstGeom>
          <a:noFill/>
          <a:ln>
            <a:noFill/>
          </a:ln>
        </p:spPr>
      </p:pic>
      <p:pic>
        <p:nvPicPr>
          <p:cNvPr id="3" name="Picture 2">
            <a:extLst>
              <a:ext uri="{FF2B5EF4-FFF2-40B4-BE49-F238E27FC236}">
                <a16:creationId xmlns:a16="http://schemas.microsoft.com/office/drawing/2014/main" id="{D8A24022-2F84-7963-B4C4-67EA5D4E7E9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05525" y="192362"/>
            <a:ext cx="2024650" cy="56639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2" name="Title 1">
            <a:extLst>
              <a:ext uri="{FF2B5EF4-FFF2-40B4-BE49-F238E27FC236}">
                <a16:creationId xmlns:a16="http://schemas.microsoft.com/office/drawing/2014/main" id="{D0AD2C71-E946-8A39-6847-96C8EE7F1BE7}"/>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SciStarter Ecosystem</a:t>
            </a:r>
          </a:p>
        </p:txBody>
      </p:sp>
      <p:pic>
        <p:nvPicPr>
          <p:cNvPr id="449" name="Google Shape;449;p67" descr="SciStarter ecosystem showing how the organization connects researchers with facilitators, project leaders, and the public."/>
          <p:cNvPicPr preferRelativeResize="0"/>
          <p:nvPr/>
        </p:nvPicPr>
        <p:blipFill rotWithShape="1">
          <a:blip r:embed="rId3">
            <a:alphaModFix/>
          </a:blip>
          <a:srcRect t="11526" b="11833"/>
          <a:stretch/>
        </p:blipFill>
        <p:spPr>
          <a:xfrm>
            <a:off x="796738" y="564775"/>
            <a:ext cx="10598523" cy="6092148"/>
          </a:xfrm>
          <a:prstGeom prst="rect">
            <a:avLst/>
          </a:prstGeom>
          <a:noFill/>
          <a:ln>
            <a:noFill/>
          </a:ln>
        </p:spPr>
      </p:pic>
      <p:pic>
        <p:nvPicPr>
          <p:cNvPr id="3" name="Picture 2">
            <a:extLst>
              <a:ext uri="{FF2B5EF4-FFF2-40B4-BE49-F238E27FC236}">
                <a16:creationId xmlns:a16="http://schemas.microsoft.com/office/drawing/2014/main" id="{2EF82E63-07CB-0387-DDB4-429BB0F29F9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05525" y="192362"/>
            <a:ext cx="2024650" cy="56639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2" name="Title 1">
            <a:extLst>
              <a:ext uri="{FF2B5EF4-FFF2-40B4-BE49-F238E27FC236}">
                <a16:creationId xmlns:a16="http://schemas.microsoft.com/office/drawing/2014/main" id="{ACB65930-EDE6-33A5-0AD1-7FB31D937BF6}"/>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SciStarter Growth</a:t>
            </a:r>
          </a:p>
        </p:txBody>
      </p:sp>
      <p:pic>
        <p:nvPicPr>
          <p:cNvPr id="455" name="Google Shape;455;p68" descr="Line and bar graphs showing upward growth of SciStarter projects, events, contributions and site visits between 2018-2024."/>
          <p:cNvPicPr preferRelativeResize="0"/>
          <p:nvPr/>
        </p:nvPicPr>
        <p:blipFill>
          <a:blip r:embed="rId3">
            <a:alphaModFix/>
          </a:blip>
          <a:stretch>
            <a:fillRect/>
          </a:stretch>
        </p:blipFill>
        <p:spPr>
          <a:xfrm>
            <a:off x="152400" y="1582825"/>
            <a:ext cx="11887200" cy="3692355"/>
          </a:xfrm>
          <a:prstGeom prst="rect">
            <a:avLst/>
          </a:prstGeom>
          <a:noFill/>
          <a:ln>
            <a:noFill/>
          </a:ln>
        </p:spPr>
      </p:pic>
      <p:pic>
        <p:nvPicPr>
          <p:cNvPr id="3" name="Picture 2">
            <a:extLst>
              <a:ext uri="{FF2B5EF4-FFF2-40B4-BE49-F238E27FC236}">
                <a16:creationId xmlns:a16="http://schemas.microsoft.com/office/drawing/2014/main" id="{D029E657-2394-513E-8822-D49123B283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05525" y="192362"/>
            <a:ext cx="2024650" cy="56639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3" name="Title 2">
            <a:extLst>
              <a:ext uri="{FF2B5EF4-FFF2-40B4-BE49-F238E27FC236}">
                <a16:creationId xmlns:a16="http://schemas.microsoft.com/office/drawing/2014/main" id="{7C8AC4F7-B3A1-EF3B-DEB6-6DF0C74D2B07}"/>
              </a:ext>
            </a:extLst>
          </p:cNvPr>
          <p:cNvSpPr txBox="1">
            <a:spLocks noGrp="1"/>
          </p:cNvSpPr>
          <p:nvPr>
            <p:ph type="title" idx="4294967295"/>
          </p:nvPr>
        </p:nvSpPr>
        <p:spPr>
          <a:xfrm>
            <a:off x="224725" y="-856527"/>
            <a:ext cx="4995457" cy="6771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0" i="0" u="none" strike="noStrike" kern="0" cap="none" spc="0" normalizeH="0" baseline="0" noProof="0" dirty="0">
                <a:ln>
                  <a:noFill/>
                </a:ln>
                <a:solidFill>
                  <a:srgbClr val="000000"/>
                </a:solidFill>
                <a:effectLst/>
                <a:uLnTx/>
                <a:uFillTx/>
                <a:latin typeface="Arial"/>
                <a:ea typeface="Arial"/>
                <a:cs typeface="Arial"/>
                <a:sym typeface="Arial"/>
              </a:rPr>
              <a:t>2017-2020 SciStarter</a:t>
            </a:r>
          </a:p>
        </p:txBody>
      </p:sp>
      <p:sp>
        <p:nvSpPr>
          <p:cNvPr id="466" name="Google Shape;466;p69"/>
          <p:cNvSpPr txBox="1">
            <a:spLocks/>
          </p:cNvSpPr>
          <p:nvPr/>
        </p:nvSpPr>
        <p:spPr>
          <a:xfrm>
            <a:off x="2451450" y="423325"/>
            <a:ext cx="7289100" cy="1108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73763"/>
                </a:solidFill>
                <a:effectLst/>
                <a:uLnTx/>
                <a:uFillTx/>
                <a:latin typeface="Nunito Sans Black"/>
                <a:ea typeface="Nunito Sans Black"/>
                <a:cs typeface="Nunito Sans Black"/>
                <a:sym typeface="Nunito Sans Black"/>
              </a:rPr>
              <a:t>Supporting Libraries as Community Hubs for Citizen Science</a:t>
            </a:r>
            <a:endParaRPr kumimoji="0" lang="en-US" sz="3000" b="0" i="0" u="none" strike="noStrike" kern="0" cap="none" spc="0" normalizeH="0" baseline="0" noProof="0" dirty="0">
              <a:ln>
                <a:noFill/>
              </a:ln>
              <a:solidFill>
                <a:srgbClr val="073763"/>
              </a:solidFill>
              <a:effectLst/>
              <a:uLnTx/>
              <a:uFillTx/>
              <a:latin typeface="Nunito Sans Black"/>
              <a:ea typeface="Nunito Sans Black"/>
              <a:cs typeface="Nunito Sans Black"/>
              <a:sym typeface="Nunito Sans Black"/>
            </a:endParaRPr>
          </a:p>
        </p:txBody>
      </p:sp>
      <p:sp>
        <p:nvSpPr>
          <p:cNvPr id="464" name="Google Shape;464;p69"/>
          <p:cNvSpPr txBox="1"/>
          <p:nvPr/>
        </p:nvSpPr>
        <p:spPr>
          <a:xfrm>
            <a:off x="1196075" y="1568550"/>
            <a:ext cx="9585300" cy="4893617"/>
          </a:xfrm>
          <a:prstGeom prst="rect">
            <a:avLst/>
          </a:prstGeom>
          <a:noFill/>
          <a:ln>
            <a:noFill/>
          </a:ln>
        </p:spPr>
        <p:txBody>
          <a:bodyPr spcFirstLastPara="1" wrap="square" lIns="91425" tIns="91425" rIns="91425" bIns="91425" anchor="t" anchorCtr="0">
            <a:spAutoFit/>
          </a:bodyPr>
          <a:lstStyle/>
          <a:p>
            <a:pPr marL="0" lvl="0" indent="0" rtl="0">
              <a:lnSpc>
                <a:spcPct val="100000"/>
              </a:lnSpc>
              <a:spcBef>
                <a:spcPts val="0"/>
              </a:spcBef>
              <a:spcAft>
                <a:spcPts val="0"/>
              </a:spcAft>
              <a:buNone/>
            </a:pPr>
            <a:r>
              <a:rPr lang="en-US" sz="1700" dirty="0">
                <a:solidFill>
                  <a:srgbClr val="073763"/>
                </a:solidFill>
                <a:latin typeface="Nunito Sans Black"/>
                <a:ea typeface="Nunito Sans Black"/>
                <a:cs typeface="Nunito Sans Black"/>
                <a:sym typeface="Nunito Sans Black"/>
              </a:rPr>
              <a:t>History: </a:t>
            </a:r>
            <a:r>
              <a:rPr lang="en-US" sz="1700" dirty="0">
                <a:solidFill>
                  <a:srgbClr val="073763"/>
                </a:solidFill>
                <a:latin typeface="Nunito Sans Medium"/>
                <a:ea typeface="Nunito Sans Medium"/>
                <a:cs typeface="Nunito Sans Medium"/>
                <a:sym typeface="Nunito Sans Medium"/>
              </a:rPr>
              <a:t>SciStarter and Arizona State University (ASU) have collaborated to expand public access to citizen science through libraries. With support from NSF grants, we developed a searchable taxonomy and database of citizen science tools and researched barriers to participation in citizen science.</a:t>
            </a:r>
            <a:endParaRPr sz="1700" dirty="0">
              <a:solidFill>
                <a:srgbClr val="073763"/>
              </a:solidFill>
              <a:latin typeface="Nunito Sans Medium"/>
              <a:ea typeface="Nunito Sans Medium"/>
              <a:cs typeface="Nunito Sans Medium"/>
              <a:sym typeface="Nunito Sans Medium"/>
            </a:endParaRPr>
          </a:p>
          <a:p>
            <a:pPr marL="0" lvl="0" indent="0" rtl="0">
              <a:lnSpc>
                <a:spcPct val="100000"/>
              </a:lnSpc>
              <a:spcBef>
                <a:spcPts val="0"/>
              </a:spcBef>
              <a:spcAft>
                <a:spcPts val="0"/>
              </a:spcAft>
              <a:buNone/>
            </a:pPr>
            <a:endParaRPr sz="1700" dirty="0">
              <a:solidFill>
                <a:srgbClr val="073763"/>
              </a:solidFill>
              <a:latin typeface="Nunito Sans Medium"/>
              <a:ea typeface="Nunito Sans Medium"/>
              <a:cs typeface="Nunito Sans Medium"/>
              <a:sym typeface="Nunito Sans Medium"/>
            </a:endParaRPr>
          </a:p>
          <a:p>
            <a:pPr marL="0" lvl="0" indent="0" rtl="0">
              <a:lnSpc>
                <a:spcPct val="100000"/>
              </a:lnSpc>
              <a:spcBef>
                <a:spcPts val="0"/>
              </a:spcBef>
              <a:spcAft>
                <a:spcPts val="0"/>
              </a:spcAft>
              <a:buClr>
                <a:srgbClr val="000000"/>
              </a:buClr>
              <a:buSzPts val="1100"/>
              <a:buFont typeface="Arial"/>
              <a:buNone/>
            </a:pPr>
            <a:r>
              <a:rPr lang="en-US" sz="1700" dirty="0">
                <a:solidFill>
                  <a:srgbClr val="073763"/>
                </a:solidFill>
                <a:latin typeface="Nunito Sans Black"/>
                <a:ea typeface="Nunito Sans Black"/>
                <a:cs typeface="Nunito Sans Black"/>
                <a:sym typeface="Nunito Sans Black"/>
              </a:rPr>
              <a:t>Key finding:</a:t>
            </a:r>
            <a:r>
              <a:rPr lang="en-US" sz="1700" dirty="0">
                <a:solidFill>
                  <a:srgbClr val="073763"/>
                </a:solidFill>
                <a:latin typeface="Nunito Sans Medium"/>
                <a:ea typeface="Nunito Sans Medium"/>
                <a:cs typeface="Nunito Sans Medium"/>
                <a:sym typeface="Nunito Sans Medium"/>
              </a:rPr>
              <a:t> Participants were </a:t>
            </a:r>
            <a:r>
              <a:rPr lang="en-US" sz="1700" b="1" dirty="0">
                <a:solidFill>
                  <a:srgbClr val="073763"/>
                </a:solidFill>
                <a:latin typeface="Nunito Sans"/>
                <a:ea typeface="Nunito Sans"/>
                <a:cs typeface="Nunito Sans"/>
                <a:sym typeface="Nunito Sans"/>
              </a:rPr>
              <a:t>less likely to join projects requiring specialized equipment</a:t>
            </a:r>
            <a:r>
              <a:rPr lang="en-US" sz="1700" dirty="0">
                <a:solidFill>
                  <a:srgbClr val="073763"/>
                </a:solidFill>
                <a:latin typeface="Nunito Sans Medium"/>
                <a:ea typeface="Nunito Sans Medium"/>
                <a:cs typeface="Nunito Sans Medium"/>
                <a:sym typeface="Nunito Sans Medium"/>
              </a:rPr>
              <a:t> not readily available at home.</a:t>
            </a:r>
            <a:br>
              <a:rPr lang="en-US" sz="1700" dirty="0">
                <a:solidFill>
                  <a:srgbClr val="073763"/>
                </a:solidFill>
                <a:latin typeface="Nunito Sans Medium"/>
                <a:ea typeface="Nunito Sans Medium"/>
                <a:cs typeface="Nunito Sans Medium"/>
                <a:sym typeface="Nunito Sans Medium"/>
              </a:rPr>
            </a:br>
            <a:endParaRPr sz="1700" dirty="0">
              <a:solidFill>
                <a:srgbClr val="1F497D"/>
              </a:solidFill>
              <a:latin typeface="Nunito Sans Medium"/>
              <a:ea typeface="Nunito Sans Medium"/>
              <a:cs typeface="Nunito Sans Medium"/>
              <a:sym typeface="Nunito Sans Medium"/>
            </a:endParaRPr>
          </a:p>
          <a:p>
            <a:pPr marL="0" lvl="0" indent="0" rtl="0">
              <a:lnSpc>
                <a:spcPct val="100000"/>
              </a:lnSpc>
              <a:spcBef>
                <a:spcPts val="0"/>
              </a:spcBef>
              <a:spcAft>
                <a:spcPts val="0"/>
              </a:spcAft>
              <a:buClr>
                <a:srgbClr val="000000"/>
              </a:buClr>
              <a:buSzPts val="1100"/>
              <a:buFont typeface="Arial"/>
              <a:buNone/>
            </a:pPr>
            <a:r>
              <a:rPr lang="en-US" sz="1700" dirty="0">
                <a:solidFill>
                  <a:srgbClr val="1F497D"/>
                </a:solidFill>
                <a:latin typeface="Nunito Sans Black"/>
                <a:ea typeface="Nunito Sans Black"/>
                <a:cs typeface="Nunito Sans Black"/>
                <a:sym typeface="Nunito Sans Black"/>
              </a:rPr>
              <a:t>Response: </a:t>
            </a:r>
            <a:r>
              <a:rPr lang="en-US" sz="1700" dirty="0">
                <a:solidFill>
                  <a:srgbClr val="1F497D"/>
                </a:solidFill>
                <a:latin typeface="Nunito Sans Medium"/>
                <a:ea typeface="Nunito Sans Medium"/>
                <a:cs typeface="Nunito Sans Medium"/>
                <a:sym typeface="Nunito Sans Medium"/>
              </a:rPr>
              <a:t>The team created and tested a citizen science kits and promotional </a:t>
            </a:r>
          </a:p>
          <a:p>
            <a:pPr marL="0" lvl="0" indent="0" rtl="0">
              <a:lnSpc>
                <a:spcPct val="100000"/>
              </a:lnSpc>
              <a:spcBef>
                <a:spcPts val="0"/>
              </a:spcBef>
              <a:spcAft>
                <a:spcPts val="0"/>
              </a:spcAft>
              <a:buClr>
                <a:srgbClr val="000000"/>
              </a:buClr>
              <a:buSzPts val="1100"/>
              <a:buFont typeface="Arial"/>
              <a:buNone/>
            </a:pPr>
            <a:r>
              <a:rPr lang="en-US" sz="1700" dirty="0">
                <a:solidFill>
                  <a:srgbClr val="1F497D"/>
                </a:solidFill>
                <a:latin typeface="Nunito Sans Medium"/>
                <a:ea typeface="Nunito Sans Medium"/>
                <a:cs typeface="Nunito Sans Medium"/>
                <a:sym typeface="Nunito Sans Medium"/>
              </a:rPr>
              <a:t>materials, and piloted them in six AZ libraries. The model scaled to nearly 100 </a:t>
            </a:r>
          </a:p>
          <a:p>
            <a:pPr marL="0" lvl="0" indent="0" rtl="0">
              <a:lnSpc>
                <a:spcPct val="100000"/>
              </a:lnSpc>
              <a:spcBef>
                <a:spcPts val="0"/>
              </a:spcBef>
              <a:spcAft>
                <a:spcPts val="0"/>
              </a:spcAft>
              <a:buClr>
                <a:srgbClr val="000000"/>
              </a:buClr>
              <a:buSzPts val="1100"/>
              <a:buFont typeface="Arial"/>
              <a:buNone/>
            </a:pPr>
            <a:r>
              <a:rPr lang="en-US" sz="1700" dirty="0">
                <a:solidFill>
                  <a:srgbClr val="1F497D"/>
                </a:solidFill>
                <a:latin typeface="Nunito Sans Medium"/>
                <a:ea typeface="Nunito Sans Medium"/>
                <a:cs typeface="Nunito Sans Medium"/>
                <a:sym typeface="Nunito Sans Medium"/>
              </a:rPr>
              <a:t>libraries across Arizona by publishing DIY guides.</a:t>
            </a:r>
            <a:br>
              <a:rPr lang="en-US" sz="1700" dirty="0">
                <a:solidFill>
                  <a:srgbClr val="1F497D"/>
                </a:solidFill>
                <a:latin typeface="Nunito Sans Medium"/>
                <a:ea typeface="Nunito Sans Medium"/>
                <a:cs typeface="Nunito Sans Medium"/>
                <a:sym typeface="Nunito Sans Medium"/>
              </a:rPr>
            </a:br>
            <a:endParaRPr sz="1700" dirty="0">
              <a:solidFill>
                <a:srgbClr val="1F497D"/>
              </a:solidFill>
              <a:latin typeface="Nunito Sans Medium"/>
              <a:ea typeface="Nunito Sans Medium"/>
              <a:cs typeface="Nunito Sans Medium"/>
              <a:sym typeface="Nunito Sans Medium"/>
            </a:endParaRPr>
          </a:p>
          <a:p>
            <a:pPr marL="0" lvl="0" indent="0" rtl="0">
              <a:lnSpc>
                <a:spcPct val="100000"/>
              </a:lnSpc>
              <a:spcBef>
                <a:spcPts val="0"/>
              </a:spcBef>
              <a:spcAft>
                <a:spcPts val="0"/>
              </a:spcAft>
              <a:buNone/>
            </a:pPr>
            <a:r>
              <a:rPr lang="en-US" sz="1700" dirty="0">
                <a:solidFill>
                  <a:srgbClr val="1F497D"/>
                </a:solidFill>
                <a:latin typeface="Nunito Sans Black"/>
                <a:ea typeface="Nunito Sans Black"/>
                <a:cs typeface="Nunito Sans Black"/>
                <a:sym typeface="Nunito Sans Black"/>
              </a:rPr>
              <a:t>Evaluation findings included:</a:t>
            </a:r>
            <a:endParaRPr sz="1700" dirty="0">
              <a:solidFill>
                <a:srgbClr val="1F497D"/>
              </a:solidFill>
              <a:latin typeface="Nunito Sans Black"/>
              <a:ea typeface="Nunito Sans Black"/>
              <a:cs typeface="Nunito Sans Black"/>
              <a:sym typeface="Nunito Sans Black"/>
            </a:endParaRPr>
          </a:p>
          <a:p>
            <a:pPr marL="457200" lvl="0" indent="-292100" rtl="0">
              <a:lnSpc>
                <a:spcPct val="100000"/>
              </a:lnSpc>
              <a:spcBef>
                <a:spcPts val="0"/>
              </a:spcBef>
              <a:spcAft>
                <a:spcPts val="0"/>
              </a:spcAft>
              <a:buClr>
                <a:srgbClr val="1F497D"/>
              </a:buClr>
              <a:buSzPts val="1000"/>
              <a:buFont typeface="Nunito Sans Medium"/>
              <a:buChar char="●"/>
            </a:pPr>
            <a:r>
              <a:rPr lang="en-US" sz="1700" dirty="0">
                <a:solidFill>
                  <a:srgbClr val="1F497D"/>
                </a:solidFill>
                <a:latin typeface="Nunito Sans Medium"/>
                <a:ea typeface="Nunito Sans Medium"/>
                <a:cs typeface="Nunito Sans Medium"/>
                <a:sym typeface="Nunito Sans Medium"/>
              </a:rPr>
              <a:t>There was varying capacity of libraries to fully supported citizen science efforts. </a:t>
            </a:r>
            <a:endParaRPr sz="1700" dirty="0">
              <a:solidFill>
                <a:srgbClr val="1F497D"/>
              </a:solidFill>
              <a:latin typeface="Nunito Sans Medium"/>
              <a:ea typeface="Nunito Sans Medium"/>
              <a:cs typeface="Nunito Sans Medium"/>
              <a:sym typeface="Nunito Sans Medium"/>
            </a:endParaRPr>
          </a:p>
          <a:p>
            <a:pPr marL="457200" lvl="0" indent="-292100" rtl="0">
              <a:lnSpc>
                <a:spcPct val="100000"/>
              </a:lnSpc>
              <a:spcBef>
                <a:spcPts val="0"/>
              </a:spcBef>
              <a:spcAft>
                <a:spcPts val="0"/>
              </a:spcAft>
              <a:buClr>
                <a:srgbClr val="1F497D"/>
              </a:buClr>
              <a:buSzPts val="1000"/>
              <a:buFont typeface="Nunito Sans Medium"/>
              <a:buChar char="●"/>
            </a:pPr>
            <a:r>
              <a:rPr lang="en-US" sz="1700" dirty="0">
                <a:solidFill>
                  <a:srgbClr val="1F497D"/>
                </a:solidFill>
                <a:latin typeface="Nunito Sans Medium"/>
                <a:ea typeface="Nunito Sans Medium"/>
                <a:cs typeface="Nunito Sans Medium"/>
                <a:sym typeface="Nunito Sans Medium"/>
              </a:rPr>
              <a:t>Increased librarian confidence in supporting citizen science.</a:t>
            </a:r>
            <a:endParaRPr sz="1700" dirty="0">
              <a:solidFill>
                <a:srgbClr val="1F497D"/>
              </a:solidFill>
              <a:latin typeface="Nunito Sans Medium"/>
              <a:ea typeface="Nunito Sans Medium"/>
              <a:cs typeface="Nunito Sans Medium"/>
              <a:sym typeface="Nunito Sans Medium"/>
            </a:endParaRPr>
          </a:p>
          <a:p>
            <a:pPr marL="457200" lvl="0" indent="-292100" rtl="0">
              <a:lnSpc>
                <a:spcPct val="100000"/>
              </a:lnSpc>
              <a:spcBef>
                <a:spcPts val="0"/>
              </a:spcBef>
              <a:spcAft>
                <a:spcPts val="0"/>
              </a:spcAft>
              <a:buClr>
                <a:srgbClr val="1F497D"/>
              </a:buClr>
              <a:buSzPts val="1000"/>
              <a:buFont typeface="Nunito Sans Medium"/>
              <a:buChar char="●"/>
            </a:pPr>
            <a:r>
              <a:rPr lang="en-US" sz="1700" dirty="0">
                <a:solidFill>
                  <a:srgbClr val="1F497D"/>
                </a:solidFill>
                <a:latin typeface="Nunito Sans Medium"/>
                <a:ea typeface="Nunito Sans Medium"/>
                <a:cs typeface="Nunito Sans Medium"/>
                <a:sym typeface="Nunito Sans Medium"/>
              </a:rPr>
              <a:t>Strong patron engagement and learning outcomes.</a:t>
            </a:r>
            <a:endParaRPr sz="1700" dirty="0">
              <a:solidFill>
                <a:srgbClr val="1F497D"/>
              </a:solidFill>
              <a:latin typeface="Nunito Sans Medium"/>
              <a:ea typeface="Nunito Sans Medium"/>
              <a:cs typeface="Nunito Sans Medium"/>
              <a:sym typeface="Nunito Sans Medium"/>
            </a:endParaRPr>
          </a:p>
          <a:p>
            <a:pPr marL="457200" lvl="0" indent="-292100" rtl="0">
              <a:lnSpc>
                <a:spcPct val="100000"/>
              </a:lnSpc>
              <a:spcBef>
                <a:spcPts val="0"/>
              </a:spcBef>
              <a:spcAft>
                <a:spcPts val="0"/>
              </a:spcAft>
              <a:buClr>
                <a:srgbClr val="1F497D"/>
              </a:buClr>
              <a:buSzPts val="1000"/>
              <a:buFont typeface="Nunito Sans Medium"/>
              <a:buChar char="●"/>
            </a:pPr>
            <a:r>
              <a:rPr lang="en-US" sz="1700" dirty="0">
                <a:solidFill>
                  <a:srgbClr val="1F497D"/>
                </a:solidFill>
                <a:latin typeface="Nunito Sans Medium"/>
                <a:ea typeface="Nunito Sans Medium"/>
                <a:cs typeface="Nunito Sans Medium"/>
                <a:sym typeface="Nunito Sans Medium"/>
              </a:rPr>
              <a:t>High participation from underrepresented groups—92% of patrons (mostly women) said they would borrow another kit.</a:t>
            </a:r>
            <a:endParaRPr sz="1700" dirty="0">
              <a:solidFill>
                <a:srgbClr val="073763"/>
              </a:solidFill>
              <a:latin typeface="Nunito Sans Medium"/>
              <a:ea typeface="Nunito Sans Medium"/>
              <a:cs typeface="Nunito Sans Medium"/>
              <a:sym typeface="Nunito Sans Medium"/>
            </a:endParaRPr>
          </a:p>
        </p:txBody>
      </p:sp>
      <p:pic>
        <p:nvPicPr>
          <p:cNvPr id="465" name="Google Shape;465;p69" descr="Sample toolkit items"/>
          <p:cNvPicPr preferRelativeResize="0"/>
          <p:nvPr/>
        </p:nvPicPr>
        <p:blipFill>
          <a:blip r:embed="rId3">
            <a:alphaModFix/>
          </a:blip>
          <a:stretch>
            <a:fillRect/>
          </a:stretch>
        </p:blipFill>
        <p:spPr>
          <a:xfrm>
            <a:off x="9269225" y="3415350"/>
            <a:ext cx="3024300" cy="1874100"/>
          </a:xfrm>
          <a:prstGeom prst="ellipse">
            <a:avLst/>
          </a:prstGeom>
          <a:noFill/>
          <a:ln>
            <a:noFill/>
          </a:ln>
        </p:spPr>
      </p:pic>
      <p:sp>
        <p:nvSpPr>
          <p:cNvPr id="461" name="Google Shape;461;p69">
            <a:extLst>
              <a:ext uri="{C183D7F6-B498-43B3-948B-1728B52AA6E4}">
                <adec:decorative xmlns:adec="http://schemas.microsoft.com/office/drawing/2017/decorative" val="1"/>
              </a:ext>
            </a:extLst>
          </p:cNvPr>
          <p:cNvSpPr/>
          <p:nvPr/>
        </p:nvSpPr>
        <p:spPr>
          <a:xfrm>
            <a:off x="224725" y="8199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Open Sans ExtraBold"/>
                <a:ea typeface="Open Sans ExtraBold"/>
                <a:cs typeface="Open Sans ExtraBold"/>
                <a:sym typeface="Open Sans ExtraBold"/>
              </a:rPr>
              <a:t>2017</a:t>
            </a:r>
            <a:endParaRPr sz="2500">
              <a:solidFill>
                <a:srgbClr val="FFFFFF"/>
              </a:solidFill>
              <a:latin typeface="Open Sans ExtraBold"/>
              <a:ea typeface="Open Sans ExtraBold"/>
              <a:cs typeface="Open Sans ExtraBold"/>
              <a:sym typeface="Open Sans ExtraBold"/>
            </a:endParaRPr>
          </a:p>
        </p:txBody>
      </p:sp>
      <p:sp>
        <p:nvSpPr>
          <p:cNvPr id="463" name="Google Shape;463;p69">
            <a:extLst>
              <a:ext uri="{C183D7F6-B498-43B3-948B-1728B52AA6E4}">
                <adec:decorative xmlns:adec="http://schemas.microsoft.com/office/drawing/2017/decorative" val="1"/>
              </a:ext>
            </a:extLst>
          </p:cNvPr>
          <p:cNvSpPr/>
          <p:nvPr/>
        </p:nvSpPr>
        <p:spPr>
          <a:xfrm>
            <a:off x="10561500" y="59146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Open Sans ExtraBold"/>
                <a:ea typeface="Open Sans ExtraBold"/>
                <a:cs typeface="Open Sans ExtraBold"/>
                <a:sym typeface="Open Sans ExtraBold"/>
              </a:rPr>
              <a:t>2020</a:t>
            </a:r>
            <a:endParaRPr sz="2500">
              <a:solidFill>
                <a:srgbClr val="FFFFFF"/>
              </a:solidFill>
              <a:latin typeface="Open Sans ExtraBold"/>
              <a:ea typeface="Open Sans ExtraBold"/>
              <a:cs typeface="Open Sans ExtraBold"/>
              <a:sym typeface="Open Sans ExtraBold"/>
            </a:endParaRPr>
          </a:p>
        </p:txBody>
      </p:sp>
      <p:pic>
        <p:nvPicPr>
          <p:cNvPr id="2" name="Picture 1">
            <a:extLst>
              <a:ext uri="{FF2B5EF4-FFF2-40B4-BE49-F238E27FC236}">
                <a16:creationId xmlns:a16="http://schemas.microsoft.com/office/drawing/2014/main" id="{0AA524D6-1E25-24DA-6E48-9BEAF8070B1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05525" y="192362"/>
            <a:ext cx="2024650" cy="566395"/>
          </a:xfrm>
          <a:prstGeom prst="rect">
            <a:avLst/>
          </a:prstGeom>
        </p:spPr>
      </p:pic>
      <p:cxnSp>
        <p:nvCxnSpPr>
          <p:cNvPr id="462" name="Google Shape;462;p69">
            <a:extLst>
              <a:ext uri="{C183D7F6-B498-43B3-948B-1728B52AA6E4}">
                <adec:decorative xmlns:adec="http://schemas.microsoft.com/office/drawing/2017/decorative" val="1"/>
              </a:ext>
            </a:extLst>
          </p:cNvPr>
          <p:cNvCxnSpPr>
            <a:stCxn id="461" idx="4"/>
            <a:endCxn id="463" idx="2"/>
          </p:cNvCxnSpPr>
          <p:nvPr/>
        </p:nvCxnSpPr>
        <p:spPr>
          <a:xfrm rot="-5400000" flipH="1">
            <a:off x="3403375" y="-789550"/>
            <a:ext cx="4641000" cy="9675000"/>
          </a:xfrm>
          <a:prstGeom prst="bentConnector2">
            <a:avLst/>
          </a:prstGeom>
          <a:noFill/>
          <a:ln w="9525" cap="flat" cmpd="sng">
            <a:solidFill>
              <a:srgbClr val="1F497D"/>
            </a:solidFill>
            <a:prstDash val="dash"/>
            <a:round/>
            <a:headEnd type="none" w="med" len="med"/>
            <a:tailEnd type="none" w="med" len="med"/>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2" name="Title 1">
            <a:extLst>
              <a:ext uri="{FF2B5EF4-FFF2-40B4-BE49-F238E27FC236}">
                <a16:creationId xmlns:a16="http://schemas.microsoft.com/office/drawing/2014/main" id="{5D1580C0-51DF-D8EA-D5D6-4BB1022107DB}"/>
              </a:ext>
            </a:extLst>
          </p:cNvPr>
          <p:cNvSpPr txBox="1">
            <a:spLocks noGrp="1"/>
          </p:cNvSpPr>
          <p:nvPr>
            <p:ph type="title" idx="4294967295"/>
          </p:nvPr>
        </p:nvSpPr>
        <p:spPr>
          <a:xfrm>
            <a:off x="92596" y="-763931"/>
            <a:ext cx="7289099"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600" dirty="0"/>
              <a:t>2020-2023 </a:t>
            </a: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SciStarter Nationwide</a:t>
            </a:r>
          </a:p>
        </p:txBody>
      </p:sp>
      <p:sp>
        <p:nvSpPr>
          <p:cNvPr id="475" name="Google Shape;475;p70"/>
          <p:cNvSpPr txBox="1">
            <a:spLocks/>
          </p:cNvSpPr>
          <p:nvPr/>
        </p:nvSpPr>
        <p:spPr>
          <a:xfrm>
            <a:off x="2451450" y="423325"/>
            <a:ext cx="7289100" cy="1108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73763"/>
                </a:solidFill>
                <a:effectLst/>
                <a:uLnTx/>
                <a:uFillTx/>
                <a:latin typeface="Nunito Sans Black"/>
                <a:ea typeface="Nunito Sans Black"/>
                <a:cs typeface="Nunito Sans Black"/>
                <a:sym typeface="Nunito Sans Black"/>
              </a:rPr>
              <a:t>Supporting Libraries as Community Hubs for Citizen Science</a:t>
            </a:r>
            <a:endParaRPr kumimoji="0" lang="en-US" sz="3000" b="0" i="0" u="none" strike="noStrike" kern="0" cap="none" spc="0" normalizeH="0" baseline="0" noProof="0" dirty="0">
              <a:ln>
                <a:noFill/>
              </a:ln>
              <a:solidFill>
                <a:srgbClr val="073763"/>
              </a:solidFill>
              <a:effectLst/>
              <a:uLnTx/>
              <a:uFillTx/>
              <a:latin typeface="Nunito Sans Black"/>
              <a:ea typeface="Nunito Sans Black"/>
              <a:cs typeface="Nunito Sans Black"/>
              <a:sym typeface="Nunito Sans Black"/>
            </a:endParaRPr>
          </a:p>
        </p:txBody>
      </p:sp>
      <p:sp>
        <p:nvSpPr>
          <p:cNvPr id="476" name="Google Shape;476;p70"/>
          <p:cNvSpPr txBox="1"/>
          <p:nvPr/>
        </p:nvSpPr>
        <p:spPr>
          <a:xfrm>
            <a:off x="1196075" y="1620700"/>
            <a:ext cx="10558800" cy="738633"/>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1800" dirty="0">
                <a:solidFill>
                  <a:srgbClr val="073763"/>
                </a:solidFill>
                <a:latin typeface="Nunito Sans Black"/>
                <a:ea typeface="Nunito Sans Black"/>
                <a:cs typeface="Nunito Sans Black"/>
                <a:sym typeface="Nunito Sans Black"/>
              </a:rPr>
              <a:t>National Launch:</a:t>
            </a:r>
            <a:r>
              <a:rPr lang="en-US" sz="1800" dirty="0">
                <a:solidFill>
                  <a:srgbClr val="073763"/>
                </a:solidFill>
                <a:latin typeface="Nunito Sans Medium"/>
                <a:ea typeface="Nunito Sans Medium"/>
                <a:cs typeface="Nunito Sans Medium"/>
                <a:sym typeface="Nunito Sans Medium"/>
              </a:rPr>
              <a:t> With additional support from IMLS and the Moore Foundation, the team launched the </a:t>
            </a:r>
            <a:r>
              <a:rPr lang="en-US" sz="1800" dirty="0">
                <a:solidFill>
                  <a:srgbClr val="073763"/>
                </a:solidFill>
                <a:latin typeface="Nunito Sans Black"/>
                <a:ea typeface="Nunito Sans Black"/>
                <a:cs typeface="Nunito Sans Black"/>
                <a:sym typeface="Nunito Sans Black"/>
              </a:rPr>
              <a:t>Citizen and Community Science Library Network. </a:t>
            </a:r>
            <a:endParaRPr sz="1600" dirty="0">
              <a:solidFill>
                <a:srgbClr val="073763"/>
              </a:solidFill>
              <a:latin typeface="Open Sans"/>
              <a:ea typeface="Open Sans"/>
              <a:cs typeface="Open Sans"/>
              <a:sym typeface="Open Sans"/>
            </a:endParaRPr>
          </a:p>
        </p:txBody>
      </p:sp>
      <p:grpSp>
        <p:nvGrpSpPr>
          <p:cNvPr id="477" name="Google Shape;477;p70" descr="Build, support, broaden, and accelerate"/>
          <p:cNvGrpSpPr/>
          <p:nvPr/>
        </p:nvGrpSpPr>
        <p:grpSpPr>
          <a:xfrm>
            <a:off x="1297349" y="2472709"/>
            <a:ext cx="3895510" cy="3763942"/>
            <a:chOff x="0" y="1740"/>
            <a:chExt cx="5257808" cy="4189140"/>
          </a:xfrm>
        </p:grpSpPr>
        <p:sp>
          <p:nvSpPr>
            <p:cNvPr id="478" name="Google Shape;478;p70"/>
            <p:cNvSpPr/>
            <p:nvPr/>
          </p:nvSpPr>
          <p:spPr>
            <a:xfrm>
              <a:off x="0" y="40746"/>
              <a:ext cx="5257800" cy="882000"/>
            </a:xfrm>
            <a:prstGeom prst="roundRect">
              <a:avLst>
                <a:gd name="adj" fmla="val 10000"/>
              </a:avLst>
            </a:prstGeom>
            <a:solidFill>
              <a:srgbClr val="D9E5CC"/>
            </a:solidFill>
            <a:ln>
              <a:noFill/>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70"/>
            <p:cNvSpPr/>
            <p:nvPr/>
          </p:nvSpPr>
          <p:spPr>
            <a:xfrm>
              <a:off x="266775" y="200168"/>
              <a:ext cx="485100" cy="485100"/>
            </a:xfrm>
            <a:prstGeom prst="rect">
              <a:avLst/>
            </a:prstGeom>
            <a:blipFill rotWithShape="1">
              <a:blip r:embed="rId3">
                <a:alphaModFix/>
              </a:blip>
              <a:stretch>
                <a:fillRect/>
              </a:stretch>
            </a:blipFill>
            <a:ln>
              <a:noFill/>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70"/>
            <p:cNvSpPr/>
            <p:nvPr/>
          </p:nvSpPr>
          <p:spPr>
            <a:xfrm>
              <a:off x="1018598" y="1740"/>
              <a:ext cx="2366100" cy="882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70"/>
            <p:cNvSpPr txBox="1"/>
            <p:nvPr/>
          </p:nvSpPr>
          <p:spPr>
            <a:xfrm>
              <a:off x="1018598" y="1740"/>
              <a:ext cx="2366100" cy="882000"/>
            </a:xfrm>
            <a:prstGeom prst="rect">
              <a:avLst/>
            </a:prstGeom>
            <a:noFill/>
            <a:ln>
              <a:noFill/>
            </a:ln>
          </p:spPr>
          <p:txBody>
            <a:bodyPr spcFirstLastPara="1" wrap="square" lIns="93325" tIns="93325" rIns="93325" bIns="93325" anchor="ctr" anchorCtr="0">
              <a:noAutofit/>
            </a:bodyPr>
            <a:lstStyle/>
            <a:p>
              <a:pPr marL="0" marR="0" lvl="0" indent="0" algn="l" rtl="0">
                <a:lnSpc>
                  <a:spcPct val="100000"/>
                </a:lnSpc>
                <a:spcBef>
                  <a:spcPts val="0"/>
                </a:spcBef>
                <a:spcAft>
                  <a:spcPts val="0"/>
                </a:spcAft>
                <a:buClr>
                  <a:srgbClr val="000000"/>
                </a:buClr>
                <a:buSzPts val="2200"/>
                <a:buFont typeface="Open Sans ExtraBold"/>
                <a:buNone/>
              </a:pPr>
              <a:r>
                <a:rPr lang="en-US" sz="1900" i="0" u="none" strike="noStrike" cap="none">
                  <a:solidFill>
                    <a:srgbClr val="1F497D"/>
                  </a:solidFill>
                  <a:latin typeface="Nunito Sans Black"/>
                  <a:ea typeface="Nunito Sans Black"/>
                  <a:cs typeface="Nunito Sans Black"/>
                  <a:sym typeface="Nunito Sans Black"/>
                </a:rPr>
                <a:t>Build</a:t>
              </a:r>
              <a:endParaRPr sz="1100" i="0" u="none" strike="noStrike" cap="none">
                <a:solidFill>
                  <a:srgbClr val="1F497D"/>
                </a:solidFill>
                <a:latin typeface="Nunito Sans Black"/>
                <a:ea typeface="Nunito Sans Black"/>
                <a:cs typeface="Nunito Sans Black"/>
                <a:sym typeface="Nunito Sans Black"/>
              </a:endParaRPr>
            </a:p>
          </p:txBody>
        </p:sp>
        <p:sp>
          <p:nvSpPr>
            <p:cNvPr id="482" name="Google Shape;482;p70"/>
            <p:cNvSpPr/>
            <p:nvPr/>
          </p:nvSpPr>
          <p:spPr>
            <a:xfrm>
              <a:off x="3384608" y="1740"/>
              <a:ext cx="1873200" cy="882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70"/>
            <p:cNvSpPr txBox="1"/>
            <p:nvPr/>
          </p:nvSpPr>
          <p:spPr>
            <a:xfrm>
              <a:off x="2891588" y="1758"/>
              <a:ext cx="2366100" cy="882000"/>
            </a:xfrm>
            <a:prstGeom prst="rect">
              <a:avLst/>
            </a:prstGeom>
            <a:noFill/>
            <a:ln>
              <a:noFill/>
            </a:ln>
          </p:spPr>
          <p:txBody>
            <a:bodyPr spcFirstLastPara="1" wrap="square" lIns="93325" tIns="93325" rIns="93325" bIns="93325" anchor="ctr" anchorCtr="0">
              <a:noAutofit/>
            </a:bodyPr>
            <a:lstStyle/>
            <a:p>
              <a:pPr marL="0" marR="0" lvl="0" indent="0" algn="l" rtl="0">
                <a:lnSpc>
                  <a:spcPct val="100000"/>
                </a:lnSpc>
                <a:spcBef>
                  <a:spcPts val="0"/>
                </a:spcBef>
                <a:spcAft>
                  <a:spcPts val="0"/>
                </a:spcAft>
                <a:buClr>
                  <a:srgbClr val="000000"/>
                </a:buClr>
                <a:buSzPts val="1100"/>
                <a:buFont typeface="Open Sans"/>
                <a:buNone/>
              </a:pPr>
              <a:r>
                <a:rPr lang="en-US" sz="1200" i="0" u="none" strike="noStrike" cap="none">
                  <a:solidFill>
                    <a:srgbClr val="000000"/>
                  </a:solidFill>
                  <a:latin typeface="Nunito Sans SemiBold"/>
                  <a:ea typeface="Nunito Sans SemiBold"/>
                  <a:cs typeface="Nunito Sans SemiBold"/>
                  <a:sym typeface="Nunito Sans SemiBold"/>
                </a:rPr>
                <a:t>Build capacity of libraries to become community hubs for citizen science </a:t>
              </a:r>
              <a:endParaRPr sz="1500" i="0" u="none" strike="noStrike" cap="none">
                <a:solidFill>
                  <a:srgbClr val="000000"/>
                </a:solidFill>
                <a:latin typeface="Nunito Sans SemiBold"/>
                <a:ea typeface="Nunito Sans SemiBold"/>
                <a:cs typeface="Nunito Sans SemiBold"/>
                <a:sym typeface="Nunito Sans SemiBold"/>
              </a:endParaRPr>
            </a:p>
          </p:txBody>
        </p:sp>
        <p:sp>
          <p:nvSpPr>
            <p:cNvPr id="484" name="Google Shape;484;p70"/>
            <p:cNvSpPr/>
            <p:nvPr/>
          </p:nvSpPr>
          <p:spPr>
            <a:xfrm>
              <a:off x="0" y="1104118"/>
              <a:ext cx="5257800" cy="882000"/>
            </a:xfrm>
            <a:prstGeom prst="roundRect">
              <a:avLst>
                <a:gd name="adj" fmla="val 10000"/>
              </a:avLst>
            </a:prstGeom>
            <a:solidFill>
              <a:srgbClr val="D9E5CC"/>
            </a:solidFill>
            <a:ln>
              <a:noFill/>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70"/>
            <p:cNvSpPr/>
            <p:nvPr/>
          </p:nvSpPr>
          <p:spPr>
            <a:xfrm>
              <a:off x="266775" y="1302547"/>
              <a:ext cx="485100" cy="485100"/>
            </a:xfrm>
            <a:prstGeom prst="rect">
              <a:avLst/>
            </a:prstGeom>
            <a:blipFill rotWithShape="1">
              <a:blip r:embed="rId4">
                <a:alphaModFix/>
              </a:blip>
              <a:stretch>
                <a:fillRect/>
              </a:stretch>
            </a:blipFill>
            <a:ln>
              <a:noFill/>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70"/>
            <p:cNvSpPr/>
            <p:nvPr/>
          </p:nvSpPr>
          <p:spPr>
            <a:xfrm>
              <a:off x="1018598" y="1104118"/>
              <a:ext cx="2366100" cy="882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70"/>
            <p:cNvSpPr txBox="1"/>
            <p:nvPr/>
          </p:nvSpPr>
          <p:spPr>
            <a:xfrm>
              <a:off x="1018598" y="1104118"/>
              <a:ext cx="2366100" cy="882000"/>
            </a:xfrm>
            <a:prstGeom prst="rect">
              <a:avLst/>
            </a:prstGeom>
            <a:noFill/>
            <a:ln>
              <a:noFill/>
            </a:ln>
          </p:spPr>
          <p:txBody>
            <a:bodyPr spcFirstLastPara="1" wrap="square" lIns="93325" tIns="93325" rIns="93325" bIns="93325" anchor="ctr" anchorCtr="0">
              <a:noAutofit/>
            </a:bodyPr>
            <a:lstStyle/>
            <a:p>
              <a:pPr marL="0" marR="0" lvl="0" indent="0" algn="l" rtl="0">
                <a:lnSpc>
                  <a:spcPct val="100000"/>
                </a:lnSpc>
                <a:spcBef>
                  <a:spcPts val="0"/>
                </a:spcBef>
                <a:spcAft>
                  <a:spcPts val="0"/>
                </a:spcAft>
                <a:buClr>
                  <a:srgbClr val="000000"/>
                </a:buClr>
                <a:buSzPts val="2200"/>
                <a:buFont typeface="Open Sans ExtraBold"/>
                <a:buNone/>
              </a:pPr>
              <a:r>
                <a:rPr lang="en-US" sz="1900" i="0" u="none" strike="noStrike" cap="none">
                  <a:solidFill>
                    <a:srgbClr val="1F497D"/>
                  </a:solidFill>
                  <a:latin typeface="Nunito Sans Black"/>
                  <a:ea typeface="Nunito Sans Black"/>
                  <a:cs typeface="Nunito Sans Black"/>
                  <a:sym typeface="Nunito Sans Black"/>
                </a:rPr>
                <a:t>Support</a:t>
              </a:r>
              <a:endParaRPr sz="1100" i="0" u="none" strike="noStrike" cap="none">
                <a:solidFill>
                  <a:srgbClr val="1F497D"/>
                </a:solidFill>
                <a:latin typeface="Nunito Sans Black"/>
                <a:ea typeface="Nunito Sans Black"/>
                <a:cs typeface="Nunito Sans Black"/>
                <a:sym typeface="Nunito Sans Black"/>
              </a:endParaRPr>
            </a:p>
          </p:txBody>
        </p:sp>
        <p:sp>
          <p:nvSpPr>
            <p:cNvPr id="488" name="Google Shape;488;p70"/>
            <p:cNvSpPr/>
            <p:nvPr/>
          </p:nvSpPr>
          <p:spPr>
            <a:xfrm>
              <a:off x="3384608" y="1104118"/>
              <a:ext cx="1873200" cy="882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70"/>
            <p:cNvSpPr txBox="1"/>
            <p:nvPr/>
          </p:nvSpPr>
          <p:spPr>
            <a:xfrm>
              <a:off x="2891588" y="1104131"/>
              <a:ext cx="2366100" cy="882000"/>
            </a:xfrm>
            <a:prstGeom prst="rect">
              <a:avLst/>
            </a:prstGeom>
            <a:noFill/>
            <a:ln>
              <a:noFill/>
            </a:ln>
          </p:spPr>
          <p:txBody>
            <a:bodyPr spcFirstLastPara="1" wrap="square" lIns="93325" tIns="93325" rIns="93325" bIns="93325" anchor="ctr" anchorCtr="0">
              <a:noAutofit/>
            </a:bodyPr>
            <a:lstStyle/>
            <a:p>
              <a:pPr marL="0" marR="0" lvl="0" indent="0" algn="l" rtl="0">
                <a:lnSpc>
                  <a:spcPct val="100000"/>
                </a:lnSpc>
                <a:spcBef>
                  <a:spcPts val="0"/>
                </a:spcBef>
                <a:spcAft>
                  <a:spcPts val="0"/>
                </a:spcAft>
                <a:buClr>
                  <a:srgbClr val="000000"/>
                </a:buClr>
                <a:buSzPts val="1100"/>
                <a:buFont typeface="Open Sans"/>
                <a:buNone/>
              </a:pPr>
              <a:r>
                <a:rPr lang="en-US" sz="1200" i="0" u="none" strike="noStrike" cap="none">
                  <a:solidFill>
                    <a:srgbClr val="000000"/>
                  </a:solidFill>
                  <a:latin typeface="Nunito Sans SemiBold"/>
                  <a:ea typeface="Nunito Sans SemiBold"/>
                  <a:cs typeface="Nunito Sans SemiBold"/>
                  <a:sym typeface="Nunito Sans SemiBold"/>
                </a:rPr>
                <a:t>Support a community of libraries engaging their users in citizen science</a:t>
              </a:r>
              <a:endParaRPr sz="1500" i="0" u="none" strike="noStrike" cap="none">
                <a:solidFill>
                  <a:srgbClr val="000000"/>
                </a:solidFill>
                <a:latin typeface="Nunito Sans SemiBold"/>
                <a:ea typeface="Nunito Sans SemiBold"/>
                <a:cs typeface="Nunito Sans SemiBold"/>
                <a:sym typeface="Nunito Sans SemiBold"/>
              </a:endParaRPr>
            </a:p>
          </p:txBody>
        </p:sp>
        <p:sp>
          <p:nvSpPr>
            <p:cNvPr id="490" name="Google Shape;490;p70"/>
            <p:cNvSpPr/>
            <p:nvPr/>
          </p:nvSpPr>
          <p:spPr>
            <a:xfrm>
              <a:off x="0" y="2206497"/>
              <a:ext cx="5257800" cy="882000"/>
            </a:xfrm>
            <a:prstGeom prst="roundRect">
              <a:avLst>
                <a:gd name="adj" fmla="val 10000"/>
              </a:avLst>
            </a:prstGeom>
            <a:solidFill>
              <a:srgbClr val="D9E5CC"/>
            </a:solidFill>
            <a:ln>
              <a:noFill/>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70"/>
            <p:cNvSpPr/>
            <p:nvPr/>
          </p:nvSpPr>
          <p:spPr>
            <a:xfrm>
              <a:off x="266775" y="2404926"/>
              <a:ext cx="485100" cy="485100"/>
            </a:xfrm>
            <a:prstGeom prst="rect">
              <a:avLst/>
            </a:prstGeom>
            <a:blipFill rotWithShape="1">
              <a:blip r:embed="rId5">
                <a:alphaModFix/>
              </a:blip>
              <a:stretch>
                <a:fillRect/>
              </a:stretch>
            </a:blipFill>
            <a:ln>
              <a:noFill/>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70"/>
            <p:cNvSpPr/>
            <p:nvPr/>
          </p:nvSpPr>
          <p:spPr>
            <a:xfrm>
              <a:off x="1018598" y="2206497"/>
              <a:ext cx="2366100" cy="882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70"/>
            <p:cNvSpPr txBox="1"/>
            <p:nvPr/>
          </p:nvSpPr>
          <p:spPr>
            <a:xfrm>
              <a:off x="1018598" y="2206497"/>
              <a:ext cx="2366100" cy="882000"/>
            </a:xfrm>
            <a:prstGeom prst="rect">
              <a:avLst/>
            </a:prstGeom>
            <a:noFill/>
            <a:ln>
              <a:noFill/>
            </a:ln>
          </p:spPr>
          <p:txBody>
            <a:bodyPr spcFirstLastPara="1" wrap="square" lIns="93325" tIns="93325" rIns="93325" bIns="93325" anchor="ctr" anchorCtr="0">
              <a:noAutofit/>
            </a:bodyPr>
            <a:lstStyle/>
            <a:p>
              <a:pPr marL="0" marR="0" lvl="0" indent="0" algn="l" rtl="0">
                <a:lnSpc>
                  <a:spcPct val="100000"/>
                </a:lnSpc>
                <a:spcBef>
                  <a:spcPts val="0"/>
                </a:spcBef>
                <a:spcAft>
                  <a:spcPts val="0"/>
                </a:spcAft>
                <a:buClr>
                  <a:srgbClr val="000000"/>
                </a:buClr>
                <a:buSzPts val="2200"/>
                <a:buFont typeface="Open Sans ExtraBold"/>
                <a:buNone/>
              </a:pPr>
              <a:r>
                <a:rPr lang="en-US" sz="1900" i="0" u="none" strike="noStrike" cap="none">
                  <a:solidFill>
                    <a:srgbClr val="1F497D"/>
                  </a:solidFill>
                  <a:latin typeface="Nunito Sans Black"/>
                  <a:ea typeface="Nunito Sans Black"/>
                  <a:cs typeface="Nunito Sans Black"/>
                  <a:sym typeface="Nunito Sans Black"/>
                </a:rPr>
                <a:t>Broaden</a:t>
              </a:r>
              <a:endParaRPr sz="1100" i="0" u="none" strike="noStrike" cap="none">
                <a:solidFill>
                  <a:srgbClr val="1F497D"/>
                </a:solidFill>
                <a:latin typeface="Nunito Sans Black"/>
                <a:ea typeface="Nunito Sans Black"/>
                <a:cs typeface="Nunito Sans Black"/>
                <a:sym typeface="Nunito Sans Black"/>
              </a:endParaRPr>
            </a:p>
          </p:txBody>
        </p:sp>
        <p:sp>
          <p:nvSpPr>
            <p:cNvPr id="494" name="Google Shape;494;p70"/>
            <p:cNvSpPr/>
            <p:nvPr/>
          </p:nvSpPr>
          <p:spPr>
            <a:xfrm>
              <a:off x="3384608" y="2206497"/>
              <a:ext cx="1873200" cy="882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70"/>
            <p:cNvSpPr txBox="1"/>
            <p:nvPr/>
          </p:nvSpPr>
          <p:spPr>
            <a:xfrm>
              <a:off x="2891588" y="2206505"/>
              <a:ext cx="2366100" cy="882000"/>
            </a:xfrm>
            <a:prstGeom prst="rect">
              <a:avLst/>
            </a:prstGeom>
            <a:noFill/>
            <a:ln>
              <a:noFill/>
            </a:ln>
          </p:spPr>
          <p:txBody>
            <a:bodyPr spcFirstLastPara="1" wrap="square" lIns="93325" tIns="93325" rIns="93325" bIns="93325" anchor="ctr" anchorCtr="0">
              <a:noAutofit/>
            </a:bodyPr>
            <a:lstStyle/>
            <a:p>
              <a:pPr marL="0" marR="0" lvl="0" indent="0" algn="l" rtl="0">
                <a:lnSpc>
                  <a:spcPct val="100000"/>
                </a:lnSpc>
                <a:spcBef>
                  <a:spcPts val="0"/>
                </a:spcBef>
                <a:spcAft>
                  <a:spcPts val="0"/>
                </a:spcAft>
                <a:buClr>
                  <a:srgbClr val="000000"/>
                </a:buClr>
                <a:buSzPts val="1100"/>
                <a:buFont typeface="Open Sans"/>
                <a:buNone/>
              </a:pPr>
              <a:r>
                <a:rPr lang="en-US" sz="1200" i="0" u="none" strike="noStrike" cap="none">
                  <a:solidFill>
                    <a:srgbClr val="000000"/>
                  </a:solidFill>
                  <a:latin typeface="Nunito Sans SemiBold"/>
                  <a:ea typeface="Nunito Sans SemiBold"/>
                  <a:cs typeface="Nunito Sans SemiBold"/>
                  <a:sym typeface="Nunito Sans SemiBold"/>
                </a:rPr>
                <a:t>Broaden participation  of diverse communities in citizen science </a:t>
              </a:r>
              <a:endParaRPr sz="1500" i="0" u="none" strike="noStrike" cap="none">
                <a:solidFill>
                  <a:srgbClr val="000000"/>
                </a:solidFill>
                <a:latin typeface="Nunito Sans SemiBold"/>
                <a:ea typeface="Nunito Sans SemiBold"/>
                <a:cs typeface="Nunito Sans SemiBold"/>
                <a:sym typeface="Nunito Sans SemiBold"/>
              </a:endParaRPr>
            </a:p>
          </p:txBody>
        </p:sp>
        <p:sp>
          <p:nvSpPr>
            <p:cNvPr id="496" name="Google Shape;496;p70"/>
            <p:cNvSpPr/>
            <p:nvPr/>
          </p:nvSpPr>
          <p:spPr>
            <a:xfrm>
              <a:off x="0" y="3308876"/>
              <a:ext cx="5257800" cy="882000"/>
            </a:xfrm>
            <a:prstGeom prst="roundRect">
              <a:avLst>
                <a:gd name="adj" fmla="val 10000"/>
              </a:avLst>
            </a:prstGeom>
            <a:solidFill>
              <a:srgbClr val="D9E5CC"/>
            </a:solidFill>
            <a:ln>
              <a:noFill/>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70"/>
            <p:cNvSpPr/>
            <p:nvPr/>
          </p:nvSpPr>
          <p:spPr>
            <a:xfrm>
              <a:off x="266775" y="3507305"/>
              <a:ext cx="485100" cy="485100"/>
            </a:xfrm>
            <a:prstGeom prst="rect">
              <a:avLst/>
            </a:prstGeom>
            <a:blipFill rotWithShape="1">
              <a:blip r:embed="rId6">
                <a:alphaModFix/>
              </a:blip>
              <a:stretch>
                <a:fillRect/>
              </a:stretch>
            </a:blipFill>
            <a:ln>
              <a:noFill/>
            </a:ln>
            <a:effectLst>
              <a:outerShdw blurRad="40000" dist="20000" dir="5400000" rotWithShape="0">
                <a:srgbClr val="000000">
                  <a:alpha val="3686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70"/>
            <p:cNvSpPr/>
            <p:nvPr/>
          </p:nvSpPr>
          <p:spPr>
            <a:xfrm>
              <a:off x="1018598" y="3308876"/>
              <a:ext cx="2366100" cy="882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70"/>
            <p:cNvSpPr txBox="1"/>
            <p:nvPr/>
          </p:nvSpPr>
          <p:spPr>
            <a:xfrm>
              <a:off x="1018598" y="3308876"/>
              <a:ext cx="2366100" cy="882000"/>
            </a:xfrm>
            <a:prstGeom prst="rect">
              <a:avLst/>
            </a:prstGeom>
            <a:noFill/>
            <a:ln>
              <a:noFill/>
            </a:ln>
          </p:spPr>
          <p:txBody>
            <a:bodyPr spcFirstLastPara="1" wrap="square" lIns="93325" tIns="93325" rIns="93325" bIns="93325" anchor="ctr" anchorCtr="0">
              <a:noAutofit/>
            </a:bodyPr>
            <a:lstStyle/>
            <a:p>
              <a:pPr marL="0" marR="0" lvl="0" indent="0" algn="l" rtl="0">
                <a:lnSpc>
                  <a:spcPct val="100000"/>
                </a:lnSpc>
                <a:spcBef>
                  <a:spcPts val="0"/>
                </a:spcBef>
                <a:spcAft>
                  <a:spcPts val="0"/>
                </a:spcAft>
                <a:buClr>
                  <a:srgbClr val="000000"/>
                </a:buClr>
                <a:buSzPts val="2200"/>
                <a:buFont typeface="Open Sans ExtraBold"/>
                <a:buNone/>
              </a:pPr>
              <a:r>
                <a:rPr lang="en-US" sz="1900" i="0" u="none" strike="noStrike" cap="none">
                  <a:solidFill>
                    <a:srgbClr val="1F497D"/>
                  </a:solidFill>
                  <a:latin typeface="Nunito Sans Black"/>
                  <a:ea typeface="Nunito Sans Black"/>
                  <a:cs typeface="Nunito Sans Black"/>
                  <a:sym typeface="Nunito Sans Black"/>
                </a:rPr>
                <a:t>Accelerate</a:t>
              </a:r>
              <a:endParaRPr sz="1100" i="0" u="none" strike="noStrike" cap="none">
                <a:solidFill>
                  <a:srgbClr val="1F497D"/>
                </a:solidFill>
                <a:latin typeface="Nunito Sans Black"/>
                <a:ea typeface="Nunito Sans Black"/>
                <a:cs typeface="Nunito Sans Black"/>
                <a:sym typeface="Nunito Sans Black"/>
              </a:endParaRPr>
            </a:p>
          </p:txBody>
        </p:sp>
        <p:sp>
          <p:nvSpPr>
            <p:cNvPr id="500" name="Google Shape;500;p70"/>
            <p:cNvSpPr/>
            <p:nvPr/>
          </p:nvSpPr>
          <p:spPr>
            <a:xfrm>
              <a:off x="3384608" y="3308876"/>
              <a:ext cx="1873200" cy="882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70"/>
            <p:cNvSpPr txBox="1"/>
            <p:nvPr/>
          </p:nvSpPr>
          <p:spPr>
            <a:xfrm>
              <a:off x="2891588" y="3308880"/>
              <a:ext cx="2366100" cy="882000"/>
            </a:xfrm>
            <a:prstGeom prst="rect">
              <a:avLst/>
            </a:prstGeom>
            <a:noFill/>
            <a:ln>
              <a:noFill/>
            </a:ln>
          </p:spPr>
          <p:txBody>
            <a:bodyPr spcFirstLastPara="1" wrap="square" lIns="93325" tIns="93325" rIns="93325" bIns="93325" anchor="ctr" anchorCtr="0">
              <a:noAutofit/>
            </a:bodyPr>
            <a:lstStyle/>
            <a:p>
              <a:pPr marL="0" marR="0" lvl="0" indent="0" algn="l" rtl="0">
                <a:lnSpc>
                  <a:spcPct val="100000"/>
                </a:lnSpc>
                <a:spcBef>
                  <a:spcPts val="0"/>
                </a:spcBef>
                <a:spcAft>
                  <a:spcPts val="0"/>
                </a:spcAft>
                <a:buClr>
                  <a:srgbClr val="000000"/>
                </a:buClr>
                <a:buSzPts val="1100"/>
                <a:buFont typeface="Open Sans"/>
                <a:buNone/>
              </a:pPr>
              <a:r>
                <a:rPr lang="en-US" sz="1200" i="0" u="none" strike="noStrike" cap="none">
                  <a:solidFill>
                    <a:srgbClr val="000000"/>
                  </a:solidFill>
                  <a:latin typeface="Nunito Sans SemiBold"/>
                  <a:ea typeface="Nunito Sans SemiBold"/>
                  <a:cs typeface="Nunito Sans SemiBold"/>
                  <a:sym typeface="Nunito Sans SemiBold"/>
                </a:rPr>
                <a:t>Accelerate and shape scientific research</a:t>
              </a:r>
              <a:endParaRPr sz="1500" i="0" u="none" strike="noStrike" cap="none">
                <a:solidFill>
                  <a:srgbClr val="000000"/>
                </a:solidFill>
                <a:latin typeface="Nunito Sans SemiBold"/>
                <a:ea typeface="Nunito Sans SemiBold"/>
                <a:cs typeface="Nunito Sans SemiBold"/>
                <a:sym typeface="Nunito Sans SemiBold"/>
              </a:endParaRPr>
            </a:p>
          </p:txBody>
        </p:sp>
      </p:grpSp>
      <p:pic>
        <p:nvPicPr>
          <p:cNvPr id="502" name="Google Shape;502;p70" descr="U.S. map with pins showing participating libraries"/>
          <p:cNvPicPr preferRelativeResize="0"/>
          <p:nvPr/>
        </p:nvPicPr>
        <p:blipFill rotWithShape="1">
          <a:blip r:embed="rId7">
            <a:alphaModFix/>
          </a:blip>
          <a:srcRect l="15976" t="25206" r="14588" b="13148"/>
          <a:stretch/>
        </p:blipFill>
        <p:spPr>
          <a:xfrm>
            <a:off x="5764360" y="2378575"/>
            <a:ext cx="5406600" cy="32559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472" name="Google Shape;472;p70">
            <a:extLst>
              <a:ext uri="{C183D7F6-B498-43B3-948B-1728B52AA6E4}">
                <adec:decorative xmlns:adec="http://schemas.microsoft.com/office/drawing/2017/decorative" val="1"/>
              </a:ext>
            </a:extLst>
          </p:cNvPr>
          <p:cNvSpPr/>
          <p:nvPr/>
        </p:nvSpPr>
        <p:spPr>
          <a:xfrm>
            <a:off x="224725" y="8199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Open Sans ExtraBold"/>
                <a:ea typeface="Open Sans ExtraBold"/>
                <a:cs typeface="Open Sans ExtraBold"/>
                <a:sym typeface="Open Sans ExtraBold"/>
              </a:rPr>
              <a:t>2020</a:t>
            </a:r>
            <a:endParaRPr sz="2500">
              <a:solidFill>
                <a:srgbClr val="FFFFFF"/>
              </a:solidFill>
              <a:latin typeface="Open Sans ExtraBold"/>
              <a:ea typeface="Open Sans ExtraBold"/>
              <a:cs typeface="Open Sans ExtraBold"/>
              <a:sym typeface="Open Sans ExtraBold"/>
            </a:endParaRPr>
          </a:p>
        </p:txBody>
      </p:sp>
      <p:sp>
        <p:nvSpPr>
          <p:cNvPr id="474" name="Google Shape;474;p70">
            <a:extLst>
              <a:ext uri="{C183D7F6-B498-43B3-948B-1728B52AA6E4}">
                <adec:decorative xmlns:adec="http://schemas.microsoft.com/office/drawing/2017/decorative" val="1"/>
              </a:ext>
            </a:extLst>
          </p:cNvPr>
          <p:cNvSpPr/>
          <p:nvPr/>
        </p:nvSpPr>
        <p:spPr>
          <a:xfrm>
            <a:off x="10561500" y="59146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Open Sans ExtraBold"/>
                <a:ea typeface="Open Sans ExtraBold"/>
                <a:cs typeface="Open Sans ExtraBold"/>
                <a:sym typeface="Open Sans ExtraBold"/>
              </a:rPr>
              <a:t>2023</a:t>
            </a:r>
            <a:endParaRPr sz="2500">
              <a:solidFill>
                <a:srgbClr val="FFFFFF"/>
              </a:solidFill>
              <a:latin typeface="Open Sans ExtraBold"/>
              <a:ea typeface="Open Sans ExtraBold"/>
              <a:cs typeface="Open Sans ExtraBold"/>
              <a:sym typeface="Open Sans ExtraBold"/>
            </a:endParaRPr>
          </a:p>
        </p:txBody>
      </p:sp>
      <p:pic>
        <p:nvPicPr>
          <p:cNvPr id="3" name="Picture 2">
            <a:extLst>
              <a:ext uri="{FF2B5EF4-FFF2-40B4-BE49-F238E27FC236}">
                <a16:creationId xmlns:a16="http://schemas.microsoft.com/office/drawing/2014/main" id="{ED49061B-F490-29F0-0920-A5D30F4E5E8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9905525" y="192362"/>
            <a:ext cx="2024650" cy="566395"/>
          </a:xfrm>
          <a:prstGeom prst="rect">
            <a:avLst/>
          </a:prstGeom>
        </p:spPr>
      </p:pic>
      <p:cxnSp>
        <p:nvCxnSpPr>
          <p:cNvPr id="473" name="Google Shape;473;p70">
            <a:extLst>
              <a:ext uri="{C183D7F6-B498-43B3-948B-1728B52AA6E4}">
                <adec:decorative xmlns:adec="http://schemas.microsoft.com/office/drawing/2017/decorative" val="1"/>
              </a:ext>
            </a:extLst>
          </p:cNvPr>
          <p:cNvCxnSpPr>
            <a:stCxn id="472" idx="4"/>
            <a:endCxn id="474" idx="2"/>
          </p:cNvCxnSpPr>
          <p:nvPr/>
        </p:nvCxnSpPr>
        <p:spPr>
          <a:xfrm rot="-5400000" flipH="1">
            <a:off x="3403375" y="-789550"/>
            <a:ext cx="4641000" cy="9675000"/>
          </a:xfrm>
          <a:prstGeom prst="bentConnector2">
            <a:avLst/>
          </a:prstGeom>
          <a:noFill/>
          <a:ln w="9525" cap="flat" cmpd="sng">
            <a:solidFill>
              <a:srgbClr val="1F497D"/>
            </a:solidFill>
            <a:prstDash val="dash"/>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3" name="Title 2">
            <a:extLst>
              <a:ext uri="{FF2B5EF4-FFF2-40B4-BE49-F238E27FC236}">
                <a16:creationId xmlns:a16="http://schemas.microsoft.com/office/drawing/2014/main" id="{20B399A4-06A0-6A07-F997-1C1ADFF543B7}"/>
              </a:ext>
            </a:extLst>
          </p:cNvPr>
          <p:cNvSpPr txBox="1">
            <a:spLocks noGrp="1"/>
          </p:cNvSpPr>
          <p:nvPr>
            <p:ph type="title" idx="4294967295"/>
          </p:nvPr>
        </p:nvSpPr>
        <p:spPr>
          <a:xfrm>
            <a:off x="0" y="-901959"/>
            <a:ext cx="540537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2020-2023 SciStarter</a:t>
            </a:r>
          </a:p>
        </p:txBody>
      </p:sp>
      <p:sp>
        <p:nvSpPr>
          <p:cNvPr id="511" name="Google Shape;511;p71"/>
          <p:cNvSpPr txBox="1">
            <a:spLocks/>
          </p:cNvSpPr>
          <p:nvPr/>
        </p:nvSpPr>
        <p:spPr>
          <a:xfrm>
            <a:off x="2451450" y="423325"/>
            <a:ext cx="7289100" cy="1108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73763"/>
                </a:solidFill>
                <a:effectLst/>
                <a:uLnTx/>
                <a:uFillTx/>
                <a:latin typeface="Nunito Sans Black"/>
                <a:ea typeface="Nunito Sans Black"/>
                <a:cs typeface="Nunito Sans Black"/>
                <a:sym typeface="Nunito Sans Black"/>
              </a:rPr>
              <a:t>Supporting Libraries as Community Hubs for Citizen Science</a:t>
            </a:r>
            <a:endParaRPr kumimoji="0" lang="en-US" sz="3000" b="0" i="0" u="none" strike="noStrike" kern="0" cap="none" spc="0" normalizeH="0" baseline="0" noProof="0" dirty="0">
              <a:ln>
                <a:noFill/>
              </a:ln>
              <a:solidFill>
                <a:srgbClr val="073763"/>
              </a:solidFill>
              <a:effectLst/>
              <a:uLnTx/>
              <a:uFillTx/>
              <a:latin typeface="Nunito Sans Black"/>
              <a:ea typeface="Nunito Sans Black"/>
              <a:cs typeface="Nunito Sans Black"/>
              <a:sym typeface="Nunito Sans Black"/>
            </a:endParaRPr>
          </a:p>
        </p:txBody>
      </p:sp>
      <p:pic>
        <p:nvPicPr>
          <p:cNvPr id="514" name="Google Shape;514;p71" descr="A woman and younger child looking at a Citizen Science display"/>
          <p:cNvPicPr preferRelativeResize="0"/>
          <p:nvPr/>
        </p:nvPicPr>
        <p:blipFill rotWithShape="1">
          <a:blip r:embed="rId3">
            <a:alphaModFix/>
          </a:blip>
          <a:srcRect b="3034"/>
          <a:stretch/>
        </p:blipFill>
        <p:spPr>
          <a:xfrm>
            <a:off x="1548027" y="1531526"/>
            <a:ext cx="3177975" cy="4418016"/>
          </a:xfrm>
          <a:prstGeom prst="rect">
            <a:avLst/>
          </a:prstGeom>
          <a:noFill/>
          <a:ln>
            <a:noFill/>
          </a:ln>
          <a:effectLst>
            <a:outerShdw blurRad="57150" dist="19050" dir="5400000" algn="bl" rotWithShape="0">
              <a:srgbClr val="000000">
                <a:alpha val="50000"/>
              </a:srgbClr>
            </a:outerShdw>
          </a:effectLst>
        </p:spPr>
      </p:pic>
      <p:pic>
        <p:nvPicPr>
          <p:cNvPr id="513" name="Google Shape;513;p71" descr="Citizen Science at your library screenshot"/>
          <p:cNvPicPr preferRelativeResize="0"/>
          <p:nvPr/>
        </p:nvPicPr>
        <p:blipFill rotWithShape="1">
          <a:blip r:embed="rId4">
            <a:alphaModFix/>
          </a:blip>
          <a:srcRect/>
          <a:stretch/>
        </p:blipFill>
        <p:spPr>
          <a:xfrm>
            <a:off x="5466688" y="1576563"/>
            <a:ext cx="4587974" cy="2391000"/>
          </a:xfrm>
          <a:prstGeom prst="rect">
            <a:avLst/>
          </a:prstGeom>
          <a:noFill/>
          <a:ln>
            <a:noFill/>
          </a:ln>
          <a:effectLst>
            <a:outerShdw blurRad="57150" dist="19050" dir="5400000" algn="bl" rotWithShape="0">
              <a:srgbClr val="000000">
                <a:alpha val="50000"/>
              </a:srgbClr>
            </a:outerShdw>
          </a:effectLst>
        </p:spPr>
      </p:pic>
      <p:pic>
        <p:nvPicPr>
          <p:cNvPr id="512" name="Google Shape;512;p71" descr="Build your own kit screenshot"/>
          <p:cNvPicPr preferRelativeResize="0"/>
          <p:nvPr/>
        </p:nvPicPr>
        <p:blipFill rotWithShape="1">
          <a:blip r:embed="rId5">
            <a:alphaModFix/>
          </a:blip>
          <a:srcRect l="2152" t="5692" r="5868" b="5639"/>
          <a:stretch/>
        </p:blipFill>
        <p:spPr>
          <a:xfrm>
            <a:off x="5214350" y="4012600"/>
            <a:ext cx="5092649" cy="1936950"/>
          </a:xfrm>
          <a:prstGeom prst="rect">
            <a:avLst/>
          </a:prstGeom>
          <a:noFill/>
          <a:ln>
            <a:noFill/>
          </a:ln>
          <a:effectLst>
            <a:outerShdw blurRad="57150" dist="19050" dir="5400000" algn="bl" rotWithShape="0">
              <a:srgbClr val="000000">
                <a:alpha val="50000"/>
              </a:srgbClr>
            </a:outerShdw>
          </a:effectLst>
        </p:spPr>
      </p:pic>
      <p:sp>
        <p:nvSpPr>
          <p:cNvPr id="508" name="Google Shape;508;p71">
            <a:extLst>
              <a:ext uri="{C183D7F6-B498-43B3-948B-1728B52AA6E4}">
                <adec:decorative xmlns:adec="http://schemas.microsoft.com/office/drawing/2017/decorative" val="1"/>
              </a:ext>
            </a:extLst>
          </p:cNvPr>
          <p:cNvSpPr/>
          <p:nvPr/>
        </p:nvSpPr>
        <p:spPr>
          <a:xfrm>
            <a:off x="224725" y="8199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Open Sans ExtraBold"/>
                <a:ea typeface="Open Sans ExtraBold"/>
                <a:cs typeface="Open Sans ExtraBold"/>
                <a:sym typeface="Open Sans ExtraBold"/>
              </a:rPr>
              <a:t>2020</a:t>
            </a:r>
            <a:endParaRPr sz="2500">
              <a:solidFill>
                <a:srgbClr val="FFFFFF"/>
              </a:solidFill>
              <a:latin typeface="Open Sans ExtraBold"/>
              <a:ea typeface="Open Sans ExtraBold"/>
              <a:cs typeface="Open Sans ExtraBold"/>
              <a:sym typeface="Open Sans ExtraBold"/>
            </a:endParaRPr>
          </a:p>
        </p:txBody>
      </p:sp>
      <p:sp>
        <p:nvSpPr>
          <p:cNvPr id="510" name="Google Shape;510;p71">
            <a:extLst>
              <a:ext uri="{C183D7F6-B498-43B3-948B-1728B52AA6E4}">
                <adec:decorative xmlns:adec="http://schemas.microsoft.com/office/drawing/2017/decorative" val="1"/>
              </a:ext>
            </a:extLst>
          </p:cNvPr>
          <p:cNvSpPr/>
          <p:nvPr/>
        </p:nvSpPr>
        <p:spPr>
          <a:xfrm>
            <a:off x="10561500" y="59146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Open Sans ExtraBold"/>
                <a:ea typeface="Open Sans ExtraBold"/>
                <a:cs typeface="Open Sans ExtraBold"/>
                <a:sym typeface="Open Sans ExtraBold"/>
              </a:rPr>
              <a:t>2023</a:t>
            </a:r>
            <a:endParaRPr sz="2500">
              <a:solidFill>
                <a:srgbClr val="FFFFFF"/>
              </a:solidFill>
              <a:latin typeface="Open Sans ExtraBold"/>
              <a:ea typeface="Open Sans ExtraBold"/>
              <a:cs typeface="Open Sans ExtraBold"/>
              <a:sym typeface="Open Sans ExtraBold"/>
            </a:endParaRPr>
          </a:p>
        </p:txBody>
      </p:sp>
      <p:cxnSp>
        <p:nvCxnSpPr>
          <p:cNvPr id="509" name="Google Shape;509;p71">
            <a:extLst>
              <a:ext uri="{C183D7F6-B498-43B3-948B-1728B52AA6E4}">
                <adec:decorative xmlns:adec="http://schemas.microsoft.com/office/drawing/2017/decorative" val="1"/>
              </a:ext>
            </a:extLst>
          </p:cNvPr>
          <p:cNvCxnSpPr>
            <a:stCxn id="508" idx="4"/>
            <a:endCxn id="510" idx="2"/>
          </p:cNvCxnSpPr>
          <p:nvPr/>
        </p:nvCxnSpPr>
        <p:spPr>
          <a:xfrm rot="-5400000" flipH="1">
            <a:off x="3403375" y="-789550"/>
            <a:ext cx="4641000" cy="9675000"/>
          </a:xfrm>
          <a:prstGeom prst="bentConnector2">
            <a:avLst/>
          </a:prstGeom>
          <a:noFill/>
          <a:ln w="9525" cap="flat" cmpd="sng">
            <a:solidFill>
              <a:srgbClr val="1F497D"/>
            </a:solidFill>
            <a:prstDash val="dash"/>
            <a:round/>
            <a:headEnd type="none" w="med" len="med"/>
            <a:tailEnd type="none" w="med" len="med"/>
          </a:ln>
        </p:spPr>
      </p:cxnSp>
      <p:pic>
        <p:nvPicPr>
          <p:cNvPr id="2" name="Picture 1">
            <a:extLst>
              <a:ext uri="{FF2B5EF4-FFF2-40B4-BE49-F238E27FC236}">
                <a16:creationId xmlns:a16="http://schemas.microsoft.com/office/drawing/2014/main" id="{D8D75C94-5A8E-2DCC-A6D6-4E8F2CD2CBE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905525" y="192362"/>
            <a:ext cx="2024650" cy="5663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3" name="Title 2">
            <a:extLst>
              <a:ext uri="{FF2B5EF4-FFF2-40B4-BE49-F238E27FC236}">
                <a16:creationId xmlns:a16="http://schemas.microsoft.com/office/drawing/2014/main" id="{A36A75EE-96F5-5BFF-34A7-FAC5CE81E5BF}"/>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Citizen Science can involve…</a:t>
            </a:r>
          </a:p>
        </p:txBody>
      </p:sp>
      <p:pic>
        <p:nvPicPr>
          <p:cNvPr id="248" name="Google Shape;248;p45" descr="Citizen Science can involve observing (biodiversity, night sky); monitoring (air quality, pollution); measuring (water quality, marine debris); analyzing (online data); collecting (biological samples) in your backyard, while exporing your interests, etc.!"/>
          <p:cNvPicPr preferRelativeResize="0"/>
          <p:nvPr/>
        </p:nvPicPr>
        <p:blipFill rotWithShape="1">
          <a:blip r:embed="rId3">
            <a:alphaModFix/>
          </a:blip>
          <a:srcRect/>
          <a:stretch/>
        </p:blipFill>
        <p:spPr>
          <a:xfrm>
            <a:off x="623485" y="1013790"/>
            <a:ext cx="10130654" cy="535418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22" name="Google Shape;522;p72"/>
          <p:cNvSpPr txBox="1">
            <a:spLocks noGrp="1"/>
          </p:cNvSpPr>
          <p:nvPr>
            <p:ph type="title" idx="4294967295"/>
          </p:nvPr>
        </p:nvSpPr>
        <p:spPr>
          <a:xfrm>
            <a:off x="415600" y="593367"/>
            <a:ext cx="11360700" cy="7635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700" b="1" i="0" u="none" strike="noStrike" kern="0" cap="none" spc="0" normalizeH="0" baseline="0" noProof="0" dirty="0">
                <a:ln>
                  <a:noFill/>
                </a:ln>
                <a:solidFill>
                  <a:srgbClr val="212121"/>
                </a:solidFill>
                <a:effectLst/>
                <a:uLnTx/>
                <a:uFillTx/>
                <a:latin typeface="Calibri"/>
                <a:ea typeface="Calibri"/>
                <a:cs typeface="Calibri"/>
                <a:sym typeface="Calibri"/>
              </a:rPr>
              <a:t>LAPL </a:t>
            </a:r>
            <a:r>
              <a:rPr kumimoji="0" lang="en-US" sz="3700" b="1" i="0" u="none" strike="noStrike" kern="0" cap="none" spc="0" normalizeH="0" baseline="0" noProof="0" dirty="0" err="1">
                <a:ln>
                  <a:noFill/>
                </a:ln>
                <a:solidFill>
                  <a:srgbClr val="212121"/>
                </a:solidFill>
                <a:effectLst/>
                <a:uLnTx/>
                <a:uFillTx/>
                <a:latin typeface="Calibri"/>
                <a:ea typeface="Calibri"/>
                <a:cs typeface="Calibri"/>
                <a:sym typeface="Calibri"/>
              </a:rPr>
              <a:t>NeiSci</a:t>
            </a:r>
            <a:r>
              <a:rPr kumimoji="0" lang="en-US" sz="3700" b="1" i="0" u="none" strike="noStrike" kern="0" cap="none" spc="0" normalizeH="0" baseline="0" noProof="0" dirty="0">
                <a:ln>
                  <a:noFill/>
                </a:ln>
                <a:solidFill>
                  <a:srgbClr val="212121"/>
                </a:solidFill>
                <a:effectLst/>
                <a:uLnTx/>
                <a:uFillTx/>
                <a:latin typeface="Calibri"/>
                <a:ea typeface="Calibri"/>
                <a:cs typeface="Calibri"/>
                <a:sym typeface="Calibri"/>
              </a:rPr>
              <a:t> DIY Circulating Kits</a:t>
            </a:r>
          </a:p>
        </p:txBody>
      </p:sp>
      <p:pic>
        <p:nvPicPr>
          <p:cNvPr id="533" name="Google Shape;533;p72" descr="Los Angeles Public Library logo"/>
          <p:cNvPicPr preferRelativeResize="0"/>
          <p:nvPr/>
        </p:nvPicPr>
        <p:blipFill>
          <a:blip r:embed="rId3">
            <a:alphaModFix/>
          </a:blip>
          <a:stretch>
            <a:fillRect/>
          </a:stretch>
        </p:blipFill>
        <p:spPr>
          <a:xfrm>
            <a:off x="0" y="0"/>
            <a:ext cx="4935300" cy="607818"/>
          </a:xfrm>
          <a:prstGeom prst="rect">
            <a:avLst/>
          </a:prstGeom>
          <a:noFill/>
          <a:ln>
            <a:noFill/>
          </a:ln>
        </p:spPr>
      </p:pic>
      <p:pic>
        <p:nvPicPr>
          <p:cNvPr id="524" name="Google Shape;524;p72" descr="Various Citizen Science toolkits at the Los Angeles Public Library"/>
          <p:cNvPicPr preferRelativeResize="0"/>
          <p:nvPr/>
        </p:nvPicPr>
        <p:blipFill>
          <a:blip r:embed="rId4">
            <a:alphaModFix/>
          </a:blip>
          <a:stretch>
            <a:fillRect/>
          </a:stretch>
        </p:blipFill>
        <p:spPr>
          <a:xfrm>
            <a:off x="197367" y="1535400"/>
            <a:ext cx="2719432" cy="2448165"/>
          </a:xfrm>
          <a:prstGeom prst="rect">
            <a:avLst/>
          </a:prstGeom>
          <a:noFill/>
          <a:ln>
            <a:noFill/>
          </a:ln>
        </p:spPr>
      </p:pic>
      <p:sp>
        <p:nvSpPr>
          <p:cNvPr id="520" name="Google Shape;520;p72">
            <a:extLst>
              <a:ext uri="{C183D7F6-B498-43B3-948B-1728B52AA6E4}">
                <adec:decorative xmlns:adec="http://schemas.microsoft.com/office/drawing/2017/decorative" val="1"/>
              </a:ext>
            </a:extLst>
          </p:cNvPr>
          <p:cNvSpPr/>
          <p:nvPr/>
        </p:nvSpPr>
        <p:spPr>
          <a:xfrm>
            <a:off x="9204960" y="24384"/>
            <a:ext cx="2987100" cy="1042200"/>
          </a:xfrm>
          <a:prstGeom prst="rect">
            <a:avLst/>
          </a:prstGeom>
          <a:noFill/>
          <a:ln w="25400" cap="flat" cmpd="sng">
            <a:solidFill>
              <a:srgbClr val="062E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23" name="Google Shape;523;p7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9317433" y="1543466"/>
            <a:ext cx="2719432" cy="2448169"/>
          </a:xfrm>
          <a:prstGeom prst="rect">
            <a:avLst/>
          </a:prstGeom>
          <a:noFill/>
          <a:ln>
            <a:noFill/>
          </a:ln>
        </p:spPr>
      </p:pic>
      <p:pic>
        <p:nvPicPr>
          <p:cNvPr id="525" name="Google Shape;525;p7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97367" y="4223033"/>
            <a:ext cx="2849137" cy="2338574"/>
          </a:xfrm>
          <a:prstGeom prst="rect">
            <a:avLst/>
          </a:prstGeom>
          <a:noFill/>
          <a:ln>
            <a:noFill/>
          </a:ln>
        </p:spPr>
      </p:pic>
      <p:pic>
        <p:nvPicPr>
          <p:cNvPr id="526" name="Google Shape;526;p72">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189267" y="4282133"/>
            <a:ext cx="2783022" cy="2284300"/>
          </a:xfrm>
          <a:prstGeom prst="rect">
            <a:avLst/>
          </a:prstGeom>
          <a:noFill/>
          <a:ln>
            <a:noFill/>
          </a:ln>
        </p:spPr>
      </p:pic>
      <p:pic>
        <p:nvPicPr>
          <p:cNvPr id="527" name="Google Shape;527;p72">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3183833" y="4232233"/>
            <a:ext cx="2849137" cy="2338567"/>
          </a:xfrm>
          <a:prstGeom prst="rect">
            <a:avLst/>
          </a:prstGeom>
          <a:noFill/>
          <a:ln>
            <a:noFill/>
          </a:ln>
        </p:spPr>
      </p:pic>
      <p:pic>
        <p:nvPicPr>
          <p:cNvPr id="528" name="Google Shape;528;p72">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6334833" y="1524818"/>
            <a:ext cx="2849137" cy="2448184"/>
          </a:xfrm>
          <a:prstGeom prst="rect">
            <a:avLst/>
          </a:prstGeom>
          <a:noFill/>
          <a:ln>
            <a:noFill/>
          </a:ln>
        </p:spPr>
      </p:pic>
      <p:pic>
        <p:nvPicPr>
          <p:cNvPr id="529" name="Google Shape;529;p72">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2998032" y="1495466"/>
            <a:ext cx="3220234" cy="2448165"/>
          </a:xfrm>
          <a:prstGeom prst="rect">
            <a:avLst/>
          </a:prstGeom>
          <a:noFill/>
          <a:ln>
            <a:noFill/>
          </a:ln>
        </p:spPr>
      </p:pic>
      <p:pic>
        <p:nvPicPr>
          <p:cNvPr id="531" name="Google Shape;531;p72">
            <a:extLst>
              <a:ext uri="{C183D7F6-B498-43B3-948B-1728B52AA6E4}">
                <adec:decorative xmlns:adec="http://schemas.microsoft.com/office/drawing/2017/decorative" val="1"/>
              </a:ext>
            </a:extLst>
          </p:cNvPr>
          <p:cNvPicPr preferRelativeResize="0"/>
          <p:nvPr/>
        </p:nvPicPr>
        <p:blipFill>
          <a:blip r:embed="rId11">
            <a:alphaModFix/>
          </a:blip>
          <a:stretch>
            <a:fillRect/>
          </a:stretch>
        </p:blipFill>
        <p:spPr>
          <a:xfrm>
            <a:off x="9232067" y="4277367"/>
            <a:ext cx="2849137" cy="2284301"/>
          </a:xfrm>
          <a:prstGeom prst="rect">
            <a:avLst/>
          </a:prstGeom>
          <a:noFill/>
          <a:ln>
            <a:noFill/>
          </a:ln>
        </p:spPr>
      </p:pic>
      <p:sp>
        <p:nvSpPr>
          <p:cNvPr id="521" name="Google Shape;521;p72">
            <a:extLst>
              <a:ext uri="{C183D7F6-B498-43B3-948B-1728B52AA6E4}">
                <adec:decorative xmlns:adec="http://schemas.microsoft.com/office/drawing/2017/decorative" val="1"/>
              </a:ext>
            </a:extLst>
          </p:cNvPr>
          <p:cNvSpPr/>
          <p:nvPr/>
        </p:nvSpPr>
        <p:spPr>
          <a:xfrm>
            <a:off x="9002106" y="-69575"/>
            <a:ext cx="3219611" cy="173541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0" name="Google Shape;530;p72"/>
          <p:cNvSpPr txBox="1"/>
          <p:nvPr/>
        </p:nvSpPr>
        <p:spPr>
          <a:xfrm>
            <a:off x="6845197" y="689252"/>
            <a:ext cx="3584400" cy="692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900" dirty="0">
                <a:latin typeface="Helvetica Neue"/>
                <a:ea typeface="Helvetica Neue"/>
                <a:cs typeface="Helvetica Neue"/>
                <a:sym typeface="Helvetica Neue"/>
              </a:rPr>
              <a:t>  </a:t>
            </a:r>
            <a:r>
              <a:rPr lang="en-US" sz="2800" b="1" dirty="0">
                <a:latin typeface="Calibri"/>
                <a:ea typeface="Calibri"/>
                <a:cs typeface="Calibri"/>
                <a:sym typeface="Calibri"/>
              </a:rPr>
              <a:t> lapl.org/</a:t>
            </a:r>
            <a:r>
              <a:rPr lang="en-US" sz="2800" b="1" dirty="0" err="1">
                <a:latin typeface="Calibri"/>
                <a:ea typeface="Calibri"/>
                <a:cs typeface="Calibri"/>
                <a:sym typeface="Calibri"/>
              </a:rPr>
              <a:t>neisci</a:t>
            </a:r>
            <a:r>
              <a:rPr lang="en-US" sz="2800" b="1" dirty="0">
                <a:latin typeface="Calibri"/>
                <a:ea typeface="Calibri"/>
                <a:cs typeface="Calibri"/>
                <a:sym typeface="Calibri"/>
              </a:rPr>
              <a:t>/kits</a:t>
            </a:r>
            <a:endParaRPr sz="2800" b="1" dirty="0">
              <a:latin typeface="Calibri"/>
              <a:ea typeface="Calibri"/>
              <a:cs typeface="Calibri"/>
              <a:sym typeface="Calibri"/>
            </a:endParaRPr>
          </a:p>
        </p:txBody>
      </p:sp>
      <p:pic>
        <p:nvPicPr>
          <p:cNvPr id="532" name="Google Shape;532;p72" descr="QR code for LAPL kits"/>
          <p:cNvPicPr preferRelativeResize="0"/>
          <p:nvPr/>
        </p:nvPicPr>
        <p:blipFill>
          <a:blip r:embed="rId12">
            <a:alphaModFix/>
          </a:blip>
          <a:stretch>
            <a:fillRect/>
          </a:stretch>
        </p:blipFill>
        <p:spPr>
          <a:xfrm>
            <a:off x="10505739" y="24384"/>
            <a:ext cx="1270561" cy="119768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9" name="Google Shape;539;p73">
            <a:extLst>
              <a:ext uri="{C183D7F6-B498-43B3-948B-1728B52AA6E4}">
                <adec:decorative xmlns:adec="http://schemas.microsoft.com/office/drawing/2017/decorative" val="1"/>
              </a:ext>
            </a:extLst>
          </p:cNvPr>
          <p:cNvSpPr/>
          <p:nvPr/>
        </p:nvSpPr>
        <p:spPr>
          <a:xfrm>
            <a:off x="9204960" y="24384"/>
            <a:ext cx="2987100" cy="1042200"/>
          </a:xfrm>
          <a:prstGeom prst="rect">
            <a:avLst/>
          </a:prstGeom>
          <a:noFill/>
          <a:ln w="25400" cap="flat" cmpd="sng">
            <a:solidFill>
              <a:srgbClr val="062E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0" name="Google Shape;540;p73">
            <a:extLst>
              <a:ext uri="{C183D7F6-B498-43B3-948B-1728B52AA6E4}">
                <adec:decorative xmlns:adec="http://schemas.microsoft.com/office/drawing/2017/decorative" val="1"/>
              </a:ext>
            </a:extLst>
          </p:cNvPr>
          <p:cNvSpPr/>
          <p:nvPr/>
        </p:nvSpPr>
        <p:spPr>
          <a:xfrm>
            <a:off x="8627008" y="-24256"/>
            <a:ext cx="3584400" cy="1987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541" name="Google Shape;541;p73" descr="Los Angeles Public Library logo in green">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0" y="0"/>
            <a:ext cx="4935300" cy="607818"/>
          </a:xfrm>
          <a:prstGeom prst="rect">
            <a:avLst/>
          </a:prstGeom>
          <a:noFill/>
          <a:ln>
            <a:noFill/>
          </a:ln>
        </p:spPr>
      </p:pic>
      <p:sp>
        <p:nvSpPr>
          <p:cNvPr id="4" name="Title 3">
            <a:extLst>
              <a:ext uri="{FF2B5EF4-FFF2-40B4-BE49-F238E27FC236}">
                <a16:creationId xmlns:a16="http://schemas.microsoft.com/office/drawing/2014/main" id="{8166B222-58AC-3503-A270-18F0203F958C}"/>
              </a:ext>
            </a:extLst>
          </p:cNvPr>
          <p:cNvSpPr txBox="1">
            <a:spLocks noGrp="1"/>
          </p:cNvSpPr>
          <p:nvPr>
            <p:ph type="title" idx="4294967295"/>
          </p:nvPr>
        </p:nvSpPr>
        <p:spPr>
          <a:xfrm>
            <a:off x="247833" y="796847"/>
            <a:ext cx="9328825"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Arial"/>
                <a:ea typeface="Arial"/>
                <a:cs typeface="Arial"/>
                <a:sym typeface="Arial"/>
              </a:rPr>
              <a:t>Observation Heat Map: Turn the Map </a:t>
            </a:r>
            <a:r>
              <a:rPr kumimoji="0" lang="en-US" sz="3200" b="1" i="0" u="none" strike="noStrike" kern="0" cap="none" spc="0" normalizeH="0" baseline="0" noProof="0" dirty="0">
                <a:ln>
                  <a:noFill/>
                </a:ln>
                <a:solidFill>
                  <a:schemeClr val="accent6">
                    <a:lumMod val="50000"/>
                  </a:schemeClr>
                </a:solidFill>
                <a:effectLst/>
                <a:uLnTx/>
                <a:uFillTx/>
                <a:latin typeface="Arial"/>
                <a:ea typeface="Arial"/>
                <a:cs typeface="Arial"/>
                <a:sym typeface="Arial"/>
              </a:rPr>
              <a:t>Green</a:t>
            </a:r>
            <a:endParaRPr kumimoji="0" lang="en-US"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77E06C19-93B5-35F5-4998-34780BAB45E9}"/>
              </a:ext>
            </a:extLst>
          </p:cNvPr>
          <p:cNvSpPr txBox="1"/>
          <p:nvPr/>
        </p:nvSpPr>
        <p:spPr>
          <a:xfrm>
            <a:off x="277332" y="1377634"/>
            <a:ext cx="11142507" cy="615553"/>
          </a:xfrm>
          <a:prstGeom prst="rect">
            <a:avLst/>
          </a:prstGeom>
          <a:noFill/>
        </p:spPr>
        <p:txBody>
          <a:bodyPr wrap="square" rtlCol="0">
            <a:spAutoFit/>
          </a:bodyPr>
          <a:lstStyle/>
          <a:p>
            <a:r>
              <a:rPr lang="en-US" sz="1700" dirty="0"/>
              <a:t>The heat map shows observation hot spots in </a:t>
            </a:r>
            <a:r>
              <a:rPr lang="en-US" sz="1700" dirty="0">
                <a:solidFill>
                  <a:schemeClr val="tx1"/>
                </a:solidFill>
              </a:rPr>
              <a:t>green</a:t>
            </a:r>
            <a:r>
              <a:rPr lang="en-US" sz="1700" dirty="0"/>
              <a:t>, and cold spots in gray. Help turn the entire map green by uploading observations to </a:t>
            </a:r>
            <a:r>
              <a:rPr lang="en-US" sz="1700" dirty="0" err="1"/>
              <a:t>iNaturalist</a:t>
            </a:r>
            <a:r>
              <a:rPr lang="en-US" sz="1700" dirty="0"/>
              <a:t> from observation cold spots. </a:t>
            </a:r>
          </a:p>
        </p:txBody>
      </p:sp>
      <p:pic>
        <p:nvPicPr>
          <p:cNvPr id="551" name="Google Shape;551;p7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871700" y="50600"/>
            <a:ext cx="1181233" cy="1181233"/>
          </a:xfrm>
          <a:prstGeom prst="rect">
            <a:avLst/>
          </a:prstGeom>
          <a:noFill/>
          <a:ln>
            <a:noFill/>
          </a:ln>
        </p:spPr>
      </p:pic>
      <p:pic>
        <p:nvPicPr>
          <p:cNvPr id="549" name="Google Shape;549;p73" descr="Heat map of the Los Angeles area with an address search feature"/>
          <p:cNvPicPr preferRelativeResize="0"/>
          <p:nvPr/>
        </p:nvPicPr>
        <p:blipFill>
          <a:blip r:embed="rId5">
            <a:alphaModFix/>
          </a:blip>
          <a:stretch>
            <a:fillRect/>
          </a:stretch>
        </p:blipFill>
        <p:spPr>
          <a:xfrm>
            <a:off x="272365" y="2021210"/>
            <a:ext cx="3118600" cy="3837021"/>
          </a:xfrm>
          <a:prstGeom prst="rect">
            <a:avLst/>
          </a:prstGeom>
          <a:noFill/>
          <a:ln>
            <a:noFill/>
          </a:ln>
        </p:spPr>
      </p:pic>
      <p:pic>
        <p:nvPicPr>
          <p:cNvPr id="542" name="Google Shape;542;p73" descr="Heat map showing observations in the LA area"/>
          <p:cNvPicPr preferRelativeResize="0"/>
          <p:nvPr/>
        </p:nvPicPr>
        <p:blipFill>
          <a:blip r:embed="rId6">
            <a:alphaModFix/>
          </a:blip>
          <a:stretch>
            <a:fillRect/>
          </a:stretch>
        </p:blipFill>
        <p:spPr>
          <a:xfrm>
            <a:off x="3525001" y="2108733"/>
            <a:ext cx="3351863" cy="4337702"/>
          </a:xfrm>
          <a:prstGeom prst="rect">
            <a:avLst/>
          </a:prstGeom>
          <a:noFill/>
          <a:ln>
            <a:noFill/>
          </a:ln>
        </p:spPr>
      </p:pic>
      <p:cxnSp>
        <p:nvCxnSpPr>
          <p:cNvPr id="546" name="Google Shape;546;p73">
            <a:extLst>
              <a:ext uri="{C183D7F6-B498-43B3-948B-1728B52AA6E4}">
                <adec:decorative xmlns:adec="http://schemas.microsoft.com/office/drawing/2017/decorative" val="1"/>
              </a:ext>
            </a:extLst>
          </p:cNvPr>
          <p:cNvCxnSpPr/>
          <p:nvPr/>
        </p:nvCxnSpPr>
        <p:spPr>
          <a:xfrm rot="10800000" flipH="1">
            <a:off x="6901767" y="2117633"/>
            <a:ext cx="1219200" cy="1302300"/>
          </a:xfrm>
          <a:prstGeom prst="straightConnector1">
            <a:avLst/>
          </a:prstGeom>
          <a:noFill/>
          <a:ln w="19050" cap="flat" cmpd="sng">
            <a:solidFill>
              <a:srgbClr val="FF0000"/>
            </a:solidFill>
            <a:prstDash val="solid"/>
            <a:round/>
            <a:headEnd type="none" w="med" len="med"/>
            <a:tailEnd type="none" w="med" len="med"/>
          </a:ln>
        </p:spPr>
      </p:cxnSp>
      <p:sp>
        <p:nvSpPr>
          <p:cNvPr id="545" name="Google Shape;545;p73">
            <a:extLst>
              <a:ext uri="{C183D7F6-B498-43B3-948B-1728B52AA6E4}">
                <adec:decorative xmlns:adec="http://schemas.microsoft.com/office/drawing/2017/decorative" val="1"/>
              </a:ext>
            </a:extLst>
          </p:cNvPr>
          <p:cNvSpPr/>
          <p:nvPr/>
        </p:nvSpPr>
        <p:spPr>
          <a:xfrm>
            <a:off x="6342967" y="3440700"/>
            <a:ext cx="554400" cy="6237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547" name="Google Shape;547;p73">
            <a:extLst>
              <a:ext uri="{C183D7F6-B498-43B3-948B-1728B52AA6E4}">
                <adec:decorative xmlns:adec="http://schemas.microsoft.com/office/drawing/2017/decorative" val="1"/>
              </a:ext>
            </a:extLst>
          </p:cNvPr>
          <p:cNvCxnSpPr/>
          <p:nvPr/>
        </p:nvCxnSpPr>
        <p:spPr>
          <a:xfrm>
            <a:off x="6901767" y="4064300"/>
            <a:ext cx="1046100" cy="2277600"/>
          </a:xfrm>
          <a:prstGeom prst="straightConnector1">
            <a:avLst/>
          </a:prstGeom>
          <a:noFill/>
          <a:ln w="19050" cap="flat" cmpd="sng">
            <a:solidFill>
              <a:srgbClr val="FF0000"/>
            </a:solidFill>
            <a:prstDash val="solid"/>
            <a:round/>
            <a:headEnd type="none" w="med" len="med"/>
            <a:tailEnd type="none" w="med" len="med"/>
          </a:ln>
        </p:spPr>
      </p:cxnSp>
      <p:pic>
        <p:nvPicPr>
          <p:cNvPr id="548" name="Google Shape;548;p73" descr="Zoomed in section of the heatmap of the LA area"/>
          <p:cNvPicPr preferRelativeResize="0"/>
          <p:nvPr/>
        </p:nvPicPr>
        <p:blipFill>
          <a:blip r:embed="rId7">
            <a:alphaModFix/>
          </a:blip>
          <a:stretch>
            <a:fillRect/>
          </a:stretch>
        </p:blipFill>
        <p:spPr>
          <a:xfrm>
            <a:off x="7920404" y="2130667"/>
            <a:ext cx="3999231" cy="4315764"/>
          </a:xfrm>
          <a:prstGeom prst="rect">
            <a:avLst/>
          </a:prstGeom>
          <a:noFill/>
          <a:ln w="19050" cap="flat" cmpd="sng">
            <a:solidFill>
              <a:srgbClr val="FF0000"/>
            </a:solidFill>
            <a:prstDash val="solid"/>
            <a:round/>
            <a:headEnd type="none" w="sm" len="sm"/>
            <a:tailEnd type="none" w="sm" len="sm"/>
          </a:ln>
        </p:spPr>
      </p:pic>
      <p:sp>
        <p:nvSpPr>
          <p:cNvPr id="552" name="Google Shape;552;p73"/>
          <p:cNvSpPr txBox="1"/>
          <p:nvPr/>
        </p:nvSpPr>
        <p:spPr>
          <a:xfrm>
            <a:off x="36567" y="6111088"/>
            <a:ext cx="3279300" cy="461624"/>
          </a:xfrm>
          <a:prstGeom prst="rect">
            <a:avLst/>
          </a:prstGeom>
          <a:noFill/>
          <a:ln>
            <a:noFill/>
          </a:ln>
        </p:spPr>
        <p:txBody>
          <a:bodyPr spcFirstLastPara="1" wrap="square" lIns="121900" tIns="121900" rIns="121900" bIns="121900" anchor="t" anchorCtr="0">
            <a:spAutoFit/>
          </a:bodyPr>
          <a:lstStyle/>
          <a:p>
            <a:pPr lvl="0" algn="ctr"/>
            <a:r>
              <a:rPr lang="en-US" b="1" dirty="0">
                <a:hlinkClick r:id="rId8">
                  <a:extLst>
                    <a:ext uri="{A12FA001-AC4F-418D-AE19-62706E023703}">
                      <ahyp:hlinkClr xmlns:ahyp="http://schemas.microsoft.com/office/drawing/2018/hyperlinkcolor" val="tx"/>
                    </a:ext>
                  </a:extLst>
                </a:hlinkClick>
              </a:rPr>
              <a:t>LA BioBlitz Map</a:t>
            </a:r>
            <a:endParaRPr sz="1900" dirty="0">
              <a:latin typeface="Calibri"/>
              <a:ea typeface="Calibri"/>
              <a:cs typeface="Calibri"/>
              <a:sym typeface="Calibri"/>
            </a:endParaRPr>
          </a:p>
        </p:txBody>
      </p:sp>
      <p:sp>
        <p:nvSpPr>
          <p:cNvPr id="550" name="Google Shape;550;p73">
            <a:extLst>
              <a:ext uri="{C183D7F6-B498-43B3-948B-1728B52AA6E4}">
                <adec:decorative xmlns:adec="http://schemas.microsoft.com/office/drawing/2017/decorative" val="1"/>
              </a:ext>
            </a:extLst>
          </p:cNvPr>
          <p:cNvSpPr/>
          <p:nvPr/>
        </p:nvSpPr>
        <p:spPr>
          <a:xfrm>
            <a:off x="505167" y="2253733"/>
            <a:ext cx="2342100" cy="623700"/>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74">
            <a:extLst>
              <a:ext uri="{C183D7F6-B498-43B3-948B-1728B52AA6E4}">
                <adec:decorative xmlns:adec="http://schemas.microsoft.com/office/drawing/2017/decorative" val="1"/>
              </a:ext>
            </a:extLst>
          </p:cNvPr>
          <p:cNvSpPr/>
          <p:nvPr/>
        </p:nvSpPr>
        <p:spPr>
          <a:xfrm>
            <a:off x="9204960" y="24384"/>
            <a:ext cx="2987100" cy="1042200"/>
          </a:xfrm>
          <a:prstGeom prst="rect">
            <a:avLst/>
          </a:prstGeom>
          <a:noFill/>
          <a:ln w="25400" cap="flat" cmpd="sng">
            <a:solidFill>
              <a:srgbClr val="062E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0" name="Google Shape;560;p74">
            <a:extLst>
              <a:ext uri="{C183D7F6-B498-43B3-948B-1728B52AA6E4}">
                <adec:decorative xmlns:adec="http://schemas.microsoft.com/office/drawing/2017/decorative" val="1"/>
              </a:ext>
            </a:extLst>
          </p:cNvPr>
          <p:cNvSpPr/>
          <p:nvPr/>
        </p:nvSpPr>
        <p:spPr>
          <a:xfrm>
            <a:off x="8607552" y="-13716"/>
            <a:ext cx="3584400" cy="1987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1BCAAA7C-87BF-DE9C-502D-C31BBBA84822}"/>
              </a:ext>
            </a:extLst>
          </p:cNvPr>
          <p:cNvSpPr txBox="1">
            <a:spLocks noGrp="1"/>
          </p:cNvSpPr>
          <p:nvPr>
            <p:ph type="title" idx="4294967295"/>
          </p:nvPr>
        </p:nvSpPr>
        <p:spPr>
          <a:xfrm>
            <a:off x="6957401" y="94409"/>
            <a:ext cx="5132782" cy="6001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3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LAPL </a:t>
            </a:r>
            <a:r>
              <a:rPr kumimoji="0" lang="en-US" sz="3300" b="1" i="0" u="none" strike="noStrike" kern="0" cap="none" spc="0" normalizeH="0" baseline="0" noProof="0" dirty="0" err="1">
                <a:ln>
                  <a:noFill/>
                </a:ln>
                <a:solidFill>
                  <a:srgbClr val="000000"/>
                </a:solidFill>
                <a:effectLst/>
                <a:uLnTx/>
                <a:uFillTx/>
                <a:latin typeface="Calibri" panose="020F0502020204030204" pitchFamily="34" charset="0"/>
                <a:ea typeface="Arial"/>
                <a:cs typeface="Calibri" panose="020F0502020204030204" pitchFamily="34" charset="0"/>
                <a:sym typeface="Arial"/>
              </a:rPr>
              <a:t>NeiSci</a:t>
            </a:r>
            <a:r>
              <a:rPr kumimoji="0" lang="en-US" sz="33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 Partners</a:t>
            </a:r>
          </a:p>
        </p:txBody>
      </p:sp>
      <p:pic>
        <p:nvPicPr>
          <p:cNvPr id="561" name="Google Shape;561;p7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4935300" cy="607818"/>
          </a:xfrm>
          <a:prstGeom prst="rect">
            <a:avLst/>
          </a:prstGeom>
          <a:noFill/>
          <a:ln>
            <a:noFill/>
          </a:ln>
        </p:spPr>
      </p:pic>
      <p:pic>
        <p:nvPicPr>
          <p:cNvPr id="564" name="Google Shape;564;p74" descr="The GLOBE program logo"/>
          <p:cNvPicPr preferRelativeResize="0"/>
          <p:nvPr/>
        </p:nvPicPr>
        <p:blipFill>
          <a:blip r:embed="rId4">
            <a:alphaModFix/>
          </a:blip>
          <a:stretch>
            <a:fillRect/>
          </a:stretch>
        </p:blipFill>
        <p:spPr>
          <a:xfrm>
            <a:off x="281586" y="702179"/>
            <a:ext cx="2251701" cy="1752188"/>
          </a:xfrm>
          <a:prstGeom prst="rect">
            <a:avLst/>
          </a:prstGeom>
          <a:noFill/>
          <a:ln>
            <a:noFill/>
          </a:ln>
        </p:spPr>
      </p:pic>
      <p:pic>
        <p:nvPicPr>
          <p:cNvPr id="568" name="Google Shape;568;p74" descr="Natural History Museum - Los Angeles County logo"/>
          <p:cNvPicPr preferRelativeResize="0"/>
          <p:nvPr/>
        </p:nvPicPr>
        <p:blipFill>
          <a:blip r:embed="rId5">
            <a:alphaModFix/>
          </a:blip>
          <a:stretch>
            <a:fillRect/>
          </a:stretch>
        </p:blipFill>
        <p:spPr>
          <a:xfrm>
            <a:off x="2741200" y="778434"/>
            <a:ext cx="1424867" cy="1424867"/>
          </a:xfrm>
          <a:prstGeom prst="rect">
            <a:avLst/>
          </a:prstGeom>
          <a:noFill/>
          <a:ln>
            <a:noFill/>
          </a:ln>
        </p:spPr>
      </p:pic>
      <p:pic>
        <p:nvPicPr>
          <p:cNvPr id="582" name="Google Shape;582;p74" descr="Family Academy LA Unified logo"/>
          <p:cNvPicPr preferRelativeResize="0"/>
          <p:nvPr/>
        </p:nvPicPr>
        <p:blipFill rotWithShape="1">
          <a:blip r:embed="rId6">
            <a:alphaModFix/>
          </a:blip>
          <a:srcRect t="438" r="-5741"/>
          <a:stretch/>
        </p:blipFill>
        <p:spPr>
          <a:xfrm>
            <a:off x="4427100" y="1130933"/>
            <a:ext cx="1774932" cy="1323446"/>
          </a:xfrm>
          <a:prstGeom prst="rect">
            <a:avLst/>
          </a:prstGeom>
          <a:noFill/>
          <a:ln>
            <a:noFill/>
          </a:ln>
        </p:spPr>
      </p:pic>
      <p:pic>
        <p:nvPicPr>
          <p:cNvPr id="571" name="Google Shape;571;p74" descr="EPA logo"/>
          <p:cNvPicPr preferRelativeResize="0"/>
          <p:nvPr/>
        </p:nvPicPr>
        <p:blipFill>
          <a:blip r:embed="rId7">
            <a:alphaModFix/>
          </a:blip>
          <a:stretch>
            <a:fillRect/>
          </a:stretch>
        </p:blipFill>
        <p:spPr>
          <a:xfrm>
            <a:off x="6202033" y="1274617"/>
            <a:ext cx="2035366" cy="624944"/>
          </a:xfrm>
          <a:prstGeom prst="rect">
            <a:avLst/>
          </a:prstGeom>
          <a:noFill/>
          <a:ln>
            <a:noFill/>
          </a:ln>
        </p:spPr>
      </p:pic>
      <p:pic>
        <p:nvPicPr>
          <p:cNvPr id="580" name="Google Shape;580;p74" descr="University of Southern California logo"/>
          <p:cNvPicPr preferRelativeResize="0"/>
          <p:nvPr/>
        </p:nvPicPr>
        <p:blipFill rotWithShape="1">
          <a:blip r:embed="rId8">
            <a:alphaModFix/>
          </a:blip>
          <a:srcRect t="35356" b="32381"/>
          <a:stretch/>
        </p:blipFill>
        <p:spPr>
          <a:xfrm>
            <a:off x="8644115" y="917515"/>
            <a:ext cx="3446068" cy="922750"/>
          </a:xfrm>
          <a:prstGeom prst="rect">
            <a:avLst/>
          </a:prstGeom>
          <a:noFill/>
          <a:ln>
            <a:noFill/>
          </a:ln>
        </p:spPr>
      </p:pic>
      <p:pic>
        <p:nvPicPr>
          <p:cNvPr id="563" name="Google Shape;563;p74" descr="Climate Resolve logo"/>
          <p:cNvPicPr preferRelativeResize="0"/>
          <p:nvPr/>
        </p:nvPicPr>
        <p:blipFill>
          <a:blip r:embed="rId9">
            <a:alphaModFix/>
          </a:blip>
          <a:stretch>
            <a:fillRect/>
          </a:stretch>
        </p:blipFill>
        <p:spPr>
          <a:xfrm>
            <a:off x="227900" y="2608967"/>
            <a:ext cx="2142925" cy="888232"/>
          </a:xfrm>
          <a:prstGeom prst="rect">
            <a:avLst/>
          </a:prstGeom>
          <a:noFill/>
          <a:ln>
            <a:noFill/>
          </a:ln>
        </p:spPr>
      </p:pic>
      <p:pic>
        <p:nvPicPr>
          <p:cNvPr id="567" name="Google Shape;567;p74" descr="Metropolitan Water District of Southern California logo"/>
          <p:cNvPicPr preferRelativeResize="0"/>
          <p:nvPr/>
        </p:nvPicPr>
        <p:blipFill>
          <a:blip r:embed="rId10">
            <a:alphaModFix/>
          </a:blip>
          <a:stretch>
            <a:fillRect/>
          </a:stretch>
        </p:blipFill>
        <p:spPr>
          <a:xfrm>
            <a:off x="2594616" y="2369212"/>
            <a:ext cx="1424866" cy="1367771"/>
          </a:xfrm>
          <a:prstGeom prst="rect">
            <a:avLst/>
          </a:prstGeom>
          <a:noFill/>
          <a:ln>
            <a:noFill/>
          </a:ln>
        </p:spPr>
      </p:pic>
      <p:pic>
        <p:nvPicPr>
          <p:cNvPr id="576" name="Google Shape;576;p74" descr="NASA logo"/>
          <p:cNvPicPr preferRelativeResize="0"/>
          <p:nvPr/>
        </p:nvPicPr>
        <p:blipFill rotWithShape="1">
          <a:blip r:embed="rId11">
            <a:alphaModFix/>
          </a:blip>
          <a:srcRect l="24992" t="7271" r="23909" b="8075"/>
          <a:stretch/>
        </p:blipFill>
        <p:spPr>
          <a:xfrm>
            <a:off x="4243233" y="2553855"/>
            <a:ext cx="2142930" cy="1774943"/>
          </a:xfrm>
          <a:prstGeom prst="rect">
            <a:avLst/>
          </a:prstGeom>
          <a:noFill/>
          <a:ln>
            <a:noFill/>
          </a:ln>
        </p:spPr>
      </p:pic>
      <p:pic>
        <p:nvPicPr>
          <p:cNvPr id="581" name="Google Shape;581;p74" descr="LA Rec &amp; Parks logo"/>
          <p:cNvPicPr preferRelativeResize="0"/>
          <p:nvPr/>
        </p:nvPicPr>
        <p:blipFill>
          <a:blip r:embed="rId12">
            <a:alphaModFix/>
          </a:blip>
          <a:stretch>
            <a:fillRect/>
          </a:stretch>
        </p:blipFill>
        <p:spPr>
          <a:xfrm>
            <a:off x="6335687" y="2247167"/>
            <a:ext cx="2082800" cy="1086700"/>
          </a:xfrm>
          <a:prstGeom prst="rect">
            <a:avLst/>
          </a:prstGeom>
          <a:noFill/>
          <a:ln>
            <a:noFill/>
          </a:ln>
        </p:spPr>
      </p:pic>
      <p:pic>
        <p:nvPicPr>
          <p:cNvPr id="583" name="Google Shape;583;p74" descr="UCLA logo"/>
          <p:cNvPicPr preferRelativeResize="0"/>
          <p:nvPr/>
        </p:nvPicPr>
        <p:blipFill>
          <a:blip r:embed="rId13">
            <a:alphaModFix/>
          </a:blip>
          <a:stretch>
            <a:fillRect/>
          </a:stretch>
        </p:blipFill>
        <p:spPr>
          <a:xfrm>
            <a:off x="8552150" y="1865167"/>
            <a:ext cx="1774932" cy="1774932"/>
          </a:xfrm>
          <a:prstGeom prst="rect">
            <a:avLst/>
          </a:prstGeom>
          <a:noFill/>
          <a:ln>
            <a:noFill/>
          </a:ln>
        </p:spPr>
      </p:pic>
      <p:pic>
        <p:nvPicPr>
          <p:cNvPr id="579" name="Google Shape;579;p74" descr="Koreatown Youth+ Community Center"/>
          <p:cNvPicPr preferRelativeResize="0"/>
          <p:nvPr/>
        </p:nvPicPr>
        <p:blipFill>
          <a:blip r:embed="rId14">
            <a:alphaModFix/>
          </a:blip>
          <a:stretch>
            <a:fillRect/>
          </a:stretch>
        </p:blipFill>
        <p:spPr>
          <a:xfrm>
            <a:off x="10233432" y="2059082"/>
            <a:ext cx="1774933" cy="1774933"/>
          </a:xfrm>
          <a:prstGeom prst="rect">
            <a:avLst/>
          </a:prstGeom>
          <a:noFill/>
          <a:ln>
            <a:noFill/>
          </a:ln>
        </p:spPr>
      </p:pic>
      <p:pic>
        <p:nvPicPr>
          <p:cNvPr id="577" name="Google Shape;577;p74" descr="GLOBE Observer logo"/>
          <p:cNvPicPr preferRelativeResize="0"/>
          <p:nvPr/>
        </p:nvPicPr>
        <p:blipFill>
          <a:blip r:embed="rId15">
            <a:alphaModFix/>
          </a:blip>
          <a:stretch>
            <a:fillRect/>
          </a:stretch>
        </p:blipFill>
        <p:spPr>
          <a:xfrm>
            <a:off x="314836" y="3998367"/>
            <a:ext cx="3563599" cy="738800"/>
          </a:xfrm>
          <a:prstGeom prst="rect">
            <a:avLst/>
          </a:prstGeom>
          <a:noFill/>
          <a:ln>
            <a:noFill/>
          </a:ln>
        </p:spPr>
      </p:pic>
      <p:pic>
        <p:nvPicPr>
          <p:cNvPr id="575" name="Google Shape;575;p74" descr="Greater Los Angeles County Vector Control District logo"/>
          <p:cNvPicPr preferRelativeResize="0"/>
          <p:nvPr/>
        </p:nvPicPr>
        <p:blipFill>
          <a:blip r:embed="rId16">
            <a:alphaModFix/>
          </a:blip>
          <a:stretch>
            <a:fillRect/>
          </a:stretch>
        </p:blipFill>
        <p:spPr>
          <a:xfrm>
            <a:off x="281600" y="5022957"/>
            <a:ext cx="1424866" cy="1369417"/>
          </a:xfrm>
          <a:prstGeom prst="rect">
            <a:avLst/>
          </a:prstGeom>
          <a:noFill/>
          <a:ln>
            <a:noFill/>
          </a:ln>
        </p:spPr>
      </p:pic>
      <p:pic>
        <p:nvPicPr>
          <p:cNvPr id="565" name="Google Shape;565;p74" descr="Clean Cities Los Angeles logo"/>
          <p:cNvPicPr preferRelativeResize="0"/>
          <p:nvPr/>
        </p:nvPicPr>
        <p:blipFill>
          <a:blip r:embed="rId17">
            <a:alphaModFix/>
          </a:blip>
          <a:stretch>
            <a:fillRect/>
          </a:stretch>
        </p:blipFill>
        <p:spPr>
          <a:xfrm>
            <a:off x="2136283" y="5022951"/>
            <a:ext cx="1624617" cy="1143549"/>
          </a:xfrm>
          <a:prstGeom prst="rect">
            <a:avLst/>
          </a:prstGeom>
          <a:noFill/>
          <a:ln>
            <a:noFill/>
          </a:ln>
        </p:spPr>
      </p:pic>
      <p:pic>
        <p:nvPicPr>
          <p:cNvPr id="569" name="Google Shape;569;p74" descr="U.S. Fish and Wildlife Service logo"/>
          <p:cNvPicPr preferRelativeResize="0"/>
          <p:nvPr/>
        </p:nvPicPr>
        <p:blipFill>
          <a:blip r:embed="rId18">
            <a:alphaModFix/>
          </a:blip>
          <a:stretch>
            <a:fillRect/>
          </a:stretch>
        </p:blipFill>
        <p:spPr>
          <a:xfrm>
            <a:off x="3970167" y="4617316"/>
            <a:ext cx="1510967" cy="1734551"/>
          </a:xfrm>
          <a:prstGeom prst="rect">
            <a:avLst/>
          </a:prstGeom>
          <a:noFill/>
          <a:ln>
            <a:noFill/>
          </a:ln>
        </p:spPr>
      </p:pic>
      <p:pic>
        <p:nvPicPr>
          <p:cNvPr id="566" name="Google Shape;566;p74" descr="LA Sanitation logo"/>
          <p:cNvPicPr preferRelativeResize="0"/>
          <p:nvPr/>
        </p:nvPicPr>
        <p:blipFill>
          <a:blip r:embed="rId19">
            <a:alphaModFix/>
          </a:blip>
          <a:stretch>
            <a:fillRect/>
          </a:stretch>
        </p:blipFill>
        <p:spPr>
          <a:xfrm>
            <a:off x="5585781" y="4242000"/>
            <a:ext cx="1510953" cy="1517634"/>
          </a:xfrm>
          <a:prstGeom prst="rect">
            <a:avLst/>
          </a:prstGeom>
          <a:noFill/>
          <a:ln>
            <a:noFill/>
          </a:ln>
        </p:spPr>
      </p:pic>
      <p:pic>
        <p:nvPicPr>
          <p:cNvPr id="584" name="Google Shape;584;p74" descr="Mujeres de la Tierra logo"/>
          <p:cNvPicPr preferRelativeResize="0"/>
          <p:nvPr/>
        </p:nvPicPr>
        <p:blipFill>
          <a:blip r:embed="rId20">
            <a:alphaModFix/>
          </a:blip>
          <a:stretch>
            <a:fillRect/>
          </a:stretch>
        </p:blipFill>
        <p:spPr>
          <a:xfrm>
            <a:off x="7201360" y="3500519"/>
            <a:ext cx="1424867" cy="1215115"/>
          </a:xfrm>
          <a:prstGeom prst="rect">
            <a:avLst/>
          </a:prstGeom>
          <a:noFill/>
          <a:ln>
            <a:noFill/>
          </a:ln>
        </p:spPr>
      </p:pic>
      <p:pic>
        <p:nvPicPr>
          <p:cNvPr id="578" name="Google Shape;578;p74" descr="Tree People logo"/>
          <p:cNvPicPr preferRelativeResize="0"/>
          <p:nvPr/>
        </p:nvPicPr>
        <p:blipFill>
          <a:blip r:embed="rId21">
            <a:alphaModFix/>
          </a:blip>
          <a:stretch>
            <a:fillRect/>
          </a:stretch>
        </p:blipFill>
        <p:spPr>
          <a:xfrm>
            <a:off x="7201369" y="4882302"/>
            <a:ext cx="1424867" cy="1424867"/>
          </a:xfrm>
          <a:prstGeom prst="rect">
            <a:avLst/>
          </a:prstGeom>
          <a:noFill/>
          <a:ln>
            <a:noFill/>
          </a:ln>
        </p:spPr>
      </p:pic>
      <p:pic>
        <p:nvPicPr>
          <p:cNvPr id="570" name="Google Shape;570;p74" descr="SciStarter logo"/>
          <p:cNvPicPr preferRelativeResize="0"/>
          <p:nvPr/>
        </p:nvPicPr>
        <p:blipFill>
          <a:blip r:embed="rId22">
            <a:alphaModFix/>
          </a:blip>
          <a:stretch>
            <a:fillRect/>
          </a:stretch>
        </p:blipFill>
        <p:spPr>
          <a:xfrm>
            <a:off x="9115558" y="3963064"/>
            <a:ext cx="2706275" cy="714433"/>
          </a:xfrm>
          <a:prstGeom prst="rect">
            <a:avLst/>
          </a:prstGeom>
          <a:noFill/>
          <a:ln>
            <a:noFill/>
          </a:ln>
        </p:spPr>
      </p:pic>
      <p:grpSp>
        <p:nvGrpSpPr>
          <p:cNvPr id="572" name="Google Shape;572;p74" descr="City of Los Angeles - Office of Sustainability logo"/>
          <p:cNvGrpSpPr/>
          <p:nvPr/>
        </p:nvGrpSpPr>
        <p:grpSpPr>
          <a:xfrm>
            <a:off x="8781225" y="4806461"/>
            <a:ext cx="3172278" cy="1617355"/>
            <a:chOff x="5469875" y="3572831"/>
            <a:chExt cx="2700500" cy="1366818"/>
          </a:xfrm>
        </p:grpSpPr>
        <p:pic>
          <p:nvPicPr>
            <p:cNvPr id="573" name="Google Shape;573;p74"/>
            <p:cNvPicPr preferRelativeResize="0"/>
            <p:nvPr/>
          </p:nvPicPr>
          <p:blipFill>
            <a:blip r:embed="rId23">
              <a:alphaModFix/>
            </a:blip>
            <a:stretch>
              <a:fillRect/>
            </a:stretch>
          </p:blipFill>
          <p:spPr>
            <a:xfrm>
              <a:off x="5469875" y="3572831"/>
              <a:ext cx="2700500" cy="1350234"/>
            </a:xfrm>
            <a:prstGeom prst="rect">
              <a:avLst/>
            </a:prstGeom>
            <a:noFill/>
            <a:ln>
              <a:noFill/>
            </a:ln>
          </p:spPr>
        </p:pic>
        <p:pic>
          <p:nvPicPr>
            <p:cNvPr id="574" name="Google Shape;574;p74"/>
            <p:cNvPicPr preferRelativeResize="0"/>
            <p:nvPr/>
          </p:nvPicPr>
          <p:blipFill>
            <a:blip r:embed="rId24">
              <a:alphaModFix/>
            </a:blip>
            <a:stretch>
              <a:fillRect/>
            </a:stretch>
          </p:blipFill>
          <p:spPr>
            <a:xfrm>
              <a:off x="7667075" y="4463399"/>
              <a:ext cx="471330" cy="476250"/>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3" name="Title 2">
            <a:extLst>
              <a:ext uri="{FF2B5EF4-FFF2-40B4-BE49-F238E27FC236}">
                <a16:creationId xmlns:a16="http://schemas.microsoft.com/office/drawing/2014/main" id="{A72A727E-4A27-DA79-957F-351E98759791}"/>
              </a:ext>
            </a:extLst>
          </p:cNvPr>
          <p:cNvSpPr txBox="1">
            <a:spLocks noGrp="1"/>
          </p:cNvSpPr>
          <p:nvPr>
            <p:ph type="title" idx="4294967295"/>
          </p:nvPr>
        </p:nvSpPr>
        <p:spPr>
          <a:xfrm>
            <a:off x="114300" y="-876300"/>
            <a:ext cx="56769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2020-2025 SciStarter</a:t>
            </a:r>
          </a:p>
        </p:txBody>
      </p:sp>
      <p:sp>
        <p:nvSpPr>
          <p:cNvPr id="593" name="Google Shape;593;p75"/>
          <p:cNvSpPr txBox="1">
            <a:spLocks/>
          </p:cNvSpPr>
          <p:nvPr/>
        </p:nvSpPr>
        <p:spPr>
          <a:xfrm>
            <a:off x="2451450" y="423325"/>
            <a:ext cx="7289100" cy="1108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73763"/>
                </a:solidFill>
                <a:effectLst/>
                <a:uLnTx/>
                <a:uFillTx/>
                <a:latin typeface="Nunito Sans Black"/>
                <a:ea typeface="Nunito Sans Black"/>
                <a:cs typeface="Nunito Sans Black"/>
                <a:sym typeface="Nunito Sans Black"/>
              </a:rPr>
              <a:t>Supporting Libraries as Community Hubs for Citizen Science</a:t>
            </a:r>
            <a:endParaRPr kumimoji="0" lang="en-US" sz="3000" b="0" i="0" u="none" strike="noStrike" kern="0" cap="none" spc="0" normalizeH="0" baseline="0" noProof="0" dirty="0">
              <a:ln>
                <a:noFill/>
              </a:ln>
              <a:solidFill>
                <a:srgbClr val="073763"/>
              </a:solidFill>
              <a:effectLst/>
              <a:uLnTx/>
              <a:uFillTx/>
              <a:latin typeface="Nunito Sans Black"/>
              <a:ea typeface="Nunito Sans Black"/>
              <a:cs typeface="Nunito Sans Black"/>
              <a:sym typeface="Nunito Sans Black"/>
            </a:endParaRPr>
          </a:p>
        </p:txBody>
      </p:sp>
      <p:sp>
        <p:nvSpPr>
          <p:cNvPr id="595" name="Google Shape;595;p75"/>
          <p:cNvSpPr/>
          <p:nvPr/>
        </p:nvSpPr>
        <p:spPr>
          <a:xfrm>
            <a:off x="1418900" y="1631513"/>
            <a:ext cx="10278000" cy="615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743200" lvl="0" indent="457200" algn="l" rtl="0">
              <a:spcBef>
                <a:spcPts val="0"/>
              </a:spcBef>
              <a:spcAft>
                <a:spcPts val="0"/>
              </a:spcAft>
              <a:buNone/>
            </a:pPr>
            <a:endParaRPr sz="2500" dirty="0"/>
          </a:p>
          <a:p>
            <a:pPr marL="2743200" lvl="0" indent="457200" algn="l" rtl="0">
              <a:spcBef>
                <a:spcPts val="0"/>
              </a:spcBef>
              <a:spcAft>
                <a:spcPts val="0"/>
              </a:spcAft>
              <a:buNone/>
            </a:pPr>
            <a:r>
              <a:rPr lang="en-US" sz="2500" dirty="0"/>
              <a:t>Evaluation Outcomes</a:t>
            </a:r>
            <a:endParaRPr sz="2500" dirty="0"/>
          </a:p>
          <a:p>
            <a:pPr marL="0" lvl="0" indent="0" algn="ctr"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endParaRPr sz="1900" dirty="0"/>
          </a:p>
          <a:p>
            <a:pPr marL="0" lvl="0" indent="0" algn="ctr" rtl="0">
              <a:spcBef>
                <a:spcPts val="0"/>
              </a:spcBef>
              <a:spcAft>
                <a:spcPts val="0"/>
              </a:spcAft>
              <a:buNone/>
            </a:pPr>
            <a:endParaRPr dirty="0"/>
          </a:p>
        </p:txBody>
      </p:sp>
      <p:sp>
        <p:nvSpPr>
          <p:cNvPr id="594" name="Google Shape;594;p75"/>
          <p:cNvSpPr txBox="1"/>
          <p:nvPr/>
        </p:nvSpPr>
        <p:spPr>
          <a:xfrm>
            <a:off x="1169043" y="2120150"/>
            <a:ext cx="10527858" cy="424728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dirty="0">
              <a:solidFill>
                <a:srgbClr val="222222"/>
              </a:solidFill>
            </a:endParaRPr>
          </a:p>
          <a:p>
            <a:pPr marL="0" lvl="0" indent="0" algn="l" rtl="0">
              <a:spcBef>
                <a:spcPts val="0"/>
              </a:spcBef>
              <a:spcAft>
                <a:spcPts val="0"/>
              </a:spcAft>
              <a:buNone/>
            </a:pPr>
            <a:r>
              <a:rPr lang="en-US" sz="2200" dirty="0">
                <a:solidFill>
                  <a:srgbClr val="222222"/>
                </a:solidFill>
              </a:rPr>
              <a:t>92% of library users who checked out a kit reported some degree of likelihood that they would check out and use another Citizen Science kit in the future; all reported positive changes in their attitudes toward citizen science.</a:t>
            </a:r>
            <a:endParaRPr sz="2200" dirty="0">
              <a:solidFill>
                <a:srgbClr val="222222"/>
              </a:solidFill>
            </a:endParaRPr>
          </a:p>
          <a:p>
            <a:pPr marL="0" lvl="0" indent="0" algn="l" rtl="0">
              <a:spcBef>
                <a:spcPts val="0"/>
              </a:spcBef>
              <a:spcAft>
                <a:spcPts val="0"/>
              </a:spcAft>
              <a:buNone/>
            </a:pPr>
            <a:endParaRPr sz="2200" dirty="0">
              <a:solidFill>
                <a:srgbClr val="222222"/>
              </a:solidFill>
            </a:endParaRPr>
          </a:p>
          <a:p>
            <a:pPr marL="0" lvl="0" indent="0" algn="l" rtl="0">
              <a:spcBef>
                <a:spcPts val="0"/>
              </a:spcBef>
              <a:spcAft>
                <a:spcPts val="0"/>
              </a:spcAft>
              <a:buNone/>
            </a:pPr>
            <a:r>
              <a:rPr lang="en-US" sz="2200" dirty="0">
                <a:solidFill>
                  <a:srgbClr val="222222"/>
                </a:solidFill>
              </a:rPr>
              <a:t>100% Satisfaction with the experience using the citizen science kits.</a:t>
            </a:r>
            <a:endParaRPr sz="2200" dirty="0">
              <a:solidFill>
                <a:srgbClr val="222222"/>
              </a:solidFill>
            </a:endParaRPr>
          </a:p>
          <a:p>
            <a:pPr marL="0" lvl="0" indent="0" algn="l" rtl="0">
              <a:spcBef>
                <a:spcPts val="0"/>
              </a:spcBef>
              <a:spcAft>
                <a:spcPts val="0"/>
              </a:spcAft>
              <a:buNone/>
            </a:pPr>
            <a:endParaRPr sz="2200" dirty="0">
              <a:solidFill>
                <a:srgbClr val="222222"/>
              </a:solidFill>
            </a:endParaRPr>
          </a:p>
          <a:p>
            <a:pPr marL="0" lvl="0" indent="0" algn="l" rtl="0">
              <a:spcBef>
                <a:spcPts val="0"/>
              </a:spcBef>
              <a:spcAft>
                <a:spcPts val="0"/>
              </a:spcAft>
              <a:buNone/>
            </a:pPr>
            <a:r>
              <a:rPr lang="en-US" sz="2200" dirty="0">
                <a:solidFill>
                  <a:srgbClr val="222222"/>
                </a:solidFill>
              </a:rPr>
              <a:t>Patrons report gains in knowledge of science, citizen science, and gains in confidence in collecting and interpreting science data.</a:t>
            </a:r>
            <a:endParaRPr sz="2200" dirty="0">
              <a:solidFill>
                <a:srgbClr val="222222"/>
              </a:solidFill>
            </a:endParaRPr>
          </a:p>
          <a:p>
            <a:pPr marL="0" lvl="0" indent="0" algn="l" rtl="0">
              <a:spcBef>
                <a:spcPts val="0"/>
              </a:spcBef>
              <a:spcAft>
                <a:spcPts val="0"/>
              </a:spcAft>
              <a:buNone/>
            </a:pPr>
            <a:endParaRPr sz="2200" dirty="0">
              <a:solidFill>
                <a:srgbClr val="222222"/>
              </a:solidFill>
            </a:endParaRPr>
          </a:p>
          <a:p>
            <a:pPr marL="0" lvl="0" indent="0" algn="l" rtl="0">
              <a:spcBef>
                <a:spcPts val="0"/>
              </a:spcBef>
              <a:spcAft>
                <a:spcPts val="0"/>
              </a:spcAft>
              <a:buNone/>
            </a:pPr>
            <a:r>
              <a:rPr lang="en-US" sz="2200" dirty="0">
                <a:solidFill>
                  <a:srgbClr val="222222"/>
                </a:solidFill>
              </a:rPr>
              <a:t>Library kits and citizen science programs led to sustained engagement in citizen science by library communities beyond the first project introduced.</a:t>
            </a:r>
            <a:endParaRPr sz="2200" dirty="0">
              <a:solidFill>
                <a:srgbClr val="222222"/>
              </a:solidFill>
            </a:endParaRPr>
          </a:p>
        </p:txBody>
      </p:sp>
      <p:sp>
        <p:nvSpPr>
          <p:cNvPr id="590" name="Google Shape;590;p75">
            <a:extLst>
              <a:ext uri="{C183D7F6-B498-43B3-948B-1728B52AA6E4}">
                <adec:decorative xmlns:adec="http://schemas.microsoft.com/office/drawing/2017/decorative" val="1"/>
              </a:ext>
            </a:extLst>
          </p:cNvPr>
          <p:cNvSpPr/>
          <p:nvPr/>
        </p:nvSpPr>
        <p:spPr>
          <a:xfrm>
            <a:off x="224725" y="8199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Open Sans ExtraBold"/>
                <a:ea typeface="Open Sans ExtraBold"/>
                <a:cs typeface="Open Sans ExtraBold"/>
                <a:sym typeface="Open Sans ExtraBold"/>
              </a:rPr>
              <a:t>2020</a:t>
            </a:r>
            <a:endParaRPr sz="2500">
              <a:solidFill>
                <a:srgbClr val="FFFFFF"/>
              </a:solidFill>
              <a:latin typeface="Open Sans ExtraBold"/>
              <a:ea typeface="Open Sans ExtraBold"/>
              <a:cs typeface="Open Sans ExtraBold"/>
              <a:sym typeface="Open Sans ExtraBold"/>
            </a:endParaRPr>
          </a:p>
        </p:txBody>
      </p:sp>
      <p:sp>
        <p:nvSpPr>
          <p:cNvPr id="592" name="Google Shape;592;p75">
            <a:extLst>
              <a:ext uri="{C183D7F6-B498-43B3-948B-1728B52AA6E4}">
                <adec:decorative xmlns:adec="http://schemas.microsoft.com/office/drawing/2017/decorative" val="1"/>
              </a:ext>
            </a:extLst>
          </p:cNvPr>
          <p:cNvSpPr/>
          <p:nvPr/>
        </p:nvSpPr>
        <p:spPr>
          <a:xfrm>
            <a:off x="10561500" y="59146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Open Sans ExtraBold"/>
                <a:ea typeface="Open Sans ExtraBold"/>
                <a:cs typeface="Open Sans ExtraBold"/>
                <a:sym typeface="Open Sans ExtraBold"/>
              </a:rPr>
              <a:t>2025</a:t>
            </a:r>
            <a:endParaRPr sz="2500">
              <a:solidFill>
                <a:srgbClr val="FFFFFF"/>
              </a:solidFill>
              <a:latin typeface="Open Sans ExtraBold"/>
              <a:ea typeface="Open Sans ExtraBold"/>
              <a:cs typeface="Open Sans ExtraBold"/>
              <a:sym typeface="Open Sans ExtraBold"/>
            </a:endParaRPr>
          </a:p>
        </p:txBody>
      </p:sp>
      <p:cxnSp>
        <p:nvCxnSpPr>
          <p:cNvPr id="591" name="Google Shape;591;p75">
            <a:extLst>
              <a:ext uri="{C183D7F6-B498-43B3-948B-1728B52AA6E4}">
                <adec:decorative xmlns:adec="http://schemas.microsoft.com/office/drawing/2017/decorative" val="1"/>
              </a:ext>
            </a:extLst>
          </p:cNvPr>
          <p:cNvCxnSpPr>
            <a:stCxn id="590" idx="4"/>
            <a:endCxn id="592" idx="2"/>
          </p:cNvCxnSpPr>
          <p:nvPr/>
        </p:nvCxnSpPr>
        <p:spPr>
          <a:xfrm rot="-5400000" flipH="1">
            <a:off x="3403375" y="-789550"/>
            <a:ext cx="4641000" cy="9675000"/>
          </a:xfrm>
          <a:prstGeom prst="bentConnector2">
            <a:avLst/>
          </a:prstGeom>
          <a:noFill/>
          <a:ln w="9525" cap="flat" cmpd="sng">
            <a:solidFill>
              <a:srgbClr val="1F497D"/>
            </a:solidFill>
            <a:prstDash val="dash"/>
            <a:round/>
            <a:headEnd type="none" w="med" len="med"/>
            <a:tailEnd type="none" w="med" len="med"/>
          </a:ln>
        </p:spPr>
      </p:cxnSp>
      <p:pic>
        <p:nvPicPr>
          <p:cNvPr id="2" name="Picture 1">
            <a:extLst>
              <a:ext uri="{FF2B5EF4-FFF2-40B4-BE49-F238E27FC236}">
                <a16:creationId xmlns:a16="http://schemas.microsoft.com/office/drawing/2014/main" id="{E22EFA1B-F6D5-5EFF-289F-EC9DE73656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05525" y="192362"/>
            <a:ext cx="2024650" cy="56639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2" name="Google Shape;602;p76"/>
          <p:cNvSpPr txBox="1">
            <a:spLocks noGrp="1"/>
          </p:cNvSpPr>
          <p:nvPr>
            <p:ph type="title" idx="4294967295"/>
          </p:nvPr>
        </p:nvSpPr>
        <p:spPr>
          <a:xfrm>
            <a:off x="2650800" y="325670"/>
            <a:ext cx="6890400" cy="738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1F497D"/>
                </a:solidFill>
                <a:effectLst/>
                <a:uLnTx/>
                <a:uFillTx/>
                <a:latin typeface="Nunito Sans Black"/>
                <a:ea typeface="Nunito Sans Black"/>
                <a:cs typeface="Nunito Sans Black"/>
                <a:sym typeface="Nunito Sans Black"/>
              </a:rPr>
              <a:t>Key Findings</a:t>
            </a:r>
          </a:p>
        </p:txBody>
      </p:sp>
      <p:sp>
        <p:nvSpPr>
          <p:cNvPr id="604" name="Google Shape;604;p76"/>
          <p:cNvSpPr txBox="1"/>
          <p:nvPr/>
        </p:nvSpPr>
        <p:spPr>
          <a:xfrm>
            <a:off x="849900" y="1006563"/>
            <a:ext cx="10492200" cy="96946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700" dirty="0">
                <a:solidFill>
                  <a:srgbClr val="1F497D"/>
                </a:solidFill>
                <a:latin typeface="Nunito Sans ExtraBold"/>
                <a:ea typeface="Nunito Sans ExtraBold"/>
                <a:cs typeface="Nunito Sans ExtraBold"/>
                <a:sym typeface="Nunito Sans ExtraBold"/>
              </a:rPr>
              <a:t>This body of work demonstrates that libraries are uniquely positioned to act as equitable access points for STEM engagement and that partnerships with citizen science organizations can measurably increase public participation in science. </a:t>
            </a:r>
            <a:r>
              <a:rPr lang="en-US" sz="1700" i="1" dirty="0">
                <a:solidFill>
                  <a:srgbClr val="1F497D"/>
                </a:solidFill>
                <a:latin typeface="Nunito Sans"/>
                <a:ea typeface="Nunito Sans"/>
                <a:cs typeface="Nunito Sans"/>
                <a:sym typeface="Nunito Sans"/>
              </a:rPr>
              <a:t>(ASU Evaluation of the US Network)</a:t>
            </a:r>
            <a:endParaRPr sz="1700" dirty="0"/>
          </a:p>
        </p:txBody>
      </p:sp>
      <p:sp>
        <p:nvSpPr>
          <p:cNvPr id="601" name="Google Shape;601;p76"/>
          <p:cNvSpPr txBox="1"/>
          <p:nvPr/>
        </p:nvSpPr>
        <p:spPr>
          <a:xfrm>
            <a:off x="322649" y="1999367"/>
            <a:ext cx="5406942" cy="477563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u="sng" dirty="0">
                <a:solidFill>
                  <a:srgbClr val="1F497D"/>
                </a:solidFill>
                <a:latin typeface="Nunito Sans Black"/>
                <a:ea typeface="Nunito Sans Black"/>
                <a:cs typeface="Nunito Sans Black"/>
                <a:sym typeface="Nunito Sans Black"/>
              </a:rPr>
              <a:t>Opportunities: </a:t>
            </a:r>
            <a:endParaRPr sz="1800" u="sng" dirty="0">
              <a:solidFill>
                <a:srgbClr val="1F497D"/>
              </a:solidFill>
              <a:latin typeface="Nunito Sans Medium"/>
              <a:ea typeface="Nunito Sans Medium"/>
              <a:cs typeface="Nunito Sans Medium"/>
              <a:sym typeface="Nunito Sans Medium"/>
            </a:endParaRPr>
          </a:p>
          <a:p>
            <a:pPr marL="457200" lvl="0" indent="-330200" algn="l" rtl="0">
              <a:spcBef>
                <a:spcPts val="1000"/>
              </a:spcBef>
              <a:spcAft>
                <a:spcPts val="0"/>
              </a:spcAft>
              <a:buClr>
                <a:srgbClr val="1F497D"/>
              </a:buClr>
              <a:buSzPts val="1600"/>
              <a:buFont typeface="Nunito Sans"/>
              <a:buChar char="●"/>
            </a:pPr>
            <a:r>
              <a:rPr lang="en-US" sz="1600" dirty="0">
                <a:solidFill>
                  <a:srgbClr val="1F497D"/>
                </a:solidFill>
                <a:latin typeface="Nunito Sans"/>
                <a:ea typeface="Nunito Sans"/>
                <a:cs typeface="Nunito Sans"/>
                <a:sym typeface="Nunito Sans"/>
              </a:rPr>
              <a:t>Citizen science in libraries fulfills the educational and recreational needs of the community and promotes lifelong learning.</a:t>
            </a:r>
            <a:endParaRPr sz="1600" dirty="0">
              <a:solidFill>
                <a:srgbClr val="1F497D"/>
              </a:solidFill>
              <a:latin typeface="Nunito Sans"/>
              <a:ea typeface="Nunito Sans"/>
              <a:cs typeface="Nunito Sans"/>
              <a:sym typeface="Nunito Sans"/>
            </a:endParaRPr>
          </a:p>
          <a:p>
            <a:pPr marL="457200" lvl="0" indent="-330200" algn="l" rtl="0">
              <a:spcBef>
                <a:spcPts val="0"/>
              </a:spcBef>
              <a:spcAft>
                <a:spcPts val="0"/>
              </a:spcAft>
              <a:buClr>
                <a:srgbClr val="1F497D"/>
              </a:buClr>
              <a:buSzPts val="1600"/>
              <a:buFont typeface="Nunito Sans"/>
              <a:buChar char="●"/>
            </a:pPr>
            <a:r>
              <a:rPr lang="en-US" sz="1600" dirty="0">
                <a:solidFill>
                  <a:srgbClr val="1F497D"/>
                </a:solidFill>
                <a:latin typeface="Nunito Sans"/>
                <a:ea typeface="Nunito Sans"/>
                <a:cs typeface="Nunito Sans"/>
                <a:sym typeface="Nunito Sans"/>
              </a:rPr>
              <a:t>Libraries are project agnostic but nature projects are popular. </a:t>
            </a:r>
          </a:p>
          <a:p>
            <a:pPr marL="457200" lvl="0" indent="-330200">
              <a:buClr>
                <a:srgbClr val="1F497D"/>
              </a:buClr>
              <a:buSzPts val="1600"/>
              <a:buFont typeface="Nunito Sans"/>
              <a:buChar char="●"/>
            </a:pPr>
            <a:r>
              <a:rPr lang="en-US" sz="1600" dirty="0">
                <a:solidFill>
                  <a:srgbClr val="1F497D"/>
                </a:solidFill>
                <a:latin typeface="Nunito Sans"/>
                <a:ea typeface="Nunito Sans"/>
                <a:cs typeface="Nunito Sans"/>
                <a:sym typeface="Nunito Sans"/>
              </a:rPr>
              <a:t>Trainings are effective and have led to increased                                  confidence.</a:t>
            </a:r>
          </a:p>
          <a:p>
            <a:pPr marL="457200" lvl="0" indent="-330200">
              <a:buClr>
                <a:srgbClr val="1F497D"/>
              </a:buClr>
              <a:buSzPts val="1600"/>
              <a:buFont typeface="Nunito Sans"/>
              <a:buChar char="●"/>
            </a:pPr>
            <a:r>
              <a:rPr lang="en-US" sz="1600" dirty="0">
                <a:solidFill>
                  <a:srgbClr val="1F497D"/>
                </a:solidFill>
                <a:latin typeface="Nunito Sans"/>
                <a:ea typeface="Nunito Sans"/>
                <a:cs typeface="Nunito Sans"/>
                <a:sym typeface="Nunito Sans"/>
              </a:rPr>
              <a:t>Kits are popular! Libraries have the infrastructure to provides resources to patrons and engages them in their communities.</a:t>
            </a:r>
          </a:p>
          <a:p>
            <a:pPr marL="457200" lvl="0" indent="-330200">
              <a:buClr>
                <a:srgbClr val="1F497D"/>
              </a:buClr>
              <a:buSzPts val="1600"/>
              <a:buFont typeface="Nunito Sans"/>
              <a:buChar char="●"/>
            </a:pPr>
            <a:r>
              <a:rPr lang="en-US" sz="1600" dirty="0">
                <a:solidFill>
                  <a:srgbClr val="1F497D"/>
                </a:solidFill>
                <a:latin typeface="Nunito Sans"/>
                <a:ea typeface="Nunito Sans"/>
                <a:cs typeface="Nunito Sans"/>
                <a:sym typeface="Nunito Sans"/>
              </a:rPr>
              <a:t>Libraries reach diverse participants Facilitates the engagement of historically underrepresented communities in science.</a:t>
            </a:r>
          </a:p>
          <a:p>
            <a:pPr marL="457200" lvl="0" indent="-330200">
              <a:buClr>
                <a:srgbClr val="1F497D"/>
              </a:buClr>
              <a:buSzPts val="1600"/>
              <a:buFont typeface="Nunito Sans"/>
              <a:buChar char="●"/>
            </a:pPr>
            <a:r>
              <a:rPr lang="en-US" sz="1600" dirty="0">
                <a:solidFill>
                  <a:srgbClr val="1F497D"/>
                </a:solidFill>
                <a:latin typeface="Nunito Sans"/>
                <a:ea typeface="Nunito Sans"/>
                <a:cs typeface="Nunito Sans"/>
                <a:sym typeface="Nunito Sans"/>
              </a:rPr>
              <a:t>Libraries respond well to turnkey but customizable resources. </a:t>
            </a:r>
          </a:p>
          <a:p>
            <a:pPr marL="457200" lvl="0" indent="-330200">
              <a:buClr>
                <a:srgbClr val="1F497D"/>
              </a:buClr>
              <a:buSzPts val="1600"/>
              <a:buFont typeface="Nunito Sans"/>
              <a:buChar char="●"/>
            </a:pPr>
            <a:r>
              <a:rPr lang="en-US" sz="1600" dirty="0">
                <a:solidFill>
                  <a:srgbClr val="1F497D"/>
                </a:solidFill>
                <a:latin typeface="Nunito Sans"/>
                <a:ea typeface="Nunito Sans"/>
                <a:cs typeface="Nunito Sans"/>
                <a:sym typeface="Nunito Sans"/>
              </a:rPr>
              <a:t>Libraries want to hear from other libraries: peer to peer community of practice</a:t>
            </a:r>
            <a:endParaRPr lang="en-US" sz="1600" dirty="0">
              <a:solidFill>
                <a:srgbClr val="1F497D"/>
              </a:solidFill>
              <a:latin typeface="Nunito Sans ExtraBold"/>
              <a:ea typeface="Nunito Sans ExtraBold"/>
              <a:cs typeface="Nunito Sans ExtraBold"/>
              <a:sym typeface="Nunito Sans ExtraBold"/>
            </a:endParaRPr>
          </a:p>
        </p:txBody>
      </p:sp>
      <p:sp>
        <p:nvSpPr>
          <p:cNvPr id="603" name="Google Shape;603;p76"/>
          <p:cNvSpPr txBox="1"/>
          <p:nvPr/>
        </p:nvSpPr>
        <p:spPr>
          <a:xfrm>
            <a:off x="6166350" y="1925600"/>
            <a:ext cx="5331900" cy="159014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u="sng" dirty="0">
                <a:solidFill>
                  <a:srgbClr val="1F497D"/>
                </a:solidFill>
                <a:latin typeface="Nunito Sans Black"/>
                <a:ea typeface="Nunito Sans Black"/>
                <a:cs typeface="Nunito Sans Black"/>
                <a:sym typeface="Nunito Sans Black"/>
              </a:rPr>
              <a:t>Barriers:</a:t>
            </a:r>
            <a:endParaRPr sz="1900" u="sng" dirty="0">
              <a:solidFill>
                <a:srgbClr val="1F497D"/>
              </a:solidFill>
              <a:latin typeface="Nunito Sans Medium"/>
              <a:ea typeface="Nunito Sans Medium"/>
              <a:cs typeface="Nunito Sans Medium"/>
              <a:sym typeface="Nunito Sans Medium"/>
            </a:endParaRPr>
          </a:p>
          <a:p>
            <a:pPr marL="457200" lvl="0" indent="-330200" algn="l" rtl="0">
              <a:spcBef>
                <a:spcPts val="1000"/>
              </a:spcBef>
              <a:spcAft>
                <a:spcPts val="0"/>
              </a:spcAft>
              <a:buClr>
                <a:srgbClr val="1F497D"/>
              </a:buClr>
              <a:buSzPts val="1600"/>
              <a:buFont typeface="Nunito Sans Medium"/>
              <a:buChar char="●"/>
            </a:pPr>
            <a:r>
              <a:rPr lang="en-US" sz="1600" dirty="0">
                <a:solidFill>
                  <a:srgbClr val="1F497D"/>
                </a:solidFill>
                <a:latin typeface="Nunito Sans Medium"/>
                <a:ea typeface="Nunito Sans Medium"/>
                <a:cs typeface="Nunito Sans Medium"/>
                <a:sym typeface="Nunito Sans Medium"/>
              </a:rPr>
              <a:t>High staff turnover</a:t>
            </a:r>
            <a:endParaRPr sz="1600" dirty="0">
              <a:solidFill>
                <a:srgbClr val="1F497D"/>
              </a:solidFill>
              <a:latin typeface="Nunito Sans Medium"/>
              <a:ea typeface="Nunito Sans Medium"/>
              <a:cs typeface="Nunito Sans Medium"/>
              <a:sym typeface="Nunito Sans Medium"/>
            </a:endParaRPr>
          </a:p>
          <a:p>
            <a:pPr marL="457200" lvl="0" indent="-330200" algn="l" rtl="0">
              <a:spcBef>
                <a:spcPts val="0"/>
              </a:spcBef>
              <a:spcAft>
                <a:spcPts val="0"/>
              </a:spcAft>
              <a:buClr>
                <a:srgbClr val="1F497D"/>
              </a:buClr>
              <a:buSzPts val="1600"/>
              <a:buFont typeface="Nunito Sans Medium"/>
              <a:buChar char="●"/>
            </a:pPr>
            <a:r>
              <a:rPr lang="en-US" sz="1600" dirty="0">
                <a:solidFill>
                  <a:srgbClr val="1F497D"/>
                </a:solidFill>
                <a:latin typeface="Nunito Sans Medium"/>
                <a:ea typeface="Nunito Sans Medium"/>
                <a:cs typeface="Nunito Sans Medium"/>
                <a:sym typeface="Nunito Sans Medium"/>
              </a:rPr>
              <a:t>Lack of capacity and fundings</a:t>
            </a:r>
            <a:endParaRPr sz="1600" dirty="0">
              <a:solidFill>
                <a:srgbClr val="1F497D"/>
              </a:solidFill>
              <a:latin typeface="Nunito Sans Medium"/>
              <a:ea typeface="Nunito Sans Medium"/>
              <a:cs typeface="Nunito Sans Medium"/>
              <a:sym typeface="Nunito Sans Medium"/>
            </a:endParaRPr>
          </a:p>
          <a:p>
            <a:pPr marL="457200" lvl="0" indent="-330200" algn="l" rtl="0">
              <a:spcBef>
                <a:spcPts val="0"/>
              </a:spcBef>
              <a:spcAft>
                <a:spcPts val="0"/>
              </a:spcAft>
              <a:buClr>
                <a:srgbClr val="1F497D"/>
              </a:buClr>
              <a:buSzPts val="1600"/>
              <a:buFont typeface="Nunito Sans"/>
              <a:buChar char="●"/>
            </a:pPr>
            <a:r>
              <a:rPr lang="en-US" sz="1600" dirty="0">
                <a:solidFill>
                  <a:srgbClr val="1F497D"/>
                </a:solidFill>
                <a:latin typeface="Nunito Sans"/>
                <a:ea typeface="Nunito Sans"/>
                <a:cs typeface="Nunito Sans"/>
                <a:sym typeface="Nunito Sans"/>
              </a:rPr>
              <a:t>Conflating citizen science and STEM programming</a:t>
            </a:r>
            <a:endParaRPr sz="1600" dirty="0">
              <a:solidFill>
                <a:srgbClr val="1F497D"/>
              </a:solidFill>
              <a:latin typeface="Nunito Sans"/>
              <a:ea typeface="Nunito Sans"/>
              <a:cs typeface="Nunito Sans"/>
              <a:sym typeface="Nunito Sans"/>
            </a:endParaRPr>
          </a:p>
          <a:p>
            <a:pPr marL="457200" lvl="0" indent="-330200" algn="l" rtl="0">
              <a:spcBef>
                <a:spcPts val="0"/>
              </a:spcBef>
              <a:spcAft>
                <a:spcPts val="0"/>
              </a:spcAft>
              <a:buClr>
                <a:srgbClr val="1F497D"/>
              </a:buClr>
              <a:buSzPts val="1600"/>
              <a:buFont typeface="Nunito Sans"/>
              <a:buChar char="●"/>
            </a:pPr>
            <a:r>
              <a:rPr lang="en-US" sz="1600" dirty="0">
                <a:solidFill>
                  <a:srgbClr val="1F497D"/>
                </a:solidFill>
                <a:latin typeface="Nunito Sans"/>
                <a:ea typeface="Nunito Sans"/>
                <a:cs typeface="Nunito Sans"/>
                <a:sym typeface="Nunito Sans"/>
              </a:rPr>
              <a:t>Need for additional support </a:t>
            </a:r>
            <a:endParaRPr sz="1600" dirty="0">
              <a:solidFill>
                <a:srgbClr val="1F497D"/>
              </a:solidFill>
              <a:latin typeface="Nunito Sans Medium"/>
              <a:ea typeface="Nunito Sans Medium"/>
              <a:cs typeface="Nunito Sans Medium"/>
              <a:sym typeface="Nunito Sans Medium"/>
            </a:endParaRPr>
          </a:p>
        </p:txBody>
      </p:sp>
      <p:pic>
        <p:nvPicPr>
          <p:cNvPr id="2" name="Picture 1">
            <a:extLst>
              <a:ext uri="{FF2B5EF4-FFF2-40B4-BE49-F238E27FC236}">
                <a16:creationId xmlns:a16="http://schemas.microsoft.com/office/drawing/2014/main" id="{8FAD2CE8-0332-37A9-0DDD-52AB36D84B2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05525" y="192362"/>
            <a:ext cx="2024650" cy="566395"/>
          </a:xfrm>
          <a:prstGeom prst="rect">
            <a:avLst/>
          </a:prstGeom>
        </p:spPr>
      </p:pic>
      <p:cxnSp>
        <p:nvCxnSpPr>
          <p:cNvPr id="605" name="Google Shape;605;p76">
            <a:extLst>
              <a:ext uri="{C183D7F6-B498-43B3-948B-1728B52AA6E4}">
                <adec:decorative xmlns:adec="http://schemas.microsoft.com/office/drawing/2017/decorative" val="1"/>
              </a:ext>
            </a:extLst>
          </p:cNvPr>
          <p:cNvCxnSpPr>
            <a:cxnSpLocks/>
          </p:cNvCxnSpPr>
          <p:nvPr/>
        </p:nvCxnSpPr>
        <p:spPr>
          <a:xfrm>
            <a:off x="5505854" y="2071991"/>
            <a:ext cx="2268758" cy="4447057"/>
          </a:xfrm>
          <a:prstGeom prst="straightConnector1">
            <a:avLst/>
          </a:prstGeom>
          <a:noFill/>
          <a:ln w="38100" cap="flat" cmpd="sng">
            <a:solidFill>
              <a:srgbClr val="9BBB59"/>
            </a:solidFill>
            <a:prstDash val="solid"/>
            <a:round/>
            <a:headEnd type="none" w="med" len="med"/>
            <a:tailEnd type="non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2" name="Google Shape;612;p77">
            <a:extLst>
              <a:ext uri="{C183D7F6-B498-43B3-948B-1728B52AA6E4}">
                <adec:decorative xmlns:adec="http://schemas.microsoft.com/office/drawing/2017/decorative" val="1"/>
              </a:ext>
            </a:extLst>
          </p:cNvPr>
          <p:cNvSpPr/>
          <p:nvPr/>
        </p:nvSpPr>
        <p:spPr>
          <a:xfrm>
            <a:off x="224725" y="8199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Open Sans ExtraBold"/>
                <a:ea typeface="Open Sans ExtraBold"/>
                <a:cs typeface="Open Sans ExtraBold"/>
                <a:sym typeface="Open Sans ExtraBold"/>
              </a:rPr>
              <a:t>2024</a:t>
            </a:r>
            <a:endParaRPr sz="2500">
              <a:solidFill>
                <a:srgbClr val="FFFFFF"/>
              </a:solidFill>
              <a:latin typeface="Open Sans ExtraBold"/>
              <a:ea typeface="Open Sans ExtraBold"/>
              <a:cs typeface="Open Sans ExtraBold"/>
              <a:sym typeface="Open Sans ExtraBold"/>
            </a:endParaRPr>
          </a:p>
        </p:txBody>
      </p:sp>
      <p:cxnSp>
        <p:nvCxnSpPr>
          <p:cNvPr id="613" name="Google Shape;613;p77">
            <a:extLst>
              <a:ext uri="{C183D7F6-B498-43B3-948B-1728B52AA6E4}">
                <adec:decorative xmlns:adec="http://schemas.microsoft.com/office/drawing/2017/decorative" val="1"/>
              </a:ext>
            </a:extLst>
          </p:cNvPr>
          <p:cNvCxnSpPr>
            <a:stCxn id="612" idx="4"/>
            <a:endCxn id="614" idx="2"/>
          </p:cNvCxnSpPr>
          <p:nvPr/>
        </p:nvCxnSpPr>
        <p:spPr>
          <a:xfrm rot="-5400000" flipH="1">
            <a:off x="3403375" y="-789550"/>
            <a:ext cx="4641000" cy="9675000"/>
          </a:xfrm>
          <a:prstGeom prst="bentConnector2">
            <a:avLst/>
          </a:prstGeom>
          <a:noFill/>
          <a:ln w="9525" cap="flat" cmpd="sng">
            <a:solidFill>
              <a:srgbClr val="1F497D"/>
            </a:solidFill>
            <a:prstDash val="dash"/>
            <a:round/>
            <a:headEnd type="none" w="med" len="med"/>
            <a:tailEnd type="none" w="med" len="med"/>
          </a:ln>
        </p:spPr>
      </p:cxnSp>
      <p:sp>
        <p:nvSpPr>
          <p:cNvPr id="614" name="Google Shape;614;p77">
            <a:extLst>
              <a:ext uri="{C183D7F6-B498-43B3-948B-1728B52AA6E4}">
                <adec:decorative xmlns:adec="http://schemas.microsoft.com/office/drawing/2017/decorative" val="1"/>
              </a:ext>
            </a:extLst>
          </p:cNvPr>
          <p:cNvSpPr/>
          <p:nvPr/>
        </p:nvSpPr>
        <p:spPr>
          <a:xfrm>
            <a:off x="10561500" y="59146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a:solidFill>
                  <a:srgbClr val="FFFFFF"/>
                </a:solidFill>
                <a:latin typeface="Open Sans ExtraBold"/>
                <a:ea typeface="Open Sans ExtraBold"/>
                <a:cs typeface="Open Sans ExtraBold"/>
                <a:sym typeface="Open Sans ExtraBold"/>
              </a:rPr>
              <a:t>2025</a:t>
            </a:r>
            <a:endParaRPr sz="2500">
              <a:solidFill>
                <a:srgbClr val="FFFFFF"/>
              </a:solidFill>
              <a:latin typeface="Open Sans ExtraBold"/>
              <a:ea typeface="Open Sans ExtraBold"/>
              <a:cs typeface="Open Sans ExtraBold"/>
              <a:sym typeface="Open Sans ExtraBold"/>
            </a:endParaRPr>
          </a:p>
        </p:txBody>
      </p:sp>
      <p:sp>
        <p:nvSpPr>
          <p:cNvPr id="3" name="Title 2">
            <a:extLst>
              <a:ext uri="{FF2B5EF4-FFF2-40B4-BE49-F238E27FC236}">
                <a16:creationId xmlns:a16="http://schemas.microsoft.com/office/drawing/2014/main" id="{A898044A-4FE9-77BF-B2D7-C3C08023FA11}"/>
              </a:ext>
            </a:extLst>
          </p:cNvPr>
          <p:cNvSpPr txBox="1">
            <a:spLocks noGrp="1"/>
          </p:cNvSpPr>
          <p:nvPr>
            <p:ph type="title" idx="4294967295"/>
          </p:nvPr>
        </p:nvSpPr>
        <p:spPr>
          <a:xfrm>
            <a:off x="224725" y="-1079500"/>
            <a:ext cx="5871275"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Arial"/>
                <a:ea typeface="Arial"/>
                <a:cs typeface="Arial"/>
                <a:sym typeface="Arial"/>
              </a:rPr>
              <a:t>2024-2025 SciStarter</a:t>
            </a:r>
          </a:p>
        </p:txBody>
      </p:sp>
      <p:sp>
        <p:nvSpPr>
          <p:cNvPr id="617" name="Google Shape;617;p77"/>
          <p:cNvSpPr txBox="1">
            <a:spLocks/>
          </p:cNvSpPr>
          <p:nvPr/>
        </p:nvSpPr>
        <p:spPr>
          <a:xfrm>
            <a:off x="2451450" y="423325"/>
            <a:ext cx="7289100" cy="1108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73763"/>
                </a:solidFill>
                <a:effectLst/>
                <a:uLnTx/>
                <a:uFillTx/>
                <a:latin typeface="Nunito Sans Black"/>
                <a:ea typeface="Nunito Sans Black"/>
                <a:cs typeface="Nunito Sans Black"/>
                <a:sym typeface="Nunito Sans Black"/>
              </a:rPr>
              <a:t>Supporting Libraries as Community Hubs for Citizen Science</a:t>
            </a:r>
            <a:endParaRPr kumimoji="0" lang="en-US" sz="3000" b="0" i="0" u="none" strike="noStrike" kern="0" cap="none" spc="0" normalizeH="0" baseline="0" noProof="0" dirty="0">
              <a:ln>
                <a:noFill/>
              </a:ln>
              <a:solidFill>
                <a:srgbClr val="073763"/>
              </a:solidFill>
              <a:effectLst/>
              <a:uLnTx/>
              <a:uFillTx/>
              <a:latin typeface="Nunito Sans Black"/>
              <a:ea typeface="Nunito Sans Black"/>
              <a:cs typeface="Nunito Sans Black"/>
              <a:sym typeface="Nunito Sans Black"/>
            </a:endParaRPr>
          </a:p>
        </p:txBody>
      </p:sp>
      <p:sp>
        <p:nvSpPr>
          <p:cNvPr id="615" name="Google Shape;615;p77"/>
          <p:cNvSpPr txBox="1"/>
          <p:nvPr/>
        </p:nvSpPr>
        <p:spPr>
          <a:xfrm>
            <a:off x="886375" y="1779100"/>
            <a:ext cx="7687200" cy="4192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1F497D"/>
              </a:buClr>
              <a:buSzPts val="1900"/>
              <a:buFont typeface="Nunito Sans Black"/>
              <a:buAutoNum type="arabicPeriod"/>
            </a:pPr>
            <a:r>
              <a:rPr lang="en-US" sz="1900">
                <a:solidFill>
                  <a:srgbClr val="1F497D"/>
                </a:solidFill>
                <a:latin typeface="Nunito Sans Black"/>
                <a:ea typeface="Nunito Sans Black"/>
                <a:cs typeface="Nunito Sans Black"/>
                <a:sym typeface="Nunito Sans Black"/>
              </a:rPr>
              <a:t>Expansion of the Network 991 Members: </a:t>
            </a:r>
            <a:r>
              <a:rPr lang="en-US" sz="1900">
                <a:solidFill>
                  <a:srgbClr val="1F497D"/>
                </a:solidFill>
                <a:latin typeface="Nunito Sans Medium"/>
                <a:ea typeface="Nunito Sans Medium"/>
                <a:cs typeface="Nunito Sans Medium"/>
                <a:sym typeface="Nunito Sans Medium"/>
              </a:rPr>
              <a:t>Increase collaborations including Collaborative Summer Library Program (CSLP)</a:t>
            </a:r>
            <a:endParaRPr sz="1900">
              <a:solidFill>
                <a:srgbClr val="1F497D"/>
              </a:solidFill>
              <a:latin typeface="Nunito Sans Medium"/>
              <a:ea typeface="Nunito Sans Medium"/>
              <a:cs typeface="Nunito Sans Medium"/>
              <a:sym typeface="Nunito Sans Medium"/>
            </a:endParaRPr>
          </a:p>
          <a:p>
            <a:pPr marL="457200" lvl="0" indent="-349250" algn="l" rtl="0">
              <a:spcBef>
                <a:spcPts val="1200"/>
              </a:spcBef>
              <a:spcAft>
                <a:spcPts val="0"/>
              </a:spcAft>
              <a:buClr>
                <a:srgbClr val="1F497D"/>
              </a:buClr>
              <a:buSzPts val="1900"/>
              <a:buFont typeface="Nunito Sans Black"/>
              <a:buAutoNum type="arabicPeriod"/>
            </a:pPr>
            <a:r>
              <a:rPr lang="en-US" sz="1900">
                <a:solidFill>
                  <a:srgbClr val="1F497D"/>
                </a:solidFill>
                <a:latin typeface="Nunito Sans Black"/>
                <a:ea typeface="Nunito Sans Black"/>
                <a:cs typeface="Nunito Sans Black"/>
                <a:sym typeface="Nunito Sans Black"/>
              </a:rPr>
              <a:t>New collaborations: </a:t>
            </a:r>
            <a:r>
              <a:rPr lang="en-US" sz="1900">
                <a:solidFill>
                  <a:srgbClr val="1F497D"/>
                </a:solidFill>
                <a:latin typeface="Nunito Sans"/>
                <a:ea typeface="Nunito Sans"/>
                <a:cs typeface="Nunito Sans"/>
                <a:sym typeface="Nunito Sans"/>
              </a:rPr>
              <a:t>Supporting EU libraries through UPCite/LPI and PL230 part of the European Citizen Science project.</a:t>
            </a:r>
            <a:endParaRPr sz="1900">
              <a:solidFill>
                <a:srgbClr val="1F497D"/>
              </a:solidFill>
              <a:latin typeface="Nunito Sans"/>
              <a:ea typeface="Nunito Sans"/>
              <a:cs typeface="Nunito Sans"/>
              <a:sym typeface="Nunito Sans"/>
            </a:endParaRPr>
          </a:p>
          <a:p>
            <a:pPr marL="457200" lvl="0" indent="-349250" algn="l" rtl="0">
              <a:spcBef>
                <a:spcPts val="1200"/>
              </a:spcBef>
              <a:spcAft>
                <a:spcPts val="0"/>
              </a:spcAft>
              <a:buClr>
                <a:srgbClr val="1F497D"/>
              </a:buClr>
              <a:buSzPts val="1900"/>
              <a:buFont typeface="Nunito Sans Black"/>
              <a:buAutoNum type="arabicPeriod"/>
            </a:pPr>
            <a:r>
              <a:rPr lang="en-US" sz="1900">
                <a:solidFill>
                  <a:srgbClr val="1F497D"/>
                </a:solidFill>
                <a:latin typeface="Nunito Sans Black"/>
                <a:ea typeface="Nunito Sans Black"/>
                <a:cs typeface="Nunito Sans Black"/>
                <a:sym typeface="Nunito Sans Black"/>
              </a:rPr>
              <a:t>One Million Acts of Science: </a:t>
            </a:r>
            <a:r>
              <a:rPr lang="en-US" sz="1900">
                <a:solidFill>
                  <a:srgbClr val="1F497D"/>
                </a:solidFill>
                <a:latin typeface="Nunito Sans"/>
                <a:ea typeface="Nunito Sans"/>
                <a:cs typeface="Nunito Sans"/>
                <a:sym typeface="Nunito Sans"/>
              </a:rPr>
              <a:t>Reframing Citizen Science Month with a global campaign. </a:t>
            </a:r>
            <a:endParaRPr sz="1900">
              <a:solidFill>
                <a:srgbClr val="1F497D"/>
              </a:solidFill>
              <a:latin typeface="Nunito Sans"/>
              <a:ea typeface="Nunito Sans"/>
              <a:cs typeface="Nunito Sans"/>
              <a:sym typeface="Nunito Sans"/>
            </a:endParaRPr>
          </a:p>
          <a:p>
            <a:pPr marL="457200" lvl="0" indent="-349250" algn="l" rtl="0">
              <a:spcBef>
                <a:spcPts val="1200"/>
              </a:spcBef>
              <a:spcAft>
                <a:spcPts val="0"/>
              </a:spcAft>
              <a:buClr>
                <a:srgbClr val="1F497D"/>
              </a:buClr>
              <a:buSzPts val="1900"/>
              <a:buFont typeface="Nunito Sans Black"/>
              <a:buAutoNum type="arabicPeriod"/>
            </a:pPr>
            <a:r>
              <a:rPr lang="en-US" sz="1900">
                <a:solidFill>
                  <a:srgbClr val="1F497D"/>
                </a:solidFill>
                <a:latin typeface="Nunito Sans Black"/>
                <a:ea typeface="Nunito Sans Black"/>
                <a:cs typeface="Nunito Sans Black"/>
                <a:sym typeface="Nunito Sans Black"/>
              </a:rPr>
              <a:t>Launch of the SciStarter Ambassador Program: </a:t>
            </a:r>
            <a:r>
              <a:rPr lang="en-US" sz="1900">
                <a:solidFill>
                  <a:srgbClr val="1F497D"/>
                </a:solidFill>
                <a:latin typeface="Nunito Sans"/>
                <a:ea typeface="Nunito Sans"/>
                <a:cs typeface="Nunito Sans"/>
                <a:sym typeface="Nunito Sans"/>
              </a:rPr>
              <a:t>A volunteer training program designed to increase champions, connectors, and facilitators of participatory research and SciStarter resources across the US.</a:t>
            </a:r>
            <a:endParaRPr sz="1900">
              <a:solidFill>
                <a:srgbClr val="1F497D"/>
              </a:solidFill>
              <a:latin typeface="Nunito Sans"/>
              <a:ea typeface="Nunito Sans"/>
              <a:cs typeface="Nunito Sans"/>
              <a:sym typeface="Nunito Sans"/>
            </a:endParaRPr>
          </a:p>
          <a:p>
            <a:pPr marL="0" lvl="0" indent="0" algn="l" rtl="0">
              <a:spcBef>
                <a:spcPts val="1200"/>
              </a:spcBef>
              <a:spcAft>
                <a:spcPts val="0"/>
              </a:spcAft>
              <a:buNone/>
            </a:pPr>
            <a:endParaRPr sz="1900">
              <a:solidFill>
                <a:srgbClr val="1F497D"/>
              </a:solidFill>
              <a:latin typeface="Nunito Sans"/>
              <a:ea typeface="Nunito Sans"/>
              <a:cs typeface="Nunito Sans"/>
              <a:sym typeface="Nunito Sans"/>
            </a:endParaRPr>
          </a:p>
          <a:p>
            <a:pPr marL="457200" lvl="0" indent="0" algn="l" rtl="0">
              <a:spcBef>
                <a:spcPts val="1200"/>
              </a:spcBef>
              <a:spcAft>
                <a:spcPts val="1200"/>
              </a:spcAft>
              <a:buNone/>
            </a:pPr>
            <a:endParaRPr sz="1900">
              <a:solidFill>
                <a:srgbClr val="1F497D"/>
              </a:solidFill>
              <a:latin typeface="Nunito Sans"/>
              <a:ea typeface="Nunito Sans"/>
              <a:cs typeface="Nunito Sans"/>
              <a:sym typeface="Nunito Sans"/>
            </a:endParaRPr>
          </a:p>
        </p:txBody>
      </p:sp>
      <p:pic>
        <p:nvPicPr>
          <p:cNvPr id="616" name="Google Shape;616;p77" descr="SciStarter Ambassador logo"/>
          <p:cNvPicPr preferRelativeResize="0"/>
          <p:nvPr/>
        </p:nvPicPr>
        <p:blipFill>
          <a:blip r:embed="rId3">
            <a:alphaModFix/>
          </a:blip>
          <a:stretch>
            <a:fillRect/>
          </a:stretch>
        </p:blipFill>
        <p:spPr>
          <a:xfrm>
            <a:off x="8506675" y="2135325"/>
            <a:ext cx="2587350" cy="2587350"/>
          </a:xfrm>
          <a:prstGeom prst="rect">
            <a:avLst/>
          </a:prstGeom>
          <a:noFill/>
          <a:ln>
            <a:noFill/>
          </a:ln>
        </p:spPr>
      </p:pic>
      <p:pic>
        <p:nvPicPr>
          <p:cNvPr id="2" name="Picture 1">
            <a:extLst>
              <a:ext uri="{FF2B5EF4-FFF2-40B4-BE49-F238E27FC236}">
                <a16:creationId xmlns:a16="http://schemas.microsoft.com/office/drawing/2014/main" id="{28D4B60F-87F5-C261-743D-F4D06CAB22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05525" y="202090"/>
            <a:ext cx="2024650" cy="56639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2" name="Title 1">
            <a:extLst>
              <a:ext uri="{FF2B5EF4-FFF2-40B4-BE49-F238E27FC236}">
                <a16:creationId xmlns:a16="http://schemas.microsoft.com/office/drawing/2014/main" id="{E8331F75-CE42-F9CB-7B2B-ABE1F951ED49}"/>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Citizen &amp; Community Science Library Network Growth</a:t>
            </a:r>
          </a:p>
        </p:txBody>
      </p:sp>
      <p:pic>
        <p:nvPicPr>
          <p:cNvPr id="623" name="Google Shape;623;p78" title="Chart"/>
          <p:cNvPicPr preferRelativeResize="0"/>
          <p:nvPr/>
        </p:nvPicPr>
        <p:blipFill>
          <a:blip r:embed="rId3">
            <a:alphaModFix/>
          </a:blip>
          <a:stretch>
            <a:fillRect/>
          </a:stretch>
        </p:blipFill>
        <p:spPr>
          <a:xfrm>
            <a:off x="152400" y="152400"/>
            <a:ext cx="11887198" cy="5011535"/>
          </a:xfrm>
          <a:prstGeom prst="rect">
            <a:avLst/>
          </a:prstGeom>
          <a:noFill/>
          <a:ln>
            <a:noFill/>
          </a:ln>
        </p:spPr>
      </p:pic>
      <p:sp>
        <p:nvSpPr>
          <p:cNvPr id="625" name="Google Shape;625;p78"/>
          <p:cNvSpPr txBox="1"/>
          <p:nvPr/>
        </p:nvSpPr>
        <p:spPr>
          <a:xfrm>
            <a:off x="613424" y="5338558"/>
            <a:ext cx="10678800" cy="9459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1200"/>
              </a:spcAft>
              <a:buNone/>
            </a:pPr>
            <a:r>
              <a:rPr lang="en-US" sz="2300" b="1" dirty="0">
                <a:solidFill>
                  <a:srgbClr val="073763"/>
                </a:solidFill>
                <a:latin typeface="Open Sans"/>
                <a:ea typeface="Open Sans"/>
                <a:cs typeface="Open Sans"/>
                <a:sym typeface="Open Sans"/>
              </a:rPr>
              <a:t>Based on current trends, more than 300 additional libraries will join the network by the end of 2025, our most successful year yet.  </a:t>
            </a:r>
            <a:endParaRPr sz="2300" b="1" dirty="0">
              <a:solidFill>
                <a:srgbClr val="073763"/>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2" name="Google Shape;632;p79">
            <a:extLst>
              <a:ext uri="{C183D7F6-B498-43B3-948B-1728B52AA6E4}">
                <adec:decorative xmlns:adec="http://schemas.microsoft.com/office/drawing/2017/decorative" val="1"/>
              </a:ext>
            </a:extLst>
          </p:cNvPr>
          <p:cNvSpPr/>
          <p:nvPr/>
        </p:nvSpPr>
        <p:spPr>
          <a:xfrm>
            <a:off x="0" y="-62775"/>
            <a:ext cx="12192000" cy="12909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FFFFF"/>
              </a:solidFill>
              <a:latin typeface="Arial"/>
              <a:ea typeface="Arial"/>
              <a:cs typeface="Arial"/>
              <a:sym typeface="Arial"/>
            </a:endParaRPr>
          </a:p>
        </p:txBody>
      </p:sp>
      <p:sp>
        <p:nvSpPr>
          <p:cNvPr id="3" name="Title 2">
            <a:extLst>
              <a:ext uri="{FF2B5EF4-FFF2-40B4-BE49-F238E27FC236}">
                <a16:creationId xmlns:a16="http://schemas.microsoft.com/office/drawing/2014/main" id="{75874D6C-D5A4-0763-9FA6-50730DC09C52}"/>
              </a:ext>
            </a:extLst>
          </p:cNvPr>
          <p:cNvSpPr txBox="1">
            <a:spLocks noGrp="1"/>
          </p:cNvSpPr>
          <p:nvPr>
            <p:ph type="title" idx="4294967295"/>
          </p:nvPr>
        </p:nvSpPr>
        <p:spPr>
          <a:xfrm>
            <a:off x="341152" y="202400"/>
            <a:ext cx="8104347"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600" b="1" i="0" u="none" strike="noStrike" kern="0" cap="none" spc="0" normalizeH="0" baseline="0" noProof="0" dirty="0">
                <a:ln>
                  <a:noFill/>
                </a:ln>
                <a:solidFill>
                  <a:srgbClr val="1F497D"/>
                </a:solidFill>
                <a:effectLst/>
                <a:uLnTx/>
                <a:uFillTx/>
                <a:latin typeface="Nunito" pitchFamily="2" charset="0"/>
                <a:ea typeface="Arial"/>
                <a:cs typeface="Arial"/>
                <a:sym typeface="Arial"/>
              </a:rPr>
              <a:t>Self-Guided Training</a:t>
            </a:r>
          </a:p>
        </p:txBody>
      </p:sp>
      <p:sp>
        <p:nvSpPr>
          <p:cNvPr id="634" name="Google Shape;634;p79"/>
          <p:cNvSpPr txBox="1"/>
          <p:nvPr/>
        </p:nvSpPr>
        <p:spPr>
          <a:xfrm>
            <a:off x="91175" y="1516950"/>
            <a:ext cx="6248400" cy="46947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073763"/>
              </a:buClr>
              <a:buSzPts val="2100"/>
              <a:buFont typeface="Open Sans Medium"/>
              <a:buChar char="●"/>
            </a:pPr>
            <a:r>
              <a:rPr lang="en-US" sz="2100" dirty="0">
                <a:solidFill>
                  <a:srgbClr val="073763"/>
                </a:solidFill>
                <a:latin typeface="Nunito Sans ExtraBold"/>
                <a:ea typeface="Nunito Sans ExtraBold"/>
                <a:cs typeface="Nunito Sans ExtraBold"/>
                <a:sym typeface="Nunito Sans ExtraBold"/>
              </a:rPr>
              <a:t>Foundations of Citizen Science: </a:t>
            </a:r>
            <a:r>
              <a:rPr lang="en-US" sz="2100" dirty="0">
                <a:solidFill>
                  <a:srgbClr val="073763"/>
                </a:solidFill>
                <a:latin typeface="Nunito Sans"/>
                <a:ea typeface="Nunito Sans"/>
                <a:cs typeface="Nunito Sans"/>
                <a:sym typeface="Nunito Sans"/>
              </a:rPr>
              <a:t>Learn the basics of citizen science and participate in two projects. </a:t>
            </a:r>
            <a:endParaRPr sz="2100" dirty="0">
              <a:solidFill>
                <a:srgbClr val="073763"/>
              </a:solidFill>
              <a:latin typeface="Nunito Sans"/>
              <a:ea typeface="Nunito Sans"/>
              <a:cs typeface="Nunito Sans"/>
              <a:sym typeface="Nunito Sans"/>
            </a:endParaRPr>
          </a:p>
          <a:p>
            <a:pPr marL="457200" lvl="0" indent="-361950" algn="l" rtl="0">
              <a:spcBef>
                <a:spcPts val="1200"/>
              </a:spcBef>
              <a:spcAft>
                <a:spcPts val="0"/>
              </a:spcAft>
              <a:buClr>
                <a:srgbClr val="073763"/>
              </a:buClr>
              <a:buSzPts val="2100"/>
              <a:buFont typeface="Open Sans Medium"/>
              <a:buChar char="●"/>
            </a:pPr>
            <a:r>
              <a:rPr lang="en-US" sz="2100" dirty="0">
                <a:solidFill>
                  <a:srgbClr val="073763"/>
                </a:solidFill>
                <a:latin typeface="Nunito Sans ExtraBold"/>
                <a:ea typeface="Nunito Sans ExtraBold"/>
                <a:cs typeface="Nunito Sans ExtraBold"/>
                <a:sym typeface="Nunito Sans ExtraBold"/>
              </a:rPr>
              <a:t>SciStarter Ambassador: </a:t>
            </a:r>
            <a:r>
              <a:rPr lang="en-US" sz="2100" dirty="0">
                <a:solidFill>
                  <a:srgbClr val="073763"/>
                </a:solidFill>
                <a:latin typeface="Nunito Sans Medium"/>
                <a:ea typeface="Nunito Sans Medium"/>
                <a:cs typeface="Nunito Sans Medium"/>
                <a:sym typeface="Nunito Sans Medium"/>
              </a:rPr>
              <a:t>Learn how librarians and other community leaders, are training to become champions, connectors and facilitators of citizen science. </a:t>
            </a:r>
            <a:endParaRPr sz="2100" dirty="0">
              <a:solidFill>
                <a:srgbClr val="073763"/>
              </a:solidFill>
              <a:latin typeface="Nunito Sans Medium"/>
              <a:ea typeface="Nunito Sans Medium"/>
              <a:cs typeface="Nunito Sans Medium"/>
              <a:sym typeface="Nunito Sans Medium"/>
            </a:endParaRPr>
          </a:p>
          <a:p>
            <a:pPr marL="457200" lvl="0" indent="-361950" algn="l" rtl="0">
              <a:spcBef>
                <a:spcPts val="1200"/>
              </a:spcBef>
              <a:spcAft>
                <a:spcPts val="1200"/>
              </a:spcAft>
              <a:buClr>
                <a:srgbClr val="073763"/>
              </a:buClr>
              <a:buSzPts val="2100"/>
              <a:buFont typeface="Open Sans Medium"/>
              <a:buChar char="●"/>
            </a:pPr>
            <a:r>
              <a:rPr lang="en-US" sz="2100" dirty="0">
                <a:solidFill>
                  <a:srgbClr val="073763"/>
                </a:solidFill>
                <a:latin typeface="Nunito Sans ExtraBold"/>
                <a:ea typeface="Nunito Sans ExtraBold"/>
                <a:cs typeface="Nunito Sans ExtraBold"/>
                <a:sym typeface="Nunito Sans ExtraBold"/>
              </a:rPr>
              <a:t>Libraries as Community Hubs for Citizen Science </a:t>
            </a:r>
            <a:r>
              <a:rPr lang="en-US" sz="2100" dirty="0">
                <a:solidFill>
                  <a:srgbClr val="9BBB59"/>
                </a:solidFill>
                <a:latin typeface="Nunito Sans"/>
                <a:ea typeface="Nunito Sans"/>
                <a:cs typeface="Nunito Sans"/>
                <a:sym typeface="Nunito Sans"/>
              </a:rPr>
              <a:t>(New and Improved - Launched May 23rd, 2025)</a:t>
            </a:r>
            <a:r>
              <a:rPr lang="en-US" sz="2100" dirty="0">
                <a:solidFill>
                  <a:srgbClr val="073763"/>
                </a:solidFill>
                <a:latin typeface="Nunito Sans ExtraBold"/>
                <a:ea typeface="Nunito Sans ExtraBold"/>
                <a:cs typeface="Nunito Sans ExtraBold"/>
                <a:sym typeface="Nunito Sans ExtraBold"/>
              </a:rPr>
              <a:t>:</a:t>
            </a:r>
            <a:r>
              <a:rPr lang="en-US" sz="2100" dirty="0">
                <a:solidFill>
                  <a:srgbClr val="073763"/>
                </a:solidFill>
                <a:latin typeface="Nunito Sans Medium"/>
                <a:ea typeface="Nunito Sans Medium"/>
                <a:cs typeface="Nunito Sans Medium"/>
                <a:sym typeface="Nunito Sans Medium"/>
              </a:rPr>
              <a:t> This updated training helps library staff discover tools and resources to seamlessly integrate citizen science into their programs and services.</a:t>
            </a:r>
            <a:endParaRPr sz="2100" dirty="0">
              <a:solidFill>
                <a:srgbClr val="073763"/>
              </a:solidFill>
              <a:latin typeface="Nunito Sans Medium"/>
              <a:ea typeface="Nunito Sans Medium"/>
              <a:cs typeface="Nunito Sans Medium"/>
              <a:sym typeface="Nunito Sans Medium"/>
            </a:endParaRPr>
          </a:p>
        </p:txBody>
      </p:sp>
      <p:pic>
        <p:nvPicPr>
          <p:cNvPr id="636" name="Google Shape;636;p79" descr="Two women sitting at a table in a library examining a round pamphlet"/>
          <p:cNvPicPr preferRelativeResize="0"/>
          <p:nvPr/>
        </p:nvPicPr>
        <p:blipFill rotWithShape="1">
          <a:blip r:embed="rId3">
            <a:alphaModFix/>
          </a:blip>
          <a:srcRect t="15038" r="25584"/>
          <a:stretch/>
        </p:blipFill>
        <p:spPr>
          <a:xfrm>
            <a:off x="6384350" y="1352400"/>
            <a:ext cx="5685000" cy="4332600"/>
          </a:xfrm>
          <a:prstGeom prst="ellipse">
            <a:avLst/>
          </a:prstGeom>
          <a:noFill/>
          <a:ln>
            <a:noFill/>
          </a:ln>
        </p:spPr>
      </p:pic>
      <p:sp>
        <p:nvSpPr>
          <p:cNvPr id="635" name="Google Shape;635;p79"/>
          <p:cNvSpPr/>
          <p:nvPr/>
        </p:nvSpPr>
        <p:spPr>
          <a:xfrm>
            <a:off x="122550" y="6262650"/>
            <a:ext cx="11946900" cy="439500"/>
          </a:xfrm>
          <a:prstGeom prst="rect">
            <a:avLst/>
          </a:prstGeom>
          <a:solidFill>
            <a:srgbClr val="31859B"/>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800" dirty="0">
                <a:solidFill>
                  <a:schemeClr val="tx1"/>
                </a:solidFill>
                <a:latin typeface="Nunito Sans Black"/>
                <a:ea typeface="Nunito Sans Black"/>
                <a:cs typeface="Nunito Sans Black"/>
                <a:sym typeface="Nunito Sans Black"/>
                <a:hlinkClick r:id="rId4" action="ppaction://hlinkfile">
                  <a:extLst>
                    <a:ext uri="{A12FA001-AC4F-418D-AE19-62706E023703}">
                      <ahyp:hlinkClr xmlns:ahyp="http://schemas.microsoft.com/office/drawing/2018/hyperlinkcolor" val="tx"/>
                    </a:ext>
                  </a:extLst>
                </a:hlinkClick>
              </a:rPr>
              <a:t>SciStarter Training</a:t>
            </a:r>
            <a:endParaRPr sz="1800" i="0" u="none" strike="noStrike" cap="none" dirty="0">
              <a:solidFill>
                <a:schemeClr val="tx1"/>
              </a:solidFill>
              <a:latin typeface="Nunito Sans Black"/>
              <a:ea typeface="Nunito Sans Black"/>
              <a:cs typeface="Nunito Sans Black"/>
              <a:sym typeface="Nunito Sans Black"/>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2" name="Title 1">
            <a:extLst>
              <a:ext uri="{FF2B5EF4-FFF2-40B4-BE49-F238E27FC236}">
                <a16:creationId xmlns:a16="http://schemas.microsoft.com/office/drawing/2014/main" id="{5733FA73-9A2C-0F18-D16C-14FD164DC57C}"/>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SciStarter Ambassadors</a:t>
            </a:r>
          </a:p>
        </p:txBody>
      </p:sp>
      <p:pic>
        <p:nvPicPr>
          <p:cNvPr id="644" name="Google Shape;644;p80" descr="Screenshot of multiple SciStarter Ambassaders"/>
          <p:cNvPicPr preferRelativeResize="0"/>
          <p:nvPr/>
        </p:nvPicPr>
        <p:blipFill>
          <a:blip r:embed="rId3">
            <a:alphaModFix/>
          </a:blip>
          <a:stretch>
            <a:fillRect/>
          </a:stretch>
        </p:blipFill>
        <p:spPr>
          <a:xfrm>
            <a:off x="56600" y="0"/>
            <a:ext cx="12078800" cy="68580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50" name="Google Shape;650;p81">
            <a:extLst>
              <a:ext uri="{C183D7F6-B498-43B3-948B-1728B52AA6E4}">
                <adec:decorative xmlns:adec="http://schemas.microsoft.com/office/drawing/2017/decorative" val="1"/>
              </a:ext>
            </a:extLst>
          </p:cNvPr>
          <p:cNvSpPr/>
          <p:nvPr/>
        </p:nvSpPr>
        <p:spPr>
          <a:xfrm>
            <a:off x="9204960" y="24384"/>
            <a:ext cx="2987100" cy="1042200"/>
          </a:xfrm>
          <a:prstGeom prst="rect">
            <a:avLst/>
          </a:prstGeom>
          <a:noFill/>
          <a:ln w="25400" cap="flat" cmpd="sng">
            <a:solidFill>
              <a:srgbClr val="062E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51" name="Google Shape;651;p81">
            <a:extLst>
              <a:ext uri="{C183D7F6-B498-43B3-948B-1728B52AA6E4}">
                <adec:decorative xmlns:adec="http://schemas.microsoft.com/office/drawing/2017/decorative" val="1"/>
              </a:ext>
            </a:extLst>
          </p:cNvPr>
          <p:cNvSpPr/>
          <p:nvPr/>
        </p:nvSpPr>
        <p:spPr>
          <a:xfrm>
            <a:off x="8607552" y="24384"/>
            <a:ext cx="3584400" cy="1987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B3311C8C-6B45-26EB-396A-1C900BBCAC9F}"/>
              </a:ext>
            </a:extLst>
          </p:cNvPr>
          <p:cNvSpPr txBox="1">
            <a:spLocks noGrp="1"/>
          </p:cNvSpPr>
          <p:nvPr>
            <p:ph type="title" idx="4294967295"/>
          </p:nvPr>
        </p:nvSpPr>
        <p:spPr>
          <a:xfrm>
            <a:off x="101600" y="-965200"/>
            <a:ext cx="682865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Arial"/>
                <a:ea typeface="Arial"/>
                <a:cs typeface="Arial"/>
                <a:sym typeface="Arial"/>
              </a:rPr>
              <a:t>2025 &amp; Beyond SciStarter</a:t>
            </a:r>
          </a:p>
        </p:txBody>
      </p:sp>
      <p:sp>
        <p:nvSpPr>
          <p:cNvPr id="656" name="Google Shape;656;p81"/>
          <p:cNvSpPr txBox="1">
            <a:spLocks/>
          </p:cNvSpPr>
          <p:nvPr/>
        </p:nvSpPr>
        <p:spPr>
          <a:xfrm>
            <a:off x="2451450" y="423325"/>
            <a:ext cx="7289100" cy="1108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73763"/>
                </a:solidFill>
                <a:effectLst/>
                <a:uLnTx/>
                <a:uFillTx/>
                <a:latin typeface="Open Sans ExtraBold"/>
                <a:ea typeface="Open Sans ExtraBold"/>
                <a:cs typeface="Open Sans ExtraBold"/>
                <a:sym typeface="Open Sans ExtraBold"/>
              </a:rPr>
              <a:t>Supporting Libraries as Community Hubs for Citizen Science</a:t>
            </a:r>
            <a:endParaRPr kumimoji="0" lang="en-US" sz="3000" b="0" i="0" u="none" strike="noStrike" kern="0" cap="none" spc="0" normalizeH="0" baseline="0" noProof="0" dirty="0">
              <a:ln>
                <a:noFill/>
              </a:ln>
              <a:solidFill>
                <a:srgbClr val="073763"/>
              </a:solidFill>
              <a:effectLst/>
              <a:uLnTx/>
              <a:uFillTx/>
              <a:latin typeface="Open Sans ExtraBold"/>
              <a:ea typeface="Open Sans ExtraBold"/>
              <a:cs typeface="Open Sans ExtraBold"/>
              <a:sym typeface="Open Sans ExtraBold"/>
            </a:endParaRPr>
          </a:p>
        </p:txBody>
      </p:sp>
      <p:sp>
        <p:nvSpPr>
          <p:cNvPr id="658" name="Google Shape;658;p81"/>
          <p:cNvSpPr txBox="1"/>
          <p:nvPr/>
        </p:nvSpPr>
        <p:spPr>
          <a:xfrm flipH="1">
            <a:off x="886375" y="1833725"/>
            <a:ext cx="2473500" cy="261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US" sz="2000" b="1" dirty="0">
                <a:solidFill>
                  <a:srgbClr val="1F497D"/>
                </a:solidFill>
                <a:latin typeface="Open Sans"/>
                <a:ea typeface="Open Sans"/>
                <a:cs typeface="Open Sans"/>
                <a:sym typeface="Open Sans"/>
              </a:rPr>
              <a:t>As of May, 124 events have been hosted by or in libraries this year, compared to 107 total in 2024.  </a:t>
            </a:r>
            <a:endParaRPr sz="2000" dirty="0">
              <a:solidFill>
                <a:srgbClr val="1F497D"/>
              </a:solidFill>
            </a:endParaRPr>
          </a:p>
        </p:txBody>
      </p:sp>
      <p:pic>
        <p:nvPicPr>
          <p:cNvPr id="652" name="Google Shape;652;p81" descr="Pie chart showing January-March events made up 16.1% of events and April made up 83.9% of events in 2025."/>
          <p:cNvPicPr preferRelativeResize="0"/>
          <p:nvPr/>
        </p:nvPicPr>
        <p:blipFill>
          <a:blip r:embed="rId3">
            <a:alphaModFix/>
          </a:blip>
          <a:stretch>
            <a:fillRect/>
          </a:stretch>
        </p:blipFill>
        <p:spPr>
          <a:xfrm>
            <a:off x="3276599" y="2588074"/>
            <a:ext cx="3152949" cy="1862251"/>
          </a:xfrm>
          <a:prstGeom prst="rect">
            <a:avLst/>
          </a:prstGeom>
          <a:noFill/>
          <a:ln>
            <a:noFill/>
          </a:ln>
        </p:spPr>
      </p:pic>
      <p:sp>
        <p:nvSpPr>
          <p:cNvPr id="661" name="Google Shape;661;p81"/>
          <p:cNvSpPr txBox="1"/>
          <p:nvPr/>
        </p:nvSpPr>
        <p:spPr>
          <a:xfrm flipH="1">
            <a:off x="5672825" y="1677850"/>
            <a:ext cx="63042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600" b="1" dirty="0">
                <a:solidFill>
                  <a:srgbClr val="1F497D"/>
                </a:solidFill>
                <a:latin typeface="Open Sans"/>
                <a:ea typeface="Open Sans"/>
                <a:cs typeface="Open Sans"/>
                <a:sym typeface="Open Sans"/>
              </a:rPr>
              <a:t>Library PD Webinar produced by SciStarter, STAR Net, and the Collaborative Summer Reading Program</a:t>
            </a:r>
            <a:endParaRPr sz="1600" dirty="0">
              <a:solidFill>
                <a:srgbClr val="1F497D"/>
              </a:solidFill>
            </a:endParaRPr>
          </a:p>
        </p:txBody>
      </p:sp>
      <p:pic>
        <p:nvPicPr>
          <p:cNvPr id="664" name="Google Shape;664;p81" descr="Color Our World project logo"/>
          <p:cNvPicPr preferRelativeResize="0"/>
          <p:nvPr/>
        </p:nvPicPr>
        <p:blipFill>
          <a:blip r:embed="rId4">
            <a:alphaModFix/>
          </a:blip>
          <a:stretch>
            <a:fillRect/>
          </a:stretch>
        </p:blipFill>
        <p:spPr>
          <a:xfrm>
            <a:off x="7082651" y="2392160"/>
            <a:ext cx="3890158" cy="1069264"/>
          </a:xfrm>
          <a:prstGeom prst="rect">
            <a:avLst/>
          </a:prstGeom>
          <a:noFill/>
          <a:ln w="19050" cap="flat" cmpd="sng">
            <a:solidFill>
              <a:srgbClr val="9BBB59"/>
            </a:solidFill>
            <a:prstDash val="solid"/>
            <a:round/>
            <a:headEnd type="none" w="sm" len="sm"/>
            <a:tailEnd type="none" w="sm" len="sm"/>
          </a:ln>
        </p:spPr>
      </p:pic>
      <p:sp>
        <p:nvSpPr>
          <p:cNvPr id="662" name="Google Shape;662;p81"/>
          <p:cNvSpPr txBox="1"/>
          <p:nvPr/>
        </p:nvSpPr>
        <p:spPr>
          <a:xfrm flipH="1">
            <a:off x="6930256" y="3461428"/>
            <a:ext cx="1697100" cy="81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900" b="1" dirty="0">
                <a:solidFill>
                  <a:srgbClr val="1F497D"/>
                </a:solidFill>
                <a:latin typeface="Open Sans"/>
                <a:ea typeface="Open Sans"/>
                <a:cs typeface="Open Sans"/>
                <a:sym typeface="Open Sans"/>
              </a:rPr>
              <a:t>1208</a:t>
            </a:r>
            <a:endParaRPr sz="1900" b="1" dirty="0">
              <a:solidFill>
                <a:srgbClr val="1F497D"/>
              </a:solidFill>
              <a:latin typeface="Open Sans"/>
              <a:ea typeface="Open Sans"/>
              <a:cs typeface="Open Sans"/>
              <a:sym typeface="Open Sans"/>
            </a:endParaRPr>
          </a:p>
          <a:p>
            <a:pPr marL="0" lvl="0" indent="0" algn="ctr" rtl="0">
              <a:lnSpc>
                <a:spcPct val="115000"/>
              </a:lnSpc>
              <a:spcBef>
                <a:spcPts val="0"/>
              </a:spcBef>
              <a:spcAft>
                <a:spcPts val="0"/>
              </a:spcAft>
              <a:buNone/>
            </a:pPr>
            <a:r>
              <a:rPr lang="en-US" sz="1900" b="1" dirty="0">
                <a:solidFill>
                  <a:srgbClr val="1F497D"/>
                </a:solidFill>
                <a:latin typeface="Open Sans"/>
                <a:ea typeface="Open Sans"/>
                <a:cs typeface="Open Sans"/>
                <a:sym typeface="Open Sans"/>
              </a:rPr>
              <a:t>Registrants</a:t>
            </a:r>
            <a:endParaRPr sz="1900" b="1" dirty="0">
              <a:solidFill>
                <a:srgbClr val="1F497D"/>
              </a:solidFill>
              <a:latin typeface="Open Sans"/>
              <a:ea typeface="Open Sans"/>
              <a:cs typeface="Open Sans"/>
              <a:sym typeface="Open Sans"/>
            </a:endParaRPr>
          </a:p>
        </p:txBody>
      </p:sp>
      <p:sp>
        <p:nvSpPr>
          <p:cNvPr id="663" name="Google Shape;663;p81"/>
          <p:cNvSpPr txBox="1"/>
          <p:nvPr/>
        </p:nvSpPr>
        <p:spPr>
          <a:xfrm flipH="1">
            <a:off x="8450701" y="3461413"/>
            <a:ext cx="2976900" cy="813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1900" b="1" dirty="0">
                <a:solidFill>
                  <a:srgbClr val="1F497D"/>
                </a:solidFill>
                <a:latin typeface="Open Sans"/>
                <a:ea typeface="Open Sans"/>
                <a:cs typeface="Open Sans"/>
                <a:sym typeface="Open Sans"/>
              </a:rPr>
              <a:t>148</a:t>
            </a:r>
            <a:endParaRPr sz="1900" b="1" dirty="0">
              <a:solidFill>
                <a:srgbClr val="1F497D"/>
              </a:solidFill>
              <a:latin typeface="Open Sans"/>
              <a:ea typeface="Open Sans"/>
              <a:cs typeface="Open Sans"/>
              <a:sym typeface="Open Sans"/>
            </a:endParaRPr>
          </a:p>
          <a:p>
            <a:pPr marL="0" lvl="0" indent="0" algn="ctr" rtl="0">
              <a:lnSpc>
                <a:spcPct val="115000"/>
              </a:lnSpc>
              <a:spcBef>
                <a:spcPts val="0"/>
              </a:spcBef>
              <a:spcAft>
                <a:spcPts val="0"/>
              </a:spcAft>
              <a:buNone/>
            </a:pPr>
            <a:r>
              <a:rPr lang="en-US" sz="1900" b="1" dirty="0">
                <a:solidFill>
                  <a:srgbClr val="1F497D"/>
                </a:solidFill>
                <a:latin typeface="Open Sans"/>
                <a:ea typeface="Open Sans"/>
                <a:cs typeface="Open Sans"/>
                <a:sym typeface="Open Sans"/>
              </a:rPr>
              <a:t>Network Additions</a:t>
            </a:r>
            <a:endParaRPr sz="1900" b="1" dirty="0">
              <a:solidFill>
                <a:srgbClr val="1F497D"/>
              </a:solidFill>
              <a:latin typeface="Open Sans"/>
              <a:ea typeface="Open Sans"/>
              <a:cs typeface="Open Sans"/>
              <a:sym typeface="Open Sans"/>
            </a:endParaRPr>
          </a:p>
        </p:txBody>
      </p:sp>
      <p:sp>
        <p:nvSpPr>
          <p:cNvPr id="657" name="Google Shape;657;p81"/>
          <p:cNvSpPr txBox="1"/>
          <p:nvPr/>
        </p:nvSpPr>
        <p:spPr>
          <a:xfrm>
            <a:off x="950750" y="4916025"/>
            <a:ext cx="2976900" cy="120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2000" b="1" dirty="0">
                <a:solidFill>
                  <a:srgbClr val="073763"/>
                </a:solidFill>
                <a:latin typeface="Open Sans"/>
                <a:ea typeface="Open Sans"/>
                <a:cs typeface="Open Sans"/>
                <a:sym typeface="Open Sans"/>
              </a:rPr>
              <a:t>25% of the certified Ambassadors identify as library staff </a:t>
            </a:r>
            <a:endParaRPr sz="2000" b="1" dirty="0">
              <a:solidFill>
                <a:srgbClr val="073763"/>
              </a:solidFill>
              <a:latin typeface="Open Sans"/>
              <a:ea typeface="Open Sans"/>
              <a:cs typeface="Open Sans"/>
              <a:sym typeface="Open Sans"/>
            </a:endParaRPr>
          </a:p>
        </p:txBody>
      </p:sp>
      <p:pic>
        <p:nvPicPr>
          <p:cNvPr id="665" name="Google Shape;665;p81" descr="Check it out! Citizen Science at your library. ">
            <a:extLst>
              <a:ext uri="{C183D7F6-B498-43B3-948B-1728B52AA6E4}">
                <adec:decorative xmlns:adec="http://schemas.microsoft.com/office/drawing/2017/decorative" val="0"/>
              </a:ext>
            </a:extLst>
          </p:cNvPr>
          <p:cNvPicPr preferRelativeResize="0"/>
          <p:nvPr/>
        </p:nvPicPr>
        <p:blipFill rotWithShape="1">
          <a:blip r:embed="rId5">
            <a:alphaModFix/>
          </a:blip>
          <a:srcRect t="3710" b="11370"/>
          <a:stretch/>
        </p:blipFill>
        <p:spPr>
          <a:xfrm>
            <a:off x="3988450" y="4758075"/>
            <a:ext cx="2187992" cy="1357400"/>
          </a:xfrm>
          <a:prstGeom prst="rect">
            <a:avLst/>
          </a:prstGeom>
          <a:noFill/>
          <a:ln>
            <a:noFill/>
          </a:ln>
        </p:spPr>
      </p:pic>
      <p:pic>
        <p:nvPicPr>
          <p:cNvPr id="666" name="Google Shape;666;p81" descr="2.5 Million Acts of Science 2026"/>
          <p:cNvPicPr preferRelativeResize="0"/>
          <p:nvPr/>
        </p:nvPicPr>
        <p:blipFill>
          <a:blip r:embed="rId6">
            <a:alphaModFix/>
          </a:blip>
          <a:stretch>
            <a:fillRect/>
          </a:stretch>
        </p:blipFill>
        <p:spPr>
          <a:xfrm>
            <a:off x="6682150" y="4719915"/>
            <a:ext cx="3658775" cy="1433725"/>
          </a:xfrm>
          <a:prstGeom prst="rect">
            <a:avLst/>
          </a:prstGeom>
          <a:noFill/>
          <a:ln>
            <a:noFill/>
          </a:ln>
        </p:spPr>
      </p:pic>
      <p:sp>
        <p:nvSpPr>
          <p:cNvPr id="653" name="Google Shape;653;p81">
            <a:extLst>
              <a:ext uri="{C183D7F6-B498-43B3-948B-1728B52AA6E4}">
                <adec:decorative xmlns:adec="http://schemas.microsoft.com/office/drawing/2017/decorative" val="1"/>
              </a:ext>
            </a:extLst>
          </p:cNvPr>
          <p:cNvSpPr/>
          <p:nvPr/>
        </p:nvSpPr>
        <p:spPr>
          <a:xfrm>
            <a:off x="224725" y="819950"/>
            <a:ext cx="1323300"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500" dirty="0">
                <a:solidFill>
                  <a:srgbClr val="FFFFFF"/>
                </a:solidFill>
                <a:latin typeface="Open Sans ExtraBold"/>
                <a:ea typeface="Open Sans ExtraBold"/>
                <a:cs typeface="Open Sans ExtraBold"/>
                <a:sym typeface="Open Sans ExtraBold"/>
              </a:rPr>
              <a:t>2025</a:t>
            </a:r>
            <a:endParaRPr sz="2500" dirty="0">
              <a:solidFill>
                <a:srgbClr val="FFFFFF"/>
              </a:solidFill>
              <a:latin typeface="Open Sans ExtraBold"/>
              <a:ea typeface="Open Sans ExtraBold"/>
              <a:cs typeface="Open Sans ExtraBold"/>
              <a:sym typeface="Open Sans ExtraBold"/>
            </a:endParaRPr>
          </a:p>
        </p:txBody>
      </p:sp>
      <p:cxnSp>
        <p:nvCxnSpPr>
          <p:cNvPr id="654" name="Google Shape;654;p81">
            <a:extLst>
              <a:ext uri="{C183D7F6-B498-43B3-948B-1728B52AA6E4}">
                <adec:decorative xmlns:adec="http://schemas.microsoft.com/office/drawing/2017/decorative" val="1"/>
              </a:ext>
            </a:extLst>
          </p:cNvPr>
          <p:cNvCxnSpPr>
            <a:cxnSpLocks/>
            <a:stCxn id="653" idx="4"/>
            <a:endCxn id="655" idx="2"/>
          </p:cNvCxnSpPr>
          <p:nvPr/>
        </p:nvCxnSpPr>
        <p:spPr>
          <a:xfrm rot="16200000" flipH="1">
            <a:off x="3403462" y="-789637"/>
            <a:ext cx="4640950" cy="9675124"/>
          </a:xfrm>
          <a:prstGeom prst="bentConnector2">
            <a:avLst/>
          </a:prstGeom>
          <a:noFill/>
          <a:ln w="9525" cap="flat" cmpd="sng">
            <a:solidFill>
              <a:srgbClr val="1F497D"/>
            </a:solidFill>
            <a:prstDash val="dash"/>
            <a:round/>
            <a:headEnd type="none" w="med" len="med"/>
            <a:tailEnd type="none" w="med" len="med"/>
          </a:ln>
        </p:spPr>
      </p:cxnSp>
      <p:sp>
        <p:nvSpPr>
          <p:cNvPr id="659" name="Google Shape;659;p81">
            <a:extLst>
              <a:ext uri="{C183D7F6-B498-43B3-948B-1728B52AA6E4}">
                <adec:decorative xmlns:adec="http://schemas.microsoft.com/office/drawing/2017/decorative" val="1"/>
              </a:ext>
            </a:extLst>
          </p:cNvPr>
          <p:cNvSpPr txBox="1"/>
          <p:nvPr/>
        </p:nvSpPr>
        <p:spPr>
          <a:xfrm flipH="1">
            <a:off x="4875974" y="3638156"/>
            <a:ext cx="5889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1700" b="1" dirty="0">
                <a:solidFill>
                  <a:srgbClr val="FFFFFF"/>
                </a:solidFill>
                <a:latin typeface="Open Sans"/>
                <a:ea typeface="Open Sans"/>
                <a:cs typeface="Open Sans"/>
                <a:sym typeface="Open Sans"/>
              </a:rPr>
              <a:t>104</a:t>
            </a:r>
            <a:endParaRPr sz="2800" dirty="0">
              <a:solidFill>
                <a:srgbClr val="FFFFFF"/>
              </a:solidFill>
            </a:endParaRPr>
          </a:p>
        </p:txBody>
      </p:sp>
      <p:sp>
        <p:nvSpPr>
          <p:cNvPr id="660" name="Google Shape;660;p81">
            <a:extLst>
              <a:ext uri="{C183D7F6-B498-43B3-948B-1728B52AA6E4}">
                <adec:decorative xmlns:adec="http://schemas.microsoft.com/office/drawing/2017/decorative" val="1"/>
              </a:ext>
            </a:extLst>
          </p:cNvPr>
          <p:cNvSpPr txBox="1"/>
          <p:nvPr/>
        </p:nvSpPr>
        <p:spPr>
          <a:xfrm flipH="1">
            <a:off x="4317494" y="2705099"/>
            <a:ext cx="558480" cy="793264"/>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en-US" sz="1700" b="1" dirty="0">
                <a:solidFill>
                  <a:srgbClr val="FFFFFF"/>
                </a:solidFill>
                <a:latin typeface="Open Sans"/>
                <a:ea typeface="Open Sans"/>
                <a:cs typeface="Open Sans"/>
                <a:sym typeface="Open Sans"/>
              </a:rPr>
              <a:t>20</a:t>
            </a:r>
            <a:endParaRPr sz="2800" dirty="0">
              <a:solidFill>
                <a:srgbClr val="FFFFFF"/>
              </a:solidFill>
            </a:endParaRPr>
          </a:p>
        </p:txBody>
      </p:sp>
      <p:sp>
        <p:nvSpPr>
          <p:cNvPr id="655" name="Google Shape;655;p81">
            <a:extLst>
              <a:ext uri="{C183D7F6-B498-43B3-948B-1728B52AA6E4}">
                <adec:decorative xmlns:adec="http://schemas.microsoft.com/office/drawing/2017/decorative" val="1"/>
              </a:ext>
            </a:extLst>
          </p:cNvPr>
          <p:cNvSpPr/>
          <p:nvPr/>
        </p:nvSpPr>
        <p:spPr>
          <a:xfrm>
            <a:off x="10561499" y="5914650"/>
            <a:ext cx="1518741" cy="907500"/>
          </a:xfrm>
          <a:prstGeom prst="ellipse">
            <a:avLst/>
          </a:prstGeom>
          <a:solidFill>
            <a:srgbClr val="00AA48"/>
          </a:solidFill>
          <a:ln w="2857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a:solidFill>
                  <a:srgbClr val="FFFFFF"/>
                </a:solidFill>
                <a:latin typeface="Open Sans ExtraBold"/>
                <a:ea typeface="Open Sans ExtraBold"/>
                <a:cs typeface="Open Sans ExtraBold"/>
                <a:sym typeface="Open Sans ExtraBold"/>
              </a:rPr>
              <a:t>Beyond</a:t>
            </a:r>
            <a:endParaRPr sz="1800" dirty="0">
              <a:solidFill>
                <a:srgbClr val="FFFFFF"/>
              </a:solidFill>
              <a:latin typeface="Open Sans ExtraBold"/>
              <a:ea typeface="Open Sans ExtraBold"/>
              <a:cs typeface="Open Sans ExtraBold"/>
              <a:sym typeface="Open Sans Extra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 name="Title 1">
            <a:extLst>
              <a:ext uri="{FF2B5EF4-FFF2-40B4-BE49-F238E27FC236}">
                <a16:creationId xmlns:a16="http://schemas.microsoft.com/office/drawing/2014/main" id="{5E1DFFD1-79BA-FD39-CEBF-90433AE0D72C}"/>
              </a:ext>
            </a:extLst>
          </p:cNvPr>
          <p:cNvSpPr txBox="1">
            <a:spLocks noGrp="1"/>
          </p:cNvSpPr>
          <p:nvPr>
            <p:ph type="title" idx="4294967295"/>
          </p:nvPr>
        </p:nvSpPr>
        <p:spPr>
          <a:xfrm>
            <a:off x="2852928" y="2373266"/>
            <a:ext cx="8073957"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7200"/>
              <a:buFont typeface="Arial"/>
              <a:buNone/>
              <a:tabLst/>
              <a:defRPr/>
            </a:pPr>
            <a:r>
              <a:rPr kumimoji="0" lang="en-US" sz="7200" b="0" i="0" u="none" strike="noStrike" kern="0" cap="none" spc="0" normalizeH="0" baseline="0" noProof="0" dirty="0">
                <a:ln>
                  <a:noFill/>
                </a:ln>
                <a:solidFill>
                  <a:srgbClr val="252750"/>
                </a:solidFill>
                <a:effectLst/>
                <a:uLnTx/>
                <a:uFillTx/>
                <a:latin typeface="Arial"/>
                <a:ea typeface="Arial"/>
                <a:cs typeface="Arial"/>
                <a:sym typeface="Arial"/>
              </a:rPr>
              <a:t>Citizen Science </a:t>
            </a:r>
          </a:p>
          <a:p>
            <a:pPr marL="0" marR="0" lvl="0" indent="0" algn="l" defTabSz="914400" rtl="0" eaLnBrk="1" fontAlgn="auto" latinLnBrk="0" hangingPunct="1">
              <a:lnSpc>
                <a:spcPct val="100000"/>
              </a:lnSpc>
              <a:spcBef>
                <a:spcPts val="0"/>
              </a:spcBef>
              <a:spcAft>
                <a:spcPts val="0"/>
              </a:spcAft>
              <a:buClr>
                <a:srgbClr val="000000"/>
              </a:buClr>
              <a:buSzPts val="7200"/>
              <a:buFont typeface="Arial"/>
              <a:buNone/>
              <a:tabLst/>
              <a:defRPr/>
            </a:pPr>
            <a:r>
              <a:rPr kumimoji="0" lang="en-US" sz="7200" b="0" i="0" u="none" strike="noStrike" kern="0" cap="none" spc="0" normalizeH="0" baseline="0" noProof="0" dirty="0">
                <a:ln>
                  <a:noFill/>
                </a:ln>
                <a:solidFill>
                  <a:srgbClr val="252750"/>
                </a:solidFill>
                <a:effectLst/>
                <a:uLnTx/>
                <a:uFillTx/>
                <a:latin typeface="Arial"/>
                <a:ea typeface="Arial"/>
                <a:cs typeface="Arial"/>
                <a:sym typeface="Arial"/>
              </a:rPr>
              <a:t>is Serious Science</a:t>
            </a:r>
          </a:p>
        </p:txBody>
      </p:sp>
      <p:sp>
        <p:nvSpPr>
          <p:cNvPr id="255" name="Google Shape;255;p46" descr="SciStarter robot logo"/>
          <p:cNvSpPr/>
          <p:nvPr/>
        </p:nvSpPr>
        <p:spPr>
          <a:xfrm>
            <a:off x="0" y="926592"/>
            <a:ext cx="2852928" cy="5608320"/>
          </a:xfrm>
          <a:prstGeom prst="frame">
            <a:avLst>
              <a:gd name="adj1" fmla="val 12500"/>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2" name="Google Shape;672;p82">
            <a:extLst>
              <a:ext uri="{C183D7F6-B498-43B3-948B-1728B52AA6E4}">
                <adec:decorative xmlns:adec="http://schemas.microsoft.com/office/drawing/2017/decorative" val="1"/>
              </a:ext>
            </a:extLst>
          </p:cNvPr>
          <p:cNvSpPr/>
          <p:nvPr/>
        </p:nvSpPr>
        <p:spPr>
          <a:xfrm>
            <a:off x="9204960" y="24384"/>
            <a:ext cx="2987100" cy="1042200"/>
          </a:xfrm>
          <a:prstGeom prst="rect">
            <a:avLst/>
          </a:prstGeom>
          <a:noFill/>
          <a:ln w="25400" cap="flat" cmpd="sng">
            <a:solidFill>
              <a:srgbClr val="062E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73" name="Google Shape;673;p82">
            <a:extLst>
              <a:ext uri="{C183D7F6-B498-43B3-948B-1728B52AA6E4}">
                <adec:decorative xmlns:adec="http://schemas.microsoft.com/office/drawing/2017/decorative" val="1"/>
              </a:ext>
            </a:extLst>
          </p:cNvPr>
          <p:cNvSpPr/>
          <p:nvPr/>
        </p:nvSpPr>
        <p:spPr>
          <a:xfrm>
            <a:off x="8709152" y="0"/>
            <a:ext cx="3584400" cy="1987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75" name="Google Shape;675;p82"/>
          <p:cNvSpPr txBox="1">
            <a:spLocks noGrp="1"/>
          </p:cNvSpPr>
          <p:nvPr>
            <p:ph type="title" idx="4294967295"/>
          </p:nvPr>
        </p:nvSpPr>
        <p:spPr>
          <a:xfrm>
            <a:off x="2451450" y="423325"/>
            <a:ext cx="7289100" cy="646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73763"/>
                </a:solidFill>
                <a:effectLst/>
                <a:uLnTx/>
                <a:uFillTx/>
                <a:latin typeface="Open Sans ExtraBold"/>
                <a:ea typeface="Open Sans ExtraBold"/>
                <a:cs typeface="Open Sans ExtraBold"/>
                <a:sym typeface="Open Sans ExtraBold"/>
              </a:rPr>
              <a:t>Future Vision by 2028</a:t>
            </a:r>
          </a:p>
        </p:txBody>
      </p:sp>
      <p:sp>
        <p:nvSpPr>
          <p:cNvPr id="674" name="Google Shape;674;p82"/>
          <p:cNvSpPr txBox="1"/>
          <p:nvPr/>
        </p:nvSpPr>
        <p:spPr>
          <a:xfrm>
            <a:off x="441125" y="1320750"/>
            <a:ext cx="10778700" cy="443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dirty="0">
                <a:solidFill>
                  <a:srgbClr val="1F497D"/>
                </a:solidFill>
                <a:latin typeface="Nunito Sans Black"/>
                <a:ea typeface="Nunito Sans Black"/>
                <a:cs typeface="Nunito Sans Black"/>
                <a:sym typeface="Nunito Sans Black"/>
              </a:rPr>
              <a:t>We aim to </a:t>
            </a:r>
            <a:r>
              <a:rPr lang="en-US" sz="2400" dirty="0">
                <a:solidFill>
                  <a:srgbClr val="9BBB59"/>
                </a:solidFill>
                <a:latin typeface="Nunito Sans Black"/>
                <a:ea typeface="Nunito Sans Black"/>
                <a:cs typeface="Nunito Sans Black"/>
                <a:sym typeface="Nunito Sans Black"/>
              </a:rPr>
              <a:t>broaden and deepen the participatory science landscape</a:t>
            </a:r>
            <a:r>
              <a:rPr lang="en-US" sz="2400" dirty="0">
                <a:solidFill>
                  <a:srgbClr val="1F497D"/>
                </a:solidFill>
                <a:latin typeface="Nunito Sans Black"/>
                <a:ea typeface="Nunito Sans Black"/>
                <a:cs typeface="Nunito Sans Black"/>
                <a:sym typeface="Nunito Sans Black"/>
              </a:rPr>
              <a:t> by supporting thousands of participants-turned-ambassadors to utilize the community spaces and resources of eager libraries already reaching people traditionally underserved in STEM.</a:t>
            </a:r>
            <a:endParaRPr sz="2400" dirty="0">
              <a:solidFill>
                <a:srgbClr val="1F497D"/>
              </a:solidFill>
              <a:latin typeface="Nunito Sans Black"/>
              <a:ea typeface="Nunito Sans Black"/>
              <a:cs typeface="Nunito Sans Black"/>
              <a:sym typeface="Nunito Sans Black"/>
            </a:endParaRPr>
          </a:p>
          <a:p>
            <a:pPr marL="0" lvl="0" indent="0" algn="ctr" rtl="0">
              <a:spcBef>
                <a:spcPts val="0"/>
              </a:spcBef>
              <a:spcAft>
                <a:spcPts val="0"/>
              </a:spcAft>
              <a:buNone/>
            </a:pPr>
            <a:endParaRPr sz="2900" dirty="0">
              <a:solidFill>
                <a:srgbClr val="1F497D"/>
              </a:solidFill>
              <a:latin typeface="Nunito Sans Black"/>
              <a:ea typeface="Nunito Sans Black"/>
              <a:cs typeface="Nunito Sans Black"/>
              <a:sym typeface="Nunito Sans Black"/>
            </a:endParaRPr>
          </a:p>
          <a:p>
            <a:pPr marL="457200" lvl="0" indent="-393700" algn="l" rtl="0">
              <a:spcBef>
                <a:spcPts val="0"/>
              </a:spcBef>
              <a:spcAft>
                <a:spcPts val="0"/>
              </a:spcAft>
              <a:buClr>
                <a:srgbClr val="1F497D"/>
              </a:buClr>
              <a:buSzPts val="2600"/>
              <a:buFont typeface="Nunito Sans"/>
              <a:buChar char="●"/>
            </a:pPr>
            <a:r>
              <a:rPr lang="en-US" sz="2600" b="1" dirty="0">
                <a:solidFill>
                  <a:srgbClr val="1F497D"/>
                </a:solidFill>
                <a:latin typeface="Nunito Sans"/>
                <a:ea typeface="Nunito Sans"/>
                <a:cs typeface="Nunito Sans"/>
                <a:sym typeface="Nunito Sans"/>
              </a:rPr>
              <a:t>2000 libraries</a:t>
            </a:r>
            <a:endParaRPr sz="2600" b="1" dirty="0">
              <a:solidFill>
                <a:srgbClr val="1F497D"/>
              </a:solidFill>
              <a:latin typeface="Nunito Sans"/>
              <a:ea typeface="Nunito Sans"/>
              <a:cs typeface="Nunito Sans"/>
              <a:sym typeface="Nunito Sans"/>
            </a:endParaRPr>
          </a:p>
          <a:p>
            <a:pPr marL="457200" lvl="0" indent="-393700" algn="l" rtl="0">
              <a:spcBef>
                <a:spcPts val="0"/>
              </a:spcBef>
              <a:spcAft>
                <a:spcPts val="0"/>
              </a:spcAft>
              <a:buClr>
                <a:srgbClr val="1F497D"/>
              </a:buClr>
              <a:buSzPts val="2600"/>
              <a:buFont typeface="Nunito Sans"/>
              <a:buChar char="●"/>
            </a:pPr>
            <a:r>
              <a:rPr lang="en-US" sz="2600" b="1" dirty="0">
                <a:solidFill>
                  <a:srgbClr val="1F497D"/>
                </a:solidFill>
                <a:latin typeface="Nunito Sans"/>
                <a:ea typeface="Nunito Sans"/>
                <a:cs typeface="Nunito Sans"/>
                <a:sym typeface="Nunito Sans"/>
              </a:rPr>
              <a:t>4000 Ambassadors</a:t>
            </a:r>
            <a:endParaRPr sz="2600" b="1" dirty="0">
              <a:solidFill>
                <a:srgbClr val="1F497D"/>
              </a:solidFill>
              <a:latin typeface="Nunito Sans"/>
              <a:ea typeface="Nunito Sans"/>
              <a:cs typeface="Nunito Sans"/>
              <a:sym typeface="Nunito Sans"/>
            </a:endParaRPr>
          </a:p>
          <a:p>
            <a:pPr marL="457200" lvl="0" indent="-393700" algn="l" rtl="0">
              <a:spcBef>
                <a:spcPts val="0"/>
              </a:spcBef>
              <a:spcAft>
                <a:spcPts val="0"/>
              </a:spcAft>
              <a:buClr>
                <a:srgbClr val="1F497D"/>
              </a:buClr>
              <a:buSzPts val="2600"/>
              <a:buFont typeface="Nunito Sans"/>
              <a:buChar char="●"/>
            </a:pPr>
            <a:r>
              <a:rPr lang="en-US" sz="2600" b="1" dirty="0">
                <a:solidFill>
                  <a:srgbClr val="1F497D"/>
                </a:solidFill>
                <a:latin typeface="Nunito Sans"/>
                <a:ea typeface="Nunito Sans"/>
                <a:cs typeface="Nunito Sans"/>
                <a:sym typeface="Nunito Sans"/>
              </a:rPr>
              <a:t>500,000 SciStarter members</a:t>
            </a:r>
            <a:endParaRPr sz="2600" b="1" dirty="0">
              <a:solidFill>
                <a:srgbClr val="1F497D"/>
              </a:solidFill>
              <a:latin typeface="Nunito Sans"/>
              <a:ea typeface="Nunito Sans"/>
              <a:cs typeface="Nunito Sans"/>
              <a:sym typeface="Nunito Sans"/>
            </a:endParaRPr>
          </a:p>
          <a:p>
            <a:pPr marL="457200" lvl="0" indent="-393700" algn="l" rtl="0">
              <a:spcBef>
                <a:spcPts val="0"/>
              </a:spcBef>
              <a:spcAft>
                <a:spcPts val="0"/>
              </a:spcAft>
              <a:buClr>
                <a:srgbClr val="1F497D"/>
              </a:buClr>
              <a:buSzPts val="2600"/>
              <a:buFont typeface="Nunito Sans"/>
              <a:buChar char="●"/>
            </a:pPr>
            <a:r>
              <a:rPr lang="en-US" sz="2600" b="1" dirty="0">
                <a:solidFill>
                  <a:srgbClr val="1F497D"/>
                </a:solidFill>
                <a:latin typeface="Nunito Sans"/>
                <a:ea typeface="Nunito Sans"/>
                <a:cs typeface="Nunito Sans"/>
                <a:sym typeface="Nunito Sans"/>
              </a:rPr>
              <a:t>Five Million Acts of Science in April 2028</a:t>
            </a:r>
            <a:endParaRPr sz="2600" b="1" dirty="0">
              <a:solidFill>
                <a:srgbClr val="1F497D"/>
              </a:solidFill>
              <a:latin typeface="Nunito Sans"/>
              <a:ea typeface="Nunito Sans"/>
              <a:cs typeface="Nunito Sans"/>
              <a:sym typeface="Nunito Sans"/>
            </a:endParaRPr>
          </a:p>
          <a:p>
            <a:pPr marL="457200" lvl="0" indent="-393700" algn="l" rtl="0">
              <a:spcBef>
                <a:spcPts val="0"/>
              </a:spcBef>
              <a:spcAft>
                <a:spcPts val="0"/>
              </a:spcAft>
              <a:buClr>
                <a:srgbClr val="1F497D"/>
              </a:buClr>
              <a:buSzPts val="2600"/>
              <a:buFont typeface="Nunito Sans"/>
              <a:buChar char="●"/>
            </a:pPr>
            <a:r>
              <a:rPr lang="en-US" sz="2600" b="1" dirty="0">
                <a:solidFill>
                  <a:srgbClr val="1F497D"/>
                </a:solidFill>
                <a:latin typeface="Nunito Sans"/>
                <a:ea typeface="Nunito Sans"/>
                <a:cs typeface="Nunito Sans"/>
                <a:sym typeface="Nunito Sans"/>
              </a:rPr>
              <a:t>Global engagement</a:t>
            </a:r>
            <a:endParaRPr sz="2600" b="1" dirty="0">
              <a:solidFill>
                <a:srgbClr val="1F497D"/>
              </a:solidFill>
              <a:latin typeface="Nunito Sans"/>
              <a:ea typeface="Nunito Sans"/>
              <a:cs typeface="Nunito Sans"/>
              <a:sym typeface="Nunito Sans"/>
            </a:endParaRPr>
          </a:p>
          <a:p>
            <a:pPr marL="0" lvl="0" indent="0" algn="l" rtl="0">
              <a:spcBef>
                <a:spcPts val="0"/>
              </a:spcBef>
              <a:spcAft>
                <a:spcPts val="0"/>
              </a:spcAft>
              <a:buNone/>
            </a:pPr>
            <a:endParaRPr sz="2100" b="1" dirty="0">
              <a:solidFill>
                <a:srgbClr val="1F497D"/>
              </a:solidFill>
              <a:latin typeface="Nunito Sans"/>
              <a:ea typeface="Nunito Sans"/>
              <a:cs typeface="Nunito Sans"/>
              <a:sym typeface="Nunito Sans"/>
            </a:endParaRPr>
          </a:p>
        </p:txBody>
      </p:sp>
      <p:pic>
        <p:nvPicPr>
          <p:cNvPr id="676" name="Google Shape;676;p82">
            <a:extLst>
              <a:ext uri="{C183D7F6-B498-43B3-948B-1728B52AA6E4}">
                <adec:decorative xmlns:adec="http://schemas.microsoft.com/office/drawing/2017/decorative" val="1"/>
              </a:ext>
            </a:extLst>
          </p:cNvPr>
          <p:cNvPicPr preferRelativeResize="0"/>
          <p:nvPr/>
        </p:nvPicPr>
        <p:blipFill rotWithShape="1">
          <a:blip r:embed="rId3">
            <a:alphaModFix/>
          </a:blip>
          <a:srcRect t="14627" b="37413"/>
          <a:stretch/>
        </p:blipFill>
        <p:spPr>
          <a:xfrm>
            <a:off x="5761700" y="2395600"/>
            <a:ext cx="6965211" cy="4324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2" name="Title 1">
            <a:extLst>
              <a:ext uri="{FF2B5EF4-FFF2-40B4-BE49-F238E27FC236}">
                <a16:creationId xmlns:a16="http://schemas.microsoft.com/office/drawing/2014/main" id="{86057EA6-FEFE-B431-B6D6-A593D2DFD125}"/>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Core Partners</a:t>
            </a:r>
          </a:p>
        </p:txBody>
      </p:sp>
      <p:pic>
        <p:nvPicPr>
          <p:cNvPr id="682" name="Google Shape;682;p83" descr="SciStarter core partners include Arizona State University, Volunteer Match, Gordon and Better Moore Foundation."/>
          <p:cNvPicPr preferRelativeResize="0"/>
          <p:nvPr/>
        </p:nvPicPr>
        <p:blipFill rotWithShape="1">
          <a:blip r:embed="rId3">
            <a:alphaModFix/>
          </a:blip>
          <a:srcRect/>
          <a:stretch/>
        </p:blipFill>
        <p:spPr>
          <a:xfrm>
            <a:off x="1431248" y="1371346"/>
            <a:ext cx="9329502" cy="4700270"/>
          </a:xfrm>
          <a:prstGeom prst="rect">
            <a:avLst/>
          </a:prstGeom>
          <a:noFill/>
          <a:ln>
            <a:noFill/>
          </a:ln>
        </p:spPr>
      </p:pic>
      <p:sp>
        <p:nvSpPr>
          <p:cNvPr id="683" name="Google Shape;683;p83">
            <a:extLst>
              <a:ext uri="{C183D7F6-B498-43B3-948B-1728B52AA6E4}">
                <adec:decorative xmlns:adec="http://schemas.microsoft.com/office/drawing/2017/decorative" val="1"/>
              </a:ext>
            </a:extLst>
          </p:cNvPr>
          <p:cNvSpPr/>
          <p:nvPr/>
        </p:nvSpPr>
        <p:spPr>
          <a:xfrm>
            <a:off x="9204960" y="24384"/>
            <a:ext cx="2987100" cy="1042200"/>
          </a:xfrm>
          <a:prstGeom prst="rect">
            <a:avLst/>
          </a:prstGeom>
          <a:noFill/>
          <a:ln w="25400" cap="flat" cmpd="sng">
            <a:solidFill>
              <a:srgbClr val="062E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84" name="Google Shape;684;p83">
            <a:extLst>
              <a:ext uri="{C183D7F6-B498-43B3-948B-1728B52AA6E4}">
                <adec:decorative xmlns:adec="http://schemas.microsoft.com/office/drawing/2017/decorative" val="1"/>
              </a:ext>
            </a:extLst>
          </p:cNvPr>
          <p:cNvSpPr/>
          <p:nvPr/>
        </p:nvSpPr>
        <p:spPr>
          <a:xfrm>
            <a:off x="8638032" y="24384"/>
            <a:ext cx="3584400" cy="1987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84">
            <a:extLst>
              <a:ext uri="{C183D7F6-B498-43B3-948B-1728B52AA6E4}">
                <adec:decorative xmlns:adec="http://schemas.microsoft.com/office/drawing/2017/decorative" val="1"/>
              </a:ext>
            </a:extLst>
          </p:cNvPr>
          <p:cNvSpPr txBox="1"/>
          <p:nvPr/>
        </p:nvSpPr>
        <p:spPr>
          <a:xfrm>
            <a:off x="257900" y="4705075"/>
            <a:ext cx="7473900" cy="6156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Arial"/>
              <a:ea typeface="Arial"/>
              <a:cs typeface="Arial"/>
              <a:sym typeface="Arial"/>
            </a:endParaRPr>
          </a:p>
        </p:txBody>
      </p:sp>
      <p:sp>
        <p:nvSpPr>
          <p:cNvPr id="690" name="Google Shape;690;p84">
            <a:extLst>
              <a:ext uri="{C183D7F6-B498-43B3-948B-1728B52AA6E4}">
                <adec:decorative xmlns:adec="http://schemas.microsoft.com/office/drawing/2017/decorative" val="1"/>
              </a:ext>
            </a:extLst>
          </p:cNvPr>
          <p:cNvSpPr/>
          <p:nvPr/>
        </p:nvSpPr>
        <p:spPr>
          <a:xfrm>
            <a:off x="9204960" y="24384"/>
            <a:ext cx="2987100" cy="1042200"/>
          </a:xfrm>
          <a:prstGeom prst="rect">
            <a:avLst/>
          </a:prstGeom>
          <a:noFill/>
          <a:ln w="25400" cap="flat" cmpd="sng">
            <a:solidFill>
              <a:srgbClr val="062E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3" name="Title 2">
            <a:extLst>
              <a:ext uri="{FF2B5EF4-FFF2-40B4-BE49-F238E27FC236}">
                <a16:creationId xmlns:a16="http://schemas.microsoft.com/office/drawing/2014/main" id="{5237F6DE-E30F-AB3F-E99D-5403CBA30ED8}"/>
              </a:ext>
            </a:extLst>
          </p:cNvPr>
          <p:cNvSpPr txBox="1">
            <a:spLocks noGrp="1"/>
          </p:cNvSpPr>
          <p:nvPr>
            <p:ph type="title" idx="4294967295"/>
          </p:nvPr>
        </p:nvSpPr>
        <p:spPr>
          <a:xfrm>
            <a:off x="3249650" y="434937"/>
            <a:ext cx="56515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Data storage and access.</a:t>
            </a:r>
          </a:p>
        </p:txBody>
      </p:sp>
      <p:pic>
        <p:nvPicPr>
          <p:cNvPr id="692" name="Google Shape;692;p84" descr="Screenshot of a section of the National Center for Biotechnology Information homepage"/>
          <p:cNvPicPr preferRelativeResize="0"/>
          <p:nvPr/>
        </p:nvPicPr>
        <p:blipFill>
          <a:blip r:embed="rId3">
            <a:alphaModFix/>
          </a:blip>
          <a:stretch>
            <a:fillRect/>
          </a:stretch>
        </p:blipFill>
        <p:spPr>
          <a:xfrm>
            <a:off x="351850" y="1439150"/>
            <a:ext cx="5471503" cy="4400275"/>
          </a:xfrm>
          <a:prstGeom prst="rect">
            <a:avLst/>
          </a:prstGeom>
          <a:noFill/>
          <a:ln>
            <a:noFill/>
          </a:ln>
        </p:spPr>
      </p:pic>
      <p:sp>
        <p:nvSpPr>
          <p:cNvPr id="2" name="Google Shape;684;p83">
            <a:extLst>
              <a:ext uri="{FF2B5EF4-FFF2-40B4-BE49-F238E27FC236}">
                <a16:creationId xmlns:a16="http://schemas.microsoft.com/office/drawing/2014/main" id="{5CF65870-F2E9-157D-6111-4D3E18640DC3}"/>
              </a:ext>
              <a:ext uri="{C183D7F6-B498-43B3-948B-1728B52AA6E4}">
                <adec:decorative xmlns:adec="http://schemas.microsoft.com/office/drawing/2017/decorative" val="1"/>
              </a:ext>
            </a:extLst>
          </p:cNvPr>
          <p:cNvSpPr/>
          <p:nvPr/>
        </p:nvSpPr>
        <p:spPr>
          <a:xfrm>
            <a:off x="8638032" y="24384"/>
            <a:ext cx="3584400" cy="19872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694" name="Google Shape;694;p84"/>
          <p:cNvSpPr/>
          <p:nvPr/>
        </p:nvSpPr>
        <p:spPr>
          <a:xfrm>
            <a:off x="6136900" y="1592575"/>
            <a:ext cx="5553900" cy="451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381000" lvl="0" indent="0" algn="l" rtl="0">
              <a:lnSpc>
                <a:spcPct val="115000"/>
              </a:lnSpc>
              <a:spcBef>
                <a:spcPts val="0"/>
              </a:spcBef>
              <a:spcAft>
                <a:spcPts val="0"/>
              </a:spcAft>
              <a:buNone/>
            </a:pPr>
            <a:r>
              <a:rPr lang="en-US" sz="1800" dirty="0">
                <a:solidFill>
                  <a:srgbClr val="500050"/>
                </a:solidFill>
              </a:rPr>
              <a:t>Support the practice of normalizing, storing and providing awareness of and access to health and medical </a:t>
            </a:r>
            <a:r>
              <a:rPr lang="en-US" sz="1800" dirty="0" err="1">
                <a:solidFill>
                  <a:srgbClr val="500050"/>
                </a:solidFill>
              </a:rPr>
              <a:t>citsci</a:t>
            </a:r>
            <a:r>
              <a:rPr lang="en-US" sz="1800" dirty="0">
                <a:solidFill>
                  <a:srgbClr val="500050"/>
                </a:solidFill>
              </a:rPr>
              <a:t> data to help accelerate research.</a:t>
            </a:r>
            <a:endParaRPr sz="1800" dirty="0">
              <a:solidFill>
                <a:srgbClr val="500050"/>
              </a:solidFill>
            </a:endParaRPr>
          </a:p>
          <a:p>
            <a:pPr marL="0" marR="381000" lvl="0" indent="0" algn="l" rtl="0">
              <a:lnSpc>
                <a:spcPct val="115000"/>
              </a:lnSpc>
              <a:spcBef>
                <a:spcPts val="0"/>
              </a:spcBef>
              <a:spcAft>
                <a:spcPts val="0"/>
              </a:spcAft>
              <a:buNone/>
            </a:pPr>
            <a:endParaRPr sz="1800" dirty="0">
              <a:solidFill>
                <a:srgbClr val="500050"/>
              </a:solidFill>
            </a:endParaRPr>
          </a:p>
          <a:p>
            <a:pPr marL="0" marR="381000" lvl="0" indent="0" algn="l" rtl="0">
              <a:lnSpc>
                <a:spcPct val="115000"/>
              </a:lnSpc>
              <a:spcBef>
                <a:spcPts val="0"/>
              </a:spcBef>
              <a:spcAft>
                <a:spcPts val="0"/>
              </a:spcAft>
              <a:buNone/>
            </a:pPr>
            <a:r>
              <a:rPr lang="en-US" sz="1800" dirty="0">
                <a:solidFill>
                  <a:srgbClr val="500050"/>
                </a:solidFill>
              </a:rPr>
              <a:t>Support libraries to offer dedicated servers for large data storage and processing.</a:t>
            </a:r>
            <a:endParaRPr sz="1800" dirty="0">
              <a:solidFill>
                <a:srgbClr val="500050"/>
              </a:solidFill>
            </a:endParaRPr>
          </a:p>
          <a:p>
            <a:pPr marL="0" marR="381000" lvl="0" indent="0" algn="l" rtl="0">
              <a:lnSpc>
                <a:spcPct val="115000"/>
              </a:lnSpc>
              <a:spcBef>
                <a:spcPts val="0"/>
              </a:spcBef>
              <a:spcAft>
                <a:spcPts val="0"/>
              </a:spcAft>
              <a:buNone/>
            </a:pPr>
            <a:endParaRPr sz="1800" dirty="0">
              <a:solidFill>
                <a:srgbClr val="500050"/>
              </a:solidFill>
            </a:endParaRPr>
          </a:p>
          <a:p>
            <a:pPr marL="0" marR="381000" lvl="0" indent="0" algn="l" rtl="0">
              <a:lnSpc>
                <a:spcPct val="115000"/>
              </a:lnSpc>
              <a:spcBef>
                <a:spcPts val="0"/>
              </a:spcBef>
              <a:spcAft>
                <a:spcPts val="0"/>
              </a:spcAft>
              <a:buNone/>
            </a:pPr>
            <a:r>
              <a:rPr lang="en-US" sz="1800" dirty="0">
                <a:solidFill>
                  <a:srgbClr val="500050"/>
                </a:solidFill>
              </a:rPr>
              <a:t>Support use of and costs for AI to search for, normalize, import data sets.</a:t>
            </a:r>
            <a:endParaRPr sz="1800" dirty="0">
              <a:solidFill>
                <a:srgbClr val="500050"/>
              </a:solidFill>
            </a:endParaRPr>
          </a:p>
          <a:p>
            <a:pPr marL="0" marR="381000" lvl="0" indent="0" algn="l" rtl="0">
              <a:lnSpc>
                <a:spcPct val="115000"/>
              </a:lnSpc>
              <a:spcBef>
                <a:spcPts val="0"/>
              </a:spcBef>
              <a:spcAft>
                <a:spcPts val="0"/>
              </a:spcAft>
              <a:buNone/>
            </a:pPr>
            <a:endParaRPr sz="1800" dirty="0">
              <a:solidFill>
                <a:srgbClr val="500050"/>
              </a:solidFill>
            </a:endParaRPr>
          </a:p>
          <a:p>
            <a:pPr marL="0" marR="381000" lvl="0" indent="0" algn="l" rtl="0">
              <a:lnSpc>
                <a:spcPct val="115000"/>
              </a:lnSpc>
              <a:spcBef>
                <a:spcPts val="0"/>
              </a:spcBef>
              <a:spcAft>
                <a:spcPts val="0"/>
              </a:spcAft>
              <a:buClr>
                <a:schemeClr val="dk1"/>
              </a:buClr>
              <a:buSzPts val="1100"/>
              <a:buFont typeface="Arial"/>
              <a:buNone/>
            </a:pPr>
            <a:r>
              <a:rPr lang="en-US" sz="1800" dirty="0">
                <a:solidFill>
                  <a:srgbClr val="500050"/>
                </a:solidFill>
              </a:rPr>
              <a:t>Support use of and costs for AI to search for, normalize, import into SciStarter meta data about health </a:t>
            </a:r>
            <a:r>
              <a:rPr lang="en-US" sz="1800" dirty="0" err="1">
                <a:solidFill>
                  <a:srgbClr val="500050"/>
                </a:solidFill>
              </a:rPr>
              <a:t>citsci</a:t>
            </a:r>
            <a:r>
              <a:rPr lang="en-US" sz="1800" dirty="0">
                <a:solidFill>
                  <a:srgbClr val="500050"/>
                </a:solidFill>
              </a:rPr>
              <a:t> project</a:t>
            </a:r>
            <a:endParaRPr sz="1800" dirty="0">
              <a:solidFill>
                <a:srgbClr val="500050"/>
              </a:solidFill>
            </a:endParaRPr>
          </a:p>
        </p:txBody>
      </p:sp>
      <p:sp>
        <p:nvSpPr>
          <p:cNvPr id="695" name="Google Shape;695;p84"/>
          <p:cNvSpPr>
            <a:spLocks/>
          </p:cNvSpPr>
          <p:nvPr/>
        </p:nvSpPr>
        <p:spPr>
          <a:xfrm>
            <a:off x="464000" y="5949950"/>
            <a:ext cx="4633500" cy="892800"/>
          </a:xfrm>
          <a:prstGeom prst="rect">
            <a:avLst/>
          </a:prstGeom>
          <a:solidFill>
            <a:schemeClr val="lt2"/>
          </a:solidFill>
          <a:ln w="9525" cap="flat" cmpd="sng">
            <a:solidFill>
              <a:schemeClr val="dk2"/>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lvl="0" algn="ctr">
              <a:defRPr/>
            </a:pPr>
            <a:r>
              <a:rPr lang="en-US" dirty="0">
                <a:solidFill>
                  <a:schemeClr val="tx1"/>
                </a:solidFill>
                <a:hlinkClick r:id="rId4">
                  <a:extLst>
                    <a:ext uri="{A12FA001-AC4F-418D-AE19-62706E023703}">
                      <ahyp:hlinkClr xmlns:ahyp="http://schemas.microsoft.com/office/drawing/2018/hyperlinkcolor" val="tx"/>
                    </a:ext>
                  </a:extLst>
                </a:hlinkClick>
              </a:rPr>
              <a:t>Swedish national registers to facilitate analyzes and development of Swedish healthcare and social services</a:t>
            </a:r>
            <a:endParaRPr kumimoji="0" lang="en-US"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1" name="Google Shape;701;p85">
            <a:extLst>
              <a:ext uri="{C183D7F6-B498-43B3-948B-1728B52AA6E4}">
                <adec:decorative xmlns:adec="http://schemas.microsoft.com/office/drawing/2017/decorative" val="1"/>
              </a:ext>
            </a:extLst>
          </p:cNvPr>
          <p:cNvSpPr/>
          <p:nvPr/>
        </p:nvSpPr>
        <p:spPr>
          <a:xfrm>
            <a:off x="9204960" y="24384"/>
            <a:ext cx="2987100" cy="1042200"/>
          </a:xfrm>
          <a:prstGeom prst="rect">
            <a:avLst/>
          </a:prstGeom>
          <a:noFill/>
          <a:ln w="25400" cap="flat" cmpd="sng">
            <a:solidFill>
              <a:srgbClr val="062E5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3FC0A962-CED1-770A-E51E-47C8E8568859}"/>
              </a:ext>
            </a:extLst>
          </p:cNvPr>
          <p:cNvSpPr>
            <a:spLocks noGrp="1"/>
          </p:cNvSpPr>
          <p:nvPr>
            <p:ph type="title" idx="4294967295"/>
          </p:nvPr>
        </p:nvSpPr>
        <p:spPr/>
        <p:txBody>
          <a:bodyPr/>
          <a:lstStyle/>
          <a:p>
            <a:r>
              <a:rPr lang="en-US" dirty="0"/>
              <a:t>Further Reading</a:t>
            </a:r>
          </a:p>
        </p:txBody>
      </p:sp>
      <p:sp>
        <p:nvSpPr>
          <p:cNvPr id="703" name="Google Shape;703;p85"/>
          <p:cNvSpPr txBox="1"/>
          <p:nvPr/>
        </p:nvSpPr>
        <p:spPr>
          <a:xfrm>
            <a:off x="838200" y="1905133"/>
            <a:ext cx="9599700" cy="1631185"/>
          </a:xfrm>
          <a:prstGeom prst="rect">
            <a:avLst/>
          </a:prstGeom>
          <a:noFill/>
          <a:ln>
            <a:noFill/>
          </a:ln>
        </p:spPr>
        <p:txBody>
          <a:bodyPr spcFirstLastPara="1" wrap="square" lIns="91425" tIns="91425" rIns="91425" bIns="91425" anchor="t" anchorCtr="0">
            <a:spAutoFit/>
          </a:bodyPr>
          <a:lstStyle/>
          <a:p>
            <a:pPr marL="285750" lvl="0" indent="-285750" algn="l" rtl="0">
              <a:spcBef>
                <a:spcPts val="0"/>
              </a:spcBef>
              <a:spcAft>
                <a:spcPts val="0"/>
              </a:spcAft>
              <a:buFont typeface="Arial" panose="020B0604020202020204" pitchFamily="34" charset="0"/>
              <a:buChar char="•"/>
            </a:pPr>
            <a:r>
              <a:rPr lang="en-US" sz="1600" dirty="0">
                <a:solidFill>
                  <a:schemeClr val="tx1"/>
                </a:solidFill>
                <a:hlinkClick r:id="rId3">
                  <a:extLst>
                    <a:ext uri="{A12FA001-AC4F-418D-AE19-62706E023703}">
                      <ahyp:hlinkClr xmlns:ahyp="http://schemas.microsoft.com/office/drawing/2018/hyperlinkcolor" val="tx"/>
                    </a:ext>
                  </a:extLst>
                </a:hlinkClick>
              </a:rPr>
              <a:t>Citizen Science Theory and Practice Special Collection (November 2022)</a:t>
            </a:r>
            <a:endParaRPr sz="1600" dirty="0">
              <a:solidFill>
                <a:schemeClr val="tx1"/>
              </a:solidFill>
            </a:endParaRPr>
          </a:p>
          <a:p>
            <a:pPr marL="0" lvl="0" indent="0" algn="l" rtl="0">
              <a:spcBef>
                <a:spcPts val="0"/>
              </a:spcBef>
              <a:spcAft>
                <a:spcPts val="0"/>
              </a:spcAft>
              <a:buNone/>
            </a:pPr>
            <a:endParaRPr sz="3000" dirty="0">
              <a:solidFill>
                <a:schemeClr val="tx1"/>
              </a:solidFill>
              <a:latin typeface="Nunito"/>
              <a:ea typeface="Nunito"/>
              <a:cs typeface="Nunito"/>
              <a:sym typeface="Nunito"/>
            </a:endParaRPr>
          </a:p>
          <a:p>
            <a:pPr marL="285750" lvl="0" indent="-285750" algn="l" rtl="0">
              <a:spcBef>
                <a:spcPts val="0"/>
              </a:spcBef>
              <a:spcAft>
                <a:spcPts val="0"/>
              </a:spcAft>
              <a:buFont typeface="Arial" panose="020B0604020202020204" pitchFamily="34" charset="0"/>
              <a:buChar char="•"/>
            </a:pPr>
            <a:r>
              <a:rPr lang="en-US" sz="1600" dirty="0">
                <a:solidFill>
                  <a:schemeClr val="tx1"/>
                </a:solidFill>
                <a:hlinkClick r:id="rId4">
                  <a:extLst>
                    <a:ext uri="{A12FA001-AC4F-418D-AE19-62706E023703}">
                      <ahyp:hlinkClr xmlns:ahyp="http://schemas.microsoft.com/office/drawing/2018/hyperlinkcolor" val="tx"/>
                    </a:ext>
                  </a:extLst>
                </a:hlinkClick>
              </a:rPr>
              <a:t>The Rise of Citizen Science in Health and Biomedical Research</a:t>
            </a:r>
            <a:r>
              <a:rPr lang="en-US" sz="1600" dirty="0">
                <a:solidFill>
                  <a:srgbClr val="333333"/>
                </a:solidFill>
              </a:rPr>
              <a:t>. </a:t>
            </a:r>
            <a:endParaRPr sz="1600" dirty="0">
              <a:solidFill>
                <a:srgbClr val="1B1B1B"/>
              </a:solidFill>
            </a:endParaRPr>
          </a:p>
          <a:p>
            <a:pPr marL="0" lvl="0" indent="0" algn="l" rtl="0">
              <a:spcBef>
                <a:spcPts val="0"/>
              </a:spcBef>
              <a:spcAft>
                <a:spcPts val="0"/>
              </a:spcAft>
              <a:buNone/>
            </a:pPr>
            <a:endParaRPr sz="1600" dirty="0">
              <a:solidFill>
                <a:srgbClr val="1B1B1B"/>
              </a:solidFill>
            </a:endParaRPr>
          </a:p>
          <a:p>
            <a:pPr marL="285750" lvl="0" indent="-285750" algn="l" rtl="0">
              <a:spcBef>
                <a:spcPts val="0"/>
              </a:spcBef>
              <a:spcAft>
                <a:spcPts val="0"/>
              </a:spcAft>
              <a:buFont typeface="Arial" panose="020B0604020202020204" pitchFamily="34" charset="0"/>
              <a:buChar char="•"/>
            </a:pPr>
            <a:r>
              <a:rPr lang="en-US" sz="1600" dirty="0">
                <a:solidFill>
                  <a:schemeClr val="tx1"/>
                </a:solidFill>
                <a:hlinkClick r:id="rId5">
                  <a:extLst>
                    <a:ext uri="{A12FA001-AC4F-418D-AE19-62706E023703}">
                      <ahyp:hlinkClr xmlns:ahyp="http://schemas.microsoft.com/office/drawing/2018/hyperlinkcolor" val="tx"/>
                    </a:ext>
                  </a:extLst>
                </a:hlinkClick>
              </a:rPr>
              <a:t>Libraries as Community Hubs for Citizen Science Evaluation (Arizona State University)</a:t>
            </a:r>
            <a:endParaRPr sz="1600"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7"/>
          <p:cNvSpPr txBox="1">
            <a:spLocks noGrp="1"/>
          </p:cNvSpPr>
          <p:nvPr>
            <p:ph type="title" idx="4294967295"/>
          </p:nvPr>
        </p:nvSpPr>
        <p:spPr>
          <a:xfrm>
            <a:off x="602151" y="618486"/>
            <a:ext cx="10431379" cy="646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252750"/>
                </a:solidFill>
                <a:effectLst/>
                <a:uLnTx/>
                <a:uFillTx/>
                <a:latin typeface="Arial"/>
                <a:ea typeface="Arial"/>
                <a:cs typeface="Arial"/>
                <a:sym typeface="Arial"/>
              </a:rPr>
              <a:t>Because of citizen scientists …</a:t>
            </a:r>
            <a:endParaRPr kumimoji="0" lang="en-US" sz="1400" b="0" i="1" u="none" strike="noStrike" kern="0" cap="none" spc="0" normalizeH="0" baseline="0" noProof="0" dirty="0">
              <a:ln>
                <a:noFill/>
              </a:ln>
              <a:solidFill>
                <a:srgbClr val="252750"/>
              </a:solidFill>
              <a:effectLst/>
              <a:uLnTx/>
              <a:uFillTx/>
              <a:latin typeface="Arial"/>
              <a:ea typeface="Arial"/>
              <a:cs typeface="Arial"/>
              <a:sym typeface="Arial"/>
            </a:endParaRPr>
          </a:p>
        </p:txBody>
      </p:sp>
      <p:sp>
        <p:nvSpPr>
          <p:cNvPr id="263" name="Google Shape;263;p47"/>
          <p:cNvSpPr txBox="1"/>
          <p:nvPr/>
        </p:nvSpPr>
        <p:spPr>
          <a:xfrm>
            <a:off x="818173" y="1365886"/>
            <a:ext cx="10555654" cy="2201100"/>
          </a:xfrm>
          <a:prstGeom prst="rect">
            <a:avLst/>
          </a:prstGeom>
          <a:noFill/>
          <a:ln>
            <a:noFill/>
          </a:ln>
        </p:spPr>
        <p:txBody>
          <a:bodyPr spcFirstLastPara="1" wrap="square" lIns="91425" tIns="91425" rIns="91425" bIns="91425" anchor="t" anchorCtr="0">
            <a:noAutofit/>
          </a:bodyPr>
          <a:lstStyle/>
          <a:p>
            <a:pPr marL="139700" marR="0" lvl="0" indent="0" algn="l" rtl="0">
              <a:lnSpc>
                <a:spcPct val="100000"/>
              </a:lnSpc>
              <a:spcBef>
                <a:spcPts val="1000"/>
              </a:spcBef>
              <a:spcAft>
                <a:spcPts val="0"/>
              </a:spcAft>
              <a:buNone/>
            </a:pPr>
            <a:r>
              <a:rPr lang="en-US" sz="2700" b="0" i="0" u="none" strike="noStrike" cap="none" dirty="0">
                <a:solidFill>
                  <a:srgbClr val="252750"/>
                </a:solidFill>
                <a:latin typeface="Arial"/>
                <a:ea typeface="Arial"/>
                <a:cs typeface="Arial"/>
                <a:sym typeface="Arial"/>
              </a:rPr>
              <a:t>We know the </a:t>
            </a:r>
            <a:r>
              <a:rPr lang="en-US" sz="2700" b="0" i="0" u="none" strike="noStrike" cap="none" dirty="0">
                <a:solidFill>
                  <a:srgbClr val="EC5100"/>
                </a:solidFill>
                <a:latin typeface="Arial"/>
                <a:ea typeface="Arial"/>
                <a:cs typeface="Arial"/>
                <a:sym typeface="Arial"/>
              </a:rPr>
              <a:t>human belly buttons contain 50+ species of bacteria </a:t>
            </a:r>
            <a:r>
              <a:rPr lang="en-US" sz="1800" b="0" i="1" u="none" strike="noStrike" cap="none" dirty="0">
                <a:solidFill>
                  <a:srgbClr val="252750"/>
                </a:solidFill>
                <a:latin typeface="Arial"/>
                <a:ea typeface="Arial"/>
                <a:cs typeface="Arial"/>
                <a:sym typeface="Arial"/>
              </a:rPr>
              <a:t>(Belly Button Biodiversity, 2012)</a:t>
            </a:r>
            <a:endParaRPr sz="1800" b="0" i="1" u="none" strike="noStrike" cap="none" dirty="0">
              <a:solidFill>
                <a:srgbClr val="252750"/>
              </a:solidFill>
              <a:latin typeface="Arial"/>
              <a:ea typeface="Arial"/>
              <a:cs typeface="Arial"/>
              <a:sym typeface="Arial"/>
            </a:endParaRPr>
          </a:p>
          <a:p>
            <a:pPr marL="139700" marR="0" lvl="0" indent="0" algn="l" rtl="0">
              <a:lnSpc>
                <a:spcPct val="100000"/>
              </a:lnSpc>
              <a:spcBef>
                <a:spcPts val="1000"/>
              </a:spcBef>
              <a:spcAft>
                <a:spcPts val="0"/>
              </a:spcAft>
              <a:buNone/>
            </a:pPr>
            <a:r>
              <a:rPr lang="en-US" sz="2700" b="0" i="0" u="none" strike="noStrike" cap="none" dirty="0">
                <a:solidFill>
                  <a:srgbClr val="EC5100"/>
                </a:solidFill>
                <a:latin typeface="Arial"/>
                <a:ea typeface="Arial"/>
                <a:cs typeface="Arial"/>
                <a:sym typeface="Arial"/>
              </a:rPr>
              <a:t>3.5 months of lab-equivalent research was completed</a:t>
            </a:r>
            <a:r>
              <a:rPr lang="en-US" sz="2700" b="0" i="0" u="none" strike="noStrike" cap="none" dirty="0">
                <a:solidFill>
                  <a:srgbClr val="252750"/>
                </a:solidFill>
                <a:latin typeface="Arial"/>
                <a:ea typeface="Arial"/>
                <a:cs typeface="Arial"/>
                <a:sym typeface="Arial"/>
              </a:rPr>
              <a:t> in one weekend through 2,566 hours of volunteer participation </a:t>
            </a:r>
            <a:r>
              <a:rPr lang="en-US" sz="1800" b="0" i="1" u="none" strike="noStrike" cap="none" dirty="0">
                <a:solidFill>
                  <a:srgbClr val="252750"/>
                </a:solidFill>
                <a:latin typeface="Arial"/>
                <a:ea typeface="Arial"/>
                <a:cs typeface="Arial"/>
                <a:sym typeface="Arial"/>
              </a:rPr>
              <a:t>(Stall Catchers, 2019)  </a:t>
            </a:r>
            <a:endParaRPr sz="1800" b="1" i="1" u="none" strike="noStrike" cap="none" dirty="0">
              <a:solidFill>
                <a:srgbClr val="25275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1" u="none" strike="noStrike" cap="none" dirty="0">
              <a:solidFill>
                <a:srgbClr val="252750"/>
              </a:solidFill>
              <a:latin typeface="Nunito Sans Medium"/>
              <a:ea typeface="Nunito Sans Medium"/>
              <a:cs typeface="Nunito Sans Medium"/>
              <a:sym typeface="Nunito Sans Medium"/>
            </a:endParaRPr>
          </a:p>
        </p:txBody>
      </p:sp>
      <p:sp>
        <p:nvSpPr>
          <p:cNvPr id="264" name="Google Shape;264;p47"/>
          <p:cNvSpPr txBox="1"/>
          <p:nvPr/>
        </p:nvSpPr>
        <p:spPr>
          <a:xfrm>
            <a:off x="745960" y="3566986"/>
            <a:ext cx="10431378" cy="2785348"/>
          </a:xfrm>
          <a:prstGeom prst="rect">
            <a:avLst/>
          </a:prstGeom>
          <a:noFill/>
          <a:ln>
            <a:noFill/>
          </a:ln>
        </p:spPr>
        <p:txBody>
          <a:bodyPr spcFirstLastPara="1" wrap="square" lIns="91425" tIns="91425" rIns="91425" bIns="91425" anchor="t" anchorCtr="0">
            <a:spAutoFit/>
          </a:bodyPr>
          <a:lstStyle/>
          <a:p>
            <a:pPr marL="139700" marR="0" lvl="0" indent="0" algn="l" rtl="0">
              <a:lnSpc>
                <a:spcPct val="100000"/>
              </a:lnSpc>
              <a:spcBef>
                <a:spcPts val="1000"/>
              </a:spcBef>
              <a:spcAft>
                <a:spcPts val="0"/>
              </a:spcAft>
              <a:buNone/>
            </a:pPr>
            <a:r>
              <a:rPr lang="en-US" sz="2700" b="0" i="0" u="none" strike="noStrike" cap="none" dirty="0">
                <a:solidFill>
                  <a:srgbClr val="EC5100"/>
                </a:solidFill>
                <a:latin typeface="Arial"/>
                <a:ea typeface="Arial"/>
                <a:cs typeface="Arial"/>
                <a:sym typeface="Arial"/>
              </a:rPr>
              <a:t>Hundreds of exoplanets have been discovered</a:t>
            </a:r>
            <a:r>
              <a:rPr lang="en-US" sz="2700" b="0" i="0" u="none" strike="noStrike" cap="none" dirty="0">
                <a:solidFill>
                  <a:srgbClr val="252750"/>
                </a:solidFill>
                <a:latin typeface="Arial"/>
                <a:ea typeface="Arial"/>
                <a:cs typeface="Arial"/>
                <a:sym typeface="Arial"/>
              </a:rPr>
              <a:t>, including “Percival,” an exoplanet in a habitable zone </a:t>
            </a:r>
            <a:r>
              <a:rPr lang="en-US" sz="1800" b="0" i="1" u="none" strike="noStrike" cap="none" dirty="0">
                <a:solidFill>
                  <a:srgbClr val="252750"/>
                </a:solidFill>
                <a:latin typeface="Arial"/>
                <a:ea typeface="Arial"/>
                <a:cs typeface="Arial"/>
                <a:sym typeface="Arial"/>
              </a:rPr>
              <a:t>(Planet Hunters TESS, 2024)</a:t>
            </a:r>
            <a:endParaRPr sz="1800" b="0" i="1" u="none" strike="noStrike" cap="none" dirty="0">
              <a:solidFill>
                <a:srgbClr val="252750"/>
              </a:solidFill>
              <a:latin typeface="Arial"/>
              <a:ea typeface="Arial"/>
              <a:cs typeface="Arial"/>
              <a:sym typeface="Arial"/>
            </a:endParaRPr>
          </a:p>
          <a:p>
            <a:pPr marL="139700" marR="0" lvl="0" indent="0" algn="l" rtl="0">
              <a:lnSpc>
                <a:spcPct val="100000"/>
              </a:lnSpc>
              <a:spcBef>
                <a:spcPts val="1000"/>
              </a:spcBef>
              <a:spcAft>
                <a:spcPts val="0"/>
              </a:spcAft>
              <a:buNone/>
            </a:pPr>
            <a:r>
              <a:rPr lang="en-US" sz="2700" b="0" i="0" u="none" strike="noStrike" cap="none" dirty="0">
                <a:solidFill>
                  <a:srgbClr val="EC5100"/>
                </a:solidFill>
                <a:latin typeface="Arial"/>
                <a:ea typeface="Arial"/>
                <a:cs typeface="Arial"/>
                <a:sym typeface="Arial"/>
              </a:rPr>
              <a:t>126 birds species identified as “lost to science”</a:t>
            </a:r>
            <a:r>
              <a:rPr lang="en-US" sz="2700" b="0" i="0" u="none" strike="noStrike" cap="none" dirty="0">
                <a:solidFill>
                  <a:srgbClr val="252750"/>
                </a:solidFill>
                <a:latin typeface="Arial"/>
                <a:ea typeface="Arial"/>
                <a:cs typeface="Arial"/>
                <a:sym typeface="Arial"/>
              </a:rPr>
              <a:t> </a:t>
            </a:r>
            <a:r>
              <a:rPr lang="en-US" sz="1800" b="0" i="1" u="none" strike="noStrike" cap="none" dirty="0">
                <a:solidFill>
                  <a:srgbClr val="252750"/>
                </a:solidFill>
                <a:latin typeface="Arial"/>
                <a:ea typeface="Arial"/>
                <a:cs typeface="Arial"/>
                <a:sym typeface="Arial"/>
              </a:rPr>
              <a:t>(</a:t>
            </a:r>
            <a:r>
              <a:rPr lang="en-US" sz="1800" b="0" i="1" u="none" strike="noStrike" cap="none" dirty="0" err="1">
                <a:solidFill>
                  <a:srgbClr val="252750"/>
                </a:solidFill>
                <a:latin typeface="Arial"/>
                <a:ea typeface="Arial"/>
                <a:cs typeface="Arial"/>
                <a:sym typeface="Arial"/>
              </a:rPr>
              <a:t>iNaturalist</a:t>
            </a:r>
            <a:r>
              <a:rPr lang="en-US" sz="1800" b="0" i="1" u="none" strike="noStrike" cap="none" dirty="0">
                <a:solidFill>
                  <a:srgbClr val="252750"/>
                </a:solidFill>
                <a:latin typeface="Arial"/>
                <a:ea typeface="Arial"/>
                <a:cs typeface="Arial"/>
                <a:sym typeface="Arial"/>
              </a:rPr>
              <a:t>, eBird, Xeno-canto, 2024)</a:t>
            </a:r>
            <a:endParaRPr sz="1800" b="0" i="1" u="none" strike="noStrike" cap="none" dirty="0">
              <a:solidFill>
                <a:srgbClr val="252750"/>
              </a:solidFill>
              <a:latin typeface="Arial"/>
              <a:ea typeface="Arial"/>
              <a:cs typeface="Arial"/>
              <a:sym typeface="Arial"/>
            </a:endParaRPr>
          </a:p>
          <a:p>
            <a:pPr marL="139700" marR="0" lvl="0" indent="0" algn="l" rtl="0">
              <a:lnSpc>
                <a:spcPct val="100000"/>
              </a:lnSpc>
              <a:spcBef>
                <a:spcPts val="1000"/>
              </a:spcBef>
              <a:spcAft>
                <a:spcPts val="0"/>
              </a:spcAft>
              <a:buNone/>
            </a:pPr>
            <a:r>
              <a:rPr lang="en-US" sz="2700" b="0" i="0" u="none" strike="noStrike" cap="none" dirty="0">
                <a:solidFill>
                  <a:srgbClr val="252750"/>
                </a:solidFill>
                <a:latin typeface="Arial"/>
                <a:ea typeface="Arial"/>
                <a:cs typeface="Arial"/>
                <a:sym typeface="Arial"/>
              </a:rPr>
              <a:t>We’ve discovered that some </a:t>
            </a:r>
            <a:r>
              <a:rPr lang="en-US" sz="2700" b="0" i="0" u="none" strike="noStrike" cap="none" dirty="0">
                <a:solidFill>
                  <a:srgbClr val="EC5100"/>
                </a:solidFill>
                <a:latin typeface="Arial"/>
                <a:ea typeface="Arial"/>
                <a:cs typeface="Arial"/>
                <a:sym typeface="Arial"/>
              </a:rPr>
              <a:t>invasive ants spread by hitchhiking</a:t>
            </a:r>
            <a:r>
              <a:rPr lang="en-US" sz="1900" b="0" i="1" u="none" strike="noStrike" cap="none" dirty="0">
                <a:solidFill>
                  <a:srgbClr val="252750"/>
                </a:solidFill>
                <a:latin typeface="Arial"/>
                <a:ea typeface="Arial"/>
                <a:cs typeface="Arial"/>
                <a:sym typeface="Arial"/>
              </a:rPr>
              <a:t> </a:t>
            </a:r>
            <a:r>
              <a:rPr lang="en-US" sz="1800" b="0" i="1" u="none" strike="noStrike" cap="none" dirty="0">
                <a:solidFill>
                  <a:srgbClr val="252750"/>
                </a:solidFill>
                <a:latin typeface="Arial"/>
                <a:ea typeface="Arial"/>
                <a:cs typeface="Arial"/>
                <a:sym typeface="Arial"/>
              </a:rPr>
              <a:t>(Taiwan, 2024)</a:t>
            </a:r>
            <a:endParaRPr sz="2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4" name="Title 3">
            <a:extLst>
              <a:ext uri="{FF2B5EF4-FFF2-40B4-BE49-F238E27FC236}">
                <a16:creationId xmlns:a16="http://schemas.microsoft.com/office/drawing/2014/main" id="{EA208DF1-1D70-651B-0505-ECA0943F21F8}"/>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Zooniverse</a:t>
            </a:r>
          </a:p>
        </p:txBody>
      </p:sp>
      <p:sp>
        <p:nvSpPr>
          <p:cNvPr id="270" name="Google Shape;270;p48"/>
          <p:cNvSpPr txBox="1">
            <a:spLocks/>
          </p:cNvSpPr>
          <p:nvPr/>
        </p:nvSpPr>
        <p:spPr>
          <a:xfrm>
            <a:off x="623923" y="781771"/>
            <a:ext cx="10431379" cy="646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3600" b="0" i="0" u="none" strike="noStrike" kern="0" cap="none" spc="0" normalizeH="0" baseline="0" noProof="0" dirty="0">
                <a:ln>
                  <a:noFill/>
                </a:ln>
                <a:solidFill>
                  <a:srgbClr val="252750"/>
                </a:solidFill>
                <a:effectLst/>
                <a:uLnTx/>
                <a:uFillTx/>
                <a:latin typeface="Arial"/>
                <a:ea typeface="Arial"/>
                <a:cs typeface="Arial"/>
                <a:sym typeface="Arial"/>
              </a:rPr>
              <a:t>Because of citizen scientists …</a:t>
            </a:r>
            <a:endParaRPr kumimoji="0" lang="en-US" sz="1400" b="0" i="1" u="none" strike="noStrike" kern="0" cap="none" spc="0" normalizeH="0" baseline="0" noProof="0" dirty="0">
              <a:ln>
                <a:noFill/>
              </a:ln>
              <a:solidFill>
                <a:srgbClr val="252750"/>
              </a:solidFill>
              <a:effectLst/>
              <a:uLnTx/>
              <a:uFillTx/>
              <a:latin typeface="Arial"/>
              <a:ea typeface="Arial"/>
              <a:cs typeface="Arial"/>
              <a:sym typeface="Arial"/>
            </a:endParaRPr>
          </a:p>
        </p:txBody>
      </p:sp>
      <p:pic>
        <p:nvPicPr>
          <p:cNvPr id="273" name="Google Shape;273;p48" descr="The Zooniverse works has over 850 million classifications and 2.7 million registered volunteers."/>
          <p:cNvPicPr preferRelativeResize="0"/>
          <p:nvPr/>
        </p:nvPicPr>
        <p:blipFill rotWithShape="1">
          <a:blip r:embed="rId3">
            <a:alphaModFix/>
          </a:blip>
          <a:srcRect/>
          <a:stretch/>
        </p:blipFill>
        <p:spPr>
          <a:xfrm>
            <a:off x="2209800" y="1978953"/>
            <a:ext cx="7772400" cy="358120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3" name="Title 2">
            <a:extLst>
              <a:ext uri="{FF2B5EF4-FFF2-40B4-BE49-F238E27FC236}">
                <a16:creationId xmlns:a16="http://schemas.microsoft.com/office/drawing/2014/main" id="{F4E3D4DB-89C5-B3C6-786A-37260231F525}"/>
              </a:ext>
            </a:extLst>
          </p:cNvPr>
          <p:cNvSpPr txBox="1">
            <a:spLocks noGrp="1"/>
          </p:cNvSpPr>
          <p:nvPr>
            <p:ph type="title" idx="4294967295"/>
          </p:nvPr>
        </p:nvSpPr>
        <p:spPr>
          <a:xfrm>
            <a:off x="712383" y="-810088"/>
            <a:ext cx="270915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Arial"/>
                <a:ea typeface="Arial"/>
                <a:cs typeface="Arial"/>
                <a:sym typeface="Arial"/>
              </a:rPr>
              <a:t>iNaturalist</a:t>
            </a:r>
            <a:endParaRPr kumimoji="0" lang="en-US" sz="4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15033144-3724-2ADB-48BC-A53B094A4F60}"/>
              </a:ext>
            </a:extLst>
          </p:cNvPr>
          <p:cNvSpPr txBox="1"/>
          <p:nvPr/>
        </p:nvSpPr>
        <p:spPr>
          <a:xfrm>
            <a:off x="712382" y="642846"/>
            <a:ext cx="6933017" cy="646331"/>
          </a:xfrm>
          <a:prstGeom prst="rect">
            <a:avLst/>
          </a:prstGeom>
          <a:noFill/>
        </p:spPr>
        <p:txBody>
          <a:bodyPr wrap="square" rtlCol="0">
            <a:spAutoFit/>
          </a:bodyPr>
          <a:lstStyle/>
          <a:p>
            <a:r>
              <a:rPr lang="en-US" sz="3600" dirty="0">
                <a:solidFill>
                  <a:srgbClr val="252750"/>
                </a:solidFill>
              </a:rPr>
              <a:t>Because of citizen scientists …</a:t>
            </a:r>
            <a:endParaRPr lang="en-US" sz="3600" dirty="0"/>
          </a:p>
        </p:txBody>
      </p:sp>
      <p:pic>
        <p:nvPicPr>
          <p:cNvPr id="286" name="Google Shape;286;p49" descr="iNaturalist logo"/>
          <p:cNvPicPr preferRelativeResize="0"/>
          <p:nvPr/>
        </p:nvPicPr>
        <p:blipFill rotWithShape="1">
          <a:blip r:embed="rId3">
            <a:alphaModFix/>
          </a:blip>
          <a:srcRect/>
          <a:stretch/>
        </p:blipFill>
        <p:spPr>
          <a:xfrm>
            <a:off x="353568" y="2511259"/>
            <a:ext cx="3067969" cy="1121726"/>
          </a:xfrm>
          <a:prstGeom prst="rect">
            <a:avLst/>
          </a:prstGeom>
          <a:noFill/>
          <a:ln>
            <a:noFill/>
          </a:ln>
        </p:spPr>
      </p:pic>
      <p:pic>
        <p:nvPicPr>
          <p:cNvPr id="281" name="Google Shape;281;p49" descr="How iNaturalist works: record your observations, shared with fellow naturalists, and discuss your findings."/>
          <p:cNvPicPr preferRelativeResize="0"/>
          <p:nvPr/>
        </p:nvPicPr>
        <p:blipFill rotWithShape="1">
          <a:blip r:embed="rId4">
            <a:alphaModFix/>
          </a:blip>
          <a:srcRect/>
          <a:stretch/>
        </p:blipFill>
        <p:spPr>
          <a:xfrm>
            <a:off x="3560312" y="1553665"/>
            <a:ext cx="7772400" cy="3224719"/>
          </a:xfrm>
          <a:prstGeom prst="rect">
            <a:avLst/>
          </a:prstGeom>
          <a:noFill/>
          <a:ln>
            <a:noFill/>
          </a:ln>
        </p:spPr>
      </p:pic>
      <p:pic>
        <p:nvPicPr>
          <p:cNvPr id="282" name="Google Shape;282;p49" descr="Over 214 million observations: 491k species, 392k identifiers, and over 3.3 million observers."/>
          <p:cNvPicPr preferRelativeResize="0"/>
          <p:nvPr/>
        </p:nvPicPr>
        <p:blipFill rotWithShape="1">
          <a:blip r:embed="rId5">
            <a:alphaModFix/>
          </a:blip>
          <a:srcRect/>
          <a:stretch/>
        </p:blipFill>
        <p:spPr>
          <a:xfrm>
            <a:off x="296589" y="5039145"/>
            <a:ext cx="11133659" cy="12032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 name="Title 1">
            <a:extLst>
              <a:ext uri="{FF2B5EF4-FFF2-40B4-BE49-F238E27FC236}">
                <a16:creationId xmlns:a16="http://schemas.microsoft.com/office/drawing/2014/main" id="{431390C0-852A-C32D-6B44-CDA5D578255D}"/>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One Million Acts of Science</a:t>
            </a:r>
          </a:p>
        </p:txBody>
      </p:sp>
      <p:sp>
        <p:nvSpPr>
          <p:cNvPr id="291" name="Google Shape;291;p50"/>
          <p:cNvSpPr txBox="1"/>
          <p:nvPr/>
        </p:nvSpPr>
        <p:spPr>
          <a:xfrm>
            <a:off x="2181225" y="3585075"/>
            <a:ext cx="7473900" cy="27705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2800"/>
              <a:buFont typeface="Arial"/>
              <a:buNone/>
            </a:pPr>
            <a:r>
              <a:rPr lang="en-US" sz="2800">
                <a:solidFill>
                  <a:schemeClr val="dk1"/>
                </a:solidFill>
              </a:rPr>
              <a:t>THREE Million Acts of Science</a:t>
            </a:r>
            <a:endParaRPr sz="2800">
              <a:solidFill>
                <a:schemeClr val="dk1"/>
              </a:solidFill>
            </a:endParaRPr>
          </a:p>
          <a:p>
            <a:pPr marL="457200" marR="0" lvl="0" indent="0" algn="l" rtl="0">
              <a:lnSpc>
                <a:spcPct val="100000"/>
              </a:lnSpc>
              <a:spcBef>
                <a:spcPts val="0"/>
              </a:spcBef>
              <a:spcAft>
                <a:spcPts val="0"/>
              </a:spcAft>
              <a:buClr>
                <a:srgbClr val="000000"/>
              </a:buClr>
              <a:buSzPts val="2800"/>
              <a:buFont typeface="Arial"/>
              <a:buNone/>
            </a:pPr>
            <a:r>
              <a:rPr lang="en-US" sz="2800">
                <a:solidFill>
                  <a:schemeClr val="dk1"/>
                </a:solidFill>
              </a:rPr>
              <a:t>500,000 participants</a:t>
            </a:r>
            <a:endParaRPr sz="2800">
              <a:solidFill>
                <a:schemeClr val="dk1"/>
              </a:solidFill>
            </a:endParaRPr>
          </a:p>
          <a:p>
            <a:pPr marL="457200" marR="0" lvl="0" indent="0" algn="l" rtl="0">
              <a:lnSpc>
                <a:spcPct val="100000"/>
              </a:lnSpc>
              <a:spcBef>
                <a:spcPts val="0"/>
              </a:spcBef>
              <a:spcAft>
                <a:spcPts val="0"/>
              </a:spcAft>
              <a:buClr>
                <a:srgbClr val="000000"/>
              </a:buClr>
              <a:buSzPts val="2800"/>
              <a:buFont typeface="Arial"/>
              <a:buNone/>
            </a:pPr>
            <a:r>
              <a:rPr lang="en-US" sz="2800">
                <a:solidFill>
                  <a:schemeClr val="dk1"/>
                </a:solidFill>
              </a:rPr>
              <a:t>1,000+ projects and events benefitted</a:t>
            </a:r>
            <a:endParaRPr sz="2800">
              <a:solidFill>
                <a:schemeClr val="dk1"/>
              </a:solidFill>
            </a:endParaRPr>
          </a:p>
          <a:p>
            <a:pPr marL="457200" marR="0" lvl="0" indent="0" algn="l" rtl="0">
              <a:lnSpc>
                <a:spcPct val="100000"/>
              </a:lnSpc>
              <a:spcBef>
                <a:spcPts val="0"/>
              </a:spcBef>
              <a:spcAft>
                <a:spcPts val="0"/>
              </a:spcAft>
              <a:buClr>
                <a:srgbClr val="000000"/>
              </a:buClr>
              <a:buSzPts val="2800"/>
              <a:buFont typeface="Arial"/>
              <a:buNone/>
            </a:pPr>
            <a:r>
              <a:rPr lang="en-US" sz="2800">
                <a:solidFill>
                  <a:schemeClr val="dk1"/>
                </a:solidFill>
              </a:rPr>
              <a:t>136 countries</a:t>
            </a:r>
            <a:endParaRPr sz="2800">
              <a:solidFill>
                <a:schemeClr val="dk1"/>
              </a:solidFill>
            </a:endParaRPr>
          </a:p>
          <a:p>
            <a:pPr marL="457200" marR="0" lvl="0" indent="0" algn="l" rtl="0">
              <a:lnSpc>
                <a:spcPct val="100000"/>
              </a:lnSpc>
              <a:spcBef>
                <a:spcPts val="0"/>
              </a:spcBef>
              <a:spcAft>
                <a:spcPts val="0"/>
              </a:spcAft>
              <a:buClr>
                <a:srgbClr val="000000"/>
              </a:buClr>
              <a:buSzPts val="2800"/>
              <a:buFont typeface="Arial"/>
              <a:buNone/>
            </a:pPr>
            <a:r>
              <a:rPr lang="en-US" sz="2800">
                <a:solidFill>
                  <a:schemeClr val="dk1"/>
                </a:solidFill>
              </a:rPr>
              <a:t>ONE Month</a:t>
            </a:r>
            <a:endParaRPr sz="2800">
              <a:solidFill>
                <a:schemeClr val="dk1"/>
              </a:solidFill>
            </a:endParaRPr>
          </a:p>
          <a:p>
            <a:pPr marL="457200" marR="0" lvl="0" indent="0" algn="l" rtl="0">
              <a:lnSpc>
                <a:spcPct val="100000"/>
              </a:lnSpc>
              <a:spcBef>
                <a:spcPts val="0"/>
              </a:spcBef>
              <a:spcAft>
                <a:spcPts val="0"/>
              </a:spcAft>
              <a:buClr>
                <a:srgbClr val="000000"/>
              </a:buClr>
              <a:buSzPts val="2800"/>
              <a:buFont typeface="Arial"/>
              <a:buNone/>
            </a:pPr>
            <a:r>
              <a:rPr lang="en-US" sz="2800">
                <a:solidFill>
                  <a:schemeClr val="dk1"/>
                </a:solidFill>
              </a:rPr>
              <a:t>OneMillionActsofScience.org</a:t>
            </a:r>
            <a:endParaRPr sz="2800">
              <a:solidFill>
                <a:schemeClr val="dk1"/>
              </a:solidFill>
            </a:endParaRPr>
          </a:p>
        </p:txBody>
      </p:sp>
      <p:pic>
        <p:nvPicPr>
          <p:cNvPr id="294" name="Google Shape;294;p50" descr="One Million Acts of Science for Citizen Science Month"/>
          <p:cNvPicPr preferRelativeResize="0"/>
          <p:nvPr/>
        </p:nvPicPr>
        <p:blipFill>
          <a:blip r:embed="rId3">
            <a:alphaModFix/>
          </a:blip>
          <a:stretch>
            <a:fillRect/>
          </a:stretch>
        </p:blipFill>
        <p:spPr>
          <a:xfrm>
            <a:off x="2377038" y="443925"/>
            <a:ext cx="7082275" cy="2885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4" name="Title 3">
            <a:extLst>
              <a:ext uri="{FF2B5EF4-FFF2-40B4-BE49-F238E27FC236}">
                <a16:creationId xmlns:a16="http://schemas.microsoft.com/office/drawing/2014/main" id="{64A992FB-4607-AA67-337C-9A85F4272DE7}"/>
              </a:ext>
            </a:extLst>
          </p:cNvPr>
          <p:cNvSpPr txBox="1">
            <a:spLocks noGrp="1"/>
          </p:cNvSpPr>
          <p:nvPr>
            <p:ph type="title" idx="4294967295"/>
          </p:nvPr>
        </p:nvSpPr>
        <p:spPr>
          <a:xfrm>
            <a:off x="147738" y="-865167"/>
            <a:ext cx="554605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a:ln>
                  <a:noFill/>
                </a:ln>
                <a:solidFill>
                  <a:srgbClr val="000000"/>
                </a:solidFill>
                <a:effectLst/>
                <a:uLnTx/>
                <a:uFillTx/>
                <a:latin typeface="Arial"/>
                <a:ea typeface="Arial"/>
                <a:cs typeface="Arial"/>
                <a:sym typeface="Arial"/>
              </a:rPr>
              <a:t>Stall Catchers</a:t>
            </a:r>
          </a:p>
        </p:txBody>
      </p:sp>
      <p:sp>
        <p:nvSpPr>
          <p:cNvPr id="5" name="TextBox 4">
            <a:extLst>
              <a:ext uri="{FF2B5EF4-FFF2-40B4-BE49-F238E27FC236}">
                <a16:creationId xmlns:a16="http://schemas.microsoft.com/office/drawing/2014/main" id="{31CC706D-DE43-E9C5-BE07-77F0E8C35020}"/>
              </a:ext>
            </a:extLst>
          </p:cNvPr>
          <p:cNvSpPr txBox="1"/>
          <p:nvPr/>
        </p:nvSpPr>
        <p:spPr>
          <a:xfrm>
            <a:off x="643350" y="444500"/>
            <a:ext cx="7090950" cy="646331"/>
          </a:xfrm>
          <a:prstGeom prst="rect">
            <a:avLst/>
          </a:prstGeom>
          <a:noFill/>
        </p:spPr>
        <p:txBody>
          <a:bodyPr wrap="square" rtlCol="0">
            <a:spAutoFit/>
          </a:bodyPr>
          <a:lstStyle/>
          <a:p>
            <a:r>
              <a:rPr lang="en-US" sz="3600" dirty="0">
                <a:solidFill>
                  <a:srgbClr val="252750"/>
                </a:solidFill>
              </a:rPr>
              <a:t>Because of citizen scientists …</a:t>
            </a:r>
            <a:endParaRPr lang="en-US" sz="3600" dirty="0"/>
          </a:p>
        </p:txBody>
      </p:sp>
      <p:sp>
        <p:nvSpPr>
          <p:cNvPr id="3" name="TextBox 2">
            <a:extLst>
              <a:ext uri="{FF2B5EF4-FFF2-40B4-BE49-F238E27FC236}">
                <a16:creationId xmlns:a16="http://schemas.microsoft.com/office/drawing/2014/main" id="{C3386FC6-9716-5B5C-7C0E-679CA03D16EF}"/>
              </a:ext>
            </a:extLst>
          </p:cNvPr>
          <p:cNvSpPr txBox="1"/>
          <p:nvPr/>
        </p:nvSpPr>
        <p:spPr>
          <a:xfrm>
            <a:off x="2685460" y="1365701"/>
            <a:ext cx="6390640" cy="523220"/>
          </a:xfrm>
          <a:prstGeom prst="rect">
            <a:avLst/>
          </a:prstGeom>
          <a:noFill/>
        </p:spPr>
        <p:txBody>
          <a:bodyPr wrap="square" rtlCol="0">
            <a:spAutoFit/>
          </a:bodyPr>
          <a:lstStyle/>
          <a:p>
            <a:pPr algn="ctr"/>
            <a:r>
              <a:rPr lang="en-US" sz="2800" b="1" dirty="0">
                <a:solidFill>
                  <a:schemeClr val="dk1"/>
                </a:solidFill>
              </a:rPr>
              <a:t>Stall Catchers </a:t>
            </a:r>
            <a:r>
              <a:rPr lang="en-US" sz="2800" dirty="0">
                <a:solidFill>
                  <a:schemeClr val="dk1"/>
                </a:solidFill>
              </a:rPr>
              <a:t>citizen science project</a:t>
            </a:r>
            <a:endParaRPr lang="en-US" sz="2800" dirty="0"/>
          </a:p>
        </p:txBody>
      </p:sp>
      <p:pic>
        <p:nvPicPr>
          <p:cNvPr id="302" name="Google Shape;302;p51" descr="Two screenshots of mice blood flow - one with blood flowing and one with a blockage"/>
          <p:cNvPicPr preferRelativeResize="0"/>
          <p:nvPr/>
        </p:nvPicPr>
        <p:blipFill>
          <a:blip r:embed="rId3">
            <a:alphaModFix/>
          </a:blip>
          <a:stretch>
            <a:fillRect/>
          </a:stretch>
        </p:blipFill>
        <p:spPr>
          <a:xfrm>
            <a:off x="643350" y="2351221"/>
            <a:ext cx="5546050" cy="3353004"/>
          </a:xfrm>
          <a:prstGeom prst="rect">
            <a:avLst/>
          </a:prstGeom>
          <a:noFill/>
          <a:ln>
            <a:noFill/>
          </a:ln>
        </p:spPr>
      </p:pic>
      <p:sp>
        <p:nvSpPr>
          <p:cNvPr id="304" name="Google Shape;304;p51"/>
          <p:cNvSpPr txBox="1"/>
          <p:nvPr/>
        </p:nvSpPr>
        <p:spPr>
          <a:xfrm>
            <a:off x="6489050" y="2457675"/>
            <a:ext cx="51741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313B3F"/>
                </a:solidFill>
                <a:latin typeface="Nunito"/>
                <a:ea typeface="Nunito"/>
                <a:cs typeface="Nunito"/>
                <a:sym typeface="Nunito"/>
              </a:rPr>
              <a:t>16.9 million annotations. Analysis has helped answer key questions about </a:t>
            </a:r>
            <a:r>
              <a:rPr lang="en-US" sz="2400" b="1">
                <a:solidFill>
                  <a:srgbClr val="313B3F"/>
                </a:solidFill>
                <a:latin typeface="Nunito"/>
                <a:ea typeface="Nunito"/>
                <a:cs typeface="Nunito"/>
                <a:sym typeface="Nunito"/>
              </a:rPr>
              <a:t>why brain blood flow is reduced</a:t>
            </a:r>
            <a:r>
              <a:rPr lang="en-US" sz="2400">
                <a:solidFill>
                  <a:srgbClr val="313B3F"/>
                </a:solidFill>
                <a:latin typeface="Nunito"/>
                <a:ea typeface="Nunito"/>
                <a:cs typeface="Nunito"/>
                <a:sym typeface="Nunito"/>
              </a:rPr>
              <a:t> in Alzheimer's patients, </a:t>
            </a:r>
            <a:r>
              <a:rPr lang="en-US" sz="2400" b="1">
                <a:solidFill>
                  <a:srgbClr val="313B3F"/>
                </a:solidFill>
                <a:latin typeface="Nunito"/>
                <a:ea typeface="Nunito"/>
                <a:cs typeface="Nunito"/>
                <a:sym typeface="Nunito"/>
              </a:rPr>
              <a:t>how it affects their cognitive function</a:t>
            </a:r>
            <a:r>
              <a:rPr lang="en-US" sz="2400">
                <a:solidFill>
                  <a:srgbClr val="313B3F"/>
                </a:solidFill>
                <a:latin typeface="Nunito"/>
                <a:ea typeface="Nunito"/>
                <a:cs typeface="Nunito"/>
                <a:sym typeface="Nunito"/>
              </a:rPr>
              <a:t>, and how we might </a:t>
            </a:r>
            <a:r>
              <a:rPr lang="en-US" sz="2400" b="1">
                <a:solidFill>
                  <a:srgbClr val="313B3F"/>
                </a:solidFill>
                <a:latin typeface="Nunito"/>
                <a:ea typeface="Nunito"/>
                <a:cs typeface="Nunito"/>
                <a:sym typeface="Nunito"/>
              </a:rPr>
              <a:t>develop a treatment t</a:t>
            </a:r>
            <a:r>
              <a:rPr lang="en-US" sz="2400">
                <a:solidFill>
                  <a:srgbClr val="313B3F"/>
                </a:solidFill>
                <a:latin typeface="Nunito"/>
                <a:ea typeface="Nunito"/>
                <a:cs typeface="Nunito"/>
                <a:sym typeface="Nunito"/>
              </a:rPr>
              <a:t>hat restores blood flow.</a:t>
            </a:r>
            <a:endParaRPr sz="2400">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name="Office 2013 - 2022 Theme">
  <a:themeElements>
    <a:clrScheme name="Custom 1">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337</TotalTime>
  <Words>1846</Words>
  <Application>Microsoft Office PowerPoint</Application>
  <PresentationFormat>Widescreen</PresentationFormat>
  <Paragraphs>225</Paragraphs>
  <Slides>43</Slides>
  <Notes>43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43</vt:i4>
      </vt:variant>
    </vt:vector>
  </HeadingPairs>
  <TitlesOfParts>
    <vt:vector size="60" baseType="lpstr">
      <vt:lpstr>Nunito Sans</vt:lpstr>
      <vt:lpstr>Nunito Sans ExtraBold</vt:lpstr>
      <vt:lpstr>Nunito Sans Black</vt:lpstr>
      <vt:lpstr>Comfortaa</vt:lpstr>
      <vt:lpstr>Arial</vt:lpstr>
      <vt:lpstr>Open Sans Medium</vt:lpstr>
      <vt:lpstr>Helvetica Neue</vt:lpstr>
      <vt:lpstr>Nunito Sans Medium</vt:lpstr>
      <vt:lpstr>Nunito Sans SemiBold</vt:lpstr>
      <vt:lpstr>Calibri</vt:lpstr>
      <vt:lpstr>Nunito</vt:lpstr>
      <vt:lpstr>Open Sans ExtraBold</vt:lpstr>
      <vt:lpstr>Merriweather</vt:lpstr>
      <vt:lpstr>Open Sans</vt:lpstr>
      <vt:lpstr>Gill Sans</vt:lpstr>
      <vt:lpstr>Office 2013 - 2022 Theme</vt:lpstr>
      <vt:lpstr>Simple Dark</vt:lpstr>
      <vt:lpstr>The Power of Citizen Science Through Libraries</vt:lpstr>
      <vt:lpstr>A global movement that enables people from all walks of life to contribute to real scientific research in collaboration with scientists. </vt:lpstr>
      <vt:lpstr>Citizen Science can involve…</vt:lpstr>
      <vt:lpstr>Citizen Science  is Serious Science</vt:lpstr>
      <vt:lpstr>Because of citizen scientists …</vt:lpstr>
      <vt:lpstr>Zooniverse</vt:lpstr>
      <vt:lpstr>iNaturalist</vt:lpstr>
      <vt:lpstr>One Million Acts of Science</vt:lpstr>
      <vt:lpstr>Stall Catchers</vt:lpstr>
      <vt:lpstr>Stall Catchers today</vt:lpstr>
      <vt:lpstr>each individual annotation matters</vt:lpstr>
      <vt:lpstr>Playing to strengths</vt:lpstr>
      <vt:lpstr>Foldit – Solve Puzzles for Science</vt:lpstr>
      <vt:lpstr>Outbreaks Near Me</vt:lpstr>
      <vt:lpstr>Monkey Health Explorer</vt:lpstr>
      <vt:lpstr>Answering research questions...</vt:lpstr>
      <vt:lpstr>Citizen Science: Theory and Practice</vt:lpstr>
      <vt:lpstr>Citizen Science: Theory and Practice Articles</vt:lpstr>
      <vt:lpstr>Citizen Science: Theory and Practice </vt:lpstr>
      <vt:lpstr>HHS InnovationX Priorities</vt:lpstr>
      <vt:lpstr>Crowdsourcing and Citizen Science Act of 2016</vt:lpstr>
      <vt:lpstr>The Role of SciStarter</vt:lpstr>
      <vt:lpstr>SciStarter Organization</vt:lpstr>
      <vt:lpstr>SciStarter Mission</vt:lpstr>
      <vt:lpstr>SciStarter Ecosystem</vt:lpstr>
      <vt:lpstr>SciStarter Growth</vt:lpstr>
      <vt:lpstr>2017-2020 SciStarter</vt:lpstr>
      <vt:lpstr>2020-2023 SciStarter Nationwide</vt:lpstr>
      <vt:lpstr>2020-2023 SciStarter</vt:lpstr>
      <vt:lpstr>LAPL NeiSci DIY Circulating Kits</vt:lpstr>
      <vt:lpstr>Observation Heat Map: Turn the Map Green</vt:lpstr>
      <vt:lpstr>LAPL NeiSci Partners</vt:lpstr>
      <vt:lpstr>2020-2025 SciStarter</vt:lpstr>
      <vt:lpstr>Key Findings</vt:lpstr>
      <vt:lpstr>2024-2025 SciStarter</vt:lpstr>
      <vt:lpstr>Citizen &amp; Community Science Library Network Growth</vt:lpstr>
      <vt:lpstr>Self-Guided Training</vt:lpstr>
      <vt:lpstr>SciStarter Ambassadors</vt:lpstr>
      <vt:lpstr>2025 &amp; Beyond SciStarter</vt:lpstr>
      <vt:lpstr>Future Vision by 2028</vt:lpstr>
      <vt:lpstr>Core Partners</vt:lpstr>
      <vt:lpstr>Data storage and access.</vt:lpstr>
      <vt:lpstr>Further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RBrown</dc:creator>
  <cp:lastModifiedBy>Rebecca Brown</cp:lastModifiedBy>
  <cp:revision>181</cp:revision>
  <dcterms:modified xsi:type="dcterms:W3CDTF">2025-07-21T19:28:49Z</dcterms:modified>
</cp:coreProperties>
</file>