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3"/>
  </p:notesMasterIdLst>
  <p:handoutMasterIdLst>
    <p:handoutMasterId r:id="rId54"/>
  </p:handoutMasterIdLst>
  <p:sldIdLst>
    <p:sldId id="340" r:id="rId5"/>
    <p:sldId id="341" r:id="rId6"/>
    <p:sldId id="342" r:id="rId7"/>
    <p:sldId id="343" r:id="rId8"/>
    <p:sldId id="344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91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</p:sldIdLst>
  <p:sldSz cx="12192000" cy="6858000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265"/>
    <a:srgbClr val="20558A"/>
    <a:srgbClr val="215591"/>
    <a:srgbClr val="25488D"/>
    <a:srgbClr val="2A3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9D637D-ACD9-4353-B9C3-E7E17A3F8DC9}" v="135" dt="2020-12-09T22:56:29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1" autoAdjust="0"/>
    <p:restoredTop sz="78925" autoAdjust="0"/>
  </p:normalViewPr>
  <p:slideViewPr>
    <p:cSldViewPr snapToGrid="0" showGuides="1">
      <p:cViewPr varScale="1">
        <p:scale>
          <a:sx n="52" d="100"/>
          <a:sy n="52" d="100"/>
        </p:scale>
        <p:origin x="1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0" d="100"/>
          <a:sy n="100" d="100"/>
        </p:scale>
        <p:origin x="26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B5622-EC9A-4812-A143-BBF556BA2F8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2035AA-E71C-465E-9BF5-143D83EC8E50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Collection Management</a:t>
          </a:r>
        </a:p>
      </dgm:t>
    </dgm:pt>
    <dgm:pt modelId="{DD853EDC-08EB-4AE2-91A5-03F3F2DA7047}" type="parTrans" cxnId="{57DFB066-7CD3-41C4-99D3-7483182A613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437CCD0F-E9C4-4395-91F8-0F1484AD84E5}" type="sibTrans" cxnId="{57DFB066-7CD3-41C4-99D3-7483182A613C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1A55DF1B-D636-4284-9900-C455769C1AB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Selection Policies and Procedures</a:t>
          </a:r>
        </a:p>
      </dgm:t>
    </dgm:pt>
    <dgm:pt modelId="{A1F92A9B-E9E9-4912-BA3B-48CA3CEB3385}" type="parTrans" cxnId="{18DB2ED8-9F59-4CD5-BDCE-A9AF5EE9550F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07DEA5C2-36D8-4064-A8F9-04BF45F0CB3B}" type="sibTrans" cxnId="{18DB2ED8-9F59-4CD5-BDCE-A9AF5EE9550F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F56DC276-6D23-4010-9599-D63313EBCCA9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Community Needs</a:t>
          </a:r>
        </a:p>
      </dgm:t>
    </dgm:pt>
    <dgm:pt modelId="{DC8338D3-1504-4CD1-B2CB-4D286E898465}" type="parTrans" cxnId="{E4B240BB-A426-4781-8540-F7FA8AF9A99A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6CE99F31-46B8-4286-9A37-9260F4244250}" type="sibTrans" cxnId="{E4B240BB-A426-4781-8540-F7FA8AF9A99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2CD9555-DAB8-4A40-949E-CA0906F8E361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Library Goals and Objectives</a:t>
          </a:r>
        </a:p>
      </dgm:t>
    </dgm:pt>
    <dgm:pt modelId="{470034C0-983D-449D-A910-082839C53E46}" type="parTrans" cxnId="{0D3A4189-2ED3-415D-A2BD-7CB027FE3718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8CABC2C0-FCC0-4DA6-8E6E-8C515C96B21F}" type="sibTrans" cxnId="{0D3A4189-2ED3-415D-A2BD-7CB027FE3718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6C194D3B-4421-49D6-AA59-A28E3846C94F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Public Demand</a:t>
          </a:r>
        </a:p>
      </dgm:t>
    </dgm:pt>
    <dgm:pt modelId="{11C7E4A1-6D7E-42CB-90CF-4DD4BA0ECC6C}" type="parTrans" cxnId="{090AEF50-D1EC-4A0F-9826-201D4F5A11EB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F0D4AAE-DAA6-4533-8C3E-E5FE5D7E843E}" type="sibTrans" cxnId="{090AEF50-D1EC-4A0F-9826-201D4F5A11EB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BFD2844E-A274-4074-81BD-47E58E2AA759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Existing Collection</a:t>
          </a:r>
        </a:p>
      </dgm:t>
    </dgm:pt>
    <dgm:pt modelId="{76BD214C-6F54-4633-ACEF-067CF46A8230}" type="parTrans" cxnId="{13605F31-3C8D-4042-90DF-1EB5B189ECDA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97D39863-770A-4FE3-8433-DC0DC2AF6873}" type="sibTrans" cxnId="{13605F31-3C8D-4042-90DF-1EB5B189ECDA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8FE2A16-852A-435D-9813-6C5AE74E8E17}">
      <dgm:prSet phldrT="[Text]" custT="1"/>
      <dgm:spPr/>
      <dgm:t>
        <a:bodyPr/>
        <a:lstStyle/>
        <a:p>
          <a:r>
            <a:rPr lang="en-US" sz="1600" b="0" dirty="0">
              <a:solidFill>
                <a:schemeClr val="tx1"/>
              </a:solidFill>
            </a:rPr>
            <a:t>Changes in the Environment</a:t>
          </a:r>
        </a:p>
      </dgm:t>
    </dgm:pt>
    <dgm:pt modelId="{8F6348EE-B92D-4729-9D0C-5539F450F193}" type="parTrans" cxnId="{20FE44A2-6936-4BB4-893A-637FE9B2A3C7}">
      <dgm:prSet custT="1"/>
      <dgm:spPr/>
      <dgm:t>
        <a:bodyPr/>
        <a:lstStyle/>
        <a:p>
          <a:endParaRPr lang="en-US" sz="1100" b="1">
            <a:solidFill>
              <a:schemeClr val="tx1"/>
            </a:solidFill>
          </a:endParaRPr>
        </a:p>
      </dgm:t>
    </dgm:pt>
    <dgm:pt modelId="{A15D9C61-3911-46B3-B1D9-8EF1099DEE1B}" type="sibTrans" cxnId="{20FE44A2-6936-4BB4-893A-637FE9B2A3C7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2993669-9501-4994-B849-BB82F042E9D7}" type="pres">
      <dgm:prSet presAssocID="{792B5622-EC9A-4812-A143-BBF556BA2F8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E1D042-BED4-4283-99FB-9B27AE485ADB}" type="pres">
      <dgm:prSet presAssocID="{ED2035AA-E71C-465E-9BF5-143D83EC8E50}" presName="centerShape" presStyleLbl="node0" presStyleIdx="0" presStyleCnt="1" custScaleX="152313" custScaleY="107051"/>
      <dgm:spPr/>
    </dgm:pt>
    <dgm:pt modelId="{FBC4A480-B7FA-4F2E-B9E8-FB73619D7FC2}" type="pres">
      <dgm:prSet presAssocID="{A1F92A9B-E9E9-4912-BA3B-48CA3CEB3385}" presName="parTrans" presStyleLbl="sibTrans2D1" presStyleIdx="0" presStyleCnt="6" custAng="10781460" custScaleX="132983"/>
      <dgm:spPr/>
    </dgm:pt>
    <dgm:pt modelId="{581696CD-35A7-40CC-8ACD-12B068344521}" type="pres">
      <dgm:prSet presAssocID="{A1F92A9B-E9E9-4912-BA3B-48CA3CEB3385}" presName="connectorText" presStyleLbl="sibTrans2D1" presStyleIdx="0" presStyleCnt="6"/>
      <dgm:spPr/>
    </dgm:pt>
    <dgm:pt modelId="{54FF0F2C-CA49-417E-8E08-109B14EDAE3E}" type="pres">
      <dgm:prSet presAssocID="{1A55DF1B-D636-4284-9900-C455769C1AB8}" presName="node" presStyleLbl="node1" presStyleIdx="0" presStyleCnt="6" custScaleX="119244" custRadScaleRad="103756" custRadScaleInc="4829">
        <dgm:presLayoutVars>
          <dgm:bulletEnabled val="1"/>
        </dgm:presLayoutVars>
      </dgm:prSet>
      <dgm:spPr/>
    </dgm:pt>
    <dgm:pt modelId="{19B34C18-71EF-4787-8781-BF500E621584}" type="pres">
      <dgm:prSet presAssocID="{DC8338D3-1504-4CD1-B2CB-4D286E898465}" presName="parTrans" presStyleLbl="sibTrans2D1" presStyleIdx="1" presStyleCnt="6" custAng="10409360"/>
      <dgm:spPr/>
    </dgm:pt>
    <dgm:pt modelId="{1E2A5BD7-1C64-43D7-B00E-3123FD2B378C}" type="pres">
      <dgm:prSet presAssocID="{DC8338D3-1504-4CD1-B2CB-4D286E898465}" presName="connectorText" presStyleLbl="sibTrans2D1" presStyleIdx="1" presStyleCnt="6"/>
      <dgm:spPr/>
    </dgm:pt>
    <dgm:pt modelId="{C8ADEF2D-EE5B-415E-B73D-6D0E993B7BD2}" type="pres">
      <dgm:prSet presAssocID="{F56DC276-6D23-4010-9599-D63313EBCCA9}" presName="node" presStyleLbl="node1" presStyleIdx="1" presStyleCnt="6" custScaleX="116031" custScaleY="104735" custRadScaleRad="128254" custRadScaleInc="9818">
        <dgm:presLayoutVars>
          <dgm:bulletEnabled val="1"/>
        </dgm:presLayoutVars>
      </dgm:prSet>
      <dgm:spPr/>
    </dgm:pt>
    <dgm:pt modelId="{F5EB8AF3-6A41-4769-9935-93F1AEB36AD1}" type="pres">
      <dgm:prSet presAssocID="{76BD214C-6F54-4633-ACEF-067CF46A8230}" presName="parTrans" presStyleLbl="sibTrans2D1" presStyleIdx="2" presStyleCnt="6" custAng="10741071" custScaleX="96485"/>
      <dgm:spPr/>
    </dgm:pt>
    <dgm:pt modelId="{7E17D58C-628B-4B36-9923-16B3631B9CE5}" type="pres">
      <dgm:prSet presAssocID="{76BD214C-6F54-4633-ACEF-067CF46A8230}" presName="connectorText" presStyleLbl="sibTrans2D1" presStyleIdx="2" presStyleCnt="6"/>
      <dgm:spPr/>
    </dgm:pt>
    <dgm:pt modelId="{75E68730-0D68-40AB-824B-424E00FF6FD2}" type="pres">
      <dgm:prSet presAssocID="{BFD2844E-A274-4074-81BD-47E58E2AA759}" presName="node" presStyleLbl="node1" presStyleIdx="2" presStyleCnt="6" custScaleX="122577" custRadScaleRad="130130" custRadScaleInc="-11987">
        <dgm:presLayoutVars>
          <dgm:bulletEnabled val="1"/>
        </dgm:presLayoutVars>
      </dgm:prSet>
      <dgm:spPr/>
    </dgm:pt>
    <dgm:pt modelId="{C60287B1-DED6-42D7-9165-28B70DF71F25}" type="pres">
      <dgm:prSet presAssocID="{470034C0-983D-449D-A910-082839C53E46}" presName="parTrans" presStyleLbl="sibTrans2D1" presStyleIdx="3" presStyleCnt="6" custAng="10836072" custScaleX="123986"/>
      <dgm:spPr/>
    </dgm:pt>
    <dgm:pt modelId="{CC5BBCCB-697B-4F2F-B0B7-8ACD6FD7B485}" type="pres">
      <dgm:prSet presAssocID="{470034C0-983D-449D-A910-082839C53E46}" presName="connectorText" presStyleLbl="sibTrans2D1" presStyleIdx="3" presStyleCnt="6"/>
      <dgm:spPr/>
    </dgm:pt>
    <dgm:pt modelId="{77B5514C-1C59-4E99-AAD4-98E07B26D222}" type="pres">
      <dgm:prSet presAssocID="{E2CD9555-DAB8-4A40-949E-CA0906F8E361}" presName="node" presStyleLbl="node1" presStyleIdx="3" presStyleCnt="6" custScaleX="123220" custRadScaleRad="97866" custRadScaleInc="-5119">
        <dgm:presLayoutVars>
          <dgm:bulletEnabled val="1"/>
        </dgm:presLayoutVars>
      </dgm:prSet>
      <dgm:spPr/>
    </dgm:pt>
    <dgm:pt modelId="{57AA810B-1A98-4922-8AE6-1D9A72EDAF5F}" type="pres">
      <dgm:prSet presAssocID="{11C7E4A1-6D7E-42CB-90CF-4DD4BA0ECC6C}" presName="parTrans" presStyleLbl="sibTrans2D1" presStyleIdx="4" presStyleCnt="6" custAng="10151692" custScaleX="136905"/>
      <dgm:spPr/>
    </dgm:pt>
    <dgm:pt modelId="{3EDF1035-8E13-403E-9930-F6ED4BCF6179}" type="pres">
      <dgm:prSet presAssocID="{11C7E4A1-6D7E-42CB-90CF-4DD4BA0ECC6C}" presName="connectorText" presStyleLbl="sibTrans2D1" presStyleIdx="4" presStyleCnt="6"/>
      <dgm:spPr/>
    </dgm:pt>
    <dgm:pt modelId="{2B079BEA-0B43-4AA5-9FAC-EBC7DF00FA0B}" type="pres">
      <dgm:prSet presAssocID="{6C194D3B-4421-49D6-AA59-A28E3846C94F}" presName="node" presStyleLbl="node1" presStyleIdx="4" presStyleCnt="6" custScaleX="123183" custRadScaleRad="120760" custRadScaleInc="17558">
        <dgm:presLayoutVars>
          <dgm:bulletEnabled val="1"/>
        </dgm:presLayoutVars>
      </dgm:prSet>
      <dgm:spPr/>
    </dgm:pt>
    <dgm:pt modelId="{C1EB4DE3-69C7-4525-8449-7A27EB30C3F7}" type="pres">
      <dgm:prSet presAssocID="{8F6348EE-B92D-4729-9D0C-5539F450F193}" presName="parTrans" presStyleLbl="sibTrans2D1" presStyleIdx="5" presStyleCnt="6" custAng="10568546"/>
      <dgm:spPr/>
    </dgm:pt>
    <dgm:pt modelId="{8F02EB73-9711-431A-96E2-EF0572D71C0A}" type="pres">
      <dgm:prSet presAssocID="{8F6348EE-B92D-4729-9D0C-5539F450F193}" presName="connectorText" presStyleLbl="sibTrans2D1" presStyleIdx="5" presStyleCnt="6"/>
      <dgm:spPr/>
    </dgm:pt>
    <dgm:pt modelId="{1A3707AD-C1B9-4F0A-83F8-4E70DAFEFD08}" type="pres">
      <dgm:prSet presAssocID="{28FE2A16-852A-435D-9813-6C5AE74E8E17}" presName="node" presStyleLbl="node1" presStyleIdx="5" presStyleCnt="6" custScaleX="119375" custRadScaleRad="124874" custRadScaleInc="-9977">
        <dgm:presLayoutVars>
          <dgm:bulletEnabled val="1"/>
        </dgm:presLayoutVars>
      </dgm:prSet>
      <dgm:spPr/>
    </dgm:pt>
  </dgm:ptLst>
  <dgm:cxnLst>
    <dgm:cxn modelId="{B34B9D2B-95DC-4E50-A18C-2EB780D0DFCE}" type="presOf" srcId="{76BD214C-6F54-4633-ACEF-067CF46A8230}" destId="{F5EB8AF3-6A41-4769-9935-93F1AEB36AD1}" srcOrd="0" destOrd="0" presId="urn:microsoft.com/office/officeart/2005/8/layout/radial5"/>
    <dgm:cxn modelId="{29CE582F-6692-4683-A538-A1A24F339218}" type="presOf" srcId="{BFD2844E-A274-4074-81BD-47E58E2AA759}" destId="{75E68730-0D68-40AB-824B-424E00FF6FD2}" srcOrd="0" destOrd="0" presId="urn:microsoft.com/office/officeart/2005/8/layout/radial5"/>
    <dgm:cxn modelId="{3859AD2F-E4EF-4FA0-8BDB-4F83C1925EE1}" type="presOf" srcId="{8F6348EE-B92D-4729-9D0C-5539F450F193}" destId="{8F02EB73-9711-431A-96E2-EF0572D71C0A}" srcOrd="1" destOrd="0" presId="urn:microsoft.com/office/officeart/2005/8/layout/radial5"/>
    <dgm:cxn modelId="{DC27BE2F-5FAA-4B1C-AE4B-309AC712EBCA}" type="presOf" srcId="{F56DC276-6D23-4010-9599-D63313EBCCA9}" destId="{C8ADEF2D-EE5B-415E-B73D-6D0E993B7BD2}" srcOrd="0" destOrd="0" presId="urn:microsoft.com/office/officeart/2005/8/layout/radial5"/>
    <dgm:cxn modelId="{EFB2E32F-C75A-465F-912C-ACC6EEEA1D06}" type="presOf" srcId="{76BD214C-6F54-4633-ACEF-067CF46A8230}" destId="{7E17D58C-628B-4B36-9923-16B3631B9CE5}" srcOrd="1" destOrd="0" presId="urn:microsoft.com/office/officeart/2005/8/layout/radial5"/>
    <dgm:cxn modelId="{13605F31-3C8D-4042-90DF-1EB5B189ECDA}" srcId="{ED2035AA-E71C-465E-9BF5-143D83EC8E50}" destId="{BFD2844E-A274-4074-81BD-47E58E2AA759}" srcOrd="2" destOrd="0" parTransId="{76BD214C-6F54-4633-ACEF-067CF46A8230}" sibTransId="{97D39863-770A-4FE3-8433-DC0DC2AF6873}"/>
    <dgm:cxn modelId="{8FCE8B32-502B-4A79-B5DA-6222D735CCE4}" type="presOf" srcId="{DC8338D3-1504-4CD1-B2CB-4D286E898465}" destId="{1E2A5BD7-1C64-43D7-B00E-3123FD2B378C}" srcOrd="1" destOrd="0" presId="urn:microsoft.com/office/officeart/2005/8/layout/radial5"/>
    <dgm:cxn modelId="{DC59BD3A-3403-4586-B2EB-7C366F980882}" type="presOf" srcId="{8F6348EE-B92D-4729-9D0C-5539F450F193}" destId="{C1EB4DE3-69C7-4525-8449-7A27EB30C3F7}" srcOrd="0" destOrd="0" presId="urn:microsoft.com/office/officeart/2005/8/layout/radial5"/>
    <dgm:cxn modelId="{2ABFD962-D36C-4792-833C-5F2E38AEFDE2}" type="presOf" srcId="{11C7E4A1-6D7E-42CB-90CF-4DD4BA0ECC6C}" destId="{3EDF1035-8E13-403E-9930-F6ED4BCF6179}" srcOrd="1" destOrd="0" presId="urn:microsoft.com/office/officeart/2005/8/layout/radial5"/>
    <dgm:cxn modelId="{57DFB066-7CD3-41C4-99D3-7483182A613C}" srcId="{792B5622-EC9A-4812-A143-BBF556BA2F8D}" destId="{ED2035AA-E71C-465E-9BF5-143D83EC8E50}" srcOrd="0" destOrd="0" parTransId="{DD853EDC-08EB-4AE2-91A5-03F3F2DA7047}" sibTransId="{437CCD0F-E9C4-4395-91F8-0F1484AD84E5}"/>
    <dgm:cxn modelId="{9AB99E4E-8BDB-4F5C-99D3-9EA50D6EC480}" type="presOf" srcId="{ED2035AA-E71C-465E-9BF5-143D83EC8E50}" destId="{47E1D042-BED4-4283-99FB-9B27AE485ADB}" srcOrd="0" destOrd="0" presId="urn:microsoft.com/office/officeart/2005/8/layout/radial5"/>
    <dgm:cxn modelId="{090AEF50-D1EC-4A0F-9826-201D4F5A11EB}" srcId="{ED2035AA-E71C-465E-9BF5-143D83EC8E50}" destId="{6C194D3B-4421-49D6-AA59-A28E3846C94F}" srcOrd="4" destOrd="0" parTransId="{11C7E4A1-6D7E-42CB-90CF-4DD4BA0ECC6C}" sibTransId="{AF0D4AAE-DAA6-4533-8C3E-E5FE5D7E843E}"/>
    <dgm:cxn modelId="{5BAA3351-2AF2-4E1F-A727-C9C345921CC9}" type="presOf" srcId="{A1F92A9B-E9E9-4912-BA3B-48CA3CEB3385}" destId="{581696CD-35A7-40CC-8ACD-12B068344521}" srcOrd="1" destOrd="0" presId="urn:microsoft.com/office/officeart/2005/8/layout/radial5"/>
    <dgm:cxn modelId="{6E2E2475-D967-410D-820E-1891BA3840D4}" type="presOf" srcId="{11C7E4A1-6D7E-42CB-90CF-4DD4BA0ECC6C}" destId="{57AA810B-1A98-4922-8AE6-1D9A72EDAF5F}" srcOrd="0" destOrd="0" presId="urn:microsoft.com/office/officeart/2005/8/layout/radial5"/>
    <dgm:cxn modelId="{0D3A4189-2ED3-415D-A2BD-7CB027FE3718}" srcId="{ED2035AA-E71C-465E-9BF5-143D83EC8E50}" destId="{E2CD9555-DAB8-4A40-949E-CA0906F8E361}" srcOrd="3" destOrd="0" parTransId="{470034C0-983D-449D-A910-082839C53E46}" sibTransId="{8CABC2C0-FCC0-4DA6-8E6E-8C515C96B21F}"/>
    <dgm:cxn modelId="{58CF8F8C-593A-48C6-8826-3BA4BD4F63EE}" type="presOf" srcId="{470034C0-983D-449D-A910-082839C53E46}" destId="{C60287B1-DED6-42D7-9165-28B70DF71F25}" srcOrd="0" destOrd="0" presId="urn:microsoft.com/office/officeart/2005/8/layout/radial5"/>
    <dgm:cxn modelId="{D420FC91-1502-43C3-B816-E9BDF43C91E7}" type="presOf" srcId="{1A55DF1B-D636-4284-9900-C455769C1AB8}" destId="{54FF0F2C-CA49-417E-8E08-109B14EDAE3E}" srcOrd="0" destOrd="0" presId="urn:microsoft.com/office/officeart/2005/8/layout/radial5"/>
    <dgm:cxn modelId="{20FE44A2-6936-4BB4-893A-637FE9B2A3C7}" srcId="{ED2035AA-E71C-465E-9BF5-143D83EC8E50}" destId="{28FE2A16-852A-435D-9813-6C5AE74E8E17}" srcOrd="5" destOrd="0" parTransId="{8F6348EE-B92D-4729-9D0C-5539F450F193}" sibTransId="{A15D9C61-3911-46B3-B1D9-8EF1099DEE1B}"/>
    <dgm:cxn modelId="{FBFE05AB-207A-4DA3-82FF-F291CE1A7BC4}" type="presOf" srcId="{792B5622-EC9A-4812-A143-BBF556BA2F8D}" destId="{02993669-9501-4994-B849-BB82F042E9D7}" srcOrd="0" destOrd="0" presId="urn:microsoft.com/office/officeart/2005/8/layout/radial5"/>
    <dgm:cxn modelId="{E53F44AE-5D72-4DCF-AFC2-1B17B66019D4}" type="presOf" srcId="{A1F92A9B-E9E9-4912-BA3B-48CA3CEB3385}" destId="{FBC4A480-B7FA-4F2E-B9E8-FB73619D7FC2}" srcOrd="0" destOrd="0" presId="urn:microsoft.com/office/officeart/2005/8/layout/radial5"/>
    <dgm:cxn modelId="{CFA397AF-D9D8-4FB2-94D4-012D98F7C53C}" type="presOf" srcId="{470034C0-983D-449D-A910-082839C53E46}" destId="{CC5BBCCB-697B-4F2F-B0B7-8ACD6FD7B485}" srcOrd="1" destOrd="0" presId="urn:microsoft.com/office/officeart/2005/8/layout/radial5"/>
    <dgm:cxn modelId="{E4B240BB-A426-4781-8540-F7FA8AF9A99A}" srcId="{ED2035AA-E71C-465E-9BF5-143D83EC8E50}" destId="{F56DC276-6D23-4010-9599-D63313EBCCA9}" srcOrd="1" destOrd="0" parTransId="{DC8338D3-1504-4CD1-B2CB-4D286E898465}" sibTransId="{6CE99F31-46B8-4286-9A37-9260F4244250}"/>
    <dgm:cxn modelId="{C58995C1-CB35-446E-81BC-1684E4173CA9}" type="presOf" srcId="{DC8338D3-1504-4CD1-B2CB-4D286E898465}" destId="{19B34C18-71EF-4787-8781-BF500E621584}" srcOrd="0" destOrd="0" presId="urn:microsoft.com/office/officeart/2005/8/layout/radial5"/>
    <dgm:cxn modelId="{0573B0D6-5884-4C91-A2D5-D3E67955BEE6}" type="presOf" srcId="{E2CD9555-DAB8-4A40-949E-CA0906F8E361}" destId="{77B5514C-1C59-4E99-AAD4-98E07B26D222}" srcOrd="0" destOrd="0" presId="urn:microsoft.com/office/officeart/2005/8/layout/radial5"/>
    <dgm:cxn modelId="{18DB2ED8-9F59-4CD5-BDCE-A9AF5EE9550F}" srcId="{ED2035AA-E71C-465E-9BF5-143D83EC8E50}" destId="{1A55DF1B-D636-4284-9900-C455769C1AB8}" srcOrd="0" destOrd="0" parTransId="{A1F92A9B-E9E9-4912-BA3B-48CA3CEB3385}" sibTransId="{07DEA5C2-36D8-4064-A8F9-04BF45F0CB3B}"/>
    <dgm:cxn modelId="{4C1061EF-0A39-44B0-A0D0-BE8A2DF988C3}" type="presOf" srcId="{28FE2A16-852A-435D-9813-6C5AE74E8E17}" destId="{1A3707AD-C1B9-4F0A-83F8-4E70DAFEFD08}" srcOrd="0" destOrd="0" presId="urn:microsoft.com/office/officeart/2005/8/layout/radial5"/>
    <dgm:cxn modelId="{65233AF8-55A2-41DE-9FA9-356F9B37A325}" type="presOf" srcId="{6C194D3B-4421-49D6-AA59-A28E3846C94F}" destId="{2B079BEA-0B43-4AA5-9FAC-EBC7DF00FA0B}" srcOrd="0" destOrd="0" presId="urn:microsoft.com/office/officeart/2005/8/layout/radial5"/>
    <dgm:cxn modelId="{19293D44-8514-47D1-90BD-CBD26103C6F1}" type="presParOf" srcId="{02993669-9501-4994-B849-BB82F042E9D7}" destId="{47E1D042-BED4-4283-99FB-9B27AE485ADB}" srcOrd="0" destOrd="0" presId="urn:microsoft.com/office/officeart/2005/8/layout/radial5"/>
    <dgm:cxn modelId="{82AE6958-3716-472B-9E9A-1CEA9BC45338}" type="presParOf" srcId="{02993669-9501-4994-B849-BB82F042E9D7}" destId="{FBC4A480-B7FA-4F2E-B9E8-FB73619D7FC2}" srcOrd="1" destOrd="0" presId="urn:microsoft.com/office/officeart/2005/8/layout/radial5"/>
    <dgm:cxn modelId="{E06AD088-C18A-459C-9607-1542E2E5CC48}" type="presParOf" srcId="{FBC4A480-B7FA-4F2E-B9E8-FB73619D7FC2}" destId="{581696CD-35A7-40CC-8ACD-12B068344521}" srcOrd="0" destOrd="0" presId="urn:microsoft.com/office/officeart/2005/8/layout/radial5"/>
    <dgm:cxn modelId="{4179F0E4-55FE-420E-B883-C0000FA99420}" type="presParOf" srcId="{02993669-9501-4994-B849-BB82F042E9D7}" destId="{54FF0F2C-CA49-417E-8E08-109B14EDAE3E}" srcOrd="2" destOrd="0" presId="urn:microsoft.com/office/officeart/2005/8/layout/radial5"/>
    <dgm:cxn modelId="{994C60D3-78F8-4BD6-947B-5CC2429FAC28}" type="presParOf" srcId="{02993669-9501-4994-B849-BB82F042E9D7}" destId="{19B34C18-71EF-4787-8781-BF500E621584}" srcOrd="3" destOrd="0" presId="urn:microsoft.com/office/officeart/2005/8/layout/radial5"/>
    <dgm:cxn modelId="{25393222-C336-4771-8B36-1B9C7101360C}" type="presParOf" srcId="{19B34C18-71EF-4787-8781-BF500E621584}" destId="{1E2A5BD7-1C64-43D7-B00E-3123FD2B378C}" srcOrd="0" destOrd="0" presId="urn:microsoft.com/office/officeart/2005/8/layout/radial5"/>
    <dgm:cxn modelId="{F3B9FB34-52DA-4C67-B6EE-68DE2C43F802}" type="presParOf" srcId="{02993669-9501-4994-B849-BB82F042E9D7}" destId="{C8ADEF2D-EE5B-415E-B73D-6D0E993B7BD2}" srcOrd="4" destOrd="0" presId="urn:microsoft.com/office/officeart/2005/8/layout/radial5"/>
    <dgm:cxn modelId="{47E88580-9286-43B5-8C9E-BC10AD275672}" type="presParOf" srcId="{02993669-9501-4994-B849-BB82F042E9D7}" destId="{F5EB8AF3-6A41-4769-9935-93F1AEB36AD1}" srcOrd="5" destOrd="0" presId="urn:microsoft.com/office/officeart/2005/8/layout/radial5"/>
    <dgm:cxn modelId="{E34827A3-520F-428D-99B1-052D403E96CD}" type="presParOf" srcId="{F5EB8AF3-6A41-4769-9935-93F1AEB36AD1}" destId="{7E17D58C-628B-4B36-9923-16B3631B9CE5}" srcOrd="0" destOrd="0" presId="urn:microsoft.com/office/officeart/2005/8/layout/radial5"/>
    <dgm:cxn modelId="{1D822D3A-75BF-46BB-B7E5-7D98623B2653}" type="presParOf" srcId="{02993669-9501-4994-B849-BB82F042E9D7}" destId="{75E68730-0D68-40AB-824B-424E00FF6FD2}" srcOrd="6" destOrd="0" presId="urn:microsoft.com/office/officeart/2005/8/layout/radial5"/>
    <dgm:cxn modelId="{70EBEA80-83A0-4E41-913B-F06AEAB33953}" type="presParOf" srcId="{02993669-9501-4994-B849-BB82F042E9D7}" destId="{C60287B1-DED6-42D7-9165-28B70DF71F25}" srcOrd="7" destOrd="0" presId="urn:microsoft.com/office/officeart/2005/8/layout/radial5"/>
    <dgm:cxn modelId="{CC6F6B66-DFA0-41AE-B442-5E4385AE0877}" type="presParOf" srcId="{C60287B1-DED6-42D7-9165-28B70DF71F25}" destId="{CC5BBCCB-697B-4F2F-B0B7-8ACD6FD7B485}" srcOrd="0" destOrd="0" presId="urn:microsoft.com/office/officeart/2005/8/layout/radial5"/>
    <dgm:cxn modelId="{D95D9E90-502D-447B-ADC2-4ED9B2573F98}" type="presParOf" srcId="{02993669-9501-4994-B849-BB82F042E9D7}" destId="{77B5514C-1C59-4E99-AAD4-98E07B26D222}" srcOrd="8" destOrd="0" presId="urn:microsoft.com/office/officeart/2005/8/layout/radial5"/>
    <dgm:cxn modelId="{1BA0A9BA-54F4-4304-997B-F3AF8E9E13E8}" type="presParOf" srcId="{02993669-9501-4994-B849-BB82F042E9D7}" destId="{57AA810B-1A98-4922-8AE6-1D9A72EDAF5F}" srcOrd="9" destOrd="0" presId="urn:microsoft.com/office/officeart/2005/8/layout/radial5"/>
    <dgm:cxn modelId="{179BC15D-9DE0-4A16-8EF5-2FD55E7113FD}" type="presParOf" srcId="{57AA810B-1A98-4922-8AE6-1D9A72EDAF5F}" destId="{3EDF1035-8E13-403E-9930-F6ED4BCF6179}" srcOrd="0" destOrd="0" presId="urn:microsoft.com/office/officeart/2005/8/layout/radial5"/>
    <dgm:cxn modelId="{B18A0142-8490-4A20-A0AE-DEF4A4EE9FF1}" type="presParOf" srcId="{02993669-9501-4994-B849-BB82F042E9D7}" destId="{2B079BEA-0B43-4AA5-9FAC-EBC7DF00FA0B}" srcOrd="10" destOrd="0" presId="urn:microsoft.com/office/officeart/2005/8/layout/radial5"/>
    <dgm:cxn modelId="{9D50847F-8DC4-4AD9-81B3-272ABBE7338C}" type="presParOf" srcId="{02993669-9501-4994-B849-BB82F042E9D7}" destId="{C1EB4DE3-69C7-4525-8449-7A27EB30C3F7}" srcOrd="11" destOrd="0" presId="urn:microsoft.com/office/officeart/2005/8/layout/radial5"/>
    <dgm:cxn modelId="{BDC72C3C-39A9-4220-8B16-623717928BA0}" type="presParOf" srcId="{C1EB4DE3-69C7-4525-8449-7A27EB30C3F7}" destId="{8F02EB73-9711-431A-96E2-EF0572D71C0A}" srcOrd="0" destOrd="0" presId="urn:microsoft.com/office/officeart/2005/8/layout/radial5"/>
    <dgm:cxn modelId="{42288A4A-4BA4-4F02-BB48-019C268E4C41}" type="presParOf" srcId="{02993669-9501-4994-B849-BB82F042E9D7}" destId="{1A3707AD-C1B9-4F0A-83F8-4E70DAFEFD0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>
              <a:solidFill>
                <a:schemeClr val="tx1"/>
              </a:solidFill>
            </a:rPr>
            <a:t>Review your policy</a:t>
          </a:r>
          <a:endParaRPr lang="en-US" sz="1000" b="1" dirty="0">
            <a:solidFill>
              <a:schemeClr val="tx1"/>
            </a:solidFill>
          </a:endParaRP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>
              <a:solidFill>
                <a:schemeClr val="tx1"/>
              </a:solidFill>
            </a:rPr>
            <a:t>Know your community</a:t>
          </a:r>
          <a:endParaRPr lang="en-US" sz="900" dirty="0">
            <a:solidFill>
              <a:schemeClr val="tx1"/>
            </a:solidFill>
          </a:endParaRP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>
              <a:solidFill>
                <a:schemeClr val="tx1"/>
              </a:solidFill>
            </a:rPr>
            <a:t>Evaluate your collection</a:t>
          </a:r>
          <a:endParaRPr lang="en-US" sz="1000" dirty="0">
            <a:solidFill>
              <a:schemeClr val="tx1"/>
            </a:solidFill>
          </a:endParaRP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1000">
            <a:solidFill>
              <a:schemeClr val="tx1"/>
            </a:solidFill>
          </a:endParaRPr>
        </a:p>
        <a:p>
          <a:pPr algn="ctr"/>
          <a:r>
            <a:rPr lang="en-US" sz="1000">
              <a:solidFill>
                <a:schemeClr val="tx1"/>
              </a:solidFill>
            </a:rPr>
            <a:t>Adding Resources</a:t>
          </a:r>
          <a:endParaRPr lang="en-US" sz="1000" dirty="0">
            <a:solidFill>
              <a:schemeClr val="tx1"/>
            </a:solidFill>
          </a:endParaRP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E45A3503-649B-43CC-882D-6C0941E9077E}" type="presOf" srcId="{FBCE6EF3-6111-4821-B647-19790FCE0AA6}" destId="{82E27C64-5E84-4875-B53E-FAE5982CB56D}" srcOrd="0" destOrd="0" presId="urn:microsoft.com/office/officeart/2005/8/layout/cycle2"/>
    <dgm:cxn modelId="{D7DC300E-6AD4-46EE-A8D6-E23200900433}" type="presOf" srcId="{1B2F1963-F136-4DA3-A4B1-09B9F077E831}" destId="{B71F62D7-CFAF-40E8-843D-052869914FD5}" srcOrd="0" destOrd="0" presId="urn:microsoft.com/office/officeart/2005/8/layout/cycle2"/>
    <dgm:cxn modelId="{9C451A18-6041-4AA5-8EFD-60A1E2372610}" type="presOf" srcId="{426AE5A5-2198-4ED3-84B9-218013635D71}" destId="{9F6E54BF-D62F-464A-B6A3-0394C5D348F2}" srcOrd="0" destOrd="1" presId="urn:microsoft.com/office/officeart/2005/8/layout/cycle2"/>
    <dgm:cxn modelId="{CD72B21B-F56A-45AD-A3BE-A6F635770171}" type="presOf" srcId="{E9305885-5435-4B84-B75D-45BB8585D4ED}" destId="{4F9A6ADA-2E3C-4003-B7B9-F77A9172E8DE}" srcOrd="1" destOrd="0" presId="urn:microsoft.com/office/officeart/2005/8/layout/cycle2"/>
    <dgm:cxn modelId="{44073F2C-22EF-47C5-AE35-D2F2E6B86BEB}" type="presOf" srcId="{B2114407-C2D8-41FC-AC81-1065FF198362}" destId="{A617D500-5401-4BC9-BFA6-0B88F9866AFD}" srcOrd="1" destOrd="0" presId="urn:microsoft.com/office/officeart/2005/8/layout/cycle2"/>
    <dgm:cxn modelId="{81630D5B-3F36-4E1B-B3BD-11B3E0FE7AFB}" type="presOf" srcId="{DA8CA909-8FA9-48C0-831C-A8F05FC8D8E5}" destId="{7BD43B79-BD88-4E95-9F09-33A63356045C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09762D6E-CB49-470B-BBB6-74A5BD571D53}" type="presOf" srcId="{B5A339F2-8D58-4238-B52E-AE9E361CA039}" destId="{5EE711E3-73C5-408F-8B9A-7A376CA4AFF2}" srcOrd="0" destOrd="0" presId="urn:microsoft.com/office/officeart/2005/8/layout/cycle2"/>
    <dgm:cxn modelId="{38867D53-09F2-409B-9F74-735EECEA7707}" type="presOf" srcId="{1573E1B8-04BD-4EC3-A10B-491D3B647DCC}" destId="{FC969AD7-9774-4E13-8E6D-61598FE61A74}" srcOrd="1" destOrd="0" presId="urn:microsoft.com/office/officeart/2005/8/layout/cycle2"/>
    <dgm:cxn modelId="{3B538B55-A814-468E-BAAE-2D4DC63A74A3}" type="presOf" srcId="{B2114407-C2D8-41FC-AC81-1065FF198362}" destId="{0175CD72-8CAE-4E34-85D2-FD731BFCDBB2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043904BF-7790-428B-939D-9FE9417836FE}" type="presOf" srcId="{FBCE6EF3-6111-4821-B647-19790FCE0AA6}" destId="{CCD4B7F5-4E7B-49FE-A841-5A7061F49B65}" srcOrd="1" destOrd="0" presId="urn:microsoft.com/office/officeart/2005/8/layout/cycle2"/>
    <dgm:cxn modelId="{5ACF45C0-1698-47AC-8D43-0AEA0491B6DE}" type="presOf" srcId="{1A653317-9683-453B-B569-A091F693A180}" destId="{2A794ACD-0254-4AEB-A749-4BDC95CE67C0}" srcOrd="0" destOrd="0" presId="urn:microsoft.com/office/officeart/2005/8/layout/cycle2"/>
    <dgm:cxn modelId="{B77ABBCA-D498-4CC2-87F5-3D32B5CA7104}" type="presOf" srcId="{1573E1B8-04BD-4EC3-A10B-491D3B647DCC}" destId="{959C1C40-F151-4DE3-8F0E-5A1B281A62AA}" srcOrd="0" destOrd="0" presId="urn:microsoft.com/office/officeart/2005/8/layout/cycle2"/>
    <dgm:cxn modelId="{BFFA72E1-D8AE-4BE1-9841-566A5139A058}" type="presOf" srcId="{E9305885-5435-4B84-B75D-45BB8585D4ED}" destId="{95834C91-8C5A-426B-97EE-EF1B2D161D34}" srcOrd="0" destOrd="0" presId="urn:microsoft.com/office/officeart/2005/8/layout/cycle2"/>
    <dgm:cxn modelId="{E62113F9-6D2E-4047-8612-1F4361EF9358}" type="presOf" srcId="{8DA63EE1-4D8D-40BE-942C-3111A73C5107}" destId="{9F6E54BF-D62F-464A-B6A3-0394C5D348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0EAE77AA-1799-4C1A-B4BC-56D89AE73058}" type="presParOf" srcId="{7BD43B79-BD88-4E95-9F09-33A63356045C}" destId="{2A794ACD-0254-4AEB-A749-4BDC95CE67C0}" srcOrd="0" destOrd="0" presId="urn:microsoft.com/office/officeart/2005/8/layout/cycle2"/>
    <dgm:cxn modelId="{48597786-BC9B-46F6-A0C4-2102226B0B76}" type="presParOf" srcId="{7BD43B79-BD88-4E95-9F09-33A63356045C}" destId="{95834C91-8C5A-426B-97EE-EF1B2D161D34}" srcOrd="1" destOrd="0" presId="urn:microsoft.com/office/officeart/2005/8/layout/cycle2"/>
    <dgm:cxn modelId="{6299F7FA-A1B6-4DC7-B67E-825CAFFB0331}" type="presParOf" srcId="{95834C91-8C5A-426B-97EE-EF1B2D161D34}" destId="{4F9A6ADA-2E3C-4003-B7B9-F77A9172E8DE}" srcOrd="0" destOrd="0" presId="urn:microsoft.com/office/officeart/2005/8/layout/cycle2"/>
    <dgm:cxn modelId="{F85D5739-155E-4AA8-9DBE-2A21CD858796}" type="presParOf" srcId="{7BD43B79-BD88-4E95-9F09-33A63356045C}" destId="{5EE711E3-73C5-408F-8B9A-7A376CA4AFF2}" srcOrd="2" destOrd="0" presId="urn:microsoft.com/office/officeart/2005/8/layout/cycle2"/>
    <dgm:cxn modelId="{4C50C4C6-857F-4481-9E37-A76F30A823DD}" type="presParOf" srcId="{7BD43B79-BD88-4E95-9F09-33A63356045C}" destId="{959C1C40-F151-4DE3-8F0E-5A1B281A62AA}" srcOrd="3" destOrd="0" presId="urn:microsoft.com/office/officeart/2005/8/layout/cycle2"/>
    <dgm:cxn modelId="{473783A3-DEFA-4C7B-8060-427BE82D485A}" type="presParOf" srcId="{959C1C40-F151-4DE3-8F0E-5A1B281A62AA}" destId="{FC969AD7-9774-4E13-8E6D-61598FE61A74}" srcOrd="0" destOrd="0" presId="urn:microsoft.com/office/officeart/2005/8/layout/cycle2"/>
    <dgm:cxn modelId="{B60C273B-049C-4CF1-8D74-E68CC88C1479}" type="presParOf" srcId="{7BD43B79-BD88-4E95-9F09-33A63356045C}" destId="{B71F62D7-CFAF-40E8-843D-052869914FD5}" srcOrd="4" destOrd="0" presId="urn:microsoft.com/office/officeart/2005/8/layout/cycle2"/>
    <dgm:cxn modelId="{52F2EC5E-C4D4-4A9F-A8CD-9065B2B026BB}" type="presParOf" srcId="{7BD43B79-BD88-4E95-9F09-33A63356045C}" destId="{82E27C64-5E84-4875-B53E-FAE5982CB56D}" srcOrd="5" destOrd="0" presId="urn:microsoft.com/office/officeart/2005/8/layout/cycle2"/>
    <dgm:cxn modelId="{C68DC569-7A5D-4705-8641-DEC2ACA72360}" type="presParOf" srcId="{82E27C64-5E84-4875-B53E-FAE5982CB56D}" destId="{CCD4B7F5-4E7B-49FE-A841-5A7061F49B65}" srcOrd="0" destOrd="0" presId="urn:microsoft.com/office/officeart/2005/8/layout/cycle2"/>
    <dgm:cxn modelId="{86EFF48E-F63B-45A4-8BF5-73590CF2D850}" type="presParOf" srcId="{7BD43B79-BD88-4E95-9F09-33A63356045C}" destId="{9F6E54BF-D62F-464A-B6A3-0394C5D348F2}" srcOrd="6" destOrd="0" presId="urn:microsoft.com/office/officeart/2005/8/layout/cycle2"/>
    <dgm:cxn modelId="{B43AD430-1BD3-47B1-B213-461F9A95EACF}" type="presParOf" srcId="{7BD43B79-BD88-4E95-9F09-33A63356045C}" destId="{0175CD72-8CAE-4E34-85D2-FD731BFCDBB2}" srcOrd="7" destOrd="0" presId="urn:microsoft.com/office/officeart/2005/8/layout/cycle2"/>
    <dgm:cxn modelId="{B0EB9841-2F94-4F8C-831F-1291028479D8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8845" custScaleY="96059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 custScaleX="98768" custScaleY="92522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/>
      <dgm:t>
        <a:bodyPr lIns="0" rIns="0"/>
        <a:lstStyle/>
        <a:p>
          <a:r>
            <a:rPr lang="en-US" sz="2200" b="1" dirty="0"/>
            <a:t>Review policy + procedures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/>
      <dgm:t>
        <a:bodyPr lIns="0" rIns="0"/>
        <a:lstStyle/>
        <a:p>
          <a:r>
            <a:rPr lang="en-US" sz="2200" b="1" dirty="0"/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/>
      <dgm:t>
        <a:bodyPr/>
        <a:lstStyle/>
        <a:p>
          <a:r>
            <a:rPr lang="en-US" sz="2200" b="1" dirty="0"/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/>
      <dgm:t>
        <a:bodyPr lIns="0" rIns="0"/>
        <a:lstStyle/>
        <a:p>
          <a:pPr algn="ctr"/>
          <a:r>
            <a:rPr lang="en-US" sz="2200" b="1" dirty="0"/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ScaleX="110675" custScaleY="110675" custRadScaleRad="97932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110675" custScaleY="110675" custRadScaleRad="100021" custRadScaleInc="-2635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 custScaleX="110675" custScaleY="110675" custRadScaleRad="87411" custRadScaleInc="-535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 custScaleX="110675" custScaleY="110675" custRadScaleRad="100021" custRadScaleInc="2635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/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/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/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/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/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CA909-8FA9-48C0-831C-A8F05FC8D8E5}" type="doc">
      <dgm:prSet loTypeId="urn:microsoft.com/office/officeart/2005/8/layout/cycle2" loCatId="cycle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1A653317-9683-453B-B569-A091F693A180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b="1" dirty="0">
              <a:solidFill>
                <a:schemeClr val="tx1"/>
              </a:solidFill>
            </a:rPr>
            <a:t>Review your policy</a:t>
          </a:r>
        </a:p>
      </dgm:t>
    </dgm:pt>
    <dgm:pt modelId="{2F1C5C22-B74B-4BF9-93D6-5F71A839253F}" type="parTrans" cxnId="{E3ED8EA5-3057-4195-8FC5-37D97BF30AAB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9305885-5435-4B84-B75D-45BB8585D4ED}" type="sibTrans" cxnId="{E3ED8EA5-3057-4195-8FC5-37D97BF30AAB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B5A339F2-8D58-4238-B52E-AE9E361CA03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900" dirty="0">
              <a:solidFill>
                <a:schemeClr val="tx1"/>
              </a:solidFill>
            </a:rPr>
            <a:t>Know your community</a:t>
          </a:r>
        </a:p>
      </dgm:t>
    </dgm:pt>
    <dgm:pt modelId="{CAD5E204-7A14-4D25-B63F-699B9ADDFC09}" type="parTrans" cxnId="{66CC1E01-7E79-435F-BB27-10932306C48C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1573E1B8-04BD-4EC3-A10B-491D3B647DCC}" type="sibTrans" cxnId="{66CC1E01-7E79-435F-BB27-10932306C48C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1B2F1963-F136-4DA3-A4B1-09B9F077E831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000" dirty="0">
              <a:solidFill>
                <a:schemeClr val="tx1"/>
              </a:solidFill>
            </a:rPr>
            <a:t>Evaluate your collection</a:t>
          </a:r>
        </a:p>
      </dgm:t>
    </dgm:pt>
    <dgm:pt modelId="{27C1F0D6-C00A-4CC0-85B4-A8F7826E5E3B}" type="parTrans" cxnId="{0EAA735F-AB7F-4965-B537-0903E8749AB2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FBCE6EF3-6111-4821-B647-19790FCE0AA6}" type="sibTrans" cxnId="{0EAA735F-AB7F-4965-B537-0903E8749AB2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8DA63EE1-4D8D-40BE-942C-3111A73C51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endParaRPr lang="en-US" sz="1000" dirty="0">
            <a:solidFill>
              <a:schemeClr val="tx1"/>
            </a:solidFill>
          </a:endParaRPr>
        </a:p>
        <a:p>
          <a:pPr algn="ctr"/>
          <a:r>
            <a:rPr lang="en-US" sz="1000" dirty="0">
              <a:solidFill>
                <a:schemeClr val="tx1"/>
              </a:solidFill>
            </a:rPr>
            <a:t>Adding Resources</a:t>
          </a:r>
        </a:p>
      </dgm:t>
    </dgm:pt>
    <dgm:pt modelId="{DC2D40AA-6AAC-4A6F-A0C5-A5810D0A3A37}" type="parTrans" cxnId="{422AEBFB-19CC-4800-9367-6772068E7BB0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B2114407-C2D8-41FC-AC81-1065FF198362}" type="sibTrans" cxnId="{422AEBFB-19CC-4800-9367-6772068E7BB0}">
      <dgm:prSet custT="1"/>
      <dgm:spPr>
        <a:solidFill>
          <a:schemeClr val="accent2"/>
        </a:solidFill>
      </dgm:spPr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426AE5A5-2198-4ED3-84B9-218013635D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l"/>
          <a:endParaRPr lang="en-US" sz="800" dirty="0">
            <a:solidFill>
              <a:schemeClr val="tx1"/>
            </a:solidFill>
          </a:endParaRPr>
        </a:p>
      </dgm:t>
    </dgm:pt>
    <dgm:pt modelId="{12FF7B17-5C28-41AA-8BFC-302BD4B17318}" type="par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E3DB0E51-02D2-4866-9C23-C900E1C6D387}" type="sibTrans" cxnId="{6B28C943-50A2-465A-9745-110B7F7CA5AD}">
      <dgm:prSet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7BD43B79-BD88-4E95-9F09-33A63356045C}" type="pres">
      <dgm:prSet presAssocID="{DA8CA909-8FA9-48C0-831C-A8F05FC8D8E5}" presName="cycle" presStyleCnt="0">
        <dgm:presLayoutVars>
          <dgm:dir/>
          <dgm:resizeHandles val="exact"/>
        </dgm:presLayoutVars>
      </dgm:prSet>
      <dgm:spPr/>
    </dgm:pt>
    <dgm:pt modelId="{2A794ACD-0254-4AEB-A749-4BDC95CE67C0}" type="pres">
      <dgm:prSet presAssocID="{1A653317-9683-453B-B569-A091F693A180}" presName="node" presStyleLbl="node1" presStyleIdx="0" presStyleCnt="4" custRadScaleRad="98204" custRadScaleInc="11723">
        <dgm:presLayoutVars>
          <dgm:bulletEnabled val="1"/>
        </dgm:presLayoutVars>
      </dgm:prSet>
      <dgm:spPr/>
    </dgm:pt>
    <dgm:pt modelId="{95834C91-8C5A-426B-97EE-EF1B2D161D34}" type="pres">
      <dgm:prSet presAssocID="{E9305885-5435-4B84-B75D-45BB8585D4ED}" presName="sibTrans" presStyleLbl="sibTrans2D1" presStyleIdx="0" presStyleCnt="4"/>
      <dgm:spPr/>
    </dgm:pt>
    <dgm:pt modelId="{4F9A6ADA-2E3C-4003-B7B9-F77A9172E8DE}" type="pres">
      <dgm:prSet presAssocID="{E9305885-5435-4B84-B75D-45BB8585D4ED}" presName="connectorText" presStyleLbl="sibTrans2D1" presStyleIdx="0" presStyleCnt="4"/>
      <dgm:spPr/>
    </dgm:pt>
    <dgm:pt modelId="{5EE711E3-73C5-408F-8B9A-7A376CA4AFF2}" type="pres">
      <dgm:prSet presAssocID="{B5A339F2-8D58-4238-B52E-AE9E361CA039}" presName="node" presStyleLbl="node1" presStyleIdx="1" presStyleCnt="4" custScaleX="95278" custScaleY="94327">
        <dgm:presLayoutVars>
          <dgm:bulletEnabled val="1"/>
        </dgm:presLayoutVars>
      </dgm:prSet>
      <dgm:spPr/>
    </dgm:pt>
    <dgm:pt modelId="{959C1C40-F151-4DE3-8F0E-5A1B281A62AA}" type="pres">
      <dgm:prSet presAssocID="{1573E1B8-04BD-4EC3-A10B-491D3B647DCC}" presName="sibTrans" presStyleLbl="sibTrans2D1" presStyleIdx="1" presStyleCnt="4"/>
      <dgm:spPr/>
    </dgm:pt>
    <dgm:pt modelId="{FC969AD7-9774-4E13-8E6D-61598FE61A74}" type="pres">
      <dgm:prSet presAssocID="{1573E1B8-04BD-4EC3-A10B-491D3B647DCC}" presName="connectorText" presStyleLbl="sibTrans2D1" presStyleIdx="1" presStyleCnt="4"/>
      <dgm:spPr/>
    </dgm:pt>
    <dgm:pt modelId="{B71F62D7-CFAF-40E8-843D-052869914FD5}" type="pres">
      <dgm:prSet presAssocID="{1B2F1963-F136-4DA3-A4B1-09B9F077E831}" presName="node" presStyleLbl="node1" presStyleIdx="2" presStyleCnt="4">
        <dgm:presLayoutVars>
          <dgm:bulletEnabled val="1"/>
        </dgm:presLayoutVars>
      </dgm:prSet>
      <dgm:spPr/>
    </dgm:pt>
    <dgm:pt modelId="{82E27C64-5E84-4875-B53E-FAE5982CB56D}" type="pres">
      <dgm:prSet presAssocID="{FBCE6EF3-6111-4821-B647-19790FCE0AA6}" presName="sibTrans" presStyleLbl="sibTrans2D1" presStyleIdx="2" presStyleCnt="4"/>
      <dgm:spPr/>
    </dgm:pt>
    <dgm:pt modelId="{CCD4B7F5-4E7B-49FE-A841-5A7061F49B65}" type="pres">
      <dgm:prSet presAssocID="{FBCE6EF3-6111-4821-B647-19790FCE0AA6}" presName="connectorText" presStyleLbl="sibTrans2D1" presStyleIdx="2" presStyleCnt="4"/>
      <dgm:spPr/>
    </dgm:pt>
    <dgm:pt modelId="{9F6E54BF-D62F-464A-B6A3-0394C5D348F2}" type="pres">
      <dgm:prSet presAssocID="{8DA63EE1-4D8D-40BE-942C-3111A73C5107}" presName="node" presStyleLbl="node1" presStyleIdx="3" presStyleCnt="4">
        <dgm:presLayoutVars>
          <dgm:bulletEnabled val="1"/>
        </dgm:presLayoutVars>
      </dgm:prSet>
      <dgm:spPr/>
    </dgm:pt>
    <dgm:pt modelId="{0175CD72-8CAE-4E34-85D2-FD731BFCDBB2}" type="pres">
      <dgm:prSet presAssocID="{B2114407-C2D8-41FC-AC81-1065FF198362}" presName="sibTrans" presStyleLbl="sibTrans2D1" presStyleIdx="3" presStyleCnt="4"/>
      <dgm:spPr/>
    </dgm:pt>
    <dgm:pt modelId="{A617D500-5401-4BC9-BFA6-0B88F9866AFD}" type="pres">
      <dgm:prSet presAssocID="{B2114407-C2D8-41FC-AC81-1065FF198362}" presName="connectorText" presStyleLbl="sibTrans2D1" presStyleIdx="3" presStyleCnt="4"/>
      <dgm:spPr/>
    </dgm:pt>
  </dgm:ptLst>
  <dgm:cxnLst>
    <dgm:cxn modelId="{66CC1E01-7E79-435F-BB27-10932306C48C}" srcId="{DA8CA909-8FA9-48C0-831C-A8F05FC8D8E5}" destId="{B5A339F2-8D58-4238-B52E-AE9E361CA039}" srcOrd="1" destOrd="0" parTransId="{CAD5E204-7A14-4D25-B63F-699B9ADDFC09}" sibTransId="{1573E1B8-04BD-4EC3-A10B-491D3B647DCC}"/>
    <dgm:cxn modelId="{F45CA819-B48C-4E79-9873-095546C00878}" type="presOf" srcId="{1B2F1963-F136-4DA3-A4B1-09B9F077E831}" destId="{B71F62D7-CFAF-40E8-843D-052869914FD5}" srcOrd="0" destOrd="0" presId="urn:microsoft.com/office/officeart/2005/8/layout/cycle2"/>
    <dgm:cxn modelId="{B526121E-AF62-426A-9BC9-31F9D945B710}" type="presOf" srcId="{E9305885-5435-4B84-B75D-45BB8585D4ED}" destId="{4F9A6ADA-2E3C-4003-B7B9-F77A9172E8DE}" srcOrd="1" destOrd="0" presId="urn:microsoft.com/office/officeart/2005/8/layout/cycle2"/>
    <dgm:cxn modelId="{C2C4F333-D72E-4378-8BE8-3B2CCBE98E1D}" type="presOf" srcId="{DA8CA909-8FA9-48C0-831C-A8F05FC8D8E5}" destId="{7BD43B79-BD88-4E95-9F09-33A63356045C}" srcOrd="0" destOrd="0" presId="urn:microsoft.com/office/officeart/2005/8/layout/cycle2"/>
    <dgm:cxn modelId="{7A2D995D-7D56-4772-AEBB-6F169A3860ED}" type="presOf" srcId="{FBCE6EF3-6111-4821-B647-19790FCE0AA6}" destId="{82E27C64-5E84-4875-B53E-FAE5982CB56D}" srcOrd="0" destOrd="0" presId="urn:microsoft.com/office/officeart/2005/8/layout/cycle2"/>
    <dgm:cxn modelId="{0EAA735F-AB7F-4965-B537-0903E8749AB2}" srcId="{DA8CA909-8FA9-48C0-831C-A8F05FC8D8E5}" destId="{1B2F1963-F136-4DA3-A4B1-09B9F077E831}" srcOrd="2" destOrd="0" parTransId="{27C1F0D6-C00A-4CC0-85B4-A8F7826E5E3B}" sibTransId="{FBCE6EF3-6111-4821-B647-19790FCE0AA6}"/>
    <dgm:cxn modelId="{99A44941-B428-488E-A847-B2086261BA8C}" type="presOf" srcId="{426AE5A5-2198-4ED3-84B9-218013635D71}" destId="{9F6E54BF-D62F-464A-B6A3-0394C5D348F2}" srcOrd="0" destOrd="1" presId="urn:microsoft.com/office/officeart/2005/8/layout/cycle2"/>
    <dgm:cxn modelId="{6B28C943-50A2-465A-9745-110B7F7CA5AD}" srcId="{8DA63EE1-4D8D-40BE-942C-3111A73C5107}" destId="{426AE5A5-2198-4ED3-84B9-218013635D71}" srcOrd="0" destOrd="0" parTransId="{12FF7B17-5C28-41AA-8BFC-302BD4B17318}" sibTransId="{E3DB0E51-02D2-4866-9C23-C900E1C6D387}"/>
    <dgm:cxn modelId="{54ACD975-3CDC-4139-B2CA-D3852F6150E1}" type="presOf" srcId="{8DA63EE1-4D8D-40BE-942C-3111A73C5107}" destId="{9F6E54BF-D62F-464A-B6A3-0394C5D348F2}" srcOrd="0" destOrd="0" presId="urn:microsoft.com/office/officeart/2005/8/layout/cycle2"/>
    <dgm:cxn modelId="{E150005A-46E1-4743-9577-A61BFAD4654C}" type="presOf" srcId="{1A653317-9683-453B-B569-A091F693A180}" destId="{2A794ACD-0254-4AEB-A749-4BDC95CE67C0}" srcOrd="0" destOrd="0" presId="urn:microsoft.com/office/officeart/2005/8/layout/cycle2"/>
    <dgm:cxn modelId="{B4EC37A3-46C8-4930-88A4-F159168757D8}" type="presOf" srcId="{1573E1B8-04BD-4EC3-A10B-491D3B647DCC}" destId="{959C1C40-F151-4DE3-8F0E-5A1B281A62AA}" srcOrd="0" destOrd="0" presId="urn:microsoft.com/office/officeart/2005/8/layout/cycle2"/>
    <dgm:cxn modelId="{51CD97A3-D61C-4FC2-8F6B-E7BF1065A032}" type="presOf" srcId="{E9305885-5435-4B84-B75D-45BB8585D4ED}" destId="{95834C91-8C5A-426B-97EE-EF1B2D161D34}" srcOrd="0" destOrd="0" presId="urn:microsoft.com/office/officeart/2005/8/layout/cycle2"/>
    <dgm:cxn modelId="{E3ED8EA5-3057-4195-8FC5-37D97BF30AAB}" srcId="{DA8CA909-8FA9-48C0-831C-A8F05FC8D8E5}" destId="{1A653317-9683-453B-B569-A091F693A180}" srcOrd="0" destOrd="0" parTransId="{2F1C5C22-B74B-4BF9-93D6-5F71A839253F}" sibTransId="{E9305885-5435-4B84-B75D-45BB8585D4ED}"/>
    <dgm:cxn modelId="{59802BB7-7C56-490E-BDDB-7CDDC5137D9A}" type="presOf" srcId="{1573E1B8-04BD-4EC3-A10B-491D3B647DCC}" destId="{FC969AD7-9774-4E13-8E6D-61598FE61A74}" srcOrd="1" destOrd="0" presId="urn:microsoft.com/office/officeart/2005/8/layout/cycle2"/>
    <dgm:cxn modelId="{23CE7BCE-4536-47AA-8C3C-49465877F00C}" type="presOf" srcId="{FBCE6EF3-6111-4821-B647-19790FCE0AA6}" destId="{CCD4B7F5-4E7B-49FE-A841-5A7061F49B65}" srcOrd="1" destOrd="0" presId="urn:microsoft.com/office/officeart/2005/8/layout/cycle2"/>
    <dgm:cxn modelId="{C586A3D5-A190-47C6-916C-615DDE90DFB2}" type="presOf" srcId="{B2114407-C2D8-41FC-AC81-1065FF198362}" destId="{0175CD72-8CAE-4E34-85D2-FD731BFCDBB2}" srcOrd="0" destOrd="0" presId="urn:microsoft.com/office/officeart/2005/8/layout/cycle2"/>
    <dgm:cxn modelId="{844E23DD-F90A-4907-953D-E85D53BB16B2}" type="presOf" srcId="{B2114407-C2D8-41FC-AC81-1065FF198362}" destId="{A617D500-5401-4BC9-BFA6-0B88F9866AFD}" srcOrd="1" destOrd="0" presId="urn:microsoft.com/office/officeart/2005/8/layout/cycle2"/>
    <dgm:cxn modelId="{75635FEA-E875-4BE9-8701-182DE9A26A68}" type="presOf" srcId="{B5A339F2-8D58-4238-B52E-AE9E361CA039}" destId="{5EE711E3-73C5-408F-8B9A-7A376CA4AFF2}" srcOrd="0" destOrd="0" presId="urn:microsoft.com/office/officeart/2005/8/layout/cycle2"/>
    <dgm:cxn modelId="{422AEBFB-19CC-4800-9367-6772068E7BB0}" srcId="{DA8CA909-8FA9-48C0-831C-A8F05FC8D8E5}" destId="{8DA63EE1-4D8D-40BE-942C-3111A73C5107}" srcOrd="3" destOrd="0" parTransId="{DC2D40AA-6AAC-4A6F-A0C5-A5810D0A3A37}" sibTransId="{B2114407-C2D8-41FC-AC81-1065FF198362}"/>
    <dgm:cxn modelId="{99FC26C8-1DDF-40E5-B6F6-DBA924AA9858}" type="presParOf" srcId="{7BD43B79-BD88-4E95-9F09-33A63356045C}" destId="{2A794ACD-0254-4AEB-A749-4BDC95CE67C0}" srcOrd="0" destOrd="0" presId="urn:microsoft.com/office/officeart/2005/8/layout/cycle2"/>
    <dgm:cxn modelId="{E5FFEF49-87E5-4656-828A-09DDF06E3A4E}" type="presParOf" srcId="{7BD43B79-BD88-4E95-9F09-33A63356045C}" destId="{95834C91-8C5A-426B-97EE-EF1B2D161D34}" srcOrd="1" destOrd="0" presId="urn:microsoft.com/office/officeart/2005/8/layout/cycle2"/>
    <dgm:cxn modelId="{8A6E5A07-0267-4932-9B39-81DE67D81472}" type="presParOf" srcId="{95834C91-8C5A-426B-97EE-EF1B2D161D34}" destId="{4F9A6ADA-2E3C-4003-B7B9-F77A9172E8DE}" srcOrd="0" destOrd="0" presId="urn:microsoft.com/office/officeart/2005/8/layout/cycle2"/>
    <dgm:cxn modelId="{3C2DBBF1-3652-4435-BEF0-1EE7CE5C1D7D}" type="presParOf" srcId="{7BD43B79-BD88-4E95-9F09-33A63356045C}" destId="{5EE711E3-73C5-408F-8B9A-7A376CA4AFF2}" srcOrd="2" destOrd="0" presId="urn:microsoft.com/office/officeart/2005/8/layout/cycle2"/>
    <dgm:cxn modelId="{5EE39FA4-2A11-4C21-8550-58EEB082D475}" type="presParOf" srcId="{7BD43B79-BD88-4E95-9F09-33A63356045C}" destId="{959C1C40-F151-4DE3-8F0E-5A1B281A62AA}" srcOrd="3" destOrd="0" presId="urn:microsoft.com/office/officeart/2005/8/layout/cycle2"/>
    <dgm:cxn modelId="{C3EC51ED-5753-4FCB-9FBA-C30E7B15C716}" type="presParOf" srcId="{959C1C40-F151-4DE3-8F0E-5A1B281A62AA}" destId="{FC969AD7-9774-4E13-8E6D-61598FE61A74}" srcOrd="0" destOrd="0" presId="urn:microsoft.com/office/officeart/2005/8/layout/cycle2"/>
    <dgm:cxn modelId="{2319CD3F-60F7-48BA-BEA9-B9DD49B9C795}" type="presParOf" srcId="{7BD43B79-BD88-4E95-9F09-33A63356045C}" destId="{B71F62D7-CFAF-40E8-843D-052869914FD5}" srcOrd="4" destOrd="0" presId="urn:microsoft.com/office/officeart/2005/8/layout/cycle2"/>
    <dgm:cxn modelId="{AFDD8899-B27E-480D-A4EB-3AF244517520}" type="presParOf" srcId="{7BD43B79-BD88-4E95-9F09-33A63356045C}" destId="{82E27C64-5E84-4875-B53E-FAE5982CB56D}" srcOrd="5" destOrd="0" presId="urn:microsoft.com/office/officeart/2005/8/layout/cycle2"/>
    <dgm:cxn modelId="{63937651-0787-4A6C-8827-48483B2C750D}" type="presParOf" srcId="{82E27C64-5E84-4875-B53E-FAE5982CB56D}" destId="{CCD4B7F5-4E7B-49FE-A841-5A7061F49B65}" srcOrd="0" destOrd="0" presId="urn:microsoft.com/office/officeart/2005/8/layout/cycle2"/>
    <dgm:cxn modelId="{4B176C36-B7E4-4449-8F4F-03099048BC68}" type="presParOf" srcId="{7BD43B79-BD88-4E95-9F09-33A63356045C}" destId="{9F6E54BF-D62F-464A-B6A3-0394C5D348F2}" srcOrd="6" destOrd="0" presId="urn:microsoft.com/office/officeart/2005/8/layout/cycle2"/>
    <dgm:cxn modelId="{69684606-0031-4B67-9C73-E3242ED5ECBC}" type="presParOf" srcId="{7BD43B79-BD88-4E95-9F09-33A63356045C}" destId="{0175CD72-8CAE-4E34-85D2-FD731BFCDBB2}" srcOrd="7" destOrd="0" presId="urn:microsoft.com/office/officeart/2005/8/layout/cycle2"/>
    <dgm:cxn modelId="{05629611-3E11-4469-8BB9-1CDD96EAEB90}" type="presParOf" srcId="{0175CD72-8CAE-4E34-85D2-FD731BFCDBB2}" destId="{A617D500-5401-4BC9-BFA6-0B88F9866AF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1D042-BED4-4283-99FB-9B27AE485ADB}">
      <dsp:nvSpPr>
        <dsp:cNvPr id="0" name=""/>
        <dsp:cNvSpPr/>
      </dsp:nvSpPr>
      <dsp:spPr>
        <a:xfrm>
          <a:off x="3481362" y="2024494"/>
          <a:ext cx="1895093" cy="13319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Collection Management</a:t>
          </a:r>
        </a:p>
      </dsp:txBody>
      <dsp:txXfrm>
        <a:off x="3758892" y="2219552"/>
        <a:ext cx="1340033" cy="941823"/>
      </dsp:txXfrm>
    </dsp:sp>
    <dsp:sp modelId="{FBC4A480-B7FA-4F2E-B9E8-FB73619D7FC2}">
      <dsp:nvSpPr>
        <dsp:cNvPr id="0" name=""/>
        <dsp:cNvSpPr/>
      </dsp:nvSpPr>
      <dsp:spPr>
        <a:xfrm rot="5471491">
          <a:off x="4238669" y="1487882"/>
          <a:ext cx="430893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>
        <a:off x="4304647" y="1519388"/>
        <a:ext cx="301625" cy="288380"/>
      </dsp:txXfrm>
    </dsp:sp>
    <dsp:sp modelId="{54FF0F2C-CA49-417E-8E08-109B14EDAE3E}">
      <dsp:nvSpPr>
        <dsp:cNvPr id="0" name=""/>
        <dsp:cNvSpPr/>
      </dsp:nvSpPr>
      <dsp:spPr>
        <a:xfrm>
          <a:off x="3638039" y="0"/>
          <a:ext cx="1685664" cy="14136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Selection Policies and Procedures</a:t>
          </a:r>
        </a:p>
      </dsp:txBody>
      <dsp:txXfrm>
        <a:off x="3884899" y="207021"/>
        <a:ext cx="1191944" cy="999584"/>
      </dsp:txXfrm>
    </dsp:sp>
    <dsp:sp modelId="{19B34C18-71EF-4787-8781-BF500E621584}">
      <dsp:nvSpPr>
        <dsp:cNvPr id="0" name=""/>
        <dsp:cNvSpPr/>
      </dsp:nvSpPr>
      <dsp:spPr>
        <a:xfrm rot="8786084">
          <a:off x="5342068" y="1864895"/>
          <a:ext cx="465527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>
        <a:off x="5470082" y="1922413"/>
        <a:ext cx="325869" cy="288380"/>
      </dsp:txXfrm>
    </dsp:sp>
    <dsp:sp modelId="{C8ADEF2D-EE5B-415E-B73D-6D0E993B7BD2}">
      <dsp:nvSpPr>
        <dsp:cNvPr id="0" name=""/>
        <dsp:cNvSpPr/>
      </dsp:nvSpPr>
      <dsp:spPr>
        <a:xfrm>
          <a:off x="5871350" y="794633"/>
          <a:ext cx="1640244" cy="14805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Community Needs</a:t>
          </a:r>
        </a:p>
      </dsp:txBody>
      <dsp:txXfrm>
        <a:off x="6111558" y="1011456"/>
        <a:ext cx="1159828" cy="1046915"/>
      </dsp:txXfrm>
    </dsp:sp>
    <dsp:sp modelId="{F5EB8AF3-6A41-4769-9935-93F1AEB36AD1}">
      <dsp:nvSpPr>
        <dsp:cNvPr id="0" name=""/>
        <dsp:cNvSpPr/>
      </dsp:nvSpPr>
      <dsp:spPr>
        <a:xfrm rot="12325305">
          <a:off x="5361422" y="3025776"/>
          <a:ext cx="453771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>
        <a:off x="5490962" y="3151121"/>
        <a:ext cx="317640" cy="288380"/>
      </dsp:txXfrm>
    </dsp:sp>
    <dsp:sp modelId="{75E68730-0D68-40AB-824B-424E00FF6FD2}">
      <dsp:nvSpPr>
        <dsp:cNvPr id="0" name=""/>
        <dsp:cNvSpPr/>
      </dsp:nvSpPr>
      <dsp:spPr>
        <a:xfrm>
          <a:off x="5871344" y="3129957"/>
          <a:ext cx="1732780" cy="14136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Existing Collection</a:t>
          </a:r>
        </a:p>
      </dsp:txBody>
      <dsp:txXfrm>
        <a:off x="6125104" y="3336978"/>
        <a:ext cx="1225260" cy="999584"/>
      </dsp:txXfrm>
    </dsp:sp>
    <dsp:sp modelId="{C60287B1-DED6-42D7-9165-28B70DF71F25}">
      <dsp:nvSpPr>
        <dsp:cNvPr id="0" name=""/>
        <dsp:cNvSpPr/>
      </dsp:nvSpPr>
      <dsp:spPr>
        <a:xfrm rot="16143930">
          <a:off x="4268269" y="3390229"/>
          <a:ext cx="371687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>
        <a:off x="4324931" y="3542101"/>
        <a:ext cx="260181" cy="288380"/>
      </dsp:txXfrm>
    </dsp:sp>
    <dsp:sp modelId="{77B5514C-1C59-4E99-AAD4-98E07B26D222}">
      <dsp:nvSpPr>
        <dsp:cNvPr id="0" name=""/>
        <dsp:cNvSpPr/>
      </dsp:nvSpPr>
      <dsp:spPr>
        <a:xfrm>
          <a:off x="3609929" y="3921571"/>
          <a:ext cx="1741870" cy="141362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Library Goals and Objectives</a:t>
          </a:r>
        </a:p>
      </dsp:txBody>
      <dsp:txXfrm>
        <a:off x="3865020" y="4128592"/>
        <a:ext cx="1231688" cy="999584"/>
      </dsp:txXfrm>
    </dsp:sp>
    <dsp:sp modelId="{57AA810B-1A98-4922-8AE6-1D9A72EDAF5F}">
      <dsp:nvSpPr>
        <dsp:cNvPr id="0" name=""/>
        <dsp:cNvSpPr/>
      </dsp:nvSpPr>
      <dsp:spPr>
        <a:xfrm rot="19467736">
          <a:off x="3085462" y="2954373"/>
          <a:ext cx="497644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 rot="10800000">
        <a:off x="3098891" y="3092403"/>
        <a:ext cx="353454" cy="288380"/>
      </dsp:txXfrm>
    </dsp:sp>
    <dsp:sp modelId="{2B079BEA-0B43-4AA5-9FAC-EBC7DF00FA0B}">
      <dsp:nvSpPr>
        <dsp:cNvPr id="0" name=""/>
        <dsp:cNvSpPr/>
      </dsp:nvSpPr>
      <dsp:spPr>
        <a:xfrm>
          <a:off x="1385544" y="2984476"/>
          <a:ext cx="1741347" cy="14136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Public Demand</a:t>
          </a:r>
        </a:p>
      </dsp:txBody>
      <dsp:txXfrm>
        <a:off x="1640558" y="3191497"/>
        <a:ext cx="1231319" cy="999584"/>
      </dsp:txXfrm>
    </dsp:sp>
    <dsp:sp modelId="{C1EB4DE3-69C7-4525-8449-7A27EB30C3F7}">
      <dsp:nvSpPr>
        <dsp:cNvPr id="0" name=""/>
        <dsp:cNvSpPr/>
      </dsp:nvSpPr>
      <dsp:spPr>
        <a:xfrm rot="1388960">
          <a:off x="3101631" y="1882202"/>
          <a:ext cx="425907" cy="4806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>
            <a:solidFill>
              <a:schemeClr val="tx1"/>
            </a:solidFill>
          </a:endParaRPr>
        </a:p>
      </dsp:txBody>
      <dsp:txXfrm rot="10800000">
        <a:off x="3106775" y="1953213"/>
        <a:ext cx="298135" cy="288380"/>
      </dsp:txXfrm>
    </dsp:sp>
    <dsp:sp modelId="{1A3707AD-C1B9-4F0A-83F8-4E70DAFEFD08}">
      <dsp:nvSpPr>
        <dsp:cNvPr id="0" name=""/>
        <dsp:cNvSpPr/>
      </dsp:nvSpPr>
      <dsp:spPr>
        <a:xfrm>
          <a:off x="1381280" y="860388"/>
          <a:ext cx="1687516" cy="141362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</a:rPr>
            <a:t>Changes in the Environment</a:t>
          </a:r>
        </a:p>
      </dsp:txBody>
      <dsp:txXfrm>
        <a:off x="1628411" y="1067409"/>
        <a:ext cx="1193254" cy="9995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>
              <a:solidFill>
                <a:schemeClr val="tx1"/>
              </a:solidFill>
            </a:rPr>
            <a:t>Review your policy</a:t>
          </a:r>
          <a:endParaRPr lang="en-US" sz="1000" b="1" kern="1200" dirty="0">
            <a:solidFill>
              <a:schemeClr val="tx1"/>
            </a:solidFill>
          </a:endParaRP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chemeClr val="tx1"/>
              </a:solidFill>
            </a:rPr>
            <a:t>Know your community</a:t>
          </a:r>
          <a:endParaRPr lang="en-US" sz="900" kern="1200" dirty="0">
            <a:solidFill>
              <a:schemeClr val="tx1"/>
            </a:solidFill>
          </a:endParaRP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tx1"/>
              </a:solidFill>
            </a:rPr>
            <a:t>Evaluate your collection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chemeClr val="tx1"/>
              </a:solidFill>
            </a:rPr>
            <a:t>Adding Resources</a:t>
          </a:r>
          <a:endParaRPr lang="en-US" sz="1000" kern="1200" dirty="0">
            <a:solidFill>
              <a:schemeClr val="tx1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797521" y="20427"/>
          <a:ext cx="821608" cy="82160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917843" y="140749"/>
        <a:ext cx="580964" cy="580964"/>
      </dsp:txXfrm>
    </dsp:sp>
    <dsp:sp modelId="{95834C91-8C5A-426B-97EE-EF1B2D161D34}">
      <dsp:nvSpPr>
        <dsp:cNvPr id="0" name=""/>
        <dsp:cNvSpPr/>
      </dsp:nvSpPr>
      <dsp:spPr>
        <a:xfrm rot="2824102">
          <a:off x="2511240" y="718921"/>
          <a:ext cx="187400" cy="27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520204" y="753798"/>
        <a:ext cx="131180" cy="166376"/>
      </dsp:txXfrm>
    </dsp:sp>
    <dsp:sp modelId="{5EE711E3-73C5-408F-8B9A-7A376CA4AFF2}">
      <dsp:nvSpPr>
        <dsp:cNvPr id="0" name=""/>
        <dsp:cNvSpPr/>
      </dsp:nvSpPr>
      <dsp:spPr>
        <a:xfrm>
          <a:off x="2595226" y="889000"/>
          <a:ext cx="812119" cy="789229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714158" y="1004580"/>
        <a:ext cx="574255" cy="558069"/>
      </dsp:txXfrm>
    </dsp:sp>
    <dsp:sp modelId="{959C1C40-F151-4DE3-8F0E-5A1B281A62AA}">
      <dsp:nvSpPr>
        <dsp:cNvPr id="0" name=""/>
        <dsp:cNvSpPr/>
      </dsp:nvSpPr>
      <dsp:spPr>
        <a:xfrm rot="8100000">
          <a:off x="2461920" y="1572583"/>
          <a:ext cx="223500" cy="27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519151" y="1604335"/>
        <a:ext cx="156450" cy="166376"/>
      </dsp:txXfrm>
    </dsp:sp>
    <dsp:sp modelId="{B71F62D7-CFAF-40E8-843D-052869914FD5}">
      <dsp:nvSpPr>
        <dsp:cNvPr id="0" name=""/>
        <dsp:cNvSpPr/>
      </dsp:nvSpPr>
      <dsp:spPr>
        <a:xfrm>
          <a:off x="1718818" y="1744474"/>
          <a:ext cx="821608" cy="821608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839140" y="1864796"/>
        <a:ext cx="580964" cy="580964"/>
      </dsp:txXfrm>
    </dsp:sp>
    <dsp:sp modelId="{82E27C64-5E84-4875-B53E-FAE5982CB56D}">
      <dsp:nvSpPr>
        <dsp:cNvPr id="0" name=""/>
        <dsp:cNvSpPr/>
      </dsp:nvSpPr>
      <dsp:spPr>
        <a:xfrm rot="13500000">
          <a:off x="1577948" y="1578810"/>
          <a:ext cx="227703" cy="27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636255" y="1658420"/>
        <a:ext cx="159392" cy="166376"/>
      </dsp:txXfrm>
    </dsp:sp>
    <dsp:sp modelId="{9F6E54BF-D62F-464A-B6A3-0394C5D348F2}">
      <dsp:nvSpPr>
        <dsp:cNvPr id="0" name=""/>
        <dsp:cNvSpPr/>
      </dsp:nvSpPr>
      <dsp:spPr>
        <a:xfrm>
          <a:off x="852215" y="903530"/>
          <a:ext cx="811486" cy="76016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971054" y="1014854"/>
        <a:ext cx="573808" cy="537520"/>
      </dsp:txXfrm>
    </dsp:sp>
    <dsp:sp modelId="{0175CD72-8CAE-4E34-85D2-FD731BFCDBB2}">
      <dsp:nvSpPr>
        <dsp:cNvPr id="0" name=""/>
        <dsp:cNvSpPr/>
      </dsp:nvSpPr>
      <dsp:spPr>
        <a:xfrm rot="19086667">
          <a:off x="1596380" y="729222"/>
          <a:ext cx="250230" cy="27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605972" y="809741"/>
        <a:ext cx="175161" cy="1663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3595425" y="-53953"/>
          <a:ext cx="1920234" cy="1920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Review policy + procedures</a:t>
          </a:r>
        </a:p>
      </dsp:txBody>
      <dsp:txXfrm>
        <a:off x="3876637" y="227259"/>
        <a:ext cx="1357810" cy="1357810"/>
      </dsp:txXfrm>
    </dsp:sp>
    <dsp:sp modelId="{95834C91-8C5A-426B-97EE-EF1B2D161D34}">
      <dsp:nvSpPr>
        <dsp:cNvPr id="0" name=""/>
        <dsp:cNvSpPr/>
      </dsp:nvSpPr>
      <dsp:spPr>
        <a:xfrm rot="2627392">
          <a:off x="5302287" y="1489365"/>
          <a:ext cx="334097" cy="5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5316225" y="1571799"/>
        <a:ext cx="233868" cy="351341"/>
      </dsp:txXfrm>
    </dsp:sp>
    <dsp:sp modelId="{5EE711E3-73C5-408F-8B9A-7A376CA4AFF2}">
      <dsp:nvSpPr>
        <dsp:cNvPr id="0" name=""/>
        <dsp:cNvSpPr/>
      </dsp:nvSpPr>
      <dsp:spPr>
        <a:xfrm>
          <a:off x="5436664" y="1711105"/>
          <a:ext cx="1920234" cy="1920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Know your community</a:t>
          </a:r>
        </a:p>
      </dsp:txBody>
      <dsp:txXfrm>
        <a:off x="5717876" y="1992317"/>
        <a:ext cx="1357810" cy="1357810"/>
      </dsp:txXfrm>
    </dsp:sp>
    <dsp:sp modelId="{959C1C40-F151-4DE3-8F0E-5A1B281A62AA}">
      <dsp:nvSpPr>
        <dsp:cNvPr id="0" name=""/>
        <dsp:cNvSpPr/>
      </dsp:nvSpPr>
      <dsp:spPr>
        <a:xfrm rot="8228054">
          <a:off x="5383101" y="3196410"/>
          <a:ext cx="264762" cy="5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5451924" y="3286507"/>
        <a:ext cx="185333" cy="351341"/>
      </dsp:txXfrm>
    </dsp:sp>
    <dsp:sp modelId="{B71F62D7-CFAF-40E8-843D-052869914FD5}">
      <dsp:nvSpPr>
        <dsp:cNvPr id="0" name=""/>
        <dsp:cNvSpPr/>
      </dsp:nvSpPr>
      <dsp:spPr>
        <a:xfrm>
          <a:off x="3663083" y="3357245"/>
          <a:ext cx="1920234" cy="1920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Evaluate your collection</a:t>
          </a:r>
        </a:p>
      </dsp:txBody>
      <dsp:txXfrm>
        <a:off x="3944295" y="3638457"/>
        <a:ext cx="1357810" cy="1357810"/>
      </dsp:txXfrm>
    </dsp:sp>
    <dsp:sp modelId="{82E27C64-5E84-4875-B53E-FAE5982CB56D}">
      <dsp:nvSpPr>
        <dsp:cNvPr id="0" name=""/>
        <dsp:cNvSpPr/>
      </dsp:nvSpPr>
      <dsp:spPr>
        <a:xfrm rot="13246373">
          <a:off x="3516462" y="3207389"/>
          <a:ext cx="318219" cy="5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 rot="10800000">
        <a:off x="3600343" y="3355676"/>
        <a:ext cx="222753" cy="351341"/>
      </dsp:txXfrm>
    </dsp:sp>
    <dsp:sp modelId="{9F6E54BF-D62F-464A-B6A3-0394C5D348F2}">
      <dsp:nvSpPr>
        <dsp:cNvPr id="0" name=""/>
        <dsp:cNvSpPr/>
      </dsp:nvSpPr>
      <dsp:spPr>
        <a:xfrm>
          <a:off x="1754185" y="1711105"/>
          <a:ext cx="1920234" cy="19202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Adding Resources</a:t>
          </a:r>
        </a:p>
      </dsp:txBody>
      <dsp:txXfrm>
        <a:off x="2035397" y="1992317"/>
        <a:ext cx="1357810" cy="1357810"/>
      </dsp:txXfrm>
    </dsp:sp>
    <dsp:sp modelId="{0175CD72-8CAE-4E34-85D2-FD731BFCDBB2}">
      <dsp:nvSpPr>
        <dsp:cNvPr id="0" name=""/>
        <dsp:cNvSpPr/>
      </dsp:nvSpPr>
      <dsp:spPr>
        <a:xfrm rot="18972608">
          <a:off x="3461048" y="1502451"/>
          <a:ext cx="334097" cy="5855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tx1"/>
            </a:solidFill>
          </a:endParaRPr>
        </a:p>
      </dsp:txBody>
      <dsp:txXfrm>
        <a:off x="3474986" y="1654245"/>
        <a:ext cx="233868" cy="351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16266" y="20519"/>
          <a:ext cx="874473" cy="87447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44330" y="148583"/>
        <a:ext cx="618345" cy="618345"/>
      </dsp:txXfrm>
    </dsp:sp>
    <dsp:sp modelId="{95834C91-8C5A-426B-97EE-EF1B2D161D34}">
      <dsp:nvSpPr>
        <dsp:cNvPr id="0" name=""/>
        <dsp:cNvSpPr/>
      </dsp:nvSpPr>
      <dsp:spPr>
        <a:xfrm rot="2824102">
          <a:off x="2376618" y="767818"/>
          <a:ext cx="205221" cy="295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86434" y="804307"/>
        <a:ext cx="143655" cy="177080"/>
      </dsp:txXfrm>
    </dsp:sp>
    <dsp:sp modelId="{5EE711E3-73C5-408F-8B9A-7A376CA4AFF2}">
      <dsp:nvSpPr>
        <dsp:cNvPr id="0" name=""/>
        <dsp:cNvSpPr/>
      </dsp:nvSpPr>
      <dsp:spPr>
        <a:xfrm>
          <a:off x="2480686" y="952328"/>
          <a:ext cx="833181" cy="824864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02703" y="1073127"/>
        <a:ext cx="589147" cy="583266"/>
      </dsp:txXfrm>
    </dsp:sp>
    <dsp:sp modelId="{959C1C40-F151-4DE3-8F0E-5A1B281A62AA}">
      <dsp:nvSpPr>
        <dsp:cNvPr id="0" name=""/>
        <dsp:cNvSpPr/>
      </dsp:nvSpPr>
      <dsp:spPr>
        <a:xfrm rot="8100000">
          <a:off x="2324541" y="1668034"/>
          <a:ext cx="243789" cy="295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386967" y="1701203"/>
        <a:ext cx="170652" cy="177080"/>
      </dsp:txXfrm>
    </dsp:sp>
    <dsp:sp modelId="{B71F62D7-CFAF-40E8-843D-052869914FD5}">
      <dsp:nvSpPr>
        <dsp:cNvPr id="0" name=""/>
        <dsp:cNvSpPr/>
      </dsp:nvSpPr>
      <dsp:spPr>
        <a:xfrm>
          <a:off x="1532519" y="1855044"/>
          <a:ext cx="874473" cy="87447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60583" y="1983108"/>
        <a:ext cx="618345" cy="618345"/>
      </dsp:txXfrm>
    </dsp:sp>
    <dsp:sp modelId="{82E27C64-5E84-4875-B53E-FAE5982CB56D}">
      <dsp:nvSpPr>
        <dsp:cNvPr id="0" name=""/>
        <dsp:cNvSpPr/>
      </dsp:nvSpPr>
      <dsp:spPr>
        <a:xfrm rot="13500000">
          <a:off x="1394765" y="1685590"/>
          <a:ext cx="231736" cy="295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54105" y="1769196"/>
        <a:ext cx="162215" cy="177080"/>
      </dsp:txXfrm>
    </dsp:sp>
    <dsp:sp modelId="{9F6E54BF-D62F-464A-B6A3-0394C5D348F2}">
      <dsp:nvSpPr>
        <dsp:cNvPr id="0" name=""/>
        <dsp:cNvSpPr/>
      </dsp:nvSpPr>
      <dsp:spPr>
        <a:xfrm>
          <a:off x="604999" y="927523"/>
          <a:ext cx="874473" cy="87447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3063" y="1055587"/>
        <a:ext cx="618345" cy="618345"/>
      </dsp:txXfrm>
    </dsp:sp>
    <dsp:sp modelId="{0175CD72-8CAE-4E34-85D2-FD731BFCDBB2}">
      <dsp:nvSpPr>
        <dsp:cNvPr id="0" name=""/>
        <dsp:cNvSpPr/>
      </dsp:nvSpPr>
      <dsp:spPr>
        <a:xfrm rot="19086667">
          <a:off x="1414218" y="768537"/>
          <a:ext cx="256494" cy="2951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24050" y="853253"/>
        <a:ext cx="179546" cy="1770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94ACD-0254-4AEB-A749-4BDC95CE67C0}">
      <dsp:nvSpPr>
        <dsp:cNvPr id="0" name=""/>
        <dsp:cNvSpPr/>
      </dsp:nvSpPr>
      <dsp:spPr>
        <a:xfrm>
          <a:off x="1626719" y="21016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chemeClr val="tx1"/>
              </a:solidFill>
            </a:rPr>
            <a:t>Review your policy</a:t>
          </a:r>
        </a:p>
      </dsp:txBody>
      <dsp:txXfrm>
        <a:off x="1755267" y="149564"/>
        <a:ext cx="620687" cy="620687"/>
      </dsp:txXfrm>
    </dsp:sp>
    <dsp:sp modelId="{95834C91-8C5A-426B-97EE-EF1B2D161D34}">
      <dsp:nvSpPr>
        <dsp:cNvPr id="0" name=""/>
        <dsp:cNvSpPr/>
      </dsp:nvSpPr>
      <dsp:spPr>
        <a:xfrm rot="2824102">
          <a:off x="2389972" y="771265"/>
          <a:ext cx="206179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2399834" y="807871"/>
        <a:ext cx="144325" cy="177751"/>
      </dsp:txXfrm>
    </dsp:sp>
    <dsp:sp modelId="{5EE711E3-73C5-408F-8B9A-7A376CA4AFF2}">
      <dsp:nvSpPr>
        <dsp:cNvPr id="0" name=""/>
        <dsp:cNvSpPr/>
      </dsp:nvSpPr>
      <dsp:spPr>
        <a:xfrm>
          <a:off x="2494643" y="956601"/>
          <a:ext cx="836334" cy="827986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solidFill>
                <a:schemeClr val="tx1"/>
              </a:solidFill>
            </a:rPr>
            <a:t>Know your community</a:t>
          </a:r>
        </a:p>
      </dsp:txBody>
      <dsp:txXfrm>
        <a:off x="2617121" y="1077857"/>
        <a:ext cx="591378" cy="585474"/>
      </dsp:txXfrm>
    </dsp:sp>
    <dsp:sp modelId="{959C1C40-F151-4DE3-8F0E-5A1B281A62AA}">
      <dsp:nvSpPr>
        <dsp:cNvPr id="0" name=""/>
        <dsp:cNvSpPr/>
      </dsp:nvSpPr>
      <dsp:spPr>
        <a:xfrm rot="8100000">
          <a:off x="2337687" y="1675140"/>
          <a:ext cx="24490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2400398" y="1708414"/>
        <a:ext cx="171432" cy="177751"/>
      </dsp:txXfrm>
    </dsp:sp>
    <dsp:sp modelId="{B71F62D7-CFAF-40E8-843D-052869914FD5}">
      <dsp:nvSpPr>
        <dsp:cNvPr id="0" name=""/>
        <dsp:cNvSpPr/>
      </dsp:nvSpPr>
      <dsp:spPr>
        <a:xfrm>
          <a:off x="1542633" y="1862989"/>
          <a:ext cx="877783" cy="877783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Evaluate your collection</a:t>
          </a:r>
        </a:p>
      </dsp:txBody>
      <dsp:txXfrm>
        <a:off x="1671181" y="1991537"/>
        <a:ext cx="620687" cy="620687"/>
      </dsp:txXfrm>
    </dsp:sp>
    <dsp:sp modelId="{82E27C64-5E84-4875-B53E-FAE5982CB56D}">
      <dsp:nvSpPr>
        <dsp:cNvPr id="0" name=""/>
        <dsp:cNvSpPr/>
      </dsp:nvSpPr>
      <dsp:spPr>
        <a:xfrm rot="13500000">
          <a:off x="1404138" y="1692771"/>
          <a:ext cx="232804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1463751" y="1776714"/>
        <a:ext cx="162963" cy="177751"/>
      </dsp:txXfrm>
    </dsp:sp>
    <dsp:sp modelId="{9F6E54BF-D62F-464A-B6A3-0394C5D348F2}">
      <dsp:nvSpPr>
        <dsp:cNvPr id="0" name=""/>
        <dsp:cNvSpPr/>
      </dsp:nvSpPr>
      <dsp:spPr>
        <a:xfrm>
          <a:off x="611346" y="931703"/>
          <a:ext cx="877783" cy="877783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Adding Resources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>
            <a:solidFill>
              <a:schemeClr val="tx1"/>
            </a:solidFill>
          </a:endParaRPr>
        </a:p>
      </dsp:txBody>
      <dsp:txXfrm>
        <a:off x="739894" y="1060251"/>
        <a:ext cx="620687" cy="620687"/>
      </dsp:txXfrm>
    </dsp:sp>
    <dsp:sp modelId="{0175CD72-8CAE-4E34-85D2-FD731BFCDBB2}">
      <dsp:nvSpPr>
        <dsp:cNvPr id="0" name=""/>
        <dsp:cNvSpPr/>
      </dsp:nvSpPr>
      <dsp:spPr>
        <a:xfrm rot="19086667">
          <a:off x="1423664" y="771994"/>
          <a:ext cx="257663" cy="296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solidFill>
              <a:schemeClr val="tx1"/>
            </a:solidFill>
          </a:endParaRPr>
        </a:p>
      </dsp:txBody>
      <dsp:txXfrm>
        <a:off x="1433541" y="857050"/>
        <a:ext cx="180364" cy="1777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6A7F92-1A0E-4C56-9DE0-D8B2615B4D33}" type="datetimeFigureOut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A0F1F2-1449-487A-93C5-13A03405D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7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748136-DDC1-462B-9AE6-6415F820E1A5}" type="datetimeFigureOut">
              <a:rPr lang="en-US"/>
              <a:pPr>
                <a:defRPr/>
              </a:pPr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640117-C3A4-4D95-8CFE-4BB45D40D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40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Bru-nO-1161770/?utm_source=link-attribution&amp;utm_medium=referral&amp;utm_campaign=image&amp;utm_content=158422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1584223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48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4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9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98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69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542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02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53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66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3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name and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215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2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Stethescope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Image by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Bruno /Germany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45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40117-C3A4-4D95-8CFE-4BB45D40D4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33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https://publiclibrary.health/databases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8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58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473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0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2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5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4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2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5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63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Concluding slide…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38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640117-C3A4-4D95-8CFE-4BB45D40D4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416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0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9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Ice Breaker Activity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26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59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EB25C-5DC2-467C-9B19-24FB2183B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54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39C0A-C793-4372-962D-3E4173FA0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2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966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41A6-7A2C-4690-ACC7-07924994F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14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8945B-9468-4E5A-98FD-3F0DF03BC1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37DA-7CCD-40E4-B73E-4FBDAF634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9F99-9BD9-4422-B838-F0A597D458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6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1626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D5518-C465-4C1F-8E36-9195006C4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4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0271-B012-4ED1-8CE3-476E6D0A5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D93C-2746-4E00-A680-3BFBAC96A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2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C6839-54FD-43E2-8B0B-C8728B467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3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5912-A4F2-414C-811D-22BA556D64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C528A-CA5A-46BB-8272-1C12E9D32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7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DF46-D727-42FF-B33D-5AD4637A7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48900" y="6356350"/>
            <a:ext cx="1104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41A894B9-6BEC-426D-BF1F-2B69C5221D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57663" y="6356350"/>
            <a:ext cx="6091237" cy="365125"/>
          </a:xfrm>
          <a:prstGeom prst="rect">
            <a:avLst/>
          </a:prstGeom>
        </p:spPr>
        <p:txBody>
          <a:bodyPr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44" y="6302883"/>
            <a:ext cx="2892764" cy="46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61626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616265"/>
          </a:solidFill>
          <a:latin typeface="Calibri" panose="020F05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616265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16265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616265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16265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61626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nolalibrary.org/page/134/library-policies/41/collection-development-poli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tyhealthranking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ityhealthdashboard.com/" TargetMode="External"/><Relationship Id="rId4" Type="http://schemas.openxmlformats.org/officeDocument/2006/relationships/hyperlink" Target="https://www.ruralhealthinfo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hyperlink" Target="http://archive.wppl.org/info/checkout-bikes.html" TargetMode="External"/><Relationship Id="rId7" Type="http://schemas.openxmlformats.org/officeDocument/2006/relationships/diagramQuickStyle" Target="../diagrams/quickStyle6.xml"/><Relationship Id="rId12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9.png"/><Relationship Id="rId5" Type="http://schemas.openxmlformats.org/officeDocument/2006/relationships/diagramData" Target="../diagrams/data6.xml"/><Relationship Id="rId10" Type="http://schemas.openxmlformats.org/officeDocument/2006/relationships/image" Target="../media/image8.png"/><Relationship Id="rId4" Type="http://schemas.openxmlformats.org/officeDocument/2006/relationships/hyperlink" Target="https://www.kclibrary.org/library-locations/irene-h-ruiz-biblioteca-de-las-americas/seedlibrary" TargetMode="External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Collections_management_(museum)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Bru-nO-1161770/?utm_source=link-attribution&amp;utm_medium=referral&amp;utm_campaign=image&amp;utm_content=158422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hyperlink" Target="https://pixabay.com/?utm_source=link-attribution&amp;utm_medium=referral&amp;utm_campaign=image&amp;utm_content=1584223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library.health/database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hyperlink" Target="https://www.parkinson.org/" TargetMode="External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23.png"/><Relationship Id="rId10" Type="http://schemas.microsoft.com/office/2007/relationships/diagramDrawing" Target="../diagrams/drawing10.xml"/><Relationship Id="rId4" Type="http://schemas.openxmlformats.org/officeDocument/2006/relationships/hyperlink" Target="https://trentonhealthteam.org/" TargetMode="External"/><Relationship Id="rId9" Type="http://schemas.openxmlformats.org/officeDocument/2006/relationships/diagramColors" Target="../diagrams/colors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diagramLayout" Target="../diagrams/layout11.xml"/><Relationship Id="rId9" Type="http://schemas.openxmlformats.org/officeDocument/2006/relationships/hyperlink" Target="http://peter.baumgartner.name/2014/05/23/double-blind-review-ein-fallbeispiel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15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sv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microsoft.com/office/2007/relationships/hdphoto" Target="../media/hdphoto4.wdp"/><Relationship Id="rId9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sv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pl.org/bike-bethlehem-is-bac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?utm_source=link-attribution&amp;utm_medium=referral&amp;utm_campaign=image&amp;utm_content=516277" TargetMode="External"/><Relationship Id="rId4" Type="http://schemas.openxmlformats.org/officeDocument/2006/relationships/hyperlink" Target="https://pixabay.com/users/geralt-9301/?utm_source=link-attribution&amp;utm_medium=referral&amp;utm_campaign=image&amp;utm_content=516277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tools/challengesupport/selectionpolicytoolkit/weeding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ppgreview.ca/2019/03/14/the-future-of-health-car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710BD-85C3-4B20-B394-6010755F7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895" y="1688124"/>
            <a:ext cx="11338562" cy="2286000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8000" b="1" dirty="0">
                <a:solidFill>
                  <a:srgbClr val="215591"/>
                </a:solidFill>
              </a:rPr>
              <a:t>CONSUMER HEALTH COLLECTION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1FAE5-5979-460F-9633-256D12027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558" y="5126354"/>
            <a:ext cx="9544153" cy="1088177"/>
          </a:xfrm>
        </p:spPr>
        <p:txBody>
          <a:bodyPr anchor="t">
            <a:normAutofit/>
          </a:bodyPr>
          <a:lstStyle/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412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F674-B0E1-4835-8310-09ABE8F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09" y="1"/>
            <a:ext cx="8922682" cy="10287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Health Collection Management Process</a:t>
            </a:r>
          </a:p>
        </p:txBody>
      </p:sp>
      <p:graphicFrame>
        <p:nvGraphicFramePr>
          <p:cNvPr id="7" name="Diagram 6" descr="Process diagram">
            <a:extLst>
              <a:ext uri="{FF2B5EF4-FFF2-40B4-BE49-F238E27FC236}">
                <a16:creationId xmlns:a16="http://schemas.microsoft.com/office/drawing/2014/main" id="{5C947D60-B3D2-45D4-89BE-175FABF1C805}"/>
              </a:ext>
            </a:extLst>
          </p:cNvPr>
          <p:cNvGraphicFramePr/>
          <p:nvPr/>
        </p:nvGraphicFramePr>
        <p:xfrm>
          <a:off x="1560378" y="881161"/>
          <a:ext cx="91110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341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A9C49-9E43-455F-BFC0-1FD712237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92300" y="2163763"/>
            <a:ext cx="8470900" cy="164782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REVIEW COLLECTION POLICY AND PROCEDURES</a:t>
            </a:r>
          </a:p>
        </p:txBody>
      </p:sp>
    </p:spTree>
    <p:extLst>
      <p:ext uri="{BB962C8B-B14F-4D97-AF65-F5344CB8AC3E}">
        <p14:creationId xmlns:p14="http://schemas.microsoft.com/office/powerpoint/2010/main" val="162687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EF674-B0E1-4835-8310-09ABE8FF8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681" y="35473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215591"/>
                </a:solidFill>
              </a:rPr>
              <a:t>Collection Development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2DC93-3251-4C34-9C45-BC070CD7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405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“The Collection Development Policy is designed to support the Library’s mission statement and serves as a guide for the selection, acquisition, maintenance, and retention of materials by establishing roles, responsibilities, and a process for addressing Library user concerns.”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EDC39-0FCE-4095-BE36-7D2073B964E3}"/>
              </a:ext>
            </a:extLst>
          </p:cNvPr>
          <p:cNvSpPr txBox="1"/>
          <p:nvPr/>
        </p:nvSpPr>
        <p:spPr>
          <a:xfrm>
            <a:off x="4376052" y="6170213"/>
            <a:ext cx="7460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Collection Development Policy. New Orleans Public Library. Revised August 2, 2016.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84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AFBE-2C47-479B-9613-A40CACF8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374" y="0"/>
            <a:ext cx="10515600" cy="1325563"/>
          </a:xfrm>
        </p:spPr>
        <p:txBody>
          <a:bodyPr/>
          <a:lstStyle/>
          <a:p>
            <a:r>
              <a:rPr lang="en-US" b="1" dirty="0"/>
              <a:t>Review your Library’s Collection Procedures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2B0024-A7F4-41B4-A337-6D512F3454BA}"/>
              </a:ext>
            </a:extLst>
          </p:cNvPr>
          <p:cNvSpPr/>
          <p:nvPr/>
        </p:nvSpPr>
        <p:spPr>
          <a:xfrm>
            <a:off x="549498" y="1325563"/>
            <a:ext cx="9187031" cy="391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Library collection procedures: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Tactical rather than strategic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Influenced by budget and acquisition priorities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collection procedure should include: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Selection and de-selection (weeding) criteria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 of physical and electronic resources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21559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Guidance for special subjects, such as Health</a:t>
            </a:r>
            <a:endParaRPr lang="en-US" sz="2800" dirty="0">
              <a:solidFill>
                <a:srgbClr val="21559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Diagram 7" descr="Process diagram">
            <a:extLst>
              <a:ext uri="{FF2B5EF4-FFF2-40B4-BE49-F238E27FC236}">
                <a16:creationId xmlns:a16="http://schemas.microsoft.com/office/drawing/2014/main" id="{61C53DF7-807F-425F-BBD2-2F88DE07EB4F}"/>
              </a:ext>
            </a:extLst>
          </p:cNvPr>
          <p:cNvGraphicFramePr/>
          <p:nvPr/>
        </p:nvGraphicFramePr>
        <p:xfrm>
          <a:off x="8776299" y="3274149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028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0974-82AB-41BF-9A1A-B8A2430DA38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382752" y="1909646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KNOW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61550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A62C-7584-4D6C-9937-51727660F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Community needs		Public Demands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C7231-72A4-48A9-B7C4-BA3D1090DE79}"/>
              </a:ext>
            </a:extLst>
          </p:cNvPr>
          <p:cNvSpPr/>
          <p:nvPr/>
        </p:nvSpPr>
        <p:spPr>
          <a:xfrm>
            <a:off x="744682" y="697558"/>
            <a:ext cx="4357255" cy="824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Community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60EDA-5002-433A-B07C-F494824B3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036386"/>
            <a:ext cx="5014495" cy="3685318"/>
          </a:xfrm>
        </p:spPr>
        <p:txBody>
          <a:bodyPr>
            <a:normAutofit/>
          </a:bodyPr>
          <a:lstStyle/>
          <a:p>
            <a:r>
              <a:rPr lang="en-US" dirty="0"/>
              <a:t>What are the community’s health concerns and interests?</a:t>
            </a:r>
          </a:p>
          <a:p>
            <a:r>
              <a:rPr lang="en-US" dirty="0"/>
              <a:t>What are environmental or prevalent health issues?</a:t>
            </a:r>
          </a:p>
          <a:p>
            <a:r>
              <a:rPr lang="en-US" dirty="0"/>
              <a:t>Who in the community does not visit the library, and how might their needs and </a:t>
            </a:r>
            <a:br>
              <a:rPr lang="en-US" dirty="0"/>
            </a:br>
            <a:r>
              <a:rPr lang="en-US" dirty="0"/>
              <a:t>interests be different?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AADE1-8492-41CB-ABD9-409A41A329A9}"/>
              </a:ext>
            </a:extLst>
          </p:cNvPr>
          <p:cNvSpPr/>
          <p:nvPr/>
        </p:nvSpPr>
        <p:spPr>
          <a:xfrm>
            <a:off x="6292393" y="697558"/>
            <a:ext cx="4357255" cy="824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Public Demands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AC1CD0-23EF-44BE-9549-91790AC5F5FC}"/>
              </a:ext>
            </a:extLst>
          </p:cNvPr>
          <p:cNvSpPr txBox="1">
            <a:spLocks/>
          </p:cNvSpPr>
          <p:nvPr/>
        </p:nvSpPr>
        <p:spPr>
          <a:xfrm>
            <a:off x="5933788" y="2036385"/>
            <a:ext cx="5750212" cy="3853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15591"/>
                </a:solidFill>
              </a:rPr>
              <a:t>What do patrons request?</a:t>
            </a:r>
          </a:p>
          <a:p>
            <a:r>
              <a:rPr lang="en-US" dirty="0">
                <a:solidFill>
                  <a:srgbClr val="215591"/>
                </a:solidFill>
              </a:rPr>
              <a:t>Which health subjects are most checked out?</a:t>
            </a:r>
          </a:p>
          <a:p>
            <a:r>
              <a:rPr lang="en-US" dirty="0">
                <a:solidFill>
                  <a:srgbClr val="215591"/>
                </a:solidFill>
              </a:rPr>
              <a:t>What health-related </a:t>
            </a:r>
            <a:br>
              <a:rPr lang="en-US" dirty="0">
                <a:solidFill>
                  <a:srgbClr val="215591"/>
                </a:solidFill>
              </a:rPr>
            </a:br>
            <a:r>
              <a:rPr lang="en-US" dirty="0">
                <a:solidFill>
                  <a:srgbClr val="215591"/>
                </a:solidFill>
              </a:rPr>
              <a:t>reference questions are </a:t>
            </a:r>
            <a:br>
              <a:rPr lang="en-US" dirty="0">
                <a:solidFill>
                  <a:srgbClr val="215591"/>
                </a:solidFill>
              </a:rPr>
            </a:br>
            <a:r>
              <a:rPr lang="en-US" dirty="0">
                <a:solidFill>
                  <a:srgbClr val="215591"/>
                </a:solidFill>
              </a:rPr>
              <a:t>most commonly </a:t>
            </a:r>
            <a:br>
              <a:rPr lang="en-US" dirty="0">
                <a:solidFill>
                  <a:srgbClr val="215591"/>
                </a:solidFill>
              </a:rPr>
            </a:br>
            <a:r>
              <a:rPr lang="en-US" dirty="0">
                <a:solidFill>
                  <a:srgbClr val="215591"/>
                </a:solidFill>
              </a:rPr>
              <a:t>asked?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Diagram 8" descr="Process diagram">
            <a:extLst>
              <a:ext uri="{FF2B5EF4-FFF2-40B4-BE49-F238E27FC236}">
                <a16:creationId xmlns:a16="http://schemas.microsoft.com/office/drawing/2014/main" id="{1ADB5FA1-7943-44D1-983B-DA2ED7C19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9953235"/>
              </p:ext>
            </p:extLst>
          </p:nvPr>
        </p:nvGraphicFramePr>
        <p:xfrm>
          <a:off x="8798503" y="3291839"/>
          <a:ext cx="3918867" cy="272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75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7E29D-4371-47F0-8BC2-92A98C3CC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37" y="0"/>
            <a:ext cx="8491634" cy="989045"/>
          </a:xfrm>
        </p:spPr>
        <p:txBody>
          <a:bodyPr/>
          <a:lstStyle/>
          <a:p>
            <a:r>
              <a:rPr lang="en-US" b="1" dirty="0"/>
              <a:t>Know your community’s needs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C4828-E575-4655-9988-9A7274778EAD}"/>
              </a:ext>
            </a:extLst>
          </p:cNvPr>
          <p:cNvSpPr/>
          <p:nvPr/>
        </p:nvSpPr>
        <p:spPr>
          <a:xfrm>
            <a:off x="615821" y="1614196"/>
            <a:ext cx="8061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215591"/>
                </a:solidFill>
                <a:ea typeface="Times New Roman" panose="02020603050405020304" pitchFamily="18" charset="0"/>
              </a:rPr>
              <a:t>What do you already know about the community’s unique needs for health information and services?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15591"/>
                </a:solidFill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rgbClr val="215591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solidFill>
                  <a:srgbClr val="215591"/>
                </a:solidFill>
                <a:ea typeface="Times New Roman" panose="02020603050405020304" pitchFamily="18" charset="0"/>
              </a:rPr>
              <a:t>What needs would you like to understand better? </a:t>
            </a:r>
            <a:endParaRPr lang="en-US" sz="3600" dirty="0">
              <a:solidFill>
                <a:srgbClr val="215591"/>
              </a:solidFill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8" name="Diagram 7" descr="Process diagram">
            <a:extLst>
              <a:ext uri="{FF2B5EF4-FFF2-40B4-BE49-F238E27FC236}">
                <a16:creationId xmlns:a16="http://schemas.microsoft.com/office/drawing/2014/main" id="{481F34D8-75C8-41BE-8168-CD65371C42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586753"/>
              </p:ext>
            </p:extLst>
          </p:nvPr>
        </p:nvGraphicFramePr>
        <p:xfrm>
          <a:off x="8073121" y="3145878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Users">
            <a:extLst>
              <a:ext uri="{FF2B5EF4-FFF2-40B4-BE49-F238E27FC236}">
                <a16:creationId xmlns:a16="http://schemas.microsoft.com/office/drawing/2014/main" id="{D05CE9F3-A3A2-493E-9AC3-2A7EBF6471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9949" y="147918"/>
            <a:ext cx="2508671" cy="250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1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151A-0F6B-4D49-B298-4DF82E9E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" y="67947"/>
            <a:ext cx="10515600" cy="1325563"/>
          </a:xfrm>
        </p:spPr>
        <p:txBody>
          <a:bodyPr/>
          <a:lstStyle/>
          <a:p>
            <a:r>
              <a:rPr lang="en-US" b="1" dirty="0"/>
              <a:t>Researching Community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1C30-BC52-47C7-AF58-8697EC48A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330" y="1335965"/>
            <a:ext cx="10515600" cy="4691377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US" b="1" dirty="0"/>
              <a:t>Health statistics </a:t>
            </a:r>
            <a:r>
              <a:rPr lang="en-US" dirty="0"/>
              <a:t>for your community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3"/>
              </a:rPr>
              <a:t>County Health Rankings &amp; Roadmaps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hlinkClick r:id="rId4"/>
              </a:rPr>
              <a:t>Rural Health Data Explorer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>
                <a:hlinkClick r:id="rId5"/>
              </a:rPr>
              <a:t>City Health Dashboard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b="1" dirty="0"/>
              <a:t>Contact local healthcare service providers </a:t>
            </a:r>
            <a:r>
              <a:rPr lang="en-US" dirty="0"/>
              <a:t>about health issues in your community (and start building a relationship)</a:t>
            </a:r>
          </a:p>
          <a:p>
            <a:pPr lvl="0">
              <a:lnSpc>
                <a:spcPct val="100000"/>
              </a:lnSpc>
            </a:pPr>
            <a:r>
              <a:rPr lang="en-US" b="1" dirty="0"/>
              <a:t>Contact local government agencies</a:t>
            </a:r>
            <a:r>
              <a:rPr lang="en-US" dirty="0"/>
              <a:t>, nonprofits, news sources, senior centers, etc.</a:t>
            </a:r>
          </a:p>
          <a:p>
            <a:pPr lvl="0">
              <a:lnSpc>
                <a:spcPct val="100000"/>
              </a:lnSpc>
            </a:pPr>
            <a:r>
              <a:rPr lang="en-US" b="1" dirty="0"/>
              <a:t>Talk to patrons </a:t>
            </a:r>
            <a:r>
              <a:rPr lang="en-US" dirty="0"/>
              <a:t>about health needs</a:t>
            </a:r>
          </a:p>
          <a:p>
            <a:pPr lvl="0">
              <a:lnSpc>
                <a:spcPct val="100000"/>
              </a:lnSpc>
            </a:pPr>
            <a:r>
              <a:rPr lang="en-US" b="1" dirty="0"/>
              <a:t>Community outreach </a:t>
            </a:r>
            <a:r>
              <a:rPr lang="en-US" dirty="0"/>
              <a:t>to those not coming to the library - go to them</a:t>
            </a:r>
          </a:p>
        </p:txBody>
      </p:sp>
    </p:spTree>
    <p:extLst>
      <p:ext uri="{BB962C8B-B14F-4D97-AF65-F5344CB8AC3E}">
        <p14:creationId xmlns:p14="http://schemas.microsoft.com/office/powerpoint/2010/main" val="2315072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2867-5922-4F69-A667-28FE871B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Identify community needs that are beyond print and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D8145-0321-460D-B981-193355BBA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5065350" cy="2717403"/>
          </a:xfrm>
        </p:spPr>
        <p:txBody>
          <a:bodyPr/>
          <a:lstStyle/>
          <a:p>
            <a:r>
              <a:rPr lang="en-US" dirty="0"/>
              <a:t>Circulation of things</a:t>
            </a:r>
          </a:p>
          <a:p>
            <a:pPr lvl="1"/>
            <a:r>
              <a:rPr lang="en-US" dirty="0"/>
              <a:t>Bicycles</a:t>
            </a:r>
          </a:p>
          <a:p>
            <a:pPr lvl="1"/>
            <a:r>
              <a:rPr lang="en-US" dirty="0"/>
              <a:t>Wheelchairs</a:t>
            </a:r>
          </a:p>
          <a:p>
            <a:pPr lvl="1"/>
            <a:r>
              <a:rPr lang="en-US" dirty="0"/>
              <a:t>Pedometers</a:t>
            </a:r>
          </a:p>
          <a:p>
            <a:pPr lvl="1"/>
            <a:r>
              <a:rPr lang="en-US" dirty="0"/>
              <a:t>Exercise equipment</a:t>
            </a:r>
          </a:p>
          <a:p>
            <a:pPr lvl="1"/>
            <a:r>
              <a:rPr lang="en-US" dirty="0"/>
              <a:t>Seeds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F4B9B3-B43F-4E36-A91C-23DE1C1D0895}"/>
              </a:ext>
            </a:extLst>
          </p:cNvPr>
          <p:cNvSpPr txBox="1"/>
          <p:nvPr/>
        </p:nvSpPr>
        <p:spPr>
          <a:xfrm rot="16200000">
            <a:off x="9940602" y="1810193"/>
            <a:ext cx="4195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http://archive.wppl.org/info/checkout-bikes.html</a:t>
            </a: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678BB-FB5A-4C69-9F89-B1486213E19D}"/>
              </a:ext>
            </a:extLst>
          </p:cNvPr>
          <p:cNvSpPr txBox="1"/>
          <p:nvPr/>
        </p:nvSpPr>
        <p:spPr>
          <a:xfrm>
            <a:off x="1476258" y="5927077"/>
            <a:ext cx="7293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https://www.kclibrary.org/library-locations/irene-h-ruiz-biblioteca-de-las-americas/seedlibrary</a:t>
            </a:r>
            <a:endParaRPr lang="en-US" sz="1400" dirty="0"/>
          </a:p>
        </p:txBody>
      </p:sp>
      <p:graphicFrame>
        <p:nvGraphicFramePr>
          <p:cNvPr id="5" name="Diagram 4" descr="Process diagram">
            <a:extLst>
              <a:ext uri="{FF2B5EF4-FFF2-40B4-BE49-F238E27FC236}">
                <a16:creationId xmlns:a16="http://schemas.microsoft.com/office/drawing/2014/main" id="{C367D209-8112-4773-B796-A4AB223315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089345"/>
              </p:ext>
            </p:extLst>
          </p:nvPr>
        </p:nvGraphicFramePr>
        <p:xfrm>
          <a:off x="8228339" y="3674637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6B7BE6C-B273-453B-97CF-6CBADCCEC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716" y="4408092"/>
            <a:ext cx="5138738" cy="1581150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53704B-B78B-4CD2-858C-3C85EA014F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246" y="1130687"/>
            <a:ext cx="3990975" cy="282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58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D34A-B4C3-461C-9B1E-F7A6FDEF7D1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24100" y="1795463"/>
            <a:ext cx="7013575" cy="24384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EVALUATE YOUR COLLECTION</a:t>
            </a:r>
          </a:p>
        </p:txBody>
      </p:sp>
    </p:spTree>
    <p:extLst>
      <p:ext uri="{BB962C8B-B14F-4D97-AF65-F5344CB8AC3E}">
        <p14:creationId xmlns:p14="http://schemas.microsoft.com/office/powerpoint/2010/main" val="11272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95-4174-4520-96A0-30DED963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Instructor Introduction</a:t>
            </a:r>
          </a:p>
        </p:txBody>
      </p:sp>
      <p:pic>
        <p:nvPicPr>
          <p:cNvPr id="7" name="Content Placeholder 6" descr="photo of Carolyn Martin, class instructor">
            <a:extLst>
              <a:ext uri="{FF2B5EF4-FFF2-40B4-BE49-F238E27FC236}">
                <a16:creationId xmlns:a16="http://schemas.microsoft.com/office/drawing/2014/main" id="{420813C2-64D4-4354-9FB1-102E80534A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096294"/>
            <a:ext cx="2857500" cy="3810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09033-F251-464C-A13C-B09A3E11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519" y="2096294"/>
            <a:ext cx="5181600" cy="3673132"/>
          </a:xfrm>
        </p:spPr>
        <p:txBody>
          <a:bodyPr/>
          <a:lstStyle/>
          <a:p>
            <a:r>
              <a:rPr lang="en-US" dirty="0"/>
              <a:t>Carolyn Martin, MLS, AHIP</a:t>
            </a:r>
          </a:p>
          <a:p>
            <a:r>
              <a:rPr lang="en-US" dirty="0"/>
              <a:t>Consumer Health Coordinator </a:t>
            </a:r>
          </a:p>
          <a:p>
            <a:r>
              <a:rPr lang="en-US" dirty="0"/>
              <a:t>Network of the National Library of Medicine, Pacific Northwest Region (NNLM PNR)</a:t>
            </a:r>
          </a:p>
          <a:p>
            <a:r>
              <a:rPr lang="en-US" dirty="0"/>
              <a:t>Previously a medical librarian at hospital systems in Indianapolis</a:t>
            </a:r>
          </a:p>
        </p:txBody>
      </p:sp>
    </p:spTree>
    <p:extLst>
      <p:ext uri="{BB962C8B-B14F-4D97-AF65-F5344CB8AC3E}">
        <p14:creationId xmlns:p14="http://schemas.microsoft.com/office/powerpoint/2010/main" val="140639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092E-22F9-486C-AD60-DBB5F64D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2" y="63788"/>
            <a:ext cx="10515600" cy="1325563"/>
          </a:xfrm>
        </p:spPr>
        <p:txBody>
          <a:bodyPr/>
          <a:lstStyle/>
          <a:p>
            <a:r>
              <a:rPr lang="en-US" b="1" dirty="0"/>
              <a:t>Evaluate your collection for…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09C9-08A3-4C31-BFF2-2AA818BDF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69" y="1563252"/>
            <a:ext cx="5181600" cy="4351338"/>
          </a:xfrm>
        </p:spPr>
        <p:txBody>
          <a:bodyPr>
            <a:normAutofit/>
          </a:bodyPr>
          <a:lstStyle/>
          <a:p>
            <a:pPr lvl="1"/>
            <a:r>
              <a:rPr lang="en-US" sz="3000" b="1" dirty="0"/>
              <a:t>Authority </a:t>
            </a:r>
            <a:r>
              <a:rPr lang="en-US" sz="3000" dirty="0"/>
              <a:t>– science-based</a:t>
            </a:r>
          </a:p>
          <a:p>
            <a:pPr lvl="1"/>
            <a:r>
              <a:rPr lang="en-US" sz="3000" b="1" dirty="0"/>
              <a:t>Currency </a:t>
            </a:r>
            <a:r>
              <a:rPr lang="en-US" sz="3000" dirty="0"/>
              <a:t>– fact and appearance </a:t>
            </a:r>
          </a:p>
          <a:p>
            <a:pPr lvl="1"/>
            <a:r>
              <a:rPr lang="en-US" sz="3000" b="1" dirty="0"/>
              <a:t>Appropriate to your community </a:t>
            </a:r>
            <a:r>
              <a:rPr lang="en-US" sz="3000" dirty="0"/>
              <a:t>– language,  age </a:t>
            </a:r>
          </a:p>
          <a:p>
            <a:pPr lvl="1"/>
            <a:r>
              <a:rPr lang="en-US" sz="3000" b="1" dirty="0"/>
              <a:t>Accessible</a:t>
            </a:r>
            <a:r>
              <a:rPr lang="en-US" sz="3000" dirty="0"/>
              <a:t> – individually or via multiple formats</a:t>
            </a:r>
          </a:p>
        </p:txBody>
      </p:sp>
      <p:pic>
        <p:nvPicPr>
          <p:cNvPr id="8" name="Content Placeholder 7" descr="Library staff sorting collection">
            <a:extLst>
              <a:ext uri="{FF2B5EF4-FFF2-40B4-BE49-F238E27FC236}">
                <a16:creationId xmlns:a16="http://schemas.microsoft.com/office/drawing/2014/main" id="{982A9DA8-7D94-4A76-BEFA-2E140B3B49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71615" y="1662115"/>
            <a:ext cx="5943600" cy="39624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3ABDF6-BBB2-481F-BC30-CB014A7BE08A}"/>
              </a:ext>
            </a:extLst>
          </p:cNvPr>
          <p:cNvSpPr txBox="1"/>
          <p:nvPr/>
        </p:nvSpPr>
        <p:spPr>
          <a:xfrm>
            <a:off x="6172200" y="57284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Collections_management_(museum)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3525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35E7D20-7C2B-4A1B-90E1-43757B2F6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93424" cy="1006475"/>
          </a:xfrm>
        </p:spPr>
        <p:txBody>
          <a:bodyPr/>
          <a:lstStyle/>
          <a:p>
            <a:r>
              <a:rPr lang="en-US" b="1" dirty="0"/>
              <a:t>Weed health material ruthlessly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709C9-08A3-4C31-BFF2-2AA818BDF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08" y="1494134"/>
            <a:ext cx="8494819" cy="4712147"/>
          </a:xfrm>
        </p:spPr>
        <p:txBody>
          <a:bodyPr>
            <a:normAutofit/>
          </a:bodyPr>
          <a:lstStyle/>
          <a:p>
            <a:r>
              <a:rPr lang="en-US" sz="3200" dirty="0"/>
              <a:t>Closely evaluate any print material that is more than 2 years old.  </a:t>
            </a:r>
          </a:p>
          <a:p>
            <a:r>
              <a:rPr lang="en-US" sz="3200" dirty="0"/>
              <a:t>Outdated materials must be promptly discarded.</a:t>
            </a:r>
          </a:p>
          <a:p>
            <a:r>
              <a:rPr lang="en-US" sz="3200" dirty="0">
                <a:solidFill>
                  <a:srgbClr val="215591"/>
                </a:solidFill>
              </a:rPr>
              <a:t>Evaluate works on diet and exercise in the same way as all health material.</a:t>
            </a:r>
            <a:endParaRPr lang="en-US" sz="3200" dirty="0"/>
          </a:p>
          <a:p>
            <a:r>
              <a:rPr lang="en-US" sz="3200" dirty="0"/>
              <a:t>Do not regift weeded health material. </a:t>
            </a:r>
          </a:p>
          <a:p>
            <a:r>
              <a:rPr lang="en-US" sz="3200" dirty="0"/>
              <a:t>Do not hold on to an outdated print material just because it was expensive.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 descr="Process diagram">
            <a:extLst>
              <a:ext uri="{FF2B5EF4-FFF2-40B4-BE49-F238E27FC236}">
                <a16:creationId xmlns:a16="http://schemas.microsoft.com/office/drawing/2014/main" id="{5D587C05-68FA-4667-98EE-1EB3BFD8ED21}"/>
              </a:ext>
            </a:extLst>
          </p:cNvPr>
          <p:cNvGraphicFramePr/>
          <p:nvPr/>
        </p:nvGraphicFramePr>
        <p:xfrm>
          <a:off x="8797814" y="3301346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7215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1535-8606-473F-ABDB-83D571106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8800" y="235108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KNOWLEDGE CHECK 1</a:t>
            </a:r>
          </a:p>
        </p:txBody>
      </p:sp>
    </p:spTree>
    <p:extLst>
      <p:ext uri="{BB962C8B-B14F-4D97-AF65-F5344CB8AC3E}">
        <p14:creationId xmlns:p14="http://schemas.microsoft.com/office/powerpoint/2010/main" val="1209588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8243-9B1A-4EDD-9739-B9ED73DA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3" y="131859"/>
            <a:ext cx="10227906" cy="819863"/>
          </a:xfrm>
        </p:spPr>
        <p:txBody>
          <a:bodyPr/>
          <a:lstStyle/>
          <a:p>
            <a:r>
              <a:rPr lang="en-US" b="1" dirty="0" err="1"/>
              <a:t>Dermadoctor</a:t>
            </a:r>
            <a:r>
              <a:rPr lang="en-US" b="1" dirty="0"/>
              <a:t> - Trust or Trash?</a:t>
            </a:r>
          </a:p>
        </p:txBody>
      </p:sp>
      <p:pic>
        <p:nvPicPr>
          <p:cNvPr id="4" name="Content Placeholder 3" descr="Screenshot of catalog record of The Dermadoctor: the smart guide to healthy beautiful skin and looking good at any age.">
            <a:extLst>
              <a:ext uri="{FF2B5EF4-FFF2-40B4-BE49-F238E27FC236}">
                <a16:creationId xmlns:a16="http://schemas.microsoft.com/office/drawing/2014/main" id="{9F40BD18-3B49-408E-A413-59DAF92052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2" y="819659"/>
            <a:ext cx="8929395" cy="3974841"/>
          </a:xfrm>
          <a:prstGeom prst="rect">
            <a:avLst/>
          </a:prstGeom>
        </p:spPr>
      </p:pic>
      <p:grpSp>
        <p:nvGrpSpPr>
          <p:cNvPr id="3" name="Group 2" descr="Trush, Trash, Maybe buttons">
            <a:extLst>
              <a:ext uri="{FF2B5EF4-FFF2-40B4-BE49-F238E27FC236}">
                <a16:creationId xmlns:a16="http://schemas.microsoft.com/office/drawing/2014/main" id="{0F5CF0FB-9762-462A-B418-6F07F2D14417}"/>
              </a:ext>
            </a:extLst>
          </p:cNvPr>
          <p:cNvGrpSpPr/>
          <p:nvPr/>
        </p:nvGrpSpPr>
        <p:grpSpPr>
          <a:xfrm>
            <a:off x="2133600" y="4884213"/>
            <a:ext cx="8525070" cy="1228373"/>
            <a:chOff x="2133600" y="4884213"/>
            <a:chExt cx="8525070" cy="12283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F3E862-0338-4979-A777-9DF7CA1ED7A9}"/>
                </a:ext>
              </a:extLst>
            </p:cNvPr>
            <p:cNvSpPr/>
            <p:nvPr/>
          </p:nvSpPr>
          <p:spPr>
            <a:xfrm>
              <a:off x="2133600" y="4885140"/>
              <a:ext cx="2537927" cy="11943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Trust </a:t>
              </a:r>
            </a:p>
          </p:txBody>
        </p:sp>
        <p:pic>
          <p:nvPicPr>
            <p:cNvPr id="8" name="Graphic 7" descr="Checkmark">
              <a:extLst>
                <a:ext uri="{FF2B5EF4-FFF2-40B4-BE49-F238E27FC236}">
                  <a16:creationId xmlns:a16="http://schemas.microsoft.com/office/drawing/2014/main" id="{B47640E5-5BDA-44E7-8ADE-4BB9DAB9E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5572" y="5164133"/>
              <a:ext cx="914400" cy="9144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AFADE8C-02DB-4FF2-9480-6C3854A8E501}"/>
                </a:ext>
              </a:extLst>
            </p:cNvPr>
            <p:cNvSpPr/>
            <p:nvPr/>
          </p:nvSpPr>
          <p:spPr>
            <a:xfrm>
              <a:off x="5102988" y="4884213"/>
              <a:ext cx="2537927" cy="11943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Trash</a:t>
              </a:r>
            </a:p>
          </p:txBody>
        </p:sp>
        <p:pic>
          <p:nvPicPr>
            <p:cNvPr id="11" name="Graphic 10" descr="Close">
              <a:extLst>
                <a:ext uri="{FF2B5EF4-FFF2-40B4-BE49-F238E27FC236}">
                  <a16:creationId xmlns:a16="http://schemas.microsoft.com/office/drawing/2014/main" id="{C25428D7-440B-4E21-98A7-A68CDC82C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750180" y="5198186"/>
              <a:ext cx="914400" cy="9144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43994C5-9382-41C8-B69B-61B33194CFB4}"/>
                </a:ext>
              </a:extLst>
            </p:cNvPr>
            <p:cNvSpPr/>
            <p:nvPr/>
          </p:nvSpPr>
          <p:spPr>
            <a:xfrm>
              <a:off x="8120743" y="4884214"/>
              <a:ext cx="2537927" cy="1194319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Maybe</a:t>
              </a:r>
            </a:p>
          </p:txBody>
        </p:sp>
        <p:pic>
          <p:nvPicPr>
            <p:cNvPr id="10" name="Graphic 9" descr="Question mark">
              <a:extLst>
                <a:ext uri="{FF2B5EF4-FFF2-40B4-BE49-F238E27FC236}">
                  <a16:creationId xmlns:a16="http://schemas.microsoft.com/office/drawing/2014/main" id="{71AC8274-2837-4483-A764-9BFFBDB65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44270" y="5164132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681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087A-3EC6-496F-9CED-26289769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3" y="51616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 err="1"/>
              <a:t>Dermadoctor</a:t>
            </a:r>
            <a:r>
              <a:rPr lang="en-US" b="1" dirty="0"/>
              <a:t> - TRASH!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7BBA-3215-4E0B-882D-B9313490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7570" y="1825625"/>
            <a:ext cx="3318117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Reasons </a:t>
            </a:r>
          </a:p>
          <a:p>
            <a:pPr marL="339725" indent="-339725"/>
            <a:r>
              <a:rPr lang="en-US" sz="3200" dirty="0"/>
              <a:t>Out of date </a:t>
            </a:r>
          </a:p>
          <a:p>
            <a:pPr marL="339725" indent="-339725"/>
            <a:r>
              <a:rPr lang="en-US" sz="3200" dirty="0"/>
              <a:t>Author is selling skin-care products </a:t>
            </a:r>
            <a:r>
              <a:rPr lang="en-US" sz="3200" i="1" dirty="0"/>
              <a:t>(see mentioned website)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600" dirty="0"/>
          </a:p>
        </p:txBody>
      </p:sp>
      <p:grpSp>
        <p:nvGrpSpPr>
          <p:cNvPr id="4" name="Group 3" descr="Dermadoctor screenshot with red X">
            <a:extLst>
              <a:ext uri="{FF2B5EF4-FFF2-40B4-BE49-F238E27FC236}">
                <a16:creationId xmlns:a16="http://schemas.microsoft.com/office/drawing/2014/main" id="{3DBE130D-AC16-4C22-A45A-F9818C583BF7}"/>
              </a:ext>
            </a:extLst>
          </p:cNvPr>
          <p:cNvGrpSpPr/>
          <p:nvPr/>
        </p:nvGrpSpPr>
        <p:grpSpPr>
          <a:xfrm>
            <a:off x="4027254" y="1345393"/>
            <a:ext cx="7905750" cy="4629988"/>
            <a:chOff x="4027254" y="1345393"/>
            <a:chExt cx="7905750" cy="4629988"/>
          </a:xfrm>
        </p:grpSpPr>
        <p:pic>
          <p:nvPicPr>
            <p:cNvPr id="5" name="Content Placeholder 3" descr="Dermadoctor screenshot with X on top.">
              <a:extLst>
                <a:ext uri="{FF2B5EF4-FFF2-40B4-BE49-F238E27FC236}">
                  <a16:creationId xmlns:a16="http://schemas.microsoft.com/office/drawing/2014/main" id="{6A725BCD-7C89-4B22-8782-8771DA654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7254" y="1981853"/>
              <a:ext cx="7905750" cy="3228975"/>
            </a:xfrm>
            <a:prstGeom prst="rect">
              <a:avLst/>
            </a:prstGeom>
            <a:noFill/>
          </p:spPr>
        </p:pic>
        <p:pic>
          <p:nvPicPr>
            <p:cNvPr id="18" name="Graphic 17" descr="Close">
              <a:extLst>
                <a:ext uri="{FF2B5EF4-FFF2-40B4-BE49-F238E27FC236}">
                  <a16:creationId xmlns:a16="http://schemas.microsoft.com/office/drawing/2014/main" id="{7CF01C60-C589-49EF-A72F-8E4DB05E4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324441" y="1345393"/>
              <a:ext cx="4629988" cy="4629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5591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6D8F-BC0B-4CE9-A6B7-8742243FCF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257300" y="1906588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ADDING RESOURCES</a:t>
            </a:r>
          </a:p>
        </p:txBody>
      </p:sp>
    </p:spTree>
    <p:extLst>
      <p:ext uri="{BB962C8B-B14F-4D97-AF65-F5344CB8AC3E}">
        <p14:creationId xmlns:p14="http://schemas.microsoft.com/office/powerpoint/2010/main" val="778315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84B7D-C8B5-48DC-974A-A7413893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The core of the health collection should be online. 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40157-9CCB-40F3-8065-2B0CA548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43876" y="2496230"/>
            <a:ext cx="5181600" cy="27411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Constantly updated databases </a:t>
            </a:r>
          </a:p>
          <a:p>
            <a:r>
              <a:rPr lang="en-US" dirty="0"/>
              <a:t>Reflects current medical practices</a:t>
            </a:r>
          </a:p>
          <a:p>
            <a:r>
              <a:rPr lang="en-US" dirty="0"/>
              <a:t>Free</a:t>
            </a:r>
          </a:p>
          <a:p>
            <a:r>
              <a:rPr lang="en-US" dirty="0"/>
              <a:t>Does not take up space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9B87041-20D6-4ED5-AE7F-1E471C1A2A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3" y="1223159"/>
            <a:ext cx="7878420" cy="5097336"/>
          </a:xfrm>
          <a:prstGeom prst="rect">
            <a:avLst/>
          </a:prstGeom>
        </p:spPr>
      </p:pic>
      <p:graphicFrame>
        <p:nvGraphicFramePr>
          <p:cNvPr id="7" name="Diagram 6" descr="Process diagram">
            <a:extLst>
              <a:ext uri="{FF2B5EF4-FFF2-40B4-BE49-F238E27FC236}">
                <a16:creationId xmlns:a16="http://schemas.microsoft.com/office/drawing/2014/main" id="{669480A5-0C26-41B1-8803-4B19D7E5F6FB}"/>
              </a:ext>
            </a:extLst>
          </p:cNvPr>
          <p:cNvGraphicFramePr/>
          <p:nvPr/>
        </p:nvGraphicFramePr>
        <p:xfrm>
          <a:off x="8786879" y="3255041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11089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66904-B2A6-4643-90A2-6F5411E5248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An Authoritative Set of Online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BC922-6DA1-467C-9FC2-402A83F54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258" y="1690690"/>
            <a:ext cx="5347448" cy="44183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1" dirty="0"/>
              <a:t>Public Library Online Health Collection Resources List</a:t>
            </a:r>
          </a:p>
          <a:p>
            <a:r>
              <a:rPr lang="en-US" dirty="0"/>
              <a:t>All free resources</a:t>
            </a:r>
          </a:p>
          <a:p>
            <a:r>
              <a:rPr lang="en-US" dirty="0"/>
              <a:t>Relies on evidence-based science and current medical practice</a:t>
            </a:r>
          </a:p>
          <a:p>
            <a:r>
              <a:rPr lang="en-US" dirty="0"/>
              <a:t>Updated very frequently</a:t>
            </a:r>
          </a:p>
          <a:p>
            <a:r>
              <a:rPr lang="en-US" u="sng" dirty="0"/>
              <a:t>Still needs regular evaluation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6751D0-BF0E-44F6-87F9-A003E1BA7824}"/>
              </a:ext>
            </a:extLst>
          </p:cNvPr>
          <p:cNvSpPr txBox="1"/>
          <p:nvPr/>
        </p:nvSpPr>
        <p:spPr>
          <a:xfrm>
            <a:off x="9563100" y="5893594"/>
            <a:ext cx="4076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Image by </a:t>
            </a:r>
            <a:r>
              <a:rPr lang="en-US" sz="800" u="sng" dirty="0">
                <a:hlinkClick r:id="rId3"/>
              </a:rPr>
              <a:t>Bruno /Germany</a:t>
            </a:r>
            <a:r>
              <a:rPr lang="en-US" sz="800" dirty="0"/>
              <a:t> from </a:t>
            </a:r>
            <a:r>
              <a:rPr lang="en-US" sz="800" u="sng" dirty="0" err="1">
                <a:hlinkClick r:id="rId4"/>
              </a:rPr>
              <a:t>Pixabay</a:t>
            </a:r>
            <a:endParaRPr lang="en-US" sz="800" dirty="0"/>
          </a:p>
        </p:txBody>
      </p:sp>
      <p:pic>
        <p:nvPicPr>
          <p:cNvPr id="6" name="Picture 5" descr="A stethescope on a table">
            <a:extLst>
              <a:ext uri="{FF2B5EF4-FFF2-40B4-BE49-F238E27FC236}">
                <a16:creationId xmlns:a16="http://schemas.microsoft.com/office/drawing/2014/main" id="{EB2E7440-DFAB-4E7F-AEBF-DF7790FF0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540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C22A-B757-4FF0-8976-B567205F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37" y="229201"/>
            <a:ext cx="10515600" cy="1325563"/>
          </a:xfrm>
        </p:spPr>
        <p:txBody>
          <a:bodyPr/>
          <a:lstStyle/>
          <a:p>
            <a:r>
              <a:rPr lang="en-US" b="1" dirty="0"/>
              <a:t>MedlinePlus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Content Placeholder 4" descr="MedlinePlus home webpage">
            <a:extLst>
              <a:ext uri="{FF2B5EF4-FFF2-40B4-BE49-F238E27FC236}">
                <a16:creationId xmlns:a16="http://schemas.microsoft.com/office/drawing/2014/main" id="{BC32674A-5FBC-45B4-9355-005476518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06160" y="1027906"/>
            <a:ext cx="7966308" cy="53395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C6824-583B-4992-AE70-EE4A185D9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F9F99-9BD9-4422-B838-F0A597D458B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A488-4DE2-462F-90C3-2F7DF5F17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19050"/>
            <a:ext cx="10696575" cy="63384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Healthy Community Tools &gt; Databases</a:t>
            </a:r>
          </a:p>
        </p:txBody>
      </p:sp>
      <p:pic>
        <p:nvPicPr>
          <p:cNvPr id="5" name="Content Placeholder 4" descr="Screenshot of Health Community Tools for Public Libraries">
            <a:hlinkClick r:id="rId3"/>
            <a:extLst>
              <a:ext uri="{FF2B5EF4-FFF2-40B4-BE49-F238E27FC236}">
                <a16:creationId xmlns:a16="http://schemas.microsoft.com/office/drawing/2014/main" id="{BB246E2B-CAE9-49EA-9B3A-CCDCFCE87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40" t="8641" r="13956" b="17677"/>
          <a:stretch/>
        </p:blipFill>
        <p:spPr>
          <a:xfrm>
            <a:off x="1749620" y="695325"/>
            <a:ext cx="9587196" cy="5457825"/>
          </a:xfrm>
          <a:ln w="12700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3451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B4CC-2745-4B79-8477-E7AFA5A2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0831-1C26-4C8B-A196-04DC3E18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Self-paced </a:t>
            </a:r>
          </a:p>
          <a:p>
            <a:pPr lvl="0"/>
            <a:r>
              <a:rPr lang="en-US" dirty="0"/>
              <a:t>One hour-long recorded video session</a:t>
            </a:r>
          </a:p>
          <a:p>
            <a:pPr lvl="0"/>
            <a:r>
              <a:rPr lang="en-US" dirty="0"/>
              <a:t>1.5 – 2 hours of assignments on your own each week</a:t>
            </a:r>
          </a:p>
          <a:p>
            <a:r>
              <a:rPr lang="en-US" dirty="0"/>
              <a:t>Assignments = reading, exploring, planning for your library and submit in Moodle</a:t>
            </a:r>
          </a:p>
          <a:p>
            <a:pPr lvl="0"/>
            <a:r>
              <a:rPr lang="en-US" dirty="0"/>
              <a:t>4 CE credit hours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9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F2AC-9531-492C-9079-39CC5A445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611" y="6205"/>
            <a:ext cx="10515600" cy="1325563"/>
          </a:xfrm>
        </p:spPr>
        <p:txBody>
          <a:bodyPr/>
          <a:lstStyle/>
          <a:p>
            <a:r>
              <a:rPr lang="en-US" b="1" dirty="0"/>
              <a:t>Additional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4831A-056F-4E3F-BCE3-2E2CB22B5F92}"/>
              </a:ext>
            </a:extLst>
          </p:cNvPr>
          <p:cNvSpPr/>
          <p:nvPr/>
        </p:nvSpPr>
        <p:spPr>
          <a:xfrm>
            <a:off x="825213" y="1284143"/>
            <a:ext cx="9031847" cy="3579847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3600" b="1" dirty="0">
                <a:solidFill>
                  <a:srgbClr val="25488D"/>
                </a:solidFill>
              </a:rPr>
              <a:t>Consider adding: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5488D"/>
                </a:solidFill>
              </a:rPr>
              <a:t>Web-sites specific to locality or community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5488D"/>
                </a:solidFill>
              </a:rPr>
              <a:t>Small selection of print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25488D"/>
                </a:solidFill>
              </a:rPr>
              <a:t>Things</a:t>
            </a:r>
          </a:p>
        </p:txBody>
      </p:sp>
      <p:graphicFrame>
        <p:nvGraphicFramePr>
          <p:cNvPr id="5" name="Diagram 4" descr="Process diagram">
            <a:extLst>
              <a:ext uri="{FF2B5EF4-FFF2-40B4-BE49-F238E27FC236}">
                <a16:creationId xmlns:a16="http://schemas.microsoft.com/office/drawing/2014/main" id="{FF03EF2E-C9CB-44A0-B6CD-C20A720E7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4317779"/>
              </p:ext>
            </p:extLst>
          </p:nvPr>
        </p:nvGraphicFramePr>
        <p:xfrm>
          <a:off x="8544833" y="3255041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2083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E66F-62A0-418B-BCB9-BA23F151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06" y="41277"/>
            <a:ext cx="10515600" cy="1325563"/>
          </a:xfrm>
        </p:spPr>
        <p:txBody>
          <a:bodyPr/>
          <a:lstStyle/>
          <a:p>
            <a:r>
              <a:rPr lang="en-US" b="1" dirty="0"/>
              <a:t>Community needs and local resources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DCF62C8-75D8-4850-A50C-F427C2C8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530350"/>
            <a:ext cx="10515600" cy="43045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Topics of interest such as specific medical conditions </a:t>
            </a:r>
          </a:p>
          <a:p>
            <a:pPr marL="742950" lvl="1" indent="-285750"/>
            <a:r>
              <a:rPr lang="en-US" sz="2800" dirty="0"/>
              <a:t>e.g. </a:t>
            </a:r>
            <a:r>
              <a:rPr lang="en-US" sz="2800" dirty="0">
                <a:hlinkClick r:id="rId3"/>
              </a:rPr>
              <a:t>The Parkinson’s Foundation</a:t>
            </a:r>
            <a:br>
              <a:rPr lang="en-US" sz="2800" u="sng" dirty="0"/>
            </a:br>
            <a:endParaRPr lang="en-US" sz="2800" u="sng" dirty="0"/>
          </a:p>
          <a:p>
            <a:pPr marL="285750" indent="-285750"/>
            <a:r>
              <a:rPr lang="en-US" dirty="0"/>
              <a:t>Local health information and organizations</a:t>
            </a:r>
          </a:p>
          <a:p>
            <a:pPr marL="742950" lvl="1" indent="-285750"/>
            <a:r>
              <a:rPr lang="en-US" sz="2800" dirty="0"/>
              <a:t>e.g. </a:t>
            </a:r>
            <a:r>
              <a:rPr lang="en-US" sz="2800" dirty="0">
                <a:hlinkClick r:id="rId4"/>
              </a:rPr>
              <a:t>Trenton Health Team </a:t>
            </a:r>
            <a:br>
              <a:rPr lang="en-US" sz="2800" dirty="0"/>
            </a:br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9FE06C9-BCDB-494C-B602-AE899394C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4602825"/>
            <a:ext cx="5181601" cy="1540087"/>
          </a:xfrm>
          <a:prstGeom prst="rect">
            <a:avLst/>
          </a:prstGeom>
        </p:spPr>
      </p:pic>
      <p:graphicFrame>
        <p:nvGraphicFramePr>
          <p:cNvPr id="7" name="Diagram 6" descr="Process diagram">
            <a:extLst>
              <a:ext uri="{FF2B5EF4-FFF2-40B4-BE49-F238E27FC236}">
                <a16:creationId xmlns:a16="http://schemas.microsoft.com/office/drawing/2014/main" id="{0C957F7B-64F7-470B-8192-BE41F721A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109336"/>
              </p:ext>
            </p:extLst>
          </p:nvPr>
        </p:nvGraphicFramePr>
        <p:xfrm>
          <a:off x="8105921" y="3257257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975915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E66F-62A0-418B-BCB9-BA23F1512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2227"/>
            <a:ext cx="10515600" cy="1325563"/>
          </a:xfrm>
        </p:spPr>
        <p:txBody>
          <a:bodyPr/>
          <a:lstStyle/>
          <a:p>
            <a:r>
              <a:rPr lang="en-US" b="1" dirty="0"/>
              <a:t>Evaluate Websites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960087-A5BD-41B3-9F9E-01C2FB14039C}"/>
              </a:ext>
            </a:extLst>
          </p:cNvPr>
          <p:cNvSpPr/>
          <p:nvPr/>
        </p:nvSpPr>
        <p:spPr>
          <a:xfrm>
            <a:off x="0" y="1415329"/>
            <a:ext cx="1102995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2" indent="-285750"/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Review websites regularly for: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Authority, objectivity, currency 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Coverage, presentation, ease of access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Fit between intended audience and your users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Diagram 5" descr="Process diagram">
            <a:extLst>
              <a:ext uri="{FF2B5EF4-FFF2-40B4-BE49-F238E27FC236}">
                <a16:creationId xmlns:a16="http://schemas.microsoft.com/office/drawing/2014/main" id="{98F5D028-02D1-4A37-8AEA-D8FBE0E6EC3D}"/>
              </a:ext>
            </a:extLst>
          </p:cNvPr>
          <p:cNvGraphicFramePr/>
          <p:nvPr/>
        </p:nvGraphicFramePr>
        <p:xfrm>
          <a:off x="8544833" y="3255041"/>
          <a:ext cx="3942325" cy="274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Thumbs up, thumbs down graphic">
            <a:extLst>
              <a:ext uri="{FF2B5EF4-FFF2-40B4-BE49-F238E27FC236}">
                <a16:creationId xmlns:a16="http://schemas.microsoft.com/office/drawing/2014/main" id="{2E269179-33AD-46B2-B6E7-B96DE228FA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067175" y="4028039"/>
            <a:ext cx="3048000" cy="1737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EB3B41-7728-42A1-B457-FC3E6014C208}"/>
              </a:ext>
            </a:extLst>
          </p:cNvPr>
          <p:cNvSpPr txBox="1"/>
          <p:nvPr/>
        </p:nvSpPr>
        <p:spPr>
          <a:xfrm>
            <a:off x="4076700" y="576539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://peter.baumgartner.name/2014/05/23/double-blind-review-ein-fallbeispiel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30504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C1535-8606-473F-ABDB-83D5711068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9337" y="2469558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KNOWLEDGE CHECK 2</a:t>
            </a:r>
          </a:p>
        </p:txBody>
      </p:sp>
    </p:spTree>
    <p:extLst>
      <p:ext uri="{BB962C8B-B14F-4D97-AF65-F5344CB8AC3E}">
        <p14:creationId xmlns:p14="http://schemas.microsoft.com/office/powerpoint/2010/main" val="2445164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3B6D202-ABA4-4DB7-AF92-A3E5B5A3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044" y="40329"/>
            <a:ext cx="10227906" cy="819863"/>
          </a:xfrm>
        </p:spPr>
        <p:txBody>
          <a:bodyPr/>
          <a:lstStyle/>
          <a:p>
            <a:r>
              <a:rPr lang="en-US" b="1" dirty="0"/>
              <a:t>Health.gov - Trust or Trash?</a:t>
            </a:r>
          </a:p>
        </p:txBody>
      </p:sp>
      <p:pic>
        <p:nvPicPr>
          <p:cNvPr id="13" name="Picture 12" descr="Screenshot of health.gov page listing 2015-20 Dietary Guidelines for Americans">
            <a:extLst>
              <a:ext uri="{FF2B5EF4-FFF2-40B4-BE49-F238E27FC236}">
                <a16:creationId xmlns:a16="http://schemas.microsoft.com/office/drawing/2014/main" id="{2136674A-7D5C-459F-A180-477E481A41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30437"/>
          <a:stretch/>
        </p:blipFill>
        <p:spPr>
          <a:xfrm>
            <a:off x="942392" y="953581"/>
            <a:ext cx="7934325" cy="5042274"/>
          </a:xfrm>
          <a:prstGeom prst="rect">
            <a:avLst/>
          </a:prstGeom>
        </p:spPr>
      </p:pic>
      <p:grpSp>
        <p:nvGrpSpPr>
          <p:cNvPr id="2" name="Group 1" descr="Trust, trash or maybe buttons">
            <a:extLst>
              <a:ext uri="{FF2B5EF4-FFF2-40B4-BE49-F238E27FC236}">
                <a16:creationId xmlns:a16="http://schemas.microsoft.com/office/drawing/2014/main" id="{26A28DDB-219C-4F23-AB38-B592C63B9751}"/>
              </a:ext>
            </a:extLst>
          </p:cNvPr>
          <p:cNvGrpSpPr/>
          <p:nvPr/>
        </p:nvGrpSpPr>
        <p:grpSpPr>
          <a:xfrm>
            <a:off x="9348495" y="1036883"/>
            <a:ext cx="2537929" cy="4214235"/>
            <a:chOff x="9348495" y="1036883"/>
            <a:chExt cx="2537929" cy="421423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0638B0A-B9FA-48CF-A2FE-1A7B3422DAA5}"/>
                </a:ext>
              </a:extLst>
            </p:cNvPr>
            <p:cNvGrpSpPr/>
            <p:nvPr/>
          </p:nvGrpSpPr>
          <p:grpSpPr>
            <a:xfrm>
              <a:off x="9348495" y="1036883"/>
              <a:ext cx="2537927" cy="1017270"/>
              <a:chOff x="276035" y="5199484"/>
              <a:chExt cx="2537927" cy="101727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94767B6-20E4-487B-918C-BEF3ED98C5EF}"/>
                  </a:ext>
                </a:extLst>
              </p:cNvPr>
              <p:cNvSpPr/>
              <p:nvPr/>
            </p:nvSpPr>
            <p:spPr>
              <a:xfrm>
                <a:off x="276035" y="5199484"/>
                <a:ext cx="2537927" cy="9144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Trust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7" name="Graphic 6" descr="Checkmark">
                <a:extLst>
                  <a:ext uri="{FF2B5EF4-FFF2-40B4-BE49-F238E27FC236}">
                    <a16:creationId xmlns:a16="http://schemas.microsoft.com/office/drawing/2014/main" id="{680C5351-6AA7-4B79-8C06-13DD1AA95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87121" y="530235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E67D689-67D0-4CCF-8EA0-1BCAF8DA24B3}"/>
                </a:ext>
              </a:extLst>
            </p:cNvPr>
            <p:cNvGrpSpPr/>
            <p:nvPr/>
          </p:nvGrpSpPr>
          <p:grpSpPr>
            <a:xfrm>
              <a:off x="9348496" y="2711851"/>
              <a:ext cx="2537927" cy="952422"/>
              <a:chOff x="3358247" y="5251118"/>
              <a:chExt cx="2537927" cy="95242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BCD7AC7-861F-469F-8414-3C2674B0EEAE}"/>
                  </a:ext>
                </a:extLst>
              </p:cNvPr>
              <p:cNvSpPr/>
              <p:nvPr/>
            </p:nvSpPr>
            <p:spPr>
              <a:xfrm>
                <a:off x="3358247" y="5251118"/>
                <a:ext cx="2537927" cy="8590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Trash</a:t>
                </a:r>
              </a:p>
            </p:txBody>
          </p:sp>
          <p:pic>
            <p:nvPicPr>
              <p:cNvPr id="9" name="Graphic 8" descr="Close">
                <a:extLst>
                  <a:ext uri="{FF2B5EF4-FFF2-40B4-BE49-F238E27FC236}">
                    <a16:creationId xmlns:a16="http://schemas.microsoft.com/office/drawing/2014/main" id="{D7A7E98A-1F26-497D-B4E7-BE5066E9A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981774" y="5289140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69E4AB-7ED1-43BE-8BD2-0ABFF2D182C3}"/>
                </a:ext>
              </a:extLst>
            </p:cNvPr>
            <p:cNvGrpSpPr/>
            <p:nvPr/>
          </p:nvGrpSpPr>
          <p:grpSpPr>
            <a:xfrm>
              <a:off x="9348497" y="4336718"/>
              <a:ext cx="2537927" cy="914400"/>
              <a:chOff x="6558645" y="5199484"/>
              <a:chExt cx="2537927" cy="91440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DA26DA4-F404-457D-8869-9A4F2DE7062E}"/>
                  </a:ext>
                </a:extLst>
              </p:cNvPr>
              <p:cNvSpPr/>
              <p:nvPr/>
            </p:nvSpPr>
            <p:spPr>
              <a:xfrm>
                <a:off x="6558645" y="5254849"/>
                <a:ext cx="2537927" cy="8590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Maybe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  <p:pic>
            <p:nvPicPr>
              <p:cNvPr id="3" name="Graphic 2" descr="Question mark">
                <a:extLst>
                  <a:ext uri="{FF2B5EF4-FFF2-40B4-BE49-F238E27FC236}">
                    <a16:creationId xmlns:a16="http://schemas.microsoft.com/office/drawing/2014/main" id="{92DFB0A5-9737-48E1-AA72-0D04E8A4E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82172" y="5199484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17689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A3FF-995B-4DBB-987B-E3442EFC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1" y="64679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Health.gov - TRUST!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7BBA-3215-4E0B-882D-B9313490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Reasons</a:t>
            </a:r>
          </a:p>
          <a:p>
            <a:r>
              <a:rPr lang="en-US" sz="3600" dirty="0"/>
              <a:t> “.gov” = government site = reliable source</a:t>
            </a:r>
          </a:p>
          <a:p>
            <a:r>
              <a:rPr lang="en-US" sz="3600" dirty="0"/>
              <a:t>Specific article dated 2015 - 2020</a:t>
            </a:r>
          </a:p>
        </p:txBody>
      </p:sp>
      <p:grpSp>
        <p:nvGrpSpPr>
          <p:cNvPr id="4" name="Group 3" descr="Health.gov screenshot with green checkmark">
            <a:extLst>
              <a:ext uri="{FF2B5EF4-FFF2-40B4-BE49-F238E27FC236}">
                <a16:creationId xmlns:a16="http://schemas.microsoft.com/office/drawing/2014/main" id="{AE248BF7-6B3C-4230-B536-6EF8988DE724}"/>
              </a:ext>
            </a:extLst>
          </p:cNvPr>
          <p:cNvGrpSpPr/>
          <p:nvPr/>
        </p:nvGrpSpPr>
        <p:grpSpPr>
          <a:xfrm>
            <a:off x="6349676" y="424121"/>
            <a:ext cx="5639124" cy="5582816"/>
            <a:chOff x="6349676" y="424121"/>
            <a:chExt cx="5639124" cy="5582816"/>
          </a:xfrm>
        </p:grpSpPr>
        <p:pic>
          <p:nvPicPr>
            <p:cNvPr id="5" name="Picture 4" descr="Screenshot of health.gov page with checkmark">
              <a:extLst>
                <a:ext uri="{FF2B5EF4-FFF2-40B4-BE49-F238E27FC236}">
                  <a16:creationId xmlns:a16="http://schemas.microsoft.com/office/drawing/2014/main" id="{F1C3716C-C507-4CB3-A254-AAF74878CF4C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9676" y="424121"/>
              <a:ext cx="5639124" cy="5581877"/>
            </a:xfrm>
            <a:prstGeom prst="rect">
              <a:avLst/>
            </a:prstGeom>
            <a:noFill/>
          </p:spPr>
        </p:pic>
        <p:pic>
          <p:nvPicPr>
            <p:cNvPr id="6" name="Graphic 5" descr="Checkmark">
              <a:extLst>
                <a:ext uri="{FF2B5EF4-FFF2-40B4-BE49-F238E27FC236}">
                  <a16:creationId xmlns:a16="http://schemas.microsoft.com/office/drawing/2014/main" id="{BF3A946C-A2BC-4EB1-B36A-D25A54BD6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45400" y="1720746"/>
              <a:ext cx="4286191" cy="4286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80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3B6D202-ABA4-4DB7-AF92-A3E5B5A3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17" y="189320"/>
            <a:ext cx="10227906" cy="819863"/>
          </a:xfrm>
        </p:spPr>
        <p:txBody>
          <a:bodyPr/>
          <a:lstStyle/>
          <a:p>
            <a:r>
              <a:rPr lang="en-US" b="1" dirty="0"/>
              <a:t>WebMD - Trust or Trash?</a:t>
            </a:r>
          </a:p>
        </p:txBody>
      </p:sp>
      <p:pic>
        <p:nvPicPr>
          <p:cNvPr id="4" name="Picture 3" descr="Screenshot of WebMD article about heling your child manage asthma at school.">
            <a:extLst>
              <a:ext uri="{FF2B5EF4-FFF2-40B4-BE49-F238E27FC236}">
                <a16:creationId xmlns:a16="http://schemas.microsoft.com/office/drawing/2014/main" id="{665BA1A4-8119-4EF2-8A10-835D3039A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66" y="924015"/>
            <a:ext cx="7544853" cy="5548134"/>
          </a:xfrm>
          <a:prstGeom prst="rect">
            <a:avLst/>
          </a:prstGeom>
        </p:spPr>
      </p:pic>
      <p:grpSp>
        <p:nvGrpSpPr>
          <p:cNvPr id="10" name="Group 9" descr="Keep, Toss, Trash buttons">
            <a:extLst>
              <a:ext uri="{FF2B5EF4-FFF2-40B4-BE49-F238E27FC236}">
                <a16:creationId xmlns:a16="http://schemas.microsoft.com/office/drawing/2014/main" id="{B0016E8C-52A1-4E75-9A90-EB18BCA5C332}"/>
              </a:ext>
            </a:extLst>
          </p:cNvPr>
          <p:cNvGrpSpPr/>
          <p:nvPr/>
        </p:nvGrpSpPr>
        <p:grpSpPr>
          <a:xfrm>
            <a:off x="401292" y="1482267"/>
            <a:ext cx="2600139" cy="4433511"/>
            <a:chOff x="401292" y="1482267"/>
            <a:chExt cx="2600139" cy="443351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34C2D7F-9556-4029-AC03-48DDB0547156}"/>
                </a:ext>
              </a:extLst>
            </p:cNvPr>
            <p:cNvGrpSpPr/>
            <p:nvPr/>
          </p:nvGrpSpPr>
          <p:grpSpPr>
            <a:xfrm>
              <a:off x="429517" y="1482267"/>
              <a:ext cx="2537927" cy="1274329"/>
              <a:chOff x="276035" y="4919565"/>
              <a:chExt cx="2537927" cy="127432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94767B6-20E4-487B-918C-BEF3ED98C5EF}"/>
                  </a:ext>
                </a:extLst>
              </p:cNvPr>
              <p:cNvSpPr/>
              <p:nvPr/>
            </p:nvSpPr>
            <p:spPr>
              <a:xfrm>
                <a:off x="276035" y="4919565"/>
                <a:ext cx="2537927" cy="119431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Keep </a:t>
                </a:r>
              </a:p>
            </p:txBody>
          </p:sp>
          <p:pic>
            <p:nvPicPr>
              <p:cNvPr id="7" name="Graphic 6" descr="Checkmark">
                <a:extLst>
                  <a:ext uri="{FF2B5EF4-FFF2-40B4-BE49-F238E27FC236}">
                    <a16:creationId xmlns:a16="http://schemas.microsoft.com/office/drawing/2014/main" id="{680C5351-6AA7-4B79-8C06-13DD1AA959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87121" y="5279494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702416-AFD4-4B41-9ECD-383EDE1DBF23}"/>
                </a:ext>
              </a:extLst>
            </p:cNvPr>
            <p:cNvGrpSpPr/>
            <p:nvPr/>
          </p:nvGrpSpPr>
          <p:grpSpPr>
            <a:xfrm>
              <a:off x="419408" y="3154149"/>
              <a:ext cx="2537927" cy="1282959"/>
              <a:chOff x="3358247" y="4919564"/>
              <a:chExt cx="2537927" cy="1282959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BCD7AC7-861F-469F-8414-3C2674B0EEAE}"/>
                  </a:ext>
                </a:extLst>
              </p:cNvPr>
              <p:cNvSpPr/>
              <p:nvPr/>
            </p:nvSpPr>
            <p:spPr>
              <a:xfrm>
                <a:off x="3358247" y="4919564"/>
                <a:ext cx="2537927" cy="119431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Toss</a:t>
                </a:r>
              </a:p>
            </p:txBody>
          </p:sp>
          <p:pic>
            <p:nvPicPr>
              <p:cNvPr id="9" name="Graphic 8" descr="Close">
                <a:extLst>
                  <a:ext uri="{FF2B5EF4-FFF2-40B4-BE49-F238E27FC236}">
                    <a16:creationId xmlns:a16="http://schemas.microsoft.com/office/drawing/2014/main" id="{D7A7E98A-1F26-497D-B4E7-BE5066E9AB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981774" y="5288123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0FB5BF0-EDDB-42CE-AE36-146E7840C234}"/>
                </a:ext>
              </a:extLst>
            </p:cNvPr>
            <p:cNvGrpSpPr/>
            <p:nvPr/>
          </p:nvGrpSpPr>
          <p:grpSpPr>
            <a:xfrm>
              <a:off x="401292" y="4708397"/>
              <a:ext cx="2600139" cy="1207381"/>
              <a:chOff x="401292" y="4708397"/>
              <a:chExt cx="2600139" cy="1207381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DA26DA4-F404-457D-8869-9A4F2DE7062E}"/>
                  </a:ext>
                </a:extLst>
              </p:cNvPr>
              <p:cNvSpPr/>
              <p:nvPr/>
            </p:nvSpPr>
            <p:spPr>
              <a:xfrm>
                <a:off x="401292" y="4708397"/>
                <a:ext cx="2537927" cy="119431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Maybe </a:t>
                </a:r>
              </a:p>
            </p:txBody>
          </p:sp>
          <p:pic>
            <p:nvPicPr>
              <p:cNvPr id="15" name="Graphic 14" descr="Question mark">
                <a:extLst>
                  <a:ext uri="{FF2B5EF4-FFF2-40B4-BE49-F238E27FC236}">
                    <a16:creationId xmlns:a16="http://schemas.microsoft.com/office/drawing/2014/main" id="{B69CC02C-2206-47F3-BDFD-2E2D15673E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920314" y="4834661"/>
                <a:ext cx="1081117" cy="10811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4836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8A49-C5E8-4444-B3DF-E5E0ADCAE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88" y="129993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WebMD - TRASH!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7BBA-3215-4E0B-882D-B9313490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8381" y="1721121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Reasons: </a:t>
            </a:r>
          </a:p>
          <a:p>
            <a:r>
              <a:rPr lang="en-US" dirty="0"/>
              <a:t>Targeted advertising – Asthma treatment</a:t>
            </a:r>
          </a:p>
          <a:p>
            <a:r>
              <a:rPr lang="en-US" dirty="0"/>
              <a:t>Inexpert web users have difficulty differentiating ad content from subject material. </a:t>
            </a:r>
          </a:p>
          <a:p>
            <a:r>
              <a:rPr lang="en-US" dirty="0"/>
              <a:t>When was this last updated?  </a:t>
            </a:r>
          </a:p>
          <a:p>
            <a:r>
              <a:rPr lang="en-US" dirty="0"/>
              <a:t>Who is the authority?</a:t>
            </a:r>
          </a:p>
          <a:p>
            <a:endParaRPr lang="en-US" dirty="0"/>
          </a:p>
        </p:txBody>
      </p:sp>
      <p:grpSp>
        <p:nvGrpSpPr>
          <p:cNvPr id="4" name="Group 3" descr="WebMD screenshot with red x">
            <a:extLst>
              <a:ext uri="{FF2B5EF4-FFF2-40B4-BE49-F238E27FC236}">
                <a16:creationId xmlns:a16="http://schemas.microsoft.com/office/drawing/2014/main" id="{2BD2B1B2-8D0D-44C5-8896-E23072268AD7}"/>
              </a:ext>
            </a:extLst>
          </p:cNvPr>
          <p:cNvGrpSpPr/>
          <p:nvPr/>
        </p:nvGrpSpPr>
        <p:grpSpPr>
          <a:xfrm>
            <a:off x="5388828" y="933964"/>
            <a:ext cx="6695123" cy="5604950"/>
            <a:chOff x="5388828" y="933964"/>
            <a:chExt cx="6695123" cy="5604950"/>
          </a:xfrm>
        </p:grpSpPr>
        <p:pic>
          <p:nvPicPr>
            <p:cNvPr id="7" name="Picture 6" descr="WebMD screenshot with red X">
              <a:extLst>
                <a:ext uri="{FF2B5EF4-FFF2-40B4-BE49-F238E27FC236}">
                  <a16:creationId xmlns:a16="http://schemas.microsoft.com/office/drawing/2014/main" id="{79F9C36E-9DA3-4D81-BA60-5F2994F51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828" y="933964"/>
              <a:ext cx="6695123" cy="4923282"/>
            </a:xfrm>
            <a:prstGeom prst="rect">
              <a:avLst/>
            </a:prstGeom>
            <a:noFill/>
          </p:spPr>
        </p:pic>
        <p:pic>
          <p:nvPicPr>
            <p:cNvPr id="6" name="Graphic 5" descr="Close">
              <a:extLst>
                <a:ext uri="{FF2B5EF4-FFF2-40B4-BE49-F238E27FC236}">
                  <a16:creationId xmlns:a16="http://schemas.microsoft.com/office/drawing/2014/main" id="{17AE7785-7A51-4514-9230-20EEE7008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7526" y="2286152"/>
              <a:ext cx="4252762" cy="425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61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6D8F-BC0B-4CE9-A6B7-8742243FCFD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016967"/>
            <a:ext cx="9144000" cy="238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ADDING PRINT RESOURCES</a:t>
            </a:r>
          </a:p>
        </p:txBody>
      </p:sp>
    </p:spTree>
    <p:extLst>
      <p:ext uri="{BB962C8B-B14F-4D97-AF65-F5344CB8AC3E}">
        <p14:creationId xmlns:p14="http://schemas.microsoft.com/office/powerpoint/2010/main" val="2256468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CF7A-E84E-45D0-A74D-F6D577BDF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75" y="-150137"/>
            <a:ext cx="10515600" cy="1325563"/>
          </a:xfrm>
        </p:spPr>
        <p:txBody>
          <a:bodyPr/>
          <a:lstStyle/>
          <a:p>
            <a:r>
              <a:rPr lang="en-US" b="1" dirty="0"/>
              <a:t>Print materials you may want to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C645-FD95-4448-B084-495565B98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290522"/>
            <a:ext cx="6829082" cy="4224338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Latest </a:t>
            </a:r>
            <a:r>
              <a:rPr lang="en-US" sz="3000" b="1" dirty="0"/>
              <a:t>Gray’s Anatomy </a:t>
            </a:r>
            <a:r>
              <a:rPr lang="en-US" sz="3000" dirty="0"/>
              <a:t>edition</a:t>
            </a:r>
          </a:p>
          <a:p>
            <a:pPr lvl="0"/>
            <a:r>
              <a:rPr lang="en-US" sz="3000" dirty="0"/>
              <a:t>Current </a:t>
            </a:r>
            <a:r>
              <a:rPr lang="en-US" sz="3000" b="1" dirty="0"/>
              <a:t>state health code</a:t>
            </a:r>
          </a:p>
          <a:p>
            <a:pPr lvl="0"/>
            <a:r>
              <a:rPr lang="en-US" sz="3000" b="1" dirty="0"/>
              <a:t>Cookbooks</a:t>
            </a:r>
            <a:r>
              <a:rPr lang="en-US" sz="3000" dirty="0"/>
              <a:t> currently listed as high value by the </a:t>
            </a:r>
            <a:r>
              <a:rPr lang="en-US" sz="3000" b="1" dirty="0"/>
              <a:t>American Heart Association</a:t>
            </a:r>
            <a:endParaRPr lang="en-US" sz="3000" dirty="0"/>
          </a:p>
          <a:p>
            <a:pPr lvl="0"/>
            <a:r>
              <a:rPr lang="en-US" sz="3000" dirty="0"/>
              <a:t>In the youth collection:</a:t>
            </a:r>
          </a:p>
          <a:p>
            <a:pPr lvl="1"/>
            <a:r>
              <a:rPr lang="en-US" sz="2600" dirty="0"/>
              <a:t>Current, well-reviewed books about the </a:t>
            </a:r>
            <a:r>
              <a:rPr lang="en-US" sz="2600" b="1" dirty="0"/>
              <a:t>body and puberty</a:t>
            </a:r>
            <a:r>
              <a:rPr lang="en-US" sz="2600" dirty="0"/>
              <a:t> </a:t>
            </a:r>
          </a:p>
          <a:p>
            <a:pPr lvl="1"/>
            <a:r>
              <a:rPr lang="en-US" sz="2600" b="1" dirty="0"/>
              <a:t>Chronic diseases </a:t>
            </a:r>
            <a:r>
              <a:rPr lang="en-US" sz="2600" dirty="0"/>
              <a:t>of childhood</a:t>
            </a:r>
          </a:p>
          <a:p>
            <a:pPr lvl="1"/>
            <a:r>
              <a:rPr lang="en-US" sz="2600" dirty="0"/>
              <a:t>Nothing more than </a:t>
            </a:r>
            <a:r>
              <a:rPr lang="en-US" sz="2600" b="1" dirty="0"/>
              <a:t>5 years old</a:t>
            </a:r>
          </a:p>
          <a:p>
            <a:endParaRPr lang="en-US" dirty="0"/>
          </a:p>
        </p:txBody>
      </p:sp>
      <p:graphicFrame>
        <p:nvGraphicFramePr>
          <p:cNvPr id="5" name="Diagram 4" descr="Process diagram">
            <a:extLst>
              <a:ext uri="{FF2B5EF4-FFF2-40B4-BE49-F238E27FC236}">
                <a16:creationId xmlns:a16="http://schemas.microsoft.com/office/drawing/2014/main" id="{7F95C051-E907-40F0-BD23-372C03F1F72F}"/>
              </a:ext>
            </a:extLst>
          </p:cNvPr>
          <p:cNvGraphicFramePr/>
          <p:nvPr/>
        </p:nvGraphicFramePr>
        <p:xfrm>
          <a:off x="8737600" y="3429001"/>
          <a:ext cx="4254500" cy="2567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Cover American Heart Association Cookbook">
            <a:extLst>
              <a:ext uri="{FF2B5EF4-FFF2-40B4-BE49-F238E27FC236}">
                <a16:creationId xmlns:a16="http://schemas.microsoft.com/office/drawing/2014/main" id="{7EFD13CF-E66D-467C-BA57-B12E56D2B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0170" y="1175426"/>
            <a:ext cx="2409825" cy="3629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7FA12F-5ECF-4394-A1E9-7FAD58071843}"/>
              </a:ext>
            </a:extLst>
          </p:cNvPr>
          <p:cNvSpPr txBox="1"/>
          <p:nvPr/>
        </p:nvSpPr>
        <p:spPr>
          <a:xfrm rot="16200000">
            <a:off x="8311944" y="2226140"/>
            <a:ext cx="29695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American Heart Association. (2019). </a:t>
            </a:r>
            <a:r>
              <a:rPr lang="en-US" sz="1000" i="1" dirty="0"/>
              <a:t>The New American Heart Association cookbook</a:t>
            </a:r>
            <a:r>
              <a:rPr lang="en-US" sz="1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998B-5DB5-44FC-A8BA-35C4151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15" y="518379"/>
            <a:ext cx="10515600" cy="1325563"/>
          </a:xfrm>
        </p:spPr>
        <p:txBody>
          <a:bodyPr/>
          <a:lstStyle/>
          <a:p>
            <a:r>
              <a:rPr lang="en-US" b="1" dirty="0"/>
              <a:t>At the end of this course, you will be able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88AD-2F66-4096-83B0-7F15AF12A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902"/>
            <a:ext cx="10515600" cy="4351338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Assess the quality of your library’s current health information materials </a:t>
            </a:r>
          </a:p>
          <a:p>
            <a:pPr fontAlgn="base"/>
            <a:r>
              <a:rPr lang="en-US" dirty="0"/>
              <a:t>Identify quality health information resources </a:t>
            </a:r>
          </a:p>
          <a:p>
            <a:pPr fontAlgn="base"/>
            <a:r>
              <a:rPr lang="en-US" dirty="0"/>
              <a:t>Select authoritative health information resources</a:t>
            </a:r>
          </a:p>
          <a:p>
            <a:pPr fontAlgn="base"/>
            <a:r>
              <a:rPr lang="en-US" dirty="0"/>
              <a:t>Explain and provide justification of the library’s health information collection</a:t>
            </a:r>
          </a:p>
        </p:txBody>
      </p:sp>
    </p:spTree>
    <p:extLst>
      <p:ext uri="{BB962C8B-B14F-4D97-AF65-F5344CB8AC3E}">
        <p14:creationId xmlns:p14="http://schemas.microsoft.com/office/powerpoint/2010/main" val="3073042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5AE7F-AFA9-492B-BB40-E490B2373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ADDING A CIRCULATING COLLECTION OF THINGS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6272B-ECA1-4407-A09A-0676702F36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2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12E9-F321-45E6-A5BB-DB7C34E2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6" y="13377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Some Examples </a:t>
            </a:r>
          </a:p>
        </p:txBody>
      </p:sp>
      <p:graphicFrame>
        <p:nvGraphicFramePr>
          <p:cNvPr id="7" name="Table 7" descr="Table shows examples community needs, solutions for the needs and programs that can be offered.">
            <a:extLst>
              <a:ext uri="{FF2B5EF4-FFF2-40B4-BE49-F238E27FC236}">
                <a16:creationId xmlns:a16="http://schemas.microsoft.com/office/drawing/2014/main" id="{99D9AD77-7981-4292-9479-62C7C6D67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07271"/>
              </p:ext>
            </p:extLst>
          </p:nvPr>
        </p:nvGraphicFramePr>
        <p:xfrm>
          <a:off x="1048747" y="1571625"/>
          <a:ext cx="9931215" cy="43045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357235">
                  <a:extLst>
                    <a:ext uri="{9D8B030D-6E8A-4147-A177-3AD203B41FA5}">
                      <a16:colId xmlns:a16="http://schemas.microsoft.com/office/drawing/2014/main" val="350899148"/>
                    </a:ext>
                  </a:extLst>
                </a:gridCol>
                <a:gridCol w="3137437">
                  <a:extLst>
                    <a:ext uri="{9D8B030D-6E8A-4147-A177-3AD203B41FA5}">
                      <a16:colId xmlns:a16="http://schemas.microsoft.com/office/drawing/2014/main" val="1913775491"/>
                    </a:ext>
                  </a:extLst>
                </a:gridCol>
                <a:gridCol w="3436543">
                  <a:extLst>
                    <a:ext uri="{9D8B030D-6E8A-4147-A177-3AD203B41FA5}">
                      <a16:colId xmlns:a16="http://schemas.microsoft.com/office/drawing/2014/main" val="78759855"/>
                    </a:ext>
                  </a:extLst>
                </a:gridCol>
              </a:tblGrid>
              <a:tr h="959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Community Needs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Solution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Things that can be offered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extLst>
                  <a:ext uri="{0D108BD9-81ED-4DB2-BD59-A6C34878D82A}">
                    <a16:rowId xmlns:a16="http://schemas.microsoft.com/office/drawing/2014/main" val="3057883434"/>
                  </a:ext>
                </a:extLst>
              </a:tr>
              <a:tr h="959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Obesity / Heart Disease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Encourage physical exercise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Fitness equipment </a:t>
                      </a:r>
                      <a:endParaRPr lang="en-US" sz="2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extLst>
                  <a:ext uri="{0D108BD9-81ED-4DB2-BD59-A6C34878D82A}">
                    <a16:rowId xmlns:a16="http://schemas.microsoft.com/office/drawing/2014/main" val="2590199600"/>
                  </a:ext>
                </a:extLst>
              </a:tr>
              <a:tr h="9597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Mobility for Seniors</a:t>
                      </a: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Assistive equipment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effectLst/>
                        </a:rPr>
                        <a:t>Wheelchairs</a:t>
                      </a:r>
                      <a:endParaRPr lang="en-US" sz="2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extLst>
                  <a:ext uri="{0D108BD9-81ED-4DB2-BD59-A6C34878D82A}">
                    <a16:rowId xmlns:a16="http://schemas.microsoft.com/office/drawing/2014/main" val="2907644156"/>
                  </a:ext>
                </a:extLst>
              </a:tr>
              <a:tr h="14252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 Own Food</a:t>
                      </a: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>
                          <a:effectLst/>
                        </a:rPr>
                        <a:t>Encourage education about gardening</a:t>
                      </a:r>
                      <a:endParaRPr lang="en-US" sz="2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889" marR="978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Seeds</a:t>
                      </a:r>
                    </a:p>
                  </a:txBody>
                  <a:tcPr marL="97889" marR="97889" marT="0" marB="0"/>
                </a:tc>
                <a:extLst>
                  <a:ext uri="{0D108BD9-81ED-4DB2-BD59-A6C34878D82A}">
                    <a16:rowId xmlns:a16="http://schemas.microsoft.com/office/drawing/2014/main" val="404751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3643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Lending Bikes">
            <a:extLst>
              <a:ext uri="{FF2B5EF4-FFF2-40B4-BE49-F238E27FC236}">
                <a16:creationId xmlns:a16="http://schemas.microsoft.com/office/drawing/2014/main" id="{BEF6ECBB-5C50-49BC-A050-6346872A5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1743"/>
            <a:ext cx="10515600" cy="1325563"/>
          </a:xfrm>
        </p:spPr>
        <p:txBody>
          <a:bodyPr/>
          <a:lstStyle/>
          <a:p>
            <a:r>
              <a:rPr lang="en-US" b="1" dirty="0"/>
              <a:t>Lending Bikes</a:t>
            </a:r>
          </a:p>
        </p:txBody>
      </p:sp>
      <p:sp>
        <p:nvSpPr>
          <p:cNvPr id="14" name="Content Placeholder 13" descr="Josh Berk, Bethlehem Public Library Director">
            <a:extLst>
              <a:ext uri="{FF2B5EF4-FFF2-40B4-BE49-F238E27FC236}">
                <a16:creationId xmlns:a16="http://schemas.microsoft.com/office/drawing/2014/main" id="{1BB4FF2D-DC96-466D-A066-441F8CF12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157" y="1235654"/>
            <a:ext cx="5344886" cy="1930740"/>
          </a:xfrm>
        </p:spPr>
        <p:txBody>
          <a:bodyPr/>
          <a:lstStyle/>
          <a:p>
            <a:r>
              <a:rPr lang="en-US" dirty="0"/>
              <a:t>Bethlehem Area Public Library</a:t>
            </a:r>
          </a:p>
          <a:p>
            <a:r>
              <a:rPr lang="en-US" dirty="0"/>
              <a:t>Josh Berk, Director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https://www.bapl.org/bike-bethlehem-is-back/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 descr="Inaugural bike ride for bike lending program">
            <a:extLst>
              <a:ext uri="{FF2B5EF4-FFF2-40B4-BE49-F238E27FC236}">
                <a16:creationId xmlns:a16="http://schemas.microsoft.com/office/drawing/2014/main" id="{A42BE8FC-11BE-4A44-8564-4308B12F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" y="3654427"/>
            <a:ext cx="3238499" cy="24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Bike Bethlehem logo">
            <a:extLst>
              <a:ext uri="{FF2B5EF4-FFF2-40B4-BE49-F238E27FC236}">
                <a16:creationId xmlns:a16="http://schemas.microsoft.com/office/drawing/2014/main" id="{8F95DF59-3466-427A-985C-553C8112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73027"/>
            <a:ext cx="20955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kes parked">
            <a:extLst>
              <a:ext uri="{FF2B5EF4-FFF2-40B4-BE49-F238E27FC236}">
                <a16:creationId xmlns:a16="http://schemas.microsoft.com/office/drawing/2014/main" id="{BCBDBCCC-78B9-4022-91F1-C2F407376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2" y="1798639"/>
            <a:ext cx="5429248" cy="407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9F8CDAD-7F27-46CE-B21C-1DF801686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4288" y="6174868"/>
            <a:ext cx="1906016" cy="280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" dirty="0"/>
              <a:t>Photos  courtesy of Josh Berk</a:t>
            </a:r>
          </a:p>
        </p:txBody>
      </p:sp>
    </p:spTree>
    <p:extLst>
      <p:ext uri="{BB962C8B-B14F-4D97-AF65-F5344CB8AC3E}">
        <p14:creationId xmlns:p14="http://schemas.microsoft.com/office/powerpoint/2010/main" val="33649047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9677B-DE8C-4C3A-9AC5-4212C85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3" y="89702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Process of offering “things”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225F-A457-4560-B02E-B91A623A3E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860" y="1583252"/>
            <a:ext cx="540194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/>
              <a:t>Understand your </a:t>
            </a:r>
            <a:r>
              <a:rPr lang="en-US" sz="3200" b="1" dirty="0"/>
              <a:t>community needs</a:t>
            </a:r>
          </a:p>
          <a:p>
            <a:r>
              <a:rPr lang="en-US" sz="3200" dirty="0"/>
              <a:t>Know your </a:t>
            </a:r>
            <a:r>
              <a:rPr lang="en-US" sz="3200" b="1" dirty="0"/>
              <a:t>budget constraints</a:t>
            </a:r>
          </a:p>
          <a:p>
            <a:r>
              <a:rPr lang="en-US" sz="3200" dirty="0"/>
              <a:t>Seek </a:t>
            </a:r>
            <a:r>
              <a:rPr lang="en-US" sz="3200" b="1" dirty="0"/>
              <a:t>external funding</a:t>
            </a:r>
            <a:r>
              <a:rPr lang="en-US" sz="3200" dirty="0"/>
              <a:t> </a:t>
            </a:r>
          </a:p>
          <a:p>
            <a:r>
              <a:rPr lang="en-US" sz="3200" b="1" dirty="0"/>
              <a:t>Create a plan </a:t>
            </a:r>
            <a:r>
              <a:rPr lang="en-US" sz="3200" dirty="0"/>
              <a:t>(more like a program than a collection)</a:t>
            </a:r>
          </a:p>
          <a:p>
            <a:r>
              <a:rPr lang="en-US" sz="3200" b="1" dirty="0"/>
              <a:t>Market</a:t>
            </a:r>
            <a:r>
              <a:rPr lang="en-US" sz="3200" dirty="0"/>
              <a:t> your offering</a:t>
            </a:r>
          </a:p>
          <a:p>
            <a:r>
              <a:rPr lang="en-US" sz="3200" dirty="0"/>
              <a:t>Measure your </a:t>
            </a:r>
            <a:r>
              <a:rPr lang="en-US" sz="3200" b="1" dirty="0"/>
              <a:t>success</a:t>
            </a:r>
            <a:endParaRPr lang="en-US" sz="3200" dirty="0"/>
          </a:p>
        </p:txBody>
      </p:sp>
      <p:pic>
        <p:nvPicPr>
          <p:cNvPr id="9" name="Picture 8" descr="Image of a process">
            <a:extLst>
              <a:ext uri="{FF2B5EF4-FFF2-40B4-BE49-F238E27FC236}">
                <a16:creationId xmlns:a16="http://schemas.microsoft.com/office/drawing/2014/main" id="{3C373B4F-DDB2-452A-AF46-12B68E9E6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1404"/>
            <a:ext cx="5181600" cy="3653030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2F569-BCF1-41B8-B0E6-8B095CFCD942}"/>
              </a:ext>
            </a:extLst>
          </p:cNvPr>
          <p:cNvSpPr txBox="1"/>
          <p:nvPr/>
        </p:nvSpPr>
        <p:spPr>
          <a:xfrm>
            <a:off x="6198353" y="5844434"/>
            <a:ext cx="6091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Image by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hlinkClick r:id="rId4"/>
              </a:rPr>
              <a:t>Gerd Altman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on </a:t>
            </a:r>
            <a:r>
              <a:rPr lang="en-US" sz="11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hlinkClick r:id="rId5"/>
              </a:rPr>
              <a:t>Pixabay</a:t>
            </a: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92289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268EA-45B7-49FC-AC0E-E6D2F981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676" y="133771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b="1" dirty="0"/>
              <a:t>Factors defining success in lending things</a:t>
            </a:r>
          </a:p>
        </p:txBody>
      </p:sp>
      <p:grpSp>
        <p:nvGrpSpPr>
          <p:cNvPr id="13" name="Group 12" descr="Funnel showing factors that could measure success">
            <a:extLst>
              <a:ext uri="{FF2B5EF4-FFF2-40B4-BE49-F238E27FC236}">
                <a16:creationId xmlns:a16="http://schemas.microsoft.com/office/drawing/2014/main" id="{BCD21DE5-60B2-46F1-BE5A-744292E05C4B}"/>
              </a:ext>
            </a:extLst>
          </p:cNvPr>
          <p:cNvGrpSpPr/>
          <p:nvPr/>
        </p:nvGrpSpPr>
        <p:grpSpPr>
          <a:xfrm>
            <a:off x="4157865" y="1288473"/>
            <a:ext cx="4113299" cy="4814835"/>
            <a:chOff x="4157865" y="1922405"/>
            <a:chExt cx="3766513" cy="41809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8B4D459-FE29-4B1A-8395-9A95D9F92555}"/>
                </a:ext>
              </a:extLst>
            </p:cNvPr>
            <p:cNvSpPr/>
            <p:nvPr/>
          </p:nvSpPr>
          <p:spPr>
            <a:xfrm>
              <a:off x="4157891" y="2073496"/>
              <a:ext cx="3656665" cy="1059288"/>
            </a:xfrm>
            <a:prstGeom prst="ellipse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9D283D8-B2D7-470F-A31C-9907F5A833A3}"/>
                </a:ext>
              </a:extLst>
            </p:cNvPr>
            <p:cNvSpPr/>
            <p:nvPr/>
          </p:nvSpPr>
          <p:spPr>
            <a:xfrm>
              <a:off x="5988385" y="2097890"/>
              <a:ext cx="1240805" cy="1210665"/>
            </a:xfrm>
            <a:custGeom>
              <a:avLst/>
              <a:gdLst>
                <a:gd name="connsiteX0" fmla="*/ 0 w 1210665"/>
                <a:gd name="connsiteY0" fmla="*/ 605333 h 1210665"/>
                <a:gd name="connsiteX1" fmla="*/ 605333 w 1210665"/>
                <a:gd name="connsiteY1" fmla="*/ 0 h 1210665"/>
                <a:gd name="connsiteX2" fmla="*/ 1210666 w 1210665"/>
                <a:gd name="connsiteY2" fmla="*/ 605333 h 1210665"/>
                <a:gd name="connsiteX3" fmla="*/ 605333 w 1210665"/>
                <a:gd name="connsiteY3" fmla="*/ 1210666 h 1210665"/>
                <a:gd name="connsiteX4" fmla="*/ 0 w 1210665"/>
                <a:gd name="connsiteY4" fmla="*/ 605333 h 1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65" h="1210665">
                  <a:moveTo>
                    <a:pt x="0" y="605333"/>
                  </a:moveTo>
                  <a:cubicBezTo>
                    <a:pt x="0" y="271017"/>
                    <a:pt x="271017" y="0"/>
                    <a:pt x="605333" y="0"/>
                  </a:cubicBezTo>
                  <a:cubicBezTo>
                    <a:pt x="939649" y="0"/>
                    <a:pt x="1210666" y="271017"/>
                    <a:pt x="1210666" y="605333"/>
                  </a:cubicBezTo>
                  <a:cubicBezTo>
                    <a:pt x="1210666" y="939649"/>
                    <a:pt x="939649" y="1210666"/>
                    <a:pt x="605333" y="1210666"/>
                  </a:cubicBezTo>
                  <a:cubicBezTo>
                    <a:pt x="271017" y="1210666"/>
                    <a:pt x="0" y="939649"/>
                    <a:pt x="0" y="605333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196348" rIns="91440" bIns="19634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Rate of borrowing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7A8DFBD-A98E-481A-A715-17A3246B43BB}"/>
                </a:ext>
              </a:extLst>
            </p:cNvPr>
            <p:cNvSpPr/>
            <p:nvPr/>
          </p:nvSpPr>
          <p:spPr>
            <a:xfrm>
              <a:off x="5617114" y="3298869"/>
              <a:ext cx="1210665" cy="1210665"/>
            </a:xfrm>
            <a:custGeom>
              <a:avLst/>
              <a:gdLst>
                <a:gd name="connsiteX0" fmla="*/ 0 w 1210665"/>
                <a:gd name="connsiteY0" fmla="*/ 605333 h 1210665"/>
                <a:gd name="connsiteX1" fmla="*/ 605333 w 1210665"/>
                <a:gd name="connsiteY1" fmla="*/ 0 h 1210665"/>
                <a:gd name="connsiteX2" fmla="*/ 1210666 w 1210665"/>
                <a:gd name="connsiteY2" fmla="*/ 605333 h 1210665"/>
                <a:gd name="connsiteX3" fmla="*/ 605333 w 1210665"/>
                <a:gd name="connsiteY3" fmla="*/ 1210666 h 1210665"/>
                <a:gd name="connsiteX4" fmla="*/ 0 w 1210665"/>
                <a:gd name="connsiteY4" fmla="*/ 605333 h 1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65" h="1210665">
                  <a:moveTo>
                    <a:pt x="0" y="605333"/>
                  </a:moveTo>
                  <a:cubicBezTo>
                    <a:pt x="0" y="271017"/>
                    <a:pt x="271017" y="0"/>
                    <a:pt x="605333" y="0"/>
                  </a:cubicBezTo>
                  <a:cubicBezTo>
                    <a:pt x="939649" y="0"/>
                    <a:pt x="1210666" y="271017"/>
                    <a:pt x="1210666" y="605333"/>
                  </a:cubicBezTo>
                  <a:cubicBezTo>
                    <a:pt x="1210666" y="939649"/>
                    <a:pt x="939649" y="1210666"/>
                    <a:pt x="605333" y="1210666"/>
                  </a:cubicBezTo>
                  <a:cubicBezTo>
                    <a:pt x="271017" y="1210666"/>
                    <a:pt x="0" y="939649"/>
                    <a:pt x="0" y="605333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348" tIns="196348" rIns="196348" bIns="19634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Public demand for more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BCDC6C-6388-4456-8E36-45797ABD82C8}"/>
                </a:ext>
              </a:extLst>
            </p:cNvPr>
            <p:cNvSpPr/>
            <p:nvPr/>
          </p:nvSpPr>
          <p:spPr>
            <a:xfrm>
              <a:off x="4750816" y="2296448"/>
              <a:ext cx="1210665" cy="1210665"/>
            </a:xfrm>
            <a:custGeom>
              <a:avLst/>
              <a:gdLst>
                <a:gd name="connsiteX0" fmla="*/ 0 w 1210665"/>
                <a:gd name="connsiteY0" fmla="*/ 605333 h 1210665"/>
                <a:gd name="connsiteX1" fmla="*/ 605333 w 1210665"/>
                <a:gd name="connsiteY1" fmla="*/ 0 h 1210665"/>
                <a:gd name="connsiteX2" fmla="*/ 1210666 w 1210665"/>
                <a:gd name="connsiteY2" fmla="*/ 605333 h 1210665"/>
                <a:gd name="connsiteX3" fmla="*/ 605333 w 1210665"/>
                <a:gd name="connsiteY3" fmla="*/ 1210666 h 1210665"/>
                <a:gd name="connsiteX4" fmla="*/ 0 w 1210665"/>
                <a:gd name="connsiteY4" fmla="*/ 605333 h 1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665" h="1210665">
                  <a:moveTo>
                    <a:pt x="0" y="605333"/>
                  </a:moveTo>
                  <a:cubicBezTo>
                    <a:pt x="0" y="271017"/>
                    <a:pt x="271017" y="0"/>
                    <a:pt x="605333" y="0"/>
                  </a:cubicBezTo>
                  <a:cubicBezTo>
                    <a:pt x="939649" y="0"/>
                    <a:pt x="1210666" y="271017"/>
                    <a:pt x="1210666" y="605333"/>
                  </a:cubicBezTo>
                  <a:cubicBezTo>
                    <a:pt x="1210666" y="939649"/>
                    <a:pt x="939649" y="1210666"/>
                    <a:pt x="605333" y="1210666"/>
                  </a:cubicBezTo>
                  <a:cubicBezTo>
                    <a:pt x="271017" y="1210666"/>
                    <a:pt x="0" y="939649"/>
                    <a:pt x="0" y="605333"/>
                  </a:cubicBezTo>
                  <a:close/>
                </a:path>
              </a:pathLst>
            </a:custGeom>
            <a:solidFill>
              <a:srgbClr val="7030A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348" tIns="196348" rIns="196348" bIns="196348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kern="1200" dirty="0"/>
                <a:t>Patron feedback</a:t>
              </a:r>
            </a:p>
          </p:txBody>
        </p:sp>
        <p:sp>
          <p:nvSpPr>
            <p:cNvPr id="12" name="Shape 11" descr="Funnel with factors for defining success">
              <a:extLst>
                <a:ext uri="{FF2B5EF4-FFF2-40B4-BE49-F238E27FC236}">
                  <a16:creationId xmlns:a16="http://schemas.microsoft.com/office/drawing/2014/main" id="{2781AD41-BDDD-4910-B231-4CA2DFE2E2BF}"/>
                </a:ext>
              </a:extLst>
            </p:cNvPr>
            <p:cNvSpPr/>
            <p:nvPr/>
          </p:nvSpPr>
          <p:spPr>
            <a:xfrm>
              <a:off x="4157865" y="1922405"/>
              <a:ext cx="3766513" cy="3013210"/>
            </a:xfrm>
            <a:prstGeom prst="funnel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8A227410-B224-436F-929E-D96C797160D5}"/>
                </a:ext>
              </a:extLst>
            </p:cNvPr>
            <p:cNvSpPr/>
            <p:nvPr/>
          </p:nvSpPr>
          <p:spPr>
            <a:xfrm>
              <a:off x="5759704" y="4951831"/>
              <a:ext cx="672591" cy="430458"/>
            </a:xfrm>
            <a:prstGeom prst="downArrow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984758-2CB5-4A28-9CBA-392BDA679145}"/>
                </a:ext>
              </a:extLst>
            </p:cNvPr>
            <p:cNvSpPr/>
            <p:nvPr/>
          </p:nvSpPr>
          <p:spPr>
            <a:xfrm>
              <a:off x="4481779" y="5382289"/>
              <a:ext cx="3442599" cy="721019"/>
            </a:xfrm>
            <a:custGeom>
              <a:avLst/>
              <a:gdLst>
                <a:gd name="connsiteX0" fmla="*/ 0 w 3228440"/>
                <a:gd name="connsiteY0" fmla="*/ 0 h 807110"/>
                <a:gd name="connsiteX1" fmla="*/ 3228440 w 3228440"/>
                <a:gd name="connsiteY1" fmla="*/ 0 h 807110"/>
                <a:gd name="connsiteX2" fmla="*/ 3228440 w 3228440"/>
                <a:gd name="connsiteY2" fmla="*/ 807110 h 807110"/>
                <a:gd name="connsiteX3" fmla="*/ 0 w 3228440"/>
                <a:gd name="connsiteY3" fmla="*/ 807110 h 807110"/>
                <a:gd name="connsiteX4" fmla="*/ 0 w 3228440"/>
                <a:gd name="connsiteY4" fmla="*/ 0 h 80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440" h="807110">
                  <a:moveTo>
                    <a:pt x="0" y="0"/>
                  </a:moveTo>
                  <a:lnTo>
                    <a:pt x="3228440" y="0"/>
                  </a:lnTo>
                  <a:lnTo>
                    <a:pt x="3228440" y="807110"/>
                  </a:lnTo>
                  <a:lnTo>
                    <a:pt x="0" y="8071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024" tIns="192024" rIns="192024" bIns="192024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b="1" kern="1200" dirty="0">
                  <a:solidFill>
                    <a:schemeClr val="accent1">
                      <a:lumMod val="50000"/>
                    </a:schemeClr>
                  </a:solidFill>
                </a:rPr>
                <a:t>Measure of Success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08606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427A-0AB8-4EA8-BE09-FAB84B8FB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778" y="2129653"/>
            <a:ext cx="9764889" cy="3352801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i="1" dirty="0"/>
              <a:t>“Regardless of format, an optimal library collection is one that is reviewed on a consistent basis for accuracy, currency, usage, diversity, and subject area gaps.”</a:t>
            </a:r>
          </a:p>
          <a:p>
            <a:pPr marL="0" indent="0">
              <a:buNone/>
            </a:pPr>
            <a:r>
              <a:rPr lang="en-US" sz="3600" dirty="0"/>
              <a:t>Collection Maintenance and Weeding. ALA. </a:t>
            </a:r>
            <a:r>
              <a:rPr lang="en-US" sz="1800" u="sng" dirty="0">
                <a:hlinkClick r:id="rId3"/>
              </a:rPr>
              <a:t>http://ww.ala.org/tools/challengesupport/selectionpolicytoolkit/weeding</a:t>
            </a:r>
            <a:r>
              <a:rPr lang="en-US" sz="1800" dirty="0"/>
              <a:t> </a:t>
            </a:r>
            <a:r>
              <a:rPr lang="en-US" dirty="0"/>
              <a:t>  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C49926-8651-4435-B2EA-BB20E9E7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736"/>
            <a:ext cx="10515600" cy="1325563"/>
          </a:xfrm>
        </p:spPr>
        <p:txBody>
          <a:bodyPr/>
          <a:lstStyle/>
          <a:p>
            <a:r>
              <a:rPr lang="en-US" b="1" dirty="0"/>
              <a:t>Your Health Collection</a:t>
            </a:r>
          </a:p>
        </p:txBody>
      </p:sp>
    </p:spTree>
    <p:extLst>
      <p:ext uri="{BB962C8B-B14F-4D97-AF65-F5344CB8AC3E}">
        <p14:creationId xmlns:p14="http://schemas.microsoft.com/office/powerpoint/2010/main" val="917384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818D-A028-4584-BBEC-82315C83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79" y="126134"/>
            <a:ext cx="10515600" cy="1325563"/>
          </a:xfrm>
        </p:spPr>
        <p:txBody>
          <a:bodyPr/>
          <a:lstStyle/>
          <a:p>
            <a:r>
              <a:rPr lang="en-US" b="1" dirty="0"/>
              <a:t>Assignment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FE25-8308-45F9-9C14-1BCBA4E47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86" y="1451697"/>
            <a:ext cx="10963628" cy="447126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lnSpc>
                <a:spcPct val="110000"/>
              </a:lnSpc>
              <a:buNone/>
            </a:pPr>
            <a:r>
              <a:rPr lang="en-US" sz="3200" dirty="0"/>
              <a:t>Do these and submit following directions in Moodle for </a:t>
            </a:r>
            <a:r>
              <a:rPr lang="en-US" sz="3200" b="1" dirty="0"/>
              <a:t>Assignment 1</a:t>
            </a:r>
            <a:r>
              <a:rPr lang="en-US" sz="3200" dirty="0"/>
              <a:t> </a:t>
            </a:r>
          </a:p>
          <a:p>
            <a:pPr lvl="0">
              <a:lnSpc>
                <a:spcPct val="110000"/>
              </a:lnSpc>
            </a:pPr>
            <a:r>
              <a:rPr lang="en-US" sz="3200" dirty="0"/>
              <a:t>Find your collection policy and procedures. Post a link to your policy and/or describe collection management procedures for health and medical resources. </a:t>
            </a:r>
            <a:endParaRPr lang="en-US" sz="3600" dirty="0"/>
          </a:p>
          <a:p>
            <a:pPr lvl="0">
              <a:lnSpc>
                <a:spcPct val="110000"/>
              </a:lnSpc>
            </a:pPr>
            <a:r>
              <a:rPr lang="en-US" sz="3200" dirty="0"/>
              <a:t>What do you know about your community health needs?</a:t>
            </a:r>
            <a:endParaRPr lang="en-US" sz="36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Use the research tools we covered to discover the top health issues facing your community. 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en-US" sz="2800" dirty="0"/>
              <a:t>Describe an outreach activity you can do to discover additional health information needs. Who will you talk to? How will you reach out to them? </a:t>
            </a:r>
          </a:p>
        </p:txBody>
      </p:sp>
    </p:spTree>
    <p:extLst>
      <p:ext uri="{BB962C8B-B14F-4D97-AF65-F5344CB8AC3E}">
        <p14:creationId xmlns:p14="http://schemas.microsoft.com/office/powerpoint/2010/main" val="1976628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36439-EAB5-4BB7-A03E-90FBD722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43" y="115743"/>
            <a:ext cx="10515600" cy="1325563"/>
          </a:xfrm>
        </p:spPr>
        <p:txBody>
          <a:bodyPr/>
          <a:lstStyle/>
          <a:p>
            <a:r>
              <a:rPr lang="en-US" b="1" dirty="0"/>
              <a:t>Assignment 2</a:t>
            </a:r>
            <a:endParaRPr lang="en-US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4AFD5-FEB4-472F-B067-9B06EDA83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206" y="1586632"/>
            <a:ext cx="10986657" cy="43045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Do these and submit following directions in Moodle for </a:t>
            </a:r>
            <a:r>
              <a:rPr lang="en-US" sz="2700" b="1" dirty="0"/>
              <a:t>Assignment 2</a:t>
            </a:r>
            <a:endParaRPr lang="en-US" sz="2700" dirty="0"/>
          </a:p>
          <a:p>
            <a:pPr lvl="0"/>
            <a:r>
              <a:rPr lang="en-US" sz="2700" dirty="0"/>
              <a:t>Review your current health reference collection. Report on what you find, and how much should be kept vs. weeded based on the criteria from this course.</a:t>
            </a:r>
          </a:p>
          <a:p>
            <a:pPr lvl="0"/>
            <a:r>
              <a:rPr lang="en-US" sz="2700" dirty="0"/>
              <a:t>Are there any print resources you would like to add? What and why?</a:t>
            </a:r>
          </a:p>
          <a:p>
            <a:pPr lvl="0"/>
            <a:r>
              <a:rPr lang="en-US" sz="2700" dirty="0"/>
              <a:t>Review the </a:t>
            </a:r>
            <a:r>
              <a:rPr lang="en-US" sz="2700" b="1" dirty="0"/>
              <a:t>Public Library Online Health Collections Resource List</a:t>
            </a:r>
            <a:r>
              <a:rPr lang="en-US" sz="2700" dirty="0"/>
              <a:t>. </a:t>
            </a:r>
          </a:p>
          <a:p>
            <a:pPr lvl="1"/>
            <a:r>
              <a:rPr lang="en-US" sz="2700" dirty="0"/>
              <a:t>What would you add to address community health needs you have discovered?</a:t>
            </a:r>
          </a:p>
          <a:p>
            <a:pPr lvl="1"/>
            <a:r>
              <a:rPr lang="en-US" sz="2700" dirty="0"/>
              <a:t>What local resources will you add?</a:t>
            </a:r>
          </a:p>
          <a:p>
            <a:pPr lvl="0"/>
            <a:r>
              <a:rPr lang="en-US" sz="2700" dirty="0"/>
              <a:t>Are there any “things” you would like to explore lending in your library? </a:t>
            </a:r>
          </a:p>
        </p:txBody>
      </p:sp>
    </p:spTree>
    <p:extLst>
      <p:ext uri="{BB962C8B-B14F-4D97-AF65-F5344CB8AC3E}">
        <p14:creationId xmlns:p14="http://schemas.microsoft.com/office/powerpoint/2010/main" val="1368413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64B5-F112-4C47-8058-EF04A5D2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9600" b="1" dirty="0"/>
              <a:t>Questions or Comments?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50C35-8CF6-442E-AC3B-3E35B44F1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Contact Carolyn via email, martinc4@uw.edu</a:t>
            </a:r>
          </a:p>
        </p:txBody>
      </p:sp>
    </p:spTree>
    <p:extLst>
      <p:ext uri="{BB962C8B-B14F-4D97-AF65-F5344CB8AC3E}">
        <p14:creationId xmlns:p14="http://schemas.microsoft.com/office/powerpoint/2010/main" val="3658910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AB4CC-2745-4B79-8477-E7AFA5A2B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Session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00831-1C26-4C8B-A196-04DC3E18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An Introduction to Health Collection Management </a:t>
            </a:r>
          </a:p>
          <a:p>
            <a:pPr lvl="1"/>
            <a:r>
              <a:rPr lang="en-US" sz="3200" dirty="0"/>
              <a:t>Review Your Collection Policy and Procedure</a:t>
            </a:r>
          </a:p>
          <a:p>
            <a:pPr lvl="1"/>
            <a:r>
              <a:rPr lang="en-US" sz="3200" dirty="0"/>
              <a:t>Know Your Community </a:t>
            </a:r>
          </a:p>
          <a:p>
            <a:pPr lvl="1"/>
            <a:r>
              <a:rPr lang="en-US" sz="3200" dirty="0"/>
              <a:t>Evaluate Your Collection</a:t>
            </a:r>
          </a:p>
          <a:p>
            <a:pPr lvl="1"/>
            <a:r>
              <a:rPr lang="en-US" sz="3200" dirty="0"/>
              <a:t>Adding Resources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Health innovation image. decorative.">
            <a:extLst>
              <a:ext uri="{FF2B5EF4-FFF2-40B4-BE49-F238E27FC236}">
                <a16:creationId xmlns:a16="http://schemas.microsoft.com/office/drawing/2014/main" id="{428D896F-4CCD-49E2-8207-14A48386E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380184" y="3659832"/>
            <a:ext cx="3657600" cy="23134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33F6A7-9B92-4C25-BC82-796B0B8EFDEA}"/>
              </a:ext>
            </a:extLst>
          </p:cNvPr>
          <p:cNvSpPr txBox="1"/>
          <p:nvPr/>
        </p:nvSpPr>
        <p:spPr>
          <a:xfrm>
            <a:off x="8453120" y="5936322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ppgreview.ca/2019/03/14/the-future-of-health-care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40655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E453-7D39-4A0B-B80A-93E76B93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999"/>
            <a:ext cx="8149936" cy="1181605"/>
          </a:xfrm>
        </p:spPr>
        <p:txBody>
          <a:bodyPr/>
          <a:lstStyle/>
          <a:p>
            <a:r>
              <a:rPr lang="en-US" b="1" dirty="0"/>
              <a:t>Activity: Tell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09D5-E18B-4D6F-BE47-89A4222BA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400"/>
            <a:ext cx="9864436" cy="11663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What is your confidence level in your library’s present Health Collection Management Process?</a:t>
            </a:r>
          </a:p>
        </p:txBody>
      </p:sp>
      <p:grpSp>
        <p:nvGrpSpPr>
          <p:cNvPr id="5" name="Group 4" descr="Arrow with labels ranging from extremely unconfident to very confident">
            <a:extLst>
              <a:ext uri="{FF2B5EF4-FFF2-40B4-BE49-F238E27FC236}">
                <a16:creationId xmlns:a16="http://schemas.microsoft.com/office/drawing/2014/main" id="{85104DE7-0BDB-4E19-B99F-5B2F46B34550}"/>
              </a:ext>
            </a:extLst>
          </p:cNvPr>
          <p:cNvGrpSpPr/>
          <p:nvPr/>
        </p:nvGrpSpPr>
        <p:grpSpPr>
          <a:xfrm>
            <a:off x="490104" y="3695695"/>
            <a:ext cx="11211792" cy="1768460"/>
            <a:chOff x="490104" y="3695695"/>
            <a:chExt cx="11211792" cy="176846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7B29BC1-DC8A-4EC4-99E8-7E232F89FAAC}"/>
                </a:ext>
              </a:extLst>
            </p:cNvPr>
            <p:cNvGrpSpPr/>
            <p:nvPr/>
          </p:nvGrpSpPr>
          <p:grpSpPr>
            <a:xfrm>
              <a:off x="623464" y="4495795"/>
              <a:ext cx="11078432" cy="968360"/>
              <a:chOff x="623464" y="4495795"/>
              <a:chExt cx="11078432" cy="96836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1E1091-DFAA-4E37-9D16-2C9C059C3A02}"/>
                  </a:ext>
                </a:extLst>
              </p:cNvPr>
              <p:cNvSpPr txBox="1"/>
              <p:nvPr/>
            </p:nvSpPr>
            <p:spPr>
              <a:xfrm>
                <a:off x="623464" y="4540825"/>
                <a:ext cx="16729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1</a:t>
                </a:r>
              </a:p>
              <a:p>
                <a:pPr algn="ctr"/>
                <a:r>
                  <a:rPr lang="en-US" b="1" dirty="0"/>
                  <a:t>Extremely underconfident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2E7B019-FEB6-4414-A1EB-D5608C75CD8A}"/>
                  </a:ext>
                </a:extLst>
              </p:cNvPr>
              <p:cNvSpPr txBox="1"/>
              <p:nvPr/>
            </p:nvSpPr>
            <p:spPr>
              <a:xfrm>
                <a:off x="2957949" y="4540825"/>
                <a:ext cx="16729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2</a:t>
                </a:r>
              </a:p>
              <a:p>
                <a:pPr algn="ctr"/>
                <a:r>
                  <a:rPr lang="en-US" b="1" dirty="0"/>
                  <a:t>Not very confident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C31DAE-2840-4EEE-8ABB-F2C4E340BAAF}"/>
                  </a:ext>
                </a:extLst>
              </p:cNvPr>
              <p:cNvSpPr txBox="1"/>
              <p:nvPr/>
            </p:nvSpPr>
            <p:spPr>
              <a:xfrm>
                <a:off x="5292434" y="4495795"/>
                <a:ext cx="16729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3</a:t>
                </a:r>
              </a:p>
              <a:p>
                <a:pPr algn="ctr"/>
                <a:r>
                  <a:rPr lang="en-US" b="1" dirty="0"/>
                  <a:t>Neutral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358EB2-C62F-4826-A1BB-47A4B57DA498}"/>
                  </a:ext>
                </a:extLst>
              </p:cNvPr>
              <p:cNvSpPr txBox="1"/>
              <p:nvPr/>
            </p:nvSpPr>
            <p:spPr>
              <a:xfrm>
                <a:off x="7784520" y="4516575"/>
                <a:ext cx="16729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4</a:t>
                </a:r>
              </a:p>
              <a:p>
                <a:pPr algn="ctr"/>
                <a:r>
                  <a:rPr lang="en-US" b="1" dirty="0"/>
                  <a:t>Somewhat confident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3F2F28C-5E99-4E81-BD48-3A5AC0AC7040}"/>
                  </a:ext>
                </a:extLst>
              </p:cNvPr>
              <p:cNvSpPr txBox="1"/>
              <p:nvPr/>
            </p:nvSpPr>
            <p:spPr>
              <a:xfrm>
                <a:off x="10382218" y="4540824"/>
                <a:ext cx="13196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5</a:t>
                </a:r>
              </a:p>
              <a:p>
                <a:pPr algn="ctr"/>
                <a:r>
                  <a:rPr lang="en-US" b="1" dirty="0"/>
                  <a:t>Very confident</a:t>
                </a:r>
              </a:p>
            </p:txBody>
          </p:sp>
        </p:grpSp>
        <p:sp>
          <p:nvSpPr>
            <p:cNvPr id="15" name="Arrow: Left-Right 14" descr="A doubleheaded arrow showing a range of confidence levels">
              <a:extLst>
                <a:ext uri="{FF2B5EF4-FFF2-40B4-BE49-F238E27FC236}">
                  <a16:creationId xmlns:a16="http://schemas.microsoft.com/office/drawing/2014/main" id="{9EA49168-93A7-4EC2-9EE4-1F3DEB7AD4C0}"/>
                </a:ext>
              </a:extLst>
            </p:cNvPr>
            <p:cNvSpPr/>
            <p:nvPr/>
          </p:nvSpPr>
          <p:spPr>
            <a:xfrm>
              <a:off x="490104" y="3695695"/>
              <a:ext cx="11211791" cy="800100"/>
            </a:xfrm>
            <a:prstGeom prst="leftRightArrow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645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52B1-21AC-47A3-8016-F3700C898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8724900" cy="3155723"/>
          </a:xfrm>
        </p:spPr>
        <p:txBody>
          <a:bodyPr/>
          <a:lstStyle/>
          <a:p>
            <a:r>
              <a:rPr lang="en-US" b="1" dirty="0"/>
              <a:t>INTRODUCTION TO HEALTH COLLECTION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997B4-BB06-45C1-A206-4A111487FB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15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C88EA-97B5-438E-A850-819591D79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in your library’s Health Collection?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593D3-CE3F-4417-9910-AEDA5BD3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Physical Collection</a:t>
            </a:r>
          </a:p>
          <a:p>
            <a:pPr lvl="1"/>
            <a:r>
              <a:rPr lang="en-US" dirty="0"/>
              <a:t>Reference Resources</a:t>
            </a:r>
          </a:p>
          <a:p>
            <a:pPr lvl="1"/>
            <a:r>
              <a:rPr lang="en-US" dirty="0"/>
              <a:t>Circulating Materials</a:t>
            </a:r>
          </a:p>
          <a:p>
            <a:pPr lvl="1"/>
            <a:r>
              <a:rPr lang="en-US" dirty="0"/>
              <a:t>DVDs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Things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Electronic Collection</a:t>
            </a:r>
          </a:p>
          <a:p>
            <a:pPr lvl="1"/>
            <a:r>
              <a:rPr lang="en-US" dirty="0"/>
              <a:t>Free web-based resources</a:t>
            </a:r>
          </a:p>
          <a:p>
            <a:pPr lvl="1"/>
            <a:r>
              <a:rPr lang="en-US" dirty="0"/>
              <a:t>Paid databases</a:t>
            </a:r>
          </a:p>
        </p:txBody>
      </p:sp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id="{E8A746A5-5C30-4857-8C04-9B74DF4F2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88163" y="1690688"/>
            <a:ext cx="3656759" cy="36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2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890A3-06FC-476D-BD3D-1CD478244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0345" cy="1093150"/>
          </a:xfrm>
        </p:spPr>
        <p:txBody>
          <a:bodyPr/>
          <a:lstStyle/>
          <a:p>
            <a:r>
              <a:rPr lang="en-US" b="1" dirty="0"/>
              <a:t>Collection Management</a:t>
            </a:r>
          </a:p>
        </p:txBody>
      </p:sp>
      <p:graphicFrame>
        <p:nvGraphicFramePr>
          <p:cNvPr id="3" name="Diagram 2" descr="Diagram showing influences on collection management">
            <a:extLst>
              <a:ext uri="{FF2B5EF4-FFF2-40B4-BE49-F238E27FC236}">
                <a16:creationId xmlns:a16="http://schemas.microsoft.com/office/drawing/2014/main" id="{488434F1-10D1-4ACC-85B9-CCB6D5DDDD48}"/>
              </a:ext>
            </a:extLst>
          </p:cNvPr>
          <p:cNvGraphicFramePr/>
          <p:nvPr/>
        </p:nvGraphicFramePr>
        <p:xfrm>
          <a:off x="1435230" y="738535"/>
          <a:ext cx="8853536" cy="538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639763"/>
      </p:ext>
    </p:extLst>
  </p:cSld>
  <p:clrMapOvr>
    <a:masterClrMapping/>
  </p:clrMapOvr>
</p:sld>
</file>

<file path=ppt/theme/theme1.xml><?xml version="1.0" encoding="utf-8"?>
<a:theme xmlns:a="http://schemas.openxmlformats.org/drawingml/2006/main" name="NTO White w gray text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TO Template (NEW LOGO 4-27-17).potx" id="{965E8775-A924-40C9-A62E-5CC32E51A14E}" vid="{3D409730-F812-4239-906C-280BA1B06B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937C965FE09E42A59636358EC31B43" ma:contentTypeVersion="3" ma:contentTypeDescription="Create a new document." ma:contentTypeScope="" ma:versionID="3591d2a78679261f1d460d4b78738b6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235e85ecd810885c1566fbfa026e8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320D0-1373-48A5-B29D-10B6BC5CB0C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8A1740C-83F8-4615-B915-DF90AAF187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F729B-8841-4CDC-A8F3-63CD745238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NTO Template (NEW LOGO 4-27-17)</Template>
  <TotalTime>4183</TotalTime>
  <Words>1593</Words>
  <Application>Microsoft Office PowerPoint</Application>
  <PresentationFormat>Widescreen</PresentationFormat>
  <Paragraphs>331</Paragraphs>
  <Slides>48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Symbol</vt:lpstr>
      <vt:lpstr>NTO White w gray text</vt:lpstr>
      <vt:lpstr>CONSUMER HEALTH COLLECTION MANAGEMENT</vt:lpstr>
      <vt:lpstr>Instructor Introduction</vt:lpstr>
      <vt:lpstr>Course Overview</vt:lpstr>
      <vt:lpstr>At the end of this course, you will be able to…</vt:lpstr>
      <vt:lpstr>Session Agenda</vt:lpstr>
      <vt:lpstr>Activity: Tell us…</vt:lpstr>
      <vt:lpstr>INTRODUCTION TO HEALTH COLLECTION MANAGEMENT</vt:lpstr>
      <vt:lpstr>What is in your library’s Health Collection?</vt:lpstr>
      <vt:lpstr>Collection Management</vt:lpstr>
      <vt:lpstr>Health Collection Management Process</vt:lpstr>
      <vt:lpstr>REVIEW COLLECTION POLICY AND PROCEDURES</vt:lpstr>
      <vt:lpstr>Collection Development Policy</vt:lpstr>
      <vt:lpstr>Review your Library’s Collection Procedures</vt:lpstr>
      <vt:lpstr>KNOW YOUR COMMUNITY</vt:lpstr>
      <vt:lpstr>Community needs  Public Demands</vt:lpstr>
      <vt:lpstr>Know your community’s needs</vt:lpstr>
      <vt:lpstr>Researching Community Needs</vt:lpstr>
      <vt:lpstr>Identify community needs that are beyond print and online</vt:lpstr>
      <vt:lpstr>EVALUATE YOUR COLLECTION</vt:lpstr>
      <vt:lpstr>Evaluate your collection for…</vt:lpstr>
      <vt:lpstr>Weed health material ruthlessly</vt:lpstr>
      <vt:lpstr>KNOWLEDGE CHECK 1</vt:lpstr>
      <vt:lpstr>Dermadoctor - Trust or Trash?</vt:lpstr>
      <vt:lpstr>Dermadoctor - TRASH!</vt:lpstr>
      <vt:lpstr>ADDING RESOURCES</vt:lpstr>
      <vt:lpstr>The core of the health collection should be online. </vt:lpstr>
      <vt:lpstr>An Authoritative Set of Online Resources</vt:lpstr>
      <vt:lpstr>MedlinePlus </vt:lpstr>
      <vt:lpstr>Healthy Community Tools &gt; Databases</vt:lpstr>
      <vt:lpstr>Additional Resources</vt:lpstr>
      <vt:lpstr>Community needs and local resources</vt:lpstr>
      <vt:lpstr>Evaluate Websites</vt:lpstr>
      <vt:lpstr>KNOWLEDGE CHECK 2</vt:lpstr>
      <vt:lpstr>Health.gov - Trust or Trash?</vt:lpstr>
      <vt:lpstr>Health.gov - TRUST!</vt:lpstr>
      <vt:lpstr>WebMD - Trust or Trash?</vt:lpstr>
      <vt:lpstr>WebMD - TRASH!</vt:lpstr>
      <vt:lpstr>ADDING PRINT RESOURCES</vt:lpstr>
      <vt:lpstr>Print materials you may want to add</vt:lpstr>
      <vt:lpstr>ADDING A CIRCULATING COLLECTION OF THINGS</vt:lpstr>
      <vt:lpstr>Some Examples </vt:lpstr>
      <vt:lpstr>Lending Bikes</vt:lpstr>
      <vt:lpstr>Process of offering “things”</vt:lpstr>
      <vt:lpstr>Factors defining success in lending things</vt:lpstr>
      <vt:lpstr>Your Health Collection</vt:lpstr>
      <vt:lpstr>Assignment 1</vt:lpstr>
      <vt:lpstr>Assignment 2</vt:lpstr>
      <vt:lpstr>Questions or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mknapp</dc:creator>
  <cp:lastModifiedBy>Carolyn M Martin</cp:lastModifiedBy>
  <cp:revision>113</cp:revision>
  <cp:lastPrinted>2018-03-12T21:16:57Z</cp:lastPrinted>
  <dcterms:created xsi:type="dcterms:W3CDTF">2017-05-15T23:46:48Z</dcterms:created>
  <dcterms:modified xsi:type="dcterms:W3CDTF">2020-12-17T17:46:47Z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0x01010049937C965FE09E42A59636358EC31B43</vt:lpwstr>
  </property>
</Properties>
</file>