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2"/>
  </p:notesMasterIdLst>
  <p:sldIdLst>
    <p:sldId id="256" r:id="rId5"/>
    <p:sldId id="259" r:id="rId6"/>
    <p:sldId id="262" r:id="rId7"/>
    <p:sldId id="257" r:id="rId8"/>
    <p:sldId id="268" r:id="rId9"/>
    <p:sldId id="274" r:id="rId10"/>
    <p:sldId id="376" r:id="rId11"/>
    <p:sldId id="275" r:id="rId12"/>
    <p:sldId id="270" r:id="rId13"/>
    <p:sldId id="278" r:id="rId14"/>
    <p:sldId id="281" r:id="rId15"/>
    <p:sldId id="294" r:id="rId16"/>
    <p:sldId id="293" r:id="rId17"/>
    <p:sldId id="296" r:id="rId18"/>
    <p:sldId id="307" r:id="rId19"/>
    <p:sldId id="306" r:id="rId20"/>
    <p:sldId id="351" r:id="rId21"/>
    <p:sldId id="289" r:id="rId22"/>
    <p:sldId id="290" r:id="rId23"/>
    <p:sldId id="339" r:id="rId24"/>
    <p:sldId id="343" r:id="rId25"/>
    <p:sldId id="377" r:id="rId26"/>
    <p:sldId id="341" r:id="rId27"/>
    <p:sldId id="342" r:id="rId28"/>
    <p:sldId id="292" r:id="rId29"/>
    <p:sldId id="326" r:id="rId30"/>
    <p:sldId id="327" r:id="rId31"/>
    <p:sldId id="329" r:id="rId32"/>
    <p:sldId id="328" r:id="rId33"/>
    <p:sldId id="291" r:id="rId34"/>
    <p:sldId id="344" r:id="rId35"/>
    <p:sldId id="264" r:id="rId36"/>
    <p:sldId id="303" r:id="rId37"/>
    <p:sldId id="298" r:id="rId38"/>
    <p:sldId id="304" r:id="rId39"/>
    <p:sldId id="299" r:id="rId40"/>
    <p:sldId id="302" r:id="rId41"/>
    <p:sldId id="378" r:id="rId42"/>
    <p:sldId id="301" r:id="rId43"/>
    <p:sldId id="300" r:id="rId44"/>
    <p:sldId id="381" r:id="rId45"/>
    <p:sldId id="382" r:id="rId46"/>
    <p:sldId id="375" r:id="rId47"/>
    <p:sldId id="345" r:id="rId48"/>
    <p:sldId id="287" r:id="rId49"/>
    <p:sldId id="348" r:id="rId50"/>
    <p:sldId id="297" r:id="rId51"/>
    <p:sldId id="325" r:id="rId52"/>
    <p:sldId id="285" r:id="rId53"/>
    <p:sldId id="346" r:id="rId54"/>
    <p:sldId id="353" r:id="rId55"/>
    <p:sldId id="383" r:id="rId56"/>
    <p:sldId id="347" r:id="rId57"/>
    <p:sldId id="352" r:id="rId58"/>
    <p:sldId id="286" r:id="rId59"/>
    <p:sldId id="355" r:id="rId60"/>
    <p:sldId id="384" r:id="rId61"/>
    <p:sldId id="385" r:id="rId62"/>
    <p:sldId id="358" r:id="rId63"/>
    <p:sldId id="359" r:id="rId64"/>
    <p:sldId id="393" r:id="rId65"/>
    <p:sldId id="356" r:id="rId66"/>
    <p:sldId id="386" r:id="rId67"/>
    <p:sldId id="387" r:id="rId68"/>
    <p:sldId id="362" r:id="rId69"/>
    <p:sldId id="388" r:id="rId70"/>
    <p:sldId id="363" r:id="rId71"/>
    <p:sldId id="365" r:id="rId72"/>
    <p:sldId id="366" r:id="rId73"/>
    <p:sldId id="389" r:id="rId74"/>
    <p:sldId id="390" r:id="rId75"/>
    <p:sldId id="370" r:id="rId76"/>
    <p:sldId id="391" r:id="rId77"/>
    <p:sldId id="372" r:id="rId78"/>
    <p:sldId id="373" r:id="rId79"/>
    <p:sldId id="394" r:id="rId80"/>
    <p:sldId id="354" r:id="rId81"/>
    <p:sldId id="357" r:id="rId82"/>
    <p:sldId id="369" r:id="rId83"/>
    <p:sldId id="350" r:id="rId84"/>
    <p:sldId id="320" r:id="rId85"/>
    <p:sldId id="323" r:id="rId86"/>
    <p:sldId id="309" r:id="rId87"/>
    <p:sldId id="310" r:id="rId88"/>
    <p:sldId id="308" r:id="rId89"/>
    <p:sldId id="311" r:id="rId90"/>
    <p:sldId id="312" r:id="rId91"/>
    <p:sldId id="313" r:id="rId92"/>
    <p:sldId id="314" r:id="rId93"/>
    <p:sldId id="315" r:id="rId94"/>
    <p:sldId id="324" r:id="rId95"/>
    <p:sldId id="317" r:id="rId96"/>
    <p:sldId id="318" r:id="rId97"/>
    <p:sldId id="332" r:id="rId98"/>
    <p:sldId id="335" r:id="rId99"/>
    <p:sldId id="379" r:id="rId100"/>
    <p:sldId id="336"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9" autoAdjust="0"/>
    <p:restoredTop sz="86473" autoAdjust="0"/>
  </p:normalViewPr>
  <p:slideViewPr>
    <p:cSldViewPr snapToGrid="0">
      <p:cViewPr varScale="1">
        <p:scale>
          <a:sx n="79" d="100"/>
          <a:sy n="79" d="100"/>
        </p:scale>
        <p:origin x="132" y="45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11.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105.png"/><Relationship Id="rId7" Type="http://schemas.openxmlformats.org/officeDocument/2006/relationships/image" Target="../media/image98.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diagrams/_rels/data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ata7.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ata8.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diagrams/_rels/data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105.png"/><Relationship Id="rId7" Type="http://schemas.openxmlformats.org/officeDocument/2006/relationships/image" Target="../media/image98.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7.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rawing8.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6112FC9-908B-4BE1-9BCE-489334E726F8}"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769CAC0-D1C5-4B69-BE3C-0F8083AB2C71}">
      <dgm:prSet/>
      <dgm:spPr/>
      <dgm:t>
        <a:bodyPr/>
        <a:lstStyle/>
        <a:p>
          <a:pPr rtl="0">
            <a:lnSpc>
              <a:spcPct val="100000"/>
            </a:lnSpc>
          </a:pPr>
          <a:r>
            <a:rPr lang="en-US" dirty="0"/>
            <a:t>Discuss </a:t>
          </a:r>
          <a:r>
            <a:rPr lang="en-US" dirty="0">
              <a:latin typeface="Calibri Light" panose="020F0302020204030204"/>
            </a:rPr>
            <a:t>grants</a:t>
          </a:r>
          <a:r>
            <a:rPr lang="en-US" dirty="0"/>
            <a:t> available</a:t>
          </a:r>
          <a:r>
            <a:rPr lang="en-US" dirty="0">
              <a:latin typeface="Calibri Light" panose="020F0302020204030204"/>
            </a:rPr>
            <a:t> including those</a:t>
          </a:r>
          <a:r>
            <a:rPr lang="en-US" dirty="0"/>
            <a:t> from NNLM</a:t>
          </a:r>
          <a:r>
            <a:rPr lang="en-US" dirty="0">
              <a:latin typeface="Calibri Light" panose="020F0302020204030204"/>
            </a:rPr>
            <a:t> Region 3</a:t>
          </a:r>
          <a:r>
            <a:rPr lang="en-US" dirty="0"/>
            <a:t>.</a:t>
          </a:r>
        </a:p>
      </dgm:t>
    </dgm:pt>
    <dgm:pt modelId="{10B0F28A-FA36-4FCD-A079-9A99F93AF014}" type="parTrans" cxnId="{D72C899A-7818-4CE9-B46A-235FFA05D1E6}">
      <dgm:prSet/>
      <dgm:spPr/>
      <dgm:t>
        <a:bodyPr/>
        <a:lstStyle/>
        <a:p>
          <a:endParaRPr lang="en-US"/>
        </a:p>
      </dgm:t>
    </dgm:pt>
    <dgm:pt modelId="{D2363A55-37A6-4B5C-A2FF-8197DC2B8FAB}" type="sibTrans" cxnId="{D72C899A-7818-4CE9-B46A-235FFA05D1E6}">
      <dgm:prSet/>
      <dgm:spPr/>
      <dgm:t>
        <a:bodyPr/>
        <a:lstStyle/>
        <a:p>
          <a:pPr>
            <a:lnSpc>
              <a:spcPct val="100000"/>
            </a:lnSpc>
          </a:pPr>
          <a:endParaRPr lang="en-US"/>
        </a:p>
      </dgm:t>
    </dgm:pt>
    <dgm:pt modelId="{BE514B65-2BDC-4F3B-A20B-B12DF9F74AFA}">
      <dgm:prSet/>
      <dgm:spPr/>
      <dgm:t>
        <a:bodyPr/>
        <a:lstStyle/>
        <a:p>
          <a:pPr>
            <a:lnSpc>
              <a:spcPct val="100000"/>
            </a:lnSpc>
          </a:pPr>
          <a:r>
            <a:rPr lang="en-US" dirty="0"/>
            <a:t>Explain the different sections of a grant application.</a:t>
          </a:r>
        </a:p>
      </dgm:t>
    </dgm:pt>
    <dgm:pt modelId="{B49B0B83-F60A-4000-9766-B473D609E150}" type="parTrans" cxnId="{394BD110-33E3-474B-9325-46166EFF880E}">
      <dgm:prSet/>
      <dgm:spPr/>
      <dgm:t>
        <a:bodyPr/>
        <a:lstStyle/>
        <a:p>
          <a:endParaRPr lang="en-US"/>
        </a:p>
      </dgm:t>
    </dgm:pt>
    <dgm:pt modelId="{C3FD2FFE-A966-4ACC-B880-3DCC86E569BE}" type="sibTrans" cxnId="{394BD110-33E3-474B-9325-46166EFF880E}">
      <dgm:prSet/>
      <dgm:spPr/>
      <dgm:t>
        <a:bodyPr/>
        <a:lstStyle/>
        <a:p>
          <a:pPr>
            <a:lnSpc>
              <a:spcPct val="100000"/>
            </a:lnSpc>
          </a:pPr>
          <a:endParaRPr lang="en-US"/>
        </a:p>
      </dgm:t>
    </dgm:pt>
    <dgm:pt modelId="{AFDA59EA-E652-4F9C-9F37-36D528CCB07C}">
      <dgm:prSet/>
      <dgm:spPr/>
      <dgm:t>
        <a:bodyPr/>
        <a:lstStyle/>
        <a:p>
          <a:pPr>
            <a:lnSpc>
              <a:spcPct val="100000"/>
            </a:lnSpc>
          </a:pPr>
          <a:r>
            <a:rPr lang="en-US" dirty="0"/>
            <a:t>Identify documents to include with a grant proposal.</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4452F5F-3D56-4044-BEC0-BAF67E050A72}" type="parTrans" cxnId="{6AC9C691-8E03-4628-9AC2-4F6BAA5036E8}">
      <dgm:prSet/>
      <dgm:spPr/>
      <dgm:t>
        <a:bodyPr/>
        <a:lstStyle/>
        <a:p>
          <a:endParaRPr lang="en-US"/>
        </a:p>
      </dgm:t>
    </dgm:pt>
    <dgm:pt modelId="{09DB4620-9292-4637-B04F-815E7105CF0A}" type="sibTrans" cxnId="{6AC9C691-8E03-4628-9AC2-4F6BAA5036E8}">
      <dgm:prSet/>
      <dgm:spPr/>
      <dgm:t>
        <a:bodyPr/>
        <a:lstStyle/>
        <a:p>
          <a:pPr>
            <a:lnSpc>
              <a:spcPct val="100000"/>
            </a:lnSpc>
          </a:pPr>
          <a:endParaRPr lang="en-US"/>
        </a:p>
      </dgm:t>
    </dgm:pt>
    <dgm:pt modelId="{40D23DFB-8085-48ED-B141-1A00A93D3BC1}">
      <dgm:prSet/>
      <dgm:spPr/>
      <dgm:t>
        <a:bodyPr/>
        <a:lstStyle/>
        <a:p>
          <a:pPr>
            <a:lnSpc>
              <a:spcPct val="100000"/>
            </a:lnSpc>
          </a:pPr>
          <a:r>
            <a:rPr lang="en-US" dirty="0"/>
            <a:t>Describe elements of the budget proposal.</a:t>
          </a:r>
        </a:p>
      </dgm:t>
    </dgm:pt>
    <dgm:pt modelId="{992D146C-40B1-47CC-9AAC-E0C6A0D44E62}" type="parTrans" cxnId="{EAFBC0DF-1724-48DC-83FA-EBF6AF383D7C}">
      <dgm:prSet/>
      <dgm:spPr/>
      <dgm:t>
        <a:bodyPr/>
        <a:lstStyle/>
        <a:p>
          <a:endParaRPr lang="en-US"/>
        </a:p>
      </dgm:t>
    </dgm:pt>
    <dgm:pt modelId="{C353ED32-ABD9-4B32-A0E4-0C2CB98FBA89}" type="sibTrans" cxnId="{EAFBC0DF-1724-48DC-83FA-EBF6AF383D7C}">
      <dgm:prSet/>
      <dgm:spPr/>
      <dgm:t>
        <a:bodyPr/>
        <a:lstStyle/>
        <a:p>
          <a:pPr>
            <a:lnSpc>
              <a:spcPct val="100000"/>
            </a:lnSpc>
          </a:pPr>
          <a:endParaRPr lang="en-US"/>
        </a:p>
      </dgm:t>
    </dgm:pt>
    <dgm:pt modelId="{B6D74935-6B42-4394-8890-A224B965E617}">
      <dgm:prSet/>
      <dgm:spPr/>
      <dgm:t>
        <a:bodyPr/>
        <a:lstStyle/>
        <a:p>
          <a:pPr>
            <a:lnSpc>
              <a:spcPct val="100000"/>
            </a:lnSpc>
          </a:pPr>
          <a:r>
            <a:rPr lang="en-US" dirty="0"/>
            <a:t>Identify common mistakes made by proposal writers.</a:t>
          </a:r>
        </a:p>
      </dgm:t>
    </dgm:pt>
    <dgm:pt modelId="{8D56F74D-07EA-4E73-A8DF-45CE20711999}" type="parTrans" cxnId="{9606D566-DE67-435E-8239-452BA0359069}">
      <dgm:prSet/>
      <dgm:spPr/>
      <dgm:t>
        <a:bodyPr/>
        <a:lstStyle/>
        <a:p>
          <a:endParaRPr lang="en-US"/>
        </a:p>
      </dgm:t>
    </dgm:pt>
    <dgm:pt modelId="{A08205A9-D93B-4F68-B55D-52EAEF0E1D90}" type="sibTrans" cxnId="{9606D566-DE67-435E-8239-452BA0359069}">
      <dgm:prSet/>
      <dgm:spPr/>
      <dgm:t>
        <a:bodyPr/>
        <a:lstStyle/>
        <a:p>
          <a:endParaRPr lang="en-US"/>
        </a:p>
      </dgm:t>
    </dgm:pt>
    <dgm:pt modelId="{E3436B43-424F-4C0E-9321-D99B4C71B7AB}" type="pres">
      <dgm:prSet presAssocID="{96112FC9-908B-4BE1-9BCE-489334E726F8}" presName="root" presStyleCnt="0">
        <dgm:presLayoutVars>
          <dgm:dir/>
          <dgm:resizeHandles val="exact"/>
        </dgm:presLayoutVars>
      </dgm:prSet>
      <dgm:spPr/>
    </dgm:pt>
    <dgm:pt modelId="{826E029B-9AB0-4CDA-BF29-B2AE5BC19ACC}" type="pres">
      <dgm:prSet presAssocID="{96112FC9-908B-4BE1-9BCE-489334E726F8}" presName="container" presStyleCnt="0">
        <dgm:presLayoutVars>
          <dgm:dir/>
          <dgm:resizeHandles val="exact"/>
        </dgm:presLayoutVars>
      </dgm:prSet>
      <dgm:spPr/>
    </dgm:pt>
    <dgm:pt modelId="{2E017E42-B1E7-473B-8839-D448530B1C51}" type="pres">
      <dgm:prSet presAssocID="{8769CAC0-D1C5-4B69-BE3C-0F8083AB2C71}" presName="compNode" presStyleCnt="0"/>
      <dgm:spPr/>
    </dgm:pt>
    <dgm:pt modelId="{2CE48CB6-6E53-4108-9B7A-C81E031EC5F6}" type="pres">
      <dgm:prSet presAssocID="{8769CAC0-D1C5-4B69-BE3C-0F8083AB2C71}" presName="iconBgRect" presStyleLbl="bgShp" presStyleIdx="0" presStyleCnt="5"/>
      <dgm:spPr/>
    </dgm:pt>
    <dgm:pt modelId="{78B4310C-FA31-4987-BBFF-D114BFE39430}" type="pres">
      <dgm:prSet presAssocID="{8769CAC0-D1C5-4B69-BE3C-0F8083AB2C71}"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2B684F6C-2BE0-4AAE-969F-1E4A9F1EEE99}" type="pres">
      <dgm:prSet presAssocID="{8769CAC0-D1C5-4B69-BE3C-0F8083AB2C71}" presName="spaceRect" presStyleCnt="0"/>
      <dgm:spPr/>
    </dgm:pt>
    <dgm:pt modelId="{51BBC5E6-9AF2-4FB1-BF45-DFF95CB2EB82}" type="pres">
      <dgm:prSet presAssocID="{8769CAC0-D1C5-4B69-BE3C-0F8083AB2C71}" presName="textRect" presStyleLbl="revTx" presStyleIdx="0" presStyleCnt="5">
        <dgm:presLayoutVars>
          <dgm:chMax val="1"/>
          <dgm:chPref val="1"/>
        </dgm:presLayoutVars>
      </dgm:prSet>
      <dgm:spPr/>
    </dgm:pt>
    <dgm:pt modelId="{6627A53D-5B36-4C1A-B7A0-F4B4D62BD144}" type="pres">
      <dgm:prSet presAssocID="{D2363A55-37A6-4B5C-A2FF-8197DC2B8FAB}" presName="sibTrans" presStyleLbl="sibTrans2D1" presStyleIdx="0" presStyleCnt="0"/>
      <dgm:spPr/>
    </dgm:pt>
    <dgm:pt modelId="{76C42647-8D2D-48CF-9E0E-FC3F63D6AE0F}" type="pres">
      <dgm:prSet presAssocID="{BE514B65-2BDC-4F3B-A20B-B12DF9F74AFA}" presName="compNode" presStyleCnt="0"/>
      <dgm:spPr/>
    </dgm:pt>
    <dgm:pt modelId="{376ABAF9-5C30-4585-A279-2CD5B639D7EB}" type="pres">
      <dgm:prSet presAssocID="{BE514B65-2BDC-4F3B-A20B-B12DF9F74AFA}" presName="iconBgRect" presStyleLbl="bgShp" presStyleIdx="1" presStyleCnt="5"/>
      <dgm:spPr/>
    </dgm:pt>
    <dgm:pt modelId="{5B8F34B0-C591-4D23-85F3-832650840595}" type="pres">
      <dgm:prSet presAssocID="{BE514B65-2BDC-4F3B-A20B-B12DF9F74AFA}"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D27A3A66-AC2F-43AE-8C5C-AEB17E1C6A74}" type="pres">
      <dgm:prSet presAssocID="{BE514B65-2BDC-4F3B-A20B-B12DF9F74AFA}" presName="spaceRect" presStyleCnt="0"/>
      <dgm:spPr/>
    </dgm:pt>
    <dgm:pt modelId="{9B050BCE-B36D-4338-9FC1-6F8EFEE32789}" type="pres">
      <dgm:prSet presAssocID="{BE514B65-2BDC-4F3B-A20B-B12DF9F74AFA}" presName="textRect" presStyleLbl="revTx" presStyleIdx="1" presStyleCnt="5">
        <dgm:presLayoutVars>
          <dgm:chMax val="1"/>
          <dgm:chPref val="1"/>
        </dgm:presLayoutVars>
      </dgm:prSet>
      <dgm:spPr/>
    </dgm:pt>
    <dgm:pt modelId="{A21BEBFC-26DD-495A-99F6-2E64341D4648}" type="pres">
      <dgm:prSet presAssocID="{C3FD2FFE-A966-4ACC-B880-3DCC86E569BE}" presName="sibTrans" presStyleLbl="sibTrans2D1" presStyleIdx="0" presStyleCnt="0"/>
      <dgm:spPr/>
    </dgm:pt>
    <dgm:pt modelId="{29AA51E8-3C29-405B-B0BF-7A848C6D88C1}" type="pres">
      <dgm:prSet presAssocID="{AFDA59EA-E652-4F9C-9F37-36D528CCB07C}" presName="compNode" presStyleCnt="0"/>
      <dgm:spPr/>
    </dgm:pt>
    <dgm:pt modelId="{789E694E-7A96-4B7D-837E-BDA007B33A15}" type="pres">
      <dgm:prSet presAssocID="{AFDA59EA-E652-4F9C-9F37-36D528CCB07C}" presName="iconBgRect" presStyleLbl="bgShp" presStyleIdx="2" presStyleCnt="5"/>
      <dgm:spPr/>
    </dgm:pt>
    <dgm:pt modelId="{0D363192-E5AA-4713-91F0-62D657D2DD50}" type="pres">
      <dgm:prSet presAssocID="{AFDA59EA-E652-4F9C-9F37-36D528CCB07C}"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D3EA6101-E3DE-4715-B234-4962FD4A907F}" type="pres">
      <dgm:prSet presAssocID="{AFDA59EA-E652-4F9C-9F37-36D528CCB07C}" presName="spaceRect" presStyleCnt="0"/>
      <dgm:spPr/>
    </dgm:pt>
    <dgm:pt modelId="{D8CD01BD-3579-400A-A6AB-9EDA6B768858}" type="pres">
      <dgm:prSet presAssocID="{AFDA59EA-E652-4F9C-9F37-36D528CCB07C}" presName="textRect" presStyleLbl="revTx" presStyleIdx="2" presStyleCnt="5">
        <dgm:presLayoutVars>
          <dgm:chMax val="1"/>
          <dgm:chPref val="1"/>
        </dgm:presLayoutVars>
      </dgm:prSet>
      <dgm:spPr/>
    </dgm:pt>
    <dgm:pt modelId="{B73C433C-346F-4FC8-B273-9B24B8647812}" type="pres">
      <dgm:prSet presAssocID="{09DB4620-9292-4637-B04F-815E7105CF0A}" presName="sibTrans" presStyleLbl="sibTrans2D1" presStyleIdx="0" presStyleCnt="0"/>
      <dgm:spPr/>
    </dgm:pt>
    <dgm:pt modelId="{69B6FC74-573D-4970-9E94-10C20691126C}" type="pres">
      <dgm:prSet presAssocID="{40D23DFB-8085-48ED-B141-1A00A93D3BC1}" presName="compNode" presStyleCnt="0"/>
      <dgm:spPr/>
    </dgm:pt>
    <dgm:pt modelId="{B7A3D5D2-EA0B-4FA0-BEB6-7C458F35C05F}" type="pres">
      <dgm:prSet presAssocID="{40D23DFB-8085-48ED-B141-1A00A93D3BC1}" presName="iconBgRect" presStyleLbl="bgShp" presStyleIdx="3" presStyleCnt="5"/>
      <dgm:spPr/>
    </dgm:pt>
    <dgm:pt modelId="{07848B8B-05B6-45D8-AA24-633DFDC13687}" type="pres">
      <dgm:prSet presAssocID="{40D23DFB-8085-48ED-B141-1A00A93D3BC1}"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ins"/>
        </a:ext>
      </dgm:extLst>
    </dgm:pt>
    <dgm:pt modelId="{9401A080-8FC1-419D-B6A1-3E92758BE088}" type="pres">
      <dgm:prSet presAssocID="{40D23DFB-8085-48ED-B141-1A00A93D3BC1}" presName="spaceRect" presStyleCnt="0"/>
      <dgm:spPr/>
    </dgm:pt>
    <dgm:pt modelId="{AC0CC440-7DBE-4372-A9B2-DDABC46D8293}" type="pres">
      <dgm:prSet presAssocID="{40D23DFB-8085-48ED-B141-1A00A93D3BC1}" presName="textRect" presStyleLbl="revTx" presStyleIdx="3" presStyleCnt="5">
        <dgm:presLayoutVars>
          <dgm:chMax val="1"/>
          <dgm:chPref val="1"/>
        </dgm:presLayoutVars>
      </dgm:prSet>
      <dgm:spPr/>
    </dgm:pt>
    <dgm:pt modelId="{7785F0A0-F3CB-402B-8261-E7A857B6096F}" type="pres">
      <dgm:prSet presAssocID="{C353ED32-ABD9-4B32-A0E4-0C2CB98FBA89}" presName="sibTrans" presStyleLbl="sibTrans2D1" presStyleIdx="0" presStyleCnt="0"/>
      <dgm:spPr/>
    </dgm:pt>
    <dgm:pt modelId="{3F2BF881-C32C-4F25-BD96-F8CFA282A53C}" type="pres">
      <dgm:prSet presAssocID="{B6D74935-6B42-4394-8890-A224B965E617}" presName="compNode" presStyleCnt="0"/>
      <dgm:spPr/>
    </dgm:pt>
    <dgm:pt modelId="{172C3FA5-1E59-4991-B06F-9DB4817A1DAF}" type="pres">
      <dgm:prSet presAssocID="{B6D74935-6B42-4394-8890-A224B965E617}" presName="iconBgRect" presStyleLbl="bgShp" presStyleIdx="4" presStyleCnt="5"/>
      <dgm:spPr/>
    </dgm:pt>
    <dgm:pt modelId="{187823ED-D481-40E9-8F5E-6D1A8C541D4D}" type="pres">
      <dgm:prSet presAssocID="{B6D74935-6B42-4394-8890-A224B965E617}"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213B5C70-E4A0-4662-9065-BF7630515A27}" type="pres">
      <dgm:prSet presAssocID="{B6D74935-6B42-4394-8890-A224B965E617}" presName="spaceRect" presStyleCnt="0"/>
      <dgm:spPr/>
    </dgm:pt>
    <dgm:pt modelId="{8A7AE793-54F5-4A7A-A3BF-6C3400AC1016}" type="pres">
      <dgm:prSet presAssocID="{B6D74935-6B42-4394-8890-A224B965E617}" presName="textRect" presStyleLbl="revTx" presStyleIdx="4" presStyleCnt="5">
        <dgm:presLayoutVars>
          <dgm:chMax val="1"/>
          <dgm:chPref val="1"/>
        </dgm:presLayoutVars>
      </dgm:prSet>
      <dgm:spPr/>
    </dgm:pt>
  </dgm:ptLst>
  <dgm:cxnLst>
    <dgm:cxn modelId="{394BD110-33E3-474B-9325-46166EFF880E}" srcId="{96112FC9-908B-4BE1-9BCE-489334E726F8}" destId="{BE514B65-2BDC-4F3B-A20B-B12DF9F74AFA}" srcOrd="1" destOrd="0" parTransId="{B49B0B83-F60A-4000-9766-B473D609E150}" sibTransId="{C3FD2FFE-A966-4ACC-B880-3DCC86E569BE}"/>
    <dgm:cxn modelId="{F32E2C36-D0CB-4D84-9916-A8117F96DD72}" type="presOf" srcId="{8769CAC0-D1C5-4B69-BE3C-0F8083AB2C71}" destId="{51BBC5E6-9AF2-4FB1-BF45-DFF95CB2EB82}" srcOrd="0" destOrd="0" presId="urn:microsoft.com/office/officeart/2018/2/layout/IconCircleList"/>
    <dgm:cxn modelId="{DAE35B5E-DFC3-4D5C-99B5-DBDEF61AC1F7}" type="presOf" srcId="{AFDA59EA-E652-4F9C-9F37-36D528CCB07C}" destId="{D8CD01BD-3579-400A-A6AB-9EDA6B768858}" srcOrd="0" destOrd="0" presId="urn:microsoft.com/office/officeart/2018/2/layout/IconCircleList"/>
    <dgm:cxn modelId="{D8F62461-B36C-43CF-A7D9-F4157613CBAC}" type="presOf" srcId="{96112FC9-908B-4BE1-9BCE-489334E726F8}" destId="{E3436B43-424F-4C0E-9321-D99B4C71B7AB}" srcOrd="0" destOrd="0" presId="urn:microsoft.com/office/officeart/2018/2/layout/IconCircleList"/>
    <dgm:cxn modelId="{9606D566-DE67-435E-8239-452BA0359069}" srcId="{96112FC9-908B-4BE1-9BCE-489334E726F8}" destId="{B6D74935-6B42-4394-8890-A224B965E617}" srcOrd="4" destOrd="0" parTransId="{8D56F74D-07EA-4E73-A8DF-45CE20711999}" sibTransId="{A08205A9-D93B-4F68-B55D-52EAEF0E1D90}"/>
    <dgm:cxn modelId="{98F0C974-2FA3-4A5D-B6F9-A1C5EC7F087F}" type="presOf" srcId="{09DB4620-9292-4637-B04F-815E7105CF0A}" destId="{B73C433C-346F-4FC8-B273-9B24B8647812}" srcOrd="0" destOrd="0" presId="urn:microsoft.com/office/officeart/2018/2/layout/IconCircleList"/>
    <dgm:cxn modelId="{2E11A059-1BE3-4D47-A106-2C520A59DC0A}" type="presOf" srcId="{BE514B65-2BDC-4F3B-A20B-B12DF9F74AFA}" destId="{9B050BCE-B36D-4338-9FC1-6F8EFEE32789}" srcOrd="0" destOrd="0" presId="urn:microsoft.com/office/officeart/2018/2/layout/IconCircleList"/>
    <dgm:cxn modelId="{D1CF5D90-021D-4F70-89A4-6952151D5713}" type="presOf" srcId="{40D23DFB-8085-48ED-B141-1A00A93D3BC1}" destId="{AC0CC440-7DBE-4372-A9B2-DDABC46D8293}" srcOrd="0" destOrd="0" presId="urn:microsoft.com/office/officeart/2018/2/layout/IconCircleList"/>
    <dgm:cxn modelId="{6AC9C691-8E03-4628-9AC2-4F6BAA5036E8}" srcId="{96112FC9-908B-4BE1-9BCE-489334E726F8}" destId="{AFDA59EA-E652-4F9C-9F37-36D528CCB07C}" srcOrd="2" destOrd="0" parTransId="{04452F5F-3D56-4044-BEC0-BAF67E050A72}" sibTransId="{09DB4620-9292-4637-B04F-815E7105CF0A}"/>
    <dgm:cxn modelId="{D72C899A-7818-4CE9-B46A-235FFA05D1E6}" srcId="{96112FC9-908B-4BE1-9BCE-489334E726F8}" destId="{8769CAC0-D1C5-4B69-BE3C-0F8083AB2C71}" srcOrd="0" destOrd="0" parTransId="{10B0F28A-FA36-4FCD-A079-9A99F93AF014}" sibTransId="{D2363A55-37A6-4B5C-A2FF-8197DC2B8FAB}"/>
    <dgm:cxn modelId="{A302C4B4-DC3D-4BA2-8130-60716DD667C6}" type="presOf" srcId="{D2363A55-37A6-4B5C-A2FF-8197DC2B8FAB}" destId="{6627A53D-5B36-4C1A-B7A0-F4B4D62BD144}" srcOrd="0" destOrd="0" presId="urn:microsoft.com/office/officeart/2018/2/layout/IconCircleList"/>
    <dgm:cxn modelId="{5D6C78D9-9F9A-46B5-BBBF-F33A8C9771B1}" type="presOf" srcId="{C353ED32-ABD9-4B32-A0E4-0C2CB98FBA89}" destId="{7785F0A0-F3CB-402B-8261-E7A857B6096F}" srcOrd="0" destOrd="0" presId="urn:microsoft.com/office/officeart/2018/2/layout/IconCircleList"/>
    <dgm:cxn modelId="{E0C30BDB-0D26-499F-880D-BAB1AB8BD8F2}" type="presOf" srcId="{C3FD2FFE-A966-4ACC-B880-3DCC86E569BE}" destId="{A21BEBFC-26DD-495A-99F6-2E64341D4648}" srcOrd="0" destOrd="0" presId="urn:microsoft.com/office/officeart/2018/2/layout/IconCircleList"/>
    <dgm:cxn modelId="{EAFBC0DF-1724-48DC-83FA-EBF6AF383D7C}" srcId="{96112FC9-908B-4BE1-9BCE-489334E726F8}" destId="{40D23DFB-8085-48ED-B141-1A00A93D3BC1}" srcOrd="3" destOrd="0" parTransId="{992D146C-40B1-47CC-9AAC-E0C6A0D44E62}" sibTransId="{C353ED32-ABD9-4B32-A0E4-0C2CB98FBA89}"/>
    <dgm:cxn modelId="{9631F2E5-6EAA-48D5-A872-B835860AD0CF}" type="presOf" srcId="{B6D74935-6B42-4394-8890-A224B965E617}" destId="{8A7AE793-54F5-4A7A-A3BF-6C3400AC1016}" srcOrd="0" destOrd="0" presId="urn:microsoft.com/office/officeart/2018/2/layout/IconCircleList"/>
    <dgm:cxn modelId="{92B1837C-ECC2-443A-BAD0-85CDCEBA2581}" type="presParOf" srcId="{E3436B43-424F-4C0E-9321-D99B4C71B7AB}" destId="{826E029B-9AB0-4CDA-BF29-B2AE5BC19ACC}" srcOrd="0" destOrd="0" presId="urn:microsoft.com/office/officeart/2018/2/layout/IconCircleList"/>
    <dgm:cxn modelId="{8DF1EA89-D463-4414-AA24-72AA4297A9C1}" type="presParOf" srcId="{826E029B-9AB0-4CDA-BF29-B2AE5BC19ACC}" destId="{2E017E42-B1E7-473B-8839-D448530B1C51}" srcOrd="0" destOrd="0" presId="urn:microsoft.com/office/officeart/2018/2/layout/IconCircleList"/>
    <dgm:cxn modelId="{4A642F30-C4F1-4037-9105-9595C6A792FA}" type="presParOf" srcId="{2E017E42-B1E7-473B-8839-D448530B1C51}" destId="{2CE48CB6-6E53-4108-9B7A-C81E031EC5F6}" srcOrd="0" destOrd="0" presId="urn:microsoft.com/office/officeart/2018/2/layout/IconCircleList"/>
    <dgm:cxn modelId="{44460F61-DC88-4F5C-B02B-8D4E7969B8AD}" type="presParOf" srcId="{2E017E42-B1E7-473B-8839-D448530B1C51}" destId="{78B4310C-FA31-4987-BBFF-D114BFE39430}" srcOrd="1" destOrd="0" presId="urn:microsoft.com/office/officeart/2018/2/layout/IconCircleList"/>
    <dgm:cxn modelId="{407F6D3F-3AB1-4543-8D8E-58C8F2D0E79D}" type="presParOf" srcId="{2E017E42-B1E7-473B-8839-D448530B1C51}" destId="{2B684F6C-2BE0-4AAE-969F-1E4A9F1EEE99}" srcOrd="2" destOrd="0" presId="urn:microsoft.com/office/officeart/2018/2/layout/IconCircleList"/>
    <dgm:cxn modelId="{784C494B-211F-4286-9B0D-5E4794573C34}" type="presParOf" srcId="{2E017E42-B1E7-473B-8839-D448530B1C51}" destId="{51BBC5E6-9AF2-4FB1-BF45-DFF95CB2EB82}" srcOrd="3" destOrd="0" presId="urn:microsoft.com/office/officeart/2018/2/layout/IconCircleList"/>
    <dgm:cxn modelId="{F5434B24-744F-4245-9C33-99044A28ED84}" type="presParOf" srcId="{826E029B-9AB0-4CDA-BF29-B2AE5BC19ACC}" destId="{6627A53D-5B36-4C1A-B7A0-F4B4D62BD144}" srcOrd="1" destOrd="0" presId="urn:microsoft.com/office/officeart/2018/2/layout/IconCircleList"/>
    <dgm:cxn modelId="{08ADDAA1-2477-4C6E-9178-02E0F815759A}" type="presParOf" srcId="{826E029B-9AB0-4CDA-BF29-B2AE5BC19ACC}" destId="{76C42647-8D2D-48CF-9E0E-FC3F63D6AE0F}" srcOrd="2" destOrd="0" presId="urn:microsoft.com/office/officeart/2018/2/layout/IconCircleList"/>
    <dgm:cxn modelId="{19CB1226-27D5-4CE5-B1E7-4E3EC6719B9A}" type="presParOf" srcId="{76C42647-8D2D-48CF-9E0E-FC3F63D6AE0F}" destId="{376ABAF9-5C30-4585-A279-2CD5B639D7EB}" srcOrd="0" destOrd="0" presId="urn:microsoft.com/office/officeart/2018/2/layout/IconCircleList"/>
    <dgm:cxn modelId="{2E076562-9952-4B21-843A-BEF5E7643A5F}" type="presParOf" srcId="{76C42647-8D2D-48CF-9E0E-FC3F63D6AE0F}" destId="{5B8F34B0-C591-4D23-85F3-832650840595}" srcOrd="1" destOrd="0" presId="urn:microsoft.com/office/officeart/2018/2/layout/IconCircleList"/>
    <dgm:cxn modelId="{7908A36E-5DEC-4EB3-B657-9B55DA367530}" type="presParOf" srcId="{76C42647-8D2D-48CF-9E0E-FC3F63D6AE0F}" destId="{D27A3A66-AC2F-43AE-8C5C-AEB17E1C6A74}" srcOrd="2" destOrd="0" presId="urn:microsoft.com/office/officeart/2018/2/layout/IconCircleList"/>
    <dgm:cxn modelId="{E949BDE6-5763-4776-A004-115FBB000682}" type="presParOf" srcId="{76C42647-8D2D-48CF-9E0E-FC3F63D6AE0F}" destId="{9B050BCE-B36D-4338-9FC1-6F8EFEE32789}" srcOrd="3" destOrd="0" presId="urn:microsoft.com/office/officeart/2018/2/layout/IconCircleList"/>
    <dgm:cxn modelId="{2AC3AF05-85AE-4721-B4C3-D0382236B634}" type="presParOf" srcId="{826E029B-9AB0-4CDA-BF29-B2AE5BC19ACC}" destId="{A21BEBFC-26DD-495A-99F6-2E64341D4648}" srcOrd="3" destOrd="0" presId="urn:microsoft.com/office/officeart/2018/2/layout/IconCircleList"/>
    <dgm:cxn modelId="{CB65E9AE-846F-451E-A916-C20389736E93}" type="presParOf" srcId="{826E029B-9AB0-4CDA-BF29-B2AE5BC19ACC}" destId="{29AA51E8-3C29-405B-B0BF-7A848C6D88C1}" srcOrd="4" destOrd="0" presId="urn:microsoft.com/office/officeart/2018/2/layout/IconCircleList"/>
    <dgm:cxn modelId="{61D4F850-DDBE-4891-9139-4CAFE73B1FA1}" type="presParOf" srcId="{29AA51E8-3C29-405B-B0BF-7A848C6D88C1}" destId="{789E694E-7A96-4B7D-837E-BDA007B33A15}" srcOrd="0" destOrd="0" presId="urn:microsoft.com/office/officeart/2018/2/layout/IconCircleList"/>
    <dgm:cxn modelId="{196E0F04-7F08-4055-934B-3814F04633D6}" type="presParOf" srcId="{29AA51E8-3C29-405B-B0BF-7A848C6D88C1}" destId="{0D363192-E5AA-4713-91F0-62D657D2DD50}" srcOrd="1" destOrd="0" presId="urn:microsoft.com/office/officeart/2018/2/layout/IconCircleList"/>
    <dgm:cxn modelId="{BCF1F03B-EF29-4FE6-8F67-3A35BC175428}" type="presParOf" srcId="{29AA51E8-3C29-405B-B0BF-7A848C6D88C1}" destId="{D3EA6101-E3DE-4715-B234-4962FD4A907F}" srcOrd="2" destOrd="0" presId="urn:microsoft.com/office/officeart/2018/2/layout/IconCircleList"/>
    <dgm:cxn modelId="{FFD4E953-7E0F-457F-A0AE-67A9DC153AE6}" type="presParOf" srcId="{29AA51E8-3C29-405B-B0BF-7A848C6D88C1}" destId="{D8CD01BD-3579-400A-A6AB-9EDA6B768858}" srcOrd="3" destOrd="0" presId="urn:microsoft.com/office/officeart/2018/2/layout/IconCircleList"/>
    <dgm:cxn modelId="{B1701A6B-DCD4-4185-84AD-AF23640BA119}" type="presParOf" srcId="{826E029B-9AB0-4CDA-BF29-B2AE5BC19ACC}" destId="{B73C433C-346F-4FC8-B273-9B24B8647812}" srcOrd="5" destOrd="0" presId="urn:microsoft.com/office/officeart/2018/2/layout/IconCircleList"/>
    <dgm:cxn modelId="{CB998409-B43E-4D45-ACB8-41E4B1BAA63B}" type="presParOf" srcId="{826E029B-9AB0-4CDA-BF29-B2AE5BC19ACC}" destId="{69B6FC74-573D-4970-9E94-10C20691126C}" srcOrd="6" destOrd="0" presId="urn:microsoft.com/office/officeart/2018/2/layout/IconCircleList"/>
    <dgm:cxn modelId="{031952E0-09D2-4EB8-8B3F-430647F2A3C9}" type="presParOf" srcId="{69B6FC74-573D-4970-9E94-10C20691126C}" destId="{B7A3D5D2-EA0B-4FA0-BEB6-7C458F35C05F}" srcOrd="0" destOrd="0" presId="urn:microsoft.com/office/officeart/2018/2/layout/IconCircleList"/>
    <dgm:cxn modelId="{22F84D45-D559-4693-A52B-D61F4E032BF0}" type="presParOf" srcId="{69B6FC74-573D-4970-9E94-10C20691126C}" destId="{07848B8B-05B6-45D8-AA24-633DFDC13687}" srcOrd="1" destOrd="0" presId="urn:microsoft.com/office/officeart/2018/2/layout/IconCircleList"/>
    <dgm:cxn modelId="{5FF1E4F5-FAF7-4F66-A19C-43E917C88FE3}" type="presParOf" srcId="{69B6FC74-573D-4970-9E94-10C20691126C}" destId="{9401A080-8FC1-419D-B6A1-3E92758BE088}" srcOrd="2" destOrd="0" presId="urn:microsoft.com/office/officeart/2018/2/layout/IconCircleList"/>
    <dgm:cxn modelId="{535B5BF4-DA98-44DC-B800-5C4F99BD0937}" type="presParOf" srcId="{69B6FC74-573D-4970-9E94-10C20691126C}" destId="{AC0CC440-7DBE-4372-A9B2-DDABC46D8293}" srcOrd="3" destOrd="0" presId="urn:microsoft.com/office/officeart/2018/2/layout/IconCircleList"/>
    <dgm:cxn modelId="{EDFE93FE-0F2D-4B96-B14F-F1813F2FCBC0}" type="presParOf" srcId="{826E029B-9AB0-4CDA-BF29-B2AE5BC19ACC}" destId="{7785F0A0-F3CB-402B-8261-E7A857B6096F}" srcOrd="7" destOrd="0" presId="urn:microsoft.com/office/officeart/2018/2/layout/IconCircleList"/>
    <dgm:cxn modelId="{DFAAB6C5-3B3D-491B-B259-947882AEAD15}" type="presParOf" srcId="{826E029B-9AB0-4CDA-BF29-B2AE5BC19ACC}" destId="{3F2BF881-C32C-4F25-BD96-F8CFA282A53C}" srcOrd="8" destOrd="0" presId="urn:microsoft.com/office/officeart/2018/2/layout/IconCircleList"/>
    <dgm:cxn modelId="{4A3E887E-CAFE-4A5F-9990-E23F58C5217A}" type="presParOf" srcId="{3F2BF881-C32C-4F25-BD96-F8CFA282A53C}" destId="{172C3FA5-1E59-4991-B06F-9DB4817A1DAF}" srcOrd="0" destOrd="0" presId="urn:microsoft.com/office/officeart/2018/2/layout/IconCircleList"/>
    <dgm:cxn modelId="{8574D91A-B6FA-4C76-AAEF-BB8875AB492B}" type="presParOf" srcId="{3F2BF881-C32C-4F25-BD96-F8CFA282A53C}" destId="{187823ED-D481-40E9-8F5E-6D1A8C541D4D}" srcOrd="1" destOrd="0" presId="urn:microsoft.com/office/officeart/2018/2/layout/IconCircleList"/>
    <dgm:cxn modelId="{43F66B1A-270B-4157-809D-F1592DD6601B}" type="presParOf" srcId="{3F2BF881-C32C-4F25-BD96-F8CFA282A53C}" destId="{213B5C70-E4A0-4662-9065-BF7630515A27}" srcOrd="2" destOrd="0" presId="urn:microsoft.com/office/officeart/2018/2/layout/IconCircleList"/>
    <dgm:cxn modelId="{EAA44F50-EE08-4498-8465-8DF3B4C99402}" type="presParOf" srcId="{3F2BF881-C32C-4F25-BD96-F8CFA282A53C}" destId="{8A7AE793-54F5-4A7A-A3BF-6C3400AC101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B874BF-4138-4454-AEA0-8D869EB64A5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74E88262-D678-4EBD-8F75-BB073059FE8B}">
      <dgm:prSet/>
      <dgm:spPr/>
      <dgm:t>
        <a:bodyPr/>
        <a:lstStyle/>
        <a:p>
          <a:r>
            <a:rPr lang="en-US"/>
            <a:t>What is the maximum amount of funds I am able to apply for?</a:t>
          </a:r>
        </a:p>
      </dgm:t>
    </dgm:pt>
    <dgm:pt modelId="{32C92CA9-D374-430C-93D7-7C6D499D0DEE}" type="parTrans" cxnId="{841D6319-FF4B-43E7-90BC-98F5587AE26A}">
      <dgm:prSet/>
      <dgm:spPr/>
      <dgm:t>
        <a:bodyPr/>
        <a:lstStyle/>
        <a:p>
          <a:endParaRPr lang="en-US"/>
        </a:p>
      </dgm:t>
    </dgm:pt>
    <dgm:pt modelId="{5F531E86-64E8-4A3D-9378-81AAA7B0AE64}" type="sibTrans" cxnId="{841D6319-FF4B-43E7-90BC-98F5587AE26A}">
      <dgm:prSet/>
      <dgm:spPr/>
      <dgm:t>
        <a:bodyPr/>
        <a:lstStyle/>
        <a:p>
          <a:endParaRPr lang="en-US"/>
        </a:p>
      </dgm:t>
    </dgm:pt>
    <dgm:pt modelId="{40909B3E-9FA0-4949-8945-C741A3722E36}">
      <dgm:prSet/>
      <dgm:spPr/>
      <dgm:t>
        <a:bodyPr/>
        <a:lstStyle/>
        <a:p>
          <a:r>
            <a:rPr lang="en-US"/>
            <a:t>What is the budget period I am budgeting for?</a:t>
          </a:r>
        </a:p>
      </dgm:t>
    </dgm:pt>
    <dgm:pt modelId="{475F47EC-B86E-4365-A45C-59B8A6F43792}" type="parTrans" cxnId="{5E80B2AE-FBB4-427A-88F7-1FACCB451D31}">
      <dgm:prSet/>
      <dgm:spPr/>
      <dgm:t>
        <a:bodyPr/>
        <a:lstStyle/>
        <a:p>
          <a:endParaRPr lang="en-US"/>
        </a:p>
      </dgm:t>
    </dgm:pt>
    <dgm:pt modelId="{BA77CF62-0592-41E0-90FF-D1F7E851B0F0}" type="sibTrans" cxnId="{5E80B2AE-FBB4-427A-88F7-1FACCB451D31}">
      <dgm:prSet/>
      <dgm:spPr/>
      <dgm:t>
        <a:bodyPr/>
        <a:lstStyle/>
        <a:p>
          <a:endParaRPr lang="en-US"/>
        </a:p>
      </dgm:t>
    </dgm:pt>
    <dgm:pt modelId="{4BF074F5-613F-4336-98F3-1BE103E5F77D}">
      <dgm:prSet/>
      <dgm:spPr/>
      <dgm:t>
        <a:bodyPr/>
        <a:lstStyle/>
        <a:p>
          <a:r>
            <a:rPr lang="en-US"/>
            <a:t>Are there any restrictions associated with this opportunity?</a:t>
          </a:r>
        </a:p>
      </dgm:t>
    </dgm:pt>
    <dgm:pt modelId="{74F5715F-AE08-4B7D-9DA0-517EFF05E2E5}" type="parTrans" cxnId="{DD1ACC0A-9140-4E35-9134-ED4A202569FD}">
      <dgm:prSet/>
      <dgm:spPr/>
      <dgm:t>
        <a:bodyPr/>
        <a:lstStyle/>
        <a:p>
          <a:endParaRPr lang="en-US"/>
        </a:p>
      </dgm:t>
    </dgm:pt>
    <dgm:pt modelId="{17F09169-5964-45D1-892D-6ECA5EE009C0}" type="sibTrans" cxnId="{DD1ACC0A-9140-4E35-9134-ED4A202569FD}">
      <dgm:prSet/>
      <dgm:spPr/>
      <dgm:t>
        <a:bodyPr/>
        <a:lstStyle/>
        <a:p>
          <a:endParaRPr lang="en-US"/>
        </a:p>
      </dgm:t>
    </dgm:pt>
    <dgm:pt modelId="{EE49B5CB-59A8-44CD-AF9D-2EBCD8AA7CEB}">
      <dgm:prSet/>
      <dgm:spPr/>
      <dgm:t>
        <a:bodyPr/>
        <a:lstStyle/>
        <a:p>
          <a:r>
            <a:rPr lang="en-US"/>
            <a:t>Would I be able to do this project with the funds being offered?</a:t>
          </a:r>
        </a:p>
      </dgm:t>
    </dgm:pt>
    <dgm:pt modelId="{61ADED89-EF20-4033-B164-896AFDB75E06}" type="parTrans" cxnId="{CAD6CC53-DA80-4D88-B719-7CE2B90161AD}">
      <dgm:prSet/>
      <dgm:spPr/>
      <dgm:t>
        <a:bodyPr/>
        <a:lstStyle/>
        <a:p>
          <a:endParaRPr lang="en-US"/>
        </a:p>
      </dgm:t>
    </dgm:pt>
    <dgm:pt modelId="{4BF446B5-71FF-47FE-BD08-38A1D75E3D5A}" type="sibTrans" cxnId="{CAD6CC53-DA80-4D88-B719-7CE2B90161AD}">
      <dgm:prSet/>
      <dgm:spPr/>
      <dgm:t>
        <a:bodyPr/>
        <a:lstStyle/>
        <a:p>
          <a:endParaRPr lang="en-US"/>
        </a:p>
      </dgm:t>
    </dgm:pt>
    <dgm:pt modelId="{F43D485C-C28B-45A1-8A95-7E6E1762C1DE}" type="pres">
      <dgm:prSet presAssocID="{D3B874BF-4138-4454-AEA0-8D869EB64A59}" presName="vert0" presStyleCnt="0">
        <dgm:presLayoutVars>
          <dgm:dir/>
          <dgm:animOne val="branch"/>
          <dgm:animLvl val="lvl"/>
        </dgm:presLayoutVars>
      </dgm:prSet>
      <dgm:spPr/>
    </dgm:pt>
    <dgm:pt modelId="{BE363FAB-E547-488D-8F8B-DC1399F0A18A}" type="pres">
      <dgm:prSet presAssocID="{74E88262-D678-4EBD-8F75-BB073059FE8B}" presName="thickLine" presStyleLbl="alignNode1" presStyleIdx="0" presStyleCnt="4"/>
      <dgm:spPr/>
    </dgm:pt>
    <dgm:pt modelId="{115D5BA2-C95E-4F4B-92E2-6E5269BD83EA}" type="pres">
      <dgm:prSet presAssocID="{74E88262-D678-4EBD-8F75-BB073059FE8B}" presName="horz1" presStyleCnt="0"/>
      <dgm:spPr/>
    </dgm:pt>
    <dgm:pt modelId="{ED4BCB81-EAD8-4C5D-B9D6-2B883F9FA93B}" type="pres">
      <dgm:prSet presAssocID="{74E88262-D678-4EBD-8F75-BB073059FE8B}" presName="tx1" presStyleLbl="revTx" presStyleIdx="0" presStyleCnt="4"/>
      <dgm:spPr/>
    </dgm:pt>
    <dgm:pt modelId="{F43B6C53-3D63-45C0-ABDE-98A2814315B5}" type="pres">
      <dgm:prSet presAssocID="{74E88262-D678-4EBD-8F75-BB073059FE8B}" presName="vert1" presStyleCnt="0"/>
      <dgm:spPr/>
    </dgm:pt>
    <dgm:pt modelId="{EECF14A3-77AE-46ED-BF8B-50BDE8858375}" type="pres">
      <dgm:prSet presAssocID="{40909B3E-9FA0-4949-8945-C741A3722E36}" presName="thickLine" presStyleLbl="alignNode1" presStyleIdx="1" presStyleCnt="4"/>
      <dgm:spPr/>
    </dgm:pt>
    <dgm:pt modelId="{4E8B9DF4-C40A-4E24-936C-9DEEF1292D4A}" type="pres">
      <dgm:prSet presAssocID="{40909B3E-9FA0-4949-8945-C741A3722E36}" presName="horz1" presStyleCnt="0"/>
      <dgm:spPr/>
    </dgm:pt>
    <dgm:pt modelId="{DF70064E-E56B-449D-B50E-EAC4FD0B30CE}" type="pres">
      <dgm:prSet presAssocID="{40909B3E-9FA0-4949-8945-C741A3722E36}" presName="tx1" presStyleLbl="revTx" presStyleIdx="1" presStyleCnt="4"/>
      <dgm:spPr/>
    </dgm:pt>
    <dgm:pt modelId="{CBFF226D-8C86-441A-8A3B-41B07CAA7532}" type="pres">
      <dgm:prSet presAssocID="{40909B3E-9FA0-4949-8945-C741A3722E36}" presName="vert1" presStyleCnt="0"/>
      <dgm:spPr/>
    </dgm:pt>
    <dgm:pt modelId="{EC81AF8E-1937-4A24-ACDD-68A5458DBE64}" type="pres">
      <dgm:prSet presAssocID="{4BF074F5-613F-4336-98F3-1BE103E5F77D}" presName="thickLine" presStyleLbl="alignNode1" presStyleIdx="2" presStyleCnt="4"/>
      <dgm:spPr/>
    </dgm:pt>
    <dgm:pt modelId="{13702E54-E828-4E44-99F7-2B0C3B19C779}" type="pres">
      <dgm:prSet presAssocID="{4BF074F5-613F-4336-98F3-1BE103E5F77D}" presName="horz1" presStyleCnt="0"/>
      <dgm:spPr/>
    </dgm:pt>
    <dgm:pt modelId="{8B9EB403-6005-43D8-9AF8-EDD60BD608DB}" type="pres">
      <dgm:prSet presAssocID="{4BF074F5-613F-4336-98F3-1BE103E5F77D}" presName="tx1" presStyleLbl="revTx" presStyleIdx="2" presStyleCnt="4"/>
      <dgm:spPr/>
    </dgm:pt>
    <dgm:pt modelId="{75D0F902-E94C-4339-AA6A-AE745D498560}" type="pres">
      <dgm:prSet presAssocID="{4BF074F5-613F-4336-98F3-1BE103E5F77D}" presName="vert1" presStyleCnt="0"/>
      <dgm:spPr/>
    </dgm:pt>
    <dgm:pt modelId="{BFAB7146-8038-454A-92C2-56CEEA3C5389}" type="pres">
      <dgm:prSet presAssocID="{EE49B5CB-59A8-44CD-AF9D-2EBCD8AA7CEB}" presName="thickLine" presStyleLbl="alignNode1" presStyleIdx="3" presStyleCnt="4"/>
      <dgm:spPr/>
    </dgm:pt>
    <dgm:pt modelId="{D4DEB5E8-D001-4A11-AB07-2AEEABF42454}" type="pres">
      <dgm:prSet presAssocID="{EE49B5CB-59A8-44CD-AF9D-2EBCD8AA7CEB}" presName="horz1" presStyleCnt="0"/>
      <dgm:spPr/>
    </dgm:pt>
    <dgm:pt modelId="{4A29FBE6-4570-41BA-8CCF-771E0A3534E5}" type="pres">
      <dgm:prSet presAssocID="{EE49B5CB-59A8-44CD-AF9D-2EBCD8AA7CEB}" presName="tx1" presStyleLbl="revTx" presStyleIdx="3" presStyleCnt="4"/>
      <dgm:spPr/>
    </dgm:pt>
    <dgm:pt modelId="{732CF797-87D4-424C-9137-A685806EF04D}" type="pres">
      <dgm:prSet presAssocID="{EE49B5CB-59A8-44CD-AF9D-2EBCD8AA7CEB}" presName="vert1" presStyleCnt="0"/>
      <dgm:spPr/>
    </dgm:pt>
  </dgm:ptLst>
  <dgm:cxnLst>
    <dgm:cxn modelId="{DD1ACC0A-9140-4E35-9134-ED4A202569FD}" srcId="{D3B874BF-4138-4454-AEA0-8D869EB64A59}" destId="{4BF074F5-613F-4336-98F3-1BE103E5F77D}" srcOrd="2" destOrd="0" parTransId="{74F5715F-AE08-4B7D-9DA0-517EFF05E2E5}" sibTransId="{17F09169-5964-45D1-892D-6ECA5EE009C0}"/>
    <dgm:cxn modelId="{302CE716-9973-4EBF-9DCA-0E8876273B06}" type="presOf" srcId="{40909B3E-9FA0-4949-8945-C741A3722E36}" destId="{DF70064E-E56B-449D-B50E-EAC4FD0B30CE}" srcOrd="0" destOrd="0" presId="urn:microsoft.com/office/officeart/2008/layout/LinedList"/>
    <dgm:cxn modelId="{841D6319-FF4B-43E7-90BC-98F5587AE26A}" srcId="{D3B874BF-4138-4454-AEA0-8D869EB64A59}" destId="{74E88262-D678-4EBD-8F75-BB073059FE8B}" srcOrd="0" destOrd="0" parTransId="{32C92CA9-D374-430C-93D7-7C6D499D0DEE}" sibTransId="{5F531E86-64E8-4A3D-9378-81AAA7B0AE64}"/>
    <dgm:cxn modelId="{55BA1F1A-58B9-4169-9539-97C01C96E470}" type="presOf" srcId="{EE49B5CB-59A8-44CD-AF9D-2EBCD8AA7CEB}" destId="{4A29FBE6-4570-41BA-8CCF-771E0A3534E5}" srcOrd="0" destOrd="0" presId="urn:microsoft.com/office/officeart/2008/layout/LinedList"/>
    <dgm:cxn modelId="{CAD6CC53-DA80-4D88-B719-7CE2B90161AD}" srcId="{D3B874BF-4138-4454-AEA0-8D869EB64A59}" destId="{EE49B5CB-59A8-44CD-AF9D-2EBCD8AA7CEB}" srcOrd="3" destOrd="0" parTransId="{61ADED89-EF20-4033-B164-896AFDB75E06}" sibTransId="{4BF446B5-71FF-47FE-BD08-38A1D75E3D5A}"/>
    <dgm:cxn modelId="{A02D0AA4-600A-4C9D-ACEF-354C8485DD27}" type="presOf" srcId="{4BF074F5-613F-4336-98F3-1BE103E5F77D}" destId="{8B9EB403-6005-43D8-9AF8-EDD60BD608DB}" srcOrd="0" destOrd="0" presId="urn:microsoft.com/office/officeart/2008/layout/LinedList"/>
    <dgm:cxn modelId="{5E80B2AE-FBB4-427A-88F7-1FACCB451D31}" srcId="{D3B874BF-4138-4454-AEA0-8D869EB64A59}" destId="{40909B3E-9FA0-4949-8945-C741A3722E36}" srcOrd="1" destOrd="0" parTransId="{475F47EC-B86E-4365-A45C-59B8A6F43792}" sibTransId="{BA77CF62-0592-41E0-90FF-D1F7E851B0F0}"/>
    <dgm:cxn modelId="{E7D265B5-8604-4E74-937A-6C6548533C8F}" type="presOf" srcId="{74E88262-D678-4EBD-8F75-BB073059FE8B}" destId="{ED4BCB81-EAD8-4C5D-B9D6-2B883F9FA93B}" srcOrd="0" destOrd="0" presId="urn:microsoft.com/office/officeart/2008/layout/LinedList"/>
    <dgm:cxn modelId="{9EC2A0EB-1C85-4FC0-BA99-2EEBC67B89AF}" type="presOf" srcId="{D3B874BF-4138-4454-AEA0-8D869EB64A59}" destId="{F43D485C-C28B-45A1-8A95-7E6E1762C1DE}" srcOrd="0" destOrd="0" presId="urn:microsoft.com/office/officeart/2008/layout/LinedList"/>
    <dgm:cxn modelId="{BE09349F-2B61-4668-88B7-3B8A26E035F5}" type="presParOf" srcId="{F43D485C-C28B-45A1-8A95-7E6E1762C1DE}" destId="{BE363FAB-E547-488D-8F8B-DC1399F0A18A}" srcOrd="0" destOrd="0" presId="urn:microsoft.com/office/officeart/2008/layout/LinedList"/>
    <dgm:cxn modelId="{0E791C51-BB2A-4E64-8672-D176377DB9BE}" type="presParOf" srcId="{F43D485C-C28B-45A1-8A95-7E6E1762C1DE}" destId="{115D5BA2-C95E-4F4B-92E2-6E5269BD83EA}" srcOrd="1" destOrd="0" presId="urn:microsoft.com/office/officeart/2008/layout/LinedList"/>
    <dgm:cxn modelId="{9E070612-5A89-4F8A-9C1F-BC7A3183CA32}" type="presParOf" srcId="{115D5BA2-C95E-4F4B-92E2-6E5269BD83EA}" destId="{ED4BCB81-EAD8-4C5D-B9D6-2B883F9FA93B}" srcOrd="0" destOrd="0" presId="urn:microsoft.com/office/officeart/2008/layout/LinedList"/>
    <dgm:cxn modelId="{54EC90E6-9C9D-40A0-A14C-5952A3803D7A}" type="presParOf" srcId="{115D5BA2-C95E-4F4B-92E2-6E5269BD83EA}" destId="{F43B6C53-3D63-45C0-ABDE-98A2814315B5}" srcOrd="1" destOrd="0" presId="urn:microsoft.com/office/officeart/2008/layout/LinedList"/>
    <dgm:cxn modelId="{286FF220-B33A-4D85-B845-80586E113987}" type="presParOf" srcId="{F43D485C-C28B-45A1-8A95-7E6E1762C1DE}" destId="{EECF14A3-77AE-46ED-BF8B-50BDE8858375}" srcOrd="2" destOrd="0" presId="urn:microsoft.com/office/officeart/2008/layout/LinedList"/>
    <dgm:cxn modelId="{3BA6DDCE-6FE2-4686-997B-188D4B0145D1}" type="presParOf" srcId="{F43D485C-C28B-45A1-8A95-7E6E1762C1DE}" destId="{4E8B9DF4-C40A-4E24-936C-9DEEF1292D4A}" srcOrd="3" destOrd="0" presId="urn:microsoft.com/office/officeart/2008/layout/LinedList"/>
    <dgm:cxn modelId="{72497F2C-89C7-438F-AB87-4407FF7D3C24}" type="presParOf" srcId="{4E8B9DF4-C40A-4E24-936C-9DEEF1292D4A}" destId="{DF70064E-E56B-449D-B50E-EAC4FD0B30CE}" srcOrd="0" destOrd="0" presId="urn:microsoft.com/office/officeart/2008/layout/LinedList"/>
    <dgm:cxn modelId="{10B72686-5450-4180-9E7F-8979F230A9E8}" type="presParOf" srcId="{4E8B9DF4-C40A-4E24-936C-9DEEF1292D4A}" destId="{CBFF226D-8C86-441A-8A3B-41B07CAA7532}" srcOrd="1" destOrd="0" presId="urn:microsoft.com/office/officeart/2008/layout/LinedList"/>
    <dgm:cxn modelId="{6C6CE06A-9E03-4A40-9BF4-6CB6A80D969B}" type="presParOf" srcId="{F43D485C-C28B-45A1-8A95-7E6E1762C1DE}" destId="{EC81AF8E-1937-4A24-ACDD-68A5458DBE64}" srcOrd="4" destOrd="0" presId="urn:microsoft.com/office/officeart/2008/layout/LinedList"/>
    <dgm:cxn modelId="{E4EE23E7-0723-4CAD-B12F-C41222E75FB0}" type="presParOf" srcId="{F43D485C-C28B-45A1-8A95-7E6E1762C1DE}" destId="{13702E54-E828-4E44-99F7-2B0C3B19C779}" srcOrd="5" destOrd="0" presId="urn:microsoft.com/office/officeart/2008/layout/LinedList"/>
    <dgm:cxn modelId="{18E99ECE-C4F7-4FCE-AC0A-C9F209438B95}" type="presParOf" srcId="{13702E54-E828-4E44-99F7-2B0C3B19C779}" destId="{8B9EB403-6005-43D8-9AF8-EDD60BD608DB}" srcOrd="0" destOrd="0" presId="urn:microsoft.com/office/officeart/2008/layout/LinedList"/>
    <dgm:cxn modelId="{17707B6A-8FF2-411F-9894-D7E695EF3B39}" type="presParOf" srcId="{13702E54-E828-4E44-99F7-2B0C3B19C779}" destId="{75D0F902-E94C-4339-AA6A-AE745D498560}" srcOrd="1" destOrd="0" presId="urn:microsoft.com/office/officeart/2008/layout/LinedList"/>
    <dgm:cxn modelId="{610B8528-B631-423B-8E73-5CDB9EF2A18C}" type="presParOf" srcId="{F43D485C-C28B-45A1-8A95-7E6E1762C1DE}" destId="{BFAB7146-8038-454A-92C2-56CEEA3C5389}" srcOrd="6" destOrd="0" presId="urn:microsoft.com/office/officeart/2008/layout/LinedList"/>
    <dgm:cxn modelId="{2B0DD401-C739-4442-8AC9-6AC9310E45B9}" type="presParOf" srcId="{F43D485C-C28B-45A1-8A95-7E6E1762C1DE}" destId="{D4DEB5E8-D001-4A11-AB07-2AEEABF42454}" srcOrd="7" destOrd="0" presId="urn:microsoft.com/office/officeart/2008/layout/LinedList"/>
    <dgm:cxn modelId="{58B416D2-7AD2-482F-92BA-D8F95E29AEC0}" type="presParOf" srcId="{D4DEB5E8-D001-4A11-AB07-2AEEABF42454}" destId="{4A29FBE6-4570-41BA-8CCF-771E0A3534E5}" srcOrd="0" destOrd="0" presId="urn:microsoft.com/office/officeart/2008/layout/LinedList"/>
    <dgm:cxn modelId="{543F0ED7-BBA6-4A72-BD48-BA03DC313E6F}" type="presParOf" srcId="{D4DEB5E8-D001-4A11-AB07-2AEEABF42454}" destId="{732CF797-87D4-424C-9137-A685806EF04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984F6C-68EB-4E50-9344-06E257714C53}" type="doc">
      <dgm:prSet loTypeId="urn:microsoft.com/office/officeart/2018/5/layout/IconLeaf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FBF03550-8EE7-4BDD-B5D6-066611719A54}">
      <dgm:prSet/>
      <dgm:spPr/>
      <dgm:t>
        <a:bodyPr/>
        <a:lstStyle/>
        <a:p>
          <a:pPr>
            <a:defRPr cap="all"/>
          </a:pPr>
          <a:r>
            <a:rPr lang="en-US"/>
            <a:t>Materials &amp; Supplies</a:t>
          </a:r>
        </a:p>
      </dgm:t>
    </dgm:pt>
    <dgm:pt modelId="{DFB87CC8-6EB4-48CB-85E1-2FF5B9CBE494}" type="parTrans" cxnId="{454D5842-5A79-4576-B0A7-CAC685605CAD}">
      <dgm:prSet/>
      <dgm:spPr/>
      <dgm:t>
        <a:bodyPr/>
        <a:lstStyle/>
        <a:p>
          <a:endParaRPr lang="en-US"/>
        </a:p>
      </dgm:t>
    </dgm:pt>
    <dgm:pt modelId="{36311E76-A53E-47E2-9B6F-12F734BE84F3}" type="sibTrans" cxnId="{454D5842-5A79-4576-B0A7-CAC685605CAD}">
      <dgm:prSet/>
      <dgm:spPr/>
      <dgm:t>
        <a:bodyPr/>
        <a:lstStyle/>
        <a:p>
          <a:endParaRPr lang="en-US"/>
        </a:p>
      </dgm:t>
    </dgm:pt>
    <dgm:pt modelId="{263CE4A2-03F5-4A0C-AAB3-2CFF1FFDA1DD}">
      <dgm:prSet/>
      <dgm:spPr/>
      <dgm:t>
        <a:bodyPr/>
        <a:lstStyle/>
        <a:p>
          <a:pPr>
            <a:defRPr cap="all"/>
          </a:pPr>
          <a:r>
            <a:rPr lang="en-US"/>
            <a:t>Consulting</a:t>
          </a:r>
        </a:p>
      </dgm:t>
    </dgm:pt>
    <dgm:pt modelId="{738727DE-11D9-46DE-B534-C4DB0B33BA8A}" type="parTrans" cxnId="{6948C2F7-637B-4162-9CCF-5DA8E2E087B9}">
      <dgm:prSet/>
      <dgm:spPr/>
      <dgm:t>
        <a:bodyPr/>
        <a:lstStyle/>
        <a:p>
          <a:endParaRPr lang="en-US"/>
        </a:p>
      </dgm:t>
    </dgm:pt>
    <dgm:pt modelId="{ECB224C8-6AD4-462B-9B34-7A7F6D29CB64}" type="sibTrans" cxnId="{6948C2F7-637B-4162-9CCF-5DA8E2E087B9}">
      <dgm:prSet/>
      <dgm:spPr/>
      <dgm:t>
        <a:bodyPr/>
        <a:lstStyle/>
        <a:p>
          <a:endParaRPr lang="en-US"/>
        </a:p>
      </dgm:t>
    </dgm:pt>
    <dgm:pt modelId="{8436EEA8-DD0C-49D7-8663-C32DCBB05D08}">
      <dgm:prSet/>
      <dgm:spPr/>
      <dgm:t>
        <a:bodyPr/>
        <a:lstStyle/>
        <a:p>
          <a:pPr>
            <a:defRPr cap="all"/>
          </a:pPr>
          <a:r>
            <a:rPr lang="en-US"/>
            <a:t>Publications</a:t>
          </a:r>
        </a:p>
      </dgm:t>
    </dgm:pt>
    <dgm:pt modelId="{E0B409B3-B4C6-4378-A57E-5B7026F27C13}" type="parTrans" cxnId="{6E1CDA89-50D9-4C97-AF84-0D8CE7CF4FE7}">
      <dgm:prSet/>
      <dgm:spPr/>
      <dgm:t>
        <a:bodyPr/>
        <a:lstStyle/>
        <a:p>
          <a:endParaRPr lang="en-US"/>
        </a:p>
      </dgm:t>
    </dgm:pt>
    <dgm:pt modelId="{ABD0FE52-B012-4E42-AFD2-E46E7285B87B}" type="sibTrans" cxnId="{6E1CDA89-50D9-4C97-AF84-0D8CE7CF4FE7}">
      <dgm:prSet/>
      <dgm:spPr/>
      <dgm:t>
        <a:bodyPr/>
        <a:lstStyle/>
        <a:p>
          <a:endParaRPr lang="en-US"/>
        </a:p>
      </dgm:t>
    </dgm:pt>
    <dgm:pt modelId="{FFA6C19C-FE31-45E5-89A5-A3460D56FABA}">
      <dgm:prSet/>
      <dgm:spPr/>
      <dgm:t>
        <a:bodyPr/>
        <a:lstStyle/>
        <a:p>
          <a:pPr>
            <a:defRPr cap="all"/>
          </a:pPr>
          <a:r>
            <a:rPr lang="en-US"/>
            <a:t>Anything that does not have a standard budget category</a:t>
          </a:r>
        </a:p>
      </dgm:t>
    </dgm:pt>
    <dgm:pt modelId="{84A5177C-5A94-433A-BF11-BA7A4B0DB6DC}" type="parTrans" cxnId="{7BF29A68-50CA-4FF4-AF8D-F210567C4D9B}">
      <dgm:prSet/>
      <dgm:spPr/>
      <dgm:t>
        <a:bodyPr/>
        <a:lstStyle/>
        <a:p>
          <a:endParaRPr lang="en-US"/>
        </a:p>
      </dgm:t>
    </dgm:pt>
    <dgm:pt modelId="{31577184-20D2-4F44-BEA6-3826E1D154EB}" type="sibTrans" cxnId="{7BF29A68-50CA-4FF4-AF8D-F210567C4D9B}">
      <dgm:prSet/>
      <dgm:spPr/>
      <dgm:t>
        <a:bodyPr/>
        <a:lstStyle/>
        <a:p>
          <a:endParaRPr lang="en-US"/>
        </a:p>
      </dgm:t>
    </dgm:pt>
    <dgm:pt modelId="{CCFE7C3D-4EF1-451C-B99C-C8D17AD7837B}" type="pres">
      <dgm:prSet presAssocID="{39984F6C-68EB-4E50-9344-06E257714C53}" presName="root" presStyleCnt="0">
        <dgm:presLayoutVars>
          <dgm:dir/>
          <dgm:resizeHandles val="exact"/>
        </dgm:presLayoutVars>
      </dgm:prSet>
      <dgm:spPr/>
    </dgm:pt>
    <dgm:pt modelId="{9C76CA3B-C2A9-4C0F-BBBA-2E690212B40A}" type="pres">
      <dgm:prSet presAssocID="{FBF03550-8EE7-4BDD-B5D6-066611719A54}" presName="compNode" presStyleCnt="0"/>
      <dgm:spPr/>
    </dgm:pt>
    <dgm:pt modelId="{B3D57CEB-A977-48B3-9950-967F66B1E8C2}" type="pres">
      <dgm:prSet presAssocID="{FBF03550-8EE7-4BDD-B5D6-066611719A54}" presName="iconBgRect" presStyleLbl="bgShp" presStyleIdx="0" presStyleCnt="4"/>
      <dgm:spPr>
        <a:prstGeom prst="round2DiagRect">
          <a:avLst>
            <a:gd name="adj1" fmla="val 29727"/>
            <a:gd name="adj2" fmla="val 0"/>
          </a:avLst>
        </a:prstGeom>
      </dgm:spPr>
    </dgm:pt>
    <dgm:pt modelId="{3C1E1F9C-06E0-4B17-9635-E689D8C1F7CB}" type="pres">
      <dgm:prSet presAssocID="{FBF03550-8EE7-4BDD-B5D6-066611719A5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aker"/>
        </a:ext>
      </dgm:extLst>
    </dgm:pt>
    <dgm:pt modelId="{3B6CBEDC-0CD4-4E0F-B627-018CC60F65A7}" type="pres">
      <dgm:prSet presAssocID="{FBF03550-8EE7-4BDD-B5D6-066611719A54}" presName="spaceRect" presStyleCnt="0"/>
      <dgm:spPr/>
    </dgm:pt>
    <dgm:pt modelId="{FCAE9411-07DD-4B88-8965-29CCD02027F2}" type="pres">
      <dgm:prSet presAssocID="{FBF03550-8EE7-4BDD-B5D6-066611719A54}" presName="textRect" presStyleLbl="revTx" presStyleIdx="0" presStyleCnt="4">
        <dgm:presLayoutVars>
          <dgm:chMax val="1"/>
          <dgm:chPref val="1"/>
        </dgm:presLayoutVars>
      </dgm:prSet>
      <dgm:spPr/>
    </dgm:pt>
    <dgm:pt modelId="{11465F0C-A2B9-41F7-8AC0-9FEE2D146750}" type="pres">
      <dgm:prSet presAssocID="{36311E76-A53E-47E2-9B6F-12F734BE84F3}" presName="sibTrans" presStyleCnt="0"/>
      <dgm:spPr/>
    </dgm:pt>
    <dgm:pt modelId="{20B7F8F9-2DCC-4FE8-AA60-7EA161EA3660}" type="pres">
      <dgm:prSet presAssocID="{263CE4A2-03F5-4A0C-AAB3-2CFF1FFDA1DD}" presName="compNode" presStyleCnt="0"/>
      <dgm:spPr/>
    </dgm:pt>
    <dgm:pt modelId="{324F8C91-D8E0-4996-9D37-B53ABBA07E35}" type="pres">
      <dgm:prSet presAssocID="{263CE4A2-03F5-4A0C-AAB3-2CFF1FFDA1DD}" presName="iconBgRect" presStyleLbl="bgShp" presStyleIdx="1" presStyleCnt="4"/>
      <dgm:spPr>
        <a:prstGeom prst="round2DiagRect">
          <a:avLst>
            <a:gd name="adj1" fmla="val 29727"/>
            <a:gd name="adj2" fmla="val 0"/>
          </a:avLst>
        </a:prstGeom>
      </dgm:spPr>
    </dgm:pt>
    <dgm:pt modelId="{A6CB42A6-DB65-4763-8FC7-9C4BACEFBAB2}" type="pres">
      <dgm:prSet presAssocID="{263CE4A2-03F5-4A0C-AAB3-2CFF1FFDA1D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ybook"/>
        </a:ext>
      </dgm:extLst>
    </dgm:pt>
    <dgm:pt modelId="{FAE08172-B1D3-4513-AB85-5D6293C7BD92}" type="pres">
      <dgm:prSet presAssocID="{263CE4A2-03F5-4A0C-AAB3-2CFF1FFDA1DD}" presName="spaceRect" presStyleCnt="0"/>
      <dgm:spPr/>
    </dgm:pt>
    <dgm:pt modelId="{5C0E4609-A207-4D1E-9D6F-6BD3A174DD0D}" type="pres">
      <dgm:prSet presAssocID="{263CE4A2-03F5-4A0C-AAB3-2CFF1FFDA1DD}" presName="textRect" presStyleLbl="revTx" presStyleIdx="1" presStyleCnt="4">
        <dgm:presLayoutVars>
          <dgm:chMax val="1"/>
          <dgm:chPref val="1"/>
        </dgm:presLayoutVars>
      </dgm:prSet>
      <dgm:spPr/>
    </dgm:pt>
    <dgm:pt modelId="{AEE52BB4-0172-4A7A-A2AB-CB0B5F40E037}" type="pres">
      <dgm:prSet presAssocID="{ECB224C8-6AD4-462B-9B34-7A7F6D29CB64}" presName="sibTrans" presStyleCnt="0"/>
      <dgm:spPr/>
    </dgm:pt>
    <dgm:pt modelId="{1DEBA19F-AC30-4FBB-9019-39D3B58F161A}" type="pres">
      <dgm:prSet presAssocID="{8436EEA8-DD0C-49D7-8663-C32DCBB05D08}" presName="compNode" presStyleCnt="0"/>
      <dgm:spPr/>
    </dgm:pt>
    <dgm:pt modelId="{7DAF6EE9-39F9-4F99-B665-3DE87A7E2677}" type="pres">
      <dgm:prSet presAssocID="{8436EEA8-DD0C-49D7-8663-C32DCBB05D08}" presName="iconBgRect" presStyleLbl="bgShp" presStyleIdx="2" presStyleCnt="4"/>
      <dgm:spPr>
        <a:prstGeom prst="round2DiagRect">
          <a:avLst>
            <a:gd name="adj1" fmla="val 29727"/>
            <a:gd name="adj2" fmla="val 0"/>
          </a:avLst>
        </a:prstGeom>
      </dgm:spPr>
    </dgm:pt>
    <dgm:pt modelId="{05E3E965-427B-4DFF-B661-68173607AE1C}" type="pres">
      <dgm:prSet presAssocID="{8436EEA8-DD0C-49D7-8663-C32DCBB05D0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894EA7C2-EC3E-489F-9082-AD69B8103DDB}" type="pres">
      <dgm:prSet presAssocID="{8436EEA8-DD0C-49D7-8663-C32DCBB05D08}" presName="spaceRect" presStyleCnt="0"/>
      <dgm:spPr/>
    </dgm:pt>
    <dgm:pt modelId="{2D333AE5-EF66-4D39-AE1B-8874B61B9209}" type="pres">
      <dgm:prSet presAssocID="{8436EEA8-DD0C-49D7-8663-C32DCBB05D08}" presName="textRect" presStyleLbl="revTx" presStyleIdx="2" presStyleCnt="4">
        <dgm:presLayoutVars>
          <dgm:chMax val="1"/>
          <dgm:chPref val="1"/>
        </dgm:presLayoutVars>
      </dgm:prSet>
      <dgm:spPr/>
    </dgm:pt>
    <dgm:pt modelId="{8DA91013-BFD2-4118-B126-086E61B3C7C6}" type="pres">
      <dgm:prSet presAssocID="{ABD0FE52-B012-4E42-AFD2-E46E7285B87B}" presName="sibTrans" presStyleCnt="0"/>
      <dgm:spPr/>
    </dgm:pt>
    <dgm:pt modelId="{70E182E3-8665-47C3-9B57-DAC4822D10AE}" type="pres">
      <dgm:prSet presAssocID="{FFA6C19C-FE31-45E5-89A5-A3460D56FABA}" presName="compNode" presStyleCnt="0"/>
      <dgm:spPr/>
    </dgm:pt>
    <dgm:pt modelId="{2E8C500D-6551-4CD0-92E6-A91A47613326}" type="pres">
      <dgm:prSet presAssocID="{FFA6C19C-FE31-45E5-89A5-A3460D56FABA}" presName="iconBgRect" presStyleLbl="bgShp" presStyleIdx="3" presStyleCnt="4"/>
      <dgm:spPr>
        <a:prstGeom prst="round2DiagRect">
          <a:avLst>
            <a:gd name="adj1" fmla="val 29727"/>
            <a:gd name="adj2" fmla="val 0"/>
          </a:avLst>
        </a:prstGeom>
      </dgm:spPr>
    </dgm:pt>
    <dgm:pt modelId="{3B95AF85-0E5E-48C7-AD00-5C4E5CD993DF}" type="pres">
      <dgm:prSet presAssocID="{FFA6C19C-FE31-45E5-89A5-A3460D56FAB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91503E09-0E10-4453-B868-B040AFA2E30A}" type="pres">
      <dgm:prSet presAssocID="{FFA6C19C-FE31-45E5-89A5-A3460D56FABA}" presName="spaceRect" presStyleCnt="0"/>
      <dgm:spPr/>
    </dgm:pt>
    <dgm:pt modelId="{8456E9E8-D273-4B53-B1C8-1E64C39AB6FF}" type="pres">
      <dgm:prSet presAssocID="{FFA6C19C-FE31-45E5-89A5-A3460D56FABA}" presName="textRect" presStyleLbl="revTx" presStyleIdx="3" presStyleCnt="4">
        <dgm:presLayoutVars>
          <dgm:chMax val="1"/>
          <dgm:chPref val="1"/>
        </dgm:presLayoutVars>
      </dgm:prSet>
      <dgm:spPr/>
    </dgm:pt>
  </dgm:ptLst>
  <dgm:cxnLst>
    <dgm:cxn modelId="{6F9DAB0D-C1A7-4DE9-969A-609B8CAD16DE}" type="presOf" srcId="{FFA6C19C-FE31-45E5-89A5-A3460D56FABA}" destId="{8456E9E8-D273-4B53-B1C8-1E64C39AB6FF}" srcOrd="0" destOrd="0" presId="urn:microsoft.com/office/officeart/2018/5/layout/IconLeafLabelList"/>
    <dgm:cxn modelId="{564B0C1E-267F-4198-83CE-E0C3749D38BC}" type="presOf" srcId="{263CE4A2-03F5-4A0C-AAB3-2CFF1FFDA1DD}" destId="{5C0E4609-A207-4D1E-9D6F-6BD3A174DD0D}" srcOrd="0" destOrd="0" presId="urn:microsoft.com/office/officeart/2018/5/layout/IconLeafLabelList"/>
    <dgm:cxn modelId="{454D5842-5A79-4576-B0A7-CAC685605CAD}" srcId="{39984F6C-68EB-4E50-9344-06E257714C53}" destId="{FBF03550-8EE7-4BDD-B5D6-066611719A54}" srcOrd="0" destOrd="0" parTransId="{DFB87CC8-6EB4-48CB-85E1-2FF5B9CBE494}" sibTransId="{36311E76-A53E-47E2-9B6F-12F734BE84F3}"/>
    <dgm:cxn modelId="{7BF29A68-50CA-4FF4-AF8D-F210567C4D9B}" srcId="{39984F6C-68EB-4E50-9344-06E257714C53}" destId="{FFA6C19C-FE31-45E5-89A5-A3460D56FABA}" srcOrd="3" destOrd="0" parTransId="{84A5177C-5A94-433A-BF11-BA7A4B0DB6DC}" sibTransId="{31577184-20D2-4F44-BEA6-3826E1D154EB}"/>
    <dgm:cxn modelId="{D3500189-D5D1-4BEA-925D-75FA7C917536}" type="presOf" srcId="{8436EEA8-DD0C-49D7-8663-C32DCBB05D08}" destId="{2D333AE5-EF66-4D39-AE1B-8874B61B9209}" srcOrd="0" destOrd="0" presId="urn:microsoft.com/office/officeart/2018/5/layout/IconLeafLabelList"/>
    <dgm:cxn modelId="{6E1CDA89-50D9-4C97-AF84-0D8CE7CF4FE7}" srcId="{39984F6C-68EB-4E50-9344-06E257714C53}" destId="{8436EEA8-DD0C-49D7-8663-C32DCBB05D08}" srcOrd="2" destOrd="0" parTransId="{E0B409B3-B4C6-4378-A57E-5B7026F27C13}" sibTransId="{ABD0FE52-B012-4E42-AFD2-E46E7285B87B}"/>
    <dgm:cxn modelId="{3DF371A0-4C85-461B-90EA-2DB1AF37C459}" type="presOf" srcId="{FBF03550-8EE7-4BDD-B5D6-066611719A54}" destId="{FCAE9411-07DD-4B88-8965-29CCD02027F2}" srcOrd="0" destOrd="0" presId="urn:microsoft.com/office/officeart/2018/5/layout/IconLeafLabelList"/>
    <dgm:cxn modelId="{9920D5AC-8B03-4505-B722-E6388AF18BCE}" type="presOf" srcId="{39984F6C-68EB-4E50-9344-06E257714C53}" destId="{CCFE7C3D-4EF1-451C-B99C-C8D17AD7837B}" srcOrd="0" destOrd="0" presId="urn:microsoft.com/office/officeart/2018/5/layout/IconLeafLabelList"/>
    <dgm:cxn modelId="{6948C2F7-637B-4162-9CCF-5DA8E2E087B9}" srcId="{39984F6C-68EB-4E50-9344-06E257714C53}" destId="{263CE4A2-03F5-4A0C-AAB3-2CFF1FFDA1DD}" srcOrd="1" destOrd="0" parTransId="{738727DE-11D9-46DE-B534-C4DB0B33BA8A}" sibTransId="{ECB224C8-6AD4-462B-9B34-7A7F6D29CB64}"/>
    <dgm:cxn modelId="{1EB41639-267D-408A-A68A-086CA710CD69}" type="presParOf" srcId="{CCFE7C3D-4EF1-451C-B99C-C8D17AD7837B}" destId="{9C76CA3B-C2A9-4C0F-BBBA-2E690212B40A}" srcOrd="0" destOrd="0" presId="urn:microsoft.com/office/officeart/2018/5/layout/IconLeafLabelList"/>
    <dgm:cxn modelId="{34885DB3-B2C9-47A0-8754-1B77FABD5AA2}" type="presParOf" srcId="{9C76CA3B-C2A9-4C0F-BBBA-2E690212B40A}" destId="{B3D57CEB-A977-48B3-9950-967F66B1E8C2}" srcOrd="0" destOrd="0" presId="urn:microsoft.com/office/officeart/2018/5/layout/IconLeafLabelList"/>
    <dgm:cxn modelId="{11E1D9B7-183D-4567-8D7B-3E3386C63125}" type="presParOf" srcId="{9C76CA3B-C2A9-4C0F-BBBA-2E690212B40A}" destId="{3C1E1F9C-06E0-4B17-9635-E689D8C1F7CB}" srcOrd="1" destOrd="0" presId="urn:microsoft.com/office/officeart/2018/5/layout/IconLeafLabelList"/>
    <dgm:cxn modelId="{9771E8FB-B290-4A49-8A39-937A57911B75}" type="presParOf" srcId="{9C76CA3B-C2A9-4C0F-BBBA-2E690212B40A}" destId="{3B6CBEDC-0CD4-4E0F-B627-018CC60F65A7}" srcOrd="2" destOrd="0" presId="urn:microsoft.com/office/officeart/2018/5/layout/IconLeafLabelList"/>
    <dgm:cxn modelId="{740AE459-0629-4E25-9F76-6B64E71DDD86}" type="presParOf" srcId="{9C76CA3B-C2A9-4C0F-BBBA-2E690212B40A}" destId="{FCAE9411-07DD-4B88-8965-29CCD02027F2}" srcOrd="3" destOrd="0" presId="urn:microsoft.com/office/officeart/2018/5/layout/IconLeafLabelList"/>
    <dgm:cxn modelId="{E3062D13-B8EE-42F6-81BC-44C28721D534}" type="presParOf" srcId="{CCFE7C3D-4EF1-451C-B99C-C8D17AD7837B}" destId="{11465F0C-A2B9-41F7-8AC0-9FEE2D146750}" srcOrd="1" destOrd="0" presId="urn:microsoft.com/office/officeart/2018/5/layout/IconLeafLabelList"/>
    <dgm:cxn modelId="{BCE89442-DDD7-4D61-BBD7-E25BC5C05B64}" type="presParOf" srcId="{CCFE7C3D-4EF1-451C-B99C-C8D17AD7837B}" destId="{20B7F8F9-2DCC-4FE8-AA60-7EA161EA3660}" srcOrd="2" destOrd="0" presId="urn:microsoft.com/office/officeart/2018/5/layout/IconLeafLabelList"/>
    <dgm:cxn modelId="{A28B3642-1765-4B23-9700-95F303BE4CA5}" type="presParOf" srcId="{20B7F8F9-2DCC-4FE8-AA60-7EA161EA3660}" destId="{324F8C91-D8E0-4996-9D37-B53ABBA07E35}" srcOrd="0" destOrd="0" presId="urn:microsoft.com/office/officeart/2018/5/layout/IconLeafLabelList"/>
    <dgm:cxn modelId="{B1043CD6-123F-495F-BCB5-B215D884C45C}" type="presParOf" srcId="{20B7F8F9-2DCC-4FE8-AA60-7EA161EA3660}" destId="{A6CB42A6-DB65-4763-8FC7-9C4BACEFBAB2}" srcOrd="1" destOrd="0" presId="urn:microsoft.com/office/officeart/2018/5/layout/IconLeafLabelList"/>
    <dgm:cxn modelId="{E9974464-72C6-41AB-ADC4-4BCDDDD96DFC}" type="presParOf" srcId="{20B7F8F9-2DCC-4FE8-AA60-7EA161EA3660}" destId="{FAE08172-B1D3-4513-AB85-5D6293C7BD92}" srcOrd="2" destOrd="0" presId="urn:microsoft.com/office/officeart/2018/5/layout/IconLeafLabelList"/>
    <dgm:cxn modelId="{827951B7-F619-48E2-8F81-BB81BFE8F6AE}" type="presParOf" srcId="{20B7F8F9-2DCC-4FE8-AA60-7EA161EA3660}" destId="{5C0E4609-A207-4D1E-9D6F-6BD3A174DD0D}" srcOrd="3" destOrd="0" presId="urn:microsoft.com/office/officeart/2018/5/layout/IconLeafLabelList"/>
    <dgm:cxn modelId="{754A640A-C93E-4AE4-ACD9-3B7967F2B0DB}" type="presParOf" srcId="{CCFE7C3D-4EF1-451C-B99C-C8D17AD7837B}" destId="{AEE52BB4-0172-4A7A-A2AB-CB0B5F40E037}" srcOrd="3" destOrd="0" presId="urn:microsoft.com/office/officeart/2018/5/layout/IconLeafLabelList"/>
    <dgm:cxn modelId="{10C2454B-892F-47F3-B0CF-7F3AA2C058BE}" type="presParOf" srcId="{CCFE7C3D-4EF1-451C-B99C-C8D17AD7837B}" destId="{1DEBA19F-AC30-4FBB-9019-39D3B58F161A}" srcOrd="4" destOrd="0" presId="urn:microsoft.com/office/officeart/2018/5/layout/IconLeafLabelList"/>
    <dgm:cxn modelId="{E6E1C8B1-2C5D-47AA-A074-6032C816ED4E}" type="presParOf" srcId="{1DEBA19F-AC30-4FBB-9019-39D3B58F161A}" destId="{7DAF6EE9-39F9-4F99-B665-3DE87A7E2677}" srcOrd="0" destOrd="0" presId="urn:microsoft.com/office/officeart/2018/5/layout/IconLeafLabelList"/>
    <dgm:cxn modelId="{D09C5DFB-8F58-40E7-968D-4FBB20324568}" type="presParOf" srcId="{1DEBA19F-AC30-4FBB-9019-39D3B58F161A}" destId="{05E3E965-427B-4DFF-B661-68173607AE1C}" srcOrd="1" destOrd="0" presId="urn:microsoft.com/office/officeart/2018/5/layout/IconLeafLabelList"/>
    <dgm:cxn modelId="{9C22EFDE-22C4-48AD-9445-8398D0CDD944}" type="presParOf" srcId="{1DEBA19F-AC30-4FBB-9019-39D3B58F161A}" destId="{894EA7C2-EC3E-489F-9082-AD69B8103DDB}" srcOrd="2" destOrd="0" presId="urn:microsoft.com/office/officeart/2018/5/layout/IconLeafLabelList"/>
    <dgm:cxn modelId="{60C6C317-A23F-4C3B-A768-2CD0A290E9B4}" type="presParOf" srcId="{1DEBA19F-AC30-4FBB-9019-39D3B58F161A}" destId="{2D333AE5-EF66-4D39-AE1B-8874B61B9209}" srcOrd="3" destOrd="0" presId="urn:microsoft.com/office/officeart/2018/5/layout/IconLeafLabelList"/>
    <dgm:cxn modelId="{689F2840-24C4-4B6C-84C8-D78F8658CB11}" type="presParOf" srcId="{CCFE7C3D-4EF1-451C-B99C-C8D17AD7837B}" destId="{8DA91013-BFD2-4118-B126-086E61B3C7C6}" srcOrd="5" destOrd="0" presId="urn:microsoft.com/office/officeart/2018/5/layout/IconLeafLabelList"/>
    <dgm:cxn modelId="{335622CD-877E-4F68-9CF0-78A793F7F33F}" type="presParOf" srcId="{CCFE7C3D-4EF1-451C-B99C-C8D17AD7837B}" destId="{70E182E3-8665-47C3-9B57-DAC4822D10AE}" srcOrd="6" destOrd="0" presId="urn:microsoft.com/office/officeart/2018/5/layout/IconLeafLabelList"/>
    <dgm:cxn modelId="{63DE4B3D-651E-4242-B243-45B7B9B1B888}" type="presParOf" srcId="{70E182E3-8665-47C3-9B57-DAC4822D10AE}" destId="{2E8C500D-6551-4CD0-92E6-A91A47613326}" srcOrd="0" destOrd="0" presId="urn:microsoft.com/office/officeart/2018/5/layout/IconLeafLabelList"/>
    <dgm:cxn modelId="{D911F8A2-E050-49A2-B5F7-3619F467572F}" type="presParOf" srcId="{70E182E3-8665-47C3-9B57-DAC4822D10AE}" destId="{3B95AF85-0E5E-48C7-AD00-5C4E5CD993DF}" srcOrd="1" destOrd="0" presId="urn:microsoft.com/office/officeart/2018/5/layout/IconLeafLabelList"/>
    <dgm:cxn modelId="{BEED3A1A-1573-4976-AAE0-74AA8743AB31}" type="presParOf" srcId="{70E182E3-8665-47C3-9B57-DAC4822D10AE}" destId="{91503E09-0E10-4453-B868-B040AFA2E30A}" srcOrd="2" destOrd="0" presId="urn:microsoft.com/office/officeart/2018/5/layout/IconLeafLabelList"/>
    <dgm:cxn modelId="{0FDA5775-8D65-4BF3-A945-53C23643D276}" type="presParOf" srcId="{70E182E3-8665-47C3-9B57-DAC4822D10AE}" destId="{8456E9E8-D273-4B53-B1C8-1E64C39AB6FF}"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B13D06-9B97-485B-B842-5A1BF76511A1}"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C89059B-C56C-42FC-BFBA-E4A83A34118C}">
      <dgm:prSet/>
      <dgm:spPr/>
      <dgm:t>
        <a:bodyPr/>
        <a:lstStyle/>
        <a:p>
          <a:r>
            <a:rPr lang="en-US"/>
            <a:t>RFP: Request for Proposals</a:t>
          </a:r>
        </a:p>
      </dgm:t>
    </dgm:pt>
    <dgm:pt modelId="{875172B3-97E0-43D9-957E-B3446CC1FE50}" type="parTrans" cxnId="{1C2BDC1D-1746-4006-BE18-A01962AEE197}">
      <dgm:prSet/>
      <dgm:spPr/>
      <dgm:t>
        <a:bodyPr/>
        <a:lstStyle/>
        <a:p>
          <a:endParaRPr lang="en-US"/>
        </a:p>
      </dgm:t>
    </dgm:pt>
    <dgm:pt modelId="{8CFC2B29-263A-4D05-BDDC-6AD740ED854B}" type="sibTrans" cxnId="{1C2BDC1D-1746-4006-BE18-A01962AEE197}">
      <dgm:prSet/>
      <dgm:spPr/>
      <dgm:t>
        <a:bodyPr/>
        <a:lstStyle/>
        <a:p>
          <a:endParaRPr lang="en-US"/>
        </a:p>
      </dgm:t>
    </dgm:pt>
    <dgm:pt modelId="{86A53A0D-88BE-490C-B898-B3923BA0D1F1}">
      <dgm:prSet/>
      <dgm:spPr/>
      <dgm:t>
        <a:bodyPr/>
        <a:lstStyle/>
        <a:p>
          <a:r>
            <a:rPr lang="en-US"/>
            <a:t>RFA: Request for Applications</a:t>
          </a:r>
        </a:p>
      </dgm:t>
    </dgm:pt>
    <dgm:pt modelId="{E0A68B1F-6533-4F2A-BEB7-C552E91CB2D1}" type="parTrans" cxnId="{C3D103D5-D0D8-4438-9A22-A42C11D736EF}">
      <dgm:prSet/>
      <dgm:spPr/>
      <dgm:t>
        <a:bodyPr/>
        <a:lstStyle/>
        <a:p>
          <a:endParaRPr lang="en-US"/>
        </a:p>
      </dgm:t>
    </dgm:pt>
    <dgm:pt modelId="{147031C1-2239-44E6-82CC-9AB64CF31232}" type="sibTrans" cxnId="{C3D103D5-D0D8-4438-9A22-A42C11D736EF}">
      <dgm:prSet/>
      <dgm:spPr/>
      <dgm:t>
        <a:bodyPr/>
        <a:lstStyle/>
        <a:p>
          <a:endParaRPr lang="en-US"/>
        </a:p>
      </dgm:t>
    </dgm:pt>
    <dgm:pt modelId="{C4E48651-497B-4F08-B93A-CD72F3BB2881}">
      <dgm:prSet/>
      <dgm:spPr/>
      <dgm:t>
        <a:bodyPr/>
        <a:lstStyle/>
        <a:p>
          <a:r>
            <a:rPr lang="en-US"/>
            <a:t>CFA: Call for Applications</a:t>
          </a:r>
        </a:p>
      </dgm:t>
    </dgm:pt>
    <dgm:pt modelId="{67EC1D4A-3DC0-49AD-909D-A6D63AB9331A}" type="parTrans" cxnId="{D19FD94C-A16B-4B5A-BAB3-D226C15210B6}">
      <dgm:prSet/>
      <dgm:spPr/>
      <dgm:t>
        <a:bodyPr/>
        <a:lstStyle/>
        <a:p>
          <a:endParaRPr lang="en-US"/>
        </a:p>
      </dgm:t>
    </dgm:pt>
    <dgm:pt modelId="{78632866-EA13-4AF1-BA41-EBF932F797E3}" type="sibTrans" cxnId="{D19FD94C-A16B-4B5A-BAB3-D226C15210B6}">
      <dgm:prSet/>
      <dgm:spPr/>
      <dgm:t>
        <a:bodyPr/>
        <a:lstStyle/>
        <a:p>
          <a:endParaRPr lang="en-US"/>
        </a:p>
      </dgm:t>
    </dgm:pt>
    <dgm:pt modelId="{E0E6DDB2-049C-45CE-AF54-45C07C23774E}">
      <dgm:prSet/>
      <dgm:spPr/>
      <dgm:t>
        <a:bodyPr/>
        <a:lstStyle/>
        <a:p>
          <a:r>
            <a:rPr lang="en-US"/>
            <a:t>FOA: Funding Opportunity Announcement</a:t>
          </a:r>
        </a:p>
      </dgm:t>
    </dgm:pt>
    <dgm:pt modelId="{A5203F2E-B9A0-4E3A-9A57-0AA4ECAC6679}" type="parTrans" cxnId="{898E53CF-FE33-42AF-9F6D-61B23C3A6B4A}">
      <dgm:prSet/>
      <dgm:spPr/>
      <dgm:t>
        <a:bodyPr/>
        <a:lstStyle/>
        <a:p>
          <a:endParaRPr lang="en-US"/>
        </a:p>
      </dgm:t>
    </dgm:pt>
    <dgm:pt modelId="{2E8C6B45-690D-47F6-8F18-BC197D0C6F39}" type="sibTrans" cxnId="{898E53CF-FE33-42AF-9F6D-61B23C3A6B4A}">
      <dgm:prSet/>
      <dgm:spPr/>
      <dgm:t>
        <a:bodyPr/>
        <a:lstStyle/>
        <a:p>
          <a:endParaRPr lang="en-US"/>
        </a:p>
      </dgm:t>
    </dgm:pt>
    <dgm:pt modelId="{8FDEAB7D-CAC5-42C3-AE78-9EBBF7B37D48}">
      <dgm:prSet/>
      <dgm:spPr/>
      <dgm:t>
        <a:bodyPr/>
        <a:lstStyle/>
        <a:p>
          <a:r>
            <a:rPr lang="en-US"/>
            <a:t>PA: Program Announcement</a:t>
          </a:r>
        </a:p>
      </dgm:t>
    </dgm:pt>
    <dgm:pt modelId="{030EA6FB-07FB-42C1-8526-B9133E830064}" type="parTrans" cxnId="{CA3D4D60-2A6B-41EB-91F5-9E9AF5347E14}">
      <dgm:prSet/>
      <dgm:spPr/>
      <dgm:t>
        <a:bodyPr/>
        <a:lstStyle/>
        <a:p>
          <a:endParaRPr lang="en-US"/>
        </a:p>
      </dgm:t>
    </dgm:pt>
    <dgm:pt modelId="{8BB989AD-EA6A-4A88-8268-544CD06C1432}" type="sibTrans" cxnId="{CA3D4D60-2A6B-41EB-91F5-9E9AF5347E14}">
      <dgm:prSet/>
      <dgm:spPr/>
      <dgm:t>
        <a:bodyPr/>
        <a:lstStyle/>
        <a:p>
          <a:endParaRPr lang="en-US"/>
        </a:p>
      </dgm:t>
    </dgm:pt>
    <dgm:pt modelId="{EA23A4BF-D6AB-43E5-9007-EE6B76565AD1}">
      <dgm:prSet/>
      <dgm:spPr/>
      <dgm:t>
        <a:bodyPr/>
        <a:lstStyle/>
        <a:p>
          <a:r>
            <a:rPr lang="en-US"/>
            <a:t>LOI: Letter of Intent </a:t>
          </a:r>
        </a:p>
      </dgm:t>
    </dgm:pt>
    <dgm:pt modelId="{E9ADAA45-A21F-46E0-89FE-23884FC53844}" type="parTrans" cxnId="{8F03202F-10BD-4F3E-A396-A10E3BC40B11}">
      <dgm:prSet/>
      <dgm:spPr/>
      <dgm:t>
        <a:bodyPr/>
        <a:lstStyle/>
        <a:p>
          <a:endParaRPr lang="en-US"/>
        </a:p>
      </dgm:t>
    </dgm:pt>
    <dgm:pt modelId="{DBCCFEA9-573F-4B6C-8C9A-4B871BF2F765}" type="sibTrans" cxnId="{8F03202F-10BD-4F3E-A396-A10E3BC40B11}">
      <dgm:prSet/>
      <dgm:spPr/>
      <dgm:t>
        <a:bodyPr/>
        <a:lstStyle/>
        <a:p>
          <a:endParaRPr lang="en-US"/>
        </a:p>
      </dgm:t>
    </dgm:pt>
    <dgm:pt modelId="{4DE20D94-111F-4644-95F6-B44F6E337896}">
      <dgm:prSet/>
      <dgm:spPr/>
      <dgm:t>
        <a:bodyPr/>
        <a:lstStyle/>
        <a:p>
          <a:r>
            <a:rPr lang="en-US"/>
            <a:t>Letter of Application</a:t>
          </a:r>
        </a:p>
      </dgm:t>
    </dgm:pt>
    <dgm:pt modelId="{AA2E296F-8B5C-4601-B14F-D93F2A0DE710}" type="parTrans" cxnId="{DA7EFA1B-2061-4361-9C08-7052EFD04C9B}">
      <dgm:prSet/>
      <dgm:spPr/>
      <dgm:t>
        <a:bodyPr/>
        <a:lstStyle/>
        <a:p>
          <a:endParaRPr lang="en-US"/>
        </a:p>
      </dgm:t>
    </dgm:pt>
    <dgm:pt modelId="{003006AE-2113-4DED-897C-ECACFEE8F676}" type="sibTrans" cxnId="{DA7EFA1B-2061-4361-9C08-7052EFD04C9B}">
      <dgm:prSet/>
      <dgm:spPr/>
      <dgm:t>
        <a:bodyPr/>
        <a:lstStyle/>
        <a:p>
          <a:endParaRPr lang="en-US"/>
        </a:p>
      </dgm:t>
    </dgm:pt>
    <dgm:pt modelId="{62B7A309-2A3A-4E8F-B3EF-2B300040B4B9}" type="pres">
      <dgm:prSet presAssocID="{A9B13D06-9B97-485B-B842-5A1BF76511A1}" presName="diagram" presStyleCnt="0">
        <dgm:presLayoutVars>
          <dgm:dir/>
          <dgm:resizeHandles val="exact"/>
        </dgm:presLayoutVars>
      </dgm:prSet>
      <dgm:spPr/>
    </dgm:pt>
    <dgm:pt modelId="{4F24897D-CBE7-462D-A516-3192684BBD5E}" type="pres">
      <dgm:prSet presAssocID="{4C89059B-C56C-42FC-BFBA-E4A83A34118C}" presName="node" presStyleLbl="node1" presStyleIdx="0" presStyleCnt="7">
        <dgm:presLayoutVars>
          <dgm:bulletEnabled val="1"/>
        </dgm:presLayoutVars>
      </dgm:prSet>
      <dgm:spPr/>
    </dgm:pt>
    <dgm:pt modelId="{2909E606-8D43-4BC9-BDE2-CDDA3D4B5CD5}" type="pres">
      <dgm:prSet presAssocID="{8CFC2B29-263A-4D05-BDDC-6AD740ED854B}" presName="sibTrans" presStyleCnt="0"/>
      <dgm:spPr/>
    </dgm:pt>
    <dgm:pt modelId="{353645F1-60F4-42E8-ABFF-EEBEC8C71989}" type="pres">
      <dgm:prSet presAssocID="{86A53A0D-88BE-490C-B898-B3923BA0D1F1}" presName="node" presStyleLbl="node1" presStyleIdx="1" presStyleCnt="7">
        <dgm:presLayoutVars>
          <dgm:bulletEnabled val="1"/>
        </dgm:presLayoutVars>
      </dgm:prSet>
      <dgm:spPr/>
    </dgm:pt>
    <dgm:pt modelId="{BF23A2CA-460D-4A2C-96B4-137C10A55FBD}" type="pres">
      <dgm:prSet presAssocID="{147031C1-2239-44E6-82CC-9AB64CF31232}" presName="sibTrans" presStyleCnt="0"/>
      <dgm:spPr/>
    </dgm:pt>
    <dgm:pt modelId="{FE569181-4A17-49E0-8EFB-62CAD607A886}" type="pres">
      <dgm:prSet presAssocID="{C4E48651-497B-4F08-B93A-CD72F3BB2881}" presName="node" presStyleLbl="node1" presStyleIdx="2" presStyleCnt="7">
        <dgm:presLayoutVars>
          <dgm:bulletEnabled val="1"/>
        </dgm:presLayoutVars>
      </dgm:prSet>
      <dgm:spPr/>
    </dgm:pt>
    <dgm:pt modelId="{36F9DE68-1BED-43F1-BD89-05CD53A89531}" type="pres">
      <dgm:prSet presAssocID="{78632866-EA13-4AF1-BA41-EBF932F797E3}" presName="sibTrans" presStyleCnt="0"/>
      <dgm:spPr/>
    </dgm:pt>
    <dgm:pt modelId="{7F65BE95-0866-4529-A9DA-F0E5AE56D678}" type="pres">
      <dgm:prSet presAssocID="{E0E6DDB2-049C-45CE-AF54-45C07C23774E}" presName="node" presStyleLbl="node1" presStyleIdx="3" presStyleCnt="7">
        <dgm:presLayoutVars>
          <dgm:bulletEnabled val="1"/>
        </dgm:presLayoutVars>
      </dgm:prSet>
      <dgm:spPr/>
    </dgm:pt>
    <dgm:pt modelId="{3F41D6DC-9276-45A0-A1CA-DA09DAE51568}" type="pres">
      <dgm:prSet presAssocID="{2E8C6B45-690D-47F6-8F18-BC197D0C6F39}" presName="sibTrans" presStyleCnt="0"/>
      <dgm:spPr/>
    </dgm:pt>
    <dgm:pt modelId="{CF097A2E-DD31-4104-8F07-0110FB9D820C}" type="pres">
      <dgm:prSet presAssocID="{8FDEAB7D-CAC5-42C3-AE78-9EBBF7B37D48}" presName="node" presStyleLbl="node1" presStyleIdx="4" presStyleCnt="7">
        <dgm:presLayoutVars>
          <dgm:bulletEnabled val="1"/>
        </dgm:presLayoutVars>
      </dgm:prSet>
      <dgm:spPr/>
    </dgm:pt>
    <dgm:pt modelId="{6D2B4D58-7ACF-4C48-BF82-3B227B526D50}" type="pres">
      <dgm:prSet presAssocID="{8BB989AD-EA6A-4A88-8268-544CD06C1432}" presName="sibTrans" presStyleCnt="0"/>
      <dgm:spPr/>
    </dgm:pt>
    <dgm:pt modelId="{B35DE9AE-FC94-4B02-AAA7-AC9D03399DE9}" type="pres">
      <dgm:prSet presAssocID="{EA23A4BF-D6AB-43E5-9007-EE6B76565AD1}" presName="node" presStyleLbl="node1" presStyleIdx="5" presStyleCnt="7">
        <dgm:presLayoutVars>
          <dgm:bulletEnabled val="1"/>
        </dgm:presLayoutVars>
      </dgm:prSet>
      <dgm:spPr/>
    </dgm:pt>
    <dgm:pt modelId="{4945449E-1A0B-41C6-AA5E-5904D3380902}" type="pres">
      <dgm:prSet presAssocID="{DBCCFEA9-573F-4B6C-8C9A-4B871BF2F765}" presName="sibTrans" presStyleCnt="0"/>
      <dgm:spPr/>
    </dgm:pt>
    <dgm:pt modelId="{35CC29B6-BE63-4C02-8323-BC12A1C7812C}" type="pres">
      <dgm:prSet presAssocID="{4DE20D94-111F-4644-95F6-B44F6E337896}" presName="node" presStyleLbl="node1" presStyleIdx="6" presStyleCnt="7">
        <dgm:presLayoutVars>
          <dgm:bulletEnabled val="1"/>
        </dgm:presLayoutVars>
      </dgm:prSet>
      <dgm:spPr/>
    </dgm:pt>
  </dgm:ptLst>
  <dgm:cxnLst>
    <dgm:cxn modelId="{DA7EFA1B-2061-4361-9C08-7052EFD04C9B}" srcId="{A9B13D06-9B97-485B-B842-5A1BF76511A1}" destId="{4DE20D94-111F-4644-95F6-B44F6E337896}" srcOrd="6" destOrd="0" parTransId="{AA2E296F-8B5C-4601-B14F-D93F2A0DE710}" sibTransId="{003006AE-2113-4DED-897C-ECACFEE8F676}"/>
    <dgm:cxn modelId="{1C2BDC1D-1746-4006-BE18-A01962AEE197}" srcId="{A9B13D06-9B97-485B-B842-5A1BF76511A1}" destId="{4C89059B-C56C-42FC-BFBA-E4A83A34118C}" srcOrd="0" destOrd="0" parTransId="{875172B3-97E0-43D9-957E-B3446CC1FE50}" sibTransId="{8CFC2B29-263A-4D05-BDDC-6AD740ED854B}"/>
    <dgm:cxn modelId="{8F03202F-10BD-4F3E-A396-A10E3BC40B11}" srcId="{A9B13D06-9B97-485B-B842-5A1BF76511A1}" destId="{EA23A4BF-D6AB-43E5-9007-EE6B76565AD1}" srcOrd="5" destOrd="0" parTransId="{E9ADAA45-A21F-46E0-89FE-23884FC53844}" sibTransId="{DBCCFEA9-573F-4B6C-8C9A-4B871BF2F765}"/>
    <dgm:cxn modelId="{59C5CD36-408F-4A78-A42B-7B1CBAD16772}" type="presOf" srcId="{4DE20D94-111F-4644-95F6-B44F6E337896}" destId="{35CC29B6-BE63-4C02-8323-BC12A1C7812C}" srcOrd="0" destOrd="0" presId="urn:microsoft.com/office/officeart/2005/8/layout/default"/>
    <dgm:cxn modelId="{3805CF5F-7DCF-4618-9D63-25EBF9A8A4EB}" type="presOf" srcId="{86A53A0D-88BE-490C-B898-B3923BA0D1F1}" destId="{353645F1-60F4-42E8-ABFF-EEBEC8C71989}" srcOrd="0" destOrd="0" presId="urn:microsoft.com/office/officeart/2005/8/layout/default"/>
    <dgm:cxn modelId="{CA3D4D60-2A6B-41EB-91F5-9E9AF5347E14}" srcId="{A9B13D06-9B97-485B-B842-5A1BF76511A1}" destId="{8FDEAB7D-CAC5-42C3-AE78-9EBBF7B37D48}" srcOrd="4" destOrd="0" parTransId="{030EA6FB-07FB-42C1-8526-B9133E830064}" sibTransId="{8BB989AD-EA6A-4A88-8268-544CD06C1432}"/>
    <dgm:cxn modelId="{719B506B-DA60-4416-A2E2-ACFB37348E12}" type="presOf" srcId="{A9B13D06-9B97-485B-B842-5A1BF76511A1}" destId="{62B7A309-2A3A-4E8F-B3EF-2B300040B4B9}" srcOrd="0" destOrd="0" presId="urn:microsoft.com/office/officeart/2005/8/layout/default"/>
    <dgm:cxn modelId="{D19FD94C-A16B-4B5A-BAB3-D226C15210B6}" srcId="{A9B13D06-9B97-485B-B842-5A1BF76511A1}" destId="{C4E48651-497B-4F08-B93A-CD72F3BB2881}" srcOrd="2" destOrd="0" parTransId="{67EC1D4A-3DC0-49AD-909D-A6D63AB9331A}" sibTransId="{78632866-EA13-4AF1-BA41-EBF932F797E3}"/>
    <dgm:cxn modelId="{3C709793-A96E-407B-8E8F-749F2150A94B}" type="presOf" srcId="{8FDEAB7D-CAC5-42C3-AE78-9EBBF7B37D48}" destId="{CF097A2E-DD31-4104-8F07-0110FB9D820C}" srcOrd="0" destOrd="0" presId="urn:microsoft.com/office/officeart/2005/8/layout/default"/>
    <dgm:cxn modelId="{110EF3BE-50EB-46B0-93C5-36E5ACAAB5F6}" type="presOf" srcId="{C4E48651-497B-4F08-B93A-CD72F3BB2881}" destId="{FE569181-4A17-49E0-8EFB-62CAD607A886}" srcOrd="0" destOrd="0" presId="urn:microsoft.com/office/officeart/2005/8/layout/default"/>
    <dgm:cxn modelId="{898E53CF-FE33-42AF-9F6D-61B23C3A6B4A}" srcId="{A9B13D06-9B97-485B-B842-5A1BF76511A1}" destId="{E0E6DDB2-049C-45CE-AF54-45C07C23774E}" srcOrd="3" destOrd="0" parTransId="{A5203F2E-B9A0-4E3A-9A57-0AA4ECAC6679}" sibTransId="{2E8C6B45-690D-47F6-8F18-BC197D0C6F39}"/>
    <dgm:cxn modelId="{C3D103D5-D0D8-4438-9A22-A42C11D736EF}" srcId="{A9B13D06-9B97-485B-B842-5A1BF76511A1}" destId="{86A53A0D-88BE-490C-B898-B3923BA0D1F1}" srcOrd="1" destOrd="0" parTransId="{E0A68B1F-6533-4F2A-BEB7-C552E91CB2D1}" sibTransId="{147031C1-2239-44E6-82CC-9AB64CF31232}"/>
    <dgm:cxn modelId="{6CC919DF-4DF6-45A6-B193-0935751C54F7}" type="presOf" srcId="{4C89059B-C56C-42FC-BFBA-E4A83A34118C}" destId="{4F24897D-CBE7-462D-A516-3192684BBD5E}" srcOrd="0" destOrd="0" presId="urn:microsoft.com/office/officeart/2005/8/layout/default"/>
    <dgm:cxn modelId="{529254F1-F960-4FE5-9E60-0FC1D6D2129E}" type="presOf" srcId="{E0E6DDB2-049C-45CE-AF54-45C07C23774E}" destId="{7F65BE95-0866-4529-A9DA-F0E5AE56D678}" srcOrd="0" destOrd="0" presId="urn:microsoft.com/office/officeart/2005/8/layout/default"/>
    <dgm:cxn modelId="{DF3BEDF8-F7BF-468C-A3D0-D2697606E254}" type="presOf" srcId="{EA23A4BF-D6AB-43E5-9007-EE6B76565AD1}" destId="{B35DE9AE-FC94-4B02-AAA7-AC9D03399DE9}" srcOrd="0" destOrd="0" presId="urn:microsoft.com/office/officeart/2005/8/layout/default"/>
    <dgm:cxn modelId="{3553BDB3-0EC9-47DF-9994-96FB0A940851}" type="presParOf" srcId="{62B7A309-2A3A-4E8F-B3EF-2B300040B4B9}" destId="{4F24897D-CBE7-462D-A516-3192684BBD5E}" srcOrd="0" destOrd="0" presId="urn:microsoft.com/office/officeart/2005/8/layout/default"/>
    <dgm:cxn modelId="{D760A414-5894-4EA3-A6E3-3EB3D0F191A8}" type="presParOf" srcId="{62B7A309-2A3A-4E8F-B3EF-2B300040B4B9}" destId="{2909E606-8D43-4BC9-BDE2-CDDA3D4B5CD5}" srcOrd="1" destOrd="0" presId="urn:microsoft.com/office/officeart/2005/8/layout/default"/>
    <dgm:cxn modelId="{CB7608C7-CC65-421A-BEFF-172FCD26665C}" type="presParOf" srcId="{62B7A309-2A3A-4E8F-B3EF-2B300040B4B9}" destId="{353645F1-60F4-42E8-ABFF-EEBEC8C71989}" srcOrd="2" destOrd="0" presId="urn:microsoft.com/office/officeart/2005/8/layout/default"/>
    <dgm:cxn modelId="{3901D405-E2B5-419D-871A-C304E76BB6CA}" type="presParOf" srcId="{62B7A309-2A3A-4E8F-B3EF-2B300040B4B9}" destId="{BF23A2CA-460D-4A2C-96B4-137C10A55FBD}" srcOrd="3" destOrd="0" presId="urn:microsoft.com/office/officeart/2005/8/layout/default"/>
    <dgm:cxn modelId="{18A42A30-C54F-41C9-9F09-92980F22FCED}" type="presParOf" srcId="{62B7A309-2A3A-4E8F-B3EF-2B300040B4B9}" destId="{FE569181-4A17-49E0-8EFB-62CAD607A886}" srcOrd="4" destOrd="0" presId="urn:microsoft.com/office/officeart/2005/8/layout/default"/>
    <dgm:cxn modelId="{6E4C01EA-CCB3-42A6-A140-32C6CF6308FB}" type="presParOf" srcId="{62B7A309-2A3A-4E8F-B3EF-2B300040B4B9}" destId="{36F9DE68-1BED-43F1-BD89-05CD53A89531}" srcOrd="5" destOrd="0" presId="urn:microsoft.com/office/officeart/2005/8/layout/default"/>
    <dgm:cxn modelId="{20B7CC3B-7754-4013-AF46-055E3D382D63}" type="presParOf" srcId="{62B7A309-2A3A-4E8F-B3EF-2B300040B4B9}" destId="{7F65BE95-0866-4529-A9DA-F0E5AE56D678}" srcOrd="6" destOrd="0" presId="urn:microsoft.com/office/officeart/2005/8/layout/default"/>
    <dgm:cxn modelId="{F793DD61-7E9A-4CD5-B6BB-0FCC40E63613}" type="presParOf" srcId="{62B7A309-2A3A-4E8F-B3EF-2B300040B4B9}" destId="{3F41D6DC-9276-45A0-A1CA-DA09DAE51568}" srcOrd="7" destOrd="0" presId="urn:microsoft.com/office/officeart/2005/8/layout/default"/>
    <dgm:cxn modelId="{9CC5A614-6169-4129-9AB5-566D647206BB}" type="presParOf" srcId="{62B7A309-2A3A-4E8F-B3EF-2B300040B4B9}" destId="{CF097A2E-DD31-4104-8F07-0110FB9D820C}" srcOrd="8" destOrd="0" presId="urn:microsoft.com/office/officeart/2005/8/layout/default"/>
    <dgm:cxn modelId="{99938A83-5DD6-4515-85EB-DB4D0AABF50B}" type="presParOf" srcId="{62B7A309-2A3A-4E8F-B3EF-2B300040B4B9}" destId="{6D2B4D58-7ACF-4C48-BF82-3B227B526D50}" srcOrd="9" destOrd="0" presId="urn:microsoft.com/office/officeart/2005/8/layout/default"/>
    <dgm:cxn modelId="{D9651A98-D9AE-4920-9DAD-C209912D2D5A}" type="presParOf" srcId="{62B7A309-2A3A-4E8F-B3EF-2B300040B4B9}" destId="{B35DE9AE-FC94-4B02-AAA7-AC9D03399DE9}" srcOrd="10" destOrd="0" presId="urn:microsoft.com/office/officeart/2005/8/layout/default"/>
    <dgm:cxn modelId="{17BC1D9F-6A4E-4324-8A8A-93BBCE7B3B82}" type="presParOf" srcId="{62B7A309-2A3A-4E8F-B3EF-2B300040B4B9}" destId="{4945449E-1A0B-41C6-AA5E-5904D3380902}" srcOrd="11" destOrd="0" presId="urn:microsoft.com/office/officeart/2005/8/layout/default"/>
    <dgm:cxn modelId="{5927A327-0B2E-4544-B2C7-64A5500EC033}" type="presParOf" srcId="{62B7A309-2A3A-4E8F-B3EF-2B300040B4B9}" destId="{35CC29B6-BE63-4C02-8323-BC12A1C7812C}"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131DDA-72D4-4011-AC9B-E547714A869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5D02797-5BC6-47F9-8E03-3C9E1CF168C5}">
      <dgm:prSet/>
      <dgm:spPr/>
      <dgm:t>
        <a:bodyPr/>
        <a:lstStyle/>
        <a:p>
          <a:r>
            <a:rPr lang="en-US"/>
            <a:t>Keep track of everything</a:t>
          </a:r>
        </a:p>
      </dgm:t>
    </dgm:pt>
    <dgm:pt modelId="{C3BB399A-D46F-4412-8E81-E1D201BE2030}" type="parTrans" cxnId="{865AEAF8-14EE-4646-952A-2DD53BAF134D}">
      <dgm:prSet/>
      <dgm:spPr/>
      <dgm:t>
        <a:bodyPr/>
        <a:lstStyle/>
        <a:p>
          <a:endParaRPr lang="en-US"/>
        </a:p>
      </dgm:t>
    </dgm:pt>
    <dgm:pt modelId="{ABBEED78-F162-41F8-85E1-1581D7D6721E}" type="sibTrans" cxnId="{865AEAF8-14EE-4646-952A-2DD53BAF134D}">
      <dgm:prSet/>
      <dgm:spPr/>
      <dgm:t>
        <a:bodyPr/>
        <a:lstStyle/>
        <a:p>
          <a:endParaRPr lang="en-US"/>
        </a:p>
      </dgm:t>
    </dgm:pt>
    <dgm:pt modelId="{73F5F34D-8319-4413-9CD0-4EE202B40ACE}">
      <dgm:prSet/>
      <dgm:spPr/>
      <dgm:t>
        <a:bodyPr/>
        <a:lstStyle/>
        <a:p>
          <a:r>
            <a:rPr lang="en-US"/>
            <a:t>Create a grant library.</a:t>
          </a:r>
        </a:p>
      </dgm:t>
    </dgm:pt>
    <dgm:pt modelId="{0C359618-C13F-4FE9-B48F-F02B783FBEEF}" type="parTrans" cxnId="{39B33A53-38B1-4B7C-9B06-32CE93A98899}">
      <dgm:prSet/>
      <dgm:spPr/>
      <dgm:t>
        <a:bodyPr/>
        <a:lstStyle/>
        <a:p>
          <a:endParaRPr lang="en-US"/>
        </a:p>
      </dgm:t>
    </dgm:pt>
    <dgm:pt modelId="{73AC598F-5AD2-494E-9A25-AC8D875184B1}" type="sibTrans" cxnId="{39B33A53-38B1-4B7C-9B06-32CE93A98899}">
      <dgm:prSet/>
      <dgm:spPr/>
      <dgm:t>
        <a:bodyPr/>
        <a:lstStyle/>
        <a:p>
          <a:endParaRPr lang="en-US"/>
        </a:p>
      </dgm:t>
    </dgm:pt>
    <dgm:pt modelId="{569668D5-ADED-4493-9031-5ECA7CA51FA2}">
      <dgm:prSet/>
      <dgm:spPr/>
      <dgm:t>
        <a:bodyPr/>
        <a:lstStyle/>
        <a:p>
          <a:r>
            <a:rPr lang="en-US"/>
            <a:t>Build a template</a:t>
          </a:r>
        </a:p>
      </dgm:t>
    </dgm:pt>
    <dgm:pt modelId="{B650F568-B5AC-4911-822B-D2468849D549}" type="parTrans" cxnId="{E0698FFF-9C30-4A17-B0EB-6F8FE5961B74}">
      <dgm:prSet/>
      <dgm:spPr/>
      <dgm:t>
        <a:bodyPr/>
        <a:lstStyle/>
        <a:p>
          <a:endParaRPr lang="en-US"/>
        </a:p>
      </dgm:t>
    </dgm:pt>
    <dgm:pt modelId="{C8DBF3A0-2F46-4A36-9A12-CBA6E8E89815}" type="sibTrans" cxnId="{E0698FFF-9C30-4A17-B0EB-6F8FE5961B74}">
      <dgm:prSet/>
      <dgm:spPr/>
      <dgm:t>
        <a:bodyPr/>
        <a:lstStyle/>
        <a:p>
          <a:endParaRPr lang="en-US"/>
        </a:p>
      </dgm:t>
    </dgm:pt>
    <dgm:pt modelId="{1BAD2FE5-5318-4462-A989-98BCFA6744D5}">
      <dgm:prSet/>
      <dgm:spPr/>
      <dgm:t>
        <a:bodyPr/>
        <a:lstStyle/>
        <a:p>
          <a:r>
            <a:rPr lang="en-US"/>
            <a:t>Establish a network</a:t>
          </a:r>
        </a:p>
      </dgm:t>
    </dgm:pt>
    <dgm:pt modelId="{071A1709-21FA-44DB-AA23-F7E9DDAA0446}" type="parTrans" cxnId="{F4A7D84B-80E9-4791-92B6-46C301BBCE0E}">
      <dgm:prSet/>
      <dgm:spPr/>
      <dgm:t>
        <a:bodyPr/>
        <a:lstStyle/>
        <a:p>
          <a:endParaRPr lang="en-US"/>
        </a:p>
      </dgm:t>
    </dgm:pt>
    <dgm:pt modelId="{78E23562-E46A-4674-A7A7-A79A4B8DE15B}" type="sibTrans" cxnId="{F4A7D84B-80E9-4791-92B6-46C301BBCE0E}">
      <dgm:prSet/>
      <dgm:spPr/>
      <dgm:t>
        <a:bodyPr/>
        <a:lstStyle/>
        <a:p>
          <a:endParaRPr lang="en-US"/>
        </a:p>
      </dgm:t>
    </dgm:pt>
    <dgm:pt modelId="{A14A55CB-FFC9-4CC9-A1D8-8CF22B122607}">
      <dgm:prSet/>
      <dgm:spPr/>
      <dgm:t>
        <a:bodyPr/>
        <a:lstStyle/>
        <a:p>
          <a:r>
            <a:rPr lang="en-US"/>
            <a:t>Know your needs</a:t>
          </a:r>
        </a:p>
      </dgm:t>
    </dgm:pt>
    <dgm:pt modelId="{AEDE522B-0A5D-4390-95A7-EB7ACF2540CF}" type="parTrans" cxnId="{1A7DF67B-AC54-47B4-AD6E-8A52236E136D}">
      <dgm:prSet/>
      <dgm:spPr/>
      <dgm:t>
        <a:bodyPr/>
        <a:lstStyle/>
        <a:p>
          <a:endParaRPr lang="en-US"/>
        </a:p>
      </dgm:t>
    </dgm:pt>
    <dgm:pt modelId="{88D80FFA-EF9F-4BEC-B858-370A5EE40AAB}" type="sibTrans" cxnId="{1A7DF67B-AC54-47B4-AD6E-8A52236E136D}">
      <dgm:prSet/>
      <dgm:spPr/>
      <dgm:t>
        <a:bodyPr/>
        <a:lstStyle/>
        <a:p>
          <a:endParaRPr lang="en-US"/>
        </a:p>
      </dgm:t>
    </dgm:pt>
    <dgm:pt modelId="{7500D266-84B7-43D0-AC01-3102A9AA369D}" type="pres">
      <dgm:prSet presAssocID="{DC131DDA-72D4-4011-AC9B-E547714A869E}" presName="root" presStyleCnt="0">
        <dgm:presLayoutVars>
          <dgm:dir/>
          <dgm:resizeHandles val="exact"/>
        </dgm:presLayoutVars>
      </dgm:prSet>
      <dgm:spPr/>
    </dgm:pt>
    <dgm:pt modelId="{5277449A-6991-4E9F-B6BA-2A2350351870}" type="pres">
      <dgm:prSet presAssocID="{15D02797-5BC6-47F9-8E03-3C9E1CF168C5}" presName="compNode" presStyleCnt="0"/>
      <dgm:spPr/>
    </dgm:pt>
    <dgm:pt modelId="{CC96EF4F-5242-4AEB-ACD3-067032312F44}" type="pres">
      <dgm:prSet presAssocID="{15D02797-5BC6-47F9-8E03-3C9E1CF168C5}" presName="bgRect" presStyleLbl="bgShp" presStyleIdx="0" presStyleCnt="5"/>
      <dgm:spPr/>
    </dgm:pt>
    <dgm:pt modelId="{F68932A5-6CA5-4B05-9824-708AC9B07A6F}" type="pres">
      <dgm:prSet presAssocID="{15D02797-5BC6-47F9-8E03-3C9E1CF168C5}"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ext>
      </dgm:extLst>
    </dgm:pt>
    <dgm:pt modelId="{33951E4D-959A-4FB5-ADA6-A14A88918A94}" type="pres">
      <dgm:prSet presAssocID="{15D02797-5BC6-47F9-8E03-3C9E1CF168C5}" presName="spaceRect" presStyleCnt="0"/>
      <dgm:spPr/>
    </dgm:pt>
    <dgm:pt modelId="{7DD9F07E-1EC7-497B-9CBA-D56BD1EDFED8}" type="pres">
      <dgm:prSet presAssocID="{15D02797-5BC6-47F9-8E03-3C9E1CF168C5}" presName="parTx" presStyleLbl="revTx" presStyleIdx="0" presStyleCnt="5">
        <dgm:presLayoutVars>
          <dgm:chMax val="0"/>
          <dgm:chPref val="0"/>
        </dgm:presLayoutVars>
      </dgm:prSet>
      <dgm:spPr/>
    </dgm:pt>
    <dgm:pt modelId="{660F16EC-21E7-4EFA-B0F9-DC282D2F62F5}" type="pres">
      <dgm:prSet presAssocID="{ABBEED78-F162-41F8-85E1-1581D7D6721E}" presName="sibTrans" presStyleCnt="0"/>
      <dgm:spPr/>
    </dgm:pt>
    <dgm:pt modelId="{27232355-378E-4101-B3D4-F4FE688FB67F}" type="pres">
      <dgm:prSet presAssocID="{73F5F34D-8319-4413-9CD0-4EE202B40ACE}" presName="compNode" presStyleCnt="0"/>
      <dgm:spPr/>
    </dgm:pt>
    <dgm:pt modelId="{B772E6F9-1031-4983-9B0C-273DD3FE795E}" type="pres">
      <dgm:prSet presAssocID="{73F5F34D-8319-4413-9CD0-4EE202B40ACE}" presName="bgRect" presStyleLbl="bgShp" presStyleIdx="1" presStyleCnt="5"/>
      <dgm:spPr/>
    </dgm:pt>
    <dgm:pt modelId="{C01F6E62-2E45-4DB2-8A1C-68A48A2BBF6C}" type="pres">
      <dgm:prSet presAssocID="{73F5F34D-8319-4413-9CD0-4EE202B40ACE}"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on Shelf"/>
        </a:ext>
      </dgm:extLst>
    </dgm:pt>
    <dgm:pt modelId="{51AB8965-3EC8-420D-A3C9-018F48EDCDCE}" type="pres">
      <dgm:prSet presAssocID="{73F5F34D-8319-4413-9CD0-4EE202B40ACE}" presName="spaceRect" presStyleCnt="0"/>
      <dgm:spPr/>
    </dgm:pt>
    <dgm:pt modelId="{4253CA5F-C66A-4847-842D-AE6062B10E09}" type="pres">
      <dgm:prSet presAssocID="{73F5F34D-8319-4413-9CD0-4EE202B40ACE}" presName="parTx" presStyleLbl="revTx" presStyleIdx="1" presStyleCnt="5">
        <dgm:presLayoutVars>
          <dgm:chMax val="0"/>
          <dgm:chPref val="0"/>
        </dgm:presLayoutVars>
      </dgm:prSet>
      <dgm:spPr/>
    </dgm:pt>
    <dgm:pt modelId="{9D22F290-95D0-4DE0-9C65-C2156E6F81C1}" type="pres">
      <dgm:prSet presAssocID="{73AC598F-5AD2-494E-9A25-AC8D875184B1}" presName="sibTrans" presStyleCnt="0"/>
      <dgm:spPr/>
    </dgm:pt>
    <dgm:pt modelId="{CA8688F2-2FC4-433E-A835-BCF1AA493462}" type="pres">
      <dgm:prSet presAssocID="{569668D5-ADED-4493-9031-5ECA7CA51FA2}" presName="compNode" presStyleCnt="0"/>
      <dgm:spPr/>
    </dgm:pt>
    <dgm:pt modelId="{C2B964EC-75CD-4AB0-8CEC-1C441FF44F60}" type="pres">
      <dgm:prSet presAssocID="{569668D5-ADED-4493-9031-5ECA7CA51FA2}" presName="bgRect" presStyleLbl="bgShp" presStyleIdx="2" presStyleCnt="5"/>
      <dgm:spPr/>
    </dgm:pt>
    <dgm:pt modelId="{33B48278-8F5D-4F3D-AA37-79EFA35EE8AC}" type="pres">
      <dgm:prSet presAssocID="{569668D5-ADED-4493-9031-5ECA7CA51FA2}"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D163F5D7-9A08-4990-98CA-F82A6BE57232}" type="pres">
      <dgm:prSet presAssocID="{569668D5-ADED-4493-9031-5ECA7CA51FA2}" presName="spaceRect" presStyleCnt="0"/>
      <dgm:spPr/>
    </dgm:pt>
    <dgm:pt modelId="{0BF5441D-9E82-4D6C-9A69-B60AC2CC18B7}" type="pres">
      <dgm:prSet presAssocID="{569668D5-ADED-4493-9031-5ECA7CA51FA2}" presName="parTx" presStyleLbl="revTx" presStyleIdx="2" presStyleCnt="5">
        <dgm:presLayoutVars>
          <dgm:chMax val="0"/>
          <dgm:chPref val="0"/>
        </dgm:presLayoutVars>
      </dgm:prSet>
      <dgm:spPr/>
    </dgm:pt>
    <dgm:pt modelId="{EB5C2A5A-A91F-4C8E-A6F4-C7B484778F8B}" type="pres">
      <dgm:prSet presAssocID="{C8DBF3A0-2F46-4A36-9A12-CBA6E8E89815}" presName="sibTrans" presStyleCnt="0"/>
      <dgm:spPr/>
    </dgm:pt>
    <dgm:pt modelId="{56AE6A0F-B33C-420C-A832-D9013E746565}" type="pres">
      <dgm:prSet presAssocID="{1BAD2FE5-5318-4462-A989-98BCFA6744D5}" presName="compNode" presStyleCnt="0"/>
      <dgm:spPr/>
    </dgm:pt>
    <dgm:pt modelId="{0A733D6E-6F23-470F-83BF-7192A6179745}" type="pres">
      <dgm:prSet presAssocID="{1BAD2FE5-5318-4462-A989-98BCFA6744D5}" presName="bgRect" presStyleLbl="bgShp" presStyleIdx="3" presStyleCnt="5"/>
      <dgm:spPr/>
    </dgm:pt>
    <dgm:pt modelId="{255A258C-F1B1-4283-A840-ECAEADFA96F9}" type="pres">
      <dgm:prSet presAssocID="{1BAD2FE5-5318-4462-A989-98BCFA6744D5}"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twork"/>
        </a:ext>
      </dgm:extLst>
    </dgm:pt>
    <dgm:pt modelId="{67400F11-9D4F-468C-98DB-B02EDC9AF860}" type="pres">
      <dgm:prSet presAssocID="{1BAD2FE5-5318-4462-A989-98BCFA6744D5}" presName="spaceRect" presStyleCnt="0"/>
      <dgm:spPr/>
    </dgm:pt>
    <dgm:pt modelId="{41A32E47-463C-4BC7-8B2B-1432E1B510DA}" type="pres">
      <dgm:prSet presAssocID="{1BAD2FE5-5318-4462-A989-98BCFA6744D5}" presName="parTx" presStyleLbl="revTx" presStyleIdx="3" presStyleCnt="5">
        <dgm:presLayoutVars>
          <dgm:chMax val="0"/>
          <dgm:chPref val="0"/>
        </dgm:presLayoutVars>
      </dgm:prSet>
      <dgm:spPr/>
    </dgm:pt>
    <dgm:pt modelId="{A924213A-60AA-4A21-9ACD-B08109533873}" type="pres">
      <dgm:prSet presAssocID="{78E23562-E46A-4674-A7A7-A79A4B8DE15B}" presName="sibTrans" presStyleCnt="0"/>
      <dgm:spPr/>
    </dgm:pt>
    <dgm:pt modelId="{55B30A73-339F-4B4C-B785-90EC5C1E3C05}" type="pres">
      <dgm:prSet presAssocID="{A14A55CB-FFC9-4CC9-A1D8-8CF22B122607}" presName="compNode" presStyleCnt="0"/>
      <dgm:spPr/>
    </dgm:pt>
    <dgm:pt modelId="{33BD7F3C-B079-457F-B713-37003C873B2F}" type="pres">
      <dgm:prSet presAssocID="{A14A55CB-FFC9-4CC9-A1D8-8CF22B122607}" presName="bgRect" presStyleLbl="bgShp" presStyleIdx="4" presStyleCnt="5"/>
      <dgm:spPr/>
    </dgm:pt>
    <dgm:pt modelId="{0F294462-FCB4-4036-A5F5-6BB58BABA745}" type="pres">
      <dgm:prSet presAssocID="{A14A55CB-FFC9-4CC9-A1D8-8CF22B122607}"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DFE05F74-33F6-4A91-B33F-E5D5305C076A}" type="pres">
      <dgm:prSet presAssocID="{A14A55CB-FFC9-4CC9-A1D8-8CF22B122607}" presName="spaceRect" presStyleCnt="0"/>
      <dgm:spPr/>
    </dgm:pt>
    <dgm:pt modelId="{93EF4B35-6F6F-4055-A2E6-D1C929D722CB}" type="pres">
      <dgm:prSet presAssocID="{A14A55CB-FFC9-4CC9-A1D8-8CF22B122607}" presName="parTx" presStyleLbl="revTx" presStyleIdx="4" presStyleCnt="5">
        <dgm:presLayoutVars>
          <dgm:chMax val="0"/>
          <dgm:chPref val="0"/>
        </dgm:presLayoutVars>
      </dgm:prSet>
      <dgm:spPr/>
    </dgm:pt>
  </dgm:ptLst>
  <dgm:cxnLst>
    <dgm:cxn modelId="{2BCCEF06-4185-4907-9C32-C5D33FAC9E4E}" type="presOf" srcId="{569668D5-ADED-4493-9031-5ECA7CA51FA2}" destId="{0BF5441D-9E82-4D6C-9A69-B60AC2CC18B7}" srcOrd="0" destOrd="0" presId="urn:microsoft.com/office/officeart/2018/2/layout/IconVerticalSolidList"/>
    <dgm:cxn modelId="{20DAE225-06A7-4AE4-B08D-D832DC9437F7}" type="presOf" srcId="{A14A55CB-FFC9-4CC9-A1D8-8CF22B122607}" destId="{93EF4B35-6F6F-4055-A2E6-D1C929D722CB}" srcOrd="0" destOrd="0" presId="urn:microsoft.com/office/officeart/2018/2/layout/IconVerticalSolidList"/>
    <dgm:cxn modelId="{2045213B-C91F-43EF-9362-ADEE483369A6}" type="presOf" srcId="{73F5F34D-8319-4413-9CD0-4EE202B40ACE}" destId="{4253CA5F-C66A-4847-842D-AE6062B10E09}" srcOrd="0" destOrd="0" presId="urn:microsoft.com/office/officeart/2018/2/layout/IconVerticalSolidList"/>
    <dgm:cxn modelId="{9BB99348-C28F-4741-BA73-CDB019716D58}" type="presOf" srcId="{DC131DDA-72D4-4011-AC9B-E547714A869E}" destId="{7500D266-84B7-43D0-AC01-3102A9AA369D}" srcOrd="0" destOrd="0" presId="urn:microsoft.com/office/officeart/2018/2/layout/IconVerticalSolidList"/>
    <dgm:cxn modelId="{F4A7D84B-80E9-4791-92B6-46C301BBCE0E}" srcId="{DC131DDA-72D4-4011-AC9B-E547714A869E}" destId="{1BAD2FE5-5318-4462-A989-98BCFA6744D5}" srcOrd="3" destOrd="0" parTransId="{071A1709-21FA-44DB-AA23-F7E9DDAA0446}" sibTransId="{78E23562-E46A-4674-A7A7-A79A4B8DE15B}"/>
    <dgm:cxn modelId="{39B33A53-38B1-4B7C-9B06-32CE93A98899}" srcId="{DC131DDA-72D4-4011-AC9B-E547714A869E}" destId="{73F5F34D-8319-4413-9CD0-4EE202B40ACE}" srcOrd="1" destOrd="0" parTransId="{0C359618-C13F-4FE9-B48F-F02B783FBEEF}" sibTransId="{73AC598F-5AD2-494E-9A25-AC8D875184B1}"/>
    <dgm:cxn modelId="{1A7DF67B-AC54-47B4-AD6E-8A52236E136D}" srcId="{DC131DDA-72D4-4011-AC9B-E547714A869E}" destId="{A14A55CB-FFC9-4CC9-A1D8-8CF22B122607}" srcOrd="4" destOrd="0" parTransId="{AEDE522B-0A5D-4390-95A7-EB7ACF2540CF}" sibTransId="{88D80FFA-EF9F-4BEC-B858-370A5EE40AAB}"/>
    <dgm:cxn modelId="{5D7444EB-F6A0-4926-BEE8-08CF28D429BB}" type="presOf" srcId="{1BAD2FE5-5318-4462-A989-98BCFA6744D5}" destId="{41A32E47-463C-4BC7-8B2B-1432E1B510DA}" srcOrd="0" destOrd="0" presId="urn:microsoft.com/office/officeart/2018/2/layout/IconVerticalSolidList"/>
    <dgm:cxn modelId="{1AB9B3F8-06A8-4FC7-B7A1-95938590F114}" type="presOf" srcId="{15D02797-5BC6-47F9-8E03-3C9E1CF168C5}" destId="{7DD9F07E-1EC7-497B-9CBA-D56BD1EDFED8}" srcOrd="0" destOrd="0" presId="urn:microsoft.com/office/officeart/2018/2/layout/IconVerticalSolidList"/>
    <dgm:cxn modelId="{865AEAF8-14EE-4646-952A-2DD53BAF134D}" srcId="{DC131DDA-72D4-4011-AC9B-E547714A869E}" destId="{15D02797-5BC6-47F9-8E03-3C9E1CF168C5}" srcOrd="0" destOrd="0" parTransId="{C3BB399A-D46F-4412-8E81-E1D201BE2030}" sibTransId="{ABBEED78-F162-41F8-85E1-1581D7D6721E}"/>
    <dgm:cxn modelId="{E0698FFF-9C30-4A17-B0EB-6F8FE5961B74}" srcId="{DC131DDA-72D4-4011-AC9B-E547714A869E}" destId="{569668D5-ADED-4493-9031-5ECA7CA51FA2}" srcOrd="2" destOrd="0" parTransId="{B650F568-B5AC-4911-822B-D2468849D549}" sibTransId="{C8DBF3A0-2F46-4A36-9A12-CBA6E8E89815}"/>
    <dgm:cxn modelId="{DBB07F46-C516-41F6-9E6F-9560C1A7E20C}" type="presParOf" srcId="{7500D266-84B7-43D0-AC01-3102A9AA369D}" destId="{5277449A-6991-4E9F-B6BA-2A2350351870}" srcOrd="0" destOrd="0" presId="urn:microsoft.com/office/officeart/2018/2/layout/IconVerticalSolidList"/>
    <dgm:cxn modelId="{C686F29C-90BF-47E0-BB18-45BE8FD7AE2F}" type="presParOf" srcId="{5277449A-6991-4E9F-B6BA-2A2350351870}" destId="{CC96EF4F-5242-4AEB-ACD3-067032312F44}" srcOrd="0" destOrd="0" presId="urn:microsoft.com/office/officeart/2018/2/layout/IconVerticalSolidList"/>
    <dgm:cxn modelId="{08BDE48E-8247-4875-B1EE-C8C69B7E59BD}" type="presParOf" srcId="{5277449A-6991-4E9F-B6BA-2A2350351870}" destId="{F68932A5-6CA5-4B05-9824-708AC9B07A6F}" srcOrd="1" destOrd="0" presId="urn:microsoft.com/office/officeart/2018/2/layout/IconVerticalSolidList"/>
    <dgm:cxn modelId="{30814EEE-8EAE-4309-AD60-139BA60D31BA}" type="presParOf" srcId="{5277449A-6991-4E9F-B6BA-2A2350351870}" destId="{33951E4D-959A-4FB5-ADA6-A14A88918A94}" srcOrd="2" destOrd="0" presId="urn:microsoft.com/office/officeart/2018/2/layout/IconVerticalSolidList"/>
    <dgm:cxn modelId="{9B216D44-DA7C-4DDA-9D65-686AAACC0DD0}" type="presParOf" srcId="{5277449A-6991-4E9F-B6BA-2A2350351870}" destId="{7DD9F07E-1EC7-497B-9CBA-D56BD1EDFED8}" srcOrd="3" destOrd="0" presId="urn:microsoft.com/office/officeart/2018/2/layout/IconVerticalSolidList"/>
    <dgm:cxn modelId="{3D2F5AA1-58A2-42A4-92CF-6B424FEDC423}" type="presParOf" srcId="{7500D266-84B7-43D0-AC01-3102A9AA369D}" destId="{660F16EC-21E7-4EFA-B0F9-DC282D2F62F5}" srcOrd="1" destOrd="0" presId="urn:microsoft.com/office/officeart/2018/2/layout/IconVerticalSolidList"/>
    <dgm:cxn modelId="{46043E56-4345-47AA-B862-0A28D10C380E}" type="presParOf" srcId="{7500D266-84B7-43D0-AC01-3102A9AA369D}" destId="{27232355-378E-4101-B3D4-F4FE688FB67F}" srcOrd="2" destOrd="0" presId="urn:microsoft.com/office/officeart/2018/2/layout/IconVerticalSolidList"/>
    <dgm:cxn modelId="{85E5B7F7-4E4A-4A1B-849F-5A536A5B360F}" type="presParOf" srcId="{27232355-378E-4101-B3D4-F4FE688FB67F}" destId="{B772E6F9-1031-4983-9B0C-273DD3FE795E}" srcOrd="0" destOrd="0" presId="urn:microsoft.com/office/officeart/2018/2/layout/IconVerticalSolidList"/>
    <dgm:cxn modelId="{56EFD828-9155-47D2-B2F9-B1FB0C4750DB}" type="presParOf" srcId="{27232355-378E-4101-B3D4-F4FE688FB67F}" destId="{C01F6E62-2E45-4DB2-8A1C-68A48A2BBF6C}" srcOrd="1" destOrd="0" presId="urn:microsoft.com/office/officeart/2018/2/layout/IconVerticalSolidList"/>
    <dgm:cxn modelId="{D7AD825D-9655-487B-9001-726F858469E9}" type="presParOf" srcId="{27232355-378E-4101-B3D4-F4FE688FB67F}" destId="{51AB8965-3EC8-420D-A3C9-018F48EDCDCE}" srcOrd="2" destOrd="0" presId="urn:microsoft.com/office/officeart/2018/2/layout/IconVerticalSolidList"/>
    <dgm:cxn modelId="{701174C6-F771-43EF-BC40-257DAB38C6CB}" type="presParOf" srcId="{27232355-378E-4101-B3D4-F4FE688FB67F}" destId="{4253CA5F-C66A-4847-842D-AE6062B10E09}" srcOrd="3" destOrd="0" presId="urn:microsoft.com/office/officeart/2018/2/layout/IconVerticalSolidList"/>
    <dgm:cxn modelId="{C90BC6C2-763C-417B-B0E5-FB8AF916C53A}" type="presParOf" srcId="{7500D266-84B7-43D0-AC01-3102A9AA369D}" destId="{9D22F290-95D0-4DE0-9C65-C2156E6F81C1}" srcOrd="3" destOrd="0" presId="urn:microsoft.com/office/officeart/2018/2/layout/IconVerticalSolidList"/>
    <dgm:cxn modelId="{694A080D-1A33-4AD6-8AAC-ABBE7CD63250}" type="presParOf" srcId="{7500D266-84B7-43D0-AC01-3102A9AA369D}" destId="{CA8688F2-2FC4-433E-A835-BCF1AA493462}" srcOrd="4" destOrd="0" presId="urn:microsoft.com/office/officeart/2018/2/layout/IconVerticalSolidList"/>
    <dgm:cxn modelId="{B1180919-BC07-4A4D-A581-B76C3432B94D}" type="presParOf" srcId="{CA8688F2-2FC4-433E-A835-BCF1AA493462}" destId="{C2B964EC-75CD-4AB0-8CEC-1C441FF44F60}" srcOrd="0" destOrd="0" presId="urn:microsoft.com/office/officeart/2018/2/layout/IconVerticalSolidList"/>
    <dgm:cxn modelId="{FBDC408B-CB60-4431-BBD2-70DBDB6A7FCF}" type="presParOf" srcId="{CA8688F2-2FC4-433E-A835-BCF1AA493462}" destId="{33B48278-8F5D-4F3D-AA37-79EFA35EE8AC}" srcOrd="1" destOrd="0" presId="urn:microsoft.com/office/officeart/2018/2/layout/IconVerticalSolidList"/>
    <dgm:cxn modelId="{589ECFBA-D09A-4BF9-9B08-FB927BFAC72F}" type="presParOf" srcId="{CA8688F2-2FC4-433E-A835-BCF1AA493462}" destId="{D163F5D7-9A08-4990-98CA-F82A6BE57232}" srcOrd="2" destOrd="0" presId="urn:microsoft.com/office/officeart/2018/2/layout/IconVerticalSolidList"/>
    <dgm:cxn modelId="{6F8B6FD0-1E59-4982-A119-CD746E85AC48}" type="presParOf" srcId="{CA8688F2-2FC4-433E-A835-BCF1AA493462}" destId="{0BF5441D-9E82-4D6C-9A69-B60AC2CC18B7}" srcOrd="3" destOrd="0" presId="urn:microsoft.com/office/officeart/2018/2/layout/IconVerticalSolidList"/>
    <dgm:cxn modelId="{F4005B4F-11CA-4294-AED5-27087391CDDC}" type="presParOf" srcId="{7500D266-84B7-43D0-AC01-3102A9AA369D}" destId="{EB5C2A5A-A91F-4C8E-A6F4-C7B484778F8B}" srcOrd="5" destOrd="0" presId="urn:microsoft.com/office/officeart/2018/2/layout/IconVerticalSolidList"/>
    <dgm:cxn modelId="{0606BC3D-9EDB-46B0-B80F-110A5236D0F9}" type="presParOf" srcId="{7500D266-84B7-43D0-AC01-3102A9AA369D}" destId="{56AE6A0F-B33C-420C-A832-D9013E746565}" srcOrd="6" destOrd="0" presId="urn:microsoft.com/office/officeart/2018/2/layout/IconVerticalSolidList"/>
    <dgm:cxn modelId="{83F76F3A-5DFE-45EC-856A-4190EBEA8FFD}" type="presParOf" srcId="{56AE6A0F-B33C-420C-A832-D9013E746565}" destId="{0A733D6E-6F23-470F-83BF-7192A6179745}" srcOrd="0" destOrd="0" presId="urn:microsoft.com/office/officeart/2018/2/layout/IconVerticalSolidList"/>
    <dgm:cxn modelId="{B487AF6B-C7C1-4547-8D43-5B52754B2243}" type="presParOf" srcId="{56AE6A0F-B33C-420C-A832-D9013E746565}" destId="{255A258C-F1B1-4283-A840-ECAEADFA96F9}" srcOrd="1" destOrd="0" presId="urn:microsoft.com/office/officeart/2018/2/layout/IconVerticalSolidList"/>
    <dgm:cxn modelId="{31C1959F-2722-442F-98C8-D76790F06F12}" type="presParOf" srcId="{56AE6A0F-B33C-420C-A832-D9013E746565}" destId="{67400F11-9D4F-468C-98DB-B02EDC9AF860}" srcOrd="2" destOrd="0" presId="urn:microsoft.com/office/officeart/2018/2/layout/IconVerticalSolidList"/>
    <dgm:cxn modelId="{B8F4B6D5-C96D-41C8-A7D3-66E9CF3CEC7C}" type="presParOf" srcId="{56AE6A0F-B33C-420C-A832-D9013E746565}" destId="{41A32E47-463C-4BC7-8B2B-1432E1B510DA}" srcOrd="3" destOrd="0" presId="urn:microsoft.com/office/officeart/2018/2/layout/IconVerticalSolidList"/>
    <dgm:cxn modelId="{46820B6F-CE2B-4438-814B-98691448CB2A}" type="presParOf" srcId="{7500D266-84B7-43D0-AC01-3102A9AA369D}" destId="{A924213A-60AA-4A21-9ACD-B08109533873}" srcOrd="7" destOrd="0" presId="urn:microsoft.com/office/officeart/2018/2/layout/IconVerticalSolidList"/>
    <dgm:cxn modelId="{7A6FC7DE-60EF-4D8A-926B-11BA8A8BE695}" type="presParOf" srcId="{7500D266-84B7-43D0-AC01-3102A9AA369D}" destId="{55B30A73-339F-4B4C-B785-90EC5C1E3C05}" srcOrd="8" destOrd="0" presId="urn:microsoft.com/office/officeart/2018/2/layout/IconVerticalSolidList"/>
    <dgm:cxn modelId="{42DDF26D-B4F5-4FC6-8C26-F2FED98E1B77}" type="presParOf" srcId="{55B30A73-339F-4B4C-B785-90EC5C1E3C05}" destId="{33BD7F3C-B079-457F-B713-37003C873B2F}" srcOrd="0" destOrd="0" presId="urn:microsoft.com/office/officeart/2018/2/layout/IconVerticalSolidList"/>
    <dgm:cxn modelId="{7EAD7E2A-22C2-4E25-A656-66AB82CF4C43}" type="presParOf" srcId="{55B30A73-339F-4B4C-B785-90EC5C1E3C05}" destId="{0F294462-FCB4-4036-A5F5-6BB58BABA745}" srcOrd="1" destOrd="0" presId="urn:microsoft.com/office/officeart/2018/2/layout/IconVerticalSolidList"/>
    <dgm:cxn modelId="{B9E46EA3-E048-4CC1-A4A0-258E1FE3EF92}" type="presParOf" srcId="{55B30A73-339F-4B4C-B785-90EC5C1E3C05}" destId="{DFE05F74-33F6-4A91-B33F-E5D5305C076A}" srcOrd="2" destOrd="0" presId="urn:microsoft.com/office/officeart/2018/2/layout/IconVerticalSolidList"/>
    <dgm:cxn modelId="{EF969143-6ACC-4802-B388-1A5EA6060E84}" type="presParOf" srcId="{55B30A73-339F-4B4C-B785-90EC5C1E3C05}" destId="{93EF4B35-6F6F-4055-A2E6-D1C929D722C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5728FB-6EED-4D12-8FD6-6B8F7DB9B4F5}"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0ED9F52-05EA-4A5B-8CBC-7B24911D31BC}">
      <dgm:prSet/>
      <dgm:spPr/>
      <dgm:t>
        <a:bodyPr/>
        <a:lstStyle/>
        <a:p>
          <a:r>
            <a:rPr lang="en-US"/>
            <a:t>Do your research</a:t>
          </a:r>
          <a:r>
            <a:rPr lang="en-US">
              <a:latin typeface="Calibri Light" panose="020F0302020204030204"/>
            </a:rPr>
            <a:t>.</a:t>
          </a:r>
          <a:endParaRPr lang="en-US"/>
        </a:p>
      </dgm:t>
    </dgm:pt>
    <dgm:pt modelId="{76AB0854-3AE1-4B23-93B7-19037A33F72C}" type="parTrans" cxnId="{8598632A-45F4-45DF-85C8-C15D75038682}">
      <dgm:prSet/>
      <dgm:spPr/>
      <dgm:t>
        <a:bodyPr/>
        <a:lstStyle/>
        <a:p>
          <a:endParaRPr lang="en-US"/>
        </a:p>
      </dgm:t>
    </dgm:pt>
    <dgm:pt modelId="{EE946C67-B818-4ABF-A907-FD0B94A81979}" type="sibTrans" cxnId="{8598632A-45F4-45DF-85C8-C15D75038682}">
      <dgm:prSet/>
      <dgm:spPr/>
      <dgm:t>
        <a:bodyPr/>
        <a:lstStyle/>
        <a:p>
          <a:endParaRPr lang="en-US"/>
        </a:p>
      </dgm:t>
    </dgm:pt>
    <dgm:pt modelId="{78E2F976-8CF3-48A6-9DA3-D3A39A858433}">
      <dgm:prSet/>
      <dgm:spPr/>
      <dgm:t>
        <a:bodyPr/>
        <a:lstStyle/>
        <a:p>
          <a:r>
            <a:rPr lang="en-US"/>
            <a:t>Do read the entire request for </a:t>
          </a:r>
          <a:r>
            <a:rPr lang="en-US">
              <a:latin typeface="Calibri Light" panose="020F0302020204030204"/>
            </a:rPr>
            <a:t>proposal.</a:t>
          </a:r>
          <a:endParaRPr lang="en-US"/>
        </a:p>
      </dgm:t>
    </dgm:pt>
    <dgm:pt modelId="{6432F071-9B58-43DE-B0C6-73625AB78473}" type="parTrans" cxnId="{8BFBB2C8-BD66-4B7B-98E1-023DAC9D97D0}">
      <dgm:prSet/>
      <dgm:spPr/>
      <dgm:t>
        <a:bodyPr/>
        <a:lstStyle/>
        <a:p>
          <a:endParaRPr lang="en-US"/>
        </a:p>
      </dgm:t>
    </dgm:pt>
    <dgm:pt modelId="{312B64BE-DC44-40D6-BFFB-9111CF10C6DC}" type="sibTrans" cxnId="{8BFBB2C8-BD66-4B7B-98E1-023DAC9D97D0}">
      <dgm:prSet/>
      <dgm:spPr/>
      <dgm:t>
        <a:bodyPr/>
        <a:lstStyle/>
        <a:p>
          <a:endParaRPr lang="en-US"/>
        </a:p>
      </dgm:t>
    </dgm:pt>
    <dgm:pt modelId="{B7CE67D0-396C-4025-AD71-B52B4580F0C9}">
      <dgm:prSet/>
      <dgm:spPr/>
      <dgm:t>
        <a:bodyPr/>
        <a:lstStyle/>
        <a:p>
          <a:r>
            <a:rPr lang="en-US"/>
            <a:t>Do create a timeline</a:t>
          </a:r>
          <a:r>
            <a:rPr lang="en-US">
              <a:latin typeface="Calibri Light" panose="020F0302020204030204"/>
            </a:rPr>
            <a:t>.</a:t>
          </a:r>
          <a:endParaRPr lang="en-US"/>
        </a:p>
      </dgm:t>
    </dgm:pt>
    <dgm:pt modelId="{F349F19B-6863-4E26-903E-AFDB13771BEC}" type="parTrans" cxnId="{FE906E6A-3811-45E2-B868-8A89E511B716}">
      <dgm:prSet/>
      <dgm:spPr/>
      <dgm:t>
        <a:bodyPr/>
        <a:lstStyle/>
        <a:p>
          <a:endParaRPr lang="en-US"/>
        </a:p>
      </dgm:t>
    </dgm:pt>
    <dgm:pt modelId="{E7297149-4E77-44E3-B2C4-49E96FFE672C}" type="sibTrans" cxnId="{FE906E6A-3811-45E2-B868-8A89E511B716}">
      <dgm:prSet/>
      <dgm:spPr/>
      <dgm:t>
        <a:bodyPr/>
        <a:lstStyle/>
        <a:p>
          <a:endParaRPr lang="en-US"/>
        </a:p>
      </dgm:t>
    </dgm:pt>
    <dgm:pt modelId="{FFCD9CE8-4043-4891-8733-049BF8623EFE}">
      <dgm:prSet/>
      <dgm:spPr/>
      <dgm:t>
        <a:bodyPr/>
        <a:lstStyle/>
        <a:p>
          <a:r>
            <a:rPr lang="en-US"/>
            <a:t>Do reach out to the funder with questions</a:t>
          </a:r>
          <a:r>
            <a:rPr lang="en-US">
              <a:latin typeface="Calibri Light" panose="020F0302020204030204"/>
            </a:rPr>
            <a:t>.</a:t>
          </a:r>
          <a:endParaRPr lang="en-US"/>
        </a:p>
      </dgm:t>
    </dgm:pt>
    <dgm:pt modelId="{F985D5D4-8D16-40F7-94D5-DFF7FE008B47}" type="parTrans" cxnId="{186AD637-D45B-4FFE-876D-D5608CF8EFED}">
      <dgm:prSet/>
      <dgm:spPr/>
      <dgm:t>
        <a:bodyPr/>
        <a:lstStyle/>
        <a:p>
          <a:endParaRPr lang="en-US"/>
        </a:p>
      </dgm:t>
    </dgm:pt>
    <dgm:pt modelId="{7D86FB50-A12B-44C3-ACF7-61F62B226D3F}" type="sibTrans" cxnId="{186AD637-D45B-4FFE-876D-D5608CF8EFED}">
      <dgm:prSet/>
      <dgm:spPr/>
      <dgm:t>
        <a:bodyPr/>
        <a:lstStyle/>
        <a:p>
          <a:endParaRPr lang="en-US"/>
        </a:p>
      </dgm:t>
    </dgm:pt>
    <dgm:pt modelId="{572CFE35-EFB7-489E-B818-0BCF312F661A}">
      <dgm:prSet/>
      <dgm:spPr/>
      <dgm:t>
        <a:bodyPr/>
        <a:lstStyle/>
        <a:p>
          <a:r>
            <a:rPr lang="en-US"/>
            <a:t>Don't give up!</a:t>
          </a:r>
        </a:p>
      </dgm:t>
    </dgm:pt>
    <dgm:pt modelId="{7C90FCCB-584B-4268-AF1F-0A5EAEB5F1BC}" type="parTrans" cxnId="{97F4844B-43F8-4086-A917-66AC1411BCB1}">
      <dgm:prSet/>
      <dgm:spPr/>
      <dgm:t>
        <a:bodyPr/>
        <a:lstStyle/>
        <a:p>
          <a:endParaRPr lang="en-US"/>
        </a:p>
      </dgm:t>
    </dgm:pt>
    <dgm:pt modelId="{53CE5D3F-34A7-49BA-8A08-CD21C9435453}" type="sibTrans" cxnId="{97F4844B-43F8-4086-A917-66AC1411BCB1}">
      <dgm:prSet/>
      <dgm:spPr/>
      <dgm:t>
        <a:bodyPr/>
        <a:lstStyle/>
        <a:p>
          <a:endParaRPr lang="en-US"/>
        </a:p>
      </dgm:t>
    </dgm:pt>
    <dgm:pt modelId="{F1D00164-D9BE-42AE-9025-11CD4D0137C8}" type="pres">
      <dgm:prSet presAssocID="{3B5728FB-6EED-4D12-8FD6-6B8F7DB9B4F5}" presName="vert0" presStyleCnt="0">
        <dgm:presLayoutVars>
          <dgm:dir/>
          <dgm:animOne val="branch"/>
          <dgm:animLvl val="lvl"/>
        </dgm:presLayoutVars>
      </dgm:prSet>
      <dgm:spPr/>
    </dgm:pt>
    <dgm:pt modelId="{C42299F5-DF6E-4511-968B-CE2084FC9422}" type="pres">
      <dgm:prSet presAssocID="{C0ED9F52-05EA-4A5B-8CBC-7B24911D31BC}" presName="thickLine" presStyleLbl="alignNode1" presStyleIdx="0" presStyleCnt="5"/>
      <dgm:spPr/>
    </dgm:pt>
    <dgm:pt modelId="{B2B833B0-6196-4A87-88FE-CD5B080FA89D}" type="pres">
      <dgm:prSet presAssocID="{C0ED9F52-05EA-4A5B-8CBC-7B24911D31BC}" presName="horz1" presStyleCnt="0"/>
      <dgm:spPr/>
    </dgm:pt>
    <dgm:pt modelId="{FC882EFE-5366-429F-8946-201E788199D6}" type="pres">
      <dgm:prSet presAssocID="{C0ED9F52-05EA-4A5B-8CBC-7B24911D31BC}" presName="tx1" presStyleLbl="revTx" presStyleIdx="0" presStyleCnt="5"/>
      <dgm:spPr/>
    </dgm:pt>
    <dgm:pt modelId="{B6A31A7B-0BA8-450A-B6B1-74A29259F5F5}" type="pres">
      <dgm:prSet presAssocID="{C0ED9F52-05EA-4A5B-8CBC-7B24911D31BC}" presName="vert1" presStyleCnt="0"/>
      <dgm:spPr/>
    </dgm:pt>
    <dgm:pt modelId="{0E95F4DF-B89D-44EB-AB72-F5DAC8B0B4D6}" type="pres">
      <dgm:prSet presAssocID="{78E2F976-8CF3-48A6-9DA3-D3A39A858433}" presName="thickLine" presStyleLbl="alignNode1" presStyleIdx="1" presStyleCnt="5"/>
      <dgm:spPr/>
    </dgm:pt>
    <dgm:pt modelId="{CAA0C190-EB9A-4F62-8E98-9193379618A6}" type="pres">
      <dgm:prSet presAssocID="{78E2F976-8CF3-48A6-9DA3-D3A39A858433}" presName="horz1" presStyleCnt="0"/>
      <dgm:spPr/>
    </dgm:pt>
    <dgm:pt modelId="{19F5BD0A-8FAE-4F72-9E72-ECBE3227B4B4}" type="pres">
      <dgm:prSet presAssocID="{78E2F976-8CF3-48A6-9DA3-D3A39A858433}" presName="tx1" presStyleLbl="revTx" presStyleIdx="1" presStyleCnt="5"/>
      <dgm:spPr/>
    </dgm:pt>
    <dgm:pt modelId="{A8F20A56-CA34-4E54-B060-C8ED156D0289}" type="pres">
      <dgm:prSet presAssocID="{78E2F976-8CF3-48A6-9DA3-D3A39A858433}" presName="vert1" presStyleCnt="0"/>
      <dgm:spPr/>
    </dgm:pt>
    <dgm:pt modelId="{C8CA9437-8498-4D2B-958F-DC465389F3D2}" type="pres">
      <dgm:prSet presAssocID="{B7CE67D0-396C-4025-AD71-B52B4580F0C9}" presName="thickLine" presStyleLbl="alignNode1" presStyleIdx="2" presStyleCnt="5"/>
      <dgm:spPr/>
    </dgm:pt>
    <dgm:pt modelId="{2263F9CE-C53D-4761-B2B4-F7CC76B3E940}" type="pres">
      <dgm:prSet presAssocID="{B7CE67D0-396C-4025-AD71-B52B4580F0C9}" presName="horz1" presStyleCnt="0"/>
      <dgm:spPr/>
    </dgm:pt>
    <dgm:pt modelId="{74B06924-C8F5-49E3-9F7C-D39090859881}" type="pres">
      <dgm:prSet presAssocID="{B7CE67D0-396C-4025-AD71-B52B4580F0C9}" presName="tx1" presStyleLbl="revTx" presStyleIdx="2" presStyleCnt="5"/>
      <dgm:spPr/>
    </dgm:pt>
    <dgm:pt modelId="{4881B1F7-01C2-4A71-9CFD-6DCF0A929C4E}" type="pres">
      <dgm:prSet presAssocID="{B7CE67D0-396C-4025-AD71-B52B4580F0C9}" presName="vert1" presStyleCnt="0"/>
      <dgm:spPr/>
    </dgm:pt>
    <dgm:pt modelId="{9BDFA553-C34F-4128-97F8-DF9819044149}" type="pres">
      <dgm:prSet presAssocID="{FFCD9CE8-4043-4891-8733-049BF8623EFE}" presName="thickLine" presStyleLbl="alignNode1" presStyleIdx="3" presStyleCnt="5"/>
      <dgm:spPr/>
    </dgm:pt>
    <dgm:pt modelId="{67058A96-C3EC-41DB-B9F5-638F8C41D20F}" type="pres">
      <dgm:prSet presAssocID="{FFCD9CE8-4043-4891-8733-049BF8623EFE}" presName="horz1" presStyleCnt="0"/>
      <dgm:spPr/>
    </dgm:pt>
    <dgm:pt modelId="{F3D58A14-AC14-43E9-AE8A-123CCB219CCC}" type="pres">
      <dgm:prSet presAssocID="{FFCD9CE8-4043-4891-8733-049BF8623EFE}" presName="tx1" presStyleLbl="revTx" presStyleIdx="3" presStyleCnt="5"/>
      <dgm:spPr/>
    </dgm:pt>
    <dgm:pt modelId="{6EB42050-9D69-4587-87F0-E99C00FE7F86}" type="pres">
      <dgm:prSet presAssocID="{FFCD9CE8-4043-4891-8733-049BF8623EFE}" presName="vert1" presStyleCnt="0"/>
      <dgm:spPr/>
    </dgm:pt>
    <dgm:pt modelId="{F7E876D7-4453-47EB-817E-4072B1354C32}" type="pres">
      <dgm:prSet presAssocID="{572CFE35-EFB7-489E-B818-0BCF312F661A}" presName="thickLine" presStyleLbl="alignNode1" presStyleIdx="4" presStyleCnt="5"/>
      <dgm:spPr/>
    </dgm:pt>
    <dgm:pt modelId="{18C41308-A563-4CC9-A42E-F4A00A51D259}" type="pres">
      <dgm:prSet presAssocID="{572CFE35-EFB7-489E-B818-0BCF312F661A}" presName="horz1" presStyleCnt="0"/>
      <dgm:spPr/>
    </dgm:pt>
    <dgm:pt modelId="{B6866D3B-167E-45C0-A919-23A93494449A}" type="pres">
      <dgm:prSet presAssocID="{572CFE35-EFB7-489E-B818-0BCF312F661A}" presName="tx1" presStyleLbl="revTx" presStyleIdx="4" presStyleCnt="5"/>
      <dgm:spPr/>
    </dgm:pt>
    <dgm:pt modelId="{1BAA44AD-ECA2-4DCA-AE61-C8D8CFFD159A}" type="pres">
      <dgm:prSet presAssocID="{572CFE35-EFB7-489E-B818-0BCF312F661A}" presName="vert1" presStyleCnt="0"/>
      <dgm:spPr/>
    </dgm:pt>
  </dgm:ptLst>
  <dgm:cxnLst>
    <dgm:cxn modelId="{8598632A-45F4-45DF-85C8-C15D75038682}" srcId="{3B5728FB-6EED-4D12-8FD6-6B8F7DB9B4F5}" destId="{C0ED9F52-05EA-4A5B-8CBC-7B24911D31BC}" srcOrd="0" destOrd="0" parTransId="{76AB0854-3AE1-4B23-93B7-19037A33F72C}" sibTransId="{EE946C67-B818-4ABF-A907-FD0B94A81979}"/>
    <dgm:cxn modelId="{186AD637-D45B-4FFE-876D-D5608CF8EFED}" srcId="{3B5728FB-6EED-4D12-8FD6-6B8F7DB9B4F5}" destId="{FFCD9CE8-4043-4891-8733-049BF8623EFE}" srcOrd="3" destOrd="0" parTransId="{F985D5D4-8D16-40F7-94D5-DFF7FE008B47}" sibTransId="{7D86FB50-A12B-44C3-ACF7-61F62B226D3F}"/>
    <dgm:cxn modelId="{FE906E6A-3811-45E2-B868-8A89E511B716}" srcId="{3B5728FB-6EED-4D12-8FD6-6B8F7DB9B4F5}" destId="{B7CE67D0-396C-4025-AD71-B52B4580F0C9}" srcOrd="2" destOrd="0" parTransId="{F349F19B-6863-4E26-903E-AFDB13771BEC}" sibTransId="{E7297149-4E77-44E3-B2C4-49E96FFE672C}"/>
    <dgm:cxn modelId="{97F4844B-43F8-4086-A917-66AC1411BCB1}" srcId="{3B5728FB-6EED-4D12-8FD6-6B8F7DB9B4F5}" destId="{572CFE35-EFB7-489E-B818-0BCF312F661A}" srcOrd="4" destOrd="0" parTransId="{7C90FCCB-584B-4268-AF1F-0A5EAEB5F1BC}" sibTransId="{53CE5D3F-34A7-49BA-8A08-CD21C9435453}"/>
    <dgm:cxn modelId="{B9B15459-9246-4AE6-AD66-E115AF298814}" type="presOf" srcId="{B7CE67D0-396C-4025-AD71-B52B4580F0C9}" destId="{74B06924-C8F5-49E3-9F7C-D39090859881}" srcOrd="0" destOrd="0" presId="urn:microsoft.com/office/officeart/2008/layout/LinedList"/>
    <dgm:cxn modelId="{88348C7A-C222-4B71-BE77-04819A2B638B}" type="presOf" srcId="{FFCD9CE8-4043-4891-8733-049BF8623EFE}" destId="{F3D58A14-AC14-43E9-AE8A-123CCB219CCC}" srcOrd="0" destOrd="0" presId="urn:microsoft.com/office/officeart/2008/layout/LinedList"/>
    <dgm:cxn modelId="{419BCD89-AEE6-4FA0-AAD3-EF0458783070}" type="presOf" srcId="{C0ED9F52-05EA-4A5B-8CBC-7B24911D31BC}" destId="{FC882EFE-5366-429F-8946-201E788199D6}" srcOrd="0" destOrd="0" presId="urn:microsoft.com/office/officeart/2008/layout/LinedList"/>
    <dgm:cxn modelId="{FDF72792-7014-4784-A488-CB434264AE41}" type="presOf" srcId="{78E2F976-8CF3-48A6-9DA3-D3A39A858433}" destId="{19F5BD0A-8FAE-4F72-9E72-ECBE3227B4B4}" srcOrd="0" destOrd="0" presId="urn:microsoft.com/office/officeart/2008/layout/LinedList"/>
    <dgm:cxn modelId="{8BFBB2C8-BD66-4B7B-98E1-023DAC9D97D0}" srcId="{3B5728FB-6EED-4D12-8FD6-6B8F7DB9B4F5}" destId="{78E2F976-8CF3-48A6-9DA3-D3A39A858433}" srcOrd="1" destOrd="0" parTransId="{6432F071-9B58-43DE-B0C6-73625AB78473}" sibTransId="{312B64BE-DC44-40D6-BFFB-9111CF10C6DC}"/>
    <dgm:cxn modelId="{C75C45CD-B9E3-4719-80E9-61CF3CD9FCCC}" type="presOf" srcId="{572CFE35-EFB7-489E-B818-0BCF312F661A}" destId="{B6866D3B-167E-45C0-A919-23A93494449A}" srcOrd="0" destOrd="0" presId="urn:microsoft.com/office/officeart/2008/layout/LinedList"/>
    <dgm:cxn modelId="{D208A2D9-1C13-4B55-8EF6-96341CAD10C2}" type="presOf" srcId="{3B5728FB-6EED-4D12-8FD6-6B8F7DB9B4F5}" destId="{F1D00164-D9BE-42AE-9025-11CD4D0137C8}" srcOrd="0" destOrd="0" presId="urn:microsoft.com/office/officeart/2008/layout/LinedList"/>
    <dgm:cxn modelId="{BAE65EA1-1BAA-478E-8BDE-883B52AB8005}" type="presParOf" srcId="{F1D00164-D9BE-42AE-9025-11CD4D0137C8}" destId="{C42299F5-DF6E-4511-968B-CE2084FC9422}" srcOrd="0" destOrd="0" presId="urn:microsoft.com/office/officeart/2008/layout/LinedList"/>
    <dgm:cxn modelId="{BA457188-9064-40E7-8DB4-4158C8FFB411}" type="presParOf" srcId="{F1D00164-D9BE-42AE-9025-11CD4D0137C8}" destId="{B2B833B0-6196-4A87-88FE-CD5B080FA89D}" srcOrd="1" destOrd="0" presId="urn:microsoft.com/office/officeart/2008/layout/LinedList"/>
    <dgm:cxn modelId="{DC5060BA-52D7-42D1-A805-75A7E6C723B2}" type="presParOf" srcId="{B2B833B0-6196-4A87-88FE-CD5B080FA89D}" destId="{FC882EFE-5366-429F-8946-201E788199D6}" srcOrd="0" destOrd="0" presId="urn:microsoft.com/office/officeart/2008/layout/LinedList"/>
    <dgm:cxn modelId="{73B0886F-84E5-4064-B073-CCD82F79B05E}" type="presParOf" srcId="{B2B833B0-6196-4A87-88FE-CD5B080FA89D}" destId="{B6A31A7B-0BA8-450A-B6B1-74A29259F5F5}" srcOrd="1" destOrd="0" presId="urn:microsoft.com/office/officeart/2008/layout/LinedList"/>
    <dgm:cxn modelId="{6A9F6DAA-6700-4FA3-894E-65F5676D6038}" type="presParOf" srcId="{F1D00164-D9BE-42AE-9025-11CD4D0137C8}" destId="{0E95F4DF-B89D-44EB-AB72-F5DAC8B0B4D6}" srcOrd="2" destOrd="0" presId="urn:microsoft.com/office/officeart/2008/layout/LinedList"/>
    <dgm:cxn modelId="{8217A013-5A29-45CB-970F-62223152F0E1}" type="presParOf" srcId="{F1D00164-D9BE-42AE-9025-11CD4D0137C8}" destId="{CAA0C190-EB9A-4F62-8E98-9193379618A6}" srcOrd="3" destOrd="0" presId="urn:microsoft.com/office/officeart/2008/layout/LinedList"/>
    <dgm:cxn modelId="{790F51A4-4B3E-42B9-90AC-7147E6EA9287}" type="presParOf" srcId="{CAA0C190-EB9A-4F62-8E98-9193379618A6}" destId="{19F5BD0A-8FAE-4F72-9E72-ECBE3227B4B4}" srcOrd="0" destOrd="0" presId="urn:microsoft.com/office/officeart/2008/layout/LinedList"/>
    <dgm:cxn modelId="{B5524596-07E8-4E34-AB28-1AFB219C79DF}" type="presParOf" srcId="{CAA0C190-EB9A-4F62-8E98-9193379618A6}" destId="{A8F20A56-CA34-4E54-B060-C8ED156D0289}" srcOrd="1" destOrd="0" presId="urn:microsoft.com/office/officeart/2008/layout/LinedList"/>
    <dgm:cxn modelId="{79827EC9-D3B3-457C-8E0C-F477CF9CAED8}" type="presParOf" srcId="{F1D00164-D9BE-42AE-9025-11CD4D0137C8}" destId="{C8CA9437-8498-4D2B-958F-DC465389F3D2}" srcOrd="4" destOrd="0" presId="urn:microsoft.com/office/officeart/2008/layout/LinedList"/>
    <dgm:cxn modelId="{C99615C7-AC3C-45EF-A8A8-3E4F3BD08D75}" type="presParOf" srcId="{F1D00164-D9BE-42AE-9025-11CD4D0137C8}" destId="{2263F9CE-C53D-4761-B2B4-F7CC76B3E940}" srcOrd="5" destOrd="0" presId="urn:microsoft.com/office/officeart/2008/layout/LinedList"/>
    <dgm:cxn modelId="{C64F02D7-E84C-480F-B624-2B32E1D59F37}" type="presParOf" srcId="{2263F9CE-C53D-4761-B2B4-F7CC76B3E940}" destId="{74B06924-C8F5-49E3-9F7C-D39090859881}" srcOrd="0" destOrd="0" presId="urn:microsoft.com/office/officeart/2008/layout/LinedList"/>
    <dgm:cxn modelId="{0C66BA17-064F-4776-9B49-AFC162EAAFA6}" type="presParOf" srcId="{2263F9CE-C53D-4761-B2B4-F7CC76B3E940}" destId="{4881B1F7-01C2-4A71-9CFD-6DCF0A929C4E}" srcOrd="1" destOrd="0" presId="urn:microsoft.com/office/officeart/2008/layout/LinedList"/>
    <dgm:cxn modelId="{84FDC283-0CC1-4BBD-A3BF-415379E4FCED}" type="presParOf" srcId="{F1D00164-D9BE-42AE-9025-11CD4D0137C8}" destId="{9BDFA553-C34F-4128-97F8-DF9819044149}" srcOrd="6" destOrd="0" presId="urn:microsoft.com/office/officeart/2008/layout/LinedList"/>
    <dgm:cxn modelId="{57B1DE70-04B1-44F5-AEF5-BD4D35A4B069}" type="presParOf" srcId="{F1D00164-D9BE-42AE-9025-11CD4D0137C8}" destId="{67058A96-C3EC-41DB-B9F5-638F8C41D20F}" srcOrd="7" destOrd="0" presId="urn:microsoft.com/office/officeart/2008/layout/LinedList"/>
    <dgm:cxn modelId="{DC52EAC6-11A2-4AC0-9A4B-D08091102B00}" type="presParOf" srcId="{67058A96-C3EC-41DB-B9F5-638F8C41D20F}" destId="{F3D58A14-AC14-43E9-AE8A-123CCB219CCC}" srcOrd="0" destOrd="0" presId="urn:microsoft.com/office/officeart/2008/layout/LinedList"/>
    <dgm:cxn modelId="{F9678AA1-EA61-498A-9495-9C7C56C4B676}" type="presParOf" srcId="{67058A96-C3EC-41DB-B9F5-638F8C41D20F}" destId="{6EB42050-9D69-4587-87F0-E99C00FE7F86}" srcOrd="1" destOrd="0" presId="urn:microsoft.com/office/officeart/2008/layout/LinedList"/>
    <dgm:cxn modelId="{010A8482-9465-4F1A-AD48-DCAF8152301F}" type="presParOf" srcId="{F1D00164-D9BE-42AE-9025-11CD4D0137C8}" destId="{F7E876D7-4453-47EB-817E-4072B1354C32}" srcOrd="8" destOrd="0" presId="urn:microsoft.com/office/officeart/2008/layout/LinedList"/>
    <dgm:cxn modelId="{9A928610-B6A4-4B58-93CB-4DE972FF2836}" type="presParOf" srcId="{F1D00164-D9BE-42AE-9025-11CD4D0137C8}" destId="{18C41308-A563-4CC9-A42E-F4A00A51D259}" srcOrd="9" destOrd="0" presId="urn:microsoft.com/office/officeart/2008/layout/LinedList"/>
    <dgm:cxn modelId="{C4B92AE6-F892-44BA-A11D-404215402949}" type="presParOf" srcId="{18C41308-A563-4CC9-A42E-F4A00A51D259}" destId="{B6866D3B-167E-45C0-A919-23A93494449A}" srcOrd="0" destOrd="0" presId="urn:microsoft.com/office/officeart/2008/layout/LinedList"/>
    <dgm:cxn modelId="{0B48C4D9-7C00-4ED5-B069-B3CCD685FC28}" type="presParOf" srcId="{18C41308-A563-4CC9-A42E-F4A00A51D259}" destId="{1BAA44AD-ECA2-4DCA-AE61-C8D8CFFD159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5728FB-6EED-4D12-8FD6-6B8F7DB9B4F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72CFE35-EFB7-489E-B818-0BCF312F661A}">
      <dgm:prSet/>
      <dgm:spPr/>
      <dgm:t>
        <a:bodyPr/>
        <a:lstStyle/>
        <a:p>
          <a:pPr rtl="0">
            <a:lnSpc>
              <a:spcPct val="100000"/>
            </a:lnSpc>
          </a:pPr>
          <a:r>
            <a:rPr lang="en-US" dirty="0">
              <a:latin typeface="Calibri"/>
              <a:cs typeface="Calibri"/>
            </a:rPr>
            <a:t>Begin early.</a:t>
          </a:r>
          <a:endParaRPr lang="en-US" dirty="0"/>
        </a:p>
      </dgm:t>
    </dgm:pt>
    <dgm:pt modelId="{7C90FCCB-584B-4268-AF1F-0A5EAEB5F1BC}" type="parTrans" cxnId="{97F4844B-43F8-4086-A917-66AC1411BCB1}">
      <dgm:prSet/>
      <dgm:spPr/>
      <dgm:t>
        <a:bodyPr/>
        <a:lstStyle/>
        <a:p>
          <a:endParaRPr lang="en-US"/>
        </a:p>
      </dgm:t>
    </dgm:pt>
    <dgm:pt modelId="{53CE5D3F-34A7-49BA-8A08-CD21C9435453}" type="sibTrans" cxnId="{97F4844B-43F8-4086-A917-66AC1411BCB1}">
      <dgm:prSet/>
      <dgm:spPr/>
      <dgm:t>
        <a:bodyPr/>
        <a:lstStyle/>
        <a:p>
          <a:endParaRPr lang="en-US"/>
        </a:p>
      </dgm:t>
    </dgm:pt>
    <dgm:pt modelId="{E0796669-0884-4773-A9AA-EC90A71B6E53}">
      <dgm:prSet phldr="0"/>
      <dgm:spPr/>
      <dgm:t>
        <a:bodyPr/>
        <a:lstStyle/>
        <a:p>
          <a:pPr algn="l">
            <a:lnSpc>
              <a:spcPct val="90000"/>
            </a:lnSpc>
          </a:pPr>
          <a:r>
            <a:rPr lang="en-US">
              <a:latin typeface="Calibri"/>
              <a:cs typeface="Calibri"/>
            </a:rPr>
            <a:t>Apply early and often.</a:t>
          </a:r>
          <a:endParaRPr lang="en-US"/>
        </a:p>
      </dgm:t>
    </dgm:pt>
    <dgm:pt modelId="{B675704F-DEC4-464C-8705-B516B24AF80A}" type="parTrans" cxnId="{D0563F89-50E9-4D12-9BB5-14CE28511A96}">
      <dgm:prSet/>
      <dgm:spPr/>
      <dgm:t>
        <a:bodyPr/>
        <a:lstStyle/>
        <a:p>
          <a:endParaRPr lang="en-US"/>
        </a:p>
      </dgm:t>
    </dgm:pt>
    <dgm:pt modelId="{2FE0DCF9-CEEA-4A64-A7AC-329B28C564BC}" type="sibTrans" cxnId="{D0563F89-50E9-4D12-9BB5-14CE28511A96}">
      <dgm:prSet/>
      <dgm:spPr/>
      <dgm:t>
        <a:bodyPr/>
        <a:lstStyle/>
        <a:p>
          <a:endParaRPr lang="en-US"/>
        </a:p>
      </dgm:t>
    </dgm:pt>
    <dgm:pt modelId="{984A2A9A-455D-462A-9AB9-3DA5FE8D3FC6}">
      <dgm:prSet phldr="0"/>
      <dgm:spPr/>
      <dgm:t>
        <a:bodyPr/>
        <a:lstStyle/>
        <a:p>
          <a:pPr algn="l">
            <a:lnSpc>
              <a:spcPct val="90000"/>
            </a:lnSpc>
          </a:pPr>
          <a:r>
            <a:rPr lang="en-US">
              <a:latin typeface="Calibri"/>
              <a:cs typeface="Calibri"/>
            </a:rPr>
            <a:t>Don’t forget to include a cover letter with your application.</a:t>
          </a:r>
          <a:endParaRPr lang="en-US"/>
        </a:p>
      </dgm:t>
    </dgm:pt>
    <dgm:pt modelId="{4CC2060F-555D-4497-A8B3-AC7CC0C321DA}" type="parTrans" cxnId="{5C138D01-1CD2-47AA-9DAD-52F212DFE43D}">
      <dgm:prSet/>
      <dgm:spPr/>
      <dgm:t>
        <a:bodyPr/>
        <a:lstStyle/>
        <a:p>
          <a:endParaRPr lang="en-US"/>
        </a:p>
      </dgm:t>
    </dgm:pt>
    <dgm:pt modelId="{F5792AEB-1046-4B76-9507-1C532CFA9D9E}" type="sibTrans" cxnId="{5C138D01-1CD2-47AA-9DAD-52F212DFE43D}">
      <dgm:prSet/>
      <dgm:spPr/>
      <dgm:t>
        <a:bodyPr/>
        <a:lstStyle/>
        <a:p>
          <a:endParaRPr lang="en-US"/>
        </a:p>
      </dgm:t>
    </dgm:pt>
    <dgm:pt modelId="{B74FE433-CDCB-40C6-A40E-669253EDAD4F}">
      <dgm:prSet phldr="0"/>
      <dgm:spPr/>
      <dgm:t>
        <a:bodyPr/>
        <a:lstStyle/>
        <a:p>
          <a:pPr algn="l">
            <a:lnSpc>
              <a:spcPct val="90000"/>
            </a:lnSpc>
          </a:pPr>
          <a:r>
            <a:rPr lang="en-US">
              <a:latin typeface="Calibri"/>
              <a:cs typeface="Calibri"/>
            </a:rPr>
            <a:t>Answer all questions. (Pre-empt all unstated questions.)</a:t>
          </a:r>
          <a:endParaRPr lang="en-US"/>
        </a:p>
      </dgm:t>
    </dgm:pt>
    <dgm:pt modelId="{EFF42545-17BA-414A-B44E-A24D7D0B6D02}" type="parTrans" cxnId="{8913F2D8-B625-4E41-B93B-1C6885BFA7AF}">
      <dgm:prSet/>
      <dgm:spPr/>
      <dgm:t>
        <a:bodyPr/>
        <a:lstStyle/>
        <a:p>
          <a:endParaRPr lang="en-US"/>
        </a:p>
      </dgm:t>
    </dgm:pt>
    <dgm:pt modelId="{A979915A-50A6-43CC-8A13-847CC416C2B3}" type="sibTrans" cxnId="{8913F2D8-B625-4E41-B93B-1C6885BFA7AF}">
      <dgm:prSet/>
      <dgm:spPr/>
      <dgm:t>
        <a:bodyPr/>
        <a:lstStyle/>
        <a:p>
          <a:endParaRPr lang="en-US"/>
        </a:p>
      </dgm:t>
    </dgm:pt>
    <dgm:pt modelId="{C44EDB26-4A06-4DAD-B2C6-058D0AD3E4A4}">
      <dgm:prSet phldr="0"/>
      <dgm:spPr/>
      <dgm:t>
        <a:bodyPr/>
        <a:lstStyle/>
        <a:p>
          <a:pPr algn="l" rtl="0">
            <a:lnSpc>
              <a:spcPct val="90000"/>
            </a:lnSpc>
          </a:pPr>
          <a:endParaRPr lang="en-US">
            <a:latin typeface="Calibri Light" panose="020F0302020204030204"/>
            <a:cs typeface="Calibri Light" panose="020F0302020204030204"/>
          </a:endParaRPr>
        </a:p>
      </dgm:t>
    </dgm:pt>
    <dgm:pt modelId="{A00E9BAD-207E-4386-92E3-9AFFB572E211}" type="parTrans" cxnId="{F94509BB-C208-48A6-BB5D-1A3FA9903B74}">
      <dgm:prSet/>
      <dgm:spPr/>
      <dgm:t>
        <a:bodyPr/>
        <a:lstStyle/>
        <a:p>
          <a:endParaRPr lang="en-US"/>
        </a:p>
      </dgm:t>
    </dgm:pt>
    <dgm:pt modelId="{F49E5B54-969B-4475-AEAB-FC1C3F93D332}" type="sibTrans" cxnId="{F94509BB-C208-48A6-BB5D-1A3FA9903B74}">
      <dgm:prSet/>
      <dgm:spPr/>
      <dgm:t>
        <a:bodyPr/>
        <a:lstStyle/>
        <a:p>
          <a:endParaRPr lang="en-US"/>
        </a:p>
      </dgm:t>
    </dgm:pt>
    <dgm:pt modelId="{F1D00164-D9BE-42AE-9025-11CD4D0137C8}" type="pres">
      <dgm:prSet presAssocID="{3B5728FB-6EED-4D12-8FD6-6B8F7DB9B4F5}" presName="vert0" presStyleCnt="0">
        <dgm:presLayoutVars>
          <dgm:dir/>
          <dgm:animOne val="branch"/>
          <dgm:animLvl val="lvl"/>
        </dgm:presLayoutVars>
      </dgm:prSet>
      <dgm:spPr/>
    </dgm:pt>
    <dgm:pt modelId="{F7E876D7-4453-47EB-817E-4072B1354C32}" type="pres">
      <dgm:prSet presAssocID="{572CFE35-EFB7-489E-B818-0BCF312F661A}" presName="thickLine" presStyleLbl="alignNode1" presStyleIdx="0" presStyleCnt="5"/>
      <dgm:spPr/>
    </dgm:pt>
    <dgm:pt modelId="{18C41308-A563-4CC9-A42E-F4A00A51D259}" type="pres">
      <dgm:prSet presAssocID="{572CFE35-EFB7-489E-B818-0BCF312F661A}" presName="horz1" presStyleCnt="0"/>
      <dgm:spPr/>
    </dgm:pt>
    <dgm:pt modelId="{B6866D3B-167E-45C0-A919-23A93494449A}" type="pres">
      <dgm:prSet presAssocID="{572CFE35-EFB7-489E-B818-0BCF312F661A}" presName="tx1" presStyleLbl="revTx" presStyleIdx="0" presStyleCnt="5"/>
      <dgm:spPr/>
    </dgm:pt>
    <dgm:pt modelId="{1BAA44AD-ECA2-4DCA-AE61-C8D8CFFD159A}" type="pres">
      <dgm:prSet presAssocID="{572CFE35-EFB7-489E-B818-0BCF312F661A}" presName="vert1" presStyleCnt="0"/>
      <dgm:spPr/>
    </dgm:pt>
    <dgm:pt modelId="{D65927A7-BDF2-4213-8217-39776A7FF8F1}" type="pres">
      <dgm:prSet presAssocID="{E0796669-0884-4773-A9AA-EC90A71B6E53}" presName="thickLine" presStyleLbl="alignNode1" presStyleIdx="1" presStyleCnt="5"/>
      <dgm:spPr/>
    </dgm:pt>
    <dgm:pt modelId="{2BCE6163-BA62-4444-A770-F5378A17A17B}" type="pres">
      <dgm:prSet presAssocID="{E0796669-0884-4773-A9AA-EC90A71B6E53}" presName="horz1" presStyleCnt="0"/>
      <dgm:spPr/>
    </dgm:pt>
    <dgm:pt modelId="{CE0EBF33-FBA9-4EBA-974C-32097CAF0ED6}" type="pres">
      <dgm:prSet presAssocID="{E0796669-0884-4773-A9AA-EC90A71B6E53}" presName="tx1" presStyleLbl="revTx" presStyleIdx="1" presStyleCnt="5"/>
      <dgm:spPr/>
    </dgm:pt>
    <dgm:pt modelId="{D951D322-FA77-460D-B5F9-023C0F1930E6}" type="pres">
      <dgm:prSet presAssocID="{E0796669-0884-4773-A9AA-EC90A71B6E53}" presName="vert1" presStyleCnt="0"/>
      <dgm:spPr/>
    </dgm:pt>
    <dgm:pt modelId="{DB97AE5B-98ED-445B-9B2F-EA63CC340BD4}" type="pres">
      <dgm:prSet presAssocID="{984A2A9A-455D-462A-9AB9-3DA5FE8D3FC6}" presName="thickLine" presStyleLbl="alignNode1" presStyleIdx="2" presStyleCnt="5"/>
      <dgm:spPr/>
    </dgm:pt>
    <dgm:pt modelId="{1CFC6644-8D6B-4233-A35C-1C83B31642AB}" type="pres">
      <dgm:prSet presAssocID="{984A2A9A-455D-462A-9AB9-3DA5FE8D3FC6}" presName="horz1" presStyleCnt="0"/>
      <dgm:spPr/>
    </dgm:pt>
    <dgm:pt modelId="{1F76BFE9-D251-4FFC-A818-F5A414729C44}" type="pres">
      <dgm:prSet presAssocID="{984A2A9A-455D-462A-9AB9-3DA5FE8D3FC6}" presName="tx1" presStyleLbl="revTx" presStyleIdx="2" presStyleCnt="5"/>
      <dgm:spPr/>
    </dgm:pt>
    <dgm:pt modelId="{B34D5190-B863-4EBE-A118-CC7EE28C39AF}" type="pres">
      <dgm:prSet presAssocID="{984A2A9A-455D-462A-9AB9-3DA5FE8D3FC6}" presName="vert1" presStyleCnt="0"/>
      <dgm:spPr/>
    </dgm:pt>
    <dgm:pt modelId="{6ABB67F2-037C-47B9-9581-0616D94F85F3}" type="pres">
      <dgm:prSet presAssocID="{B74FE433-CDCB-40C6-A40E-669253EDAD4F}" presName="thickLine" presStyleLbl="alignNode1" presStyleIdx="3" presStyleCnt="5"/>
      <dgm:spPr/>
    </dgm:pt>
    <dgm:pt modelId="{55EE195A-D817-4916-AF36-D21D1C50EEB7}" type="pres">
      <dgm:prSet presAssocID="{B74FE433-CDCB-40C6-A40E-669253EDAD4F}" presName="horz1" presStyleCnt="0"/>
      <dgm:spPr/>
    </dgm:pt>
    <dgm:pt modelId="{C6EF70F2-29E0-41E5-9C70-C06AA56C1FEF}" type="pres">
      <dgm:prSet presAssocID="{B74FE433-CDCB-40C6-A40E-669253EDAD4F}" presName="tx1" presStyleLbl="revTx" presStyleIdx="3" presStyleCnt="5"/>
      <dgm:spPr/>
    </dgm:pt>
    <dgm:pt modelId="{0161D49F-AAA5-4B55-B277-4C7092F33228}" type="pres">
      <dgm:prSet presAssocID="{B74FE433-CDCB-40C6-A40E-669253EDAD4F}" presName="vert1" presStyleCnt="0"/>
      <dgm:spPr/>
    </dgm:pt>
    <dgm:pt modelId="{36B31B8B-8FBD-4A85-9B69-18AE89CB9356}" type="pres">
      <dgm:prSet presAssocID="{C44EDB26-4A06-4DAD-B2C6-058D0AD3E4A4}" presName="thickLine" presStyleLbl="alignNode1" presStyleIdx="4" presStyleCnt="5"/>
      <dgm:spPr/>
    </dgm:pt>
    <dgm:pt modelId="{2AF52F5D-F847-41BC-B4FD-161960B19D2B}" type="pres">
      <dgm:prSet presAssocID="{C44EDB26-4A06-4DAD-B2C6-058D0AD3E4A4}" presName="horz1" presStyleCnt="0"/>
      <dgm:spPr/>
    </dgm:pt>
    <dgm:pt modelId="{8A3817D6-5788-4AF2-8CF9-A0F31FDB6368}" type="pres">
      <dgm:prSet presAssocID="{C44EDB26-4A06-4DAD-B2C6-058D0AD3E4A4}" presName="tx1" presStyleLbl="revTx" presStyleIdx="4" presStyleCnt="5"/>
      <dgm:spPr/>
    </dgm:pt>
    <dgm:pt modelId="{FA94AE82-05E2-414D-9428-CB85B779DFD6}" type="pres">
      <dgm:prSet presAssocID="{C44EDB26-4A06-4DAD-B2C6-058D0AD3E4A4}" presName="vert1" presStyleCnt="0"/>
      <dgm:spPr/>
    </dgm:pt>
  </dgm:ptLst>
  <dgm:cxnLst>
    <dgm:cxn modelId="{46461E00-011D-4DEA-9CF3-8A14ECE1AC0D}" type="presOf" srcId="{C44EDB26-4A06-4DAD-B2C6-058D0AD3E4A4}" destId="{8A3817D6-5788-4AF2-8CF9-A0F31FDB6368}" srcOrd="0" destOrd="0" presId="urn:microsoft.com/office/officeart/2008/layout/LinedList"/>
    <dgm:cxn modelId="{5C138D01-1CD2-47AA-9DAD-52F212DFE43D}" srcId="{3B5728FB-6EED-4D12-8FD6-6B8F7DB9B4F5}" destId="{984A2A9A-455D-462A-9AB9-3DA5FE8D3FC6}" srcOrd="2" destOrd="0" parTransId="{4CC2060F-555D-4497-A8B3-AC7CC0C321DA}" sibTransId="{F5792AEB-1046-4B76-9507-1C532CFA9D9E}"/>
    <dgm:cxn modelId="{01694924-060E-499A-A73C-5018989CADB8}" type="presOf" srcId="{572CFE35-EFB7-489E-B818-0BCF312F661A}" destId="{B6866D3B-167E-45C0-A919-23A93494449A}" srcOrd="0" destOrd="0" presId="urn:microsoft.com/office/officeart/2008/layout/LinedList"/>
    <dgm:cxn modelId="{E0D71F5D-6907-4545-9983-2BF038B868F8}" type="presOf" srcId="{984A2A9A-455D-462A-9AB9-3DA5FE8D3FC6}" destId="{1F76BFE9-D251-4FFC-A818-F5A414729C44}" srcOrd="0" destOrd="0" presId="urn:microsoft.com/office/officeart/2008/layout/LinedList"/>
    <dgm:cxn modelId="{97F4844B-43F8-4086-A917-66AC1411BCB1}" srcId="{3B5728FB-6EED-4D12-8FD6-6B8F7DB9B4F5}" destId="{572CFE35-EFB7-489E-B818-0BCF312F661A}" srcOrd="0" destOrd="0" parTransId="{7C90FCCB-584B-4268-AF1F-0A5EAEB5F1BC}" sibTransId="{53CE5D3F-34A7-49BA-8A08-CD21C9435453}"/>
    <dgm:cxn modelId="{D0563F89-50E9-4D12-9BB5-14CE28511A96}" srcId="{3B5728FB-6EED-4D12-8FD6-6B8F7DB9B4F5}" destId="{E0796669-0884-4773-A9AA-EC90A71B6E53}" srcOrd="1" destOrd="0" parTransId="{B675704F-DEC4-464C-8705-B516B24AF80A}" sibTransId="{2FE0DCF9-CEEA-4A64-A7AC-329B28C564BC}"/>
    <dgm:cxn modelId="{F94509BB-C208-48A6-BB5D-1A3FA9903B74}" srcId="{3B5728FB-6EED-4D12-8FD6-6B8F7DB9B4F5}" destId="{C44EDB26-4A06-4DAD-B2C6-058D0AD3E4A4}" srcOrd="4" destOrd="0" parTransId="{A00E9BAD-207E-4386-92E3-9AFFB572E211}" sibTransId="{F49E5B54-969B-4475-AEAB-FC1C3F93D332}"/>
    <dgm:cxn modelId="{15EE0DC9-D96A-48EF-964A-BE661CABF1EB}" type="presOf" srcId="{B74FE433-CDCB-40C6-A40E-669253EDAD4F}" destId="{C6EF70F2-29E0-41E5-9C70-C06AA56C1FEF}" srcOrd="0" destOrd="0" presId="urn:microsoft.com/office/officeart/2008/layout/LinedList"/>
    <dgm:cxn modelId="{FE6D40D2-DCA2-469C-8703-31F8EFC16903}" type="presOf" srcId="{E0796669-0884-4773-A9AA-EC90A71B6E53}" destId="{CE0EBF33-FBA9-4EBA-974C-32097CAF0ED6}" srcOrd="0" destOrd="0" presId="urn:microsoft.com/office/officeart/2008/layout/LinedList"/>
    <dgm:cxn modelId="{8913F2D8-B625-4E41-B93B-1C6885BFA7AF}" srcId="{3B5728FB-6EED-4D12-8FD6-6B8F7DB9B4F5}" destId="{B74FE433-CDCB-40C6-A40E-669253EDAD4F}" srcOrd="3" destOrd="0" parTransId="{EFF42545-17BA-414A-B44E-A24D7D0B6D02}" sibTransId="{A979915A-50A6-43CC-8A13-847CC416C2B3}"/>
    <dgm:cxn modelId="{D208A2D9-1C13-4B55-8EF6-96341CAD10C2}" type="presOf" srcId="{3B5728FB-6EED-4D12-8FD6-6B8F7DB9B4F5}" destId="{F1D00164-D9BE-42AE-9025-11CD4D0137C8}" srcOrd="0" destOrd="0" presId="urn:microsoft.com/office/officeart/2008/layout/LinedList"/>
    <dgm:cxn modelId="{93A81AA2-1DFA-42F6-93E1-4A0A048F0A02}" type="presParOf" srcId="{F1D00164-D9BE-42AE-9025-11CD4D0137C8}" destId="{F7E876D7-4453-47EB-817E-4072B1354C32}" srcOrd="0" destOrd="0" presId="urn:microsoft.com/office/officeart/2008/layout/LinedList"/>
    <dgm:cxn modelId="{C1D3FEC2-09CC-471C-B34A-F8CA8F590B64}" type="presParOf" srcId="{F1D00164-D9BE-42AE-9025-11CD4D0137C8}" destId="{18C41308-A563-4CC9-A42E-F4A00A51D259}" srcOrd="1" destOrd="0" presId="urn:microsoft.com/office/officeart/2008/layout/LinedList"/>
    <dgm:cxn modelId="{19F9270A-2EC1-425D-ADE7-BE63E769D863}" type="presParOf" srcId="{18C41308-A563-4CC9-A42E-F4A00A51D259}" destId="{B6866D3B-167E-45C0-A919-23A93494449A}" srcOrd="0" destOrd="0" presId="urn:microsoft.com/office/officeart/2008/layout/LinedList"/>
    <dgm:cxn modelId="{B0892564-F42C-461C-A2A5-1C8204263EAF}" type="presParOf" srcId="{18C41308-A563-4CC9-A42E-F4A00A51D259}" destId="{1BAA44AD-ECA2-4DCA-AE61-C8D8CFFD159A}" srcOrd="1" destOrd="0" presId="urn:microsoft.com/office/officeart/2008/layout/LinedList"/>
    <dgm:cxn modelId="{28D2B930-106D-4240-B702-BB81061A7339}" type="presParOf" srcId="{F1D00164-D9BE-42AE-9025-11CD4D0137C8}" destId="{D65927A7-BDF2-4213-8217-39776A7FF8F1}" srcOrd="2" destOrd="0" presId="urn:microsoft.com/office/officeart/2008/layout/LinedList"/>
    <dgm:cxn modelId="{4E379FB8-4F22-471A-B5E2-732F4E5419C0}" type="presParOf" srcId="{F1D00164-D9BE-42AE-9025-11CD4D0137C8}" destId="{2BCE6163-BA62-4444-A770-F5378A17A17B}" srcOrd="3" destOrd="0" presId="urn:microsoft.com/office/officeart/2008/layout/LinedList"/>
    <dgm:cxn modelId="{08C9497C-8283-4135-B001-ACDD2EE1E759}" type="presParOf" srcId="{2BCE6163-BA62-4444-A770-F5378A17A17B}" destId="{CE0EBF33-FBA9-4EBA-974C-32097CAF0ED6}" srcOrd="0" destOrd="0" presId="urn:microsoft.com/office/officeart/2008/layout/LinedList"/>
    <dgm:cxn modelId="{58940647-62E9-4505-8962-5C3383571687}" type="presParOf" srcId="{2BCE6163-BA62-4444-A770-F5378A17A17B}" destId="{D951D322-FA77-460D-B5F9-023C0F1930E6}" srcOrd="1" destOrd="0" presId="urn:microsoft.com/office/officeart/2008/layout/LinedList"/>
    <dgm:cxn modelId="{EA6294ED-9C2D-4848-981A-229AE8679C4E}" type="presParOf" srcId="{F1D00164-D9BE-42AE-9025-11CD4D0137C8}" destId="{DB97AE5B-98ED-445B-9B2F-EA63CC340BD4}" srcOrd="4" destOrd="0" presId="urn:microsoft.com/office/officeart/2008/layout/LinedList"/>
    <dgm:cxn modelId="{35EDF9B9-690C-466A-AACE-35968A98D4F1}" type="presParOf" srcId="{F1D00164-D9BE-42AE-9025-11CD4D0137C8}" destId="{1CFC6644-8D6B-4233-A35C-1C83B31642AB}" srcOrd="5" destOrd="0" presId="urn:microsoft.com/office/officeart/2008/layout/LinedList"/>
    <dgm:cxn modelId="{8B62BD7F-325C-480D-A45F-CA55DE2318E5}" type="presParOf" srcId="{1CFC6644-8D6B-4233-A35C-1C83B31642AB}" destId="{1F76BFE9-D251-4FFC-A818-F5A414729C44}" srcOrd="0" destOrd="0" presId="urn:microsoft.com/office/officeart/2008/layout/LinedList"/>
    <dgm:cxn modelId="{128C340F-1078-4AD2-9B24-77D96B4F9090}" type="presParOf" srcId="{1CFC6644-8D6B-4233-A35C-1C83B31642AB}" destId="{B34D5190-B863-4EBE-A118-CC7EE28C39AF}" srcOrd="1" destOrd="0" presId="urn:microsoft.com/office/officeart/2008/layout/LinedList"/>
    <dgm:cxn modelId="{EB06A7E1-8283-4089-9D61-4973D9FD527F}" type="presParOf" srcId="{F1D00164-D9BE-42AE-9025-11CD4D0137C8}" destId="{6ABB67F2-037C-47B9-9581-0616D94F85F3}" srcOrd="6" destOrd="0" presId="urn:microsoft.com/office/officeart/2008/layout/LinedList"/>
    <dgm:cxn modelId="{681534B6-EE3B-4749-A789-196A98441B64}" type="presParOf" srcId="{F1D00164-D9BE-42AE-9025-11CD4D0137C8}" destId="{55EE195A-D817-4916-AF36-D21D1C50EEB7}" srcOrd="7" destOrd="0" presId="urn:microsoft.com/office/officeart/2008/layout/LinedList"/>
    <dgm:cxn modelId="{572B2A0D-8DDF-4270-B403-C4416D9E3C84}" type="presParOf" srcId="{55EE195A-D817-4916-AF36-D21D1C50EEB7}" destId="{C6EF70F2-29E0-41E5-9C70-C06AA56C1FEF}" srcOrd="0" destOrd="0" presId="urn:microsoft.com/office/officeart/2008/layout/LinedList"/>
    <dgm:cxn modelId="{337F2D73-D211-4B9E-99E5-905C59C32C82}" type="presParOf" srcId="{55EE195A-D817-4916-AF36-D21D1C50EEB7}" destId="{0161D49F-AAA5-4B55-B277-4C7092F33228}" srcOrd="1" destOrd="0" presId="urn:microsoft.com/office/officeart/2008/layout/LinedList"/>
    <dgm:cxn modelId="{599292F1-C0E0-46AE-ABD7-610A14E390F4}" type="presParOf" srcId="{F1D00164-D9BE-42AE-9025-11CD4D0137C8}" destId="{36B31B8B-8FBD-4A85-9B69-18AE89CB9356}" srcOrd="8" destOrd="0" presId="urn:microsoft.com/office/officeart/2008/layout/LinedList"/>
    <dgm:cxn modelId="{8B2A4EAC-E061-4CC2-847F-44AE076F5737}" type="presParOf" srcId="{F1D00164-D9BE-42AE-9025-11CD4D0137C8}" destId="{2AF52F5D-F847-41BC-B4FD-161960B19D2B}" srcOrd="9" destOrd="0" presId="urn:microsoft.com/office/officeart/2008/layout/LinedList"/>
    <dgm:cxn modelId="{D3B1EDD2-4923-4F74-9D61-4E0FAC224D55}" type="presParOf" srcId="{2AF52F5D-F847-41BC-B4FD-161960B19D2B}" destId="{8A3817D6-5788-4AF2-8CF9-A0F31FDB6368}" srcOrd="0" destOrd="0" presId="urn:microsoft.com/office/officeart/2008/layout/LinedList"/>
    <dgm:cxn modelId="{ADBB15A3-0E18-4D4F-9D26-D0291A004AEA}" type="presParOf" srcId="{2AF52F5D-F847-41BC-B4FD-161960B19D2B}" destId="{FA94AE82-05E2-414D-9428-CB85B779DFD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5728FB-6EED-4D12-8FD6-6B8F7DB9B4F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44EDB26-4A06-4DAD-B2C6-058D0AD3E4A4}">
      <dgm:prSet phldr="0" custT="1"/>
      <dgm:spPr/>
      <dgm:t>
        <a:bodyPr/>
        <a:lstStyle/>
        <a:p>
          <a:pPr rtl="0">
            <a:lnSpc>
              <a:spcPct val="100000"/>
            </a:lnSpc>
          </a:pPr>
          <a:r>
            <a:rPr lang="en-US" sz="2400" dirty="0">
              <a:latin typeface="Calibri"/>
              <a:cs typeface="Calibri"/>
            </a:rPr>
            <a:t>Give them what they want. Follow the application guidelines exactly.</a:t>
          </a:r>
        </a:p>
      </dgm:t>
    </dgm:pt>
    <dgm:pt modelId="{A00E9BAD-207E-4386-92E3-9AFFB572E211}" type="parTrans" cxnId="{F94509BB-C208-48A6-BB5D-1A3FA9903B74}">
      <dgm:prSet/>
      <dgm:spPr/>
      <dgm:t>
        <a:bodyPr/>
        <a:lstStyle/>
        <a:p>
          <a:endParaRPr lang="en-US"/>
        </a:p>
      </dgm:t>
    </dgm:pt>
    <dgm:pt modelId="{F49E5B54-969B-4475-AEAB-FC1C3F93D332}" type="sibTrans" cxnId="{F94509BB-C208-48A6-BB5D-1A3FA9903B74}">
      <dgm:prSet/>
      <dgm:spPr/>
      <dgm:t>
        <a:bodyPr/>
        <a:lstStyle/>
        <a:p>
          <a:endParaRPr lang="en-US"/>
        </a:p>
      </dgm:t>
    </dgm:pt>
    <dgm:pt modelId="{35B6DE87-3DB2-4725-A849-22DCC02BD93F}">
      <dgm:prSet phldr="0" custT="1"/>
      <dgm:spPr/>
      <dgm:t>
        <a:bodyPr/>
        <a:lstStyle/>
        <a:p>
          <a:pPr algn="l" rtl="0">
            <a:lnSpc>
              <a:spcPct val="90000"/>
            </a:lnSpc>
          </a:pPr>
          <a:r>
            <a:rPr lang="en-US" sz="2100" dirty="0">
              <a:latin typeface="Calibri"/>
              <a:cs typeface="Calibri"/>
            </a:rPr>
            <a:t>Be explicit and specific.  Explain the connections between your research questions and objectives, your objectives and methods, your methods and results, and your results and dissemination plan</a:t>
          </a:r>
          <a:r>
            <a:rPr lang="en-US" sz="2400" dirty="0">
              <a:latin typeface="Calibri"/>
              <a:cs typeface="Calibri"/>
            </a:rPr>
            <a:t>.</a:t>
          </a:r>
        </a:p>
      </dgm:t>
    </dgm:pt>
    <dgm:pt modelId="{6AC545CC-BE79-445E-AD0F-7D30EA607ED3}" type="parTrans" cxnId="{1B4E063E-8F71-4FD0-9C4F-B78C7221EB0F}">
      <dgm:prSet/>
      <dgm:spPr/>
      <dgm:t>
        <a:bodyPr/>
        <a:lstStyle/>
        <a:p>
          <a:endParaRPr lang="en-US"/>
        </a:p>
      </dgm:t>
    </dgm:pt>
    <dgm:pt modelId="{D4E96F7F-BD8D-40EB-B5B8-D287CFA37D5E}" type="sibTrans" cxnId="{1B4E063E-8F71-4FD0-9C4F-B78C7221EB0F}">
      <dgm:prSet/>
      <dgm:spPr/>
      <dgm:t>
        <a:bodyPr/>
        <a:lstStyle/>
        <a:p>
          <a:endParaRPr lang="en-US"/>
        </a:p>
      </dgm:t>
    </dgm:pt>
    <dgm:pt modelId="{3E3D6EFF-86B7-4FB8-80DE-57149FA54CFB}">
      <dgm:prSet phldr="0" custT="1"/>
      <dgm:spPr/>
      <dgm:t>
        <a:bodyPr/>
        <a:lstStyle/>
        <a:p>
          <a:pPr algn="l">
            <a:lnSpc>
              <a:spcPct val="90000"/>
            </a:lnSpc>
          </a:pPr>
          <a:r>
            <a:rPr lang="en-US" sz="2000" dirty="0">
              <a:latin typeface="Calibri"/>
              <a:cs typeface="Calibri"/>
            </a:rPr>
            <a:t>Be realistic in designing the project.</a:t>
          </a:r>
        </a:p>
      </dgm:t>
    </dgm:pt>
    <dgm:pt modelId="{D1D88D16-137D-4502-BBE3-3B6A0FE2BF43}" type="parTrans" cxnId="{EF70B24B-DAAA-4A4E-B0E3-8D4D49CB58CA}">
      <dgm:prSet/>
      <dgm:spPr/>
      <dgm:t>
        <a:bodyPr/>
        <a:lstStyle/>
        <a:p>
          <a:endParaRPr lang="en-US"/>
        </a:p>
      </dgm:t>
    </dgm:pt>
    <dgm:pt modelId="{42822C9A-26C4-4A8C-A6DF-2889F32C3CB9}" type="sibTrans" cxnId="{EF70B24B-DAAA-4A4E-B0E3-8D4D49CB58CA}">
      <dgm:prSet/>
      <dgm:spPr/>
      <dgm:t>
        <a:bodyPr/>
        <a:lstStyle/>
        <a:p>
          <a:endParaRPr lang="en-US"/>
        </a:p>
      </dgm:t>
    </dgm:pt>
    <dgm:pt modelId="{1FAE7A25-A51F-458A-83AB-AB98221C6FBF}">
      <dgm:prSet phldr="0" custT="1"/>
      <dgm:spPr/>
      <dgm:t>
        <a:bodyPr/>
        <a:lstStyle/>
        <a:p>
          <a:pPr algn="l" rtl="0">
            <a:lnSpc>
              <a:spcPct val="90000"/>
            </a:lnSpc>
          </a:pPr>
          <a:r>
            <a:rPr lang="en-US" sz="2000" dirty="0"/>
            <a:t>If rejected, revise your proposal and apply again</a:t>
          </a:r>
          <a:r>
            <a:rPr lang="en-US" sz="3800" dirty="0"/>
            <a:t>.</a:t>
          </a:r>
          <a:endParaRPr lang="en-US" sz="3800" dirty="0">
            <a:latin typeface="Calibri"/>
            <a:cs typeface="Calibri"/>
          </a:endParaRPr>
        </a:p>
      </dgm:t>
    </dgm:pt>
    <dgm:pt modelId="{8B40F1E8-EFF3-46F2-A4F9-9838C024B644}" type="parTrans" cxnId="{C0C1447C-0EB7-486F-B6A9-565BF70A9F2F}">
      <dgm:prSet/>
      <dgm:spPr/>
      <dgm:t>
        <a:bodyPr/>
        <a:lstStyle/>
        <a:p>
          <a:endParaRPr lang="en-US"/>
        </a:p>
      </dgm:t>
    </dgm:pt>
    <dgm:pt modelId="{84AA559F-ADC0-47CC-AF32-423897CE8EBB}" type="sibTrans" cxnId="{C0C1447C-0EB7-486F-B6A9-565BF70A9F2F}">
      <dgm:prSet/>
      <dgm:spPr/>
      <dgm:t>
        <a:bodyPr/>
        <a:lstStyle/>
        <a:p>
          <a:endParaRPr lang="en-US"/>
        </a:p>
      </dgm:t>
    </dgm:pt>
    <dgm:pt modelId="{F1D00164-D9BE-42AE-9025-11CD4D0137C8}" type="pres">
      <dgm:prSet presAssocID="{3B5728FB-6EED-4D12-8FD6-6B8F7DB9B4F5}" presName="vert0" presStyleCnt="0">
        <dgm:presLayoutVars>
          <dgm:dir/>
          <dgm:animOne val="branch"/>
          <dgm:animLvl val="lvl"/>
        </dgm:presLayoutVars>
      </dgm:prSet>
      <dgm:spPr/>
    </dgm:pt>
    <dgm:pt modelId="{36B31B8B-8FBD-4A85-9B69-18AE89CB9356}" type="pres">
      <dgm:prSet presAssocID="{C44EDB26-4A06-4DAD-B2C6-058D0AD3E4A4}" presName="thickLine" presStyleLbl="alignNode1" presStyleIdx="0" presStyleCnt="4"/>
      <dgm:spPr/>
    </dgm:pt>
    <dgm:pt modelId="{2AF52F5D-F847-41BC-B4FD-161960B19D2B}" type="pres">
      <dgm:prSet presAssocID="{C44EDB26-4A06-4DAD-B2C6-058D0AD3E4A4}" presName="horz1" presStyleCnt="0"/>
      <dgm:spPr/>
    </dgm:pt>
    <dgm:pt modelId="{8A3817D6-5788-4AF2-8CF9-A0F31FDB6368}" type="pres">
      <dgm:prSet presAssocID="{C44EDB26-4A06-4DAD-B2C6-058D0AD3E4A4}" presName="tx1" presStyleLbl="revTx" presStyleIdx="0" presStyleCnt="4"/>
      <dgm:spPr/>
    </dgm:pt>
    <dgm:pt modelId="{FA94AE82-05E2-414D-9428-CB85B779DFD6}" type="pres">
      <dgm:prSet presAssocID="{C44EDB26-4A06-4DAD-B2C6-058D0AD3E4A4}" presName="vert1" presStyleCnt="0"/>
      <dgm:spPr/>
    </dgm:pt>
    <dgm:pt modelId="{01633CB3-12DD-450D-BB15-33E174F85A94}" type="pres">
      <dgm:prSet presAssocID="{35B6DE87-3DB2-4725-A849-22DCC02BD93F}" presName="thickLine" presStyleLbl="alignNode1" presStyleIdx="1" presStyleCnt="4"/>
      <dgm:spPr/>
    </dgm:pt>
    <dgm:pt modelId="{19649121-8FC6-4368-98CA-9B1B2EAFED7D}" type="pres">
      <dgm:prSet presAssocID="{35B6DE87-3DB2-4725-A849-22DCC02BD93F}" presName="horz1" presStyleCnt="0"/>
      <dgm:spPr/>
    </dgm:pt>
    <dgm:pt modelId="{E8A287F7-38AE-4D27-9C57-1EC45678653D}" type="pres">
      <dgm:prSet presAssocID="{35B6DE87-3DB2-4725-A849-22DCC02BD93F}" presName="tx1" presStyleLbl="revTx" presStyleIdx="1" presStyleCnt="4"/>
      <dgm:spPr/>
    </dgm:pt>
    <dgm:pt modelId="{1F560804-140B-43E1-89B5-C120D9312849}" type="pres">
      <dgm:prSet presAssocID="{35B6DE87-3DB2-4725-A849-22DCC02BD93F}" presName="vert1" presStyleCnt="0"/>
      <dgm:spPr/>
    </dgm:pt>
    <dgm:pt modelId="{0EAF8B1F-49C3-4C06-BA44-09C7D1AD7BBA}" type="pres">
      <dgm:prSet presAssocID="{3E3D6EFF-86B7-4FB8-80DE-57149FA54CFB}" presName="thickLine" presStyleLbl="alignNode1" presStyleIdx="2" presStyleCnt="4"/>
      <dgm:spPr/>
    </dgm:pt>
    <dgm:pt modelId="{9882CF3A-4302-4EF4-913A-FD9104A9ECE7}" type="pres">
      <dgm:prSet presAssocID="{3E3D6EFF-86B7-4FB8-80DE-57149FA54CFB}" presName="horz1" presStyleCnt="0"/>
      <dgm:spPr/>
    </dgm:pt>
    <dgm:pt modelId="{F9655278-08FF-4AE1-A496-3E07665AAA06}" type="pres">
      <dgm:prSet presAssocID="{3E3D6EFF-86B7-4FB8-80DE-57149FA54CFB}" presName="tx1" presStyleLbl="revTx" presStyleIdx="2" presStyleCnt="4"/>
      <dgm:spPr/>
    </dgm:pt>
    <dgm:pt modelId="{2E39AE67-0C6E-4078-9B72-2CCB53BD7DF0}" type="pres">
      <dgm:prSet presAssocID="{3E3D6EFF-86B7-4FB8-80DE-57149FA54CFB}" presName="vert1" presStyleCnt="0"/>
      <dgm:spPr/>
    </dgm:pt>
    <dgm:pt modelId="{E948F2CC-357E-4CB2-8472-244E6193A69A}" type="pres">
      <dgm:prSet presAssocID="{1FAE7A25-A51F-458A-83AB-AB98221C6FBF}" presName="thickLine" presStyleLbl="alignNode1" presStyleIdx="3" presStyleCnt="4"/>
      <dgm:spPr/>
    </dgm:pt>
    <dgm:pt modelId="{6067E100-FF70-484A-86B2-2744D1B31549}" type="pres">
      <dgm:prSet presAssocID="{1FAE7A25-A51F-458A-83AB-AB98221C6FBF}" presName="horz1" presStyleCnt="0"/>
      <dgm:spPr/>
    </dgm:pt>
    <dgm:pt modelId="{4A8E06DD-6AF9-4DF4-BB4E-DC4061392609}" type="pres">
      <dgm:prSet presAssocID="{1FAE7A25-A51F-458A-83AB-AB98221C6FBF}" presName="tx1" presStyleLbl="revTx" presStyleIdx="3" presStyleCnt="4"/>
      <dgm:spPr/>
    </dgm:pt>
    <dgm:pt modelId="{E96B03A5-A682-4327-B0C3-81699205AC5F}" type="pres">
      <dgm:prSet presAssocID="{1FAE7A25-A51F-458A-83AB-AB98221C6FBF}" presName="vert1" presStyleCnt="0"/>
      <dgm:spPr/>
    </dgm:pt>
  </dgm:ptLst>
  <dgm:cxnLst>
    <dgm:cxn modelId="{1B4E063E-8F71-4FD0-9C4F-B78C7221EB0F}" srcId="{3B5728FB-6EED-4D12-8FD6-6B8F7DB9B4F5}" destId="{35B6DE87-3DB2-4725-A849-22DCC02BD93F}" srcOrd="1" destOrd="0" parTransId="{6AC545CC-BE79-445E-AD0F-7D30EA607ED3}" sibTransId="{D4E96F7F-BD8D-40EB-B5B8-D287CFA37D5E}"/>
    <dgm:cxn modelId="{389DC35D-EBD8-4B9C-9B28-E9DEE8B0918D}" type="presOf" srcId="{35B6DE87-3DB2-4725-A849-22DCC02BD93F}" destId="{E8A287F7-38AE-4D27-9C57-1EC45678653D}" srcOrd="0" destOrd="0" presId="urn:microsoft.com/office/officeart/2008/layout/LinedList"/>
    <dgm:cxn modelId="{4C13F946-9942-42B1-956E-3877954FB033}" type="presOf" srcId="{1FAE7A25-A51F-458A-83AB-AB98221C6FBF}" destId="{4A8E06DD-6AF9-4DF4-BB4E-DC4061392609}" srcOrd="0" destOrd="0" presId="urn:microsoft.com/office/officeart/2008/layout/LinedList"/>
    <dgm:cxn modelId="{EF70B24B-DAAA-4A4E-B0E3-8D4D49CB58CA}" srcId="{3B5728FB-6EED-4D12-8FD6-6B8F7DB9B4F5}" destId="{3E3D6EFF-86B7-4FB8-80DE-57149FA54CFB}" srcOrd="2" destOrd="0" parTransId="{D1D88D16-137D-4502-BBE3-3B6A0FE2BF43}" sibTransId="{42822C9A-26C4-4A8C-A6DF-2889F32C3CB9}"/>
    <dgm:cxn modelId="{C0C1447C-0EB7-486F-B6A9-565BF70A9F2F}" srcId="{3B5728FB-6EED-4D12-8FD6-6B8F7DB9B4F5}" destId="{1FAE7A25-A51F-458A-83AB-AB98221C6FBF}" srcOrd="3" destOrd="0" parTransId="{8B40F1E8-EFF3-46F2-A4F9-9838C024B644}" sibTransId="{84AA559F-ADC0-47CC-AF32-423897CE8EBB}"/>
    <dgm:cxn modelId="{F94509BB-C208-48A6-BB5D-1A3FA9903B74}" srcId="{3B5728FB-6EED-4D12-8FD6-6B8F7DB9B4F5}" destId="{C44EDB26-4A06-4DAD-B2C6-058D0AD3E4A4}" srcOrd="0" destOrd="0" parTransId="{A00E9BAD-207E-4386-92E3-9AFFB572E211}" sibTransId="{F49E5B54-969B-4475-AEAB-FC1C3F93D332}"/>
    <dgm:cxn modelId="{AD13D3D1-8901-4D84-A29C-A772B1A86288}" type="presOf" srcId="{3E3D6EFF-86B7-4FB8-80DE-57149FA54CFB}" destId="{F9655278-08FF-4AE1-A496-3E07665AAA06}" srcOrd="0" destOrd="0" presId="urn:microsoft.com/office/officeart/2008/layout/LinedList"/>
    <dgm:cxn modelId="{50F527D9-5851-4881-B423-0C6316EE215F}" type="presOf" srcId="{C44EDB26-4A06-4DAD-B2C6-058D0AD3E4A4}" destId="{8A3817D6-5788-4AF2-8CF9-A0F31FDB6368}" srcOrd="0" destOrd="0" presId="urn:microsoft.com/office/officeart/2008/layout/LinedList"/>
    <dgm:cxn modelId="{D208A2D9-1C13-4B55-8EF6-96341CAD10C2}" type="presOf" srcId="{3B5728FB-6EED-4D12-8FD6-6B8F7DB9B4F5}" destId="{F1D00164-D9BE-42AE-9025-11CD4D0137C8}" srcOrd="0" destOrd="0" presId="urn:microsoft.com/office/officeart/2008/layout/LinedList"/>
    <dgm:cxn modelId="{F13458B4-537A-46F1-822D-75A937CA90E6}" type="presParOf" srcId="{F1D00164-D9BE-42AE-9025-11CD4D0137C8}" destId="{36B31B8B-8FBD-4A85-9B69-18AE89CB9356}" srcOrd="0" destOrd="0" presId="urn:microsoft.com/office/officeart/2008/layout/LinedList"/>
    <dgm:cxn modelId="{FE3D490A-02F8-4BEB-BC59-0565F0275680}" type="presParOf" srcId="{F1D00164-D9BE-42AE-9025-11CD4D0137C8}" destId="{2AF52F5D-F847-41BC-B4FD-161960B19D2B}" srcOrd="1" destOrd="0" presId="urn:microsoft.com/office/officeart/2008/layout/LinedList"/>
    <dgm:cxn modelId="{5F800BE6-2176-42C9-9CB8-153A0652E04A}" type="presParOf" srcId="{2AF52F5D-F847-41BC-B4FD-161960B19D2B}" destId="{8A3817D6-5788-4AF2-8CF9-A0F31FDB6368}" srcOrd="0" destOrd="0" presId="urn:microsoft.com/office/officeart/2008/layout/LinedList"/>
    <dgm:cxn modelId="{8018D3E5-034E-4E74-A37F-5AB0D8D92DA1}" type="presParOf" srcId="{2AF52F5D-F847-41BC-B4FD-161960B19D2B}" destId="{FA94AE82-05E2-414D-9428-CB85B779DFD6}" srcOrd="1" destOrd="0" presId="urn:microsoft.com/office/officeart/2008/layout/LinedList"/>
    <dgm:cxn modelId="{64D0E996-D014-4690-B381-B941172C4221}" type="presParOf" srcId="{F1D00164-D9BE-42AE-9025-11CD4D0137C8}" destId="{01633CB3-12DD-450D-BB15-33E174F85A94}" srcOrd="2" destOrd="0" presId="urn:microsoft.com/office/officeart/2008/layout/LinedList"/>
    <dgm:cxn modelId="{FE5DC45F-4E43-488F-AE15-A9ED47E8FF5C}" type="presParOf" srcId="{F1D00164-D9BE-42AE-9025-11CD4D0137C8}" destId="{19649121-8FC6-4368-98CA-9B1B2EAFED7D}" srcOrd="3" destOrd="0" presId="urn:microsoft.com/office/officeart/2008/layout/LinedList"/>
    <dgm:cxn modelId="{7C005DC3-5220-4FC5-B55B-168D3A911176}" type="presParOf" srcId="{19649121-8FC6-4368-98CA-9B1B2EAFED7D}" destId="{E8A287F7-38AE-4D27-9C57-1EC45678653D}" srcOrd="0" destOrd="0" presId="urn:microsoft.com/office/officeart/2008/layout/LinedList"/>
    <dgm:cxn modelId="{E35E0E65-EB94-4CE7-9F1E-2B1A1FC9FB0A}" type="presParOf" srcId="{19649121-8FC6-4368-98CA-9B1B2EAFED7D}" destId="{1F560804-140B-43E1-89B5-C120D9312849}" srcOrd="1" destOrd="0" presId="urn:microsoft.com/office/officeart/2008/layout/LinedList"/>
    <dgm:cxn modelId="{76F9E6AD-6A16-4DD3-A8F7-0CA72F231A0B}" type="presParOf" srcId="{F1D00164-D9BE-42AE-9025-11CD4D0137C8}" destId="{0EAF8B1F-49C3-4C06-BA44-09C7D1AD7BBA}" srcOrd="4" destOrd="0" presId="urn:microsoft.com/office/officeart/2008/layout/LinedList"/>
    <dgm:cxn modelId="{BD4EF040-6559-4218-BEEC-BADAB53BA442}" type="presParOf" srcId="{F1D00164-D9BE-42AE-9025-11CD4D0137C8}" destId="{9882CF3A-4302-4EF4-913A-FD9104A9ECE7}" srcOrd="5" destOrd="0" presId="urn:microsoft.com/office/officeart/2008/layout/LinedList"/>
    <dgm:cxn modelId="{FD966E84-677E-4428-93F4-1C38BFABC18E}" type="presParOf" srcId="{9882CF3A-4302-4EF4-913A-FD9104A9ECE7}" destId="{F9655278-08FF-4AE1-A496-3E07665AAA06}" srcOrd="0" destOrd="0" presId="urn:microsoft.com/office/officeart/2008/layout/LinedList"/>
    <dgm:cxn modelId="{0E1E6352-B9F1-42D7-9DBC-87A9B21C54D1}" type="presParOf" srcId="{9882CF3A-4302-4EF4-913A-FD9104A9ECE7}" destId="{2E39AE67-0C6E-4078-9B72-2CCB53BD7DF0}" srcOrd="1" destOrd="0" presId="urn:microsoft.com/office/officeart/2008/layout/LinedList"/>
    <dgm:cxn modelId="{F274DBED-886D-4DCB-8787-33566CD6CF57}" type="presParOf" srcId="{F1D00164-D9BE-42AE-9025-11CD4D0137C8}" destId="{E948F2CC-357E-4CB2-8472-244E6193A69A}" srcOrd="6" destOrd="0" presId="urn:microsoft.com/office/officeart/2008/layout/LinedList"/>
    <dgm:cxn modelId="{DA72B2F2-C9CF-4783-8AD5-D28BA1BC0B4C}" type="presParOf" srcId="{F1D00164-D9BE-42AE-9025-11CD4D0137C8}" destId="{6067E100-FF70-484A-86B2-2744D1B31549}" srcOrd="7" destOrd="0" presId="urn:microsoft.com/office/officeart/2008/layout/LinedList"/>
    <dgm:cxn modelId="{4A9CA2DC-E2BC-441C-B6BC-52C402AC64BB}" type="presParOf" srcId="{6067E100-FF70-484A-86B2-2744D1B31549}" destId="{4A8E06DD-6AF9-4DF4-BB4E-DC4061392609}" srcOrd="0" destOrd="0" presId="urn:microsoft.com/office/officeart/2008/layout/LinedList"/>
    <dgm:cxn modelId="{1245BE90-4ED9-4D1C-96CD-845F0D484AF4}" type="presParOf" srcId="{6067E100-FF70-484A-86B2-2744D1B31549}" destId="{E96B03A5-A682-4327-B0C3-81699205AC5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052CF6-D689-4C0B-965B-DA1D0A2AC6B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AECD613-876E-44E2-9A02-FC2D7FE37589}">
      <dgm:prSet/>
      <dgm:spPr/>
      <dgm:t>
        <a:bodyPr/>
        <a:lstStyle/>
        <a:p>
          <a:pPr>
            <a:lnSpc>
              <a:spcPct val="100000"/>
            </a:lnSpc>
          </a:pPr>
          <a:r>
            <a:rPr lang="en-US" dirty="0"/>
            <a:t>Salaries &amp; Wages</a:t>
          </a:r>
        </a:p>
      </dgm:t>
    </dgm:pt>
    <dgm:pt modelId="{25078ED4-B929-4BC6-9D00-A64BA78F4D45}" type="parTrans" cxnId="{40D5640E-0EE4-4D46-8DE5-E816D148052F}">
      <dgm:prSet/>
      <dgm:spPr/>
      <dgm:t>
        <a:bodyPr/>
        <a:lstStyle/>
        <a:p>
          <a:endParaRPr lang="en-US"/>
        </a:p>
      </dgm:t>
    </dgm:pt>
    <dgm:pt modelId="{AA3739CA-FC20-4F6A-96D9-6984E3C4E2C8}" type="sibTrans" cxnId="{40D5640E-0EE4-4D46-8DE5-E816D148052F}">
      <dgm:prSet/>
      <dgm:spPr/>
      <dgm:t>
        <a:bodyPr/>
        <a:lstStyle/>
        <a:p>
          <a:endParaRPr lang="en-US"/>
        </a:p>
      </dgm:t>
    </dgm:pt>
    <dgm:pt modelId="{F6217775-ABCF-4B86-89AF-8B3D64BF9B69}">
      <dgm:prSet/>
      <dgm:spPr/>
      <dgm:t>
        <a:bodyPr/>
        <a:lstStyle/>
        <a:p>
          <a:pPr>
            <a:lnSpc>
              <a:spcPct val="100000"/>
            </a:lnSpc>
          </a:pPr>
          <a:r>
            <a:rPr lang="en-US" dirty="0"/>
            <a:t>Fringe Benefits</a:t>
          </a:r>
        </a:p>
      </dgm:t>
    </dgm:pt>
    <dgm:pt modelId="{B84D0372-4A28-4703-A577-1A37093676A8}" type="parTrans" cxnId="{1ADD801A-636D-4FC6-959C-3D18BDF28972}">
      <dgm:prSet/>
      <dgm:spPr/>
      <dgm:t>
        <a:bodyPr/>
        <a:lstStyle/>
        <a:p>
          <a:endParaRPr lang="en-US"/>
        </a:p>
      </dgm:t>
    </dgm:pt>
    <dgm:pt modelId="{18FCB279-48DA-4836-8888-4A389A06674F}" type="sibTrans" cxnId="{1ADD801A-636D-4FC6-959C-3D18BDF28972}">
      <dgm:prSet/>
      <dgm:spPr/>
      <dgm:t>
        <a:bodyPr/>
        <a:lstStyle/>
        <a:p>
          <a:endParaRPr lang="en-US"/>
        </a:p>
      </dgm:t>
    </dgm:pt>
    <dgm:pt modelId="{75B30C63-DCB7-4BA8-AEF7-44DCE8914AE5}">
      <dgm:prSet/>
      <dgm:spPr/>
      <dgm:t>
        <a:bodyPr/>
        <a:lstStyle/>
        <a:p>
          <a:pPr>
            <a:lnSpc>
              <a:spcPct val="100000"/>
            </a:lnSpc>
          </a:pPr>
          <a:r>
            <a:rPr lang="en-US" dirty="0"/>
            <a:t>Equipment</a:t>
          </a:r>
        </a:p>
      </dgm:t>
    </dgm:pt>
    <dgm:pt modelId="{811244A4-9E4B-439E-B500-5208AA1BA705}" type="parTrans" cxnId="{1FA5DFD2-A2EE-4B13-9B30-4EE1B194E534}">
      <dgm:prSet/>
      <dgm:spPr/>
      <dgm:t>
        <a:bodyPr/>
        <a:lstStyle/>
        <a:p>
          <a:endParaRPr lang="en-US"/>
        </a:p>
      </dgm:t>
    </dgm:pt>
    <dgm:pt modelId="{0E3954AF-4AF5-424F-980B-857A6778B5A9}" type="sibTrans" cxnId="{1FA5DFD2-A2EE-4B13-9B30-4EE1B194E534}">
      <dgm:prSet/>
      <dgm:spPr/>
      <dgm:t>
        <a:bodyPr/>
        <a:lstStyle/>
        <a:p>
          <a:endParaRPr lang="en-US"/>
        </a:p>
      </dgm:t>
    </dgm:pt>
    <dgm:pt modelId="{37A4462A-380F-470A-BDE2-A561CF19BAEF}">
      <dgm:prSet/>
      <dgm:spPr/>
      <dgm:t>
        <a:bodyPr/>
        <a:lstStyle/>
        <a:p>
          <a:pPr>
            <a:lnSpc>
              <a:spcPct val="100000"/>
            </a:lnSpc>
          </a:pPr>
          <a:r>
            <a:rPr lang="en-US" dirty="0"/>
            <a:t>Travel</a:t>
          </a:r>
        </a:p>
      </dgm:t>
    </dgm:pt>
    <dgm:pt modelId="{4D28C5AA-B805-47C0-A896-8FFC8B43415E}" type="parTrans" cxnId="{3924C74E-DB6C-437A-8E17-06E0A4220BE7}">
      <dgm:prSet/>
      <dgm:spPr/>
      <dgm:t>
        <a:bodyPr/>
        <a:lstStyle/>
        <a:p>
          <a:endParaRPr lang="en-US"/>
        </a:p>
      </dgm:t>
    </dgm:pt>
    <dgm:pt modelId="{FFDD3E25-AF11-4978-9856-C87D5B7CB7C1}" type="sibTrans" cxnId="{3924C74E-DB6C-437A-8E17-06E0A4220BE7}">
      <dgm:prSet/>
      <dgm:spPr/>
      <dgm:t>
        <a:bodyPr/>
        <a:lstStyle/>
        <a:p>
          <a:endParaRPr lang="en-US"/>
        </a:p>
      </dgm:t>
    </dgm:pt>
    <dgm:pt modelId="{01388137-675F-4BD1-9657-8ED45FDD5963}">
      <dgm:prSet/>
      <dgm:spPr/>
      <dgm:t>
        <a:bodyPr/>
        <a:lstStyle/>
        <a:p>
          <a:pPr>
            <a:lnSpc>
              <a:spcPct val="100000"/>
            </a:lnSpc>
          </a:pPr>
          <a:r>
            <a:rPr lang="en-US" dirty="0"/>
            <a:t>Materials &amp; Supplies</a:t>
          </a:r>
        </a:p>
      </dgm:t>
    </dgm:pt>
    <dgm:pt modelId="{A9E2BD07-F220-447D-B899-4B82FDBD64F6}" type="parTrans" cxnId="{73A28C89-D74F-4501-87CA-821074D6A03F}">
      <dgm:prSet/>
      <dgm:spPr/>
      <dgm:t>
        <a:bodyPr/>
        <a:lstStyle/>
        <a:p>
          <a:endParaRPr lang="en-US"/>
        </a:p>
      </dgm:t>
    </dgm:pt>
    <dgm:pt modelId="{E8192523-5C82-4501-93E1-ADF141E3ABC3}" type="sibTrans" cxnId="{73A28C89-D74F-4501-87CA-821074D6A03F}">
      <dgm:prSet/>
      <dgm:spPr/>
      <dgm:t>
        <a:bodyPr/>
        <a:lstStyle/>
        <a:p>
          <a:endParaRPr lang="en-US"/>
        </a:p>
      </dgm:t>
    </dgm:pt>
    <dgm:pt modelId="{8DC79101-F81E-43CE-B8BA-2B4AADCB809A}" type="pres">
      <dgm:prSet presAssocID="{73052CF6-D689-4C0B-965B-DA1D0A2AC6B2}" presName="root" presStyleCnt="0">
        <dgm:presLayoutVars>
          <dgm:dir/>
          <dgm:resizeHandles val="exact"/>
        </dgm:presLayoutVars>
      </dgm:prSet>
      <dgm:spPr/>
    </dgm:pt>
    <dgm:pt modelId="{478B4573-535E-4ABA-BD9D-3CCA6EA3093B}" type="pres">
      <dgm:prSet presAssocID="{9AECD613-876E-44E2-9A02-FC2D7FE37589}" presName="compNode" presStyleCnt="0"/>
      <dgm:spPr/>
    </dgm:pt>
    <dgm:pt modelId="{9334DE28-22A6-4E94-8CF5-1887972C4F08}" type="pres">
      <dgm:prSet presAssocID="{9AECD613-876E-44E2-9A02-FC2D7FE3758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B003CFC0-BC74-4BA2-A362-79090EA4238E}" type="pres">
      <dgm:prSet presAssocID="{9AECD613-876E-44E2-9A02-FC2D7FE37589}" presName="spaceRect" presStyleCnt="0"/>
      <dgm:spPr/>
    </dgm:pt>
    <dgm:pt modelId="{10010AEE-DA7F-46CA-BECB-042CF488EEE5}" type="pres">
      <dgm:prSet presAssocID="{9AECD613-876E-44E2-9A02-FC2D7FE37589}" presName="textRect" presStyleLbl="revTx" presStyleIdx="0" presStyleCnt="5">
        <dgm:presLayoutVars>
          <dgm:chMax val="1"/>
          <dgm:chPref val="1"/>
        </dgm:presLayoutVars>
      </dgm:prSet>
      <dgm:spPr/>
    </dgm:pt>
    <dgm:pt modelId="{5A051C62-4E8E-4241-8C39-8CCDA5B13DA4}" type="pres">
      <dgm:prSet presAssocID="{AA3739CA-FC20-4F6A-96D9-6984E3C4E2C8}" presName="sibTrans" presStyleCnt="0"/>
      <dgm:spPr/>
    </dgm:pt>
    <dgm:pt modelId="{F5280CC7-A09A-4407-A92D-F8B1DE55EC50}" type="pres">
      <dgm:prSet presAssocID="{F6217775-ABCF-4B86-89AF-8B3D64BF9B69}" presName="compNode" presStyleCnt="0"/>
      <dgm:spPr/>
    </dgm:pt>
    <dgm:pt modelId="{800DEF10-5418-4380-B452-B5C1F27AB4CC}" type="pres">
      <dgm:prSet presAssocID="{F6217775-ABCF-4B86-89AF-8B3D64BF9B6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ins"/>
        </a:ext>
      </dgm:extLst>
    </dgm:pt>
    <dgm:pt modelId="{9442DABE-E5A9-4BDE-AAF7-FC2947432637}" type="pres">
      <dgm:prSet presAssocID="{F6217775-ABCF-4B86-89AF-8B3D64BF9B69}" presName="spaceRect" presStyleCnt="0"/>
      <dgm:spPr/>
    </dgm:pt>
    <dgm:pt modelId="{A2410DD8-9C90-44D4-B277-388FBF2C1896}" type="pres">
      <dgm:prSet presAssocID="{F6217775-ABCF-4B86-89AF-8B3D64BF9B69}" presName="textRect" presStyleLbl="revTx" presStyleIdx="1" presStyleCnt="5">
        <dgm:presLayoutVars>
          <dgm:chMax val="1"/>
          <dgm:chPref val="1"/>
        </dgm:presLayoutVars>
      </dgm:prSet>
      <dgm:spPr/>
    </dgm:pt>
    <dgm:pt modelId="{C79D5BC4-D4B4-4EE1-A701-E8F6163DA200}" type="pres">
      <dgm:prSet presAssocID="{18FCB279-48DA-4836-8888-4A389A06674F}" presName="sibTrans" presStyleCnt="0"/>
      <dgm:spPr/>
    </dgm:pt>
    <dgm:pt modelId="{B8092C83-CBC9-48C3-99DE-383B3D241258}" type="pres">
      <dgm:prSet presAssocID="{75B30C63-DCB7-4BA8-AEF7-44DCE8914AE5}" presName="compNode" presStyleCnt="0"/>
      <dgm:spPr/>
    </dgm:pt>
    <dgm:pt modelId="{A4F3A30D-C3C3-4DE6-BD59-EEB37D255D53}" type="pres">
      <dgm:prSet presAssocID="{75B30C63-DCB7-4BA8-AEF7-44DCE8914AE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A44B0E92-7265-44F7-BEAC-363CCCB726FC}" type="pres">
      <dgm:prSet presAssocID="{75B30C63-DCB7-4BA8-AEF7-44DCE8914AE5}" presName="spaceRect" presStyleCnt="0"/>
      <dgm:spPr/>
    </dgm:pt>
    <dgm:pt modelId="{7417FFC1-832A-4DE2-976C-3E836720EA5E}" type="pres">
      <dgm:prSet presAssocID="{75B30C63-DCB7-4BA8-AEF7-44DCE8914AE5}" presName="textRect" presStyleLbl="revTx" presStyleIdx="2" presStyleCnt="5">
        <dgm:presLayoutVars>
          <dgm:chMax val="1"/>
          <dgm:chPref val="1"/>
        </dgm:presLayoutVars>
      </dgm:prSet>
      <dgm:spPr/>
    </dgm:pt>
    <dgm:pt modelId="{8B03F8B1-4C3E-420D-9045-FFBF0AB09108}" type="pres">
      <dgm:prSet presAssocID="{0E3954AF-4AF5-424F-980B-857A6778B5A9}" presName="sibTrans" presStyleCnt="0"/>
      <dgm:spPr/>
    </dgm:pt>
    <dgm:pt modelId="{7EAEFB6A-F0E0-48C2-B82E-0748590B16A3}" type="pres">
      <dgm:prSet presAssocID="{37A4462A-380F-470A-BDE2-A561CF19BAEF}" presName="compNode" presStyleCnt="0"/>
      <dgm:spPr/>
    </dgm:pt>
    <dgm:pt modelId="{ADB85B4B-F711-4D02-BCDA-1C1B05916C74}" type="pres">
      <dgm:prSet presAssocID="{37A4462A-380F-470A-BDE2-A561CF19BAE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irplane"/>
        </a:ext>
      </dgm:extLst>
    </dgm:pt>
    <dgm:pt modelId="{66F8BFB0-5B4A-4DEE-83F6-D35E4DD724CD}" type="pres">
      <dgm:prSet presAssocID="{37A4462A-380F-470A-BDE2-A561CF19BAEF}" presName="spaceRect" presStyleCnt="0"/>
      <dgm:spPr/>
    </dgm:pt>
    <dgm:pt modelId="{BA8DC7CE-98B4-44C6-9254-5626E15A8189}" type="pres">
      <dgm:prSet presAssocID="{37A4462A-380F-470A-BDE2-A561CF19BAEF}" presName="textRect" presStyleLbl="revTx" presStyleIdx="3" presStyleCnt="5">
        <dgm:presLayoutVars>
          <dgm:chMax val="1"/>
          <dgm:chPref val="1"/>
        </dgm:presLayoutVars>
      </dgm:prSet>
      <dgm:spPr/>
    </dgm:pt>
    <dgm:pt modelId="{7855CEA5-3480-4042-846B-B0ED0BAE83C3}" type="pres">
      <dgm:prSet presAssocID="{FFDD3E25-AF11-4978-9856-C87D5B7CB7C1}" presName="sibTrans" presStyleCnt="0"/>
      <dgm:spPr/>
    </dgm:pt>
    <dgm:pt modelId="{D6939966-E510-4B5C-BC54-21823E34D481}" type="pres">
      <dgm:prSet presAssocID="{01388137-675F-4BD1-9657-8ED45FDD5963}" presName="compNode" presStyleCnt="0"/>
      <dgm:spPr/>
    </dgm:pt>
    <dgm:pt modelId="{CED94249-3C7E-4842-9233-E5C60E32A876}" type="pres">
      <dgm:prSet presAssocID="{01388137-675F-4BD1-9657-8ED45FDD596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eaker"/>
        </a:ext>
      </dgm:extLst>
    </dgm:pt>
    <dgm:pt modelId="{0DCA740B-C1B3-4F6C-A066-7ED3AD0080FC}" type="pres">
      <dgm:prSet presAssocID="{01388137-675F-4BD1-9657-8ED45FDD5963}" presName="spaceRect" presStyleCnt="0"/>
      <dgm:spPr/>
    </dgm:pt>
    <dgm:pt modelId="{5A01716F-143D-4286-8693-67F68F0D9107}" type="pres">
      <dgm:prSet presAssocID="{01388137-675F-4BD1-9657-8ED45FDD5963}" presName="textRect" presStyleLbl="revTx" presStyleIdx="4" presStyleCnt="5">
        <dgm:presLayoutVars>
          <dgm:chMax val="1"/>
          <dgm:chPref val="1"/>
        </dgm:presLayoutVars>
      </dgm:prSet>
      <dgm:spPr/>
    </dgm:pt>
  </dgm:ptLst>
  <dgm:cxnLst>
    <dgm:cxn modelId="{E6899407-D740-4391-A041-A0392FB91F7D}" type="presOf" srcId="{37A4462A-380F-470A-BDE2-A561CF19BAEF}" destId="{BA8DC7CE-98B4-44C6-9254-5626E15A8189}" srcOrd="0" destOrd="0" presId="urn:microsoft.com/office/officeart/2018/2/layout/IconLabelList"/>
    <dgm:cxn modelId="{40D5640E-0EE4-4D46-8DE5-E816D148052F}" srcId="{73052CF6-D689-4C0B-965B-DA1D0A2AC6B2}" destId="{9AECD613-876E-44E2-9A02-FC2D7FE37589}" srcOrd="0" destOrd="0" parTransId="{25078ED4-B929-4BC6-9D00-A64BA78F4D45}" sibTransId="{AA3739CA-FC20-4F6A-96D9-6984E3C4E2C8}"/>
    <dgm:cxn modelId="{1ADD801A-636D-4FC6-959C-3D18BDF28972}" srcId="{73052CF6-D689-4C0B-965B-DA1D0A2AC6B2}" destId="{F6217775-ABCF-4B86-89AF-8B3D64BF9B69}" srcOrd="1" destOrd="0" parTransId="{B84D0372-4A28-4703-A577-1A37093676A8}" sibTransId="{18FCB279-48DA-4836-8888-4A389A06674F}"/>
    <dgm:cxn modelId="{D6BF041C-584D-414B-9301-E12793CFDB29}" type="presOf" srcId="{75B30C63-DCB7-4BA8-AEF7-44DCE8914AE5}" destId="{7417FFC1-832A-4DE2-976C-3E836720EA5E}" srcOrd="0" destOrd="0" presId="urn:microsoft.com/office/officeart/2018/2/layout/IconLabelList"/>
    <dgm:cxn modelId="{49C99E35-4225-4A0A-A261-4E0822194F3A}" type="presOf" srcId="{01388137-675F-4BD1-9657-8ED45FDD5963}" destId="{5A01716F-143D-4286-8693-67F68F0D9107}" srcOrd="0" destOrd="0" presId="urn:microsoft.com/office/officeart/2018/2/layout/IconLabelList"/>
    <dgm:cxn modelId="{84152B65-D8BC-4814-AF01-9224F8BCB239}" type="presOf" srcId="{9AECD613-876E-44E2-9A02-FC2D7FE37589}" destId="{10010AEE-DA7F-46CA-BECB-042CF488EEE5}" srcOrd="0" destOrd="0" presId="urn:microsoft.com/office/officeart/2018/2/layout/IconLabelList"/>
    <dgm:cxn modelId="{3924C74E-DB6C-437A-8E17-06E0A4220BE7}" srcId="{73052CF6-D689-4C0B-965B-DA1D0A2AC6B2}" destId="{37A4462A-380F-470A-BDE2-A561CF19BAEF}" srcOrd="3" destOrd="0" parTransId="{4D28C5AA-B805-47C0-A896-8FFC8B43415E}" sibTransId="{FFDD3E25-AF11-4978-9856-C87D5B7CB7C1}"/>
    <dgm:cxn modelId="{97606687-8204-4E55-9F26-C031C51AFB00}" type="presOf" srcId="{73052CF6-D689-4C0B-965B-DA1D0A2AC6B2}" destId="{8DC79101-F81E-43CE-B8BA-2B4AADCB809A}" srcOrd="0" destOrd="0" presId="urn:microsoft.com/office/officeart/2018/2/layout/IconLabelList"/>
    <dgm:cxn modelId="{73A28C89-D74F-4501-87CA-821074D6A03F}" srcId="{73052CF6-D689-4C0B-965B-DA1D0A2AC6B2}" destId="{01388137-675F-4BD1-9657-8ED45FDD5963}" srcOrd="4" destOrd="0" parTransId="{A9E2BD07-F220-447D-B899-4B82FDBD64F6}" sibTransId="{E8192523-5C82-4501-93E1-ADF141E3ABC3}"/>
    <dgm:cxn modelId="{AB48B4C7-8797-40A7-AB25-579732BAD652}" type="presOf" srcId="{F6217775-ABCF-4B86-89AF-8B3D64BF9B69}" destId="{A2410DD8-9C90-44D4-B277-388FBF2C1896}" srcOrd="0" destOrd="0" presId="urn:microsoft.com/office/officeart/2018/2/layout/IconLabelList"/>
    <dgm:cxn modelId="{1FA5DFD2-A2EE-4B13-9B30-4EE1B194E534}" srcId="{73052CF6-D689-4C0B-965B-DA1D0A2AC6B2}" destId="{75B30C63-DCB7-4BA8-AEF7-44DCE8914AE5}" srcOrd="2" destOrd="0" parTransId="{811244A4-9E4B-439E-B500-5208AA1BA705}" sibTransId="{0E3954AF-4AF5-424F-980B-857A6778B5A9}"/>
    <dgm:cxn modelId="{28289A28-5831-4C53-90F3-BB10B4945AEE}" type="presParOf" srcId="{8DC79101-F81E-43CE-B8BA-2B4AADCB809A}" destId="{478B4573-535E-4ABA-BD9D-3CCA6EA3093B}" srcOrd="0" destOrd="0" presId="urn:microsoft.com/office/officeart/2018/2/layout/IconLabelList"/>
    <dgm:cxn modelId="{082819DD-5369-4167-AB94-AF7704CBD7C3}" type="presParOf" srcId="{478B4573-535E-4ABA-BD9D-3CCA6EA3093B}" destId="{9334DE28-22A6-4E94-8CF5-1887972C4F08}" srcOrd="0" destOrd="0" presId="urn:microsoft.com/office/officeart/2018/2/layout/IconLabelList"/>
    <dgm:cxn modelId="{EBD69EB2-EA96-4F15-A65C-568665586A22}" type="presParOf" srcId="{478B4573-535E-4ABA-BD9D-3CCA6EA3093B}" destId="{B003CFC0-BC74-4BA2-A362-79090EA4238E}" srcOrd="1" destOrd="0" presId="urn:microsoft.com/office/officeart/2018/2/layout/IconLabelList"/>
    <dgm:cxn modelId="{1A9CE54C-67E9-49EE-B7C1-87DACD218581}" type="presParOf" srcId="{478B4573-535E-4ABA-BD9D-3CCA6EA3093B}" destId="{10010AEE-DA7F-46CA-BECB-042CF488EEE5}" srcOrd="2" destOrd="0" presId="urn:microsoft.com/office/officeart/2018/2/layout/IconLabelList"/>
    <dgm:cxn modelId="{7E27F657-9B7E-46D9-BA3F-2F58DF5D8EB1}" type="presParOf" srcId="{8DC79101-F81E-43CE-B8BA-2B4AADCB809A}" destId="{5A051C62-4E8E-4241-8C39-8CCDA5B13DA4}" srcOrd="1" destOrd="0" presId="urn:microsoft.com/office/officeart/2018/2/layout/IconLabelList"/>
    <dgm:cxn modelId="{1E232D97-DFFB-458A-9382-8BF65852B084}" type="presParOf" srcId="{8DC79101-F81E-43CE-B8BA-2B4AADCB809A}" destId="{F5280CC7-A09A-4407-A92D-F8B1DE55EC50}" srcOrd="2" destOrd="0" presId="urn:microsoft.com/office/officeart/2018/2/layout/IconLabelList"/>
    <dgm:cxn modelId="{2925CAD7-CAD3-4D60-8009-3C1FF353D564}" type="presParOf" srcId="{F5280CC7-A09A-4407-A92D-F8B1DE55EC50}" destId="{800DEF10-5418-4380-B452-B5C1F27AB4CC}" srcOrd="0" destOrd="0" presId="urn:microsoft.com/office/officeart/2018/2/layout/IconLabelList"/>
    <dgm:cxn modelId="{3843A160-6B5F-4990-824E-75266FAD1774}" type="presParOf" srcId="{F5280CC7-A09A-4407-A92D-F8B1DE55EC50}" destId="{9442DABE-E5A9-4BDE-AAF7-FC2947432637}" srcOrd="1" destOrd="0" presId="urn:microsoft.com/office/officeart/2018/2/layout/IconLabelList"/>
    <dgm:cxn modelId="{65C0F07D-2E3C-4CD7-BDF6-D5C6C279A7A4}" type="presParOf" srcId="{F5280CC7-A09A-4407-A92D-F8B1DE55EC50}" destId="{A2410DD8-9C90-44D4-B277-388FBF2C1896}" srcOrd="2" destOrd="0" presId="urn:microsoft.com/office/officeart/2018/2/layout/IconLabelList"/>
    <dgm:cxn modelId="{248B65B5-88E7-447E-A310-40763B3A148F}" type="presParOf" srcId="{8DC79101-F81E-43CE-B8BA-2B4AADCB809A}" destId="{C79D5BC4-D4B4-4EE1-A701-E8F6163DA200}" srcOrd="3" destOrd="0" presId="urn:microsoft.com/office/officeart/2018/2/layout/IconLabelList"/>
    <dgm:cxn modelId="{32CFABDD-CFF9-4546-9616-68E4039859B0}" type="presParOf" srcId="{8DC79101-F81E-43CE-B8BA-2B4AADCB809A}" destId="{B8092C83-CBC9-48C3-99DE-383B3D241258}" srcOrd="4" destOrd="0" presId="urn:microsoft.com/office/officeart/2018/2/layout/IconLabelList"/>
    <dgm:cxn modelId="{9D0A614E-DDE9-427A-8D05-7156AD046991}" type="presParOf" srcId="{B8092C83-CBC9-48C3-99DE-383B3D241258}" destId="{A4F3A30D-C3C3-4DE6-BD59-EEB37D255D53}" srcOrd="0" destOrd="0" presId="urn:microsoft.com/office/officeart/2018/2/layout/IconLabelList"/>
    <dgm:cxn modelId="{3A4B2B49-8084-45CB-B38A-54C5C9DCF108}" type="presParOf" srcId="{B8092C83-CBC9-48C3-99DE-383B3D241258}" destId="{A44B0E92-7265-44F7-BEAC-363CCCB726FC}" srcOrd="1" destOrd="0" presId="urn:microsoft.com/office/officeart/2018/2/layout/IconLabelList"/>
    <dgm:cxn modelId="{F21C1CD5-4C7D-4EA7-ACF5-0B4923DAA2A8}" type="presParOf" srcId="{B8092C83-CBC9-48C3-99DE-383B3D241258}" destId="{7417FFC1-832A-4DE2-976C-3E836720EA5E}" srcOrd="2" destOrd="0" presId="urn:microsoft.com/office/officeart/2018/2/layout/IconLabelList"/>
    <dgm:cxn modelId="{3DBFD22D-9A09-4141-882D-55A4C9224197}" type="presParOf" srcId="{8DC79101-F81E-43CE-B8BA-2B4AADCB809A}" destId="{8B03F8B1-4C3E-420D-9045-FFBF0AB09108}" srcOrd="5" destOrd="0" presId="urn:microsoft.com/office/officeart/2018/2/layout/IconLabelList"/>
    <dgm:cxn modelId="{D4B91A6A-8EFC-42AF-BE9C-8730C290B38F}" type="presParOf" srcId="{8DC79101-F81E-43CE-B8BA-2B4AADCB809A}" destId="{7EAEFB6A-F0E0-48C2-B82E-0748590B16A3}" srcOrd="6" destOrd="0" presId="urn:microsoft.com/office/officeart/2018/2/layout/IconLabelList"/>
    <dgm:cxn modelId="{8FADD144-6057-4ADB-8CA6-BD95DE541A12}" type="presParOf" srcId="{7EAEFB6A-F0E0-48C2-B82E-0748590B16A3}" destId="{ADB85B4B-F711-4D02-BCDA-1C1B05916C74}" srcOrd="0" destOrd="0" presId="urn:microsoft.com/office/officeart/2018/2/layout/IconLabelList"/>
    <dgm:cxn modelId="{AFF3A63C-CCDD-4C6A-A0D0-71389381E32D}" type="presParOf" srcId="{7EAEFB6A-F0E0-48C2-B82E-0748590B16A3}" destId="{66F8BFB0-5B4A-4DEE-83F6-D35E4DD724CD}" srcOrd="1" destOrd="0" presId="urn:microsoft.com/office/officeart/2018/2/layout/IconLabelList"/>
    <dgm:cxn modelId="{AFE935F5-C713-48BB-AEE9-00B3CEF63CF2}" type="presParOf" srcId="{7EAEFB6A-F0E0-48C2-B82E-0748590B16A3}" destId="{BA8DC7CE-98B4-44C6-9254-5626E15A8189}" srcOrd="2" destOrd="0" presId="urn:microsoft.com/office/officeart/2018/2/layout/IconLabelList"/>
    <dgm:cxn modelId="{57EA3C8D-27BC-439A-8A68-BF40DDFDD864}" type="presParOf" srcId="{8DC79101-F81E-43CE-B8BA-2B4AADCB809A}" destId="{7855CEA5-3480-4042-846B-B0ED0BAE83C3}" srcOrd="7" destOrd="0" presId="urn:microsoft.com/office/officeart/2018/2/layout/IconLabelList"/>
    <dgm:cxn modelId="{1B7EE1EB-255D-432E-A32E-BAC7E8F09BAF}" type="presParOf" srcId="{8DC79101-F81E-43CE-B8BA-2B4AADCB809A}" destId="{D6939966-E510-4B5C-BC54-21823E34D481}" srcOrd="8" destOrd="0" presId="urn:microsoft.com/office/officeart/2018/2/layout/IconLabelList"/>
    <dgm:cxn modelId="{0DE62CA1-CFA8-4FE7-ABAD-50CA16328D4D}" type="presParOf" srcId="{D6939966-E510-4B5C-BC54-21823E34D481}" destId="{CED94249-3C7E-4842-9233-E5C60E32A876}" srcOrd="0" destOrd="0" presId="urn:microsoft.com/office/officeart/2018/2/layout/IconLabelList"/>
    <dgm:cxn modelId="{37D249E2-88EA-4690-9F19-1C4A656013A2}" type="presParOf" srcId="{D6939966-E510-4B5C-BC54-21823E34D481}" destId="{0DCA740B-C1B3-4F6C-A066-7ED3AD0080FC}" srcOrd="1" destOrd="0" presId="urn:microsoft.com/office/officeart/2018/2/layout/IconLabelList"/>
    <dgm:cxn modelId="{5AB9F1E1-C3BD-449D-84FD-58388AAEDE58}" type="presParOf" srcId="{D6939966-E510-4B5C-BC54-21823E34D481}" destId="{5A01716F-143D-4286-8693-67F68F0D910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052CF6-D689-4C0B-965B-DA1D0A2AC6B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AECD613-876E-44E2-9A02-FC2D7FE37589}">
      <dgm:prSet/>
      <dgm:spPr/>
      <dgm:t>
        <a:bodyPr/>
        <a:lstStyle/>
        <a:p>
          <a:pPr>
            <a:lnSpc>
              <a:spcPct val="100000"/>
            </a:lnSpc>
          </a:pPr>
          <a:r>
            <a:rPr lang="en-US">
              <a:latin typeface="Calibri Light" panose="020F0302020204030204"/>
            </a:rPr>
            <a:t>Publication Costs</a:t>
          </a:r>
          <a:endParaRPr lang="en-US"/>
        </a:p>
      </dgm:t>
    </dgm:pt>
    <dgm:pt modelId="{25078ED4-B929-4BC6-9D00-A64BA78F4D45}" type="parTrans" cxnId="{40D5640E-0EE4-4D46-8DE5-E816D148052F}">
      <dgm:prSet/>
      <dgm:spPr/>
      <dgm:t>
        <a:bodyPr/>
        <a:lstStyle/>
        <a:p>
          <a:endParaRPr lang="en-US"/>
        </a:p>
      </dgm:t>
    </dgm:pt>
    <dgm:pt modelId="{AA3739CA-FC20-4F6A-96D9-6984E3C4E2C8}" type="sibTrans" cxnId="{40D5640E-0EE4-4D46-8DE5-E816D148052F}">
      <dgm:prSet/>
      <dgm:spPr/>
      <dgm:t>
        <a:bodyPr/>
        <a:lstStyle/>
        <a:p>
          <a:endParaRPr lang="en-US"/>
        </a:p>
      </dgm:t>
    </dgm:pt>
    <dgm:pt modelId="{F6217775-ABCF-4B86-89AF-8B3D64BF9B69}">
      <dgm:prSet/>
      <dgm:spPr/>
      <dgm:t>
        <a:bodyPr/>
        <a:lstStyle/>
        <a:p>
          <a:pPr>
            <a:lnSpc>
              <a:spcPct val="100000"/>
            </a:lnSpc>
          </a:pPr>
          <a:r>
            <a:rPr lang="en-US" dirty="0">
              <a:latin typeface="Calibri Light" panose="020F0302020204030204"/>
            </a:rPr>
            <a:t>Other Direct Costs</a:t>
          </a:r>
          <a:endParaRPr lang="en-US" dirty="0"/>
        </a:p>
      </dgm:t>
    </dgm:pt>
    <dgm:pt modelId="{B84D0372-4A28-4703-A577-1A37093676A8}" type="parTrans" cxnId="{1ADD801A-636D-4FC6-959C-3D18BDF28972}">
      <dgm:prSet/>
      <dgm:spPr/>
      <dgm:t>
        <a:bodyPr/>
        <a:lstStyle/>
        <a:p>
          <a:endParaRPr lang="en-US"/>
        </a:p>
      </dgm:t>
    </dgm:pt>
    <dgm:pt modelId="{18FCB279-48DA-4836-8888-4A389A06674F}" type="sibTrans" cxnId="{1ADD801A-636D-4FC6-959C-3D18BDF28972}">
      <dgm:prSet/>
      <dgm:spPr/>
      <dgm:t>
        <a:bodyPr/>
        <a:lstStyle/>
        <a:p>
          <a:endParaRPr lang="en-US"/>
        </a:p>
      </dgm:t>
    </dgm:pt>
    <dgm:pt modelId="{75B30C63-DCB7-4BA8-AEF7-44DCE8914AE5}">
      <dgm:prSet/>
      <dgm:spPr/>
      <dgm:t>
        <a:bodyPr/>
        <a:lstStyle/>
        <a:p>
          <a:pPr>
            <a:lnSpc>
              <a:spcPct val="100000"/>
            </a:lnSpc>
          </a:pPr>
          <a:r>
            <a:rPr lang="en-US">
              <a:latin typeface="Calibri Light" panose="020F0302020204030204"/>
            </a:rPr>
            <a:t>Consultant Costs</a:t>
          </a:r>
          <a:endParaRPr lang="en-US"/>
        </a:p>
      </dgm:t>
    </dgm:pt>
    <dgm:pt modelId="{811244A4-9E4B-439E-B500-5208AA1BA705}" type="parTrans" cxnId="{1FA5DFD2-A2EE-4B13-9B30-4EE1B194E534}">
      <dgm:prSet/>
      <dgm:spPr/>
      <dgm:t>
        <a:bodyPr/>
        <a:lstStyle/>
        <a:p>
          <a:endParaRPr lang="en-US"/>
        </a:p>
      </dgm:t>
    </dgm:pt>
    <dgm:pt modelId="{0E3954AF-4AF5-424F-980B-857A6778B5A9}" type="sibTrans" cxnId="{1FA5DFD2-A2EE-4B13-9B30-4EE1B194E534}">
      <dgm:prSet/>
      <dgm:spPr/>
      <dgm:t>
        <a:bodyPr/>
        <a:lstStyle/>
        <a:p>
          <a:endParaRPr lang="en-US"/>
        </a:p>
      </dgm:t>
    </dgm:pt>
    <dgm:pt modelId="{01388137-675F-4BD1-9657-8ED45FDD5963}">
      <dgm:prSet/>
      <dgm:spPr/>
      <dgm:t>
        <a:bodyPr/>
        <a:lstStyle/>
        <a:p>
          <a:pPr>
            <a:lnSpc>
              <a:spcPct val="100000"/>
            </a:lnSpc>
          </a:pPr>
          <a:r>
            <a:rPr lang="en-US">
              <a:latin typeface="Calibri Light" panose="020F0302020204030204"/>
            </a:rPr>
            <a:t>Indirect Costs</a:t>
          </a:r>
          <a:endParaRPr lang="en-US"/>
        </a:p>
      </dgm:t>
    </dgm:pt>
    <dgm:pt modelId="{A9E2BD07-F220-447D-B899-4B82FDBD64F6}" type="parTrans" cxnId="{73A28C89-D74F-4501-87CA-821074D6A03F}">
      <dgm:prSet/>
      <dgm:spPr/>
      <dgm:t>
        <a:bodyPr/>
        <a:lstStyle/>
        <a:p>
          <a:endParaRPr lang="en-US"/>
        </a:p>
      </dgm:t>
    </dgm:pt>
    <dgm:pt modelId="{E8192523-5C82-4501-93E1-ADF141E3ABC3}" type="sibTrans" cxnId="{73A28C89-D74F-4501-87CA-821074D6A03F}">
      <dgm:prSet/>
      <dgm:spPr/>
      <dgm:t>
        <a:bodyPr/>
        <a:lstStyle/>
        <a:p>
          <a:endParaRPr lang="en-US"/>
        </a:p>
      </dgm:t>
    </dgm:pt>
    <dgm:pt modelId="{1C4B6CBD-2D69-490B-A7F9-3021231F7BB9}">
      <dgm:prSet phldr="0"/>
      <dgm:spPr/>
      <dgm:t>
        <a:bodyPr/>
        <a:lstStyle/>
        <a:p>
          <a:pPr>
            <a:lnSpc>
              <a:spcPct val="100000"/>
            </a:lnSpc>
          </a:pPr>
          <a:r>
            <a:rPr lang="en-US">
              <a:latin typeface="Calibri Light" panose="020F0302020204030204"/>
            </a:rPr>
            <a:t>Subcontracts</a:t>
          </a:r>
        </a:p>
      </dgm:t>
    </dgm:pt>
    <dgm:pt modelId="{51E128FF-B964-4145-B338-203477800CF7}" type="parTrans" cxnId="{23C94AFB-E8AD-4319-9CBF-2CB42EDBEDD4}">
      <dgm:prSet/>
      <dgm:spPr/>
      <dgm:t>
        <a:bodyPr/>
        <a:lstStyle/>
        <a:p>
          <a:endParaRPr lang="en-US"/>
        </a:p>
      </dgm:t>
    </dgm:pt>
    <dgm:pt modelId="{73A09E29-35F9-4A77-94ED-CDEC043D6504}" type="sibTrans" cxnId="{23C94AFB-E8AD-4319-9CBF-2CB42EDBEDD4}">
      <dgm:prSet/>
      <dgm:spPr/>
      <dgm:t>
        <a:bodyPr/>
        <a:lstStyle/>
        <a:p>
          <a:endParaRPr lang="en-US"/>
        </a:p>
      </dgm:t>
    </dgm:pt>
    <dgm:pt modelId="{8DC79101-F81E-43CE-B8BA-2B4AADCB809A}" type="pres">
      <dgm:prSet presAssocID="{73052CF6-D689-4C0B-965B-DA1D0A2AC6B2}" presName="root" presStyleCnt="0">
        <dgm:presLayoutVars>
          <dgm:dir/>
          <dgm:resizeHandles val="exact"/>
        </dgm:presLayoutVars>
      </dgm:prSet>
      <dgm:spPr/>
    </dgm:pt>
    <dgm:pt modelId="{478B4573-535E-4ABA-BD9D-3CCA6EA3093B}" type="pres">
      <dgm:prSet presAssocID="{9AECD613-876E-44E2-9A02-FC2D7FE37589}" presName="compNode" presStyleCnt="0"/>
      <dgm:spPr/>
    </dgm:pt>
    <dgm:pt modelId="{9334DE28-22A6-4E94-8CF5-1887972C4F08}" type="pres">
      <dgm:prSet presAssocID="{9AECD613-876E-44E2-9A02-FC2D7FE3758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B003CFC0-BC74-4BA2-A362-79090EA4238E}" type="pres">
      <dgm:prSet presAssocID="{9AECD613-876E-44E2-9A02-FC2D7FE37589}" presName="spaceRect" presStyleCnt="0"/>
      <dgm:spPr/>
    </dgm:pt>
    <dgm:pt modelId="{10010AEE-DA7F-46CA-BECB-042CF488EEE5}" type="pres">
      <dgm:prSet presAssocID="{9AECD613-876E-44E2-9A02-FC2D7FE37589}" presName="textRect" presStyleLbl="revTx" presStyleIdx="0" presStyleCnt="5">
        <dgm:presLayoutVars>
          <dgm:chMax val="1"/>
          <dgm:chPref val="1"/>
        </dgm:presLayoutVars>
      </dgm:prSet>
      <dgm:spPr/>
    </dgm:pt>
    <dgm:pt modelId="{5A051C62-4E8E-4241-8C39-8CCDA5B13DA4}" type="pres">
      <dgm:prSet presAssocID="{AA3739CA-FC20-4F6A-96D9-6984E3C4E2C8}" presName="sibTrans" presStyleCnt="0"/>
      <dgm:spPr/>
    </dgm:pt>
    <dgm:pt modelId="{F5280CC7-A09A-4407-A92D-F8B1DE55EC50}" type="pres">
      <dgm:prSet presAssocID="{F6217775-ABCF-4B86-89AF-8B3D64BF9B69}" presName="compNode" presStyleCnt="0"/>
      <dgm:spPr/>
    </dgm:pt>
    <dgm:pt modelId="{800DEF10-5418-4380-B452-B5C1F27AB4CC}" type="pres">
      <dgm:prSet presAssocID="{F6217775-ABCF-4B86-89AF-8B3D64BF9B6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9442DABE-E5A9-4BDE-AAF7-FC2947432637}" type="pres">
      <dgm:prSet presAssocID="{F6217775-ABCF-4B86-89AF-8B3D64BF9B69}" presName="spaceRect" presStyleCnt="0"/>
      <dgm:spPr/>
    </dgm:pt>
    <dgm:pt modelId="{A2410DD8-9C90-44D4-B277-388FBF2C1896}" type="pres">
      <dgm:prSet presAssocID="{F6217775-ABCF-4B86-89AF-8B3D64BF9B69}" presName="textRect" presStyleLbl="revTx" presStyleIdx="1" presStyleCnt="5">
        <dgm:presLayoutVars>
          <dgm:chMax val="1"/>
          <dgm:chPref val="1"/>
        </dgm:presLayoutVars>
      </dgm:prSet>
      <dgm:spPr/>
    </dgm:pt>
    <dgm:pt modelId="{C79D5BC4-D4B4-4EE1-A701-E8F6163DA200}" type="pres">
      <dgm:prSet presAssocID="{18FCB279-48DA-4836-8888-4A389A06674F}" presName="sibTrans" presStyleCnt="0"/>
      <dgm:spPr/>
    </dgm:pt>
    <dgm:pt modelId="{B8092C83-CBC9-48C3-99DE-383B3D241258}" type="pres">
      <dgm:prSet presAssocID="{75B30C63-DCB7-4BA8-AEF7-44DCE8914AE5}" presName="compNode" presStyleCnt="0"/>
      <dgm:spPr/>
    </dgm:pt>
    <dgm:pt modelId="{A4F3A30D-C3C3-4DE6-BD59-EEB37D255D53}" type="pres">
      <dgm:prSet presAssocID="{75B30C63-DCB7-4BA8-AEF7-44DCE8914AE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A44B0E92-7265-44F7-BEAC-363CCCB726FC}" type="pres">
      <dgm:prSet presAssocID="{75B30C63-DCB7-4BA8-AEF7-44DCE8914AE5}" presName="spaceRect" presStyleCnt="0"/>
      <dgm:spPr/>
    </dgm:pt>
    <dgm:pt modelId="{7417FFC1-832A-4DE2-976C-3E836720EA5E}" type="pres">
      <dgm:prSet presAssocID="{75B30C63-DCB7-4BA8-AEF7-44DCE8914AE5}" presName="textRect" presStyleLbl="revTx" presStyleIdx="2" presStyleCnt="5">
        <dgm:presLayoutVars>
          <dgm:chMax val="1"/>
          <dgm:chPref val="1"/>
        </dgm:presLayoutVars>
      </dgm:prSet>
      <dgm:spPr/>
    </dgm:pt>
    <dgm:pt modelId="{8B03F8B1-4C3E-420D-9045-FFBF0AB09108}" type="pres">
      <dgm:prSet presAssocID="{0E3954AF-4AF5-424F-980B-857A6778B5A9}" presName="sibTrans" presStyleCnt="0"/>
      <dgm:spPr/>
    </dgm:pt>
    <dgm:pt modelId="{D6939966-E510-4B5C-BC54-21823E34D481}" type="pres">
      <dgm:prSet presAssocID="{01388137-675F-4BD1-9657-8ED45FDD5963}" presName="compNode" presStyleCnt="0"/>
      <dgm:spPr/>
    </dgm:pt>
    <dgm:pt modelId="{CED94249-3C7E-4842-9233-E5C60E32A876}" type="pres">
      <dgm:prSet presAssocID="{01388137-675F-4BD1-9657-8ED45FDD596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ck with solid fill"/>
        </a:ext>
      </dgm:extLst>
    </dgm:pt>
    <dgm:pt modelId="{0DCA740B-C1B3-4F6C-A066-7ED3AD0080FC}" type="pres">
      <dgm:prSet presAssocID="{01388137-675F-4BD1-9657-8ED45FDD5963}" presName="spaceRect" presStyleCnt="0"/>
      <dgm:spPr/>
    </dgm:pt>
    <dgm:pt modelId="{5A01716F-143D-4286-8693-67F68F0D9107}" type="pres">
      <dgm:prSet presAssocID="{01388137-675F-4BD1-9657-8ED45FDD5963}" presName="textRect" presStyleLbl="revTx" presStyleIdx="3" presStyleCnt="5">
        <dgm:presLayoutVars>
          <dgm:chMax val="1"/>
          <dgm:chPref val="1"/>
        </dgm:presLayoutVars>
      </dgm:prSet>
      <dgm:spPr/>
    </dgm:pt>
    <dgm:pt modelId="{FA8E4130-D3DF-4278-A91B-B2EBB8774DC9}" type="pres">
      <dgm:prSet presAssocID="{E8192523-5C82-4501-93E1-ADF141E3ABC3}" presName="sibTrans" presStyleCnt="0"/>
      <dgm:spPr/>
    </dgm:pt>
    <dgm:pt modelId="{35E58F70-70F3-4C40-A37A-0D27B6D02320}" type="pres">
      <dgm:prSet presAssocID="{1C4B6CBD-2D69-490B-A7F9-3021231F7BB9}" presName="compNode" presStyleCnt="0"/>
      <dgm:spPr/>
    </dgm:pt>
    <dgm:pt modelId="{ECE3C18A-ACEE-4B82-8F10-3F61622991F0}" type="pres">
      <dgm:prSet presAssocID="{1C4B6CBD-2D69-490B-A7F9-3021231F7BB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croll with solid fill"/>
        </a:ext>
      </dgm:extLst>
    </dgm:pt>
    <dgm:pt modelId="{D0C1458D-94E2-480B-BDD8-33908086E161}" type="pres">
      <dgm:prSet presAssocID="{1C4B6CBD-2D69-490B-A7F9-3021231F7BB9}" presName="spaceRect" presStyleCnt="0"/>
      <dgm:spPr/>
    </dgm:pt>
    <dgm:pt modelId="{499DD985-5783-44D3-B5C0-F127A7C3B76C}" type="pres">
      <dgm:prSet presAssocID="{1C4B6CBD-2D69-490B-A7F9-3021231F7BB9}" presName="textRect" presStyleLbl="revTx" presStyleIdx="4" presStyleCnt="5">
        <dgm:presLayoutVars>
          <dgm:chMax val="1"/>
          <dgm:chPref val="1"/>
        </dgm:presLayoutVars>
      </dgm:prSet>
      <dgm:spPr/>
    </dgm:pt>
  </dgm:ptLst>
  <dgm:cxnLst>
    <dgm:cxn modelId="{F519E608-DD7C-4BDF-8F51-DEA74E18D17E}" type="presOf" srcId="{1C4B6CBD-2D69-490B-A7F9-3021231F7BB9}" destId="{499DD985-5783-44D3-B5C0-F127A7C3B76C}" srcOrd="0" destOrd="0" presId="urn:microsoft.com/office/officeart/2018/2/layout/IconLabelList"/>
    <dgm:cxn modelId="{40D5640E-0EE4-4D46-8DE5-E816D148052F}" srcId="{73052CF6-D689-4C0B-965B-DA1D0A2AC6B2}" destId="{9AECD613-876E-44E2-9A02-FC2D7FE37589}" srcOrd="0" destOrd="0" parTransId="{25078ED4-B929-4BC6-9D00-A64BA78F4D45}" sibTransId="{AA3739CA-FC20-4F6A-96D9-6984E3C4E2C8}"/>
    <dgm:cxn modelId="{E6D85D12-0200-430E-A32F-49CEEF296ABE}" type="presOf" srcId="{01388137-675F-4BD1-9657-8ED45FDD5963}" destId="{5A01716F-143D-4286-8693-67F68F0D9107}" srcOrd="0" destOrd="0" presId="urn:microsoft.com/office/officeart/2018/2/layout/IconLabelList"/>
    <dgm:cxn modelId="{A22B3519-DFE6-4225-82A5-895BCB77B2F3}" type="presOf" srcId="{F6217775-ABCF-4B86-89AF-8B3D64BF9B69}" destId="{A2410DD8-9C90-44D4-B277-388FBF2C1896}" srcOrd="0" destOrd="0" presId="urn:microsoft.com/office/officeart/2018/2/layout/IconLabelList"/>
    <dgm:cxn modelId="{1ADD801A-636D-4FC6-959C-3D18BDF28972}" srcId="{73052CF6-D689-4C0B-965B-DA1D0A2AC6B2}" destId="{F6217775-ABCF-4B86-89AF-8B3D64BF9B69}" srcOrd="1" destOrd="0" parTransId="{B84D0372-4A28-4703-A577-1A37093676A8}" sibTransId="{18FCB279-48DA-4836-8888-4A389A06674F}"/>
    <dgm:cxn modelId="{8FF4841B-3596-43FB-BAFA-20120E8137D3}" type="presOf" srcId="{75B30C63-DCB7-4BA8-AEF7-44DCE8914AE5}" destId="{7417FFC1-832A-4DE2-976C-3E836720EA5E}" srcOrd="0" destOrd="0" presId="urn:microsoft.com/office/officeart/2018/2/layout/IconLabelList"/>
    <dgm:cxn modelId="{97606687-8204-4E55-9F26-C031C51AFB00}" type="presOf" srcId="{73052CF6-D689-4C0B-965B-DA1D0A2AC6B2}" destId="{8DC79101-F81E-43CE-B8BA-2B4AADCB809A}" srcOrd="0" destOrd="0" presId="urn:microsoft.com/office/officeart/2018/2/layout/IconLabelList"/>
    <dgm:cxn modelId="{73A28C89-D74F-4501-87CA-821074D6A03F}" srcId="{73052CF6-D689-4C0B-965B-DA1D0A2AC6B2}" destId="{01388137-675F-4BD1-9657-8ED45FDD5963}" srcOrd="3" destOrd="0" parTransId="{A9E2BD07-F220-447D-B899-4B82FDBD64F6}" sibTransId="{E8192523-5C82-4501-93E1-ADF141E3ABC3}"/>
    <dgm:cxn modelId="{A86D59C1-CFA0-4D9E-9DA2-20824CB2C2C5}" type="presOf" srcId="{9AECD613-876E-44E2-9A02-FC2D7FE37589}" destId="{10010AEE-DA7F-46CA-BECB-042CF488EEE5}" srcOrd="0" destOrd="0" presId="urn:microsoft.com/office/officeart/2018/2/layout/IconLabelList"/>
    <dgm:cxn modelId="{1FA5DFD2-A2EE-4B13-9B30-4EE1B194E534}" srcId="{73052CF6-D689-4C0B-965B-DA1D0A2AC6B2}" destId="{75B30C63-DCB7-4BA8-AEF7-44DCE8914AE5}" srcOrd="2" destOrd="0" parTransId="{811244A4-9E4B-439E-B500-5208AA1BA705}" sibTransId="{0E3954AF-4AF5-424F-980B-857A6778B5A9}"/>
    <dgm:cxn modelId="{23C94AFB-E8AD-4319-9CBF-2CB42EDBEDD4}" srcId="{73052CF6-D689-4C0B-965B-DA1D0A2AC6B2}" destId="{1C4B6CBD-2D69-490B-A7F9-3021231F7BB9}" srcOrd="4" destOrd="0" parTransId="{51E128FF-B964-4145-B338-203477800CF7}" sibTransId="{73A09E29-35F9-4A77-94ED-CDEC043D6504}"/>
    <dgm:cxn modelId="{3B85CBEB-68D7-48E3-9D0B-E6CC071743A5}" type="presParOf" srcId="{8DC79101-F81E-43CE-B8BA-2B4AADCB809A}" destId="{478B4573-535E-4ABA-BD9D-3CCA6EA3093B}" srcOrd="0" destOrd="0" presId="urn:microsoft.com/office/officeart/2018/2/layout/IconLabelList"/>
    <dgm:cxn modelId="{7C30188B-DB12-45A5-9A7B-08B38F69F683}" type="presParOf" srcId="{478B4573-535E-4ABA-BD9D-3CCA6EA3093B}" destId="{9334DE28-22A6-4E94-8CF5-1887972C4F08}" srcOrd="0" destOrd="0" presId="urn:microsoft.com/office/officeart/2018/2/layout/IconLabelList"/>
    <dgm:cxn modelId="{E792FCAB-432B-4681-9517-D7825D46CEEC}" type="presParOf" srcId="{478B4573-535E-4ABA-BD9D-3CCA6EA3093B}" destId="{B003CFC0-BC74-4BA2-A362-79090EA4238E}" srcOrd="1" destOrd="0" presId="urn:microsoft.com/office/officeart/2018/2/layout/IconLabelList"/>
    <dgm:cxn modelId="{7471DB03-E8B4-4B16-B630-59F0BF090202}" type="presParOf" srcId="{478B4573-535E-4ABA-BD9D-3CCA6EA3093B}" destId="{10010AEE-DA7F-46CA-BECB-042CF488EEE5}" srcOrd="2" destOrd="0" presId="urn:microsoft.com/office/officeart/2018/2/layout/IconLabelList"/>
    <dgm:cxn modelId="{506539BA-53F0-4085-A4BC-56C665628EEC}" type="presParOf" srcId="{8DC79101-F81E-43CE-B8BA-2B4AADCB809A}" destId="{5A051C62-4E8E-4241-8C39-8CCDA5B13DA4}" srcOrd="1" destOrd="0" presId="urn:microsoft.com/office/officeart/2018/2/layout/IconLabelList"/>
    <dgm:cxn modelId="{C86FAACC-506C-4410-A8D8-80C04C19CF1C}" type="presParOf" srcId="{8DC79101-F81E-43CE-B8BA-2B4AADCB809A}" destId="{F5280CC7-A09A-4407-A92D-F8B1DE55EC50}" srcOrd="2" destOrd="0" presId="urn:microsoft.com/office/officeart/2018/2/layout/IconLabelList"/>
    <dgm:cxn modelId="{C0B0BD37-C55F-4561-9C40-9CC061A45940}" type="presParOf" srcId="{F5280CC7-A09A-4407-A92D-F8B1DE55EC50}" destId="{800DEF10-5418-4380-B452-B5C1F27AB4CC}" srcOrd="0" destOrd="0" presId="urn:microsoft.com/office/officeart/2018/2/layout/IconLabelList"/>
    <dgm:cxn modelId="{ABEAAAC1-9B84-49E3-B67C-1EBCFFF1A334}" type="presParOf" srcId="{F5280CC7-A09A-4407-A92D-F8B1DE55EC50}" destId="{9442DABE-E5A9-4BDE-AAF7-FC2947432637}" srcOrd="1" destOrd="0" presId="urn:microsoft.com/office/officeart/2018/2/layout/IconLabelList"/>
    <dgm:cxn modelId="{111C6752-63BC-4E98-B640-4162FFAC31B1}" type="presParOf" srcId="{F5280CC7-A09A-4407-A92D-F8B1DE55EC50}" destId="{A2410DD8-9C90-44D4-B277-388FBF2C1896}" srcOrd="2" destOrd="0" presId="urn:microsoft.com/office/officeart/2018/2/layout/IconLabelList"/>
    <dgm:cxn modelId="{B192EF5A-F706-485D-B02C-121040E9A874}" type="presParOf" srcId="{8DC79101-F81E-43CE-B8BA-2B4AADCB809A}" destId="{C79D5BC4-D4B4-4EE1-A701-E8F6163DA200}" srcOrd="3" destOrd="0" presId="urn:microsoft.com/office/officeart/2018/2/layout/IconLabelList"/>
    <dgm:cxn modelId="{6F26C912-299C-43E1-96AF-FD39F57EAC1D}" type="presParOf" srcId="{8DC79101-F81E-43CE-B8BA-2B4AADCB809A}" destId="{B8092C83-CBC9-48C3-99DE-383B3D241258}" srcOrd="4" destOrd="0" presId="urn:microsoft.com/office/officeart/2018/2/layout/IconLabelList"/>
    <dgm:cxn modelId="{EEF1A083-0820-493C-8991-C4E62774A05F}" type="presParOf" srcId="{B8092C83-CBC9-48C3-99DE-383B3D241258}" destId="{A4F3A30D-C3C3-4DE6-BD59-EEB37D255D53}" srcOrd="0" destOrd="0" presId="urn:microsoft.com/office/officeart/2018/2/layout/IconLabelList"/>
    <dgm:cxn modelId="{4D8363C5-683E-4AF4-A56B-5D44CA26E586}" type="presParOf" srcId="{B8092C83-CBC9-48C3-99DE-383B3D241258}" destId="{A44B0E92-7265-44F7-BEAC-363CCCB726FC}" srcOrd="1" destOrd="0" presId="urn:microsoft.com/office/officeart/2018/2/layout/IconLabelList"/>
    <dgm:cxn modelId="{40733AC4-CCAA-4E05-8863-21738C403CE6}" type="presParOf" srcId="{B8092C83-CBC9-48C3-99DE-383B3D241258}" destId="{7417FFC1-832A-4DE2-976C-3E836720EA5E}" srcOrd="2" destOrd="0" presId="urn:microsoft.com/office/officeart/2018/2/layout/IconLabelList"/>
    <dgm:cxn modelId="{E3149CE5-CFDD-4932-8969-5FF77E8BCD08}" type="presParOf" srcId="{8DC79101-F81E-43CE-B8BA-2B4AADCB809A}" destId="{8B03F8B1-4C3E-420D-9045-FFBF0AB09108}" srcOrd="5" destOrd="0" presId="urn:microsoft.com/office/officeart/2018/2/layout/IconLabelList"/>
    <dgm:cxn modelId="{30563D8B-1EE3-4A2D-B50A-ED3AC63AE3C3}" type="presParOf" srcId="{8DC79101-F81E-43CE-B8BA-2B4AADCB809A}" destId="{D6939966-E510-4B5C-BC54-21823E34D481}" srcOrd="6" destOrd="0" presId="urn:microsoft.com/office/officeart/2018/2/layout/IconLabelList"/>
    <dgm:cxn modelId="{339D5BB3-F16D-470C-9B1E-AFBE59FBC2B5}" type="presParOf" srcId="{D6939966-E510-4B5C-BC54-21823E34D481}" destId="{CED94249-3C7E-4842-9233-E5C60E32A876}" srcOrd="0" destOrd="0" presId="urn:microsoft.com/office/officeart/2018/2/layout/IconLabelList"/>
    <dgm:cxn modelId="{2EDE7332-FB1F-43BB-8EDE-2B0F06682BE8}" type="presParOf" srcId="{D6939966-E510-4B5C-BC54-21823E34D481}" destId="{0DCA740B-C1B3-4F6C-A066-7ED3AD0080FC}" srcOrd="1" destOrd="0" presId="urn:microsoft.com/office/officeart/2018/2/layout/IconLabelList"/>
    <dgm:cxn modelId="{701A02E1-43FC-409C-8626-C076B7740CE7}" type="presParOf" srcId="{D6939966-E510-4B5C-BC54-21823E34D481}" destId="{5A01716F-143D-4286-8693-67F68F0D9107}" srcOrd="2" destOrd="0" presId="urn:microsoft.com/office/officeart/2018/2/layout/IconLabelList"/>
    <dgm:cxn modelId="{7851FBFD-0F45-4FC2-8977-660E2E5069A1}" type="presParOf" srcId="{8DC79101-F81E-43CE-B8BA-2B4AADCB809A}" destId="{FA8E4130-D3DF-4278-A91B-B2EBB8774DC9}" srcOrd="7" destOrd="0" presId="urn:microsoft.com/office/officeart/2018/2/layout/IconLabelList"/>
    <dgm:cxn modelId="{5C9BF82C-4EF8-4118-BE3F-3E1D6A041038}" type="presParOf" srcId="{8DC79101-F81E-43CE-B8BA-2B4AADCB809A}" destId="{35E58F70-70F3-4C40-A37A-0D27B6D02320}" srcOrd="8" destOrd="0" presId="urn:microsoft.com/office/officeart/2018/2/layout/IconLabelList"/>
    <dgm:cxn modelId="{26E74804-3E27-4791-9A38-35CCBEAB4C52}" type="presParOf" srcId="{35E58F70-70F3-4C40-A37A-0D27B6D02320}" destId="{ECE3C18A-ACEE-4B82-8F10-3F61622991F0}" srcOrd="0" destOrd="0" presId="urn:microsoft.com/office/officeart/2018/2/layout/IconLabelList"/>
    <dgm:cxn modelId="{7B6D74B8-4426-4732-8EED-C85407A027E5}" type="presParOf" srcId="{35E58F70-70F3-4C40-A37A-0D27B6D02320}" destId="{D0C1458D-94E2-480B-BDD8-33908086E161}" srcOrd="1" destOrd="0" presId="urn:microsoft.com/office/officeart/2018/2/layout/IconLabelList"/>
    <dgm:cxn modelId="{3D66EE9F-F85F-4E9F-8B2F-812F9F4B59DA}" type="presParOf" srcId="{35E58F70-70F3-4C40-A37A-0D27B6D02320}" destId="{499DD985-5783-44D3-B5C0-F127A7C3B76C}" srcOrd="2" destOrd="0" presId="urn:microsoft.com/office/officeart/2018/2/layout/Icon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146C8A-9A72-40A5-98DF-EAF87B104BF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3EC0AF0-B848-4CFF-8F96-2BEAF62D94BF}">
      <dgm:prSet/>
      <dgm:spPr/>
      <dgm:t>
        <a:bodyPr/>
        <a:lstStyle/>
        <a:p>
          <a:r>
            <a:rPr lang="en-US"/>
            <a:t>Describe and justify the roles for each person appointed to the project</a:t>
          </a:r>
        </a:p>
      </dgm:t>
    </dgm:pt>
    <dgm:pt modelId="{00A14894-DA1A-477D-8A41-51FD4F1A021D}" type="parTrans" cxnId="{3FE05353-EB4A-442C-9EEF-F6F819C4CA5D}">
      <dgm:prSet/>
      <dgm:spPr/>
      <dgm:t>
        <a:bodyPr/>
        <a:lstStyle/>
        <a:p>
          <a:endParaRPr lang="en-US"/>
        </a:p>
      </dgm:t>
    </dgm:pt>
    <dgm:pt modelId="{3554F642-BB1F-4D0A-940A-8C4DECEEE20E}" type="sibTrans" cxnId="{3FE05353-EB4A-442C-9EEF-F6F819C4CA5D}">
      <dgm:prSet/>
      <dgm:spPr/>
      <dgm:t>
        <a:bodyPr/>
        <a:lstStyle/>
        <a:p>
          <a:endParaRPr lang="en-US"/>
        </a:p>
      </dgm:t>
    </dgm:pt>
    <dgm:pt modelId="{35188D03-39A0-4BA1-82B0-F8C35E04D553}">
      <dgm:prSet/>
      <dgm:spPr/>
      <dgm:t>
        <a:bodyPr/>
        <a:lstStyle/>
        <a:p>
          <a:r>
            <a:rPr lang="en-US"/>
            <a:t>Senior/ Key Personnel</a:t>
          </a:r>
        </a:p>
      </dgm:t>
    </dgm:pt>
    <dgm:pt modelId="{F6F7572F-A9E7-43DE-B9DC-888FDE217587}" type="parTrans" cxnId="{422C61CD-A444-4299-B97C-51A2C24E6402}">
      <dgm:prSet/>
      <dgm:spPr/>
      <dgm:t>
        <a:bodyPr/>
        <a:lstStyle/>
        <a:p>
          <a:endParaRPr lang="en-US"/>
        </a:p>
      </dgm:t>
    </dgm:pt>
    <dgm:pt modelId="{F253CAB4-AC4C-4A14-B68D-35A4C7A0646F}" type="sibTrans" cxnId="{422C61CD-A444-4299-B97C-51A2C24E6402}">
      <dgm:prSet/>
      <dgm:spPr/>
      <dgm:t>
        <a:bodyPr/>
        <a:lstStyle/>
        <a:p>
          <a:endParaRPr lang="en-US"/>
        </a:p>
      </dgm:t>
    </dgm:pt>
    <dgm:pt modelId="{35E18C75-0A30-4D3D-9A0E-A95C1C67C4C3}">
      <dgm:prSet/>
      <dgm:spPr/>
      <dgm:t>
        <a:bodyPr/>
        <a:lstStyle/>
        <a:p>
          <a:r>
            <a:rPr lang="en-US"/>
            <a:t>Other Personnel</a:t>
          </a:r>
        </a:p>
      </dgm:t>
    </dgm:pt>
    <dgm:pt modelId="{E8671FE5-F6D1-4C1D-AB21-52E47F7A7C2C}" type="parTrans" cxnId="{028C4FE8-285A-4D66-8C66-C6A0BA2C8445}">
      <dgm:prSet/>
      <dgm:spPr/>
      <dgm:t>
        <a:bodyPr/>
        <a:lstStyle/>
        <a:p>
          <a:endParaRPr lang="en-US"/>
        </a:p>
      </dgm:t>
    </dgm:pt>
    <dgm:pt modelId="{8FD5AB36-A2EB-45F6-980C-E63F204B86D7}" type="sibTrans" cxnId="{028C4FE8-285A-4D66-8C66-C6A0BA2C8445}">
      <dgm:prSet/>
      <dgm:spPr/>
      <dgm:t>
        <a:bodyPr/>
        <a:lstStyle/>
        <a:p>
          <a:endParaRPr lang="en-US"/>
        </a:p>
      </dgm:t>
    </dgm:pt>
    <dgm:pt modelId="{17AAB5CC-EADA-4E8C-806F-82E0BDA9CE1F}">
      <dgm:prSet/>
      <dgm:spPr/>
      <dgm:t>
        <a:bodyPr/>
        <a:lstStyle/>
        <a:p>
          <a:r>
            <a:rPr lang="en-US"/>
            <a:t>Detail the allocated/ proportionate amount of time (calendar months) this person will be dedicating to this specific project</a:t>
          </a:r>
        </a:p>
      </dgm:t>
    </dgm:pt>
    <dgm:pt modelId="{0BC2556E-ADFE-4F49-A780-3C1F02FA3B6F}" type="parTrans" cxnId="{F99B7139-E433-435F-B821-7EEBA87C8BF8}">
      <dgm:prSet/>
      <dgm:spPr/>
      <dgm:t>
        <a:bodyPr/>
        <a:lstStyle/>
        <a:p>
          <a:endParaRPr lang="en-US"/>
        </a:p>
      </dgm:t>
    </dgm:pt>
    <dgm:pt modelId="{2A89D4FC-9F45-4EDB-ADC7-7BE2AA46A6EF}" type="sibTrans" cxnId="{F99B7139-E433-435F-B821-7EEBA87C8BF8}">
      <dgm:prSet/>
      <dgm:spPr/>
      <dgm:t>
        <a:bodyPr/>
        <a:lstStyle/>
        <a:p>
          <a:endParaRPr lang="en-US"/>
        </a:p>
      </dgm:t>
    </dgm:pt>
    <dgm:pt modelId="{DA7D6210-4483-4F13-BCF9-03EFCBCF5637}">
      <dgm:prSet/>
      <dgm:spPr/>
      <dgm:t>
        <a:bodyPr/>
        <a:lstStyle/>
        <a:p>
          <a:r>
            <a:rPr lang="en-US"/>
            <a:t>Percent effort to calendar months</a:t>
          </a:r>
        </a:p>
      </dgm:t>
    </dgm:pt>
    <dgm:pt modelId="{C49702F6-C3A9-48E3-95C3-C145E62932A5}" type="parTrans" cxnId="{8B62E6E2-8B54-48FE-A8E2-881677EA689D}">
      <dgm:prSet/>
      <dgm:spPr/>
      <dgm:t>
        <a:bodyPr/>
        <a:lstStyle/>
        <a:p>
          <a:endParaRPr lang="en-US"/>
        </a:p>
      </dgm:t>
    </dgm:pt>
    <dgm:pt modelId="{0454269A-A9E8-4285-9929-58176A4E7345}" type="sibTrans" cxnId="{8B62E6E2-8B54-48FE-A8E2-881677EA689D}">
      <dgm:prSet/>
      <dgm:spPr/>
      <dgm:t>
        <a:bodyPr/>
        <a:lstStyle/>
        <a:p>
          <a:endParaRPr lang="en-US"/>
        </a:p>
      </dgm:t>
    </dgm:pt>
    <dgm:pt modelId="{BDC70109-60F0-4080-BDD3-996602A7ECAD}">
      <dgm:prSet/>
      <dgm:spPr/>
      <dgm:t>
        <a:bodyPr/>
        <a:lstStyle/>
        <a:p>
          <a:r>
            <a:rPr lang="en-US"/>
            <a:t>Be mindful of requirements from some sponsors such as salary caps or minimum effort</a:t>
          </a:r>
        </a:p>
      </dgm:t>
    </dgm:pt>
    <dgm:pt modelId="{5B04964A-A55F-4B3F-86D5-598CA4D61890}" type="parTrans" cxnId="{481FAB4C-EA89-4B26-9C11-E6ED8A65E9F8}">
      <dgm:prSet/>
      <dgm:spPr/>
      <dgm:t>
        <a:bodyPr/>
        <a:lstStyle/>
        <a:p>
          <a:endParaRPr lang="en-US"/>
        </a:p>
      </dgm:t>
    </dgm:pt>
    <dgm:pt modelId="{4A802143-D907-41C9-B226-869A82D06DC3}" type="sibTrans" cxnId="{481FAB4C-EA89-4B26-9C11-E6ED8A65E9F8}">
      <dgm:prSet/>
      <dgm:spPr/>
      <dgm:t>
        <a:bodyPr/>
        <a:lstStyle/>
        <a:p>
          <a:endParaRPr lang="en-US"/>
        </a:p>
      </dgm:t>
    </dgm:pt>
    <dgm:pt modelId="{CBBF2D7E-D21D-4B9B-BEF1-C9B6A49246DA}" type="pres">
      <dgm:prSet presAssocID="{3B146C8A-9A72-40A5-98DF-EAF87B104BF3}" presName="root" presStyleCnt="0">
        <dgm:presLayoutVars>
          <dgm:dir/>
          <dgm:resizeHandles val="exact"/>
        </dgm:presLayoutVars>
      </dgm:prSet>
      <dgm:spPr/>
    </dgm:pt>
    <dgm:pt modelId="{342739CE-BA0B-4DFE-BB36-03268D606CDE}" type="pres">
      <dgm:prSet presAssocID="{13EC0AF0-B848-4CFF-8F96-2BEAF62D94BF}" presName="compNode" presStyleCnt="0"/>
      <dgm:spPr/>
    </dgm:pt>
    <dgm:pt modelId="{C52D6F5C-FDE2-4E29-9476-68DCFEEE3045}" type="pres">
      <dgm:prSet presAssocID="{13EC0AF0-B848-4CFF-8F96-2BEAF62D94BF}" presName="bgRect" presStyleLbl="bgShp" presStyleIdx="0" presStyleCnt="3"/>
      <dgm:spPr/>
    </dgm:pt>
    <dgm:pt modelId="{DF3C5167-BC01-4E8C-83BF-1A8D480ED138}" type="pres">
      <dgm:prSet presAssocID="{13EC0AF0-B848-4CFF-8F96-2BEAF62D94B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704B497C-8490-4AD5-8F0C-A36C057B2310}" type="pres">
      <dgm:prSet presAssocID="{13EC0AF0-B848-4CFF-8F96-2BEAF62D94BF}" presName="spaceRect" presStyleCnt="0"/>
      <dgm:spPr/>
    </dgm:pt>
    <dgm:pt modelId="{9E7501AF-D9C4-4BE6-BA0B-E60552E5074F}" type="pres">
      <dgm:prSet presAssocID="{13EC0AF0-B848-4CFF-8F96-2BEAF62D94BF}" presName="parTx" presStyleLbl="revTx" presStyleIdx="0" presStyleCnt="5">
        <dgm:presLayoutVars>
          <dgm:chMax val="0"/>
          <dgm:chPref val="0"/>
        </dgm:presLayoutVars>
      </dgm:prSet>
      <dgm:spPr/>
    </dgm:pt>
    <dgm:pt modelId="{C5FB62F7-1E90-4B3A-B8FF-C8ED27DCA39B}" type="pres">
      <dgm:prSet presAssocID="{13EC0AF0-B848-4CFF-8F96-2BEAF62D94BF}" presName="desTx" presStyleLbl="revTx" presStyleIdx="1" presStyleCnt="5">
        <dgm:presLayoutVars/>
      </dgm:prSet>
      <dgm:spPr/>
    </dgm:pt>
    <dgm:pt modelId="{FEEDF6E3-BB9F-4A1D-AC0F-A261739E9C34}" type="pres">
      <dgm:prSet presAssocID="{3554F642-BB1F-4D0A-940A-8C4DECEEE20E}" presName="sibTrans" presStyleCnt="0"/>
      <dgm:spPr/>
    </dgm:pt>
    <dgm:pt modelId="{86F69A49-A298-457D-A3D5-FC387B0B027D}" type="pres">
      <dgm:prSet presAssocID="{17AAB5CC-EADA-4E8C-806F-82E0BDA9CE1F}" presName="compNode" presStyleCnt="0"/>
      <dgm:spPr/>
    </dgm:pt>
    <dgm:pt modelId="{AC5CDD92-3260-4042-9A25-E570CF8244EC}" type="pres">
      <dgm:prSet presAssocID="{17AAB5CC-EADA-4E8C-806F-82E0BDA9CE1F}" presName="bgRect" presStyleLbl="bgShp" presStyleIdx="1" presStyleCnt="3"/>
      <dgm:spPr/>
    </dgm:pt>
    <dgm:pt modelId="{69BB360E-D694-4440-9B63-0BC64E72DDDD}" type="pres">
      <dgm:prSet presAssocID="{17AAB5CC-EADA-4E8C-806F-82E0BDA9CE1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5026A86D-82AF-4B75-BC39-66D9C50A902C}" type="pres">
      <dgm:prSet presAssocID="{17AAB5CC-EADA-4E8C-806F-82E0BDA9CE1F}" presName="spaceRect" presStyleCnt="0"/>
      <dgm:spPr/>
    </dgm:pt>
    <dgm:pt modelId="{2CEEC663-1683-4293-B5D4-1109984393BC}" type="pres">
      <dgm:prSet presAssocID="{17AAB5CC-EADA-4E8C-806F-82E0BDA9CE1F}" presName="parTx" presStyleLbl="revTx" presStyleIdx="2" presStyleCnt="5">
        <dgm:presLayoutVars>
          <dgm:chMax val="0"/>
          <dgm:chPref val="0"/>
        </dgm:presLayoutVars>
      </dgm:prSet>
      <dgm:spPr/>
    </dgm:pt>
    <dgm:pt modelId="{EB718D07-1744-4065-9EAC-845BAAF18950}" type="pres">
      <dgm:prSet presAssocID="{17AAB5CC-EADA-4E8C-806F-82E0BDA9CE1F}" presName="desTx" presStyleLbl="revTx" presStyleIdx="3" presStyleCnt="5">
        <dgm:presLayoutVars/>
      </dgm:prSet>
      <dgm:spPr/>
    </dgm:pt>
    <dgm:pt modelId="{705AEEC4-CDBF-4938-8B25-8EC2A24D0693}" type="pres">
      <dgm:prSet presAssocID="{2A89D4FC-9F45-4EDB-ADC7-7BE2AA46A6EF}" presName="sibTrans" presStyleCnt="0"/>
      <dgm:spPr/>
    </dgm:pt>
    <dgm:pt modelId="{01FDF62E-1C2D-41F4-87A6-3C4171325B72}" type="pres">
      <dgm:prSet presAssocID="{BDC70109-60F0-4080-BDD3-996602A7ECAD}" presName="compNode" presStyleCnt="0"/>
      <dgm:spPr/>
    </dgm:pt>
    <dgm:pt modelId="{007B58DC-C65B-4E66-8367-193A1F2C6D51}" type="pres">
      <dgm:prSet presAssocID="{BDC70109-60F0-4080-BDD3-996602A7ECAD}" presName="bgRect" presStyleLbl="bgShp" presStyleIdx="2" presStyleCnt="3"/>
      <dgm:spPr/>
    </dgm:pt>
    <dgm:pt modelId="{1CC1F604-6D0E-4674-9018-19164943842B}" type="pres">
      <dgm:prSet presAssocID="{BDC70109-60F0-4080-BDD3-996602A7ECA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0F9A64B6-833F-43DE-A8F8-ABBB60DAFB50}" type="pres">
      <dgm:prSet presAssocID="{BDC70109-60F0-4080-BDD3-996602A7ECAD}" presName="spaceRect" presStyleCnt="0"/>
      <dgm:spPr/>
    </dgm:pt>
    <dgm:pt modelId="{565863F9-0EE7-4514-BF53-23D37AEB0909}" type="pres">
      <dgm:prSet presAssocID="{BDC70109-60F0-4080-BDD3-996602A7ECAD}" presName="parTx" presStyleLbl="revTx" presStyleIdx="4" presStyleCnt="5">
        <dgm:presLayoutVars>
          <dgm:chMax val="0"/>
          <dgm:chPref val="0"/>
        </dgm:presLayoutVars>
      </dgm:prSet>
      <dgm:spPr/>
    </dgm:pt>
  </dgm:ptLst>
  <dgm:cxnLst>
    <dgm:cxn modelId="{E62AA923-4368-4DFF-91D6-706A6304B99B}" type="presOf" srcId="{35E18C75-0A30-4D3D-9A0E-A95C1C67C4C3}" destId="{C5FB62F7-1E90-4B3A-B8FF-C8ED27DCA39B}" srcOrd="0" destOrd="1" presId="urn:microsoft.com/office/officeart/2018/2/layout/IconVerticalSolidList"/>
    <dgm:cxn modelId="{F99B7139-E433-435F-B821-7EEBA87C8BF8}" srcId="{3B146C8A-9A72-40A5-98DF-EAF87B104BF3}" destId="{17AAB5CC-EADA-4E8C-806F-82E0BDA9CE1F}" srcOrd="1" destOrd="0" parTransId="{0BC2556E-ADFE-4F49-A780-3C1F02FA3B6F}" sibTransId="{2A89D4FC-9F45-4EDB-ADC7-7BE2AA46A6EF}"/>
    <dgm:cxn modelId="{48370C64-9E2E-4E7A-9CBC-4C995E30E12B}" type="presOf" srcId="{13EC0AF0-B848-4CFF-8F96-2BEAF62D94BF}" destId="{9E7501AF-D9C4-4BE6-BA0B-E60552E5074F}" srcOrd="0" destOrd="0" presId="urn:microsoft.com/office/officeart/2018/2/layout/IconVerticalSolidList"/>
    <dgm:cxn modelId="{481FAB4C-EA89-4B26-9C11-E6ED8A65E9F8}" srcId="{3B146C8A-9A72-40A5-98DF-EAF87B104BF3}" destId="{BDC70109-60F0-4080-BDD3-996602A7ECAD}" srcOrd="2" destOrd="0" parTransId="{5B04964A-A55F-4B3F-86D5-598CA4D61890}" sibTransId="{4A802143-D907-41C9-B226-869A82D06DC3}"/>
    <dgm:cxn modelId="{3FE05353-EB4A-442C-9EEF-F6F819C4CA5D}" srcId="{3B146C8A-9A72-40A5-98DF-EAF87B104BF3}" destId="{13EC0AF0-B848-4CFF-8F96-2BEAF62D94BF}" srcOrd="0" destOrd="0" parTransId="{00A14894-DA1A-477D-8A41-51FD4F1A021D}" sibTransId="{3554F642-BB1F-4D0A-940A-8C4DECEEE20E}"/>
    <dgm:cxn modelId="{6760B775-22F4-4A58-80CC-9BAE7336E2A0}" type="presOf" srcId="{17AAB5CC-EADA-4E8C-806F-82E0BDA9CE1F}" destId="{2CEEC663-1683-4293-B5D4-1109984393BC}" srcOrd="0" destOrd="0" presId="urn:microsoft.com/office/officeart/2018/2/layout/IconVerticalSolidList"/>
    <dgm:cxn modelId="{8550827F-863C-4FB2-BCB0-C0F4F8D387AE}" type="presOf" srcId="{3B146C8A-9A72-40A5-98DF-EAF87B104BF3}" destId="{CBBF2D7E-D21D-4B9B-BEF1-C9B6A49246DA}" srcOrd="0" destOrd="0" presId="urn:microsoft.com/office/officeart/2018/2/layout/IconVerticalSolidList"/>
    <dgm:cxn modelId="{0CCD24C6-77DE-4E7C-B061-34F00A57C189}" type="presOf" srcId="{35188D03-39A0-4BA1-82B0-F8C35E04D553}" destId="{C5FB62F7-1E90-4B3A-B8FF-C8ED27DCA39B}" srcOrd="0" destOrd="0" presId="urn:microsoft.com/office/officeart/2018/2/layout/IconVerticalSolidList"/>
    <dgm:cxn modelId="{422C61CD-A444-4299-B97C-51A2C24E6402}" srcId="{13EC0AF0-B848-4CFF-8F96-2BEAF62D94BF}" destId="{35188D03-39A0-4BA1-82B0-F8C35E04D553}" srcOrd="0" destOrd="0" parTransId="{F6F7572F-A9E7-43DE-B9DC-888FDE217587}" sibTransId="{F253CAB4-AC4C-4A14-B68D-35A4C7A0646F}"/>
    <dgm:cxn modelId="{A1F010CF-AACF-42C3-9BDF-10E569FFFF4D}" type="presOf" srcId="{DA7D6210-4483-4F13-BCF9-03EFCBCF5637}" destId="{EB718D07-1744-4065-9EAC-845BAAF18950}" srcOrd="0" destOrd="0" presId="urn:microsoft.com/office/officeart/2018/2/layout/IconVerticalSolidList"/>
    <dgm:cxn modelId="{8B62E6E2-8B54-48FE-A8E2-881677EA689D}" srcId="{17AAB5CC-EADA-4E8C-806F-82E0BDA9CE1F}" destId="{DA7D6210-4483-4F13-BCF9-03EFCBCF5637}" srcOrd="0" destOrd="0" parTransId="{C49702F6-C3A9-48E3-95C3-C145E62932A5}" sibTransId="{0454269A-A9E8-4285-9929-58176A4E7345}"/>
    <dgm:cxn modelId="{6A59BDE3-BCFD-4CEC-9B4A-D72BDA738F6D}" type="presOf" srcId="{BDC70109-60F0-4080-BDD3-996602A7ECAD}" destId="{565863F9-0EE7-4514-BF53-23D37AEB0909}" srcOrd="0" destOrd="0" presId="urn:microsoft.com/office/officeart/2018/2/layout/IconVerticalSolidList"/>
    <dgm:cxn modelId="{028C4FE8-285A-4D66-8C66-C6A0BA2C8445}" srcId="{13EC0AF0-B848-4CFF-8F96-2BEAF62D94BF}" destId="{35E18C75-0A30-4D3D-9A0E-A95C1C67C4C3}" srcOrd="1" destOrd="0" parTransId="{E8671FE5-F6D1-4C1D-AB21-52E47F7A7C2C}" sibTransId="{8FD5AB36-A2EB-45F6-980C-E63F204B86D7}"/>
    <dgm:cxn modelId="{D94255A7-D540-4210-955A-F24F3F820989}" type="presParOf" srcId="{CBBF2D7E-D21D-4B9B-BEF1-C9B6A49246DA}" destId="{342739CE-BA0B-4DFE-BB36-03268D606CDE}" srcOrd="0" destOrd="0" presId="urn:microsoft.com/office/officeart/2018/2/layout/IconVerticalSolidList"/>
    <dgm:cxn modelId="{1BB63090-1C53-4C50-A4EB-97619699BA13}" type="presParOf" srcId="{342739CE-BA0B-4DFE-BB36-03268D606CDE}" destId="{C52D6F5C-FDE2-4E29-9476-68DCFEEE3045}" srcOrd="0" destOrd="0" presId="urn:microsoft.com/office/officeart/2018/2/layout/IconVerticalSolidList"/>
    <dgm:cxn modelId="{B91DA527-7C9A-4010-ADB9-19C22BD48B11}" type="presParOf" srcId="{342739CE-BA0B-4DFE-BB36-03268D606CDE}" destId="{DF3C5167-BC01-4E8C-83BF-1A8D480ED138}" srcOrd="1" destOrd="0" presId="urn:microsoft.com/office/officeart/2018/2/layout/IconVerticalSolidList"/>
    <dgm:cxn modelId="{CB5866C9-819D-4681-B4A0-8CEDCA150AB4}" type="presParOf" srcId="{342739CE-BA0B-4DFE-BB36-03268D606CDE}" destId="{704B497C-8490-4AD5-8F0C-A36C057B2310}" srcOrd="2" destOrd="0" presId="urn:microsoft.com/office/officeart/2018/2/layout/IconVerticalSolidList"/>
    <dgm:cxn modelId="{9C414AA9-5976-4544-95BA-99FF910B29F3}" type="presParOf" srcId="{342739CE-BA0B-4DFE-BB36-03268D606CDE}" destId="{9E7501AF-D9C4-4BE6-BA0B-E60552E5074F}" srcOrd="3" destOrd="0" presId="urn:microsoft.com/office/officeart/2018/2/layout/IconVerticalSolidList"/>
    <dgm:cxn modelId="{FC7522CE-D9D8-484A-919D-99F98AF1862D}" type="presParOf" srcId="{342739CE-BA0B-4DFE-BB36-03268D606CDE}" destId="{C5FB62F7-1E90-4B3A-B8FF-C8ED27DCA39B}" srcOrd="4" destOrd="0" presId="urn:microsoft.com/office/officeart/2018/2/layout/IconVerticalSolidList"/>
    <dgm:cxn modelId="{22793FD7-627C-4941-81C8-C7BFCF9AA8DE}" type="presParOf" srcId="{CBBF2D7E-D21D-4B9B-BEF1-C9B6A49246DA}" destId="{FEEDF6E3-BB9F-4A1D-AC0F-A261739E9C34}" srcOrd="1" destOrd="0" presId="urn:microsoft.com/office/officeart/2018/2/layout/IconVerticalSolidList"/>
    <dgm:cxn modelId="{3DEE7C62-05A9-4BB1-8153-1C9A089F20A7}" type="presParOf" srcId="{CBBF2D7E-D21D-4B9B-BEF1-C9B6A49246DA}" destId="{86F69A49-A298-457D-A3D5-FC387B0B027D}" srcOrd="2" destOrd="0" presId="urn:microsoft.com/office/officeart/2018/2/layout/IconVerticalSolidList"/>
    <dgm:cxn modelId="{7BC77010-25A7-4A9B-A3D4-D188F5068B16}" type="presParOf" srcId="{86F69A49-A298-457D-A3D5-FC387B0B027D}" destId="{AC5CDD92-3260-4042-9A25-E570CF8244EC}" srcOrd="0" destOrd="0" presId="urn:microsoft.com/office/officeart/2018/2/layout/IconVerticalSolidList"/>
    <dgm:cxn modelId="{74A1D5EB-9C3A-4A6E-BC6F-1727D3EB2D43}" type="presParOf" srcId="{86F69A49-A298-457D-A3D5-FC387B0B027D}" destId="{69BB360E-D694-4440-9B63-0BC64E72DDDD}" srcOrd="1" destOrd="0" presId="urn:microsoft.com/office/officeart/2018/2/layout/IconVerticalSolidList"/>
    <dgm:cxn modelId="{544D5746-D73B-4FFF-80D5-7EAE2F0FD359}" type="presParOf" srcId="{86F69A49-A298-457D-A3D5-FC387B0B027D}" destId="{5026A86D-82AF-4B75-BC39-66D9C50A902C}" srcOrd="2" destOrd="0" presId="urn:microsoft.com/office/officeart/2018/2/layout/IconVerticalSolidList"/>
    <dgm:cxn modelId="{13EC6355-3241-4FF5-ACC5-115FF508D6AE}" type="presParOf" srcId="{86F69A49-A298-457D-A3D5-FC387B0B027D}" destId="{2CEEC663-1683-4293-B5D4-1109984393BC}" srcOrd="3" destOrd="0" presId="urn:microsoft.com/office/officeart/2018/2/layout/IconVerticalSolidList"/>
    <dgm:cxn modelId="{086D7113-6285-48C4-8159-AEEB2505C744}" type="presParOf" srcId="{86F69A49-A298-457D-A3D5-FC387B0B027D}" destId="{EB718D07-1744-4065-9EAC-845BAAF18950}" srcOrd="4" destOrd="0" presId="urn:microsoft.com/office/officeart/2018/2/layout/IconVerticalSolidList"/>
    <dgm:cxn modelId="{0A62D28F-B7A4-4EF0-93E9-BA0131F6A513}" type="presParOf" srcId="{CBBF2D7E-D21D-4B9B-BEF1-C9B6A49246DA}" destId="{705AEEC4-CDBF-4938-8B25-8EC2A24D0693}" srcOrd="3" destOrd="0" presId="urn:microsoft.com/office/officeart/2018/2/layout/IconVerticalSolidList"/>
    <dgm:cxn modelId="{0ED9E806-1986-4ED3-87AE-D184F3430823}" type="presParOf" srcId="{CBBF2D7E-D21D-4B9B-BEF1-C9B6A49246DA}" destId="{01FDF62E-1C2D-41F4-87A6-3C4171325B72}" srcOrd="4" destOrd="0" presId="urn:microsoft.com/office/officeart/2018/2/layout/IconVerticalSolidList"/>
    <dgm:cxn modelId="{89558246-848F-4073-967B-0AD374B2DA49}" type="presParOf" srcId="{01FDF62E-1C2D-41F4-87A6-3C4171325B72}" destId="{007B58DC-C65B-4E66-8367-193A1F2C6D51}" srcOrd="0" destOrd="0" presId="urn:microsoft.com/office/officeart/2018/2/layout/IconVerticalSolidList"/>
    <dgm:cxn modelId="{2F2EC31E-659A-46FA-ACA8-A0A947F4C3DD}" type="presParOf" srcId="{01FDF62E-1C2D-41F4-87A6-3C4171325B72}" destId="{1CC1F604-6D0E-4674-9018-19164943842B}" srcOrd="1" destOrd="0" presId="urn:microsoft.com/office/officeart/2018/2/layout/IconVerticalSolidList"/>
    <dgm:cxn modelId="{685EADFA-95C9-4B4F-8901-A6FF3B8C7DFF}" type="presParOf" srcId="{01FDF62E-1C2D-41F4-87A6-3C4171325B72}" destId="{0F9A64B6-833F-43DE-A8F8-ABBB60DAFB50}" srcOrd="2" destOrd="0" presId="urn:microsoft.com/office/officeart/2018/2/layout/IconVerticalSolidList"/>
    <dgm:cxn modelId="{FA238D91-6A14-4345-94AF-B55223703830}" type="presParOf" srcId="{01FDF62E-1C2D-41F4-87A6-3C4171325B72}" destId="{565863F9-0EE7-4514-BF53-23D37AEB090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48CB6-6E53-4108-9B7A-C81E031EC5F6}">
      <dsp:nvSpPr>
        <dsp:cNvPr id="0" name=""/>
        <dsp:cNvSpPr/>
      </dsp:nvSpPr>
      <dsp:spPr>
        <a:xfrm>
          <a:off x="227773" y="825726"/>
          <a:ext cx="914287" cy="9142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B4310C-FA31-4987-BBFF-D114BFE39430}">
      <dsp:nvSpPr>
        <dsp:cNvPr id="0" name=""/>
        <dsp:cNvSpPr/>
      </dsp:nvSpPr>
      <dsp:spPr>
        <a:xfrm>
          <a:off x="419774" y="1017726"/>
          <a:ext cx="530286" cy="530286"/>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BBC5E6-9AF2-4FB1-BF45-DFF95CB2EB82}">
      <dsp:nvSpPr>
        <dsp:cNvPr id="0" name=""/>
        <dsp:cNvSpPr/>
      </dsp:nvSpPr>
      <dsp:spPr>
        <a:xfrm>
          <a:off x="1337980" y="825726"/>
          <a:ext cx="2155107" cy="914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rtl="0">
            <a:lnSpc>
              <a:spcPct val="100000"/>
            </a:lnSpc>
            <a:spcBef>
              <a:spcPct val="0"/>
            </a:spcBef>
            <a:spcAft>
              <a:spcPct val="35000"/>
            </a:spcAft>
            <a:buNone/>
          </a:pPr>
          <a:r>
            <a:rPr lang="en-US" sz="1700" kern="1200" dirty="0"/>
            <a:t>Discuss </a:t>
          </a:r>
          <a:r>
            <a:rPr lang="en-US" sz="1700" kern="1200" dirty="0">
              <a:latin typeface="Calibri Light" panose="020F0302020204030204"/>
            </a:rPr>
            <a:t>grants</a:t>
          </a:r>
          <a:r>
            <a:rPr lang="en-US" sz="1700" kern="1200" dirty="0"/>
            <a:t> available</a:t>
          </a:r>
          <a:r>
            <a:rPr lang="en-US" sz="1700" kern="1200" dirty="0">
              <a:latin typeface="Calibri Light" panose="020F0302020204030204"/>
            </a:rPr>
            <a:t> including those</a:t>
          </a:r>
          <a:r>
            <a:rPr lang="en-US" sz="1700" kern="1200" dirty="0"/>
            <a:t> from NNLM</a:t>
          </a:r>
          <a:r>
            <a:rPr lang="en-US" sz="1700" kern="1200" dirty="0">
              <a:latin typeface="Calibri Light" panose="020F0302020204030204"/>
            </a:rPr>
            <a:t> Region 3</a:t>
          </a:r>
          <a:r>
            <a:rPr lang="en-US" sz="1700" kern="1200" dirty="0"/>
            <a:t>.</a:t>
          </a:r>
        </a:p>
      </dsp:txBody>
      <dsp:txXfrm>
        <a:off x="1337980" y="825726"/>
        <a:ext cx="2155107" cy="914287"/>
      </dsp:txXfrm>
    </dsp:sp>
    <dsp:sp modelId="{376ABAF9-5C30-4585-A279-2CD5B639D7EB}">
      <dsp:nvSpPr>
        <dsp:cNvPr id="0" name=""/>
        <dsp:cNvSpPr/>
      </dsp:nvSpPr>
      <dsp:spPr>
        <a:xfrm>
          <a:off x="3868599" y="825726"/>
          <a:ext cx="914287" cy="9142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8F34B0-C591-4D23-85F3-832650840595}">
      <dsp:nvSpPr>
        <dsp:cNvPr id="0" name=""/>
        <dsp:cNvSpPr/>
      </dsp:nvSpPr>
      <dsp:spPr>
        <a:xfrm>
          <a:off x="4060599" y="1017726"/>
          <a:ext cx="530286" cy="530286"/>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050BCE-B36D-4338-9FC1-6F8EFEE32789}">
      <dsp:nvSpPr>
        <dsp:cNvPr id="0" name=""/>
        <dsp:cNvSpPr/>
      </dsp:nvSpPr>
      <dsp:spPr>
        <a:xfrm>
          <a:off x="4978805" y="825726"/>
          <a:ext cx="2155107" cy="914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Explain the different sections of a grant application.</a:t>
          </a:r>
        </a:p>
      </dsp:txBody>
      <dsp:txXfrm>
        <a:off x="4978805" y="825726"/>
        <a:ext cx="2155107" cy="914287"/>
      </dsp:txXfrm>
    </dsp:sp>
    <dsp:sp modelId="{789E694E-7A96-4B7D-837E-BDA007B33A15}">
      <dsp:nvSpPr>
        <dsp:cNvPr id="0" name=""/>
        <dsp:cNvSpPr/>
      </dsp:nvSpPr>
      <dsp:spPr>
        <a:xfrm>
          <a:off x="7509424" y="825726"/>
          <a:ext cx="914287" cy="9142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363192-E5AA-4713-91F0-62D657D2DD50}">
      <dsp:nvSpPr>
        <dsp:cNvPr id="0" name=""/>
        <dsp:cNvSpPr/>
      </dsp:nvSpPr>
      <dsp:spPr>
        <a:xfrm>
          <a:off x="7701424" y="1017726"/>
          <a:ext cx="530286" cy="530286"/>
        </a:xfrm>
        <a:prstGeom prst="rect">
          <a:avLst/>
        </a:prstGeom>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CD01BD-3579-400A-A6AB-9EDA6B768858}">
      <dsp:nvSpPr>
        <dsp:cNvPr id="0" name=""/>
        <dsp:cNvSpPr/>
      </dsp:nvSpPr>
      <dsp:spPr>
        <a:xfrm>
          <a:off x="8619630" y="825726"/>
          <a:ext cx="2155107" cy="914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Identify documents to include with a grant proposal.</a:t>
          </a:r>
        </a:p>
      </dsp:txBody>
      <dsp:txXfrm>
        <a:off x="8619630" y="825726"/>
        <a:ext cx="2155107" cy="914287"/>
      </dsp:txXfrm>
    </dsp:sp>
    <dsp:sp modelId="{B7A3D5D2-EA0B-4FA0-BEB6-7C458F35C05F}">
      <dsp:nvSpPr>
        <dsp:cNvPr id="0" name=""/>
        <dsp:cNvSpPr/>
      </dsp:nvSpPr>
      <dsp:spPr>
        <a:xfrm>
          <a:off x="227773" y="2452790"/>
          <a:ext cx="914287" cy="9142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48B8B-05B6-45D8-AA24-633DFDC13687}">
      <dsp:nvSpPr>
        <dsp:cNvPr id="0" name=""/>
        <dsp:cNvSpPr/>
      </dsp:nvSpPr>
      <dsp:spPr>
        <a:xfrm>
          <a:off x="419774" y="2644791"/>
          <a:ext cx="530286" cy="530286"/>
        </a:xfrm>
        <a:prstGeom prst="rect">
          <a:avLst/>
        </a:prstGeom>
        <a:blipFill>
          <a:blip xmlns:r="http://schemas.openxmlformats.org/officeDocument/2006/relationships"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CC440-7DBE-4372-A9B2-DDABC46D8293}">
      <dsp:nvSpPr>
        <dsp:cNvPr id="0" name=""/>
        <dsp:cNvSpPr/>
      </dsp:nvSpPr>
      <dsp:spPr>
        <a:xfrm>
          <a:off x="1337980" y="2452790"/>
          <a:ext cx="2155107" cy="914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Describe elements of the budget proposal.</a:t>
          </a:r>
        </a:p>
      </dsp:txBody>
      <dsp:txXfrm>
        <a:off x="1337980" y="2452790"/>
        <a:ext cx="2155107" cy="914287"/>
      </dsp:txXfrm>
    </dsp:sp>
    <dsp:sp modelId="{172C3FA5-1E59-4991-B06F-9DB4817A1DAF}">
      <dsp:nvSpPr>
        <dsp:cNvPr id="0" name=""/>
        <dsp:cNvSpPr/>
      </dsp:nvSpPr>
      <dsp:spPr>
        <a:xfrm>
          <a:off x="3868599" y="2452790"/>
          <a:ext cx="914287" cy="9142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7823ED-D481-40E9-8F5E-6D1A8C541D4D}">
      <dsp:nvSpPr>
        <dsp:cNvPr id="0" name=""/>
        <dsp:cNvSpPr/>
      </dsp:nvSpPr>
      <dsp:spPr>
        <a:xfrm>
          <a:off x="4060599" y="2644791"/>
          <a:ext cx="530286" cy="530286"/>
        </a:xfrm>
        <a:prstGeom prst="rect">
          <a:avLst/>
        </a:prstGeom>
        <a:blipFill>
          <a:blip xmlns:r="http://schemas.openxmlformats.org/officeDocument/2006/relationships"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7AE793-54F5-4A7A-A3BF-6C3400AC1016}">
      <dsp:nvSpPr>
        <dsp:cNvPr id="0" name=""/>
        <dsp:cNvSpPr/>
      </dsp:nvSpPr>
      <dsp:spPr>
        <a:xfrm>
          <a:off x="4978805" y="2452790"/>
          <a:ext cx="2155107" cy="914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Identify common mistakes made by proposal writers.</a:t>
          </a:r>
        </a:p>
      </dsp:txBody>
      <dsp:txXfrm>
        <a:off x="4978805" y="2452790"/>
        <a:ext cx="2155107" cy="9142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63FAB-E547-488D-8F8B-DC1399F0A18A}">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4BCB81-EAD8-4C5D-B9D6-2B883F9FA93B}">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What is the maximum amount of funds I am able to apply for?</a:t>
          </a:r>
        </a:p>
      </dsp:txBody>
      <dsp:txXfrm>
        <a:off x="0" y="0"/>
        <a:ext cx="6900512" cy="1384035"/>
      </dsp:txXfrm>
    </dsp:sp>
    <dsp:sp modelId="{EECF14A3-77AE-46ED-BF8B-50BDE8858375}">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70064E-E56B-449D-B50E-EAC4FD0B30CE}">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What is the budget period I am budgeting for?</a:t>
          </a:r>
        </a:p>
      </dsp:txBody>
      <dsp:txXfrm>
        <a:off x="0" y="1384035"/>
        <a:ext cx="6900512" cy="1384035"/>
      </dsp:txXfrm>
    </dsp:sp>
    <dsp:sp modelId="{EC81AF8E-1937-4A24-ACDD-68A5458DBE64}">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9EB403-6005-43D8-9AF8-EDD60BD608DB}">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Are there any restrictions associated with this opportunity?</a:t>
          </a:r>
        </a:p>
      </dsp:txBody>
      <dsp:txXfrm>
        <a:off x="0" y="2768070"/>
        <a:ext cx="6900512" cy="1384035"/>
      </dsp:txXfrm>
    </dsp:sp>
    <dsp:sp modelId="{BFAB7146-8038-454A-92C2-56CEEA3C5389}">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29FBE6-4570-41BA-8CCF-771E0A3534E5}">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Would I be able to do this project with the funds being offered?</a:t>
          </a:r>
        </a:p>
      </dsp:txBody>
      <dsp:txXfrm>
        <a:off x="0" y="4152105"/>
        <a:ext cx="6900512" cy="13840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57CEB-A977-48B3-9950-967F66B1E8C2}">
      <dsp:nvSpPr>
        <dsp:cNvPr id="0" name=""/>
        <dsp:cNvSpPr/>
      </dsp:nvSpPr>
      <dsp:spPr>
        <a:xfrm>
          <a:off x="973190" y="989816"/>
          <a:ext cx="1264141" cy="1264141"/>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1E1F9C-06E0-4B17-9635-E689D8C1F7CB}">
      <dsp:nvSpPr>
        <dsp:cNvPr id="0" name=""/>
        <dsp:cNvSpPr/>
      </dsp:nvSpPr>
      <dsp:spPr>
        <a:xfrm>
          <a:off x="1242597" y="1259224"/>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AE9411-07DD-4B88-8965-29CCD02027F2}">
      <dsp:nvSpPr>
        <dsp:cNvPr id="0" name=""/>
        <dsp:cNvSpPr/>
      </dsp:nvSpPr>
      <dsp:spPr>
        <a:xfrm>
          <a:off x="569079" y="264770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Materials &amp; Supplies</a:t>
          </a:r>
        </a:p>
      </dsp:txBody>
      <dsp:txXfrm>
        <a:off x="569079" y="2647707"/>
        <a:ext cx="2072362" cy="720000"/>
      </dsp:txXfrm>
    </dsp:sp>
    <dsp:sp modelId="{324F8C91-D8E0-4996-9D37-B53ABBA07E35}">
      <dsp:nvSpPr>
        <dsp:cNvPr id="0" name=""/>
        <dsp:cNvSpPr/>
      </dsp:nvSpPr>
      <dsp:spPr>
        <a:xfrm>
          <a:off x="3408216" y="989816"/>
          <a:ext cx="1264141" cy="1264141"/>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CB42A6-DB65-4763-8FC7-9C4BACEFBAB2}">
      <dsp:nvSpPr>
        <dsp:cNvPr id="0" name=""/>
        <dsp:cNvSpPr/>
      </dsp:nvSpPr>
      <dsp:spPr>
        <a:xfrm>
          <a:off x="3677623" y="1259224"/>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0E4609-A207-4D1E-9D6F-6BD3A174DD0D}">
      <dsp:nvSpPr>
        <dsp:cNvPr id="0" name=""/>
        <dsp:cNvSpPr/>
      </dsp:nvSpPr>
      <dsp:spPr>
        <a:xfrm>
          <a:off x="3004105" y="264770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Consulting</a:t>
          </a:r>
        </a:p>
      </dsp:txBody>
      <dsp:txXfrm>
        <a:off x="3004105" y="2647707"/>
        <a:ext cx="2072362" cy="720000"/>
      </dsp:txXfrm>
    </dsp:sp>
    <dsp:sp modelId="{7DAF6EE9-39F9-4F99-B665-3DE87A7E2677}">
      <dsp:nvSpPr>
        <dsp:cNvPr id="0" name=""/>
        <dsp:cNvSpPr/>
      </dsp:nvSpPr>
      <dsp:spPr>
        <a:xfrm>
          <a:off x="5843242" y="989816"/>
          <a:ext cx="1264141" cy="1264141"/>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E3E965-427B-4DFF-B661-68173607AE1C}">
      <dsp:nvSpPr>
        <dsp:cNvPr id="0" name=""/>
        <dsp:cNvSpPr/>
      </dsp:nvSpPr>
      <dsp:spPr>
        <a:xfrm>
          <a:off x="6112649" y="1259224"/>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333AE5-EF66-4D39-AE1B-8874B61B9209}">
      <dsp:nvSpPr>
        <dsp:cNvPr id="0" name=""/>
        <dsp:cNvSpPr/>
      </dsp:nvSpPr>
      <dsp:spPr>
        <a:xfrm>
          <a:off x="5439131" y="264770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Publications</a:t>
          </a:r>
        </a:p>
      </dsp:txBody>
      <dsp:txXfrm>
        <a:off x="5439131" y="2647707"/>
        <a:ext cx="2072362" cy="720000"/>
      </dsp:txXfrm>
    </dsp:sp>
    <dsp:sp modelId="{2E8C500D-6551-4CD0-92E6-A91A47613326}">
      <dsp:nvSpPr>
        <dsp:cNvPr id="0" name=""/>
        <dsp:cNvSpPr/>
      </dsp:nvSpPr>
      <dsp:spPr>
        <a:xfrm>
          <a:off x="8278268" y="989816"/>
          <a:ext cx="1264141" cy="1264141"/>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5AF85-0E5E-48C7-AD00-5C4E5CD993DF}">
      <dsp:nvSpPr>
        <dsp:cNvPr id="0" name=""/>
        <dsp:cNvSpPr/>
      </dsp:nvSpPr>
      <dsp:spPr>
        <a:xfrm>
          <a:off x="8547675" y="1259224"/>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56E9E8-D273-4B53-B1C8-1E64C39AB6FF}">
      <dsp:nvSpPr>
        <dsp:cNvPr id="0" name=""/>
        <dsp:cNvSpPr/>
      </dsp:nvSpPr>
      <dsp:spPr>
        <a:xfrm>
          <a:off x="7874157" y="264770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Anything that does not have a standard budget category</a:t>
          </a:r>
        </a:p>
      </dsp:txBody>
      <dsp:txXfrm>
        <a:off x="7874157" y="2647707"/>
        <a:ext cx="207236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4897D-CBE7-462D-A516-3192684BBD5E}">
      <dsp:nvSpPr>
        <dsp:cNvPr id="0" name=""/>
        <dsp:cNvSpPr/>
      </dsp:nvSpPr>
      <dsp:spPr>
        <a:xfrm>
          <a:off x="3080"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RFP: Request for Proposals</a:t>
          </a:r>
        </a:p>
      </dsp:txBody>
      <dsp:txXfrm>
        <a:off x="3080" y="587032"/>
        <a:ext cx="2444055" cy="1466433"/>
      </dsp:txXfrm>
    </dsp:sp>
    <dsp:sp modelId="{353645F1-60F4-42E8-ABFF-EEBEC8C71989}">
      <dsp:nvSpPr>
        <dsp:cNvPr id="0" name=""/>
        <dsp:cNvSpPr/>
      </dsp:nvSpPr>
      <dsp:spPr>
        <a:xfrm>
          <a:off x="2691541"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RFA: Request for Applications</a:t>
          </a:r>
        </a:p>
      </dsp:txBody>
      <dsp:txXfrm>
        <a:off x="2691541" y="587032"/>
        <a:ext cx="2444055" cy="1466433"/>
      </dsp:txXfrm>
    </dsp:sp>
    <dsp:sp modelId="{FE569181-4A17-49E0-8EFB-62CAD607A886}">
      <dsp:nvSpPr>
        <dsp:cNvPr id="0" name=""/>
        <dsp:cNvSpPr/>
      </dsp:nvSpPr>
      <dsp:spPr>
        <a:xfrm>
          <a:off x="5380002"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CFA: Call for Applications</a:t>
          </a:r>
        </a:p>
      </dsp:txBody>
      <dsp:txXfrm>
        <a:off x="5380002" y="587032"/>
        <a:ext cx="2444055" cy="1466433"/>
      </dsp:txXfrm>
    </dsp:sp>
    <dsp:sp modelId="{7F65BE95-0866-4529-A9DA-F0E5AE56D678}">
      <dsp:nvSpPr>
        <dsp:cNvPr id="0" name=""/>
        <dsp:cNvSpPr/>
      </dsp:nvSpPr>
      <dsp:spPr>
        <a:xfrm>
          <a:off x="8068463"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FOA: Funding Opportunity Announcement</a:t>
          </a:r>
        </a:p>
      </dsp:txBody>
      <dsp:txXfrm>
        <a:off x="8068463" y="587032"/>
        <a:ext cx="2444055" cy="1466433"/>
      </dsp:txXfrm>
    </dsp:sp>
    <dsp:sp modelId="{CF097A2E-DD31-4104-8F07-0110FB9D820C}">
      <dsp:nvSpPr>
        <dsp:cNvPr id="0" name=""/>
        <dsp:cNvSpPr/>
      </dsp:nvSpPr>
      <dsp:spPr>
        <a:xfrm>
          <a:off x="1347311"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PA: Program Announcement</a:t>
          </a:r>
        </a:p>
      </dsp:txBody>
      <dsp:txXfrm>
        <a:off x="1347311" y="2297871"/>
        <a:ext cx="2444055" cy="1466433"/>
      </dsp:txXfrm>
    </dsp:sp>
    <dsp:sp modelId="{B35DE9AE-FC94-4B02-AAA7-AC9D03399DE9}">
      <dsp:nvSpPr>
        <dsp:cNvPr id="0" name=""/>
        <dsp:cNvSpPr/>
      </dsp:nvSpPr>
      <dsp:spPr>
        <a:xfrm>
          <a:off x="4035772"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LOI: Letter of Intent </a:t>
          </a:r>
        </a:p>
      </dsp:txBody>
      <dsp:txXfrm>
        <a:off x="4035772" y="2297871"/>
        <a:ext cx="2444055" cy="1466433"/>
      </dsp:txXfrm>
    </dsp:sp>
    <dsp:sp modelId="{35CC29B6-BE63-4C02-8323-BC12A1C7812C}">
      <dsp:nvSpPr>
        <dsp:cNvPr id="0" name=""/>
        <dsp:cNvSpPr/>
      </dsp:nvSpPr>
      <dsp:spPr>
        <a:xfrm>
          <a:off x="6724233"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Letter of Application</a:t>
          </a:r>
        </a:p>
      </dsp:txBody>
      <dsp:txXfrm>
        <a:off x="6724233" y="2297871"/>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6EF4F-5242-4AEB-ACD3-067032312F44}">
      <dsp:nvSpPr>
        <dsp:cNvPr id="0" name=""/>
        <dsp:cNvSpPr/>
      </dsp:nvSpPr>
      <dsp:spPr>
        <a:xfrm>
          <a:off x="0" y="4300"/>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8932A5-6CA5-4B05-9824-708AC9B07A6F}">
      <dsp:nvSpPr>
        <dsp:cNvPr id="0" name=""/>
        <dsp:cNvSpPr/>
      </dsp:nvSpPr>
      <dsp:spPr>
        <a:xfrm>
          <a:off x="277094" y="210403"/>
          <a:ext cx="503807" cy="503807"/>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D9F07E-1EC7-497B-9CBA-D56BD1EDFED8}">
      <dsp:nvSpPr>
        <dsp:cNvPr id="0" name=""/>
        <dsp:cNvSpPr/>
      </dsp:nvSpPr>
      <dsp:spPr>
        <a:xfrm>
          <a:off x="1057996" y="4300"/>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Keep track of everything</a:t>
          </a:r>
        </a:p>
      </dsp:txBody>
      <dsp:txXfrm>
        <a:off x="1057996" y="4300"/>
        <a:ext cx="5205643" cy="916014"/>
      </dsp:txXfrm>
    </dsp:sp>
    <dsp:sp modelId="{B772E6F9-1031-4983-9B0C-273DD3FE795E}">
      <dsp:nvSpPr>
        <dsp:cNvPr id="0" name=""/>
        <dsp:cNvSpPr/>
      </dsp:nvSpPr>
      <dsp:spPr>
        <a:xfrm>
          <a:off x="0" y="1149318"/>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F6E62-2E45-4DB2-8A1C-68A48A2BBF6C}">
      <dsp:nvSpPr>
        <dsp:cNvPr id="0" name=""/>
        <dsp:cNvSpPr/>
      </dsp:nvSpPr>
      <dsp:spPr>
        <a:xfrm>
          <a:off x="277094" y="1355421"/>
          <a:ext cx="503807" cy="503807"/>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53CA5F-C66A-4847-842D-AE6062B10E09}">
      <dsp:nvSpPr>
        <dsp:cNvPr id="0" name=""/>
        <dsp:cNvSpPr/>
      </dsp:nvSpPr>
      <dsp:spPr>
        <a:xfrm>
          <a:off x="1057996" y="1149318"/>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Create a grant library.</a:t>
          </a:r>
        </a:p>
      </dsp:txBody>
      <dsp:txXfrm>
        <a:off x="1057996" y="1149318"/>
        <a:ext cx="5205643" cy="916014"/>
      </dsp:txXfrm>
    </dsp:sp>
    <dsp:sp modelId="{C2B964EC-75CD-4AB0-8CEC-1C441FF44F60}">
      <dsp:nvSpPr>
        <dsp:cNvPr id="0" name=""/>
        <dsp:cNvSpPr/>
      </dsp:nvSpPr>
      <dsp:spPr>
        <a:xfrm>
          <a:off x="0" y="2294336"/>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B48278-8F5D-4F3D-AA37-79EFA35EE8AC}">
      <dsp:nvSpPr>
        <dsp:cNvPr id="0" name=""/>
        <dsp:cNvSpPr/>
      </dsp:nvSpPr>
      <dsp:spPr>
        <a:xfrm>
          <a:off x="277094" y="2500440"/>
          <a:ext cx="503807" cy="503807"/>
        </a:xfrm>
        <a:prstGeom prst="rect">
          <a:avLst/>
        </a:prstGeom>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F5441D-9E82-4D6C-9A69-B60AC2CC18B7}">
      <dsp:nvSpPr>
        <dsp:cNvPr id="0" name=""/>
        <dsp:cNvSpPr/>
      </dsp:nvSpPr>
      <dsp:spPr>
        <a:xfrm>
          <a:off x="1057996" y="2294336"/>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Build a template</a:t>
          </a:r>
        </a:p>
      </dsp:txBody>
      <dsp:txXfrm>
        <a:off x="1057996" y="2294336"/>
        <a:ext cx="5205643" cy="916014"/>
      </dsp:txXfrm>
    </dsp:sp>
    <dsp:sp modelId="{0A733D6E-6F23-470F-83BF-7192A6179745}">
      <dsp:nvSpPr>
        <dsp:cNvPr id="0" name=""/>
        <dsp:cNvSpPr/>
      </dsp:nvSpPr>
      <dsp:spPr>
        <a:xfrm>
          <a:off x="0" y="3439354"/>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5A258C-F1B1-4283-A840-ECAEADFA96F9}">
      <dsp:nvSpPr>
        <dsp:cNvPr id="0" name=""/>
        <dsp:cNvSpPr/>
      </dsp:nvSpPr>
      <dsp:spPr>
        <a:xfrm>
          <a:off x="277094" y="3645458"/>
          <a:ext cx="503807" cy="503807"/>
        </a:xfrm>
        <a:prstGeom prst="rect">
          <a:avLst/>
        </a:prstGeom>
        <a:blipFill>
          <a:blip xmlns:r="http://schemas.openxmlformats.org/officeDocument/2006/relationships"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A32E47-463C-4BC7-8B2B-1432E1B510DA}">
      <dsp:nvSpPr>
        <dsp:cNvPr id="0" name=""/>
        <dsp:cNvSpPr/>
      </dsp:nvSpPr>
      <dsp:spPr>
        <a:xfrm>
          <a:off x="1057996" y="3439354"/>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Establish a network</a:t>
          </a:r>
        </a:p>
      </dsp:txBody>
      <dsp:txXfrm>
        <a:off x="1057996" y="3439354"/>
        <a:ext cx="5205643" cy="916014"/>
      </dsp:txXfrm>
    </dsp:sp>
    <dsp:sp modelId="{33BD7F3C-B079-457F-B713-37003C873B2F}">
      <dsp:nvSpPr>
        <dsp:cNvPr id="0" name=""/>
        <dsp:cNvSpPr/>
      </dsp:nvSpPr>
      <dsp:spPr>
        <a:xfrm>
          <a:off x="0" y="4584372"/>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294462-FCB4-4036-A5F5-6BB58BABA745}">
      <dsp:nvSpPr>
        <dsp:cNvPr id="0" name=""/>
        <dsp:cNvSpPr/>
      </dsp:nvSpPr>
      <dsp:spPr>
        <a:xfrm>
          <a:off x="277094" y="4790476"/>
          <a:ext cx="503807" cy="503807"/>
        </a:xfrm>
        <a:prstGeom prst="rect">
          <a:avLst/>
        </a:prstGeom>
        <a:blipFill>
          <a:blip xmlns:r="http://schemas.openxmlformats.org/officeDocument/2006/relationships"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EF4B35-6F6F-4055-A2E6-D1C929D722CB}">
      <dsp:nvSpPr>
        <dsp:cNvPr id="0" name=""/>
        <dsp:cNvSpPr/>
      </dsp:nvSpPr>
      <dsp:spPr>
        <a:xfrm>
          <a:off x="1057996" y="4584372"/>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Know your needs</a:t>
          </a:r>
        </a:p>
      </dsp:txBody>
      <dsp:txXfrm>
        <a:off x="1057996" y="4584372"/>
        <a:ext cx="5205643" cy="9160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299F5-DF6E-4511-968B-CE2084FC9422}">
      <dsp:nvSpPr>
        <dsp:cNvPr id="0" name=""/>
        <dsp:cNvSpPr/>
      </dsp:nvSpPr>
      <dsp:spPr>
        <a:xfrm>
          <a:off x="0" y="671"/>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882EFE-5366-429F-8946-201E788199D6}">
      <dsp:nvSpPr>
        <dsp:cNvPr id="0" name=""/>
        <dsp:cNvSpPr/>
      </dsp:nvSpPr>
      <dsp:spPr>
        <a:xfrm>
          <a:off x="0" y="671"/>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Do your research</a:t>
          </a:r>
          <a:r>
            <a:rPr lang="en-US" sz="3000" kern="1200">
              <a:latin typeface="Calibri Light" panose="020F0302020204030204"/>
            </a:rPr>
            <a:t>.</a:t>
          </a:r>
          <a:endParaRPr lang="en-US" sz="3000" kern="1200"/>
        </a:p>
      </dsp:txBody>
      <dsp:txXfrm>
        <a:off x="0" y="671"/>
        <a:ext cx="6263640" cy="1100668"/>
      </dsp:txXfrm>
    </dsp:sp>
    <dsp:sp modelId="{0E95F4DF-B89D-44EB-AB72-F5DAC8B0B4D6}">
      <dsp:nvSpPr>
        <dsp:cNvPr id="0" name=""/>
        <dsp:cNvSpPr/>
      </dsp:nvSpPr>
      <dsp:spPr>
        <a:xfrm>
          <a:off x="0" y="1101340"/>
          <a:ext cx="6263640"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F5BD0A-8FAE-4F72-9E72-ECBE3227B4B4}">
      <dsp:nvSpPr>
        <dsp:cNvPr id="0" name=""/>
        <dsp:cNvSpPr/>
      </dsp:nvSpPr>
      <dsp:spPr>
        <a:xfrm>
          <a:off x="0" y="1101340"/>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Do read the entire request for </a:t>
          </a:r>
          <a:r>
            <a:rPr lang="en-US" sz="3000" kern="1200">
              <a:latin typeface="Calibri Light" panose="020F0302020204030204"/>
            </a:rPr>
            <a:t>proposal.</a:t>
          </a:r>
          <a:endParaRPr lang="en-US" sz="3000" kern="1200"/>
        </a:p>
      </dsp:txBody>
      <dsp:txXfrm>
        <a:off x="0" y="1101340"/>
        <a:ext cx="6263640" cy="1100668"/>
      </dsp:txXfrm>
    </dsp:sp>
    <dsp:sp modelId="{C8CA9437-8498-4D2B-958F-DC465389F3D2}">
      <dsp:nvSpPr>
        <dsp:cNvPr id="0" name=""/>
        <dsp:cNvSpPr/>
      </dsp:nvSpPr>
      <dsp:spPr>
        <a:xfrm>
          <a:off x="0" y="2202009"/>
          <a:ext cx="626364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06924-C8F5-49E3-9F7C-D39090859881}">
      <dsp:nvSpPr>
        <dsp:cNvPr id="0" name=""/>
        <dsp:cNvSpPr/>
      </dsp:nvSpPr>
      <dsp:spPr>
        <a:xfrm>
          <a:off x="0" y="2202009"/>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Do create a timeline</a:t>
          </a:r>
          <a:r>
            <a:rPr lang="en-US" sz="3000" kern="1200">
              <a:latin typeface="Calibri Light" panose="020F0302020204030204"/>
            </a:rPr>
            <a:t>.</a:t>
          </a:r>
          <a:endParaRPr lang="en-US" sz="3000" kern="1200"/>
        </a:p>
      </dsp:txBody>
      <dsp:txXfrm>
        <a:off x="0" y="2202009"/>
        <a:ext cx="6263640" cy="1100668"/>
      </dsp:txXfrm>
    </dsp:sp>
    <dsp:sp modelId="{9BDFA553-C34F-4128-97F8-DF9819044149}">
      <dsp:nvSpPr>
        <dsp:cNvPr id="0" name=""/>
        <dsp:cNvSpPr/>
      </dsp:nvSpPr>
      <dsp:spPr>
        <a:xfrm>
          <a:off x="0" y="3302678"/>
          <a:ext cx="6263640"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D58A14-AC14-43E9-AE8A-123CCB219CCC}">
      <dsp:nvSpPr>
        <dsp:cNvPr id="0" name=""/>
        <dsp:cNvSpPr/>
      </dsp:nvSpPr>
      <dsp:spPr>
        <a:xfrm>
          <a:off x="0" y="3302678"/>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Do reach out to the funder with questions</a:t>
          </a:r>
          <a:r>
            <a:rPr lang="en-US" sz="3000" kern="1200">
              <a:latin typeface="Calibri Light" panose="020F0302020204030204"/>
            </a:rPr>
            <a:t>.</a:t>
          </a:r>
          <a:endParaRPr lang="en-US" sz="3000" kern="1200"/>
        </a:p>
      </dsp:txBody>
      <dsp:txXfrm>
        <a:off x="0" y="3302678"/>
        <a:ext cx="6263640" cy="1100668"/>
      </dsp:txXfrm>
    </dsp:sp>
    <dsp:sp modelId="{F7E876D7-4453-47EB-817E-4072B1354C32}">
      <dsp:nvSpPr>
        <dsp:cNvPr id="0" name=""/>
        <dsp:cNvSpPr/>
      </dsp:nvSpPr>
      <dsp:spPr>
        <a:xfrm>
          <a:off x="0" y="4403347"/>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866D3B-167E-45C0-A919-23A93494449A}">
      <dsp:nvSpPr>
        <dsp:cNvPr id="0" name=""/>
        <dsp:cNvSpPr/>
      </dsp:nvSpPr>
      <dsp:spPr>
        <a:xfrm>
          <a:off x="0" y="4403347"/>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Don't give up!</a:t>
          </a:r>
        </a:p>
      </dsp:txBody>
      <dsp:txXfrm>
        <a:off x="0" y="4403347"/>
        <a:ext cx="6263640" cy="11006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876D7-4453-47EB-817E-4072B1354C32}">
      <dsp:nvSpPr>
        <dsp:cNvPr id="0" name=""/>
        <dsp:cNvSpPr/>
      </dsp:nvSpPr>
      <dsp:spPr>
        <a:xfrm>
          <a:off x="0" y="671"/>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866D3B-167E-45C0-A919-23A93494449A}">
      <dsp:nvSpPr>
        <dsp:cNvPr id="0" name=""/>
        <dsp:cNvSpPr/>
      </dsp:nvSpPr>
      <dsp:spPr>
        <a:xfrm>
          <a:off x="0" y="671"/>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100000"/>
            </a:lnSpc>
            <a:spcBef>
              <a:spcPct val="0"/>
            </a:spcBef>
            <a:spcAft>
              <a:spcPct val="35000"/>
            </a:spcAft>
            <a:buNone/>
          </a:pPr>
          <a:r>
            <a:rPr lang="en-US" sz="3000" kern="1200" dirty="0">
              <a:latin typeface="Calibri"/>
              <a:cs typeface="Calibri"/>
            </a:rPr>
            <a:t>Begin early.</a:t>
          </a:r>
          <a:endParaRPr lang="en-US" sz="3000" kern="1200" dirty="0"/>
        </a:p>
      </dsp:txBody>
      <dsp:txXfrm>
        <a:off x="0" y="671"/>
        <a:ext cx="6263640" cy="1100668"/>
      </dsp:txXfrm>
    </dsp:sp>
    <dsp:sp modelId="{D65927A7-BDF2-4213-8217-39776A7FF8F1}">
      <dsp:nvSpPr>
        <dsp:cNvPr id="0" name=""/>
        <dsp:cNvSpPr/>
      </dsp:nvSpPr>
      <dsp:spPr>
        <a:xfrm>
          <a:off x="0" y="1101340"/>
          <a:ext cx="6263640"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0EBF33-FBA9-4EBA-974C-32097CAF0ED6}">
      <dsp:nvSpPr>
        <dsp:cNvPr id="0" name=""/>
        <dsp:cNvSpPr/>
      </dsp:nvSpPr>
      <dsp:spPr>
        <a:xfrm>
          <a:off x="0" y="1101340"/>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latin typeface="Calibri"/>
              <a:cs typeface="Calibri"/>
            </a:rPr>
            <a:t>Apply early and often.</a:t>
          </a:r>
          <a:endParaRPr lang="en-US" sz="3000" kern="1200"/>
        </a:p>
      </dsp:txBody>
      <dsp:txXfrm>
        <a:off x="0" y="1101340"/>
        <a:ext cx="6263640" cy="1100668"/>
      </dsp:txXfrm>
    </dsp:sp>
    <dsp:sp modelId="{DB97AE5B-98ED-445B-9B2F-EA63CC340BD4}">
      <dsp:nvSpPr>
        <dsp:cNvPr id="0" name=""/>
        <dsp:cNvSpPr/>
      </dsp:nvSpPr>
      <dsp:spPr>
        <a:xfrm>
          <a:off x="0" y="2202009"/>
          <a:ext cx="626364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76BFE9-D251-4FFC-A818-F5A414729C44}">
      <dsp:nvSpPr>
        <dsp:cNvPr id="0" name=""/>
        <dsp:cNvSpPr/>
      </dsp:nvSpPr>
      <dsp:spPr>
        <a:xfrm>
          <a:off x="0" y="2202009"/>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latin typeface="Calibri"/>
              <a:cs typeface="Calibri"/>
            </a:rPr>
            <a:t>Don’t forget to include a cover letter with your application.</a:t>
          </a:r>
          <a:endParaRPr lang="en-US" sz="3000" kern="1200"/>
        </a:p>
      </dsp:txBody>
      <dsp:txXfrm>
        <a:off x="0" y="2202009"/>
        <a:ext cx="6263640" cy="1100668"/>
      </dsp:txXfrm>
    </dsp:sp>
    <dsp:sp modelId="{6ABB67F2-037C-47B9-9581-0616D94F85F3}">
      <dsp:nvSpPr>
        <dsp:cNvPr id="0" name=""/>
        <dsp:cNvSpPr/>
      </dsp:nvSpPr>
      <dsp:spPr>
        <a:xfrm>
          <a:off x="0" y="3302678"/>
          <a:ext cx="6263640"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EF70F2-29E0-41E5-9C70-C06AA56C1FEF}">
      <dsp:nvSpPr>
        <dsp:cNvPr id="0" name=""/>
        <dsp:cNvSpPr/>
      </dsp:nvSpPr>
      <dsp:spPr>
        <a:xfrm>
          <a:off x="0" y="3302678"/>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latin typeface="Calibri"/>
              <a:cs typeface="Calibri"/>
            </a:rPr>
            <a:t>Answer all questions. (Pre-empt all unstated questions.)</a:t>
          </a:r>
          <a:endParaRPr lang="en-US" sz="3000" kern="1200"/>
        </a:p>
      </dsp:txBody>
      <dsp:txXfrm>
        <a:off x="0" y="3302678"/>
        <a:ext cx="6263640" cy="1100668"/>
      </dsp:txXfrm>
    </dsp:sp>
    <dsp:sp modelId="{36B31B8B-8FBD-4A85-9B69-18AE89CB9356}">
      <dsp:nvSpPr>
        <dsp:cNvPr id="0" name=""/>
        <dsp:cNvSpPr/>
      </dsp:nvSpPr>
      <dsp:spPr>
        <a:xfrm>
          <a:off x="0" y="4403347"/>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3817D6-5788-4AF2-8CF9-A0F31FDB6368}">
      <dsp:nvSpPr>
        <dsp:cNvPr id="0" name=""/>
        <dsp:cNvSpPr/>
      </dsp:nvSpPr>
      <dsp:spPr>
        <a:xfrm>
          <a:off x="0" y="4403347"/>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US" sz="3000" kern="1200">
            <a:latin typeface="Calibri Light" panose="020F0302020204030204"/>
            <a:cs typeface="Calibri Light" panose="020F0302020204030204"/>
          </a:endParaRPr>
        </a:p>
      </dsp:txBody>
      <dsp:txXfrm>
        <a:off x="0" y="4403347"/>
        <a:ext cx="6263640" cy="11006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31B8B-8FBD-4A85-9B69-18AE89CB9356}">
      <dsp:nvSpPr>
        <dsp:cNvPr id="0" name=""/>
        <dsp:cNvSpPr/>
      </dsp:nvSpPr>
      <dsp:spPr>
        <a:xfrm>
          <a:off x="0" y="0"/>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3817D6-5788-4AF2-8CF9-A0F31FDB6368}">
      <dsp:nvSpPr>
        <dsp:cNvPr id="0" name=""/>
        <dsp:cNvSpPr/>
      </dsp:nvSpPr>
      <dsp:spPr>
        <a:xfrm>
          <a:off x="0" y="0"/>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100000"/>
            </a:lnSpc>
            <a:spcBef>
              <a:spcPct val="0"/>
            </a:spcBef>
            <a:spcAft>
              <a:spcPct val="35000"/>
            </a:spcAft>
            <a:buNone/>
          </a:pPr>
          <a:r>
            <a:rPr lang="en-US" sz="2400" kern="1200" dirty="0">
              <a:latin typeface="Calibri"/>
              <a:cs typeface="Calibri"/>
            </a:rPr>
            <a:t>Give them what they want. Follow the application guidelines exactly.</a:t>
          </a:r>
        </a:p>
      </dsp:txBody>
      <dsp:txXfrm>
        <a:off x="0" y="0"/>
        <a:ext cx="6263640" cy="1376171"/>
      </dsp:txXfrm>
    </dsp:sp>
    <dsp:sp modelId="{01633CB3-12DD-450D-BB15-33E174F85A94}">
      <dsp:nvSpPr>
        <dsp:cNvPr id="0" name=""/>
        <dsp:cNvSpPr/>
      </dsp:nvSpPr>
      <dsp:spPr>
        <a:xfrm>
          <a:off x="0" y="1376171"/>
          <a:ext cx="626364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287F7-38AE-4D27-9C57-1EC45678653D}">
      <dsp:nvSpPr>
        <dsp:cNvPr id="0" name=""/>
        <dsp:cNvSpPr/>
      </dsp:nvSpPr>
      <dsp:spPr>
        <a:xfrm>
          <a:off x="0" y="1376171"/>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kern="1200" dirty="0">
              <a:latin typeface="Calibri"/>
              <a:cs typeface="Calibri"/>
            </a:rPr>
            <a:t>Be explicit and specific.  Explain the connections between your research questions and objectives, your objectives and methods, your methods and results, and your results and dissemination plan</a:t>
          </a:r>
          <a:r>
            <a:rPr lang="en-US" sz="2400" kern="1200" dirty="0">
              <a:latin typeface="Calibri"/>
              <a:cs typeface="Calibri"/>
            </a:rPr>
            <a:t>.</a:t>
          </a:r>
        </a:p>
      </dsp:txBody>
      <dsp:txXfrm>
        <a:off x="0" y="1376171"/>
        <a:ext cx="6263640" cy="1376171"/>
      </dsp:txXfrm>
    </dsp:sp>
    <dsp:sp modelId="{0EAF8B1F-49C3-4C06-BA44-09C7D1AD7BBA}">
      <dsp:nvSpPr>
        <dsp:cNvPr id="0" name=""/>
        <dsp:cNvSpPr/>
      </dsp:nvSpPr>
      <dsp:spPr>
        <a:xfrm>
          <a:off x="0" y="2752343"/>
          <a:ext cx="626364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55278-08FF-4AE1-A496-3E07665AAA06}">
      <dsp:nvSpPr>
        <dsp:cNvPr id="0" name=""/>
        <dsp:cNvSpPr/>
      </dsp:nvSpPr>
      <dsp:spPr>
        <a:xfrm>
          <a:off x="0" y="2752343"/>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a:cs typeface="Calibri"/>
            </a:rPr>
            <a:t>Be realistic in designing the project.</a:t>
          </a:r>
        </a:p>
      </dsp:txBody>
      <dsp:txXfrm>
        <a:off x="0" y="2752343"/>
        <a:ext cx="6263640" cy="1376171"/>
      </dsp:txXfrm>
    </dsp:sp>
    <dsp:sp modelId="{E948F2CC-357E-4CB2-8472-244E6193A69A}">
      <dsp:nvSpPr>
        <dsp:cNvPr id="0" name=""/>
        <dsp:cNvSpPr/>
      </dsp:nvSpPr>
      <dsp:spPr>
        <a:xfrm>
          <a:off x="0" y="4128515"/>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8E06DD-6AF9-4DF4-BB4E-DC4061392609}">
      <dsp:nvSpPr>
        <dsp:cNvPr id="0" name=""/>
        <dsp:cNvSpPr/>
      </dsp:nvSpPr>
      <dsp:spPr>
        <a:xfrm>
          <a:off x="0" y="4128515"/>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If rejected, revise your proposal and apply again</a:t>
          </a:r>
          <a:r>
            <a:rPr lang="en-US" sz="3800" kern="1200" dirty="0"/>
            <a:t>.</a:t>
          </a:r>
          <a:endParaRPr lang="en-US" sz="3800" kern="1200" dirty="0">
            <a:latin typeface="Calibri"/>
            <a:cs typeface="Calibri"/>
          </a:endParaRPr>
        </a:p>
      </dsp:txBody>
      <dsp:txXfrm>
        <a:off x="0" y="4128515"/>
        <a:ext cx="6263640" cy="13761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4DE28-22A6-4E94-8CF5-1887972C4F08}">
      <dsp:nvSpPr>
        <dsp:cNvPr id="0" name=""/>
        <dsp:cNvSpPr/>
      </dsp:nvSpPr>
      <dsp:spPr>
        <a:xfrm>
          <a:off x="427635" y="408099"/>
          <a:ext cx="695302" cy="6953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010AEE-DA7F-46CA-BECB-042CF488EEE5}">
      <dsp:nvSpPr>
        <dsp:cNvPr id="0" name=""/>
        <dsp:cNvSpPr/>
      </dsp:nvSpPr>
      <dsp:spPr>
        <a:xfrm>
          <a:off x="2728" y="1364482"/>
          <a:ext cx="1545117" cy="61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Salaries &amp; Wages</a:t>
          </a:r>
        </a:p>
      </dsp:txBody>
      <dsp:txXfrm>
        <a:off x="2728" y="1364482"/>
        <a:ext cx="1545117" cy="618046"/>
      </dsp:txXfrm>
    </dsp:sp>
    <dsp:sp modelId="{800DEF10-5418-4380-B452-B5C1F27AB4CC}">
      <dsp:nvSpPr>
        <dsp:cNvPr id="0" name=""/>
        <dsp:cNvSpPr/>
      </dsp:nvSpPr>
      <dsp:spPr>
        <a:xfrm>
          <a:off x="2243148" y="408099"/>
          <a:ext cx="695302" cy="6953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10DD8-9C90-44D4-B277-388FBF2C1896}">
      <dsp:nvSpPr>
        <dsp:cNvPr id="0" name=""/>
        <dsp:cNvSpPr/>
      </dsp:nvSpPr>
      <dsp:spPr>
        <a:xfrm>
          <a:off x="1818241" y="1364482"/>
          <a:ext cx="1545117" cy="61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Fringe Benefits</a:t>
          </a:r>
        </a:p>
      </dsp:txBody>
      <dsp:txXfrm>
        <a:off x="1818241" y="1364482"/>
        <a:ext cx="1545117" cy="618046"/>
      </dsp:txXfrm>
    </dsp:sp>
    <dsp:sp modelId="{A4F3A30D-C3C3-4DE6-BD59-EEB37D255D53}">
      <dsp:nvSpPr>
        <dsp:cNvPr id="0" name=""/>
        <dsp:cNvSpPr/>
      </dsp:nvSpPr>
      <dsp:spPr>
        <a:xfrm>
          <a:off x="4058661" y="408099"/>
          <a:ext cx="695302" cy="6953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7FFC1-832A-4DE2-976C-3E836720EA5E}">
      <dsp:nvSpPr>
        <dsp:cNvPr id="0" name=""/>
        <dsp:cNvSpPr/>
      </dsp:nvSpPr>
      <dsp:spPr>
        <a:xfrm>
          <a:off x="3633754" y="1364482"/>
          <a:ext cx="1545117" cy="61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Equipment</a:t>
          </a:r>
        </a:p>
      </dsp:txBody>
      <dsp:txXfrm>
        <a:off x="3633754" y="1364482"/>
        <a:ext cx="1545117" cy="618046"/>
      </dsp:txXfrm>
    </dsp:sp>
    <dsp:sp modelId="{ADB85B4B-F711-4D02-BCDA-1C1B05916C74}">
      <dsp:nvSpPr>
        <dsp:cNvPr id="0" name=""/>
        <dsp:cNvSpPr/>
      </dsp:nvSpPr>
      <dsp:spPr>
        <a:xfrm>
          <a:off x="1335392" y="2368808"/>
          <a:ext cx="695302" cy="6953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8DC7CE-98B4-44C6-9254-5626E15A8189}">
      <dsp:nvSpPr>
        <dsp:cNvPr id="0" name=""/>
        <dsp:cNvSpPr/>
      </dsp:nvSpPr>
      <dsp:spPr>
        <a:xfrm>
          <a:off x="910485" y="3325191"/>
          <a:ext cx="1545117" cy="61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Travel</a:t>
          </a:r>
        </a:p>
      </dsp:txBody>
      <dsp:txXfrm>
        <a:off x="910485" y="3325191"/>
        <a:ext cx="1545117" cy="618046"/>
      </dsp:txXfrm>
    </dsp:sp>
    <dsp:sp modelId="{CED94249-3C7E-4842-9233-E5C60E32A876}">
      <dsp:nvSpPr>
        <dsp:cNvPr id="0" name=""/>
        <dsp:cNvSpPr/>
      </dsp:nvSpPr>
      <dsp:spPr>
        <a:xfrm>
          <a:off x="3150904" y="2368808"/>
          <a:ext cx="695302" cy="6953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01716F-143D-4286-8693-67F68F0D9107}">
      <dsp:nvSpPr>
        <dsp:cNvPr id="0" name=""/>
        <dsp:cNvSpPr/>
      </dsp:nvSpPr>
      <dsp:spPr>
        <a:xfrm>
          <a:off x="2725997" y="3325191"/>
          <a:ext cx="1545117" cy="61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Materials &amp; Supplies</a:t>
          </a:r>
        </a:p>
      </dsp:txBody>
      <dsp:txXfrm>
        <a:off x="2725997" y="3325191"/>
        <a:ext cx="1545117" cy="6180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4DE28-22A6-4E94-8CF5-1887972C4F08}">
      <dsp:nvSpPr>
        <dsp:cNvPr id="0" name=""/>
        <dsp:cNvSpPr/>
      </dsp:nvSpPr>
      <dsp:spPr>
        <a:xfrm>
          <a:off x="427635" y="408099"/>
          <a:ext cx="695302" cy="6953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010AEE-DA7F-46CA-BECB-042CF488EEE5}">
      <dsp:nvSpPr>
        <dsp:cNvPr id="0" name=""/>
        <dsp:cNvSpPr/>
      </dsp:nvSpPr>
      <dsp:spPr>
        <a:xfrm>
          <a:off x="2728" y="1364482"/>
          <a:ext cx="1545117" cy="61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latin typeface="Calibri Light" panose="020F0302020204030204"/>
            </a:rPr>
            <a:t>Publication Costs</a:t>
          </a:r>
          <a:endParaRPr lang="en-US" sz="1900" kern="1200"/>
        </a:p>
      </dsp:txBody>
      <dsp:txXfrm>
        <a:off x="2728" y="1364482"/>
        <a:ext cx="1545117" cy="618046"/>
      </dsp:txXfrm>
    </dsp:sp>
    <dsp:sp modelId="{800DEF10-5418-4380-B452-B5C1F27AB4CC}">
      <dsp:nvSpPr>
        <dsp:cNvPr id="0" name=""/>
        <dsp:cNvSpPr/>
      </dsp:nvSpPr>
      <dsp:spPr>
        <a:xfrm>
          <a:off x="2243148" y="408099"/>
          <a:ext cx="695302" cy="6953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10DD8-9C90-44D4-B277-388FBF2C1896}">
      <dsp:nvSpPr>
        <dsp:cNvPr id="0" name=""/>
        <dsp:cNvSpPr/>
      </dsp:nvSpPr>
      <dsp:spPr>
        <a:xfrm>
          <a:off x="1818241" y="1364482"/>
          <a:ext cx="1545117" cy="61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latin typeface="Calibri Light" panose="020F0302020204030204"/>
            </a:rPr>
            <a:t>Other Direct Costs</a:t>
          </a:r>
          <a:endParaRPr lang="en-US" sz="1900" kern="1200" dirty="0"/>
        </a:p>
      </dsp:txBody>
      <dsp:txXfrm>
        <a:off x="1818241" y="1364482"/>
        <a:ext cx="1545117" cy="618046"/>
      </dsp:txXfrm>
    </dsp:sp>
    <dsp:sp modelId="{A4F3A30D-C3C3-4DE6-BD59-EEB37D255D53}">
      <dsp:nvSpPr>
        <dsp:cNvPr id="0" name=""/>
        <dsp:cNvSpPr/>
      </dsp:nvSpPr>
      <dsp:spPr>
        <a:xfrm>
          <a:off x="4058661" y="408099"/>
          <a:ext cx="695302" cy="6953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7FFC1-832A-4DE2-976C-3E836720EA5E}">
      <dsp:nvSpPr>
        <dsp:cNvPr id="0" name=""/>
        <dsp:cNvSpPr/>
      </dsp:nvSpPr>
      <dsp:spPr>
        <a:xfrm>
          <a:off x="3633754" y="1364482"/>
          <a:ext cx="1545117" cy="61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latin typeface="Calibri Light" panose="020F0302020204030204"/>
            </a:rPr>
            <a:t>Consultant Costs</a:t>
          </a:r>
          <a:endParaRPr lang="en-US" sz="1900" kern="1200"/>
        </a:p>
      </dsp:txBody>
      <dsp:txXfrm>
        <a:off x="3633754" y="1364482"/>
        <a:ext cx="1545117" cy="618046"/>
      </dsp:txXfrm>
    </dsp:sp>
    <dsp:sp modelId="{CED94249-3C7E-4842-9233-E5C60E32A876}">
      <dsp:nvSpPr>
        <dsp:cNvPr id="0" name=""/>
        <dsp:cNvSpPr/>
      </dsp:nvSpPr>
      <dsp:spPr>
        <a:xfrm>
          <a:off x="1335392" y="2368808"/>
          <a:ext cx="695302" cy="6953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01716F-143D-4286-8693-67F68F0D9107}">
      <dsp:nvSpPr>
        <dsp:cNvPr id="0" name=""/>
        <dsp:cNvSpPr/>
      </dsp:nvSpPr>
      <dsp:spPr>
        <a:xfrm>
          <a:off x="910485" y="3325191"/>
          <a:ext cx="1545117" cy="61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latin typeface="Calibri Light" panose="020F0302020204030204"/>
            </a:rPr>
            <a:t>Indirect Costs</a:t>
          </a:r>
          <a:endParaRPr lang="en-US" sz="1900" kern="1200"/>
        </a:p>
      </dsp:txBody>
      <dsp:txXfrm>
        <a:off x="910485" y="3325191"/>
        <a:ext cx="1545117" cy="618046"/>
      </dsp:txXfrm>
    </dsp:sp>
    <dsp:sp modelId="{ECE3C18A-ACEE-4B82-8F10-3F61622991F0}">
      <dsp:nvSpPr>
        <dsp:cNvPr id="0" name=""/>
        <dsp:cNvSpPr/>
      </dsp:nvSpPr>
      <dsp:spPr>
        <a:xfrm>
          <a:off x="3150904" y="2368808"/>
          <a:ext cx="695302" cy="6953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9DD985-5783-44D3-B5C0-F127A7C3B76C}">
      <dsp:nvSpPr>
        <dsp:cNvPr id="0" name=""/>
        <dsp:cNvSpPr/>
      </dsp:nvSpPr>
      <dsp:spPr>
        <a:xfrm>
          <a:off x="2725997" y="3325191"/>
          <a:ext cx="1545117" cy="61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latin typeface="Calibri Light" panose="020F0302020204030204"/>
            </a:rPr>
            <a:t>Subcontracts</a:t>
          </a:r>
        </a:p>
      </dsp:txBody>
      <dsp:txXfrm>
        <a:off x="2725997" y="3325191"/>
        <a:ext cx="1545117" cy="6180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D6F5C-FDE2-4E29-9476-68DCFEEE3045}">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3C5167-BC01-4E8C-83BF-1A8D480ED138}">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7501AF-D9C4-4BE6-BA0B-E60552E5074F}">
      <dsp:nvSpPr>
        <dsp:cNvPr id="0" name=""/>
        <dsp:cNvSpPr/>
      </dsp:nvSpPr>
      <dsp:spPr>
        <a:xfrm>
          <a:off x="1437631" y="531"/>
          <a:ext cx="4732020"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44550">
            <a:lnSpc>
              <a:spcPct val="90000"/>
            </a:lnSpc>
            <a:spcBef>
              <a:spcPct val="0"/>
            </a:spcBef>
            <a:spcAft>
              <a:spcPct val="35000"/>
            </a:spcAft>
            <a:buNone/>
          </a:pPr>
          <a:r>
            <a:rPr lang="en-US" sz="1900" kern="1200"/>
            <a:t>Describe and justify the roles for each person appointed to the project</a:t>
          </a:r>
        </a:p>
      </dsp:txBody>
      <dsp:txXfrm>
        <a:off x="1437631" y="531"/>
        <a:ext cx="4732020" cy="1244702"/>
      </dsp:txXfrm>
    </dsp:sp>
    <dsp:sp modelId="{C5FB62F7-1E90-4B3A-B8FF-C8ED27DCA39B}">
      <dsp:nvSpPr>
        <dsp:cNvPr id="0" name=""/>
        <dsp:cNvSpPr/>
      </dsp:nvSpPr>
      <dsp:spPr>
        <a:xfrm>
          <a:off x="6169651" y="531"/>
          <a:ext cx="434594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622300">
            <a:lnSpc>
              <a:spcPct val="90000"/>
            </a:lnSpc>
            <a:spcBef>
              <a:spcPct val="0"/>
            </a:spcBef>
            <a:spcAft>
              <a:spcPct val="35000"/>
            </a:spcAft>
            <a:buNone/>
          </a:pPr>
          <a:r>
            <a:rPr lang="en-US" sz="1400" kern="1200"/>
            <a:t>Senior/ Key Personnel</a:t>
          </a:r>
        </a:p>
        <a:p>
          <a:pPr marL="0" lvl="0" indent="0" algn="l" defTabSz="622300">
            <a:lnSpc>
              <a:spcPct val="90000"/>
            </a:lnSpc>
            <a:spcBef>
              <a:spcPct val="0"/>
            </a:spcBef>
            <a:spcAft>
              <a:spcPct val="35000"/>
            </a:spcAft>
            <a:buNone/>
          </a:pPr>
          <a:r>
            <a:rPr lang="en-US" sz="1400" kern="1200"/>
            <a:t>Other Personnel</a:t>
          </a:r>
        </a:p>
      </dsp:txBody>
      <dsp:txXfrm>
        <a:off x="6169651" y="531"/>
        <a:ext cx="4345948" cy="1244702"/>
      </dsp:txXfrm>
    </dsp:sp>
    <dsp:sp modelId="{AC5CDD92-3260-4042-9A25-E570CF8244EC}">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BB360E-D694-4440-9B63-0BC64E72DDDD}">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EEC663-1683-4293-B5D4-1109984393BC}">
      <dsp:nvSpPr>
        <dsp:cNvPr id="0" name=""/>
        <dsp:cNvSpPr/>
      </dsp:nvSpPr>
      <dsp:spPr>
        <a:xfrm>
          <a:off x="1437631" y="1556410"/>
          <a:ext cx="4732020"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44550">
            <a:lnSpc>
              <a:spcPct val="90000"/>
            </a:lnSpc>
            <a:spcBef>
              <a:spcPct val="0"/>
            </a:spcBef>
            <a:spcAft>
              <a:spcPct val="35000"/>
            </a:spcAft>
            <a:buNone/>
          </a:pPr>
          <a:r>
            <a:rPr lang="en-US" sz="1900" kern="1200"/>
            <a:t>Detail the allocated/ proportionate amount of time (calendar months) this person will be dedicating to this specific project</a:t>
          </a:r>
        </a:p>
      </dsp:txBody>
      <dsp:txXfrm>
        <a:off x="1437631" y="1556410"/>
        <a:ext cx="4732020" cy="1244702"/>
      </dsp:txXfrm>
    </dsp:sp>
    <dsp:sp modelId="{EB718D07-1744-4065-9EAC-845BAAF18950}">
      <dsp:nvSpPr>
        <dsp:cNvPr id="0" name=""/>
        <dsp:cNvSpPr/>
      </dsp:nvSpPr>
      <dsp:spPr>
        <a:xfrm>
          <a:off x="6169651" y="1556410"/>
          <a:ext cx="434594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622300">
            <a:lnSpc>
              <a:spcPct val="90000"/>
            </a:lnSpc>
            <a:spcBef>
              <a:spcPct val="0"/>
            </a:spcBef>
            <a:spcAft>
              <a:spcPct val="35000"/>
            </a:spcAft>
            <a:buNone/>
          </a:pPr>
          <a:r>
            <a:rPr lang="en-US" sz="1400" kern="1200"/>
            <a:t>Percent effort to calendar months</a:t>
          </a:r>
        </a:p>
      </dsp:txBody>
      <dsp:txXfrm>
        <a:off x="6169651" y="1556410"/>
        <a:ext cx="4345948" cy="1244702"/>
      </dsp:txXfrm>
    </dsp:sp>
    <dsp:sp modelId="{007B58DC-C65B-4E66-8367-193A1F2C6D51}">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C1F604-6D0E-4674-9018-19164943842B}">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5863F9-0EE7-4514-BF53-23D37AEB0909}">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44550">
            <a:lnSpc>
              <a:spcPct val="90000"/>
            </a:lnSpc>
            <a:spcBef>
              <a:spcPct val="0"/>
            </a:spcBef>
            <a:spcAft>
              <a:spcPct val="35000"/>
            </a:spcAft>
            <a:buNone/>
          </a:pPr>
          <a:r>
            <a:rPr lang="en-US" sz="1900" kern="1200"/>
            <a:t>Be mindful of requirements from some sponsors such as salary caps or minimum effort</a:t>
          </a:r>
        </a:p>
      </dsp:txBody>
      <dsp:txXfrm>
        <a:off x="1437631" y="3112289"/>
        <a:ext cx="9077968" cy="124470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172D1-ABF2-434A-962E-CABED71E1E07}" type="datetimeFigureOut">
              <a:rPr lang="en-US"/>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A1A35-9574-47B0-9352-5CD8CAC396FB}" type="slidenum">
              <a:rPr lang="en-US"/>
              <a:t>‹#›</a:t>
            </a:fld>
            <a:endParaRPr lang="en-US"/>
          </a:p>
        </p:txBody>
      </p:sp>
    </p:spTree>
    <p:extLst>
      <p:ext uri="{BB962C8B-B14F-4D97-AF65-F5344CB8AC3E}">
        <p14:creationId xmlns:p14="http://schemas.microsoft.com/office/powerpoint/2010/main" val="3936838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rants.gov/web/grants/learn-grants/grant-making-agencies.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consumer.ftc.gov/articles/government-grant-scams" TargetMode="External"/><Relationship Id="rId3" Type="http://schemas.openxmlformats.org/officeDocument/2006/relationships/hyperlink" Target="http://www.ftc.gov/calls" TargetMode="External"/><Relationship Id="rId7" Type="http://schemas.openxmlformats.org/officeDocument/2006/relationships/hyperlink" Target="http://www.ftc.gov/cryptocurrency"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consumer.ftc.gov/articles/0090-using-money-transfer-services" TargetMode="External"/><Relationship Id="rId5" Type="http://schemas.openxmlformats.org/officeDocument/2006/relationships/hyperlink" Target="http://www.ftc.gov/giftcards" TargetMode="External"/><Relationship Id="rId4" Type="http://schemas.openxmlformats.org/officeDocument/2006/relationships/hyperlink" Target="http://www.grants.gov/"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mercadien.com/resource/is-your-nonprofit-addressing-the-new-cost-principle-reform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medium.com/@essentialdesign/building-your-scope-document-745cad3e5249"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ecfr.gov/cgi-bin/text-idx?SID=f8dfbda50ec49bf3412bf92352538c35&amp;mc=true&amp;node=pt2.1.200&amp;rgn=div5#sp2.1.200.e"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grants.nih.gov/grants/policy/nihgps/HTML5/section_7/7.9_allowability_of_costs_activities.htm"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jamis.com/updated-cost-allowability-guidance-issued-by-the-dcaa/"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coachingsportstoday.com/on-being-a-reasonable-coach/"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patriotsoftware.com/blog/accounting/direct-vs-indirect-costs-difference/"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who.int/news-room/fact-sheets/detail/disability-and-health"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www.cdc.gov/ncbddd/disabilityandhealth/infographic-disability-impacts-all.html"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section508.gov/manage/laws-and-policies/"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w3.org/WAI/people-use-web/abilities-barriers/"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digital.gov/resources/improving-the-accessibility-of-social-media-in-government/"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plainlanguage.gov/"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welcome to Making the Most Out of your Grant Application. My name is Edward Caldwell, and I have the honor of facilitating this workshop with Kristi Ingram, Jen Ortiz and Margie Sheppard. You will have the opportunity to hear from them later in the workshop. </a:t>
            </a:r>
          </a:p>
          <a:p>
            <a:endParaRPr lang="en-US" dirty="0">
              <a:cs typeface="Calibri"/>
            </a:endParaRPr>
          </a:p>
          <a:p>
            <a:r>
              <a:rPr lang="en-US" dirty="0"/>
              <a:t>●First, a reminder that everyone has been muted to cut down on background noise. If you have any questions or comments, please enter them into the chat box. Also, remember to select “All Participants” in the chat box for comments intended for everyone.</a:t>
            </a:r>
            <a:endParaRPr lang="en-US" dirty="0">
              <a:cs typeface="Calibri"/>
            </a:endParaRPr>
          </a:p>
          <a:p>
            <a:r>
              <a:rPr lang="en-US" dirty="0"/>
              <a:t>●During the workshop, we will ask a few questions. please enter your thoughts and ideas through the chat.  </a:t>
            </a:r>
            <a:endParaRPr lang="en-US" dirty="0">
              <a:cs typeface="Calibri"/>
            </a:endParaRPr>
          </a:p>
          <a:p>
            <a:endParaRPr lang="en-US" dirty="0">
              <a:cs typeface="Calibri"/>
            </a:endParaRPr>
          </a:p>
          <a:p>
            <a:r>
              <a:rPr lang="en-US" dirty="0"/>
              <a:t>●Today’s session will be recorded and made available for future viewing on our YouTube channel. The speaker slides have been made available, as a PDF and the link will be placed into the chat.</a:t>
            </a:r>
            <a:endParaRPr lang="en-US" dirty="0">
              <a:cs typeface="Calibri"/>
            </a:endParaRPr>
          </a:p>
          <a:p>
            <a:r>
              <a:rPr lang="en-US" dirty="0"/>
              <a:t>●Before we get started, we would like to see who’s joining us today for the workshop. If you can, please say hello, and enter your state in the chat.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1</a:t>
            </a:fld>
            <a:endParaRPr lang="en-US"/>
          </a:p>
        </p:txBody>
      </p:sp>
    </p:spTree>
    <p:extLst>
      <p:ext uri="{BB962C8B-B14F-4D97-AF65-F5344CB8AC3E}">
        <p14:creationId xmlns:p14="http://schemas.microsoft.com/office/powerpoint/2010/main" val="1439433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no idea what the language or lingo of a grant means can be a barrier. If you don't know the language, don't worry, there are free resources to help. NIH is a great place to locate funds but it's a great place full of free resources. NIH has a glossary and acronym guide that will help you understand any word in a grant. Some of the most common grant acronyms are RFPs, RFAs, CFAs, FOAs, PAs, LOIs, and Letters of Application. What do these terms mean?</a:t>
            </a:r>
          </a:p>
          <a:p>
            <a:endParaRPr lang="en-US">
              <a:cs typeface="+mn-lt"/>
            </a:endParaRPr>
          </a:p>
          <a:p>
            <a:br>
              <a:rPr lang="en-US">
                <a:cs typeface="+mn-lt"/>
              </a:rPr>
            </a:br>
            <a:endParaRPr lang="en-US">
              <a:cs typeface="Calibri"/>
            </a:endParaRPr>
          </a:p>
          <a:p>
            <a:endParaRPr lang="en-US">
              <a:cs typeface="+mn-lt"/>
            </a:endParaRPr>
          </a:p>
        </p:txBody>
      </p:sp>
      <p:sp>
        <p:nvSpPr>
          <p:cNvPr id="4" name="Slide Number Placeholder 3"/>
          <p:cNvSpPr>
            <a:spLocks noGrp="1"/>
          </p:cNvSpPr>
          <p:nvPr>
            <p:ph type="sldNum" sz="quarter" idx="5"/>
          </p:nvPr>
        </p:nvSpPr>
        <p:spPr/>
        <p:txBody>
          <a:bodyPr/>
          <a:lstStyle/>
          <a:p>
            <a:fld id="{338A1A35-9574-47B0-9352-5CD8CAC396FB}" type="slidenum">
              <a:rPr lang="en-US"/>
              <a:t>10</a:t>
            </a:fld>
            <a:endParaRPr lang="en-US"/>
          </a:p>
        </p:txBody>
      </p:sp>
    </p:spTree>
    <p:extLst>
      <p:ext uri="{BB962C8B-B14F-4D97-AF65-F5344CB8AC3E}">
        <p14:creationId xmlns:p14="http://schemas.microsoft.com/office/powerpoint/2010/main" val="248186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Using the NIH glossary, let's describe some grant lingo. </a:t>
            </a:r>
          </a:p>
          <a:p>
            <a:endParaRPr lang="en-US">
              <a:cs typeface="Calibri"/>
            </a:endParaRPr>
          </a:p>
          <a:p>
            <a:r>
              <a:rPr lang="en-US">
                <a:cs typeface="Calibri"/>
              </a:rPr>
              <a:t>RFP or Request for proposal announces that NIH would like to award a contract to a certain need. </a:t>
            </a:r>
          </a:p>
          <a:p>
            <a:endParaRPr lang="en-US">
              <a:cs typeface="Calibri"/>
            </a:endParaRPr>
          </a:p>
          <a:p>
            <a:r>
              <a:rPr lang="en-US">
                <a:cs typeface="Calibri"/>
              </a:rPr>
              <a:t>RFA or Request for Application is a formal statement that solicits grant or cooperative agreement applications in a well defined scientific area to accomplish program objectives. </a:t>
            </a:r>
          </a:p>
          <a:p>
            <a:endParaRPr lang="en-US">
              <a:cs typeface="Calibri"/>
            </a:endParaRPr>
          </a:p>
          <a:p>
            <a:r>
              <a:rPr lang="en-US">
                <a:cs typeface="Calibri"/>
              </a:rPr>
              <a:t>CFA or Call for Application</a:t>
            </a:r>
            <a:endParaRPr lang="en-US"/>
          </a:p>
          <a:p>
            <a:endParaRPr lang="en-US">
              <a:cs typeface="Calibri"/>
            </a:endParaRPr>
          </a:p>
          <a:p>
            <a:r>
              <a:rPr lang="en-US">
                <a:cs typeface="Calibri"/>
              </a:rPr>
              <a:t>FOA or Funding Opportunity Announcement is a</a:t>
            </a:r>
            <a:r>
              <a:rPr lang="en-US"/>
              <a:t> publicly available document by which a Federal Agency makes known its intentions to award discretionary grants or cooperative agreements, usually as a result of competition for funds.</a:t>
            </a:r>
            <a:endParaRPr lang="en-US">
              <a:cs typeface="Calibri"/>
            </a:endParaRPr>
          </a:p>
          <a:p>
            <a:endParaRPr lang="en-US">
              <a:cs typeface="Calibri"/>
            </a:endParaRPr>
          </a:p>
          <a:p>
            <a:r>
              <a:rPr lang="en-US">
                <a:cs typeface="Calibri"/>
              </a:rPr>
              <a:t>Program Announcement </a:t>
            </a:r>
            <a:endParaRPr lang="en-US"/>
          </a:p>
          <a:p>
            <a:endParaRPr lang="en-US">
              <a:cs typeface="Calibri"/>
            </a:endParaRPr>
          </a:p>
          <a:p>
            <a:r>
              <a:rPr lang="en-US">
                <a:cs typeface="Calibri"/>
              </a:rPr>
              <a:t>LOI or Letter of Intent -  </a:t>
            </a:r>
            <a:r>
              <a:rPr lang="en-US"/>
              <a:t> usually includes the name, address and phone number of the Private Investigator, identifies other key personnel and participating institutions, and the Request For Application or Program Announcement identification.</a:t>
            </a:r>
            <a:endParaRPr lang="en-US">
              <a:cs typeface="Calibri"/>
            </a:endParaRPr>
          </a:p>
          <a:p>
            <a:endParaRPr lang="en-US">
              <a:cs typeface="Calibri"/>
            </a:endParaRPr>
          </a:p>
          <a:p>
            <a:r>
              <a:rPr lang="en-US">
                <a:cs typeface="Calibri"/>
              </a:rPr>
              <a:t>Letter of Application</a:t>
            </a:r>
            <a:endParaRPr lang="en-US"/>
          </a:p>
          <a:p>
            <a:endParaRPr lang="en-US"/>
          </a:p>
          <a:p>
            <a:r>
              <a:rPr lang="en-US"/>
              <a:t>https://grants.nih.gov/grants/glossary.htm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11</a:t>
            </a:fld>
            <a:endParaRPr lang="en-US"/>
          </a:p>
        </p:txBody>
      </p:sp>
    </p:spTree>
    <p:extLst>
      <p:ext uri="{BB962C8B-B14F-4D97-AF65-F5344CB8AC3E}">
        <p14:creationId xmlns:p14="http://schemas.microsoft.com/office/powerpoint/2010/main" val="1130597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Question for the audience: can you all think of any other types of funders? If you can, please share some of the funders in the chat box.  </a:t>
            </a:r>
          </a:p>
          <a:p>
            <a:endParaRPr lang="en-US"/>
          </a:p>
          <a:p>
            <a:r>
              <a:rPr lang="en-US"/>
              <a:t>It is everyone's dream to receive grants over one million dollars. In reality, smaller grants can have just as much of an impact on the community as larger ones. When you start small, you gain the confidence and credibility you need to apply for larger grants in the future. </a:t>
            </a:r>
            <a:endParaRPr lang="en-US">
              <a:cs typeface="Calibri"/>
            </a:endParaRPr>
          </a:p>
          <a:p>
            <a:endParaRPr lang="en-US"/>
          </a:p>
          <a:p>
            <a:endParaRPr lang="en-US"/>
          </a:p>
          <a:p>
            <a:r>
              <a:rPr lang="en-US"/>
              <a:t>The first place I would look for funding is with the government. Grants.gov is an excellent resource for finding funding. A few examples of government funding are the United States Department of Health and Human Services, National Institutes of Health, Centers for Medicare &amp; Medicaid Services, Health Resources and Services Administration, and the Network of the National Library of Medicine. </a:t>
            </a:r>
            <a:endParaRPr lang="en-US">
              <a:cs typeface="Calibri"/>
            </a:endParaRPr>
          </a:p>
          <a:p>
            <a:endParaRPr lang="en-US"/>
          </a:p>
          <a:p>
            <a:r>
              <a:rPr lang="en-US"/>
              <a:t>Look for funding opportunities outside the government websites through foundations. There are various types of foundations with different priorities and funding requirements. However, there are over 3000 foundations in the Dallas Fort Worth area that offer grant funding opportunities to the community. Please make sure you check your communities for foundations that's offering funding through grants. </a:t>
            </a:r>
            <a:endParaRPr lang="en-US">
              <a:cs typeface="Calibri"/>
            </a:endParaRPr>
          </a:p>
          <a:p>
            <a:endParaRPr lang="en-US"/>
          </a:p>
          <a:p>
            <a:r>
              <a:rPr lang="en-US"/>
              <a:t>There are grants available for small businesses. Start by looking for small business grants on the U.S. for small business association website. Associations list funding opportunities throughout the country on their websites, and you may find grants that will allow you to attend their conferences. </a:t>
            </a:r>
            <a:endParaRPr lang="en-US">
              <a:cs typeface="Calibri"/>
            </a:endParaRPr>
          </a:p>
          <a:p>
            <a:endParaRPr lang="en-US"/>
          </a:p>
          <a:p>
            <a:r>
              <a:rPr lang="en-US"/>
              <a:t>For university staff, there may be grants available from within your institution that’s great. But, if you haven’t had luck with those open your search to other grant funders. </a:t>
            </a:r>
            <a:endParaRPr lang="en-US">
              <a:cs typeface="Calibri"/>
            </a:endParaRPr>
          </a:p>
          <a:p>
            <a:r>
              <a:rPr lang="en-US"/>
              <a:t>If any of you are at a university, universities often have subscriptions to databases to search for funders like (like Pivot). </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12</a:t>
            </a:fld>
            <a:endParaRPr lang="en-US"/>
          </a:p>
        </p:txBody>
      </p:sp>
    </p:spTree>
    <p:extLst>
      <p:ext uri="{BB962C8B-B14F-4D97-AF65-F5344CB8AC3E}">
        <p14:creationId xmlns:p14="http://schemas.microsoft.com/office/powerpoint/2010/main" val="2653087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Foundation Center and GuideStar combined forces and are now called Candid. Candid.org has a database where you can search for grants, but there is usually a cost for subscribing to the database. However there are libraries, community foundations, and other nonprofit resource centers located across the U.S. and several countries. These locations are paying or have partnered with the Foundation to offer access to the database to their patrons. </a:t>
            </a:r>
          </a:p>
          <a:p>
            <a:endParaRPr lang="en-US">
              <a:cs typeface="Calibri"/>
            </a:endParaRPr>
          </a:p>
          <a:p>
            <a:r>
              <a:rPr lang="en-US"/>
              <a:t>-Use this map to find a network location near you. Candid provides free funding information through these 400 Funding Information Network locations (formerly called Cooperating Collections) —So, you can access the database for FREE if you physically go to one of these Funding Information Network location centers, of which there are 400. Find the map on their website to find the location closest to you. </a:t>
            </a:r>
            <a:endParaRPr lang="en-US">
              <a:cs typeface="Calibri"/>
            </a:endParaRPr>
          </a:p>
          <a:p>
            <a:endParaRPr lang="en-US">
              <a:cs typeface="Calibri"/>
            </a:endParaRPr>
          </a:p>
          <a:p>
            <a:endParaRPr lang="en-US">
              <a:cs typeface="Calibri"/>
            </a:endParaRPr>
          </a:p>
          <a:p>
            <a:r>
              <a:rPr lang="en-US"/>
              <a:t>As a reminder, a membership to any public library is free and libraries make excellent partners for community projects.</a:t>
            </a:r>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Source: www.candid.org</a:t>
            </a: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13</a:t>
            </a:fld>
            <a:endParaRPr lang="en-US"/>
          </a:p>
        </p:txBody>
      </p:sp>
    </p:spTree>
    <p:extLst>
      <p:ext uri="{BB962C8B-B14F-4D97-AF65-F5344CB8AC3E}">
        <p14:creationId xmlns:p14="http://schemas.microsoft.com/office/powerpoint/2010/main" val="237117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Grants.gov program management office was established, in 2002, as a part of the President's Management Agenda. Managed by the Department of Health and Human Services, Grants.gov is an E-Government initiative operating under the governance of the Office of Management and Budget.</a:t>
            </a:r>
          </a:p>
          <a:p>
            <a:endParaRPr lang="en-US"/>
          </a:p>
          <a:p>
            <a:r>
              <a:rPr lang="en-US"/>
              <a:t> Today, the Grants.gov system houses information on over 1,000 grant programs and vets grant applications for </a:t>
            </a:r>
            <a:r>
              <a:rPr lang="en-US">
                <a:hlinkClick r:id="rId3"/>
              </a:rPr>
              <a:t>federal grant-making agencies</a:t>
            </a:r>
            <a:r>
              <a:rPr lang="en-US"/>
              <a:t>.</a:t>
            </a:r>
            <a:endParaRPr lang="en-US">
              <a:cs typeface="Calibri"/>
            </a:endParaRPr>
          </a:p>
          <a:p>
            <a:endParaRPr lang="en-US">
              <a:cs typeface="Calibri"/>
            </a:endParaRPr>
          </a:p>
          <a:p>
            <a:endParaRPr lang="en-US">
              <a:cs typeface="Calibri"/>
            </a:endParaRPr>
          </a:p>
          <a:p>
            <a:r>
              <a:rPr lang="en-US">
                <a:cs typeface="Calibri"/>
              </a:rPr>
              <a:t>Source: </a:t>
            </a:r>
            <a:r>
              <a:rPr lang="en-US"/>
              <a:t>https://www.grants.gov/support/about-grants-gov.html</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14</a:t>
            </a:fld>
            <a:endParaRPr lang="en-US"/>
          </a:p>
        </p:txBody>
      </p:sp>
    </p:spTree>
    <p:extLst>
      <p:ext uri="{BB962C8B-B14F-4D97-AF65-F5344CB8AC3E}">
        <p14:creationId xmlns:p14="http://schemas.microsoft.com/office/powerpoint/2010/main" val="1354382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mission of the Institute of Museum and Library Services is to advance, support, and empower America’s museums, libraries, and related organizations through grantmaking, research, and policy development. In 2020, they awarded over 200 million dollars in funding. </a:t>
            </a:r>
          </a:p>
        </p:txBody>
      </p:sp>
      <p:sp>
        <p:nvSpPr>
          <p:cNvPr id="4" name="Slide Number Placeholder 3"/>
          <p:cNvSpPr>
            <a:spLocks noGrp="1"/>
          </p:cNvSpPr>
          <p:nvPr>
            <p:ph type="sldNum" sz="quarter" idx="5"/>
          </p:nvPr>
        </p:nvSpPr>
        <p:spPr/>
        <p:txBody>
          <a:bodyPr/>
          <a:lstStyle/>
          <a:p>
            <a:fld id="{338A1A35-9574-47B0-9352-5CD8CAC396FB}" type="slidenum">
              <a:rPr lang="en-US"/>
              <a:t>15</a:t>
            </a:fld>
            <a:endParaRPr lang="en-US"/>
          </a:p>
        </p:txBody>
      </p:sp>
    </p:spTree>
    <p:extLst>
      <p:ext uri="{BB962C8B-B14F-4D97-AF65-F5344CB8AC3E}">
        <p14:creationId xmlns:p14="http://schemas.microsoft.com/office/powerpoint/2010/main" val="3624659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applying for government grants, here are some thing you should remember:</a:t>
            </a:r>
          </a:p>
          <a:p>
            <a:endParaRPr lang="en-US"/>
          </a:p>
          <a:p>
            <a:r>
              <a:rPr lang="en-US"/>
              <a:t>•Government grants require an application, and they are always for a purpose..</a:t>
            </a:r>
            <a:endParaRPr lang="en-US">
              <a:cs typeface="Calibri" panose="020F0502020204030204"/>
            </a:endParaRPr>
          </a:p>
          <a:p>
            <a:r>
              <a:rPr lang="en-US"/>
              <a:t>•Government agencies will never </a:t>
            </a:r>
            <a:r>
              <a:rPr lang="en-US">
                <a:hlinkClick r:id="rId3"/>
              </a:rPr>
              <a:t>call</a:t>
            </a:r>
            <a:r>
              <a:rPr lang="en-US"/>
              <a:t>, text, message you on social media, or email to ask for your Social Security, bank account, or credit card number. In fact, no matter who they say they are, don’t give out that information. Once a scammer has your information, they can steal money from your account, or your identity.</a:t>
            </a:r>
            <a:endParaRPr lang="en-US">
              <a:cs typeface="Calibri"/>
            </a:endParaRPr>
          </a:p>
          <a:p>
            <a:r>
              <a:rPr lang="en-US"/>
              <a:t>•The only place you can find a list of all available federal grants is at </a:t>
            </a:r>
            <a:r>
              <a:rPr lang="en-US">
                <a:hlinkClick r:id="rId4"/>
              </a:rPr>
              <a:t>grants.gov</a:t>
            </a:r>
            <a:r>
              <a:rPr lang="en-US"/>
              <a:t>. And that list is free. No government agency will ever contact you to demand that you pay to get a grant. And no government agency will ever ask you to pay with a </a:t>
            </a:r>
            <a:r>
              <a:rPr lang="en-US">
                <a:hlinkClick r:id="rId5"/>
              </a:rPr>
              <a:t>gift card</a:t>
            </a:r>
            <a:r>
              <a:rPr lang="en-US"/>
              <a:t>, cash reload card, by </a:t>
            </a:r>
            <a:r>
              <a:rPr lang="en-US">
                <a:hlinkClick r:id="rId6"/>
              </a:rPr>
              <a:t>money transfer</a:t>
            </a:r>
            <a:r>
              <a:rPr lang="en-US"/>
              <a:t>, or with </a:t>
            </a:r>
            <a:r>
              <a:rPr lang="en-US">
                <a:hlinkClick r:id="rId7"/>
              </a:rPr>
              <a:t>cryptocurrency</a:t>
            </a:r>
            <a:r>
              <a:rPr lang="en-US"/>
              <a:t>. Not for a grant, and not ever.</a:t>
            </a:r>
            <a:endParaRPr lang="en-US">
              <a:cs typeface="Calibri"/>
            </a:endParaRPr>
          </a:p>
          <a:p>
            <a:endParaRPr lang="en-US">
              <a:cs typeface="Calibri"/>
            </a:endParaRPr>
          </a:p>
          <a:p>
            <a:r>
              <a:rPr lang="en-US"/>
              <a:t>Source: </a:t>
            </a:r>
            <a:r>
              <a:rPr lang="en-US">
                <a:hlinkClick r:id="rId8"/>
              </a:rPr>
              <a:t>https://www.consumer.ftc.gov/articles/government-grant-scams</a:t>
            </a:r>
            <a:endParaRPr lang="en-US"/>
          </a:p>
          <a:p>
            <a:endParaRPr lang="en-US">
              <a:cs typeface="Calibri"/>
            </a:endParaRPr>
          </a:p>
          <a:p>
            <a:endParaRPr lang="en-US">
              <a:cs typeface="Calibri"/>
            </a:endParaRPr>
          </a:p>
          <a:p>
            <a:r>
              <a:rPr lang="en-US">
                <a:cs typeface="Calibri"/>
              </a:rPr>
              <a:t>After you have identified what agency you will like to apply to for funding, you want to make sure you know what the agency is asking of you in the grant proposal. Next, Margie will walk you through the steps you need to take when reviewing a grant proposal in our office. However, these steps can be applied to almost any grant.</a:t>
            </a:r>
          </a:p>
        </p:txBody>
      </p:sp>
      <p:sp>
        <p:nvSpPr>
          <p:cNvPr id="4" name="Slide Number Placeholder 3"/>
          <p:cNvSpPr>
            <a:spLocks noGrp="1"/>
          </p:cNvSpPr>
          <p:nvPr>
            <p:ph type="sldNum" sz="quarter" idx="5"/>
          </p:nvPr>
        </p:nvSpPr>
        <p:spPr/>
        <p:txBody>
          <a:bodyPr/>
          <a:lstStyle/>
          <a:p>
            <a:fld id="{338A1A35-9574-47B0-9352-5CD8CAC396FB}" type="slidenum">
              <a:rPr lang="en-US"/>
              <a:t>16</a:t>
            </a:fld>
            <a:endParaRPr lang="en-US"/>
          </a:p>
        </p:txBody>
      </p:sp>
    </p:spTree>
    <p:extLst>
      <p:ext uri="{BB962C8B-B14F-4D97-AF65-F5344CB8AC3E}">
        <p14:creationId xmlns:p14="http://schemas.microsoft.com/office/powerpoint/2010/main" val="247633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MMS Thanks Edward for that great intro to grants! Next, we will explore what to do when looking for funding and explore the different parts of Grant Proposal application!</a:t>
            </a:r>
          </a:p>
        </p:txBody>
      </p:sp>
      <p:sp>
        <p:nvSpPr>
          <p:cNvPr id="4" name="Slide Number Placeholder 3"/>
          <p:cNvSpPr>
            <a:spLocks noGrp="1"/>
          </p:cNvSpPr>
          <p:nvPr>
            <p:ph type="sldNum" sz="quarter" idx="5"/>
          </p:nvPr>
        </p:nvSpPr>
        <p:spPr/>
        <p:txBody>
          <a:bodyPr/>
          <a:lstStyle/>
          <a:p>
            <a:fld id="{338A1A35-9574-47B0-9352-5CD8CAC396FB}" type="slidenum">
              <a:rPr lang="en-US"/>
              <a:t>17</a:t>
            </a:fld>
            <a:endParaRPr lang="en-US"/>
          </a:p>
        </p:txBody>
      </p:sp>
    </p:spTree>
    <p:extLst>
      <p:ext uri="{BB962C8B-B14F-4D97-AF65-F5344CB8AC3E}">
        <p14:creationId xmlns:p14="http://schemas.microsoft.com/office/powerpoint/2010/main" val="3190657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MMS  To get you thinking about funding and understand where you all are coming from, We want to get an idea about what you think when you hear the words Grant Proposal. If I say NNLM Region 3 has funding available, and we are accepting grant proposals what do you think about?  We would like to see what those words mean to you so please put your answers in the chat!  We will give some time to add your thoughts. If don't want to add your thoughts in the chat just think about it as we go forward with the presentation.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18</a:t>
            </a:fld>
            <a:endParaRPr lang="en-US"/>
          </a:p>
        </p:txBody>
      </p:sp>
    </p:spTree>
    <p:extLst>
      <p:ext uri="{BB962C8B-B14F-4D97-AF65-F5344CB8AC3E}">
        <p14:creationId xmlns:p14="http://schemas.microsoft.com/office/powerpoint/2010/main" val="3695580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MMS Those are all great answers!  The point is if you are feeling unsure or confused or maybe you are seasoned proposal writer, we want you to be better equipped to seek opportunities for funding!</a:t>
            </a:r>
            <a:endParaRPr lang="en-US" dirty="0"/>
          </a:p>
          <a:p>
            <a:r>
              <a:rPr lang="en-US" dirty="0">
                <a:cs typeface="Calibri"/>
              </a:rPr>
              <a:t>When we talk about a grant proposal it is all of the things mentioned in the chat. Officially It is a very clear, direct document written to a particular organization or funding agency with the purpose of persuading the reviewers to provide you with support </a:t>
            </a:r>
            <a:r>
              <a:rPr lang="en-US" b="1" dirty="0">
                <a:cs typeface="Calibri"/>
              </a:rPr>
              <a:t>because:</a:t>
            </a:r>
            <a:endParaRPr lang="en-US" dirty="0"/>
          </a:p>
          <a:p>
            <a:pPr marL="171450" indent="-171450">
              <a:buFont typeface="Arial"/>
              <a:buChar char="•"/>
            </a:pPr>
            <a:r>
              <a:rPr lang="en-US" dirty="0">
                <a:cs typeface="Calibri"/>
              </a:rPr>
              <a:t>You have an important and fully considered plan to advance a valuable cause and</a:t>
            </a:r>
          </a:p>
          <a:p>
            <a:pPr marL="171450" indent="-171450">
              <a:buFont typeface="Arial"/>
              <a:buChar char="•"/>
            </a:pPr>
            <a:r>
              <a:rPr lang="en-US" dirty="0">
                <a:cs typeface="Calibri"/>
              </a:rPr>
              <a:t>You are responsible and capable of realizing that plan!</a:t>
            </a:r>
          </a:p>
          <a:p>
            <a:pPr marL="171450" indent="-171450">
              <a:buFont typeface="Arial"/>
              <a:buChar char="•"/>
            </a:pPr>
            <a:endParaRPr lang="en-US" dirty="0">
              <a:cs typeface="Calibri"/>
            </a:endParaRPr>
          </a:p>
          <a:p>
            <a:pPr marL="171450" indent="-171450">
              <a:buFont typeface="Arial"/>
              <a:buChar char="•"/>
            </a:pPr>
            <a:endParaRPr lang="en-US" dirty="0"/>
          </a:p>
          <a:p>
            <a:pPr>
              <a:buFont typeface="Arial"/>
              <a:buChar char="•"/>
            </a:pPr>
            <a:r>
              <a:rPr lang="en-US" dirty="0"/>
              <a:t>Most staff members in nonprofit organizations define a grant proposal as a request for money. However, that definition is only superficially correct. To achieve the best results for your  community and the project focus group, nonprofits need to think of grants in a different way.</a:t>
            </a:r>
            <a:endParaRPr lang="en-US" dirty="0">
              <a:cs typeface="Calibri"/>
            </a:endParaRPr>
          </a:p>
          <a:p>
            <a:pPr>
              <a:buFont typeface="Arial"/>
              <a:buChar char="•"/>
            </a:pPr>
            <a:r>
              <a:rPr lang="en-US" dirty="0"/>
              <a:t>First,  consider grants from a funder’s point of view. For funders, a grant award is an investment in positive change. It’s a tool they use for having an impact on issues they care about.</a:t>
            </a:r>
            <a:endParaRPr lang="en-US" dirty="0">
              <a:cs typeface="Calibri"/>
            </a:endParaRPr>
          </a:p>
          <a:p>
            <a:pPr>
              <a:buFont typeface="Arial"/>
              <a:buChar char="•"/>
            </a:pPr>
            <a:r>
              <a:rPr lang="en-US" dirty="0"/>
              <a:t>Next, consider grants from a mission-focused perspective. Since the point of a grant award is impact rather than money, the real point of a grant proposal is to rally the necessary resources to help a nonprofit fulfill its purpose. A grant is another tool nonprofits use to address important issues within their communities.</a:t>
            </a:r>
            <a:endParaRPr lang="en-US" dirty="0">
              <a:cs typeface="Calibri"/>
            </a:endParaRPr>
          </a:p>
          <a:p>
            <a:pPr>
              <a:buFont typeface="Arial"/>
              <a:buChar char="•"/>
            </a:pPr>
            <a:r>
              <a:rPr lang="en-US" dirty="0"/>
              <a:t>Definitions do matter. Defining grant proposals accurately can help both funders and nonprofits work together more productively. A grant proposal is actually a call to action. It’s a request that a funder join the nonprofit as a partner in achieving specific results. At its best, a grant proposal is a cogent, persuasive, well-supported argument for change.</a:t>
            </a: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19</a:t>
            </a:fld>
            <a:endParaRPr lang="en-US"/>
          </a:p>
        </p:txBody>
      </p:sp>
    </p:spTree>
    <p:extLst>
      <p:ext uri="{BB962C8B-B14F-4D97-AF65-F5344CB8AC3E}">
        <p14:creationId xmlns:p14="http://schemas.microsoft.com/office/powerpoint/2010/main" val="63144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our workshop today,  here is a little history about the National Institutes of Health: </a:t>
            </a:r>
          </a:p>
          <a:p>
            <a:pPr marL="171450" indent="-171450">
              <a:buFont typeface="Arial"/>
              <a:buChar char="•"/>
            </a:pPr>
            <a:r>
              <a:rPr lang="en-US"/>
              <a:t>The National Institutes of Health is the nation’s leading medical research agency. Many of you might be more familiar with the National Cancer Institute which is one of the many institutes and centers at NIH.</a:t>
            </a:r>
            <a:endParaRPr lang="en-US">
              <a:cs typeface="Calibri"/>
            </a:endParaRPr>
          </a:p>
          <a:p>
            <a:r>
              <a:rPr lang="en-US"/>
              <a:t>•The National Library of Medicine is the world’s largest biomedical library which maintains and makes available a vast print collection and produces electronic information resources like MedlinePlus and PubMed.</a:t>
            </a:r>
            <a:endParaRPr lang="en-US">
              <a:cs typeface="Calibri"/>
            </a:endParaRPr>
          </a:p>
          <a:p>
            <a:r>
              <a:rPr lang="en-US"/>
              <a:t>•NNLM is the Network of the National Library of Medicine and is an outreach program of NLM.</a:t>
            </a:r>
            <a:endParaRPr lang="en-US">
              <a:cs typeface="Calibri"/>
            </a:endParaRPr>
          </a:p>
          <a:p>
            <a:r>
              <a:rPr lang="en-US"/>
              <a:t>•The NNLM is made up of 7 geographic regions. We are from Region 3, which serves Arkansas, Louisiana, Kansas, Missouri, Nebraska, Oklahoma, and Texas and our office is located at the University of North Texas Health Science Center at Fort Worth.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2</a:t>
            </a:fld>
            <a:endParaRPr lang="en-US"/>
          </a:p>
        </p:txBody>
      </p:sp>
    </p:spTree>
    <p:extLst>
      <p:ext uri="{BB962C8B-B14F-4D97-AF65-F5344CB8AC3E}">
        <p14:creationId xmlns:p14="http://schemas.microsoft.com/office/powerpoint/2010/main" val="1531976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MMS Now that we know what a proposal</a:t>
            </a:r>
            <a:r>
              <a:rPr lang="en-US" dirty="0"/>
              <a:t> is there are a few things you should consider before you  start writing your grant proposal.  You’ll want to make sure that you:</a:t>
            </a:r>
          </a:p>
          <a:p>
            <a:endParaRPr lang="en-US">
              <a:cs typeface="Calibri"/>
            </a:endParaRPr>
          </a:p>
          <a:p>
            <a:r>
              <a:rPr lang="en-US" dirty="0">
                <a:cs typeface="Calibri"/>
              </a:rPr>
              <a:t>Prepare</a:t>
            </a:r>
            <a:endParaRPr lang="en-US" dirty="0"/>
          </a:p>
          <a:p>
            <a:pPr marL="171450" indent="-171450">
              <a:buFont typeface="Arial"/>
              <a:buChar char="•"/>
            </a:pPr>
            <a:r>
              <a:rPr lang="en-US" dirty="0"/>
              <a:t>develop a specific, meaningful, actionable plan for what you want to do and why you want to do it;</a:t>
            </a:r>
            <a:endParaRPr lang="en-US" dirty="0">
              <a:cs typeface="Calibri"/>
            </a:endParaRPr>
          </a:p>
          <a:p>
            <a:pPr marL="171450" indent="-171450">
              <a:buFont typeface="Arial"/>
              <a:buChar char="•"/>
            </a:pPr>
            <a:r>
              <a:rPr lang="en-US" dirty="0"/>
              <a:t>consider how your plan will achieve positive results;</a:t>
            </a:r>
            <a:endParaRPr lang="en-US" dirty="0">
              <a:cs typeface="Calibri"/>
            </a:endParaRPr>
          </a:p>
          <a:p>
            <a:endParaRPr lang="en-US">
              <a:cs typeface="Calibri"/>
            </a:endParaRPr>
          </a:p>
          <a:p>
            <a:r>
              <a:rPr lang="en-US" dirty="0">
                <a:cs typeface="Calibri"/>
              </a:rPr>
              <a:t>Next Define fundraising goals</a:t>
            </a:r>
          </a:p>
          <a:p>
            <a:pPr marL="171450" indent="-171450">
              <a:buFont typeface="Arial"/>
              <a:buChar char="•"/>
            </a:pPr>
            <a:r>
              <a:rPr lang="en-US" dirty="0">
                <a:cs typeface="Calibri"/>
              </a:rPr>
              <a:t>Are you looking for 100% funding from a grant or do you have other sources of funding for the project? Are there community partners with the same mission you have that could provide support in the way of funding a part of the proposal?</a:t>
            </a:r>
          </a:p>
          <a:p>
            <a:pPr marL="171450" indent="-171450">
              <a:buFont typeface="Arial"/>
              <a:buChar char="•"/>
            </a:pPr>
            <a:endParaRPr lang="en-US">
              <a:cs typeface="Calibri"/>
            </a:endParaRPr>
          </a:p>
          <a:p>
            <a:r>
              <a:rPr lang="en-US" dirty="0">
                <a:cs typeface="Calibri"/>
              </a:rPr>
              <a:t>Third Estimate the costs</a:t>
            </a:r>
          </a:p>
          <a:p>
            <a:r>
              <a:rPr lang="en-US" dirty="0">
                <a:cs typeface="Calibri"/>
              </a:rPr>
              <a:t>Kristi will be covering the budget later but you should:</a:t>
            </a:r>
          </a:p>
          <a:p>
            <a:pPr marL="171450" indent="-171450">
              <a:buFont typeface="Arial"/>
              <a:buChar char="•"/>
            </a:pPr>
            <a:r>
              <a:rPr lang="en-US" dirty="0">
                <a:cs typeface="Calibri"/>
              </a:rPr>
              <a:t>Have a general idea of what the project will cost to implement.  </a:t>
            </a:r>
          </a:p>
          <a:p>
            <a:pPr marL="171450" indent="-171450">
              <a:buFont typeface="Arial"/>
              <a:buChar char="•"/>
            </a:pPr>
            <a:r>
              <a:rPr lang="en-US" dirty="0">
                <a:cs typeface="Calibri"/>
              </a:rPr>
              <a:t>Include cost such as materials, labor, travel when coming up with an estimate</a:t>
            </a:r>
          </a:p>
          <a:p>
            <a:pPr marL="171450" indent="-171450">
              <a:buFont typeface="Arial"/>
              <a:buChar char="•"/>
            </a:pPr>
            <a:r>
              <a:rPr lang="en-US" dirty="0">
                <a:cs typeface="Calibri"/>
              </a:rPr>
              <a:t>Consider how you plan to sustain the project if this is a goal or objective of the project</a:t>
            </a:r>
          </a:p>
          <a:p>
            <a:endParaRPr lang="en-US">
              <a:cs typeface="Calibri"/>
            </a:endParaRPr>
          </a:p>
          <a:p>
            <a:r>
              <a:rPr lang="en-US" dirty="0">
                <a:cs typeface="Calibri"/>
              </a:rPr>
              <a:t> Next Create a timeline </a:t>
            </a:r>
          </a:p>
          <a:p>
            <a:pPr marL="171450" indent="-171450">
              <a:buFont typeface="Arial"/>
              <a:buChar char="•"/>
            </a:pPr>
            <a:r>
              <a:rPr lang="en-US" dirty="0">
                <a:cs typeface="Calibri"/>
              </a:rPr>
              <a:t>This will help you manage all activities from the Pre-award phase through the award phase to the post award wrap up phase.</a:t>
            </a:r>
          </a:p>
          <a:p>
            <a:pPr marL="171450" indent="-171450">
              <a:buFont typeface="Arial"/>
              <a:buChar char="•"/>
            </a:pPr>
            <a:endParaRPr lang="en-US">
              <a:cs typeface="Calibri"/>
            </a:endParaRPr>
          </a:p>
          <a:p>
            <a:r>
              <a:rPr lang="en-US" dirty="0">
                <a:cs typeface="Calibri"/>
              </a:rPr>
              <a:t>Now you can Find prospective grants</a:t>
            </a:r>
          </a:p>
          <a:p>
            <a:pPr marL="171450" indent="-171450">
              <a:buFont typeface="Arial"/>
              <a:buChar char="•"/>
            </a:pPr>
            <a:r>
              <a:rPr lang="en-US" dirty="0"/>
              <a:t>Using the resources Edward mentioned locate a granting organization or source that funds projects like the one you have in mind; </a:t>
            </a:r>
            <a:endParaRPr lang="en-US" dirty="0">
              <a:cs typeface="Calibri"/>
            </a:endParaRPr>
          </a:p>
          <a:p>
            <a:pPr marL="171450" indent="-171450">
              <a:buFont typeface="Arial"/>
              <a:buChar char="•"/>
            </a:pPr>
            <a:r>
              <a:rPr lang="en-US" dirty="0"/>
              <a:t>research for potential grants and once you find one that fists, research the organization to make sure that its mission aligns with your plan;</a:t>
            </a:r>
            <a:endParaRPr lang="en-US" dirty="0">
              <a:cs typeface="Calibri"/>
            </a:endParaRPr>
          </a:p>
          <a:p>
            <a:pPr marL="171450" indent="-171450">
              <a:buFont typeface="Arial"/>
              <a:buChar char="•"/>
            </a:pPr>
            <a:r>
              <a:rPr lang="en-US" dirty="0"/>
              <a:t>review the organization’s proposal guidelines; and</a:t>
            </a:r>
            <a:endParaRPr lang="en-US" dirty="0">
              <a:cs typeface="Calibri"/>
            </a:endParaRPr>
          </a:p>
          <a:p>
            <a:pPr marL="171450" indent="-171450">
              <a:buFont typeface="Arial"/>
              <a:buChar char="•"/>
            </a:pPr>
            <a:endParaRPr lang="en-US"/>
          </a:p>
          <a:p>
            <a:r>
              <a:rPr lang="en-US" dirty="0">
                <a:cs typeface="Calibri"/>
              </a:rPr>
              <a:t>And finally Find Examples</a:t>
            </a:r>
          </a:p>
          <a:p>
            <a:pPr marL="171450" indent="-171450">
              <a:buFont typeface="Arial"/>
              <a:buChar char="•"/>
            </a:pPr>
            <a:r>
              <a:rPr lang="en-US" dirty="0"/>
              <a:t>Check out sample proposals that were successful in getting an award from your institution, peers, and/or other organization.</a:t>
            </a:r>
            <a:endParaRPr lang="en-US" dirty="0">
              <a:cs typeface="Calibri"/>
            </a:endParaRPr>
          </a:p>
          <a:p>
            <a:pPr marL="171450" indent="-171450">
              <a:buFont typeface="Arial"/>
              <a:buChar char="•"/>
            </a:pPr>
            <a:r>
              <a:rPr lang="en-US" dirty="0">
                <a:cs typeface="Calibri"/>
              </a:rPr>
              <a:t>These can come in handy!</a:t>
            </a: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20</a:t>
            </a:fld>
            <a:endParaRPr lang="en-US"/>
          </a:p>
        </p:txBody>
      </p:sp>
    </p:spTree>
    <p:extLst>
      <p:ext uri="{BB962C8B-B14F-4D97-AF65-F5344CB8AC3E}">
        <p14:creationId xmlns:p14="http://schemas.microsoft.com/office/powerpoint/2010/main" val="3639105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MMS - using a checklist is a great way to get organized when starting the proposal process. Here is an example of a checklist for getting started found on the Grants.gov website.  It is a list of steps to help you get started when applying for federal grants but can be adapted for any application process.  We have include a link to this in our  resource guide if you are interested in using it.  No matter what you decide to use, I highly recommend having a checklist to keep you on track. There is something about checking off boxes!!</a:t>
            </a:r>
          </a:p>
        </p:txBody>
      </p:sp>
      <p:sp>
        <p:nvSpPr>
          <p:cNvPr id="4" name="Slide Number Placeholder 3"/>
          <p:cNvSpPr>
            <a:spLocks noGrp="1"/>
          </p:cNvSpPr>
          <p:nvPr>
            <p:ph type="sldNum" sz="quarter" idx="5"/>
          </p:nvPr>
        </p:nvSpPr>
        <p:spPr/>
        <p:txBody>
          <a:bodyPr/>
          <a:lstStyle/>
          <a:p>
            <a:fld id="{338A1A35-9574-47B0-9352-5CD8CAC396FB}" type="slidenum">
              <a:rPr lang="en-US"/>
              <a:t>21</a:t>
            </a:fld>
            <a:endParaRPr lang="en-US"/>
          </a:p>
        </p:txBody>
      </p:sp>
    </p:spTree>
    <p:extLst>
      <p:ext uri="{BB962C8B-B14F-4D97-AF65-F5344CB8AC3E}">
        <p14:creationId xmlns:p14="http://schemas.microsoft.com/office/powerpoint/2010/main" val="3267787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MMS  I mentioned researching the funder earlier however there is a little more to grant researching than that. </a:t>
            </a:r>
          </a:p>
          <a:p>
            <a:endParaRPr lang="en-US" dirty="0">
              <a:cs typeface="Calibri"/>
            </a:endParaRPr>
          </a:p>
          <a:p>
            <a:r>
              <a:rPr lang="en-US" dirty="0">
                <a:cs typeface="Calibri"/>
              </a:rPr>
              <a:t>First, you need to Know what you need:</a:t>
            </a:r>
          </a:p>
          <a:p>
            <a:r>
              <a:rPr lang="en-US" dirty="0"/>
              <a:t>Before you even begin the grant researching process, it’s a good idea to look at your organization and determine what you need. While you don’t have to pay any funds back with grants, the majority of funders want you to tell them exactly how you plan to use their money and the specific ways you plan to spend it. As you get into fleshing out your research process, you’ll need to know the answer to that question.</a:t>
            </a:r>
            <a:endParaRPr lang="en-US" dirty="0">
              <a:cs typeface="Calibri"/>
            </a:endParaRPr>
          </a:p>
          <a:p>
            <a:endParaRPr lang="en-US">
              <a:cs typeface="Calibri"/>
            </a:endParaRPr>
          </a:p>
          <a:p>
            <a:r>
              <a:rPr lang="en-US" dirty="0">
                <a:cs typeface="Calibri"/>
              </a:rPr>
              <a:t>Next Narrow down your list:</a:t>
            </a:r>
          </a:p>
          <a:p>
            <a:r>
              <a:rPr lang="en-US" dirty="0"/>
              <a:t>Knowing what you need also helps you narrow down your list to the grants that best fit your needs. Applying for grants can be a long and sometimes tedious process. It might be appealing to have dozens of grants to apply to, but in reality, you want to have a shortlist of just a handful where you think you have a good chance of getting funding.</a:t>
            </a:r>
            <a:endParaRPr lang="en-US" dirty="0">
              <a:cs typeface="Calibri"/>
            </a:endParaRPr>
          </a:p>
          <a:p>
            <a:endParaRPr lang="en-US">
              <a:cs typeface="Calibri"/>
            </a:endParaRPr>
          </a:p>
          <a:p>
            <a:r>
              <a:rPr lang="en-US" dirty="0">
                <a:cs typeface="Calibri"/>
              </a:rPr>
              <a:t>Next Begin your search</a:t>
            </a:r>
          </a:p>
          <a:p>
            <a:r>
              <a:rPr lang="en-US" dirty="0"/>
              <a:t>Once you have completes steps one and two Now you can start your search in earnest. With your funding needs and criteria set, you’ll have a much easier time determining which grants should be added to your list or ignored.</a:t>
            </a:r>
            <a:endParaRPr lang="en-US" dirty="0">
              <a:cs typeface="Calibri"/>
            </a:endParaRPr>
          </a:p>
          <a:p>
            <a:r>
              <a:rPr lang="en-US" dirty="0"/>
              <a:t>Keep in mind, this part of the process can take a while, so plan for it.  As you learn about funding, You might consider setting up a calendar on a biannual or quarterly basis, so you don’t miss any new grants throughout the year.</a:t>
            </a:r>
            <a:endParaRPr lang="en-US" dirty="0">
              <a:cs typeface="Calibri"/>
            </a:endParaRPr>
          </a:p>
          <a:p>
            <a:endParaRPr lang="en-US" dirty="0">
              <a:cs typeface="Calibri"/>
            </a:endParaRPr>
          </a:p>
          <a:p>
            <a:r>
              <a:rPr lang="en-US" dirty="0">
                <a:cs typeface="Calibri"/>
              </a:rPr>
              <a:t> Pay attention to details</a:t>
            </a:r>
          </a:p>
          <a:p>
            <a:r>
              <a:rPr lang="en-US" b="1" dirty="0"/>
              <a:t>One last thing to remember: </a:t>
            </a:r>
            <a:r>
              <a:rPr lang="en-US" dirty="0"/>
              <a:t>Most grants have all sorts of qualifications and requirements, both for applying and for spending the funds. These aren’t merely suggestions but an essential part of the grant process. If you miss any of these, you may need to resubmit your proposal or be disqualified entirely.</a:t>
            </a:r>
            <a:endParaRPr lang="en-US" dirty="0">
              <a:cs typeface="Calibri"/>
            </a:endParaRPr>
          </a:p>
          <a:p>
            <a:r>
              <a:rPr lang="en-US" dirty="0"/>
              <a:t>So, keep track of any particular requirements or qualifications that stand out or are unique for specific grants.</a:t>
            </a:r>
            <a:endParaRPr lang="en-US" dirty="0">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22</a:t>
            </a:fld>
            <a:endParaRPr lang="en-US"/>
          </a:p>
        </p:txBody>
      </p:sp>
    </p:spTree>
    <p:extLst>
      <p:ext uri="{BB962C8B-B14F-4D97-AF65-F5344CB8AC3E}">
        <p14:creationId xmlns:p14="http://schemas.microsoft.com/office/powerpoint/2010/main" val="3881319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some best practices for you to consider!</a:t>
            </a:r>
          </a:p>
          <a:p>
            <a:endParaRPr lang="en-US" dirty="0">
              <a:cs typeface="Calibri"/>
            </a:endParaRPr>
          </a:p>
          <a:p>
            <a:r>
              <a:rPr lang="en-US" dirty="0">
                <a:cs typeface="Calibri"/>
              </a:rPr>
              <a:t>Keep track</a:t>
            </a:r>
          </a:p>
          <a:p>
            <a:r>
              <a:rPr lang="en-US" dirty="0"/>
              <a:t>As soon as you start digging into the grant funding process, you’ll quickly learn there are lots of dates, not to mention the paperwork, to keep your eye on. So, your best bet is to develop a system that allows you to keep track of important deadlines. Determine what will work best for you —be it a spreadsheet, calendar, or project management tool — and get everything you need on it.</a:t>
            </a:r>
            <a:endParaRPr lang="en-US" dirty="0">
              <a:cs typeface="Calibri"/>
            </a:endParaRPr>
          </a:p>
          <a:p>
            <a:endParaRPr lang="en-US" dirty="0"/>
          </a:p>
          <a:p>
            <a:r>
              <a:rPr lang="en-US" b="1" dirty="0"/>
              <a:t>Create your grant library</a:t>
            </a:r>
            <a:endParaRPr lang="en-US" dirty="0"/>
          </a:p>
          <a:p>
            <a:r>
              <a:rPr lang="en-US" dirty="0">
                <a:cs typeface="Calibri"/>
              </a:rPr>
              <a:t>You probably have spent lots of time researching opportunities.  Don't let that new found information go to waste! Compile everything you have learned in one place for future reference! It may come in handy!</a:t>
            </a:r>
          </a:p>
          <a:p>
            <a:endParaRPr lang="en-US">
              <a:cs typeface="Calibri"/>
            </a:endParaRPr>
          </a:p>
          <a:p>
            <a:r>
              <a:rPr lang="en-US" dirty="0">
                <a:cs typeface="Calibri"/>
              </a:rPr>
              <a:t>Build a template for applications </a:t>
            </a:r>
          </a:p>
          <a:p>
            <a:r>
              <a:rPr lang="en-US" dirty="0"/>
              <a:t>If there’s one no-no you want to avoid, it’s copying and pasting your entire grant proposal and submitting the same thing to all your prospective funders. However, that doesn’t mean there won’t be elements or sections you can essentially reuse, with a bit of tweaking. Create a template grant proposal document that you can build off of when you apply.</a:t>
            </a:r>
            <a:endParaRPr lang="en-US" dirty="0">
              <a:cs typeface="Calibri"/>
            </a:endParaRPr>
          </a:p>
          <a:p>
            <a:endParaRPr lang="en-US">
              <a:cs typeface="Calibri"/>
            </a:endParaRPr>
          </a:p>
          <a:p>
            <a:r>
              <a:rPr lang="en-US" dirty="0">
                <a:cs typeface="Calibri"/>
              </a:rPr>
              <a:t>Establish a network</a:t>
            </a:r>
          </a:p>
          <a:p>
            <a:r>
              <a:rPr lang="en-US" dirty="0"/>
              <a:t>If your organization is looking at local or community grants, check in with past winners and applicants and ask about their experience applying for grants. You’ll likely learn a variety of tips and tricks you might not have otherwise considered that can help strengthen your application.</a:t>
            </a:r>
            <a:endParaRPr lang="en-US" dirty="0">
              <a:cs typeface="Calibri"/>
            </a:endParaRPr>
          </a:p>
          <a:p>
            <a:endParaRPr lang="en-US">
              <a:cs typeface="Calibri"/>
            </a:endParaRPr>
          </a:p>
          <a:p>
            <a:r>
              <a:rPr lang="en-US" dirty="0">
                <a:cs typeface="Calibri"/>
              </a:rPr>
              <a:t>Know your needs</a:t>
            </a:r>
          </a:p>
          <a:p>
            <a:r>
              <a:rPr lang="en-US" dirty="0"/>
              <a:t>I mentioned this earlier but it deserves repeating! Look at your organization first. Know how much funding you need, what you need it for, and how you plan to spend it. That can help you immediately start your research with a much more targeted list of granting organizations.</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23</a:t>
            </a:fld>
            <a:endParaRPr lang="en-US"/>
          </a:p>
        </p:txBody>
      </p:sp>
    </p:spTree>
    <p:extLst>
      <p:ext uri="{BB962C8B-B14F-4D97-AF65-F5344CB8AC3E}">
        <p14:creationId xmlns:p14="http://schemas.microsoft.com/office/powerpoint/2010/main" val="689996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initiate contact! </a:t>
            </a:r>
            <a:endParaRPr lang="en-US" dirty="0"/>
          </a:p>
          <a:p>
            <a:r>
              <a:rPr lang="en-US" dirty="0"/>
              <a:t>If you have questions, never hesitate to call up the funding organization and ask for clarification. They are often happy to help.  Those of us in Region 3 love to discuss project ideas and so do other coordinators in the other 6 regions so Reach out.  We love to award funding, serve as liaisons and see your project come to </a:t>
            </a:r>
            <a:r>
              <a:rPr lang="en-US" dirty="0" err="1"/>
              <a:t>fuitition</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24</a:t>
            </a:fld>
            <a:endParaRPr lang="en-US"/>
          </a:p>
        </p:txBody>
      </p:sp>
    </p:spTree>
    <p:extLst>
      <p:ext uri="{BB962C8B-B14F-4D97-AF65-F5344CB8AC3E}">
        <p14:creationId xmlns:p14="http://schemas.microsoft.com/office/powerpoint/2010/main" val="2615974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MMS So You've found the right grant for your organization's needs, you've done the planning and you are ready to begin the steps for submitting a proposal. Now what</a:t>
            </a:r>
          </a:p>
          <a:p>
            <a:endParaRPr lang="en-US">
              <a:cs typeface="Calibri"/>
            </a:endParaRPr>
          </a:p>
          <a:p>
            <a:r>
              <a:rPr lang="en-US" dirty="0">
                <a:cs typeface="Calibri"/>
              </a:rPr>
              <a:t>One of the first steps you should take is to get familiar with the award you have decided to apply for.  The next section will be presented with NNLM grants in mind but this information is typical for most grant applications. In the case of NNLM grants, this information can be found in the Request for Proposal AKA RFP.</a:t>
            </a:r>
          </a:p>
          <a:p>
            <a:endParaRPr lang="en-US">
              <a:cs typeface="Calibri"/>
            </a:endParaRPr>
          </a:p>
          <a:p>
            <a:r>
              <a:rPr lang="en-US" dirty="0">
                <a:cs typeface="Calibri"/>
              </a:rPr>
              <a:t>Within this document you will find all of the information about the award and what you need to provide in the proposal to get funding.</a:t>
            </a:r>
          </a:p>
          <a:p>
            <a:r>
              <a:rPr lang="en-US" dirty="0">
                <a:cs typeface="Calibri"/>
              </a:rPr>
              <a:t>Lets take a look at each section...</a:t>
            </a:r>
          </a:p>
        </p:txBody>
      </p:sp>
      <p:sp>
        <p:nvSpPr>
          <p:cNvPr id="4" name="Slide Number Placeholder 3"/>
          <p:cNvSpPr>
            <a:spLocks noGrp="1"/>
          </p:cNvSpPr>
          <p:nvPr>
            <p:ph type="sldNum" sz="quarter" idx="5"/>
          </p:nvPr>
        </p:nvSpPr>
        <p:spPr/>
        <p:txBody>
          <a:bodyPr/>
          <a:lstStyle/>
          <a:p>
            <a:fld id="{338A1A35-9574-47B0-9352-5CD8CAC396FB}" type="slidenum">
              <a:rPr lang="en-US"/>
              <a:t>25</a:t>
            </a:fld>
            <a:endParaRPr lang="en-US"/>
          </a:p>
        </p:txBody>
      </p:sp>
    </p:spTree>
    <p:extLst>
      <p:ext uri="{BB962C8B-B14F-4D97-AF65-F5344CB8AC3E}">
        <p14:creationId xmlns:p14="http://schemas.microsoft.com/office/powerpoint/2010/main" val="502401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MMS The first section in most awards is the Funding Information.  Here is where you will find important details about the award such as:</a:t>
            </a:r>
          </a:p>
          <a:p>
            <a:r>
              <a:rPr lang="en-US" dirty="0">
                <a:cs typeface="Calibri"/>
              </a:rPr>
              <a:t> </a:t>
            </a:r>
          </a:p>
          <a:p>
            <a:r>
              <a:rPr lang="en-US" dirty="0">
                <a:cs typeface="Calibri"/>
              </a:rPr>
              <a:t>Period of Performance – This lists the dates for the beginning and ending the project performance period or when you can start the project and when it needs to be wrapped up. </a:t>
            </a:r>
          </a:p>
          <a:p>
            <a:r>
              <a:rPr lang="en-US" dirty="0">
                <a:cs typeface="Calibri"/>
              </a:rPr>
              <a:t>Amount – This is where you can find the maximum amount of funding for the award.  However, you can ask for less if your project fits the criteria.</a:t>
            </a:r>
          </a:p>
          <a:p>
            <a:r>
              <a:rPr lang="en-US" dirty="0">
                <a:cs typeface="Calibri"/>
              </a:rPr>
              <a:t>Number of Awards Available – Sometimes there are multiple awards available versus just one</a:t>
            </a:r>
          </a:p>
          <a:p>
            <a:r>
              <a:rPr lang="en-US" dirty="0">
                <a:cs typeface="Calibri"/>
              </a:rPr>
              <a:t>Application Deadline – Some applications have a hard deadline but Some awards are ongoing such as professional development awards.  Just make sure you know the deadline.</a:t>
            </a: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26</a:t>
            </a:fld>
            <a:endParaRPr lang="en-US"/>
          </a:p>
        </p:txBody>
      </p:sp>
    </p:spTree>
    <p:extLst>
      <p:ext uri="{BB962C8B-B14F-4D97-AF65-F5344CB8AC3E}">
        <p14:creationId xmlns:p14="http://schemas.microsoft.com/office/powerpoint/2010/main" val="2387848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MMS The second section describes elements of the award. Such as: </a:t>
            </a:r>
          </a:p>
          <a:p>
            <a:endParaRPr lang="en-US" dirty="0">
              <a:cs typeface="Calibri"/>
            </a:endParaRPr>
          </a:p>
          <a:p>
            <a:r>
              <a:rPr lang="en-US" dirty="0">
                <a:cs typeface="Calibri"/>
              </a:rPr>
              <a:t>The Mission of the funder</a:t>
            </a:r>
          </a:p>
          <a:p>
            <a:r>
              <a:rPr lang="en-US" dirty="0">
                <a:cs typeface="Calibri"/>
              </a:rPr>
              <a:t>This is were you will learn about the funder.  This may include the mission, vision and information about the goals and objectives the funder has for the work they do.</a:t>
            </a:r>
          </a:p>
          <a:p>
            <a:r>
              <a:rPr lang="en-US" dirty="0">
                <a:cs typeface="Calibri"/>
              </a:rPr>
              <a:t>In the case of  NNLM the</a:t>
            </a:r>
            <a:r>
              <a:rPr lang="en-US" dirty="0"/>
              <a:t> </a:t>
            </a:r>
            <a:r>
              <a:rPr lang="en" dirty="0"/>
              <a:t>main goals are to work through libraries and other members to support a highly trained workforce for biomedical and health information resources and data, improve health literacy, and increase health equity through information. </a:t>
            </a:r>
            <a:r>
              <a:rPr lang="en-US" dirty="0"/>
              <a:t> I suggest taking a deeper look at any organization you are thinking of submitting proposals to. It is important to make sure the mission, vision and goals of an organization align with your organization's.  This is especially important if you need to gain support of a board or administration before applying. </a:t>
            </a:r>
            <a:endParaRPr lang="en" dirty="0"/>
          </a:p>
          <a:p>
            <a:endParaRPr lang="en">
              <a:cs typeface="Calibri"/>
            </a:endParaRPr>
          </a:p>
          <a:p>
            <a:r>
              <a:rPr lang="en" dirty="0">
                <a:cs typeface="Calibri"/>
              </a:rPr>
              <a:t>Primary aims of the award</a:t>
            </a:r>
          </a:p>
          <a:p>
            <a:r>
              <a:rPr lang="en" dirty="0">
                <a:cs typeface="Calibri"/>
              </a:rPr>
              <a:t>In this section you will find out if the project you have in mind aligns with the primary aims of the organization. For instance, the primary aims of awards offered by NNLM Regional Medical Libraries </a:t>
            </a:r>
            <a:r>
              <a:rPr lang="en" dirty="0"/>
              <a:t>are to widen access to and awareness of health information resources, with a focus on those resources provided by the NLM.  Just make sure your project fits the aims.</a:t>
            </a:r>
            <a:endParaRPr lang="en" dirty="0">
              <a:cs typeface="Calibri"/>
            </a:endParaRPr>
          </a:p>
          <a:p>
            <a:endParaRPr lang="en">
              <a:cs typeface="Calibri"/>
            </a:endParaRPr>
          </a:p>
          <a:p>
            <a:r>
              <a:rPr lang="en" dirty="0">
                <a:cs typeface="Calibri"/>
              </a:rPr>
              <a:t>Purpose of the award</a:t>
            </a:r>
          </a:p>
          <a:p>
            <a:r>
              <a:rPr lang="en" dirty="0">
                <a:cs typeface="Calibri"/>
              </a:rPr>
              <a:t>This section provides a reason the award is being offered.  The Health Information Outreach Award offered by Region 3 for the coming</a:t>
            </a:r>
            <a:r>
              <a:rPr lang="en" dirty="0"/>
              <a:t> year provides support for projects that improve health information literacy and increase the ability of consumers caregivers, students, and other members of the public to find and use health information. Bear in mind this can cover a wide range od potential projects so be creative! </a:t>
            </a:r>
            <a:endParaRPr lang="en" dirty="0">
              <a:cs typeface="Calibri"/>
            </a:endParaRPr>
          </a:p>
          <a:p>
            <a:endParaRPr lang="en">
              <a:cs typeface="Calibri"/>
            </a:endParaRPr>
          </a:p>
          <a:p>
            <a:endParaRPr lang="en">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27</a:t>
            </a:fld>
            <a:endParaRPr lang="en-US"/>
          </a:p>
        </p:txBody>
      </p:sp>
    </p:spTree>
    <p:extLst>
      <p:ext uri="{BB962C8B-B14F-4D97-AF65-F5344CB8AC3E}">
        <p14:creationId xmlns:p14="http://schemas.microsoft.com/office/powerpoint/2010/main" val="4065358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 applications provide information about what is required when submitting a proposal. Take a close look at what is needed and make sure you address the requirements in the proposal.</a:t>
            </a:r>
          </a:p>
          <a:p>
            <a:r>
              <a:rPr lang="en-US" dirty="0">
                <a:cs typeface="Calibri"/>
              </a:rPr>
              <a:t>For instance: NNLM awards require one or more NLM resource be included in the project.  This can be the use of materials found in NLM resources for teaching purposes, to build toolkits or to impart health information.</a:t>
            </a:r>
          </a:p>
          <a:p>
            <a:endParaRPr lang="en-US">
              <a:cs typeface="Calibri"/>
            </a:endParaRPr>
          </a:p>
          <a:p>
            <a:r>
              <a:rPr lang="en-US" dirty="0">
                <a:cs typeface="Calibri"/>
              </a:rPr>
              <a:t>Preferences refers to what the funder will be looking for when reviewing the proposal. This usually refers to increasing information access, prioritizing underrepresented populations, geographic locations that are typically underserved and other demographics that contribute to unequal access to health information. </a:t>
            </a:r>
          </a:p>
        </p:txBody>
      </p:sp>
      <p:sp>
        <p:nvSpPr>
          <p:cNvPr id="4" name="Slide Number Placeholder 3"/>
          <p:cNvSpPr>
            <a:spLocks noGrp="1"/>
          </p:cNvSpPr>
          <p:nvPr>
            <p:ph type="sldNum" sz="quarter" idx="5"/>
          </p:nvPr>
        </p:nvSpPr>
        <p:spPr/>
        <p:txBody>
          <a:bodyPr/>
          <a:lstStyle/>
          <a:p>
            <a:fld id="{338A1A35-9574-47B0-9352-5CD8CAC396FB}" type="slidenum">
              <a:rPr lang="en-US"/>
              <a:t>28</a:t>
            </a:fld>
            <a:endParaRPr lang="en-US"/>
          </a:p>
        </p:txBody>
      </p:sp>
    </p:spTree>
    <p:extLst>
      <p:ext uri="{BB962C8B-B14F-4D97-AF65-F5344CB8AC3E}">
        <p14:creationId xmlns:p14="http://schemas.microsoft.com/office/powerpoint/2010/main" val="3118735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MMS </a:t>
            </a:r>
            <a:endParaRPr lang="en-US">
              <a:cs typeface="Calibri"/>
            </a:endParaRPr>
          </a:p>
          <a:p>
            <a:r>
              <a:rPr lang="en-US" dirty="0">
                <a:cs typeface="Calibri"/>
              </a:rPr>
              <a:t>Some RFPs include Project ideas.  These could be based on previously funded projects and are ideas to help you finalize your idea.</a:t>
            </a:r>
          </a:p>
        </p:txBody>
      </p:sp>
      <p:sp>
        <p:nvSpPr>
          <p:cNvPr id="4" name="Slide Number Placeholder 3"/>
          <p:cNvSpPr>
            <a:spLocks noGrp="1"/>
          </p:cNvSpPr>
          <p:nvPr>
            <p:ph type="sldNum" sz="quarter" idx="5"/>
          </p:nvPr>
        </p:nvSpPr>
        <p:spPr/>
        <p:txBody>
          <a:bodyPr/>
          <a:lstStyle/>
          <a:p>
            <a:fld id="{338A1A35-9574-47B0-9352-5CD8CAC396FB}" type="slidenum">
              <a:rPr lang="en-US"/>
              <a:t>29</a:t>
            </a:fld>
            <a:endParaRPr lang="en-US"/>
          </a:p>
        </p:txBody>
      </p:sp>
    </p:spTree>
    <p:extLst>
      <p:ext uri="{BB962C8B-B14F-4D97-AF65-F5344CB8AC3E}">
        <p14:creationId xmlns:p14="http://schemas.microsoft.com/office/powerpoint/2010/main" val="276480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NNLM, our mission is to provide equal access to biomedical information to health professionals as well as access to quality health information for the general public so they are better able to make informed decisions about their health.</a:t>
            </a:r>
          </a:p>
          <a:p>
            <a:r>
              <a:rPr lang="en-US"/>
              <a:t>We do this through resources on our website, funding of projects, webinars, and in person trainings – just like this one.</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3</a:t>
            </a:fld>
            <a:endParaRPr lang="en-US"/>
          </a:p>
        </p:txBody>
      </p:sp>
    </p:spTree>
    <p:extLst>
      <p:ext uri="{BB962C8B-B14F-4D97-AF65-F5344CB8AC3E}">
        <p14:creationId xmlns:p14="http://schemas.microsoft.com/office/powerpoint/2010/main" val="3551885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MMS </a:t>
            </a:r>
          </a:p>
          <a:p>
            <a:r>
              <a:rPr lang="en-US" dirty="0"/>
              <a:t>Determining whether you are eligible to apply for and receive a federal grant or any grant for that matter is very important. If you are not legally eligible for a specific funding opportunity, you would waste a lot of time and money completing the application process when you cannot actually receive the grant.</a:t>
            </a:r>
            <a:endParaRPr lang="en-US" dirty="0">
              <a:cs typeface="Calibri"/>
            </a:endParaRPr>
          </a:p>
          <a:p>
            <a:endParaRPr lang="en-US">
              <a:cs typeface="Calibri"/>
            </a:endParaRPr>
          </a:p>
          <a:p>
            <a:r>
              <a:rPr lang="en-US" dirty="0">
                <a:cs typeface="Calibri"/>
              </a:rPr>
              <a:t>In the case of NNLM  grants, the organization must be a Network Member and be located in the region offering the funding.  The exception is All of Us funding opportunities that are promoted throughout all 7 regions.  </a:t>
            </a:r>
          </a:p>
          <a:p>
            <a:endParaRPr lang="en-US" dirty="0">
              <a:cs typeface="Calibri"/>
            </a:endParaRPr>
          </a:p>
          <a:p>
            <a:r>
              <a:rPr lang="en-US" dirty="0">
                <a:cs typeface="Calibri"/>
              </a:rPr>
              <a:t>Regarding project that conduct research</a:t>
            </a:r>
          </a:p>
          <a:p>
            <a:r>
              <a:rPr lang="en-US" dirty="0">
                <a:cs typeface="Calibri"/>
              </a:rPr>
              <a:t>Some regions may require special documentation if research is going to take place and NNLM grants do not apply to research using human subjects.</a:t>
            </a:r>
          </a:p>
          <a:p>
            <a:endParaRPr lang="en-US">
              <a:cs typeface="Calibri"/>
            </a:endParaRPr>
          </a:p>
          <a:p>
            <a:endParaRPr lang="en-US">
              <a:cs typeface="Calibri"/>
            </a:endParaRPr>
          </a:p>
          <a:p>
            <a:r>
              <a:rPr lang="en-US" dirty="0">
                <a:cs typeface="Calibri"/>
              </a:rPr>
              <a:t>Just make sure your organization fits the eligibility requirements by reading this section!</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30</a:t>
            </a:fld>
            <a:endParaRPr lang="en-US"/>
          </a:p>
        </p:txBody>
      </p:sp>
    </p:spTree>
    <p:extLst>
      <p:ext uri="{BB962C8B-B14F-4D97-AF65-F5344CB8AC3E}">
        <p14:creationId xmlns:p14="http://schemas.microsoft.com/office/powerpoint/2010/main" val="674226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MMS </a:t>
            </a:r>
            <a:endParaRPr lang="en-US" dirty="0"/>
          </a:p>
          <a:p>
            <a:endParaRPr lang="en-US" dirty="0">
              <a:cs typeface="Calibri"/>
            </a:endParaRPr>
          </a:p>
          <a:p>
            <a:r>
              <a:rPr lang="en-US" dirty="0">
                <a:cs typeface="Calibri"/>
              </a:rPr>
              <a:t>To recap here are a few Do's and Don't to think about!</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38A1A35-9574-47B0-9352-5CD8CAC396FB}" type="slidenum">
              <a:rPr lang="en-US"/>
              <a:t>31</a:t>
            </a:fld>
            <a:endParaRPr lang="en-US"/>
          </a:p>
        </p:txBody>
      </p:sp>
    </p:spTree>
    <p:extLst>
      <p:ext uri="{BB962C8B-B14F-4D97-AF65-F5344CB8AC3E}">
        <p14:creationId xmlns:p14="http://schemas.microsoft.com/office/powerpoint/2010/main" val="755233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Beyond the application overview NNLM grants provide a section called Additional Information.  Here  you can find grant writing resources, 508 Compliance requirements,  reporting requirements throughout the funding cycle and how the proposal is scored.</a:t>
            </a:r>
            <a:endParaRPr lang="en-US" dirty="0">
              <a:cs typeface="Calibri"/>
            </a:endParaRPr>
          </a:p>
          <a:p>
            <a:pPr marL="171450" indent="-171450">
              <a:buFont typeface="Arial"/>
              <a:buChar char="•"/>
            </a:pPr>
            <a:r>
              <a:rPr lang="en-US" dirty="0"/>
              <a:t> Now I will pass this over to Jen who will take you through the application overview</a:t>
            </a: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32</a:t>
            </a:fld>
            <a:endParaRPr lang="en-US"/>
          </a:p>
        </p:txBody>
      </p:sp>
    </p:spTree>
    <p:extLst>
      <p:ext uri="{BB962C8B-B14F-4D97-AF65-F5344CB8AC3E}">
        <p14:creationId xmlns:p14="http://schemas.microsoft.com/office/powerpoint/2010/main" val="1176533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 Expand on each opportunity and what we have to offer. </a:t>
            </a:r>
          </a:p>
          <a:p>
            <a:endParaRPr lang="en-US">
              <a:cs typeface="Calibri"/>
            </a:endParaRPr>
          </a:p>
          <a:p>
            <a:r>
              <a:rPr lang="en-US">
                <a:cs typeface="Calibri"/>
              </a:rPr>
              <a:t>Transition: </a:t>
            </a:r>
            <a:r>
              <a:rPr lang="en-US"/>
              <a:t>Occasionally, reading  grants can be confusing, so we want to eliminate any uncertainty when applying for grants.  You should carefully read the announcement, and if there is any confusion in the application, please contact us. We want to make sure that you have a positive  grant experience, so we are here to help. </a:t>
            </a:r>
            <a:endParaRPr lang="en-US">
              <a:cs typeface="Calibri"/>
            </a:endParaRPr>
          </a:p>
          <a:p>
            <a:endParaRPr lang="en-US">
              <a:cs typeface="+mn-lt"/>
            </a:endParaRPr>
          </a:p>
          <a:p>
            <a:r>
              <a:rPr lang="en-US"/>
              <a:t>So you’ve done your research about all of the grants that are available and you’ve found one that seems perfect for you or your team to apply for. You may have already done this, but you’re going to want to read over the entire request and see what is required of you. Depending on your organization, you may need to speak to other departments to get certain information or approval and it could take a while. Even if you were a pro at pulling all-nighters in college and turning in papers on time, you’re not going to be able to do that with most grant applications.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33</a:t>
            </a:fld>
            <a:endParaRPr lang="en-US"/>
          </a:p>
        </p:txBody>
      </p:sp>
    </p:spTree>
    <p:extLst>
      <p:ext uri="{BB962C8B-B14F-4D97-AF65-F5344CB8AC3E}">
        <p14:creationId xmlns:p14="http://schemas.microsoft.com/office/powerpoint/2010/main" val="602532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endParaRPr lang="en-US"/>
          </a:p>
          <a:p>
            <a:r>
              <a:rPr lang="en-US"/>
              <a:t>JO- You’ll want to have all of these documents together so that you can send them in one email. You’ll notice that some of these items are optional or say “if applicable”. Take a look at these to see if you will need these for your application. I’ll go over these in more detail. Budgets are a very important part of the process, and my colleague Kristi is going to speak more on that specifically.  I will go ahead and briefly discuss number 6.  The RML does not fund projects that involve human subjects research. Some organizations may have an Institutional Review Board that can generate a determination letter that shows that your project does not meet regulatory definitions. Inquire within your organization if you’re unsure.</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338A1A35-9574-47B0-9352-5CD8CAC396FB}" type="slidenum">
              <a:rPr lang="en-US"/>
              <a:t>34</a:t>
            </a:fld>
            <a:endParaRPr lang="en-US"/>
          </a:p>
        </p:txBody>
      </p:sp>
    </p:spTree>
    <p:extLst>
      <p:ext uri="{BB962C8B-B14F-4D97-AF65-F5344CB8AC3E}">
        <p14:creationId xmlns:p14="http://schemas.microsoft.com/office/powerpoint/2010/main" val="3447881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r>
              <a:rPr lang="en-US"/>
              <a:t>JO-Let’s start with the full project proposal and what that consists of. </a:t>
            </a:r>
            <a:br>
              <a:rPr lang="en-US">
                <a:cs typeface="+mn-lt"/>
              </a:rPr>
            </a:br>
            <a:endParaRPr lang="en-US">
              <a:cs typeface="Calibri"/>
            </a:endParaRPr>
          </a:p>
          <a:p>
            <a:r>
              <a:rPr lang="en-US"/>
              <a:t>The first page is project information. This is just one page to give us the basic information of the proposal. It’s essentially the cover sheet for your proposal. </a:t>
            </a:r>
            <a:endParaRPr lang="en-US">
              <a:cs typeface="Calibri"/>
            </a:endParaRPr>
          </a:p>
          <a:p>
            <a:r>
              <a:rPr lang="en-US"/>
              <a:t>We ask for the lead organization. While several organizations may be working together on this grant, our office will be contracting with one organization that will be responsible for submitting invoices and being reimbursed. Krist will cover that in more detail, but we want to know who will be the lead organization. This organization will need to be an NNLM member organization.</a:t>
            </a:r>
            <a:br>
              <a:rPr lang="en-US">
                <a:cs typeface="+mn-lt"/>
              </a:rPr>
            </a:br>
            <a:endParaRPr lang="en-US">
              <a:cs typeface="Calibri"/>
            </a:endParaRPr>
          </a:p>
          <a:p>
            <a:r>
              <a:rPr lang="en-US"/>
              <a:t>Then we want to know who the project lead is. Several people may be working to write this proposal, and I highly suggest you do gather a team to do this, but we want the name of one contact person, especially if we have questions or need to speak with you about possible changes to make the grant fundable. </a:t>
            </a:r>
            <a:endParaRPr lang="en-US">
              <a:cs typeface="Calibri"/>
            </a:endParaRPr>
          </a:p>
          <a:p>
            <a:endParaRPr lang="en-US">
              <a:cs typeface="+mn-lt"/>
            </a:endParaRPr>
          </a:p>
          <a:p>
            <a:r>
              <a:rPr lang="en-US"/>
              <a:t>We’ll then need the Tax ID of your organization and the institutional DUNS number. Beginning in April, you’ll need a Unique Entity Identifier (SAM) created in SAM.gov, so you’ll want to reach out to the person in your organization who would be responsible for creating this. It could take some time to identify the correct person and make sure this has been created, so I suggest you start working on this now. </a:t>
            </a:r>
            <a:endParaRPr lang="en-US">
              <a:cs typeface="Calibri"/>
            </a:endParaRPr>
          </a:p>
          <a:p>
            <a:endParaRPr lang="en-US">
              <a:cs typeface="+mn-lt"/>
            </a:endParaRPr>
          </a:p>
          <a:p>
            <a:r>
              <a:rPr lang="en-US"/>
              <a:t>We’ll ask if your institution applied for funding in the current grant cycle, which began on May 1, 2021. If you're not sure, you can contact us and we can let you know. </a:t>
            </a:r>
            <a:endParaRPr lang="en-US">
              <a:cs typeface="Calibri"/>
            </a:endParaRPr>
          </a:p>
          <a:p>
            <a:endParaRPr lang="en-US">
              <a:cs typeface="+mn-lt"/>
            </a:endParaRPr>
          </a:p>
          <a:p>
            <a:r>
              <a:rPr lang="en-US"/>
              <a:t>The final thing we want on this first page is the total amount you are requesting. We have grants for several different amounts and if you only need $24999, instead of the full $25000 this is where you’d let us know. Make sure the amount you are requesting does not exceed the amount available for the particular grant you are applying for.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338A1A35-9574-47B0-9352-5CD8CAC396FB}" type="slidenum">
              <a:rPr lang="en-US"/>
              <a:t>35</a:t>
            </a:fld>
            <a:endParaRPr lang="en-US"/>
          </a:p>
        </p:txBody>
      </p:sp>
    </p:spTree>
    <p:extLst>
      <p:ext uri="{BB962C8B-B14F-4D97-AF65-F5344CB8AC3E}">
        <p14:creationId xmlns:p14="http://schemas.microsoft.com/office/powerpoint/2010/main" val="1083210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a:t>
            </a:r>
          </a:p>
        </p:txBody>
      </p:sp>
      <p:sp>
        <p:nvSpPr>
          <p:cNvPr id="4" name="Slide Number Placeholder 3"/>
          <p:cNvSpPr>
            <a:spLocks noGrp="1"/>
          </p:cNvSpPr>
          <p:nvPr>
            <p:ph type="sldNum" sz="quarter" idx="5"/>
          </p:nvPr>
        </p:nvSpPr>
        <p:spPr/>
        <p:txBody>
          <a:bodyPr/>
          <a:lstStyle/>
          <a:p>
            <a:fld id="{338A1A35-9574-47B0-9352-5CD8CAC396FB}" type="slidenum">
              <a:rPr lang="en-US"/>
              <a:t>36</a:t>
            </a:fld>
            <a:endParaRPr lang="en-US"/>
          </a:p>
        </p:txBody>
      </p:sp>
    </p:spTree>
    <p:extLst>
      <p:ext uri="{BB962C8B-B14F-4D97-AF65-F5344CB8AC3E}">
        <p14:creationId xmlns:p14="http://schemas.microsoft.com/office/powerpoint/2010/main" val="3906823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 </a:t>
            </a:r>
            <a:r>
              <a:rPr lang="en-US"/>
              <a:t>The narrative is where you tell us the story of what you want to do, why it’s important, and how you will measure the impact of your project. Remember, this will be read by people who aren’t familiar with your community or your organization. Make sure not to use any jargon or acronyms that would be unfamiliar to people outside your organization. NNLM staff have diverse backgrounds so you want to provide details. If in doubt, give more information. If you give statistics on your community, such as demographic information, please provide the sources. </a:t>
            </a:r>
            <a:br>
              <a:rPr lang="en-US">
                <a:cs typeface="+mn-lt"/>
              </a:rPr>
            </a:br>
            <a:endParaRPr lang="en-US">
              <a:cs typeface="Calibri"/>
            </a:endParaRPr>
          </a:p>
          <a:p>
            <a:r>
              <a:rPr lang="en-US"/>
              <a:t>You’ll want to tell us your project goals and objectives. You’ll want to make sure that these goals line up with the goals of the grant you are applying for. </a:t>
            </a:r>
            <a:endParaRPr lang="en-US">
              <a:cs typeface="Calibri"/>
            </a:endParaRPr>
          </a:p>
          <a:p>
            <a:endParaRPr lang="en-US">
              <a:cs typeface="+mn-lt"/>
            </a:endParaRPr>
          </a:p>
          <a:p>
            <a:r>
              <a:rPr lang="en-US"/>
              <a:t>What are you going to do to meet these objectives? What are the major tasks and who is responsible for them? </a:t>
            </a:r>
            <a:br>
              <a:rPr lang="en-US">
                <a:cs typeface="+mn-lt"/>
              </a:rPr>
            </a:br>
            <a:endParaRPr lang="en-US">
              <a:cs typeface="Calibri"/>
            </a:endParaRPr>
          </a:p>
          <a:p>
            <a:r>
              <a:rPr lang="en-US"/>
              <a:t>Include a schedule or timeline for implementing your plan. Be realistic in your estimate. We want you to be successful and not stressed to complete tasks quickly. </a:t>
            </a:r>
            <a:br>
              <a:rPr lang="en-US">
                <a:cs typeface="+mn-lt"/>
              </a:rPr>
            </a:br>
            <a:endParaRPr lang="en-US">
              <a:cs typeface="Calibri"/>
            </a:endParaRPr>
          </a:p>
          <a:p>
            <a:r>
              <a:rPr lang="en-US"/>
              <a:t>How will you know if your project is successful? You’ll need some sort of evaluation plan. Are you counting attendance, completing surveys, </a:t>
            </a:r>
            <a:r>
              <a:rPr lang="en-US" err="1"/>
              <a:t>etc</a:t>
            </a:r>
            <a:r>
              <a:rPr lang="en-US"/>
              <a:t>? What is the goal of your project and how are you going to measure it? If funded, you’ll need to discuss the success of the project and what could have been improved/changed. You’ll want to think this through before you begin the project. </a:t>
            </a:r>
            <a:endParaRPr lang="en-US">
              <a:cs typeface="Calibri"/>
            </a:endParaRPr>
          </a:p>
          <a:p>
            <a:endParaRPr lang="en-US">
              <a:cs typeface="+mn-lt"/>
            </a:endParaRPr>
          </a:p>
          <a:p>
            <a:r>
              <a:rPr lang="en-US"/>
              <a:t>Consider a logic model to determine your goals and the actions you’ll need to take to accomplish them. If you’re not familiar with logic models, check out the Grant Writing resources document where we’ve linked to some evaluation resources from the NNLM, including a tearless logic model that will walk you through the process. </a:t>
            </a:r>
            <a:br>
              <a:rPr lang="en-US">
                <a:cs typeface="+mn-lt"/>
              </a:rPr>
            </a:br>
            <a:endParaRPr lang="en-US">
              <a:cs typeface="Calibri"/>
            </a:endParaRPr>
          </a:p>
          <a:p>
            <a:r>
              <a:rPr lang="en-US"/>
              <a:t>How will your community, especially your target audience, know what you’re doing? How are you promoting to your target audience? Will you be using social media, fliers, tv ads, word of mouth? You don’t want to put effort into a project that no one attends. If your project is targeting people with low technology skills or an area of the state that doesn’t have high-speed internet, then an online campaign is probably not the best use of your time and resources. This is also the section where you’ll want to mention the specific NLM resources you plan to use in the project. </a:t>
            </a:r>
            <a:endParaRPr lang="en-US">
              <a:cs typeface="Calibri"/>
            </a:endParaRPr>
          </a:p>
          <a:p>
            <a:endParaRPr lang="en-US">
              <a:cs typeface="+mn-lt"/>
            </a:endParaRPr>
          </a:p>
          <a:p>
            <a:r>
              <a:rPr lang="en-US"/>
              <a:t>Will this project be ongoing? If so, how will it be staffed or funded? </a:t>
            </a:r>
            <a:br>
              <a:rPr lang="en-US">
                <a:cs typeface="+mn-lt"/>
              </a:rPr>
            </a:br>
            <a:endParaRPr lang="en-US">
              <a:cs typeface="Calibri"/>
            </a:endParaRPr>
          </a:p>
          <a:p>
            <a:r>
              <a:rPr lang="en-US"/>
              <a:t>The last section will discuss personnel qualifications. You’ll mention the staff being involved in the project, from your organization and any other partner organizations and describe their roles and experience. If you’re from an academic institution, you may have pages long CVs for each of your staff. You may also have a staff person who has been with your organization so long that they don’t have an up to date resume. Have them create one showing their history with your organization and show how their experience fits in with the roles they’ll be taking on in the project. This doesn’t need to be fancy.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338A1A35-9574-47B0-9352-5CD8CAC396FB}" type="slidenum">
              <a:rPr lang="en-US"/>
              <a:t>37</a:t>
            </a:fld>
            <a:endParaRPr lang="en-US"/>
          </a:p>
        </p:txBody>
      </p:sp>
    </p:spTree>
    <p:extLst>
      <p:ext uri="{BB962C8B-B14F-4D97-AF65-F5344CB8AC3E}">
        <p14:creationId xmlns:p14="http://schemas.microsoft.com/office/powerpoint/2010/main" val="2406427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cs typeface="Calibri"/>
              </a:rPr>
              <a:t>JO- As you're writing your narrative, you're telling the reviewers what you plan to accomplish with this project. You'll want to keep in mind that for most awards, including those from the NNLM, you'll be asked to write reports detailing the actions you took on your project and how successful you were. That means that now is the time to determine what success means to you. Will that be the number of participants attending a class, a percentage increase in knowledge with pre and post surveys, or something else? This is really dependent on the type of project you're undertaking, but you need to figure out know what you'll need to measure and how you'll do that. </a:t>
            </a:r>
            <a:endParaRPr lang="en-US"/>
          </a:p>
          <a:p>
            <a:endParaRPr lang="en-US"/>
          </a:p>
          <a:p>
            <a:r>
              <a:rPr lang="en-US"/>
              <a:t>a </a:t>
            </a:r>
            <a:r>
              <a:rPr lang="en-US" err="1"/>
              <a:t>href</a:t>
            </a:r>
            <a:r>
              <a:rPr lang="en-US"/>
              <a:t>='https://www.freepik.com/photos/flower'&gt;Flower photo created by </a:t>
            </a:r>
            <a:r>
              <a:rPr lang="en-US" err="1"/>
              <a:t>Waewkidja</a:t>
            </a:r>
            <a:r>
              <a:rPr lang="en-US"/>
              <a:t> - www.freepik.com&lt;/a&gt;</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38</a:t>
            </a:fld>
            <a:endParaRPr lang="en-US"/>
          </a:p>
        </p:txBody>
      </p:sp>
    </p:spTree>
    <p:extLst>
      <p:ext uri="{BB962C8B-B14F-4D97-AF65-F5344CB8AC3E}">
        <p14:creationId xmlns:p14="http://schemas.microsoft.com/office/powerpoint/2010/main" val="1903449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a:t>
            </a:r>
          </a:p>
          <a:p>
            <a:endParaRPr lang="en-US">
              <a:cs typeface="Calibri"/>
            </a:endParaRPr>
          </a:p>
          <a:p>
            <a:r>
              <a:rPr lang="en-US">
                <a:cs typeface="Calibri"/>
              </a:rPr>
              <a:t>If you listed other organizations that you'll be partnering with, see if you can get someone from that organization to write a letter of support. If they've worked with you on previous projects or are familiar with your work this is helpful to mention. If they describe what they'll be doing in the project, it's clear that they're up for the challenge if the grant is awarded. Even if they haven't worked with you before, a letter sharing their enthusiasm for the project can go a long way. </a:t>
            </a:r>
          </a:p>
        </p:txBody>
      </p:sp>
      <p:sp>
        <p:nvSpPr>
          <p:cNvPr id="4" name="Slide Number Placeholder 3"/>
          <p:cNvSpPr>
            <a:spLocks noGrp="1"/>
          </p:cNvSpPr>
          <p:nvPr>
            <p:ph type="sldNum" sz="quarter" idx="5"/>
          </p:nvPr>
        </p:nvSpPr>
        <p:spPr/>
        <p:txBody>
          <a:bodyPr/>
          <a:lstStyle/>
          <a:p>
            <a:fld id="{338A1A35-9574-47B0-9352-5CD8CAC396FB}" type="slidenum">
              <a:rPr lang="en-US"/>
              <a:t>39</a:t>
            </a:fld>
            <a:endParaRPr lang="en-US"/>
          </a:p>
        </p:txBody>
      </p:sp>
    </p:spTree>
    <p:extLst>
      <p:ext uri="{BB962C8B-B14F-4D97-AF65-F5344CB8AC3E}">
        <p14:creationId xmlns:p14="http://schemas.microsoft.com/office/powerpoint/2010/main" val="18228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Over the next two hours, we will</a:t>
            </a:r>
          </a:p>
          <a:p>
            <a:endParaRPr lang="en-US">
              <a:cs typeface="Calibri"/>
            </a:endParaRPr>
          </a:p>
          <a:p>
            <a:pPr marL="171450" indent="-171450">
              <a:buFont typeface="Arial"/>
              <a:buChar char="•"/>
            </a:pPr>
            <a:r>
              <a:rPr lang="en-US">
                <a:cs typeface="Calibri"/>
              </a:rPr>
              <a:t>Discuss grants available including those from NNLM Region 3 </a:t>
            </a:r>
          </a:p>
          <a:p>
            <a:pPr marL="171450" indent="-171450">
              <a:buFont typeface="Arial"/>
              <a:buChar char="•"/>
            </a:pPr>
            <a:r>
              <a:rPr lang="en-US">
                <a:cs typeface="Calibri"/>
              </a:rPr>
              <a:t>Explain the different section of a grant application</a:t>
            </a:r>
          </a:p>
          <a:p>
            <a:pPr marL="171450" indent="-171450">
              <a:buFont typeface="Arial"/>
              <a:buChar char="•"/>
            </a:pPr>
            <a:r>
              <a:rPr lang="en-US">
                <a:cs typeface="Calibri"/>
              </a:rPr>
              <a:t>Identify documents to include with a grant proposal</a:t>
            </a:r>
          </a:p>
          <a:p>
            <a:pPr marL="171450" indent="-171450">
              <a:buFont typeface="Arial"/>
              <a:buChar char="•"/>
            </a:pPr>
            <a:r>
              <a:rPr lang="en-US">
                <a:cs typeface="Calibri"/>
              </a:rPr>
              <a:t>Describe elements of the budget proposal</a:t>
            </a:r>
          </a:p>
          <a:p>
            <a:pPr marL="171450" indent="-171450">
              <a:buFont typeface="Arial"/>
              <a:buChar char="•"/>
            </a:pPr>
            <a:r>
              <a:rPr lang="en-US">
                <a:cs typeface="Calibri"/>
              </a:rPr>
              <a:t>Identify common mistakes made by proposal writers</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4</a:t>
            </a:fld>
            <a:endParaRPr lang="en-US"/>
          </a:p>
        </p:txBody>
      </p:sp>
    </p:spTree>
    <p:extLst>
      <p:ext uri="{BB962C8B-B14F-4D97-AF65-F5344CB8AC3E}">
        <p14:creationId xmlns:p14="http://schemas.microsoft.com/office/powerpoint/2010/main" val="2808896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JO-It's been mentioned before, but it's so important that I'm going to mention it again. Have someone else read over your proposal before you send it in. Make sure names are spelled correctly, any acronyms are spelled out, and that any statistics are cited. </a:t>
            </a:r>
            <a:endParaRPr lang="en-US"/>
          </a:p>
        </p:txBody>
      </p:sp>
      <p:sp>
        <p:nvSpPr>
          <p:cNvPr id="4" name="Slide Number Placeholder 3"/>
          <p:cNvSpPr>
            <a:spLocks noGrp="1"/>
          </p:cNvSpPr>
          <p:nvPr>
            <p:ph type="sldNum" sz="quarter" idx="5"/>
          </p:nvPr>
        </p:nvSpPr>
        <p:spPr/>
        <p:txBody>
          <a:bodyPr/>
          <a:lstStyle/>
          <a:p>
            <a:fld id="{338A1A35-9574-47B0-9352-5CD8CAC396FB}" type="slidenum">
              <a:rPr lang="en-US"/>
              <a:t>40</a:t>
            </a:fld>
            <a:endParaRPr lang="en-US"/>
          </a:p>
        </p:txBody>
      </p:sp>
    </p:spTree>
    <p:extLst>
      <p:ext uri="{BB962C8B-B14F-4D97-AF65-F5344CB8AC3E}">
        <p14:creationId xmlns:p14="http://schemas.microsoft.com/office/powerpoint/2010/main" val="2701759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shouldn't be any surprises in the application, especially in the budget and narrative. If we've been reading about an in-person program and then see $10,000 in the budget for laptops with no mention of what they'll be used for that can be confusing. Also, be explicit and specific. Asking for $20,000 for a telehealth kiosk doesn't tell us what you're trying to purchase. It is a premade kiosk with all of the technology supplied? Or are you purchasing computers, webcams, medical equipment separately and making your own kiosk? Give us specifics. If you have a link to a particular item you're planning to buy, that can be helpful. </a:t>
            </a:r>
          </a:p>
        </p:txBody>
      </p:sp>
      <p:sp>
        <p:nvSpPr>
          <p:cNvPr id="4" name="Slide Number Placeholder 3"/>
          <p:cNvSpPr>
            <a:spLocks noGrp="1"/>
          </p:cNvSpPr>
          <p:nvPr>
            <p:ph type="sldNum" sz="quarter" idx="5"/>
          </p:nvPr>
        </p:nvSpPr>
        <p:spPr/>
        <p:txBody>
          <a:bodyPr/>
          <a:lstStyle/>
          <a:p>
            <a:fld id="{338A1A35-9574-47B0-9352-5CD8CAC396FB}" type="slidenum">
              <a:rPr lang="en-US"/>
              <a:t>41</a:t>
            </a:fld>
            <a:endParaRPr lang="en-US"/>
          </a:p>
        </p:txBody>
      </p:sp>
    </p:spTree>
    <p:extLst>
      <p:ext uri="{BB962C8B-B14F-4D97-AF65-F5344CB8AC3E}">
        <p14:creationId xmlns:p14="http://schemas.microsoft.com/office/powerpoint/2010/main" val="251305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42</a:t>
            </a:fld>
            <a:endParaRPr lang="en-US"/>
          </a:p>
        </p:txBody>
      </p:sp>
    </p:spTree>
    <p:extLst>
      <p:ext uri="{BB962C8B-B14F-4D97-AF65-F5344CB8AC3E}">
        <p14:creationId xmlns:p14="http://schemas.microsoft.com/office/powerpoint/2010/main" val="4271265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 - I think this would be a great time to reflect on what we learned so far. </a:t>
            </a:r>
          </a:p>
          <a:p>
            <a:r>
              <a:rPr lang="en-US"/>
              <a:t>  </a:t>
            </a:r>
            <a:endParaRPr lang="en-US">
              <a:cs typeface="Calibri"/>
            </a:endParaRPr>
          </a:p>
          <a:p>
            <a:r>
              <a:rPr lang="en-US"/>
              <a:t>So far, we have discussed grants available from different trustworthy institutions. </a:t>
            </a:r>
            <a:endParaRPr lang="en-US">
              <a:cs typeface="Calibri"/>
            </a:endParaRPr>
          </a:p>
          <a:p>
            <a:r>
              <a:rPr lang="en-US"/>
              <a:t>How to apply for funding through the Network of the National Library of Medicine </a:t>
            </a:r>
            <a:endParaRPr lang="en-US">
              <a:cs typeface="Calibri"/>
            </a:endParaRPr>
          </a:p>
          <a:p>
            <a:r>
              <a:rPr lang="en-US"/>
              <a:t>We explained the different sections of our grant application and identified what documents to include in your grant proposal. </a:t>
            </a:r>
            <a:endParaRPr lang="en-US">
              <a:cs typeface="Calibri"/>
            </a:endParaRPr>
          </a:p>
          <a:p>
            <a:r>
              <a:rPr lang="en-US"/>
              <a:t>  </a:t>
            </a:r>
            <a:endParaRPr lang="en-US">
              <a:cs typeface="Calibri"/>
            </a:endParaRPr>
          </a:p>
          <a:p>
            <a:r>
              <a:rPr lang="en-US"/>
              <a:t>Let’s use the next 5 minutes to get a snack, use the rest room, and answer any lingering emails. </a:t>
            </a:r>
            <a:endParaRPr lang="en-US">
              <a:cs typeface="Calibri"/>
            </a:endParaRPr>
          </a:p>
          <a:p>
            <a:r>
              <a:rPr lang="en-US"/>
              <a:t>  </a:t>
            </a:r>
            <a:endParaRPr lang="en-US">
              <a:cs typeface="Calibri"/>
            </a:endParaRPr>
          </a:p>
          <a:p>
            <a:r>
              <a:rPr lang="en-US"/>
              <a:t>We will see you back at ________ to cover the elements of your budget proposal and identifying common mistakes made by proposal writers. </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43</a:t>
            </a:fld>
            <a:endParaRPr lang="en-US"/>
          </a:p>
        </p:txBody>
      </p:sp>
    </p:spTree>
    <p:extLst>
      <p:ext uri="{BB962C8B-B14F-4D97-AF65-F5344CB8AC3E}">
        <p14:creationId xmlns:p14="http://schemas.microsoft.com/office/powerpoint/2010/main" val="1967322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KEI Budget building... I think this section decides whether you are 1 of 2 types of people in this world. The person who sees budget and cringes a little inside or the person that says YAY MATH! But don't worry – with budget building, there is a little something for everyone all the way from writing a justification to doing the mathematic juggling act that is budgeting. Of course, in all seriousness, budget building doesn't have to be a scary process and hopefully today, you'll take away some knowledge, tips and tricks that give you the confidence to approach this important part of the application process.</a:t>
            </a:r>
          </a:p>
          <a:p>
            <a:endParaRPr lang="en-US"/>
          </a:p>
          <a:p>
            <a:endParaRPr lang="en-US"/>
          </a:p>
          <a:p>
            <a:r>
              <a:rPr lang="en-US">
                <a:cs typeface="Calibri"/>
              </a:rPr>
              <a:t>Image from </a:t>
            </a:r>
            <a:r>
              <a:rPr lang="en-US" err="1">
                <a:cs typeface="Calibri"/>
              </a:rPr>
              <a:t>Mercadien</a:t>
            </a:r>
            <a:r>
              <a:rPr lang="en-US">
                <a:cs typeface="Calibri"/>
              </a:rPr>
              <a:t> at </a:t>
            </a:r>
            <a:r>
              <a:rPr lang="en-US">
                <a:hlinkClick r:id="rId3"/>
              </a:rPr>
              <a:t>https://www.mercadien.com/resource/is-your-nonprofit-addressing-the-new-cost-principle-reforms/</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44</a:t>
            </a:fld>
            <a:endParaRPr lang="en-US"/>
          </a:p>
        </p:txBody>
      </p:sp>
    </p:spTree>
    <p:extLst>
      <p:ext uri="{BB962C8B-B14F-4D97-AF65-F5344CB8AC3E}">
        <p14:creationId xmlns:p14="http://schemas.microsoft.com/office/powerpoint/2010/main" val="21112083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So let's take a look at some of the things we will tackle today. Budget terminology – what are some of the common words, acronyms, phrases that we will encounter in budget applications.</a:t>
            </a:r>
          </a:p>
          <a:p>
            <a:r>
              <a:rPr lang="en-US">
                <a:cs typeface="Calibri"/>
              </a:rPr>
              <a:t>Budget Narrative – telling the written story of your budget</a:t>
            </a:r>
          </a:p>
          <a:p>
            <a:r>
              <a:rPr lang="en-US">
                <a:cs typeface="Calibri"/>
              </a:rPr>
              <a:t>Building a Budget – the math of it all</a:t>
            </a:r>
          </a:p>
          <a:p>
            <a:r>
              <a:rPr lang="en-US">
                <a:cs typeface="Calibri"/>
              </a:rPr>
              <a:t>Budget Tips &amp; Tricks – Things I've noticed that are important to consider and hope that you walk away with! </a:t>
            </a:r>
          </a:p>
        </p:txBody>
      </p:sp>
      <p:sp>
        <p:nvSpPr>
          <p:cNvPr id="4" name="Slide Number Placeholder 3"/>
          <p:cNvSpPr>
            <a:spLocks noGrp="1"/>
          </p:cNvSpPr>
          <p:nvPr>
            <p:ph type="sldNum" sz="quarter" idx="5"/>
          </p:nvPr>
        </p:nvSpPr>
        <p:spPr/>
        <p:txBody>
          <a:bodyPr/>
          <a:lstStyle/>
          <a:p>
            <a:fld id="{338A1A35-9574-47B0-9352-5CD8CAC396FB}" type="slidenum">
              <a:rPr lang="en-US"/>
              <a:t>45</a:t>
            </a:fld>
            <a:endParaRPr lang="en-US"/>
          </a:p>
        </p:txBody>
      </p:sp>
    </p:spTree>
    <p:extLst>
      <p:ext uri="{BB962C8B-B14F-4D97-AF65-F5344CB8AC3E}">
        <p14:creationId xmlns:p14="http://schemas.microsoft.com/office/powerpoint/2010/main" val="1869053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So far, there have been many acronyms and keywords that you have been introduced to – many of which can be used interchangeably and often vary between institutions. The word cloud you see before you are only a handful of words that you may come across in the grant world, and only cover a portion of the words that we use when speaking about budget building. Since the grant world is not exclusive to organizations equipped with a team of grant managers and other people who are experts in ALL types of funding opportunities, it is important to make sure you familiarize yourself with terminology associated with the funding opportunity to which you are applying. Sure, we know what a budget is, but what about when it says a modular budget is required versus a detailed budget?! What do we do then? When going through the requirements for a funding opportunity and you find an acronym or word you are unfamiliar with, google it! It's helpful to type the word or acronym in question and add "grants" to the end. Often times, you'll find that there are tons of resources out there that are specific to your application. If that doesn't work, when in doubt, reach out to the funder! With that being said, lets move on to some basic terminology that is ESSENTIAL for starting the budget development process.</a:t>
            </a:r>
          </a:p>
        </p:txBody>
      </p:sp>
      <p:sp>
        <p:nvSpPr>
          <p:cNvPr id="4" name="Slide Number Placeholder 3"/>
          <p:cNvSpPr>
            <a:spLocks noGrp="1"/>
          </p:cNvSpPr>
          <p:nvPr>
            <p:ph type="sldNum" sz="quarter" idx="5"/>
          </p:nvPr>
        </p:nvSpPr>
        <p:spPr/>
        <p:txBody>
          <a:bodyPr/>
          <a:lstStyle/>
          <a:p>
            <a:fld id="{338A1A35-9574-47B0-9352-5CD8CAC396FB}" type="slidenum">
              <a:rPr lang="en-US"/>
              <a:t>46</a:t>
            </a:fld>
            <a:endParaRPr lang="en-US"/>
          </a:p>
        </p:txBody>
      </p:sp>
    </p:spTree>
    <p:extLst>
      <p:ext uri="{BB962C8B-B14F-4D97-AF65-F5344CB8AC3E}">
        <p14:creationId xmlns:p14="http://schemas.microsoft.com/office/powerpoint/2010/main" val="3801459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I'm curious to see which budget terms the group is already familiar with and also see if there are varying uses in terminology across people from different organizations within the group. At this time, we are going to switch over to </a:t>
            </a:r>
            <a:r>
              <a:rPr lang="en-US" err="1">
                <a:cs typeface="Calibri"/>
              </a:rPr>
              <a:t>Mentimeter</a:t>
            </a:r>
            <a:r>
              <a:rPr lang="en-US">
                <a:cs typeface="Calibri"/>
              </a:rPr>
              <a:t> to do a very brief activity. This is an opportunity to type in ANY words that you associate with a budget or the budget building process. Feel free to be creative! </a:t>
            </a:r>
          </a:p>
          <a:p>
            <a:endParaRPr lang="en-US">
              <a:cs typeface="Calibri"/>
            </a:endParaRPr>
          </a:p>
          <a:p>
            <a:r>
              <a:rPr lang="en-US">
                <a:cs typeface="Calibri"/>
              </a:rPr>
              <a:t>Possible </a:t>
            </a:r>
            <a:r>
              <a:rPr lang="en-US" err="1">
                <a:cs typeface="Calibri"/>
              </a:rPr>
              <a:t>Mentimeter</a:t>
            </a:r>
            <a:r>
              <a:rPr lang="en-US">
                <a:cs typeface="Calibri"/>
              </a:rPr>
              <a:t> here to develop a word cloud of words and terminology that people are familiar with related to budgets.</a:t>
            </a:r>
          </a:p>
        </p:txBody>
      </p:sp>
      <p:sp>
        <p:nvSpPr>
          <p:cNvPr id="4" name="Slide Number Placeholder 3"/>
          <p:cNvSpPr>
            <a:spLocks noGrp="1"/>
          </p:cNvSpPr>
          <p:nvPr>
            <p:ph type="sldNum" sz="quarter" idx="5"/>
          </p:nvPr>
        </p:nvSpPr>
        <p:spPr/>
        <p:txBody>
          <a:bodyPr/>
          <a:lstStyle/>
          <a:p>
            <a:fld id="{338A1A35-9574-47B0-9352-5CD8CAC396FB}" type="slidenum">
              <a:rPr lang="en-US"/>
              <a:t>47</a:t>
            </a:fld>
            <a:endParaRPr lang="en-US"/>
          </a:p>
        </p:txBody>
      </p:sp>
    </p:spTree>
    <p:extLst>
      <p:ext uri="{BB962C8B-B14F-4D97-AF65-F5344CB8AC3E}">
        <p14:creationId xmlns:p14="http://schemas.microsoft.com/office/powerpoint/2010/main" val="4045699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First off, I think it's important that we talk about scope of work. For this, I think NIH's definition describes it best. Simply put, the scope of work is the overview of the aims, objectives, and purposes of a grant. This comes first because for proper budget development, it is critical to consider how each of the funds requested to support the project will contribute to the overall goals and expected outcomes. How does the work being done on the grant fit into the aims or objective/ end goal that the funder is hoping to see. </a:t>
            </a:r>
            <a:r>
              <a:rPr lang="en-US"/>
              <a:t>It's important to always have the end in mind. Knowing your project and the outcomes will help you be able to more clearly communicate the grant's research emphasis, impact, and progress when the funder asks how things are going.</a:t>
            </a:r>
            <a:endParaRPr lang="en-US">
              <a:cs typeface="Calibri"/>
            </a:endParaRPr>
          </a:p>
          <a:p>
            <a:endParaRPr lang="en-US">
              <a:cs typeface="Calibri"/>
            </a:endParaRPr>
          </a:p>
          <a:p>
            <a:r>
              <a:rPr lang="en-US">
                <a:cs typeface="Calibri"/>
              </a:rPr>
              <a:t>Think of this as a transaction – someone gives you money to meet a goal. They want to make sure that their money is being put to good use so that they have the outcome they were expecting. If you are no longer to able to meet that aim, you definitely would want to bring it to that person's attention. Think of Scope of Work as the same thing. </a:t>
            </a:r>
          </a:p>
          <a:p>
            <a:endParaRPr lang="en-US">
              <a:cs typeface="Calibri"/>
            </a:endParaRPr>
          </a:p>
          <a:p>
            <a:r>
              <a:rPr lang="en-US">
                <a:cs typeface="Calibri"/>
              </a:rPr>
              <a:t>Usually, a change in the scope of the project requires approval. This can be a change in the population, change in the overall outcome of the project, change in personnel working on the project. Although this is more of a post-award problem, regardless of the change, it is crucial to know your project and if you are uncertain about whether or not you are changing the scope, reach out to the sponsor.</a:t>
            </a:r>
          </a:p>
          <a:p>
            <a:endParaRPr lang="en-US"/>
          </a:p>
          <a:p>
            <a:r>
              <a:rPr lang="en-US"/>
              <a:t>*Extremely Important aspect of completing a budget*</a:t>
            </a:r>
            <a:endParaRPr lang="en-US">
              <a:cs typeface="Calibri"/>
            </a:endParaRPr>
          </a:p>
          <a:p>
            <a:endParaRPr lang="en-US">
              <a:cs typeface="Calibri"/>
            </a:endParaRPr>
          </a:p>
          <a:p>
            <a:r>
              <a:rPr lang="en-US">
                <a:cs typeface="Calibri"/>
              </a:rPr>
              <a:t>For example, if travel support is being requested, what benefit does that travel  provide to the project? How does this travel fit into the overall scope of the work being done on the project? We should not be requesting travel if it is unnecessary.</a:t>
            </a:r>
          </a:p>
          <a:p>
            <a:endParaRPr lang="en-US">
              <a:cs typeface="Calibri"/>
            </a:endParaRPr>
          </a:p>
          <a:p>
            <a:r>
              <a:rPr lang="en-US">
                <a:cs typeface="Calibri"/>
              </a:rPr>
              <a:t>Picture obtained from Essential Designs at </a:t>
            </a:r>
            <a:r>
              <a:rPr lang="en-US">
                <a:hlinkClick r:id="rId3"/>
              </a:rPr>
              <a:t>https://medium.com/@essentialdesign/building-your-scope-document-745cad3e5249</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48</a:t>
            </a:fld>
            <a:endParaRPr lang="en-US"/>
          </a:p>
        </p:txBody>
      </p:sp>
    </p:spTree>
    <p:extLst>
      <p:ext uri="{BB962C8B-B14F-4D97-AF65-F5344CB8AC3E}">
        <p14:creationId xmlns:p14="http://schemas.microsoft.com/office/powerpoint/2010/main" val="2393641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KEI In the case of Federal funding, awardees are required to have solid management practices for administering the award, and have accounting practices that align with cost principles.</a:t>
            </a:r>
          </a:p>
          <a:p>
            <a:r>
              <a:rPr lang="en-US"/>
              <a:t>Cost Principles, as defined in the </a:t>
            </a:r>
            <a:r>
              <a:rPr lang="en-US">
                <a:hlinkClick r:id="rId3"/>
              </a:rPr>
              <a:t>Uniform Guidance Subpart E</a:t>
            </a:r>
            <a:r>
              <a:rPr lang="en-US"/>
              <a:t>, specify that a cost can be charged to a Federal award only if it is allowable, reasonable, and allocable. In addition, items of cost must be consistently treated by the award recipient.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49</a:t>
            </a:fld>
            <a:endParaRPr lang="en-US"/>
          </a:p>
        </p:txBody>
      </p:sp>
    </p:spTree>
    <p:extLst>
      <p:ext uri="{BB962C8B-B14F-4D97-AF65-F5344CB8AC3E}">
        <p14:creationId xmlns:p14="http://schemas.microsoft.com/office/powerpoint/2010/main" val="46105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write a successful grant proposal, you need to identify the funding source for your project. This will give you the information you need to write your application. </a:t>
            </a:r>
          </a:p>
          <a:p>
            <a:endParaRPr lang="en-US" b="1">
              <a:cs typeface="Calibri"/>
            </a:endParaRPr>
          </a:p>
          <a:p>
            <a:r>
              <a:rPr lang="en-US" b="1"/>
              <a:t>Question for the audience: Where do you look for grant money? If you can share one resource, please do so in the chat? Thank you all for sharing, and we are grateful that you shared those resources with us. </a:t>
            </a:r>
            <a:endParaRPr lang="en-US" b="1">
              <a:cs typeface="Calibri"/>
            </a:endParaRPr>
          </a:p>
          <a:p>
            <a:endParaRPr lang="en-US"/>
          </a:p>
          <a:p>
            <a:endParaRPr lang="en-US"/>
          </a:p>
          <a:p>
            <a:r>
              <a:rPr lang="en-US"/>
              <a:t>They are all excellent, and we will elaborate on some of them. The first resource we would like to highlight is the Network of National Library of Medicine.</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5</a:t>
            </a:fld>
            <a:endParaRPr lang="en-US"/>
          </a:p>
        </p:txBody>
      </p:sp>
    </p:spTree>
    <p:extLst>
      <p:ext uri="{BB962C8B-B14F-4D97-AF65-F5344CB8AC3E}">
        <p14:creationId xmlns:p14="http://schemas.microsoft.com/office/powerpoint/2010/main" val="3277884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Allocable means that we are only charging a proportionate amount to the grant that is in line with the ratio of work that is being done. If personnel on the grant expects to dedicate 50% of their 40 hour work week to the grant, they should only request for proportionate amount of salary support, up to 50%. This concept also applies to all other aspects of items being purchased for the grant. For example, if you are needing to purchase a laptop for work on a grant and you purchase it solely using grant funds, that laptop should not be used for any other project or purpose. This would be considered a misuse of grant funds.</a:t>
            </a:r>
            <a:endParaRPr lang="en-US"/>
          </a:p>
        </p:txBody>
      </p:sp>
      <p:sp>
        <p:nvSpPr>
          <p:cNvPr id="4" name="Slide Number Placeholder 3"/>
          <p:cNvSpPr>
            <a:spLocks noGrp="1"/>
          </p:cNvSpPr>
          <p:nvPr>
            <p:ph type="sldNum" sz="quarter" idx="5"/>
          </p:nvPr>
        </p:nvSpPr>
        <p:spPr/>
        <p:txBody>
          <a:bodyPr/>
          <a:lstStyle/>
          <a:p>
            <a:fld id="{338A1A35-9574-47B0-9352-5CD8CAC396FB}" type="slidenum">
              <a:rPr lang="en-US"/>
              <a:t>50</a:t>
            </a:fld>
            <a:endParaRPr lang="en-US"/>
          </a:p>
        </p:txBody>
      </p:sp>
    </p:spTree>
    <p:extLst>
      <p:ext uri="{BB962C8B-B14F-4D97-AF65-F5344CB8AC3E}">
        <p14:creationId xmlns:p14="http://schemas.microsoft.com/office/powerpoint/2010/main" val="2711514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Allowable – this is likely one of the more difficult concepts as this can vary from grant to grant. However, it is usually best to manage this based off of Federal standards as they are the most common source of funding and have uniform guidance available to reference. It is very important, however, that you familiarize yourself with allowable costs for your grant specifically as this can vary greatly.</a:t>
            </a:r>
          </a:p>
          <a:p>
            <a:endParaRPr lang="en-US">
              <a:cs typeface="Calibri"/>
            </a:endParaRPr>
          </a:p>
          <a:p>
            <a:r>
              <a:rPr lang="en-US">
                <a:cs typeface="Calibri"/>
              </a:rPr>
              <a:t>Reference Simon's grant example in regard to food and office supplies</a:t>
            </a:r>
          </a:p>
          <a:p>
            <a:endParaRPr lang="en-US">
              <a:cs typeface="Calibri"/>
            </a:endParaRPr>
          </a:p>
          <a:p>
            <a:r>
              <a:rPr lang="en-US">
                <a:hlinkClick r:id="rId3"/>
              </a:rPr>
              <a:t>7.9 Allowability of Costs/Activities (nih.gov)</a:t>
            </a:r>
            <a:endParaRPr lang="en-US"/>
          </a:p>
          <a:p>
            <a:endParaRPr lang="en-US">
              <a:cs typeface="Calibri"/>
            </a:endParaRPr>
          </a:p>
          <a:p>
            <a:r>
              <a:rPr lang="en-US">
                <a:cs typeface="Calibri"/>
              </a:rPr>
              <a:t>Image from Jamis at </a:t>
            </a:r>
            <a:r>
              <a:rPr lang="en-US">
                <a:hlinkClick r:id="rId4"/>
              </a:rPr>
              <a:t>https://jamis.com/updated-cost-allowability-guidance-issued-by-the-dcaa/</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51</a:t>
            </a:fld>
            <a:endParaRPr lang="en-US"/>
          </a:p>
        </p:txBody>
      </p:sp>
    </p:spTree>
    <p:extLst>
      <p:ext uri="{BB962C8B-B14F-4D97-AF65-F5344CB8AC3E}">
        <p14:creationId xmlns:p14="http://schemas.microsoft.com/office/powerpoint/2010/main" val="40581158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KEI The following are examples of expenses not allowed on Federal awards:</a:t>
            </a:r>
          </a:p>
          <a:p>
            <a:pPr marL="285750" indent="-285750">
              <a:buFont typeface="Arial"/>
              <a:buChar char="•"/>
            </a:pPr>
            <a:r>
              <a:rPr lang="en-US"/>
              <a:t>Costs of Entertainment – you can't take your team to the movies or throw a party with catering</a:t>
            </a:r>
            <a:endParaRPr lang="en-US">
              <a:cs typeface="Calibri"/>
            </a:endParaRPr>
          </a:p>
          <a:p>
            <a:pPr marL="285750" indent="-285750">
              <a:buFont typeface="Arial"/>
              <a:buChar char="•"/>
            </a:pPr>
            <a:r>
              <a:rPr lang="en-US"/>
              <a:t>Personal expenses – you likely wouldn't pay for your personal groceries using a company purchasing card, the same rule applies to grants. </a:t>
            </a:r>
            <a:endParaRPr lang="en-US">
              <a:cs typeface="Calibri"/>
            </a:endParaRPr>
          </a:p>
          <a:p>
            <a:pPr marL="285750" indent="-285750">
              <a:buFont typeface="Arial"/>
              <a:buChar char="•"/>
            </a:pPr>
            <a:r>
              <a:rPr lang="en-US"/>
              <a:t>Alcoholic beverages - </a:t>
            </a:r>
            <a:endParaRPr lang="en-US">
              <a:cs typeface="Calibri"/>
            </a:endParaRPr>
          </a:p>
          <a:p>
            <a:pPr marL="285750" indent="-285750">
              <a:buFont typeface="Arial"/>
              <a:buChar char="•"/>
            </a:pPr>
            <a:r>
              <a:rPr lang="en-US"/>
              <a:t>Membership dues</a:t>
            </a:r>
            <a:endParaRPr lang="en-US">
              <a:cs typeface="Calibri"/>
            </a:endParaRPr>
          </a:p>
          <a:p>
            <a:pPr marL="285750" indent="-285750">
              <a:buFont typeface="Arial"/>
              <a:buChar char="•"/>
            </a:pPr>
            <a:endParaRPr lang="en-US"/>
          </a:p>
          <a:p>
            <a:pPr marL="285750" indent="-285750">
              <a:buFont typeface="Arial"/>
              <a:buChar char="•"/>
            </a:pPr>
            <a:r>
              <a:rPr lang="en-US"/>
              <a:t>Costs included in Facilities and Administration (F&amp;A)</a:t>
            </a:r>
            <a:endParaRPr lang="en-US">
              <a:cs typeface="Calibri"/>
            </a:endParaRPr>
          </a:p>
          <a:p>
            <a:pPr marL="285750" indent="-285750">
              <a:buFont typeface="Arial"/>
              <a:buChar char="•"/>
            </a:pPr>
            <a:r>
              <a:rPr lang="en-US"/>
              <a:t>Passport fees and some visa costs</a:t>
            </a:r>
            <a:endParaRPr lang="en-US">
              <a:cs typeface="Calibri"/>
            </a:endParaRPr>
          </a:p>
          <a:p>
            <a:pPr marL="285750" indent="-285750">
              <a:buFont typeface="Arial"/>
              <a:buChar char="•"/>
            </a:pPr>
            <a:r>
              <a:rPr lang="en-US"/>
              <a:t>Proposal costs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52</a:t>
            </a:fld>
            <a:endParaRPr lang="en-US"/>
          </a:p>
        </p:txBody>
      </p:sp>
    </p:spTree>
    <p:extLst>
      <p:ext uri="{BB962C8B-B14F-4D97-AF65-F5344CB8AC3E}">
        <p14:creationId xmlns:p14="http://schemas.microsoft.com/office/powerpoint/2010/main" val="25211995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Reasonable costs are likely the most straight forward of the cost principles. Simply put, the amount requested is not excessively high and is within the bounds of common sense. Many reference the "prudent person" test which is asking the question "would a prudent person pay this particular amount for this same item or service?" If this were a news article that popped up on your phone, would you be okay with the purchase? This can also be extremely tricky as many prudent people external to the research community do not have familiarity with the costs associated with particular </a:t>
            </a:r>
            <a:r>
              <a:rPr lang="en-US" err="1">
                <a:cs typeface="Calibri"/>
              </a:rPr>
              <a:t>equipments</a:t>
            </a:r>
            <a:r>
              <a:rPr lang="en-US">
                <a:cs typeface="Calibri"/>
              </a:rPr>
              <a:t>. But for the sake of your proposal, be sure you can back up your costs with quotes, historical records of prices, wages, etcetera. </a:t>
            </a:r>
          </a:p>
          <a:p>
            <a:endParaRPr lang="en-US">
              <a:cs typeface="Calibri"/>
            </a:endParaRPr>
          </a:p>
          <a:p>
            <a:r>
              <a:rPr lang="en-US">
                <a:cs typeface="Calibri"/>
              </a:rPr>
              <a:t>Image is from </a:t>
            </a:r>
            <a:r>
              <a:rPr lang="en-US" err="1">
                <a:cs typeface="Calibri"/>
              </a:rPr>
              <a:t>CoachingSportsToday</a:t>
            </a:r>
            <a:r>
              <a:rPr lang="en-US">
                <a:cs typeface="Calibri"/>
              </a:rPr>
              <a:t> at </a:t>
            </a:r>
            <a:r>
              <a:rPr lang="en-US">
                <a:hlinkClick r:id="rId3"/>
              </a:rPr>
              <a:t>https://coachingsportstoday.com/on-being-a-reasonable-coach/</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53</a:t>
            </a:fld>
            <a:endParaRPr lang="en-US"/>
          </a:p>
        </p:txBody>
      </p:sp>
    </p:spTree>
    <p:extLst>
      <p:ext uri="{BB962C8B-B14F-4D97-AF65-F5344CB8AC3E}">
        <p14:creationId xmlns:p14="http://schemas.microsoft.com/office/powerpoint/2010/main" val="34699086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Direct costs are defined a</a:t>
            </a:r>
          </a:p>
        </p:txBody>
      </p:sp>
      <p:sp>
        <p:nvSpPr>
          <p:cNvPr id="4" name="Slide Number Placeholder 3"/>
          <p:cNvSpPr>
            <a:spLocks noGrp="1"/>
          </p:cNvSpPr>
          <p:nvPr>
            <p:ph type="sldNum" sz="quarter" idx="5"/>
          </p:nvPr>
        </p:nvSpPr>
        <p:spPr/>
        <p:txBody>
          <a:bodyPr/>
          <a:lstStyle/>
          <a:p>
            <a:fld id="{338A1A35-9574-47B0-9352-5CD8CAC396FB}" type="slidenum">
              <a:rPr lang="en-US"/>
              <a:t>54</a:t>
            </a:fld>
            <a:endParaRPr lang="en-US"/>
          </a:p>
        </p:txBody>
      </p:sp>
    </p:spTree>
    <p:extLst>
      <p:ext uri="{BB962C8B-B14F-4D97-AF65-F5344CB8AC3E}">
        <p14:creationId xmlns:p14="http://schemas.microsoft.com/office/powerpoint/2010/main" val="32967204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There are so many different words and </a:t>
            </a:r>
            <a:r>
              <a:rPr lang="en-US" err="1">
                <a:cs typeface="Calibri"/>
              </a:rPr>
              <a:t>acryonyms</a:t>
            </a:r>
            <a:r>
              <a:rPr lang="en-US">
                <a:cs typeface="Calibri"/>
              </a:rPr>
              <a:t> that are synonymous to indirect costs. Examples of this are F&amp;A  (facilities &amp; administration), discretionary, M&amp;O (materials and operations), overhead, etc. There may even be additional names that your institution or organization uses to refer to Indirect costs. </a:t>
            </a:r>
          </a:p>
          <a:p>
            <a:endParaRPr lang="en-US">
              <a:cs typeface="Calibri"/>
            </a:endParaRPr>
          </a:p>
          <a:p>
            <a:r>
              <a:rPr lang="en-US">
                <a:cs typeface="Calibri"/>
              </a:rPr>
              <a:t>IDC are funds that are </a:t>
            </a:r>
            <a:r>
              <a:rPr lang="en-US" err="1">
                <a:cs typeface="Calibri"/>
              </a:rPr>
              <a:t>alloted</a:t>
            </a:r>
            <a:r>
              <a:rPr lang="en-US">
                <a:cs typeface="Calibri"/>
              </a:rPr>
              <a:t> to </a:t>
            </a:r>
          </a:p>
          <a:p>
            <a:endParaRPr lang="en-US">
              <a:cs typeface="Calibri"/>
            </a:endParaRPr>
          </a:p>
          <a:p>
            <a:r>
              <a:rPr lang="en-US">
                <a:cs typeface="Calibri"/>
              </a:rPr>
              <a:t>Some cost categories are not eligible to have IDC charged to it. </a:t>
            </a:r>
          </a:p>
          <a:p>
            <a:endParaRPr lang="en-US">
              <a:cs typeface="Calibri"/>
            </a:endParaRPr>
          </a:p>
          <a:p>
            <a:r>
              <a:rPr lang="en-US">
                <a:cs typeface="Calibri"/>
              </a:rPr>
              <a:t>Background image from </a:t>
            </a:r>
            <a:r>
              <a:rPr lang="en-US" err="1">
                <a:cs typeface="Calibri"/>
              </a:rPr>
              <a:t>PAtriot</a:t>
            </a:r>
            <a:r>
              <a:rPr lang="en-US">
                <a:cs typeface="Calibri"/>
              </a:rPr>
              <a:t> at </a:t>
            </a:r>
            <a:r>
              <a:rPr lang="en-US">
                <a:hlinkClick r:id="rId3"/>
              </a:rPr>
              <a:t>https://www.patriotsoftware.com/blog/accounting/direct-vs-indirect-costs-difference/</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55</a:t>
            </a:fld>
            <a:endParaRPr lang="en-US"/>
          </a:p>
        </p:txBody>
      </p:sp>
    </p:spTree>
    <p:extLst>
      <p:ext uri="{BB962C8B-B14F-4D97-AF65-F5344CB8AC3E}">
        <p14:creationId xmlns:p14="http://schemas.microsoft.com/office/powerpoint/2010/main" val="27535410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For the sake of ease, let's use the de </a:t>
            </a:r>
            <a:r>
              <a:rPr lang="en-US" err="1">
                <a:cs typeface="Calibri"/>
              </a:rPr>
              <a:t>minimus</a:t>
            </a:r>
            <a:r>
              <a:rPr lang="en-US">
                <a:cs typeface="Calibri"/>
              </a:rPr>
              <a:t> IDC rate, however, please remember that the de </a:t>
            </a:r>
            <a:r>
              <a:rPr lang="en-US" err="1">
                <a:cs typeface="Calibri"/>
              </a:rPr>
              <a:t>minimus</a:t>
            </a:r>
            <a:r>
              <a:rPr lang="en-US">
                <a:cs typeface="Calibri"/>
              </a:rPr>
              <a:t> rate is only available for organizations to use if they do not have a federally negotiated rate. </a:t>
            </a:r>
            <a:endParaRPr lang="en-US"/>
          </a:p>
          <a:p>
            <a:endParaRPr lang="en-US">
              <a:cs typeface="Calibri"/>
            </a:endParaRPr>
          </a:p>
          <a:p>
            <a:r>
              <a:rPr lang="en-US">
                <a:cs typeface="Calibri"/>
              </a:rPr>
              <a:t>Many people make the mistake of basing their IDC calculation of the total award amount, however that is incorrect.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56</a:t>
            </a:fld>
            <a:endParaRPr lang="en-US"/>
          </a:p>
        </p:txBody>
      </p:sp>
    </p:spTree>
    <p:extLst>
      <p:ext uri="{BB962C8B-B14F-4D97-AF65-F5344CB8AC3E}">
        <p14:creationId xmlns:p14="http://schemas.microsoft.com/office/powerpoint/2010/main" val="30763195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a:t>
            </a:r>
          </a:p>
        </p:txBody>
      </p:sp>
      <p:sp>
        <p:nvSpPr>
          <p:cNvPr id="4" name="Slide Number Placeholder 3"/>
          <p:cNvSpPr>
            <a:spLocks noGrp="1"/>
          </p:cNvSpPr>
          <p:nvPr>
            <p:ph type="sldNum" sz="quarter" idx="5"/>
          </p:nvPr>
        </p:nvSpPr>
        <p:spPr/>
        <p:txBody>
          <a:bodyPr/>
          <a:lstStyle/>
          <a:p>
            <a:fld id="{338A1A35-9574-47B0-9352-5CD8CAC396FB}" type="slidenum">
              <a:rPr lang="en-US"/>
              <a:t>57</a:t>
            </a:fld>
            <a:endParaRPr lang="en-US"/>
          </a:p>
        </p:txBody>
      </p:sp>
    </p:spTree>
    <p:extLst>
      <p:ext uri="{BB962C8B-B14F-4D97-AF65-F5344CB8AC3E}">
        <p14:creationId xmlns:p14="http://schemas.microsoft.com/office/powerpoint/2010/main" val="1542624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a:t>
            </a:r>
          </a:p>
        </p:txBody>
      </p:sp>
      <p:sp>
        <p:nvSpPr>
          <p:cNvPr id="4" name="Slide Number Placeholder 3"/>
          <p:cNvSpPr>
            <a:spLocks noGrp="1"/>
          </p:cNvSpPr>
          <p:nvPr>
            <p:ph type="sldNum" sz="quarter" idx="5"/>
          </p:nvPr>
        </p:nvSpPr>
        <p:spPr/>
        <p:txBody>
          <a:bodyPr/>
          <a:lstStyle/>
          <a:p>
            <a:fld id="{338A1A35-9574-47B0-9352-5CD8CAC396FB}" type="slidenum">
              <a:rPr lang="en-US"/>
              <a:t>58</a:t>
            </a:fld>
            <a:endParaRPr lang="en-US"/>
          </a:p>
        </p:txBody>
      </p:sp>
    </p:spTree>
    <p:extLst>
      <p:ext uri="{BB962C8B-B14F-4D97-AF65-F5344CB8AC3E}">
        <p14:creationId xmlns:p14="http://schemas.microsoft.com/office/powerpoint/2010/main" val="15278416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a:t>
            </a:r>
          </a:p>
        </p:txBody>
      </p:sp>
      <p:sp>
        <p:nvSpPr>
          <p:cNvPr id="4" name="Slide Number Placeholder 3"/>
          <p:cNvSpPr>
            <a:spLocks noGrp="1"/>
          </p:cNvSpPr>
          <p:nvPr>
            <p:ph type="sldNum" sz="quarter" idx="5"/>
          </p:nvPr>
        </p:nvSpPr>
        <p:spPr/>
        <p:txBody>
          <a:bodyPr/>
          <a:lstStyle/>
          <a:p>
            <a:fld id="{338A1A35-9574-47B0-9352-5CD8CAC396FB}" type="slidenum">
              <a:rPr lang="en-US"/>
              <a:t>59</a:t>
            </a:fld>
            <a:endParaRPr lang="en-US"/>
          </a:p>
        </p:txBody>
      </p:sp>
    </p:spTree>
    <p:extLst>
      <p:ext uri="{BB962C8B-B14F-4D97-AF65-F5344CB8AC3E}">
        <p14:creationId xmlns:p14="http://schemas.microsoft.com/office/powerpoint/2010/main" val="101612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membership in the Network of the National Library of Medicine is completely free and easy to join. When you join, you will have access to funding opportunities, professional development, training, and more. If you have any questions on becoming a member, we can help you join our Region or a region that's near you. </a:t>
            </a:r>
          </a:p>
          <a:p>
            <a:endParaRPr lang="en-US">
              <a:cs typeface="Calibri"/>
            </a:endParaRPr>
          </a:p>
          <a:p>
            <a:r>
              <a:rPr lang="en-US">
                <a:cs typeface="Calibri"/>
              </a:rPr>
              <a:t>Source: </a:t>
            </a:r>
            <a:r>
              <a:rPr lang="en-US"/>
              <a:t>https://nnlm.gov/about/regions/region3</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6</a:t>
            </a:fld>
            <a:endParaRPr lang="en-US"/>
          </a:p>
        </p:txBody>
      </p:sp>
    </p:spTree>
    <p:extLst>
      <p:ext uri="{BB962C8B-B14F-4D97-AF65-F5344CB8AC3E}">
        <p14:creationId xmlns:p14="http://schemas.microsoft.com/office/powerpoint/2010/main" val="8351254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Budget narratives, also commonly referred to as a budget justification, is an extremely important part of having a successful proposal. The justification provides the applicant with the opportunity to show a clear understanding of how the anticipated/ requested costs will support the aims of the project. A properly constructed justification is both detailed and concise, while also ensuring that the </a:t>
            </a:r>
            <a:r>
              <a:rPr lang="en-US" err="1">
                <a:cs typeface="Calibri"/>
              </a:rPr>
              <a:t>reveiwer</a:t>
            </a:r>
            <a:r>
              <a:rPr lang="en-US">
                <a:cs typeface="Calibri"/>
              </a:rPr>
              <a:t> has a fully painted, encompassing picture of your financial needs for this project.</a:t>
            </a:r>
          </a:p>
        </p:txBody>
      </p:sp>
      <p:sp>
        <p:nvSpPr>
          <p:cNvPr id="4" name="Slide Number Placeholder 3"/>
          <p:cNvSpPr>
            <a:spLocks noGrp="1"/>
          </p:cNvSpPr>
          <p:nvPr>
            <p:ph type="sldNum" sz="quarter" idx="5"/>
          </p:nvPr>
        </p:nvSpPr>
        <p:spPr/>
        <p:txBody>
          <a:bodyPr/>
          <a:lstStyle/>
          <a:p>
            <a:fld id="{338A1A35-9574-47B0-9352-5CD8CAC396FB}" type="slidenum">
              <a:rPr lang="en-US"/>
              <a:t>60</a:t>
            </a:fld>
            <a:endParaRPr lang="en-US"/>
          </a:p>
        </p:txBody>
      </p:sp>
    </p:spTree>
    <p:extLst>
      <p:ext uri="{BB962C8B-B14F-4D97-AF65-F5344CB8AC3E}">
        <p14:creationId xmlns:p14="http://schemas.microsoft.com/office/powerpoint/2010/main" val="23221921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In this picture we would like to paint for our reviewers, we must address our needs regarding particular budget categories. Some are more commonly used and others may not apply or be allowed on some awards! This is where your FOA comes in. It is extremely important to make sure you familiarize yourself with these cost categories as some funding opportunities do not support these costs. Unfortunately there is not a one size fits all grant application and each opportunity may have unique rules and regulations that distinguish it from another. </a:t>
            </a:r>
          </a:p>
          <a:p>
            <a:endParaRPr lang="en-US">
              <a:cs typeface="Calibri"/>
            </a:endParaRPr>
          </a:p>
          <a:p>
            <a:r>
              <a:rPr lang="en-US">
                <a:cs typeface="Calibri"/>
              </a:rPr>
              <a:t>So... let's break these down a bit.</a:t>
            </a:r>
          </a:p>
        </p:txBody>
      </p:sp>
      <p:sp>
        <p:nvSpPr>
          <p:cNvPr id="4" name="Slide Number Placeholder 3"/>
          <p:cNvSpPr>
            <a:spLocks noGrp="1"/>
          </p:cNvSpPr>
          <p:nvPr>
            <p:ph type="sldNum" sz="quarter" idx="5"/>
          </p:nvPr>
        </p:nvSpPr>
        <p:spPr/>
        <p:txBody>
          <a:bodyPr/>
          <a:lstStyle/>
          <a:p>
            <a:fld id="{338A1A35-9574-47B0-9352-5CD8CAC396FB}" type="slidenum">
              <a:rPr lang="en-US"/>
              <a:t>61</a:t>
            </a:fld>
            <a:endParaRPr lang="en-US"/>
          </a:p>
        </p:txBody>
      </p:sp>
    </p:spTree>
    <p:extLst>
      <p:ext uri="{BB962C8B-B14F-4D97-AF65-F5344CB8AC3E}">
        <p14:creationId xmlns:p14="http://schemas.microsoft.com/office/powerpoint/2010/main" val="15268682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KEI In this picture we would like to paint for our reviewers, we must address our needs regarding particular budget categories. Some are more commonly used and others may not apply or be allowed on some awards! This is where your FOA comes in. It is extremely important to make sure you familiarize yourself with these cost categories as some funding opportunities do not support these costs. Unfortunately there is not a one size fits all grant application and each opportunity may have unique rules and regulations that distinguish it from another. </a:t>
            </a:r>
          </a:p>
          <a:p>
            <a:endParaRPr lang="en-US" dirty="0">
              <a:cs typeface="Calibri"/>
            </a:endParaRPr>
          </a:p>
          <a:p>
            <a:r>
              <a:rPr lang="en-US" dirty="0">
                <a:cs typeface="Calibri"/>
              </a:rPr>
              <a:t>So... let's break these down a bit.</a:t>
            </a:r>
          </a:p>
        </p:txBody>
      </p:sp>
      <p:sp>
        <p:nvSpPr>
          <p:cNvPr id="4" name="Slide Number Placeholder 3"/>
          <p:cNvSpPr>
            <a:spLocks noGrp="1"/>
          </p:cNvSpPr>
          <p:nvPr>
            <p:ph type="sldNum" sz="quarter" idx="5"/>
          </p:nvPr>
        </p:nvSpPr>
        <p:spPr/>
        <p:txBody>
          <a:bodyPr/>
          <a:lstStyle/>
          <a:p>
            <a:fld id="{338A1A35-9574-47B0-9352-5CD8CAC396FB}" type="slidenum">
              <a:rPr lang="en-US"/>
              <a:t>62</a:t>
            </a:fld>
            <a:endParaRPr lang="en-US"/>
          </a:p>
        </p:txBody>
      </p:sp>
    </p:spTree>
    <p:extLst>
      <p:ext uri="{BB962C8B-B14F-4D97-AF65-F5344CB8AC3E}">
        <p14:creationId xmlns:p14="http://schemas.microsoft.com/office/powerpoint/2010/main" val="15268682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First, let's start off with salaries and wages. In order to have a project, you usually have to have people to see it through and work on it. Once you have assigned roles and an idea of expectations for the personnel, it can be easier to decide what else will be needed in other categories for the project to be completed.</a:t>
            </a:r>
            <a:endParaRPr lang="en-US"/>
          </a:p>
          <a:p>
            <a:r>
              <a:rPr lang="en-US">
                <a:cs typeface="Calibri"/>
              </a:rPr>
              <a:t>Salaries and wages are broken down into categories that describe and justify personnel information for each position being </a:t>
            </a:r>
            <a:r>
              <a:rPr lang="en-US" err="1">
                <a:cs typeface="Calibri"/>
              </a:rPr>
              <a:t>ubdgeted</a:t>
            </a:r>
            <a:r>
              <a:rPr lang="en-US">
                <a:cs typeface="Calibri"/>
              </a:rPr>
              <a:t> for. This is done by providing a brief description of each individual appointee's roles and responsibilities on the project. Often times, budget narratives (depends on the sponsor – check your FOA) will require their name, degree qualifications, title/ role on the project/ their dedicated time commitment and an elaborate description of the duties and roles they plan in relation to the project goals and objectives.</a:t>
            </a:r>
            <a:endParaRPr lang="en-US"/>
          </a:p>
        </p:txBody>
      </p:sp>
      <p:sp>
        <p:nvSpPr>
          <p:cNvPr id="4" name="Slide Number Placeholder 3"/>
          <p:cNvSpPr>
            <a:spLocks noGrp="1"/>
          </p:cNvSpPr>
          <p:nvPr>
            <p:ph type="sldNum" sz="quarter" idx="5"/>
          </p:nvPr>
        </p:nvSpPr>
        <p:spPr/>
        <p:txBody>
          <a:bodyPr/>
          <a:lstStyle/>
          <a:p>
            <a:fld id="{338A1A35-9574-47B0-9352-5CD8CAC396FB}" type="slidenum">
              <a:rPr lang="en-US"/>
              <a:t>63</a:t>
            </a:fld>
            <a:endParaRPr lang="en-US"/>
          </a:p>
        </p:txBody>
      </p:sp>
    </p:spTree>
    <p:extLst>
      <p:ext uri="{BB962C8B-B14F-4D97-AF65-F5344CB8AC3E}">
        <p14:creationId xmlns:p14="http://schemas.microsoft.com/office/powerpoint/2010/main" val="36079451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a:t>
            </a:r>
          </a:p>
        </p:txBody>
      </p:sp>
      <p:sp>
        <p:nvSpPr>
          <p:cNvPr id="4" name="Slide Number Placeholder 3"/>
          <p:cNvSpPr>
            <a:spLocks noGrp="1"/>
          </p:cNvSpPr>
          <p:nvPr>
            <p:ph type="sldNum" sz="quarter" idx="5"/>
          </p:nvPr>
        </p:nvSpPr>
        <p:spPr/>
        <p:txBody>
          <a:bodyPr/>
          <a:lstStyle/>
          <a:p>
            <a:fld id="{338A1A35-9574-47B0-9352-5CD8CAC396FB}" type="slidenum">
              <a:rPr lang="en-US"/>
              <a:t>64</a:t>
            </a:fld>
            <a:endParaRPr lang="en-US"/>
          </a:p>
        </p:txBody>
      </p:sp>
    </p:spTree>
    <p:extLst>
      <p:ext uri="{BB962C8B-B14F-4D97-AF65-F5344CB8AC3E}">
        <p14:creationId xmlns:p14="http://schemas.microsoft.com/office/powerpoint/2010/main" val="37253945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In this instance, we know that Dr. Jane Doe will be lead on the project. This is usually designated by the term Principal Investigator, also called a PI. After doing some research on their salary, we find out that Dr. Jane Doe has an annual salary of $100,000. At 50% effort however, we must properly allocated their salary to the 50% or 6 months that she will be working on this project throughout the year. It would not be appropriate or allowable for them to make the grant pay for 50% of work they are doing towards other projects. </a:t>
            </a:r>
          </a:p>
          <a:p>
            <a:endParaRPr lang="en-US">
              <a:cs typeface="Calibri"/>
            </a:endParaRPr>
          </a:p>
          <a:p>
            <a:r>
              <a:rPr lang="en-US">
                <a:cs typeface="Calibri"/>
              </a:rPr>
              <a:t>In this instance, we would budget $50,000 for Dr. Jane Doe's SALARY. Don't forget that we must also consider IDC rate, but we will revisit that once we have more numbers to work with. </a:t>
            </a:r>
          </a:p>
        </p:txBody>
      </p:sp>
      <p:sp>
        <p:nvSpPr>
          <p:cNvPr id="4" name="Slide Number Placeholder 3"/>
          <p:cNvSpPr>
            <a:spLocks noGrp="1"/>
          </p:cNvSpPr>
          <p:nvPr>
            <p:ph type="sldNum" sz="quarter" idx="5"/>
          </p:nvPr>
        </p:nvSpPr>
        <p:spPr/>
        <p:txBody>
          <a:bodyPr/>
          <a:lstStyle/>
          <a:p>
            <a:fld id="{338A1A35-9574-47B0-9352-5CD8CAC396FB}" type="slidenum">
              <a:rPr lang="en-US"/>
              <a:t>65</a:t>
            </a:fld>
            <a:endParaRPr lang="en-US"/>
          </a:p>
        </p:txBody>
      </p:sp>
    </p:spTree>
    <p:extLst>
      <p:ext uri="{BB962C8B-B14F-4D97-AF65-F5344CB8AC3E}">
        <p14:creationId xmlns:p14="http://schemas.microsoft.com/office/powerpoint/2010/main" val="37845021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Fringe benefits are allowances, services and programs that are provided by employers as compensation in addition to their regular salary and wages. Fringe can be a bit tricky as rates and policies can vary from organization to organization. Some examples of fringe (and there are plenty more) sick leave, vacation leave, insurance, retirement and pension plans, unemployment, tuition reimbursement programs and many others. At the proposal stage, it can be very tricky to know off the top of your head what someone's specific election is for their insurance without asking them for that information so checking with your organization on their fringe benefits percentage rate is a wise idea. At UNTHSC, we have standard rates that are used for grant proposals across the board. For the sake of our next example, I will use those figures, but please note that these are specific to my university and yours will likely differ. </a:t>
            </a:r>
          </a:p>
        </p:txBody>
      </p:sp>
      <p:sp>
        <p:nvSpPr>
          <p:cNvPr id="4" name="Slide Number Placeholder 3"/>
          <p:cNvSpPr>
            <a:spLocks noGrp="1"/>
          </p:cNvSpPr>
          <p:nvPr>
            <p:ph type="sldNum" sz="quarter" idx="5"/>
          </p:nvPr>
        </p:nvSpPr>
        <p:spPr/>
        <p:txBody>
          <a:bodyPr/>
          <a:lstStyle/>
          <a:p>
            <a:fld id="{338A1A35-9574-47B0-9352-5CD8CAC396FB}" type="slidenum">
              <a:rPr lang="en-US"/>
              <a:t>66</a:t>
            </a:fld>
            <a:endParaRPr lang="en-US"/>
          </a:p>
        </p:txBody>
      </p:sp>
    </p:spTree>
    <p:extLst>
      <p:ext uri="{BB962C8B-B14F-4D97-AF65-F5344CB8AC3E}">
        <p14:creationId xmlns:p14="http://schemas.microsoft.com/office/powerpoint/2010/main" val="14323437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In your narrative, it is very important to make sure that you address your organization's fringe rate. We do not want to leave the reviewer to have to calculate that for themselves based off the numbers on your spreadsheet. </a:t>
            </a:r>
          </a:p>
          <a:p>
            <a:endParaRPr lang="en-US">
              <a:cs typeface="Calibri"/>
            </a:endParaRPr>
          </a:p>
          <a:p>
            <a:r>
              <a:rPr lang="en-US">
                <a:cs typeface="Calibri"/>
              </a:rPr>
              <a:t>In this instance, we are going to be assuming that Dr. Doe is a faculty member at the University and according to our published rates, means that their fringe benefit should be calculated at 23% off of their requested salary support. This results in $11,500 in fringe benefits for Dr. Doe.</a:t>
            </a:r>
          </a:p>
          <a:p>
            <a:endParaRPr lang="en-US">
              <a:cs typeface="Calibri"/>
            </a:endParaRPr>
          </a:p>
          <a:p>
            <a:r>
              <a:rPr lang="en-US">
                <a:cs typeface="Calibri"/>
              </a:rPr>
              <a:t>Since there can be such variation between fringe rates between employees, with these standard rates, they are often just estimated and the actual charges to the grant, if awarded may vary. We tend to include that verbiage in our proposals so that we have addressed that potential for variance with the funder. </a:t>
            </a:r>
          </a:p>
        </p:txBody>
      </p:sp>
      <p:sp>
        <p:nvSpPr>
          <p:cNvPr id="4" name="Slide Number Placeholder 3"/>
          <p:cNvSpPr>
            <a:spLocks noGrp="1"/>
          </p:cNvSpPr>
          <p:nvPr>
            <p:ph type="sldNum" sz="quarter" idx="5"/>
          </p:nvPr>
        </p:nvSpPr>
        <p:spPr/>
        <p:txBody>
          <a:bodyPr/>
          <a:lstStyle/>
          <a:p>
            <a:fld id="{338A1A35-9574-47B0-9352-5CD8CAC396FB}" type="slidenum">
              <a:rPr lang="en-US"/>
              <a:t>67</a:t>
            </a:fld>
            <a:endParaRPr lang="en-US"/>
          </a:p>
        </p:txBody>
      </p:sp>
    </p:spTree>
    <p:extLst>
      <p:ext uri="{BB962C8B-B14F-4D97-AF65-F5344CB8AC3E}">
        <p14:creationId xmlns:p14="http://schemas.microsoft.com/office/powerpoint/2010/main" val="28897549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There are many instances where collaboration is needed in order to meet the objectives or aims of a project. Travel is often used as a means to connect people and ideas that are necessary and crucial for different realms of research. It is important to note that Different types of grants will have differing policies in regard to travel. Some will allow it, some will not. Some will permit domestic travel, but restrict international. Again, this is where your funding announcement will be your best friend. </a:t>
            </a:r>
          </a:p>
        </p:txBody>
      </p:sp>
      <p:sp>
        <p:nvSpPr>
          <p:cNvPr id="4" name="Slide Number Placeholder 3"/>
          <p:cNvSpPr>
            <a:spLocks noGrp="1"/>
          </p:cNvSpPr>
          <p:nvPr>
            <p:ph type="sldNum" sz="quarter" idx="5"/>
          </p:nvPr>
        </p:nvSpPr>
        <p:spPr/>
        <p:txBody>
          <a:bodyPr/>
          <a:lstStyle/>
          <a:p>
            <a:fld id="{338A1A35-9574-47B0-9352-5CD8CAC396FB}" type="slidenum">
              <a:rPr lang="en-US"/>
              <a:t>68</a:t>
            </a:fld>
            <a:endParaRPr lang="en-US"/>
          </a:p>
        </p:txBody>
      </p:sp>
    </p:spTree>
    <p:extLst>
      <p:ext uri="{BB962C8B-B14F-4D97-AF65-F5344CB8AC3E}">
        <p14:creationId xmlns:p14="http://schemas.microsoft.com/office/powerpoint/2010/main" val="23327578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 Again, if you have specific details, it is best to provide them. When you have the location for travel opportunities available, you can provide estimates for things such as cost of a round trip ticket, per diem rates in that city, lodging rates, etc. </a:t>
            </a:r>
          </a:p>
        </p:txBody>
      </p:sp>
      <p:sp>
        <p:nvSpPr>
          <p:cNvPr id="4" name="Slide Number Placeholder 3"/>
          <p:cNvSpPr>
            <a:spLocks noGrp="1"/>
          </p:cNvSpPr>
          <p:nvPr>
            <p:ph type="sldNum" sz="quarter" idx="5"/>
          </p:nvPr>
        </p:nvSpPr>
        <p:spPr/>
        <p:txBody>
          <a:bodyPr/>
          <a:lstStyle/>
          <a:p>
            <a:fld id="{338A1A35-9574-47B0-9352-5CD8CAC396FB}" type="slidenum">
              <a:rPr lang="en-US"/>
              <a:t>69</a:t>
            </a:fld>
            <a:endParaRPr lang="en-US"/>
          </a:p>
        </p:txBody>
      </p:sp>
    </p:spTree>
    <p:extLst>
      <p:ext uri="{BB962C8B-B14F-4D97-AF65-F5344CB8AC3E}">
        <p14:creationId xmlns:p14="http://schemas.microsoft.com/office/powerpoint/2010/main" val="1153637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join our network, you will have access to our funding opportunities. Being a member allow you to sort through funding opportunities from our regions, and to see national funding opportunities from programs like the All of US program.  Please make sure you select the region you're in to find the funding </a:t>
            </a:r>
            <a:r>
              <a:rPr lang="en-US" err="1"/>
              <a:t>opportunites</a:t>
            </a:r>
            <a:r>
              <a:rPr lang="en-US"/>
              <a:t> that's best for you.  </a:t>
            </a:r>
          </a:p>
          <a:p>
            <a:endParaRPr lang="en-US">
              <a:cs typeface="Calibri"/>
            </a:endParaRPr>
          </a:p>
          <a:p>
            <a:r>
              <a:rPr lang="en-US">
                <a:cs typeface="Calibri"/>
              </a:rPr>
              <a:t>If you are in region 3, you can also see our funding opportunities and more on the Gibson D Lewis Library page. Let's take a look at what's available on our additional page. </a:t>
            </a:r>
          </a:p>
          <a:p>
            <a:r>
              <a:rPr lang="en-US">
                <a:cs typeface="Calibri"/>
              </a:rPr>
              <a:t>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7</a:t>
            </a:fld>
            <a:endParaRPr lang="en-US"/>
          </a:p>
        </p:txBody>
      </p:sp>
    </p:spTree>
    <p:extLst>
      <p:ext uri="{BB962C8B-B14F-4D97-AF65-F5344CB8AC3E}">
        <p14:creationId xmlns:p14="http://schemas.microsoft.com/office/powerpoint/2010/main" val="1043790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a:t>
            </a:r>
          </a:p>
        </p:txBody>
      </p:sp>
      <p:sp>
        <p:nvSpPr>
          <p:cNvPr id="4" name="Slide Number Placeholder 3"/>
          <p:cNvSpPr>
            <a:spLocks noGrp="1"/>
          </p:cNvSpPr>
          <p:nvPr>
            <p:ph type="sldNum" sz="quarter" idx="5"/>
          </p:nvPr>
        </p:nvSpPr>
        <p:spPr/>
        <p:txBody>
          <a:bodyPr/>
          <a:lstStyle/>
          <a:p>
            <a:fld id="{338A1A35-9574-47B0-9352-5CD8CAC396FB}" type="slidenum">
              <a:rPr lang="en-US"/>
              <a:t>70</a:t>
            </a:fld>
            <a:endParaRPr lang="en-US"/>
          </a:p>
        </p:txBody>
      </p:sp>
    </p:spTree>
    <p:extLst>
      <p:ext uri="{BB962C8B-B14F-4D97-AF65-F5344CB8AC3E}">
        <p14:creationId xmlns:p14="http://schemas.microsoft.com/office/powerpoint/2010/main" val="32768462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KEI Other Direct Costs may include some or all of the expense categories below:</a:t>
            </a:r>
            <a:r>
              <a:rPr lang="en-US"/>
              <a:t> </a:t>
            </a:r>
          </a:p>
          <a:p>
            <a:r>
              <a:rPr lang="en-US" b="1"/>
              <a:t> </a:t>
            </a:r>
            <a:r>
              <a:rPr lang="en-US"/>
              <a:t> </a:t>
            </a:r>
            <a:endParaRPr lang="en-US">
              <a:cs typeface="Calibri"/>
            </a:endParaRPr>
          </a:p>
          <a:p>
            <a:pPr marL="285750" indent="-285750">
              <a:buFont typeface="Arial"/>
              <a:buChar char="•"/>
            </a:pPr>
            <a:r>
              <a:rPr lang="en-US" b="1"/>
              <a:t>Materials and supplies</a:t>
            </a:r>
            <a:r>
              <a:rPr lang="en-US"/>
              <a:t> (if not included in a separate cost category): include the project costs of laboratory and other project-specific supply items (software programs and licenses, CDs, research material) and items costing less than $5,000 and not considered equipment.  </a:t>
            </a:r>
            <a:endParaRPr lang="en-US">
              <a:cs typeface="Calibri"/>
            </a:endParaRPr>
          </a:p>
          <a:p>
            <a:r>
              <a:rPr lang="en-US"/>
              <a:t>  </a:t>
            </a:r>
            <a:endParaRPr lang="en-US">
              <a:cs typeface="Calibri"/>
            </a:endParaRPr>
          </a:p>
          <a:p>
            <a:pPr marL="285750" indent="-285750">
              <a:buFont typeface="Arial"/>
              <a:buChar char="•"/>
            </a:pPr>
            <a:r>
              <a:rPr lang="en-US" b="1"/>
              <a:t>Publication costs:</a:t>
            </a:r>
            <a:r>
              <a:rPr lang="en-US"/>
              <a:t> include funds requested for the publication of the results and the preparation of presentations and posters.</a:t>
            </a:r>
            <a:endParaRPr lang="en-US">
              <a:cs typeface="Calibri"/>
            </a:endParaRPr>
          </a:p>
          <a:p>
            <a:r>
              <a:rPr lang="en-US"/>
              <a:t>  </a:t>
            </a:r>
            <a:endParaRPr lang="en-US">
              <a:cs typeface="Calibri"/>
            </a:endParaRPr>
          </a:p>
          <a:p>
            <a:pPr marL="285750" indent="-285750">
              <a:buFont typeface="Arial"/>
              <a:buChar char="•"/>
            </a:pPr>
            <a:r>
              <a:rPr lang="en-US" b="1"/>
              <a:t>Computer services:</a:t>
            </a:r>
            <a:r>
              <a:rPr lang="en-US"/>
              <a:t> list a prorated share of the cost of operating and maintaining shared departmental research facilities.  The rate charged is established by approved department and university procedures which require annual recalculation to ensure that the rate recovers only the actual operating costs.  This fee provides for project-specific use of a variety of high performance computers, networking operations, copying, printing, and computer facilities support.  </a:t>
            </a:r>
            <a:endParaRPr lang="en-US">
              <a:cs typeface="Calibri"/>
            </a:endParaRPr>
          </a:p>
          <a:p>
            <a:r>
              <a:rPr lang="en-US"/>
              <a:t>  </a:t>
            </a:r>
            <a:endParaRPr lang="en-US">
              <a:cs typeface="Calibri"/>
            </a:endParaRPr>
          </a:p>
          <a:p>
            <a:pPr marL="285750" indent="-285750">
              <a:buFont typeface="Arial"/>
              <a:buChar char="•"/>
            </a:pPr>
            <a:r>
              <a:rPr lang="en-US" b="1"/>
              <a:t>Other Costs</a:t>
            </a:r>
            <a:r>
              <a:rPr lang="en-US"/>
              <a:t>: generally for services rather than items - miscellaneous project specific costs such as honoraria, long distance phone charges, express mail charges, maintenance contract fees, payments to human subjects involved in the research, and other costs that do not fit in categories mentioned above.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71</a:t>
            </a:fld>
            <a:endParaRPr lang="en-US"/>
          </a:p>
        </p:txBody>
      </p:sp>
    </p:spTree>
    <p:extLst>
      <p:ext uri="{BB962C8B-B14F-4D97-AF65-F5344CB8AC3E}">
        <p14:creationId xmlns:p14="http://schemas.microsoft.com/office/powerpoint/2010/main" val="19096643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a:t>
            </a:r>
          </a:p>
        </p:txBody>
      </p:sp>
      <p:sp>
        <p:nvSpPr>
          <p:cNvPr id="4" name="Slide Number Placeholder 3"/>
          <p:cNvSpPr>
            <a:spLocks noGrp="1"/>
          </p:cNvSpPr>
          <p:nvPr>
            <p:ph type="sldNum" sz="quarter" idx="5"/>
          </p:nvPr>
        </p:nvSpPr>
        <p:spPr/>
        <p:txBody>
          <a:bodyPr/>
          <a:lstStyle/>
          <a:p>
            <a:fld id="{338A1A35-9574-47B0-9352-5CD8CAC396FB}" type="slidenum">
              <a:rPr lang="en-US"/>
              <a:t>72</a:t>
            </a:fld>
            <a:endParaRPr lang="en-US"/>
          </a:p>
        </p:txBody>
      </p:sp>
    </p:spTree>
    <p:extLst>
      <p:ext uri="{BB962C8B-B14F-4D97-AF65-F5344CB8AC3E}">
        <p14:creationId xmlns:p14="http://schemas.microsoft.com/office/powerpoint/2010/main" val="3172549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Budget Building 102, it would be worth learning about Modified Total Direct Costs – these come into play whenever there are charges that are not eligible for </a:t>
            </a:r>
          </a:p>
        </p:txBody>
      </p:sp>
      <p:sp>
        <p:nvSpPr>
          <p:cNvPr id="4" name="Slide Number Placeholder 3"/>
          <p:cNvSpPr>
            <a:spLocks noGrp="1"/>
          </p:cNvSpPr>
          <p:nvPr>
            <p:ph type="sldNum" sz="quarter" idx="5"/>
          </p:nvPr>
        </p:nvSpPr>
        <p:spPr/>
        <p:txBody>
          <a:bodyPr/>
          <a:lstStyle/>
          <a:p>
            <a:fld id="{338A1A35-9574-47B0-9352-5CD8CAC396FB}" type="slidenum">
              <a:rPr lang="en-US"/>
              <a:t>73</a:t>
            </a:fld>
            <a:endParaRPr lang="en-US"/>
          </a:p>
        </p:txBody>
      </p:sp>
    </p:spTree>
    <p:extLst>
      <p:ext uri="{BB962C8B-B14F-4D97-AF65-F5344CB8AC3E}">
        <p14:creationId xmlns:p14="http://schemas.microsoft.com/office/powerpoint/2010/main" val="15170867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KEI This is calculated based off the total direct costs, not the total award. </a:t>
            </a:r>
          </a:p>
        </p:txBody>
      </p:sp>
      <p:sp>
        <p:nvSpPr>
          <p:cNvPr id="4" name="Slide Number Placeholder 3"/>
          <p:cNvSpPr>
            <a:spLocks noGrp="1"/>
          </p:cNvSpPr>
          <p:nvPr>
            <p:ph type="sldNum" sz="quarter" idx="5"/>
          </p:nvPr>
        </p:nvSpPr>
        <p:spPr/>
        <p:txBody>
          <a:bodyPr/>
          <a:lstStyle/>
          <a:p>
            <a:fld id="{338A1A35-9574-47B0-9352-5CD8CAC396FB}" type="slidenum">
              <a:rPr lang="en-US"/>
              <a:t>74</a:t>
            </a:fld>
            <a:endParaRPr lang="en-US"/>
          </a:p>
        </p:txBody>
      </p:sp>
    </p:spTree>
    <p:extLst>
      <p:ext uri="{BB962C8B-B14F-4D97-AF65-F5344CB8AC3E}">
        <p14:creationId xmlns:p14="http://schemas.microsoft.com/office/powerpoint/2010/main" val="14367426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a:t>
            </a:r>
          </a:p>
        </p:txBody>
      </p:sp>
      <p:sp>
        <p:nvSpPr>
          <p:cNvPr id="4" name="Slide Number Placeholder 3"/>
          <p:cNvSpPr>
            <a:spLocks noGrp="1"/>
          </p:cNvSpPr>
          <p:nvPr>
            <p:ph type="sldNum" sz="quarter" idx="5"/>
          </p:nvPr>
        </p:nvSpPr>
        <p:spPr/>
        <p:txBody>
          <a:bodyPr/>
          <a:lstStyle/>
          <a:p>
            <a:fld id="{338A1A35-9574-47B0-9352-5CD8CAC396FB}" type="slidenum">
              <a:rPr lang="en-US"/>
              <a:t>75</a:t>
            </a:fld>
            <a:endParaRPr lang="en-US"/>
          </a:p>
        </p:txBody>
      </p:sp>
    </p:spTree>
    <p:extLst>
      <p:ext uri="{BB962C8B-B14F-4D97-AF65-F5344CB8AC3E}">
        <p14:creationId xmlns:p14="http://schemas.microsoft.com/office/powerpoint/2010/main" val="23172786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a:t>
            </a:r>
          </a:p>
        </p:txBody>
      </p:sp>
      <p:sp>
        <p:nvSpPr>
          <p:cNvPr id="4" name="Slide Number Placeholder 3"/>
          <p:cNvSpPr>
            <a:spLocks noGrp="1"/>
          </p:cNvSpPr>
          <p:nvPr>
            <p:ph type="sldNum" sz="quarter" idx="5"/>
          </p:nvPr>
        </p:nvSpPr>
        <p:spPr/>
        <p:txBody>
          <a:bodyPr/>
          <a:lstStyle/>
          <a:p>
            <a:fld id="{338A1A35-9574-47B0-9352-5CD8CAC396FB}" type="slidenum">
              <a:rPr lang="en-US"/>
              <a:t>77</a:t>
            </a:fld>
            <a:endParaRPr lang="en-US"/>
          </a:p>
        </p:txBody>
      </p:sp>
    </p:spTree>
    <p:extLst>
      <p:ext uri="{BB962C8B-B14F-4D97-AF65-F5344CB8AC3E}">
        <p14:creationId xmlns:p14="http://schemas.microsoft.com/office/powerpoint/2010/main" val="11575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KEI 2nd bullet: (naming certain vendors for products that can be purchased from a variety of sources)</a:t>
            </a:r>
          </a:p>
          <a:p>
            <a:endParaRPr lang="en-US" dirty="0">
              <a:cs typeface="Calibri"/>
            </a:endParaRPr>
          </a:p>
          <a:p>
            <a:pPr marL="171450" indent="-171450">
              <a:lnSpc>
                <a:spcPct val="90000"/>
              </a:lnSpc>
              <a:spcBef>
                <a:spcPts val="1000"/>
              </a:spcBef>
              <a:buFont typeface="Arial"/>
              <a:buChar char="•"/>
            </a:pPr>
            <a:r>
              <a:rPr lang="en-US" dirty="0"/>
              <a:t>Modified Total Direct Costs versus Total Direct Costs – why is it modified</a:t>
            </a:r>
            <a:endParaRPr lang="en-US" dirty="0">
              <a:cs typeface="Calibri"/>
            </a:endParaRPr>
          </a:p>
          <a:p>
            <a:pPr marL="171450" indent="-171450">
              <a:lnSpc>
                <a:spcPct val="90000"/>
              </a:lnSpc>
              <a:spcBef>
                <a:spcPts val="1000"/>
              </a:spcBef>
              <a:buFont typeface="Arial"/>
              <a:buChar char="•"/>
            </a:pPr>
            <a:r>
              <a:rPr lang="en-US" dirty="0"/>
              <a:t>Modular budget versus detailed budget</a:t>
            </a:r>
            <a:endParaRPr lang="en-US" dirty="0">
              <a:cs typeface="Calibri"/>
            </a:endParaRPr>
          </a:p>
          <a:p>
            <a:pPr marL="171450" indent="-171450">
              <a:lnSpc>
                <a:spcPct val="90000"/>
              </a:lnSpc>
              <a:spcBef>
                <a:spcPts val="1000"/>
              </a:spcBef>
              <a:buFont typeface="Arial"/>
              <a:buChar char="•"/>
            </a:pPr>
            <a:r>
              <a:rPr lang="en-US" dirty="0"/>
              <a:t>Tricky things like Cost Share exist but policy varies between organizations</a:t>
            </a:r>
            <a:endParaRPr lang="en-US" dirty="0">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78</a:t>
            </a:fld>
            <a:endParaRPr lang="en-US"/>
          </a:p>
        </p:txBody>
      </p:sp>
    </p:spTree>
    <p:extLst>
      <p:ext uri="{BB962C8B-B14F-4D97-AF65-F5344CB8AC3E}">
        <p14:creationId xmlns:p14="http://schemas.microsoft.com/office/powerpoint/2010/main" val="6306548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KEI</a:t>
            </a:r>
          </a:p>
        </p:txBody>
      </p:sp>
      <p:sp>
        <p:nvSpPr>
          <p:cNvPr id="4" name="Slide Number Placeholder 3"/>
          <p:cNvSpPr>
            <a:spLocks noGrp="1"/>
          </p:cNvSpPr>
          <p:nvPr>
            <p:ph type="sldNum" sz="quarter" idx="5"/>
          </p:nvPr>
        </p:nvSpPr>
        <p:spPr/>
        <p:txBody>
          <a:bodyPr/>
          <a:lstStyle/>
          <a:p>
            <a:fld id="{338A1A35-9574-47B0-9352-5CD8CAC396FB}" type="slidenum">
              <a:rPr lang="en-US"/>
              <a:t>79</a:t>
            </a:fld>
            <a:endParaRPr lang="en-US"/>
          </a:p>
        </p:txBody>
      </p:sp>
    </p:spTree>
    <p:extLst>
      <p:ext uri="{BB962C8B-B14F-4D97-AF65-F5344CB8AC3E}">
        <p14:creationId xmlns:p14="http://schemas.microsoft.com/office/powerpoint/2010/main" val="14589839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8A1A35-9574-47B0-9352-5CD8CAC396FB}" type="slidenum">
              <a:rPr lang="en-US" smtClean="0"/>
              <a:t>80</a:t>
            </a:fld>
            <a:endParaRPr lang="en-US"/>
          </a:p>
        </p:txBody>
      </p:sp>
    </p:spTree>
    <p:extLst>
      <p:ext uri="{BB962C8B-B14F-4D97-AF65-F5344CB8AC3E}">
        <p14:creationId xmlns:p14="http://schemas.microsoft.com/office/powerpoint/2010/main" val="213557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really like our website because it's simple and easy to navigate. We have news, information about our office, open funding opportunities, how to join us for our monthly webinar called Health Bytes. Which by the way, will take place tomorrow at 10 am CT. We will be discussing the use of podcasts to reduce misinformation in the time of COVID 19: a collaboration of librarians, healthcare providers and community organizations. </a:t>
            </a:r>
          </a:p>
          <a:p>
            <a:endParaRPr lang="en-US">
              <a:cs typeface="Calibri"/>
            </a:endParaRPr>
          </a:p>
          <a:p>
            <a:r>
              <a:rPr lang="en-US">
                <a:cs typeface="Calibri"/>
              </a:rPr>
              <a:t>You can also find our newsletter , and see a complete list of the awesome individuals in our office on our website.  If you click on funding opportunities.  you will see what's available in our region.</a:t>
            </a:r>
          </a:p>
        </p:txBody>
      </p:sp>
      <p:sp>
        <p:nvSpPr>
          <p:cNvPr id="4" name="Slide Number Placeholder 3"/>
          <p:cNvSpPr>
            <a:spLocks noGrp="1"/>
          </p:cNvSpPr>
          <p:nvPr>
            <p:ph type="sldNum" sz="quarter" idx="5"/>
          </p:nvPr>
        </p:nvSpPr>
        <p:spPr/>
        <p:txBody>
          <a:bodyPr/>
          <a:lstStyle/>
          <a:p>
            <a:fld id="{338A1A35-9574-47B0-9352-5CD8CAC396FB}" type="slidenum">
              <a:rPr lang="en-US"/>
              <a:t>8</a:t>
            </a:fld>
            <a:endParaRPr lang="en-US"/>
          </a:p>
        </p:txBody>
      </p:sp>
    </p:spTree>
    <p:extLst>
      <p:ext uri="{BB962C8B-B14F-4D97-AF65-F5344CB8AC3E}">
        <p14:creationId xmlns:p14="http://schemas.microsoft.com/office/powerpoint/2010/main" val="5610921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a:t>
            </a:r>
            <a:r>
              <a:rPr lang="en-US"/>
              <a:t> </a:t>
            </a:r>
          </a:p>
          <a:p>
            <a:r>
              <a:rPr lang="en-US"/>
              <a:t>EC - As Jen mentioned earlier, we want to make sure we ask colleagues or partners to review our application before applying.  Having a peer review the proposal helps catch errors and make sure enough detail is included. Did they understand what the project is and why is it important? </a:t>
            </a:r>
            <a:endParaRPr lang="en-US">
              <a:cs typeface="Calibri"/>
            </a:endParaRPr>
          </a:p>
          <a:p>
            <a:r>
              <a:rPr lang="en-US"/>
              <a:t>  </a:t>
            </a:r>
            <a:endParaRPr lang="en-US">
              <a:cs typeface="Calibri"/>
            </a:endParaRPr>
          </a:p>
          <a:p>
            <a:r>
              <a:rPr lang="en-US"/>
              <a:t>As the grant writer, you know everything about the project and might make some assumptions, having another outside reader can help catch any missing information, any spelling or grammatical errors, and also assure that the proposal make sense. </a:t>
            </a:r>
            <a:endParaRPr lang="en-US">
              <a:cs typeface="Calibri"/>
            </a:endParaRPr>
          </a:p>
          <a:p>
            <a:r>
              <a:rPr lang="en-US"/>
              <a:t>  </a:t>
            </a:r>
            <a:endParaRPr lang="en-US">
              <a:cs typeface="Calibri"/>
            </a:endParaRPr>
          </a:p>
          <a:p>
            <a:r>
              <a:rPr lang="en-US"/>
              <a:t>For example, we had a name changed recently. We went from the South-Central Region to Region 3. If you didn't pay attention to our office announcements, you may include the South-Central Region in your application.  When I have written grants in the past, I would ask a friend in another occupation different from mine to review the proposal. They will have questions and likely catch the things that need further explanation to someone who doesn’t know all of the terminology and acronyms of your organization.   </a:t>
            </a:r>
            <a:endParaRPr lang="en-US">
              <a:cs typeface="Calibri"/>
            </a:endParaRPr>
          </a:p>
          <a:p>
            <a:r>
              <a:rPr lang="en-US"/>
              <a:t>  </a:t>
            </a:r>
            <a:endParaRPr lang="en-US">
              <a:cs typeface="Calibri"/>
            </a:endParaRPr>
          </a:p>
          <a:p>
            <a:r>
              <a:rPr lang="en-US"/>
              <a:t>Reviewers have to review a lot and having things written well and explain well helps with the process. Every reviewer sees things differently and often come from different backgrounds. If you have a question about your application, please reach out to our office or the funder before writing or submitting your application.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81</a:t>
            </a:fld>
            <a:endParaRPr lang="en-US"/>
          </a:p>
        </p:txBody>
      </p:sp>
    </p:spTree>
    <p:extLst>
      <p:ext uri="{BB962C8B-B14F-4D97-AF65-F5344CB8AC3E}">
        <p14:creationId xmlns:p14="http://schemas.microsoft.com/office/powerpoint/2010/main" val="26337123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Throughout the year, I have the opportunity to review grants for our Region, and I have to opportunity to provide feedback to friends and colleagues in different career field. The most common mistakes that we see are </a:t>
            </a:r>
          </a:p>
          <a:p>
            <a:endParaRPr lang="en-US">
              <a:cs typeface="Calibri"/>
            </a:endParaRPr>
          </a:p>
          <a:p>
            <a:r>
              <a:rPr lang="en-US">
                <a:cs typeface="Calibri"/>
              </a:rPr>
              <a:t>1. individuals ignoring the instructions in the RFP. For example, this could be applying for grant that doesn’t Please read the RFP carefully, and if you have questions, contact us or the office that's hosting the grant. We are here to answer any questions you may have. </a:t>
            </a:r>
            <a:endParaRPr lang="en-US"/>
          </a:p>
          <a:p>
            <a:endParaRPr lang="en-US">
              <a:cs typeface="Calibri"/>
            </a:endParaRPr>
          </a:p>
          <a:p>
            <a:r>
              <a:rPr lang="en-US">
                <a:cs typeface="Calibri"/>
              </a:rPr>
              <a:t> 2. No project plan or logic model to discuss the lifecycle of the grant. As a reviewer, it is nice to see  the things you plan to fulfilled. </a:t>
            </a:r>
            <a:endParaRPr lang="en-US"/>
          </a:p>
          <a:p>
            <a:endParaRPr lang="en-US">
              <a:cs typeface="Calibri"/>
            </a:endParaRPr>
          </a:p>
          <a:p>
            <a:r>
              <a:rPr lang="en-US"/>
              <a:t>3. Over use or forced use of buzzwords . However, you do want to reference the language in the RFP. </a:t>
            </a:r>
            <a:endParaRPr lang="en-US">
              <a:cs typeface="Calibri"/>
            </a:endParaRPr>
          </a:p>
          <a:p>
            <a:endParaRPr lang="en-US">
              <a:cs typeface="Calibri"/>
            </a:endParaRPr>
          </a:p>
          <a:p>
            <a:r>
              <a:rPr lang="en-US">
                <a:cs typeface="Calibri"/>
              </a:rPr>
              <a:t> 4. </a:t>
            </a:r>
            <a:r>
              <a:rPr lang="en-US"/>
              <a:t> I have had the chance to review some proposals and I was surprised to find some that I read full of spelling and grammatical errors or poor writing. This makes the reviewer wonder if the applicant is capable of carrying out a legitimate project if they are not able to submit a proposal that is mostly without errors. Thank you all for working so hard on everything. Next week, we will have two great events. I hope you have a great weekend</a:t>
            </a:r>
            <a:endParaRPr lang="en-US">
              <a:cs typeface="Calibri"/>
            </a:endParaRPr>
          </a:p>
          <a:p>
            <a:endParaRPr lang="en-US">
              <a:cs typeface="Calibri"/>
            </a:endParaRPr>
          </a:p>
          <a:p>
            <a:r>
              <a:rPr lang="en-US">
                <a:cs typeface="Calibri"/>
              </a:rPr>
              <a:t>5. The best way to catch for errors is having someone to review your proposal and using software to catch grammatical errors. Grammarly is a good resource to catch grammatical errors. If you work for a university, you could ask the sponsorship office to review your proposal before summitting it. </a:t>
            </a:r>
          </a:p>
          <a:p>
            <a:endParaRPr lang="en-US">
              <a:cs typeface="Calibri"/>
            </a:endParaRPr>
          </a:p>
          <a:p>
            <a:r>
              <a:rPr lang="en-US">
                <a:cs typeface="Calibri"/>
              </a:rPr>
              <a:t>6. </a:t>
            </a:r>
            <a:r>
              <a:rPr lang="en-US"/>
              <a:t>The budget cannot be relied on to tell your full story/program plan. We want you to tell your story but the budget section is only for budgeting. Tell us how you plan to spend the money and refer to the budget portion of this webinar as a resource. Kristi did an excellent job explaining the budget. </a:t>
            </a:r>
            <a:endParaRPr lang="en-US">
              <a:cs typeface="Calibri"/>
            </a:endParaRPr>
          </a:p>
          <a:p>
            <a:endParaRPr lang="en-US">
              <a:cs typeface="Calibri"/>
            </a:endParaRPr>
          </a:p>
          <a:p>
            <a:r>
              <a:rPr lang="en-US">
                <a:cs typeface="Calibri"/>
              </a:rPr>
              <a:t>7. Make sure you are requesting for the right funding amount and that you do not have any Inaccurate costs in your proposal. </a:t>
            </a:r>
          </a:p>
          <a:p>
            <a:endParaRPr lang="en-US">
              <a:cs typeface="Calibri"/>
            </a:endParaRPr>
          </a:p>
          <a:p>
            <a:r>
              <a:rPr lang="en-US">
                <a:cs typeface="Calibri"/>
              </a:rPr>
              <a:t>8. </a:t>
            </a:r>
            <a:r>
              <a:rPr lang="en-US"/>
              <a:t>Once we submitted a proposal and it was bounced back to us. The reviewers didn’t know what the acronyms from our field meant. Even though your work jargon makes complete sense to you, it may not to a reviewer who may be in a different field. </a:t>
            </a:r>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Earlier in the webinar, Margie mentioned 508 compliance, but what is 508 compliance and what does accessibility matter?</a:t>
            </a:r>
          </a:p>
        </p:txBody>
      </p:sp>
      <p:sp>
        <p:nvSpPr>
          <p:cNvPr id="4" name="Slide Number Placeholder 3"/>
          <p:cNvSpPr>
            <a:spLocks noGrp="1"/>
          </p:cNvSpPr>
          <p:nvPr>
            <p:ph type="sldNum" sz="quarter" idx="5"/>
          </p:nvPr>
        </p:nvSpPr>
        <p:spPr/>
        <p:txBody>
          <a:bodyPr/>
          <a:lstStyle/>
          <a:p>
            <a:fld id="{338A1A35-9574-47B0-9352-5CD8CAC396FB}" type="slidenum">
              <a:rPr lang="en-US"/>
              <a:t>82</a:t>
            </a:fld>
            <a:endParaRPr lang="en-US"/>
          </a:p>
        </p:txBody>
      </p:sp>
    </p:spTree>
    <p:extLst>
      <p:ext uri="{BB962C8B-B14F-4D97-AF65-F5344CB8AC3E}">
        <p14:creationId xmlns:p14="http://schemas.microsoft.com/office/powerpoint/2010/main" val="24498351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Why does accessibility Matter? If you can, please enter why accessibility is important to you in the chat. Thank you for sharing your answering. </a:t>
            </a:r>
          </a:p>
        </p:txBody>
      </p:sp>
      <p:sp>
        <p:nvSpPr>
          <p:cNvPr id="4" name="Slide Number Placeholder 3"/>
          <p:cNvSpPr>
            <a:spLocks noGrp="1"/>
          </p:cNvSpPr>
          <p:nvPr>
            <p:ph type="sldNum" sz="quarter" idx="5"/>
          </p:nvPr>
        </p:nvSpPr>
        <p:spPr/>
        <p:txBody>
          <a:bodyPr/>
          <a:lstStyle/>
          <a:p>
            <a:fld id="{338A1A35-9574-47B0-9352-5CD8CAC396FB}" type="slidenum">
              <a:rPr lang="en-US"/>
              <a:t>83</a:t>
            </a:fld>
            <a:endParaRPr lang="en-US"/>
          </a:p>
        </p:txBody>
      </p:sp>
    </p:spTree>
    <p:extLst>
      <p:ext uri="{BB962C8B-B14F-4D97-AF65-F5344CB8AC3E}">
        <p14:creationId xmlns:p14="http://schemas.microsoft.com/office/powerpoint/2010/main" val="23061719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look at accessibility on a worldwide scale, we will see that over 1 billion people live with some form of disability. The number of people with disability are dramatically increasing. This is due to demographic trends and increases in chronic health conditions, among other causes. </a:t>
            </a:r>
          </a:p>
          <a:p>
            <a:r>
              <a:rPr lang="en-US"/>
              <a:t>According to the CDC, 1 in 4 adults in the United States have some type of disability. The percentage of people living with disabilities is highest in the south. Almost everyone is likely to experience some form of disability – temporary or permanent – at some point in life.</a:t>
            </a:r>
            <a:endParaRPr lang="en-US">
              <a:cs typeface="Calibri"/>
            </a:endParaRPr>
          </a:p>
          <a:p>
            <a:r>
              <a:rPr lang="en-US" b="1"/>
              <a:t>Source - </a:t>
            </a:r>
            <a:r>
              <a:rPr lang="en-US" b="1">
                <a:hlinkClick r:id="rId3"/>
              </a:rPr>
              <a:t>https://www.who.int/news-room/fact-sheets/detail/disability-and-health</a:t>
            </a:r>
            <a:endParaRPr lang="en-US"/>
          </a:p>
          <a:p>
            <a:r>
              <a:rPr lang="en-US" b="1">
                <a:hlinkClick r:id="rId4"/>
              </a:rPr>
              <a:t>https://www.cdc.gov/ncbddd/disabilityandhealth/infographic-disability-impacts-all.html</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84</a:t>
            </a:fld>
            <a:endParaRPr lang="en-US"/>
          </a:p>
        </p:txBody>
      </p:sp>
    </p:spTree>
    <p:extLst>
      <p:ext uri="{BB962C8B-B14F-4D97-AF65-F5344CB8AC3E}">
        <p14:creationId xmlns:p14="http://schemas.microsoft.com/office/powerpoint/2010/main" val="21614333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1998. Congress amended the Rehabilitation Act of 1973 to require Federal agencies to make their electronic and information technology </a:t>
            </a:r>
            <a:r>
              <a:rPr lang="en-US" err="1"/>
              <a:t>assessible</a:t>
            </a:r>
            <a:r>
              <a:rPr lang="en-US"/>
              <a:t> to people with disabilities. The law applies to all federal agencies when they develop, procure, maintain, or use electronic and information technology. Under Section 508, agencies must give disabled employees and members of the public access to information comparable to the access available to others. </a:t>
            </a:r>
          </a:p>
          <a:p>
            <a:r>
              <a:rPr lang="en-US"/>
              <a:t>Source: </a:t>
            </a:r>
            <a:r>
              <a:rPr lang="en-US">
                <a:hlinkClick r:id="rId3"/>
              </a:rPr>
              <a:t>https://www.section508.gov/manage/laws-and-policies/</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85</a:t>
            </a:fld>
            <a:endParaRPr lang="en-US"/>
          </a:p>
        </p:txBody>
      </p:sp>
    </p:spTree>
    <p:extLst>
      <p:ext uri="{BB962C8B-B14F-4D97-AF65-F5344CB8AC3E}">
        <p14:creationId xmlns:p14="http://schemas.microsoft.com/office/powerpoint/2010/main" val="6291341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508 Compliance is important when it comes to identifying web accessibility and disabilities such as auditory, cognitive, learning, neurological, physical, and visual.</a:t>
            </a: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86</a:t>
            </a:fld>
            <a:endParaRPr lang="en-US"/>
          </a:p>
        </p:txBody>
      </p:sp>
    </p:spTree>
    <p:extLst>
      <p:ext uri="{BB962C8B-B14F-4D97-AF65-F5344CB8AC3E}">
        <p14:creationId xmlns:p14="http://schemas.microsoft.com/office/powerpoint/2010/main" val="13571665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Auditory disabilities are a condition affecting the ability to understand speech.  Some people with auditory disabilities can hear sounds but sometimes not sufficiently to understand all speech, especially when there is background noise. This can include people using hearing aids. </a:t>
            </a:r>
          </a:p>
          <a:p>
            <a:endParaRPr lang="en-US"/>
          </a:p>
          <a:p>
            <a:r>
              <a:rPr lang="en-US" b="1"/>
              <a:t>Examples of barriers for people with auditory disabilities are:</a:t>
            </a:r>
            <a:endParaRPr lang="en-US"/>
          </a:p>
          <a:p>
            <a:r>
              <a:rPr lang="en-US"/>
              <a:t>•Audio Content, such as videos with voices and sounds, without captions or transcripts</a:t>
            </a:r>
            <a:endParaRPr lang="en-US">
              <a:cs typeface="Calibri"/>
            </a:endParaRPr>
          </a:p>
          <a:p>
            <a:r>
              <a:rPr lang="en-US"/>
              <a:t>•Media players that do not provide options to adjust the text size and colors for captions</a:t>
            </a:r>
            <a:endParaRPr lang="en-US">
              <a:cs typeface="Calibri"/>
            </a:endParaRPr>
          </a:p>
          <a:p>
            <a:r>
              <a:rPr lang="en-US"/>
              <a:t>•Lack of sign language to supplement important information and text that is difficult to read.</a:t>
            </a:r>
            <a:endParaRPr lang="en-US">
              <a:cs typeface="Calibri"/>
            </a:endParaRPr>
          </a:p>
          <a:p>
            <a:r>
              <a:rPr lang="en-US"/>
              <a:t>•</a:t>
            </a:r>
            <a:endParaRPr lang="en-US">
              <a:cs typeface="Calibri"/>
            </a:endParaRPr>
          </a:p>
          <a:p>
            <a:r>
              <a:rPr lang="en-US"/>
              <a:t>For some people with auditory disabilities, sign language is the primary language, and they may not read the written language as fluently. Providing important information in sign language and using simple text that is supplemented by images, graphs, and other illustrations help make web content more understandable to many people. However, it is important to remember that not all people with auditory disabilities know sign language.</a:t>
            </a:r>
            <a:endParaRPr lang="en-US">
              <a:cs typeface="Calibri"/>
            </a:endParaRPr>
          </a:p>
          <a:p>
            <a:r>
              <a:rPr lang="en-US">
                <a:hlinkClick r:id="rId3"/>
              </a:rPr>
              <a:t>https://www.w3.org/WAI/people-use-web/abilities-barriers/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87</a:t>
            </a:fld>
            <a:endParaRPr lang="en-US"/>
          </a:p>
        </p:txBody>
      </p:sp>
    </p:spTree>
    <p:extLst>
      <p:ext uri="{BB962C8B-B14F-4D97-AF65-F5344CB8AC3E}">
        <p14:creationId xmlns:p14="http://schemas.microsoft.com/office/powerpoint/2010/main" val="34519785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Cognitive, learning, and neurological disabilities involve neurodiversity and neurological disorders, as well as behavioral and mental health disorders that are not necessarily neurological. </a:t>
            </a:r>
          </a:p>
          <a:p>
            <a:endParaRPr lang="en-US">
              <a:cs typeface="Calibri"/>
            </a:endParaRPr>
          </a:p>
          <a:p>
            <a:r>
              <a:rPr lang="en-US" b="1"/>
              <a:t>Examples of barriers for people with  Cognitive, learning, and neurologic are:</a:t>
            </a:r>
            <a:endParaRPr lang="en-US"/>
          </a:p>
          <a:p>
            <a:r>
              <a:rPr lang="en-US"/>
              <a:t>Long passages of text without images, graphs, or other illustrations to highlight the context.</a:t>
            </a:r>
            <a:endParaRPr lang="en-US">
              <a:cs typeface="Calibri"/>
            </a:endParaRPr>
          </a:p>
          <a:p>
            <a:r>
              <a:rPr lang="en-US"/>
              <a:t>Webpages that are difficult to navigate </a:t>
            </a:r>
            <a:endParaRPr lang="en-US">
              <a:cs typeface="Calibri"/>
            </a:endParaRPr>
          </a:p>
          <a:p>
            <a:r>
              <a:rPr lang="en-US"/>
              <a:t>Web browsers and media players that do not provide mechanisms to suppress animations and audio.</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88</a:t>
            </a:fld>
            <a:endParaRPr lang="en-US"/>
          </a:p>
        </p:txBody>
      </p:sp>
    </p:spTree>
    <p:extLst>
      <p:ext uri="{BB962C8B-B14F-4D97-AF65-F5344CB8AC3E}">
        <p14:creationId xmlns:p14="http://schemas.microsoft.com/office/powerpoint/2010/main" val="15129605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Physical disability is a condition that limits one or more basic physical activities in life.  </a:t>
            </a:r>
          </a:p>
          <a:p>
            <a:endParaRPr lang="en-US"/>
          </a:p>
          <a:p>
            <a:r>
              <a:rPr lang="en-US" b="1"/>
              <a:t>Examples of barriers for people with  Physical Disabilities are:</a:t>
            </a:r>
            <a:endParaRPr lang="en-US"/>
          </a:p>
          <a:p>
            <a:r>
              <a:rPr lang="en-US"/>
              <a:t>•Missing visual and non-visual orientation cues, page structure, and other navigational aids.</a:t>
            </a:r>
            <a:endParaRPr lang="en-US">
              <a:cs typeface="Calibri"/>
            </a:endParaRPr>
          </a:p>
          <a:p>
            <a:r>
              <a:rPr lang="en-US"/>
              <a:t>•Insufficient time limits to respond or to complete tasks, such as to fill out online forms.</a:t>
            </a:r>
            <a:endParaRPr lang="en-US">
              <a:cs typeface="Calibri"/>
            </a:endParaRPr>
          </a:p>
          <a:p>
            <a:r>
              <a:rPr lang="en-US"/>
              <a:t>•Inconsistent, unpredictable, and overly complicated navigation mechanisms and page functions.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89</a:t>
            </a:fld>
            <a:endParaRPr lang="en-US"/>
          </a:p>
        </p:txBody>
      </p:sp>
    </p:spTree>
    <p:extLst>
      <p:ext uri="{BB962C8B-B14F-4D97-AF65-F5344CB8AC3E}">
        <p14:creationId xmlns:p14="http://schemas.microsoft.com/office/powerpoint/2010/main" val="42278637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Visual disability is a condition when an individual loses part or all of their ability to see. </a:t>
            </a:r>
          </a:p>
          <a:p>
            <a:endParaRPr lang="en-US">
              <a:cs typeface="Calibri"/>
            </a:endParaRPr>
          </a:p>
          <a:p>
            <a:r>
              <a:rPr lang="en-US" b="1"/>
              <a:t>Examples of barriers for people with Visual Disabilities are:</a:t>
            </a:r>
            <a:endParaRPr lang="en-US"/>
          </a:p>
          <a:p>
            <a:endParaRPr lang="en-US">
              <a:cs typeface="Calibri"/>
            </a:endParaRPr>
          </a:p>
          <a:p>
            <a:r>
              <a:rPr lang="en-US"/>
              <a:t>•Websites, web browsers, and authoring tools that do not support the use of custom color combinations.</a:t>
            </a:r>
            <a:endParaRPr lang="en-US">
              <a:cs typeface="Calibri"/>
            </a:endParaRPr>
          </a:p>
          <a:p>
            <a:r>
              <a:rPr lang="en-US"/>
              <a:t>•Text, images, and page layouts that cannot be resized, or that lose information when resized.</a:t>
            </a:r>
            <a:endParaRPr lang="en-US">
              <a:cs typeface="Calibri"/>
            </a:endParaRPr>
          </a:p>
          <a:p>
            <a:r>
              <a:rPr lang="en-US"/>
              <a:t>•Websites, web browsers, and authoring tools that do not provide full keyboard support.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90</a:t>
            </a:fld>
            <a:endParaRPr lang="en-US"/>
          </a:p>
        </p:txBody>
      </p:sp>
    </p:spTree>
    <p:extLst>
      <p:ext uri="{BB962C8B-B14F-4D97-AF65-F5344CB8AC3E}">
        <p14:creationId xmlns:p14="http://schemas.microsoft.com/office/powerpoint/2010/main" val="426354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funding opportunities available throughout the year from Outreach awards, exhibit awards, and professional development opportunities. Our newest Tribal Health award provide support for projects that improve health information literacy and increase the ability of American Indian communities and individuals, and Tribal Nations to find and use health information.</a:t>
            </a:r>
          </a:p>
          <a:p>
            <a:endParaRPr lang="en-US">
              <a:cs typeface="Calibri"/>
            </a:endParaRPr>
          </a:p>
          <a:p>
            <a:r>
              <a:rPr lang="en-US"/>
              <a:t>Occasionally, reading  grants can be confusing, so we want to eliminate any uncertainty when applying for grants.  You should carefully read the announcement, and if there is any confusion in the application, please contact us. We want to make sure that you have a positive  grant experience, so we are here to help. </a:t>
            </a:r>
            <a:endParaRPr lang="en-US">
              <a:cs typeface="Calibri"/>
            </a:endParaRPr>
          </a:p>
          <a:p>
            <a:endParaRPr lang="en-US">
              <a:cs typeface="+mn-lt"/>
            </a:endParaRPr>
          </a:p>
          <a:p>
            <a:endParaRPr lang="en-US">
              <a:cs typeface="+mn-lt"/>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9</a:t>
            </a:fld>
            <a:endParaRPr lang="en-US"/>
          </a:p>
        </p:txBody>
      </p:sp>
    </p:spTree>
    <p:extLst>
      <p:ext uri="{BB962C8B-B14F-4D97-AF65-F5344CB8AC3E}">
        <p14:creationId xmlns:p14="http://schemas.microsoft.com/office/powerpoint/2010/main" val="19626169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resources available that can assist you with 508 compliance.   </a:t>
            </a:r>
          </a:p>
          <a:p>
            <a:r>
              <a:rPr lang="en-US"/>
              <a:t>  </a:t>
            </a:r>
            <a:endParaRPr lang="en-US">
              <a:cs typeface="Calibri"/>
            </a:endParaRPr>
          </a:p>
          <a:p>
            <a:r>
              <a:rPr lang="en-US"/>
              <a:t>Section508.gov provides guidance to Federal agency staff who play a role in IT accessibility. The site addresses several key topics, including:  </a:t>
            </a:r>
            <a:endParaRPr lang="en-US">
              <a:cs typeface="Calibri"/>
            </a:endParaRPr>
          </a:p>
          <a:p>
            <a:pPr marL="285750" indent="-285750">
              <a:buFont typeface="Arial"/>
              <a:buChar char="•"/>
            </a:pPr>
            <a:r>
              <a:rPr lang="en-US" b="1"/>
              <a:t>Policy &amp; Management</a:t>
            </a:r>
            <a:r>
              <a:rPr lang="en-US"/>
              <a:t> - Provides playbooks, guidance, and policies to help your agency meet its Section 508 responsibilities </a:t>
            </a:r>
            <a:endParaRPr lang="en-US">
              <a:cs typeface="Calibri"/>
            </a:endParaRPr>
          </a:p>
          <a:p>
            <a:pPr marL="285750" indent="-285750">
              <a:buFont typeface="Arial"/>
              <a:buChar char="•"/>
            </a:pPr>
            <a:r>
              <a:rPr lang="en-US" b="1"/>
              <a:t>Acquisition</a:t>
            </a:r>
            <a:r>
              <a:rPr lang="en-US"/>
              <a:t> - Gives guidance on buying and selling information and communication technology (ICT) within the guidelines of the Revised Section 508 Standards </a:t>
            </a:r>
            <a:endParaRPr lang="en-US">
              <a:cs typeface="Calibri"/>
            </a:endParaRPr>
          </a:p>
          <a:p>
            <a:r>
              <a:rPr lang="en-US" b="1"/>
              <a:t>Content Creation</a:t>
            </a:r>
            <a:r>
              <a:rPr lang="en-US"/>
              <a:t> - Establishes the standards for creation of accessible digital content</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91</a:t>
            </a:fld>
            <a:endParaRPr lang="en-US"/>
          </a:p>
        </p:txBody>
      </p:sp>
    </p:spTree>
    <p:extLst>
      <p:ext uri="{BB962C8B-B14F-4D97-AF65-F5344CB8AC3E}">
        <p14:creationId xmlns:p14="http://schemas.microsoft.com/office/powerpoint/2010/main" val="11659605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Digital.gov mission is to transform how government learns, builds, delivers, and measures digital services. They do this by </a:t>
            </a:r>
            <a:r>
              <a:rPr lang="en-US"/>
              <a:t> providing people in the federal government with the tools, methods, practices, and policy guidance they need to deliver effective and accessible digital services.</a:t>
            </a:r>
          </a:p>
          <a:p>
            <a:endParaRPr lang="en-US"/>
          </a:p>
          <a:p>
            <a:r>
              <a:rPr lang="en-US">
                <a:hlinkClick r:id="rId3"/>
              </a:rPr>
              <a:t>https://digital.gov/resources/improving-the-accessibility-of-social-media-in-government/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92</a:t>
            </a:fld>
            <a:endParaRPr lang="en-US"/>
          </a:p>
        </p:txBody>
      </p:sp>
    </p:spTree>
    <p:extLst>
      <p:ext uri="{BB962C8B-B14F-4D97-AF65-F5344CB8AC3E}">
        <p14:creationId xmlns:p14="http://schemas.microsoft.com/office/powerpoint/2010/main" val="24276914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November our team took a plain language training from UAMS, and it changed how I will forever view documents.</a:t>
            </a:r>
          </a:p>
          <a:p>
            <a:r>
              <a:rPr lang="en-US"/>
              <a:t>Plain language. Gov goal is to promote the use of plain language for all government communications. They believe that using plain language will save federal agencies time and money and provide better service to the public. </a:t>
            </a:r>
            <a:endParaRPr lang="en-US">
              <a:cs typeface="Calibri"/>
            </a:endParaRPr>
          </a:p>
          <a:p>
            <a:endParaRPr lang="en-US"/>
          </a:p>
          <a:p>
            <a:r>
              <a:rPr lang="en-US"/>
              <a:t> https://www.plainlanguage.gov/</a:t>
            </a:r>
            <a:endParaRPr lang="en-US">
              <a:cs typeface="Calibri"/>
            </a:endParaRPr>
          </a:p>
          <a:p>
            <a:endParaRPr lang="en-US">
              <a:cs typeface="Calibri"/>
            </a:endParaRPr>
          </a:p>
          <a:p>
            <a:endParaRPr lang="en-US"/>
          </a:p>
          <a:p>
            <a:r>
              <a:rPr lang="en-US">
                <a:hlinkClick r:id="rId3"/>
              </a:rPr>
              <a:t>https://www.plainlanguage.gov/</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93</a:t>
            </a:fld>
            <a:endParaRPr lang="en-US"/>
          </a:p>
        </p:txBody>
      </p:sp>
    </p:spTree>
    <p:extLst>
      <p:ext uri="{BB962C8B-B14F-4D97-AF65-F5344CB8AC3E}">
        <p14:creationId xmlns:p14="http://schemas.microsoft.com/office/powerpoint/2010/main" val="2969129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so much for attending today's webinar. It's been a pleasure to teach this course with Jen, Kristi, and Margie. We hope you picked up some valuable resources and now have the confidence to apply for grant funding. Now we will like to give you the chance to ask us some questions. </a:t>
            </a:r>
          </a:p>
          <a:p>
            <a:endParaRPr lang="en-US">
              <a:cs typeface="Calibri"/>
            </a:endParaRPr>
          </a:p>
          <a:p>
            <a:r>
              <a:rPr lang="en-US"/>
              <a:t>We have just a few more items to cover before we end today’s session. </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94</a:t>
            </a:fld>
            <a:endParaRPr lang="en-US"/>
          </a:p>
        </p:txBody>
      </p:sp>
    </p:spTree>
    <p:extLst>
      <p:ext uri="{BB962C8B-B14F-4D97-AF65-F5344CB8AC3E}">
        <p14:creationId xmlns:p14="http://schemas.microsoft.com/office/powerpoint/2010/main" val="33234935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now like to ask everyone to complete the evaluation survey for today’s webinar at the link provided on the screen. The survey will open automatically once the session has ended and the link has also been put into the chat. If you would like to receive your certificate for Continuing Education credit, you will have the opportunity to download it at the end of the survey. Even if you do not want CE credit, we ask that you fill out the survey to give us valuable information about our webinars. Today’s session was recorded, and will be viewable online within the next week. Please check our YouTube channel for the video link. </a:t>
            </a:r>
          </a:p>
          <a:p>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95</a:t>
            </a:fld>
            <a:endParaRPr lang="en-US"/>
          </a:p>
        </p:txBody>
      </p:sp>
    </p:spTree>
    <p:extLst>
      <p:ext uri="{BB962C8B-B14F-4D97-AF65-F5344CB8AC3E}">
        <p14:creationId xmlns:p14="http://schemas.microsoft.com/office/powerpoint/2010/main" val="13973359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mailing list to learn about upcoming programs and membership opportunities in Region 3. By signing up for our mailing list, you will have the opportunity to learn about training, funding, and resources available from the NNLM. Please click the link in the chat to sign up today.  It only takes 1 minute. </a:t>
            </a:r>
          </a:p>
        </p:txBody>
      </p:sp>
      <p:sp>
        <p:nvSpPr>
          <p:cNvPr id="4" name="Slide Number Placeholder 3"/>
          <p:cNvSpPr>
            <a:spLocks noGrp="1"/>
          </p:cNvSpPr>
          <p:nvPr>
            <p:ph type="sldNum" sz="quarter" idx="5"/>
          </p:nvPr>
        </p:nvSpPr>
        <p:spPr/>
        <p:txBody>
          <a:bodyPr/>
          <a:lstStyle/>
          <a:p>
            <a:fld id="{338A1A35-9574-47B0-9352-5CD8CAC396FB}" type="slidenum">
              <a:rPr lang="en-US"/>
              <a:t>96</a:t>
            </a:fld>
            <a:endParaRPr lang="en-US"/>
          </a:p>
        </p:txBody>
      </p:sp>
    </p:spTree>
    <p:extLst>
      <p:ext uri="{BB962C8B-B14F-4D97-AF65-F5344CB8AC3E}">
        <p14:creationId xmlns:p14="http://schemas.microsoft.com/office/powerpoint/2010/main" val="40599967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so much for attending. For more inquiries , please feel free to contact at us at the email addresses listed on the screen. </a:t>
            </a:r>
            <a:endParaRPr lang="en-US"/>
          </a:p>
          <a:p>
            <a:endParaRPr lang="en-US"/>
          </a:p>
          <a:p>
            <a:r>
              <a:rPr lang="en-US"/>
              <a:t>The best way to find out about information is by signing up for email list and following us on our social media platforms: Facebook, LinkedIn, and Twitter. Once again, thank you, everyone, for joining us, and we will see you tomorrow at Health Bytes.</a:t>
            </a:r>
            <a:endParaRPr lang="en-US">
              <a:cs typeface="Calibri"/>
            </a:endParaRPr>
          </a:p>
        </p:txBody>
      </p:sp>
      <p:sp>
        <p:nvSpPr>
          <p:cNvPr id="4" name="Slide Number Placeholder 3"/>
          <p:cNvSpPr>
            <a:spLocks noGrp="1"/>
          </p:cNvSpPr>
          <p:nvPr>
            <p:ph type="sldNum" sz="quarter" idx="5"/>
          </p:nvPr>
        </p:nvSpPr>
        <p:spPr/>
        <p:txBody>
          <a:bodyPr/>
          <a:lstStyle/>
          <a:p>
            <a:fld id="{338A1A35-9574-47B0-9352-5CD8CAC396FB}" type="slidenum">
              <a:rPr lang="en-US"/>
              <a:t>97</a:t>
            </a:fld>
            <a:endParaRPr lang="en-US"/>
          </a:p>
        </p:txBody>
      </p:sp>
    </p:spTree>
    <p:extLst>
      <p:ext uri="{BB962C8B-B14F-4D97-AF65-F5344CB8AC3E}">
        <p14:creationId xmlns:p14="http://schemas.microsoft.com/office/powerpoint/2010/main" val="290640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8550A-C3F5-469B-AF33-17CAFF5AB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DC0AFC-747A-4064-9C8A-436EF42D0E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E1A89A-DB8C-4922-AC8D-AC490B696B43}"/>
              </a:ext>
            </a:extLst>
          </p:cNvPr>
          <p:cNvSpPr>
            <a:spLocks noGrp="1"/>
          </p:cNvSpPr>
          <p:nvPr>
            <p:ph type="dt" sz="half" idx="10"/>
          </p:nvPr>
        </p:nvSpPr>
        <p:spPr>
          <a:xfrm>
            <a:off x="393700" y="4603750"/>
            <a:ext cx="2743200" cy="365125"/>
          </a:xfrm>
          <a:prstGeom prst="rect">
            <a:avLst/>
          </a:prstGeom>
        </p:spPr>
        <p:txBody>
          <a:bodyPr/>
          <a:lstStyle/>
          <a:p>
            <a:fld id="{C5B9174F-B3D7-4D25-A95B-22E55BB2F797}" type="datetimeFigureOut">
              <a:rPr lang="en-US" smtClean="0"/>
              <a:t>1/11/2022</a:t>
            </a:fld>
            <a:endParaRPr lang="en-US"/>
          </a:p>
        </p:txBody>
      </p:sp>
      <p:sp>
        <p:nvSpPr>
          <p:cNvPr id="5" name="Footer Placeholder 4">
            <a:extLst>
              <a:ext uri="{FF2B5EF4-FFF2-40B4-BE49-F238E27FC236}">
                <a16:creationId xmlns:a16="http://schemas.microsoft.com/office/drawing/2014/main" id="{8C541C90-5220-44D5-95C4-32D6DFAEE1C8}"/>
              </a:ext>
            </a:extLst>
          </p:cNvPr>
          <p:cNvSpPr>
            <a:spLocks noGrp="1"/>
          </p:cNvSpPr>
          <p:nvPr>
            <p:ph type="ftr" sz="quarter" idx="11"/>
          </p:nvPr>
        </p:nvSpPr>
        <p:spPr>
          <a:xfrm>
            <a:off x="736600" y="5347494"/>
            <a:ext cx="12192000" cy="50165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C3407C-D238-4D53-B190-CF9E7D260D9F}"/>
              </a:ext>
            </a:extLst>
          </p:cNvPr>
          <p:cNvSpPr>
            <a:spLocks noGrp="1"/>
          </p:cNvSpPr>
          <p:nvPr>
            <p:ph type="sldNum" sz="quarter" idx="12"/>
          </p:nvPr>
        </p:nvSpPr>
        <p:spPr>
          <a:xfrm>
            <a:off x="8610600" y="6356350"/>
            <a:ext cx="2743200" cy="365125"/>
          </a:xfrm>
          <a:prstGeom prst="rect">
            <a:avLst/>
          </a:prstGeom>
        </p:spPr>
        <p:txBody>
          <a:bodyPr/>
          <a:lstStyle/>
          <a:p>
            <a:fld id="{507F8F77-CAF3-46C6-A1D1-7BA83EF171D5}" type="slidenum">
              <a:rPr lang="en-US" smtClean="0"/>
              <a:t>‹#›</a:t>
            </a:fld>
            <a:endParaRPr lang="en-US"/>
          </a:p>
        </p:txBody>
      </p:sp>
    </p:spTree>
    <p:extLst>
      <p:ext uri="{BB962C8B-B14F-4D97-AF65-F5344CB8AC3E}">
        <p14:creationId xmlns:p14="http://schemas.microsoft.com/office/powerpoint/2010/main" val="1277652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E5BBB-4D2D-4201-BD0D-0F62D700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F9F3B-8402-4BDE-9338-071EEB3486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628AE-7B83-469E-B3A1-13248D7595D1}"/>
              </a:ext>
            </a:extLst>
          </p:cNvPr>
          <p:cNvSpPr>
            <a:spLocks noGrp="1"/>
          </p:cNvSpPr>
          <p:nvPr>
            <p:ph type="dt" sz="half" idx="10"/>
          </p:nvPr>
        </p:nvSpPr>
        <p:spPr>
          <a:xfrm>
            <a:off x="393700" y="4603750"/>
            <a:ext cx="2743200" cy="365125"/>
          </a:xfrm>
          <a:prstGeom prst="rect">
            <a:avLst/>
          </a:prstGeom>
        </p:spPr>
        <p:txBody>
          <a:bodyPr/>
          <a:lstStyle/>
          <a:p>
            <a:fld id="{C5B9174F-B3D7-4D25-A95B-22E55BB2F797}" type="datetimeFigureOut">
              <a:rPr lang="en-US" smtClean="0"/>
              <a:t>1/11/2022</a:t>
            </a:fld>
            <a:endParaRPr lang="en-US"/>
          </a:p>
        </p:txBody>
      </p:sp>
      <p:sp>
        <p:nvSpPr>
          <p:cNvPr id="5" name="Footer Placeholder 4">
            <a:extLst>
              <a:ext uri="{FF2B5EF4-FFF2-40B4-BE49-F238E27FC236}">
                <a16:creationId xmlns:a16="http://schemas.microsoft.com/office/drawing/2014/main" id="{0CC7BCC6-6A14-4A8D-B399-D01C1CF252F7}"/>
              </a:ext>
            </a:extLst>
          </p:cNvPr>
          <p:cNvSpPr>
            <a:spLocks noGrp="1"/>
          </p:cNvSpPr>
          <p:nvPr>
            <p:ph type="ftr" sz="quarter" idx="11"/>
          </p:nvPr>
        </p:nvSpPr>
        <p:spPr>
          <a:xfrm>
            <a:off x="736600" y="5347494"/>
            <a:ext cx="12192000" cy="50165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07538-8ABD-40C7-A546-8C17092A0E76}"/>
              </a:ext>
            </a:extLst>
          </p:cNvPr>
          <p:cNvSpPr>
            <a:spLocks noGrp="1"/>
          </p:cNvSpPr>
          <p:nvPr>
            <p:ph type="sldNum" sz="quarter" idx="12"/>
          </p:nvPr>
        </p:nvSpPr>
        <p:spPr>
          <a:xfrm>
            <a:off x="8610600" y="6356350"/>
            <a:ext cx="2743200" cy="365125"/>
          </a:xfrm>
          <a:prstGeom prst="rect">
            <a:avLst/>
          </a:prstGeom>
        </p:spPr>
        <p:txBody>
          <a:bodyPr/>
          <a:lstStyle/>
          <a:p>
            <a:fld id="{507F8F77-CAF3-46C6-A1D1-7BA83EF171D5}" type="slidenum">
              <a:rPr lang="en-US" smtClean="0"/>
              <a:t>‹#›</a:t>
            </a:fld>
            <a:endParaRPr lang="en-US"/>
          </a:p>
        </p:txBody>
      </p:sp>
    </p:spTree>
    <p:extLst>
      <p:ext uri="{BB962C8B-B14F-4D97-AF65-F5344CB8AC3E}">
        <p14:creationId xmlns:p14="http://schemas.microsoft.com/office/powerpoint/2010/main" val="3711480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5F71E-C03E-4DCF-8A18-207AB6A8F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BD7DED-04D2-40DD-A34A-A12EAF0C10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710BE-80FB-4086-8EDF-4EC971F2078E}"/>
              </a:ext>
            </a:extLst>
          </p:cNvPr>
          <p:cNvSpPr>
            <a:spLocks noGrp="1"/>
          </p:cNvSpPr>
          <p:nvPr>
            <p:ph type="dt" sz="half" idx="10"/>
          </p:nvPr>
        </p:nvSpPr>
        <p:spPr>
          <a:xfrm>
            <a:off x="393700" y="4603750"/>
            <a:ext cx="2743200" cy="365125"/>
          </a:xfrm>
          <a:prstGeom prst="rect">
            <a:avLst/>
          </a:prstGeom>
        </p:spPr>
        <p:txBody>
          <a:bodyPr/>
          <a:lstStyle/>
          <a:p>
            <a:fld id="{C5B9174F-B3D7-4D25-A95B-22E55BB2F797}" type="datetimeFigureOut">
              <a:rPr lang="en-US" smtClean="0"/>
              <a:t>1/11/2022</a:t>
            </a:fld>
            <a:endParaRPr lang="en-US"/>
          </a:p>
        </p:txBody>
      </p:sp>
      <p:sp>
        <p:nvSpPr>
          <p:cNvPr id="5" name="Footer Placeholder 4">
            <a:extLst>
              <a:ext uri="{FF2B5EF4-FFF2-40B4-BE49-F238E27FC236}">
                <a16:creationId xmlns:a16="http://schemas.microsoft.com/office/drawing/2014/main" id="{E67A2BC3-10DB-4B9C-9F9B-394B3208799E}"/>
              </a:ext>
            </a:extLst>
          </p:cNvPr>
          <p:cNvSpPr>
            <a:spLocks noGrp="1"/>
          </p:cNvSpPr>
          <p:nvPr>
            <p:ph type="ftr" sz="quarter" idx="11"/>
          </p:nvPr>
        </p:nvSpPr>
        <p:spPr>
          <a:xfrm>
            <a:off x="736600" y="5347494"/>
            <a:ext cx="12192000" cy="50165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9B6E6D-5E22-452B-8E28-93BB87798C81}"/>
              </a:ext>
            </a:extLst>
          </p:cNvPr>
          <p:cNvSpPr>
            <a:spLocks noGrp="1"/>
          </p:cNvSpPr>
          <p:nvPr>
            <p:ph type="sldNum" sz="quarter" idx="12"/>
          </p:nvPr>
        </p:nvSpPr>
        <p:spPr>
          <a:xfrm>
            <a:off x="8610600" y="6356350"/>
            <a:ext cx="2743200" cy="365125"/>
          </a:xfrm>
          <a:prstGeom prst="rect">
            <a:avLst/>
          </a:prstGeom>
        </p:spPr>
        <p:txBody>
          <a:bodyPr/>
          <a:lstStyle/>
          <a:p>
            <a:fld id="{507F8F77-CAF3-46C6-A1D1-7BA83EF171D5}" type="slidenum">
              <a:rPr lang="en-US" smtClean="0"/>
              <a:t>‹#›</a:t>
            </a:fld>
            <a:endParaRPr lang="en-US"/>
          </a:p>
        </p:txBody>
      </p:sp>
    </p:spTree>
    <p:extLst>
      <p:ext uri="{BB962C8B-B14F-4D97-AF65-F5344CB8AC3E}">
        <p14:creationId xmlns:p14="http://schemas.microsoft.com/office/powerpoint/2010/main" val="164788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8F9D-7751-4A10-A95F-06B13C4BE6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C49DE-B17C-45D3-A38E-FDE784C9EF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7B06-82D3-4FEF-ACF6-3C163FAFC764}"/>
              </a:ext>
            </a:extLst>
          </p:cNvPr>
          <p:cNvSpPr>
            <a:spLocks noGrp="1"/>
          </p:cNvSpPr>
          <p:nvPr>
            <p:ph type="dt" sz="half" idx="10"/>
          </p:nvPr>
        </p:nvSpPr>
        <p:spPr>
          <a:xfrm>
            <a:off x="393700" y="4603750"/>
            <a:ext cx="2743200" cy="365125"/>
          </a:xfrm>
          <a:prstGeom prst="rect">
            <a:avLst/>
          </a:prstGeom>
        </p:spPr>
        <p:txBody>
          <a:bodyPr/>
          <a:lstStyle/>
          <a:p>
            <a:fld id="{C5B9174F-B3D7-4D25-A95B-22E55BB2F797}" type="datetimeFigureOut">
              <a:rPr lang="en-US" smtClean="0"/>
              <a:t>1/11/2022</a:t>
            </a:fld>
            <a:endParaRPr lang="en-US"/>
          </a:p>
        </p:txBody>
      </p:sp>
      <p:sp>
        <p:nvSpPr>
          <p:cNvPr id="5" name="Footer Placeholder 4">
            <a:extLst>
              <a:ext uri="{FF2B5EF4-FFF2-40B4-BE49-F238E27FC236}">
                <a16:creationId xmlns:a16="http://schemas.microsoft.com/office/drawing/2014/main" id="{E6719E64-D363-48F2-94A2-9C7BA3E7DDE7}"/>
              </a:ext>
            </a:extLst>
          </p:cNvPr>
          <p:cNvSpPr>
            <a:spLocks noGrp="1"/>
          </p:cNvSpPr>
          <p:nvPr>
            <p:ph type="ftr" sz="quarter" idx="11"/>
          </p:nvPr>
        </p:nvSpPr>
        <p:spPr>
          <a:xfrm>
            <a:off x="736600" y="5347494"/>
            <a:ext cx="12192000" cy="50165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A6834-9AF8-44DB-9095-38B5E094C46A}"/>
              </a:ext>
            </a:extLst>
          </p:cNvPr>
          <p:cNvSpPr>
            <a:spLocks noGrp="1"/>
          </p:cNvSpPr>
          <p:nvPr>
            <p:ph type="sldNum" sz="quarter" idx="12"/>
          </p:nvPr>
        </p:nvSpPr>
        <p:spPr>
          <a:xfrm>
            <a:off x="8610600" y="6356350"/>
            <a:ext cx="2743200" cy="365125"/>
          </a:xfrm>
          <a:prstGeom prst="rect">
            <a:avLst/>
          </a:prstGeom>
        </p:spPr>
        <p:txBody>
          <a:bodyPr/>
          <a:lstStyle/>
          <a:p>
            <a:fld id="{507F8F77-CAF3-46C6-A1D1-7BA83EF171D5}" type="slidenum">
              <a:rPr lang="en-US" smtClean="0"/>
              <a:t>‹#›</a:t>
            </a:fld>
            <a:endParaRPr lang="en-US"/>
          </a:p>
        </p:txBody>
      </p:sp>
    </p:spTree>
    <p:extLst>
      <p:ext uri="{BB962C8B-B14F-4D97-AF65-F5344CB8AC3E}">
        <p14:creationId xmlns:p14="http://schemas.microsoft.com/office/powerpoint/2010/main" val="1010000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F0CB-AA3A-4455-8B0B-A376DE2869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E97147-725C-4104-A8B4-C674513D09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9CFDE92-1888-4DB0-A425-FDF385DBA566}"/>
              </a:ext>
            </a:extLst>
          </p:cNvPr>
          <p:cNvSpPr>
            <a:spLocks noGrp="1"/>
          </p:cNvSpPr>
          <p:nvPr>
            <p:ph type="dt" sz="half" idx="10"/>
          </p:nvPr>
        </p:nvSpPr>
        <p:spPr>
          <a:xfrm>
            <a:off x="393700" y="4603750"/>
            <a:ext cx="2743200" cy="365125"/>
          </a:xfrm>
          <a:prstGeom prst="rect">
            <a:avLst/>
          </a:prstGeom>
        </p:spPr>
        <p:txBody>
          <a:bodyPr/>
          <a:lstStyle/>
          <a:p>
            <a:fld id="{C5B9174F-B3D7-4D25-A95B-22E55BB2F797}" type="datetimeFigureOut">
              <a:rPr lang="en-US" smtClean="0"/>
              <a:t>1/11/2022</a:t>
            </a:fld>
            <a:endParaRPr lang="en-US"/>
          </a:p>
        </p:txBody>
      </p:sp>
      <p:sp>
        <p:nvSpPr>
          <p:cNvPr id="5" name="Footer Placeholder 4">
            <a:extLst>
              <a:ext uri="{FF2B5EF4-FFF2-40B4-BE49-F238E27FC236}">
                <a16:creationId xmlns:a16="http://schemas.microsoft.com/office/drawing/2014/main" id="{BE48ADFD-8BFE-4C85-857F-52D0818E4674}"/>
              </a:ext>
            </a:extLst>
          </p:cNvPr>
          <p:cNvSpPr>
            <a:spLocks noGrp="1"/>
          </p:cNvSpPr>
          <p:nvPr>
            <p:ph type="ftr" sz="quarter" idx="11"/>
          </p:nvPr>
        </p:nvSpPr>
        <p:spPr>
          <a:xfrm>
            <a:off x="736600" y="5347494"/>
            <a:ext cx="12192000" cy="50165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513C44-F233-4241-86C8-DBF8553E5E14}"/>
              </a:ext>
            </a:extLst>
          </p:cNvPr>
          <p:cNvSpPr>
            <a:spLocks noGrp="1"/>
          </p:cNvSpPr>
          <p:nvPr>
            <p:ph type="sldNum" sz="quarter" idx="12"/>
          </p:nvPr>
        </p:nvSpPr>
        <p:spPr>
          <a:xfrm>
            <a:off x="8610600" y="6356350"/>
            <a:ext cx="2743200" cy="365125"/>
          </a:xfrm>
          <a:prstGeom prst="rect">
            <a:avLst/>
          </a:prstGeom>
        </p:spPr>
        <p:txBody>
          <a:bodyPr/>
          <a:lstStyle/>
          <a:p>
            <a:fld id="{507F8F77-CAF3-46C6-A1D1-7BA83EF171D5}" type="slidenum">
              <a:rPr lang="en-US" smtClean="0"/>
              <a:t>‹#›</a:t>
            </a:fld>
            <a:endParaRPr lang="en-US"/>
          </a:p>
        </p:txBody>
      </p:sp>
    </p:spTree>
    <p:extLst>
      <p:ext uri="{BB962C8B-B14F-4D97-AF65-F5344CB8AC3E}">
        <p14:creationId xmlns:p14="http://schemas.microsoft.com/office/powerpoint/2010/main" val="347016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3237-4C09-4040-A778-B22A180E28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E3091A-1DC9-49B0-B3D2-41482D8B1D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568459-DE6D-4C1F-92C4-FF79120F87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F3CBFB-AB2A-4321-9ADE-1D937F271ACC}"/>
              </a:ext>
            </a:extLst>
          </p:cNvPr>
          <p:cNvSpPr>
            <a:spLocks noGrp="1"/>
          </p:cNvSpPr>
          <p:nvPr>
            <p:ph type="dt" sz="half" idx="10"/>
          </p:nvPr>
        </p:nvSpPr>
        <p:spPr>
          <a:xfrm>
            <a:off x="393700" y="4603750"/>
            <a:ext cx="2743200" cy="365125"/>
          </a:xfrm>
          <a:prstGeom prst="rect">
            <a:avLst/>
          </a:prstGeom>
        </p:spPr>
        <p:txBody>
          <a:bodyPr/>
          <a:lstStyle/>
          <a:p>
            <a:fld id="{C5B9174F-B3D7-4D25-A95B-22E55BB2F797}" type="datetimeFigureOut">
              <a:rPr lang="en-US" smtClean="0"/>
              <a:t>1/11/2022</a:t>
            </a:fld>
            <a:endParaRPr lang="en-US"/>
          </a:p>
        </p:txBody>
      </p:sp>
      <p:sp>
        <p:nvSpPr>
          <p:cNvPr id="6" name="Footer Placeholder 5">
            <a:extLst>
              <a:ext uri="{FF2B5EF4-FFF2-40B4-BE49-F238E27FC236}">
                <a16:creationId xmlns:a16="http://schemas.microsoft.com/office/drawing/2014/main" id="{F780189B-6350-45DF-80C3-C83B6CA108F3}"/>
              </a:ext>
            </a:extLst>
          </p:cNvPr>
          <p:cNvSpPr>
            <a:spLocks noGrp="1"/>
          </p:cNvSpPr>
          <p:nvPr>
            <p:ph type="ftr" sz="quarter" idx="11"/>
          </p:nvPr>
        </p:nvSpPr>
        <p:spPr>
          <a:xfrm>
            <a:off x="736600" y="5347494"/>
            <a:ext cx="12192000" cy="50165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CD09-DAA7-4D29-BD37-E0CF3AA94403}"/>
              </a:ext>
            </a:extLst>
          </p:cNvPr>
          <p:cNvSpPr>
            <a:spLocks noGrp="1"/>
          </p:cNvSpPr>
          <p:nvPr>
            <p:ph type="sldNum" sz="quarter" idx="12"/>
          </p:nvPr>
        </p:nvSpPr>
        <p:spPr>
          <a:xfrm>
            <a:off x="8610600" y="6356350"/>
            <a:ext cx="2743200" cy="365125"/>
          </a:xfrm>
          <a:prstGeom prst="rect">
            <a:avLst/>
          </a:prstGeom>
        </p:spPr>
        <p:txBody>
          <a:bodyPr/>
          <a:lstStyle/>
          <a:p>
            <a:fld id="{507F8F77-CAF3-46C6-A1D1-7BA83EF171D5}" type="slidenum">
              <a:rPr lang="en-US" smtClean="0"/>
              <a:t>‹#›</a:t>
            </a:fld>
            <a:endParaRPr lang="en-US"/>
          </a:p>
        </p:txBody>
      </p:sp>
    </p:spTree>
    <p:extLst>
      <p:ext uri="{BB962C8B-B14F-4D97-AF65-F5344CB8AC3E}">
        <p14:creationId xmlns:p14="http://schemas.microsoft.com/office/powerpoint/2010/main" val="4062433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92D5-09EE-492F-9E96-45F3575E63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670359-A094-4584-9AB5-F35EE57DF4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B37ECA-3BAA-45C4-BC9E-CA1CDBED27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094E11-01ED-4E0D-8D6F-56A5C19581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065E6A-5FB1-42DE-902C-D351AD82FF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8096F9-11CE-4F07-AC2F-D9A5AE9BF26A}"/>
              </a:ext>
            </a:extLst>
          </p:cNvPr>
          <p:cNvSpPr>
            <a:spLocks noGrp="1"/>
          </p:cNvSpPr>
          <p:nvPr>
            <p:ph type="dt" sz="half" idx="10"/>
          </p:nvPr>
        </p:nvSpPr>
        <p:spPr>
          <a:xfrm>
            <a:off x="393700" y="4603750"/>
            <a:ext cx="2743200" cy="365125"/>
          </a:xfrm>
          <a:prstGeom prst="rect">
            <a:avLst/>
          </a:prstGeom>
        </p:spPr>
        <p:txBody>
          <a:bodyPr/>
          <a:lstStyle/>
          <a:p>
            <a:fld id="{C5B9174F-B3D7-4D25-A95B-22E55BB2F797}" type="datetimeFigureOut">
              <a:rPr lang="en-US" smtClean="0"/>
              <a:t>1/11/2022</a:t>
            </a:fld>
            <a:endParaRPr lang="en-US"/>
          </a:p>
        </p:txBody>
      </p:sp>
      <p:sp>
        <p:nvSpPr>
          <p:cNvPr id="8" name="Footer Placeholder 7">
            <a:extLst>
              <a:ext uri="{FF2B5EF4-FFF2-40B4-BE49-F238E27FC236}">
                <a16:creationId xmlns:a16="http://schemas.microsoft.com/office/drawing/2014/main" id="{837765E2-CF44-418A-B4CD-35FE5CC388AD}"/>
              </a:ext>
            </a:extLst>
          </p:cNvPr>
          <p:cNvSpPr>
            <a:spLocks noGrp="1"/>
          </p:cNvSpPr>
          <p:nvPr>
            <p:ph type="ftr" sz="quarter" idx="11"/>
          </p:nvPr>
        </p:nvSpPr>
        <p:spPr>
          <a:xfrm>
            <a:off x="736600" y="5347494"/>
            <a:ext cx="12192000" cy="501650"/>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B1258C-E429-4F81-A380-1033D744B103}"/>
              </a:ext>
            </a:extLst>
          </p:cNvPr>
          <p:cNvSpPr>
            <a:spLocks noGrp="1"/>
          </p:cNvSpPr>
          <p:nvPr>
            <p:ph type="sldNum" sz="quarter" idx="12"/>
          </p:nvPr>
        </p:nvSpPr>
        <p:spPr>
          <a:xfrm>
            <a:off x="8610600" y="6356350"/>
            <a:ext cx="2743200" cy="365125"/>
          </a:xfrm>
          <a:prstGeom prst="rect">
            <a:avLst/>
          </a:prstGeom>
        </p:spPr>
        <p:txBody>
          <a:bodyPr/>
          <a:lstStyle/>
          <a:p>
            <a:fld id="{507F8F77-CAF3-46C6-A1D1-7BA83EF171D5}" type="slidenum">
              <a:rPr lang="en-US" smtClean="0"/>
              <a:t>‹#›</a:t>
            </a:fld>
            <a:endParaRPr lang="en-US"/>
          </a:p>
        </p:txBody>
      </p:sp>
    </p:spTree>
    <p:extLst>
      <p:ext uri="{BB962C8B-B14F-4D97-AF65-F5344CB8AC3E}">
        <p14:creationId xmlns:p14="http://schemas.microsoft.com/office/powerpoint/2010/main" val="2582550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EB67-05BD-426B-B91E-B4308907E8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CE27F9-588D-44E3-9EE3-85A5E88B3CA3}"/>
              </a:ext>
            </a:extLst>
          </p:cNvPr>
          <p:cNvSpPr>
            <a:spLocks noGrp="1"/>
          </p:cNvSpPr>
          <p:nvPr>
            <p:ph type="dt" sz="half" idx="10"/>
          </p:nvPr>
        </p:nvSpPr>
        <p:spPr>
          <a:xfrm>
            <a:off x="393700" y="4603750"/>
            <a:ext cx="2743200" cy="365125"/>
          </a:xfrm>
          <a:prstGeom prst="rect">
            <a:avLst/>
          </a:prstGeom>
        </p:spPr>
        <p:txBody>
          <a:bodyPr/>
          <a:lstStyle/>
          <a:p>
            <a:fld id="{C5B9174F-B3D7-4D25-A95B-22E55BB2F797}" type="datetimeFigureOut">
              <a:rPr lang="en-US" smtClean="0"/>
              <a:t>1/11/2022</a:t>
            </a:fld>
            <a:endParaRPr lang="en-US"/>
          </a:p>
        </p:txBody>
      </p:sp>
      <p:sp>
        <p:nvSpPr>
          <p:cNvPr id="4" name="Footer Placeholder 3">
            <a:extLst>
              <a:ext uri="{FF2B5EF4-FFF2-40B4-BE49-F238E27FC236}">
                <a16:creationId xmlns:a16="http://schemas.microsoft.com/office/drawing/2014/main" id="{739B7979-D765-4F4C-96B6-E7E591FE98A7}"/>
              </a:ext>
            </a:extLst>
          </p:cNvPr>
          <p:cNvSpPr>
            <a:spLocks noGrp="1"/>
          </p:cNvSpPr>
          <p:nvPr>
            <p:ph type="ftr" sz="quarter" idx="11"/>
          </p:nvPr>
        </p:nvSpPr>
        <p:spPr>
          <a:xfrm>
            <a:off x="736600" y="5347494"/>
            <a:ext cx="12192000" cy="50165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BDB3FDC-CC48-44AF-A8EE-8A25F4C17CA8}"/>
              </a:ext>
            </a:extLst>
          </p:cNvPr>
          <p:cNvSpPr>
            <a:spLocks noGrp="1"/>
          </p:cNvSpPr>
          <p:nvPr>
            <p:ph type="sldNum" sz="quarter" idx="12"/>
          </p:nvPr>
        </p:nvSpPr>
        <p:spPr>
          <a:xfrm>
            <a:off x="8610600" y="6356350"/>
            <a:ext cx="2743200" cy="365125"/>
          </a:xfrm>
          <a:prstGeom prst="rect">
            <a:avLst/>
          </a:prstGeom>
        </p:spPr>
        <p:txBody>
          <a:bodyPr/>
          <a:lstStyle/>
          <a:p>
            <a:fld id="{507F8F77-CAF3-46C6-A1D1-7BA83EF171D5}" type="slidenum">
              <a:rPr lang="en-US" smtClean="0"/>
              <a:t>‹#›</a:t>
            </a:fld>
            <a:endParaRPr lang="en-US"/>
          </a:p>
        </p:txBody>
      </p:sp>
    </p:spTree>
    <p:extLst>
      <p:ext uri="{BB962C8B-B14F-4D97-AF65-F5344CB8AC3E}">
        <p14:creationId xmlns:p14="http://schemas.microsoft.com/office/powerpoint/2010/main" val="1225727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58C13-1416-4CE2-8363-72C9910555C3}"/>
              </a:ext>
            </a:extLst>
          </p:cNvPr>
          <p:cNvSpPr>
            <a:spLocks noGrp="1"/>
          </p:cNvSpPr>
          <p:nvPr>
            <p:ph type="dt" sz="half" idx="10"/>
          </p:nvPr>
        </p:nvSpPr>
        <p:spPr>
          <a:xfrm>
            <a:off x="393700" y="4603750"/>
            <a:ext cx="2743200" cy="365125"/>
          </a:xfrm>
          <a:prstGeom prst="rect">
            <a:avLst/>
          </a:prstGeom>
        </p:spPr>
        <p:txBody>
          <a:bodyPr/>
          <a:lstStyle/>
          <a:p>
            <a:fld id="{C5B9174F-B3D7-4D25-A95B-22E55BB2F797}" type="datetimeFigureOut">
              <a:rPr lang="en-US" smtClean="0"/>
              <a:t>1/11/2022</a:t>
            </a:fld>
            <a:endParaRPr lang="en-US"/>
          </a:p>
        </p:txBody>
      </p:sp>
      <p:sp>
        <p:nvSpPr>
          <p:cNvPr id="3" name="Footer Placeholder 2">
            <a:extLst>
              <a:ext uri="{FF2B5EF4-FFF2-40B4-BE49-F238E27FC236}">
                <a16:creationId xmlns:a16="http://schemas.microsoft.com/office/drawing/2014/main" id="{E95B1808-6444-4DA2-B8BE-F91DB3A08A17}"/>
              </a:ext>
            </a:extLst>
          </p:cNvPr>
          <p:cNvSpPr>
            <a:spLocks noGrp="1"/>
          </p:cNvSpPr>
          <p:nvPr>
            <p:ph type="ftr" sz="quarter" idx="11"/>
          </p:nvPr>
        </p:nvSpPr>
        <p:spPr>
          <a:xfrm>
            <a:off x="736600" y="5347494"/>
            <a:ext cx="12192000" cy="5016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7EFD2-4973-48E9-BB1E-35D8767AC3E2}"/>
              </a:ext>
            </a:extLst>
          </p:cNvPr>
          <p:cNvSpPr>
            <a:spLocks noGrp="1"/>
          </p:cNvSpPr>
          <p:nvPr>
            <p:ph type="sldNum" sz="quarter" idx="12"/>
          </p:nvPr>
        </p:nvSpPr>
        <p:spPr>
          <a:xfrm>
            <a:off x="8610600" y="6356350"/>
            <a:ext cx="2743200" cy="365125"/>
          </a:xfrm>
          <a:prstGeom prst="rect">
            <a:avLst/>
          </a:prstGeom>
        </p:spPr>
        <p:txBody>
          <a:bodyPr/>
          <a:lstStyle/>
          <a:p>
            <a:fld id="{507F8F77-CAF3-46C6-A1D1-7BA83EF171D5}" type="slidenum">
              <a:rPr lang="en-US" smtClean="0"/>
              <a:t>‹#›</a:t>
            </a:fld>
            <a:endParaRPr lang="en-US"/>
          </a:p>
        </p:txBody>
      </p:sp>
    </p:spTree>
    <p:extLst>
      <p:ext uri="{BB962C8B-B14F-4D97-AF65-F5344CB8AC3E}">
        <p14:creationId xmlns:p14="http://schemas.microsoft.com/office/powerpoint/2010/main" val="68144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6785E-5DD9-42B7-BA6A-B04EAA11D0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C2BE34-100B-47DD-8C1A-FD67A1DA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02E5CE-2869-4DDF-85DC-C792CBD3F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D417FA-36EA-441E-A246-4C7524F2958F}"/>
              </a:ext>
            </a:extLst>
          </p:cNvPr>
          <p:cNvSpPr>
            <a:spLocks noGrp="1"/>
          </p:cNvSpPr>
          <p:nvPr>
            <p:ph type="dt" sz="half" idx="10"/>
          </p:nvPr>
        </p:nvSpPr>
        <p:spPr>
          <a:xfrm>
            <a:off x="393700" y="4603750"/>
            <a:ext cx="2743200" cy="365125"/>
          </a:xfrm>
          <a:prstGeom prst="rect">
            <a:avLst/>
          </a:prstGeom>
        </p:spPr>
        <p:txBody>
          <a:bodyPr/>
          <a:lstStyle/>
          <a:p>
            <a:fld id="{C5B9174F-B3D7-4D25-A95B-22E55BB2F797}" type="datetimeFigureOut">
              <a:rPr lang="en-US" smtClean="0"/>
              <a:t>1/11/2022</a:t>
            </a:fld>
            <a:endParaRPr lang="en-US"/>
          </a:p>
        </p:txBody>
      </p:sp>
      <p:sp>
        <p:nvSpPr>
          <p:cNvPr id="6" name="Footer Placeholder 5">
            <a:extLst>
              <a:ext uri="{FF2B5EF4-FFF2-40B4-BE49-F238E27FC236}">
                <a16:creationId xmlns:a16="http://schemas.microsoft.com/office/drawing/2014/main" id="{68FA682D-C0D9-43B8-BAE2-76D544168E26}"/>
              </a:ext>
            </a:extLst>
          </p:cNvPr>
          <p:cNvSpPr>
            <a:spLocks noGrp="1"/>
          </p:cNvSpPr>
          <p:nvPr>
            <p:ph type="ftr" sz="quarter" idx="11"/>
          </p:nvPr>
        </p:nvSpPr>
        <p:spPr>
          <a:xfrm>
            <a:off x="736600" y="5347494"/>
            <a:ext cx="12192000" cy="50165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5AF500-9145-4244-9C9F-229B03B78D08}"/>
              </a:ext>
            </a:extLst>
          </p:cNvPr>
          <p:cNvSpPr>
            <a:spLocks noGrp="1"/>
          </p:cNvSpPr>
          <p:nvPr>
            <p:ph type="sldNum" sz="quarter" idx="12"/>
          </p:nvPr>
        </p:nvSpPr>
        <p:spPr>
          <a:xfrm>
            <a:off x="8610600" y="6356350"/>
            <a:ext cx="2743200" cy="365125"/>
          </a:xfrm>
          <a:prstGeom prst="rect">
            <a:avLst/>
          </a:prstGeom>
        </p:spPr>
        <p:txBody>
          <a:bodyPr/>
          <a:lstStyle/>
          <a:p>
            <a:fld id="{507F8F77-CAF3-46C6-A1D1-7BA83EF171D5}" type="slidenum">
              <a:rPr lang="en-US" smtClean="0"/>
              <a:t>‹#›</a:t>
            </a:fld>
            <a:endParaRPr lang="en-US"/>
          </a:p>
        </p:txBody>
      </p:sp>
    </p:spTree>
    <p:extLst>
      <p:ext uri="{BB962C8B-B14F-4D97-AF65-F5344CB8AC3E}">
        <p14:creationId xmlns:p14="http://schemas.microsoft.com/office/powerpoint/2010/main" val="331762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2812-BF04-409B-AEC6-DB9A28C26C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B43B5C-F752-4E16-9195-4239F430CA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1FF81B-5C10-4E6F-BE6E-B2E1E96DA5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CF7B88-F73D-4476-A16F-03689EC8C239}"/>
              </a:ext>
            </a:extLst>
          </p:cNvPr>
          <p:cNvSpPr>
            <a:spLocks noGrp="1"/>
          </p:cNvSpPr>
          <p:nvPr>
            <p:ph type="dt" sz="half" idx="10"/>
          </p:nvPr>
        </p:nvSpPr>
        <p:spPr>
          <a:xfrm>
            <a:off x="393700" y="4603750"/>
            <a:ext cx="2743200" cy="365125"/>
          </a:xfrm>
          <a:prstGeom prst="rect">
            <a:avLst/>
          </a:prstGeom>
        </p:spPr>
        <p:txBody>
          <a:bodyPr/>
          <a:lstStyle/>
          <a:p>
            <a:fld id="{C5B9174F-B3D7-4D25-A95B-22E55BB2F797}" type="datetimeFigureOut">
              <a:rPr lang="en-US" smtClean="0"/>
              <a:t>1/11/2022</a:t>
            </a:fld>
            <a:endParaRPr lang="en-US"/>
          </a:p>
        </p:txBody>
      </p:sp>
      <p:sp>
        <p:nvSpPr>
          <p:cNvPr id="6" name="Footer Placeholder 5">
            <a:extLst>
              <a:ext uri="{FF2B5EF4-FFF2-40B4-BE49-F238E27FC236}">
                <a16:creationId xmlns:a16="http://schemas.microsoft.com/office/drawing/2014/main" id="{68188C0F-BF85-469D-87B6-91FE35BC4A49}"/>
              </a:ext>
            </a:extLst>
          </p:cNvPr>
          <p:cNvSpPr>
            <a:spLocks noGrp="1"/>
          </p:cNvSpPr>
          <p:nvPr>
            <p:ph type="ftr" sz="quarter" idx="11"/>
          </p:nvPr>
        </p:nvSpPr>
        <p:spPr>
          <a:xfrm>
            <a:off x="736600" y="5347494"/>
            <a:ext cx="12192000" cy="50165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7C4E20-C00E-4B98-9514-94C3B2C62620}"/>
              </a:ext>
            </a:extLst>
          </p:cNvPr>
          <p:cNvSpPr>
            <a:spLocks noGrp="1"/>
          </p:cNvSpPr>
          <p:nvPr>
            <p:ph type="sldNum" sz="quarter" idx="12"/>
          </p:nvPr>
        </p:nvSpPr>
        <p:spPr>
          <a:xfrm>
            <a:off x="8610600" y="6356350"/>
            <a:ext cx="2743200" cy="365125"/>
          </a:xfrm>
          <a:prstGeom prst="rect">
            <a:avLst/>
          </a:prstGeom>
        </p:spPr>
        <p:txBody>
          <a:bodyPr/>
          <a:lstStyle/>
          <a:p>
            <a:fld id="{507F8F77-CAF3-46C6-A1D1-7BA83EF171D5}" type="slidenum">
              <a:rPr lang="en-US" smtClean="0"/>
              <a:t>‹#›</a:t>
            </a:fld>
            <a:endParaRPr lang="en-US"/>
          </a:p>
        </p:txBody>
      </p:sp>
    </p:spTree>
    <p:extLst>
      <p:ext uri="{BB962C8B-B14F-4D97-AF65-F5344CB8AC3E}">
        <p14:creationId xmlns:p14="http://schemas.microsoft.com/office/powerpoint/2010/main" val="132937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B8C34F-D452-494E-8A3A-85C1BF7DFA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85B088-DCB7-47DF-BFE3-EC045208D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3">
            <a:extLst>
              <a:ext uri="{FF2B5EF4-FFF2-40B4-BE49-F238E27FC236}">
                <a16:creationId xmlns:a16="http://schemas.microsoft.com/office/drawing/2014/main" id="{2EA723D4-A3CD-464D-87B3-763B4EB96F6E}"/>
              </a:ext>
            </a:extLst>
          </p:cNvPr>
          <p:cNvSpPr/>
          <p:nvPr userDrawn="1"/>
        </p:nvSpPr>
        <p:spPr>
          <a:xfrm>
            <a:off x="0" y="6280561"/>
            <a:ext cx="12192000" cy="577441"/>
          </a:xfrm>
          <a:custGeom>
            <a:avLst/>
            <a:gdLst/>
            <a:ahLst/>
            <a:cxnLst/>
            <a:rect l="l" t="t" r="r" b="b"/>
            <a:pathLst>
              <a:path w="6186311" h="292998">
                <a:moveTo>
                  <a:pt x="0" y="0"/>
                </a:moveTo>
                <a:lnTo>
                  <a:pt x="6186311" y="0"/>
                </a:lnTo>
                <a:lnTo>
                  <a:pt x="6186311" y="292998"/>
                </a:lnTo>
                <a:lnTo>
                  <a:pt x="0" y="292998"/>
                </a:lnTo>
                <a:close/>
              </a:path>
            </a:pathLst>
          </a:custGeom>
          <a:solidFill>
            <a:srgbClr val="172F54"/>
          </a:solidFill>
        </p:spPr>
      </p:sp>
      <p:pic>
        <p:nvPicPr>
          <p:cNvPr id="8" name="Picture 4">
            <a:extLst>
              <a:ext uri="{FF2B5EF4-FFF2-40B4-BE49-F238E27FC236}">
                <a16:creationId xmlns:a16="http://schemas.microsoft.com/office/drawing/2014/main" id="{683DBE1A-7367-4289-A0C3-2F63E60834AD}"/>
              </a:ext>
            </a:extLst>
          </p:cNvPr>
          <p:cNvPicPr>
            <a:picLocks noChangeAspect="1"/>
          </p:cNvPicPr>
          <p:nvPr userDrawn="1"/>
        </p:nvPicPr>
        <p:blipFill>
          <a:blip r:embed="rId13" cstate="screen">
            <a:extLst>
              <a:ext uri="{28A0092B-C50C-407E-A947-70E740481C1C}">
                <a14:useLocalDpi xmlns:a14="http://schemas.microsoft.com/office/drawing/2010/main" val="0"/>
              </a:ext>
            </a:extLst>
          </a:blip>
          <a:srcRect/>
          <a:stretch>
            <a:fillRect/>
          </a:stretch>
        </p:blipFill>
        <p:spPr>
          <a:xfrm>
            <a:off x="186204" y="6419645"/>
            <a:ext cx="2229942" cy="357720"/>
          </a:xfrm>
          <a:prstGeom prst="rect">
            <a:avLst/>
          </a:prstGeom>
        </p:spPr>
      </p:pic>
      <p:sp>
        <p:nvSpPr>
          <p:cNvPr id="9" name="TextBox 21">
            <a:extLst>
              <a:ext uri="{FF2B5EF4-FFF2-40B4-BE49-F238E27FC236}">
                <a16:creationId xmlns:a16="http://schemas.microsoft.com/office/drawing/2014/main" id="{49B7F711-C20F-4961-92E1-F57B899ED4A9}"/>
              </a:ext>
            </a:extLst>
          </p:cNvPr>
          <p:cNvSpPr txBox="1"/>
          <p:nvPr userDrawn="1"/>
        </p:nvSpPr>
        <p:spPr>
          <a:xfrm>
            <a:off x="10464801" y="6429416"/>
            <a:ext cx="1534193" cy="234038"/>
          </a:xfrm>
          <a:prstGeom prst="rect">
            <a:avLst/>
          </a:prstGeom>
        </p:spPr>
        <p:txBody>
          <a:bodyPr wrap="square" lIns="0" tIns="0" rIns="0" bIns="0" rtlCol="0" anchor="t">
            <a:spAutoFit/>
          </a:bodyPr>
          <a:lstStyle/>
          <a:p>
            <a:pPr algn="ctr" defTabSz="609660">
              <a:lnSpc>
                <a:spcPts val="1998"/>
              </a:lnSpc>
            </a:pPr>
            <a:r>
              <a:rPr lang="en-US" sz="1427">
                <a:solidFill>
                  <a:srgbClr val="FFFFFF"/>
                </a:solidFill>
                <a:latin typeface="Helveticish Bold"/>
              </a:rPr>
              <a:t>NNLM Region 3</a:t>
            </a:r>
          </a:p>
        </p:txBody>
      </p:sp>
    </p:spTree>
    <p:extLst>
      <p:ext uri="{BB962C8B-B14F-4D97-AF65-F5344CB8AC3E}">
        <p14:creationId xmlns:p14="http://schemas.microsoft.com/office/powerpoint/2010/main" val="3212323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freepngimg.com/png/57172-government-free-download-png-h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s://pixabay.com/?utm_source=link-attribution&amp;utm_medium=referral&amp;utm_campaign=image&amp;utm_content=186860" TargetMode="External"/><Relationship Id="rId4" Type="http://schemas.openxmlformats.org/officeDocument/2006/relationships/hyperlink" Target="https://pixabay.com/users/dbmcnicol-50138/?utm_source=link-attribution&amp;utm_medium=referral&amp;utm_campaign=image&amp;utm_content=18686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grants.gov/web/grants/applicants/applicant-eligibility.html" TargetMode="External"/><Relationship Id="rId3" Type="http://schemas.openxmlformats.org/officeDocument/2006/relationships/hyperlink" Target="https://www.grants.gov/web/grants/learn-grants/grants-101/grant-lifecycle.html" TargetMode="External"/><Relationship Id="rId7" Type="http://schemas.openxmlformats.org/officeDocument/2006/relationships/hyperlink" Target="https://www.grants.gov/web/grants/search-grants.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grants.gov/web/grants/learn-grants/grant-reporting.html" TargetMode="External"/><Relationship Id="rId11" Type="http://schemas.openxmlformats.org/officeDocument/2006/relationships/image" Target="../media/image30.jpeg"/><Relationship Id="rId5" Type="http://schemas.openxmlformats.org/officeDocument/2006/relationships/hyperlink" Target="https://www.grants.gov/web/grants/learn-grants/grant-programs.html" TargetMode="External"/><Relationship Id="rId10" Type="http://schemas.openxmlformats.org/officeDocument/2006/relationships/hyperlink" Target="https://www.grants.gov/web/grants/applicants/apply-for-grants.html" TargetMode="External"/><Relationship Id="rId4" Type="http://schemas.openxmlformats.org/officeDocument/2006/relationships/hyperlink" Target="https://www.grants.gov/web/grants/learn-grants/grant-eligibility.html" TargetMode="External"/><Relationship Id="rId9" Type="http://schemas.openxmlformats.org/officeDocument/2006/relationships/hyperlink" Target="https://www.grants.gov/web/grants/register.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users/inspireus-18299914/?utm_source=link-attribution&amp;utm_medium=referral&amp;utm_campaign=image&amp;utm_content=5570360"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hyperlink" Target="https://pixabay.com/?utm_source=link-attribution&amp;utm_medium=referral&amp;utm_campaign=image&amp;utm_content=557036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users/geralt-9301/?utm_source=link-attribution&amp;utm_medium=referral&amp;utm_campaign=image&amp;utm_content=1855598"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hyperlink" Target="https://pixabay.com/?utm_source=link-attribution&amp;utm_medium=referral&amp;utm_campaign=image&amp;utm_content=185559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freeimages.com"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hyperlink" Target="https://creativecommons.org/licenses/by-nc-sa/3.0/" TargetMode="External"/><Relationship Id="rId4" Type="http://schemas.openxmlformats.org/officeDocument/2006/relationships/hyperlink" Target="http://blogs.ubc.ca/qualresearch/narrative-and-social-change/narrative-therap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hyperlink" Target="https://creativecommons.org/licenses/by-nc-sa/3.0/" TargetMode="External"/><Relationship Id="rId4" Type="http://schemas.openxmlformats.org/officeDocument/2006/relationships/hyperlink" Target="http://www.techeconomy.it/2012/04/19/le-5-w-della-business-intelligenc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hyperlink" Target="https://creativecommons.org/licenses/by-sa/3.0/" TargetMode="External"/><Relationship Id="rId4" Type="http://schemas.openxmlformats.org/officeDocument/2006/relationships/hyperlink" Target="https://www.flickr.com/photos/101332430@N03/9681099086/"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hyperlink" Target="https://creativecommons.org/licenses/by-nc-nd/3.0/" TargetMode="External"/><Relationship Id="rId4" Type="http://schemas.openxmlformats.org/officeDocument/2006/relationships/hyperlink" Target="https://internationaljournalofresearch.com/2020/03/30/write-my-research-paper/" TargetMode="Externa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1.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10.sv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hyperlink" Target="https://bit.ly/3xGaLNv"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mailto:nnlmregion3@unthsc.edu"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mailto:Edward.Caldwell@unthsc.edu"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hyperlink" Target="mailto:Margie.Sheppard@kumc.edu" TargetMode="External"/><Relationship Id="rId5" Type="http://schemas.openxmlformats.org/officeDocument/2006/relationships/hyperlink" Target="mailto:Jennifer.Ortiz@unthsc.edu" TargetMode="External"/><Relationship Id="rId4" Type="http://schemas.openxmlformats.org/officeDocument/2006/relationships/hyperlink" Target="mailto:Kristi.Ingram@unthsc.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F9B25-ECCA-41B8-80FA-EA8506DDB195}"/>
              </a:ext>
            </a:extLst>
          </p:cNvPr>
          <p:cNvSpPr>
            <a:spLocks noGrp="1"/>
          </p:cNvSpPr>
          <p:nvPr>
            <p:ph type="ctrTitle"/>
          </p:nvPr>
        </p:nvSpPr>
        <p:spPr/>
        <p:txBody>
          <a:bodyPr/>
          <a:lstStyle/>
          <a:p>
            <a:r>
              <a:rPr lang="en-US" dirty="0">
                <a:cs typeface="Calibri Light"/>
              </a:rPr>
              <a:t>Making the Most Out of your Grant Application</a:t>
            </a:r>
            <a:endParaRPr lang="en-US" dirty="0"/>
          </a:p>
        </p:txBody>
      </p:sp>
      <p:sp>
        <p:nvSpPr>
          <p:cNvPr id="3" name="Subtitle 2">
            <a:extLst>
              <a:ext uri="{FF2B5EF4-FFF2-40B4-BE49-F238E27FC236}">
                <a16:creationId xmlns:a16="http://schemas.microsoft.com/office/drawing/2014/main" id="{FB69910B-08A2-498F-94A9-7388EE1003F7}"/>
              </a:ext>
            </a:extLst>
          </p:cNvPr>
          <p:cNvSpPr>
            <a:spLocks noGrp="1"/>
          </p:cNvSpPr>
          <p:nvPr>
            <p:ph type="subTitle" idx="1"/>
          </p:nvPr>
        </p:nvSpPr>
        <p:spPr/>
        <p:txBody>
          <a:bodyPr vert="horz" lIns="91440" tIns="45720" rIns="91440" bIns="45720" rtlCol="0" anchor="t">
            <a:normAutofit/>
          </a:bodyPr>
          <a:lstStyle/>
          <a:p>
            <a:r>
              <a:rPr lang="en-US">
                <a:cs typeface="Calibri"/>
              </a:rPr>
              <a:t>Edward Caldwell, Kristi Ingram, Jen Ortiz, Margie Sheppard</a:t>
            </a:r>
          </a:p>
          <a:p>
            <a:r>
              <a:rPr lang="en-US">
                <a:cs typeface="Calibri"/>
              </a:rPr>
              <a:t>NNLM Region 3</a:t>
            </a:r>
          </a:p>
          <a:p>
            <a:r>
              <a:rPr lang="en-US">
                <a:cs typeface="Calibri"/>
              </a:rPr>
              <a:t>January 11, 2022</a:t>
            </a:r>
          </a:p>
        </p:txBody>
      </p:sp>
    </p:spTree>
    <p:extLst>
      <p:ext uri="{BB962C8B-B14F-4D97-AF65-F5344CB8AC3E}">
        <p14:creationId xmlns:p14="http://schemas.microsoft.com/office/powerpoint/2010/main" val="3448957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56730-CEB2-45BD-A8F5-39D5629C39DD}"/>
              </a:ext>
            </a:extLst>
          </p:cNvPr>
          <p:cNvSpPr>
            <a:spLocks noGrp="1"/>
          </p:cNvSpPr>
          <p:nvPr>
            <p:ph type="title"/>
          </p:nvPr>
        </p:nvSpPr>
        <p:spPr/>
        <p:txBody>
          <a:bodyPr/>
          <a:lstStyle/>
          <a:p>
            <a:pPr algn="ctr"/>
            <a:r>
              <a:rPr lang="en-US" dirty="0">
                <a:ea typeface="+mj-lt"/>
                <a:cs typeface="+mj-lt"/>
              </a:rPr>
              <a:t>NIH Grants &amp; Funding</a:t>
            </a:r>
            <a:endParaRPr lang="en-US" dirty="0">
              <a:cs typeface="Calibri Light" panose="020F0302020204030204"/>
            </a:endParaRPr>
          </a:p>
        </p:txBody>
      </p:sp>
      <p:pic>
        <p:nvPicPr>
          <p:cNvPr id="6" name="Picture 6" descr="Image of NIH grants and funding page&#10;&#10;">
            <a:extLst>
              <a:ext uri="{FF2B5EF4-FFF2-40B4-BE49-F238E27FC236}">
                <a16:creationId xmlns:a16="http://schemas.microsoft.com/office/drawing/2014/main" id="{88C5C207-4C9A-4017-AECB-48A320AB294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val="0"/>
              </a:ext>
            </a:extLst>
          </a:blip>
          <a:srcRect/>
          <a:stretch/>
        </p:blipFill>
        <p:spPr>
          <a:xfrm>
            <a:off x="770082" y="2144456"/>
            <a:ext cx="5247822" cy="2861619"/>
          </a:xfrm>
        </p:spPr>
      </p:pic>
      <p:pic>
        <p:nvPicPr>
          <p:cNvPr id="5" name="Picture 5" descr="Image of NIH glossary and acronym list&#10;&#10;">
            <a:extLst>
              <a:ext uri="{FF2B5EF4-FFF2-40B4-BE49-F238E27FC236}">
                <a16:creationId xmlns:a16="http://schemas.microsoft.com/office/drawing/2014/main" id="{5ABA01D6-32B7-4E4A-BEA4-9E0B44BE095F}"/>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val="0"/>
              </a:ext>
            </a:extLst>
          </a:blip>
          <a:srcRect/>
          <a:stretch/>
        </p:blipFill>
        <p:spPr>
          <a:xfrm>
            <a:off x="6393873" y="2119134"/>
            <a:ext cx="4738248" cy="3752396"/>
          </a:xfrm>
        </p:spPr>
      </p:pic>
    </p:spTree>
    <p:extLst>
      <p:ext uri="{BB962C8B-B14F-4D97-AF65-F5344CB8AC3E}">
        <p14:creationId xmlns:p14="http://schemas.microsoft.com/office/powerpoint/2010/main" val="368739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43F5-8221-46BC-BB34-D4122294E153}"/>
              </a:ext>
            </a:extLst>
          </p:cNvPr>
          <p:cNvSpPr>
            <a:spLocks noGrp="1"/>
          </p:cNvSpPr>
          <p:nvPr>
            <p:ph type="title"/>
          </p:nvPr>
        </p:nvSpPr>
        <p:spPr/>
        <p:txBody>
          <a:bodyPr/>
          <a:lstStyle/>
          <a:p>
            <a:pPr algn="ctr"/>
            <a:r>
              <a:rPr lang="en-US">
                <a:cs typeface="Calibri Light"/>
              </a:rPr>
              <a:t>Grant "lingo" - Acronyms</a:t>
            </a:r>
          </a:p>
        </p:txBody>
      </p:sp>
      <p:graphicFrame>
        <p:nvGraphicFramePr>
          <p:cNvPr id="16" name="Content Placeholder 2" descr="list of common acronyms used in grants">
            <a:extLst>
              <a:ext uri="{FF2B5EF4-FFF2-40B4-BE49-F238E27FC236}">
                <a16:creationId xmlns:a16="http://schemas.microsoft.com/office/drawing/2014/main" id="{17B3E1B9-ACBB-4B33-96BA-C8F6F6E8F8A5}"/>
              </a:ext>
            </a:extLst>
          </p:cNvPr>
          <p:cNvGraphicFramePr>
            <a:graphicFrameLocks noGrp="1"/>
          </p:cNvGraphicFramePr>
          <p:nvPr>
            <p:ph idx="1"/>
            <p:extLst>
              <p:ext uri="{D42A27DB-BD31-4B8C-83A1-F6EECF244321}">
                <p14:modId xmlns:p14="http://schemas.microsoft.com/office/powerpoint/2010/main" val="22825659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2397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6587-EB3D-444A-9EDE-2F9F2F4C57AF}"/>
              </a:ext>
            </a:extLst>
          </p:cNvPr>
          <p:cNvSpPr>
            <a:spLocks noGrp="1"/>
          </p:cNvSpPr>
          <p:nvPr>
            <p:ph type="title"/>
          </p:nvPr>
        </p:nvSpPr>
        <p:spPr/>
        <p:txBody>
          <a:bodyPr/>
          <a:lstStyle/>
          <a:p>
            <a:pPr algn="ctr"/>
            <a:r>
              <a:rPr lang="en-US" dirty="0">
                <a:cs typeface="Calibri Light"/>
              </a:rPr>
              <a:t>Who are the funders?</a:t>
            </a:r>
            <a:endParaRPr lang="en-US" dirty="0"/>
          </a:p>
        </p:txBody>
      </p:sp>
      <p:sp>
        <p:nvSpPr>
          <p:cNvPr id="3" name="Content Placeholder 2">
            <a:extLst>
              <a:ext uri="{FF2B5EF4-FFF2-40B4-BE49-F238E27FC236}">
                <a16:creationId xmlns:a16="http://schemas.microsoft.com/office/drawing/2014/main" id="{90F4B8D7-63F5-4EF7-AD64-12079FA17DF2}"/>
              </a:ext>
            </a:extLst>
          </p:cNvPr>
          <p:cNvSpPr>
            <a:spLocks noGrp="1"/>
          </p:cNvSpPr>
          <p:nvPr>
            <p:ph idx="1"/>
          </p:nvPr>
        </p:nvSpPr>
        <p:spPr/>
        <p:txBody>
          <a:bodyPr vert="horz" lIns="91440" tIns="45720" rIns="91440" bIns="45720" rtlCol="0" anchor="t">
            <a:normAutofit/>
          </a:bodyPr>
          <a:lstStyle/>
          <a:p>
            <a:r>
              <a:rPr lang="en-US">
                <a:cs typeface="Calibri"/>
              </a:rPr>
              <a:t>Government</a:t>
            </a:r>
          </a:p>
          <a:p>
            <a:pPr lvl="1"/>
            <a:r>
              <a:rPr lang="en-US">
                <a:cs typeface="Calibri"/>
              </a:rPr>
              <a:t>Federal, State, and Local</a:t>
            </a:r>
          </a:p>
          <a:p>
            <a:r>
              <a:rPr lang="en-US">
                <a:cs typeface="Calibri"/>
              </a:rPr>
              <a:t>Foundation</a:t>
            </a:r>
          </a:p>
          <a:p>
            <a:pPr lvl="1"/>
            <a:r>
              <a:rPr lang="en-US">
                <a:cs typeface="Calibri"/>
              </a:rPr>
              <a:t>Private, Corporate, and Community</a:t>
            </a:r>
          </a:p>
          <a:p>
            <a:r>
              <a:rPr lang="en-US">
                <a:cs typeface="Calibri"/>
              </a:rPr>
              <a:t>Associations</a:t>
            </a:r>
          </a:p>
          <a:p>
            <a:pPr lvl="1"/>
            <a:r>
              <a:rPr lang="en-US">
                <a:cs typeface="Calibri"/>
              </a:rPr>
              <a:t>MLA, ALA, </a:t>
            </a:r>
          </a:p>
          <a:p>
            <a:r>
              <a:rPr lang="en-US">
                <a:cs typeface="Calibri"/>
              </a:rPr>
              <a:t>Small Businesses</a:t>
            </a:r>
          </a:p>
          <a:p>
            <a:r>
              <a:rPr lang="en-US">
                <a:cs typeface="Calibri"/>
              </a:rPr>
              <a:t>School Districts (internal)</a:t>
            </a:r>
          </a:p>
        </p:txBody>
      </p:sp>
      <p:pic>
        <p:nvPicPr>
          <p:cNvPr id="5" name="Picture 5" descr="Image of 3 sizes of piggy banks&#10;&#10;">
            <a:extLst>
              <a:ext uri="{FF2B5EF4-FFF2-40B4-BE49-F238E27FC236}">
                <a16:creationId xmlns:a16="http://schemas.microsoft.com/office/drawing/2014/main" id="{EEADB226-E1B1-4E8E-81F4-BCAD1CA3E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418" y="1462464"/>
            <a:ext cx="6423803" cy="4335640"/>
          </a:xfrm>
          <a:prstGeom prst="rect">
            <a:avLst/>
          </a:prstGeom>
        </p:spPr>
      </p:pic>
    </p:spTree>
    <p:extLst>
      <p:ext uri="{BB962C8B-B14F-4D97-AF65-F5344CB8AC3E}">
        <p14:creationId xmlns:p14="http://schemas.microsoft.com/office/powerpoint/2010/main" val="2297341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03566-F420-4D97-94D1-E0FA1A470646}"/>
              </a:ext>
            </a:extLst>
          </p:cNvPr>
          <p:cNvSpPr>
            <a:spLocks noGrp="1"/>
          </p:cNvSpPr>
          <p:nvPr>
            <p:ph type="title"/>
          </p:nvPr>
        </p:nvSpPr>
        <p:spPr/>
        <p:txBody>
          <a:bodyPr/>
          <a:lstStyle/>
          <a:p>
            <a:pPr algn="ctr"/>
            <a:r>
              <a:rPr lang="en-US" dirty="0">
                <a:cs typeface="Calibri Light"/>
              </a:rPr>
              <a:t>Find Grants – Candid.org</a:t>
            </a:r>
            <a:endParaRPr lang="en-US" dirty="0"/>
          </a:p>
        </p:txBody>
      </p:sp>
      <p:pic>
        <p:nvPicPr>
          <p:cNvPr id="4" name="Picture 4" descr="Map from Candid.org of where grants can be located.&#10;">
            <a:extLst>
              <a:ext uri="{FF2B5EF4-FFF2-40B4-BE49-F238E27FC236}">
                <a16:creationId xmlns:a16="http://schemas.microsoft.com/office/drawing/2014/main" id="{FD379A51-8B82-4E57-B10F-54D9FA6B8D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716451"/>
            <a:ext cx="10515600" cy="3937081"/>
          </a:xfrm>
        </p:spPr>
      </p:pic>
    </p:spTree>
    <p:extLst>
      <p:ext uri="{BB962C8B-B14F-4D97-AF65-F5344CB8AC3E}">
        <p14:creationId xmlns:p14="http://schemas.microsoft.com/office/powerpoint/2010/main" val="3766675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600B-E616-4F7D-B7E0-22FBE5B41348}"/>
              </a:ext>
            </a:extLst>
          </p:cNvPr>
          <p:cNvSpPr>
            <a:spLocks noGrp="1"/>
          </p:cNvSpPr>
          <p:nvPr>
            <p:ph type="title"/>
          </p:nvPr>
        </p:nvSpPr>
        <p:spPr/>
        <p:txBody>
          <a:bodyPr>
            <a:normAutofit/>
          </a:bodyPr>
          <a:lstStyle/>
          <a:p>
            <a:pPr algn="ctr"/>
            <a:r>
              <a:rPr lang="en-US" dirty="0">
                <a:cs typeface="Calibri Light"/>
              </a:rPr>
              <a:t>GRANTS.GOV</a:t>
            </a:r>
          </a:p>
        </p:txBody>
      </p:sp>
      <p:pic>
        <p:nvPicPr>
          <p:cNvPr id="4" name="Picture 4" descr="Image of rants.gov website landing page.">
            <a:extLst>
              <a:ext uri="{FF2B5EF4-FFF2-40B4-BE49-F238E27FC236}">
                <a16:creationId xmlns:a16="http://schemas.microsoft.com/office/drawing/2014/main" id="{A712104B-28AD-4024-BD80-4A4B86C091CB}"/>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2466474" y="1535382"/>
            <a:ext cx="7272544" cy="4351338"/>
          </a:xfrm>
        </p:spPr>
      </p:pic>
    </p:spTree>
    <p:extLst>
      <p:ext uri="{BB962C8B-B14F-4D97-AF65-F5344CB8AC3E}">
        <p14:creationId xmlns:p14="http://schemas.microsoft.com/office/powerpoint/2010/main" val="3911620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A8E7-B4FF-42D7-8795-CE5390066B26}"/>
              </a:ext>
            </a:extLst>
          </p:cNvPr>
          <p:cNvSpPr>
            <a:spLocks noGrp="1"/>
          </p:cNvSpPr>
          <p:nvPr>
            <p:ph type="title"/>
          </p:nvPr>
        </p:nvSpPr>
        <p:spPr/>
        <p:txBody>
          <a:bodyPr/>
          <a:lstStyle/>
          <a:p>
            <a:pPr algn="ctr"/>
            <a:r>
              <a:rPr lang="en-US" dirty="0">
                <a:cs typeface="Calibri Light"/>
              </a:rPr>
              <a:t>Institute of Museum and Library Services</a:t>
            </a:r>
          </a:p>
        </p:txBody>
      </p:sp>
      <p:pic>
        <p:nvPicPr>
          <p:cNvPr id="4" name="Picture 4" descr="Image of Insitute of Museum and Library Services website landing page.&#10;">
            <a:extLst>
              <a:ext uri="{FF2B5EF4-FFF2-40B4-BE49-F238E27FC236}">
                <a16:creationId xmlns:a16="http://schemas.microsoft.com/office/drawing/2014/main" id="{35659304-A7C8-4B5D-917E-5BC06BD5136F}"/>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3215216" y="1633120"/>
            <a:ext cx="5777610" cy="4351338"/>
          </a:xfrm>
        </p:spPr>
      </p:pic>
    </p:spTree>
    <p:extLst>
      <p:ext uri="{BB962C8B-B14F-4D97-AF65-F5344CB8AC3E}">
        <p14:creationId xmlns:p14="http://schemas.microsoft.com/office/powerpoint/2010/main" val="1856627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6E811F4-1BE0-4623-8278-99776A535E37}"/>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ea typeface="+mj-lt"/>
                <a:cs typeface="+mj-lt"/>
              </a:rPr>
              <a:t>What to know about Government Grants</a:t>
            </a:r>
            <a:endParaRPr lang="en-US" sz="4000" dirty="0">
              <a:solidFill>
                <a:srgbClr val="FFFFFF"/>
              </a:solidFill>
            </a:endParaRPr>
          </a:p>
        </p:txBody>
      </p:sp>
      <p:sp>
        <p:nvSpPr>
          <p:cNvPr id="3" name="Content Placeholder 2">
            <a:extLst>
              <a:ext uri="{FF2B5EF4-FFF2-40B4-BE49-F238E27FC236}">
                <a16:creationId xmlns:a16="http://schemas.microsoft.com/office/drawing/2014/main" id="{064BD47C-CB8E-448F-B95E-C63B119EF10D}"/>
              </a:ext>
            </a:extLst>
          </p:cNvPr>
          <p:cNvSpPr>
            <a:spLocks noGrp="1"/>
          </p:cNvSpPr>
          <p:nvPr>
            <p:ph idx="1"/>
          </p:nvPr>
        </p:nvSpPr>
        <p:spPr>
          <a:xfrm>
            <a:off x="1367624" y="2490436"/>
            <a:ext cx="9708995" cy="3567173"/>
          </a:xfrm>
        </p:spPr>
        <p:txBody>
          <a:bodyPr vert="horz" lIns="91440" tIns="45720" rIns="91440" bIns="45720" rtlCol="0" anchor="ctr">
            <a:normAutofit/>
          </a:bodyPr>
          <a:lstStyle/>
          <a:p>
            <a:r>
              <a:rPr lang="en-US" sz="2400">
                <a:ea typeface="+mn-lt"/>
                <a:cs typeface="+mn-lt"/>
              </a:rPr>
              <a:t>Government grants require an application.</a:t>
            </a:r>
            <a:endParaRPr lang="en-US" sz="2400">
              <a:cs typeface="Calibri" panose="020F0502020204030204"/>
            </a:endParaRPr>
          </a:p>
          <a:p>
            <a:r>
              <a:rPr lang="en-US" sz="2400">
                <a:ea typeface="+mn-lt"/>
                <a:cs typeface="+mn-lt"/>
              </a:rPr>
              <a:t>Government agencies will never call, text, message you on social media, or email to ask for your Social Security, bank account, or credit card number.</a:t>
            </a:r>
            <a:endParaRPr lang="en-US" sz="2400"/>
          </a:p>
          <a:p>
            <a:r>
              <a:rPr lang="en-US" sz="2400">
                <a:ea typeface="+mn-lt"/>
                <a:cs typeface="+mn-lt"/>
              </a:rPr>
              <a:t>No Government agency will ask you to pay via gift card, money transfer, or cryptocurrency. </a:t>
            </a:r>
            <a:endParaRPr lang="en-US" sz="2400"/>
          </a:p>
          <a:p>
            <a:endParaRPr lang="en-US" sz="2400">
              <a:cs typeface="Calibri"/>
            </a:endParaRPr>
          </a:p>
        </p:txBody>
      </p:sp>
      <p:pic>
        <p:nvPicPr>
          <p:cNvPr id="6" name="Picture 6">
            <a:extLst>
              <a:ext uri="{FF2B5EF4-FFF2-40B4-BE49-F238E27FC236}">
                <a16:creationId xmlns:a16="http://schemas.microsoft.com/office/drawing/2014/main" id="{3EA6E360-9E46-4AD9-8907-5CFE1F87DF7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33955" y="5157155"/>
            <a:ext cx="1512504" cy="1431992"/>
          </a:xfrm>
          <a:prstGeom prst="rect">
            <a:avLst/>
          </a:prstGeom>
        </p:spPr>
      </p:pic>
    </p:spTree>
    <p:extLst>
      <p:ext uri="{BB962C8B-B14F-4D97-AF65-F5344CB8AC3E}">
        <p14:creationId xmlns:p14="http://schemas.microsoft.com/office/powerpoint/2010/main" val="1228704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D1B1392-49AF-47E2-BD0A-F51595E89677}"/>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Know your </a:t>
            </a:r>
            <a:r>
              <a:rPr lang="en-US" sz="4000">
                <a:solidFill>
                  <a:srgbClr val="FFFFFF"/>
                </a:solidFill>
              </a:rPr>
              <a:t>Grant</a:t>
            </a:r>
            <a:endParaRPr lang="en-US" sz="4000" kern="1200">
              <a:solidFill>
                <a:srgbClr val="FFFFFF"/>
              </a:solidFill>
              <a:latin typeface="+mj-lt"/>
              <a:ea typeface="+mj-ea"/>
              <a:cs typeface="+mj-cs"/>
            </a:endParaRPr>
          </a:p>
        </p:txBody>
      </p:sp>
      <p:pic>
        <p:nvPicPr>
          <p:cNvPr id="4" name="Picture 4" descr="Boy in park holding magnifying glass to eye with friends">
            <a:extLst>
              <a:ext uri="{FF2B5EF4-FFF2-40B4-BE49-F238E27FC236}">
                <a16:creationId xmlns:a16="http://schemas.microsoft.com/office/drawing/2014/main" id="{35B05301-06D9-4E9B-A404-F2E9BCE4AF35}"/>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4502428" y="1017407"/>
            <a:ext cx="7225748" cy="4823186"/>
          </a:xfrm>
          <a:prstGeom prst="rect">
            <a:avLst/>
          </a:prstGeom>
        </p:spPr>
      </p:pic>
    </p:spTree>
    <p:extLst>
      <p:ext uri="{BB962C8B-B14F-4D97-AF65-F5344CB8AC3E}">
        <p14:creationId xmlns:p14="http://schemas.microsoft.com/office/powerpoint/2010/main" val="1745903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30BE-3B92-448C-A992-97DA42C073B4}"/>
              </a:ext>
            </a:extLst>
          </p:cNvPr>
          <p:cNvSpPr>
            <a:spLocks noGrp="1"/>
          </p:cNvSpPr>
          <p:nvPr>
            <p:ph type="title"/>
          </p:nvPr>
        </p:nvSpPr>
        <p:spPr>
          <a:xfrm>
            <a:off x="648929" y="629266"/>
            <a:ext cx="3505495" cy="1622321"/>
          </a:xfrm>
        </p:spPr>
        <p:txBody>
          <a:bodyPr>
            <a:normAutofit/>
          </a:bodyPr>
          <a:lstStyle/>
          <a:p>
            <a:r>
              <a:rPr lang="en-US" sz="4100">
                <a:cs typeface="Calibri Light"/>
              </a:rPr>
              <a:t>What is a Grant Proposal?</a:t>
            </a:r>
            <a:endParaRPr lang="en-US" sz="4100"/>
          </a:p>
        </p:txBody>
      </p:sp>
      <p:sp>
        <p:nvSpPr>
          <p:cNvPr id="8" name="Content Placeholder 7">
            <a:extLst>
              <a:ext uri="{FF2B5EF4-FFF2-40B4-BE49-F238E27FC236}">
                <a16:creationId xmlns:a16="http://schemas.microsoft.com/office/drawing/2014/main" id="{4EEEEE18-BE24-4760-BE01-454F464EA603}"/>
              </a:ext>
            </a:extLst>
          </p:cNvPr>
          <p:cNvSpPr>
            <a:spLocks noGrp="1"/>
          </p:cNvSpPr>
          <p:nvPr>
            <p:ph idx="1"/>
          </p:nvPr>
        </p:nvSpPr>
        <p:spPr>
          <a:xfrm>
            <a:off x="648931" y="2438400"/>
            <a:ext cx="3505494" cy="3785419"/>
          </a:xfrm>
        </p:spPr>
        <p:txBody>
          <a:bodyPr>
            <a:normAutofit/>
          </a:bodyPr>
          <a:lstStyle/>
          <a:p>
            <a:endParaRPr lang="en-US" sz="2000"/>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Quizzical burrowing owl looking forward">
            <a:extLst>
              <a:ext uri="{FF2B5EF4-FFF2-40B4-BE49-F238E27FC236}">
                <a16:creationId xmlns:a16="http://schemas.microsoft.com/office/drawing/2014/main" id="{F67B35E4-41AB-4576-8147-E65FD6BF856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5862" y="1335659"/>
            <a:ext cx="6019331" cy="4183435"/>
          </a:xfrm>
          <a:prstGeom prst="rect">
            <a:avLst/>
          </a:prstGeom>
          <a:effectLst/>
        </p:spPr>
      </p:pic>
    </p:spTree>
    <p:extLst>
      <p:ext uri="{BB962C8B-B14F-4D97-AF65-F5344CB8AC3E}">
        <p14:creationId xmlns:p14="http://schemas.microsoft.com/office/powerpoint/2010/main" val="776492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FD3B-06CC-4367-9C22-3DA69AB11BB8}"/>
              </a:ext>
            </a:extLst>
          </p:cNvPr>
          <p:cNvSpPr>
            <a:spLocks noGrp="1"/>
          </p:cNvSpPr>
          <p:nvPr>
            <p:ph type="title"/>
          </p:nvPr>
        </p:nvSpPr>
        <p:spPr>
          <a:xfrm>
            <a:off x="-585788" y="365125"/>
            <a:ext cx="11939588" cy="1325563"/>
          </a:xfrm>
        </p:spPr>
        <p:txBody>
          <a:bodyPr/>
          <a:lstStyle/>
          <a:p>
            <a:r>
              <a:rPr lang="en-US" dirty="0">
                <a:cs typeface="Calibri Light"/>
              </a:rPr>
              <a:t>2           What is a Grant Proposal?</a:t>
            </a:r>
            <a:endParaRPr lang="en-US" dirty="0"/>
          </a:p>
        </p:txBody>
      </p:sp>
      <p:pic>
        <p:nvPicPr>
          <p:cNvPr id="5" name="Picture 5" descr="A picture containing text, sky, outdoor, sign Grants Cafe&#10;&#10;">
            <a:extLst>
              <a:ext uri="{FF2B5EF4-FFF2-40B4-BE49-F238E27FC236}">
                <a16:creationId xmlns:a16="http://schemas.microsoft.com/office/drawing/2014/main" id="{0C39136C-EEBC-4A95-B252-9AC50BFCD87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04674" y="1684514"/>
            <a:ext cx="4448652" cy="4351338"/>
          </a:xfrm>
        </p:spPr>
      </p:pic>
      <p:sp>
        <p:nvSpPr>
          <p:cNvPr id="4" name="Content Placeholder 3">
            <a:extLst>
              <a:ext uri="{FF2B5EF4-FFF2-40B4-BE49-F238E27FC236}">
                <a16:creationId xmlns:a16="http://schemas.microsoft.com/office/drawing/2014/main" id="{20BB99AD-4860-4CD6-8DAB-2859FA493D3C}"/>
              </a:ext>
            </a:extLst>
          </p:cNvPr>
          <p:cNvSpPr>
            <a:spLocks noGrp="1"/>
          </p:cNvSpPr>
          <p:nvPr>
            <p:ph sz="half" idx="2"/>
          </p:nvPr>
        </p:nvSpPr>
        <p:spPr>
          <a:xfrm>
            <a:off x="6344728" y="1825625"/>
            <a:ext cx="5181600" cy="4351338"/>
          </a:xfrm>
        </p:spPr>
        <p:txBody>
          <a:bodyPr vert="horz" lIns="91440" tIns="45720" rIns="91440" bIns="45720" rtlCol="0" anchor="t">
            <a:normAutofit/>
          </a:bodyPr>
          <a:lstStyle/>
          <a:p>
            <a:endParaRPr lang="en-US" sz="2400">
              <a:cs typeface="Calibri"/>
            </a:endParaRPr>
          </a:p>
          <a:p>
            <a:r>
              <a:rPr lang="en-US" sz="2400">
                <a:cs typeface="Calibri"/>
              </a:rPr>
              <a:t>An application</a:t>
            </a:r>
            <a:endParaRPr lang="en-US"/>
          </a:p>
          <a:p>
            <a:r>
              <a:rPr lang="en-US" sz="2400">
                <a:ea typeface="+mn-lt"/>
                <a:cs typeface="+mn-lt"/>
              </a:rPr>
              <a:t>A set of documents that is submitted to an organization with the explicit intent of securing funding for a research project.</a:t>
            </a:r>
          </a:p>
          <a:p>
            <a:r>
              <a:rPr lang="en-US" sz="2400">
                <a:cs typeface="Calibri"/>
              </a:rPr>
              <a:t>A clear and concise presentation of what you are proposing to do before it happens.</a:t>
            </a:r>
          </a:p>
          <a:p>
            <a:pPr marL="0" indent="0">
              <a:buNone/>
            </a:pPr>
            <a:endParaRPr lang="en-US" sz="2400">
              <a:ea typeface="+mn-lt"/>
              <a:cs typeface="+mn-lt"/>
            </a:endParaRPr>
          </a:p>
          <a:p>
            <a:pPr marL="0" indent="0">
              <a:buNone/>
            </a:pPr>
            <a:r>
              <a:rPr lang="en-US" sz="1400">
                <a:ea typeface="+mn-lt"/>
                <a:cs typeface="+mn-lt"/>
              </a:rPr>
              <a:t>                                                 Image by </a:t>
            </a:r>
            <a:r>
              <a:rPr lang="en-US" sz="1400">
                <a:ea typeface="+mn-lt"/>
                <a:cs typeface="+mn-lt"/>
                <a:hlinkClick r:id="rId4"/>
              </a:rPr>
              <a:t>Donna B. McNicol</a:t>
            </a:r>
            <a:r>
              <a:rPr lang="en-US" sz="1400">
                <a:ea typeface="+mn-lt"/>
                <a:cs typeface="+mn-lt"/>
              </a:rPr>
              <a:t> from </a:t>
            </a:r>
            <a:r>
              <a:rPr lang="en-US" sz="1400">
                <a:ea typeface="+mn-lt"/>
                <a:cs typeface="+mn-lt"/>
                <a:hlinkClick r:id="rId5"/>
              </a:rPr>
              <a:t>Pixabay</a:t>
            </a:r>
            <a:endParaRPr lang="en-US" sz="1400">
              <a:cs typeface="Calibri"/>
            </a:endParaRPr>
          </a:p>
        </p:txBody>
      </p:sp>
    </p:spTree>
    <p:extLst>
      <p:ext uri="{BB962C8B-B14F-4D97-AF65-F5344CB8AC3E}">
        <p14:creationId xmlns:p14="http://schemas.microsoft.com/office/powerpoint/2010/main" val="3997086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1B8F3CC-1656-4836-A45C-5BC9C573A6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055" y="1038818"/>
            <a:ext cx="7744689" cy="4778056"/>
          </a:xfrm>
          <a:prstGeom prst="rect">
            <a:avLst/>
          </a:prstGeom>
        </p:spPr>
      </p:pic>
      <p:sp>
        <p:nvSpPr>
          <p:cNvPr id="7" name="Title 6">
            <a:extLst>
              <a:ext uri="{FF2B5EF4-FFF2-40B4-BE49-F238E27FC236}">
                <a16:creationId xmlns:a16="http://schemas.microsoft.com/office/drawing/2014/main" id="{92E58C72-19F5-4E15-831C-AC415FB8758E}"/>
              </a:ext>
              <a:ext uri="{C183D7F6-B498-43B3-948B-1728B52AA6E4}">
                <adec:decorative xmlns:adec="http://schemas.microsoft.com/office/drawing/2017/decorative" val="1"/>
              </a:ext>
            </a:extLst>
          </p:cNvPr>
          <p:cNvSpPr>
            <a:spLocks noGrp="1"/>
          </p:cNvSpPr>
          <p:nvPr>
            <p:ph type="title" idx="4294967295"/>
          </p:nvPr>
        </p:nvSpPr>
        <p:spPr>
          <a:xfrm>
            <a:off x="-1814513" y="365125"/>
            <a:ext cx="13168313" cy="1325563"/>
          </a:xfrm>
        </p:spPr>
        <p:txBody>
          <a:bodyPr/>
          <a:lstStyle/>
          <a:p>
            <a:r>
              <a:rPr lang="en-US" dirty="0"/>
              <a:t>NNLM</a:t>
            </a:r>
          </a:p>
        </p:txBody>
      </p:sp>
      <p:sp>
        <p:nvSpPr>
          <p:cNvPr id="6" name="TextBox 5">
            <a:extLst>
              <a:ext uri="{FF2B5EF4-FFF2-40B4-BE49-F238E27FC236}">
                <a16:creationId xmlns:a16="http://schemas.microsoft.com/office/drawing/2014/main" id="{81C6A257-D297-4B3F-B925-9C96F7C9BABE}"/>
              </a:ext>
              <a:ext uri="{C183D7F6-B498-43B3-948B-1728B52AA6E4}">
                <adec:decorative xmlns:adec="http://schemas.microsoft.com/office/drawing/2017/decorative" val="1"/>
              </a:ext>
            </a:extLst>
          </p:cNvPr>
          <p:cNvSpPr txBox="1"/>
          <p:nvPr/>
        </p:nvSpPr>
        <p:spPr>
          <a:xfrm>
            <a:off x="6845952" y="4691529"/>
            <a:ext cx="38398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Region 3 (NNLM R3)</a:t>
            </a:r>
          </a:p>
          <a:p>
            <a:pPr algn="ctr"/>
            <a:r>
              <a:rPr lang="en-US" dirty="0">
                <a:cs typeface="Calibri"/>
              </a:rPr>
              <a:t>Serves Arkansas, Louisiana,</a:t>
            </a:r>
          </a:p>
          <a:p>
            <a:pPr algn="ctr"/>
            <a:r>
              <a:rPr lang="en-US" dirty="0">
                <a:cs typeface="Calibri"/>
              </a:rPr>
              <a:t> Kansas, Missouri, Nebraska,</a:t>
            </a:r>
          </a:p>
          <a:p>
            <a:pPr algn="ctr"/>
            <a:r>
              <a:rPr lang="en-US" dirty="0">
                <a:cs typeface="Calibri"/>
              </a:rPr>
              <a:t> Oklahoma, Texas.</a:t>
            </a:r>
          </a:p>
        </p:txBody>
      </p:sp>
      <p:sp>
        <p:nvSpPr>
          <p:cNvPr id="5" name="TextBox 4">
            <a:extLst>
              <a:ext uri="{FF2B5EF4-FFF2-40B4-BE49-F238E27FC236}">
                <a16:creationId xmlns:a16="http://schemas.microsoft.com/office/drawing/2014/main" id="{DB070E14-910E-4D1D-826E-6B6CEF6D71FE}"/>
              </a:ext>
              <a:ext uri="{C183D7F6-B498-43B3-948B-1728B52AA6E4}">
                <adec:decorative xmlns:adec="http://schemas.microsoft.com/office/drawing/2017/decorative" val="1"/>
              </a:ext>
            </a:extLst>
          </p:cNvPr>
          <p:cNvSpPr txBox="1"/>
          <p:nvPr/>
        </p:nvSpPr>
        <p:spPr>
          <a:xfrm>
            <a:off x="483254" y="3633966"/>
            <a:ext cx="447710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Network of the National </a:t>
            </a:r>
            <a:endParaRPr lang="en-US">
              <a:cs typeface="Calibri"/>
            </a:endParaRPr>
          </a:p>
          <a:p>
            <a:pPr algn="ctr"/>
            <a:r>
              <a:rPr lang="en-US" b="1">
                <a:cs typeface="Calibri"/>
              </a:rPr>
              <a:t>Library of Medicine </a:t>
            </a:r>
            <a:endParaRPr lang="en-US">
              <a:cs typeface="Calibri"/>
            </a:endParaRPr>
          </a:p>
          <a:p>
            <a:pPr algn="ctr"/>
            <a:r>
              <a:rPr lang="en-US">
                <a:cs typeface="Calibri"/>
              </a:rPr>
              <a:t>Program of the NLM comprised of 7 Regional </a:t>
            </a:r>
          </a:p>
          <a:p>
            <a:pPr algn="ctr"/>
            <a:r>
              <a:rPr lang="en-US">
                <a:cs typeface="Calibri"/>
              </a:rPr>
              <a:t>Libraries (RMLs) and 3 offices</a:t>
            </a:r>
          </a:p>
        </p:txBody>
      </p:sp>
      <p:sp>
        <p:nvSpPr>
          <p:cNvPr id="3" name="TextBox 2">
            <a:extLst>
              <a:ext uri="{FF2B5EF4-FFF2-40B4-BE49-F238E27FC236}">
                <a16:creationId xmlns:a16="http://schemas.microsoft.com/office/drawing/2014/main" id="{1A062EA1-9FDA-4867-BA42-D219A8851F98}"/>
              </a:ext>
              <a:ext uri="{C183D7F6-B498-43B3-948B-1728B52AA6E4}">
                <adec:decorative xmlns:adec="http://schemas.microsoft.com/office/drawing/2017/decorative" val="1"/>
              </a:ext>
            </a:extLst>
          </p:cNvPr>
          <p:cNvSpPr txBox="1"/>
          <p:nvPr/>
        </p:nvSpPr>
        <p:spPr>
          <a:xfrm>
            <a:off x="1642417" y="1309866"/>
            <a:ext cx="38398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National Institutes of Health </a:t>
            </a:r>
            <a:endParaRPr lang="en-US" dirty="0">
              <a:cs typeface="Calibri" panose="020F0502020204030204"/>
            </a:endParaRPr>
          </a:p>
          <a:p>
            <a:pPr algn="ctr"/>
            <a:r>
              <a:rPr lang="en-US" dirty="0">
                <a:cs typeface="Calibri" panose="020F0502020204030204"/>
              </a:rPr>
              <a:t>Nation's Research agency</a:t>
            </a:r>
          </a:p>
          <a:p>
            <a:pPr algn="ctr"/>
            <a:r>
              <a:rPr lang="en-US" dirty="0">
                <a:cs typeface="Calibri" panose="020F0502020204030204"/>
              </a:rPr>
              <a:t>27 institutes and offices</a:t>
            </a:r>
          </a:p>
        </p:txBody>
      </p:sp>
      <p:sp>
        <p:nvSpPr>
          <p:cNvPr id="4" name="TextBox 3">
            <a:extLst>
              <a:ext uri="{FF2B5EF4-FFF2-40B4-BE49-F238E27FC236}">
                <a16:creationId xmlns:a16="http://schemas.microsoft.com/office/drawing/2014/main" id="{8B64CFE9-5109-4B17-8CE8-8769873E5F37}"/>
              </a:ext>
              <a:ext uri="{C183D7F6-B498-43B3-948B-1728B52AA6E4}">
                <adec:decorative xmlns:adec="http://schemas.microsoft.com/office/drawing/2017/decorative" val="1"/>
              </a:ext>
            </a:extLst>
          </p:cNvPr>
          <p:cNvSpPr txBox="1"/>
          <p:nvPr/>
        </p:nvSpPr>
        <p:spPr>
          <a:xfrm>
            <a:off x="6851725" y="2622584"/>
            <a:ext cx="3839800" cy="8079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National Library of Medicine </a:t>
            </a:r>
            <a:endParaRPr lang="en-US" dirty="0">
              <a:cs typeface="Calibri"/>
            </a:endParaRPr>
          </a:p>
          <a:p>
            <a:pPr algn="ctr"/>
            <a:r>
              <a:rPr lang="en-US" dirty="0">
                <a:cs typeface="Calibri"/>
              </a:rPr>
              <a:t>World's largest biomedical library</a:t>
            </a:r>
          </a:p>
          <a:p>
            <a:pPr algn="ctr"/>
            <a:endParaRPr lang="en-US" sz="1050" dirty="0">
              <a:cs typeface="Calibri"/>
            </a:endParaRPr>
          </a:p>
        </p:txBody>
      </p:sp>
    </p:spTree>
    <p:extLst>
      <p:ext uri="{BB962C8B-B14F-4D97-AF65-F5344CB8AC3E}">
        <p14:creationId xmlns:p14="http://schemas.microsoft.com/office/powerpoint/2010/main" val="4186737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0F764-B1DC-435E-8E7A-849257738780}"/>
              </a:ext>
            </a:extLst>
          </p:cNvPr>
          <p:cNvSpPr>
            <a:spLocks noGrp="1"/>
          </p:cNvSpPr>
          <p:nvPr>
            <p:ph type="title"/>
          </p:nvPr>
        </p:nvSpPr>
        <p:spPr>
          <a:xfrm>
            <a:off x="648929" y="629266"/>
            <a:ext cx="3505495" cy="1622321"/>
          </a:xfrm>
        </p:spPr>
        <p:txBody>
          <a:bodyPr>
            <a:normAutofit/>
          </a:bodyPr>
          <a:lstStyle/>
          <a:p>
            <a:r>
              <a:rPr lang="en-US">
                <a:cs typeface="Calibri Light"/>
              </a:rPr>
              <a:t>Getting Started</a:t>
            </a:r>
          </a:p>
        </p:txBody>
      </p:sp>
      <p:sp>
        <p:nvSpPr>
          <p:cNvPr id="3" name="Content Placeholder 2">
            <a:extLst>
              <a:ext uri="{FF2B5EF4-FFF2-40B4-BE49-F238E27FC236}">
                <a16:creationId xmlns:a16="http://schemas.microsoft.com/office/drawing/2014/main" id="{B8E6E31F-CD16-46B5-9913-86E5F58E160F}"/>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2000" dirty="0">
                <a:ea typeface="+mn-lt"/>
                <a:cs typeface="+mn-lt"/>
              </a:rPr>
              <a:t>Before you start, you need to prepare. </a:t>
            </a:r>
          </a:p>
          <a:p>
            <a:r>
              <a:rPr lang="en-US" sz="2000" dirty="0">
                <a:ea typeface="+mn-lt"/>
                <a:cs typeface="+mn-lt"/>
              </a:rPr>
              <a:t>Define your fundraising goals.</a:t>
            </a:r>
          </a:p>
          <a:p>
            <a:r>
              <a:rPr lang="en-US" sz="2000" dirty="0">
                <a:ea typeface="+mn-lt"/>
                <a:cs typeface="+mn-lt"/>
              </a:rPr>
              <a:t>Estimate the cost.</a:t>
            </a:r>
          </a:p>
          <a:p>
            <a:r>
              <a:rPr lang="en-US" sz="2000" dirty="0">
                <a:ea typeface="+mn-lt"/>
                <a:cs typeface="+mn-lt"/>
              </a:rPr>
              <a:t>Develop the timeline of your project.</a:t>
            </a:r>
          </a:p>
          <a:p>
            <a:r>
              <a:rPr lang="en-US" sz="2000" dirty="0">
                <a:ea typeface="+mn-lt"/>
                <a:cs typeface="+mn-lt"/>
              </a:rPr>
              <a:t>Find prospective grants.</a:t>
            </a:r>
          </a:p>
          <a:p>
            <a:r>
              <a:rPr lang="en-US" sz="2000" dirty="0">
                <a:cs typeface="Calibri"/>
              </a:rPr>
              <a:t>Refer to examples.</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Hands on track">
            <a:extLst>
              <a:ext uri="{FF2B5EF4-FFF2-40B4-BE49-F238E27FC236}">
                <a16:creationId xmlns:a16="http://schemas.microsoft.com/office/drawing/2014/main" id="{BE9585D1-1FCA-4DFD-845A-5462032BF2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5862" y="1418425"/>
            <a:ext cx="6019331" cy="4017903"/>
          </a:xfrm>
          <a:prstGeom prst="rect">
            <a:avLst/>
          </a:prstGeom>
          <a:effectLst/>
        </p:spPr>
      </p:pic>
    </p:spTree>
    <p:extLst>
      <p:ext uri="{BB962C8B-B14F-4D97-AF65-F5344CB8AC3E}">
        <p14:creationId xmlns:p14="http://schemas.microsoft.com/office/powerpoint/2010/main" val="1367372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445F-D5DE-46E5-8524-B7583B86ADAE}"/>
              </a:ext>
            </a:extLst>
          </p:cNvPr>
          <p:cNvSpPr>
            <a:spLocks noGrp="1"/>
          </p:cNvSpPr>
          <p:nvPr>
            <p:ph type="title"/>
          </p:nvPr>
        </p:nvSpPr>
        <p:spPr>
          <a:xfrm>
            <a:off x="648929" y="629266"/>
            <a:ext cx="4944152" cy="1622321"/>
          </a:xfrm>
        </p:spPr>
        <p:txBody>
          <a:bodyPr>
            <a:normAutofit/>
          </a:bodyPr>
          <a:lstStyle/>
          <a:p>
            <a:r>
              <a:rPr lang="en-US">
                <a:ea typeface="+mj-lt"/>
                <a:cs typeface="+mj-lt"/>
              </a:rPr>
              <a:t>Getting Started Checklist</a:t>
            </a:r>
            <a:endParaRPr lang="en-US"/>
          </a:p>
        </p:txBody>
      </p:sp>
      <p:sp>
        <p:nvSpPr>
          <p:cNvPr id="3" name="Content Placeholder 2">
            <a:extLst>
              <a:ext uri="{FF2B5EF4-FFF2-40B4-BE49-F238E27FC236}">
                <a16:creationId xmlns:a16="http://schemas.microsoft.com/office/drawing/2014/main" id="{ACB77851-C6BB-46C3-AB49-B6229DAEC936}"/>
              </a:ext>
            </a:extLst>
          </p:cNvPr>
          <p:cNvSpPr>
            <a:spLocks noGrp="1"/>
          </p:cNvSpPr>
          <p:nvPr>
            <p:ph idx="1"/>
          </p:nvPr>
        </p:nvSpPr>
        <p:spPr>
          <a:xfrm>
            <a:off x="648930" y="2035834"/>
            <a:ext cx="4944151" cy="4187985"/>
          </a:xfrm>
        </p:spPr>
        <p:txBody>
          <a:bodyPr vert="horz" lIns="91440" tIns="45720" rIns="91440" bIns="45720" rtlCol="0">
            <a:normAutofit/>
          </a:bodyPr>
          <a:lstStyle/>
          <a:p>
            <a:endParaRPr lang="en-US" sz="1300">
              <a:cs typeface="Calibri" panose="020F0502020204030204"/>
            </a:endParaRPr>
          </a:p>
          <a:p>
            <a:r>
              <a:rPr lang="en-US" sz="1300">
                <a:ea typeface="+mn-lt"/>
                <a:cs typeface="+mn-lt"/>
              </a:rPr>
              <a:t>The grant process encompasses a lot of steps that are completed by different groups. Below is a checklist of the main steps in this process with links to more detailed information on each one.</a:t>
            </a:r>
            <a:endParaRPr lang="en-US" sz="1300"/>
          </a:p>
          <a:p>
            <a:r>
              <a:rPr lang="en-US" sz="1300">
                <a:ea typeface="+mn-lt"/>
                <a:cs typeface="+mn-lt"/>
              </a:rPr>
              <a:t>□ Familiarize yourself with the overall </a:t>
            </a:r>
            <a:r>
              <a:rPr lang="en-US" sz="1300">
                <a:ea typeface="+mn-lt"/>
                <a:cs typeface="+mn-lt"/>
                <a:hlinkClick r:id="rId3"/>
              </a:rPr>
              <a:t>Grants Lifecycle</a:t>
            </a:r>
            <a:endParaRPr lang="en-US" sz="1300"/>
          </a:p>
          <a:p>
            <a:r>
              <a:rPr lang="en-US" sz="1300">
                <a:ea typeface="+mn-lt"/>
                <a:cs typeface="+mn-lt"/>
              </a:rPr>
              <a:t>□ </a:t>
            </a:r>
            <a:r>
              <a:rPr lang="en-US" sz="1300">
                <a:ea typeface="+mn-lt"/>
                <a:cs typeface="+mn-lt"/>
                <a:hlinkClick r:id="rId4"/>
              </a:rPr>
              <a:t>Determine your eligibility</a:t>
            </a:r>
            <a:r>
              <a:rPr lang="en-US" sz="1300">
                <a:ea typeface="+mn-lt"/>
                <a:cs typeface="+mn-lt"/>
              </a:rPr>
              <a:t> for funding opportunities on Grants.gov</a:t>
            </a:r>
            <a:endParaRPr lang="en-US" sz="1300"/>
          </a:p>
          <a:p>
            <a:r>
              <a:rPr lang="en-US" sz="1300">
                <a:ea typeface="+mn-lt"/>
                <a:cs typeface="+mn-lt"/>
              </a:rPr>
              <a:t>□ Identify the right </a:t>
            </a:r>
            <a:r>
              <a:rPr lang="en-US" sz="1300">
                <a:ea typeface="+mn-lt"/>
                <a:cs typeface="+mn-lt"/>
                <a:hlinkClick r:id="rId5"/>
              </a:rPr>
              <a:t>types of funding opportunities</a:t>
            </a:r>
            <a:r>
              <a:rPr lang="en-US" sz="1300">
                <a:ea typeface="+mn-lt"/>
                <a:cs typeface="+mn-lt"/>
              </a:rPr>
              <a:t> for you</a:t>
            </a:r>
            <a:endParaRPr lang="en-US" sz="1300"/>
          </a:p>
          <a:p>
            <a:r>
              <a:rPr lang="en-US" sz="1300">
                <a:ea typeface="+mn-lt"/>
                <a:cs typeface="+mn-lt"/>
              </a:rPr>
              <a:t>□ Learn about the </a:t>
            </a:r>
            <a:r>
              <a:rPr lang="en-US" sz="1300">
                <a:ea typeface="+mn-lt"/>
                <a:cs typeface="+mn-lt"/>
                <a:hlinkClick r:id="rId6"/>
              </a:rPr>
              <a:t>reporting requirements</a:t>
            </a:r>
            <a:r>
              <a:rPr lang="en-US" sz="1300">
                <a:ea typeface="+mn-lt"/>
                <a:cs typeface="+mn-lt"/>
              </a:rPr>
              <a:t> you will need to comply with if awarded funding</a:t>
            </a:r>
            <a:endParaRPr lang="en-US" sz="1300"/>
          </a:p>
          <a:p>
            <a:r>
              <a:rPr lang="en-US" sz="1300">
                <a:ea typeface="+mn-lt"/>
                <a:cs typeface="+mn-lt"/>
              </a:rPr>
              <a:t>□ </a:t>
            </a:r>
            <a:r>
              <a:rPr lang="en-US" sz="1300">
                <a:ea typeface="+mn-lt"/>
                <a:cs typeface="+mn-lt"/>
                <a:hlinkClick r:id="rId7"/>
              </a:rPr>
              <a:t>Search for</a:t>
            </a:r>
            <a:r>
              <a:rPr lang="en-US" sz="1300">
                <a:ea typeface="+mn-lt"/>
                <a:cs typeface="+mn-lt"/>
              </a:rPr>
              <a:t> the specific grant you will apply for</a:t>
            </a:r>
            <a:endParaRPr lang="en-US" sz="1300"/>
          </a:p>
          <a:p>
            <a:r>
              <a:rPr lang="en-US" sz="1300">
                <a:ea typeface="+mn-lt"/>
                <a:cs typeface="+mn-lt"/>
              </a:rPr>
              <a:t>□ Confirm that you are </a:t>
            </a:r>
            <a:r>
              <a:rPr lang="en-US" sz="1300">
                <a:ea typeface="+mn-lt"/>
                <a:cs typeface="+mn-lt"/>
                <a:hlinkClick r:id="rId8"/>
              </a:rPr>
              <a:t>eligible</a:t>
            </a:r>
            <a:r>
              <a:rPr lang="en-US" sz="1300">
                <a:ea typeface="+mn-lt"/>
                <a:cs typeface="+mn-lt"/>
              </a:rPr>
              <a:t> to apply for that grant</a:t>
            </a:r>
            <a:endParaRPr lang="en-US" sz="1300"/>
          </a:p>
          <a:p>
            <a:r>
              <a:rPr lang="en-US" sz="1300">
                <a:ea typeface="+mn-lt"/>
                <a:cs typeface="+mn-lt"/>
              </a:rPr>
              <a:t>□ </a:t>
            </a:r>
            <a:r>
              <a:rPr lang="en-US" sz="1300">
                <a:ea typeface="+mn-lt"/>
                <a:cs typeface="+mn-lt"/>
                <a:hlinkClick r:id="rId9"/>
              </a:rPr>
              <a:t>Register</a:t>
            </a:r>
            <a:r>
              <a:rPr lang="en-US" sz="1300">
                <a:ea typeface="+mn-lt"/>
                <a:cs typeface="+mn-lt"/>
              </a:rPr>
              <a:t> with Grants.gov</a:t>
            </a:r>
            <a:endParaRPr lang="en-US" sz="1300"/>
          </a:p>
          <a:p>
            <a:r>
              <a:rPr lang="en-US" sz="1300">
                <a:ea typeface="+mn-lt"/>
                <a:cs typeface="+mn-lt"/>
              </a:rPr>
              <a:t>□ </a:t>
            </a:r>
            <a:r>
              <a:rPr lang="en-US" sz="1300">
                <a:ea typeface="+mn-lt"/>
                <a:cs typeface="+mn-lt"/>
                <a:hlinkClick r:id="rId10"/>
              </a:rPr>
              <a:t>Apply</a:t>
            </a:r>
            <a:r>
              <a:rPr lang="en-US" sz="1300">
                <a:ea typeface="+mn-lt"/>
                <a:cs typeface="+mn-lt"/>
              </a:rPr>
              <a:t> for the grant</a:t>
            </a:r>
            <a:endParaRPr lang="en-US" sz="1300"/>
          </a:p>
          <a:p>
            <a:endParaRPr lang="en-US" sz="1300">
              <a:cs typeface="Calibri"/>
            </a:endParaRPr>
          </a:p>
        </p:txBody>
      </p:sp>
      <p:sp>
        <p:nvSpPr>
          <p:cNvPr id="11" name="Rectangle 13">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placed on top of a signature line">
            <a:extLst>
              <a:ext uri="{FF2B5EF4-FFF2-40B4-BE49-F238E27FC236}">
                <a16:creationId xmlns:a16="http://schemas.microsoft.com/office/drawing/2014/main" id="{E8DC3399-9A0C-4C25-80F9-22ED641B543D}"/>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b="-3"/>
          <a:stretch/>
        </p:blipFill>
        <p:spPr>
          <a:xfrm>
            <a:off x="7391730" y="833418"/>
            <a:ext cx="3501488" cy="5187917"/>
          </a:xfrm>
          <a:prstGeom prst="rect">
            <a:avLst/>
          </a:prstGeom>
          <a:effectLst/>
        </p:spPr>
      </p:pic>
    </p:spTree>
    <p:extLst>
      <p:ext uri="{BB962C8B-B14F-4D97-AF65-F5344CB8AC3E}">
        <p14:creationId xmlns:p14="http://schemas.microsoft.com/office/powerpoint/2010/main" val="1049475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3C64-E91E-4BC2-90FB-BFBEF2C52857}"/>
              </a:ext>
            </a:extLst>
          </p:cNvPr>
          <p:cNvSpPr>
            <a:spLocks noGrp="1"/>
          </p:cNvSpPr>
          <p:nvPr>
            <p:ph type="title"/>
          </p:nvPr>
        </p:nvSpPr>
        <p:spPr>
          <a:xfrm>
            <a:off x="648929" y="629266"/>
            <a:ext cx="3505495" cy="1622321"/>
          </a:xfrm>
        </p:spPr>
        <p:txBody>
          <a:bodyPr>
            <a:normAutofit/>
          </a:bodyPr>
          <a:lstStyle/>
          <a:p>
            <a:r>
              <a:rPr lang="en-US">
                <a:cs typeface="Calibri Light"/>
              </a:rPr>
              <a:t>Conduct Grant Research</a:t>
            </a:r>
            <a:endParaRPr lang="en-US"/>
          </a:p>
        </p:txBody>
      </p:sp>
      <p:sp>
        <p:nvSpPr>
          <p:cNvPr id="3" name="Content Placeholder 2">
            <a:extLst>
              <a:ext uri="{FF2B5EF4-FFF2-40B4-BE49-F238E27FC236}">
                <a16:creationId xmlns:a16="http://schemas.microsoft.com/office/drawing/2014/main" id="{FE16F5A1-2032-4C46-89C6-46BF6FF59446}"/>
              </a:ext>
            </a:extLst>
          </p:cNvPr>
          <p:cNvSpPr>
            <a:spLocks noGrp="1"/>
          </p:cNvSpPr>
          <p:nvPr>
            <p:ph idx="1"/>
          </p:nvPr>
        </p:nvSpPr>
        <p:spPr>
          <a:xfrm>
            <a:off x="648931" y="2438400"/>
            <a:ext cx="3505494" cy="3785419"/>
          </a:xfrm>
        </p:spPr>
        <p:txBody>
          <a:bodyPr vert="horz" lIns="91440" tIns="45720" rIns="91440" bIns="45720" rtlCol="0">
            <a:normAutofit/>
          </a:bodyPr>
          <a:lstStyle/>
          <a:p>
            <a:r>
              <a:rPr lang="en-US" sz="2000">
                <a:cs typeface="Calibri"/>
              </a:rPr>
              <a:t>Know what you need.</a:t>
            </a:r>
          </a:p>
          <a:p>
            <a:r>
              <a:rPr lang="en-US" sz="2000">
                <a:cs typeface="Calibri"/>
              </a:rPr>
              <a:t>Narrow down your list.</a:t>
            </a:r>
          </a:p>
          <a:p>
            <a:r>
              <a:rPr lang="en-US" sz="2000">
                <a:cs typeface="Calibri"/>
              </a:rPr>
              <a:t>Begin your search.</a:t>
            </a:r>
          </a:p>
          <a:p>
            <a:r>
              <a:rPr lang="en-US" sz="2000">
                <a:cs typeface="Calibri"/>
              </a:rPr>
              <a:t>Know your funder.</a:t>
            </a:r>
          </a:p>
          <a:p>
            <a:r>
              <a:rPr lang="en-US" sz="2000">
                <a:cs typeface="Calibri"/>
              </a:rPr>
              <a:t>Pay attention to details.</a:t>
            </a:r>
          </a:p>
          <a:p>
            <a:endParaRPr lang="en-US" sz="2000">
              <a:cs typeface="Calibri"/>
            </a:endParaRPr>
          </a:p>
        </p:txBody>
      </p:sp>
      <p:sp>
        <p:nvSpPr>
          <p:cNvPr id="6"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lose-up of person writing in notebook while typing on a laptop">
            <a:extLst>
              <a:ext uri="{FF2B5EF4-FFF2-40B4-BE49-F238E27FC236}">
                <a16:creationId xmlns:a16="http://schemas.microsoft.com/office/drawing/2014/main" id="{1BF50F4B-72E0-4027-8212-E400A4129EC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5862" y="1418425"/>
            <a:ext cx="6019331" cy="4017903"/>
          </a:xfrm>
          <a:prstGeom prst="rect">
            <a:avLst/>
          </a:prstGeom>
          <a:effectLst/>
        </p:spPr>
      </p:pic>
    </p:spTree>
    <p:extLst>
      <p:ext uri="{BB962C8B-B14F-4D97-AF65-F5344CB8AC3E}">
        <p14:creationId xmlns:p14="http://schemas.microsoft.com/office/powerpoint/2010/main" val="2496194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3C79A-8A09-427D-A77A-142820BC296C}"/>
              </a:ext>
            </a:extLst>
          </p:cNvPr>
          <p:cNvSpPr>
            <a:spLocks noGrp="1"/>
          </p:cNvSpPr>
          <p:nvPr>
            <p:ph type="title"/>
          </p:nvPr>
        </p:nvSpPr>
        <p:spPr>
          <a:xfrm>
            <a:off x="524741" y="620392"/>
            <a:ext cx="3808268" cy="5504688"/>
          </a:xfrm>
        </p:spPr>
        <p:txBody>
          <a:bodyPr>
            <a:normAutofit/>
          </a:bodyPr>
          <a:lstStyle/>
          <a:p>
            <a:r>
              <a:rPr lang="en-US" sz="4200">
                <a:solidFill>
                  <a:schemeClr val="bg1"/>
                </a:solidFill>
                <a:cs typeface="Calibri Light"/>
              </a:rPr>
              <a:t>Best Practices for Grant Research</a:t>
            </a:r>
            <a:endParaRPr lang="en-US" sz="4200">
              <a:solidFill>
                <a:schemeClr val="bg1"/>
              </a:solidFill>
            </a:endParaRPr>
          </a:p>
        </p:txBody>
      </p:sp>
      <p:graphicFrame>
        <p:nvGraphicFramePr>
          <p:cNvPr id="7" name="Content Placeholder 2" descr="List of best practices for grant research&#10;">
            <a:extLst>
              <a:ext uri="{FF2B5EF4-FFF2-40B4-BE49-F238E27FC236}">
                <a16:creationId xmlns:a16="http://schemas.microsoft.com/office/drawing/2014/main" id="{AA431DC5-F215-4E6F-B8EA-B60E6683D214}"/>
              </a:ext>
            </a:extLst>
          </p:cNvPr>
          <p:cNvGraphicFramePr>
            <a:graphicFrameLocks noGrp="1"/>
          </p:cNvGraphicFramePr>
          <p:nvPr>
            <p:ph idx="1"/>
            <p:extLst>
              <p:ext uri="{D42A27DB-BD31-4B8C-83A1-F6EECF244321}">
                <p14:modId xmlns:p14="http://schemas.microsoft.com/office/powerpoint/2010/main" val="88480076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4534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56FA5-137D-43B5-A830-9EF3DA924307}"/>
              </a:ext>
            </a:extLst>
          </p:cNvPr>
          <p:cNvSpPr>
            <a:spLocks noGrp="1"/>
          </p:cNvSpPr>
          <p:nvPr>
            <p:ph type="title"/>
          </p:nvPr>
        </p:nvSpPr>
        <p:spPr>
          <a:xfrm>
            <a:off x="648929" y="629266"/>
            <a:ext cx="3505495" cy="1622321"/>
          </a:xfrm>
        </p:spPr>
        <p:txBody>
          <a:bodyPr>
            <a:normAutofit/>
          </a:bodyPr>
          <a:lstStyle/>
          <a:p>
            <a:r>
              <a:rPr lang="en-US" b="1">
                <a:ea typeface="+mj-lt"/>
                <a:cs typeface="+mj-lt"/>
              </a:rPr>
              <a:t>Initiate contact</a:t>
            </a:r>
            <a:endParaRPr lang="en-US"/>
          </a:p>
        </p:txBody>
      </p:sp>
      <p:sp>
        <p:nvSpPr>
          <p:cNvPr id="3" name="Content Placeholder 2">
            <a:extLst>
              <a:ext uri="{FF2B5EF4-FFF2-40B4-BE49-F238E27FC236}">
                <a16:creationId xmlns:a16="http://schemas.microsoft.com/office/drawing/2014/main" id="{1363D104-A179-4BE8-A313-3DE696D395D3}"/>
              </a:ext>
            </a:extLst>
          </p:cNvPr>
          <p:cNvSpPr>
            <a:spLocks noGrp="1"/>
          </p:cNvSpPr>
          <p:nvPr>
            <p:ph idx="1"/>
          </p:nvPr>
        </p:nvSpPr>
        <p:spPr>
          <a:xfrm>
            <a:off x="648931" y="2438400"/>
            <a:ext cx="3505494" cy="3785419"/>
          </a:xfrm>
        </p:spPr>
        <p:txBody>
          <a:bodyPr vert="horz" lIns="91440" tIns="45720" rIns="91440" bIns="45720" rtlCol="0">
            <a:normAutofit/>
          </a:bodyPr>
          <a:lstStyle/>
          <a:p>
            <a:pPr marL="0" indent="0">
              <a:buNone/>
            </a:pPr>
            <a:r>
              <a:rPr lang="en-US" sz="2000">
                <a:cs typeface="Calibri" panose="020F0502020204030204"/>
              </a:rPr>
              <a:t>Contact the funding organization!</a:t>
            </a:r>
          </a:p>
          <a:p>
            <a:pPr marL="0" indent="0">
              <a:buNone/>
            </a:pPr>
            <a:endParaRPr lang="en-US" sz="2000">
              <a:cs typeface="Calibri" panose="020F0502020204030204"/>
            </a:endParaRPr>
          </a:p>
          <a:p>
            <a:pPr marL="0" indent="0">
              <a:buNone/>
            </a:pPr>
            <a:endParaRPr lang="en-US" sz="2000">
              <a:cs typeface="Calibri" panose="020F0502020204030204"/>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wo telephones communicating">
            <a:extLst>
              <a:ext uri="{FF2B5EF4-FFF2-40B4-BE49-F238E27FC236}">
                <a16:creationId xmlns:a16="http://schemas.microsoft.com/office/drawing/2014/main" id="{98A8BA9D-AEB3-47DD-A864-8D001FC3747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5862" y="1170128"/>
            <a:ext cx="6019331" cy="4514498"/>
          </a:xfrm>
          <a:prstGeom prst="rect">
            <a:avLst/>
          </a:prstGeom>
          <a:effectLst/>
        </p:spPr>
      </p:pic>
    </p:spTree>
    <p:extLst>
      <p:ext uri="{BB962C8B-B14F-4D97-AF65-F5344CB8AC3E}">
        <p14:creationId xmlns:p14="http://schemas.microsoft.com/office/powerpoint/2010/main" val="248689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CD8A7-C7FB-4242-87B6-EA9AB73D3282}"/>
              </a:ext>
            </a:extLst>
          </p:cNvPr>
          <p:cNvSpPr>
            <a:spLocks noGrp="1"/>
          </p:cNvSpPr>
          <p:nvPr>
            <p:ph type="title"/>
          </p:nvPr>
        </p:nvSpPr>
        <p:spPr/>
        <p:txBody>
          <a:bodyPr/>
          <a:lstStyle/>
          <a:p>
            <a:r>
              <a:rPr lang="en-US" dirty="0">
                <a:cs typeface="Calibri Light"/>
              </a:rPr>
              <a:t>Getting to Know the Grant</a:t>
            </a:r>
          </a:p>
        </p:txBody>
      </p:sp>
      <p:pic>
        <p:nvPicPr>
          <p:cNvPr id="6" name="Picture 6" descr="Image of colorful puzzle pieces.">
            <a:extLst>
              <a:ext uri="{FF2B5EF4-FFF2-40B4-BE49-F238E27FC236}">
                <a16:creationId xmlns:a16="http://schemas.microsoft.com/office/drawing/2014/main" id="{79FDD5DB-85AE-4659-8C76-8F2467AE27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03512" y="1825625"/>
            <a:ext cx="4784976" cy="4351338"/>
          </a:xfrm>
        </p:spPr>
      </p:pic>
    </p:spTree>
    <p:extLst>
      <p:ext uri="{BB962C8B-B14F-4D97-AF65-F5344CB8AC3E}">
        <p14:creationId xmlns:p14="http://schemas.microsoft.com/office/powerpoint/2010/main" val="1608882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1D18-CA8B-4810-924C-6C180676E51C}"/>
              </a:ext>
            </a:extLst>
          </p:cNvPr>
          <p:cNvSpPr>
            <a:spLocks noGrp="1"/>
          </p:cNvSpPr>
          <p:nvPr>
            <p:ph type="title"/>
          </p:nvPr>
        </p:nvSpPr>
        <p:spPr>
          <a:xfrm>
            <a:off x="648929" y="629266"/>
            <a:ext cx="3505495" cy="1622321"/>
          </a:xfrm>
        </p:spPr>
        <p:txBody>
          <a:bodyPr>
            <a:normAutofit/>
          </a:bodyPr>
          <a:lstStyle/>
          <a:p>
            <a:r>
              <a:rPr lang="en-US">
                <a:cs typeface="Calibri Light"/>
              </a:rPr>
              <a:t>Funding Information</a:t>
            </a:r>
          </a:p>
        </p:txBody>
      </p:sp>
      <p:sp>
        <p:nvSpPr>
          <p:cNvPr id="3" name="Content Placeholder 2">
            <a:extLst>
              <a:ext uri="{FF2B5EF4-FFF2-40B4-BE49-F238E27FC236}">
                <a16:creationId xmlns:a16="http://schemas.microsoft.com/office/drawing/2014/main" id="{A46CB96B-0555-4A2C-ADF1-1AC61ED7A8CC}"/>
              </a:ext>
            </a:extLst>
          </p:cNvPr>
          <p:cNvSpPr>
            <a:spLocks noGrp="1"/>
          </p:cNvSpPr>
          <p:nvPr>
            <p:ph idx="1"/>
          </p:nvPr>
        </p:nvSpPr>
        <p:spPr>
          <a:xfrm>
            <a:off x="648931" y="2438400"/>
            <a:ext cx="3505494" cy="3785419"/>
          </a:xfrm>
        </p:spPr>
        <p:txBody>
          <a:bodyPr vert="horz" lIns="91440" tIns="45720" rIns="91440" bIns="45720" rtlCol="0" anchor="t">
            <a:normAutofit/>
          </a:bodyPr>
          <a:lstStyle/>
          <a:p>
            <a:pPr lvl="0">
              <a:buChar char="•"/>
            </a:pPr>
            <a:r>
              <a:rPr lang="en-US" sz="2000"/>
              <a:t>Period of Performance​​</a:t>
            </a:r>
            <a:endParaRPr lang="en-US" sz="2000">
              <a:cs typeface="Calibri"/>
            </a:endParaRPr>
          </a:p>
          <a:p>
            <a:pPr lvl="0">
              <a:buChar char="•"/>
            </a:pPr>
            <a:r>
              <a:rPr lang="en-US" sz="2000"/>
              <a:t>Amount ​​</a:t>
            </a:r>
            <a:endParaRPr lang="en-US" sz="2000">
              <a:cs typeface="Calibri"/>
            </a:endParaRPr>
          </a:p>
          <a:p>
            <a:pPr lvl="0">
              <a:buChar char="•"/>
            </a:pPr>
            <a:r>
              <a:rPr lang="en-US" sz="2000"/>
              <a:t>Number of Awards Available​​</a:t>
            </a:r>
            <a:endParaRPr lang="en-US" sz="2000">
              <a:cs typeface="Calibri"/>
            </a:endParaRPr>
          </a:p>
          <a:p>
            <a:pPr lvl="0">
              <a:buChar char="•"/>
            </a:pPr>
            <a:r>
              <a:rPr lang="en-US" sz="2000"/>
              <a:t>Application Deadline</a:t>
            </a:r>
          </a:p>
          <a:p>
            <a:endParaRPr lang="en-US" sz="2000">
              <a:cs typeface="Calibri"/>
            </a:endParaRPr>
          </a:p>
          <a:p>
            <a:endParaRPr lang="en-US" sz="2000">
              <a:cs typeface="Calibri"/>
            </a:endParaRPr>
          </a:p>
          <a:p>
            <a:endParaRPr lang="en-US" sz="2000">
              <a:cs typeface="Calibri"/>
            </a:endParaRPr>
          </a:p>
          <a:p>
            <a:endParaRPr lang="en-US" sz="2000">
              <a:cs typeface="Calibri"/>
            </a:endParaRPr>
          </a:p>
          <a:p>
            <a:pPr marL="0" indent="0">
              <a:buNone/>
            </a:pPr>
            <a:r>
              <a:rPr lang="en-US" sz="1400">
                <a:ea typeface="+mn-lt"/>
                <a:cs typeface="+mn-lt"/>
              </a:rPr>
              <a:t>Image by </a:t>
            </a:r>
            <a:r>
              <a:rPr lang="en-US" sz="1400" u="sng">
                <a:ea typeface="+mn-lt"/>
                <a:cs typeface="+mn-lt"/>
                <a:hlinkClick r:id="rId3"/>
              </a:rPr>
              <a:t>inspireus</a:t>
            </a:r>
            <a:r>
              <a:rPr lang="en-US" sz="1400">
                <a:ea typeface="+mn-lt"/>
                <a:cs typeface="+mn-lt"/>
              </a:rPr>
              <a:t> from </a:t>
            </a:r>
            <a:r>
              <a:rPr lang="en-US" sz="1400" u="sng">
                <a:ea typeface="+mn-lt"/>
                <a:cs typeface="+mn-lt"/>
                <a:hlinkClick r:id="rId4"/>
              </a:rPr>
              <a:t>Pixabay</a:t>
            </a:r>
            <a:r>
              <a:rPr lang="en-US" sz="1400">
                <a:ea typeface="+mn-lt"/>
                <a:cs typeface="+mn-lt"/>
              </a:rPr>
              <a:t> </a:t>
            </a:r>
            <a:endParaRPr lang="en-US" sz="1400">
              <a:cs typeface="Calibri"/>
            </a:endParaRPr>
          </a:p>
          <a:p>
            <a:endParaRPr lang="en-US" sz="2000">
              <a:cs typeface="Calibri"/>
            </a:endParaRP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crabble tiles spelling the word Planning.  Pencil located horizontally below the word.">
            <a:extLst>
              <a:ext uri="{FF2B5EF4-FFF2-40B4-BE49-F238E27FC236}">
                <a16:creationId xmlns:a16="http://schemas.microsoft.com/office/drawing/2014/main" id="{F66AED69-7A53-4512-AC2C-7C1C0EB050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862" y="1734440"/>
            <a:ext cx="6019331" cy="3385873"/>
          </a:xfrm>
          <a:prstGeom prst="rect">
            <a:avLst/>
          </a:prstGeom>
          <a:effectLst/>
        </p:spPr>
      </p:pic>
    </p:spTree>
    <p:extLst>
      <p:ext uri="{BB962C8B-B14F-4D97-AF65-F5344CB8AC3E}">
        <p14:creationId xmlns:p14="http://schemas.microsoft.com/office/powerpoint/2010/main" val="3155262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FD450-7192-452A-83F8-103F329633E3}"/>
              </a:ext>
            </a:extLst>
          </p:cNvPr>
          <p:cNvSpPr>
            <a:spLocks noGrp="1"/>
          </p:cNvSpPr>
          <p:nvPr>
            <p:ph type="title"/>
          </p:nvPr>
        </p:nvSpPr>
        <p:spPr>
          <a:xfrm>
            <a:off x="648929" y="629266"/>
            <a:ext cx="3505495" cy="1622321"/>
          </a:xfrm>
        </p:spPr>
        <p:txBody>
          <a:bodyPr>
            <a:normAutofit/>
          </a:bodyPr>
          <a:lstStyle/>
          <a:p>
            <a:r>
              <a:rPr lang="en-US" dirty="0">
                <a:cs typeface="Calibri Light"/>
              </a:rPr>
              <a:t>Description of the Award</a:t>
            </a:r>
            <a:endParaRPr lang="en-US" dirty="0"/>
          </a:p>
        </p:txBody>
      </p:sp>
      <p:sp>
        <p:nvSpPr>
          <p:cNvPr id="3" name="Content Placeholder 2">
            <a:extLst>
              <a:ext uri="{FF2B5EF4-FFF2-40B4-BE49-F238E27FC236}">
                <a16:creationId xmlns:a16="http://schemas.microsoft.com/office/drawing/2014/main" id="{22636A21-FB90-4B91-BB20-E3E553251CFB}"/>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2000">
                <a:cs typeface="Calibri"/>
              </a:rPr>
              <a:t>Mission of the funder</a:t>
            </a:r>
            <a:endParaRPr lang="en-US" sz="2000"/>
          </a:p>
          <a:p>
            <a:r>
              <a:rPr lang="en-US" sz="2000">
                <a:cs typeface="Calibri"/>
              </a:rPr>
              <a:t>Primary aims of award</a:t>
            </a:r>
          </a:p>
          <a:p>
            <a:r>
              <a:rPr lang="en-US" sz="2000">
                <a:cs typeface="Calibri"/>
              </a:rPr>
              <a:t>Purpose of award</a:t>
            </a:r>
          </a:p>
          <a:p>
            <a:endParaRPr lang="en-US" sz="2000">
              <a:cs typeface="Calibri"/>
            </a:endParaRPr>
          </a:p>
          <a:p>
            <a:endParaRPr lang="en-US" sz="2000">
              <a:cs typeface="Calibri"/>
            </a:endParaRPr>
          </a:p>
          <a:p>
            <a:endParaRPr lang="en-US" sz="2000">
              <a:cs typeface="Calibri"/>
            </a:endParaRPr>
          </a:p>
          <a:p>
            <a:endParaRPr lang="en-US" sz="2000">
              <a:cs typeface="Calibri"/>
            </a:endParaRPr>
          </a:p>
          <a:p>
            <a:endParaRPr lang="en-US" sz="2000">
              <a:cs typeface="Calibri"/>
            </a:endParaRPr>
          </a:p>
          <a:p>
            <a:r>
              <a:rPr lang="en-US" sz="1400">
                <a:ea typeface="+mn-lt"/>
                <a:cs typeface="+mn-lt"/>
              </a:rPr>
              <a:t>Image by </a:t>
            </a:r>
            <a:r>
              <a:rPr lang="en-US" sz="1400" u="sng">
                <a:ea typeface="+mn-lt"/>
                <a:cs typeface="+mn-lt"/>
                <a:hlinkClick r:id="rId3"/>
              </a:rPr>
              <a:t>Gerd Altmann</a:t>
            </a:r>
            <a:r>
              <a:rPr lang="en-US" sz="1400">
                <a:ea typeface="+mn-lt"/>
                <a:cs typeface="+mn-lt"/>
              </a:rPr>
              <a:t> from </a:t>
            </a:r>
            <a:r>
              <a:rPr lang="en-US" sz="1400" u="sng">
                <a:ea typeface="+mn-lt"/>
                <a:cs typeface="+mn-lt"/>
                <a:hlinkClick r:id="rId4"/>
              </a:rPr>
              <a:t>Pixabay</a:t>
            </a:r>
            <a:endParaRPr lang="en-US" sz="1400">
              <a:cs typeface="Calibri"/>
            </a:endParaRPr>
          </a:p>
          <a:p>
            <a:endParaRPr lang="en-US" sz="2000">
              <a:cs typeface="Calibri"/>
            </a:endParaRPr>
          </a:p>
          <a:p>
            <a:pPr marL="0" indent="0">
              <a:buNone/>
            </a:pPr>
            <a:endParaRPr lang="en-US" sz="2000">
              <a:cs typeface="Calibri"/>
            </a:endParaRPr>
          </a:p>
        </p:txBody>
      </p:sp>
      <p:sp>
        <p:nvSpPr>
          <p:cNvPr id="16"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Image of idea, plan, action.">
            <a:extLst>
              <a:ext uri="{FF2B5EF4-FFF2-40B4-BE49-F238E27FC236}">
                <a16:creationId xmlns:a16="http://schemas.microsoft.com/office/drawing/2014/main" id="{4D3D0519-78BE-481F-A23D-14AB82EFD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862" y="2088076"/>
            <a:ext cx="6019331" cy="2678602"/>
          </a:xfrm>
          <a:prstGeom prst="rect">
            <a:avLst/>
          </a:prstGeom>
          <a:effectLst/>
        </p:spPr>
      </p:pic>
    </p:spTree>
    <p:extLst>
      <p:ext uri="{BB962C8B-B14F-4D97-AF65-F5344CB8AC3E}">
        <p14:creationId xmlns:p14="http://schemas.microsoft.com/office/powerpoint/2010/main" val="1634972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289D-3558-4D8A-B910-34D0922F5062}"/>
              </a:ext>
            </a:extLst>
          </p:cNvPr>
          <p:cNvSpPr>
            <a:spLocks noGrp="1"/>
          </p:cNvSpPr>
          <p:nvPr>
            <p:ph type="title"/>
          </p:nvPr>
        </p:nvSpPr>
        <p:spPr>
          <a:xfrm>
            <a:off x="648929" y="629266"/>
            <a:ext cx="4944152" cy="1622321"/>
          </a:xfrm>
        </p:spPr>
        <p:txBody>
          <a:bodyPr>
            <a:normAutofit/>
          </a:bodyPr>
          <a:lstStyle/>
          <a:p>
            <a:r>
              <a:rPr lang="en-US" sz="4100">
                <a:cs typeface="Calibri Light"/>
              </a:rPr>
              <a:t>Proposal Requirement and Preferences</a:t>
            </a:r>
            <a:endParaRPr lang="en-US" sz="4100"/>
          </a:p>
        </p:txBody>
      </p:sp>
      <p:sp>
        <p:nvSpPr>
          <p:cNvPr id="3" name="Content Placeholder 2">
            <a:extLst>
              <a:ext uri="{FF2B5EF4-FFF2-40B4-BE49-F238E27FC236}">
                <a16:creationId xmlns:a16="http://schemas.microsoft.com/office/drawing/2014/main" id="{2AB52582-3646-4677-B899-2A2E9CDA4599}"/>
              </a:ext>
            </a:extLst>
          </p:cNvPr>
          <p:cNvSpPr>
            <a:spLocks noGrp="1"/>
          </p:cNvSpPr>
          <p:nvPr>
            <p:ph idx="1"/>
          </p:nvPr>
        </p:nvSpPr>
        <p:spPr>
          <a:xfrm>
            <a:off x="648930" y="2438400"/>
            <a:ext cx="4944151" cy="3785419"/>
          </a:xfrm>
        </p:spPr>
        <p:txBody>
          <a:bodyPr vert="horz" lIns="91440" tIns="45720" rIns="91440" bIns="45720" rtlCol="0" anchor="t">
            <a:normAutofit/>
          </a:bodyPr>
          <a:lstStyle/>
          <a:p>
            <a:r>
              <a:rPr lang="en-US" sz="2400">
                <a:cs typeface="Calibri" panose="020F0502020204030204"/>
              </a:rPr>
              <a:t>What must be included</a:t>
            </a:r>
          </a:p>
          <a:p>
            <a:pPr lvl="1"/>
            <a:r>
              <a:rPr lang="en-US">
                <a:cs typeface="Calibri" panose="020F0502020204030204"/>
              </a:rPr>
              <a:t>One or more NLM Resource</a:t>
            </a:r>
          </a:p>
          <a:p>
            <a:pPr lvl="2"/>
            <a:r>
              <a:rPr lang="en-US" sz="2400">
                <a:cs typeface="Calibri" panose="020F0502020204030204"/>
              </a:rPr>
              <a:t>PubMed</a:t>
            </a:r>
          </a:p>
          <a:p>
            <a:pPr lvl="2"/>
            <a:r>
              <a:rPr lang="en-US" sz="2400">
                <a:cs typeface="Calibri" panose="020F0502020204030204"/>
              </a:rPr>
              <a:t>ClinicalTrials.gov</a:t>
            </a:r>
          </a:p>
          <a:p>
            <a:pPr lvl="2"/>
            <a:r>
              <a:rPr lang="en-US" sz="2400">
                <a:cs typeface="Calibri" panose="020F0502020204030204"/>
              </a:rPr>
              <a:t>MedlinePlus</a:t>
            </a:r>
          </a:p>
          <a:p>
            <a:r>
              <a:rPr lang="en-US" sz="2400">
                <a:cs typeface="Calibri" panose="020F0502020204030204"/>
              </a:rPr>
              <a:t>Preferences</a:t>
            </a:r>
          </a:p>
          <a:p>
            <a:pPr lvl="1"/>
            <a:r>
              <a:rPr lang="en-US">
                <a:cs typeface="Calibri" panose="020F0502020204030204"/>
              </a:rPr>
              <a:t>Unique to each award</a:t>
            </a:r>
          </a:p>
          <a:p>
            <a:pPr marL="457200" lvl="1" indent="0">
              <a:buNone/>
            </a:pPr>
            <a:endParaRPr lang="en-US">
              <a:cs typeface="Calibri" panose="020F0502020204030204"/>
            </a:endParaRPr>
          </a:p>
          <a:p>
            <a:pPr lvl="1"/>
            <a:endParaRPr lang="en-US">
              <a:cs typeface="Calibri" panose="020F0502020204030204"/>
            </a:endParaRPr>
          </a:p>
          <a:p>
            <a:endParaRPr lang="en-US" sz="2400">
              <a:cs typeface="Calibri" panose="020F0502020204030204"/>
            </a:endParaRP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mage of a clipboard with boxes checked off.">
            <a:extLst>
              <a:ext uri="{FF2B5EF4-FFF2-40B4-BE49-F238E27FC236}">
                <a16:creationId xmlns:a16="http://schemas.microsoft.com/office/drawing/2014/main" id="{CC215067-35AE-4A51-8858-D2B4244C6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036" y="833418"/>
            <a:ext cx="3916876" cy="5187917"/>
          </a:xfrm>
          <a:prstGeom prst="rect">
            <a:avLst/>
          </a:prstGeom>
          <a:effectLst/>
        </p:spPr>
      </p:pic>
    </p:spTree>
    <p:extLst>
      <p:ext uri="{BB962C8B-B14F-4D97-AF65-F5344CB8AC3E}">
        <p14:creationId xmlns:p14="http://schemas.microsoft.com/office/powerpoint/2010/main" val="2881875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82ECC-D79A-4936-BDA7-6DD005BEA7D4}"/>
              </a:ext>
            </a:extLst>
          </p:cNvPr>
          <p:cNvSpPr>
            <a:spLocks noGrp="1"/>
          </p:cNvSpPr>
          <p:nvPr>
            <p:ph type="title"/>
          </p:nvPr>
        </p:nvSpPr>
        <p:spPr>
          <a:xfrm>
            <a:off x="648929" y="629266"/>
            <a:ext cx="3505495" cy="1622321"/>
          </a:xfrm>
        </p:spPr>
        <p:txBody>
          <a:bodyPr>
            <a:normAutofit/>
          </a:bodyPr>
          <a:lstStyle/>
          <a:p>
            <a:r>
              <a:rPr lang="en-US">
                <a:cs typeface="Calibri Light"/>
              </a:rPr>
              <a:t>Potential Project ideas</a:t>
            </a:r>
            <a:endParaRPr lang="en-US"/>
          </a:p>
        </p:txBody>
      </p:sp>
      <p:sp>
        <p:nvSpPr>
          <p:cNvPr id="3" name="Content Placeholder 2">
            <a:extLst>
              <a:ext uri="{FF2B5EF4-FFF2-40B4-BE49-F238E27FC236}">
                <a16:creationId xmlns:a16="http://schemas.microsoft.com/office/drawing/2014/main" id="{E1811566-6E1C-4A75-B16B-F17B950D8614}"/>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2000">
                <a:cs typeface="Calibri"/>
              </a:rPr>
              <a:t>Training</a:t>
            </a:r>
          </a:p>
          <a:p>
            <a:r>
              <a:rPr lang="en-US" sz="2000">
                <a:cs typeface="Calibri"/>
              </a:rPr>
              <a:t>Technology for health information access</a:t>
            </a:r>
          </a:p>
          <a:p>
            <a:r>
              <a:rPr lang="en-US" sz="2000">
                <a:cs typeface="Calibri"/>
              </a:rPr>
              <a:t>Technology for research</a:t>
            </a:r>
          </a:p>
          <a:p>
            <a:r>
              <a:rPr lang="en-US" sz="2000">
                <a:cs typeface="Calibri"/>
              </a:rPr>
              <a:t>Development of educational materials </a:t>
            </a:r>
          </a:p>
          <a:p>
            <a:r>
              <a:rPr lang="en-US" sz="2000">
                <a:cs typeface="Calibri"/>
              </a:rPr>
              <a:t>Train-the-trainer program</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Magnifying glass and question mark">
            <a:extLst>
              <a:ext uri="{FF2B5EF4-FFF2-40B4-BE49-F238E27FC236}">
                <a16:creationId xmlns:a16="http://schemas.microsoft.com/office/drawing/2014/main" id="{44A38FB5-1E89-4CF4-9D94-BC7E80E0B2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5862" y="1734440"/>
            <a:ext cx="6019331" cy="3385873"/>
          </a:xfrm>
          <a:prstGeom prst="rect">
            <a:avLst/>
          </a:prstGeom>
          <a:effectLst/>
        </p:spPr>
      </p:pic>
    </p:spTree>
    <p:extLst>
      <p:ext uri="{BB962C8B-B14F-4D97-AF65-F5344CB8AC3E}">
        <p14:creationId xmlns:p14="http://schemas.microsoft.com/office/powerpoint/2010/main" val="265709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Map of NNLM regions 1,2,3,6,7&#10;&#10;">
            <a:extLst>
              <a:ext uri="{FF2B5EF4-FFF2-40B4-BE49-F238E27FC236}">
                <a16:creationId xmlns:a16="http://schemas.microsoft.com/office/drawing/2014/main" id="{2DFD6AE0-B5D1-464C-8A6D-B6EB7A1C8E9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1"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C85521-4E02-4511-B25D-836DFC7CBF59}"/>
              </a:ext>
            </a:extLst>
          </p:cNvPr>
          <p:cNvSpPr>
            <a:spLocks noGrp="1"/>
          </p:cNvSpPr>
          <p:nvPr>
            <p:ph type="title"/>
          </p:nvPr>
        </p:nvSpPr>
        <p:spPr>
          <a:xfrm>
            <a:off x="594804" y="640263"/>
            <a:ext cx="6619811" cy="1344975"/>
          </a:xfrm>
        </p:spPr>
        <p:txBody>
          <a:bodyPr vert="horz" lIns="91440" tIns="45720" rIns="91440" bIns="45720" rtlCol="0" anchor="ctr">
            <a:normAutofit/>
          </a:bodyPr>
          <a:lstStyle/>
          <a:p>
            <a:r>
              <a:rPr lang="en-US" sz="3700" dirty="0"/>
              <a:t>Network of the National Library of </a:t>
            </a:r>
            <a:br>
              <a:rPr lang="en-US" sz="3700" dirty="0"/>
            </a:br>
            <a:r>
              <a:rPr lang="en-US" sz="3700" dirty="0"/>
              <a:t>Medicine (NNLM)</a:t>
            </a:r>
          </a:p>
        </p:txBody>
      </p:sp>
      <p:sp>
        <p:nvSpPr>
          <p:cNvPr id="4" name="Content Placeholder 3">
            <a:extLst>
              <a:ext uri="{FF2B5EF4-FFF2-40B4-BE49-F238E27FC236}">
                <a16:creationId xmlns:a16="http://schemas.microsoft.com/office/drawing/2014/main" id="{EC2D0C6C-277B-4585-91F9-5405FC24F703}"/>
              </a:ext>
            </a:extLst>
          </p:cNvPr>
          <p:cNvSpPr>
            <a:spLocks noGrp="1"/>
          </p:cNvSpPr>
          <p:nvPr>
            <p:ph sz="half" idx="2"/>
          </p:nvPr>
        </p:nvSpPr>
        <p:spPr>
          <a:xfrm>
            <a:off x="594109" y="2121763"/>
            <a:ext cx="6620505" cy="3773010"/>
          </a:xfrm>
        </p:spPr>
        <p:txBody>
          <a:bodyPr vert="horz" lIns="91440" tIns="45720" rIns="91440" bIns="45720" rtlCol="0">
            <a:normAutofit/>
          </a:bodyPr>
          <a:lstStyle/>
          <a:p>
            <a:pPr marL="0"/>
            <a:r>
              <a:rPr lang="en-US" sz="2400" dirty="0"/>
              <a:t>The mission of NNLM is to advance the progress of medicine and improve the  public health by:</a:t>
            </a:r>
          </a:p>
          <a:p>
            <a:r>
              <a:rPr lang="en-US" sz="2400" dirty="0"/>
              <a:t>Providing all U.S health professionals with equal access to biomedical information.</a:t>
            </a:r>
          </a:p>
          <a:p>
            <a:r>
              <a:rPr lang="en-US" sz="2400" dirty="0"/>
              <a:t>Improving the public's access to information to enable them to make informed decisions about their health.    </a:t>
            </a:r>
          </a:p>
          <a:p>
            <a:pPr marL="0"/>
            <a:endParaRPr lang="en-US" sz="2400" dirty="0"/>
          </a:p>
        </p:txBody>
      </p:sp>
    </p:spTree>
    <p:extLst>
      <p:ext uri="{BB962C8B-B14F-4D97-AF65-F5344CB8AC3E}">
        <p14:creationId xmlns:p14="http://schemas.microsoft.com/office/powerpoint/2010/main" val="1549642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6AFCA-D0BE-4553-8BDC-0FF2BB8B1F3F}"/>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dirty="0">
                <a:solidFill>
                  <a:schemeClr val="tx1"/>
                </a:solidFill>
                <a:latin typeface="+mj-lt"/>
                <a:ea typeface="+mj-ea"/>
                <a:cs typeface="+mj-cs"/>
              </a:rPr>
              <a:t>Eligibility Requirements</a:t>
            </a:r>
          </a:p>
        </p:txBody>
      </p:sp>
      <p:sp>
        <p:nvSpPr>
          <p:cNvPr id="7" name="Content Placeholder 6">
            <a:extLst>
              <a:ext uri="{FF2B5EF4-FFF2-40B4-BE49-F238E27FC236}">
                <a16:creationId xmlns:a16="http://schemas.microsoft.com/office/drawing/2014/main" id="{81F359BF-AC63-422F-BD33-12EAC8DA3E8C}"/>
              </a:ext>
            </a:extLst>
          </p:cNvPr>
          <p:cNvSpPr>
            <a:spLocks noGrp="1"/>
          </p:cNvSpPr>
          <p:nvPr>
            <p:ph sz="half" idx="2"/>
          </p:nvPr>
        </p:nvSpPr>
        <p:spPr>
          <a:xfrm>
            <a:off x="562667" y="2251495"/>
            <a:ext cx="3936814" cy="4044211"/>
          </a:xfrm>
        </p:spPr>
        <p:txBody>
          <a:bodyPr vert="horz" lIns="91440" tIns="45720" rIns="91440" bIns="45720" rtlCol="0" anchor="t">
            <a:noAutofit/>
          </a:bodyPr>
          <a:lstStyle/>
          <a:p>
            <a:endParaRPr lang="en-US" sz="2000">
              <a:cs typeface="Calibri"/>
            </a:endParaRPr>
          </a:p>
          <a:p>
            <a:r>
              <a:rPr lang="en-US" sz="2000">
                <a:cs typeface="Calibri"/>
              </a:rPr>
              <a:t>Institution or organization must be a Network Member of the NNLM</a:t>
            </a:r>
          </a:p>
          <a:p>
            <a:r>
              <a:rPr lang="en-US" sz="2000">
                <a:cs typeface="Calibri"/>
              </a:rPr>
              <a:t>Research projects may require a disclosure statement </a:t>
            </a:r>
          </a:p>
          <a:p>
            <a:endParaRPr lang="en-US" sz="2000">
              <a:cs typeface="Calibri"/>
            </a:endParaRPr>
          </a:p>
          <a:p>
            <a:pPr marL="0" indent="0">
              <a:buNone/>
            </a:pPr>
            <a:endParaRPr lang="en-US" sz="2000">
              <a:cs typeface="Calibri"/>
            </a:endParaRPr>
          </a:p>
          <a:p>
            <a:endParaRPr lang="en-US" sz="2000">
              <a:cs typeface="Calibri"/>
            </a:endParaRPr>
          </a:p>
          <a:p>
            <a:endParaRPr lang="en-US" sz="2000">
              <a:cs typeface="Calibri"/>
            </a:endParaRPr>
          </a:p>
          <a:p>
            <a:endParaRPr lang="en-US" sz="2000">
              <a:cs typeface="Calibri"/>
            </a:endParaRPr>
          </a:p>
          <a:p>
            <a:endParaRPr lang="en-US" sz="2000">
              <a:cs typeface="Calibri"/>
            </a:endParaRPr>
          </a:p>
          <a:p>
            <a:endParaRPr lang="en-US" sz="2000">
              <a:cs typeface="Calibri"/>
            </a:endParaRPr>
          </a:p>
          <a:p>
            <a:endParaRPr lang="en-US" sz="2000">
              <a:cs typeface="Calibri"/>
            </a:endParaRPr>
          </a:p>
          <a:p>
            <a:endParaRPr lang="en-US" sz="2000">
              <a:cs typeface="Calibri"/>
            </a:endParaRPr>
          </a:p>
          <a:p>
            <a:r>
              <a:rPr lang="en-US" sz="1600">
                <a:cs typeface="Calibri"/>
              </a:rPr>
              <a:t>Image by </a:t>
            </a:r>
            <a:r>
              <a:rPr lang="en-US" sz="1600">
                <a:ea typeface="+mn-lt"/>
                <a:cs typeface="+mn-lt"/>
              </a:rPr>
              <a:t>svilen001 from </a:t>
            </a:r>
            <a:r>
              <a:rPr lang="en-US" sz="1600">
                <a:ea typeface="+mn-lt"/>
                <a:cs typeface="+mn-lt"/>
                <a:hlinkClick r:id="rId3"/>
              </a:rPr>
              <a:t>FreeImages</a:t>
            </a:r>
            <a:r>
              <a:rPr lang="en-US" sz="1600">
                <a:ea typeface="+mn-lt"/>
                <a:cs typeface="+mn-lt"/>
              </a:rPr>
              <a:t> </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mage of the word money in a box pointing to yes and no.">
            <a:extLst>
              <a:ext uri="{FF2B5EF4-FFF2-40B4-BE49-F238E27FC236}">
                <a16:creationId xmlns:a16="http://schemas.microsoft.com/office/drawing/2014/main" id="{0E3AF0E9-38B2-4F9D-A561-C91F03C5DC74}"/>
              </a:ext>
            </a:extLst>
          </p:cNvPr>
          <p:cNvPicPr>
            <a:picLocks noGrp="1" noChangeAspect="1"/>
          </p:cNvPicPr>
          <p:nvPr>
            <p:ph sz="half" idx="1"/>
          </p:nvPr>
        </p:nvPicPr>
        <p:blipFill>
          <a:blip r:embed="rId4" cstate="screen">
            <a:extLst>
              <a:ext uri="{28A0092B-C50C-407E-A947-70E740481C1C}">
                <a14:useLocalDpi xmlns:a14="http://schemas.microsoft.com/office/drawing/2010/main" val="0"/>
              </a:ext>
            </a:extLst>
          </a:blip>
          <a:stretch>
            <a:fillRect/>
          </a:stretch>
        </p:blipFill>
        <p:spPr>
          <a:xfrm>
            <a:off x="6437642" y="1418425"/>
            <a:ext cx="3955770" cy="4017903"/>
          </a:xfrm>
          <a:prstGeom prst="rect">
            <a:avLst/>
          </a:prstGeom>
          <a:effectLst/>
        </p:spPr>
      </p:pic>
    </p:spTree>
    <p:extLst>
      <p:ext uri="{BB962C8B-B14F-4D97-AF65-F5344CB8AC3E}">
        <p14:creationId xmlns:p14="http://schemas.microsoft.com/office/powerpoint/2010/main" val="3375834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43511-334A-48AA-AD00-DAF82CFA0A97}"/>
              </a:ext>
            </a:extLst>
          </p:cNvPr>
          <p:cNvSpPr>
            <a:spLocks noGrp="1"/>
          </p:cNvSpPr>
          <p:nvPr>
            <p:ph type="title"/>
          </p:nvPr>
        </p:nvSpPr>
        <p:spPr>
          <a:xfrm>
            <a:off x="524741" y="620392"/>
            <a:ext cx="3808268" cy="5504688"/>
          </a:xfrm>
        </p:spPr>
        <p:txBody>
          <a:bodyPr>
            <a:normAutofit/>
          </a:bodyPr>
          <a:lstStyle/>
          <a:p>
            <a:r>
              <a:rPr lang="en-US" sz="6000">
                <a:solidFill>
                  <a:schemeClr val="bg1"/>
                </a:solidFill>
                <a:cs typeface="Calibri Light"/>
              </a:rPr>
              <a:t>Do's and Don'ts</a:t>
            </a:r>
            <a:endParaRPr lang="en-US" sz="6000">
              <a:solidFill>
                <a:schemeClr val="bg1"/>
              </a:solidFill>
            </a:endParaRPr>
          </a:p>
        </p:txBody>
      </p:sp>
      <p:graphicFrame>
        <p:nvGraphicFramePr>
          <p:cNvPr id="5" name="Content Placeholder 2">
            <a:extLst>
              <a:ext uri="{FF2B5EF4-FFF2-40B4-BE49-F238E27FC236}">
                <a16:creationId xmlns:a16="http://schemas.microsoft.com/office/drawing/2014/main" id="{8585E75A-AB8C-42D2-ABDC-9715767F0FA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323726411"/>
              </p:ext>
            </p:extLst>
          </p:nvPr>
        </p:nvGraphicFramePr>
        <p:xfrm>
          <a:off x="5655295"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6448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05DE86B-B88E-4230-9BB8-89BFA33F6A0B}"/>
              </a:ext>
            </a:extLst>
          </p:cNvPr>
          <p:cNvSpPr>
            <a:spLocks noGrp="1"/>
          </p:cNvSpPr>
          <p:nvPr>
            <p:ph type="title"/>
          </p:nvPr>
        </p:nvSpPr>
        <p:spPr>
          <a:xfrm>
            <a:off x="1870997" y="1607809"/>
            <a:ext cx="9236026" cy="2876680"/>
          </a:xfrm>
        </p:spPr>
        <p:txBody>
          <a:bodyPr vert="horz" lIns="91440" tIns="45720" rIns="91440" bIns="45720" rtlCol="0" anchor="b">
            <a:normAutofit/>
          </a:bodyPr>
          <a:lstStyle/>
          <a:p>
            <a:r>
              <a:rPr lang="en-US" sz="6600" kern="1200">
                <a:solidFill>
                  <a:srgbClr val="FFFFFF"/>
                </a:solidFill>
                <a:latin typeface="+mj-lt"/>
                <a:ea typeface="+mj-ea"/>
                <a:cs typeface="+mj-cs"/>
              </a:rPr>
              <a:t>Additional Information</a:t>
            </a:r>
          </a:p>
        </p:txBody>
      </p:sp>
      <p:sp>
        <p:nvSpPr>
          <p:cNvPr id="3" name="Text Placeholder 2">
            <a:extLst>
              <a:ext uri="{FF2B5EF4-FFF2-40B4-BE49-F238E27FC236}">
                <a16:creationId xmlns:a16="http://schemas.microsoft.com/office/drawing/2014/main" id="{1833CABC-1CC6-4379-BF8C-34BD7C73FD18}"/>
              </a:ext>
            </a:extLst>
          </p:cNvPr>
          <p:cNvSpPr>
            <a:spLocks noGrp="1"/>
          </p:cNvSpPr>
          <p:nvPr>
            <p:ph type="body" idx="1"/>
          </p:nvPr>
        </p:nvSpPr>
        <p:spPr>
          <a:xfrm>
            <a:off x="1987499" y="4810308"/>
            <a:ext cx="9003022" cy="1076551"/>
          </a:xfrm>
        </p:spPr>
        <p:txBody>
          <a:bodyPr vert="horz" lIns="91440" tIns="45720" rIns="91440" bIns="45720" rtlCol="0">
            <a:normAutofit/>
          </a:bodyPr>
          <a:lstStyle/>
          <a:p>
            <a:r>
              <a:rPr lang="en-US" kern="1200">
                <a:solidFill>
                  <a:schemeClr val="tx1"/>
                </a:solidFill>
                <a:latin typeface="+mn-lt"/>
                <a:ea typeface="+mn-ea"/>
                <a:cs typeface="+mn-cs"/>
              </a:rPr>
              <a:t>Grant Writing Resources, 508 Compliance, Reporting Requirements, Application Review and Scoring Criteria.</a:t>
            </a:r>
          </a:p>
        </p:txBody>
      </p:sp>
    </p:spTree>
    <p:extLst>
      <p:ext uri="{BB962C8B-B14F-4D97-AF65-F5344CB8AC3E}">
        <p14:creationId xmlns:p14="http://schemas.microsoft.com/office/powerpoint/2010/main" val="627873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Papers Projects Documents - Free photo on Pixabay">
            <a:extLst>
              <a:ext uri="{FF2B5EF4-FFF2-40B4-BE49-F238E27FC236}">
                <a16:creationId xmlns:a16="http://schemas.microsoft.com/office/drawing/2014/main" id="{F0039916-2444-42A2-85BF-15D2B2C7D3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1709" y="2798"/>
            <a:ext cx="10547143" cy="6856542"/>
          </a:xfrm>
        </p:spPr>
      </p:pic>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E1554B-575F-4EB8-A29B-7550D6B59F11}"/>
              </a:ext>
            </a:extLst>
          </p:cNvPr>
          <p:cNvSpPr>
            <a:spLocks noGrp="1"/>
          </p:cNvSpPr>
          <p:nvPr>
            <p:ph type="title"/>
          </p:nvPr>
        </p:nvSpPr>
        <p:spPr>
          <a:xfrm>
            <a:off x="576914" y="2905651"/>
            <a:ext cx="2880828" cy="3071906"/>
          </a:xfrm>
        </p:spPr>
        <p:txBody>
          <a:bodyPr vert="horz" lIns="91440" tIns="45720" rIns="91440" bIns="45720" rtlCol="0" anchor="t">
            <a:normAutofit/>
          </a:bodyPr>
          <a:lstStyle/>
          <a:p>
            <a:r>
              <a:rPr lang="en-US" sz="3400">
                <a:solidFill>
                  <a:srgbClr val="FFFFFF"/>
                </a:solidFill>
                <a:cs typeface="Calibri Light"/>
              </a:rPr>
              <a:t>Application Overview</a:t>
            </a:r>
            <a:endParaRPr lang="en-US" sz="3400" kern="1200">
              <a:solidFill>
                <a:srgbClr val="FFFFFF"/>
              </a:solidFill>
              <a:latin typeface="+mj-lt"/>
              <a:cs typeface="Calibri Light"/>
            </a:endParaRPr>
          </a:p>
        </p:txBody>
      </p:sp>
    </p:spTree>
    <p:extLst>
      <p:ext uri="{BB962C8B-B14F-4D97-AF65-F5344CB8AC3E}">
        <p14:creationId xmlns:p14="http://schemas.microsoft.com/office/powerpoint/2010/main" val="4091270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Checklist Free Stock Photo - Public Domain Pictures">
            <a:extLst>
              <a:ext uri="{FF2B5EF4-FFF2-40B4-BE49-F238E27FC236}">
                <a16:creationId xmlns:a16="http://schemas.microsoft.com/office/drawing/2014/main" id="{60D0396F-C396-448A-AED5-44D464AD9A71}"/>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val="0"/>
              </a:ext>
            </a:extLst>
          </a:blip>
          <a:srcRect/>
          <a:stretch/>
        </p:blipFill>
        <p:spPr>
          <a:xfrm>
            <a:off x="2522356" y="10"/>
            <a:ext cx="9669642" cy="6857990"/>
          </a:xfrm>
          <a:prstGeom prst="rect">
            <a:avLst/>
          </a:prstGeom>
        </p:spPr>
      </p:pic>
      <p:sp>
        <p:nvSpPr>
          <p:cNvPr id="21"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FE4135-55B0-4B76-A5C2-90684C8667B3}"/>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Elements of Your Application</a:t>
            </a:r>
          </a:p>
        </p:txBody>
      </p:sp>
      <p:sp>
        <p:nvSpPr>
          <p:cNvPr id="4" name="Text Placeholder 3">
            <a:extLst>
              <a:ext uri="{FF2B5EF4-FFF2-40B4-BE49-F238E27FC236}">
                <a16:creationId xmlns:a16="http://schemas.microsoft.com/office/drawing/2014/main" id="{D30DA474-96BB-4EE5-A830-B7B2E1C60629}"/>
              </a:ext>
            </a:extLst>
          </p:cNvPr>
          <p:cNvSpPr>
            <a:spLocks noGrp="1"/>
          </p:cNvSpPr>
          <p:nvPr>
            <p:ph type="body" sz="half" idx="2"/>
          </p:nvPr>
        </p:nvSpPr>
        <p:spPr>
          <a:xfrm>
            <a:off x="83820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1700"/>
              <a:t>1. Full Project Proposal (Project Information, Project Narrative, Budget)</a:t>
            </a:r>
          </a:p>
          <a:p>
            <a:pPr indent="-228600">
              <a:buFont typeface="Arial" panose="020B0604020202020204" pitchFamily="34" charset="0"/>
              <a:buChar char="•"/>
            </a:pPr>
            <a:r>
              <a:rPr lang="en-US" sz="1700"/>
              <a:t>2. Direct Beneficiaries / Populations Served checklist</a:t>
            </a:r>
          </a:p>
          <a:p>
            <a:pPr indent="-228600">
              <a:buFont typeface="Arial" panose="020B0604020202020204" pitchFamily="34" charset="0"/>
              <a:buChar char="•"/>
            </a:pPr>
            <a:r>
              <a:rPr lang="en-US" sz="1700"/>
              <a:t>3. CVs/Resumes</a:t>
            </a:r>
          </a:p>
          <a:p>
            <a:pPr indent="-228600">
              <a:buFont typeface="Arial" panose="020B0604020202020204" pitchFamily="34" charset="0"/>
              <a:buChar char="•"/>
            </a:pPr>
            <a:r>
              <a:rPr lang="en-US" sz="1700"/>
              <a:t>4. SF424 R&amp;R Budget Sheet</a:t>
            </a:r>
          </a:p>
          <a:p>
            <a:pPr indent="-228600">
              <a:buFont typeface="Arial" panose="020B0604020202020204" pitchFamily="34" charset="0"/>
              <a:buChar char="•"/>
            </a:pPr>
            <a:r>
              <a:rPr lang="en-US" sz="1700"/>
              <a:t>5. F&amp;A rate agreement (if applicable)</a:t>
            </a:r>
          </a:p>
          <a:p>
            <a:pPr indent="-228600">
              <a:buFont typeface="Arial" panose="020B0604020202020204" pitchFamily="34" charset="0"/>
              <a:buChar char="•"/>
            </a:pPr>
            <a:r>
              <a:rPr lang="en-US" sz="1700"/>
              <a:t>6. IRB determination letter (if applicable)</a:t>
            </a:r>
          </a:p>
          <a:p>
            <a:pPr indent="-228600">
              <a:buFont typeface="Arial" panose="020B0604020202020204" pitchFamily="34" charset="0"/>
              <a:buChar char="•"/>
            </a:pPr>
            <a:r>
              <a:rPr lang="en-US" sz="1700"/>
              <a:t>7. Letters of support (optional)</a:t>
            </a:r>
          </a:p>
        </p:txBody>
      </p:sp>
    </p:spTree>
    <p:extLst>
      <p:ext uri="{BB962C8B-B14F-4D97-AF65-F5344CB8AC3E}">
        <p14:creationId xmlns:p14="http://schemas.microsoft.com/office/powerpoint/2010/main" val="2599926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EBE1-322D-4B08-9CCB-305A483FA307}"/>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4400" kern="1200">
                <a:solidFill>
                  <a:schemeClr val="tx1"/>
                </a:solidFill>
                <a:latin typeface="+mj-lt"/>
                <a:ea typeface="+mj-ea"/>
                <a:cs typeface="+mj-cs"/>
              </a:rPr>
              <a:t>Project Information</a:t>
            </a:r>
          </a:p>
        </p:txBody>
      </p:sp>
      <p:sp>
        <p:nvSpPr>
          <p:cNvPr id="4" name="Text Placeholder 3">
            <a:extLst>
              <a:ext uri="{FF2B5EF4-FFF2-40B4-BE49-F238E27FC236}">
                <a16:creationId xmlns:a16="http://schemas.microsoft.com/office/drawing/2014/main" id="{27DFCE50-E202-442A-B0AB-ECEAF499D8A4}"/>
              </a:ext>
            </a:extLst>
          </p:cNvPr>
          <p:cNvSpPr>
            <a:spLocks noGrp="1"/>
          </p:cNvSpPr>
          <p:nvPr>
            <p:ph type="body" sz="half" idx="2"/>
          </p:nvPr>
        </p:nvSpPr>
        <p:spPr>
          <a:xfrm>
            <a:off x="648931" y="2438400"/>
            <a:ext cx="3505494" cy="3785419"/>
          </a:xfrm>
        </p:spPr>
        <p:txBody>
          <a:bodyPr vert="horz" lIns="91440" tIns="45720" rIns="91440" bIns="45720" rtlCol="0" anchor="t">
            <a:normAutofit lnSpcReduction="10000"/>
          </a:bodyPr>
          <a:lstStyle/>
          <a:p>
            <a:pPr marL="285750" indent="-228600">
              <a:buFont typeface="Arial" panose="020B0604020202020204" pitchFamily="34" charset="0"/>
              <a:buChar char="•"/>
            </a:pPr>
            <a:r>
              <a:rPr lang="en-US" sz="1400" b="1"/>
              <a:t>Lead Organization</a:t>
            </a:r>
            <a:r>
              <a:rPr lang="en-US" sz="1400"/>
              <a:t>: List the institution that will lead and receive funding to conduct the proposed project.</a:t>
            </a:r>
            <a:endParaRPr lang="en-US" sz="1400">
              <a:cs typeface="Calibri"/>
            </a:endParaRPr>
          </a:p>
          <a:p>
            <a:pPr marL="285750" indent="-228600">
              <a:buFont typeface="Arial" panose="020B0604020202020204" pitchFamily="34" charset="0"/>
              <a:buChar char="•"/>
            </a:pPr>
            <a:r>
              <a:rPr lang="en-US" sz="1400" b="1"/>
              <a:t>Project Lead</a:t>
            </a:r>
            <a:r>
              <a:rPr lang="en-US" sz="1400"/>
              <a:t>:</a:t>
            </a:r>
            <a:r>
              <a:rPr lang="en-US" sz="1400" b="1"/>
              <a:t> </a:t>
            </a:r>
            <a:r>
              <a:rPr lang="en-US" sz="1400"/>
              <a:t>Enter the name of the person coordinating this project.</a:t>
            </a:r>
            <a:endParaRPr lang="en-US" sz="1400">
              <a:cs typeface="Calibri"/>
            </a:endParaRPr>
          </a:p>
          <a:p>
            <a:pPr marL="285750" indent="-228600">
              <a:buFont typeface="Arial" panose="020B0604020202020204" pitchFamily="34" charset="0"/>
              <a:buChar char="•"/>
            </a:pPr>
            <a:r>
              <a:rPr lang="en-US" sz="1400" b="1"/>
              <a:t>Institution Tax ID:</a:t>
            </a:r>
            <a:r>
              <a:rPr lang="en-US" sz="1400"/>
              <a:t> Enter the 9-digit tax identification number for your institution.</a:t>
            </a:r>
            <a:endParaRPr lang="en-US" sz="1400">
              <a:cs typeface="Calibri"/>
            </a:endParaRPr>
          </a:p>
          <a:p>
            <a:pPr marL="285750" indent="-228600">
              <a:buFont typeface="Arial" panose="020B0604020202020204" pitchFamily="34" charset="0"/>
              <a:buChar char="•"/>
            </a:pPr>
            <a:r>
              <a:rPr lang="en-US" sz="1400" b="1"/>
              <a:t>Institution DUNS Number: </a:t>
            </a:r>
            <a:r>
              <a:rPr lang="en-US" sz="1400"/>
              <a:t>Changing to</a:t>
            </a:r>
            <a:r>
              <a:rPr lang="en-US" sz="1400" i="1"/>
              <a:t> Unique Entity Identifier (SAM) created in SAM.gov in 2022.</a:t>
            </a:r>
            <a:endParaRPr lang="en-US" sz="1400"/>
          </a:p>
          <a:p>
            <a:pPr marL="285750" indent="-228600">
              <a:buFont typeface="Arial" panose="020B0604020202020204" pitchFamily="34" charset="0"/>
              <a:buChar char="•"/>
            </a:pPr>
            <a:r>
              <a:rPr lang="en-US" sz="1400" b="1"/>
              <a:t>Have you/your institution previously received NNLM funding in the current grant cycle?</a:t>
            </a:r>
            <a:r>
              <a:rPr lang="en-US" sz="1400"/>
              <a:t> </a:t>
            </a:r>
            <a:r>
              <a:rPr lang="en-US" sz="1400">
                <a:ea typeface="+mn-lt"/>
                <a:cs typeface="+mn-lt"/>
              </a:rPr>
              <a:t> Yes, No, or I don’t know.</a:t>
            </a:r>
            <a:endParaRPr lang="en-US" sz="1400" b="1"/>
          </a:p>
          <a:p>
            <a:pPr marL="285750" indent="-228600">
              <a:buFont typeface="Arial" panose="020B0604020202020204" pitchFamily="34" charset="0"/>
              <a:buChar char="•"/>
            </a:pPr>
            <a:r>
              <a:rPr lang="en-US" sz="1400" b="1"/>
              <a:t>Amount Requested:</a:t>
            </a:r>
            <a:r>
              <a:rPr lang="en-US" sz="1400" b="1">
                <a:ea typeface="+mn-lt"/>
                <a:cs typeface="+mn-lt"/>
              </a:rPr>
              <a:t> </a:t>
            </a:r>
            <a:r>
              <a:rPr lang="en-US" sz="1400">
                <a:ea typeface="+mn-lt"/>
                <a:cs typeface="+mn-lt"/>
              </a:rPr>
              <a:t>The amount specified should not exceed the limit established by the RML.</a:t>
            </a:r>
          </a:p>
          <a:p>
            <a:pPr marL="285750" indent="-228600">
              <a:buFont typeface="Arial" panose="020B0604020202020204" pitchFamily="34" charset="0"/>
              <a:buChar char="•"/>
            </a:pPr>
            <a:endParaRPr lang="en-US" sz="1400" b="1"/>
          </a:p>
          <a:p>
            <a:pPr indent="-228600">
              <a:buFont typeface="Arial" panose="020B0604020202020204" pitchFamily="34" charset="0"/>
              <a:buChar char="•"/>
            </a:pPr>
            <a:endParaRPr lang="en-US" sz="1400"/>
          </a:p>
          <a:p>
            <a:pPr marL="285750" indent="-228600">
              <a:buFont typeface="Arial" panose="020B0604020202020204" pitchFamily="34" charset="0"/>
              <a:buChar char="•"/>
            </a:pPr>
            <a:endParaRPr lang="en-US" sz="1400" b="1"/>
          </a:p>
          <a:p>
            <a:pPr indent="-228600">
              <a:buFont typeface="Arial" panose="020B0604020202020204" pitchFamily="34" charset="0"/>
              <a:buChar char="•"/>
            </a:pPr>
            <a:endParaRPr lang="en-US" sz="1400"/>
          </a:p>
        </p:txBody>
      </p:sp>
      <p:sp>
        <p:nvSpPr>
          <p:cNvPr id="17" name="Rectangle 1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Snail on a leaf">
            <a:extLst>
              <a:ext uri="{FF2B5EF4-FFF2-40B4-BE49-F238E27FC236}">
                <a16:creationId xmlns:a16="http://schemas.microsoft.com/office/drawing/2014/main" id="{11AD7610-42F1-4E49-8884-0691F9A2B1E7}"/>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val="0"/>
              </a:ext>
            </a:extLst>
          </a:blip>
          <a:srcRect/>
          <a:stretch/>
        </p:blipFill>
        <p:spPr>
          <a:xfrm>
            <a:off x="5405862" y="1047722"/>
            <a:ext cx="6019331" cy="4759309"/>
          </a:xfrm>
          <a:prstGeom prst="rect">
            <a:avLst/>
          </a:prstGeom>
          <a:effectLst/>
        </p:spPr>
      </p:pic>
    </p:spTree>
    <p:extLst>
      <p:ext uri="{BB962C8B-B14F-4D97-AF65-F5344CB8AC3E}">
        <p14:creationId xmlns:p14="http://schemas.microsoft.com/office/powerpoint/2010/main" val="758469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9E2C05-4F57-47E5-BA02-2EC9554EE9CA}"/>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sz="4400" kern="1200">
                <a:solidFill>
                  <a:schemeClr val="tx1"/>
                </a:solidFill>
                <a:latin typeface="+mj-lt"/>
                <a:ea typeface="+mj-ea"/>
                <a:cs typeface="+mj-cs"/>
              </a:rPr>
              <a:t>Project Narrative</a:t>
            </a:r>
          </a:p>
        </p:txBody>
      </p:sp>
      <p:sp>
        <p:nvSpPr>
          <p:cNvPr id="4" name="Text Placeholder 3">
            <a:extLst>
              <a:ext uri="{FF2B5EF4-FFF2-40B4-BE49-F238E27FC236}">
                <a16:creationId xmlns:a16="http://schemas.microsoft.com/office/drawing/2014/main" id="{12569668-11AE-4436-9394-153E8E2020AA}"/>
              </a:ext>
            </a:extLst>
          </p:cNvPr>
          <p:cNvSpPr>
            <a:spLocks noGrp="1"/>
          </p:cNvSpPr>
          <p:nvPr>
            <p:ph type="body" sz="half" idx="2"/>
          </p:nvPr>
        </p:nvSpPr>
        <p:spPr>
          <a:xfrm>
            <a:off x="862366" y="2194102"/>
            <a:ext cx="3427001" cy="3908586"/>
          </a:xfrm>
        </p:spPr>
        <p:txBody>
          <a:bodyPr vert="horz" lIns="91440" tIns="45720" rIns="91440" bIns="45720" rtlCol="0" anchor="t">
            <a:normAutofit/>
          </a:bodyPr>
          <a:lstStyle/>
          <a:p>
            <a:pPr indent="-228600">
              <a:buFont typeface="Arial" panose="020B0604020202020204" pitchFamily="34" charset="0"/>
              <a:buChar char="•"/>
            </a:pPr>
            <a:r>
              <a:rPr lang="en-US" sz="2000"/>
              <a:t>Project Title</a:t>
            </a:r>
          </a:p>
          <a:p>
            <a:pPr indent="-228600">
              <a:buFont typeface="Arial" panose="020B0604020202020204" pitchFamily="34" charset="0"/>
              <a:buChar char="•"/>
            </a:pPr>
            <a:r>
              <a:rPr lang="en-US" sz="2000"/>
              <a:t>Project Summary</a:t>
            </a:r>
            <a:endParaRPr lang="en-US" sz="2000">
              <a:cs typeface="Calibri"/>
            </a:endParaRPr>
          </a:p>
          <a:p>
            <a:pPr indent="-228600">
              <a:buFont typeface="Arial" panose="020B0604020202020204" pitchFamily="34" charset="0"/>
              <a:buChar char="•"/>
            </a:pPr>
            <a:r>
              <a:rPr lang="en-US" sz="2000"/>
              <a:t>Partner Organizations</a:t>
            </a:r>
            <a:endParaRPr lang="en-US" sz="2000">
              <a:cs typeface="Calibri"/>
            </a:endParaRPr>
          </a:p>
          <a:p>
            <a:pPr indent="-228600">
              <a:buFont typeface="Arial" panose="020B0604020202020204" pitchFamily="34" charset="0"/>
              <a:buChar char="•"/>
            </a:pPr>
            <a:r>
              <a:rPr lang="en-US" sz="2000">
                <a:cs typeface="Calibri"/>
              </a:rPr>
              <a:t>Training to be Provided?</a:t>
            </a:r>
          </a:p>
          <a:p>
            <a:pPr indent="-228600">
              <a:buFont typeface="Arial" panose="020B0604020202020204" pitchFamily="34" charset="0"/>
              <a:buChar char="•"/>
            </a:pPr>
            <a:r>
              <a:rPr lang="en-US" sz="2000">
                <a:cs typeface="Calibri"/>
              </a:rPr>
              <a:t>Proposed Start/End Dates</a:t>
            </a:r>
          </a:p>
        </p:txBody>
      </p:sp>
      <p:pic>
        <p:nvPicPr>
          <p:cNvPr id="6" name="Picture 6" descr="A picture containing text, cup, floor, tableware that spells out What's your story? in wooden blocks&#10;">
            <a:extLst>
              <a:ext uri="{FF2B5EF4-FFF2-40B4-BE49-F238E27FC236}">
                <a16:creationId xmlns:a16="http://schemas.microsoft.com/office/drawing/2014/main" id="{D0E21F63-479C-4D20-A7BA-F804954607A2}"/>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5445457" y="1010762"/>
            <a:ext cx="6155141" cy="4860216"/>
          </a:xfrm>
          <a:prstGeom prst="rect">
            <a:avLst/>
          </a:prstGeom>
        </p:spPr>
      </p:pic>
      <p:sp>
        <p:nvSpPr>
          <p:cNvPr id="7" name="TextBox 6">
            <a:extLst>
              <a:ext uri="{FF2B5EF4-FFF2-40B4-BE49-F238E27FC236}">
                <a16:creationId xmlns:a16="http://schemas.microsoft.com/office/drawing/2014/main" id="{D1ACC532-D9E2-46A7-9194-3A27976A623D}"/>
              </a:ext>
            </a:extLst>
          </p:cNvPr>
          <p:cNvSpPr txBox="1"/>
          <p:nvPr/>
        </p:nvSpPr>
        <p:spPr>
          <a:xfrm>
            <a:off x="9146080" y="5670923"/>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43206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C846-1747-4561-85F4-50F11C17AD5A}"/>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sz="4400" dirty="0">
                <a:cs typeface="Calibri Light"/>
              </a:rPr>
              <a:t>Project Snapshot</a:t>
            </a:r>
            <a:endParaRPr lang="en-US" sz="4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540F6828-1E4B-4EF9-998E-C2438BF478B2}"/>
              </a:ext>
            </a:extLst>
          </p:cNvPr>
          <p:cNvSpPr>
            <a:spLocks noGrp="1"/>
          </p:cNvSpPr>
          <p:nvPr>
            <p:ph type="body" sz="half" idx="2"/>
          </p:nvPr>
        </p:nvSpPr>
        <p:spPr>
          <a:xfrm>
            <a:off x="648930" y="1978325"/>
            <a:ext cx="4944151" cy="4288626"/>
          </a:xfrm>
        </p:spPr>
        <p:txBody>
          <a:bodyPr vert="horz" lIns="91440" tIns="45720" rIns="91440" bIns="45720" rtlCol="0" anchor="t">
            <a:normAutofit/>
          </a:bodyPr>
          <a:lstStyle/>
          <a:p>
            <a:pPr indent="-228600">
              <a:buFont typeface="Arial" panose="020B0604020202020204" pitchFamily="34" charset="0"/>
              <a:buChar char="•"/>
            </a:pPr>
            <a:r>
              <a:rPr lang="en-US" sz="2400"/>
              <a:t>Evidence of Need</a:t>
            </a:r>
            <a:endParaRPr lang="en-US" sz="2400">
              <a:cs typeface="Calibri"/>
            </a:endParaRPr>
          </a:p>
          <a:p>
            <a:pPr indent="-228600">
              <a:buFont typeface="Arial" panose="020B0604020202020204" pitchFamily="34" charset="0"/>
              <a:buChar char="•"/>
            </a:pPr>
            <a:r>
              <a:rPr lang="en-US" sz="2400"/>
              <a:t>Project Goals and Objectives</a:t>
            </a:r>
          </a:p>
          <a:p>
            <a:pPr indent="-228600">
              <a:buFont typeface="Arial" panose="020B0604020202020204" pitchFamily="34" charset="0"/>
              <a:buChar char="•"/>
            </a:pPr>
            <a:r>
              <a:rPr lang="en-US" sz="2400"/>
              <a:t>Implementation</a:t>
            </a:r>
            <a:endParaRPr lang="en-US" sz="2400">
              <a:cs typeface="Calibri"/>
            </a:endParaRPr>
          </a:p>
          <a:p>
            <a:pPr indent="-228600">
              <a:buFont typeface="Arial" panose="020B0604020202020204" pitchFamily="34" charset="0"/>
              <a:buChar char="•"/>
            </a:pPr>
            <a:r>
              <a:rPr lang="en-US" sz="2400"/>
              <a:t>Schedule/Timeline</a:t>
            </a:r>
            <a:endParaRPr lang="en-US" sz="2400">
              <a:cs typeface="Calibri"/>
            </a:endParaRPr>
          </a:p>
          <a:p>
            <a:pPr indent="-228600">
              <a:buFont typeface="Arial" panose="020B0604020202020204" pitchFamily="34" charset="0"/>
              <a:buChar char="•"/>
            </a:pPr>
            <a:r>
              <a:rPr lang="en-US" sz="2400"/>
              <a:t>Evaluation Plan</a:t>
            </a:r>
            <a:endParaRPr lang="en-US" sz="2400">
              <a:cs typeface="Calibri"/>
            </a:endParaRPr>
          </a:p>
          <a:p>
            <a:pPr indent="-228600">
              <a:buFont typeface="Arial" panose="020B0604020202020204" pitchFamily="34" charset="0"/>
              <a:buChar char="•"/>
            </a:pPr>
            <a:r>
              <a:rPr lang="en-US" sz="2400"/>
              <a:t>Publicity/Promotion</a:t>
            </a:r>
            <a:endParaRPr lang="en-US" sz="2400">
              <a:cs typeface="Calibri"/>
            </a:endParaRPr>
          </a:p>
          <a:p>
            <a:pPr indent="-228600">
              <a:buFont typeface="Arial" panose="020B0604020202020204" pitchFamily="34" charset="0"/>
              <a:buChar char="•"/>
            </a:pPr>
            <a:r>
              <a:rPr lang="en-US" sz="2400"/>
              <a:t>Continuity/Sustainability Plan</a:t>
            </a:r>
            <a:endParaRPr lang="en-US" sz="2400">
              <a:cs typeface="Calibri"/>
            </a:endParaRPr>
          </a:p>
          <a:p>
            <a:pPr indent="-228600">
              <a:buChar char="•"/>
            </a:pPr>
            <a:r>
              <a:rPr lang="en" sz="2400">
                <a:cs typeface="Calibri"/>
              </a:rPr>
              <a:t>Personnel</a:t>
            </a:r>
            <a:r>
              <a:rPr lang="en" sz="2400">
                <a:ea typeface="+mn-lt"/>
                <a:cs typeface="+mn-lt"/>
              </a:rPr>
              <a:t> Qualifications</a:t>
            </a:r>
            <a:endParaRPr lang="en-US" sz="2400">
              <a:ea typeface="+mn-lt"/>
              <a:cs typeface="+mn-lt"/>
            </a:endParaRPr>
          </a:p>
        </p:txBody>
      </p:sp>
      <p:sp>
        <p:nvSpPr>
          <p:cNvPr id="16" name="Rectangle 1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howing where, what, who, why, and where in a circle, connected by arrows. &#10;&#10;">
            <a:extLst>
              <a:ext uri="{FF2B5EF4-FFF2-40B4-BE49-F238E27FC236}">
                <a16:creationId xmlns:a16="http://schemas.microsoft.com/office/drawing/2014/main" id="{E7787DD8-F0A6-4CF2-8576-E3E749BCC950}"/>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6904709" y="1657494"/>
            <a:ext cx="4475531" cy="3539765"/>
          </a:xfrm>
          <a:prstGeom prst="rect">
            <a:avLst/>
          </a:prstGeom>
          <a:effectLst/>
        </p:spPr>
      </p:pic>
      <p:sp>
        <p:nvSpPr>
          <p:cNvPr id="6" name="TextBox 5">
            <a:extLst>
              <a:ext uri="{FF2B5EF4-FFF2-40B4-BE49-F238E27FC236}">
                <a16:creationId xmlns:a16="http://schemas.microsoft.com/office/drawing/2014/main" id="{EED75528-67A5-41E5-8AA2-E2C28C5537AF}"/>
              </a:ext>
            </a:extLst>
          </p:cNvPr>
          <p:cNvSpPr txBox="1"/>
          <p:nvPr/>
        </p:nvSpPr>
        <p:spPr>
          <a:xfrm>
            <a:off x="8925722" y="4997204"/>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827423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AC7E-0F07-4B04-9A2D-01755C9F485D}"/>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4400">
                <a:cs typeface="Calibri Light"/>
              </a:rPr>
              <a:t>What will you accomplish? </a:t>
            </a:r>
            <a:endParaRPr lang="en-US" sz="4400" kern="1200">
              <a:latin typeface="+mj-lt"/>
              <a:ea typeface="+mj-ea"/>
              <a:cs typeface="+mj-cs"/>
            </a:endParaRPr>
          </a:p>
        </p:txBody>
      </p:sp>
      <p:sp>
        <p:nvSpPr>
          <p:cNvPr id="4" name="Text Placeholder 3">
            <a:extLst>
              <a:ext uri="{FF2B5EF4-FFF2-40B4-BE49-F238E27FC236}">
                <a16:creationId xmlns:a16="http://schemas.microsoft.com/office/drawing/2014/main" id="{B246C627-9823-4CD4-A5E8-F152F74C8128}"/>
              </a:ext>
            </a:extLst>
          </p:cNvPr>
          <p:cNvSpPr>
            <a:spLocks noGrp="1"/>
          </p:cNvSpPr>
          <p:nvPr>
            <p:ph type="body" sz="half" idx="2"/>
          </p:nvPr>
        </p:nvSpPr>
        <p:spPr>
          <a:xfrm>
            <a:off x="648931" y="2438400"/>
            <a:ext cx="3505494" cy="3785419"/>
          </a:xfrm>
        </p:spPr>
        <p:txBody>
          <a:bodyPr vert="horz" lIns="91440" tIns="45720" rIns="91440" bIns="45720" rtlCol="0" anchor="t">
            <a:normAutofit/>
          </a:bodyPr>
          <a:lstStyle/>
          <a:p>
            <a:pPr indent="-228600">
              <a:buFont typeface="Arial" panose="020B0604020202020204" pitchFamily="34" charset="0"/>
              <a:buChar char="•"/>
            </a:pPr>
            <a:r>
              <a:rPr lang="en-US" sz="2000">
                <a:cs typeface="Calibri"/>
              </a:rPr>
              <a:t>What will you do?</a:t>
            </a:r>
          </a:p>
          <a:p>
            <a:pPr indent="-228600">
              <a:buFont typeface="Arial" panose="020B0604020202020204" pitchFamily="34" charset="0"/>
              <a:buChar char="•"/>
            </a:pPr>
            <a:r>
              <a:rPr lang="en-US" sz="2000">
                <a:cs typeface="Calibri"/>
              </a:rPr>
              <a:t>How will you know?</a:t>
            </a:r>
          </a:p>
          <a:p>
            <a:pPr indent="-228600">
              <a:buFont typeface="Arial" panose="020B0604020202020204" pitchFamily="34" charset="0"/>
              <a:buChar char="•"/>
            </a:pPr>
            <a:r>
              <a:rPr lang="en-US" sz="2000">
                <a:cs typeface="Calibri"/>
              </a:rPr>
              <a:t>When will it happen? </a:t>
            </a:r>
          </a:p>
          <a:p>
            <a:pPr indent="-228600">
              <a:buFont typeface="Arial" panose="020B0604020202020204" pitchFamily="34" charset="0"/>
              <a:buChar char="•"/>
            </a:pPr>
            <a:r>
              <a:rPr lang="en-US" sz="2000">
                <a:cs typeface="Calibri"/>
              </a:rPr>
              <a:t>What does success look like? </a:t>
            </a:r>
          </a:p>
        </p:txBody>
      </p:sp>
      <p:sp>
        <p:nvSpPr>
          <p:cNvPr id="16"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Flower photo created by Waewkidja showing notebook with Goal Setting, Specific, Measurable, Attainable, Realistic, Time-bound. ">
            <a:extLst>
              <a:ext uri="{FF2B5EF4-FFF2-40B4-BE49-F238E27FC236}">
                <a16:creationId xmlns:a16="http://schemas.microsoft.com/office/drawing/2014/main" id="{322CBC70-6B83-4F5F-8556-8D692BE6B15F}"/>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val="0"/>
              </a:ext>
            </a:extLst>
          </a:blip>
          <a:srcRect/>
          <a:stretch/>
        </p:blipFill>
        <p:spPr>
          <a:xfrm>
            <a:off x="5405862" y="1051103"/>
            <a:ext cx="6019331" cy="4752548"/>
          </a:xfrm>
          <a:prstGeom prst="rect">
            <a:avLst/>
          </a:prstGeom>
          <a:effectLst/>
        </p:spPr>
      </p:pic>
    </p:spTree>
    <p:extLst>
      <p:ext uri="{BB962C8B-B14F-4D97-AF65-F5344CB8AC3E}">
        <p14:creationId xmlns:p14="http://schemas.microsoft.com/office/powerpoint/2010/main" val="3769636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821DB-F571-45DD-AABE-5D64894FF2A1}"/>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4400" kern="1200" dirty="0">
                <a:solidFill>
                  <a:schemeClr val="tx1"/>
                </a:solidFill>
                <a:latin typeface="+mj-lt"/>
                <a:ea typeface="+mj-ea"/>
                <a:cs typeface="+mj-cs"/>
              </a:rPr>
              <a:t>Share your enthusiasm!</a:t>
            </a:r>
          </a:p>
        </p:txBody>
      </p:sp>
      <p:sp>
        <p:nvSpPr>
          <p:cNvPr id="4" name="Text Placeholder 3">
            <a:extLst>
              <a:ext uri="{FF2B5EF4-FFF2-40B4-BE49-F238E27FC236}">
                <a16:creationId xmlns:a16="http://schemas.microsoft.com/office/drawing/2014/main" id="{DF1A5636-1FD4-4B64-868D-3033F0CED23D}"/>
              </a:ext>
            </a:extLst>
          </p:cNvPr>
          <p:cNvSpPr>
            <a:spLocks noGrp="1"/>
          </p:cNvSpPr>
          <p:nvPr>
            <p:ph type="body" sz="half" idx="2"/>
          </p:nvPr>
        </p:nvSpPr>
        <p:spPr>
          <a:xfrm>
            <a:off x="648931" y="2438400"/>
            <a:ext cx="3505494" cy="3785419"/>
          </a:xfrm>
        </p:spPr>
        <p:txBody>
          <a:bodyPr vert="horz" lIns="91440" tIns="45720" rIns="91440" bIns="45720" rtlCol="0" anchor="t">
            <a:normAutofit/>
          </a:bodyPr>
          <a:lstStyle/>
          <a:p>
            <a:r>
              <a:rPr lang="en-US" sz="2000">
                <a:cs typeface="Calibri" panose="020F0502020204030204"/>
              </a:rPr>
              <a:t>  </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graphic of people holding signs that read pick me.">
            <a:extLst>
              <a:ext uri="{FF2B5EF4-FFF2-40B4-BE49-F238E27FC236}">
                <a16:creationId xmlns:a16="http://schemas.microsoft.com/office/drawing/2014/main" id="{25368522-7E75-45B1-9EDE-9A6ABD46989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5405862" y="1053796"/>
            <a:ext cx="6019331" cy="4747161"/>
          </a:xfrm>
          <a:prstGeom prst="rect">
            <a:avLst/>
          </a:prstGeom>
          <a:effectLst/>
        </p:spPr>
      </p:pic>
      <p:sp>
        <p:nvSpPr>
          <p:cNvPr id="6" name="TextBox 5">
            <a:extLst>
              <a:ext uri="{FF2B5EF4-FFF2-40B4-BE49-F238E27FC236}">
                <a16:creationId xmlns:a16="http://schemas.microsoft.com/office/drawing/2014/main" id="{4CC0CCAA-EE6D-494F-850B-61BE58B7240F}"/>
              </a:ext>
            </a:extLst>
          </p:cNvPr>
          <p:cNvSpPr txBox="1"/>
          <p:nvPr/>
        </p:nvSpPr>
        <p:spPr>
          <a:xfrm>
            <a:off x="9103725" y="5600902"/>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323287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33B8E2-2559-4748-83B4-773D653654E3}"/>
              </a:ext>
            </a:extLst>
          </p:cNvPr>
          <p:cNvSpPr>
            <a:spLocks noGrp="1"/>
          </p:cNvSpPr>
          <p:nvPr>
            <p:ph type="title"/>
          </p:nvPr>
        </p:nvSpPr>
        <p:spPr>
          <a:xfrm>
            <a:off x="1371597" y="348865"/>
            <a:ext cx="10044023" cy="877729"/>
          </a:xfrm>
        </p:spPr>
        <p:txBody>
          <a:bodyPr anchor="ctr">
            <a:normAutofit/>
          </a:bodyPr>
          <a:lstStyle/>
          <a:p>
            <a:pPr algn="ctr"/>
            <a:r>
              <a:rPr lang="en-US" sz="4000" dirty="0">
                <a:solidFill>
                  <a:srgbClr val="FFFFFF"/>
                </a:solidFill>
                <a:cs typeface="Calibri Light"/>
              </a:rPr>
              <a:t>Objectives</a:t>
            </a:r>
            <a:endParaRPr lang="en-US" dirty="0">
              <a:cs typeface="Calibri Light" panose="020F0302020204030204"/>
            </a:endParaRPr>
          </a:p>
        </p:txBody>
      </p:sp>
      <p:graphicFrame>
        <p:nvGraphicFramePr>
          <p:cNvPr id="11" name="Content Placeholder 2" descr="Con">
            <a:extLst>
              <a:ext uri="{FF2B5EF4-FFF2-40B4-BE49-F238E27FC236}">
                <a16:creationId xmlns:a16="http://schemas.microsoft.com/office/drawing/2014/main" id="{51E3D3B0-0BD5-4AE5-A0AC-8826077FE5E9}"/>
              </a:ext>
            </a:extLst>
          </p:cNvPr>
          <p:cNvGraphicFramePr>
            <a:graphicFrameLocks noGrp="1"/>
          </p:cNvGraphicFramePr>
          <p:nvPr>
            <p:ph idx="1"/>
            <p:extLst>
              <p:ext uri="{D42A27DB-BD31-4B8C-83A1-F6EECF244321}">
                <p14:modId xmlns:p14="http://schemas.microsoft.com/office/powerpoint/2010/main" val="1039863671"/>
              </p:ext>
            </p:extLst>
          </p:nvPr>
        </p:nvGraphicFramePr>
        <p:xfrm>
          <a:off x="644056" y="2112579"/>
          <a:ext cx="11002512"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9695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8">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B5005-7331-4A9C-86FF-1CF9B81F951A}"/>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a:cs typeface="Calibri Light"/>
              </a:rPr>
              <a:t>Take a second look!</a:t>
            </a:r>
          </a:p>
        </p:txBody>
      </p:sp>
      <p:sp>
        <p:nvSpPr>
          <p:cNvPr id="4" name="Text Placeholder 3">
            <a:extLst>
              <a:ext uri="{FF2B5EF4-FFF2-40B4-BE49-F238E27FC236}">
                <a16:creationId xmlns:a16="http://schemas.microsoft.com/office/drawing/2014/main" id="{1E2724AE-B683-4733-A79E-4BB57347DB29}"/>
              </a:ext>
            </a:extLst>
          </p:cNvPr>
          <p:cNvSpPr>
            <a:spLocks noGrp="1"/>
          </p:cNvSpPr>
          <p:nvPr>
            <p:ph type="body" sz="half" idx="2"/>
          </p:nvPr>
        </p:nvSpPr>
        <p:spPr>
          <a:xfrm>
            <a:off x="838200" y="4629235"/>
            <a:ext cx="3785514" cy="1680298"/>
          </a:xfrm>
          <a:noFill/>
        </p:spPr>
        <p:txBody>
          <a:bodyPr vert="horz" lIns="91440" tIns="45720" rIns="91440" bIns="45720" rtlCol="0" anchor="t">
            <a:normAutofit/>
          </a:bodyPr>
          <a:lstStyle/>
          <a:p>
            <a:r>
              <a:rPr lang="en-US" sz="2400"/>
              <a:t>Review the entire document before sending. Have a colleague proofread if possible. </a:t>
            </a:r>
          </a:p>
        </p:txBody>
      </p:sp>
      <p:pic>
        <p:nvPicPr>
          <p:cNvPr id="6" name="Picture 6" descr="Pair of eyeglasses placed on top of an open book page. ">
            <a:extLst>
              <a:ext uri="{FF2B5EF4-FFF2-40B4-BE49-F238E27FC236}">
                <a16:creationId xmlns:a16="http://schemas.microsoft.com/office/drawing/2014/main" id="{B39F815D-F8F9-4CE8-B8CC-E23A6E8D5A53}"/>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
          <a:stretch/>
        </p:blipFill>
        <p:spPr>
          <a:xfrm>
            <a:off x="5009505" y="10"/>
            <a:ext cx="7182495" cy="6857990"/>
          </a:xfrm>
          <a:prstGeom prst="rect">
            <a:avLst/>
          </a:prstGeom>
        </p:spPr>
      </p:pic>
      <p:sp>
        <p:nvSpPr>
          <p:cNvPr id="7" name="TextBox 6">
            <a:extLst>
              <a:ext uri="{FF2B5EF4-FFF2-40B4-BE49-F238E27FC236}">
                <a16:creationId xmlns:a16="http://schemas.microsoft.com/office/drawing/2014/main" id="{9E99E8F8-89A7-41CE-9535-10B30CBA0C8B}"/>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3267344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43511-334A-48AA-AD00-DAF82CFA0A97}"/>
              </a:ext>
            </a:extLst>
          </p:cNvPr>
          <p:cNvSpPr>
            <a:spLocks noGrp="1"/>
          </p:cNvSpPr>
          <p:nvPr>
            <p:ph type="title"/>
          </p:nvPr>
        </p:nvSpPr>
        <p:spPr>
          <a:xfrm>
            <a:off x="524741" y="620392"/>
            <a:ext cx="3808268" cy="5504688"/>
          </a:xfrm>
        </p:spPr>
        <p:txBody>
          <a:bodyPr>
            <a:normAutofit/>
          </a:bodyPr>
          <a:lstStyle/>
          <a:p>
            <a:r>
              <a:rPr lang="en-US" sz="6000">
                <a:solidFill>
                  <a:schemeClr val="bg1"/>
                </a:solidFill>
                <a:cs typeface="Calibri Light"/>
              </a:rPr>
              <a:t>Tips and Tricks</a:t>
            </a:r>
          </a:p>
        </p:txBody>
      </p:sp>
      <p:graphicFrame>
        <p:nvGraphicFramePr>
          <p:cNvPr id="5" name="Content Placeholder 2">
            <a:extLst>
              <a:ext uri="{FF2B5EF4-FFF2-40B4-BE49-F238E27FC236}">
                <a16:creationId xmlns:a16="http://schemas.microsoft.com/office/drawing/2014/main" id="{8585E75A-AB8C-42D2-ABDC-9715767F0FA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67826147"/>
              </p:ext>
            </p:extLst>
          </p:nvPr>
        </p:nvGraphicFramePr>
        <p:xfrm>
          <a:off x="5408231" y="580287"/>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319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43511-334A-48AA-AD00-DAF82CFA0A97}"/>
              </a:ext>
            </a:extLst>
          </p:cNvPr>
          <p:cNvSpPr>
            <a:spLocks noGrp="1"/>
          </p:cNvSpPr>
          <p:nvPr>
            <p:ph type="title"/>
          </p:nvPr>
        </p:nvSpPr>
        <p:spPr>
          <a:xfrm>
            <a:off x="524741" y="620392"/>
            <a:ext cx="3808268" cy="5504688"/>
          </a:xfrm>
        </p:spPr>
        <p:txBody>
          <a:bodyPr>
            <a:normAutofit/>
          </a:bodyPr>
          <a:lstStyle/>
          <a:p>
            <a:r>
              <a:rPr lang="en-US" sz="6000">
                <a:solidFill>
                  <a:schemeClr val="bg1"/>
                </a:solidFill>
                <a:cs typeface="Calibri Light"/>
              </a:rPr>
              <a:t>More Tips and Tricks</a:t>
            </a:r>
          </a:p>
        </p:txBody>
      </p:sp>
      <p:graphicFrame>
        <p:nvGraphicFramePr>
          <p:cNvPr id="5" name="Content Placeholder 2">
            <a:extLst>
              <a:ext uri="{FF2B5EF4-FFF2-40B4-BE49-F238E27FC236}">
                <a16:creationId xmlns:a16="http://schemas.microsoft.com/office/drawing/2014/main" id="{8585E75A-AB8C-42D2-ABDC-9715767F0FA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76809544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3206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Woman smiling">
            <a:extLst>
              <a:ext uri="{FF2B5EF4-FFF2-40B4-BE49-F238E27FC236}">
                <a16:creationId xmlns:a16="http://schemas.microsoft.com/office/drawing/2014/main" id="{4FE3454D-7D9B-4AB6-A507-1172B027A9AB}"/>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5A96FA-1444-43B3-8CB4-79FAAA4208E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cs typeface="Calibri Light"/>
              </a:rPr>
              <a:t>Time to Reflect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062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Image of glass jar with coins inside">
            <a:extLst>
              <a:ext uri="{FF2B5EF4-FFF2-40B4-BE49-F238E27FC236}">
                <a16:creationId xmlns:a16="http://schemas.microsoft.com/office/drawing/2014/main" id="{13C18C1B-EF73-439A-8838-C74280240468}"/>
              </a:ext>
            </a:extLst>
          </p:cNvPr>
          <p:cNvPicPr>
            <a:picLocks noChangeAspect="1"/>
          </p:cNvPicPr>
          <p:nvPr/>
        </p:nvPicPr>
        <p:blipFill rotWithShape="1">
          <a:blip r:embed="rId3" cstate="screen">
            <a:alphaModFix amt="50000"/>
            <a:extLst>
              <a:ext uri="{28A0092B-C50C-407E-A947-70E740481C1C}">
                <a14:useLocalDpi xmlns:a14="http://schemas.microsoft.com/office/drawing/2010/main" val="0"/>
              </a:ext>
            </a:extLst>
          </a:blip>
          <a:srcRect r="-1"/>
          <a:stretch/>
        </p:blipFill>
        <p:spPr>
          <a:xfrm>
            <a:off x="20" y="10"/>
            <a:ext cx="12188930" cy="6857990"/>
          </a:xfrm>
          <a:prstGeom prst="rect">
            <a:avLst/>
          </a:prstGeom>
        </p:spPr>
      </p:pic>
      <p:sp>
        <p:nvSpPr>
          <p:cNvPr id="2" name="Title 1">
            <a:extLst>
              <a:ext uri="{FF2B5EF4-FFF2-40B4-BE49-F238E27FC236}">
                <a16:creationId xmlns:a16="http://schemas.microsoft.com/office/drawing/2014/main" id="{6F22A101-A19D-4456-81F1-A575D59C0F6E}"/>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cs typeface="Calibri Light"/>
              </a:rPr>
              <a:t>Budget Building 101</a:t>
            </a:r>
          </a:p>
        </p:txBody>
      </p:sp>
      <p:sp>
        <p:nvSpPr>
          <p:cNvPr id="2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3863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D07B-A6DC-4ABA-8EAE-2095B5C33AB7}"/>
              </a:ext>
            </a:extLst>
          </p:cNvPr>
          <p:cNvSpPr>
            <a:spLocks noGrp="1"/>
          </p:cNvSpPr>
          <p:nvPr>
            <p:ph type="title"/>
          </p:nvPr>
        </p:nvSpPr>
        <p:spPr/>
        <p:txBody>
          <a:bodyPr>
            <a:normAutofit/>
          </a:bodyPr>
          <a:lstStyle/>
          <a:p>
            <a:r>
              <a:rPr lang="en-US">
                <a:cs typeface="Calibri Light"/>
              </a:rPr>
              <a:t>Overview</a:t>
            </a:r>
          </a:p>
        </p:txBody>
      </p:sp>
      <p:sp>
        <p:nvSpPr>
          <p:cNvPr id="3" name="Content Placeholder 2">
            <a:extLst>
              <a:ext uri="{FF2B5EF4-FFF2-40B4-BE49-F238E27FC236}">
                <a16:creationId xmlns:a16="http://schemas.microsoft.com/office/drawing/2014/main" id="{50C7487C-2AC9-4E6A-B888-F6224A48609E}"/>
              </a:ext>
            </a:extLst>
          </p:cNvPr>
          <p:cNvSpPr>
            <a:spLocks noGrp="1"/>
          </p:cNvSpPr>
          <p:nvPr>
            <p:ph idx="1"/>
          </p:nvPr>
        </p:nvSpPr>
        <p:spPr/>
        <p:txBody>
          <a:bodyPr vert="horz" lIns="91440" tIns="45720" rIns="91440" bIns="45720" rtlCol="0" anchor="t">
            <a:normAutofit/>
          </a:bodyPr>
          <a:lstStyle/>
          <a:p>
            <a:r>
              <a:rPr lang="en-US">
                <a:ea typeface="+mn-lt"/>
                <a:cs typeface="+mn-lt"/>
              </a:rPr>
              <a:t>Budget Terminology</a:t>
            </a:r>
          </a:p>
          <a:p>
            <a:r>
              <a:rPr lang="en-US">
                <a:ea typeface="+mn-lt"/>
                <a:cs typeface="+mn-lt"/>
              </a:rPr>
              <a:t>Budget Narrative</a:t>
            </a:r>
          </a:p>
          <a:p>
            <a:r>
              <a:rPr lang="en-US">
                <a:ea typeface="+mn-lt"/>
                <a:cs typeface="+mn-lt"/>
              </a:rPr>
              <a:t>Building a Budget</a:t>
            </a:r>
          </a:p>
          <a:p>
            <a:r>
              <a:rPr lang="en-US">
                <a:ea typeface="+mn-lt"/>
                <a:cs typeface="+mn-lt"/>
              </a:rPr>
              <a:t>Budget Tips &amp; Tricks</a:t>
            </a:r>
            <a:endParaRPr lang="en-US"/>
          </a:p>
          <a:p>
            <a:pPr marL="0"/>
            <a:endParaRPr lang="en-US">
              <a:ea typeface="+mn-lt"/>
              <a:cs typeface="+mn-lt"/>
            </a:endParaRPr>
          </a:p>
          <a:p>
            <a:endParaRPr lang="en-US">
              <a:cs typeface="Calibri"/>
            </a:endParaRPr>
          </a:p>
        </p:txBody>
      </p:sp>
      <p:pic>
        <p:nvPicPr>
          <p:cNvPr id="6" name="Picture 7" descr="Desk with productivity items">
            <a:extLst>
              <a:ext uri="{FF2B5EF4-FFF2-40B4-BE49-F238E27FC236}">
                <a16:creationId xmlns:a16="http://schemas.microsoft.com/office/drawing/2014/main" id="{61F5DD47-D880-499E-963F-8B0DC1DDD20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311977" y="10"/>
            <a:ext cx="5878500" cy="628104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56480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EC4753A-6769-4F73-BA8B-52B9020F412F}"/>
              </a:ext>
            </a:extLst>
          </p:cNvPr>
          <p:cNvSpPr>
            <a:spLocks noGrp="1"/>
          </p:cNvSpPr>
          <p:nvPr>
            <p:ph type="ctrTitle"/>
          </p:nvPr>
        </p:nvSpPr>
        <p:spPr>
          <a:xfrm>
            <a:off x="599609" y="679731"/>
            <a:ext cx="4171994" cy="3736540"/>
          </a:xfrm>
        </p:spPr>
        <p:txBody>
          <a:bodyPr vert="horz" lIns="91440" tIns="45720" rIns="91440" bIns="45720" rtlCol="0" anchor="b">
            <a:normAutofit/>
          </a:bodyPr>
          <a:lstStyle/>
          <a:p>
            <a:pPr algn="l"/>
            <a:r>
              <a:rPr lang="en-US" kern="1200">
                <a:solidFill>
                  <a:schemeClr val="tx1"/>
                </a:solidFill>
                <a:latin typeface="+mj-lt"/>
                <a:ea typeface="+mj-ea"/>
                <a:cs typeface="+mj-cs"/>
              </a:rPr>
              <a:t>Terminology</a:t>
            </a:r>
          </a:p>
        </p:txBody>
      </p:sp>
      <p:grpSp>
        <p:nvGrpSpPr>
          <p:cNvPr id="15" name="Group 14">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6" name="Straight Connector 15">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Word cloud containing words relevant to grant management such as budget, benefit, need, quotes, money, direct, indirect, salaries, funding, opportunity, funding announcement, quotes, evaluate, etcetera. ">
            <a:extLst>
              <a:ext uri="{FF2B5EF4-FFF2-40B4-BE49-F238E27FC236}">
                <a16:creationId xmlns:a16="http://schemas.microsoft.com/office/drawing/2014/main" id="{1F1E4D00-B6CE-48E4-9338-22A85939CA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40572" y="569297"/>
            <a:ext cx="5608830" cy="5608830"/>
          </a:xfrm>
          <a:prstGeom prst="rect">
            <a:avLst/>
          </a:prstGeom>
        </p:spPr>
      </p:pic>
    </p:spTree>
    <p:extLst>
      <p:ext uri="{BB962C8B-B14F-4D97-AF65-F5344CB8AC3E}">
        <p14:creationId xmlns:p14="http://schemas.microsoft.com/office/powerpoint/2010/main" val="3849925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219B983-4D7B-4A6C-96DE-45C1EA2B52F5}"/>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6600">
                <a:solidFill>
                  <a:srgbClr val="FFFFFF"/>
                </a:solidFill>
              </a:rPr>
              <a:t>Let's participate</a:t>
            </a:r>
            <a:r>
              <a:rPr lang="en-US" sz="6600" kern="1200">
                <a:solidFill>
                  <a:srgbClr val="FFFFFF"/>
                </a:solidFill>
                <a:latin typeface="+mj-lt"/>
                <a:ea typeface="+mj-ea"/>
                <a:cs typeface="+mj-cs"/>
              </a:rPr>
              <a:t>!</a:t>
            </a:r>
          </a:p>
        </p:txBody>
      </p:sp>
      <p:sp>
        <p:nvSpPr>
          <p:cNvPr id="3" name="Content Placeholder 2">
            <a:extLst>
              <a:ext uri="{FF2B5EF4-FFF2-40B4-BE49-F238E27FC236}">
                <a16:creationId xmlns:a16="http://schemas.microsoft.com/office/drawing/2014/main" id="{F294E3BC-E562-4D4F-BDAD-3DA5F52DF590}"/>
              </a:ext>
            </a:extLst>
          </p:cNvPr>
          <p:cNvSpPr>
            <a:spLocks noGrp="1"/>
          </p:cNvSpPr>
          <p:nvPr>
            <p:ph idx="1"/>
          </p:nvPr>
        </p:nvSpPr>
        <p:spPr>
          <a:xfrm>
            <a:off x="2634916" y="4533813"/>
            <a:ext cx="6930189" cy="938463"/>
          </a:xfrm>
        </p:spPr>
        <p:txBody>
          <a:bodyPr vert="horz" lIns="91440" tIns="45720" rIns="91440" bIns="45720" rtlCol="0" anchor="t">
            <a:noAutofit/>
          </a:bodyPr>
          <a:lstStyle/>
          <a:p>
            <a:pPr marL="0" indent="0" algn="ctr">
              <a:buNone/>
            </a:pPr>
            <a:r>
              <a:rPr lang="en-US" sz="3200" kern="1200">
                <a:solidFill>
                  <a:srgbClr val="FFFFFF"/>
                </a:solidFill>
                <a:latin typeface="+mn-lt"/>
                <a:ea typeface="+mn-ea"/>
                <a:cs typeface="+mn-cs"/>
              </a:rPr>
              <a:t>What are some budget </a:t>
            </a:r>
            <a:r>
              <a:rPr lang="en-US" sz="3200">
                <a:solidFill>
                  <a:srgbClr val="FFFFFF"/>
                </a:solidFill>
              </a:rPr>
              <a:t>terms that</a:t>
            </a:r>
            <a:r>
              <a:rPr lang="en-US" sz="3200" kern="1200">
                <a:solidFill>
                  <a:srgbClr val="FFFFFF"/>
                </a:solidFill>
                <a:latin typeface="+mn-lt"/>
                <a:ea typeface="+mn-ea"/>
                <a:cs typeface="+mn-cs"/>
              </a:rPr>
              <a:t> </a:t>
            </a:r>
            <a:r>
              <a:rPr lang="en-US" sz="3200">
                <a:solidFill>
                  <a:srgbClr val="FFFFFF"/>
                </a:solidFill>
              </a:rPr>
              <a:t>you</a:t>
            </a:r>
            <a:r>
              <a:rPr lang="en-US" sz="3200" kern="1200">
                <a:solidFill>
                  <a:srgbClr val="FFFFFF"/>
                </a:solidFill>
                <a:latin typeface="+mn-lt"/>
                <a:ea typeface="+mn-ea"/>
                <a:cs typeface="+mn-cs"/>
              </a:rPr>
              <a:t> are </a:t>
            </a:r>
            <a:r>
              <a:rPr lang="en-US" sz="3200">
                <a:solidFill>
                  <a:srgbClr val="FFFFFF"/>
                </a:solidFill>
              </a:rPr>
              <a:t>already </a:t>
            </a:r>
            <a:r>
              <a:rPr lang="en-US" sz="3200" kern="1200">
                <a:solidFill>
                  <a:srgbClr val="FFFFFF"/>
                </a:solidFill>
                <a:latin typeface="+mn-lt"/>
                <a:ea typeface="+mn-ea"/>
                <a:cs typeface="+mn-cs"/>
              </a:rPr>
              <a:t>familiar with?</a:t>
            </a:r>
            <a:r>
              <a:rPr lang="en-US" sz="3200">
                <a:solidFill>
                  <a:srgbClr val="FFFFFF"/>
                </a:solidFill>
              </a:rPr>
              <a:t> </a:t>
            </a:r>
            <a:endParaRPr lang="en-US" sz="3200" kern="1200">
              <a:solidFill>
                <a:srgbClr val="FFFFFF"/>
              </a:solidFill>
              <a:latin typeface="+mn-lt"/>
              <a:cs typeface="Calibri"/>
            </a:endParaRP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098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B983-4D7B-4A6C-96DE-45C1EA2B52F5}"/>
              </a:ext>
            </a:extLst>
          </p:cNvPr>
          <p:cNvSpPr>
            <a:spLocks noGrp="1"/>
          </p:cNvSpPr>
          <p:nvPr>
            <p:ph type="title"/>
          </p:nvPr>
        </p:nvSpPr>
        <p:spPr>
          <a:xfrm>
            <a:off x="466636" y="3623453"/>
            <a:ext cx="3290887" cy="2452687"/>
          </a:xfrm>
        </p:spPr>
        <p:txBody>
          <a:bodyPr anchor="ctr">
            <a:normAutofit/>
          </a:bodyPr>
          <a:lstStyle/>
          <a:p>
            <a:r>
              <a:rPr lang="en-US" sz="3600" dirty="0">
                <a:cs typeface="Calibri Light"/>
              </a:rPr>
              <a:t>Terminology: Scope of Work </a:t>
            </a:r>
            <a:endParaRPr lang="en-US" sz="3600" dirty="0"/>
          </a:p>
        </p:txBody>
      </p:sp>
      <p:pic>
        <p:nvPicPr>
          <p:cNvPr id="4" name="Picture 4" descr="Letters spelling the word Scope.&#10;&#10;">
            <a:extLst>
              <a:ext uri="{FF2B5EF4-FFF2-40B4-BE49-F238E27FC236}">
                <a16:creationId xmlns:a16="http://schemas.microsoft.com/office/drawing/2014/main" id="{009729BF-86C8-4109-821E-9A5960FE230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294E3BC-E562-4D4F-BDAD-3DA5F52DF590}"/>
              </a:ext>
            </a:extLst>
          </p:cNvPr>
          <p:cNvSpPr>
            <a:spLocks noGrp="1"/>
          </p:cNvSpPr>
          <p:nvPr>
            <p:ph idx="1"/>
          </p:nvPr>
        </p:nvSpPr>
        <p:spPr>
          <a:xfrm>
            <a:off x="4243273" y="3993989"/>
            <a:ext cx="7485413" cy="2452687"/>
          </a:xfrm>
        </p:spPr>
        <p:txBody>
          <a:bodyPr vert="horz" lIns="91440" tIns="45720" rIns="91440" bIns="45720" rtlCol="0" anchor="ctr">
            <a:normAutofit/>
          </a:bodyPr>
          <a:lstStyle/>
          <a:p>
            <a:r>
              <a:rPr lang="en-US" sz="2400" b="1">
                <a:ea typeface="+mn-lt"/>
                <a:cs typeface="+mn-lt"/>
              </a:rPr>
              <a:t>"The aims, objectives, and purposes of a grant</a:t>
            </a:r>
            <a:r>
              <a:rPr lang="en-US" sz="2400">
                <a:ea typeface="+mn-lt"/>
                <a:cs typeface="+mn-lt"/>
              </a:rPr>
              <a:t>; as well as the methodology, approach, analyses or other activities; and the tools, technologies, and timeframes needed to meet the grant's objectives"</a:t>
            </a:r>
            <a:endParaRPr lang="en-US" sz="2400">
              <a:cs typeface="Calibri"/>
            </a:endParaRPr>
          </a:p>
          <a:p>
            <a:pPr marL="0" indent="0">
              <a:buNone/>
            </a:pPr>
            <a:endParaRPr lang="en-US" sz="1800">
              <a:cs typeface="Calibri"/>
            </a:endParaRPr>
          </a:p>
          <a:p>
            <a:pPr lvl="1"/>
            <a:endParaRPr lang="en-US" sz="1800">
              <a:cs typeface="Calibri"/>
            </a:endParaRPr>
          </a:p>
        </p:txBody>
      </p:sp>
    </p:spTree>
    <p:extLst>
      <p:ext uri="{BB962C8B-B14F-4D97-AF65-F5344CB8AC3E}">
        <p14:creationId xmlns:p14="http://schemas.microsoft.com/office/powerpoint/2010/main" val="3908410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1554B-575F-4EB8-A29B-7550D6B59F11}"/>
              </a:ext>
            </a:extLst>
          </p:cNvPr>
          <p:cNvSpPr>
            <a:spLocks noGrp="1"/>
          </p:cNvSpPr>
          <p:nvPr>
            <p:ph type="title"/>
          </p:nvPr>
        </p:nvSpPr>
        <p:spPr>
          <a:xfrm>
            <a:off x="640080" y="4777739"/>
            <a:ext cx="3418990" cy="1412119"/>
          </a:xfrm>
        </p:spPr>
        <p:txBody>
          <a:bodyPr vert="horz" lIns="91440" tIns="45720" rIns="91440" bIns="45720" rtlCol="0">
            <a:normAutofit/>
          </a:bodyPr>
          <a:lstStyle/>
          <a:p>
            <a:r>
              <a:rPr lang="en-US" sz="4800" dirty="0">
                <a:cs typeface="Calibri Light"/>
              </a:rPr>
              <a:t>Cost Principles</a:t>
            </a:r>
            <a:endParaRPr lang="en-US" sz="4800" dirty="0"/>
          </a:p>
        </p:txBody>
      </p:sp>
      <p:pic>
        <p:nvPicPr>
          <p:cNvPr id="3" name="Picture 3" descr="Picture of a hand drawing a dollar sign.">
            <a:extLst>
              <a:ext uri="{FF2B5EF4-FFF2-40B4-BE49-F238E27FC236}">
                <a16:creationId xmlns:a16="http://schemas.microsoft.com/office/drawing/2014/main" id="{584ED6BA-9F13-48CF-886E-826D29FE5A5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7"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7FA8E8-7EBC-4C20-BC9E-BE95EE359C4E}"/>
              </a:ext>
            </a:extLst>
          </p:cNvPr>
          <p:cNvSpPr txBox="1"/>
          <p:nvPr/>
        </p:nvSpPr>
        <p:spPr>
          <a:xfrm>
            <a:off x="7508240" y="529336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What is a cost principle?</a:t>
            </a:r>
            <a:endParaRPr lang="en-US">
              <a:solidFill>
                <a:srgbClr val="FF0000"/>
              </a:solidFill>
              <a:cs typeface="Calibri"/>
            </a:endParaRPr>
          </a:p>
        </p:txBody>
      </p:sp>
    </p:spTree>
    <p:extLst>
      <p:ext uri="{BB962C8B-B14F-4D97-AF65-F5344CB8AC3E}">
        <p14:creationId xmlns:p14="http://schemas.microsoft.com/office/powerpoint/2010/main" val="162014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Binoculars reflecting a sunset and laying on table by the sea">
            <a:extLst>
              <a:ext uri="{FF2B5EF4-FFF2-40B4-BE49-F238E27FC236}">
                <a16:creationId xmlns:a16="http://schemas.microsoft.com/office/drawing/2014/main" id="{CAC414EA-B816-4487-BCC5-12480ABD5B0E}"/>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8"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ABAF18-2E1C-4318-9C79-0542C29369A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Locating Funding</a:t>
            </a:r>
          </a:p>
        </p:txBody>
      </p:sp>
      <p:cxnSp>
        <p:nvCxnSpPr>
          <p:cNvPr id="19"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078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475F31-BA0F-4C0B-B153-A05A19E2416C}"/>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cs typeface="Calibri Light"/>
              </a:rPr>
              <a:t>Allocable</a:t>
            </a:r>
          </a:p>
        </p:txBody>
      </p:sp>
      <p:sp>
        <p:nvSpPr>
          <p:cNvPr id="6" name="Content Placeholder 5">
            <a:extLst>
              <a:ext uri="{FF2B5EF4-FFF2-40B4-BE49-F238E27FC236}">
                <a16:creationId xmlns:a16="http://schemas.microsoft.com/office/drawing/2014/main" id="{2D40EE5D-5AFD-4357-A425-3932A08E73AB}"/>
              </a:ext>
            </a:extLst>
          </p:cNvPr>
          <p:cNvSpPr>
            <a:spLocks noGrp="1"/>
          </p:cNvSpPr>
          <p:nvPr>
            <p:ph sz="quarter" idx="4"/>
          </p:nvPr>
        </p:nvSpPr>
        <p:spPr>
          <a:xfrm>
            <a:off x="890339" y="4636008"/>
            <a:ext cx="3734014" cy="1572768"/>
          </a:xfrm>
        </p:spPr>
        <p:txBody>
          <a:bodyPr vert="horz" lIns="91440" tIns="45720" rIns="91440" bIns="45720" rtlCol="0">
            <a:normAutofit/>
          </a:bodyPr>
          <a:lstStyle/>
          <a:p>
            <a:pPr marL="0" indent="0">
              <a:buNone/>
            </a:pPr>
            <a:r>
              <a:rPr lang="en-US" sz="2400"/>
              <a:t>Expenses charged to the grant are in proportion to the benefit being received by the project</a:t>
            </a:r>
          </a:p>
        </p:txBody>
      </p:sp>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vintage weighing scales">
            <a:extLst>
              <a:ext uri="{FF2B5EF4-FFF2-40B4-BE49-F238E27FC236}">
                <a16:creationId xmlns:a16="http://schemas.microsoft.com/office/drawing/2014/main" id="{1212DE8B-CA2F-4647-B075-2746B22B41AF}"/>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r="-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8773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7F63AE-809C-43EB-838C-D708E67E298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Allowable</a:t>
            </a:r>
            <a:endParaRPr lang="en-US"/>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833400-47B8-4BFE-A9E7-0621DA1390D7}"/>
              </a:ext>
            </a:extLst>
          </p:cNvPr>
          <p:cNvSpPr>
            <a:spLocks noGrp="1"/>
          </p:cNvSpPr>
          <p:nvPr>
            <p:ph sz="quarter" idx="4"/>
          </p:nvPr>
        </p:nvSpPr>
        <p:spPr>
          <a:xfrm>
            <a:off x="640080" y="2872899"/>
            <a:ext cx="4243589" cy="3320668"/>
          </a:xfrm>
        </p:spPr>
        <p:txBody>
          <a:bodyPr vert="horz" lIns="91440" tIns="45720" rIns="91440" bIns="45720" rtlCol="0">
            <a:normAutofit/>
          </a:bodyPr>
          <a:lstStyle/>
          <a:p>
            <a:r>
              <a:rPr lang="en-US" sz="2200"/>
              <a:t>The costs are allocable to the project</a:t>
            </a:r>
          </a:p>
          <a:p>
            <a:r>
              <a:rPr lang="en-US" sz="2200"/>
              <a:t>Conforms to the conditions of the funding opportunity</a:t>
            </a:r>
          </a:p>
          <a:p>
            <a:r>
              <a:rPr lang="en-US" sz="2200"/>
              <a:t>Is legal</a:t>
            </a:r>
          </a:p>
          <a:p>
            <a:r>
              <a:rPr lang="en-US" sz="2200"/>
              <a:t>Consistently considered to be a direct/ indirect cost</a:t>
            </a:r>
          </a:p>
          <a:p>
            <a:r>
              <a:rPr lang="en-US" sz="2200"/>
              <a:t>A reasonable and justifiable expense</a:t>
            </a:r>
          </a:p>
          <a:p>
            <a:endParaRPr lang="en-US" sz="2200"/>
          </a:p>
        </p:txBody>
      </p:sp>
      <p:pic>
        <p:nvPicPr>
          <p:cNvPr id="7" name="Picture 7" descr="A gavel hitting a pile of $100 bills">
            <a:extLst>
              <a:ext uri="{FF2B5EF4-FFF2-40B4-BE49-F238E27FC236}">
                <a16:creationId xmlns:a16="http://schemas.microsoft.com/office/drawing/2014/main" id="{544D9C5B-6BD7-4552-8D01-38EBE2BD62D7}"/>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1171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2416F-DE46-4CA0-8AB0-916CEC49F530}"/>
              </a:ext>
            </a:extLst>
          </p:cNvPr>
          <p:cNvSpPr>
            <a:spLocks noGrp="1"/>
          </p:cNvSpPr>
          <p:nvPr>
            <p:ph type="title"/>
          </p:nvPr>
        </p:nvSpPr>
        <p:spPr/>
        <p:txBody>
          <a:bodyPr/>
          <a:lstStyle/>
          <a:p>
            <a:r>
              <a:rPr lang="en-US">
                <a:cs typeface="Calibri Light"/>
              </a:rPr>
              <a:t>Examples of Unallowable Costs</a:t>
            </a:r>
            <a:endParaRPr lang="en-US"/>
          </a:p>
        </p:txBody>
      </p:sp>
      <p:sp>
        <p:nvSpPr>
          <p:cNvPr id="3" name="Content Placeholder 2">
            <a:extLst>
              <a:ext uri="{FF2B5EF4-FFF2-40B4-BE49-F238E27FC236}">
                <a16:creationId xmlns:a16="http://schemas.microsoft.com/office/drawing/2014/main" id="{2AB3D1DE-1041-4D16-862E-02E46D9567EF}"/>
              </a:ext>
            </a:extLst>
          </p:cNvPr>
          <p:cNvSpPr>
            <a:spLocks noGrp="1"/>
          </p:cNvSpPr>
          <p:nvPr>
            <p:ph idx="1"/>
          </p:nvPr>
        </p:nvSpPr>
        <p:spPr/>
        <p:txBody>
          <a:bodyPr vert="horz" lIns="91440" tIns="45720" rIns="91440" bIns="45720" rtlCol="0" anchor="t">
            <a:normAutofit/>
          </a:bodyPr>
          <a:lstStyle/>
          <a:p>
            <a:r>
              <a:rPr lang="en-US">
                <a:cs typeface="Calibri"/>
              </a:rPr>
              <a:t>Entertainment</a:t>
            </a:r>
          </a:p>
          <a:p>
            <a:r>
              <a:rPr lang="en-US">
                <a:cs typeface="Calibri"/>
              </a:rPr>
              <a:t>Food*</a:t>
            </a:r>
          </a:p>
          <a:p>
            <a:r>
              <a:rPr lang="en-US">
                <a:cs typeface="Calibri"/>
              </a:rPr>
              <a:t>Personal expenses</a:t>
            </a:r>
          </a:p>
          <a:p>
            <a:r>
              <a:rPr lang="en-US">
                <a:cs typeface="Calibri"/>
              </a:rPr>
              <a:t>Alcohol</a:t>
            </a:r>
          </a:p>
          <a:p>
            <a:r>
              <a:rPr lang="en-US">
                <a:cs typeface="Calibri"/>
              </a:rPr>
              <a:t>Membership Fees*</a:t>
            </a:r>
          </a:p>
          <a:p>
            <a:pPr marL="0" indent="0">
              <a:buNone/>
            </a:pPr>
            <a:endParaRPr lang="en-US">
              <a:cs typeface="Calibri"/>
            </a:endParaRPr>
          </a:p>
        </p:txBody>
      </p:sp>
      <p:pic>
        <p:nvPicPr>
          <p:cNvPr id="6" name="Graphic 6" descr="Pizza outline">
            <a:extLst>
              <a:ext uri="{FF2B5EF4-FFF2-40B4-BE49-F238E27FC236}">
                <a16:creationId xmlns:a16="http://schemas.microsoft.com/office/drawing/2014/main" id="{E7E7C2DD-FF6B-43A2-A1D2-8AEA51CA3F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0913" y="2224177"/>
            <a:ext cx="2898475" cy="2840966"/>
          </a:xfrm>
          <a:prstGeom prst="rect">
            <a:avLst/>
          </a:prstGeom>
        </p:spPr>
      </p:pic>
      <p:pic>
        <p:nvPicPr>
          <p:cNvPr id="7" name="Graphic 7" descr="No sign outline">
            <a:extLst>
              <a:ext uri="{FF2B5EF4-FFF2-40B4-BE49-F238E27FC236}">
                <a16:creationId xmlns:a16="http://schemas.microsoft.com/office/drawing/2014/main" id="{09AB2B18-764D-4E79-BD0F-1FEE80A108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8196" y="901460"/>
            <a:ext cx="5543909" cy="5472022"/>
          </a:xfrm>
          <a:prstGeom prst="rect">
            <a:avLst/>
          </a:prstGeom>
        </p:spPr>
      </p:pic>
    </p:spTree>
    <p:extLst>
      <p:ext uri="{BB962C8B-B14F-4D97-AF65-F5344CB8AC3E}">
        <p14:creationId xmlns:p14="http://schemas.microsoft.com/office/powerpoint/2010/main" val="3403475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C08D2B-7F35-45D5-B3DA-07B2AEC4B49F}"/>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kern="1200" dirty="0">
                <a:solidFill>
                  <a:schemeClr val="tx1"/>
                </a:solidFill>
                <a:latin typeface="+mj-lt"/>
                <a:ea typeface="+mj-ea"/>
                <a:cs typeface="+mj-cs"/>
              </a:rPr>
              <a:t>Reasonable</a:t>
            </a:r>
          </a:p>
        </p:txBody>
      </p:sp>
      <p:sp>
        <p:nvSpPr>
          <p:cNvPr id="10"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shape of a person with the words reasonable person pointing to the shape.&#10;&#10;">
            <a:extLst>
              <a:ext uri="{FF2B5EF4-FFF2-40B4-BE49-F238E27FC236}">
                <a16:creationId xmlns:a16="http://schemas.microsoft.com/office/drawing/2014/main" id="{C8C37E63-88F0-484F-95E2-BE95803A299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54296" y="938369"/>
            <a:ext cx="6894576" cy="3298765"/>
          </a:xfrm>
          <a:prstGeom prst="rect">
            <a:avLst/>
          </a:prstGeom>
        </p:spPr>
      </p:pic>
      <p:sp>
        <p:nvSpPr>
          <p:cNvPr id="4" name="Content Placeholder 3">
            <a:extLst>
              <a:ext uri="{FF2B5EF4-FFF2-40B4-BE49-F238E27FC236}">
                <a16:creationId xmlns:a16="http://schemas.microsoft.com/office/drawing/2014/main" id="{B4172924-B69A-44D3-8576-ECBFDAF7CDA8}"/>
              </a:ext>
            </a:extLst>
          </p:cNvPr>
          <p:cNvSpPr>
            <a:spLocks noGrp="1"/>
          </p:cNvSpPr>
          <p:nvPr>
            <p:ph sz="half" idx="2"/>
          </p:nvPr>
        </p:nvSpPr>
        <p:spPr>
          <a:xfrm>
            <a:off x="4654296" y="4798577"/>
            <a:ext cx="6894576" cy="1428487"/>
          </a:xfrm>
        </p:spPr>
        <p:txBody>
          <a:bodyPr vert="horz" lIns="91440" tIns="45720" rIns="91440" bIns="45720" rtlCol="0" anchor="t">
            <a:normAutofit/>
          </a:bodyPr>
          <a:lstStyle/>
          <a:p>
            <a:r>
              <a:rPr lang="en-US" sz="2200"/>
              <a:t>The amount requested/ charged is not considered to be excessive</a:t>
            </a:r>
          </a:p>
          <a:p>
            <a:r>
              <a:rPr lang="en-US" sz="2200"/>
              <a:t>The Prudent Person Test</a:t>
            </a:r>
          </a:p>
        </p:txBody>
      </p:sp>
    </p:spTree>
    <p:extLst>
      <p:ext uri="{BB962C8B-B14F-4D97-AF65-F5344CB8AC3E}">
        <p14:creationId xmlns:p14="http://schemas.microsoft.com/office/powerpoint/2010/main" val="4189215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B6C331-2135-4715-838E-8BAF4DC1DC22}"/>
              </a:ext>
            </a:extLst>
          </p:cNvPr>
          <p:cNvSpPr>
            <a:spLocks noGrp="1"/>
          </p:cNvSpPr>
          <p:nvPr>
            <p:ph type="title"/>
          </p:nvPr>
        </p:nvSpPr>
        <p:spPr>
          <a:xfrm>
            <a:off x="640080" y="325369"/>
            <a:ext cx="4368602" cy="1956841"/>
          </a:xfrm>
        </p:spPr>
        <p:txBody>
          <a:bodyPr anchor="b">
            <a:normAutofit/>
          </a:bodyPr>
          <a:lstStyle/>
          <a:p>
            <a:r>
              <a:rPr lang="en-US" sz="5400">
                <a:cs typeface="Calibri Light"/>
              </a:rPr>
              <a:t>Direct Costs</a:t>
            </a:r>
            <a:endParaRPr lang="en-US"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D0C2D0-A1D7-4EFC-995D-68DD5A3C2D2E}"/>
              </a:ext>
            </a:extLst>
          </p:cNvPr>
          <p:cNvSpPr>
            <a:spLocks noGrp="1"/>
          </p:cNvSpPr>
          <p:nvPr>
            <p:ph idx="1"/>
          </p:nvPr>
        </p:nvSpPr>
        <p:spPr>
          <a:xfrm>
            <a:off x="640080" y="2872899"/>
            <a:ext cx="4243589" cy="3320668"/>
          </a:xfrm>
        </p:spPr>
        <p:txBody>
          <a:bodyPr vert="horz" lIns="91440" tIns="45720" rIns="91440" bIns="45720" rtlCol="0">
            <a:normAutofit/>
          </a:bodyPr>
          <a:lstStyle/>
          <a:p>
            <a:pPr>
              <a:buFont typeface="Arial"/>
              <a:buChar char="•"/>
            </a:pPr>
            <a:r>
              <a:rPr lang="en-US" sz="2200">
                <a:latin typeface="Calibri"/>
                <a:ea typeface="+mn-lt"/>
                <a:cs typeface="Calibri"/>
              </a:rPr>
              <a:t>Easily identified within a specific project </a:t>
            </a:r>
            <a:endParaRPr lang="en-US" sz="2200">
              <a:ea typeface="+mn-lt"/>
              <a:cs typeface="+mn-lt"/>
            </a:endParaRPr>
          </a:p>
          <a:p>
            <a:pPr>
              <a:buFont typeface="Arial"/>
              <a:buChar char="•"/>
            </a:pPr>
            <a:r>
              <a:rPr lang="en-US" sz="2200">
                <a:latin typeface="Calibri"/>
                <a:ea typeface="+mn-lt"/>
                <a:cs typeface="Calibri"/>
              </a:rPr>
              <a:t>Allowable expenses in line with Cost Principles (rules of spending)</a:t>
            </a:r>
            <a:endParaRPr lang="en-US" sz="2200">
              <a:ea typeface="+mn-lt"/>
              <a:cs typeface="+mn-lt"/>
            </a:endParaRPr>
          </a:p>
          <a:p>
            <a:pPr>
              <a:buFont typeface="Arial"/>
              <a:buChar char="•"/>
            </a:pPr>
            <a:r>
              <a:rPr lang="en-US" sz="2200">
                <a:latin typeface="Calibri"/>
                <a:ea typeface="+mn-lt"/>
                <a:cs typeface="Calibri"/>
              </a:rPr>
              <a:t>•Direct Salaries and Wages</a:t>
            </a:r>
            <a:endParaRPr lang="en-US" sz="2200">
              <a:ea typeface="+mn-lt"/>
              <a:cs typeface="+mn-lt"/>
            </a:endParaRPr>
          </a:p>
          <a:p>
            <a:pPr>
              <a:buFont typeface="Arial"/>
              <a:buChar char="•"/>
            </a:pPr>
            <a:r>
              <a:rPr lang="en-US" sz="2200">
                <a:latin typeface="Calibri"/>
                <a:ea typeface="+mn-lt"/>
                <a:cs typeface="Calibri"/>
              </a:rPr>
              <a:t>•Materials &amp; Supplies</a:t>
            </a:r>
            <a:endParaRPr lang="en-US" sz="2200">
              <a:ea typeface="+mn-lt"/>
              <a:cs typeface="+mn-lt"/>
            </a:endParaRPr>
          </a:p>
          <a:p>
            <a:pPr>
              <a:buFont typeface="Arial"/>
              <a:buChar char="•"/>
            </a:pPr>
            <a:r>
              <a:rPr lang="en-US" sz="2200">
                <a:latin typeface="Calibri"/>
                <a:ea typeface="+mn-lt"/>
                <a:cs typeface="Calibri"/>
              </a:rPr>
              <a:t>•Consultants &amp; Subcontracts</a:t>
            </a:r>
            <a:endParaRPr lang="en-US" sz="2200">
              <a:ea typeface="+mn-lt"/>
              <a:cs typeface="+mn-lt"/>
            </a:endParaRPr>
          </a:p>
          <a:p>
            <a:pPr>
              <a:buFont typeface="Arial"/>
              <a:buChar char="•"/>
            </a:pPr>
            <a:endParaRPr lang="en-US" sz="2200">
              <a:ea typeface="+mn-lt"/>
              <a:cs typeface="+mn-lt"/>
            </a:endParaRPr>
          </a:p>
          <a:p>
            <a:pPr marL="0" indent="0">
              <a:buNone/>
            </a:pPr>
            <a:endParaRPr lang="en-US" sz="2200">
              <a:latin typeface="Calibri Light"/>
              <a:ea typeface="+mn-lt"/>
              <a:cs typeface="Calibri Light"/>
            </a:endParaRPr>
          </a:p>
        </p:txBody>
      </p:sp>
      <p:pic>
        <p:nvPicPr>
          <p:cNvPr id="5" name="Picture 4" descr="Calculator, pen, compass, money and a paper with graphs printed on it">
            <a:extLst>
              <a:ext uri="{FF2B5EF4-FFF2-40B4-BE49-F238E27FC236}">
                <a16:creationId xmlns:a16="http://schemas.microsoft.com/office/drawing/2014/main" id="{B0EBC848-C2D7-4063-AC0E-2C95D1E28B5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82396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A5FBD-4776-459A-9A2E-9DD1FF75A71C}"/>
              </a:ext>
            </a:extLst>
          </p:cNvPr>
          <p:cNvSpPr>
            <a:spLocks noGrp="1"/>
          </p:cNvSpPr>
          <p:nvPr>
            <p:ph type="title"/>
          </p:nvPr>
        </p:nvSpPr>
        <p:spPr>
          <a:xfrm>
            <a:off x="6739128" y="638089"/>
            <a:ext cx="5163943" cy="1476801"/>
          </a:xfrm>
        </p:spPr>
        <p:txBody>
          <a:bodyPr anchor="b">
            <a:normAutofit/>
          </a:bodyPr>
          <a:lstStyle/>
          <a:p>
            <a:r>
              <a:rPr lang="en-US" sz="4600">
                <a:cs typeface="Calibri Light"/>
              </a:rPr>
              <a:t>Indirect Costs (IDC)</a:t>
            </a:r>
          </a:p>
        </p:txBody>
      </p:sp>
      <p:pic>
        <p:nvPicPr>
          <p:cNvPr id="5" name="Picture 5" descr="Various types of office equipment on a purple background (paper clip, laptop, letter, printer, etcetera).">
            <a:extLst>
              <a:ext uri="{FF2B5EF4-FFF2-40B4-BE49-F238E27FC236}">
                <a16:creationId xmlns:a16="http://schemas.microsoft.com/office/drawing/2014/main" id="{DA473098-4409-4061-8E00-C10AAFDAF9C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30936" y="1893665"/>
            <a:ext cx="5458968" cy="3070670"/>
          </a:xfrm>
          <a:prstGeom prst="rect">
            <a:avLst/>
          </a:prstGeom>
        </p:spPr>
      </p:pic>
      <p:sp>
        <p:nvSpPr>
          <p:cNvPr id="17"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511490-135E-4380-A3FD-8A77BDF1C02B}"/>
              </a:ext>
            </a:extLst>
          </p:cNvPr>
          <p:cNvSpPr>
            <a:spLocks noGrp="1"/>
          </p:cNvSpPr>
          <p:nvPr>
            <p:ph idx="1"/>
          </p:nvPr>
        </p:nvSpPr>
        <p:spPr>
          <a:xfrm>
            <a:off x="6739128" y="2664886"/>
            <a:ext cx="4818888" cy="3550789"/>
          </a:xfrm>
        </p:spPr>
        <p:txBody>
          <a:bodyPr vert="horz" lIns="91440" tIns="45720" rIns="91440" bIns="45720" rtlCol="0" anchor="t">
            <a:normAutofit/>
          </a:bodyPr>
          <a:lstStyle/>
          <a:p>
            <a:r>
              <a:rPr lang="en-US" sz="1900" dirty="0">
                <a:ea typeface="+mn-lt"/>
                <a:cs typeface="+mn-lt"/>
              </a:rPr>
              <a:t>Costs not easily charged to one project but are necessary for the institution to operate – Fringe, Overhead, F&amp;A</a:t>
            </a:r>
          </a:p>
          <a:p>
            <a:pPr lvl="1"/>
            <a:r>
              <a:rPr lang="en-US" sz="1900" dirty="0">
                <a:ea typeface="+mn-lt"/>
                <a:cs typeface="+mn-lt"/>
              </a:rPr>
              <a:t>Example: facility costs (electricity, garbage, general supplies, etc.)</a:t>
            </a:r>
            <a:endParaRPr lang="en-US" sz="1900" dirty="0">
              <a:cs typeface="Calibri" panose="020F0502020204030204"/>
            </a:endParaRPr>
          </a:p>
          <a:p>
            <a:endParaRPr lang="en-US" sz="1900" dirty="0">
              <a:ea typeface="+mn-lt"/>
              <a:cs typeface="+mn-lt"/>
            </a:endParaRPr>
          </a:p>
          <a:p>
            <a:r>
              <a:rPr lang="en-US" sz="1900" dirty="0">
                <a:ea typeface="+mn-lt"/>
                <a:cs typeface="+mn-lt"/>
              </a:rPr>
              <a:t>Some grants do not allow IDC or cap the </a:t>
            </a:r>
            <a:r>
              <a:rPr lang="en-US" sz="1900" dirty="0">
                <a:solidFill>
                  <a:srgbClr val="FF0000"/>
                </a:solidFill>
                <a:ea typeface="+mn-lt"/>
                <a:cs typeface="+mn-lt"/>
              </a:rPr>
              <a:t>allowed percent </a:t>
            </a:r>
            <a:r>
              <a:rPr lang="en-US" sz="1900" dirty="0">
                <a:ea typeface="+mn-lt"/>
                <a:cs typeface="+mn-lt"/>
              </a:rPr>
              <a:t>of IDC</a:t>
            </a:r>
            <a:endParaRPr lang="en-US" sz="1900" dirty="0">
              <a:cs typeface="Calibri"/>
            </a:endParaRPr>
          </a:p>
          <a:p>
            <a:r>
              <a:rPr lang="en-US" sz="1900" dirty="0">
                <a:ea typeface="+mn-lt"/>
                <a:cs typeface="+mn-lt"/>
              </a:rPr>
              <a:t>IDC rate – does your organization have one?</a:t>
            </a:r>
            <a:endParaRPr lang="en-US" sz="1900" dirty="0"/>
          </a:p>
          <a:p>
            <a:pPr lvl="1"/>
            <a:r>
              <a:rPr lang="en-US" sz="1900" dirty="0">
                <a:cs typeface="Calibri"/>
              </a:rPr>
              <a:t>De </a:t>
            </a:r>
            <a:r>
              <a:rPr lang="en-US" sz="1900" dirty="0" err="1">
                <a:cs typeface="Calibri"/>
              </a:rPr>
              <a:t>Minimus</a:t>
            </a:r>
            <a:r>
              <a:rPr lang="en-US" sz="1900" dirty="0">
                <a:cs typeface="Calibri"/>
              </a:rPr>
              <a:t> Rate</a:t>
            </a:r>
          </a:p>
          <a:p>
            <a:pPr lvl="1"/>
            <a:r>
              <a:rPr lang="en-US" sz="1900" dirty="0">
                <a:cs typeface="Calibri"/>
              </a:rPr>
              <a:t>Federally Negotiated</a:t>
            </a:r>
          </a:p>
        </p:txBody>
      </p:sp>
    </p:spTree>
    <p:extLst>
      <p:ext uri="{BB962C8B-B14F-4D97-AF65-F5344CB8AC3E}">
        <p14:creationId xmlns:p14="http://schemas.microsoft.com/office/powerpoint/2010/main" val="1410433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C1BE-9855-4E90-8EF4-39418C3E7901}"/>
              </a:ext>
            </a:extLst>
          </p:cNvPr>
          <p:cNvSpPr>
            <a:spLocks noGrp="1"/>
          </p:cNvSpPr>
          <p:nvPr>
            <p:ph type="title"/>
          </p:nvPr>
        </p:nvSpPr>
        <p:spPr/>
        <p:txBody>
          <a:bodyPr/>
          <a:lstStyle/>
          <a:p>
            <a:r>
              <a:rPr lang="en-US" dirty="0">
                <a:cs typeface="Calibri Light"/>
              </a:rPr>
              <a:t>Example of IDC Calculations</a:t>
            </a:r>
            <a:endParaRPr lang="en-US" dirty="0"/>
          </a:p>
        </p:txBody>
      </p:sp>
      <p:sp>
        <p:nvSpPr>
          <p:cNvPr id="3" name="Content Placeholder 2">
            <a:extLst>
              <a:ext uri="{FF2B5EF4-FFF2-40B4-BE49-F238E27FC236}">
                <a16:creationId xmlns:a16="http://schemas.microsoft.com/office/drawing/2014/main" id="{1F4CA24B-23C0-4BC4-A5C4-1C154291A20D}"/>
              </a:ext>
            </a:extLst>
          </p:cNvPr>
          <p:cNvSpPr>
            <a:spLocks noGrp="1"/>
          </p:cNvSpPr>
          <p:nvPr>
            <p:ph idx="1"/>
          </p:nvPr>
        </p:nvSpPr>
        <p:spPr/>
        <p:txBody>
          <a:bodyPr vert="horz" lIns="91440" tIns="45720" rIns="91440" bIns="45720" rtlCol="0" anchor="t">
            <a:normAutofit/>
          </a:bodyPr>
          <a:lstStyle/>
          <a:p>
            <a:r>
              <a:rPr lang="en-US" dirty="0">
                <a:cs typeface="Calibri"/>
              </a:rPr>
              <a:t>Maximum combined total of direct &amp; indirect costs </a:t>
            </a:r>
          </a:p>
          <a:p>
            <a:pPr marL="457200" lvl="1" indent="0">
              <a:buNone/>
            </a:pPr>
            <a:endParaRPr lang="en-US" dirty="0">
              <a:cs typeface="Calibri"/>
            </a:endParaRPr>
          </a:p>
          <a:p>
            <a:pPr lvl="2"/>
            <a:endParaRPr lang="en-US" dirty="0">
              <a:cs typeface="Calibri"/>
            </a:endParaRPr>
          </a:p>
          <a:p>
            <a:pPr lvl="1"/>
            <a:endParaRPr lang="en-US" dirty="0">
              <a:cs typeface="Calibri"/>
            </a:endParaRPr>
          </a:p>
          <a:p>
            <a:pPr lvl="2"/>
            <a:endParaRPr lang="en-US" dirty="0">
              <a:cs typeface="Calibri"/>
            </a:endParaRPr>
          </a:p>
          <a:p>
            <a:pPr lvl="1"/>
            <a:endParaRPr lang="en-US" dirty="0">
              <a:cs typeface="Calibri"/>
            </a:endParaRPr>
          </a:p>
        </p:txBody>
      </p:sp>
    </p:spTree>
    <p:extLst>
      <p:ext uri="{BB962C8B-B14F-4D97-AF65-F5344CB8AC3E}">
        <p14:creationId xmlns:p14="http://schemas.microsoft.com/office/powerpoint/2010/main" val="3533916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3">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5">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4AC0BB-BBA9-4F4E-B08B-E40C1A1D0CE4}"/>
              </a:ext>
            </a:extLst>
          </p:cNvPr>
          <p:cNvSpPr>
            <a:spLocks noGrp="1"/>
          </p:cNvSpPr>
          <p:nvPr>
            <p:ph idx="1"/>
          </p:nvPr>
        </p:nvSpPr>
        <p:spPr>
          <a:xfrm>
            <a:off x="6096000" y="1399032"/>
            <a:ext cx="5501834" cy="4471416"/>
          </a:xfrm>
        </p:spPr>
        <p:txBody>
          <a:bodyPr vert="horz" lIns="91440" tIns="45720" rIns="91440" bIns="45720" rtlCol="0" anchor="ctr">
            <a:normAutofit/>
          </a:bodyPr>
          <a:lstStyle/>
          <a:p>
            <a:pPr lvl="1"/>
            <a:endParaRPr lang="en-US" sz="2200" dirty="0">
              <a:solidFill>
                <a:schemeClr val="bg1"/>
              </a:solidFill>
              <a:cs typeface="Calibri" panose="020F0502020204030204"/>
            </a:endParaRPr>
          </a:p>
          <a:p>
            <a:pPr lvl="1"/>
            <a:r>
              <a:rPr lang="en-US" sz="2200" dirty="0">
                <a:solidFill>
                  <a:schemeClr val="bg1"/>
                </a:solidFill>
                <a:ea typeface="+mn-lt"/>
                <a:cs typeface="+mn-lt"/>
              </a:rPr>
              <a:t>If your award is for UP TO $10,000 in TOTAL costs, how much IDC could you request using a 10% de </a:t>
            </a:r>
            <a:r>
              <a:rPr lang="en-US" sz="2200" dirty="0" err="1">
                <a:solidFill>
                  <a:schemeClr val="bg1"/>
                </a:solidFill>
                <a:ea typeface="+mn-lt"/>
                <a:cs typeface="+mn-lt"/>
              </a:rPr>
              <a:t>minimus</a:t>
            </a:r>
            <a:r>
              <a:rPr lang="en-US" sz="2200" dirty="0">
                <a:solidFill>
                  <a:schemeClr val="bg1"/>
                </a:solidFill>
                <a:ea typeface="+mn-lt"/>
                <a:cs typeface="+mn-lt"/>
              </a:rPr>
              <a:t> IDC rate with $9,000 in direct costs? What is your final budget total?</a:t>
            </a:r>
          </a:p>
          <a:p>
            <a:pPr lvl="2"/>
            <a:r>
              <a:rPr lang="en-US" sz="2200" dirty="0">
                <a:solidFill>
                  <a:schemeClr val="bg1"/>
                </a:solidFill>
                <a:ea typeface="+mn-lt"/>
                <a:cs typeface="+mn-lt"/>
              </a:rPr>
              <a:t>$900; $9,900</a:t>
            </a:r>
            <a:endParaRPr lang="en-US" sz="2200" dirty="0">
              <a:solidFill>
                <a:schemeClr val="bg1"/>
              </a:solidFill>
            </a:endParaRPr>
          </a:p>
        </p:txBody>
      </p:sp>
      <p:sp>
        <p:nvSpPr>
          <p:cNvPr id="2" name="Title 1">
            <a:extLst>
              <a:ext uri="{FF2B5EF4-FFF2-40B4-BE49-F238E27FC236}">
                <a16:creationId xmlns:a16="http://schemas.microsoft.com/office/drawing/2014/main" id="{DE24E700-9E07-40A6-917C-DE9EFA6A9717}"/>
              </a:ext>
            </a:extLst>
          </p:cNvPr>
          <p:cNvSpPr>
            <a:spLocks noGrp="1"/>
          </p:cNvSpPr>
          <p:nvPr>
            <p:ph type="title"/>
          </p:nvPr>
        </p:nvSpPr>
        <p:spPr>
          <a:xfrm>
            <a:off x="-1957388" y="365125"/>
            <a:ext cx="13311188" cy="1325563"/>
          </a:xfrm>
        </p:spPr>
        <p:txBody>
          <a:bodyPr/>
          <a:lstStyle/>
          <a:p>
            <a:r>
              <a:rPr lang="en-US" dirty="0"/>
              <a:t>10,000</a:t>
            </a:r>
          </a:p>
        </p:txBody>
      </p:sp>
    </p:spTree>
    <p:extLst>
      <p:ext uri="{BB962C8B-B14F-4D97-AF65-F5344CB8AC3E}">
        <p14:creationId xmlns:p14="http://schemas.microsoft.com/office/powerpoint/2010/main" val="521778827"/>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016A02-630E-4CFF-8AB0-BE9857BCE636}"/>
              </a:ext>
            </a:extLst>
          </p:cNvPr>
          <p:cNvSpPr>
            <a:spLocks noGrp="1"/>
          </p:cNvSpPr>
          <p:nvPr>
            <p:ph idx="1"/>
          </p:nvPr>
        </p:nvSpPr>
        <p:spPr>
          <a:xfrm>
            <a:off x="6096000" y="1399032"/>
            <a:ext cx="5501834" cy="4471416"/>
          </a:xfrm>
        </p:spPr>
        <p:txBody>
          <a:bodyPr vert="horz" lIns="91440" tIns="45720" rIns="91440" bIns="45720" rtlCol="0" anchor="ctr">
            <a:normAutofit/>
          </a:bodyPr>
          <a:lstStyle/>
          <a:p>
            <a:pPr lvl="1"/>
            <a:r>
              <a:rPr lang="en-US" sz="2200">
                <a:solidFill>
                  <a:schemeClr val="bg1"/>
                </a:solidFill>
                <a:ea typeface="+mn-lt"/>
                <a:cs typeface="+mn-lt"/>
              </a:rPr>
              <a:t>If you have a $20,000 award with a 50% federally negotiated IDC rate and request $13,000 in direct cost support, how much IDC support will you request? What is your final budget total?</a:t>
            </a:r>
          </a:p>
          <a:p>
            <a:pPr lvl="2"/>
            <a:r>
              <a:rPr lang="en-US" sz="2200">
                <a:solidFill>
                  <a:schemeClr val="bg1"/>
                </a:solidFill>
                <a:ea typeface="+mn-lt"/>
                <a:cs typeface="+mn-lt"/>
              </a:rPr>
              <a:t>$6,500; $19,500</a:t>
            </a:r>
            <a:endParaRPr lang="en-US" sz="2200">
              <a:solidFill>
                <a:schemeClr val="bg1"/>
              </a:solidFill>
            </a:endParaRPr>
          </a:p>
        </p:txBody>
      </p:sp>
      <p:sp>
        <p:nvSpPr>
          <p:cNvPr id="2" name="Title 1">
            <a:extLst>
              <a:ext uri="{FF2B5EF4-FFF2-40B4-BE49-F238E27FC236}">
                <a16:creationId xmlns:a16="http://schemas.microsoft.com/office/drawing/2014/main" id="{0A67053D-5F9D-42CE-A32A-92CC033A9B79}"/>
              </a:ext>
            </a:extLst>
          </p:cNvPr>
          <p:cNvSpPr>
            <a:spLocks noGrp="1"/>
          </p:cNvSpPr>
          <p:nvPr>
            <p:ph type="title"/>
          </p:nvPr>
        </p:nvSpPr>
        <p:spPr>
          <a:xfrm>
            <a:off x="-2300288" y="365125"/>
            <a:ext cx="13654088" cy="1325563"/>
          </a:xfrm>
        </p:spPr>
        <p:txBody>
          <a:bodyPr/>
          <a:lstStyle/>
          <a:p>
            <a:r>
              <a:rPr lang="en-US" dirty="0"/>
              <a:t>20,000</a:t>
            </a:r>
          </a:p>
        </p:txBody>
      </p:sp>
    </p:spTree>
    <p:extLst>
      <p:ext uri="{BB962C8B-B14F-4D97-AF65-F5344CB8AC3E}">
        <p14:creationId xmlns:p14="http://schemas.microsoft.com/office/powerpoint/2010/main" val="3898739288"/>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1554B-575F-4EB8-A29B-7550D6B59F11}"/>
              </a:ext>
            </a:extLst>
          </p:cNvPr>
          <p:cNvSpPr>
            <a:spLocks noGrp="1"/>
          </p:cNvSpPr>
          <p:nvPr>
            <p:ph type="title"/>
          </p:nvPr>
        </p:nvSpPr>
        <p:spPr>
          <a:xfrm>
            <a:off x="640080" y="4792116"/>
            <a:ext cx="3634650" cy="1383365"/>
          </a:xfrm>
        </p:spPr>
        <p:txBody>
          <a:bodyPr vert="horz" lIns="91440" tIns="45720" rIns="91440" bIns="45720" rtlCol="0">
            <a:normAutofit fontScale="90000"/>
          </a:bodyPr>
          <a:lstStyle/>
          <a:p>
            <a:r>
              <a:rPr lang="en-US" sz="4800">
                <a:cs typeface="Calibri Light"/>
              </a:rPr>
              <a:t>Budget Narrative</a:t>
            </a:r>
            <a:endParaRPr lang="en-US"/>
          </a:p>
        </p:txBody>
      </p:sp>
      <p:pic>
        <p:nvPicPr>
          <p:cNvPr id="3" name="Picture 3" descr="White notebook and color pencil">
            <a:extLst>
              <a:ext uri="{FF2B5EF4-FFF2-40B4-BE49-F238E27FC236}">
                <a16:creationId xmlns:a16="http://schemas.microsoft.com/office/drawing/2014/main" id="{584ED6BA-9F13-48CF-886E-826D29FE5A5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7"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5BEC153-6AB2-442D-87D5-51FB3E1C802C}"/>
              </a:ext>
            </a:extLst>
          </p:cNvPr>
          <p:cNvSpPr>
            <a:spLocks noGrp="1"/>
          </p:cNvSpPr>
          <p:nvPr>
            <p:ph idx="1"/>
          </p:nvPr>
        </p:nvSpPr>
        <p:spPr>
          <a:xfrm>
            <a:off x="4654294" y="4777739"/>
            <a:ext cx="6897626" cy="1399223"/>
          </a:xfrm>
        </p:spPr>
        <p:txBody>
          <a:bodyPr vert="horz" lIns="91440" tIns="45720" rIns="91440" bIns="45720" rtlCol="0" anchor="ctr">
            <a:normAutofit/>
          </a:bodyPr>
          <a:lstStyle/>
          <a:p>
            <a:pPr marL="0" indent="0">
              <a:buNone/>
            </a:pPr>
            <a:endParaRPr lang="en-US" sz="2200">
              <a:cs typeface="Calibri"/>
            </a:endParaRPr>
          </a:p>
          <a:p>
            <a:endParaRPr lang="en-US" sz="2200">
              <a:cs typeface="Calibri"/>
            </a:endParaRPr>
          </a:p>
          <a:p>
            <a:r>
              <a:rPr lang="en-US" sz="2200">
                <a:cs typeface="Calibri"/>
              </a:rPr>
              <a:t>Explaining what you need and why you need it</a:t>
            </a:r>
          </a:p>
        </p:txBody>
      </p:sp>
    </p:spTree>
    <p:extLst>
      <p:ext uri="{BB962C8B-B14F-4D97-AF65-F5344CB8AC3E}">
        <p14:creationId xmlns:p14="http://schemas.microsoft.com/office/powerpoint/2010/main" val="1306254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7E46F-824E-4652-9C78-FE7C8834DC03}"/>
              </a:ext>
            </a:extLst>
          </p:cNvPr>
          <p:cNvSpPr>
            <a:spLocks noGrp="1"/>
          </p:cNvSpPr>
          <p:nvPr>
            <p:ph type="title"/>
          </p:nvPr>
        </p:nvSpPr>
        <p:spPr/>
        <p:txBody>
          <a:bodyPr/>
          <a:lstStyle/>
          <a:p>
            <a:pPr algn="ctr"/>
            <a:r>
              <a:rPr lang="en-US" dirty="0">
                <a:ea typeface="+mj-lt"/>
                <a:cs typeface="+mj-lt"/>
              </a:rPr>
              <a:t>Network of the National Library of Medicine</a:t>
            </a:r>
            <a:endParaRPr lang="en-US" dirty="0">
              <a:cs typeface="Calibri Light" panose="020F0302020204030204"/>
            </a:endParaRPr>
          </a:p>
          <a:p>
            <a:endParaRPr lang="en-US" dirty="0">
              <a:cs typeface="Calibri Light" panose="020F0302020204030204"/>
            </a:endParaRPr>
          </a:p>
        </p:txBody>
      </p:sp>
      <p:pic>
        <p:nvPicPr>
          <p:cNvPr id="3" name="Picture 4" descr="NNLM Membership Website landing page">
            <a:extLst>
              <a:ext uri="{FF2B5EF4-FFF2-40B4-BE49-F238E27FC236}">
                <a16:creationId xmlns:a16="http://schemas.microsoft.com/office/drawing/2014/main" id="{50A46233-9322-424A-BB64-76171893CDD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1208"/>
          <a:stretch/>
        </p:blipFill>
        <p:spPr>
          <a:xfrm>
            <a:off x="2467708" y="1692082"/>
            <a:ext cx="7823324" cy="3884122"/>
          </a:xfrm>
          <a:prstGeom prst="rect">
            <a:avLst/>
          </a:prstGeom>
        </p:spPr>
      </p:pic>
    </p:spTree>
    <p:extLst>
      <p:ext uri="{BB962C8B-B14F-4D97-AF65-F5344CB8AC3E}">
        <p14:creationId xmlns:p14="http://schemas.microsoft.com/office/powerpoint/2010/main" val="19574039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DB2E-CA9C-494D-9DF8-1968DE7A8DE2}"/>
              </a:ext>
            </a:extLst>
          </p:cNvPr>
          <p:cNvSpPr>
            <a:spLocks noGrp="1"/>
          </p:cNvSpPr>
          <p:nvPr>
            <p:ph type="title"/>
          </p:nvPr>
        </p:nvSpPr>
        <p:spPr/>
        <p:txBody>
          <a:bodyPr/>
          <a:lstStyle/>
          <a:p>
            <a:r>
              <a:rPr lang="en-US">
                <a:cs typeface="Calibri Light"/>
              </a:rPr>
              <a:t>Budget Narrative - Explained</a:t>
            </a:r>
          </a:p>
        </p:txBody>
      </p:sp>
      <p:sp>
        <p:nvSpPr>
          <p:cNvPr id="3" name="Content Placeholder 2">
            <a:extLst>
              <a:ext uri="{FF2B5EF4-FFF2-40B4-BE49-F238E27FC236}">
                <a16:creationId xmlns:a16="http://schemas.microsoft.com/office/drawing/2014/main" id="{3D3BE7B4-54D1-49A9-B767-6BA5AED2F11C}"/>
              </a:ext>
            </a:extLst>
          </p:cNvPr>
          <p:cNvSpPr>
            <a:spLocks noGrp="1"/>
          </p:cNvSpPr>
          <p:nvPr>
            <p:ph idx="1"/>
          </p:nvPr>
        </p:nvSpPr>
        <p:spPr/>
        <p:txBody>
          <a:bodyPr vert="horz" lIns="91440" tIns="45720" rIns="91440" bIns="45720" rtlCol="0" anchor="t">
            <a:normAutofit/>
          </a:bodyPr>
          <a:lstStyle/>
          <a:p>
            <a:r>
              <a:rPr lang="en-US">
                <a:cs typeface="Calibri"/>
              </a:rPr>
              <a:t>Also commonly referred to as a budget justification</a:t>
            </a:r>
          </a:p>
          <a:p>
            <a:r>
              <a:rPr lang="en-US">
                <a:cs typeface="Calibri"/>
              </a:rPr>
              <a:t>Provides a thorough explanation of how the costs will be used towards project objectives</a:t>
            </a:r>
          </a:p>
          <a:p>
            <a:r>
              <a:rPr lang="en-US">
                <a:cs typeface="Calibri"/>
              </a:rPr>
              <a:t>Also provides clarification regarding the budget spreadsheets that are often required for proposal submission</a:t>
            </a:r>
          </a:p>
        </p:txBody>
      </p:sp>
    </p:spTree>
    <p:extLst>
      <p:ext uri="{BB962C8B-B14F-4D97-AF65-F5344CB8AC3E}">
        <p14:creationId xmlns:p14="http://schemas.microsoft.com/office/powerpoint/2010/main" val="1454968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6426C-2CF9-4935-BE76-73545234AF0C}"/>
              </a:ext>
            </a:extLst>
          </p:cNvPr>
          <p:cNvSpPr>
            <a:spLocks noGrp="1"/>
          </p:cNvSpPr>
          <p:nvPr>
            <p:ph type="title"/>
          </p:nvPr>
        </p:nvSpPr>
        <p:spPr/>
        <p:txBody>
          <a:bodyPr/>
          <a:lstStyle/>
          <a:p>
            <a:r>
              <a:rPr lang="en-US" dirty="0">
                <a:cs typeface="Calibri Light"/>
              </a:rPr>
              <a:t>Common Budget Categories</a:t>
            </a:r>
            <a:endParaRPr lang="en-US" dirty="0"/>
          </a:p>
        </p:txBody>
      </p:sp>
      <p:graphicFrame>
        <p:nvGraphicFramePr>
          <p:cNvPr id="7" name="Content Placeholder 2">
            <a:extLst>
              <a:ext uri="{FF2B5EF4-FFF2-40B4-BE49-F238E27FC236}">
                <a16:creationId xmlns:a16="http://schemas.microsoft.com/office/drawing/2014/main" id="{6B630A87-55D9-4305-878C-A6AF85875E5A}"/>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658630196"/>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2" name="Content Placeholder 2">
            <a:extLst>
              <a:ext uri="{FF2B5EF4-FFF2-40B4-BE49-F238E27FC236}">
                <a16:creationId xmlns:a16="http://schemas.microsoft.com/office/drawing/2014/main" id="{415664CC-8C04-44A1-9C88-D7DAEA11DC5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789770187"/>
              </p:ext>
            </p:extLst>
          </p:nvPr>
        </p:nvGraphicFramePr>
        <p:xfrm>
          <a:off x="6094564" y="1819874"/>
          <a:ext cx="5181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395131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6426C-2CF9-4935-BE76-73545234AF0C}"/>
              </a:ext>
            </a:extLst>
          </p:cNvPr>
          <p:cNvSpPr>
            <a:spLocks noGrp="1"/>
          </p:cNvSpPr>
          <p:nvPr>
            <p:ph type="title"/>
          </p:nvPr>
        </p:nvSpPr>
        <p:spPr>
          <a:xfrm>
            <a:off x="-6751152" y="624152"/>
            <a:ext cx="18027316" cy="1190959"/>
          </a:xfrm>
        </p:spPr>
        <p:txBody>
          <a:bodyPr/>
          <a:lstStyle/>
          <a:p>
            <a:r>
              <a:rPr lang="en-US" dirty="0">
                <a:cs typeface="Calibri Light"/>
              </a:rPr>
              <a:t>Common Budget Categories 1</a:t>
            </a:r>
            <a:endParaRPr lang="en-US" dirty="0"/>
          </a:p>
        </p:txBody>
      </p:sp>
      <p:pic>
        <p:nvPicPr>
          <p:cNvPr id="1026" name="Picture 2">
            <a:extLst>
              <a:ext uri="{FF2B5EF4-FFF2-40B4-BE49-F238E27FC236}">
                <a16:creationId xmlns:a16="http://schemas.microsoft.com/office/drawing/2014/main" id="{2C24A042-4E0E-41A5-ACD2-47C9083B779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497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4CDFBF6-807E-4376-A3BC-AE82C6FB10F6}"/>
              </a:ext>
            </a:extLst>
          </p:cNvPr>
          <p:cNvSpPr>
            <a:spLocks noGrp="1"/>
          </p:cNvSpPr>
          <p:nvPr>
            <p:ph type="title"/>
          </p:nvPr>
        </p:nvSpPr>
        <p:spPr>
          <a:xfrm>
            <a:off x="841248" y="256032"/>
            <a:ext cx="10506456" cy="1014984"/>
          </a:xfrm>
        </p:spPr>
        <p:txBody>
          <a:bodyPr anchor="b">
            <a:normAutofit/>
          </a:bodyPr>
          <a:lstStyle/>
          <a:p>
            <a:r>
              <a:rPr lang="en-US">
                <a:cs typeface="Calibri Light"/>
              </a:rPr>
              <a:t>Salaries &amp; Wages</a:t>
            </a:r>
            <a:endParaRPr lang="en-US"/>
          </a:p>
        </p:txBody>
      </p:sp>
      <p:graphicFrame>
        <p:nvGraphicFramePr>
          <p:cNvPr id="15" name="Content Placeholder 10">
            <a:extLst>
              <a:ext uri="{FF2B5EF4-FFF2-40B4-BE49-F238E27FC236}">
                <a16:creationId xmlns:a16="http://schemas.microsoft.com/office/drawing/2014/main" id="{8AD92B95-BB36-452F-9F86-B8CD04287F6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5491710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3069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8A4F-3F8F-4778-B904-BD59A05A9B85}"/>
              </a:ext>
            </a:extLst>
          </p:cNvPr>
          <p:cNvSpPr>
            <a:spLocks noGrp="1"/>
          </p:cNvSpPr>
          <p:nvPr>
            <p:ph type="title"/>
          </p:nvPr>
        </p:nvSpPr>
        <p:spPr>
          <a:xfrm>
            <a:off x="635000" y="640823"/>
            <a:ext cx="3418659" cy="5583148"/>
          </a:xfrm>
        </p:spPr>
        <p:txBody>
          <a:bodyPr anchor="ctr">
            <a:normAutofit/>
          </a:bodyPr>
          <a:lstStyle/>
          <a:p>
            <a:r>
              <a:rPr lang="en-US" sz="5400">
                <a:cs typeface="Calibri Light"/>
              </a:rPr>
              <a:t>Budget Building –Things to Consider</a:t>
            </a:r>
            <a:endParaRPr lang="en-US" sz="5400"/>
          </a:p>
        </p:txBody>
      </p:sp>
      <p:graphicFrame>
        <p:nvGraphicFramePr>
          <p:cNvPr id="5" name="Content Placeholder 2">
            <a:extLst>
              <a:ext uri="{FF2B5EF4-FFF2-40B4-BE49-F238E27FC236}">
                <a16:creationId xmlns:a16="http://schemas.microsoft.com/office/drawing/2014/main" id="{61F04190-6E64-4B7D-99DE-5C239E3A94F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5106460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803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2472-49A4-4EE2-8EBC-537DA97452D5}"/>
              </a:ext>
            </a:extLst>
          </p:cNvPr>
          <p:cNvSpPr>
            <a:spLocks noGrp="1"/>
          </p:cNvSpPr>
          <p:nvPr>
            <p:ph type="title"/>
          </p:nvPr>
        </p:nvSpPr>
        <p:spPr/>
        <p:txBody>
          <a:bodyPr/>
          <a:lstStyle/>
          <a:p>
            <a:r>
              <a:rPr lang="en-US">
                <a:cs typeface="Calibri Light"/>
              </a:rPr>
              <a:t>Example – Salaries &amp; Wages – $50,000</a:t>
            </a:r>
            <a:endParaRPr lang="en-US"/>
          </a:p>
        </p:txBody>
      </p:sp>
      <p:sp>
        <p:nvSpPr>
          <p:cNvPr id="3" name="Content Placeholder 2">
            <a:extLst>
              <a:ext uri="{FF2B5EF4-FFF2-40B4-BE49-F238E27FC236}">
                <a16:creationId xmlns:a16="http://schemas.microsoft.com/office/drawing/2014/main" id="{B74AF651-F4D3-43E6-BEF7-B2EDCAA6932D}"/>
              </a:ext>
            </a:extLst>
          </p:cNvPr>
          <p:cNvSpPr>
            <a:spLocks noGrp="1"/>
          </p:cNvSpPr>
          <p:nvPr>
            <p:ph idx="1"/>
          </p:nvPr>
        </p:nvSpPr>
        <p:spPr/>
        <p:txBody>
          <a:bodyPr vert="horz" lIns="91440" tIns="45720" rIns="91440" bIns="45720" rtlCol="0" anchor="t">
            <a:normAutofit/>
          </a:bodyPr>
          <a:lstStyle/>
          <a:p>
            <a:r>
              <a:rPr lang="en-US">
                <a:ea typeface="+mn-lt"/>
                <a:cs typeface="+mn-lt"/>
              </a:rPr>
              <a:t>Jane Doe, Ph.D., Principal Investigator (6 Calendar months –50% effort). Dr. Doe will be responsible for the overall coordination and supervision of all aspects of the study. This includes hiring, training, and supervising staff/students; recruiting study participants; coordinating treatment and assessment components; scheduling and staff assignments; and data management. In addition, she will conduct the orientation sessions, assist with statistical analyses, and be responsible for reporting the study’s findings.</a:t>
            </a:r>
          </a:p>
          <a:p>
            <a:pPr lvl="1"/>
            <a:endParaRPr lang="en-US">
              <a:cs typeface="Calibri"/>
            </a:endParaRPr>
          </a:p>
          <a:p>
            <a:r>
              <a:rPr lang="en-US">
                <a:cs typeface="Calibri"/>
              </a:rPr>
              <a:t>$100,000 annual salary x 50% (.5) = $50,000 project salary support</a:t>
            </a:r>
          </a:p>
        </p:txBody>
      </p:sp>
    </p:spTree>
    <p:extLst>
      <p:ext uri="{BB962C8B-B14F-4D97-AF65-F5344CB8AC3E}">
        <p14:creationId xmlns:p14="http://schemas.microsoft.com/office/powerpoint/2010/main" val="467310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4CDFBF6-807E-4376-A3BC-AE82C6FB10F6}"/>
              </a:ext>
            </a:extLst>
          </p:cNvPr>
          <p:cNvSpPr>
            <a:spLocks noGrp="1"/>
          </p:cNvSpPr>
          <p:nvPr>
            <p:ph type="title"/>
          </p:nvPr>
        </p:nvSpPr>
        <p:spPr>
          <a:xfrm>
            <a:off x="1136428" y="627564"/>
            <a:ext cx="7474172" cy="1325563"/>
          </a:xfrm>
        </p:spPr>
        <p:txBody>
          <a:bodyPr>
            <a:normAutofit/>
          </a:bodyPr>
          <a:lstStyle/>
          <a:p>
            <a:r>
              <a:rPr lang="en-US">
                <a:cs typeface="Calibri Light"/>
              </a:rPr>
              <a:t>Fringe Benefits</a:t>
            </a:r>
            <a:endParaRPr lang="en-US"/>
          </a:p>
        </p:txBody>
      </p:sp>
      <p:sp>
        <p:nvSpPr>
          <p:cNvPr id="11" name="Content Placeholder 10">
            <a:extLst>
              <a:ext uri="{FF2B5EF4-FFF2-40B4-BE49-F238E27FC236}">
                <a16:creationId xmlns:a16="http://schemas.microsoft.com/office/drawing/2014/main" id="{F22BE6D7-E7C1-48A2-BC08-6C676C10108B}"/>
              </a:ext>
            </a:extLst>
          </p:cNvPr>
          <p:cNvSpPr>
            <a:spLocks noGrp="1"/>
          </p:cNvSpPr>
          <p:nvPr>
            <p:ph idx="1"/>
          </p:nvPr>
        </p:nvSpPr>
        <p:spPr>
          <a:xfrm>
            <a:off x="1136429" y="2278173"/>
            <a:ext cx="6467867" cy="3450613"/>
          </a:xfrm>
        </p:spPr>
        <p:txBody>
          <a:bodyPr vert="horz" lIns="91440" tIns="45720" rIns="91440" bIns="45720" rtlCol="0" anchor="ctr">
            <a:normAutofit/>
          </a:bodyPr>
          <a:lstStyle/>
          <a:p>
            <a:r>
              <a:rPr lang="en-US" sz="2400">
                <a:cs typeface="Calibri"/>
              </a:rPr>
              <a:t>Allowances provided by employers as an additional form of compensation in addition to regular wages.</a:t>
            </a:r>
          </a:p>
          <a:p>
            <a:r>
              <a:rPr lang="en-US" sz="2400">
                <a:cs typeface="Calibri"/>
              </a:rPr>
              <a:t>Often covers things like insurance costs, tuition benefit programs, retirement investments, and other types of services/ programs.</a:t>
            </a:r>
          </a:p>
        </p:txBody>
      </p:sp>
      <p:sp>
        <p:nvSpPr>
          <p:cNvPr id="22" name="Rectangle 2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Money">
            <a:extLst>
              <a:ext uri="{FF2B5EF4-FFF2-40B4-BE49-F238E27FC236}">
                <a16:creationId xmlns:a16="http://schemas.microsoft.com/office/drawing/2014/main" id="{15D70A0B-4FA8-46B7-B5FF-805A6139E8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00211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2472-49A4-4EE2-8EBC-537DA97452D5}"/>
              </a:ext>
            </a:extLst>
          </p:cNvPr>
          <p:cNvSpPr>
            <a:spLocks noGrp="1"/>
          </p:cNvSpPr>
          <p:nvPr>
            <p:ph type="title"/>
          </p:nvPr>
        </p:nvSpPr>
        <p:spPr/>
        <p:txBody>
          <a:bodyPr/>
          <a:lstStyle/>
          <a:p>
            <a:r>
              <a:rPr lang="en-US">
                <a:cs typeface="Calibri Light"/>
              </a:rPr>
              <a:t>Example – Fringe Benefits – $11,500</a:t>
            </a:r>
            <a:endParaRPr lang="en-US"/>
          </a:p>
        </p:txBody>
      </p:sp>
      <p:sp>
        <p:nvSpPr>
          <p:cNvPr id="3" name="Content Placeholder 2">
            <a:extLst>
              <a:ext uri="{FF2B5EF4-FFF2-40B4-BE49-F238E27FC236}">
                <a16:creationId xmlns:a16="http://schemas.microsoft.com/office/drawing/2014/main" id="{B74AF651-F4D3-43E6-BEF7-B2EDCAA6932D}"/>
              </a:ext>
            </a:extLst>
          </p:cNvPr>
          <p:cNvSpPr>
            <a:spLocks noGrp="1"/>
          </p:cNvSpPr>
          <p:nvPr>
            <p:ph idx="1"/>
          </p:nvPr>
        </p:nvSpPr>
        <p:spPr/>
        <p:txBody>
          <a:bodyPr vert="horz" lIns="91440" tIns="45720" rIns="91440" bIns="45720" rtlCol="0" anchor="t">
            <a:normAutofit/>
          </a:bodyPr>
          <a:lstStyle/>
          <a:p>
            <a:r>
              <a:rPr lang="en-US">
                <a:ea typeface="+mn-lt"/>
                <a:cs typeface="+mn-lt"/>
              </a:rPr>
              <a:t>Fringe Benefits</a:t>
            </a:r>
          </a:p>
          <a:p>
            <a:r>
              <a:rPr lang="en-US">
                <a:ea typeface="+mn-lt"/>
                <a:cs typeface="+mn-lt"/>
              </a:rPr>
              <a:t>The HSC fringe benefit rate is 23% for faculty, 33% for staff and 8.65% for student and part-time employees. Pooled average fringe benefit rates are used at the proposal stage. Actuals rates are charged at the time of award.</a:t>
            </a:r>
            <a:endParaRPr lang="en-US"/>
          </a:p>
          <a:p>
            <a:endParaRPr lang="en-US">
              <a:cs typeface="Calibri"/>
            </a:endParaRPr>
          </a:p>
          <a:p>
            <a:r>
              <a:rPr lang="en-US">
                <a:cs typeface="Calibri"/>
              </a:rPr>
              <a:t>$50,000 requested salary support x 23% (.23) = $11,500 Estimate Fringe</a:t>
            </a:r>
          </a:p>
        </p:txBody>
      </p:sp>
    </p:spTree>
    <p:extLst>
      <p:ext uri="{BB962C8B-B14F-4D97-AF65-F5344CB8AC3E}">
        <p14:creationId xmlns:p14="http://schemas.microsoft.com/office/powerpoint/2010/main" val="1540166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4CDFBF6-807E-4376-A3BC-AE82C6FB10F6}"/>
              </a:ext>
            </a:extLst>
          </p:cNvPr>
          <p:cNvSpPr>
            <a:spLocks noGrp="1"/>
          </p:cNvSpPr>
          <p:nvPr>
            <p:ph type="title"/>
          </p:nvPr>
        </p:nvSpPr>
        <p:spPr>
          <a:xfrm>
            <a:off x="655320" y="365125"/>
            <a:ext cx="5120114" cy="1692794"/>
          </a:xfrm>
        </p:spPr>
        <p:txBody>
          <a:bodyPr>
            <a:normAutofit/>
          </a:bodyPr>
          <a:lstStyle/>
          <a:p>
            <a:r>
              <a:rPr lang="en-US">
                <a:cs typeface="Calibri Light"/>
              </a:rPr>
              <a:t>Travel</a:t>
            </a:r>
          </a:p>
        </p:txBody>
      </p:sp>
      <p:cxnSp>
        <p:nvCxnSpPr>
          <p:cNvPr id="15" name="Straight Arrow Connector 1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F22BE6D7-E7C1-48A2-BC08-6C676C10108B}"/>
              </a:ext>
            </a:extLst>
          </p:cNvPr>
          <p:cNvSpPr>
            <a:spLocks noGrp="1"/>
          </p:cNvSpPr>
          <p:nvPr>
            <p:ph idx="1"/>
          </p:nvPr>
        </p:nvSpPr>
        <p:spPr>
          <a:xfrm>
            <a:off x="655321" y="2575034"/>
            <a:ext cx="5120113" cy="3462228"/>
          </a:xfrm>
        </p:spPr>
        <p:txBody>
          <a:bodyPr vert="horz" lIns="91440" tIns="45720" rIns="91440" bIns="45720" rtlCol="0">
            <a:normAutofit/>
          </a:bodyPr>
          <a:lstStyle/>
          <a:p>
            <a:r>
              <a:rPr lang="en-US" sz="1800">
                <a:cs typeface="Calibri"/>
              </a:rPr>
              <a:t>Funds allocated to facilitate collaboration necessary to meet the aims and objectives of the project</a:t>
            </a:r>
          </a:p>
          <a:p>
            <a:r>
              <a:rPr lang="en-US" sz="1800">
                <a:cs typeface="Calibri"/>
              </a:rPr>
              <a:t>Can sometimes have restrictions issued by the funder and/ or your organization</a:t>
            </a:r>
          </a:p>
          <a:p>
            <a:r>
              <a:rPr lang="en-US" sz="1800">
                <a:cs typeface="Calibri"/>
              </a:rPr>
              <a:t>Should always be broken down into specific details if you have them</a:t>
            </a:r>
          </a:p>
          <a:p>
            <a:pPr lvl="1"/>
            <a:r>
              <a:rPr lang="en-US" sz="1800">
                <a:cs typeface="Calibri"/>
              </a:rPr>
              <a:t>Can estimate costs of trips, but remember the Cost Principles</a:t>
            </a:r>
          </a:p>
          <a:p>
            <a:r>
              <a:rPr lang="en-US" sz="1800">
                <a:cs typeface="Calibri"/>
              </a:rPr>
              <a:t>Federally issued per diem rates, if location is available</a:t>
            </a:r>
          </a:p>
        </p:txBody>
      </p:sp>
      <p:pic>
        <p:nvPicPr>
          <p:cNvPr id="2" name="Picture 2" descr="Travel essentials on a table">
            <a:extLst>
              <a:ext uri="{FF2B5EF4-FFF2-40B4-BE49-F238E27FC236}">
                <a16:creationId xmlns:a16="http://schemas.microsoft.com/office/drawing/2014/main" id="{FDD1658B-5D0C-4B0F-B99D-6175B5ABF8B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1"/>
          <a:stretch/>
        </p:blipFill>
        <p:spPr>
          <a:xfrm>
            <a:off x="5878849" y="10"/>
            <a:ext cx="6313150" cy="6297271"/>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4637164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2472-49A4-4EE2-8EBC-537DA97452D5}"/>
              </a:ext>
            </a:extLst>
          </p:cNvPr>
          <p:cNvSpPr>
            <a:spLocks noGrp="1"/>
          </p:cNvSpPr>
          <p:nvPr>
            <p:ph type="title"/>
          </p:nvPr>
        </p:nvSpPr>
        <p:spPr/>
        <p:txBody>
          <a:bodyPr/>
          <a:lstStyle/>
          <a:p>
            <a:r>
              <a:rPr lang="en-US">
                <a:cs typeface="Calibri Light"/>
              </a:rPr>
              <a:t>Example – Travel - $6,000</a:t>
            </a:r>
            <a:endParaRPr lang="en-US"/>
          </a:p>
        </p:txBody>
      </p:sp>
      <p:sp>
        <p:nvSpPr>
          <p:cNvPr id="3" name="Content Placeholder 2">
            <a:extLst>
              <a:ext uri="{FF2B5EF4-FFF2-40B4-BE49-F238E27FC236}">
                <a16:creationId xmlns:a16="http://schemas.microsoft.com/office/drawing/2014/main" id="{B74AF651-F4D3-43E6-BEF7-B2EDCAA6932D}"/>
              </a:ext>
            </a:extLst>
          </p:cNvPr>
          <p:cNvSpPr>
            <a:spLocks noGrp="1"/>
          </p:cNvSpPr>
          <p:nvPr>
            <p:ph idx="1"/>
          </p:nvPr>
        </p:nvSpPr>
        <p:spPr/>
        <p:txBody>
          <a:bodyPr vert="horz" lIns="91440" tIns="45720" rIns="91440" bIns="45720" rtlCol="0" anchor="t">
            <a:normAutofit/>
          </a:bodyPr>
          <a:lstStyle/>
          <a:p>
            <a:r>
              <a:rPr lang="en-US">
                <a:cs typeface="Calibri"/>
              </a:rPr>
              <a:t>Dr. Doe requests $6,000 for domestic travel support for 3 trips to professional conferences to present research findings associated with the project. $2,000 is requested for each trip to various locations that are to be determined.</a:t>
            </a:r>
          </a:p>
          <a:p>
            <a:endParaRPr lang="en-US">
              <a:cs typeface="Calibri"/>
            </a:endParaRPr>
          </a:p>
          <a:p>
            <a:r>
              <a:rPr lang="en-US">
                <a:cs typeface="Calibri"/>
              </a:rPr>
              <a:t>$2,000/ trip x 3 trips = $6,000 travel support requested</a:t>
            </a:r>
          </a:p>
        </p:txBody>
      </p:sp>
    </p:spTree>
    <p:extLst>
      <p:ext uri="{BB962C8B-B14F-4D97-AF65-F5344CB8AC3E}">
        <p14:creationId xmlns:p14="http://schemas.microsoft.com/office/powerpoint/2010/main" val="3565237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C77E46-A0F3-4DCD-8C4F-D1EA1455ED3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700" kern="1200" dirty="0">
                <a:solidFill>
                  <a:srgbClr val="FFFFFF"/>
                </a:solidFill>
                <a:latin typeface="+mj-lt"/>
                <a:ea typeface="+mj-ea"/>
                <a:cs typeface="+mj-cs"/>
              </a:rPr>
              <a:t>Funding Opportunities</a:t>
            </a:r>
          </a:p>
        </p:txBody>
      </p:sp>
      <p:pic>
        <p:nvPicPr>
          <p:cNvPr id="5" name="Picture 5" descr="Image of Regional Funding opportunities&#10;&#10;">
            <a:extLst>
              <a:ext uri="{FF2B5EF4-FFF2-40B4-BE49-F238E27FC236}">
                <a16:creationId xmlns:a16="http://schemas.microsoft.com/office/drawing/2014/main" id="{121D36C6-752B-426F-9D9E-44B0EABD8F2D}"/>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5070046" y="493542"/>
            <a:ext cx="5454017" cy="5898499"/>
          </a:xfrm>
          <a:prstGeom prst="rect">
            <a:avLst/>
          </a:prstGeom>
        </p:spPr>
      </p:pic>
    </p:spTree>
    <p:extLst>
      <p:ext uri="{BB962C8B-B14F-4D97-AF65-F5344CB8AC3E}">
        <p14:creationId xmlns:p14="http://schemas.microsoft.com/office/powerpoint/2010/main" val="2268284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3C9D3-F21A-47AC-B5E7-46CDC0C39254}"/>
              </a:ext>
            </a:extLst>
          </p:cNvPr>
          <p:cNvSpPr>
            <a:spLocks noGrp="1"/>
          </p:cNvSpPr>
          <p:nvPr>
            <p:ph type="title"/>
          </p:nvPr>
        </p:nvSpPr>
        <p:spPr>
          <a:xfrm>
            <a:off x="841248" y="256032"/>
            <a:ext cx="10506456" cy="1014984"/>
          </a:xfrm>
        </p:spPr>
        <p:txBody>
          <a:bodyPr anchor="b">
            <a:normAutofit/>
          </a:bodyPr>
          <a:lstStyle/>
          <a:p>
            <a:r>
              <a:rPr lang="en-US">
                <a:cs typeface="Calibri Light"/>
              </a:rPr>
              <a:t>Other Direct Costs</a:t>
            </a:r>
            <a:endParaRPr lang="en-US"/>
          </a:p>
        </p:txBody>
      </p:sp>
      <p:graphicFrame>
        <p:nvGraphicFramePr>
          <p:cNvPr id="5" name="Content Placeholder 2">
            <a:extLst>
              <a:ext uri="{FF2B5EF4-FFF2-40B4-BE49-F238E27FC236}">
                <a16:creationId xmlns:a16="http://schemas.microsoft.com/office/drawing/2014/main" id="{3984F527-2FBB-49EA-83C7-78E87ACD8E5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94113975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8645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611C-B363-43D1-91E3-B158AD86D7F1}"/>
              </a:ext>
            </a:extLst>
          </p:cNvPr>
          <p:cNvSpPr>
            <a:spLocks noGrp="1"/>
          </p:cNvSpPr>
          <p:nvPr>
            <p:ph type="title"/>
          </p:nvPr>
        </p:nvSpPr>
        <p:spPr/>
        <p:txBody>
          <a:bodyPr/>
          <a:lstStyle/>
          <a:p>
            <a:r>
              <a:rPr lang="en-US">
                <a:cs typeface="Calibri Light"/>
              </a:rPr>
              <a:t>Example – Other Direct Costs - $10,000</a:t>
            </a:r>
            <a:endParaRPr lang="en-US"/>
          </a:p>
        </p:txBody>
      </p:sp>
      <p:sp>
        <p:nvSpPr>
          <p:cNvPr id="3" name="Content Placeholder 2">
            <a:extLst>
              <a:ext uri="{FF2B5EF4-FFF2-40B4-BE49-F238E27FC236}">
                <a16:creationId xmlns:a16="http://schemas.microsoft.com/office/drawing/2014/main" id="{A4C09CFB-D9EA-42A4-BD33-297EE7595DD1}"/>
              </a:ext>
            </a:extLst>
          </p:cNvPr>
          <p:cNvSpPr>
            <a:spLocks noGrp="1"/>
          </p:cNvSpPr>
          <p:nvPr>
            <p:ph idx="1"/>
          </p:nvPr>
        </p:nvSpPr>
        <p:spPr/>
        <p:txBody>
          <a:bodyPr vert="horz" lIns="91440" tIns="45720" rIns="91440" bIns="45720" rtlCol="0" anchor="t">
            <a:normAutofit fontScale="85000" lnSpcReduction="20000"/>
          </a:bodyPr>
          <a:lstStyle/>
          <a:p>
            <a:r>
              <a:rPr lang="en-US">
                <a:cs typeface="Calibri"/>
              </a:rPr>
              <a:t>Materials &amp; Supplies - $5,000</a:t>
            </a:r>
          </a:p>
          <a:p>
            <a:pPr lvl="1"/>
            <a:endParaRPr lang="en-US">
              <a:cs typeface="Calibri"/>
            </a:endParaRPr>
          </a:p>
          <a:p>
            <a:r>
              <a:rPr lang="en-US">
                <a:cs typeface="Calibri"/>
              </a:rPr>
              <a:t>Publication Costs - $3,000</a:t>
            </a:r>
          </a:p>
          <a:p>
            <a:pPr lvl="1"/>
            <a:r>
              <a:rPr lang="en-US">
                <a:cs typeface="Calibri"/>
              </a:rPr>
              <a:t>Up to $3,000 for publication support is being requested in order to publish scientific findings in 3 journals that are related to the outcomes of this project. $1,000 support for each journal is requested.</a:t>
            </a:r>
          </a:p>
          <a:p>
            <a:r>
              <a:rPr lang="en-US">
                <a:cs typeface="Calibri"/>
              </a:rPr>
              <a:t>Computer Services - $1,000</a:t>
            </a:r>
          </a:p>
          <a:p>
            <a:pPr lvl="1"/>
            <a:r>
              <a:rPr lang="en-US">
                <a:cs typeface="Calibri"/>
              </a:rPr>
              <a:t>Such &amp; Such Software is needed to maintain accurate records and scientific data measuring for the project. We request up to $1,000 in software support to ensure we have the analytical tools required to properly track and report consistent results of our experiments</a:t>
            </a:r>
          </a:p>
          <a:p>
            <a:r>
              <a:rPr lang="en-US">
                <a:cs typeface="Calibri"/>
              </a:rPr>
              <a:t>Other Direct Costs - $1,000</a:t>
            </a:r>
          </a:p>
          <a:p>
            <a:pPr lvl="1"/>
            <a:endParaRPr lang="en-US">
              <a:cs typeface="Calibri"/>
            </a:endParaRPr>
          </a:p>
          <a:p>
            <a:pPr lvl="1"/>
            <a:endParaRPr lang="en-US">
              <a:cs typeface="Calibri"/>
            </a:endParaRPr>
          </a:p>
          <a:p>
            <a:r>
              <a:rPr lang="en-US">
                <a:cs typeface="Calibri"/>
              </a:rPr>
              <a:t>$5,000 + $3,000 + $1,000 + $1,000 = $10,000 Other Direct Costs</a:t>
            </a:r>
          </a:p>
        </p:txBody>
      </p:sp>
    </p:spTree>
    <p:extLst>
      <p:ext uri="{BB962C8B-B14F-4D97-AF65-F5344CB8AC3E}">
        <p14:creationId xmlns:p14="http://schemas.microsoft.com/office/powerpoint/2010/main" val="16990838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C1B7037-3C57-4259-AA4D-0316310AE02B}"/>
              </a:ext>
            </a:extLst>
          </p:cNvPr>
          <p:cNvSpPr>
            <a:spLocks noGrp="1"/>
          </p:cNvSpPr>
          <p:nvPr>
            <p:ph type="ctrTitle"/>
          </p:nvPr>
        </p:nvSpPr>
        <p:spPr>
          <a:xfrm>
            <a:off x="1804988" y="1442172"/>
            <a:ext cx="8582025" cy="2177328"/>
          </a:xfrm>
        </p:spPr>
        <p:txBody>
          <a:bodyPr anchor="ctr">
            <a:normAutofit/>
          </a:bodyPr>
          <a:lstStyle/>
          <a:p>
            <a:r>
              <a:rPr lang="en-US" sz="6600">
                <a:cs typeface="Calibri Light"/>
              </a:rPr>
              <a:t>So, what's our total DIRECT costs right now?</a:t>
            </a:r>
            <a:endParaRPr lang="en-US" sz="6600"/>
          </a:p>
        </p:txBody>
      </p:sp>
      <p:sp>
        <p:nvSpPr>
          <p:cNvPr id="22" name="Rectangle: Rounded Corners 2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1091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B5F2BE5D-98DF-4DD2-9438-03F904ACC66F}"/>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kern="1200">
                <a:solidFill>
                  <a:schemeClr val="tx1"/>
                </a:solidFill>
                <a:latin typeface="+mj-lt"/>
                <a:ea typeface="+mj-ea"/>
                <a:cs typeface="+mj-cs"/>
              </a:rPr>
              <a:t>$77,500 in Total Direct Costs</a:t>
            </a:r>
          </a:p>
          <a:p>
            <a:pPr algn="ctr"/>
            <a:endParaRPr lang="en-US" sz="6600" kern="1200">
              <a:solidFill>
                <a:schemeClr val="tx1"/>
              </a:solidFill>
              <a:latin typeface="+mj-lt"/>
              <a:ea typeface="+mj-ea"/>
              <a:cs typeface="+mj-cs"/>
            </a:endParaRPr>
          </a:p>
        </p:txBody>
      </p:sp>
      <p:sp>
        <p:nvSpPr>
          <p:cNvPr id="11" name="Rectangle: Rounded Corners 10">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55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659B670-FC02-4840-8C18-4519102B9E93}"/>
              </a:ext>
            </a:extLst>
          </p:cNvPr>
          <p:cNvSpPr>
            <a:spLocks noGrp="1"/>
          </p:cNvSpPr>
          <p:nvPr>
            <p:ph type="ctrTitle"/>
          </p:nvPr>
        </p:nvSpPr>
        <p:spPr>
          <a:xfrm>
            <a:off x="1804988" y="1442172"/>
            <a:ext cx="8582025" cy="2177328"/>
          </a:xfrm>
        </p:spPr>
        <p:txBody>
          <a:bodyPr anchor="ctr">
            <a:normAutofit/>
          </a:bodyPr>
          <a:lstStyle/>
          <a:p>
            <a:r>
              <a:rPr lang="en-US" sz="6600">
                <a:cs typeface="Calibri Light"/>
              </a:rPr>
              <a:t>Don't forget about the Indirect Costs (IDC)!</a:t>
            </a:r>
            <a:endParaRPr lang="en-US" sz="6600"/>
          </a:p>
        </p:txBody>
      </p:sp>
      <p:sp>
        <p:nvSpPr>
          <p:cNvPr id="23" name="Rectangle: Rounded Corners 22">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F2D3159-43A5-4EDF-BD9A-72D3303CD468}"/>
              </a:ext>
            </a:extLst>
          </p:cNvPr>
          <p:cNvSpPr>
            <a:spLocks noGrp="1"/>
          </p:cNvSpPr>
          <p:nvPr>
            <p:ph type="subTitle" idx="1"/>
          </p:nvPr>
        </p:nvSpPr>
        <p:spPr>
          <a:xfrm>
            <a:off x="2566988" y="3962400"/>
            <a:ext cx="7058025" cy="581025"/>
          </a:xfrm>
        </p:spPr>
        <p:txBody>
          <a:bodyPr vert="horz" lIns="91440" tIns="45720" rIns="91440" bIns="45720" rtlCol="0" anchor="ctr">
            <a:normAutofit/>
          </a:bodyPr>
          <a:lstStyle/>
          <a:p>
            <a:r>
              <a:rPr lang="en-US" sz="2800">
                <a:solidFill>
                  <a:srgbClr val="FFFFFF"/>
                </a:solidFill>
                <a:cs typeface="Calibri"/>
              </a:rPr>
              <a:t>10% de minimus rate</a:t>
            </a:r>
          </a:p>
        </p:txBody>
      </p:sp>
    </p:spTree>
    <p:extLst>
      <p:ext uri="{BB962C8B-B14F-4D97-AF65-F5344CB8AC3E}">
        <p14:creationId xmlns:p14="http://schemas.microsoft.com/office/powerpoint/2010/main" val="174462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 descr="A panda munching on bamboo">
            <a:extLst>
              <a:ext uri="{FF2B5EF4-FFF2-40B4-BE49-F238E27FC236}">
                <a16:creationId xmlns:a16="http://schemas.microsoft.com/office/drawing/2014/main" id="{EA819DDC-7137-4CA8-9203-3AB10FC0E0A2}"/>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60434" y="1710906"/>
            <a:ext cx="5434642" cy="5434642"/>
          </a:xfrm>
          <a:prstGeom prst="rect">
            <a:avLst/>
          </a:prstGeom>
        </p:spPr>
      </p:pic>
      <p:sp>
        <p:nvSpPr>
          <p:cNvPr id="2" name="Title 1">
            <a:extLst>
              <a:ext uri="{FF2B5EF4-FFF2-40B4-BE49-F238E27FC236}">
                <a16:creationId xmlns:a16="http://schemas.microsoft.com/office/drawing/2014/main" id="{266E1B09-BDAB-48DB-8EEB-8621EBFCA838}"/>
              </a:ext>
            </a:extLst>
          </p:cNvPr>
          <p:cNvSpPr>
            <a:spLocks noGrp="1"/>
          </p:cNvSpPr>
          <p:nvPr>
            <p:ph type="ctrTitle"/>
          </p:nvPr>
        </p:nvSpPr>
        <p:spPr/>
        <p:txBody>
          <a:bodyPr/>
          <a:lstStyle/>
          <a:p>
            <a:r>
              <a:rPr lang="en-US">
                <a:cs typeface="Calibri Light"/>
              </a:rPr>
              <a:t>Bear with me. Let's total them together now.</a:t>
            </a:r>
            <a:endParaRPr lang="en-US"/>
          </a:p>
        </p:txBody>
      </p:sp>
    </p:spTree>
    <p:extLst>
      <p:ext uri="{BB962C8B-B14F-4D97-AF65-F5344CB8AC3E}">
        <p14:creationId xmlns:p14="http://schemas.microsoft.com/office/powerpoint/2010/main" val="33959991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FA311-D720-4486-863C-834D3EEAC77B}"/>
              </a:ext>
            </a:extLst>
          </p:cNvPr>
          <p:cNvSpPr>
            <a:spLocks noGrp="1"/>
          </p:cNvSpPr>
          <p:nvPr>
            <p:ph type="title"/>
          </p:nvPr>
        </p:nvSpPr>
        <p:spPr>
          <a:xfrm>
            <a:off x="-1357313" y="365125"/>
            <a:ext cx="12711113" cy="1325563"/>
          </a:xfrm>
        </p:spPr>
        <p:txBody>
          <a:bodyPr/>
          <a:lstStyle/>
          <a:p>
            <a:r>
              <a:rPr lang="en-US" dirty="0"/>
              <a:t>Sum </a:t>
            </a:r>
          </a:p>
        </p:txBody>
      </p:sp>
      <p:sp>
        <p:nvSpPr>
          <p:cNvPr id="3" name="Content Placeholder 2">
            <a:extLst>
              <a:ext uri="{FF2B5EF4-FFF2-40B4-BE49-F238E27FC236}">
                <a16:creationId xmlns:a16="http://schemas.microsoft.com/office/drawing/2014/main" id="{C9D04815-02EA-4BC2-9275-52BCDE5DA4DF}"/>
              </a:ext>
            </a:extLst>
          </p:cNvPr>
          <p:cNvSpPr>
            <a:spLocks noGrp="1"/>
          </p:cNvSpPr>
          <p:nvPr>
            <p:ph idx="1"/>
          </p:nvPr>
        </p:nvSpPr>
        <p:spPr>
          <a:xfrm>
            <a:off x="1957987" y="2431765"/>
            <a:ext cx="8276026" cy="3320031"/>
          </a:xfrm>
        </p:spPr>
        <p:txBody>
          <a:bodyPr vert="horz" lIns="91440" tIns="45720" rIns="91440" bIns="45720" rtlCol="0" anchor="ctr">
            <a:normAutofit/>
          </a:bodyPr>
          <a:lstStyle/>
          <a:p>
            <a:pPr marL="0" indent="0">
              <a:buNone/>
            </a:pPr>
            <a:r>
              <a:rPr lang="en-US">
                <a:solidFill>
                  <a:schemeClr val="tx1">
                    <a:lumMod val="85000"/>
                    <a:lumOff val="15000"/>
                  </a:schemeClr>
                </a:solidFill>
                <a:ea typeface="+mn-lt"/>
                <a:cs typeface="+mn-lt"/>
              </a:rPr>
              <a:t>$77,500 total direct costs </a:t>
            </a:r>
          </a:p>
          <a:p>
            <a:pPr marL="0" indent="0">
              <a:buNone/>
            </a:pPr>
            <a:r>
              <a:rPr lang="en-US">
                <a:solidFill>
                  <a:schemeClr val="tx1">
                    <a:lumMod val="85000"/>
                    <a:lumOff val="15000"/>
                  </a:schemeClr>
                </a:solidFill>
                <a:ea typeface="+mn-lt"/>
                <a:cs typeface="+mn-lt"/>
              </a:rPr>
              <a:t>+ $7,750 indirect costs </a:t>
            </a:r>
          </a:p>
          <a:p>
            <a:pPr marL="0" indent="0">
              <a:buNone/>
            </a:pPr>
            <a:r>
              <a:rPr lang="en-US">
                <a:solidFill>
                  <a:schemeClr val="tx1">
                    <a:lumMod val="85000"/>
                    <a:lumOff val="15000"/>
                  </a:schemeClr>
                </a:solidFill>
                <a:ea typeface="+mn-lt"/>
                <a:cs typeface="+mn-lt"/>
              </a:rPr>
              <a:t>_______________________</a:t>
            </a:r>
          </a:p>
          <a:p>
            <a:pPr marL="0" indent="0">
              <a:buNone/>
            </a:pPr>
            <a:r>
              <a:rPr lang="en-US" sz="3200" b="1">
                <a:solidFill>
                  <a:schemeClr val="tx1">
                    <a:lumMod val="85000"/>
                    <a:lumOff val="15000"/>
                  </a:schemeClr>
                </a:solidFill>
                <a:ea typeface="+mn-lt"/>
                <a:cs typeface="+mn-lt"/>
              </a:rPr>
              <a:t>= $85,250 TOTAL requested project support</a:t>
            </a:r>
            <a:endParaRPr lang="en-US" sz="3200" b="1">
              <a:solidFill>
                <a:schemeClr val="tx1">
                  <a:lumMod val="85000"/>
                  <a:lumOff val="15000"/>
                </a:schemeClr>
              </a:solidFill>
              <a:cs typeface="Calibri"/>
            </a:endParaRPr>
          </a:p>
          <a:p>
            <a:endParaRPr lang="en-US">
              <a:solidFill>
                <a:schemeClr val="tx1">
                  <a:lumMod val="85000"/>
                  <a:lumOff val="15000"/>
                </a:schemeClr>
              </a:solidFill>
              <a:cs typeface="Calibri"/>
            </a:endParaRPr>
          </a:p>
        </p:txBody>
      </p:sp>
    </p:spTree>
    <p:extLst>
      <p:ext uri="{BB962C8B-B14F-4D97-AF65-F5344CB8AC3E}">
        <p14:creationId xmlns:p14="http://schemas.microsoft.com/office/powerpoint/2010/main" val="34102170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1554B-575F-4EB8-A29B-7550D6B59F11}"/>
              </a:ext>
            </a:extLst>
          </p:cNvPr>
          <p:cNvSpPr>
            <a:spLocks noGrp="1"/>
          </p:cNvSpPr>
          <p:nvPr>
            <p:ph type="title"/>
          </p:nvPr>
        </p:nvSpPr>
        <p:spPr>
          <a:xfrm>
            <a:off x="640080" y="4792116"/>
            <a:ext cx="3634650" cy="1383365"/>
          </a:xfrm>
        </p:spPr>
        <p:txBody>
          <a:bodyPr vert="horz" lIns="91440" tIns="45720" rIns="91440" bIns="45720" rtlCol="0">
            <a:normAutofit fontScale="90000"/>
          </a:bodyPr>
          <a:lstStyle/>
          <a:p>
            <a:r>
              <a:rPr lang="en-US" sz="4800">
                <a:cs typeface="Calibri Light"/>
              </a:rPr>
              <a:t>Tips/ Things to Consider</a:t>
            </a:r>
            <a:endParaRPr lang="en-US"/>
          </a:p>
        </p:txBody>
      </p:sp>
      <p:pic>
        <p:nvPicPr>
          <p:cNvPr id="3" name="Picture 3" descr="Stock numbers on a digital display">
            <a:extLst>
              <a:ext uri="{FF2B5EF4-FFF2-40B4-BE49-F238E27FC236}">
                <a16:creationId xmlns:a16="http://schemas.microsoft.com/office/drawing/2014/main" id="{584ED6BA-9F13-48CF-886E-826D29FE5A5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7"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328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D9F32-0F8B-4996-9DDF-18E2DDB00786}"/>
              </a:ext>
            </a:extLst>
          </p:cNvPr>
          <p:cNvSpPr>
            <a:spLocks noGrp="1"/>
          </p:cNvSpPr>
          <p:nvPr>
            <p:ph type="title"/>
          </p:nvPr>
        </p:nvSpPr>
        <p:spPr>
          <a:xfrm>
            <a:off x="-2277979" y="365125"/>
            <a:ext cx="13631779" cy="1325563"/>
          </a:xfrm>
        </p:spPr>
        <p:txBody>
          <a:bodyPr/>
          <a:lstStyle/>
          <a:p>
            <a:r>
              <a:rPr lang="en-US" dirty="0">
                <a:cs typeface="Calibri Light"/>
              </a:rPr>
              <a:t>Budget </a:t>
            </a:r>
          </a:p>
        </p:txBody>
      </p:sp>
      <p:sp>
        <p:nvSpPr>
          <p:cNvPr id="3" name="Content Placeholder 2">
            <a:extLst>
              <a:ext uri="{FF2B5EF4-FFF2-40B4-BE49-F238E27FC236}">
                <a16:creationId xmlns:a16="http://schemas.microsoft.com/office/drawing/2014/main" id="{853ED0BF-5F06-4745-8647-D7FD5B0AA1A4}"/>
              </a:ext>
            </a:extLst>
          </p:cNvPr>
          <p:cNvSpPr>
            <a:spLocks noGrp="1"/>
          </p:cNvSpPr>
          <p:nvPr>
            <p:ph sz="half" idx="1"/>
          </p:nvPr>
        </p:nvSpPr>
        <p:spPr/>
        <p:txBody>
          <a:bodyPr vert="horz" lIns="91440" tIns="45720" rIns="91440" bIns="45720" rtlCol="0" anchor="t">
            <a:normAutofit/>
          </a:bodyPr>
          <a:lstStyle/>
          <a:p>
            <a:r>
              <a:rPr lang="en-US">
                <a:cs typeface="Calibri"/>
              </a:rPr>
              <a:t>Budgets have a lot of room for discretion and interpretation</a:t>
            </a:r>
          </a:p>
          <a:p>
            <a:r>
              <a:rPr lang="en-US">
                <a:cs typeface="Calibri"/>
              </a:rPr>
              <a:t>Don't restrict yourself by being too specific on the justification </a:t>
            </a:r>
          </a:p>
        </p:txBody>
      </p:sp>
      <p:sp>
        <p:nvSpPr>
          <p:cNvPr id="4" name="Content Placeholder 3">
            <a:extLst>
              <a:ext uri="{FF2B5EF4-FFF2-40B4-BE49-F238E27FC236}">
                <a16:creationId xmlns:a16="http://schemas.microsoft.com/office/drawing/2014/main" id="{7FA935AC-9350-4827-A4FD-7DF71E538B45}"/>
              </a:ext>
            </a:extLst>
          </p:cNvPr>
          <p:cNvSpPr>
            <a:spLocks noGrp="1"/>
          </p:cNvSpPr>
          <p:nvPr>
            <p:ph sz="half" idx="2"/>
          </p:nvPr>
        </p:nvSpPr>
        <p:spPr/>
        <p:txBody>
          <a:bodyPr vert="horz" lIns="91440" tIns="45720" rIns="91440" bIns="45720" rtlCol="0" anchor="t">
            <a:normAutofit/>
          </a:bodyPr>
          <a:lstStyle/>
          <a:p>
            <a:r>
              <a:rPr lang="en-US">
                <a:cs typeface="Calibri"/>
              </a:rPr>
              <a:t>Try recreating your budget solely by reading off the narrative.</a:t>
            </a:r>
          </a:p>
          <a:p>
            <a:r>
              <a:rPr lang="en-US">
                <a:cs typeface="Calibri"/>
              </a:rPr>
              <a:t>Then have someone else try it too</a:t>
            </a:r>
          </a:p>
          <a:p>
            <a:r>
              <a:rPr lang="en-US">
                <a:solidFill>
                  <a:srgbClr val="FF0000"/>
                </a:solidFill>
                <a:cs typeface="Calibri"/>
              </a:rPr>
              <a:t>It can be difficult to decide where to budget items or whether it's allowable - here is a very useful link that even grant managers use to determine allowability</a:t>
            </a:r>
          </a:p>
          <a:p>
            <a:endParaRPr lang="en-US">
              <a:solidFill>
                <a:srgbClr val="000000"/>
              </a:solidFill>
              <a:cs typeface="Calibri"/>
            </a:endParaRPr>
          </a:p>
          <a:p>
            <a:endParaRPr lang="en-US">
              <a:solidFill>
                <a:srgbClr val="FF0000"/>
              </a:solidFill>
              <a:cs typeface="Calibri"/>
            </a:endParaRPr>
          </a:p>
        </p:txBody>
      </p:sp>
    </p:spTree>
    <p:extLst>
      <p:ext uri="{BB962C8B-B14F-4D97-AF65-F5344CB8AC3E}">
        <p14:creationId xmlns:p14="http://schemas.microsoft.com/office/powerpoint/2010/main" val="4012464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DC201C1-8DA6-4C54-9D81-D3093E1D6F98}"/>
              </a:ext>
            </a:extLst>
          </p:cNvPr>
          <p:cNvSpPr>
            <a:spLocks noGrp="1"/>
          </p:cNvSpPr>
          <p:nvPr>
            <p:ph type="ctrTitle"/>
          </p:nvPr>
        </p:nvSpPr>
        <p:spPr>
          <a:xfrm>
            <a:off x="890338" y="640080"/>
            <a:ext cx="3734014" cy="3566160"/>
          </a:xfrm>
        </p:spPr>
        <p:txBody>
          <a:bodyPr anchor="b">
            <a:normAutofit/>
          </a:bodyPr>
          <a:lstStyle/>
          <a:p>
            <a:pPr algn="l"/>
            <a:r>
              <a:rPr lang="en-US" sz="5000">
                <a:cs typeface="Calibri Light"/>
              </a:rPr>
              <a:t>Budgets can be tricky, so don't be afraid to ask questions!</a:t>
            </a:r>
            <a:endParaRPr lang="en-US" sz="5000"/>
          </a:p>
        </p:txBody>
      </p:sp>
      <p:sp>
        <p:nvSpPr>
          <p:cNvPr id="1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4" descr="Different coloured question marks">
            <a:extLst>
              <a:ext uri="{FF2B5EF4-FFF2-40B4-BE49-F238E27FC236}">
                <a16:creationId xmlns:a16="http://schemas.microsoft.com/office/drawing/2014/main" id="{97932243-4D66-46AC-AD95-926C1B425EB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6344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1E009-6052-4361-8CED-747666550C1F}"/>
              </a:ext>
            </a:extLst>
          </p:cNvPr>
          <p:cNvSpPr>
            <a:spLocks noGrp="1"/>
          </p:cNvSpPr>
          <p:nvPr>
            <p:ph type="title"/>
          </p:nvPr>
        </p:nvSpPr>
        <p:spPr/>
        <p:txBody>
          <a:bodyPr/>
          <a:lstStyle/>
          <a:p>
            <a:pPr algn="ctr"/>
            <a:r>
              <a:rPr lang="en-US">
                <a:ea typeface="+mj-lt"/>
                <a:cs typeface="+mj-lt"/>
              </a:rPr>
              <a:t>NNLM Region 3</a:t>
            </a:r>
            <a:endParaRPr lang="en-US">
              <a:cs typeface="Calibri Light" panose="020F0302020204030204"/>
            </a:endParaRPr>
          </a:p>
        </p:txBody>
      </p:sp>
      <p:pic>
        <p:nvPicPr>
          <p:cNvPr id="4" name="Picture 4" descr="Image of map of region 3 states. Nebraska, Kansas, Missouri, Oklahoma, Arkansas, Louisiana">
            <a:extLst>
              <a:ext uri="{FF2B5EF4-FFF2-40B4-BE49-F238E27FC236}">
                <a16:creationId xmlns:a16="http://schemas.microsoft.com/office/drawing/2014/main" id="{19877730-C1EB-4881-8CA0-A70A61B5CEC9}"/>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2599223" y="1687080"/>
            <a:ext cx="7285656" cy="4198938"/>
          </a:xfrm>
        </p:spPr>
      </p:pic>
    </p:spTree>
    <p:extLst>
      <p:ext uri="{BB962C8B-B14F-4D97-AF65-F5344CB8AC3E}">
        <p14:creationId xmlns:p14="http://schemas.microsoft.com/office/powerpoint/2010/main" val="24514720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AC0F0-D0C9-4FA1-8E3D-852B5ADD7296}"/>
              </a:ext>
            </a:extLst>
          </p:cNvPr>
          <p:cNvSpPr>
            <a:spLocks noGrp="1"/>
          </p:cNvSpPr>
          <p:nvPr>
            <p:ph type="title"/>
          </p:nvPr>
        </p:nvSpPr>
        <p:spPr/>
        <p:txBody>
          <a:bodyPr/>
          <a:lstStyle/>
          <a:p>
            <a:r>
              <a:rPr lang="en-US">
                <a:cs typeface="Calibri Light"/>
              </a:rPr>
              <a:t>Reminder</a:t>
            </a:r>
          </a:p>
        </p:txBody>
      </p:sp>
      <p:sp>
        <p:nvSpPr>
          <p:cNvPr id="3" name="Content Placeholder 2">
            <a:extLst>
              <a:ext uri="{FF2B5EF4-FFF2-40B4-BE49-F238E27FC236}">
                <a16:creationId xmlns:a16="http://schemas.microsoft.com/office/drawing/2014/main" id="{40189FBE-FC36-44A2-9BAD-3BB81F3D1516}"/>
              </a:ext>
            </a:extLst>
          </p:cNvPr>
          <p:cNvSpPr>
            <a:spLocks noGrp="1"/>
          </p:cNvSpPr>
          <p:nvPr>
            <p:ph sz="half" idx="1"/>
          </p:nvPr>
        </p:nvSpPr>
        <p:spPr/>
        <p:txBody>
          <a:bodyPr vert="horz" lIns="91440" tIns="45720" rIns="91440" bIns="45720" rtlCol="0" anchor="t">
            <a:normAutofit fontScale="85000" lnSpcReduction="20000"/>
          </a:bodyPr>
          <a:lstStyle/>
          <a:p>
            <a:r>
              <a:rPr lang="en-US" dirty="0">
                <a:cs typeface="Calibri"/>
              </a:rPr>
              <a:t>Important questions to ask of yourself (&amp; others) about your budget:</a:t>
            </a:r>
          </a:p>
          <a:p>
            <a:pPr lvl="1"/>
            <a:r>
              <a:rPr lang="en-US" sz="2800" dirty="0">
                <a:cs typeface="Calibri"/>
              </a:rPr>
              <a:t>Are the requested costs allowable per the regulations of the funder and this particular funding opportunity you are applying for?</a:t>
            </a:r>
          </a:p>
          <a:p>
            <a:pPr lvl="1"/>
            <a:endParaRPr lang="en-US" dirty="0">
              <a:cs typeface="Calibri"/>
            </a:endParaRPr>
          </a:p>
          <a:p>
            <a:pPr lvl="1"/>
            <a:endParaRPr lang="en-US" dirty="0">
              <a:cs typeface="Calibri"/>
            </a:endParaRPr>
          </a:p>
          <a:p>
            <a:pPr lvl="1"/>
            <a:endParaRPr lang="en-US" dirty="0">
              <a:cs typeface="Calibri"/>
            </a:endParaRPr>
          </a:p>
          <a:p>
            <a:pPr lvl="1"/>
            <a:r>
              <a:rPr lang="en-US" sz="2800" dirty="0">
                <a:cs typeface="Calibri"/>
              </a:rPr>
              <a:t>Are the requested costs properly and proportionately allocated for the work being done on the project?</a:t>
            </a:r>
          </a:p>
          <a:p>
            <a:pPr lvl="1"/>
            <a:endParaRPr lang="en-US" dirty="0">
              <a:cs typeface="Calibri"/>
            </a:endParaRPr>
          </a:p>
        </p:txBody>
      </p:sp>
      <p:sp>
        <p:nvSpPr>
          <p:cNvPr id="4" name="Content Placeholder 3">
            <a:extLst>
              <a:ext uri="{FF2B5EF4-FFF2-40B4-BE49-F238E27FC236}">
                <a16:creationId xmlns:a16="http://schemas.microsoft.com/office/drawing/2014/main" id="{57972768-F694-427C-882C-F4E68C3BE5CF}"/>
              </a:ext>
            </a:extLst>
          </p:cNvPr>
          <p:cNvSpPr>
            <a:spLocks noGrp="1"/>
          </p:cNvSpPr>
          <p:nvPr>
            <p:ph sz="half" idx="2"/>
          </p:nvPr>
        </p:nvSpPr>
        <p:spPr/>
        <p:txBody>
          <a:bodyPr>
            <a:normAutofit fontScale="85000" lnSpcReduction="20000"/>
          </a:bodyPr>
          <a:lstStyle/>
          <a:p>
            <a:r>
              <a:rPr lang="en-US" dirty="0">
                <a:cs typeface="Calibri"/>
              </a:rPr>
              <a:t>Are the requested expenses reasonable to support the actual need for the work to be completed on the project? Would your average person look at the budget or the cost and think that's a fair price for that good/ service?</a:t>
            </a:r>
          </a:p>
          <a:p>
            <a:r>
              <a:rPr lang="en-US" dirty="0">
                <a:cs typeface="Calibri"/>
              </a:rPr>
              <a:t>Are the requested costs budgeted for in a realistic and complete manner for the work that is expected to occur on the project? (ex: realistic timeline and cost estimations, not just assuming unfounded financial support in the event of a </a:t>
            </a:r>
            <a:r>
              <a:rPr lang="en-US" dirty="0" err="1">
                <a:cs typeface="Calibri"/>
              </a:rPr>
              <a:t>worstcase</a:t>
            </a:r>
            <a:r>
              <a:rPr lang="en-US" dirty="0">
                <a:cs typeface="Calibri"/>
              </a:rPr>
              <a:t> scenario or a buffer)</a:t>
            </a:r>
          </a:p>
          <a:p>
            <a:endParaRPr lang="en-US" dirty="0">
              <a:cs typeface="Calibri"/>
            </a:endParaRPr>
          </a:p>
          <a:p>
            <a:endParaRPr lang="en-US" dirty="0"/>
          </a:p>
        </p:txBody>
      </p:sp>
    </p:spTree>
    <p:extLst>
      <p:ext uri="{BB962C8B-B14F-4D97-AF65-F5344CB8AC3E}">
        <p14:creationId xmlns:p14="http://schemas.microsoft.com/office/powerpoint/2010/main" val="3999392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AE86D-BBAE-4180-B724-39D1026F518F}"/>
              </a:ext>
            </a:extLst>
          </p:cNvPr>
          <p:cNvSpPr>
            <a:spLocks noGrp="1"/>
          </p:cNvSpPr>
          <p:nvPr>
            <p:ph type="title"/>
          </p:nvPr>
        </p:nvSpPr>
        <p:spPr/>
        <p:txBody>
          <a:bodyPr/>
          <a:lstStyle/>
          <a:p>
            <a:pPr algn="ctr"/>
            <a:r>
              <a:rPr lang="en-US">
                <a:ea typeface="+mj-lt"/>
                <a:cs typeface="+mj-lt"/>
              </a:rPr>
              <a:t>Think of Your Reviewers</a:t>
            </a:r>
            <a:endParaRPr lang="en-US">
              <a:cs typeface="Calibri Light" panose="020F0302020204030204"/>
            </a:endParaRPr>
          </a:p>
        </p:txBody>
      </p:sp>
      <p:pic>
        <p:nvPicPr>
          <p:cNvPr id="5" name="Picture 5" descr="A group of people holding signs&#10;&#10;">
            <a:extLst>
              <a:ext uri="{FF2B5EF4-FFF2-40B4-BE49-F238E27FC236}">
                <a16:creationId xmlns:a16="http://schemas.microsoft.com/office/drawing/2014/main" id="{0E73E8B8-D904-48CA-8299-062A7CEFB3BD}"/>
              </a:ext>
            </a:extLst>
          </p:cNvPr>
          <p:cNvPicPr>
            <a:picLocks noGrp="1" noChangeAspect="1"/>
          </p:cNvPicPr>
          <p:nvPr>
            <p:ph sz="half" idx="1"/>
          </p:nvPr>
        </p:nvPicPr>
        <p:blipFill>
          <a:blip r:embed="rId3" cstate="screen">
            <a:extLst>
              <a:ext uri="{28A0092B-C50C-407E-A947-70E740481C1C}">
                <a14:useLocalDpi xmlns:a14="http://schemas.microsoft.com/office/drawing/2010/main" val="0"/>
              </a:ext>
            </a:extLst>
          </a:blip>
          <a:stretch>
            <a:fillRect/>
          </a:stretch>
        </p:blipFill>
        <p:spPr>
          <a:xfrm>
            <a:off x="838200" y="1823071"/>
            <a:ext cx="5181600" cy="3386629"/>
          </a:xfrm>
        </p:spPr>
      </p:pic>
      <p:sp>
        <p:nvSpPr>
          <p:cNvPr id="4" name="Content Placeholder 3">
            <a:extLst>
              <a:ext uri="{FF2B5EF4-FFF2-40B4-BE49-F238E27FC236}">
                <a16:creationId xmlns:a16="http://schemas.microsoft.com/office/drawing/2014/main" id="{BCA7F7BD-6DF3-4DE6-8797-22C64F8EE3D7}"/>
              </a:ext>
            </a:extLst>
          </p:cNvPr>
          <p:cNvSpPr>
            <a:spLocks noGrp="1"/>
          </p:cNvSpPr>
          <p:nvPr>
            <p:ph sz="half" idx="2"/>
          </p:nvPr>
        </p:nvSpPr>
        <p:spPr/>
        <p:txBody>
          <a:bodyPr vert="horz" lIns="91440" tIns="45720" rIns="91440" bIns="45720" rtlCol="0" anchor="t">
            <a:normAutofit/>
          </a:bodyPr>
          <a:lstStyle/>
          <a:p>
            <a:r>
              <a:rPr lang="en-US">
                <a:ea typeface="+mn-lt"/>
                <a:cs typeface="+mn-lt"/>
              </a:rPr>
              <a:t>Avoid excessive “wordiness," but do spell out all acronyms</a:t>
            </a:r>
            <a:endParaRPr lang="en-US">
              <a:cs typeface="Calibri" panose="020F0502020204030204"/>
            </a:endParaRPr>
          </a:p>
          <a:p>
            <a:r>
              <a:rPr lang="en-US">
                <a:ea typeface="+mn-lt"/>
                <a:cs typeface="+mn-lt"/>
              </a:rPr>
              <a:t>Have someone else read the proposal!</a:t>
            </a:r>
            <a:endParaRPr lang="en-US"/>
          </a:p>
          <a:p>
            <a:r>
              <a:rPr lang="en-US">
                <a:ea typeface="+mn-lt"/>
                <a:cs typeface="+mn-lt"/>
              </a:rPr>
              <a:t>Assume your reviewers have different careers/experience  </a:t>
            </a:r>
            <a:endParaRPr lang="en-US"/>
          </a:p>
          <a:p>
            <a:endParaRPr lang="en-US">
              <a:cs typeface="Calibri"/>
            </a:endParaRPr>
          </a:p>
        </p:txBody>
      </p:sp>
    </p:spTree>
    <p:extLst>
      <p:ext uri="{BB962C8B-B14F-4D97-AF65-F5344CB8AC3E}">
        <p14:creationId xmlns:p14="http://schemas.microsoft.com/office/powerpoint/2010/main" val="5983570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F0ED-38C6-4152-8FA9-2391BF00B533}"/>
              </a:ext>
            </a:extLst>
          </p:cNvPr>
          <p:cNvSpPr>
            <a:spLocks noGrp="1"/>
          </p:cNvSpPr>
          <p:nvPr>
            <p:ph type="title"/>
          </p:nvPr>
        </p:nvSpPr>
        <p:spPr/>
        <p:txBody>
          <a:bodyPr/>
          <a:lstStyle/>
          <a:p>
            <a:pPr algn="ctr"/>
            <a:r>
              <a:rPr lang="en-US">
                <a:cs typeface="Calibri Light"/>
              </a:rPr>
              <a:t>Common Mistakes</a:t>
            </a:r>
          </a:p>
        </p:txBody>
      </p:sp>
      <p:sp>
        <p:nvSpPr>
          <p:cNvPr id="3" name="Content Placeholder 2">
            <a:extLst>
              <a:ext uri="{FF2B5EF4-FFF2-40B4-BE49-F238E27FC236}">
                <a16:creationId xmlns:a16="http://schemas.microsoft.com/office/drawing/2014/main" id="{A0EE9BFF-4007-4035-8652-F5C1AFD1A3A1}"/>
              </a:ext>
            </a:extLst>
          </p:cNvPr>
          <p:cNvSpPr>
            <a:spLocks noGrp="1"/>
          </p:cNvSpPr>
          <p:nvPr>
            <p:ph sz="half" idx="1"/>
          </p:nvPr>
        </p:nvSpPr>
        <p:spPr/>
        <p:txBody>
          <a:bodyPr vert="horz" lIns="91440" tIns="45720" rIns="91440" bIns="45720" rtlCol="0" anchor="t">
            <a:normAutofit/>
          </a:bodyPr>
          <a:lstStyle/>
          <a:p>
            <a:pPr marL="514350" indent="-514350"/>
            <a:r>
              <a:rPr lang="en-US">
                <a:ea typeface="+mn-lt"/>
                <a:cs typeface="+mn-lt"/>
              </a:rPr>
              <a:t>Ignoring instructions.</a:t>
            </a:r>
            <a:endParaRPr lang="en-US">
              <a:cs typeface="Calibri" panose="020F0502020204030204"/>
            </a:endParaRPr>
          </a:p>
          <a:p>
            <a:pPr marL="514350" indent="-514350"/>
            <a:r>
              <a:rPr lang="en-US">
                <a:ea typeface="+mn-lt"/>
                <a:cs typeface="+mn-lt"/>
              </a:rPr>
              <a:t>No project planning.</a:t>
            </a:r>
          </a:p>
          <a:p>
            <a:pPr marL="514350" indent="-514350"/>
            <a:r>
              <a:rPr lang="en-US">
                <a:ea typeface="+mn-lt"/>
                <a:cs typeface="+mn-lt"/>
              </a:rPr>
              <a:t>Buzzword overuse.</a:t>
            </a:r>
          </a:p>
          <a:p>
            <a:pPr marL="514350" indent="-514350"/>
            <a:r>
              <a:rPr lang="en-US">
                <a:ea typeface="+mn-lt"/>
                <a:cs typeface="+mn-lt"/>
              </a:rPr>
              <a:t>Last-minute writing.</a:t>
            </a:r>
          </a:p>
          <a:p>
            <a:pPr marL="514350" indent="-514350">
              <a:buAutoNum type="arabicPeriod"/>
            </a:pPr>
            <a:endParaRPr lang="en-US">
              <a:ea typeface="+mn-lt"/>
              <a:cs typeface="+mn-lt"/>
            </a:endParaRPr>
          </a:p>
          <a:p>
            <a:endParaRPr lang="en-US">
              <a:cs typeface="Calibri"/>
            </a:endParaRPr>
          </a:p>
        </p:txBody>
      </p:sp>
      <p:sp>
        <p:nvSpPr>
          <p:cNvPr id="4" name="Content Placeholder 3">
            <a:extLst>
              <a:ext uri="{FF2B5EF4-FFF2-40B4-BE49-F238E27FC236}">
                <a16:creationId xmlns:a16="http://schemas.microsoft.com/office/drawing/2014/main" id="{9551E927-DDBE-4CF5-A13C-E42C0BC2FD27}"/>
              </a:ext>
            </a:extLst>
          </p:cNvPr>
          <p:cNvSpPr>
            <a:spLocks noGrp="1"/>
          </p:cNvSpPr>
          <p:nvPr>
            <p:ph sz="half" idx="2"/>
          </p:nvPr>
        </p:nvSpPr>
        <p:spPr/>
        <p:txBody>
          <a:bodyPr vert="horz" lIns="91440" tIns="45720" rIns="91440" bIns="45720" rtlCol="0" anchor="t">
            <a:normAutofit/>
          </a:bodyPr>
          <a:lstStyle/>
          <a:p>
            <a:pPr marL="457200" indent="-457200"/>
            <a:r>
              <a:rPr lang="en-US">
                <a:ea typeface="+mn-lt"/>
                <a:cs typeface="+mn-lt"/>
              </a:rPr>
              <a:t>Typos, writing errors.</a:t>
            </a:r>
            <a:endParaRPr lang="en-US">
              <a:cs typeface="Calibri" panose="020F0502020204030204"/>
            </a:endParaRPr>
          </a:p>
          <a:p>
            <a:pPr marL="457200" indent="-457200"/>
            <a:r>
              <a:rPr lang="en-US">
                <a:ea typeface="+mn-lt"/>
                <a:cs typeface="+mn-lt"/>
              </a:rPr>
              <a:t>Budget used as a narrative substitute.</a:t>
            </a:r>
            <a:endParaRPr lang="en-US">
              <a:cs typeface="Calibri" panose="020F0502020204030204"/>
            </a:endParaRPr>
          </a:p>
          <a:p>
            <a:pPr marL="457200" indent="-457200"/>
            <a:r>
              <a:rPr lang="en-US">
                <a:ea typeface="+mn-lt"/>
                <a:cs typeface="+mn-lt"/>
              </a:rPr>
              <a:t> Inaccurate costs.</a:t>
            </a:r>
            <a:endParaRPr lang="en-US">
              <a:cs typeface="Calibri" panose="020F0502020204030204"/>
            </a:endParaRPr>
          </a:p>
          <a:p>
            <a:pPr marL="457200" indent="-457200"/>
            <a:r>
              <a:rPr lang="en-US">
                <a:ea typeface="+mn-lt"/>
                <a:cs typeface="+mn-lt"/>
              </a:rPr>
              <a:t>Assuming reviewers are experts.</a:t>
            </a:r>
            <a:endParaRPr lang="en-US">
              <a:cs typeface="Calibri" panose="020F0502020204030204"/>
            </a:endParaRPr>
          </a:p>
          <a:p>
            <a:pPr marL="0" indent="0">
              <a:buNone/>
            </a:pPr>
            <a:endParaRPr lang="en-US">
              <a:cs typeface="Calibri" panose="020F0502020204030204"/>
            </a:endParaRPr>
          </a:p>
          <a:p>
            <a:pPr marL="0" indent="0">
              <a:buNone/>
            </a:pPr>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20271313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9E52-57B5-498D-8049-927C351B97C5}"/>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Why Does Accessibility Matter?</a:t>
            </a:r>
          </a:p>
        </p:txBody>
      </p:sp>
      <p:sp>
        <p:nvSpPr>
          <p:cNvPr id="5"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3" descr="Wood human figure">
            <a:extLst>
              <a:ext uri="{FF2B5EF4-FFF2-40B4-BE49-F238E27FC236}">
                <a16:creationId xmlns:a16="http://schemas.microsoft.com/office/drawing/2014/main" id="{81D1A9D6-873C-40B1-8823-8FB2F7CFAF4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539788163"/>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6FDF-5F63-4319-9F97-98E107EDEC80}"/>
              </a:ext>
            </a:extLst>
          </p:cNvPr>
          <p:cNvSpPr>
            <a:spLocks noGrp="1"/>
          </p:cNvSpPr>
          <p:nvPr>
            <p:ph type="title"/>
          </p:nvPr>
        </p:nvSpPr>
        <p:spPr>
          <a:xfrm>
            <a:off x="-4729163" y="365125"/>
            <a:ext cx="16082963" cy="1325563"/>
          </a:xfrm>
        </p:spPr>
        <p:txBody>
          <a:bodyPr/>
          <a:lstStyle/>
          <a:p>
            <a:pPr algn="ctr"/>
            <a:r>
              <a:rPr lang="en-US" dirty="0">
                <a:cs typeface="Calibri Light"/>
              </a:rPr>
              <a:t>2                                     Why does Accessibility Matter?</a:t>
            </a:r>
          </a:p>
        </p:txBody>
      </p:sp>
      <p:sp>
        <p:nvSpPr>
          <p:cNvPr id="3" name="Content Placeholder 2">
            <a:extLst>
              <a:ext uri="{FF2B5EF4-FFF2-40B4-BE49-F238E27FC236}">
                <a16:creationId xmlns:a16="http://schemas.microsoft.com/office/drawing/2014/main" id="{16745C9B-4278-45CF-975D-B5F1FA5D0CD5}"/>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Worldwide</a:t>
            </a:r>
            <a:endParaRPr lang="en-US">
              <a:cs typeface="Calibri" panose="020F0502020204030204"/>
            </a:endParaRPr>
          </a:p>
          <a:p>
            <a:r>
              <a:rPr lang="en-US">
                <a:ea typeface="+mn-lt"/>
                <a:cs typeface="+mn-lt"/>
              </a:rPr>
              <a:t>Over 1 billion people live with some form of disability.</a:t>
            </a:r>
            <a:endParaRPr lang="en-US"/>
          </a:p>
          <a:p>
            <a:r>
              <a:rPr lang="en-US">
                <a:ea typeface="+mn-lt"/>
                <a:cs typeface="+mn-lt"/>
              </a:rPr>
              <a:t>The number of people with disability are dramatically increasing. </a:t>
            </a:r>
            <a:endParaRPr lang="en-US"/>
          </a:p>
          <a:p>
            <a:pPr marL="0" indent="0">
              <a:buNone/>
            </a:pPr>
            <a:endParaRPr lang="en-US">
              <a:ea typeface="+mn-lt"/>
              <a:cs typeface="+mn-lt"/>
            </a:endParaRPr>
          </a:p>
          <a:p>
            <a:pPr marL="0" indent="0">
              <a:buNone/>
            </a:pPr>
            <a:r>
              <a:rPr lang="en-US">
                <a:ea typeface="+mn-lt"/>
                <a:cs typeface="+mn-lt"/>
              </a:rPr>
              <a:t>United States</a:t>
            </a:r>
            <a:endParaRPr lang="en-US">
              <a:cs typeface="Calibri"/>
            </a:endParaRPr>
          </a:p>
          <a:p>
            <a:r>
              <a:rPr lang="en-US">
                <a:ea typeface="+mn-lt"/>
                <a:cs typeface="+mn-lt"/>
              </a:rPr>
              <a:t>1 in 4 adults in the United States have some type of disability. </a:t>
            </a:r>
            <a:endParaRPr lang="en-US"/>
          </a:p>
          <a:p>
            <a:r>
              <a:rPr lang="en-US">
                <a:ea typeface="+mn-lt"/>
                <a:cs typeface="+mn-lt"/>
              </a:rPr>
              <a:t>The percentage of people living with disabilities is highest in the South.</a:t>
            </a:r>
            <a:endParaRPr lang="en-US">
              <a:cs typeface="Calibri"/>
            </a:endParaRPr>
          </a:p>
          <a:p>
            <a:pPr marL="0" indent="0">
              <a:buNone/>
            </a:pPr>
            <a:endParaRPr lang="en-US">
              <a:cs typeface="Calibri"/>
            </a:endParaRPr>
          </a:p>
          <a:p>
            <a:endParaRPr lang="en-US">
              <a:cs typeface="Calibri"/>
            </a:endParaRPr>
          </a:p>
        </p:txBody>
      </p:sp>
    </p:spTree>
    <p:extLst>
      <p:ext uri="{BB962C8B-B14F-4D97-AF65-F5344CB8AC3E}">
        <p14:creationId xmlns:p14="http://schemas.microsoft.com/office/powerpoint/2010/main" val="40994408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53B2AC-3E5B-42BA-8BCE-A29CE5EF8010}"/>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cs typeface="Calibri Light"/>
              </a:rPr>
              <a:t>Section 508 of the Rehabilitation Act of 1973</a:t>
            </a:r>
            <a:endParaRPr lang="en-US" sz="4000">
              <a:solidFill>
                <a:srgbClr val="FFFFFF"/>
              </a:solidFill>
            </a:endParaRPr>
          </a:p>
        </p:txBody>
      </p:sp>
      <p:sp>
        <p:nvSpPr>
          <p:cNvPr id="3" name="Content Placeholder 2">
            <a:extLst>
              <a:ext uri="{FF2B5EF4-FFF2-40B4-BE49-F238E27FC236}">
                <a16:creationId xmlns:a16="http://schemas.microsoft.com/office/drawing/2014/main" id="{2BDDD5FD-BB42-4DFD-9583-56C57B80694C}"/>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en-US" sz="2000">
                <a:ea typeface="+mn-lt"/>
                <a:cs typeface="+mn-lt"/>
              </a:rPr>
              <a:t>In 1998, Congress amended the Rehabilitation Act of 1973 to require Federal agencies to make their electronic and information technology (EIT) accessible to people with disabilities. </a:t>
            </a:r>
            <a:endParaRPr lang="en-US" sz="2000">
              <a:cs typeface="Calibri"/>
            </a:endParaRPr>
          </a:p>
          <a:p>
            <a:pPr marL="0" indent="0">
              <a:buNone/>
            </a:pPr>
            <a:endParaRPr lang="en-US" sz="2000">
              <a:cs typeface="Calibri"/>
            </a:endParaRPr>
          </a:p>
        </p:txBody>
      </p:sp>
    </p:spTree>
    <p:extLst>
      <p:ext uri="{BB962C8B-B14F-4D97-AF65-F5344CB8AC3E}">
        <p14:creationId xmlns:p14="http://schemas.microsoft.com/office/powerpoint/2010/main" val="1755541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eople in a video call">
            <a:extLst>
              <a:ext uri="{FF2B5EF4-FFF2-40B4-BE49-F238E27FC236}">
                <a16:creationId xmlns:a16="http://schemas.microsoft.com/office/drawing/2014/main" id="{5099EF89-5FBB-44D2-B49B-647AEC0B993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1"/>
          <a:stretch/>
        </p:blipFill>
        <p:spPr>
          <a:xfrm>
            <a:off x="2522356" y="10"/>
            <a:ext cx="9669642" cy="6857990"/>
          </a:xfrm>
          <a:prstGeom prst="rect">
            <a:avLst/>
          </a:prstGeom>
        </p:spPr>
      </p:pic>
      <p:sp>
        <p:nvSpPr>
          <p:cNvPr id="18"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4F7EE-DB72-43D7-8989-F1971B94A682}"/>
              </a:ext>
            </a:extLst>
          </p:cNvPr>
          <p:cNvSpPr>
            <a:spLocks noGrp="1"/>
          </p:cNvSpPr>
          <p:nvPr>
            <p:ph type="title"/>
          </p:nvPr>
        </p:nvSpPr>
        <p:spPr>
          <a:xfrm>
            <a:off x="838200" y="365125"/>
            <a:ext cx="3822189" cy="1899912"/>
          </a:xfrm>
        </p:spPr>
        <p:txBody>
          <a:bodyPr>
            <a:normAutofit/>
          </a:bodyPr>
          <a:lstStyle/>
          <a:p>
            <a:r>
              <a:rPr lang="en-US" sz="4000" b="1">
                <a:cs typeface="Calibri Light"/>
              </a:rPr>
              <a:t>Web Accessibility and Disabilities</a:t>
            </a:r>
            <a:endParaRPr lang="en-US" sz="4000" b="1"/>
          </a:p>
        </p:txBody>
      </p:sp>
      <p:sp>
        <p:nvSpPr>
          <p:cNvPr id="3" name="Content Placeholder 2">
            <a:extLst>
              <a:ext uri="{FF2B5EF4-FFF2-40B4-BE49-F238E27FC236}">
                <a16:creationId xmlns:a16="http://schemas.microsoft.com/office/drawing/2014/main" id="{B93FC05E-9A71-4FD1-9170-6580D582A4B5}"/>
              </a:ext>
            </a:extLst>
          </p:cNvPr>
          <p:cNvSpPr>
            <a:spLocks noGrp="1"/>
          </p:cNvSpPr>
          <p:nvPr>
            <p:ph idx="1"/>
          </p:nvPr>
        </p:nvSpPr>
        <p:spPr>
          <a:xfrm>
            <a:off x="838200" y="2434201"/>
            <a:ext cx="3822189" cy="3742762"/>
          </a:xfrm>
        </p:spPr>
        <p:txBody>
          <a:bodyPr vert="horz" lIns="91440" tIns="45720" rIns="91440" bIns="45720" rtlCol="0" anchor="t">
            <a:normAutofit/>
          </a:bodyPr>
          <a:lstStyle/>
          <a:p>
            <a:r>
              <a:rPr lang="en-US" sz="2000">
                <a:ea typeface="+mn-lt"/>
                <a:cs typeface="+mn-lt"/>
              </a:rPr>
              <a:t>Auditory </a:t>
            </a:r>
            <a:endParaRPr lang="en-US" sz="2000">
              <a:cs typeface="Calibri" panose="020F0502020204030204"/>
            </a:endParaRPr>
          </a:p>
          <a:p>
            <a:r>
              <a:rPr lang="en-US" sz="2000">
                <a:ea typeface="+mn-lt"/>
                <a:cs typeface="+mn-lt"/>
              </a:rPr>
              <a:t>Cognitive, learning, and neurological</a:t>
            </a:r>
            <a:endParaRPr lang="en-US" sz="2000">
              <a:cs typeface="Calibri"/>
            </a:endParaRPr>
          </a:p>
          <a:p>
            <a:r>
              <a:rPr lang="en-US" sz="2000">
                <a:ea typeface="+mn-lt"/>
                <a:cs typeface="+mn-lt"/>
              </a:rPr>
              <a:t>Physical </a:t>
            </a:r>
            <a:endParaRPr lang="en-US" sz="2000">
              <a:cs typeface="Calibri"/>
            </a:endParaRPr>
          </a:p>
          <a:p>
            <a:r>
              <a:rPr lang="en-US" sz="2000">
                <a:ea typeface="+mn-lt"/>
                <a:cs typeface="+mn-lt"/>
              </a:rPr>
              <a:t>Visual</a:t>
            </a:r>
            <a:endParaRPr lang="en-US" sz="2000">
              <a:cs typeface="Calibri"/>
            </a:endParaRPr>
          </a:p>
          <a:p>
            <a:endParaRPr lang="en-US" sz="2000">
              <a:cs typeface="Calibri"/>
            </a:endParaRPr>
          </a:p>
        </p:txBody>
      </p:sp>
    </p:spTree>
    <p:extLst>
      <p:ext uri="{BB962C8B-B14F-4D97-AF65-F5344CB8AC3E}">
        <p14:creationId xmlns:p14="http://schemas.microsoft.com/office/powerpoint/2010/main" val="39687936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5F581F-5117-463E-AA11-521830CCE845}"/>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ea typeface="+mj-lt"/>
                <a:cs typeface="+mj-lt"/>
              </a:rPr>
              <a:t>Barriers for People With Auditory Disabilities</a:t>
            </a:r>
            <a:endParaRPr lang="en-US" sz="4000">
              <a:solidFill>
                <a:srgbClr val="FFFFFF"/>
              </a:solidFill>
            </a:endParaRPr>
          </a:p>
        </p:txBody>
      </p:sp>
      <p:sp>
        <p:nvSpPr>
          <p:cNvPr id="3" name="Content Placeholder 2">
            <a:extLst>
              <a:ext uri="{FF2B5EF4-FFF2-40B4-BE49-F238E27FC236}">
                <a16:creationId xmlns:a16="http://schemas.microsoft.com/office/drawing/2014/main" id="{F9497E48-5846-443E-916A-E8053CA58630}"/>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en-US" sz="2000">
                <a:ea typeface="+mn-lt"/>
                <a:cs typeface="+mn-lt"/>
              </a:rPr>
              <a:t>Audio Content, such as videos with voices and sounds, without captions or transcripts.</a:t>
            </a:r>
            <a:endParaRPr lang="en-US" sz="2000">
              <a:cs typeface="Calibri" panose="020F0502020204030204"/>
            </a:endParaRPr>
          </a:p>
          <a:p>
            <a:r>
              <a:rPr lang="en-US" sz="2000">
                <a:ea typeface="+mn-lt"/>
                <a:cs typeface="+mn-lt"/>
              </a:rPr>
              <a:t>Media players that do not provide options to adjust the text size and colors for captions.</a:t>
            </a:r>
            <a:endParaRPr lang="en-US" sz="2000"/>
          </a:p>
          <a:p>
            <a:r>
              <a:rPr lang="en-US" sz="2000">
                <a:ea typeface="+mn-lt"/>
                <a:cs typeface="+mn-lt"/>
              </a:rPr>
              <a:t>Lack of sign language to supplement important information and text that is difficult to read.</a:t>
            </a:r>
            <a:endParaRPr lang="en-US" sz="2000"/>
          </a:p>
          <a:p>
            <a:endParaRPr lang="en-US" sz="2000">
              <a:cs typeface="Calibri"/>
            </a:endParaRPr>
          </a:p>
        </p:txBody>
      </p:sp>
    </p:spTree>
    <p:extLst>
      <p:ext uri="{BB962C8B-B14F-4D97-AF65-F5344CB8AC3E}">
        <p14:creationId xmlns:p14="http://schemas.microsoft.com/office/powerpoint/2010/main" val="3499368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E4BC2A-A43C-4DE0-B07F-35B01A1AE3B8}"/>
              </a:ext>
            </a:extLst>
          </p:cNvPr>
          <p:cNvSpPr>
            <a:spLocks noGrp="1"/>
          </p:cNvSpPr>
          <p:nvPr>
            <p:ph type="title"/>
          </p:nvPr>
        </p:nvSpPr>
        <p:spPr>
          <a:xfrm>
            <a:off x="826396" y="2131636"/>
            <a:ext cx="4230100" cy="1842716"/>
          </a:xfrm>
        </p:spPr>
        <p:txBody>
          <a:bodyPr anchor="b">
            <a:normAutofit/>
          </a:bodyPr>
          <a:lstStyle/>
          <a:p>
            <a:pPr algn="r"/>
            <a:r>
              <a:rPr lang="en-US" sz="4000">
                <a:solidFill>
                  <a:srgbClr val="FFFFFF"/>
                </a:solidFill>
                <a:ea typeface="+mj-lt"/>
                <a:cs typeface="+mj-lt"/>
              </a:rPr>
              <a:t>Barriers for Cognitive, Learning, and Neurological</a:t>
            </a:r>
            <a:endParaRPr lang="en-US" sz="4000">
              <a:solidFill>
                <a:srgbClr val="FFFFFF"/>
              </a:solidFill>
            </a:endParaRPr>
          </a:p>
        </p:txBody>
      </p:sp>
      <p:sp>
        <p:nvSpPr>
          <p:cNvPr id="3" name="Content Placeholder 2">
            <a:extLst>
              <a:ext uri="{FF2B5EF4-FFF2-40B4-BE49-F238E27FC236}">
                <a16:creationId xmlns:a16="http://schemas.microsoft.com/office/drawing/2014/main" id="{7A2AA461-6E1C-469C-8714-6C83B697156B}"/>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en-US" sz="2000">
                <a:ea typeface="+mn-lt"/>
                <a:cs typeface="+mn-lt"/>
              </a:rPr>
              <a:t>Long passages of text without images, graphs, or other illustrations to highlight the context.</a:t>
            </a:r>
            <a:endParaRPr lang="en-US" sz="2000">
              <a:cs typeface="Calibri" panose="020F0502020204030204"/>
            </a:endParaRPr>
          </a:p>
          <a:p>
            <a:r>
              <a:rPr lang="en-US" sz="2000">
                <a:ea typeface="+mn-lt"/>
                <a:cs typeface="+mn-lt"/>
              </a:rPr>
              <a:t>Webpages that are difficult to navigate.</a:t>
            </a:r>
            <a:endParaRPr lang="en-US" sz="2000"/>
          </a:p>
          <a:p>
            <a:r>
              <a:rPr lang="en-US" sz="2000">
                <a:ea typeface="+mn-lt"/>
                <a:cs typeface="+mn-lt"/>
              </a:rPr>
              <a:t>Web browsers and media players that do not provide mechanisms to suppress animations and audio.</a:t>
            </a:r>
            <a:endParaRPr lang="en-US" sz="2000"/>
          </a:p>
          <a:p>
            <a:endParaRPr lang="en-US" sz="2000">
              <a:cs typeface="Calibri"/>
            </a:endParaRPr>
          </a:p>
        </p:txBody>
      </p:sp>
    </p:spTree>
    <p:extLst>
      <p:ext uri="{BB962C8B-B14F-4D97-AF65-F5344CB8AC3E}">
        <p14:creationId xmlns:p14="http://schemas.microsoft.com/office/powerpoint/2010/main" val="1972061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09440-EA6F-4E30-9AD7-41D4C134180C}"/>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ea typeface="+mj-lt"/>
                <a:cs typeface="+mj-lt"/>
              </a:rPr>
              <a:t>Barriers for Physical Disabilities</a:t>
            </a:r>
            <a:endParaRPr lang="en-US" sz="4000">
              <a:solidFill>
                <a:srgbClr val="FFFFFF"/>
              </a:solidFill>
            </a:endParaRPr>
          </a:p>
        </p:txBody>
      </p:sp>
      <p:sp>
        <p:nvSpPr>
          <p:cNvPr id="3" name="Content Placeholder 2">
            <a:extLst>
              <a:ext uri="{FF2B5EF4-FFF2-40B4-BE49-F238E27FC236}">
                <a16:creationId xmlns:a16="http://schemas.microsoft.com/office/drawing/2014/main" id="{3521D433-9789-4A6E-B14E-76F187816F97}"/>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en-US" sz="2000">
                <a:ea typeface="+mn-lt"/>
                <a:cs typeface="+mn-lt"/>
              </a:rPr>
              <a:t>Missing visual and non-visual orientation cues, page structure, and other navigational aids.</a:t>
            </a:r>
            <a:endParaRPr lang="en-US" sz="2000">
              <a:cs typeface="Calibri" panose="020F0502020204030204"/>
            </a:endParaRPr>
          </a:p>
          <a:p>
            <a:r>
              <a:rPr lang="en-US" sz="2000">
                <a:ea typeface="+mn-lt"/>
                <a:cs typeface="+mn-lt"/>
              </a:rPr>
              <a:t>Insufficient time limits to respond or to complete tasks, such as to fill out online forms.</a:t>
            </a:r>
            <a:endParaRPr lang="en-US" sz="2000"/>
          </a:p>
          <a:p>
            <a:r>
              <a:rPr lang="en-US" sz="2000">
                <a:ea typeface="+mn-lt"/>
                <a:cs typeface="+mn-lt"/>
              </a:rPr>
              <a:t>Inconsistent, unpredictable, and overly complicated navigation mechanisms and page functions.</a:t>
            </a:r>
            <a:endParaRPr lang="en-US" sz="2000"/>
          </a:p>
          <a:p>
            <a:endParaRPr lang="en-US" sz="2000">
              <a:cs typeface="Calibri"/>
            </a:endParaRPr>
          </a:p>
        </p:txBody>
      </p:sp>
    </p:spTree>
    <p:extLst>
      <p:ext uri="{BB962C8B-B14F-4D97-AF65-F5344CB8AC3E}">
        <p14:creationId xmlns:p14="http://schemas.microsoft.com/office/powerpoint/2010/main" val="195773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E1554B-575F-4EB8-A29B-7550D6B59F11}"/>
              </a:ext>
            </a:extLst>
          </p:cNvPr>
          <p:cNvSpPr>
            <a:spLocks noGrp="1"/>
          </p:cNvSpPr>
          <p:nvPr>
            <p:ph type="title"/>
          </p:nvPr>
        </p:nvSpPr>
        <p:spPr>
          <a:xfrm>
            <a:off x="576914" y="2905651"/>
            <a:ext cx="2880828" cy="3071906"/>
          </a:xfrm>
        </p:spPr>
        <p:txBody>
          <a:bodyPr vert="horz" lIns="91440" tIns="45720" rIns="91440" bIns="45720" rtlCol="0" anchor="t">
            <a:normAutofit/>
          </a:bodyPr>
          <a:lstStyle/>
          <a:p>
            <a:r>
              <a:rPr lang="en-US" sz="3400">
                <a:solidFill>
                  <a:srgbClr val="FFFFFF"/>
                </a:solidFill>
              </a:rPr>
              <a:t>Open </a:t>
            </a:r>
            <a:br>
              <a:rPr lang="en-US" sz="3400">
                <a:solidFill>
                  <a:srgbClr val="FFFFFF"/>
                </a:solidFill>
              </a:rPr>
            </a:br>
            <a:r>
              <a:rPr lang="en-US" sz="3400">
                <a:solidFill>
                  <a:srgbClr val="FFFFFF"/>
                </a:solidFill>
              </a:rPr>
              <a:t>Funding Opportunities</a:t>
            </a:r>
            <a:endParaRPr lang="en-US" sz="3400" kern="1200">
              <a:solidFill>
                <a:srgbClr val="FFFFFF"/>
              </a:solidFill>
              <a:latin typeface="+mj-lt"/>
              <a:cs typeface="Calibri Light"/>
            </a:endParaRPr>
          </a:p>
        </p:txBody>
      </p:sp>
      <p:pic>
        <p:nvPicPr>
          <p:cNvPr id="5" name="Picture 5" descr="Image of NNLM.gov website page list of NNLM Region 3 available grants">
            <a:extLst>
              <a:ext uri="{FF2B5EF4-FFF2-40B4-BE49-F238E27FC236}">
                <a16:creationId xmlns:a16="http://schemas.microsoft.com/office/drawing/2014/main" id="{F0039916-2444-42A2-85BF-15D2B2C7D3C0}"/>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4146990" y="1875110"/>
            <a:ext cx="7483929" cy="4102926"/>
          </a:xfrm>
        </p:spPr>
      </p:pic>
    </p:spTree>
    <p:extLst>
      <p:ext uri="{BB962C8B-B14F-4D97-AF65-F5344CB8AC3E}">
        <p14:creationId xmlns:p14="http://schemas.microsoft.com/office/powerpoint/2010/main" val="8446863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97BA87-3092-4C4F-95F1-874362231453}"/>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ea typeface="+mj-lt"/>
                <a:cs typeface="+mj-lt"/>
              </a:rPr>
              <a:t>Barriers for Visual Disabilities</a:t>
            </a:r>
            <a:endParaRPr lang="en-US" sz="4000">
              <a:solidFill>
                <a:srgbClr val="FFFFFF"/>
              </a:solidFill>
            </a:endParaRPr>
          </a:p>
        </p:txBody>
      </p:sp>
      <p:sp>
        <p:nvSpPr>
          <p:cNvPr id="3" name="Content Placeholder 2">
            <a:extLst>
              <a:ext uri="{FF2B5EF4-FFF2-40B4-BE49-F238E27FC236}">
                <a16:creationId xmlns:a16="http://schemas.microsoft.com/office/drawing/2014/main" id="{C3B83615-587D-43BD-8D0A-D9E3FE997CDD}"/>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en-US" sz="2000">
                <a:ea typeface="+mn-lt"/>
                <a:cs typeface="+mn-lt"/>
              </a:rPr>
              <a:t>Websites, web browsers, and authoring tools that do not support the use of custom color combinations.</a:t>
            </a:r>
            <a:endParaRPr lang="en-US" sz="2000">
              <a:cs typeface="Calibri" panose="020F0502020204030204"/>
            </a:endParaRPr>
          </a:p>
          <a:p>
            <a:r>
              <a:rPr lang="en-US" sz="2000">
                <a:ea typeface="+mn-lt"/>
                <a:cs typeface="+mn-lt"/>
              </a:rPr>
              <a:t>Text, images, and page layouts that cannot be resized, or that lose information when resized.</a:t>
            </a:r>
            <a:endParaRPr lang="en-US" sz="2000"/>
          </a:p>
          <a:p>
            <a:r>
              <a:rPr lang="en-US" sz="2000">
                <a:ea typeface="+mn-lt"/>
                <a:cs typeface="+mn-lt"/>
              </a:rPr>
              <a:t>Websites, web browsers, and authoring tools that do not provide full keyboard support.</a:t>
            </a:r>
            <a:endParaRPr lang="en-US" sz="2000"/>
          </a:p>
          <a:p>
            <a:endParaRPr lang="en-US" sz="2000">
              <a:cs typeface="Calibri"/>
            </a:endParaRPr>
          </a:p>
        </p:txBody>
      </p:sp>
    </p:spTree>
    <p:extLst>
      <p:ext uri="{BB962C8B-B14F-4D97-AF65-F5344CB8AC3E}">
        <p14:creationId xmlns:p14="http://schemas.microsoft.com/office/powerpoint/2010/main" val="35501557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614C5-A6FF-4850-8ABC-DA58377EB55E}"/>
              </a:ext>
            </a:extLst>
          </p:cNvPr>
          <p:cNvSpPr>
            <a:spLocks noGrp="1"/>
          </p:cNvSpPr>
          <p:nvPr>
            <p:ph type="title"/>
          </p:nvPr>
        </p:nvSpPr>
        <p:spPr/>
        <p:txBody>
          <a:bodyPr>
            <a:normAutofit/>
          </a:bodyPr>
          <a:lstStyle/>
          <a:p>
            <a:pPr algn="ctr"/>
            <a:r>
              <a:rPr lang="en-US" sz="3200" dirty="0">
                <a:cs typeface="Calibri Light"/>
              </a:rPr>
              <a:t>Section508.gov</a:t>
            </a:r>
          </a:p>
        </p:txBody>
      </p:sp>
      <p:pic>
        <p:nvPicPr>
          <p:cNvPr id="4" name="Picture 4" descr="Table of Section 508 Tools&#10;&#10;">
            <a:extLst>
              <a:ext uri="{FF2B5EF4-FFF2-40B4-BE49-F238E27FC236}">
                <a16:creationId xmlns:a16="http://schemas.microsoft.com/office/drawing/2014/main" id="{9A80F3D9-C075-4D93-9319-E889B5FCB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767" y="552445"/>
            <a:ext cx="6722463" cy="5228356"/>
          </a:xfrm>
          <a:prstGeom prst="rect">
            <a:avLst/>
          </a:prstGeom>
        </p:spPr>
      </p:pic>
    </p:spTree>
    <p:extLst>
      <p:ext uri="{BB962C8B-B14F-4D97-AF65-F5344CB8AC3E}">
        <p14:creationId xmlns:p14="http://schemas.microsoft.com/office/powerpoint/2010/main" val="13764630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358D-541F-40E3-A65E-D9F6D142D3FD}"/>
              </a:ext>
            </a:extLst>
          </p:cNvPr>
          <p:cNvSpPr>
            <a:spLocks noGrp="1"/>
          </p:cNvSpPr>
          <p:nvPr>
            <p:ph type="title"/>
          </p:nvPr>
        </p:nvSpPr>
        <p:spPr/>
        <p:txBody>
          <a:bodyPr>
            <a:normAutofit/>
          </a:bodyPr>
          <a:lstStyle/>
          <a:p>
            <a:pPr algn="ctr"/>
            <a:r>
              <a:rPr lang="en-US" sz="2400" dirty="0">
                <a:cs typeface="Calibri Light"/>
              </a:rPr>
              <a:t>Digitial.gov</a:t>
            </a:r>
          </a:p>
        </p:txBody>
      </p:sp>
      <p:pic>
        <p:nvPicPr>
          <p:cNvPr id="4" name="Picture 4" descr="Image of Digital.gov website page about digital services">
            <a:extLst>
              <a:ext uri="{FF2B5EF4-FFF2-40B4-BE49-F238E27FC236}">
                <a16:creationId xmlns:a16="http://schemas.microsoft.com/office/drawing/2014/main" id="{D078AAF1-4044-4B56-8430-FFA74E0638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63657" y="717262"/>
            <a:ext cx="8264686" cy="4351338"/>
          </a:xfrm>
        </p:spPr>
      </p:pic>
    </p:spTree>
    <p:extLst>
      <p:ext uri="{BB962C8B-B14F-4D97-AF65-F5344CB8AC3E}">
        <p14:creationId xmlns:p14="http://schemas.microsoft.com/office/powerpoint/2010/main" val="2061438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1585-794B-4616-B320-18D82FE79169}"/>
              </a:ext>
            </a:extLst>
          </p:cNvPr>
          <p:cNvSpPr>
            <a:spLocks noGrp="1"/>
          </p:cNvSpPr>
          <p:nvPr>
            <p:ph type="title"/>
          </p:nvPr>
        </p:nvSpPr>
        <p:spPr/>
        <p:txBody>
          <a:bodyPr>
            <a:normAutofit/>
          </a:bodyPr>
          <a:lstStyle/>
          <a:p>
            <a:pPr algn="ctr"/>
            <a:r>
              <a:rPr lang="en-US" sz="3600" dirty="0">
                <a:cs typeface="Calibri Light"/>
              </a:rPr>
              <a:t>Plainlanguage.gov</a:t>
            </a:r>
          </a:p>
        </p:txBody>
      </p:sp>
      <p:pic>
        <p:nvPicPr>
          <p:cNvPr id="4" name="Picture 4" descr="Image of plain language website landing page">
            <a:extLst>
              <a:ext uri="{FF2B5EF4-FFF2-40B4-BE49-F238E27FC236}">
                <a16:creationId xmlns:a16="http://schemas.microsoft.com/office/drawing/2014/main" id="{D6C542CF-FFAA-46ED-8AB0-8AC95B11A57E}"/>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2236552" y="740919"/>
            <a:ext cx="7711979" cy="4309835"/>
          </a:xfrm>
        </p:spPr>
      </p:pic>
    </p:spTree>
    <p:extLst>
      <p:ext uri="{BB962C8B-B14F-4D97-AF65-F5344CB8AC3E}">
        <p14:creationId xmlns:p14="http://schemas.microsoft.com/office/powerpoint/2010/main" val="22855170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Magnifying glass and question mark">
            <a:extLst>
              <a:ext uri="{FF2B5EF4-FFF2-40B4-BE49-F238E27FC236}">
                <a16:creationId xmlns:a16="http://schemas.microsoft.com/office/drawing/2014/main" id="{9A95BDFB-8752-42BE-8E64-2E5D786BE8B8}"/>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95A91B0-1C43-4588-B296-A669BADAFDB6}"/>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b="1" dirty="0">
                <a:cs typeface="Calibri Light"/>
              </a:rPr>
              <a:t>Questions</a:t>
            </a:r>
            <a:endParaRPr lang="en-US" sz="3600" dirty="0"/>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22EC74-F1D2-48F0-AA28-0F78673DDF7F}"/>
              </a:ext>
            </a:extLst>
          </p:cNvPr>
          <p:cNvSpPr>
            <a:spLocks noGrp="1"/>
          </p:cNvSpPr>
          <p:nvPr>
            <p:ph sz="half" idx="1"/>
          </p:nvPr>
        </p:nvSpPr>
        <p:spPr>
          <a:xfrm>
            <a:off x="525516" y="3604479"/>
            <a:ext cx="4593021" cy="2619839"/>
          </a:xfrm>
        </p:spPr>
        <p:txBody>
          <a:bodyPr vert="horz" lIns="91440" tIns="45720" rIns="91440" bIns="45720" rtlCol="0" anchor="ctr">
            <a:normAutofit/>
          </a:bodyPr>
          <a:lstStyle/>
          <a:p>
            <a:pPr marL="0" indent="0">
              <a:buNone/>
            </a:pPr>
            <a:r>
              <a:rPr lang="en-US" sz="1800"/>
              <a:t>This project has been funded in whole or in part with Federal funds from the National Library of Medicine (NLM), National Institutes of Health (NIH), under cooperative agreement number 2UG4LM012345 with the University of North Texas Health Science Center, Fort Worth. The content is solely the responsibility of the authors and does not necessarily represent the official views of the National Institutes of Health.</a:t>
            </a:r>
            <a:endParaRPr lang="en-US"/>
          </a:p>
          <a:p>
            <a:endParaRPr lang="en-US" sz="1800"/>
          </a:p>
        </p:txBody>
      </p:sp>
    </p:spTree>
    <p:extLst>
      <p:ext uri="{BB962C8B-B14F-4D97-AF65-F5344CB8AC3E}">
        <p14:creationId xmlns:p14="http://schemas.microsoft.com/office/powerpoint/2010/main" val="8835936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C8CD72-AE1D-45B0-BFDD-663B94D1C03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cs typeface="Calibri Light"/>
              </a:rPr>
              <a:t>Evaluation Survey and MLA Survey</a:t>
            </a:r>
            <a:endParaRPr lang="en-US" sz="4000">
              <a:solidFill>
                <a:srgbClr val="FFFFFF"/>
              </a:solidFill>
            </a:endParaRPr>
          </a:p>
        </p:txBody>
      </p:sp>
      <p:sp>
        <p:nvSpPr>
          <p:cNvPr id="3" name="Content Placeholder 2">
            <a:extLst>
              <a:ext uri="{FF2B5EF4-FFF2-40B4-BE49-F238E27FC236}">
                <a16:creationId xmlns:a16="http://schemas.microsoft.com/office/drawing/2014/main" id="{EBD84351-DC5C-4720-A555-CF19A50CFE71}"/>
              </a:ext>
            </a:extLst>
          </p:cNvPr>
          <p:cNvSpPr>
            <a:spLocks noGrp="1"/>
          </p:cNvSpPr>
          <p:nvPr>
            <p:ph idx="1"/>
          </p:nvPr>
        </p:nvSpPr>
        <p:spPr>
          <a:xfrm>
            <a:off x="4810259" y="649480"/>
            <a:ext cx="6555347" cy="5546047"/>
          </a:xfrm>
        </p:spPr>
        <p:txBody>
          <a:bodyPr vert="horz" lIns="91440" tIns="45720" rIns="91440" bIns="45720" rtlCol="0" anchor="ctr">
            <a:normAutofit/>
          </a:bodyPr>
          <a:lstStyle/>
          <a:p>
            <a:pPr marL="0" indent="0">
              <a:buNone/>
            </a:pPr>
            <a:r>
              <a:rPr lang="en-US" sz="2000" dirty="0">
                <a:ea typeface="+mn-lt"/>
                <a:cs typeface="+mn-lt"/>
              </a:rPr>
              <a:t>Please use the following link to access the MLA Survey: </a:t>
            </a:r>
            <a:r>
              <a:rPr lang="en-US" sz="2000" dirty="0">
                <a:ea typeface="+mn-lt"/>
                <a:cs typeface="+mn-lt"/>
                <a:hlinkClick r:id="rId3"/>
              </a:rPr>
              <a:t>https://bit.ly/3xGaLNv</a:t>
            </a:r>
            <a:r>
              <a:rPr lang="en-US" sz="2000" dirty="0">
                <a:ea typeface="+mn-lt"/>
                <a:cs typeface="+mn-lt"/>
              </a:rPr>
              <a:t>. If you would like an MLA CE certificate, it will be available after you finish the survey.</a:t>
            </a:r>
          </a:p>
          <a:p>
            <a:pPr marL="0" indent="0">
              <a:buNone/>
            </a:pPr>
            <a:endParaRPr lang="en-US" sz="2000" dirty="0">
              <a:cs typeface="Calibri" panose="020F0502020204030204"/>
            </a:endParaRPr>
          </a:p>
          <a:p>
            <a:pPr>
              <a:buNone/>
            </a:pPr>
            <a:r>
              <a:rPr lang="en-US" sz="2000" dirty="0">
                <a:ea typeface="+mn-lt"/>
                <a:cs typeface="+mn-lt"/>
              </a:rPr>
              <a:t>If you would like a copy of this slide deck or have additional questions, email </a:t>
            </a:r>
            <a:r>
              <a:rPr lang="en-US" sz="2000" u="sng" dirty="0">
                <a:ea typeface="+mn-lt"/>
                <a:cs typeface="+mn-lt"/>
                <a:hlinkClick r:id="rId4"/>
              </a:rPr>
              <a:t>nnlmregion3@unthsc.edu</a:t>
            </a:r>
            <a:r>
              <a:rPr lang="en-US" sz="2000" dirty="0">
                <a:ea typeface="+mn-lt"/>
                <a:cs typeface="+mn-lt"/>
              </a:rPr>
              <a:t>.</a:t>
            </a:r>
          </a:p>
          <a:p>
            <a:pPr marL="0" indent="0">
              <a:buNone/>
            </a:pPr>
            <a:endParaRPr lang="en-US" sz="2000" dirty="0">
              <a:cs typeface="Calibri" panose="020F0502020204030204"/>
            </a:endParaRPr>
          </a:p>
          <a:p>
            <a:pPr marL="0" indent="0">
              <a:buNone/>
            </a:pPr>
            <a:endParaRPr lang="en-US" sz="2000" dirty="0">
              <a:cs typeface="Calibri" panose="020F0502020204030204"/>
            </a:endParaRPr>
          </a:p>
          <a:p>
            <a:pPr marL="0" indent="0">
              <a:buNone/>
            </a:pPr>
            <a:endParaRPr lang="en-US" sz="2000" dirty="0">
              <a:cs typeface="Calibri" panose="020F0502020204030204"/>
            </a:endParaRPr>
          </a:p>
        </p:txBody>
      </p:sp>
    </p:spTree>
    <p:extLst>
      <p:ext uri="{BB962C8B-B14F-4D97-AF65-F5344CB8AC3E}">
        <p14:creationId xmlns:p14="http://schemas.microsoft.com/office/powerpoint/2010/main" val="9212477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age of sign up for NNLM Region 3 email list page.">
            <a:extLst>
              <a:ext uri="{FF2B5EF4-FFF2-40B4-BE49-F238E27FC236}">
                <a16:creationId xmlns:a16="http://schemas.microsoft.com/office/drawing/2014/main" id="{0B9A2C35-DBFF-4A47-BB47-95478E6E7A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363520"/>
            <a:ext cx="10905066" cy="5479794"/>
          </a:xfrm>
          <a:prstGeom prst="rect">
            <a:avLst/>
          </a:prstGeom>
        </p:spPr>
      </p:pic>
      <p:sp>
        <p:nvSpPr>
          <p:cNvPr id="2" name="Title 1">
            <a:extLst>
              <a:ext uri="{FF2B5EF4-FFF2-40B4-BE49-F238E27FC236}">
                <a16:creationId xmlns:a16="http://schemas.microsoft.com/office/drawing/2014/main" id="{3E27BD63-123A-435A-AB18-D197579A8029}"/>
              </a:ext>
            </a:extLst>
          </p:cNvPr>
          <p:cNvSpPr>
            <a:spLocks noGrp="1"/>
          </p:cNvSpPr>
          <p:nvPr>
            <p:ph type="title"/>
          </p:nvPr>
        </p:nvSpPr>
        <p:spPr>
          <a:xfrm>
            <a:off x="-3600450" y="365125"/>
            <a:ext cx="14954250" cy="1325563"/>
          </a:xfrm>
        </p:spPr>
        <p:txBody>
          <a:bodyPr/>
          <a:lstStyle/>
          <a:p>
            <a:r>
              <a:rPr lang="en-US" dirty="0"/>
              <a:t>Region 3 email </a:t>
            </a:r>
          </a:p>
        </p:txBody>
      </p:sp>
    </p:spTree>
    <p:extLst>
      <p:ext uri="{BB962C8B-B14F-4D97-AF65-F5344CB8AC3E}">
        <p14:creationId xmlns:p14="http://schemas.microsoft.com/office/powerpoint/2010/main" val="3197480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C49AA1-B49A-409E-9A18-688E7D93F7C1}"/>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cs typeface="Calibri Light"/>
              </a:rPr>
              <a:t>Thank you for attending!</a:t>
            </a:r>
            <a:endParaRPr lang="en-US" sz="4000">
              <a:solidFill>
                <a:srgbClr val="FFFFFF"/>
              </a:solidFill>
            </a:endParaRPr>
          </a:p>
        </p:txBody>
      </p:sp>
      <p:sp>
        <p:nvSpPr>
          <p:cNvPr id="3" name="Content Placeholder 2">
            <a:extLst>
              <a:ext uri="{FF2B5EF4-FFF2-40B4-BE49-F238E27FC236}">
                <a16:creationId xmlns:a16="http://schemas.microsoft.com/office/drawing/2014/main" id="{47543F05-19DD-4A93-9A3E-38FC59967015}"/>
              </a:ext>
            </a:extLst>
          </p:cNvPr>
          <p:cNvSpPr>
            <a:spLocks noGrp="1"/>
          </p:cNvSpPr>
          <p:nvPr>
            <p:ph idx="1"/>
          </p:nvPr>
        </p:nvSpPr>
        <p:spPr>
          <a:xfrm>
            <a:off x="4810259" y="649480"/>
            <a:ext cx="6555347" cy="5546047"/>
          </a:xfrm>
        </p:spPr>
        <p:txBody>
          <a:bodyPr vert="horz" lIns="91440" tIns="45720" rIns="91440" bIns="45720" rtlCol="0" anchor="ctr">
            <a:normAutofit/>
          </a:bodyPr>
          <a:lstStyle/>
          <a:p>
            <a:pPr marL="0" indent="0">
              <a:buNone/>
            </a:pPr>
            <a:r>
              <a:rPr lang="en-US" sz="2000" b="1">
                <a:cs typeface="Calibri"/>
              </a:rPr>
              <a:t>For further inquiries, please feel free to contact: </a:t>
            </a:r>
          </a:p>
          <a:p>
            <a:pPr marL="0" indent="0">
              <a:buNone/>
            </a:pPr>
            <a:endParaRPr lang="en-US" sz="2000">
              <a:cs typeface="Calibri"/>
            </a:endParaRPr>
          </a:p>
          <a:p>
            <a:pPr marL="0" indent="0">
              <a:buNone/>
            </a:pPr>
            <a:r>
              <a:rPr lang="en-US" sz="2000" b="1">
                <a:cs typeface="Calibri"/>
              </a:rPr>
              <a:t>Edward Caldwell, Health Professions Coordinator</a:t>
            </a:r>
          </a:p>
          <a:p>
            <a:pPr marL="0" indent="0">
              <a:buNone/>
            </a:pPr>
            <a:r>
              <a:rPr lang="en-US" sz="2000" b="1">
                <a:cs typeface="Calibri"/>
                <a:hlinkClick r:id="rId3"/>
              </a:rPr>
              <a:t>Edward.Caldwell@unthsc.edu</a:t>
            </a:r>
            <a:endParaRPr lang="en-US" sz="2000" b="1">
              <a:cs typeface="Calibri"/>
            </a:endParaRPr>
          </a:p>
          <a:p>
            <a:pPr marL="0" indent="0">
              <a:buNone/>
            </a:pPr>
            <a:endParaRPr lang="en-US" sz="2000">
              <a:cs typeface="Calibri"/>
            </a:endParaRPr>
          </a:p>
          <a:p>
            <a:pPr marL="0" indent="0">
              <a:buNone/>
            </a:pPr>
            <a:r>
              <a:rPr lang="en-US" sz="2000" b="1">
                <a:cs typeface="Calibri"/>
              </a:rPr>
              <a:t>Kristi Ingram, Institute Support Specialist</a:t>
            </a:r>
          </a:p>
          <a:p>
            <a:pPr marL="0" indent="0">
              <a:buNone/>
            </a:pPr>
            <a:r>
              <a:rPr lang="en-US" sz="2000" b="1">
                <a:cs typeface="Calibri"/>
                <a:hlinkClick r:id="rId4"/>
              </a:rPr>
              <a:t>Kristi.Ingram@unthsc.edu</a:t>
            </a:r>
            <a:endParaRPr lang="en-US" sz="2000" b="1">
              <a:cs typeface="Calibri"/>
            </a:endParaRPr>
          </a:p>
          <a:p>
            <a:pPr marL="0" indent="0">
              <a:buNone/>
            </a:pPr>
            <a:endParaRPr lang="en-US" sz="2000" b="1">
              <a:cs typeface="Calibri"/>
            </a:endParaRPr>
          </a:p>
          <a:p>
            <a:pPr marL="0" indent="0">
              <a:buNone/>
            </a:pPr>
            <a:r>
              <a:rPr lang="en-US" sz="2000" b="1">
                <a:cs typeface="Calibri"/>
              </a:rPr>
              <a:t>Jen Ortiz, Consumer Health Coordinator</a:t>
            </a:r>
            <a:endParaRPr lang="en-US" sz="2000">
              <a:cs typeface="Calibri"/>
            </a:endParaRPr>
          </a:p>
          <a:p>
            <a:pPr marL="0" indent="0">
              <a:buNone/>
            </a:pPr>
            <a:r>
              <a:rPr lang="en-US" sz="2000" b="1">
                <a:cs typeface="Calibri"/>
                <a:hlinkClick r:id="rId5"/>
              </a:rPr>
              <a:t>Jennifer.Ortiz@unthsc.edu</a:t>
            </a:r>
          </a:p>
          <a:p>
            <a:pPr marL="0" indent="0">
              <a:buNone/>
            </a:pPr>
            <a:endParaRPr lang="en-US" sz="2000" b="1">
              <a:cs typeface="Calibri"/>
            </a:endParaRPr>
          </a:p>
          <a:p>
            <a:pPr marL="0" indent="0">
              <a:buNone/>
            </a:pPr>
            <a:r>
              <a:rPr lang="en-US" sz="2000" b="1">
                <a:cs typeface="Calibri"/>
              </a:rPr>
              <a:t>Margie Sheppard, Community Engagement Coordinator</a:t>
            </a:r>
          </a:p>
          <a:p>
            <a:pPr marL="0" indent="0">
              <a:buNone/>
            </a:pPr>
            <a:r>
              <a:rPr lang="en-US" sz="2000" b="1">
                <a:cs typeface="Calibri"/>
                <a:hlinkClick r:id="rId6"/>
              </a:rPr>
              <a:t>Margie.Sheppard@kumc.edu</a:t>
            </a:r>
            <a:endParaRPr lang="en-US" sz="2000" b="1">
              <a:cs typeface="Calibri"/>
            </a:endParaRPr>
          </a:p>
          <a:p>
            <a:pPr marL="0" indent="0">
              <a:buNone/>
            </a:pPr>
            <a:endParaRPr lang="en-US" sz="2000" b="1">
              <a:cs typeface="Calibri"/>
            </a:endParaRPr>
          </a:p>
          <a:p>
            <a:pPr marL="0" indent="0">
              <a:buNone/>
            </a:pPr>
            <a:endParaRPr lang="en-US" sz="2000" b="1">
              <a:cs typeface="Calibri"/>
            </a:endParaRPr>
          </a:p>
        </p:txBody>
      </p:sp>
    </p:spTree>
    <p:extLst>
      <p:ext uri="{BB962C8B-B14F-4D97-AF65-F5344CB8AC3E}">
        <p14:creationId xmlns:p14="http://schemas.microsoft.com/office/powerpoint/2010/main" val="333952751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034A9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E6C46B5B45344AA7F88C7377195756" ma:contentTypeVersion="8" ma:contentTypeDescription="Create a new document." ma:contentTypeScope="" ma:versionID="bef89c695c5490a9f1e9d08cd7c3c9b8">
  <xsd:schema xmlns:xsd="http://www.w3.org/2001/XMLSchema" xmlns:xs="http://www.w3.org/2001/XMLSchema" xmlns:p="http://schemas.microsoft.com/office/2006/metadata/properties" xmlns:ns2="5e2ed8e6-e925-4bb9-9e43-02743d1ada3e" targetNamespace="http://schemas.microsoft.com/office/2006/metadata/properties" ma:root="true" ma:fieldsID="c4c62ea110e1f9bdf010ae648b8ce719" ns2:_="">
    <xsd:import namespace="5e2ed8e6-e925-4bb9-9e43-02743d1ada3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2ed8e6-e925-4bb9-9e43-02743d1ada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95EFDB-CE86-4235-99B8-531AEC4D90F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AB74499-F823-491A-B8BA-77FF85E2B99F}">
  <ds:schemaRefs>
    <ds:schemaRef ds:uri="5e2ed8e6-e925-4bb9-9e43-02743d1ada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5433911-03F5-4C6D-9425-CA49DBDA81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197</TotalTime>
  <Words>14870</Words>
  <Application>Microsoft Office PowerPoint</Application>
  <PresentationFormat>Widescreen</PresentationFormat>
  <Paragraphs>993</Paragraphs>
  <Slides>97</Slides>
  <Notes>96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Calibri</vt:lpstr>
      <vt:lpstr>Calibri Light</vt:lpstr>
      <vt:lpstr>Helveticish Bold</vt:lpstr>
      <vt:lpstr>Office Theme</vt:lpstr>
      <vt:lpstr>Making the Most Out of your Grant Application</vt:lpstr>
      <vt:lpstr>NNLM</vt:lpstr>
      <vt:lpstr>Network of the National Library of  Medicine (NNLM)</vt:lpstr>
      <vt:lpstr>Objectives</vt:lpstr>
      <vt:lpstr>Locating Funding</vt:lpstr>
      <vt:lpstr>Network of the National Library of Medicine </vt:lpstr>
      <vt:lpstr>Funding Opportunities</vt:lpstr>
      <vt:lpstr>NNLM Region 3</vt:lpstr>
      <vt:lpstr>Open  Funding Opportunities</vt:lpstr>
      <vt:lpstr>NIH Grants &amp; Funding</vt:lpstr>
      <vt:lpstr>Grant "lingo" - Acronyms</vt:lpstr>
      <vt:lpstr>Who are the funders?</vt:lpstr>
      <vt:lpstr>Find Grants – Candid.org</vt:lpstr>
      <vt:lpstr>GRANTS.GOV</vt:lpstr>
      <vt:lpstr>Institute of Museum and Library Services</vt:lpstr>
      <vt:lpstr>What to know about Government Grants</vt:lpstr>
      <vt:lpstr>Know your Grant</vt:lpstr>
      <vt:lpstr>What is a Grant Proposal?</vt:lpstr>
      <vt:lpstr>2           What is a Grant Proposal?</vt:lpstr>
      <vt:lpstr>Getting Started</vt:lpstr>
      <vt:lpstr>Getting Started Checklist</vt:lpstr>
      <vt:lpstr>Conduct Grant Research</vt:lpstr>
      <vt:lpstr>Best Practices for Grant Research</vt:lpstr>
      <vt:lpstr>Initiate contact</vt:lpstr>
      <vt:lpstr>Getting to Know the Grant</vt:lpstr>
      <vt:lpstr>Funding Information</vt:lpstr>
      <vt:lpstr>Description of the Award</vt:lpstr>
      <vt:lpstr>Proposal Requirement and Preferences</vt:lpstr>
      <vt:lpstr>Potential Project ideas</vt:lpstr>
      <vt:lpstr>Eligibility Requirements</vt:lpstr>
      <vt:lpstr>Do's and Don'ts</vt:lpstr>
      <vt:lpstr>Additional Information</vt:lpstr>
      <vt:lpstr>Application Overview</vt:lpstr>
      <vt:lpstr>Elements of Your Application</vt:lpstr>
      <vt:lpstr>Project Information</vt:lpstr>
      <vt:lpstr>Project Narrative</vt:lpstr>
      <vt:lpstr>Project Snapshot</vt:lpstr>
      <vt:lpstr>What will you accomplish? </vt:lpstr>
      <vt:lpstr>Share your enthusiasm!</vt:lpstr>
      <vt:lpstr>Take a second look!</vt:lpstr>
      <vt:lpstr>Tips and Tricks</vt:lpstr>
      <vt:lpstr>More Tips and Tricks</vt:lpstr>
      <vt:lpstr>Time to Reflect </vt:lpstr>
      <vt:lpstr>Budget Building 101</vt:lpstr>
      <vt:lpstr>Overview</vt:lpstr>
      <vt:lpstr>Terminology</vt:lpstr>
      <vt:lpstr>Let's participate!</vt:lpstr>
      <vt:lpstr>Terminology: Scope of Work </vt:lpstr>
      <vt:lpstr>Cost Principles</vt:lpstr>
      <vt:lpstr>Allocable</vt:lpstr>
      <vt:lpstr>Allowable</vt:lpstr>
      <vt:lpstr>Examples of Unallowable Costs</vt:lpstr>
      <vt:lpstr>Reasonable</vt:lpstr>
      <vt:lpstr>Direct Costs</vt:lpstr>
      <vt:lpstr>Indirect Costs (IDC)</vt:lpstr>
      <vt:lpstr>Example of IDC Calculations</vt:lpstr>
      <vt:lpstr>10,000</vt:lpstr>
      <vt:lpstr>20,000</vt:lpstr>
      <vt:lpstr>Budget Narrative</vt:lpstr>
      <vt:lpstr>Budget Narrative - Explained</vt:lpstr>
      <vt:lpstr>Common Budget Categories</vt:lpstr>
      <vt:lpstr>Common Budget Categories 1</vt:lpstr>
      <vt:lpstr>Salaries &amp; Wages</vt:lpstr>
      <vt:lpstr>Budget Building –Things to Consider</vt:lpstr>
      <vt:lpstr>Example – Salaries &amp; Wages – $50,000</vt:lpstr>
      <vt:lpstr>Fringe Benefits</vt:lpstr>
      <vt:lpstr>Example – Fringe Benefits – $11,500</vt:lpstr>
      <vt:lpstr>Travel</vt:lpstr>
      <vt:lpstr>Example – Travel - $6,000</vt:lpstr>
      <vt:lpstr>Other Direct Costs</vt:lpstr>
      <vt:lpstr>Example – Other Direct Costs - $10,000</vt:lpstr>
      <vt:lpstr>So, what's our total DIRECT costs right now?</vt:lpstr>
      <vt:lpstr>$77,500 in Total Direct Costs </vt:lpstr>
      <vt:lpstr>Don't forget about the Indirect Costs (IDC)!</vt:lpstr>
      <vt:lpstr>Bear with me. Let's total them together now.</vt:lpstr>
      <vt:lpstr>Sum </vt:lpstr>
      <vt:lpstr>Tips/ Things to Consider</vt:lpstr>
      <vt:lpstr>Budget </vt:lpstr>
      <vt:lpstr>Budgets can be tricky, so don't be afraid to ask questions!</vt:lpstr>
      <vt:lpstr>Reminder</vt:lpstr>
      <vt:lpstr>Think of Your Reviewers</vt:lpstr>
      <vt:lpstr>Common Mistakes</vt:lpstr>
      <vt:lpstr>Why Does Accessibility Matter?</vt:lpstr>
      <vt:lpstr>2                                     Why does Accessibility Matter?</vt:lpstr>
      <vt:lpstr>Section 508 of the Rehabilitation Act of 1973</vt:lpstr>
      <vt:lpstr>Web Accessibility and Disabilities</vt:lpstr>
      <vt:lpstr>Barriers for People With Auditory Disabilities</vt:lpstr>
      <vt:lpstr>Barriers for Cognitive, Learning, and Neurological</vt:lpstr>
      <vt:lpstr>Barriers for Physical Disabilities</vt:lpstr>
      <vt:lpstr>Barriers for Visual Disabilities</vt:lpstr>
      <vt:lpstr>Section508.gov</vt:lpstr>
      <vt:lpstr>Digitial.gov</vt:lpstr>
      <vt:lpstr>Plainlanguage.gov</vt:lpstr>
      <vt:lpstr>Questions</vt:lpstr>
      <vt:lpstr>Evaluation Survey and MLA Survey</vt:lpstr>
      <vt:lpstr>Region 3 email </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Brown</dc:creator>
  <cp:lastModifiedBy>Margie Sheppard</cp:lastModifiedBy>
  <cp:revision>339</cp:revision>
  <dcterms:created xsi:type="dcterms:W3CDTF">2021-10-05T19:55:08Z</dcterms:created>
  <dcterms:modified xsi:type="dcterms:W3CDTF">2022-01-11T19:15:38Z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0x010100A8E6C46B5B45344AA7F88C7377195756</vt:lpwstr>
  </property>
</Properties>
</file>