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Lato" panose="020F0502020204030203" pitchFamily="34" charset="0"/>
      <p:regular r:id="rId33"/>
      <p:bold r:id="rId34"/>
      <p:italic r:id="rId35"/>
      <p:boldItalic r:id="rId36"/>
    </p:embeddedFont>
    <p:embeddedFont>
      <p:font typeface="Oswald" pitchFamily="2" charset="77"/>
      <p:regular r:id="rId37"/>
      <p:bold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  <p:embeddedFont>
      <p:font typeface="Source Sans Pro" panose="020B050303040302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82"/>
    <p:restoredTop sz="94674"/>
  </p:normalViewPr>
  <p:slideViewPr>
    <p:cSldViewPr snapToGrid="0">
      <p:cViewPr varScale="1">
        <p:scale>
          <a:sx n="121" d="100"/>
          <a:sy n="121" d="100"/>
        </p:scale>
        <p:origin x="160" y="8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175663e95b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175663e95b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Ariel starts us off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175663e95b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1175663e95b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1679b392e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1679b392e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Nina takes slides 12-24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1679b392e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11679b392e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19e8816a5a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19e8816a5a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1679b392e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1679b392e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18b0333fd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118b0333fd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Terminology - data safety and monitoring plan versus data management plan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Office of Sponsored research taking on rollout with the Library as partners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1679b392e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11679b392e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19e8816a5a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119e8816a5a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11679b392e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11679b392e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18b0333fd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118b0333fd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1679b392ee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1679b392ee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ourselves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19e8816a5a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119e8816a5a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1679b392e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1679b392e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119e8816a5a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119e8816a5a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118b0333fd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118b0333fd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05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Write a data management plan for their research that incorporates best practices for data organization, storage, sharing, and security. </a:t>
            </a:r>
            <a:endParaRPr sz="105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05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Design and implement an organization system for their data, methods and code. </a:t>
            </a:r>
            <a:endParaRPr sz="105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05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Publish their data, code, scholarly articles, and/or methods in an open repository</a:t>
            </a:r>
            <a:endParaRPr sz="105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1679b392e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1679b392e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Ariel takes 25-27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18b0333f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118b0333f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1679b392ee_0_1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11679b392ee_0_1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679b392ee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679b392ee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Nina takes 28 - End (aim for 5 minutes)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1679b392ee_0_1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1679b392ee_0_1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1679b392ee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11679b392ee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175663e95b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175663e95b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Ariel takes slides 3-11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 you think through how to do this work at your campus/institution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 your audience/personas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11679b392e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11679b392ee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1679b392e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11679b392e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1679b392e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1679b392e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of the audiences/personas that we identified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175663e95b_0_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1175663e95b_0_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175663e95b_0_9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175663e95b_0_9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175663e95b_0_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1175663e95b_0_9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175663e95b_0_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1175663e95b_0_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8"/>
            <a:chOff x="-42837" y="4443488"/>
            <a:chExt cx="9229575" cy="642788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graph">
  <p:cSld name="BLANK_2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l" t="t" r="r" b="b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19" name="Google Shape;419;p11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l" t="t" r="r" b="b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1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4" name="Google Shape;424;p11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5" name="Google Shape;425;p1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6" name="Google Shape;426;p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27" name="Google Shape;427;p11"/>
          <p:cNvGrpSpPr/>
          <p:nvPr/>
        </p:nvGrpSpPr>
        <p:grpSpPr>
          <a:xfrm>
            <a:off x="-42837" y="633488"/>
            <a:ext cx="9229575" cy="642788"/>
            <a:chOff x="-42837" y="4443488"/>
            <a:chExt cx="9229575" cy="642788"/>
          </a:xfrm>
        </p:grpSpPr>
        <p:sp>
          <p:nvSpPr>
            <p:cNvPr id="428" name="Google Shape;428;p1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11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1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1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76" name="Google Shape;76;p3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77" name="Google Shape;77;p3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81" name="Google Shape;81;p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" name="Google Shape;82;p3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3" name="Google Shape;83;p3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4" name="Google Shape;84;p3"/>
          <p:cNvGrpSpPr/>
          <p:nvPr/>
        </p:nvGrpSpPr>
        <p:grpSpPr>
          <a:xfrm>
            <a:off x="-42837" y="2005088"/>
            <a:ext cx="9229575" cy="642788"/>
            <a:chOff x="-42837" y="4443488"/>
            <a:chExt cx="9229575" cy="642788"/>
          </a:xfrm>
        </p:grpSpPr>
        <p:sp>
          <p:nvSpPr>
            <p:cNvPr id="85" name="Google Shape;85;p3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3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1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◉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◉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3593400" y="552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  <a:endParaRPr sz="9600">
              <a:solidFill>
                <a:srgbClr val="00CEF6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21" name="Google Shape;121;p4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2" name="Google Shape;122;p4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6" name="Google Shape;126;p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" name="Google Shape;127;p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8" name="Google Shape;128;p4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9" name="Google Shape;129;p4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130" name="Google Shape;130;p4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4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421250" y="1540175"/>
            <a:ext cx="8343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2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◉"/>
              <a:defRPr sz="18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4" name="Google Shape;164;p5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5" name="Google Shape;165;p5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9" name="Google Shape;169;p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72" name="Google Shape;172;p5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173" name="Google Shape;173;p5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◉"/>
              <a:defRPr sz="16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6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◉"/>
              <a:defRPr sz="16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8" name="Google Shape;208;p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3" name="Google Shape;213;p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4" name="Google Shape;214;p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6" name="Google Shape;216;p6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217" name="Google Shape;217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7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0" name="Google Shape;250;p7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1" name="Google Shape;251;p7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2" name="Google Shape;252;p7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53" name="Google Shape;253;p7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54" name="Google Shape;254;p7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7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7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7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8" name="Google Shape;258;p7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9" name="Google Shape;259;p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" name="Google Shape;260;p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61" name="Google Shape;261;p7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262" name="Google Shape;262;p7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7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7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7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7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8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95" name="Google Shape;295;p8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96" name="Google Shape;296;p8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8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8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00" name="Google Shape;300;p8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1" name="Google Shape;301;p8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2" name="Google Shape;302;p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03" name="Google Shape;303;p8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304" name="Google Shape;304;p8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8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8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8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8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"/>
          <p:cNvSpPr txBox="1">
            <a:spLocks noGrp="1"/>
          </p:cNvSpPr>
          <p:nvPr>
            <p:ph type="body" idx="1"/>
          </p:nvPr>
        </p:nvSpPr>
        <p:spPr>
          <a:xfrm>
            <a:off x="457200" y="3852828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00CEF6"/>
              </a:buClr>
              <a:buSzPts val="1400"/>
              <a:buNone/>
              <a:defRPr sz="1400">
                <a:solidFill>
                  <a:srgbClr val="00CEF6"/>
                </a:solidFill>
              </a:defRPr>
            </a:lvl1pPr>
          </a:lstStyle>
          <a:p>
            <a:endParaRPr/>
          </a:p>
        </p:txBody>
      </p:sp>
      <p:sp>
        <p:nvSpPr>
          <p:cNvPr id="336" name="Google Shape;336;p9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37" name="Google Shape;337;p9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38" name="Google Shape;338;p9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9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9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9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42" name="Google Shape;342;p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3" name="Google Shape;343;p9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4" name="Google Shape;344;p9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45" name="Google Shape;345;p9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346" name="Google Shape;346;p9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9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9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9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9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9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8" name="Google Shape;378;p10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9" name="Google Shape;379;p10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0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0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0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83" name="Google Shape;383;p10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4" name="Google Shape;384;p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5" name="Google Shape;385;p10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86" name="Google Shape;386;p10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387" name="Google Shape;387;p10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10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0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0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0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3000"/>
              <a:buFont typeface="Oswald"/>
              <a:buNone/>
              <a:defRPr sz="3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ts val="2200"/>
              <a:buFont typeface="Source Sans Pro"/>
              <a:buChar char="◉"/>
              <a:defRPr sz="2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2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400"/>
              <a:buFont typeface="Source Sans Pro"/>
              <a:buChar char="■"/>
              <a:defRPr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2400"/>
              <a:buFont typeface="Source Sans Pro"/>
              <a:buChar char="●"/>
              <a:defRPr sz="24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2400"/>
              <a:buFont typeface="Source Sans Pro"/>
              <a:buChar char="○"/>
              <a:defRPr sz="24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2400"/>
              <a:buFont typeface="Source Sans Pro"/>
              <a:buChar char="■"/>
              <a:defRPr sz="24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2400"/>
              <a:buFont typeface="Source Sans Pro"/>
              <a:buChar char="●"/>
              <a:defRPr sz="24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2400"/>
              <a:buFont typeface="Source Sans Pro"/>
              <a:buChar char="○"/>
              <a:defRPr sz="24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2400"/>
              <a:buFont typeface="Source Sans Pro"/>
              <a:buChar char="■"/>
              <a:defRPr sz="24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YlCroRT1YQ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ZcD641ptWIY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csf.box.com/s/21asvxbzeod0l8cuqmja1xb1miuzm20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library.vcu.edu/nihdms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ucsf.box.com/s/p3nzuy6p58b14y8ivkjjdvstl5sli4j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riel.deardorff@ucsf.ed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nexner@vcu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ZcD641ptWIY" TargetMode="External"/><Relationship Id="rId5" Type="http://schemas.openxmlformats.org/officeDocument/2006/relationships/hyperlink" Target="https://grants.nih.gov/grants/guide/notice-files/NOT-OD-21-013.html" TargetMode="External"/><Relationship Id="rId4" Type="http://schemas.openxmlformats.org/officeDocument/2006/relationships/hyperlink" Target="https://thenounprojec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4"/>
          <p:cNvSpPr txBox="1">
            <a:spLocks noGrp="1"/>
          </p:cNvSpPr>
          <p:nvPr>
            <p:ph type="ctrTitle"/>
          </p:nvPr>
        </p:nvSpPr>
        <p:spPr>
          <a:xfrm>
            <a:off x="526725" y="440975"/>
            <a:ext cx="8140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>
                <a:solidFill>
                  <a:schemeClr val="dk1"/>
                </a:solidFill>
              </a:rPr>
              <a:t>NIH Data Management and Sharing Series Session 3:</a:t>
            </a:r>
            <a:r>
              <a:rPr lang="en" sz="4400" b="0">
                <a:solidFill>
                  <a:schemeClr val="dk1"/>
                </a:solidFill>
              </a:rPr>
              <a:t> Practitioner Perspectives on Education</a:t>
            </a:r>
            <a:endParaRPr sz="4400" b="0">
              <a:solidFill>
                <a:schemeClr val="dk1"/>
              </a:solidFill>
            </a:endParaRPr>
          </a:p>
        </p:txBody>
      </p:sp>
      <p:sp>
        <p:nvSpPr>
          <p:cNvPr id="469" name="Google Shape;469;p14"/>
          <p:cNvSpPr txBox="1"/>
          <p:nvPr/>
        </p:nvSpPr>
        <p:spPr>
          <a:xfrm>
            <a:off x="1954000" y="2906325"/>
            <a:ext cx="6713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Ariel Deardorff, Data Services Librarian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	University of California, San Francisco Library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Nina Exner, Research Data Librarian 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Virginia Commonwealth University Libraries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3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Audience: Graduate student learners</a:t>
            </a:r>
            <a:endParaRPr/>
          </a:p>
        </p:txBody>
      </p:sp>
      <p:sp>
        <p:nvSpPr>
          <p:cNvPr id="546" name="Google Shape;546;p23"/>
          <p:cNvSpPr txBox="1">
            <a:spLocks noGrp="1"/>
          </p:cNvSpPr>
          <p:nvPr>
            <p:ph type="body" idx="1"/>
          </p:nvPr>
        </p:nvSpPr>
        <p:spPr>
          <a:xfrm>
            <a:off x="421250" y="1540175"/>
            <a:ext cx="8343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◉"/>
            </a:pPr>
            <a:r>
              <a:rPr lang="en">
                <a:solidFill>
                  <a:srgbClr val="00CEF6"/>
                </a:solidFill>
              </a:rPr>
              <a:t>About:</a:t>
            </a:r>
            <a:r>
              <a:rPr lang="en"/>
              <a:t> Students in the sciences that will need to integrate DMPs into their future workflows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◉"/>
            </a:pPr>
            <a:r>
              <a:rPr lang="en">
                <a:solidFill>
                  <a:srgbClr val="00CEF6"/>
                </a:solidFill>
              </a:rPr>
              <a:t>Their need:</a:t>
            </a:r>
            <a:r>
              <a:rPr lang="en"/>
              <a:t> Figure out what data management and sharing looks like as part of their research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◉"/>
            </a:pPr>
            <a:r>
              <a:rPr lang="en">
                <a:solidFill>
                  <a:srgbClr val="00CEF6"/>
                </a:solidFill>
              </a:rPr>
              <a:t>Library instructional goal:</a:t>
            </a:r>
            <a:r>
              <a:rPr lang="en"/>
              <a:t> Use DMS Policy as a way to illustrate best practices in data management and sharing.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4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Tailor Your Education</a:t>
            </a:r>
            <a:endParaRPr/>
          </a:p>
        </p:txBody>
      </p:sp>
      <p:sp>
        <p:nvSpPr>
          <p:cNvPr id="552" name="Google Shape;552;p24"/>
          <p:cNvSpPr txBox="1">
            <a:spLocks noGrp="1"/>
          </p:cNvSpPr>
          <p:nvPr>
            <p:ph type="subTitle" idx="1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Tailor: Leaders in the Office of Research</a:t>
            </a:r>
            <a:endParaRPr/>
          </a:p>
        </p:txBody>
      </p:sp>
      <p:sp>
        <p:nvSpPr>
          <p:cNvPr id="558" name="Google Shape;558;p25"/>
          <p:cNvSpPr txBox="1">
            <a:spLocks noGrp="1"/>
          </p:cNvSpPr>
          <p:nvPr>
            <p:ph type="body" idx="1"/>
          </p:nvPr>
        </p:nvSpPr>
        <p:spPr>
          <a:xfrm>
            <a:off x="421250" y="1540175"/>
            <a:ext cx="8343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rgbClr val="00CEF6"/>
              </a:buClr>
              <a:buSzPts val="2200"/>
              <a:buChar char="◉"/>
            </a:pPr>
            <a:r>
              <a:rPr lang="en">
                <a:solidFill>
                  <a:srgbClr val="00CEF6"/>
                </a:solidFill>
              </a:rPr>
              <a:t>Format: </a:t>
            </a:r>
            <a:r>
              <a:rPr lang="en">
                <a:solidFill>
                  <a:schemeClr val="dk1"/>
                </a:solidFill>
              </a:rPr>
              <a:t>Short presentations, meetings, or email briefs </a:t>
            </a:r>
            <a:endParaRPr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200"/>
              <a:buChar char="◉"/>
            </a:pPr>
            <a:r>
              <a:rPr lang="en">
                <a:solidFill>
                  <a:srgbClr val="00CEF6"/>
                </a:solidFill>
              </a:rPr>
              <a:t>Content: </a:t>
            </a:r>
            <a:r>
              <a:rPr lang="en">
                <a:solidFill>
                  <a:schemeClr val="dk1"/>
                </a:solidFill>
              </a:rPr>
              <a:t>High-level details of the policy (what/when/impact) and offers of help</a:t>
            </a:r>
            <a:endParaRPr>
              <a:solidFill>
                <a:srgbClr val="00CEF6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200"/>
              <a:buChar char="◉"/>
            </a:pPr>
            <a:r>
              <a:rPr lang="en">
                <a:solidFill>
                  <a:srgbClr val="00CEF6"/>
                </a:solidFill>
              </a:rPr>
              <a:t>Note: </a:t>
            </a:r>
            <a:r>
              <a:rPr lang="en">
                <a:solidFill>
                  <a:schemeClr val="dk1"/>
                </a:solidFill>
              </a:rPr>
              <a:t>this is a great chance to connect with these leaders if you haven’t already!</a:t>
            </a:r>
            <a:endParaRPr>
              <a:solidFill>
                <a:srgbClr val="00CEF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Leaders in Office of Research</a:t>
            </a:r>
            <a:endParaRPr/>
          </a:p>
        </p:txBody>
      </p:sp>
      <p:sp>
        <p:nvSpPr>
          <p:cNvPr id="564" name="Google Shape;564;p26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4976100" cy="2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CEF6"/>
                </a:solidFill>
              </a:rPr>
              <a:t>Nina’s</a:t>
            </a:r>
            <a:r>
              <a:rPr lang="en"/>
              <a:t> email to Assoc. VP of Research: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“Have you heard about the NIH data sharing thing? I know they’ve talked about it at meetings like </a:t>
            </a:r>
            <a:r>
              <a:rPr lang="en" u="sng">
                <a:solidFill>
                  <a:schemeClr val="hlink"/>
                </a:solidFill>
                <a:hlinkClick r:id="rId3"/>
              </a:rPr>
              <a:t>the FDP</a:t>
            </a:r>
            <a:r>
              <a:rPr lang="en"/>
              <a:t> and the</a:t>
            </a:r>
            <a:r>
              <a:rPr lang="en" u="sng">
                <a:solidFill>
                  <a:schemeClr val="hlink"/>
                </a:solidFill>
                <a:hlinkClick r:id="rId4"/>
              </a:rPr>
              <a:t> NIH’s virtual Seminar.</a:t>
            </a:r>
            <a:r>
              <a:rPr lang="en"/>
              <a:t> But those have been long and kind of abstract.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I’d love to talk about some key issues I see, and hear how I can help with your key concerns.”</a:t>
            </a:r>
            <a:endParaRPr/>
          </a:p>
        </p:txBody>
      </p:sp>
      <p:pic>
        <p:nvPicPr>
          <p:cNvPr id="565" name="Google Shape;565;p26" descr="Logo of black silhouette figues sitting around a tabl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4825" y="1783750"/>
            <a:ext cx="2074875" cy="20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7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Tailor: Administrative Staff</a:t>
            </a:r>
            <a:endParaRPr/>
          </a:p>
        </p:txBody>
      </p:sp>
      <p:sp>
        <p:nvSpPr>
          <p:cNvPr id="571" name="Google Shape;571;p27"/>
          <p:cNvSpPr txBox="1">
            <a:spLocks noGrp="1"/>
          </p:cNvSpPr>
          <p:nvPr>
            <p:ph type="body" idx="1"/>
          </p:nvPr>
        </p:nvSpPr>
        <p:spPr>
          <a:xfrm>
            <a:off x="421250" y="1540175"/>
            <a:ext cx="8343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rgbClr val="00CEF6"/>
              </a:buClr>
              <a:buSzPts val="1600"/>
              <a:buChar char="◉"/>
            </a:pPr>
            <a:r>
              <a:rPr lang="en">
                <a:solidFill>
                  <a:srgbClr val="00CEF6"/>
                </a:solidFill>
              </a:rPr>
              <a:t>Format: </a:t>
            </a:r>
            <a:r>
              <a:rPr lang="en">
                <a:solidFill>
                  <a:schemeClr val="dk1"/>
                </a:solidFill>
              </a:rPr>
              <a:t>Tailored presentations, departmental brown bags, and short updates (new FAQ)</a:t>
            </a:r>
            <a:endParaRPr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1600"/>
              <a:buChar char="◉"/>
            </a:pPr>
            <a:r>
              <a:rPr lang="en">
                <a:solidFill>
                  <a:srgbClr val="00CEF6"/>
                </a:solidFill>
              </a:rPr>
              <a:t>Content: </a:t>
            </a:r>
            <a:r>
              <a:rPr lang="en">
                <a:solidFill>
                  <a:schemeClr val="dk1"/>
                </a:solidFill>
              </a:rPr>
              <a:t>Overview of policy, how will it impact their procedures, where the library can be a resource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Admin Staff</a:t>
            </a:r>
            <a:endParaRPr/>
          </a:p>
        </p:txBody>
      </p:sp>
      <p:sp>
        <p:nvSpPr>
          <p:cNvPr id="577" name="Google Shape;577;p28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7521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CEF6"/>
                </a:solidFill>
              </a:rPr>
              <a:t>Ariel </a:t>
            </a:r>
            <a:r>
              <a:rPr lang="en" u="sng">
                <a:solidFill>
                  <a:schemeClr val="hlink"/>
                </a:solidFill>
                <a:hlinkClick r:id="rId3"/>
              </a:rPr>
              <a:t>presented in Nov 2021</a:t>
            </a:r>
            <a:r>
              <a:rPr lang="en">
                <a:solidFill>
                  <a:schemeClr val="dk1"/>
                </a:solidFill>
              </a:rPr>
              <a:t> to a UCSF IT Governance Committee about how this new policy fit into the landscape of federal data management policies. This led to a conversation about the need for a coordinated campus rollout for the new NIH policy.</a:t>
            </a:r>
            <a:endParaRPr/>
          </a:p>
        </p:txBody>
      </p:sp>
      <p:pic>
        <p:nvPicPr>
          <p:cNvPr id="578" name="Google Shape;578;p28" descr="Black and white cartoon line drawing of a computer monitor with four squares showing four people on an online conference call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9400" y="1794760"/>
            <a:ext cx="1976751" cy="19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9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Tailor: Postdocs, lab managers, research staff</a:t>
            </a:r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body" idx="1"/>
          </p:nvPr>
        </p:nvSpPr>
        <p:spPr>
          <a:xfrm>
            <a:off x="421250" y="1540175"/>
            <a:ext cx="8343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rgbClr val="00CEF6"/>
              </a:buClr>
              <a:buSzPts val="1600"/>
              <a:buChar char="◉"/>
            </a:pPr>
            <a:r>
              <a:rPr lang="en">
                <a:solidFill>
                  <a:srgbClr val="00CEF6"/>
                </a:solidFill>
              </a:rPr>
              <a:t>Format: </a:t>
            </a:r>
            <a:r>
              <a:rPr lang="en">
                <a:solidFill>
                  <a:schemeClr val="dk1"/>
                </a:solidFill>
              </a:rPr>
              <a:t>Webinars, workshops, and guidance</a:t>
            </a:r>
            <a:endParaRPr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1600"/>
              <a:buChar char="◉"/>
            </a:pPr>
            <a:r>
              <a:rPr lang="en">
                <a:solidFill>
                  <a:srgbClr val="00CEF6"/>
                </a:solidFill>
              </a:rPr>
              <a:t>Content: </a:t>
            </a:r>
            <a:r>
              <a:rPr lang="en">
                <a:solidFill>
                  <a:schemeClr val="dk1"/>
                </a:solidFill>
              </a:rPr>
              <a:t>What does a good plan look like, how to choose a repository, where to get help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◉"/>
            </a:pPr>
            <a:r>
              <a:rPr lang="en"/>
              <a:t>Procedural “how to” with tools and resources 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Such as but not limited to LibGuides 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https://guides.library.vcu.edu/nihdmsp</a:t>
            </a:r>
            <a:r>
              <a:rPr lang="en"/>
              <a:t>)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◉"/>
            </a:pPr>
            <a:r>
              <a:rPr lang="en"/>
              <a:t>Introduce them to DMPtool.org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Research Admin Staff</a:t>
            </a:r>
            <a:endParaRPr/>
          </a:p>
        </p:txBody>
      </p:sp>
      <p:sp>
        <p:nvSpPr>
          <p:cNvPr id="590" name="Google Shape;590;p30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44040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CEF6"/>
                </a:solidFill>
              </a:rPr>
              <a:t>Nina</a:t>
            </a:r>
            <a:r>
              <a:rPr lang="en"/>
              <a:t> presented to the “Research Administrators Back To School” semi-annual meeting of research administrators.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Nina’s focus was basic awareness and “Contact me for a custom talk to your unit!”</a:t>
            </a:r>
            <a:endParaRPr/>
          </a:p>
        </p:txBody>
      </p:sp>
      <p:pic>
        <p:nvPicPr>
          <p:cNvPr id="591" name="Google Shape;591;p30" descr="Screenshot of meeting agenda that includes items such as &quot;Division of Sponsored Programs Updates&quot; and the agenda item labeled &quot;NIH 2021 Data Sharing Policy (Nina Exner) is highlighte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6800" y="1993638"/>
            <a:ext cx="3303700" cy="214811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2" name="Google Shape;592;p30" descr="Screenshot of text from email: &quot;Hello RABTS presenters! I just wanted to check in with a few details...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5500" y="1431887"/>
            <a:ext cx="3405000" cy="63383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Tailor: Faculty</a:t>
            </a:r>
            <a:endParaRPr/>
          </a:p>
        </p:txBody>
      </p:sp>
      <p:sp>
        <p:nvSpPr>
          <p:cNvPr id="598" name="Google Shape;598;p31"/>
          <p:cNvSpPr txBox="1">
            <a:spLocks noGrp="1"/>
          </p:cNvSpPr>
          <p:nvPr>
            <p:ph type="body" idx="1"/>
          </p:nvPr>
        </p:nvSpPr>
        <p:spPr>
          <a:xfrm>
            <a:off x="421250" y="1540175"/>
            <a:ext cx="8343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rgbClr val="00CEF6"/>
              </a:buClr>
              <a:buSzPts val="1600"/>
              <a:buChar char="◉"/>
            </a:pPr>
            <a:r>
              <a:rPr lang="en">
                <a:solidFill>
                  <a:srgbClr val="00CEF6"/>
                </a:solidFill>
              </a:rPr>
              <a:t>Format:</a:t>
            </a:r>
            <a:r>
              <a:rPr lang="en">
                <a:solidFill>
                  <a:schemeClr val="dk1"/>
                </a:solidFill>
              </a:rPr>
              <a:t> Integrate into departmental meetings/grand rounds</a:t>
            </a:r>
            <a:endParaRPr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1600"/>
              <a:buChar char="◉"/>
            </a:pPr>
            <a:r>
              <a:rPr lang="en">
                <a:solidFill>
                  <a:srgbClr val="00CEF6"/>
                </a:solidFill>
              </a:rPr>
              <a:t>Content: </a:t>
            </a:r>
            <a:r>
              <a:rPr lang="en">
                <a:solidFill>
                  <a:schemeClr val="dk1"/>
                </a:solidFill>
              </a:rPr>
              <a:t>What does a good plan look like, sample budgets, how will it be evaluated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2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Faculty</a:t>
            </a:r>
            <a:endParaRPr/>
          </a:p>
        </p:txBody>
      </p:sp>
      <p:pic>
        <p:nvPicPr>
          <p:cNvPr id="605" name="Google Shape;605;p32" descr="Screenshot of title screen from slide presentation: &quot;How to Meet NIH Public Access and Open Data Requirements: Ariel Deardorff, Data Services Librarian, and Anneliese Taylor, Head of Scholarly Communication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863" y="1552951"/>
            <a:ext cx="3259177" cy="18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32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CEF6"/>
                </a:solidFill>
              </a:rPr>
              <a:t>Ariel </a:t>
            </a:r>
            <a:r>
              <a:rPr lang="en"/>
              <a:t>co-taught a </a:t>
            </a:r>
            <a:r>
              <a:rPr lang="en" u="sng">
                <a:solidFill>
                  <a:schemeClr val="hlink"/>
                </a:solidFill>
                <a:hlinkClick r:id="rId4"/>
              </a:rPr>
              <a:t>mini workshop on data sharing and the new NIH requirements</a:t>
            </a:r>
            <a:r>
              <a:rPr lang="en"/>
              <a:t> for a group of faculty at the UCSF BIXBY Center for Global Reproductive Health. The focus was on what to do in different parts of the research lifecycle.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Us </a:t>
            </a:r>
            <a:endParaRPr/>
          </a:p>
        </p:txBody>
      </p:sp>
      <p:pic>
        <p:nvPicPr>
          <p:cNvPr id="476" name="Google Shape;476;p15" descr="Headshot of Ariel Deardorff"/>
          <p:cNvPicPr preferRelativeResize="0"/>
          <p:nvPr/>
        </p:nvPicPr>
        <p:blipFill rotWithShape="1">
          <a:blip r:embed="rId3">
            <a:alphaModFix/>
          </a:blip>
          <a:srcRect l="2750" r="2740"/>
          <a:stretch/>
        </p:blipFill>
        <p:spPr>
          <a:xfrm>
            <a:off x="2508550" y="1505000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7" name="Google Shape;477;p15"/>
          <p:cNvSpPr txBox="1"/>
          <p:nvPr/>
        </p:nvSpPr>
        <p:spPr>
          <a:xfrm>
            <a:off x="1905000" y="3109375"/>
            <a:ext cx="26670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Ariel Deardorff, 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MLIS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Services Librarian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of California, San Francisco Library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ariel.deardorff@ucsf.edu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78" name="Google Shape;478;p15" descr="Headshot of Nina Exner"/>
          <p:cNvPicPr preferRelativeResize="0"/>
          <p:nvPr/>
        </p:nvPicPr>
        <p:blipFill rotWithShape="1">
          <a:blip r:embed="rId4">
            <a:alphaModFix/>
          </a:blip>
          <a:srcRect l="16666" r="16666"/>
          <a:stretch/>
        </p:blipFill>
        <p:spPr>
          <a:xfrm>
            <a:off x="5203075" y="1505000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9" name="Google Shape;479;p15"/>
          <p:cNvSpPr txBox="1"/>
          <p:nvPr/>
        </p:nvSpPr>
        <p:spPr>
          <a:xfrm>
            <a:off x="4652575" y="3109375"/>
            <a:ext cx="26670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Nina Exner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PhD, MLS 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Research Data Librarian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Virginia Commonwealth University Libraries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nexner@vcu.edu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5" name="Google Shape;475;p1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Example: Faculty (2)</a:t>
            </a:r>
            <a:endParaRPr dirty="0"/>
          </a:p>
        </p:txBody>
      </p:sp>
      <p:grpSp>
        <p:nvGrpSpPr>
          <p:cNvPr id="612" name="Google Shape;612;p33" descr="Black and white cartoon drawing of a woman wearing a headscarf covering writing on a piece of a paper with beakers, measurement cups, and bubbles next to the figure."/>
          <p:cNvGrpSpPr/>
          <p:nvPr/>
        </p:nvGrpSpPr>
        <p:grpSpPr>
          <a:xfrm>
            <a:off x="681934" y="1814050"/>
            <a:ext cx="2088540" cy="1515402"/>
            <a:chOff x="5803484" y="1946875"/>
            <a:chExt cx="2088540" cy="1515402"/>
          </a:xfrm>
        </p:grpSpPr>
        <p:pic>
          <p:nvPicPr>
            <p:cNvPr id="613" name="Google Shape;613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03484" y="1946875"/>
              <a:ext cx="1605366" cy="15154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4" name="Google Shape;614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16136" y="2571750"/>
              <a:ext cx="675888" cy="63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6" name="Google Shape;616;p33"/>
          <p:cNvSpPr txBox="1"/>
          <p:nvPr/>
        </p:nvSpPr>
        <p:spPr>
          <a:xfrm rot="-5400000">
            <a:off x="2518513" y="3855800"/>
            <a:ext cx="130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Example slides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1" name="Google Shape;611;p33"/>
          <p:cNvSpPr txBox="1">
            <a:spLocks noGrp="1"/>
          </p:cNvSpPr>
          <p:nvPr>
            <p:ph type="body" idx="1"/>
          </p:nvPr>
        </p:nvSpPr>
        <p:spPr>
          <a:xfrm>
            <a:off x="3457903" y="1425025"/>
            <a:ext cx="4849773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CEF6"/>
                </a:solidFill>
              </a:rPr>
              <a:t>Nina</a:t>
            </a:r>
            <a:r>
              <a:rPr lang="en" dirty="0"/>
              <a:t> offers talks and “mini talks,” to research brown bags and similar faculty or faculty/doc/postdoc research discussions.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Mini-talks cover niche topics, like repositories or the relationship of DMS Policy to security and privacy.</a:t>
            </a:r>
            <a:endParaRPr dirty="0"/>
          </a:p>
        </p:txBody>
      </p:sp>
      <p:pic>
        <p:nvPicPr>
          <p:cNvPr id="615" name="Google Shape;615;p33" descr="Screenshot from a presentation: &quot;Note: The DMSP is not the DSMP. The DMSP is not the data security monitoring plan. It is a data management and sharing plan.&quot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" y="3451515"/>
            <a:ext cx="3044877" cy="169198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7" name="Google Shape;617;p33" descr="Screenshot from presentation: &quot;2 PAGE MAXIMUM. Try to conserve space. Summary only, especially for the parts that repeat what's in the research strategy.&quot;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58636" y="3451531"/>
            <a:ext cx="3044864" cy="169197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4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Tailor: Graduate Students </a:t>
            </a:r>
            <a:endParaRPr/>
          </a:p>
        </p:txBody>
      </p:sp>
      <p:sp>
        <p:nvSpPr>
          <p:cNvPr id="623" name="Google Shape;623;p34"/>
          <p:cNvSpPr txBox="1">
            <a:spLocks noGrp="1"/>
          </p:cNvSpPr>
          <p:nvPr>
            <p:ph type="body" idx="1"/>
          </p:nvPr>
        </p:nvSpPr>
        <p:spPr>
          <a:xfrm>
            <a:off x="421250" y="1540175"/>
            <a:ext cx="8343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rgbClr val="00CEF6"/>
              </a:buClr>
              <a:buSzPts val="1600"/>
              <a:buChar char="◉"/>
            </a:pPr>
            <a:r>
              <a:rPr lang="en">
                <a:solidFill>
                  <a:srgbClr val="00CEF6"/>
                </a:solidFill>
              </a:rPr>
              <a:t>Format: </a:t>
            </a:r>
            <a:r>
              <a:rPr lang="en">
                <a:solidFill>
                  <a:schemeClr val="dk1"/>
                </a:solidFill>
              </a:rPr>
              <a:t>Asynchronous tutorials, bite-sized content in other sessions, framing for longer workshops</a:t>
            </a:r>
            <a:endParaRPr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1600"/>
              <a:buChar char="◉"/>
            </a:pPr>
            <a:r>
              <a:rPr lang="en">
                <a:solidFill>
                  <a:srgbClr val="00CEF6"/>
                </a:solidFill>
              </a:rPr>
              <a:t>Content: </a:t>
            </a:r>
            <a:r>
              <a:rPr lang="en">
                <a:solidFill>
                  <a:schemeClr val="dk1"/>
                </a:solidFill>
              </a:rPr>
              <a:t>Policy as a framework for introducing data management best practices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Graduate Students</a:t>
            </a:r>
            <a:endParaRPr/>
          </a:p>
        </p:txBody>
      </p:sp>
      <p:sp>
        <p:nvSpPr>
          <p:cNvPr id="629" name="Google Shape;629;p35"/>
          <p:cNvSpPr txBox="1">
            <a:spLocks noGrp="1"/>
          </p:cNvSpPr>
          <p:nvPr>
            <p:ph type="body" idx="1"/>
          </p:nvPr>
        </p:nvSpPr>
        <p:spPr>
          <a:xfrm>
            <a:off x="681425" y="1552950"/>
            <a:ext cx="3423600" cy="29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CEF6"/>
                </a:solidFill>
              </a:rPr>
              <a:t>Nina</a:t>
            </a:r>
            <a:r>
              <a:rPr lang="en"/>
              <a:t> is creating a set of lessons that can be viewed alone, or as modules with assessments in Canvas (VCU’s learning management system).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She’s also offering to add a short overview of the DMS Plan into existing classes. </a:t>
            </a:r>
            <a:endParaRPr/>
          </a:p>
        </p:txBody>
      </p:sp>
      <p:sp>
        <p:nvSpPr>
          <p:cNvPr id="630" name="Google Shape;630;p35"/>
          <p:cNvSpPr txBox="1">
            <a:spLocks noGrp="1"/>
          </p:cNvSpPr>
          <p:nvPr>
            <p:ph type="body" idx="2"/>
          </p:nvPr>
        </p:nvSpPr>
        <p:spPr>
          <a:xfrm>
            <a:off x="4474175" y="1352275"/>
            <a:ext cx="4305600" cy="30810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rgbClr val="1F887E"/>
                </a:solidFill>
              </a:rPr>
              <a:t>Module outline</a:t>
            </a:r>
            <a:endParaRPr sz="1600" i="1">
              <a:solidFill>
                <a:srgbClr val="1F887E"/>
              </a:solidFill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rgbClr val="1F887E"/>
              </a:buClr>
              <a:buSzPts val="1600"/>
              <a:buAutoNum type="arabicPeriod"/>
            </a:pPr>
            <a:r>
              <a:rPr lang="en" sz="1600">
                <a:solidFill>
                  <a:srgbClr val="1F887E"/>
                </a:solidFill>
              </a:rPr>
              <a:t>Introduction and overview</a:t>
            </a:r>
            <a:endParaRPr sz="1600">
              <a:solidFill>
                <a:srgbClr val="1F887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F887E"/>
              </a:buClr>
              <a:buSzPts val="1600"/>
              <a:buAutoNum type="arabicPeriod"/>
            </a:pPr>
            <a:r>
              <a:rPr lang="en" sz="1600">
                <a:solidFill>
                  <a:srgbClr val="1F887E"/>
                </a:solidFill>
              </a:rPr>
              <a:t>The Data Management and Sharing Plan</a:t>
            </a:r>
            <a:endParaRPr sz="1600">
              <a:solidFill>
                <a:srgbClr val="1F887E"/>
              </a:solidFill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887E"/>
              </a:buClr>
              <a:buSzPts val="1000"/>
              <a:buFont typeface="Arial"/>
              <a:buAutoNum type="alphaLcPeriod"/>
            </a:pPr>
            <a:r>
              <a:rPr lang="en" sz="1000">
                <a:solidFill>
                  <a:srgbClr val="1F887E"/>
                </a:solidFill>
                <a:latin typeface="Arial"/>
                <a:ea typeface="Arial"/>
                <a:cs typeface="Arial"/>
                <a:sym typeface="Arial"/>
              </a:rPr>
              <a:t>Data Type</a:t>
            </a:r>
            <a:endParaRPr sz="1000">
              <a:solidFill>
                <a:srgbClr val="1F8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887E"/>
              </a:buClr>
              <a:buSzPts val="1000"/>
              <a:buFont typeface="Arial"/>
              <a:buAutoNum type="alphaLcPeriod"/>
            </a:pPr>
            <a:r>
              <a:rPr lang="en" sz="1000">
                <a:solidFill>
                  <a:srgbClr val="1F887E"/>
                </a:solidFill>
                <a:latin typeface="Arial"/>
                <a:ea typeface="Arial"/>
                <a:cs typeface="Arial"/>
                <a:sym typeface="Arial"/>
              </a:rPr>
              <a:t>Related Tools, Software and/or Code</a:t>
            </a:r>
            <a:endParaRPr sz="1000">
              <a:solidFill>
                <a:srgbClr val="1F8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887E"/>
              </a:buClr>
              <a:buSzPts val="1000"/>
              <a:buFont typeface="Arial"/>
              <a:buAutoNum type="alphaLcPeriod"/>
            </a:pPr>
            <a:r>
              <a:rPr lang="en" sz="1000">
                <a:solidFill>
                  <a:srgbClr val="1F887E"/>
                </a:solidFill>
                <a:latin typeface="Arial"/>
                <a:ea typeface="Arial"/>
                <a:cs typeface="Arial"/>
                <a:sym typeface="Arial"/>
              </a:rPr>
              <a:t>Standards</a:t>
            </a:r>
            <a:endParaRPr sz="1000">
              <a:solidFill>
                <a:srgbClr val="1F8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887E"/>
              </a:buClr>
              <a:buSzPts val="1000"/>
              <a:buFont typeface="Arial"/>
              <a:buAutoNum type="alphaLcPeriod"/>
            </a:pPr>
            <a:r>
              <a:rPr lang="en" sz="1000">
                <a:solidFill>
                  <a:srgbClr val="1F887E"/>
                </a:solidFill>
                <a:latin typeface="Arial"/>
                <a:ea typeface="Arial"/>
                <a:cs typeface="Arial"/>
                <a:sym typeface="Arial"/>
              </a:rPr>
              <a:t>Data Preservation, Access, Timelines </a:t>
            </a:r>
            <a:endParaRPr sz="1000">
              <a:solidFill>
                <a:srgbClr val="1F8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887E"/>
              </a:buClr>
              <a:buSzPts val="1000"/>
              <a:buFont typeface="Arial"/>
              <a:buAutoNum type="alphaLcPeriod"/>
            </a:pPr>
            <a:r>
              <a:rPr lang="en" sz="1000">
                <a:solidFill>
                  <a:srgbClr val="1F887E"/>
                </a:solidFill>
                <a:latin typeface="Arial"/>
                <a:ea typeface="Arial"/>
                <a:cs typeface="Arial"/>
                <a:sym typeface="Arial"/>
              </a:rPr>
              <a:t>Access, Distribution, or Reuse Considerations</a:t>
            </a:r>
            <a:endParaRPr sz="1000">
              <a:solidFill>
                <a:srgbClr val="1F88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887E"/>
              </a:buClr>
              <a:buSzPts val="1000"/>
              <a:buFont typeface="Arial"/>
              <a:buAutoNum type="alphaLcPeriod"/>
            </a:pPr>
            <a:r>
              <a:rPr lang="en" sz="1000">
                <a:solidFill>
                  <a:srgbClr val="1F887E"/>
                </a:solidFill>
                <a:latin typeface="Arial"/>
                <a:ea typeface="Arial"/>
                <a:cs typeface="Arial"/>
                <a:sym typeface="Arial"/>
              </a:rPr>
              <a:t>Oversight of Data Management and Sharing</a:t>
            </a:r>
            <a:endParaRPr>
              <a:solidFill>
                <a:srgbClr val="1F887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F887E"/>
              </a:buClr>
              <a:buSzPts val="1600"/>
              <a:buAutoNum type="arabicPeriod"/>
            </a:pPr>
            <a:r>
              <a:rPr lang="en" sz="1600">
                <a:solidFill>
                  <a:srgbClr val="1F887E"/>
                </a:solidFill>
              </a:rPr>
              <a:t>Repositories </a:t>
            </a:r>
            <a:endParaRPr sz="1600">
              <a:solidFill>
                <a:srgbClr val="1F887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F887E"/>
              </a:buClr>
              <a:buSzPts val="1600"/>
              <a:buAutoNum type="arabicPeriod"/>
            </a:pPr>
            <a:r>
              <a:rPr lang="en" sz="1600">
                <a:solidFill>
                  <a:srgbClr val="1F887E"/>
                </a:solidFill>
              </a:rPr>
              <a:t>Allowable costs</a:t>
            </a:r>
            <a:endParaRPr sz="1600">
              <a:solidFill>
                <a:srgbClr val="1F887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F887E"/>
              </a:buClr>
              <a:buSzPts val="1600"/>
              <a:buAutoNum type="arabicPeriod"/>
            </a:pPr>
            <a:r>
              <a:rPr lang="en" sz="1600">
                <a:solidFill>
                  <a:srgbClr val="1F887E"/>
                </a:solidFill>
              </a:rPr>
              <a:t>Principles, long-term concepts, and the data sharing “culture change”</a:t>
            </a:r>
            <a:endParaRPr sz="1600">
              <a:solidFill>
                <a:srgbClr val="1F887E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Example: Graduate Students (2)</a:t>
            </a:r>
          </a:p>
        </p:txBody>
      </p:sp>
      <p:sp>
        <p:nvSpPr>
          <p:cNvPr id="636" name="Google Shape;636;p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CEF6"/>
                </a:solidFill>
              </a:rPr>
              <a:t>Ariel</a:t>
            </a:r>
            <a:r>
              <a:rPr lang="en-US" sz="1800" dirty="0">
                <a:solidFill>
                  <a:schemeClr val="dk1"/>
                </a:solidFill>
              </a:rPr>
              <a:t> is working on a 7 week course for  biomedical graduate students at UCSF that will use the DMS</a:t>
            </a:r>
            <a:r>
              <a:rPr lang="en-US" dirty="0">
                <a:solidFill>
                  <a:schemeClr val="dk1"/>
                </a:solidFill>
              </a:rPr>
              <a:t> Policy</a:t>
            </a:r>
            <a:r>
              <a:rPr lang="en-US" sz="1800" dirty="0">
                <a:solidFill>
                  <a:schemeClr val="dk1"/>
                </a:solidFill>
              </a:rPr>
              <a:t> as a framework for introducing data management and </a:t>
            </a:r>
            <a:r>
              <a:rPr lang="en-US" dirty="0">
                <a:solidFill>
                  <a:schemeClr val="dk1"/>
                </a:solidFill>
              </a:rPr>
              <a:t>sharing </a:t>
            </a:r>
            <a:r>
              <a:rPr lang="en-US" sz="1800" dirty="0">
                <a:solidFill>
                  <a:schemeClr val="dk1"/>
                </a:solidFill>
              </a:rPr>
              <a:t>best practices throughout the research lifecycle. This will also </a:t>
            </a:r>
            <a:r>
              <a:rPr lang="en-US" dirty="0">
                <a:solidFill>
                  <a:schemeClr val="dk1"/>
                </a:solidFill>
              </a:rPr>
              <a:t>satisfy NIH Responsible Conduct of Research (RCR) requirements.</a:t>
            </a:r>
            <a:endParaRPr lang="en-US"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dirty="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638" name="Google Shape;638;p36" descr="Black and white clipart of a 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8025" y="1697700"/>
            <a:ext cx="1190001" cy="119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36" descr="Black and white logo of a figure at a laptop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3550" y="1600400"/>
            <a:ext cx="2665800" cy="26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7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Roll Out Your Education</a:t>
            </a:r>
            <a:endParaRPr/>
          </a:p>
        </p:txBody>
      </p:sp>
      <p:sp>
        <p:nvSpPr>
          <p:cNvPr id="644" name="Google Shape;644;p37"/>
          <p:cNvSpPr txBox="1">
            <a:spLocks noGrp="1"/>
          </p:cNvSpPr>
          <p:nvPr>
            <p:ph type="subTitle" idx="1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 your Educational Partners</a:t>
            </a:r>
            <a:endParaRPr/>
          </a:p>
        </p:txBody>
      </p:sp>
      <p:sp>
        <p:nvSpPr>
          <p:cNvPr id="650" name="Google Shape;650;p38"/>
          <p:cNvSpPr txBox="1">
            <a:spLocks noGrp="1"/>
          </p:cNvSpPr>
          <p:nvPr>
            <p:ph type="body" idx="1"/>
          </p:nvPr>
        </p:nvSpPr>
        <p:spPr>
          <a:xfrm>
            <a:off x="421250" y="1540175"/>
            <a:ext cx="8343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 can you work with to increase your reach and impact?</a:t>
            </a:r>
            <a:endParaRPr/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◉"/>
            </a:pPr>
            <a:r>
              <a:rPr lang="en"/>
              <a:t>Liaison Librarians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◉"/>
            </a:pPr>
            <a:r>
              <a:rPr lang="en"/>
              <a:t>Other Data Librarians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◉"/>
            </a:pPr>
            <a:r>
              <a:rPr lang="en"/>
              <a:t>ex: UC librarians working on template language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◉"/>
            </a:pPr>
            <a:r>
              <a:rPr lang="en"/>
              <a:t>Research and Admin staff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9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a plan!</a:t>
            </a:r>
            <a:endParaRPr/>
          </a:p>
        </p:txBody>
      </p:sp>
      <p:sp>
        <p:nvSpPr>
          <p:cNvPr id="656" name="Google Shape;656;p39"/>
          <p:cNvSpPr txBox="1">
            <a:spLocks noGrp="1"/>
          </p:cNvSpPr>
          <p:nvPr>
            <p:ph type="body" idx="1"/>
          </p:nvPr>
        </p:nvSpPr>
        <p:spPr>
          <a:xfrm>
            <a:off x="421250" y="1540175"/>
            <a:ext cx="8343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Identify your audience (personas) + their info needs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Make a timeline for your outreach/presentations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Identify educational partners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Start presenting!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Track your outreach and impact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0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Adjust For Next Time</a:t>
            </a:r>
            <a:endParaRPr/>
          </a:p>
        </p:txBody>
      </p:sp>
      <p:sp>
        <p:nvSpPr>
          <p:cNvPr id="662" name="Google Shape;662;p40"/>
          <p:cNvSpPr txBox="1">
            <a:spLocks noGrp="1"/>
          </p:cNvSpPr>
          <p:nvPr>
            <p:ph type="subTitle" idx="1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as you Go</a:t>
            </a:r>
            <a:endParaRPr/>
          </a:p>
        </p:txBody>
      </p:sp>
      <p:sp>
        <p:nvSpPr>
          <p:cNvPr id="668" name="Google Shape;668;p41"/>
          <p:cNvSpPr txBox="1">
            <a:spLocks noGrp="1"/>
          </p:cNvSpPr>
          <p:nvPr>
            <p:ph type="body" idx="1"/>
          </p:nvPr>
        </p:nvSpPr>
        <p:spPr>
          <a:xfrm>
            <a:off x="421250" y="1540175"/>
            <a:ext cx="8343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◉"/>
            </a:pPr>
            <a:r>
              <a:rPr lang="en"/>
              <a:t>Policy guidance from NIH is still being released- you will need to keep tabs on emerging guidance and adjust on the fly</a:t>
            </a:r>
            <a:endParaRPr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◉"/>
            </a:pPr>
            <a:r>
              <a:rPr lang="en"/>
              <a:t>Track the questions that you get - what is confusing to people?</a:t>
            </a:r>
            <a:endParaRPr/>
          </a:p>
          <a:p>
            <a:pPr marL="914400" lvl="1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◉"/>
            </a:pPr>
            <a:r>
              <a:rPr lang="en"/>
              <a:t>Integrate this into your guidance/documentation</a:t>
            </a:r>
            <a:endParaRPr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◉"/>
            </a:pPr>
            <a:r>
              <a:rPr lang="en"/>
              <a:t>Some groups might need several mini presentations </a:t>
            </a:r>
            <a:endParaRPr/>
          </a:p>
          <a:p>
            <a:pPr marL="914400" lvl="1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◉"/>
            </a:pPr>
            <a:r>
              <a:rPr lang="en"/>
              <a:t>Be prepared to circle back as things change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2"/>
          <p:cNvSpPr txBox="1">
            <a:spLocks noGrp="1"/>
          </p:cNvSpPr>
          <p:nvPr>
            <p:ph type="ctrTitle" idx="4294967295"/>
          </p:nvPr>
        </p:nvSpPr>
        <p:spPr>
          <a:xfrm>
            <a:off x="1275150" y="12785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THANKS!</a:t>
            </a:r>
            <a:endParaRPr sz="10000"/>
          </a:p>
        </p:txBody>
      </p:sp>
      <p:sp>
        <p:nvSpPr>
          <p:cNvPr id="674" name="Google Shape;674;p42"/>
          <p:cNvSpPr txBox="1">
            <a:spLocks noGrp="1"/>
          </p:cNvSpPr>
          <p:nvPr>
            <p:ph type="subTitle" idx="4294967295"/>
          </p:nvPr>
        </p:nvSpPr>
        <p:spPr>
          <a:xfrm>
            <a:off x="1275150" y="2325749"/>
            <a:ext cx="659370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What questions do you have?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ariel.deardorff@ucsf.edu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nexner@vcu.edu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600" b="1"/>
          </a:p>
        </p:txBody>
      </p:sp>
      <p:sp>
        <p:nvSpPr>
          <p:cNvPr id="675" name="Google Shape;675;p4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process, not an answer</a:t>
            </a:r>
            <a:endParaRPr/>
          </a:p>
        </p:txBody>
      </p:sp>
      <p:grpSp>
        <p:nvGrpSpPr>
          <p:cNvPr id="485" name="Google Shape;485;p16" descr="Green block that says Identify Audiences"/>
          <p:cNvGrpSpPr/>
          <p:nvPr/>
        </p:nvGrpSpPr>
        <p:grpSpPr>
          <a:xfrm>
            <a:off x="363524" y="1258050"/>
            <a:ext cx="3071877" cy="2579861"/>
            <a:chOff x="363524" y="1258050"/>
            <a:chExt cx="3071877" cy="2579861"/>
          </a:xfrm>
        </p:grpSpPr>
        <p:sp>
          <p:nvSpPr>
            <p:cNvPr id="486" name="Google Shape;486;p16"/>
            <p:cNvSpPr/>
            <p:nvPr/>
          </p:nvSpPr>
          <p:spPr>
            <a:xfrm rot="2700000">
              <a:off x="1356161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580539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155B54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>
                <a:solidFill>
                  <a:srgbClr val="155B5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8" name="Google Shape;488;p16"/>
            <p:cNvSpPr txBox="1"/>
            <p:nvPr/>
          </p:nvSpPr>
          <p:spPr>
            <a:xfrm rot="-2700000">
              <a:off x="567889" y="2239754"/>
              <a:ext cx="2336422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Identify audience(s)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9" name="Google Shape;489;p16"/>
            <p:cNvSpPr txBox="1"/>
            <p:nvPr/>
          </p:nvSpPr>
          <p:spPr>
            <a:xfrm rot="-2700000">
              <a:off x="1010944" y="2399868"/>
              <a:ext cx="2586314" cy="6134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Who do you want to reach and what do they need? Almost as if you were building design personas, think about their interaction with the Policy; their needs; and </a:t>
              </a:r>
              <a:r>
                <a:rPr lang="en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learning </a:t>
              </a: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styles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0" name="Google Shape;490;p16" descr="Green block that says Tailor"/>
          <p:cNvGrpSpPr/>
          <p:nvPr/>
        </p:nvGrpSpPr>
        <p:grpSpPr>
          <a:xfrm>
            <a:off x="2273746" y="1258050"/>
            <a:ext cx="2767679" cy="2547000"/>
            <a:chOff x="2273746" y="1258050"/>
            <a:chExt cx="2767679" cy="2547000"/>
          </a:xfrm>
        </p:grpSpPr>
        <p:sp>
          <p:nvSpPr>
            <p:cNvPr id="491" name="Google Shape;491;p16"/>
            <p:cNvSpPr/>
            <p:nvPr/>
          </p:nvSpPr>
          <p:spPr>
            <a:xfrm rot="2700000">
              <a:off x="3266383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2490761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1B786E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200" b="1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3" name="Google Shape;493;p16"/>
            <p:cNvSpPr txBox="1"/>
            <p:nvPr/>
          </p:nvSpPr>
          <p:spPr>
            <a:xfrm rot="-2700000">
              <a:off x="2473968" y="2237954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Tailor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4" name="Google Shape;494;p16"/>
            <p:cNvSpPr txBox="1"/>
            <p:nvPr/>
          </p:nvSpPr>
          <p:spPr>
            <a:xfrm rot="-2700000">
              <a:off x="2931137" y="2529990"/>
              <a:ext cx="2262176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Look at the ways different content might fit the audience. There is a lot to know - probably too much to cover! What are the priorities?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5" name="Google Shape;495;p16" descr="Green block that says Roll Out!"/>
          <p:cNvGrpSpPr/>
          <p:nvPr/>
        </p:nvGrpSpPr>
        <p:grpSpPr>
          <a:xfrm>
            <a:off x="4193764" y="1258050"/>
            <a:ext cx="2726286" cy="2547000"/>
            <a:chOff x="4193764" y="1258050"/>
            <a:chExt cx="2726286" cy="2547000"/>
          </a:xfrm>
        </p:grpSpPr>
        <p:sp>
          <p:nvSpPr>
            <p:cNvPr id="496" name="Google Shape;496;p16"/>
            <p:cNvSpPr/>
            <p:nvPr/>
          </p:nvSpPr>
          <p:spPr>
            <a:xfrm rot="2700000">
              <a:off x="5186401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4410780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200" b="1" dirty="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8" name="Google Shape;498;p16"/>
            <p:cNvSpPr txBox="1"/>
            <p:nvPr/>
          </p:nvSpPr>
          <p:spPr>
            <a:xfrm rot="-2700000">
              <a:off x="4400124" y="2240504"/>
              <a:ext cx="2334301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Roll out!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9" name="Google Shape;499;p16"/>
            <p:cNvSpPr txBox="1"/>
            <p:nvPr/>
          </p:nvSpPr>
          <p:spPr>
            <a:xfrm rot="-2700000">
              <a:off x="4859736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Teach or share the content. Can’t find all the audiences you want? Partner and collaborate!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0" name="Google Shape;500;p16" descr="Green block for Adjust for Next Time"/>
          <p:cNvGrpSpPr/>
          <p:nvPr/>
        </p:nvGrpSpPr>
        <p:grpSpPr>
          <a:xfrm>
            <a:off x="6103986" y="1258050"/>
            <a:ext cx="2726286" cy="2547000"/>
            <a:chOff x="6103986" y="1258050"/>
            <a:chExt cx="2726286" cy="2547000"/>
          </a:xfrm>
        </p:grpSpPr>
        <p:sp>
          <p:nvSpPr>
            <p:cNvPr id="501" name="Google Shape;501;p16"/>
            <p:cNvSpPr/>
            <p:nvPr/>
          </p:nvSpPr>
          <p:spPr>
            <a:xfrm rot="2700000">
              <a:off x="7096623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632100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2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3" name="Google Shape;503;p16"/>
            <p:cNvSpPr txBox="1"/>
            <p:nvPr/>
          </p:nvSpPr>
          <p:spPr>
            <a:xfrm rot="-2700000">
              <a:off x="6306241" y="2238854"/>
              <a:ext cx="2338968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Adjust for next time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4" name="Google Shape;504;p16"/>
            <p:cNvSpPr txBox="1"/>
            <p:nvPr/>
          </p:nvSpPr>
          <p:spPr>
            <a:xfrm rot="-2700000">
              <a:off x="6769958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Interpretation of the policy, resources available, and faculty </a:t>
              </a:r>
              <a:r>
                <a:rPr lang="en" sz="800" b="1">
                  <a:latin typeface="Roboto"/>
                  <a:ea typeface="Roboto"/>
                  <a:cs typeface="Roboto"/>
                  <a:sym typeface="Roboto"/>
                </a:rPr>
                <a:t>panic levels</a:t>
              </a: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 will change over time. Adjust as you learn too.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3"/>
          <p:cNvSpPr txBox="1">
            <a:spLocks noGrp="1"/>
          </p:cNvSpPr>
          <p:nvPr>
            <p:ph type="title"/>
          </p:nvPr>
        </p:nvSpPr>
        <p:spPr>
          <a:xfrm>
            <a:off x="1047750" y="253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681" name="Google Shape;681;p43"/>
          <p:cNvSpPr txBox="1">
            <a:spLocks noGrp="1"/>
          </p:cNvSpPr>
          <p:nvPr>
            <p:ph type="body" idx="1"/>
          </p:nvPr>
        </p:nvSpPr>
        <p:spPr>
          <a:xfrm>
            <a:off x="400200" y="968925"/>
            <a:ext cx="8343600" cy="16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8324A"/>
                </a:solidFill>
              </a:rPr>
              <a:t>Special thanks to all the people who made and released these awesome resources for free:</a:t>
            </a:r>
            <a:endParaRPr sz="2000">
              <a:solidFill>
                <a:srgbClr val="28324A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ts val="2000"/>
              <a:buChar char="◉"/>
            </a:pPr>
            <a:r>
              <a:rPr lang="en" sz="2000">
                <a:solidFill>
                  <a:srgbClr val="28324A"/>
                </a:solidFill>
              </a:rPr>
              <a:t>Presentation template by </a:t>
            </a:r>
            <a:r>
              <a:rPr lang="en" sz="2000" u="sng">
                <a:solidFill>
                  <a:srgbClr val="28324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</a:pPr>
            <a:r>
              <a:rPr lang="en" sz="2000"/>
              <a:t>Icons fro</a:t>
            </a:r>
            <a:r>
              <a:rPr lang="en" sz="2000">
                <a:solidFill>
                  <a:schemeClr val="dk1"/>
                </a:solidFill>
              </a:rPr>
              <a:t>m </a:t>
            </a:r>
            <a:r>
              <a:rPr lang="en" sz="20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Noun Project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28324A"/>
              </a:solidFill>
            </a:endParaRPr>
          </a:p>
        </p:txBody>
      </p:sp>
      <p:sp>
        <p:nvSpPr>
          <p:cNvPr id="682" name="Google Shape;682;p43"/>
          <p:cNvSpPr txBox="1">
            <a:spLocks noGrp="1"/>
          </p:cNvSpPr>
          <p:nvPr>
            <p:ph type="title"/>
          </p:nvPr>
        </p:nvSpPr>
        <p:spPr>
          <a:xfrm>
            <a:off x="1073700" y="26006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Resources</a:t>
            </a:r>
            <a:endParaRPr/>
          </a:p>
        </p:txBody>
      </p:sp>
      <p:sp>
        <p:nvSpPr>
          <p:cNvPr id="683" name="Google Shape;683;p43"/>
          <p:cNvSpPr txBox="1">
            <a:spLocks noGrp="1"/>
          </p:cNvSpPr>
          <p:nvPr>
            <p:ph type="body" idx="1"/>
          </p:nvPr>
        </p:nvSpPr>
        <p:spPr>
          <a:xfrm>
            <a:off x="400200" y="3309425"/>
            <a:ext cx="8343600" cy="1631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/>
              <a:t>Introductory links, if you’re just getting started on the forthcoming DSM Policy</a:t>
            </a:r>
            <a:r>
              <a:rPr lang="en" sz="1900">
                <a:solidFill>
                  <a:srgbClr val="28324A"/>
                </a:solidFill>
              </a:rPr>
              <a:t>:</a:t>
            </a:r>
            <a:endParaRPr sz="1900">
              <a:solidFill>
                <a:srgbClr val="28324A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Char char="◉"/>
            </a:pPr>
            <a:r>
              <a:rPr lang="en" sz="1900"/>
              <a:t>The policy </a:t>
            </a:r>
            <a:r>
              <a:rPr lang="en" sz="1900" u="sng">
                <a:solidFill>
                  <a:schemeClr val="hlink"/>
                </a:solidFill>
                <a:hlinkClick r:id="rId5"/>
              </a:rPr>
              <a:t>https://grants.nih.gov/grants/guide/notice-files/NOT-OD-21-013.html</a:t>
            </a: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◉"/>
            </a:pPr>
            <a:r>
              <a:rPr lang="en" sz="1900"/>
              <a:t>An official overview </a:t>
            </a:r>
            <a:r>
              <a:rPr lang="en" sz="1900" u="sng">
                <a:solidFill>
                  <a:schemeClr val="hlink"/>
                </a:solidFill>
                <a:hlinkClick r:id="rId6"/>
              </a:rPr>
              <a:t>https://www.youtube.com/watch?v=ZcD641ptWIY</a:t>
            </a:r>
            <a:r>
              <a:rPr lang="en" sz="1900"/>
              <a:t> 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900">
              <a:solidFill>
                <a:srgbClr val="28324A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7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r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/>
              <a:t>Identify Your Audience </a:t>
            </a:r>
            <a:endParaRPr/>
          </a:p>
        </p:txBody>
      </p:sp>
      <p:sp>
        <p:nvSpPr>
          <p:cNvPr id="510" name="Google Shape;510;p17"/>
          <p:cNvSpPr txBox="1">
            <a:spLocks noGrp="1"/>
          </p:cNvSpPr>
          <p:nvPr>
            <p:ph type="subTitle" idx="1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will be impacted by this plan?</a:t>
            </a:r>
            <a:endParaRPr/>
          </a:p>
        </p:txBody>
      </p:sp>
      <p:sp>
        <p:nvSpPr>
          <p:cNvPr id="516" name="Google Shape;516;p18"/>
          <p:cNvSpPr txBox="1">
            <a:spLocks noGrp="1"/>
          </p:cNvSpPr>
          <p:nvPr>
            <p:ph type="body" idx="1"/>
          </p:nvPr>
        </p:nvSpPr>
        <p:spPr>
          <a:xfrm>
            <a:off x="421250" y="1540175"/>
            <a:ext cx="8343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Leaders in the Office of Research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Administrative Staff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Postdocs, lab managers, research staff</a:t>
            </a:r>
            <a:endParaRPr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>
                <a:solidFill>
                  <a:srgbClr val="000000"/>
                </a:solidFill>
              </a:rPr>
              <a:t>Faculty</a:t>
            </a:r>
            <a:endParaRPr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Graduate students 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Other groups where you work?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9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Audience: Leaders in Office of Research</a:t>
            </a:r>
            <a:endParaRPr/>
          </a:p>
        </p:txBody>
      </p:sp>
      <p:sp>
        <p:nvSpPr>
          <p:cNvPr id="522" name="Google Shape;522;p19"/>
          <p:cNvSpPr txBox="1">
            <a:spLocks noGrp="1"/>
          </p:cNvSpPr>
          <p:nvPr>
            <p:ph type="body" idx="1"/>
          </p:nvPr>
        </p:nvSpPr>
        <p:spPr>
          <a:xfrm>
            <a:off x="421250" y="1540175"/>
            <a:ext cx="8343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◉"/>
            </a:pPr>
            <a:r>
              <a:rPr lang="en">
                <a:solidFill>
                  <a:srgbClr val="00CEF6"/>
                </a:solidFill>
              </a:rPr>
              <a:t>About:</a:t>
            </a:r>
            <a:r>
              <a:rPr lang="en"/>
              <a:t> Not so much an instructional audience as an outreach and advocacy target 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◉"/>
            </a:pPr>
            <a:r>
              <a:rPr lang="en">
                <a:solidFill>
                  <a:srgbClr val="00CEF6"/>
                </a:solidFill>
              </a:rPr>
              <a:t>Their need:</a:t>
            </a:r>
            <a:r>
              <a:rPr lang="en"/>
              <a:t> Be prepared before compliance trouble hits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◉"/>
            </a:pPr>
            <a:r>
              <a:rPr lang="en">
                <a:solidFill>
                  <a:srgbClr val="00CEF6"/>
                </a:solidFill>
              </a:rPr>
              <a:t>Library instructional goal:</a:t>
            </a:r>
            <a:r>
              <a:rPr lang="en"/>
              <a:t> Help them determine whether systems, policies, procedures, etc need changing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◉"/>
            </a:pPr>
            <a:r>
              <a:rPr lang="en"/>
              <a:t>And that the libraries are there to consult if so!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Audience: Administrative staff</a:t>
            </a:r>
            <a:endParaRPr/>
          </a:p>
        </p:txBody>
      </p:sp>
      <p:sp>
        <p:nvSpPr>
          <p:cNvPr id="528" name="Google Shape;528;p20"/>
          <p:cNvSpPr txBox="1">
            <a:spLocks noGrp="1"/>
          </p:cNvSpPr>
          <p:nvPr>
            <p:ph type="body" idx="1"/>
          </p:nvPr>
        </p:nvSpPr>
        <p:spPr>
          <a:xfrm>
            <a:off x="421250" y="1540175"/>
            <a:ext cx="8343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◉"/>
            </a:pPr>
            <a:r>
              <a:rPr lang="en">
                <a:solidFill>
                  <a:srgbClr val="00CEF6"/>
                </a:solidFill>
              </a:rPr>
              <a:t>About: </a:t>
            </a:r>
            <a:r>
              <a:rPr lang="en">
                <a:solidFill>
                  <a:schemeClr val="dk1"/>
                </a:solidFill>
              </a:rPr>
              <a:t>Staff in the grants office, privacy office, IP office, etc</a:t>
            </a:r>
            <a:endParaRPr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◉"/>
            </a:pPr>
            <a:r>
              <a:rPr lang="en">
                <a:solidFill>
                  <a:srgbClr val="00CEF6"/>
                </a:solidFill>
              </a:rPr>
              <a:t>Their need:</a:t>
            </a:r>
            <a:r>
              <a:rPr lang="en"/>
              <a:t> Anticipate pain points in grant administration and compliance process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◉"/>
            </a:pPr>
            <a:r>
              <a:rPr lang="en">
                <a:solidFill>
                  <a:srgbClr val="00CEF6"/>
                </a:solidFill>
              </a:rPr>
              <a:t>Library instructional goal: </a:t>
            </a:r>
            <a:r>
              <a:rPr lang="en"/>
              <a:t>Share DMS Policy impacts at different stages in grant administration timeline. If necessary, start culture change around data sharing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◉"/>
            </a:pPr>
            <a:r>
              <a:rPr lang="en"/>
              <a:t>pre-award, post-award, participant protection, etc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Audience: Postdocs, lab managers, research staff</a:t>
            </a:r>
            <a:endParaRPr/>
          </a:p>
        </p:txBody>
      </p:sp>
      <p:sp>
        <p:nvSpPr>
          <p:cNvPr id="534" name="Google Shape;534;p21"/>
          <p:cNvSpPr txBox="1">
            <a:spLocks noGrp="1"/>
          </p:cNvSpPr>
          <p:nvPr>
            <p:ph type="body" idx="1"/>
          </p:nvPr>
        </p:nvSpPr>
        <p:spPr>
          <a:xfrm>
            <a:off x="421250" y="1540175"/>
            <a:ext cx="8343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◉"/>
            </a:pPr>
            <a:r>
              <a:rPr lang="en">
                <a:solidFill>
                  <a:srgbClr val="00CEF6"/>
                </a:solidFill>
              </a:rPr>
              <a:t>About: </a:t>
            </a:r>
            <a:r>
              <a:rPr lang="en">
                <a:solidFill>
                  <a:schemeClr val="dk1"/>
                </a:solidFill>
              </a:rPr>
              <a:t>These are the people that will likely be writing and carrying out the plans.</a:t>
            </a:r>
            <a:endParaRPr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◉"/>
            </a:pPr>
            <a:r>
              <a:rPr lang="en">
                <a:solidFill>
                  <a:srgbClr val="00CEF6"/>
                </a:solidFill>
              </a:rPr>
              <a:t>Their need:</a:t>
            </a:r>
            <a:r>
              <a:rPr lang="en"/>
              <a:t> Understand what a good plan looks like, get their lab up to speed with requirements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◉"/>
            </a:pPr>
            <a:r>
              <a:rPr lang="en">
                <a:solidFill>
                  <a:srgbClr val="00CEF6"/>
                </a:solidFill>
              </a:rPr>
              <a:t>Library instructional goal:</a:t>
            </a:r>
            <a:r>
              <a:rPr lang="en"/>
              <a:t> Get it on their radar! And connect with relevant resources and answers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2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Audience: Faculty</a:t>
            </a:r>
            <a:endParaRPr/>
          </a:p>
        </p:txBody>
      </p:sp>
      <p:sp>
        <p:nvSpPr>
          <p:cNvPr id="540" name="Google Shape;540;p22"/>
          <p:cNvSpPr txBox="1">
            <a:spLocks noGrp="1"/>
          </p:cNvSpPr>
          <p:nvPr>
            <p:ph type="body" idx="1"/>
          </p:nvPr>
        </p:nvSpPr>
        <p:spPr>
          <a:xfrm>
            <a:off x="421250" y="1540175"/>
            <a:ext cx="8537400" cy="23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SzPts val="1700"/>
              <a:buChar char="◉"/>
            </a:pPr>
            <a:r>
              <a:rPr lang="en" sz="2300">
                <a:solidFill>
                  <a:srgbClr val="00CEF6"/>
                </a:solidFill>
              </a:rPr>
              <a:t>Their need: </a:t>
            </a:r>
            <a:r>
              <a:rPr lang="en" sz="2300"/>
              <a:t>How to get this done with as little hassle as possible</a:t>
            </a:r>
            <a:endParaRPr sz="23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◉"/>
            </a:pPr>
            <a:r>
              <a:rPr lang="en" sz="2300">
                <a:solidFill>
                  <a:srgbClr val="00CEF6"/>
                </a:solidFill>
              </a:rPr>
              <a:t>Library instructional goal:</a:t>
            </a:r>
            <a:r>
              <a:rPr lang="en" sz="2300"/>
              <a:t> </a:t>
            </a:r>
            <a:endParaRPr sz="2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◉"/>
            </a:pPr>
            <a:r>
              <a:rPr lang="en" sz="1900"/>
              <a:t>It’s less hassle to integrate it into your grant writing workflow now than to argue and deny it </a:t>
            </a:r>
            <a:endParaRPr sz="19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◉"/>
            </a:pPr>
            <a:r>
              <a:rPr lang="en" sz="1900"/>
              <a:t>Normalize data sharing, advocate for a broader culture change. </a:t>
            </a:r>
            <a:endParaRPr sz="19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◉"/>
            </a:pPr>
            <a:r>
              <a:rPr lang="en" sz="1900"/>
              <a:t>Reduce worry and worry-driven resistance </a:t>
            </a:r>
            <a:endParaRPr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1562</Words>
  <Application>Microsoft Macintosh PowerPoint</Application>
  <PresentationFormat>On-screen Show (16:9)</PresentationFormat>
  <Paragraphs>159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Source Sans Pro</vt:lpstr>
      <vt:lpstr>Lato</vt:lpstr>
      <vt:lpstr>Arial</vt:lpstr>
      <vt:lpstr>Oswald</vt:lpstr>
      <vt:lpstr>Roboto</vt:lpstr>
      <vt:lpstr>Quince template</vt:lpstr>
      <vt:lpstr>NIH Data Management and Sharing Series Session 3: Practitioner Perspectives on Education</vt:lpstr>
      <vt:lpstr>About Us </vt:lpstr>
      <vt:lpstr>A process, not an answer</vt:lpstr>
      <vt:lpstr>Identify Your Audience </vt:lpstr>
      <vt:lpstr>Who will be impacted by this plan?</vt:lpstr>
      <vt:lpstr>Audience: Leaders in Office of Research</vt:lpstr>
      <vt:lpstr>Audience: Administrative staff</vt:lpstr>
      <vt:lpstr>Audience: Postdocs, lab managers, research staff</vt:lpstr>
      <vt:lpstr>Audience: Faculty</vt:lpstr>
      <vt:lpstr>Audience: Graduate student learners</vt:lpstr>
      <vt:lpstr>2. Tailor Your Education</vt:lpstr>
      <vt:lpstr>Tailor: Leaders in the Office of Research</vt:lpstr>
      <vt:lpstr>Example: Leaders in Office of Research</vt:lpstr>
      <vt:lpstr>Tailor: Administrative Staff</vt:lpstr>
      <vt:lpstr>Example: Admin Staff</vt:lpstr>
      <vt:lpstr>Tailor: Postdocs, lab managers, research staff</vt:lpstr>
      <vt:lpstr>Example: Research Admin Staff</vt:lpstr>
      <vt:lpstr>Tailor: Faculty</vt:lpstr>
      <vt:lpstr>Example: Faculty</vt:lpstr>
      <vt:lpstr>Example: Faculty (2)</vt:lpstr>
      <vt:lpstr>Tailor: Graduate Students </vt:lpstr>
      <vt:lpstr>Example: Graduate Students</vt:lpstr>
      <vt:lpstr>Example: Graduate Students (2)</vt:lpstr>
      <vt:lpstr>3. Roll Out Your Education</vt:lpstr>
      <vt:lpstr>Identify your Educational Partners</vt:lpstr>
      <vt:lpstr>Make a plan!</vt:lpstr>
      <vt:lpstr>4. Adjust For Next Time</vt:lpstr>
      <vt:lpstr>Learning as you Go</vt:lpstr>
      <vt:lpstr>THANKS!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NIH Data Management and Sharing Series Session 3: Practitioner Perspectives on Education</dc:title>
  <cp:lastModifiedBy>Microsoft Office User</cp:lastModifiedBy>
  <cp:revision>1</cp:revision>
  <dcterms:modified xsi:type="dcterms:W3CDTF">2022-05-12T18:43:06Z</dcterms:modified>
</cp:coreProperties>
</file>