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3"/>
  </p:notesMasterIdLst>
  <p:handoutMasterIdLst>
    <p:handoutMasterId r:id="rId14"/>
  </p:handoutMasterIdLst>
  <p:sldIdLst>
    <p:sldId id="310" r:id="rId2"/>
    <p:sldId id="313" r:id="rId3"/>
    <p:sldId id="303" r:id="rId4"/>
    <p:sldId id="314" r:id="rId5"/>
    <p:sldId id="324" r:id="rId6"/>
    <p:sldId id="321" r:id="rId7"/>
    <p:sldId id="320" r:id="rId8"/>
    <p:sldId id="325" r:id="rId9"/>
    <p:sldId id="326" r:id="rId10"/>
    <p:sldId id="298" r:id="rId11"/>
    <p:sldId id="323" r:id="rId12"/>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3A2"/>
    <a:srgbClr val="415A99"/>
    <a:srgbClr val="426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7647" autoAdjust="0"/>
  </p:normalViewPr>
  <p:slideViewPr>
    <p:cSldViewPr snapToGrid="0">
      <p:cViewPr varScale="1">
        <p:scale>
          <a:sx n="70" d="100"/>
          <a:sy n="70" d="100"/>
        </p:scale>
        <p:origin x="1242" y="78"/>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5E5BB6-30E9-4269-99EC-E82B01B3F05D}"/>
              </a:ext>
            </a:extLst>
          </p:cNvPr>
          <p:cNvSpPr>
            <a:spLocks noGrp="1"/>
          </p:cNvSpPr>
          <p:nvPr>
            <p:ph type="hdr" sz="quarter"/>
          </p:nvPr>
        </p:nvSpPr>
        <p:spPr>
          <a:xfrm>
            <a:off x="0" y="0"/>
            <a:ext cx="3078163" cy="471488"/>
          </a:xfrm>
          <a:prstGeom prst="rect">
            <a:avLst/>
          </a:prstGeom>
        </p:spPr>
        <p:txBody>
          <a:bodyPr vert="horz" lIns="92461" tIns="46230" rIns="92461" bIns="462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5482F04-E8FB-4A63-82F5-A77AB2539BEE}"/>
              </a:ext>
            </a:extLst>
          </p:cNvPr>
          <p:cNvSpPr>
            <a:spLocks noGrp="1"/>
          </p:cNvSpPr>
          <p:nvPr>
            <p:ph type="dt" sz="quarter" idx="1"/>
          </p:nvPr>
        </p:nvSpPr>
        <p:spPr>
          <a:xfrm>
            <a:off x="4022725" y="0"/>
            <a:ext cx="3078163" cy="471488"/>
          </a:xfrm>
          <a:prstGeom prst="rect">
            <a:avLst/>
          </a:prstGeom>
        </p:spPr>
        <p:txBody>
          <a:bodyPr vert="horz" lIns="92461" tIns="46230" rIns="92461" bIns="46230" rtlCol="0"/>
          <a:lstStyle>
            <a:lvl1pPr algn="r" eaLnBrk="1" fontAlgn="auto" hangingPunct="1">
              <a:spcBef>
                <a:spcPts val="0"/>
              </a:spcBef>
              <a:spcAft>
                <a:spcPts val="0"/>
              </a:spcAft>
              <a:defRPr sz="1200">
                <a:latin typeface="+mn-lt"/>
              </a:defRPr>
            </a:lvl1pPr>
          </a:lstStyle>
          <a:p>
            <a:pPr>
              <a:defRPr/>
            </a:pPr>
            <a:fld id="{B25A47EC-FFF5-443D-8D7C-6E20DEB0FE23}" type="datetimeFigureOut">
              <a:rPr lang="en-US"/>
              <a:pPr>
                <a:defRPr/>
              </a:pPr>
              <a:t>11/21/2019</a:t>
            </a:fld>
            <a:endParaRPr lang="en-US" dirty="0"/>
          </a:p>
        </p:txBody>
      </p:sp>
      <p:sp>
        <p:nvSpPr>
          <p:cNvPr id="4" name="Footer Placeholder 3">
            <a:extLst>
              <a:ext uri="{FF2B5EF4-FFF2-40B4-BE49-F238E27FC236}">
                <a16:creationId xmlns:a16="http://schemas.microsoft.com/office/drawing/2014/main" id="{61C6F636-B361-477F-B561-E1F3381883EA}"/>
              </a:ext>
            </a:extLst>
          </p:cNvPr>
          <p:cNvSpPr>
            <a:spLocks noGrp="1"/>
          </p:cNvSpPr>
          <p:nvPr>
            <p:ph type="ftr" sz="quarter" idx="2"/>
          </p:nvPr>
        </p:nvSpPr>
        <p:spPr>
          <a:xfrm>
            <a:off x="0" y="8916988"/>
            <a:ext cx="3078163" cy="471487"/>
          </a:xfrm>
          <a:prstGeom prst="rect">
            <a:avLst/>
          </a:prstGeom>
        </p:spPr>
        <p:txBody>
          <a:bodyPr vert="horz" lIns="92461" tIns="46230" rIns="92461" bIns="4623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E4C0F24-8070-4950-BF70-F4DC04C7467F}"/>
              </a:ext>
            </a:extLst>
          </p:cNvPr>
          <p:cNvSpPr>
            <a:spLocks noGrp="1"/>
          </p:cNvSpPr>
          <p:nvPr>
            <p:ph type="sldNum" sz="quarter" idx="3"/>
          </p:nvPr>
        </p:nvSpPr>
        <p:spPr>
          <a:xfrm>
            <a:off x="4022725" y="8916988"/>
            <a:ext cx="3078163" cy="471487"/>
          </a:xfrm>
          <a:prstGeom prst="rect">
            <a:avLst/>
          </a:prstGeom>
        </p:spPr>
        <p:txBody>
          <a:bodyPr vert="horz" lIns="92461" tIns="46230" rIns="92461" bIns="46230" rtlCol="0" anchor="b"/>
          <a:lstStyle>
            <a:lvl1pPr algn="r" eaLnBrk="1" fontAlgn="auto" hangingPunct="1">
              <a:spcBef>
                <a:spcPts val="0"/>
              </a:spcBef>
              <a:spcAft>
                <a:spcPts val="0"/>
              </a:spcAft>
              <a:defRPr sz="1200">
                <a:latin typeface="+mn-lt"/>
              </a:defRPr>
            </a:lvl1pPr>
          </a:lstStyle>
          <a:p>
            <a:pPr>
              <a:defRPr/>
            </a:pPr>
            <a:fld id="{55A09CF4-2F43-4C63-B06B-BF7BC6804D3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186557-684F-462D-822E-FAF20B9635A0}"/>
              </a:ext>
            </a:extLst>
          </p:cNvPr>
          <p:cNvSpPr>
            <a:spLocks noGrp="1"/>
          </p:cNvSpPr>
          <p:nvPr>
            <p:ph type="hdr" sz="quarter"/>
          </p:nvPr>
        </p:nvSpPr>
        <p:spPr>
          <a:xfrm>
            <a:off x="0" y="0"/>
            <a:ext cx="3078163" cy="471488"/>
          </a:xfrm>
          <a:prstGeom prst="rect">
            <a:avLst/>
          </a:prstGeom>
        </p:spPr>
        <p:txBody>
          <a:bodyPr vert="horz" lIns="94217" tIns="47109" rIns="94217" bIns="4710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AFFB9AD-89CD-4E2D-B3C9-43195F1644FC}"/>
              </a:ext>
            </a:extLst>
          </p:cNvPr>
          <p:cNvSpPr>
            <a:spLocks noGrp="1"/>
          </p:cNvSpPr>
          <p:nvPr>
            <p:ph type="dt" idx="1"/>
          </p:nvPr>
        </p:nvSpPr>
        <p:spPr>
          <a:xfrm>
            <a:off x="4022725" y="0"/>
            <a:ext cx="3078163" cy="471488"/>
          </a:xfrm>
          <a:prstGeom prst="rect">
            <a:avLst/>
          </a:prstGeom>
        </p:spPr>
        <p:txBody>
          <a:bodyPr vert="horz" lIns="94217" tIns="47109" rIns="94217" bIns="47109" rtlCol="0"/>
          <a:lstStyle>
            <a:lvl1pPr algn="r" eaLnBrk="1" fontAlgn="auto" hangingPunct="1">
              <a:spcBef>
                <a:spcPts val="0"/>
              </a:spcBef>
              <a:spcAft>
                <a:spcPts val="0"/>
              </a:spcAft>
              <a:defRPr sz="1200">
                <a:latin typeface="+mn-lt"/>
              </a:defRPr>
            </a:lvl1pPr>
          </a:lstStyle>
          <a:p>
            <a:pPr>
              <a:defRPr/>
            </a:pPr>
            <a:fld id="{6BBA0016-6F9B-4902-9554-8A78C863A386}" type="datetimeFigureOut">
              <a:rPr lang="en-US"/>
              <a:pPr>
                <a:defRPr/>
              </a:pPr>
              <a:t>11/21/2019</a:t>
            </a:fld>
            <a:endParaRPr lang="en-US" dirty="0"/>
          </a:p>
        </p:txBody>
      </p:sp>
      <p:sp>
        <p:nvSpPr>
          <p:cNvPr id="4" name="Slide Image Placeholder 3">
            <a:extLst>
              <a:ext uri="{FF2B5EF4-FFF2-40B4-BE49-F238E27FC236}">
                <a16:creationId xmlns:a16="http://schemas.microsoft.com/office/drawing/2014/main" id="{708E20E4-F834-41AB-BF45-A14FD070E11A}"/>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pPr lvl="0"/>
            <a:endParaRPr lang="en-US" noProof="0" dirty="0"/>
          </a:p>
        </p:txBody>
      </p:sp>
      <p:sp>
        <p:nvSpPr>
          <p:cNvPr id="5" name="Notes Placeholder 4">
            <a:extLst>
              <a:ext uri="{FF2B5EF4-FFF2-40B4-BE49-F238E27FC236}">
                <a16:creationId xmlns:a16="http://schemas.microsoft.com/office/drawing/2014/main" id="{B445115C-E28D-4C71-BF13-E1CD0236CCC0}"/>
              </a:ext>
            </a:extLst>
          </p:cNvPr>
          <p:cNvSpPr>
            <a:spLocks noGrp="1"/>
          </p:cNvSpPr>
          <p:nvPr>
            <p:ph type="body" sz="quarter" idx="3"/>
          </p:nvPr>
        </p:nvSpPr>
        <p:spPr>
          <a:xfrm>
            <a:off x="709613" y="4518025"/>
            <a:ext cx="5683250" cy="3697288"/>
          </a:xfrm>
          <a:prstGeom prst="rect">
            <a:avLst/>
          </a:prstGeom>
        </p:spPr>
        <p:txBody>
          <a:bodyPr vert="horz" lIns="94217" tIns="47109" rIns="94217" bIns="4710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8F12067-AFE3-4FC5-9CAE-CFD997D8ACB1}"/>
              </a:ext>
            </a:extLst>
          </p:cNvPr>
          <p:cNvSpPr>
            <a:spLocks noGrp="1"/>
          </p:cNvSpPr>
          <p:nvPr>
            <p:ph type="ftr" sz="quarter" idx="4"/>
          </p:nvPr>
        </p:nvSpPr>
        <p:spPr>
          <a:xfrm>
            <a:off x="0" y="8916988"/>
            <a:ext cx="3078163" cy="471487"/>
          </a:xfrm>
          <a:prstGeom prst="rect">
            <a:avLst/>
          </a:prstGeom>
        </p:spPr>
        <p:txBody>
          <a:bodyPr vert="horz" lIns="94217" tIns="47109" rIns="94217" bIns="4710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2A59F59-7ED6-4707-B8F0-BD0B898796DF}"/>
              </a:ext>
            </a:extLst>
          </p:cNvPr>
          <p:cNvSpPr>
            <a:spLocks noGrp="1"/>
          </p:cNvSpPr>
          <p:nvPr>
            <p:ph type="sldNum" sz="quarter" idx="5"/>
          </p:nvPr>
        </p:nvSpPr>
        <p:spPr>
          <a:xfrm>
            <a:off x="4022725" y="8916988"/>
            <a:ext cx="3078163" cy="471487"/>
          </a:xfrm>
          <a:prstGeom prst="rect">
            <a:avLst/>
          </a:prstGeom>
        </p:spPr>
        <p:txBody>
          <a:bodyPr vert="horz" lIns="94217" tIns="47109" rIns="94217" bIns="47109" rtlCol="0" anchor="b"/>
          <a:lstStyle>
            <a:lvl1pPr algn="r" eaLnBrk="1" fontAlgn="auto" hangingPunct="1">
              <a:spcBef>
                <a:spcPts val="0"/>
              </a:spcBef>
              <a:spcAft>
                <a:spcPts val="0"/>
              </a:spcAft>
              <a:defRPr sz="1200">
                <a:latin typeface="+mn-lt"/>
              </a:defRPr>
            </a:lvl1pPr>
          </a:lstStyle>
          <a:p>
            <a:pPr>
              <a:defRPr/>
            </a:pPr>
            <a:fld id="{4DFF0FDB-A813-472D-B821-80F9386FCC8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1D34E5-FDE2-435B-BEF0-DA9015A7CA55}" type="slidenum">
              <a:rPr lang="en-US" altLang="en-US" smtClean="0"/>
              <a:pPr fontAlgn="base">
                <a:spcBef>
                  <a:spcPct val="0"/>
                </a:spcBef>
                <a:spcAft>
                  <a:spcPct val="0"/>
                </a:spcAft>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400" dirty="0" smtClean="0">
                <a:solidFill>
                  <a:srgbClr val="FF0000"/>
                </a:solidFill>
              </a:rPr>
              <a:t>Ask participants to consider</a:t>
            </a:r>
            <a:r>
              <a:rPr lang="en-US" altLang="en-US" sz="1400" baseline="0" dirty="0" smtClean="0">
                <a:solidFill>
                  <a:srgbClr val="FF0000"/>
                </a:solidFill>
              </a:rPr>
              <a:t> how</a:t>
            </a:r>
            <a:r>
              <a:rPr lang="en-US" altLang="en-US" sz="1400" dirty="0" smtClean="0">
                <a:solidFill>
                  <a:srgbClr val="FF0000"/>
                </a:solidFill>
              </a:rPr>
              <a:t> aspects of culture impact their work and how the work is impacted. These differences could include language, religion, immigration status, gender identity. </a:t>
            </a: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5A78EA-799E-451E-8E93-F0A8A291F4DC}" type="slidenum">
              <a:rPr lang="en-US" altLang="en-US" smtClean="0"/>
              <a:pPr fontAlgn="base">
                <a:spcBef>
                  <a:spcPct val="0"/>
                </a:spcBef>
                <a:spcAft>
                  <a:spcPct val="0"/>
                </a:spcAft>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FF0FDB-A813-472D-B821-80F9386FCC8E}" type="slidenum">
              <a:rPr lang="en-US" smtClean="0"/>
              <a:pPr>
                <a:defRPr/>
              </a:pPr>
              <a:t>11</a:t>
            </a:fld>
            <a:endParaRPr lang="en-US" dirty="0"/>
          </a:p>
        </p:txBody>
      </p:sp>
    </p:spTree>
    <p:extLst>
      <p:ext uri="{BB962C8B-B14F-4D97-AF65-F5344CB8AC3E}">
        <p14:creationId xmlns:p14="http://schemas.microsoft.com/office/powerpoint/2010/main" val="193988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903870-3B90-42FA-8A3F-5416BA4D4C00}" type="slidenum">
              <a:rPr lang="en-US" altLang="en-US" smtClean="0"/>
              <a:pPr fontAlgn="base">
                <a:spcBef>
                  <a:spcPct val="0"/>
                </a:spcBef>
                <a:spcAft>
                  <a:spcPct val="0"/>
                </a:spcAft>
              </a:pPr>
              <a:t>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Read the material from the slide) </a:t>
            </a:r>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9AF40C-250D-4A28-98C3-311117C8559B}" type="slidenum">
              <a:rPr lang="en-US" altLang="en-US" smtClean="0"/>
              <a:pPr fontAlgn="base">
                <a:spcBef>
                  <a:spcPct val="0"/>
                </a:spcBef>
                <a:spcAft>
                  <a:spcPct val="0"/>
                </a:spcAft>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All</a:t>
            </a:r>
            <a:r>
              <a:rPr lang="en-US" altLang="en-US" baseline="0" dirty="0" smtClean="0"/>
              <a:t> of us at some point have most likely learned about culture and how it influences health. As a refresher, you can see a definition here that describes culture as, “a set of practices and behaviors defined by customs habits, language, and geography that groups of individuals share”</a:t>
            </a:r>
            <a:r>
              <a:rPr lang="en-US" altLang="en-US" baseline="30000" dirty="0" smtClean="0"/>
              <a:t>2</a:t>
            </a:r>
            <a:r>
              <a:rPr lang="en-US" altLang="en-US" baseline="0" dirty="0" smtClean="0"/>
              <a:t>. Culture is important to healthcare because it shapes things like our health-related beliefs, behaviors, and values</a:t>
            </a:r>
            <a:r>
              <a:rPr lang="en-US" altLang="en-US" baseline="30000" dirty="0" smtClean="0"/>
              <a:t>3</a:t>
            </a:r>
            <a:r>
              <a:rPr lang="en-US" altLang="en-US" baseline="0" dirty="0" smtClean="0"/>
              <a:t>. </a:t>
            </a:r>
            <a:r>
              <a:rPr lang="en-US" altLang="en-US" dirty="0" smtClean="0"/>
              <a:t>When</a:t>
            </a:r>
            <a:r>
              <a:rPr lang="en-US" altLang="en-US" baseline="0" dirty="0" smtClean="0"/>
              <a:t> </a:t>
            </a:r>
            <a:r>
              <a:rPr lang="en-US" altLang="en-US" dirty="0" smtClean="0"/>
              <a:t>you hear the word culture, what comes to mind? (Take a few responses, spend less than a minute, there are no wrong answers.)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227D41-C3A5-4136-9DF6-4705F9B9A2E6}" type="slidenum">
              <a:rPr lang="en-US" altLang="en-US" smtClean="0"/>
              <a:pPr fontAlgn="base">
                <a:spcBef>
                  <a:spcPct val="0"/>
                </a:spcBef>
                <a:spcAft>
                  <a:spcPct val="0"/>
                </a:spcAft>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When</a:t>
            </a:r>
            <a:r>
              <a:rPr lang="en-US" altLang="en-US" baseline="0" dirty="0" smtClean="0"/>
              <a:t> we talk about culture however, it is important to remember that culture may not be the same throughout someone's life- a culture can merge and change over time</a:t>
            </a:r>
            <a:r>
              <a:rPr lang="en-US" altLang="en-US" baseline="30000" dirty="0" smtClean="0"/>
              <a:t>2,3</a:t>
            </a:r>
            <a:r>
              <a:rPr lang="en-US" altLang="en-US" baseline="0" dirty="0" smtClean="0"/>
              <a:t>. In addition, someone may express an aspect of their culture more or less based on the circumstance they are in</a:t>
            </a:r>
            <a:r>
              <a:rPr lang="en-US" altLang="en-US" baseline="30000" dirty="0" smtClean="0"/>
              <a:t>2</a:t>
            </a:r>
            <a:r>
              <a:rPr lang="en-US" altLang="en-US" baseline="0" dirty="0" smtClean="0"/>
              <a:t>. Our culture is linked to conditions that surround us, such as the economy or the political climate</a:t>
            </a:r>
            <a:r>
              <a:rPr lang="en-US" altLang="en-US" baseline="30000" dirty="0" smtClean="0"/>
              <a:t>3</a:t>
            </a:r>
            <a:r>
              <a:rPr lang="en-US" altLang="en-US" baseline="0" dirty="0" smtClean="0"/>
              <a:t>. If you are thinking of culture as only linked to someone’s race or ethnicity, then these first three points might be surprising. However, culture is not only someone’s race or ethnicity</a:t>
            </a:r>
            <a:r>
              <a:rPr lang="en-US" altLang="en-US" baseline="30000" dirty="0" smtClean="0"/>
              <a:t>2,3</a:t>
            </a:r>
            <a:r>
              <a:rPr lang="en-US" altLang="en-US" baseline="0" dirty="0" smtClean="0"/>
              <a:t>. In fact, culture often differs between individuals of the same racial or ethnic group because these people differ in age, gender, socioeconomic status, religion, or even personality</a:t>
            </a:r>
            <a:r>
              <a:rPr lang="en-US" altLang="en-US" baseline="30000" dirty="0" smtClean="0"/>
              <a:t>3</a:t>
            </a:r>
            <a:r>
              <a:rPr lang="en-US" altLang="en-US" baseline="0" dirty="0" smtClean="0"/>
              <a:t>. </a:t>
            </a:r>
          </a:p>
          <a:p>
            <a:pPr eaLnBrk="1" hangingPunct="1">
              <a:spcBef>
                <a:spcPct val="0"/>
              </a:spcBef>
            </a:pPr>
            <a:endParaRPr lang="en-US" altLang="en-US" baseline="0"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227D41-C3A5-4136-9DF6-4705F9B9A2E6}" type="slidenum">
              <a:rPr lang="en-US" altLang="en-US" smtClean="0"/>
              <a:pPr fontAlgn="base">
                <a:spcBef>
                  <a:spcPct val="0"/>
                </a:spcBef>
                <a:spcAft>
                  <a:spcPct val="0"/>
                </a:spcAft>
              </a:pPr>
              <a:t>5</a:t>
            </a:fld>
            <a:endParaRPr lang="en-US" altLang="en-US" smtClean="0"/>
          </a:p>
        </p:txBody>
      </p:sp>
    </p:spTree>
    <p:extLst>
      <p:ext uri="{BB962C8B-B14F-4D97-AF65-F5344CB8AC3E}">
        <p14:creationId xmlns:p14="http://schemas.microsoft.com/office/powerpoint/2010/main" val="1212574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here a number of things</a:t>
            </a:r>
            <a:r>
              <a:rPr lang="en-US" baseline="0" dirty="0" smtClean="0"/>
              <a:t> that contribute to a person’s culture. It is likely that one person will find their identity in more than one of these. In addition, different people will feel more strongly connected with some of these factors than others. </a:t>
            </a:r>
            <a:endParaRPr lang="en-US" dirty="0"/>
          </a:p>
        </p:txBody>
      </p:sp>
      <p:sp>
        <p:nvSpPr>
          <p:cNvPr id="4" name="Slide Number Placeholder 3"/>
          <p:cNvSpPr>
            <a:spLocks noGrp="1"/>
          </p:cNvSpPr>
          <p:nvPr>
            <p:ph type="sldNum" sz="quarter" idx="10"/>
          </p:nvPr>
        </p:nvSpPr>
        <p:spPr/>
        <p:txBody>
          <a:bodyPr/>
          <a:lstStyle/>
          <a:p>
            <a:pPr>
              <a:defRPr/>
            </a:pPr>
            <a:fld id="{4DFF0FDB-A813-472D-B821-80F9386FCC8E}" type="slidenum">
              <a:rPr lang="en-US" smtClean="0"/>
              <a:pPr>
                <a:defRPr/>
              </a:pPr>
              <a:t>6</a:t>
            </a:fld>
            <a:endParaRPr lang="en-US" dirty="0"/>
          </a:p>
        </p:txBody>
      </p:sp>
    </p:spTree>
    <p:extLst>
      <p:ext uri="{BB962C8B-B14F-4D97-AF65-F5344CB8AC3E}">
        <p14:creationId xmlns:p14="http://schemas.microsoft.com/office/powerpoint/2010/main" val="1059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You may have</a:t>
            </a:r>
            <a:r>
              <a:rPr lang="en-US" altLang="en-US" baseline="0" dirty="0" smtClean="0"/>
              <a:t> noticed that one bullet point on the previous slide was occupation. This might be something that we would initially overlook as part of someone’s culture, but is important for us to consider as health care providers. You can see the quote here that says, “The cross cultural reality is that even a patient who matches [their] doctor on age, gender, race, and native language will differ on other cultural dimensions. These could be family status, national origin, sexual orientation, and profession”</a:t>
            </a:r>
            <a:r>
              <a:rPr lang="en-US" altLang="en-US" baseline="30000" dirty="0" smtClean="0"/>
              <a:t>4</a:t>
            </a:r>
            <a:r>
              <a:rPr lang="en-US" altLang="en-US" baseline="0" dirty="0" smtClean="0"/>
              <a:t>. As we think about how we relate to patients, it can be helpful to consider how our culture differs based on occupation. A family physician named Robert Like said,</a:t>
            </a:r>
            <a:r>
              <a:rPr lang="en-US" altLang="en-US" dirty="0" smtClean="0"/>
              <a:t> “every clinical encounter is a cross cultural encounter”</a:t>
            </a:r>
            <a:r>
              <a:rPr lang="en-US" altLang="en-US" baseline="30000" dirty="0" smtClean="0"/>
              <a:t>4</a:t>
            </a:r>
            <a:r>
              <a:rPr lang="en-US" altLang="en-US" dirty="0" smtClean="0"/>
              <a:t>. This</a:t>
            </a:r>
            <a:r>
              <a:rPr lang="en-US" altLang="en-US" baseline="0" dirty="0" smtClean="0"/>
              <a:t> is why using cultural humility to examine our own cultures, biases, and what we bring to an encounter with a patient is important. Being a healthcare professional means that we have the privilege of professional training, but it is important that we remember this and remain committed to ensuring understanding of healthcare information that we communicate to them</a:t>
            </a:r>
            <a:r>
              <a:rPr lang="en-US" altLang="en-US" baseline="30000" dirty="0" smtClean="0"/>
              <a:t>4</a:t>
            </a:r>
            <a:r>
              <a:rPr lang="en-US" altLang="en-US" baseline="0" dirty="0" smtClean="0"/>
              <a:t>. This can be done considering some of the concepts discussed in the health literacy modules.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[NOTE TO FACILITATOR: If you are completing these modules in an order other than suggested in the facilitation guide, you may need to adjust this note.]</a:t>
            </a:r>
          </a:p>
          <a:p>
            <a:endParaRPr lang="en-US" altLang="en-US" baseline="0" dirty="0" smtClean="0"/>
          </a:p>
        </p:txBody>
      </p:sp>
      <p:sp>
        <p:nvSpPr>
          <p:cNvPr id="4" name="Slide Number Placeholder 3"/>
          <p:cNvSpPr>
            <a:spLocks noGrp="1"/>
          </p:cNvSpPr>
          <p:nvPr>
            <p:ph type="sldNum" sz="quarter" idx="5"/>
          </p:nvPr>
        </p:nvSpPr>
        <p:spPr/>
        <p:txBody>
          <a:bodyPr/>
          <a:lstStyle/>
          <a:p>
            <a:pPr>
              <a:defRPr/>
            </a:pPr>
            <a:fld id="{B825A9E5-80BD-4051-9031-8F2C4877096D}"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Arthur Kleinman is an anthropologist</a:t>
            </a:r>
            <a:r>
              <a:rPr lang="en-US" baseline="0" dirty="0" smtClean="0"/>
              <a:t> who introduced this explanatory models approach</a:t>
            </a:r>
            <a:r>
              <a:rPr lang="en-US" baseline="30000" dirty="0" smtClean="0"/>
              <a:t>3</a:t>
            </a:r>
            <a:r>
              <a:rPr lang="en-US" baseline="0" dirty="0" smtClean="0"/>
              <a:t>. This model is taught in some American medical schools to understand how someone’s culture affects their view of illness</a:t>
            </a:r>
            <a:r>
              <a:rPr lang="en-US" baseline="30000" dirty="0" smtClean="0"/>
              <a:t>3</a:t>
            </a:r>
            <a:r>
              <a:rPr lang="en-US" baseline="0" dirty="0" smtClean="0"/>
              <a:t>. The authors do caution that this is intended to start a conversation and help someone see their expert knowledge alongside a patient’s understanding of their health or illness</a:t>
            </a:r>
            <a:r>
              <a:rPr lang="en-US" baseline="30000" dirty="0" smtClean="0"/>
              <a:t>3</a:t>
            </a:r>
            <a:r>
              <a:rPr lang="en-US" baseline="0" dirty="0" smtClean="0"/>
              <a:t> or recognize that their patient has a different perspective on illness</a:t>
            </a:r>
            <a:r>
              <a:rPr lang="en-US" baseline="30000" dirty="0" smtClean="0"/>
              <a:t>2</a:t>
            </a:r>
            <a:r>
              <a:rPr lang="en-US" baseline="0" dirty="0" smtClean="0"/>
              <a:t>. This model is not intended to “measure” someone’s beliefs or to be used at the end of a conversation</a:t>
            </a:r>
            <a:r>
              <a:rPr lang="en-US" baseline="30000" dirty="0" smtClean="0"/>
              <a:t>2</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4DFF0FDB-A813-472D-B821-80F9386FCC8E}" type="slidenum">
              <a:rPr lang="en-US" smtClean="0"/>
              <a:pPr>
                <a:defRPr/>
              </a:pPr>
              <a:t>8</a:t>
            </a:fld>
            <a:endParaRPr lang="en-US" dirty="0"/>
          </a:p>
        </p:txBody>
      </p:sp>
    </p:spTree>
    <p:extLst>
      <p:ext uri="{BB962C8B-B14F-4D97-AF65-F5344CB8AC3E}">
        <p14:creationId xmlns:p14="http://schemas.microsoft.com/office/powerpoint/2010/main" val="181550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is a tool that can be helpful for us to reflect on our own identities and how privileged we are or are not on different “spokes” of this wheel. Look at this for a moment and think about the categories that are here. Some of these are the same as the earlier list of what makes up culture and some are different. There are a lot of things that make up who we are, so you could consider adding a spoke to this wheel if something that is important to you is missing</a:t>
            </a:r>
            <a:r>
              <a:rPr lang="en-US" baseline="30000" dirty="0" smtClean="0"/>
              <a:t>5</a:t>
            </a:r>
            <a:r>
              <a:rPr lang="en-US" baseline="0" dirty="0" smtClean="0"/>
              <a:t>. Imagine putting a marker on the spokes that are closer to the center of the wheel if you are more privileged by that aspect of your identity</a:t>
            </a:r>
            <a:r>
              <a:rPr lang="en-US" baseline="30000" dirty="0" smtClean="0"/>
              <a:t>5</a:t>
            </a:r>
            <a:r>
              <a:rPr lang="en-US" baseline="0" dirty="0" smtClean="0"/>
              <a:t>. You could also think about the center of the wheel being inclusion and the outside of the wheel being exclusion</a:t>
            </a:r>
            <a:r>
              <a:rPr lang="en-US" baseline="30000" dirty="0" smtClean="0"/>
              <a:t>5</a:t>
            </a:r>
            <a:r>
              <a:rPr lang="en-US" baseline="0" dirty="0" smtClean="0"/>
              <a:t>. There really no “answers” when you are considering this, but as we move forward in future cultural humility discussions, it is important that we have considered our own identity and what that means to us and others around us.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DFF0FDB-A813-472D-B821-80F9386FCC8E}" type="slidenum">
              <a:rPr lang="en-US" smtClean="0"/>
              <a:pPr>
                <a:defRPr/>
              </a:pPr>
              <a:t>9</a:t>
            </a:fld>
            <a:endParaRPr lang="en-US" dirty="0"/>
          </a:p>
        </p:txBody>
      </p:sp>
    </p:spTree>
    <p:extLst>
      <p:ext uri="{BB962C8B-B14F-4D97-AF65-F5344CB8AC3E}">
        <p14:creationId xmlns:p14="http://schemas.microsoft.com/office/powerpoint/2010/main" val="3559103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8AB59FF6-67B8-47AA-A866-C22A33070E28}"/>
              </a:ext>
            </a:extLst>
          </p:cNvPr>
          <p:cNvSpPr>
            <a:spLocks noGrp="1"/>
          </p:cNvSpPr>
          <p:nvPr>
            <p:ph type="dt" sz="half" idx="10"/>
          </p:nvPr>
        </p:nvSpPr>
        <p:spPr/>
        <p:txBody>
          <a:bodyPr/>
          <a:lstStyle>
            <a:lvl1pPr>
              <a:defRPr/>
            </a:lvl1pPr>
          </a:lstStyle>
          <a:p>
            <a:pPr>
              <a:defRPr/>
            </a:pPr>
            <a:fld id="{06F6E81C-43EE-4888-943A-C01FAD708B88}" type="datetime1">
              <a:rPr lang="en-US"/>
              <a:pPr>
                <a:defRPr/>
              </a:pPr>
              <a:t>11/21/2019</a:t>
            </a:fld>
            <a:endParaRPr lang="en-US" dirty="0"/>
          </a:p>
        </p:txBody>
      </p:sp>
      <p:sp>
        <p:nvSpPr>
          <p:cNvPr id="6" name="Footer Placeholder 4">
            <a:extLst>
              <a:ext uri="{FF2B5EF4-FFF2-40B4-BE49-F238E27FC236}">
                <a16:creationId xmlns:a16="http://schemas.microsoft.com/office/drawing/2014/main" id="{85193190-CD9E-491E-BD9B-EA56175E6D89}"/>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0E08A4F2-89E2-460C-B839-0A6DD584699C}"/>
              </a:ext>
            </a:extLst>
          </p:cNvPr>
          <p:cNvSpPr>
            <a:spLocks noGrp="1"/>
          </p:cNvSpPr>
          <p:nvPr>
            <p:ph type="sldNum" sz="quarter" idx="12"/>
          </p:nvPr>
        </p:nvSpPr>
        <p:spPr/>
        <p:txBody>
          <a:bodyPr/>
          <a:lstStyle>
            <a:lvl1pPr>
              <a:defRPr/>
            </a:lvl1pPr>
          </a:lstStyle>
          <a:p>
            <a:pPr>
              <a:defRPr/>
            </a:pPr>
            <a:fld id="{C82BD487-74CF-4755-97B6-3A3D12033B68}" type="slidenum">
              <a:rPr lang="en-US"/>
              <a:pPr>
                <a:defRPr/>
              </a:pPr>
              <a:t>‹#›</a:t>
            </a:fld>
            <a:endParaRPr lang="en-US" dirty="0"/>
          </a:p>
        </p:txBody>
      </p:sp>
    </p:spTree>
    <p:extLst>
      <p:ext uri="{BB962C8B-B14F-4D97-AF65-F5344CB8AC3E}">
        <p14:creationId xmlns:p14="http://schemas.microsoft.com/office/powerpoint/2010/main" val="376797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70587E49-22F3-4054-AE27-F1E449DFF01C}" type="datetime1">
              <a:rPr lang="en-US"/>
              <a:pPr>
                <a:defRPr/>
              </a:pPr>
              <a:t>11/21/2019</a:t>
            </a:fld>
            <a:endParaRPr lang="en-US" dirty="0"/>
          </a:p>
        </p:txBody>
      </p:sp>
      <p:sp>
        <p:nvSpPr>
          <p:cNvPr id="5"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F48B2AEF-BB36-46EA-95DA-18ECF8D9A2D1}" type="slidenum">
              <a:rPr lang="en-US"/>
              <a:pPr>
                <a:defRPr/>
              </a:pPr>
              <a:t>‹#›</a:t>
            </a:fld>
            <a:endParaRPr lang="en-US" dirty="0"/>
          </a:p>
        </p:txBody>
      </p:sp>
    </p:spTree>
    <p:extLst>
      <p:ext uri="{BB962C8B-B14F-4D97-AF65-F5344CB8AC3E}">
        <p14:creationId xmlns:p14="http://schemas.microsoft.com/office/powerpoint/2010/main" val="170679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0E42E7A2-3D97-4C87-A5FA-2D3BE5801D49}" type="datetime1">
              <a:rPr lang="en-US"/>
              <a:pPr>
                <a:defRPr/>
              </a:pPr>
              <a:t>11/21/2019</a:t>
            </a:fld>
            <a:endParaRPr lang="en-US" dirty="0"/>
          </a:p>
        </p:txBody>
      </p:sp>
      <p:sp>
        <p:nvSpPr>
          <p:cNvPr id="5"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41A2E2B8-9CFA-4F82-B1EC-0F6999E50BC4}" type="slidenum">
              <a:rPr lang="en-US"/>
              <a:pPr>
                <a:defRPr/>
              </a:pPr>
              <a:t>‹#›</a:t>
            </a:fld>
            <a:endParaRPr lang="en-US" dirty="0"/>
          </a:p>
        </p:txBody>
      </p:sp>
    </p:spTree>
    <p:extLst>
      <p:ext uri="{BB962C8B-B14F-4D97-AF65-F5344CB8AC3E}">
        <p14:creationId xmlns:p14="http://schemas.microsoft.com/office/powerpoint/2010/main" val="3983766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1EA43905-E7BC-483E-944C-C2E710A8D242}" type="datetime1">
              <a:rPr lang="en-US"/>
              <a:pPr>
                <a:defRPr/>
              </a:pPr>
              <a:t>11/21/2019</a:t>
            </a:fld>
            <a:endParaRPr lang="en-US" dirty="0"/>
          </a:p>
        </p:txBody>
      </p:sp>
      <p:sp>
        <p:nvSpPr>
          <p:cNvPr id="5"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55987791-E601-436E-B246-AD6C468CA5C8}" type="slidenum">
              <a:rPr lang="en-US"/>
              <a:pPr>
                <a:defRPr/>
              </a:pPr>
              <a:t>‹#›</a:t>
            </a:fld>
            <a:endParaRPr lang="en-US" dirty="0"/>
          </a:p>
        </p:txBody>
      </p:sp>
    </p:spTree>
    <p:extLst>
      <p:ext uri="{BB962C8B-B14F-4D97-AF65-F5344CB8AC3E}">
        <p14:creationId xmlns:p14="http://schemas.microsoft.com/office/powerpoint/2010/main" val="371377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F8325AFE-D705-4CAA-A8B1-FB7D71FC5EC8}" type="datetime1">
              <a:rPr lang="en-US"/>
              <a:pPr>
                <a:defRPr/>
              </a:pPr>
              <a:t>11/21/2019</a:t>
            </a:fld>
            <a:endParaRPr lang="en-US" dirty="0"/>
          </a:p>
        </p:txBody>
      </p:sp>
      <p:sp>
        <p:nvSpPr>
          <p:cNvPr id="5"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2E34CD30-F9FB-4E78-9358-8DA840EC9DAE}" type="slidenum">
              <a:rPr lang="en-US"/>
              <a:pPr>
                <a:defRPr/>
              </a:pPr>
              <a:t>‹#›</a:t>
            </a:fld>
            <a:endParaRPr lang="en-US" dirty="0"/>
          </a:p>
        </p:txBody>
      </p:sp>
    </p:spTree>
    <p:extLst>
      <p:ext uri="{BB962C8B-B14F-4D97-AF65-F5344CB8AC3E}">
        <p14:creationId xmlns:p14="http://schemas.microsoft.com/office/powerpoint/2010/main" val="422867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BB54D1F5-7E12-4B95-83B5-AADCA0D534F1}" type="datetime1">
              <a:rPr lang="en-US"/>
              <a:pPr>
                <a:defRPr/>
              </a:pPr>
              <a:t>11/21/2019</a:t>
            </a:fld>
            <a:endParaRPr lang="en-US" dirty="0"/>
          </a:p>
        </p:txBody>
      </p:sp>
      <p:sp>
        <p:nvSpPr>
          <p:cNvPr id="6"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DC54210D-868F-479B-870D-66D77FA7C6DB}" type="slidenum">
              <a:rPr lang="en-US"/>
              <a:pPr>
                <a:defRPr/>
              </a:pPr>
              <a:t>‹#›</a:t>
            </a:fld>
            <a:endParaRPr lang="en-US" dirty="0"/>
          </a:p>
        </p:txBody>
      </p:sp>
    </p:spTree>
    <p:extLst>
      <p:ext uri="{BB962C8B-B14F-4D97-AF65-F5344CB8AC3E}">
        <p14:creationId xmlns:p14="http://schemas.microsoft.com/office/powerpoint/2010/main" val="140829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002A8F05-99FC-40F0-A86C-2FBB1279BB6C}" type="datetime1">
              <a:rPr lang="en-US"/>
              <a:pPr>
                <a:defRPr/>
              </a:pPr>
              <a:t>11/21/2019</a:t>
            </a:fld>
            <a:endParaRPr lang="en-US" dirty="0"/>
          </a:p>
        </p:txBody>
      </p:sp>
      <p:sp>
        <p:nvSpPr>
          <p:cNvPr id="8"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9"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DF1295CA-1524-42D2-8C09-51D0EB01ED90}" type="slidenum">
              <a:rPr lang="en-US"/>
              <a:pPr>
                <a:defRPr/>
              </a:pPr>
              <a:t>‹#›</a:t>
            </a:fld>
            <a:endParaRPr lang="en-US" dirty="0"/>
          </a:p>
        </p:txBody>
      </p:sp>
    </p:spTree>
    <p:extLst>
      <p:ext uri="{BB962C8B-B14F-4D97-AF65-F5344CB8AC3E}">
        <p14:creationId xmlns:p14="http://schemas.microsoft.com/office/powerpoint/2010/main" val="149744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00605BBC-E6F2-4C8F-AA18-6EA8F3F83C2C}" type="datetime1">
              <a:rPr lang="en-US"/>
              <a:pPr>
                <a:defRPr/>
              </a:pPr>
              <a:t>11/21/2019</a:t>
            </a:fld>
            <a:endParaRPr lang="en-US" dirty="0"/>
          </a:p>
        </p:txBody>
      </p:sp>
      <p:sp>
        <p:nvSpPr>
          <p:cNvPr id="4"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5"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0FEA5F09-F159-43AB-B5CD-362F8CDE3476}" type="slidenum">
              <a:rPr lang="en-US"/>
              <a:pPr>
                <a:defRPr/>
              </a:pPr>
              <a:t>‹#›</a:t>
            </a:fld>
            <a:endParaRPr lang="en-US" dirty="0"/>
          </a:p>
        </p:txBody>
      </p:sp>
    </p:spTree>
    <p:extLst>
      <p:ext uri="{BB962C8B-B14F-4D97-AF65-F5344CB8AC3E}">
        <p14:creationId xmlns:p14="http://schemas.microsoft.com/office/powerpoint/2010/main" val="385109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C28F802B-B805-4F36-B2D8-9AA2B1527BC7}" type="datetime1">
              <a:rPr lang="en-US"/>
              <a:pPr>
                <a:defRPr/>
              </a:pPr>
              <a:t>11/21/2019</a:t>
            </a:fld>
            <a:endParaRPr lang="en-US" dirty="0"/>
          </a:p>
        </p:txBody>
      </p:sp>
      <p:sp>
        <p:nvSpPr>
          <p:cNvPr id="3"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4"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F7B74406-91C9-4D7F-9287-F3C92470AA43}" type="slidenum">
              <a:rPr lang="en-US"/>
              <a:pPr>
                <a:defRPr/>
              </a:pPr>
              <a:t>‹#›</a:t>
            </a:fld>
            <a:endParaRPr lang="en-US" dirty="0"/>
          </a:p>
        </p:txBody>
      </p:sp>
    </p:spTree>
    <p:extLst>
      <p:ext uri="{BB962C8B-B14F-4D97-AF65-F5344CB8AC3E}">
        <p14:creationId xmlns:p14="http://schemas.microsoft.com/office/powerpoint/2010/main" val="304854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4796DED1-DAC4-4AF8-B23A-1A5339C49781}" type="datetime1">
              <a:rPr lang="en-US"/>
              <a:pPr>
                <a:defRPr/>
              </a:pPr>
              <a:t>11/21/2019</a:t>
            </a:fld>
            <a:endParaRPr lang="en-US" dirty="0"/>
          </a:p>
        </p:txBody>
      </p:sp>
      <p:sp>
        <p:nvSpPr>
          <p:cNvPr id="6"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AD17B9CC-1C98-448B-A54C-498F145F02AA}" type="slidenum">
              <a:rPr lang="en-US"/>
              <a:pPr>
                <a:defRPr/>
              </a:pPr>
              <a:t>‹#›</a:t>
            </a:fld>
            <a:endParaRPr lang="en-US" dirty="0"/>
          </a:p>
        </p:txBody>
      </p:sp>
    </p:spTree>
    <p:extLst>
      <p:ext uri="{BB962C8B-B14F-4D97-AF65-F5344CB8AC3E}">
        <p14:creationId xmlns:p14="http://schemas.microsoft.com/office/powerpoint/2010/main" val="378214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62F3BA03-5108-4271-8C69-719A4870105E}"/>
              </a:ext>
            </a:extLst>
          </p:cNvPr>
          <p:cNvSpPr>
            <a:spLocks noGrp="1"/>
          </p:cNvSpPr>
          <p:nvPr>
            <p:ph type="dt" sz="half" idx="10"/>
          </p:nvPr>
        </p:nvSpPr>
        <p:spPr/>
        <p:txBody>
          <a:bodyPr/>
          <a:lstStyle>
            <a:lvl1pPr>
              <a:defRPr/>
            </a:lvl1pPr>
          </a:lstStyle>
          <a:p>
            <a:pPr>
              <a:defRPr/>
            </a:pPr>
            <a:fld id="{A091149E-2246-43B5-99D3-35C8ECE7C92D}" type="datetime1">
              <a:rPr lang="en-US"/>
              <a:pPr>
                <a:defRPr/>
              </a:pPr>
              <a:t>11/21/2019</a:t>
            </a:fld>
            <a:endParaRPr lang="en-US" dirty="0"/>
          </a:p>
        </p:txBody>
      </p:sp>
      <p:sp>
        <p:nvSpPr>
          <p:cNvPr id="6" name="Footer Placeholder 4">
            <a:extLst>
              <a:ext uri="{FF2B5EF4-FFF2-40B4-BE49-F238E27FC236}">
                <a16:creationId xmlns:a16="http://schemas.microsoft.com/office/drawing/2014/main" id="{B0329A8A-F074-40AC-90EF-6B47C8F11F52}"/>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BD82440F-609B-4F1B-81CF-3F3DC833A2A5}"/>
              </a:ext>
            </a:extLst>
          </p:cNvPr>
          <p:cNvSpPr>
            <a:spLocks noGrp="1"/>
          </p:cNvSpPr>
          <p:nvPr>
            <p:ph type="sldNum" sz="quarter" idx="12"/>
          </p:nvPr>
        </p:nvSpPr>
        <p:spPr/>
        <p:txBody>
          <a:bodyPr/>
          <a:lstStyle>
            <a:lvl1pPr>
              <a:defRPr/>
            </a:lvl1pPr>
          </a:lstStyle>
          <a:p>
            <a:pPr>
              <a:defRPr/>
            </a:pPr>
            <a:fld id="{1E3C2D1F-F735-4A04-86D8-8A4BE43172AD}" type="slidenum">
              <a:rPr lang="en-US"/>
              <a:pPr>
                <a:defRPr/>
              </a:pPr>
              <a:t>‹#›</a:t>
            </a:fld>
            <a:endParaRPr lang="en-US" dirty="0"/>
          </a:p>
        </p:txBody>
      </p:sp>
    </p:spTree>
    <p:extLst>
      <p:ext uri="{BB962C8B-B14F-4D97-AF65-F5344CB8AC3E}">
        <p14:creationId xmlns:p14="http://schemas.microsoft.com/office/powerpoint/2010/main" val="358383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62F3BA03-5108-4271-8C69-719A487010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4D2E85D-E753-4F40-AC89-3FA7DC653FAC}" type="datetime1">
              <a:rPr lang="en-US"/>
              <a:pPr>
                <a:defRPr/>
              </a:pPr>
              <a:t>11/21/2019</a:t>
            </a:fld>
            <a:endParaRPr lang="en-US" dirty="0"/>
          </a:p>
        </p:txBody>
      </p:sp>
      <p:sp>
        <p:nvSpPr>
          <p:cNvPr id="5" name="Footer Placeholder 4">
            <a:extLst>
              <a:ext uri="{FF2B5EF4-FFF2-40B4-BE49-F238E27FC236}">
                <a16:creationId xmlns:a16="http://schemas.microsoft.com/office/drawing/2014/main" id="{B0329A8A-F074-40AC-90EF-6B47C8F11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#citeNLM2018</a:t>
            </a:r>
          </a:p>
        </p:txBody>
      </p:sp>
      <p:sp>
        <p:nvSpPr>
          <p:cNvPr id="6" name="Slide Number Placeholder 5">
            <a:extLst>
              <a:ext uri="{FF2B5EF4-FFF2-40B4-BE49-F238E27FC236}">
                <a16:creationId xmlns:a16="http://schemas.microsoft.com/office/drawing/2014/main" id="{BD82440F-609B-4F1B-81CF-3F3DC833A2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66AEF40-8532-4947-81C4-3D93391B1741}" type="slidenum">
              <a:rPr lang="en-US"/>
              <a:pPr>
                <a:defRPr/>
              </a:pPr>
              <a:t>‹#›</a:t>
            </a:fld>
            <a:endParaRPr lang="en-US" dirty="0"/>
          </a:p>
        </p:txBody>
      </p:sp>
      <p:pic>
        <p:nvPicPr>
          <p:cNvPr id="103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6"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F-AgJuDGt1rSDA9zDbke2GP7VWhpMWbq/vie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noChangeArrowheads="1"/>
          </p:cNvSpPr>
          <p:nvPr>
            <p:ph type="ctrTitle"/>
          </p:nvPr>
        </p:nvSpPr>
        <p:spPr/>
        <p:txBody>
          <a:bodyPr/>
          <a:lstStyle/>
          <a:p>
            <a:pPr eaLnBrk="1" hangingPunct="1"/>
            <a:r>
              <a:rPr lang="en-US" altLang="en-US" smtClean="0"/>
              <a:t>Culture and Health</a:t>
            </a:r>
            <a:endParaRPr lang="en-US" altLang="en-US" dirty="0" smtClean="0"/>
          </a:p>
        </p:txBody>
      </p:sp>
      <p:sp>
        <p:nvSpPr>
          <p:cNvPr id="5123" name="Subtitle 4"/>
          <p:cNvSpPr>
            <a:spLocks noGrp="1" noChangeArrowheads="1"/>
          </p:cNvSpPr>
          <p:nvPr>
            <p:ph type="subTitle" idx="1"/>
          </p:nvPr>
        </p:nvSpPr>
        <p:spPr/>
        <p:txBody>
          <a:bodyPr/>
          <a:lstStyle/>
          <a:p>
            <a:pPr eaLnBrk="1" hangingPunct="1"/>
            <a:r>
              <a:rPr lang="en-US" altLang="en-US" i="1" smtClean="0"/>
              <a:t>Central to Healthcare Interactions…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p:txBody>
          <a:bodyPr/>
          <a:lstStyle/>
          <a:p>
            <a:pPr eaLnBrk="1" hangingPunct="1"/>
            <a:r>
              <a:rPr lang="en-US" altLang="en-US" b="1" smtClean="0"/>
              <a:t>Take home message</a:t>
            </a:r>
          </a:p>
        </p:txBody>
      </p:sp>
      <p:sp>
        <p:nvSpPr>
          <p:cNvPr id="3" name="Content Placeholder 2">
            <a:extLst>
              <a:ext uri="{FF2B5EF4-FFF2-40B4-BE49-F238E27FC236}">
                <a16:creationId xmlns:a16="http://schemas.microsoft.com/office/drawing/2014/main" id="{06268D25-3D45-41A0-95E5-EA522C399E39}"/>
              </a:ext>
            </a:extLst>
          </p:cNvPr>
          <p:cNvSpPr>
            <a:spLocks noGrp="1"/>
          </p:cNvSpPr>
          <p:nvPr>
            <p:ph idx="1"/>
          </p:nvPr>
        </p:nvSpPr>
        <p:spPr>
          <a:xfrm>
            <a:off x="838201" y="1825625"/>
            <a:ext cx="5592580" cy="4351338"/>
          </a:xfrm>
        </p:spPr>
        <p:txBody>
          <a:bodyPr rtlCol="0">
            <a:normAutofit/>
          </a:bodyPr>
          <a:lstStyle/>
          <a:p>
            <a:pPr marL="0" indent="0" eaLnBrk="1" fontAlgn="auto" hangingPunct="1">
              <a:spcAft>
                <a:spcPts val="0"/>
              </a:spcAft>
              <a:buFont typeface="Arial" panose="020B0604020202020204" pitchFamily="34" charset="0"/>
              <a:buNone/>
              <a:defRPr/>
            </a:pPr>
            <a:r>
              <a:rPr lang="en-US" sz="3600" i="1" dirty="0"/>
              <a:t>Consider</a:t>
            </a:r>
            <a:r>
              <a:rPr lang="en-US" sz="3600" i="1" dirty="0" smtClean="0"/>
              <a:t>:</a:t>
            </a:r>
          </a:p>
          <a:p>
            <a:pPr eaLnBrk="1" fontAlgn="auto" hangingPunct="1">
              <a:spcAft>
                <a:spcPts val="0"/>
              </a:spcAft>
              <a:defRPr/>
            </a:pPr>
            <a:r>
              <a:rPr lang="en-US" altLang="en-US" dirty="0" smtClean="0"/>
              <a:t>What </a:t>
            </a:r>
            <a:r>
              <a:rPr lang="en-US" altLang="en-US" dirty="0"/>
              <a:t>aspects of culture are you most aware of as you go about doing your </a:t>
            </a:r>
            <a:r>
              <a:rPr lang="en-US" altLang="en-US" dirty="0" smtClean="0"/>
              <a:t>job?</a:t>
            </a:r>
          </a:p>
          <a:p>
            <a:pPr eaLnBrk="1" fontAlgn="auto" hangingPunct="1">
              <a:spcAft>
                <a:spcPts val="0"/>
              </a:spcAft>
              <a:defRPr/>
            </a:pPr>
            <a:r>
              <a:rPr lang="en-US" altLang="en-US" dirty="0" smtClean="0"/>
              <a:t>Why </a:t>
            </a:r>
            <a:r>
              <a:rPr lang="en-US" altLang="en-US" dirty="0"/>
              <a:t>are these aspects of culture important?</a:t>
            </a:r>
          </a:p>
          <a:p>
            <a:pPr marL="0" indent="0" eaLnBrk="1" fontAlgn="auto" hangingPunct="1">
              <a:spcAft>
                <a:spcPts val="0"/>
              </a:spcAft>
              <a:buFont typeface="Arial" panose="020B0604020202020204" pitchFamily="34" charset="0"/>
              <a:buNone/>
              <a:defRPr/>
            </a:pPr>
            <a:endParaRPr lang="en-US" sz="3600" i="1" dirty="0" smtClean="0"/>
          </a:p>
          <a:p>
            <a:pPr eaLnBrk="1" fontAlgn="auto" hangingPunct="1">
              <a:spcAft>
                <a:spcPts val="0"/>
              </a:spcAft>
              <a:defRPr/>
            </a:pPr>
            <a:endParaRPr lang="en-US" sz="3600" i="1" dirty="0"/>
          </a:p>
        </p:txBody>
      </p:sp>
      <p:pic>
        <p:nvPicPr>
          <p:cNvPr id="6" name="Picture 5"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sz="2200" dirty="0" smtClean="0"/>
              <a:t>MacKenzie, L., </a:t>
            </a:r>
            <a:r>
              <a:rPr lang="en-US" sz="2200" dirty="0" err="1" smtClean="0"/>
              <a:t>Hatala</a:t>
            </a:r>
            <a:r>
              <a:rPr lang="en-US" sz="2200" dirty="0" smtClean="0"/>
              <a:t>, A (2019). Addressing culture within healthcare settings: the limits of cultural competence and the power of humility. </a:t>
            </a:r>
            <a:r>
              <a:rPr lang="en-US" sz="2200" i="1" dirty="0" smtClean="0"/>
              <a:t>Canadian Medical Education Journal, 10(1), e124-e127. </a:t>
            </a:r>
          </a:p>
          <a:p>
            <a:pPr marL="514350" indent="-514350">
              <a:buFont typeface="+mj-lt"/>
              <a:buAutoNum type="arabicPeriod"/>
            </a:pPr>
            <a:r>
              <a:rPr lang="en-US" sz="2200" dirty="0" smtClean="0"/>
              <a:t>Napier, D., </a:t>
            </a:r>
            <a:r>
              <a:rPr lang="en-US" sz="2200" dirty="0" err="1" smtClean="0"/>
              <a:t>Ancarno</a:t>
            </a:r>
            <a:r>
              <a:rPr lang="en-US" sz="2200" dirty="0" smtClean="0"/>
              <a:t>, C., Butler, B., Calabrese, J., </a:t>
            </a:r>
            <a:r>
              <a:rPr lang="en-US" sz="2200" dirty="0" err="1" smtClean="0"/>
              <a:t>Chater</a:t>
            </a:r>
            <a:r>
              <a:rPr lang="en-US" sz="2200" dirty="0" smtClean="0"/>
              <a:t>, A., </a:t>
            </a:r>
            <a:r>
              <a:rPr lang="en-US" sz="2200" dirty="0" err="1" smtClean="0"/>
              <a:t>Chaterjee</a:t>
            </a:r>
            <a:r>
              <a:rPr lang="en-US" sz="2200" dirty="0" smtClean="0"/>
              <a:t>, H… </a:t>
            </a:r>
            <a:r>
              <a:rPr lang="en-US" sz="2200" dirty="0" err="1" smtClean="0"/>
              <a:t>Guesnet</a:t>
            </a:r>
            <a:r>
              <a:rPr lang="en-US" sz="2200" dirty="0" smtClean="0"/>
              <a:t>, F. (2014). </a:t>
            </a:r>
            <a:r>
              <a:rPr lang="en-US" sz="2200" i="1" dirty="0" smtClean="0"/>
              <a:t>Culture and Health. The Lancet, 384, 1607-1639. </a:t>
            </a:r>
          </a:p>
          <a:p>
            <a:pPr marL="514350" indent="-514350">
              <a:buFont typeface="+mj-lt"/>
              <a:buAutoNum type="arabicPeriod"/>
            </a:pPr>
            <a:r>
              <a:rPr lang="en-US" sz="2200" dirty="0" smtClean="0"/>
              <a:t>Kleinman, A. &amp; Benson, P. (2006). Anthropology in the Clinic: The Problem of Cultural Competency and How to Fix It. </a:t>
            </a:r>
            <a:r>
              <a:rPr lang="en-US" sz="2200" i="1" dirty="0" err="1" smtClean="0"/>
              <a:t>Plos</a:t>
            </a:r>
            <a:r>
              <a:rPr lang="en-US" sz="2200" i="1" dirty="0" smtClean="0"/>
              <a:t> Med 3(10): e294. </a:t>
            </a:r>
          </a:p>
          <a:p>
            <a:pPr marL="514350" indent="-514350">
              <a:buFont typeface="+mj-lt"/>
              <a:buAutoNum type="arabicPeriod"/>
            </a:pPr>
            <a:r>
              <a:rPr lang="en-US" sz="2200" dirty="0"/>
              <a:t>White, A. &amp; Stubblefield-</a:t>
            </a:r>
            <a:r>
              <a:rPr lang="en-US" sz="2200" dirty="0" err="1"/>
              <a:t>Tave</a:t>
            </a:r>
            <a:r>
              <a:rPr lang="en-US" sz="2200" dirty="0"/>
              <a:t>, B. (2017). Some </a:t>
            </a:r>
            <a:r>
              <a:rPr lang="en-US" sz="2200" dirty="0" smtClean="0"/>
              <a:t>Advice </a:t>
            </a:r>
            <a:r>
              <a:rPr lang="en-US" sz="2200" dirty="0"/>
              <a:t>for Physicians and Other Clinicians Treating Minorities, Women, and other Patients at Risk of Receiving Health Care Disparities. </a:t>
            </a:r>
            <a:r>
              <a:rPr lang="en-US" sz="2200" i="1" dirty="0"/>
              <a:t>Journal of Racial and Ethnic Health Disparities, 4, 472-479</a:t>
            </a:r>
            <a:r>
              <a:rPr lang="en-US" sz="2200" i="1" dirty="0" smtClean="0"/>
              <a:t>.</a:t>
            </a:r>
          </a:p>
          <a:p>
            <a:pPr marL="514350" indent="-514350">
              <a:buFont typeface="+mj-lt"/>
              <a:buAutoNum type="arabicPeriod"/>
            </a:pPr>
            <a:r>
              <a:rPr lang="en-US" sz="2200" dirty="0"/>
              <a:t>Kim, S. and Andrews, N. Privilege and Identity Wheel. 2017. </a:t>
            </a:r>
            <a:r>
              <a:rPr lang="en-US" sz="2200" dirty="0" smtClean="0">
                <a:hlinkClick r:id="rId3"/>
              </a:rPr>
              <a:t>URL to source</a:t>
            </a:r>
            <a:endParaRPr lang="en-US" sz="2200" dirty="0"/>
          </a:p>
        </p:txBody>
      </p:sp>
    </p:spTree>
    <p:extLst>
      <p:ext uri="{BB962C8B-B14F-4D97-AF65-F5344CB8AC3E}">
        <p14:creationId xmlns:p14="http://schemas.microsoft.com/office/powerpoint/2010/main" val="2548631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smtClean="0"/>
              <a:t>Discussion points from last module</a:t>
            </a:r>
          </a:p>
        </p:txBody>
      </p:sp>
      <p:sp>
        <p:nvSpPr>
          <p:cNvPr id="7171" name="Content Placeholder 2"/>
          <p:cNvSpPr>
            <a:spLocks noGrp="1" noChangeArrowheads="1"/>
          </p:cNvSpPr>
          <p:nvPr>
            <p:ph idx="1"/>
          </p:nvPr>
        </p:nvSpPr>
        <p:spPr>
          <a:xfrm>
            <a:off x="990600" y="2066925"/>
            <a:ext cx="4755107" cy="3279775"/>
          </a:xfrm>
        </p:spPr>
        <p:txBody>
          <a:bodyPr/>
          <a:lstStyle/>
          <a:p>
            <a:pPr marL="0" indent="0" eaLnBrk="1" fontAlgn="auto" hangingPunct="1">
              <a:spcAft>
                <a:spcPts val="0"/>
              </a:spcAft>
              <a:buNone/>
              <a:defRPr/>
            </a:pPr>
            <a:r>
              <a:rPr lang="en-US" sz="3000" dirty="0"/>
              <a:t>What are ways you have seen implicit bias affect health care</a:t>
            </a:r>
            <a:r>
              <a:rPr lang="en-US" sz="3000" dirty="0" smtClean="0"/>
              <a:t>?</a:t>
            </a:r>
            <a:endParaRPr lang="en-US" sz="3000" dirty="0"/>
          </a:p>
        </p:txBody>
      </p:sp>
      <p:pic>
        <p:nvPicPr>
          <p:cNvPr id="5" name="Picture 4"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pPr eaLnBrk="1" hangingPunct="1"/>
            <a:r>
              <a:rPr lang="en-US" altLang="en-US" dirty="0" smtClean="0"/>
              <a:t>Objectives</a:t>
            </a:r>
          </a:p>
        </p:txBody>
      </p:sp>
      <p:sp>
        <p:nvSpPr>
          <p:cNvPr id="3" name="Content Placeholder 2">
            <a:extLst>
              <a:ext uri="{FF2B5EF4-FFF2-40B4-BE49-F238E27FC236}">
                <a16:creationId xmlns:a16="http://schemas.microsoft.com/office/drawing/2014/main" id="{50C7EFEE-BC79-4D70-847D-1E9AA92A3327}"/>
              </a:ext>
            </a:extLst>
          </p:cNvPr>
          <p:cNvSpPr>
            <a:spLocks noGrp="1"/>
          </p:cNvSpPr>
          <p:nvPr>
            <p:ph idx="1"/>
          </p:nvPr>
        </p:nvSpPr>
        <p:spPr>
          <a:xfrm>
            <a:off x="838200" y="1825625"/>
            <a:ext cx="6080125" cy="3633788"/>
          </a:xfrm>
        </p:spPr>
        <p:txBody>
          <a:bodyPr rtlCol="0">
            <a:normAutofit/>
          </a:bodyPr>
          <a:lstStyle/>
          <a:p>
            <a:pPr marL="0" indent="0" eaLnBrk="1" fontAlgn="auto" hangingPunct="1">
              <a:spcAft>
                <a:spcPts val="0"/>
              </a:spcAft>
              <a:buFont typeface="Arial" panose="020B0604020202020204" pitchFamily="34" charset="0"/>
              <a:buNone/>
              <a:defRPr/>
            </a:pPr>
            <a:r>
              <a:rPr lang="en-US" dirty="0"/>
              <a:t>By the end of the program participants will:</a:t>
            </a:r>
          </a:p>
          <a:p>
            <a:pPr eaLnBrk="1" fontAlgn="auto" hangingPunct="1">
              <a:spcAft>
                <a:spcPts val="0"/>
              </a:spcAft>
              <a:defRPr/>
            </a:pPr>
            <a:r>
              <a:rPr lang="en-US" dirty="0"/>
              <a:t>Discuss how culture is central to physical healthcare interactions.</a:t>
            </a:r>
          </a:p>
          <a:p>
            <a:pPr eaLnBrk="1" fontAlgn="auto" hangingPunct="1">
              <a:spcAft>
                <a:spcPts val="0"/>
              </a:spcAft>
              <a:defRPr/>
            </a:pPr>
            <a:endParaRPr lang="en-US" dirty="0"/>
          </a:p>
        </p:txBody>
      </p:sp>
      <p:pic>
        <p:nvPicPr>
          <p:cNvPr id="9220" name="Picture 3" descr="Picture of a lightbulb with word cloud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1825625"/>
            <a:ext cx="44989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p:txBody>
          <a:bodyPr/>
          <a:lstStyle/>
          <a:p>
            <a:pPr eaLnBrk="1" hangingPunct="1"/>
            <a:r>
              <a:rPr lang="en-US" altLang="en-US" dirty="0" smtClean="0"/>
              <a:t>Culture and Health</a:t>
            </a:r>
          </a:p>
        </p:txBody>
      </p:sp>
      <p:sp>
        <p:nvSpPr>
          <p:cNvPr id="11267" name="Content Placeholder 2"/>
          <p:cNvSpPr>
            <a:spLocks noGrp="1" noChangeArrowheads="1"/>
          </p:cNvSpPr>
          <p:nvPr>
            <p:ph idx="1"/>
          </p:nvPr>
        </p:nvSpPr>
        <p:spPr>
          <a:xfrm>
            <a:off x="838200" y="1634540"/>
            <a:ext cx="10904621" cy="3338513"/>
          </a:xfrm>
        </p:spPr>
        <p:txBody>
          <a:bodyPr/>
          <a:lstStyle/>
          <a:p>
            <a:pPr eaLnBrk="1" hangingPunct="1"/>
            <a:r>
              <a:rPr lang="en-US" altLang="en-US" sz="3200" dirty="0" smtClean="0"/>
              <a:t>“A set of practices and behaviors defined by customs, habits, language, and geography that groups of individuals share”</a:t>
            </a:r>
            <a:r>
              <a:rPr lang="en-US" altLang="en-US" sz="3200" baseline="30000" dirty="0" smtClean="0"/>
              <a:t>2</a:t>
            </a:r>
          </a:p>
          <a:p>
            <a:pPr eaLnBrk="1" hangingPunct="1"/>
            <a:endParaRPr lang="en-US" altLang="en-US" sz="900" baseline="30000" dirty="0"/>
          </a:p>
          <a:p>
            <a:pPr eaLnBrk="1" hangingPunct="1"/>
            <a:r>
              <a:rPr lang="en-US" altLang="en-US" sz="3200" dirty="0"/>
              <a:t>Culture is important to health care because cultural factors shape health-related beliefs, behaviors, and </a:t>
            </a:r>
            <a:r>
              <a:rPr lang="en-US" altLang="en-US" sz="3200" dirty="0" smtClean="0"/>
              <a:t>values</a:t>
            </a:r>
            <a:r>
              <a:rPr lang="en-US" altLang="en-US" sz="3200" baseline="30000" dirty="0" smtClean="0"/>
              <a:t>3</a:t>
            </a:r>
            <a:endParaRPr lang="en-US" altLang="en-US" sz="3200" baseline="30000" dirty="0"/>
          </a:p>
          <a:p>
            <a:pPr marL="0" indent="0" algn="ctr" eaLnBrk="1" hangingPunct="1">
              <a:buNone/>
            </a:pPr>
            <a:endParaRPr lang="en-US" altLang="en-US" sz="3200" baseline="30000" dirty="0" smtClean="0"/>
          </a:p>
        </p:txBody>
      </p:sp>
      <p:pic>
        <p:nvPicPr>
          <p:cNvPr id="7" name="Picture 6" descr="Picture of a group of people"/>
          <p:cNvPicPr>
            <a:picLocks noChangeAspect="1"/>
          </p:cNvPicPr>
          <p:nvPr/>
        </p:nvPicPr>
        <p:blipFill rotWithShape="1">
          <a:blip r:embed="rId3">
            <a:extLst>
              <a:ext uri="{28A0092B-C50C-407E-A947-70E740481C1C}">
                <a14:useLocalDpi xmlns:a14="http://schemas.microsoft.com/office/drawing/2010/main" val="0"/>
              </a:ext>
            </a:extLst>
          </a:blip>
          <a:srcRect b="4721"/>
          <a:stretch/>
        </p:blipFill>
        <p:spPr>
          <a:xfrm>
            <a:off x="5101388" y="3879377"/>
            <a:ext cx="6252411" cy="297862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p:txBody>
          <a:bodyPr/>
          <a:lstStyle/>
          <a:p>
            <a:pPr eaLnBrk="1" hangingPunct="1"/>
            <a:r>
              <a:rPr lang="en-US" altLang="en-US" dirty="0" smtClean="0"/>
              <a:t>Important points about culture</a:t>
            </a:r>
          </a:p>
        </p:txBody>
      </p:sp>
      <p:sp>
        <p:nvSpPr>
          <p:cNvPr id="2" name="Content Placeholder 1"/>
          <p:cNvSpPr>
            <a:spLocks noGrp="1"/>
          </p:cNvSpPr>
          <p:nvPr>
            <p:ph sz="half" idx="2"/>
          </p:nvPr>
        </p:nvSpPr>
        <p:spPr>
          <a:xfrm>
            <a:off x="950495" y="1690688"/>
            <a:ext cx="7872663" cy="4351338"/>
          </a:xfrm>
        </p:spPr>
        <p:txBody>
          <a:bodyPr/>
          <a:lstStyle/>
          <a:p>
            <a:r>
              <a:rPr lang="en-US" sz="3000" dirty="0" smtClean="0"/>
              <a:t>Cultures can merge and change</a:t>
            </a:r>
            <a:r>
              <a:rPr lang="en-US" sz="3000" baseline="30000" dirty="0" smtClean="0"/>
              <a:t>2,3</a:t>
            </a:r>
          </a:p>
          <a:p>
            <a:endParaRPr lang="en-US" sz="900" baseline="30000" dirty="0" smtClean="0"/>
          </a:p>
          <a:p>
            <a:r>
              <a:rPr lang="en-US" sz="3000" dirty="0" smtClean="0"/>
              <a:t>Cultural values may be expressed more or less in different circumstances</a:t>
            </a:r>
            <a:r>
              <a:rPr lang="en-US" sz="3000" baseline="30000" dirty="0" smtClean="0"/>
              <a:t>2</a:t>
            </a:r>
          </a:p>
          <a:p>
            <a:endParaRPr lang="en-US" sz="900" baseline="30000" dirty="0" smtClean="0"/>
          </a:p>
          <a:p>
            <a:r>
              <a:rPr lang="en-US" sz="3000" dirty="0" smtClean="0"/>
              <a:t>Culture is linked to conditions that surround a person, such as the economy and politics</a:t>
            </a:r>
            <a:r>
              <a:rPr lang="en-US" sz="3000" baseline="30000" dirty="0" smtClean="0"/>
              <a:t>3</a:t>
            </a:r>
          </a:p>
          <a:p>
            <a:pPr marL="0" indent="0">
              <a:buNone/>
            </a:pPr>
            <a:endParaRPr lang="en-US" sz="900" baseline="30000" dirty="0" smtClean="0"/>
          </a:p>
          <a:p>
            <a:r>
              <a:rPr lang="en-US" sz="3000" dirty="0" smtClean="0"/>
              <a:t>Culture is not only a persons’ race or ethnicity</a:t>
            </a:r>
            <a:r>
              <a:rPr lang="en-US" sz="3000" baseline="30000" dirty="0" smtClean="0"/>
              <a:t>2,3</a:t>
            </a:r>
          </a:p>
        </p:txBody>
      </p:sp>
      <p:pic>
        <p:nvPicPr>
          <p:cNvPr id="6" name="Picture 5" descr="Picture of an elderly woman smiling"/>
          <p:cNvPicPr>
            <a:picLocks noChangeAspect="1"/>
          </p:cNvPicPr>
          <p:nvPr/>
        </p:nvPicPr>
        <p:blipFill>
          <a:blip r:embed="rId3"/>
          <a:stretch>
            <a:fillRect/>
          </a:stretch>
        </p:blipFill>
        <p:spPr>
          <a:xfrm>
            <a:off x="9432759" y="2614864"/>
            <a:ext cx="2759242" cy="1837575"/>
          </a:xfrm>
          <a:prstGeom prst="rect">
            <a:avLst/>
          </a:prstGeom>
        </p:spPr>
      </p:pic>
      <p:pic>
        <p:nvPicPr>
          <p:cNvPr id="7" name="Picture 6" descr="picture of a man playing wheelchair sports"/>
          <p:cNvPicPr>
            <a:picLocks noChangeAspect="1"/>
          </p:cNvPicPr>
          <p:nvPr/>
        </p:nvPicPr>
        <p:blipFill rotWithShape="1">
          <a:blip r:embed="rId4"/>
          <a:srcRect l="31864" t="18187" r="20197" b="15924"/>
          <a:stretch/>
        </p:blipFill>
        <p:spPr>
          <a:xfrm>
            <a:off x="9432759" y="4339665"/>
            <a:ext cx="2759241" cy="2518335"/>
          </a:xfrm>
          <a:prstGeom prst="rect">
            <a:avLst/>
          </a:prstGeom>
        </p:spPr>
      </p:pic>
      <p:pic>
        <p:nvPicPr>
          <p:cNvPr id="8" name="Picture 7" descr="African American young woman smiling"/>
          <p:cNvPicPr>
            <a:picLocks noChangeAspect="1"/>
          </p:cNvPicPr>
          <p:nvPr/>
        </p:nvPicPr>
        <p:blipFill rotWithShape="1">
          <a:blip r:embed="rId5"/>
          <a:srcRect l="3866" t="2587" r="8191" b="33034"/>
          <a:stretch/>
        </p:blipFill>
        <p:spPr>
          <a:xfrm>
            <a:off x="9432759" y="0"/>
            <a:ext cx="2759241" cy="2640014"/>
          </a:xfrm>
          <a:prstGeom prst="rect">
            <a:avLst/>
          </a:prstGeom>
        </p:spPr>
      </p:pic>
    </p:spTree>
    <p:extLst>
      <p:ext uri="{BB962C8B-B14F-4D97-AF65-F5344CB8AC3E}">
        <p14:creationId xmlns:p14="http://schemas.microsoft.com/office/powerpoint/2010/main" val="2744530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t>What Makes up </a:t>
            </a:r>
            <a:r>
              <a:rPr lang="en-US" altLang="en-US" dirty="0"/>
              <a:t>C</a:t>
            </a:r>
            <a:r>
              <a:rPr lang="en-US" altLang="en-US" dirty="0" smtClean="0"/>
              <a:t>ulture?</a:t>
            </a:r>
          </a:p>
        </p:txBody>
      </p:sp>
      <p:sp>
        <p:nvSpPr>
          <p:cNvPr id="13315" name="Content Placeholder 2"/>
          <p:cNvSpPr>
            <a:spLocks noGrp="1"/>
          </p:cNvSpPr>
          <p:nvPr>
            <p:ph idx="1"/>
          </p:nvPr>
        </p:nvSpPr>
        <p:spPr>
          <a:xfrm>
            <a:off x="838200" y="1599811"/>
            <a:ext cx="8527735" cy="4351338"/>
          </a:xfrm>
        </p:spPr>
        <p:txBody>
          <a:bodyPr numCol="2"/>
          <a:lstStyle/>
          <a:p>
            <a:r>
              <a:rPr lang="en-US" altLang="en-US" sz="3200" dirty="0" smtClean="0"/>
              <a:t>Age</a:t>
            </a:r>
          </a:p>
          <a:p>
            <a:r>
              <a:rPr lang="en-US" altLang="en-US" sz="3200" dirty="0" smtClean="0"/>
              <a:t>Education</a:t>
            </a:r>
          </a:p>
          <a:p>
            <a:r>
              <a:rPr lang="en-US" altLang="en-US" sz="3200" dirty="0" smtClean="0"/>
              <a:t>Ethnicity</a:t>
            </a:r>
          </a:p>
          <a:p>
            <a:r>
              <a:rPr lang="en-US" altLang="en-US" sz="3200" dirty="0" smtClean="0"/>
              <a:t>Gender</a:t>
            </a:r>
          </a:p>
          <a:p>
            <a:r>
              <a:rPr lang="en-US" altLang="en-US" sz="3200" dirty="0" smtClean="0"/>
              <a:t>Immigration status</a:t>
            </a:r>
          </a:p>
          <a:p>
            <a:r>
              <a:rPr lang="en-US" altLang="en-US" sz="3200" dirty="0" smtClean="0"/>
              <a:t>Language spoken</a:t>
            </a:r>
          </a:p>
          <a:p>
            <a:pPr marL="0" indent="0">
              <a:buNone/>
            </a:pPr>
            <a:endParaRPr lang="en-US" altLang="en-US" sz="3200" dirty="0" smtClean="0"/>
          </a:p>
          <a:p>
            <a:r>
              <a:rPr lang="en-US" altLang="en-US" sz="3200" dirty="0" smtClean="0"/>
              <a:t>Life experiences</a:t>
            </a:r>
          </a:p>
          <a:p>
            <a:r>
              <a:rPr lang="en-US" altLang="en-US" sz="3200" dirty="0" smtClean="0"/>
              <a:t>Occupation</a:t>
            </a:r>
          </a:p>
          <a:p>
            <a:r>
              <a:rPr lang="en-US" altLang="en-US" sz="3200" dirty="0" smtClean="0"/>
              <a:t>Physical ability</a:t>
            </a:r>
          </a:p>
          <a:p>
            <a:r>
              <a:rPr lang="en-US" altLang="en-US" sz="3200" dirty="0" smtClean="0"/>
              <a:t>Race</a:t>
            </a:r>
          </a:p>
          <a:p>
            <a:r>
              <a:rPr lang="en-US" altLang="en-US" sz="3200" dirty="0" smtClean="0"/>
              <a:t>Religion</a:t>
            </a:r>
          </a:p>
          <a:p>
            <a:r>
              <a:rPr lang="en-US" altLang="en-US" sz="3200" dirty="0" smtClean="0"/>
              <a:t>Sexuality</a:t>
            </a:r>
          </a:p>
          <a:p>
            <a:r>
              <a:rPr lang="en-US" altLang="en-US" sz="3200" dirty="0" smtClean="0"/>
              <a:t>Socioeconomic status</a:t>
            </a:r>
          </a:p>
          <a:p>
            <a:pPr marL="0" indent="0">
              <a:buNone/>
            </a:pPr>
            <a:endParaRPr lang="en-US" altLang="en-US" dirty="0" smtClean="0"/>
          </a:p>
        </p:txBody>
      </p:sp>
      <p:pic>
        <p:nvPicPr>
          <p:cNvPr id="4" name="Picture 3" descr="A young caucasion woman with tattoos is holding a coffee cup."/>
          <p:cNvPicPr>
            <a:picLocks noChangeAspect="1"/>
          </p:cNvPicPr>
          <p:nvPr/>
        </p:nvPicPr>
        <p:blipFill>
          <a:blip r:embed="rId3"/>
          <a:stretch>
            <a:fillRect/>
          </a:stretch>
        </p:blipFill>
        <p:spPr>
          <a:xfrm>
            <a:off x="9370484" y="0"/>
            <a:ext cx="2821516" cy="2619528"/>
          </a:xfrm>
          <a:prstGeom prst="rect">
            <a:avLst/>
          </a:prstGeom>
        </p:spPr>
      </p:pic>
      <p:pic>
        <p:nvPicPr>
          <p:cNvPr id="6" name="Picture 5" descr="An older man is outside"/>
          <p:cNvPicPr>
            <a:picLocks noChangeAspect="1"/>
          </p:cNvPicPr>
          <p:nvPr/>
        </p:nvPicPr>
        <p:blipFill rotWithShape="1">
          <a:blip r:embed="rId4"/>
          <a:srcRect l="1" r="21795"/>
          <a:stretch/>
        </p:blipFill>
        <p:spPr>
          <a:xfrm>
            <a:off x="9370484" y="2574794"/>
            <a:ext cx="2816967" cy="2401371"/>
          </a:xfrm>
          <a:prstGeom prst="rect">
            <a:avLst/>
          </a:prstGeom>
        </p:spPr>
      </p:pic>
      <p:pic>
        <p:nvPicPr>
          <p:cNvPr id="8" name="Picture 7" descr="a woman is wearing a hijab."/>
          <p:cNvPicPr>
            <a:picLocks noChangeAspect="1"/>
          </p:cNvPicPr>
          <p:nvPr/>
        </p:nvPicPr>
        <p:blipFill>
          <a:blip r:embed="rId5"/>
          <a:stretch>
            <a:fillRect/>
          </a:stretch>
        </p:blipFill>
        <p:spPr>
          <a:xfrm>
            <a:off x="9370484" y="4931431"/>
            <a:ext cx="2821516" cy="192657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Profession &amp; Culture</a:t>
            </a:r>
          </a:p>
        </p:txBody>
      </p:sp>
      <p:sp>
        <p:nvSpPr>
          <p:cNvPr id="14339" name="Content Placeholder 2"/>
          <p:cNvSpPr>
            <a:spLocks noGrp="1"/>
          </p:cNvSpPr>
          <p:nvPr>
            <p:ph idx="1"/>
          </p:nvPr>
        </p:nvSpPr>
        <p:spPr>
          <a:xfrm>
            <a:off x="2042360" y="2090320"/>
            <a:ext cx="8107280" cy="2938880"/>
          </a:xfrm>
        </p:spPr>
        <p:txBody>
          <a:bodyPr/>
          <a:lstStyle/>
          <a:p>
            <a:pPr marL="0" indent="0" algn="ctr">
              <a:buFont typeface="Arial" panose="020B0604020202020204" pitchFamily="34" charset="0"/>
              <a:buNone/>
            </a:pPr>
            <a:r>
              <a:rPr lang="en-US" altLang="en-US" sz="3600" dirty="0" smtClean="0"/>
              <a:t>“The </a:t>
            </a:r>
            <a:r>
              <a:rPr lang="en-US" altLang="en-US" sz="3600" b="1" dirty="0">
                <a:solidFill>
                  <a:srgbClr val="3863A2"/>
                </a:solidFill>
              </a:rPr>
              <a:t>cross-cultural reality </a:t>
            </a:r>
            <a:r>
              <a:rPr lang="en-US" altLang="en-US" sz="3600" dirty="0" smtClean="0"/>
              <a:t>is that even a patient who </a:t>
            </a:r>
            <a:r>
              <a:rPr lang="en-US" altLang="en-US" sz="3600" dirty="0">
                <a:solidFill>
                  <a:srgbClr val="3863A2"/>
                </a:solidFill>
              </a:rPr>
              <a:t>matches [their] doctor </a:t>
            </a:r>
            <a:r>
              <a:rPr lang="en-US" altLang="en-US" sz="3600" dirty="0" smtClean="0"/>
              <a:t>on age, gender, race, and native language will </a:t>
            </a:r>
            <a:r>
              <a:rPr lang="en-US" altLang="en-US" sz="3600" dirty="0">
                <a:solidFill>
                  <a:srgbClr val="3863A2"/>
                </a:solidFill>
              </a:rPr>
              <a:t>differ on other cultural dimensions</a:t>
            </a:r>
            <a:r>
              <a:rPr lang="en-US" altLang="en-US" sz="3600" dirty="0" smtClean="0"/>
              <a:t>. These could be family status, national origin, sexual orientation, and profession”</a:t>
            </a:r>
            <a:r>
              <a:rPr lang="en-US" altLang="en-US" sz="3600" baseline="30000" dirty="0" smtClean="0"/>
              <a:t>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Explanatory Models Approach</a:t>
            </a:r>
            <a:endParaRPr lang="en-US" dirty="0"/>
          </a:p>
        </p:txBody>
      </p:sp>
      <p:sp>
        <p:nvSpPr>
          <p:cNvPr id="4" name="Rounded Rectangle 3" descr="Blue rectangle with the words inside"/>
          <p:cNvSpPr/>
          <p:nvPr/>
        </p:nvSpPr>
        <p:spPr>
          <a:xfrm>
            <a:off x="736979" y="1869743"/>
            <a:ext cx="10616821" cy="3684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2210937"/>
            <a:ext cx="10515600" cy="3966026"/>
          </a:xfrm>
        </p:spPr>
        <p:txBody>
          <a:bodyPr numCol="2"/>
          <a:lstStyle/>
          <a:p>
            <a:r>
              <a:rPr lang="en-US" dirty="0" smtClean="0">
                <a:solidFill>
                  <a:schemeClr val="bg1">
                    <a:lumMod val="95000"/>
                  </a:schemeClr>
                </a:solidFill>
              </a:rPr>
              <a:t>What do you call this problem?</a:t>
            </a:r>
          </a:p>
          <a:p>
            <a:r>
              <a:rPr lang="en-US" dirty="0" smtClean="0">
                <a:solidFill>
                  <a:schemeClr val="bg1">
                    <a:lumMod val="95000"/>
                  </a:schemeClr>
                </a:solidFill>
              </a:rPr>
              <a:t>What do you believe is the cause of this problem?</a:t>
            </a:r>
          </a:p>
          <a:p>
            <a:r>
              <a:rPr lang="en-US" dirty="0" smtClean="0">
                <a:solidFill>
                  <a:schemeClr val="bg1">
                    <a:lumMod val="95000"/>
                  </a:schemeClr>
                </a:solidFill>
              </a:rPr>
              <a:t>What course do you expect it to take? How serious is it?</a:t>
            </a:r>
          </a:p>
          <a:p>
            <a:r>
              <a:rPr lang="en-US" dirty="0" smtClean="0">
                <a:solidFill>
                  <a:schemeClr val="bg1">
                    <a:lumMod val="95000"/>
                  </a:schemeClr>
                </a:solidFill>
              </a:rPr>
              <a:t>What do you think this problem does inside your body?</a:t>
            </a:r>
          </a:p>
          <a:p>
            <a:pPr marL="0" indent="0">
              <a:buNone/>
            </a:pPr>
            <a:endParaRPr lang="en-US" dirty="0" smtClean="0">
              <a:solidFill>
                <a:schemeClr val="bg1">
                  <a:lumMod val="95000"/>
                </a:schemeClr>
              </a:solidFill>
            </a:endParaRPr>
          </a:p>
          <a:p>
            <a:r>
              <a:rPr lang="en-US" dirty="0" smtClean="0">
                <a:solidFill>
                  <a:schemeClr val="bg1">
                    <a:lumMod val="95000"/>
                  </a:schemeClr>
                </a:solidFill>
              </a:rPr>
              <a:t>How does it affect your body and your mind?</a:t>
            </a:r>
          </a:p>
          <a:p>
            <a:r>
              <a:rPr lang="en-US" dirty="0" smtClean="0">
                <a:solidFill>
                  <a:schemeClr val="bg1">
                    <a:lumMod val="95000"/>
                  </a:schemeClr>
                </a:solidFill>
              </a:rPr>
              <a:t>What do your fear most about this condition?</a:t>
            </a:r>
          </a:p>
          <a:p>
            <a:r>
              <a:rPr lang="en-US" dirty="0" smtClean="0">
                <a:solidFill>
                  <a:schemeClr val="bg1">
                    <a:lumMod val="95000"/>
                  </a:schemeClr>
                </a:solidFill>
              </a:rPr>
              <a:t>What do you most fear about the treatment?</a:t>
            </a:r>
            <a:r>
              <a:rPr lang="en-US" baseline="30000" dirty="0" smtClean="0">
                <a:solidFill>
                  <a:schemeClr val="bg1">
                    <a:lumMod val="95000"/>
                  </a:schemeClr>
                </a:solidFill>
              </a:rPr>
              <a:t>3</a:t>
            </a:r>
          </a:p>
        </p:txBody>
      </p:sp>
    </p:spTree>
    <p:extLst>
      <p:ext uri="{BB962C8B-B14F-4D97-AF65-F5344CB8AC3E}">
        <p14:creationId xmlns:p14="http://schemas.microsoft.com/office/powerpoint/2010/main" val="59374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6449" y="2023133"/>
            <a:ext cx="3209735" cy="2096856"/>
          </a:xfrm>
        </p:spPr>
        <p:txBody>
          <a:bodyPr/>
          <a:lstStyle/>
          <a:p>
            <a:r>
              <a:rPr lang="en-US" altLang="en-US" dirty="0" smtClean="0"/>
              <a:t>Power &amp; Privilege Wheel</a:t>
            </a:r>
          </a:p>
        </p:txBody>
      </p:sp>
      <p:pic>
        <p:nvPicPr>
          <p:cNvPr id="4" name="Picture 3" descr="A circle with different identities listed around the outside. These are physical ability, race, community support, language, gender, education, age, nationality, mental health, class, sexuality, and religion. "/>
          <p:cNvPicPr>
            <a:picLocks noChangeAspect="1"/>
          </p:cNvPicPr>
          <p:nvPr/>
        </p:nvPicPr>
        <p:blipFill rotWithShape="1">
          <a:blip r:embed="rId3"/>
          <a:srcRect l="25298" r="4068"/>
          <a:stretch/>
        </p:blipFill>
        <p:spPr>
          <a:xfrm>
            <a:off x="3580263" y="0"/>
            <a:ext cx="8611737" cy="6858000"/>
          </a:xfrm>
          <a:prstGeom prst="rect">
            <a:avLst/>
          </a:prstGeom>
        </p:spPr>
      </p:pic>
      <p:sp>
        <p:nvSpPr>
          <p:cNvPr id="6" name="TextBox 5"/>
          <p:cNvSpPr txBox="1"/>
          <p:nvPr/>
        </p:nvSpPr>
        <p:spPr>
          <a:xfrm>
            <a:off x="193471" y="4119989"/>
            <a:ext cx="1800112" cy="523220"/>
          </a:xfrm>
          <a:prstGeom prst="rect">
            <a:avLst/>
          </a:prstGeom>
          <a:noFill/>
        </p:spPr>
        <p:txBody>
          <a:bodyPr wrap="square" rtlCol="0">
            <a:spAutoFit/>
          </a:bodyPr>
          <a:lstStyle/>
          <a:p>
            <a:r>
              <a:rPr lang="en-US" sz="1400" b="1" dirty="0" smtClean="0"/>
              <a:t>Fig 1. </a:t>
            </a:r>
            <a:r>
              <a:rPr lang="en-US" sz="1400" dirty="0" smtClean="0"/>
              <a:t>Sunny Kim and Nicole Andrews, 2017</a:t>
            </a:r>
            <a:endParaRPr lang="en-US" sz="1400" dirty="0"/>
          </a:p>
        </p:txBody>
      </p:sp>
    </p:spTree>
    <p:extLst>
      <p:ext uri="{BB962C8B-B14F-4D97-AF65-F5344CB8AC3E}">
        <p14:creationId xmlns:p14="http://schemas.microsoft.com/office/powerpoint/2010/main" val="1518127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7939</TotalTime>
  <Words>1451</Words>
  <Application>Microsoft Office PowerPoint</Application>
  <PresentationFormat>Widescreen</PresentationFormat>
  <Paragraphs>80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Culture and Health</vt:lpstr>
      <vt:lpstr>Discussion points from last module</vt:lpstr>
      <vt:lpstr>Objectives</vt:lpstr>
      <vt:lpstr>Culture and Health</vt:lpstr>
      <vt:lpstr>Important points about culture</vt:lpstr>
      <vt:lpstr>What Makes up Culture?</vt:lpstr>
      <vt:lpstr>Profession &amp; Culture</vt:lpstr>
      <vt:lpstr>Explanatory Models Approach</vt:lpstr>
      <vt:lpstr>Power &amp; Privilege Wheel</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349</cp:revision>
  <cp:lastPrinted>2019-11-04T01:51:44Z</cp:lastPrinted>
  <dcterms:created xsi:type="dcterms:W3CDTF">2018-06-07T18:55:41Z</dcterms:created>
  <dcterms:modified xsi:type="dcterms:W3CDTF">2019-11-21T19:11:10Z</dcterms:modified>
</cp:coreProperties>
</file>