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4" r:id="rId2"/>
    <p:sldMasterId id="2147483676" r:id="rId3"/>
  </p:sldMasterIdLst>
  <p:notesMasterIdLst>
    <p:notesMasterId r:id="rId17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6" r:id="rId160"/>
    <p:sldId id="417" r:id="rId161"/>
    <p:sldId id="418" r:id="rId162"/>
    <p:sldId id="420" r:id="rId163"/>
    <p:sldId id="421" r:id="rId164"/>
    <p:sldId id="422" r:id="rId165"/>
    <p:sldId id="423" r:id="rId166"/>
    <p:sldId id="428" r:id="rId167"/>
    <p:sldId id="429" r:id="rId168"/>
    <p:sldId id="430" r:id="rId169"/>
    <p:sldId id="431" r:id="rId170"/>
    <p:sldId id="432" r:id="rId171"/>
    <p:sldId id="433" r:id="rId172"/>
    <p:sldId id="434" r:id="rId173"/>
    <p:sldId id="435" r:id="rId174"/>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9" roundtripDataSignature="AMtx7mj2tUnhsIDfTjxoVYrryJYn4xZO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DD1AB7-3D51-4C81-AB73-F068A92002F1}">
  <a:tblStyle styleId="{65DD1AB7-3D51-4C81-AB73-F068A92002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89C6D58-1F65-4975-9C2D-79AB86D062AF}" styleName="Table_1">
    <a:wholeTbl>
      <a:tcTxStyle b="off" i="off">
        <a:font>
          <a:latin typeface="Arial"/>
          <a:ea typeface="Arial"/>
          <a:cs typeface="Arial"/>
        </a:font>
        <a:srgbClr val="FFFFFF"/>
      </a:tcTxStyle>
      <a:tcStyle>
        <a:tcBdr>
          <a:left>
            <a:ln w="12700" cap="flat" cmpd="sng">
              <a:solidFill>
                <a:srgbClr val="BF9000"/>
              </a:solidFill>
              <a:prstDash val="solid"/>
              <a:round/>
              <a:headEnd type="none" w="sm" len="sm"/>
              <a:tailEnd type="none" w="sm" len="sm"/>
            </a:ln>
          </a:left>
          <a:right>
            <a:ln w="12700" cap="flat" cmpd="sng">
              <a:solidFill>
                <a:srgbClr val="BF9000"/>
              </a:solidFill>
              <a:prstDash val="solid"/>
              <a:round/>
              <a:headEnd type="none" w="sm" len="sm"/>
              <a:tailEnd type="none" w="sm" len="sm"/>
            </a:ln>
          </a:right>
          <a:top>
            <a:ln w="12700" cap="flat" cmpd="sng">
              <a:solidFill>
                <a:srgbClr val="BF9000"/>
              </a:solidFill>
              <a:prstDash val="solid"/>
              <a:round/>
              <a:headEnd type="none" w="sm" len="sm"/>
              <a:tailEnd type="none" w="sm" len="sm"/>
            </a:ln>
          </a:top>
          <a:bottom>
            <a:ln w="12700" cap="flat" cmpd="sng">
              <a:solidFill>
                <a:srgbClr val="BF9000"/>
              </a:solidFill>
              <a:prstDash val="solid"/>
              <a:round/>
              <a:headEnd type="none" w="sm" len="sm"/>
              <a:tailEnd type="none" w="sm" len="sm"/>
            </a:ln>
          </a:bottom>
          <a:insideH>
            <a:ln w="12700" cap="flat" cmpd="sng">
              <a:solidFill>
                <a:srgbClr val="BF9000"/>
              </a:solidFill>
              <a:prstDash val="solid"/>
              <a:round/>
              <a:headEnd type="none" w="sm" len="sm"/>
              <a:tailEnd type="none" w="sm" len="sm"/>
            </a:ln>
          </a:insideH>
          <a:insideV>
            <a:ln w="12700" cap="flat" cmpd="sng">
              <a:solidFill>
                <a:srgbClr val="BF9000"/>
              </a:solidFill>
              <a:prstDash val="solid"/>
              <a:round/>
              <a:headEnd type="none" w="sm" len="sm"/>
              <a:tailEnd type="none" w="sm" len="sm"/>
            </a:ln>
          </a:insideV>
        </a:tcBdr>
        <a:fill>
          <a:solidFill>
            <a:srgbClr val="E6EBEA"/>
          </a:solidFill>
        </a:fill>
      </a:tcStyle>
    </a:wholeTbl>
    <a:band1H>
      <a:tcTxStyle/>
      <a:tcStyle>
        <a:tcBdr/>
        <a:fill>
          <a:solidFill>
            <a:srgbClr val="CAD6D3"/>
          </a:solidFill>
        </a:fill>
      </a:tcStyle>
    </a:band1H>
    <a:band2H>
      <a:tcTxStyle/>
      <a:tcStyle>
        <a:tcBdr/>
      </a:tcStyle>
    </a:band2H>
    <a:band1V>
      <a:tcTxStyle/>
      <a:tcStyle>
        <a:tcBdr/>
        <a:fill>
          <a:solidFill>
            <a:srgbClr val="CAD6D3"/>
          </a:solidFill>
        </a:fill>
      </a:tcStyle>
    </a:band1V>
    <a:band2V>
      <a:tcTxStyle/>
      <a:tcStyle>
        <a:tcBdr/>
      </a:tcStyle>
    </a:band2V>
    <a:lastCol>
      <a:tcTxStyle b="on" i="off">
        <a:font>
          <a:latin typeface="Arial"/>
          <a:ea typeface="Arial"/>
          <a:cs typeface="Arial"/>
        </a:font>
        <a:srgbClr val="BF9000"/>
      </a:tcTxStyle>
      <a:tcStyle>
        <a:tcBdr/>
        <a:fill>
          <a:solidFill>
            <a:srgbClr val="00796B"/>
          </a:solidFill>
        </a:fill>
      </a:tcStyle>
    </a:lastCol>
    <a:firstCol>
      <a:tcTxStyle b="on" i="off">
        <a:font>
          <a:latin typeface="Arial"/>
          <a:ea typeface="Arial"/>
          <a:cs typeface="Arial"/>
        </a:font>
        <a:srgbClr val="BF9000"/>
      </a:tcTxStyle>
      <a:tcStyle>
        <a:tcBdr/>
        <a:fill>
          <a:solidFill>
            <a:srgbClr val="00796B"/>
          </a:solidFill>
        </a:fill>
      </a:tcStyle>
    </a:firstCol>
    <a:lastRow>
      <a:tcTxStyle b="on" i="off">
        <a:font>
          <a:latin typeface="Arial"/>
          <a:ea typeface="Arial"/>
          <a:cs typeface="Arial"/>
        </a:font>
        <a:srgbClr val="BF9000"/>
      </a:tcTxStyle>
      <a:tcStyle>
        <a:tcBdr>
          <a:top>
            <a:ln w="38100" cap="flat" cmpd="sng">
              <a:solidFill>
                <a:srgbClr val="BF9000"/>
              </a:solidFill>
              <a:prstDash val="solid"/>
              <a:round/>
              <a:headEnd type="none" w="sm" len="sm"/>
              <a:tailEnd type="none" w="sm" len="sm"/>
            </a:ln>
          </a:top>
        </a:tcBdr>
        <a:fill>
          <a:solidFill>
            <a:srgbClr val="00796B"/>
          </a:solidFill>
        </a:fill>
      </a:tcStyle>
    </a:lastRow>
    <a:seCell>
      <a:tcTxStyle/>
      <a:tcStyle>
        <a:tcBdr/>
      </a:tcStyle>
    </a:seCell>
    <a:swCell>
      <a:tcTxStyle/>
      <a:tcStyle>
        <a:tcBdr/>
      </a:tcStyle>
    </a:swCell>
    <a:firstRow>
      <a:tcTxStyle b="on" i="off">
        <a:font>
          <a:latin typeface="Arial"/>
          <a:ea typeface="Arial"/>
          <a:cs typeface="Arial"/>
        </a:font>
        <a:srgbClr val="BF9000"/>
      </a:tcTxStyle>
      <a:tcStyle>
        <a:tcBdr>
          <a:bottom>
            <a:ln w="38100" cap="flat" cmpd="sng">
              <a:solidFill>
                <a:srgbClr val="BF9000"/>
              </a:solidFill>
              <a:prstDash val="solid"/>
              <a:round/>
              <a:headEnd type="none" w="sm" len="sm"/>
              <a:tailEnd type="none" w="sm" len="sm"/>
            </a:ln>
          </a:bottom>
        </a:tcBdr>
        <a:fill>
          <a:solidFill>
            <a:srgbClr val="00796B"/>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6797"/>
    <p:restoredTop sz="86418"/>
  </p:normalViewPr>
  <p:slideViewPr>
    <p:cSldViewPr snapToGrid="0">
      <p:cViewPr varScale="1">
        <p:scale>
          <a:sx n="112" d="100"/>
          <a:sy n="112" d="100"/>
        </p:scale>
        <p:origin x="216" y="192"/>
      </p:cViewPr>
      <p:guideLst/>
    </p:cSldViewPr>
  </p:slideViewPr>
  <p:outlineViewPr>
    <p:cViewPr>
      <p:scale>
        <a:sx n="33" d="100"/>
        <a:sy n="33" d="100"/>
      </p:scale>
      <p:origin x="0" y="-7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209" Type="http://customschemas.google.com/relationships/presentationmetadata" Target="meta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10" Type="http://schemas.openxmlformats.org/officeDocument/2006/relationships/presProps" Target="pres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notesMaster" Target="notesMasters/notesMaster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11" Type="http://schemas.openxmlformats.org/officeDocument/2006/relationships/viewProps" Target="view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1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b0571cebe9_1_23: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329" name="Google Shape;329;g1b0571cebe9_1_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1a1a0dd171d_1_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1a1a0dd171d_1_3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89" name="Google Shape;1489;g1a1a0dd171d_1_3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a1a0dd171d_1_5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1a1a0dd171d_1_5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7" name="Google Shape;1497;g1a1a0dd171d_1_5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1a0f6c25d7f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1a0f6c25d7f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06" name="Google Shape;1506;g1a0f6c25d7f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a63c5f0834_3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a63c5f0834_3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13" name="Google Shape;1513;g1a63c5f0834_3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a1a0dd171d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a1a0dd171d_1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20" name="Google Shape;1520;g1a1a0dd171d_1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a63c5f0834_3_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a63c5f0834_3_3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27" name="Google Shape;1527;g1a63c5f0834_3_3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a63c5f0834_3_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1a63c5f0834_3_2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4" name="Google Shape;1534;g1a63c5f0834_3_2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1a1a0dd171d_1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1a1a0dd171d_1_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41" name="Google Shape;1541;g1a1a0dd171d_1_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1ab86e8c8b2_0_15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1ab86e8c8b2_0_15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48" name="Google Shape;1548;g1ab86e8c8b2_0_15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1a1a0dd171d_1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1a1a0dd171d_1_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55" name="Google Shape;1555;g1a1a0dd171d_1_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b0571cebe9_1_28:notes"/>
          <p:cNvSpPr txBox="1">
            <a:spLocks noGrp="1"/>
          </p:cNvSpPr>
          <p:nvPr>
            <p:ph type="sldNum" idx="12"/>
          </p:nvPr>
        </p:nvSpPr>
        <p:spPr>
          <a:xfrm>
            <a:off x="4143587" y="9119474"/>
            <a:ext cx="3169920" cy="481726"/>
          </a:xfrm>
          <a:prstGeom prst="rect">
            <a:avLst/>
          </a:prstGeom>
          <a:noFill/>
          <a:ln>
            <a:noFill/>
          </a:ln>
        </p:spPr>
        <p:txBody>
          <a:bodyPr spcFirstLastPara="1" wrap="square" lIns="97000" tIns="48500" rIns="97000" bIns="48500" anchor="b" anchorCtr="0">
            <a:noAutofit/>
          </a:bodyPr>
          <a:lstStyle/>
          <a:p>
            <a:pPr marL="0" lvl="0" indent="0" algn="r" rtl="0">
              <a:spcBef>
                <a:spcPts val="0"/>
              </a:spcBef>
              <a:spcAft>
                <a:spcPts val="0"/>
              </a:spcAft>
              <a:buNone/>
            </a:pPr>
            <a:fld id="{00000000-1234-1234-1234-123412341234}" type="slidenum">
              <a:rPr lang="en-US" sz="1500">
                <a:solidFill>
                  <a:srgbClr val="000000"/>
                </a:solidFill>
              </a:rPr>
              <a:t>11</a:t>
            </a:fld>
            <a:endParaRPr sz="1500">
              <a:solidFill>
                <a:srgbClr val="000000"/>
              </a:solidFill>
            </a:endParaRPr>
          </a:p>
        </p:txBody>
      </p:sp>
      <p:sp>
        <p:nvSpPr>
          <p:cNvPr id="335" name="Google Shape;335;g1b0571cebe9_1_28:notes"/>
          <p:cNvSpPr>
            <a:spLocks noGrp="1" noRot="1" noChangeAspect="1"/>
          </p:cNvSpPr>
          <p:nvPr>
            <p:ph type="sldImg" idx="2"/>
          </p:nvPr>
        </p:nvSpPr>
        <p:spPr>
          <a:xfrm>
            <a:off x="430213" y="742950"/>
            <a:ext cx="6616700" cy="37226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g1b0571cebe9_1_28:notes"/>
          <p:cNvSpPr txBox="1">
            <a:spLocks noGrp="1"/>
          </p:cNvSpPr>
          <p:nvPr>
            <p:ph type="body" idx="1"/>
          </p:nvPr>
        </p:nvSpPr>
        <p:spPr>
          <a:xfrm>
            <a:off x="748453" y="4714627"/>
            <a:ext cx="5980853" cy="4465587"/>
          </a:xfrm>
          <a:prstGeom prst="rect">
            <a:avLst/>
          </a:prstGeom>
          <a:noFill/>
          <a:ln>
            <a:noFill/>
          </a:ln>
        </p:spPr>
        <p:txBody>
          <a:bodyPr spcFirstLastPara="1" wrap="square" lIns="97000" tIns="48500" rIns="97000" bIns="48500" anchor="t" anchorCtr="0">
            <a:noAutofit/>
          </a:bodyPr>
          <a:lstStyle/>
          <a:p>
            <a:pPr marL="177800" lvl="0" indent="-114300" algn="l" rtl="0">
              <a:lnSpc>
                <a:spcPct val="80000"/>
              </a:lnSpc>
              <a:spcBef>
                <a:spcPts val="0"/>
              </a:spcBef>
              <a:spcAft>
                <a:spcPts val="0"/>
              </a:spcAft>
              <a:buClr>
                <a:schemeClr val="dk1"/>
              </a:buClr>
              <a:buSzPts val="1000"/>
              <a:buFont typeface="Arial"/>
              <a:buNone/>
            </a:pPr>
            <a:endParaRPr sz="1000" dirty="0">
              <a:solidFill>
                <a:srgbClr val="222A35"/>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1a63c5f0834_3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1a63c5f0834_3_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62" name="Google Shape;1562;g1a63c5f0834_3_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1a1a0dd171d_1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1a1a0dd171d_1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6" name="Google Shape;1576;g1a1a0dd171d_1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1ab86e8c8b2_0_10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1ab86e8c8b2_0_10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83" name="Google Shape;1583;g1ab86e8c8b2_0_10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a1a0dd171d_1_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a1a0dd171d_1_2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92" name="Google Shape;1592;g1a1a0dd171d_1_2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ab86e8c8b2_0_1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ab86e8c8b2_0_12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01" name="Google Shape;1601;g1ab86e8c8b2_0_12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ab86e8c8b2_0_1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ab86e8c8b2_0_13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08" name="Google Shape;1608;g1ab86e8c8b2_0_13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1ab86e8c8b2_0_1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1ab86e8c8b2_0_16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16" name="Google Shape;1616;g1ab86e8c8b2_0_16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9e6e7d7f44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9e6e7d7f44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23" name="Google Shape;1623;g19e6e7d7f44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1858ab3ccb2_0_14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1858ab3ccb2_0_14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31" name="Google Shape;1631;g1858ab3ccb2_0_14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1858ab3ccb2_0_1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1858ab3ccb2_0_12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38" name="Google Shape;1638;g1858ab3ccb2_0_12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b0571cebe9_1_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b0571cebe9_1_40:notes"/>
          <p:cNvSpPr txBox="1">
            <a:spLocks noGrp="1"/>
          </p:cNvSpPr>
          <p:nvPr>
            <p:ph type="body" idx="1"/>
          </p:nvPr>
        </p:nvSpPr>
        <p:spPr>
          <a:xfrm>
            <a:off x="731520" y="4620577"/>
            <a:ext cx="5852160" cy="3780473"/>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sz="1500"/>
          </a:p>
        </p:txBody>
      </p:sp>
      <p:sp>
        <p:nvSpPr>
          <p:cNvPr id="349" name="Google Shape;349;g1b0571cebe9_1_40:notes"/>
          <p:cNvSpPr txBox="1">
            <a:spLocks noGrp="1"/>
          </p:cNvSpPr>
          <p:nvPr>
            <p:ph type="sldNum" idx="12"/>
          </p:nvPr>
        </p:nvSpPr>
        <p:spPr>
          <a:xfrm>
            <a:off x="4143587" y="9119474"/>
            <a:ext cx="3169920" cy="481726"/>
          </a:xfrm>
          <a:prstGeom prst="rect">
            <a:avLst/>
          </a:prstGeom>
          <a:noFill/>
          <a:ln>
            <a:noFill/>
          </a:ln>
        </p:spPr>
        <p:txBody>
          <a:bodyPr spcFirstLastPara="1" wrap="square" lIns="97000" tIns="48500" rIns="97000" bIns="48500" anchor="b" anchorCtr="0">
            <a:noAutofit/>
          </a:bodyPr>
          <a:lstStyle/>
          <a:p>
            <a:pPr marL="0" lvl="0" indent="0" algn="r" rtl="0">
              <a:spcBef>
                <a:spcPts val="0"/>
              </a:spcBef>
              <a:spcAft>
                <a:spcPts val="0"/>
              </a:spcAft>
              <a:buNone/>
            </a:pPr>
            <a:fld id="{00000000-1234-1234-1234-123412341234}" type="slidenum">
              <a:rPr lang="en-US" sz="1500">
                <a:solidFill>
                  <a:srgbClr val="000000"/>
                </a:solidFill>
              </a:rPr>
              <a:t>12</a:t>
            </a:fld>
            <a:endParaRPr sz="1500">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194d69d395b_0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194d69d395b_0_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highlight>
                <a:schemeClr val="dk1"/>
              </a:highlight>
            </a:endParaRPr>
          </a:p>
        </p:txBody>
      </p:sp>
      <p:sp>
        <p:nvSpPr>
          <p:cNvPr id="1644" name="Google Shape;1644;g194d69d395b_0_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1858ab3ccb2_0_1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1858ab3ccb2_0_1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51" name="Google Shape;1651;g1858ab3ccb2_0_1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aafabfeef9_0_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aafabfeef9_0_1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58" name="Google Shape;1658;g1aafabfeef9_0_1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1890509db0c_2_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1890509db0c_2_1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65" name="Google Shape;1665;g1890509db0c_2_1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1a63c5f0834_0_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1a63c5f0834_0_3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672" name="Google Shape;1672;g1a63c5f0834_0_3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1a63c5f0834_0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1a63c5f0834_0_2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79" name="Google Shape;1679;g1a63c5f0834_0_2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1a63c5f0834_0_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1a63c5f0834_0_2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1200"/>
              </a:spcBef>
              <a:spcAft>
                <a:spcPts val="1200"/>
              </a:spcAft>
              <a:buNone/>
            </a:pPr>
            <a:endParaRPr dirty="0"/>
          </a:p>
        </p:txBody>
      </p:sp>
      <p:sp>
        <p:nvSpPr>
          <p:cNvPr id="1687" name="Google Shape;1687;g1a63c5f0834_0_2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1890509db0c_2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1890509db0c_2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694" name="Google Shape;1694;g1890509db0c_2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1890509db0c_2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1890509db0c_2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03" name="Google Shape;1703;g1890509db0c_2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9e6e7d7f44_0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9e6e7d7f44_0_1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sz="1100" dirty="0">
              <a:latin typeface="Arial"/>
              <a:ea typeface="Arial"/>
              <a:cs typeface="Arial"/>
              <a:sym typeface="Arial"/>
            </a:endParaRPr>
          </a:p>
        </p:txBody>
      </p:sp>
      <p:sp>
        <p:nvSpPr>
          <p:cNvPr id="1709" name="Google Shape;1709;g19e6e7d7f44_0_1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b0571cebe9_1_92: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01" name="Google Shape;401;g1b0571cebe9_1_9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1890509db0c_2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1890509db0c_2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1200"/>
              </a:spcBef>
              <a:spcAft>
                <a:spcPts val="1200"/>
              </a:spcAft>
              <a:buNone/>
            </a:pPr>
            <a:endParaRPr sz="1100" dirty="0">
              <a:latin typeface="Arial"/>
              <a:ea typeface="Arial"/>
              <a:cs typeface="Arial"/>
              <a:sym typeface="Arial"/>
            </a:endParaRPr>
          </a:p>
        </p:txBody>
      </p:sp>
      <p:sp>
        <p:nvSpPr>
          <p:cNvPr id="1716" name="Google Shape;1716;g1890509db0c_2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1a63c5f0834_0_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1a63c5f0834_0_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1200"/>
              </a:spcBef>
              <a:spcAft>
                <a:spcPts val="0"/>
              </a:spcAft>
              <a:buNone/>
            </a:pPr>
            <a:endParaRPr dirty="0"/>
          </a:p>
        </p:txBody>
      </p:sp>
      <p:sp>
        <p:nvSpPr>
          <p:cNvPr id="1724" name="Google Shape;1724;g1a63c5f0834_0_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194d69d395b_0_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194d69d395b_0_1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1200"/>
              </a:spcBef>
              <a:spcAft>
                <a:spcPts val="0"/>
              </a:spcAft>
              <a:buNone/>
            </a:pPr>
            <a:endParaRPr dirty="0"/>
          </a:p>
        </p:txBody>
      </p:sp>
      <p:sp>
        <p:nvSpPr>
          <p:cNvPr id="1733" name="Google Shape;1733;g194d69d395b_0_1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1858ab3ccb2_0_1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1858ab3ccb2_0_13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40" name="Google Shape;1740;g1858ab3ccb2_0_13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1a63c5f0834_1_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1a63c5f0834_1_3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46" name="Google Shape;1746;g1a63c5f0834_1_3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1a63c5f0834_1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1a63c5f0834_1_2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53" name="Google Shape;1753;g1a63c5f0834_1_2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1a63c5f0834_1_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1a63c5f0834_1_4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60" name="Google Shape;1760;g1a63c5f0834_1_4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aee4c11a9f_3_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aee4c11a9f_3_3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67" name="Google Shape;1767;g1aee4c11a9f_3_3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1a63c5f0834_1_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1a63c5f0834_1_6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75" name="Google Shape;1775;g1a63c5f0834_1_6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1aee4c11a9f_3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1aee4c11a9f_3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82" name="Google Shape;1782;g1aee4c11a9f_3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b0571cebe9_1_97: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07" name="Google Shape;407;g1b0571cebe9_1_9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1a63c5f0834_1_5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1a63c5f0834_1_5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90" name="Google Shape;1790;g1a63c5f0834_1_5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1aee4c11a9f_3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1aee4c11a9f_3_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797" name="Google Shape;1797;g1aee4c11a9f_3_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1a63c5f0834_1_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1a63c5f0834_1_5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804" name="Google Shape;1804;g1a63c5f0834_1_5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1a63c5f0834_1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1a63c5f0834_1_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811" name="Google Shape;1811;g1a63c5f0834_1_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1aee4c11a9f_3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1aee4c11a9f_3_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18" name="Google Shape;1818;g1aee4c11a9f_3_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1aee4c11a9f_3_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1aee4c11a9f_3_2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826" name="Google Shape;1826;g1aee4c11a9f_3_2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1aee4c11a9f_3_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1aee4c11a9f_3_3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833" name="Google Shape;1833;g1aee4c11a9f_3_3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1858ab3ccb2_0_15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1858ab3ccb2_0_15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41" name="Google Shape;1841;g1858ab3ccb2_0_15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1858ab3ccb2_0_7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1858ab3ccb2_0_7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47" name="Google Shape;1847;g1858ab3ccb2_0_7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1a20c08e4fc_0_1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1a20c08e4fc_0_14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54" name="Google Shape;1854;g1a20c08e4fc_0_14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b0571cebe9_1_105: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15" name="Google Shape;415;g1b0571cebe9_1_10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1a36401a8ff_0_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1a36401a8ff_0_4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61" name="Google Shape;1861;g1a36401a8ff_0_4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a68bc6828a_0_1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a68bc6828a_0_11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68" name="Google Shape;1868;g1a68bc6828a_0_11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1a68bc6828a_0_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5" name="Google Shape;1875;g1a68bc6828a_0_1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76" name="Google Shape;1876;g1a68bc6828a_0_1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1a68bc6828a_0_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1a68bc6828a_0_4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08" name="Google Shape;1908;g1a68bc6828a_0_4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1a68bc6828a_0_10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1a68bc6828a_0_10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918" name="Google Shape;1918;g1a68bc6828a_0_10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1a20c08e4fc_0_17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1a20c08e4fc_0_17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25" name="Google Shape;1925;g1a20c08e4fc_0_17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1b24996bfaf_0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1b24996bfaf_0_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32" name="Google Shape;1932;g1b24996bfaf_0_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17ff811522a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17ff811522a_0_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54" name="Google Shape;1954;g17ff811522a_0_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1858ab3ccb2_0_17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1858ab3ccb2_0_17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61" name="Google Shape;1961;g1858ab3ccb2_0_17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1858ab3ccb2_0_1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1858ab3ccb2_0_17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68" name="Google Shape;1968;g1858ab3ccb2_0_17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b0571cebe9_1_11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29" name="Google Shape;429;g1b0571cebe9_1_1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1858ab3ccb2_0_19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1858ab3ccb2_0_19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82" name="Google Shape;1982;g1858ab3ccb2_0_19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1858ab3ccb2_0_1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1858ab3ccb2_0_18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89" name="Google Shape;1989;g1858ab3ccb2_0_18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18a77a495d9_0_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18a77a495d9_0_4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96" name="Google Shape;1996;g18a77a495d9_0_4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g17f68200125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2" name="Google Shape;2002;g17f68200125_0_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03" name="Google Shape;2003;g17f68200125_0_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1858ab3ccb2_0_20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1858ab3ccb2_0_20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41" name="Google Shape;2041;g1858ab3ccb2_0_20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g1858ab3ccb2_0_9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7" name="Google Shape;2047;g1858ab3ccb2_0_9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0"/>
              </a:spcBef>
              <a:spcAft>
                <a:spcPts val="1200"/>
              </a:spcAft>
              <a:buNone/>
            </a:pPr>
            <a:endParaRPr dirty="0"/>
          </a:p>
        </p:txBody>
      </p:sp>
      <p:sp>
        <p:nvSpPr>
          <p:cNvPr id="2048" name="Google Shape;2048;g1858ab3ccb2_0_9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1890509db0c_1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1890509db0c_1_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56" name="Google Shape;2056;g1890509db0c_1_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1890509db0c_1_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1890509db0c_1_1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64" name="Google Shape;2064;g1890509db0c_1_1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18a77a495d9_5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18a77a495d9_5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072" name="Google Shape;2072;g18a77a495d9_5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1625dafa4b0_2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1" name="Google Shape;2081;g1625dafa4b0_2_2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082" name="Google Shape;2082;g1625dafa4b0_2_20: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b0571cebe9_1_14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60" name="Google Shape;460;g1b0571cebe9_1_1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19d4daaec39_0_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19d4daaec39_0_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88" name="Google Shape;2088;g19d4daaec39_0_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9d4daaec39_0_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19d4daaec39_0_1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095" name="Google Shape;2095;g19d4daaec39_0_1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b0571cebe9_1_17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84" name="Google Shape;484;g1b0571cebe9_1_1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b0571cebe9_1_177: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91" name="Google Shape;491;g1b0571cebe9_1_17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8b3dbe1d05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8b3dbe1d05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11" name="Google Shape;211;g18b3dbe1d05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b0571cebe9_1_183: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498" name="Google Shape;498;g1b0571cebe9_1_18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b0571cebe9_1_189: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05" name="Google Shape;505;g1b0571cebe9_1_18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b0571cebe9_1_195: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12" name="Google Shape;512;g1b0571cebe9_1_19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b0571cebe9_1_20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19" name="Google Shape;519;g1b0571cebe9_1_20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b0571cebe9_1_207: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26" name="Google Shape;526;g1b0571cebe9_1_2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b0571cebe9_1_213: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33" name="Google Shape;533;g1b0571cebe9_1_2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b0571cebe9_1_219: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40" name="Google Shape;540;g1b0571cebe9_1_2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b0571cebe9_1_235: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57" name="Google Shape;557;g1b0571cebe9_1_2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b0571cebe9_1_24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64" name="Google Shape;564;g1b0571cebe9_1_2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b0571cebe9_1_246: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70" name="Google Shape;570;g1b0571cebe9_1_2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8b3dbe1d05_0_1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8b3dbe1d05_0_18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35" name="Google Shape;235;g18b3dbe1d05_0_18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b0571cebe9_1_264: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89" name="Google Shape;589;g1b0571cebe9_1_2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b0571cebe9_1_27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597" name="Google Shape;597;g1b0571cebe9_1_2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b0571cebe9_1_27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605" name="Google Shape;605;g1b0571cebe9_1_2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b0571cebe9_1_30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636" name="Google Shape;636;g1b0571cebe9_1_3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b0571cebe9_1_315: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644" name="Google Shape;644;g1b0571cebe9_1_3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b0571cebe9_1_34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671" name="Google Shape;671;g1b0571cebe9_1_3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b0571cebe9_13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1b0571cebe9_13_79:notes"/>
          <p:cNvSpPr txBox="1">
            <a:spLocks noGrp="1"/>
          </p:cNvSpPr>
          <p:nvPr>
            <p:ph type="body" idx="1"/>
          </p:nvPr>
        </p:nvSpPr>
        <p:spPr>
          <a:xfrm>
            <a:off x="731520" y="4620577"/>
            <a:ext cx="5852160" cy="3780473"/>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sz="1500" dirty="0"/>
          </a:p>
        </p:txBody>
      </p:sp>
      <p:sp>
        <p:nvSpPr>
          <p:cNvPr id="680" name="Google Shape;680;g1b0571cebe9_13_79:notes"/>
          <p:cNvSpPr txBox="1">
            <a:spLocks noGrp="1"/>
          </p:cNvSpPr>
          <p:nvPr>
            <p:ph type="sldNum" idx="12"/>
          </p:nvPr>
        </p:nvSpPr>
        <p:spPr>
          <a:xfrm>
            <a:off x="4143587" y="9119474"/>
            <a:ext cx="3169920" cy="481726"/>
          </a:xfrm>
          <a:prstGeom prst="rect">
            <a:avLst/>
          </a:prstGeom>
          <a:noFill/>
          <a:ln>
            <a:noFill/>
          </a:ln>
        </p:spPr>
        <p:txBody>
          <a:bodyPr spcFirstLastPara="1" wrap="square" lIns="97000" tIns="48500" rIns="97000" bIns="48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b0571cebe9_1_3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1b0571cebe9_1_384:notes"/>
          <p:cNvSpPr txBox="1">
            <a:spLocks noGrp="1"/>
          </p:cNvSpPr>
          <p:nvPr>
            <p:ph type="body" idx="1"/>
          </p:nvPr>
        </p:nvSpPr>
        <p:spPr>
          <a:xfrm>
            <a:off x="731520" y="4620577"/>
            <a:ext cx="5852160" cy="3780473"/>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715" name="Google Shape;715;g1b0571cebe9_1_384:notes"/>
          <p:cNvSpPr txBox="1">
            <a:spLocks noGrp="1"/>
          </p:cNvSpPr>
          <p:nvPr>
            <p:ph type="sldNum" idx="12"/>
          </p:nvPr>
        </p:nvSpPr>
        <p:spPr>
          <a:xfrm>
            <a:off x="4143587" y="9119474"/>
            <a:ext cx="3169920" cy="481726"/>
          </a:xfrm>
          <a:prstGeom prst="rect">
            <a:avLst/>
          </a:prstGeom>
          <a:noFill/>
          <a:ln>
            <a:noFill/>
          </a:ln>
        </p:spPr>
        <p:txBody>
          <a:bodyPr spcFirstLastPara="1" wrap="square" lIns="97000" tIns="48500" rIns="97000" bIns="48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b0571cebe9_1_4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1b0571cebe9_1_413:notes"/>
          <p:cNvSpPr txBox="1">
            <a:spLocks noGrp="1"/>
          </p:cNvSpPr>
          <p:nvPr>
            <p:ph type="body" idx="1"/>
          </p:nvPr>
        </p:nvSpPr>
        <p:spPr>
          <a:xfrm>
            <a:off x="731520" y="4620578"/>
            <a:ext cx="5852100" cy="378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p:txBody>
      </p:sp>
      <p:sp>
        <p:nvSpPr>
          <p:cNvPr id="745" name="Google Shape;745;g1b0571cebe9_1_413:notes"/>
          <p:cNvSpPr txBox="1">
            <a:spLocks noGrp="1"/>
          </p:cNvSpPr>
          <p:nvPr>
            <p:ph type="sldNum" idx="12"/>
          </p:nvPr>
        </p:nvSpPr>
        <p:spPr>
          <a:xfrm>
            <a:off x="4143587" y="9119474"/>
            <a:ext cx="3169800" cy="481800"/>
          </a:xfrm>
          <a:prstGeom prst="rect">
            <a:avLst/>
          </a:prstGeom>
          <a:noFill/>
          <a:ln>
            <a:noFill/>
          </a:ln>
        </p:spPr>
        <p:txBody>
          <a:bodyPr spcFirstLastPara="1" wrap="square" lIns="97000" tIns="48500" rIns="97000" bIns="485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b0571cebe9_1_42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762" name="Google Shape;762;g1b0571cebe9_1_4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8b3dbe1d05_0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8b3dbe1d05_0_1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50" name="Google Shape;250;g18b3dbe1d05_0_12: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b0571cebe9_1_500: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835" name="Google Shape;835;g1b0571cebe9_1_50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858ab3ccb2_0_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1858ab3ccb2_0_3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97" name="Google Shape;897;g1858ab3ccb2_0_3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87e4441ad4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87e4441ad4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03" name="Google Shape;903;g187e4441ad4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87e4441ad4_0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87e4441ad4_0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24" name="Google Shape;924;g187e4441ad4_0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ab86e8c8b2_0_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ab86e8c8b2_0_2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41" name="Google Shape;941;g1ab86e8c8b2_0_2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87e4441ad4_0_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87e4441ad4_0_4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58" name="Google Shape;958;g187e4441ad4_0_4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ab86e8c8b2_0_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ab86e8c8b2_0_3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75" name="Google Shape;975;g1ab86e8c8b2_0_3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187e4441ad4_0_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187e4441ad4_0_6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92" name="Google Shape;992;g187e4441ad4_0_6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ab86e8c8b2_0_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ab86e8c8b2_0_5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09" name="Google Shape;1009;g1ab86e8c8b2_0_5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87e4441ad4_0_8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187e4441ad4_0_8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26" name="Google Shape;1026;g187e4441ad4_0_8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8b3dbe1d05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8b3dbe1d05_0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72" name="Google Shape;272;g18b3dbe1d05_0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ab86e8c8b2_0_8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ab86e8c8b2_0_8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43" name="Google Shape;1043;g1ab86e8c8b2_0_8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187e4441ad4_0_10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187e4441ad4_0_10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60" name="Google Shape;1060;g187e4441ad4_0_10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ab86e8c8b2_0_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ab86e8c8b2_0_7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77" name="Google Shape;1077;g1ab86e8c8b2_0_7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858ab3ccb2_0_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1858ab3ccb2_0_2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94" name="Google Shape;1094;g1858ab3ccb2_0_2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87e4441ad4_0_1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87e4441ad4_0_12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2" name="Google Shape;1102;g187e4441ad4_0_12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1858ab3ccb2_0_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1858ab3ccb2_0_4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8" name="Google Shape;1108;g1858ab3ccb2_0_4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1858ab3ccb2_0_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1858ab3ccb2_0_2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14" name="Google Shape;1114;g1858ab3ccb2_0_2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8b3dbe1d05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8b3dbe1d05_1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22" name="Google Shape;1122;g18b3dbe1d05_1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187f4b98c2b_1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187f4b98c2b_1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28" name="Google Shape;1128;g187f4b98c2b_1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858ab3ccb2_0_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1858ab3ccb2_0_4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37" name="Google Shape;1137;g1858ab3ccb2_0_4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858ab3ccb2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858ab3ccb2_0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94" name="Google Shape;294;g1858ab3ccb2_0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8b3dbe1d05_1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8b3dbe1d05_1_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56" name="Google Shape;1156;g18b3dbe1d05_1_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187f4b98c2b_0_9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187f4b98c2b_0_9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65" name="Google Shape;1165;g187f4b98c2b_0_9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8b3dbe1d05_1_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18b3dbe1d05_1_1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76" name="Google Shape;1176;g18b3dbe1d05_1_1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a20c08e4fc_0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a20c08e4fc_0_1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None/>
            </a:pPr>
            <a:endParaRPr sz="2200">
              <a:latin typeface="Corbel"/>
              <a:ea typeface="Corbel"/>
              <a:cs typeface="Corbel"/>
              <a:sym typeface="Corbel"/>
            </a:endParaRPr>
          </a:p>
        </p:txBody>
      </p:sp>
      <p:sp>
        <p:nvSpPr>
          <p:cNvPr id="1189" name="Google Shape;1189;g1a20c08e4fc_0_1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1a20c08e4fc_0_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1a20c08e4fc_0_2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Clr>
                <a:schemeClr val="dk1"/>
              </a:buClr>
              <a:buSzPts val="1100"/>
              <a:buFont typeface="Arial"/>
              <a:buNone/>
            </a:pPr>
            <a:endParaRPr/>
          </a:p>
          <a:p>
            <a:pPr marL="0" lvl="0" indent="0" algn="l" rtl="0">
              <a:lnSpc>
                <a:spcPct val="115000"/>
              </a:lnSpc>
              <a:spcBef>
                <a:spcPts val="200"/>
              </a:spcBef>
              <a:spcAft>
                <a:spcPts val="0"/>
              </a:spcAft>
              <a:buNone/>
            </a:pPr>
            <a:endParaRPr/>
          </a:p>
        </p:txBody>
      </p:sp>
      <p:sp>
        <p:nvSpPr>
          <p:cNvPr id="1197" name="Google Shape;1197;g1a20c08e4fc_0_2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a20c08e4fc_0_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a20c08e4fc_0_3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None/>
            </a:pPr>
            <a:endParaRPr/>
          </a:p>
        </p:txBody>
      </p:sp>
      <p:sp>
        <p:nvSpPr>
          <p:cNvPr id="1205" name="Google Shape;1205;g1a20c08e4fc_0_3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a20c08e4fc_0_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a20c08e4fc_0_4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None/>
            </a:pPr>
            <a:endParaRPr/>
          </a:p>
        </p:txBody>
      </p:sp>
      <p:sp>
        <p:nvSpPr>
          <p:cNvPr id="1213" name="Google Shape;1213;g1a20c08e4fc_0_4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1a20c08e4fc_0_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1a20c08e4fc_0_4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None/>
            </a:pPr>
            <a:endParaRPr/>
          </a:p>
        </p:txBody>
      </p:sp>
      <p:sp>
        <p:nvSpPr>
          <p:cNvPr id="1221" name="Google Shape;1221;g1a20c08e4fc_0_4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a20c08e4fc_0_5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a20c08e4fc_0_5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200"/>
              </a:spcBef>
              <a:spcAft>
                <a:spcPts val="0"/>
              </a:spcAft>
              <a:buNone/>
            </a:pPr>
            <a:endParaRPr/>
          </a:p>
        </p:txBody>
      </p:sp>
      <p:sp>
        <p:nvSpPr>
          <p:cNvPr id="1230" name="Google Shape;1230;g1a20c08e4fc_0_5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a2f1a7936b_0_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a2f1a7936b_0_1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8" name="Google Shape;1238;g1a2f1a7936b_0_1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8fafbb7967_0_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8fafbb7967_0_1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01" name="Google Shape;301;g18fafbb7967_0_1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8b3dbe1d05_1_1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8b3dbe1d05_1_11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45" name="Google Shape;1245;g18b3dbe1d05_1_11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17ff811522a_0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17ff811522a_0_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52" name="Google Shape;1252;g17ff811522a_0_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1858ab3ccb2_0_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1858ab3ccb2_0_7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59" name="Google Shape;1259;g1858ab3ccb2_0_7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1858ab3ccb2_0_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1858ab3ccb2_0_8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66" name="Google Shape;1266;g1858ab3ccb2_0_8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858ab3ccb2_0_9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858ab3ccb2_0_9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72" name="Google Shape;1272;g1858ab3ccb2_0_9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b296a1ddd4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1b296a1ddd4_1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86" name="Google Shape;1286;g1b296a1ddd4_1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858ab3ccb2_0_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1858ab3ccb2_0_5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4" name="Google Shape;1294;g1858ab3ccb2_0_5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858ab3ccb2_0_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858ab3ccb2_0_6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01" name="Google Shape;1301;g1858ab3ccb2_0_6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1858ab3ccb2_0_2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1858ab3ccb2_0_2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08" name="Google Shape;1308;g1858ab3ccb2_0_2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1858ab3ccb2_0_2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1858ab3ccb2_0_22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15" name="Google Shape;1315;g1858ab3ccb2_0_22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b0571cebe9_23_20: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307" name="Google Shape;307;g1b0571cebe9_23_20:notes"/>
          <p:cNvSpPr>
            <a:spLocks noGrp="1" noRot="1" noChangeAspect="1"/>
          </p:cNvSpPr>
          <p:nvPr>
            <p:ph type="sldImg" idx="2"/>
          </p:nvPr>
        </p:nvSpPr>
        <p:spPr>
          <a:xfrm>
            <a:off x="731520" y="1200150"/>
            <a:ext cx="5852160" cy="324040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aafabfeef9_12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aafabfeef9_12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22" name="Google Shape;1322;g1aafabfeef9_12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890509db0c_3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890509db0c_3_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29" name="Google Shape;1329;g1890509db0c_3_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1858ab3ccb2_0_2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1858ab3ccb2_0_20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51" name="Google Shape;1351;g1858ab3ccb2_0_20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1aafabfeef9_12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1aafabfeef9_12_1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58" name="Google Shape;1358;g1aafabfeef9_12_1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858ab3ccb2_0_2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858ab3ccb2_0_2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65" name="Google Shape;1365;g1858ab3ccb2_0_2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aafabfeef9_12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1aafabfeef9_12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72" name="Google Shape;1372;g1aafabfeef9_12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1858ab3ccb2_0_2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1858ab3ccb2_0_23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79" name="Google Shape;1379;g1858ab3ccb2_0_23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858ab3ccb2_0_1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858ab3ccb2_0_15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86" name="Google Shape;1386;g1858ab3ccb2_0_15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a36401a8ff_0_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a36401a8ff_0_2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2" name="Google Shape;1392;g1a36401a8ff_0_2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18a77a495d9_1_8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18a77a495d9_1_83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9" name="Google Shape;1399;g18a77a495d9_1_83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b0571cebe9_1_7: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a:p>
        </p:txBody>
      </p:sp>
      <p:sp>
        <p:nvSpPr>
          <p:cNvPr id="313" name="Google Shape;313;g1b0571cebe9_1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1b296a1ddd4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1b296a1ddd4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06" name="Google Shape;1406;g1b296a1ddd4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b296a1ddd4_0_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b296a1ddd4_0_2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14" name="Google Shape;1414;g1b296a1ddd4_0_2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a68bc6828a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1a68bc6828a_0_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23" name="Google Shape;1423;g1a68bc6828a_0_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a36401a8ff_0_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1a36401a8ff_0_6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31" name="Google Shape;1431;g1a36401a8ff_0_6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1b296a1ddd4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1b296a1ddd4_0_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41" name="Google Shape;1441;g1b296a1ddd4_0_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18b3dbe1d05_1_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18b3dbe1d05_1_4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49" name="Google Shape;1449;g18b3dbe1d05_1_4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1a36401a8ff_0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1a36401a8ff_0_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56" name="Google Shape;1456;g1a36401a8ff_0_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1a36401a8ff_0_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1a36401a8ff_0_5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70" name="Google Shape;1470;g1a36401a8ff_0_5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858ab3ccb2_0_10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858ab3ccb2_0_10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77" name="Google Shape;1477;g1858ab3ccb2_0_10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1a1a0dd171d_1_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1a1a0dd171d_1_3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83" name="Google Shape;1483;g1a1a0dd171d_1_3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400"/>
              </a:spcBef>
              <a:spcAft>
                <a:spcPts val="0"/>
              </a:spcAft>
              <a:buSzPts val="1440"/>
              <a:buChar char="•"/>
              <a:defRPr/>
            </a:lvl1pPr>
            <a:lvl2pPr marL="914400" lvl="1" indent="-320040" algn="l" rtl="0">
              <a:lnSpc>
                <a:spcPct val="90000"/>
              </a:lnSpc>
              <a:spcBef>
                <a:spcPts val="200"/>
              </a:spcBef>
              <a:spcAft>
                <a:spcPts val="0"/>
              </a:spcAft>
              <a:buSzPts val="1440"/>
              <a:buChar char="•"/>
              <a:defRPr/>
            </a:lvl2pPr>
            <a:lvl3pPr marL="1371600" lvl="2" indent="-320039" algn="l" rtl="0">
              <a:lnSpc>
                <a:spcPct val="90000"/>
              </a:lnSpc>
              <a:spcBef>
                <a:spcPts val="400"/>
              </a:spcBef>
              <a:spcAft>
                <a:spcPts val="0"/>
              </a:spcAft>
              <a:buSzPts val="1440"/>
              <a:buChar char="•"/>
              <a:defRPr/>
            </a:lvl3pPr>
            <a:lvl4pPr marL="1828800" lvl="3" indent="-320039" algn="l" rtl="0">
              <a:lnSpc>
                <a:spcPct val="90000"/>
              </a:lnSpc>
              <a:spcBef>
                <a:spcPts val="400"/>
              </a:spcBef>
              <a:spcAft>
                <a:spcPts val="0"/>
              </a:spcAft>
              <a:buSzPts val="1440"/>
              <a:buChar char="•"/>
              <a:defRPr/>
            </a:lvl4pPr>
            <a:lvl5pPr marL="2286000" lvl="4" indent="-320039" algn="l" rtl="0">
              <a:lnSpc>
                <a:spcPct val="90000"/>
              </a:lnSpc>
              <a:spcBef>
                <a:spcPts val="400"/>
              </a:spcBef>
              <a:spcAft>
                <a:spcPts val="0"/>
              </a:spcAft>
              <a:buSzPts val="1440"/>
              <a:buChar char="•"/>
              <a:defRPr/>
            </a:lvl5pPr>
            <a:lvl6pPr marL="2743200" lvl="5" indent="-320039" algn="l" rtl="0">
              <a:lnSpc>
                <a:spcPct val="90000"/>
              </a:lnSpc>
              <a:spcBef>
                <a:spcPts val="400"/>
              </a:spcBef>
              <a:spcAft>
                <a:spcPts val="0"/>
              </a:spcAft>
              <a:buSzPts val="1440"/>
              <a:buChar char="•"/>
              <a:defRPr/>
            </a:lvl6pPr>
            <a:lvl7pPr marL="3200400" lvl="6" indent="-320039" algn="l" rtl="0">
              <a:lnSpc>
                <a:spcPct val="90000"/>
              </a:lnSpc>
              <a:spcBef>
                <a:spcPts val="400"/>
              </a:spcBef>
              <a:spcAft>
                <a:spcPts val="0"/>
              </a:spcAft>
              <a:buSzPts val="1440"/>
              <a:buChar char="•"/>
              <a:defRPr/>
            </a:lvl7pPr>
            <a:lvl8pPr marL="3657600" lvl="7" indent="-320040" algn="l" rtl="0">
              <a:lnSpc>
                <a:spcPct val="90000"/>
              </a:lnSpc>
              <a:spcBef>
                <a:spcPts val="400"/>
              </a:spcBef>
              <a:spcAft>
                <a:spcPts val="0"/>
              </a:spcAft>
              <a:buSzPts val="1440"/>
              <a:buChar char="•"/>
              <a:defRPr/>
            </a:lvl8pPr>
            <a:lvl9pPr marL="4114800" lvl="8" indent="-320040" algn="l" rtl="0">
              <a:lnSpc>
                <a:spcPct val="90000"/>
              </a:lnSpc>
              <a:spcBef>
                <a:spcPts val="400"/>
              </a:spcBef>
              <a:spcAft>
                <a:spcPts val="400"/>
              </a:spcAft>
              <a:buSzPts val="1440"/>
              <a:buChar char="•"/>
              <a:defRPr/>
            </a:lvl9pPr>
          </a:lstStyle>
          <a:p>
            <a:endParaRPr/>
          </a:p>
        </p:txBody>
      </p:sp>
      <p:sp>
        <p:nvSpPr>
          <p:cNvPr id="20" name="Google Shape;20;p22"/>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22"/>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 name="Google Shape;22;p22"/>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2"/>
          <p:cNvSpPr/>
          <p:nvPr/>
        </p:nvSpPr>
        <p:spPr>
          <a:xfrm>
            <a:off x="0" y="6128028"/>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24" name="Google Shape;24;p22" descr="Logo for the Network of the National Library of Medicine"/>
          <p:cNvPicPr preferRelativeResize="0"/>
          <p:nvPr/>
        </p:nvPicPr>
        <p:blipFill rotWithShape="1">
          <a:blip r:embed="rId2">
            <a:alphaModFix/>
          </a:blip>
          <a:srcRect/>
          <a:stretch/>
        </p:blipFill>
        <p:spPr>
          <a:xfrm>
            <a:off x="225939" y="6238632"/>
            <a:ext cx="3590519" cy="5760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a:off x="1143000" y="1097280"/>
            <a:ext cx="3931800" cy="1737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000"/>
              <a:buFont typeface="Corbel"/>
              <a:buNone/>
              <a:defRPr sz="40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a:off x="5852159" y="1097280"/>
            <a:ext cx="5212200" cy="4663500"/>
          </a:xfrm>
          <a:prstGeom prst="rect">
            <a:avLst/>
          </a:prstGeom>
          <a:noFill/>
          <a:ln>
            <a:noFill/>
          </a:ln>
        </p:spPr>
        <p:txBody>
          <a:bodyPr spcFirstLastPara="1" wrap="square" lIns="91425" tIns="45700" rIns="91425" bIns="45700" anchor="t" anchorCtr="0">
            <a:normAutofit/>
          </a:bodyPr>
          <a:lstStyle>
            <a:lvl1pPr marL="457200" lvl="0" indent="-391160" algn="l" rtl="0">
              <a:lnSpc>
                <a:spcPct val="90000"/>
              </a:lnSpc>
              <a:spcBef>
                <a:spcPts val="1400"/>
              </a:spcBef>
              <a:spcAft>
                <a:spcPts val="0"/>
              </a:spcAft>
              <a:buSzPts val="2560"/>
              <a:buChar char="•"/>
              <a:defRPr sz="3200"/>
            </a:lvl1pPr>
            <a:lvl2pPr marL="914400" lvl="1" indent="-370840" algn="l" rtl="0">
              <a:lnSpc>
                <a:spcPct val="90000"/>
              </a:lnSpc>
              <a:spcBef>
                <a:spcPts val="200"/>
              </a:spcBef>
              <a:spcAft>
                <a:spcPts val="0"/>
              </a:spcAft>
              <a:buSzPts val="2240"/>
              <a:buChar char="•"/>
              <a:defRPr sz="2800"/>
            </a:lvl2pPr>
            <a:lvl3pPr marL="1371600" lvl="2" indent="-350519" algn="l" rtl="0">
              <a:lnSpc>
                <a:spcPct val="90000"/>
              </a:lnSpc>
              <a:spcBef>
                <a:spcPts val="400"/>
              </a:spcBef>
              <a:spcAft>
                <a:spcPts val="0"/>
              </a:spcAft>
              <a:buSzPts val="1920"/>
              <a:buChar char="•"/>
              <a:defRPr sz="2400"/>
            </a:lvl3pPr>
            <a:lvl4pPr marL="1828800" lvl="3" indent="-330200" algn="l" rtl="0">
              <a:lnSpc>
                <a:spcPct val="90000"/>
              </a:lnSpc>
              <a:spcBef>
                <a:spcPts val="400"/>
              </a:spcBef>
              <a:spcAft>
                <a:spcPts val="0"/>
              </a:spcAft>
              <a:buSzPts val="1600"/>
              <a:buChar char="•"/>
              <a:defRPr sz="2000"/>
            </a:lvl4pPr>
            <a:lvl5pPr marL="2286000" lvl="4" indent="-330200" algn="l" rtl="0">
              <a:lnSpc>
                <a:spcPct val="90000"/>
              </a:lnSpc>
              <a:spcBef>
                <a:spcPts val="400"/>
              </a:spcBef>
              <a:spcAft>
                <a:spcPts val="0"/>
              </a:spcAft>
              <a:buSzPts val="1600"/>
              <a:buChar char="•"/>
              <a:defRPr sz="2000"/>
            </a:lvl5pPr>
            <a:lvl6pPr marL="2743200" lvl="5" indent="-330200" algn="l" rtl="0">
              <a:lnSpc>
                <a:spcPct val="90000"/>
              </a:lnSpc>
              <a:spcBef>
                <a:spcPts val="400"/>
              </a:spcBef>
              <a:spcAft>
                <a:spcPts val="0"/>
              </a:spcAft>
              <a:buSzPts val="1600"/>
              <a:buChar char="•"/>
              <a:defRPr sz="2000"/>
            </a:lvl6pPr>
            <a:lvl7pPr marL="3200400" lvl="6" indent="-330200" algn="l" rtl="0">
              <a:lnSpc>
                <a:spcPct val="90000"/>
              </a:lnSpc>
              <a:spcBef>
                <a:spcPts val="400"/>
              </a:spcBef>
              <a:spcAft>
                <a:spcPts val="0"/>
              </a:spcAft>
              <a:buSzPts val="1600"/>
              <a:buChar char="•"/>
              <a:defRPr sz="2000"/>
            </a:lvl7pPr>
            <a:lvl8pPr marL="3657600" lvl="7" indent="-330200" algn="l" rtl="0">
              <a:lnSpc>
                <a:spcPct val="90000"/>
              </a:lnSpc>
              <a:spcBef>
                <a:spcPts val="400"/>
              </a:spcBef>
              <a:spcAft>
                <a:spcPts val="0"/>
              </a:spcAft>
              <a:buSzPts val="1600"/>
              <a:buChar char="•"/>
              <a:defRPr sz="2000"/>
            </a:lvl8pPr>
            <a:lvl9pPr marL="4114800" lvl="8" indent="-330200" algn="l" rtl="0">
              <a:lnSpc>
                <a:spcPct val="90000"/>
              </a:lnSpc>
              <a:spcBef>
                <a:spcPts val="400"/>
              </a:spcBef>
              <a:spcAft>
                <a:spcPts val="400"/>
              </a:spcAft>
              <a:buSzPts val="1600"/>
              <a:buChar char="•"/>
              <a:defRPr sz="2000"/>
            </a:lvl9pPr>
          </a:lstStyle>
          <a:p>
            <a:endParaRPr/>
          </a:p>
        </p:txBody>
      </p:sp>
      <p:sp>
        <p:nvSpPr>
          <p:cNvPr id="81" name="Google Shape;81;p29"/>
          <p:cNvSpPr txBox="1">
            <a:spLocks noGrp="1"/>
          </p:cNvSpPr>
          <p:nvPr>
            <p:ph type="body" idx="2"/>
          </p:nvPr>
        </p:nvSpPr>
        <p:spPr>
          <a:xfrm>
            <a:off x="1143000" y="2834640"/>
            <a:ext cx="3931800" cy="3017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360"/>
              <a:buNone/>
              <a:defRPr sz="1700"/>
            </a:lvl1pPr>
            <a:lvl2pPr marL="914400" lvl="1" indent="-228600" algn="l" rtl="0">
              <a:lnSpc>
                <a:spcPct val="90000"/>
              </a:lnSpc>
              <a:spcBef>
                <a:spcPts val="200"/>
              </a:spcBef>
              <a:spcAft>
                <a:spcPts val="0"/>
              </a:spcAft>
              <a:buSzPts val="960"/>
              <a:buNone/>
              <a:defRPr sz="1200"/>
            </a:lvl2pPr>
            <a:lvl3pPr marL="1371600" lvl="2" indent="-228600" algn="l" rtl="0">
              <a:lnSpc>
                <a:spcPct val="90000"/>
              </a:lnSpc>
              <a:spcBef>
                <a:spcPts val="400"/>
              </a:spcBef>
              <a:spcAft>
                <a:spcPts val="0"/>
              </a:spcAft>
              <a:buSzPts val="800"/>
              <a:buNone/>
              <a:defRPr sz="1000"/>
            </a:lvl3pPr>
            <a:lvl4pPr marL="1828800" lvl="3" indent="-228600" algn="l" rtl="0">
              <a:lnSpc>
                <a:spcPct val="90000"/>
              </a:lnSpc>
              <a:spcBef>
                <a:spcPts val="400"/>
              </a:spcBef>
              <a:spcAft>
                <a:spcPts val="0"/>
              </a:spcAft>
              <a:buSzPts val="720"/>
              <a:buNone/>
              <a:defRPr sz="900"/>
            </a:lvl4pPr>
            <a:lvl5pPr marL="2286000" lvl="4" indent="-228600" algn="l" rtl="0">
              <a:lnSpc>
                <a:spcPct val="90000"/>
              </a:lnSpc>
              <a:spcBef>
                <a:spcPts val="400"/>
              </a:spcBef>
              <a:spcAft>
                <a:spcPts val="0"/>
              </a:spcAft>
              <a:buSzPts val="720"/>
              <a:buNone/>
              <a:defRPr sz="900"/>
            </a:lvl5pPr>
            <a:lvl6pPr marL="2743200" lvl="5" indent="-228600" algn="l" rtl="0">
              <a:lnSpc>
                <a:spcPct val="90000"/>
              </a:lnSpc>
              <a:spcBef>
                <a:spcPts val="400"/>
              </a:spcBef>
              <a:spcAft>
                <a:spcPts val="0"/>
              </a:spcAft>
              <a:buSzPts val="720"/>
              <a:buNone/>
              <a:defRPr sz="900"/>
            </a:lvl6pPr>
            <a:lvl7pPr marL="3200400" lvl="6" indent="-228600" algn="l" rtl="0">
              <a:lnSpc>
                <a:spcPct val="90000"/>
              </a:lnSpc>
              <a:spcBef>
                <a:spcPts val="400"/>
              </a:spcBef>
              <a:spcAft>
                <a:spcPts val="0"/>
              </a:spcAft>
              <a:buSzPts val="720"/>
              <a:buNone/>
              <a:defRPr sz="900"/>
            </a:lvl7pPr>
            <a:lvl8pPr marL="3657600" lvl="7" indent="-228600" algn="l" rtl="0">
              <a:lnSpc>
                <a:spcPct val="90000"/>
              </a:lnSpc>
              <a:spcBef>
                <a:spcPts val="400"/>
              </a:spcBef>
              <a:spcAft>
                <a:spcPts val="0"/>
              </a:spcAft>
              <a:buSzPts val="720"/>
              <a:buNone/>
              <a:defRPr sz="900"/>
            </a:lvl8pPr>
            <a:lvl9pPr marL="4114800" lvl="8" indent="-228600" algn="l" rtl="0">
              <a:lnSpc>
                <a:spcPct val="90000"/>
              </a:lnSpc>
              <a:spcBef>
                <a:spcPts val="400"/>
              </a:spcBef>
              <a:spcAft>
                <a:spcPts val="400"/>
              </a:spcAft>
              <a:buSzPts val="720"/>
              <a:buNone/>
              <a:defRPr sz="900"/>
            </a:lvl9pPr>
          </a:lstStyle>
          <a:p>
            <a:endParaRPr/>
          </a:p>
        </p:txBody>
      </p:sp>
      <p:sp>
        <p:nvSpPr>
          <p:cNvPr id="82" name="Google Shape;82;p29"/>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31"/>
          <p:cNvSpPr txBox="1">
            <a:spLocks noGrp="1"/>
          </p:cNvSpPr>
          <p:nvPr>
            <p:ph type="body" idx="1"/>
          </p:nvPr>
        </p:nvSpPr>
        <p:spPr>
          <a:xfrm rot="5400000">
            <a:off x="4060072" y="-859799"/>
            <a:ext cx="4038600" cy="98730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400"/>
              </a:spcBef>
              <a:spcAft>
                <a:spcPts val="0"/>
              </a:spcAft>
              <a:buSzPts val="1440"/>
              <a:buChar char="•"/>
              <a:defRPr/>
            </a:lvl1pPr>
            <a:lvl2pPr marL="914400" lvl="1" indent="-320040" algn="l" rtl="0">
              <a:lnSpc>
                <a:spcPct val="90000"/>
              </a:lnSpc>
              <a:spcBef>
                <a:spcPts val="200"/>
              </a:spcBef>
              <a:spcAft>
                <a:spcPts val="0"/>
              </a:spcAft>
              <a:buSzPts val="1440"/>
              <a:buChar char="•"/>
              <a:defRPr/>
            </a:lvl2pPr>
            <a:lvl3pPr marL="1371600" lvl="2" indent="-320039" algn="l" rtl="0">
              <a:lnSpc>
                <a:spcPct val="90000"/>
              </a:lnSpc>
              <a:spcBef>
                <a:spcPts val="400"/>
              </a:spcBef>
              <a:spcAft>
                <a:spcPts val="0"/>
              </a:spcAft>
              <a:buSzPts val="1440"/>
              <a:buChar char="•"/>
              <a:defRPr/>
            </a:lvl3pPr>
            <a:lvl4pPr marL="1828800" lvl="3" indent="-320039" algn="l" rtl="0">
              <a:lnSpc>
                <a:spcPct val="90000"/>
              </a:lnSpc>
              <a:spcBef>
                <a:spcPts val="400"/>
              </a:spcBef>
              <a:spcAft>
                <a:spcPts val="0"/>
              </a:spcAft>
              <a:buSzPts val="1440"/>
              <a:buChar char="•"/>
              <a:defRPr/>
            </a:lvl4pPr>
            <a:lvl5pPr marL="2286000" lvl="4" indent="-320039" algn="l" rtl="0">
              <a:lnSpc>
                <a:spcPct val="90000"/>
              </a:lnSpc>
              <a:spcBef>
                <a:spcPts val="400"/>
              </a:spcBef>
              <a:spcAft>
                <a:spcPts val="0"/>
              </a:spcAft>
              <a:buSzPts val="1440"/>
              <a:buChar char="•"/>
              <a:defRPr/>
            </a:lvl5pPr>
            <a:lvl6pPr marL="2743200" lvl="5" indent="-320039" algn="l" rtl="0">
              <a:lnSpc>
                <a:spcPct val="90000"/>
              </a:lnSpc>
              <a:spcBef>
                <a:spcPts val="400"/>
              </a:spcBef>
              <a:spcAft>
                <a:spcPts val="0"/>
              </a:spcAft>
              <a:buSzPts val="1440"/>
              <a:buChar char="•"/>
              <a:defRPr/>
            </a:lvl6pPr>
            <a:lvl7pPr marL="3200400" lvl="6" indent="-320039" algn="l" rtl="0">
              <a:lnSpc>
                <a:spcPct val="90000"/>
              </a:lnSpc>
              <a:spcBef>
                <a:spcPts val="400"/>
              </a:spcBef>
              <a:spcAft>
                <a:spcPts val="0"/>
              </a:spcAft>
              <a:buSzPts val="1440"/>
              <a:buChar char="•"/>
              <a:defRPr/>
            </a:lvl7pPr>
            <a:lvl8pPr marL="3657600" lvl="7" indent="-320040" algn="l" rtl="0">
              <a:lnSpc>
                <a:spcPct val="90000"/>
              </a:lnSpc>
              <a:spcBef>
                <a:spcPts val="400"/>
              </a:spcBef>
              <a:spcAft>
                <a:spcPts val="0"/>
              </a:spcAft>
              <a:buSzPts val="1440"/>
              <a:buChar char="•"/>
              <a:defRPr/>
            </a:lvl8pPr>
            <a:lvl9pPr marL="4114800" lvl="8" indent="-320040" algn="l" rtl="0">
              <a:lnSpc>
                <a:spcPct val="90000"/>
              </a:lnSpc>
              <a:spcBef>
                <a:spcPts val="400"/>
              </a:spcBef>
              <a:spcAft>
                <a:spcPts val="400"/>
              </a:spcAft>
              <a:buSzPts val="1440"/>
              <a:buChar char="•"/>
              <a:defRPr/>
            </a:lvl9pPr>
          </a:lstStyle>
          <a:p>
            <a:endParaRPr/>
          </a:p>
        </p:txBody>
      </p:sp>
      <p:sp>
        <p:nvSpPr>
          <p:cNvPr id="87" name="Google Shape;87;p31"/>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31"/>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32"/>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p32"/>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400"/>
              </a:spcBef>
              <a:spcAft>
                <a:spcPts val="0"/>
              </a:spcAft>
              <a:buSzPts val="1440"/>
              <a:buChar char="•"/>
              <a:defRPr/>
            </a:lvl1pPr>
            <a:lvl2pPr marL="914400" lvl="1" indent="-320040" algn="l" rtl="0">
              <a:lnSpc>
                <a:spcPct val="90000"/>
              </a:lnSpc>
              <a:spcBef>
                <a:spcPts val="200"/>
              </a:spcBef>
              <a:spcAft>
                <a:spcPts val="0"/>
              </a:spcAft>
              <a:buSzPts val="1440"/>
              <a:buChar char="•"/>
              <a:defRPr/>
            </a:lvl2pPr>
            <a:lvl3pPr marL="1371600" lvl="2" indent="-320039" algn="l" rtl="0">
              <a:lnSpc>
                <a:spcPct val="90000"/>
              </a:lnSpc>
              <a:spcBef>
                <a:spcPts val="400"/>
              </a:spcBef>
              <a:spcAft>
                <a:spcPts val="0"/>
              </a:spcAft>
              <a:buSzPts val="1440"/>
              <a:buChar char="•"/>
              <a:defRPr/>
            </a:lvl3pPr>
            <a:lvl4pPr marL="1828800" lvl="3" indent="-320039" algn="l" rtl="0">
              <a:lnSpc>
                <a:spcPct val="90000"/>
              </a:lnSpc>
              <a:spcBef>
                <a:spcPts val="400"/>
              </a:spcBef>
              <a:spcAft>
                <a:spcPts val="0"/>
              </a:spcAft>
              <a:buSzPts val="1440"/>
              <a:buChar char="•"/>
              <a:defRPr/>
            </a:lvl4pPr>
            <a:lvl5pPr marL="2286000" lvl="4" indent="-320039" algn="l" rtl="0">
              <a:lnSpc>
                <a:spcPct val="90000"/>
              </a:lnSpc>
              <a:spcBef>
                <a:spcPts val="400"/>
              </a:spcBef>
              <a:spcAft>
                <a:spcPts val="0"/>
              </a:spcAft>
              <a:buSzPts val="1440"/>
              <a:buChar char="•"/>
              <a:defRPr/>
            </a:lvl5pPr>
            <a:lvl6pPr marL="2743200" lvl="5" indent="-320039" algn="l" rtl="0">
              <a:lnSpc>
                <a:spcPct val="90000"/>
              </a:lnSpc>
              <a:spcBef>
                <a:spcPts val="400"/>
              </a:spcBef>
              <a:spcAft>
                <a:spcPts val="0"/>
              </a:spcAft>
              <a:buSzPts val="1440"/>
              <a:buChar char="•"/>
              <a:defRPr/>
            </a:lvl6pPr>
            <a:lvl7pPr marL="3200400" lvl="6" indent="-320039" algn="l" rtl="0">
              <a:lnSpc>
                <a:spcPct val="90000"/>
              </a:lnSpc>
              <a:spcBef>
                <a:spcPts val="400"/>
              </a:spcBef>
              <a:spcAft>
                <a:spcPts val="0"/>
              </a:spcAft>
              <a:buSzPts val="1440"/>
              <a:buChar char="•"/>
              <a:defRPr/>
            </a:lvl7pPr>
            <a:lvl8pPr marL="3657600" lvl="7" indent="-320040" algn="l" rtl="0">
              <a:lnSpc>
                <a:spcPct val="90000"/>
              </a:lnSpc>
              <a:spcBef>
                <a:spcPts val="400"/>
              </a:spcBef>
              <a:spcAft>
                <a:spcPts val="0"/>
              </a:spcAft>
              <a:buSzPts val="1440"/>
              <a:buChar char="•"/>
              <a:defRPr/>
            </a:lvl8pPr>
            <a:lvl9pPr marL="4114800" lvl="8" indent="-320040" algn="l" rtl="0">
              <a:lnSpc>
                <a:spcPct val="90000"/>
              </a:lnSpc>
              <a:spcBef>
                <a:spcPts val="400"/>
              </a:spcBef>
              <a:spcAft>
                <a:spcPts val="400"/>
              </a:spcAft>
              <a:buSzPts val="1440"/>
              <a:buChar char="•"/>
              <a:defRPr/>
            </a:lvl9pPr>
          </a:lstStyle>
          <a:p>
            <a:endParaRPr/>
          </a:p>
        </p:txBody>
      </p:sp>
      <p:sp>
        <p:nvSpPr>
          <p:cNvPr id="92" name="Google Shape;92;p32"/>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32"/>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94"/>
        <p:cNvGrpSpPr/>
        <p:nvPr/>
      </p:nvGrpSpPr>
      <p:grpSpPr>
        <a:xfrm>
          <a:off x="0" y="0"/>
          <a:ext cx="0" cy="0"/>
          <a:chOff x="0" y="0"/>
          <a:chExt cx="0" cy="0"/>
        </a:xfrm>
      </p:grpSpPr>
      <p:sp>
        <p:nvSpPr>
          <p:cNvPr id="95" name="Google Shape;95;g187f4b98c2b_0_184"/>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g187f4b98c2b_0_184"/>
          <p:cNvSpPr txBox="1">
            <a:spLocks noGrp="1"/>
          </p:cNvSpPr>
          <p:nvPr>
            <p:ph type="body" idx="1"/>
          </p:nvPr>
        </p:nvSpPr>
        <p:spPr>
          <a:xfrm>
            <a:off x="609599" y="1780032"/>
            <a:ext cx="109728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spcBef>
                <a:spcPts val="500"/>
              </a:spcBef>
              <a:spcAft>
                <a:spcPts val="0"/>
              </a:spcAft>
              <a:buClr>
                <a:schemeClr val="dk1"/>
              </a:buClr>
              <a:buSzPts val="2400"/>
              <a:buChar char="•"/>
              <a:defRPr/>
            </a:lvl6pPr>
            <a:lvl7pPr marL="3200400" lvl="6" indent="-381000" algn="l" rtl="0">
              <a:spcBef>
                <a:spcPts val="500"/>
              </a:spcBef>
              <a:spcAft>
                <a:spcPts val="0"/>
              </a:spcAft>
              <a:buClr>
                <a:schemeClr val="dk1"/>
              </a:buClr>
              <a:buSzPts val="2400"/>
              <a:buChar char="•"/>
              <a:defRPr/>
            </a:lvl7pPr>
            <a:lvl8pPr marL="3657600" lvl="7" indent="-381000" algn="l" rtl="0">
              <a:spcBef>
                <a:spcPts val="500"/>
              </a:spcBef>
              <a:spcAft>
                <a:spcPts val="0"/>
              </a:spcAft>
              <a:buClr>
                <a:schemeClr val="dk1"/>
              </a:buClr>
              <a:buSzPts val="2400"/>
              <a:buChar char="•"/>
              <a:defRPr/>
            </a:lvl8pPr>
            <a:lvl9pPr marL="4114800" lvl="8" indent="-381000" algn="l" rtl="0">
              <a:spcBef>
                <a:spcPts val="500"/>
              </a:spcBef>
              <a:spcAft>
                <a:spcPts val="400"/>
              </a:spcAft>
              <a:buClr>
                <a:schemeClr val="dk1"/>
              </a:buClr>
              <a:buSzPts val="2400"/>
              <a:buChar char="•"/>
              <a:defRPr/>
            </a:lvl9pPr>
          </a:lstStyle>
          <a:p>
            <a:endParaRPr/>
          </a:p>
        </p:txBody>
      </p:sp>
      <p:sp>
        <p:nvSpPr>
          <p:cNvPr id="97" name="Google Shape;97;g187f4b98c2b_0_184"/>
          <p:cNvSpPr txBox="1">
            <a:spLocks noGrp="1"/>
          </p:cNvSpPr>
          <p:nvPr>
            <p:ph type="ftr" idx="11"/>
          </p:nvPr>
        </p:nvSpPr>
        <p:spPr>
          <a:xfrm>
            <a:off x="1026596" y="6467744"/>
            <a:ext cx="4517100" cy="164100"/>
          </a:xfrm>
          <a:prstGeom prst="rect">
            <a:avLst/>
          </a:prstGeom>
          <a:noFill/>
          <a:ln>
            <a:noFill/>
          </a:ln>
        </p:spPr>
        <p:txBody>
          <a:bodyPr spcFirstLastPara="1" wrap="square" lIns="0" tIns="0" rIns="0" bIns="0" anchor="ctr" anchorCtr="0">
            <a:spAutoFit/>
          </a:bodyPr>
          <a:lstStyle>
            <a:lvl1pPr lvl="0" algn="l" rtl="0">
              <a:spcBef>
                <a:spcPts val="0"/>
              </a:spcBef>
              <a:spcAft>
                <a:spcPts val="0"/>
              </a:spcAft>
              <a:buSzPts val="1400"/>
              <a:buNone/>
              <a:defRPr sz="1100">
                <a:solidFill>
                  <a:schemeClr val="dk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g187f4b98c2b_0_184"/>
          <p:cNvSpPr txBox="1">
            <a:spLocks noGrp="1"/>
          </p:cNvSpPr>
          <p:nvPr>
            <p:ph type="sldNum" idx="12"/>
          </p:nvPr>
        </p:nvSpPr>
        <p:spPr>
          <a:xfrm>
            <a:off x="609600" y="6457702"/>
            <a:ext cx="339600" cy="169200"/>
          </a:xfrm>
          <a:prstGeom prst="rect">
            <a:avLst/>
          </a:prstGeom>
          <a:noFill/>
          <a:ln>
            <a:noFill/>
          </a:ln>
        </p:spPr>
        <p:txBody>
          <a:bodyPr spcFirstLastPara="1" wrap="square" lIns="0" tIns="0" rIns="0" bIns="0" anchor="ctr" anchorCtr="0">
            <a:spAutoFit/>
          </a:bodyPr>
          <a:lstStyle>
            <a:lvl1pPr marL="0" lvl="0" indent="0" algn="l" rtl="0">
              <a:spcBef>
                <a:spcPts val="0"/>
              </a:spcBef>
              <a:buNone/>
              <a:defRPr sz="1100">
                <a:solidFill>
                  <a:schemeClr val="dk1"/>
                </a:solidFill>
                <a:latin typeface="Arial"/>
                <a:ea typeface="Arial"/>
                <a:cs typeface="Arial"/>
                <a:sym typeface="Arial"/>
              </a:defRPr>
            </a:lvl1pPr>
            <a:lvl2pPr marL="0" lvl="1" indent="0" algn="l" rtl="0">
              <a:spcBef>
                <a:spcPts val="0"/>
              </a:spcBef>
              <a:buNone/>
              <a:defRPr sz="1100">
                <a:solidFill>
                  <a:schemeClr val="dk1"/>
                </a:solidFill>
                <a:latin typeface="Arial"/>
                <a:ea typeface="Arial"/>
                <a:cs typeface="Arial"/>
                <a:sym typeface="Arial"/>
              </a:defRPr>
            </a:lvl2pPr>
            <a:lvl3pPr marL="0" lvl="2" indent="0" algn="l" rtl="0">
              <a:spcBef>
                <a:spcPts val="0"/>
              </a:spcBef>
              <a:buNone/>
              <a:defRPr sz="1100">
                <a:solidFill>
                  <a:schemeClr val="dk1"/>
                </a:solidFill>
                <a:latin typeface="Arial"/>
                <a:ea typeface="Arial"/>
                <a:cs typeface="Arial"/>
                <a:sym typeface="Arial"/>
              </a:defRPr>
            </a:lvl3pPr>
            <a:lvl4pPr marL="0" lvl="3" indent="0" algn="l" rtl="0">
              <a:spcBef>
                <a:spcPts val="0"/>
              </a:spcBef>
              <a:buNone/>
              <a:defRPr sz="1100">
                <a:solidFill>
                  <a:schemeClr val="dk1"/>
                </a:solidFill>
                <a:latin typeface="Arial"/>
                <a:ea typeface="Arial"/>
                <a:cs typeface="Arial"/>
                <a:sym typeface="Arial"/>
              </a:defRPr>
            </a:lvl4pPr>
            <a:lvl5pPr marL="0" lvl="4" indent="0" algn="l" rtl="0">
              <a:spcBef>
                <a:spcPts val="0"/>
              </a:spcBef>
              <a:buNone/>
              <a:defRPr sz="1100">
                <a:solidFill>
                  <a:schemeClr val="dk1"/>
                </a:solidFill>
                <a:latin typeface="Arial"/>
                <a:ea typeface="Arial"/>
                <a:cs typeface="Arial"/>
                <a:sym typeface="Arial"/>
              </a:defRPr>
            </a:lvl5pPr>
            <a:lvl6pPr marL="0" lvl="5" indent="0" algn="l" rtl="0">
              <a:spcBef>
                <a:spcPts val="0"/>
              </a:spcBef>
              <a:buNone/>
              <a:defRPr sz="1100">
                <a:solidFill>
                  <a:schemeClr val="dk1"/>
                </a:solidFill>
                <a:latin typeface="Arial"/>
                <a:ea typeface="Arial"/>
                <a:cs typeface="Arial"/>
                <a:sym typeface="Arial"/>
              </a:defRPr>
            </a:lvl6pPr>
            <a:lvl7pPr marL="0" lvl="6" indent="0" algn="l" rtl="0">
              <a:spcBef>
                <a:spcPts val="0"/>
              </a:spcBef>
              <a:buNone/>
              <a:defRPr sz="1100">
                <a:solidFill>
                  <a:schemeClr val="dk1"/>
                </a:solidFill>
                <a:latin typeface="Arial"/>
                <a:ea typeface="Arial"/>
                <a:cs typeface="Arial"/>
                <a:sym typeface="Arial"/>
              </a:defRPr>
            </a:lvl7pPr>
            <a:lvl8pPr marL="0" lvl="7" indent="0" algn="l" rtl="0">
              <a:spcBef>
                <a:spcPts val="0"/>
              </a:spcBef>
              <a:buNone/>
              <a:defRPr sz="1100">
                <a:solidFill>
                  <a:schemeClr val="dk1"/>
                </a:solidFill>
                <a:latin typeface="Arial"/>
                <a:ea typeface="Arial"/>
                <a:cs typeface="Arial"/>
                <a:sym typeface="Arial"/>
              </a:defRPr>
            </a:lvl8pPr>
            <a:lvl9pPr marL="0" lvl="8" indent="0" algn="l" rtl="0">
              <a:spcBef>
                <a:spcPts val="0"/>
              </a:spcBef>
              <a:buNone/>
              <a:defRPr sz="11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3824">
          <p15:clr>
            <a:srgbClr val="FBAE40"/>
          </p15:clr>
        </p15:guide>
        <p15:guide id="2" pos="3840">
          <p15:clr>
            <a:srgbClr val="FBAE40"/>
          </p15:clr>
        </p15:guide>
        <p15:guide id="3" pos="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p:bg>
      <p:bgPr>
        <a:solidFill>
          <a:schemeClr val="dk2"/>
        </a:solidFill>
        <a:effectLst/>
      </p:bgPr>
    </p:bg>
    <p:spTree>
      <p:nvGrpSpPr>
        <p:cNvPr id="1" name="Shape 99"/>
        <p:cNvGrpSpPr/>
        <p:nvPr/>
      </p:nvGrpSpPr>
      <p:grpSpPr>
        <a:xfrm>
          <a:off x="0" y="0"/>
          <a:ext cx="0" cy="0"/>
          <a:chOff x="0" y="0"/>
          <a:chExt cx="0" cy="0"/>
        </a:xfrm>
      </p:grpSpPr>
      <p:sp>
        <p:nvSpPr>
          <p:cNvPr id="100" name="Google Shape;100;g18a77a495d9_1_768"/>
          <p:cNvSpPr txBox="1">
            <a:spLocks noGrp="1"/>
          </p:cNvSpPr>
          <p:nvPr>
            <p:ph type="title"/>
          </p:nvPr>
        </p:nvSpPr>
        <p:spPr>
          <a:xfrm>
            <a:off x="917363" y="1949471"/>
            <a:ext cx="10685700" cy="40881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rgbClr val="FFFFFF"/>
              </a:buClr>
              <a:buSzPts val="7200"/>
              <a:buFont typeface="Arial"/>
              <a:buNone/>
              <a:defRPr sz="72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g18a77a495d9_1_768"/>
          <p:cNvSpPr/>
          <p:nvPr/>
        </p:nvSpPr>
        <p:spPr>
          <a:xfrm>
            <a:off x="10559823" y="6163226"/>
            <a:ext cx="1022353" cy="446447"/>
          </a:xfrm>
          <a:custGeom>
            <a:avLst/>
            <a:gdLst/>
            <a:ahLst/>
            <a:cxnLst/>
            <a:rect l="l" t="t" r="r" b="b"/>
            <a:pathLst>
              <a:path w="511" h="221" extrusionOk="0">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lt1"/>
          </a:solid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g1b0571cebe9_13_7"/>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g1b0571cebe9_13_7"/>
          <p:cNvSpPr txBox="1">
            <a:spLocks noGrp="1"/>
          </p:cNvSpPr>
          <p:nvPr>
            <p:ph type="body" idx="1"/>
          </p:nvPr>
        </p:nvSpPr>
        <p:spPr>
          <a:xfrm>
            <a:off x="1261872" y="1828800"/>
            <a:ext cx="85953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12" name="Google Shape;112;g1b0571cebe9_13_7"/>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1b0571cebe9_13_7"/>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g1b0571cebe9_13_7"/>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g1b0571cebe9_13_13"/>
          <p:cNvSpPr txBox="1">
            <a:spLocks noGrp="1"/>
          </p:cNvSpPr>
          <p:nvPr>
            <p:ph type="title"/>
          </p:nvPr>
        </p:nvSpPr>
        <p:spPr>
          <a:xfrm>
            <a:off x="1261872" y="758952"/>
            <a:ext cx="9418320" cy="404164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dk1"/>
              </a:buClr>
              <a:buSzPts val="7200"/>
              <a:buFont typeface="Century Schoolbook"/>
              <a:buNone/>
              <a:defRPr sz="7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g1b0571cebe9_13_13"/>
          <p:cNvSpPr txBox="1">
            <a:spLocks noGrp="1"/>
          </p:cNvSpPr>
          <p:nvPr>
            <p:ph type="body" idx="1"/>
          </p:nvPr>
        </p:nvSpPr>
        <p:spPr>
          <a:xfrm>
            <a:off x="1261872" y="4800600"/>
            <a:ext cx="9418320" cy="1691640"/>
          </a:xfrm>
          <a:prstGeom prst="rect">
            <a:avLst/>
          </a:prstGeom>
          <a:noFill/>
          <a:ln>
            <a:noFill/>
          </a:ln>
        </p:spPr>
        <p:txBody>
          <a:bodyPr spcFirstLastPara="1" wrap="square" lIns="91425" tIns="45700" rIns="91425" bIns="45700" anchor="t" anchorCtr="0">
            <a:normAutofit/>
          </a:bodyPr>
          <a:lstStyle>
            <a:lvl1pPr marL="457200" lvl="0" indent="-228600" algn="l">
              <a:lnSpc>
                <a:spcPct val="95000"/>
              </a:lnSpc>
              <a:spcBef>
                <a:spcPts val="1400"/>
              </a:spcBef>
              <a:spcAft>
                <a:spcPts val="0"/>
              </a:spcAft>
              <a:buSzPts val="1760"/>
              <a:buNone/>
              <a:defRPr sz="2200">
                <a:solidFill>
                  <a:srgbClr val="595959"/>
                </a:solidFill>
              </a:defRPr>
            </a:lvl1pPr>
            <a:lvl2pPr marL="914400" lvl="1" indent="-228600" algn="l">
              <a:lnSpc>
                <a:spcPct val="90000"/>
              </a:lnSpc>
              <a:spcBef>
                <a:spcPts val="300"/>
              </a:spcBef>
              <a:spcAft>
                <a:spcPts val="0"/>
              </a:spcAft>
              <a:buSzPts val="1800"/>
              <a:buNone/>
              <a:defRPr sz="1800">
                <a:solidFill>
                  <a:srgbClr val="888888"/>
                </a:solidFill>
              </a:defRPr>
            </a:lvl2pPr>
            <a:lvl3pPr marL="1371600" lvl="2" indent="-228600" algn="l">
              <a:lnSpc>
                <a:spcPct val="90000"/>
              </a:lnSpc>
              <a:spcBef>
                <a:spcPts val="300"/>
              </a:spcBef>
              <a:spcAft>
                <a:spcPts val="0"/>
              </a:spcAft>
              <a:buSzPts val="1600"/>
              <a:buNone/>
              <a:defRPr sz="1600">
                <a:solidFill>
                  <a:srgbClr val="888888"/>
                </a:solidFill>
              </a:defRPr>
            </a:lvl3pPr>
            <a:lvl4pPr marL="1828800" lvl="3" indent="-228600" algn="l">
              <a:lnSpc>
                <a:spcPct val="90000"/>
              </a:lnSpc>
              <a:spcBef>
                <a:spcPts val="300"/>
              </a:spcBef>
              <a:spcAft>
                <a:spcPts val="0"/>
              </a:spcAft>
              <a:buSzPts val="1400"/>
              <a:buNone/>
              <a:defRPr sz="1400">
                <a:solidFill>
                  <a:srgbClr val="888888"/>
                </a:solidFill>
              </a:defRPr>
            </a:lvl4pPr>
            <a:lvl5pPr marL="2286000" lvl="4" indent="-228600" algn="l">
              <a:lnSpc>
                <a:spcPct val="90000"/>
              </a:lnSpc>
              <a:spcBef>
                <a:spcPts val="300"/>
              </a:spcBef>
              <a:spcAft>
                <a:spcPts val="0"/>
              </a:spcAft>
              <a:buSzPts val="1400"/>
              <a:buNone/>
              <a:defRPr sz="1400">
                <a:solidFill>
                  <a:srgbClr val="888888"/>
                </a:solidFill>
              </a:defRPr>
            </a:lvl5pPr>
            <a:lvl6pPr marL="2743200" lvl="5" indent="-228600" algn="l">
              <a:lnSpc>
                <a:spcPct val="90000"/>
              </a:lnSpc>
              <a:spcBef>
                <a:spcPts val="300"/>
              </a:spcBef>
              <a:spcAft>
                <a:spcPts val="0"/>
              </a:spcAft>
              <a:buSzPts val="1400"/>
              <a:buNone/>
              <a:defRPr sz="1400">
                <a:solidFill>
                  <a:srgbClr val="888888"/>
                </a:solidFill>
              </a:defRPr>
            </a:lvl6pPr>
            <a:lvl7pPr marL="3200400" lvl="6" indent="-228600" algn="l">
              <a:lnSpc>
                <a:spcPct val="90000"/>
              </a:lnSpc>
              <a:spcBef>
                <a:spcPts val="300"/>
              </a:spcBef>
              <a:spcAft>
                <a:spcPts val="0"/>
              </a:spcAft>
              <a:buSzPts val="1400"/>
              <a:buNone/>
              <a:defRPr sz="1400">
                <a:solidFill>
                  <a:srgbClr val="888888"/>
                </a:solidFill>
              </a:defRPr>
            </a:lvl7pPr>
            <a:lvl8pPr marL="3657600" lvl="7" indent="-228600" algn="l">
              <a:lnSpc>
                <a:spcPct val="90000"/>
              </a:lnSpc>
              <a:spcBef>
                <a:spcPts val="300"/>
              </a:spcBef>
              <a:spcAft>
                <a:spcPts val="0"/>
              </a:spcAft>
              <a:buSzPts val="1400"/>
              <a:buNone/>
              <a:defRPr sz="1400">
                <a:solidFill>
                  <a:srgbClr val="888888"/>
                </a:solidFill>
              </a:defRPr>
            </a:lvl8pPr>
            <a:lvl9pPr marL="4114800" lvl="8" indent="-228600" algn="l">
              <a:lnSpc>
                <a:spcPct val="90000"/>
              </a:lnSpc>
              <a:spcBef>
                <a:spcPts val="300"/>
              </a:spcBef>
              <a:spcAft>
                <a:spcPts val="300"/>
              </a:spcAft>
              <a:buSzPts val="1400"/>
              <a:buNone/>
              <a:defRPr sz="1400">
                <a:solidFill>
                  <a:srgbClr val="888888"/>
                </a:solidFill>
              </a:defRPr>
            </a:lvl9pPr>
          </a:lstStyle>
          <a:p>
            <a:endParaRPr/>
          </a:p>
        </p:txBody>
      </p:sp>
      <p:sp>
        <p:nvSpPr>
          <p:cNvPr id="118" name="Google Shape;118;g1b0571cebe9_13_13"/>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1b0571cebe9_13_13"/>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1b0571cebe9_13_13"/>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21" name="Google Shape;121;g1b0571cebe9_13_13"/>
          <p:cNvSpPr/>
          <p:nvPr/>
        </p:nvSpPr>
        <p:spPr>
          <a:xfrm>
            <a:off x="0" y="0"/>
            <a:ext cx="4572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g1b0571cebe9_13_20"/>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1b0571cebe9_13_20"/>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1b0571cebe9_13_20"/>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1B1E3D"/>
        </a:solidFill>
        <a:effectLst/>
      </p:bgPr>
    </p:bg>
    <p:spTree>
      <p:nvGrpSpPr>
        <p:cNvPr id="1" name="Shape 126"/>
        <p:cNvGrpSpPr/>
        <p:nvPr/>
      </p:nvGrpSpPr>
      <p:grpSpPr>
        <a:xfrm>
          <a:off x="0" y="0"/>
          <a:ext cx="0" cy="0"/>
          <a:chOff x="0" y="0"/>
          <a:chExt cx="0" cy="0"/>
        </a:xfrm>
      </p:grpSpPr>
      <p:sp>
        <p:nvSpPr>
          <p:cNvPr id="127" name="Google Shape;127;g1b0571cebe9_13_24"/>
          <p:cNvSpPr txBox="1">
            <a:spLocks noGrp="1"/>
          </p:cNvSpPr>
          <p:nvPr>
            <p:ph type="ctrTitle"/>
          </p:nvPr>
        </p:nvSpPr>
        <p:spPr>
          <a:xfrm>
            <a:off x="1261872" y="758952"/>
            <a:ext cx="9418320" cy="404164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7200"/>
              <a:buFont typeface="Century Schoolbook"/>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g1b0571cebe9_13_24"/>
          <p:cNvSpPr txBox="1">
            <a:spLocks noGrp="1"/>
          </p:cNvSpPr>
          <p:nvPr>
            <p:ph type="subTitle" idx="1"/>
          </p:nvPr>
        </p:nvSpPr>
        <p:spPr>
          <a:xfrm>
            <a:off x="1261872" y="4800600"/>
            <a:ext cx="9418320" cy="169164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400"/>
              </a:spcBef>
              <a:spcAft>
                <a:spcPts val="0"/>
              </a:spcAft>
              <a:buSzPts val="1760"/>
              <a:buNone/>
              <a:defRPr sz="2200">
                <a:solidFill>
                  <a:srgbClr val="BFBFBF"/>
                </a:solidFill>
              </a:defRPr>
            </a:lvl1pPr>
            <a:lvl2pPr lvl="1" algn="ctr">
              <a:lnSpc>
                <a:spcPct val="90000"/>
              </a:lnSpc>
              <a:spcBef>
                <a:spcPts val="300"/>
              </a:spcBef>
              <a:spcAft>
                <a:spcPts val="0"/>
              </a:spcAft>
              <a:buSzPts val="2200"/>
              <a:buNone/>
              <a:defRPr sz="2200"/>
            </a:lvl2pPr>
            <a:lvl3pPr lvl="2" algn="ctr">
              <a:lnSpc>
                <a:spcPct val="90000"/>
              </a:lnSpc>
              <a:spcBef>
                <a:spcPts val="300"/>
              </a:spcBef>
              <a:spcAft>
                <a:spcPts val="0"/>
              </a:spcAft>
              <a:buSzPts val="2200"/>
              <a:buNone/>
              <a:defRPr sz="2200"/>
            </a:lvl3pPr>
            <a:lvl4pPr lvl="3" algn="ctr">
              <a:lnSpc>
                <a:spcPct val="90000"/>
              </a:lnSpc>
              <a:spcBef>
                <a:spcPts val="300"/>
              </a:spcBef>
              <a:spcAft>
                <a:spcPts val="0"/>
              </a:spcAft>
              <a:buSzPts val="2000"/>
              <a:buNone/>
              <a:defRPr sz="2000"/>
            </a:lvl4pPr>
            <a:lvl5pPr lvl="4" algn="ctr">
              <a:lnSpc>
                <a:spcPct val="90000"/>
              </a:lnSpc>
              <a:spcBef>
                <a:spcPts val="300"/>
              </a:spcBef>
              <a:spcAft>
                <a:spcPts val="0"/>
              </a:spcAft>
              <a:buSzPts val="2000"/>
              <a:buNone/>
              <a:defRPr sz="2000"/>
            </a:lvl5pPr>
            <a:lvl6pPr lvl="5" algn="ctr">
              <a:lnSpc>
                <a:spcPct val="90000"/>
              </a:lnSpc>
              <a:spcBef>
                <a:spcPts val="300"/>
              </a:spcBef>
              <a:spcAft>
                <a:spcPts val="0"/>
              </a:spcAft>
              <a:buSzPts val="2000"/>
              <a:buNone/>
              <a:defRPr sz="2000"/>
            </a:lvl6pPr>
            <a:lvl7pPr lvl="6" algn="ctr">
              <a:lnSpc>
                <a:spcPct val="90000"/>
              </a:lnSpc>
              <a:spcBef>
                <a:spcPts val="300"/>
              </a:spcBef>
              <a:spcAft>
                <a:spcPts val="0"/>
              </a:spcAft>
              <a:buSzPts val="2000"/>
              <a:buNone/>
              <a:defRPr sz="2000"/>
            </a:lvl7pPr>
            <a:lvl8pPr lvl="7" algn="ctr">
              <a:lnSpc>
                <a:spcPct val="90000"/>
              </a:lnSpc>
              <a:spcBef>
                <a:spcPts val="300"/>
              </a:spcBef>
              <a:spcAft>
                <a:spcPts val="0"/>
              </a:spcAft>
              <a:buSzPts val="2000"/>
              <a:buNone/>
              <a:defRPr sz="2000"/>
            </a:lvl8pPr>
            <a:lvl9pPr lvl="8" algn="ctr">
              <a:lnSpc>
                <a:spcPct val="90000"/>
              </a:lnSpc>
              <a:spcBef>
                <a:spcPts val="300"/>
              </a:spcBef>
              <a:spcAft>
                <a:spcPts val="300"/>
              </a:spcAft>
              <a:buSzPts val="2000"/>
              <a:buNone/>
              <a:defRPr sz="2000"/>
            </a:lvl9pPr>
          </a:lstStyle>
          <a:p>
            <a:endParaRPr/>
          </a:p>
        </p:txBody>
      </p:sp>
      <p:sp>
        <p:nvSpPr>
          <p:cNvPr id="129" name="Google Shape;129;g1b0571cebe9_13_24"/>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g1b0571cebe9_13_24"/>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g1b0571cebe9_13_24"/>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1pPr>
            <a:lvl2pPr marL="0" lvl="1"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2pPr>
            <a:lvl3pPr marL="0" lvl="2"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3pPr>
            <a:lvl4pPr marL="0" lvl="3"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4pPr>
            <a:lvl5pPr marL="0" lvl="4"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5pPr>
            <a:lvl6pPr marL="0" lvl="5"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6pPr>
            <a:lvl7pPr marL="0" lvl="6"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7pPr>
            <a:lvl8pPr marL="0" lvl="7"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8pPr>
            <a:lvl9pPr marL="0" lvl="8"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32" name="Google Shape;132;g1b0571cebe9_13_24"/>
          <p:cNvSpPr/>
          <p:nvPr/>
        </p:nvSpPr>
        <p:spPr>
          <a:xfrm>
            <a:off x="0" y="0"/>
            <a:ext cx="4572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sp>
        <p:nvSpPr>
          <p:cNvPr id="134" name="Google Shape;134;g1b0571cebe9_13_31"/>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g1b0571cebe9_13_31"/>
          <p:cNvSpPr txBox="1">
            <a:spLocks noGrp="1"/>
          </p:cNvSpPr>
          <p:nvPr>
            <p:ph type="body" idx="1"/>
          </p:nvPr>
        </p:nvSpPr>
        <p:spPr>
          <a:xfrm>
            <a:off x="1261872" y="1828800"/>
            <a:ext cx="44805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136" name="Google Shape;136;g1b0571cebe9_13_31"/>
          <p:cNvSpPr txBox="1">
            <a:spLocks noGrp="1"/>
          </p:cNvSpPr>
          <p:nvPr>
            <p:ph type="body" idx="2"/>
          </p:nvPr>
        </p:nvSpPr>
        <p:spPr>
          <a:xfrm>
            <a:off x="6126480" y="1828800"/>
            <a:ext cx="44805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137" name="Google Shape;137;g1b0571cebe9_13_31"/>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g1b0571cebe9_13_31"/>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g1b0571cebe9_13_31"/>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Autofit/>
          </a:bodyPr>
          <a:lstStyle>
            <a:lvl1pPr lvl="0" algn="ctr" rtl="0">
              <a:lnSpc>
                <a:spcPct val="85000"/>
              </a:lnSpc>
              <a:spcBef>
                <a:spcPts val="0"/>
              </a:spcBef>
              <a:spcAft>
                <a:spcPts val="0"/>
              </a:spcAft>
              <a:buClr>
                <a:schemeClr val="dk1"/>
              </a:buClr>
              <a:buSzPts val="7200"/>
              <a:buFont typeface="Corbel"/>
              <a:buNone/>
              <a:defRPr sz="72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400"/>
              </a:spcBef>
              <a:spcAft>
                <a:spcPts val="0"/>
              </a:spcAft>
              <a:buSzPts val="1760"/>
              <a:buNone/>
              <a:defRPr sz="2200">
                <a:solidFill>
                  <a:schemeClr val="dk1"/>
                </a:solidFill>
              </a:defRPr>
            </a:lvl1pPr>
            <a:lvl2pPr marL="914400" lvl="1" indent="-228600" algn="l" rtl="0">
              <a:lnSpc>
                <a:spcPct val="90000"/>
              </a:lnSpc>
              <a:spcBef>
                <a:spcPts val="200"/>
              </a:spcBef>
              <a:spcAft>
                <a:spcPts val="0"/>
              </a:spcAft>
              <a:buSzPts val="1440"/>
              <a:buNone/>
              <a:defRPr sz="1800">
                <a:solidFill>
                  <a:srgbClr val="888888"/>
                </a:solidFill>
              </a:defRPr>
            </a:lvl2pPr>
            <a:lvl3pPr marL="1371600" lvl="2" indent="-228600" algn="l" rtl="0">
              <a:lnSpc>
                <a:spcPct val="90000"/>
              </a:lnSpc>
              <a:spcBef>
                <a:spcPts val="400"/>
              </a:spcBef>
              <a:spcAft>
                <a:spcPts val="0"/>
              </a:spcAft>
              <a:buSzPts val="1280"/>
              <a:buNone/>
              <a:defRPr sz="1600">
                <a:solidFill>
                  <a:srgbClr val="888888"/>
                </a:solidFill>
              </a:defRPr>
            </a:lvl3pPr>
            <a:lvl4pPr marL="1828800" lvl="3" indent="-228600" algn="l" rtl="0">
              <a:lnSpc>
                <a:spcPct val="90000"/>
              </a:lnSpc>
              <a:spcBef>
                <a:spcPts val="400"/>
              </a:spcBef>
              <a:spcAft>
                <a:spcPts val="0"/>
              </a:spcAft>
              <a:buSzPts val="1120"/>
              <a:buNone/>
              <a:defRPr sz="1400">
                <a:solidFill>
                  <a:srgbClr val="888888"/>
                </a:solidFill>
              </a:defRPr>
            </a:lvl4pPr>
            <a:lvl5pPr marL="2286000" lvl="4" indent="-228600" algn="l" rtl="0">
              <a:lnSpc>
                <a:spcPct val="90000"/>
              </a:lnSpc>
              <a:spcBef>
                <a:spcPts val="400"/>
              </a:spcBef>
              <a:spcAft>
                <a:spcPts val="0"/>
              </a:spcAft>
              <a:buSzPts val="1120"/>
              <a:buNone/>
              <a:defRPr sz="1400">
                <a:solidFill>
                  <a:srgbClr val="888888"/>
                </a:solidFill>
              </a:defRPr>
            </a:lvl5pPr>
            <a:lvl6pPr marL="2743200" lvl="5" indent="-228600" algn="l" rtl="0">
              <a:lnSpc>
                <a:spcPct val="90000"/>
              </a:lnSpc>
              <a:spcBef>
                <a:spcPts val="400"/>
              </a:spcBef>
              <a:spcAft>
                <a:spcPts val="0"/>
              </a:spcAft>
              <a:buSzPts val="1120"/>
              <a:buNone/>
              <a:defRPr sz="1400">
                <a:solidFill>
                  <a:srgbClr val="888888"/>
                </a:solidFill>
              </a:defRPr>
            </a:lvl6pPr>
            <a:lvl7pPr marL="3200400" lvl="6" indent="-228600" algn="l" rtl="0">
              <a:lnSpc>
                <a:spcPct val="90000"/>
              </a:lnSpc>
              <a:spcBef>
                <a:spcPts val="400"/>
              </a:spcBef>
              <a:spcAft>
                <a:spcPts val="0"/>
              </a:spcAft>
              <a:buSzPts val="1120"/>
              <a:buNone/>
              <a:defRPr sz="1400">
                <a:solidFill>
                  <a:srgbClr val="888888"/>
                </a:solidFill>
              </a:defRPr>
            </a:lvl7pPr>
            <a:lvl8pPr marL="3657600" lvl="7" indent="-228600" algn="l" rtl="0">
              <a:lnSpc>
                <a:spcPct val="90000"/>
              </a:lnSpc>
              <a:spcBef>
                <a:spcPts val="400"/>
              </a:spcBef>
              <a:spcAft>
                <a:spcPts val="0"/>
              </a:spcAft>
              <a:buSzPts val="1120"/>
              <a:buNone/>
              <a:defRPr sz="1400">
                <a:solidFill>
                  <a:srgbClr val="888888"/>
                </a:solidFill>
              </a:defRPr>
            </a:lvl8pPr>
            <a:lvl9pPr marL="4114800" lvl="8" indent="-228600" algn="l" rtl="0">
              <a:lnSpc>
                <a:spcPct val="90000"/>
              </a:lnSpc>
              <a:spcBef>
                <a:spcPts val="400"/>
              </a:spcBef>
              <a:spcAft>
                <a:spcPts val="400"/>
              </a:spcAft>
              <a:buSzPts val="1120"/>
              <a:buNone/>
              <a:defRPr sz="1400">
                <a:solidFill>
                  <a:srgbClr val="888888"/>
                </a:solidFill>
              </a:defRPr>
            </a:lvl9pPr>
          </a:lstStyle>
          <a:p>
            <a:endParaRPr/>
          </a:p>
        </p:txBody>
      </p:sp>
      <p:sp>
        <p:nvSpPr>
          <p:cNvPr id="36" name="Google Shape;36;p25"/>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25"/>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38" name="Google Shape;38;p25"/>
          <p:cNvCxnSpPr/>
          <p:nvPr/>
        </p:nvCxnSpPr>
        <p:spPr>
          <a:xfrm>
            <a:off x="1981200" y="4020408"/>
            <a:ext cx="8229600"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g1b0571cebe9_13_38"/>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g1b0571cebe9_13_38"/>
          <p:cNvSpPr txBox="1">
            <a:spLocks noGrp="1"/>
          </p:cNvSpPr>
          <p:nvPr>
            <p:ph type="body" idx="1"/>
          </p:nvPr>
        </p:nvSpPr>
        <p:spPr>
          <a:xfrm>
            <a:off x="1261872" y="1713655"/>
            <a:ext cx="4480560" cy="731520"/>
          </a:xfrm>
          <a:prstGeom prst="rect">
            <a:avLst/>
          </a:prstGeom>
          <a:noFill/>
          <a:ln>
            <a:noFill/>
          </a:ln>
        </p:spPr>
        <p:txBody>
          <a:bodyPr spcFirstLastPara="1" wrap="square" lIns="91425" tIns="45700" rIns="91425" bIns="45700" anchor="b" anchorCtr="0">
            <a:normAutofit/>
          </a:bodyPr>
          <a:lstStyle>
            <a:lvl1pPr marL="457200" lvl="0" indent="-228600" algn="l">
              <a:lnSpc>
                <a:spcPct val="95000"/>
              </a:lnSpc>
              <a:spcBef>
                <a:spcPts val="0"/>
              </a:spcBef>
              <a:spcAft>
                <a:spcPts val="0"/>
              </a:spcAft>
              <a:buSzPts val="1600"/>
              <a:buNone/>
              <a:defRPr sz="2000" b="0">
                <a:solidFill>
                  <a:schemeClr val="dk2"/>
                </a:solidFill>
              </a:defRPr>
            </a:lvl1pPr>
            <a:lvl2pPr marL="914400" lvl="1" indent="-228600" algn="l">
              <a:lnSpc>
                <a:spcPct val="90000"/>
              </a:lnSpc>
              <a:spcBef>
                <a:spcPts val="300"/>
              </a:spcBef>
              <a:spcAft>
                <a:spcPts val="0"/>
              </a:spcAft>
              <a:buSzPts val="2000"/>
              <a:buNone/>
              <a:defRPr sz="2000" b="1"/>
            </a:lvl2pPr>
            <a:lvl3pPr marL="1371600" lvl="2" indent="-228600" algn="l">
              <a:lnSpc>
                <a:spcPct val="90000"/>
              </a:lnSpc>
              <a:spcBef>
                <a:spcPts val="300"/>
              </a:spcBef>
              <a:spcAft>
                <a:spcPts val="0"/>
              </a:spcAft>
              <a:buSzPts val="1800"/>
              <a:buNone/>
              <a:defRPr sz="1800" b="1"/>
            </a:lvl3pPr>
            <a:lvl4pPr marL="1828800" lvl="3" indent="-228600" algn="l">
              <a:lnSpc>
                <a:spcPct val="90000"/>
              </a:lnSpc>
              <a:spcBef>
                <a:spcPts val="300"/>
              </a:spcBef>
              <a:spcAft>
                <a:spcPts val="0"/>
              </a:spcAft>
              <a:buSzPts val="1600"/>
              <a:buNone/>
              <a:defRPr sz="1600" b="1"/>
            </a:lvl4pPr>
            <a:lvl5pPr marL="2286000" lvl="4" indent="-228600" algn="l">
              <a:lnSpc>
                <a:spcPct val="90000"/>
              </a:lnSpc>
              <a:spcBef>
                <a:spcPts val="300"/>
              </a:spcBef>
              <a:spcAft>
                <a:spcPts val="0"/>
              </a:spcAft>
              <a:buSzPts val="1600"/>
              <a:buNone/>
              <a:defRPr sz="1600" b="1"/>
            </a:lvl5pPr>
            <a:lvl6pPr marL="2743200" lvl="5" indent="-228600" algn="l">
              <a:lnSpc>
                <a:spcPct val="90000"/>
              </a:lnSpc>
              <a:spcBef>
                <a:spcPts val="300"/>
              </a:spcBef>
              <a:spcAft>
                <a:spcPts val="0"/>
              </a:spcAft>
              <a:buSzPts val="1600"/>
              <a:buNone/>
              <a:defRPr sz="1600" b="1"/>
            </a:lvl6pPr>
            <a:lvl7pPr marL="3200400" lvl="6" indent="-228600" algn="l">
              <a:lnSpc>
                <a:spcPct val="90000"/>
              </a:lnSpc>
              <a:spcBef>
                <a:spcPts val="300"/>
              </a:spcBef>
              <a:spcAft>
                <a:spcPts val="0"/>
              </a:spcAft>
              <a:buSzPts val="1600"/>
              <a:buNone/>
              <a:defRPr sz="1600" b="1"/>
            </a:lvl7pPr>
            <a:lvl8pPr marL="3657600" lvl="7" indent="-228600" algn="l">
              <a:lnSpc>
                <a:spcPct val="90000"/>
              </a:lnSpc>
              <a:spcBef>
                <a:spcPts val="300"/>
              </a:spcBef>
              <a:spcAft>
                <a:spcPts val="0"/>
              </a:spcAft>
              <a:buSzPts val="1600"/>
              <a:buNone/>
              <a:defRPr sz="1600" b="1"/>
            </a:lvl8pPr>
            <a:lvl9pPr marL="4114800" lvl="8" indent="-228600" algn="l">
              <a:lnSpc>
                <a:spcPct val="90000"/>
              </a:lnSpc>
              <a:spcBef>
                <a:spcPts val="300"/>
              </a:spcBef>
              <a:spcAft>
                <a:spcPts val="300"/>
              </a:spcAft>
              <a:buSzPts val="1600"/>
              <a:buNone/>
              <a:defRPr sz="1600" b="1"/>
            </a:lvl9pPr>
          </a:lstStyle>
          <a:p>
            <a:endParaRPr/>
          </a:p>
        </p:txBody>
      </p:sp>
      <p:sp>
        <p:nvSpPr>
          <p:cNvPr id="143" name="Google Shape;143;g1b0571cebe9_13_38"/>
          <p:cNvSpPr txBox="1">
            <a:spLocks noGrp="1"/>
          </p:cNvSpPr>
          <p:nvPr>
            <p:ph type="body" idx="2"/>
          </p:nvPr>
        </p:nvSpPr>
        <p:spPr>
          <a:xfrm>
            <a:off x="1261872" y="2507550"/>
            <a:ext cx="4480560" cy="366465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144" name="Google Shape;144;g1b0571cebe9_13_38"/>
          <p:cNvSpPr txBox="1">
            <a:spLocks noGrp="1"/>
          </p:cNvSpPr>
          <p:nvPr>
            <p:ph type="body" idx="3"/>
          </p:nvPr>
        </p:nvSpPr>
        <p:spPr>
          <a:xfrm>
            <a:off x="6126480" y="1713655"/>
            <a:ext cx="4480560" cy="731520"/>
          </a:xfrm>
          <a:prstGeom prst="rect">
            <a:avLst/>
          </a:prstGeom>
          <a:noFill/>
          <a:ln>
            <a:noFill/>
          </a:ln>
        </p:spPr>
        <p:txBody>
          <a:bodyPr spcFirstLastPara="1" wrap="square" lIns="91425" tIns="45700" rIns="91425" bIns="45700" anchor="b" anchorCtr="0">
            <a:normAutofit/>
          </a:bodyPr>
          <a:lstStyle>
            <a:lvl1pPr marL="457200" lvl="0" indent="-228600" algn="l">
              <a:lnSpc>
                <a:spcPct val="95000"/>
              </a:lnSpc>
              <a:spcBef>
                <a:spcPts val="0"/>
              </a:spcBef>
              <a:spcAft>
                <a:spcPts val="0"/>
              </a:spcAft>
              <a:buSzPts val="1600"/>
              <a:buNone/>
              <a:defRPr sz="2000" b="0">
                <a:solidFill>
                  <a:schemeClr val="dk2"/>
                </a:solidFill>
                <a:latin typeface="Century Schoolbook"/>
                <a:ea typeface="Century Schoolbook"/>
                <a:cs typeface="Century Schoolbook"/>
                <a:sym typeface="Century Schoolbook"/>
              </a:defRPr>
            </a:lvl1pPr>
            <a:lvl2pPr marL="914400" lvl="1" indent="-228600" algn="l">
              <a:lnSpc>
                <a:spcPct val="90000"/>
              </a:lnSpc>
              <a:spcBef>
                <a:spcPts val="300"/>
              </a:spcBef>
              <a:spcAft>
                <a:spcPts val="0"/>
              </a:spcAft>
              <a:buSzPts val="2000"/>
              <a:buNone/>
              <a:defRPr sz="2000" b="1"/>
            </a:lvl2pPr>
            <a:lvl3pPr marL="1371600" lvl="2" indent="-228600" algn="l">
              <a:lnSpc>
                <a:spcPct val="90000"/>
              </a:lnSpc>
              <a:spcBef>
                <a:spcPts val="300"/>
              </a:spcBef>
              <a:spcAft>
                <a:spcPts val="0"/>
              </a:spcAft>
              <a:buSzPts val="1800"/>
              <a:buNone/>
              <a:defRPr sz="1800" b="1"/>
            </a:lvl3pPr>
            <a:lvl4pPr marL="1828800" lvl="3" indent="-228600" algn="l">
              <a:lnSpc>
                <a:spcPct val="90000"/>
              </a:lnSpc>
              <a:spcBef>
                <a:spcPts val="300"/>
              </a:spcBef>
              <a:spcAft>
                <a:spcPts val="0"/>
              </a:spcAft>
              <a:buSzPts val="1600"/>
              <a:buNone/>
              <a:defRPr sz="1600" b="1"/>
            </a:lvl4pPr>
            <a:lvl5pPr marL="2286000" lvl="4" indent="-228600" algn="l">
              <a:lnSpc>
                <a:spcPct val="90000"/>
              </a:lnSpc>
              <a:spcBef>
                <a:spcPts val="300"/>
              </a:spcBef>
              <a:spcAft>
                <a:spcPts val="0"/>
              </a:spcAft>
              <a:buSzPts val="1600"/>
              <a:buNone/>
              <a:defRPr sz="1600" b="1"/>
            </a:lvl5pPr>
            <a:lvl6pPr marL="2743200" lvl="5" indent="-228600" algn="l">
              <a:lnSpc>
                <a:spcPct val="90000"/>
              </a:lnSpc>
              <a:spcBef>
                <a:spcPts val="300"/>
              </a:spcBef>
              <a:spcAft>
                <a:spcPts val="0"/>
              </a:spcAft>
              <a:buSzPts val="1600"/>
              <a:buNone/>
              <a:defRPr sz="1600" b="1"/>
            </a:lvl6pPr>
            <a:lvl7pPr marL="3200400" lvl="6" indent="-228600" algn="l">
              <a:lnSpc>
                <a:spcPct val="90000"/>
              </a:lnSpc>
              <a:spcBef>
                <a:spcPts val="300"/>
              </a:spcBef>
              <a:spcAft>
                <a:spcPts val="0"/>
              </a:spcAft>
              <a:buSzPts val="1600"/>
              <a:buNone/>
              <a:defRPr sz="1600" b="1"/>
            </a:lvl7pPr>
            <a:lvl8pPr marL="3657600" lvl="7" indent="-228600" algn="l">
              <a:lnSpc>
                <a:spcPct val="90000"/>
              </a:lnSpc>
              <a:spcBef>
                <a:spcPts val="300"/>
              </a:spcBef>
              <a:spcAft>
                <a:spcPts val="0"/>
              </a:spcAft>
              <a:buSzPts val="1600"/>
              <a:buNone/>
              <a:defRPr sz="1600" b="1"/>
            </a:lvl8pPr>
            <a:lvl9pPr marL="4114800" lvl="8" indent="-228600" algn="l">
              <a:lnSpc>
                <a:spcPct val="90000"/>
              </a:lnSpc>
              <a:spcBef>
                <a:spcPts val="300"/>
              </a:spcBef>
              <a:spcAft>
                <a:spcPts val="300"/>
              </a:spcAft>
              <a:buSzPts val="1600"/>
              <a:buNone/>
              <a:defRPr sz="1600" b="1"/>
            </a:lvl9pPr>
          </a:lstStyle>
          <a:p>
            <a:endParaRPr/>
          </a:p>
        </p:txBody>
      </p:sp>
      <p:sp>
        <p:nvSpPr>
          <p:cNvPr id="145" name="Google Shape;145;g1b0571cebe9_13_38"/>
          <p:cNvSpPr txBox="1">
            <a:spLocks noGrp="1"/>
          </p:cNvSpPr>
          <p:nvPr>
            <p:ph type="body" idx="4"/>
          </p:nvPr>
        </p:nvSpPr>
        <p:spPr>
          <a:xfrm>
            <a:off x="6126480" y="2507550"/>
            <a:ext cx="4480560" cy="366465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146" name="Google Shape;146;g1b0571cebe9_13_38"/>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g1b0571cebe9_13_38"/>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g1b0571cebe9_13_38"/>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g1b0571cebe9_13_47"/>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g1b0571cebe9_13_47"/>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1b0571cebe9_13_47"/>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g1b0571cebe9_13_47"/>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g1b0571cebe9_13_52"/>
          <p:cNvSpPr txBox="1">
            <a:spLocks noGrp="1"/>
          </p:cNvSpPr>
          <p:nvPr>
            <p:ph type="title"/>
          </p:nvPr>
        </p:nvSpPr>
        <p:spPr>
          <a:xfrm>
            <a:off x="841248" y="457200"/>
            <a:ext cx="3200400" cy="16001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Schoolbook"/>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g1b0571cebe9_13_52"/>
          <p:cNvSpPr txBox="1">
            <a:spLocks noGrp="1"/>
          </p:cNvSpPr>
          <p:nvPr>
            <p:ph type="body" idx="1"/>
          </p:nvPr>
        </p:nvSpPr>
        <p:spPr>
          <a:xfrm>
            <a:off x="4504267" y="685800"/>
            <a:ext cx="6079066" cy="5486400"/>
          </a:xfrm>
          <a:prstGeom prst="rect">
            <a:avLst/>
          </a:prstGeom>
          <a:noFill/>
          <a:ln>
            <a:noFill/>
          </a:ln>
        </p:spPr>
        <p:txBody>
          <a:bodyPr spcFirstLastPara="1" wrap="square" lIns="91425" tIns="45700" rIns="91425" bIns="45700" anchor="t" anchorCtr="0">
            <a:normAutofit/>
          </a:bodyPr>
          <a:lstStyle>
            <a:lvl1pPr marL="457200" lvl="0" indent="-330200" algn="l">
              <a:lnSpc>
                <a:spcPct val="95000"/>
              </a:lnSpc>
              <a:spcBef>
                <a:spcPts val="1400"/>
              </a:spcBef>
              <a:spcAft>
                <a:spcPts val="0"/>
              </a:spcAft>
              <a:buSzPts val="1600"/>
              <a:buChar char="•"/>
              <a:defRPr sz="2000"/>
            </a:lvl1pPr>
            <a:lvl2pPr marL="914400" lvl="1" indent="-342900" algn="l">
              <a:lnSpc>
                <a:spcPct val="90000"/>
              </a:lnSpc>
              <a:spcBef>
                <a:spcPts val="300"/>
              </a:spcBef>
              <a:spcAft>
                <a:spcPts val="0"/>
              </a:spcAft>
              <a:buSzPts val="1800"/>
              <a:buChar char="●"/>
              <a:defRPr sz="1800"/>
            </a:lvl2pPr>
            <a:lvl3pPr marL="1371600" lvl="2" indent="-330200" algn="l">
              <a:lnSpc>
                <a:spcPct val="90000"/>
              </a:lnSpc>
              <a:spcBef>
                <a:spcPts val="300"/>
              </a:spcBef>
              <a:spcAft>
                <a:spcPts val="0"/>
              </a:spcAft>
              <a:buSzPts val="1600"/>
              <a:buChar char="●"/>
              <a:defRPr sz="16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157" name="Google Shape;157;g1b0571cebe9_13_52"/>
          <p:cNvSpPr txBox="1">
            <a:spLocks noGrp="1"/>
          </p:cNvSpPr>
          <p:nvPr>
            <p:ph type="body" idx="2"/>
          </p:nvPr>
        </p:nvSpPr>
        <p:spPr>
          <a:xfrm>
            <a:off x="841248" y="2099734"/>
            <a:ext cx="3200400" cy="3810001"/>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800"/>
              </a:spcBef>
              <a:spcAft>
                <a:spcPts val="0"/>
              </a:spcAft>
              <a:buSzPts val="1040"/>
              <a:buNone/>
              <a:defRPr sz="1300"/>
            </a:lvl1pPr>
            <a:lvl2pPr marL="914400" lvl="1" indent="-228600" algn="l">
              <a:lnSpc>
                <a:spcPct val="90000"/>
              </a:lnSpc>
              <a:spcBef>
                <a:spcPts val="300"/>
              </a:spcBef>
              <a:spcAft>
                <a:spcPts val="0"/>
              </a:spcAft>
              <a:buSzPts val="1200"/>
              <a:buNone/>
              <a:defRPr sz="1200"/>
            </a:lvl2pPr>
            <a:lvl3pPr marL="1371600" lvl="2" indent="-228600" algn="l">
              <a:lnSpc>
                <a:spcPct val="90000"/>
              </a:lnSpc>
              <a:spcBef>
                <a:spcPts val="300"/>
              </a:spcBef>
              <a:spcAft>
                <a:spcPts val="0"/>
              </a:spcAft>
              <a:buSzPts val="1000"/>
              <a:buNone/>
              <a:defRPr sz="1000"/>
            </a:lvl3pPr>
            <a:lvl4pPr marL="1828800" lvl="3" indent="-228600" algn="l">
              <a:lnSpc>
                <a:spcPct val="90000"/>
              </a:lnSpc>
              <a:spcBef>
                <a:spcPts val="300"/>
              </a:spcBef>
              <a:spcAft>
                <a:spcPts val="0"/>
              </a:spcAft>
              <a:buSzPts val="900"/>
              <a:buNone/>
              <a:defRPr sz="900"/>
            </a:lvl4pPr>
            <a:lvl5pPr marL="2286000" lvl="4" indent="-228600" algn="l">
              <a:lnSpc>
                <a:spcPct val="90000"/>
              </a:lnSpc>
              <a:spcBef>
                <a:spcPts val="300"/>
              </a:spcBef>
              <a:spcAft>
                <a:spcPts val="0"/>
              </a:spcAft>
              <a:buSzPts val="900"/>
              <a:buNone/>
              <a:defRPr sz="900"/>
            </a:lvl5pPr>
            <a:lvl6pPr marL="2743200" lvl="5" indent="-228600" algn="l">
              <a:lnSpc>
                <a:spcPct val="90000"/>
              </a:lnSpc>
              <a:spcBef>
                <a:spcPts val="300"/>
              </a:spcBef>
              <a:spcAft>
                <a:spcPts val="0"/>
              </a:spcAft>
              <a:buSzPts val="900"/>
              <a:buNone/>
              <a:defRPr sz="900"/>
            </a:lvl6pPr>
            <a:lvl7pPr marL="3200400" lvl="6" indent="-228600" algn="l">
              <a:lnSpc>
                <a:spcPct val="90000"/>
              </a:lnSpc>
              <a:spcBef>
                <a:spcPts val="300"/>
              </a:spcBef>
              <a:spcAft>
                <a:spcPts val="0"/>
              </a:spcAft>
              <a:buSzPts val="900"/>
              <a:buNone/>
              <a:defRPr sz="900"/>
            </a:lvl7pPr>
            <a:lvl8pPr marL="3657600" lvl="7" indent="-228600" algn="l">
              <a:lnSpc>
                <a:spcPct val="90000"/>
              </a:lnSpc>
              <a:spcBef>
                <a:spcPts val="300"/>
              </a:spcBef>
              <a:spcAft>
                <a:spcPts val="0"/>
              </a:spcAft>
              <a:buSzPts val="900"/>
              <a:buNone/>
              <a:defRPr sz="900"/>
            </a:lvl8pPr>
            <a:lvl9pPr marL="4114800" lvl="8" indent="-228600" algn="l">
              <a:lnSpc>
                <a:spcPct val="90000"/>
              </a:lnSpc>
              <a:spcBef>
                <a:spcPts val="300"/>
              </a:spcBef>
              <a:spcAft>
                <a:spcPts val="300"/>
              </a:spcAft>
              <a:buSzPts val="900"/>
              <a:buNone/>
              <a:defRPr sz="900"/>
            </a:lvl9pPr>
          </a:lstStyle>
          <a:p>
            <a:endParaRPr/>
          </a:p>
        </p:txBody>
      </p:sp>
      <p:sp>
        <p:nvSpPr>
          <p:cNvPr id="158" name="Google Shape;158;g1b0571cebe9_13_52"/>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g1b0571cebe9_13_52"/>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g1b0571cebe9_13_52"/>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g1b0571cebe9_13_59"/>
          <p:cNvSpPr/>
          <p:nvPr/>
        </p:nvSpPr>
        <p:spPr>
          <a:xfrm>
            <a:off x="0" y="5105400"/>
            <a:ext cx="11292840" cy="1752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1b0571cebe9_13_59"/>
          <p:cNvSpPr txBox="1">
            <a:spLocks noGrp="1"/>
          </p:cNvSpPr>
          <p:nvPr>
            <p:ph type="title"/>
          </p:nvPr>
        </p:nvSpPr>
        <p:spPr>
          <a:xfrm>
            <a:off x="914400" y="5257800"/>
            <a:ext cx="9982200" cy="914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Century Schoolbook"/>
              <a:buNone/>
              <a:defRPr sz="28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g1b0571cebe9_13_59"/>
          <p:cNvSpPr>
            <a:spLocks noGrp="1"/>
          </p:cNvSpPr>
          <p:nvPr>
            <p:ph type="pic" idx="2"/>
          </p:nvPr>
        </p:nvSpPr>
        <p:spPr>
          <a:xfrm>
            <a:off x="0" y="0"/>
            <a:ext cx="11292840" cy="5128923"/>
          </a:xfrm>
          <a:prstGeom prst="rect">
            <a:avLst/>
          </a:prstGeom>
          <a:solidFill>
            <a:schemeClr val="accent1"/>
          </a:solidFill>
          <a:ln>
            <a:noFill/>
          </a:ln>
        </p:spPr>
      </p:sp>
      <p:sp>
        <p:nvSpPr>
          <p:cNvPr id="165" name="Google Shape;165;g1b0571cebe9_13_59"/>
          <p:cNvSpPr txBox="1">
            <a:spLocks noGrp="1"/>
          </p:cNvSpPr>
          <p:nvPr>
            <p:ph type="body" idx="1"/>
          </p:nvPr>
        </p:nvSpPr>
        <p:spPr>
          <a:xfrm>
            <a:off x="914400" y="6108589"/>
            <a:ext cx="9982200" cy="5970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40"/>
              <a:buNone/>
              <a:defRPr sz="1300">
                <a:solidFill>
                  <a:srgbClr val="D8D8D8"/>
                </a:solidFill>
              </a:defRPr>
            </a:lvl1pPr>
            <a:lvl2pPr marL="914400" lvl="1" indent="-228600" algn="l">
              <a:lnSpc>
                <a:spcPct val="90000"/>
              </a:lnSpc>
              <a:spcBef>
                <a:spcPts val="300"/>
              </a:spcBef>
              <a:spcAft>
                <a:spcPts val="0"/>
              </a:spcAft>
              <a:buSzPts val="1200"/>
              <a:buNone/>
              <a:defRPr sz="1200"/>
            </a:lvl2pPr>
            <a:lvl3pPr marL="1371600" lvl="2" indent="-228600" algn="l">
              <a:lnSpc>
                <a:spcPct val="90000"/>
              </a:lnSpc>
              <a:spcBef>
                <a:spcPts val="300"/>
              </a:spcBef>
              <a:spcAft>
                <a:spcPts val="0"/>
              </a:spcAft>
              <a:buSzPts val="1000"/>
              <a:buNone/>
              <a:defRPr sz="1000"/>
            </a:lvl3pPr>
            <a:lvl4pPr marL="1828800" lvl="3" indent="-228600" algn="l">
              <a:lnSpc>
                <a:spcPct val="90000"/>
              </a:lnSpc>
              <a:spcBef>
                <a:spcPts val="300"/>
              </a:spcBef>
              <a:spcAft>
                <a:spcPts val="0"/>
              </a:spcAft>
              <a:buSzPts val="900"/>
              <a:buNone/>
              <a:defRPr sz="900"/>
            </a:lvl4pPr>
            <a:lvl5pPr marL="2286000" lvl="4" indent="-228600" algn="l">
              <a:lnSpc>
                <a:spcPct val="90000"/>
              </a:lnSpc>
              <a:spcBef>
                <a:spcPts val="300"/>
              </a:spcBef>
              <a:spcAft>
                <a:spcPts val="0"/>
              </a:spcAft>
              <a:buSzPts val="900"/>
              <a:buNone/>
              <a:defRPr sz="900"/>
            </a:lvl5pPr>
            <a:lvl6pPr marL="2743200" lvl="5" indent="-228600" algn="l">
              <a:lnSpc>
                <a:spcPct val="90000"/>
              </a:lnSpc>
              <a:spcBef>
                <a:spcPts val="300"/>
              </a:spcBef>
              <a:spcAft>
                <a:spcPts val="0"/>
              </a:spcAft>
              <a:buSzPts val="900"/>
              <a:buNone/>
              <a:defRPr sz="900"/>
            </a:lvl6pPr>
            <a:lvl7pPr marL="3200400" lvl="6" indent="-228600" algn="l">
              <a:lnSpc>
                <a:spcPct val="90000"/>
              </a:lnSpc>
              <a:spcBef>
                <a:spcPts val="300"/>
              </a:spcBef>
              <a:spcAft>
                <a:spcPts val="0"/>
              </a:spcAft>
              <a:buSzPts val="900"/>
              <a:buNone/>
              <a:defRPr sz="900"/>
            </a:lvl7pPr>
            <a:lvl8pPr marL="3657600" lvl="7" indent="-228600" algn="l">
              <a:lnSpc>
                <a:spcPct val="90000"/>
              </a:lnSpc>
              <a:spcBef>
                <a:spcPts val="300"/>
              </a:spcBef>
              <a:spcAft>
                <a:spcPts val="0"/>
              </a:spcAft>
              <a:buSzPts val="900"/>
              <a:buNone/>
              <a:defRPr sz="900"/>
            </a:lvl8pPr>
            <a:lvl9pPr marL="4114800" lvl="8" indent="-228600" algn="l">
              <a:lnSpc>
                <a:spcPct val="90000"/>
              </a:lnSpc>
              <a:spcBef>
                <a:spcPts val="300"/>
              </a:spcBef>
              <a:spcAft>
                <a:spcPts val="300"/>
              </a:spcAft>
              <a:buSzPts val="900"/>
              <a:buNone/>
              <a:defRPr sz="900"/>
            </a:lvl9pPr>
          </a:lstStyle>
          <a:p>
            <a:endParaRPr/>
          </a:p>
        </p:txBody>
      </p:sp>
      <p:sp>
        <p:nvSpPr>
          <p:cNvPr id="166" name="Google Shape;166;g1b0571cebe9_13_59"/>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g1b0571cebe9_13_59"/>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g1b0571cebe9_13_59"/>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g1b0571cebe9_13_67"/>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g1b0571cebe9_13_67"/>
          <p:cNvSpPr txBox="1">
            <a:spLocks noGrp="1"/>
          </p:cNvSpPr>
          <p:nvPr>
            <p:ph type="body" idx="1"/>
          </p:nvPr>
        </p:nvSpPr>
        <p:spPr>
          <a:xfrm rot="5400000">
            <a:off x="3383884" y="-293212"/>
            <a:ext cx="4351337" cy="859536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72" name="Google Shape;172;g1b0571cebe9_13_67"/>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g1b0571cebe9_13_67"/>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g1b0571cebe9_13_67"/>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g1b0571cebe9_13_73"/>
          <p:cNvSpPr txBox="1">
            <a:spLocks noGrp="1"/>
          </p:cNvSpPr>
          <p:nvPr>
            <p:ph type="title"/>
          </p:nvPr>
        </p:nvSpPr>
        <p:spPr>
          <a:xfrm rot="5400000">
            <a:off x="6938169" y="2091531"/>
            <a:ext cx="5897562" cy="2476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g1b0571cebe9_13_73"/>
          <p:cNvSpPr txBox="1">
            <a:spLocks noGrp="1"/>
          </p:cNvSpPr>
          <p:nvPr>
            <p:ph type="body" idx="1"/>
          </p:nvPr>
        </p:nvSpPr>
        <p:spPr>
          <a:xfrm rot="5400000">
            <a:off x="1680369" y="-537369"/>
            <a:ext cx="5897562"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78" name="Google Shape;178;g1b0571cebe9_13_73"/>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g1b0571cebe9_13_73"/>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g1b0571cebe9_13_73"/>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1B1E3D"/>
        </a:solidFill>
        <a:effectLst/>
      </p:bgPr>
    </p:bg>
    <p:spTree>
      <p:nvGrpSpPr>
        <p:cNvPr id="1" name="Shape 188"/>
        <p:cNvGrpSpPr/>
        <p:nvPr/>
      </p:nvGrpSpPr>
      <p:grpSpPr>
        <a:xfrm>
          <a:off x="0" y="0"/>
          <a:ext cx="0" cy="0"/>
          <a:chOff x="0" y="0"/>
          <a:chExt cx="0" cy="0"/>
        </a:xfrm>
      </p:grpSpPr>
      <p:sp>
        <p:nvSpPr>
          <p:cNvPr id="189" name="Google Shape;189;g1b0571cebe9_23_7"/>
          <p:cNvSpPr txBox="1">
            <a:spLocks noGrp="1"/>
          </p:cNvSpPr>
          <p:nvPr>
            <p:ph type="ctrTitle"/>
          </p:nvPr>
        </p:nvSpPr>
        <p:spPr>
          <a:xfrm>
            <a:off x="1261872" y="758952"/>
            <a:ext cx="9418320" cy="404164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7200"/>
              <a:buFont typeface="Century Schoolbook"/>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g1b0571cebe9_23_7"/>
          <p:cNvSpPr txBox="1">
            <a:spLocks noGrp="1"/>
          </p:cNvSpPr>
          <p:nvPr>
            <p:ph type="subTitle" idx="1"/>
          </p:nvPr>
        </p:nvSpPr>
        <p:spPr>
          <a:xfrm>
            <a:off x="1261872" y="4800600"/>
            <a:ext cx="9418320" cy="1691640"/>
          </a:xfrm>
          <a:prstGeom prst="rect">
            <a:avLst/>
          </a:prstGeom>
          <a:noFill/>
          <a:ln>
            <a:noFill/>
          </a:ln>
        </p:spPr>
        <p:txBody>
          <a:bodyPr spcFirstLastPara="1" wrap="square" lIns="91425" tIns="45700" rIns="91425" bIns="45700" anchor="t" anchorCtr="0">
            <a:normAutofit/>
          </a:bodyPr>
          <a:lstStyle>
            <a:lvl1pPr lvl="0" algn="l">
              <a:lnSpc>
                <a:spcPct val="95000"/>
              </a:lnSpc>
              <a:spcBef>
                <a:spcPts val="1400"/>
              </a:spcBef>
              <a:spcAft>
                <a:spcPts val="0"/>
              </a:spcAft>
              <a:buSzPts val="1760"/>
              <a:buNone/>
              <a:defRPr sz="2200">
                <a:solidFill>
                  <a:srgbClr val="BFBFBF"/>
                </a:solidFill>
              </a:defRPr>
            </a:lvl1pPr>
            <a:lvl2pPr lvl="1" algn="ctr">
              <a:lnSpc>
                <a:spcPct val="90000"/>
              </a:lnSpc>
              <a:spcBef>
                <a:spcPts val="300"/>
              </a:spcBef>
              <a:spcAft>
                <a:spcPts val="0"/>
              </a:spcAft>
              <a:buSzPts val="2200"/>
              <a:buNone/>
              <a:defRPr sz="2200"/>
            </a:lvl2pPr>
            <a:lvl3pPr lvl="2" algn="ctr">
              <a:lnSpc>
                <a:spcPct val="90000"/>
              </a:lnSpc>
              <a:spcBef>
                <a:spcPts val="300"/>
              </a:spcBef>
              <a:spcAft>
                <a:spcPts val="0"/>
              </a:spcAft>
              <a:buSzPts val="2200"/>
              <a:buNone/>
              <a:defRPr sz="2200"/>
            </a:lvl3pPr>
            <a:lvl4pPr lvl="3" algn="ctr">
              <a:lnSpc>
                <a:spcPct val="90000"/>
              </a:lnSpc>
              <a:spcBef>
                <a:spcPts val="300"/>
              </a:spcBef>
              <a:spcAft>
                <a:spcPts val="0"/>
              </a:spcAft>
              <a:buSzPts val="2000"/>
              <a:buNone/>
              <a:defRPr sz="2000"/>
            </a:lvl4pPr>
            <a:lvl5pPr lvl="4" algn="ctr">
              <a:lnSpc>
                <a:spcPct val="90000"/>
              </a:lnSpc>
              <a:spcBef>
                <a:spcPts val="300"/>
              </a:spcBef>
              <a:spcAft>
                <a:spcPts val="0"/>
              </a:spcAft>
              <a:buSzPts val="2000"/>
              <a:buNone/>
              <a:defRPr sz="2000"/>
            </a:lvl5pPr>
            <a:lvl6pPr lvl="5" algn="ctr">
              <a:lnSpc>
                <a:spcPct val="90000"/>
              </a:lnSpc>
              <a:spcBef>
                <a:spcPts val="300"/>
              </a:spcBef>
              <a:spcAft>
                <a:spcPts val="0"/>
              </a:spcAft>
              <a:buSzPts val="2000"/>
              <a:buNone/>
              <a:defRPr sz="2000"/>
            </a:lvl6pPr>
            <a:lvl7pPr lvl="6" algn="ctr">
              <a:lnSpc>
                <a:spcPct val="90000"/>
              </a:lnSpc>
              <a:spcBef>
                <a:spcPts val="300"/>
              </a:spcBef>
              <a:spcAft>
                <a:spcPts val="0"/>
              </a:spcAft>
              <a:buSzPts val="2000"/>
              <a:buNone/>
              <a:defRPr sz="2000"/>
            </a:lvl7pPr>
            <a:lvl8pPr lvl="7" algn="ctr">
              <a:lnSpc>
                <a:spcPct val="90000"/>
              </a:lnSpc>
              <a:spcBef>
                <a:spcPts val="300"/>
              </a:spcBef>
              <a:spcAft>
                <a:spcPts val="0"/>
              </a:spcAft>
              <a:buSzPts val="2000"/>
              <a:buNone/>
              <a:defRPr sz="2000"/>
            </a:lvl8pPr>
            <a:lvl9pPr lvl="8" algn="ctr">
              <a:lnSpc>
                <a:spcPct val="90000"/>
              </a:lnSpc>
              <a:spcBef>
                <a:spcPts val="300"/>
              </a:spcBef>
              <a:spcAft>
                <a:spcPts val="300"/>
              </a:spcAft>
              <a:buSzPts val="2000"/>
              <a:buNone/>
              <a:defRPr sz="2000"/>
            </a:lvl9pPr>
          </a:lstStyle>
          <a:p>
            <a:endParaRPr/>
          </a:p>
        </p:txBody>
      </p:sp>
      <p:sp>
        <p:nvSpPr>
          <p:cNvPr id="191" name="Google Shape;191;g1b0571cebe9_23_7"/>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g1b0571cebe9_23_7"/>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g1b0571cebe9_23_7"/>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1pPr>
            <a:lvl2pPr marL="0" lvl="1"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2pPr>
            <a:lvl3pPr marL="0" lvl="2"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3pPr>
            <a:lvl4pPr marL="0" lvl="3"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4pPr>
            <a:lvl5pPr marL="0" lvl="4"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5pPr>
            <a:lvl6pPr marL="0" lvl="5"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6pPr>
            <a:lvl7pPr marL="0" lvl="6"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7pPr>
            <a:lvl8pPr marL="0" lvl="7"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8pPr>
            <a:lvl9pPr marL="0" lvl="8" indent="0" algn="ctr">
              <a:spcBef>
                <a:spcPts val="0"/>
              </a:spcBef>
              <a:buNone/>
              <a:defRPr sz="3600" b="0" i="0" u="none" strike="noStrike" cap="none">
                <a:solidFill>
                  <a:srgbClr val="A5A5A5"/>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94" name="Google Shape;194;g1b0571cebe9_23_7"/>
          <p:cNvSpPr/>
          <p:nvPr/>
        </p:nvSpPr>
        <p:spPr>
          <a:xfrm>
            <a:off x="0" y="0"/>
            <a:ext cx="4572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5"/>
        <p:cNvGrpSpPr/>
        <p:nvPr/>
      </p:nvGrpSpPr>
      <p:grpSpPr>
        <a:xfrm>
          <a:off x="0" y="0"/>
          <a:ext cx="0" cy="0"/>
          <a:chOff x="0" y="0"/>
          <a:chExt cx="0" cy="0"/>
        </a:xfrm>
      </p:grpSpPr>
      <p:sp>
        <p:nvSpPr>
          <p:cNvPr id="196" name="Google Shape;196;g1b0571cebe9_23_14"/>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g1b0571cebe9_23_14"/>
          <p:cNvSpPr txBox="1">
            <a:spLocks noGrp="1"/>
          </p:cNvSpPr>
          <p:nvPr>
            <p:ph type="body" idx="1"/>
          </p:nvPr>
        </p:nvSpPr>
        <p:spPr>
          <a:xfrm>
            <a:off x="1261872" y="1828800"/>
            <a:ext cx="85953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98" name="Google Shape;198;g1b0571cebe9_23_14"/>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g1b0571cebe9_23_14"/>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g1b0571cebe9_23_14"/>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28"/>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43"/>
        <p:cNvGrpSpPr/>
        <p:nvPr/>
      </p:nvGrpSpPr>
      <p:grpSpPr>
        <a:xfrm>
          <a:off x="0" y="0"/>
          <a:ext cx="0" cy="0"/>
          <a:chOff x="0" y="0"/>
          <a:chExt cx="0" cy="0"/>
        </a:xfrm>
      </p:grpSpPr>
      <p:sp>
        <p:nvSpPr>
          <p:cNvPr id="44" name="Google Shape;44;g1625dafa4b0_2_131"/>
          <p:cNvSpPr txBox="1">
            <a:spLocks noGrp="1"/>
          </p:cNvSpPr>
          <p:nvPr>
            <p:ph type="title"/>
          </p:nvPr>
        </p:nvSpPr>
        <p:spPr>
          <a:xfrm>
            <a:off x="415600" y="421233"/>
            <a:ext cx="11360700" cy="110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SzPts val="32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45" name="Google Shape;45;g1625dafa4b0_2_131"/>
          <p:cNvSpPr txBox="1">
            <a:spLocks noGrp="1"/>
          </p:cNvSpPr>
          <p:nvPr>
            <p:ph type="body" idx="1"/>
          </p:nvPr>
        </p:nvSpPr>
        <p:spPr>
          <a:xfrm>
            <a:off x="415600" y="1633633"/>
            <a:ext cx="11360700" cy="447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46" name="Google Shape;46;g1625dafa4b0_2_131"/>
          <p:cNvSpPr txBox="1">
            <a:spLocks noGrp="1"/>
          </p:cNvSpPr>
          <p:nvPr>
            <p:ph type="sldNum" idx="12"/>
          </p:nvPr>
        </p:nvSpPr>
        <p:spPr>
          <a:xfrm>
            <a:off x="11296600" y="6272000"/>
            <a:ext cx="7317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g1625dafa4b0_2_131"/>
          <p:cNvSpPr txBox="1">
            <a:spLocks noGrp="1"/>
          </p:cNvSpPr>
          <p:nvPr>
            <p:ph type="sldNum" idx="2"/>
          </p:nvPr>
        </p:nvSpPr>
        <p:spPr>
          <a:xfrm>
            <a:off x="609600" y="6457701"/>
            <a:ext cx="3396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48"/>
        <p:cNvGrpSpPr/>
        <p:nvPr/>
      </p:nvGrpSpPr>
      <p:grpSpPr>
        <a:xfrm>
          <a:off x="0" y="0"/>
          <a:ext cx="0" cy="0"/>
          <a:chOff x="0" y="0"/>
          <a:chExt cx="0" cy="0"/>
        </a:xfrm>
      </p:grpSpPr>
      <p:sp>
        <p:nvSpPr>
          <p:cNvPr id="49" name="Google Shape;49;g167f9f9a1e8_0_409"/>
          <p:cNvSpPr txBox="1">
            <a:spLocks noGrp="1"/>
          </p:cNvSpPr>
          <p:nvPr>
            <p:ph type="body" idx="1"/>
          </p:nvPr>
        </p:nvSpPr>
        <p:spPr>
          <a:xfrm>
            <a:off x="6096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50" name="Google Shape;50;g167f9f9a1e8_0_409"/>
          <p:cNvSpPr txBox="1">
            <a:spLocks noGrp="1"/>
          </p:cNvSpPr>
          <p:nvPr>
            <p:ph type="body" idx="2"/>
          </p:nvPr>
        </p:nvSpPr>
        <p:spPr>
          <a:xfrm>
            <a:off x="64008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51" name="Google Shape;51;g167f9f9a1e8_0_409"/>
          <p:cNvSpPr txBox="1">
            <a:spLocks noGrp="1"/>
          </p:cNvSpPr>
          <p:nvPr>
            <p:ph type="ftr" idx="11"/>
          </p:nvPr>
        </p:nvSpPr>
        <p:spPr>
          <a:xfrm>
            <a:off x="1026596" y="6467744"/>
            <a:ext cx="4517100" cy="1641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SzPts val="1900"/>
              <a:buNone/>
              <a:defRPr sz="1100">
                <a:solidFill>
                  <a:schemeClr val="dk1"/>
                </a:solidFil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2" name="Google Shape;52;g167f9f9a1e8_0_409"/>
          <p:cNvSpPr txBox="1">
            <a:spLocks noGrp="1"/>
          </p:cNvSpPr>
          <p:nvPr>
            <p:ph type="sldNum" idx="12"/>
          </p:nvPr>
        </p:nvSpPr>
        <p:spPr>
          <a:xfrm>
            <a:off x="609600" y="6457701"/>
            <a:ext cx="3396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g167f9f9a1e8_0_409"/>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1143000" y="2057399"/>
            <a:ext cx="4755000" cy="4023300"/>
          </a:xfrm>
          <a:prstGeom prst="rect">
            <a:avLst/>
          </a:prstGeom>
          <a:noFill/>
          <a:ln>
            <a:noFill/>
          </a:ln>
        </p:spPr>
        <p:txBody>
          <a:bodyPr spcFirstLastPara="1" wrap="square" lIns="91425" tIns="45700" rIns="91425" bIns="45700" anchor="t" anchorCtr="0">
            <a:normAutofit/>
          </a:bodyPr>
          <a:lstStyle>
            <a:lvl1pPr marL="457200" lvl="0" indent="-340360" algn="l" rtl="0">
              <a:lnSpc>
                <a:spcPct val="90000"/>
              </a:lnSpc>
              <a:spcBef>
                <a:spcPts val="1400"/>
              </a:spcBef>
              <a:spcAft>
                <a:spcPts val="0"/>
              </a:spcAft>
              <a:buSzPts val="1760"/>
              <a:buChar char="•"/>
              <a:defRPr sz="2200"/>
            </a:lvl1pPr>
            <a:lvl2pPr marL="914400" lvl="1" indent="-330200" algn="l" rtl="0">
              <a:lnSpc>
                <a:spcPct val="90000"/>
              </a:lnSpc>
              <a:spcBef>
                <a:spcPts val="200"/>
              </a:spcBef>
              <a:spcAft>
                <a:spcPts val="0"/>
              </a:spcAft>
              <a:buSzPts val="1600"/>
              <a:buChar char="•"/>
              <a:defRPr sz="2000"/>
            </a:lvl2pPr>
            <a:lvl3pPr marL="1371600" lvl="2" indent="-320039" algn="l" rtl="0">
              <a:lnSpc>
                <a:spcPct val="90000"/>
              </a:lnSpc>
              <a:spcBef>
                <a:spcPts val="400"/>
              </a:spcBef>
              <a:spcAft>
                <a:spcPts val="0"/>
              </a:spcAft>
              <a:buSzPts val="1440"/>
              <a:buChar char="•"/>
              <a:defRPr sz="1800"/>
            </a:lvl3pPr>
            <a:lvl4pPr marL="1828800" lvl="3" indent="-309880" algn="l" rtl="0">
              <a:lnSpc>
                <a:spcPct val="90000"/>
              </a:lnSpc>
              <a:spcBef>
                <a:spcPts val="400"/>
              </a:spcBef>
              <a:spcAft>
                <a:spcPts val="0"/>
              </a:spcAft>
              <a:buSzPts val="1280"/>
              <a:buChar char="•"/>
              <a:defRPr sz="1600"/>
            </a:lvl4pPr>
            <a:lvl5pPr marL="2286000" lvl="4" indent="-309879" algn="l" rtl="0">
              <a:lnSpc>
                <a:spcPct val="90000"/>
              </a:lnSpc>
              <a:spcBef>
                <a:spcPts val="400"/>
              </a:spcBef>
              <a:spcAft>
                <a:spcPts val="0"/>
              </a:spcAft>
              <a:buSzPts val="1280"/>
              <a:buChar char="•"/>
              <a:defRPr sz="1600"/>
            </a:lvl5pPr>
            <a:lvl6pPr marL="2743200" lvl="5" indent="-309879" algn="l" rtl="0">
              <a:lnSpc>
                <a:spcPct val="90000"/>
              </a:lnSpc>
              <a:spcBef>
                <a:spcPts val="400"/>
              </a:spcBef>
              <a:spcAft>
                <a:spcPts val="0"/>
              </a:spcAft>
              <a:buSzPts val="1280"/>
              <a:buChar char="•"/>
              <a:defRPr sz="1600"/>
            </a:lvl6pPr>
            <a:lvl7pPr marL="3200400" lvl="6" indent="-309879" algn="l" rtl="0">
              <a:lnSpc>
                <a:spcPct val="90000"/>
              </a:lnSpc>
              <a:spcBef>
                <a:spcPts val="400"/>
              </a:spcBef>
              <a:spcAft>
                <a:spcPts val="0"/>
              </a:spcAft>
              <a:buSzPts val="1280"/>
              <a:buChar char="•"/>
              <a:defRPr sz="1600"/>
            </a:lvl7pPr>
            <a:lvl8pPr marL="3657600" lvl="7" indent="-309879" algn="l" rtl="0">
              <a:lnSpc>
                <a:spcPct val="90000"/>
              </a:lnSpc>
              <a:spcBef>
                <a:spcPts val="400"/>
              </a:spcBef>
              <a:spcAft>
                <a:spcPts val="0"/>
              </a:spcAft>
              <a:buSzPts val="1280"/>
              <a:buChar char="•"/>
              <a:defRPr sz="1600"/>
            </a:lvl8pPr>
            <a:lvl9pPr marL="4114800" lvl="8" indent="-309879" algn="l" rtl="0">
              <a:lnSpc>
                <a:spcPct val="90000"/>
              </a:lnSpc>
              <a:spcBef>
                <a:spcPts val="400"/>
              </a:spcBef>
              <a:spcAft>
                <a:spcPts val="400"/>
              </a:spcAft>
              <a:buSzPts val="1280"/>
              <a:buChar char="•"/>
              <a:defRPr sz="1600"/>
            </a:lvl9pPr>
          </a:lstStyle>
          <a:p>
            <a:endParaRPr/>
          </a:p>
        </p:txBody>
      </p:sp>
      <p:sp>
        <p:nvSpPr>
          <p:cNvPr id="57" name="Google Shape;57;p26"/>
          <p:cNvSpPr txBox="1">
            <a:spLocks noGrp="1"/>
          </p:cNvSpPr>
          <p:nvPr>
            <p:ph type="body" idx="2"/>
          </p:nvPr>
        </p:nvSpPr>
        <p:spPr>
          <a:xfrm>
            <a:off x="6267612" y="2057400"/>
            <a:ext cx="4755000" cy="4023300"/>
          </a:xfrm>
          <a:prstGeom prst="rect">
            <a:avLst/>
          </a:prstGeom>
          <a:noFill/>
          <a:ln>
            <a:noFill/>
          </a:ln>
        </p:spPr>
        <p:txBody>
          <a:bodyPr spcFirstLastPara="1" wrap="square" lIns="91425" tIns="45700" rIns="91425" bIns="45700" anchor="t" anchorCtr="0">
            <a:normAutofit/>
          </a:bodyPr>
          <a:lstStyle>
            <a:lvl1pPr marL="457200" lvl="0" indent="-340360" algn="l" rtl="0">
              <a:lnSpc>
                <a:spcPct val="90000"/>
              </a:lnSpc>
              <a:spcBef>
                <a:spcPts val="1400"/>
              </a:spcBef>
              <a:spcAft>
                <a:spcPts val="0"/>
              </a:spcAft>
              <a:buSzPts val="1760"/>
              <a:buChar char="•"/>
              <a:defRPr sz="2200"/>
            </a:lvl1pPr>
            <a:lvl2pPr marL="914400" lvl="1" indent="-330200" algn="l" rtl="0">
              <a:lnSpc>
                <a:spcPct val="90000"/>
              </a:lnSpc>
              <a:spcBef>
                <a:spcPts val="200"/>
              </a:spcBef>
              <a:spcAft>
                <a:spcPts val="0"/>
              </a:spcAft>
              <a:buSzPts val="1600"/>
              <a:buChar char="•"/>
              <a:defRPr sz="2000"/>
            </a:lvl2pPr>
            <a:lvl3pPr marL="1371600" lvl="2" indent="-320039" algn="l" rtl="0">
              <a:lnSpc>
                <a:spcPct val="90000"/>
              </a:lnSpc>
              <a:spcBef>
                <a:spcPts val="400"/>
              </a:spcBef>
              <a:spcAft>
                <a:spcPts val="0"/>
              </a:spcAft>
              <a:buSzPts val="1440"/>
              <a:buChar char="•"/>
              <a:defRPr sz="1800"/>
            </a:lvl3pPr>
            <a:lvl4pPr marL="1828800" lvl="3" indent="-309880" algn="l" rtl="0">
              <a:lnSpc>
                <a:spcPct val="90000"/>
              </a:lnSpc>
              <a:spcBef>
                <a:spcPts val="400"/>
              </a:spcBef>
              <a:spcAft>
                <a:spcPts val="0"/>
              </a:spcAft>
              <a:buSzPts val="1280"/>
              <a:buChar char="•"/>
              <a:defRPr sz="1600"/>
            </a:lvl4pPr>
            <a:lvl5pPr marL="2286000" lvl="4" indent="-309879" algn="l" rtl="0">
              <a:lnSpc>
                <a:spcPct val="90000"/>
              </a:lnSpc>
              <a:spcBef>
                <a:spcPts val="400"/>
              </a:spcBef>
              <a:spcAft>
                <a:spcPts val="0"/>
              </a:spcAft>
              <a:buSzPts val="1280"/>
              <a:buChar char="•"/>
              <a:defRPr sz="1600"/>
            </a:lvl5pPr>
            <a:lvl6pPr marL="2743200" lvl="5" indent="-309879" algn="l" rtl="0">
              <a:lnSpc>
                <a:spcPct val="90000"/>
              </a:lnSpc>
              <a:spcBef>
                <a:spcPts val="400"/>
              </a:spcBef>
              <a:spcAft>
                <a:spcPts val="0"/>
              </a:spcAft>
              <a:buSzPts val="1280"/>
              <a:buChar char="•"/>
              <a:defRPr sz="1600"/>
            </a:lvl6pPr>
            <a:lvl7pPr marL="3200400" lvl="6" indent="-309879" algn="l" rtl="0">
              <a:lnSpc>
                <a:spcPct val="90000"/>
              </a:lnSpc>
              <a:spcBef>
                <a:spcPts val="400"/>
              </a:spcBef>
              <a:spcAft>
                <a:spcPts val="0"/>
              </a:spcAft>
              <a:buSzPts val="1280"/>
              <a:buChar char="•"/>
              <a:defRPr sz="1600"/>
            </a:lvl7pPr>
            <a:lvl8pPr marL="3657600" lvl="7" indent="-309879" algn="l" rtl="0">
              <a:lnSpc>
                <a:spcPct val="90000"/>
              </a:lnSpc>
              <a:spcBef>
                <a:spcPts val="400"/>
              </a:spcBef>
              <a:spcAft>
                <a:spcPts val="0"/>
              </a:spcAft>
              <a:buSzPts val="1280"/>
              <a:buChar char="•"/>
              <a:defRPr sz="1600"/>
            </a:lvl8pPr>
            <a:lvl9pPr marL="4114800" lvl="8" indent="-309879" algn="l" rtl="0">
              <a:lnSpc>
                <a:spcPct val="90000"/>
              </a:lnSpc>
              <a:spcBef>
                <a:spcPts val="400"/>
              </a:spcBef>
              <a:spcAft>
                <a:spcPts val="400"/>
              </a:spcAft>
              <a:buSzPts val="1280"/>
              <a:buChar char="•"/>
              <a:defRPr sz="1600"/>
            </a:lvl9pPr>
          </a:lstStyle>
          <a:p>
            <a:endParaRPr/>
          </a:p>
        </p:txBody>
      </p:sp>
      <p:sp>
        <p:nvSpPr>
          <p:cNvPr id="58" name="Google Shape;58;p26"/>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26"/>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1143000" y="1097280"/>
            <a:ext cx="3931800" cy="1737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000"/>
              <a:buFont typeface="Corbel"/>
              <a:buNone/>
              <a:defRPr sz="40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30"/>
          <p:cNvSpPr>
            <a:spLocks noGrp="1"/>
          </p:cNvSpPr>
          <p:nvPr>
            <p:ph type="pic" idx="2"/>
          </p:nvPr>
        </p:nvSpPr>
        <p:spPr>
          <a:xfrm>
            <a:off x="5413248" y="1069847"/>
            <a:ext cx="6099000" cy="4800600"/>
          </a:xfrm>
          <a:prstGeom prst="rect">
            <a:avLst/>
          </a:prstGeom>
          <a:noFill/>
          <a:ln>
            <a:noFill/>
          </a:ln>
        </p:spPr>
      </p:sp>
      <p:sp>
        <p:nvSpPr>
          <p:cNvPr id="63" name="Google Shape;63;p30"/>
          <p:cNvSpPr txBox="1">
            <a:spLocks noGrp="1"/>
          </p:cNvSpPr>
          <p:nvPr>
            <p:ph type="body" idx="1"/>
          </p:nvPr>
        </p:nvSpPr>
        <p:spPr>
          <a:xfrm>
            <a:off x="1143000" y="2834640"/>
            <a:ext cx="3931800" cy="288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360"/>
              <a:buNone/>
              <a:defRPr sz="1700"/>
            </a:lvl1pPr>
            <a:lvl2pPr marL="914400" lvl="1" indent="-228600" algn="l" rtl="0">
              <a:lnSpc>
                <a:spcPct val="90000"/>
              </a:lnSpc>
              <a:spcBef>
                <a:spcPts val="200"/>
              </a:spcBef>
              <a:spcAft>
                <a:spcPts val="0"/>
              </a:spcAft>
              <a:buSzPts val="960"/>
              <a:buNone/>
              <a:defRPr sz="1200"/>
            </a:lvl2pPr>
            <a:lvl3pPr marL="1371600" lvl="2" indent="-228600" algn="l" rtl="0">
              <a:lnSpc>
                <a:spcPct val="90000"/>
              </a:lnSpc>
              <a:spcBef>
                <a:spcPts val="400"/>
              </a:spcBef>
              <a:spcAft>
                <a:spcPts val="0"/>
              </a:spcAft>
              <a:buSzPts val="800"/>
              <a:buNone/>
              <a:defRPr sz="1000"/>
            </a:lvl3pPr>
            <a:lvl4pPr marL="1828800" lvl="3" indent="-228600" algn="l" rtl="0">
              <a:lnSpc>
                <a:spcPct val="90000"/>
              </a:lnSpc>
              <a:spcBef>
                <a:spcPts val="400"/>
              </a:spcBef>
              <a:spcAft>
                <a:spcPts val="0"/>
              </a:spcAft>
              <a:buSzPts val="720"/>
              <a:buNone/>
              <a:defRPr sz="900"/>
            </a:lvl4pPr>
            <a:lvl5pPr marL="2286000" lvl="4" indent="-228600" algn="l" rtl="0">
              <a:lnSpc>
                <a:spcPct val="90000"/>
              </a:lnSpc>
              <a:spcBef>
                <a:spcPts val="400"/>
              </a:spcBef>
              <a:spcAft>
                <a:spcPts val="0"/>
              </a:spcAft>
              <a:buSzPts val="720"/>
              <a:buNone/>
              <a:defRPr sz="900"/>
            </a:lvl5pPr>
            <a:lvl6pPr marL="2743200" lvl="5" indent="-228600" algn="l" rtl="0">
              <a:lnSpc>
                <a:spcPct val="90000"/>
              </a:lnSpc>
              <a:spcBef>
                <a:spcPts val="400"/>
              </a:spcBef>
              <a:spcAft>
                <a:spcPts val="0"/>
              </a:spcAft>
              <a:buSzPts val="720"/>
              <a:buNone/>
              <a:defRPr sz="900"/>
            </a:lvl6pPr>
            <a:lvl7pPr marL="3200400" lvl="6" indent="-228600" algn="l" rtl="0">
              <a:lnSpc>
                <a:spcPct val="90000"/>
              </a:lnSpc>
              <a:spcBef>
                <a:spcPts val="400"/>
              </a:spcBef>
              <a:spcAft>
                <a:spcPts val="0"/>
              </a:spcAft>
              <a:buSzPts val="720"/>
              <a:buNone/>
              <a:defRPr sz="900"/>
            </a:lvl7pPr>
            <a:lvl8pPr marL="3657600" lvl="7" indent="-228600" algn="l" rtl="0">
              <a:lnSpc>
                <a:spcPct val="90000"/>
              </a:lnSpc>
              <a:spcBef>
                <a:spcPts val="400"/>
              </a:spcBef>
              <a:spcAft>
                <a:spcPts val="0"/>
              </a:spcAft>
              <a:buSzPts val="720"/>
              <a:buNone/>
              <a:defRPr sz="900"/>
            </a:lvl8pPr>
            <a:lvl9pPr marL="4114800" lvl="8" indent="-228600" algn="l" rtl="0">
              <a:lnSpc>
                <a:spcPct val="90000"/>
              </a:lnSpc>
              <a:spcBef>
                <a:spcPts val="400"/>
              </a:spcBef>
              <a:spcAft>
                <a:spcPts val="400"/>
              </a:spcAft>
              <a:buSzPts val="720"/>
              <a:buNone/>
              <a:defRPr sz="900"/>
            </a:lvl9pPr>
          </a:lstStyle>
          <a:p>
            <a:endParaRPr/>
          </a:p>
        </p:txBody>
      </p:sp>
      <p:sp>
        <p:nvSpPr>
          <p:cNvPr id="64" name="Google Shape;64;p30"/>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30"/>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23"/>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24"/>
          <p:cNvSpPr txBox="1">
            <a:spLocks noGrp="1"/>
          </p:cNvSpPr>
          <p:nvPr>
            <p:ph type="ctrTitle"/>
          </p:nvPr>
        </p:nvSpPr>
        <p:spPr>
          <a:xfrm>
            <a:off x="1109980" y="882376"/>
            <a:ext cx="9966900" cy="2926200"/>
          </a:xfrm>
          <a:prstGeom prst="rect">
            <a:avLst/>
          </a:prstGeom>
          <a:noFill/>
          <a:ln>
            <a:noFill/>
          </a:ln>
        </p:spPr>
        <p:txBody>
          <a:bodyPr spcFirstLastPara="1" wrap="square" lIns="91425" tIns="45700" rIns="91425" bIns="45700" anchor="b" anchorCtr="0">
            <a:normAutofit/>
          </a:bodyPr>
          <a:lstStyle>
            <a:lvl1pPr lvl="0" algn="ctr" rtl="0">
              <a:lnSpc>
                <a:spcPct val="85000"/>
              </a:lnSpc>
              <a:spcBef>
                <a:spcPts val="0"/>
              </a:spcBef>
              <a:spcAft>
                <a:spcPts val="0"/>
              </a:spcAft>
              <a:buClr>
                <a:schemeClr val="dk1"/>
              </a:buClr>
              <a:buSzPts val="7200"/>
              <a:buFont typeface="Corbel"/>
              <a:buNone/>
              <a:defRPr sz="7200" b="1" cap="none">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24"/>
          <p:cNvSpPr txBox="1">
            <a:spLocks noGrp="1"/>
          </p:cNvSpPr>
          <p:nvPr>
            <p:ph type="subTitle" idx="1"/>
          </p:nvPr>
        </p:nvSpPr>
        <p:spPr>
          <a:xfrm>
            <a:off x="1709530" y="3869634"/>
            <a:ext cx="8767800" cy="13881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400"/>
              </a:spcBef>
              <a:spcAft>
                <a:spcPts val="0"/>
              </a:spcAft>
              <a:buSzPts val="1760"/>
              <a:buNone/>
              <a:defRPr sz="2200">
                <a:solidFill>
                  <a:schemeClr val="dk1"/>
                </a:solidFill>
              </a:defRPr>
            </a:lvl1pPr>
            <a:lvl2pPr lvl="1" algn="ctr" rtl="0">
              <a:lnSpc>
                <a:spcPct val="90000"/>
              </a:lnSpc>
              <a:spcBef>
                <a:spcPts val="200"/>
              </a:spcBef>
              <a:spcAft>
                <a:spcPts val="0"/>
              </a:spcAft>
              <a:buSzPts val="1760"/>
              <a:buNone/>
              <a:defRPr sz="2200"/>
            </a:lvl2pPr>
            <a:lvl3pPr lvl="2" algn="ctr" rtl="0">
              <a:lnSpc>
                <a:spcPct val="90000"/>
              </a:lnSpc>
              <a:spcBef>
                <a:spcPts val="400"/>
              </a:spcBef>
              <a:spcAft>
                <a:spcPts val="0"/>
              </a:spcAft>
              <a:buSzPts val="1760"/>
              <a:buNone/>
              <a:defRPr sz="2200"/>
            </a:lvl3pPr>
            <a:lvl4pPr lvl="3" algn="ctr" rtl="0">
              <a:lnSpc>
                <a:spcPct val="90000"/>
              </a:lnSpc>
              <a:spcBef>
                <a:spcPts val="400"/>
              </a:spcBef>
              <a:spcAft>
                <a:spcPts val="0"/>
              </a:spcAft>
              <a:buSzPts val="1600"/>
              <a:buNone/>
              <a:defRPr sz="2000"/>
            </a:lvl4pPr>
            <a:lvl5pPr lvl="4" algn="ctr" rtl="0">
              <a:lnSpc>
                <a:spcPct val="90000"/>
              </a:lnSpc>
              <a:spcBef>
                <a:spcPts val="400"/>
              </a:spcBef>
              <a:spcAft>
                <a:spcPts val="0"/>
              </a:spcAft>
              <a:buSzPts val="1600"/>
              <a:buNone/>
              <a:defRPr sz="2000"/>
            </a:lvl5pPr>
            <a:lvl6pPr lvl="5" algn="ctr" rtl="0">
              <a:lnSpc>
                <a:spcPct val="90000"/>
              </a:lnSpc>
              <a:spcBef>
                <a:spcPts val="400"/>
              </a:spcBef>
              <a:spcAft>
                <a:spcPts val="0"/>
              </a:spcAft>
              <a:buSzPts val="1600"/>
              <a:buNone/>
              <a:defRPr sz="2000"/>
            </a:lvl6pPr>
            <a:lvl7pPr lvl="6" algn="ctr" rtl="0">
              <a:lnSpc>
                <a:spcPct val="90000"/>
              </a:lnSpc>
              <a:spcBef>
                <a:spcPts val="400"/>
              </a:spcBef>
              <a:spcAft>
                <a:spcPts val="0"/>
              </a:spcAft>
              <a:buSzPts val="1600"/>
              <a:buNone/>
              <a:defRPr sz="2000"/>
            </a:lvl7pPr>
            <a:lvl8pPr lvl="7" algn="ctr" rtl="0">
              <a:lnSpc>
                <a:spcPct val="90000"/>
              </a:lnSpc>
              <a:spcBef>
                <a:spcPts val="400"/>
              </a:spcBef>
              <a:spcAft>
                <a:spcPts val="0"/>
              </a:spcAft>
              <a:buSzPts val="1600"/>
              <a:buNone/>
              <a:defRPr sz="2000"/>
            </a:lvl8pPr>
            <a:lvl9pPr lvl="8" algn="ctr" rtl="0">
              <a:lnSpc>
                <a:spcPct val="90000"/>
              </a:lnSpc>
              <a:spcBef>
                <a:spcPts val="400"/>
              </a:spcBef>
              <a:spcAft>
                <a:spcPts val="400"/>
              </a:spcAft>
              <a:buSzPts val="1600"/>
              <a:buNone/>
              <a:defRPr sz="2000"/>
            </a:lvl9pPr>
          </a:lstStyle>
          <a:p>
            <a:endParaRPr/>
          </a:p>
        </p:txBody>
      </p:sp>
      <p:sp>
        <p:nvSpPr>
          <p:cNvPr id="72" name="Google Shape;72;p24"/>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24"/>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 name="Google Shape;74;p24"/>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24" descr="Logo for NNLM"/>
          <p:cNvPicPr preferRelativeResize="0"/>
          <p:nvPr/>
        </p:nvPicPr>
        <p:blipFill rotWithShape="1">
          <a:blip r:embed="rId2">
            <a:alphaModFix/>
          </a:blip>
          <a:srcRect/>
          <a:stretch/>
        </p:blipFill>
        <p:spPr>
          <a:xfrm>
            <a:off x="161225" y="6322147"/>
            <a:ext cx="1343025" cy="342901"/>
          </a:xfrm>
          <a:prstGeom prst="rect">
            <a:avLst/>
          </a:prstGeom>
          <a:noFill/>
          <a:ln>
            <a:noFill/>
          </a:ln>
        </p:spPr>
      </p:pic>
      <p:sp>
        <p:nvSpPr>
          <p:cNvPr id="76" name="Google Shape;76;p24"/>
          <p:cNvSpPr/>
          <p:nvPr/>
        </p:nvSpPr>
        <p:spPr>
          <a:xfrm>
            <a:off x="0" y="6128028"/>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77" name="Google Shape;77;p24" descr="Logo for the Network of the National Library of Medicine"/>
          <p:cNvPicPr preferRelativeResize="0"/>
          <p:nvPr/>
        </p:nvPicPr>
        <p:blipFill rotWithShape="1">
          <a:blip r:embed="rId3">
            <a:alphaModFix/>
          </a:blip>
          <a:srcRect/>
          <a:stretch/>
        </p:blipFill>
        <p:spPr>
          <a:xfrm>
            <a:off x="225939" y="6244894"/>
            <a:ext cx="3590519" cy="5760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558A"/>
              </a:buClr>
              <a:buSzPts val="4400"/>
              <a:buFont typeface="Corbel"/>
              <a:buNone/>
              <a:defRPr sz="4400" b="0" i="0" u="none" strike="noStrike" cap="none">
                <a:solidFill>
                  <a:srgbClr val="2055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21"/>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21"/>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21"/>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1"/>
          <p:cNvSpPr/>
          <p:nvPr/>
        </p:nvSpPr>
        <p:spPr>
          <a:xfrm>
            <a:off x="0" y="6128028"/>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6" name="Google Shape;16;p21" descr="Logo for the Network of the National Library of Medicine"/>
          <p:cNvPicPr preferRelativeResize="0"/>
          <p:nvPr/>
        </p:nvPicPr>
        <p:blipFill rotWithShape="1">
          <a:blip r:embed="rId16">
            <a:alphaModFix/>
          </a:blip>
          <a:srcRect/>
          <a:stretch/>
        </p:blipFill>
        <p:spPr>
          <a:xfrm>
            <a:off x="225939" y="6201688"/>
            <a:ext cx="3590519" cy="57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g1b0571cebe9_13_0"/>
          <p:cNvSpPr/>
          <p:nvPr/>
        </p:nvSpPr>
        <p:spPr>
          <a:xfrm>
            <a:off x="11292840" y="0"/>
            <a:ext cx="914400" cy="6858000"/>
          </a:xfrm>
          <a:prstGeom prst="rect">
            <a:avLst/>
          </a:prstGeom>
          <a:solidFill>
            <a:srgbClr val="1B1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1b0571cebe9_13_0"/>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Century Schoolbook"/>
              <a:buNone/>
              <a:defRPr sz="4400" b="0" i="0" u="none" strike="noStrike" cap="none">
                <a:solidFill>
                  <a:schemeClr val="dk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5" name="Google Shape;105;g1b0571cebe9_13_0"/>
          <p:cNvSpPr txBox="1">
            <a:spLocks noGrp="1"/>
          </p:cNvSpPr>
          <p:nvPr>
            <p:ph type="body" idx="1"/>
          </p:nvPr>
        </p:nvSpPr>
        <p:spPr>
          <a:xfrm>
            <a:off x="1261872" y="1828800"/>
            <a:ext cx="8595360" cy="4351337"/>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95000"/>
              </a:lnSpc>
              <a:spcBef>
                <a:spcPts val="1400"/>
              </a:spcBef>
              <a:spcAft>
                <a:spcPts val="0"/>
              </a:spcAft>
              <a:buClr>
                <a:schemeClr val="accent1"/>
              </a:buClr>
              <a:buSzPts val="1440"/>
              <a:buFont typeface="Arial"/>
              <a:buChar char="•"/>
              <a:defRPr sz="1800" b="0" i="0" u="none" strike="noStrike" cap="none">
                <a:solidFill>
                  <a:schemeClr val="dk1"/>
                </a:solidFill>
                <a:latin typeface="Century Schoolbook"/>
                <a:ea typeface="Century Schoolbook"/>
                <a:cs typeface="Century Schoolbook"/>
                <a:sym typeface="Century Schoolbook"/>
              </a:defRPr>
            </a:lvl1pPr>
            <a:lvl2pPr marL="914400" marR="0" lvl="1" indent="-330200" algn="l" rtl="0">
              <a:lnSpc>
                <a:spcPct val="90000"/>
              </a:lnSpc>
              <a:spcBef>
                <a:spcPts val="300"/>
              </a:spcBef>
              <a:spcAft>
                <a:spcPts val="0"/>
              </a:spcAft>
              <a:buClr>
                <a:schemeClr val="accent1"/>
              </a:buClr>
              <a:buSzPts val="1600"/>
              <a:buFont typeface="Noto Sans Symbols"/>
              <a:buChar char="●"/>
              <a:defRPr sz="1600" b="0" i="0" u="none" strike="noStrike" cap="none">
                <a:solidFill>
                  <a:srgbClr val="262626"/>
                </a:solidFill>
                <a:latin typeface="Century Schoolbook"/>
                <a:ea typeface="Century Schoolbook"/>
                <a:cs typeface="Century Schoolbook"/>
                <a:sym typeface="Century Schoolbook"/>
              </a:defRPr>
            </a:lvl2pPr>
            <a:lvl3pPr marL="1371600" marR="0" lvl="2"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3pPr>
            <a:lvl4pPr marL="1828800" marR="0" lvl="3"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4pPr>
            <a:lvl5pPr marL="2286000" marR="0" lvl="4"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5pPr>
            <a:lvl6pPr marL="2743200" marR="0" lvl="5"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6pPr>
            <a:lvl7pPr marL="3200400" marR="0" lvl="6"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7pPr>
            <a:lvl8pPr marL="3657600" marR="0" lvl="7"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8pPr>
            <a:lvl9pPr marL="4114800" marR="0" lvl="8" indent="-317500" algn="l" rtl="0">
              <a:lnSpc>
                <a:spcPct val="90000"/>
              </a:lnSpc>
              <a:spcBef>
                <a:spcPts val="300"/>
              </a:spcBef>
              <a:spcAft>
                <a:spcPts val="30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9pPr>
          </a:lstStyle>
          <a:p>
            <a:endParaRPr/>
          </a:p>
        </p:txBody>
      </p:sp>
      <p:sp>
        <p:nvSpPr>
          <p:cNvPr id="106" name="Google Shape;106;g1b0571cebe9_13_0"/>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rgbClr val="C8CBE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7" name="Google Shape;107;g1b0571cebe9_13_0"/>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rgbClr val="C8CBE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8" name="Google Shape;108;g1b0571cebe9_13_0"/>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marR="0" lvl="0"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1pPr>
            <a:lvl2pPr marL="0" marR="0" lvl="1"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2pPr>
            <a:lvl3pPr marL="0" marR="0" lvl="2"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3pPr>
            <a:lvl4pPr marL="0" marR="0" lvl="3"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4pPr>
            <a:lvl5pPr marL="0" marR="0" lvl="4"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5pPr>
            <a:lvl6pPr marL="0" marR="0" lvl="5"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6pPr>
            <a:lvl7pPr marL="0" marR="0" lvl="6"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7pPr>
            <a:lvl8pPr marL="0" marR="0" lvl="7"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8pPr>
            <a:lvl9pPr marL="0" marR="0" lvl="8" indent="0" algn="ctr" rtl="0">
              <a:spcBef>
                <a:spcPts val="0"/>
              </a:spcBef>
              <a:buNone/>
              <a:defRPr sz="3600" b="0" i="0" u="none" strike="noStrike" cap="none">
                <a:solidFill>
                  <a:srgbClr val="5963B8"/>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
        <p:cNvGrpSpPr/>
        <p:nvPr/>
      </p:nvGrpSpPr>
      <p:grpSpPr>
        <a:xfrm>
          <a:off x="0" y="0"/>
          <a:ext cx="0" cy="0"/>
          <a:chOff x="0" y="0"/>
          <a:chExt cx="0" cy="0"/>
        </a:xfrm>
      </p:grpSpPr>
      <p:sp>
        <p:nvSpPr>
          <p:cNvPr id="182" name="Google Shape;182;g1b0571cebe9_23_0"/>
          <p:cNvSpPr/>
          <p:nvPr/>
        </p:nvSpPr>
        <p:spPr>
          <a:xfrm>
            <a:off x="11292840" y="0"/>
            <a:ext cx="914400" cy="6858000"/>
          </a:xfrm>
          <a:prstGeom prst="rect">
            <a:avLst/>
          </a:prstGeom>
          <a:solidFill>
            <a:srgbClr val="498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1b0571cebe9_23_0"/>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400"/>
              <a:buFont typeface="Century Schoolbook"/>
              <a:buNone/>
              <a:defRPr sz="4400" b="0" i="0" u="none" strike="noStrike" cap="none">
                <a:solidFill>
                  <a:schemeClr val="l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4" name="Google Shape;184;g1b0571cebe9_23_0"/>
          <p:cNvSpPr txBox="1">
            <a:spLocks noGrp="1"/>
          </p:cNvSpPr>
          <p:nvPr>
            <p:ph type="body" idx="1"/>
          </p:nvPr>
        </p:nvSpPr>
        <p:spPr>
          <a:xfrm>
            <a:off x="1261872" y="1828800"/>
            <a:ext cx="8595360" cy="4351337"/>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95000"/>
              </a:lnSpc>
              <a:spcBef>
                <a:spcPts val="1400"/>
              </a:spcBef>
              <a:spcAft>
                <a:spcPts val="0"/>
              </a:spcAft>
              <a:buClr>
                <a:schemeClr val="accent1"/>
              </a:buClr>
              <a:buSzPts val="1440"/>
              <a:buFont typeface="Arial"/>
              <a:buChar char="•"/>
              <a:defRPr sz="1800" b="0" i="0" u="none" strike="noStrike" cap="none">
                <a:solidFill>
                  <a:schemeClr val="lt1"/>
                </a:solidFill>
                <a:latin typeface="Century Schoolbook"/>
                <a:ea typeface="Century Schoolbook"/>
                <a:cs typeface="Century Schoolbook"/>
                <a:sym typeface="Century Schoolbook"/>
              </a:defRPr>
            </a:lvl1pPr>
            <a:lvl2pPr marL="914400" marR="0" lvl="1" indent="-330200" algn="l" rtl="0">
              <a:lnSpc>
                <a:spcPct val="90000"/>
              </a:lnSpc>
              <a:spcBef>
                <a:spcPts val="300"/>
              </a:spcBef>
              <a:spcAft>
                <a:spcPts val="0"/>
              </a:spcAft>
              <a:buClr>
                <a:schemeClr val="accent1"/>
              </a:buClr>
              <a:buSzPts val="1600"/>
              <a:buFont typeface="Noto Sans Symbols"/>
              <a:buChar char="●"/>
              <a:defRPr sz="1600" b="0" i="0" u="none" strike="noStrike" cap="none">
                <a:solidFill>
                  <a:srgbClr val="FEFEFE"/>
                </a:solidFill>
                <a:latin typeface="Century Schoolbook"/>
                <a:ea typeface="Century Schoolbook"/>
                <a:cs typeface="Century Schoolbook"/>
                <a:sym typeface="Century Schoolbook"/>
              </a:defRPr>
            </a:lvl2pPr>
            <a:lvl3pPr marL="1371600" marR="0" lvl="2"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3pPr>
            <a:lvl4pPr marL="1828800" marR="0" lvl="3"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4pPr>
            <a:lvl5pPr marL="2286000" marR="0" lvl="4"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5pPr>
            <a:lvl6pPr marL="2743200" marR="0" lvl="5"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6pPr>
            <a:lvl7pPr marL="3200400" marR="0" lvl="6"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7pPr>
            <a:lvl8pPr marL="3657600" marR="0" lvl="7"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8pPr>
            <a:lvl9pPr marL="4114800" marR="0" lvl="8" indent="-317500" algn="l" rtl="0">
              <a:lnSpc>
                <a:spcPct val="90000"/>
              </a:lnSpc>
              <a:spcBef>
                <a:spcPts val="300"/>
              </a:spcBef>
              <a:spcAft>
                <a:spcPts val="300"/>
              </a:spcAft>
              <a:buClr>
                <a:schemeClr val="accent1"/>
              </a:buClr>
              <a:buSzPts val="1400"/>
              <a:buFont typeface="Noto Sans Symbols"/>
              <a:buChar char="●"/>
              <a:defRPr sz="1400" b="0" i="0" u="none" strike="noStrike" cap="none">
                <a:solidFill>
                  <a:srgbClr val="FEFEFE"/>
                </a:solidFill>
                <a:latin typeface="Century Schoolbook"/>
                <a:ea typeface="Century Schoolbook"/>
                <a:cs typeface="Century Schoolbook"/>
                <a:sym typeface="Century Schoolbook"/>
              </a:defRPr>
            </a:lvl9pPr>
          </a:lstStyle>
          <a:p>
            <a:endParaRPr/>
          </a:p>
        </p:txBody>
      </p:sp>
      <p:sp>
        <p:nvSpPr>
          <p:cNvPr id="185" name="Google Shape;185;g1b0571cebe9_23_0"/>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rgbClr val="EDF4FD"/>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86" name="Google Shape;186;g1b0571cebe9_23_0"/>
          <p:cNvSpPr txBox="1">
            <a:spLocks noGrp="1"/>
          </p:cNvSpPr>
          <p:nvPr>
            <p:ph type="ftr" idx="11"/>
          </p:nvPr>
        </p:nvSpPr>
        <p:spPr>
          <a:xfrm rot="-5400000">
            <a:off x="9959341" y="4046537"/>
            <a:ext cx="3581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rgbClr val="EDF4FD"/>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87" name="Google Shape;187;g1b0571cebe9_23_0"/>
          <p:cNvSpPr txBox="1">
            <a:spLocks noGrp="1"/>
          </p:cNvSpPr>
          <p:nvPr>
            <p:ph type="sldNum" idx="12"/>
          </p:nvPr>
        </p:nvSpPr>
        <p:spPr>
          <a:xfrm>
            <a:off x="11292840" y="6172200"/>
            <a:ext cx="914400" cy="593725"/>
          </a:xfrm>
          <a:prstGeom prst="rect">
            <a:avLst/>
          </a:prstGeom>
          <a:noFill/>
          <a:ln>
            <a:noFill/>
          </a:ln>
        </p:spPr>
        <p:txBody>
          <a:bodyPr spcFirstLastPara="1" wrap="square" lIns="45700" tIns="45700" rIns="45700" bIns="45700" anchor="ctr" anchorCtr="0">
            <a:normAutofit/>
          </a:bodyPr>
          <a:lstStyle>
            <a:lvl1pPr marL="0" marR="0" lvl="0"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1pPr>
            <a:lvl2pPr marL="0" marR="0" lvl="1"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2pPr>
            <a:lvl3pPr marL="0" marR="0" lvl="2"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3pPr>
            <a:lvl4pPr marL="0" marR="0" lvl="3"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4pPr>
            <a:lvl5pPr marL="0" marR="0" lvl="4"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5pPr>
            <a:lvl6pPr marL="0" marR="0" lvl="5"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6pPr>
            <a:lvl7pPr marL="0" marR="0" lvl="6"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7pPr>
            <a:lvl8pPr marL="0" marR="0" lvl="7"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8pPr>
            <a:lvl9pPr marL="0" marR="0" lvl="8" indent="0" algn="ctr" rtl="0">
              <a:spcBef>
                <a:spcPts val="0"/>
              </a:spcBef>
              <a:buNone/>
              <a:defRPr sz="3600" b="0" i="0" u="none" strike="noStrike" cap="none">
                <a:solidFill>
                  <a:srgbClr val="CCDFFB"/>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s://fairsharing.org/search?fairsharingRegistry=Standard" TargetMode="External"/><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s://orcid.org/0000-0002-1673-002X"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hyperlink" Target="https://doi.org/10.48321/D1J31B"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s://commons.datacite.org/" TargetMode="External"/><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hyperlink" Target="https://support.datacite.org/docs/api"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s://cde.nlm.nih.gov/home"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hyperlink" Target="https://www.nlm.nih.gov/oet/ed/cde/tutorial/04-100.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hyperlink" Target="https://cde.nlm.nih.gov/deView?tinyId=mkVLyuZEQ" TargetMode="External"/><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13.xml.rels><?xml version="1.0" encoding="UTF-8" standalone="yes"?>
<Relationships xmlns="http://schemas.openxmlformats.org/package/2006/relationships"><Relationship Id="rId3" Type="http://schemas.openxmlformats.org/officeDocument/2006/relationships/hyperlink" Target="https://nda.nih.gov/general-query.html?q=query=data-structure%20~and~%20orderBy=shortName%20~and~%20orderDirection=Ascending" TargetMode="External"/><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hyperlink" Target="https://www.icpsr.umich.edu/web/pages/DSDR/index.html" TargetMode="External"/><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hyperlink" Target="https://www.ncbi.nlm.nih.gov/gap/" TargetMode="External"/><Relationship Id="rId4" Type="http://schemas.openxmlformats.org/officeDocument/2006/relationships/hyperlink" Target="https://vivli.org/"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s://datascience.nih.gov/data-ecosystem/exploring-a-generalist-repository-for-nih-funded-data" TargetMode="External"/><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hyperlink" Target="https://sharing.nih.gov/data-management-and-sharing-policy/sharing-scientific-data/repositories-for-sharing-scientific-data"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nda.nih.gov/" TargetMode="External"/><Relationship Id="rId7" Type="http://schemas.openxmlformats.org/officeDocument/2006/relationships/hyperlink" Target="https://openneuro.org/" TargetMode="External"/><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hyperlink" Target="https://www.icpsr.umich.edu/web/pages/NACDA/index.html" TargetMode="External"/><Relationship Id="rId5" Type="http://schemas.openxmlformats.org/officeDocument/2006/relationships/hyperlink" Target="https://wormbase.org/#012-3-6" TargetMode="External"/><Relationship Id="rId4" Type="http://schemas.openxmlformats.org/officeDocument/2006/relationships/hyperlink" Target="https://www.ncbi.nlm.nih.gov/geo/"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sharing.nih.gov/data-management-and-sharing-policy/sharing-scientific-data/repositories-for-sharing-scientific-data" TargetMode="External"/><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26.xml.rels><?xml version="1.0" encoding="UTF-8" standalone="yes"?>
<Relationships xmlns="http://schemas.openxmlformats.org/package/2006/relationships"><Relationship Id="rId8" Type="http://schemas.openxmlformats.org/officeDocument/2006/relationships/hyperlink" Target="https://vivli.org/" TargetMode="External"/><Relationship Id="rId3" Type="http://schemas.openxmlformats.org/officeDocument/2006/relationships/hyperlink" Target="https://dataverse.org/" TargetMode="External"/><Relationship Id="rId7" Type="http://schemas.openxmlformats.org/officeDocument/2006/relationships/hyperlink" Target="https://osf.io/" TargetMode="External"/><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hyperlink" Target="https://data.mendeley.com/" TargetMode="External"/><Relationship Id="rId5" Type="http://schemas.openxmlformats.org/officeDocument/2006/relationships/hyperlink" Target="https://figshare.com/" TargetMode="External"/><Relationship Id="rId10" Type="http://schemas.openxmlformats.org/officeDocument/2006/relationships/hyperlink" Target="https://osf.io/jzu37/" TargetMode="External"/><Relationship Id="rId4" Type="http://schemas.openxmlformats.org/officeDocument/2006/relationships/hyperlink" Target="https://datadryad.org/" TargetMode="External"/><Relationship Id="rId9" Type="http://schemas.openxmlformats.org/officeDocument/2006/relationships/hyperlink" Target="https://zenodo.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grants.nih.gov/grants/guide/notice-files/NOT-OD-21-016.html" TargetMode="External"/><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hyperlink" Target="https://fairsharing.org/" TargetMode="External"/><Relationship Id="rId4" Type="http://schemas.openxmlformats.org/officeDocument/2006/relationships/hyperlink" Target="https://www.re3data.org/"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hyperlink" Target="https://grants.nih.gov/grants/guide/notice-files/NOT-OD-21-016.html" TargetMode="External"/><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hyperlink" Target="https://grants.nih.gov/policy/humansubjects/coc.htm" TargetMode="External"/><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hyperlink" Target="https://sharing.nih.gov/faqs%23/data-management-and-sharing-policy.htm" TargetMode="External"/><Relationship Id="rId4" Type="http://schemas.openxmlformats.org/officeDocument/2006/relationships/hyperlink" Target="https://grants.nih.gov/grants/guide/notice-files/NOT-OD-22-214.html"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grants.nih.gov/grants/guide/notice-files/NOT-OD-21-013.html"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hyperlink" Target="https://grants.nih.gov/grants/guide/notice-files/NOT-OD-22-213.html" TargetMode="External"/><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lhncbc.nlm.nih.gov/scrubber/" TargetMode="External"/><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hyperlink" Target="https://www.ncbi.nlm.nih.gov/pmc/articles/PMC9348704/#pcbi.1010397.ref016" TargetMode="External"/><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s://www.ncbi.nlm.nih.gov/pmc/articles/PMC9348704/#pcbi.1010397.ref016" TargetMode="External"/><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hyperlink" Target="https://www.ncbi.nlm.nih.gov/pmc/articles/PMC3326906/" TargetMode="External"/><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hyperlink" Target="https://sharing.nih.gov/data-management-and-sharing-policy/planning-and-budgeting-for-data-management-and-sharing/budgeting-for-data-management-sharing" TargetMode="External"/><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hyperlink" Target="https://sharing.nih.gov/data-management-and-sharing-policy/planning-and-budgeting-for-data-management-and-sharing/budgeting-for-data-management-sharing" TargetMode="External"/><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hyperlink" Target="https://grants.nih.gov/grants/guide/notice-files/NOT-OD-21-014.html"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hyperlink" Target="https://www.nlm.nih.gov/NIHbmic/nih_data_sharing_repositories.html" TargetMode="External"/><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www.nnlm.gov/guides/nnlm-toolkit-nih-data-management-and-sharing-policy" TargetMode="External"/><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166.xml.rels><?xml version="1.0" encoding="UTF-8" standalone="yes"?>
<Relationships xmlns="http://schemas.openxmlformats.org/package/2006/relationships"><Relationship Id="rId3" Type="http://schemas.openxmlformats.org/officeDocument/2006/relationships/hyperlink" Target="https://doi.org/10.1371/journal.pcbi.1010397" TargetMode="External"/><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167.xml.rels><?xml version="1.0" encoding="UTF-8" standalone="yes"?>
<Relationships xmlns="http://schemas.openxmlformats.org/package/2006/relationships"><Relationship Id="rId3" Type="http://schemas.openxmlformats.org/officeDocument/2006/relationships/hyperlink" Target="https://sharing.nih.gov/" TargetMode="External"/><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68.xml.rels><?xml version="1.0" encoding="UTF-8" standalone="yes"?>
<Relationships xmlns="http://schemas.openxmlformats.org/package/2006/relationships"><Relationship Id="rId3" Type="http://schemas.openxmlformats.org/officeDocument/2006/relationships/hyperlink" Target="https://www.faseb.org/getmedia/cb681545-2ed5-4970-b167-e1b47b1f225e/Rubric-for-DataWorks-DMP-Challenge-12-14-21.pdf" TargetMode="External"/><Relationship Id="rId2" Type="http://schemas.openxmlformats.org/officeDocument/2006/relationships/notesSlide" Target="../notesSlides/notesSlide168.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hyperlink" Target="https://www.nnlm.gov/about/centers/ncds" TargetMode="External"/><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grants.nih.gov/grants/guide/notice-files/NOT-OD-21-015.html" TargetMode="External"/><Relationship Id="rId5" Type="http://schemas.openxmlformats.org/officeDocument/2006/relationships/image" Target="../media/image18.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nationalacademies.org/our-work/forecasting-costs-for-preserving-archiving-and-promoting-access-to-biomedical-dat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nap.edu/resource/25639/Slides_NASEM_Biomedical_Data_Costs_Researchers.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hyperlink" Target="https://nap.edu/resource/25639/Slides_NASEM_Biomedical_Data_Costs_Researchers.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www.nap.edu/resource/25639/Research_Admin_Checklist_Biomedical_Data.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lm.nih.gov/NIHbmic/nih_data_sharing_repositories.html" TargetMode="External"/><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nlm.nih.gov/NIHbmic/nih_data_sharing_repositorie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osf.io/" TargetMode="External"/><Relationship Id="rId13" Type="http://schemas.openxmlformats.org/officeDocument/2006/relationships/image" Target="../media/image55.png"/><Relationship Id="rId18" Type="http://schemas.openxmlformats.org/officeDocument/2006/relationships/hyperlink" Target="https://datascience.nih.gov/news/nih-office-of-data-science-strategy-announces-new-initiative-to-improve-data-access" TargetMode="External"/><Relationship Id="rId3" Type="http://schemas.openxmlformats.org/officeDocument/2006/relationships/image" Target="../media/image51.jpg"/><Relationship Id="rId7" Type="http://schemas.openxmlformats.org/officeDocument/2006/relationships/hyperlink" Target="https://data.mendeley.com/" TargetMode="External"/><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38.xml"/><Relationship Id="rId16"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hyperlink" Target="https://figshare.com/" TargetMode="External"/><Relationship Id="rId11" Type="http://schemas.openxmlformats.org/officeDocument/2006/relationships/image" Target="../media/image53.jpg"/><Relationship Id="rId5" Type="http://schemas.openxmlformats.org/officeDocument/2006/relationships/hyperlink" Target="https://datadryad.org/" TargetMode="External"/><Relationship Id="rId15" Type="http://schemas.openxmlformats.org/officeDocument/2006/relationships/image" Target="../media/image57.png"/><Relationship Id="rId10" Type="http://schemas.openxmlformats.org/officeDocument/2006/relationships/hyperlink" Target="https://zenodo.org/" TargetMode="External"/><Relationship Id="rId4" Type="http://schemas.openxmlformats.org/officeDocument/2006/relationships/hyperlink" Target="https://dataverse.org/" TargetMode="External"/><Relationship Id="rId9" Type="http://schemas.openxmlformats.org/officeDocument/2006/relationships/hyperlink" Target="https://vivli.org/" TargetMode="External"/><Relationship Id="rId1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hyperlink" Target="https://grants.nih.gov/grants/guide/notice-files/NOT-OD-21-016.html"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hyperlink" Target="https://grants.nih.gov/grants/guide/notice-files/NOT-OD-21-016.html"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osp.pitt.edu/news/osp-hsls-webinar-new-nih-policy-data-management-and-sharing"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ctsi.pitt.edu/about-us/events/event?eventId=201"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guides.lib.umich.edu/datamanagement/nihpolicy"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osf.io/uadxr/"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7.png"/><Relationship Id="rId4" Type="http://schemas.openxmlformats.org/officeDocument/2006/relationships/image" Target="../media/image5.jp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hyperlink" Target="https://www.youtube.com/watch?v=N2zK3sAtr-4"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https://www.nnlm.gov/guides/data-glossary" TargetMode="External"/><Relationship Id="rId4" Type="http://schemas.openxmlformats.org/officeDocument/2006/relationships/hyperlink" Target="https://datacurationnetwork.org/outputs/data-curation-primer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hyperlink" Target="https://vickysteeves.gitlab.io/librarians-reproducibility/progra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bioportal.bioontology.org/" TargetMode="External"/><Relationship Id="rId5" Type="http://schemas.openxmlformats.org/officeDocument/2006/relationships/hyperlink" Target="https://cde.nlm.nih.gov/home" TargetMode="External"/><Relationship Id="rId4" Type="http://schemas.openxmlformats.org/officeDocument/2006/relationships/hyperlink" Target="https://fairsharing.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sharing.nih.gov/data-management-and-sharing-policy/sharing-scientific-data/selecting-a-data-repository" TargetMode="External"/><Relationship Id="rId4" Type="http://schemas.openxmlformats.org/officeDocument/2006/relationships/hyperlink" Target="https://dmptool.org/general_guidance#persistent-identifier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lhncbc.nlm.nih.gov/scrubbe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dmptool.org/general_guidance"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hyperlink" Target="https://osf.io/dnh35" TargetMode="External"/><Relationship Id="rId5" Type="http://schemas.openxmlformats.org/officeDocument/2006/relationships/hyperlink" Target="https://www.nnlm.gov/guides/data-glossary" TargetMode="External"/><Relationship Id="rId4" Type="http://schemas.openxmlformats.org/officeDocument/2006/relationships/hyperlink" Target="https://osf.io/p68s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ncds@nnlm.gov"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xkcd.com/1839/"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www.nature.com/articles/s41597-022-01710-x"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hyperlink" Target="https://guides.nyu.edu/software-reproducibility"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hyperlink" Target="https://guides.nyu.edu/software-reproducibility"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hyperlink" Target="https://choosealicense.com/"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hyperlink" Target="https://guides.nyu.edu/software-reproducibility"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provencher.com/lcm-test.shtml" TargetMode="External"/><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hyperlink" Target="https://force11.org/info/software-citation-principles-published-2016/"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hyperlink" Target="https://citeas.org/" TargetMode="External"/><Relationship Id="rId4" Type="http://schemas.openxmlformats.org/officeDocument/2006/relationships/hyperlink" Target="https://citation-file-format.github.io/"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
          <p:cNvSpPr txBox="1">
            <a:spLocks noGrp="1"/>
          </p:cNvSpPr>
          <p:nvPr>
            <p:ph type="title"/>
          </p:nvPr>
        </p:nvSpPr>
        <p:spPr>
          <a:xfrm>
            <a:off x="1219200" y="381000"/>
            <a:ext cx="9875400" cy="135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sz="3900" dirty="0">
                <a:solidFill>
                  <a:schemeClr val="dk2"/>
                </a:solidFill>
              </a:rPr>
              <a:t>NIH Data Management and Sharing Policy</a:t>
            </a:r>
            <a:endParaRPr sz="3900" dirty="0">
              <a:solidFill>
                <a:schemeClr val="dk2"/>
              </a:solidFill>
            </a:endParaRPr>
          </a:p>
          <a:p>
            <a:pPr marL="0" lvl="0" indent="0" algn="l" rtl="0">
              <a:lnSpc>
                <a:spcPct val="90000"/>
              </a:lnSpc>
              <a:spcBef>
                <a:spcPts val="0"/>
              </a:spcBef>
              <a:spcAft>
                <a:spcPts val="0"/>
              </a:spcAft>
              <a:buClr>
                <a:schemeClr val="dk1"/>
              </a:buClr>
              <a:buSzPts val="4000"/>
              <a:buFont typeface="Calibri"/>
              <a:buNone/>
            </a:pPr>
            <a:r>
              <a:rPr lang="en-US" sz="3100" dirty="0">
                <a:solidFill>
                  <a:schemeClr val="dk2"/>
                </a:solidFill>
              </a:rPr>
              <a:t>Effective January 25, 2023</a:t>
            </a:r>
            <a:endParaRPr sz="3100" dirty="0">
              <a:solidFill>
                <a:schemeClr val="dk2"/>
              </a:solidFill>
            </a:endParaRPr>
          </a:p>
        </p:txBody>
      </p:sp>
      <p:pic>
        <p:nvPicPr>
          <p:cNvPr id="207" name="Google Shape;207;p1" descr="Abstract logo of blue binary code in a wave on a black background"/>
          <p:cNvPicPr preferRelativeResize="0">
            <a:picLocks noGrp="1"/>
          </p:cNvPicPr>
          <p:nvPr>
            <p:ph type="body" idx="1"/>
          </p:nvPr>
        </p:nvPicPr>
        <p:blipFill rotWithShape="1">
          <a:blip r:embed="rId3">
            <a:alphaModFix/>
          </a:blip>
          <a:srcRect/>
          <a:stretch/>
        </p:blipFill>
        <p:spPr>
          <a:xfrm>
            <a:off x="1143000" y="1752600"/>
            <a:ext cx="9873000" cy="403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b0571cebe9_1_23"/>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dk1"/>
              </a:buClr>
              <a:buSzPts val="7200"/>
              <a:buFont typeface="Century Schoolbook"/>
              <a:buNone/>
            </a:pPr>
            <a:r>
              <a:rPr lang="en-US"/>
              <a:t>Background</a:t>
            </a:r>
            <a:endParaRPr/>
          </a:p>
        </p:txBody>
      </p:sp>
      <p:sp>
        <p:nvSpPr>
          <p:cNvPr id="332" name="Google Shape;332;g1b0571cebe9_1_23"/>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760"/>
              <a:buNone/>
            </a:pPr>
            <a:r>
              <a:rPr lang="en-US"/>
              <a:t>A brief history of data sharing at NIH</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g1a1a0dd171d_1_3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Standards Example: Writing Dates</a:t>
            </a:r>
            <a:endParaRPr/>
          </a:p>
        </p:txBody>
      </p:sp>
      <p:sp>
        <p:nvSpPr>
          <p:cNvPr id="1492" name="Google Shape;1492;g1a1a0dd171d_1_38"/>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457200" lvl="0" indent="-368300" algn="l" rtl="0">
              <a:lnSpc>
                <a:spcPct val="115000"/>
              </a:lnSpc>
              <a:spcBef>
                <a:spcPts val="1400"/>
              </a:spcBef>
              <a:spcAft>
                <a:spcPts val="0"/>
              </a:spcAft>
              <a:buSzPts val="2200"/>
              <a:buChar char="•"/>
            </a:pPr>
            <a:r>
              <a:rPr lang="en-US"/>
              <a:t>Possible ways to write January 25, 2023:</a:t>
            </a:r>
            <a:endParaRPr/>
          </a:p>
          <a:p>
            <a:pPr marL="914400" lvl="1" indent="-368300" algn="l" rtl="0">
              <a:lnSpc>
                <a:spcPct val="115000"/>
              </a:lnSpc>
              <a:spcBef>
                <a:spcPts val="0"/>
              </a:spcBef>
              <a:spcAft>
                <a:spcPts val="0"/>
              </a:spcAft>
              <a:buSzPts val="2200"/>
              <a:buChar char="•"/>
            </a:pPr>
            <a:r>
              <a:rPr lang="en-US" sz="2200"/>
              <a:t>Jan. 25, 2023</a:t>
            </a:r>
            <a:endParaRPr sz="2200"/>
          </a:p>
          <a:p>
            <a:pPr marL="914400" lvl="1" indent="-368300" algn="l" rtl="0">
              <a:lnSpc>
                <a:spcPct val="115000"/>
              </a:lnSpc>
              <a:spcBef>
                <a:spcPts val="0"/>
              </a:spcBef>
              <a:spcAft>
                <a:spcPts val="0"/>
              </a:spcAft>
              <a:buSzPts val="2200"/>
              <a:buChar char="•"/>
            </a:pPr>
            <a:r>
              <a:rPr lang="en-US" sz="2200"/>
              <a:t>Jan 25, 2023</a:t>
            </a:r>
            <a:endParaRPr sz="2200"/>
          </a:p>
          <a:p>
            <a:pPr marL="914400" lvl="1" indent="-368300" algn="l" rtl="0">
              <a:lnSpc>
                <a:spcPct val="115000"/>
              </a:lnSpc>
              <a:spcBef>
                <a:spcPts val="0"/>
              </a:spcBef>
              <a:spcAft>
                <a:spcPts val="0"/>
              </a:spcAft>
              <a:buSzPts val="2200"/>
              <a:buChar char="•"/>
            </a:pPr>
            <a:r>
              <a:rPr lang="en-US" sz="2200"/>
              <a:t>Jan 25, ‘23</a:t>
            </a:r>
            <a:endParaRPr sz="2200"/>
          </a:p>
          <a:p>
            <a:pPr marL="914400" lvl="1" indent="-368300" algn="l" rtl="0">
              <a:lnSpc>
                <a:spcPct val="115000"/>
              </a:lnSpc>
              <a:spcBef>
                <a:spcPts val="0"/>
              </a:spcBef>
              <a:spcAft>
                <a:spcPts val="0"/>
              </a:spcAft>
              <a:buSzPts val="2200"/>
              <a:buChar char="•"/>
            </a:pPr>
            <a:r>
              <a:rPr lang="en-US" sz="2200"/>
              <a:t>1/25/2023</a:t>
            </a:r>
            <a:endParaRPr sz="2200"/>
          </a:p>
          <a:p>
            <a:pPr marL="914400" lvl="1" indent="-368300" algn="l" rtl="0">
              <a:lnSpc>
                <a:spcPct val="115000"/>
              </a:lnSpc>
              <a:spcBef>
                <a:spcPts val="0"/>
              </a:spcBef>
              <a:spcAft>
                <a:spcPts val="0"/>
              </a:spcAft>
              <a:buSzPts val="2200"/>
              <a:buChar char="•"/>
            </a:pPr>
            <a:r>
              <a:rPr lang="en-US" sz="2200"/>
              <a:t>1/25/23</a:t>
            </a:r>
            <a:endParaRPr sz="2200"/>
          </a:p>
          <a:p>
            <a:pPr marL="914400" lvl="1" indent="-368300" algn="l" rtl="0">
              <a:lnSpc>
                <a:spcPct val="115000"/>
              </a:lnSpc>
              <a:spcBef>
                <a:spcPts val="0"/>
              </a:spcBef>
              <a:spcAft>
                <a:spcPts val="0"/>
              </a:spcAft>
              <a:buSzPts val="2200"/>
              <a:buChar char="•"/>
            </a:pPr>
            <a:r>
              <a:rPr lang="en-US" sz="2200"/>
              <a:t>01/25/2023</a:t>
            </a:r>
            <a:endParaRPr sz="2200"/>
          </a:p>
          <a:p>
            <a:pPr marL="914400" lvl="1" indent="-368300" algn="l" rtl="0">
              <a:lnSpc>
                <a:spcPct val="115000"/>
              </a:lnSpc>
              <a:spcBef>
                <a:spcPts val="0"/>
              </a:spcBef>
              <a:spcAft>
                <a:spcPts val="0"/>
              </a:spcAft>
              <a:buSzPts val="2200"/>
              <a:buChar char="•"/>
            </a:pPr>
            <a:r>
              <a:rPr lang="en-US" sz="2200"/>
              <a:t>01/25/23</a:t>
            </a:r>
            <a:endParaRPr sz="2200"/>
          </a:p>
          <a:p>
            <a:pPr marL="0" lvl="0" indent="0" algn="l" rtl="0">
              <a:spcBef>
                <a:spcPts val="1400"/>
              </a:spcBef>
              <a:spcAft>
                <a:spcPts val="0"/>
              </a:spcAft>
              <a:buNone/>
            </a:pPr>
            <a:endParaRPr/>
          </a:p>
        </p:txBody>
      </p:sp>
      <p:sp>
        <p:nvSpPr>
          <p:cNvPr id="1493" name="Google Shape;1493;g1a1a0dd171d_1_38"/>
          <p:cNvSpPr txBox="1"/>
          <p:nvPr/>
        </p:nvSpPr>
        <p:spPr>
          <a:xfrm>
            <a:off x="3237550" y="2131025"/>
            <a:ext cx="3114600" cy="2081100"/>
          </a:xfrm>
          <a:prstGeom prst="rect">
            <a:avLst/>
          </a:prstGeom>
          <a:noFill/>
          <a:ln>
            <a:noFill/>
          </a:ln>
        </p:spPr>
        <p:txBody>
          <a:bodyPr spcFirstLastPara="1" wrap="square" lIns="91425" tIns="91425" rIns="91425" bIns="91425" anchor="t" anchorCtr="0">
            <a:spAutoFit/>
          </a:bodyPr>
          <a:lstStyle/>
          <a:p>
            <a:pPr marL="914400" lvl="1" indent="-368300" algn="l" rtl="0">
              <a:lnSpc>
                <a:spcPct val="115000"/>
              </a:lnSpc>
              <a:spcBef>
                <a:spcPts val="20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25/1/2023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25/1/23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25/01/2023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25/01/23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Etc…</a:t>
            </a:r>
            <a:endParaRPr sz="2200">
              <a:latin typeface="Corbel"/>
              <a:ea typeface="Corbel"/>
              <a:cs typeface="Corbel"/>
              <a:sym typeface="Corbe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g1a1a0dd171d_1_5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Standards Example: Writing Dates (2)</a:t>
            </a:r>
            <a:endParaRPr dirty="0"/>
          </a:p>
        </p:txBody>
      </p:sp>
      <p:sp>
        <p:nvSpPr>
          <p:cNvPr id="1500" name="Google Shape;1500;g1a1a0dd171d_1_53"/>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457200" lvl="0" indent="-368300" algn="l" rtl="0">
              <a:lnSpc>
                <a:spcPct val="115000"/>
              </a:lnSpc>
              <a:spcBef>
                <a:spcPts val="1400"/>
              </a:spcBef>
              <a:spcAft>
                <a:spcPts val="0"/>
              </a:spcAft>
              <a:buSzPts val="2200"/>
              <a:buChar char="•"/>
            </a:pPr>
            <a:r>
              <a:rPr lang="en-US"/>
              <a:t>Possible ways to write January 25, 2023:</a:t>
            </a:r>
            <a:endParaRPr/>
          </a:p>
          <a:p>
            <a:pPr marL="914400" lvl="1" indent="-368300" algn="l" rtl="0">
              <a:lnSpc>
                <a:spcPct val="115000"/>
              </a:lnSpc>
              <a:spcBef>
                <a:spcPts val="0"/>
              </a:spcBef>
              <a:spcAft>
                <a:spcPts val="0"/>
              </a:spcAft>
              <a:buSzPts val="2200"/>
              <a:buChar char="•"/>
            </a:pPr>
            <a:r>
              <a:rPr lang="en-US" sz="2200"/>
              <a:t>Jan. 25, 2023</a:t>
            </a:r>
            <a:endParaRPr sz="2200"/>
          </a:p>
          <a:p>
            <a:pPr marL="914400" lvl="1" indent="-368300" algn="l" rtl="0">
              <a:lnSpc>
                <a:spcPct val="115000"/>
              </a:lnSpc>
              <a:spcBef>
                <a:spcPts val="0"/>
              </a:spcBef>
              <a:spcAft>
                <a:spcPts val="0"/>
              </a:spcAft>
              <a:buSzPts val="2200"/>
              <a:buChar char="•"/>
            </a:pPr>
            <a:r>
              <a:rPr lang="en-US" sz="2200"/>
              <a:t>Jan 25, 2023</a:t>
            </a:r>
            <a:endParaRPr sz="2200"/>
          </a:p>
          <a:p>
            <a:pPr marL="914400" lvl="1" indent="-368300" algn="l" rtl="0">
              <a:lnSpc>
                <a:spcPct val="115000"/>
              </a:lnSpc>
              <a:spcBef>
                <a:spcPts val="0"/>
              </a:spcBef>
              <a:spcAft>
                <a:spcPts val="0"/>
              </a:spcAft>
              <a:buSzPts val="2200"/>
              <a:buChar char="•"/>
            </a:pPr>
            <a:r>
              <a:rPr lang="en-US" sz="2200"/>
              <a:t>Jan 25, ‘23</a:t>
            </a:r>
            <a:endParaRPr sz="2200"/>
          </a:p>
          <a:p>
            <a:pPr marL="914400" lvl="1" indent="-368300" algn="l" rtl="0">
              <a:lnSpc>
                <a:spcPct val="115000"/>
              </a:lnSpc>
              <a:spcBef>
                <a:spcPts val="0"/>
              </a:spcBef>
              <a:spcAft>
                <a:spcPts val="0"/>
              </a:spcAft>
              <a:buSzPts val="2200"/>
              <a:buChar char="•"/>
            </a:pPr>
            <a:r>
              <a:rPr lang="en-US" sz="2200"/>
              <a:t>1/25/2023</a:t>
            </a:r>
            <a:endParaRPr sz="2200"/>
          </a:p>
          <a:p>
            <a:pPr marL="914400" lvl="1" indent="-368300" algn="l" rtl="0">
              <a:lnSpc>
                <a:spcPct val="115000"/>
              </a:lnSpc>
              <a:spcBef>
                <a:spcPts val="0"/>
              </a:spcBef>
              <a:spcAft>
                <a:spcPts val="0"/>
              </a:spcAft>
              <a:buSzPts val="2200"/>
              <a:buChar char="•"/>
            </a:pPr>
            <a:r>
              <a:rPr lang="en-US" sz="2200"/>
              <a:t>1/25/23</a:t>
            </a:r>
            <a:endParaRPr sz="2200"/>
          </a:p>
          <a:p>
            <a:pPr marL="914400" lvl="1" indent="-368300" algn="l" rtl="0">
              <a:lnSpc>
                <a:spcPct val="115000"/>
              </a:lnSpc>
              <a:spcBef>
                <a:spcPts val="0"/>
              </a:spcBef>
              <a:spcAft>
                <a:spcPts val="0"/>
              </a:spcAft>
              <a:buSzPts val="2200"/>
              <a:buChar char="•"/>
            </a:pPr>
            <a:r>
              <a:rPr lang="en-US" sz="2200"/>
              <a:t>01/25/2023</a:t>
            </a:r>
            <a:endParaRPr sz="2200"/>
          </a:p>
          <a:p>
            <a:pPr marL="914400" lvl="1" indent="-368300" algn="l" rtl="0">
              <a:lnSpc>
                <a:spcPct val="115000"/>
              </a:lnSpc>
              <a:spcBef>
                <a:spcPts val="0"/>
              </a:spcBef>
              <a:spcAft>
                <a:spcPts val="0"/>
              </a:spcAft>
              <a:buSzPts val="2200"/>
              <a:buChar char="•"/>
            </a:pPr>
            <a:r>
              <a:rPr lang="en-US" sz="2200"/>
              <a:t>01/25/23</a:t>
            </a:r>
            <a:endParaRPr sz="2200"/>
          </a:p>
          <a:p>
            <a:pPr marL="0" lvl="0" indent="0" algn="l" rtl="0">
              <a:spcBef>
                <a:spcPts val="1400"/>
              </a:spcBef>
              <a:spcAft>
                <a:spcPts val="0"/>
              </a:spcAft>
              <a:buNone/>
            </a:pPr>
            <a:endParaRPr/>
          </a:p>
        </p:txBody>
      </p:sp>
      <p:sp>
        <p:nvSpPr>
          <p:cNvPr id="1501" name="Google Shape;1501;g1a1a0dd171d_1_53"/>
          <p:cNvSpPr txBox="1"/>
          <p:nvPr/>
        </p:nvSpPr>
        <p:spPr>
          <a:xfrm>
            <a:off x="3237550" y="2131025"/>
            <a:ext cx="3114600" cy="2081100"/>
          </a:xfrm>
          <a:prstGeom prst="rect">
            <a:avLst/>
          </a:prstGeom>
          <a:noFill/>
          <a:ln>
            <a:noFill/>
          </a:ln>
        </p:spPr>
        <p:txBody>
          <a:bodyPr spcFirstLastPara="1" wrap="square" lIns="91425" tIns="91425" rIns="91425" bIns="91425" anchor="t" anchorCtr="0">
            <a:spAutoFit/>
          </a:bodyPr>
          <a:lstStyle/>
          <a:p>
            <a:pPr marL="914400" lvl="1" indent="-368300" algn="l" rtl="0">
              <a:lnSpc>
                <a:spcPct val="115000"/>
              </a:lnSpc>
              <a:spcBef>
                <a:spcPts val="20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25/1/2023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25/1/23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25/01/2023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25/01/23</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Etc…</a:t>
            </a:r>
            <a:endParaRPr sz="2200">
              <a:latin typeface="Corbel"/>
              <a:ea typeface="Corbel"/>
              <a:cs typeface="Corbel"/>
              <a:sym typeface="Corbel"/>
            </a:endParaRPr>
          </a:p>
        </p:txBody>
      </p:sp>
      <p:sp>
        <p:nvSpPr>
          <p:cNvPr id="1502" name="Google Shape;1502;g1a1a0dd171d_1_53"/>
          <p:cNvSpPr txBox="1"/>
          <p:nvPr/>
        </p:nvSpPr>
        <p:spPr>
          <a:xfrm>
            <a:off x="6925625" y="2413050"/>
            <a:ext cx="3784200" cy="2555100"/>
          </a:xfrm>
          <a:prstGeom prst="rect">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orbel"/>
                <a:ea typeface="Corbel"/>
                <a:cs typeface="Corbel"/>
                <a:sym typeface="Corbel"/>
              </a:rPr>
              <a:t>ISO is the International Standards Organization and it has a standard for writing dates. </a:t>
            </a:r>
            <a:endParaRPr sz="2200">
              <a:solidFill>
                <a:schemeClr val="dk1"/>
              </a:solidFill>
              <a:latin typeface="Corbel"/>
              <a:ea typeface="Corbel"/>
              <a:cs typeface="Corbel"/>
              <a:sym typeface="Corbel"/>
            </a:endParaRPr>
          </a:p>
          <a:p>
            <a:pPr marL="0" lvl="0" indent="0" algn="l" rtl="0">
              <a:spcBef>
                <a:spcPts val="0"/>
              </a:spcBef>
              <a:spcAft>
                <a:spcPts val="0"/>
              </a:spcAft>
              <a:buNone/>
            </a:pPr>
            <a:endParaRPr sz="2200">
              <a:solidFill>
                <a:schemeClr val="dk1"/>
              </a:solidFill>
              <a:latin typeface="Corbel"/>
              <a:ea typeface="Corbel"/>
              <a:cs typeface="Corbel"/>
              <a:sym typeface="Corbel"/>
            </a:endParaRPr>
          </a:p>
          <a:p>
            <a:pPr marL="0" lvl="0" indent="0" algn="l" rtl="0">
              <a:spcBef>
                <a:spcPts val="0"/>
              </a:spcBef>
              <a:spcAft>
                <a:spcPts val="0"/>
              </a:spcAft>
              <a:buNone/>
            </a:pPr>
            <a:r>
              <a:rPr lang="en-US" sz="2200">
                <a:solidFill>
                  <a:schemeClr val="dk1"/>
                </a:solidFill>
                <a:latin typeface="Corbel"/>
                <a:ea typeface="Corbel"/>
                <a:cs typeface="Corbel"/>
                <a:sym typeface="Corbel"/>
              </a:rPr>
              <a:t> ISO8601 is a standard for noting dates: 2023-01-25.</a:t>
            </a:r>
            <a:endParaRPr sz="2200">
              <a:solidFill>
                <a:schemeClr val="dk1"/>
              </a:solidFill>
              <a:latin typeface="Corbel"/>
              <a:ea typeface="Corbel"/>
              <a:cs typeface="Corbel"/>
              <a:sym typeface="Corbe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g1a0f6c25d7f_0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a standard? </a:t>
            </a:r>
            <a:endParaRPr/>
          </a:p>
        </p:txBody>
      </p:sp>
      <p:sp>
        <p:nvSpPr>
          <p:cNvPr id="1509" name="Google Shape;1509;g1a0f6c25d7f_0_0"/>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457200" lvl="0" indent="-320040" algn="l" rtl="0">
              <a:lnSpc>
                <a:spcPct val="115000"/>
              </a:lnSpc>
              <a:spcBef>
                <a:spcPts val="1400"/>
              </a:spcBef>
              <a:spcAft>
                <a:spcPts val="0"/>
              </a:spcAft>
              <a:buSzPts val="1440"/>
              <a:buChar char="•"/>
            </a:pPr>
            <a:r>
              <a:rPr lang="en-US"/>
              <a:t>A standard is an established, generally community-agreed-upon, way to collect, organize, or document data. </a:t>
            </a:r>
            <a:endParaRPr/>
          </a:p>
          <a:p>
            <a:pPr marL="914400" lvl="1" indent="-320040" algn="l" rtl="0">
              <a:lnSpc>
                <a:spcPct val="115000"/>
              </a:lnSpc>
              <a:spcBef>
                <a:spcPts val="0"/>
              </a:spcBef>
              <a:spcAft>
                <a:spcPts val="0"/>
              </a:spcAft>
              <a:buSzPts val="1440"/>
              <a:buChar char="•"/>
            </a:pPr>
            <a:r>
              <a:rPr lang="en-US"/>
              <a:t>“Community agreed upon” can mean that the standard is created by an established organization - like the International Standards Organization</a:t>
            </a:r>
            <a:endParaRPr/>
          </a:p>
          <a:p>
            <a:pPr marL="914400" lvl="1" indent="-320040" algn="l" rtl="0">
              <a:lnSpc>
                <a:spcPct val="115000"/>
              </a:lnSpc>
              <a:spcBef>
                <a:spcPts val="0"/>
              </a:spcBef>
              <a:spcAft>
                <a:spcPts val="0"/>
              </a:spcAft>
              <a:buSzPts val="1440"/>
              <a:buChar char="•"/>
            </a:pPr>
            <a:r>
              <a:rPr lang="en-US"/>
              <a:t>“Community agreed upon” can also mean that the standard is created by a group of people through a professional or academic association </a:t>
            </a:r>
            <a:endParaRPr/>
          </a:p>
          <a:p>
            <a:pPr marL="457200" lvl="0" indent="-320040" algn="l" rtl="0">
              <a:lnSpc>
                <a:spcPct val="115000"/>
              </a:lnSpc>
              <a:spcBef>
                <a:spcPts val="0"/>
              </a:spcBef>
              <a:spcAft>
                <a:spcPts val="0"/>
              </a:spcAft>
              <a:buSzPts val="1440"/>
              <a:buChar char="•"/>
            </a:pPr>
            <a:r>
              <a:rPr lang="en-US"/>
              <a:t>Standards help data interoperability and the ability to aggregate data across many studies. </a:t>
            </a:r>
            <a:endParaRPr/>
          </a:p>
          <a:p>
            <a:pPr marL="457200" lvl="0" indent="-320040" algn="l" rtl="0">
              <a:lnSpc>
                <a:spcPct val="115000"/>
              </a:lnSpc>
              <a:spcBef>
                <a:spcPts val="0"/>
              </a:spcBef>
              <a:spcAft>
                <a:spcPts val="0"/>
              </a:spcAft>
              <a:buSzPts val="1440"/>
              <a:buChar char="•"/>
            </a:pPr>
            <a:r>
              <a:rPr lang="en-US"/>
              <a:t>You can find listings of standards on </a:t>
            </a:r>
            <a:r>
              <a:rPr lang="en-US" u="sng">
                <a:solidFill>
                  <a:schemeClr val="hlink"/>
                </a:solidFill>
                <a:hlinkClick r:id="rId3"/>
              </a:rPr>
              <a:t>FAIRSharing.org</a:t>
            </a:r>
            <a:endParaRPr/>
          </a:p>
          <a:p>
            <a:pPr marL="0" lvl="0" indent="0" algn="l" rtl="0">
              <a:lnSpc>
                <a:spcPct val="115000"/>
              </a:lnSpc>
              <a:spcBef>
                <a:spcPts val="140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g1a63c5f0834_3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Caveats about standards</a:t>
            </a:r>
            <a:endParaRPr/>
          </a:p>
        </p:txBody>
      </p:sp>
      <p:sp>
        <p:nvSpPr>
          <p:cNvPr id="1516" name="Google Shape;1516;g1a63c5f0834_3_0"/>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lnSpcReduction="10000"/>
          </a:bodyPr>
          <a:lstStyle/>
          <a:p>
            <a:pPr marL="457200" lvl="0" indent="-320040" algn="l" rtl="0">
              <a:lnSpc>
                <a:spcPct val="115000"/>
              </a:lnSpc>
              <a:spcBef>
                <a:spcPts val="1400"/>
              </a:spcBef>
              <a:spcAft>
                <a:spcPts val="0"/>
              </a:spcAft>
              <a:buSzPts val="1440"/>
              <a:buChar char="•"/>
            </a:pPr>
            <a:r>
              <a:rPr lang="en-US"/>
              <a:t>Not all fields or subjects have standards</a:t>
            </a:r>
            <a:endParaRPr/>
          </a:p>
          <a:p>
            <a:pPr marL="457200" lvl="0" indent="-320040" algn="l" rtl="0">
              <a:lnSpc>
                <a:spcPct val="115000"/>
              </a:lnSpc>
              <a:spcBef>
                <a:spcPts val="0"/>
              </a:spcBef>
              <a:spcAft>
                <a:spcPts val="0"/>
              </a:spcAft>
              <a:buSzPts val="1440"/>
              <a:buChar char="•"/>
            </a:pPr>
            <a:r>
              <a:rPr lang="en-US"/>
              <a:t>Many things have multiple, competing standards</a:t>
            </a:r>
            <a:endParaRPr/>
          </a:p>
          <a:p>
            <a:pPr marL="457200" lvl="0" indent="-320040" algn="l" rtl="0">
              <a:lnSpc>
                <a:spcPct val="115000"/>
              </a:lnSpc>
              <a:spcBef>
                <a:spcPts val="0"/>
              </a:spcBef>
              <a:spcAft>
                <a:spcPts val="0"/>
              </a:spcAft>
              <a:buSzPts val="1440"/>
              <a:buChar char="•"/>
            </a:pPr>
            <a:r>
              <a:rPr lang="en-US"/>
              <a:t>There are new standards being created all of the time </a:t>
            </a:r>
            <a:endParaRPr/>
          </a:p>
          <a:p>
            <a:pPr marL="457200" lvl="0" indent="-320040" algn="l" rtl="0">
              <a:lnSpc>
                <a:spcPct val="115000"/>
              </a:lnSpc>
              <a:spcBef>
                <a:spcPts val="0"/>
              </a:spcBef>
              <a:spcAft>
                <a:spcPts val="0"/>
              </a:spcAft>
              <a:buSzPts val="1440"/>
              <a:buChar char="•"/>
            </a:pPr>
            <a:r>
              <a:rPr lang="en-US"/>
              <a:t>Standards can be hyper specific </a:t>
            </a:r>
            <a:endParaRPr/>
          </a:p>
          <a:p>
            <a:pPr marL="0" lvl="0" indent="0" algn="l" rtl="0">
              <a:lnSpc>
                <a:spcPct val="115000"/>
              </a:lnSpc>
              <a:spcBef>
                <a:spcPts val="1400"/>
              </a:spcBef>
              <a:spcAft>
                <a:spcPts val="0"/>
              </a:spcAft>
              <a:buNone/>
            </a:pPr>
            <a:endParaRPr/>
          </a:p>
          <a:p>
            <a:pPr marL="0" lvl="0" indent="0" algn="l" rtl="0">
              <a:lnSpc>
                <a:spcPct val="115000"/>
              </a:lnSpc>
              <a:spcBef>
                <a:spcPts val="1400"/>
              </a:spcBef>
              <a:spcAft>
                <a:spcPts val="0"/>
              </a:spcAft>
              <a:buNone/>
            </a:pPr>
            <a:r>
              <a:rPr lang="en-US" b="1"/>
              <a:t>Bottom line:</a:t>
            </a:r>
            <a:r>
              <a:rPr lang="en-US"/>
              <a:t> It is unlikely that you will be providing guidance on which standards to use for data collection specific to a discipline. However, it is helpful to understand the concept and to be prepared to discuss standards for metadata and data description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g1a1a0dd171d_1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NIH’s Field Description </a:t>
            </a:r>
            <a:endParaRPr/>
          </a:p>
        </p:txBody>
      </p:sp>
      <p:sp>
        <p:nvSpPr>
          <p:cNvPr id="1523" name="Google Shape;1523;g1a1a0dd171d_1_0"/>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endParaRPr sz="1100" b="1" i="1">
              <a:latin typeface="Calibri"/>
              <a:ea typeface="Calibri"/>
              <a:cs typeface="Calibri"/>
              <a:sym typeface="Calibri"/>
            </a:endParaRPr>
          </a:p>
          <a:p>
            <a:pPr marL="0" lvl="0" indent="0" algn="l" rtl="0">
              <a:lnSpc>
                <a:spcPct val="115000"/>
              </a:lnSpc>
              <a:spcBef>
                <a:spcPts val="1400"/>
              </a:spcBef>
              <a:spcAft>
                <a:spcPts val="0"/>
              </a:spcAft>
              <a:buNone/>
            </a:pPr>
            <a:r>
              <a:rPr lang="en-US"/>
              <a:t>“State what common data standards will be applied to the </a:t>
            </a:r>
            <a:r>
              <a:rPr lang="en-US" b="1"/>
              <a:t>scientific data and associated metadata </a:t>
            </a:r>
            <a:r>
              <a:rPr lang="en-US"/>
              <a:t>to enable interoperability of datasets and resources, and </a:t>
            </a:r>
            <a:r>
              <a:rPr lang="en-US" b="1"/>
              <a:t>provide the name(s) of the data standards </a:t>
            </a:r>
            <a:r>
              <a:rPr lang="en-US"/>
              <a:t>that will be applied and describe how these data standards will be applied to the scientific data generated by the research proposed in the project. </a:t>
            </a:r>
            <a:r>
              <a:rPr lang="en-US" b="1"/>
              <a:t>If applicable, indicate that no consensus standards exist</a:t>
            </a:r>
            <a:r>
              <a:rPr lang="en-US"/>
              <a:t>”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g1a63c5f0834_3_39"/>
          <p:cNvSpPr txBox="1">
            <a:spLocks noGrp="1"/>
          </p:cNvSpPr>
          <p:nvPr>
            <p:ph type="title"/>
          </p:nvPr>
        </p:nvSpPr>
        <p:spPr>
          <a:xfrm>
            <a:off x="415600" y="421233"/>
            <a:ext cx="11360700" cy="110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Sample Standards Section</a:t>
            </a:r>
            <a:endParaRPr/>
          </a:p>
        </p:txBody>
      </p:sp>
      <p:sp>
        <p:nvSpPr>
          <p:cNvPr id="1530" name="Google Shape;1530;g1a63c5f0834_3_39"/>
          <p:cNvSpPr txBox="1">
            <a:spLocks noGrp="1"/>
          </p:cNvSpPr>
          <p:nvPr>
            <p:ph type="body" idx="1"/>
          </p:nvPr>
        </p:nvSpPr>
        <p:spPr>
          <a:xfrm>
            <a:off x="415600" y="1633633"/>
            <a:ext cx="11360700" cy="4472100"/>
          </a:xfrm>
          <a:prstGeom prst="rect">
            <a:avLst/>
          </a:prstGeom>
        </p:spPr>
        <p:txBody>
          <a:bodyPr spcFirstLastPara="1" wrap="square" lIns="0" tIns="0" rIns="0" bIns="0" anchor="t" anchorCtr="0">
            <a:noAutofit/>
          </a:bodyPr>
          <a:lstStyle/>
          <a:p>
            <a:pPr marL="0" lvl="0" indent="0" algn="l" rtl="0">
              <a:spcBef>
                <a:spcPts val="1100"/>
              </a:spcBef>
              <a:spcAft>
                <a:spcPts val="0"/>
              </a:spcAft>
              <a:buNone/>
            </a:pPr>
            <a:r>
              <a:rPr lang="en-US" sz="1800"/>
              <a:t>Taken from “</a:t>
            </a:r>
            <a:r>
              <a:rPr lang="en-US" sz="1800" b="1">
                <a:solidFill>
                  <a:schemeClr val="dk2"/>
                </a:solidFill>
              </a:rPr>
              <a:t>FAIR Annotated Dataset of Stroke MRIs, CTs, and Metadata</a:t>
            </a:r>
            <a:r>
              <a:rPr lang="en-US" sz="1800"/>
              <a:t>,” created by Andreia Faria, (ORCID: </a:t>
            </a:r>
            <a:r>
              <a:rPr lang="en-US" sz="1800" u="sng">
                <a:solidFill>
                  <a:schemeClr val="hlink"/>
                </a:solidFill>
                <a:hlinkClick r:id="rId3"/>
              </a:rPr>
              <a:t>0000-0002-1673-002X</a:t>
            </a:r>
            <a:r>
              <a:rPr lang="en-US" sz="1800"/>
              <a:t>) as part of the DataWorks! Data Management and Sharing Plan Challenge. DMP DOI: </a:t>
            </a:r>
            <a:r>
              <a:rPr lang="en-US" sz="1800" u="sng">
                <a:solidFill>
                  <a:schemeClr val="hlink"/>
                </a:solidFill>
                <a:hlinkClick r:id="rId4"/>
              </a:rPr>
              <a:t>10.48321/D1J31B</a:t>
            </a:r>
            <a:endParaRPr sz="1800"/>
          </a:p>
          <a:p>
            <a:pPr marL="0" lvl="0" indent="0" algn="l" rtl="0">
              <a:spcBef>
                <a:spcPts val="1100"/>
              </a:spcBef>
              <a:spcAft>
                <a:spcPts val="0"/>
              </a:spcAft>
              <a:buNone/>
            </a:pPr>
            <a:br>
              <a:rPr lang="en-US"/>
            </a:br>
            <a:r>
              <a:rPr lang="en-US"/>
              <a:t>“The images will be shared in native subject space and in standard space (Montreal Neurological Institute, MNI), in Nfiti compressed format. The data format and organization follow the Brain Imaging Data Structure, BIDS, guidelines, which will enable navigation and sharing. Additionally, this format is compatible for conversion to newly developed semantic standards. This allows generating computable data objects (CDOs) readily used by the AI community, and facilitate non-expert data analysis. The CDO’s also allow integration with open science efforts, analytical pipelines, APIs, and modules for quality control, harmonization, indexing, and management engines.”</a:t>
            </a:r>
            <a:endParaRPr/>
          </a:p>
          <a:p>
            <a:pPr marL="0" lvl="0" indent="0" algn="l" rtl="0">
              <a:spcBef>
                <a:spcPts val="110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g1a63c5f0834_3_2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Examples of Standards</a:t>
            </a:r>
            <a:endParaRPr/>
          </a:p>
        </p:txBody>
      </p:sp>
      <p:sp>
        <p:nvSpPr>
          <p:cNvPr id="1537" name="Google Shape;1537;g1a63c5f0834_3_23"/>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endParaRPr sz="1100" b="1" i="1">
              <a:latin typeface="Calibri"/>
              <a:ea typeface="Calibri"/>
              <a:cs typeface="Calibri"/>
              <a:sym typeface="Calibri"/>
            </a:endParaRPr>
          </a:p>
          <a:p>
            <a:pPr marL="457200" lvl="0" indent="-320040" algn="l" rtl="0">
              <a:lnSpc>
                <a:spcPct val="115000"/>
              </a:lnSpc>
              <a:spcBef>
                <a:spcPts val="1400"/>
              </a:spcBef>
              <a:spcAft>
                <a:spcPts val="0"/>
              </a:spcAft>
              <a:buSzPts val="1440"/>
              <a:buAutoNum type="arabicPeriod"/>
            </a:pPr>
            <a:r>
              <a:rPr lang="en-US"/>
              <a:t>Metadata Standards</a:t>
            </a:r>
            <a:endParaRPr/>
          </a:p>
          <a:p>
            <a:pPr marL="457200" lvl="0" indent="-320040" algn="l" rtl="0">
              <a:lnSpc>
                <a:spcPct val="115000"/>
              </a:lnSpc>
              <a:spcBef>
                <a:spcPts val="0"/>
              </a:spcBef>
              <a:spcAft>
                <a:spcPts val="0"/>
              </a:spcAft>
              <a:buSzPts val="1440"/>
              <a:buAutoNum type="arabicPeriod"/>
            </a:pPr>
            <a:r>
              <a:rPr lang="en-US"/>
              <a:t>Common Data Elements</a:t>
            </a:r>
            <a:endParaRPr/>
          </a:p>
          <a:p>
            <a:pPr marL="457200" lvl="0" indent="-320040" algn="l" rtl="0">
              <a:lnSpc>
                <a:spcPct val="115000"/>
              </a:lnSpc>
              <a:spcBef>
                <a:spcPts val="0"/>
              </a:spcBef>
              <a:spcAft>
                <a:spcPts val="0"/>
              </a:spcAft>
              <a:buSzPts val="1440"/>
              <a:buAutoNum type="arabicPeriod"/>
            </a:pPr>
            <a:r>
              <a:rPr lang="en-US"/>
              <a:t>Data Collection Standards</a:t>
            </a:r>
            <a:endParaRPr/>
          </a:p>
          <a:p>
            <a:pPr marL="457200" lvl="0" indent="-320040" algn="l" rtl="0">
              <a:lnSpc>
                <a:spcPct val="115000"/>
              </a:lnSpc>
              <a:spcBef>
                <a:spcPts val="0"/>
              </a:spcBef>
              <a:spcAft>
                <a:spcPts val="0"/>
              </a:spcAft>
              <a:buSzPts val="1440"/>
              <a:buAutoNum type="arabicPeriod"/>
            </a:pPr>
            <a:r>
              <a:rPr lang="en-US"/>
              <a:t>Standards and Repositories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g1a1a0dd171d_1_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Metadata Standards</a:t>
            </a:r>
            <a:endParaRPr/>
          </a:p>
        </p:txBody>
      </p:sp>
      <p:sp>
        <p:nvSpPr>
          <p:cNvPr id="1544" name="Google Shape;1544;g1a1a0dd171d_1_8"/>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1400"/>
              </a:spcBef>
              <a:spcAft>
                <a:spcPts val="0"/>
              </a:spcAft>
              <a:buNone/>
            </a:pPr>
            <a:r>
              <a:rPr lang="en-US"/>
              <a:t>Metadata standards are standards!</a:t>
            </a:r>
            <a:endParaRPr/>
          </a:p>
          <a:p>
            <a:pPr marL="0" lvl="0" indent="0" algn="l" rtl="0">
              <a:lnSpc>
                <a:spcPct val="115000"/>
              </a:lnSpc>
              <a:spcBef>
                <a:spcPts val="1400"/>
              </a:spcBef>
              <a:spcAft>
                <a:spcPts val="0"/>
              </a:spcAft>
              <a:buNone/>
            </a:pPr>
            <a:r>
              <a:rPr lang="en-US" b="1">
                <a:solidFill>
                  <a:schemeClr val="dk2"/>
                </a:solidFill>
              </a:rPr>
              <a:t>Examples: DataCite </a:t>
            </a:r>
            <a:r>
              <a:rPr lang="en-US"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Schema</a:t>
            </a:r>
            <a:r>
              <a:rPr lang="en-US"/>
              <a:t> </a:t>
            </a:r>
            <a:endParaRPr/>
          </a:p>
          <a:p>
            <a:pPr marL="457200" lvl="0" indent="-320040" algn="l" rtl="0">
              <a:lnSpc>
                <a:spcPct val="115000"/>
              </a:lnSpc>
              <a:spcBef>
                <a:spcPts val="1400"/>
              </a:spcBef>
              <a:spcAft>
                <a:spcPts val="0"/>
              </a:spcAft>
              <a:buSzPts val="1440"/>
              <a:buChar char="•"/>
            </a:pPr>
            <a:r>
              <a:rPr lang="en-US"/>
              <a:t>Standardizes how data is described with metadata to allow for record interoperability </a:t>
            </a:r>
            <a:endParaRPr/>
          </a:p>
          <a:p>
            <a:pPr marL="457200" lvl="0" indent="-320040" algn="l" rtl="0">
              <a:lnSpc>
                <a:spcPct val="115000"/>
              </a:lnSpc>
              <a:spcBef>
                <a:spcPts val="0"/>
              </a:spcBef>
              <a:spcAft>
                <a:spcPts val="0"/>
              </a:spcAft>
              <a:buSzPts val="1440"/>
              <a:buChar char="•"/>
            </a:pPr>
            <a:r>
              <a:rPr lang="en-US"/>
              <a:t>This allows DataCite to make metadata records discoverable across description providers through the </a:t>
            </a:r>
            <a:r>
              <a:rPr lang="en-US" u="sng">
                <a:solidFill>
                  <a:schemeClr val="hlink"/>
                </a:solidFill>
                <a:hlinkClick r:id="rId3"/>
              </a:rPr>
              <a:t>DataCite Commons</a:t>
            </a:r>
            <a:endParaRPr/>
          </a:p>
          <a:p>
            <a:pPr marL="457200" lvl="0" indent="-320040" algn="l" rtl="0">
              <a:lnSpc>
                <a:spcPct val="115000"/>
              </a:lnSpc>
              <a:spcBef>
                <a:spcPts val="0"/>
              </a:spcBef>
              <a:spcAft>
                <a:spcPts val="0"/>
              </a:spcAft>
              <a:buSzPts val="1440"/>
              <a:buChar char="•"/>
            </a:pPr>
            <a:r>
              <a:rPr lang="en-US"/>
              <a:t>It also allows DataCite to make the records available via the </a:t>
            </a:r>
            <a:r>
              <a:rPr lang="en-US" u="sng">
                <a:solidFill>
                  <a:schemeClr val="hlink"/>
                </a:solidFill>
                <a:hlinkClick r:id="rId4"/>
              </a:rPr>
              <a:t>DataCite Rest API</a:t>
            </a:r>
            <a:r>
              <a:rPr lang="en-US"/>
              <a:t> for others to systematically browse, query, and retrieve metadata records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2" name="Title 1">
            <a:extLst>
              <a:ext uri="{FF2B5EF4-FFF2-40B4-BE49-F238E27FC236}">
                <a16:creationId xmlns:a16="http://schemas.microsoft.com/office/drawing/2014/main" id="{6AA7C07D-AA82-6A43-0B1C-203E74957EBE}"/>
              </a:ext>
            </a:extLst>
          </p:cNvPr>
          <p:cNvSpPr>
            <a:spLocks noGrp="1"/>
          </p:cNvSpPr>
          <p:nvPr>
            <p:ph type="title"/>
          </p:nvPr>
        </p:nvSpPr>
        <p:spPr/>
        <p:txBody>
          <a:bodyPr/>
          <a:lstStyle/>
          <a:p>
            <a:r>
              <a:rPr lang="en-US" dirty="0"/>
              <a:t>Metadata</a:t>
            </a:r>
            <a:br>
              <a:rPr lang="en-US" dirty="0"/>
            </a:br>
            <a:r>
              <a:rPr lang="en-US" dirty="0"/>
              <a:t>Standards (2)</a:t>
            </a:r>
          </a:p>
        </p:txBody>
      </p:sp>
      <p:sp>
        <p:nvSpPr>
          <p:cNvPr id="1551" name="Google Shape;1551;g1ab86e8c8b2_0_150"/>
          <p:cNvSpPr txBox="1"/>
          <p:nvPr/>
        </p:nvSpPr>
        <p:spPr>
          <a:xfrm>
            <a:off x="0" y="4362450"/>
            <a:ext cx="54864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b="1">
                <a:solidFill>
                  <a:schemeClr val="dk1"/>
                </a:solidFill>
                <a:latin typeface="Corbel"/>
                <a:ea typeface="Corbel"/>
                <a:cs typeface="Corbel"/>
                <a:sym typeface="Corbel"/>
              </a:rPr>
              <a:t>Note: </a:t>
            </a:r>
            <a:r>
              <a:rPr lang="en-US">
                <a:solidFill>
                  <a:schemeClr val="dk1"/>
                </a:solidFill>
                <a:latin typeface="Corbel"/>
                <a:ea typeface="Corbel"/>
                <a:cs typeface="Corbel"/>
                <a:sym typeface="Corbel"/>
              </a:rPr>
              <a:t>The third column, Occurrence (Occ), indicates cardinality/quantity constraints for the properties as</a:t>
            </a:r>
            <a:endParaRPr>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a:solidFill>
                  <a:schemeClr val="dk1"/>
                </a:solidFill>
                <a:latin typeface="Corbel"/>
                <a:ea typeface="Corbel"/>
                <a:cs typeface="Corbel"/>
                <a:sym typeface="Corbel"/>
              </a:rPr>
              <a:t>follows:</a:t>
            </a:r>
            <a:endParaRPr>
              <a:solidFill>
                <a:schemeClr val="dk1"/>
              </a:solidFill>
              <a:latin typeface="Corbel"/>
              <a:ea typeface="Corbel"/>
              <a:cs typeface="Corbel"/>
              <a:sym typeface="Corbel"/>
            </a:endParaRPr>
          </a:p>
          <a:p>
            <a:pPr marL="457200" lvl="0" indent="-317500" algn="l" rtl="0">
              <a:spcBef>
                <a:spcPts val="0"/>
              </a:spcBef>
              <a:spcAft>
                <a:spcPts val="0"/>
              </a:spcAft>
              <a:buClr>
                <a:schemeClr val="dk1"/>
              </a:buClr>
              <a:buSzPts val="1400"/>
              <a:buFont typeface="Corbel"/>
              <a:buChar char="●"/>
            </a:pPr>
            <a:r>
              <a:rPr lang="en-US">
                <a:solidFill>
                  <a:schemeClr val="dk1"/>
                </a:solidFill>
                <a:latin typeface="Corbel"/>
                <a:ea typeface="Corbel"/>
                <a:cs typeface="Corbel"/>
                <a:sym typeface="Corbel"/>
              </a:rPr>
              <a:t>0-n = optional and repeatable</a:t>
            </a:r>
            <a:endParaRPr>
              <a:solidFill>
                <a:schemeClr val="dk1"/>
              </a:solidFill>
              <a:latin typeface="Corbel"/>
              <a:ea typeface="Corbel"/>
              <a:cs typeface="Corbel"/>
              <a:sym typeface="Corbel"/>
            </a:endParaRPr>
          </a:p>
          <a:p>
            <a:pPr marL="457200" lvl="0" indent="-317500" algn="l" rtl="0">
              <a:spcBef>
                <a:spcPts val="0"/>
              </a:spcBef>
              <a:spcAft>
                <a:spcPts val="0"/>
              </a:spcAft>
              <a:buClr>
                <a:schemeClr val="dk1"/>
              </a:buClr>
              <a:buSzPts val="1400"/>
              <a:buFont typeface="Corbel"/>
              <a:buChar char="●"/>
            </a:pPr>
            <a:r>
              <a:rPr lang="en-US">
                <a:solidFill>
                  <a:schemeClr val="dk1"/>
                </a:solidFill>
                <a:latin typeface="Corbel"/>
                <a:ea typeface="Corbel"/>
                <a:cs typeface="Corbel"/>
                <a:sym typeface="Corbel"/>
              </a:rPr>
              <a:t>0-1 = optional, but not repeatable</a:t>
            </a:r>
            <a:endParaRPr>
              <a:solidFill>
                <a:schemeClr val="dk1"/>
              </a:solidFill>
              <a:latin typeface="Corbel"/>
              <a:ea typeface="Corbel"/>
              <a:cs typeface="Corbel"/>
              <a:sym typeface="Corbel"/>
            </a:endParaRPr>
          </a:p>
          <a:p>
            <a:pPr marL="457200" lvl="0" indent="-317500" algn="l" rtl="0">
              <a:spcBef>
                <a:spcPts val="0"/>
              </a:spcBef>
              <a:spcAft>
                <a:spcPts val="0"/>
              </a:spcAft>
              <a:buClr>
                <a:schemeClr val="dk1"/>
              </a:buClr>
              <a:buSzPts val="1400"/>
              <a:buFont typeface="Corbel"/>
              <a:buChar char="●"/>
            </a:pPr>
            <a:r>
              <a:rPr lang="en-US">
                <a:solidFill>
                  <a:schemeClr val="dk1"/>
                </a:solidFill>
                <a:latin typeface="Corbel"/>
                <a:ea typeface="Corbel"/>
                <a:cs typeface="Corbel"/>
                <a:sym typeface="Corbel"/>
              </a:rPr>
              <a:t>1-n = required and repeatable</a:t>
            </a:r>
            <a:endParaRPr>
              <a:solidFill>
                <a:schemeClr val="dk1"/>
              </a:solidFill>
              <a:latin typeface="Corbel"/>
              <a:ea typeface="Corbel"/>
              <a:cs typeface="Corbel"/>
              <a:sym typeface="Corbel"/>
            </a:endParaRPr>
          </a:p>
          <a:p>
            <a:pPr marL="457200" lvl="0" indent="-317500" algn="l" rtl="0">
              <a:spcBef>
                <a:spcPts val="0"/>
              </a:spcBef>
              <a:spcAft>
                <a:spcPts val="0"/>
              </a:spcAft>
              <a:buClr>
                <a:schemeClr val="dk1"/>
              </a:buClr>
              <a:buSzPts val="1400"/>
              <a:buFont typeface="Corbel"/>
              <a:buChar char="●"/>
            </a:pPr>
            <a:r>
              <a:rPr lang="en-US">
                <a:solidFill>
                  <a:schemeClr val="dk1"/>
                </a:solidFill>
                <a:latin typeface="Corbel"/>
                <a:ea typeface="Corbel"/>
                <a:cs typeface="Corbel"/>
                <a:sym typeface="Corbel"/>
              </a:rPr>
              <a:t>1 = required, but not repeatable</a:t>
            </a:r>
            <a:endParaRPr>
              <a:latin typeface="Corbel"/>
              <a:ea typeface="Corbel"/>
              <a:cs typeface="Corbel"/>
              <a:sym typeface="Corbel"/>
            </a:endParaRPr>
          </a:p>
        </p:txBody>
      </p:sp>
      <p:pic>
        <p:nvPicPr>
          <p:cNvPr id="1550" name="Google Shape;1550;g1ab86e8c8b2_0_150" descr="Table of &quot;Expanded DataCite Mandatory Properties&quot; that show metadata entries"/>
          <p:cNvPicPr preferRelativeResize="0"/>
          <p:nvPr/>
        </p:nvPicPr>
        <p:blipFill>
          <a:blip r:embed="rId3">
            <a:alphaModFix/>
          </a:blip>
          <a:stretch>
            <a:fillRect/>
          </a:stretch>
        </p:blipFill>
        <p:spPr>
          <a:xfrm>
            <a:off x="5584976" y="49288"/>
            <a:ext cx="6540349" cy="67594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g1a1a0dd171d_1_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Common Data Elements</a:t>
            </a:r>
            <a:endParaRPr dirty="0"/>
          </a:p>
        </p:txBody>
      </p:sp>
      <p:sp>
        <p:nvSpPr>
          <p:cNvPr id="1558" name="Google Shape;1558;g1a1a0dd171d_1_14"/>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rmAutofit/>
          </a:bodyPr>
          <a:lstStyle/>
          <a:p>
            <a:pPr marL="457200" lvl="0" indent="-320040" algn="l" rtl="0">
              <a:lnSpc>
                <a:spcPct val="115000"/>
              </a:lnSpc>
              <a:spcBef>
                <a:spcPts val="1400"/>
              </a:spcBef>
              <a:spcAft>
                <a:spcPts val="0"/>
              </a:spcAft>
              <a:buSzPts val="1440"/>
              <a:buChar char="•"/>
            </a:pPr>
            <a:r>
              <a:rPr lang="en-US"/>
              <a:t>Common Data Elements are a precisely defined question, paired with a set of allowable responses</a:t>
            </a:r>
            <a:endParaRPr/>
          </a:p>
          <a:p>
            <a:pPr marL="457200" lvl="0" indent="-320040" algn="l" rtl="0">
              <a:lnSpc>
                <a:spcPct val="115000"/>
              </a:lnSpc>
              <a:spcBef>
                <a:spcPts val="0"/>
              </a:spcBef>
              <a:spcAft>
                <a:spcPts val="0"/>
              </a:spcAft>
              <a:buSzPts val="1440"/>
              <a:buChar char="•"/>
            </a:pPr>
            <a:r>
              <a:rPr lang="en-US"/>
              <a:t>CDE’s are used across different sites, studies, and trials to ensure consistent data collection and the ability to aggregate across sites, studies, and trials</a:t>
            </a:r>
            <a:endParaRPr/>
          </a:p>
          <a:p>
            <a:pPr marL="457200" lvl="0" indent="-320040" algn="l" rtl="0">
              <a:lnSpc>
                <a:spcPct val="115000"/>
              </a:lnSpc>
              <a:spcBef>
                <a:spcPts val="0"/>
              </a:spcBef>
              <a:spcAft>
                <a:spcPts val="0"/>
              </a:spcAft>
              <a:buSzPts val="1440"/>
              <a:buChar char="•"/>
            </a:pPr>
            <a:r>
              <a:rPr lang="en-US"/>
              <a:t>CDE’s are a standard for a field when generally when we talk about ‘standards’ it is a standard for a series of fields</a:t>
            </a:r>
            <a:endParaRPr/>
          </a:p>
          <a:p>
            <a:pPr marL="0" lvl="0" indent="0" algn="ctr" rtl="0">
              <a:lnSpc>
                <a:spcPct val="115000"/>
              </a:lnSpc>
              <a:spcBef>
                <a:spcPts val="1400"/>
              </a:spcBef>
              <a:spcAft>
                <a:spcPts val="0"/>
              </a:spcAft>
              <a:buNone/>
            </a:pPr>
            <a:r>
              <a:rPr lang="en-US" u="sng">
                <a:solidFill>
                  <a:schemeClr val="hlink"/>
                </a:solidFill>
                <a:hlinkClick r:id="rId3"/>
              </a:rPr>
              <a:t>NIH CDE Repository</a:t>
            </a:r>
            <a:endParaRPr/>
          </a:p>
          <a:p>
            <a:pPr marL="0" lvl="0" indent="0" algn="ctr" rtl="0">
              <a:lnSpc>
                <a:spcPct val="115000"/>
              </a:lnSpc>
              <a:spcBef>
                <a:spcPts val="1400"/>
              </a:spcBef>
              <a:spcAft>
                <a:spcPts val="0"/>
              </a:spcAft>
              <a:buNone/>
            </a:pPr>
            <a:r>
              <a:rPr lang="en-US" u="sng">
                <a:solidFill>
                  <a:schemeClr val="hlink"/>
                </a:solidFill>
                <a:hlinkClick r:id="rId4"/>
              </a:rPr>
              <a:t>Tutorial on using the NIH CDE Repository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b0571cebe9_1_28"/>
          <p:cNvSpPr txBox="1">
            <a:spLocks noGrp="1"/>
          </p:cNvSpPr>
          <p:nvPr>
            <p:ph type="title"/>
          </p:nvPr>
        </p:nvSpPr>
        <p:spPr>
          <a:xfrm>
            <a:off x="844620" y="64273"/>
            <a:ext cx="98583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NIH and Data Sharing</a:t>
            </a:r>
            <a:endParaRPr dirty="0"/>
          </a:p>
        </p:txBody>
      </p:sp>
      <p:grpSp>
        <p:nvGrpSpPr>
          <p:cNvPr id="339" name="Google Shape;339;g1b0571cebe9_1_28">
            <a:extLst>
              <a:ext uri="{C183D7F6-B498-43B3-948B-1728B52AA6E4}">
                <adec:decorative xmlns:adec="http://schemas.microsoft.com/office/drawing/2017/decorative" val="1"/>
              </a:ext>
            </a:extLst>
          </p:cNvPr>
          <p:cNvGrpSpPr/>
          <p:nvPr/>
        </p:nvGrpSpPr>
        <p:grpSpPr>
          <a:xfrm>
            <a:off x="844620" y="1682493"/>
            <a:ext cx="9858191" cy="4199992"/>
            <a:chOff x="0" y="742"/>
            <a:chExt cx="9858191" cy="4199992"/>
          </a:xfrm>
        </p:grpSpPr>
        <p:sp>
          <p:nvSpPr>
            <p:cNvPr id="340" name="Google Shape;340;g1b0571cebe9_1_28"/>
            <p:cNvSpPr/>
            <p:nvPr/>
          </p:nvSpPr>
          <p:spPr>
            <a:xfrm>
              <a:off x="0" y="3162674"/>
              <a:ext cx="9858191" cy="1038060"/>
            </a:xfrm>
            <a:prstGeom prst="rect">
              <a:avLst/>
            </a:prstGeom>
            <a:solidFill>
              <a:schemeClr val="accent5"/>
            </a:solidFill>
            <a:ln w="171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1b0571cebe9_1_28"/>
            <p:cNvSpPr txBox="1"/>
            <p:nvPr/>
          </p:nvSpPr>
          <p:spPr>
            <a:xfrm>
              <a:off x="0" y="3162674"/>
              <a:ext cx="9858191" cy="103806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b="0" i="1" u="none" strike="noStrike" cap="none">
                  <a:solidFill>
                    <a:schemeClr val="lt1"/>
                  </a:solidFill>
                  <a:latin typeface="Century Schoolbook"/>
                  <a:ea typeface="Century Schoolbook"/>
                  <a:cs typeface="Century Schoolbook"/>
                  <a:sym typeface="Century Schoolbook"/>
                </a:rPr>
                <a:t>NIH’s Longstanding Policy: The results and accomplishments of the activities that NIH funds should be made available to the research community and the public at large. </a:t>
              </a:r>
              <a:endParaRPr sz="1800" b="0" i="0" u="none" strike="noStrike" cap="none">
                <a:solidFill>
                  <a:schemeClr val="lt1"/>
                </a:solidFill>
                <a:latin typeface="Century Schoolbook"/>
                <a:ea typeface="Century Schoolbook"/>
                <a:cs typeface="Century Schoolbook"/>
                <a:sym typeface="Century Schoolbook"/>
              </a:endParaRPr>
            </a:p>
          </p:txBody>
        </p:sp>
        <p:sp>
          <p:nvSpPr>
            <p:cNvPr id="342" name="Google Shape;342;g1b0571cebe9_1_28"/>
            <p:cNvSpPr/>
            <p:nvPr/>
          </p:nvSpPr>
          <p:spPr>
            <a:xfrm rot="10800000">
              <a:off x="0" y="1581708"/>
              <a:ext cx="9858191" cy="1596537"/>
            </a:xfrm>
            <a:prstGeom prst="upArrowCallout">
              <a:avLst>
                <a:gd name="adj1" fmla="val 25000"/>
                <a:gd name="adj2" fmla="val 25000"/>
                <a:gd name="adj3" fmla="val 25000"/>
                <a:gd name="adj4" fmla="val 64977"/>
              </a:avLst>
            </a:prstGeom>
            <a:solidFill>
              <a:srgbClr val="7676A4"/>
            </a:solidFill>
            <a:ln w="171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1b0571cebe9_1_28"/>
            <p:cNvSpPr txBox="1"/>
            <p:nvPr/>
          </p:nvSpPr>
          <p:spPr>
            <a:xfrm>
              <a:off x="0" y="1581708"/>
              <a:ext cx="9858191" cy="1037382"/>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b="0" i="0" u="none" strike="noStrike" cap="none">
                  <a:solidFill>
                    <a:schemeClr val="lt1"/>
                  </a:solidFill>
                  <a:latin typeface="Century Schoolbook"/>
                  <a:ea typeface="Century Schoolbook"/>
                  <a:cs typeface="Century Schoolbook"/>
                  <a:sym typeface="Century Schoolbook"/>
                </a:rPr>
                <a:t>Data sharing is essential for expedited translation of research results into knowledge, products and procedures to improve human health.</a:t>
              </a:r>
              <a:endParaRPr/>
            </a:p>
          </p:txBody>
        </p:sp>
        <p:sp>
          <p:nvSpPr>
            <p:cNvPr id="344" name="Google Shape;344;g1b0571cebe9_1_28"/>
            <p:cNvSpPr/>
            <p:nvPr/>
          </p:nvSpPr>
          <p:spPr>
            <a:xfrm rot="10800000">
              <a:off x="0" y="742"/>
              <a:ext cx="9858191" cy="1596537"/>
            </a:xfrm>
            <a:prstGeom prst="upArrowCallout">
              <a:avLst>
                <a:gd name="adj1" fmla="val 25000"/>
                <a:gd name="adj2" fmla="val 25000"/>
                <a:gd name="adj3" fmla="val 25000"/>
                <a:gd name="adj4" fmla="val 64977"/>
              </a:avLst>
            </a:prstGeom>
            <a:solidFill>
              <a:srgbClr val="9C8F9F"/>
            </a:solidFill>
            <a:ln w="171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1b0571cebe9_1_28"/>
            <p:cNvSpPr txBox="1"/>
            <p:nvPr/>
          </p:nvSpPr>
          <p:spPr>
            <a:xfrm>
              <a:off x="0" y="742"/>
              <a:ext cx="9858191" cy="1037382"/>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b="0" i="0" u="none" strike="noStrike" cap="none">
                  <a:solidFill>
                    <a:schemeClr val="lt1"/>
                  </a:solidFill>
                  <a:latin typeface="Century Schoolbook"/>
                  <a:ea typeface="Century Schoolbook"/>
                  <a:cs typeface="Century Schoolbook"/>
                  <a:sym typeface="Century Schoolbook"/>
                </a:rPr>
                <a:t>NIH’s mission is to </a:t>
              </a:r>
              <a:r>
                <a:rPr lang="en-US" sz="1800" b="1" i="0" u="none" strike="noStrike" cap="none">
                  <a:solidFill>
                    <a:schemeClr val="lt1"/>
                  </a:solidFill>
                  <a:latin typeface="Century Schoolbook"/>
                  <a:ea typeface="Century Schoolbook"/>
                  <a:cs typeface="Century Schoolbook"/>
                  <a:sym typeface="Century Schoolbook"/>
                </a:rPr>
                <a:t>seek fundamental knowledge </a:t>
              </a:r>
              <a:r>
                <a:rPr lang="en-US" sz="1800" b="0" i="0" u="none" strike="noStrike" cap="none">
                  <a:solidFill>
                    <a:schemeClr val="lt1"/>
                  </a:solidFill>
                  <a:latin typeface="Century Schoolbook"/>
                  <a:ea typeface="Century Schoolbook"/>
                  <a:cs typeface="Century Schoolbook"/>
                  <a:sym typeface="Century Schoolbook"/>
                </a:rPr>
                <a:t>about the nature and behavior of living systems and the application of that knowledge to</a:t>
              </a:r>
              <a:r>
                <a:rPr lang="en-US" sz="1800" b="1" i="0" u="none" strike="noStrike" cap="none">
                  <a:solidFill>
                    <a:schemeClr val="lt1"/>
                  </a:solidFill>
                  <a:latin typeface="Century Schoolbook"/>
                  <a:ea typeface="Century Schoolbook"/>
                  <a:cs typeface="Century Schoolbook"/>
                  <a:sym typeface="Century Schoolbook"/>
                </a:rPr>
                <a:t> enhance health, lengthen life, and reduce illness and disability</a:t>
              </a:r>
              <a:r>
                <a:rPr lang="en-US" sz="1800" b="0" i="0" u="none" strike="noStrike" cap="none">
                  <a:solidFill>
                    <a:schemeClr val="lt1"/>
                  </a:solidFill>
                  <a:latin typeface="Century Schoolbook"/>
                  <a:ea typeface="Century Schoolbook"/>
                  <a:cs typeface="Century Schoolbook"/>
                  <a:sym typeface="Century Schoolbook"/>
                </a:rPr>
                <a:t>.</a:t>
              </a:r>
              <a:r>
                <a:rPr lang="en-US" sz="1800" b="0" i="1" u="none" strike="noStrike" cap="none">
                  <a:solidFill>
                    <a:schemeClr val="lt1"/>
                  </a:solidFill>
                  <a:latin typeface="Century Schoolbook"/>
                  <a:ea typeface="Century Schoolbook"/>
                  <a:cs typeface="Century Schoolbook"/>
                  <a:sym typeface="Century Schoolbook"/>
                </a:rPr>
                <a:t> </a:t>
              </a:r>
              <a:endParaRPr sz="1800" b="0" i="0" u="none" strike="noStrike" cap="none">
                <a:solidFill>
                  <a:schemeClr val="lt1"/>
                </a:solidFill>
                <a:latin typeface="Century Schoolbook"/>
                <a:ea typeface="Century Schoolbook"/>
                <a:cs typeface="Century Schoolbook"/>
                <a:sym typeface="Century Schoolbook"/>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g1a63c5f0834_3_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CDE Example from PROMIS/Neuro-QOL</a:t>
            </a:r>
            <a:endParaRPr dirty="0"/>
          </a:p>
        </p:txBody>
      </p:sp>
      <p:sp>
        <p:nvSpPr>
          <p:cNvPr id="1565" name="Google Shape;1565;g1a63c5f0834_3_8"/>
          <p:cNvSpPr txBox="1">
            <a:spLocks noGrp="1"/>
          </p:cNvSpPr>
          <p:nvPr>
            <p:ph type="body" idx="1"/>
          </p:nvPr>
        </p:nvSpPr>
        <p:spPr>
          <a:xfrm>
            <a:off x="494150" y="5342975"/>
            <a:ext cx="3497700" cy="43440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None/>
            </a:pPr>
            <a:r>
              <a:rPr lang="en-US" sz="1200" u="sng">
                <a:solidFill>
                  <a:schemeClr val="hlink"/>
                </a:solidFill>
                <a:hlinkClick r:id="rId3"/>
              </a:rPr>
              <a:t>https://cde.nlm.nih.gov/deView?tinyId=mkVLyuZEQ</a:t>
            </a:r>
            <a:endParaRPr sz="1200"/>
          </a:p>
        </p:txBody>
      </p:sp>
      <p:sp>
        <p:nvSpPr>
          <p:cNvPr id="1566" name="Google Shape;1566;g1a63c5f0834_3_8"/>
          <p:cNvSpPr/>
          <p:nvPr/>
        </p:nvSpPr>
        <p:spPr>
          <a:xfrm>
            <a:off x="494150" y="2312975"/>
            <a:ext cx="3054600" cy="303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t>Question: </a:t>
            </a:r>
            <a:r>
              <a:rPr lang="en-US" sz="1800"/>
              <a:t>I had trouble finishing things because I was too tired</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b="1"/>
              <a:t>Answer:</a:t>
            </a:r>
            <a:endParaRPr sz="1800" b="1"/>
          </a:p>
          <a:p>
            <a:pPr marL="457200" lvl="0" indent="-342900" algn="l" rtl="0">
              <a:spcBef>
                <a:spcPts val="0"/>
              </a:spcBef>
              <a:spcAft>
                <a:spcPts val="0"/>
              </a:spcAft>
              <a:buSzPts val="1800"/>
              <a:buAutoNum type="arabicParenR"/>
            </a:pPr>
            <a:r>
              <a:rPr lang="en-US" sz="1800"/>
              <a:t>Never</a:t>
            </a:r>
            <a:endParaRPr sz="1800"/>
          </a:p>
          <a:p>
            <a:pPr marL="457200" lvl="0" indent="-342900" algn="l" rtl="0">
              <a:spcBef>
                <a:spcPts val="0"/>
              </a:spcBef>
              <a:spcAft>
                <a:spcPts val="0"/>
              </a:spcAft>
              <a:buSzPts val="1800"/>
              <a:buAutoNum type="arabicParenR"/>
            </a:pPr>
            <a:r>
              <a:rPr lang="en-US" sz="1800"/>
              <a:t>Almost Never</a:t>
            </a:r>
            <a:endParaRPr sz="1800"/>
          </a:p>
          <a:p>
            <a:pPr marL="457200" lvl="0" indent="-342900" algn="l" rtl="0">
              <a:spcBef>
                <a:spcPts val="0"/>
              </a:spcBef>
              <a:spcAft>
                <a:spcPts val="0"/>
              </a:spcAft>
              <a:buSzPts val="1800"/>
              <a:buAutoNum type="arabicParenR"/>
            </a:pPr>
            <a:r>
              <a:rPr lang="en-US" sz="1800"/>
              <a:t>Sometimes</a:t>
            </a:r>
            <a:endParaRPr sz="1800"/>
          </a:p>
          <a:p>
            <a:pPr marL="457200" lvl="0" indent="-342900" algn="l" rtl="0">
              <a:spcBef>
                <a:spcPts val="0"/>
              </a:spcBef>
              <a:spcAft>
                <a:spcPts val="0"/>
              </a:spcAft>
              <a:buSzPts val="1800"/>
              <a:buAutoNum type="arabicParenR"/>
            </a:pPr>
            <a:r>
              <a:rPr lang="en-US" sz="1800"/>
              <a:t>Often</a:t>
            </a:r>
            <a:endParaRPr sz="1800"/>
          </a:p>
          <a:p>
            <a:pPr marL="457200" lvl="0" indent="-342900" algn="l" rtl="0">
              <a:spcBef>
                <a:spcPts val="0"/>
              </a:spcBef>
              <a:spcAft>
                <a:spcPts val="0"/>
              </a:spcAft>
              <a:buSzPts val="1800"/>
              <a:buAutoNum type="arabicParenR"/>
            </a:pPr>
            <a:r>
              <a:rPr lang="en-US" sz="1800"/>
              <a:t>Almost Always</a:t>
            </a:r>
            <a:endParaRPr sz="1800"/>
          </a:p>
        </p:txBody>
      </p:sp>
      <p:sp>
        <p:nvSpPr>
          <p:cNvPr id="1567" name="Google Shape;1567;g1a63c5f0834_3_8">
            <a:extLst>
              <a:ext uri="{C183D7F6-B498-43B3-948B-1728B52AA6E4}">
                <adec:decorative xmlns:adec="http://schemas.microsoft.com/office/drawing/2017/decorative" val="1"/>
              </a:ext>
            </a:extLst>
          </p:cNvPr>
          <p:cNvSpPr/>
          <p:nvPr/>
        </p:nvSpPr>
        <p:spPr>
          <a:xfrm>
            <a:off x="3788375" y="3638625"/>
            <a:ext cx="524400" cy="5337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g1a63c5f0834_3_8"/>
          <p:cNvSpPr/>
          <p:nvPr/>
        </p:nvSpPr>
        <p:spPr>
          <a:xfrm>
            <a:off x="4552400" y="3329825"/>
            <a:ext cx="1152600" cy="99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CDE</a:t>
            </a:r>
            <a:endParaRPr sz="1800"/>
          </a:p>
        </p:txBody>
      </p:sp>
      <p:sp>
        <p:nvSpPr>
          <p:cNvPr id="1569" name="Google Shape;1569;g1a63c5f0834_3_8">
            <a:extLst>
              <a:ext uri="{C183D7F6-B498-43B3-948B-1728B52AA6E4}">
                <adec:decorative xmlns:adec="http://schemas.microsoft.com/office/drawing/2017/decorative" val="1"/>
              </a:ext>
            </a:extLst>
          </p:cNvPr>
          <p:cNvSpPr/>
          <p:nvPr/>
        </p:nvSpPr>
        <p:spPr>
          <a:xfrm>
            <a:off x="6096000" y="3561125"/>
            <a:ext cx="524400" cy="5337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g1a63c5f0834_3_8"/>
          <p:cNvSpPr/>
          <p:nvPr/>
        </p:nvSpPr>
        <p:spPr>
          <a:xfrm>
            <a:off x="6936525" y="3329825"/>
            <a:ext cx="1152600" cy="99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CDE</a:t>
            </a:r>
            <a:endParaRPr sz="1800"/>
          </a:p>
        </p:txBody>
      </p:sp>
      <p:sp>
        <p:nvSpPr>
          <p:cNvPr id="1571" name="Google Shape;1571;g1a63c5f0834_3_8">
            <a:extLst>
              <a:ext uri="{C183D7F6-B498-43B3-948B-1728B52AA6E4}">
                <adec:decorative xmlns:adec="http://schemas.microsoft.com/office/drawing/2017/decorative" val="1"/>
              </a:ext>
            </a:extLst>
          </p:cNvPr>
          <p:cNvSpPr/>
          <p:nvPr/>
        </p:nvSpPr>
        <p:spPr>
          <a:xfrm>
            <a:off x="8247188" y="3610775"/>
            <a:ext cx="464100" cy="434400"/>
          </a:xfrm>
          <a:prstGeom prst="mathEqual">
            <a:avLst>
              <a:gd name="adj1" fmla="val 23520"/>
              <a:gd name="adj2" fmla="val 1176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g1a63c5f0834_3_8"/>
          <p:cNvSpPr/>
          <p:nvPr/>
        </p:nvSpPr>
        <p:spPr>
          <a:xfrm>
            <a:off x="8869350" y="2312975"/>
            <a:ext cx="3054600" cy="303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t>Data Collection Form </a:t>
            </a:r>
            <a:r>
              <a:rPr lang="en-US" sz="1800"/>
              <a:t>created with standardized questions</a:t>
            </a:r>
            <a:endParaRPr sz="18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g1a1a0dd171d_1_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Field Specific Example: </a:t>
            </a:r>
            <a:r>
              <a:rPr lang="en-US" dirty="0" err="1"/>
              <a:t>Neurodata</a:t>
            </a:r>
            <a:r>
              <a:rPr lang="en-US" dirty="0"/>
              <a:t> Without Borders (NWB)</a:t>
            </a:r>
            <a:endParaRPr dirty="0"/>
          </a:p>
        </p:txBody>
      </p:sp>
      <p:pic>
        <p:nvPicPr>
          <p:cNvPr id="1579" name="Google Shape;1579;g1a1a0dd171d_1_20" descr="Diagram of data standards for Neurodata without Borders, showing data acquisition, experimental design, experimental subjects, behavior, extensions, and neural activity"/>
          <p:cNvPicPr preferRelativeResize="0"/>
          <p:nvPr/>
        </p:nvPicPr>
        <p:blipFill>
          <a:blip r:embed="rId3">
            <a:alphaModFix/>
          </a:blip>
          <a:stretch>
            <a:fillRect/>
          </a:stretch>
        </p:blipFill>
        <p:spPr>
          <a:xfrm>
            <a:off x="1142988" y="1965900"/>
            <a:ext cx="10287365" cy="479537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g1ab86e8c8b2_0_10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Field Specific Example: </a:t>
            </a:r>
            <a:r>
              <a:rPr lang="en-US" dirty="0" err="1"/>
              <a:t>Neurodata</a:t>
            </a:r>
            <a:r>
              <a:rPr lang="en-US" dirty="0"/>
              <a:t> Without Borders (NWB) &amp; DANDI</a:t>
            </a:r>
            <a:endParaRPr dirty="0"/>
          </a:p>
        </p:txBody>
      </p:sp>
      <p:pic>
        <p:nvPicPr>
          <p:cNvPr id="1586" name="Google Shape;1586;g1ab86e8c8b2_0_104" descr="Same diagram of Neurodata Without Borders from previous slides"/>
          <p:cNvPicPr preferRelativeResize="0"/>
          <p:nvPr/>
        </p:nvPicPr>
        <p:blipFill>
          <a:blip r:embed="rId3">
            <a:alphaModFix/>
          </a:blip>
          <a:stretch>
            <a:fillRect/>
          </a:stretch>
        </p:blipFill>
        <p:spPr>
          <a:xfrm>
            <a:off x="194888" y="1965900"/>
            <a:ext cx="10287365" cy="4795374"/>
          </a:xfrm>
          <a:prstGeom prst="rect">
            <a:avLst/>
          </a:prstGeom>
          <a:noFill/>
          <a:ln w="9525" cap="flat" cmpd="sng">
            <a:solidFill>
              <a:schemeClr val="dk2"/>
            </a:solidFill>
            <a:prstDash val="solid"/>
            <a:round/>
            <a:headEnd type="none" w="sm" len="sm"/>
            <a:tailEnd type="none" w="sm" len="sm"/>
          </a:ln>
        </p:spPr>
      </p:pic>
      <p:sp>
        <p:nvSpPr>
          <p:cNvPr id="1588" name="Google Shape;1588;g1ab86e8c8b2_0_104" descr="Red arrow facing right "/>
          <p:cNvSpPr/>
          <p:nvPr/>
        </p:nvSpPr>
        <p:spPr>
          <a:xfrm>
            <a:off x="3577150" y="3475725"/>
            <a:ext cx="2800500" cy="17757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7" name="Google Shape;1587;g1ab86e8c8b2_0_104" descr="Screenshot of DANDI: Distributed Archives for Neurophysiology Data Integration platform"/>
          <p:cNvPicPr preferRelativeResize="0"/>
          <p:nvPr/>
        </p:nvPicPr>
        <p:blipFill rotWithShape="1">
          <a:blip r:embed="rId4">
            <a:alphaModFix/>
          </a:blip>
          <a:srcRect r="31986"/>
          <a:stretch/>
        </p:blipFill>
        <p:spPr>
          <a:xfrm>
            <a:off x="6441799" y="1819125"/>
            <a:ext cx="5411423" cy="49719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g1a1a0dd171d_1_2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Standards and Repositories </a:t>
            </a:r>
            <a:endParaRPr dirty="0"/>
          </a:p>
        </p:txBody>
      </p:sp>
      <p:sp>
        <p:nvSpPr>
          <p:cNvPr id="1595" name="Google Shape;1595;g1a1a0dd171d_1_26"/>
          <p:cNvSpPr txBox="1">
            <a:spLocks noGrp="1"/>
          </p:cNvSpPr>
          <p:nvPr>
            <p:ph type="body" idx="1"/>
          </p:nvPr>
        </p:nvSpPr>
        <p:spPr>
          <a:xfrm>
            <a:off x="1144200" y="1731575"/>
            <a:ext cx="9873000" cy="6432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r>
              <a:rPr lang="en-US"/>
              <a:t>Like DANDI, some repositories require use of a standard for data submission</a:t>
            </a:r>
            <a:endParaRPr/>
          </a:p>
          <a:p>
            <a:pPr marL="0" lvl="0" indent="0" algn="l" rtl="0">
              <a:spcBef>
                <a:spcPts val="1400"/>
              </a:spcBef>
              <a:spcAft>
                <a:spcPts val="0"/>
              </a:spcAft>
              <a:buNone/>
            </a:pPr>
            <a:endParaRPr/>
          </a:p>
        </p:txBody>
      </p:sp>
      <p:sp>
        <p:nvSpPr>
          <p:cNvPr id="1596" name="Google Shape;1596;g1a1a0dd171d_1_26"/>
          <p:cNvSpPr txBox="1"/>
          <p:nvPr/>
        </p:nvSpPr>
        <p:spPr>
          <a:xfrm>
            <a:off x="1402525" y="2679413"/>
            <a:ext cx="5910300" cy="219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400"/>
              </a:spcBef>
              <a:spcAft>
                <a:spcPts val="0"/>
              </a:spcAft>
              <a:buNone/>
            </a:pPr>
            <a:r>
              <a:rPr lang="en-US" sz="2200" b="1">
                <a:solidFill>
                  <a:schemeClr val="dk2"/>
                </a:solidFill>
                <a:latin typeface="Corbel"/>
                <a:ea typeface="Corbel"/>
                <a:cs typeface="Corbel"/>
                <a:sym typeface="Corbel"/>
              </a:rPr>
              <a:t>Example: NIMH Data Archive</a:t>
            </a:r>
            <a:endParaRPr sz="2200" b="1">
              <a:solidFill>
                <a:schemeClr val="dk2"/>
              </a:solidFill>
              <a:latin typeface="Corbel"/>
              <a:ea typeface="Corbel"/>
              <a:cs typeface="Corbel"/>
              <a:sym typeface="Corbel"/>
            </a:endParaRPr>
          </a:p>
          <a:p>
            <a:pPr marL="457200" lvl="0" indent="-320040" algn="l" rtl="0">
              <a:lnSpc>
                <a:spcPct val="90000"/>
              </a:lnSpc>
              <a:spcBef>
                <a:spcPts val="1400"/>
              </a:spcBef>
              <a:spcAft>
                <a:spcPts val="0"/>
              </a:spcAft>
              <a:buClr>
                <a:schemeClr val="dk1"/>
              </a:buClr>
              <a:buSzPts val="1440"/>
              <a:buFont typeface="Corbel"/>
              <a:buChar char="•"/>
            </a:pPr>
            <a:r>
              <a:rPr lang="en-US" sz="2200">
                <a:solidFill>
                  <a:schemeClr val="dk1"/>
                </a:solidFill>
                <a:latin typeface="Corbel"/>
                <a:ea typeface="Corbel"/>
                <a:cs typeface="Corbel"/>
                <a:sym typeface="Corbel"/>
              </a:rPr>
              <a:t>All submitted data must have a corresponding data structure in the </a:t>
            </a:r>
            <a:r>
              <a:rPr lang="en-US" sz="2200" u="sng">
                <a:solidFill>
                  <a:schemeClr val="hlink"/>
                </a:solidFill>
                <a:latin typeface="Corbel"/>
                <a:ea typeface="Corbel"/>
                <a:cs typeface="Corbel"/>
                <a:sym typeface="Corbel"/>
                <a:hlinkClick r:id="rId3"/>
              </a:rPr>
              <a:t>NDA Data Dictionary</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a:p>
            <a:pPr marL="457200" lvl="0" indent="-320040" algn="l" rtl="0">
              <a:lnSpc>
                <a:spcPct val="90000"/>
              </a:lnSpc>
              <a:spcBef>
                <a:spcPts val="0"/>
              </a:spcBef>
              <a:spcAft>
                <a:spcPts val="0"/>
              </a:spcAft>
              <a:buClr>
                <a:schemeClr val="dk1"/>
              </a:buClr>
              <a:buSzPts val="1440"/>
              <a:buFont typeface="Corbel"/>
              <a:buChar char="•"/>
            </a:pPr>
            <a:r>
              <a:rPr lang="en-US" sz="2200">
                <a:solidFill>
                  <a:schemeClr val="dk1"/>
                </a:solidFill>
                <a:latin typeface="Corbel"/>
                <a:ea typeface="Corbel"/>
                <a:cs typeface="Corbel"/>
                <a:sym typeface="Corbel"/>
              </a:rPr>
              <a:t>In this case, a data structure is a standardized data collection form</a:t>
            </a:r>
            <a:endParaRPr/>
          </a:p>
        </p:txBody>
      </p:sp>
      <p:pic>
        <p:nvPicPr>
          <p:cNvPr id="1597" name="Google Shape;1597;g1a1a0dd171d_1_26" descr="Icon of person's heads with computer-type nodes"/>
          <p:cNvPicPr preferRelativeResize="0"/>
          <p:nvPr/>
        </p:nvPicPr>
        <p:blipFill rotWithShape="1">
          <a:blip r:embed="rId4">
            <a:alphaModFix/>
          </a:blip>
          <a:srcRect l="4747" r="67124" b="22354"/>
          <a:stretch/>
        </p:blipFill>
        <p:spPr>
          <a:xfrm>
            <a:off x="7460875" y="2305300"/>
            <a:ext cx="2544924" cy="294127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pic>
        <p:nvPicPr>
          <p:cNvPr id="1604" name="Google Shape;1604;g1ab86e8c8b2_0_124" descr="Screenshot of NDA Data Dictionary showing Pain Tasks and entries for element names"/>
          <p:cNvPicPr preferRelativeResize="0"/>
          <p:nvPr/>
        </p:nvPicPr>
        <p:blipFill>
          <a:blip r:embed="rId3">
            <a:alphaModFix/>
          </a:blip>
          <a:stretch>
            <a:fillRect/>
          </a:stretch>
        </p:blipFill>
        <p:spPr>
          <a:xfrm>
            <a:off x="354250" y="762549"/>
            <a:ext cx="11203276" cy="5026075"/>
          </a:xfrm>
          <a:prstGeom prst="rect">
            <a:avLst/>
          </a:prstGeom>
          <a:noFill/>
          <a:ln w="9525" cap="flat" cmpd="sng">
            <a:solidFill>
              <a:schemeClr val="dk2"/>
            </a:solidFill>
            <a:prstDash val="solid"/>
            <a:round/>
            <a:headEnd type="none" w="sm" len="sm"/>
            <a:tailEnd type="none" w="sm" len="sm"/>
          </a:ln>
        </p:spPr>
      </p:pic>
      <p:sp>
        <p:nvSpPr>
          <p:cNvPr id="2" name="Title 1">
            <a:extLst>
              <a:ext uri="{FF2B5EF4-FFF2-40B4-BE49-F238E27FC236}">
                <a16:creationId xmlns:a16="http://schemas.microsoft.com/office/drawing/2014/main" id="{33DBD44F-B23C-80CD-2F46-61261DB582D9}"/>
              </a:ext>
            </a:extLst>
          </p:cNvPr>
          <p:cNvSpPr>
            <a:spLocks noGrp="1"/>
          </p:cNvSpPr>
          <p:nvPr>
            <p:ph type="title"/>
          </p:nvPr>
        </p:nvSpPr>
        <p:spPr>
          <a:xfrm>
            <a:off x="1143000" y="-33863"/>
            <a:ext cx="9875400" cy="1356300"/>
          </a:xfrm>
        </p:spPr>
        <p:txBody>
          <a:bodyPr/>
          <a:lstStyle/>
          <a:p>
            <a:pPr rtl="0"/>
            <a:r>
              <a:rPr lang="en-US" sz="2200" b="1" i="0" dirty="0">
                <a:solidFill>
                  <a:srgbClr val="1F497D"/>
                </a:solidFill>
                <a:effectLst/>
                <a:latin typeface="Corbel" panose="020B0503020204020204" pitchFamily="34" charset="0"/>
                <a:ea typeface="Corbel" panose="020B0503020204020204" pitchFamily="34" charset="0"/>
                <a:cs typeface="Corbel" panose="020B0503020204020204" pitchFamily="34" charset="0"/>
              </a:rPr>
              <a:t>Example Data Structure in the NDA Data Dictionary</a:t>
            </a:r>
            <a:endParaRPr lang="en-US" dirty="0">
              <a:effectLst/>
            </a:endParaRPr>
          </a:p>
          <a:p>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pic>
        <p:nvPicPr>
          <p:cNvPr id="1611" name="Google Shape;1611;g1ab86e8c8b2_0_137" descr="Same screenshot of NDA Data Dictionary from previous slide"/>
          <p:cNvPicPr preferRelativeResize="0"/>
          <p:nvPr/>
        </p:nvPicPr>
        <p:blipFill>
          <a:blip r:embed="rId3">
            <a:alphaModFix/>
          </a:blip>
          <a:stretch>
            <a:fillRect/>
          </a:stretch>
        </p:blipFill>
        <p:spPr>
          <a:xfrm>
            <a:off x="354250" y="762549"/>
            <a:ext cx="11203276" cy="5026075"/>
          </a:xfrm>
          <a:prstGeom prst="rect">
            <a:avLst/>
          </a:prstGeom>
          <a:noFill/>
          <a:ln w="9525" cap="flat" cmpd="sng">
            <a:solidFill>
              <a:schemeClr val="dk2"/>
            </a:solidFill>
            <a:prstDash val="solid"/>
            <a:round/>
            <a:headEnd type="none" w="sm" len="sm"/>
            <a:tailEnd type="none" w="sm" len="sm"/>
          </a:ln>
        </p:spPr>
      </p:pic>
      <p:sp>
        <p:nvSpPr>
          <p:cNvPr id="1612" name="Google Shape;1612;g1ab86e8c8b2_0_137"/>
          <p:cNvSpPr txBox="1"/>
          <p:nvPr/>
        </p:nvSpPr>
        <p:spPr>
          <a:xfrm>
            <a:off x="6096000" y="861788"/>
            <a:ext cx="5958300" cy="48276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dk2"/>
                </a:solidFill>
                <a:latin typeface="Corbel"/>
                <a:ea typeface="Corbel"/>
                <a:cs typeface="Corbel"/>
                <a:sym typeface="Corbel"/>
              </a:rPr>
              <a:t>Example Data Element within this Data Structure</a:t>
            </a:r>
            <a:endParaRPr sz="2200" b="1">
              <a:solidFill>
                <a:schemeClr val="dk2"/>
              </a:solidFill>
              <a:latin typeface="Corbel"/>
              <a:ea typeface="Corbel"/>
              <a:cs typeface="Corbel"/>
              <a:sym typeface="Corbel"/>
            </a:endParaRPr>
          </a:p>
          <a:p>
            <a:pPr marL="0" lvl="0" indent="0" algn="l" rtl="0">
              <a:spcBef>
                <a:spcPts val="0"/>
              </a:spcBef>
              <a:spcAft>
                <a:spcPts val="0"/>
              </a:spcAft>
              <a:buNone/>
            </a:pP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Element Name:</a:t>
            </a:r>
            <a:r>
              <a:rPr lang="en-US" sz="2200">
                <a:latin typeface="Corbel"/>
                <a:ea typeface="Corbel"/>
                <a:cs typeface="Corbel"/>
                <a:sym typeface="Corbel"/>
              </a:rPr>
              <a:t> dp_cpt_theshtime</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Data Type: </a:t>
            </a:r>
            <a:r>
              <a:rPr lang="en-US" sz="2200">
                <a:latin typeface="Corbel"/>
                <a:ea typeface="Corbel"/>
                <a:cs typeface="Corbel"/>
                <a:sym typeface="Corbel"/>
              </a:rPr>
              <a:t>Integer</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Required:</a:t>
            </a:r>
            <a:r>
              <a:rPr lang="en-US" sz="2200">
                <a:latin typeface="Corbel"/>
                <a:ea typeface="Corbel"/>
                <a:cs typeface="Corbel"/>
                <a:sym typeface="Corbel"/>
              </a:rPr>
              <a:t> Recommended</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Description:</a:t>
            </a:r>
            <a:r>
              <a:rPr lang="en-US" sz="2200">
                <a:latin typeface="Corbel"/>
                <a:ea typeface="Corbel"/>
                <a:cs typeface="Corbel"/>
                <a:sym typeface="Corbel"/>
              </a:rPr>
              <a:t> Pain threshold (First Feel Pain in Secs)</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Value Range:</a:t>
            </a:r>
            <a:r>
              <a:rPr lang="en-US" sz="2200">
                <a:latin typeface="Corbel"/>
                <a:ea typeface="Corbel"/>
                <a:cs typeface="Corbel"/>
                <a:sym typeface="Corbel"/>
              </a:rPr>
              <a:t> 0 - 180</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Notes: </a:t>
            </a:r>
            <a:r>
              <a:rPr lang="en-US" sz="2200">
                <a:latin typeface="Corbel"/>
                <a:ea typeface="Corbel"/>
                <a:cs typeface="Corbel"/>
                <a:sym typeface="Corbel"/>
              </a:rPr>
              <a:t>Time it took for the participant to first feel pain when hand immersed in 6 degree celsius water</a:t>
            </a:r>
            <a:endParaRPr sz="2200">
              <a:latin typeface="Corbel"/>
              <a:ea typeface="Corbel"/>
              <a:cs typeface="Corbel"/>
              <a:sym typeface="Corbel"/>
            </a:endParaRPr>
          </a:p>
          <a:p>
            <a:pPr marL="457200" lvl="0" indent="-368300" algn="l" rtl="0">
              <a:spcBef>
                <a:spcPts val="0"/>
              </a:spcBef>
              <a:spcAft>
                <a:spcPts val="0"/>
              </a:spcAft>
              <a:buSzPts val="2200"/>
              <a:buFont typeface="Corbel"/>
              <a:buChar char="●"/>
            </a:pPr>
            <a:r>
              <a:rPr lang="en-US" sz="2200" i="1">
                <a:latin typeface="Corbel"/>
                <a:ea typeface="Corbel"/>
                <a:cs typeface="Corbel"/>
                <a:sym typeface="Corbel"/>
              </a:rPr>
              <a:t>Aliases:</a:t>
            </a:r>
            <a:r>
              <a:rPr lang="en-US" sz="2200">
                <a:latin typeface="Corbel"/>
                <a:ea typeface="Corbel"/>
                <a:cs typeface="Corbel"/>
                <a:sym typeface="Corbel"/>
              </a:rPr>
              <a:t> cp_threshold</a:t>
            </a:r>
            <a:endParaRPr sz="2200">
              <a:latin typeface="Corbel"/>
              <a:ea typeface="Corbel"/>
              <a:cs typeface="Corbel"/>
              <a:sym typeface="Corbel"/>
            </a:endParaRPr>
          </a:p>
        </p:txBody>
      </p:sp>
      <p:sp>
        <p:nvSpPr>
          <p:cNvPr id="2" name="Title 1">
            <a:extLst>
              <a:ext uri="{FF2B5EF4-FFF2-40B4-BE49-F238E27FC236}">
                <a16:creationId xmlns:a16="http://schemas.microsoft.com/office/drawing/2014/main" id="{6DA38AF6-A4E4-07BD-32EB-DA94E636428B}"/>
              </a:ext>
            </a:extLst>
          </p:cNvPr>
          <p:cNvSpPr>
            <a:spLocks noGrp="1"/>
          </p:cNvSpPr>
          <p:nvPr>
            <p:ph type="title"/>
          </p:nvPr>
        </p:nvSpPr>
        <p:spPr>
          <a:xfrm>
            <a:off x="1143000" y="16945"/>
            <a:ext cx="9875400" cy="1356300"/>
          </a:xfrm>
        </p:spPr>
        <p:txBody>
          <a:bodyPr/>
          <a:lstStyle/>
          <a:p>
            <a:pPr rtl="0"/>
            <a:r>
              <a:rPr lang="en-US" sz="2200" b="1" i="0" dirty="0">
                <a:solidFill>
                  <a:srgbClr val="1F497D"/>
                </a:solidFill>
                <a:effectLst/>
                <a:latin typeface="Corbel" panose="020B0503020204020204" pitchFamily="34" charset="0"/>
                <a:ea typeface="Corbel" panose="020B0503020204020204" pitchFamily="34" charset="0"/>
                <a:cs typeface="Corbel" panose="020B0503020204020204" pitchFamily="34" charset="0"/>
              </a:rPr>
              <a:t>Example Data Structure in the NDA Data Dictionary (2)</a:t>
            </a:r>
            <a:endParaRPr lang="en-US" dirty="0">
              <a:effectLst/>
            </a:endParaRP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g1ab86e8c8b2_0_164"/>
          <p:cNvSpPr txBox="1">
            <a:spLocks noGrp="1"/>
          </p:cNvSpPr>
          <p:nvPr>
            <p:ph type="title"/>
          </p:nvPr>
        </p:nvSpPr>
        <p:spPr>
          <a:xfrm>
            <a:off x="415600" y="421233"/>
            <a:ext cx="11360700" cy="110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Takeaways</a:t>
            </a:r>
            <a:endParaRPr/>
          </a:p>
        </p:txBody>
      </p:sp>
      <p:sp>
        <p:nvSpPr>
          <p:cNvPr id="1619" name="Google Shape;1619;g1ab86e8c8b2_0_164"/>
          <p:cNvSpPr txBox="1">
            <a:spLocks noGrp="1"/>
          </p:cNvSpPr>
          <p:nvPr>
            <p:ph type="body" idx="1"/>
          </p:nvPr>
        </p:nvSpPr>
        <p:spPr>
          <a:xfrm>
            <a:off x="415600" y="1633633"/>
            <a:ext cx="11360700" cy="4472100"/>
          </a:xfrm>
          <a:prstGeom prst="rect">
            <a:avLst/>
          </a:prstGeom>
        </p:spPr>
        <p:txBody>
          <a:bodyPr spcFirstLastPara="1" wrap="square" lIns="0" tIns="0" rIns="0" bIns="0" anchor="t" anchorCtr="0">
            <a:noAutofit/>
          </a:bodyPr>
          <a:lstStyle/>
          <a:p>
            <a:pPr marL="457200" lvl="0" indent="-361950" algn="l" rtl="0">
              <a:spcBef>
                <a:spcPts val="1100"/>
              </a:spcBef>
              <a:spcAft>
                <a:spcPts val="0"/>
              </a:spcAft>
              <a:buSzPts val="2100"/>
              <a:buChar char="•"/>
            </a:pPr>
            <a:r>
              <a:rPr lang="en-US"/>
              <a:t>Standards are important for data sharing, but they are also complicated and messy </a:t>
            </a:r>
            <a:endParaRPr/>
          </a:p>
          <a:p>
            <a:pPr marL="457200" lvl="0" indent="-361950" algn="l" rtl="0">
              <a:spcBef>
                <a:spcPts val="0"/>
              </a:spcBef>
              <a:spcAft>
                <a:spcPts val="0"/>
              </a:spcAft>
              <a:buSzPts val="2100"/>
              <a:buChar char="•"/>
            </a:pPr>
            <a:r>
              <a:rPr lang="en-US"/>
              <a:t>It is unlikely that you will advise on what data collection standards to use, but you may be asked to figure out if a repository requires use of a certain data collection or description standard</a:t>
            </a:r>
            <a:endParaRPr/>
          </a:p>
          <a:p>
            <a:pPr marL="457200" lvl="0" indent="-361950" algn="l" rtl="0">
              <a:spcBef>
                <a:spcPts val="0"/>
              </a:spcBef>
              <a:spcAft>
                <a:spcPts val="0"/>
              </a:spcAft>
              <a:buSzPts val="2100"/>
              <a:buChar char="•"/>
            </a:pPr>
            <a:r>
              <a:rPr lang="en-US"/>
              <a:t>It is possible that there will be no consensus on standards in a field. In that case, researchers are encouraged to explain that fact in that DMS Plans</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g19e6e7d7f44_0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Breakout #2:  Data Types in Repositories</a:t>
            </a:r>
            <a:endParaRPr/>
          </a:p>
        </p:txBody>
      </p:sp>
      <p:sp>
        <p:nvSpPr>
          <p:cNvPr id="1626" name="Google Shape;1626;g19e6e7d7f44_0_0"/>
          <p:cNvSpPr txBox="1">
            <a:spLocks noGrp="1"/>
          </p:cNvSpPr>
          <p:nvPr>
            <p:ph type="body" idx="1"/>
          </p:nvPr>
        </p:nvSpPr>
        <p:spPr>
          <a:xfrm>
            <a:off x="990600" y="3602700"/>
            <a:ext cx="9873000" cy="20097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r>
              <a:rPr lang="en-US"/>
              <a:t>For each repository, try to figure out: </a:t>
            </a:r>
            <a:endParaRPr/>
          </a:p>
          <a:p>
            <a:pPr marL="457200" lvl="0" indent="-320040" algn="l" rtl="0">
              <a:spcBef>
                <a:spcPts val="1400"/>
              </a:spcBef>
              <a:spcAft>
                <a:spcPts val="0"/>
              </a:spcAft>
              <a:buSzPts val="1440"/>
              <a:buAutoNum type="arabicPeriod"/>
            </a:pPr>
            <a:r>
              <a:rPr lang="en-US"/>
              <a:t>Data types accepted </a:t>
            </a:r>
            <a:endParaRPr/>
          </a:p>
          <a:p>
            <a:pPr marL="457200" lvl="0" indent="-320040" algn="l" rtl="0">
              <a:spcBef>
                <a:spcPts val="0"/>
              </a:spcBef>
              <a:spcAft>
                <a:spcPts val="0"/>
              </a:spcAft>
              <a:buSzPts val="1440"/>
              <a:buAutoNum type="arabicPeriod"/>
            </a:pPr>
            <a:r>
              <a:rPr lang="en-US"/>
              <a:t>Are there standards required to upload data - standards for description and standards for data collection? </a:t>
            </a:r>
            <a:endParaRPr/>
          </a:p>
          <a:p>
            <a:pPr marL="457200" lvl="0" indent="-320040" algn="l" rtl="0">
              <a:spcBef>
                <a:spcPts val="0"/>
              </a:spcBef>
              <a:spcAft>
                <a:spcPts val="0"/>
              </a:spcAft>
              <a:buSzPts val="1440"/>
              <a:buAutoNum type="arabicPeriod"/>
            </a:pPr>
            <a:r>
              <a:rPr lang="en-US"/>
              <a:t>Any other limitation on data submission</a:t>
            </a:r>
            <a:endParaRPr/>
          </a:p>
          <a:p>
            <a:pPr marL="0" lvl="0" indent="0" algn="l" rtl="0">
              <a:spcBef>
                <a:spcPts val="1400"/>
              </a:spcBef>
              <a:spcAft>
                <a:spcPts val="0"/>
              </a:spcAft>
              <a:buNone/>
            </a:pPr>
            <a:endParaRPr/>
          </a:p>
          <a:p>
            <a:pPr marL="0" lvl="0" indent="0" algn="l" rtl="0">
              <a:spcBef>
                <a:spcPts val="1400"/>
              </a:spcBef>
              <a:spcAft>
                <a:spcPts val="0"/>
              </a:spcAft>
              <a:buNone/>
            </a:pPr>
            <a:endParaRPr b="1">
              <a:solidFill>
                <a:srgbClr val="FF0000"/>
              </a:solidFill>
            </a:endParaRPr>
          </a:p>
        </p:txBody>
      </p:sp>
      <p:sp>
        <p:nvSpPr>
          <p:cNvPr id="1627" name="Google Shape;1627;g19e6e7d7f44_0_0"/>
          <p:cNvSpPr txBox="1"/>
          <p:nvPr/>
        </p:nvSpPr>
        <p:spPr>
          <a:xfrm>
            <a:off x="990600" y="1943100"/>
            <a:ext cx="9677400" cy="15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400"/>
              </a:spcBef>
              <a:spcAft>
                <a:spcPts val="0"/>
              </a:spcAft>
              <a:buNone/>
            </a:pPr>
            <a:r>
              <a:rPr lang="en-US" sz="2200">
                <a:solidFill>
                  <a:schemeClr val="dk1"/>
                </a:solidFill>
                <a:latin typeface="Corbel"/>
                <a:ea typeface="Corbel"/>
                <a:cs typeface="Corbel"/>
                <a:sym typeface="Corbel"/>
              </a:rPr>
              <a:t>Review the following three repositories: </a:t>
            </a:r>
            <a:endParaRPr sz="2200">
              <a:solidFill>
                <a:schemeClr val="dk1"/>
              </a:solidFill>
              <a:latin typeface="Corbel"/>
              <a:ea typeface="Corbel"/>
              <a:cs typeface="Corbel"/>
              <a:sym typeface="Corbel"/>
            </a:endParaRPr>
          </a:p>
          <a:p>
            <a:pPr marL="457200" lvl="0" indent="-320040" algn="l" rtl="0">
              <a:lnSpc>
                <a:spcPct val="90000"/>
              </a:lnSpc>
              <a:spcBef>
                <a:spcPts val="1400"/>
              </a:spcBef>
              <a:spcAft>
                <a:spcPts val="0"/>
              </a:spcAft>
              <a:buClr>
                <a:schemeClr val="dk1"/>
              </a:buClr>
              <a:buSzPts val="1440"/>
              <a:buFont typeface="Corbel"/>
              <a:buAutoNum type="arabicPeriod"/>
            </a:pPr>
            <a:r>
              <a:rPr lang="en-US" sz="2200" u="sng">
                <a:solidFill>
                  <a:schemeClr val="hlink"/>
                </a:solidFill>
                <a:latin typeface="Corbel"/>
                <a:ea typeface="Corbel"/>
                <a:cs typeface="Corbel"/>
                <a:sym typeface="Corbel"/>
                <a:hlinkClick r:id="rId3"/>
              </a:rPr>
              <a:t>Data Sharing for Demographic Research</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a:p>
            <a:pPr marL="457200" lvl="0" indent="-320040" algn="l" rtl="0">
              <a:lnSpc>
                <a:spcPct val="90000"/>
              </a:lnSpc>
              <a:spcBef>
                <a:spcPts val="0"/>
              </a:spcBef>
              <a:spcAft>
                <a:spcPts val="0"/>
              </a:spcAft>
              <a:buClr>
                <a:schemeClr val="dk1"/>
              </a:buClr>
              <a:buSzPts val="1440"/>
              <a:buFont typeface="Corbel"/>
              <a:buAutoNum type="arabicPeriod"/>
            </a:pPr>
            <a:r>
              <a:rPr lang="en-US" sz="2200" u="sng">
                <a:solidFill>
                  <a:schemeClr val="hlink"/>
                </a:solidFill>
                <a:latin typeface="Corbel"/>
                <a:ea typeface="Corbel"/>
                <a:cs typeface="Corbel"/>
                <a:sym typeface="Corbel"/>
                <a:hlinkClick r:id="rId4"/>
              </a:rPr>
              <a:t>Vivli</a:t>
            </a:r>
            <a:endParaRPr sz="2200">
              <a:solidFill>
                <a:schemeClr val="dk1"/>
              </a:solidFill>
              <a:latin typeface="Corbel"/>
              <a:ea typeface="Corbel"/>
              <a:cs typeface="Corbel"/>
              <a:sym typeface="Corbel"/>
            </a:endParaRPr>
          </a:p>
          <a:p>
            <a:pPr marL="457200" lvl="0" indent="-320040" algn="l" rtl="0">
              <a:lnSpc>
                <a:spcPct val="90000"/>
              </a:lnSpc>
              <a:spcBef>
                <a:spcPts val="0"/>
              </a:spcBef>
              <a:spcAft>
                <a:spcPts val="0"/>
              </a:spcAft>
              <a:buClr>
                <a:schemeClr val="dk1"/>
              </a:buClr>
              <a:buSzPts val="1440"/>
              <a:buFont typeface="Corbel"/>
              <a:buAutoNum type="arabicPeriod"/>
            </a:pPr>
            <a:r>
              <a:rPr lang="en-US" sz="2200" u="sng">
                <a:solidFill>
                  <a:schemeClr val="hlink"/>
                </a:solidFill>
                <a:latin typeface="Corbel"/>
                <a:ea typeface="Corbel"/>
                <a:cs typeface="Corbel"/>
                <a:sym typeface="Corbel"/>
                <a:hlinkClick r:id="rId5"/>
              </a:rPr>
              <a:t>dbGaP</a:t>
            </a:r>
            <a:endParaRPr sz="2200">
              <a:solidFill>
                <a:schemeClr val="dk1"/>
              </a:solidFill>
              <a:latin typeface="Corbel"/>
              <a:ea typeface="Corbel"/>
              <a:cs typeface="Corbel"/>
              <a:sym typeface="Corbe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g1858ab3ccb2_0_145"/>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t>Break 2</a:t>
            </a:r>
            <a:endParaRPr dirty="0"/>
          </a:p>
        </p:txBody>
      </p:sp>
      <p:sp>
        <p:nvSpPr>
          <p:cNvPr id="1634" name="Google Shape;1634;g1858ab3ccb2_0_145"/>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r>
              <a:rPr lang="en-US"/>
              <a:t>Please return at 3:00 PM (Eastern)</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g1858ab3ccb2_0_126"/>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6600"/>
              <a:t>Element 4 </a:t>
            </a:r>
            <a:endParaRPr sz="6600"/>
          </a:p>
          <a:p>
            <a:pPr marL="0" lvl="0" indent="0" algn="ctr" rtl="0">
              <a:spcBef>
                <a:spcPts val="0"/>
              </a:spcBef>
              <a:spcAft>
                <a:spcPts val="0"/>
              </a:spcAft>
              <a:buNone/>
            </a:pPr>
            <a:r>
              <a:rPr lang="en-US" sz="6600"/>
              <a:t>Data Preservation, Access, and Associated timelines </a:t>
            </a:r>
            <a:endParaRPr sz="6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354" name="Google Shape;354;g1b0571cebe9_1_40"/>
          <p:cNvSpPr txBox="1">
            <a:spLocks noGrp="1"/>
          </p:cNvSpPr>
          <p:nvPr>
            <p:ph type="title" idx="4294967295"/>
          </p:nvPr>
        </p:nvSpPr>
        <p:spPr>
          <a:xfrm>
            <a:off x="359460" y="381830"/>
            <a:ext cx="9926638" cy="676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entury Schoolbook"/>
              <a:buNone/>
            </a:pPr>
            <a:r>
              <a:rPr lang="en-US" sz="4000" dirty="0"/>
              <a:t>NIH’s Culture of Data Sharing</a:t>
            </a:r>
            <a:endParaRPr dirty="0"/>
          </a:p>
        </p:txBody>
      </p:sp>
      <p:sp>
        <p:nvSpPr>
          <p:cNvPr id="353" name="Google Shape;353;g1b0571cebe9_1_40"/>
          <p:cNvSpPr txBox="1">
            <a:spLocks noGrp="1"/>
          </p:cNvSpPr>
          <p:nvPr>
            <p:ph type="sldNum" idx="12"/>
          </p:nvPr>
        </p:nvSpPr>
        <p:spPr>
          <a:xfrm>
            <a:off x="9926638" y="6415639"/>
            <a:ext cx="2164371" cy="365125"/>
          </a:xfrm>
          <a:prstGeom prst="rect">
            <a:avLst/>
          </a:prstGeom>
          <a:noFill/>
          <a:ln>
            <a:noFill/>
          </a:ln>
        </p:spPr>
        <p:txBody>
          <a:bodyPr spcFirstLastPara="1" wrap="square" lIns="45700" tIns="45700" rIns="45700" bIns="45700" anchor="ctr" anchorCtr="0">
            <a:normAutofit fontScale="92500" lnSpcReduction="20000"/>
          </a:bodyPr>
          <a:lstStyle/>
          <a:p>
            <a:pPr marL="0" lvl="0" indent="0" algn="r" rtl="0">
              <a:spcBef>
                <a:spcPts val="0"/>
              </a:spcBef>
              <a:spcAft>
                <a:spcPts val="0"/>
              </a:spcAft>
              <a:buNone/>
            </a:pPr>
            <a:r>
              <a:rPr lang="en-US" sz="1200" i="1">
                <a:solidFill>
                  <a:schemeClr val="dk1"/>
                </a:solidFill>
                <a:latin typeface="Arial"/>
                <a:ea typeface="Arial"/>
                <a:cs typeface="Arial"/>
                <a:sym typeface="Arial"/>
              </a:rPr>
              <a:t>Adapted from NIH Office of Science Policy</a:t>
            </a:r>
            <a:endParaRPr/>
          </a:p>
        </p:txBody>
      </p:sp>
      <p:pic>
        <p:nvPicPr>
          <p:cNvPr id="3" name="Picture 2" descr="Diagram showing a timeline of data sharing progression from NIH, starting with NIH Data Sharing Policy in 2003 and going through &quot;Request for information on policy provisions for data management and sharing&quot; after 2018.">
            <a:extLst>
              <a:ext uri="{FF2B5EF4-FFF2-40B4-BE49-F238E27FC236}">
                <a16:creationId xmlns:a16="http://schemas.microsoft.com/office/drawing/2014/main" id="{69AADB7C-57ED-B1B8-4661-3E6CC9F75861}"/>
              </a:ext>
            </a:extLst>
          </p:cNvPr>
          <p:cNvPicPr>
            <a:picLocks noChangeAspect="1"/>
          </p:cNvPicPr>
          <p:nvPr/>
        </p:nvPicPr>
        <p:blipFill>
          <a:blip r:embed="rId3"/>
          <a:stretch>
            <a:fillRect/>
          </a:stretch>
        </p:blipFill>
        <p:spPr>
          <a:xfrm>
            <a:off x="359460" y="1427928"/>
            <a:ext cx="11345756" cy="4693471"/>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g194d69d395b_0_7"/>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Data Storage vs. Data Preservation</a:t>
            </a:r>
            <a:endParaRPr/>
          </a:p>
        </p:txBody>
      </p:sp>
      <p:sp>
        <p:nvSpPr>
          <p:cNvPr id="1647" name="Google Shape;1647;g194d69d395b_0_7"/>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80000"/>
              </a:lnSpc>
              <a:spcBef>
                <a:spcPts val="1400"/>
              </a:spcBef>
              <a:spcAft>
                <a:spcPts val="0"/>
              </a:spcAft>
              <a:buNone/>
            </a:pPr>
            <a:r>
              <a:rPr lang="en-US" sz="2608"/>
              <a:t>Data storage can be… file cabinets, a flashdrive, institutional repositories, cloud servers, a bank vault or safe…</a:t>
            </a:r>
            <a:endParaRPr sz="2608"/>
          </a:p>
          <a:p>
            <a:pPr marL="0" lvl="0" indent="0" algn="l" rtl="0">
              <a:lnSpc>
                <a:spcPct val="80000"/>
              </a:lnSpc>
              <a:spcBef>
                <a:spcPts val="1400"/>
              </a:spcBef>
              <a:spcAft>
                <a:spcPts val="0"/>
              </a:spcAft>
              <a:buNone/>
            </a:pPr>
            <a:endParaRPr sz="2608"/>
          </a:p>
          <a:p>
            <a:pPr marL="0" lvl="0" indent="0" algn="l" rtl="0">
              <a:lnSpc>
                <a:spcPct val="80000"/>
              </a:lnSpc>
              <a:spcBef>
                <a:spcPts val="1400"/>
              </a:spcBef>
              <a:spcAft>
                <a:spcPts val="0"/>
              </a:spcAft>
              <a:buNone/>
            </a:pPr>
            <a:r>
              <a:rPr lang="en-US" sz="2608"/>
              <a:t>Data preservation is… “a series of managed </a:t>
            </a:r>
            <a:r>
              <a:rPr lang="en-US" sz="2608" b="1"/>
              <a:t>activities </a:t>
            </a:r>
            <a:r>
              <a:rPr lang="en-US" sz="2608"/>
              <a:t>necessary to ensure continued </a:t>
            </a:r>
            <a:r>
              <a:rPr lang="en-US" sz="2608" b="1"/>
              <a:t>stability </a:t>
            </a:r>
            <a:r>
              <a:rPr lang="en-US" sz="2608"/>
              <a:t>and </a:t>
            </a:r>
            <a:r>
              <a:rPr lang="en-US" sz="2608" b="1"/>
              <a:t>access </a:t>
            </a:r>
            <a:r>
              <a:rPr lang="en-US" sz="2608"/>
              <a:t>to data for as long as necessary.” </a:t>
            </a:r>
            <a:endParaRPr sz="2608"/>
          </a:p>
          <a:p>
            <a:pPr marL="0" lvl="0" indent="0" algn="l" rtl="0">
              <a:lnSpc>
                <a:spcPct val="80000"/>
              </a:lnSpc>
              <a:spcBef>
                <a:spcPts val="1400"/>
              </a:spcBef>
              <a:spcAft>
                <a:spcPts val="0"/>
              </a:spcAft>
              <a:buNone/>
            </a:pPr>
            <a:endParaRPr sz="2608"/>
          </a:p>
          <a:p>
            <a:pPr marL="0" lvl="0" indent="0" algn="ctr" rtl="0">
              <a:lnSpc>
                <a:spcPct val="80000"/>
              </a:lnSpc>
              <a:spcBef>
                <a:spcPts val="1400"/>
              </a:spcBef>
              <a:spcAft>
                <a:spcPts val="0"/>
              </a:spcAft>
              <a:buNone/>
            </a:pPr>
            <a:r>
              <a:rPr lang="en-US" sz="2608"/>
              <a:t>“All data preservation is data storage, but all data storage is not preservation”</a:t>
            </a:r>
            <a:endParaRPr sz="2608"/>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g1858ab3ccb2_0_1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Does the NIH Want to Know</a:t>
            </a:r>
            <a:endParaRPr/>
          </a:p>
        </p:txBody>
      </p:sp>
      <p:sp>
        <p:nvSpPr>
          <p:cNvPr id="1654" name="Google Shape;1654;g1858ab3ccb2_0_114"/>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406400" algn="l" rtl="0">
              <a:spcBef>
                <a:spcPts val="1400"/>
              </a:spcBef>
              <a:spcAft>
                <a:spcPts val="0"/>
              </a:spcAft>
              <a:buSzPts val="2800"/>
              <a:buChar char="•"/>
            </a:pPr>
            <a:r>
              <a:rPr lang="en-US" sz="2800" b="1"/>
              <a:t>Where </a:t>
            </a:r>
            <a:r>
              <a:rPr lang="en-US" sz="2800"/>
              <a:t>will the data be </a:t>
            </a:r>
            <a:r>
              <a:rPr lang="en-US" sz="2800" b="1"/>
              <a:t>deposited </a:t>
            </a:r>
            <a:r>
              <a:rPr lang="en-US" sz="2800"/>
              <a:t>and shared?</a:t>
            </a:r>
            <a:endParaRPr sz="2800"/>
          </a:p>
          <a:p>
            <a:pPr marL="0" lvl="0" indent="0" algn="l" rtl="0">
              <a:spcBef>
                <a:spcPts val="1400"/>
              </a:spcBef>
              <a:spcAft>
                <a:spcPts val="0"/>
              </a:spcAft>
              <a:buNone/>
            </a:pPr>
            <a:endParaRPr sz="2800"/>
          </a:p>
          <a:p>
            <a:pPr marL="457200" lvl="0" indent="-406400" algn="l" rtl="0">
              <a:spcBef>
                <a:spcPts val="1400"/>
              </a:spcBef>
              <a:spcAft>
                <a:spcPts val="0"/>
              </a:spcAft>
              <a:buSzPts val="2800"/>
              <a:buChar char="•"/>
            </a:pPr>
            <a:r>
              <a:rPr lang="en-US" sz="2800"/>
              <a:t>How will the data be </a:t>
            </a:r>
            <a:r>
              <a:rPr lang="en-US" sz="2800" b="1"/>
              <a:t>findable </a:t>
            </a:r>
            <a:r>
              <a:rPr lang="en-US" sz="2800"/>
              <a:t>and </a:t>
            </a:r>
            <a:r>
              <a:rPr lang="en-US" sz="2800" b="1"/>
              <a:t>identifiable?</a:t>
            </a:r>
            <a:endParaRPr sz="2800" b="1"/>
          </a:p>
          <a:p>
            <a:pPr marL="0" lvl="0" indent="0" algn="l" rtl="0">
              <a:spcBef>
                <a:spcPts val="1400"/>
              </a:spcBef>
              <a:spcAft>
                <a:spcPts val="0"/>
              </a:spcAft>
              <a:buNone/>
            </a:pPr>
            <a:endParaRPr sz="2800"/>
          </a:p>
          <a:p>
            <a:pPr marL="457200" lvl="0" indent="-406400" algn="l" rtl="0">
              <a:spcBef>
                <a:spcPts val="1400"/>
              </a:spcBef>
              <a:spcAft>
                <a:spcPts val="0"/>
              </a:spcAft>
              <a:buSzPts val="2800"/>
              <a:buChar char="•"/>
            </a:pPr>
            <a:r>
              <a:rPr lang="en-US" sz="2800" b="1"/>
              <a:t>When </a:t>
            </a:r>
            <a:r>
              <a:rPr lang="en-US" sz="2800"/>
              <a:t>will the data be available?    AND   </a:t>
            </a:r>
            <a:r>
              <a:rPr lang="en-US" sz="2800" b="1"/>
              <a:t>How long</a:t>
            </a:r>
            <a:r>
              <a:rPr lang="en-US" sz="2800"/>
              <a:t> will the data be available?</a:t>
            </a:r>
            <a:endParaRPr sz="28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g1aafabfeef9_0_15"/>
          <p:cNvSpPr txBox="1">
            <a:spLocks noGrp="1"/>
          </p:cNvSpPr>
          <p:nvPr>
            <p:ph type="title"/>
          </p:nvPr>
        </p:nvSpPr>
        <p:spPr>
          <a:xfrm>
            <a:off x="495725" y="154850"/>
            <a:ext cx="11272200" cy="895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Where will the data be deposited and shared? </a:t>
            </a:r>
            <a:endParaRPr/>
          </a:p>
        </p:txBody>
      </p:sp>
      <p:sp>
        <p:nvSpPr>
          <p:cNvPr id="1661" name="Google Shape;1661;g1aafabfeef9_0_15"/>
          <p:cNvSpPr txBox="1">
            <a:spLocks noGrp="1"/>
          </p:cNvSpPr>
          <p:nvPr>
            <p:ph type="body" idx="1"/>
          </p:nvPr>
        </p:nvSpPr>
        <p:spPr>
          <a:xfrm>
            <a:off x="685175" y="908361"/>
            <a:ext cx="11183100" cy="4469100"/>
          </a:xfrm>
          <a:prstGeom prst="rect">
            <a:avLst/>
          </a:prstGeom>
        </p:spPr>
        <p:txBody>
          <a:bodyPr spcFirstLastPara="1" wrap="square" lIns="91425" tIns="45700" rIns="91425" bIns="45700" anchor="t" anchorCtr="0">
            <a:noAutofit/>
          </a:bodyPr>
          <a:lstStyle/>
          <a:p>
            <a:pPr marL="457200" lvl="0" indent="457200" algn="l" rtl="0">
              <a:lnSpc>
                <a:spcPct val="200000"/>
              </a:lnSpc>
              <a:spcBef>
                <a:spcPts val="1400"/>
              </a:spcBef>
              <a:spcAft>
                <a:spcPts val="0"/>
              </a:spcAft>
              <a:buSzPts val="935"/>
              <a:buNone/>
            </a:pPr>
            <a:r>
              <a:rPr lang="en-US" sz="2400" dirty="0"/>
              <a:t>Free to All		Domain-specific	Required data standard				Mediated upload 		Permission subject to IRB approval		Application required		Controlled Access				Generalist		Required by institute		Author approval				Accepts multimedia		Data Use Agreement</a:t>
            </a:r>
          </a:p>
          <a:p>
            <a:pPr marL="457200" lvl="0" indent="457200" algn="l" rtl="0">
              <a:lnSpc>
                <a:spcPct val="200000"/>
              </a:lnSpc>
              <a:spcBef>
                <a:spcPts val="1400"/>
              </a:spcBef>
              <a:spcAft>
                <a:spcPts val="0"/>
              </a:spcAft>
              <a:buSzPts val="935"/>
              <a:buNone/>
            </a:pPr>
            <a:r>
              <a:rPr lang="en-US" sz="2400" dirty="0"/>
              <a:t>Fee to upload/download				Much More!</a:t>
            </a:r>
            <a:endParaRPr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g1890509db0c_2_1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Repository options</a:t>
            </a:r>
            <a:endParaRPr/>
          </a:p>
        </p:txBody>
      </p:sp>
      <p:sp>
        <p:nvSpPr>
          <p:cNvPr id="1668" name="Google Shape;1668;g1890509db0c_2_13"/>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345440" algn="l" rtl="0">
              <a:spcBef>
                <a:spcPts val="1400"/>
              </a:spcBef>
              <a:spcAft>
                <a:spcPts val="0"/>
              </a:spcAft>
              <a:buSzPts val="1840"/>
              <a:buChar char="•"/>
            </a:pPr>
            <a:r>
              <a:rPr lang="en-US" sz="2600"/>
              <a:t>NIH specified repository</a:t>
            </a:r>
            <a:endParaRPr sz="2600"/>
          </a:p>
          <a:p>
            <a:pPr marL="457200" lvl="0" indent="-345440" algn="l" rtl="0">
              <a:spcBef>
                <a:spcPts val="0"/>
              </a:spcBef>
              <a:spcAft>
                <a:spcPts val="0"/>
              </a:spcAft>
              <a:buSzPts val="1840"/>
              <a:buChar char="•"/>
            </a:pPr>
            <a:r>
              <a:rPr lang="en-US" sz="2600"/>
              <a:t>Discipline or domain  specific repository </a:t>
            </a:r>
            <a:endParaRPr sz="2600"/>
          </a:p>
          <a:p>
            <a:pPr marL="457200" lvl="0" indent="-345440" algn="l" rtl="0">
              <a:spcBef>
                <a:spcPts val="0"/>
              </a:spcBef>
              <a:spcAft>
                <a:spcPts val="0"/>
              </a:spcAft>
              <a:buSzPts val="1840"/>
              <a:buChar char="•"/>
            </a:pPr>
            <a:r>
              <a:rPr lang="en-US" sz="2600"/>
              <a:t>Institutional repository </a:t>
            </a:r>
            <a:endParaRPr sz="2600"/>
          </a:p>
          <a:p>
            <a:pPr marL="457200" lvl="0" indent="-345440" algn="l" rtl="0">
              <a:spcBef>
                <a:spcPts val="0"/>
              </a:spcBef>
              <a:spcAft>
                <a:spcPts val="0"/>
              </a:spcAft>
              <a:buSzPts val="1840"/>
              <a:buChar char="•"/>
            </a:pPr>
            <a:r>
              <a:rPr lang="en-US" sz="2600"/>
              <a:t>Generalist repository - </a:t>
            </a:r>
            <a:r>
              <a:rPr lang="en-US" sz="2600" u="sng">
                <a:solidFill>
                  <a:schemeClr val="hlink"/>
                </a:solidFill>
                <a:hlinkClick r:id="rId3"/>
              </a:rPr>
              <a:t>Incorporating Generalist Repositories into the NIH Data Ecosystem</a:t>
            </a:r>
            <a:endParaRPr sz="2600"/>
          </a:p>
          <a:p>
            <a:pPr marL="0" lvl="0" indent="0" algn="l" rtl="0">
              <a:spcBef>
                <a:spcPts val="1400"/>
              </a:spcBef>
              <a:spcAft>
                <a:spcPts val="0"/>
              </a:spcAft>
              <a:buClr>
                <a:schemeClr val="dk1"/>
              </a:buClr>
              <a:buSzPts val="1100"/>
              <a:buFont typeface="Arial"/>
              <a:buNone/>
            </a:pPr>
            <a:endParaRPr sz="2600"/>
          </a:p>
          <a:p>
            <a:pPr marL="0" lvl="0" indent="0" algn="l" rtl="0">
              <a:spcBef>
                <a:spcPts val="1400"/>
              </a:spcBef>
              <a:spcAft>
                <a:spcPts val="0"/>
              </a:spcAft>
              <a:buClr>
                <a:schemeClr val="dk1"/>
              </a:buClr>
              <a:buSzPts val="1100"/>
              <a:buFont typeface="Arial"/>
              <a:buNone/>
            </a:pPr>
            <a:r>
              <a:rPr lang="en-US" sz="2600" u="sng">
                <a:solidFill>
                  <a:schemeClr val="hlink"/>
                </a:solidFill>
                <a:hlinkClick r:id="rId4"/>
              </a:rPr>
              <a:t>Repositories for Sharing Scientific Data</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g1a63c5f0834_0_35"/>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NIH-supported Scientific Data Repositories</a:t>
            </a:r>
            <a:endParaRPr/>
          </a:p>
        </p:txBody>
      </p:sp>
      <p:sp>
        <p:nvSpPr>
          <p:cNvPr id="1675" name="Google Shape;1675;g1a63c5f0834_0_35"/>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406400" algn="l" rtl="0">
              <a:spcBef>
                <a:spcPts val="1400"/>
              </a:spcBef>
              <a:spcAft>
                <a:spcPts val="0"/>
              </a:spcAft>
              <a:buSzPts val="2800"/>
              <a:buChar char="•"/>
            </a:pPr>
            <a:r>
              <a:rPr lang="en-US" sz="2800" u="sng">
                <a:solidFill>
                  <a:schemeClr val="hlink"/>
                </a:solidFill>
                <a:hlinkClick r:id="rId3"/>
              </a:rPr>
              <a:t>NIMH Data Archive</a:t>
            </a:r>
            <a:endParaRPr sz="2800"/>
          </a:p>
          <a:p>
            <a:pPr marL="457200" lvl="0" indent="-406400" algn="l" rtl="0">
              <a:spcBef>
                <a:spcPts val="0"/>
              </a:spcBef>
              <a:spcAft>
                <a:spcPts val="0"/>
              </a:spcAft>
              <a:buSzPts val="2800"/>
              <a:buChar char="•"/>
            </a:pPr>
            <a:r>
              <a:rPr lang="en-US" sz="2800" u="sng">
                <a:solidFill>
                  <a:schemeClr val="hlink"/>
                </a:solidFill>
                <a:hlinkClick r:id="rId4"/>
              </a:rPr>
              <a:t>Gene Expression Omnibus (GEO)</a:t>
            </a:r>
            <a:endParaRPr sz="2800"/>
          </a:p>
          <a:p>
            <a:pPr marL="457200" lvl="0" indent="-406400" algn="l" rtl="0">
              <a:spcBef>
                <a:spcPts val="0"/>
              </a:spcBef>
              <a:spcAft>
                <a:spcPts val="0"/>
              </a:spcAft>
              <a:buSzPts val="2800"/>
              <a:buChar char="•"/>
            </a:pPr>
            <a:r>
              <a:rPr lang="en-US" sz="2800" u="sng">
                <a:solidFill>
                  <a:schemeClr val="hlink"/>
                </a:solidFill>
                <a:hlinkClick r:id="rId5"/>
              </a:rPr>
              <a:t>WormBase</a:t>
            </a:r>
            <a:r>
              <a:rPr lang="en-US" sz="2800"/>
              <a:t> (Data on worms!)</a:t>
            </a:r>
            <a:endParaRPr sz="2800"/>
          </a:p>
          <a:p>
            <a:pPr marL="457200" lvl="0" indent="-406400" algn="l" rtl="0">
              <a:spcBef>
                <a:spcPts val="0"/>
              </a:spcBef>
              <a:spcAft>
                <a:spcPts val="0"/>
              </a:spcAft>
              <a:buSzPts val="2800"/>
              <a:buChar char="•"/>
            </a:pPr>
            <a:r>
              <a:rPr lang="en-US" sz="2800" u="sng">
                <a:solidFill>
                  <a:schemeClr val="hlink"/>
                </a:solidFill>
                <a:hlinkClick r:id="rId6"/>
              </a:rPr>
              <a:t>National Archive of Computerized Data on Aging (NACDA)</a:t>
            </a:r>
            <a:endParaRPr sz="2800"/>
          </a:p>
          <a:p>
            <a:pPr marL="457200" lvl="0" indent="-406400" algn="l" rtl="0">
              <a:spcBef>
                <a:spcPts val="0"/>
              </a:spcBef>
              <a:spcAft>
                <a:spcPts val="0"/>
              </a:spcAft>
              <a:buSzPts val="2800"/>
              <a:buChar char="•"/>
            </a:pPr>
            <a:r>
              <a:rPr lang="en-US" sz="2800" u="sng">
                <a:solidFill>
                  <a:schemeClr val="hlink"/>
                </a:solidFill>
                <a:hlinkClick r:id="rId7"/>
              </a:rPr>
              <a:t>OpenNeuro</a:t>
            </a:r>
            <a:r>
              <a:rPr lang="en-US" sz="2800"/>
              <a:t> (Neuroimaging data)</a:t>
            </a:r>
            <a:endParaRPr sz="2800"/>
          </a:p>
          <a:p>
            <a:pPr marL="0" lvl="0" indent="0" algn="l" rtl="0">
              <a:spcBef>
                <a:spcPts val="1400"/>
              </a:spcBef>
              <a:spcAft>
                <a:spcPts val="0"/>
              </a:spcAft>
              <a:buNone/>
            </a:pPr>
            <a:endParaRPr sz="28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g1a63c5f0834_0_29"/>
          <p:cNvSpPr txBox="1">
            <a:spLocks noGrp="1"/>
          </p:cNvSpPr>
          <p:nvPr>
            <p:ph type="title"/>
          </p:nvPr>
        </p:nvSpPr>
        <p:spPr>
          <a:xfrm>
            <a:off x="1143000" y="609600"/>
            <a:ext cx="10216500" cy="77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lt1"/>
                </a:solidFill>
              </a:rPr>
              <a:t>Discipline-Specific Data Repositories</a:t>
            </a:r>
            <a:endParaRPr>
              <a:solidFill>
                <a:schemeClr val="lt1"/>
              </a:solidFill>
            </a:endParaRPr>
          </a:p>
        </p:txBody>
      </p:sp>
      <p:sp>
        <p:nvSpPr>
          <p:cNvPr id="1682" name="Google Shape;1682;g1a63c5f0834_0_29"/>
          <p:cNvSpPr txBox="1">
            <a:spLocks noGrp="1"/>
          </p:cNvSpPr>
          <p:nvPr>
            <p:ph type="body" idx="1"/>
          </p:nvPr>
        </p:nvSpPr>
        <p:spPr>
          <a:xfrm>
            <a:off x="4549900" y="6356375"/>
            <a:ext cx="7123200" cy="416700"/>
          </a:xfrm>
          <a:prstGeom prst="rect">
            <a:avLst/>
          </a:prstGeom>
        </p:spPr>
        <p:txBody>
          <a:bodyPr spcFirstLastPara="1" wrap="square" lIns="91425" tIns="45700" rIns="91425" bIns="45700" anchor="t" anchorCtr="0">
            <a:noAutofit/>
          </a:bodyPr>
          <a:lstStyle/>
          <a:p>
            <a:pPr marL="0" lvl="0" indent="0" algn="ctr" rtl="0">
              <a:lnSpc>
                <a:spcPct val="70000"/>
              </a:lnSpc>
              <a:spcBef>
                <a:spcPts val="1400"/>
              </a:spcBef>
              <a:spcAft>
                <a:spcPts val="0"/>
              </a:spcAft>
              <a:buSzPts val="275"/>
              <a:buNone/>
            </a:pPr>
            <a:r>
              <a:rPr lang="en-US" sz="2550" u="sng">
                <a:solidFill>
                  <a:schemeClr val="lt1"/>
                </a:solidFill>
                <a:hlinkClick r:id="rId3">
                  <a:extLst>
                    <a:ext uri="{A12FA001-AC4F-418D-AE19-62706E023703}">
                      <ahyp:hlinkClr xmlns:ahyp="http://schemas.microsoft.com/office/drawing/2018/hyperlinkcolor" val="tx"/>
                    </a:ext>
                  </a:extLst>
                </a:hlinkClick>
              </a:rPr>
              <a:t>Repositories for Sharing Scientific Data</a:t>
            </a:r>
            <a:endParaRPr sz="2600">
              <a:solidFill>
                <a:schemeClr val="lt1"/>
              </a:solidFill>
            </a:endParaRPr>
          </a:p>
        </p:txBody>
      </p:sp>
      <p:pic>
        <p:nvPicPr>
          <p:cNvPr id="1683" name="Google Shape;1683;g1a63c5f0834_0_29" descr="Screenshot of the NIH BMIC list of Repositories for Sharing Scientific Data from sharing.nih.gov; shows an interactive table where you can filter and search for repositories"/>
          <p:cNvPicPr preferRelativeResize="0"/>
          <p:nvPr/>
        </p:nvPicPr>
        <p:blipFill>
          <a:blip r:embed="rId4">
            <a:alphaModFix/>
          </a:blip>
          <a:stretch>
            <a:fillRect/>
          </a:stretch>
        </p:blipFill>
        <p:spPr>
          <a:xfrm>
            <a:off x="1395971" y="0"/>
            <a:ext cx="9710568" cy="60960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g1a63c5f0834_0_2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Generalist Repositories</a:t>
            </a:r>
            <a:endParaRPr/>
          </a:p>
        </p:txBody>
      </p:sp>
      <p:sp>
        <p:nvSpPr>
          <p:cNvPr id="1690" name="Google Shape;1690;g1a63c5f0834_0_23"/>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fontScale="92500" lnSpcReduction="10000"/>
          </a:bodyPr>
          <a:lstStyle/>
          <a:p>
            <a:pPr marL="457200" lvl="0" indent="-393700" algn="l" rtl="0">
              <a:lnSpc>
                <a:spcPct val="100000"/>
              </a:lnSpc>
              <a:spcBef>
                <a:spcPts val="1400"/>
              </a:spcBef>
              <a:spcAft>
                <a:spcPts val="0"/>
              </a:spcAft>
              <a:buSzPts val="2600"/>
              <a:buChar char="•"/>
            </a:pPr>
            <a:r>
              <a:rPr lang="en-US" sz="2600" u="sng">
                <a:solidFill>
                  <a:schemeClr val="hlink"/>
                </a:solidFill>
                <a:hlinkClick r:id="rId3"/>
              </a:rPr>
              <a:t>Dataverse</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4"/>
              </a:rPr>
              <a:t>Dryad</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5"/>
              </a:rPr>
              <a:t>FigShare</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6"/>
              </a:rPr>
              <a:t>Mendeley Data </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7"/>
              </a:rPr>
              <a:t>Open Science Framework</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8"/>
              </a:rPr>
              <a:t>Vivli</a:t>
            </a:r>
            <a:endParaRPr sz="2600"/>
          </a:p>
          <a:p>
            <a:pPr marL="457200" lvl="0" indent="-393700" algn="l" rtl="0">
              <a:lnSpc>
                <a:spcPct val="100000"/>
              </a:lnSpc>
              <a:spcBef>
                <a:spcPts val="0"/>
              </a:spcBef>
              <a:spcAft>
                <a:spcPts val="0"/>
              </a:spcAft>
              <a:buSzPts val="2600"/>
              <a:buChar char="•"/>
            </a:pPr>
            <a:r>
              <a:rPr lang="en-US" sz="2600" u="sng">
                <a:solidFill>
                  <a:schemeClr val="hlink"/>
                </a:solidFill>
                <a:hlinkClick r:id="rId9"/>
              </a:rPr>
              <a:t>Zenodo</a:t>
            </a:r>
            <a:endParaRPr sz="2600"/>
          </a:p>
          <a:p>
            <a:pPr marL="0" lvl="0" indent="0" algn="l" rtl="0">
              <a:spcBef>
                <a:spcPts val="0"/>
              </a:spcBef>
              <a:spcAft>
                <a:spcPts val="0"/>
              </a:spcAft>
              <a:buNone/>
            </a:pPr>
            <a:endParaRPr sz="2800"/>
          </a:p>
          <a:p>
            <a:pPr marL="0" lvl="0" indent="0" algn="l" rtl="0">
              <a:lnSpc>
                <a:spcPct val="100000"/>
              </a:lnSpc>
              <a:spcBef>
                <a:spcPts val="1400"/>
              </a:spcBef>
              <a:spcAft>
                <a:spcPts val="0"/>
              </a:spcAft>
              <a:buNone/>
            </a:pPr>
            <a:r>
              <a:rPr lang="en-US" sz="2800" u="sng">
                <a:solidFill>
                  <a:schemeClr val="hlink"/>
                </a:solidFill>
                <a:hlinkClick r:id="rId10"/>
              </a:rPr>
              <a:t>GREI Collaborative Webinar Series on Data Sharing in Generalist Repositories</a:t>
            </a:r>
            <a:endParaRPr sz="28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g1890509db0c_2_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Desirable Characteristics for Repositories</a:t>
            </a:r>
            <a:endParaRPr/>
          </a:p>
        </p:txBody>
      </p:sp>
      <p:sp>
        <p:nvSpPr>
          <p:cNvPr id="1697" name="Google Shape;1697;g1890509db0c_2_20"/>
          <p:cNvSpPr txBox="1">
            <a:spLocks noGrp="1"/>
          </p:cNvSpPr>
          <p:nvPr>
            <p:ph type="body" idx="1"/>
          </p:nvPr>
        </p:nvSpPr>
        <p:spPr>
          <a:xfrm>
            <a:off x="531900" y="1870675"/>
            <a:ext cx="3626700" cy="4038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SzPts val="1800"/>
              <a:buChar char="•"/>
            </a:pPr>
            <a:r>
              <a:rPr lang="en-US" sz="1800"/>
              <a:t>Unique Persistent Identifiers</a:t>
            </a:r>
            <a:endParaRPr sz="1800"/>
          </a:p>
          <a:p>
            <a:pPr marL="457200" lvl="0" indent="-342900" algn="l" rtl="0">
              <a:lnSpc>
                <a:spcPct val="115000"/>
              </a:lnSpc>
              <a:spcBef>
                <a:spcPts val="0"/>
              </a:spcBef>
              <a:spcAft>
                <a:spcPts val="0"/>
              </a:spcAft>
              <a:buSzPts val="1800"/>
              <a:buChar char="•"/>
            </a:pPr>
            <a:r>
              <a:rPr lang="en-US" sz="1800"/>
              <a:t>Long-Term Sustainability</a:t>
            </a:r>
            <a:endParaRPr sz="1800"/>
          </a:p>
          <a:p>
            <a:pPr marL="457200" lvl="0" indent="-342900" algn="l" rtl="0">
              <a:lnSpc>
                <a:spcPct val="115000"/>
              </a:lnSpc>
              <a:spcBef>
                <a:spcPts val="0"/>
              </a:spcBef>
              <a:spcAft>
                <a:spcPts val="0"/>
              </a:spcAft>
              <a:buSzPts val="1800"/>
              <a:buChar char="•"/>
            </a:pPr>
            <a:r>
              <a:rPr lang="en-US" sz="1800"/>
              <a:t>Metadata</a:t>
            </a:r>
            <a:endParaRPr sz="1800"/>
          </a:p>
          <a:p>
            <a:pPr marL="457200" lvl="0" indent="-342900" algn="l" rtl="0">
              <a:lnSpc>
                <a:spcPct val="115000"/>
              </a:lnSpc>
              <a:spcBef>
                <a:spcPts val="0"/>
              </a:spcBef>
              <a:spcAft>
                <a:spcPts val="0"/>
              </a:spcAft>
              <a:buSzPts val="1800"/>
              <a:buChar char="•"/>
            </a:pPr>
            <a:r>
              <a:rPr lang="en-US" sz="1800"/>
              <a:t>Curation and Quality Assurance</a:t>
            </a:r>
            <a:endParaRPr sz="1800"/>
          </a:p>
          <a:p>
            <a:pPr marL="457200" lvl="0" indent="-342900" algn="l" rtl="0">
              <a:lnSpc>
                <a:spcPct val="115000"/>
              </a:lnSpc>
              <a:spcBef>
                <a:spcPts val="0"/>
              </a:spcBef>
              <a:spcAft>
                <a:spcPts val="0"/>
              </a:spcAft>
              <a:buSzPts val="1800"/>
              <a:buChar char="•"/>
            </a:pPr>
            <a:r>
              <a:rPr lang="en-US" sz="1800">
                <a:highlight>
                  <a:srgbClr val="FFE599"/>
                </a:highlight>
              </a:rPr>
              <a:t>Free and Easy Access</a:t>
            </a:r>
            <a:endParaRPr sz="1800">
              <a:highlight>
                <a:srgbClr val="FFE599"/>
              </a:highlight>
            </a:endParaRPr>
          </a:p>
          <a:p>
            <a:pPr marL="457200" lvl="0" indent="-342900" algn="l" rtl="0">
              <a:lnSpc>
                <a:spcPct val="115000"/>
              </a:lnSpc>
              <a:spcBef>
                <a:spcPts val="0"/>
              </a:spcBef>
              <a:spcAft>
                <a:spcPts val="0"/>
              </a:spcAft>
              <a:buSzPts val="1800"/>
              <a:buChar char="•"/>
            </a:pPr>
            <a:r>
              <a:rPr lang="en-US" sz="1800"/>
              <a:t>Broad and Measured Reuse</a:t>
            </a:r>
            <a:endParaRPr sz="1800"/>
          </a:p>
          <a:p>
            <a:pPr marL="457200" lvl="0" indent="-342900" algn="l" rtl="0">
              <a:lnSpc>
                <a:spcPct val="115000"/>
              </a:lnSpc>
              <a:spcBef>
                <a:spcPts val="0"/>
              </a:spcBef>
              <a:spcAft>
                <a:spcPts val="0"/>
              </a:spcAft>
              <a:buSzPts val="1800"/>
              <a:buChar char="•"/>
            </a:pPr>
            <a:r>
              <a:rPr lang="en-US" sz="1800">
                <a:highlight>
                  <a:srgbClr val="FFE599"/>
                </a:highlight>
              </a:rPr>
              <a:t>Clear Use Guidance</a:t>
            </a:r>
            <a:endParaRPr sz="1800">
              <a:highlight>
                <a:srgbClr val="FFE599"/>
              </a:highlight>
            </a:endParaRPr>
          </a:p>
          <a:p>
            <a:pPr marL="457200" lvl="0" indent="-342900" algn="l" rtl="0">
              <a:lnSpc>
                <a:spcPct val="115000"/>
              </a:lnSpc>
              <a:spcBef>
                <a:spcPts val="0"/>
              </a:spcBef>
              <a:spcAft>
                <a:spcPts val="0"/>
              </a:spcAft>
              <a:buSzPts val="1800"/>
              <a:buChar char="•"/>
            </a:pPr>
            <a:r>
              <a:rPr lang="en-US" sz="1800"/>
              <a:t>Security and Integrity</a:t>
            </a:r>
            <a:endParaRPr sz="1800"/>
          </a:p>
          <a:p>
            <a:pPr marL="457200" lvl="0" indent="-342900" algn="l" rtl="0">
              <a:lnSpc>
                <a:spcPct val="115000"/>
              </a:lnSpc>
              <a:spcBef>
                <a:spcPts val="0"/>
              </a:spcBef>
              <a:spcAft>
                <a:spcPts val="0"/>
              </a:spcAft>
              <a:buSzPts val="1800"/>
              <a:buChar char="•"/>
            </a:pPr>
            <a:r>
              <a:rPr lang="en-US" sz="1800"/>
              <a:t>Confidentiality</a:t>
            </a:r>
            <a:endParaRPr sz="1800"/>
          </a:p>
          <a:p>
            <a:pPr marL="457200" lvl="0" indent="-342900" algn="l" rtl="0">
              <a:lnSpc>
                <a:spcPct val="115000"/>
              </a:lnSpc>
              <a:spcBef>
                <a:spcPts val="0"/>
              </a:spcBef>
              <a:spcAft>
                <a:spcPts val="0"/>
              </a:spcAft>
              <a:buSzPts val="1800"/>
              <a:buChar char="•"/>
            </a:pPr>
            <a:r>
              <a:rPr lang="en-US" sz="1800"/>
              <a:t>Common Format</a:t>
            </a:r>
            <a:endParaRPr sz="1800"/>
          </a:p>
          <a:p>
            <a:pPr marL="457200" lvl="0" indent="-342900" algn="l" rtl="0">
              <a:lnSpc>
                <a:spcPct val="115000"/>
              </a:lnSpc>
              <a:spcBef>
                <a:spcPts val="0"/>
              </a:spcBef>
              <a:spcAft>
                <a:spcPts val="0"/>
              </a:spcAft>
              <a:buSzPts val="1800"/>
              <a:buChar char="•"/>
            </a:pPr>
            <a:r>
              <a:rPr lang="en-US" sz="1800"/>
              <a:t>Provenance</a:t>
            </a:r>
            <a:endParaRPr sz="1800"/>
          </a:p>
          <a:p>
            <a:pPr marL="457200" lvl="0" indent="-342900" algn="l" rtl="0">
              <a:lnSpc>
                <a:spcPct val="115000"/>
              </a:lnSpc>
              <a:spcBef>
                <a:spcPts val="0"/>
              </a:spcBef>
              <a:spcAft>
                <a:spcPts val="0"/>
              </a:spcAft>
              <a:buSzPts val="1800"/>
              <a:buChar char="•"/>
            </a:pPr>
            <a:r>
              <a:rPr lang="en-US" sz="1800">
                <a:highlight>
                  <a:srgbClr val="FFE599"/>
                </a:highlight>
              </a:rPr>
              <a:t>Retention Policy</a:t>
            </a:r>
            <a:endParaRPr sz="2900">
              <a:highlight>
                <a:srgbClr val="FFE599"/>
              </a:highlight>
            </a:endParaRPr>
          </a:p>
        </p:txBody>
      </p:sp>
      <p:sp>
        <p:nvSpPr>
          <p:cNvPr id="1698" name="Google Shape;1698;g1890509db0c_2_20"/>
          <p:cNvSpPr txBox="1"/>
          <p:nvPr/>
        </p:nvSpPr>
        <p:spPr>
          <a:xfrm>
            <a:off x="4555425" y="1790900"/>
            <a:ext cx="7391100" cy="4340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orbel"/>
              <a:buChar char="●"/>
            </a:pPr>
            <a:r>
              <a:rPr lang="en-US" sz="1800" b="1">
                <a:solidFill>
                  <a:schemeClr val="dk1"/>
                </a:solidFill>
                <a:latin typeface="Corbel"/>
                <a:ea typeface="Corbel"/>
                <a:cs typeface="Corbel"/>
                <a:sym typeface="Corbel"/>
              </a:rPr>
              <a:t>Free and Easy Access</a:t>
            </a:r>
            <a:r>
              <a:rPr lang="en-US" sz="1800">
                <a:solidFill>
                  <a:schemeClr val="dk1"/>
                </a:solidFill>
                <a:latin typeface="Corbel"/>
                <a:ea typeface="Corbel"/>
                <a:cs typeface="Corbel"/>
                <a:sym typeface="Corbel"/>
              </a:rPr>
              <a:t>: The repository should provide broad, free, equitable, and maximally open access to datasets and their metadata. </a:t>
            </a:r>
            <a:endParaRPr sz="1800">
              <a:solidFill>
                <a:schemeClr val="dk1"/>
              </a:solidFill>
              <a:latin typeface="Corbel"/>
              <a:ea typeface="Corbel"/>
              <a:cs typeface="Corbel"/>
              <a:sym typeface="Corbel"/>
            </a:endParaRPr>
          </a:p>
          <a:p>
            <a:pPr marL="0" lvl="0" indent="0" algn="l" rtl="0">
              <a:spcBef>
                <a:spcPts val="0"/>
              </a:spcBef>
              <a:spcAft>
                <a:spcPts val="0"/>
              </a:spcAft>
              <a:buNone/>
            </a:pPr>
            <a:endParaRPr sz="1800">
              <a:solidFill>
                <a:schemeClr val="dk1"/>
              </a:solidFill>
              <a:latin typeface="Corbel"/>
              <a:ea typeface="Corbel"/>
              <a:cs typeface="Corbel"/>
              <a:sym typeface="Corbel"/>
            </a:endParaRPr>
          </a:p>
          <a:p>
            <a:pPr marL="457200" lvl="0" indent="-342900" algn="l" rtl="0">
              <a:spcBef>
                <a:spcPts val="0"/>
              </a:spcBef>
              <a:spcAft>
                <a:spcPts val="0"/>
              </a:spcAft>
              <a:buClr>
                <a:schemeClr val="dk1"/>
              </a:buClr>
              <a:buSzPts val="1800"/>
              <a:buFont typeface="Corbel"/>
              <a:buChar char="●"/>
            </a:pPr>
            <a:r>
              <a:rPr lang="en-US" sz="1800" b="1">
                <a:latin typeface="Corbel"/>
                <a:ea typeface="Corbel"/>
                <a:cs typeface="Corbel"/>
                <a:sym typeface="Corbel"/>
              </a:rPr>
              <a:t>Clear Use Guidance</a:t>
            </a:r>
            <a:r>
              <a:rPr lang="en-US" sz="1800">
                <a:latin typeface="Corbel"/>
                <a:ea typeface="Corbel"/>
                <a:cs typeface="Corbel"/>
                <a:sym typeface="Corbel"/>
              </a:rPr>
              <a:t>: The repository should provide accompanying documentation describing terms of dataset access and use.</a:t>
            </a:r>
            <a:endParaRPr sz="1800">
              <a:solidFill>
                <a:schemeClr val="dk1"/>
              </a:solidFill>
              <a:latin typeface="Corbel"/>
              <a:ea typeface="Corbel"/>
              <a:cs typeface="Corbel"/>
              <a:sym typeface="Corbel"/>
            </a:endParaRPr>
          </a:p>
          <a:p>
            <a:pPr marL="0" lvl="0" indent="0" algn="l" rtl="0">
              <a:spcBef>
                <a:spcPts val="0"/>
              </a:spcBef>
              <a:spcAft>
                <a:spcPts val="0"/>
              </a:spcAft>
              <a:buNone/>
            </a:pPr>
            <a:endParaRPr sz="1800">
              <a:solidFill>
                <a:schemeClr val="dk1"/>
              </a:solidFill>
              <a:latin typeface="Corbel"/>
              <a:ea typeface="Corbel"/>
              <a:cs typeface="Corbel"/>
              <a:sym typeface="Corbel"/>
            </a:endParaRPr>
          </a:p>
          <a:p>
            <a:pPr marL="457200" lvl="0" indent="-342900" algn="l" rtl="0">
              <a:spcBef>
                <a:spcPts val="0"/>
              </a:spcBef>
              <a:spcAft>
                <a:spcPts val="0"/>
              </a:spcAft>
              <a:buClr>
                <a:schemeClr val="dk1"/>
              </a:buClr>
              <a:buSzPts val="1800"/>
              <a:buFont typeface="Corbel"/>
              <a:buChar char="●"/>
            </a:pPr>
            <a:r>
              <a:rPr lang="en-US" sz="1800" b="1">
                <a:latin typeface="Corbel"/>
                <a:ea typeface="Corbel"/>
                <a:cs typeface="Corbel"/>
                <a:sym typeface="Corbel"/>
              </a:rPr>
              <a:t>Retention Policy</a:t>
            </a:r>
            <a:r>
              <a:rPr lang="en-US" sz="1800">
                <a:latin typeface="Corbel"/>
                <a:ea typeface="Corbel"/>
                <a:cs typeface="Corbel"/>
                <a:sym typeface="Corbel"/>
              </a:rPr>
              <a:t>: The repository should provide </a:t>
            </a:r>
            <a:r>
              <a:rPr lang="en-US" sz="1800">
                <a:solidFill>
                  <a:schemeClr val="dk1"/>
                </a:solidFill>
                <a:latin typeface="Corbel"/>
                <a:ea typeface="Corbel"/>
                <a:cs typeface="Corbel"/>
                <a:sym typeface="Corbel"/>
              </a:rPr>
              <a:t>documentation on their policies for data retention and associated timelines within the repository.</a:t>
            </a:r>
            <a:endParaRPr sz="1800">
              <a:solidFill>
                <a:schemeClr val="dk1"/>
              </a:solidFill>
              <a:latin typeface="Corbel"/>
              <a:ea typeface="Corbel"/>
              <a:cs typeface="Corbel"/>
              <a:sym typeface="Corbel"/>
            </a:endParaRPr>
          </a:p>
          <a:p>
            <a:pPr marL="0" lvl="0" indent="0" algn="l" rtl="0">
              <a:spcBef>
                <a:spcPts val="0"/>
              </a:spcBef>
              <a:spcAft>
                <a:spcPts val="0"/>
              </a:spcAft>
              <a:buNone/>
            </a:pPr>
            <a:endParaRPr sz="1800">
              <a:solidFill>
                <a:schemeClr val="dk1"/>
              </a:solidFill>
              <a:latin typeface="Corbel"/>
              <a:ea typeface="Corbel"/>
              <a:cs typeface="Corbel"/>
              <a:sym typeface="Corbel"/>
            </a:endParaRPr>
          </a:p>
          <a:p>
            <a:pPr marL="0" lvl="0" indent="0" algn="l" rtl="0">
              <a:spcBef>
                <a:spcPts val="0"/>
              </a:spcBef>
              <a:spcAft>
                <a:spcPts val="0"/>
              </a:spcAft>
              <a:buNone/>
            </a:pPr>
            <a:r>
              <a:rPr lang="en-US" sz="1800">
                <a:solidFill>
                  <a:schemeClr val="dk1"/>
                </a:solidFill>
                <a:latin typeface="Corbel"/>
                <a:ea typeface="Corbel"/>
                <a:cs typeface="Corbel"/>
                <a:sym typeface="Corbel"/>
              </a:rPr>
              <a:t>For more see </a:t>
            </a:r>
            <a:r>
              <a:rPr lang="en-US" sz="1800" u="sng">
                <a:solidFill>
                  <a:schemeClr val="hlink"/>
                </a:solidFill>
                <a:latin typeface="Corbel"/>
                <a:ea typeface="Corbel"/>
                <a:cs typeface="Corbel"/>
                <a:sym typeface="Corbel"/>
                <a:hlinkClick r:id="rId3"/>
              </a:rPr>
              <a:t>NOT-OD-21-016</a:t>
            </a:r>
            <a:r>
              <a:rPr lang="en-US" sz="1800">
                <a:solidFill>
                  <a:schemeClr val="dk1"/>
                </a:solidFill>
                <a:latin typeface="Corbel"/>
                <a:ea typeface="Corbel"/>
                <a:cs typeface="Corbel"/>
                <a:sym typeface="Corbel"/>
              </a:rPr>
              <a:t> – Supplemental Information to the NIH Policy for Data Management and Sharing: Selecting a Repository for Data Resulting from NIH-Supported Research</a:t>
            </a:r>
            <a:endParaRPr sz="1800">
              <a:solidFill>
                <a:schemeClr val="dk1"/>
              </a:solidFill>
              <a:latin typeface="Corbel"/>
              <a:ea typeface="Corbel"/>
              <a:cs typeface="Corbel"/>
              <a:sym typeface="Corbel"/>
            </a:endParaRPr>
          </a:p>
          <a:p>
            <a:pPr marL="0" lvl="0" indent="0" algn="l" rtl="0">
              <a:spcBef>
                <a:spcPts val="0"/>
              </a:spcBef>
              <a:spcAft>
                <a:spcPts val="0"/>
              </a:spcAft>
              <a:buNone/>
            </a:pPr>
            <a:endParaRPr sz="1800">
              <a:solidFill>
                <a:schemeClr val="dk1"/>
              </a:solidFill>
              <a:latin typeface="Corbel"/>
              <a:ea typeface="Corbel"/>
              <a:cs typeface="Corbel"/>
              <a:sym typeface="Corbel"/>
            </a:endParaRPr>
          </a:p>
          <a:p>
            <a:pPr marL="0" lvl="0" indent="0" algn="l" rtl="0">
              <a:spcBef>
                <a:spcPts val="0"/>
              </a:spcBef>
              <a:spcAft>
                <a:spcPts val="0"/>
              </a:spcAft>
              <a:buNone/>
            </a:pPr>
            <a:r>
              <a:rPr lang="en-US" sz="1800">
                <a:solidFill>
                  <a:schemeClr val="dk1"/>
                </a:solidFill>
                <a:latin typeface="Corbel"/>
                <a:ea typeface="Corbel"/>
                <a:cs typeface="Corbel"/>
                <a:sym typeface="Corbel"/>
              </a:rPr>
              <a:t>Search for data repositories through </a:t>
            </a:r>
            <a:r>
              <a:rPr lang="en-US" sz="1800" u="sng">
                <a:solidFill>
                  <a:schemeClr val="hlink"/>
                </a:solidFill>
                <a:latin typeface="Corbel"/>
                <a:ea typeface="Corbel"/>
                <a:cs typeface="Corbel"/>
                <a:sym typeface="Corbel"/>
                <a:hlinkClick r:id="rId4"/>
              </a:rPr>
              <a:t>re3data.org</a:t>
            </a:r>
            <a:r>
              <a:rPr lang="en-US" sz="1800">
                <a:solidFill>
                  <a:schemeClr val="dk1"/>
                </a:solidFill>
                <a:latin typeface="Corbel"/>
                <a:ea typeface="Corbel"/>
                <a:cs typeface="Corbel"/>
                <a:sym typeface="Corbel"/>
              </a:rPr>
              <a:t> and </a:t>
            </a:r>
            <a:r>
              <a:rPr lang="en-US" sz="1800" u="sng">
                <a:solidFill>
                  <a:schemeClr val="hlink"/>
                </a:solidFill>
                <a:latin typeface="Corbel"/>
                <a:ea typeface="Corbel"/>
                <a:cs typeface="Corbel"/>
                <a:sym typeface="Corbel"/>
                <a:hlinkClick r:id="rId5"/>
              </a:rPr>
              <a:t>FAIRsharing.org</a:t>
            </a:r>
            <a:endParaRPr sz="1800">
              <a:solidFill>
                <a:schemeClr val="dk1"/>
              </a:solidFill>
              <a:latin typeface="Corbel"/>
              <a:ea typeface="Corbel"/>
              <a:cs typeface="Corbel"/>
              <a:sym typeface="Corbe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1890509db0c_2_6"/>
          <p:cNvSpPr txBox="1">
            <a:spLocks noGrp="1"/>
          </p:cNvSpPr>
          <p:nvPr>
            <p:ph type="title"/>
          </p:nvPr>
        </p:nvSpPr>
        <p:spPr>
          <a:xfrm>
            <a:off x="1143000" y="609600"/>
            <a:ext cx="9875400" cy="49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a:t>How will the data be </a:t>
            </a:r>
            <a:r>
              <a:rPr lang="en-US" sz="4800" b="1"/>
              <a:t>findable </a:t>
            </a:r>
            <a:r>
              <a:rPr lang="en-US" sz="4800"/>
              <a:t>and </a:t>
            </a:r>
            <a:r>
              <a:rPr lang="en-US" sz="4800" b="1"/>
              <a:t>identifiable</a:t>
            </a:r>
            <a:r>
              <a:rPr lang="en-US" sz="4800"/>
              <a:t>?</a:t>
            </a:r>
            <a:endParaRPr sz="48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g19e6e7d7f44_0_1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Unique Persistent Identifiers</a:t>
            </a:r>
            <a:endParaRPr/>
          </a:p>
        </p:txBody>
      </p:sp>
      <p:sp>
        <p:nvSpPr>
          <p:cNvPr id="1712" name="Google Shape;1712;g19e6e7d7f44_0_12"/>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100"/>
              <a:t>From NIH </a:t>
            </a:r>
            <a:r>
              <a:rPr lang="en-US" sz="2100" u="sng">
                <a:solidFill>
                  <a:schemeClr val="hlink"/>
                </a:solidFill>
                <a:hlinkClick r:id="rId3"/>
              </a:rPr>
              <a:t>NOT-OD-21-016</a:t>
            </a:r>
            <a:r>
              <a:rPr lang="en-US" sz="2100"/>
              <a:t>: The repository should assign unique persistent identifiers for the data, such as  a digital object identifier (DOI) or an accession number. This identifier should be citable and support data discovery, reporting, and research assessment.</a:t>
            </a:r>
            <a:endParaRPr sz="2100"/>
          </a:p>
          <a:p>
            <a:pPr marL="0" lvl="0" indent="0" algn="l" rtl="0">
              <a:lnSpc>
                <a:spcPct val="100000"/>
              </a:lnSpc>
              <a:spcBef>
                <a:spcPts val="0"/>
              </a:spcBef>
              <a:spcAft>
                <a:spcPts val="0"/>
              </a:spcAft>
              <a:buClr>
                <a:schemeClr val="dk1"/>
              </a:buClr>
              <a:buSzPts val="1100"/>
              <a:buFont typeface="Arial"/>
              <a:buNone/>
            </a:pPr>
            <a:endParaRPr sz="2100"/>
          </a:p>
          <a:p>
            <a:pPr marL="0" lvl="0" indent="0" algn="l" rtl="0">
              <a:lnSpc>
                <a:spcPct val="100000"/>
              </a:lnSpc>
              <a:spcBef>
                <a:spcPts val="0"/>
              </a:spcBef>
              <a:spcAft>
                <a:spcPts val="0"/>
              </a:spcAft>
              <a:buClr>
                <a:schemeClr val="dk1"/>
              </a:buClr>
              <a:buSzPts val="1100"/>
              <a:buFont typeface="Arial"/>
              <a:buNone/>
            </a:pPr>
            <a:r>
              <a:rPr lang="en-US" sz="2100"/>
              <a:t>From NCDS “A Persistent Unique Identifier (PID) is a string of letters and numbers used to distinguish between and locate different objects, people, or concepts.”</a:t>
            </a:r>
            <a:endParaRPr sz="2100"/>
          </a:p>
          <a:p>
            <a:pPr marL="0" lvl="0" indent="0" algn="l" rtl="0">
              <a:lnSpc>
                <a:spcPct val="100000"/>
              </a:lnSpc>
              <a:spcBef>
                <a:spcPts val="0"/>
              </a:spcBef>
              <a:spcAft>
                <a:spcPts val="0"/>
              </a:spcAft>
              <a:buClr>
                <a:schemeClr val="dk1"/>
              </a:buClr>
              <a:buSzPts val="1100"/>
              <a:buFont typeface="Arial"/>
              <a:buNone/>
            </a:pPr>
            <a:endParaRPr sz="2100"/>
          </a:p>
          <a:p>
            <a:pPr marL="0" lvl="0" indent="0" algn="l" rtl="0">
              <a:lnSpc>
                <a:spcPct val="100000"/>
              </a:lnSpc>
              <a:spcBef>
                <a:spcPts val="0"/>
              </a:spcBef>
              <a:spcAft>
                <a:spcPts val="0"/>
              </a:spcAft>
              <a:buClr>
                <a:schemeClr val="dk1"/>
              </a:buClr>
              <a:buSzPts val="1100"/>
              <a:buFont typeface="Arial"/>
              <a:buNone/>
            </a:pPr>
            <a:r>
              <a:rPr lang="en-US" sz="2100"/>
              <a:t>Examples</a:t>
            </a:r>
            <a:endParaRPr sz="2100"/>
          </a:p>
          <a:p>
            <a:pPr marL="457200" lvl="0" indent="-361950" algn="l" rtl="0">
              <a:lnSpc>
                <a:spcPct val="100000"/>
              </a:lnSpc>
              <a:spcBef>
                <a:spcPts val="0"/>
              </a:spcBef>
              <a:spcAft>
                <a:spcPts val="0"/>
              </a:spcAft>
              <a:buSzPts val="2100"/>
              <a:buChar char="•"/>
            </a:pPr>
            <a:r>
              <a:rPr lang="en-US" sz="2100"/>
              <a:t>Digital Object Identifier (DOI) for journal articles, datasets, etc.</a:t>
            </a:r>
            <a:endParaRPr sz="2100"/>
          </a:p>
          <a:p>
            <a:pPr marL="457200" lvl="0" indent="-361950" algn="l" rtl="0">
              <a:lnSpc>
                <a:spcPct val="100000"/>
              </a:lnSpc>
              <a:spcBef>
                <a:spcPts val="0"/>
              </a:spcBef>
              <a:spcAft>
                <a:spcPts val="0"/>
              </a:spcAft>
              <a:buSzPts val="2100"/>
              <a:buChar char="•"/>
            </a:pPr>
            <a:r>
              <a:rPr lang="en-US" sz="2100"/>
              <a:t>Open Researcher and Contributor ID (ORCID) for researchers</a:t>
            </a:r>
            <a:endParaRPr sz="2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b0571cebe9_1_92"/>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dk1"/>
              </a:buClr>
              <a:buSzPts val="7200"/>
              <a:buFont typeface="Century Schoolbook"/>
              <a:buNone/>
            </a:pPr>
            <a:r>
              <a:rPr lang="en-US"/>
              <a:t>What’s next?</a:t>
            </a:r>
            <a:endParaRPr/>
          </a:p>
        </p:txBody>
      </p:sp>
      <p:sp>
        <p:nvSpPr>
          <p:cNvPr id="404" name="Google Shape;404;g1b0571cebe9_1_92"/>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760"/>
              <a:buNone/>
            </a:pPr>
            <a:r>
              <a:rPr lang="en-US"/>
              <a:t>The NIH Data Management and Sharing Policy (DMSP)</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g1890509db0c_2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lt1"/>
                </a:solidFill>
              </a:rPr>
              <a:t>When will the data be made available?</a:t>
            </a:r>
            <a:endParaRPr>
              <a:solidFill>
                <a:schemeClr val="lt1"/>
              </a:solidFill>
            </a:endParaRPr>
          </a:p>
        </p:txBody>
      </p:sp>
      <p:sp>
        <p:nvSpPr>
          <p:cNvPr id="1719" name="Google Shape;1719;g1890509db0c_2_0"/>
          <p:cNvSpPr txBox="1">
            <a:spLocks noGrp="1"/>
          </p:cNvSpPr>
          <p:nvPr>
            <p:ph type="body" idx="1"/>
          </p:nvPr>
        </p:nvSpPr>
        <p:spPr>
          <a:xfrm>
            <a:off x="174825" y="816900"/>
            <a:ext cx="5429100" cy="4538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solidFill>
                  <a:srgbClr val="20558A"/>
                </a:solidFill>
              </a:rPr>
              <a:t>When </a:t>
            </a:r>
            <a:r>
              <a:rPr lang="en-US" sz="4800">
                <a:solidFill>
                  <a:srgbClr val="20558A"/>
                </a:solidFill>
              </a:rPr>
              <a:t>will the data be made available?</a:t>
            </a:r>
            <a:endParaRPr sz="4800">
              <a:solidFill>
                <a:srgbClr val="20558A"/>
              </a:solidFill>
            </a:endParaRPr>
          </a:p>
        </p:txBody>
      </p:sp>
      <p:sp>
        <p:nvSpPr>
          <p:cNvPr id="1720" name="Google Shape;1720;g1890509db0c_2_0"/>
          <p:cNvSpPr txBox="1">
            <a:spLocks noGrp="1"/>
          </p:cNvSpPr>
          <p:nvPr>
            <p:ph type="body" idx="2"/>
          </p:nvPr>
        </p:nvSpPr>
        <p:spPr>
          <a:xfrm>
            <a:off x="6512625" y="816900"/>
            <a:ext cx="5429100" cy="4538400"/>
          </a:xfrm>
          <a:prstGeom prst="rect">
            <a:avLst/>
          </a:prstGeom>
        </p:spPr>
        <p:txBody>
          <a:bodyPr spcFirstLastPara="1" wrap="square" lIns="91425" tIns="45700" rIns="91425" bIns="45700" anchor="ctr" anchorCtr="0">
            <a:normAutofit/>
          </a:bodyPr>
          <a:lstStyle/>
          <a:p>
            <a:pPr marL="0" lvl="0" indent="0" algn="ctr" rtl="0">
              <a:spcBef>
                <a:spcPts val="1400"/>
              </a:spcBef>
              <a:spcAft>
                <a:spcPts val="0"/>
              </a:spcAft>
              <a:buNone/>
            </a:pPr>
            <a:r>
              <a:rPr lang="en-US" sz="4800" b="1">
                <a:solidFill>
                  <a:srgbClr val="20558A"/>
                </a:solidFill>
              </a:rPr>
              <a:t>How long </a:t>
            </a:r>
            <a:r>
              <a:rPr lang="en-US" sz="4800">
                <a:solidFill>
                  <a:srgbClr val="20558A"/>
                </a:solidFill>
              </a:rPr>
              <a:t>will the data be available?</a:t>
            </a:r>
            <a:endParaRPr sz="48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g1a63c5f0834_0_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Sharing Timelines - When</a:t>
            </a:r>
            <a:endParaRPr/>
          </a:p>
        </p:txBody>
      </p:sp>
      <p:sp>
        <p:nvSpPr>
          <p:cNvPr id="1727" name="Google Shape;1727;g1a63c5f0834_0_3"/>
          <p:cNvSpPr txBox="1">
            <a:spLocks noGrp="1"/>
          </p:cNvSpPr>
          <p:nvPr>
            <p:ph type="body" idx="1"/>
          </p:nvPr>
        </p:nvSpPr>
        <p:spPr>
          <a:xfrm>
            <a:off x="1143000" y="2057400"/>
            <a:ext cx="4755000" cy="2624400"/>
          </a:xfrm>
          <a:prstGeom prst="rect">
            <a:avLst/>
          </a:prstGeom>
        </p:spPr>
        <p:txBody>
          <a:bodyPr spcFirstLastPara="1" wrap="square" lIns="91425" tIns="45700" rIns="91425" bIns="45700" anchor="ctr" anchorCtr="0">
            <a:normAutofit/>
          </a:bodyPr>
          <a:lstStyle/>
          <a:p>
            <a:pPr marL="0" lvl="0" indent="0" algn="ctr" rtl="0">
              <a:spcBef>
                <a:spcPts val="1400"/>
              </a:spcBef>
              <a:spcAft>
                <a:spcPts val="0"/>
              </a:spcAft>
              <a:buClr>
                <a:schemeClr val="dk1"/>
              </a:buClr>
              <a:buSzPts val="1100"/>
              <a:buFont typeface="Arial"/>
              <a:buNone/>
            </a:pPr>
            <a:r>
              <a:rPr lang="en-US" sz="3200"/>
              <a:t>“no later than time of associated publication”</a:t>
            </a:r>
            <a:endParaRPr sz="3200"/>
          </a:p>
        </p:txBody>
      </p:sp>
      <p:sp>
        <p:nvSpPr>
          <p:cNvPr id="1728" name="Google Shape;1728;g1a63c5f0834_0_3"/>
          <p:cNvSpPr txBox="1">
            <a:spLocks noGrp="1"/>
          </p:cNvSpPr>
          <p:nvPr>
            <p:ph type="body" idx="2"/>
          </p:nvPr>
        </p:nvSpPr>
        <p:spPr>
          <a:xfrm>
            <a:off x="6267601" y="2057401"/>
            <a:ext cx="4755000" cy="2624400"/>
          </a:xfrm>
          <a:prstGeom prst="rect">
            <a:avLst/>
          </a:prstGeom>
        </p:spPr>
        <p:txBody>
          <a:bodyPr spcFirstLastPara="1" wrap="square" lIns="91425" tIns="45700" rIns="91425" bIns="45700" anchor="ctr" anchorCtr="0">
            <a:normAutofit/>
          </a:bodyPr>
          <a:lstStyle/>
          <a:p>
            <a:pPr marL="0" lvl="0" indent="0" algn="ctr" rtl="0">
              <a:spcBef>
                <a:spcPts val="1400"/>
              </a:spcBef>
              <a:spcAft>
                <a:spcPts val="0"/>
              </a:spcAft>
              <a:buClr>
                <a:schemeClr val="dk1"/>
              </a:buClr>
              <a:buSzPts val="1100"/>
              <a:buFont typeface="Arial"/>
              <a:buNone/>
            </a:pPr>
            <a:r>
              <a:rPr lang="en-US" sz="3200"/>
              <a:t>“end of award/support period”</a:t>
            </a:r>
            <a:endParaRPr sz="3200"/>
          </a:p>
        </p:txBody>
      </p:sp>
      <p:sp>
        <p:nvSpPr>
          <p:cNvPr id="1729" name="Google Shape;1729;g1a63c5f0834_0_3"/>
          <p:cNvSpPr txBox="1"/>
          <p:nvPr/>
        </p:nvSpPr>
        <p:spPr>
          <a:xfrm>
            <a:off x="2793550" y="4773300"/>
            <a:ext cx="6057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orbel"/>
                <a:ea typeface="Corbel"/>
                <a:cs typeface="Corbel"/>
                <a:sym typeface="Corbel"/>
              </a:rPr>
              <a:t>“</a:t>
            </a:r>
            <a:r>
              <a:rPr lang="en-US" sz="3600" b="1">
                <a:latin typeface="Corbel"/>
                <a:ea typeface="Corbel"/>
                <a:cs typeface="Corbel"/>
                <a:sym typeface="Corbel"/>
              </a:rPr>
              <a:t>whichever comes first</a:t>
            </a:r>
            <a:r>
              <a:rPr lang="en-US" sz="3600">
                <a:latin typeface="Corbel"/>
                <a:ea typeface="Corbel"/>
                <a:cs typeface="Corbel"/>
                <a:sym typeface="Corbel"/>
              </a:rPr>
              <a:t>”!</a:t>
            </a:r>
            <a:endParaRPr sz="3600">
              <a:latin typeface="Corbel"/>
              <a:ea typeface="Corbel"/>
              <a:cs typeface="Corbel"/>
              <a:sym typeface="Corbe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g194d69d395b_0_1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Data Retention Policies - For How Long</a:t>
            </a:r>
            <a:endParaRPr/>
          </a:p>
        </p:txBody>
      </p:sp>
      <p:sp>
        <p:nvSpPr>
          <p:cNvPr id="1736" name="Google Shape;1736;g194d69d395b_0_13"/>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345440" algn="l" rtl="0">
              <a:spcBef>
                <a:spcPts val="1400"/>
              </a:spcBef>
              <a:spcAft>
                <a:spcPts val="0"/>
              </a:spcAft>
              <a:buSzPts val="1840"/>
              <a:buChar char="•"/>
            </a:pPr>
            <a:r>
              <a:rPr lang="en-US" sz="2600"/>
              <a:t>How long the repository will store the data?</a:t>
            </a:r>
            <a:endParaRPr sz="2600"/>
          </a:p>
          <a:p>
            <a:pPr marL="914400" lvl="1" indent="-345440" algn="l" rtl="0">
              <a:spcBef>
                <a:spcPts val="0"/>
              </a:spcBef>
              <a:spcAft>
                <a:spcPts val="0"/>
              </a:spcAft>
              <a:buSzPts val="1840"/>
              <a:buChar char="•"/>
            </a:pPr>
            <a:r>
              <a:rPr lang="en-US" sz="2400"/>
              <a:t>1-2 years, 5 years, 10 years, 20+years</a:t>
            </a:r>
            <a:endParaRPr sz="2400"/>
          </a:p>
          <a:p>
            <a:pPr marL="914400" lvl="1" indent="-381000" algn="l" rtl="0">
              <a:spcBef>
                <a:spcPts val="0"/>
              </a:spcBef>
              <a:spcAft>
                <a:spcPts val="0"/>
              </a:spcAft>
              <a:buSzPts val="2400"/>
              <a:buChar char="•"/>
            </a:pPr>
            <a:r>
              <a:rPr lang="en-US" sz="2400"/>
              <a:t>Check the repository’s data retention policy</a:t>
            </a:r>
            <a:endParaRPr sz="2600"/>
          </a:p>
          <a:p>
            <a:pPr marL="0" lvl="0" indent="0" algn="l" rtl="0">
              <a:spcBef>
                <a:spcPts val="1400"/>
              </a:spcBef>
              <a:spcAft>
                <a:spcPts val="0"/>
              </a:spcAft>
              <a:buNone/>
            </a:pPr>
            <a:endParaRPr sz="2600"/>
          </a:p>
          <a:p>
            <a:pPr marL="457200" lvl="0" indent="-345440" algn="l" rtl="0">
              <a:spcBef>
                <a:spcPts val="1400"/>
              </a:spcBef>
              <a:spcAft>
                <a:spcPts val="0"/>
              </a:spcAft>
              <a:buSzPts val="1840"/>
              <a:buChar char="•"/>
            </a:pPr>
            <a:r>
              <a:rPr lang="en-US" sz="2600"/>
              <a:t>Does the repository support long-term preservation - what is the repository’s sustainability plan?</a:t>
            </a:r>
            <a:endParaRPr sz="2600"/>
          </a:p>
          <a:p>
            <a:pPr marL="0" lvl="0" indent="0" algn="l" rtl="0">
              <a:spcBef>
                <a:spcPts val="1400"/>
              </a:spcBef>
              <a:spcAft>
                <a:spcPts val="0"/>
              </a:spcAft>
              <a:buClr>
                <a:schemeClr val="dk1"/>
              </a:buClr>
              <a:buSzPts val="1100"/>
              <a:buFont typeface="Arial"/>
              <a:buNone/>
            </a:pPr>
            <a:endParaRPr sz="26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g1858ab3ccb2_0_139"/>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6600"/>
              <a:t>Element 5</a:t>
            </a:r>
            <a:endParaRPr sz="6600"/>
          </a:p>
          <a:p>
            <a:pPr marL="0" lvl="0" indent="0" algn="ctr" rtl="0">
              <a:spcBef>
                <a:spcPts val="0"/>
              </a:spcBef>
              <a:spcAft>
                <a:spcPts val="0"/>
              </a:spcAft>
              <a:buNone/>
            </a:pPr>
            <a:r>
              <a:rPr lang="en-US"/>
              <a:t>Access, Distribution, or Reuse Considerations</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g1a63c5f0834_1_37"/>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Element 5: </a:t>
            </a:r>
            <a:r>
              <a:rPr lang="en-US" sz="3000">
                <a:solidFill>
                  <a:schemeClr val="dk2"/>
                </a:solidFill>
                <a:highlight>
                  <a:srgbClr val="FFFFFF"/>
                </a:highlight>
              </a:rPr>
              <a:t>Access, distribution, or reuse considerations</a:t>
            </a:r>
            <a:endParaRPr/>
          </a:p>
        </p:txBody>
      </p:sp>
      <p:sp>
        <p:nvSpPr>
          <p:cNvPr id="1749" name="Google Shape;1749;g1a63c5f0834_1_37"/>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i="1">
                <a:solidFill>
                  <a:srgbClr val="212529"/>
                </a:solidFill>
                <a:highlight>
                  <a:srgbClr val="FFFFFF"/>
                </a:highlight>
              </a:rPr>
              <a:t>Describe any applicable factors affecting subsequent access, distribution, or reuse of scientific data related to:</a:t>
            </a:r>
            <a:endParaRPr i="1">
              <a:solidFill>
                <a:srgbClr val="212529"/>
              </a:solidFill>
              <a:highlight>
                <a:srgbClr val="FFFFFF"/>
              </a:highlight>
            </a:endParaRPr>
          </a:p>
          <a:p>
            <a:pPr marL="457200" lvl="0" indent="-368300" algn="l" rtl="0">
              <a:lnSpc>
                <a:spcPct val="115000"/>
              </a:lnSpc>
              <a:spcBef>
                <a:spcPts val="1200"/>
              </a:spcBef>
              <a:spcAft>
                <a:spcPts val="0"/>
              </a:spcAft>
              <a:buClr>
                <a:srgbClr val="212529"/>
              </a:buClr>
              <a:buSzPts val="2200"/>
              <a:buFont typeface="Corbel"/>
              <a:buChar char="●"/>
            </a:pPr>
            <a:r>
              <a:rPr lang="en-US" i="1">
                <a:solidFill>
                  <a:srgbClr val="212529"/>
                </a:solidFill>
                <a:highlight>
                  <a:srgbClr val="FFFFFF"/>
                </a:highlight>
              </a:rPr>
              <a:t>Informed consent</a:t>
            </a:r>
            <a:endParaRPr i="1">
              <a:solidFill>
                <a:srgbClr val="212529"/>
              </a:solidFill>
              <a:highlight>
                <a:srgbClr val="FFFFFF"/>
              </a:highlight>
            </a:endParaRPr>
          </a:p>
          <a:p>
            <a:pPr marL="457200" lvl="0" indent="-368300" algn="l" rtl="0">
              <a:lnSpc>
                <a:spcPct val="115000"/>
              </a:lnSpc>
              <a:spcBef>
                <a:spcPts val="0"/>
              </a:spcBef>
              <a:spcAft>
                <a:spcPts val="0"/>
              </a:spcAft>
              <a:buClr>
                <a:srgbClr val="212529"/>
              </a:buClr>
              <a:buSzPts val="2200"/>
              <a:buFont typeface="Corbel"/>
              <a:buChar char="●"/>
            </a:pPr>
            <a:r>
              <a:rPr lang="en-US" i="1">
                <a:solidFill>
                  <a:srgbClr val="212529"/>
                </a:solidFill>
                <a:highlight>
                  <a:srgbClr val="FFFFFF"/>
                </a:highlight>
              </a:rPr>
              <a:t>Privacy and confidentiality protections consistent with applicable federal, Tribal, state, and local laws, regulations, and policies</a:t>
            </a:r>
            <a:endParaRPr i="1">
              <a:solidFill>
                <a:srgbClr val="212529"/>
              </a:solidFill>
              <a:highlight>
                <a:srgbClr val="FFFFFF"/>
              </a:highlight>
            </a:endParaRPr>
          </a:p>
          <a:p>
            <a:pPr marL="457200" lvl="0" indent="-368300" algn="l" rtl="0">
              <a:lnSpc>
                <a:spcPct val="115000"/>
              </a:lnSpc>
              <a:spcBef>
                <a:spcPts val="0"/>
              </a:spcBef>
              <a:spcAft>
                <a:spcPts val="0"/>
              </a:spcAft>
              <a:buClr>
                <a:srgbClr val="212529"/>
              </a:buClr>
              <a:buSzPts val="2200"/>
              <a:buFont typeface="Corbel"/>
              <a:buChar char="●"/>
            </a:pPr>
            <a:r>
              <a:rPr lang="en-US" i="1">
                <a:solidFill>
                  <a:srgbClr val="212529"/>
                </a:solidFill>
                <a:highlight>
                  <a:srgbClr val="FFFFFF"/>
                </a:highlight>
              </a:rPr>
              <a:t>Whether access to scientific data derived from humans will be controlled </a:t>
            </a:r>
            <a:endParaRPr i="1">
              <a:solidFill>
                <a:srgbClr val="212529"/>
              </a:solidFill>
              <a:highlight>
                <a:srgbClr val="FFFFFF"/>
              </a:highlight>
            </a:endParaRPr>
          </a:p>
          <a:p>
            <a:pPr marL="457200" lvl="0" indent="-368300" algn="l" rtl="0">
              <a:lnSpc>
                <a:spcPct val="115000"/>
              </a:lnSpc>
              <a:spcBef>
                <a:spcPts val="0"/>
              </a:spcBef>
              <a:spcAft>
                <a:spcPts val="0"/>
              </a:spcAft>
              <a:buClr>
                <a:srgbClr val="212529"/>
              </a:buClr>
              <a:buSzPts val="2200"/>
              <a:buFont typeface="Corbel"/>
              <a:buChar char="●"/>
            </a:pPr>
            <a:r>
              <a:rPr lang="en-US" i="1">
                <a:solidFill>
                  <a:srgbClr val="212529"/>
                </a:solidFill>
                <a:highlight>
                  <a:srgbClr val="FFFFFF"/>
                </a:highlight>
              </a:rPr>
              <a:t>Any restrictions imposed by federal, Tribal, or state laws, regulations, or policies, or existing or anticipated agreements</a:t>
            </a:r>
            <a:endParaRPr i="1">
              <a:solidFill>
                <a:srgbClr val="212529"/>
              </a:solidFill>
              <a:highlight>
                <a:srgbClr val="FFFFFF"/>
              </a:highlight>
            </a:endParaRPr>
          </a:p>
          <a:p>
            <a:pPr marL="457200" lvl="0" indent="-368300" algn="l" rtl="0">
              <a:lnSpc>
                <a:spcPct val="115000"/>
              </a:lnSpc>
              <a:spcBef>
                <a:spcPts val="0"/>
              </a:spcBef>
              <a:spcAft>
                <a:spcPts val="0"/>
              </a:spcAft>
              <a:buClr>
                <a:srgbClr val="212529"/>
              </a:buClr>
              <a:buSzPts val="2200"/>
              <a:buFont typeface="Corbel"/>
              <a:buChar char="●"/>
            </a:pPr>
            <a:r>
              <a:rPr lang="en-US" i="1">
                <a:solidFill>
                  <a:srgbClr val="212529"/>
                </a:solidFill>
                <a:highlight>
                  <a:srgbClr val="FFFFFF"/>
                </a:highlight>
              </a:rPr>
              <a:t>Any other considerations that may limit the extent of data sharing.</a:t>
            </a:r>
            <a:endParaRPr i="1">
              <a:solidFill>
                <a:srgbClr val="212529"/>
              </a:solidFill>
              <a:highlight>
                <a:srgbClr val="FFFFFF"/>
              </a:highlight>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g1a63c5f0834_1_29"/>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Element 5 Sections</a:t>
            </a:r>
            <a:endParaRPr sz="5200">
              <a:solidFill>
                <a:schemeClr val="dk2"/>
              </a:solidFill>
            </a:endParaRPr>
          </a:p>
        </p:txBody>
      </p:sp>
      <p:sp>
        <p:nvSpPr>
          <p:cNvPr id="1756" name="Google Shape;1756;g1a63c5f0834_1_29"/>
          <p:cNvSpPr txBox="1">
            <a:spLocks noGrp="1"/>
          </p:cNvSpPr>
          <p:nvPr>
            <p:ph type="body" idx="1"/>
          </p:nvPr>
        </p:nvSpPr>
        <p:spPr>
          <a:xfrm>
            <a:off x="1143000" y="2057400"/>
            <a:ext cx="10641600" cy="403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rgbClr val="212529"/>
              </a:solidFill>
              <a:highlight>
                <a:srgbClr val="FFFFFF"/>
              </a:highlight>
            </a:endParaRPr>
          </a:p>
          <a:p>
            <a:pPr marL="546100" lvl="0" indent="-228600" algn="l" rtl="0">
              <a:lnSpc>
                <a:spcPct val="150000"/>
              </a:lnSpc>
              <a:spcBef>
                <a:spcPts val="1200"/>
              </a:spcBef>
              <a:spcAft>
                <a:spcPts val="0"/>
              </a:spcAft>
              <a:buNone/>
            </a:pPr>
            <a:r>
              <a:rPr lang="en-US"/>
              <a:t>A.	Factors affecting subsequent access, distribution, or reuse of scientific data</a:t>
            </a:r>
            <a:endParaRPr>
              <a:solidFill>
                <a:srgbClr val="FF0000"/>
              </a:solidFill>
            </a:endParaRPr>
          </a:p>
          <a:p>
            <a:pPr marL="0" lvl="0" indent="0" algn="l" rtl="0">
              <a:lnSpc>
                <a:spcPct val="150000"/>
              </a:lnSpc>
              <a:spcBef>
                <a:spcPts val="0"/>
              </a:spcBef>
              <a:spcAft>
                <a:spcPts val="0"/>
              </a:spcAft>
              <a:buNone/>
            </a:pPr>
            <a:r>
              <a:rPr lang="en-US">
                <a:solidFill>
                  <a:srgbClr val="FF0000"/>
                </a:solidFill>
              </a:rPr>
              <a:t> </a:t>
            </a:r>
            <a:endParaRPr>
              <a:solidFill>
                <a:srgbClr val="FF0000"/>
              </a:solidFill>
            </a:endParaRPr>
          </a:p>
          <a:p>
            <a:pPr marL="546100" lvl="0" indent="-228600" algn="l" rtl="0">
              <a:lnSpc>
                <a:spcPct val="150000"/>
              </a:lnSpc>
              <a:spcBef>
                <a:spcPts val="500"/>
              </a:spcBef>
              <a:spcAft>
                <a:spcPts val="0"/>
              </a:spcAft>
              <a:buNone/>
            </a:pPr>
            <a:r>
              <a:rPr lang="en-US"/>
              <a:t>B.	Whether access to scientific data will be controlled</a:t>
            </a:r>
            <a:endParaRPr/>
          </a:p>
          <a:p>
            <a:pPr marL="546100" lvl="0" indent="-228600" algn="l" rtl="0">
              <a:lnSpc>
                <a:spcPct val="150000"/>
              </a:lnSpc>
              <a:spcBef>
                <a:spcPts val="600"/>
              </a:spcBef>
              <a:spcAft>
                <a:spcPts val="0"/>
              </a:spcAft>
              <a:buNone/>
            </a:pPr>
            <a:endParaRPr/>
          </a:p>
          <a:p>
            <a:pPr marL="546100" lvl="0" indent="-228600" algn="l" rtl="0">
              <a:lnSpc>
                <a:spcPct val="150000"/>
              </a:lnSpc>
              <a:spcBef>
                <a:spcPts val="900"/>
              </a:spcBef>
              <a:spcAft>
                <a:spcPts val="600"/>
              </a:spcAft>
              <a:buNone/>
            </a:pPr>
            <a:r>
              <a:rPr lang="en-US"/>
              <a:t>C.	Protections for privacy, rights, and confidentiality of human research participants</a:t>
            </a:r>
            <a:endParaRPr i="1"/>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g1a63c5f0834_1_4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Section A: Limitations</a:t>
            </a:r>
            <a:endParaRPr/>
          </a:p>
        </p:txBody>
      </p:sp>
      <p:sp>
        <p:nvSpPr>
          <p:cNvPr id="1763" name="Google Shape;1763;g1a63c5f0834_1_44"/>
          <p:cNvSpPr txBox="1">
            <a:spLocks noGrp="1"/>
          </p:cNvSpPr>
          <p:nvPr>
            <p:ph type="body" idx="1"/>
          </p:nvPr>
        </p:nvSpPr>
        <p:spPr>
          <a:xfrm>
            <a:off x="1143000" y="2057400"/>
            <a:ext cx="10301400" cy="4038600"/>
          </a:xfrm>
          <a:prstGeom prst="rect">
            <a:avLst/>
          </a:prstGeom>
        </p:spPr>
        <p:txBody>
          <a:bodyPr spcFirstLastPara="1" wrap="square" lIns="91425" tIns="45700" rIns="91425" bIns="45700" anchor="t" anchorCtr="0">
            <a:normAutofit/>
          </a:bodyPr>
          <a:lstStyle/>
          <a:p>
            <a:pPr marL="546100" lvl="0" indent="-228600" algn="l" rtl="0">
              <a:lnSpc>
                <a:spcPct val="114545"/>
              </a:lnSpc>
              <a:spcBef>
                <a:spcPts val="0"/>
              </a:spcBef>
              <a:spcAft>
                <a:spcPts val="0"/>
              </a:spcAft>
              <a:buNone/>
            </a:pPr>
            <a:r>
              <a:rPr lang="en-US" b="1"/>
              <a:t>A.</a:t>
            </a:r>
            <a:r>
              <a:rPr lang="en-US"/>
              <a:t>	</a:t>
            </a:r>
            <a:r>
              <a:rPr lang="en-US" b="1"/>
              <a:t>Factors affecting subsequent access, distribution, or reuse of scientific data:</a:t>
            </a:r>
            <a:br>
              <a:rPr lang="en-US" b="1"/>
            </a:br>
            <a:endParaRPr b="1"/>
          </a:p>
          <a:p>
            <a:pPr marL="546100" marR="152400" lvl="0" indent="0" algn="l" rtl="0">
              <a:lnSpc>
                <a:spcPct val="115000"/>
              </a:lnSpc>
              <a:spcBef>
                <a:spcPts val="0"/>
              </a:spcBef>
              <a:spcAft>
                <a:spcPts val="0"/>
              </a:spcAft>
              <a:buClr>
                <a:schemeClr val="dk1"/>
              </a:buClr>
              <a:buSzPts val="1100"/>
              <a:buFont typeface="Arial"/>
              <a:buNone/>
            </a:pPr>
            <a:r>
              <a:rPr lang="en-US" i="1"/>
              <a:t>NIH expects that in drafting Plans, researchers maximize the appropriate sharing of scientific data. Describe and justify any applicable factors or data use limitations affecting subsequent access, distribution, or reuse of scientific data related to informed consent, privacy and confidentiality protections, and any other considerations that may limit the extent of data sharing.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1aee4c11a9f_3_3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Informed Consent</a:t>
            </a:r>
            <a:endParaRPr dirty="0"/>
          </a:p>
        </p:txBody>
      </p:sp>
      <p:sp>
        <p:nvSpPr>
          <p:cNvPr id="1770" name="Google Shape;1770;g1aee4c11a9f_3_38"/>
          <p:cNvSpPr txBox="1">
            <a:spLocks noGrp="1"/>
          </p:cNvSpPr>
          <p:nvPr>
            <p:ph type="body" idx="1"/>
          </p:nvPr>
        </p:nvSpPr>
        <p:spPr>
          <a:xfrm>
            <a:off x="1143000" y="2057400"/>
            <a:ext cx="46884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a:highlight>
                  <a:srgbClr val="FFFFFF"/>
                </a:highlight>
              </a:rPr>
              <a:t>The process by which a volunteer confirms his or her willingness to participate in a research study, such as a clinical trial, after having been informed of all aspects of the study that are relevant to the volunteer’s decision to participate.</a:t>
            </a:r>
            <a:endParaRPr/>
          </a:p>
          <a:p>
            <a:pPr marL="0" lvl="0" indent="0" algn="l" rtl="0">
              <a:spcBef>
                <a:spcPts val="140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endParaRPr sz="1750">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a:p>
        </p:txBody>
      </p:sp>
      <p:pic>
        <p:nvPicPr>
          <p:cNvPr id="1771" name="Google Shape;1771;g1aee4c11a9f_3_38" descr="Picture of a person's hands holding a tablet. The tablet's screen says &quot;INFORMED CONSENT&quot;"/>
          <p:cNvPicPr preferRelativeResize="0"/>
          <p:nvPr/>
        </p:nvPicPr>
        <p:blipFill>
          <a:blip r:embed="rId3">
            <a:alphaModFix/>
          </a:blip>
          <a:stretch>
            <a:fillRect/>
          </a:stretch>
        </p:blipFill>
        <p:spPr>
          <a:xfrm>
            <a:off x="6588875" y="2229850"/>
            <a:ext cx="5080474" cy="338614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g1a63c5f0834_1_6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Limitations Examples</a:t>
            </a:r>
            <a:endParaRPr/>
          </a:p>
        </p:txBody>
      </p:sp>
      <p:sp>
        <p:nvSpPr>
          <p:cNvPr id="1778" name="Google Shape;1778;g1a63c5f0834_1_63"/>
          <p:cNvSpPr txBox="1">
            <a:spLocks noGrp="1"/>
          </p:cNvSpPr>
          <p:nvPr>
            <p:ph type="body" idx="1"/>
          </p:nvPr>
        </p:nvSpPr>
        <p:spPr>
          <a:xfrm>
            <a:off x="1143000" y="2057400"/>
            <a:ext cx="10602300" cy="4038600"/>
          </a:xfrm>
          <a:prstGeom prst="rect">
            <a:avLst/>
          </a:prstGeom>
        </p:spPr>
        <p:txBody>
          <a:bodyPr spcFirstLastPara="1" wrap="square" lIns="91425" tIns="45700" rIns="91425" bIns="45700" anchor="t" anchorCtr="0">
            <a:normAutofit fontScale="85000" lnSpcReduction="10000"/>
          </a:bodyPr>
          <a:lstStyle/>
          <a:p>
            <a:pPr marL="457200" lvl="0" indent="-344646" algn="l" rtl="0">
              <a:lnSpc>
                <a:spcPct val="115000"/>
              </a:lnSpc>
              <a:spcBef>
                <a:spcPts val="600"/>
              </a:spcBef>
              <a:spcAft>
                <a:spcPts val="0"/>
              </a:spcAft>
              <a:buClr>
                <a:srgbClr val="212529"/>
              </a:buClr>
              <a:buSzPct val="100000"/>
              <a:buFont typeface="Corbel"/>
              <a:buChar char="●"/>
            </a:pPr>
            <a:r>
              <a:rPr lang="en-US" sz="2150">
                <a:solidFill>
                  <a:srgbClr val="212529"/>
                </a:solidFill>
                <a:highlight>
                  <a:srgbClr val="FFFFFF"/>
                </a:highlight>
              </a:rPr>
              <a:t>informed consent will not permit or will limit the scope or extent of sharing and future research use</a:t>
            </a:r>
            <a:endParaRPr sz="2150">
              <a:solidFill>
                <a:srgbClr val="212529"/>
              </a:solidFill>
              <a:highlight>
                <a:srgbClr val="FFFFFF"/>
              </a:highlight>
            </a:endParaRPr>
          </a:p>
          <a:p>
            <a:pPr marL="457200" lvl="0" indent="-344646" algn="l" rtl="0">
              <a:lnSpc>
                <a:spcPct val="115000"/>
              </a:lnSpc>
              <a:spcBef>
                <a:spcPts val="0"/>
              </a:spcBef>
              <a:spcAft>
                <a:spcPts val="0"/>
              </a:spcAft>
              <a:buClr>
                <a:srgbClr val="212529"/>
              </a:buClr>
              <a:buSzPct val="100000"/>
              <a:buFont typeface="Corbel"/>
              <a:buChar char="●"/>
            </a:pPr>
            <a:r>
              <a:rPr lang="en-US" sz="2150">
                <a:solidFill>
                  <a:srgbClr val="212529"/>
                </a:solidFill>
                <a:highlight>
                  <a:srgbClr val="FFFFFF"/>
                </a:highlight>
              </a:rPr>
              <a:t>existing consent (e.g., for previously collected biospecimens) prohibits sharing or limits the scope or extent of sharing and future research use</a:t>
            </a:r>
            <a:endParaRPr sz="2150">
              <a:solidFill>
                <a:srgbClr val="212529"/>
              </a:solidFill>
              <a:highlight>
                <a:srgbClr val="FFFFFF"/>
              </a:highlight>
            </a:endParaRPr>
          </a:p>
          <a:p>
            <a:pPr marL="457200" lvl="0" indent="-344646" algn="l" rtl="0">
              <a:lnSpc>
                <a:spcPct val="115000"/>
              </a:lnSpc>
              <a:spcBef>
                <a:spcPts val="0"/>
              </a:spcBef>
              <a:spcAft>
                <a:spcPts val="0"/>
              </a:spcAft>
              <a:buClr>
                <a:srgbClr val="212529"/>
              </a:buClr>
              <a:buSzPct val="100000"/>
              <a:buFont typeface="Corbel"/>
              <a:buChar char="●"/>
            </a:pPr>
            <a:r>
              <a:rPr lang="en-US" sz="2150">
                <a:solidFill>
                  <a:srgbClr val="212529"/>
                </a:solidFill>
                <a:highlight>
                  <a:srgbClr val="FFFFFF"/>
                </a:highlight>
              </a:rPr>
              <a:t>privacy or safety of research participants would be compromised or place them at greater risk of re-identification or suffering harm, and protective measures such as de-identification and </a:t>
            </a:r>
            <a:r>
              <a:rPr lang="en-US" sz="2150">
                <a:solidFill>
                  <a:srgbClr val="0563C1"/>
                </a:solidFill>
                <a:highlight>
                  <a:srgbClr val="FFFFFF"/>
                </a:highlight>
                <a:uFill>
                  <a:noFill/>
                </a:uFill>
                <a:hlinkClick r:id="rId3">
                  <a:extLst>
                    <a:ext uri="{A12FA001-AC4F-418D-AE19-62706E023703}">
                      <ahyp:hlinkClr xmlns:ahyp="http://schemas.microsoft.com/office/drawing/2018/hyperlinkcolor" val="tx"/>
                    </a:ext>
                  </a:extLst>
                </a:hlinkClick>
              </a:rPr>
              <a:t>Certificates of Confidentiality</a:t>
            </a:r>
            <a:r>
              <a:rPr lang="en-US" sz="2150">
                <a:solidFill>
                  <a:srgbClr val="212529"/>
                </a:solidFill>
                <a:highlight>
                  <a:srgbClr val="FFFFFF"/>
                </a:highlight>
              </a:rPr>
              <a:t> would be insufficient</a:t>
            </a:r>
            <a:endParaRPr sz="2150">
              <a:solidFill>
                <a:srgbClr val="212529"/>
              </a:solidFill>
              <a:highlight>
                <a:srgbClr val="FFFFFF"/>
              </a:highlight>
            </a:endParaRPr>
          </a:p>
          <a:p>
            <a:pPr marL="457200" lvl="0" indent="-344646" algn="l" rtl="0">
              <a:lnSpc>
                <a:spcPct val="115000"/>
              </a:lnSpc>
              <a:spcBef>
                <a:spcPts val="0"/>
              </a:spcBef>
              <a:spcAft>
                <a:spcPts val="0"/>
              </a:spcAft>
              <a:buClr>
                <a:srgbClr val="212529"/>
              </a:buClr>
              <a:buSzPct val="100000"/>
              <a:buFont typeface="Corbel"/>
              <a:buChar char="●"/>
            </a:pPr>
            <a:r>
              <a:rPr lang="en-US" sz="2150">
                <a:solidFill>
                  <a:srgbClr val="212529"/>
                </a:solidFill>
                <a:highlight>
                  <a:srgbClr val="FFFFFF"/>
                </a:highlight>
              </a:rPr>
              <a:t>explicit federal, state, local, or Tribal law, regulation, or policy prohibits disclosure (</a:t>
            </a:r>
            <a:r>
              <a:rPr lang="en-US" sz="2150" u="sng">
                <a:solidFill>
                  <a:schemeClr val="hlink"/>
                </a:solidFill>
                <a:highlight>
                  <a:srgbClr val="FFFFFF"/>
                </a:highlight>
                <a:hlinkClick r:id="rId4"/>
              </a:rPr>
              <a:t>supplement</a:t>
            </a:r>
            <a:r>
              <a:rPr lang="en-US" sz="2150">
                <a:solidFill>
                  <a:srgbClr val="212529"/>
                </a:solidFill>
                <a:highlight>
                  <a:srgbClr val="FFFFFF"/>
                </a:highlight>
              </a:rPr>
              <a:t>)</a:t>
            </a:r>
            <a:endParaRPr sz="2150">
              <a:solidFill>
                <a:srgbClr val="212529"/>
              </a:solidFill>
              <a:highlight>
                <a:srgbClr val="FFFFFF"/>
              </a:highlight>
            </a:endParaRPr>
          </a:p>
          <a:p>
            <a:pPr marL="457200" lvl="0" indent="-344646" algn="l" rtl="0">
              <a:lnSpc>
                <a:spcPct val="115000"/>
              </a:lnSpc>
              <a:spcBef>
                <a:spcPts val="0"/>
              </a:spcBef>
              <a:spcAft>
                <a:spcPts val="0"/>
              </a:spcAft>
              <a:buClr>
                <a:srgbClr val="212529"/>
              </a:buClr>
              <a:buSzPct val="100000"/>
              <a:buFont typeface="Corbel"/>
              <a:buChar char="●"/>
            </a:pPr>
            <a:r>
              <a:rPr lang="en-US" sz="2150">
                <a:solidFill>
                  <a:srgbClr val="212529"/>
                </a:solidFill>
                <a:highlight>
                  <a:srgbClr val="FFFFFF"/>
                </a:highlight>
              </a:rPr>
              <a:t>restrictions imposed by existing or anticipated agreements (e.g., with third party funders, with partners, with repositories, with Health Insurance Portability and Accountability Act (HIPAA) covered entities that provide Protected Health Information under a data use agreement, through licensing limitations attached to materials needed to conduct the research)</a:t>
            </a:r>
            <a:endParaRPr sz="2150">
              <a:solidFill>
                <a:srgbClr val="212529"/>
              </a:solidFill>
              <a:highlight>
                <a:srgbClr val="FFFFFF"/>
              </a:highlight>
            </a:endParaRPr>
          </a:p>
          <a:p>
            <a:pPr marL="457200" lvl="0" indent="-344646" algn="l" rtl="0">
              <a:lnSpc>
                <a:spcPct val="115000"/>
              </a:lnSpc>
              <a:spcBef>
                <a:spcPts val="0"/>
              </a:spcBef>
              <a:spcAft>
                <a:spcPts val="0"/>
              </a:spcAft>
              <a:buClr>
                <a:srgbClr val="212529"/>
              </a:buClr>
              <a:buSzPct val="100000"/>
              <a:buFont typeface="Corbel"/>
              <a:buChar char="●"/>
            </a:pPr>
            <a:r>
              <a:rPr lang="en-US" sz="2150">
                <a:solidFill>
                  <a:srgbClr val="212529"/>
                </a:solidFill>
                <a:highlight>
                  <a:srgbClr val="FFFFFF"/>
                </a:highlight>
              </a:rPr>
              <a:t>datasets cannot practically be digitized with reasonable efforts</a:t>
            </a:r>
            <a:endParaRPr sz="2150">
              <a:solidFill>
                <a:srgbClr val="212529"/>
              </a:solidFill>
              <a:highlight>
                <a:srgbClr val="FFFFFF"/>
              </a:highlight>
            </a:endParaRPr>
          </a:p>
          <a:p>
            <a:pPr marL="0" marR="152400" lvl="0" indent="0" algn="r" rtl="0">
              <a:lnSpc>
                <a:spcPct val="115000"/>
              </a:lnSpc>
              <a:spcBef>
                <a:spcPts val="1200"/>
              </a:spcBef>
              <a:spcAft>
                <a:spcPts val="0"/>
              </a:spcAft>
              <a:buClr>
                <a:schemeClr val="dk1"/>
              </a:buClr>
              <a:buSzPct val="61111"/>
              <a:buFont typeface="Arial"/>
              <a:buNone/>
            </a:pPr>
            <a:r>
              <a:rPr lang="en-US" sz="1800" i="1"/>
              <a:t>Taken from</a:t>
            </a:r>
            <a:r>
              <a:rPr lang="en-US" sz="1800" i="1">
                <a:uFill>
                  <a:noFill/>
                </a:uFill>
                <a:hlinkClick r:id="rId5"/>
              </a:rPr>
              <a:t> </a:t>
            </a:r>
            <a:r>
              <a:rPr lang="en-US" sz="1800" i="1" u="sng">
                <a:solidFill>
                  <a:srgbClr val="0000FF"/>
                </a:solidFill>
                <a:hlinkClick r:id="rId5">
                  <a:extLst>
                    <a:ext uri="{A12FA001-AC4F-418D-AE19-62706E023703}">
                      <ahyp:hlinkClr xmlns:ahyp="http://schemas.microsoft.com/office/drawing/2018/hyperlinkcolor" val="tx"/>
                    </a:ext>
                  </a:extLst>
                </a:hlinkClick>
              </a:rPr>
              <a:t>Frequently</a:t>
            </a:r>
            <a:r>
              <a:rPr lang="en-US" sz="1800" i="1">
                <a:solidFill>
                  <a:srgbClr val="0000FF"/>
                </a:solidFill>
                <a:uFill>
                  <a:noFill/>
                </a:uFill>
                <a:hlinkClick r:id="rId5">
                  <a:extLst>
                    <a:ext uri="{A12FA001-AC4F-418D-AE19-62706E023703}">
                      <ahyp:hlinkClr xmlns:ahyp="http://schemas.microsoft.com/office/drawing/2018/hyperlinkcolor" val="tx"/>
                    </a:ext>
                  </a:extLst>
                </a:hlinkClick>
              </a:rPr>
              <a:t> </a:t>
            </a:r>
            <a:r>
              <a:rPr lang="en-US" sz="1800" i="1" u="sng">
                <a:solidFill>
                  <a:srgbClr val="0000FF"/>
                </a:solidFill>
                <a:hlinkClick r:id="rId5">
                  <a:extLst>
                    <a:ext uri="{A12FA001-AC4F-418D-AE19-62706E023703}">
                      <ahyp:hlinkClr xmlns:ahyp="http://schemas.microsoft.com/office/drawing/2018/hyperlinkcolor" val="tx"/>
                    </a:ext>
                  </a:extLst>
                </a:hlinkClick>
              </a:rPr>
              <a:t>Asked Questions</a:t>
            </a:r>
            <a:endParaRPr sz="18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g1aee4c11a9f_3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Non-Justifiable Reasons</a:t>
            </a:r>
            <a:endParaRPr dirty="0"/>
          </a:p>
        </p:txBody>
      </p:sp>
      <p:sp>
        <p:nvSpPr>
          <p:cNvPr id="1785" name="Google Shape;1785;g1aee4c11a9f_3_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a:solidFill>
                  <a:srgbClr val="212529"/>
                </a:solidFill>
                <a:highlight>
                  <a:schemeClr val="lt1"/>
                </a:highlight>
                <a:latin typeface="Arial"/>
                <a:ea typeface="Arial"/>
                <a:cs typeface="Arial"/>
                <a:sym typeface="Arial"/>
              </a:rPr>
              <a:t>Examples of reasons that would generally not be justifiable factors limiting scientific data sharing include:</a:t>
            </a:r>
            <a:endParaRPr>
              <a:solidFill>
                <a:srgbClr val="212529"/>
              </a:solidFill>
              <a:highlight>
                <a:schemeClr val="lt1"/>
              </a:highlight>
              <a:latin typeface="Arial"/>
              <a:ea typeface="Arial"/>
              <a:cs typeface="Arial"/>
              <a:sym typeface="Arial"/>
            </a:endParaRPr>
          </a:p>
          <a:p>
            <a:pPr marL="457200" lvl="0" indent="-368300" algn="l" rtl="0">
              <a:lnSpc>
                <a:spcPct val="115000"/>
              </a:lnSpc>
              <a:spcBef>
                <a:spcPts val="1200"/>
              </a:spcBef>
              <a:spcAft>
                <a:spcPts val="0"/>
              </a:spcAft>
              <a:buClr>
                <a:srgbClr val="212529"/>
              </a:buClr>
              <a:buSzPts val="2200"/>
              <a:buFont typeface="Arial"/>
              <a:buChar char="●"/>
            </a:pPr>
            <a:r>
              <a:rPr lang="en-US">
                <a:solidFill>
                  <a:srgbClr val="212529"/>
                </a:solidFill>
                <a:highlight>
                  <a:schemeClr val="lt1"/>
                </a:highlight>
                <a:latin typeface="Arial"/>
                <a:ea typeface="Arial"/>
                <a:cs typeface="Arial"/>
                <a:sym typeface="Arial"/>
              </a:rPr>
              <a:t>data are considered to be too small</a:t>
            </a:r>
            <a:endParaRPr>
              <a:solidFill>
                <a:srgbClr val="212529"/>
              </a:solidFill>
              <a:highlight>
                <a:schemeClr val="lt1"/>
              </a:highlight>
              <a:latin typeface="Arial"/>
              <a:ea typeface="Arial"/>
              <a:cs typeface="Arial"/>
              <a:sym typeface="Arial"/>
            </a:endParaRPr>
          </a:p>
          <a:p>
            <a:pPr marL="457200" lvl="0" indent="-368300" algn="l" rtl="0">
              <a:lnSpc>
                <a:spcPct val="115000"/>
              </a:lnSpc>
              <a:spcBef>
                <a:spcPts val="0"/>
              </a:spcBef>
              <a:spcAft>
                <a:spcPts val="0"/>
              </a:spcAft>
              <a:buClr>
                <a:srgbClr val="212529"/>
              </a:buClr>
              <a:buSzPts val="2200"/>
              <a:buFont typeface="Arial"/>
              <a:buChar char="●"/>
            </a:pPr>
            <a:r>
              <a:rPr lang="en-US">
                <a:solidFill>
                  <a:srgbClr val="212529"/>
                </a:solidFill>
                <a:highlight>
                  <a:schemeClr val="lt1"/>
                </a:highlight>
                <a:latin typeface="Arial"/>
                <a:ea typeface="Arial"/>
                <a:cs typeface="Arial"/>
                <a:sym typeface="Arial"/>
              </a:rPr>
              <a:t>data that researchers anticipate will not be widely used</a:t>
            </a:r>
            <a:endParaRPr>
              <a:solidFill>
                <a:srgbClr val="212529"/>
              </a:solidFill>
              <a:highlight>
                <a:schemeClr val="lt1"/>
              </a:highlight>
              <a:latin typeface="Arial"/>
              <a:ea typeface="Arial"/>
              <a:cs typeface="Arial"/>
              <a:sym typeface="Arial"/>
            </a:endParaRPr>
          </a:p>
          <a:p>
            <a:pPr marL="457200" lvl="0" indent="-368300" algn="l" rtl="0">
              <a:lnSpc>
                <a:spcPct val="115000"/>
              </a:lnSpc>
              <a:spcBef>
                <a:spcPts val="0"/>
              </a:spcBef>
              <a:spcAft>
                <a:spcPts val="0"/>
              </a:spcAft>
              <a:buClr>
                <a:srgbClr val="212529"/>
              </a:buClr>
              <a:buSzPts val="2200"/>
              <a:buFont typeface="Arial"/>
              <a:buChar char="●"/>
            </a:pPr>
            <a:r>
              <a:rPr lang="en-US">
                <a:solidFill>
                  <a:srgbClr val="212529"/>
                </a:solidFill>
                <a:highlight>
                  <a:schemeClr val="lt1"/>
                </a:highlight>
                <a:latin typeface="Arial"/>
                <a:ea typeface="Arial"/>
                <a:cs typeface="Arial"/>
                <a:sym typeface="Arial"/>
              </a:rPr>
              <a:t>data are not thought to have a suitable repository</a:t>
            </a:r>
            <a:endParaRPr sz="3200"/>
          </a:p>
        </p:txBody>
      </p:sp>
      <p:pic>
        <p:nvPicPr>
          <p:cNvPr id="1786" name="Google Shape;1786;g1aee4c11a9f_3_0" descr="Red circle with a slash through it"/>
          <p:cNvPicPr preferRelativeResize="0"/>
          <p:nvPr/>
        </p:nvPicPr>
        <p:blipFill>
          <a:blip r:embed="rId3">
            <a:alphaModFix/>
          </a:blip>
          <a:stretch>
            <a:fillRect/>
          </a:stretch>
        </p:blipFill>
        <p:spPr>
          <a:xfrm>
            <a:off x="9205300" y="3101725"/>
            <a:ext cx="2380500" cy="238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10" name="Google Shape;410;g1b0571cebe9_1_97"/>
          <p:cNvSpPr txBox="1">
            <a:spLocks noGrp="1"/>
          </p:cNvSpPr>
          <p:nvPr>
            <p:ph type="title"/>
          </p:nvPr>
        </p:nvSpPr>
        <p:spPr>
          <a:xfrm>
            <a:off x="1229032" y="-472440"/>
            <a:ext cx="59976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Scope of the policy</a:t>
            </a:r>
            <a:endParaRPr/>
          </a:p>
        </p:txBody>
      </p:sp>
      <p:sp>
        <p:nvSpPr>
          <p:cNvPr id="411" name="Google Shape;411;g1b0571cebe9_1_97"/>
          <p:cNvSpPr txBox="1">
            <a:spLocks noGrp="1"/>
          </p:cNvSpPr>
          <p:nvPr>
            <p:ph type="body" idx="1"/>
          </p:nvPr>
        </p:nvSpPr>
        <p:spPr>
          <a:xfrm>
            <a:off x="1211139" y="1167539"/>
            <a:ext cx="6015600" cy="41745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5000"/>
              </a:lnSpc>
              <a:spcBef>
                <a:spcPts val="0"/>
              </a:spcBef>
              <a:spcAft>
                <a:spcPts val="0"/>
              </a:spcAft>
              <a:buSzPts val="1440"/>
              <a:buNone/>
            </a:pPr>
            <a:r>
              <a:rPr lang="en-US"/>
              <a:t>All research funded (in whole or part) by NIH that </a:t>
            </a:r>
            <a:r>
              <a:rPr lang="en-US" b="1"/>
              <a:t>generates scientific data, </a:t>
            </a:r>
            <a:r>
              <a:rPr lang="en-US"/>
              <a:t>including:</a:t>
            </a:r>
            <a:endParaRPr/>
          </a:p>
          <a:p>
            <a:pPr marL="182880" lvl="0" indent="-182880" algn="l" rtl="0">
              <a:lnSpc>
                <a:spcPct val="95000"/>
              </a:lnSpc>
              <a:spcBef>
                <a:spcPts val="1600"/>
              </a:spcBef>
              <a:spcAft>
                <a:spcPts val="0"/>
              </a:spcAft>
              <a:buSzPts val="1440"/>
              <a:buChar char="•"/>
            </a:pPr>
            <a:r>
              <a:rPr lang="en-US"/>
              <a:t>Extramural grants</a:t>
            </a:r>
            <a:endParaRPr/>
          </a:p>
          <a:p>
            <a:pPr marL="182880" lvl="0" indent="-182880" algn="l" rtl="0">
              <a:lnSpc>
                <a:spcPct val="95000"/>
              </a:lnSpc>
              <a:spcBef>
                <a:spcPts val="1600"/>
              </a:spcBef>
              <a:spcAft>
                <a:spcPts val="0"/>
              </a:spcAft>
              <a:buSzPts val="1440"/>
              <a:buChar char="•"/>
            </a:pPr>
            <a:r>
              <a:rPr lang="en-US"/>
              <a:t>Contracts</a:t>
            </a:r>
            <a:endParaRPr/>
          </a:p>
          <a:p>
            <a:pPr marL="182880" lvl="0" indent="-182880" algn="l" rtl="0">
              <a:lnSpc>
                <a:spcPct val="95000"/>
              </a:lnSpc>
              <a:spcBef>
                <a:spcPts val="1600"/>
              </a:spcBef>
              <a:spcAft>
                <a:spcPts val="0"/>
              </a:spcAft>
              <a:buSzPts val="1440"/>
              <a:buChar char="•"/>
            </a:pPr>
            <a:r>
              <a:rPr lang="en-US"/>
              <a:t>Intramural research projects</a:t>
            </a:r>
            <a:endParaRPr/>
          </a:p>
          <a:p>
            <a:pPr marL="182880" lvl="0" indent="-182880" algn="l" rtl="0">
              <a:lnSpc>
                <a:spcPct val="95000"/>
              </a:lnSpc>
              <a:spcBef>
                <a:spcPts val="1600"/>
              </a:spcBef>
              <a:spcAft>
                <a:spcPts val="0"/>
              </a:spcAft>
              <a:buSzPts val="1440"/>
              <a:buChar char="•"/>
            </a:pPr>
            <a:r>
              <a:rPr lang="en-US"/>
              <a:t>All other NIH funding mechanisms (e.g. Other Transaction Authority)</a:t>
            </a:r>
            <a:endParaRPr/>
          </a:p>
          <a:p>
            <a:pPr marL="182880" lvl="0" indent="-91440" algn="l" rtl="0">
              <a:lnSpc>
                <a:spcPct val="95000"/>
              </a:lnSpc>
              <a:spcBef>
                <a:spcPts val="1600"/>
              </a:spcBef>
              <a:spcAft>
                <a:spcPts val="0"/>
              </a:spcAft>
              <a:buSzPts val="1440"/>
              <a:buNone/>
            </a:pPr>
            <a:endParaRPr/>
          </a:p>
          <a:p>
            <a:pPr marL="0" lvl="0" indent="0" algn="l" rtl="0">
              <a:lnSpc>
                <a:spcPct val="95000"/>
              </a:lnSpc>
              <a:spcBef>
                <a:spcPts val="1600"/>
              </a:spcBef>
              <a:spcAft>
                <a:spcPts val="0"/>
              </a:spcAft>
              <a:buSzPts val="1440"/>
              <a:buNone/>
            </a:pPr>
            <a:r>
              <a:rPr lang="en-US"/>
              <a:t>Does not apply to funding that does not generate data (e.g. training grants and infrastructure development)</a:t>
            </a:r>
            <a:endParaRPr/>
          </a:p>
        </p:txBody>
      </p:sp>
      <p:sp>
        <p:nvSpPr>
          <p:cNvPr id="412" name="Google Shape;412;g1b0571cebe9_1_97"/>
          <p:cNvSpPr txBox="1"/>
          <p:nvPr/>
        </p:nvSpPr>
        <p:spPr>
          <a:xfrm>
            <a:off x="1229025" y="5361650"/>
            <a:ext cx="57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strike="noStrike" cap="none">
                <a:solidFill>
                  <a:schemeClr val="hlink"/>
                </a:solidFill>
                <a:latin typeface="Century Schoolbook"/>
                <a:ea typeface="Century Schoolbook"/>
                <a:cs typeface="Century Schoolbook"/>
                <a:sym typeface="Century Schoolbook"/>
                <a:hlinkClick r:id="rId3"/>
              </a:rPr>
              <a:t>https://grants.nih.gov/grants/guide/notice-files/NOT-OD-21-013.html</a:t>
            </a:r>
            <a:r>
              <a:rPr lang="en-US" sz="1600" b="0" i="0" u="none" strike="noStrike" cap="none">
                <a:solidFill>
                  <a:schemeClr val="dk1"/>
                </a:solidFill>
                <a:latin typeface="Century Schoolbook"/>
                <a:ea typeface="Century Schoolbook"/>
                <a:cs typeface="Century Schoolbook"/>
                <a:sym typeface="Century Schoolbook"/>
              </a:rPr>
              <a:t> </a:t>
            </a:r>
            <a:endParaRPr/>
          </a:p>
        </p:txBody>
      </p:sp>
      <p:pic>
        <p:nvPicPr>
          <p:cNvPr id="409" name="Google Shape;409;g1b0571cebe9_1_97" descr="Close-up of a microscope against a white background"/>
          <p:cNvPicPr preferRelativeResize="0"/>
          <p:nvPr/>
        </p:nvPicPr>
        <p:blipFill rotWithShape="1">
          <a:blip r:embed="rId4">
            <a:alphaModFix/>
          </a:blip>
          <a:srcRect l="12039" t="-1" r="42668" b="-1"/>
          <a:stretch/>
        </p:blipFill>
        <p:spPr>
          <a:xfrm>
            <a:off x="7538700" y="1"/>
            <a:ext cx="4653298" cy="6110051"/>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g1a63c5f0834_1_5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Section B: Controlled Access</a:t>
            </a:r>
            <a:endParaRPr/>
          </a:p>
        </p:txBody>
      </p:sp>
      <p:sp>
        <p:nvSpPr>
          <p:cNvPr id="1793" name="Google Shape;1793;g1a63c5f0834_1_5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546100" lvl="0" indent="-228600" algn="l" rtl="0">
              <a:lnSpc>
                <a:spcPct val="115000"/>
              </a:lnSpc>
              <a:spcBef>
                <a:spcPts val="500"/>
              </a:spcBef>
              <a:spcAft>
                <a:spcPts val="0"/>
              </a:spcAft>
              <a:buClr>
                <a:schemeClr val="dk1"/>
              </a:buClr>
              <a:buSzPts val="1100"/>
              <a:buFont typeface="Arial"/>
              <a:buNone/>
            </a:pPr>
            <a:r>
              <a:rPr lang="en-US" b="1"/>
              <a:t>B.</a:t>
            </a:r>
            <a:r>
              <a:rPr lang="en-US"/>
              <a:t>	</a:t>
            </a:r>
            <a:r>
              <a:rPr lang="en-US" b="1"/>
              <a:t>Whether access to scientific data will be controlled:</a:t>
            </a:r>
            <a:endParaRPr b="1"/>
          </a:p>
          <a:p>
            <a:pPr marL="546100" marR="152400" lvl="0" indent="0" algn="l" rtl="0">
              <a:lnSpc>
                <a:spcPct val="115000"/>
              </a:lnSpc>
              <a:spcBef>
                <a:spcPts val="600"/>
              </a:spcBef>
              <a:spcAft>
                <a:spcPts val="0"/>
              </a:spcAft>
              <a:buClr>
                <a:schemeClr val="dk1"/>
              </a:buClr>
              <a:buSzPts val="1100"/>
              <a:buFont typeface="Arial"/>
              <a:buNone/>
            </a:pPr>
            <a:r>
              <a:rPr lang="en-US" i="1"/>
              <a:t>State whether access to the scientific data will be controlled (i.e., made available by a data repository only after approval).</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g1aee4c11a9f_3_7"/>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Controlled Access</a:t>
            </a:r>
            <a:endParaRPr/>
          </a:p>
        </p:txBody>
      </p:sp>
      <p:sp>
        <p:nvSpPr>
          <p:cNvPr id="1800" name="Google Shape;1800;g1aee4c11a9f_3_7"/>
          <p:cNvSpPr txBox="1">
            <a:spLocks noGrp="1"/>
          </p:cNvSpPr>
          <p:nvPr>
            <p:ph type="body" idx="1"/>
          </p:nvPr>
        </p:nvSpPr>
        <p:spPr>
          <a:xfrm>
            <a:off x="11442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000">
                <a:highlight>
                  <a:schemeClr val="lt1"/>
                </a:highlight>
              </a:rPr>
              <a:t>Some data remains sensitive even after other measures such as de-identification have been taken, either because it cannot be sufficiently anonymized or because doing so would make the data lose its scientific utility. In those cases, planning for controlled access may be necessary.</a:t>
            </a:r>
            <a:endParaRPr sz="2000" b="1">
              <a:solidFill>
                <a:srgbClr val="333333"/>
              </a:solidFill>
              <a:highlight>
                <a:srgbClr val="FFFFFF"/>
              </a:highlight>
            </a:endParaRPr>
          </a:p>
          <a:p>
            <a:pPr marL="0" lvl="0" indent="0" algn="l" rtl="0">
              <a:lnSpc>
                <a:spcPct val="115000"/>
              </a:lnSpc>
              <a:spcBef>
                <a:spcPts val="0"/>
              </a:spcBef>
              <a:spcAft>
                <a:spcPts val="0"/>
              </a:spcAft>
              <a:buNone/>
            </a:pPr>
            <a:endParaRPr sz="2000">
              <a:solidFill>
                <a:srgbClr val="333333"/>
              </a:solidFill>
              <a:highlight>
                <a:srgbClr val="FFFFFF"/>
              </a:highlight>
            </a:endParaRPr>
          </a:p>
          <a:p>
            <a:pPr marL="0" lvl="0" indent="0" algn="l" rtl="0">
              <a:spcBef>
                <a:spcPts val="1400"/>
              </a:spcBef>
              <a:spcAft>
                <a:spcPts val="0"/>
              </a:spcAft>
              <a:buNone/>
            </a:pPr>
            <a:r>
              <a:rPr lang="en-US" sz="2000" b="1"/>
              <a:t>Data De-Identification</a:t>
            </a:r>
            <a:r>
              <a:rPr lang="en-US" sz="2000"/>
              <a:t> - the process of removing personally identifiable information</a:t>
            </a:r>
            <a:endParaRPr sz="2000" b="1">
              <a:solidFill>
                <a:srgbClr val="333333"/>
              </a:solidFill>
              <a:highlight>
                <a:srgbClr val="FFFFFF"/>
              </a:highlight>
            </a:endParaRPr>
          </a:p>
          <a:p>
            <a:pPr marL="0" lvl="0" indent="0" algn="l" rtl="0">
              <a:spcBef>
                <a:spcPts val="1400"/>
              </a:spcBef>
              <a:spcAft>
                <a:spcPts val="0"/>
              </a:spcAft>
              <a:buNone/>
            </a:pPr>
            <a:r>
              <a:rPr lang="en-US" sz="2000" b="1"/>
              <a:t>Controlled Access </a:t>
            </a:r>
            <a:r>
              <a:rPr lang="en-US" sz="2000"/>
              <a:t>- </a:t>
            </a:r>
            <a:r>
              <a:rPr lang="en-US" sz="2000">
                <a:highlight>
                  <a:schemeClr val="lt1"/>
                </a:highlight>
              </a:rPr>
              <a:t>A data sharing model that requires a request for access to all or part of the dataset, even if de-identified and lacking explicit limitations on subsequent use</a:t>
            </a:r>
            <a:endParaRPr sz="2000">
              <a:highlight>
                <a:schemeClr val="lt1"/>
              </a:highlight>
            </a:endParaRPr>
          </a:p>
          <a:p>
            <a:pPr marL="0" lvl="0" indent="0" algn="l" rtl="0">
              <a:spcBef>
                <a:spcPts val="1400"/>
              </a:spcBef>
              <a:spcAft>
                <a:spcPts val="0"/>
              </a:spcAft>
              <a:buNone/>
            </a:pPr>
            <a:r>
              <a:rPr lang="en-US" sz="2000" b="1">
                <a:highlight>
                  <a:schemeClr val="lt1"/>
                </a:highlight>
              </a:rPr>
              <a:t>Data Access Request (DAR) </a:t>
            </a:r>
            <a:r>
              <a:rPr lang="en-US" sz="2000">
                <a:highlight>
                  <a:schemeClr val="lt1"/>
                </a:highlight>
              </a:rPr>
              <a:t>and</a:t>
            </a:r>
            <a:r>
              <a:rPr lang="en-US" sz="2000" b="1">
                <a:highlight>
                  <a:schemeClr val="lt1"/>
                </a:highlight>
              </a:rPr>
              <a:t> Data Use Agreement (DUA)</a:t>
            </a:r>
            <a:r>
              <a:rPr lang="en-US" sz="2000">
                <a:highlight>
                  <a:schemeClr val="lt1"/>
                </a:highlight>
              </a:rPr>
              <a:t> - two ways to facilitate the sharing of data under controlled access and to clarify the terms of use</a:t>
            </a:r>
            <a:endParaRPr sz="2000">
              <a:highlight>
                <a:schemeClr val="lt1"/>
              </a:highlight>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g1a63c5f0834_1_5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Section C: Privacy Protections</a:t>
            </a:r>
            <a:endParaRPr/>
          </a:p>
        </p:txBody>
      </p:sp>
      <p:sp>
        <p:nvSpPr>
          <p:cNvPr id="1807" name="Google Shape;1807;g1a63c5f0834_1_56"/>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i="1"/>
              <a:t> </a:t>
            </a:r>
            <a:endParaRPr>
              <a:solidFill>
                <a:srgbClr val="FF0000"/>
              </a:solidFill>
            </a:endParaRPr>
          </a:p>
          <a:p>
            <a:pPr marL="546100" lvl="0" indent="-228600" algn="l" rtl="0">
              <a:lnSpc>
                <a:spcPct val="54782"/>
              </a:lnSpc>
              <a:spcBef>
                <a:spcPts val="900"/>
              </a:spcBef>
              <a:spcAft>
                <a:spcPts val="0"/>
              </a:spcAft>
              <a:buClr>
                <a:schemeClr val="dk1"/>
              </a:buClr>
              <a:buSzPts val="1100"/>
              <a:buFont typeface="Arial"/>
              <a:buNone/>
            </a:pPr>
            <a:r>
              <a:rPr lang="en-US" b="1"/>
              <a:t>C.</a:t>
            </a:r>
            <a:r>
              <a:rPr lang="en-US"/>
              <a:t>	</a:t>
            </a:r>
            <a:r>
              <a:rPr lang="en-US" b="1"/>
              <a:t>Protections for privacy, rights, and confidentiality of human research participants:</a:t>
            </a:r>
            <a:endParaRPr b="1"/>
          </a:p>
          <a:p>
            <a:pPr marL="546100" lvl="0" indent="0" algn="l" rtl="0">
              <a:lnSpc>
                <a:spcPct val="115000"/>
              </a:lnSpc>
              <a:spcBef>
                <a:spcPts val="600"/>
              </a:spcBef>
              <a:spcAft>
                <a:spcPts val="0"/>
              </a:spcAft>
              <a:buClr>
                <a:schemeClr val="dk1"/>
              </a:buClr>
              <a:buSzPts val="1100"/>
              <a:buFont typeface="Arial"/>
              <a:buNone/>
            </a:pPr>
            <a:r>
              <a:rPr lang="en-US" i="1"/>
              <a:t>If generating scientific data derived from humans, describe how the privacy, rights, and confidentiality of human research participants will be protected (e.g., through de-identification, Certificates of Confidentiality, and other protective measures).</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g1a63c5f0834_1_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Privacy Protections</a:t>
            </a:r>
            <a:endParaRPr/>
          </a:p>
        </p:txBody>
      </p:sp>
      <p:sp>
        <p:nvSpPr>
          <p:cNvPr id="1814" name="Google Shape;1814;g1a63c5f0834_1_14"/>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fontScale="62500" lnSpcReduction="20000"/>
          </a:bodyPr>
          <a:lstStyle/>
          <a:p>
            <a:pPr marL="0" lvl="0" indent="0" algn="l" rtl="0">
              <a:spcBef>
                <a:spcPts val="1400"/>
              </a:spcBef>
              <a:spcAft>
                <a:spcPts val="0"/>
              </a:spcAft>
              <a:buNone/>
            </a:pPr>
            <a:r>
              <a:rPr lang="en-US" sz="3100" b="1"/>
              <a:t>HIPAA Privacy Rule</a:t>
            </a:r>
            <a:endParaRPr sz="3100"/>
          </a:p>
          <a:p>
            <a:pPr marL="457200" lvl="0" indent="-351631" algn="l" rtl="0">
              <a:lnSpc>
                <a:spcPct val="100000"/>
              </a:lnSpc>
              <a:spcBef>
                <a:spcPts val="1400"/>
              </a:spcBef>
              <a:spcAft>
                <a:spcPts val="0"/>
              </a:spcAft>
              <a:buSzPct val="100000"/>
              <a:buChar char="●"/>
            </a:pPr>
            <a:r>
              <a:rPr lang="en-US" sz="3100">
                <a:highlight>
                  <a:srgbClr val="FFFFFF"/>
                </a:highlight>
              </a:rPr>
              <a:t>requires appropriate safeguards to protect the privacy of protected health information</a:t>
            </a:r>
            <a:endParaRPr sz="3100">
              <a:highlight>
                <a:srgbClr val="FFFFFF"/>
              </a:highlight>
            </a:endParaRPr>
          </a:p>
          <a:p>
            <a:pPr marL="457200" lvl="0" indent="-351631" algn="l" rtl="0">
              <a:lnSpc>
                <a:spcPct val="100000"/>
              </a:lnSpc>
              <a:spcBef>
                <a:spcPts val="0"/>
              </a:spcBef>
              <a:spcAft>
                <a:spcPts val="0"/>
              </a:spcAft>
              <a:buSzPct val="100000"/>
              <a:buChar char="●"/>
            </a:pPr>
            <a:r>
              <a:rPr lang="en-US" sz="3100">
                <a:highlight>
                  <a:srgbClr val="FFFFFF"/>
                </a:highlight>
              </a:rPr>
              <a:t>sets limits and conditions on the uses and disclosures that may be made of such information without an individual’s authorization (HHS)</a:t>
            </a:r>
            <a:endParaRPr sz="3100">
              <a:highlight>
                <a:srgbClr val="FFFFFF"/>
              </a:highlight>
            </a:endParaRPr>
          </a:p>
          <a:p>
            <a:pPr marL="0" lvl="0" indent="0" algn="l" rtl="0">
              <a:spcBef>
                <a:spcPts val="1400"/>
              </a:spcBef>
              <a:spcAft>
                <a:spcPts val="0"/>
              </a:spcAft>
              <a:buNone/>
            </a:pPr>
            <a:endParaRPr sz="3100" b="1"/>
          </a:p>
          <a:p>
            <a:pPr marL="0" lvl="0" indent="0" algn="l" rtl="0">
              <a:spcBef>
                <a:spcPts val="1400"/>
              </a:spcBef>
              <a:spcAft>
                <a:spcPts val="0"/>
              </a:spcAft>
              <a:buNone/>
            </a:pPr>
            <a:r>
              <a:rPr lang="en-US" sz="3100" b="1"/>
              <a:t>Common Rule</a:t>
            </a:r>
            <a:r>
              <a:rPr lang="en-US" sz="3100"/>
              <a:t> (The Federal Policy for the Protection of Human Subjects)</a:t>
            </a:r>
            <a:endParaRPr sz="3100">
              <a:highlight>
                <a:srgbClr val="FFFFFF"/>
              </a:highlight>
            </a:endParaRPr>
          </a:p>
          <a:p>
            <a:pPr marL="457200" lvl="0" indent="-351631" algn="l" rtl="0">
              <a:spcBef>
                <a:spcPts val="1400"/>
              </a:spcBef>
              <a:spcAft>
                <a:spcPts val="0"/>
              </a:spcAft>
              <a:buSzPct val="100000"/>
              <a:buChar char="●"/>
            </a:pPr>
            <a:r>
              <a:rPr lang="en-US" sz="3100"/>
              <a:t>a robust set of protections for human subjects in research</a:t>
            </a:r>
            <a:br>
              <a:rPr lang="en-US"/>
            </a:br>
            <a:endParaRPr b="1"/>
          </a:p>
          <a:p>
            <a:pPr marL="0" lvl="0" indent="0" algn="l" rtl="0">
              <a:spcBef>
                <a:spcPts val="1400"/>
              </a:spcBef>
              <a:spcAft>
                <a:spcPts val="0"/>
              </a:spcAft>
              <a:buNone/>
            </a:pPr>
            <a:endParaRPr/>
          </a:p>
          <a:p>
            <a:pPr marL="0" lvl="0" indent="0" algn="l" rtl="0">
              <a:spcBef>
                <a:spcPts val="1400"/>
              </a:spcBef>
              <a:spcAft>
                <a:spcPts val="0"/>
              </a:spcAft>
              <a:buNone/>
            </a:pPr>
            <a:r>
              <a:rPr lang="en-US" sz="2400"/>
              <a:t>Additional Information on privacy protection in DMSP</a:t>
            </a:r>
            <a:endParaRPr sz="2400"/>
          </a:p>
          <a:p>
            <a:pPr marL="0" lvl="0" indent="0" algn="l" rtl="0">
              <a:lnSpc>
                <a:spcPct val="115000"/>
              </a:lnSpc>
              <a:spcBef>
                <a:spcPts val="0"/>
              </a:spcBef>
              <a:spcAft>
                <a:spcPts val="0"/>
              </a:spcAft>
              <a:buNone/>
            </a:pPr>
            <a:r>
              <a:rPr lang="en-US" sz="2400" u="sng">
                <a:solidFill>
                  <a:schemeClr val="hlink"/>
                </a:solidFill>
                <a:highlight>
                  <a:srgbClr val="FFFFFF"/>
                </a:highlight>
                <a:hlinkClick r:id="rId3"/>
              </a:rPr>
              <a:t>Supplemental Information to the NIH Policy for Data Management and Sharing: Protecting Privacy When Sharing Human Research Participant Data</a:t>
            </a:r>
            <a:endParaRPr sz="24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g1aee4c11a9f_3_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18 Protected Health Information (PHI)</a:t>
            </a:r>
            <a:endParaRPr/>
          </a:p>
        </p:txBody>
      </p:sp>
      <p:sp>
        <p:nvSpPr>
          <p:cNvPr id="1821" name="Google Shape;1821;g1aee4c11a9f_3_14"/>
          <p:cNvSpPr txBox="1">
            <a:spLocks noGrp="1"/>
          </p:cNvSpPr>
          <p:nvPr>
            <p:ph type="body" idx="1"/>
          </p:nvPr>
        </p:nvSpPr>
        <p:spPr>
          <a:xfrm>
            <a:off x="1143000" y="1912850"/>
            <a:ext cx="4931400" cy="4038600"/>
          </a:xfrm>
          <a:prstGeom prst="rect">
            <a:avLst/>
          </a:prstGeom>
        </p:spPr>
        <p:txBody>
          <a:bodyPr spcFirstLastPara="1" wrap="square" lIns="91425" tIns="45700" rIns="91425" bIns="45700" anchor="t" anchorCtr="0">
            <a:noAutofit/>
          </a:bodyPr>
          <a:lstStyle/>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Name</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Address (all geographic subdivisions smaller than state, including street address, city county, and zip code)</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All elements (except years) of dates related to an individual (including birthdate, admission date, discharge date, date of death, and exact age if over 89)</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Telephone numbers</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Fax number</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Email address</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Social Security Number</a:t>
            </a:r>
            <a:endParaRPr sz="1500">
              <a:solidFill>
                <a:srgbClr val="333333"/>
              </a:solidFill>
              <a:highlight>
                <a:srgbClr val="FFFFFF"/>
              </a:highlight>
            </a:endParaRPr>
          </a:p>
          <a:p>
            <a:pPr marL="457200" lvl="0" indent="-323850" algn="l" rtl="0">
              <a:lnSpc>
                <a:spcPct val="125000"/>
              </a:lnSpc>
              <a:spcBef>
                <a:spcPts val="0"/>
              </a:spcBef>
              <a:spcAft>
                <a:spcPts val="0"/>
              </a:spcAft>
              <a:buClr>
                <a:srgbClr val="333333"/>
              </a:buClr>
              <a:buSzPts val="1500"/>
              <a:buChar char="●"/>
            </a:pPr>
            <a:r>
              <a:rPr lang="en-US" sz="1500">
                <a:solidFill>
                  <a:srgbClr val="333333"/>
                </a:solidFill>
                <a:highlight>
                  <a:srgbClr val="FFFFFF"/>
                </a:highlight>
              </a:rPr>
              <a:t>Medical record number</a:t>
            </a:r>
            <a:endParaRPr sz="1500"/>
          </a:p>
        </p:txBody>
      </p:sp>
      <p:sp>
        <p:nvSpPr>
          <p:cNvPr id="1822" name="Google Shape;1822;g1aee4c11a9f_3_14"/>
          <p:cNvSpPr txBox="1"/>
          <p:nvPr/>
        </p:nvSpPr>
        <p:spPr>
          <a:xfrm>
            <a:off x="6249375" y="1815025"/>
            <a:ext cx="5173500" cy="3879000"/>
          </a:xfrm>
          <a:prstGeom prst="rect">
            <a:avLst/>
          </a:prstGeom>
          <a:noFill/>
          <a:ln>
            <a:noFill/>
          </a:ln>
        </p:spPr>
        <p:txBody>
          <a:bodyPr spcFirstLastPara="1" wrap="square" lIns="91425" tIns="91425" rIns="91425" bIns="91425" anchor="t" anchorCtr="0">
            <a:spAutoFit/>
          </a:bodyPr>
          <a:lstStyle/>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Health plan beneficiary number</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Account number</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Certificate or license number</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Vehicle identifiers and serial numbers, including license plate numbers</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Device identifiers and serial numbers</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Web URL</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Internet Protocol (IP) Address</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Finger or voice print</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Photographic image - Photographic images are not limited to images of the face.</a:t>
            </a:r>
            <a:endParaRPr sz="1500">
              <a:solidFill>
                <a:srgbClr val="333333"/>
              </a:solidFill>
              <a:highlight>
                <a:srgbClr val="FFFFFF"/>
              </a:highlight>
              <a:latin typeface="Corbel"/>
              <a:ea typeface="Corbel"/>
              <a:cs typeface="Corbel"/>
              <a:sym typeface="Corbel"/>
            </a:endParaRPr>
          </a:p>
          <a:p>
            <a:pPr marL="457200" lvl="0" indent="-323850" algn="l" rtl="0">
              <a:lnSpc>
                <a:spcPct val="125000"/>
              </a:lnSpc>
              <a:spcBef>
                <a:spcPts val="0"/>
              </a:spcBef>
              <a:spcAft>
                <a:spcPts val="0"/>
              </a:spcAft>
              <a:buClr>
                <a:srgbClr val="333333"/>
              </a:buClr>
              <a:buSzPts val="1500"/>
              <a:buFont typeface="Corbel"/>
              <a:buChar char="●"/>
            </a:pPr>
            <a:r>
              <a:rPr lang="en-US" sz="1500">
                <a:solidFill>
                  <a:srgbClr val="333333"/>
                </a:solidFill>
                <a:highlight>
                  <a:srgbClr val="FFFFFF"/>
                </a:highlight>
                <a:latin typeface="Corbel"/>
                <a:ea typeface="Corbel"/>
                <a:cs typeface="Corbel"/>
                <a:sym typeface="Corbel"/>
              </a:rPr>
              <a:t>Any other characteristic that could uniquely identify the individual</a:t>
            </a:r>
            <a:endParaRPr sz="1700">
              <a:latin typeface="Corbel"/>
              <a:ea typeface="Corbel"/>
              <a:cs typeface="Corbel"/>
              <a:sym typeface="Corbe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g1aee4c11a9f_3_2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NLM Scrubber </a:t>
            </a:r>
            <a:endParaRPr/>
          </a:p>
        </p:txBody>
      </p:sp>
      <p:sp>
        <p:nvSpPr>
          <p:cNvPr id="1829" name="Google Shape;1829;g1aee4c11a9f_3_22"/>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2800"/>
              <a:t>❏ Identifies HIPAA personal identifiers in a dataset</a:t>
            </a:r>
            <a:endParaRPr sz="2800"/>
          </a:p>
          <a:p>
            <a:pPr marL="0" lvl="0" indent="0" algn="l" rtl="0">
              <a:lnSpc>
                <a:spcPct val="115000"/>
              </a:lnSpc>
              <a:spcBef>
                <a:spcPts val="0"/>
              </a:spcBef>
              <a:spcAft>
                <a:spcPts val="0"/>
              </a:spcAft>
              <a:buClr>
                <a:schemeClr val="dk1"/>
              </a:buClr>
              <a:buSzPts val="1100"/>
              <a:buFont typeface="Arial"/>
              <a:buNone/>
            </a:pPr>
            <a:r>
              <a:rPr lang="en-US" sz="2800"/>
              <a:t>❑ Allows researchers access to medical data and protects patient privacy by deidentifying electronic medical records (EMRs) </a:t>
            </a:r>
            <a:endParaRPr sz="2800"/>
          </a:p>
          <a:p>
            <a:pPr marL="0" lvl="0" indent="0" algn="l" rtl="0">
              <a:lnSpc>
                <a:spcPct val="115000"/>
              </a:lnSpc>
              <a:spcBef>
                <a:spcPts val="0"/>
              </a:spcBef>
              <a:spcAft>
                <a:spcPts val="0"/>
              </a:spcAft>
              <a:buClr>
                <a:schemeClr val="dk1"/>
              </a:buClr>
              <a:buSzPts val="1100"/>
              <a:buFont typeface="Arial"/>
              <a:buNone/>
            </a:pPr>
            <a:r>
              <a:rPr lang="en-US" sz="2800"/>
              <a:t>❑ Produces HIPAA-compliant datasets for scientific research, publication, and sharing</a:t>
            </a:r>
            <a:endParaRPr sz="2800"/>
          </a:p>
          <a:p>
            <a:pPr marL="0" lvl="0" indent="0" algn="l" rtl="0">
              <a:spcBef>
                <a:spcPts val="1400"/>
              </a:spcBef>
              <a:spcAft>
                <a:spcPts val="0"/>
              </a:spcAft>
              <a:buNone/>
            </a:pPr>
            <a:endParaRPr/>
          </a:p>
          <a:p>
            <a:pPr marL="0" lvl="0" indent="0" algn="l" rtl="0">
              <a:spcBef>
                <a:spcPts val="1400"/>
              </a:spcBef>
              <a:spcAft>
                <a:spcPts val="0"/>
              </a:spcAft>
              <a:buNone/>
            </a:pPr>
            <a:endParaRPr/>
          </a:p>
          <a:p>
            <a:pPr marL="0" lvl="0" indent="0" algn="l" rtl="0">
              <a:spcBef>
                <a:spcPts val="1400"/>
              </a:spcBef>
              <a:spcAft>
                <a:spcPts val="0"/>
              </a:spcAft>
              <a:buNone/>
            </a:pPr>
            <a:r>
              <a:rPr lang="en-US" u="sng">
                <a:solidFill>
                  <a:schemeClr val="hlink"/>
                </a:solidFill>
                <a:hlinkClick r:id="rId3"/>
              </a:rPr>
              <a:t>https://lhncbc.nlm.nih.gov/scrubber/</a:t>
            </a:r>
            <a:r>
              <a:rPr lang="en-US"/>
              <a:t>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g1aee4c11a9f_3_3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NLM Scrubber Example</a:t>
            </a:r>
            <a:endParaRPr dirty="0"/>
          </a:p>
        </p:txBody>
      </p:sp>
      <p:sp>
        <p:nvSpPr>
          <p:cNvPr id="1836" name="Google Shape;1836;g1aee4c11a9f_3_3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endParaRPr/>
          </a:p>
        </p:txBody>
      </p:sp>
      <p:pic>
        <p:nvPicPr>
          <p:cNvPr id="1837" name="Google Shape;1837;g1aee4c11a9f_3_30" descr="Screenshot from NLM Scrubber showing example text before and after the Scrubber was used, where the tool changed identifiable information. For example, the name &quot;Betty&quot; was changed to &quot;[PERSONALNAME].&quot;"/>
          <p:cNvPicPr preferRelativeResize="0"/>
          <p:nvPr/>
        </p:nvPicPr>
        <p:blipFill>
          <a:blip r:embed="rId3">
            <a:alphaModFix/>
          </a:blip>
          <a:stretch>
            <a:fillRect/>
          </a:stretch>
        </p:blipFill>
        <p:spPr>
          <a:xfrm>
            <a:off x="467350" y="1751225"/>
            <a:ext cx="11083400" cy="434477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g1858ab3ccb2_0_159"/>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Element 6</a:t>
            </a:r>
            <a:endParaRPr/>
          </a:p>
          <a:p>
            <a:pPr marL="0" lvl="0" indent="0" algn="ctr" rtl="0">
              <a:spcBef>
                <a:spcPts val="0"/>
              </a:spcBef>
              <a:spcAft>
                <a:spcPts val="0"/>
              </a:spcAft>
              <a:buNone/>
            </a:pPr>
            <a:r>
              <a:rPr lang="en-US"/>
              <a:t>Oversight of data management and sharing</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g1858ab3ccb2_0_7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Element 6:</a:t>
            </a:r>
            <a:endParaRPr/>
          </a:p>
        </p:txBody>
      </p:sp>
      <p:sp>
        <p:nvSpPr>
          <p:cNvPr id="1850" name="Google Shape;1850;g1858ab3ccb2_0_72"/>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3000" i="1">
                <a:highlight>
                  <a:srgbClr val="FFFFFF"/>
                </a:highlight>
              </a:rPr>
              <a:t>Describe how compliance with this Plan will be monitored and managed, frequency of oversight, and</a:t>
            </a:r>
            <a:endParaRPr sz="3000" i="1">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3000" i="1">
                <a:highlight>
                  <a:srgbClr val="FFFFFF"/>
                </a:highlight>
              </a:rPr>
              <a:t>by whom at your institution (e.g., titles, roles).</a:t>
            </a:r>
            <a:endParaRPr sz="3000" i="1">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3000" i="1">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3000" i="1">
                <a:highlight>
                  <a:srgbClr val="FFFFFF"/>
                </a:highlight>
              </a:rPr>
              <a:t> *</a:t>
            </a:r>
            <a:r>
              <a:rPr lang="en-US" sz="2600">
                <a:highlight>
                  <a:srgbClr val="FFFFFF"/>
                </a:highlight>
              </a:rPr>
              <a:t>This element refers to oversight by the funded institution, rather than by NIH. The DMS Policy does not create any expectations about who will be responsible for Plan oversight at the institution.</a:t>
            </a:r>
            <a:endParaRPr sz="2600">
              <a:highlight>
                <a:srgbClr val="FFFFFF"/>
              </a:highlight>
            </a:endParaRPr>
          </a:p>
          <a:p>
            <a:pPr marL="0" lvl="0" indent="0" algn="l" rtl="0">
              <a:spcBef>
                <a:spcPts val="1400"/>
              </a:spcBef>
              <a:spcAft>
                <a:spcPts val="0"/>
              </a:spcAft>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g1a20c08e4fc_0_14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PIs / Data Managers</a:t>
            </a:r>
            <a:endParaRPr/>
          </a:p>
        </p:txBody>
      </p:sp>
      <p:sp>
        <p:nvSpPr>
          <p:cNvPr id="1857" name="Google Shape;1857;g1a20c08e4fc_0_148"/>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500">
                <a:solidFill>
                  <a:srgbClr val="212121"/>
                </a:solidFill>
                <a:highlight>
                  <a:srgbClr val="FFFFFF"/>
                </a:highlight>
              </a:rPr>
              <a:t>“While </a:t>
            </a:r>
            <a:r>
              <a:rPr lang="en-US" sz="2500" b="1">
                <a:solidFill>
                  <a:srgbClr val="212121"/>
                </a:solidFill>
                <a:highlight>
                  <a:srgbClr val="FFFFFF"/>
                </a:highlight>
              </a:rPr>
              <a:t>PIs </a:t>
            </a:r>
            <a:r>
              <a:rPr lang="en-US" sz="2500">
                <a:solidFill>
                  <a:srgbClr val="212121"/>
                </a:solidFill>
                <a:highlight>
                  <a:srgbClr val="FFFFFF"/>
                </a:highlight>
              </a:rPr>
              <a:t>are ultimately responsible for data management, PIs are increasingly leveraging the skills and expertise of specialized information professionals to fill a dedicated data manager role. The research team’s </a:t>
            </a:r>
            <a:r>
              <a:rPr lang="en-US" sz="2500" b="1">
                <a:solidFill>
                  <a:srgbClr val="212121"/>
                </a:solidFill>
                <a:highlight>
                  <a:srgbClr val="FFFFFF"/>
                </a:highlight>
              </a:rPr>
              <a:t>data manager</a:t>
            </a:r>
            <a:r>
              <a:rPr lang="en-US" sz="2500">
                <a:solidFill>
                  <a:srgbClr val="212121"/>
                </a:solidFill>
                <a:highlight>
                  <a:srgbClr val="FFFFFF"/>
                </a:highlight>
              </a:rPr>
              <a:t> is responsible for overseeing data as it moves from collection or querying to analysis, storage, and sharing, all while ensuring data integrity and protection of research subject privacy.”</a:t>
            </a:r>
            <a:endParaRPr sz="2500">
              <a:solidFill>
                <a:srgbClr val="212121"/>
              </a:solidFill>
              <a:highlight>
                <a:srgbClr val="FFFFFF"/>
              </a:highlight>
            </a:endParaRPr>
          </a:p>
          <a:p>
            <a:pPr marL="0" lvl="0" indent="0" algn="l" rtl="0">
              <a:lnSpc>
                <a:spcPct val="115000"/>
              </a:lnSpc>
              <a:spcBef>
                <a:spcPts val="0"/>
              </a:spcBef>
              <a:spcAft>
                <a:spcPts val="0"/>
              </a:spcAft>
              <a:buNone/>
            </a:pPr>
            <a:endParaRPr sz="2500">
              <a:solidFill>
                <a:srgbClr val="212121"/>
              </a:solidFill>
              <a:highlight>
                <a:srgbClr val="FFFFFF"/>
              </a:highlight>
            </a:endParaRPr>
          </a:p>
          <a:p>
            <a:pPr marL="0" lvl="0" indent="0" algn="l" rtl="0">
              <a:spcBef>
                <a:spcPts val="1400"/>
              </a:spcBef>
              <a:spcAft>
                <a:spcPts val="0"/>
              </a:spcAft>
              <a:buNone/>
            </a:pPr>
            <a:r>
              <a:rPr lang="en-US" u="sng">
                <a:solidFill>
                  <a:schemeClr val="hlink"/>
                </a:solidFill>
                <a:hlinkClick r:id="rId3"/>
              </a:rPr>
              <a:t>Ten simple rules for maximizing the recommendations of the NIH data management and sharing plan</a:t>
            </a:r>
            <a:r>
              <a:rPr lang="en-US"/>
              <a:t> (2021)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g1b0571cebe9_1_105">
            <a:extLst>
              <a:ext uri="{C183D7F6-B498-43B3-948B-1728B52AA6E4}">
                <adec:decorative xmlns:adec="http://schemas.microsoft.com/office/drawing/2017/decorative" val="1"/>
              </a:ext>
            </a:extLst>
          </p:cNvPr>
          <p:cNvSpPr/>
          <p:nvPr/>
        </p:nvSpPr>
        <p:spPr>
          <a:xfrm>
            <a:off x="1" y="0"/>
            <a:ext cx="4055416"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418" name="Google Shape;418;g1b0571cebe9_1_105"/>
          <p:cNvSpPr txBox="1">
            <a:spLocks noGrp="1"/>
          </p:cNvSpPr>
          <p:nvPr>
            <p:ph type="title"/>
          </p:nvPr>
        </p:nvSpPr>
        <p:spPr>
          <a:xfrm>
            <a:off x="566058" y="836023"/>
            <a:ext cx="2718788" cy="51837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entury Schoolbook"/>
              <a:buNone/>
            </a:pPr>
            <a:r>
              <a:rPr lang="en-US" sz="3300" dirty="0">
                <a:solidFill>
                  <a:srgbClr val="FFFFFF"/>
                </a:solidFill>
              </a:rPr>
              <a:t>Policy requirements</a:t>
            </a:r>
            <a:endParaRPr dirty="0"/>
          </a:p>
        </p:txBody>
      </p:sp>
      <p:grpSp>
        <p:nvGrpSpPr>
          <p:cNvPr id="420" name="Google Shape;420;g1b0571cebe9_1_105">
            <a:extLst>
              <a:ext uri="{C183D7F6-B498-43B3-948B-1728B52AA6E4}">
                <adec:decorative xmlns:adec="http://schemas.microsoft.com/office/drawing/2017/decorative" val="1"/>
              </a:ext>
            </a:extLst>
          </p:cNvPr>
          <p:cNvGrpSpPr/>
          <p:nvPr/>
        </p:nvGrpSpPr>
        <p:grpSpPr>
          <a:xfrm>
            <a:off x="4658815" y="816586"/>
            <a:ext cx="5990135" cy="5238225"/>
            <a:chOff x="0" y="11914"/>
            <a:chExt cx="5990135" cy="5238225"/>
          </a:xfrm>
        </p:grpSpPr>
        <p:sp>
          <p:nvSpPr>
            <p:cNvPr id="421" name="Google Shape;421;g1b0571cebe9_1_105"/>
            <p:cNvSpPr/>
            <p:nvPr/>
          </p:nvSpPr>
          <p:spPr>
            <a:xfrm>
              <a:off x="0" y="11914"/>
              <a:ext cx="5990135" cy="1704690"/>
            </a:xfrm>
            <a:prstGeom prst="roundRect">
              <a:avLst>
                <a:gd name="adj" fmla="val 16667"/>
              </a:avLst>
            </a:prstGeom>
            <a:solidFill>
              <a:srgbClr val="5F9DD1"/>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1b0571cebe9_1_105"/>
            <p:cNvSpPr txBox="1"/>
            <p:nvPr/>
          </p:nvSpPr>
          <p:spPr>
            <a:xfrm>
              <a:off x="83216" y="95130"/>
              <a:ext cx="5823703" cy="1538258"/>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a:solidFill>
                    <a:schemeClr val="lt1"/>
                  </a:solidFill>
                  <a:latin typeface="Century Schoolbook"/>
                  <a:ea typeface="Century Schoolbook"/>
                  <a:cs typeface="Century Schoolbook"/>
                  <a:sym typeface="Century Schoolbook"/>
                </a:rPr>
                <a:t>Submission of a Data Management and Sharing Plan (DMSP)</a:t>
              </a:r>
              <a:endParaRPr sz="3100">
                <a:solidFill>
                  <a:schemeClr val="lt1"/>
                </a:solidFill>
                <a:latin typeface="Century Schoolbook"/>
                <a:ea typeface="Century Schoolbook"/>
                <a:cs typeface="Century Schoolbook"/>
                <a:sym typeface="Century Schoolbook"/>
              </a:endParaRPr>
            </a:p>
          </p:txBody>
        </p:sp>
        <p:sp>
          <p:nvSpPr>
            <p:cNvPr id="423" name="Google Shape;423;g1b0571cebe9_1_105"/>
            <p:cNvSpPr/>
            <p:nvPr/>
          </p:nvSpPr>
          <p:spPr>
            <a:xfrm>
              <a:off x="0" y="1716604"/>
              <a:ext cx="5990135" cy="182884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1b0571cebe9_1_105"/>
            <p:cNvSpPr txBox="1"/>
            <p:nvPr/>
          </p:nvSpPr>
          <p:spPr>
            <a:xfrm>
              <a:off x="0" y="1716604"/>
              <a:ext cx="5990135" cy="1828845"/>
            </a:xfrm>
            <a:prstGeom prst="rect">
              <a:avLst/>
            </a:prstGeom>
            <a:noFill/>
            <a:ln>
              <a:noFill/>
            </a:ln>
          </p:spPr>
          <p:txBody>
            <a:bodyPr spcFirstLastPara="1" wrap="square" lIns="190175" tIns="39350" rIns="220450" bIns="39350" anchor="t" anchorCtr="0">
              <a:noAutofit/>
            </a:bodyPr>
            <a:lstStyle/>
            <a:p>
              <a:pPr marL="228600" marR="0" lvl="1" indent="-228600" algn="l" rtl="0">
                <a:lnSpc>
                  <a:spcPct val="90000"/>
                </a:lnSpc>
                <a:spcBef>
                  <a:spcPts val="0"/>
                </a:spcBef>
                <a:spcAft>
                  <a:spcPts val="0"/>
                </a:spcAft>
                <a:buClr>
                  <a:schemeClr val="dk1"/>
                </a:buClr>
                <a:buSzPts val="2400"/>
                <a:buFont typeface="Century Schoolbook"/>
                <a:buChar char="•"/>
              </a:pPr>
              <a:r>
                <a:rPr lang="en-US" sz="2400" b="0" i="0" u="none" strike="noStrike" cap="none">
                  <a:solidFill>
                    <a:schemeClr val="dk1"/>
                  </a:solidFill>
                  <a:latin typeface="Century Schoolbook"/>
                  <a:ea typeface="Century Schoolbook"/>
                  <a:cs typeface="Century Schoolbook"/>
                  <a:sym typeface="Century Schoolbook"/>
                </a:rPr>
                <a:t>Outlines how scientific data and any accompanying metadata will be managed and shared</a:t>
              </a:r>
              <a:endParaRPr sz="2400" b="0" i="0" u="none" strike="noStrike" cap="none">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480"/>
                </a:spcBef>
                <a:spcAft>
                  <a:spcPts val="0"/>
                </a:spcAft>
                <a:buClr>
                  <a:schemeClr val="dk1"/>
                </a:buClr>
                <a:buSzPts val="2400"/>
                <a:buFont typeface="Century Schoolbook"/>
                <a:buChar char="•"/>
              </a:pPr>
              <a:r>
                <a:rPr lang="en-US" sz="2400" b="0" i="0" u="none" strike="noStrike" cap="none">
                  <a:solidFill>
                    <a:schemeClr val="dk1"/>
                  </a:solidFill>
                  <a:latin typeface="Century Schoolbook"/>
                  <a:ea typeface="Century Schoolbook"/>
                  <a:cs typeface="Century Schoolbook"/>
                  <a:sym typeface="Century Schoolbook"/>
                </a:rPr>
                <a:t>Identifies any potential restrictions or limitations.</a:t>
              </a:r>
              <a:endParaRPr sz="2400" b="0" i="0" u="none" strike="noStrike" cap="none">
                <a:solidFill>
                  <a:schemeClr val="dk1"/>
                </a:solidFill>
                <a:latin typeface="Century Schoolbook"/>
                <a:ea typeface="Century Schoolbook"/>
                <a:cs typeface="Century Schoolbook"/>
                <a:sym typeface="Century Schoolbook"/>
              </a:endParaRPr>
            </a:p>
          </p:txBody>
        </p:sp>
        <p:sp>
          <p:nvSpPr>
            <p:cNvPr id="425" name="Google Shape;425;g1b0571cebe9_1_105"/>
            <p:cNvSpPr/>
            <p:nvPr/>
          </p:nvSpPr>
          <p:spPr>
            <a:xfrm>
              <a:off x="0" y="3545449"/>
              <a:ext cx="5990135" cy="1704690"/>
            </a:xfrm>
            <a:prstGeom prst="roundRect">
              <a:avLst>
                <a:gd name="adj" fmla="val 16667"/>
              </a:avLst>
            </a:prstGeom>
            <a:solidFill>
              <a:srgbClr val="287ED3"/>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1b0571cebe9_1_105"/>
            <p:cNvSpPr txBox="1"/>
            <p:nvPr/>
          </p:nvSpPr>
          <p:spPr>
            <a:xfrm>
              <a:off x="83216" y="3628665"/>
              <a:ext cx="5823703" cy="1538258"/>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a:solidFill>
                    <a:schemeClr val="lt1"/>
                  </a:solidFill>
                  <a:latin typeface="Century Schoolbook"/>
                  <a:ea typeface="Century Schoolbook"/>
                  <a:cs typeface="Century Schoolbook"/>
                  <a:sym typeface="Century Schoolbook"/>
                </a:rPr>
                <a:t>Compliance with the awardee’s plan as approved by the NIH ICO</a:t>
              </a:r>
              <a:endParaRPr sz="3100">
                <a:solidFill>
                  <a:schemeClr val="lt1"/>
                </a:solidFill>
                <a:latin typeface="Century Schoolbook"/>
                <a:ea typeface="Century Schoolbook"/>
                <a:cs typeface="Century Schoolbook"/>
                <a:sym typeface="Century Schoolbook"/>
              </a:endParaRPr>
            </a:p>
          </p:txBody>
        </p:sp>
      </p:grpSp>
      <p:sp>
        <p:nvSpPr>
          <p:cNvPr id="419" name="Google Shape;419;g1b0571cebe9_1_105">
            <a:extLst>
              <a:ext uri="{C183D7F6-B498-43B3-948B-1728B52AA6E4}">
                <adec:decorative xmlns:adec="http://schemas.microsoft.com/office/drawing/2017/decorative" val="1"/>
              </a:ext>
            </a:extLst>
          </p:cNvPr>
          <p:cNvSpPr/>
          <p:nvPr/>
        </p:nvSpPr>
        <p:spPr>
          <a:xfrm>
            <a:off x="11292840" y="0"/>
            <a:ext cx="914400" cy="6858000"/>
          </a:xfrm>
          <a:prstGeom prst="rect">
            <a:avLst/>
          </a:prstGeom>
          <a:solidFill>
            <a:srgbClr val="1B1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g1a36401a8ff_0_41"/>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Roles &amp; Responsibilities</a:t>
            </a:r>
            <a:endParaRPr/>
          </a:p>
        </p:txBody>
      </p:sp>
      <p:sp>
        <p:nvSpPr>
          <p:cNvPr id="1864" name="Google Shape;1864;g1a36401a8ff_0_41"/>
          <p:cNvSpPr txBox="1">
            <a:spLocks noGrp="1"/>
          </p:cNvSpPr>
          <p:nvPr>
            <p:ph type="body" idx="1"/>
          </p:nvPr>
        </p:nvSpPr>
        <p:spPr>
          <a:xfrm>
            <a:off x="1143000" y="18288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500">
                <a:solidFill>
                  <a:srgbClr val="212121"/>
                </a:solidFill>
                <a:highlight>
                  <a:srgbClr val="FFFFFF"/>
                </a:highlight>
              </a:rPr>
              <a:t>The</a:t>
            </a:r>
            <a:r>
              <a:rPr lang="en-US" sz="2500" b="1">
                <a:solidFill>
                  <a:srgbClr val="212121"/>
                </a:solidFill>
                <a:highlight>
                  <a:srgbClr val="FFFFFF"/>
                </a:highlight>
              </a:rPr>
              <a:t> Contributor Role Ontology</a:t>
            </a:r>
            <a:r>
              <a:rPr lang="en-US" sz="2500">
                <a:solidFill>
                  <a:srgbClr val="212121"/>
                </a:solidFill>
                <a:highlight>
                  <a:srgbClr val="FFFFFF"/>
                </a:highlight>
              </a:rPr>
              <a:t> describes a data manager as “a role that encompasses effective and efficient operation and usage of data, including, but not limited to management, handling, or manipulation”</a:t>
            </a:r>
            <a:endParaRPr sz="2500">
              <a:solidFill>
                <a:srgbClr val="212121"/>
              </a:solidFill>
              <a:highlight>
                <a:srgbClr val="FFFFFF"/>
              </a:highlight>
            </a:endParaRPr>
          </a:p>
          <a:p>
            <a:pPr marL="0" lvl="0" indent="0" algn="l" rtl="0">
              <a:lnSpc>
                <a:spcPct val="115000"/>
              </a:lnSpc>
              <a:spcBef>
                <a:spcPts val="0"/>
              </a:spcBef>
              <a:spcAft>
                <a:spcPts val="0"/>
              </a:spcAft>
              <a:buNone/>
            </a:pPr>
            <a:endParaRPr sz="2500">
              <a:solidFill>
                <a:srgbClr val="212121"/>
              </a:solidFill>
              <a:highlight>
                <a:srgbClr val="FFFFFF"/>
              </a:highlight>
            </a:endParaRPr>
          </a:p>
          <a:p>
            <a:pPr marL="0" lvl="0" indent="0" algn="l" rtl="0">
              <a:lnSpc>
                <a:spcPct val="115000"/>
              </a:lnSpc>
              <a:spcBef>
                <a:spcPts val="0"/>
              </a:spcBef>
              <a:spcAft>
                <a:spcPts val="0"/>
              </a:spcAft>
              <a:buNone/>
            </a:pPr>
            <a:r>
              <a:rPr lang="en-US" sz="2500">
                <a:solidFill>
                  <a:srgbClr val="212121"/>
                </a:solidFill>
                <a:highlight>
                  <a:srgbClr val="FFFFFF"/>
                </a:highlight>
              </a:rPr>
              <a:t>Data Managers, PIs, co-investigators, post-docs, graduate assistants, interns, biostatisticians, and data analyst </a:t>
            </a:r>
            <a:endParaRPr sz="2500">
              <a:solidFill>
                <a:srgbClr val="212121"/>
              </a:solidFill>
              <a:highlight>
                <a:srgbClr val="FFFFFF"/>
              </a:highlight>
            </a:endParaRPr>
          </a:p>
          <a:p>
            <a:pPr marL="0" lvl="0" indent="0" algn="l" rtl="0">
              <a:lnSpc>
                <a:spcPct val="115000"/>
              </a:lnSpc>
              <a:spcBef>
                <a:spcPts val="0"/>
              </a:spcBef>
              <a:spcAft>
                <a:spcPts val="0"/>
              </a:spcAft>
              <a:buNone/>
            </a:pPr>
            <a:endParaRPr sz="2500">
              <a:solidFill>
                <a:srgbClr val="212121"/>
              </a:solidFill>
              <a:highlight>
                <a:srgbClr val="FFFFFF"/>
              </a:highlight>
            </a:endParaRPr>
          </a:p>
          <a:p>
            <a:pPr marL="0" lvl="0" indent="0" algn="l" rtl="0">
              <a:spcBef>
                <a:spcPts val="1400"/>
              </a:spcBef>
              <a:spcAft>
                <a:spcPts val="0"/>
              </a:spcAft>
              <a:buNone/>
            </a:pPr>
            <a:r>
              <a:rPr lang="en-US" u="sng">
                <a:solidFill>
                  <a:schemeClr val="hlink"/>
                </a:solidFill>
                <a:hlinkClick r:id="rId3"/>
              </a:rPr>
              <a:t>Ten simple rules for maximizing the recommendations of the NIH data management and sharing plan</a:t>
            </a:r>
            <a:r>
              <a:rPr lang="en-US"/>
              <a:t> (2021)</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g1a68bc6828a_0_111"/>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Roles in Clinical Research Data Management</a:t>
            </a:r>
            <a:endParaRPr/>
          </a:p>
        </p:txBody>
      </p:sp>
      <p:sp>
        <p:nvSpPr>
          <p:cNvPr id="1871" name="Google Shape;1871;g1a68bc6828a_0_111"/>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320040" algn="l" rtl="0">
              <a:lnSpc>
                <a:spcPct val="115000"/>
              </a:lnSpc>
              <a:spcBef>
                <a:spcPts val="1400"/>
              </a:spcBef>
              <a:spcAft>
                <a:spcPts val="0"/>
              </a:spcAft>
              <a:buSzPts val="1440"/>
              <a:buChar char="•"/>
            </a:pPr>
            <a:r>
              <a:rPr lang="en-US"/>
              <a:t>Data Manager</a:t>
            </a:r>
            <a:endParaRPr/>
          </a:p>
          <a:p>
            <a:pPr marL="457200" lvl="0" indent="-320040" algn="l" rtl="0">
              <a:lnSpc>
                <a:spcPct val="115000"/>
              </a:lnSpc>
              <a:spcBef>
                <a:spcPts val="0"/>
              </a:spcBef>
              <a:spcAft>
                <a:spcPts val="0"/>
              </a:spcAft>
              <a:buSzPts val="1440"/>
              <a:buChar char="•"/>
            </a:pPr>
            <a:r>
              <a:rPr lang="en-US"/>
              <a:t>Database Programmer/Designer</a:t>
            </a:r>
            <a:endParaRPr/>
          </a:p>
          <a:p>
            <a:pPr marL="457200" lvl="0" indent="-320040" algn="l" rtl="0">
              <a:lnSpc>
                <a:spcPct val="115000"/>
              </a:lnSpc>
              <a:spcBef>
                <a:spcPts val="0"/>
              </a:spcBef>
              <a:spcAft>
                <a:spcPts val="0"/>
              </a:spcAft>
              <a:buSzPts val="1440"/>
              <a:buChar char="•"/>
            </a:pPr>
            <a:r>
              <a:rPr lang="en-US"/>
              <a:t>Medical Coder</a:t>
            </a:r>
            <a:endParaRPr/>
          </a:p>
          <a:p>
            <a:pPr marL="457200" lvl="0" indent="-320040" algn="l" rtl="0">
              <a:lnSpc>
                <a:spcPct val="115000"/>
              </a:lnSpc>
              <a:spcBef>
                <a:spcPts val="0"/>
              </a:spcBef>
              <a:spcAft>
                <a:spcPts val="0"/>
              </a:spcAft>
              <a:buSzPts val="1440"/>
              <a:buChar char="•"/>
            </a:pPr>
            <a:r>
              <a:rPr lang="en-US"/>
              <a:t>Clinical Data Coordinator</a:t>
            </a:r>
            <a:endParaRPr/>
          </a:p>
          <a:p>
            <a:pPr marL="457200" lvl="0" indent="-320040" algn="l" rtl="0">
              <a:lnSpc>
                <a:spcPct val="115000"/>
              </a:lnSpc>
              <a:spcBef>
                <a:spcPts val="0"/>
              </a:spcBef>
              <a:spcAft>
                <a:spcPts val="0"/>
              </a:spcAft>
              <a:buSzPts val="1440"/>
              <a:buChar char="•"/>
            </a:pPr>
            <a:r>
              <a:rPr lang="en-US"/>
              <a:t>Quality Control Associate</a:t>
            </a:r>
            <a:endParaRPr/>
          </a:p>
          <a:p>
            <a:pPr marL="457200" lvl="0" indent="-320040" algn="l" rtl="0">
              <a:lnSpc>
                <a:spcPct val="115000"/>
              </a:lnSpc>
              <a:spcBef>
                <a:spcPts val="0"/>
              </a:spcBef>
              <a:spcAft>
                <a:spcPts val="0"/>
              </a:spcAft>
              <a:buSzPts val="1440"/>
              <a:buChar char="•"/>
            </a:pPr>
            <a:r>
              <a:rPr lang="en-US"/>
              <a:t>Data Entry Associate</a:t>
            </a:r>
            <a:endParaRPr/>
          </a:p>
          <a:p>
            <a:pPr marL="0" lvl="0" indent="0" algn="l" rtl="0">
              <a:spcBef>
                <a:spcPts val="1400"/>
              </a:spcBef>
              <a:spcAft>
                <a:spcPts val="0"/>
              </a:spcAft>
              <a:buNone/>
            </a:pPr>
            <a:r>
              <a:rPr lang="en-US"/>
              <a:t>“The data manager is responsible for supervising the entire CRDM process. The data manager prepares the DMP, approves the CDM procedures and all internal documents related to CDM activities.” </a:t>
            </a:r>
            <a:endParaRPr/>
          </a:p>
        </p:txBody>
      </p:sp>
      <p:sp>
        <p:nvSpPr>
          <p:cNvPr id="1872" name="Google Shape;1872;g1a68bc6828a_0_111"/>
          <p:cNvSpPr txBox="1"/>
          <p:nvPr/>
        </p:nvSpPr>
        <p:spPr>
          <a:xfrm>
            <a:off x="6580425" y="5562750"/>
            <a:ext cx="5076900" cy="874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2000"/>
              </a:spcBef>
              <a:spcAft>
                <a:spcPts val="0"/>
              </a:spcAft>
              <a:buClr>
                <a:schemeClr val="dk1"/>
              </a:buClr>
              <a:buSzPts val="1100"/>
              <a:buFont typeface="Arial"/>
              <a:buNone/>
            </a:pPr>
            <a:r>
              <a:rPr lang="en-US" sz="1800" u="sng">
                <a:solidFill>
                  <a:schemeClr val="hlink"/>
                </a:solidFill>
                <a:highlight>
                  <a:srgbClr val="FFFFFF"/>
                </a:highlight>
                <a:latin typeface="Times New Roman"/>
                <a:ea typeface="Times New Roman"/>
                <a:cs typeface="Times New Roman"/>
                <a:sym typeface="Times New Roman"/>
                <a:hlinkClick r:id="rId3"/>
              </a:rPr>
              <a:t>Data management in clinical research: An overview</a:t>
            </a:r>
            <a:endParaRPr sz="1800">
              <a:solidFill>
                <a:schemeClr val="dk1"/>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endParaRPr>
              <a:latin typeface="Corbel"/>
              <a:ea typeface="Corbel"/>
              <a:cs typeface="Corbel"/>
              <a:sym typeface="Corbe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2" name="Title 1">
            <a:extLst>
              <a:ext uri="{FF2B5EF4-FFF2-40B4-BE49-F238E27FC236}">
                <a16:creationId xmlns:a16="http://schemas.microsoft.com/office/drawing/2014/main" id="{CC8733CF-4EB7-A475-A95D-56BB731D7881}"/>
              </a:ext>
            </a:extLst>
          </p:cNvPr>
          <p:cNvSpPr>
            <a:spLocks noGrp="1"/>
          </p:cNvSpPr>
          <p:nvPr>
            <p:ph type="title"/>
          </p:nvPr>
        </p:nvSpPr>
        <p:spPr>
          <a:xfrm>
            <a:off x="1143000" y="118541"/>
            <a:ext cx="9875400" cy="1356300"/>
          </a:xfrm>
        </p:spPr>
        <p:txBody>
          <a:bodyPr/>
          <a:lstStyle/>
          <a:p>
            <a:pPr rtl="0"/>
            <a:r>
              <a:rPr lang="en-US" sz="3300" b="1" i="0" dirty="0">
                <a:solidFill>
                  <a:srgbClr val="1F497D"/>
                </a:solidFill>
                <a:effectLst/>
                <a:latin typeface="Corbel" panose="020B0503020204020204" pitchFamily="34" charset="0"/>
                <a:ea typeface="Corbel" panose="020B0503020204020204" pitchFamily="34" charset="0"/>
                <a:cs typeface="Corbel" panose="020B0503020204020204" pitchFamily="34" charset="0"/>
              </a:rPr>
              <a:t>Assigning Roles and Responsibilities </a:t>
            </a:r>
            <a:endParaRPr lang="en-US" dirty="0">
              <a:effectLst/>
            </a:endParaRPr>
          </a:p>
          <a:p>
            <a:endParaRPr lang="en-US" dirty="0"/>
          </a:p>
        </p:txBody>
      </p:sp>
      <p:sp>
        <p:nvSpPr>
          <p:cNvPr id="1879" name="Google Shape;1879;g1a68bc6828a_0_16"/>
          <p:cNvSpPr txBox="1"/>
          <p:nvPr/>
        </p:nvSpPr>
        <p:spPr>
          <a:xfrm>
            <a:off x="5680347" y="1826345"/>
            <a:ext cx="1911000" cy="64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PI</a:t>
            </a:r>
            <a:endParaRPr sz="1200" b="1" i="0" u="none" strike="noStrike" cap="none">
              <a:solidFill>
                <a:srgbClr val="000000"/>
              </a:solidFill>
              <a:latin typeface="Arial"/>
              <a:ea typeface="Arial"/>
              <a:cs typeface="Arial"/>
              <a:sym typeface="Arial"/>
            </a:endParaRPr>
          </a:p>
        </p:txBody>
      </p:sp>
      <p:grpSp>
        <p:nvGrpSpPr>
          <p:cNvPr id="1881" name="Google Shape;1881;g1a68bc6828a_0_16" descr="Diagram of icons of people separated into PI, Project Coordinator, Statistician, Research Assistant, and Student in a hierarchical format"/>
          <p:cNvGrpSpPr/>
          <p:nvPr/>
        </p:nvGrpSpPr>
        <p:grpSpPr>
          <a:xfrm>
            <a:off x="2247773" y="660577"/>
            <a:ext cx="8083224" cy="5093204"/>
            <a:chOff x="1197437" y="1168050"/>
            <a:chExt cx="6219300" cy="3644250"/>
          </a:xfrm>
        </p:grpSpPr>
        <p:grpSp>
          <p:nvGrpSpPr>
            <p:cNvPr id="1882" name="Google Shape;1882;g1a68bc6828a_0_16"/>
            <p:cNvGrpSpPr/>
            <p:nvPr/>
          </p:nvGrpSpPr>
          <p:grpSpPr>
            <a:xfrm>
              <a:off x="1197437" y="1798500"/>
              <a:ext cx="6219300" cy="3013800"/>
              <a:chOff x="1197437" y="1341300"/>
              <a:chExt cx="6219300" cy="3013800"/>
            </a:xfrm>
          </p:grpSpPr>
          <p:pic>
            <p:nvPicPr>
              <p:cNvPr id="1883" name="Google Shape;1883;g1a68bc6828a_0_16"/>
              <p:cNvPicPr preferRelativeResize="0"/>
              <p:nvPr/>
            </p:nvPicPr>
            <p:blipFill rotWithShape="1">
              <a:blip r:embed="rId3">
                <a:alphaModFix/>
              </a:blip>
              <a:srcRect l="21574" t="14330" r="23555" b="23818"/>
              <a:stretch/>
            </p:blipFill>
            <p:spPr>
              <a:xfrm>
                <a:off x="3015237" y="2996850"/>
                <a:ext cx="983525" cy="1108676"/>
              </a:xfrm>
              <a:prstGeom prst="rect">
                <a:avLst/>
              </a:prstGeom>
              <a:noFill/>
              <a:ln>
                <a:noFill/>
              </a:ln>
            </p:spPr>
          </p:pic>
          <p:pic>
            <p:nvPicPr>
              <p:cNvPr id="1884" name="Google Shape;1884;g1a68bc6828a_0_16"/>
              <p:cNvPicPr preferRelativeResize="0"/>
              <p:nvPr/>
            </p:nvPicPr>
            <p:blipFill rotWithShape="1">
              <a:blip r:embed="rId3">
                <a:alphaModFix/>
              </a:blip>
              <a:srcRect l="21574" t="14330" r="23555" b="23818"/>
              <a:stretch/>
            </p:blipFill>
            <p:spPr>
              <a:xfrm>
                <a:off x="2343112" y="1638600"/>
                <a:ext cx="983525" cy="1108676"/>
              </a:xfrm>
              <a:prstGeom prst="rect">
                <a:avLst/>
              </a:prstGeom>
              <a:noFill/>
              <a:ln>
                <a:noFill/>
              </a:ln>
            </p:spPr>
          </p:pic>
          <p:pic>
            <p:nvPicPr>
              <p:cNvPr id="1885" name="Google Shape;1885;g1a68bc6828a_0_16"/>
              <p:cNvPicPr preferRelativeResize="0"/>
              <p:nvPr/>
            </p:nvPicPr>
            <p:blipFill rotWithShape="1">
              <a:blip r:embed="rId3">
                <a:alphaModFix/>
              </a:blip>
              <a:srcRect l="21574" t="14330" r="23555" b="23818"/>
              <a:stretch/>
            </p:blipFill>
            <p:spPr>
              <a:xfrm>
                <a:off x="1643637" y="2996850"/>
                <a:ext cx="983525" cy="1108676"/>
              </a:xfrm>
              <a:prstGeom prst="rect">
                <a:avLst/>
              </a:prstGeom>
              <a:noFill/>
              <a:ln>
                <a:noFill/>
              </a:ln>
            </p:spPr>
          </p:pic>
          <p:pic>
            <p:nvPicPr>
              <p:cNvPr id="1886" name="Google Shape;1886;g1a68bc6828a_0_16"/>
              <p:cNvPicPr preferRelativeResize="0"/>
              <p:nvPr/>
            </p:nvPicPr>
            <p:blipFill rotWithShape="1">
              <a:blip r:embed="rId3">
                <a:alphaModFix/>
              </a:blip>
              <a:srcRect l="21574" t="14330" r="23555" b="23818"/>
              <a:stretch/>
            </p:blipFill>
            <p:spPr>
              <a:xfrm>
                <a:off x="5987037" y="2082450"/>
                <a:ext cx="983525" cy="1108676"/>
              </a:xfrm>
              <a:prstGeom prst="rect">
                <a:avLst/>
              </a:prstGeom>
              <a:noFill/>
              <a:ln>
                <a:noFill/>
              </a:ln>
            </p:spPr>
          </p:pic>
          <p:sp>
            <p:nvSpPr>
              <p:cNvPr id="1887" name="Google Shape;1887;g1a68bc6828a_0_16"/>
              <p:cNvSpPr txBox="1"/>
              <p:nvPr/>
            </p:nvSpPr>
            <p:spPr>
              <a:xfrm>
                <a:off x="2099700" y="2535450"/>
                <a:ext cx="14703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Project Coordinator</a:t>
                </a:r>
                <a:endParaRPr sz="1200" b="1" i="0" u="none" strike="noStrike" cap="none">
                  <a:solidFill>
                    <a:srgbClr val="000000"/>
                  </a:solidFill>
                  <a:latin typeface="Arial"/>
                  <a:ea typeface="Arial"/>
                  <a:cs typeface="Arial"/>
                  <a:sym typeface="Arial"/>
                </a:endParaRPr>
              </a:p>
            </p:txBody>
          </p:sp>
          <p:sp>
            <p:nvSpPr>
              <p:cNvPr id="1888" name="Google Shape;1888;g1a68bc6828a_0_16"/>
              <p:cNvSpPr txBox="1"/>
              <p:nvPr/>
            </p:nvSpPr>
            <p:spPr>
              <a:xfrm>
                <a:off x="1197437" y="3893700"/>
                <a:ext cx="18759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Research Assistant</a:t>
                </a:r>
                <a:endParaRPr sz="1200" b="1" i="0" u="none" strike="noStrike" cap="none">
                  <a:solidFill>
                    <a:srgbClr val="000000"/>
                  </a:solidFill>
                  <a:latin typeface="Arial"/>
                  <a:ea typeface="Arial"/>
                  <a:cs typeface="Arial"/>
                  <a:sym typeface="Arial"/>
                </a:endParaRPr>
              </a:p>
            </p:txBody>
          </p:sp>
          <p:sp>
            <p:nvSpPr>
              <p:cNvPr id="1889" name="Google Shape;1889;g1a68bc6828a_0_16"/>
              <p:cNvSpPr txBox="1"/>
              <p:nvPr/>
            </p:nvSpPr>
            <p:spPr>
              <a:xfrm>
                <a:off x="2569037" y="3893700"/>
                <a:ext cx="18759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Student</a:t>
                </a:r>
                <a:endParaRPr sz="1200" b="1" i="0" u="none" strike="noStrike" cap="none">
                  <a:solidFill>
                    <a:srgbClr val="000000"/>
                  </a:solidFill>
                  <a:latin typeface="Arial"/>
                  <a:ea typeface="Arial"/>
                  <a:cs typeface="Arial"/>
                  <a:sym typeface="Arial"/>
                </a:endParaRPr>
              </a:p>
            </p:txBody>
          </p:sp>
          <p:sp>
            <p:nvSpPr>
              <p:cNvPr id="1890" name="Google Shape;1890;g1a68bc6828a_0_16"/>
              <p:cNvSpPr txBox="1"/>
              <p:nvPr/>
            </p:nvSpPr>
            <p:spPr>
              <a:xfrm>
                <a:off x="5540837" y="2979300"/>
                <a:ext cx="1875900" cy="46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Statistician</a:t>
                </a:r>
                <a:endParaRPr sz="1200" b="1" i="0" u="none" strike="noStrike" cap="none">
                  <a:solidFill>
                    <a:srgbClr val="000000"/>
                  </a:solidFill>
                  <a:latin typeface="Arial"/>
                  <a:ea typeface="Arial"/>
                  <a:cs typeface="Arial"/>
                  <a:sym typeface="Arial"/>
                </a:endParaRPr>
              </a:p>
            </p:txBody>
          </p:sp>
          <p:cxnSp>
            <p:nvCxnSpPr>
              <p:cNvPr id="1891" name="Google Shape;1891;g1a68bc6828a_0_16"/>
              <p:cNvCxnSpPr>
                <a:endCxn id="1884" idx="0"/>
              </p:cNvCxnSpPr>
              <p:nvPr/>
            </p:nvCxnSpPr>
            <p:spPr>
              <a:xfrm flipH="1">
                <a:off x="2834874" y="1341300"/>
                <a:ext cx="1247100" cy="297300"/>
              </a:xfrm>
              <a:prstGeom prst="bentConnector2">
                <a:avLst/>
              </a:prstGeom>
              <a:noFill/>
              <a:ln w="9525" cap="flat" cmpd="sng">
                <a:solidFill>
                  <a:srgbClr val="595959"/>
                </a:solidFill>
                <a:prstDash val="solid"/>
                <a:round/>
                <a:headEnd type="none" w="sm" len="sm"/>
                <a:tailEnd type="none" w="sm" len="sm"/>
              </a:ln>
            </p:spPr>
          </p:cxnSp>
          <p:cxnSp>
            <p:nvCxnSpPr>
              <p:cNvPr id="1892" name="Google Shape;1892;g1a68bc6828a_0_16"/>
              <p:cNvCxnSpPr>
                <a:stCxn id="1884" idx="1"/>
                <a:endCxn id="1885" idx="0"/>
              </p:cNvCxnSpPr>
              <p:nvPr/>
            </p:nvCxnSpPr>
            <p:spPr>
              <a:xfrm flipH="1">
                <a:off x="2135512" y="2192938"/>
                <a:ext cx="207600" cy="804000"/>
              </a:xfrm>
              <a:prstGeom prst="bentConnector2">
                <a:avLst/>
              </a:prstGeom>
              <a:noFill/>
              <a:ln w="9525" cap="flat" cmpd="sng">
                <a:solidFill>
                  <a:srgbClr val="595959"/>
                </a:solidFill>
                <a:prstDash val="solid"/>
                <a:round/>
                <a:headEnd type="none" w="sm" len="sm"/>
                <a:tailEnd type="none" w="sm" len="sm"/>
              </a:ln>
            </p:spPr>
          </p:cxnSp>
          <p:cxnSp>
            <p:nvCxnSpPr>
              <p:cNvPr id="1893" name="Google Shape;1893;g1a68bc6828a_0_16"/>
              <p:cNvCxnSpPr>
                <a:stCxn id="1884" idx="3"/>
                <a:endCxn id="1883" idx="0"/>
              </p:cNvCxnSpPr>
              <p:nvPr/>
            </p:nvCxnSpPr>
            <p:spPr>
              <a:xfrm>
                <a:off x="3326636" y="2192938"/>
                <a:ext cx="180300" cy="804000"/>
              </a:xfrm>
              <a:prstGeom prst="bentConnector2">
                <a:avLst/>
              </a:prstGeom>
              <a:noFill/>
              <a:ln w="9525" cap="flat" cmpd="sng">
                <a:solidFill>
                  <a:srgbClr val="595959"/>
                </a:solidFill>
                <a:prstDash val="solid"/>
                <a:round/>
                <a:headEnd type="none" w="sm" len="sm"/>
                <a:tailEnd type="none" w="sm" len="sm"/>
              </a:ln>
            </p:spPr>
          </p:cxnSp>
          <p:cxnSp>
            <p:nvCxnSpPr>
              <p:cNvPr id="1894" name="Google Shape;1894;g1a68bc6828a_0_16"/>
              <p:cNvCxnSpPr>
                <a:endCxn id="1886" idx="0"/>
              </p:cNvCxnSpPr>
              <p:nvPr/>
            </p:nvCxnSpPr>
            <p:spPr>
              <a:xfrm>
                <a:off x="5065499" y="1341450"/>
                <a:ext cx="1413300" cy="741000"/>
              </a:xfrm>
              <a:prstGeom prst="bentConnector2">
                <a:avLst/>
              </a:prstGeom>
              <a:noFill/>
              <a:ln w="9525" cap="flat" cmpd="sng">
                <a:solidFill>
                  <a:srgbClr val="595959"/>
                </a:solidFill>
                <a:prstDash val="solid"/>
                <a:round/>
                <a:headEnd type="none" w="sm" len="sm"/>
                <a:tailEnd type="none" w="sm" len="sm"/>
              </a:ln>
            </p:spPr>
          </p:cxnSp>
        </p:grpSp>
        <p:pic>
          <p:nvPicPr>
            <p:cNvPr id="1895" name="Google Shape;1895;g1a68bc6828a_0_16"/>
            <p:cNvPicPr preferRelativeResize="0"/>
            <p:nvPr/>
          </p:nvPicPr>
          <p:blipFill rotWithShape="1">
            <a:blip r:embed="rId3">
              <a:alphaModFix/>
            </a:blip>
            <a:srcRect l="21574" t="14330" r="23555" b="23818"/>
            <a:stretch/>
          </p:blipFill>
          <p:spPr>
            <a:xfrm>
              <a:off x="4082037" y="1168050"/>
              <a:ext cx="983525" cy="1108676"/>
            </a:xfrm>
            <a:prstGeom prst="rect">
              <a:avLst/>
            </a:prstGeom>
            <a:noFill/>
            <a:ln>
              <a:noFill/>
            </a:ln>
          </p:spPr>
        </p:pic>
      </p:grpSp>
      <p:grpSp>
        <p:nvGrpSpPr>
          <p:cNvPr id="1896" name="Google Shape;1896;g1a68bc6828a_0_16" descr="Same diagram of people shown in previous slide"/>
          <p:cNvGrpSpPr/>
          <p:nvPr/>
        </p:nvGrpSpPr>
        <p:grpSpPr>
          <a:xfrm>
            <a:off x="2533134" y="3823624"/>
            <a:ext cx="3697906" cy="2225203"/>
            <a:chOff x="1340800" y="3050226"/>
            <a:chExt cx="2845200" cy="1592160"/>
          </a:xfrm>
        </p:grpSpPr>
        <p:sp>
          <p:nvSpPr>
            <p:cNvPr id="1897" name="Google Shape;1897;g1a68bc6828a_0_16"/>
            <p:cNvSpPr/>
            <p:nvPr/>
          </p:nvSpPr>
          <p:spPr>
            <a:xfrm>
              <a:off x="1340800" y="3050226"/>
              <a:ext cx="2845200" cy="1304700"/>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98" name="Google Shape;1898;g1a68bc6828a_0_16"/>
            <p:cNvSpPr txBox="1"/>
            <p:nvPr/>
          </p:nvSpPr>
          <p:spPr>
            <a:xfrm>
              <a:off x="2004334" y="4422186"/>
              <a:ext cx="1661100" cy="220200"/>
            </a:xfrm>
            <a:prstGeom prst="rect">
              <a:avLst/>
            </a:prstGeom>
            <a:noFill/>
            <a:ln w="19050"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orbel"/>
                  <a:ea typeface="Corbel"/>
                  <a:cs typeface="Corbel"/>
                  <a:sym typeface="Corbel"/>
                </a:rPr>
                <a:t>ENTERING DATA</a:t>
              </a:r>
              <a:endParaRPr sz="1400" b="1" i="0" u="none" strike="noStrike" cap="none">
                <a:solidFill>
                  <a:schemeClr val="dk1"/>
                </a:solidFill>
                <a:latin typeface="Corbel"/>
                <a:ea typeface="Corbel"/>
                <a:cs typeface="Corbel"/>
                <a:sym typeface="Corbel"/>
              </a:endParaRPr>
            </a:p>
          </p:txBody>
        </p:sp>
      </p:grpSp>
      <p:grpSp>
        <p:nvGrpSpPr>
          <p:cNvPr id="1899" name="Google Shape;1899;g1a68bc6828a_0_16">
            <a:extLst>
              <a:ext uri="{C183D7F6-B498-43B3-948B-1728B52AA6E4}">
                <adec:decorative xmlns:adec="http://schemas.microsoft.com/office/drawing/2017/decorative" val="1"/>
              </a:ext>
            </a:extLst>
          </p:cNvPr>
          <p:cNvGrpSpPr/>
          <p:nvPr/>
        </p:nvGrpSpPr>
        <p:grpSpPr>
          <a:xfrm>
            <a:off x="997352" y="1446555"/>
            <a:ext cx="4513728" cy="1823449"/>
            <a:chOff x="235353" y="1730427"/>
            <a:chExt cx="3472900" cy="1304700"/>
          </a:xfrm>
        </p:grpSpPr>
        <p:sp>
          <p:nvSpPr>
            <p:cNvPr id="1900" name="Google Shape;1900;g1a68bc6828a_0_16"/>
            <p:cNvSpPr/>
            <p:nvPr/>
          </p:nvSpPr>
          <p:spPr>
            <a:xfrm>
              <a:off x="1955353" y="1730427"/>
              <a:ext cx="1752900" cy="1304700"/>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01" name="Google Shape;1901;g1a68bc6828a_0_16"/>
            <p:cNvSpPr txBox="1"/>
            <p:nvPr/>
          </p:nvSpPr>
          <p:spPr>
            <a:xfrm>
              <a:off x="235353" y="1851750"/>
              <a:ext cx="1575900" cy="37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orbel"/>
                  <a:ea typeface="Corbel"/>
                  <a:cs typeface="Corbel"/>
                  <a:sym typeface="Corbel"/>
                </a:rPr>
                <a:t>CHECKING DATA QUALITY</a:t>
              </a:r>
              <a:endParaRPr sz="1400" b="1" i="0" u="none" strike="noStrike" cap="none">
                <a:solidFill>
                  <a:schemeClr val="dk1"/>
                </a:solidFill>
                <a:latin typeface="Corbel"/>
                <a:ea typeface="Corbel"/>
                <a:cs typeface="Corbel"/>
                <a:sym typeface="Corbel"/>
              </a:endParaRPr>
            </a:p>
          </p:txBody>
        </p:sp>
      </p:grpSp>
      <p:grpSp>
        <p:nvGrpSpPr>
          <p:cNvPr id="1902" name="Google Shape;1902;g1a68bc6828a_0_16">
            <a:extLst>
              <a:ext uri="{C183D7F6-B498-43B3-948B-1728B52AA6E4}">
                <adec:decorative xmlns:adec="http://schemas.microsoft.com/office/drawing/2017/decorative" val="1"/>
              </a:ext>
            </a:extLst>
          </p:cNvPr>
          <p:cNvGrpSpPr/>
          <p:nvPr/>
        </p:nvGrpSpPr>
        <p:grpSpPr>
          <a:xfrm>
            <a:off x="7996585" y="2552762"/>
            <a:ext cx="2334391" cy="2299713"/>
            <a:chOff x="5620621" y="2521932"/>
            <a:chExt cx="1796100" cy="1645473"/>
          </a:xfrm>
        </p:grpSpPr>
        <p:sp>
          <p:nvSpPr>
            <p:cNvPr id="1903" name="Google Shape;1903;g1a68bc6828a_0_16"/>
            <p:cNvSpPr/>
            <p:nvPr/>
          </p:nvSpPr>
          <p:spPr>
            <a:xfrm>
              <a:off x="5620621" y="2521932"/>
              <a:ext cx="1796100" cy="1304700"/>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904" name="Google Shape;1904;g1a68bc6828a_0_16"/>
            <p:cNvSpPr txBox="1"/>
            <p:nvPr/>
          </p:nvSpPr>
          <p:spPr>
            <a:xfrm>
              <a:off x="5860916" y="3947205"/>
              <a:ext cx="1315500" cy="22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orbel"/>
                  <a:ea typeface="Corbel"/>
                  <a:cs typeface="Corbel"/>
                  <a:sym typeface="Corbel"/>
                </a:rPr>
                <a:t>ANALYZING DATA</a:t>
              </a:r>
              <a:endParaRPr sz="1400" b="1" i="0" u="none" strike="noStrike" cap="none">
                <a:solidFill>
                  <a:schemeClr val="dk1"/>
                </a:solidFill>
                <a:latin typeface="Corbel"/>
                <a:ea typeface="Corbel"/>
                <a:cs typeface="Corbel"/>
                <a:sym typeface="Corbe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6"/>
                                        </p:tgtEl>
                                        <p:attrNameLst>
                                          <p:attrName>style.visibility</p:attrName>
                                        </p:attrNameLst>
                                      </p:cBhvr>
                                      <p:to>
                                        <p:strVal val="visible"/>
                                      </p:to>
                                    </p:set>
                                    <p:animEffect transition="in" filter="fade">
                                      <p:cBhvr>
                                        <p:cTn id="7" dur="1000"/>
                                        <p:tgtEl>
                                          <p:spTgt spid="18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9"/>
                                        </p:tgtEl>
                                        <p:attrNameLst>
                                          <p:attrName>style.visibility</p:attrName>
                                        </p:attrNameLst>
                                      </p:cBhvr>
                                      <p:to>
                                        <p:strVal val="visible"/>
                                      </p:to>
                                    </p:set>
                                    <p:animEffect transition="in" filter="fade">
                                      <p:cBhvr>
                                        <p:cTn id="12" dur="1000"/>
                                        <p:tgtEl>
                                          <p:spTgt spid="18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2"/>
                                        </p:tgtEl>
                                        <p:attrNameLst>
                                          <p:attrName>style.visibility</p:attrName>
                                        </p:attrNameLst>
                                      </p:cBhvr>
                                      <p:to>
                                        <p:strVal val="visible"/>
                                      </p:to>
                                    </p:set>
                                    <p:animEffect transition="in" filter="fade">
                                      <p:cBhvr>
                                        <p:cTn id="17" dur="1000"/>
                                        <p:tgtEl>
                                          <p:spTgt spid="1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2" name="Title 1">
            <a:extLst>
              <a:ext uri="{FF2B5EF4-FFF2-40B4-BE49-F238E27FC236}">
                <a16:creationId xmlns:a16="http://schemas.microsoft.com/office/drawing/2014/main" id="{6B3378C2-297B-C3D0-09F7-00E6330AE4A9}"/>
              </a:ext>
            </a:extLst>
          </p:cNvPr>
          <p:cNvSpPr>
            <a:spLocks noGrp="1"/>
          </p:cNvSpPr>
          <p:nvPr>
            <p:ph type="title"/>
          </p:nvPr>
        </p:nvSpPr>
        <p:spPr/>
        <p:txBody>
          <a:bodyPr/>
          <a:lstStyle/>
          <a:p>
            <a:pPr rtl="0"/>
            <a:r>
              <a:rPr lang="en-US" sz="3000" b="1" i="0" dirty="0">
                <a:solidFill>
                  <a:srgbClr val="1F497D"/>
                </a:solidFill>
                <a:effectLst/>
                <a:latin typeface="Corbel" panose="020B0503020204020204" pitchFamily="34" charset="0"/>
                <a:ea typeface="Corbel" panose="020B0503020204020204" pitchFamily="34" charset="0"/>
                <a:cs typeface="Corbel" panose="020B0503020204020204" pitchFamily="34" charset="0"/>
              </a:rPr>
              <a:t>Roles: Documenting Responsibilities</a:t>
            </a:r>
            <a:endParaRPr lang="en-US" dirty="0">
              <a:effectLst/>
            </a:endParaRPr>
          </a:p>
          <a:p>
            <a:endParaRPr lang="en-US" dirty="0"/>
          </a:p>
        </p:txBody>
      </p:sp>
      <p:sp>
        <p:nvSpPr>
          <p:cNvPr id="1910" name="Google Shape;1910;g1a68bc6828a_0_49"/>
          <p:cNvSpPr txBox="1"/>
          <p:nvPr/>
        </p:nvSpPr>
        <p:spPr>
          <a:xfrm>
            <a:off x="817013" y="1690012"/>
            <a:ext cx="10161600" cy="33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b="1">
                <a:solidFill>
                  <a:schemeClr val="dk1"/>
                </a:solidFill>
                <a:latin typeface="Corbel"/>
                <a:ea typeface="Corbel"/>
                <a:cs typeface="Corbel"/>
                <a:sym typeface="Corbel"/>
              </a:rPr>
              <a:t>Responsibilities</a:t>
            </a:r>
            <a:r>
              <a:rPr lang="en-US" sz="2200" b="1">
                <a:solidFill>
                  <a:srgbClr val="580F8B"/>
                </a:solidFill>
                <a:latin typeface="Corbel"/>
                <a:ea typeface="Corbel"/>
                <a:cs typeface="Corbel"/>
                <a:sym typeface="Corbel"/>
              </a:rPr>
              <a:t>:</a:t>
            </a:r>
            <a:endParaRPr sz="2200" b="1">
              <a:solidFill>
                <a:srgbClr val="580F8B"/>
              </a:solidFill>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Collects data at site</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Enters data into database </a:t>
            </a:r>
            <a:endParaRPr sz="2200">
              <a:latin typeface="Corbel"/>
              <a:ea typeface="Corbel"/>
              <a:cs typeface="Corbel"/>
              <a:sym typeface="Corbel"/>
            </a:endParaRPr>
          </a:p>
          <a:p>
            <a:pPr marL="0" lvl="0" indent="0" algn="l" rtl="0">
              <a:lnSpc>
                <a:spcPct val="115000"/>
              </a:lnSpc>
              <a:spcBef>
                <a:spcPts val="1600"/>
              </a:spcBef>
              <a:spcAft>
                <a:spcPts val="0"/>
              </a:spcAft>
              <a:buNone/>
            </a:pPr>
            <a:r>
              <a:rPr lang="en-US" sz="2200" b="1">
                <a:solidFill>
                  <a:schemeClr val="dk1"/>
                </a:solidFill>
                <a:latin typeface="Corbel"/>
                <a:ea typeface="Corbel"/>
                <a:cs typeface="Corbel"/>
                <a:sym typeface="Corbel"/>
              </a:rPr>
              <a:t>Training needs</a:t>
            </a:r>
            <a:r>
              <a:rPr lang="en-US" sz="2200" b="1">
                <a:solidFill>
                  <a:srgbClr val="580F8B"/>
                </a:solidFill>
                <a:latin typeface="Corbel"/>
                <a:ea typeface="Corbel"/>
                <a:cs typeface="Corbel"/>
                <a:sym typeface="Corbel"/>
              </a:rPr>
              <a:t>:</a:t>
            </a:r>
            <a:endParaRPr sz="2200" b="1">
              <a:solidFill>
                <a:srgbClr val="580F8B"/>
              </a:solidFill>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Protocol training</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IRB training</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Data entry training</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Database training</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CITI Training</a:t>
            </a:r>
            <a:endParaRPr sz="2200">
              <a:latin typeface="Corbel"/>
              <a:ea typeface="Corbel"/>
              <a:cs typeface="Corbel"/>
              <a:sym typeface="Corbel"/>
            </a:endParaRPr>
          </a:p>
          <a:p>
            <a:pPr marL="457200" lvl="0" indent="-368300" algn="l" rtl="0">
              <a:lnSpc>
                <a:spcPct val="115000"/>
              </a:lnSpc>
              <a:spcBef>
                <a:spcPts val="0"/>
              </a:spcBef>
              <a:spcAft>
                <a:spcPts val="0"/>
              </a:spcAft>
              <a:buSzPts val="2200"/>
              <a:buFont typeface="Corbel"/>
              <a:buChar char="●"/>
            </a:pPr>
            <a:r>
              <a:rPr lang="en-US" sz="2200">
                <a:latin typeface="Corbel"/>
                <a:ea typeface="Corbel"/>
                <a:cs typeface="Corbel"/>
                <a:sym typeface="Corbel"/>
              </a:rPr>
              <a:t>Responsible conduct of research</a:t>
            </a:r>
            <a:endParaRPr sz="2200">
              <a:latin typeface="Corbel"/>
              <a:ea typeface="Corbel"/>
              <a:cs typeface="Corbel"/>
              <a:sym typeface="Corbel"/>
            </a:endParaRPr>
          </a:p>
          <a:p>
            <a:pPr marL="0" lvl="0" indent="0" algn="l" rtl="0">
              <a:lnSpc>
                <a:spcPct val="115000"/>
              </a:lnSpc>
              <a:spcBef>
                <a:spcPts val="1600"/>
              </a:spcBef>
              <a:spcAft>
                <a:spcPts val="1600"/>
              </a:spcAft>
              <a:buNone/>
            </a:pPr>
            <a:endParaRPr>
              <a:latin typeface="Proxima Nova"/>
              <a:ea typeface="Proxima Nova"/>
              <a:cs typeface="Proxima Nova"/>
              <a:sym typeface="Proxima Nova"/>
            </a:endParaRPr>
          </a:p>
        </p:txBody>
      </p:sp>
      <p:sp>
        <p:nvSpPr>
          <p:cNvPr id="1913" name="Google Shape;1913;g1a68bc6828a_0_49" descr="Green arrow facing left, connecting Research Assistant on the right to Responsibilities and Training Needs on the left"/>
          <p:cNvSpPr/>
          <p:nvPr/>
        </p:nvSpPr>
        <p:spPr>
          <a:xfrm>
            <a:off x="4552315" y="3759525"/>
            <a:ext cx="2134800" cy="542400"/>
          </a:xfrm>
          <a:prstGeom prst="leftArrow">
            <a:avLst>
              <a:gd name="adj1" fmla="val 50000"/>
              <a:gd name="adj2" fmla="val 50000"/>
            </a:avLst>
          </a:prstGeom>
          <a:solidFill>
            <a:schemeClr val="accent4"/>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1" name="Google Shape;1911;g1a68bc6828a_0_49" descr="Icon of Research Assistant"/>
          <p:cNvPicPr preferRelativeResize="0"/>
          <p:nvPr/>
        </p:nvPicPr>
        <p:blipFill rotWithShape="1">
          <a:blip r:embed="rId3">
            <a:alphaModFix/>
          </a:blip>
          <a:srcRect l="21573" t="14329" r="23559" b="23823"/>
          <a:stretch/>
        </p:blipFill>
        <p:spPr>
          <a:xfrm>
            <a:off x="8116524" y="1554071"/>
            <a:ext cx="2041543" cy="2563229"/>
          </a:xfrm>
          <a:prstGeom prst="rect">
            <a:avLst/>
          </a:prstGeom>
          <a:noFill/>
          <a:ln>
            <a:noFill/>
          </a:ln>
        </p:spPr>
      </p:pic>
      <p:sp>
        <p:nvSpPr>
          <p:cNvPr id="1912" name="Google Shape;1912;g1a68bc6828a_0_49"/>
          <p:cNvSpPr txBox="1"/>
          <p:nvPr/>
        </p:nvSpPr>
        <p:spPr>
          <a:xfrm>
            <a:off x="7912359" y="3691076"/>
            <a:ext cx="2449800" cy="6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Corbel"/>
                <a:ea typeface="Corbel"/>
                <a:cs typeface="Corbel"/>
                <a:sym typeface="Corbel"/>
              </a:rPr>
              <a:t>Research Assistant</a:t>
            </a:r>
            <a:endParaRPr sz="1800" b="1">
              <a:latin typeface="Corbel"/>
              <a:ea typeface="Corbel"/>
              <a:cs typeface="Corbel"/>
              <a:sym typeface="Corbe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g1a68bc6828a_0_101"/>
          <p:cNvSpPr txBox="1">
            <a:spLocks noGrp="1"/>
          </p:cNvSpPr>
          <p:nvPr>
            <p:ph type="title"/>
          </p:nvPr>
        </p:nvSpPr>
        <p:spPr>
          <a:xfrm>
            <a:off x="415600" y="421233"/>
            <a:ext cx="11360700" cy="1108500"/>
          </a:xfrm>
          <a:prstGeom prst="rect">
            <a:avLst/>
          </a:prstGeom>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1100"/>
              <a:buFont typeface="Arial"/>
              <a:buNone/>
            </a:pPr>
            <a:r>
              <a:rPr lang="en-US" dirty="0"/>
              <a:t>Responsibility Assignment Matrix </a:t>
            </a:r>
            <a:endParaRPr dirty="0"/>
          </a:p>
        </p:txBody>
      </p:sp>
      <p:sp>
        <p:nvSpPr>
          <p:cNvPr id="1921" name="Google Shape;1921;g1a68bc6828a_0_101"/>
          <p:cNvSpPr txBox="1">
            <a:spLocks noGrp="1"/>
          </p:cNvSpPr>
          <p:nvPr>
            <p:ph type="body" idx="1"/>
          </p:nvPr>
        </p:nvSpPr>
        <p:spPr>
          <a:xfrm>
            <a:off x="508125" y="2142483"/>
            <a:ext cx="11360700" cy="4472100"/>
          </a:xfrm>
          <a:prstGeom prst="rect">
            <a:avLst/>
          </a:prstGeom>
        </p:spPr>
        <p:txBody>
          <a:bodyPr spcFirstLastPara="1" wrap="square" lIns="0" tIns="0" rIns="0" bIns="0" anchor="t" anchorCtr="0">
            <a:noAutofit/>
          </a:bodyPr>
          <a:lstStyle/>
          <a:p>
            <a:pPr marL="457200" lvl="0" indent="-371475" algn="l" rtl="0">
              <a:spcBef>
                <a:spcPts val="1100"/>
              </a:spcBef>
              <a:spcAft>
                <a:spcPts val="0"/>
              </a:spcAft>
              <a:buSzPts val="2250"/>
              <a:buChar char="•"/>
            </a:pPr>
            <a:r>
              <a:rPr lang="en-US" sz="2250"/>
              <a:t>A RACI (Responsible, Accountable, Consulted, Informed) chart is a tool that can support ensuring clarity on job roles and responsibilities. </a:t>
            </a:r>
            <a:br>
              <a:rPr lang="en-US" sz="2250"/>
            </a:br>
            <a:endParaRPr sz="2250"/>
          </a:p>
          <a:p>
            <a:pPr marL="457200" lvl="0" indent="-371475" algn="l" rtl="0">
              <a:spcBef>
                <a:spcPts val="0"/>
              </a:spcBef>
              <a:spcAft>
                <a:spcPts val="0"/>
              </a:spcAft>
              <a:buSzPts val="2250"/>
              <a:buChar char="•"/>
            </a:pPr>
            <a:r>
              <a:rPr lang="en-US" sz="2250"/>
              <a:t>A RACI is a type of responsibility matrix or responsibility assignment matrix that assists in alleviating role confusion. </a:t>
            </a:r>
            <a:br>
              <a:rPr lang="en-US" sz="2250"/>
            </a:br>
            <a:endParaRPr sz="2250"/>
          </a:p>
          <a:p>
            <a:pPr marL="457200" lvl="0" indent="-371475" algn="l" rtl="0">
              <a:spcBef>
                <a:spcPts val="0"/>
              </a:spcBef>
              <a:spcAft>
                <a:spcPts val="0"/>
              </a:spcAft>
              <a:buSzPts val="2250"/>
              <a:buChar char="•"/>
            </a:pPr>
            <a:r>
              <a:rPr lang="en-US" sz="2250"/>
              <a:t>A RACI matrix is a standard document and best practice used to map out and document the key activities and deliverables for the project and the individuals or groups that have responsibility for their completion, signoff, and awareness.</a:t>
            </a:r>
            <a:endParaRPr sz="2250"/>
          </a:p>
          <a:p>
            <a:pPr marL="0" lvl="0" indent="0" algn="l" rtl="0">
              <a:spcBef>
                <a:spcPts val="1100"/>
              </a:spcBef>
              <a:spcAft>
                <a:spcPts val="0"/>
              </a:spcAft>
              <a:buNone/>
            </a:pPr>
            <a:endParaRPr sz="2250">
              <a:solidFill>
                <a:srgbClr val="555555"/>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g1a20c08e4fc_0_17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Allowable Costs for Data Management and Sharing</a:t>
            </a:r>
            <a:endParaRPr/>
          </a:p>
        </p:txBody>
      </p:sp>
      <p:sp>
        <p:nvSpPr>
          <p:cNvPr id="1928" name="Google Shape;1928;g1a20c08e4fc_0_17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900">
                <a:solidFill>
                  <a:srgbClr val="212121"/>
                </a:solidFill>
                <a:highlight>
                  <a:srgbClr val="FFFFFF"/>
                </a:highlight>
              </a:rPr>
              <a:t>Costs associated with data curation, preservation, and management are allowable costs and can be factored into the budget justification</a:t>
            </a:r>
            <a:endParaRPr sz="1900">
              <a:solidFill>
                <a:srgbClr val="212121"/>
              </a:solidFill>
              <a:highlight>
                <a:srgbClr val="FFFFFF"/>
              </a:highlight>
            </a:endParaRPr>
          </a:p>
          <a:p>
            <a:pPr marL="457200" lvl="0" indent="-344535" algn="l" rtl="0">
              <a:lnSpc>
                <a:spcPct val="115000"/>
              </a:lnSpc>
              <a:spcBef>
                <a:spcPts val="600"/>
              </a:spcBef>
              <a:spcAft>
                <a:spcPts val="0"/>
              </a:spcAft>
              <a:buClr>
                <a:srgbClr val="212529"/>
              </a:buClr>
              <a:buSzPts val="1826"/>
              <a:buFont typeface="Corbel"/>
              <a:buChar char="●"/>
            </a:pPr>
            <a:r>
              <a:rPr lang="en-US" sz="1825">
                <a:solidFill>
                  <a:srgbClr val="212529"/>
                </a:solidFill>
                <a:highlight>
                  <a:srgbClr val="FFFFFF"/>
                </a:highlight>
              </a:rPr>
              <a:t>Curating data</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Developing supporting documentation</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Formatting data according to accepted community standards, or for transmission to and storage at a selected repository for long-term preservation and access</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De-identifying data</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Preparing metadata to foster discoverability, interpretation, and reuse</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Local data management considerations</a:t>
            </a:r>
            <a:endParaRPr sz="1825">
              <a:solidFill>
                <a:srgbClr val="212529"/>
              </a:solidFill>
              <a:highlight>
                <a:srgbClr val="FFFFFF"/>
              </a:highlight>
            </a:endParaRPr>
          </a:p>
          <a:p>
            <a:pPr marL="457200" lvl="0" indent="-344535" algn="l" rtl="0">
              <a:lnSpc>
                <a:spcPct val="115000"/>
              </a:lnSpc>
              <a:spcBef>
                <a:spcPts val="0"/>
              </a:spcBef>
              <a:spcAft>
                <a:spcPts val="0"/>
              </a:spcAft>
              <a:buClr>
                <a:srgbClr val="212529"/>
              </a:buClr>
              <a:buSzPts val="1826"/>
              <a:buFont typeface="Corbel"/>
              <a:buChar char="●"/>
            </a:pPr>
            <a:r>
              <a:rPr lang="en-US" sz="1825">
                <a:solidFill>
                  <a:srgbClr val="212529"/>
                </a:solidFill>
                <a:highlight>
                  <a:srgbClr val="FFFFFF"/>
                </a:highlight>
              </a:rPr>
              <a:t>Preserving and sharing data through established repositories, such as data deposit fees.</a:t>
            </a:r>
            <a:endParaRPr sz="1825">
              <a:solidFill>
                <a:srgbClr val="212529"/>
              </a:solidFill>
              <a:highlight>
                <a:srgbClr val="FFFFFF"/>
              </a:highlight>
            </a:endParaRPr>
          </a:p>
          <a:p>
            <a:pPr marL="0" lvl="0" indent="0" algn="l" rtl="0">
              <a:lnSpc>
                <a:spcPct val="115000"/>
              </a:lnSpc>
              <a:spcBef>
                <a:spcPts val="1200"/>
              </a:spcBef>
              <a:spcAft>
                <a:spcPts val="0"/>
              </a:spcAft>
              <a:buNone/>
            </a:pPr>
            <a:r>
              <a:rPr lang="en-US" sz="1825" u="sng">
                <a:solidFill>
                  <a:schemeClr val="hlink"/>
                </a:solidFill>
                <a:highlight>
                  <a:srgbClr val="FFFFFF"/>
                </a:highlight>
                <a:hlinkClick r:id="rId3"/>
              </a:rPr>
              <a:t>Budgeting for Data Management and Sharing</a:t>
            </a:r>
            <a:r>
              <a:rPr lang="en-US" sz="1825">
                <a:solidFill>
                  <a:srgbClr val="212529"/>
                </a:solidFill>
                <a:highlight>
                  <a:srgbClr val="FFFFFF"/>
                </a:highlight>
              </a:rPr>
              <a:t> </a:t>
            </a:r>
            <a:endParaRPr sz="1825">
              <a:solidFill>
                <a:srgbClr val="212529"/>
              </a:solidFill>
              <a:highlight>
                <a:srgbClr val="FFFFFF"/>
              </a:highlight>
            </a:endParaRPr>
          </a:p>
          <a:p>
            <a:pPr marL="0" lvl="0" indent="0" algn="l" rtl="0">
              <a:lnSpc>
                <a:spcPct val="115000"/>
              </a:lnSpc>
              <a:spcBef>
                <a:spcPts val="1200"/>
              </a:spcBef>
              <a:spcAft>
                <a:spcPts val="0"/>
              </a:spcAft>
              <a:buNone/>
            </a:pPr>
            <a:endParaRPr>
              <a:solidFill>
                <a:srgbClr val="212121"/>
              </a:solidFill>
              <a:highlight>
                <a:srgbClr val="FFFFFF"/>
              </a:highlight>
            </a:endParaRPr>
          </a:p>
          <a:p>
            <a:pPr marL="0" lvl="0" indent="0" algn="l" rtl="0">
              <a:spcBef>
                <a:spcPts val="1400"/>
              </a:spcBef>
              <a:spcAft>
                <a:spcPts val="0"/>
              </a:spcAft>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g1b24996bfaf_0_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dk2"/>
                </a:solidFill>
              </a:rPr>
              <a:t>Unallowable Costs</a:t>
            </a:r>
            <a:endParaRPr>
              <a:solidFill>
                <a:schemeClr val="dk2"/>
              </a:solidFill>
            </a:endParaRPr>
          </a:p>
        </p:txBody>
      </p:sp>
      <p:sp>
        <p:nvSpPr>
          <p:cNvPr id="1935" name="Google Shape;1935;g1b24996bfaf_0_2"/>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r>
              <a:rPr lang="en-US"/>
              <a:t>Budget requests must NOT include:</a:t>
            </a:r>
            <a:br>
              <a:rPr lang="en-US"/>
            </a:br>
            <a:endParaRPr/>
          </a:p>
          <a:p>
            <a:pPr marL="457200" lvl="0" indent="-342900" algn="l" rtl="0">
              <a:lnSpc>
                <a:spcPct val="150000"/>
              </a:lnSpc>
              <a:spcBef>
                <a:spcPts val="1400"/>
              </a:spcBef>
              <a:spcAft>
                <a:spcPts val="0"/>
              </a:spcAft>
              <a:buSzPts val="1800"/>
              <a:buChar char="•"/>
            </a:pPr>
            <a:r>
              <a:rPr lang="en-US" sz="1800"/>
              <a:t>Infrastructure costs that are included in institutional overhead (for instance, Facilities and Administrative costs) </a:t>
            </a:r>
            <a:endParaRPr sz="1800"/>
          </a:p>
          <a:p>
            <a:pPr marL="457200" lvl="0" indent="-342900" algn="l" rtl="0">
              <a:lnSpc>
                <a:spcPct val="150000"/>
              </a:lnSpc>
              <a:spcBef>
                <a:spcPts val="0"/>
              </a:spcBef>
              <a:spcAft>
                <a:spcPts val="0"/>
              </a:spcAft>
              <a:buSzPts val="1800"/>
              <a:buChar char="•"/>
            </a:pPr>
            <a:r>
              <a:rPr lang="en-US" sz="1800"/>
              <a:t>Costs associated with the routine conduct of research, including costs associated with collecting or gaining access to research data. </a:t>
            </a:r>
            <a:endParaRPr sz="1800"/>
          </a:p>
          <a:p>
            <a:pPr marL="457200" lvl="0" indent="-342900" algn="l" rtl="0">
              <a:lnSpc>
                <a:spcPct val="150000"/>
              </a:lnSpc>
              <a:spcBef>
                <a:spcPts val="0"/>
              </a:spcBef>
              <a:spcAft>
                <a:spcPts val="0"/>
              </a:spcAft>
              <a:buSzPts val="1800"/>
              <a:buChar char="•"/>
            </a:pPr>
            <a:r>
              <a:rPr lang="en-US" sz="1800"/>
              <a:t>Costs that are double charged or inconsistently charged as both direct and indirect costs </a:t>
            </a:r>
            <a:endParaRPr sz="1800"/>
          </a:p>
          <a:p>
            <a:pPr marL="457200" lvl="0" indent="0" algn="l" rtl="0">
              <a:lnSpc>
                <a:spcPct val="150000"/>
              </a:lnSpc>
              <a:spcBef>
                <a:spcPts val="1400"/>
              </a:spcBef>
              <a:spcAft>
                <a:spcPts val="0"/>
              </a:spcAft>
              <a:buNone/>
            </a:pPr>
            <a:endParaRPr sz="1600"/>
          </a:p>
          <a:p>
            <a:pPr marL="0" lvl="0" indent="0" algn="l" rtl="0">
              <a:spcBef>
                <a:spcPts val="1400"/>
              </a:spcBef>
              <a:spcAft>
                <a:spcPts val="0"/>
              </a:spcAft>
              <a:buNone/>
            </a:pPr>
            <a:endParaRPr/>
          </a:p>
          <a:p>
            <a:pPr marL="457200" lvl="0" indent="0" algn="l" rtl="0">
              <a:spcBef>
                <a:spcPts val="1400"/>
              </a:spcBef>
              <a:spcAft>
                <a:spcPts val="0"/>
              </a:spcAft>
              <a:buNone/>
            </a:pPr>
            <a:endParaRPr/>
          </a:p>
        </p:txBody>
      </p:sp>
      <p:sp>
        <p:nvSpPr>
          <p:cNvPr id="1936" name="Google Shape;1936;g1b24996bfaf_0_2"/>
          <p:cNvSpPr txBox="1"/>
          <p:nvPr/>
        </p:nvSpPr>
        <p:spPr>
          <a:xfrm>
            <a:off x="1375950" y="5480400"/>
            <a:ext cx="944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latin typeface="Corbel"/>
                <a:ea typeface="Corbel"/>
                <a:cs typeface="Corbel"/>
                <a:sym typeface="Corbel"/>
                <a:hlinkClick r:id="rId3"/>
              </a:rPr>
              <a:t>https://sharing.nih.gov/data-management-and-sharing-policy/planning-and-budgeting-for-data-management-and-sharing/budgeting-for-data-management-sharing</a:t>
            </a:r>
            <a:endParaRPr>
              <a:latin typeface="Corbel"/>
              <a:ea typeface="Corbel"/>
              <a:cs typeface="Corbel"/>
              <a:sym typeface="Corbe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g17ff811522a_0_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Breakout #3: DMP Assignments</a:t>
            </a:r>
            <a:endParaRPr/>
          </a:p>
        </p:txBody>
      </p:sp>
      <p:sp>
        <p:nvSpPr>
          <p:cNvPr id="1957" name="Google Shape;1957;g17ff811522a_0_8"/>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Clr>
                <a:schemeClr val="dk1"/>
              </a:buClr>
              <a:buSzPts val="1100"/>
              <a:buFont typeface="Arial"/>
              <a:buNone/>
            </a:pPr>
            <a:endParaRPr b="1"/>
          </a:p>
          <a:p>
            <a:pPr marL="457200" lvl="0" indent="-320040" algn="l" rtl="0">
              <a:spcBef>
                <a:spcPts val="1400"/>
              </a:spcBef>
              <a:spcAft>
                <a:spcPts val="0"/>
              </a:spcAft>
              <a:buSzPts val="1440"/>
              <a:buAutoNum type="arabicPeriod"/>
            </a:pPr>
            <a:r>
              <a:rPr lang="en-US"/>
              <a:t>Choose one of the six elements of the NIH DMSP</a:t>
            </a:r>
            <a:br>
              <a:rPr lang="en-US"/>
            </a:br>
            <a:endParaRPr/>
          </a:p>
          <a:p>
            <a:pPr marL="457200" lvl="0" indent="-320040" algn="l" rtl="0">
              <a:spcBef>
                <a:spcPts val="0"/>
              </a:spcBef>
              <a:spcAft>
                <a:spcPts val="0"/>
              </a:spcAft>
              <a:buSzPts val="1440"/>
              <a:buAutoNum type="arabicPeriod"/>
            </a:pPr>
            <a:r>
              <a:rPr lang="en-US"/>
              <a:t>Review the sample NIH Data Sharing Plan provided, and identify all the text in the data sharing plan which would go into the element that you chose</a:t>
            </a:r>
            <a:br>
              <a:rPr lang="en-US"/>
            </a:br>
            <a:endParaRPr/>
          </a:p>
          <a:p>
            <a:pPr marL="457200" lvl="0" indent="-320040" algn="l" rtl="0">
              <a:spcBef>
                <a:spcPts val="0"/>
              </a:spcBef>
              <a:spcAft>
                <a:spcPts val="0"/>
              </a:spcAft>
              <a:buSzPts val="1440"/>
              <a:buAutoNum type="arabicPeriod"/>
            </a:pPr>
            <a:r>
              <a:rPr lang="en-US"/>
              <a:t>Identify all the information needed for the NIH DMS Policy that is not in the sample data sharing plan. </a:t>
            </a:r>
            <a:endParaRPr/>
          </a:p>
          <a:p>
            <a:pPr marL="0" lvl="0" indent="0" algn="l" rtl="0">
              <a:spcBef>
                <a:spcPts val="1400"/>
              </a:spcBef>
              <a:spcAft>
                <a:spcPts val="0"/>
              </a:spcAft>
              <a:buClr>
                <a:schemeClr val="dk1"/>
              </a:buClr>
              <a:buSzPts val="1100"/>
              <a:buFont typeface="Arial"/>
              <a:buNone/>
            </a:pPr>
            <a:endParaRPr b="1"/>
          </a:p>
          <a:p>
            <a:pPr marL="0" lvl="0" indent="0" algn="l" rtl="0">
              <a:spcBef>
                <a:spcPts val="1400"/>
              </a:spcBef>
              <a:spcAft>
                <a:spcPts val="0"/>
              </a:spcAft>
              <a:buNone/>
            </a:pPr>
            <a:endParaRPr b="1"/>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g1858ab3ccb2_0_172"/>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t>Break 3</a:t>
            </a:r>
            <a:endParaRPr dirty="0"/>
          </a:p>
        </p:txBody>
      </p:sp>
      <p:sp>
        <p:nvSpPr>
          <p:cNvPr id="1964" name="Google Shape;1964;g1858ab3ccb2_0_172"/>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r>
              <a:rPr lang="en-US"/>
              <a:t>Please return at 4:00 PM (Eastern)</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g1858ab3ccb2_0_178"/>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Practice Critique</a:t>
            </a:r>
            <a:endParaRPr/>
          </a:p>
        </p:txBody>
      </p:sp>
      <p:sp>
        <p:nvSpPr>
          <p:cNvPr id="1971" name="Google Shape;1971;g1858ab3ccb2_0_178"/>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0"/>
        <p:cNvGrpSpPr/>
        <p:nvPr/>
      </p:nvGrpSpPr>
      <p:grpSpPr>
        <a:xfrm>
          <a:off x="0" y="0"/>
          <a:ext cx="0" cy="0"/>
          <a:chOff x="0" y="0"/>
          <a:chExt cx="0" cy="0"/>
        </a:xfrm>
      </p:grpSpPr>
      <p:sp>
        <p:nvSpPr>
          <p:cNvPr id="431" name="Google Shape;431;g1b0571cebe9_1_118"/>
          <p:cNvSpPr txBox="1">
            <a:spLocks noGrp="1"/>
          </p:cNvSpPr>
          <p:nvPr>
            <p:ph type="title"/>
          </p:nvPr>
        </p:nvSpPr>
        <p:spPr>
          <a:xfrm>
            <a:off x="1143000" y="-3048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Elements of a DMSP</a:t>
            </a:r>
            <a:endParaRPr dirty="0"/>
          </a:p>
        </p:txBody>
      </p:sp>
      <p:grpSp>
        <p:nvGrpSpPr>
          <p:cNvPr id="432" name="Google Shape;432;g1b0571cebe9_1_118">
            <a:extLst>
              <a:ext uri="{C183D7F6-B498-43B3-948B-1728B52AA6E4}">
                <adec:decorative xmlns:adec="http://schemas.microsoft.com/office/drawing/2017/decorative" val="1"/>
              </a:ext>
            </a:extLst>
          </p:cNvPr>
          <p:cNvGrpSpPr/>
          <p:nvPr/>
        </p:nvGrpSpPr>
        <p:grpSpPr>
          <a:xfrm>
            <a:off x="2071607" y="1100873"/>
            <a:ext cx="7166646" cy="4197040"/>
            <a:chOff x="809544" y="2218"/>
            <a:chExt cx="7166646" cy="4197040"/>
          </a:xfrm>
        </p:grpSpPr>
        <p:sp>
          <p:nvSpPr>
            <p:cNvPr id="433" name="Google Shape;433;g1b0571cebe9_1_118"/>
            <p:cNvSpPr/>
            <p:nvPr/>
          </p:nvSpPr>
          <p:spPr>
            <a:xfrm>
              <a:off x="1118383"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1b0571cebe9_1_118"/>
            <p:cNvSpPr/>
            <p:nvPr/>
          </p:nvSpPr>
          <p:spPr>
            <a:xfrm>
              <a:off x="1324276" y="208111"/>
              <a:ext cx="554326" cy="55432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1b0571cebe9_1_118"/>
            <p:cNvSpPr/>
            <p:nvPr/>
          </p:nvSpPr>
          <p:spPr>
            <a:xfrm>
              <a:off x="809544"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1b0571cebe9_1_118"/>
            <p:cNvSpPr txBox="1"/>
            <p:nvPr/>
          </p:nvSpPr>
          <p:spPr>
            <a:xfrm>
              <a:off x="809544"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Description of the data plus metadata and documentation</a:t>
              </a:r>
              <a:endParaRPr sz="1300" cap="none">
                <a:solidFill>
                  <a:schemeClr val="dk1"/>
                </a:solidFill>
                <a:latin typeface="Century Schoolbook"/>
                <a:ea typeface="Century Schoolbook"/>
                <a:cs typeface="Century Schoolbook"/>
                <a:sym typeface="Century Schoolbook"/>
              </a:endParaRPr>
            </a:p>
          </p:txBody>
        </p:sp>
        <p:sp>
          <p:nvSpPr>
            <p:cNvPr id="437" name="Google Shape;437;g1b0571cebe9_1_118"/>
            <p:cNvSpPr/>
            <p:nvPr/>
          </p:nvSpPr>
          <p:spPr>
            <a:xfrm>
              <a:off x="2979335"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1b0571cebe9_1_118"/>
            <p:cNvSpPr/>
            <p:nvPr/>
          </p:nvSpPr>
          <p:spPr>
            <a:xfrm>
              <a:off x="3185228" y="208111"/>
              <a:ext cx="554326" cy="55432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1b0571cebe9_1_118"/>
            <p:cNvSpPr/>
            <p:nvPr/>
          </p:nvSpPr>
          <p:spPr>
            <a:xfrm>
              <a:off x="2670496"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1b0571cebe9_1_118"/>
            <p:cNvSpPr txBox="1"/>
            <p:nvPr/>
          </p:nvSpPr>
          <p:spPr>
            <a:xfrm>
              <a:off x="2670496"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Related tools, software, code, etc</a:t>
              </a:r>
              <a:endParaRPr sz="1300" cap="none">
                <a:solidFill>
                  <a:schemeClr val="dk1"/>
                </a:solidFill>
                <a:latin typeface="Century Schoolbook"/>
                <a:ea typeface="Century Schoolbook"/>
                <a:cs typeface="Century Schoolbook"/>
                <a:sym typeface="Century Schoolbook"/>
              </a:endParaRPr>
            </a:p>
          </p:txBody>
        </p:sp>
        <p:sp>
          <p:nvSpPr>
            <p:cNvPr id="441" name="Google Shape;441;g1b0571cebe9_1_118"/>
            <p:cNvSpPr/>
            <p:nvPr/>
          </p:nvSpPr>
          <p:spPr>
            <a:xfrm>
              <a:off x="4840287"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1b0571cebe9_1_118"/>
            <p:cNvSpPr/>
            <p:nvPr/>
          </p:nvSpPr>
          <p:spPr>
            <a:xfrm>
              <a:off x="5046180" y="208111"/>
              <a:ext cx="554326" cy="55432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1b0571cebe9_1_118"/>
            <p:cNvSpPr/>
            <p:nvPr/>
          </p:nvSpPr>
          <p:spPr>
            <a:xfrm>
              <a:off x="4531449"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1b0571cebe9_1_118"/>
            <p:cNvSpPr txBox="1"/>
            <p:nvPr/>
          </p:nvSpPr>
          <p:spPr>
            <a:xfrm>
              <a:off x="4531449"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Standards for the data/metadata</a:t>
              </a:r>
              <a:endParaRPr sz="1300" cap="none">
                <a:solidFill>
                  <a:schemeClr val="dk1"/>
                </a:solidFill>
                <a:latin typeface="Century Schoolbook"/>
                <a:ea typeface="Century Schoolbook"/>
                <a:cs typeface="Century Schoolbook"/>
                <a:sym typeface="Century Schoolbook"/>
              </a:endParaRPr>
            </a:p>
          </p:txBody>
        </p:sp>
        <p:sp>
          <p:nvSpPr>
            <p:cNvPr id="445" name="Google Shape;445;g1b0571cebe9_1_118"/>
            <p:cNvSpPr/>
            <p:nvPr/>
          </p:nvSpPr>
          <p:spPr>
            <a:xfrm>
              <a:off x="6701240"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g1b0571cebe9_1_118"/>
            <p:cNvSpPr/>
            <p:nvPr/>
          </p:nvSpPr>
          <p:spPr>
            <a:xfrm>
              <a:off x="6907132" y="208111"/>
              <a:ext cx="554326" cy="55432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1b0571cebe9_1_118"/>
            <p:cNvSpPr/>
            <p:nvPr/>
          </p:nvSpPr>
          <p:spPr>
            <a:xfrm>
              <a:off x="6392401"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1b0571cebe9_1_118"/>
            <p:cNvSpPr txBox="1"/>
            <p:nvPr/>
          </p:nvSpPr>
          <p:spPr>
            <a:xfrm>
              <a:off x="6392401"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Data preservation, access, and associated timelines</a:t>
              </a:r>
              <a:endParaRPr sz="1300" cap="none">
                <a:solidFill>
                  <a:schemeClr val="dk1"/>
                </a:solidFill>
                <a:latin typeface="Century Schoolbook"/>
                <a:ea typeface="Century Schoolbook"/>
                <a:cs typeface="Century Schoolbook"/>
                <a:sym typeface="Century Schoolbook"/>
              </a:endParaRPr>
            </a:p>
          </p:txBody>
        </p:sp>
        <p:sp>
          <p:nvSpPr>
            <p:cNvPr id="449" name="Google Shape;449;g1b0571cebe9_1_118"/>
            <p:cNvSpPr/>
            <p:nvPr/>
          </p:nvSpPr>
          <p:spPr>
            <a:xfrm>
              <a:off x="2979335" y="2298712"/>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1b0571cebe9_1_118"/>
            <p:cNvSpPr/>
            <p:nvPr/>
          </p:nvSpPr>
          <p:spPr>
            <a:xfrm>
              <a:off x="3185228" y="2504605"/>
              <a:ext cx="554326" cy="554326"/>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1b0571cebe9_1_118"/>
            <p:cNvSpPr/>
            <p:nvPr/>
          </p:nvSpPr>
          <p:spPr>
            <a:xfrm>
              <a:off x="2670496" y="3565743"/>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1b0571cebe9_1_118"/>
            <p:cNvSpPr txBox="1"/>
            <p:nvPr/>
          </p:nvSpPr>
          <p:spPr>
            <a:xfrm>
              <a:off x="2670496" y="3565743"/>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Access, distribution, and reuse considerations</a:t>
              </a:r>
              <a:endParaRPr sz="1300" cap="none">
                <a:solidFill>
                  <a:schemeClr val="dk1"/>
                </a:solidFill>
                <a:latin typeface="Century Schoolbook"/>
                <a:ea typeface="Century Schoolbook"/>
                <a:cs typeface="Century Schoolbook"/>
                <a:sym typeface="Century Schoolbook"/>
              </a:endParaRPr>
            </a:p>
          </p:txBody>
        </p:sp>
        <p:sp>
          <p:nvSpPr>
            <p:cNvPr id="453" name="Google Shape;453;g1b0571cebe9_1_118"/>
            <p:cNvSpPr/>
            <p:nvPr/>
          </p:nvSpPr>
          <p:spPr>
            <a:xfrm>
              <a:off x="4840287" y="2298712"/>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1b0571cebe9_1_118"/>
            <p:cNvSpPr/>
            <p:nvPr/>
          </p:nvSpPr>
          <p:spPr>
            <a:xfrm>
              <a:off x="5046180" y="2504605"/>
              <a:ext cx="554326" cy="55432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1b0571cebe9_1_118"/>
            <p:cNvSpPr/>
            <p:nvPr/>
          </p:nvSpPr>
          <p:spPr>
            <a:xfrm>
              <a:off x="4531449" y="3565743"/>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1b0571cebe9_1_118"/>
            <p:cNvSpPr txBox="1"/>
            <p:nvPr/>
          </p:nvSpPr>
          <p:spPr>
            <a:xfrm>
              <a:off x="4531449" y="3565743"/>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a:solidFill>
                    <a:schemeClr val="dk1"/>
                  </a:solidFill>
                  <a:latin typeface="Century Schoolbook"/>
                  <a:ea typeface="Century Schoolbook"/>
                  <a:cs typeface="Century Schoolbook"/>
                  <a:sym typeface="Century Schoolbook"/>
                </a:rPr>
                <a:t>Oversight of data management and sharing</a:t>
              </a:r>
              <a:endParaRPr sz="1300" cap="none">
                <a:solidFill>
                  <a:schemeClr val="dk1"/>
                </a:solidFill>
                <a:latin typeface="Century Schoolbook"/>
                <a:ea typeface="Century Schoolbook"/>
                <a:cs typeface="Century Schoolbook"/>
                <a:sym typeface="Century Schoolbook"/>
              </a:endParaRPr>
            </a:p>
          </p:txBody>
        </p:sp>
      </p:grpSp>
      <p:sp>
        <p:nvSpPr>
          <p:cNvPr id="457" name="Google Shape;457;g1b0571cebe9_1_118"/>
          <p:cNvSpPr txBox="1"/>
          <p:nvPr/>
        </p:nvSpPr>
        <p:spPr>
          <a:xfrm>
            <a:off x="4761625" y="5558075"/>
            <a:ext cx="6787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9"/>
              </a:rPr>
              <a:t>https://grants.nih.gov/grants/guide/notice-files/NOT-OD-21-014.html</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g1858ab3ccb2_0_196"/>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Talking to researchers</a:t>
            </a:r>
            <a:endParaRPr/>
          </a:p>
        </p:txBody>
      </p:sp>
      <p:sp>
        <p:nvSpPr>
          <p:cNvPr id="1985" name="Google Shape;1985;g1858ab3ccb2_0_196"/>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g1858ab3ccb2_0_184"/>
          <p:cNvSpPr txBox="1">
            <a:spLocks noGrp="1"/>
          </p:cNvSpPr>
          <p:nvPr>
            <p:ph type="title"/>
          </p:nvPr>
        </p:nvSpPr>
        <p:spPr>
          <a:xfrm>
            <a:off x="1141800" y="4121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Think reference consultation interview</a:t>
            </a:r>
            <a:endParaRPr/>
          </a:p>
        </p:txBody>
      </p:sp>
      <p:sp>
        <p:nvSpPr>
          <p:cNvPr id="1992" name="Google Shape;1992;g1858ab3ccb2_0_184"/>
          <p:cNvSpPr txBox="1">
            <a:spLocks noGrp="1"/>
          </p:cNvSpPr>
          <p:nvPr>
            <p:ph type="body" idx="1"/>
          </p:nvPr>
        </p:nvSpPr>
        <p:spPr>
          <a:xfrm>
            <a:off x="1143000" y="1687575"/>
            <a:ext cx="9873000" cy="44085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3000"/>
              <a:t>Like in a reference consultation, the researcher knows  the topic in ways that the librarian cannot.</a:t>
            </a:r>
            <a:endParaRPr sz="3000"/>
          </a:p>
          <a:p>
            <a:pPr marL="0" lvl="0" indent="0" algn="l" rtl="0">
              <a:spcBef>
                <a:spcPts val="1400"/>
              </a:spcBef>
              <a:spcAft>
                <a:spcPts val="0"/>
              </a:spcAft>
              <a:buNone/>
            </a:pPr>
            <a:r>
              <a:rPr lang="en-US" sz="3000"/>
              <a:t>Also like in a consultation, the librarian’s job is to steer the conversation to blend our expertise with the researcher’s expertise; and pull out just the parts that this situation needs.</a:t>
            </a:r>
            <a:endParaRPr sz="3000"/>
          </a:p>
          <a:p>
            <a:pPr marL="0" lvl="0" indent="0" algn="l" rtl="0">
              <a:spcBef>
                <a:spcPts val="1400"/>
              </a:spcBef>
              <a:spcAft>
                <a:spcPts val="0"/>
              </a:spcAft>
              <a:buNone/>
            </a:pPr>
            <a:r>
              <a:rPr lang="en-US" sz="3000"/>
              <a:t>Instead of listening for potential keywords, try listening for things about measuring things, typing in or cleaning up the numbers, making documentation, and saving different files.</a:t>
            </a:r>
            <a:endParaRPr sz="30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g18a77a495d9_0_40"/>
          <p:cNvSpPr txBox="1">
            <a:spLocks noGrp="1"/>
          </p:cNvSpPr>
          <p:nvPr>
            <p:ph type="title"/>
          </p:nvPr>
        </p:nvSpPr>
        <p:spPr>
          <a:xfrm>
            <a:off x="1158300" y="93935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Mock interview</a:t>
            </a:r>
            <a:endParaRPr/>
          </a:p>
          <a:p>
            <a:pPr marL="0" lvl="0" indent="0" algn="l" rtl="0">
              <a:spcBef>
                <a:spcPts val="1400"/>
              </a:spcBef>
              <a:spcAft>
                <a:spcPts val="0"/>
              </a:spcAft>
              <a:buClr>
                <a:schemeClr val="dk1"/>
              </a:buClr>
              <a:buSzPts val="1100"/>
              <a:buFont typeface="Arial"/>
              <a:buNone/>
            </a:pPr>
            <a:r>
              <a:rPr lang="en-US" sz="2200">
                <a:solidFill>
                  <a:schemeClr val="dk1"/>
                </a:solidFill>
              </a:rPr>
              <a:t>Not rehearsed! Let’s see how this goes</a:t>
            </a:r>
            <a:endParaRPr/>
          </a:p>
        </p:txBody>
      </p:sp>
      <p:sp>
        <p:nvSpPr>
          <p:cNvPr id="1999" name="Google Shape;1999;g18a77a495d9_0_40"/>
          <p:cNvSpPr txBox="1">
            <a:spLocks noGrp="1"/>
          </p:cNvSpPr>
          <p:nvPr>
            <p:ph type="body" idx="1"/>
          </p:nvPr>
        </p:nvSpPr>
        <p:spPr>
          <a:xfrm>
            <a:off x="1159500" y="3022650"/>
            <a:ext cx="9873000" cy="26379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a:solidFill>
                  <a:srgbClr val="00796B"/>
                </a:solidFill>
              </a:rPr>
              <a:t>Thank our interviewee: </a:t>
            </a:r>
            <a:endParaRPr>
              <a:solidFill>
                <a:srgbClr val="00796B"/>
              </a:solidFill>
            </a:endParaRPr>
          </a:p>
          <a:p>
            <a:pPr marL="0" lvl="0" indent="0" algn="l" rtl="0">
              <a:spcBef>
                <a:spcPts val="1400"/>
              </a:spcBef>
              <a:spcAft>
                <a:spcPts val="0"/>
              </a:spcAft>
              <a:buNone/>
            </a:pPr>
            <a:r>
              <a:rPr lang="en-US" sz="2800" b="1">
                <a:solidFill>
                  <a:srgbClr val="00796B"/>
                </a:solidFill>
              </a:rPr>
              <a:t>Dr. Anna Eichinger</a:t>
            </a:r>
            <a:endParaRPr sz="2800" b="1">
              <a:solidFill>
                <a:srgbClr val="00796B"/>
              </a:solidFill>
            </a:endParaRPr>
          </a:p>
          <a:p>
            <a:pPr marL="0" lvl="0" indent="0" algn="l" rtl="0">
              <a:spcBef>
                <a:spcPts val="1400"/>
              </a:spcBef>
              <a:spcAft>
                <a:spcPts val="0"/>
              </a:spcAft>
              <a:buNone/>
            </a:pPr>
            <a:r>
              <a:rPr lang="en-US"/>
              <a:t>Postdoctoral fellow in the Reizis lab</a:t>
            </a:r>
            <a:endParaRPr/>
          </a:p>
          <a:p>
            <a:pPr marL="0" lvl="0" indent="0" algn="l" rtl="0">
              <a:spcBef>
                <a:spcPts val="1400"/>
              </a:spcBef>
              <a:spcAft>
                <a:spcPts val="0"/>
              </a:spcAft>
              <a:buNone/>
            </a:pPr>
            <a:r>
              <a:rPr lang="en-US"/>
              <a:t>New York University School of Medicine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g17f68200125_0_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After the consultation</a:t>
            </a:r>
            <a:endParaRPr/>
          </a:p>
        </p:txBody>
      </p:sp>
      <p:sp>
        <p:nvSpPr>
          <p:cNvPr id="2006" name="Google Shape;2006;g17f68200125_0_4"/>
          <p:cNvSpPr txBox="1">
            <a:spLocks noGrp="1"/>
          </p:cNvSpPr>
          <p:nvPr>
            <p:ph type="body" idx="1"/>
          </p:nvPr>
        </p:nvSpPr>
        <p:spPr>
          <a:xfrm>
            <a:off x="1144200" y="1777150"/>
            <a:ext cx="9873000" cy="4038600"/>
          </a:xfrm>
          <a:prstGeom prst="rect">
            <a:avLst/>
          </a:prstGeom>
        </p:spPr>
        <p:txBody>
          <a:bodyPr spcFirstLastPara="1" wrap="square" lIns="91425" tIns="45700" rIns="91425" bIns="45700" anchor="t" anchorCtr="0">
            <a:normAutofit fontScale="92500" lnSpcReduction="10000"/>
          </a:bodyPr>
          <a:lstStyle/>
          <a:p>
            <a:pPr marL="457200" lvl="0" indent="-381000" algn="l" rtl="0">
              <a:spcBef>
                <a:spcPts val="1400"/>
              </a:spcBef>
              <a:spcAft>
                <a:spcPts val="0"/>
              </a:spcAft>
              <a:buSzPts val="2400"/>
              <a:buChar char="•"/>
            </a:pPr>
            <a:r>
              <a:rPr lang="en-US"/>
              <a:t>Draft notes about the Data Type (including 1.1 data generated, 1.2 data to be shared, and 1.3 metadata and documentation)</a:t>
            </a:r>
            <a:endParaRPr/>
          </a:p>
          <a:p>
            <a:pPr marL="457200" lvl="0" indent="-381000" algn="l" rtl="0">
              <a:spcBef>
                <a:spcPts val="1400"/>
              </a:spcBef>
              <a:spcAft>
                <a:spcPts val="0"/>
              </a:spcAft>
              <a:buSzPts val="2400"/>
              <a:buChar char="•"/>
            </a:pPr>
            <a:r>
              <a:rPr lang="en-US"/>
              <a:t>Add notes on any standards that came up, as well as considerations/limitations to sharing the data for ethical / legal / technical reasons</a:t>
            </a:r>
            <a:endParaRPr/>
          </a:p>
          <a:p>
            <a:pPr marL="457200" lvl="0" indent="-381000" algn="l" rtl="0">
              <a:spcBef>
                <a:spcPts val="1400"/>
              </a:spcBef>
              <a:spcAft>
                <a:spcPts val="0"/>
              </a:spcAft>
              <a:buSzPts val="2400"/>
              <a:buChar char="•"/>
            </a:pPr>
            <a:r>
              <a:rPr lang="en-US"/>
              <a:t>If the researcher doesn’t mention a preferred archive, look up some possibilities in </a:t>
            </a:r>
            <a:r>
              <a:rPr lang="en-US" u="sng">
                <a:solidFill>
                  <a:schemeClr val="hlink"/>
                </a:solidFill>
                <a:hlinkClick r:id="rId3"/>
              </a:rPr>
              <a:t>the BMIC list of data repositories</a:t>
            </a:r>
            <a:r>
              <a:rPr lang="en-US"/>
              <a:t>. </a:t>
            </a:r>
            <a:endParaRPr/>
          </a:p>
          <a:p>
            <a:pPr marL="914400" lvl="1" indent="-320040" algn="l" rtl="0">
              <a:spcBef>
                <a:spcPts val="1000"/>
              </a:spcBef>
              <a:spcAft>
                <a:spcPts val="0"/>
              </a:spcAft>
              <a:buSzPts val="1440"/>
              <a:buChar char="•"/>
            </a:pPr>
            <a:r>
              <a:rPr lang="en-US"/>
              <a:t>Have a recommended generalist option as a backup, such as your institutional data repository or one of the BMIC-reviewed generalist repositories</a:t>
            </a:r>
            <a:endParaRPr/>
          </a:p>
          <a:p>
            <a:pPr marL="914400" lvl="1" indent="-320040" algn="l" rtl="0">
              <a:spcBef>
                <a:spcPts val="1000"/>
              </a:spcBef>
              <a:spcAft>
                <a:spcPts val="0"/>
              </a:spcAft>
              <a:buSzPts val="1440"/>
              <a:buChar char="•"/>
            </a:pPr>
            <a:r>
              <a:rPr lang="en-US"/>
              <a:t>Time permitting, look up preservation timeline in the archives’ documentation</a:t>
            </a:r>
            <a:endParaRPr/>
          </a:p>
          <a:p>
            <a:pPr marL="457200" lvl="0" indent="-381000" algn="l" rtl="0">
              <a:spcBef>
                <a:spcPts val="1400"/>
              </a:spcBef>
              <a:spcAft>
                <a:spcPts val="1000"/>
              </a:spcAft>
              <a:buSzPts val="2400"/>
              <a:buChar char="•"/>
            </a:pPr>
            <a:r>
              <a:rPr lang="en-US"/>
              <a:t>Write up the remaining questions, such as “Do you need to delay release to the public or ‘embargo’ the data?” to send for  followup.</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g1858ab3ccb2_0_202"/>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Further resources</a:t>
            </a:r>
            <a:endParaRPr/>
          </a:p>
        </p:txBody>
      </p:sp>
      <p:sp>
        <p:nvSpPr>
          <p:cNvPr id="2044" name="Google Shape;2044;g1858ab3ccb2_0_202"/>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049"/>
        <p:cNvGrpSpPr/>
        <p:nvPr/>
      </p:nvGrpSpPr>
      <p:grpSpPr>
        <a:xfrm>
          <a:off x="0" y="0"/>
          <a:ext cx="0" cy="0"/>
          <a:chOff x="0" y="0"/>
          <a:chExt cx="0" cy="0"/>
        </a:xfrm>
      </p:grpSpPr>
      <p:sp>
        <p:nvSpPr>
          <p:cNvPr id="2050" name="Google Shape;2050;g1858ab3ccb2_0_96"/>
          <p:cNvSpPr txBox="1">
            <a:spLocks noGrp="1"/>
          </p:cNvSpPr>
          <p:nvPr>
            <p:ph type="title"/>
          </p:nvPr>
        </p:nvSpPr>
        <p:spPr>
          <a:xfrm>
            <a:off x="1143000" y="762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Resource links</a:t>
            </a:r>
            <a:endParaRPr dirty="0"/>
          </a:p>
        </p:txBody>
      </p:sp>
      <p:sp>
        <p:nvSpPr>
          <p:cNvPr id="2051" name="Google Shape;2051;g1858ab3ccb2_0_96"/>
          <p:cNvSpPr txBox="1">
            <a:spLocks noGrp="1"/>
          </p:cNvSpPr>
          <p:nvPr>
            <p:ph type="body" idx="1"/>
          </p:nvPr>
        </p:nvSpPr>
        <p:spPr>
          <a:xfrm>
            <a:off x="1143000" y="1219200"/>
            <a:ext cx="9873000" cy="40386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2100" b="1"/>
              <a:t>NNLM Toolkit for the NIH Data Management and Sharing Policy</a:t>
            </a:r>
            <a:r>
              <a:rPr lang="en-US" sz="2100"/>
              <a:t> </a:t>
            </a:r>
            <a:r>
              <a:rPr lang="en-US" sz="2100" u="sng">
                <a:solidFill>
                  <a:schemeClr val="hlink"/>
                </a:solidFill>
                <a:hlinkClick r:id="rId3"/>
              </a:rPr>
              <a:t>https://www.nnlm.gov/guides/nnlm-toolkit-nih-data-management-and-sharing-policy</a:t>
            </a:r>
            <a:r>
              <a:rPr lang="en-US" sz="2100"/>
              <a:t> </a:t>
            </a:r>
            <a:endParaRPr sz="2100"/>
          </a:p>
        </p:txBody>
      </p:sp>
      <p:pic>
        <p:nvPicPr>
          <p:cNvPr id="2052" name="Google Shape;2052;g1858ab3ccb2_0_96" descr="Screenshot from NNLM Toolkit for the NIH Data Management and Sharing Policy showing links and descriptions"/>
          <p:cNvPicPr preferRelativeResize="0"/>
          <p:nvPr/>
        </p:nvPicPr>
        <p:blipFill>
          <a:blip r:embed="rId4">
            <a:alphaModFix/>
          </a:blip>
          <a:stretch>
            <a:fillRect/>
          </a:stretch>
        </p:blipFill>
        <p:spPr>
          <a:xfrm>
            <a:off x="1933300" y="2172748"/>
            <a:ext cx="8325398" cy="36257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g1890509db0c_1_1"/>
          <p:cNvSpPr txBox="1">
            <a:spLocks noGrp="1"/>
          </p:cNvSpPr>
          <p:nvPr>
            <p:ph type="title"/>
          </p:nvPr>
        </p:nvSpPr>
        <p:spPr>
          <a:xfrm>
            <a:off x="152400" y="-976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dirty="0"/>
              <a:t>Resource links (2)</a:t>
            </a:r>
            <a:endParaRPr sz="3800" dirty="0"/>
          </a:p>
        </p:txBody>
      </p:sp>
      <p:sp>
        <p:nvSpPr>
          <p:cNvPr id="2059" name="Google Shape;2059;g1890509db0c_1_1"/>
          <p:cNvSpPr txBox="1">
            <a:spLocks noGrp="1"/>
          </p:cNvSpPr>
          <p:nvPr>
            <p:ph type="body" idx="1"/>
          </p:nvPr>
        </p:nvSpPr>
        <p:spPr>
          <a:xfrm>
            <a:off x="509775" y="1600200"/>
            <a:ext cx="2710500" cy="4038600"/>
          </a:xfrm>
          <a:prstGeom prst="rect">
            <a:avLst/>
          </a:prstGeom>
        </p:spPr>
        <p:txBody>
          <a:bodyPr spcFirstLastPara="1" wrap="square" lIns="91425" tIns="45700" rIns="91425" bIns="45700" anchor="t" anchorCtr="0">
            <a:normAutofit lnSpcReduction="10000"/>
          </a:bodyPr>
          <a:lstStyle/>
          <a:p>
            <a:pPr marL="0" lvl="0" indent="0" algn="ctr" rtl="0">
              <a:lnSpc>
                <a:spcPct val="100000"/>
              </a:lnSpc>
              <a:spcBef>
                <a:spcPts val="1400"/>
              </a:spcBef>
              <a:spcAft>
                <a:spcPts val="0"/>
              </a:spcAft>
              <a:buNone/>
            </a:pPr>
            <a:r>
              <a:rPr lang="en-US" sz="2100" b="1"/>
              <a:t>Ten simple rules for maximizing the recommendations  of the NIH data management and sharing plan</a:t>
            </a:r>
            <a:endParaRPr sz="2100" b="1"/>
          </a:p>
          <a:p>
            <a:pPr marL="0" lvl="0" indent="0" algn="ctr" rtl="0">
              <a:lnSpc>
                <a:spcPct val="100000"/>
              </a:lnSpc>
              <a:spcBef>
                <a:spcPts val="1400"/>
              </a:spcBef>
              <a:spcAft>
                <a:spcPts val="0"/>
              </a:spcAft>
              <a:buNone/>
            </a:pPr>
            <a:r>
              <a:rPr lang="en-US" sz="2100" b="1"/>
              <a:t>by: Sara Gonzales, Matthew B. Carson, and Kristi Holmes</a:t>
            </a:r>
            <a:endParaRPr sz="2100" b="1"/>
          </a:p>
          <a:p>
            <a:pPr marL="0" lvl="0" indent="0" algn="l" rtl="0">
              <a:spcBef>
                <a:spcPts val="1400"/>
              </a:spcBef>
              <a:spcAft>
                <a:spcPts val="0"/>
              </a:spcAft>
              <a:buNone/>
            </a:pPr>
            <a:r>
              <a:rPr lang="en-US" sz="2100" u="sng">
                <a:solidFill>
                  <a:schemeClr val="hlink"/>
                </a:solidFill>
                <a:hlinkClick r:id="rId3"/>
              </a:rPr>
              <a:t>https://doi.org/10.1371/journal.pcbi.1010397</a:t>
            </a:r>
            <a:endParaRPr sz="2100"/>
          </a:p>
        </p:txBody>
      </p:sp>
      <p:pic>
        <p:nvPicPr>
          <p:cNvPr id="2060" name="Google Shape;2060;g1890509db0c_1_1" descr="Illustration from the article featured on this slide showing the ten simple rules for the NIH data policy"/>
          <p:cNvPicPr preferRelativeResize="0"/>
          <p:nvPr/>
        </p:nvPicPr>
        <p:blipFill>
          <a:blip r:embed="rId4">
            <a:alphaModFix/>
          </a:blip>
          <a:stretch>
            <a:fillRect/>
          </a:stretch>
        </p:blipFill>
        <p:spPr>
          <a:xfrm>
            <a:off x="3729525" y="1048526"/>
            <a:ext cx="8462474" cy="4793201"/>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g1890509db0c_1_11"/>
          <p:cNvSpPr txBox="1">
            <a:spLocks noGrp="1"/>
          </p:cNvSpPr>
          <p:nvPr>
            <p:ph type="title"/>
          </p:nvPr>
        </p:nvSpPr>
        <p:spPr>
          <a:xfrm>
            <a:off x="1143000" y="762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Resource links (3)</a:t>
            </a:r>
            <a:endParaRPr dirty="0"/>
          </a:p>
        </p:txBody>
      </p:sp>
      <p:sp>
        <p:nvSpPr>
          <p:cNvPr id="2067" name="Google Shape;2067;g1890509db0c_1_11"/>
          <p:cNvSpPr txBox="1">
            <a:spLocks noGrp="1"/>
          </p:cNvSpPr>
          <p:nvPr>
            <p:ph type="body" idx="1"/>
          </p:nvPr>
        </p:nvSpPr>
        <p:spPr>
          <a:xfrm>
            <a:off x="1143000" y="1219200"/>
            <a:ext cx="98730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500" b="1"/>
              <a:t>NIH Scientific Data Sharing Website</a:t>
            </a:r>
            <a:endParaRPr sz="2500" b="1"/>
          </a:p>
          <a:p>
            <a:pPr marL="0" lvl="0" indent="0" algn="l" rtl="0">
              <a:lnSpc>
                <a:spcPct val="100000"/>
              </a:lnSpc>
              <a:spcBef>
                <a:spcPts val="0"/>
              </a:spcBef>
              <a:spcAft>
                <a:spcPts val="0"/>
              </a:spcAft>
              <a:buNone/>
            </a:pPr>
            <a:r>
              <a:rPr lang="en-US" sz="2500" u="sng">
                <a:solidFill>
                  <a:schemeClr val="hlink"/>
                </a:solidFill>
                <a:hlinkClick r:id="rId3"/>
              </a:rPr>
              <a:t>https://sharing.nih.gov/</a:t>
            </a:r>
            <a:r>
              <a:rPr lang="en-US" sz="2500"/>
              <a:t>  </a:t>
            </a:r>
            <a:endParaRPr sz="2500"/>
          </a:p>
        </p:txBody>
      </p:sp>
      <p:pic>
        <p:nvPicPr>
          <p:cNvPr id="2068" name="Google Shape;2068;g1890509db0c_1_11" descr="Screenshot from sharing dot nih dot gov showing categories for scientific data, genomic data, research tools, model organisms, clinical trials, and research publications"/>
          <p:cNvPicPr preferRelativeResize="0"/>
          <p:nvPr/>
        </p:nvPicPr>
        <p:blipFill>
          <a:blip r:embed="rId4">
            <a:alphaModFix/>
          </a:blip>
          <a:stretch>
            <a:fillRect/>
          </a:stretch>
        </p:blipFill>
        <p:spPr>
          <a:xfrm>
            <a:off x="2183725" y="2182800"/>
            <a:ext cx="7793951" cy="37447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g18a77a495d9_5_0"/>
          <p:cNvSpPr txBox="1">
            <a:spLocks noGrp="1"/>
          </p:cNvSpPr>
          <p:nvPr>
            <p:ph type="title"/>
          </p:nvPr>
        </p:nvSpPr>
        <p:spPr>
          <a:xfrm>
            <a:off x="1143000" y="762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Resource links (4)</a:t>
            </a:r>
            <a:endParaRPr dirty="0"/>
          </a:p>
        </p:txBody>
      </p:sp>
      <p:sp>
        <p:nvSpPr>
          <p:cNvPr id="2075" name="Google Shape;2075;g18a77a495d9_5_0"/>
          <p:cNvSpPr txBox="1">
            <a:spLocks noGrp="1"/>
          </p:cNvSpPr>
          <p:nvPr>
            <p:ph type="body" idx="1"/>
          </p:nvPr>
        </p:nvSpPr>
        <p:spPr>
          <a:xfrm>
            <a:off x="281617" y="1182759"/>
            <a:ext cx="39354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000" b="1"/>
              <a:t>DMPTool.org </a:t>
            </a:r>
            <a:endParaRPr sz="3000"/>
          </a:p>
        </p:txBody>
      </p:sp>
      <p:sp>
        <p:nvSpPr>
          <p:cNvPr id="2076" name="Google Shape;2076;g18a77a495d9_5_0"/>
          <p:cNvSpPr txBox="1">
            <a:spLocks noGrp="1"/>
          </p:cNvSpPr>
          <p:nvPr>
            <p:ph type="body" idx="1"/>
          </p:nvPr>
        </p:nvSpPr>
        <p:spPr>
          <a:xfrm>
            <a:off x="6096000" y="1219200"/>
            <a:ext cx="5592300" cy="209205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None/>
            </a:pPr>
            <a:r>
              <a:rPr lang="en-US" sz="3000" b="1" dirty="0"/>
              <a:t>FASEB Data Management Plan Evaluation Rubric</a:t>
            </a:r>
            <a:endParaRPr sz="3000" b="1" dirty="0"/>
          </a:p>
          <a:p>
            <a:pPr marL="0" lvl="0" indent="0" algn="l" rtl="0">
              <a:lnSpc>
                <a:spcPct val="100000"/>
              </a:lnSpc>
              <a:spcBef>
                <a:spcPts val="0"/>
              </a:spcBef>
              <a:spcAft>
                <a:spcPts val="0"/>
              </a:spcAft>
              <a:buNone/>
            </a:pPr>
            <a:r>
              <a:rPr lang="en-US" u="sng" dirty="0">
                <a:solidFill>
                  <a:schemeClr val="hlink"/>
                </a:solidFill>
                <a:hlinkClick r:id="rId3"/>
              </a:rPr>
              <a:t>https://www.faseb.org/getmedia/cb681545-2ed5-4970-b167-e1b47b1f225e/Rubric-for-DataWorks-DMP-Challenge-12-14-21.pdf</a:t>
            </a:r>
            <a:r>
              <a:rPr lang="en-US" dirty="0"/>
              <a:t> </a:t>
            </a:r>
            <a:endParaRPr dirty="0"/>
          </a:p>
        </p:txBody>
      </p:sp>
      <p:pic>
        <p:nvPicPr>
          <p:cNvPr id="2077" name="Google Shape;2077;g18a77a495d9_5_0" descr="Screenshot from DPTool dot org showing a scientist working in a lab"/>
          <p:cNvPicPr preferRelativeResize="0"/>
          <p:nvPr/>
        </p:nvPicPr>
        <p:blipFill>
          <a:blip r:embed="rId4">
            <a:alphaModFix/>
          </a:blip>
          <a:stretch>
            <a:fillRect/>
          </a:stretch>
        </p:blipFill>
        <p:spPr>
          <a:xfrm>
            <a:off x="309475" y="2412314"/>
            <a:ext cx="5592302" cy="3310863"/>
          </a:xfrm>
          <a:prstGeom prst="rect">
            <a:avLst/>
          </a:prstGeom>
          <a:noFill/>
          <a:ln>
            <a:noFill/>
          </a:ln>
          <a:effectLst>
            <a:outerShdw blurRad="57150" dist="19050" dir="5400000" algn="bl" rotWithShape="0">
              <a:srgbClr val="000000">
                <a:alpha val="50000"/>
              </a:srgbClr>
            </a:outerShdw>
          </a:effectLst>
        </p:spPr>
      </p:pic>
      <p:pic>
        <p:nvPicPr>
          <p:cNvPr id="2078" name="Google Shape;2078;g18a77a495d9_5_0" descr="FASEB logo"/>
          <p:cNvPicPr preferRelativeResize="0"/>
          <p:nvPr/>
        </p:nvPicPr>
        <p:blipFill>
          <a:blip r:embed="rId5">
            <a:alphaModFix/>
          </a:blip>
          <a:stretch>
            <a:fillRect/>
          </a:stretch>
        </p:blipFill>
        <p:spPr>
          <a:xfrm>
            <a:off x="6243589" y="3546750"/>
            <a:ext cx="5297125" cy="18540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g1625dafa4b0_2_20"/>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7200"/>
              <a:buNone/>
            </a:pPr>
            <a:r>
              <a:rPr lang="en-US"/>
              <a:t>Conclusions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3" name="Google Shape;463;g1b0571cebe9_1_148"/>
          <p:cNvSpPr txBox="1">
            <a:spLocks noGrp="1"/>
          </p:cNvSpPr>
          <p:nvPr>
            <p:ph type="title"/>
          </p:nvPr>
        </p:nvSpPr>
        <p:spPr>
          <a:xfrm>
            <a:off x="1261871" y="365760"/>
            <a:ext cx="9858383"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Data description</a:t>
            </a:r>
            <a:endParaRPr dirty="0"/>
          </a:p>
        </p:txBody>
      </p:sp>
      <p:grpSp>
        <p:nvGrpSpPr>
          <p:cNvPr id="466" name="Google Shape;466;g1b0571cebe9_1_148" descr="Blue icons showing a computer chip, a stack of servers, and a checklist"/>
          <p:cNvGrpSpPr/>
          <p:nvPr/>
        </p:nvGrpSpPr>
        <p:grpSpPr>
          <a:xfrm>
            <a:off x="1265873" y="2612968"/>
            <a:ext cx="9850569" cy="3001650"/>
            <a:chOff x="3810" y="599913"/>
            <a:chExt cx="9850569" cy="3001650"/>
          </a:xfrm>
        </p:grpSpPr>
        <p:sp>
          <p:nvSpPr>
            <p:cNvPr id="467" name="Google Shape;467;g1b0571cebe9_1_148"/>
            <p:cNvSpPr/>
            <p:nvPr/>
          </p:nvSpPr>
          <p:spPr>
            <a:xfrm>
              <a:off x="3810" y="599913"/>
              <a:ext cx="1029164" cy="102916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g1b0571cebe9_1_148"/>
            <p:cNvSpPr/>
            <p:nvPr/>
          </p:nvSpPr>
          <p:spPr>
            <a:xfrm>
              <a:off x="3810"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g1b0571cebe9_1_148"/>
            <p:cNvSpPr txBox="1"/>
            <p:nvPr/>
          </p:nvSpPr>
          <p:spPr>
            <a:xfrm>
              <a:off x="3810" y="1758148"/>
              <a:ext cx="2940468"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1400" b="1">
                  <a:solidFill>
                    <a:schemeClr val="dk1"/>
                  </a:solidFill>
                  <a:latin typeface="Century Schoolbook"/>
                  <a:ea typeface="Century Schoolbook"/>
                  <a:cs typeface="Century Schoolbook"/>
                  <a:sym typeface="Century Schoolbook"/>
                </a:rPr>
                <a:t>The type and amount of data that will be collected or used</a:t>
              </a:r>
              <a:endParaRPr sz="1400">
                <a:solidFill>
                  <a:schemeClr val="dk1"/>
                </a:solidFill>
                <a:latin typeface="Century Schoolbook"/>
                <a:ea typeface="Century Schoolbook"/>
                <a:cs typeface="Century Schoolbook"/>
                <a:sym typeface="Century Schoolbook"/>
              </a:endParaRPr>
            </a:p>
          </p:txBody>
        </p:sp>
        <p:sp>
          <p:nvSpPr>
            <p:cNvPr id="470" name="Google Shape;470;g1b0571cebe9_1_148"/>
            <p:cNvSpPr/>
            <p:nvPr/>
          </p:nvSpPr>
          <p:spPr>
            <a:xfrm>
              <a:off x="3810"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g1b0571cebe9_1_148"/>
            <p:cNvSpPr txBox="1"/>
            <p:nvPr/>
          </p:nvSpPr>
          <p:spPr>
            <a:xfrm>
              <a:off x="3810" y="2452220"/>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Data modality (e.g. imaging, genomic, survey)</a:t>
              </a:r>
              <a:endParaRPr/>
            </a:p>
            <a:p>
              <a:pPr marL="0" marR="0" lvl="0" indent="0" algn="l" rtl="0">
                <a:lnSpc>
                  <a:spcPct val="100000"/>
                </a:lnSpc>
                <a:spcBef>
                  <a:spcPts val="385"/>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Level of aggregation (e.g. individual or aggregated)</a:t>
              </a:r>
              <a:endParaRPr/>
            </a:p>
            <a:p>
              <a:pPr marL="0" marR="0" lvl="0" indent="0" algn="l" rtl="0">
                <a:lnSpc>
                  <a:spcPct val="100000"/>
                </a:lnSpc>
                <a:spcBef>
                  <a:spcPts val="385"/>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Degree of data processing (e.g. raw vs processed data)</a:t>
              </a:r>
              <a:endParaRPr/>
            </a:p>
          </p:txBody>
        </p:sp>
        <p:sp>
          <p:nvSpPr>
            <p:cNvPr id="472" name="Google Shape;472;g1b0571cebe9_1_148"/>
            <p:cNvSpPr/>
            <p:nvPr/>
          </p:nvSpPr>
          <p:spPr>
            <a:xfrm>
              <a:off x="3458861" y="599913"/>
              <a:ext cx="1029164" cy="102916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g1b0571cebe9_1_148"/>
            <p:cNvSpPr/>
            <p:nvPr/>
          </p:nvSpPr>
          <p:spPr>
            <a:xfrm>
              <a:off x="3458861"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g1b0571cebe9_1_148"/>
            <p:cNvSpPr txBox="1"/>
            <p:nvPr/>
          </p:nvSpPr>
          <p:spPr>
            <a:xfrm>
              <a:off x="3458861" y="1758148"/>
              <a:ext cx="2940468"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1400" b="1">
                  <a:solidFill>
                    <a:schemeClr val="dk1"/>
                  </a:solidFill>
                  <a:latin typeface="Century Schoolbook"/>
                  <a:ea typeface="Century Schoolbook"/>
                  <a:cs typeface="Century Schoolbook"/>
                  <a:sym typeface="Century Schoolbook"/>
                </a:rPr>
                <a:t>What data will be shared</a:t>
              </a:r>
              <a:endParaRPr sz="1400">
                <a:solidFill>
                  <a:schemeClr val="dk1"/>
                </a:solidFill>
                <a:latin typeface="Century Schoolbook"/>
                <a:ea typeface="Century Schoolbook"/>
                <a:cs typeface="Century Schoolbook"/>
                <a:sym typeface="Century Schoolbook"/>
              </a:endParaRPr>
            </a:p>
          </p:txBody>
        </p:sp>
        <p:sp>
          <p:nvSpPr>
            <p:cNvPr id="475" name="Google Shape;475;g1b0571cebe9_1_148"/>
            <p:cNvSpPr/>
            <p:nvPr/>
          </p:nvSpPr>
          <p:spPr>
            <a:xfrm>
              <a:off x="3458861"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1b0571cebe9_1_148"/>
            <p:cNvSpPr txBox="1"/>
            <p:nvPr/>
          </p:nvSpPr>
          <p:spPr>
            <a:xfrm>
              <a:off x="3458861" y="2452220"/>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Including rationale for data that are not shared (e.g. legal or ethical considerations)</a:t>
              </a:r>
              <a:endParaRPr/>
            </a:p>
          </p:txBody>
        </p:sp>
        <p:sp>
          <p:nvSpPr>
            <p:cNvPr id="477" name="Google Shape;477;g1b0571cebe9_1_148"/>
            <p:cNvSpPr/>
            <p:nvPr/>
          </p:nvSpPr>
          <p:spPr>
            <a:xfrm>
              <a:off x="6913911" y="599913"/>
              <a:ext cx="1029164" cy="102916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1b0571cebe9_1_148"/>
            <p:cNvSpPr/>
            <p:nvPr/>
          </p:nvSpPr>
          <p:spPr>
            <a:xfrm>
              <a:off x="6913911"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1b0571cebe9_1_148"/>
            <p:cNvSpPr txBox="1"/>
            <p:nvPr/>
          </p:nvSpPr>
          <p:spPr>
            <a:xfrm>
              <a:off x="6913911" y="1758148"/>
              <a:ext cx="2940468"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1400" b="1">
                  <a:solidFill>
                    <a:schemeClr val="dk1"/>
                  </a:solidFill>
                  <a:latin typeface="Century Schoolbook"/>
                  <a:ea typeface="Century Schoolbook"/>
                  <a:cs typeface="Century Schoolbook"/>
                  <a:sym typeface="Century Schoolbook"/>
                </a:rPr>
                <a:t>What metadata and documentation will be included to facilitate interpretation</a:t>
              </a:r>
              <a:endParaRPr sz="1400">
                <a:solidFill>
                  <a:schemeClr val="dk1"/>
                </a:solidFill>
                <a:latin typeface="Century Schoolbook"/>
                <a:ea typeface="Century Schoolbook"/>
                <a:cs typeface="Century Schoolbook"/>
                <a:sym typeface="Century Schoolbook"/>
              </a:endParaRPr>
            </a:p>
          </p:txBody>
        </p:sp>
        <p:sp>
          <p:nvSpPr>
            <p:cNvPr id="480" name="Google Shape;480;g1b0571cebe9_1_148"/>
            <p:cNvSpPr/>
            <p:nvPr/>
          </p:nvSpPr>
          <p:spPr>
            <a:xfrm>
              <a:off x="6913911"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1b0571cebe9_1_148"/>
            <p:cNvSpPr txBox="1"/>
            <p:nvPr/>
          </p:nvSpPr>
          <p:spPr>
            <a:xfrm>
              <a:off x="6913911" y="2452220"/>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Metadata standards</a:t>
              </a:r>
              <a:endParaRPr/>
            </a:p>
            <a:p>
              <a:pPr marL="0" marR="0" lvl="0" indent="0" algn="l" rtl="0">
                <a:lnSpc>
                  <a:spcPct val="100000"/>
                </a:lnSpc>
                <a:spcBef>
                  <a:spcPts val="385"/>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Study protocols</a:t>
              </a:r>
              <a:endParaRPr/>
            </a:p>
            <a:p>
              <a:pPr marL="0" marR="0" lvl="0" indent="0" algn="l" rtl="0">
                <a:lnSpc>
                  <a:spcPct val="100000"/>
                </a:lnSpc>
                <a:spcBef>
                  <a:spcPts val="385"/>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Codebooks</a:t>
              </a:r>
              <a:endParaRPr/>
            </a:p>
            <a:p>
              <a:pPr marL="0" marR="0" lvl="0" indent="0" algn="l" rtl="0">
                <a:lnSpc>
                  <a:spcPct val="100000"/>
                </a:lnSpc>
                <a:spcBef>
                  <a:spcPts val="385"/>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Data collection instruments</a:t>
              </a:r>
              <a:endParaRPr/>
            </a:p>
          </p:txBody>
        </p:sp>
      </p:gr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g19d4daaec39_0_5"/>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General Takeaways</a:t>
            </a:r>
            <a:endParaRPr dirty="0"/>
          </a:p>
        </p:txBody>
      </p:sp>
      <p:sp>
        <p:nvSpPr>
          <p:cNvPr id="2091" name="Google Shape;2091;g19d4daaec39_0_5"/>
          <p:cNvSpPr txBox="1">
            <a:spLocks noGrp="1"/>
          </p:cNvSpPr>
          <p:nvPr>
            <p:ph type="body" idx="1"/>
          </p:nvPr>
        </p:nvSpPr>
        <p:spPr>
          <a:xfrm>
            <a:off x="1143000" y="2286000"/>
            <a:ext cx="9875400" cy="4023300"/>
          </a:xfrm>
          <a:prstGeom prst="rect">
            <a:avLst/>
          </a:prstGeom>
        </p:spPr>
        <p:txBody>
          <a:bodyPr spcFirstLastPara="1" wrap="square" lIns="91425" tIns="45700" rIns="91425" bIns="45700" anchor="t" anchorCtr="0">
            <a:noAutofit/>
          </a:bodyPr>
          <a:lstStyle/>
          <a:p>
            <a:pPr marL="457200" lvl="0" indent="-391160" algn="l" rtl="0">
              <a:spcBef>
                <a:spcPts val="1400"/>
              </a:spcBef>
              <a:spcAft>
                <a:spcPts val="0"/>
              </a:spcAft>
              <a:buSzPts val="2560"/>
              <a:buChar char="•"/>
            </a:pPr>
            <a:r>
              <a:rPr lang="en-US" sz="3000"/>
              <a:t>Recognize what’s in the policy and what’s not in the policy.</a:t>
            </a:r>
            <a:endParaRPr sz="3000"/>
          </a:p>
          <a:p>
            <a:pPr marL="457200" lvl="0" indent="-391160" algn="l" rtl="0">
              <a:spcBef>
                <a:spcPts val="0"/>
              </a:spcBef>
              <a:spcAft>
                <a:spcPts val="0"/>
              </a:spcAft>
              <a:buSzPts val="2560"/>
              <a:buChar char="•"/>
            </a:pPr>
            <a:r>
              <a:rPr lang="en-US" sz="3000"/>
              <a:t>Consider what you can do, but also be realistic and acknowledge limitations.</a:t>
            </a:r>
            <a:endParaRPr sz="3000"/>
          </a:p>
          <a:p>
            <a:pPr marL="457200" lvl="0" indent="-391160" algn="l" rtl="0">
              <a:spcBef>
                <a:spcPts val="0"/>
              </a:spcBef>
              <a:spcAft>
                <a:spcPts val="0"/>
              </a:spcAft>
              <a:buSzPts val="2560"/>
              <a:buChar char="•"/>
            </a:pPr>
            <a:r>
              <a:rPr lang="en-US" sz="3000"/>
              <a:t>Communicate with your leadership and express your needs and limitations.</a:t>
            </a:r>
            <a:endParaRPr sz="3000"/>
          </a:p>
          <a:p>
            <a:pPr marL="457200" lvl="0" indent="-391160" algn="l" rtl="0">
              <a:spcBef>
                <a:spcPts val="0"/>
              </a:spcBef>
              <a:spcAft>
                <a:spcPts val="0"/>
              </a:spcAft>
              <a:buSzPts val="2560"/>
              <a:buChar char="•"/>
            </a:pPr>
            <a:r>
              <a:rPr lang="en-US" sz="3000"/>
              <a:t>Seek out existing resources wherever possible.</a:t>
            </a:r>
            <a:endParaRPr sz="3000"/>
          </a:p>
          <a:p>
            <a:pPr marL="457200" lvl="0" indent="-391160" algn="l" rtl="0">
              <a:spcBef>
                <a:spcPts val="0"/>
              </a:spcBef>
              <a:spcAft>
                <a:spcPts val="0"/>
              </a:spcAft>
              <a:buSzPts val="2560"/>
              <a:buChar char="•"/>
            </a:pPr>
            <a:r>
              <a:rPr lang="en-US" sz="3000"/>
              <a:t>Connect with others doing this work (at your institution and elsewhere!).</a:t>
            </a:r>
            <a:endParaRPr sz="300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19d4daaec39_0_1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Upcoming Events</a:t>
            </a:r>
            <a:endParaRPr/>
          </a:p>
        </p:txBody>
      </p:sp>
      <p:sp>
        <p:nvSpPr>
          <p:cNvPr id="2098" name="Google Shape;2098;g19d4daaec39_0_18"/>
          <p:cNvSpPr txBox="1">
            <a:spLocks noGrp="1"/>
          </p:cNvSpPr>
          <p:nvPr>
            <p:ph type="body" idx="1"/>
          </p:nvPr>
        </p:nvSpPr>
        <p:spPr>
          <a:xfrm>
            <a:off x="1143000" y="2286000"/>
            <a:ext cx="9875400" cy="40233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r>
              <a:rPr lang="en-US" sz="3000" u="sng">
                <a:solidFill>
                  <a:schemeClr val="hlink"/>
                </a:solidFill>
                <a:hlinkClick r:id="rId3"/>
              </a:rPr>
              <a:t>https://www.nnlm.gov/about/centers/ncds</a:t>
            </a:r>
            <a:r>
              <a:rPr lang="en-US" sz="3000"/>
              <a:t> </a:t>
            </a:r>
            <a:endParaRPr sz="3000"/>
          </a:p>
          <a:p>
            <a:pPr marL="457200" lvl="0" indent="-391160" algn="l" rtl="0">
              <a:spcBef>
                <a:spcPts val="1400"/>
              </a:spcBef>
              <a:spcAft>
                <a:spcPts val="0"/>
              </a:spcAft>
              <a:buSzPts val="2560"/>
              <a:buChar char="•"/>
            </a:pPr>
            <a:r>
              <a:rPr lang="en-US" sz="3000"/>
              <a:t>Creating Data Management Plans with DMPTool — Dec. 13 and Feb. 15</a:t>
            </a:r>
            <a:endParaRPr sz="3000"/>
          </a:p>
          <a:p>
            <a:pPr marL="457200" lvl="0" indent="-419100" algn="l" rtl="0">
              <a:spcBef>
                <a:spcPts val="0"/>
              </a:spcBef>
              <a:spcAft>
                <a:spcPts val="0"/>
              </a:spcAft>
              <a:buSzPts val="3000"/>
              <a:buChar char="•"/>
            </a:pPr>
            <a:r>
              <a:rPr lang="en-US" sz="3000"/>
              <a:t>NIH DMSP Policy Overview — Jan. 10</a:t>
            </a:r>
            <a:endParaRPr sz="3000"/>
          </a:p>
          <a:p>
            <a:pPr marL="457200" lvl="0" indent="-419100" algn="l" rtl="0">
              <a:spcBef>
                <a:spcPts val="0"/>
              </a:spcBef>
              <a:spcAft>
                <a:spcPts val="0"/>
              </a:spcAft>
              <a:buSzPts val="3000"/>
              <a:buChar char="•"/>
            </a:pPr>
            <a:r>
              <a:rPr lang="en-US" sz="3000"/>
              <a:t>Data Management Sharing Policy Webinars (On Demand)</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g1b0571cebe9_1_171"/>
          <p:cNvSpPr txBox="1">
            <a:spLocks noGrp="1"/>
          </p:cNvSpPr>
          <p:nvPr>
            <p:ph type="title"/>
          </p:nvPr>
        </p:nvSpPr>
        <p:spPr>
          <a:xfrm>
            <a:off x="1143000" y="1524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What counts as data for sharing?</a:t>
            </a:r>
            <a:endParaRPr/>
          </a:p>
        </p:txBody>
      </p:sp>
      <p:sp>
        <p:nvSpPr>
          <p:cNvPr id="487" name="Google Shape;487;g1b0571cebe9_1_171"/>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Adequate data to validate and replicate study findings</a:t>
            </a:r>
            <a:endParaRPr/>
          </a:p>
          <a:p>
            <a:pPr marL="182880" lvl="0" indent="-182880" algn="l" rtl="0">
              <a:lnSpc>
                <a:spcPct val="95000"/>
              </a:lnSpc>
              <a:spcBef>
                <a:spcPts val="1600"/>
              </a:spcBef>
              <a:spcAft>
                <a:spcPts val="0"/>
              </a:spcAft>
              <a:buSzPts val="1440"/>
              <a:buChar char="•"/>
            </a:pPr>
            <a:r>
              <a:rPr lang="en-US"/>
              <a:t>Data resulting from the study but not necessarily supporting a publication</a:t>
            </a:r>
            <a:endParaRPr/>
          </a:p>
          <a:p>
            <a:pPr marL="182880" lvl="0" indent="-182880" algn="l" rtl="0">
              <a:lnSpc>
                <a:spcPct val="95000"/>
              </a:lnSpc>
              <a:spcBef>
                <a:spcPts val="1600"/>
              </a:spcBef>
              <a:spcAft>
                <a:spcPts val="0"/>
              </a:spcAft>
              <a:buSzPts val="1440"/>
              <a:buChar char="•"/>
            </a:pPr>
            <a:r>
              <a:rPr lang="en-US"/>
              <a:t>Null findings that do not result in publication</a:t>
            </a:r>
            <a:endParaRPr/>
          </a:p>
          <a:p>
            <a:pPr marL="182880" lvl="0" indent="-91440" algn="l" rtl="0">
              <a:lnSpc>
                <a:spcPct val="95000"/>
              </a:lnSpc>
              <a:spcBef>
                <a:spcPts val="1600"/>
              </a:spcBef>
              <a:spcAft>
                <a:spcPts val="0"/>
              </a:spcAft>
              <a:buSzPts val="1440"/>
              <a:buNone/>
            </a:pPr>
            <a:endParaRPr/>
          </a:p>
        </p:txBody>
      </p:sp>
      <p:pic>
        <p:nvPicPr>
          <p:cNvPr id="488" name="Google Shape;488;g1b0571cebe9_1_171" descr="Research outline"/>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g1b0571cebe9_1_177"/>
          <p:cNvSpPr txBox="1">
            <a:spLocks noGrp="1"/>
          </p:cNvSpPr>
          <p:nvPr>
            <p:ph type="title"/>
          </p:nvPr>
        </p:nvSpPr>
        <p:spPr>
          <a:xfrm>
            <a:off x="1143000" y="-1524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What does </a:t>
            </a:r>
            <a:r>
              <a:rPr lang="en-US" b="1" i="1"/>
              <a:t>not</a:t>
            </a:r>
            <a:r>
              <a:rPr lang="en-US" i="1"/>
              <a:t> </a:t>
            </a:r>
            <a:r>
              <a:rPr lang="en-US"/>
              <a:t>count as data for sharing?</a:t>
            </a:r>
            <a:endParaRPr/>
          </a:p>
        </p:txBody>
      </p:sp>
      <p:sp>
        <p:nvSpPr>
          <p:cNvPr id="494" name="Google Shape;494;g1b0571cebe9_1_177"/>
          <p:cNvSpPr txBox="1">
            <a:spLocks noGrp="1"/>
          </p:cNvSpPr>
          <p:nvPr>
            <p:ph type="body" idx="1"/>
          </p:nvPr>
        </p:nvSpPr>
        <p:spPr>
          <a:xfrm>
            <a:off x="1261872" y="1476375"/>
            <a:ext cx="5852100" cy="4246500"/>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laboratory notebooks</a:t>
            </a:r>
            <a:endParaRPr/>
          </a:p>
          <a:p>
            <a:pPr marL="182880" lvl="0" indent="-182880" algn="l" rtl="0">
              <a:lnSpc>
                <a:spcPct val="95000"/>
              </a:lnSpc>
              <a:spcBef>
                <a:spcPts val="1600"/>
              </a:spcBef>
              <a:spcAft>
                <a:spcPts val="0"/>
              </a:spcAft>
              <a:buSzPts val="1440"/>
              <a:buChar char="•"/>
            </a:pPr>
            <a:r>
              <a:rPr lang="en-US"/>
              <a:t>preliminary analyses</a:t>
            </a:r>
            <a:endParaRPr/>
          </a:p>
          <a:p>
            <a:pPr marL="182880" lvl="0" indent="-182880" algn="l" rtl="0">
              <a:lnSpc>
                <a:spcPct val="95000"/>
              </a:lnSpc>
              <a:spcBef>
                <a:spcPts val="1600"/>
              </a:spcBef>
              <a:spcAft>
                <a:spcPts val="0"/>
              </a:spcAft>
              <a:buSzPts val="1440"/>
              <a:buChar char="•"/>
            </a:pPr>
            <a:r>
              <a:rPr lang="en-US"/>
              <a:t>completed case report forms</a:t>
            </a:r>
            <a:endParaRPr/>
          </a:p>
          <a:p>
            <a:pPr marL="182880" lvl="0" indent="-182880" algn="l" rtl="0">
              <a:lnSpc>
                <a:spcPct val="95000"/>
              </a:lnSpc>
              <a:spcBef>
                <a:spcPts val="1600"/>
              </a:spcBef>
              <a:spcAft>
                <a:spcPts val="0"/>
              </a:spcAft>
              <a:buSzPts val="1440"/>
              <a:buChar char="•"/>
            </a:pPr>
            <a:r>
              <a:rPr lang="en-US"/>
              <a:t>drafts of scientific papers</a:t>
            </a:r>
            <a:endParaRPr/>
          </a:p>
          <a:p>
            <a:pPr marL="182880" lvl="0" indent="-182880" algn="l" rtl="0">
              <a:lnSpc>
                <a:spcPct val="95000"/>
              </a:lnSpc>
              <a:spcBef>
                <a:spcPts val="1600"/>
              </a:spcBef>
              <a:spcAft>
                <a:spcPts val="0"/>
              </a:spcAft>
              <a:buSzPts val="1440"/>
              <a:buChar char="•"/>
            </a:pPr>
            <a:r>
              <a:rPr lang="en-US"/>
              <a:t>plans for future research</a:t>
            </a:r>
            <a:endParaRPr/>
          </a:p>
          <a:p>
            <a:pPr marL="182880" lvl="0" indent="-182880" algn="l" rtl="0">
              <a:lnSpc>
                <a:spcPct val="95000"/>
              </a:lnSpc>
              <a:spcBef>
                <a:spcPts val="1600"/>
              </a:spcBef>
              <a:spcAft>
                <a:spcPts val="0"/>
              </a:spcAft>
              <a:buSzPts val="1440"/>
              <a:buChar char="•"/>
            </a:pPr>
            <a:r>
              <a:rPr lang="en-US"/>
              <a:t>peer reviews</a:t>
            </a:r>
            <a:endParaRPr/>
          </a:p>
          <a:p>
            <a:pPr marL="182880" lvl="0" indent="-182880" algn="l" rtl="0">
              <a:lnSpc>
                <a:spcPct val="95000"/>
              </a:lnSpc>
              <a:spcBef>
                <a:spcPts val="1600"/>
              </a:spcBef>
              <a:spcAft>
                <a:spcPts val="0"/>
              </a:spcAft>
              <a:buSzPts val="1440"/>
              <a:buChar char="•"/>
            </a:pPr>
            <a:r>
              <a:rPr lang="en-US"/>
              <a:t>communications with colleagues</a:t>
            </a:r>
            <a:endParaRPr/>
          </a:p>
          <a:p>
            <a:pPr marL="182880" lvl="0" indent="-182880" algn="l" rtl="0">
              <a:lnSpc>
                <a:spcPct val="95000"/>
              </a:lnSpc>
              <a:spcBef>
                <a:spcPts val="1600"/>
              </a:spcBef>
              <a:spcAft>
                <a:spcPts val="0"/>
              </a:spcAft>
              <a:buSzPts val="1440"/>
              <a:buChar char="•"/>
            </a:pPr>
            <a:r>
              <a:rPr lang="en-US"/>
              <a:t>physical objects, such as laboratory specimens</a:t>
            </a:r>
            <a:endParaRPr/>
          </a:p>
          <a:p>
            <a:pPr marL="182880" lvl="0" indent="-91440" algn="l" rtl="0">
              <a:lnSpc>
                <a:spcPct val="95000"/>
              </a:lnSpc>
              <a:spcBef>
                <a:spcPts val="1600"/>
              </a:spcBef>
              <a:spcAft>
                <a:spcPts val="0"/>
              </a:spcAft>
              <a:buSzPts val="1440"/>
              <a:buNone/>
            </a:pPr>
            <a:endParaRPr/>
          </a:p>
        </p:txBody>
      </p:sp>
      <p:pic>
        <p:nvPicPr>
          <p:cNvPr id="495" name="Google Shape;495;g1b0571cebe9_1_177" descr="No sign with solid fill"/>
          <p:cNvPicPr preferRelativeResize="0"/>
          <p:nvPr/>
        </p:nvPicPr>
        <p:blipFill rotWithShape="1">
          <a:blip r:embed="rId3">
            <a:alphaModFix/>
          </a:blip>
          <a:srcRect/>
          <a:stretch/>
        </p:blipFill>
        <p:spPr>
          <a:xfrm>
            <a:off x="7598664" y="1644000"/>
            <a:ext cx="3304622" cy="33046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31" name="Google Shape;231;g18b3dbe1d05_0_0" descr="Map of the United States divided into NNLM regions"/>
          <p:cNvPicPr preferRelativeResize="0"/>
          <p:nvPr/>
        </p:nvPicPr>
        <p:blipFill rotWithShape="1">
          <a:blip r:embed="rId3">
            <a:alphaModFix/>
          </a:blip>
          <a:srcRect b="17450"/>
          <a:stretch/>
        </p:blipFill>
        <p:spPr>
          <a:xfrm>
            <a:off x="7359275" y="-298650"/>
            <a:ext cx="4854451" cy="3097349"/>
          </a:xfrm>
          <a:prstGeom prst="rect">
            <a:avLst/>
          </a:prstGeom>
          <a:noFill/>
          <a:ln>
            <a:noFill/>
          </a:ln>
        </p:spPr>
      </p:pic>
      <p:sp>
        <p:nvSpPr>
          <p:cNvPr id="213" name="Google Shape;213;g18b3dbe1d05_0_0"/>
          <p:cNvSpPr txBox="1">
            <a:spLocks noGrp="1"/>
          </p:cNvSpPr>
          <p:nvPr>
            <p:ph type="title"/>
          </p:nvPr>
        </p:nvSpPr>
        <p:spPr>
          <a:xfrm>
            <a:off x="575025" y="6246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dk1"/>
                </a:solidFill>
              </a:rPr>
              <a:t>About the NNLM</a:t>
            </a:r>
            <a:endParaRPr dirty="0">
              <a:solidFill>
                <a:schemeClr val="dk1"/>
              </a:solidFill>
            </a:endParaRPr>
          </a:p>
        </p:txBody>
      </p:sp>
      <p:grpSp>
        <p:nvGrpSpPr>
          <p:cNvPr id="214" name="Google Shape;214;g18b3dbe1d05_0_0" descr="Looping arrows showing a hierarchy of (top to bottom) NIH, NLM, NNLM, and NCDS"/>
          <p:cNvGrpSpPr/>
          <p:nvPr/>
        </p:nvGrpSpPr>
        <p:grpSpPr>
          <a:xfrm>
            <a:off x="4795855" y="1619100"/>
            <a:ext cx="2020614" cy="4383134"/>
            <a:chOff x="4209534" y="0"/>
            <a:chExt cx="2096508" cy="4351369"/>
          </a:xfrm>
        </p:grpSpPr>
        <p:sp>
          <p:nvSpPr>
            <p:cNvPr id="215" name="Google Shape;215;g18b3dbe1d05_0_0"/>
            <p:cNvSpPr/>
            <p:nvPr/>
          </p:nvSpPr>
          <p:spPr>
            <a:xfrm>
              <a:off x="4665342" y="0"/>
              <a:ext cx="1640700" cy="1641000"/>
            </a:xfrm>
            <a:custGeom>
              <a:avLst/>
              <a:gdLst/>
              <a:ahLst/>
              <a:cxnLst/>
              <a:rect l="l" t="t" r="r" b="b"/>
              <a:pathLst>
                <a:path w="120000" h="120000" extrusionOk="0">
                  <a:moveTo>
                    <a:pt x="8412" y="60000"/>
                  </a:moveTo>
                  <a:lnTo>
                    <a:pt x="8412" y="60000"/>
                  </a:lnTo>
                  <a:cubicBezTo>
                    <a:pt x="8412" y="32857"/>
                    <a:pt x="29160" y="10288"/>
                    <a:pt x="56033" y="8201"/>
                  </a:cubicBezTo>
                  <a:cubicBezTo>
                    <a:pt x="82905" y="6114"/>
                    <a:pt x="106845" y="25211"/>
                    <a:pt x="110978" y="52033"/>
                  </a:cubicBezTo>
                  <a:cubicBezTo>
                    <a:pt x="115111" y="78855"/>
                    <a:pt x="98045" y="104361"/>
                    <a:pt x="71808" y="110574"/>
                  </a:cubicBezTo>
                  <a:lnTo>
                    <a:pt x="71243" y="118226"/>
                  </a:lnTo>
                  <a:lnTo>
                    <a:pt x="56640" y="105523"/>
                  </a:lnTo>
                  <a:lnTo>
                    <a:pt x="73356" y="89598"/>
                  </a:lnTo>
                  <a:lnTo>
                    <a:pt x="72802" y="97098"/>
                  </a:lnTo>
                  <a:cubicBezTo>
                    <a:pt x="91220" y="90429"/>
                    <a:pt x="101818" y="70662"/>
                    <a:pt x="97431" y="51163"/>
                  </a:cubicBezTo>
                  <a:cubicBezTo>
                    <a:pt x="93043" y="31663"/>
                    <a:pt x="75068" y="18642"/>
                    <a:pt x="55659" y="20904"/>
                  </a:cubicBezTo>
                  <a:cubicBezTo>
                    <a:pt x="36249" y="23166"/>
                    <a:pt x="21588" y="39989"/>
                    <a:pt x="21588" y="60000"/>
                  </a:cubicBezTo>
                  <a:close/>
                </a:path>
              </a:pathLst>
            </a:custGeom>
            <a:solidFill>
              <a:srgbClr val="599BD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16" name="Google Shape;216;g18b3dbe1d05_0_0"/>
            <p:cNvSpPr/>
            <p:nvPr/>
          </p:nvSpPr>
          <p:spPr>
            <a:xfrm>
              <a:off x="5027587" y="593957"/>
              <a:ext cx="915600" cy="457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17" name="Google Shape;217;g18b3dbe1d05_0_0"/>
            <p:cNvSpPr txBox="1"/>
            <p:nvPr/>
          </p:nvSpPr>
          <p:spPr>
            <a:xfrm>
              <a:off x="5027587" y="593957"/>
              <a:ext cx="915600" cy="457800"/>
            </a:xfrm>
            <a:prstGeom prst="rect">
              <a:avLst/>
            </a:prstGeom>
            <a:noFill/>
            <a:ln>
              <a:noFill/>
            </a:ln>
          </p:spPr>
          <p:txBody>
            <a:bodyPr spcFirstLastPara="1" wrap="square" lIns="12850" tIns="12850" rIns="12850" bIns="12850" anchor="ctr" anchorCtr="0">
              <a:noAutofit/>
            </a:bodyPr>
            <a:lstStyle/>
            <a:p>
              <a:pPr marL="0" marR="0" lvl="0" indent="0" algn="ctr" rtl="0">
                <a:lnSpc>
                  <a:spcPct val="90000"/>
                </a:lnSpc>
                <a:spcBef>
                  <a:spcPts val="0"/>
                </a:spcBef>
                <a:spcAft>
                  <a:spcPts val="0"/>
                </a:spcAft>
                <a:buClr>
                  <a:srgbClr val="FFFFFF"/>
                </a:buClr>
                <a:buSzPts val="2000"/>
                <a:buFont typeface="Calibri"/>
                <a:buNone/>
              </a:pPr>
              <a:r>
                <a:rPr lang="en-US" sz="2000" i="0" u="none" strike="noStrike" cap="none">
                  <a:solidFill>
                    <a:schemeClr val="dk1"/>
                  </a:solidFill>
                  <a:latin typeface="Corbel"/>
                  <a:ea typeface="Corbel"/>
                  <a:cs typeface="Corbel"/>
                  <a:sym typeface="Corbel"/>
                </a:rPr>
                <a:t>NIH</a:t>
              </a:r>
              <a:endParaRPr sz="1100">
                <a:solidFill>
                  <a:schemeClr val="dk1"/>
                </a:solidFill>
                <a:latin typeface="Corbel"/>
                <a:ea typeface="Corbel"/>
                <a:cs typeface="Corbel"/>
                <a:sym typeface="Corbel"/>
              </a:endParaRPr>
            </a:p>
          </p:txBody>
        </p:sp>
        <p:sp>
          <p:nvSpPr>
            <p:cNvPr id="218" name="Google Shape;218;g18b3dbe1d05_0_0"/>
            <p:cNvSpPr/>
            <p:nvPr/>
          </p:nvSpPr>
          <p:spPr>
            <a:xfrm>
              <a:off x="4209534" y="942934"/>
              <a:ext cx="1640700" cy="1641000"/>
            </a:xfrm>
            <a:custGeom>
              <a:avLst/>
              <a:gdLst/>
              <a:ahLst/>
              <a:cxnLst/>
              <a:rect l="l" t="t" r="r" b="b"/>
              <a:pathLst>
                <a:path w="120000" h="120000" extrusionOk="0">
                  <a:moveTo>
                    <a:pt x="97403" y="24219"/>
                  </a:moveTo>
                  <a:lnTo>
                    <a:pt x="88074" y="33144"/>
                  </a:lnTo>
                  <a:lnTo>
                    <a:pt x="88074" y="33144"/>
                  </a:lnTo>
                  <a:cubicBezTo>
                    <a:pt x="77192" y="21208"/>
                    <a:pt x="60244" y="17398"/>
                    <a:pt x="45483" y="23570"/>
                  </a:cubicBezTo>
                  <a:cubicBezTo>
                    <a:pt x="30723" y="29742"/>
                    <a:pt x="21218" y="44613"/>
                    <a:pt x="21599" y="60939"/>
                  </a:cubicBezTo>
                  <a:cubicBezTo>
                    <a:pt x="21980" y="77266"/>
                    <a:pt x="32166" y="91655"/>
                    <a:pt x="47198" y="97098"/>
                  </a:cubicBezTo>
                  <a:lnTo>
                    <a:pt x="46644" y="89598"/>
                  </a:lnTo>
                  <a:lnTo>
                    <a:pt x="63360" y="105523"/>
                  </a:lnTo>
                  <a:lnTo>
                    <a:pt x="48757" y="118226"/>
                  </a:lnTo>
                  <a:lnTo>
                    <a:pt x="48192" y="110574"/>
                  </a:lnTo>
                  <a:lnTo>
                    <a:pt x="48192" y="110574"/>
                  </a:lnTo>
                  <a:cubicBezTo>
                    <a:pt x="26733" y="105492"/>
                    <a:pt x="10851" y="87240"/>
                    <a:pt x="8666" y="65150"/>
                  </a:cubicBezTo>
                  <a:cubicBezTo>
                    <a:pt x="6481" y="43059"/>
                    <a:pt x="18476" y="22011"/>
                    <a:pt x="38518" y="12766"/>
                  </a:cubicBezTo>
                  <a:cubicBezTo>
                    <a:pt x="58560" y="3521"/>
                    <a:pt x="82220" y="8123"/>
                    <a:pt x="97403" y="24219"/>
                  </a:cubicBezTo>
                  <a:close/>
                </a:path>
              </a:pathLst>
            </a:custGeom>
            <a:solidFill>
              <a:srgbClr val="599BD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19" name="Google Shape;219;g18b3dbe1d05_0_0"/>
            <p:cNvSpPr/>
            <p:nvPr/>
          </p:nvSpPr>
          <p:spPr>
            <a:xfrm>
              <a:off x="4569933" y="1538633"/>
              <a:ext cx="915600" cy="457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20" name="Google Shape;220;g18b3dbe1d05_0_0"/>
            <p:cNvSpPr txBox="1"/>
            <p:nvPr/>
          </p:nvSpPr>
          <p:spPr>
            <a:xfrm>
              <a:off x="4569933" y="1538633"/>
              <a:ext cx="915600" cy="457800"/>
            </a:xfrm>
            <a:prstGeom prst="rect">
              <a:avLst/>
            </a:prstGeom>
            <a:noFill/>
            <a:ln>
              <a:noFill/>
            </a:ln>
          </p:spPr>
          <p:txBody>
            <a:bodyPr spcFirstLastPara="1" wrap="square" lIns="12850" tIns="12850" rIns="12850" bIns="12850" anchor="ctr" anchorCtr="0">
              <a:noAutofit/>
            </a:bodyPr>
            <a:lstStyle/>
            <a:p>
              <a:pPr marL="0" marR="0" lvl="0" indent="0" algn="ctr" rtl="0">
                <a:lnSpc>
                  <a:spcPct val="90000"/>
                </a:lnSpc>
                <a:spcBef>
                  <a:spcPts val="0"/>
                </a:spcBef>
                <a:spcAft>
                  <a:spcPts val="0"/>
                </a:spcAft>
                <a:buClr>
                  <a:srgbClr val="FFFFFF"/>
                </a:buClr>
                <a:buSzPts val="2000"/>
                <a:buFont typeface="Calibri"/>
                <a:buNone/>
              </a:pPr>
              <a:r>
                <a:rPr lang="en-US" sz="2000" i="0" u="none" strike="noStrike" cap="none">
                  <a:solidFill>
                    <a:schemeClr val="dk1"/>
                  </a:solidFill>
                  <a:latin typeface="Corbel"/>
                  <a:ea typeface="Corbel"/>
                  <a:cs typeface="Corbel"/>
                  <a:sym typeface="Corbel"/>
                </a:rPr>
                <a:t>NLM</a:t>
              </a:r>
              <a:endParaRPr sz="1100">
                <a:solidFill>
                  <a:schemeClr val="dk1"/>
                </a:solidFill>
                <a:latin typeface="Corbel"/>
                <a:ea typeface="Corbel"/>
                <a:cs typeface="Corbel"/>
                <a:sym typeface="Corbel"/>
              </a:endParaRPr>
            </a:p>
          </p:txBody>
        </p:sp>
        <p:sp>
          <p:nvSpPr>
            <p:cNvPr id="221" name="Google Shape;221;g18b3dbe1d05_0_0"/>
            <p:cNvSpPr/>
            <p:nvPr/>
          </p:nvSpPr>
          <p:spPr>
            <a:xfrm>
              <a:off x="4665342" y="1889350"/>
              <a:ext cx="1640700" cy="1641000"/>
            </a:xfrm>
            <a:custGeom>
              <a:avLst/>
              <a:gdLst/>
              <a:ahLst/>
              <a:cxnLst/>
              <a:rect l="l" t="t" r="r" b="b"/>
              <a:pathLst>
                <a:path w="120000" h="120000" extrusionOk="0">
                  <a:moveTo>
                    <a:pt x="22597" y="24219"/>
                  </a:moveTo>
                  <a:cubicBezTo>
                    <a:pt x="37780" y="8123"/>
                    <a:pt x="61440" y="3521"/>
                    <a:pt x="81482" y="12766"/>
                  </a:cubicBezTo>
                  <a:cubicBezTo>
                    <a:pt x="101524" y="22011"/>
                    <a:pt x="113519" y="43059"/>
                    <a:pt x="111334" y="65150"/>
                  </a:cubicBezTo>
                  <a:cubicBezTo>
                    <a:pt x="109149" y="87240"/>
                    <a:pt x="93267" y="105492"/>
                    <a:pt x="71808" y="110574"/>
                  </a:cubicBezTo>
                  <a:lnTo>
                    <a:pt x="71243" y="118226"/>
                  </a:lnTo>
                  <a:lnTo>
                    <a:pt x="56640" y="105523"/>
                  </a:lnTo>
                  <a:lnTo>
                    <a:pt x="73356" y="89598"/>
                  </a:lnTo>
                  <a:lnTo>
                    <a:pt x="72802" y="97098"/>
                  </a:lnTo>
                  <a:cubicBezTo>
                    <a:pt x="87834" y="91655"/>
                    <a:pt x="98020" y="77266"/>
                    <a:pt x="98401" y="60939"/>
                  </a:cubicBezTo>
                  <a:cubicBezTo>
                    <a:pt x="98782" y="44613"/>
                    <a:pt x="89277" y="29742"/>
                    <a:pt x="74517" y="23570"/>
                  </a:cubicBezTo>
                  <a:cubicBezTo>
                    <a:pt x="59756" y="17398"/>
                    <a:pt x="42808" y="21208"/>
                    <a:pt x="31926" y="33144"/>
                  </a:cubicBezTo>
                  <a:close/>
                </a:path>
              </a:pathLst>
            </a:custGeom>
            <a:solidFill>
              <a:srgbClr val="599BD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22" name="Google Shape;222;g18b3dbe1d05_0_0"/>
            <p:cNvSpPr/>
            <p:nvPr/>
          </p:nvSpPr>
          <p:spPr>
            <a:xfrm>
              <a:off x="5027587" y="2483308"/>
              <a:ext cx="915600" cy="457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23" name="Google Shape;223;g18b3dbe1d05_0_0"/>
            <p:cNvSpPr txBox="1"/>
            <p:nvPr/>
          </p:nvSpPr>
          <p:spPr>
            <a:xfrm>
              <a:off x="5027587" y="2483308"/>
              <a:ext cx="915600" cy="457800"/>
            </a:xfrm>
            <a:prstGeom prst="rect">
              <a:avLst/>
            </a:prstGeom>
            <a:noFill/>
            <a:ln>
              <a:noFill/>
            </a:ln>
          </p:spPr>
          <p:txBody>
            <a:bodyPr spcFirstLastPara="1" wrap="square" lIns="12850" tIns="12850" rIns="12850" bIns="12850" anchor="ctr" anchorCtr="0">
              <a:noAutofit/>
            </a:bodyPr>
            <a:lstStyle/>
            <a:p>
              <a:pPr marL="0" marR="0" lvl="0" indent="0" algn="ctr" rtl="0">
                <a:lnSpc>
                  <a:spcPct val="90000"/>
                </a:lnSpc>
                <a:spcBef>
                  <a:spcPts val="0"/>
                </a:spcBef>
                <a:spcAft>
                  <a:spcPts val="0"/>
                </a:spcAft>
                <a:buClr>
                  <a:srgbClr val="FFFFFF"/>
                </a:buClr>
                <a:buSzPts val="2000"/>
                <a:buFont typeface="Calibri"/>
                <a:buNone/>
              </a:pPr>
              <a:r>
                <a:rPr lang="en-US" sz="2000" i="0" u="none" strike="noStrike" cap="none">
                  <a:solidFill>
                    <a:schemeClr val="dk1"/>
                  </a:solidFill>
                  <a:latin typeface="Corbel"/>
                  <a:ea typeface="Corbel"/>
                  <a:cs typeface="Corbel"/>
                  <a:sym typeface="Corbel"/>
                </a:rPr>
                <a:t>NNLM</a:t>
              </a:r>
              <a:endParaRPr sz="1100">
                <a:solidFill>
                  <a:schemeClr val="dk1"/>
                </a:solidFill>
                <a:latin typeface="Corbel"/>
                <a:ea typeface="Corbel"/>
                <a:cs typeface="Corbel"/>
                <a:sym typeface="Corbel"/>
              </a:endParaRPr>
            </a:p>
          </p:txBody>
        </p:sp>
        <p:sp>
          <p:nvSpPr>
            <p:cNvPr id="224" name="Google Shape;224;g18b3dbe1d05_0_0"/>
            <p:cNvSpPr/>
            <p:nvPr/>
          </p:nvSpPr>
          <p:spPr>
            <a:xfrm>
              <a:off x="4326487" y="2941069"/>
              <a:ext cx="1409700" cy="1410300"/>
            </a:xfrm>
            <a:prstGeom prst="blockArc">
              <a:avLst>
                <a:gd name="adj1" fmla="val 0"/>
                <a:gd name="adj2" fmla="val 18900000"/>
                <a:gd name="adj3" fmla="val 12740"/>
              </a:avLst>
            </a:prstGeom>
            <a:solidFill>
              <a:srgbClr val="599BD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25" name="Google Shape;225;g18b3dbe1d05_0_0"/>
            <p:cNvSpPr/>
            <p:nvPr/>
          </p:nvSpPr>
          <p:spPr>
            <a:xfrm>
              <a:off x="4569933" y="3427984"/>
              <a:ext cx="915600" cy="457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chemeClr val="dk1"/>
                </a:solidFill>
                <a:latin typeface="Corbel"/>
                <a:ea typeface="Corbel"/>
                <a:cs typeface="Corbel"/>
                <a:sym typeface="Corbel"/>
              </a:endParaRPr>
            </a:p>
          </p:txBody>
        </p:sp>
        <p:sp>
          <p:nvSpPr>
            <p:cNvPr id="226" name="Google Shape;226;g18b3dbe1d05_0_0"/>
            <p:cNvSpPr txBox="1"/>
            <p:nvPr/>
          </p:nvSpPr>
          <p:spPr>
            <a:xfrm>
              <a:off x="4569933" y="3427984"/>
              <a:ext cx="915600" cy="457800"/>
            </a:xfrm>
            <a:prstGeom prst="rect">
              <a:avLst/>
            </a:prstGeom>
            <a:noFill/>
            <a:ln>
              <a:noFill/>
            </a:ln>
          </p:spPr>
          <p:txBody>
            <a:bodyPr spcFirstLastPara="1" wrap="square" lIns="12850" tIns="12850" rIns="12850" bIns="12850" anchor="ctr" anchorCtr="0">
              <a:noAutofit/>
            </a:bodyPr>
            <a:lstStyle/>
            <a:p>
              <a:pPr marL="0" marR="0" lvl="0" indent="0" algn="ctr" rtl="0">
                <a:lnSpc>
                  <a:spcPct val="90000"/>
                </a:lnSpc>
                <a:spcBef>
                  <a:spcPts val="0"/>
                </a:spcBef>
                <a:spcAft>
                  <a:spcPts val="0"/>
                </a:spcAft>
                <a:buClr>
                  <a:srgbClr val="FF0000"/>
                </a:buClr>
                <a:buSzPts val="2000"/>
                <a:buFont typeface="Calibri"/>
                <a:buNone/>
              </a:pPr>
              <a:r>
                <a:rPr lang="en-US" sz="2000" i="0" u="none" strike="noStrike" cap="none">
                  <a:solidFill>
                    <a:schemeClr val="dk1"/>
                  </a:solidFill>
                  <a:latin typeface="Corbel"/>
                  <a:ea typeface="Corbel"/>
                  <a:cs typeface="Corbel"/>
                  <a:sym typeface="Corbel"/>
                </a:rPr>
                <a:t>NCDS</a:t>
              </a:r>
              <a:endParaRPr sz="1100">
                <a:solidFill>
                  <a:schemeClr val="dk1"/>
                </a:solidFill>
                <a:latin typeface="Corbel"/>
                <a:ea typeface="Corbel"/>
                <a:cs typeface="Corbel"/>
                <a:sym typeface="Corbel"/>
              </a:endParaRPr>
            </a:p>
          </p:txBody>
        </p:sp>
      </p:grpSp>
      <p:sp>
        <p:nvSpPr>
          <p:cNvPr id="227" name="Google Shape;227;g18b3dbe1d05_0_0"/>
          <p:cNvSpPr txBox="1"/>
          <p:nvPr/>
        </p:nvSpPr>
        <p:spPr>
          <a:xfrm>
            <a:off x="1820504" y="1878995"/>
            <a:ext cx="4052700" cy="731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dirty="0">
                <a:solidFill>
                  <a:schemeClr val="dk1"/>
                </a:solidFill>
                <a:latin typeface="Corbel"/>
                <a:ea typeface="Corbel"/>
                <a:cs typeface="Corbel"/>
                <a:sym typeface="Corbel"/>
              </a:rPr>
              <a:t>National Institutes of Health</a:t>
            </a:r>
            <a:endParaRPr sz="1100" dirty="0">
              <a:solidFill>
                <a:schemeClr val="dk1"/>
              </a:solidFill>
              <a:latin typeface="Corbel"/>
              <a:ea typeface="Corbel"/>
              <a:cs typeface="Corbel"/>
              <a:sym typeface="Corbel"/>
            </a:endParaRPr>
          </a:p>
          <a:p>
            <a:pPr marL="0" marR="0" lvl="0" indent="0" algn="ctr" rtl="0">
              <a:spcBef>
                <a:spcPts val="0"/>
              </a:spcBef>
              <a:spcAft>
                <a:spcPts val="0"/>
              </a:spcAft>
              <a:buNone/>
            </a:pPr>
            <a:r>
              <a:rPr lang="en-US" sz="1400" i="0" u="none" strike="noStrike" cap="none" dirty="0">
                <a:solidFill>
                  <a:schemeClr val="dk1"/>
                </a:solidFill>
                <a:latin typeface="Corbel"/>
                <a:ea typeface="Corbel"/>
                <a:cs typeface="Corbel"/>
                <a:sym typeface="Corbel"/>
              </a:rPr>
              <a:t>Nation’s research agency</a:t>
            </a:r>
            <a:endParaRPr sz="1100" dirty="0">
              <a:solidFill>
                <a:schemeClr val="dk1"/>
              </a:solidFill>
              <a:latin typeface="Corbel"/>
              <a:ea typeface="Corbel"/>
              <a:cs typeface="Corbel"/>
              <a:sym typeface="Corbel"/>
            </a:endParaRPr>
          </a:p>
          <a:p>
            <a:pPr marL="0" marR="0" lvl="0" indent="0" algn="ctr" rtl="0">
              <a:spcBef>
                <a:spcPts val="0"/>
              </a:spcBef>
              <a:spcAft>
                <a:spcPts val="0"/>
              </a:spcAft>
              <a:buNone/>
            </a:pPr>
            <a:r>
              <a:rPr lang="en-US" sz="1400" i="0" u="none" strike="noStrike" cap="none" dirty="0">
                <a:solidFill>
                  <a:schemeClr val="dk1"/>
                </a:solidFill>
                <a:latin typeface="Corbel"/>
                <a:ea typeface="Corbel"/>
                <a:cs typeface="Corbel"/>
                <a:sym typeface="Corbel"/>
              </a:rPr>
              <a:t>27 institutes and offices </a:t>
            </a:r>
            <a:endParaRPr sz="1100" dirty="0">
              <a:solidFill>
                <a:schemeClr val="dk1"/>
              </a:solidFill>
              <a:latin typeface="Corbel"/>
              <a:ea typeface="Corbel"/>
              <a:cs typeface="Corbel"/>
              <a:sym typeface="Corbel"/>
            </a:endParaRPr>
          </a:p>
        </p:txBody>
      </p:sp>
      <p:sp>
        <p:nvSpPr>
          <p:cNvPr id="228" name="Google Shape;228;g18b3dbe1d05_0_0"/>
          <p:cNvSpPr txBox="1"/>
          <p:nvPr/>
        </p:nvSpPr>
        <p:spPr>
          <a:xfrm>
            <a:off x="6302105" y="2989041"/>
            <a:ext cx="3633900" cy="515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a:solidFill>
                  <a:schemeClr val="dk1"/>
                </a:solidFill>
                <a:latin typeface="Corbel"/>
                <a:ea typeface="Corbel"/>
                <a:cs typeface="Corbel"/>
                <a:sym typeface="Corbel"/>
              </a:rPr>
              <a:t>National Library of Medicine</a:t>
            </a:r>
            <a:endParaRPr sz="1100">
              <a:solidFill>
                <a:schemeClr val="dk1"/>
              </a:solidFill>
              <a:latin typeface="Corbel"/>
              <a:ea typeface="Corbel"/>
              <a:cs typeface="Corbel"/>
              <a:sym typeface="Corbel"/>
            </a:endParaRPr>
          </a:p>
          <a:p>
            <a:pPr marL="0" marR="0" lvl="0" indent="0" algn="ctr" rtl="0">
              <a:spcBef>
                <a:spcPts val="0"/>
              </a:spcBef>
              <a:spcAft>
                <a:spcPts val="0"/>
              </a:spcAft>
              <a:buNone/>
            </a:pPr>
            <a:r>
              <a:rPr lang="en-US" sz="1400" i="0" u="none" strike="noStrike" cap="none">
                <a:solidFill>
                  <a:schemeClr val="dk1"/>
                </a:solidFill>
                <a:latin typeface="Corbel"/>
                <a:ea typeface="Corbel"/>
                <a:cs typeface="Corbel"/>
                <a:sym typeface="Corbel"/>
              </a:rPr>
              <a:t>World’s largest biomedical library</a:t>
            </a:r>
            <a:endParaRPr sz="1100">
              <a:solidFill>
                <a:schemeClr val="dk1"/>
              </a:solidFill>
              <a:latin typeface="Corbel"/>
              <a:ea typeface="Corbel"/>
              <a:cs typeface="Corbel"/>
              <a:sym typeface="Corbel"/>
            </a:endParaRPr>
          </a:p>
        </p:txBody>
      </p:sp>
      <p:sp>
        <p:nvSpPr>
          <p:cNvPr id="229" name="Google Shape;229;g18b3dbe1d05_0_0"/>
          <p:cNvSpPr txBox="1"/>
          <p:nvPr/>
        </p:nvSpPr>
        <p:spPr>
          <a:xfrm>
            <a:off x="1440875" y="3628211"/>
            <a:ext cx="3979200" cy="962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a:solidFill>
                  <a:schemeClr val="dk1"/>
                </a:solidFill>
                <a:latin typeface="Corbel"/>
                <a:ea typeface="Corbel"/>
                <a:cs typeface="Corbel"/>
                <a:sym typeface="Corbel"/>
              </a:rPr>
              <a:t>Network of the National </a:t>
            </a:r>
            <a:endParaRPr sz="1100">
              <a:solidFill>
                <a:schemeClr val="dk1"/>
              </a:solidFill>
              <a:latin typeface="Corbel"/>
              <a:ea typeface="Corbel"/>
              <a:cs typeface="Corbel"/>
              <a:sym typeface="Corbel"/>
            </a:endParaRPr>
          </a:p>
          <a:p>
            <a:pPr marL="0" marR="0" lvl="0" indent="0" algn="ctr" rtl="0">
              <a:spcBef>
                <a:spcPts val="0"/>
              </a:spcBef>
              <a:spcAft>
                <a:spcPts val="0"/>
              </a:spcAft>
              <a:buNone/>
            </a:pPr>
            <a:r>
              <a:rPr lang="en-US" sz="1500" b="1" i="0" u="none" strike="noStrike" cap="none">
                <a:solidFill>
                  <a:schemeClr val="dk1"/>
                </a:solidFill>
                <a:latin typeface="Corbel"/>
                <a:ea typeface="Corbel"/>
                <a:cs typeface="Corbel"/>
                <a:sym typeface="Corbel"/>
              </a:rPr>
              <a:t>Library of Medicine</a:t>
            </a:r>
            <a:endParaRPr sz="1100">
              <a:solidFill>
                <a:schemeClr val="dk1"/>
              </a:solidFill>
              <a:latin typeface="Corbel"/>
              <a:ea typeface="Corbel"/>
              <a:cs typeface="Corbel"/>
              <a:sym typeface="Corbel"/>
            </a:endParaRPr>
          </a:p>
          <a:p>
            <a:pPr marL="0" marR="0" lvl="0" indent="0" algn="ctr" rtl="0">
              <a:spcBef>
                <a:spcPts val="0"/>
              </a:spcBef>
              <a:spcAft>
                <a:spcPts val="0"/>
              </a:spcAft>
              <a:buNone/>
            </a:pPr>
            <a:r>
              <a:rPr lang="en-US" sz="1400" i="0" u="none" strike="noStrike" cap="none">
                <a:solidFill>
                  <a:schemeClr val="dk1"/>
                </a:solidFill>
                <a:latin typeface="Corbel"/>
                <a:ea typeface="Corbel"/>
                <a:cs typeface="Corbel"/>
                <a:sym typeface="Corbel"/>
              </a:rPr>
              <a:t>Program of the NLM comprised of 7 Regional Libraries (RMLs) 4 offices, and 4 centers.</a:t>
            </a:r>
            <a:endParaRPr sz="1100">
              <a:solidFill>
                <a:schemeClr val="dk1"/>
              </a:solidFill>
              <a:latin typeface="Corbel"/>
              <a:ea typeface="Corbel"/>
              <a:cs typeface="Corbel"/>
              <a:sym typeface="Corbel"/>
            </a:endParaRPr>
          </a:p>
        </p:txBody>
      </p:sp>
      <p:sp>
        <p:nvSpPr>
          <p:cNvPr id="230" name="Google Shape;230;g18b3dbe1d05_0_0"/>
          <p:cNvSpPr txBox="1"/>
          <p:nvPr/>
        </p:nvSpPr>
        <p:spPr>
          <a:xfrm>
            <a:off x="6302105" y="5041007"/>
            <a:ext cx="3979200" cy="731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a:solidFill>
                  <a:schemeClr val="dk1"/>
                </a:solidFill>
                <a:latin typeface="Corbel"/>
                <a:ea typeface="Corbel"/>
                <a:cs typeface="Corbel"/>
                <a:sym typeface="Corbel"/>
              </a:rPr>
              <a:t>National Center for Data Services</a:t>
            </a:r>
            <a:endParaRPr sz="1100">
              <a:solidFill>
                <a:schemeClr val="dk1"/>
              </a:solidFill>
              <a:latin typeface="Corbel"/>
              <a:ea typeface="Corbel"/>
              <a:cs typeface="Corbel"/>
              <a:sym typeface="Corbel"/>
            </a:endParaRPr>
          </a:p>
          <a:p>
            <a:pPr marL="0" marR="0" lvl="0" indent="0" algn="ctr" rtl="0">
              <a:spcBef>
                <a:spcPts val="0"/>
              </a:spcBef>
              <a:spcAft>
                <a:spcPts val="0"/>
              </a:spcAft>
              <a:buNone/>
            </a:pPr>
            <a:r>
              <a:rPr lang="en-US" sz="1400" i="0" u="none" strike="noStrike" cap="none">
                <a:solidFill>
                  <a:schemeClr val="dk1"/>
                </a:solidFill>
                <a:latin typeface="Corbel"/>
                <a:ea typeface="Corbel"/>
                <a:cs typeface="Corbel"/>
                <a:sym typeface="Corbel"/>
              </a:rPr>
              <a:t>Focus: Developing data capacity in health information professionals</a:t>
            </a:r>
            <a:endParaRPr sz="1100">
              <a:solidFill>
                <a:schemeClr val="dk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b0571cebe9_1_183"/>
          <p:cNvSpPr txBox="1">
            <a:spLocks noGrp="1"/>
          </p:cNvSpPr>
          <p:nvPr>
            <p:ph type="title"/>
          </p:nvPr>
        </p:nvSpPr>
        <p:spPr>
          <a:xfrm>
            <a:off x="1143000" y="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Acceptable reasons to not share</a:t>
            </a:r>
            <a:endParaRPr/>
          </a:p>
        </p:txBody>
      </p:sp>
      <p:sp>
        <p:nvSpPr>
          <p:cNvPr id="501" name="Google Shape;501;g1b0571cebe9_1_183"/>
          <p:cNvSpPr txBox="1">
            <a:spLocks noGrp="1"/>
          </p:cNvSpPr>
          <p:nvPr>
            <p:ph type="body" idx="1"/>
          </p:nvPr>
        </p:nvSpPr>
        <p:spPr>
          <a:xfrm>
            <a:off x="1261872" y="1323975"/>
            <a:ext cx="5852100" cy="4246500"/>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informed consent limitations on sharing</a:t>
            </a:r>
            <a:endParaRPr/>
          </a:p>
          <a:p>
            <a:pPr marL="182880" lvl="0" indent="-182880" algn="l" rtl="0">
              <a:lnSpc>
                <a:spcPct val="95000"/>
              </a:lnSpc>
              <a:spcBef>
                <a:spcPts val="1600"/>
              </a:spcBef>
              <a:spcAft>
                <a:spcPts val="0"/>
              </a:spcAft>
              <a:buSzPts val="1440"/>
              <a:buChar char="•"/>
            </a:pPr>
            <a:r>
              <a:rPr lang="en-US"/>
              <a:t>existing consent (e.g., for previously collected biospecimens) prohibits sharing </a:t>
            </a:r>
            <a:endParaRPr/>
          </a:p>
          <a:p>
            <a:pPr marL="182880" lvl="0" indent="-182880" algn="l" rtl="0">
              <a:lnSpc>
                <a:spcPct val="95000"/>
              </a:lnSpc>
              <a:spcBef>
                <a:spcPts val="1600"/>
              </a:spcBef>
              <a:spcAft>
                <a:spcPts val="0"/>
              </a:spcAft>
              <a:buSzPts val="1440"/>
              <a:buChar char="•"/>
            </a:pPr>
            <a:r>
              <a:rPr lang="en-US"/>
              <a:t>privacy or safety of research participants would be compromised or place them at greater risk of re-identification or suffering harm</a:t>
            </a:r>
            <a:endParaRPr/>
          </a:p>
          <a:p>
            <a:pPr marL="182880" lvl="0" indent="-182880" algn="l" rtl="0">
              <a:lnSpc>
                <a:spcPct val="95000"/>
              </a:lnSpc>
              <a:spcBef>
                <a:spcPts val="1600"/>
              </a:spcBef>
              <a:spcAft>
                <a:spcPts val="0"/>
              </a:spcAft>
              <a:buSzPts val="1440"/>
              <a:buChar char="•"/>
            </a:pPr>
            <a:r>
              <a:rPr lang="en-US"/>
              <a:t>explicit federal, state, local, or Tribal law, regulation, or policy prohibits disclosure</a:t>
            </a:r>
            <a:endParaRPr/>
          </a:p>
          <a:p>
            <a:pPr marL="182880" lvl="0" indent="-182880" algn="l" rtl="0">
              <a:lnSpc>
                <a:spcPct val="95000"/>
              </a:lnSpc>
              <a:spcBef>
                <a:spcPts val="1600"/>
              </a:spcBef>
              <a:spcAft>
                <a:spcPts val="0"/>
              </a:spcAft>
              <a:buSzPts val="1440"/>
              <a:buChar char="•"/>
            </a:pPr>
            <a:r>
              <a:rPr lang="en-US"/>
              <a:t>datasets cannot practically be digitized with reasonable efforts</a:t>
            </a:r>
            <a:endParaRPr/>
          </a:p>
        </p:txBody>
      </p:sp>
      <p:pic>
        <p:nvPicPr>
          <p:cNvPr id="502" name="Google Shape;502;g1b0571cebe9_1_183" descr="Thumbs up sign with solid fill"/>
          <p:cNvPicPr preferRelativeResize="0"/>
          <p:nvPr/>
        </p:nvPicPr>
        <p:blipFill rotWithShape="1">
          <a:blip r:embed="rId3">
            <a:alphaModFix/>
          </a:blip>
          <a:srcRect/>
          <a:stretch/>
        </p:blipFill>
        <p:spPr>
          <a:xfrm>
            <a:off x="7598664" y="1491600"/>
            <a:ext cx="3304622" cy="33046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6"/>
        <p:cNvGrpSpPr/>
        <p:nvPr/>
      </p:nvGrpSpPr>
      <p:grpSpPr>
        <a:xfrm>
          <a:off x="0" y="0"/>
          <a:ext cx="0" cy="0"/>
          <a:chOff x="0" y="0"/>
          <a:chExt cx="0" cy="0"/>
        </a:xfrm>
      </p:grpSpPr>
      <p:sp>
        <p:nvSpPr>
          <p:cNvPr id="507" name="Google Shape;507;g1b0571cebe9_1_189"/>
          <p:cNvSpPr txBox="1">
            <a:spLocks noGrp="1"/>
          </p:cNvSpPr>
          <p:nvPr>
            <p:ph type="title"/>
          </p:nvPr>
        </p:nvSpPr>
        <p:spPr>
          <a:xfrm>
            <a:off x="1143000" y="2286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Related tools, software, code</a:t>
            </a:r>
            <a:endParaRPr/>
          </a:p>
        </p:txBody>
      </p:sp>
      <p:sp>
        <p:nvSpPr>
          <p:cNvPr id="508" name="Google Shape;508;g1b0571cebe9_1_189"/>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Specialized tools that are needed to access the shared data</a:t>
            </a:r>
            <a:endParaRPr/>
          </a:p>
          <a:p>
            <a:pPr marL="182880" lvl="0" indent="-182880" algn="l" rtl="0">
              <a:lnSpc>
                <a:spcPct val="95000"/>
              </a:lnSpc>
              <a:spcBef>
                <a:spcPts val="1600"/>
              </a:spcBef>
              <a:spcAft>
                <a:spcPts val="0"/>
              </a:spcAft>
              <a:buSzPts val="1440"/>
              <a:buChar char="•"/>
            </a:pPr>
            <a:r>
              <a:rPr lang="en-US"/>
              <a:t>Names of specific software tools (e.g. Python, SPSS, etc)</a:t>
            </a:r>
            <a:endParaRPr/>
          </a:p>
          <a:p>
            <a:pPr marL="182880" lvl="0" indent="-182880" algn="l" rtl="0">
              <a:lnSpc>
                <a:spcPct val="95000"/>
              </a:lnSpc>
              <a:spcBef>
                <a:spcPts val="1600"/>
              </a:spcBef>
              <a:spcAft>
                <a:spcPts val="0"/>
              </a:spcAft>
              <a:buSzPts val="1440"/>
              <a:buChar char="•"/>
            </a:pPr>
            <a:r>
              <a:rPr lang="en-US"/>
              <a:t>Availability of tools (e.g. open source vs purchase)</a:t>
            </a:r>
            <a:endParaRPr/>
          </a:p>
          <a:p>
            <a:pPr marL="182880" lvl="0" indent="-182880" algn="l" rtl="0">
              <a:lnSpc>
                <a:spcPct val="95000"/>
              </a:lnSpc>
              <a:spcBef>
                <a:spcPts val="1600"/>
              </a:spcBef>
              <a:spcAft>
                <a:spcPts val="0"/>
              </a:spcAft>
              <a:buSzPts val="1440"/>
              <a:buChar char="•"/>
            </a:pPr>
            <a:r>
              <a:rPr lang="en-US"/>
              <a:t>Expected lifespan of the tools compared to length of data availability</a:t>
            </a:r>
            <a:endParaRPr/>
          </a:p>
          <a:p>
            <a:pPr marL="182880" lvl="0" indent="-91440" algn="l" rtl="0">
              <a:lnSpc>
                <a:spcPct val="95000"/>
              </a:lnSpc>
              <a:spcBef>
                <a:spcPts val="1600"/>
              </a:spcBef>
              <a:spcAft>
                <a:spcPts val="0"/>
              </a:spcAft>
              <a:buSzPts val="1440"/>
              <a:buNone/>
            </a:pPr>
            <a:endParaRPr/>
          </a:p>
        </p:txBody>
      </p:sp>
      <p:pic>
        <p:nvPicPr>
          <p:cNvPr id="509" name="Google Shape;509;g1b0571cebe9_1_189" descr="Tools"/>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sp>
        <p:nvSpPr>
          <p:cNvPr id="514" name="Google Shape;514;g1b0571cebe9_1_195"/>
          <p:cNvSpPr txBox="1">
            <a:spLocks noGrp="1"/>
          </p:cNvSpPr>
          <p:nvPr>
            <p:ph type="title"/>
          </p:nvPr>
        </p:nvSpPr>
        <p:spPr>
          <a:xfrm>
            <a:off x="1143000" y="1524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Standards</a:t>
            </a:r>
            <a:endParaRPr/>
          </a:p>
        </p:txBody>
      </p:sp>
      <p:sp>
        <p:nvSpPr>
          <p:cNvPr id="515" name="Google Shape;515;g1b0571cebe9_1_195"/>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Data formats</a:t>
            </a:r>
            <a:endParaRPr/>
          </a:p>
          <a:p>
            <a:pPr marL="182880" lvl="0" indent="-182880" algn="l" rtl="0">
              <a:lnSpc>
                <a:spcPct val="95000"/>
              </a:lnSpc>
              <a:spcBef>
                <a:spcPts val="1600"/>
              </a:spcBef>
              <a:spcAft>
                <a:spcPts val="0"/>
              </a:spcAft>
              <a:buSzPts val="1440"/>
              <a:buChar char="•"/>
            </a:pPr>
            <a:r>
              <a:rPr lang="en-US"/>
              <a:t>Data dictionaries</a:t>
            </a:r>
            <a:endParaRPr/>
          </a:p>
          <a:p>
            <a:pPr marL="182880" lvl="0" indent="-182880" algn="l" rtl="0">
              <a:lnSpc>
                <a:spcPct val="95000"/>
              </a:lnSpc>
              <a:spcBef>
                <a:spcPts val="1600"/>
              </a:spcBef>
              <a:spcAft>
                <a:spcPts val="0"/>
              </a:spcAft>
              <a:buSzPts val="1440"/>
              <a:buChar char="•"/>
            </a:pPr>
            <a:r>
              <a:rPr lang="en-US"/>
              <a:t>Common Data Elements</a:t>
            </a:r>
            <a:endParaRPr/>
          </a:p>
          <a:p>
            <a:pPr marL="182880" lvl="0" indent="-182880" algn="l" rtl="0">
              <a:lnSpc>
                <a:spcPct val="95000"/>
              </a:lnSpc>
              <a:spcBef>
                <a:spcPts val="1600"/>
              </a:spcBef>
              <a:spcAft>
                <a:spcPts val="0"/>
              </a:spcAft>
              <a:buSzPts val="1440"/>
              <a:buChar char="•"/>
            </a:pPr>
            <a:r>
              <a:rPr lang="en-US"/>
              <a:t>Identifiers</a:t>
            </a:r>
            <a:endParaRPr/>
          </a:p>
          <a:p>
            <a:pPr marL="182880" lvl="0" indent="-182880" algn="l" rtl="0">
              <a:lnSpc>
                <a:spcPct val="95000"/>
              </a:lnSpc>
              <a:spcBef>
                <a:spcPts val="1600"/>
              </a:spcBef>
              <a:spcAft>
                <a:spcPts val="0"/>
              </a:spcAft>
              <a:buSzPts val="1440"/>
              <a:buChar char="•"/>
            </a:pPr>
            <a:r>
              <a:rPr lang="en-US"/>
              <a:t>Definitions</a:t>
            </a:r>
            <a:endParaRPr/>
          </a:p>
          <a:p>
            <a:pPr marL="182880" lvl="0" indent="-182880" algn="l" rtl="0">
              <a:lnSpc>
                <a:spcPct val="95000"/>
              </a:lnSpc>
              <a:spcBef>
                <a:spcPts val="1600"/>
              </a:spcBef>
              <a:spcAft>
                <a:spcPts val="0"/>
              </a:spcAft>
              <a:buSzPts val="1440"/>
              <a:buChar char="•"/>
            </a:pPr>
            <a:r>
              <a:rPr lang="en-US"/>
              <a:t>Indicate when no consensus standard exists</a:t>
            </a:r>
            <a:endParaRPr/>
          </a:p>
        </p:txBody>
      </p:sp>
      <p:pic>
        <p:nvPicPr>
          <p:cNvPr id="516" name="Google Shape;516;g1b0571cebe9_1_195" descr="Ethernet with solid fill"/>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g1b0571cebe9_1_201"/>
          <p:cNvSpPr txBox="1">
            <a:spLocks noGrp="1"/>
          </p:cNvSpPr>
          <p:nvPr>
            <p:ph type="title"/>
          </p:nvPr>
        </p:nvSpPr>
        <p:spPr>
          <a:xfrm>
            <a:off x="1143000" y="1524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Data preservation, access, and timelines</a:t>
            </a:r>
            <a:endParaRPr/>
          </a:p>
        </p:txBody>
      </p:sp>
      <p:sp>
        <p:nvSpPr>
          <p:cNvPr id="522" name="Google Shape;522;g1b0571cebe9_1_201"/>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Name of repository(ies) where data will be shared</a:t>
            </a:r>
            <a:endParaRPr/>
          </a:p>
          <a:p>
            <a:pPr marL="182880" lvl="0" indent="-182880" algn="l" rtl="0">
              <a:lnSpc>
                <a:spcPct val="95000"/>
              </a:lnSpc>
              <a:spcBef>
                <a:spcPts val="1600"/>
              </a:spcBef>
              <a:spcAft>
                <a:spcPts val="0"/>
              </a:spcAft>
              <a:buSzPts val="1440"/>
              <a:buChar char="•"/>
            </a:pPr>
            <a:r>
              <a:rPr lang="en-US"/>
              <a:t>Findability and identifiability of data (e.g. unique identifiers)</a:t>
            </a:r>
            <a:endParaRPr/>
          </a:p>
          <a:p>
            <a:pPr marL="182880" lvl="0" indent="-182880" algn="l" rtl="0">
              <a:lnSpc>
                <a:spcPct val="95000"/>
              </a:lnSpc>
              <a:spcBef>
                <a:spcPts val="1600"/>
              </a:spcBef>
              <a:spcAft>
                <a:spcPts val="0"/>
              </a:spcAft>
              <a:buSzPts val="1440"/>
              <a:buChar char="•"/>
            </a:pPr>
            <a:r>
              <a:rPr lang="en-US"/>
              <a:t>When data will be shared</a:t>
            </a:r>
            <a:endParaRPr/>
          </a:p>
          <a:p>
            <a:pPr marL="457200" lvl="1" indent="-182880" algn="l" rtl="0">
              <a:lnSpc>
                <a:spcPct val="90000"/>
              </a:lnSpc>
              <a:spcBef>
                <a:spcPts val="500"/>
              </a:spcBef>
              <a:spcAft>
                <a:spcPts val="0"/>
              </a:spcAft>
              <a:buSzPts val="1600"/>
              <a:buChar char="•"/>
            </a:pPr>
            <a:r>
              <a:rPr lang="en-US"/>
              <a:t>No later than time of publication or end of performance period</a:t>
            </a:r>
            <a:endParaRPr/>
          </a:p>
          <a:p>
            <a:pPr marL="457200" lvl="1" indent="-182880" algn="l" rtl="0">
              <a:lnSpc>
                <a:spcPct val="90000"/>
              </a:lnSpc>
              <a:spcBef>
                <a:spcPts val="600"/>
              </a:spcBef>
              <a:spcAft>
                <a:spcPts val="0"/>
              </a:spcAft>
              <a:buSzPts val="1600"/>
              <a:buChar char="•"/>
            </a:pPr>
            <a:r>
              <a:rPr lang="en-US"/>
              <a:t>How long data is anticipated to be available</a:t>
            </a:r>
            <a:endParaRPr/>
          </a:p>
        </p:txBody>
      </p:sp>
      <p:pic>
        <p:nvPicPr>
          <p:cNvPr id="523" name="Google Shape;523;g1b0571cebe9_1_201" descr="Monthly calendar with solid fill"/>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g1b0571cebe9_1_207"/>
          <p:cNvSpPr txBox="1">
            <a:spLocks noGrp="1"/>
          </p:cNvSpPr>
          <p:nvPr>
            <p:ph type="title"/>
          </p:nvPr>
        </p:nvSpPr>
        <p:spPr>
          <a:xfrm>
            <a:off x="1143000" y="3048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Access, distribution, and reuse considerations</a:t>
            </a:r>
            <a:endParaRPr/>
          </a:p>
        </p:txBody>
      </p:sp>
      <p:sp>
        <p:nvSpPr>
          <p:cNvPr id="529" name="Google Shape;529;g1b0571cebe9_1_207"/>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Informed consent</a:t>
            </a:r>
            <a:endParaRPr/>
          </a:p>
          <a:p>
            <a:pPr marL="182880" lvl="0" indent="-182880" algn="l" rtl="0">
              <a:lnSpc>
                <a:spcPct val="95000"/>
              </a:lnSpc>
              <a:spcBef>
                <a:spcPts val="1600"/>
              </a:spcBef>
              <a:spcAft>
                <a:spcPts val="0"/>
              </a:spcAft>
              <a:buSzPts val="1440"/>
              <a:buChar char="•"/>
            </a:pPr>
            <a:r>
              <a:rPr lang="en-US"/>
              <a:t>Privacy and confidentiality protections</a:t>
            </a:r>
            <a:endParaRPr/>
          </a:p>
          <a:p>
            <a:pPr marL="182880" lvl="0" indent="-182880" algn="l" rtl="0">
              <a:lnSpc>
                <a:spcPct val="95000"/>
              </a:lnSpc>
              <a:spcBef>
                <a:spcPts val="1600"/>
              </a:spcBef>
              <a:spcAft>
                <a:spcPts val="0"/>
              </a:spcAft>
              <a:buSzPts val="1440"/>
              <a:buChar char="•"/>
            </a:pPr>
            <a:r>
              <a:rPr lang="en-US"/>
              <a:t>Restrictions imposed by federal, Tribal, or state laws, regulations, or policies (e.g. HIPAA)</a:t>
            </a:r>
            <a:endParaRPr/>
          </a:p>
        </p:txBody>
      </p:sp>
      <p:pic>
        <p:nvPicPr>
          <p:cNvPr id="530" name="Google Shape;530;g1b0571cebe9_1_207" descr="Recycle with solid fill"/>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1b0571cebe9_1_213"/>
          <p:cNvSpPr txBox="1">
            <a:spLocks noGrp="1"/>
          </p:cNvSpPr>
          <p:nvPr>
            <p:ph type="title"/>
          </p:nvPr>
        </p:nvSpPr>
        <p:spPr>
          <a:xfrm>
            <a:off x="1143000" y="2286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Oversight of data management and sharing</a:t>
            </a:r>
            <a:endParaRPr/>
          </a:p>
        </p:txBody>
      </p:sp>
      <p:sp>
        <p:nvSpPr>
          <p:cNvPr id="536" name="Google Shape;536;g1b0571cebe9_1_213"/>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How compliance with DMSP will be monitored and managed</a:t>
            </a:r>
            <a:endParaRPr/>
          </a:p>
          <a:p>
            <a:pPr marL="182880" lvl="0" indent="-182880" algn="l" rtl="0">
              <a:lnSpc>
                <a:spcPct val="95000"/>
              </a:lnSpc>
              <a:spcBef>
                <a:spcPts val="1600"/>
              </a:spcBef>
              <a:spcAft>
                <a:spcPts val="0"/>
              </a:spcAft>
              <a:buSzPts val="1440"/>
              <a:buChar char="•"/>
            </a:pPr>
            <a:r>
              <a:rPr lang="en-US"/>
              <a:t>Who will be responsible for oversight</a:t>
            </a:r>
            <a:endParaRPr/>
          </a:p>
          <a:p>
            <a:pPr marL="182880" lvl="0" indent="-182880" algn="l" rtl="0">
              <a:lnSpc>
                <a:spcPct val="95000"/>
              </a:lnSpc>
              <a:spcBef>
                <a:spcPts val="1600"/>
              </a:spcBef>
              <a:spcAft>
                <a:spcPts val="0"/>
              </a:spcAft>
              <a:buSzPts val="1440"/>
              <a:buChar char="•"/>
            </a:pPr>
            <a:r>
              <a:rPr lang="en-US"/>
              <a:t>How often will oversight activities occur</a:t>
            </a:r>
            <a:endParaRPr/>
          </a:p>
        </p:txBody>
      </p:sp>
      <p:pic>
        <p:nvPicPr>
          <p:cNvPr id="537" name="Google Shape;537;g1b0571cebe9_1_213" descr="Clipboard with solid fill"/>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b0571cebe9_1_219"/>
          <p:cNvSpPr txBox="1">
            <a:spLocks noGrp="1"/>
          </p:cNvSpPr>
          <p:nvPr>
            <p:ph type="title"/>
          </p:nvPr>
        </p:nvSpPr>
        <p:spPr>
          <a:xfrm>
            <a:off x="1143000" y="762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Plan submission, review, and compliance</a:t>
            </a:r>
            <a:endParaRPr dirty="0"/>
          </a:p>
        </p:txBody>
      </p:sp>
      <p:grpSp>
        <p:nvGrpSpPr>
          <p:cNvPr id="543" name="Google Shape;543;g1b0571cebe9_1_219">
            <a:extLst>
              <a:ext uri="{C183D7F6-B498-43B3-948B-1728B52AA6E4}">
                <adec:decorative xmlns:adec="http://schemas.microsoft.com/office/drawing/2017/decorative" val="1"/>
              </a:ext>
            </a:extLst>
          </p:cNvPr>
          <p:cNvGrpSpPr/>
          <p:nvPr/>
        </p:nvGrpSpPr>
        <p:grpSpPr>
          <a:xfrm>
            <a:off x="955624" y="1910803"/>
            <a:ext cx="9696850" cy="4292574"/>
            <a:chOff x="220336" y="2490"/>
            <a:chExt cx="9696850" cy="4292574"/>
          </a:xfrm>
        </p:grpSpPr>
        <p:sp>
          <p:nvSpPr>
            <p:cNvPr id="544" name="Google Shape;544;g1b0571cebe9_1_219"/>
            <p:cNvSpPr/>
            <p:nvPr/>
          </p:nvSpPr>
          <p:spPr>
            <a:xfrm rot="5400000">
              <a:off x="823538" y="1005507"/>
              <a:ext cx="1816935" cy="3023339"/>
            </a:xfrm>
            <a:prstGeom prst="corner">
              <a:avLst>
                <a:gd name="adj1" fmla="val 16120"/>
                <a:gd name="adj2" fmla="val 16110"/>
              </a:avLst>
            </a:prstGeom>
            <a:solidFill>
              <a:srgbClr val="364A7D"/>
            </a:solidFill>
            <a:ln w="13950" cap="flat" cmpd="sng">
              <a:solidFill>
                <a:srgbClr val="364A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1b0571cebe9_1_219"/>
            <p:cNvSpPr/>
            <p:nvPr/>
          </p:nvSpPr>
          <p:spPr>
            <a:xfrm>
              <a:off x="682644" y="1902508"/>
              <a:ext cx="2630844"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1b0571cebe9_1_219"/>
            <p:cNvSpPr txBox="1"/>
            <p:nvPr/>
          </p:nvSpPr>
          <p:spPr>
            <a:xfrm>
              <a:off x="682644" y="1902508"/>
              <a:ext cx="2630844" cy="2392556"/>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entury Schoolbook"/>
                <a:buNone/>
              </a:pPr>
              <a:r>
                <a:rPr lang="en-US" sz="2300" b="1">
                  <a:solidFill>
                    <a:schemeClr val="dk1"/>
                  </a:solidFill>
                  <a:latin typeface="Century Schoolbook"/>
                  <a:ea typeface="Century Schoolbook"/>
                  <a:cs typeface="Century Schoolbook"/>
                  <a:sym typeface="Century Schoolbook"/>
                </a:rPr>
                <a:t>Submission</a:t>
              </a:r>
              <a:endParaRPr/>
            </a:p>
            <a:p>
              <a:pPr marL="0" marR="0" lvl="0" indent="0" algn="l" rtl="0">
                <a:lnSpc>
                  <a:spcPct val="90000"/>
                </a:lnSpc>
                <a:spcBef>
                  <a:spcPts val="805"/>
                </a:spcBef>
                <a:spcAft>
                  <a:spcPts val="0"/>
                </a:spcAft>
                <a:buClr>
                  <a:schemeClr val="dk1"/>
                </a:buClr>
                <a:buSzPts val="1100"/>
                <a:buFont typeface="Century Schoolbook"/>
                <a:buNone/>
              </a:pPr>
              <a:endParaRPr sz="1100">
                <a:solidFill>
                  <a:schemeClr val="dk1"/>
                </a:solidFill>
                <a:latin typeface="Century Schoolbook"/>
                <a:ea typeface="Century Schoolbook"/>
                <a:cs typeface="Century Schoolbook"/>
                <a:sym typeface="Century Schoolbook"/>
              </a:endParaRPr>
            </a:p>
            <a:p>
              <a:pPr marL="0" marR="0" lvl="0" indent="0" algn="l" rtl="0">
                <a:lnSpc>
                  <a:spcPct val="90000"/>
                </a:lnSpc>
                <a:spcBef>
                  <a:spcPts val="385"/>
                </a:spcBef>
                <a:spcAft>
                  <a:spcPts val="0"/>
                </a:spcAft>
                <a:buClr>
                  <a:schemeClr val="dk1"/>
                </a:buClr>
                <a:buSzPts val="2000"/>
                <a:buFont typeface="Century Schoolbook"/>
                <a:buNone/>
              </a:pPr>
              <a:r>
                <a:rPr lang="en-US" sz="2000" b="0">
                  <a:solidFill>
                    <a:schemeClr val="dk1"/>
                  </a:solidFill>
                  <a:latin typeface="Century Schoolbook"/>
                  <a:ea typeface="Century Schoolbook"/>
                  <a:cs typeface="Century Schoolbook"/>
                  <a:sym typeface="Century Schoolbook"/>
                </a:rPr>
                <a:t>With application for funding in Budget Justification section</a:t>
              </a:r>
              <a:endParaRPr sz="2000" b="0">
                <a:solidFill>
                  <a:schemeClr val="dk1"/>
                </a:solidFill>
                <a:latin typeface="Century Schoolbook"/>
                <a:ea typeface="Century Schoolbook"/>
                <a:cs typeface="Century Schoolbook"/>
                <a:sym typeface="Century Schoolbook"/>
              </a:endParaRPr>
            </a:p>
          </p:txBody>
        </p:sp>
        <p:sp>
          <p:nvSpPr>
            <p:cNvPr id="547" name="Google Shape;547;g1b0571cebe9_1_219"/>
            <p:cNvSpPr/>
            <p:nvPr/>
          </p:nvSpPr>
          <p:spPr>
            <a:xfrm>
              <a:off x="2725395" y="830384"/>
              <a:ext cx="514997" cy="514997"/>
            </a:xfrm>
            <a:prstGeom prst="triangle">
              <a:avLst>
                <a:gd name="adj" fmla="val 100000"/>
              </a:avLst>
            </a:prstGeom>
            <a:solidFill>
              <a:srgbClr val="5C6FAE"/>
            </a:solidFill>
            <a:ln w="13950" cap="flat" cmpd="sng">
              <a:solidFill>
                <a:srgbClr val="5C6F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1b0571cebe9_1_219"/>
            <p:cNvSpPr/>
            <p:nvPr/>
          </p:nvSpPr>
          <p:spPr>
            <a:xfrm rot="5400000">
              <a:off x="4155622" y="226126"/>
              <a:ext cx="1816935" cy="3023339"/>
            </a:xfrm>
            <a:prstGeom prst="corner">
              <a:avLst>
                <a:gd name="adj1" fmla="val 16120"/>
                <a:gd name="adj2" fmla="val 16110"/>
              </a:avLst>
            </a:prstGeom>
            <a:solidFill>
              <a:srgbClr val="9CA6C7"/>
            </a:solidFill>
            <a:ln w="13950" cap="flat" cmpd="sng">
              <a:solidFill>
                <a:srgbClr val="9CA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g1b0571cebe9_1_219"/>
            <p:cNvSpPr/>
            <p:nvPr/>
          </p:nvSpPr>
          <p:spPr>
            <a:xfrm>
              <a:off x="4246209" y="1129453"/>
              <a:ext cx="2178813"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1b0571cebe9_1_219"/>
            <p:cNvSpPr txBox="1"/>
            <p:nvPr/>
          </p:nvSpPr>
          <p:spPr>
            <a:xfrm>
              <a:off x="4246209" y="1129453"/>
              <a:ext cx="2178813" cy="2392556"/>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entury Schoolbook"/>
                <a:buNone/>
              </a:pPr>
              <a:r>
                <a:rPr lang="en-US" sz="2200" b="1">
                  <a:solidFill>
                    <a:schemeClr val="dk1"/>
                  </a:solidFill>
                  <a:latin typeface="Century Schoolbook"/>
                  <a:ea typeface="Century Schoolbook"/>
                  <a:cs typeface="Century Schoolbook"/>
                  <a:sym typeface="Century Schoolbook"/>
                </a:rPr>
                <a:t>Assessment</a:t>
              </a:r>
              <a:endParaRPr sz="1900" b="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805"/>
                </a:spcBef>
                <a:spcAft>
                  <a:spcPts val="0"/>
                </a:spcAft>
                <a:buClr>
                  <a:schemeClr val="dk1"/>
                </a:buClr>
                <a:buSzPts val="2000"/>
                <a:buFont typeface="Century Schoolbook"/>
                <a:buNone/>
              </a:pPr>
              <a:r>
                <a:rPr lang="en-US" sz="1900" b="0" i="0" u="none" strike="noStrike" cap="none">
                  <a:solidFill>
                    <a:schemeClr val="dk1"/>
                  </a:solidFill>
                  <a:latin typeface="Century Schoolbook"/>
                  <a:ea typeface="Century Schoolbook"/>
                  <a:cs typeface="Century Schoolbook"/>
                  <a:sym typeface="Century Schoolbook"/>
                </a:rPr>
                <a:t>Peer reviewers may comment on (not score) budget</a:t>
              </a:r>
              <a:endParaRPr sz="1900" b="0" i="0" u="none" strike="noStrike" cap="none">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1900" b="0" i="0" u="none" strike="noStrike" cap="none">
                  <a:solidFill>
                    <a:schemeClr val="dk1"/>
                  </a:solidFill>
                  <a:latin typeface="Century Schoolbook"/>
                  <a:ea typeface="Century Schoolbook"/>
                  <a:cs typeface="Century Schoolbook"/>
                  <a:sym typeface="Century Schoolbook"/>
                </a:rPr>
                <a:t>NIH program staff assess Plans</a:t>
              </a:r>
              <a:endParaRPr sz="1900" b="0" i="0" u="none" strike="noStrike" cap="none">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1900" b="0" i="0" u="none" strike="noStrike" cap="none">
                  <a:solidFill>
                    <a:schemeClr val="dk1"/>
                  </a:solidFill>
                  <a:latin typeface="Century Schoolbook"/>
                  <a:ea typeface="Century Schoolbook"/>
                  <a:cs typeface="Century Schoolbook"/>
                  <a:sym typeface="Century Schoolbook"/>
                </a:rPr>
                <a:t>Plans can be updated</a:t>
              </a:r>
              <a:endParaRPr sz="1900" b="0" i="0" u="none" strike="noStrike" cap="none">
                <a:solidFill>
                  <a:schemeClr val="dk1"/>
                </a:solidFill>
                <a:latin typeface="Century Schoolbook"/>
                <a:ea typeface="Century Schoolbook"/>
                <a:cs typeface="Century Schoolbook"/>
                <a:sym typeface="Century Schoolbook"/>
              </a:endParaRPr>
            </a:p>
          </p:txBody>
        </p:sp>
        <p:sp>
          <p:nvSpPr>
            <p:cNvPr id="551" name="Google Shape;551;g1b0571cebe9_1_219"/>
            <p:cNvSpPr/>
            <p:nvPr/>
          </p:nvSpPr>
          <p:spPr>
            <a:xfrm>
              <a:off x="6066821" y="3544"/>
              <a:ext cx="514997" cy="514997"/>
            </a:xfrm>
            <a:prstGeom prst="triangle">
              <a:avLst>
                <a:gd name="adj" fmla="val 100000"/>
              </a:avLst>
            </a:prstGeom>
            <a:solidFill>
              <a:srgbClr val="9CA6C7"/>
            </a:solidFill>
            <a:ln w="13950" cap="flat" cmpd="sng">
              <a:solidFill>
                <a:srgbClr val="9CA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g1b0571cebe9_1_219"/>
            <p:cNvSpPr/>
            <p:nvPr/>
          </p:nvSpPr>
          <p:spPr>
            <a:xfrm rot="5400000">
              <a:off x="7497049" y="-600712"/>
              <a:ext cx="1816935" cy="3023339"/>
            </a:xfrm>
            <a:prstGeom prst="corner">
              <a:avLst>
                <a:gd name="adj1" fmla="val 16120"/>
                <a:gd name="adj2" fmla="val 16110"/>
              </a:avLst>
            </a:prstGeom>
            <a:solidFill>
              <a:srgbClr val="5C6FAE"/>
            </a:solidFill>
            <a:ln w="13950" cap="flat" cmpd="sng">
              <a:solidFill>
                <a:srgbClr val="5C6F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1b0571cebe9_1_219"/>
            <p:cNvSpPr/>
            <p:nvPr/>
          </p:nvSpPr>
          <p:spPr>
            <a:xfrm>
              <a:off x="7541535" y="302614"/>
              <a:ext cx="2218281"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1b0571cebe9_1_219"/>
            <p:cNvSpPr txBox="1"/>
            <p:nvPr/>
          </p:nvSpPr>
          <p:spPr>
            <a:xfrm>
              <a:off x="7541535" y="302614"/>
              <a:ext cx="2218281" cy="2392556"/>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entury Schoolbook"/>
                <a:buNone/>
              </a:pPr>
              <a:r>
                <a:rPr lang="en-US" sz="2200" b="1">
                  <a:solidFill>
                    <a:schemeClr val="dk1"/>
                  </a:solidFill>
                  <a:latin typeface="Century Schoolbook"/>
                  <a:ea typeface="Century Schoolbook"/>
                  <a:cs typeface="Century Schoolbook"/>
                  <a:sym typeface="Century Schoolbook"/>
                </a:rPr>
                <a:t>Compliance</a:t>
              </a:r>
              <a:endParaRPr sz="200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770"/>
                </a:spcBef>
                <a:spcAft>
                  <a:spcPts val="0"/>
                </a:spcAft>
                <a:buClr>
                  <a:schemeClr val="dk1"/>
                </a:buClr>
                <a:buSzPts val="2000"/>
                <a:buFont typeface="Century Schoolbook"/>
                <a:buNone/>
              </a:pPr>
              <a:r>
                <a:rPr lang="en-US" sz="2000" b="0" i="0" u="none" strike="noStrike" cap="none">
                  <a:solidFill>
                    <a:schemeClr val="dk1"/>
                  </a:solidFill>
                  <a:latin typeface="Century Schoolbook"/>
                  <a:ea typeface="Century Schoolbook"/>
                  <a:cs typeface="Century Schoolbook"/>
                  <a:sym typeface="Century Schoolbook"/>
                </a:rPr>
                <a:t>Incorporated into Terms and Conditions</a:t>
              </a:r>
              <a:endParaRPr sz="2000" b="0" i="0" u="none" strike="noStrike" cap="none">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2000" b="0" i="0" u="none" strike="noStrike" cap="none">
                  <a:solidFill>
                    <a:schemeClr val="dk1"/>
                  </a:solidFill>
                  <a:latin typeface="Century Schoolbook"/>
                  <a:ea typeface="Century Schoolbook"/>
                  <a:cs typeface="Century Schoolbook"/>
                  <a:sym typeface="Century Schoolbook"/>
                </a:rPr>
                <a:t>Monitored at regular reporting intervals</a:t>
              </a:r>
              <a:endParaRPr sz="2000" b="0" i="0" u="none" strike="noStrike" cap="none">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2000" b="0" i="0" u="none" strike="noStrike" cap="none">
                  <a:solidFill>
                    <a:schemeClr val="dk1"/>
                  </a:solidFill>
                  <a:latin typeface="Century Schoolbook"/>
                  <a:ea typeface="Century Schoolbook"/>
                  <a:cs typeface="Century Schoolbook"/>
                  <a:sym typeface="Century Schoolbook"/>
                </a:rPr>
                <a:t>Compliance may factor into future funding decisions</a:t>
              </a:r>
              <a:endParaRPr sz="2000" b="0" i="0" u="none" strike="noStrike" cap="non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8"/>
        <p:cNvGrpSpPr/>
        <p:nvPr/>
      </p:nvGrpSpPr>
      <p:grpSpPr>
        <a:xfrm>
          <a:off x="0" y="0"/>
          <a:ext cx="0" cy="0"/>
          <a:chOff x="0" y="0"/>
          <a:chExt cx="0" cy="0"/>
        </a:xfrm>
      </p:grpSpPr>
      <p:sp>
        <p:nvSpPr>
          <p:cNvPr id="559" name="Google Shape;559;g1b0571cebe9_1_235"/>
          <p:cNvSpPr txBox="1">
            <a:spLocks noGrp="1"/>
          </p:cNvSpPr>
          <p:nvPr>
            <p:ph type="title"/>
          </p:nvPr>
        </p:nvSpPr>
        <p:spPr>
          <a:xfrm>
            <a:off x="1143000" y="1524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DMSP and the broader policy landscape</a:t>
            </a:r>
            <a:endParaRPr/>
          </a:p>
        </p:txBody>
      </p:sp>
      <p:sp>
        <p:nvSpPr>
          <p:cNvPr id="560" name="Google Shape;560;g1b0571cebe9_1_235"/>
          <p:cNvSpPr txBox="1">
            <a:spLocks noGrp="1"/>
          </p:cNvSpPr>
          <p:nvPr>
            <p:ph type="body" idx="1"/>
          </p:nvPr>
        </p:nvSpPr>
        <p:spPr>
          <a:xfrm>
            <a:off x="1261872" y="1933575"/>
            <a:ext cx="4401509" cy="4246562"/>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440"/>
              <a:buChar char="•"/>
            </a:pPr>
            <a:r>
              <a:rPr lang="en-US"/>
              <a:t>DMSP represents the minimum requirements for all NIH</a:t>
            </a:r>
            <a:endParaRPr/>
          </a:p>
          <a:p>
            <a:pPr marL="182880" lvl="0" indent="-182880" algn="l" rtl="0">
              <a:lnSpc>
                <a:spcPct val="95000"/>
              </a:lnSpc>
              <a:spcBef>
                <a:spcPts val="1600"/>
              </a:spcBef>
              <a:spcAft>
                <a:spcPts val="0"/>
              </a:spcAft>
              <a:buSzPts val="1440"/>
              <a:buChar char="•"/>
            </a:pPr>
            <a:r>
              <a:rPr lang="en-US"/>
              <a:t>NIH Institutes, Centers, and Offices (ICOs) may provide more specific guidance</a:t>
            </a:r>
            <a:endParaRPr/>
          </a:p>
          <a:p>
            <a:pPr marL="182880" lvl="0" indent="-182880" algn="l" rtl="0">
              <a:lnSpc>
                <a:spcPct val="95000"/>
              </a:lnSpc>
              <a:spcBef>
                <a:spcPts val="1600"/>
              </a:spcBef>
              <a:spcAft>
                <a:spcPts val="0"/>
              </a:spcAft>
              <a:buSzPts val="1440"/>
              <a:buChar char="•"/>
            </a:pPr>
            <a:r>
              <a:rPr lang="en-US"/>
              <a:t>Other policies may apply (e.g. Genomic Data Sharing policy)</a:t>
            </a:r>
            <a:endParaRPr/>
          </a:p>
          <a:p>
            <a:pPr marL="182880" lvl="0" indent="-91440" algn="l" rtl="0">
              <a:lnSpc>
                <a:spcPct val="95000"/>
              </a:lnSpc>
              <a:spcBef>
                <a:spcPts val="1600"/>
              </a:spcBef>
              <a:spcAft>
                <a:spcPts val="0"/>
              </a:spcAft>
              <a:buSzPts val="1440"/>
              <a:buNone/>
            </a:pPr>
            <a:endParaRPr/>
          </a:p>
        </p:txBody>
      </p:sp>
      <p:pic>
        <p:nvPicPr>
          <p:cNvPr id="561" name="Google Shape;561;g1b0571cebe9_1_235" descr="Network with solid fill"/>
          <p:cNvPicPr preferRelativeResize="0"/>
          <p:nvPr/>
        </p:nvPicPr>
        <p:blipFill rotWithShape="1">
          <a:blip r:embed="rId3">
            <a:alphaModFix/>
          </a:blip>
          <a:srcRect/>
          <a:stretch/>
        </p:blipFill>
        <p:spPr>
          <a:xfrm>
            <a:off x="6679706" y="1933575"/>
            <a:ext cx="3639872" cy="36398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b0571cebe9_1_241"/>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dk1"/>
              </a:buClr>
              <a:buSzPts val="7200"/>
              <a:buFont typeface="Century Schoolbook"/>
              <a:buNone/>
            </a:pPr>
            <a:r>
              <a:rPr lang="en-US"/>
              <a:t>Resources for writing a DMSP</a:t>
            </a:r>
            <a:endParaRPr/>
          </a:p>
        </p:txBody>
      </p:sp>
      <p:sp>
        <p:nvSpPr>
          <p:cNvPr id="567" name="Google Shape;567;g1b0571cebe9_1_241"/>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760"/>
              <a:buNone/>
            </a:pPr>
            <a:r>
              <a:rPr lang="en-US"/>
              <a:t>Tools and additional guidance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g1b0571cebe9_1_246"/>
          <p:cNvSpPr txBox="1">
            <a:spLocks noGrp="1"/>
          </p:cNvSpPr>
          <p:nvPr>
            <p:ph type="title"/>
          </p:nvPr>
        </p:nvSpPr>
        <p:spPr>
          <a:xfrm>
            <a:off x="1143000" y="-2286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Allowable costs</a:t>
            </a:r>
            <a:endParaRPr dirty="0"/>
          </a:p>
        </p:txBody>
      </p:sp>
      <p:grpSp>
        <p:nvGrpSpPr>
          <p:cNvPr id="573" name="Google Shape;573;g1b0571cebe9_1_246">
            <a:extLst>
              <a:ext uri="{C183D7F6-B498-43B3-948B-1728B52AA6E4}">
                <adec:decorative xmlns:adec="http://schemas.microsoft.com/office/drawing/2017/decorative" val="1"/>
              </a:ext>
            </a:extLst>
          </p:cNvPr>
          <p:cNvGrpSpPr/>
          <p:nvPr/>
        </p:nvGrpSpPr>
        <p:grpSpPr>
          <a:xfrm>
            <a:off x="1262063" y="1175367"/>
            <a:ext cx="8785735" cy="4200452"/>
            <a:chOff x="0" y="512"/>
            <a:chExt cx="8785735" cy="4200452"/>
          </a:xfrm>
        </p:grpSpPr>
        <p:sp>
          <p:nvSpPr>
            <p:cNvPr id="574" name="Google Shape;574;g1b0571cebe9_1_246"/>
            <p:cNvSpPr/>
            <p:nvPr/>
          </p:nvSpPr>
          <p:spPr>
            <a:xfrm>
              <a:off x="0" y="512"/>
              <a:ext cx="8785735" cy="1200129"/>
            </a:xfrm>
            <a:prstGeom prst="roundRect">
              <a:avLst>
                <a:gd name="adj" fmla="val 10000"/>
              </a:avLst>
            </a:prstGeom>
            <a:solidFill>
              <a:srgbClr val="5F9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1b0571cebe9_1_246"/>
            <p:cNvSpPr/>
            <p:nvPr/>
          </p:nvSpPr>
          <p:spPr>
            <a:xfrm>
              <a:off x="363039" y="270541"/>
              <a:ext cx="660071" cy="66007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g1b0571cebe9_1_246"/>
            <p:cNvSpPr/>
            <p:nvPr/>
          </p:nvSpPr>
          <p:spPr>
            <a:xfrm>
              <a:off x="1386149" y="512"/>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1b0571cebe9_1_246"/>
            <p:cNvSpPr txBox="1"/>
            <p:nvPr/>
          </p:nvSpPr>
          <p:spPr>
            <a:xfrm>
              <a:off x="1386149" y="512"/>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a:solidFill>
                    <a:schemeClr val="dk1"/>
                  </a:solidFill>
                  <a:latin typeface="Century Schoolbook"/>
                  <a:ea typeface="Century Schoolbook"/>
                  <a:cs typeface="Century Schoolbook"/>
                  <a:sym typeface="Century Schoolbook"/>
                </a:rPr>
                <a:t>Data curation and development of documentation</a:t>
              </a:r>
              <a:endParaRPr sz="2500">
                <a:solidFill>
                  <a:schemeClr val="dk1"/>
                </a:solidFill>
                <a:latin typeface="Century Schoolbook"/>
                <a:ea typeface="Century Schoolbook"/>
                <a:cs typeface="Century Schoolbook"/>
                <a:sym typeface="Century Schoolbook"/>
              </a:endParaRPr>
            </a:p>
          </p:txBody>
        </p:sp>
        <p:sp>
          <p:nvSpPr>
            <p:cNvPr id="578" name="Google Shape;578;g1b0571cebe9_1_246"/>
            <p:cNvSpPr/>
            <p:nvPr/>
          </p:nvSpPr>
          <p:spPr>
            <a:xfrm>
              <a:off x="0" y="1500674"/>
              <a:ext cx="8785735" cy="1200129"/>
            </a:xfrm>
            <a:prstGeom prst="roundRect">
              <a:avLst>
                <a:gd name="adj" fmla="val 10000"/>
              </a:avLst>
            </a:prstGeom>
            <a:solidFill>
              <a:srgbClr val="267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g1b0571cebe9_1_246"/>
            <p:cNvSpPr/>
            <p:nvPr/>
          </p:nvSpPr>
          <p:spPr>
            <a:xfrm>
              <a:off x="363039" y="1770703"/>
              <a:ext cx="660071" cy="66007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1b0571cebe9_1_246"/>
            <p:cNvSpPr/>
            <p:nvPr/>
          </p:nvSpPr>
          <p:spPr>
            <a:xfrm>
              <a:off x="1386149" y="1500674"/>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g1b0571cebe9_1_246"/>
            <p:cNvSpPr txBox="1"/>
            <p:nvPr/>
          </p:nvSpPr>
          <p:spPr>
            <a:xfrm>
              <a:off x="1386149" y="1500674"/>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a:solidFill>
                    <a:schemeClr val="dk1"/>
                  </a:solidFill>
                  <a:latin typeface="Century Schoolbook"/>
                  <a:ea typeface="Century Schoolbook"/>
                  <a:cs typeface="Century Schoolbook"/>
                  <a:sym typeface="Century Schoolbook"/>
                </a:rPr>
                <a:t>Local data management (i.e. during the project, before submitting to a repository)</a:t>
              </a:r>
              <a:endParaRPr sz="2500">
                <a:solidFill>
                  <a:schemeClr val="dk1"/>
                </a:solidFill>
                <a:latin typeface="Century Schoolbook"/>
                <a:ea typeface="Century Schoolbook"/>
                <a:cs typeface="Century Schoolbook"/>
                <a:sym typeface="Century Schoolbook"/>
              </a:endParaRPr>
            </a:p>
          </p:txBody>
        </p:sp>
        <p:sp>
          <p:nvSpPr>
            <p:cNvPr id="582" name="Google Shape;582;g1b0571cebe9_1_246"/>
            <p:cNvSpPr/>
            <p:nvPr/>
          </p:nvSpPr>
          <p:spPr>
            <a:xfrm>
              <a:off x="0" y="3000835"/>
              <a:ext cx="8785735" cy="1200129"/>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1b0571cebe9_1_246"/>
            <p:cNvSpPr/>
            <p:nvPr/>
          </p:nvSpPr>
          <p:spPr>
            <a:xfrm>
              <a:off x="363039" y="3270864"/>
              <a:ext cx="660071" cy="66007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1b0571cebe9_1_246"/>
            <p:cNvSpPr/>
            <p:nvPr/>
          </p:nvSpPr>
          <p:spPr>
            <a:xfrm>
              <a:off x="1386149" y="3000835"/>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g1b0571cebe9_1_246"/>
            <p:cNvSpPr txBox="1"/>
            <p:nvPr/>
          </p:nvSpPr>
          <p:spPr>
            <a:xfrm>
              <a:off x="1386149" y="3000835"/>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a:solidFill>
                    <a:schemeClr val="dk1"/>
                  </a:solidFill>
                  <a:latin typeface="Century Schoolbook"/>
                  <a:ea typeface="Century Schoolbook"/>
                  <a:cs typeface="Century Schoolbook"/>
                  <a:sym typeface="Century Schoolbook"/>
                </a:rPr>
                <a:t>Preservation and sharing in repositories</a:t>
              </a:r>
              <a:endParaRPr sz="2500">
                <a:solidFill>
                  <a:schemeClr val="dk1"/>
                </a:solidFill>
                <a:latin typeface="Century Schoolbook"/>
                <a:ea typeface="Century Schoolbook"/>
                <a:cs typeface="Century Schoolbook"/>
                <a:sym typeface="Century Schoolbook"/>
              </a:endParaRPr>
            </a:p>
          </p:txBody>
        </p:sp>
      </p:grpSp>
      <p:sp>
        <p:nvSpPr>
          <p:cNvPr id="586" name="Google Shape;586;g1b0571cebe9_1_246"/>
          <p:cNvSpPr txBox="1"/>
          <p:nvPr/>
        </p:nvSpPr>
        <p:spPr>
          <a:xfrm>
            <a:off x="3856383" y="5513400"/>
            <a:ext cx="7593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entury Schoolbook"/>
                <a:ea typeface="Century Schoolbook"/>
                <a:cs typeface="Century Schoolbook"/>
                <a:sym typeface="Century Schoolbook"/>
                <a:hlinkClick r:id="rId6"/>
              </a:rPr>
              <a:t>https://grants.nih.gov/grants/guide/notice-files/NOT-OD-21-015.html</a:t>
            </a:r>
            <a:r>
              <a:rPr lang="en-US" sz="18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8b3dbe1d05_0_18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About Us</a:t>
            </a:r>
            <a:endParaRPr dirty="0"/>
          </a:p>
        </p:txBody>
      </p:sp>
      <p:sp>
        <p:nvSpPr>
          <p:cNvPr id="241" name="Google Shape;241;g18b3dbe1d05_0_184"/>
          <p:cNvSpPr txBox="1"/>
          <p:nvPr/>
        </p:nvSpPr>
        <p:spPr>
          <a:xfrm>
            <a:off x="4634300" y="1507022"/>
            <a:ext cx="2887500" cy="4617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rbel"/>
                <a:ea typeface="Corbel"/>
                <a:cs typeface="Corbel"/>
                <a:sym typeface="Corbel"/>
              </a:rPr>
              <a:t>Beginner Training</a:t>
            </a:r>
            <a:endParaRPr sz="1800" b="1" i="0" u="none" strike="noStrike" cap="none" dirty="0">
              <a:solidFill>
                <a:srgbClr val="000000"/>
              </a:solidFill>
              <a:latin typeface="Corbel"/>
              <a:ea typeface="Corbel"/>
              <a:cs typeface="Corbel"/>
              <a:sym typeface="Corbel"/>
            </a:endParaRPr>
          </a:p>
        </p:txBody>
      </p:sp>
      <p:sp>
        <p:nvSpPr>
          <p:cNvPr id="244" name="Google Shape;244;g18b3dbe1d05_0_184"/>
          <p:cNvSpPr txBox="1"/>
          <p:nvPr/>
        </p:nvSpPr>
        <p:spPr>
          <a:xfrm>
            <a:off x="4652225" y="1893498"/>
            <a:ext cx="2887500" cy="9234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orbel"/>
                <a:ea typeface="Corbel"/>
                <a:cs typeface="Corbel"/>
                <a:sym typeface="Corbel"/>
              </a:rPr>
              <a:t>opportunities for health information professionals to get plugged in</a:t>
            </a:r>
            <a:endParaRPr sz="1600" b="0" i="0" u="none" strike="noStrike" cap="none" dirty="0">
              <a:solidFill>
                <a:srgbClr val="000000"/>
              </a:solidFill>
              <a:latin typeface="Corbel"/>
              <a:ea typeface="Corbel"/>
              <a:cs typeface="Corbel"/>
              <a:sym typeface="Corbel"/>
            </a:endParaRPr>
          </a:p>
        </p:txBody>
      </p:sp>
      <p:sp>
        <p:nvSpPr>
          <p:cNvPr id="242" name="Google Shape;242;g18b3dbe1d05_0_184"/>
          <p:cNvSpPr txBox="1"/>
          <p:nvPr/>
        </p:nvSpPr>
        <p:spPr>
          <a:xfrm>
            <a:off x="3494428" y="3491656"/>
            <a:ext cx="2777400" cy="461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rbel"/>
                <a:ea typeface="Corbel"/>
                <a:cs typeface="Corbel"/>
                <a:sym typeface="Corbel"/>
              </a:rPr>
              <a:t>Development</a:t>
            </a:r>
            <a:endParaRPr sz="1800" b="1" i="0" u="none" strike="noStrike" cap="none" dirty="0">
              <a:solidFill>
                <a:srgbClr val="000000"/>
              </a:solidFill>
              <a:latin typeface="Corbel"/>
              <a:ea typeface="Corbel"/>
              <a:cs typeface="Corbel"/>
              <a:sym typeface="Corbel"/>
            </a:endParaRPr>
          </a:p>
        </p:txBody>
      </p:sp>
      <p:sp>
        <p:nvSpPr>
          <p:cNvPr id="245" name="Google Shape;245;g18b3dbe1d05_0_184"/>
          <p:cNvSpPr txBox="1"/>
          <p:nvPr/>
        </p:nvSpPr>
        <p:spPr>
          <a:xfrm>
            <a:off x="3530916" y="3928780"/>
            <a:ext cx="2887500" cy="11697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orbel"/>
                <a:ea typeface="Corbel"/>
                <a:cs typeface="Corbel"/>
                <a:sym typeface="Corbel"/>
              </a:rPr>
              <a:t>opportunities for data </a:t>
            </a:r>
            <a:br>
              <a:rPr lang="en-US" sz="1600" b="0" i="0" u="none" strike="noStrike" cap="none" dirty="0">
                <a:solidFill>
                  <a:srgbClr val="000000"/>
                </a:solidFill>
                <a:latin typeface="Corbel"/>
                <a:ea typeface="Corbel"/>
                <a:cs typeface="Corbel"/>
                <a:sym typeface="Corbel"/>
              </a:rPr>
            </a:br>
            <a:r>
              <a:rPr lang="en-US" sz="1600" b="0" i="0" u="none" strike="noStrike" cap="none" dirty="0">
                <a:solidFill>
                  <a:srgbClr val="000000"/>
                </a:solidFill>
                <a:latin typeface="Corbel"/>
                <a:ea typeface="Corbel"/>
                <a:cs typeface="Corbel"/>
                <a:sym typeface="Corbel"/>
              </a:rPr>
              <a:t>services professionals </a:t>
            </a:r>
            <a:endParaRPr sz="1600" b="0" i="0" u="none" strike="noStrike" cap="none" dirty="0">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orbel"/>
                <a:ea typeface="Corbel"/>
                <a:cs typeface="Corbel"/>
                <a:sym typeface="Corbel"/>
              </a:rPr>
              <a:t>to get specialized </a:t>
            </a:r>
            <a:br>
              <a:rPr lang="en-US" sz="1600" b="0" i="0" u="none" strike="noStrike" cap="none" dirty="0">
                <a:solidFill>
                  <a:srgbClr val="000000"/>
                </a:solidFill>
                <a:latin typeface="Corbel"/>
                <a:ea typeface="Corbel"/>
                <a:cs typeface="Corbel"/>
                <a:sym typeface="Corbel"/>
              </a:rPr>
            </a:br>
            <a:r>
              <a:rPr lang="en-US" sz="1600" b="0" i="0" u="none" strike="noStrike" cap="none" dirty="0">
                <a:solidFill>
                  <a:srgbClr val="000000"/>
                </a:solidFill>
                <a:latin typeface="Corbel"/>
                <a:ea typeface="Corbel"/>
                <a:cs typeface="Corbel"/>
                <a:sym typeface="Corbel"/>
              </a:rPr>
              <a:t>training &amp; support</a:t>
            </a:r>
            <a:endParaRPr sz="1600" b="0" i="0" u="none" strike="noStrike" cap="none" dirty="0">
              <a:solidFill>
                <a:srgbClr val="000000"/>
              </a:solidFill>
              <a:latin typeface="Corbel"/>
              <a:ea typeface="Corbel"/>
              <a:cs typeface="Corbel"/>
              <a:sym typeface="Corbel"/>
            </a:endParaRPr>
          </a:p>
        </p:txBody>
      </p:sp>
      <p:sp>
        <p:nvSpPr>
          <p:cNvPr id="238" name="Google Shape;238;g18b3dbe1d05_0_184">
            <a:extLst>
              <a:ext uri="{C183D7F6-B498-43B3-948B-1728B52AA6E4}">
                <adec:decorative xmlns:adec="http://schemas.microsoft.com/office/drawing/2017/decorative" val="1"/>
              </a:ext>
            </a:extLst>
          </p:cNvPr>
          <p:cNvSpPr/>
          <p:nvPr/>
        </p:nvSpPr>
        <p:spPr>
          <a:xfrm rot="-5400000">
            <a:off x="5759835" y="2744710"/>
            <a:ext cx="3040200" cy="2960400"/>
          </a:xfrm>
          <a:prstGeom prst="hexagon">
            <a:avLst>
              <a:gd name="adj" fmla="val 25000"/>
              <a:gd name="vf" fmla="val 115470"/>
            </a:avLst>
          </a:prstGeom>
          <a:noFill/>
          <a:ln w="76200" cap="flat" cmpd="sng">
            <a:solidFill>
              <a:srgbClr val="9475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18b3dbe1d05_0_184"/>
          <p:cNvSpPr txBox="1"/>
          <p:nvPr/>
        </p:nvSpPr>
        <p:spPr>
          <a:xfrm>
            <a:off x="6443616" y="3504206"/>
            <a:ext cx="2242800" cy="461700"/>
          </a:xfrm>
          <a:prstGeom prst="rect">
            <a:avLst/>
          </a:prstGeom>
          <a:noFill/>
          <a:ln>
            <a:noFill/>
          </a:ln>
        </p:spPr>
        <p:txBody>
          <a:bodyPr spcFirstLastPara="1" wrap="square" lIns="91425" tIns="91425" rIns="91425" bIns="91425"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Corbel"/>
                <a:ea typeface="Corbel"/>
                <a:cs typeface="Corbel"/>
                <a:sym typeface="Corbel"/>
              </a:rPr>
              <a:t>Resources</a:t>
            </a:r>
            <a:endParaRPr sz="1800" b="1" i="0" u="none" strike="noStrike" cap="none" dirty="0">
              <a:solidFill>
                <a:srgbClr val="000000"/>
              </a:solidFill>
              <a:latin typeface="Corbel"/>
              <a:ea typeface="Corbel"/>
              <a:cs typeface="Corbel"/>
              <a:sym typeface="Corbel"/>
            </a:endParaRPr>
          </a:p>
        </p:txBody>
      </p:sp>
      <p:sp>
        <p:nvSpPr>
          <p:cNvPr id="239" name="Google Shape;239;g18b3dbe1d05_0_184">
            <a:extLst>
              <a:ext uri="{C183D7F6-B498-43B3-948B-1728B52AA6E4}">
                <adec:decorative xmlns:adec="http://schemas.microsoft.com/office/drawing/2017/decorative" val="1"/>
              </a:ext>
            </a:extLst>
          </p:cNvPr>
          <p:cNvSpPr/>
          <p:nvPr/>
        </p:nvSpPr>
        <p:spPr>
          <a:xfrm rot="-5400000">
            <a:off x="4575845" y="1100354"/>
            <a:ext cx="3040200" cy="2960400"/>
          </a:xfrm>
          <a:prstGeom prst="hexagon">
            <a:avLst>
              <a:gd name="adj" fmla="val 25000"/>
              <a:gd name="vf" fmla="val 115470"/>
            </a:avLst>
          </a:prstGeom>
          <a:noFill/>
          <a:ln w="76200" cap="flat" cmpd="sng">
            <a:solidFill>
              <a:srgbClr val="64B5F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8b3dbe1d05_0_184">
            <a:extLst>
              <a:ext uri="{C183D7F6-B498-43B3-948B-1728B52AA6E4}">
                <adec:decorative xmlns:adec="http://schemas.microsoft.com/office/drawing/2017/decorative" val="1"/>
              </a:ext>
            </a:extLst>
          </p:cNvPr>
          <p:cNvSpPr/>
          <p:nvPr/>
        </p:nvSpPr>
        <p:spPr>
          <a:xfrm rot="-5400000">
            <a:off x="3454530" y="2797126"/>
            <a:ext cx="3040200" cy="2960400"/>
          </a:xfrm>
          <a:prstGeom prst="hexagon">
            <a:avLst>
              <a:gd name="adj" fmla="val 25000"/>
              <a:gd name="vf" fmla="val 115470"/>
            </a:avLst>
          </a:prstGeom>
          <a:noFill/>
          <a:ln w="762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8b3dbe1d05_0_184"/>
          <p:cNvSpPr txBox="1"/>
          <p:nvPr/>
        </p:nvSpPr>
        <p:spPr>
          <a:xfrm>
            <a:off x="5836227" y="3941330"/>
            <a:ext cx="2887500" cy="923400"/>
          </a:xfrm>
          <a:prstGeom prst="rect">
            <a:avLst/>
          </a:prstGeom>
          <a:noFill/>
          <a:ln>
            <a:noFill/>
          </a:ln>
        </p:spPr>
        <p:txBody>
          <a:bodyPr spcFirstLastPara="1" wrap="square" lIns="91425" tIns="91425" rIns="91425" bIns="91425" anchor="ctr"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orbel"/>
                <a:ea typeface="Corbel"/>
                <a:cs typeface="Corbel"/>
                <a:sym typeface="Corbel"/>
              </a:rPr>
              <a:t>instructional materials</a:t>
            </a:r>
            <a:br>
              <a:rPr lang="en-US" sz="1600" b="0" i="0" u="none" strike="noStrike" cap="none">
                <a:solidFill>
                  <a:srgbClr val="000000"/>
                </a:solidFill>
                <a:latin typeface="Corbel"/>
                <a:ea typeface="Corbel"/>
                <a:cs typeface="Corbel"/>
                <a:sym typeface="Corbel"/>
              </a:rPr>
            </a:br>
            <a:r>
              <a:rPr lang="en-US" sz="1600" b="0" i="0" u="none" strike="noStrike" cap="none">
                <a:solidFill>
                  <a:srgbClr val="000000"/>
                </a:solidFill>
                <a:latin typeface="Corbel"/>
                <a:ea typeface="Corbel"/>
                <a:cs typeface="Corbel"/>
                <a:sym typeface="Corbel"/>
              </a:rPr>
              <a:t> and guiding information available openly</a:t>
            </a:r>
            <a:endParaRPr sz="1600" b="0" i="0" u="none" strike="noStrike" cap="none">
              <a:solidFill>
                <a:srgbClr val="000000"/>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g1b0571cebe9_1_264"/>
          <p:cNvSpPr txBox="1">
            <a:spLocks noGrp="1"/>
          </p:cNvSpPr>
          <p:nvPr>
            <p:ph type="title"/>
          </p:nvPr>
        </p:nvSpPr>
        <p:spPr>
          <a:xfrm>
            <a:off x="447375" y="-263718"/>
            <a:ext cx="9692700" cy="132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Century Schoolbook"/>
              <a:buNone/>
            </a:pPr>
            <a:r>
              <a:rPr lang="en-US" sz="3600" dirty="0"/>
              <a:t>Forecasting Costs for Preserving, Archiving, and Promoting Access to Biomedical Data</a:t>
            </a:r>
            <a:endParaRPr dirty="0"/>
          </a:p>
        </p:txBody>
      </p:sp>
      <p:pic>
        <p:nvPicPr>
          <p:cNvPr id="592" name="Google Shape;592;g1b0571cebe9_1_264" descr="Cover of book, &quot;Life-Cycle Decisions for Biomedical Data&quot;"/>
          <p:cNvPicPr preferRelativeResize="0"/>
          <p:nvPr/>
        </p:nvPicPr>
        <p:blipFill rotWithShape="1">
          <a:blip r:embed="rId3">
            <a:alphaModFix/>
          </a:blip>
          <a:srcRect t="611" r="-1" b="14334"/>
          <a:stretch/>
        </p:blipFill>
        <p:spPr>
          <a:xfrm>
            <a:off x="447375" y="1323974"/>
            <a:ext cx="4258704" cy="4690745"/>
          </a:xfrm>
          <a:prstGeom prst="rect">
            <a:avLst/>
          </a:prstGeom>
          <a:noFill/>
          <a:ln>
            <a:noFill/>
          </a:ln>
        </p:spPr>
      </p:pic>
      <p:sp>
        <p:nvSpPr>
          <p:cNvPr id="593" name="Google Shape;593;g1b0571cebe9_1_264"/>
          <p:cNvSpPr txBox="1">
            <a:spLocks noGrp="1"/>
          </p:cNvSpPr>
          <p:nvPr>
            <p:ph type="body" idx="1"/>
          </p:nvPr>
        </p:nvSpPr>
        <p:spPr>
          <a:xfrm>
            <a:off x="5104384" y="1323975"/>
            <a:ext cx="5850000" cy="42465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440"/>
              <a:buNone/>
            </a:pPr>
            <a:r>
              <a:rPr lang="en-US"/>
              <a:t>Funded by the National Library of Medicine, this study by the National Academies of Sciences, Engineering, and Medicine developed and demonstrated a </a:t>
            </a:r>
            <a:r>
              <a:rPr lang="en-US" b="1"/>
              <a:t>framework for forecasting long-term costs</a:t>
            </a:r>
            <a:r>
              <a:rPr lang="en-US"/>
              <a:t> for preserving, archiving, and accessing various types of biomedical data and estimating potential future benefits to research.</a:t>
            </a:r>
            <a:endParaRPr/>
          </a:p>
        </p:txBody>
      </p:sp>
      <p:sp>
        <p:nvSpPr>
          <p:cNvPr id="594" name="Google Shape;594;g1b0571cebe9_1_264"/>
          <p:cNvSpPr txBox="1"/>
          <p:nvPr/>
        </p:nvSpPr>
        <p:spPr>
          <a:xfrm>
            <a:off x="5587235" y="5200327"/>
            <a:ext cx="6102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entury Schoolbook"/>
                <a:ea typeface="Century Schoolbook"/>
                <a:cs typeface="Century Schoolbook"/>
                <a:sym typeface="Century Schoolbook"/>
                <a:hlinkClick r:id="rId4"/>
              </a:rPr>
              <a:t>https://www.nationalacademies.org/our-work/forecasting-costs-for-preserving-archiving-and-promoting-access-to-biomedical-data</a:t>
            </a:r>
            <a:r>
              <a:rPr lang="en-US" sz="18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8"/>
        <p:cNvGrpSpPr/>
        <p:nvPr/>
      </p:nvGrpSpPr>
      <p:grpSpPr>
        <a:xfrm>
          <a:off x="0" y="0"/>
          <a:ext cx="0" cy="0"/>
          <a:chOff x="0" y="0"/>
          <a:chExt cx="0" cy="0"/>
        </a:xfrm>
      </p:grpSpPr>
      <p:sp>
        <p:nvSpPr>
          <p:cNvPr id="599" name="Google Shape;599;g1b0571cebe9_1_271"/>
          <p:cNvSpPr txBox="1">
            <a:spLocks noGrp="1"/>
          </p:cNvSpPr>
          <p:nvPr>
            <p:ph type="title"/>
          </p:nvPr>
        </p:nvSpPr>
        <p:spPr>
          <a:xfrm>
            <a:off x="7878675" y="-121921"/>
            <a:ext cx="3075900" cy="1366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entury Schoolbook"/>
              <a:buNone/>
            </a:pPr>
            <a:r>
              <a:rPr lang="en-US" sz="3200"/>
              <a:t>Three data states</a:t>
            </a:r>
            <a:endParaRPr/>
          </a:p>
        </p:txBody>
      </p:sp>
      <p:pic>
        <p:nvPicPr>
          <p:cNvPr id="600" name="Google Shape;600;g1b0571cebe9_1_271" descr="Diagram of primary research and data management, showing a circular relationship between data states&#10;"/>
          <p:cNvPicPr preferRelativeResize="0"/>
          <p:nvPr/>
        </p:nvPicPr>
        <p:blipFill rotWithShape="1">
          <a:blip r:embed="rId3">
            <a:alphaModFix/>
          </a:blip>
          <a:srcRect l="2625"/>
          <a:stretch/>
        </p:blipFill>
        <p:spPr>
          <a:xfrm>
            <a:off x="633998" y="324596"/>
            <a:ext cx="6927008" cy="4695069"/>
          </a:xfrm>
          <a:prstGeom prst="rect">
            <a:avLst/>
          </a:prstGeom>
          <a:noFill/>
          <a:ln>
            <a:noFill/>
          </a:ln>
        </p:spPr>
      </p:pic>
      <p:sp>
        <p:nvSpPr>
          <p:cNvPr id="601" name="Google Shape;601;g1b0571cebe9_1_271"/>
          <p:cNvSpPr txBox="1">
            <a:spLocks noGrp="1"/>
          </p:cNvSpPr>
          <p:nvPr>
            <p:ph type="body" idx="1"/>
          </p:nvPr>
        </p:nvSpPr>
        <p:spPr>
          <a:xfrm>
            <a:off x="7878675" y="1563157"/>
            <a:ext cx="3075900" cy="3855000"/>
          </a:xfrm>
          <a:prstGeom prst="rect">
            <a:avLst/>
          </a:prstGeom>
          <a:noFill/>
          <a:ln>
            <a:noFill/>
          </a:ln>
        </p:spPr>
        <p:txBody>
          <a:bodyPr spcFirstLastPara="1" wrap="square" lIns="91425" tIns="45700" rIns="91425" bIns="45700" anchor="t" anchorCtr="0">
            <a:normAutofit/>
          </a:bodyPr>
          <a:lstStyle/>
          <a:p>
            <a:pPr marL="182880" lvl="0" indent="-182880" algn="l" rtl="0">
              <a:lnSpc>
                <a:spcPct val="95000"/>
              </a:lnSpc>
              <a:spcBef>
                <a:spcPts val="0"/>
              </a:spcBef>
              <a:spcAft>
                <a:spcPts val="0"/>
              </a:spcAft>
              <a:buSzPts val="1280"/>
              <a:buChar char="•"/>
            </a:pPr>
            <a:r>
              <a:rPr lang="en-US" sz="1600"/>
              <a:t>State 1: Primary research/data management environment; data are captured and analyzed </a:t>
            </a:r>
            <a:endParaRPr/>
          </a:p>
          <a:p>
            <a:pPr marL="182880" lvl="0" indent="-182880" algn="l" rtl="0">
              <a:lnSpc>
                <a:spcPct val="95000"/>
              </a:lnSpc>
              <a:spcBef>
                <a:spcPts val="1600"/>
              </a:spcBef>
              <a:spcAft>
                <a:spcPts val="0"/>
              </a:spcAft>
              <a:buSzPts val="1280"/>
              <a:buChar char="•"/>
            </a:pPr>
            <a:r>
              <a:rPr lang="en-US" sz="1600"/>
              <a:t>State 2: Active repository and platform; data may be acquired, curated, aggregated, accessed, and analyzed </a:t>
            </a:r>
            <a:endParaRPr/>
          </a:p>
          <a:p>
            <a:pPr marL="182880" lvl="0" indent="-182880" algn="l" rtl="0">
              <a:lnSpc>
                <a:spcPct val="95000"/>
              </a:lnSpc>
              <a:spcBef>
                <a:spcPts val="1600"/>
              </a:spcBef>
              <a:spcAft>
                <a:spcPts val="0"/>
              </a:spcAft>
              <a:buSzPts val="1280"/>
              <a:buChar char="•"/>
            </a:pPr>
            <a:r>
              <a:rPr lang="en-US" sz="1600"/>
              <a:t>State 3: Long-term preservation platform</a:t>
            </a:r>
            <a:endParaRPr/>
          </a:p>
        </p:txBody>
      </p:sp>
      <p:sp>
        <p:nvSpPr>
          <p:cNvPr id="602" name="Google Shape;602;g1b0571cebe9_1_271"/>
          <p:cNvSpPr txBox="1"/>
          <p:nvPr/>
        </p:nvSpPr>
        <p:spPr>
          <a:xfrm>
            <a:off x="5319201" y="5511225"/>
            <a:ext cx="5753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4"/>
              </a:rPr>
              <a:t>https://nap.edu/resource/25639/Slides_NASEM_Biomedical_Data_Costs_Researchers.pdf</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6"/>
        <p:cNvGrpSpPr/>
        <p:nvPr/>
      </p:nvGrpSpPr>
      <p:grpSpPr>
        <a:xfrm>
          <a:off x="0" y="0"/>
          <a:ext cx="0" cy="0"/>
          <a:chOff x="0" y="0"/>
          <a:chExt cx="0" cy="0"/>
        </a:xfrm>
      </p:grpSpPr>
      <p:sp>
        <p:nvSpPr>
          <p:cNvPr id="607" name="Google Shape;607;g1b0571cebe9_1_278"/>
          <p:cNvSpPr txBox="1">
            <a:spLocks noGrp="1"/>
          </p:cNvSpPr>
          <p:nvPr>
            <p:ph type="title"/>
          </p:nvPr>
        </p:nvSpPr>
        <p:spPr>
          <a:xfrm>
            <a:off x="1143000" y="-3048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Cost Forecasting Framework</a:t>
            </a:r>
            <a:endParaRPr dirty="0"/>
          </a:p>
        </p:txBody>
      </p:sp>
      <p:grpSp>
        <p:nvGrpSpPr>
          <p:cNvPr id="608" name="Google Shape;608;g1b0571cebe9_1_278">
            <a:extLst>
              <a:ext uri="{C183D7F6-B498-43B3-948B-1728B52AA6E4}">
                <adec:decorative xmlns:adec="http://schemas.microsoft.com/office/drawing/2017/decorative" val="1"/>
              </a:ext>
            </a:extLst>
          </p:cNvPr>
          <p:cNvGrpSpPr/>
          <p:nvPr/>
        </p:nvGrpSpPr>
        <p:grpSpPr>
          <a:xfrm>
            <a:off x="1262063" y="1100014"/>
            <a:ext cx="8785735" cy="4198759"/>
            <a:chOff x="0" y="1359"/>
            <a:chExt cx="8785735" cy="4198759"/>
          </a:xfrm>
        </p:grpSpPr>
        <p:sp>
          <p:nvSpPr>
            <p:cNvPr id="609" name="Google Shape;609;g1b0571cebe9_1_278"/>
            <p:cNvSpPr/>
            <p:nvPr/>
          </p:nvSpPr>
          <p:spPr>
            <a:xfrm>
              <a:off x="0" y="1359"/>
              <a:ext cx="8785735" cy="579139"/>
            </a:xfrm>
            <a:prstGeom prst="roundRect">
              <a:avLst>
                <a:gd name="adj" fmla="val 10000"/>
              </a:avLst>
            </a:prstGeom>
            <a:solidFill>
              <a:srgbClr val="5F9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1b0571cebe9_1_278"/>
            <p:cNvSpPr/>
            <p:nvPr/>
          </p:nvSpPr>
          <p:spPr>
            <a:xfrm>
              <a:off x="175189" y="131665"/>
              <a:ext cx="318526" cy="31852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1b0571cebe9_1_278"/>
            <p:cNvSpPr/>
            <p:nvPr/>
          </p:nvSpPr>
          <p:spPr>
            <a:xfrm>
              <a:off x="668905" y="1359"/>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1b0571cebe9_1_278"/>
            <p:cNvSpPr txBox="1"/>
            <p:nvPr/>
          </p:nvSpPr>
          <p:spPr>
            <a:xfrm>
              <a:off x="668905" y="1359"/>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Determine the type of </a:t>
              </a:r>
              <a:r>
                <a:rPr lang="en-US" sz="1600" b="1">
                  <a:solidFill>
                    <a:schemeClr val="dk1"/>
                  </a:solidFill>
                  <a:latin typeface="Century Schoolbook"/>
                  <a:ea typeface="Century Schoolbook"/>
                  <a:cs typeface="Century Schoolbook"/>
                  <a:sym typeface="Century Schoolbook"/>
                </a:rPr>
                <a:t>data resource environment</a:t>
              </a:r>
              <a:r>
                <a:rPr lang="en-US" sz="1600">
                  <a:solidFill>
                    <a:schemeClr val="dk1"/>
                  </a:solidFill>
                  <a:latin typeface="Century Schoolbook"/>
                  <a:ea typeface="Century Schoolbook"/>
                  <a:cs typeface="Century Schoolbook"/>
                  <a:sym typeface="Century Schoolbook"/>
                </a:rPr>
                <a:t>, its data state(s), and how data might transition between those states during the data life cycle.</a:t>
              </a:r>
              <a:endParaRPr sz="1600">
                <a:solidFill>
                  <a:schemeClr val="dk1"/>
                </a:solidFill>
                <a:latin typeface="Century Schoolbook"/>
                <a:ea typeface="Century Schoolbook"/>
                <a:cs typeface="Century Schoolbook"/>
                <a:sym typeface="Century Schoolbook"/>
              </a:endParaRPr>
            </a:p>
          </p:txBody>
        </p:sp>
        <p:sp>
          <p:nvSpPr>
            <p:cNvPr id="613" name="Google Shape;613;g1b0571cebe9_1_278"/>
            <p:cNvSpPr/>
            <p:nvPr/>
          </p:nvSpPr>
          <p:spPr>
            <a:xfrm>
              <a:off x="0" y="725283"/>
              <a:ext cx="8785735" cy="579139"/>
            </a:xfrm>
            <a:prstGeom prst="roundRect">
              <a:avLst>
                <a:gd name="adj" fmla="val 10000"/>
              </a:avLst>
            </a:prstGeom>
            <a:solidFill>
              <a:srgbClr val="267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g1b0571cebe9_1_278"/>
            <p:cNvSpPr/>
            <p:nvPr/>
          </p:nvSpPr>
          <p:spPr>
            <a:xfrm>
              <a:off x="175189" y="855589"/>
              <a:ext cx="318526" cy="31852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g1b0571cebe9_1_278"/>
            <p:cNvSpPr/>
            <p:nvPr/>
          </p:nvSpPr>
          <p:spPr>
            <a:xfrm>
              <a:off x="668905" y="725283"/>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1b0571cebe9_1_278"/>
            <p:cNvSpPr txBox="1"/>
            <p:nvPr/>
          </p:nvSpPr>
          <p:spPr>
            <a:xfrm>
              <a:off x="668905" y="725283"/>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Identify the </a:t>
              </a:r>
              <a:r>
                <a:rPr lang="en-US" sz="1600" b="1">
                  <a:solidFill>
                    <a:schemeClr val="dk1"/>
                  </a:solidFill>
                  <a:latin typeface="Century Schoolbook"/>
                  <a:ea typeface="Century Schoolbook"/>
                  <a:cs typeface="Century Schoolbook"/>
                  <a:sym typeface="Century Schoolbook"/>
                </a:rPr>
                <a:t>characteristics of the data</a:t>
              </a:r>
              <a:r>
                <a:rPr lang="en-US" sz="1600">
                  <a:solidFill>
                    <a:schemeClr val="dk1"/>
                  </a:solidFill>
                  <a:latin typeface="Century Schoolbook"/>
                  <a:ea typeface="Century Schoolbook"/>
                  <a:cs typeface="Century Schoolbook"/>
                  <a:sym typeface="Century Schoolbook"/>
                </a:rPr>
                <a:t>, the data contributors, and users.</a:t>
              </a:r>
              <a:endParaRPr sz="1600">
                <a:solidFill>
                  <a:schemeClr val="dk1"/>
                </a:solidFill>
                <a:latin typeface="Century Schoolbook"/>
                <a:ea typeface="Century Schoolbook"/>
                <a:cs typeface="Century Schoolbook"/>
                <a:sym typeface="Century Schoolbook"/>
              </a:endParaRPr>
            </a:p>
          </p:txBody>
        </p:sp>
        <p:sp>
          <p:nvSpPr>
            <p:cNvPr id="617" name="Google Shape;617;g1b0571cebe9_1_278"/>
            <p:cNvSpPr/>
            <p:nvPr/>
          </p:nvSpPr>
          <p:spPr>
            <a:xfrm>
              <a:off x="0" y="1449207"/>
              <a:ext cx="8785735" cy="579139"/>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g1b0571cebe9_1_278"/>
            <p:cNvSpPr/>
            <p:nvPr/>
          </p:nvSpPr>
          <p:spPr>
            <a:xfrm>
              <a:off x="175189" y="1579513"/>
              <a:ext cx="318526" cy="31852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g1b0571cebe9_1_278"/>
            <p:cNvSpPr/>
            <p:nvPr/>
          </p:nvSpPr>
          <p:spPr>
            <a:xfrm>
              <a:off x="668905" y="1449207"/>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1b0571cebe9_1_278"/>
            <p:cNvSpPr txBox="1"/>
            <p:nvPr/>
          </p:nvSpPr>
          <p:spPr>
            <a:xfrm>
              <a:off x="668905" y="1449207"/>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Identify the </a:t>
              </a:r>
              <a:r>
                <a:rPr lang="en-US" sz="1600" b="1">
                  <a:solidFill>
                    <a:schemeClr val="dk1"/>
                  </a:solidFill>
                  <a:latin typeface="Century Schoolbook"/>
                  <a:ea typeface="Century Schoolbook"/>
                  <a:cs typeface="Century Schoolbook"/>
                  <a:sym typeface="Century Schoolbook"/>
                </a:rPr>
                <a:t>current and potential value</a:t>
              </a:r>
              <a:r>
                <a:rPr lang="en-US" sz="1600">
                  <a:solidFill>
                    <a:schemeClr val="dk1"/>
                  </a:solidFill>
                  <a:latin typeface="Century Schoolbook"/>
                  <a:ea typeface="Century Schoolbook"/>
                  <a:cs typeface="Century Schoolbook"/>
                  <a:sym typeface="Century Schoolbook"/>
                </a:rPr>
                <a:t> of the data and how the data value might be maintained or increased with time.</a:t>
              </a:r>
              <a:endParaRPr sz="1600">
                <a:solidFill>
                  <a:schemeClr val="dk1"/>
                </a:solidFill>
                <a:latin typeface="Century Schoolbook"/>
                <a:ea typeface="Century Schoolbook"/>
                <a:cs typeface="Century Schoolbook"/>
                <a:sym typeface="Century Schoolbook"/>
              </a:endParaRPr>
            </a:p>
          </p:txBody>
        </p:sp>
        <p:sp>
          <p:nvSpPr>
            <p:cNvPr id="621" name="Google Shape;621;g1b0571cebe9_1_278"/>
            <p:cNvSpPr/>
            <p:nvPr/>
          </p:nvSpPr>
          <p:spPr>
            <a:xfrm>
              <a:off x="0" y="2173131"/>
              <a:ext cx="8785735" cy="579139"/>
            </a:xfrm>
            <a:prstGeom prst="roundRect">
              <a:avLst>
                <a:gd name="adj" fmla="val 1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g1b0571cebe9_1_278"/>
            <p:cNvSpPr/>
            <p:nvPr/>
          </p:nvSpPr>
          <p:spPr>
            <a:xfrm>
              <a:off x="175189" y="2303437"/>
              <a:ext cx="318526" cy="31852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g1b0571cebe9_1_278"/>
            <p:cNvSpPr/>
            <p:nvPr/>
          </p:nvSpPr>
          <p:spPr>
            <a:xfrm>
              <a:off x="668905" y="2173131"/>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g1b0571cebe9_1_278"/>
            <p:cNvSpPr txBox="1"/>
            <p:nvPr/>
          </p:nvSpPr>
          <p:spPr>
            <a:xfrm>
              <a:off x="668905" y="2173131"/>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Identify the </a:t>
              </a:r>
              <a:r>
                <a:rPr lang="en-US" sz="1600" b="1">
                  <a:solidFill>
                    <a:schemeClr val="dk1"/>
                  </a:solidFill>
                  <a:latin typeface="Century Schoolbook"/>
                  <a:ea typeface="Century Schoolbook"/>
                  <a:cs typeface="Century Schoolbook"/>
                  <a:sym typeface="Century Schoolbook"/>
                </a:rPr>
                <a:t>personnel and infrastructure</a:t>
              </a:r>
              <a:r>
                <a:rPr lang="en-US" sz="1600">
                  <a:solidFill>
                    <a:schemeClr val="dk1"/>
                  </a:solidFill>
                  <a:latin typeface="Century Schoolbook"/>
                  <a:ea typeface="Century Schoolbook"/>
                  <a:cs typeface="Century Schoolbook"/>
                  <a:sym typeface="Century Schoolbook"/>
                </a:rPr>
                <a:t> likely necessary in the short and long terms.</a:t>
              </a:r>
              <a:endParaRPr sz="1600">
                <a:solidFill>
                  <a:schemeClr val="dk1"/>
                </a:solidFill>
                <a:latin typeface="Century Schoolbook"/>
                <a:ea typeface="Century Schoolbook"/>
                <a:cs typeface="Century Schoolbook"/>
                <a:sym typeface="Century Schoolbook"/>
              </a:endParaRPr>
            </a:p>
          </p:txBody>
        </p:sp>
        <p:sp>
          <p:nvSpPr>
            <p:cNvPr id="625" name="Google Shape;625;g1b0571cebe9_1_278"/>
            <p:cNvSpPr/>
            <p:nvPr/>
          </p:nvSpPr>
          <p:spPr>
            <a:xfrm>
              <a:off x="0" y="2897055"/>
              <a:ext cx="8785735" cy="579139"/>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g1b0571cebe9_1_278"/>
            <p:cNvSpPr/>
            <p:nvPr/>
          </p:nvSpPr>
          <p:spPr>
            <a:xfrm>
              <a:off x="175189" y="3027361"/>
              <a:ext cx="318526" cy="318526"/>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g1b0571cebe9_1_278"/>
            <p:cNvSpPr/>
            <p:nvPr/>
          </p:nvSpPr>
          <p:spPr>
            <a:xfrm>
              <a:off x="668905" y="2897055"/>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g1b0571cebe9_1_278"/>
            <p:cNvSpPr txBox="1"/>
            <p:nvPr/>
          </p:nvSpPr>
          <p:spPr>
            <a:xfrm>
              <a:off x="668905" y="2897055"/>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Identify the </a:t>
              </a:r>
              <a:r>
                <a:rPr lang="en-US" sz="1600" b="1">
                  <a:solidFill>
                    <a:schemeClr val="dk1"/>
                  </a:solidFill>
                  <a:latin typeface="Century Schoolbook"/>
                  <a:ea typeface="Century Schoolbook"/>
                  <a:cs typeface="Century Schoolbook"/>
                  <a:sym typeface="Century Schoolbook"/>
                </a:rPr>
                <a:t>major cost drivers</a:t>
              </a:r>
              <a:r>
                <a:rPr lang="en-US" sz="1600">
                  <a:solidFill>
                    <a:schemeClr val="dk1"/>
                  </a:solidFill>
                  <a:latin typeface="Century Schoolbook"/>
                  <a:ea typeface="Century Schoolbook"/>
                  <a:cs typeface="Century Schoolbook"/>
                  <a:sym typeface="Century Schoolbook"/>
                </a:rPr>
                <a:t> associated with each activity, including how decisions might affect future data use and its cost</a:t>
              </a:r>
              <a:endParaRPr sz="1600">
                <a:solidFill>
                  <a:schemeClr val="dk1"/>
                </a:solidFill>
                <a:latin typeface="Century Schoolbook"/>
                <a:ea typeface="Century Schoolbook"/>
                <a:cs typeface="Century Schoolbook"/>
                <a:sym typeface="Century Schoolbook"/>
              </a:endParaRPr>
            </a:p>
          </p:txBody>
        </p:sp>
        <p:sp>
          <p:nvSpPr>
            <p:cNvPr id="629" name="Google Shape;629;g1b0571cebe9_1_278"/>
            <p:cNvSpPr/>
            <p:nvPr/>
          </p:nvSpPr>
          <p:spPr>
            <a:xfrm>
              <a:off x="0" y="3620979"/>
              <a:ext cx="8785735" cy="579139"/>
            </a:xfrm>
            <a:prstGeom prst="roundRect">
              <a:avLst>
                <a:gd name="adj" fmla="val 10000"/>
              </a:avLst>
            </a:prstGeom>
            <a:solidFill>
              <a:srgbClr val="5F9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g1b0571cebe9_1_278"/>
            <p:cNvSpPr/>
            <p:nvPr/>
          </p:nvSpPr>
          <p:spPr>
            <a:xfrm>
              <a:off x="175189" y="3751285"/>
              <a:ext cx="318526" cy="31852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1b0571cebe9_1_278"/>
            <p:cNvSpPr/>
            <p:nvPr/>
          </p:nvSpPr>
          <p:spPr>
            <a:xfrm>
              <a:off x="668905" y="3620979"/>
              <a:ext cx="8116829" cy="5791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g1b0571cebe9_1_278"/>
            <p:cNvSpPr txBox="1"/>
            <p:nvPr/>
          </p:nvSpPr>
          <p:spPr>
            <a:xfrm>
              <a:off x="668905" y="3620979"/>
              <a:ext cx="8116829" cy="579139"/>
            </a:xfrm>
            <a:prstGeom prst="rect">
              <a:avLst/>
            </a:prstGeom>
            <a:noFill/>
            <a:ln>
              <a:noFill/>
            </a:ln>
          </p:spPr>
          <p:txBody>
            <a:bodyPr spcFirstLastPara="1" wrap="square" lIns="61275" tIns="61275" rIns="61275" bIns="61275" anchor="ctr" anchorCtr="0">
              <a:noAutofit/>
            </a:bodyPr>
            <a:lstStyle/>
            <a:p>
              <a:pPr marL="0" marR="0" lvl="0" indent="0" algn="l" rtl="0">
                <a:lnSpc>
                  <a:spcPct val="90000"/>
                </a:lnSpc>
                <a:spcBef>
                  <a:spcPts val="0"/>
                </a:spcBef>
                <a:spcAft>
                  <a:spcPts val="0"/>
                </a:spcAft>
                <a:buClr>
                  <a:schemeClr val="dk1"/>
                </a:buClr>
                <a:buSzPts val="1600"/>
                <a:buFont typeface="Century Schoolbook"/>
                <a:buNone/>
              </a:pPr>
              <a:r>
                <a:rPr lang="en-US" sz="1600">
                  <a:solidFill>
                    <a:schemeClr val="dk1"/>
                  </a:solidFill>
                  <a:latin typeface="Century Schoolbook"/>
                  <a:ea typeface="Century Schoolbook"/>
                  <a:cs typeface="Century Schoolbook"/>
                  <a:sym typeface="Century Schoolbook"/>
                </a:rPr>
                <a:t>Estimate the </a:t>
              </a:r>
              <a:r>
                <a:rPr lang="en-US" sz="1600" b="1">
                  <a:solidFill>
                    <a:schemeClr val="dk1"/>
                  </a:solidFill>
                  <a:latin typeface="Century Schoolbook"/>
                  <a:ea typeface="Century Schoolbook"/>
                  <a:cs typeface="Century Schoolbook"/>
                  <a:sym typeface="Century Schoolbook"/>
                </a:rPr>
                <a:t>costs for relevant cost components</a:t>
              </a:r>
              <a:r>
                <a:rPr lang="en-US" sz="1600">
                  <a:solidFill>
                    <a:schemeClr val="dk1"/>
                  </a:solidFill>
                  <a:latin typeface="Century Schoolbook"/>
                  <a:ea typeface="Century Schoolbook"/>
                  <a:cs typeface="Century Schoolbook"/>
                  <a:sym typeface="Century Schoolbook"/>
                </a:rPr>
                <a:t> based on the characteristics of the data and information resource.</a:t>
              </a:r>
              <a:endParaRPr sz="1600">
                <a:solidFill>
                  <a:schemeClr val="dk1"/>
                </a:solidFill>
                <a:latin typeface="Century Schoolbook"/>
                <a:ea typeface="Century Schoolbook"/>
                <a:cs typeface="Century Schoolbook"/>
                <a:sym typeface="Century Schoolbook"/>
              </a:endParaRPr>
            </a:p>
          </p:txBody>
        </p:sp>
      </p:grpSp>
      <p:sp>
        <p:nvSpPr>
          <p:cNvPr id="633" name="Google Shape;633;g1b0571cebe9_1_278"/>
          <p:cNvSpPr txBox="1"/>
          <p:nvPr/>
        </p:nvSpPr>
        <p:spPr>
          <a:xfrm>
            <a:off x="5319201" y="5358825"/>
            <a:ext cx="5753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9"/>
              </a:rPr>
              <a:t>https://nap.edu/resource/25639/Slides_NASEM_Biomedical_Data_Costs_Researchers.pdf</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7"/>
        <p:cNvGrpSpPr/>
        <p:nvPr/>
      </p:nvGrpSpPr>
      <p:grpSpPr>
        <a:xfrm>
          <a:off x="0" y="0"/>
          <a:ext cx="0" cy="0"/>
          <a:chOff x="0" y="0"/>
          <a:chExt cx="0" cy="0"/>
        </a:xfrm>
      </p:grpSpPr>
      <p:sp>
        <p:nvSpPr>
          <p:cNvPr id="638" name="Google Shape;638;g1b0571cebe9_1_308"/>
          <p:cNvSpPr txBox="1">
            <a:spLocks noGrp="1"/>
          </p:cNvSpPr>
          <p:nvPr>
            <p:ph type="title"/>
          </p:nvPr>
        </p:nvSpPr>
        <p:spPr>
          <a:xfrm>
            <a:off x="718874" y="-84137"/>
            <a:ext cx="45339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entury Schoolbook"/>
              <a:buNone/>
            </a:pPr>
            <a:r>
              <a:rPr lang="en-US" sz="2400"/>
              <a:t>Assessing Research Data Costs: A Checklist for Administrators at Research Institutions </a:t>
            </a:r>
            <a:endParaRPr/>
          </a:p>
        </p:txBody>
      </p:sp>
      <p:sp>
        <p:nvSpPr>
          <p:cNvPr id="639" name="Google Shape;639;g1b0571cebe9_1_308"/>
          <p:cNvSpPr txBox="1">
            <a:spLocks noGrp="1"/>
          </p:cNvSpPr>
          <p:nvPr>
            <p:ph type="body" idx="1"/>
          </p:nvPr>
        </p:nvSpPr>
        <p:spPr>
          <a:xfrm>
            <a:off x="718874" y="1563158"/>
            <a:ext cx="4533900" cy="3855000"/>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95000"/>
              </a:lnSpc>
              <a:spcBef>
                <a:spcPts val="0"/>
              </a:spcBef>
              <a:spcAft>
                <a:spcPts val="0"/>
              </a:spcAft>
              <a:buSzPts val="1440"/>
              <a:buChar char="•"/>
            </a:pPr>
            <a:r>
              <a:rPr lang="en-US"/>
              <a:t>Foster implementation of the cost forecasting framework </a:t>
            </a:r>
            <a:endParaRPr/>
          </a:p>
          <a:p>
            <a:pPr marL="182880" lvl="0" indent="-182880" algn="l" rtl="0">
              <a:lnSpc>
                <a:spcPct val="95000"/>
              </a:lnSpc>
              <a:spcBef>
                <a:spcPts val="1600"/>
              </a:spcBef>
              <a:spcAft>
                <a:spcPts val="0"/>
              </a:spcAft>
              <a:buSzPts val="1440"/>
              <a:buChar char="•"/>
            </a:pPr>
            <a:r>
              <a:rPr lang="en-US"/>
              <a:t>Improve training and awareness for researchers</a:t>
            </a:r>
            <a:endParaRPr/>
          </a:p>
          <a:p>
            <a:pPr marL="182880" lvl="0" indent="-182880" algn="l" rtl="0">
              <a:lnSpc>
                <a:spcPct val="95000"/>
              </a:lnSpc>
              <a:spcBef>
                <a:spcPts val="1600"/>
              </a:spcBef>
              <a:spcAft>
                <a:spcPts val="0"/>
              </a:spcAft>
              <a:buSzPts val="1440"/>
              <a:buChar char="•"/>
            </a:pPr>
            <a:r>
              <a:rPr lang="en-US"/>
              <a:t>Update data policies and procedures</a:t>
            </a:r>
            <a:endParaRPr/>
          </a:p>
          <a:p>
            <a:pPr marL="182880" lvl="0" indent="-182880" algn="l" rtl="0">
              <a:lnSpc>
                <a:spcPct val="95000"/>
              </a:lnSpc>
              <a:spcBef>
                <a:spcPts val="1600"/>
              </a:spcBef>
              <a:spcAft>
                <a:spcPts val="0"/>
              </a:spcAft>
              <a:buSzPts val="1440"/>
              <a:buChar char="•"/>
            </a:pPr>
            <a:r>
              <a:rPr lang="en-US"/>
              <a:t>Drive future improvements in the ability to forecast costs </a:t>
            </a:r>
            <a:endParaRPr/>
          </a:p>
          <a:p>
            <a:pPr marL="182880" lvl="0" indent="-182880" algn="l" rtl="0">
              <a:lnSpc>
                <a:spcPct val="95000"/>
              </a:lnSpc>
              <a:spcBef>
                <a:spcPts val="1600"/>
              </a:spcBef>
              <a:spcAft>
                <a:spcPts val="0"/>
              </a:spcAft>
              <a:buSzPts val="1440"/>
              <a:buChar char="•"/>
            </a:pPr>
            <a:r>
              <a:rPr lang="en-US"/>
              <a:t>Expand the capacity to make sound data management decisions</a:t>
            </a:r>
            <a:endParaRPr/>
          </a:p>
        </p:txBody>
      </p:sp>
      <p:pic>
        <p:nvPicPr>
          <p:cNvPr id="640" name="Google Shape;640;g1b0571cebe9_1_308" descr="Business Growth"/>
          <p:cNvPicPr preferRelativeResize="0"/>
          <p:nvPr/>
        </p:nvPicPr>
        <p:blipFill rotWithShape="1">
          <a:blip r:embed="rId3">
            <a:alphaModFix/>
          </a:blip>
          <a:srcRect/>
          <a:stretch/>
        </p:blipFill>
        <p:spPr>
          <a:xfrm>
            <a:off x="5633157" y="62005"/>
            <a:ext cx="5209989" cy="5209989"/>
          </a:xfrm>
          <a:prstGeom prst="rect">
            <a:avLst/>
          </a:prstGeom>
          <a:noFill/>
          <a:ln>
            <a:noFill/>
          </a:ln>
        </p:spPr>
      </p:pic>
      <p:sp>
        <p:nvSpPr>
          <p:cNvPr id="641" name="Google Shape;641;g1b0571cebe9_1_308"/>
          <p:cNvSpPr txBox="1"/>
          <p:nvPr/>
        </p:nvSpPr>
        <p:spPr>
          <a:xfrm>
            <a:off x="5319201" y="5511225"/>
            <a:ext cx="5753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4"/>
              </a:rPr>
              <a:t>https://www.nap.edu/resource/25639/Research_Admin_Checklist_Biomedical_Data.pdf</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645"/>
        <p:cNvGrpSpPr/>
        <p:nvPr/>
      </p:nvGrpSpPr>
      <p:grpSpPr>
        <a:xfrm>
          <a:off x="0" y="0"/>
          <a:ext cx="0" cy="0"/>
          <a:chOff x="0" y="0"/>
          <a:chExt cx="0" cy="0"/>
        </a:xfrm>
      </p:grpSpPr>
      <p:sp>
        <p:nvSpPr>
          <p:cNvPr id="2" name="Title 1">
            <a:extLst>
              <a:ext uri="{FF2B5EF4-FFF2-40B4-BE49-F238E27FC236}">
                <a16:creationId xmlns:a16="http://schemas.microsoft.com/office/drawing/2014/main" id="{E6FE3BEA-BA4C-264D-D1E9-DEDB34979D3F}"/>
              </a:ext>
            </a:extLst>
          </p:cNvPr>
          <p:cNvSpPr>
            <a:spLocks noGrp="1"/>
          </p:cNvSpPr>
          <p:nvPr>
            <p:ph type="title"/>
          </p:nvPr>
        </p:nvSpPr>
        <p:spPr>
          <a:xfrm>
            <a:off x="1143000" y="457203"/>
            <a:ext cx="9875400" cy="1356300"/>
          </a:xfrm>
        </p:spPr>
        <p:txBody>
          <a:bodyPr/>
          <a:lstStyle/>
          <a:p>
            <a:pPr rtl="0"/>
            <a:r>
              <a:rPr lang="en-US" sz="4400" b="0" i="0" dirty="0">
                <a:solidFill>
                  <a:srgbClr val="000000"/>
                </a:solidFill>
                <a:effectLst/>
                <a:latin typeface="Century Schoolbook" panose="02040604050505020304" pitchFamily="18" charset="0"/>
                <a:ea typeface="Century Schoolbook" panose="02040604050505020304" pitchFamily="18" charset="0"/>
                <a:cs typeface="Century Schoolbook" panose="02040604050505020304" pitchFamily="18" charset="0"/>
              </a:rPr>
              <a:t>Selecting a repository: the NIH data sharing landscape</a:t>
            </a:r>
            <a:endParaRPr lang="en-US" dirty="0">
              <a:effectLst/>
            </a:endParaRPr>
          </a:p>
          <a:p>
            <a:endParaRPr lang="en-US" dirty="0"/>
          </a:p>
        </p:txBody>
      </p:sp>
      <p:sp>
        <p:nvSpPr>
          <p:cNvPr id="646" name="Google Shape;646;g1b0571cebe9_1_315"/>
          <p:cNvSpPr/>
          <p:nvPr/>
        </p:nvSpPr>
        <p:spPr>
          <a:xfrm>
            <a:off x="838200" y="1637003"/>
            <a:ext cx="10515600" cy="168914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00"/>
              <a:buFont typeface="Arial"/>
              <a:buNone/>
            </a:pPr>
            <a:r>
              <a:rPr lang="en-US" sz="2100" b="0" i="0" u="none" strike="noStrike" cap="none" dirty="0">
                <a:solidFill>
                  <a:schemeClr val="tx1"/>
                </a:solidFill>
                <a:latin typeface="Arial"/>
                <a:ea typeface="Arial"/>
                <a:cs typeface="Arial"/>
                <a:sym typeface="Arial"/>
              </a:rPr>
              <a:t>NIH strongly encourages </a:t>
            </a:r>
            <a:endParaRPr dirty="0">
              <a:solidFill>
                <a:schemeClr val="tx1"/>
              </a:solidFill>
            </a:endParaRPr>
          </a:p>
          <a:p>
            <a:pPr marL="0" marR="0" lvl="0" indent="0" algn="ctr" rtl="0">
              <a:lnSpc>
                <a:spcPct val="100000"/>
              </a:lnSpc>
              <a:spcBef>
                <a:spcPts val="0"/>
              </a:spcBef>
              <a:spcAft>
                <a:spcPts val="0"/>
              </a:spcAft>
              <a:buClr>
                <a:srgbClr val="FFFFFF"/>
              </a:buClr>
              <a:buSzPts val="2100"/>
              <a:buFont typeface="Arial"/>
              <a:buNone/>
            </a:pPr>
            <a:r>
              <a:rPr lang="en-US" sz="2100" b="1" dirty="0">
                <a:solidFill>
                  <a:schemeClr val="tx1"/>
                </a:solidFill>
                <a:latin typeface="Arial"/>
                <a:ea typeface="Arial"/>
                <a:cs typeface="Arial"/>
                <a:sym typeface="Arial"/>
              </a:rPr>
              <a:t>s</a:t>
            </a:r>
            <a:r>
              <a:rPr lang="en-US" sz="2100" b="1" i="0" u="none" strike="noStrike" cap="none" dirty="0">
                <a:solidFill>
                  <a:schemeClr val="tx1"/>
                </a:solidFill>
                <a:latin typeface="Arial"/>
                <a:ea typeface="Arial"/>
                <a:cs typeface="Arial"/>
                <a:sym typeface="Arial"/>
              </a:rPr>
              <a:t>ubject-specific, open access Data Sharing Repositories </a:t>
            </a:r>
            <a:endParaRPr dirty="0">
              <a:solidFill>
                <a:schemeClr val="tx1"/>
              </a:solidFill>
            </a:endParaRPr>
          </a:p>
          <a:p>
            <a:pPr marL="0" marR="0" lvl="0" indent="0" algn="ctr" rtl="0">
              <a:lnSpc>
                <a:spcPct val="100000"/>
              </a:lnSpc>
              <a:spcBef>
                <a:spcPts val="0"/>
              </a:spcBef>
              <a:spcAft>
                <a:spcPts val="0"/>
              </a:spcAft>
              <a:buClr>
                <a:srgbClr val="FFFFFF"/>
              </a:buClr>
              <a:buSzPts val="2100"/>
              <a:buFont typeface="Arial"/>
              <a:buNone/>
            </a:pPr>
            <a:r>
              <a:rPr lang="en-US" sz="2100" b="0" i="0" u="none" strike="noStrike" cap="none" dirty="0">
                <a:solidFill>
                  <a:schemeClr val="tx1"/>
                </a:solidFill>
                <a:latin typeface="Arial"/>
                <a:ea typeface="Arial"/>
                <a:cs typeface="Arial"/>
                <a:sym typeface="Arial"/>
              </a:rPr>
              <a:t>as a first choice.</a:t>
            </a:r>
            <a:endParaRPr sz="1350" b="0" i="0" u="none" strike="noStrike" cap="none" dirty="0">
              <a:solidFill>
                <a:schemeClr val="tx1"/>
              </a:solidFill>
              <a:latin typeface="Arial"/>
              <a:ea typeface="Arial"/>
              <a:cs typeface="Arial"/>
              <a:sym typeface="Arial"/>
            </a:endParaRPr>
          </a:p>
          <a:p>
            <a:pPr marL="0" marR="0" lvl="0" indent="0" algn="ctr" rtl="0">
              <a:lnSpc>
                <a:spcPct val="100000"/>
              </a:lnSpc>
              <a:spcBef>
                <a:spcPts val="450"/>
              </a:spcBef>
              <a:spcAft>
                <a:spcPts val="0"/>
              </a:spcAft>
              <a:buClr>
                <a:srgbClr val="BDD7DF"/>
              </a:buClr>
              <a:buSzPts val="1500"/>
              <a:buFont typeface="Arial"/>
              <a:buNone/>
            </a:pPr>
            <a:r>
              <a:rPr lang="en-US" sz="1500" b="0" i="0" u="none" strike="noStrike" cap="none" dirty="0">
                <a:solidFill>
                  <a:schemeClr val="tx1"/>
                </a:solidFill>
                <a:latin typeface="Arial"/>
                <a:ea typeface="Arial"/>
                <a:cs typeface="Arial"/>
                <a:sym typeface="Arial"/>
                <a:hlinkClick r:id="rId3"/>
              </a:rPr>
              <a:t>https://www.nlm.nih.gov/NIHbmic/nih_data_sharing_repositories.html</a:t>
            </a:r>
            <a:r>
              <a:rPr lang="en-US" sz="1500" dirty="0">
                <a:solidFill>
                  <a:schemeClr val="tx1"/>
                </a:solidFill>
              </a:rPr>
              <a:t> </a:t>
            </a:r>
            <a:endParaRPr dirty="0">
              <a:solidFill>
                <a:schemeClr val="tx1"/>
              </a:solidFill>
            </a:endParaRPr>
          </a:p>
        </p:txBody>
      </p:sp>
      <p:grpSp>
        <p:nvGrpSpPr>
          <p:cNvPr id="648" name="Google Shape;648;g1b0571cebe9_1_315">
            <a:extLst>
              <a:ext uri="{C183D7F6-B498-43B3-948B-1728B52AA6E4}">
                <adec:decorative xmlns:adec="http://schemas.microsoft.com/office/drawing/2017/decorative" val="1"/>
              </a:ext>
            </a:extLst>
          </p:cNvPr>
          <p:cNvGrpSpPr/>
          <p:nvPr/>
        </p:nvGrpSpPr>
        <p:grpSpPr>
          <a:xfrm>
            <a:off x="699291" y="3326143"/>
            <a:ext cx="10793417" cy="3331456"/>
            <a:chOff x="699291" y="3326143"/>
            <a:chExt cx="10793417" cy="3331456"/>
          </a:xfrm>
        </p:grpSpPr>
        <p:grpSp>
          <p:nvGrpSpPr>
            <p:cNvPr id="649" name="Google Shape;649;g1b0571cebe9_1_315"/>
            <p:cNvGrpSpPr/>
            <p:nvPr/>
          </p:nvGrpSpPr>
          <p:grpSpPr>
            <a:xfrm>
              <a:off x="699291" y="3326143"/>
              <a:ext cx="10793417" cy="3331456"/>
              <a:chOff x="500062" y="3022348"/>
              <a:chExt cx="10997548" cy="3635251"/>
            </a:xfrm>
          </p:grpSpPr>
          <p:grpSp>
            <p:nvGrpSpPr>
              <p:cNvPr id="650" name="Google Shape;650;g1b0571cebe9_1_315"/>
              <p:cNvGrpSpPr/>
              <p:nvPr/>
            </p:nvGrpSpPr>
            <p:grpSpPr>
              <a:xfrm>
                <a:off x="500062" y="3034214"/>
                <a:ext cx="3484750" cy="3599036"/>
                <a:chOff x="1142680" y="3933402"/>
                <a:chExt cx="3717067" cy="3382392"/>
              </a:xfrm>
            </p:grpSpPr>
            <p:sp>
              <p:nvSpPr>
                <p:cNvPr id="651" name="Google Shape;651;g1b0571cebe9_1_315"/>
                <p:cNvSpPr/>
                <p:nvPr/>
              </p:nvSpPr>
              <p:spPr>
                <a:xfrm>
                  <a:off x="1369074" y="4317735"/>
                  <a:ext cx="3490673" cy="299805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52" name="Google Shape;652;g1b0571cebe9_1_315"/>
                <p:cNvSpPr txBox="1"/>
                <p:nvPr/>
              </p:nvSpPr>
              <p:spPr>
                <a:xfrm>
                  <a:off x="1344797" y="4908999"/>
                  <a:ext cx="3131145" cy="185604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1687"/>
                    <a:buFont typeface="Arial"/>
                    <a:buNone/>
                  </a:pPr>
                  <a:r>
                    <a:rPr lang="en-US" sz="1687">
                      <a:solidFill>
                        <a:srgbClr val="FFFFFF"/>
                      </a:solidFill>
                      <a:latin typeface="Arial"/>
                      <a:ea typeface="Arial"/>
                      <a:cs typeface="Arial"/>
                      <a:sym typeface="Arial"/>
                    </a:rPr>
                    <a:t>Stores publication-related supplemental materials and datasets directly associated publications.</a:t>
                  </a:r>
                  <a:endParaRPr/>
                </a:p>
              </p:txBody>
            </p:sp>
            <p:sp>
              <p:nvSpPr>
                <p:cNvPr id="653" name="Google Shape;653;g1b0571cebe9_1_315"/>
                <p:cNvSpPr txBox="1"/>
                <p:nvPr/>
              </p:nvSpPr>
              <p:spPr>
                <a:xfrm>
                  <a:off x="1142680" y="3933402"/>
                  <a:ext cx="3461286" cy="318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Arial"/>
                      <a:ea typeface="Arial"/>
                      <a:cs typeface="Arial"/>
                      <a:sym typeface="Arial"/>
                    </a:rPr>
                    <a:t>Datasets up to </a:t>
                  </a:r>
                  <a:r>
                    <a:rPr lang="en-US" sz="1600" b="1">
                      <a:solidFill>
                        <a:srgbClr val="000000"/>
                      </a:solidFill>
                      <a:latin typeface="Arial"/>
                      <a:ea typeface="Arial"/>
                      <a:cs typeface="Arial"/>
                      <a:sym typeface="Arial"/>
                    </a:rPr>
                    <a:t>2 gigabytes</a:t>
                  </a:r>
                  <a:endParaRPr/>
                </a:p>
              </p:txBody>
            </p:sp>
            <p:sp>
              <p:nvSpPr>
                <p:cNvPr id="654" name="Google Shape;654;g1b0571cebe9_1_315"/>
                <p:cNvSpPr txBox="1"/>
                <p:nvPr/>
              </p:nvSpPr>
              <p:spPr>
                <a:xfrm>
                  <a:off x="1478703" y="4388308"/>
                  <a:ext cx="3049710" cy="431477"/>
                </a:xfrm>
                <a:prstGeom prst="rect">
                  <a:avLst/>
                </a:prstGeom>
                <a:noFill/>
                <a:ln>
                  <a:noFill/>
                </a:ln>
              </p:spPr>
              <p:txBody>
                <a:bodyPr spcFirstLastPara="1" wrap="square" lIns="85725" tIns="42850" rIns="85725" bIns="42850" anchor="t" anchorCtr="0">
                  <a:noAutofit/>
                </a:bodyPr>
                <a:lstStyle/>
                <a:p>
                  <a:pPr marL="0" marR="0" lvl="0" indent="0" algn="ctr" rtl="0">
                    <a:lnSpc>
                      <a:spcPct val="90000"/>
                    </a:lnSpc>
                    <a:spcBef>
                      <a:spcPts val="0"/>
                    </a:spcBef>
                    <a:spcAft>
                      <a:spcPts val="0"/>
                    </a:spcAft>
                    <a:buClr>
                      <a:schemeClr val="lt1"/>
                    </a:buClr>
                    <a:buSzPts val="1594"/>
                    <a:buFont typeface="Arial"/>
                    <a:buNone/>
                  </a:pPr>
                  <a:r>
                    <a:rPr lang="en-US" sz="1594" b="1">
                      <a:solidFill>
                        <a:schemeClr val="lt1"/>
                      </a:solidFill>
                      <a:latin typeface="Arial"/>
                      <a:ea typeface="Arial"/>
                      <a:cs typeface="Arial"/>
                      <a:sym typeface="Arial"/>
                    </a:rPr>
                    <a:t>PubMed Central</a:t>
                  </a:r>
                  <a:endParaRPr sz="1594" b="1">
                    <a:solidFill>
                      <a:schemeClr val="lt1"/>
                    </a:solidFill>
                    <a:latin typeface="Arial"/>
                    <a:ea typeface="Arial"/>
                    <a:cs typeface="Arial"/>
                    <a:sym typeface="Arial"/>
                  </a:endParaRPr>
                </a:p>
              </p:txBody>
            </p:sp>
          </p:grpSp>
          <p:pic>
            <p:nvPicPr>
              <p:cNvPr id="655" name="Google Shape;655;g1b0571cebe9_1_315" descr="Cell Stress accepted in Pubmed Central"/>
              <p:cNvPicPr preferRelativeResize="0"/>
              <p:nvPr/>
            </p:nvPicPr>
            <p:blipFill rotWithShape="1">
              <a:blip r:embed="rId4">
                <a:alphaModFix/>
              </a:blip>
              <a:srcRect/>
              <a:stretch/>
            </p:blipFill>
            <p:spPr>
              <a:xfrm>
                <a:off x="992093" y="5123996"/>
                <a:ext cx="2637089" cy="1382141"/>
              </a:xfrm>
              <a:prstGeom prst="rect">
                <a:avLst/>
              </a:prstGeom>
              <a:noFill/>
              <a:ln>
                <a:noFill/>
              </a:ln>
            </p:spPr>
          </p:pic>
          <p:grpSp>
            <p:nvGrpSpPr>
              <p:cNvPr id="656" name="Google Shape;656;g1b0571cebe9_1_315"/>
              <p:cNvGrpSpPr/>
              <p:nvPr/>
            </p:nvGrpSpPr>
            <p:grpSpPr>
              <a:xfrm>
                <a:off x="4067536" y="3022348"/>
                <a:ext cx="3678411" cy="3603020"/>
                <a:chOff x="4814622" y="3881368"/>
                <a:chExt cx="3461286" cy="3185985"/>
              </a:xfrm>
            </p:grpSpPr>
            <p:sp>
              <p:nvSpPr>
                <p:cNvPr id="657" name="Google Shape;657;g1b0571cebe9_1_315"/>
                <p:cNvSpPr/>
                <p:nvPr/>
              </p:nvSpPr>
              <p:spPr>
                <a:xfrm>
                  <a:off x="4965337" y="4225910"/>
                  <a:ext cx="3159858" cy="284144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58" name="Google Shape;658;g1b0571cebe9_1_315"/>
                <p:cNvSpPr txBox="1"/>
                <p:nvPr/>
              </p:nvSpPr>
              <p:spPr>
                <a:xfrm>
                  <a:off x="5189143" y="4300155"/>
                  <a:ext cx="2716530" cy="546018"/>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lt1"/>
                    </a:buClr>
                    <a:buSzPts val="1500"/>
                    <a:buFont typeface="Arial"/>
                    <a:buNone/>
                  </a:pPr>
                  <a:r>
                    <a:rPr lang="en-US" sz="1500" b="1">
                      <a:solidFill>
                        <a:schemeClr val="lt1"/>
                      </a:solidFill>
                      <a:latin typeface="Arial"/>
                      <a:ea typeface="Arial"/>
                      <a:cs typeface="Arial"/>
                      <a:sym typeface="Arial"/>
                    </a:rPr>
                    <a:t>Generalist  Repositories</a:t>
                  </a:r>
                  <a:endParaRPr sz="1500" b="1">
                    <a:solidFill>
                      <a:schemeClr val="lt1"/>
                    </a:solidFill>
                    <a:latin typeface="Arial"/>
                    <a:ea typeface="Arial"/>
                    <a:cs typeface="Arial"/>
                    <a:sym typeface="Arial"/>
                  </a:endParaRPr>
                </a:p>
              </p:txBody>
            </p:sp>
            <p:sp>
              <p:nvSpPr>
                <p:cNvPr id="659" name="Google Shape;659;g1b0571cebe9_1_315"/>
                <p:cNvSpPr txBox="1"/>
                <p:nvPr/>
              </p:nvSpPr>
              <p:spPr>
                <a:xfrm>
                  <a:off x="4814622" y="3881368"/>
                  <a:ext cx="3461286" cy="2993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0000"/>
                      </a:solidFill>
                      <a:latin typeface="Arial"/>
                      <a:ea typeface="Arial"/>
                      <a:cs typeface="Arial"/>
                      <a:sym typeface="Arial"/>
                    </a:rPr>
                    <a:t>Datasets up to </a:t>
                  </a:r>
                  <a:r>
                    <a:rPr lang="en-US" sz="1600" b="1">
                      <a:solidFill>
                        <a:srgbClr val="000000"/>
                      </a:solidFill>
                      <a:latin typeface="Arial"/>
                      <a:ea typeface="Arial"/>
                      <a:cs typeface="Arial"/>
                      <a:sym typeface="Arial"/>
                    </a:rPr>
                    <a:t>20 gigabytes</a:t>
                  </a:r>
                  <a:endParaRPr/>
                </a:p>
              </p:txBody>
            </p:sp>
            <p:sp>
              <p:nvSpPr>
                <p:cNvPr id="660" name="Google Shape;660;g1b0571cebe9_1_315"/>
                <p:cNvSpPr txBox="1"/>
                <p:nvPr/>
              </p:nvSpPr>
              <p:spPr>
                <a:xfrm>
                  <a:off x="5012572" y="4816856"/>
                  <a:ext cx="3027419" cy="1931899"/>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687"/>
                    <a:buFont typeface="Arial"/>
                    <a:buNone/>
                  </a:pPr>
                  <a:r>
                    <a:rPr lang="en-US" sz="1687">
                      <a:solidFill>
                        <a:srgbClr val="FFFFFF"/>
                      </a:solidFill>
                      <a:latin typeface="Arial"/>
                      <a:ea typeface="Arial"/>
                      <a:cs typeface="Arial"/>
                      <a:sym typeface="Arial"/>
                    </a:rPr>
                    <a:t>Datasets associated with publications or otherwise and links to PubMed. </a:t>
                  </a:r>
                  <a:endParaRPr/>
                </a:p>
              </p:txBody>
            </p:sp>
          </p:grpSp>
          <p:pic>
            <p:nvPicPr>
              <p:cNvPr id="661" name="Google Shape;661;g1b0571cebe9_1_315" descr="The best free Research Data Repository - Dmytro Kryvokhyzha"/>
              <p:cNvPicPr preferRelativeResize="0"/>
              <p:nvPr/>
            </p:nvPicPr>
            <p:blipFill rotWithShape="1">
              <a:blip r:embed="rId5">
                <a:alphaModFix/>
              </a:blip>
              <a:srcRect/>
              <a:stretch/>
            </p:blipFill>
            <p:spPr>
              <a:xfrm>
                <a:off x="4641699" y="5040870"/>
                <a:ext cx="2552766" cy="1415691"/>
              </a:xfrm>
              <a:prstGeom prst="rect">
                <a:avLst/>
              </a:prstGeom>
              <a:noFill/>
              <a:ln>
                <a:noFill/>
              </a:ln>
            </p:spPr>
          </p:pic>
          <p:grpSp>
            <p:nvGrpSpPr>
              <p:cNvPr id="662" name="Google Shape;662;g1b0571cebe9_1_315"/>
              <p:cNvGrpSpPr/>
              <p:nvPr/>
            </p:nvGrpSpPr>
            <p:grpSpPr>
              <a:xfrm>
                <a:off x="7717257" y="3022348"/>
                <a:ext cx="3780353" cy="3635251"/>
                <a:chOff x="8682837" y="3949178"/>
                <a:chExt cx="3581279" cy="3157420"/>
              </a:xfrm>
            </p:grpSpPr>
            <p:sp>
              <p:nvSpPr>
                <p:cNvPr id="663" name="Google Shape;663;g1b0571cebe9_1_315"/>
                <p:cNvSpPr/>
                <p:nvPr/>
              </p:nvSpPr>
              <p:spPr>
                <a:xfrm>
                  <a:off x="8809871" y="4297909"/>
                  <a:ext cx="3300742" cy="2808689"/>
                </a:xfrm>
                <a:prstGeom prst="rect">
                  <a:avLst/>
                </a:prstGeom>
                <a:solidFill>
                  <a:srgbClr val="374C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664" name="Google Shape;664;g1b0571cebe9_1_315"/>
                <p:cNvSpPr txBox="1"/>
                <p:nvPr/>
              </p:nvSpPr>
              <p:spPr>
                <a:xfrm>
                  <a:off x="8832270" y="4352438"/>
                  <a:ext cx="3286276" cy="467047"/>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chemeClr val="lt1"/>
                    </a:buClr>
                    <a:buSzPts val="1500"/>
                    <a:buFont typeface="Arial"/>
                    <a:buNone/>
                  </a:pPr>
                  <a:r>
                    <a:rPr lang="en-US" sz="1500" b="1">
                      <a:solidFill>
                        <a:schemeClr val="lt1"/>
                      </a:solidFill>
                      <a:latin typeface="Arial"/>
                      <a:ea typeface="Arial"/>
                      <a:cs typeface="Arial"/>
                      <a:sym typeface="Arial"/>
                    </a:rPr>
                    <a:t>Cloud </a:t>
                  </a:r>
                  <a:r>
                    <a:rPr lang="en-US" sz="1594" b="1">
                      <a:solidFill>
                        <a:schemeClr val="lt1"/>
                      </a:solidFill>
                      <a:latin typeface="Arial"/>
                      <a:ea typeface="Arial"/>
                      <a:cs typeface="Arial"/>
                      <a:sym typeface="Arial"/>
                    </a:rPr>
                    <a:t>Partners</a:t>
                  </a:r>
                  <a:endParaRPr sz="2250" b="1">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594"/>
                    <a:buFont typeface="Arial"/>
                    <a:buNone/>
                  </a:pPr>
                  <a:r>
                    <a:rPr lang="en-US" sz="1594" b="0">
                      <a:solidFill>
                        <a:schemeClr val="lt1"/>
                      </a:solidFill>
                      <a:latin typeface="Arial"/>
                      <a:ea typeface="Arial"/>
                      <a:cs typeface="Arial"/>
                      <a:sym typeface="Arial"/>
                    </a:rPr>
                    <a:t>(STRIDES Program)</a:t>
                  </a:r>
                  <a:endParaRPr sz="2250" b="0">
                    <a:solidFill>
                      <a:schemeClr val="lt1"/>
                    </a:solidFill>
                    <a:latin typeface="Century Schoolbook"/>
                    <a:ea typeface="Century Schoolbook"/>
                    <a:cs typeface="Century Schoolbook"/>
                    <a:sym typeface="Century Schoolbook"/>
                  </a:endParaRPr>
                </a:p>
              </p:txBody>
            </p:sp>
            <p:sp>
              <p:nvSpPr>
                <p:cNvPr id="665" name="Google Shape;665;g1b0571cebe9_1_315"/>
                <p:cNvSpPr txBox="1"/>
                <p:nvPr/>
              </p:nvSpPr>
              <p:spPr>
                <a:xfrm>
                  <a:off x="8943297" y="4903128"/>
                  <a:ext cx="2959110" cy="2041691"/>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rgbClr val="FFFFFF"/>
                    </a:buClr>
                    <a:buSzPts val="1687"/>
                    <a:buFont typeface="Arial"/>
                    <a:buNone/>
                  </a:pPr>
                  <a:r>
                    <a:rPr lang="en-US" sz="1687">
                      <a:solidFill>
                        <a:srgbClr val="FFFFFF"/>
                      </a:solidFill>
                      <a:latin typeface="Arial"/>
                      <a:ea typeface="Arial"/>
                      <a:cs typeface="Arial"/>
                      <a:sym typeface="Arial"/>
                    </a:rPr>
                    <a:t>Store and manage large scale, high priority NIH datasets.</a:t>
                  </a:r>
                  <a:endParaRPr/>
                </a:p>
              </p:txBody>
            </p:sp>
            <p:sp>
              <p:nvSpPr>
                <p:cNvPr id="666" name="Google Shape;666;g1b0571cebe9_1_315"/>
                <p:cNvSpPr txBox="1"/>
                <p:nvPr/>
              </p:nvSpPr>
              <p:spPr>
                <a:xfrm>
                  <a:off x="8682837" y="3949178"/>
                  <a:ext cx="3581279" cy="314549"/>
                </a:xfrm>
                <a:prstGeom prst="rect">
                  <a:avLst/>
                </a:prstGeom>
                <a:noFill/>
                <a:ln>
                  <a:noFill/>
                </a:ln>
              </p:spPr>
              <p:txBody>
                <a:bodyPr spcFirstLastPara="1" wrap="square" lIns="85725" tIns="42850" rIns="85725" bIns="42850" anchor="t" anchorCtr="0">
                  <a:spAutoFit/>
                </a:bodyPr>
                <a:lstStyle/>
                <a:p>
                  <a:pPr marL="0" marR="0" lvl="0" indent="0" algn="ctr" rtl="0">
                    <a:spcBef>
                      <a:spcPts val="0"/>
                    </a:spcBef>
                    <a:spcAft>
                      <a:spcPts val="0"/>
                    </a:spcAft>
                    <a:buNone/>
                  </a:pPr>
                  <a:r>
                    <a:rPr lang="en-US" sz="1594">
                      <a:solidFill>
                        <a:srgbClr val="080808"/>
                      </a:solidFill>
                      <a:latin typeface="Arial"/>
                      <a:ea typeface="Arial"/>
                      <a:cs typeface="Arial"/>
                      <a:sym typeface="Arial"/>
                    </a:rPr>
                    <a:t>High priority datasets, </a:t>
                  </a:r>
                  <a:r>
                    <a:rPr lang="en-US" sz="1594" b="1">
                      <a:solidFill>
                        <a:srgbClr val="080808"/>
                      </a:solidFill>
                      <a:latin typeface="Arial"/>
                      <a:ea typeface="Arial"/>
                      <a:cs typeface="Arial"/>
                      <a:sym typeface="Arial"/>
                    </a:rPr>
                    <a:t>petabyte-scale</a:t>
                  </a:r>
                  <a:endParaRPr sz="1594" b="1">
                    <a:solidFill>
                      <a:srgbClr val="080808"/>
                    </a:solidFill>
                    <a:latin typeface="Arial"/>
                    <a:ea typeface="Arial"/>
                    <a:cs typeface="Arial"/>
                    <a:sym typeface="Arial"/>
                  </a:endParaRPr>
                </a:p>
              </p:txBody>
            </p:sp>
          </p:grpSp>
          <p:pic>
            <p:nvPicPr>
              <p:cNvPr id="667" name="Google Shape;667;g1b0571cebe9_1_315" descr="AWS vs Azure vs Google Cloud: Which is Better for Startup – Guide to  Offshore Development"/>
              <p:cNvPicPr preferRelativeResize="0"/>
              <p:nvPr/>
            </p:nvPicPr>
            <p:blipFill rotWithShape="1">
              <a:blip r:embed="rId6">
                <a:alphaModFix/>
              </a:blip>
              <a:srcRect/>
              <a:stretch/>
            </p:blipFill>
            <p:spPr>
              <a:xfrm>
                <a:off x="8184699" y="4946692"/>
                <a:ext cx="2844537" cy="1559445"/>
              </a:xfrm>
              <a:prstGeom prst="rect">
                <a:avLst/>
              </a:prstGeom>
              <a:noFill/>
              <a:ln>
                <a:noFill/>
              </a:ln>
            </p:spPr>
          </p:pic>
        </p:grpSp>
        <p:pic>
          <p:nvPicPr>
            <p:cNvPr id="668" name="Google Shape;668;g1b0571cebe9_1_315"/>
            <p:cNvPicPr preferRelativeResize="0"/>
            <p:nvPr/>
          </p:nvPicPr>
          <p:blipFill rotWithShape="1">
            <a:blip r:embed="rId7">
              <a:alphaModFix/>
            </a:blip>
            <a:srcRect/>
            <a:stretch/>
          </p:blipFill>
          <p:spPr>
            <a:xfrm>
              <a:off x="5396225" y="5296328"/>
              <a:ext cx="747244" cy="283751"/>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1b0571cebe9_1_341"/>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a:t>BMIC Repository list</a:t>
            </a:r>
            <a:endParaRPr/>
          </a:p>
        </p:txBody>
      </p:sp>
      <p:pic>
        <p:nvPicPr>
          <p:cNvPr id="675" name="Google Shape;675;g1b0571cebe9_1_341" descr="Trans-NIH BioMedical Informatics Coordinating Committee"/>
          <p:cNvPicPr preferRelativeResize="0"/>
          <p:nvPr/>
        </p:nvPicPr>
        <p:blipFill rotWithShape="1">
          <a:blip r:embed="rId3">
            <a:alphaModFix/>
          </a:blip>
          <a:srcRect/>
          <a:stretch/>
        </p:blipFill>
        <p:spPr>
          <a:xfrm>
            <a:off x="1130427" y="929322"/>
            <a:ext cx="8858250" cy="1381125"/>
          </a:xfrm>
          <a:prstGeom prst="rect">
            <a:avLst/>
          </a:prstGeom>
          <a:noFill/>
          <a:ln>
            <a:noFill/>
          </a:ln>
        </p:spPr>
      </p:pic>
      <p:sp>
        <p:nvSpPr>
          <p:cNvPr id="674" name="Google Shape;674;g1b0571cebe9_1_341"/>
          <p:cNvSpPr txBox="1">
            <a:spLocks noGrp="1"/>
          </p:cNvSpPr>
          <p:nvPr>
            <p:ph type="body" idx="1"/>
          </p:nvPr>
        </p:nvSpPr>
        <p:spPr>
          <a:xfrm>
            <a:off x="1261872" y="2464676"/>
            <a:ext cx="8595300" cy="29535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5000"/>
              </a:lnSpc>
              <a:spcBef>
                <a:spcPts val="0"/>
              </a:spcBef>
              <a:spcAft>
                <a:spcPts val="0"/>
              </a:spcAft>
              <a:buSzPct val="65454"/>
              <a:buNone/>
            </a:pPr>
            <a:r>
              <a:rPr lang="en-US"/>
              <a:t>To help researchers locate an appropriate resource for sharing their data, as well as to promote awareness of resources where datasets can be located for reuse, BMIC maintains lists of several types of data sharing resources:</a:t>
            </a:r>
            <a:endParaRPr/>
          </a:p>
          <a:p>
            <a:pPr marL="182880" lvl="0" indent="-176022" algn="l" rtl="0">
              <a:lnSpc>
                <a:spcPct val="95000"/>
              </a:lnSpc>
              <a:spcBef>
                <a:spcPts val="1600"/>
              </a:spcBef>
              <a:spcAft>
                <a:spcPts val="0"/>
              </a:spcAft>
              <a:buSzPct val="65454"/>
              <a:buChar char="•"/>
            </a:pPr>
            <a:r>
              <a:rPr lang="en-US"/>
              <a:t>Open NIH-supported domain-specific repositories that house data of a specific type or related to a specific discipline;</a:t>
            </a:r>
            <a:endParaRPr/>
          </a:p>
          <a:p>
            <a:pPr marL="182880" lvl="0" indent="-176022" algn="l" rtl="0">
              <a:lnSpc>
                <a:spcPct val="95000"/>
              </a:lnSpc>
              <a:spcBef>
                <a:spcPts val="1600"/>
              </a:spcBef>
              <a:spcAft>
                <a:spcPts val="0"/>
              </a:spcAft>
              <a:buSzPct val="65454"/>
              <a:buChar char="•"/>
            </a:pPr>
            <a:r>
              <a:rPr lang="en-US"/>
              <a:t>Other NIH-supported domain-specific resources, including repositories and knowledgebases, that have limitations on submitting and/or accessing data; and</a:t>
            </a:r>
            <a:endParaRPr/>
          </a:p>
          <a:p>
            <a:pPr marL="182880" lvl="0" indent="-176022" algn="l" rtl="0">
              <a:lnSpc>
                <a:spcPct val="95000"/>
              </a:lnSpc>
              <a:spcBef>
                <a:spcPts val="1600"/>
              </a:spcBef>
              <a:spcAft>
                <a:spcPts val="0"/>
              </a:spcAft>
              <a:buSzPct val="65454"/>
              <a:buChar char="•"/>
            </a:pPr>
            <a:r>
              <a:rPr lang="en-US"/>
              <a:t>Generalist repositories that house data regardless of type, format, content, or subject matter.</a:t>
            </a:r>
            <a:endParaRPr/>
          </a:p>
        </p:txBody>
      </p:sp>
      <p:sp>
        <p:nvSpPr>
          <p:cNvPr id="676" name="Google Shape;676;g1b0571cebe9_1_341"/>
          <p:cNvSpPr txBox="1"/>
          <p:nvPr/>
        </p:nvSpPr>
        <p:spPr>
          <a:xfrm>
            <a:off x="6096000" y="5407074"/>
            <a:ext cx="52173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4"/>
              </a:rPr>
              <a:t>https://www.nlm.nih.gov/NIHbmic/nih_data_sharing_repositories.html</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681"/>
        <p:cNvGrpSpPr/>
        <p:nvPr/>
      </p:nvGrpSpPr>
      <p:grpSpPr>
        <a:xfrm>
          <a:off x="0" y="0"/>
          <a:ext cx="0" cy="0"/>
          <a:chOff x="0" y="0"/>
          <a:chExt cx="0" cy="0"/>
        </a:xfrm>
      </p:grpSpPr>
      <p:sp>
        <p:nvSpPr>
          <p:cNvPr id="698" name="Google Shape;698;g1b0571cebe9_13_79"/>
          <p:cNvSpPr txBox="1">
            <a:spLocks noGrp="1"/>
          </p:cNvSpPr>
          <p:nvPr>
            <p:ph type="title"/>
          </p:nvPr>
        </p:nvSpPr>
        <p:spPr>
          <a:xfrm>
            <a:off x="2839840" y="137731"/>
            <a:ext cx="9692640" cy="13255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entury Schoolbook"/>
              <a:buNone/>
            </a:pPr>
            <a:r>
              <a:rPr lang="en-US" sz="4000" dirty="0"/>
              <a:t>The NIH Generalist Repository Ecosystem Initiative (GREI)</a:t>
            </a:r>
            <a:endParaRPr dirty="0"/>
          </a:p>
        </p:txBody>
      </p:sp>
      <p:pic>
        <p:nvPicPr>
          <p:cNvPr id="696" name="Google Shape;696;g1b0571cebe9_13_79" descr="GREI company logo"/>
          <p:cNvPicPr preferRelativeResize="0"/>
          <p:nvPr/>
        </p:nvPicPr>
        <p:blipFill rotWithShape="1">
          <a:blip r:embed="rId3">
            <a:alphaModFix/>
          </a:blip>
          <a:srcRect/>
          <a:stretch/>
        </p:blipFill>
        <p:spPr>
          <a:xfrm>
            <a:off x="671542" y="344695"/>
            <a:ext cx="2024366" cy="856463"/>
          </a:xfrm>
          <a:prstGeom prst="rect">
            <a:avLst/>
          </a:prstGeom>
          <a:noFill/>
          <a:ln>
            <a:noFill/>
          </a:ln>
        </p:spPr>
      </p:pic>
      <p:sp>
        <p:nvSpPr>
          <p:cNvPr id="694" name="Google Shape;694;g1b0571cebe9_13_79"/>
          <p:cNvSpPr txBox="1"/>
          <p:nvPr/>
        </p:nvSpPr>
        <p:spPr>
          <a:xfrm>
            <a:off x="514792" y="1566956"/>
            <a:ext cx="5408123" cy="83626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80808"/>
              </a:buClr>
              <a:buSzPts val="2391"/>
              <a:buFont typeface="Century Schoolbook"/>
              <a:buNone/>
            </a:pPr>
            <a:r>
              <a:rPr lang="en-US" sz="2391" b="0" i="0" u="none" strike="noStrike" cap="none">
                <a:solidFill>
                  <a:srgbClr val="080808"/>
                </a:solidFill>
                <a:latin typeface="Century Schoolbook"/>
                <a:ea typeface="Century Schoolbook"/>
                <a:cs typeface="Century Schoolbook"/>
                <a:sym typeface="Century Schoolbook"/>
              </a:rPr>
              <a:t>Solicit applications from generalist repositories working together to: </a:t>
            </a:r>
            <a:endParaRPr sz="2391" b="0" i="0" u="none" strike="noStrike" cap="none">
              <a:solidFill>
                <a:srgbClr val="080808"/>
              </a:solidFill>
              <a:latin typeface="Century Schoolbook"/>
              <a:ea typeface="Century Schoolbook"/>
              <a:cs typeface="Century Schoolbook"/>
              <a:sym typeface="Century Schoolbook"/>
            </a:endParaRPr>
          </a:p>
        </p:txBody>
      </p:sp>
      <p:sp>
        <p:nvSpPr>
          <p:cNvPr id="695" name="Google Shape;695;g1b0571cebe9_13_79"/>
          <p:cNvSpPr txBox="1"/>
          <p:nvPr/>
        </p:nvSpPr>
        <p:spPr>
          <a:xfrm>
            <a:off x="6541432" y="1566956"/>
            <a:ext cx="4812368" cy="83626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80808"/>
              </a:buClr>
              <a:buSzPts val="2391"/>
              <a:buFont typeface="Century Schoolbook"/>
              <a:buNone/>
            </a:pPr>
            <a:r>
              <a:rPr lang="en-US" sz="2391" b="0">
                <a:solidFill>
                  <a:srgbClr val="080808"/>
                </a:solidFill>
                <a:latin typeface="Century Schoolbook"/>
                <a:ea typeface="Century Schoolbook"/>
                <a:cs typeface="Century Schoolbook"/>
                <a:sym typeface="Century Schoolbook"/>
              </a:rPr>
              <a:t>Expected Outcomes</a:t>
            </a:r>
            <a:endParaRPr/>
          </a:p>
        </p:txBody>
      </p:sp>
      <p:pic>
        <p:nvPicPr>
          <p:cNvPr id="3" name="Picture 2" descr="Diagram showing boxes describing various outcomes, from &quot;Implement consistent capabilities&quot; to &quot;Encourage secondary use of data.&quot;">
            <a:extLst>
              <a:ext uri="{FF2B5EF4-FFF2-40B4-BE49-F238E27FC236}">
                <a16:creationId xmlns:a16="http://schemas.microsoft.com/office/drawing/2014/main" id="{C933C118-9ED7-729F-58EF-B76FC388F7A8}"/>
              </a:ext>
            </a:extLst>
          </p:cNvPr>
          <p:cNvPicPr>
            <a:picLocks noChangeAspect="1"/>
          </p:cNvPicPr>
          <p:nvPr/>
        </p:nvPicPr>
        <p:blipFill>
          <a:blip r:embed="rId4"/>
          <a:stretch>
            <a:fillRect/>
          </a:stretch>
        </p:blipFill>
        <p:spPr>
          <a:xfrm>
            <a:off x="519142" y="2277581"/>
            <a:ext cx="10948022" cy="4097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grpSp>
        <p:nvGrpSpPr>
          <p:cNvPr id="717" name="Google Shape;717;g1b0571cebe9_1_384">
            <a:extLst>
              <a:ext uri="{C183D7F6-B498-43B3-948B-1728B52AA6E4}">
                <adec:decorative xmlns:adec="http://schemas.microsoft.com/office/drawing/2017/decorative" val="1"/>
              </a:ext>
            </a:extLst>
          </p:cNvPr>
          <p:cNvGrpSpPr/>
          <p:nvPr/>
        </p:nvGrpSpPr>
        <p:grpSpPr>
          <a:xfrm>
            <a:off x="1420845" y="1598203"/>
            <a:ext cx="9350309" cy="4348981"/>
            <a:chOff x="582645" y="1178"/>
            <a:chExt cx="9350309" cy="4348981"/>
          </a:xfrm>
        </p:grpSpPr>
        <p:sp>
          <p:nvSpPr>
            <p:cNvPr id="718" name="Google Shape;718;g1b0571cebe9_1_384"/>
            <p:cNvSpPr/>
            <p:nvPr/>
          </p:nvSpPr>
          <p:spPr>
            <a:xfrm>
              <a:off x="582645" y="1178"/>
              <a:ext cx="2174490" cy="1304694"/>
            </a:xfrm>
            <a:prstGeom prst="rect">
              <a:avLst/>
            </a:prstGeom>
            <a:gradFill>
              <a:gsLst>
                <a:gs pos="0">
                  <a:srgbClr val="1B294D"/>
                </a:gs>
                <a:gs pos="50000">
                  <a:srgbClr val="293C6F"/>
                </a:gs>
                <a:gs pos="100000">
                  <a:srgbClr val="314986"/>
                </a:gs>
              </a:gsLst>
              <a:lin ang="13500000"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1b0571cebe9_1_384"/>
            <p:cNvSpPr txBox="1"/>
            <p:nvPr/>
          </p:nvSpPr>
          <p:spPr>
            <a:xfrm>
              <a:off x="582645" y="1178"/>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Align with Desirable Characteristics for Data Repositories</a:t>
              </a:r>
              <a:endParaRPr/>
            </a:p>
          </p:txBody>
        </p:sp>
        <p:sp>
          <p:nvSpPr>
            <p:cNvPr id="720" name="Google Shape;720;g1b0571cebe9_1_384"/>
            <p:cNvSpPr/>
            <p:nvPr/>
          </p:nvSpPr>
          <p:spPr>
            <a:xfrm>
              <a:off x="2974584" y="1178"/>
              <a:ext cx="2174490" cy="1304694"/>
            </a:xfrm>
            <a:prstGeom prst="rect">
              <a:avLst/>
            </a:prstGeom>
            <a:gradFill>
              <a:gsLst>
                <a:gs pos="0">
                  <a:srgbClr val="1B294D"/>
                </a:gs>
                <a:gs pos="50000">
                  <a:srgbClr val="293C6F"/>
                </a:gs>
                <a:gs pos="100000">
                  <a:srgbClr val="314986"/>
                </a:gs>
              </a:gsLst>
              <a:lin ang="13500000"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1b0571cebe9_1_384"/>
            <p:cNvSpPr txBox="1"/>
            <p:nvPr/>
          </p:nvSpPr>
          <p:spPr>
            <a:xfrm>
              <a:off x="2974584" y="1178"/>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Implement browse &amp; search for NIH funded data</a:t>
              </a:r>
              <a:endParaRPr/>
            </a:p>
          </p:txBody>
        </p:sp>
        <p:sp>
          <p:nvSpPr>
            <p:cNvPr id="722" name="Google Shape;722;g1b0571cebe9_1_384"/>
            <p:cNvSpPr/>
            <p:nvPr/>
          </p:nvSpPr>
          <p:spPr>
            <a:xfrm>
              <a:off x="5366524" y="1178"/>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1b0571cebe9_1_384"/>
            <p:cNvSpPr txBox="1"/>
            <p:nvPr/>
          </p:nvSpPr>
          <p:spPr>
            <a:xfrm>
              <a:off x="5366524" y="1178"/>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Develop consistent metadata models</a:t>
              </a:r>
              <a:endParaRPr/>
            </a:p>
          </p:txBody>
        </p:sp>
        <p:sp>
          <p:nvSpPr>
            <p:cNvPr id="724" name="Google Shape;724;g1b0571cebe9_1_384"/>
            <p:cNvSpPr/>
            <p:nvPr/>
          </p:nvSpPr>
          <p:spPr>
            <a:xfrm>
              <a:off x="7758464" y="1178"/>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1b0571cebe9_1_384"/>
            <p:cNvSpPr txBox="1"/>
            <p:nvPr/>
          </p:nvSpPr>
          <p:spPr>
            <a:xfrm>
              <a:off x="7758464" y="1178"/>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Conduct limited QA/QC of the NIH funded data</a:t>
              </a:r>
              <a:endParaRPr/>
            </a:p>
          </p:txBody>
        </p:sp>
        <p:sp>
          <p:nvSpPr>
            <p:cNvPr id="726" name="Google Shape;726;g1b0571cebe9_1_384"/>
            <p:cNvSpPr/>
            <p:nvPr/>
          </p:nvSpPr>
          <p:spPr>
            <a:xfrm>
              <a:off x="582645" y="1523321"/>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1b0571cebe9_1_384"/>
            <p:cNvSpPr txBox="1"/>
            <p:nvPr/>
          </p:nvSpPr>
          <p:spPr>
            <a:xfrm>
              <a:off x="582645" y="1523321"/>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Enable connectivity of digital objects</a:t>
              </a:r>
              <a:endParaRPr/>
            </a:p>
          </p:txBody>
        </p:sp>
        <p:sp>
          <p:nvSpPr>
            <p:cNvPr id="728" name="Google Shape;728;g1b0571cebe9_1_384"/>
            <p:cNvSpPr/>
            <p:nvPr/>
          </p:nvSpPr>
          <p:spPr>
            <a:xfrm>
              <a:off x="2974584" y="1523321"/>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g1b0571cebe9_1_384"/>
            <p:cNvSpPr txBox="1"/>
            <p:nvPr/>
          </p:nvSpPr>
          <p:spPr>
            <a:xfrm>
              <a:off x="2974584" y="1523321"/>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Use case support including </a:t>
              </a:r>
              <a:endParaRPr/>
            </a:p>
            <a:p>
              <a:pPr marL="0" marR="0" lvl="0" indent="0" algn="ctr" rtl="0">
                <a:lnSpc>
                  <a:spcPct val="90000"/>
                </a:lnSpc>
                <a:spcBef>
                  <a:spcPts val="63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(x-repository use cases)</a:t>
              </a:r>
              <a:endParaRPr/>
            </a:p>
          </p:txBody>
        </p:sp>
        <p:sp>
          <p:nvSpPr>
            <p:cNvPr id="730" name="Google Shape;730;g1b0571cebe9_1_384"/>
            <p:cNvSpPr/>
            <p:nvPr/>
          </p:nvSpPr>
          <p:spPr>
            <a:xfrm>
              <a:off x="5366524" y="1523321"/>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g1b0571cebe9_1_384"/>
            <p:cNvSpPr txBox="1"/>
            <p:nvPr/>
          </p:nvSpPr>
          <p:spPr>
            <a:xfrm>
              <a:off x="5366524" y="1523321"/>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Implement open metrics</a:t>
              </a:r>
              <a:endParaRPr/>
            </a:p>
          </p:txBody>
        </p:sp>
        <p:sp>
          <p:nvSpPr>
            <p:cNvPr id="732" name="Google Shape;732;g1b0571cebe9_1_384"/>
            <p:cNvSpPr/>
            <p:nvPr/>
          </p:nvSpPr>
          <p:spPr>
            <a:xfrm>
              <a:off x="7758464" y="1523321"/>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g1b0571cebe9_1_384"/>
            <p:cNvSpPr txBox="1"/>
            <p:nvPr/>
          </p:nvSpPr>
          <p:spPr>
            <a:xfrm>
              <a:off x="7758464" y="1523321"/>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Develop educational materials</a:t>
              </a:r>
              <a:endParaRPr/>
            </a:p>
          </p:txBody>
        </p:sp>
        <p:sp>
          <p:nvSpPr>
            <p:cNvPr id="734" name="Google Shape;734;g1b0571cebe9_1_384"/>
            <p:cNvSpPr/>
            <p:nvPr/>
          </p:nvSpPr>
          <p:spPr>
            <a:xfrm>
              <a:off x="1778615" y="3045465"/>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g1b0571cebe9_1_384"/>
            <p:cNvSpPr txBox="1"/>
            <p:nvPr/>
          </p:nvSpPr>
          <p:spPr>
            <a:xfrm>
              <a:off x="1778615" y="3045465"/>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Conduct broad outreach</a:t>
              </a:r>
              <a:endParaRPr/>
            </a:p>
            <a:p>
              <a:pPr marL="0" marR="0" lvl="0" indent="0" algn="ctr" rtl="0">
                <a:lnSpc>
                  <a:spcPct val="90000"/>
                </a:lnSpc>
                <a:spcBef>
                  <a:spcPts val="63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(workshops)</a:t>
              </a:r>
              <a:endParaRPr/>
            </a:p>
          </p:txBody>
        </p:sp>
        <p:sp>
          <p:nvSpPr>
            <p:cNvPr id="736" name="Google Shape;736;g1b0571cebe9_1_384"/>
            <p:cNvSpPr/>
            <p:nvPr/>
          </p:nvSpPr>
          <p:spPr>
            <a:xfrm>
              <a:off x="4170554" y="3045465"/>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g1b0571cebe9_1_384"/>
            <p:cNvSpPr txBox="1"/>
            <p:nvPr/>
          </p:nvSpPr>
          <p:spPr>
            <a:xfrm>
              <a:off x="4170554" y="3045465"/>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Commit to </a:t>
              </a:r>
              <a:endParaRPr/>
            </a:p>
            <a:p>
              <a:pPr marL="0" marR="0" lvl="0" indent="0" algn="ctr" rtl="0">
                <a:lnSpc>
                  <a:spcPct val="90000"/>
                </a:lnSpc>
                <a:spcBef>
                  <a:spcPts val="63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“Co-opetition”</a:t>
              </a:r>
              <a:endParaRPr/>
            </a:p>
          </p:txBody>
        </p:sp>
        <p:sp>
          <p:nvSpPr>
            <p:cNvPr id="738" name="Google Shape;738;g1b0571cebe9_1_384"/>
            <p:cNvSpPr/>
            <p:nvPr/>
          </p:nvSpPr>
          <p:spPr>
            <a:xfrm>
              <a:off x="6562494" y="3045465"/>
              <a:ext cx="2174490" cy="1304694"/>
            </a:xfrm>
            <a:prstGeom prst="rect">
              <a:avLst/>
            </a:prstGeom>
            <a:gradFill>
              <a:gsLst>
                <a:gs pos="0">
                  <a:srgbClr val="1B294D"/>
                </a:gs>
                <a:gs pos="50000">
                  <a:srgbClr val="293C6F"/>
                </a:gs>
                <a:gs pos="100000">
                  <a:srgbClr val="314986"/>
                </a:gs>
              </a:gsLst>
              <a:lin ang="13500000" scaled="0"/>
            </a:gradFill>
            <a:ln w="139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g1b0571cebe9_1_384"/>
            <p:cNvSpPr txBox="1"/>
            <p:nvPr/>
          </p:nvSpPr>
          <p:spPr>
            <a:xfrm>
              <a:off x="6562494" y="3045465"/>
              <a:ext cx="2174490" cy="130469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entury Schoolbook"/>
                <a:buNone/>
              </a:pPr>
              <a:r>
                <a:rPr lang="en-US" sz="1800">
                  <a:solidFill>
                    <a:schemeClr val="lt1"/>
                  </a:solidFill>
                  <a:latin typeface="Century Schoolbook"/>
                  <a:ea typeface="Century Schoolbook"/>
                  <a:cs typeface="Century Schoolbook"/>
                  <a:sym typeface="Century Schoolbook"/>
                </a:rPr>
                <a:t>Openly share software &amp; work products developed under the award</a:t>
              </a:r>
              <a:endParaRPr sz="1800">
                <a:solidFill>
                  <a:schemeClr val="lt1"/>
                </a:solidFill>
                <a:latin typeface="Century Schoolbook"/>
                <a:ea typeface="Century Schoolbook"/>
                <a:cs typeface="Century Schoolbook"/>
                <a:sym typeface="Century Schoolbook"/>
              </a:endParaRPr>
            </a:p>
          </p:txBody>
        </p:sp>
      </p:grpSp>
      <p:sp>
        <p:nvSpPr>
          <p:cNvPr id="2" name="Title 1">
            <a:extLst>
              <a:ext uri="{FF2B5EF4-FFF2-40B4-BE49-F238E27FC236}">
                <a16:creationId xmlns:a16="http://schemas.microsoft.com/office/drawing/2014/main" id="{2421B257-2F1B-FBC6-5328-D2F6F7A22CAB}"/>
              </a:ext>
            </a:extLst>
          </p:cNvPr>
          <p:cNvSpPr>
            <a:spLocks noGrp="1"/>
          </p:cNvSpPr>
          <p:nvPr>
            <p:ph type="title"/>
          </p:nvPr>
        </p:nvSpPr>
        <p:spPr>
          <a:xfrm>
            <a:off x="5833454" y="486379"/>
            <a:ext cx="9875400" cy="1356300"/>
          </a:xfrm>
        </p:spPr>
        <p:txBody>
          <a:bodyPr/>
          <a:lstStyle/>
          <a:p>
            <a:pPr rtl="0"/>
            <a:r>
              <a:rPr lang="en-US" sz="4400" b="1" i="0" dirty="0">
                <a:solidFill>
                  <a:srgbClr val="1F497D"/>
                </a:solidFill>
                <a:effectLst/>
                <a:latin typeface="Arial" panose="020B0604020202020204" pitchFamily="34" charset="0"/>
                <a:ea typeface="Arial" panose="020B0604020202020204" pitchFamily="34" charset="0"/>
                <a:cs typeface="Arial" panose="020B0604020202020204" pitchFamily="34" charset="0"/>
              </a:rPr>
              <a:t>Objectives</a:t>
            </a:r>
            <a:endParaRPr lang="en-US" dirty="0">
              <a:effectLst/>
            </a:endParaRPr>
          </a:p>
          <a:p>
            <a:endParaRPr lang="en-US" dirty="0"/>
          </a:p>
        </p:txBody>
      </p:sp>
      <p:pic>
        <p:nvPicPr>
          <p:cNvPr id="740" name="Google Shape;740;g1b0571cebe9_1_384" descr="GREI company logo"/>
          <p:cNvPicPr preferRelativeResize="0"/>
          <p:nvPr/>
        </p:nvPicPr>
        <p:blipFill rotWithShape="1">
          <a:blip r:embed="rId3">
            <a:alphaModFix/>
          </a:blip>
          <a:srcRect/>
          <a:stretch/>
        </p:blipFill>
        <p:spPr>
          <a:xfrm>
            <a:off x="3011058" y="308066"/>
            <a:ext cx="2024367" cy="8564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8" name="Google Shape;748;g1b0571cebe9_1_413"/>
          <p:cNvSpPr txBox="1">
            <a:spLocks noGrp="1"/>
          </p:cNvSpPr>
          <p:nvPr>
            <p:ph type="title"/>
          </p:nvPr>
        </p:nvSpPr>
        <p:spPr>
          <a:xfrm>
            <a:off x="1336199" y="-235802"/>
            <a:ext cx="88896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4400"/>
              <a:buFont typeface="Century Schoolbook"/>
              <a:buNone/>
            </a:pPr>
            <a:r>
              <a:rPr lang="en-US" dirty="0">
                <a:solidFill>
                  <a:schemeClr val="dk2"/>
                </a:solidFill>
              </a:rPr>
              <a:t>Awardees</a:t>
            </a:r>
            <a:endParaRPr dirty="0"/>
          </a:p>
        </p:txBody>
      </p:sp>
      <p:pic>
        <p:nvPicPr>
          <p:cNvPr id="747" name="Google Shape;747;g1b0571cebe9_1_413" descr="GREI logo"/>
          <p:cNvPicPr preferRelativeResize="0"/>
          <p:nvPr/>
        </p:nvPicPr>
        <p:blipFill rotWithShape="1">
          <a:blip r:embed="rId3">
            <a:alphaModFix/>
          </a:blip>
          <a:srcRect/>
          <a:stretch/>
        </p:blipFill>
        <p:spPr>
          <a:xfrm>
            <a:off x="2031919" y="224471"/>
            <a:ext cx="2024367" cy="856463"/>
          </a:xfrm>
          <a:prstGeom prst="rect">
            <a:avLst/>
          </a:prstGeom>
          <a:noFill/>
          <a:ln>
            <a:noFill/>
          </a:ln>
        </p:spPr>
      </p:pic>
      <p:graphicFrame>
        <p:nvGraphicFramePr>
          <p:cNvPr id="749" name="Google Shape;749;g1b0571cebe9_1_413"/>
          <p:cNvGraphicFramePr/>
          <p:nvPr>
            <p:extLst>
              <p:ext uri="{D42A27DB-BD31-4B8C-83A1-F6EECF244321}">
                <p14:modId xmlns:p14="http://schemas.microsoft.com/office/powerpoint/2010/main" val="2490433857"/>
              </p:ext>
            </p:extLst>
          </p:nvPr>
        </p:nvGraphicFramePr>
        <p:xfrm>
          <a:off x="1233199" y="1319773"/>
          <a:ext cx="9242200" cy="4621600"/>
        </p:xfrm>
        <a:graphic>
          <a:graphicData uri="http://schemas.openxmlformats.org/drawingml/2006/table">
            <a:tbl>
              <a:tblPr firstRow="1">
                <a:noFill/>
                <a:tableStyleId>{65DD1AB7-3D51-4C81-AB73-F068A92002F1}</a:tableStyleId>
              </a:tblPr>
              <a:tblGrid>
                <a:gridCol w="4704675">
                  <a:extLst>
                    <a:ext uri="{9D8B030D-6E8A-4147-A177-3AD203B41FA5}">
                      <a16:colId xmlns:a16="http://schemas.microsoft.com/office/drawing/2014/main" val="20000"/>
                    </a:ext>
                  </a:extLst>
                </a:gridCol>
                <a:gridCol w="4537525">
                  <a:extLst>
                    <a:ext uri="{9D8B030D-6E8A-4147-A177-3AD203B41FA5}">
                      <a16:colId xmlns:a16="http://schemas.microsoft.com/office/drawing/2014/main" val="20001"/>
                    </a:ext>
                  </a:extLst>
                </a:gridCol>
              </a:tblGrid>
              <a:tr h="577700">
                <a:tc>
                  <a:txBody>
                    <a:bodyPr/>
                    <a:lstStyle/>
                    <a:p>
                      <a:pPr marL="0" marR="0" lvl="0" indent="0" algn="ctr" rtl="0">
                        <a:spcBef>
                          <a:spcPts val="0"/>
                        </a:spcBef>
                        <a:spcAft>
                          <a:spcPts val="0"/>
                        </a:spcAft>
                        <a:buNone/>
                      </a:pPr>
                      <a:r>
                        <a:rPr lang="en-US" sz="2800" u="none" strike="noStrike" cap="none">
                          <a:solidFill>
                            <a:schemeClr val="lt1"/>
                          </a:solidFill>
                        </a:rPr>
                        <a:t>Generalist Repository</a:t>
                      </a:r>
                      <a:endParaRPr sz="2800" u="none" strike="noStrike" cap="none">
                        <a:solidFill>
                          <a:schemeClr val="lt1"/>
                        </a:solidFill>
                        <a:latin typeface="Calibri"/>
                        <a:ea typeface="Calibri"/>
                        <a:cs typeface="Calibri"/>
                        <a:sym typeface="Calibri"/>
                      </a:endParaRPr>
                    </a:p>
                  </a:txBody>
                  <a:tcPr marL="68575" marR="68575"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9050" cap="flat" cmpd="sng">
                      <a:solidFill>
                        <a:schemeClr val="dk1"/>
                      </a:solidFill>
                      <a:prstDash val="solid"/>
                      <a:round/>
                      <a:headEnd type="none" w="sm" len="sm"/>
                      <a:tailEnd type="none" w="sm" len="sm"/>
                    </a:lnB>
                    <a:gradFill>
                      <a:gsLst>
                        <a:gs pos="0">
                          <a:srgbClr val="111531"/>
                        </a:gs>
                        <a:gs pos="50000">
                          <a:srgbClr val="1B1E46"/>
                        </a:gs>
                        <a:gs pos="100000">
                          <a:srgbClr val="202555"/>
                        </a:gs>
                      </a:gsLst>
                      <a:lin ang="13500032" scaled="0"/>
                    </a:gradFill>
                  </a:tcPr>
                </a:tc>
                <a:tc>
                  <a:txBody>
                    <a:bodyPr/>
                    <a:lstStyle/>
                    <a:p>
                      <a:pPr marL="0" marR="0" lvl="0" indent="0" algn="ctr" rtl="0">
                        <a:lnSpc>
                          <a:spcPct val="100000"/>
                        </a:lnSpc>
                        <a:spcBef>
                          <a:spcPts val="0"/>
                        </a:spcBef>
                        <a:spcAft>
                          <a:spcPts val="0"/>
                        </a:spcAft>
                        <a:buClr>
                          <a:schemeClr val="dk1"/>
                        </a:buClr>
                        <a:buSzPts val="2800"/>
                        <a:buFont typeface="Century Schoolbook"/>
                        <a:buNone/>
                      </a:pPr>
                      <a:r>
                        <a:rPr lang="en-US" sz="2800" u="none" strike="noStrike" cap="none" dirty="0">
                          <a:solidFill>
                            <a:schemeClr val="lt1"/>
                          </a:solidFill>
                        </a:rPr>
                        <a:t>Website</a:t>
                      </a:r>
                      <a:endParaRPr dirty="0">
                        <a:solidFill>
                          <a:schemeClr val="lt1"/>
                        </a:solidFill>
                      </a:endParaRPr>
                    </a:p>
                  </a:txBody>
                  <a:tcPr marL="68575" marR="68575" marT="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9050" cap="flat" cmpd="sng">
                      <a:solidFill>
                        <a:schemeClr val="dk1"/>
                      </a:solidFill>
                      <a:prstDash val="solid"/>
                      <a:round/>
                      <a:headEnd type="none" w="sm" len="sm"/>
                      <a:tailEnd type="none" w="sm" len="sm"/>
                    </a:lnB>
                    <a:gradFill>
                      <a:gsLst>
                        <a:gs pos="0">
                          <a:srgbClr val="111531"/>
                        </a:gs>
                        <a:gs pos="50000">
                          <a:srgbClr val="1B1E46"/>
                        </a:gs>
                        <a:gs pos="100000">
                          <a:srgbClr val="202555"/>
                        </a:gs>
                      </a:gsLst>
                      <a:lin ang="13500032" scaled="0"/>
                    </a:gradFill>
                  </a:tcPr>
                </a:tc>
                <a:extLst>
                  <a:ext uri="{0D108BD9-81ED-4DB2-BD59-A6C34878D82A}">
                    <a16:rowId xmlns:a16="http://schemas.microsoft.com/office/drawing/2014/main" val="10000"/>
                  </a:ext>
                </a:extLst>
              </a:tr>
              <a:tr h="577700">
                <a:tc>
                  <a:txBody>
                    <a:bodyPr/>
                    <a:lstStyle/>
                    <a:p>
                      <a:pPr marL="457200" marR="0" lvl="1" indent="0" algn="l" rtl="0">
                        <a:spcBef>
                          <a:spcPts val="0"/>
                        </a:spcBef>
                        <a:spcAft>
                          <a:spcPts val="0"/>
                        </a:spcAft>
                        <a:buNone/>
                      </a:pPr>
                      <a:endParaRPr sz="2800" b="0" u="none" strike="noStrike" cap="none">
                        <a:solidFill>
                          <a:srgbClr val="FFC000"/>
                        </a:solidFill>
                        <a:highlight>
                          <a:schemeClr val="dk1"/>
                        </a:highlight>
                        <a:latin typeface="Calibri"/>
                        <a:ea typeface="Calibri"/>
                        <a:cs typeface="Calibri"/>
                        <a:sym typeface="Calibri"/>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4"/>
                        </a:rPr>
                        <a:t>https://dataverse.org</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77700">
                <a:tc>
                  <a:txBody>
                    <a:bodyPr/>
                    <a:lstStyle/>
                    <a:p>
                      <a:pPr marL="457200" marR="0" lvl="1" indent="0" algn="l" rtl="0">
                        <a:spcBef>
                          <a:spcPts val="0"/>
                        </a:spcBef>
                        <a:spcAft>
                          <a:spcPts val="0"/>
                        </a:spcAft>
                        <a:buNone/>
                      </a:pPr>
                      <a:endParaRPr sz="2800" b="0" u="none" strike="noStrike" cap="none">
                        <a:solidFill>
                          <a:schemeClr val="accent2"/>
                        </a:solidFill>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5"/>
                        </a:rPr>
                        <a:t>https://datadryad.org</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7700">
                <a:tc>
                  <a:txBody>
                    <a:bodyPr/>
                    <a:lstStyle/>
                    <a:p>
                      <a:pPr marL="457200" marR="0" lvl="1" indent="0" algn="l" rtl="0">
                        <a:spcBef>
                          <a:spcPts val="0"/>
                        </a:spcBef>
                        <a:spcAft>
                          <a:spcPts val="0"/>
                        </a:spcAft>
                        <a:buNone/>
                      </a:pPr>
                      <a:endParaRPr sz="2800" b="0" u="none" strike="noStrike" cap="none">
                        <a:solidFill>
                          <a:srgbClr val="D8D8D8"/>
                        </a:solidFill>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6"/>
                        </a:rPr>
                        <a:t>https://figshare.com</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7700">
                <a:tc>
                  <a:txBody>
                    <a:bodyPr/>
                    <a:lstStyle/>
                    <a:p>
                      <a:pPr marL="457200" marR="0" lvl="1" indent="0" algn="l" rtl="0">
                        <a:spcBef>
                          <a:spcPts val="0"/>
                        </a:spcBef>
                        <a:spcAft>
                          <a:spcPts val="0"/>
                        </a:spcAft>
                        <a:buNone/>
                      </a:pPr>
                      <a:endParaRPr sz="2800" b="0" u="none" strike="noStrike" cap="none">
                        <a:solidFill>
                          <a:srgbClr val="A5A5A5"/>
                        </a:solidFill>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7"/>
                        </a:rPr>
                        <a:t>https://data.mendeley.com</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77700">
                <a:tc>
                  <a:txBody>
                    <a:bodyPr/>
                    <a:lstStyle/>
                    <a:p>
                      <a:pPr marL="457200" marR="0" lvl="1" indent="0" algn="l" rtl="0">
                        <a:lnSpc>
                          <a:spcPct val="100000"/>
                        </a:lnSpc>
                        <a:spcBef>
                          <a:spcPts val="0"/>
                        </a:spcBef>
                        <a:spcAft>
                          <a:spcPts val="0"/>
                        </a:spcAft>
                        <a:buClr>
                          <a:schemeClr val="lt2"/>
                        </a:buClr>
                        <a:buSzPts val="2000"/>
                        <a:buFont typeface="Century Schoolbook"/>
                        <a:buNone/>
                      </a:pPr>
                      <a:r>
                        <a:rPr lang="en-US" sz="2000" b="0" u="none" strike="noStrike" cap="none">
                          <a:solidFill>
                            <a:schemeClr val="lt2"/>
                          </a:solidFill>
                        </a:rPr>
                        <a:t>                    </a:t>
                      </a:r>
                      <a:r>
                        <a:rPr lang="en-US" sz="1800" b="0" u="none" strike="noStrike" cap="none">
                          <a:solidFill>
                            <a:schemeClr val="dk1"/>
                          </a:solidFill>
                        </a:rPr>
                        <a:t>(</a:t>
                      </a:r>
                      <a:r>
                        <a:rPr lang="en-US" sz="1600" b="0" u="none" strike="noStrike" cap="none">
                          <a:solidFill>
                            <a:schemeClr val="dk1"/>
                          </a:solidFill>
                        </a:rPr>
                        <a:t>Open Science Framework)</a:t>
                      </a:r>
                      <a:endParaRPr sz="1200">
                        <a:solidFill>
                          <a:schemeClr val="dk1"/>
                        </a:solidFill>
                      </a:endParaRPr>
                    </a:p>
                  </a:txBody>
                  <a:tcPr marL="68575" marR="6857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8"/>
                        </a:rPr>
                        <a:t>https://osf.io</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77700">
                <a:tc>
                  <a:txBody>
                    <a:bodyPr/>
                    <a:lstStyle/>
                    <a:p>
                      <a:pPr marL="457200" marR="0" lvl="1" indent="0" algn="l" rtl="0">
                        <a:spcBef>
                          <a:spcPts val="0"/>
                        </a:spcBef>
                        <a:spcAft>
                          <a:spcPts val="0"/>
                        </a:spcAft>
                        <a:buClr>
                          <a:schemeClr val="dk1"/>
                        </a:buClr>
                        <a:buSzPts val="2800"/>
                        <a:buFont typeface="Century Schoolbook"/>
                        <a:buNone/>
                      </a:pPr>
                      <a:endParaRPr sz="2800" b="0" u="none" strike="noStrike" cap="none">
                        <a:solidFill>
                          <a:schemeClr val="dk2"/>
                        </a:solidFill>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1" indent="0" algn="l" rtl="0">
                        <a:spcBef>
                          <a:spcPts val="0"/>
                        </a:spcBef>
                        <a:spcAft>
                          <a:spcPts val="0"/>
                        </a:spcAft>
                        <a:buClr>
                          <a:srgbClr val="7F7F7F"/>
                        </a:buClr>
                        <a:buSzPts val="2400"/>
                        <a:buFont typeface="Century Schoolbook"/>
                        <a:buNone/>
                      </a:pPr>
                      <a:r>
                        <a:rPr lang="en-US" sz="2400" b="0" i="0" u="sng" strike="noStrike" cap="none">
                          <a:solidFill>
                            <a:schemeClr val="hlink"/>
                          </a:solidFill>
                          <a:latin typeface="Century Schoolbook"/>
                          <a:ea typeface="Century Schoolbook"/>
                          <a:cs typeface="Century Schoolbook"/>
                          <a:sym typeface="Century Schoolbook"/>
                          <a:hlinkClick r:id="rId9"/>
                        </a:rPr>
                        <a:t>https://vivli.org</a:t>
                      </a:r>
                      <a:r>
                        <a:rPr lang="en-US" sz="2400" b="0" i="0" u="none" strike="noStrike" cap="none">
                          <a:solidFill>
                            <a:srgbClr val="7F7F7F"/>
                          </a:solidFill>
                          <a:latin typeface="Century Schoolbook"/>
                          <a:ea typeface="Century Schoolbook"/>
                          <a:cs typeface="Century Schoolbook"/>
                          <a:sym typeface="Century Schoolbook"/>
                        </a:rPr>
                        <a:t> </a:t>
                      </a:r>
                      <a:endParaRPr sz="2400" u="none" strike="noStrike" cap="none">
                        <a:solidFill>
                          <a:srgbClr val="7F7F7F"/>
                        </a:solidFill>
                        <a:latin typeface="Century Schoolbook"/>
                        <a:ea typeface="Century Schoolbook"/>
                        <a:cs typeface="Century Schoolbook"/>
                        <a:sym typeface="Century Schoolbook"/>
                      </a:endParaRPr>
                    </a:p>
                  </a:txBody>
                  <a:tcPr marL="68575" marR="6857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77700">
                <a:tc>
                  <a:txBody>
                    <a:bodyPr/>
                    <a:lstStyle/>
                    <a:p>
                      <a:pPr marL="457200" marR="0" lvl="0" indent="0" algn="l" rtl="0">
                        <a:spcBef>
                          <a:spcPts val="0"/>
                        </a:spcBef>
                        <a:spcAft>
                          <a:spcPts val="0"/>
                        </a:spcAft>
                        <a:buNone/>
                      </a:pPr>
                      <a:endParaRPr sz="2800" b="0" u="none" strike="noStrike" cap="none">
                        <a:solidFill>
                          <a:schemeClr val="dk2"/>
                        </a:solidFill>
                      </a:endParaRPr>
                    </a:p>
                  </a:txBody>
                  <a:tcPr marL="68575" marR="68575" marT="0" marB="0"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0" indent="0" algn="l" rtl="0">
                        <a:spcBef>
                          <a:spcPts val="0"/>
                        </a:spcBef>
                        <a:spcAft>
                          <a:spcPts val="0"/>
                        </a:spcAft>
                        <a:buNone/>
                      </a:pPr>
                      <a:r>
                        <a:rPr lang="en-US" sz="2400" u="sng" dirty="0">
                          <a:solidFill>
                            <a:schemeClr val="hlink"/>
                          </a:solidFill>
                          <a:latin typeface="Century Schoolbook"/>
                          <a:ea typeface="Century Schoolbook"/>
                          <a:cs typeface="Century Schoolbook"/>
                          <a:sym typeface="Century Schoolbook"/>
                          <a:hlinkClick r:id="rId10"/>
                        </a:rPr>
                        <a:t>https://zenodo.org/</a:t>
                      </a:r>
                      <a:r>
                        <a:rPr lang="en-US" sz="2400" dirty="0">
                          <a:latin typeface="Century Schoolbook"/>
                          <a:ea typeface="Century Schoolbook"/>
                          <a:cs typeface="Century Schoolbook"/>
                          <a:sym typeface="Century Schoolbook"/>
                        </a:rPr>
                        <a:t> </a:t>
                      </a:r>
                      <a:endParaRPr sz="2400" b="0" i="0" strike="noStrike" cap="none" dirty="0">
                        <a:latin typeface="Century Schoolbook"/>
                        <a:ea typeface="Century Schoolbook"/>
                        <a:cs typeface="Century Schoolbook"/>
                        <a:sym typeface="Century Schoolbook"/>
                      </a:endParaRPr>
                    </a:p>
                  </a:txBody>
                  <a:tcPr marL="68575" marR="6857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752" name="Google Shape;752;g1b0571cebe9_1_413" descr="Dataverse company logo"/>
          <p:cNvPicPr preferRelativeResize="0"/>
          <p:nvPr/>
        </p:nvPicPr>
        <p:blipFill rotWithShape="1">
          <a:blip r:embed="rId11">
            <a:alphaModFix/>
          </a:blip>
          <a:srcRect/>
          <a:stretch/>
        </p:blipFill>
        <p:spPr>
          <a:xfrm>
            <a:off x="2031919" y="1928106"/>
            <a:ext cx="1182582" cy="423846"/>
          </a:xfrm>
          <a:prstGeom prst="rect">
            <a:avLst/>
          </a:prstGeom>
          <a:noFill/>
          <a:ln>
            <a:noFill/>
          </a:ln>
        </p:spPr>
      </p:pic>
      <p:pic>
        <p:nvPicPr>
          <p:cNvPr id="753" name="Google Shape;753;g1b0571cebe9_1_413" descr="Dryad company logo"/>
          <p:cNvPicPr preferRelativeResize="0"/>
          <p:nvPr/>
        </p:nvPicPr>
        <p:blipFill rotWithShape="1">
          <a:blip r:embed="rId12">
            <a:alphaModFix/>
          </a:blip>
          <a:srcRect/>
          <a:stretch/>
        </p:blipFill>
        <p:spPr>
          <a:xfrm>
            <a:off x="2031919" y="2627265"/>
            <a:ext cx="1276959" cy="397276"/>
          </a:xfrm>
          <a:prstGeom prst="rect">
            <a:avLst/>
          </a:prstGeom>
          <a:noFill/>
          <a:ln>
            <a:noFill/>
          </a:ln>
        </p:spPr>
      </p:pic>
      <p:pic>
        <p:nvPicPr>
          <p:cNvPr id="754" name="Google Shape;754;g1b0571cebe9_1_413" descr="Image result for figshare"/>
          <p:cNvPicPr preferRelativeResize="0"/>
          <p:nvPr/>
        </p:nvPicPr>
        <p:blipFill rotWithShape="1">
          <a:blip r:embed="rId13">
            <a:alphaModFix/>
          </a:blip>
          <a:srcRect/>
          <a:stretch/>
        </p:blipFill>
        <p:spPr>
          <a:xfrm>
            <a:off x="2031919" y="3169989"/>
            <a:ext cx="1276959" cy="395098"/>
          </a:xfrm>
          <a:prstGeom prst="rect">
            <a:avLst/>
          </a:prstGeom>
          <a:noFill/>
          <a:ln>
            <a:noFill/>
          </a:ln>
        </p:spPr>
      </p:pic>
      <p:pic>
        <p:nvPicPr>
          <p:cNvPr id="755" name="Google Shape;755;g1b0571cebe9_1_413" descr="Image result for mendeley data"/>
          <p:cNvPicPr preferRelativeResize="0"/>
          <p:nvPr/>
        </p:nvPicPr>
        <p:blipFill rotWithShape="1">
          <a:blip r:embed="rId14">
            <a:alphaModFix/>
          </a:blip>
          <a:srcRect/>
          <a:stretch/>
        </p:blipFill>
        <p:spPr>
          <a:xfrm>
            <a:off x="2031919" y="3784782"/>
            <a:ext cx="2613810" cy="300588"/>
          </a:xfrm>
          <a:prstGeom prst="rect">
            <a:avLst/>
          </a:prstGeom>
          <a:noFill/>
          <a:ln>
            <a:noFill/>
          </a:ln>
        </p:spPr>
      </p:pic>
      <p:pic>
        <p:nvPicPr>
          <p:cNvPr id="756" name="Google Shape;756;g1b0571cebe9_1_413" descr="Open Science Framework at MIT | MIT Libraries News"/>
          <p:cNvPicPr preferRelativeResize="0"/>
          <p:nvPr/>
        </p:nvPicPr>
        <p:blipFill rotWithShape="1">
          <a:blip r:embed="rId15">
            <a:alphaModFix/>
          </a:blip>
          <a:srcRect/>
          <a:stretch/>
        </p:blipFill>
        <p:spPr>
          <a:xfrm>
            <a:off x="2031919" y="4340586"/>
            <a:ext cx="980685" cy="368955"/>
          </a:xfrm>
          <a:prstGeom prst="rect">
            <a:avLst/>
          </a:prstGeom>
          <a:noFill/>
          <a:ln>
            <a:noFill/>
          </a:ln>
        </p:spPr>
      </p:pic>
      <p:pic>
        <p:nvPicPr>
          <p:cNvPr id="751" name="Google Shape;751;g1b0571cebe9_1_413" descr="Logo, company name Vivli"/>
          <p:cNvPicPr preferRelativeResize="0"/>
          <p:nvPr/>
        </p:nvPicPr>
        <p:blipFill rotWithShape="1">
          <a:blip r:embed="rId16">
            <a:alphaModFix/>
          </a:blip>
          <a:srcRect/>
          <a:stretch/>
        </p:blipFill>
        <p:spPr>
          <a:xfrm>
            <a:off x="2031919" y="4859629"/>
            <a:ext cx="980686" cy="427907"/>
          </a:xfrm>
          <a:prstGeom prst="rect">
            <a:avLst/>
          </a:prstGeom>
          <a:noFill/>
          <a:ln>
            <a:noFill/>
          </a:ln>
        </p:spPr>
      </p:pic>
      <p:pic>
        <p:nvPicPr>
          <p:cNvPr id="759" name="Google Shape;759;g1b0571cebe9_1_413" descr="Zenodo logo"/>
          <p:cNvPicPr preferRelativeResize="0"/>
          <p:nvPr/>
        </p:nvPicPr>
        <p:blipFill>
          <a:blip r:embed="rId17">
            <a:alphaModFix/>
          </a:blip>
          <a:stretch>
            <a:fillRect/>
          </a:stretch>
        </p:blipFill>
        <p:spPr>
          <a:xfrm>
            <a:off x="2031925" y="5418386"/>
            <a:ext cx="1182577" cy="472915"/>
          </a:xfrm>
          <a:prstGeom prst="rect">
            <a:avLst/>
          </a:prstGeom>
          <a:noFill/>
          <a:ln>
            <a:noFill/>
          </a:ln>
        </p:spPr>
      </p:pic>
      <p:sp>
        <p:nvSpPr>
          <p:cNvPr id="757" name="Google Shape;757;g1b0571cebe9_1_413"/>
          <p:cNvSpPr txBox="1"/>
          <p:nvPr/>
        </p:nvSpPr>
        <p:spPr>
          <a:xfrm>
            <a:off x="5044510" y="6171255"/>
            <a:ext cx="7147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hlink"/>
                </a:solidFill>
                <a:latin typeface="Century Schoolbook"/>
                <a:ea typeface="Century Schoolbook"/>
                <a:cs typeface="Century Schoolbook"/>
                <a:sym typeface="Century Schoolbook"/>
                <a:hlinkClick r:id="rId18"/>
              </a:rPr>
              <a:t>https://datascience.nih.gov/news/nih-office-of-data-science-strategy-announces-new-initiative-to-improve-data-access</a:t>
            </a:r>
            <a:r>
              <a:rPr lang="en-US" sz="18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1b0571cebe9_1_428"/>
          <p:cNvSpPr txBox="1">
            <a:spLocks noGrp="1"/>
          </p:cNvSpPr>
          <p:nvPr>
            <p:ph type="title"/>
          </p:nvPr>
        </p:nvSpPr>
        <p:spPr>
          <a:xfrm>
            <a:off x="659296" y="-138457"/>
            <a:ext cx="10515600" cy="751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entury Schoolbook"/>
              <a:buNone/>
            </a:pPr>
            <a:r>
              <a:rPr lang="en-US" sz="3200" dirty="0"/>
              <a:t>Desirable Characteristics for Data Repositories</a:t>
            </a:r>
            <a:endParaRPr dirty="0"/>
          </a:p>
        </p:txBody>
      </p:sp>
      <p:grpSp>
        <p:nvGrpSpPr>
          <p:cNvPr id="765" name="Google Shape;765;g1b0571cebe9_1_428">
            <a:extLst>
              <a:ext uri="{C183D7F6-B498-43B3-948B-1728B52AA6E4}">
                <adec:decorative xmlns:adec="http://schemas.microsoft.com/office/drawing/2017/decorative" val="1"/>
              </a:ext>
            </a:extLst>
          </p:cNvPr>
          <p:cNvGrpSpPr/>
          <p:nvPr/>
        </p:nvGrpSpPr>
        <p:grpSpPr>
          <a:xfrm>
            <a:off x="659296" y="744516"/>
            <a:ext cx="10515600" cy="5055601"/>
            <a:chOff x="0" y="2470"/>
            <a:chExt cx="10515600" cy="5055601"/>
          </a:xfrm>
        </p:grpSpPr>
        <p:cxnSp>
          <p:nvCxnSpPr>
            <p:cNvPr id="766" name="Google Shape;766;g1b0571cebe9_1_428"/>
            <p:cNvCxnSpPr/>
            <p:nvPr/>
          </p:nvCxnSpPr>
          <p:spPr>
            <a:xfrm>
              <a:off x="0" y="2470"/>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767" name="Google Shape;767;g1b0571cebe9_1_428"/>
            <p:cNvSpPr/>
            <p:nvPr/>
          </p:nvSpPr>
          <p:spPr>
            <a:xfrm>
              <a:off x="0" y="2470"/>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g1b0571cebe9_1_428"/>
            <p:cNvSpPr txBox="1"/>
            <p:nvPr/>
          </p:nvSpPr>
          <p:spPr>
            <a:xfrm>
              <a:off x="0" y="2470"/>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Persistent Unique Identifiers</a:t>
              </a:r>
              <a:endParaRPr sz="1300">
                <a:solidFill>
                  <a:schemeClr val="dk1"/>
                </a:solidFill>
                <a:latin typeface="Century Schoolbook"/>
                <a:ea typeface="Century Schoolbook"/>
                <a:cs typeface="Century Schoolbook"/>
                <a:sym typeface="Century Schoolbook"/>
              </a:endParaRPr>
            </a:p>
          </p:txBody>
        </p:sp>
        <p:sp>
          <p:nvSpPr>
            <p:cNvPr id="769" name="Google Shape;769;g1b0571cebe9_1_428"/>
            <p:cNvSpPr/>
            <p:nvPr/>
          </p:nvSpPr>
          <p:spPr>
            <a:xfrm>
              <a:off x="2260854" y="233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g1b0571cebe9_1_428"/>
            <p:cNvSpPr txBox="1"/>
            <p:nvPr/>
          </p:nvSpPr>
          <p:spPr>
            <a:xfrm>
              <a:off x="2260854" y="233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Assigns datasets to a citable PUID to support data discovery and reporting</a:t>
              </a:r>
              <a:endParaRPr/>
            </a:p>
          </p:txBody>
        </p:sp>
        <p:cxnSp>
          <p:nvCxnSpPr>
            <p:cNvPr id="771" name="Google Shape;771;g1b0571cebe9_1_428"/>
            <p:cNvCxnSpPr/>
            <p:nvPr/>
          </p:nvCxnSpPr>
          <p:spPr>
            <a:xfrm>
              <a:off x="2103120" y="440751"/>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772" name="Google Shape;772;g1b0571cebe9_1_428"/>
            <p:cNvCxnSpPr/>
            <p:nvPr/>
          </p:nvCxnSpPr>
          <p:spPr>
            <a:xfrm>
              <a:off x="0" y="462071"/>
              <a:ext cx="10515600" cy="0"/>
            </a:xfrm>
            <a:prstGeom prst="straightConnector1">
              <a:avLst/>
            </a:prstGeom>
            <a:solidFill>
              <a:srgbClr val="5A99D0"/>
            </a:solidFill>
            <a:ln w="13950" cap="flat" cmpd="sng">
              <a:solidFill>
                <a:srgbClr val="5A99D0"/>
              </a:solidFill>
              <a:prstDash val="solid"/>
              <a:round/>
              <a:headEnd type="none" w="sm" len="sm"/>
              <a:tailEnd type="none" w="sm" len="sm"/>
            </a:ln>
          </p:spPr>
        </p:cxnSp>
        <p:sp>
          <p:nvSpPr>
            <p:cNvPr id="773" name="Google Shape;773;g1b0571cebe9_1_428"/>
            <p:cNvSpPr/>
            <p:nvPr/>
          </p:nvSpPr>
          <p:spPr>
            <a:xfrm>
              <a:off x="0" y="4620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g1b0571cebe9_1_428"/>
            <p:cNvSpPr txBox="1"/>
            <p:nvPr/>
          </p:nvSpPr>
          <p:spPr>
            <a:xfrm>
              <a:off x="0" y="4620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Long-term sustainability</a:t>
              </a:r>
              <a:endParaRPr sz="1300">
                <a:solidFill>
                  <a:schemeClr val="dk1"/>
                </a:solidFill>
                <a:latin typeface="Century Schoolbook"/>
                <a:ea typeface="Century Schoolbook"/>
                <a:cs typeface="Century Schoolbook"/>
                <a:sym typeface="Century Schoolbook"/>
              </a:endParaRPr>
            </a:p>
          </p:txBody>
        </p:sp>
        <p:sp>
          <p:nvSpPr>
            <p:cNvPr id="775" name="Google Shape;775;g1b0571cebe9_1_428"/>
            <p:cNvSpPr/>
            <p:nvPr/>
          </p:nvSpPr>
          <p:spPr>
            <a:xfrm>
              <a:off x="2260854" y="4829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g1b0571cebe9_1_428"/>
            <p:cNvSpPr txBox="1"/>
            <p:nvPr/>
          </p:nvSpPr>
          <p:spPr>
            <a:xfrm>
              <a:off x="2260854" y="4829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Long-term plan for managing data; builds on stable technical infrastructure &amp; funding; contingency plans for unforeseen events</a:t>
              </a:r>
              <a:endParaRPr/>
            </a:p>
          </p:txBody>
        </p:sp>
        <p:cxnSp>
          <p:nvCxnSpPr>
            <p:cNvPr id="777" name="Google Shape;777;g1b0571cebe9_1_428"/>
            <p:cNvCxnSpPr/>
            <p:nvPr/>
          </p:nvCxnSpPr>
          <p:spPr>
            <a:xfrm>
              <a:off x="2103120" y="900351"/>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778" name="Google Shape;778;g1b0571cebe9_1_428"/>
            <p:cNvCxnSpPr/>
            <p:nvPr/>
          </p:nvCxnSpPr>
          <p:spPr>
            <a:xfrm>
              <a:off x="0" y="921671"/>
              <a:ext cx="10515600" cy="0"/>
            </a:xfrm>
            <a:prstGeom prst="straightConnector1">
              <a:avLst/>
            </a:prstGeom>
            <a:solidFill>
              <a:srgbClr val="5596D0"/>
            </a:solidFill>
            <a:ln w="13950" cap="flat" cmpd="sng">
              <a:solidFill>
                <a:srgbClr val="5596D0"/>
              </a:solidFill>
              <a:prstDash val="solid"/>
              <a:round/>
              <a:headEnd type="none" w="sm" len="sm"/>
              <a:tailEnd type="none" w="sm" len="sm"/>
            </a:ln>
          </p:spPr>
        </p:cxnSp>
        <p:sp>
          <p:nvSpPr>
            <p:cNvPr id="779" name="Google Shape;779;g1b0571cebe9_1_428"/>
            <p:cNvSpPr/>
            <p:nvPr/>
          </p:nvSpPr>
          <p:spPr>
            <a:xfrm>
              <a:off x="0" y="9216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1b0571cebe9_1_428"/>
            <p:cNvSpPr txBox="1"/>
            <p:nvPr/>
          </p:nvSpPr>
          <p:spPr>
            <a:xfrm>
              <a:off x="0" y="9216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Metadata</a:t>
              </a:r>
              <a:endParaRPr sz="1300">
                <a:solidFill>
                  <a:schemeClr val="dk1"/>
                </a:solidFill>
                <a:latin typeface="Century Schoolbook"/>
                <a:ea typeface="Century Schoolbook"/>
                <a:cs typeface="Century Schoolbook"/>
                <a:sym typeface="Century Schoolbook"/>
              </a:endParaRPr>
            </a:p>
          </p:txBody>
        </p:sp>
        <p:sp>
          <p:nvSpPr>
            <p:cNvPr id="781" name="Google Shape;781;g1b0571cebe9_1_428"/>
            <p:cNvSpPr/>
            <p:nvPr/>
          </p:nvSpPr>
          <p:spPr>
            <a:xfrm>
              <a:off x="2260854" y="9425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1b0571cebe9_1_428"/>
            <p:cNvSpPr txBox="1"/>
            <p:nvPr/>
          </p:nvSpPr>
          <p:spPr>
            <a:xfrm>
              <a:off x="2260854" y="9425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Ensures datasets are accompanied by metadata sufficient to enable discovery, reuse, and citation</a:t>
              </a:r>
              <a:endParaRPr/>
            </a:p>
          </p:txBody>
        </p:sp>
        <p:cxnSp>
          <p:nvCxnSpPr>
            <p:cNvPr id="783" name="Google Shape;783;g1b0571cebe9_1_428"/>
            <p:cNvCxnSpPr/>
            <p:nvPr/>
          </p:nvCxnSpPr>
          <p:spPr>
            <a:xfrm>
              <a:off x="2103120" y="1359951"/>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784" name="Google Shape;784;g1b0571cebe9_1_428"/>
            <p:cNvCxnSpPr/>
            <p:nvPr/>
          </p:nvCxnSpPr>
          <p:spPr>
            <a:xfrm>
              <a:off x="0" y="1381271"/>
              <a:ext cx="10515600" cy="0"/>
            </a:xfrm>
            <a:prstGeom prst="straightConnector1">
              <a:avLst/>
            </a:prstGeom>
            <a:solidFill>
              <a:srgbClr val="5093D0"/>
            </a:solidFill>
            <a:ln w="13950" cap="flat" cmpd="sng">
              <a:solidFill>
                <a:srgbClr val="5093D0"/>
              </a:solidFill>
              <a:prstDash val="solid"/>
              <a:round/>
              <a:headEnd type="none" w="sm" len="sm"/>
              <a:tailEnd type="none" w="sm" len="sm"/>
            </a:ln>
          </p:spPr>
        </p:cxnSp>
        <p:sp>
          <p:nvSpPr>
            <p:cNvPr id="785" name="Google Shape;785;g1b0571cebe9_1_428"/>
            <p:cNvSpPr/>
            <p:nvPr/>
          </p:nvSpPr>
          <p:spPr>
            <a:xfrm>
              <a:off x="0" y="13812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1b0571cebe9_1_428"/>
            <p:cNvSpPr txBox="1"/>
            <p:nvPr/>
          </p:nvSpPr>
          <p:spPr>
            <a:xfrm>
              <a:off x="0" y="13812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Curation &amp; Quality Assurance</a:t>
              </a:r>
              <a:endParaRPr sz="1300">
                <a:solidFill>
                  <a:schemeClr val="dk1"/>
                </a:solidFill>
                <a:latin typeface="Century Schoolbook"/>
                <a:ea typeface="Century Schoolbook"/>
                <a:cs typeface="Century Schoolbook"/>
                <a:sym typeface="Century Schoolbook"/>
              </a:endParaRPr>
            </a:p>
          </p:txBody>
        </p:sp>
        <p:sp>
          <p:nvSpPr>
            <p:cNvPr id="787" name="Google Shape;787;g1b0571cebe9_1_428"/>
            <p:cNvSpPr/>
            <p:nvPr/>
          </p:nvSpPr>
          <p:spPr>
            <a:xfrm>
              <a:off x="2260854" y="14021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1b0571cebe9_1_428"/>
            <p:cNvSpPr txBox="1"/>
            <p:nvPr/>
          </p:nvSpPr>
          <p:spPr>
            <a:xfrm>
              <a:off x="2260854" y="14021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Provides expertise to improve the accuracy and integrity of datasets and metadata</a:t>
              </a:r>
              <a:endParaRPr/>
            </a:p>
          </p:txBody>
        </p:sp>
        <p:cxnSp>
          <p:nvCxnSpPr>
            <p:cNvPr id="789" name="Google Shape;789;g1b0571cebe9_1_428"/>
            <p:cNvCxnSpPr/>
            <p:nvPr/>
          </p:nvCxnSpPr>
          <p:spPr>
            <a:xfrm>
              <a:off x="2103120" y="18195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790" name="Google Shape;790;g1b0571cebe9_1_428"/>
            <p:cNvCxnSpPr/>
            <p:nvPr/>
          </p:nvCxnSpPr>
          <p:spPr>
            <a:xfrm>
              <a:off x="0" y="1840871"/>
              <a:ext cx="10515600" cy="0"/>
            </a:xfrm>
            <a:prstGeom prst="straightConnector1">
              <a:avLst/>
            </a:prstGeom>
            <a:solidFill>
              <a:srgbClr val="4A90D1"/>
            </a:solidFill>
            <a:ln w="13950" cap="flat" cmpd="sng">
              <a:solidFill>
                <a:srgbClr val="4A90D1"/>
              </a:solidFill>
              <a:prstDash val="solid"/>
              <a:round/>
              <a:headEnd type="none" w="sm" len="sm"/>
              <a:tailEnd type="none" w="sm" len="sm"/>
            </a:ln>
          </p:spPr>
        </p:cxnSp>
        <p:sp>
          <p:nvSpPr>
            <p:cNvPr id="791" name="Google Shape;791;g1b0571cebe9_1_428"/>
            <p:cNvSpPr/>
            <p:nvPr/>
          </p:nvSpPr>
          <p:spPr>
            <a:xfrm>
              <a:off x="0" y="18408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g1b0571cebe9_1_428"/>
            <p:cNvSpPr txBox="1"/>
            <p:nvPr/>
          </p:nvSpPr>
          <p:spPr>
            <a:xfrm>
              <a:off x="0" y="18408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Access</a:t>
              </a:r>
              <a:endParaRPr sz="1300">
                <a:solidFill>
                  <a:schemeClr val="dk1"/>
                </a:solidFill>
                <a:latin typeface="Century Schoolbook"/>
                <a:ea typeface="Century Schoolbook"/>
                <a:cs typeface="Century Schoolbook"/>
                <a:sym typeface="Century Schoolbook"/>
              </a:endParaRPr>
            </a:p>
          </p:txBody>
        </p:sp>
        <p:sp>
          <p:nvSpPr>
            <p:cNvPr id="793" name="Google Shape;793;g1b0571cebe9_1_428"/>
            <p:cNvSpPr/>
            <p:nvPr/>
          </p:nvSpPr>
          <p:spPr>
            <a:xfrm>
              <a:off x="2260854" y="18617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1b0571cebe9_1_428"/>
            <p:cNvSpPr txBox="1"/>
            <p:nvPr/>
          </p:nvSpPr>
          <p:spPr>
            <a:xfrm>
              <a:off x="2260854" y="18617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Provides maximally open access, consistent with legal and ethical limits</a:t>
              </a:r>
              <a:endParaRPr/>
            </a:p>
          </p:txBody>
        </p:sp>
        <p:cxnSp>
          <p:nvCxnSpPr>
            <p:cNvPr id="795" name="Google Shape;795;g1b0571cebe9_1_428"/>
            <p:cNvCxnSpPr/>
            <p:nvPr/>
          </p:nvCxnSpPr>
          <p:spPr>
            <a:xfrm>
              <a:off x="2103120" y="22791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796" name="Google Shape;796;g1b0571cebe9_1_428"/>
            <p:cNvCxnSpPr/>
            <p:nvPr/>
          </p:nvCxnSpPr>
          <p:spPr>
            <a:xfrm>
              <a:off x="0" y="2300471"/>
              <a:ext cx="10515600" cy="0"/>
            </a:xfrm>
            <a:prstGeom prst="straightConnector1">
              <a:avLst/>
            </a:prstGeom>
            <a:solidFill>
              <a:srgbClr val="448ED1"/>
            </a:solidFill>
            <a:ln w="13950" cap="flat" cmpd="sng">
              <a:solidFill>
                <a:srgbClr val="448ED1"/>
              </a:solidFill>
              <a:prstDash val="solid"/>
              <a:round/>
              <a:headEnd type="none" w="sm" len="sm"/>
              <a:tailEnd type="none" w="sm" len="sm"/>
            </a:ln>
          </p:spPr>
        </p:cxnSp>
        <p:sp>
          <p:nvSpPr>
            <p:cNvPr id="797" name="Google Shape;797;g1b0571cebe9_1_428"/>
            <p:cNvSpPr/>
            <p:nvPr/>
          </p:nvSpPr>
          <p:spPr>
            <a:xfrm>
              <a:off x="0" y="23004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1b0571cebe9_1_428"/>
            <p:cNvSpPr txBox="1"/>
            <p:nvPr/>
          </p:nvSpPr>
          <p:spPr>
            <a:xfrm>
              <a:off x="0" y="23004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Free &amp; Easy</a:t>
              </a:r>
              <a:endParaRPr sz="1300">
                <a:solidFill>
                  <a:schemeClr val="dk1"/>
                </a:solidFill>
                <a:latin typeface="Century Schoolbook"/>
                <a:ea typeface="Century Schoolbook"/>
                <a:cs typeface="Century Schoolbook"/>
                <a:sym typeface="Century Schoolbook"/>
              </a:endParaRPr>
            </a:p>
          </p:txBody>
        </p:sp>
        <p:sp>
          <p:nvSpPr>
            <p:cNvPr id="799" name="Google Shape;799;g1b0571cebe9_1_428"/>
            <p:cNvSpPr/>
            <p:nvPr/>
          </p:nvSpPr>
          <p:spPr>
            <a:xfrm>
              <a:off x="2260854" y="2321341"/>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1b0571cebe9_1_428"/>
            <p:cNvSpPr txBox="1"/>
            <p:nvPr/>
          </p:nvSpPr>
          <p:spPr>
            <a:xfrm>
              <a:off x="2260854" y="2321341"/>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Datasets and metadata accessible free of charge and with broadest possible terms of reuse</a:t>
              </a:r>
              <a:endParaRPr/>
            </a:p>
          </p:txBody>
        </p:sp>
        <p:cxnSp>
          <p:nvCxnSpPr>
            <p:cNvPr id="801" name="Google Shape;801;g1b0571cebe9_1_428"/>
            <p:cNvCxnSpPr/>
            <p:nvPr/>
          </p:nvCxnSpPr>
          <p:spPr>
            <a:xfrm>
              <a:off x="2103120" y="27387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02" name="Google Shape;802;g1b0571cebe9_1_428"/>
            <p:cNvCxnSpPr/>
            <p:nvPr/>
          </p:nvCxnSpPr>
          <p:spPr>
            <a:xfrm>
              <a:off x="0" y="2760071"/>
              <a:ext cx="10515600" cy="0"/>
            </a:xfrm>
            <a:prstGeom prst="straightConnector1">
              <a:avLst/>
            </a:prstGeom>
            <a:solidFill>
              <a:srgbClr val="3F8AD1"/>
            </a:solidFill>
            <a:ln w="13950" cap="flat" cmpd="sng">
              <a:solidFill>
                <a:srgbClr val="3F8AD1"/>
              </a:solidFill>
              <a:prstDash val="solid"/>
              <a:round/>
              <a:headEnd type="none" w="sm" len="sm"/>
              <a:tailEnd type="none" w="sm" len="sm"/>
            </a:ln>
          </p:spPr>
        </p:cxnSp>
        <p:sp>
          <p:nvSpPr>
            <p:cNvPr id="803" name="Google Shape;803;g1b0571cebe9_1_428"/>
            <p:cNvSpPr/>
            <p:nvPr/>
          </p:nvSpPr>
          <p:spPr>
            <a:xfrm>
              <a:off x="0" y="27600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1b0571cebe9_1_428"/>
            <p:cNvSpPr txBox="1"/>
            <p:nvPr/>
          </p:nvSpPr>
          <p:spPr>
            <a:xfrm>
              <a:off x="0" y="27600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Reuse</a:t>
              </a:r>
              <a:endParaRPr sz="1300">
                <a:solidFill>
                  <a:schemeClr val="dk1"/>
                </a:solidFill>
                <a:latin typeface="Century Schoolbook"/>
                <a:ea typeface="Century Schoolbook"/>
                <a:cs typeface="Century Schoolbook"/>
                <a:sym typeface="Century Schoolbook"/>
              </a:endParaRPr>
            </a:p>
          </p:txBody>
        </p:sp>
        <p:sp>
          <p:nvSpPr>
            <p:cNvPr id="805" name="Google Shape;805;g1b0571cebe9_1_428"/>
            <p:cNvSpPr/>
            <p:nvPr/>
          </p:nvSpPr>
          <p:spPr>
            <a:xfrm>
              <a:off x="2260854" y="2780942"/>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1b0571cebe9_1_428"/>
            <p:cNvSpPr txBox="1"/>
            <p:nvPr/>
          </p:nvSpPr>
          <p:spPr>
            <a:xfrm>
              <a:off x="2260854" y="2780942"/>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Enables tracking of data reuse</a:t>
              </a:r>
              <a:endParaRPr/>
            </a:p>
          </p:txBody>
        </p:sp>
        <p:cxnSp>
          <p:nvCxnSpPr>
            <p:cNvPr id="807" name="Google Shape;807;g1b0571cebe9_1_428"/>
            <p:cNvCxnSpPr/>
            <p:nvPr/>
          </p:nvCxnSpPr>
          <p:spPr>
            <a:xfrm>
              <a:off x="2103120" y="31983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08" name="Google Shape;808;g1b0571cebe9_1_428"/>
            <p:cNvCxnSpPr/>
            <p:nvPr/>
          </p:nvCxnSpPr>
          <p:spPr>
            <a:xfrm>
              <a:off x="0" y="3219671"/>
              <a:ext cx="10515600" cy="0"/>
            </a:xfrm>
            <a:prstGeom prst="straightConnector1">
              <a:avLst/>
            </a:prstGeom>
            <a:solidFill>
              <a:srgbClr val="3887D3"/>
            </a:solidFill>
            <a:ln w="13950" cap="flat" cmpd="sng">
              <a:solidFill>
                <a:srgbClr val="3887D3"/>
              </a:solidFill>
              <a:prstDash val="solid"/>
              <a:round/>
              <a:headEnd type="none" w="sm" len="sm"/>
              <a:tailEnd type="none" w="sm" len="sm"/>
            </a:ln>
          </p:spPr>
        </p:cxnSp>
        <p:sp>
          <p:nvSpPr>
            <p:cNvPr id="809" name="Google Shape;809;g1b0571cebe9_1_428"/>
            <p:cNvSpPr/>
            <p:nvPr/>
          </p:nvSpPr>
          <p:spPr>
            <a:xfrm>
              <a:off x="0" y="32196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g1b0571cebe9_1_428"/>
            <p:cNvSpPr txBox="1"/>
            <p:nvPr/>
          </p:nvSpPr>
          <p:spPr>
            <a:xfrm>
              <a:off x="0" y="32196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Secure</a:t>
              </a:r>
              <a:endParaRPr sz="1300">
                <a:solidFill>
                  <a:schemeClr val="dk1"/>
                </a:solidFill>
                <a:latin typeface="Century Schoolbook"/>
                <a:ea typeface="Century Schoolbook"/>
                <a:cs typeface="Century Schoolbook"/>
                <a:sym typeface="Century Schoolbook"/>
              </a:endParaRPr>
            </a:p>
          </p:txBody>
        </p:sp>
        <p:sp>
          <p:nvSpPr>
            <p:cNvPr id="811" name="Google Shape;811;g1b0571cebe9_1_428"/>
            <p:cNvSpPr/>
            <p:nvPr/>
          </p:nvSpPr>
          <p:spPr>
            <a:xfrm>
              <a:off x="2260854" y="3240542"/>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1b0571cebe9_1_428"/>
            <p:cNvSpPr txBox="1"/>
            <p:nvPr/>
          </p:nvSpPr>
          <p:spPr>
            <a:xfrm>
              <a:off x="2260854" y="3240542"/>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Documentation of meeting accepted criteria for security to prevent unauthorized access or release of data</a:t>
              </a:r>
              <a:endParaRPr/>
            </a:p>
          </p:txBody>
        </p:sp>
        <p:cxnSp>
          <p:nvCxnSpPr>
            <p:cNvPr id="813" name="Google Shape;813;g1b0571cebe9_1_428"/>
            <p:cNvCxnSpPr/>
            <p:nvPr/>
          </p:nvCxnSpPr>
          <p:spPr>
            <a:xfrm>
              <a:off x="2103120" y="36579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14" name="Google Shape;814;g1b0571cebe9_1_428"/>
            <p:cNvCxnSpPr/>
            <p:nvPr/>
          </p:nvCxnSpPr>
          <p:spPr>
            <a:xfrm>
              <a:off x="0" y="3679271"/>
              <a:ext cx="10515600" cy="0"/>
            </a:xfrm>
            <a:prstGeom prst="straightConnector1">
              <a:avLst/>
            </a:prstGeom>
            <a:solidFill>
              <a:srgbClr val="3385D3"/>
            </a:solidFill>
            <a:ln w="13950" cap="flat" cmpd="sng">
              <a:solidFill>
                <a:srgbClr val="3385D3"/>
              </a:solidFill>
              <a:prstDash val="solid"/>
              <a:round/>
              <a:headEnd type="none" w="sm" len="sm"/>
              <a:tailEnd type="none" w="sm" len="sm"/>
            </a:ln>
          </p:spPr>
        </p:cxnSp>
        <p:sp>
          <p:nvSpPr>
            <p:cNvPr id="815" name="Google Shape;815;g1b0571cebe9_1_428"/>
            <p:cNvSpPr/>
            <p:nvPr/>
          </p:nvSpPr>
          <p:spPr>
            <a:xfrm>
              <a:off x="0" y="36792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1b0571cebe9_1_428"/>
            <p:cNvSpPr txBox="1"/>
            <p:nvPr/>
          </p:nvSpPr>
          <p:spPr>
            <a:xfrm>
              <a:off x="0" y="36792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Privacy</a:t>
              </a:r>
              <a:endParaRPr sz="1300">
                <a:solidFill>
                  <a:schemeClr val="dk1"/>
                </a:solidFill>
                <a:latin typeface="Century Schoolbook"/>
                <a:ea typeface="Century Schoolbook"/>
                <a:cs typeface="Century Schoolbook"/>
                <a:sym typeface="Century Schoolbook"/>
              </a:endParaRPr>
            </a:p>
          </p:txBody>
        </p:sp>
        <p:sp>
          <p:nvSpPr>
            <p:cNvPr id="817" name="Google Shape;817;g1b0571cebe9_1_428"/>
            <p:cNvSpPr/>
            <p:nvPr/>
          </p:nvSpPr>
          <p:spPr>
            <a:xfrm>
              <a:off x="2260854" y="3700142"/>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1b0571cebe9_1_428"/>
            <p:cNvSpPr txBox="1"/>
            <p:nvPr/>
          </p:nvSpPr>
          <p:spPr>
            <a:xfrm>
              <a:off x="2260854" y="3700142"/>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Documentation of safeguards in compliance with applicable privacy, risk management &amp; continuous monitoring requirements</a:t>
              </a:r>
              <a:endParaRPr/>
            </a:p>
          </p:txBody>
        </p:sp>
        <p:cxnSp>
          <p:nvCxnSpPr>
            <p:cNvPr id="819" name="Google Shape;819;g1b0571cebe9_1_428"/>
            <p:cNvCxnSpPr/>
            <p:nvPr/>
          </p:nvCxnSpPr>
          <p:spPr>
            <a:xfrm>
              <a:off x="2103120" y="41175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20" name="Google Shape;820;g1b0571cebe9_1_428"/>
            <p:cNvCxnSpPr/>
            <p:nvPr/>
          </p:nvCxnSpPr>
          <p:spPr>
            <a:xfrm>
              <a:off x="0" y="4138871"/>
              <a:ext cx="10515600" cy="0"/>
            </a:xfrm>
            <a:prstGeom prst="straightConnector1">
              <a:avLst/>
            </a:prstGeom>
            <a:solidFill>
              <a:srgbClr val="2D81D3"/>
            </a:solidFill>
            <a:ln w="13950" cap="flat" cmpd="sng">
              <a:solidFill>
                <a:srgbClr val="2D81D3"/>
              </a:solidFill>
              <a:prstDash val="solid"/>
              <a:round/>
              <a:headEnd type="none" w="sm" len="sm"/>
              <a:tailEnd type="none" w="sm" len="sm"/>
            </a:ln>
          </p:spPr>
        </p:cxnSp>
        <p:sp>
          <p:nvSpPr>
            <p:cNvPr id="821" name="Google Shape;821;g1b0571cebe9_1_428"/>
            <p:cNvSpPr/>
            <p:nvPr/>
          </p:nvSpPr>
          <p:spPr>
            <a:xfrm>
              <a:off x="0" y="41388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1b0571cebe9_1_428"/>
            <p:cNvSpPr txBox="1"/>
            <p:nvPr/>
          </p:nvSpPr>
          <p:spPr>
            <a:xfrm>
              <a:off x="0" y="41388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Common Format</a:t>
              </a:r>
              <a:endParaRPr sz="1300">
                <a:solidFill>
                  <a:schemeClr val="dk1"/>
                </a:solidFill>
                <a:latin typeface="Century Schoolbook"/>
                <a:ea typeface="Century Schoolbook"/>
                <a:cs typeface="Century Schoolbook"/>
                <a:sym typeface="Century Schoolbook"/>
              </a:endParaRPr>
            </a:p>
          </p:txBody>
        </p:sp>
        <p:sp>
          <p:nvSpPr>
            <p:cNvPr id="823" name="Google Shape;823;g1b0571cebe9_1_428"/>
            <p:cNvSpPr/>
            <p:nvPr/>
          </p:nvSpPr>
          <p:spPr>
            <a:xfrm>
              <a:off x="2260854" y="4159742"/>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1b0571cebe9_1_428"/>
            <p:cNvSpPr txBox="1"/>
            <p:nvPr/>
          </p:nvSpPr>
          <p:spPr>
            <a:xfrm>
              <a:off x="2260854" y="4159742"/>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Datasets and metadata can be downloaded, accessed, or exported in a standards-compliant format</a:t>
              </a:r>
              <a:endParaRPr/>
            </a:p>
          </p:txBody>
        </p:sp>
        <p:cxnSp>
          <p:nvCxnSpPr>
            <p:cNvPr id="825" name="Google Shape;825;g1b0571cebe9_1_428"/>
            <p:cNvCxnSpPr/>
            <p:nvPr/>
          </p:nvCxnSpPr>
          <p:spPr>
            <a:xfrm>
              <a:off x="2103120" y="45771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26" name="Google Shape;826;g1b0571cebe9_1_428"/>
            <p:cNvCxnSpPr/>
            <p:nvPr/>
          </p:nvCxnSpPr>
          <p:spPr>
            <a:xfrm>
              <a:off x="0" y="4598471"/>
              <a:ext cx="10515600" cy="0"/>
            </a:xfrm>
            <a:prstGeom prst="straightConnector1">
              <a:avLst/>
            </a:prstGeom>
            <a:solidFill>
              <a:srgbClr val="287ED3"/>
            </a:solidFill>
            <a:ln w="13950" cap="flat" cmpd="sng">
              <a:solidFill>
                <a:srgbClr val="287ED3"/>
              </a:solidFill>
              <a:prstDash val="solid"/>
              <a:round/>
              <a:headEnd type="none" w="sm" len="sm"/>
              <a:tailEnd type="none" w="sm" len="sm"/>
            </a:ln>
          </p:spPr>
        </p:cxnSp>
        <p:sp>
          <p:nvSpPr>
            <p:cNvPr id="827" name="Google Shape;827;g1b0571cebe9_1_428"/>
            <p:cNvSpPr/>
            <p:nvPr/>
          </p:nvSpPr>
          <p:spPr>
            <a:xfrm>
              <a:off x="0" y="4598471"/>
              <a:ext cx="2103120" cy="45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1b0571cebe9_1_428"/>
            <p:cNvSpPr txBox="1"/>
            <p:nvPr/>
          </p:nvSpPr>
          <p:spPr>
            <a:xfrm>
              <a:off x="0" y="4598471"/>
              <a:ext cx="2103120" cy="459600"/>
            </a:xfrm>
            <a:prstGeom prst="rect">
              <a:avLst/>
            </a:prstGeom>
            <a:noFill/>
            <a:ln>
              <a:noFill/>
            </a:ln>
          </p:spPr>
          <p:txBody>
            <a:bodyPr spcFirstLastPara="1" wrap="square" lIns="49525" tIns="49525" rIns="49525" bIns="49525" anchor="t" anchorCtr="0">
              <a:noAutofit/>
            </a:bodyPr>
            <a:lstStyle/>
            <a:p>
              <a:pPr marL="0" marR="0" lvl="0" indent="0" algn="l" rtl="0">
                <a:lnSpc>
                  <a:spcPct val="90000"/>
                </a:lnSpc>
                <a:spcBef>
                  <a:spcPts val="0"/>
                </a:spcBef>
                <a:spcAft>
                  <a:spcPts val="0"/>
                </a:spcAft>
                <a:buClr>
                  <a:schemeClr val="dk1"/>
                </a:buClr>
                <a:buSzPts val="1300"/>
                <a:buFont typeface="Century Schoolbook"/>
                <a:buNone/>
              </a:pPr>
              <a:r>
                <a:rPr lang="en-US" sz="1300" b="1">
                  <a:solidFill>
                    <a:schemeClr val="dk1"/>
                  </a:solidFill>
                  <a:latin typeface="Century Schoolbook"/>
                  <a:ea typeface="Century Schoolbook"/>
                  <a:cs typeface="Century Schoolbook"/>
                  <a:sym typeface="Century Schoolbook"/>
                </a:rPr>
                <a:t>Provenance</a:t>
              </a:r>
              <a:endParaRPr sz="1300">
                <a:solidFill>
                  <a:schemeClr val="dk1"/>
                </a:solidFill>
                <a:latin typeface="Century Schoolbook"/>
                <a:ea typeface="Century Schoolbook"/>
                <a:cs typeface="Century Schoolbook"/>
                <a:sym typeface="Century Schoolbook"/>
              </a:endParaRPr>
            </a:p>
          </p:txBody>
        </p:sp>
        <p:sp>
          <p:nvSpPr>
            <p:cNvPr id="829" name="Google Shape;829;g1b0571cebe9_1_428"/>
            <p:cNvSpPr/>
            <p:nvPr/>
          </p:nvSpPr>
          <p:spPr>
            <a:xfrm>
              <a:off x="2260854" y="4619342"/>
              <a:ext cx="8254746" cy="4174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1b0571cebe9_1_428"/>
            <p:cNvSpPr txBox="1"/>
            <p:nvPr/>
          </p:nvSpPr>
          <p:spPr>
            <a:xfrm>
              <a:off x="2260854" y="4619342"/>
              <a:ext cx="8254746" cy="417410"/>
            </a:xfrm>
            <a:prstGeom prst="rect">
              <a:avLst/>
            </a:prstGeom>
            <a:noFill/>
            <a:ln>
              <a:noFill/>
            </a:ln>
          </p:spPr>
          <p:txBody>
            <a:bodyPr spcFirstLastPara="1" wrap="square" lIns="41900" tIns="41900" rIns="41900" bIns="41900" anchor="t" anchorCtr="0">
              <a:noAutofit/>
            </a:bodyPr>
            <a:lstStyle/>
            <a:p>
              <a:pPr marL="0" marR="0" lvl="0" indent="0" algn="l" rtl="0">
                <a:lnSpc>
                  <a:spcPct val="90000"/>
                </a:lnSpc>
                <a:spcBef>
                  <a:spcPts val="0"/>
                </a:spcBef>
                <a:spcAft>
                  <a:spcPts val="0"/>
                </a:spcAft>
                <a:buClr>
                  <a:schemeClr val="dk1"/>
                </a:buClr>
                <a:buSzPts val="1100"/>
                <a:buFont typeface="Century Schoolbook"/>
                <a:buNone/>
              </a:pPr>
              <a:r>
                <a:rPr lang="en-US" sz="1100">
                  <a:solidFill>
                    <a:schemeClr val="dk1"/>
                  </a:solidFill>
                  <a:latin typeface="Century Schoolbook"/>
                  <a:ea typeface="Century Schoolbook"/>
                  <a:cs typeface="Century Schoolbook"/>
                  <a:sym typeface="Century Schoolbook"/>
                </a:rPr>
                <a:t>Maintains a detailed logfile of changes to datasets and metadata to ensure integrity</a:t>
              </a:r>
              <a:endParaRPr/>
            </a:p>
          </p:txBody>
        </p:sp>
        <p:cxnSp>
          <p:nvCxnSpPr>
            <p:cNvPr id="831" name="Google Shape;831;g1b0571cebe9_1_428"/>
            <p:cNvCxnSpPr/>
            <p:nvPr/>
          </p:nvCxnSpPr>
          <p:spPr>
            <a:xfrm>
              <a:off x="2103120" y="5036752"/>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grpSp>
      <p:sp>
        <p:nvSpPr>
          <p:cNvPr id="832" name="Google Shape;832;g1b0571cebe9_1_428"/>
          <p:cNvSpPr txBox="1"/>
          <p:nvPr/>
        </p:nvSpPr>
        <p:spPr>
          <a:xfrm>
            <a:off x="4635200" y="5739825"/>
            <a:ext cx="69738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hlink"/>
                </a:solidFill>
                <a:latin typeface="Century Schoolbook"/>
                <a:ea typeface="Century Schoolbook"/>
                <a:cs typeface="Century Schoolbook"/>
                <a:sym typeface="Century Schoolbook"/>
                <a:hlinkClick r:id="rId3"/>
              </a:rPr>
              <a:t>https://grants.nih.gov/grants/guide/notice-files/NOT-OD-21-016.html</a:t>
            </a:r>
            <a:r>
              <a:rPr lang="en-US" sz="1600">
                <a:solidFill>
                  <a:schemeClr val="dk1"/>
                </a:solidFill>
                <a:latin typeface="Century Schoolbook"/>
                <a:ea typeface="Century Schoolbook"/>
                <a:cs typeface="Century Schoolbook"/>
                <a:sym typeface="Century Schoolbook"/>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8b3dbe1d05_0_12"/>
          <p:cNvSpPr txBox="1">
            <a:spLocks noGrp="1"/>
          </p:cNvSpPr>
          <p:nvPr>
            <p:ph type="title"/>
          </p:nvPr>
        </p:nvSpPr>
        <p:spPr>
          <a:xfrm>
            <a:off x="198119" y="133281"/>
            <a:ext cx="9875400" cy="789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orbel"/>
              <a:buNone/>
            </a:pPr>
            <a:r>
              <a:rPr lang="en-US" dirty="0"/>
              <a:t>Who We Are</a:t>
            </a:r>
            <a:endParaRPr dirty="0"/>
          </a:p>
        </p:txBody>
      </p:sp>
      <p:pic>
        <p:nvPicPr>
          <p:cNvPr id="262" name="Google Shape;262;g18b3dbe1d05_0_12" descr="A person wearing glasses&#10;"/>
          <p:cNvPicPr preferRelativeResize="0"/>
          <p:nvPr/>
        </p:nvPicPr>
        <p:blipFill rotWithShape="1">
          <a:blip r:embed="rId3">
            <a:alphaModFix/>
          </a:blip>
          <a:srcRect l="20663" r="18509" b="11071"/>
          <a:stretch/>
        </p:blipFill>
        <p:spPr>
          <a:xfrm>
            <a:off x="1097862" y="866618"/>
            <a:ext cx="1851665" cy="1895586"/>
          </a:xfrm>
          <a:prstGeom prst="ellipse">
            <a:avLst/>
          </a:prstGeom>
          <a:noFill/>
          <a:ln>
            <a:noFill/>
          </a:ln>
        </p:spPr>
      </p:pic>
      <p:pic>
        <p:nvPicPr>
          <p:cNvPr id="263" name="Google Shape;263;g18b3dbe1d05_0_12" descr="A person with red earrings&#10;"/>
          <p:cNvPicPr preferRelativeResize="0"/>
          <p:nvPr/>
        </p:nvPicPr>
        <p:blipFill rotWithShape="1">
          <a:blip r:embed="rId4">
            <a:alphaModFix/>
          </a:blip>
          <a:srcRect l="592" r="602"/>
          <a:stretch/>
        </p:blipFill>
        <p:spPr>
          <a:xfrm>
            <a:off x="3735723" y="888904"/>
            <a:ext cx="1872926" cy="1895586"/>
          </a:xfrm>
          <a:prstGeom prst="ellipse">
            <a:avLst/>
          </a:prstGeom>
          <a:noFill/>
          <a:ln>
            <a:noFill/>
          </a:ln>
        </p:spPr>
      </p:pic>
      <p:pic>
        <p:nvPicPr>
          <p:cNvPr id="268" name="Google Shape;268;g18b3dbe1d05_0_12" descr="A person wearing glasses&#10;&#10;"/>
          <p:cNvPicPr preferRelativeResize="0"/>
          <p:nvPr/>
        </p:nvPicPr>
        <p:blipFill rotWithShape="1">
          <a:blip r:embed="rId5">
            <a:alphaModFix/>
          </a:blip>
          <a:srcRect l="50098" t="5178" r="26220" b="41601"/>
          <a:stretch/>
        </p:blipFill>
        <p:spPr>
          <a:xfrm>
            <a:off x="6368174" y="878092"/>
            <a:ext cx="1908175" cy="1872647"/>
          </a:xfrm>
          <a:prstGeom prst="ellipse">
            <a:avLst/>
          </a:prstGeom>
          <a:noFill/>
          <a:ln>
            <a:noFill/>
          </a:ln>
        </p:spPr>
      </p:pic>
      <p:pic>
        <p:nvPicPr>
          <p:cNvPr id="265" name="Google Shape;265;g18b3dbe1d05_0_12" descr="A person in a blue dress&#10;&#10;"/>
          <p:cNvPicPr preferRelativeResize="0"/>
          <p:nvPr/>
        </p:nvPicPr>
        <p:blipFill rotWithShape="1">
          <a:blip r:embed="rId6">
            <a:alphaModFix/>
          </a:blip>
          <a:srcRect l="23136" t="10688" r="16374" b="29535"/>
          <a:stretch/>
        </p:blipFill>
        <p:spPr>
          <a:xfrm>
            <a:off x="8983568" y="888904"/>
            <a:ext cx="1851665" cy="1895586"/>
          </a:xfrm>
          <a:prstGeom prst="ellipse">
            <a:avLst/>
          </a:prstGeom>
          <a:noFill/>
          <a:ln>
            <a:noFill/>
          </a:ln>
        </p:spPr>
      </p:pic>
      <p:sp>
        <p:nvSpPr>
          <p:cNvPr id="261" name="Google Shape;261;g18b3dbe1d05_0_12"/>
          <p:cNvSpPr txBox="1"/>
          <p:nvPr/>
        </p:nvSpPr>
        <p:spPr>
          <a:xfrm>
            <a:off x="1415591" y="2797516"/>
            <a:ext cx="1296362" cy="6465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Alisa Surkis</a:t>
            </a:r>
            <a:endParaRPr sz="18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 Director</a:t>
            </a:r>
            <a:endParaRPr sz="1200" b="0" i="0" u="none" strike="noStrike" cap="none">
              <a:solidFill>
                <a:srgbClr val="000000"/>
              </a:solidFill>
              <a:latin typeface="Arial"/>
              <a:ea typeface="Arial"/>
              <a:cs typeface="Arial"/>
              <a:sym typeface="Arial"/>
            </a:endParaRPr>
          </a:p>
        </p:txBody>
      </p:sp>
      <p:sp>
        <p:nvSpPr>
          <p:cNvPr id="264" name="Google Shape;264;g18b3dbe1d05_0_12"/>
          <p:cNvSpPr txBox="1"/>
          <p:nvPr/>
        </p:nvSpPr>
        <p:spPr>
          <a:xfrm>
            <a:off x="3327492" y="2833045"/>
            <a:ext cx="2664619" cy="6465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Peace Ossom-Williamson</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Associate Director</a:t>
            </a:r>
            <a:endParaRPr sz="1200" b="0" i="0" u="none" strike="noStrike" cap="none">
              <a:solidFill>
                <a:srgbClr val="000000"/>
              </a:solidFill>
              <a:latin typeface="Arial"/>
              <a:ea typeface="Arial"/>
              <a:cs typeface="Arial"/>
              <a:sym typeface="Arial"/>
            </a:endParaRPr>
          </a:p>
        </p:txBody>
      </p:sp>
      <p:sp>
        <p:nvSpPr>
          <p:cNvPr id="267" name="Google Shape;267;g18b3dbe1d05_0_12"/>
          <p:cNvSpPr txBox="1"/>
          <p:nvPr/>
        </p:nvSpPr>
        <p:spPr>
          <a:xfrm>
            <a:off x="6336737" y="2779985"/>
            <a:ext cx="2027348" cy="6465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Justin de la Cruz Program Specialist</a:t>
            </a:r>
            <a:endParaRPr sz="1200" b="0" i="0" u="none" strike="noStrike" cap="none">
              <a:solidFill>
                <a:srgbClr val="000000"/>
              </a:solidFill>
              <a:latin typeface="Arial"/>
              <a:ea typeface="Arial"/>
              <a:cs typeface="Arial"/>
              <a:sym typeface="Arial"/>
            </a:endParaRPr>
          </a:p>
        </p:txBody>
      </p:sp>
      <p:sp>
        <p:nvSpPr>
          <p:cNvPr id="266" name="Google Shape;266;g18b3dbe1d05_0_12"/>
          <p:cNvSpPr txBox="1"/>
          <p:nvPr/>
        </p:nvSpPr>
        <p:spPr>
          <a:xfrm>
            <a:off x="9144281" y="2822880"/>
            <a:ext cx="1705915" cy="6465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Deborah Peters</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Administrator</a:t>
            </a:r>
            <a:endParaRPr sz="1200" b="0" i="0" u="none" strike="noStrike" cap="none">
              <a:solidFill>
                <a:srgbClr val="000000"/>
              </a:solidFill>
              <a:latin typeface="Arial"/>
              <a:ea typeface="Arial"/>
              <a:cs typeface="Arial"/>
              <a:sym typeface="Arial"/>
            </a:endParaRPr>
          </a:p>
        </p:txBody>
      </p:sp>
      <p:pic>
        <p:nvPicPr>
          <p:cNvPr id="260" name="Google Shape;260;g18b3dbe1d05_0_12" descr="A person wearing glasses and a suit&#10;&#10;"/>
          <p:cNvPicPr preferRelativeResize="0"/>
          <p:nvPr/>
        </p:nvPicPr>
        <p:blipFill rotWithShape="1">
          <a:blip r:embed="rId7">
            <a:alphaModFix/>
          </a:blip>
          <a:srcRect t="1447" b="19444"/>
          <a:stretch/>
        </p:blipFill>
        <p:spPr>
          <a:xfrm>
            <a:off x="1047495" y="3570434"/>
            <a:ext cx="1904700" cy="1890900"/>
          </a:xfrm>
          <a:prstGeom prst="ellipse">
            <a:avLst/>
          </a:prstGeom>
          <a:noFill/>
          <a:ln>
            <a:noFill/>
          </a:ln>
        </p:spPr>
      </p:pic>
      <p:pic>
        <p:nvPicPr>
          <p:cNvPr id="253" name="Google Shape;253;g18b3dbe1d05_0_12" descr="Medium shot of a person smiling&#10;"/>
          <p:cNvPicPr preferRelativeResize="0"/>
          <p:nvPr/>
        </p:nvPicPr>
        <p:blipFill rotWithShape="1">
          <a:blip r:embed="rId8">
            <a:alphaModFix/>
          </a:blip>
          <a:srcRect l="3192" r="3183"/>
          <a:stretch/>
        </p:blipFill>
        <p:spPr>
          <a:xfrm>
            <a:off x="3717195" y="3546653"/>
            <a:ext cx="1904700" cy="1890900"/>
          </a:xfrm>
          <a:prstGeom prst="ellipse">
            <a:avLst/>
          </a:prstGeom>
          <a:noFill/>
          <a:ln>
            <a:noFill/>
          </a:ln>
        </p:spPr>
      </p:pic>
      <p:pic>
        <p:nvPicPr>
          <p:cNvPr id="254" name="Google Shape;254;g18b3dbe1d05_0_12" descr="Nicole Contaxis | NYU Health Sciences Library"/>
          <p:cNvPicPr preferRelativeResize="0"/>
          <p:nvPr/>
        </p:nvPicPr>
        <p:blipFill rotWithShape="1">
          <a:blip r:embed="rId9">
            <a:alphaModFix/>
          </a:blip>
          <a:srcRect l="2732" t="-178" r="4330" b="31698"/>
          <a:stretch/>
        </p:blipFill>
        <p:spPr>
          <a:xfrm>
            <a:off x="6379185" y="3561587"/>
            <a:ext cx="1923600" cy="1890900"/>
          </a:xfrm>
          <a:prstGeom prst="ellipse">
            <a:avLst/>
          </a:prstGeom>
          <a:noFill/>
          <a:ln>
            <a:noFill/>
          </a:ln>
        </p:spPr>
      </p:pic>
      <p:pic>
        <p:nvPicPr>
          <p:cNvPr id="258" name="Google Shape;258;g18b3dbe1d05_0_12" descr="A person wearing glasses&#10;&#10;"/>
          <p:cNvPicPr preferRelativeResize="0"/>
          <p:nvPr/>
        </p:nvPicPr>
        <p:blipFill>
          <a:blip r:embed="rId10">
            <a:alphaModFix/>
          </a:blip>
          <a:stretch>
            <a:fillRect/>
          </a:stretch>
        </p:blipFill>
        <p:spPr>
          <a:xfrm>
            <a:off x="8926978" y="3494150"/>
            <a:ext cx="2043583" cy="2043580"/>
          </a:xfrm>
          <a:prstGeom prst="rect">
            <a:avLst/>
          </a:prstGeom>
          <a:noFill/>
          <a:ln>
            <a:noFill/>
          </a:ln>
        </p:spPr>
      </p:pic>
      <p:sp>
        <p:nvSpPr>
          <p:cNvPr id="259" name="Google Shape;259;g18b3dbe1d05_0_12"/>
          <p:cNvSpPr txBox="1"/>
          <p:nvPr/>
        </p:nvSpPr>
        <p:spPr>
          <a:xfrm>
            <a:off x="1016112" y="5497018"/>
            <a:ext cx="2048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a:solidFill>
                  <a:schemeClr val="dk1"/>
                </a:solidFill>
                <a:latin typeface="Corbel"/>
                <a:ea typeface="Corbel"/>
                <a:cs typeface="Corbel"/>
                <a:sym typeface="Corbel"/>
              </a:rPr>
              <a:t>Fred LaPolla</a:t>
            </a:r>
            <a:endParaRPr sz="1800">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en-US" sz="1800">
                <a:solidFill>
                  <a:schemeClr val="dk1"/>
                </a:solidFill>
                <a:latin typeface="Corbel"/>
                <a:ea typeface="Corbel"/>
                <a:cs typeface="Corbel"/>
                <a:sym typeface="Corbel"/>
              </a:rPr>
              <a:t>Content Expert</a:t>
            </a:r>
            <a:endParaRPr sz="1800">
              <a:solidFill>
                <a:schemeClr val="dk1"/>
              </a:solidFill>
              <a:latin typeface="Corbel"/>
              <a:ea typeface="Corbel"/>
              <a:cs typeface="Corbel"/>
              <a:sym typeface="Corbel"/>
            </a:endParaRPr>
          </a:p>
        </p:txBody>
      </p:sp>
      <p:sp>
        <p:nvSpPr>
          <p:cNvPr id="255" name="Google Shape;255;g18b3dbe1d05_0_12"/>
          <p:cNvSpPr txBox="1"/>
          <p:nvPr/>
        </p:nvSpPr>
        <p:spPr>
          <a:xfrm>
            <a:off x="3645411" y="5469924"/>
            <a:ext cx="2048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Genevieve Milliken</a:t>
            </a:r>
            <a:endParaRPr sz="18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en-US" sz="1800">
                <a:solidFill>
                  <a:schemeClr val="dk1"/>
                </a:solidFill>
                <a:latin typeface="Corbel"/>
                <a:ea typeface="Corbel"/>
                <a:cs typeface="Corbel"/>
                <a:sym typeface="Corbel"/>
              </a:rPr>
              <a:t>Content Expert</a:t>
            </a:r>
            <a:endParaRPr sz="1800">
              <a:solidFill>
                <a:schemeClr val="dk1"/>
              </a:solidFill>
              <a:latin typeface="Corbel"/>
              <a:ea typeface="Corbel"/>
              <a:cs typeface="Corbel"/>
              <a:sym typeface="Corbel"/>
            </a:endParaRPr>
          </a:p>
        </p:txBody>
      </p:sp>
      <p:sp>
        <p:nvSpPr>
          <p:cNvPr id="256" name="Google Shape;256;g18b3dbe1d05_0_12"/>
          <p:cNvSpPr txBox="1"/>
          <p:nvPr/>
        </p:nvSpPr>
        <p:spPr>
          <a:xfrm>
            <a:off x="6515700" y="5497018"/>
            <a:ext cx="170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Corbel"/>
                <a:ea typeface="Corbel"/>
                <a:cs typeface="Corbel"/>
                <a:sym typeface="Corbel"/>
              </a:rPr>
              <a:t>Nicole Contaxis</a:t>
            </a:r>
            <a:endParaRPr sz="18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en-US" sz="1800">
                <a:solidFill>
                  <a:schemeClr val="dk1"/>
                </a:solidFill>
                <a:latin typeface="Corbel"/>
                <a:ea typeface="Corbel"/>
                <a:cs typeface="Corbel"/>
                <a:sym typeface="Corbel"/>
              </a:rPr>
              <a:t>Content Expert</a:t>
            </a:r>
            <a:endParaRPr sz="1800">
              <a:solidFill>
                <a:schemeClr val="dk1"/>
              </a:solidFill>
              <a:latin typeface="Corbel"/>
              <a:ea typeface="Corbel"/>
              <a:cs typeface="Corbel"/>
              <a:sym typeface="Corbel"/>
            </a:endParaRPr>
          </a:p>
        </p:txBody>
      </p:sp>
      <p:sp>
        <p:nvSpPr>
          <p:cNvPr id="257" name="Google Shape;257;g18b3dbe1d05_0_12"/>
          <p:cNvSpPr txBox="1"/>
          <p:nvPr/>
        </p:nvSpPr>
        <p:spPr>
          <a:xfrm>
            <a:off x="8441391" y="5449443"/>
            <a:ext cx="3191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orbel"/>
                <a:ea typeface="Corbel"/>
                <a:cs typeface="Corbel"/>
                <a:sym typeface="Corbel"/>
              </a:rPr>
              <a:t>Nina Exner</a:t>
            </a:r>
            <a:endParaRPr sz="1800">
              <a:latin typeface="Corbel"/>
              <a:ea typeface="Corbel"/>
              <a:cs typeface="Corbel"/>
              <a:sym typeface="Corbel"/>
            </a:endParaRPr>
          </a:p>
          <a:p>
            <a:pPr marL="0" lvl="0" indent="0" algn="ctr" rtl="0">
              <a:spcBef>
                <a:spcPts val="0"/>
              </a:spcBef>
              <a:spcAft>
                <a:spcPts val="0"/>
              </a:spcAft>
              <a:buNone/>
            </a:pPr>
            <a:r>
              <a:rPr lang="en-US" sz="1800">
                <a:latin typeface="Corbel"/>
                <a:ea typeface="Corbel"/>
                <a:cs typeface="Corbel"/>
                <a:sym typeface="Corbel"/>
              </a:rPr>
              <a:t>NCDS Ambassador</a:t>
            </a:r>
            <a:endParaRPr sz="1800">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1b0571cebe9_1_500"/>
          <p:cNvSpPr txBox="1">
            <a:spLocks noGrp="1"/>
          </p:cNvSpPr>
          <p:nvPr>
            <p:ph type="title"/>
          </p:nvPr>
        </p:nvSpPr>
        <p:spPr>
          <a:xfrm>
            <a:off x="699052" y="-194778"/>
            <a:ext cx="10515600" cy="762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entury Schoolbook"/>
              <a:buNone/>
            </a:pPr>
            <a:r>
              <a:rPr lang="en-US" sz="3200" dirty="0"/>
              <a:t>Additional Considerations for Human Data</a:t>
            </a:r>
            <a:endParaRPr dirty="0"/>
          </a:p>
        </p:txBody>
      </p:sp>
      <p:grpSp>
        <p:nvGrpSpPr>
          <p:cNvPr id="838" name="Google Shape;838;g1b0571cebe9_1_500">
            <a:extLst>
              <a:ext uri="{C183D7F6-B498-43B3-948B-1728B52AA6E4}">
                <adec:decorative xmlns:adec="http://schemas.microsoft.com/office/drawing/2017/decorative" val="1"/>
              </a:ext>
            </a:extLst>
          </p:cNvPr>
          <p:cNvGrpSpPr/>
          <p:nvPr/>
        </p:nvGrpSpPr>
        <p:grpSpPr>
          <a:xfrm>
            <a:off x="699052" y="686090"/>
            <a:ext cx="10515600" cy="4910489"/>
            <a:chOff x="0" y="599"/>
            <a:chExt cx="10515600" cy="4910489"/>
          </a:xfrm>
        </p:grpSpPr>
        <p:cxnSp>
          <p:nvCxnSpPr>
            <p:cNvPr id="839" name="Google Shape;839;g1b0571cebe9_1_500"/>
            <p:cNvCxnSpPr/>
            <p:nvPr/>
          </p:nvCxnSpPr>
          <p:spPr>
            <a:xfrm>
              <a:off x="0" y="59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40" name="Google Shape;840;g1b0571cebe9_1_500"/>
            <p:cNvSpPr/>
            <p:nvPr/>
          </p:nvSpPr>
          <p:spPr>
            <a:xfrm>
              <a:off x="0" y="59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g1b0571cebe9_1_500"/>
            <p:cNvSpPr txBox="1"/>
            <p:nvPr/>
          </p:nvSpPr>
          <p:spPr>
            <a:xfrm>
              <a:off x="0" y="59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Fidelity to Consent</a:t>
              </a:r>
              <a:endParaRPr sz="1500">
                <a:solidFill>
                  <a:schemeClr val="dk1"/>
                </a:solidFill>
                <a:latin typeface="Century Schoolbook"/>
                <a:ea typeface="Century Schoolbook"/>
                <a:cs typeface="Century Schoolbook"/>
                <a:sym typeface="Century Schoolbook"/>
              </a:endParaRPr>
            </a:p>
          </p:txBody>
        </p:sp>
        <p:sp>
          <p:nvSpPr>
            <p:cNvPr id="842" name="Google Shape;842;g1b0571cebe9_1_500"/>
            <p:cNvSpPr/>
            <p:nvPr/>
          </p:nvSpPr>
          <p:spPr>
            <a:xfrm>
              <a:off x="2260854" y="2537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g1b0571cebe9_1_500"/>
            <p:cNvSpPr txBox="1"/>
            <p:nvPr/>
          </p:nvSpPr>
          <p:spPr>
            <a:xfrm>
              <a:off x="2260854" y="2537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Restricts dataset access to appropriate uses consistent with original consent</a:t>
              </a:r>
              <a:endParaRPr/>
            </a:p>
          </p:txBody>
        </p:sp>
        <p:cxnSp>
          <p:nvCxnSpPr>
            <p:cNvPr id="844" name="Google Shape;844;g1b0571cebe9_1_500"/>
            <p:cNvCxnSpPr/>
            <p:nvPr/>
          </p:nvCxnSpPr>
          <p:spPr>
            <a:xfrm>
              <a:off x="2103120" y="52090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45" name="Google Shape;845;g1b0571cebe9_1_500"/>
            <p:cNvCxnSpPr/>
            <p:nvPr/>
          </p:nvCxnSpPr>
          <p:spPr>
            <a:xfrm>
              <a:off x="0" y="54620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46" name="Google Shape;846;g1b0571cebe9_1_500"/>
            <p:cNvSpPr/>
            <p:nvPr/>
          </p:nvSpPr>
          <p:spPr>
            <a:xfrm>
              <a:off x="0" y="54620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g1b0571cebe9_1_500"/>
            <p:cNvSpPr txBox="1"/>
            <p:nvPr/>
          </p:nvSpPr>
          <p:spPr>
            <a:xfrm>
              <a:off x="0" y="54620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Restricted Use Compliant</a:t>
              </a:r>
              <a:endParaRPr sz="1500">
                <a:solidFill>
                  <a:schemeClr val="dk1"/>
                </a:solidFill>
                <a:latin typeface="Century Schoolbook"/>
                <a:ea typeface="Century Schoolbook"/>
                <a:cs typeface="Century Schoolbook"/>
                <a:sym typeface="Century Schoolbook"/>
              </a:endParaRPr>
            </a:p>
          </p:txBody>
        </p:sp>
        <p:sp>
          <p:nvSpPr>
            <p:cNvPr id="848" name="Google Shape;848;g1b0571cebe9_1_500"/>
            <p:cNvSpPr/>
            <p:nvPr/>
          </p:nvSpPr>
          <p:spPr>
            <a:xfrm>
              <a:off x="2260854" y="57098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g1b0571cebe9_1_500"/>
            <p:cNvSpPr txBox="1"/>
            <p:nvPr/>
          </p:nvSpPr>
          <p:spPr>
            <a:xfrm>
              <a:off x="2260854" y="57098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Enforces submitters’ data use restrictions</a:t>
              </a:r>
              <a:endParaRPr/>
            </a:p>
          </p:txBody>
        </p:sp>
        <p:cxnSp>
          <p:nvCxnSpPr>
            <p:cNvPr id="850" name="Google Shape;850;g1b0571cebe9_1_500"/>
            <p:cNvCxnSpPr/>
            <p:nvPr/>
          </p:nvCxnSpPr>
          <p:spPr>
            <a:xfrm>
              <a:off x="2103120" y="106651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51" name="Google Shape;851;g1b0571cebe9_1_500"/>
            <p:cNvCxnSpPr/>
            <p:nvPr/>
          </p:nvCxnSpPr>
          <p:spPr>
            <a:xfrm>
              <a:off x="0" y="109181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52" name="Google Shape;852;g1b0571cebe9_1_500"/>
            <p:cNvSpPr/>
            <p:nvPr/>
          </p:nvSpPr>
          <p:spPr>
            <a:xfrm>
              <a:off x="0" y="109181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g1b0571cebe9_1_500"/>
            <p:cNvSpPr txBox="1"/>
            <p:nvPr/>
          </p:nvSpPr>
          <p:spPr>
            <a:xfrm>
              <a:off x="0" y="109181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Privacy</a:t>
              </a:r>
              <a:endParaRPr sz="1500">
                <a:solidFill>
                  <a:schemeClr val="dk1"/>
                </a:solidFill>
                <a:latin typeface="Century Schoolbook"/>
                <a:ea typeface="Century Schoolbook"/>
                <a:cs typeface="Century Schoolbook"/>
                <a:sym typeface="Century Schoolbook"/>
              </a:endParaRPr>
            </a:p>
          </p:txBody>
        </p:sp>
        <p:sp>
          <p:nvSpPr>
            <p:cNvPr id="854" name="Google Shape;854;g1b0571cebe9_1_500"/>
            <p:cNvSpPr/>
            <p:nvPr/>
          </p:nvSpPr>
          <p:spPr>
            <a:xfrm>
              <a:off x="2260854" y="111659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1b0571cebe9_1_500"/>
            <p:cNvSpPr txBox="1"/>
            <p:nvPr/>
          </p:nvSpPr>
          <p:spPr>
            <a:xfrm>
              <a:off x="2260854" y="111659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Documentation &amp; implementation of security techniques for human subjects’ data to protect from inappropriate access</a:t>
              </a:r>
              <a:endParaRPr/>
            </a:p>
          </p:txBody>
        </p:sp>
        <p:cxnSp>
          <p:nvCxnSpPr>
            <p:cNvPr id="856" name="Google Shape;856;g1b0571cebe9_1_500"/>
            <p:cNvCxnSpPr/>
            <p:nvPr/>
          </p:nvCxnSpPr>
          <p:spPr>
            <a:xfrm>
              <a:off x="2103120" y="161212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57" name="Google Shape;857;g1b0571cebe9_1_500"/>
            <p:cNvCxnSpPr/>
            <p:nvPr/>
          </p:nvCxnSpPr>
          <p:spPr>
            <a:xfrm>
              <a:off x="0" y="163742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58" name="Google Shape;858;g1b0571cebe9_1_500"/>
            <p:cNvSpPr/>
            <p:nvPr/>
          </p:nvSpPr>
          <p:spPr>
            <a:xfrm>
              <a:off x="0" y="163742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1b0571cebe9_1_500"/>
            <p:cNvSpPr txBox="1"/>
            <p:nvPr/>
          </p:nvSpPr>
          <p:spPr>
            <a:xfrm>
              <a:off x="0" y="163742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Plan for Breach</a:t>
              </a:r>
              <a:endParaRPr sz="1500">
                <a:solidFill>
                  <a:schemeClr val="dk1"/>
                </a:solidFill>
                <a:latin typeface="Century Schoolbook"/>
                <a:ea typeface="Century Schoolbook"/>
                <a:cs typeface="Century Schoolbook"/>
                <a:sym typeface="Century Schoolbook"/>
              </a:endParaRPr>
            </a:p>
          </p:txBody>
        </p:sp>
        <p:sp>
          <p:nvSpPr>
            <p:cNvPr id="860" name="Google Shape;860;g1b0571cebe9_1_500"/>
            <p:cNvSpPr/>
            <p:nvPr/>
          </p:nvSpPr>
          <p:spPr>
            <a:xfrm>
              <a:off x="2260854" y="166220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1b0571cebe9_1_500"/>
            <p:cNvSpPr txBox="1"/>
            <p:nvPr/>
          </p:nvSpPr>
          <p:spPr>
            <a:xfrm>
              <a:off x="2260854" y="166220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Has security measures that include data breach response plan</a:t>
              </a:r>
              <a:endParaRPr/>
            </a:p>
          </p:txBody>
        </p:sp>
        <p:cxnSp>
          <p:nvCxnSpPr>
            <p:cNvPr id="862" name="Google Shape;862;g1b0571cebe9_1_500"/>
            <p:cNvCxnSpPr/>
            <p:nvPr/>
          </p:nvCxnSpPr>
          <p:spPr>
            <a:xfrm>
              <a:off x="2103120" y="215773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63" name="Google Shape;863;g1b0571cebe9_1_500"/>
            <p:cNvCxnSpPr/>
            <p:nvPr/>
          </p:nvCxnSpPr>
          <p:spPr>
            <a:xfrm>
              <a:off x="0" y="218303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64" name="Google Shape;864;g1b0571cebe9_1_500"/>
            <p:cNvSpPr/>
            <p:nvPr/>
          </p:nvSpPr>
          <p:spPr>
            <a:xfrm>
              <a:off x="0" y="218303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g1b0571cebe9_1_500"/>
            <p:cNvSpPr txBox="1"/>
            <p:nvPr/>
          </p:nvSpPr>
          <p:spPr>
            <a:xfrm>
              <a:off x="0" y="218303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Download Control</a:t>
              </a:r>
              <a:endParaRPr sz="1500">
                <a:solidFill>
                  <a:schemeClr val="dk1"/>
                </a:solidFill>
                <a:latin typeface="Century Schoolbook"/>
                <a:ea typeface="Century Schoolbook"/>
                <a:cs typeface="Century Schoolbook"/>
                <a:sym typeface="Century Schoolbook"/>
              </a:endParaRPr>
            </a:p>
          </p:txBody>
        </p:sp>
        <p:sp>
          <p:nvSpPr>
            <p:cNvPr id="866" name="Google Shape;866;g1b0571cebe9_1_500"/>
            <p:cNvSpPr/>
            <p:nvPr/>
          </p:nvSpPr>
          <p:spPr>
            <a:xfrm>
              <a:off x="2260854" y="220781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g1b0571cebe9_1_500"/>
            <p:cNvSpPr txBox="1"/>
            <p:nvPr/>
          </p:nvSpPr>
          <p:spPr>
            <a:xfrm>
              <a:off x="2260854" y="220781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Controls and audits access to and download of datasets</a:t>
              </a:r>
              <a:endParaRPr/>
            </a:p>
          </p:txBody>
        </p:sp>
        <p:cxnSp>
          <p:nvCxnSpPr>
            <p:cNvPr id="868" name="Google Shape;868;g1b0571cebe9_1_500"/>
            <p:cNvCxnSpPr/>
            <p:nvPr/>
          </p:nvCxnSpPr>
          <p:spPr>
            <a:xfrm>
              <a:off x="2103120" y="270334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69" name="Google Shape;869;g1b0571cebe9_1_500"/>
            <p:cNvCxnSpPr/>
            <p:nvPr/>
          </p:nvCxnSpPr>
          <p:spPr>
            <a:xfrm>
              <a:off x="0" y="272864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70" name="Google Shape;870;g1b0571cebe9_1_500"/>
            <p:cNvSpPr/>
            <p:nvPr/>
          </p:nvSpPr>
          <p:spPr>
            <a:xfrm>
              <a:off x="0" y="272864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g1b0571cebe9_1_500"/>
            <p:cNvSpPr txBox="1"/>
            <p:nvPr/>
          </p:nvSpPr>
          <p:spPr>
            <a:xfrm>
              <a:off x="0" y="272864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Clear Use Guidance</a:t>
              </a:r>
              <a:endParaRPr sz="1500">
                <a:solidFill>
                  <a:schemeClr val="dk1"/>
                </a:solidFill>
                <a:latin typeface="Century Schoolbook"/>
                <a:ea typeface="Century Schoolbook"/>
                <a:cs typeface="Century Schoolbook"/>
                <a:sym typeface="Century Schoolbook"/>
              </a:endParaRPr>
            </a:p>
          </p:txBody>
        </p:sp>
        <p:sp>
          <p:nvSpPr>
            <p:cNvPr id="872" name="Google Shape;872;g1b0571cebe9_1_500"/>
            <p:cNvSpPr/>
            <p:nvPr/>
          </p:nvSpPr>
          <p:spPr>
            <a:xfrm>
              <a:off x="2260854" y="275342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1b0571cebe9_1_500"/>
            <p:cNvSpPr txBox="1"/>
            <p:nvPr/>
          </p:nvSpPr>
          <p:spPr>
            <a:xfrm>
              <a:off x="2260854" y="275342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Provides documentation describing restrictions on dataset access and use</a:t>
              </a:r>
              <a:endParaRPr/>
            </a:p>
          </p:txBody>
        </p:sp>
        <p:cxnSp>
          <p:nvCxnSpPr>
            <p:cNvPr id="874" name="Google Shape;874;g1b0571cebe9_1_500"/>
            <p:cNvCxnSpPr/>
            <p:nvPr/>
          </p:nvCxnSpPr>
          <p:spPr>
            <a:xfrm>
              <a:off x="2103120" y="324895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75" name="Google Shape;875;g1b0571cebe9_1_500"/>
            <p:cNvCxnSpPr/>
            <p:nvPr/>
          </p:nvCxnSpPr>
          <p:spPr>
            <a:xfrm>
              <a:off x="0" y="327425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76" name="Google Shape;876;g1b0571cebe9_1_500"/>
            <p:cNvSpPr/>
            <p:nvPr/>
          </p:nvSpPr>
          <p:spPr>
            <a:xfrm>
              <a:off x="0" y="327425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1b0571cebe9_1_500"/>
            <p:cNvSpPr txBox="1"/>
            <p:nvPr/>
          </p:nvSpPr>
          <p:spPr>
            <a:xfrm>
              <a:off x="0" y="327425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Retention Guidelines</a:t>
              </a:r>
              <a:endParaRPr sz="1500">
                <a:solidFill>
                  <a:schemeClr val="dk1"/>
                </a:solidFill>
                <a:latin typeface="Century Schoolbook"/>
                <a:ea typeface="Century Schoolbook"/>
                <a:cs typeface="Century Schoolbook"/>
                <a:sym typeface="Century Schoolbook"/>
              </a:endParaRPr>
            </a:p>
          </p:txBody>
        </p:sp>
        <p:sp>
          <p:nvSpPr>
            <p:cNvPr id="878" name="Google Shape;878;g1b0571cebe9_1_500"/>
            <p:cNvSpPr/>
            <p:nvPr/>
          </p:nvSpPr>
          <p:spPr>
            <a:xfrm>
              <a:off x="2260854" y="329903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g1b0571cebe9_1_500"/>
            <p:cNvSpPr txBox="1"/>
            <p:nvPr/>
          </p:nvSpPr>
          <p:spPr>
            <a:xfrm>
              <a:off x="2260854" y="329903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Provides documentation on guidelines for data retention</a:t>
              </a:r>
              <a:endParaRPr/>
            </a:p>
          </p:txBody>
        </p:sp>
        <p:cxnSp>
          <p:nvCxnSpPr>
            <p:cNvPr id="880" name="Google Shape;880;g1b0571cebe9_1_500"/>
            <p:cNvCxnSpPr/>
            <p:nvPr/>
          </p:nvCxnSpPr>
          <p:spPr>
            <a:xfrm>
              <a:off x="2103120" y="379456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81" name="Google Shape;881;g1b0571cebe9_1_500"/>
            <p:cNvCxnSpPr/>
            <p:nvPr/>
          </p:nvCxnSpPr>
          <p:spPr>
            <a:xfrm>
              <a:off x="0" y="381986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82" name="Google Shape;882;g1b0571cebe9_1_500"/>
            <p:cNvSpPr/>
            <p:nvPr/>
          </p:nvSpPr>
          <p:spPr>
            <a:xfrm>
              <a:off x="0" y="381986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1b0571cebe9_1_500"/>
            <p:cNvSpPr txBox="1"/>
            <p:nvPr/>
          </p:nvSpPr>
          <p:spPr>
            <a:xfrm>
              <a:off x="0" y="381986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Violations</a:t>
              </a:r>
              <a:endParaRPr sz="1500">
                <a:solidFill>
                  <a:schemeClr val="dk1"/>
                </a:solidFill>
                <a:latin typeface="Century Schoolbook"/>
                <a:ea typeface="Century Schoolbook"/>
                <a:cs typeface="Century Schoolbook"/>
                <a:sym typeface="Century Schoolbook"/>
              </a:endParaRPr>
            </a:p>
          </p:txBody>
        </p:sp>
        <p:sp>
          <p:nvSpPr>
            <p:cNvPr id="884" name="Google Shape;884;g1b0571cebe9_1_500"/>
            <p:cNvSpPr/>
            <p:nvPr/>
          </p:nvSpPr>
          <p:spPr>
            <a:xfrm>
              <a:off x="2260854" y="384464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g1b0571cebe9_1_500"/>
            <p:cNvSpPr txBox="1"/>
            <p:nvPr/>
          </p:nvSpPr>
          <p:spPr>
            <a:xfrm>
              <a:off x="2260854" y="384464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Has plans for addressing violations of terms-of-use and data mismanagement by the repository</a:t>
              </a:r>
              <a:endParaRPr/>
            </a:p>
          </p:txBody>
        </p:sp>
        <p:cxnSp>
          <p:nvCxnSpPr>
            <p:cNvPr id="886" name="Google Shape;886;g1b0571cebe9_1_500"/>
            <p:cNvCxnSpPr/>
            <p:nvPr/>
          </p:nvCxnSpPr>
          <p:spPr>
            <a:xfrm>
              <a:off x="2103120" y="434017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cxnSp>
          <p:nvCxnSpPr>
            <p:cNvPr id="887" name="Google Shape;887;g1b0571cebe9_1_500"/>
            <p:cNvCxnSpPr/>
            <p:nvPr/>
          </p:nvCxnSpPr>
          <p:spPr>
            <a:xfrm>
              <a:off x="0" y="4365479"/>
              <a:ext cx="10515600" cy="0"/>
            </a:xfrm>
            <a:prstGeom prst="straightConnector1">
              <a:avLst/>
            </a:prstGeom>
            <a:solidFill>
              <a:srgbClr val="5F9DD1"/>
            </a:solidFill>
            <a:ln w="13950" cap="flat" cmpd="sng">
              <a:solidFill>
                <a:srgbClr val="5F9DD1"/>
              </a:solidFill>
              <a:prstDash val="solid"/>
              <a:round/>
              <a:headEnd type="none" w="sm" len="sm"/>
              <a:tailEnd type="none" w="sm" len="sm"/>
            </a:ln>
          </p:spPr>
        </p:cxnSp>
        <p:sp>
          <p:nvSpPr>
            <p:cNvPr id="888" name="Google Shape;888;g1b0571cebe9_1_500"/>
            <p:cNvSpPr/>
            <p:nvPr/>
          </p:nvSpPr>
          <p:spPr>
            <a:xfrm>
              <a:off x="0" y="4365479"/>
              <a:ext cx="2103120" cy="5456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1b0571cebe9_1_500"/>
            <p:cNvSpPr txBox="1"/>
            <p:nvPr/>
          </p:nvSpPr>
          <p:spPr>
            <a:xfrm>
              <a:off x="0" y="4365479"/>
              <a:ext cx="2103120" cy="545609"/>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dk1"/>
                </a:buClr>
                <a:buSzPts val="1500"/>
                <a:buFont typeface="Century Schoolbook"/>
                <a:buNone/>
              </a:pPr>
              <a:r>
                <a:rPr lang="en-US" sz="1500" b="1">
                  <a:solidFill>
                    <a:schemeClr val="dk1"/>
                  </a:solidFill>
                  <a:latin typeface="Century Schoolbook"/>
                  <a:ea typeface="Century Schoolbook"/>
                  <a:cs typeface="Century Schoolbook"/>
                  <a:sym typeface="Century Schoolbook"/>
                </a:rPr>
                <a:t>Request Review</a:t>
              </a:r>
              <a:endParaRPr sz="1500">
                <a:solidFill>
                  <a:schemeClr val="dk1"/>
                </a:solidFill>
                <a:latin typeface="Century Schoolbook"/>
                <a:ea typeface="Century Schoolbook"/>
                <a:cs typeface="Century Schoolbook"/>
                <a:sym typeface="Century Schoolbook"/>
              </a:endParaRPr>
            </a:p>
          </p:txBody>
        </p:sp>
        <p:sp>
          <p:nvSpPr>
            <p:cNvPr id="890" name="Google Shape;890;g1b0571cebe9_1_500"/>
            <p:cNvSpPr/>
            <p:nvPr/>
          </p:nvSpPr>
          <p:spPr>
            <a:xfrm>
              <a:off x="2260854" y="4390255"/>
              <a:ext cx="8254746" cy="4955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1b0571cebe9_1_500"/>
            <p:cNvSpPr txBox="1"/>
            <p:nvPr/>
          </p:nvSpPr>
          <p:spPr>
            <a:xfrm>
              <a:off x="2260854" y="4390255"/>
              <a:ext cx="8254746" cy="495524"/>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chemeClr val="dk1"/>
                </a:buClr>
                <a:buSzPts val="1400"/>
                <a:buFont typeface="Century Schoolbook"/>
                <a:buNone/>
              </a:pPr>
              <a:r>
                <a:rPr lang="en-US" sz="1400">
                  <a:solidFill>
                    <a:schemeClr val="dk1"/>
                  </a:solidFill>
                  <a:latin typeface="Century Schoolbook"/>
                  <a:ea typeface="Century Schoolbook"/>
                  <a:cs typeface="Century Schoolbook"/>
                  <a:sym typeface="Century Schoolbook"/>
                </a:rPr>
                <a:t>Established data access review or oversight group responsible for reviewing data use requests</a:t>
              </a:r>
              <a:endParaRPr/>
            </a:p>
          </p:txBody>
        </p:sp>
        <p:cxnSp>
          <p:nvCxnSpPr>
            <p:cNvPr id="892" name="Google Shape;892;g1b0571cebe9_1_500"/>
            <p:cNvCxnSpPr/>
            <p:nvPr/>
          </p:nvCxnSpPr>
          <p:spPr>
            <a:xfrm>
              <a:off x="2103120" y="4885780"/>
              <a:ext cx="8412480" cy="0"/>
            </a:xfrm>
            <a:prstGeom prst="straightConnector1">
              <a:avLst/>
            </a:prstGeom>
            <a:solidFill>
              <a:srgbClr val="5F9DD1"/>
            </a:solidFill>
            <a:ln w="13950" cap="flat" cmpd="sng">
              <a:solidFill>
                <a:srgbClr val="C4D5E9"/>
              </a:solidFill>
              <a:prstDash val="solid"/>
              <a:round/>
              <a:headEnd type="none" w="sm" len="sm"/>
              <a:tailEnd type="none" w="sm" len="sm"/>
            </a:ln>
          </p:spPr>
        </p:cxnSp>
      </p:grpSp>
      <p:sp>
        <p:nvSpPr>
          <p:cNvPr id="893" name="Google Shape;893;g1b0571cebe9_1_500"/>
          <p:cNvSpPr txBox="1"/>
          <p:nvPr/>
        </p:nvSpPr>
        <p:spPr>
          <a:xfrm>
            <a:off x="3802566" y="5663625"/>
            <a:ext cx="7806384"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chemeClr val="hlink"/>
                </a:solidFill>
                <a:latin typeface="Century Schoolbook"/>
                <a:ea typeface="Century Schoolbook"/>
                <a:cs typeface="Century Schoolbook"/>
                <a:sym typeface="Century Schoolbook"/>
                <a:hlinkClick r:id="rId3"/>
              </a:rPr>
              <a:t>https://grants.nih.gov/grants/guide/notice-files/NOT-OD-21-016.html</a:t>
            </a:r>
            <a:r>
              <a:rPr lang="en-US" sz="1600" dirty="0">
                <a:solidFill>
                  <a:schemeClr val="dk1"/>
                </a:solidFill>
                <a:latin typeface="Century Schoolbook"/>
                <a:ea typeface="Century Schoolbook"/>
                <a:cs typeface="Century Schoolbook"/>
                <a:sym typeface="Century Schoolbook"/>
              </a:rPr>
              <a:t> </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1858ab3ccb2_0_35"/>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Potential Library Roles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187e4441ad4_0_0"/>
          <p:cNvSpPr txBox="1">
            <a:spLocks noGrp="1"/>
          </p:cNvSpPr>
          <p:nvPr>
            <p:ph type="title"/>
          </p:nvPr>
        </p:nvSpPr>
        <p:spPr>
          <a:xfrm>
            <a:off x="290475" y="26082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Outreach</a:t>
            </a:r>
            <a:endParaRPr sz="2400" dirty="0">
              <a:solidFill>
                <a:schemeClr val="dk2"/>
              </a:solidFill>
            </a:endParaRPr>
          </a:p>
        </p:txBody>
      </p:sp>
      <p:grpSp>
        <p:nvGrpSpPr>
          <p:cNvPr id="906" name="Google Shape;906;g187e4441ad4_0_0">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07" name="Google Shape;907;g187e4441ad4_0_0"/>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08" name="Google Shape;908;g187e4441ad4_0_0"/>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09" name="Google Shape;909;g187e4441ad4_0_0"/>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10" name="Google Shape;910;g187e4441ad4_0_0"/>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11" name="Google Shape;911;g187e4441ad4_0_0"/>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12" name="Google Shape;912;g187e4441ad4_0_0"/>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913" name="Google Shape;913;g187e4441ad4_0_0"/>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14" name="Google Shape;914;g187e4441ad4_0_0"/>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15" name="Google Shape;915;g187e4441ad4_0_0"/>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916" name="Google Shape;916;g187e4441ad4_0_0"/>
          <p:cNvSpPr txBox="1">
            <a:spLocks noGrp="1"/>
          </p:cNvSpPr>
          <p:nvPr>
            <p:ph type="title"/>
          </p:nvPr>
        </p:nvSpPr>
        <p:spPr>
          <a:xfrm>
            <a:off x="2640750" y="12068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solidFill>
                  <a:schemeClr val="dk2"/>
                </a:solidFill>
              </a:rPr>
              <a:t>Education</a:t>
            </a:r>
            <a:endParaRPr sz="2400">
              <a:solidFill>
                <a:schemeClr val="dk2"/>
              </a:solidFill>
            </a:endParaRPr>
          </a:p>
        </p:txBody>
      </p:sp>
      <p:sp>
        <p:nvSpPr>
          <p:cNvPr id="917" name="Google Shape;917;g187e4441ad4_0_0"/>
          <p:cNvSpPr txBox="1">
            <a:spLocks noGrp="1"/>
          </p:cNvSpPr>
          <p:nvPr>
            <p:ph type="title"/>
          </p:nvPr>
        </p:nvSpPr>
        <p:spPr>
          <a:xfrm>
            <a:off x="4901838" y="1867775"/>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solidFill>
                  <a:schemeClr val="dk2"/>
                </a:solidFill>
              </a:rPr>
              <a:t>Resource Creation</a:t>
            </a:r>
            <a:endParaRPr sz="2400">
              <a:solidFill>
                <a:schemeClr val="dk2"/>
              </a:solidFill>
            </a:endParaRPr>
          </a:p>
        </p:txBody>
      </p:sp>
      <p:sp>
        <p:nvSpPr>
          <p:cNvPr id="918" name="Google Shape;918;g187e4441ad4_0_0"/>
          <p:cNvSpPr txBox="1">
            <a:spLocks noGrp="1"/>
          </p:cNvSpPr>
          <p:nvPr>
            <p:ph type="title"/>
          </p:nvPr>
        </p:nvSpPr>
        <p:spPr>
          <a:xfrm>
            <a:off x="7162925" y="2866550"/>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solidFill>
                  <a:schemeClr val="dk2"/>
                </a:solidFill>
              </a:rPr>
              <a:t>DMS Plan Review</a:t>
            </a:r>
            <a:endParaRPr sz="2400">
              <a:solidFill>
                <a:schemeClr val="dk2"/>
              </a:solidFill>
            </a:endParaRPr>
          </a:p>
        </p:txBody>
      </p:sp>
      <p:sp>
        <p:nvSpPr>
          <p:cNvPr id="919" name="Google Shape;919;g187e4441ad4_0_0"/>
          <p:cNvSpPr txBox="1">
            <a:spLocks noGrp="1"/>
          </p:cNvSpPr>
          <p:nvPr>
            <p:ph type="title"/>
          </p:nvPr>
        </p:nvSpPr>
        <p:spPr>
          <a:xfrm>
            <a:off x="9513200" y="41069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solidFill>
                  <a:schemeClr val="dk2"/>
                </a:solidFill>
              </a:rPr>
              <a:t>maDMP</a:t>
            </a:r>
            <a:endParaRPr sz="2400">
              <a:solidFill>
                <a:schemeClr val="dk2"/>
              </a:solidFill>
            </a:endParaRPr>
          </a:p>
        </p:txBody>
      </p:sp>
      <p:sp>
        <p:nvSpPr>
          <p:cNvPr id="920" name="Google Shape;920;g187e4441ad4_0_0"/>
          <p:cNvSpPr/>
          <p:nvPr/>
        </p:nvSpPr>
        <p:spPr>
          <a:xfrm>
            <a:off x="318900" y="4855025"/>
            <a:ext cx="11554200" cy="1005300"/>
          </a:xfrm>
          <a:prstGeom prst="rightArrow">
            <a:avLst>
              <a:gd name="adj1" fmla="val 50000"/>
              <a:gd name="adj2" fmla="val 50000"/>
            </a:avLst>
          </a:prstGeom>
          <a:solidFill>
            <a:schemeClr val="dk2"/>
          </a:solidFill>
          <a:ln w="9525" cap="flat" cmpd="sng">
            <a:solidFill>
              <a:srgbClr val="2055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FFFFFF"/>
                </a:solidFill>
                <a:latin typeface="Corbel"/>
                <a:ea typeface="Corbel"/>
                <a:cs typeface="Corbel"/>
                <a:sym typeface="Corbel"/>
              </a:rPr>
              <a:t>FTE and level of data expertise at your library</a:t>
            </a:r>
            <a:endParaRPr sz="2400">
              <a:solidFill>
                <a:srgbClr val="FFFFFF"/>
              </a:solidFill>
              <a:latin typeface="Corbel"/>
              <a:ea typeface="Corbel"/>
              <a:cs typeface="Corbel"/>
              <a:sym typeface="Corbe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187e4441ad4_0_20"/>
          <p:cNvSpPr txBox="1">
            <a:spLocks noGrp="1"/>
          </p:cNvSpPr>
          <p:nvPr>
            <p:ph type="title"/>
          </p:nvPr>
        </p:nvSpPr>
        <p:spPr>
          <a:xfrm>
            <a:off x="290475" y="26082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Outreach (2)</a:t>
            </a:r>
            <a:endParaRPr sz="2400" dirty="0">
              <a:solidFill>
                <a:schemeClr val="dk2"/>
              </a:solidFill>
            </a:endParaRPr>
          </a:p>
        </p:txBody>
      </p:sp>
      <p:grpSp>
        <p:nvGrpSpPr>
          <p:cNvPr id="927" name="Google Shape;927;g187e4441ad4_0_20">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28" name="Google Shape;928;g187e4441ad4_0_20"/>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29" name="Google Shape;929;g187e4441ad4_0_20"/>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30" name="Google Shape;930;g187e4441ad4_0_20"/>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31" name="Google Shape;931;g187e4441ad4_0_20"/>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32" name="Google Shape;932;g187e4441ad4_0_20"/>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33" name="Google Shape;933;g187e4441ad4_0_20"/>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g187e4441ad4_0_20"/>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g187e4441ad4_0_20"/>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g187e4441ad4_0_20"/>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937" name="Google Shape;937;g187e4441ad4_0_20"/>
          <p:cNvSpPr txBox="1"/>
          <p:nvPr/>
        </p:nvSpPr>
        <p:spPr>
          <a:xfrm>
            <a:off x="147200" y="3781250"/>
            <a:ext cx="9166800" cy="1298400"/>
          </a:xfrm>
          <a:prstGeom prst="rect">
            <a:avLst/>
          </a:prstGeom>
          <a:noFill/>
          <a:ln>
            <a:noFill/>
          </a:ln>
        </p:spPr>
        <p:txBody>
          <a:bodyPr spcFirstLastPara="1" wrap="square" lIns="91425" tIns="91425" rIns="91425" bIns="91425" anchor="t" anchorCtr="0">
            <a:spAutoFit/>
          </a:bodyPr>
          <a:lstStyle/>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Ensuring researchers and librarians know about the policy change</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Can include in-person outreach (e.g., short presentations at faculty meetings) and online outreach (e.g., notices throughout your institution’s web presence)</a:t>
            </a:r>
            <a:endParaRPr sz="2000">
              <a:solidFill>
                <a:schemeClr val="dk1"/>
              </a:solidFill>
              <a:latin typeface="Corbel"/>
              <a:ea typeface="Corbel"/>
              <a:cs typeface="Corbel"/>
              <a:sym typeface="Corbe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1ab86e8c8b2_0_22"/>
          <p:cNvSpPr txBox="1">
            <a:spLocks noGrp="1"/>
          </p:cNvSpPr>
          <p:nvPr>
            <p:ph type="title"/>
          </p:nvPr>
        </p:nvSpPr>
        <p:spPr>
          <a:xfrm>
            <a:off x="290475" y="26082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Outreach (3)</a:t>
            </a:r>
            <a:endParaRPr sz="2400" dirty="0">
              <a:solidFill>
                <a:schemeClr val="dk2"/>
              </a:solidFill>
            </a:endParaRPr>
          </a:p>
        </p:txBody>
      </p:sp>
      <p:grpSp>
        <p:nvGrpSpPr>
          <p:cNvPr id="944" name="Google Shape;944;g1ab86e8c8b2_0_22">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45" name="Google Shape;945;g1ab86e8c8b2_0_22"/>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46" name="Google Shape;946;g1ab86e8c8b2_0_22"/>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47" name="Google Shape;947;g1ab86e8c8b2_0_22"/>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48" name="Google Shape;948;g1ab86e8c8b2_0_22"/>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49" name="Google Shape;949;g1ab86e8c8b2_0_22"/>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50" name="Google Shape;950;g1ab86e8c8b2_0_22"/>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951" name="Google Shape;951;g1ab86e8c8b2_0_22"/>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52" name="Google Shape;952;g1ab86e8c8b2_0_22"/>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53" name="Google Shape;953;g1ab86e8c8b2_0_22"/>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954" name="Google Shape;954;g1ab86e8c8b2_0_22"/>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US" sz="2000" b="1">
                <a:solidFill>
                  <a:schemeClr val="dk2"/>
                </a:solidFill>
                <a:latin typeface="Corbel"/>
                <a:ea typeface="Corbel"/>
                <a:cs typeface="Corbel"/>
                <a:sym typeface="Corbel"/>
              </a:rPr>
              <a:t>Example provided by Nicole Contaxis at NYU Langone Health:</a:t>
            </a:r>
            <a:endParaRPr sz="2000" b="1">
              <a:solidFill>
                <a:schemeClr val="dk2"/>
              </a:solidFill>
              <a:latin typeface="Corbel"/>
              <a:ea typeface="Corbel"/>
              <a:cs typeface="Corbel"/>
              <a:sym typeface="Corbel"/>
            </a:endParaRPr>
          </a:p>
          <a:p>
            <a:pPr marL="457200" lvl="0" indent="-355600" algn="l" rtl="0">
              <a:lnSpc>
                <a:spcPct val="130909"/>
              </a:lnSpc>
              <a:spcBef>
                <a:spcPts val="0"/>
              </a:spcBef>
              <a:spcAft>
                <a:spcPts val="0"/>
              </a:spcAft>
              <a:buSzPts val="2000"/>
              <a:buFont typeface="Corbel"/>
              <a:buChar char="●"/>
            </a:pPr>
            <a:r>
              <a:rPr lang="en-US" sz="2000">
                <a:solidFill>
                  <a:schemeClr val="dk1"/>
                </a:solidFill>
                <a:latin typeface="Corbel"/>
                <a:ea typeface="Corbel"/>
                <a:cs typeface="Corbel"/>
                <a:sym typeface="Corbel"/>
              </a:rPr>
              <a:t>Worked with the institution’s communication team to include notices about the policy change across the institution’s web presence, in their grant application platform, and in relevant newsletters and listservs </a:t>
            </a:r>
            <a:endParaRPr sz="2000" b="1">
              <a:solidFill>
                <a:schemeClr val="dk1"/>
              </a:solidFill>
              <a:latin typeface="Corbel"/>
              <a:ea typeface="Corbel"/>
              <a:cs typeface="Corbel"/>
              <a:sym typeface="Corbe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grpSp>
        <p:nvGrpSpPr>
          <p:cNvPr id="960" name="Google Shape;960;g187e4441ad4_0_41">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61" name="Google Shape;961;g187e4441ad4_0_41"/>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62" name="Google Shape;962;g187e4441ad4_0_41"/>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63" name="Google Shape;963;g187e4441ad4_0_41"/>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64" name="Google Shape;964;g187e4441ad4_0_41"/>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65" name="Google Shape;965;g187e4441ad4_0_41"/>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66" name="Google Shape;966;g187e4441ad4_0_41"/>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967" name="Google Shape;967;g187e4441ad4_0_41"/>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68" name="Google Shape;968;g187e4441ad4_0_41"/>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69" name="Google Shape;969;g187e4441ad4_0_41"/>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970" name="Google Shape;970;g187e4441ad4_0_41"/>
          <p:cNvSpPr txBox="1">
            <a:spLocks noGrp="1"/>
          </p:cNvSpPr>
          <p:nvPr>
            <p:ph type="title"/>
          </p:nvPr>
        </p:nvSpPr>
        <p:spPr>
          <a:xfrm>
            <a:off x="2640750" y="12068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Education</a:t>
            </a:r>
            <a:endParaRPr sz="2400" dirty="0">
              <a:solidFill>
                <a:schemeClr val="dk2"/>
              </a:solidFill>
            </a:endParaRPr>
          </a:p>
        </p:txBody>
      </p:sp>
      <p:sp>
        <p:nvSpPr>
          <p:cNvPr id="971" name="Google Shape;971;g187e4441ad4_0_41"/>
          <p:cNvSpPr txBox="1"/>
          <p:nvPr/>
        </p:nvSpPr>
        <p:spPr>
          <a:xfrm>
            <a:off x="147200" y="3781250"/>
            <a:ext cx="9166800" cy="1298400"/>
          </a:xfrm>
          <a:prstGeom prst="rect">
            <a:avLst/>
          </a:prstGeom>
          <a:noFill/>
          <a:ln>
            <a:noFill/>
          </a:ln>
        </p:spPr>
        <p:txBody>
          <a:bodyPr spcFirstLastPara="1" wrap="square" lIns="91425" tIns="91425" rIns="91425" bIns="91425" anchor="t" anchorCtr="0">
            <a:spAutoFit/>
          </a:bodyPr>
          <a:lstStyle/>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Ensuring researchers and librarians know how to comply with the policy</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Will need to address creating a DMSP and some data management best practices</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May include asynchronous or synchronous classes/materials</a:t>
            </a:r>
            <a:endParaRPr sz="2000">
              <a:solidFill>
                <a:schemeClr val="dk1"/>
              </a:solidFill>
              <a:latin typeface="Corbel"/>
              <a:ea typeface="Corbel"/>
              <a:cs typeface="Corbel"/>
              <a:sym typeface="Cor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grpSp>
        <p:nvGrpSpPr>
          <p:cNvPr id="977" name="Google Shape;977;g1ab86e8c8b2_0_38">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78" name="Google Shape;978;g1ab86e8c8b2_0_38"/>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79" name="Google Shape;979;g1ab86e8c8b2_0_38"/>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80" name="Google Shape;980;g1ab86e8c8b2_0_38"/>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81" name="Google Shape;981;g1ab86e8c8b2_0_38"/>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82" name="Google Shape;982;g1ab86e8c8b2_0_38"/>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83" name="Google Shape;983;g1ab86e8c8b2_0_38"/>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984" name="Google Shape;984;g1ab86e8c8b2_0_38"/>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85" name="Google Shape;985;g1ab86e8c8b2_0_38"/>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986" name="Google Shape;986;g1ab86e8c8b2_0_38"/>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987" name="Google Shape;987;g1ab86e8c8b2_0_38"/>
          <p:cNvSpPr txBox="1">
            <a:spLocks noGrp="1"/>
          </p:cNvSpPr>
          <p:nvPr>
            <p:ph type="title"/>
          </p:nvPr>
        </p:nvSpPr>
        <p:spPr>
          <a:xfrm>
            <a:off x="2640750" y="12068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Education (2)</a:t>
            </a:r>
            <a:endParaRPr sz="2400" dirty="0">
              <a:solidFill>
                <a:schemeClr val="dk2"/>
              </a:solidFill>
            </a:endParaRPr>
          </a:p>
        </p:txBody>
      </p:sp>
      <p:sp>
        <p:nvSpPr>
          <p:cNvPr id="988" name="Google Shape;988;g1ab86e8c8b2_0_38"/>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US" sz="2000" b="1">
                <a:solidFill>
                  <a:schemeClr val="dk2"/>
                </a:solidFill>
                <a:latin typeface="Corbel"/>
                <a:ea typeface="Corbel"/>
                <a:cs typeface="Corbel"/>
                <a:sym typeface="Corbel"/>
              </a:rPr>
              <a:t>Example provided by Melissa Ratajeski at the University of Pittsburgh: </a:t>
            </a:r>
            <a:endParaRPr sz="2000" b="1">
              <a:solidFill>
                <a:schemeClr val="dk2"/>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Training with partners across campus, including with the sessions with their </a:t>
            </a:r>
            <a:r>
              <a:rPr lang="en-US" sz="2000" u="sng">
                <a:solidFill>
                  <a:schemeClr val="hlink"/>
                </a:solidFill>
                <a:latin typeface="Corbel"/>
                <a:ea typeface="Corbel"/>
                <a:cs typeface="Corbel"/>
                <a:sym typeface="Corbel"/>
                <a:hlinkClick r:id="rId3"/>
              </a:rPr>
              <a:t>Office of Sponsored Programs</a:t>
            </a:r>
            <a:r>
              <a:rPr lang="en-US" sz="2000">
                <a:solidFill>
                  <a:schemeClr val="dk1"/>
                </a:solidFill>
                <a:latin typeface="Corbel"/>
                <a:ea typeface="Corbel"/>
                <a:cs typeface="Corbel"/>
                <a:sym typeface="Corbel"/>
              </a:rPr>
              <a:t> and their </a:t>
            </a:r>
            <a:r>
              <a:rPr lang="en-US" sz="2000" u="sng">
                <a:solidFill>
                  <a:schemeClr val="hlink"/>
                </a:solidFill>
                <a:latin typeface="Corbel"/>
                <a:ea typeface="Corbel"/>
                <a:cs typeface="Corbel"/>
                <a:sym typeface="Corbel"/>
                <a:hlinkClick r:id="rId4"/>
              </a:rPr>
              <a:t>CTSI Responsible Conduct of Research program</a:t>
            </a:r>
            <a:r>
              <a:rPr lang="en-US" sz="2000">
                <a:solidFill>
                  <a:schemeClr val="dk1"/>
                </a:solidFill>
                <a:latin typeface="Corbel"/>
                <a:ea typeface="Corbel"/>
                <a:cs typeface="Corbel"/>
                <a:sym typeface="Corbel"/>
              </a:rPr>
              <a:t> </a:t>
            </a:r>
            <a:endParaRPr sz="2000">
              <a:solidFill>
                <a:schemeClr val="dk1"/>
              </a:solidFill>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grpSp>
        <p:nvGrpSpPr>
          <p:cNvPr id="994" name="Google Shape;994;g187e4441ad4_0_61">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995" name="Google Shape;995;g187e4441ad4_0_61"/>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996" name="Google Shape;996;g187e4441ad4_0_61"/>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97" name="Google Shape;997;g187e4441ad4_0_61"/>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98" name="Google Shape;998;g187e4441ad4_0_61"/>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999" name="Google Shape;999;g187e4441ad4_0_61"/>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00" name="Google Shape;1000;g187e4441ad4_0_61"/>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01" name="Google Shape;1001;g187e4441ad4_0_61"/>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02" name="Google Shape;1002;g187e4441ad4_0_61"/>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03" name="Google Shape;1003;g187e4441ad4_0_61"/>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04" name="Google Shape;1004;g187e4441ad4_0_61"/>
          <p:cNvSpPr txBox="1">
            <a:spLocks noGrp="1"/>
          </p:cNvSpPr>
          <p:nvPr>
            <p:ph type="title"/>
          </p:nvPr>
        </p:nvSpPr>
        <p:spPr>
          <a:xfrm>
            <a:off x="4901838" y="1867775"/>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Resource Creation</a:t>
            </a:r>
            <a:endParaRPr sz="2400" dirty="0">
              <a:solidFill>
                <a:schemeClr val="dk2"/>
              </a:solidFill>
            </a:endParaRPr>
          </a:p>
        </p:txBody>
      </p:sp>
      <p:sp>
        <p:nvSpPr>
          <p:cNvPr id="1005" name="Google Shape;1005;g187e4441ad4_0_61"/>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Create or collect and make findable resources, materials or guidance that can help researchers comply </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Resources may include institution-specific guidance on writing a DMSP or materials created by the NIH (e.g., NIH.Sharing.Gov) </a:t>
            </a:r>
            <a:endParaRPr sz="2000">
              <a:solidFill>
                <a:schemeClr val="dk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grpSp>
        <p:nvGrpSpPr>
          <p:cNvPr id="1011" name="Google Shape;1011;g1ab86e8c8b2_0_54">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1012" name="Google Shape;1012;g1ab86e8c8b2_0_54"/>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1013" name="Google Shape;1013;g1ab86e8c8b2_0_54"/>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14" name="Google Shape;1014;g1ab86e8c8b2_0_54"/>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15" name="Google Shape;1015;g1ab86e8c8b2_0_54"/>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16" name="Google Shape;1016;g1ab86e8c8b2_0_54"/>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17" name="Google Shape;1017;g1ab86e8c8b2_0_54"/>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18" name="Google Shape;1018;g1ab86e8c8b2_0_54"/>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19" name="Google Shape;1019;g1ab86e8c8b2_0_54"/>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20" name="Google Shape;1020;g1ab86e8c8b2_0_54"/>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21" name="Google Shape;1021;g1ab86e8c8b2_0_54"/>
          <p:cNvSpPr txBox="1">
            <a:spLocks noGrp="1"/>
          </p:cNvSpPr>
          <p:nvPr>
            <p:ph type="title"/>
          </p:nvPr>
        </p:nvSpPr>
        <p:spPr>
          <a:xfrm>
            <a:off x="4901838" y="1867775"/>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Resource Creation (2)</a:t>
            </a:r>
            <a:endParaRPr sz="2400" dirty="0">
              <a:solidFill>
                <a:schemeClr val="dk2"/>
              </a:solidFill>
            </a:endParaRPr>
          </a:p>
        </p:txBody>
      </p:sp>
      <p:sp>
        <p:nvSpPr>
          <p:cNvPr id="1022" name="Google Shape;1022;g1ab86e8c8b2_0_54"/>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US" sz="2000" b="1">
                <a:solidFill>
                  <a:schemeClr val="dk2"/>
                </a:solidFill>
                <a:latin typeface="Corbel"/>
                <a:ea typeface="Corbel"/>
                <a:cs typeface="Corbel"/>
                <a:sym typeface="Corbel"/>
              </a:rPr>
              <a:t>Example provided by Sara Samuel at the University of Michigan at Ann Arbor:</a:t>
            </a:r>
            <a:endParaRPr sz="2000" b="1">
              <a:solidFill>
                <a:schemeClr val="dk2"/>
              </a:solidFill>
              <a:latin typeface="Corbel"/>
              <a:ea typeface="Corbel"/>
              <a:cs typeface="Corbel"/>
              <a:sym typeface="Corbel"/>
            </a:endParaRPr>
          </a:p>
          <a:p>
            <a:pPr marL="457200" lvl="0" indent="-355600" algn="l" rtl="0">
              <a:lnSpc>
                <a:spcPct val="130909"/>
              </a:lnSpc>
              <a:spcBef>
                <a:spcPts val="0"/>
              </a:spcBef>
              <a:spcAft>
                <a:spcPts val="0"/>
              </a:spcAft>
              <a:buSzPts val="2000"/>
              <a:buFont typeface="Corbel"/>
              <a:buChar char="●"/>
            </a:pPr>
            <a:r>
              <a:rPr lang="en-US" sz="2000">
                <a:solidFill>
                  <a:schemeClr val="dk1"/>
                </a:solidFill>
                <a:latin typeface="Corbel"/>
                <a:ea typeface="Corbel"/>
                <a:cs typeface="Corbel"/>
                <a:sym typeface="Corbel"/>
              </a:rPr>
              <a:t>Updating and maintaining the </a:t>
            </a:r>
            <a:r>
              <a:rPr lang="en-US" sz="2000" u="sng">
                <a:solidFill>
                  <a:schemeClr val="hlink"/>
                </a:solidFill>
                <a:latin typeface="Corbel"/>
                <a:ea typeface="Corbel"/>
                <a:cs typeface="Corbel"/>
                <a:sym typeface="Corbel"/>
                <a:hlinkClick r:id="rId3"/>
              </a:rPr>
              <a:t>NIH page of their research data guide</a:t>
            </a:r>
            <a:r>
              <a:rPr lang="en-US" sz="2000">
                <a:solidFill>
                  <a:schemeClr val="dk1"/>
                </a:solidFill>
                <a:latin typeface="Corbel"/>
                <a:ea typeface="Corbel"/>
                <a:cs typeface="Corbel"/>
                <a:sym typeface="Corbel"/>
              </a:rPr>
              <a:t> with current information about the policy, recordings of workshops, and other resources, including materials from the </a:t>
            </a:r>
            <a:r>
              <a:rPr lang="en-US" sz="2000" u="sng">
                <a:solidFill>
                  <a:schemeClr val="hlink"/>
                </a:solidFill>
                <a:latin typeface="Corbel"/>
                <a:ea typeface="Corbel"/>
                <a:cs typeface="Corbel"/>
                <a:sym typeface="Corbel"/>
                <a:hlinkClick r:id="rId4"/>
              </a:rPr>
              <a:t>grassroots Working Group on NIH DMSP Guidance </a:t>
            </a:r>
            <a:endParaRPr sz="2000" b="1">
              <a:solidFill>
                <a:schemeClr val="dk1"/>
              </a:solidFill>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28" name="Google Shape;1028;g187e4441ad4_0_81">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1029" name="Google Shape;1029;g187e4441ad4_0_81"/>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1030" name="Google Shape;1030;g187e4441ad4_0_81"/>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31" name="Google Shape;1031;g187e4441ad4_0_81"/>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32" name="Google Shape;1032;g187e4441ad4_0_81"/>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33" name="Google Shape;1033;g187e4441ad4_0_81"/>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34" name="Google Shape;1034;g187e4441ad4_0_81"/>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35" name="Google Shape;1035;g187e4441ad4_0_81"/>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36" name="Google Shape;1036;g187e4441ad4_0_81"/>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37" name="Google Shape;1037;g187e4441ad4_0_81"/>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38" name="Google Shape;1038;g187e4441ad4_0_81"/>
          <p:cNvSpPr txBox="1">
            <a:spLocks noGrp="1"/>
          </p:cNvSpPr>
          <p:nvPr>
            <p:ph type="title"/>
          </p:nvPr>
        </p:nvSpPr>
        <p:spPr>
          <a:xfrm>
            <a:off x="7162925" y="2866550"/>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DMS Plan Review</a:t>
            </a:r>
            <a:endParaRPr sz="2400" dirty="0">
              <a:solidFill>
                <a:schemeClr val="dk2"/>
              </a:solidFill>
            </a:endParaRPr>
          </a:p>
        </p:txBody>
      </p:sp>
      <p:sp>
        <p:nvSpPr>
          <p:cNvPr id="1039" name="Google Shape;1039;g187e4441ad4_0_81"/>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Reviewing, editing, or providing feedback on DMSPs at point of grant submission  to provide guidance on data management and sharing best practices</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May require significant resources depending on the number of researchers who request this service </a:t>
            </a:r>
            <a:endParaRPr sz="2000">
              <a:solidFill>
                <a:schemeClr val="dk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8b3dbe1d05_0_6"/>
          <p:cNvSpPr txBox="1">
            <a:spLocks noGrp="1"/>
          </p:cNvSpPr>
          <p:nvPr>
            <p:ph type="title"/>
          </p:nvPr>
        </p:nvSpPr>
        <p:spPr>
          <a:xfrm>
            <a:off x="671525" y="-20135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Today’s Presenters &amp; Breakout Leaders</a:t>
            </a:r>
            <a:endParaRPr dirty="0"/>
          </a:p>
        </p:txBody>
      </p:sp>
      <p:pic>
        <p:nvPicPr>
          <p:cNvPr id="279" name="Google Shape;279;g18b3dbe1d05_0_6" descr="A person with long hair smiling&#10;&#10;"/>
          <p:cNvPicPr preferRelativeResize="0"/>
          <p:nvPr/>
        </p:nvPicPr>
        <p:blipFill rotWithShape="1">
          <a:blip r:embed="rId3">
            <a:alphaModFix/>
          </a:blip>
          <a:srcRect b="24913"/>
          <a:stretch/>
        </p:blipFill>
        <p:spPr>
          <a:xfrm>
            <a:off x="593825" y="1008633"/>
            <a:ext cx="2026500" cy="2130900"/>
          </a:xfrm>
          <a:prstGeom prst="ellipse">
            <a:avLst/>
          </a:prstGeom>
          <a:noFill/>
          <a:ln>
            <a:noFill/>
          </a:ln>
        </p:spPr>
      </p:pic>
      <p:pic>
        <p:nvPicPr>
          <p:cNvPr id="289" name="Google Shape;289;g18b3dbe1d05_0_6" descr="A person wearing glasses&#10;"/>
          <p:cNvPicPr preferRelativeResize="0"/>
          <p:nvPr/>
        </p:nvPicPr>
        <p:blipFill rotWithShape="1">
          <a:blip r:embed="rId4">
            <a:alphaModFix/>
          </a:blip>
          <a:srcRect l="20663" r="18509" b="11071"/>
          <a:stretch/>
        </p:blipFill>
        <p:spPr>
          <a:xfrm>
            <a:off x="3581231" y="980988"/>
            <a:ext cx="1985700" cy="2032800"/>
          </a:xfrm>
          <a:prstGeom prst="ellipse">
            <a:avLst/>
          </a:prstGeom>
          <a:noFill/>
          <a:ln>
            <a:noFill/>
          </a:ln>
        </p:spPr>
      </p:pic>
      <p:pic>
        <p:nvPicPr>
          <p:cNvPr id="275" name="Google Shape;275;g18b3dbe1d05_0_6" descr="Medium shot of a person smiling&#10;"/>
          <p:cNvPicPr preferRelativeResize="0"/>
          <p:nvPr/>
        </p:nvPicPr>
        <p:blipFill rotWithShape="1">
          <a:blip r:embed="rId5">
            <a:alphaModFix/>
          </a:blip>
          <a:srcRect l="3192" r="3183"/>
          <a:stretch/>
        </p:blipFill>
        <p:spPr>
          <a:xfrm>
            <a:off x="6527837" y="1084832"/>
            <a:ext cx="2026500" cy="2011800"/>
          </a:xfrm>
          <a:prstGeom prst="ellipse">
            <a:avLst/>
          </a:prstGeom>
          <a:noFill/>
          <a:ln>
            <a:noFill/>
          </a:ln>
        </p:spPr>
      </p:pic>
      <p:pic>
        <p:nvPicPr>
          <p:cNvPr id="276" name="Google Shape;276;g18b3dbe1d05_0_6" descr="Nicole Contaxis | NYU Health Sciences Library"/>
          <p:cNvPicPr preferRelativeResize="0"/>
          <p:nvPr/>
        </p:nvPicPr>
        <p:blipFill rotWithShape="1">
          <a:blip r:embed="rId6">
            <a:alphaModFix/>
          </a:blip>
          <a:srcRect l="2732" t="-178" r="4330" b="31698"/>
          <a:stretch/>
        </p:blipFill>
        <p:spPr>
          <a:xfrm>
            <a:off x="9515243" y="1084832"/>
            <a:ext cx="2046300" cy="2011800"/>
          </a:xfrm>
          <a:prstGeom prst="ellipse">
            <a:avLst/>
          </a:prstGeom>
          <a:noFill/>
          <a:ln>
            <a:noFill/>
          </a:ln>
        </p:spPr>
      </p:pic>
      <p:sp>
        <p:nvSpPr>
          <p:cNvPr id="280" name="Google Shape;280;g18b3dbe1d05_0_6"/>
          <p:cNvSpPr txBox="1"/>
          <p:nvPr/>
        </p:nvSpPr>
        <p:spPr>
          <a:xfrm>
            <a:off x="405466" y="3137064"/>
            <a:ext cx="2179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dk1"/>
                </a:solidFill>
                <a:latin typeface="Corbel"/>
                <a:ea typeface="Corbel"/>
                <a:cs typeface="Corbel"/>
                <a:sym typeface="Corbel"/>
              </a:rPr>
              <a:t>Lisa Federer</a:t>
            </a:r>
            <a:endParaRPr sz="1400" b="0" i="0" u="none" strike="noStrike" cap="none">
              <a:solidFill>
                <a:srgbClr val="000000"/>
              </a:solidFill>
              <a:latin typeface="Arial"/>
              <a:ea typeface="Arial"/>
              <a:cs typeface="Arial"/>
              <a:sym typeface="Arial"/>
            </a:endParaRPr>
          </a:p>
        </p:txBody>
      </p:sp>
      <p:sp>
        <p:nvSpPr>
          <p:cNvPr id="288" name="Google Shape;288;g18b3dbe1d05_0_6"/>
          <p:cNvSpPr txBox="1"/>
          <p:nvPr/>
        </p:nvSpPr>
        <p:spPr>
          <a:xfrm>
            <a:off x="3878981" y="3108120"/>
            <a:ext cx="1390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Alisa Surkis</a:t>
            </a:r>
            <a:endParaRPr sz="1400" b="0" i="0" u="none" strike="noStrike" cap="none">
              <a:solidFill>
                <a:srgbClr val="000000"/>
              </a:solidFill>
              <a:latin typeface="Arial"/>
              <a:ea typeface="Arial"/>
              <a:cs typeface="Arial"/>
              <a:sym typeface="Arial"/>
            </a:endParaRPr>
          </a:p>
        </p:txBody>
      </p:sp>
      <p:sp>
        <p:nvSpPr>
          <p:cNvPr id="277" name="Google Shape;277;g18b3dbe1d05_0_6"/>
          <p:cNvSpPr txBox="1"/>
          <p:nvPr/>
        </p:nvSpPr>
        <p:spPr>
          <a:xfrm>
            <a:off x="6451466" y="3112639"/>
            <a:ext cx="2179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Genevieve Milliken</a:t>
            </a:r>
            <a:endParaRPr sz="1400" b="0" i="0" u="none" strike="noStrike" cap="none">
              <a:solidFill>
                <a:srgbClr val="000000"/>
              </a:solidFill>
              <a:latin typeface="Arial"/>
              <a:ea typeface="Arial"/>
              <a:cs typeface="Arial"/>
              <a:sym typeface="Arial"/>
            </a:endParaRPr>
          </a:p>
        </p:txBody>
      </p:sp>
      <p:sp>
        <p:nvSpPr>
          <p:cNvPr id="278" name="Google Shape;278;g18b3dbe1d05_0_6"/>
          <p:cNvSpPr txBox="1"/>
          <p:nvPr/>
        </p:nvSpPr>
        <p:spPr>
          <a:xfrm>
            <a:off x="9630296" y="3155864"/>
            <a:ext cx="1816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Nicole Contaxis</a:t>
            </a:r>
            <a:endParaRPr sz="2000" b="0" i="0" u="none" strike="noStrike" cap="none">
              <a:solidFill>
                <a:schemeClr val="dk1"/>
              </a:solidFill>
              <a:latin typeface="Corbel"/>
              <a:ea typeface="Corbel"/>
              <a:cs typeface="Corbel"/>
              <a:sym typeface="Corbel"/>
            </a:endParaRPr>
          </a:p>
        </p:txBody>
      </p:sp>
      <p:pic>
        <p:nvPicPr>
          <p:cNvPr id="282" name="Google Shape;282;g18b3dbe1d05_0_6" descr="A person wearing glasses&#10;"/>
          <p:cNvPicPr preferRelativeResize="0"/>
          <p:nvPr/>
        </p:nvPicPr>
        <p:blipFill>
          <a:blip r:embed="rId7">
            <a:alphaModFix/>
          </a:blip>
          <a:stretch>
            <a:fillRect/>
          </a:stretch>
        </p:blipFill>
        <p:spPr>
          <a:xfrm>
            <a:off x="583925" y="3689666"/>
            <a:ext cx="2046300" cy="2065221"/>
          </a:xfrm>
          <a:prstGeom prst="rect">
            <a:avLst/>
          </a:prstGeom>
          <a:noFill/>
          <a:ln>
            <a:noFill/>
          </a:ln>
        </p:spPr>
      </p:pic>
      <p:pic>
        <p:nvPicPr>
          <p:cNvPr id="283" name="Google Shape;283;g18b3dbe1d05_0_6" descr="A person wearing glasses&#10;"/>
          <p:cNvPicPr preferRelativeResize="0"/>
          <p:nvPr/>
        </p:nvPicPr>
        <p:blipFill rotWithShape="1">
          <a:blip r:embed="rId8">
            <a:alphaModFix/>
          </a:blip>
          <a:srcRect t="9987" b="9979"/>
          <a:stretch/>
        </p:blipFill>
        <p:spPr>
          <a:xfrm>
            <a:off x="3568175" y="3602623"/>
            <a:ext cx="2011800" cy="2011800"/>
          </a:xfrm>
          <a:prstGeom prst="ellipse">
            <a:avLst/>
          </a:prstGeom>
          <a:noFill/>
          <a:ln>
            <a:noFill/>
          </a:ln>
        </p:spPr>
      </p:pic>
      <p:pic>
        <p:nvPicPr>
          <p:cNvPr id="285" name="Google Shape;285;g18b3dbe1d05_0_6" descr="A person smiling for the camera&#10;"/>
          <p:cNvPicPr preferRelativeResize="0"/>
          <p:nvPr/>
        </p:nvPicPr>
        <p:blipFill rotWithShape="1">
          <a:blip r:embed="rId9">
            <a:alphaModFix/>
          </a:blip>
          <a:srcRect l="7763" t="4070" r="7763" b="38348"/>
          <a:stretch/>
        </p:blipFill>
        <p:spPr>
          <a:xfrm>
            <a:off x="6451475" y="3681286"/>
            <a:ext cx="2179200" cy="2082000"/>
          </a:xfrm>
          <a:prstGeom prst="ellipse">
            <a:avLst/>
          </a:prstGeom>
          <a:noFill/>
          <a:ln>
            <a:noFill/>
          </a:ln>
        </p:spPr>
      </p:pic>
      <p:pic>
        <p:nvPicPr>
          <p:cNvPr id="290" name="Google Shape;290;g18b3dbe1d05_0_6" descr="A person wearing glasses&#10;"/>
          <p:cNvPicPr preferRelativeResize="0"/>
          <p:nvPr/>
        </p:nvPicPr>
        <p:blipFill rotWithShape="1">
          <a:blip r:embed="rId10">
            <a:alphaModFix/>
          </a:blip>
          <a:srcRect l="50098" t="5178" r="26220" b="41601"/>
          <a:stretch/>
        </p:blipFill>
        <p:spPr>
          <a:xfrm>
            <a:off x="9584250" y="3650556"/>
            <a:ext cx="2046300" cy="2007900"/>
          </a:xfrm>
          <a:prstGeom prst="ellipse">
            <a:avLst/>
          </a:prstGeom>
          <a:noFill/>
          <a:ln>
            <a:noFill/>
          </a:ln>
        </p:spPr>
      </p:pic>
      <p:sp>
        <p:nvSpPr>
          <p:cNvPr id="281" name="Google Shape;281;g18b3dbe1d05_0_6"/>
          <p:cNvSpPr txBox="1"/>
          <p:nvPr/>
        </p:nvSpPr>
        <p:spPr>
          <a:xfrm>
            <a:off x="-20875" y="5677161"/>
            <a:ext cx="32559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Corbel"/>
                <a:ea typeface="Corbel"/>
                <a:cs typeface="Corbel"/>
                <a:sym typeface="Corbel"/>
              </a:rPr>
              <a:t>Nina Exner</a:t>
            </a:r>
            <a:endParaRPr sz="2000">
              <a:latin typeface="Corbel"/>
              <a:ea typeface="Corbel"/>
              <a:cs typeface="Corbel"/>
              <a:sym typeface="Corbel"/>
            </a:endParaRPr>
          </a:p>
        </p:txBody>
      </p:sp>
      <p:sp>
        <p:nvSpPr>
          <p:cNvPr id="284" name="Google Shape;284;g18b3dbe1d05_0_6"/>
          <p:cNvSpPr txBox="1"/>
          <p:nvPr/>
        </p:nvSpPr>
        <p:spPr>
          <a:xfrm>
            <a:off x="3484466" y="5741239"/>
            <a:ext cx="2179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dk1"/>
                </a:solidFill>
                <a:latin typeface="Corbel"/>
                <a:ea typeface="Corbel"/>
                <a:cs typeface="Corbel"/>
                <a:sym typeface="Corbel"/>
              </a:rPr>
              <a:t>Christine Nieman</a:t>
            </a:r>
            <a:endParaRPr sz="1400" b="0" i="0" u="none" strike="noStrike" cap="none">
              <a:solidFill>
                <a:srgbClr val="000000"/>
              </a:solidFill>
              <a:latin typeface="Arial"/>
              <a:ea typeface="Arial"/>
              <a:cs typeface="Arial"/>
              <a:sym typeface="Arial"/>
            </a:endParaRPr>
          </a:p>
        </p:txBody>
      </p:sp>
      <p:sp>
        <p:nvSpPr>
          <p:cNvPr id="286" name="Google Shape;286;g18b3dbe1d05_0_6"/>
          <p:cNvSpPr txBox="1"/>
          <p:nvPr/>
        </p:nvSpPr>
        <p:spPr>
          <a:xfrm>
            <a:off x="6163627" y="5741250"/>
            <a:ext cx="2754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chemeClr val="dk1"/>
                </a:solidFill>
                <a:latin typeface="Corbel"/>
                <a:ea typeface="Corbel"/>
                <a:cs typeface="Corbel"/>
                <a:sym typeface="Corbel"/>
              </a:rPr>
              <a:t>Elizabeth Roth</a:t>
            </a:r>
            <a:endParaRPr sz="1400" b="0" i="0" u="none" strike="noStrike" cap="none">
              <a:solidFill>
                <a:srgbClr val="000000"/>
              </a:solidFill>
              <a:latin typeface="Arial"/>
              <a:ea typeface="Arial"/>
              <a:cs typeface="Arial"/>
              <a:sym typeface="Arial"/>
            </a:endParaRPr>
          </a:p>
        </p:txBody>
      </p:sp>
      <p:sp>
        <p:nvSpPr>
          <p:cNvPr id="287" name="Google Shape;287;g18b3dbe1d05_0_6"/>
          <p:cNvSpPr txBox="1"/>
          <p:nvPr/>
        </p:nvSpPr>
        <p:spPr>
          <a:xfrm>
            <a:off x="9529629" y="5704557"/>
            <a:ext cx="2174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Justin de la Cruz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1045" name="Google Shape;1045;g1ab86e8c8b2_0_87">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1046" name="Google Shape;1046;g1ab86e8c8b2_0_87"/>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1047" name="Google Shape;1047;g1ab86e8c8b2_0_87"/>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48" name="Google Shape;1048;g1ab86e8c8b2_0_87"/>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49" name="Google Shape;1049;g1ab86e8c8b2_0_87"/>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50" name="Google Shape;1050;g1ab86e8c8b2_0_87"/>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51" name="Google Shape;1051;g1ab86e8c8b2_0_87"/>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52" name="Google Shape;1052;g1ab86e8c8b2_0_87"/>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53" name="Google Shape;1053;g1ab86e8c8b2_0_87"/>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54" name="Google Shape;1054;g1ab86e8c8b2_0_87"/>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55" name="Google Shape;1055;g1ab86e8c8b2_0_87"/>
          <p:cNvSpPr txBox="1">
            <a:spLocks noGrp="1"/>
          </p:cNvSpPr>
          <p:nvPr>
            <p:ph type="title"/>
          </p:nvPr>
        </p:nvSpPr>
        <p:spPr>
          <a:xfrm>
            <a:off x="7162925" y="2866550"/>
            <a:ext cx="2261100" cy="939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chemeClr val="dk2"/>
                </a:solidFill>
              </a:rPr>
              <a:t>DMS Plan Review (2)</a:t>
            </a:r>
            <a:endParaRPr sz="2400" dirty="0">
              <a:solidFill>
                <a:schemeClr val="dk2"/>
              </a:solidFill>
            </a:endParaRPr>
          </a:p>
        </p:txBody>
      </p:sp>
      <p:sp>
        <p:nvSpPr>
          <p:cNvPr id="1056" name="Google Shape;1056;g1ab86e8c8b2_0_87"/>
          <p:cNvSpPr txBox="1"/>
          <p:nvPr/>
        </p:nvSpPr>
        <p:spPr>
          <a:xfrm>
            <a:off x="147200" y="3781250"/>
            <a:ext cx="9166800" cy="492600"/>
          </a:xfrm>
          <a:prstGeom prst="rect">
            <a:avLst/>
          </a:prstGeom>
          <a:no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US" sz="2000" b="1">
                <a:solidFill>
                  <a:schemeClr val="dk2"/>
                </a:solidFill>
                <a:latin typeface="Corbel"/>
                <a:ea typeface="Corbel"/>
                <a:cs typeface="Corbel"/>
                <a:sym typeface="Corbel"/>
              </a:rPr>
              <a:t>No example yet! </a:t>
            </a:r>
            <a:endParaRPr sz="2000" b="1">
              <a:solidFill>
                <a:schemeClr val="dk1"/>
              </a:solidFill>
              <a:latin typeface="Corbel"/>
              <a:ea typeface="Corbel"/>
              <a:cs typeface="Corbel"/>
              <a:sym typeface="Corbe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grpSp>
        <p:nvGrpSpPr>
          <p:cNvPr id="1062" name="Google Shape;1062;g187e4441ad4_0_101">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1063" name="Google Shape;1063;g187e4441ad4_0_101"/>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1064" name="Google Shape;1064;g187e4441ad4_0_101"/>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65" name="Google Shape;1065;g187e4441ad4_0_101"/>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66" name="Google Shape;1066;g187e4441ad4_0_101"/>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67" name="Google Shape;1067;g187e4441ad4_0_101"/>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68" name="Google Shape;1068;g187e4441ad4_0_101"/>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69" name="Google Shape;1069;g187e4441ad4_0_101"/>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70" name="Google Shape;1070;g187e4441ad4_0_101"/>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71" name="Google Shape;1071;g187e4441ad4_0_101"/>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72" name="Google Shape;1072;g187e4441ad4_0_101"/>
          <p:cNvSpPr txBox="1">
            <a:spLocks noGrp="1"/>
          </p:cNvSpPr>
          <p:nvPr>
            <p:ph type="title"/>
          </p:nvPr>
        </p:nvSpPr>
        <p:spPr>
          <a:xfrm>
            <a:off x="9513200" y="41069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err="1">
                <a:solidFill>
                  <a:schemeClr val="dk2"/>
                </a:solidFill>
              </a:rPr>
              <a:t>maDMP</a:t>
            </a:r>
            <a:endParaRPr sz="2400" dirty="0">
              <a:solidFill>
                <a:schemeClr val="dk2"/>
              </a:solidFill>
            </a:endParaRPr>
          </a:p>
        </p:txBody>
      </p:sp>
      <p:sp>
        <p:nvSpPr>
          <p:cNvPr id="1073" name="Google Shape;1073;g187e4441ad4_0_101"/>
          <p:cNvSpPr txBox="1"/>
          <p:nvPr/>
        </p:nvSpPr>
        <p:spPr>
          <a:xfrm>
            <a:off x="147200" y="3781250"/>
            <a:ext cx="9166800" cy="1701600"/>
          </a:xfrm>
          <a:prstGeom prst="rect">
            <a:avLst/>
          </a:prstGeom>
          <a:noFill/>
          <a:ln>
            <a:noFill/>
          </a:ln>
        </p:spPr>
        <p:txBody>
          <a:bodyPr spcFirstLastPara="1" wrap="square" lIns="91425" tIns="91425" rIns="91425" bIns="91425" anchor="t" anchorCtr="0">
            <a:spAutoFit/>
          </a:bodyPr>
          <a:lstStyle/>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“Machine-actionable Data Management Plan” </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A framework undergoing extensive research in feasibility  and implementation</a:t>
            </a:r>
            <a:endParaRPr sz="2000">
              <a:solidFill>
                <a:schemeClr val="dk1"/>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Meant to automate data management and sharing processes by making information in a DMSP ‘machine-readable’</a:t>
            </a:r>
            <a:endParaRPr sz="2000">
              <a:solidFill>
                <a:schemeClr val="dk1"/>
              </a:solidFill>
              <a:latin typeface="Corbel"/>
              <a:ea typeface="Corbel"/>
              <a:cs typeface="Corbel"/>
              <a:sym typeface="Corbe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79" name="Google Shape;1079;g1ab86e8c8b2_0_71">
            <a:extLst>
              <a:ext uri="{C183D7F6-B498-43B3-948B-1728B52AA6E4}">
                <adec:decorative xmlns:adec="http://schemas.microsoft.com/office/drawing/2017/decorative" val="1"/>
              </a:ext>
            </a:extLst>
          </p:cNvPr>
          <p:cNvGrpSpPr/>
          <p:nvPr/>
        </p:nvGrpSpPr>
        <p:grpSpPr>
          <a:xfrm>
            <a:off x="290476" y="921744"/>
            <a:ext cx="11483820" cy="3846122"/>
            <a:chOff x="417975" y="938155"/>
            <a:chExt cx="8232129" cy="2192272"/>
          </a:xfrm>
        </p:grpSpPr>
        <p:cxnSp>
          <p:nvCxnSpPr>
            <p:cNvPr id="1080" name="Google Shape;1080;g1ab86e8c8b2_0_71"/>
            <p:cNvCxnSpPr/>
            <p:nvPr/>
          </p:nvCxnSpPr>
          <p:spPr>
            <a:xfrm rot="10800000" flipH="1">
              <a:off x="417975" y="938155"/>
              <a:ext cx="1645800" cy="10800"/>
            </a:xfrm>
            <a:prstGeom prst="straightConnector1">
              <a:avLst/>
            </a:prstGeom>
            <a:noFill/>
            <a:ln w="19050" cap="flat" cmpd="sng">
              <a:solidFill>
                <a:schemeClr val="dk2"/>
              </a:solidFill>
              <a:prstDash val="solid"/>
              <a:round/>
              <a:headEnd type="none" w="med" len="med"/>
              <a:tailEnd type="none" w="med" len="med"/>
            </a:ln>
          </p:spPr>
        </p:cxnSp>
        <p:cxnSp>
          <p:nvCxnSpPr>
            <p:cNvPr id="1081" name="Google Shape;1081;g1ab86e8c8b2_0_71"/>
            <p:cNvCxnSpPr/>
            <p:nvPr/>
          </p:nvCxnSpPr>
          <p:spPr>
            <a:xfrm rot="10800000" flipH="1">
              <a:off x="2065188" y="1463040"/>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82" name="Google Shape;1082;g1ab86e8c8b2_0_71"/>
            <p:cNvCxnSpPr/>
            <p:nvPr/>
          </p:nvCxnSpPr>
          <p:spPr>
            <a:xfrm rot="10800000" flipH="1">
              <a:off x="3712464" y="201207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83" name="Google Shape;1083;g1ab86e8c8b2_0_71"/>
            <p:cNvCxnSpPr/>
            <p:nvPr/>
          </p:nvCxnSpPr>
          <p:spPr>
            <a:xfrm rot="10800000" flipH="1">
              <a:off x="5358384" y="2567104"/>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84" name="Google Shape;1084;g1ab86e8c8b2_0_71"/>
            <p:cNvCxnSpPr/>
            <p:nvPr/>
          </p:nvCxnSpPr>
          <p:spPr>
            <a:xfrm rot="10800000" flipH="1">
              <a:off x="7004304" y="3121127"/>
              <a:ext cx="1645800" cy="9300"/>
            </a:xfrm>
            <a:prstGeom prst="straightConnector1">
              <a:avLst/>
            </a:prstGeom>
            <a:noFill/>
            <a:ln w="19050" cap="flat" cmpd="sng">
              <a:solidFill>
                <a:schemeClr val="dk2"/>
              </a:solidFill>
              <a:prstDash val="solid"/>
              <a:round/>
              <a:headEnd type="none" w="med" len="med"/>
              <a:tailEnd type="none" w="med" len="med"/>
            </a:ln>
          </p:spPr>
        </p:cxnSp>
        <p:cxnSp>
          <p:nvCxnSpPr>
            <p:cNvPr id="1085" name="Google Shape;1085;g1ab86e8c8b2_0_71"/>
            <p:cNvCxnSpPr/>
            <p:nvPr/>
          </p:nvCxnSpPr>
          <p:spPr>
            <a:xfrm>
              <a:off x="2065200" y="947650"/>
              <a:ext cx="8700" cy="527700"/>
            </a:xfrm>
            <a:prstGeom prst="straightConnector1">
              <a:avLst/>
            </a:prstGeom>
            <a:noFill/>
            <a:ln w="19050" cap="flat" cmpd="sng">
              <a:solidFill>
                <a:schemeClr val="dk2"/>
              </a:solidFill>
              <a:prstDash val="solid"/>
              <a:round/>
              <a:headEnd type="none" w="med" len="med"/>
              <a:tailEnd type="none" w="med" len="med"/>
            </a:ln>
          </p:spPr>
        </p:cxnSp>
        <p:cxnSp>
          <p:nvCxnSpPr>
            <p:cNvPr id="1086" name="Google Shape;1086;g1ab86e8c8b2_0_71"/>
            <p:cNvCxnSpPr/>
            <p:nvPr/>
          </p:nvCxnSpPr>
          <p:spPr>
            <a:xfrm>
              <a:off x="3711000" y="1463040"/>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87" name="Google Shape;1087;g1ab86e8c8b2_0_71"/>
            <p:cNvCxnSpPr/>
            <p:nvPr/>
          </p:nvCxnSpPr>
          <p:spPr>
            <a:xfrm>
              <a:off x="5358384" y="2021375"/>
              <a:ext cx="8700" cy="548700"/>
            </a:xfrm>
            <a:prstGeom prst="straightConnector1">
              <a:avLst/>
            </a:prstGeom>
            <a:noFill/>
            <a:ln w="19050" cap="flat" cmpd="sng">
              <a:solidFill>
                <a:schemeClr val="dk2"/>
              </a:solidFill>
              <a:prstDash val="solid"/>
              <a:round/>
              <a:headEnd type="none" w="med" len="med"/>
              <a:tailEnd type="none" w="med" len="med"/>
            </a:ln>
          </p:spPr>
        </p:cxnSp>
        <p:cxnSp>
          <p:nvCxnSpPr>
            <p:cNvPr id="1088" name="Google Shape;1088;g1ab86e8c8b2_0_71"/>
            <p:cNvCxnSpPr/>
            <p:nvPr/>
          </p:nvCxnSpPr>
          <p:spPr>
            <a:xfrm>
              <a:off x="7004304" y="2569464"/>
              <a:ext cx="8700" cy="548700"/>
            </a:xfrm>
            <a:prstGeom prst="straightConnector1">
              <a:avLst/>
            </a:prstGeom>
            <a:noFill/>
            <a:ln w="19050" cap="flat" cmpd="sng">
              <a:solidFill>
                <a:schemeClr val="dk2"/>
              </a:solidFill>
              <a:prstDash val="solid"/>
              <a:round/>
              <a:headEnd type="none" w="med" len="med"/>
              <a:tailEnd type="none" w="med" len="med"/>
            </a:ln>
          </p:spPr>
        </p:cxnSp>
      </p:grpSp>
      <p:sp>
        <p:nvSpPr>
          <p:cNvPr id="1089" name="Google Shape;1089;g1ab86e8c8b2_0_71"/>
          <p:cNvSpPr txBox="1">
            <a:spLocks noGrp="1"/>
          </p:cNvSpPr>
          <p:nvPr>
            <p:ph type="title"/>
          </p:nvPr>
        </p:nvSpPr>
        <p:spPr>
          <a:xfrm>
            <a:off x="9513200" y="4106975"/>
            <a:ext cx="2261100" cy="66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err="1">
                <a:solidFill>
                  <a:schemeClr val="dk2"/>
                </a:solidFill>
              </a:rPr>
              <a:t>maDMP</a:t>
            </a:r>
            <a:r>
              <a:rPr lang="en-US" sz="2400" dirty="0">
                <a:solidFill>
                  <a:schemeClr val="dk2"/>
                </a:solidFill>
              </a:rPr>
              <a:t> (2)</a:t>
            </a:r>
            <a:endParaRPr sz="2400" dirty="0">
              <a:solidFill>
                <a:schemeClr val="dk2"/>
              </a:solidFill>
            </a:endParaRPr>
          </a:p>
        </p:txBody>
      </p:sp>
      <p:sp>
        <p:nvSpPr>
          <p:cNvPr id="1090" name="Google Shape;1090;g1ab86e8c8b2_0_71"/>
          <p:cNvSpPr txBox="1"/>
          <p:nvPr/>
        </p:nvSpPr>
        <p:spPr>
          <a:xfrm>
            <a:off x="147200" y="3781250"/>
            <a:ext cx="9166800" cy="1298400"/>
          </a:xfrm>
          <a:prstGeom prst="rect">
            <a:avLst/>
          </a:prstGeom>
          <a:noFill/>
          <a:ln>
            <a:noFill/>
          </a:ln>
        </p:spPr>
        <p:txBody>
          <a:bodyPr spcFirstLastPara="1" wrap="square" lIns="91425" tIns="91425" rIns="91425" bIns="91425" anchor="t" anchorCtr="0">
            <a:spAutoFit/>
          </a:bodyPr>
          <a:lstStyle/>
          <a:p>
            <a:pPr marL="0" lvl="0" indent="0" algn="l" rtl="0">
              <a:lnSpc>
                <a:spcPct val="130909"/>
              </a:lnSpc>
              <a:spcBef>
                <a:spcPts val="0"/>
              </a:spcBef>
              <a:spcAft>
                <a:spcPts val="0"/>
              </a:spcAft>
              <a:buNone/>
            </a:pPr>
            <a:r>
              <a:rPr lang="en-US" sz="2000" b="1">
                <a:solidFill>
                  <a:schemeClr val="dk2"/>
                </a:solidFill>
                <a:latin typeface="Corbel"/>
                <a:ea typeface="Corbel"/>
                <a:cs typeface="Corbel"/>
                <a:sym typeface="Corbel"/>
              </a:rPr>
              <a:t>Example provided by Levi Dolan at Indiana University:</a:t>
            </a:r>
            <a:endParaRPr sz="2000" b="1">
              <a:solidFill>
                <a:schemeClr val="dk2"/>
              </a:solidFill>
              <a:latin typeface="Corbel"/>
              <a:ea typeface="Corbel"/>
              <a:cs typeface="Corbel"/>
              <a:sym typeface="Corbel"/>
            </a:endParaRPr>
          </a:p>
          <a:p>
            <a:pPr marL="457200" lvl="0" indent="-355600" algn="l" rtl="0">
              <a:lnSpc>
                <a:spcPct val="130909"/>
              </a:lnSpc>
              <a:spcBef>
                <a:spcPts val="0"/>
              </a:spcBef>
              <a:spcAft>
                <a:spcPts val="0"/>
              </a:spcAft>
              <a:buClr>
                <a:schemeClr val="dk1"/>
              </a:buClr>
              <a:buSzPts val="2000"/>
              <a:buFont typeface="Corbel"/>
              <a:buChar char="●"/>
            </a:pPr>
            <a:r>
              <a:rPr lang="en-US" sz="2000">
                <a:solidFill>
                  <a:schemeClr val="dk1"/>
                </a:solidFill>
                <a:latin typeface="Corbel"/>
                <a:ea typeface="Corbel"/>
                <a:cs typeface="Corbel"/>
                <a:sym typeface="Corbel"/>
              </a:rPr>
              <a:t>Reviewed and updating an inhouse, institutional system that has been used to create DMP’s to integrate APIs to tie DMP’s to grant status </a:t>
            </a:r>
            <a:endParaRPr sz="2000" b="1">
              <a:solidFill>
                <a:schemeClr val="dk1"/>
              </a:solidFill>
              <a:latin typeface="Corbel"/>
              <a:ea typeface="Corbel"/>
              <a:cs typeface="Corbel"/>
              <a:sym typeface="Corbe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g1858ab3ccb2_0_2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Institutional Partners</a:t>
            </a:r>
            <a:endParaRPr/>
          </a:p>
        </p:txBody>
      </p:sp>
      <p:sp>
        <p:nvSpPr>
          <p:cNvPr id="1097" name="Google Shape;1097;g1858ab3ccb2_0_22"/>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140017" lvl="0" indent="0" algn="l" rtl="0">
              <a:lnSpc>
                <a:spcPct val="120000"/>
              </a:lnSpc>
              <a:spcBef>
                <a:spcPts val="0"/>
              </a:spcBef>
              <a:spcAft>
                <a:spcPts val="0"/>
              </a:spcAft>
              <a:buClr>
                <a:schemeClr val="dk1"/>
              </a:buClr>
              <a:buSzPts val="1800"/>
              <a:buFont typeface="Arial"/>
              <a:buNone/>
            </a:pPr>
            <a:r>
              <a:rPr lang="en-US">
                <a:solidFill>
                  <a:srgbClr val="233A44"/>
                </a:solidFill>
              </a:rPr>
              <a:t>Successful institutional support of grant applicants and grant recipients will require partnerships across the institution. Key partners include: </a:t>
            </a:r>
            <a:endParaRPr>
              <a:solidFill>
                <a:srgbClr val="233A44"/>
              </a:solidFill>
            </a:endParaRPr>
          </a:p>
          <a:p>
            <a:pPr marL="140017" lvl="0" indent="0" algn="l" rtl="0">
              <a:lnSpc>
                <a:spcPct val="120000"/>
              </a:lnSpc>
              <a:spcBef>
                <a:spcPts val="600"/>
              </a:spcBef>
              <a:spcAft>
                <a:spcPts val="0"/>
              </a:spcAft>
              <a:buClr>
                <a:schemeClr val="dk1"/>
              </a:buClr>
              <a:buSzPts val="900"/>
              <a:buFont typeface="Arial"/>
              <a:buNone/>
            </a:pPr>
            <a:endParaRPr>
              <a:solidFill>
                <a:srgbClr val="233A44"/>
              </a:solidFill>
            </a:endParaRPr>
          </a:p>
          <a:p>
            <a:pPr marL="457200" lvl="0" indent="-342582" algn="l" rtl="0">
              <a:lnSpc>
                <a:spcPct val="120000"/>
              </a:lnSpc>
              <a:spcBef>
                <a:spcPts val="600"/>
              </a:spcBef>
              <a:spcAft>
                <a:spcPts val="0"/>
              </a:spcAft>
              <a:buClr>
                <a:srgbClr val="233A44"/>
              </a:buClr>
              <a:buSzPts val="2200"/>
              <a:buFont typeface="Corbel"/>
              <a:buChar char="●"/>
            </a:pPr>
            <a:r>
              <a:rPr lang="en-US">
                <a:solidFill>
                  <a:srgbClr val="233A44"/>
                </a:solidFill>
              </a:rPr>
              <a:t>The Library </a:t>
            </a:r>
            <a:endParaRPr>
              <a:solidFill>
                <a:srgbClr val="233A44"/>
              </a:solidFill>
            </a:endParaRPr>
          </a:p>
          <a:p>
            <a:pPr marL="457200" lvl="0" indent="-342582" algn="l" rtl="0">
              <a:lnSpc>
                <a:spcPct val="120000"/>
              </a:lnSpc>
              <a:spcBef>
                <a:spcPts val="600"/>
              </a:spcBef>
              <a:spcAft>
                <a:spcPts val="0"/>
              </a:spcAft>
              <a:buClr>
                <a:srgbClr val="233A44"/>
              </a:buClr>
              <a:buSzPts val="2200"/>
              <a:buFont typeface="Corbel"/>
              <a:buChar char="●"/>
            </a:pPr>
            <a:r>
              <a:rPr lang="en-US">
                <a:solidFill>
                  <a:srgbClr val="233A44"/>
                </a:solidFill>
              </a:rPr>
              <a:t>IT</a:t>
            </a:r>
            <a:endParaRPr>
              <a:solidFill>
                <a:srgbClr val="233A44"/>
              </a:solidFill>
            </a:endParaRPr>
          </a:p>
          <a:p>
            <a:pPr marL="457200" lvl="0" indent="-342582" algn="l" rtl="0">
              <a:lnSpc>
                <a:spcPct val="120000"/>
              </a:lnSpc>
              <a:spcBef>
                <a:spcPts val="600"/>
              </a:spcBef>
              <a:spcAft>
                <a:spcPts val="0"/>
              </a:spcAft>
              <a:buClr>
                <a:srgbClr val="233A44"/>
              </a:buClr>
              <a:buSzPts val="2200"/>
              <a:buFont typeface="Corbel"/>
              <a:buChar char="●"/>
            </a:pPr>
            <a:r>
              <a:rPr lang="en-US">
                <a:solidFill>
                  <a:srgbClr val="233A44"/>
                </a:solidFill>
              </a:rPr>
              <a:t>Legal</a:t>
            </a:r>
            <a:endParaRPr>
              <a:solidFill>
                <a:srgbClr val="233A44"/>
              </a:solidFill>
            </a:endParaRPr>
          </a:p>
          <a:p>
            <a:pPr marL="457200" lvl="0" indent="-342582" algn="l" rtl="0">
              <a:lnSpc>
                <a:spcPct val="120000"/>
              </a:lnSpc>
              <a:spcBef>
                <a:spcPts val="600"/>
              </a:spcBef>
              <a:spcAft>
                <a:spcPts val="0"/>
              </a:spcAft>
              <a:buClr>
                <a:srgbClr val="233A44"/>
              </a:buClr>
              <a:buSzPts val="2200"/>
              <a:buFont typeface="Corbel"/>
              <a:buChar char="●"/>
            </a:pPr>
            <a:r>
              <a:rPr lang="en-US">
                <a:solidFill>
                  <a:srgbClr val="233A44"/>
                </a:solidFill>
              </a:rPr>
              <a:t>Grants Office</a:t>
            </a:r>
            <a:endParaRPr/>
          </a:p>
        </p:txBody>
      </p:sp>
      <p:sp>
        <p:nvSpPr>
          <p:cNvPr id="1098" name="Google Shape;1098;g1858ab3ccb2_0_22"/>
          <p:cNvSpPr txBox="1"/>
          <p:nvPr/>
        </p:nvSpPr>
        <p:spPr>
          <a:xfrm>
            <a:off x="5040825" y="3429000"/>
            <a:ext cx="4157400" cy="1539300"/>
          </a:xfrm>
          <a:prstGeom prst="rect">
            <a:avLst/>
          </a:prstGeom>
          <a:noFill/>
          <a:ln>
            <a:noFill/>
          </a:ln>
        </p:spPr>
        <p:txBody>
          <a:bodyPr spcFirstLastPara="1" wrap="square" lIns="91425" tIns="91425" rIns="91425" bIns="91425" anchor="t" anchorCtr="0">
            <a:spAutoFit/>
          </a:bodyPr>
          <a:lstStyle/>
          <a:p>
            <a:pPr marL="0" lvl="0" indent="-25400" algn="l" rtl="0">
              <a:lnSpc>
                <a:spcPct val="150000"/>
              </a:lnSpc>
              <a:spcBef>
                <a:spcPts val="0"/>
              </a:spcBef>
              <a:spcAft>
                <a:spcPts val="0"/>
              </a:spcAft>
              <a:buClr>
                <a:schemeClr val="dk1"/>
              </a:buClr>
              <a:buSzPts val="2200"/>
              <a:buFont typeface="Corbel"/>
              <a:buChar char="●"/>
            </a:pPr>
            <a:r>
              <a:rPr lang="en-US" sz="2200">
                <a:solidFill>
                  <a:srgbClr val="233A44"/>
                </a:solidFill>
                <a:latin typeface="Corbel"/>
                <a:ea typeface="Corbel"/>
                <a:cs typeface="Corbel"/>
                <a:sym typeface="Corbel"/>
              </a:rPr>
              <a:t>Science/Research Office</a:t>
            </a:r>
            <a:endParaRPr sz="2200">
              <a:solidFill>
                <a:schemeClr val="dk1"/>
              </a:solidFill>
              <a:latin typeface="Corbel"/>
              <a:ea typeface="Corbel"/>
              <a:cs typeface="Corbel"/>
              <a:sym typeface="Corbel"/>
            </a:endParaRPr>
          </a:p>
          <a:p>
            <a:pPr marL="0" lvl="0" indent="-25400" algn="l" rtl="0">
              <a:lnSpc>
                <a:spcPct val="150000"/>
              </a:lnSpc>
              <a:spcBef>
                <a:spcPts val="0"/>
              </a:spcBef>
              <a:spcAft>
                <a:spcPts val="0"/>
              </a:spcAft>
              <a:buClr>
                <a:schemeClr val="dk1"/>
              </a:buClr>
              <a:buSzPts val="2200"/>
              <a:buFont typeface="Corbel"/>
              <a:buChar char="●"/>
            </a:pPr>
            <a:r>
              <a:rPr lang="en-US" sz="2200">
                <a:solidFill>
                  <a:srgbClr val="233A44"/>
                </a:solidFill>
                <a:latin typeface="Corbel"/>
                <a:ea typeface="Corbel"/>
                <a:cs typeface="Corbel"/>
                <a:sym typeface="Corbel"/>
              </a:rPr>
              <a:t>Scientific Cores</a:t>
            </a:r>
            <a:endParaRPr sz="2200">
              <a:solidFill>
                <a:schemeClr val="dk1"/>
              </a:solidFill>
              <a:latin typeface="Corbel"/>
              <a:ea typeface="Corbel"/>
              <a:cs typeface="Corbel"/>
              <a:sym typeface="Corbel"/>
            </a:endParaRPr>
          </a:p>
          <a:p>
            <a:pPr marL="0" lvl="0" indent="-25400" algn="l" rtl="0">
              <a:lnSpc>
                <a:spcPct val="150000"/>
              </a:lnSpc>
              <a:spcBef>
                <a:spcPts val="0"/>
              </a:spcBef>
              <a:spcAft>
                <a:spcPts val="0"/>
              </a:spcAft>
              <a:buClr>
                <a:schemeClr val="dk1"/>
              </a:buClr>
              <a:buSzPts val="2200"/>
              <a:buFont typeface="Corbel"/>
              <a:buChar char="●"/>
            </a:pPr>
            <a:r>
              <a:rPr lang="en-US" sz="2200">
                <a:solidFill>
                  <a:srgbClr val="233A44"/>
                </a:solidFill>
                <a:latin typeface="Corbel"/>
                <a:ea typeface="Corbel"/>
                <a:cs typeface="Corbel"/>
                <a:sym typeface="Corbel"/>
              </a:rPr>
              <a:t>IRB</a:t>
            </a:r>
            <a:endParaRPr sz="2200">
              <a:latin typeface="Corbel"/>
              <a:ea typeface="Corbel"/>
              <a:cs typeface="Corbel"/>
              <a:sym typeface="Corbe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graphicFrame>
        <p:nvGraphicFramePr>
          <p:cNvPr id="1104" name="Google Shape;1104;g187e4441ad4_0_129"/>
          <p:cNvGraphicFramePr/>
          <p:nvPr>
            <p:extLst>
              <p:ext uri="{D42A27DB-BD31-4B8C-83A1-F6EECF244321}">
                <p14:modId xmlns:p14="http://schemas.microsoft.com/office/powerpoint/2010/main" val="1367906606"/>
              </p:ext>
            </p:extLst>
          </p:nvPr>
        </p:nvGraphicFramePr>
        <p:xfrm>
          <a:off x="423333" y="888946"/>
          <a:ext cx="11246617" cy="5038199"/>
        </p:xfrm>
        <a:graphic>
          <a:graphicData uri="http://schemas.openxmlformats.org/drawingml/2006/table">
            <a:tbl>
              <a:tblPr firstRow="1" bandRow="1">
                <a:noFill/>
                <a:tableStyleId>{D89C6D58-1F65-4975-9C2D-79AB86D062AF}</a:tableStyleId>
              </a:tblPr>
              <a:tblGrid>
                <a:gridCol w="5883066">
                  <a:extLst>
                    <a:ext uri="{9D8B030D-6E8A-4147-A177-3AD203B41FA5}">
                      <a16:colId xmlns:a16="http://schemas.microsoft.com/office/drawing/2014/main" val="20000"/>
                    </a:ext>
                  </a:extLst>
                </a:gridCol>
                <a:gridCol w="5363551">
                  <a:extLst>
                    <a:ext uri="{9D8B030D-6E8A-4147-A177-3AD203B41FA5}">
                      <a16:colId xmlns:a16="http://schemas.microsoft.com/office/drawing/2014/main" val="20001"/>
                    </a:ext>
                  </a:extLst>
                </a:gridCol>
              </a:tblGrid>
              <a:tr h="499694">
                <a:tc>
                  <a:txBody>
                    <a:bodyPr/>
                    <a:lstStyle/>
                    <a:p>
                      <a:pPr marL="0" marR="0" lvl="0" indent="0" algn="l" rtl="0">
                        <a:lnSpc>
                          <a:spcPct val="100000"/>
                        </a:lnSpc>
                        <a:spcBef>
                          <a:spcPts val="0"/>
                        </a:spcBef>
                        <a:spcAft>
                          <a:spcPts val="0"/>
                        </a:spcAft>
                        <a:buNone/>
                      </a:pPr>
                      <a:r>
                        <a:rPr lang="en-US" sz="2400" u="none" strike="noStrike" cap="none">
                          <a:solidFill>
                            <a:srgbClr val="F2F2F2"/>
                          </a:solidFill>
                          <a:latin typeface="Corbel"/>
                          <a:ea typeface="Corbel"/>
                          <a:cs typeface="Corbel"/>
                          <a:sym typeface="Corbel"/>
                        </a:rPr>
                        <a:t>Example Task</a:t>
                      </a:r>
                      <a:endParaRPr sz="24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38100" cap="flat" cmpd="sng">
                      <a:solidFill>
                        <a:srgbClr val="233A44"/>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None/>
                      </a:pPr>
                      <a:r>
                        <a:rPr lang="en-US" sz="2400" u="none" strike="noStrike" cap="none">
                          <a:solidFill>
                            <a:srgbClr val="F2F2F2"/>
                          </a:solidFill>
                          <a:latin typeface="Corbel"/>
                          <a:ea typeface="Corbel"/>
                          <a:cs typeface="Corbel"/>
                          <a:sym typeface="Corbel"/>
                        </a:rPr>
                        <a:t>Partners</a:t>
                      </a:r>
                      <a:endParaRPr sz="24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38100" cap="flat" cmpd="sng">
                      <a:solidFill>
                        <a:srgbClr val="233A44"/>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985750">
                <a:tc>
                  <a:txBody>
                    <a:bodyPr/>
                    <a:lstStyle/>
                    <a:p>
                      <a:pPr marL="0" marR="0" lvl="0" indent="0" algn="l" rtl="0">
                        <a:lnSpc>
                          <a:spcPct val="100000"/>
                        </a:lnSpc>
                        <a:spcBef>
                          <a:spcPts val="0"/>
                        </a:spcBef>
                        <a:spcAft>
                          <a:spcPts val="0"/>
                        </a:spcAft>
                        <a:buNone/>
                      </a:pPr>
                      <a:r>
                        <a:rPr lang="en-US" sz="2000" u="none" strike="noStrike" cap="none" dirty="0">
                          <a:solidFill>
                            <a:srgbClr val="233A44"/>
                          </a:solidFill>
                          <a:latin typeface="Corbel"/>
                          <a:ea typeface="Corbel"/>
                          <a:cs typeface="Corbel"/>
                          <a:sym typeface="Corbel"/>
                        </a:rPr>
                        <a:t>Creating guidance for writing DMSP, including institution-specific template/suggested language</a:t>
                      </a:r>
                      <a:endParaRPr sz="2000" dirty="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381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IT, Legal, the Library, IRB, Scientific Cores, Science/Research Office</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381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698210">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Acting as consultants or contacts for researchers creating DMSPS</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IT, Legal, IRB, Scientific Cores, the Library</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51395">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Development of educational materials and possible educational requirements</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Grants office, Science/Research Office, the Library</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698210">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Deploying technical solutions (e.g., DMPTool)</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IT</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98210">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Development of outreach and communications strategies</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IT, Science/Research Office, Grants Office, the Library</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698210">
                <a:tc>
                  <a:txBody>
                    <a:bodyPr/>
                    <a:lstStyle/>
                    <a:p>
                      <a:pPr marL="0" marR="0" lvl="0" indent="0" algn="l" rtl="0">
                        <a:lnSpc>
                          <a:spcPct val="100000"/>
                        </a:lnSpc>
                        <a:spcBef>
                          <a:spcPts val="0"/>
                        </a:spcBef>
                        <a:spcAft>
                          <a:spcPts val="0"/>
                        </a:spcAft>
                        <a:buNone/>
                      </a:pPr>
                      <a:r>
                        <a:rPr lang="en-US" sz="2000" u="none" strike="noStrike" cap="none">
                          <a:solidFill>
                            <a:srgbClr val="233A44"/>
                          </a:solidFill>
                          <a:latin typeface="Corbel"/>
                          <a:ea typeface="Corbel"/>
                          <a:cs typeface="Corbel"/>
                          <a:sym typeface="Corbel"/>
                        </a:rPr>
                        <a:t>Ensuring institutional policies do not contradict the new NIH policy</a:t>
                      </a:r>
                      <a:endParaRPr sz="200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US" sz="2000" u="none" strike="noStrike" cap="none" dirty="0">
                          <a:solidFill>
                            <a:srgbClr val="233A44"/>
                          </a:solidFill>
                          <a:latin typeface="Corbel"/>
                          <a:ea typeface="Corbel"/>
                          <a:cs typeface="Corbel"/>
                          <a:sym typeface="Corbel"/>
                        </a:rPr>
                        <a:t>Grants office, Science/Research Office</a:t>
                      </a:r>
                      <a:endParaRPr sz="2000" dirty="0">
                        <a:latin typeface="Corbel"/>
                        <a:ea typeface="Corbel"/>
                        <a:cs typeface="Corbel"/>
                        <a:sym typeface="Corbel"/>
                      </a:endParaRPr>
                    </a:p>
                  </a:txBody>
                  <a:tcPr marL="91450" marR="91450" marT="45725" marB="45725">
                    <a:lnL w="12700" cap="flat" cmpd="sng">
                      <a:solidFill>
                        <a:srgbClr val="233A44"/>
                      </a:solidFill>
                      <a:prstDash val="solid"/>
                      <a:round/>
                      <a:headEnd type="none" w="sm" len="sm"/>
                      <a:tailEnd type="none" w="sm" len="sm"/>
                    </a:lnL>
                    <a:lnR w="12700" cap="flat" cmpd="sng">
                      <a:solidFill>
                        <a:srgbClr val="233A44"/>
                      </a:solidFill>
                      <a:prstDash val="solid"/>
                      <a:round/>
                      <a:headEnd type="none" w="sm" len="sm"/>
                      <a:tailEnd type="none" w="sm" len="sm"/>
                    </a:lnR>
                    <a:lnT w="12700" cap="flat" cmpd="sng">
                      <a:solidFill>
                        <a:srgbClr val="233A44"/>
                      </a:solidFill>
                      <a:prstDash val="solid"/>
                      <a:round/>
                      <a:headEnd type="none" w="sm" len="sm"/>
                      <a:tailEnd type="none" w="sm" len="sm"/>
                    </a:lnT>
                    <a:lnB w="12700" cap="flat" cmpd="sng">
                      <a:solidFill>
                        <a:srgbClr val="233A44"/>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21300107-89AD-94EC-F3C0-8BF801CE9DEA}"/>
              </a:ext>
            </a:extLst>
          </p:cNvPr>
          <p:cNvSpPr>
            <a:spLocks noGrp="1"/>
          </p:cNvSpPr>
          <p:nvPr>
            <p:ph type="title"/>
          </p:nvPr>
        </p:nvSpPr>
        <p:spPr>
          <a:xfrm>
            <a:off x="1143000" y="-237059"/>
            <a:ext cx="9875400" cy="1356300"/>
          </a:xfrm>
        </p:spPr>
        <p:txBody>
          <a:bodyPr/>
          <a:lstStyle/>
          <a:p>
            <a:r>
              <a:rPr lang="en-US" dirty="0"/>
              <a:t>Institutional Partners (2)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1858ab3ccb2_0_41"/>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RDM Basics</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1858ab3ccb2_0_28"/>
          <p:cNvSpPr txBox="1">
            <a:spLocks noGrp="1"/>
          </p:cNvSpPr>
          <p:nvPr>
            <p:ph type="title"/>
          </p:nvPr>
        </p:nvSpPr>
        <p:spPr>
          <a:xfrm>
            <a:off x="1143000" y="3048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Data Management SNAFU</a:t>
            </a:r>
            <a:endParaRPr dirty="0"/>
          </a:p>
        </p:txBody>
      </p:sp>
      <p:pic>
        <p:nvPicPr>
          <p:cNvPr id="1117" name="Google Shape;1117;g1858ab3ccb2_0_28" descr="Screenshot from video of an animated panda looking concerned"/>
          <p:cNvPicPr preferRelativeResize="0"/>
          <p:nvPr/>
        </p:nvPicPr>
        <p:blipFill rotWithShape="1">
          <a:blip r:embed="rId3">
            <a:alphaModFix/>
          </a:blip>
          <a:srcRect/>
          <a:stretch/>
        </p:blipFill>
        <p:spPr>
          <a:xfrm>
            <a:off x="2926925" y="1393875"/>
            <a:ext cx="7023901" cy="3979725"/>
          </a:xfrm>
          <a:prstGeom prst="rect">
            <a:avLst/>
          </a:prstGeom>
          <a:noFill/>
          <a:ln w="19050" cap="flat" cmpd="sng">
            <a:solidFill>
              <a:srgbClr val="000000"/>
            </a:solidFill>
            <a:prstDash val="solid"/>
            <a:round/>
            <a:headEnd type="none" w="sm" len="sm"/>
            <a:tailEnd type="none" w="sm" len="sm"/>
          </a:ln>
        </p:spPr>
      </p:pic>
      <p:sp>
        <p:nvSpPr>
          <p:cNvPr id="1118" name="Google Shape;1118;g1858ab3ccb2_0_28"/>
          <p:cNvSpPr txBox="1"/>
          <p:nvPr/>
        </p:nvSpPr>
        <p:spPr>
          <a:xfrm>
            <a:off x="3409325" y="5548040"/>
            <a:ext cx="6333600" cy="4398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800" u="sng">
                <a:solidFill>
                  <a:srgbClr val="53565A"/>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https://www.youtube.com/watch?v=N2zK3sAtr-4</a:t>
            </a:r>
            <a:endParaRPr sz="1800">
              <a:solidFill>
                <a:srgbClr val="53565A"/>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g18b3dbe1d05_1_0"/>
          <p:cNvSpPr txBox="1">
            <a:spLocks noGrp="1"/>
          </p:cNvSpPr>
          <p:nvPr>
            <p:ph type="title"/>
          </p:nvPr>
        </p:nvSpPr>
        <p:spPr>
          <a:xfrm>
            <a:off x="1420100" y="2078175"/>
            <a:ext cx="10134000" cy="2004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did the brown bear do wrong?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187f4b98c2b_1_6"/>
          <p:cNvSpPr txBox="1"/>
          <p:nvPr/>
        </p:nvSpPr>
        <p:spPr>
          <a:xfrm>
            <a:off x="599000" y="1813500"/>
            <a:ext cx="10525500" cy="14775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SzPts val="2800"/>
              <a:buFont typeface="Corbel"/>
              <a:buChar char="●"/>
            </a:pPr>
            <a:r>
              <a:rPr lang="en-US" sz="2800">
                <a:latin typeface="Corbel"/>
                <a:ea typeface="Corbel"/>
                <a:cs typeface="Corbel"/>
                <a:sym typeface="Corbel"/>
              </a:rPr>
              <a:t>The rules and guidelines that </a:t>
            </a:r>
            <a:r>
              <a:rPr lang="en-US" sz="2800" b="1">
                <a:solidFill>
                  <a:schemeClr val="dk2"/>
                </a:solidFill>
                <a:latin typeface="Corbel"/>
                <a:ea typeface="Corbel"/>
                <a:cs typeface="Corbel"/>
                <a:sym typeface="Corbel"/>
              </a:rPr>
              <a:t>you and/or your team</a:t>
            </a:r>
            <a:r>
              <a:rPr lang="en-US" sz="2800">
                <a:latin typeface="Corbel"/>
                <a:ea typeface="Corbel"/>
                <a:cs typeface="Corbel"/>
                <a:sym typeface="Corbel"/>
              </a:rPr>
              <a:t> set to manage the organization, collection, storage, preservation and access of </a:t>
            </a:r>
            <a:r>
              <a:rPr lang="en-US" sz="2800" b="1">
                <a:solidFill>
                  <a:schemeClr val="dk2"/>
                </a:solidFill>
                <a:latin typeface="Corbel"/>
                <a:ea typeface="Corbel"/>
                <a:cs typeface="Corbel"/>
                <a:sym typeface="Corbel"/>
              </a:rPr>
              <a:t>data</a:t>
            </a:r>
            <a:r>
              <a:rPr lang="en-US" sz="2800">
                <a:latin typeface="Corbel"/>
                <a:ea typeface="Corbel"/>
                <a:cs typeface="Corbel"/>
                <a:sym typeface="Corbel"/>
              </a:rPr>
              <a:t> generated from research.</a:t>
            </a:r>
            <a:endParaRPr sz="2800">
              <a:latin typeface="Corbel"/>
              <a:ea typeface="Corbel"/>
              <a:cs typeface="Corbel"/>
              <a:sym typeface="Corbel"/>
            </a:endParaRPr>
          </a:p>
        </p:txBody>
      </p:sp>
      <p:sp>
        <p:nvSpPr>
          <p:cNvPr id="1131" name="Google Shape;1131;g187f4b98c2b_1_6"/>
          <p:cNvSpPr txBox="1">
            <a:spLocks noGrp="1"/>
          </p:cNvSpPr>
          <p:nvPr>
            <p:ph type="title"/>
          </p:nvPr>
        </p:nvSpPr>
        <p:spPr>
          <a:xfrm>
            <a:off x="470650" y="609600"/>
            <a:ext cx="108168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t>What is data management and why is it important?</a:t>
            </a:r>
            <a:endParaRPr sz="4000"/>
          </a:p>
        </p:txBody>
      </p:sp>
      <p:sp>
        <p:nvSpPr>
          <p:cNvPr id="1132" name="Google Shape;1132;g187f4b98c2b_1_6"/>
          <p:cNvSpPr txBox="1"/>
          <p:nvPr/>
        </p:nvSpPr>
        <p:spPr>
          <a:xfrm>
            <a:off x="599000" y="3396625"/>
            <a:ext cx="11255100" cy="14775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Clr>
                <a:schemeClr val="dk1"/>
              </a:buClr>
              <a:buSzPts val="2800"/>
              <a:buFont typeface="Corbel"/>
              <a:buChar char="●"/>
            </a:pPr>
            <a:r>
              <a:rPr lang="en-US" sz="2800">
                <a:solidFill>
                  <a:schemeClr val="dk1"/>
                </a:solidFill>
                <a:latin typeface="Corbel"/>
                <a:ea typeface="Corbel"/>
                <a:cs typeface="Corbel"/>
                <a:sym typeface="Corbel"/>
              </a:rPr>
              <a:t>Managing your data effectively not only helps your research to be sound and </a:t>
            </a:r>
            <a:r>
              <a:rPr lang="en-US" sz="2800" b="1">
                <a:solidFill>
                  <a:schemeClr val="dk2"/>
                </a:solidFill>
                <a:latin typeface="Corbel"/>
                <a:ea typeface="Corbel"/>
                <a:cs typeface="Corbel"/>
                <a:sym typeface="Corbel"/>
              </a:rPr>
              <a:t>replicable</a:t>
            </a:r>
            <a:r>
              <a:rPr lang="en-US" sz="2800">
                <a:solidFill>
                  <a:schemeClr val="dk1"/>
                </a:solidFill>
                <a:latin typeface="Corbel"/>
                <a:ea typeface="Corbel"/>
                <a:cs typeface="Corbel"/>
                <a:sym typeface="Corbel"/>
              </a:rPr>
              <a:t>, but it can help to anticipate </a:t>
            </a:r>
            <a:r>
              <a:rPr lang="en-US" sz="2800" b="1">
                <a:solidFill>
                  <a:schemeClr val="accent1"/>
                </a:solidFill>
                <a:latin typeface="Corbel"/>
                <a:ea typeface="Corbel"/>
                <a:cs typeface="Corbel"/>
                <a:sym typeface="Corbel"/>
              </a:rPr>
              <a:t>potential problems</a:t>
            </a:r>
            <a:r>
              <a:rPr lang="en-US" sz="2800">
                <a:solidFill>
                  <a:schemeClr val="dk1"/>
                </a:solidFill>
                <a:latin typeface="Corbel"/>
                <a:ea typeface="Corbel"/>
                <a:cs typeface="Corbel"/>
                <a:sym typeface="Corbel"/>
              </a:rPr>
              <a:t> that can occur during the research process.</a:t>
            </a:r>
            <a:endParaRPr sz="2800">
              <a:latin typeface="Corbel"/>
              <a:ea typeface="Corbel"/>
              <a:cs typeface="Corbel"/>
              <a:sym typeface="Corbel"/>
            </a:endParaRPr>
          </a:p>
        </p:txBody>
      </p:sp>
      <p:sp>
        <p:nvSpPr>
          <p:cNvPr id="1133" name="Google Shape;1133;g187f4b98c2b_1_6"/>
          <p:cNvSpPr txBox="1"/>
          <p:nvPr/>
        </p:nvSpPr>
        <p:spPr>
          <a:xfrm>
            <a:off x="599000" y="4874125"/>
            <a:ext cx="9875400" cy="10467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Corbel"/>
              <a:buChar char="●"/>
            </a:pPr>
            <a:r>
              <a:rPr lang="en-US" sz="2800">
                <a:solidFill>
                  <a:schemeClr val="dk1"/>
                </a:solidFill>
                <a:latin typeface="Corbel"/>
                <a:ea typeface="Corbel"/>
                <a:cs typeface="Corbel"/>
                <a:sym typeface="Corbel"/>
              </a:rPr>
              <a:t>Ensure that your research meets the </a:t>
            </a:r>
            <a:r>
              <a:rPr lang="en-US" sz="2800" b="1">
                <a:solidFill>
                  <a:schemeClr val="dk2"/>
                </a:solidFill>
                <a:latin typeface="Corbel"/>
                <a:ea typeface="Corbel"/>
                <a:cs typeface="Corbel"/>
                <a:sym typeface="Corbel"/>
              </a:rPr>
              <a:t>requirements</a:t>
            </a:r>
            <a:r>
              <a:rPr lang="en-US" sz="2800">
                <a:solidFill>
                  <a:schemeClr val="dk1"/>
                </a:solidFill>
                <a:latin typeface="Corbel"/>
                <a:ea typeface="Corbel"/>
                <a:cs typeface="Corbel"/>
                <a:sym typeface="Corbel"/>
              </a:rPr>
              <a:t> set out by research </a:t>
            </a:r>
            <a:r>
              <a:rPr lang="en-US" sz="2800" b="1">
                <a:solidFill>
                  <a:schemeClr val="dk2"/>
                </a:solidFill>
                <a:latin typeface="Corbel"/>
                <a:ea typeface="Corbel"/>
                <a:cs typeface="Corbel"/>
                <a:sym typeface="Corbel"/>
              </a:rPr>
              <a:t>funders</a:t>
            </a:r>
            <a:r>
              <a:rPr lang="en-US" sz="2800">
                <a:solidFill>
                  <a:schemeClr val="dk1"/>
                </a:solidFill>
                <a:latin typeface="Corbel"/>
                <a:ea typeface="Corbel"/>
                <a:cs typeface="Corbel"/>
                <a:sym typeface="Corbel"/>
              </a:rPr>
              <a:t> and </a:t>
            </a:r>
            <a:r>
              <a:rPr lang="en-US" sz="2800" b="1">
                <a:solidFill>
                  <a:schemeClr val="dk2"/>
                </a:solidFill>
                <a:latin typeface="Corbel"/>
                <a:ea typeface="Corbel"/>
                <a:cs typeface="Corbel"/>
                <a:sym typeface="Corbel"/>
              </a:rPr>
              <a:t>publishers</a:t>
            </a:r>
            <a:r>
              <a:rPr lang="en-US" sz="2800">
                <a:solidFill>
                  <a:schemeClr val="dk1"/>
                </a:solidFill>
                <a:latin typeface="Corbel"/>
                <a:ea typeface="Corbel"/>
                <a:cs typeface="Corbel"/>
                <a:sym typeface="Corbel"/>
              </a:rPr>
              <a:t>.</a:t>
            </a:r>
            <a:endParaRPr>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animEffect transition="in" filter="fade">
                                      <p:cBhvr>
                                        <p:cTn id="7" dur="1000"/>
                                        <p:tgtEl>
                                          <p:spTgt spid="1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2"/>
                                        </p:tgtEl>
                                        <p:attrNameLst>
                                          <p:attrName>style.visibility</p:attrName>
                                        </p:attrNameLst>
                                      </p:cBhvr>
                                      <p:to>
                                        <p:strVal val="visible"/>
                                      </p:to>
                                    </p:set>
                                    <p:animEffect transition="in" filter="fade">
                                      <p:cBhvr>
                                        <p:cTn id="12" dur="1000"/>
                                        <p:tgtEl>
                                          <p:spTgt spid="11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3"/>
                                        </p:tgtEl>
                                        <p:attrNameLst>
                                          <p:attrName>style.visibility</p:attrName>
                                        </p:attrNameLst>
                                      </p:cBhvr>
                                      <p:to>
                                        <p:strVal val="visible"/>
                                      </p:to>
                                    </p:set>
                                    <p:animEffect transition="in" filter="fade">
                                      <p:cBhvr>
                                        <p:cTn id="17"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40" name="Google Shape;1140;g1858ab3ccb2_0_47"/>
          <p:cNvSpPr txBox="1">
            <a:spLocks noGrp="1"/>
          </p:cNvSpPr>
          <p:nvPr>
            <p:ph type="title"/>
          </p:nvPr>
        </p:nvSpPr>
        <p:spPr>
          <a:xfrm>
            <a:off x="47065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What is data?</a:t>
            </a:r>
            <a:endParaRPr dirty="0"/>
          </a:p>
        </p:txBody>
      </p:sp>
      <p:sp>
        <p:nvSpPr>
          <p:cNvPr id="1139" name="Google Shape;1139;g1858ab3ccb2_0_47">
            <a:extLst>
              <a:ext uri="{C183D7F6-B498-43B3-948B-1728B52AA6E4}">
                <adec:decorative xmlns:adec="http://schemas.microsoft.com/office/drawing/2017/decorative" val="1"/>
              </a:ext>
            </a:extLst>
          </p:cNvPr>
          <p:cNvSpPr/>
          <p:nvPr/>
        </p:nvSpPr>
        <p:spPr>
          <a:xfrm>
            <a:off x="574550" y="1845925"/>
            <a:ext cx="3656100" cy="2093700"/>
          </a:xfrm>
          <a:prstGeom prst="wedgeRectCallout">
            <a:avLst>
              <a:gd name="adj1" fmla="val -20833"/>
              <a:gd name="adj2" fmla="val 625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g1858ab3ccb2_0_47"/>
          <p:cNvSpPr txBox="1"/>
          <p:nvPr/>
        </p:nvSpPr>
        <p:spPr>
          <a:xfrm>
            <a:off x="642200" y="2029275"/>
            <a:ext cx="3591300" cy="17238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Clr>
                <a:schemeClr val="dk1"/>
              </a:buClr>
              <a:buSzPts val="1100"/>
              <a:buFont typeface="Arial"/>
              <a:buNone/>
            </a:pPr>
            <a:r>
              <a:rPr lang="en-US" sz="2500">
                <a:solidFill>
                  <a:schemeClr val="lt1"/>
                </a:solidFill>
                <a:latin typeface="Corbel"/>
                <a:ea typeface="Corbel"/>
                <a:cs typeface="Corbel"/>
                <a:sym typeface="Corbel"/>
              </a:rPr>
              <a:t>“Data” is any kind of raw information that we work with in order to learn something new</a:t>
            </a:r>
            <a:r>
              <a:rPr lang="en-US" sz="2500">
                <a:solidFill>
                  <a:schemeClr val="dk1"/>
                </a:solidFill>
                <a:latin typeface="Corbel"/>
                <a:ea typeface="Corbel"/>
                <a:cs typeface="Corbel"/>
                <a:sym typeface="Corbel"/>
              </a:rPr>
              <a:t>.</a:t>
            </a:r>
            <a:r>
              <a:rPr lang="en-US" sz="2300">
                <a:solidFill>
                  <a:schemeClr val="dk1"/>
                </a:solidFill>
                <a:latin typeface="Corbel"/>
                <a:ea typeface="Corbel"/>
                <a:cs typeface="Corbel"/>
                <a:sym typeface="Corbel"/>
              </a:rPr>
              <a:t> </a:t>
            </a:r>
            <a:endParaRPr sz="2100">
              <a:solidFill>
                <a:schemeClr val="dk1"/>
              </a:solidFill>
              <a:latin typeface="Corbel"/>
              <a:ea typeface="Corbel"/>
              <a:cs typeface="Corbel"/>
              <a:sym typeface="Corbel"/>
            </a:endParaRPr>
          </a:p>
        </p:txBody>
      </p:sp>
      <p:pic>
        <p:nvPicPr>
          <p:cNvPr id="3" name="Picture 2" descr="Circular icon with examples of data listed around it: interviews and surveys, numerical quantities, maps and GIS information, lab notes and field notes, sequencing data; microscopy data; lab data, and images and graphical information (MRIs, EKG).">
            <a:extLst>
              <a:ext uri="{FF2B5EF4-FFF2-40B4-BE49-F238E27FC236}">
                <a16:creationId xmlns:a16="http://schemas.microsoft.com/office/drawing/2014/main" id="{AA4F5175-63DF-1E12-3802-5C6362351CEB}"/>
              </a:ext>
            </a:extLst>
          </p:cNvPr>
          <p:cNvPicPr>
            <a:picLocks noChangeAspect="1"/>
          </p:cNvPicPr>
          <p:nvPr/>
        </p:nvPicPr>
        <p:blipFill>
          <a:blip r:embed="rId3"/>
          <a:stretch>
            <a:fillRect/>
          </a:stretch>
        </p:blipFill>
        <p:spPr>
          <a:xfrm>
            <a:off x="5138650" y="221320"/>
            <a:ext cx="6794500" cy="58793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858ab3ccb2_0_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Learning Objectives</a:t>
            </a:r>
            <a:endParaRPr/>
          </a:p>
        </p:txBody>
      </p:sp>
      <p:sp>
        <p:nvSpPr>
          <p:cNvPr id="297" name="Google Shape;297;g1858ab3ccb2_0_6"/>
          <p:cNvSpPr txBox="1">
            <a:spLocks noGrp="1"/>
          </p:cNvSpPr>
          <p:nvPr>
            <p:ph type="body" idx="1"/>
          </p:nvPr>
        </p:nvSpPr>
        <p:spPr>
          <a:xfrm>
            <a:off x="1143000" y="1752600"/>
            <a:ext cx="9873000" cy="4038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Clr>
                <a:schemeClr val="dk1"/>
              </a:buClr>
              <a:buSzPts val="1100"/>
              <a:buFont typeface="Arial"/>
              <a:buNone/>
            </a:pPr>
            <a:r>
              <a:rPr lang="en-US" sz="3000" dirty="0"/>
              <a:t>By the end of this Immersion Workshop, you should be able to:</a:t>
            </a:r>
            <a:endParaRPr sz="3000" dirty="0"/>
          </a:p>
          <a:p>
            <a:pPr marL="457200" lvl="0" indent="-419100" algn="l" rtl="0">
              <a:spcBef>
                <a:spcPts val="1400"/>
              </a:spcBef>
              <a:spcAft>
                <a:spcPts val="0"/>
              </a:spcAft>
              <a:buSzPts val="3000"/>
              <a:buChar char="•"/>
            </a:pPr>
            <a:r>
              <a:rPr lang="en-US" sz="3000" dirty="0"/>
              <a:t>Communicate the NIH DMSP policy in language that researchers, fellow librarians, or leadership at your institution will understand</a:t>
            </a:r>
            <a:endParaRPr sz="3000" dirty="0"/>
          </a:p>
          <a:p>
            <a:pPr marL="457200" lvl="0" indent="-419100" algn="l" rtl="0">
              <a:spcBef>
                <a:spcPts val="0"/>
              </a:spcBef>
              <a:spcAft>
                <a:spcPts val="0"/>
              </a:spcAft>
              <a:buSzPts val="3000"/>
              <a:buChar char="•"/>
            </a:pPr>
            <a:r>
              <a:rPr lang="en-US" sz="3000" dirty="0"/>
              <a:t>Provide guidance for researchers on how to approach each section of a DMSP</a:t>
            </a:r>
            <a:endParaRPr sz="3000" dirty="0"/>
          </a:p>
          <a:p>
            <a:pPr marL="457200" lvl="0" indent="-419100" algn="l" rtl="0">
              <a:spcBef>
                <a:spcPts val="0"/>
              </a:spcBef>
              <a:spcAft>
                <a:spcPts val="0"/>
              </a:spcAft>
              <a:buSzPts val="3000"/>
              <a:buChar char="•"/>
            </a:pPr>
            <a:r>
              <a:rPr lang="en-US" sz="3000" dirty="0"/>
              <a:t>Provide a general critique of a DMSP written by a researcher</a:t>
            </a:r>
            <a:endParaRPr sz="3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18b3dbe1d05_1_7"/>
          <p:cNvSpPr txBox="1">
            <a:spLocks noGrp="1"/>
          </p:cNvSpPr>
          <p:nvPr>
            <p:ph type="title"/>
          </p:nvPr>
        </p:nvSpPr>
        <p:spPr>
          <a:xfrm>
            <a:off x="709025" y="609600"/>
            <a:ext cx="108801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does NIH define data?</a:t>
            </a:r>
            <a:endParaRPr/>
          </a:p>
        </p:txBody>
      </p:sp>
      <p:sp>
        <p:nvSpPr>
          <p:cNvPr id="1159" name="Google Shape;1159;g18b3dbe1d05_1_7"/>
          <p:cNvSpPr txBox="1">
            <a:spLocks noGrp="1"/>
          </p:cNvSpPr>
          <p:nvPr>
            <p:ph type="body" idx="1"/>
          </p:nvPr>
        </p:nvSpPr>
        <p:spPr>
          <a:xfrm>
            <a:off x="613200" y="1813500"/>
            <a:ext cx="10965600" cy="1758000"/>
          </a:xfrm>
          <a:prstGeom prst="rect">
            <a:avLst/>
          </a:prstGeom>
        </p:spPr>
        <p:txBody>
          <a:bodyPr spcFirstLastPara="1" wrap="square" lIns="91425" tIns="45700" rIns="91425" bIns="45700" anchor="t" anchorCtr="0">
            <a:noAutofit/>
          </a:bodyPr>
          <a:lstStyle/>
          <a:p>
            <a:pPr marL="457200" lvl="0" indent="-375770" algn="l" rtl="0">
              <a:lnSpc>
                <a:spcPct val="115000"/>
              </a:lnSpc>
              <a:spcBef>
                <a:spcPts val="1200"/>
              </a:spcBef>
              <a:spcAft>
                <a:spcPts val="0"/>
              </a:spcAft>
              <a:buClr>
                <a:srgbClr val="333333"/>
              </a:buClr>
              <a:buSzPts val="2318"/>
              <a:buChar char="•"/>
            </a:pPr>
            <a:r>
              <a:rPr lang="en-US" sz="2317">
                <a:solidFill>
                  <a:srgbClr val="333333"/>
                </a:solidFill>
              </a:rPr>
              <a:t>NIH defines </a:t>
            </a:r>
            <a:r>
              <a:rPr lang="en-US" sz="2317" b="1">
                <a:solidFill>
                  <a:srgbClr val="333333"/>
                </a:solidFill>
              </a:rPr>
              <a:t>Scientific Data</a:t>
            </a:r>
            <a:r>
              <a:rPr lang="en-US" sz="2317">
                <a:solidFill>
                  <a:srgbClr val="333333"/>
                </a:solidFill>
              </a:rPr>
              <a:t> as:</a:t>
            </a:r>
            <a:endParaRPr sz="2317">
              <a:solidFill>
                <a:srgbClr val="333333"/>
              </a:solidFill>
            </a:endParaRPr>
          </a:p>
          <a:p>
            <a:pPr marL="914400" lvl="1" indent="-375770" algn="l" rtl="0">
              <a:lnSpc>
                <a:spcPct val="115000"/>
              </a:lnSpc>
              <a:spcBef>
                <a:spcPts val="0"/>
              </a:spcBef>
              <a:spcAft>
                <a:spcPts val="0"/>
              </a:spcAft>
              <a:buClr>
                <a:srgbClr val="333333"/>
              </a:buClr>
              <a:buSzPts val="2318"/>
              <a:buChar char="•"/>
            </a:pPr>
            <a:r>
              <a:rPr lang="en-US" sz="2317" i="1">
                <a:solidFill>
                  <a:srgbClr val="333333"/>
                </a:solidFill>
                <a:highlight>
                  <a:schemeClr val="lt1"/>
                </a:highlight>
              </a:rPr>
              <a:t>data commonly accepted in the scientific community as of sufficient quality to validate and replicate research findings, regardless of whether the data are used to support scholarly publications.</a:t>
            </a:r>
            <a:endParaRPr sz="2317" i="1">
              <a:solidFill>
                <a:srgbClr val="333333"/>
              </a:solidFill>
              <a:highlight>
                <a:schemeClr val="lt1"/>
              </a:highlight>
            </a:endParaRPr>
          </a:p>
          <a:p>
            <a:pPr marL="457200" lvl="0" indent="0" algn="l" rtl="0">
              <a:lnSpc>
                <a:spcPct val="115000"/>
              </a:lnSpc>
              <a:spcBef>
                <a:spcPts val="0"/>
              </a:spcBef>
              <a:spcAft>
                <a:spcPts val="0"/>
              </a:spcAft>
              <a:buNone/>
            </a:pPr>
            <a:endParaRPr/>
          </a:p>
        </p:txBody>
      </p:sp>
      <p:sp>
        <p:nvSpPr>
          <p:cNvPr id="1160" name="Google Shape;1160;g18b3dbe1d05_1_7"/>
          <p:cNvSpPr txBox="1"/>
          <p:nvPr/>
        </p:nvSpPr>
        <p:spPr>
          <a:xfrm>
            <a:off x="709025" y="3664675"/>
            <a:ext cx="10798200" cy="8073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1200"/>
              </a:spcBef>
              <a:spcAft>
                <a:spcPts val="0"/>
              </a:spcAft>
              <a:buClr>
                <a:srgbClr val="333333"/>
              </a:buClr>
              <a:buSzPts val="2300"/>
              <a:buFont typeface="Corbel"/>
              <a:buChar char="●"/>
            </a:pPr>
            <a:r>
              <a:rPr lang="en-US" sz="2300" b="1">
                <a:solidFill>
                  <a:srgbClr val="333333"/>
                </a:solidFill>
                <a:highlight>
                  <a:schemeClr val="lt1"/>
                </a:highlight>
                <a:latin typeface="Corbel"/>
                <a:ea typeface="Corbel"/>
                <a:cs typeface="Corbel"/>
                <a:sym typeface="Corbel"/>
              </a:rPr>
              <a:t>Scientific data</a:t>
            </a:r>
            <a:r>
              <a:rPr lang="en-US" sz="2300">
                <a:solidFill>
                  <a:srgbClr val="333333"/>
                </a:solidFill>
                <a:highlight>
                  <a:schemeClr val="lt1"/>
                </a:highlight>
                <a:latin typeface="Corbel"/>
                <a:ea typeface="Corbel"/>
                <a:cs typeface="Corbel"/>
                <a:sym typeface="Corbel"/>
              </a:rPr>
              <a:t> includes any data needed to validate and replicate research findings.</a:t>
            </a:r>
            <a:endParaRPr sz="2300">
              <a:solidFill>
                <a:srgbClr val="333333"/>
              </a:solidFill>
              <a:highlight>
                <a:schemeClr val="lt1"/>
              </a:highlight>
              <a:latin typeface="Corbel"/>
              <a:ea typeface="Corbel"/>
              <a:cs typeface="Corbel"/>
              <a:sym typeface="Corbel"/>
            </a:endParaRPr>
          </a:p>
          <a:p>
            <a:pPr marL="0" lvl="0" indent="0" algn="l" rtl="0">
              <a:lnSpc>
                <a:spcPct val="115000"/>
              </a:lnSpc>
              <a:spcBef>
                <a:spcPts val="0"/>
              </a:spcBef>
              <a:spcAft>
                <a:spcPts val="0"/>
              </a:spcAft>
              <a:buNone/>
            </a:pPr>
            <a:endParaRPr>
              <a:latin typeface="Corbel"/>
              <a:ea typeface="Corbel"/>
              <a:cs typeface="Corbel"/>
              <a:sym typeface="Corbel"/>
            </a:endParaRPr>
          </a:p>
        </p:txBody>
      </p:sp>
      <p:sp>
        <p:nvSpPr>
          <p:cNvPr id="1161" name="Google Shape;1161;g18b3dbe1d05_1_7"/>
          <p:cNvSpPr txBox="1"/>
          <p:nvPr/>
        </p:nvSpPr>
        <p:spPr>
          <a:xfrm>
            <a:off x="709025" y="4340175"/>
            <a:ext cx="10454700" cy="17601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orbel"/>
              <a:buChar char="●"/>
            </a:pPr>
            <a:r>
              <a:rPr lang="en-US" sz="2300">
                <a:solidFill>
                  <a:schemeClr val="dk1"/>
                </a:solidFill>
                <a:latin typeface="Corbel"/>
                <a:ea typeface="Corbel"/>
                <a:cs typeface="Corbel"/>
                <a:sym typeface="Corbel"/>
              </a:rPr>
              <a:t>Scientific data does </a:t>
            </a:r>
            <a:r>
              <a:rPr lang="en-US" sz="2300" b="1" u="sng">
                <a:solidFill>
                  <a:schemeClr val="dk1"/>
                </a:solidFill>
                <a:latin typeface="Corbel"/>
                <a:ea typeface="Corbel"/>
                <a:cs typeface="Corbel"/>
                <a:sym typeface="Corbel"/>
              </a:rPr>
              <a:t>not</a:t>
            </a:r>
            <a:r>
              <a:rPr lang="en-US" sz="2300">
                <a:solidFill>
                  <a:schemeClr val="dk1"/>
                </a:solidFill>
                <a:latin typeface="Corbel"/>
                <a:ea typeface="Corbel"/>
                <a:cs typeface="Corbel"/>
                <a:sym typeface="Corbel"/>
              </a:rPr>
              <a:t> include laboratory notebooks, preliminary analyses, completed case report forms, drafts of scientific papers, plans for future research, peer reviews, communications with colleagues, or physical objects such as laboratory specimens.</a:t>
            </a:r>
            <a:endParaRPr sz="1500">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9"/>
                                        </p:tgtEl>
                                        <p:attrNameLst>
                                          <p:attrName>style.visibility</p:attrName>
                                        </p:attrNameLst>
                                      </p:cBhvr>
                                      <p:to>
                                        <p:strVal val="visible"/>
                                      </p:to>
                                    </p:set>
                                    <p:animEffect transition="in" filter="fade">
                                      <p:cBhvr>
                                        <p:cTn id="7" dur="1000"/>
                                        <p:tgtEl>
                                          <p:spTgt spid="1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1000"/>
                                        <p:tgtEl>
                                          <p:spTgt spid="1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1"/>
                                        </p:tgtEl>
                                        <p:attrNameLst>
                                          <p:attrName>style.visibility</p:attrName>
                                        </p:attrNameLst>
                                      </p:cBhvr>
                                      <p:to>
                                        <p:strVal val="visible"/>
                                      </p:to>
                                    </p:set>
                                    <p:animEffect transition="in" filter="fade">
                                      <p:cBhvr>
                                        <p:cTn id="17" dur="1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g187f4b98c2b_0_95" descr="Picture of a colorful wheel depicting the research data lifecycle, with segments marked as Plan and Design, Collect and Create, Analyze and Collaborate, Evaluate and Archive, Share and Disseminate, and Access and Reuse"/>
          <p:cNvPicPr preferRelativeResize="0"/>
          <p:nvPr/>
        </p:nvPicPr>
        <p:blipFill rotWithShape="1">
          <a:blip r:embed="rId3">
            <a:alphaModFix/>
          </a:blip>
          <a:srcRect l="11012" t="9991" r="10887" b="11336"/>
          <a:stretch/>
        </p:blipFill>
        <p:spPr>
          <a:xfrm>
            <a:off x="6372275" y="321150"/>
            <a:ext cx="5412300" cy="5452200"/>
          </a:xfrm>
          <a:prstGeom prst="ellipse">
            <a:avLst/>
          </a:prstGeom>
          <a:noFill/>
          <a:ln>
            <a:noFill/>
          </a:ln>
        </p:spPr>
      </p:pic>
      <p:sp>
        <p:nvSpPr>
          <p:cNvPr id="1168" name="Google Shape;1168;g187f4b98c2b_0_95"/>
          <p:cNvSpPr txBox="1">
            <a:spLocks noGrp="1"/>
          </p:cNvSpPr>
          <p:nvPr>
            <p:ph type="title"/>
          </p:nvPr>
        </p:nvSpPr>
        <p:spPr>
          <a:xfrm>
            <a:off x="788475" y="6218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Research Data Lifecycle</a:t>
            </a:r>
            <a:endParaRPr dirty="0"/>
          </a:p>
        </p:txBody>
      </p:sp>
      <p:sp>
        <p:nvSpPr>
          <p:cNvPr id="1169" name="Google Shape;1169;g187f4b98c2b_0_95"/>
          <p:cNvSpPr txBox="1"/>
          <p:nvPr/>
        </p:nvSpPr>
        <p:spPr>
          <a:xfrm>
            <a:off x="4181400" y="4843275"/>
            <a:ext cx="2587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Research Data Lifecycle by LMA Research Data Management Group </a:t>
            </a:r>
            <a:endParaRPr/>
          </a:p>
        </p:txBody>
      </p:sp>
      <p:pic>
        <p:nvPicPr>
          <p:cNvPr id="1170" name="Google Shape;1170;g187f4b98c2b_0_95" descr="Creative Commons copyright logo"/>
          <p:cNvPicPr preferRelativeResize="0"/>
          <p:nvPr/>
        </p:nvPicPr>
        <p:blipFill>
          <a:blip r:embed="rId4">
            <a:alphaModFix/>
          </a:blip>
          <a:stretch>
            <a:fillRect/>
          </a:stretch>
        </p:blipFill>
        <p:spPr>
          <a:xfrm>
            <a:off x="6005113" y="5248771"/>
            <a:ext cx="1213824" cy="425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g18b3dbe1d05_1_18" descr="Colorful wheel illustration depicting different stages of research data lifecycle"/>
          <p:cNvPicPr preferRelativeResize="0"/>
          <p:nvPr/>
        </p:nvPicPr>
        <p:blipFill>
          <a:blip r:embed="rId3">
            <a:alphaModFix/>
          </a:blip>
          <a:stretch>
            <a:fillRect/>
          </a:stretch>
        </p:blipFill>
        <p:spPr>
          <a:xfrm>
            <a:off x="3241650" y="378675"/>
            <a:ext cx="5737475" cy="5737475"/>
          </a:xfrm>
          <a:prstGeom prst="rect">
            <a:avLst/>
          </a:prstGeom>
          <a:noFill/>
          <a:ln>
            <a:noFill/>
          </a:ln>
        </p:spPr>
      </p:pic>
      <p:sp>
        <p:nvSpPr>
          <p:cNvPr id="1179" name="Google Shape;1179;g18b3dbe1d05_1_18"/>
          <p:cNvSpPr txBox="1"/>
          <p:nvPr/>
        </p:nvSpPr>
        <p:spPr>
          <a:xfrm>
            <a:off x="9221875" y="1153075"/>
            <a:ext cx="2139300" cy="87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sz="2100" b="1">
                <a:solidFill>
                  <a:srgbClr val="333333"/>
                </a:solidFill>
                <a:latin typeface="Corbel"/>
                <a:ea typeface="Corbel"/>
                <a:cs typeface="Corbel"/>
                <a:sym typeface="Corbel"/>
              </a:rPr>
              <a:t>Element 1: Data type</a:t>
            </a:r>
            <a:endParaRPr sz="1600">
              <a:latin typeface="Corbel"/>
              <a:ea typeface="Corbel"/>
              <a:cs typeface="Corbel"/>
              <a:sym typeface="Corbel"/>
            </a:endParaRPr>
          </a:p>
        </p:txBody>
      </p:sp>
      <p:sp>
        <p:nvSpPr>
          <p:cNvPr id="1180" name="Google Shape;1180;g18b3dbe1d05_1_18"/>
          <p:cNvSpPr txBox="1"/>
          <p:nvPr/>
        </p:nvSpPr>
        <p:spPr>
          <a:xfrm>
            <a:off x="8589775" y="4779800"/>
            <a:ext cx="3000000" cy="1251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000"/>
              </a:spcAft>
              <a:buNone/>
            </a:pPr>
            <a:r>
              <a:rPr lang="en-US" sz="2100" b="1">
                <a:solidFill>
                  <a:srgbClr val="333333"/>
                </a:solidFill>
                <a:latin typeface="Corbel"/>
                <a:ea typeface="Corbel"/>
                <a:cs typeface="Corbel"/>
                <a:sym typeface="Corbel"/>
              </a:rPr>
              <a:t>Element 2. Related tools, software, and/or code</a:t>
            </a:r>
            <a:endParaRPr sz="1600"/>
          </a:p>
        </p:txBody>
      </p:sp>
      <p:sp>
        <p:nvSpPr>
          <p:cNvPr id="1181" name="Google Shape;1181;g18b3dbe1d05_1_18"/>
          <p:cNvSpPr txBox="1"/>
          <p:nvPr/>
        </p:nvSpPr>
        <p:spPr>
          <a:xfrm>
            <a:off x="9010650" y="3118075"/>
            <a:ext cx="3000000" cy="879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000"/>
              </a:spcAft>
              <a:buNone/>
            </a:pPr>
            <a:r>
              <a:rPr lang="en-US" sz="2100" b="1">
                <a:solidFill>
                  <a:srgbClr val="333333"/>
                </a:solidFill>
                <a:latin typeface="Corbel"/>
                <a:ea typeface="Corbel"/>
                <a:cs typeface="Corbel"/>
                <a:sym typeface="Corbel"/>
              </a:rPr>
              <a:t>Element 3.Data standards</a:t>
            </a:r>
            <a:endParaRPr sz="1600"/>
          </a:p>
        </p:txBody>
      </p:sp>
      <p:sp>
        <p:nvSpPr>
          <p:cNvPr id="1182" name="Google Shape;1182;g18b3dbe1d05_1_18"/>
          <p:cNvSpPr txBox="1"/>
          <p:nvPr/>
        </p:nvSpPr>
        <p:spPr>
          <a:xfrm>
            <a:off x="775050" y="4278600"/>
            <a:ext cx="30000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sz="2000" b="1">
                <a:solidFill>
                  <a:srgbClr val="333333"/>
                </a:solidFill>
                <a:latin typeface="Corbel"/>
                <a:ea typeface="Corbel"/>
                <a:cs typeface="Corbel"/>
                <a:sym typeface="Corbel"/>
              </a:rPr>
              <a:t>Element 4: Data preservation, access, and associated timelines</a:t>
            </a:r>
            <a:endParaRPr sz="1500"/>
          </a:p>
        </p:txBody>
      </p:sp>
      <p:sp>
        <p:nvSpPr>
          <p:cNvPr id="1183" name="Google Shape;1183;g18b3dbe1d05_1_18"/>
          <p:cNvSpPr txBox="1">
            <a:spLocks noGrp="1"/>
          </p:cNvSpPr>
          <p:nvPr>
            <p:ph type="title"/>
          </p:nvPr>
        </p:nvSpPr>
        <p:spPr>
          <a:xfrm>
            <a:off x="0" y="319950"/>
            <a:ext cx="8353500" cy="4746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Elements </a:t>
            </a:r>
            <a:endParaRPr dirty="0"/>
          </a:p>
          <a:p>
            <a:pPr marL="0" lvl="0" indent="0" algn="l" rtl="0">
              <a:spcBef>
                <a:spcPts val="0"/>
              </a:spcBef>
              <a:spcAft>
                <a:spcPts val="0"/>
              </a:spcAft>
              <a:buNone/>
            </a:pPr>
            <a:r>
              <a:rPr lang="en-US" dirty="0"/>
              <a:t>of a DMSP</a:t>
            </a:r>
            <a:endParaRPr dirty="0"/>
          </a:p>
        </p:txBody>
      </p:sp>
      <p:sp>
        <p:nvSpPr>
          <p:cNvPr id="1184" name="Google Shape;1184;g18b3dbe1d05_1_18"/>
          <p:cNvSpPr txBox="1"/>
          <p:nvPr/>
        </p:nvSpPr>
        <p:spPr>
          <a:xfrm>
            <a:off x="409850" y="2349175"/>
            <a:ext cx="3000000" cy="1200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000"/>
              </a:spcAft>
              <a:buNone/>
            </a:pPr>
            <a:r>
              <a:rPr lang="en-US" sz="2000" b="1">
                <a:solidFill>
                  <a:srgbClr val="333333"/>
                </a:solidFill>
                <a:latin typeface="Corbel"/>
                <a:ea typeface="Corbel"/>
                <a:cs typeface="Corbel"/>
                <a:sym typeface="Corbel"/>
              </a:rPr>
              <a:t>Element 5: Access, distribution, or reuse considerations</a:t>
            </a:r>
            <a:endParaRPr sz="1500"/>
          </a:p>
        </p:txBody>
      </p:sp>
      <p:sp>
        <p:nvSpPr>
          <p:cNvPr id="1185" name="Google Shape;1185;g18b3dbe1d05_1_18"/>
          <p:cNvSpPr txBox="1"/>
          <p:nvPr/>
        </p:nvSpPr>
        <p:spPr>
          <a:xfrm>
            <a:off x="2395625" y="25450"/>
            <a:ext cx="6087900" cy="813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000"/>
              </a:spcAft>
              <a:buNone/>
            </a:pPr>
            <a:r>
              <a:rPr lang="en-US" sz="1900" b="1">
                <a:solidFill>
                  <a:srgbClr val="333333"/>
                </a:solidFill>
                <a:latin typeface="Corbel"/>
                <a:ea typeface="Corbel"/>
                <a:cs typeface="Corbel"/>
                <a:sym typeface="Corbel"/>
              </a:rPr>
              <a:t>Element 6:  Oversight of data management and sharing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9"/>
                                        </p:tgtEl>
                                        <p:attrNameLst>
                                          <p:attrName>style.visibility</p:attrName>
                                        </p:attrNameLst>
                                      </p:cBhvr>
                                      <p:to>
                                        <p:strVal val="visible"/>
                                      </p:to>
                                    </p:set>
                                    <p:animEffect transition="in" filter="fade">
                                      <p:cBhvr>
                                        <p:cTn id="7" dur="1000"/>
                                        <p:tgtEl>
                                          <p:spTgt spid="11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0"/>
                                        </p:tgtEl>
                                        <p:attrNameLst>
                                          <p:attrName>style.visibility</p:attrName>
                                        </p:attrNameLst>
                                      </p:cBhvr>
                                      <p:to>
                                        <p:strVal val="visible"/>
                                      </p:to>
                                    </p:set>
                                    <p:animEffect transition="in" filter="fade">
                                      <p:cBhvr>
                                        <p:cTn id="12" dur="1000"/>
                                        <p:tgtEl>
                                          <p:spTgt spid="1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1"/>
                                        </p:tgtEl>
                                        <p:attrNameLst>
                                          <p:attrName>style.visibility</p:attrName>
                                        </p:attrNameLst>
                                      </p:cBhvr>
                                      <p:to>
                                        <p:strVal val="visible"/>
                                      </p:to>
                                    </p:set>
                                    <p:animEffect transition="in" filter="fade">
                                      <p:cBhvr>
                                        <p:cTn id="17" dur="1400"/>
                                        <p:tgtEl>
                                          <p:spTgt spid="11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2"/>
                                        </p:tgtEl>
                                        <p:attrNameLst>
                                          <p:attrName>style.visibility</p:attrName>
                                        </p:attrNameLst>
                                      </p:cBhvr>
                                      <p:to>
                                        <p:strVal val="visible"/>
                                      </p:to>
                                    </p:set>
                                    <p:animEffect transition="in" filter="fade">
                                      <p:cBhvr>
                                        <p:cTn id="22" dur="1300"/>
                                        <p:tgtEl>
                                          <p:spTgt spid="11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4"/>
                                        </p:tgtEl>
                                        <p:attrNameLst>
                                          <p:attrName>style.visibility</p:attrName>
                                        </p:attrNameLst>
                                      </p:cBhvr>
                                      <p:to>
                                        <p:strVal val="visible"/>
                                      </p:to>
                                    </p:set>
                                    <p:animEffect transition="in" filter="fade">
                                      <p:cBhvr>
                                        <p:cTn id="27" dur="1000"/>
                                        <p:tgtEl>
                                          <p:spTgt spid="11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5"/>
                                        </p:tgtEl>
                                        <p:attrNameLst>
                                          <p:attrName>style.visibility</p:attrName>
                                        </p:attrNameLst>
                                      </p:cBhvr>
                                      <p:to>
                                        <p:strVal val="visible"/>
                                      </p:to>
                                    </p:set>
                                    <p:animEffect transition="in" filter="fade">
                                      <p:cBhvr>
                                        <p:cTn id="32" dur="1500"/>
                                        <p:tgtEl>
                                          <p:spTgt spid="1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1a20c08e4fc_0_12"/>
          <p:cNvSpPr txBox="1">
            <a:spLocks noGrp="1"/>
          </p:cNvSpPr>
          <p:nvPr>
            <p:ph type="title"/>
          </p:nvPr>
        </p:nvSpPr>
        <p:spPr>
          <a:xfrm>
            <a:off x="1143000" y="1097280"/>
            <a:ext cx="39318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1. Data Type</a:t>
            </a:r>
            <a:endParaRPr dirty="0"/>
          </a:p>
        </p:txBody>
      </p:sp>
      <p:pic>
        <p:nvPicPr>
          <p:cNvPr id="1193" name="Google Shape;1193;g1a20c08e4fc_0_12" descr="Blue logo of computer disk"/>
          <p:cNvPicPr preferRelativeResize="0"/>
          <p:nvPr/>
        </p:nvPicPr>
        <p:blipFill>
          <a:blip r:embed="rId3">
            <a:alphaModFix/>
          </a:blip>
          <a:stretch>
            <a:fillRect/>
          </a:stretch>
        </p:blipFill>
        <p:spPr>
          <a:xfrm>
            <a:off x="1748123" y="2932375"/>
            <a:ext cx="2135126" cy="2135126"/>
          </a:xfrm>
          <a:prstGeom prst="rect">
            <a:avLst/>
          </a:prstGeom>
          <a:noFill/>
          <a:ln>
            <a:noFill/>
          </a:ln>
        </p:spPr>
      </p:pic>
      <p:sp>
        <p:nvSpPr>
          <p:cNvPr id="1192" name="Google Shape;1192;g1a20c08e4fc_0_12"/>
          <p:cNvSpPr txBox="1"/>
          <p:nvPr/>
        </p:nvSpPr>
        <p:spPr>
          <a:xfrm>
            <a:off x="5427725" y="1063550"/>
            <a:ext cx="6087900" cy="381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Be familiar with the </a:t>
            </a:r>
            <a:r>
              <a:rPr lang="en-US" sz="2200" b="1">
                <a:solidFill>
                  <a:schemeClr val="dk1"/>
                </a:solidFill>
                <a:latin typeface="Corbel"/>
                <a:ea typeface="Corbel"/>
                <a:cs typeface="Corbel"/>
                <a:sym typeface="Corbel"/>
              </a:rPr>
              <a:t>data types</a:t>
            </a:r>
            <a:r>
              <a:rPr lang="en-US" sz="2200">
                <a:solidFill>
                  <a:schemeClr val="dk1"/>
                </a:solidFill>
                <a:latin typeface="Corbel"/>
                <a:ea typeface="Corbel"/>
                <a:cs typeface="Corbel"/>
                <a:sym typeface="Corbel"/>
              </a:rPr>
              <a:t> being produced at your institution </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Know basic information about the </a:t>
            </a:r>
            <a:r>
              <a:rPr lang="en-US" sz="2200" b="1">
                <a:solidFill>
                  <a:schemeClr val="dk1"/>
                </a:solidFill>
                <a:latin typeface="Corbel"/>
                <a:ea typeface="Corbel"/>
                <a:cs typeface="Corbel"/>
                <a:sym typeface="Corbel"/>
              </a:rPr>
              <a:t>file types and file sizes</a:t>
            </a:r>
            <a:br>
              <a:rPr lang="en-US" sz="2200" b="1">
                <a:solidFill>
                  <a:schemeClr val="dk1"/>
                </a:solidFill>
                <a:latin typeface="Corbel"/>
                <a:ea typeface="Corbel"/>
                <a:cs typeface="Corbel"/>
                <a:sym typeface="Corbel"/>
              </a:rPr>
            </a:br>
            <a:endParaRPr sz="2200">
              <a:solidFill>
                <a:schemeClr val="dk1"/>
              </a:solidFill>
              <a:latin typeface="Corbel"/>
              <a:ea typeface="Corbel"/>
              <a:cs typeface="Corbel"/>
              <a:sym typeface="Corbel"/>
            </a:endParaRPr>
          </a:p>
          <a:p>
            <a:pPr marL="0" lvl="0" indent="0" algn="l" rtl="0">
              <a:lnSpc>
                <a:spcPct val="115000"/>
              </a:lnSpc>
              <a:spcBef>
                <a:spcPts val="200"/>
              </a:spcBef>
              <a:spcAft>
                <a:spcPts val="0"/>
              </a:spcAft>
              <a:buNone/>
            </a:pPr>
            <a:r>
              <a:rPr lang="en-US" sz="2200" u="sng">
                <a:solidFill>
                  <a:schemeClr val="accent2"/>
                </a:solidFill>
                <a:latin typeface="Corbel"/>
                <a:ea typeface="Corbel"/>
                <a:cs typeface="Corbel"/>
                <a:sym typeface="Corbel"/>
                <a:hlinkClick r:id="rId4">
                  <a:extLst>
                    <a:ext uri="{A12FA001-AC4F-418D-AE19-62706E023703}">
                      <ahyp:hlinkClr xmlns:ahyp="http://schemas.microsoft.com/office/drawing/2018/hyperlinkcolor" val="tx"/>
                    </a:ext>
                  </a:extLst>
                </a:hlinkClick>
              </a:rPr>
              <a:t>Data Curation Primers </a:t>
            </a:r>
            <a:r>
              <a:rPr lang="en-US" sz="2200">
                <a:solidFill>
                  <a:schemeClr val="dk1"/>
                </a:solidFill>
                <a:latin typeface="Corbel"/>
                <a:ea typeface="Corbel"/>
                <a:cs typeface="Corbel"/>
                <a:sym typeface="Corbel"/>
              </a:rPr>
              <a:t>&amp; </a:t>
            </a:r>
            <a:r>
              <a:rPr lang="en-US" sz="2200" u="sng">
                <a:solidFill>
                  <a:schemeClr val="accent2"/>
                </a:solidFill>
                <a:latin typeface="Corbel"/>
                <a:ea typeface="Corbel"/>
                <a:cs typeface="Corbel"/>
                <a:sym typeface="Corbel"/>
                <a:hlinkClick r:id="rId5">
                  <a:extLst>
                    <a:ext uri="{A12FA001-AC4F-418D-AE19-62706E023703}">
                      <ahyp:hlinkClr xmlns:ahyp="http://schemas.microsoft.com/office/drawing/2018/hyperlinkcolor" val="tx"/>
                    </a:ext>
                  </a:extLst>
                </a:hlinkClick>
              </a:rPr>
              <a:t>NCDS Data Glossary</a:t>
            </a:r>
            <a:r>
              <a:rPr lang="en-US" sz="2200" u="sng">
                <a:solidFill>
                  <a:schemeClr val="hlink"/>
                </a:solidFill>
                <a:latin typeface="Corbel"/>
                <a:ea typeface="Corbel"/>
                <a:cs typeface="Corbel"/>
                <a:sym typeface="Corbel"/>
                <a:hlinkClick r:id="rId5"/>
              </a:rPr>
              <a:t> </a:t>
            </a:r>
            <a:endParaRPr sz="2200">
              <a:latin typeface="Corbel"/>
              <a:ea typeface="Corbel"/>
              <a:cs typeface="Corbel"/>
              <a:sym typeface="Corbe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g1a20c08e4fc_0_21"/>
          <p:cNvSpPr txBox="1">
            <a:spLocks noGrp="1"/>
          </p:cNvSpPr>
          <p:nvPr>
            <p:ph type="title"/>
          </p:nvPr>
        </p:nvSpPr>
        <p:spPr>
          <a:xfrm>
            <a:off x="685800" y="1097275"/>
            <a:ext cx="52383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2. Software / Code</a:t>
            </a:r>
            <a:endParaRPr dirty="0"/>
          </a:p>
        </p:txBody>
      </p:sp>
      <p:pic>
        <p:nvPicPr>
          <p:cNvPr id="1201" name="Google Shape;1201;g1a20c08e4fc_0_21" descr="Blue icon of computer screen"/>
          <p:cNvPicPr preferRelativeResize="0"/>
          <p:nvPr/>
        </p:nvPicPr>
        <p:blipFill rotWithShape="1">
          <a:blip r:embed="rId3">
            <a:alphaModFix/>
          </a:blip>
          <a:srcRect/>
          <a:stretch/>
        </p:blipFill>
        <p:spPr>
          <a:xfrm>
            <a:off x="1748123" y="2932375"/>
            <a:ext cx="2135126" cy="2135126"/>
          </a:xfrm>
          <a:prstGeom prst="rect">
            <a:avLst/>
          </a:prstGeom>
          <a:noFill/>
          <a:ln>
            <a:noFill/>
          </a:ln>
        </p:spPr>
      </p:pic>
      <p:sp>
        <p:nvSpPr>
          <p:cNvPr id="1200" name="Google Shape;1200;g1a20c08e4fc_0_21"/>
          <p:cNvSpPr txBox="1"/>
          <p:nvPr/>
        </p:nvSpPr>
        <p:spPr>
          <a:xfrm>
            <a:off x="5427725" y="1063550"/>
            <a:ext cx="6087900" cy="453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Understand the connection between software and code and data cleaning, manipulation, access, and analysis</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code, scripts, hardware, software, and protocols contribute to greater reproducibility</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Clr>
                <a:schemeClr val="dk1"/>
              </a:buClr>
              <a:buSzPts val="1100"/>
              <a:buFont typeface="Arial"/>
              <a:buNone/>
            </a:pPr>
            <a:r>
              <a:rPr lang="en-US" sz="2200" u="sng">
                <a:solidFill>
                  <a:schemeClr val="hlink"/>
                </a:solidFill>
                <a:latin typeface="Corbel"/>
                <a:ea typeface="Corbel"/>
                <a:cs typeface="Corbel"/>
                <a:sym typeface="Corbel"/>
                <a:hlinkClick r:id="rId4"/>
              </a:rPr>
              <a:t>Librarians Building Momentum for Reproducibility</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latin typeface="Corbel"/>
              <a:ea typeface="Corbel"/>
              <a:cs typeface="Corbel"/>
              <a:sym typeface="Corbe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g1a20c08e4fc_0_35"/>
          <p:cNvSpPr txBox="1">
            <a:spLocks noGrp="1"/>
          </p:cNvSpPr>
          <p:nvPr>
            <p:ph type="title"/>
          </p:nvPr>
        </p:nvSpPr>
        <p:spPr>
          <a:xfrm>
            <a:off x="685800" y="1097275"/>
            <a:ext cx="52383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3. Standards</a:t>
            </a:r>
            <a:endParaRPr dirty="0"/>
          </a:p>
        </p:txBody>
      </p:sp>
      <p:pic>
        <p:nvPicPr>
          <p:cNvPr id="1209" name="Google Shape;1209;g1a20c08e4fc_0_35" descr="Blue icon of sheet of paper"/>
          <p:cNvPicPr preferRelativeResize="0"/>
          <p:nvPr/>
        </p:nvPicPr>
        <p:blipFill rotWithShape="1">
          <a:blip r:embed="rId3">
            <a:alphaModFix/>
          </a:blip>
          <a:srcRect/>
          <a:stretch/>
        </p:blipFill>
        <p:spPr>
          <a:xfrm>
            <a:off x="1748123" y="2932375"/>
            <a:ext cx="2135126" cy="2135126"/>
          </a:xfrm>
          <a:prstGeom prst="rect">
            <a:avLst/>
          </a:prstGeom>
          <a:noFill/>
          <a:ln>
            <a:noFill/>
          </a:ln>
        </p:spPr>
      </p:pic>
      <p:sp>
        <p:nvSpPr>
          <p:cNvPr id="1208" name="Google Shape;1208;g1a20c08e4fc_0_35"/>
          <p:cNvSpPr txBox="1"/>
          <p:nvPr/>
        </p:nvSpPr>
        <p:spPr>
          <a:xfrm>
            <a:off x="5427725" y="911150"/>
            <a:ext cx="6087900" cy="549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en-US" sz="2200" b="1" i="1">
                <a:solidFill>
                  <a:schemeClr val="dk1"/>
                </a:solidFill>
                <a:latin typeface="Corbel"/>
                <a:ea typeface="Corbel"/>
                <a:cs typeface="Corbel"/>
                <a:sym typeface="Corbel"/>
              </a:rPr>
              <a:t>Interoperability</a:t>
            </a:r>
            <a:r>
              <a:rPr lang="en-US" sz="2200">
                <a:solidFill>
                  <a:schemeClr val="dk1"/>
                </a:solidFill>
                <a:latin typeface="Corbel"/>
                <a:ea typeface="Corbel"/>
                <a:cs typeface="Corbel"/>
                <a:sym typeface="Corbel"/>
              </a:rPr>
              <a:t> refers to the ways in which data is formatted to allow diverse datasets to be merged or aggregated in meaningful ways. </a:t>
            </a:r>
            <a:endParaRPr sz="2200">
              <a:solidFill>
                <a:schemeClr val="dk1"/>
              </a:solidFill>
              <a:latin typeface="Corbel"/>
              <a:ea typeface="Corbel"/>
              <a:cs typeface="Corbel"/>
              <a:sym typeface="Corbel"/>
            </a:endParaRPr>
          </a:p>
          <a:p>
            <a:pPr marL="457200" lvl="0" indent="-368300" algn="l" rtl="0">
              <a:lnSpc>
                <a:spcPct val="115000"/>
              </a:lnSpc>
              <a:spcBef>
                <a:spcPts val="140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Metadata Standard</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Metadata Schema</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Common Data Element</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Finding Standards: </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4"/>
              </a:rPr>
              <a:t>https://fairsharing.org/</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5"/>
              </a:rPr>
              <a:t>CDE Repository</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6"/>
              </a:rPr>
              <a:t>BioPortal</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latin typeface="Corbel"/>
              <a:ea typeface="Corbel"/>
              <a:cs typeface="Corbel"/>
              <a:sym typeface="Corbe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g1a20c08e4fc_0_42"/>
          <p:cNvSpPr txBox="1">
            <a:spLocks noGrp="1"/>
          </p:cNvSpPr>
          <p:nvPr>
            <p:ph type="title"/>
          </p:nvPr>
        </p:nvSpPr>
        <p:spPr>
          <a:xfrm>
            <a:off x="685800" y="1097275"/>
            <a:ext cx="60879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4. </a:t>
            </a:r>
            <a:r>
              <a:rPr lang="en-US" sz="3800" b="1" dirty="0"/>
              <a:t>Preservation &amp; Access</a:t>
            </a:r>
            <a:endParaRPr sz="3400" dirty="0"/>
          </a:p>
        </p:txBody>
      </p:sp>
      <p:pic>
        <p:nvPicPr>
          <p:cNvPr id="1217" name="Google Shape;1217;g1a20c08e4fc_0_42" descr="Blue icon of computer disk"/>
          <p:cNvPicPr preferRelativeResize="0"/>
          <p:nvPr/>
        </p:nvPicPr>
        <p:blipFill rotWithShape="1">
          <a:blip r:embed="rId3">
            <a:alphaModFix/>
          </a:blip>
          <a:srcRect/>
          <a:stretch/>
        </p:blipFill>
        <p:spPr>
          <a:xfrm>
            <a:off x="1748123" y="2932375"/>
            <a:ext cx="2135126" cy="2135126"/>
          </a:xfrm>
          <a:prstGeom prst="rect">
            <a:avLst/>
          </a:prstGeom>
          <a:noFill/>
          <a:ln>
            <a:noFill/>
          </a:ln>
        </p:spPr>
      </p:pic>
      <p:sp>
        <p:nvSpPr>
          <p:cNvPr id="1216" name="Google Shape;1216;g1a20c08e4fc_0_42"/>
          <p:cNvSpPr txBox="1"/>
          <p:nvPr/>
        </p:nvSpPr>
        <p:spPr>
          <a:xfrm>
            <a:off x="6346600" y="1479175"/>
            <a:ext cx="6087900" cy="339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Understanding Types of Repositories:</a:t>
            </a:r>
            <a:endParaRPr sz="2200">
              <a:solidFill>
                <a:schemeClr val="dk1"/>
              </a:solidFill>
              <a:latin typeface="Corbel"/>
              <a:ea typeface="Corbel"/>
              <a:cs typeface="Corbel"/>
              <a:sym typeface="Corbel"/>
            </a:endParaRPr>
          </a:p>
          <a:p>
            <a:pPr marL="457200" lvl="0" indent="-368300" algn="l" rtl="0">
              <a:lnSpc>
                <a:spcPct val="115000"/>
              </a:lnSpc>
              <a:spcBef>
                <a:spcPts val="140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Open, Discipline Specific </a:t>
            </a:r>
            <a:endParaRPr sz="2200">
              <a:solidFill>
                <a:schemeClr val="dk1"/>
              </a:solidFill>
              <a:latin typeface="Corbel"/>
              <a:ea typeface="Corbel"/>
              <a:cs typeface="Corbel"/>
              <a:sym typeface="Corbel"/>
            </a:endParaRPr>
          </a:p>
          <a:p>
            <a:pPr marL="914400" lvl="1"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Knowledgebases </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Institutional Repositories</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Generalist Repositories </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4"/>
              </a:rPr>
              <a:t>DMPTool Guidance of </a:t>
            </a:r>
            <a:r>
              <a:rPr lang="en-US" sz="2200" u="sng">
                <a:solidFill>
                  <a:schemeClr val="hlink"/>
                </a:solidFill>
                <a:latin typeface="Corbel"/>
                <a:ea typeface="Corbel"/>
                <a:cs typeface="Corbel"/>
                <a:sym typeface="Corbel"/>
                <a:hlinkClick r:id="rId4"/>
              </a:rPr>
              <a:t>Persistent</a:t>
            </a:r>
            <a:r>
              <a:rPr lang="en-US" sz="2200" u="sng">
                <a:solidFill>
                  <a:schemeClr val="hlink"/>
                </a:solidFill>
                <a:latin typeface="Corbel"/>
                <a:ea typeface="Corbel"/>
                <a:cs typeface="Corbel"/>
                <a:sym typeface="Corbel"/>
                <a:hlinkClick r:id="rId4"/>
              </a:rPr>
              <a:t> </a:t>
            </a:r>
            <a:r>
              <a:rPr lang="en-US" sz="2200" u="sng">
                <a:solidFill>
                  <a:schemeClr val="hlink"/>
                </a:solidFill>
                <a:latin typeface="Corbel"/>
                <a:ea typeface="Corbel"/>
                <a:cs typeface="Corbel"/>
                <a:sym typeface="Corbel"/>
                <a:hlinkClick r:id="rId4"/>
              </a:rPr>
              <a:t>Identifiers</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5"/>
              </a:rPr>
              <a:t>NIH’s Selecting a Repository</a:t>
            </a:r>
            <a:r>
              <a:rPr lang="en-US" sz="2200">
                <a:latin typeface="Corbel"/>
                <a:ea typeface="Corbel"/>
                <a:cs typeface="Corbel"/>
                <a:sym typeface="Corbel"/>
              </a:rPr>
              <a:t> </a:t>
            </a:r>
            <a:endParaRPr sz="2200">
              <a:latin typeface="Corbel"/>
              <a:ea typeface="Corbel"/>
              <a:cs typeface="Corbel"/>
              <a:sym typeface="Corbe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g1a20c08e4fc_0_49"/>
          <p:cNvSpPr txBox="1">
            <a:spLocks noGrp="1"/>
          </p:cNvSpPr>
          <p:nvPr>
            <p:ph type="title"/>
          </p:nvPr>
        </p:nvSpPr>
        <p:spPr>
          <a:xfrm>
            <a:off x="685800" y="1097275"/>
            <a:ext cx="60879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5. </a:t>
            </a:r>
            <a:r>
              <a:rPr lang="en-US" sz="3800" b="1" dirty="0"/>
              <a:t>Reuse </a:t>
            </a:r>
            <a:endParaRPr sz="3800" b="1" dirty="0"/>
          </a:p>
          <a:p>
            <a:pPr marL="0" lvl="0" indent="0" algn="l" rtl="0">
              <a:spcBef>
                <a:spcPts val="0"/>
              </a:spcBef>
              <a:spcAft>
                <a:spcPts val="0"/>
              </a:spcAft>
              <a:buNone/>
            </a:pPr>
            <a:r>
              <a:rPr lang="en-US" sz="3800" b="1" dirty="0"/>
              <a:t>Considerations</a:t>
            </a:r>
            <a:endParaRPr sz="3400" dirty="0"/>
          </a:p>
        </p:txBody>
      </p:sp>
      <p:pic>
        <p:nvPicPr>
          <p:cNvPr id="1225" name="Google Shape;1225;g1a20c08e4fc_0_49" descr="Blue icon of lock"/>
          <p:cNvPicPr preferRelativeResize="0"/>
          <p:nvPr/>
        </p:nvPicPr>
        <p:blipFill rotWithShape="1">
          <a:blip r:embed="rId3">
            <a:alphaModFix/>
          </a:blip>
          <a:srcRect/>
          <a:stretch/>
        </p:blipFill>
        <p:spPr>
          <a:xfrm>
            <a:off x="1748123" y="2932375"/>
            <a:ext cx="2135126" cy="2135126"/>
          </a:xfrm>
          <a:prstGeom prst="rect">
            <a:avLst/>
          </a:prstGeom>
          <a:noFill/>
          <a:ln>
            <a:noFill/>
          </a:ln>
        </p:spPr>
      </p:pic>
      <p:sp>
        <p:nvSpPr>
          <p:cNvPr id="1224" name="Google Shape;1224;g1a20c08e4fc_0_49"/>
          <p:cNvSpPr txBox="1"/>
          <p:nvPr/>
        </p:nvSpPr>
        <p:spPr>
          <a:xfrm>
            <a:off x="5427725" y="1063550"/>
            <a:ext cx="6087900" cy="606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Related Terms to Know: </a:t>
            </a:r>
            <a:endParaRPr sz="2200">
              <a:solidFill>
                <a:schemeClr val="dk1"/>
              </a:solidFill>
              <a:latin typeface="Corbel"/>
              <a:ea typeface="Corbel"/>
              <a:cs typeface="Corbel"/>
              <a:sym typeface="Corbel"/>
            </a:endParaRPr>
          </a:p>
          <a:p>
            <a:pPr marL="457200" lvl="0" indent="-368300" algn="l" rtl="0">
              <a:lnSpc>
                <a:spcPct val="115000"/>
              </a:lnSpc>
              <a:spcBef>
                <a:spcPts val="140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Data Reuse</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Controlled (Data Access Request)</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Data Privacy </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Data De-identification </a:t>
            </a:r>
            <a:endParaRPr sz="2200">
              <a:solidFill>
                <a:schemeClr val="dk1"/>
              </a:solidFill>
              <a:latin typeface="Corbel"/>
              <a:ea typeface="Corbel"/>
              <a:cs typeface="Corbel"/>
              <a:sym typeface="Corbel"/>
            </a:endParaRPr>
          </a:p>
          <a:p>
            <a:pPr marL="457200" lvl="0" indent="-368300" algn="l" rtl="0">
              <a:lnSpc>
                <a:spcPct val="115000"/>
              </a:lnSpc>
              <a:spcBef>
                <a:spcPts val="0"/>
              </a:spcBef>
              <a:spcAft>
                <a:spcPts val="0"/>
              </a:spcAft>
              <a:buClr>
                <a:schemeClr val="dk1"/>
              </a:buClr>
              <a:buSzPts val="2200"/>
              <a:buFont typeface="Corbel"/>
              <a:buChar char="●"/>
            </a:pPr>
            <a:r>
              <a:rPr lang="en-US" sz="2200">
                <a:solidFill>
                  <a:schemeClr val="dk1"/>
                </a:solidFill>
                <a:latin typeface="Corbel"/>
                <a:ea typeface="Corbel"/>
                <a:cs typeface="Corbel"/>
                <a:sym typeface="Corbel"/>
              </a:rPr>
              <a:t>Informed Consent </a:t>
            </a:r>
            <a:endParaRPr sz="2200" b="1">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b="1">
                <a:solidFill>
                  <a:schemeClr val="dk1"/>
                </a:solidFill>
                <a:latin typeface="Corbel"/>
                <a:ea typeface="Corbel"/>
                <a:cs typeface="Corbel"/>
                <a:sym typeface="Corbel"/>
              </a:rPr>
              <a:t>NLM Data Scrubber:</a:t>
            </a:r>
            <a:endParaRPr sz="2200" b="1">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u="sng">
                <a:solidFill>
                  <a:schemeClr val="hlink"/>
                </a:solidFill>
                <a:latin typeface="Corbel"/>
                <a:ea typeface="Corbel"/>
                <a:cs typeface="Corbel"/>
                <a:sym typeface="Corbel"/>
                <a:hlinkClick r:id="rId4"/>
              </a:rPr>
              <a:t>https://lhncbc.nlm.nih.gov/scrubber/</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latin typeface="Corbel"/>
              <a:ea typeface="Corbel"/>
              <a:cs typeface="Corbel"/>
              <a:sym typeface="Corbe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1a20c08e4fc_0_57"/>
          <p:cNvSpPr txBox="1">
            <a:spLocks noGrp="1"/>
          </p:cNvSpPr>
          <p:nvPr>
            <p:ph type="title"/>
          </p:nvPr>
        </p:nvSpPr>
        <p:spPr>
          <a:xfrm>
            <a:off x="685800" y="1097275"/>
            <a:ext cx="6087900" cy="1737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400" b="1" dirty="0"/>
              <a:t>6. </a:t>
            </a:r>
            <a:r>
              <a:rPr lang="en-US" sz="3800" b="1" dirty="0"/>
              <a:t>Oversight of DMS</a:t>
            </a:r>
            <a:endParaRPr sz="3400" dirty="0"/>
          </a:p>
        </p:txBody>
      </p:sp>
      <p:pic>
        <p:nvPicPr>
          <p:cNvPr id="1234" name="Google Shape;1234;g1a20c08e4fc_0_57" descr="Blue icon of sheet of paper"/>
          <p:cNvPicPr preferRelativeResize="0"/>
          <p:nvPr/>
        </p:nvPicPr>
        <p:blipFill rotWithShape="1">
          <a:blip r:embed="rId3">
            <a:alphaModFix/>
          </a:blip>
          <a:srcRect/>
          <a:stretch/>
        </p:blipFill>
        <p:spPr>
          <a:xfrm>
            <a:off x="1748123" y="2932375"/>
            <a:ext cx="2135126" cy="2135126"/>
          </a:xfrm>
          <a:prstGeom prst="rect">
            <a:avLst/>
          </a:prstGeom>
          <a:noFill/>
          <a:ln>
            <a:noFill/>
          </a:ln>
        </p:spPr>
      </p:pic>
      <p:sp>
        <p:nvSpPr>
          <p:cNvPr id="1233" name="Google Shape;1233;g1a20c08e4fc_0_57"/>
          <p:cNvSpPr txBox="1"/>
          <p:nvPr/>
        </p:nvSpPr>
        <p:spPr>
          <a:xfrm>
            <a:off x="5427725" y="1063550"/>
            <a:ext cx="6087900" cy="513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r>
              <a:rPr lang="en-US" sz="2200">
                <a:solidFill>
                  <a:schemeClr val="dk1"/>
                </a:solidFill>
                <a:latin typeface="Corbel"/>
                <a:ea typeface="Corbel"/>
                <a:cs typeface="Corbel"/>
                <a:sym typeface="Corbel"/>
              </a:rPr>
              <a:t>The process of </a:t>
            </a:r>
            <a:r>
              <a:rPr lang="en-US" sz="2200" b="1">
                <a:solidFill>
                  <a:schemeClr val="dk1"/>
                </a:solidFill>
                <a:latin typeface="Corbel"/>
                <a:ea typeface="Corbel"/>
                <a:cs typeface="Corbel"/>
                <a:sym typeface="Corbel"/>
              </a:rPr>
              <a:t>Data Stewardship</a:t>
            </a:r>
            <a:r>
              <a:rPr lang="en-US" sz="2200">
                <a:solidFill>
                  <a:schemeClr val="dk1"/>
                </a:solidFill>
                <a:latin typeface="Corbel"/>
                <a:ea typeface="Corbel"/>
                <a:cs typeface="Corbel"/>
                <a:sym typeface="Corbel"/>
              </a:rPr>
              <a:t> involves data management processes, including effective curation, control, and use of data assets and can include creating and managing metadata, applying standards, managing data quality and integrity, and additional data governance activities related to data curation</a:t>
            </a: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solidFill>
                <a:schemeClr val="dk1"/>
              </a:solidFill>
              <a:latin typeface="Corbel"/>
              <a:ea typeface="Corbel"/>
              <a:cs typeface="Corbel"/>
              <a:sym typeface="Corbel"/>
            </a:endParaRPr>
          </a:p>
          <a:p>
            <a:pPr marL="0" lvl="0" indent="0" algn="l" rtl="0">
              <a:lnSpc>
                <a:spcPct val="115000"/>
              </a:lnSpc>
              <a:spcBef>
                <a:spcPts val="1400"/>
              </a:spcBef>
              <a:spcAft>
                <a:spcPts val="0"/>
              </a:spcAft>
              <a:buNone/>
            </a:pPr>
            <a:endParaRPr sz="2200">
              <a:latin typeface="Corbel"/>
              <a:ea typeface="Corbel"/>
              <a:cs typeface="Corbel"/>
              <a:sym typeface="Corbe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g1a2f1a7936b_0_17"/>
          <p:cNvSpPr txBox="1">
            <a:spLocks noGrp="1"/>
          </p:cNvSpPr>
          <p:nvPr>
            <p:ph type="title"/>
          </p:nvPr>
        </p:nvSpPr>
        <p:spPr>
          <a:xfrm>
            <a:off x="415600" y="421233"/>
            <a:ext cx="11360700" cy="110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Glossaries and Terms</a:t>
            </a:r>
            <a:endParaRPr/>
          </a:p>
        </p:txBody>
      </p:sp>
      <p:sp>
        <p:nvSpPr>
          <p:cNvPr id="1241" name="Google Shape;1241;g1a2f1a7936b_0_17"/>
          <p:cNvSpPr txBox="1">
            <a:spLocks noGrp="1"/>
          </p:cNvSpPr>
          <p:nvPr>
            <p:ph type="body" idx="1"/>
          </p:nvPr>
        </p:nvSpPr>
        <p:spPr>
          <a:xfrm>
            <a:off x="415600" y="1633633"/>
            <a:ext cx="11360700" cy="4472100"/>
          </a:xfrm>
          <a:prstGeom prst="rect">
            <a:avLst/>
          </a:prstGeom>
        </p:spPr>
        <p:txBody>
          <a:bodyPr spcFirstLastPara="1" wrap="square" lIns="0" tIns="0" rIns="0" bIns="0" anchor="t" anchorCtr="0">
            <a:noAutofit/>
          </a:bodyPr>
          <a:lstStyle/>
          <a:p>
            <a:pPr marL="457200" lvl="0" indent="-406400" algn="l" rtl="0">
              <a:lnSpc>
                <a:spcPct val="150000"/>
              </a:lnSpc>
              <a:spcBef>
                <a:spcPts val="1100"/>
              </a:spcBef>
              <a:spcAft>
                <a:spcPts val="0"/>
              </a:spcAft>
              <a:buSzPts val="2800"/>
              <a:buChar char="•"/>
            </a:pPr>
            <a:r>
              <a:rPr lang="en-US" sz="2900" u="sng">
                <a:solidFill>
                  <a:schemeClr val="hlink"/>
                </a:solidFill>
                <a:hlinkClick r:id="rId3"/>
              </a:rPr>
              <a:t>DMPTool General Guidance </a:t>
            </a:r>
            <a:endParaRPr sz="2900"/>
          </a:p>
          <a:p>
            <a:pPr marL="457200" lvl="0" indent="-406400" algn="l" rtl="0">
              <a:lnSpc>
                <a:spcPct val="150000"/>
              </a:lnSpc>
              <a:spcBef>
                <a:spcPts val="0"/>
              </a:spcBef>
              <a:spcAft>
                <a:spcPts val="0"/>
              </a:spcAft>
              <a:buSzPts val="2800"/>
              <a:buChar char="•"/>
            </a:pPr>
            <a:r>
              <a:rPr lang="en-US" sz="2900" u="sng">
                <a:solidFill>
                  <a:schemeClr val="hlink"/>
                </a:solidFill>
                <a:hlinkClick r:id="rId4"/>
              </a:rPr>
              <a:t>Data Terms related to the NIH DMS Plan and Policy</a:t>
            </a:r>
            <a:endParaRPr sz="2900"/>
          </a:p>
          <a:p>
            <a:pPr marL="457200" lvl="0" indent="-406400" algn="l" rtl="0">
              <a:lnSpc>
                <a:spcPct val="150000"/>
              </a:lnSpc>
              <a:spcBef>
                <a:spcPts val="0"/>
              </a:spcBef>
              <a:spcAft>
                <a:spcPts val="0"/>
              </a:spcAft>
              <a:buSzPts val="2800"/>
              <a:buChar char="•"/>
            </a:pPr>
            <a:r>
              <a:rPr lang="en-US" sz="2900" u="sng">
                <a:solidFill>
                  <a:schemeClr val="hlink"/>
                </a:solidFill>
                <a:hlinkClick r:id="rId5"/>
              </a:rPr>
              <a:t>NCDS Data Glossary</a:t>
            </a:r>
            <a:r>
              <a:rPr lang="en-US" sz="2900"/>
              <a:t> </a:t>
            </a:r>
            <a:endParaRPr sz="2900"/>
          </a:p>
          <a:p>
            <a:pPr marL="457200" lvl="0" indent="-406400" algn="l" rtl="0">
              <a:lnSpc>
                <a:spcPct val="150000"/>
              </a:lnSpc>
              <a:spcBef>
                <a:spcPts val="0"/>
              </a:spcBef>
              <a:spcAft>
                <a:spcPts val="0"/>
              </a:spcAft>
              <a:buSzPts val="2800"/>
              <a:buChar char="•"/>
            </a:pPr>
            <a:r>
              <a:rPr lang="en-US" sz="2900" u="sng">
                <a:solidFill>
                  <a:schemeClr val="hlink"/>
                </a:solidFill>
                <a:hlinkClick r:id="rId6"/>
              </a:rPr>
              <a:t>Grant Glossary for Librarians</a:t>
            </a:r>
            <a:endParaRPr sz="2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8fafbb7967_0_19"/>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Code of Conduct</a:t>
            </a:r>
            <a:endParaRPr/>
          </a:p>
        </p:txBody>
      </p:sp>
      <p:sp>
        <p:nvSpPr>
          <p:cNvPr id="304" name="Google Shape;304;g18fafbb7967_0_19"/>
          <p:cNvSpPr txBox="1">
            <a:spLocks noGrp="1"/>
          </p:cNvSpPr>
          <p:nvPr>
            <p:ph type="body" idx="1"/>
          </p:nvPr>
        </p:nvSpPr>
        <p:spPr>
          <a:xfrm>
            <a:off x="1144200" y="2296150"/>
            <a:ext cx="9873000" cy="4038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r>
              <a:rPr lang="en-US" sz="2600"/>
              <a:t>We are dedicated to providing a harassment-free experience for everyone, regardless of gender, gender identity and expression, sexual orientation, disability, physical appearance, body size, race, age or religion. We do not tolerate harassment of participants in any form. </a:t>
            </a:r>
            <a:endParaRPr sz="2600"/>
          </a:p>
          <a:p>
            <a:pPr marL="0" lvl="0" indent="0" algn="l" rtl="0">
              <a:spcBef>
                <a:spcPts val="1400"/>
              </a:spcBef>
              <a:spcAft>
                <a:spcPts val="0"/>
              </a:spcAft>
              <a:buNone/>
            </a:pPr>
            <a:endParaRPr sz="2600"/>
          </a:p>
          <a:p>
            <a:pPr marL="0" lvl="0" indent="0" algn="l" rtl="0">
              <a:spcBef>
                <a:spcPts val="1400"/>
              </a:spcBef>
              <a:spcAft>
                <a:spcPts val="0"/>
              </a:spcAft>
              <a:buNone/>
            </a:pPr>
            <a:r>
              <a:rPr lang="en-US" sz="2600" u="sng">
                <a:solidFill>
                  <a:schemeClr val="hlink"/>
                </a:solidFill>
                <a:hlinkClick r:id="rId3"/>
              </a:rPr>
              <a:t>ncds@nnlm.gov</a:t>
            </a:r>
            <a:endParaRPr sz="2600"/>
          </a:p>
          <a:p>
            <a:pPr marL="0" lvl="0" indent="0" algn="l" rtl="0">
              <a:spcBef>
                <a:spcPts val="1400"/>
              </a:spcBef>
              <a:spcAft>
                <a:spcPts val="0"/>
              </a:spcAft>
              <a:buNone/>
            </a:pPr>
            <a:endParaRPr sz="2600"/>
          </a:p>
          <a:p>
            <a:pPr marL="0" lvl="0" indent="0" algn="l" rtl="0">
              <a:spcBef>
                <a:spcPts val="1400"/>
              </a:spcBef>
              <a:spcAft>
                <a:spcPts val="0"/>
              </a:spcAft>
              <a:buNone/>
            </a:pPr>
            <a:endParaRPr sz="30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g18b3dbe1d05_1_11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Takeaways </a:t>
            </a:r>
            <a:endParaRPr b="1"/>
          </a:p>
        </p:txBody>
      </p:sp>
      <p:sp>
        <p:nvSpPr>
          <p:cNvPr id="1248" name="Google Shape;1248;g18b3dbe1d05_1_113"/>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Autofit/>
          </a:bodyPr>
          <a:lstStyle/>
          <a:p>
            <a:pPr marL="457200" lvl="0" indent="-412750" algn="l" rtl="0">
              <a:spcBef>
                <a:spcPts val="1400"/>
              </a:spcBef>
              <a:spcAft>
                <a:spcPts val="0"/>
              </a:spcAft>
              <a:buSzPts val="2900"/>
              <a:buChar char="•"/>
            </a:pPr>
            <a:r>
              <a:rPr lang="en-US" sz="2900"/>
              <a:t>Each Element of a DMSP involves some level of Research Data Management (RDM)</a:t>
            </a:r>
            <a:br>
              <a:rPr lang="en-US" sz="2900"/>
            </a:br>
            <a:endParaRPr sz="2900"/>
          </a:p>
          <a:p>
            <a:pPr marL="457200" lvl="0" indent="-412750" algn="l" rtl="0">
              <a:spcBef>
                <a:spcPts val="0"/>
              </a:spcBef>
              <a:spcAft>
                <a:spcPts val="0"/>
              </a:spcAft>
              <a:buSzPts val="2900"/>
              <a:buChar char="•"/>
            </a:pPr>
            <a:r>
              <a:rPr lang="en-US" sz="2900"/>
              <a:t>When talking to researchers, incorporate RDM best practices when considering each element of the DMSP</a:t>
            </a:r>
            <a:br>
              <a:rPr lang="en-US" sz="2900"/>
            </a:br>
            <a:endParaRPr sz="2900"/>
          </a:p>
          <a:p>
            <a:pPr marL="457200" lvl="0" indent="-412750" algn="l" rtl="0">
              <a:spcBef>
                <a:spcPts val="0"/>
              </a:spcBef>
              <a:spcAft>
                <a:spcPts val="0"/>
              </a:spcAft>
              <a:buSzPts val="2900"/>
              <a:buChar char="•"/>
            </a:pPr>
            <a:r>
              <a:rPr lang="en-US" sz="2900"/>
              <a:t> Open science and reproducible practices will help avoid a data snafu (and is aligned with the NIH DMSP Policy!)</a:t>
            </a:r>
            <a:endParaRPr sz="2900"/>
          </a:p>
          <a:p>
            <a:pPr marL="457200" lvl="0" indent="0" algn="l" rtl="0">
              <a:spcBef>
                <a:spcPts val="1400"/>
              </a:spcBef>
              <a:spcAft>
                <a:spcPts val="0"/>
              </a:spcAft>
              <a:buNone/>
            </a:pPr>
            <a:endParaRPr sz="2900"/>
          </a:p>
          <a:p>
            <a:pPr marL="457200" lvl="0" indent="0" algn="l" rtl="0">
              <a:spcBef>
                <a:spcPts val="1400"/>
              </a:spcBef>
              <a:spcAft>
                <a:spcPts val="0"/>
              </a:spcAft>
              <a:buNone/>
            </a:pPr>
            <a:endParaRPr sz="2900"/>
          </a:p>
          <a:p>
            <a:pPr marL="0" lvl="0" indent="0" algn="l" rtl="0">
              <a:spcBef>
                <a:spcPts val="140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g17ff811522a_0_2"/>
          <p:cNvSpPr txBox="1">
            <a:spLocks noGrp="1"/>
          </p:cNvSpPr>
          <p:nvPr>
            <p:ph type="title"/>
          </p:nvPr>
        </p:nvSpPr>
        <p:spPr>
          <a:xfrm>
            <a:off x="1158300" y="7129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Breakout # 1: Assessing Policy Readiness </a:t>
            </a:r>
            <a:endParaRPr/>
          </a:p>
        </p:txBody>
      </p:sp>
      <p:sp>
        <p:nvSpPr>
          <p:cNvPr id="1255" name="Google Shape;1255;g17ff811522a_0_2"/>
          <p:cNvSpPr txBox="1"/>
          <p:nvPr/>
        </p:nvSpPr>
        <p:spPr>
          <a:xfrm>
            <a:off x="1066800" y="2171700"/>
            <a:ext cx="9677400" cy="2622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400"/>
              </a:spcBef>
              <a:spcAft>
                <a:spcPts val="1000"/>
              </a:spcAft>
              <a:buNone/>
            </a:pPr>
            <a:r>
              <a:rPr lang="en-US" sz="2200">
                <a:solidFill>
                  <a:schemeClr val="dk1"/>
                </a:solidFill>
                <a:latin typeface="Corbel"/>
                <a:ea typeface="Corbel"/>
                <a:cs typeface="Corbel"/>
                <a:sym typeface="Corbel"/>
              </a:rPr>
              <a:t>In the chart provided, briefly list descriptions of tasks that have (1) been completed, (2) are incomplete, or (3) are necessary, but not feasible as it pertains to the policy.  </a:t>
            </a:r>
            <a:br>
              <a:rPr lang="en-US" sz="2200">
                <a:solidFill>
                  <a:schemeClr val="dk1"/>
                </a:solidFill>
                <a:latin typeface="Corbel"/>
                <a:ea typeface="Corbel"/>
                <a:cs typeface="Corbel"/>
                <a:sym typeface="Corbel"/>
              </a:rPr>
            </a:br>
            <a:br>
              <a:rPr lang="en-US" sz="2200">
                <a:solidFill>
                  <a:schemeClr val="dk1"/>
                </a:solidFill>
                <a:latin typeface="Corbel"/>
                <a:ea typeface="Corbel"/>
                <a:cs typeface="Corbel"/>
                <a:sym typeface="Corbel"/>
              </a:rPr>
            </a:br>
            <a:r>
              <a:rPr lang="en-US" sz="2200">
                <a:solidFill>
                  <a:schemeClr val="dk1"/>
                </a:solidFill>
                <a:latin typeface="Corbel"/>
                <a:ea typeface="Corbel"/>
                <a:cs typeface="Corbel"/>
                <a:sym typeface="Corbel"/>
              </a:rPr>
              <a:t>Each person will fill out </a:t>
            </a:r>
            <a:r>
              <a:rPr lang="en-US" sz="2200" b="1">
                <a:solidFill>
                  <a:schemeClr val="dk1"/>
                </a:solidFill>
                <a:latin typeface="Corbel"/>
                <a:ea typeface="Corbel"/>
                <a:cs typeface="Corbel"/>
                <a:sym typeface="Corbel"/>
              </a:rPr>
              <a:t>one row</a:t>
            </a:r>
            <a:r>
              <a:rPr lang="en-US" sz="2200">
                <a:solidFill>
                  <a:schemeClr val="dk1"/>
                </a:solidFill>
                <a:latin typeface="Corbel"/>
                <a:ea typeface="Corbel"/>
                <a:cs typeface="Corbel"/>
                <a:sym typeface="Corbel"/>
              </a:rPr>
              <a:t> and all rows will be discussed as a group. </a:t>
            </a:r>
            <a:br>
              <a:rPr lang="en-US" sz="2200">
                <a:solidFill>
                  <a:schemeClr val="dk1"/>
                </a:solidFill>
                <a:latin typeface="Corbel"/>
                <a:ea typeface="Corbel"/>
                <a:cs typeface="Corbel"/>
                <a:sym typeface="Corbel"/>
              </a:rPr>
            </a:br>
            <a:br>
              <a:rPr lang="en-US" sz="2200">
                <a:solidFill>
                  <a:schemeClr val="dk1"/>
                </a:solidFill>
                <a:latin typeface="Corbel"/>
                <a:ea typeface="Corbel"/>
                <a:cs typeface="Corbel"/>
                <a:sym typeface="Corbel"/>
              </a:rPr>
            </a:br>
            <a:r>
              <a:rPr lang="en-US" sz="2200">
                <a:solidFill>
                  <a:schemeClr val="dk1"/>
                </a:solidFill>
                <a:latin typeface="Corbel"/>
                <a:ea typeface="Corbel"/>
                <a:cs typeface="Corbel"/>
                <a:sym typeface="Corbel"/>
              </a:rPr>
              <a:t>This is a reflective practice to map out capacity for you and your institutions and identify any action items to prepare for the upcoming policy. </a:t>
            </a:r>
            <a:endParaRPr sz="2200">
              <a:solidFill>
                <a:schemeClr val="dk1"/>
              </a:solidFill>
              <a:latin typeface="Corbel"/>
              <a:ea typeface="Corbel"/>
              <a:cs typeface="Corbel"/>
              <a:sym typeface="Corbe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g1858ab3ccb2_0_78"/>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Break</a:t>
            </a:r>
            <a:endParaRPr/>
          </a:p>
        </p:txBody>
      </p:sp>
      <p:sp>
        <p:nvSpPr>
          <p:cNvPr id="1262" name="Google Shape;1262;g1858ab3ccb2_0_78"/>
          <p:cNvSpPr txBox="1">
            <a:spLocks noGrp="1"/>
          </p:cNvSpPr>
          <p:nvPr>
            <p:ph type="body" idx="1"/>
          </p:nvPr>
        </p:nvSpPr>
        <p:spPr>
          <a:xfrm>
            <a:off x="1709928" y="4154520"/>
            <a:ext cx="8769000" cy="1363800"/>
          </a:xfrm>
          <a:prstGeom prst="rect">
            <a:avLst/>
          </a:prstGeom>
        </p:spPr>
        <p:txBody>
          <a:bodyPr spcFirstLastPara="1" wrap="square" lIns="91425" tIns="45700" rIns="91425" bIns="45700" anchor="t" anchorCtr="0">
            <a:normAutofit/>
          </a:bodyPr>
          <a:lstStyle/>
          <a:p>
            <a:pPr marL="0" lvl="0" indent="0" algn="ctr" rtl="0">
              <a:spcBef>
                <a:spcPts val="1400"/>
              </a:spcBef>
              <a:spcAft>
                <a:spcPts val="0"/>
              </a:spcAft>
              <a:buNone/>
            </a:pPr>
            <a:r>
              <a:rPr lang="en-US"/>
              <a:t>Please return at 1:00 PM (Eastern)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1858ab3ccb2_0_84"/>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The elements of a </a:t>
            </a:r>
            <a:br>
              <a:rPr lang="en-US"/>
            </a:br>
            <a:r>
              <a:rPr lang="en-US"/>
              <a:t>data management and sharing plan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g1858ab3ccb2_0_90"/>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Element 1</a:t>
            </a:r>
            <a:br>
              <a:rPr lang="en-US"/>
            </a:br>
            <a:r>
              <a:rPr lang="en-US"/>
              <a:t>Data type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g1b296a1ddd4_1_0"/>
          <p:cNvSpPr txBox="1">
            <a:spLocks noGrp="1"/>
          </p:cNvSpPr>
          <p:nvPr>
            <p:ph type="title"/>
          </p:nvPr>
        </p:nvSpPr>
        <p:spPr>
          <a:xfrm>
            <a:off x="1143000" y="609600"/>
            <a:ext cx="99765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Doctor Visit </a:t>
            </a:r>
            <a:r>
              <a:rPr lang="en-US" sz="1800"/>
              <a:t>(from </a:t>
            </a:r>
            <a:r>
              <a:rPr lang="en-US" sz="1800" u="sng">
                <a:solidFill>
                  <a:schemeClr val="hlink"/>
                </a:solidFill>
                <a:hlinkClick r:id="rId3"/>
              </a:rPr>
              <a:t>https://xkcd.com/1839/</a:t>
            </a:r>
            <a:r>
              <a:rPr lang="en-US" sz="1800"/>
              <a:t>, included to show why PIs’ brains are so full) </a:t>
            </a:r>
            <a:endParaRPr sz="1800"/>
          </a:p>
        </p:txBody>
      </p:sp>
      <p:sp>
        <p:nvSpPr>
          <p:cNvPr id="1289" name="Google Shape;1289;g1b296a1ddd4_1_0"/>
          <p:cNvSpPr txBox="1">
            <a:spLocks noGrp="1"/>
          </p:cNvSpPr>
          <p:nvPr>
            <p:ph type="body" idx="1"/>
          </p:nvPr>
        </p:nvSpPr>
        <p:spPr>
          <a:xfrm>
            <a:off x="1144200" y="5652025"/>
            <a:ext cx="9873000" cy="444000"/>
          </a:xfrm>
          <a:prstGeom prst="rect">
            <a:avLst/>
          </a:prstGeom>
        </p:spPr>
        <p:txBody>
          <a:bodyPr spcFirstLastPara="1" wrap="square" lIns="91425" tIns="45700" rIns="91425" bIns="45700" anchor="t" anchorCtr="0">
            <a:normAutofit fontScale="85000" lnSpcReduction="20000"/>
          </a:bodyPr>
          <a:lstStyle/>
          <a:p>
            <a:pPr marL="0" lvl="0" indent="0" algn="l" rtl="0">
              <a:spcBef>
                <a:spcPts val="1400"/>
              </a:spcBef>
              <a:spcAft>
                <a:spcPts val="0"/>
              </a:spcAft>
              <a:buNone/>
            </a:pPr>
            <a:r>
              <a:rPr lang="en-US" sz="1800"/>
              <a:t>© Randall Munroe, licensed CC-BY-NC 2.5 </a:t>
            </a:r>
            <a:endParaRPr sz="1800"/>
          </a:p>
        </p:txBody>
      </p:sp>
      <p:pic>
        <p:nvPicPr>
          <p:cNvPr id="1290" name="Google Shape;1290;g1b296a1ddd4_1_0" descr="[Cueball is seated on an medical examination table while Ponytail stands dressed in a doctor's coat holding a file in her right hand.]&#10;Cueball: Everything look good?&#10;Ponytail: I don't get how your body has been moving around for years and still works at all. My USB cables fray after like a month.&#10;Ponytail: Your heart has been pumping for decades without pausing for even a few minutes.&#10;Ponytail: And your eyes! They're so fragile and exposed!&#10;[Zoom in on Cueball gazing at his palms.]&#10;Ponytail (off-panel): You're full of all these high-pressure fluids and intricate parts that could kill you in seconds if they stopped working!&#10;[Zoom out again to the entire scene.]&#10;Cueball: ...can you just tell me whether I'm healthy?&#10;Ponytail: Yeah, you're fine.&#10;Ponytail: Which is weird, given that your body is basically made from dissolved bread." title="Doctor Visit from X K C D"/>
          <p:cNvPicPr preferRelativeResize="0"/>
          <p:nvPr/>
        </p:nvPicPr>
        <p:blipFill>
          <a:blip r:embed="rId4">
            <a:alphaModFix/>
          </a:blip>
          <a:stretch>
            <a:fillRect/>
          </a:stretch>
        </p:blipFill>
        <p:spPr>
          <a:xfrm>
            <a:off x="1144200" y="1965900"/>
            <a:ext cx="9623770" cy="33813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g1858ab3ccb2_0_5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Briefly describe the scientific data to be managed, preserved, and shared, including…</a:t>
            </a:r>
            <a:endParaRPr/>
          </a:p>
        </p:txBody>
      </p:sp>
      <p:sp>
        <p:nvSpPr>
          <p:cNvPr id="1297" name="Google Shape;1297;g1858ab3ccb2_0_54"/>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fontScale="92500" lnSpcReduction="20000"/>
          </a:bodyPr>
          <a:lstStyle/>
          <a:p>
            <a:pPr marL="0" lvl="0" indent="0" algn="l" rtl="0">
              <a:spcBef>
                <a:spcPts val="1400"/>
              </a:spcBef>
              <a:spcAft>
                <a:spcPts val="0"/>
              </a:spcAft>
              <a:buClr>
                <a:schemeClr val="dk1"/>
              </a:buClr>
              <a:buSzPct val="50000"/>
              <a:buFont typeface="Arial"/>
              <a:buNone/>
            </a:pPr>
            <a:r>
              <a:rPr lang="en-US"/>
              <a:t>1.A A general summary of the types and estimated amount of scientific data to be generated and/or used in the research. Describe data in general terms that address the type and amount/size of scientific data expected to be collected and used in the project (e.g., 256-channel EEG data and fMRI images from ~50 research participants). Descriptions may indicate the data modality (e.g., imaging, genomic, mobile, survey), level of aggregation (e.g., individual, aggregated, summarized), and/or the degree of data processing that has occurred (i.e., how raw or processed the data will be).</a:t>
            </a:r>
            <a:endParaRPr/>
          </a:p>
          <a:p>
            <a:pPr marL="0" lvl="0" indent="0" algn="l" rtl="0">
              <a:spcBef>
                <a:spcPts val="1400"/>
              </a:spcBef>
              <a:spcAft>
                <a:spcPts val="0"/>
              </a:spcAft>
              <a:buClr>
                <a:schemeClr val="dk1"/>
              </a:buClr>
              <a:buSzPct val="50000"/>
              <a:buFont typeface="Arial"/>
              <a:buNone/>
            </a:pPr>
            <a:r>
              <a:rPr lang="en-US"/>
              <a:t>1.B A description of which scientific data from the project will be preserved and shared. NIH does not anticipate that researchers will preserve and share all scientific data generated in a study. Researchers should decide which scientific data to preserve and share based on ethical, legal, and technical factors that may affect the extent to which scientific data are preserved and shared. Provide the rationale for these decisions.</a:t>
            </a:r>
            <a:endParaRPr/>
          </a:p>
          <a:p>
            <a:pPr marL="0" lvl="0" indent="0" algn="l" rtl="0">
              <a:spcBef>
                <a:spcPts val="1400"/>
              </a:spcBef>
              <a:spcAft>
                <a:spcPts val="0"/>
              </a:spcAft>
              <a:buNone/>
            </a:pPr>
            <a:r>
              <a:rPr lang="en-US"/>
              <a:t>1.C A brief listing of the metadata, other relevant data, and any associated documentation (e.g., study protocols and data collection instruments) that will be made accessible to facilitate interpretation of the scientific data.</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g1858ab3ccb2_0_6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does that mean?</a:t>
            </a:r>
            <a:endParaRPr/>
          </a:p>
        </p:txBody>
      </p:sp>
      <p:sp>
        <p:nvSpPr>
          <p:cNvPr id="1304" name="Google Shape;1304;g1858ab3ccb2_0_60"/>
          <p:cNvSpPr txBox="1">
            <a:spLocks noGrp="1"/>
          </p:cNvSpPr>
          <p:nvPr>
            <p:ph type="body" idx="1"/>
          </p:nvPr>
        </p:nvSpPr>
        <p:spPr>
          <a:xfrm>
            <a:off x="1144200" y="1889200"/>
            <a:ext cx="9873000" cy="40386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2800"/>
              <a:t>Three subcomponents</a:t>
            </a:r>
            <a:endParaRPr sz="2800"/>
          </a:p>
          <a:p>
            <a:pPr marL="0" lvl="0" indent="0" algn="l" rtl="0">
              <a:spcBef>
                <a:spcPts val="1400"/>
              </a:spcBef>
              <a:spcAft>
                <a:spcPts val="0"/>
              </a:spcAft>
              <a:buNone/>
            </a:pPr>
            <a:r>
              <a:rPr lang="en-US" sz="2800"/>
              <a:t>1.</a:t>
            </a:r>
            <a:r>
              <a:rPr lang="en-US" sz="2400"/>
              <a:t>A</a:t>
            </a:r>
            <a:r>
              <a:rPr lang="en-US" sz="2800"/>
              <a:t>.: What data will be generated or collected</a:t>
            </a:r>
            <a:endParaRPr sz="2800"/>
          </a:p>
          <a:p>
            <a:pPr marL="0" lvl="0" indent="0" algn="l" rtl="0">
              <a:spcBef>
                <a:spcPts val="1400"/>
              </a:spcBef>
              <a:spcAft>
                <a:spcPts val="0"/>
              </a:spcAft>
              <a:buNone/>
            </a:pPr>
            <a:r>
              <a:rPr lang="en-US" sz="2800"/>
              <a:t>1.</a:t>
            </a:r>
            <a:r>
              <a:rPr lang="en-US" sz="2400"/>
              <a:t>B</a:t>
            </a:r>
            <a:r>
              <a:rPr lang="en-US" sz="2800"/>
              <a:t>.: Which data out of that list will be shared</a:t>
            </a:r>
            <a:endParaRPr sz="2800"/>
          </a:p>
          <a:p>
            <a:pPr marL="0" lvl="0" indent="0" algn="l" rtl="0">
              <a:spcBef>
                <a:spcPts val="1400"/>
              </a:spcBef>
              <a:spcAft>
                <a:spcPts val="0"/>
              </a:spcAft>
              <a:buNone/>
            </a:pPr>
            <a:r>
              <a:rPr lang="en-US" sz="2800"/>
              <a:t>1.</a:t>
            </a:r>
            <a:r>
              <a:rPr lang="en-US" sz="2400"/>
              <a:t>C</a:t>
            </a:r>
            <a:r>
              <a:rPr lang="en-US" sz="2800"/>
              <a:t>.: What documentation will you create and share to go with it</a:t>
            </a:r>
            <a:endParaRPr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g1858ab3ccb2_0_2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else does it mean besides the subsections?</a:t>
            </a:r>
            <a:endParaRPr/>
          </a:p>
        </p:txBody>
      </p:sp>
      <p:sp>
        <p:nvSpPr>
          <p:cNvPr id="1311" name="Google Shape;1311;g1858ab3ccb2_0_22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1400"/>
              </a:spcBef>
              <a:spcAft>
                <a:spcPts val="0"/>
              </a:spcAft>
              <a:buNone/>
            </a:pPr>
            <a:r>
              <a:rPr lang="en-US"/>
              <a:t>Items to address </a:t>
            </a:r>
            <a:endParaRPr/>
          </a:p>
          <a:p>
            <a:pPr marL="457200" lvl="0" indent="-320040" algn="l" rtl="0">
              <a:lnSpc>
                <a:spcPct val="100000"/>
              </a:lnSpc>
              <a:spcBef>
                <a:spcPts val="0"/>
              </a:spcBef>
              <a:spcAft>
                <a:spcPts val="0"/>
              </a:spcAft>
              <a:buSzPts val="1440"/>
              <a:buChar char="❏"/>
            </a:pPr>
            <a:r>
              <a:rPr lang="en-US"/>
              <a:t>type of data in a very general file/technical sense, like XLSX files or PNG images</a:t>
            </a:r>
            <a:endParaRPr/>
          </a:p>
          <a:p>
            <a:pPr marL="457200" lvl="0" indent="-320040" algn="l" rtl="0">
              <a:lnSpc>
                <a:spcPct val="100000"/>
              </a:lnSpc>
              <a:spcBef>
                <a:spcPts val="0"/>
              </a:spcBef>
              <a:spcAft>
                <a:spcPts val="0"/>
              </a:spcAft>
              <a:buSzPts val="1440"/>
              <a:buChar char="❏"/>
            </a:pPr>
            <a:r>
              <a:rPr lang="en-US"/>
              <a:t>amount/size estimates</a:t>
            </a:r>
            <a:endParaRPr/>
          </a:p>
          <a:p>
            <a:pPr marL="914400" lvl="1" indent="-320040" algn="l" rtl="0">
              <a:lnSpc>
                <a:spcPct val="100000"/>
              </a:lnSpc>
              <a:spcBef>
                <a:spcPts val="0"/>
              </a:spcBef>
              <a:spcAft>
                <a:spcPts val="0"/>
              </a:spcAft>
              <a:buSzPts val="1440"/>
              <a:buChar char="●"/>
            </a:pPr>
            <a:r>
              <a:rPr lang="en-US"/>
              <a:t>could be number of files per participant or just weather it’s MB-, GB-, or PB-scale</a:t>
            </a:r>
            <a:endParaRPr/>
          </a:p>
          <a:p>
            <a:pPr marL="457200" lvl="0" indent="-320040" algn="l" rtl="0">
              <a:lnSpc>
                <a:spcPct val="100000"/>
              </a:lnSpc>
              <a:spcBef>
                <a:spcPts val="0"/>
              </a:spcBef>
              <a:spcAft>
                <a:spcPts val="0"/>
              </a:spcAft>
              <a:buSzPts val="1440"/>
              <a:buChar char="❏"/>
            </a:pPr>
            <a:r>
              <a:rPr lang="en-US"/>
              <a:t>the data modality, whether it’s imaging, genomic, survey, etc</a:t>
            </a:r>
            <a:endParaRPr/>
          </a:p>
          <a:p>
            <a:pPr marL="0" lvl="0" indent="0" algn="l" rtl="0">
              <a:lnSpc>
                <a:spcPct val="100000"/>
              </a:lnSpc>
              <a:spcBef>
                <a:spcPts val="1400"/>
              </a:spcBef>
              <a:spcAft>
                <a:spcPts val="0"/>
              </a:spcAft>
              <a:buNone/>
            </a:pPr>
            <a:r>
              <a:rPr lang="en-US"/>
              <a:t>Optionally this element can give researchers flexibility! Descriptions </a:t>
            </a:r>
            <a:r>
              <a:rPr lang="en-US" i="1"/>
              <a:t>may</a:t>
            </a:r>
            <a:r>
              <a:rPr lang="en-US"/>
              <a:t> indicate…</a:t>
            </a:r>
            <a:endParaRPr/>
          </a:p>
          <a:p>
            <a:pPr marL="457200" lvl="0" indent="-320040" algn="l" rtl="0">
              <a:lnSpc>
                <a:spcPct val="100000"/>
              </a:lnSpc>
              <a:spcBef>
                <a:spcPts val="0"/>
              </a:spcBef>
              <a:spcAft>
                <a:spcPts val="0"/>
              </a:spcAft>
              <a:buSzPts val="1440"/>
              <a:buChar char="❏"/>
            </a:pPr>
            <a:r>
              <a:rPr lang="en-US"/>
              <a:t>level of aggregation (e.g., individual, aggregated, summarized)  that will have occurred by sharing</a:t>
            </a:r>
            <a:endParaRPr/>
          </a:p>
          <a:p>
            <a:pPr marL="457200" lvl="0" indent="-320040" algn="l" rtl="0">
              <a:lnSpc>
                <a:spcPct val="100000"/>
              </a:lnSpc>
              <a:spcBef>
                <a:spcPts val="0"/>
              </a:spcBef>
              <a:spcAft>
                <a:spcPts val="0"/>
              </a:spcAft>
              <a:buSzPts val="1440"/>
              <a:buChar char="❏"/>
            </a:pPr>
            <a:r>
              <a:rPr lang="en-US"/>
              <a:t>the degree of data processing that will have occurred (i.e., how raw or processed the data will be)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g1858ab3ccb2_0_227"/>
          <p:cNvSpPr txBox="1">
            <a:spLocks noGrp="1"/>
          </p:cNvSpPr>
          <p:nvPr>
            <p:ph type="title"/>
          </p:nvPr>
        </p:nvSpPr>
        <p:spPr>
          <a:xfrm>
            <a:off x="1158300" y="2885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Strategic aggregation and processing</a:t>
            </a:r>
            <a:endParaRPr/>
          </a:p>
        </p:txBody>
      </p:sp>
      <p:sp>
        <p:nvSpPr>
          <p:cNvPr id="1318" name="Google Shape;1318;g1858ab3ccb2_0_227"/>
          <p:cNvSpPr txBox="1">
            <a:spLocks noGrp="1"/>
          </p:cNvSpPr>
          <p:nvPr>
            <p:ph type="body" idx="1"/>
          </p:nvPr>
        </p:nvSpPr>
        <p:spPr>
          <a:xfrm>
            <a:off x="1159500" y="1478100"/>
            <a:ext cx="8892300" cy="4508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600"/>
              <a:t>This section offers a lot of potential flexibility! Discuss with faculty…</a:t>
            </a:r>
            <a:endParaRPr sz="3600"/>
          </a:p>
          <a:p>
            <a:pPr marL="457200" lvl="0" indent="-381000" algn="l" rtl="0">
              <a:spcBef>
                <a:spcPts val="1000"/>
              </a:spcBef>
              <a:spcAft>
                <a:spcPts val="0"/>
              </a:spcAft>
              <a:buSzPts val="2400"/>
              <a:buChar char="❏"/>
            </a:pPr>
            <a:r>
              <a:rPr lang="en-US" sz="2400"/>
              <a:t>How much cleaning and transformation is practical by closeout sharing?</a:t>
            </a:r>
            <a:endParaRPr sz="2400"/>
          </a:p>
          <a:p>
            <a:pPr marL="457200" lvl="0" indent="-381000" algn="l" rtl="0">
              <a:spcBef>
                <a:spcPts val="1000"/>
              </a:spcBef>
              <a:spcAft>
                <a:spcPts val="1000"/>
              </a:spcAft>
              <a:buSzPts val="2400"/>
              <a:buChar char="❏"/>
            </a:pPr>
            <a:r>
              <a:rPr lang="en-US" sz="2400"/>
              <a:t>Are there concerns about sharing that aggregation might address? </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b0571cebe9_23_20"/>
          <p:cNvSpPr txBox="1">
            <a:spLocks noGrp="1"/>
          </p:cNvSpPr>
          <p:nvPr>
            <p:ph type="ctrTitle"/>
          </p:nvPr>
        </p:nvSpPr>
        <p:spPr>
          <a:xfrm>
            <a:off x="1261872" y="758952"/>
            <a:ext cx="9418320" cy="404164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5400"/>
              <a:buFont typeface="Century Schoolbook"/>
              <a:buNone/>
            </a:pPr>
            <a:r>
              <a:rPr lang="en-US" sz="5400"/>
              <a:t>Introduction to the NIH Data Management and Sharing Policy</a:t>
            </a:r>
            <a:endParaRPr/>
          </a:p>
        </p:txBody>
      </p:sp>
      <p:sp>
        <p:nvSpPr>
          <p:cNvPr id="310" name="Google Shape;310;g1b0571cebe9_23_20"/>
          <p:cNvSpPr txBox="1">
            <a:spLocks noGrp="1"/>
          </p:cNvSpPr>
          <p:nvPr>
            <p:ph type="subTitle" idx="1"/>
          </p:nvPr>
        </p:nvSpPr>
        <p:spPr>
          <a:xfrm>
            <a:off x="1261872" y="4969565"/>
            <a:ext cx="9418320" cy="169164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760"/>
              <a:buNone/>
            </a:pPr>
            <a:r>
              <a:rPr lang="en-US"/>
              <a:t>Lisa Federer, PhD, MLIS</a:t>
            </a:r>
            <a:endParaRPr/>
          </a:p>
          <a:p>
            <a:pPr marL="0" lvl="0" indent="0" algn="l" rtl="0">
              <a:lnSpc>
                <a:spcPct val="120000"/>
              </a:lnSpc>
              <a:spcBef>
                <a:spcPts val="0"/>
              </a:spcBef>
              <a:spcAft>
                <a:spcPts val="0"/>
              </a:spcAft>
              <a:buSzPts val="1760"/>
              <a:buNone/>
            </a:pPr>
            <a:r>
              <a:rPr lang="en-US"/>
              <a:t>Acting Director, Office of Strategic Initiatives</a:t>
            </a:r>
            <a:endParaRPr/>
          </a:p>
          <a:p>
            <a:pPr marL="0" lvl="0" indent="0" algn="l" rtl="0">
              <a:lnSpc>
                <a:spcPct val="120000"/>
              </a:lnSpc>
              <a:spcBef>
                <a:spcPts val="0"/>
              </a:spcBef>
              <a:spcAft>
                <a:spcPts val="0"/>
              </a:spcAft>
              <a:buSzPts val="1760"/>
              <a:buNone/>
            </a:pPr>
            <a:r>
              <a:rPr lang="en-US"/>
              <a:t>National Library of Medicine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g1aafabfeef9_12_0"/>
          <p:cNvSpPr txBox="1">
            <a:spLocks noGrp="1"/>
          </p:cNvSpPr>
          <p:nvPr>
            <p:ph type="title"/>
          </p:nvPr>
        </p:nvSpPr>
        <p:spPr>
          <a:xfrm>
            <a:off x="1158300" y="2885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Use it, don’t abuse it</a:t>
            </a:r>
            <a:endParaRPr/>
          </a:p>
        </p:txBody>
      </p:sp>
      <p:sp>
        <p:nvSpPr>
          <p:cNvPr id="1325" name="Google Shape;1325;g1aafabfeef9_12_0"/>
          <p:cNvSpPr txBox="1">
            <a:spLocks noGrp="1"/>
          </p:cNvSpPr>
          <p:nvPr>
            <p:ph type="body" idx="1"/>
          </p:nvPr>
        </p:nvSpPr>
        <p:spPr>
          <a:xfrm>
            <a:off x="1159500" y="1478100"/>
            <a:ext cx="9873000" cy="45084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600"/>
              <a:t>Be careful with over-aggregating. They still need to share enough to validate findings! </a:t>
            </a:r>
            <a:endParaRPr sz="2600"/>
          </a:p>
          <a:p>
            <a:pPr marL="0" lvl="0" indent="0" algn="l" rtl="0">
              <a:spcBef>
                <a:spcPts val="1000"/>
              </a:spcBef>
              <a:spcAft>
                <a:spcPts val="0"/>
              </a:spcAft>
              <a:buNone/>
            </a:pPr>
            <a:r>
              <a:rPr lang="en-US" sz="2600"/>
              <a:t>Potential questions to ask about managing aggregation levels …</a:t>
            </a:r>
            <a:endParaRPr sz="2600"/>
          </a:p>
          <a:p>
            <a:pPr marL="914400" lvl="1" indent="-368300" algn="l" rtl="0">
              <a:spcBef>
                <a:spcPts val="0"/>
              </a:spcBef>
              <a:spcAft>
                <a:spcPts val="0"/>
              </a:spcAft>
              <a:buSzPts val="2200"/>
              <a:buChar char="❏"/>
            </a:pPr>
            <a:r>
              <a:rPr lang="en-US" sz="2200"/>
              <a:t>Can you still share enough that it’s more validatable and reusable than an article’s methods and results sections alone?</a:t>
            </a:r>
            <a:endParaRPr sz="2200"/>
          </a:p>
          <a:p>
            <a:pPr marL="914400" lvl="1" indent="-368300" algn="l" rtl="0">
              <a:spcBef>
                <a:spcPts val="0"/>
              </a:spcBef>
              <a:spcAft>
                <a:spcPts val="0"/>
              </a:spcAft>
              <a:buSzPts val="2200"/>
              <a:buChar char="❏"/>
            </a:pPr>
            <a:r>
              <a:rPr lang="en-US" sz="2200"/>
              <a:t>Is there a way to aggregate but still move towards more openness, such as adding more protocol details or including unpublishable (“null” or not-significant) results?</a:t>
            </a:r>
            <a:endParaRPr sz="2200"/>
          </a:p>
          <a:p>
            <a:pPr marL="914400" lvl="1" indent="-368300" algn="l" rtl="0">
              <a:spcBef>
                <a:spcPts val="0"/>
              </a:spcBef>
              <a:spcAft>
                <a:spcPts val="0"/>
              </a:spcAft>
              <a:buSzPts val="2200"/>
              <a:buChar char="❏"/>
            </a:pPr>
            <a:r>
              <a:rPr lang="en-US" sz="2200"/>
              <a:t>Will the aggregated data have enough documentation that future readers can make accurate comparisons when expanding in new directions inspired by your work?</a:t>
            </a:r>
            <a:endParaRPr sz="2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g1890509db0c_3_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Which data is DMSP data?</a:t>
            </a:r>
            <a:endParaRPr/>
          </a:p>
        </p:txBody>
      </p:sp>
      <p:sp>
        <p:nvSpPr>
          <p:cNvPr id="1346" name="Google Shape;1346;g1890509db0c_3_2"/>
          <p:cNvSpPr txBox="1"/>
          <p:nvPr/>
        </p:nvSpPr>
        <p:spPr>
          <a:xfrm>
            <a:off x="10089000" y="0"/>
            <a:ext cx="210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orbel"/>
                <a:ea typeface="Corbel"/>
                <a:cs typeface="Corbel"/>
                <a:sym typeface="Corbel"/>
              </a:rPr>
              <a:t>Icons from Nounproject </a:t>
            </a:r>
            <a:endParaRPr>
              <a:latin typeface="Corbel"/>
              <a:ea typeface="Corbel"/>
              <a:cs typeface="Corbel"/>
              <a:sym typeface="Corbel"/>
            </a:endParaRPr>
          </a:p>
        </p:txBody>
      </p:sp>
      <p:pic>
        <p:nvPicPr>
          <p:cNvPr id="1333" name="Google Shape;1333;g1890509db0c_3_2" descr="A drawing of a petri dish with antibodies drawn inside" title="Antibodies"/>
          <p:cNvPicPr preferRelativeResize="0"/>
          <p:nvPr/>
        </p:nvPicPr>
        <p:blipFill>
          <a:blip r:embed="rId3">
            <a:alphaModFix/>
          </a:blip>
          <a:stretch>
            <a:fillRect/>
          </a:stretch>
        </p:blipFill>
        <p:spPr>
          <a:xfrm>
            <a:off x="327550" y="1965888"/>
            <a:ext cx="2372175" cy="2372175"/>
          </a:xfrm>
          <a:prstGeom prst="rect">
            <a:avLst/>
          </a:prstGeom>
          <a:noFill/>
          <a:ln>
            <a:noFill/>
          </a:ln>
        </p:spPr>
      </p:pic>
      <p:cxnSp>
        <p:nvCxnSpPr>
          <p:cNvPr id="1336" name="Google Shape;1336;g1890509db0c_3_2" title="Arrow"/>
          <p:cNvCxnSpPr/>
          <p:nvPr/>
        </p:nvCxnSpPr>
        <p:spPr>
          <a:xfrm rot="10800000" flipH="1">
            <a:off x="2291650" y="3227738"/>
            <a:ext cx="883800" cy="900"/>
          </a:xfrm>
          <a:prstGeom prst="straightConnector1">
            <a:avLst/>
          </a:prstGeom>
          <a:noFill/>
          <a:ln w="76200" cap="flat" cmpd="sng">
            <a:solidFill>
              <a:schemeClr val="dk2"/>
            </a:solidFill>
            <a:prstDash val="solid"/>
            <a:round/>
            <a:headEnd type="none" w="med" len="med"/>
            <a:tailEnd type="triangle" w="med" len="med"/>
          </a:ln>
        </p:spPr>
      </p:cxnSp>
      <p:pic>
        <p:nvPicPr>
          <p:cNvPr id="1332" name="Google Shape;1332;g1890509db0c_3_2" descr="Drawing of expression bands on a western blot gel" title="Western blot"/>
          <p:cNvPicPr preferRelativeResize="0"/>
          <p:nvPr/>
        </p:nvPicPr>
        <p:blipFill>
          <a:blip r:embed="rId4">
            <a:alphaModFix/>
          </a:blip>
          <a:stretch>
            <a:fillRect/>
          </a:stretch>
        </p:blipFill>
        <p:spPr>
          <a:xfrm>
            <a:off x="2860100" y="2114450"/>
            <a:ext cx="2227476" cy="2227476"/>
          </a:xfrm>
          <a:prstGeom prst="rect">
            <a:avLst/>
          </a:prstGeom>
          <a:noFill/>
          <a:ln>
            <a:noFill/>
          </a:ln>
        </p:spPr>
      </p:pic>
      <p:cxnSp>
        <p:nvCxnSpPr>
          <p:cNvPr id="1337" name="Google Shape;1337;g1890509db0c_3_2" title="Arrow"/>
          <p:cNvCxnSpPr/>
          <p:nvPr/>
        </p:nvCxnSpPr>
        <p:spPr>
          <a:xfrm rot="10800000" flipH="1">
            <a:off x="4801000" y="3227738"/>
            <a:ext cx="883800" cy="900"/>
          </a:xfrm>
          <a:prstGeom prst="straightConnector1">
            <a:avLst/>
          </a:prstGeom>
          <a:noFill/>
          <a:ln w="76200" cap="flat" cmpd="sng">
            <a:solidFill>
              <a:schemeClr val="dk2"/>
            </a:solidFill>
            <a:prstDash val="solid"/>
            <a:round/>
            <a:headEnd type="none" w="med" len="med"/>
            <a:tailEnd type="triangle" w="med" len="med"/>
          </a:ln>
        </p:spPr>
      </p:cxnSp>
      <p:pic>
        <p:nvPicPr>
          <p:cNvPr id="1335" name="Google Shape;1335;g1890509db0c_3_2" descr="Image of a spreadsheet or table with a file symbol" title="Plain spreadsheet"/>
          <p:cNvPicPr preferRelativeResize="0"/>
          <p:nvPr/>
        </p:nvPicPr>
        <p:blipFill>
          <a:blip r:embed="rId5">
            <a:alphaModFix/>
          </a:blip>
          <a:stretch>
            <a:fillRect/>
          </a:stretch>
        </p:blipFill>
        <p:spPr>
          <a:xfrm>
            <a:off x="5313424" y="2499299"/>
            <a:ext cx="1457800" cy="1457800"/>
          </a:xfrm>
          <a:prstGeom prst="rect">
            <a:avLst/>
          </a:prstGeom>
          <a:noFill/>
          <a:ln>
            <a:noFill/>
          </a:ln>
        </p:spPr>
      </p:pic>
      <p:cxnSp>
        <p:nvCxnSpPr>
          <p:cNvPr id="1338" name="Google Shape;1338;g1890509db0c_3_2" title="Arrow"/>
          <p:cNvCxnSpPr/>
          <p:nvPr/>
        </p:nvCxnSpPr>
        <p:spPr>
          <a:xfrm rot="10800000" flipH="1">
            <a:off x="6557375" y="3227738"/>
            <a:ext cx="883800" cy="900"/>
          </a:xfrm>
          <a:prstGeom prst="straightConnector1">
            <a:avLst/>
          </a:prstGeom>
          <a:noFill/>
          <a:ln w="76200" cap="flat" cmpd="sng">
            <a:solidFill>
              <a:schemeClr val="dk2"/>
            </a:solidFill>
            <a:prstDash val="solid"/>
            <a:round/>
            <a:headEnd type="none" w="med" len="med"/>
            <a:tailEnd type="triangle" w="med" len="med"/>
          </a:ln>
        </p:spPr>
      </p:cxnSp>
      <p:pic>
        <p:nvPicPr>
          <p:cNvPr id="1334" name="Google Shape;1334;g1890509db0c_3_2" descr="Another icon of a spreadsheet, this time with a graph in it " title="Analysis spreadsheet"/>
          <p:cNvPicPr preferRelativeResize="0"/>
          <p:nvPr/>
        </p:nvPicPr>
        <p:blipFill>
          <a:blip r:embed="rId6">
            <a:alphaModFix/>
          </a:blip>
          <a:stretch>
            <a:fillRect/>
          </a:stretch>
        </p:blipFill>
        <p:spPr>
          <a:xfrm>
            <a:off x="6920875" y="2221771"/>
            <a:ext cx="2012826" cy="2012850"/>
          </a:xfrm>
          <a:prstGeom prst="rect">
            <a:avLst/>
          </a:prstGeom>
          <a:noFill/>
          <a:ln>
            <a:noFill/>
          </a:ln>
        </p:spPr>
      </p:pic>
      <p:cxnSp>
        <p:nvCxnSpPr>
          <p:cNvPr id="1339" name="Google Shape;1339;g1890509db0c_3_2" title="Arrow"/>
          <p:cNvCxnSpPr/>
          <p:nvPr/>
        </p:nvCxnSpPr>
        <p:spPr>
          <a:xfrm rot="10800000" flipH="1">
            <a:off x="8586975" y="3308488"/>
            <a:ext cx="883800" cy="900"/>
          </a:xfrm>
          <a:prstGeom prst="straightConnector1">
            <a:avLst/>
          </a:prstGeom>
          <a:noFill/>
          <a:ln w="76200" cap="flat" cmpd="sng">
            <a:solidFill>
              <a:schemeClr val="dk2"/>
            </a:solidFill>
            <a:prstDash val="solid"/>
            <a:round/>
            <a:headEnd type="none" w="med" len="med"/>
            <a:tailEnd type="triangle" w="med" len="med"/>
          </a:ln>
        </p:spPr>
      </p:cxnSp>
      <p:pic>
        <p:nvPicPr>
          <p:cNvPr id="1340" name="Google Shape;1340;g1890509db0c_3_2" descr="Image of a piece of paper with writing, and behind it an image of a graph with a mouse pointer pointed at it." title="Online article or report"/>
          <p:cNvPicPr preferRelativeResize="0"/>
          <p:nvPr/>
        </p:nvPicPr>
        <p:blipFill>
          <a:blip r:embed="rId7">
            <a:alphaModFix/>
          </a:blip>
          <a:stretch>
            <a:fillRect/>
          </a:stretch>
        </p:blipFill>
        <p:spPr>
          <a:xfrm>
            <a:off x="9103400" y="2006875"/>
            <a:ext cx="2604126" cy="2604126"/>
          </a:xfrm>
          <a:prstGeom prst="rect">
            <a:avLst/>
          </a:prstGeom>
          <a:noFill/>
          <a:ln>
            <a:noFill/>
          </a:ln>
        </p:spPr>
      </p:pic>
      <p:sp>
        <p:nvSpPr>
          <p:cNvPr id="1341" name="Google Shape;1341;g1890509db0c_3_2"/>
          <p:cNvSpPr txBox="1"/>
          <p:nvPr/>
        </p:nvSpPr>
        <p:spPr>
          <a:xfrm>
            <a:off x="784788" y="4234625"/>
            <a:ext cx="14577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accent3"/>
                </a:solidFill>
                <a:latin typeface="Corbel"/>
                <a:ea typeface="Corbel"/>
                <a:cs typeface="Corbel"/>
                <a:sym typeface="Corbel"/>
              </a:rPr>
              <a:t>Wet lab stuff</a:t>
            </a:r>
            <a:endParaRPr b="1">
              <a:solidFill>
                <a:schemeClr val="accent3"/>
              </a:solidFill>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Definitely not!</a:t>
            </a:r>
            <a:endParaRPr>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Also not bedside charts, paper surveys, bench notebooks, biospecimens, etc.</a:t>
            </a:r>
            <a:endParaRPr>
              <a:latin typeface="Corbel"/>
              <a:ea typeface="Corbel"/>
              <a:cs typeface="Corbel"/>
              <a:sym typeface="Corbel"/>
            </a:endParaRPr>
          </a:p>
        </p:txBody>
      </p:sp>
      <p:sp>
        <p:nvSpPr>
          <p:cNvPr id="1342" name="Google Shape;1342;g1890509db0c_3_2"/>
          <p:cNvSpPr txBox="1"/>
          <p:nvPr/>
        </p:nvSpPr>
        <p:spPr>
          <a:xfrm>
            <a:off x="3244975" y="4189525"/>
            <a:ext cx="1457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accent3"/>
                </a:solidFill>
                <a:latin typeface="Corbel"/>
                <a:ea typeface="Corbel"/>
                <a:cs typeface="Corbel"/>
                <a:sym typeface="Corbel"/>
              </a:rPr>
              <a:t>Western blot gel</a:t>
            </a:r>
            <a:endParaRPr b="1">
              <a:solidFill>
                <a:schemeClr val="accent3"/>
              </a:solidFill>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Usually not, but they </a:t>
            </a:r>
            <a:r>
              <a:rPr lang="en-US" i="1">
                <a:latin typeface="Corbel"/>
                <a:ea typeface="Corbel"/>
                <a:cs typeface="Corbel"/>
                <a:sym typeface="Corbel"/>
              </a:rPr>
              <a:t>could voluntarily</a:t>
            </a:r>
            <a:r>
              <a:rPr lang="en-US">
                <a:latin typeface="Corbel"/>
                <a:ea typeface="Corbel"/>
                <a:cs typeface="Corbel"/>
                <a:sym typeface="Corbel"/>
              </a:rPr>
              <a:t> address digital images of them.</a:t>
            </a:r>
            <a:endParaRPr>
              <a:latin typeface="Corbel"/>
              <a:ea typeface="Corbel"/>
              <a:cs typeface="Corbel"/>
              <a:sym typeface="Corbel"/>
            </a:endParaRPr>
          </a:p>
        </p:txBody>
      </p:sp>
      <p:sp>
        <p:nvSpPr>
          <p:cNvPr id="1343" name="Google Shape;1343;g1890509db0c_3_2"/>
          <p:cNvSpPr txBox="1"/>
          <p:nvPr/>
        </p:nvSpPr>
        <p:spPr>
          <a:xfrm>
            <a:off x="5373550" y="4189525"/>
            <a:ext cx="1457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accent3"/>
                </a:solidFill>
                <a:latin typeface="Corbel"/>
                <a:ea typeface="Corbel"/>
                <a:cs typeface="Corbel"/>
                <a:sym typeface="Corbel"/>
              </a:rPr>
              <a:t>Quantification</a:t>
            </a:r>
            <a:endParaRPr b="1">
              <a:solidFill>
                <a:schemeClr val="accent3"/>
              </a:solidFill>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Yes! Once gels or microscopy images get measured, the DMSP applies.</a:t>
            </a:r>
            <a:endParaRPr>
              <a:latin typeface="Corbel"/>
              <a:ea typeface="Corbel"/>
              <a:cs typeface="Corbel"/>
              <a:sym typeface="Corbel"/>
            </a:endParaRPr>
          </a:p>
        </p:txBody>
      </p:sp>
      <p:sp>
        <p:nvSpPr>
          <p:cNvPr id="1344" name="Google Shape;1344;g1890509db0c_3_2"/>
          <p:cNvSpPr txBox="1"/>
          <p:nvPr/>
        </p:nvSpPr>
        <p:spPr>
          <a:xfrm>
            <a:off x="7117225" y="3973975"/>
            <a:ext cx="1816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accent3"/>
                </a:solidFill>
                <a:latin typeface="Corbel"/>
                <a:ea typeface="Corbel"/>
                <a:cs typeface="Corbel"/>
                <a:sym typeface="Corbel"/>
              </a:rPr>
              <a:t>Data during cleaning and transformations</a:t>
            </a:r>
            <a:endParaRPr b="1">
              <a:solidFill>
                <a:schemeClr val="accent3"/>
              </a:solidFill>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Yes! Data continues to be covered throughout the process of getting it ready for final analysis.</a:t>
            </a:r>
            <a:endParaRPr>
              <a:latin typeface="Corbel"/>
              <a:ea typeface="Corbel"/>
              <a:cs typeface="Corbel"/>
              <a:sym typeface="Corbel"/>
            </a:endParaRPr>
          </a:p>
        </p:txBody>
      </p:sp>
      <p:sp>
        <p:nvSpPr>
          <p:cNvPr id="1345" name="Google Shape;1345;g1890509db0c_3_2"/>
          <p:cNvSpPr txBox="1"/>
          <p:nvPr/>
        </p:nvSpPr>
        <p:spPr>
          <a:xfrm>
            <a:off x="9638051" y="4189525"/>
            <a:ext cx="1534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accent3"/>
                </a:solidFill>
                <a:latin typeface="Corbel"/>
                <a:ea typeface="Corbel"/>
                <a:cs typeface="Corbel"/>
                <a:sym typeface="Corbel"/>
              </a:rPr>
              <a:t>Publication</a:t>
            </a:r>
            <a:endParaRPr b="1">
              <a:solidFill>
                <a:schemeClr val="accent3"/>
              </a:solidFill>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Probably not.</a:t>
            </a:r>
            <a:endParaRPr>
              <a:latin typeface="Corbel"/>
              <a:ea typeface="Corbel"/>
              <a:cs typeface="Corbel"/>
              <a:sym typeface="Corbel"/>
            </a:endParaRPr>
          </a:p>
          <a:p>
            <a:pPr marL="0" lvl="0" indent="0" algn="l" rtl="0">
              <a:spcBef>
                <a:spcPts val="0"/>
              </a:spcBef>
              <a:spcAft>
                <a:spcPts val="0"/>
              </a:spcAft>
              <a:buNone/>
            </a:pPr>
            <a:r>
              <a:rPr lang="en-US">
                <a:latin typeface="Corbel"/>
                <a:ea typeface="Corbel"/>
                <a:cs typeface="Corbel"/>
                <a:sym typeface="Corbel"/>
              </a:rPr>
              <a:t>The article is not covered, but they </a:t>
            </a:r>
            <a:r>
              <a:rPr lang="en-US" i="1">
                <a:latin typeface="Corbel"/>
                <a:ea typeface="Corbel"/>
                <a:cs typeface="Corbel"/>
                <a:sym typeface="Corbel"/>
              </a:rPr>
              <a:t>could </a:t>
            </a:r>
            <a:r>
              <a:rPr lang="en-US">
                <a:latin typeface="Corbel"/>
                <a:ea typeface="Corbel"/>
                <a:cs typeface="Corbel"/>
                <a:sym typeface="Corbel"/>
              </a:rPr>
              <a:t>choose to include Results tables and graphs.</a:t>
            </a:r>
            <a:endParaRPr>
              <a:latin typeface="Corbel"/>
              <a:ea typeface="Corbel"/>
              <a:cs typeface="Corbel"/>
              <a:sym typeface="Corbel"/>
            </a:endParaRPr>
          </a:p>
        </p:txBody>
      </p:sp>
      <p:sp>
        <p:nvSpPr>
          <p:cNvPr id="1347" name="Google Shape;1347;g1890509db0c_3_2"/>
          <p:cNvSpPr/>
          <p:nvPr/>
        </p:nvSpPr>
        <p:spPr>
          <a:xfrm>
            <a:off x="9998700" y="5882725"/>
            <a:ext cx="2103000" cy="975300"/>
          </a:xfrm>
          <a:prstGeom prst="wedgeRoundRectCallout">
            <a:avLst>
              <a:gd name="adj1" fmla="val -34086"/>
              <a:gd name="adj2" fmla="val -6217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Corbel"/>
                <a:ea typeface="Corbel"/>
                <a:cs typeface="Corbel"/>
                <a:sym typeface="Corbel"/>
              </a:rPr>
              <a:t>It’s not data sharing, but articles must still be shared in PMC for the public access policy.</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g1858ab3ccb2_0_20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200"/>
              <a:t>1</a:t>
            </a:r>
            <a:r>
              <a:rPr lang="en-US"/>
              <a:t>.A.: Data to be generated</a:t>
            </a:r>
            <a:endParaRPr/>
          </a:p>
        </p:txBody>
      </p:sp>
      <p:sp>
        <p:nvSpPr>
          <p:cNvPr id="1354" name="Google Shape;1354;g1858ab3ccb2_0_208"/>
          <p:cNvSpPr txBox="1">
            <a:spLocks noGrp="1"/>
          </p:cNvSpPr>
          <p:nvPr>
            <p:ph type="body" idx="1"/>
          </p:nvPr>
        </p:nvSpPr>
        <p:spPr>
          <a:xfrm>
            <a:off x="1143000" y="2057400"/>
            <a:ext cx="10231200" cy="4038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a:t>Interview faculty to elicit an answer that is…</a:t>
            </a:r>
            <a:endParaRPr sz="3000"/>
          </a:p>
          <a:p>
            <a:pPr marL="457200" lvl="0" indent="-406400" algn="l" rtl="0">
              <a:spcBef>
                <a:spcPts val="1000"/>
              </a:spcBef>
              <a:spcAft>
                <a:spcPts val="0"/>
              </a:spcAft>
              <a:buSzPts val="2800"/>
              <a:buChar char="•"/>
            </a:pPr>
            <a:r>
              <a:rPr lang="en-US" sz="2800"/>
              <a:t>Technical. But not too technical!</a:t>
            </a:r>
            <a:endParaRPr sz="2800"/>
          </a:p>
          <a:p>
            <a:pPr marL="914400" lvl="1" indent="-406400" algn="l" rtl="0">
              <a:spcBef>
                <a:spcPts val="1000"/>
              </a:spcBef>
              <a:spcAft>
                <a:spcPts val="0"/>
              </a:spcAft>
              <a:buSzPts val="2800"/>
              <a:buChar char="•"/>
            </a:pPr>
            <a:r>
              <a:rPr lang="en-US" sz="2800"/>
              <a:t>For example “spreadsheets in excel or CSV format”</a:t>
            </a:r>
            <a:endParaRPr sz="2800"/>
          </a:p>
          <a:p>
            <a:pPr marL="1371600" lvl="2" indent="-368300" algn="l" rtl="0">
              <a:spcBef>
                <a:spcPts val="0"/>
              </a:spcBef>
              <a:spcAft>
                <a:spcPts val="0"/>
              </a:spcAft>
              <a:buSzPts val="2200"/>
              <a:buChar char="•"/>
            </a:pPr>
            <a:r>
              <a:rPr lang="en-US" sz="2200"/>
              <a:t>Not “surveys including demographics, vitals, and mental health scales”</a:t>
            </a:r>
            <a:endParaRPr sz="2200"/>
          </a:p>
          <a:p>
            <a:pPr marL="1371600" lvl="2" indent="-368300" algn="l" rtl="0">
              <a:spcBef>
                <a:spcPts val="0"/>
              </a:spcBef>
              <a:spcAft>
                <a:spcPts val="0"/>
              </a:spcAft>
              <a:buSzPts val="2200"/>
              <a:buChar char="•"/>
            </a:pPr>
            <a:r>
              <a:rPr lang="en-US" sz="2200"/>
              <a:t>Also not “RFC 4180 compliant CSV files when text is US_ASCII compatible”</a:t>
            </a:r>
            <a:endParaRPr sz="2200"/>
          </a:p>
          <a:p>
            <a:pPr marL="457200" lvl="0" indent="-406400" algn="l" rtl="0">
              <a:spcBef>
                <a:spcPts val="1000"/>
              </a:spcBef>
              <a:spcAft>
                <a:spcPts val="0"/>
              </a:spcAft>
              <a:buSzPts val="2800"/>
              <a:buChar char="•"/>
            </a:pPr>
            <a:r>
              <a:rPr lang="en-US" sz="2800"/>
              <a:t>Definitely not reiterating the scientific goals or methodologies</a:t>
            </a:r>
            <a:endParaRPr sz="2800"/>
          </a:p>
          <a:p>
            <a:pPr marL="457200" lvl="0" indent="-406400" algn="l" rtl="0">
              <a:spcBef>
                <a:spcPts val="1000"/>
              </a:spcBef>
              <a:spcAft>
                <a:spcPts val="0"/>
              </a:spcAft>
              <a:buSzPts val="2800"/>
              <a:buChar char="•"/>
            </a:pPr>
            <a:r>
              <a:rPr lang="en-US" sz="2800"/>
              <a:t>Aiming for estimates, not attempting precise counts</a:t>
            </a:r>
            <a:endParaRPr sz="2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1aafabfeef9_12_12"/>
          <p:cNvSpPr txBox="1">
            <a:spLocks noGrp="1"/>
          </p:cNvSpPr>
          <p:nvPr>
            <p:ph type="title"/>
          </p:nvPr>
        </p:nvSpPr>
        <p:spPr>
          <a:xfrm>
            <a:off x="1143000" y="257200"/>
            <a:ext cx="9875400" cy="101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200"/>
              <a:t>1</a:t>
            </a:r>
            <a:r>
              <a:rPr lang="en-US"/>
              <a:t>.B.: Data to be shared</a:t>
            </a:r>
            <a:endParaRPr/>
          </a:p>
        </p:txBody>
      </p:sp>
      <p:sp>
        <p:nvSpPr>
          <p:cNvPr id="1361" name="Google Shape;1361;g1aafabfeef9_12_12"/>
          <p:cNvSpPr txBox="1">
            <a:spLocks noGrp="1"/>
          </p:cNvSpPr>
          <p:nvPr>
            <p:ph type="body" idx="1"/>
          </p:nvPr>
        </p:nvSpPr>
        <p:spPr>
          <a:xfrm>
            <a:off x="1143000" y="1359225"/>
            <a:ext cx="9873000" cy="47367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2800"/>
              <a:t>Out of the 1.a list of data to be collected, which types or which subgroups of the data will be shared? </a:t>
            </a:r>
            <a:endParaRPr sz="2800"/>
          </a:p>
          <a:p>
            <a:pPr marL="457200" lvl="0" indent="-393700" algn="l" rtl="0">
              <a:spcBef>
                <a:spcPts val="1400"/>
              </a:spcBef>
              <a:spcAft>
                <a:spcPts val="0"/>
              </a:spcAft>
              <a:buSzPts val="2600"/>
              <a:buChar char="•"/>
            </a:pPr>
            <a:r>
              <a:rPr lang="en-US" sz="2600"/>
              <a:t>Organize how it makes sense. It could be organized in parallel with 1.A, or in a table where 1.A and 1.B are both addressed. </a:t>
            </a:r>
            <a:endParaRPr sz="2600"/>
          </a:p>
          <a:p>
            <a:pPr marL="457200" lvl="0" indent="-393700" algn="l" rtl="0">
              <a:spcBef>
                <a:spcPts val="1000"/>
              </a:spcBef>
              <a:spcAft>
                <a:spcPts val="0"/>
              </a:spcAft>
              <a:buSzPts val="2600"/>
              <a:buChar char="•"/>
            </a:pPr>
            <a:r>
              <a:rPr lang="en-US" sz="2600"/>
              <a:t>Or if only subsets will be shared (such as identifiable versus deidentified datasets, or individual versus aggregated versions), the different subsets should be described here.</a:t>
            </a:r>
            <a:endParaRPr sz="26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g1858ab3ccb2_0_214"/>
          <p:cNvSpPr txBox="1">
            <a:spLocks noGrp="1"/>
          </p:cNvSpPr>
          <p:nvPr>
            <p:ph type="title"/>
          </p:nvPr>
        </p:nvSpPr>
        <p:spPr>
          <a:xfrm>
            <a:off x="1143000" y="257200"/>
            <a:ext cx="9875400" cy="101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200" dirty="0"/>
              <a:t>1</a:t>
            </a:r>
            <a:r>
              <a:rPr lang="en-US" dirty="0"/>
              <a:t>.B.: Data to be shared (2)</a:t>
            </a:r>
            <a:endParaRPr dirty="0"/>
          </a:p>
        </p:txBody>
      </p:sp>
      <p:sp>
        <p:nvSpPr>
          <p:cNvPr id="1368" name="Google Shape;1368;g1858ab3ccb2_0_214"/>
          <p:cNvSpPr txBox="1">
            <a:spLocks noGrp="1"/>
          </p:cNvSpPr>
          <p:nvPr>
            <p:ph type="body" idx="1"/>
          </p:nvPr>
        </p:nvSpPr>
        <p:spPr>
          <a:xfrm>
            <a:off x="1143000" y="1359225"/>
            <a:ext cx="9873000" cy="47367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3200"/>
              <a:t>This part is tightly connected with Element 5. </a:t>
            </a:r>
            <a:endParaRPr sz="3200"/>
          </a:p>
          <a:p>
            <a:pPr marL="0" lvl="0" indent="0" algn="l" rtl="0">
              <a:spcBef>
                <a:spcPts val="1400"/>
              </a:spcBef>
              <a:spcAft>
                <a:spcPts val="0"/>
              </a:spcAft>
              <a:buNone/>
            </a:pPr>
            <a:r>
              <a:rPr lang="en-US" sz="3200"/>
              <a:t>Element 5 is </a:t>
            </a:r>
            <a:r>
              <a:rPr lang="en-US" sz="3200" b="1" i="1"/>
              <a:t>why</a:t>
            </a:r>
            <a:r>
              <a:rPr lang="en-US" sz="3200"/>
              <a:t> won’t you share; this is </a:t>
            </a:r>
            <a:r>
              <a:rPr lang="en-US" sz="3200" b="1" i="1"/>
              <a:t>which parts</a:t>
            </a:r>
            <a:r>
              <a:rPr lang="en-US" sz="3200"/>
              <a:t> will you share after you remove what can’t be shared, or else which parts are shared but not in their entirety. </a:t>
            </a:r>
            <a:endParaRPr sz="3200"/>
          </a:p>
          <a:p>
            <a:pPr marL="0" lvl="0" indent="0" algn="l" rtl="0">
              <a:spcBef>
                <a:spcPts val="1400"/>
              </a:spcBef>
              <a:spcAft>
                <a:spcPts val="0"/>
              </a:spcAft>
              <a:buNone/>
            </a:pPr>
            <a:r>
              <a:rPr lang="en-US" sz="3200"/>
              <a:t>If it’s easier to address both issues in one place, consider adding a “see element 5.1” reference.</a:t>
            </a:r>
            <a:endParaRPr sz="32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g1aafabfeef9_12_6"/>
          <p:cNvSpPr txBox="1">
            <a:spLocks noGrp="1"/>
          </p:cNvSpPr>
          <p:nvPr>
            <p:ph type="title"/>
          </p:nvPr>
        </p:nvSpPr>
        <p:spPr>
          <a:xfrm>
            <a:off x="1143000" y="257200"/>
            <a:ext cx="9875400" cy="101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200" dirty="0"/>
              <a:t>1</a:t>
            </a:r>
            <a:r>
              <a:rPr lang="en-US" dirty="0"/>
              <a:t>.B.: Data to be shared (3)</a:t>
            </a:r>
            <a:endParaRPr dirty="0"/>
          </a:p>
        </p:txBody>
      </p:sp>
      <p:sp>
        <p:nvSpPr>
          <p:cNvPr id="1375" name="Google Shape;1375;g1aafabfeef9_12_6"/>
          <p:cNvSpPr txBox="1">
            <a:spLocks noGrp="1"/>
          </p:cNvSpPr>
          <p:nvPr>
            <p:ph type="body" idx="1"/>
          </p:nvPr>
        </p:nvSpPr>
        <p:spPr>
          <a:xfrm>
            <a:off x="1143000" y="1359225"/>
            <a:ext cx="9873000" cy="47367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600"/>
              <a:t>An example might be; if 1.A says…</a:t>
            </a:r>
            <a:endParaRPr sz="2600"/>
          </a:p>
          <a:p>
            <a:pPr marL="457200" lvl="0" indent="0" algn="l" rtl="0">
              <a:lnSpc>
                <a:spcPct val="100000"/>
              </a:lnSpc>
              <a:spcBef>
                <a:spcPts val="1400"/>
              </a:spcBef>
              <a:spcAft>
                <a:spcPts val="0"/>
              </a:spcAft>
              <a:buNone/>
            </a:pPr>
            <a:r>
              <a:rPr lang="en-US" sz="2400"/>
              <a:t>“Survey data and biometrics will be collected in SurveyMonkey and all analysis, summarizing, and storage will be as .xlsx files.” </a:t>
            </a:r>
            <a:endParaRPr sz="2400"/>
          </a:p>
          <a:p>
            <a:pPr marL="0" lvl="0" indent="0" algn="l" rtl="0">
              <a:lnSpc>
                <a:spcPct val="100000"/>
              </a:lnSpc>
              <a:spcBef>
                <a:spcPts val="1400"/>
              </a:spcBef>
              <a:spcAft>
                <a:spcPts val="0"/>
              </a:spcAft>
              <a:buNone/>
            </a:pPr>
            <a:endParaRPr sz="600"/>
          </a:p>
          <a:p>
            <a:pPr marL="0" lvl="0" indent="0" algn="l" rtl="0">
              <a:lnSpc>
                <a:spcPct val="100000"/>
              </a:lnSpc>
              <a:spcBef>
                <a:spcPts val="1400"/>
              </a:spcBef>
              <a:spcAft>
                <a:spcPts val="0"/>
              </a:spcAft>
              <a:buNone/>
            </a:pPr>
            <a:r>
              <a:rPr lang="en-US" sz="2600"/>
              <a:t>…then 1.B might say …</a:t>
            </a:r>
            <a:endParaRPr sz="2600"/>
          </a:p>
          <a:p>
            <a:pPr marL="457200" lvl="0" indent="0" algn="l" rtl="0">
              <a:lnSpc>
                <a:spcPct val="100000"/>
              </a:lnSpc>
              <a:spcBef>
                <a:spcPts val="1400"/>
              </a:spcBef>
              <a:spcAft>
                <a:spcPts val="1000"/>
              </a:spcAft>
              <a:buNone/>
            </a:pPr>
            <a:r>
              <a:rPr lang="en-US" sz="2400"/>
              <a:t>“Spreadsheets for sharing will be de-identified by Safe Harbor deidentification. These spreadsheets for sharing  will include deidentified responses from all respondents except those identified as having rare conditions will be shared. These deidentified spreadsheets will be shared in .xlsx format, plus CSV exports for future reusability.”</a:t>
            </a:r>
            <a:endParaRPr sz="2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g1858ab3ccb2_0_233"/>
          <p:cNvSpPr txBox="1">
            <a:spLocks noGrp="1"/>
          </p:cNvSpPr>
          <p:nvPr>
            <p:ph type="title"/>
          </p:nvPr>
        </p:nvSpPr>
        <p:spPr>
          <a:xfrm>
            <a:off x="1143000" y="349925"/>
            <a:ext cx="9875400" cy="1048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200"/>
              <a:t>1</a:t>
            </a:r>
            <a:r>
              <a:rPr lang="en-US"/>
              <a:t>.C.: Documentation and metadata </a:t>
            </a:r>
            <a:endParaRPr/>
          </a:p>
        </p:txBody>
      </p:sp>
      <p:sp>
        <p:nvSpPr>
          <p:cNvPr id="1382" name="Google Shape;1382;g1858ab3ccb2_0_233"/>
          <p:cNvSpPr txBox="1">
            <a:spLocks noGrp="1"/>
          </p:cNvSpPr>
          <p:nvPr>
            <p:ph type="body" idx="1"/>
          </p:nvPr>
        </p:nvSpPr>
        <p:spPr>
          <a:xfrm>
            <a:off x="1143000" y="1540375"/>
            <a:ext cx="9873000" cy="4555500"/>
          </a:xfrm>
          <a:prstGeom prst="rect">
            <a:avLst/>
          </a:prstGeom>
        </p:spPr>
        <p:txBody>
          <a:bodyPr spcFirstLastPara="1" wrap="square" lIns="91425" tIns="45700" rIns="91425" bIns="45700" anchor="t" anchorCtr="0">
            <a:normAutofit/>
          </a:bodyPr>
          <a:lstStyle/>
          <a:p>
            <a:pPr marL="0" lvl="0" indent="0" algn="l" rtl="0">
              <a:spcBef>
                <a:spcPts val="1400"/>
              </a:spcBef>
              <a:spcAft>
                <a:spcPts val="0"/>
              </a:spcAft>
              <a:buNone/>
            </a:pPr>
            <a:r>
              <a:rPr lang="en-US" sz="2600"/>
              <a:t>What is needed beyond the methods section to help validate and build on the data, particularly the data that will be shared?</a:t>
            </a:r>
            <a:endParaRPr sz="2600"/>
          </a:p>
          <a:p>
            <a:pPr marL="0" lvl="0" indent="0" algn="l" rtl="0">
              <a:spcBef>
                <a:spcPts val="1400"/>
              </a:spcBef>
              <a:spcAft>
                <a:spcPts val="0"/>
              </a:spcAft>
              <a:buNone/>
            </a:pPr>
            <a:r>
              <a:rPr lang="en-US" sz="2600"/>
              <a:t>Some items you might ask the faculty member about are…:</a:t>
            </a:r>
            <a:endParaRPr sz="2600"/>
          </a:p>
          <a:p>
            <a:pPr marL="457200" lvl="0" indent="-381000" algn="l" rtl="0">
              <a:spcBef>
                <a:spcPts val="1400"/>
              </a:spcBef>
              <a:spcAft>
                <a:spcPts val="0"/>
              </a:spcAft>
              <a:buSzPts val="2400"/>
              <a:buChar char="•"/>
            </a:pPr>
            <a:r>
              <a:rPr lang="en-US" sz="2400"/>
              <a:t>Metadata automatically produced by instruments and equipment</a:t>
            </a:r>
            <a:endParaRPr sz="2400"/>
          </a:p>
          <a:p>
            <a:pPr marL="457200" lvl="0" indent="-381000" algn="l" rtl="0">
              <a:spcBef>
                <a:spcPts val="0"/>
              </a:spcBef>
              <a:spcAft>
                <a:spcPts val="0"/>
              </a:spcAft>
              <a:buSzPts val="2400"/>
              <a:buChar char="•"/>
            </a:pPr>
            <a:r>
              <a:rPr lang="en-US" sz="2400"/>
              <a:t>Study protocols</a:t>
            </a:r>
            <a:endParaRPr sz="2400"/>
          </a:p>
          <a:p>
            <a:pPr marL="457200" lvl="0" indent="-381000" algn="l" rtl="0">
              <a:spcBef>
                <a:spcPts val="0"/>
              </a:spcBef>
              <a:spcAft>
                <a:spcPts val="0"/>
              </a:spcAft>
              <a:buSzPts val="2400"/>
              <a:buChar char="•"/>
            </a:pPr>
            <a:r>
              <a:rPr lang="en-US" sz="2400"/>
              <a:t>Data collection instruments and/or forms </a:t>
            </a:r>
            <a:endParaRPr sz="2400"/>
          </a:p>
          <a:p>
            <a:pPr marL="457200" lvl="0" indent="-381000" algn="l" rtl="0">
              <a:spcBef>
                <a:spcPts val="0"/>
              </a:spcBef>
              <a:spcAft>
                <a:spcPts val="0"/>
              </a:spcAft>
              <a:buSzPts val="2400"/>
              <a:buChar char="•"/>
            </a:pPr>
            <a:r>
              <a:rPr lang="en-US" sz="2400"/>
              <a:t>Data dictionaries and/or codebooks of the variables</a:t>
            </a:r>
            <a:endParaRPr sz="2400"/>
          </a:p>
          <a:p>
            <a:pPr marL="457200" lvl="0" indent="-381000" algn="l" rtl="0">
              <a:spcBef>
                <a:spcPts val="0"/>
              </a:spcBef>
              <a:spcAft>
                <a:spcPts val="0"/>
              </a:spcAft>
              <a:buSzPts val="2400"/>
              <a:buChar char="•"/>
            </a:pPr>
            <a:r>
              <a:rPr lang="en-US" sz="2400"/>
              <a:t>Contextual data, such as date, location, temperature, data collector, etc.</a:t>
            </a:r>
            <a:endParaRPr sz="2400"/>
          </a:p>
          <a:p>
            <a:pPr marL="457200" lvl="0" indent="-381000" algn="l" rtl="0">
              <a:spcBef>
                <a:spcPts val="0"/>
              </a:spcBef>
              <a:spcAft>
                <a:spcPts val="0"/>
              </a:spcAft>
              <a:buSzPts val="2400"/>
              <a:buChar char="•"/>
            </a:pPr>
            <a:r>
              <a:rPr lang="en-US" sz="2400"/>
              <a:t>Data transformations, such as variable construction </a:t>
            </a:r>
            <a:endParaRPr sz="2400"/>
          </a:p>
          <a:p>
            <a:pPr marL="457200" lvl="0" indent="-381000" algn="l" rtl="0">
              <a:spcBef>
                <a:spcPts val="0"/>
              </a:spcBef>
              <a:spcAft>
                <a:spcPts val="0"/>
              </a:spcAft>
              <a:buSzPts val="2400"/>
              <a:buChar char="•"/>
            </a:pPr>
            <a:r>
              <a:rPr lang="en-US" sz="2400"/>
              <a:t>Data provenance, such as sources of benchmark data that was integrated</a:t>
            </a:r>
            <a:endParaRPr sz="2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g1858ab3ccb2_0_152"/>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Element 2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lvl="0" indent="0" algn="ctr" rtl="0">
              <a:spcBef>
                <a:spcPts val="0"/>
              </a:spcBef>
              <a:spcAft>
                <a:spcPts val="0"/>
              </a:spcAft>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Related Tools, Software, and/or Code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g1a36401a8ff_0_2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Element 2:</a:t>
            </a:r>
            <a:endParaRPr/>
          </a:p>
        </p:txBody>
      </p:sp>
      <p:sp>
        <p:nvSpPr>
          <p:cNvPr id="1395" name="Google Shape;1395;g1a36401a8ff_0_23"/>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3000" i="1">
                <a:highlight>
                  <a:srgbClr val="FFFFFF"/>
                </a:highlight>
              </a:rPr>
              <a:t>Indicate whether specialized tools are needed to access or manipulate shared scientific data </a:t>
            </a:r>
            <a:r>
              <a:rPr lang="en-US" sz="3000" b="1" i="1">
                <a:highlight>
                  <a:srgbClr val="FFFFFF"/>
                </a:highlight>
              </a:rPr>
              <a:t>to support replication or reuse</a:t>
            </a:r>
            <a:r>
              <a:rPr lang="en-US" sz="3000" i="1">
                <a:highlight>
                  <a:srgbClr val="FFFFFF"/>
                </a:highlight>
              </a:rPr>
              <a:t>, and name(s) of the needed tool(s) and software. If applicable, specify how needed tools can be accessed.</a:t>
            </a:r>
            <a:endParaRPr sz="3000" i="1">
              <a:highlight>
                <a:srgbClr val="FFFFFF"/>
              </a:highlight>
            </a:endParaRPr>
          </a:p>
          <a:p>
            <a:pPr marL="0" lvl="0" indent="0" algn="l" rtl="0">
              <a:spcBef>
                <a:spcPts val="140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18a77a495d9_1_83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sz="3200">
                <a:solidFill>
                  <a:schemeClr val="dk2"/>
                </a:solidFill>
                <a:latin typeface="Roboto"/>
                <a:ea typeface="Roboto"/>
                <a:cs typeface="Roboto"/>
                <a:sym typeface="Roboto"/>
              </a:rPr>
              <a:t>Related tools, software, and/or code</a:t>
            </a:r>
            <a:endParaRPr/>
          </a:p>
        </p:txBody>
      </p:sp>
      <p:sp>
        <p:nvSpPr>
          <p:cNvPr id="1402" name="Google Shape;1402;g18a77a495d9_1_832"/>
          <p:cNvSpPr txBox="1">
            <a:spLocks noGrp="1"/>
          </p:cNvSpPr>
          <p:nvPr>
            <p:ph type="body" idx="1"/>
          </p:nvPr>
        </p:nvSpPr>
        <p:spPr>
          <a:xfrm>
            <a:off x="1144200" y="1751975"/>
            <a:ext cx="9873000" cy="4038600"/>
          </a:xfrm>
          <a:prstGeom prst="rect">
            <a:avLst/>
          </a:prstGeom>
        </p:spPr>
        <p:txBody>
          <a:bodyPr spcFirstLastPara="1" wrap="square" lIns="91425" tIns="45700" rIns="91425" bIns="45700" anchor="t" anchorCtr="0">
            <a:normAutofit/>
          </a:bodyPr>
          <a:lstStyle/>
          <a:p>
            <a:pPr marL="1219200" lvl="1" indent="-457200" algn="l" rtl="0">
              <a:lnSpc>
                <a:spcPct val="150000"/>
              </a:lnSpc>
              <a:spcBef>
                <a:spcPts val="0"/>
              </a:spcBef>
              <a:spcAft>
                <a:spcPts val="0"/>
              </a:spcAft>
              <a:buSzPts val="2400"/>
              <a:buFont typeface="Open Sans"/>
              <a:buChar char="○"/>
            </a:pPr>
            <a:r>
              <a:rPr lang="en-US" sz="2400">
                <a:latin typeface="Open Sans"/>
                <a:ea typeface="Open Sans"/>
                <a:cs typeface="Open Sans"/>
                <a:sym typeface="Open Sans"/>
              </a:rPr>
              <a:t>Tools/software needed to access or manipulate the data</a:t>
            </a:r>
            <a:endParaRPr sz="2400">
              <a:latin typeface="Open Sans"/>
              <a:ea typeface="Open Sans"/>
              <a:cs typeface="Open Sans"/>
              <a:sym typeface="Open Sans"/>
            </a:endParaRPr>
          </a:p>
          <a:p>
            <a:pPr marL="1219200" lvl="1" indent="-457200" algn="l" rtl="0">
              <a:lnSpc>
                <a:spcPct val="150000"/>
              </a:lnSpc>
              <a:spcBef>
                <a:spcPts val="0"/>
              </a:spcBef>
              <a:spcAft>
                <a:spcPts val="0"/>
              </a:spcAft>
              <a:buSzPts val="2400"/>
              <a:buFont typeface="Open Sans"/>
              <a:buChar char="○"/>
            </a:pPr>
            <a:r>
              <a:rPr lang="en-US" sz="2400">
                <a:latin typeface="Open Sans"/>
                <a:ea typeface="Open Sans"/>
                <a:cs typeface="Open Sans"/>
                <a:sym typeface="Open Sans"/>
              </a:rPr>
              <a:t>Names of specific software tools (e.g. Python, RStudio, SAS, SPSS, MATLAB, etc.) plus versions and extensions</a:t>
            </a:r>
            <a:endParaRPr sz="2400">
              <a:latin typeface="Open Sans"/>
              <a:ea typeface="Open Sans"/>
              <a:cs typeface="Open Sans"/>
              <a:sym typeface="Open Sans"/>
            </a:endParaRPr>
          </a:p>
          <a:p>
            <a:pPr marL="1219200" lvl="1" indent="-457200" algn="l" rtl="0">
              <a:lnSpc>
                <a:spcPct val="150000"/>
              </a:lnSpc>
              <a:spcBef>
                <a:spcPts val="0"/>
              </a:spcBef>
              <a:spcAft>
                <a:spcPts val="0"/>
              </a:spcAft>
              <a:buSzPts val="2400"/>
              <a:buFont typeface="Open Sans"/>
              <a:buChar char="○"/>
            </a:pPr>
            <a:r>
              <a:rPr lang="en-US" sz="2400">
                <a:latin typeface="Open Sans"/>
                <a:ea typeface="Open Sans"/>
                <a:cs typeface="Open Sans"/>
                <a:sym typeface="Open Sans"/>
              </a:rPr>
              <a:t>Availability of tools (e.g. open source vs proprietary)</a:t>
            </a:r>
            <a:endParaRPr sz="2400">
              <a:latin typeface="Open Sans"/>
              <a:ea typeface="Open Sans"/>
              <a:cs typeface="Open Sans"/>
              <a:sym typeface="Open Sans"/>
            </a:endParaRPr>
          </a:p>
          <a:p>
            <a:pPr marL="1219200" lvl="1" indent="-457200" algn="l" rtl="0">
              <a:lnSpc>
                <a:spcPct val="150000"/>
              </a:lnSpc>
              <a:spcBef>
                <a:spcPts val="0"/>
              </a:spcBef>
              <a:spcAft>
                <a:spcPts val="0"/>
              </a:spcAft>
              <a:buSzPts val="2400"/>
              <a:buFont typeface="Open Sans"/>
              <a:buChar char="○"/>
            </a:pPr>
            <a:r>
              <a:rPr lang="en-US" sz="2400">
                <a:latin typeface="Open Sans"/>
                <a:ea typeface="Open Sans"/>
                <a:cs typeface="Open Sans"/>
                <a:sym typeface="Open Sans"/>
              </a:rPr>
              <a:t>Expected lifespan of the tools compared to length of data availability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b0571cebe9_1_7">
            <a:extLst>
              <a:ext uri="{C183D7F6-B498-43B3-948B-1728B52AA6E4}">
                <adec:decorative xmlns:adec="http://schemas.microsoft.com/office/drawing/2017/decorative" val="1"/>
              </a:ext>
            </a:extLst>
          </p:cNvPr>
          <p:cNvSpPr/>
          <p:nvPr/>
        </p:nvSpPr>
        <p:spPr>
          <a:xfrm>
            <a:off x="1" y="0"/>
            <a:ext cx="4055416"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Schoolbook"/>
              <a:ea typeface="Century Schoolbook"/>
              <a:cs typeface="Century Schoolbook"/>
              <a:sym typeface="Century Schoolbook"/>
            </a:endParaRPr>
          </a:p>
        </p:txBody>
      </p:sp>
      <p:sp>
        <p:nvSpPr>
          <p:cNvPr id="316" name="Google Shape;316;g1b0571cebe9_1_7"/>
          <p:cNvSpPr txBox="1">
            <a:spLocks noGrp="1"/>
          </p:cNvSpPr>
          <p:nvPr>
            <p:ph type="title"/>
          </p:nvPr>
        </p:nvSpPr>
        <p:spPr>
          <a:xfrm>
            <a:off x="566058" y="836023"/>
            <a:ext cx="2718788" cy="51837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entury Schoolbook"/>
              <a:buNone/>
            </a:pPr>
            <a:r>
              <a:rPr lang="en-US" sz="3600" dirty="0">
                <a:solidFill>
                  <a:srgbClr val="FFFFFF"/>
                </a:solidFill>
              </a:rPr>
              <a:t>Session overview</a:t>
            </a:r>
            <a:endParaRPr dirty="0"/>
          </a:p>
        </p:txBody>
      </p:sp>
      <p:grpSp>
        <p:nvGrpSpPr>
          <p:cNvPr id="318" name="Google Shape;318;g1b0571cebe9_1_7">
            <a:extLst>
              <a:ext uri="{C183D7F6-B498-43B3-948B-1728B52AA6E4}">
                <adec:decorative xmlns:adec="http://schemas.microsoft.com/office/drawing/2017/decorative" val="1"/>
              </a:ext>
            </a:extLst>
          </p:cNvPr>
          <p:cNvGrpSpPr/>
          <p:nvPr/>
        </p:nvGrpSpPr>
        <p:grpSpPr>
          <a:xfrm>
            <a:off x="4658815" y="1814709"/>
            <a:ext cx="5990135" cy="3241980"/>
            <a:chOff x="0" y="1010037"/>
            <a:chExt cx="5990135" cy="3241980"/>
          </a:xfrm>
        </p:grpSpPr>
        <p:sp>
          <p:nvSpPr>
            <p:cNvPr id="319" name="Google Shape;319;g1b0571cebe9_1_7"/>
            <p:cNvSpPr/>
            <p:nvPr/>
          </p:nvSpPr>
          <p:spPr>
            <a:xfrm>
              <a:off x="0" y="1010037"/>
              <a:ext cx="5990135" cy="743535"/>
            </a:xfrm>
            <a:prstGeom prst="roundRect">
              <a:avLst>
                <a:gd name="adj" fmla="val 16667"/>
              </a:avLst>
            </a:prstGeom>
            <a:solidFill>
              <a:srgbClr val="5F9DD1"/>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1b0571cebe9_1_7"/>
            <p:cNvSpPr txBox="1"/>
            <p:nvPr/>
          </p:nvSpPr>
          <p:spPr>
            <a:xfrm>
              <a:off x="36296" y="1046333"/>
              <a:ext cx="5917543"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b="0" i="0" u="none" strike="noStrike" cap="none">
                  <a:solidFill>
                    <a:schemeClr val="lt1"/>
                  </a:solidFill>
                  <a:latin typeface="Century Schoolbook"/>
                  <a:ea typeface="Century Schoolbook"/>
                  <a:cs typeface="Century Schoolbook"/>
                  <a:sym typeface="Century Schoolbook"/>
                </a:rPr>
                <a:t>Background to the policy</a:t>
              </a:r>
              <a:endParaRPr sz="3100" b="0" i="0" u="none" strike="noStrike" cap="none">
                <a:solidFill>
                  <a:schemeClr val="lt1"/>
                </a:solidFill>
                <a:latin typeface="Century Schoolbook"/>
                <a:ea typeface="Century Schoolbook"/>
                <a:cs typeface="Century Schoolbook"/>
                <a:sym typeface="Century Schoolbook"/>
              </a:endParaRPr>
            </a:p>
          </p:txBody>
        </p:sp>
        <p:sp>
          <p:nvSpPr>
            <p:cNvPr id="321" name="Google Shape;321;g1b0571cebe9_1_7"/>
            <p:cNvSpPr/>
            <p:nvPr/>
          </p:nvSpPr>
          <p:spPr>
            <a:xfrm>
              <a:off x="0" y="1842852"/>
              <a:ext cx="5990135" cy="743535"/>
            </a:xfrm>
            <a:prstGeom prst="roundRect">
              <a:avLst>
                <a:gd name="adj" fmla="val 16667"/>
              </a:avLst>
            </a:prstGeom>
            <a:solidFill>
              <a:srgbClr val="4D92D1"/>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1b0571cebe9_1_7"/>
            <p:cNvSpPr txBox="1"/>
            <p:nvPr/>
          </p:nvSpPr>
          <p:spPr>
            <a:xfrm>
              <a:off x="36296" y="1879148"/>
              <a:ext cx="5917543"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b="0" i="0" u="none" strike="noStrike" cap="none">
                  <a:solidFill>
                    <a:schemeClr val="lt1"/>
                  </a:solidFill>
                  <a:latin typeface="Century Schoolbook"/>
                  <a:ea typeface="Century Schoolbook"/>
                  <a:cs typeface="Century Schoolbook"/>
                  <a:sym typeface="Century Schoolbook"/>
                </a:rPr>
                <a:t>What goes into a DMSP?</a:t>
              </a:r>
              <a:endParaRPr sz="3100" b="0" i="0" u="none" strike="noStrike" cap="none">
                <a:solidFill>
                  <a:schemeClr val="lt1"/>
                </a:solidFill>
                <a:latin typeface="Century Schoolbook"/>
                <a:ea typeface="Century Schoolbook"/>
                <a:cs typeface="Century Schoolbook"/>
                <a:sym typeface="Century Schoolbook"/>
              </a:endParaRPr>
            </a:p>
          </p:txBody>
        </p:sp>
        <p:sp>
          <p:nvSpPr>
            <p:cNvPr id="323" name="Google Shape;323;g1b0571cebe9_1_7"/>
            <p:cNvSpPr/>
            <p:nvPr/>
          </p:nvSpPr>
          <p:spPr>
            <a:xfrm>
              <a:off x="0" y="2675667"/>
              <a:ext cx="5990135" cy="743535"/>
            </a:xfrm>
            <a:prstGeom prst="roundRect">
              <a:avLst>
                <a:gd name="adj" fmla="val 16667"/>
              </a:avLst>
            </a:prstGeom>
            <a:solidFill>
              <a:srgbClr val="3B88D2"/>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1b0571cebe9_1_7"/>
            <p:cNvSpPr txBox="1"/>
            <p:nvPr/>
          </p:nvSpPr>
          <p:spPr>
            <a:xfrm>
              <a:off x="36296" y="2711963"/>
              <a:ext cx="5917543"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b="0" i="0" u="none" strike="noStrike" cap="none">
                  <a:solidFill>
                    <a:schemeClr val="lt1"/>
                  </a:solidFill>
                  <a:latin typeface="Century Schoolbook"/>
                  <a:ea typeface="Century Schoolbook"/>
                  <a:cs typeface="Century Schoolbook"/>
                  <a:sym typeface="Century Schoolbook"/>
                </a:rPr>
                <a:t>Resources for writing a DMSP</a:t>
              </a:r>
              <a:endParaRPr sz="3100" b="0" i="0" u="none" strike="noStrike" cap="none">
                <a:solidFill>
                  <a:schemeClr val="lt1"/>
                </a:solidFill>
                <a:latin typeface="Century Schoolbook"/>
                <a:ea typeface="Century Schoolbook"/>
                <a:cs typeface="Century Schoolbook"/>
                <a:sym typeface="Century Schoolbook"/>
              </a:endParaRPr>
            </a:p>
          </p:txBody>
        </p:sp>
        <p:sp>
          <p:nvSpPr>
            <p:cNvPr id="325" name="Google Shape;325;g1b0571cebe9_1_7"/>
            <p:cNvSpPr/>
            <p:nvPr/>
          </p:nvSpPr>
          <p:spPr>
            <a:xfrm>
              <a:off x="0" y="3508482"/>
              <a:ext cx="5990135" cy="743535"/>
            </a:xfrm>
            <a:prstGeom prst="roundRect">
              <a:avLst>
                <a:gd name="adj" fmla="val 16667"/>
              </a:avLst>
            </a:prstGeom>
            <a:solidFill>
              <a:srgbClr val="287ED3"/>
            </a:solidFill>
            <a:ln w="139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1b0571cebe9_1_7"/>
            <p:cNvSpPr txBox="1"/>
            <p:nvPr/>
          </p:nvSpPr>
          <p:spPr>
            <a:xfrm>
              <a:off x="36296" y="3544778"/>
              <a:ext cx="5917543" cy="670943"/>
            </a:xfrm>
            <a:prstGeom prst="rect">
              <a:avLst/>
            </a:prstGeom>
            <a:noFill/>
            <a:ln>
              <a:noFill/>
            </a:ln>
          </p:spPr>
          <p:txBody>
            <a:bodyPr spcFirstLastPara="1" wrap="square" lIns="118100" tIns="118100" rIns="118100" bIns="118100" anchor="ctr" anchorCtr="0">
              <a:noAutofit/>
            </a:bodyPr>
            <a:lstStyle/>
            <a:p>
              <a:pPr marL="0" marR="0" lvl="0" indent="0" algn="l" rtl="0">
                <a:lnSpc>
                  <a:spcPct val="90000"/>
                </a:lnSpc>
                <a:spcBef>
                  <a:spcPts val="0"/>
                </a:spcBef>
                <a:spcAft>
                  <a:spcPts val="0"/>
                </a:spcAft>
                <a:buClr>
                  <a:schemeClr val="lt1"/>
                </a:buClr>
                <a:buSzPts val="3100"/>
                <a:buFont typeface="Century Schoolbook"/>
                <a:buNone/>
              </a:pPr>
              <a:r>
                <a:rPr lang="en-US" sz="3100" b="0" i="0" u="none" strike="noStrike" cap="none">
                  <a:solidFill>
                    <a:schemeClr val="lt1"/>
                  </a:solidFill>
                  <a:latin typeface="Century Schoolbook"/>
                  <a:ea typeface="Century Schoolbook"/>
                  <a:cs typeface="Century Schoolbook"/>
                  <a:sym typeface="Century Schoolbook"/>
                </a:rPr>
                <a:t>Q&amp;A</a:t>
              </a:r>
              <a:endParaRPr sz="3100" b="0" i="0" u="none" strike="noStrike" cap="none">
                <a:solidFill>
                  <a:schemeClr val="lt1"/>
                </a:solidFill>
                <a:latin typeface="Century Schoolbook"/>
                <a:ea typeface="Century Schoolbook"/>
                <a:cs typeface="Century Schoolbook"/>
                <a:sym typeface="Century Schoolbook"/>
              </a:endParaRPr>
            </a:p>
          </p:txBody>
        </p:sp>
      </p:grpSp>
      <p:sp>
        <p:nvSpPr>
          <p:cNvPr id="317" name="Google Shape;317;g1b0571cebe9_1_7">
            <a:extLst>
              <a:ext uri="{C183D7F6-B498-43B3-948B-1728B52AA6E4}">
                <adec:decorative xmlns:adec="http://schemas.microsoft.com/office/drawing/2017/decorative" val="1"/>
              </a:ext>
            </a:extLst>
          </p:cNvPr>
          <p:cNvSpPr/>
          <p:nvPr/>
        </p:nvSpPr>
        <p:spPr>
          <a:xfrm>
            <a:off x="11292840" y="0"/>
            <a:ext cx="914400" cy="6858000"/>
          </a:xfrm>
          <a:prstGeom prst="rect">
            <a:avLst/>
          </a:prstGeom>
          <a:solidFill>
            <a:srgbClr val="1B1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g1b296a1ddd4_0_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00"/>
              <a:buFont typeface="Arial"/>
              <a:buNone/>
            </a:pPr>
            <a:r>
              <a:rPr lang="en-US" sz="3200">
                <a:solidFill>
                  <a:schemeClr val="dk2"/>
                </a:solidFill>
                <a:latin typeface="Roboto"/>
                <a:ea typeface="Roboto"/>
                <a:cs typeface="Roboto"/>
                <a:sym typeface="Roboto"/>
              </a:rPr>
              <a:t>What does "reproducibility" have to do with software? </a:t>
            </a:r>
            <a:endParaRPr sz="3200">
              <a:solidFill>
                <a:schemeClr val="dk2"/>
              </a:solidFill>
              <a:latin typeface="Roboto"/>
              <a:ea typeface="Roboto"/>
              <a:cs typeface="Roboto"/>
              <a:sym typeface="Roboto"/>
            </a:endParaRPr>
          </a:p>
          <a:p>
            <a:pPr marL="0" lvl="0" indent="0" algn="l" rtl="0">
              <a:lnSpc>
                <a:spcPct val="100000"/>
              </a:lnSpc>
              <a:spcBef>
                <a:spcPts val="0"/>
              </a:spcBef>
              <a:spcAft>
                <a:spcPts val="0"/>
              </a:spcAft>
              <a:buClr>
                <a:schemeClr val="dk1"/>
              </a:buClr>
              <a:buSzPts val="3200"/>
              <a:buFont typeface="Arial"/>
              <a:buNone/>
            </a:pPr>
            <a:endParaRPr sz="3200">
              <a:solidFill>
                <a:schemeClr val="dk2"/>
              </a:solidFill>
              <a:latin typeface="Roboto"/>
              <a:ea typeface="Roboto"/>
              <a:cs typeface="Roboto"/>
              <a:sym typeface="Roboto"/>
            </a:endParaRPr>
          </a:p>
        </p:txBody>
      </p:sp>
      <p:sp>
        <p:nvSpPr>
          <p:cNvPr id="1409" name="Google Shape;1409;g1b296a1ddd4_0_0"/>
          <p:cNvSpPr txBox="1">
            <a:spLocks noGrp="1"/>
          </p:cNvSpPr>
          <p:nvPr>
            <p:ph type="body" idx="1"/>
          </p:nvPr>
        </p:nvSpPr>
        <p:spPr>
          <a:xfrm>
            <a:off x="1144200" y="1644300"/>
            <a:ext cx="9873000" cy="40386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2000">
                <a:latin typeface="Open Sans"/>
                <a:ea typeface="Open Sans"/>
                <a:cs typeface="Open Sans"/>
                <a:sym typeface="Open Sans"/>
              </a:rPr>
              <a:t>Questions to Ask: </a:t>
            </a:r>
            <a:endParaRPr sz="2000">
              <a:latin typeface="Open Sans"/>
              <a:ea typeface="Open Sans"/>
              <a:cs typeface="Open Sans"/>
              <a:sym typeface="Open Sans"/>
            </a:endParaRPr>
          </a:p>
          <a:p>
            <a:pPr marL="1219200" lvl="1" indent="-403129" algn="l" rtl="0">
              <a:lnSpc>
                <a:spcPct val="150000"/>
              </a:lnSpc>
              <a:spcBef>
                <a:spcPts val="0"/>
              </a:spcBef>
              <a:spcAft>
                <a:spcPts val="0"/>
              </a:spcAft>
              <a:buSzPts val="1548"/>
              <a:buFont typeface="Open Sans"/>
              <a:buChar char="○"/>
            </a:pPr>
            <a:r>
              <a:rPr lang="en-US" sz="1548">
                <a:latin typeface="Open Sans"/>
                <a:ea typeface="Open Sans"/>
                <a:cs typeface="Open Sans"/>
                <a:sym typeface="Open Sans"/>
              </a:rPr>
              <a:t>Can another researcher locate your dataset and your software? Do they know what the software is supposed to do?</a:t>
            </a:r>
            <a:endParaRPr sz="1548">
              <a:latin typeface="Open Sans"/>
              <a:ea typeface="Open Sans"/>
              <a:cs typeface="Open Sans"/>
              <a:sym typeface="Open Sans"/>
            </a:endParaRPr>
          </a:p>
          <a:p>
            <a:pPr marL="1219200" lvl="1" indent="-403129" algn="l" rtl="0">
              <a:lnSpc>
                <a:spcPct val="150000"/>
              </a:lnSpc>
              <a:spcBef>
                <a:spcPts val="0"/>
              </a:spcBef>
              <a:spcAft>
                <a:spcPts val="0"/>
              </a:spcAft>
              <a:buSzPts val="1548"/>
              <a:buFont typeface="Open Sans"/>
              <a:buChar char="○"/>
            </a:pPr>
            <a:r>
              <a:rPr lang="en-US" sz="1548">
                <a:latin typeface="Open Sans"/>
                <a:ea typeface="Open Sans"/>
                <a:cs typeface="Open Sans"/>
                <a:sym typeface="Open Sans"/>
              </a:rPr>
              <a:t>Does this other researcher--and the other researcher's computer--have enough information to get the software to run and produce the intended results?</a:t>
            </a:r>
            <a:endParaRPr sz="1548">
              <a:latin typeface="Open Sans"/>
              <a:ea typeface="Open Sans"/>
              <a:cs typeface="Open Sans"/>
              <a:sym typeface="Open Sans"/>
            </a:endParaRPr>
          </a:p>
          <a:p>
            <a:pPr marL="1219200" lvl="1" indent="-403129" algn="l" rtl="0">
              <a:lnSpc>
                <a:spcPct val="150000"/>
              </a:lnSpc>
              <a:spcBef>
                <a:spcPts val="0"/>
              </a:spcBef>
              <a:spcAft>
                <a:spcPts val="0"/>
              </a:spcAft>
              <a:buSzPts val="1548"/>
              <a:buFont typeface="Open Sans"/>
              <a:buChar char="○"/>
            </a:pPr>
            <a:r>
              <a:rPr lang="en-US" sz="1548">
                <a:latin typeface="Open Sans"/>
                <a:ea typeface="Open Sans"/>
                <a:cs typeface="Open Sans"/>
                <a:sym typeface="Open Sans"/>
              </a:rPr>
              <a:t>Do they have enough information to get the software to run and produce the intended results without contacting you?</a:t>
            </a:r>
            <a:endParaRPr sz="1548">
              <a:latin typeface="Open Sans"/>
              <a:ea typeface="Open Sans"/>
              <a:cs typeface="Open Sans"/>
              <a:sym typeface="Open Sans"/>
            </a:endParaRPr>
          </a:p>
          <a:p>
            <a:pPr marL="1219200" lvl="1" indent="-403129" algn="l" rtl="0">
              <a:lnSpc>
                <a:spcPct val="150000"/>
              </a:lnSpc>
              <a:spcBef>
                <a:spcPts val="0"/>
              </a:spcBef>
              <a:spcAft>
                <a:spcPts val="0"/>
              </a:spcAft>
              <a:buSzPts val="1548"/>
              <a:buFont typeface="Open Sans"/>
              <a:buChar char="○"/>
            </a:pPr>
            <a:r>
              <a:rPr lang="en-US" sz="1548">
                <a:latin typeface="Open Sans"/>
                <a:ea typeface="Open Sans"/>
                <a:cs typeface="Open Sans"/>
                <a:sym typeface="Open Sans"/>
              </a:rPr>
              <a:t>Are there decisions that you've made or specifics about the environment that you have not documented?</a:t>
            </a:r>
            <a:endParaRPr sz="1548">
              <a:latin typeface="Open Sans"/>
              <a:ea typeface="Open Sans"/>
              <a:cs typeface="Open Sans"/>
              <a:sym typeface="Open Sans"/>
            </a:endParaRPr>
          </a:p>
          <a:p>
            <a:pPr marL="0" lvl="0" indent="0" algn="l" rtl="0">
              <a:lnSpc>
                <a:spcPct val="120000"/>
              </a:lnSpc>
              <a:spcBef>
                <a:spcPts val="0"/>
              </a:spcBef>
              <a:spcAft>
                <a:spcPts val="0"/>
              </a:spcAft>
              <a:buNone/>
            </a:pPr>
            <a:r>
              <a:rPr lang="en-US" sz="1400" b="1">
                <a:latin typeface="Open Sans"/>
                <a:ea typeface="Open Sans"/>
                <a:cs typeface="Open Sans"/>
                <a:sym typeface="Open Sans"/>
              </a:rPr>
              <a:t>Applying FAIR to Software</a:t>
            </a:r>
            <a:r>
              <a:rPr lang="en-US" sz="1400">
                <a:latin typeface="Open Sans"/>
                <a:ea typeface="Open Sans"/>
                <a:cs typeface="Open Sans"/>
                <a:sym typeface="Open Sans"/>
              </a:rPr>
              <a:t>: </a:t>
            </a:r>
            <a:r>
              <a:rPr lang="en-US" sz="1500" b="1" u="sng">
                <a:solidFill>
                  <a:schemeClr val="hlink"/>
                </a:solidFill>
                <a:highlight>
                  <a:srgbClr val="FFFFFF"/>
                </a:highlight>
                <a:latin typeface="Open Sans"/>
                <a:ea typeface="Open Sans"/>
                <a:cs typeface="Open Sans"/>
                <a:sym typeface="Open Sans"/>
                <a:hlinkClick r:id="rId3"/>
              </a:rPr>
              <a:t>Introducing the FAIR Principles for research software</a:t>
            </a:r>
            <a:endParaRPr sz="1548">
              <a:latin typeface="Open Sans"/>
              <a:ea typeface="Open Sans"/>
              <a:cs typeface="Open Sans"/>
              <a:sym typeface="Open Sans"/>
            </a:endParaRPr>
          </a:p>
          <a:p>
            <a:pPr marL="0" lvl="0" indent="0" algn="l" rtl="0">
              <a:lnSpc>
                <a:spcPct val="150000"/>
              </a:lnSpc>
              <a:spcBef>
                <a:spcPts val="1200"/>
              </a:spcBef>
              <a:spcAft>
                <a:spcPts val="0"/>
              </a:spcAft>
              <a:buNone/>
            </a:pPr>
            <a:endParaRPr sz="2400">
              <a:latin typeface="Open Sans"/>
              <a:ea typeface="Open Sans"/>
              <a:cs typeface="Open Sans"/>
              <a:sym typeface="Open Sans"/>
            </a:endParaRPr>
          </a:p>
        </p:txBody>
      </p:sp>
      <p:sp>
        <p:nvSpPr>
          <p:cNvPr id="1410" name="Google Shape;1410;g1b296a1ddd4_0_0"/>
          <p:cNvSpPr txBox="1"/>
          <p:nvPr/>
        </p:nvSpPr>
        <p:spPr>
          <a:xfrm>
            <a:off x="8495525" y="5437025"/>
            <a:ext cx="375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orbel"/>
                <a:ea typeface="Corbel"/>
                <a:cs typeface="Corbel"/>
                <a:sym typeface="Corbel"/>
              </a:rPr>
              <a:t>Adapted from:  </a:t>
            </a:r>
            <a:r>
              <a:rPr lang="en-US" u="sng">
                <a:solidFill>
                  <a:schemeClr val="hlink"/>
                </a:solidFill>
                <a:latin typeface="Corbel"/>
                <a:ea typeface="Corbel"/>
                <a:cs typeface="Corbel"/>
                <a:sym typeface="Corbel"/>
                <a:hlinkClick r:id="rId4"/>
              </a:rPr>
              <a:t>https://guides.nyu.edu/software-reproducibility</a:t>
            </a:r>
            <a:endParaRPr>
              <a:latin typeface="Corbel"/>
              <a:ea typeface="Corbel"/>
              <a:cs typeface="Corbel"/>
              <a:sym typeface="Corbe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1b296a1ddd4_0_21"/>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Documenting and Managing Dependencies</a:t>
            </a:r>
            <a:endParaRPr dirty="0"/>
          </a:p>
        </p:txBody>
      </p:sp>
      <p:sp>
        <p:nvSpPr>
          <p:cNvPr id="1417" name="Google Shape;1417;g1b296a1ddd4_0_21"/>
          <p:cNvSpPr txBox="1">
            <a:spLocks noGrp="1"/>
          </p:cNvSpPr>
          <p:nvPr>
            <p:ph type="body" idx="1"/>
          </p:nvPr>
        </p:nvSpPr>
        <p:spPr>
          <a:xfrm>
            <a:off x="1068950" y="2492375"/>
            <a:ext cx="4595100" cy="2801400"/>
          </a:xfrm>
          <a:prstGeom prst="rect">
            <a:avLst/>
          </a:prstGeom>
        </p:spPr>
        <p:txBody>
          <a:bodyPr spcFirstLastPara="1" wrap="square" lIns="91425" tIns="45700" rIns="91425" bIns="45700" anchor="t" anchorCtr="0">
            <a:normAutofit/>
          </a:bodyPr>
          <a:lstStyle/>
          <a:p>
            <a:pPr marL="457200" lvl="0" indent="-349250" algn="l" rtl="0">
              <a:spcBef>
                <a:spcPts val="1400"/>
              </a:spcBef>
              <a:spcAft>
                <a:spcPts val="0"/>
              </a:spcAft>
              <a:buSzPts val="1900"/>
              <a:buChar char="•"/>
            </a:pPr>
            <a:r>
              <a:rPr lang="en-US" sz="1900"/>
              <a:t>For this policy, it is important to document versions and dependencies </a:t>
            </a:r>
            <a:endParaRPr sz="1900"/>
          </a:p>
          <a:p>
            <a:pPr marL="457200" lvl="0" indent="-349250" algn="l" rtl="0">
              <a:spcBef>
                <a:spcPts val="1000"/>
              </a:spcBef>
              <a:spcAft>
                <a:spcPts val="0"/>
              </a:spcAft>
              <a:buSzPts val="1900"/>
              <a:buChar char="•"/>
            </a:pPr>
            <a:r>
              <a:rPr lang="en-US" sz="1900"/>
              <a:t>List any libraries/packages used </a:t>
            </a:r>
            <a:endParaRPr sz="1900"/>
          </a:p>
          <a:p>
            <a:pPr marL="457200" lvl="0" indent="-349250" algn="l" rtl="0">
              <a:spcBef>
                <a:spcPts val="1400"/>
              </a:spcBef>
              <a:spcAft>
                <a:spcPts val="1000"/>
              </a:spcAft>
              <a:buSzPts val="1900"/>
              <a:buChar char="•"/>
            </a:pPr>
            <a:r>
              <a:rPr lang="en-US" sz="1900"/>
              <a:t>Code is the tip of the iceberg as it is reliant of packages, native environment, and hardware </a:t>
            </a:r>
            <a:endParaRPr sz="1900"/>
          </a:p>
        </p:txBody>
      </p:sp>
      <p:pic>
        <p:nvPicPr>
          <p:cNvPr id="1418" name="Google Shape;1418;g1b296a1ddd4_0_21" descr="Cartoon diagram of two researchers at two computers running the same computations on two different versions of R Studio software, showing different outcomes for their computations. "/>
          <p:cNvPicPr preferRelativeResize="0"/>
          <p:nvPr/>
        </p:nvPicPr>
        <p:blipFill>
          <a:blip r:embed="rId3">
            <a:alphaModFix/>
          </a:blip>
          <a:stretch>
            <a:fillRect/>
          </a:stretch>
        </p:blipFill>
        <p:spPr>
          <a:xfrm>
            <a:off x="6083900" y="1816425"/>
            <a:ext cx="5963674" cy="3310876"/>
          </a:xfrm>
          <a:prstGeom prst="rect">
            <a:avLst/>
          </a:prstGeom>
          <a:noFill/>
          <a:ln>
            <a:noFill/>
          </a:ln>
        </p:spPr>
      </p:pic>
      <p:sp>
        <p:nvSpPr>
          <p:cNvPr id="1419" name="Google Shape;1419;g1b296a1ddd4_0_21"/>
          <p:cNvSpPr txBox="1"/>
          <p:nvPr/>
        </p:nvSpPr>
        <p:spPr>
          <a:xfrm>
            <a:off x="8495525" y="5437025"/>
            <a:ext cx="375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orbel"/>
                <a:ea typeface="Corbel"/>
                <a:cs typeface="Corbel"/>
                <a:sym typeface="Corbel"/>
              </a:rPr>
              <a:t>Adapted from:  </a:t>
            </a:r>
            <a:r>
              <a:rPr lang="en-US" u="sng">
                <a:solidFill>
                  <a:schemeClr val="hlink"/>
                </a:solidFill>
                <a:latin typeface="Corbel"/>
                <a:ea typeface="Corbel"/>
                <a:cs typeface="Corbel"/>
                <a:sym typeface="Corbel"/>
                <a:hlinkClick r:id="rId4"/>
              </a:rPr>
              <a:t>https://guides.nyu.edu/software-reproducibility</a:t>
            </a:r>
            <a:endParaRPr>
              <a:latin typeface="Corbel"/>
              <a:ea typeface="Corbel"/>
              <a:cs typeface="Corbel"/>
              <a:sym typeface="Corbe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6" name="Google Shape;1426;g1a68bc6828a_0_4"/>
          <p:cNvSpPr txBox="1">
            <a:spLocks noGrp="1"/>
          </p:cNvSpPr>
          <p:nvPr>
            <p:ph type="title"/>
          </p:nvPr>
        </p:nvSpPr>
        <p:spPr>
          <a:xfrm>
            <a:off x="1158300" y="6281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NIMH Sample Answer (Genomics - Mouse)</a:t>
            </a:r>
            <a:endParaRPr dirty="0"/>
          </a:p>
        </p:txBody>
      </p:sp>
      <p:sp>
        <p:nvSpPr>
          <p:cNvPr id="1427" name="Google Shape;1427;g1a68bc6828a_0_4"/>
          <p:cNvSpPr txBox="1">
            <a:spLocks noGrp="1"/>
          </p:cNvSpPr>
          <p:nvPr>
            <p:ph type="body" idx="1"/>
          </p:nvPr>
        </p:nvSpPr>
        <p:spPr>
          <a:xfrm>
            <a:off x="1143000" y="1676400"/>
            <a:ext cx="9873000" cy="4038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endParaRPr sz="2700" i="1"/>
          </a:p>
          <a:p>
            <a:pPr marL="0" lvl="0" indent="0" algn="l" rtl="0">
              <a:lnSpc>
                <a:spcPct val="115000"/>
              </a:lnSpc>
              <a:spcBef>
                <a:spcPts val="800"/>
              </a:spcBef>
              <a:spcAft>
                <a:spcPts val="800"/>
              </a:spcAft>
              <a:buNone/>
            </a:pPr>
            <a:r>
              <a:rPr lang="en-US" sz="2700" i="1"/>
              <a:t>All code and software that will be written to analyze the data will be deposited on GitHub (https://github.com/labname) for public access and be provided as Supplementary files for any publications.  Code will be available no later than when a publication has been submitted. </a:t>
            </a:r>
            <a:endParaRPr sz="2700" i="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g1a36401a8ff_0_62"/>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Git/GitHub </a:t>
            </a:r>
            <a:endParaRPr dirty="0"/>
          </a:p>
        </p:txBody>
      </p:sp>
      <p:pic>
        <p:nvPicPr>
          <p:cNvPr id="1436" name="Google Shape;1436;g1a36401a8ff_0_62" descr="Git logo"/>
          <p:cNvPicPr preferRelativeResize="0"/>
          <p:nvPr/>
        </p:nvPicPr>
        <p:blipFill>
          <a:blip r:embed="rId3">
            <a:alphaModFix/>
          </a:blip>
          <a:stretch>
            <a:fillRect/>
          </a:stretch>
        </p:blipFill>
        <p:spPr>
          <a:xfrm>
            <a:off x="2013831" y="1847700"/>
            <a:ext cx="2178463" cy="2094319"/>
          </a:xfrm>
          <a:prstGeom prst="rect">
            <a:avLst/>
          </a:prstGeom>
          <a:noFill/>
          <a:ln>
            <a:noFill/>
          </a:ln>
        </p:spPr>
      </p:pic>
      <p:pic>
        <p:nvPicPr>
          <p:cNvPr id="1437" name="Google Shape;1437;g1a36401a8ff_0_62" descr="GitHub logo"/>
          <p:cNvPicPr preferRelativeResize="0"/>
          <p:nvPr/>
        </p:nvPicPr>
        <p:blipFill>
          <a:blip r:embed="rId4">
            <a:alphaModFix/>
          </a:blip>
          <a:stretch>
            <a:fillRect/>
          </a:stretch>
        </p:blipFill>
        <p:spPr>
          <a:xfrm>
            <a:off x="7890143" y="1619100"/>
            <a:ext cx="2004407" cy="2243710"/>
          </a:xfrm>
          <a:prstGeom prst="rect">
            <a:avLst/>
          </a:prstGeom>
          <a:noFill/>
          <a:ln>
            <a:noFill/>
          </a:ln>
        </p:spPr>
      </p:pic>
      <p:sp>
        <p:nvSpPr>
          <p:cNvPr id="1434" name="Google Shape;1434;g1a36401a8ff_0_62"/>
          <p:cNvSpPr txBox="1"/>
          <p:nvPr/>
        </p:nvSpPr>
        <p:spPr>
          <a:xfrm>
            <a:off x="1418250" y="3730656"/>
            <a:ext cx="33696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r>
              <a:rPr lang="en-US" sz="2000" b="1">
                <a:solidFill>
                  <a:srgbClr val="F05033"/>
                </a:solidFill>
              </a:rPr>
              <a:t>Git </a:t>
            </a:r>
            <a:r>
              <a:rPr lang="en-US" sz="2000"/>
              <a:t>is a revision control system, a program to manage your source code history. It is a command-line tool (with available GUIs)</a:t>
            </a:r>
            <a:endParaRPr sz="2000"/>
          </a:p>
        </p:txBody>
      </p:sp>
      <p:sp>
        <p:nvSpPr>
          <p:cNvPr id="1435" name="Google Shape;1435;g1a36401a8ff_0_62"/>
          <p:cNvSpPr txBox="1"/>
          <p:nvPr/>
        </p:nvSpPr>
        <p:spPr>
          <a:xfrm>
            <a:off x="6811750" y="3926170"/>
            <a:ext cx="38628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rgbClr val="41BFDC"/>
                </a:solidFill>
              </a:rPr>
              <a:t>GitHub</a:t>
            </a:r>
            <a:r>
              <a:rPr lang="en-US" sz="1900"/>
              <a:t> is a website where you can upload a copy of your Git repository. It allows people to collaborate via Git along with some other features.</a:t>
            </a:r>
            <a:endParaRPr sz="19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g1b296a1ddd4_0_8"/>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Code Licensing </a:t>
            </a:r>
            <a:endParaRPr/>
          </a:p>
        </p:txBody>
      </p:sp>
      <p:sp>
        <p:nvSpPr>
          <p:cNvPr id="1444" name="Google Shape;1444;g1b296a1ddd4_0_8"/>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320040" algn="l" rtl="0">
              <a:spcBef>
                <a:spcPts val="1400"/>
              </a:spcBef>
              <a:spcAft>
                <a:spcPts val="0"/>
              </a:spcAft>
              <a:buSzPts val="1440"/>
              <a:buChar char="•"/>
            </a:pPr>
            <a:r>
              <a:rPr lang="en-US"/>
              <a:t>When publishing your data and code, it's crucial that you apply a license. </a:t>
            </a:r>
            <a:endParaRPr/>
          </a:p>
          <a:p>
            <a:pPr marL="457200" lvl="0" indent="-320040" algn="l" rtl="0">
              <a:spcBef>
                <a:spcPts val="1000"/>
              </a:spcBef>
              <a:spcAft>
                <a:spcPts val="0"/>
              </a:spcAft>
              <a:buSzPts val="1440"/>
              <a:buChar char="•"/>
            </a:pPr>
            <a:r>
              <a:rPr lang="en-US"/>
              <a:t>A license is a document that acts as your official permission for others to do, use, or own something that you are the copyright owner for (like code you've written, or data you've gathered). </a:t>
            </a:r>
            <a:endParaRPr/>
          </a:p>
          <a:p>
            <a:pPr marL="457200" lvl="0" indent="-320040" algn="l" rtl="0">
              <a:spcBef>
                <a:spcPts val="1400"/>
              </a:spcBef>
              <a:spcAft>
                <a:spcPts val="0"/>
              </a:spcAft>
              <a:buSzPts val="1440"/>
              <a:buChar char="•"/>
            </a:pPr>
            <a:r>
              <a:rPr lang="en-US"/>
              <a:t>Releasing your materials without a license creates ambiguity. No one can use your work if you do not include a license, because the implication is that you have reserved every right (including to copy or modify your code) for yourself. </a:t>
            </a:r>
            <a:endParaRPr/>
          </a:p>
          <a:p>
            <a:pPr marL="457200" lvl="0" indent="-320040" algn="l" rtl="0">
              <a:spcBef>
                <a:spcPts val="1400"/>
              </a:spcBef>
              <a:spcAft>
                <a:spcPts val="1000"/>
              </a:spcAft>
              <a:buSzPts val="1440"/>
              <a:buChar char="•"/>
            </a:pPr>
            <a:r>
              <a:rPr lang="en-US"/>
              <a:t>Choose a license you are comfortable with: </a:t>
            </a:r>
            <a:r>
              <a:rPr lang="en-US" u="sng">
                <a:solidFill>
                  <a:schemeClr val="hlink"/>
                </a:solidFill>
                <a:hlinkClick r:id="rId3"/>
              </a:rPr>
              <a:t>https://choosealicense.com/</a:t>
            </a:r>
            <a:endParaRPr/>
          </a:p>
        </p:txBody>
      </p:sp>
      <p:sp>
        <p:nvSpPr>
          <p:cNvPr id="1445" name="Google Shape;1445;g1b296a1ddd4_0_8"/>
          <p:cNvSpPr txBox="1"/>
          <p:nvPr/>
        </p:nvSpPr>
        <p:spPr>
          <a:xfrm>
            <a:off x="8495525" y="5437025"/>
            <a:ext cx="375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orbel"/>
                <a:ea typeface="Corbel"/>
                <a:cs typeface="Corbel"/>
                <a:sym typeface="Corbel"/>
              </a:rPr>
              <a:t>Adapted from:  </a:t>
            </a:r>
            <a:r>
              <a:rPr lang="en-US" u="sng">
                <a:solidFill>
                  <a:schemeClr val="hlink"/>
                </a:solidFill>
                <a:latin typeface="Corbel"/>
                <a:ea typeface="Corbel"/>
                <a:cs typeface="Corbel"/>
                <a:sym typeface="Corbel"/>
                <a:hlinkClick r:id="rId4"/>
              </a:rPr>
              <a:t>https://guides.nyu.edu/software-reproducibility</a:t>
            </a:r>
            <a:endParaRPr>
              <a:latin typeface="Corbel"/>
              <a:ea typeface="Corbel"/>
              <a:cs typeface="Corbel"/>
              <a:sym typeface="Corbe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g18b3dbe1d05_1_4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Sample Answer (Clinical / MRI)</a:t>
            </a:r>
            <a:endParaRPr/>
          </a:p>
        </p:txBody>
      </p:sp>
      <p:sp>
        <p:nvSpPr>
          <p:cNvPr id="1452" name="Google Shape;1452;g18b3dbe1d05_1_43"/>
          <p:cNvSpPr txBox="1">
            <a:spLocks noGrp="1"/>
          </p:cNvSpPr>
          <p:nvPr>
            <p:ph type="body" idx="1"/>
          </p:nvPr>
        </p:nvSpPr>
        <p:spPr>
          <a:xfrm>
            <a:off x="1143000" y="1676400"/>
            <a:ext cx="9873000" cy="40386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2300" i="1">
                <a:highlight>
                  <a:srgbClr val="FFFFFF"/>
                </a:highlight>
              </a:rPr>
              <a:t>The clinical data will be analyzed with </a:t>
            </a:r>
            <a:r>
              <a:rPr lang="en-US" sz="2300" b="1" i="1">
                <a:highlight>
                  <a:srgbClr val="FFFFFF"/>
                </a:highlight>
              </a:rPr>
              <a:t>custom Python code</a:t>
            </a:r>
            <a:r>
              <a:rPr lang="en-US" sz="2300" i="1">
                <a:highlight>
                  <a:srgbClr val="FFFFFF"/>
                </a:highlight>
              </a:rPr>
              <a:t> written using the </a:t>
            </a:r>
            <a:r>
              <a:rPr lang="en-US" sz="2300" b="1" i="1">
                <a:highlight>
                  <a:srgbClr val="FFFFFF"/>
                </a:highlight>
              </a:rPr>
              <a:t>statsmodels, numpy, and pandas packages</a:t>
            </a:r>
            <a:r>
              <a:rPr lang="en-US" sz="2300" i="1">
                <a:highlight>
                  <a:srgbClr val="FFFFFF"/>
                </a:highlight>
              </a:rPr>
              <a:t>, all of which are freely available.  </a:t>
            </a:r>
            <a:r>
              <a:rPr lang="en-US" sz="2300" b="1" i="1">
                <a:highlight>
                  <a:srgbClr val="FFFFFF"/>
                </a:highlight>
              </a:rPr>
              <a:t>1H fMRS spectra</a:t>
            </a:r>
            <a:r>
              <a:rPr lang="en-US" sz="2300" i="1">
                <a:highlight>
                  <a:srgbClr val="FFFFFF"/>
                </a:highlight>
              </a:rPr>
              <a:t> will be analyzed with </a:t>
            </a:r>
            <a:r>
              <a:rPr lang="en-US" sz="2300" b="1" i="1">
                <a:highlight>
                  <a:srgbClr val="FFFFFF"/>
                </a:highlight>
              </a:rPr>
              <a:t>LCModel 6.3 software using LCMgui</a:t>
            </a:r>
            <a:r>
              <a:rPr lang="en-US" sz="2300" i="1">
                <a:highlight>
                  <a:srgbClr val="FFFFFF"/>
                </a:highlight>
              </a:rPr>
              <a:t>, which is freely available from </a:t>
            </a:r>
            <a:r>
              <a:rPr lang="en-US" sz="2300" i="1" u="sng">
                <a:solidFill>
                  <a:schemeClr val="hlink"/>
                </a:solidFill>
                <a:highlight>
                  <a:srgbClr val="FFFFFF"/>
                </a:highlight>
                <a:hlinkClick r:id="rId3"/>
              </a:rPr>
              <a:t>http://s-provencher.com/lcm-test.shtml</a:t>
            </a:r>
            <a:r>
              <a:rPr lang="en-US" sz="2300" i="1">
                <a:highlight>
                  <a:srgbClr val="FFFFFF"/>
                </a:highlight>
              </a:rPr>
              <a:t>.  fMRI images will be analyzed… using </a:t>
            </a:r>
            <a:r>
              <a:rPr lang="en-US" sz="2300" b="1" i="1">
                <a:highlight>
                  <a:srgbClr val="FFFFFF"/>
                </a:highlight>
              </a:rPr>
              <a:t>MATLAB</a:t>
            </a:r>
            <a:r>
              <a:rPr lang="en-US" sz="2300" i="1">
                <a:highlight>
                  <a:srgbClr val="FFFFFF"/>
                </a:highlight>
              </a:rPr>
              <a:t>. While MATLAB is commercial software, most universities have site licenses available and the </a:t>
            </a:r>
            <a:r>
              <a:rPr lang="en-US" sz="2300" b="1" i="1">
                <a:highlight>
                  <a:srgbClr val="FFFFFF"/>
                </a:highlight>
              </a:rPr>
              <a:t>SPM8 toolbox</a:t>
            </a:r>
            <a:r>
              <a:rPr lang="en-US" sz="2300" i="1">
                <a:highlight>
                  <a:srgbClr val="FFFFFF"/>
                </a:highlight>
              </a:rPr>
              <a:t> is free….</a:t>
            </a:r>
            <a:endParaRPr sz="2300" i="1">
              <a:highlight>
                <a:srgbClr val="FFFFFF"/>
              </a:highlight>
            </a:endParaRPr>
          </a:p>
          <a:p>
            <a:pPr marL="457200" lvl="0" indent="0" algn="l" rtl="0">
              <a:lnSpc>
                <a:spcPct val="115000"/>
              </a:lnSpc>
              <a:spcBef>
                <a:spcPts val="800"/>
              </a:spcBef>
              <a:spcAft>
                <a:spcPts val="800"/>
              </a:spcAft>
              <a:buNone/>
            </a:pPr>
            <a:r>
              <a:rPr lang="en-US" sz="2300" i="1">
                <a:highlight>
                  <a:srgbClr val="FFFFFF"/>
                </a:highlight>
              </a:rPr>
              <a:t>All code will be shared on our </a:t>
            </a:r>
            <a:r>
              <a:rPr lang="en-US" sz="2300" b="1" i="1">
                <a:highlight>
                  <a:srgbClr val="FFFFFF"/>
                </a:highlight>
              </a:rPr>
              <a:t>lab website</a:t>
            </a:r>
            <a:r>
              <a:rPr lang="en-US" sz="2300" i="1">
                <a:highlight>
                  <a:srgbClr val="FFFFFF"/>
                </a:highlight>
              </a:rPr>
              <a:t> …. the main readme.md file for the project will also include instructions and parameter choices for the GUI-based analyses.</a:t>
            </a:r>
            <a:endParaRPr sz="2600" i="1"/>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g1a36401a8ff_0_1"/>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NIH Sample Answer (Genomics - Human)</a:t>
            </a:r>
            <a:endParaRPr/>
          </a:p>
        </p:txBody>
      </p:sp>
      <p:sp>
        <p:nvSpPr>
          <p:cNvPr id="1459" name="Google Shape;1459;g1a36401a8ff_0_1"/>
          <p:cNvSpPr txBox="1">
            <a:spLocks noGrp="1"/>
          </p:cNvSpPr>
          <p:nvPr>
            <p:ph type="body" idx="1"/>
          </p:nvPr>
        </p:nvSpPr>
        <p:spPr>
          <a:xfrm>
            <a:off x="1143000" y="1676400"/>
            <a:ext cx="9873000" cy="403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500" i="1"/>
          </a:p>
          <a:p>
            <a:pPr marL="0" lvl="0" indent="0" algn="l" rtl="0">
              <a:lnSpc>
                <a:spcPct val="115000"/>
              </a:lnSpc>
              <a:spcBef>
                <a:spcPts val="800"/>
              </a:spcBef>
              <a:spcAft>
                <a:spcPts val="800"/>
              </a:spcAft>
              <a:buNone/>
            </a:pPr>
            <a:r>
              <a:rPr lang="en-US" sz="2500" i="1"/>
              <a:t>…..Using the Broad Institute’s </a:t>
            </a:r>
            <a:r>
              <a:rPr lang="en-US" sz="2500" b="1" i="1"/>
              <a:t>Genome Analysis Toolkit (GATK)</a:t>
            </a:r>
            <a:r>
              <a:rPr lang="en-US" sz="2500" i="1"/>
              <a:t>, we will apply standard Best Practices workflows for single nucleotide variant (SNV) and Indel discovery from </a:t>
            </a:r>
            <a:r>
              <a:rPr lang="en-US" sz="2500" b="1" i="1"/>
              <a:t>whole genome sequence alignment files (SAM/BAM)</a:t>
            </a:r>
            <a:r>
              <a:rPr lang="en-US" sz="2500" i="1"/>
              <a:t>.  These steps should ensure that final association results are representative of “true” genotypes rather than miscalls or confounded genotypes that are unlikely to replicate in independent populations.  </a:t>
            </a:r>
            <a:endParaRPr sz="2500" i="1"/>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g1a36401a8ff_0_5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Software as Research Output</a:t>
            </a:r>
            <a:endParaRPr/>
          </a:p>
        </p:txBody>
      </p:sp>
      <p:sp>
        <p:nvSpPr>
          <p:cNvPr id="1473" name="Google Shape;1473;g1a36401a8ff_0_56"/>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t>Cite the software that was used in your research, including all software that was used to generate and analyze data. </a:t>
            </a:r>
            <a:endParaRPr/>
          </a:p>
          <a:p>
            <a:pPr marL="0" lvl="0" indent="0" algn="l" rtl="0">
              <a:lnSpc>
                <a:spcPct val="115000"/>
              </a:lnSpc>
              <a:spcBef>
                <a:spcPts val="800"/>
              </a:spcBef>
              <a:spcAft>
                <a:spcPts val="0"/>
              </a:spcAft>
              <a:buNone/>
            </a:pPr>
            <a:r>
              <a:rPr lang="en-US"/>
              <a:t>“Software should be cited on the same basis as any other research product such as a paper or a book; that is, authors should cite the appropriate set of software products just as they cite the appropriate set of papers." - FORCE11</a:t>
            </a:r>
            <a:br>
              <a:rPr lang="en-US"/>
            </a:br>
            <a:endParaRPr/>
          </a:p>
          <a:p>
            <a:pPr marL="457200" lvl="0" indent="-320040" algn="l" rtl="0">
              <a:lnSpc>
                <a:spcPct val="115000"/>
              </a:lnSpc>
              <a:spcBef>
                <a:spcPts val="800"/>
              </a:spcBef>
              <a:spcAft>
                <a:spcPts val="0"/>
              </a:spcAft>
              <a:buSzPts val="1440"/>
              <a:buChar char="•"/>
            </a:pPr>
            <a:r>
              <a:rPr lang="en-US" u="sng">
                <a:solidFill>
                  <a:schemeClr val="hlink"/>
                </a:solidFill>
                <a:hlinkClick r:id="rId3"/>
              </a:rPr>
              <a:t>Software Citation Principles</a:t>
            </a:r>
            <a:r>
              <a:rPr lang="en-US"/>
              <a:t> (published 2016)</a:t>
            </a:r>
            <a:endParaRPr/>
          </a:p>
          <a:p>
            <a:pPr marL="457200" lvl="0" indent="-320040" algn="l" rtl="0">
              <a:lnSpc>
                <a:spcPct val="115000"/>
              </a:lnSpc>
              <a:spcBef>
                <a:spcPts val="0"/>
              </a:spcBef>
              <a:spcAft>
                <a:spcPts val="0"/>
              </a:spcAft>
              <a:buSzPts val="1440"/>
              <a:buChar char="•"/>
            </a:pPr>
            <a:r>
              <a:rPr lang="en-US" u="sng">
                <a:solidFill>
                  <a:schemeClr val="hlink"/>
                </a:solidFill>
                <a:hlinkClick r:id="rId4"/>
              </a:rPr>
              <a:t>citation file format</a:t>
            </a:r>
            <a:r>
              <a:rPr lang="en-US"/>
              <a:t> (CFF)</a:t>
            </a:r>
            <a:endParaRPr/>
          </a:p>
          <a:p>
            <a:pPr marL="457200" lvl="0" indent="-320040" algn="l" rtl="0">
              <a:lnSpc>
                <a:spcPct val="115000"/>
              </a:lnSpc>
              <a:spcBef>
                <a:spcPts val="0"/>
              </a:spcBef>
              <a:spcAft>
                <a:spcPts val="0"/>
              </a:spcAft>
              <a:buSzPts val="1440"/>
              <a:buChar char="•"/>
            </a:pPr>
            <a:r>
              <a:rPr lang="en-US" u="sng">
                <a:solidFill>
                  <a:schemeClr val="hlink"/>
                </a:solidFill>
                <a:hlinkClick r:id="rId5"/>
              </a:rPr>
              <a:t>CiteAs</a:t>
            </a:r>
            <a:endParaRPr/>
          </a:p>
          <a:p>
            <a:pPr marL="0" lvl="0" indent="0" algn="l" rtl="0">
              <a:lnSpc>
                <a:spcPct val="115000"/>
              </a:lnSpc>
              <a:spcBef>
                <a:spcPts val="800"/>
              </a:spcBef>
              <a:spcAft>
                <a:spcPts val="0"/>
              </a:spcAft>
              <a:buNone/>
            </a:pPr>
            <a:endParaRPr sz="2700"/>
          </a:p>
          <a:p>
            <a:pPr marL="0" lvl="0" indent="0" algn="l" rtl="0">
              <a:lnSpc>
                <a:spcPct val="115000"/>
              </a:lnSpc>
              <a:spcBef>
                <a:spcPts val="800"/>
              </a:spcBef>
              <a:spcAft>
                <a:spcPts val="800"/>
              </a:spcAft>
              <a:buNone/>
            </a:pPr>
            <a:endParaRPr sz="2700" i="1"/>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g1858ab3ccb2_0_106"/>
          <p:cNvSpPr txBox="1">
            <a:spLocks noGrp="1"/>
          </p:cNvSpPr>
          <p:nvPr>
            <p:ph type="title"/>
          </p:nvPr>
        </p:nvSpPr>
        <p:spPr>
          <a:xfrm>
            <a:off x="1106424" y="1173575"/>
            <a:ext cx="9966900" cy="2926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Element 3</a:t>
            </a:r>
            <a:endParaRPr/>
          </a:p>
          <a:p>
            <a:pPr marL="0" lvl="0" indent="0" algn="ctr" rtl="0">
              <a:spcBef>
                <a:spcPts val="0"/>
              </a:spcBef>
              <a:spcAft>
                <a:spcPts val="0"/>
              </a:spcAft>
              <a:buNone/>
            </a:pPr>
            <a:r>
              <a:rPr lang="en-US"/>
              <a:t>Standards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g1a1a0dd171d_1_32"/>
          <p:cNvSpPr txBox="1">
            <a:spLocks noGrp="1"/>
          </p:cNvSpPr>
          <p:nvPr>
            <p:ph type="body" idx="1"/>
          </p:nvPr>
        </p:nvSpPr>
        <p:spPr>
          <a:xfrm>
            <a:off x="1144200" y="1796150"/>
            <a:ext cx="9873000" cy="4038600"/>
          </a:xfrm>
          <a:prstGeom prst="rect">
            <a:avLst/>
          </a:prstGeom>
        </p:spPr>
        <p:txBody>
          <a:bodyPr spcFirstLastPara="1" wrap="square" lIns="91425" tIns="45700" rIns="91425" bIns="45700" anchor="t" anchorCtr="0">
            <a:noAutofit/>
          </a:bodyPr>
          <a:lstStyle/>
          <a:p>
            <a:pPr marL="0" lvl="0" indent="0" algn="ctr" rtl="0">
              <a:lnSpc>
                <a:spcPct val="115000"/>
              </a:lnSpc>
              <a:spcBef>
                <a:spcPts val="1400"/>
              </a:spcBef>
              <a:spcAft>
                <a:spcPts val="0"/>
              </a:spcAft>
              <a:buNone/>
            </a:pPr>
            <a:r>
              <a:rPr lang="en-US" sz="5000"/>
              <a:t>In the chat, write the effective date for the new NIH Data Management and Sharing Policy. </a:t>
            </a:r>
            <a:endParaRPr/>
          </a:p>
        </p:txBody>
      </p:sp>
      <p:sp>
        <p:nvSpPr>
          <p:cNvPr id="2" name="Title 1">
            <a:extLst>
              <a:ext uri="{FF2B5EF4-FFF2-40B4-BE49-F238E27FC236}">
                <a16:creationId xmlns:a16="http://schemas.microsoft.com/office/drawing/2014/main" id="{D18C0030-E551-D3D4-CE98-33F77646C4CF}"/>
              </a:ext>
            </a:extLst>
          </p:cNvPr>
          <p:cNvSpPr>
            <a:spLocks noGrp="1"/>
          </p:cNvSpPr>
          <p:nvPr>
            <p:ph type="title"/>
          </p:nvPr>
        </p:nvSpPr>
        <p:spPr/>
        <p:txBody>
          <a:bodyPr/>
          <a:lstStyle/>
          <a:p>
            <a:r>
              <a:rPr lang="en-US" dirty="0"/>
              <a:t>Discussion</a:t>
            </a:r>
          </a:p>
        </p:txBody>
      </p:sp>
    </p:spTree>
  </p:cSld>
  <p:clrMapOvr>
    <a:masterClrMapping/>
  </p:clrMapOvr>
</p:sld>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ew">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9631</Words>
  <Application>Microsoft Macintosh PowerPoint</Application>
  <PresentationFormat>Widescreen</PresentationFormat>
  <Paragraphs>1130</Paragraphs>
  <Slides>171</Slides>
  <Notes>171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171</vt:i4>
      </vt:variant>
    </vt:vector>
  </HeadingPairs>
  <TitlesOfParts>
    <vt:vector size="183" baseType="lpstr">
      <vt:lpstr>Century Schoolbook</vt:lpstr>
      <vt:lpstr>Roboto</vt:lpstr>
      <vt:lpstr>Noto Sans Symbols</vt:lpstr>
      <vt:lpstr>Arial</vt:lpstr>
      <vt:lpstr>Times New Roman</vt:lpstr>
      <vt:lpstr>Proxima Nova</vt:lpstr>
      <vt:lpstr>Corbel</vt:lpstr>
      <vt:lpstr>Calibri</vt:lpstr>
      <vt:lpstr>Open Sans</vt:lpstr>
      <vt:lpstr>Basis</vt:lpstr>
      <vt:lpstr>View</vt:lpstr>
      <vt:lpstr>View</vt:lpstr>
      <vt:lpstr>NIH Data Management and Sharing Policy Effective January 25, 2023</vt:lpstr>
      <vt:lpstr>About the NNLM</vt:lpstr>
      <vt:lpstr>About Us</vt:lpstr>
      <vt:lpstr>Who We Are</vt:lpstr>
      <vt:lpstr>Today’s Presenters &amp; Breakout Leaders</vt:lpstr>
      <vt:lpstr>Learning Objectives</vt:lpstr>
      <vt:lpstr>Code of Conduct</vt:lpstr>
      <vt:lpstr>Introduction to the NIH Data Management and Sharing Policy</vt:lpstr>
      <vt:lpstr>Session overview</vt:lpstr>
      <vt:lpstr>Background</vt:lpstr>
      <vt:lpstr>NIH and Data Sharing</vt:lpstr>
      <vt:lpstr>NIH’s Culture of Data Sharing</vt:lpstr>
      <vt:lpstr>What’s next?</vt:lpstr>
      <vt:lpstr>Scope of the policy</vt:lpstr>
      <vt:lpstr>Policy requirements</vt:lpstr>
      <vt:lpstr>Elements of a DMSP</vt:lpstr>
      <vt:lpstr>Data description</vt:lpstr>
      <vt:lpstr>What counts as data for sharing?</vt:lpstr>
      <vt:lpstr>What does not count as data for sharing?</vt:lpstr>
      <vt:lpstr>Acceptable reasons to not share</vt:lpstr>
      <vt:lpstr>Related tools, software, code</vt:lpstr>
      <vt:lpstr>Standards</vt:lpstr>
      <vt:lpstr>Data preservation, access, and timelines</vt:lpstr>
      <vt:lpstr>Access, distribution, and reuse considerations</vt:lpstr>
      <vt:lpstr>Oversight of data management and sharing</vt:lpstr>
      <vt:lpstr>Plan submission, review, and compliance</vt:lpstr>
      <vt:lpstr>DMSP and the broader policy landscape</vt:lpstr>
      <vt:lpstr>Resources for writing a DMSP</vt:lpstr>
      <vt:lpstr>Allowable costs</vt:lpstr>
      <vt:lpstr>Forecasting Costs for Preserving, Archiving, and Promoting Access to Biomedical Data</vt:lpstr>
      <vt:lpstr>Three data states</vt:lpstr>
      <vt:lpstr>Cost Forecasting Framework</vt:lpstr>
      <vt:lpstr>Assessing Research Data Costs: A Checklist for Administrators at Research Institutions </vt:lpstr>
      <vt:lpstr>Selecting a repository: the NIH data sharing landscape </vt:lpstr>
      <vt:lpstr>BMIC Repository list</vt:lpstr>
      <vt:lpstr>The NIH Generalist Repository Ecosystem Initiative (GREI)</vt:lpstr>
      <vt:lpstr>Objectives </vt:lpstr>
      <vt:lpstr>Awardees</vt:lpstr>
      <vt:lpstr>Desirable Characteristics for Data Repositories</vt:lpstr>
      <vt:lpstr>Additional Considerations for Human Data</vt:lpstr>
      <vt:lpstr>Potential Library Roles</vt:lpstr>
      <vt:lpstr>Outreach</vt:lpstr>
      <vt:lpstr>Outreach (2)</vt:lpstr>
      <vt:lpstr>Outreach (3)</vt:lpstr>
      <vt:lpstr>Education</vt:lpstr>
      <vt:lpstr>Education (2)</vt:lpstr>
      <vt:lpstr>Resource Creation</vt:lpstr>
      <vt:lpstr>Resource Creation (2)</vt:lpstr>
      <vt:lpstr>DMS Plan Review</vt:lpstr>
      <vt:lpstr>DMS Plan Review (2)</vt:lpstr>
      <vt:lpstr>maDMP</vt:lpstr>
      <vt:lpstr>maDMP (2)</vt:lpstr>
      <vt:lpstr>Institutional Partners</vt:lpstr>
      <vt:lpstr>Institutional Partners (2)</vt:lpstr>
      <vt:lpstr>RDM Basics</vt:lpstr>
      <vt:lpstr>Data Management SNAFU</vt:lpstr>
      <vt:lpstr>What did the brown bear do wrong? </vt:lpstr>
      <vt:lpstr>What is data management and why is it important?</vt:lpstr>
      <vt:lpstr>What is data?</vt:lpstr>
      <vt:lpstr>How does NIH define data?</vt:lpstr>
      <vt:lpstr>Research Data Lifecycle</vt:lpstr>
      <vt:lpstr>Elements  of a DMSP</vt:lpstr>
      <vt:lpstr>1. Data Type</vt:lpstr>
      <vt:lpstr>2. Software / Code</vt:lpstr>
      <vt:lpstr>3. Standards</vt:lpstr>
      <vt:lpstr>4. Preservation &amp; Access</vt:lpstr>
      <vt:lpstr>5. Reuse  Considerations</vt:lpstr>
      <vt:lpstr>6. Oversight of DMS</vt:lpstr>
      <vt:lpstr>Glossaries and Terms</vt:lpstr>
      <vt:lpstr>Takeaways </vt:lpstr>
      <vt:lpstr>Breakout # 1: Assessing Policy Readiness </vt:lpstr>
      <vt:lpstr>Break</vt:lpstr>
      <vt:lpstr>The elements of a  data management and sharing plan</vt:lpstr>
      <vt:lpstr>Element 1 Data type</vt:lpstr>
      <vt:lpstr>Doctor Visit (from https://xkcd.com/1839/, included to show why PIs’ brains are so full) </vt:lpstr>
      <vt:lpstr>Briefly describe the scientific data to be managed, preserved, and shared, including…</vt:lpstr>
      <vt:lpstr>What does that mean?</vt:lpstr>
      <vt:lpstr>What else does it mean besides the subsections?</vt:lpstr>
      <vt:lpstr>Strategic aggregation and processing</vt:lpstr>
      <vt:lpstr>Use it, don’t abuse it</vt:lpstr>
      <vt:lpstr>Which data is DMSP data?</vt:lpstr>
      <vt:lpstr>1.A.: Data to be generated</vt:lpstr>
      <vt:lpstr>1.B.: Data to be shared</vt:lpstr>
      <vt:lpstr>1.B.: Data to be shared (2)</vt:lpstr>
      <vt:lpstr>1.B.: Data to be shared (3)</vt:lpstr>
      <vt:lpstr>1.C.: Documentation and metadata </vt:lpstr>
      <vt:lpstr>Element 2  Related Tools, Software, and/or Code</vt:lpstr>
      <vt:lpstr>Element 2:</vt:lpstr>
      <vt:lpstr>Related tools, software, and/or code</vt:lpstr>
      <vt:lpstr>What does "reproducibility" have to do with software?  </vt:lpstr>
      <vt:lpstr>Documenting and Managing Dependencies</vt:lpstr>
      <vt:lpstr>NIMH Sample Answer (Genomics - Mouse)</vt:lpstr>
      <vt:lpstr>Git/GitHub </vt:lpstr>
      <vt:lpstr>Code Licensing </vt:lpstr>
      <vt:lpstr>Sample Answer (Clinical / MRI)</vt:lpstr>
      <vt:lpstr>NIH Sample Answer (Genomics - Human)</vt:lpstr>
      <vt:lpstr>Software as Research Output</vt:lpstr>
      <vt:lpstr>Element 3 Standards</vt:lpstr>
      <vt:lpstr>Discussion</vt:lpstr>
      <vt:lpstr>Standards Example: Writing Dates</vt:lpstr>
      <vt:lpstr>Standards Example: Writing Dates (2)</vt:lpstr>
      <vt:lpstr>What is a standard? </vt:lpstr>
      <vt:lpstr>Caveats about standards</vt:lpstr>
      <vt:lpstr>The NIH’s Field Description </vt:lpstr>
      <vt:lpstr>Sample Standards Section</vt:lpstr>
      <vt:lpstr>Examples of Standards</vt:lpstr>
      <vt:lpstr>Metadata Standards</vt:lpstr>
      <vt:lpstr>Metadata Standards (2)</vt:lpstr>
      <vt:lpstr>Common Data Elements</vt:lpstr>
      <vt:lpstr>CDE Example from PROMIS/Neuro-QOL</vt:lpstr>
      <vt:lpstr>Field Specific Example: Neurodata Without Borders (NWB)</vt:lpstr>
      <vt:lpstr>Field Specific Example: Neurodata Without Borders (NWB) &amp; DANDI</vt:lpstr>
      <vt:lpstr>Standards and Repositories </vt:lpstr>
      <vt:lpstr>Example Data Structure in the NDA Data Dictionary </vt:lpstr>
      <vt:lpstr>Example Data Structure in the NDA Data Dictionary (2) </vt:lpstr>
      <vt:lpstr>Takeaways</vt:lpstr>
      <vt:lpstr>Breakout #2:  Data Types in Repositories</vt:lpstr>
      <vt:lpstr>Break 2</vt:lpstr>
      <vt:lpstr>Element 4  Data Preservation, Access, and Associated timelines </vt:lpstr>
      <vt:lpstr>Data Storage vs. Data Preservation</vt:lpstr>
      <vt:lpstr>What Does the NIH Want to Know</vt:lpstr>
      <vt:lpstr>Where will the data be deposited and shared? </vt:lpstr>
      <vt:lpstr>Repository options</vt:lpstr>
      <vt:lpstr>NIH-supported Scientific Data Repositories</vt:lpstr>
      <vt:lpstr>Discipline-Specific Data Repositories</vt:lpstr>
      <vt:lpstr>Generalist Repositories</vt:lpstr>
      <vt:lpstr>Desirable Characteristics for Repositories</vt:lpstr>
      <vt:lpstr>How will the data be findable and identifiable?</vt:lpstr>
      <vt:lpstr>Unique Persistent Identifiers</vt:lpstr>
      <vt:lpstr>When will the data be made available?</vt:lpstr>
      <vt:lpstr>Sharing Timelines - When</vt:lpstr>
      <vt:lpstr>Data Retention Policies - For How Long</vt:lpstr>
      <vt:lpstr>Element 5 Access, Distribution, or Reuse Considerations</vt:lpstr>
      <vt:lpstr>Element 5: Access, distribution, or reuse considerations</vt:lpstr>
      <vt:lpstr>Element 5 Sections</vt:lpstr>
      <vt:lpstr>Section A: Limitations</vt:lpstr>
      <vt:lpstr>Informed Consent</vt:lpstr>
      <vt:lpstr>Limitations Examples</vt:lpstr>
      <vt:lpstr>Non-Justifiable Reasons</vt:lpstr>
      <vt:lpstr>Section B: Controlled Access</vt:lpstr>
      <vt:lpstr>Controlled Access</vt:lpstr>
      <vt:lpstr>Section C: Privacy Protections</vt:lpstr>
      <vt:lpstr>Privacy Protections</vt:lpstr>
      <vt:lpstr>18 Protected Health Information (PHI)</vt:lpstr>
      <vt:lpstr>NLM Scrubber </vt:lpstr>
      <vt:lpstr>NLM Scrubber Example</vt:lpstr>
      <vt:lpstr>Element 6 Oversight of data management and sharing</vt:lpstr>
      <vt:lpstr>Element 6:</vt:lpstr>
      <vt:lpstr>PIs / Data Managers</vt:lpstr>
      <vt:lpstr>Roles &amp; Responsibilities</vt:lpstr>
      <vt:lpstr>Roles in Clinical Research Data Management</vt:lpstr>
      <vt:lpstr>Assigning Roles and Responsibilities  </vt:lpstr>
      <vt:lpstr>Roles: Documenting Responsibilities </vt:lpstr>
      <vt:lpstr>Responsibility Assignment Matrix </vt:lpstr>
      <vt:lpstr>Allowable Costs for Data Management and Sharing</vt:lpstr>
      <vt:lpstr>Unallowable Costs</vt:lpstr>
      <vt:lpstr>Breakout #3: DMP Assignments</vt:lpstr>
      <vt:lpstr>Break 3</vt:lpstr>
      <vt:lpstr>Practice Critique</vt:lpstr>
      <vt:lpstr>Talking to researchers</vt:lpstr>
      <vt:lpstr>Think reference consultation interview</vt:lpstr>
      <vt:lpstr>Mock interview Not rehearsed! Let’s see how this goes</vt:lpstr>
      <vt:lpstr>After the consultation</vt:lpstr>
      <vt:lpstr>Further resources</vt:lpstr>
      <vt:lpstr>Resource links</vt:lpstr>
      <vt:lpstr>Resource links (2)</vt:lpstr>
      <vt:lpstr>Resource links (3)</vt:lpstr>
      <vt:lpstr>Resource links (4)</vt:lpstr>
      <vt:lpstr>Conclusions</vt:lpstr>
      <vt:lpstr>General Takeaways</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Data Management and Sharing Policy Effective January 25, 2023</dc:title>
  <dc:creator>Vitale, Elaina J</dc:creator>
  <cp:lastModifiedBy>Microsoft Office User</cp:lastModifiedBy>
  <cp:revision>4</cp:revision>
  <dcterms:created xsi:type="dcterms:W3CDTF">2017-03-31T14:11:57Z</dcterms:created>
  <dcterms:modified xsi:type="dcterms:W3CDTF">2022-12-15T19:13:50Z</dcterms:modified>
</cp:coreProperties>
</file>