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 id="2147483660" r:id="rId5"/>
    <p:sldMasterId id="2147483672" r:id="rId6"/>
    <p:sldMasterId id="2147483696" r:id="rId7"/>
  </p:sldMasterIdLst>
  <p:notesMasterIdLst>
    <p:notesMasterId r:id="rId74"/>
  </p:notesMasterIdLst>
  <p:handoutMasterIdLst>
    <p:handoutMasterId r:id="rId75"/>
  </p:handoutMasterIdLst>
  <p:sldIdLst>
    <p:sldId id="474" r:id="rId8"/>
    <p:sldId id="256" r:id="rId9"/>
    <p:sldId id="407" r:id="rId10"/>
    <p:sldId id="408" r:id="rId11"/>
    <p:sldId id="390" r:id="rId12"/>
    <p:sldId id="262" r:id="rId13"/>
    <p:sldId id="275" r:id="rId14"/>
    <p:sldId id="406" r:id="rId15"/>
    <p:sldId id="423" r:id="rId16"/>
    <p:sldId id="409" r:id="rId17"/>
    <p:sldId id="427" r:id="rId18"/>
    <p:sldId id="273" r:id="rId19"/>
    <p:sldId id="429" r:id="rId20"/>
    <p:sldId id="280" r:id="rId21"/>
    <p:sldId id="318" r:id="rId22"/>
    <p:sldId id="277" r:id="rId23"/>
    <p:sldId id="402" r:id="rId24"/>
    <p:sldId id="405" r:id="rId25"/>
    <p:sldId id="403" r:id="rId26"/>
    <p:sldId id="404" r:id="rId27"/>
    <p:sldId id="430" r:id="rId28"/>
    <p:sldId id="287" r:id="rId29"/>
    <p:sldId id="288" r:id="rId30"/>
    <p:sldId id="282" r:id="rId31"/>
    <p:sldId id="284" r:id="rId32"/>
    <p:sldId id="391" r:id="rId33"/>
    <p:sldId id="286" r:id="rId34"/>
    <p:sldId id="400" r:id="rId35"/>
    <p:sldId id="295" r:id="rId36"/>
    <p:sldId id="426" r:id="rId37"/>
    <p:sldId id="411" r:id="rId38"/>
    <p:sldId id="433" r:id="rId39"/>
    <p:sldId id="431" r:id="rId40"/>
    <p:sldId id="328" r:id="rId41"/>
    <p:sldId id="421" r:id="rId42"/>
    <p:sldId id="420" r:id="rId43"/>
    <p:sldId id="324" r:id="rId44"/>
    <p:sldId id="332" r:id="rId45"/>
    <p:sldId id="335" r:id="rId46"/>
    <p:sldId id="336" r:id="rId47"/>
    <p:sldId id="479" r:id="rId48"/>
    <p:sldId id="338" r:id="rId49"/>
    <p:sldId id="339" r:id="rId50"/>
    <p:sldId id="480" r:id="rId51"/>
    <p:sldId id="340" r:id="rId52"/>
    <p:sldId id="419" r:id="rId53"/>
    <p:sldId id="415" r:id="rId54"/>
    <p:sldId id="271" r:id="rId55"/>
    <p:sldId id="475" r:id="rId56"/>
    <p:sldId id="477" r:id="rId57"/>
    <p:sldId id="476" r:id="rId58"/>
    <p:sldId id="478" r:id="rId59"/>
    <p:sldId id="414" r:id="rId60"/>
    <p:sldId id="473" r:id="rId61"/>
    <p:sldId id="466" r:id="rId62"/>
    <p:sldId id="472" r:id="rId63"/>
    <p:sldId id="418" r:id="rId64"/>
    <p:sldId id="424" r:id="rId65"/>
    <p:sldId id="437" r:id="rId66"/>
    <p:sldId id="355" r:id="rId67"/>
    <p:sldId id="425" r:id="rId68"/>
    <p:sldId id="434" r:id="rId69"/>
    <p:sldId id="435" r:id="rId70"/>
    <p:sldId id="436" r:id="rId71"/>
    <p:sldId id="281" r:id="rId72"/>
    <p:sldId id="36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5332AE5-7892-4E4A-A8F3-B43B0177E1F0}">
          <p14:sldIdLst>
            <p14:sldId id="474"/>
            <p14:sldId id="256"/>
            <p14:sldId id="407"/>
          </p14:sldIdLst>
        </p14:section>
        <p14:section name="Evidence in the Journal Literature (PubMed)" id="{3038E2CA-4A56-4AB5-9B62-7DE05CE34BAF}">
          <p14:sldIdLst>
            <p14:sldId id="408"/>
            <p14:sldId id="390"/>
            <p14:sldId id="262"/>
            <p14:sldId id="275"/>
            <p14:sldId id="406"/>
            <p14:sldId id="423"/>
            <p14:sldId id="409"/>
            <p14:sldId id="427"/>
            <p14:sldId id="273"/>
            <p14:sldId id="429"/>
            <p14:sldId id="280"/>
            <p14:sldId id="318"/>
            <p14:sldId id="277"/>
            <p14:sldId id="402"/>
            <p14:sldId id="405"/>
            <p14:sldId id="403"/>
            <p14:sldId id="404"/>
            <p14:sldId id="430"/>
            <p14:sldId id="287"/>
            <p14:sldId id="288"/>
            <p14:sldId id="282"/>
            <p14:sldId id="284"/>
            <p14:sldId id="391"/>
            <p14:sldId id="286"/>
            <p14:sldId id="400"/>
            <p14:sldId id="295"/>
            <p14:sldId id="426"/>
          </p14:sldIdLst>
        </p14:section>
        <p14:section name="Evidence in the Research Results (ClinicalTrials.gov)" id="{5C9F4627-CA79-4B7F-8C00-A526C7D4DAE6}">
          <p14:sldIdLst>
            <p14:sldId id="411"/>
            <p14:sldId id="433"/>
            <p14:sldId id="431"/>
            <p14:sldId id="328"/>
            <p14:sldId id="421"/>
            <p14:sldId id="420"/>
            <p14:sldId id="324"/>
            <p14:sldId id="332"/>
            <p14:sldId id="335"/>
            <p14:sldId id="336"/>
            <p14:sldId id="479"/>
            <p14:sldId id="338"/>
            <p14:sldId id="339"/>
            <p14:sldId id="480"/>
            <p14:sldId id="340"/>
            <p14:sldId id="419"/>
          </p14:sldIdLst>
        </p14:section>
        <p14:section name="Synthesis in Authoritative Reference Sources (MedlinePlus and DailyMed)" id="{4FD57F02-E414-452F-AB4D-E1C648ECFA59}">
          <p14:sldIdLst>
            <p14:sldId id="415"/>
            <p14:sldId id="271"/>
            <p14:sldId id="475"/>
            <p14:sldId id="477"/>
            <p14:sldId id="476"/>
            <p14:sldId id="478"/>
            <p14:sldId id="414"/>
            <p14:sldId id="473"/>
            <p14:sldId id="466"/>
            <p14:sldId id="472"/>
            <p14:sldId id="418"/>
            <p14:sldId id="424"/>
            <p14:sldId id="437"/>
            <p14:sldId id="355"/>
            <p14:sldId id="425"/>
            <p14:sldId id="434"/>
            <p14:sldId id="435"/>
            <p14:sldId id="436"/>
          </p14:sldIdLst>
        </p14:section>
        <p14:section name="Getting Help" id="{317B7C85-AAA5-43A9-BE94-AF86BFF43D81}">
          <p14:sldIdLst>
            <p14:sldId id="281"/>
            <p14:sldId id="3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88D"/>
    <a:srgbClr val="616265"/>
    <a:srgbClr val="20558A"/>
    <a:srgbClr val="215591"/>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4D6DE-AFCB-8CF8-CECC-48634B613B94}" v="12" dt="2024-12-12T15:21:10.773"/>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60312" autoAdjust="0"/>
  </p:normalViewPr>
  <p:slideViewPr>
    <p:cSldViewPr snapToGrid="0">
      <p:cViewPr varScale="1">
        <p:scale>
          <a:sx n="63" d="100"/>
          <a:sy n="63" d="100"/>
        </p:scale>
        <p:origin x="1968" y="78"/>
      </p:cViewPr>
      <p:guideLst/>
    </p:cSldViewPr>
  </p:slideViewPr>
  <p:outlineViewPr>
    <p:cViewPr>
      <p:scale>
        <a:sx n="33" d="100"/>
        <a:sy n="33" d="100"/>
      </p:scale>
      <p:origin x="0" y="-12174"/>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180C0-3BB0-4A18-B39F-9B6CD568B6EE}" type="doc">
      <dgm:prSet loTypeId="urn:microsoft.com/office/officeart/2005/8/layout/pyramid1" loCatId="pyramid" qsTypeId="urn:microsoft.com/office/officeart/2005/8/quickstyle/simple1" qsCatId="simple" csTypeId="urn:microsoft.com/office/officeart/2005/8/colors/colorful4" csCatId="colorful" phldr="1"/>
      <dgm:spPr/>
    </dgm:pt>
    <dgm:pt modelId="{C153733D-78D3-4DD7-BD9B-2F2BF28DF8F3}">
      <dgm:prSet phldrT="[Text]"/>
      <dgm:spPr/>
      <dgm:t>
        <a:bodyPr/>
        <a:lstStyle/>
        <a:p>
          <a:r>
            <a:rPr lang="en-US" dirty="0">
              <a:latin typeface="Calibri" panose="020F0502020204030204"/>
            </a:rPr>
            <a:t>Meta-Analyses</a:t>
          </a:r>
          <a:r>
            <a:rPr lang="en-US" dirty="0"/>
            <a:t> and Systematic Reviews</a:t>
          </a:r>
        </a:p>
      </dgm:t>
    </dgm:pt>
    <dgm:pt modelId="{B31B77A5-1244-4131-A090-A8BCB97AD9F0}" type="parTrans" cxnId="{5575D8B0-6CEE-4D5B-BFC7-496A2EA8C9E1}">
      <dgm:prSet/>
      <dgm:spPr/>
      <dgm:t>
        <a:bodyPr/>
        <a:lstStyle/>
        <a:p>
          <a:endParaRPr lang="en-US"/>
        </a:p>
      </dgm:t>
    </dgm:pt>
    <dgm:pt modelId="{878B287E-D915-48ED-B3F1-640655581E62}" type="sibTrans" cxnId="{5575D8B0-6CEE-4D5B-BFC7-496A2EA8C9E1}">
      <dgm:prSet/>
      <dgm:spPr/>
      <dgm:t>
        <a:bodyPr/>
        <a:lstStyle/>
        <a:p>
          <a:endParaRPr lang="en-US"/>
        </a:p>
      </dgm:t>
    </dgm:pt>
    <dgm:pt modelId="{52CF0BFC-B814-4C57-B3BE-562543CB11FB}">
      <dgm:prSet phldrT="[Text]"/>
      <dgm:spPr/>
      <dgm:t>
        <a:bodyPr/>
        <a:lstStyle/>
        <a:p>
          <a:r>
            <a:rPr lang="en-US" dirty="0"/>
            <a:t>Randomized Controlled Trials</a:t>
          </a:r>
        </a:p>
      </dgm:t>
    </dgm:pt>
    <dgm:pt modelId="{AD48DC79-0610-48FC-9526-E04847480107}" type="parTrans" cxnId="{13329C0C-D03B-41BE-8745-5B21328A73A0}">
      <dgm:prSet/>
      <dgm:spPr/>
      <dgm:t>
        <a:bodyPr/>
        <a:lstStyle/>
        <a:p>
          <a:endParaRPr lang="en-US"/>
        </a:p>
      </dgm:t>
    </dgm:pt>
    <dgm:pt modelId="{293491CA-3B6E-436D-8702-15EE8F3B5772}" type="sibTrans" cxnId="{13329C0C-D03B-41BE-8745-5B21328A73A0}">
      <dgm:prSet/>
      <dgm:spPr/>
      <dgm:t>
        <a:bodyPr/>
        <a:lstStyle/>
        <a:p>
          <a:endParaRPr lang="en-US"/>
        </a:p>
      </dgm:t>
    </dgm:pt>
    <dgm:pt modelId="{15935938-E54E-416C-B921-5AA127891CAB}">
      <dgm:prSet phldrT="[Text]"/>
      <dgm:spPr/>
      <dgm:t>
        <a:bodyPr/>
        <a:lstStyle/>
        <a:p>
          <a:r>
            <a:rPr lang="en-US" dirty="0"/>
            <a:t>Cohort Studies</a:t>
          </a:r>
        </a:p>
      </dgm:t>
    </dgm:pt>
    <dgm:pt modelId="{CC579070-8692-4B83-AF50-BC58CA3DFBBD}" type="parTrans" cxnId="{19440F00-5469-4F41-ACE0-3E2A95B8F5C2}">
      <dgm:prSet/>
      <dgm:spPr/>
      <dgm:t>
        <a:bodyPr/>
        <a:lstStyle/>
        <a:p>
          <a:endParaRPr lang="en-US"/>
        </a:p>
      </dgm:t>
    </dgm:pt>
    <dgm:pt modelId="{B1340377-1979-4E47-888F-C32743B5B3CB}" type="sibTrans" cxnId="{19440F00-5469-4F41-ACE0-3E2A95B8F5C2}">
      <dgm:prSet/>
      <dgm:spPr/>
      <dgm:t>
        <a:bodyPr/>
        <a:lstStyle/>
        <a:p>
          <a:endParaRPr lang="en-US"/>
        </a:p>
      </dgm:t>
    </dgm:pt>
    <dgm:pt modelId="{BD82589C-3660-4407-A0F5-C042E627D7D2}">
      <dgm:prSet/>
      <dgm:spPr/>
      <dgm:t>
        <a:bodyPr/>
        <a:lstStyle/>
        <a:p>
          <a:r>
            <a:rPr lang="en-US" dirty="0"/>
            <a:t>Case-Control Studies</a:t>
          </a:r>
          <a:br>
            <a:rPr lang="en-US" dirty="0"/>
          </a:br>
          <a:r>
            <a:rPr lang="en-US" dirty="0"/>
            <a:t> (Observational)</a:t>
          </a:r>
        </a:p>
      </dgm:t>
    </dgm:pt>
    <dgm:pt modelId="{8DA20EBE-24D6-441A-A805-A4B50F4D2F3F}" type="parTrans" cxnId="{E7DA6F58-CA9F-45F1-9CD8-F13E3EDECCF0}">
      <dgm:prSet/>
      <dgm:spPr/>
      <dgm:t>
        <a:bodyPr/>
        <a:lstStyle/>
        <a:p>
          <a:endParaRPr lang="en-US"/>
        </a:p>
      </dgm:t>
    </dgm:pt>
    <dgm:pt modelId="{6FEB5BFE-6105-4E3A-9B0A-4FF711DABB05}" type="sibTrans" cxnId="{E7DA6F58-CA9F-45F1-9CD8-F13E3EDECCF0}">
      <dgm:prSet/>
      <dgm:spPr/>
      <dgm:t>
        <a:bodyPr/>
        <a:lstStyle/>
        <a:p>
          <a:endParaRPr lang="en-US"/>
        </a:p>
      </dgm:t>
    </dgm:pt>
    <dgm:pt modelId="{9C83213C-3B95-4039-8673-C7CFA8270EB0}">
      <dgm:prSet/>
      <dgm:spPr/>
      <dgm:t>
        <a:bodyPr/>
        <a:lstStyle/>
        <a:p>
          <a:r>
            <a:rPr lang="en-US" dirty="0"/>
            <a:t>Cross Sectional Studies</a:t>
          </a:r>
          <a:br>
            <a:rPr lang="en-US" dirty="0"/>
          </a:br>
          <a:r>
            <a:rPr lang="en-US" dirty="0"/>
            <a:t> (Observational)</a:t>
          </a:r>
        </a:p>
      </dgm:t>
    </dgm:pt>
    <dgm:pt modelId="{1A2051F6-28D5-4F8A-BD29-6C98DEABD6D8}" type="parTrans" cxnId="{6E143A3E-D57B-4969-870E-363F6A706AC7}">
      <dgm:prSet/>
      <dgm:spPr/>
      <dgm:t>
        <a:bodyPr/>
        <a:lstStyle/>
        <a:p>
          <a:endParaRPr lang="en-US"/>
        </a:p>
      </dgm:t>
    </dgm:pt>
    <dgm:pt modelId="{A204D0F2-C32F-4635-8BFE-4D67DFF74953}" type="sibTrans" cxnId="{6E143A3E-D57B-4969-870E-363F6A706AC7}">
      <dgm:prSet/>
      <dgm:spPr/>
      <dgm:t>
        <a:bodyPr/>
        <a:lstStyle/>
        <a:p>
          <a:endParaRPr lang="en-US"/>
        </a:p>
      </dgm:t>
    </dgm:pt>
    <dgm:pt modelId="{48D6A0D9-22F9-449B-B7A4-835696DEE094}">
      <dgm:prSet/>
      <dgm:spPr/>
      <dgm:t>
        <a:bodyPr/>
        <a:lstStyle/>
        <a:p>
          <a:r>
            <a:rPr lang="en-US" dirty="0"/>
            <a:t>Animal </a:t>
          </a:r>
          <a:r>
            <a:rPr lang="en-US" dirty="0">
              <a:latin typeface="Calibri" panose="020F0502020204030204"/>
            </a:rPr>
            <a:t>Trials</a:t>
          </a:r>
          <a:r>
            <a:rPr lang="en-US" dirty="0"/>
            <a:t> and </a:t>
          </a:r>
          <a:r>
            <a:rPr lang="en-US" dirty="0">
              <a:latin typeface="Calibri" panose="020F0502020204030204"/>
            </a:rPr>
            <a:t>In</a:t>
          </a:r>
          <a:r>
            <a:rPr lang="en-US" dirty="0"/>
            <a:t> </a:t>
          </a:r>
          <a:r>
            <a:rPr lang="en-US" dirty="0">
              <a:latin typeface="Calibri" panose="020F0502020204030204"/>
            </a:rPr>
            <a:t>Vitro</a:t>
          </a:r>
          <a:r>
            <a:rPr lang="en-US" dirty="0"/>
            <a:t> Studies</a:t>
          </a:r>
        </a:p>
      </dgm:t>
    </dgm:pt>
    <dgm:pt modelId="{8C45889A-39D8-4052-9307-ED47A98A3A79}" type="parTrans" cxnId="{72F70484-4224-443B-A137-CD817AEAA44E}">
      <dgm:prSet/>
      <dgm:spPr/>
      <dgm:t>
        <a:bodyPr/>
        <a:lstStyle/>
        <a:p>
          <a:endParaRPr lang="en-US"/>
        </a:p>
      </dgm:t>
    </dgm:pt>
    <dgm:pt modelId="{2BD63C20-A67F-4DCB-AB3E-03040CD3BDFD}" type="sibTrans" cxnId="{72F70484-4224-443B-A137-CD817AEAA44E}">
      <dgm:prSet/>
      <dgm:spPr/>
      <dgm:t>
        <a:bodyPr/>
        <a:lstStyle/>
        <a:p>
          <a:endParaRPr lang="en-US"/>
        </a:p>
      </dgm:t>
    </dgm:pt>
    <dgm:pt modelId="{E559CC87-5A12-4713-824C-10CCEE7E8B2B}">
      <dgm:prSet/>
      <dgm:spPr>
        <a:solidFill>
          <a:srgbClr val="00B0F0"/>
        </a:solidFill>
      </dgm:spPr>
      <dgm:t>
        <a:bodyPr/>
        <a:lstStyle/>
        <a:p>
          <a:r>
            <a:rPr lang="en-US" dirty="0"/>
            <a:t>Case </a:t>
          </a:r>
          <a:r>
            <a:rPr lang="en-US" dirty="0">
              <a:latin typeface="Calibri" panose="020F0502020204030204"/>
            </a:rPr>
            <a:t>Reports</a:t>
          </a:r>
          <a:r>
            <a:rPr lang="en-US" dirty="0"/>
            <a:t>, </a:t>
          </a:r>
          <a:r>
            <a:rPr lang="en-US" dirty="0">
              <a:latin typeface="Calibri" panose="020F0502020204030204"/>
            </a:rPr>
            <a:t>Opinion</a:t>
          </a:r>
          <a:r>
            <a:rPr lang="en-US" dirty="0"/>
            <a:t> </a:t>
          </a:r>
          <a:r>
            <a:rPr lang="en-US" dirty="0">
              <a:latin typeface="Calibri" panose="020F0502020204030204"/>
            </a:rPr>
            <a:t>Papers</a:t>
          </a:r>
          <a:r>
            <a:rPr lang="en-US" dirty="0"/>
            <a:t>, </a:t>
          </a:r>
          <a:r>
            <a:rPr lang="en-US" dirty="0">
              <a:latin typeface="Calibri" panose="020F0502020204030204"/>
            </a:rPr>
            <a:t>Letters</a:t>
          </a:r>
          <a:r>
            <a:rPr lang="en-US" dirty="0"/>
            <a:t> (No </a:t>
          </a:r>
          <a:r>
            <a:rPr lang="en-US" dirty="0">
              <a:latin typeface="Calibri" panose="020F0502020204030204"/>
            </a:rPr>
            <a:t>Design</a:t>
          </a:r>
          <a:r>
            <a:rPr lang="en-US" dirty="0"/>
            <a:t>)</a:t>
          </a:r>
        </a:p>
      </dgm:t>
    </dgm:pt>
    <dgm:pt modelId="{806CD347-FD0C-4A85-8626-D56ACF16079E}" type="parTrans" cxnId="{55117A44-5B46-4B28-94D3-68498142F8DD}">
      <dgm:prSet/>
      <dgm:spPr/>
      <dgm:t>
        <a:bodyPr/>
        <a:lstStyle/>
        <a:p>
          <a:endParaRPr lang="en-US"/>
        </a:p>
      </dgm:t>
    </dgm:pt>
    <dgm:pt modelId="{52B94521-2A39-4673-85E3-14FEC116AC81}" type="sibTrans" cxnId="{55117A44-5B46-4B28-94D3-68498142F8DD}">
      <dgm:prSet/>
      <dgm:spPr/>
      <dgm:t>
        <a:bodyPr/>
        <a:lstStyle/>
        <a:p>
          <a:endParaRPr lang="en-US"/>
        </a:p>
      </dgm:t>
    </dgm:pt>
    <dgm:pt modelId="{EFA7EEA6-092F-4705-A3E8-A2E156340BBC}" type="pres">
      <dgm:prSet presAssocID="{3BA180C0-3BB0-4A18-B39F-9B6CD568B6EE}" presName="Name0" presStyleCnt="0">
        <dgm:presLayoutVars>
          <dgm:dir/>
          <dgm:animLvl val="lvl"/>
          <dgm:resizeHandles val="exact"/>
        </dgm:presLayoutVars>
      </dgm:prSet>
      <dgm:spPr/>
    </dgm:pt>
    <dgm:pt modelId="{04BDB250-5C2C-4BEB-804E-8C64F984A0F2}" type="pres">
      <dgm:prSet presAssocID="{C153733D-78D3-4DD7-BD9B-2F2BF28DF8F3}" presName="Name8" presStyleCnt="0"/>
      <dgm:spPr/>
    </dgm:pt>
    <dgm:pt modelId="{636ABDEF-6D9D-4737-9B38-669F8C0E3CFB}" type="pres">
      <dgm:prSet presAssocID="{C153733D-78D3-4DD7-BD9B-2F2BF28DF8F3}" presName="level" presStyleLbl="node1" presStyleIdx="0" presStyleCnt="7" custScaleY="111202">
        <dgm:presLayoutVars>
          <dgm:chMax val="1"/>
          <dgm:bulletEnabled val="1"/>
        </dgm:presLayoutVars>
      </dgm:prSet>
      <dgm:spPr/>
    </dgm:pt>
    <dgm:pt modelId="{FD342A3D-7E1B-47A5-A696-9BF2003F253A}" type="pres">
      <dgm:prSet presAssocID="{C153733D-78D3-4DD7-BD9B-2F2BF28DF8F3}" presName="levelTx" presStyleLbl="revTx" presStyleIdx="0" presStyleCnt="0">
        <dgm:presLayoutVars>
          <dgm:chMax val="1"/>
          <dgm:bulletEnabled val="1"/>
        </dgm:presLayoutVars>
      </dgm:prSet>
      <dgm:spPr/>
    </dgm:pt>
    <dgm:pt modelId="{39F8F288-31ED-451B-A21A-302AFAD880BF}" type="pres">
      <dgm:prSet presAssocID="{52CF0BFC-B814-4C57-B3BE-562543CB11FB}" presName="Name8" presStyleCnt="0"/>
      <dgm:spPr/>
    </dgm:pt>
    <dgm:pt modelId="{A78F7352-66F1-48C7-A996-5C12072AE3CE}" type="pres">
      <dgm:prSet presAssocID="{52CF0BFC-B814-4C57-B3BE-562543CB11FB}" presName="level" presStyleLbl="node1" presStyleIdx="1" presStyleCnt="7">
        <dgm:presLayoutVars>
          <dgm:chMax val="1"/>
          <dgm:bulletEnabled val="1"/>
        </dgm:presLayoutVars>
      </dgm:prSet>
      <dgm:spPr/>
    </dgm:pt>
    <dgm:pt modelId="{3796922F-C791-41B5-8A3D-D425C686EBFE}" type="pres">
      <dgm:prSet presAssocID="{52CF0BFC-B814-4C57-B3BE-562543CB11FB}" presName="levelTx" presStyleLbl="revTx" presStyleIdx="0" presStyleCnt="0">
        <dgm:presLayoutVars>
          <dgm:chMax val="1"/>
          <dgm:bulletEnabled val="1"/>
        </dgm:presLayoutVars>
      </dgm:prSet>
      <dgm:spPr/>
    </dgm:pt>
    <dgm:pt modelId="{EEBE8554-032A-4763-8412-9C5567BD23DD}" type="pres">
      <dgm:prSet presAssocID="{15935938-E54E-416C-B921-5AA127891CAB}" presName="Name8" presStyleCnt="0"/>
      <dgm:spPr/>
    </dgm:pt>
    <dgm:pt modelId="{28178EE4-36DB-439A-9FB7-901AADA8C6BC}" type="pres">
      <dgm:prSet presAssocID="{15935938-E54E-416C-B921-5AA127891CAB}" presName="level" presStyleLbl="node1" presStyleIdx="2" presStyleCnt="7">
        <dgm:presLayoutVars>
          <dgm:chMax val="1"/>
          <dgm:bulletEnabled val="1"/>
        </dgm:presLayoutVars>
      </dgm:prSet>
      <dgm:spPr/>
    </dgm:pt>
    <dgm:pt modelId="{F4D400CA-FA3C-4D55-A190-B74765DDCDCD}" type="pres">
      <dgm:prSet presAssocID="{15935938-E54E-416C-B921-5AA127891CAB}" presName="levelTx" presStyleLbl="revTx" presStyleIdx="0" presStyleCnt="0">
        <dgm:presLayoutVars>
          <dgm:chMax val="1"/>
          <dgm:bulletEnabled val="1"/>
        </dgm:presLayoutVars>
      </dgm:prSet>
      <dgm:spPr/>
    </dgm:pt>
    <dgm:pt modelId="{85CEFBCA-9981-4135-BCB0-94EE6F8E28B5}" type="pres">
      <dgm:prSet presAssocID="{BD82589C-3660-4407-A0F5-C042E627D7D2}" presName="Name8" presStyleCnt="0"/>
      <dgm:spPr/>
    </dgm:pt>
    <dgm:pt modelId="{7F9C5C50-73F4-40EA-928E-788F59FE0F2F}" type="pres">
      <dgm:prSet presAssocID="{BD82589C-3660-4407-A0F5-C042E627D7D2}" presName="level" presStyleLbl="node1" presStyleIdx="3" presStyleCnt="7">
        <dgm:presLayoutVars>
          <dgm:chMax val="1"/>
          <dgm:bulletEnabled val="1"/>
        </dgm:presLayoutVars>
      </dgm:prSet>
      <dgm:spPr/>
    </dgm:pt>
    <dgm:pt modelId="{B210504C-40B7-47BF-8AB7-C56C66FE8A00}" type="pres">
      <dgm:prSet presAssocID="{BD82589C-3660-4407-A0F5-C042E627D7D2}" presName="levelTx" presStyleLbl="revTx" presStyleIdx="0" presStyleCnt="0">
        <dgm:presLayoutVars>
          <dgm:chMax val="1"/>
          <dgm:bulletEnabled val="1"/>
        </dgm:presLayoutVars>
      </dgm:prSet>
      <dgm:spPr/>
    </dgm:pt>
    <dgm:pt modelId="{32CDD4AF-3F1B-4F29-A2E4-D39C8EA82DAB}" type="pres">
      <dgm:prSet presAssocID="{9C83213C-3B95-4039-8673-C7CFA8270EB0}" presName="Name8" presStyleCnt="0"/>
      <dgm:spPr/>
    </dgm:pt>
    <dgm:pt modelId="{AC6C6EDB-861D-447C-9DF8-105BF5F5A040}" type="pres">
      <dgm:prSet presAssocID="{9C83213C-3B95-4039-8673-C7CFA8270EB0}" presName="level" presStyleLbl="node1" presStyleIdx="4" presStyleCnt="7">
        <dgm:presLayoutVars>
          <dgm:chMax val="1"/>
          <dgm:bulletEnabled val="1"/>
        </dgm:presLayoutVars>
      </dgm:prSet>
      <dgm:spPr/>
    </dgm:pt>
    <dgm:pt modelId="{1CDF4B45-155F-46A5-AC6D-54D58075783B}" type="pres">
      <dgm:prSet presAssocID="{9C83213C-3B95-4039-8673-C7CFA8270EB0}" presName="levelTx" presStyleLbl="revTx" presStyleIdx="0" presStyleCnt="0">
        <dgm:presLayoutVars>
          <dgm:chMax val="1"/>
          <dgm:bulletEnabled val="1"/>
        </dgm:presLayoutVars>
      </dgm:prSet>
      <dgm:spPr/>
    </dgm:pt>
    <dgm:pt modelId="{27B8C12E-0198-4D57-8CCB-E22147E71812}" type="pres">
      <dgm:prSet presAssocID="{48D6A0D9-22F9-449B-B7A4-835696DEE094}" presName="Name8" presStyleCnt="0"/>
      <dgm:spPr/>
    </dgm:pt>
    <dgm:pt modelId="{7C16B759-0991-4ABC-A64F-116B398DCD39}" type="pres">
      <dgm:prSet presAssocID="{48D6A0D9-22F9-449B-B7A4-835696DEE094}" presName="level" presStyleLbl="node1" presStyleIdx="5" presStyleCnt="7">
        <dgm:presLayoutVars>
          <dgm:chMax val="1"/>
          <dgm:bulletEnabled val="1"/>
        </dgm:presLayoutVars>
      </dgm:prSet>
      <dgm:spPr/>
    </dgm:pt>
    <dgm:pt modelId="{1B1894E6-6D00-4D6D-A9C2-30A81C35FEAD}" type="pres">
      <dgm:prSet presAssocID="{48D6A0D9-22F9-449B-B7A4-835696DEE094}" presName="levelTx" presStyleLbl="revTx" presStyleIdx="0" presStyleCnt="0">
        <dgm:presLayoutVars>
          <dgm:chMax val="1"/>
          <dgm:bulletEnabled val="1"/>
        </dgm:presLayoutVars>
      </dgm:prSet>
      <dgm:spPr/>
    </dgm:pt>
    <dgm:pt modelId="{F2222877-E2AC-42D8-B8F8-462E46A528A6}" type="pres">
      <dgm:prSet presAssocID="{E559CC87-5A12-4713-824C-10CCEE7E8B2B}" presName="Name8" presStyleCnt="0"/>
      <dgm:spPr/>
    </dgm:pt>
    <dgm:pt modelId="{77A6CF4A-998E-4C4E-ABD0-B5DB76A0B853}" type="pres">
      <dgm:prSet presAssocID="{E559CC87-5A12-4713-824C-10CCEE7E8B2B}" presName="level" presStyleLbl="node1" presStyleIdx="6" presStyleCnt="7">
        <dgm:presLayoutVars>
          <dgm:chMax val="1"/>
          <dgm:bulletEnabled val="1"/>
        </dgm:presLayoutVars>
      </dgm:prSet>
      <dgm:spPr/>
    </dgm:pt>
    <dgm:pt modelId="{17F66AB7-2088-4E42-ABDC-17DD981B96B9}" type="pres">
      <dgm:prSet presAssocID="{E559CC87-5A12-4713-824C-10CCEE7E8B2B}" presName="levelTx" presStyleLbl="revTx" presStyleIdx="0" presStyleCnt="0">
        <dgm:presLayoutVars>
          <dgm:chMax val="1"/>
          <dgm:bulletEnabled val="1"/>
        </dgm:presLayoutVars>
      </dgm:prSet>
      <dgm:spPr/>
    </dgm:pt>
  </dgm:ptLst>
  <dgm:cxnLst>
    <dgm:cxn modelId="{19440F00-5469-4F41-ACE0-3E2A95B8F5C2}" srcId="{3BA180C0-3BB0-4A18-B39F-9B6CD568B6EE}" destId="{15935938-E54E-416C-B921-5AA127891CAB}" srcOrd="2" destOrd="0" parTransId="{CC579070-8692-4B83-AF50-BC58CA3DFBBD}" sibTransId="{B1340377-1979-4E47-888F-C32743B5B3CB}"/>
    <dgm:cxn modelId="{13329C0C-D03B-41BE-8745-5B21328A73A0}" srcId="{3BA180C0-3BB0-4A18-B39F-9B6CD568B6EE}" destId="{52CF0BFC-B814-4C57-B3BE-562543CB11FB}" srcOrd="1" destOrd="0" parTransId="{AD48DC79-0610-48FC-9526-E04847480107}" sibTransId="{293491CA-3B6E-436D-8702-15EE8F3B5772}"/>
    <dgm:cxn modelId="{395B162C-EABB-4CE6-A0F0-C8EFCA930C1A}" type="presOf" srcId="{E559CC87-5A12-4713-824C-10CCEE7E8B2B}" destId="{77A6CF4A-998E-4C4E-ABD0-B5DB76A0B853}" srcOrd="0" destOrd="0" presId="urn:microsoft.com/office/officeart/2005/8/layout/pyramid1"/>
    <dgm:cxn modelId="{6E143A3E-D57B-4969-870E-363F6A706AC7}" srcId="{3BA180C0-3BB0-4A18-B39F-9B6CD568B6EE}" destId="{9C83213C-3B95-4039-8673-C7CFA8270EB0}" srcOrd="4" destOrd="0" parTransId="{1A2051F6-28D5-4F8A-BD29-6C98DEABD6D8}" sibTransId="{A204D0F2-C32F-4635-8BFE-4D67DFF74953}"/>
    <dgm:cxn modelId="{F8E7BD40-5EEC-4BEC-BE4A-0F0E0ACD2055}" type="presOf" srcId="{52CF0BFC-B814-4C57-B3BE-562543CB11FB}" destId="{3796922F-C791-41B5-8A3D-D425C686EBFE}" srcOrd="1" destOrd="0" presId="urn:microsoft.com/office/officeart/2005/8/layout/pyramid1"/>
    <dgm:cxn modelId="{AC04A141-F0C9-43DA-BB0C-267973410011}" type="presOf" srcId="{C153733D-78D3-4DD7-BD9B-2F2BF28DF8F3}" destId="{FD342A3D-7E1B-47A5-A696-9BF2003F253A}" srcOrd="1" destOrd="0" presId="urn:microsoft.com/office/officeart/2005/8/layout/pyramid1"/>
    <dgm:cxn modelId="{55117A44-5B46-4B28-94D3-68498142F8DD}" srcId="{3BA180C0-3BB0-4A18-B39F-9B6CD568B6EE}" destId="{E559CC87-5A12-4713-824C-10CCEE7E8B2B}" srcOrd="6" destOrd="0" parTransId="{806CD347-FD0C-4A85-8626-D56ACF16079E}" sibTransId="{52B94521-2A39-4673-85E3-14FEC116AC81}"/>
    <dgm:cxn modelId="{94E89068-BCAD-4C81-8B65-A066E37785F3}" type="presOf" srcId="{15935938-E54E-416C-B921-5AA127891CAB}" destId="{F4D400CA-FA3C-4D55-A190-B74765DDCDCD}" srcOrd="1" destOrd="0" presId="urn:microsoft.com/office/officeart/2005/8/layout/pyramid1"/>
    <dgm:cxn modelId="{B217E14A-D1C0-4973-AEBB-4DD90695EA19}" type="presOf" srcId="{3BA180C0-3BB0-4A18-B39F-9B6CD568B6EE}" destId="{EFA7EEA6-092F-4705-A3E8-A2E156340BBC}" srcOrd="0" destOrd="0" presId="urn:microsoft.com/office/officeart/2005/8/layout/pyramid1"/>
    <dgm:cxn modelId="{EA55E86E-5CD3-4651-96F7-DD8602DFA9FA}" type="presOf" srcId="{48D6A0D9-22F9-449B-B7A4-835696DEE094}" destId="{1B1894E6-6D00-4D6D-A9C2-30A81C35FEAD}" srcOrd="1" destOrd="0" presId="urn:microsoft.com/office/officeart/2005/8/layout/pyramid1"/>
    <dgm:cxn modelId="{2D451253-1146-4E3A-8507-EF5FB6E8C79E}" type="presOf" srcId="{BD82589C-3660-4407-A0F5-C042E627D7D2}" destId="{B210504C-40B7-47BF-8AB7-C56C66FE8A00}" srcOrd="1" destOrd="0" presId="urn:microsoft.com/office/officeart/2005/8/layout/pyramid1"/>
    <dgm:cxn modelId="{E7DA6F58-CA9F-45F1-9CD8-F13E3EDECCF0}" srcId="{3BA180C0-3BB0-4A18-B39F-9B6CD568B6EE}" destId="{BD82589C-3660-4407-A0F5-C042E627D7D2}" srcOrd="3" destOrd="0" parTransId="{8DA20EBE-24D6-441A-A805-A4B50F4D2F3F}" sibTransId="{6FEB5BFE-6105-4E3A-9B0A-4FF711DABB05}"/>
    <dgm:cxn modelId="{476AE15A-8164-46B8-BE60-1850F4C990AC}" type="presOf" srcId="{52CF0BFC-B814-4C57-B3BE-562543CB11FB}" destId="{A78F7352-66F1-48C7-A996-5C12072AE3CE}" srcOrd="0" destOrd="0" presId="urn:microsoft.com/office/officeart/2005/8/layout/pyramid1"/>
    <dgm:cxn modelId="{72F70484-4224-443B-A137-CD817AEAA44E}" srcId="{3BA180C0-3BB0-4A18-B39F-9B6CD568B6EE}" destId="{48D6A0D9-22F9-449B-B7A4-835696DEE094}" srcOrd="5" destOrd="0" parTransId="{8C45889A-39D8-4052-9307-ED47A98A3A79}" sibTransId="{2BD63C20-A67F-4DCB-AB3E-03040CD3BDFD}"/>
    <dgm:cxn modelId="{44C36786-9210-4E02-B0BD-04D6ED5EC422}" type="presOf" srcId="{48D6A0D9-22F9-449B-B7A4-835696DEE094}" destId="{7C16B759-0991-4ABC-A64F-116B398DCD39}" srcOrd="0" destOrd="0" presId="urn:microsoft.com/office/officeart/2005/8/layout/pyramid1"/>
    <dgm:cxn modelId="{7B457E97-B8FE-4C1B-9BCC-7181BED745EF}" type="presOf" srcId="{BD82589C-3660-4407-A0F5-C042E627D7D2}" destId="{7F9C5C50-73F4-40EA-928E-788F59FE0F2F}" srcOrd="0" destOrd="0" presId="urn:microsoft.com/office/officeart/2005/8/layout/pyramid1"/>
    <dgm:cxn modelId="{1F3718A0-B718-481E-B5C0-916678D00002}" type="presOf" srcId="{E559CC87-5A12-4713-824C-10CCEE7E8B2B}" destId="{17F66AB7-2088-4E42-ABDC-17DD981B96B9}" srcOrd="1" destOrd="0" presId="urn:microsoft.com/office/officeart/2005/8/layout/pyramid1"/>
    <dgm:cxn modelId="{5575D8B0-6CEE-4D5B-BFC7-496A2EA8C9E1}" srcId="{3BA180C0-3BB0-4A18-B39F-9B6CD568B6EE}" destId="{C153733D-78D3-4DD7-BD9B-2F2BF28DF8F3}" srcOrd="0" destOrd="0" parTransId="{B31B77A5-1244-4131-A090-A8BCB97AD9F0}" sibTransId="{878B287E-D915-48ED-B3F1-640655581E62}"/>
    <dgm:cxn modelId="{2C7A97C7-C684-4E74-BAAB-849B498C1AF0}" type="presOf" srcId="{C153733D-78D3-4DD7-BD9B-2F2BF28DF8F3}" destId="{636ABDEF-6D9D-4737-9B38-669F8C0E3CFB}" srcOrd="0" destOrd="0" presId="urn:microsoft.com/office/officeart/2005/8/layout/pyramid1"/>
    <dgm:cxn modelId="{084062D7-6010-4096-A2A2-77433F1D83DD}" type="presOf" srcId="{15935938-E54E-416C-B921-5AA127891CAB}" destId="{28178EE4-36DB-439A-9FB7-901AADA8C6BC}" srcOrd="0" destOrd="0" presId="urn:microsoft.com/office/officeart/2005/8/layout/pyramid1"/>
    <dgm:cxn modelId="{34CEC3E0-BA0F-4CE1-BE2C-E0755150A4F7}" type="presOf" srcId="{9C83213C-3B95-4039-8673-C7CFA8270EB0}" destId="{AC6C6EDB-861D-447C-9DF8-105BF5F5A040}" srcOrd="0" destOrd="0" presId="urn:microsoft.com/office/officeart/2005/8/layout/pyramid1"/>
    <dgm:cxn modelId="{9076C9E8-8576-4DBF-86AA-0F2496F6C26D}" type="presOf" srcId="{9C83213C-3B95-4039-8673-C7CFA8270EB0}" destId="{1CDF4B45-155F-46A5-AC6D-54D58075783B}" srcOrd="1" destOrd="0" presId="urn:microsoft.com/office/officeart/2005/8/layout/pyramid1"/>
    <dgm:cxn modelId="{B030B11D-DEAA-4EA7-A0F6-68A86C80E30B}" type="presParOf" srcId="{EFA7EEA6-092F-4705-A3E8-A2E156340BBC}" destId="{04BDB250-5C2C-4BEB-804E-8C64F984A0F2}" srcOrd="0" destOrd="0" presId="urn:microsoft.com/office/officeart/2005/8/layout/pyramid1"/>
    <dgm:cxn modelId="{4C478085-A1EE-4591-B87A-BF19FB3CABB7}" type="presParOf" srcId="{04BDB250-5C2C-4BEB-804E-8C64F984A0F2}" destId="{636ABDEF-6D9D-4737-9B38-669F8C0E3CFB}" srcOrd="0" destOrd="0" presId="urn:microsoft.com/office/officeart/2005/8/layout/pyramid1"/>
    <dgm:cxn modelId="{0BEF260D-74CE-4ED6-BB06-9D8001AD624E}" type="presParOf" srcId="{04BDB250-5C2C-4BEB-804E-8C64F984A0F2}" destId="{FD342A3D-7E1B-47A5-A696-9BF2003F253A}" srcOrd="1" destOrd="0" presId="urn:microsoft.com/office/officeart/2005/8/layout/pyramid1"/>
    <dgm:cxn modelId="{62C32243-CD27-43A8-A146-69301F7EB746}" type="presParOf" srcId="{EFA7EEA6-092F-4705-A3E8-A2E156340BBC}" destId="{39F8F288-31ED-451B-A21A-302AFAD880BF}" srcOrd="1" destOrd="0" presId="urn:microsoft.com/office/officeart/2005/8/layout/pyramid1"/>
    <dgm:cxn modelId="{A9D89F9D-EEE4-4B96-8944-FC7C3E7D4AF2}" type="presParOf" srcId="{39F8F288-31ED-451B-A21A-302AFAD880BF}" destId="{A78F7352-66F1-48C7-A996-5C12072AE3CE}" srcOrd="0" destOrd="0" presId="urn:microsoft.com/office/officeart/2005/8/layout/pyramid1"/>
    <dgm:cxn modelId="{EE737DE2-F153-413B-A42A-54BF32C8ADD4}" type="presParOf" srcId="{39F8F288-31ED-451B-A21A-302AFAD880BF}" destId="{3796922F-C791-41B5-8A3D-D425C686EBFE}" srcOrd="1" destOrd="0" presId="urn:microsoft.com/office/officeart/2005/8/layout/pyramid1"/>
    <dgm:cxn modelId="{EEA4C770-BB4D-4537-8708-AC519169E240}" type="presParOf" srcId="{EFA7EEA6-092F-4705-A3E8-A2E156340BBC}" destId="{EEBE8554-032A-4763-8412-9C5567BD23DD}" srcOrd="2" destOrd="0" presId="urn:microsoft.com/office/officeart/2005/8/layout/pyramid1"/>
    <dgm:cxn modelId="{A1B23159-18A0-4CCE-804A-209C7B5A145C}" type="presParOf" srcId="{EEBE8554-032A-4763-8412-9C5567BD23DD}" destId="{28178EE4-36DB-439A-9FB7-901AADA8C6BC}" srcOrd="0" destOrd="0" presId="urn:microsoft.com/office/officeart/2005/8/layout/pyramid1"/>
    <dgm:cxn modelId="{75EA2881-4A65-450B-AD4E-CB8962E95290}" type="presParOf" srcId="{EEBE8554-032A-4763-8412-9C5567BD23DD}" destId="{F4D400CA-FA3C-4D55-A190-B74765DDCDCD}" srcOrd="1" destOrd="0" presId="urn:microsoft.com/office/officeart/2005/8/layout/pyramid1"/>
    <dgm:cxn modelId="{E6491CC2-514E-43C9-BBF3-F03F10986B38}" type="presParOf" srcId="{EFA7EEA6-092F-4705-A3E8-A2E156340BBC}" destId="{85CEFBCA-9981-4135-BCB0-94EE6F8E28B5}" srcOrd="3" destOrd="0" presId="urn:microsoft.com/office/officeart/2005/8/layout/pyramid1"/>
    <dgm:cxn modelId="{1891644C-0BD7-4141-B37D-FC91796CCEBE}" type="presParOf" srcId="{85CEFBCA-9981-4135-BCB0-94EE6F8E28B5}" destId="{7F9C5C50-73F4-40EA-928E-788F59FE0F2F}" srcOrd="0" destOrd="0" presId="urn:microsoft.com/office/officeart/2005/8/layout/pyramid1"/>
    <dgm:cxn modelId="{5FE471AA-E9EA-4D58-AF2F-728A2F6AD7B4}" type="presParOf" srcId="{85CEFBCA-9981-4135-BCB0-94EE6F8E28B5}" destId="{B210504C-40B7-47BF-8AB7-C56C66FE8A00}" srcOrd="1" destOrd="0" presId="urn:microsoft.com/office/officeart/2005/8/layout/pyramid1"/>
    <dgm:cxn modelId="{C427F030-CFBE-41CE-8949-6CA82F5EC7D5}" type="presParOf" srcId="{EFA7EEA6-092F-4705-A3E8-A2E156340BBC}" destId="{32CDD4AF-3F1B-4F29-A2E4-D39C8EA82DAB}" srcOrd="4" destOrd="0" presId="urn:microsoft.com/office/officeart/2005/8/layout/pyramid1"/>
    <dgm:cxn modelId="{05A27B43-15C5-4234-BEFF-40B0F4B04A97}" type="presParOf" srcId="{32CDD4AF-3F1B-4F29-A2E4-D39C8EA82DAB}" destId="{AC6C6EDB-861D-447C-9DF8-105BF5F5A040}" srcOrd="0" destOrd="0" presId="urn:microsoft.com/office/officeart/2005/8/layout/pyramid1"/>
    <dgm:cxn modelId="{61F1A3D0-7F0C-4A9D-9775-48B2384AA34B}" type="presParOf" srcId="{32CDD4AF-3F1B-4F29-A2E4-D39C8EA82DAB}" destId="{1CDF4B45-155F-46A5-AC6D-54D58075783B}" srcOrd="1" destOrd="0" presId="urn:microsoft.com/office/officeart/2005/8/layout/pyramid1"/>
    <dgm:cxn modelId="{D36EBD3A-C399-4215-928A-6B258453A676}" type="presParOf" srcId="{EFA7EEA6-092F-4705-A3E8-A2E156340BBC}" destId="{27B8C12E-0198-4D57-8CCB-E22147E71812}" srcOrd="5" destOrd="0" presId="urn:microsoft.com/office/officeart/2005/8/layout/pyramid1"/>
    <dgm:cxn modelId="{137DEFAA-2B48-4F4A-A99C-F8BEF6E72EF5}" type="presParOf" srcId="{27B8C12E-0198-4D57-8CCB-E22147E71812}" destId="{7C16B759-0991-4ABC-A64F-116B398DCD39}" srcOrd="0" destOrd="0" presId="urn:microsoft.com/office/officeart/2005/8/layout/pyramid1"/>
    <dgm:cxn modelId="{DC07322A-7908-418F-8097-6230405A45E8}" type="presParOf" srcId="{27B8C12E-0198-4D57-8CCB-E22147E71812}" destId="{1B1894E6-6D00-4D6D-A9C2-30A81C35FEAD}" srcOrd="1" destOrd="0" presId="urn:microsoft.com/office/officeart/2005/8/layout/pyramid1"/>
    <dgm:cxn modelId="{CDD2ACC5-4741-4DF7-A2CA-74DB6F6CD73F}" type="presParOf" srcId="{EFA7EEA6-092F-4705-A3E8-A2E156340BBC}" destId="{F2222877-E2AC-42D8-B8F8-462E46A528A6}" srcOrd="6" destOrd="0" presId="urn:microsoft.com/office/officeart/2005/8/layout/pyramid1"/>
    <dgm:cxn modelId="{8A795EDC-8B61-437D-9835-01D100EEC253}" type="presParOf" srcId="{F2222877-E2AC-42D8-B8F8-462E46A528A6}" destId="{77A6CF4A-998E-4C4E-ABD0-B5DB76A0B853}" srcOrd="0" destOrd="0" presId="urn:microsoft.com/office/officeart/2005/8/layout/pyramid1"/>
    <dgm:cxn modelId="{F3DF4345-7649-4F45-818A-747350AEFCE5}" type="presParOf" srcId="{F2222877-E2AC-42D8-B8F8-462E46A528A6}" destId="{17F66AB7-2088-4E42-ABDC-17DD981B96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ABDEF-6D9D-4737-9B38-669F8C0E3CFB}">
      <dsp:nvSpPr>
        <dsp:cNvPr id="0" name=""/>
        <dsp:cNvSpPr/>
      </dsp:nvSpPr>
      <dsp:spPr>
        <a:xfrm>
          <a:off x="3853703" y="0"/>
          <a:ext cx="1428465" cy="774863"/>
        </a:xfrm>
        <a:prstGeom prst="trapezoid">
          <a:avLst>
            <a:gd name="adj" fmla="val 9217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panose="020F0502020204030204"/>
            </a:rPr>
            <a:t>Meta-Analyses</a:t>
          </a:r>
          <a:r>
            <a:rPr lang="en-US" sz="1700" kern="1200" dirty="0"/>
            <a:t> and Systematic Reviews</a:t>
          </a:r>
        </a:p>
      </dsp:txBody>
      <dsp:txXfrm>
        <a:off x="3853703" y="0"/>
        <a:ext cx="1428465" cy="774863"/>
      </dsp:txXfrm>
    </dsp:sp>
    <dsp:sp modelId="{A78F7352-66F1-48C7-A996-5C12072AE3CE}">
      <dsp:nvSpPr>
        <dsp:cNvPr id="0" name=""/>
        <dsp:cNvSpPr/>
      </dsp:nvSpPr>
      <dsp:spPr>
        <a:xfrm>
          <a:off x="3211419" y="774863"/>
          <a:ext cx="2713032" cy="696807"/>
        </a:xfrm>
        <a:prstGeom prst="trapezoid">
          <a:avLst>
            <a:gd name="adj" fmla="val 92175"/>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Randomized Controlled Trials</a:t>
          </a:r>
        </a:p>
      </dsp:txBody>
      <dsp:txXfrm>
        <a:off x="3686200" y="774863"/>
        <a:ext cx="1763471" cy="696807"/>
      </dsp:txXfrm>
    </dsp:sp>
    <dsp:sp modelId="{28178EE4-36DB-439A-9FB7-901AADA8C6BC}">
      <dsp:nvSpPr>
        <dsp:cNvPr id="0" name=""/>
        <dsp:cNvSpPr/>
      </dsp:nvSpPr>
      <dsp:spPr>
        <a:xfrm>
          <a:off x="2569135" y="1471671"/>
          <a:ext cx="3997600" cy="696807"/>
        </a:xfrm>
        <a:prstGeom prst="trapezoid">
          <a:avLst>
            <a:gd name="adj" fmla="val 92175"/>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Cohort Studies</a:t>
          </a:r>
        </a:p>
      </dsp:txBody>
      <dsp:txXfrm>
        <a:off x="3268715" y="1471671"/>
        <a:ext cx="2598440" cy="696807"/>
      </dsp:txXfrm>
    </dsp:sp>
    <dsp:sp modelId="{7F9C5C50-73F4-40EA-928E-788F59FE0F2F}">
      <dsp:nvSpPr>
        <dsp:cNvPr id="0" name=""/>
        <dsp:cNvSpPr/>
      </dsp:nvSpPr>
      <dsp:spPr>
        <a:xfrm>
          <a:off x="1926851" y="2168478"/>
          <a:ext cx="5282168" cy="696807"/>
        </a:xfrm>
        <a:prstGeom prst="trapezoid">
          <a:avLst>
            <a:gd name="adj" fmla="val 92175"/>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Case-Control Studies</a:t>
          </a:r>
          <a:br>
            <a:rPr lang="en-US" sz="1700" kern="1200" dirty="0"/>
          </a:br>
          <a:r>
            <a:rPr lang="en-US" sz="1700" kern="1200" dirty="0"/>
            <a:t> (Observational)</a:t>
          </a:r>
        </a:p>
      </dsp:txBody>
      <dsp:txXfrm>
        <a:off x="2851231" y="2168478"/>
        <a:ext cx="3433409" cy="696807"/>
      </dsp:txXfrm>
    </dsp:sp>
    <dsp:sp modelId="{AC6C6EDB-861D-447C-9DF8-105BF5F5A040}">
      <dsp:nvSpPr>
        <dsp:cNvPr id="0" name=""/>
        <dsp:cNvSpPr/>
      </dsp:nvSpPr>
      <dsp:spPr>
        <a:xfrm>
          <a:off x="1284567" y="2865286"/>
          <a:ext cx="6566736" cy="696807"/>
        </a:xfrm>
        <a:prstGeom prst="trapezoid">
          <a:avLst>
            <a:gd name="adj" fmla="val 92175"/>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Cross Sectional Studies</a:t>
          </a:r>
          <a:br>
            <a:rPr lang="en-US" sz="1700" kern="1200" dirty="0"/>
          </a:br>
          <a:r>
            <a:rPr lang="en-US" sz="1700" kern="1200" dirty="0"/>
            <a:t> (Observational)</a:t>
          </a:r>
        </a:p>
      </dsp:txBody>
      <dsp:txXfrm>
        <a:off x="2433746" y="2865286"/>
        <a:ext cx="4268378" cy="696807"/>
      </dsp:txXfrm>
    </dsp:sp>
    <dsp:sp modelId="{7C16B759-0991-4ABC-A64F-116B398DCD39}">
      <dsp:nvSpPr>
        <dsp:cNvPr id="0" name=""/>
        <dsp:cNvSpPr/>
      </dsp:nvSpPr>
      <dsp:spPr>
        <a:xfrm>
          <a:off x="642283" y="3562093"/>
          <a:ext cx="7851304" cy="696807"/>
        </a:xfrm>
        <a:prstGeom prst="trapezoid">
          <a:avLst>
            <a:gd name="adj" fmla="val 92175"/>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Animal </a:t>
          </a:r>
          <a:r>
            <a:rPr lang="en-US" sz="1700" kern="1200" dirty="0">
              <a:latin typeface="Calibri" panose="020F0502020204030204"/>
            </a:rPr>
            <a:t>Trials</a:t>
          </a:r>
          <a:r>
            <a:rPr lang="en-US" sz="1700" kern="1200" dirty="0"/>
            <a:t> and </a:t>
          </a:r>
          <a:r>
            <a:rPr lang="en-US" sz="1700" kern="1200" dirty="0">
              <a:latin typeface="Calibri" panose="020F0502020204030204"/>
            </a:rPr>
            <a:t>In</a:t>
          </a:r>
          <a:r>
            <a:rPr lang="en-US" sz="1700" kern="1200" dirty="0"/>
            <a:t> </a:t>
          </a:r>
          <a:r>
            <a:rPr lang="en-US" sz="1700" kern="1200" dirty="0">
              <a:latin typeface="Calibri" panose="020F0502020204030204"/>
            </a:rPr>
            <a:t>Vitro</a:t>
          </a:r>
          <a:r>
            <a:rPr lang="en-US" sz="1700" kern="1200" dirty="0"/>
            <a:t> Studies</a:t>
          </a:r>
        </a:p>
      </dsp:txBody>
      <dsp:txXfrm>
        <a:off x="2016262" y="3562093"/>
        <a:ext cx="5103347" cy="696807"/>
      </dsp:txXfrm>
    </dsp:sp>
    <dsp:sp modelId="{77A6CF4A-998E-4C4E-ABD0-B5DB76A0B853}">
      <dsp:nvSpPr>
        <dsp:cNvPr id="0" name=""/>
        <dsp:cNvSpPr/>
      </dsp:nvSpPr>
      <dsp:spPr>
        <a:xfrm>
          <a:off x="0" y="4258901"/>
          <a:ext cx="9135871" cy="696807"/>
        </a:xfrm>
        <a:prstGeom prst="trapezoid">
          <a:avLst>
            <a:gd name="adj" fmla="val 92175"/>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Case </a:t>
          </a:r>
          <a:r>
            <a:rPr lang="en-US" sz="1700" kern="1200" dirty="0">
              <a:latin typeface="Calibri" panose="020F0502020204030204"/>
            </a:rPr>
            <a:t>Reports</a:t>
          </a:r>
          <a:r>
            <a:rPr lang="en-US" sz="1700" kern="1200" dirty="0"/>
            <a:t>, </a:t>
          </a:r>
          <a:r>
            <a:rPr lang="en-US" sz="1700" kern="1200" dirty="0">
              <a:latin typeface="Calibri" panose="020F0502020204030204"/>
            </a:rPr>
            <a:t>Opinion</a:t>
          </a:r>
          <a:r>
            <a:rPr lang="en-US" sz="1700" kern="1200" dirty="0"/>
            <a:t> </a:t>
          </a:r>
          <a:r>
            <a:rPr lang="en-US" sz="1700" kern="1200" dirty="0">
              <a:latin typeface="Calibri" panose="020F0502020204030204"/>
            </a:rPr>
            <a:t>Papers</a:t>
          </a:r>
          <a:r>
            <a:rPr lang="en-US" sz="1700" kern="1200" dirty="0"/>
            <a:t>, </a:t>
          </a:r>
          <a:r>
            <a:rPr lang="en-US" sz="1700" kern="1200" dirty="0">
              <a:latin typeface="Calibri" panose="020F0502020204030204"/>
            </a:rPr>
            <a:t>Letters</a:t>
          </a:r>
          <a:r>
            <a:rPr lang="en-US" sz="1700" kern="1200" dirty="0"/>
            <a:t> (No </a:t>
          </a:r>
          <a:r>
            <a:rPr lang="en-US" sz="1700" kern="1200" dirty="0">
              <a:latin typeface="Calibri" panose="020F0502020204030204"/>
            </a:rPr>
            <a:t>Design</a:t>
          </a:r>
          <a:r>
            <a:rPr lang="en-US" sz="1700" kern="1200" dirty="0"/>
            <a:t>)</a:t>
          </a:r>
        </a:p>
      </dsp:txBody>
      <dsp:txXfrm>
        <a:off x="1598777" y="4258901"/>
        <a:ext cx="5938316" cy="6968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3363C-CDB7-4280-8B5C-58EBF92EF253}" type="datetime1">
              <a:rPr lang="en-US" smtClean="0"/>
              <a:t>12/13/2024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D64AE-8EB5-43E2-ABA9-13ED076C152F}" type="slidenum">
              <a:rPr lang="en-US" smtClean="0"/>
              <a:t>‹#›</a:t>
            </a:fld>
            <a:endParaRPr lang="en-US"/>
          </a:p>
        </p:txBody>
      </p:sp>
    </p:spTree>
    <p:extLst>
      <p:ext uri="{BB962C8B-B14F-4D97-AF65-F5344CB8AC3E}">
        <p14:creationId xmlns:p14="http://schemas.microsoft.com/office/powerpoint/2010/main" val="34156525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0B8DD-96D5-4D72-B24A-3DF365D9ADB3}" type="datetime1">
              <a:rPr lang="en-US" smtClean="0"/>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39C0A-C793-4372-962D-3E4173FA06F6}" type="slidenum">
              <a:rPr lang="en-US" smtClean="0"/>
              <a:t>‹#›</a:t>
            </a:fld>
            <a:endParaRPr lang="en-US"/>
          </a:p>
        </p:txBody>
      </p:sp>
    </p:spTree>
    <p:extLst>
      <p:ext uri="{BB962C8B-B14F-4D97-AF65-F5344CB8AC3E}">
        <p14:creationId xmlns:p14="http://schemas.microsoft.com/office/powerpoint/2010/main" val="326467409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lm.nih.gov/pubs/techbul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nlm.nih.gov/oet/ed/pubmed/toolkit.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pr.org/sections/health-shots/2019/08/26/752815573/study-questions-mainstay-treatment-for-mild-asthm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fda.gov/"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were created by the U.S. National Library of Medicine.</a:t>
            </a:r>
          </a:p>
          <a:p>
            <a:r>
              <a:rPr lang="en-US" dirty="0"/>
              <a:t>We encourage you to copy and adapt these slides to your outreach and training needs and style appropriate to your audience. These slides are free of copyright restriction, but we appreciate attribution to the U.S. National Library of Medicine.</a:t>
            </a:r>
          </a:p>
          <a:p>
            <a:endParaRPr lang="en-US" dirty="0"/>
          </a:p>
          <a:p>
            <a:r>
              <a:rPr lang="en-US" dirty="0"/>
              <a:t>These slides were last updated in December 2024. Please keep your materials up to date by testing all examples and assertions using the resources presented and by monitoring product news via the NLM Technical Bulletin (</a:t>
            </a:r>
            <a:r>
              <a:rPr lang="en-US" dirty="0">
                <a:hlinkClick r:id="rId3"/>
              </a:rPr>
              <a:t>https://www.nlm.nih.gov/pubs/techbull</a:t>
            </a:r>
            <a:r>
              <a:rPr lang="en-US" dirty="0"/>
              <a:t>/). For PubMed, you may also want to use resources from the PubMed Trainer's Toolkit (</a:t>
            </a:r>
            <a:r>
              <a:rPr lang="en-US" sz="1200" u="sng" kern="1200" dirty="0">
                <a:solidFill>
                  <a:schemeClr val="tx1"/>
                </a:solidFill>
                <a:effectLst/>
                <a:latin typeface="+mn-lt"/>
                <a:ea typeface="+mn-ea"/>
                <a:cs typeface="+mn-cs"/>
                <a:hlinkClick r:id="rId4"/>
              </a:rPr>
              <a:t>http://www.nlm.nih.gov/oet/ed/pubmed/toolkit.html</a:t>
            </a:r>
            <a:r>
              <a:rPr lang="en-US" u="sng" dirty="0"/>
              <a:t>)</a:t>
            </a:r>
            <a:r>
              <a:rPr lang="en-US" dirty="0"/>
              <a:t>.</a:t>
            </a:r>
          </a:p>
          <a:p>
            <a:endParaRPr lang="en-US" dirty="0"/>
          </a:p>
          <a:p>
            <a:r>
              <a:rPr lang="en-US" dirty="0"/>
              <a:t>If you have questions or comments about these slides, please write to NLMTrainers@nih.gov.]</a:t>
            </a: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1</a:t>
            </a:fld>
            <a:endParaRPr lang="en-US"/>
          </a:p>
        </p:txBody>
      </p:sp>
    </p:spTree>
    <p:extLst>
      <p:ext uri="{BB962C8B-B14F-4D97-AF65-F5344CB8AC3E}">
        <p14:creationId xmlns:p14="http://schemas.microsoft.com/office/powerpoint/2010/main" val="3563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translate the concepts you brainstormed into a good subject search of PubMed.</a:t>
            </a:r>
          </a:p>
          <a:p>
            <a:endParaRPr lang="en-US" dirty="0"/>
          </a:p>
          <a:p>
            <a:r>
              <a:rPr lang="en-US" dirty="0"/>
              <a:t>Your intervention and your comparison are often separate searches. Here we’ll start with the intervention:</a:t>
            </a:r>
          </a:p>
          <a:p>
            <a:endParaRPr lang="en-US" dirty="0"/>
          </a:p>
          <a:p>
            <a:r>
              <a:rPr lang="en-US" dirty="0"/>
              <a:t>teenagers diabetes prevention exercise</a:t>
            </a:r>
          </a:p>
          <a:p>
            <a:endParaRPr lang="en-US" dirty="0"/>
          </a:p>
          <a:p>
            <a:r>
              <a:rPr lang="en-US" dirty="0"/>
              <a:t>In entering your search terms into PubMed:</a:t>
            </a:r>
          </a:p>
          <a:p>
            <a:r>
              <a:rPr lang="en-US" dirty="0"/>
              <a:t>You want to be as specific as possible.</a:t>
            </a:r>
          </a:p>
          <a:p>
            <a:r>
              <a:rPr lang="en-US" dirty="0"/>
              <a:t>You want to avoid punctuation.</a:t>
            </a:r>
          </a:p>
          <a:p>
            <a:endParaRPr lang="en-US" dirty="0"/>
          </a:p>
          <a:p>
            <a:r>
              <a:rPr lang="en-US" dirty="0"/>
              <a:t>PubMed finds phrases for you – you should </a:t>
            </a:r>
            <a:r>
              <a:rPr lang="en-US" b="1" dirty="0"/>
              <a:t>not</a:t>
            </a:r>
            <a:r>
              <a:rPr lang="en-US" dirty="0"/>
              <a:t> put your phrases in quotes.</a:t>
            </a:r>
          </a:p>
        </p:txBody>
      </p:sp>
      <p:sp>
        <p:nvSpPr>
          <p:cNvPr id="4" name="Slide Number Placeholder 3"/>
          <p:cNvSpPr>
            <a:spLocks noGrp="1"/>
          </p:cNvSpPr>
          <p:nvPr>
            <p:ph type="sldNum" sz="quarter" idx="10"/>
          </p:nvPr>
        </p:nvSpPr>
        <p:spPr/>
        <p:txBody>
          <a:bodyPr/>
          <a:lstStyle/>
          <a:p>
            <a:fld id="{F74FF9A1-21B3-4260-92E9-B18AB03A1F85}" type="slidenum">
              <a:rPr lang="en-US" smtClean="0"/>
              <a:t>10</a:t>
            </a:fld>
            <a:endParaRPr lang="en-US"/>
          </a:p>
        </p:txBody>
      </p:sp>
      <p:sp>
        <p:nvSpPr>
          <p:cNvPr id="5" name="Date Placeholder 4">
            <a:extLst>
              <a:ext uri="{FF2B5EF4-FFF2-40B4-BE49-F238E27FC236}">
                <a16:creationId xmlns:a16="http://schemas.microsoft.com/office/drawing/2014/main" id="{E87C6199-1CCB-456F-A78D-ED7E7262A87F}"/>
              </a:ext>
            </a:extLst>
          </p:cNvPr>
          <p:cNvSpPr>
            <a:spLocks noGrp="1"/>
          </p:cNvSpPr>
          <p:nvPr>
            <p:ph type="dt" idx="1"/>
          </p:nvPr>
        </p:nvSpPr>
        <p:spPr/>
        <p:txBody>
          <a:bodyPr/>
          <a:lstStyle/>
          <a:p>
            <a:fld id="{4FEA0DB2-1661-4480-A7AD-5EB094BE070F}" type="datetime1">
              <a:rPr lang="en-US" smtClean="0"/>
              <a:t>12/13/2024</a:t>
            </a:fld>
            <a:endParaRPr lang="en-US"/>
          </a:p>
        </p:txBody>
      </p:sp>
    </p:spTree>
    <p:extLst>
      <p:ext uri="{BB962C8B-B14F-4D97-AF65-F5344CB8AC3E}">
        <p14:creationId xmlns:p14="http://schemas.microsoft.com/office/powerpoint/2010/main" val="329097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screen has a lot of options, and I’ll point out just a few for today.</a:t>
            </a:r>
          </a:p>
          <a:p>
            <a:endParaRPr lang="en-US" dirty="0"/>
          </a:p>
          <a:p>
            <a:r>
              <a:rPr lang="en-US" dirty="0"/>
              <a:t>Each journal article is represented </a:t>
            </a:r>
            <a:r>
              <a:rPr lang="en-US" b="1" dirty="0"/>
              <a:t>[CLICK] </a:t>
            </a:r>
            <a:r>
              <a:rPr lang="en-US" dirty="0"/>
              <a:t>by a title, the authors, the journal source, and a snippet from the abstract.</a:t>
            </a:r>
          </a:p>
          <a:p>
            <a:endParaRPr lang="en-US" dirty="0"/>
          </a:p>
          <a:p>
            <a:r>
              <a:rPr lang="en-US" dirty="0"/>
              <a:t>Click on the title to read the abstract.</a:t>
            </a:r>
          </a:p>
          <a:p>
            <a:endParaRPr lang="en-US" dirty="0"/>
          </a:p>
          <a:p>
            <a:r>
              <a:rPr lang="en-US" dirty="0"/>
              <a:t>Note that by default, your results are sorted </a:t>
            </a:r>
            <a:r>
              <a:rPr lang="en-US" b="1" dirty="0"/>
              <a:t>[CLICK] </a:t>
            </a:r>
            <a:r>
              <a:rPr lang="en-US" dirty="0"/>
              <a:t>by Best match. You can click the Sort option </a:t>
            </a:r>
            <a:r>
              <a:rPr lang="en-US" b="1" dirty="0"/>
              <a:t>[CLICK] </a:t>
            </a:r>
            <a:r>
              <a:rPr lang="en-US" dirty="0"/>
              <a:t>if you’d prefer to switch to Most Recent.</a:t>
            </a:r>
          </a:p>
          <a:p>
            <a:endParaRPr lang="en-US" dirty="0"/>
          </a:p>
          <a:p>
            <a:r>
              <a:rPr lang="en-US" dirty="0"/>
              <a:t>You can also view your Results by Year </a:t>
            </a:r>
            <a:r>
              <a:rPr lang="en-US" b="1" dirty="0"/>
              <a:t>[CLICK] </a:t>
            </a:r>
            <a:r>
              <a:rPr lang="en-US" dirty="0"/>
              <a:t>on the left and limit by publication date</a:t>
            </a:r>
          </a:p>
          <a:p>
            <a:r>
              <a:rPr lang="en-US" dirty="0"/>
              <a:t>-- but BE CAREFUL doing this and </a:t>
            </a:r>
            <a:r>
              <a:rPr lang="en-US" b="1" dirty="0"/>
              <a:t>be sure that limiting by date is truly appropriate </a:t>
            </a:r>
            <a:r>
              <a:rPr lang="en-US" dirty="0"/>
              <a:t>for your search.</a:t>
            </a:r>
          </a:p>
          <a:p>
            <a:r>
              <a:rPr lang="en-US" dirty="0"/>
              <a:t>Fatal errors have been made because practitioners didn’t look far enough back in the literature for their research question.</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11</a:t>
            </a:fld>
            <a:endParaRPr lang="en-US"/>
          </a:p>
        </p:txBody>
      </p:sp>
    </p:spTree>
    <p:extLst>
      <p:ext uri="{BB962C8B-B14F-4D97-AF65-F5344CB8AC3E}">
        <p14:creationId xmlns:p14="http://schemas.microsoft.com/office/powerpoint/2010/main" val="72551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very quick look “under the hood,” at the Advanced page, just to get a quick glance at what PubMed is doing behind the scenes.</a:t>
            </a:r>
          </a:p>
          <a:p>
            <a:endParaRPr lang="en-US" dirty="0"/>
          </a:p>
          <a:p>
            <a:r>
              <a:rPr lang="en-US" dirty="0"/>
              <a:t>On the Advanced page, </a:t>
            </a:r>
            <a:r>
              <a:rPr lang="en-US" b="1" dirty="0"/>
              <a:t>[CLICK] </a:t>
            </a:r>
            <a:r>
              <a:rPr lang="en-US" dirty="0"/>
              <a:t>look for the History and Search Details section</a:t>
            </a:r>
          </a:p>
          <a:p>
            <a:r>
              <a:rPr lang="en-US" dirty="0"/>
              <a:t>And click the chevron in the Details column next to the search you want to look at.</a:t>
            </a:r>
          </a:p>
          <a:p>
            <a:endParaRPr lang="en-US" dirty="0"/>
          </a:p>
        </p:txBody>
      </p:sp>
      <p:sp>
        <p:nvSpPr>
          <p:cNvPr id="4" name="Slide Number Placeholder 3"/>
          <p:cNvSpPr>
            <a:spLocks noGrp="1"/>
          </p:cNvSpPr>
          <p:nvPr>
            <p:ph type="sldNum" sz="quarter" idx="10"/>
          </p:nvPr>
        </p:nvSpPr>
        <p:spPr/>
        <p:txBody>
          <a:bodyPr/>
          <a:lstStyle/>
          <a:p>
            <a:fld id="{F74FF9A1-21B3-4260-92E9-B18AB03A1F85}" type="slidenum">
              <a:rPr lang="en-US" smtClean="0"/>
              <a:t>12</a:t>
            </a:fld>
            <a:endParaRPr lang="en-US"/>
          </a:p>
        </p:txBody>
      </p:sp>
      <p:sp>
        <p:nvSpPr>
          <p:cNvPr id="5" name="Date Placeholder 4">
            <a:extLst>
              <a:ext uri="{FF2B5EF4-FFF2-40B4-BE49-F238E27FC236}">
                <a16:creationId xmlns:a16="http://schemas.microsoft.com/office/drawing/2014/main" id="{C91F0A8B-BB29-4FB2-969B-49BE2D278DCF}"/>
              </a:ext>
            </a:extLst>
          </p:cNvPr>
          <p:cNvSpPr>
            <a:spLocks noGrp="1"/>
          </p:cNvSpPr>
          <p:nvPr>
            <p:ph type="dt" idx="1"/>
          </p:nvPr>
        </p:nvSpPr>
        <p:spPr/>
        <p:txBody>
          <a:bodyPr/>
          <a:lstStyle/>
          <a:p>
            <a:fld id="{6957B397-D0E6-415A-A916-F6BF3EE1E135}" type="datetime1">
              <a:rPr lang="en-US" smtClean="0"/>
              <a:t>12/13/2024</a:t>
            </a:fld>
            <a:endParaRPr lang="en-US"/>
          </a:p>
        </p:txBody>
      </p:sp>
    </p:spTree>
    <p:extLst>
      <p:ext uri="{BB962C8B-B14F-4D97-AF65-F5344CB8AC3E}">
        <p14:creationId xmlns:p14="http://schemas.microsoft.com/office/powerpoint/2010/main" val="420949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From your Search Details, you can see PubMed’s </a:t>
            </a:r>
            <a:r>
              <a:rPr lang="en-US" b="1" baseline="0" dirty="0"/>
              <a:t>automatic term mapping</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Roboto" panose="02000000000000000000" pitchFamily="2" charset="0"/>
              </a:rPr>
              <a:t>PubMed maps your search terms with </a:t>
            </a:r>
            <a:r>
              <a:rPr lang="en-US" b="1" i="0" dirty="0">
                <a:solidFill>
                  <a:srgbClr val="212529"/>
                </a:solidFill>
                <a:effectLst/>
                <a:latin typeface="Roboto" panose="02000000000000000000" pitchFamily="2" charset="0"/>
              </a:rPr>
              <a:t>Medical Subject Headings, or </a:t>
            </a:r>
            <a:r>
              <a:rPr lang="en-US" b="1" i="0" dirty="0" err="1">
                <a:solidFill>
                  <a:srgbClr val="212529"/>
                </a:solidFill>
                <a:effectLst/>
                <a:latin typeface="Roboto" panose="02000000000000000000" pitchFamily="2" charset="0"/>
              </a:rPr>
              <a:t>MeSH</a:t>
            </a:r>
            <a:r>
              <a:rPr lang="en-US" b="1" i="0" baseline="30000" dirty="0">
                <a:solidFill>
                  <a:srgbClr val="212529"/>
                </a:solidFill>
                <a:effectLst/>
                <a:latin typeface="Roboto" panose="02000000000000000000" pitchFamily="2" charset="0"/>
              </a:rPr>
              <a:t>®</a:t>
            </a:r>
            <a:r>
              <a:rPr lang="en-US" b="0" i="0" dirty="0">
                <a:solidFill>
                  <a:srgbClr val="212529"/>
                </a:solidFill>
                <a:effectLst/>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529"/>
                </a:solidFill>
                <a:effectLst/>
                <a:latin typeface="Roboto" panose="02000000000000000000" pitchFamily="2" charset="0"/>
              </a:rPr>
              <a:t>MeSH</a:t>
            </a:r>
            <a:r>
              <a:rPr lang="en-US" b="0" i="0" dirty="0">
                <a:solidFill>
                  <a:srgbClr val="212529"/>
                </a:solidFill>
                <a:effectLst/>
                <a:latin typeface="Roboto" panose="02000000000000000000" pitchFamily="2" charset="0"/>
              </a:rPr>
              <a:t> is a specialized vocabulary applied to most PubMed records to describe the concepts covered in articles. </a:t>
            </a:r>
            <a:r>
              <a:rPr lang="en-US" b="0" i="0" dirty="0" err="1">
                <a:solidFill>
                  <a:srgbClr val="212529"/>
                </a:solidFill>
                <a:effectLst/>
                <a:latin typeface="Roboto" panose="02000000000000000000" pitchFamily="2" charset="0"/>
              </a:rPr>
              <a:t>MeSH</a:t>
            </a:r>
            <a:r>
              <a:rPr lang="en-US" b="0" i="0" dirty="0">
                <a:solidFill>
                  <a:srgbClr val="212529"/>
                </a:solidFill>
                <a:effectLst/>
                <a:latin typeface="Roboto" panose="02000000000000000000" pitchFamily="2" charset="0"/>
              </a:rPr>
              <a:t> improves your search by accounting for variations in language.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PubMed has added terms from the Medical Subject Headings to this search. When I typed in the term teenagers, PubMed automatically mapped to: </a:t>
            </a:r>
            <a:r>
              <a:rPr lang="en-US" b="1" dirty="0"/>
              <a:t>&lt;CLICK&gt;</a:t>
            </a:r>
          </a:p>
          <a:p>
            <a:endParaRPr lang="en-US" baseline="0" dirty="0"/>
          </a:p>
          <a:p>
            <a:r>
              <a:rPr lang="en-US" baseline="0" dirty="0"/>
              <a:t>adolescent</a:t>
            </a:r>
          </a:p>
          <a:p>
            <a:endParaRPr lang="en-US" baseline="0" dirty="0"/>
          </a:p>
          <a:p>
            <a:r>
              <a:rPr lang="en-US" dirty="0"/>
              <a:t>As </a:t>
            </a:r>
            <a:r>
              <a:rPr lang="en-US" baseline="0" dirty="0"/>
              <a:t>a searcher, you don’t have to know the details of the mapping process. You only need to check that the mapping happened.</a:t>
            </a:r>
          </a:p>
          <a:p>
            <a:endParaRPr lang="en-US" baseline="0" dirty="0"/>
          </a:p>
          <a:p>
            <a:r>
              <a:rPr lang="en-US" dirty="0"/>
              <a:t>A simple rule of thumb is that every biomedical-related subject term in your search should map to </a:t>
            </a:r>
            <a:r>
              <a:rPr lang="en-US" dirty="0" err="1"/>
              <a:t>MeSH</a:t>
            </a:r>
            <a:r>
              <a:rPr lang="en-US" dirty="0"/>
              <a:t>.</a:t>
            </a:r>
          </a:p>
          <a:p>
            <a:r>
              <a:rPr lang="en-US" dirty="0"/>
              <a:t>If any do not, use a synonym and try again.</a:t>
            </a:r>
          </a:p>
          <a:p>
            <a:endParaRPr lang="en-US" dirty="0"/>
          </a:p>
          <a:p>
            <a:r>
              <a:rPr lang="en-US" dirty="0"/>
              <a:t>_____________________________________________________________________________________</a:t>
            </a:r>
          </a:p>
          <a:p>
            <a:r>
              <a:rPr lang="en-US" dirty="0"/>
              <a:t>[OPTIONAL CONTENT IF USING NEXT SLIDE:]</a:t>
            </a:r>
          </a:p>
          <a:p>
            <a:endParaRPr lang="en-US" dirty="0"/>
          </a:p>
          <a:p>
            <a:r>
              <a:rPr lang="en-US" baseline="0" dirty="0"/>
              <a:t>The fact that PubMed accounts for synonyms is great on its own, but there’s even another layer to this.</a:t>
            </a:r>
          </a:p>
          <a:p>
            <a:endParaRPr lang="en-US" baseline="0" dirty="0"/>
          </a:p>
          <a:p>
            <a:r>
              <a:rPr lang="en-US" baseline="0" dirty="0"/>
              <a:t>Let’s look at what PubMed did with exercise. </a:t>
            </a:r>
          </a:p>
        </p:txBody>
      </p:sp>
      <p:sp>
        <p:nvSpPr>
          <p:cNvPr id="4" name="Slide Number Placeholder 3"/>
          <p:cNvSpPr>
            <a:spLocks noGrp="1"/>
          </p:cNvSpPr>
          <p:nvPr>
            <p:ph type="sldNum" sz="quarter" idx="10"/>
          </p:nvPr>
        </p:nvSpPr>
        <p:spPr/>
        <p:txBody>
          <a:bodyPr/>
          <a:lstStyle/>
          <a:p>
            <a:fld id="{F74FF9A1-21B3-4260-92E9-B18AB03A1F85}" type="slidenum">
              <a:rPr lang="en-US" smtClean="0"/>
              <a:t>13</a:t>
            </a:fld>
            <a:endParaRPr lang="en-US"/>
          </a:p>
        </p:txBody>
      </p:sp>
      <p:sp>
        <p:nvSpPr>
          <p:cNvPr id="5" name="Date Placeholder 4">
            <a:extLst>
              <a:ext uri="{FF2B5EF4-FFF2-40B4-BE49-F238E27FC236}">
                <a16:creationId xmlns:a16="http://schemas.microsoft.com/office/drawing/2014/main" id="{DB1222C9-D2FC-49DE-96B0-C53C86B49B80}"/>
              </a:ext>
            </a:extLst>
          </p:cNvPr>
          <p:cNvSpPr>
            <a:spLocks noGrp="1"/>
          </p:cNvSpPr>
          <p:nvPr>
            <p:ph type="dt" idx="1"/>
          </p:nvPr>
        </p:nvSpPr>
        <p:spPr/>
        <p:txBody>
          <a:bodyPr/>
          <a:lstStyle/>
          <a:p>
            <a:fld id="{59747785-6B63-4030-991F-ED5CF46A23A7}" type="datetime1">
              <a:rPr lang="en-US" smtClean="0"/>
              <a:t>12/13/2024</a:t>
            </a:fld>
            <a:endParaRPr lang="en-US"/>
          </a:p>
        </p:txBody>
      </p:sp>
    </p:spTree>
    <p:extLst>
      <p:ext uri="{BB962C8B-B14F-4D97-AF65-F5344CB8AC3E}">
        <p14:creationId xmlns:p14="http://schemas.microsoft.com/office/powerpoint/2010/main" val="203693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[OPTIONAL SLIDE]</a:t>
            </a:r>
          </a:p>
          <a:p>
            <a:endParaRPr lang="en-US" dirty="0"/>
          </a:p>
          <a:p>
            <a:r>
              <a:rPr lang="en-US" dirty="0"/>
              <a:t>Part of the “secret” of how PubMed works is the structure of the </a:t>
            </a:r>
            <a:r>
              <a:rPr lang="en-US" dirty="0" err="1"/>
              <a:t>MeSH</a:t>
            </a:r>
            <a:r>
              <a:rPr lang="en-US" dirty="0"/>
              <a:t> vocabulary.</a:t>
            </a:r>
          </a:p>
          <a:p>
            <a:endParaRPr lang="en-US" dirty="0"/>
          </a:p>
          <a:p>
            <a:r>
              <a:rPr lang="en-US" dirty="0"/>
              <a:t>When a search term is mapped to MeSH, your search also automatically</a:t>
            </a:r>
            <a:r>
              <a:rPr lang="en-US" baseline="0" dirty="0"/>
              <a:t> includes any terms indented under that term in the MeSH hierarchy.  </a:t>
            </a:r>
          </a:p>
          <a:p>
            <a:r>
              <a:rPr lang="en-US" baseline="0" dirty="0"/>
              <a:t>This is called automatic explosion.</a:t>
            </a:r>
          </a:p>
          <a:p>
            <a:endParaRPr lang="en-US" baseline="0" dirty="0"/>
          </a:p>
          <a:p>
            <a:r>
              <a:rPr lang="en-US" baseline="0" dirty="0"/>
              <a:t>In this example, a search of “exercise” maps to the </a:t>
            </a:r>
            <a:r>
              <a:rPr lang="en-US" baseline="0" dirty="0" err="1"/>
              <a:t>MeSH</a:t>
            </a:r>
            <a:r>
              <a:rPr lang="en-US" baseline="0" dirty="0"/>
              <a:t> term “exercise,” </a:t>
            </a:r>
            <a:r>
              <a:rPr lang="en-US" b="1" baseline="0" dirty="0"/>
              <a:t>[CLICK] </a:t>
            </a:r>
            <a:r>
              <a:rPr lang="en-US" baseline="0" dirty="0"/>
              <a:t>and the inclusion of this </a:t>
            </a:r>
            <a:r>
              <a:rPr lang="en-US" baseline="0" dirty="0" err="1"/>
              <a:t>MeSH</a:t>
            </a:r>
            <a:r>
              <a:rPr lang="en-US" baseline="0" dirty="0"/>
              <a:t> term triggers the inclusion of all narrower terms indented under it, including… </a:t>
            </a:r>
            <a:r>
              <a:rPr lang="en-US" b="1" baseline="0" dirty="0"/>
              <a:t>Physical conditioning, running, swimming, walking</a:t>
            </a:r>
            <a:r>
              <a:rPr lang="en-US" b="0" baseline="0" dirty="0"/>
              <a:t>, and more.</a:t>
            </a:r>
            <a:endParaRPr lang="en-US" baseline="0" dirty="0"/>
          </a:p>
          <a:p>
            <a:endParaRPr lang="en-US" baseline="0" dirty="0"/>
          </a:p>
          <a:p>
            <a:r>
              <a:rPr lang="en-US" baseline="0" dirty="0"/>
              <a:t>You can see why we call this </a:t>
            </a:r>
            <a:r>
              <a:rPr lang="en-US" dirty="0"/>
              <a:t>explosion</a:t>
            </a:r>
            <a:r>
              <a:rPr lang="en-US" baseline="0" dirty="0"/>
              <a:t> </a:t>
            </a:r>
            <a:r>
              <a:rPr lang="en-US" b="1" baseline="0" dirty="0"/>
              <a:t>[CLICK].</a:t>
            </a:r>
          </a:p>
          <a:p>
            <a:endParaRPr lang="en-US" baseline="0" dirty="0"/>
          </a:p>
        </p:txBody>
      </p:sp>
      <p:sp>
        <p:nvSpPr>
          <p:cNvPr id="4" name="Slide Number Placeholder 3"/>
          <p:cNvSpPr>
            <a:spLocks noGrp="1"/>
          </p:cNvSpPr>
          <p:nvPr>
            <p:ph type="sldNum" sz="quarter" idx="10"/>
          </p:nvPr>
        </p:nvSpPr>
        <p:spPr/>
        <p:txBody>
          <a:bodyPr/>
          <a:lstStyle/>
          <a:p>
            <a:fld id="{56AE5AA9-E2F4-4ECB-8303-97C7CCB297A4}" type="slidenum">
              <a:rPr lang="en-US" smtClean="0"/>
              <a:pPr/>
              <a:t>14</a:t>
            </a:fld>
            <a:endParaRPr lang="en-US" dirty="0"/>
          </a:p>
        </p:txBody>
      </p:sp>
      <p:sp>
        <p:nvSpPr>
          <p:cNvPr id="5" name="Date Placeholder 4">
            <a:extLst>
              <a:ext uri="{FF2B5EF4-FFF2-40B4-BE49-F238E27FC236}">
                <a16:creationId xmlns:a16="http://schemas.microsoft.com/office/drawing/2014/main" id="{3315D5F9-F08F-44EA-BBF0-717088FE9308}"/>
              </a:ext>
            </a:extLst>
          </p:cNvPr>
          <p:cNvSpPr>
            <a:spLocks noGrp="1"/>
          </p:cNvSpPr>
          <p:nvPr>
            <p:ph type="dt" idx="1"/>
          </p:nvPr>
        </p:nvSpPr>
        <p:spPr/>
        <p:txBody>
          <a:bodyPr/>
          <a:lstStyle/>
          <a:p>
            <a:fld id="{D21C3F99-435B-4D5E-97CD-9D06683FDCA2}" type="datetime1">
              <a:rPr lang="en-US" smtClean="0"/>
              <a:t>12/13/2024</a:t>
            </a:fld>
            <a:endParaRPr lang="en-US"/>
          </a:p>
        </p:txBody>
      </p:sp>
    </p:spTree>
    <p:extLst>
      <p:ext uri="{BB962C8B-B14F-4D97-AF65-F5344CB8AC3E}">
        <p14:creationId xmlns:p14="http://schemas.microsoft.com/office/powerpoint/2010/main" val="200092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[OPTIONAL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retrieval for the search</a:t>
            </a:r>
            <a:r>
              <a:rPr lang="en-US" sz="1200" kern="1200" baseline="0" dirty="0">
                <a:solidFill>
                  <a:schemeClr val="tx1"/>
                </a:solidFill>
                <a:latin typeface="+mn-lt"/>
                <a:ea typeface="+mn-ea"/>
                <a:cs typeface="+mn-cs"/>
              </a:rPr>
              <a:t> will include records indexed with those narrow terms under Exercise – such as </a:t>
            </a:r>
            <a:r>
              <a:rPr lang="en-US" sz="1200" b="1" kern="1200" baseline="0" dirty="0">
                <a:solidFill>
                  <a:schemeClr val="tx1"/>
                </a:solidFill>
                <a:latin typeface="+mn-lt"/>
                <a:ea typeface="+mn-ea"/>
                <a:cs typeface="+mn-cs"/>
              </a:rPr>
              <a:t>[CLICK] </a:t>
            </a:r>
            <a:r>
              <a:rPr lang="en-US" sz="1200" kern="1200" baseline="0" dirty="0">
                <a:solidFill>
                  <a:schemeClr val="tx1"/>
                </a:solidFill>
                <a:latin typeface="+mn-lt"/>
                <a:ea typeface="+mn-ea"/>
                <a:cs typeface="+mn-cs"/>
              </a:rPr>
              <a:t>Walking, as in this example.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Without this explosion, this relevant record would not have appeared in our results.</a:t>
            </a:r>
          </a:p>
          <a:p>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that these more specific terms are NOT shown in the Search Details. You would need to go to a different source called the </a:t>
            </a:r>
            <a:r>
              <a:rPr lang="en-US" baseline="0" dirty="0" err="1"/>
              <a:t>MeSH</a:t>
            </a:r>
            <a:r>
              <a:rPr lang="en-US" baseline="0" dirty="0"/>
              <a:t> Database to find the additional terms that PubMed is including in your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won’t be exploring the </a:t>
            </a:r>
            <a:r>
              <a:rPr lang="en-US" baseline="0" dirty="0" err="1"/>
              <a:t>MeSH</a:t>
            </a:r>
            <a:r>
              <a:rPr lang="en-US" baseline="0" dirty="0"/>
              <a:t> Database today, but note that it is available in the footer of every PubMed page if you’d like to try it on your own.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AE5AA9-E2F4-4ECB-8303-97C7CCB297A4}" type="slidenum">
              <a:rPr lang="en-US" smtClean="0"/>
              <a:pPr/>
              <a:t>15</a:t>
            </a:fld>
            <a:endParaRPr lang="en-US" dirty="0"/>
          </a:p>
        </p:txBody>
      </p:sp>
      <p:sp>
        <p:nvSpPr>
          <p:cNvPr id="5" name="Date Placeholder 4">
            <a:extLst>
              <a:ext uri="{FF2B5EF4-FFF2-40B4-BE49-F238E27FC236}">
                <a16:creationId xmlns:a16="http://schemas.microsoft.com/office/drawing/2014/main" id="{F0E205CA-80DC-421E-B7F5-980B7711A529}"/>
              </a:ext>
            </a:extLst>
          </p:cNvPr>
          <p:cNvSpPr>
            <a:spLocks noGrp="1"/>
          </p:cNvSpPr>
          <p:nvPr>
            <p:ph type="dt" idx="1"/>
          </p:nvPr>
        </p:nvSpPr>
        <p:spPr/>
        <p:txBody>
          <a:bodyPr/>
          <a:lstStyle/>
          <a:p>
            <a:fld id="{91222FB5-840E-44FC-8601-A0C31C3D8371}" type="datetime1">
              <a:rPr lang="en-US" smtClean="0"/>
              <a:t>12/13/2024</a:t>
            </a:fld>
            <a:endParaRPr lang="en-US"/>
          </a:p>
        </p:txBody>
      </p:sp>
    </p:spTree>
    <p:extLst>
      <p:ext uri="{BB962C8B-B14F-4D97-AF65-F5344CB8AC3E}">
        <p14:creationId xmlns:p14="http://schemas.microsoft.com/office/powerpoint/2010/main" val="279628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Avoid</a:t>
            </a:r>
            <a:r>
              <a:rPr lang="en-US" dirty="0"/>
              <a:t> using</a:t>
            </a:r>
            <a:r>
              <a:rPr lang="en-US" baseline="0" dirty="0"/>
              <a:t> punctuation in your PubMed search. The use of quotes will prevent mapping to our medical terminology and will often eliminate highly relevant results from your search. </a:t>
            </a:r>
          </a:p>
          <a:p>
            <a:endParaRPr lang="en-US" dirty="0"/>
          </a:p>
          <a:p>
            <a:r>
              <a:rPr lang="en-US" dirty="0"/>
              <a:t>This slide shows that using quotes around the phrases “patient education” and “high blood pressure” retrieves only 30 results, eliminating more than 400 potentially relevant results from your search.</a:t>
            </a:r>
            <a:endParaRPr lang="en-US" dirty="0">
              <a:ea typeface="Calibri"/>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Simply enter the most specific terms possible to describe your topic and PubMed will do the hard work for you.</a:t>
            </a:r>
          </a:p>
          <a:p>
            <a:r>
              <a:rPr lang="en-US" dirty="0"/>
              <a:t>If you get stuck, bring your research question to your librarian.</a:t>
            </a:r>
          </a:p>
        </p:txBody>
      </p:sp>
      <p:sp>
        <p:nvSpPr>
          <p:cNvPr id="4" name="Slide Number Placeholder 3"/>
          <p:cNvSpPr>
            <a:spLocks noGrp="1"/>
          </p:cNvSpPr>
          <p:nvPr>
            <p:ph type="sldNum" sz="quarter" idx="10"/>
          </p:nvPr>
        </p:nvSpPr>
        <p:spPr/>
        <p:txBody>
          <a:bodyPr/>
          <a:lstStyle/>
          <a:p>
            <a:fld id="{530AA914-DBD2-432B-AF61-07A991E67F48}" type="slidenum">
              <a:rPr lang="en-US" smtClean="0"/>
              <a:pPr/>
              <a:t>16</a:t>
            </a:fld>
            <a:endParaRPr lang="en-US"/>
          </a:p>
        </p:txBody>
      </p:sp>
      <p:sp>
        <p:nvSpPr>
          <p:cNvPr id="5" name="Date Placeholder 4">
            <a:extLst>
              <a:ext uri="{FF2B5EF4-FFF2-40B4-BE49-F238E27FC236}">
                <a16:creationId xmlns:a16="http://schemas.microsoft.com/office/drawing/2014/main" id="{34273BE0-F2ED-459C-8B52-36C229E904EE}"/>
              </a:ext>
            </a:extLst>
          </p:cNvPr>
          <p:cNvSpPr>
            <a:spLocks noGrp="1"/>
          </p:cNvSpPr>
          <p:nvPr>
            <p:ph type="dt" idx="1"/>
          </p:nvPr>
        </p:nvSpPr>
        <p:spPr/>
        <p:txBody>
          <a:bodyPr/>
          <a:lstStyle/>
          <a:p>
            <a:fld id="{33BC87FF-E4F2-417E-BBAF-71A68EE2533D}" type="datetime1">
              <a:rPr lang="en-US" smtClean="0"/>
              <a:t>12/13/2024</a:t>
            </a:fld>
            <a:endParaRPr lang="en-US"/>
          </a:p>
        </p:txBody>
      </p:sp>
    </p:spTree>
    <p:extLst>
      <p:ext uri="{BB962C8B-B14F-4D97-AF65-F5344CB8AC3E}">
        <p14:creationId xmlns:p14="http://schemas.microsoft.com/office/powerpoint/2010/main" val="245184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be familiar with this pyramid of scientific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is that different types of studies are better at controlling for researcher bias and for demonstrating cause and effect between the variables being studied.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bottom of the pyramid includes individual case reports and opinions. While interesting and possibly very useful, this isn’t scientific research at all – there’s no research design or structure involved. As you move up the pyramid, more structure and control in the research design means that we have stronger evidence from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studies of medical treatments, randomized controlled trials are considered the “gold standard” of research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above that are analyses of many studies. Performing statistical analysis on data from multiple studies is called a meta-analysis. These can provide powerful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systematic review, researchers, with the help of a search expert like a librarian, look at the body of evidence and present a report that synthesizes the best evidence available.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When available, meta-analyses and systematic reviews often provide the best answers to clinical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When research reports are added to PubMed, the type of study is included in the indexing of the paper. That means that you can use the evidence pyramid to help you decide what to look for in PubMed.</a:t>
            </a:r>
          </a:p>
          <a:p>
            <a:endParaRPr lang="en-US" dirty="0"/>
          </a:p>
          <a:p>
            <a:r>
              <a:rPr lang="en-US" dirty="0"/>
              <a:t>[See https://thelogicofscience.com/2016/01/12/the-hierarchy-of-evidence-is-the-studys-design-robust/ ]</a:t>
            </a:r>
          </a:p>
        </p:txBody>
      </p:sp>
      <p:sp>
        <p:nvSpPr>
          <p:cNvPr id="4" name="Slide Number Placeholder 3"/>
          <p:cNvSpPr>
            <a:spLocks noGrp="1"/>
          </p:cNvSpPr>
          <p:nvPr>
            <p:ph type="sldNum" sz="quarter" idx="5"/>
          </p:nvPr>
        </p:nvSpPr>
        <p:spPr/>
        <p:txBody>
          <a:bodyPr/>
          <a:lstStyle/>
          <a:p>
            <a:fld id="{20A39C0A-C793-4372-962D-3E4173FA06F6}" type="slidenum">
              <a:rPr lang="en-US" smtClean="0"/>
              <a:t>17</a:t>
            </a:fld>
            <a:endParaRPr lang="en-US"/>
          </a:p>
        </p:txBody>
      </p:sp>
      <p:sp>
        <p:nvSpPr>
          <p:cNvPr id="5" name="Date Placeholder 4">
            <a:extLst>
              <a:ext uri="{FF2B5EF4-FFF2-40B4-BE49-F238E27FC236}">
                <a16:creationId xmlns:a16="http://schemas.microsoft.com/office/drawing/2014/main" id="{0554864F-403F-4DC5-860D-9727976970C3}"/>
              </a:ext>
            </a:extLst>
          </p:cNvPr>
          <p:cNvSpPr>
            <a:spLocks noGrp="1"/>
          </p:cNvSpPr>
          <p:nvPr>
            <p:ph type="dt" idx="1"/>
          </p:nvPr>
        </p:nvSpPr>
        <p:spPr/>
        <p:txBody>
          <a:bodyPr/>
          <a:lstStyle/>
          <a:p>
            <a:fld id="{B8A9C403-99BC-4A5F-93D7-D80B277D957D}" type="datetime1">
              <a:rPr lang="en-US" smtClean="0"/>
              <a:t>12/13/2024</a:t>
            </a:fld>
            <a:endParaRPr lang="en-US"/>
          </a:p>
        </p:txBody>
      </p:sp>
    </p:spTree>
    <p:extLst>
      <p:ext uri="{BB962C8B-B14F-4D97-AF65-F5344CB8AC3E}">
        <p14:creationId xmlns:p14="http://schemas.microsoft.com/office/powerpoint/2010/main" val="212821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run a search in PubMed, like we did for “teenagers diabetes prevention exercise,” you can filter for these using the Article Type filters </a:t>
            </a:r>
            <a:r>
              <a:rPr lang="en-US" b="1" dirty="0"/>
              <a:t>[CLICK] </a:t>
            </a:r>
            <a:r>
              <a:rPr lang="en-US" dirty="0"/>
              <a:t>that appear on the left of your search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any Article Types that don’t appear by default can be added using the Additional Filters button at the bottom of the left column.</a:t>
            </a:r>
          </a:p>
          <a:p>
            <a:endParaRPr lang="en-US" dirty="0"/>
          </a:p>
          <a:p>
            <a:r>
              <a:rPr lang="en-US" dirty="0"/>
              <a:t>[STUDENT EXERCISE:</a:t>
            </a:r>
          </a:p>
          <a:p>
            <a:r>
              <a:rPr lang="en-US" dirty="0"/>
              <a:t>If you ran a search on your own device, find the filters on the left and look at the Article Types.</a:t>
            </a:r>
          </a:p>
          <a:p>
            <a:r>
              <a:rPr lang="en-US" dirty="0"/>
              <a:t>Which article types do you recognize from the evidence pyramid? </a:t>
            </a:r>
          </a:p>
          <a:p>
            <a:r>
              <a:rPr lang="en-US" dirty="0"/>
              <a:t>Which would you look at first?]</a:t>
            </a:r>
            <a:endParaRPr lang="en-US" dirty="0">
              <a:ea typeface="Calibri"/>
              <a:cs typeface="Calibri"/>
            </a:endParaRPr>
          </a:p>
          <a:p>
            <a:endParaRPr lang="en-US" dirty="0"/>
          </a:p>
          <a:p>
            <a:r>
              <a:rPr lang="en-US" b="1" dirty="0"/>
              <a:t>[CLICK]</a:t>
            </a:r>
          </a:p>
          <a:p>
            <a:r>
              <a:rPr lang="en-US" dirty="0"/>
              <a:t>The article types “Meta-Analysis” and “Systematic Review” will give you the best evidence for your search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do you remember what I called Randomized Controlled Trials? -- the “gold standard” research design for studies of treatment information. </a:t>
            </a:r>
            <a:endParaRPr lang="en-US" sz="105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18</a:t>
            </a:fld>
            <a:endParaRPr lang="en-US"/>
          </a:p>
        </p:txBody>
      </p:sp>
    </p:spTree>
    <p:extLst>
      <p:ext uri="{BB962C8B-B14F-4D97-AF65-F5344CB8AC3E}">
        <p14:creationId xmlns:p14="http://schemas.microsoft.com/office/powerpoint/2010/main" val="166232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OR HANDOUT]</a:t>
            </a:r>
          </a:p>
          <a:p>
            <a:endParaRPr lang="en-US" dirty="0"/>
          </a:p>
          <a:p>
            <a:r>
              <a:rPr lang="en-US" dirty="0"/>
              <a:t>Note that the evidence hierarchy is built around questions about treatment or therapy.</a:t>
            </a:r>
          </a:p>
          <a:p>
            <a:endParaRPr lang="en-US" dirty="0"/>
          </a:p>
          <a:p>
            <a:r>
              <a:rPr lang="en-US" dirty="0"/>
              <a:t>It can be confusing to try to figure out what study types to consider for different kinds of research questions. This slide is a handy guide to what types of studies may be best for different questions, adapted from the Australian Evidence Based Practice Librarians’ Institute.</a:t>
            </a:r>
          </a:p>
        </p:txBody>
      </p:sp>
      <p:sp>
        <p:nvSpPr>
          <p:cNvPr id="4" name="Slide Number Placeholder 3"/>
          <p:cNvSpPr>
            <a:spLocks noGrp="1"/>
          </p:cNvSpPr>
          <p:nvPr>
            <p:ph type="sldNum" sz="quarter" idx="5"/>
          </p:nvPr>
        </p:nvSpPr>
        <p:spPr/>
        <p:txBody>
          <a:bodyPr/>
          <a:lstStyle/>
          <a:p>
            <a:fld id="{20A39C0A-C793-4372-962D-3E4173FA06F6}" type="slidenum">
              <a:rPr lang="en-US" smtClean="0"/>
              <a:t>19</a:t>
            </a:fld>
            <a:endParaRPr lang="en-US"/>
          </a:p>
        </p:txBody>
      </p:sp>
      <p:sp>
        <p:nvSpPr>
          <p:cNvPr id="5" name="Date Placeholder 4">
            <a:extLst>
              <a:ext uri="{FF2B5EF4-FFF2-40B4-BE49-F238E27FC236}">
                <a16:creationId xmlns:a16="http://schemas.microsoft.com/office/drawing/2014/main" id="{733E1DAA-8D4C-4212-9C3C-77B98706C68D}"/>
              </a:ext>
            </a:extLst>
          </p:cNvPr>
          <p:cNvSpPr>
            <a:spLocks noGrp="1"/>
          </p:cNvSpPr>
          <p:nvPr>
            <p:ph type="dt" idx="1"/>
          </p:nvPr>
        </p:nvSpPr>
        <p:spPr/>
        <p:txBody>
          <a:bodyPr/>
          <a:lstStyle/>
          <a:p>
            <a:fld id="{B54D8CA7-6126-4BA0-8A5C-0A2A761A8ACF}" type="datetime1">
              <a:rPr lang="en-US" smtClean="0"/>
              <a:t>12/13/2024</a:t>
            </a:fld>
            <a:endParaRPr lang="en-US"/>
          </a:p>
        </p:txBody>
      </p:sp>
    </p:spTree>
    <p:extLst>
      <p:ext uri="{BB962C8B-B14F-4D97-AF65-F5344CB8AC3E}">
        <p14:creationId xmlns:p14="http://schemas.microsoft.com/office/powerpoint/2010/main" val="107468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[Introductions]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we’re going to talk to you about sources and tools provided by the National Library of Medicine (or NLM) </a:t>
            </a:r>
            <a:r>
              <a:rPr lang="en-US" dirty="0"/>
              <a:t>that </a:t>
            </a:r>
            <a:r>
              <a:rPr lang="en-US" sz="1200" kern="1200" dirty="0">
                <a:solidFill>
                  <a:schemeClr val="tx1"/>
                </a:solidFill>
                <a:effectLst/>
                <a:latin typeface="+mn-lt"/>
                <a:ea typeface="+mn-ea"/>
                <a:cs typeface="+mn-cs"/>
              </a:rPr>
              <a:t>you can use to find scientific evidence for decisions in a clinical setting.</a:t>
            </a:r>
            <a:endParaRPr lang="en-US" sz="1200" kern="1200" dirty="0">
              <a:solidFill>
                <a:schemeClr val="tx1"/>
              </a:solidFill>
              <a:effectLst/>
              <a:latin typeface="+mn-lt"/>
              <a:ea typeface="Calibri"/>
              <a:cs typeface="Calibri"/>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presentation includes sources provided by the National Institutes of Health or NIH and the National Library of Medicine in particular.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important to understand that this presentation is not a complete picture of the sources available to you. </a:t>
            </a:r>
          </a:p>
          <a:p>
            <a:pPr lvl="0"/>
            <a:r>
              <a:rPr lang="en-US" sz="1200" kern="1200" dirty="0">
                <a:solidFill>
                  <a:schemeClr val="tx1"/>
                </a:solidFill>
                <a:effectLst/>
                <a:latin typeface="+mn-lt"/>
                <a:ea typeface="+mn-ea"/>
                <a:cs typeface="+mn-cs"/>
              </a:rPr>
              <a:t>For a fuller picture, please talk to your librarian.</a:t>
            </a:r>
          </a:p>
        </p:txBody>
      </p:sp>
      <p:sp>
        <p:nvSpPr>
          <p:cNvPr id="4" name="Slide Number Placeholder 3"/>
          <p:cNvSpPr>
            <a:spLocks noGrp="1"/>
          </p:cNvSpPr>
          <p:nvPr>
            <p:ph type="sldNum" sz="quarter" idx="5"/>
          </p:nvPr>
        </p:nvSpPr>
        <p:spPr/>
        <p:txBody>
          <a:bodyPr/>
          <a:lstStyle/>
          <a:p>
            <a:fld id="{20A39C0A-C793-4372-962D-3E4173FA06F6}" type="slidenum">
              <a:rPr lang="en-US" smtClean="0"/>
              <a:t>2</a:t>
            </a:fld>
            <a:endParaRPr lang="en-US"/>
          </a:p>
        </p:txBody>
      </p:sp>
      <p:sp>
        <p:nvSpPr>
          <p:cNvPr id="5" name="Date Placeholder 4">
            <a:extLst>
              <a:ext uri="{FF2B5EF4-FFF2-40B4-BE49-F238E27FC236}">
                <a16:creationId xmlns:a16="http://schemas.microsoft.com/office/drawing/2014/main" id="{EB320464-6C4C-426B-A8F8-065B471A4337}"/>
              </a:ext>
            </a:extLst>
          </p:cNvPr>
          <p:cNvSpPr>
            <a:spLocks noGrp="1"/>
          </p:cNvSpPr>
          <p:nvPr>
            <p:ph type="dt" idx="1"/>
          </p:nvPr>
        </p:nvSpPr>
        <p:spPr/>
        <p:txBody>
          <a:bodyPr/>
          <a:lstStyle/>
          <a:p>
            <a:fld id="{9B758383-1506-4F7E-9653-810079056006}" type="datetime1">
              <a:rPr lang="en-US" smtClean="0"/>
              <a:t>12/13/2024</a:t>
            </a:fld>
            <a:endParaRPr lang="en-US"/>
          </a:p>
        </p:txBody>
      </p:sp>
    </p:spTree>
    <p:extLst>
      <p:ext uri="{BB962C8B-B14F-4D97-AF65-F5344CB8AC3E}">
        <p14:creationId xmlns:p14="http://schemas.microsoft.com/office/powerpoint/2010/main" val="3038804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identifying the best research type for your question can be confusing. The evidence hierarchy is useful for finding the best evidence for treatment options, but what if you’re looking for information about disease etiology, diagnosis, or prognosis?</a:t>
            </a:r>
          </a:p>
          <a:p>
            <a:endParaRPr lang="en-US" dirty="0"/>
          </a:p>
          <a:p>
            <a:r>
              <a:rPr lang="en-US" dirty="0"/>
              <a:t>A great shortcut you can use to find clinical evidence is the PubMed Clinical Queries.</a:t>
            </a:r>
          </a:p>
          <a:p>
            <a:r>
              <a:rPr lang="en-US" dirty="0"/>
              <a:t>Clinical Queries are linked from the bottom of the PubMed homepage.</a:t>
            </a:r>
          </a:p>
          <a:p>
            <a:endParaRPr lang="en-US" dirty="0"/>
          </a:p>
          <a:p>
            <a:r>
              <a:rPr lang="en-US" dirty="0"/>
              <a:t>Using the Clinical Queries, you can adjust your PubMed results based on what kind of question you have. </a:t>
            </a:r>
          </a:p>
          <a:p>
            <a:r>
              <a:rPr lang="en-US" dirty="0"/>
              <a:t>PubMed will automatically add search terms that focus on specific study types that are good for answering your question.</a:t>
            </a:r>
          </a:p>
        </p:txBody>
      </p:sp>
      <p:sp>
        <p:nvSpPr>
          <p:cNvPr id="4" name="Slide Number Placeholder 3"/>
          <p:cNvSpPr>
            <a:spLocks noGrp="1"/>
          </p:cNvSpPr>
          <p:nvPr>
            <p:ph type="sldNum" sz="quarter" idx="5"/>
          </p:nvPr>
        </p:nvSpPr>
        <p:spPr/>
        <p:txBody>
          <a:bodyPr/>
          <a:lstStyle/>
          <a:p>
            <a:fld id="{20A39C0A-C793-4372-962D-3E4173FA06F6}" type="slidenum">
              <a:rPr lang="en-US" smtClean="0"/>
              <a:t>20</a:t>
            </a:fld>
            <a:endParaRPr lang="en-US"/>
          </a:p>
        </p:txBody>
      </p:sp>
      <p:sp>
        <p:nvSpPr>
          <p:cNvPr id="5" name="Date Placeholder 4">
            <a:extLst>
              <a:ext uri="{FF2B5EF4-FFF2-40B4-BE49-F238E27FC236}">
                <a16:creationId xmlns:a16="http://schemas.microsoft.com/office/drawing/2014/main" id="{2991C7D8-14F9-4C64-BA59-2FE85601EAAE}"/>
              </a:ext>
            </a:extLst>
          </p:cNvPr>
          <p:cNvSpPr>
            <a:spLocks noGrp="1"/>
          </p:cNvSpPr>
          <p:nvPr>
            <p:ph type="dt" idx="1"/>
          </p:nvPr>
        </p:nvSpPr>
        <p:spPr/>
        <p:txBody>
          <a:bodyPr/>
          <a:lstStyle/>
          <a:p>
            <a:fld id="{B92A9762-833D-469C-A4C6-BAB6BD4BAAA0}" type="datetime1">
              <a:rPr lang="en-US" smtClean="0"/>
              <a:t>12/13/2024</a:t>
            </a:fld>
            <a:endParaRPr lang="en-US"/>
          </a:p>
        </p:txBody>
      </p:sp>
    </p:spTree>
    <p:extLst>
      <p:ext uri="{BB962C8B-B14F-4D97-AF65-F5344CB8AC3E}">
        <p14:creationId xmlns:p14="http://schemas.microsoft.com/office/powerpoint/2010/main" val="323112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select from </a:t>
            </a:r>
            <a:r>
              <a:rPr lang="en-US" b="1" dirty="0"/>
              <a:t>[CLICK] </a:t>
            </a:r>
            <a:r>
              <a:rPr lang="en-US" dirty="0"/>
              <a:t>Therapy, Clinical Prediction Guides, Diagnosis, Etiology, or Prognosis.</a:t>
            </a:r>
          </a:p>
          <a:p>
            <a:endParaRPr lang="en-US" dirty="0"/>
          </a:p>
          <a:p>
            <a:r>
              <a:rPr lang="en-US" dirty="0"/>
              <a:t>And you can select more results with a </a:t>
            </a:r>
            <a:r>
              <a:rPr lang="en-US" b="1" dirty="0"/>
              <a:t>[CLICK] </a:t>
            </a:r>
            <a:r>
              <a:rPr lang="en-US" dirty="0"/>
              <a:t>Broad scope or fewer results with a Narrow scope.</a:t>
            </a:r>
          </a:p>
          <a:p>
            <a:endParaRPr lang="en-US" dirty="0"/>
          </a:p>
          <a:p>
            <a:r>
              <a:rPr lang="en-US" dirty="0"/>
              <a:t>Note that there is also a COVID-19 </a:t>
            </a:r>
            <a:r>
              <a:rPr lang="en-US" b="1" dirty="0"/>
              <a:t>[CLICK] </a:t>
            </a:r>
            <a:r>
              <a:rPr lang="en-US" dirty="0"/>
              <a:t>search, which restricts your PubMed results to articles related to COVID-19 and SARS-CoV2.</a:t>
            </a:r>
          </a:p>
          <a:p>
            <a:endParaRPr lang="en-US" dirty="0"/>
          </a:p>
          <a:p>
            <a:r>
              <a:rPr lang="en-US" dirty="0"/>
              <a:t>To learn how we built these searches based on study design types, </a:t>
            </a:r>
            <a:r>
              <a:rPr lang="en-US" b="1" dirty="0"/>
              <a:t>[CLICK] </a:t>
            </a:r>
            <a:r>
              <a:rPr lang="en-US" dirty="0"/>
              <a:t>follow the reference link on the left side below the filter categories.</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21</a:t>
            </a:fld>
            <a:endParaRPr lang="en-US"/>
          </a:p>
        </p:txBody>
      </p:sp>
    </p:spTree>
    <p:extLst>
      <p:ext uri="{BB962C8B-B14F-4D97-AF65-F5344CB8AC3E}">
        <p14:creationId xmlns:p14="http://schemas.microsoft.com/office/powerpoint/2010/main" val="621461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Let’s switch gears and talk about another kind of search you may want to do in PubMed.</a:t>
            </a:r>
          </a:p>
          <a:p>
            <a:pPr marL="0" lvl="0" indent="0">
              <a:buFont typeface="Arial" panose="020B0604020202020204" pitchFamily="34" charset="0"/>
              <a:buNone/>
            </a:pPr>
            <a:r>
              <a:rPr lang="en-US" sz="1200" kern="1200" dirty="0">
                <a:solidFill>
                  <a:schemeClr val="tx1"/>
                </a:solidFill>
                <a:effectLst/>
                <a:latin typeface="+mn-lt"/>
                <a:ea typeface="+mn-ea"/>
                <a:cs typeface="+mn-cs"/>
              </a:rPr>
              <a:t>Another thing you may want to do in your quest for evidence is to track down the original source for a news item on medical research.</a:t>
            </a:r>
          </a:p>
          <a:p>
            <a:pPr marL="0" lvl="0" indent="0">
              <a:buFont typeface="Arial" panose="020B0604020202020204" pitchFamily="34" charset="0"/>
              <a:buNone/>
            </a:pPr>
            <a:endParaRPr lang="en-US"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Say you come across a news article like this one: [Show article: </a:t>
            </a:r>
            <a:r>
              <a:rPr lang="en-US" sz="1200" u="sng" kern="1200" dirty="0">
                <a:solidFill>
                  <a:schemeClr val="tx1"/>
                </a:solidFill>
                <a:effectLst/>
                <a:latin typeface="+mn-lt"/>
                <a:ea typeface="+mn-ea"/>
                <a:cs typeface="+mn-cs"/>
                <a:hlinkClick r:id="rId3"/>
              </a:rPr>
              <a:t>https://www.npr.org/sections/health-shots/2019/08/26/752815573/study-questions-mainstay-treatment-for-mild-asthma</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is an NPR story, reporting on research that shows that the common treatment for asthma may not be as effective as previously believed.</a:t>
            </a:r>
            <a:endParaRPr lang="en-US"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Fortunately, this article has a convenient link back to the original research, but this is not always the case.</a:t>
            </a:r>
            <a:endParaRPr lang="en-US"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It can sometimes be difficult to track back to the original research that is being reported on.</a:t>
            </a:r>
            <a:endParaRPr lang="en-US" sz="105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22</a:t>
            </a:fld>
            <a:endParaRPr lang="en-US"/>
          </a:p>
        </p:txBody>
      </p:sp>
      <p:sp>
        <p:nvSpPr>
          <p:cNvPr id="5" name="Date Placeholder 4">
            <a:extLst>
              <a:ext uri="{FF2B5EF4-FFF2-40B4-BE49-F238E27FC236}">
                <a16:creationId xmlns:a16="http://schemas.microsoft.com/office/drawing/2014/main" id="{133CE8B2-E330-4784-A7B5-3956696C9E4C}"/>
              </a:ext>
            </a:extLst>
          </p:cNvPr>
          <p:cNvSpPr>
            <a:spLocks noGrp="1"/>
          </p:cNvSpPr>
          <p:nvPr>
            <p:ph type="dt" idx="1"/>
          </p:nvPr>
        </p:nvSpPr>
        <p:spPr/>
        <p:txBody>
          <a:bodyPr/>
          <a:lstStyle/>
          <a:p>
            <a:fld id="{E80715A1-D403-4F07-8BAC-D1238120169A}" type="datetime1">
              <a:rPr lang="en-US" smtClean="0"/>
              <a:t>12/13/2024</a:t>
            </a:fld>
            <a:endParaRPr lang="en-US"/>
          </a:p>
        </p:txBody>
      </p:sp>
    </p:spTree>
    <p:extLst>
      <p:ext uri="{BB962C8B-B14F-4D97-AF65-F5344CB8AC3E}">
        <p14:creationId xmlns:p14="http://schemas.microsoft.com/office/powerpoint/2010/main" val="145083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We do know a few things:</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was published in the New England Journal of Medicine</a:t>
            </a:r>
            <a:r>
              <a:rPr lang="en-US" dirty="0"/>
              <a:t>.</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It’s a “recent article” when this was posted, so it was probably published in 2019</a:t>
            </a:r>
            <a:r>
              <a:rPr lang="en-US" dirty="0"/>
              <a:t>.</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One of the authors is “Stephen Lazarus</a:t>
            </a:r>
            <a:r>
              <a:rPr lang="en-US" dirty="0"/>
              <a:t>.”</a:t>
            </a:r>
            <a:endParaRPr lang="en-US" sz="105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Just that little bit of information should be enough for us to find this very easily in PubMed.</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23</a:t>
            </a:fld>
            <a:endParaRPr lang="en-US"/>
          </a:p>
        </p:txBody>
      </p:sp>
      <p:sp>
        <p:nvSpPr>
          <p:cNvPr id="5" name="Date Placeholder 4">
            <a:extLst>
              <a:ext uri="{FF2B5EF4-FFF2-40B4-BE49-F238E27FC236}">
                <a16:creationId xmlns:a16="http://schemas.microsoft.com/office/drawing/2014/main" id="{73B7C392-7EA2-4145-8175-D68FD32B478B}"/>
              </a:ext>
            </a:extLst>
          </p:cNvPr>
          <p:cNvSpPr>
            <a:spLocks noGrp="1"/>
          </p:cNvSpPr>
          <p:nvPr>
            <p:ph type="dt" idx="1"/>
          </p:nvPr>
        </p:nvSpPr>
        <p:spPr/>
        <p:txBody>
          <a:bodyPr/>
          <a:lstStyle/>
          <a:p>
            <a:fld id="{1EAEF800-5870-4FAF-A906-9AA84510D4F9}" type="datetime1">
              <a:rPr lang="en-US" smtClean="0"/>
              <a:t>12/13/2024</a:t>
            </a:fld>
            <a:endParaRPr lang="en-US"/>
          </a:p>
        </p:txBody>
      </p:sp>
    </p:spTree>
    <p:extLst>
      <p:ext uri="{BB962C8B-B14F-4D97-AF65-F5344CB8AC3E}">
        <p14:creationId xmlns:p14="http://schemas.microsoft.com/office/powerpoint/2010/main" val="3221173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PubMed uses sensors built into the search box.</a:t>
            </a:r>
            <a:endParaRPr lang="en-US" sz="1050" kern="1200" dirty="0">
              <a:solidFill>
                <a:schemeClr val="tx1"/>
              </a:solidFill>
              <a:effectLst/>
              <a:latin typeface="+mn-lt"/>
              <a:ea typeface="+mn-ea"/>
              <a:cs typeface="+mn-cs"/>
            </a:endParaRPr>
          </a:p>
          <a:p>
            <a:pPr marL="0" lvl="0" indent="0">
              <a:buFont typeface="Arial" panose="020B0604020202020204" pitchFamily="34" charset="0"/>
              <a:buNone/>
            </a:pPr>
            <a:endParaRPr lang="en-US" sz="105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These sensors analyze your search query and try to detect what exactly it is you’re looking for.</a:t>
            </a:r>
            <a:endParaRPr lang="en-US" sz="1050" kern="1200" dirty="0">
              <a:solidFill>
                <a:schemeClr val="tx1"/>
              </a:solidFill>
              <a:effectLst/>
              <a:latin typeface="+mn-lt"/>
              <a:ea typeface="+mn-ea"/>
              <a:cs typeface="+mn-cs"/>
            </a:endParaRPr>
          </a:p>
          <a:p>
            <a:pPr marL="0" lvl="0" indent="0">
              <a:buFont typeface="Arial" panose="020B0604020202020204" pitchFamily="34" charset="0"/>
              <a:buNone/>
            </a:pPr>
            <a:endParaRPr lang="en-US" sz="105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If we enter the information we have:</a:t>
            </a:r>
          </a:p>
          <a:p>
            <a:pPr marL="457200" lvl="1" indent="0">
              <a:buFont typeface="Arial" panose="020B0604020202020204" pitchFamily="34" charset="0"/>
              <a:buNone/>
            </a:pPr>
            <a:r>
              <a:rPr lang="en-US" sz="1200" kern="1200" dirty="0">
                <a:solidFill>
                  <a:schemeClr val="tx1"/>
                </a:solidFill>
                <a:effectLst/>
                <a:latin typeface="+mn-lt"/>
                <a:ea typeface="+mn-ea"/>
                <a:cs typeface="+mn-cs"/>
              </a:rPr>
              <a:t>The author's last name: Lazarus</a:t>
            </a:r>
          </a:p>
          <a:p>
            <a:pPr marL="457200" lvl="1" indent="0">
              <a:buFont typeface="Arial" panose="020B0604020202020204" pitchFamily="34" charset="0"/>
              <a:buNone/>
            </a:pPr>
            <a:r>
              <a:rPr lang="en-US" sz="1200" kern="1200" dirty="0">
                <a:solidFill>
                  <a:schemeClr val="tx1"/>
                </a:solidFill>
                <a:effectLst/>
                <a:latin typeface="+mn-lt"/>
                <a:ea typeface="+mn-ea"/>
                <a:cs typeface="+mn-cs"/>
              </a:rPr>
              <a:t>The abbreviation for the journal New England Journal of Medicine: </a:t>
            </a:r>
            <a:r>
              <a:rPr lang="en-US" sz="1200" kern="1200" dirty="0" err="1">
                <a:solidFill>
                  <a:schemeClr val="tx1"/>
                </a:solidFill>
                <a:effectLst/>
                <a:latin typeface="+mn-lt"/>
                <a:ea typeface="+mn-ea"/>
                <a:cs typeface="+mn-cs"/>
              </a:rPr>
              <a:t>nejm</a:t>
            </a: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r>
              <a:rPr lang="en-US" sz="1200" kern="1200" dirty="0">
                <a:solidFill>
                  <a:schemeClr val="tx1"/>
                </a:solidFill>
                <a:effectLst/>
                <a:latin typeface="+mn-lt"/>
                <a:ea typeface="+mn-ea"/>
                <a:cs typeface="+mn-cs"/>
              </a:rPr>
              <a:t>And the year: 2019</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Citation Sensor should detect that we’ve provided some basic citation information and will help us find the article we’re looking for.</a:t>
            </a:r>
          </a:p>
          <a:p>
            <a:pPr marL="457200" lvl="1" indent="0">
              <a:buFont typeface="Arial" panose="020B0604020202020204" pitchFamily="34" charset="0"/>
              <a:buNone/>
            </a:pPr>
            <a:r>
              <a:rPr lang="en-US" sz="1200" kern="1200" dirty="0">
                <a:solidFill>
                  <a:schemeClr val="tx1"/>
                </a:solidFill>
                <a:effectLst/>
                <a:latin typeface="+mn-lt"/>
                <a:ea typeface="+mn-ea"/>
                <a:cs typeface="+mn-cs"/>
              </a:rPr>
              <a:t>[Demo Search: </a:t>
            </a:r>
            <a:r>
              <a:rPr lang="en-US" sz="1200" kern="1200" dirty="0" err="1">
                <a:solidFill>
                  <a:schemeClr val="tx1"/>
                </a:solidFill>
                <a:effectLst/>
                <a:latin typeface="+mn-lt"/>
                <a:ea typeface="+mn-ea"/>
                <a:cs typeface="+mn-cs"/>
              </a:rPr>
              <a:t>lazarus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nejm</a:t>
            </a:r>
            <a:r>
              <a:rPr lang="en-US" sz="1200" kern="1200" dirty="0">
                <a:solidFill>
                  <a:schemeClr val="tx1"/>
                </a:solidFill>
                <a:effectLst/>
                <a:latin typeface="+mn-lt"/>
                <a:ea typeface="+mn-ea"/>
                <a:cs typeface="+mn-cs"/>
              </a:rPr>
              <a:t> 2019]</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0AA914-DBD2-432B-AF61-07A991E67F48}" type="slidenum">
              <a:rPr lang="en-US" smtClean="0"/>
              <a:pPr/>
              <a:t>24</a:t>
            </a:fld>
            <a:endParaRPr lang="en-US"/>
          </a:p>
        </p:txBody>
      </p:sp>
      <p:sp>
        <p:nvSpPr>
          <p:cNvPr id="5" name="Date Placeholder 4">
            <a:extLst>
              <a:ext uri="{FF2B5EF4-FFF2-40B4-BE49-F238E27FC236}">
                <a16:creationId xmlns:a16="http://schemas.microsoft.com/office/drawing/2014/main" id="{37687C42-75CC-405F-9ED3-6CFC1665AF5D}"/>
              </a:ext>
            </a:extLst>
          </p:cNvPr>
          <p:cNvSpPr>
            <a:spLocks noGrp="1"/>
          </p:cNvSpPr>
          <p:nvPr>
            <p:ph type="dt" idx="1"/>
          </p:nvPr>
        </p:nvSpPr>
        <p:spPr/>
        <p:txBody>
          <a:bodyPr/>
          <a:lstStyle/>
          <a:p>
            <a:fld id="{DB13739A-DFCC-4A02-A6CD-C574A1550ACB}" type="datetime1">
              <a:rPr lang="en-US" smtClean="0"/>
              <a:t>12/13/2024</a:t>
            </a:fld>
            <a:endParaRPr lang="en-US"/>
          </a:p>
        </p:txBody>
      </p:sp>
    </p:spTree>
    <p:extLst>
      <p:ext uri="{BB962C8B-B14F-4D97-AF65-F5344CB8AC3E}">
        <p14:creationId xmlns:p14="http://schemas.microsoft.com/office/powerpoint/2010/main" val="2727225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Here’s our search results page.</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citation sensor found citations that matched the information we put in the search box.</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We’ll click on </a:t>
            </a:r>
            <a:r>
              <a:rPr lang="en-US" dirty="0"/>
              <a:t>the third</a:t>
            </a:r>
            <a:r>
              <a:rPr lang="en-US" sz="1200" kern="1200" dirty="0">
                <a:solidFill>
                  <a:schemeClr val="tx1"/>
                </a:solidFill>
                <a:effectLst/>
                <a:latin typeface="+mn-lt"/>
                <a:ea typeface="+mn-ea"/>
                <a:cs typeface="+mn-cs"/>
              </a:rPr>
              <a:t> result by citation matching (the one by Lazarus), to take a look at this citation in more detail.</a:t>
            </a:r>
            <a:endParaRPr lang="en-US" sz="1050" kern="1200" dirty="0">
              <a:solidFill>
                <a:schemeClr val="tx1"/>
              </a:solidFill>
              <a:effectLst/>
              <a:latin typeface="+mn-lt"/>
              <a:ea typeface="+mn-ea"/>
              <a:cs typeface="+mn-cs"/>
            </a:endParaRPr>
          </a:p>
          <a:p>
            <a:pPr marL="457200" lvl="1" indent="0">
              <a:buFont typeface="Arial" panose="020B0604020202020204" pitchFamily="34" charset="0"/>
              <a:buNone/>
            </a:pPr>
            <a:endParaRPr lang="en-US" sz="1050" kern="1200" dirty="0">
              <a:solidFill>
                <a:schemeClr val="tx1"/>
              </a:solidFill>
              <a:effectLst/>
              <a:latin typeface="+mn-lt"/>
              <a:ea typeface="+mn-ea"/>
              <a:cs typeface="+mn-cs"/>
            </a:endParaRPr>
          </a:p>
          <a:p>
            <a:pPr marL="0" lvl="0" indent="0">
              <a:buFont typeface="Arial" panose="020B0604020202020204" pitchFamily="34" charset="0"/>
              <a:buNone/>
            </a:pPr>
            <a:r>
              <a:rPr lang="en-US" sz="1050" kern="1200" dirty="0">
                <a:solidFill>
                  <a:schemeClr val="tx1"/>
                </a:solidFill>
                <a:effectLst/>
                <a:latin typeface="+mn-lt"/>
                <a:ea typeface="+mn-ea"/>
                <a:cs typeface="+mn-cs"/>
              </a:rPr>
              <a:t>__________________________________________________</a:t>
            </a:r>
          </a:p>
          <a:p>
            <a:pPr marL="0" lvl="0" indent="0">
              <a:buFont typeface="Arial" panose="020B0604020202020204" pitchFamily="34" charset="0"/>
              <a:buNone/>
            </a:pPr>
            <a:r>
              <a:rPr lang="en-US" sz="1200" kern="1200" dirty="0">
                <a:solidFill>
                  <a:schemeClr val="tx1"/>
                </a:solidFill>
                <a:effectLst/>
                <a:latin typeface="+mn-lt"/>
                <a:ea typeface="+mn-ea"/>
                <a:cs typeface="+mn-cs"/>
              </a:rPr>
              <a:t>[OPTIONAL more info: PubMed also does our search “normally” and gives us an alternative set of results, just in case we weren’t looking for a specific citation.</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can be useful when you put in a topic term that’s also the name of a journal, like “Cancer” or “Virology” (or “Science”).</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Citation Sensor will probably suggest some articles from the journal, assuming you were searching for a journal name.</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However, you also get more search results below, in case you were actually searching for articles about cancer or virology (or science).]</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25</a:t>
            </a:fld>
            <a:endParaRPr lang="en-US"/>
          </a:p>
        </p:txBody>
      </p:sp>
      <p:sp>
        <p:nvSpPr>
          <p:cNvPr id="5" name="Date Placeholder 4">
            <a:extLst>
              <a:ext uri="{FF2B5EF4-FFF2-40B4-BE49-F238E27FC236}">
                <a16:creationId xmlns:a16="http://schemas.microsoft.com/office/drawing/2014/main" id="{2507FEF5-B6B6-46BE-A94B-B02EFC23D0AC}"/>
              </a:ext>
            </a:extLst>
          </p:cNvPr>
          <p:cNvSpPr>
            <a:spLocks noGrp="1"/>
          </p:cNvSpPr>
          <p:nvPr>
            <p:ph type="dt" idx="1"/>
          </p:nvPr>
        </p:nvSpPr>
        <p:spPr/>
        <p:txBody>
          <a:bodyPr/>
          <a:lstStyle/>
          <a:p>
            <a:fld id="{F5CD6EA6-EC5E-4B0B-A4AB-A6BE345343EF}" type="datetime1">
              <a:rPr lang="en-US" smtClean="0"/>
              <a:t>12/13/2024</a:t>
            </a:fld>
            <a:endParaRPr lang="en-US"/>
          </a:p>
        </p:txBody>
      </p:sp>
    </p:spTree>
    <p:extLst>
      <p:ext uri="{BB962C8B-B14F-4D97-AF65-F5344CB8AC3E}">
        <p14:creationId xmlns:p14="http://schemas.microsoft.com/office/powerpoint/2010/main" val="263768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The abstract page shows a lot more about the citation than the summary view on the results page.</a:t>
            </a:r>
          </a:p>
          <a:p>
            <a:pPr marL="0" lvl="0" indent="0">
              <a:buFont typeface="Arial" panose="020B0604020202020204" pitchFamily="34" charset="0"/>
              <a:buNone/>
            </a:pP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have our basic citation information, including which journal, issue, and page number (if applicable).</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Immediately to the right of the title is where you'll find links to the full text of the article.</a:t>
            </a:r>
          </a:p>
          <a:p>
            <a:pPr marL="1085850" lvl="2" indent="-171450">
              <a:buFont typeface="Arial" panose="020B0604020202020204" pitchFamily="34" charset="0"/>
              <a:buChar char="•"/>
            </a:pPr>
            <a:r>
              <a:rPr lang="en-US" sz="1050" kern="1200" dirty="0">
                <a:solidFill>
                  <a:schemeClr val="tx1"/>
                </a:solidFill>
                <a:effectLst/>
                <a:latin typeface="+mn-lt"/>
                <a:ea typeface="+mn-ea"/>
                <a:cs typeface="+mn-cs"/>
              </a:rPr>
              <a:t>This citation has a link to the publisher's website and to PubMed Central or PMC, NLM's full-text repository.</a:t>
            </a:r>
          </a:p>
          <a:p>
            <a:pPr marL="914400" lvl="2" indent="0">
              <a:buFont typeface="Arial" panose="020B0604020202020204" pitchFamily="34" charset="0"/>
              <a:buNone/>
            </a:pPr>
            <a:r>
              <a:rPr lang="en-US" sz="1050" kern="1200" dirty="0">
                <a:solidFill>
                  <a:schemeClr val="tx1"/>
                </a:solidFill>
                <a:effectLst/>
                <a:latin typeface="+mn-lt"/>
                <a:ea typeface="+mn-ea"/>
                <a:cs typeface="+mn-cs"/>
              </a:rPr>
              <a:t>[OPTIONAL, IF YOUR LIBRARY PARTICIPATES IN LINKOUT FOR LIBRARIES USING OUTSIDE TOOL: You can also see our library's icon, which will link you to the full text of any article we </a:t>
            </a:r>
            <a:r>
              <a:rPr lang="en-US" sz="1050" dirty="0"/>
              <a:t>are</a:t>
            </a:r>
            <a:r>
              <a:rPr lang="en-US" sz="1050" kern="1200" dirty="0">
                <a:solidFill>
                  <a:schemeClr val="tx1"/>
                </a:solidFill>
                <a:effectLst/>
                <a:latin typeface="+mn-lt"/>
                <a:ea typeface="+mn-ea"/>
                <a:cs typeface="+mn-cs"/>
              </a:rPr>
              <a:t> subscribed to or will help you request the full text of the article through Interlibrary Loan.]</a:t>
            </a:r>
            <a:endParaRPr lang="en-US" sz="1050" kern="1200" dirty="0">
              <a:solidFill>
                <a:schemeClr val="tx1"/>
              </a:solidFill>
              <a:effectLst/>
              <a:latin typeface="+mn-lt"/>
              <a:ea typeface="Calibri"/>
              <a:cs typeface="Calibri"/>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Below the title, you can see the author information.</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Below the authors you can find the PMID or PubMed ID, which is a unique identifier for each PubMed citation.</a:t>
            </a:r>
            <a:endParaRPr lang="en-US" sz="105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you have the PMID, you can always find a citation by typing the PMID in the search box and clicking search.</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Further down, we have the full abstract text.</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26</a:t>
            </a:fld>
            <a:endParaRPr lang="en-US"/>
          </a:p>
        </p:txBody>
      </p:sp>
      <p:sp>
        <p:nvSpPr>
          <p:cNvPr id="5" name="Date Placeholder 4">
            <a:extLst>
              <a:ext uri="{FF2B5EF4-FFF2-40B4-BE49-F238E27FC236}">
                <a16:creationId xmlns:a16="http://schemas.microsoft.com/office/drawing/2014/main" id="{D05D74F7-71AE-4A77-AFF0-8306229ACEFF}"/>
              </a:ext>
            </a:extLst>
          </p:cNvPr>
          <p:cNvSpPr>
            <a:spLocks noGrp="1"/>
          </p:cNvSpPr>
          <p:nvPr>
            <p:ph type="dt" idx="1"/>
          </p:nvPr>
        </p:nvSpPr>
        <p:spPr/>
        <p:txBody>
          <a:bodyPr/>
          <a:lstStyle/>
          <a:p>
            <a:fld id="{4090F4BA-10FE-479B-B09C-F7A999A931FA}" type="datetime1">
              <a:rPr lang="en-US" smtClean="0"/>
              <a:t>12/13/2024</a:t>
            </a:fld>
            <a:endParaRPr lang="en-US"/>
          </a:p>
        </p:txBody>
      </p:sp>
    </p:spTree>
    <p:extLst>
      <p:ext uri="{BB962C8B-B14F-4D97-AF65-F5344CB8AC3E}">
        <p14:creationId xmlns:p14="http://schemas.microsoft.com/office/powerpoint/2010/main" val="2486606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[OPTIONAL SLIDE]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If you scroll even further down, you’ll see some additional information that’s added by NLM.</a:t>
            </a:r>
            <a:endParaRPr lang="en-US" sz="1050" kern="1200" dirty="0">
              <a:solidFill>
                <a:schemeClr val="tx1"/>
              </a:solidFill>
              <a:effectLst/>
              <a:latin typeface="+mn-lt"/>
              <a:ea typeface="+mn-ea"/>
              <a:cs typeface="+mn-cs"/>
            </a:endParaRPr>
          </a:p>
          <a:p>
            <a:pPr marL="0" lvl="0" indent="0">
              <a:buFont typeface="Arial" panose="020B0604020202020204" pitchFamily="34" charset="0"/>
              <a:buNone/>
            </a:pPr>
            <a:endParaRPr lang="en-US" sz="105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Most of these are connections or links to other articles in PubMed or to information in other NLM databases.</a:t>
            </a:r>
            <a:endParaRPr lang="en-US" sz="105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Similar Articles is an algorithmically generated list of other PubMed citations that have a similar topic to the one you’re looking at.</a:t>
            </a:r>
            <a:endParaRPr lang="en-US" sz="1050" kern="1200" dirty="0">
              <a:solidFill>
                <a:schemeClr val="tx1"/>
              </a:solidFill>
              <a:effectLst/>
              <a:latin typeface="+mn-lt"/>
              <a:ea typeface="+mn-ea"/>
              <a:cs typeface="+mn-cs"/>
            </a:endParaRPr>
          </a:p>
          <a:p>
            <a:pPr marL="0" lvl="0" indent="0">
              <a:buFont typeface="Arial" panose="020B0604020202020204" pitchFamily="34" charset="0"/>
              <a:buNone/>
            </a:pPr>
            <a:endParaRPr lang="en-US" sz="105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There can also be a list of articles in PMC that cite the article you’re looking at.</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27</a:t>
            </a:fld>
            <a:endParaRPr lang="en-US"/>
          </a:p>
        </p:txBody>
      </p:sp>
      <p:sp>
        <p:nvSpPr>
          <p:cNvPr id="5" name="Date Placeholder 4">
            <a:extLst>
              <a:ext uri="{FF2B5EF4-FFF2-40B4-BE49-F238E27FC236}">
                <a16:creationId xmlns:a16="http://schemas.microsoft.com/office/drawing/2014/main" id="{309BD10B-B663-4F41-A57B-267EEA470471}"/>
              </a:ext>
            </a:extLst>
          </p:cNvPr>
          <p:cNvSpPr>
            <a:spLocks noGrp="1"/>
          </p:cNvSpPr>
          <p:nvPr>
            <p:ph type="dt" idx="1"/>
          </p:nvPr>
        </p:nvSpPr>
        <p:spPr/>
        <p:txBody>
          <a:bodyPr/>
          <a:lstStyle/>
          <a:p>
            <a:fld id="{2AE8C4A9-FA7B-4A7A-94AC-281A2A863E4D}" type="datetime1">
              <a:rPr lang="en-US" smtClean="0"/>
              <a:t>12/13/2024</a:t>
            </a:fld>
            <a:endParaRPr lang="en-US"/>
          </a:p>
        </p:txBody>
      </p:sp>
    </p:spTree>
    <p:extLst>
      <p:ext uri="{BB962C8B-B14F-4D97-AF65-F5344CB8AC3E}">
        <p14:creationId xmlns:p14="http://schemas.microsoft.com/office/powerpoint/2010/main" val="143071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result has a Cite button, which lets you grab a properly formatted citation in the citation format of your choice, to copy-and-paste or to download to your computer to be imported into citation manager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you need a citation in APA style? Find it in PubMed, click “Cite,” and select APA.</a:t>
            </a:r>
          </a:p>
        </p:txBody>
      </p:sp>
      <p:sp>
        <p:nvSpPr>
          <p:cNvPr id="4" name="Slide Number Placeholder 3"/>
          <p:cNvSpPr>
            <a:spLocks noGrp="1"/>
          </p:cNvSpPr>
          <p:nvPr>
            <p:ph type="sldNum" sz="quarter" idx="5"/>
          </p:nvPr>
        </p:nvSpPr>
        <p:spPr/>
        <p:txBody>
          <a:bodyPr/>
          <a:lstStyle/>
          <a:p>
            <a:fld id="{20A39C0A-C793-4372-962D-3E4173FA06F6}" type="slidenum">
              <a:rPr lang="en-US" smtClean="0"/>
              <a:t>28</a:t>
            </a:fld>
            <a:endParaRPr lang="en-US"/>
          </a:p>
        </p:txBody>
      </p:sp>
      <p:sp>
        <p:nvSpPr>
          <p:cNvPr id="5" name="Date Placeholder 4">
            <a:extLst>
              <a:ext uri="{FF2B5EF4-FFF2-40B4-BE49-F238E27FC236}">
                <a16:creationId xmlns:a16="http://schemas.microsoft.com/office/drawing/2014/main" id="{1E92EF4A-4C23-4C1A-BFF7-44C6771CEEB6}"/>
              </a:ext>
            </a:extLst>
          </p:cNvPr>
          <p:cNvSpPr>
            <a:spLocks noGrp="1"/>
          </p:cNvSpPr>
          <p:nvPr>
            <p:ph type="dt" idx="1"/>
          </p:nvPr>
        </p:nvSpPr>
        <p:spPr/>
        <p:txBody>
          <a:bodyPr/>
          <a:lstStyle/>
          <a:p>
            <a:fld id="{41DDE754-66BD-45BC-9F11-5A091B644232}" type="datetime1">
              <a:rPr lang="en-US" smtClean="0"/>
              <a:t>12/13/2024</a:t>
            </a:fld>
            <a:endParaRPr lang="en-US"/>
          </a:p>
        </p:txBody>
      </p:sp>
    </p:spTree>
    <p:extLst>
      <p:ext uri="{BB962C8B-B14F-4D97-AF65-F5344CB8AC3E}">
        <p14:creationId xmlns:p14="http://schemas.microsoft.com/office/powerpoint/2010/main" val="1384533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Another feature you might be interested in is Create alert.</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can save a search, and PubMed will automatically email you new results for your search query as they become available.</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order to create alerts, you need a free My NCBI account. </a:t>
            </a:r>
            <a:endParaRPr lang="en-US" sz="105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 My NCBI account also gives you access to additional customization options, and lets you save collections of citations to share with others.</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29</a:t>
            </a:fld>
            <a:endParaRPr lang="en-US"/>
          </a:p>
        </p:txBody>
      </p:sp>
      <p:sp>
        <p:nvSpPr>
          <p:cNvPr id="5" name="Date Placeholder 4">
            <a:extLst>
              <a:ext uri="{FF2B5EF4-FFF2-40B4-BE49-F238E27FC236}">
                <a16:creationId xmlns:a16="http://schemas.microsoft.com/office/drawing/2014/main" id="{DA77781B-4AE4-4214-8A2E-06127FF51159}"/>
              </a:ext>
            </a:extLst>
          </p:cNvPr>
          <p:cNvSpPr>
            <a:spLocks noGrp="1"/>
          </p:cNvSpPr>
          <p:nvPr>
            <p:ph type="dt" idx="1"/>
          </p:nvPr>
        </p:nvSpPr>
        <p:spPr/>
        <p:txBody>
          <a:bodyPr/>
          <a:lstStyle/>
          <a:p>
            <a:fld id="{BD628EB6-A772-46CE-B776-25557304CED4}" type="datetime1">
              <a:rPr lang="en-US" smtClean="0"/>
              <a:t>12/13/2024</a:t>
            </a:fld>
            <a:endParaRPr lang="en-US"/>
          </a:p>
        </p:txBody>
      </p:sp>
    </p:spTree>
    <p:extLst>
      <p:ext uri="{BB962C8B-B14F-4D97-AF65-F5344CB8AC3E}">
        <p14:creationId xmlns:p14="http://schemas.microsoft.com/office/powerpoint/2010/main" val="68811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has three main parts:</a:t>
            </a:r>
          </a:p>
          <a:p>
            <a:endParaRPr lang="en-US" dirty="0"/>
          </a:p>
          <a:p>
            <a:r>
              <a:rPr lang="en-US" dirty="0"/>
              <a:t>First, we’ll discuss the medical literature, or specifically journal articles, using PubMed.</a:t>
            </a:r>
          </a:p>
          <a:p>
            <a:endParaRPr lang="en-US" dirty="0"/>
          </a:p>
          <a:p>
            <a:r>
              <a:rPr lang="en-US" dirty="0"/>
              <a:t>Then we’ll talk about evidence in the research results that you can find using ClinicalTrials.gov.</a:t>
            </a:r>
          </a:p>
          <a:p>
            <a:endParaRPr lang="en-US" dirty="0"/>
          </a:p>
          <a:p>
            <a:r>
              <a:rPr lang="en-US" dirty="0"/>
              <a:t>Then we’ll talk about some free online reference sources to find authoritative information about health topics, drug, and treatment information.</a:t>
            </a:r>
          </a:p>
        </p:txBody>
      </p:sp>
      <p:sp>
        <p:nvSpPr>
          <p:cNvPr id="4" name="Slide Number Placeholder 3"/>
          <p:cNvSpPr>
            <a:spLocks noGrp="1"/>
          </p:cNvSpPr>
          <p:nvPr>
            <p:ph type="sldNum" sz="quarter" idx="5"/>
          </p:nvPr>
        </p:nvSpPr>
        <p:spPr/>
        <p:txBody>
          <a:bodyPr/>
          <a:lstStyle/>
          <a:p>
            <a:fld id="{20A39C0A-C793-4372-962D-3E4173FA06F6}" type="slidenum">
              <a:rPr lang="en-US" smtClean="0"/>
              <a:t>3</a:t>
            </a:fld>
            <a:endParaRPr lang="en-US"/>
          </a:p>
        </p:txBody>
      </p:sp>
      <p:sp>
        <p:nvSpPr>
          <p:cNvPr id="5" name="Date Placeholder 4">
            <a:extLst>
              <a:ext uri="{FF2B5EF4-FFF2-40B4-BE49-F238E27FC236}">
                <a16:creationId xmlns:a16="http://schemas.microsoft.com/office/drawing/2014/main" id="{1FC4D15E-4A3D-446D-91BC-1D8018EAF043}"/>
              </a:ext>
            </a:extLst>
          </p:cNvPr>
          <p:cNvSpPr>
            <a:spLocks noGrp="1"/>
          </p:cNvSpPr>
          <p:nvPr>
            <p:ph type="dt" idx="1"/>
          </p:nvPr>
        </p:nvSpPr>
        <p:spPr/>
        <p:txBody>
          <a:bodyPr/>
          <a:lstStyle/>
          <a:p>
            <a:fld id="{31501879-B17F-4CCE-A8E7-0A5F6538A87B}" type="datetime1">
              <a:rPr lang="en-US" smtClean="0"/>
              <a:t>12/13/2024</a:t>
            </a:fld>
            <a:endParaRPr lang="en-US"/>
          </a:p>
        </p:txBody>
      </p:sp>
    </p:spTree>
    <p:extLst>
      <p:ext uri="{BB962C8B-B14F-4D97-AF65-F5344CB8AC3E}">
        <p14:creationId xmlns:p14="http://schemas.microsoft.com/office/powerpoint/2010/main" val="195219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move on from PubMed now, but there’s certainly more to learn.</a:t>
            </a:r>
          </a:p>
          <a:p>
            <a:r>
              <a:rPr lang="en-US" dirty="0"/>
              <a:t>We offer some just-in-time training on PubMed direct from the National Library of Medicine.</a:t>
            </a:r>
          </a:p>
          <a:p>
            <a:r>
              <a:rPr lang="en-US" dirty="0"/>
              <a:t>See, for example, our PubMed Quick Tours and our Using PubMed in Evidence-Based Practice tutorial. These and other tutorials can be found using the NLM Learning Resources Database at learn.nlm.nih.gov.</a:t>
            </a:r>
          </a:p>
          <a:p>
            <a:endParaRPr lang="en-US" dirty="0"/>
          </a:p>
          <a:p>
            <a:r>
              <a:rPr lang="en-US" dirty="0"/>
              <a:t>https://learn.nlm.nih.gov/</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 questions about PubMed before we move on?]</a:t>
            </a:r>
          </a:p>
          <a:p>
            <a:endParaRPr lang="en-US" dirty="0"/>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30</a:t>
            </a:fld>
            <a:endParaRPr lang="en-US"/>
          </a:p>
        </p:txBody>
      </p:sp>
    </p:spTree>
    <p:extLst>
      <p:ext uri="{BB962C8B-B14F-4D97-AF65-F5344CB8AC3E}">
        <p14:creationId xmlns:p14="http://schemas.microsoft.com/office/powerpoint/2010/main" val="289824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had a school media specialist or other educator who told you about </a:t>
            </a:r>
            <a:r>
              <a:rPr lang="en-US" b="1" dirty="0"/>
              <a:t>primary</a:t>
            </a:r>
            <a:r>
              <a:rPr lang="en-US" dirty="0"/>
              <a:t> sources, or might say things like, “go to the source?”</a:t>
            </a:r>
          </a:p>
          <a:p>
            <a:endParaRPr lang="en-US" dirty="0"/>
          </a:p>
          <a:p>
            <a:r>
              <a:rPr lang="en-US" dirty="0"/>
              <a:t>In science, the source is the research results. </a:t>
            </a:r>
          </a:p>
          <a:p>
            <a:r>
              <a:rPr lang="en-US" dirty="0"/>
              <a:t>We’ve found the scientist’s journal articles that report on original research using PubMed.</a:t>
            </a:r>
          </a:p>
          <a:p>
            <a:endParaRPr lang="en-US" dirty="0"/>
          </a:p>
          <a:p>
            <a:r>
              <a:rPr lang="en-US" dirty="0"/>
              <a:t>I’d like to show you another way to find research results information from the source: summary results information as reported in ClinicalTrials.gov.</a:t>
            </a:r>
          </a:p>
        </p:txBody>
      </p:sp>
      <p:sp>
        <p:nvSpPr>
          <p:cNvPr id="4" name="Slide Number Placeholder 3"/>
          <p:cNvSpPr>
            <a:spLocks noGrp="1"/>
          </p:cNvSpPr>
          <p:nvPr>
            <p:ph type="sldNum" sz="quarter" idx="5"/>
          </p:nvPr>
        </p:nvSpPr>
        <p:spPr/>
        <p:txBody>
          <a:bodyPr/>
          <a:lstStyle/>
          <a:p>
            <a:fld id="{20A39C0A-C793-4372-962D-3E4173FA06F6}" type="slidenum">
              <a:rPr lang="en-US" smtClean="0"/>
              <a:t>31</a:t>
            </a:fld>
            <a:endParaRPr lang="en-US"/>
          </a:p>
        </p:txBody>
      </p:sp>
      <p:sp>
        <p:nvSpPr>
          <p:cNvPr id="5" name="Date Placeholder 4">
            <a:extLst>
              <a:ext uri="{FF2B5EF4-FFF2-40B4-BE49-F238E27FC236}">
                <a16:creationId xmlns:a16="http://schemas.microsoft.com/office/drawing/2014/main" id="{0613C80E-C9DB-4D7B-A167-B49D14EC00B6}"/>
              </a:ext>
            </a:extLst>
          </p:cNvPr>
          <p:cNvSpPr>
            <a:spLocks noGrp="1"/>
          </p:cNvSpPr>
          <p:nvPr>
            <p:ph type="dt" idx="1"/>
          </p:nvPr>
        </p:nvSpPr>
        <p:spPr/>
        <p:txBody>
          <a:bodyPr/>
          <a:lstStyle/>
          <a:p>
            <a:fld id="{F4E70201-A481-4A52-BA20-B42E392FAFF7}" type="datetime1">
              <a:rPr lang="en-US" smtClean="0"/>
              <a:t>12/13/2024</a:t>
            </a:fld>
            <a:endParaRPr lang="en-US"/>
          </a:p>
        </p:txBody>
      </p:sp>
    </p:spTree>
    <p:extLst>
      <p:ext uri="{BB962C8B-B14F-4D97-AF65-F5344CB8AC3E}">
        <p14:creationId xmlns:p14="http://schemas.microsoft.com/office/powerpoint/2010/main" val="65223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ClinicalTrials.gov is one of the most important resources from the U.S. National Library of Medicine because it serves as a registry of clinical studies, a source for recruitment information, and, increasingly, a source for summary results data from clinical studies, including unique information that may not be published elsewhere.</a:t>
            </a:r>
          </a:p>
          <a:p>
            <a:endParaRPr lang="en-US" dirty="0"/>
          </a:p>
          <a:p>
            <a:r>
              <a:rPr lang="en-US" dirty="0"/>
              <a:t>[Images from </a:t>
            </a:r>
            <a:r>
              <a:rPr lang="en-US" dirty="0" err="1"/>
              <a:t>Pixabay</a:t>
            </a:r>
            <a:r>
              <a:rPr lang="en-US" dirty="0"/>
              <a:t> – no attribution required]</a:t>
            </a:r>
          </a:p>
        </p:txBody>
      </p:sp>
      <p:sp>
        <p:nvSpPr>
          <p:cNvPr id="4" name="Slide Number Placeholder 3"/>
          <p:cNvSpPr>
            <a:spLocks noGrp="1"/>
          </p:cNvSpPr>
          <p:nvPr>
            <p:ph type="sldNum" sz="quarter" idx="10"/>
          </p:nvPr>
        </p:nvSpPr>
        <p:spPr/>
        <p:txBody>
          <a:bodyPr/>
          <a:lstStyle/>
          <a:p>
            <a:fld id="{F74FF9A1-21B3-4260-92E9-B18AB03A1F85}" type="slidenum">
              <a:rPr lang="en-US" smtClean="0"/>
              <a:t>32</a:t>
            </a:fld>
            <a:endParaRPr lang="en-US"/>
          </a:p>
        </p:txBody>
      </p:sp>
      <p:sp>
        <p:nvSpPr>
          <p:cNvPr id="5" name="Date Placeholder 4">
            <a:extLst>
              <a:ext uri="{FF2B5EF4-FFF2-40B4-BE49-F238E27FC236}">
                <a16:creationId xmlns:a16="http://schemas.microsoft.com/office/drawing/2014/main" id="{1512FACA-54C5-4E36-B49F-1FDE0BD89AB6}"/>
              </a:ext>
            </a:extLst>
          </p:cNvPr>
          <p:cNvSpPr>
            <a:spLocks noGrp="1"/>
          </p:cNvSpPr>
          <p:nvPr>
            <p:ph type="dt" idx="1"/>
          </p:nvPr>
        </p:nvSpPr>
        <p:spPr/>
        <p:txBody>
          <a:bodyPr/>
          <a:lstStyle/>
          <a:p>
            <a:fld id="{B5B1B03B-9160-40BD-AC7F-AC6761489287}" type="datetime1">
              <a:rPr lang="en-US" smtClean="0"/>
              <a:t>12/13/2024</a:t>
            </a:fld>
            <a:endParaRPr lang="en-US"/>
          </a:p>
        </p:txBody>
      </p:sp>
    </p:spTree>
    <p:extLst>
      <p:ext uri="{BB962C8B-B14F-4D97-AF65-F5344CB8AC3E}">
        <p14:creationId xmlns:p14="http://schemas.microsoft.com/office/powerpoint/2010/main" val="3697004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that there’s a lot of research going on around the world, but not all of it makes its way into a publication.</a:t>
            </a:r>
          </a:p>
          <a:p>
            <a:endParaRPr lang="en-US" dirty="0"/>
          </a:p>
          <a:p>
            <a:r>
              <a:rPr lang="en-US" dirty="0"/>
              <a:t>In fact, a 2012 study found that the results of about 32% of all trials funded by the National Institutes of Health were never published.*</a:t>
            </a:r>
          </a:p>
          <a:p>
            <a:endParaRPr lang="en-US" dirty="0"/>
          </a:p>
          <a:p>
            <a:r>
              <a:rPr lang="en-US" dirty="0"/>
              <a:t>There are many reasons for this:</a:t>
            </a:r>
          </a:p>
          <a:p>
            <a:pPr marL="171450" indent="-171450">
              <a:buFont typeface="Arial" panose="020B0604020202020204" pitchFamily="34" charset="0"/>
              <a:buChar char="•"/>
            </a:pPr>
            <a:r>
              <a:rPr lang="en-US" dirty="0"/>
              <a:t>Studies may not be </a:t>
            </a:r>
            <a:r>
              <a:rPr lang="en-US" b="1" dirty="0"/>
              <a:t>completed</a:t>
            </a:r>
          </a:p>
          <a:p>
            <a:pPr marL="171450" indent="-171450">
              <a:buFont typeface="Arial" panose="020B0604020202020204" pitchFamily="34" charset="0"/>
              <a:buChar char="•"/>
            </a:pPr>
            <a:r>
              <a:rPr lang="en-US" dirty="0"/>
              <a:t>Researchers may not </a:t>
            </a:r>
            <a:r>
              <a:rPr lang="en-US" b="1" dirty="0"/>
              <a:t>submit</a:t>
            </a:r>
            <a:r>
              <a:rPr lang="en-US" dirty="0"/>
              <a:t> their results for publication, and</a:t>
            </a:r>
          </a:p>
          <a:p>
            <a:pPr marL="171450" indent="-171450">
              <a:buFont typeface="Arial" panose="020B0604020202020204" pitchFamily="34" charset="0"/>
              <a:buChar char="•"/>
            </a:pPr>
            <a:r>
              <a:rPr lang="en-US" dirty="0"/>
              <a:t>Manuscripts submitted to journals may not be </a:t>
            </a:r>
            <a:r>
              <a:rPr lang="en-US" b="1" dirty="0"/>
              <a:t>accepted</a:t>
            </a:r>
            <a:r>
              <a:rPr lang="en-US" dirty="0"/>
              <a:t> for publication</a:t>
            </a:r>
          </a:p>
          <a:p>
            <a:pPr marL="171450" indent="-171450">
              <a:buFont typeface="Arial" panose="020B0604020202020204" pitchFamily="34" charset="0"/>
              <a:buChar char="•"/>
            </a:pPr>
            <a:endParaRPr lang="en-US" dirty="0"/>
          </a:p>
          <a:p>
            <a:r>
              <a:rPr lang="en-US" dirty="0"/>
              <a:t>Because taxpayer-funded research was not being made public, the United States government created a set of regulations that require that federally funded researchers make their results available. ClinicalTrials.gov serves as a repository of these research results. This means that you can use ClinicalTrials.gov to search beyond the published literature.</a:t>
            </a:r>
            <a:endParaRPr lang="en-US" dirty="0">
              <a:ea typeface="Calibri"/>
              <a:cs typeface="Calibri"/>
            </a:endParaRPr>
          </a:p>
          <a:p>
            <a:endParaRPr lang="en-US" dirty="0"/>
          </a:p>
          <a:p>
            <a:r>
              <a:rPr lang="en-US" dirty="0"/>
              <a:t>[*More about transparency: https://www.vox.com/the-big-idea/2017/8/1/16012946/clinical-trial-research-public-transparency]</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33</a:t>
            </a:fld>
            <a:endParaRPr lang="en-US"/>
          </a:p>
        </p:txBody>
      </p:sp>
    </p:spTree>
    <p:extLst>
      <p:ext uri="{BB962C8B-B14F-4D97-AF65-F5344CB8AC3E}">
        <p14:creationId xmlns:p14="http://schemas.microsoft.com/office/powerpoint/2010/main" val="3955817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also like to note that even when research results make their way to publication, the report may be incomplete.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study from 2013 showed that “trial results, especially serious adverse events, are more completely reported at ClinicalTrials.gov than in the published article.”</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4FF9A1-21B3-4260-92E9-B18AB03A1F85}" type="slidenum">
              <a:rPr lang="en-US" smtClean="0"/>
              <a:t>34</a:t>
            </a:fld>
            <a:endParaRPr lang="en-US"/>
          </a:p>
        </p:txBody>
      </p:sp>
      <p:sp>
        <p:nvSpPr>
          <p:cNvPr id="5" name="Date Placeholder 4">
            <a:extLst>
              <a:ext uri="{FF2B5EF4-FFF2-40B4-BE49-F238E27FC236}">
                <a16:creationId xmlns:a16="http://schemas.microsoft.com/office/drawing/2014/main" id="{385233F9-E774-475E-803F-D6A23423B369}"/>
              </a:ext>
            </a:extLst>
          </p:cNvPr>
          <p:cNvSpPr>
            <a:spLocks noGrp="1"/>
          </p:cNvSpPr>
          <p:nvPr>
            <p:ph type="dt" idx="1"/>
          </p:nvPr>
        </p:nvSpPr>
        <p:spPr/>
        <p:txBody>
          <a:bodyPr/>
          <a:lstStyle/>
          <a:p>
            <a:fld id="{FCB06874-1727-4E50-8DF8-B4D33CCEAEAC}" type="datetime1">
              <a:rPr lang="en-US" smtClean="0"/>
              <a:t>12/13/2024</a:t>
            </a:fld>
            <a:endParaRPr lang="en-US"/>
          </a:p>
        </p:txBody>
      </p:sp>
    </p:spTree>
    <p:extLst>
      <p:ext uri="{BB962C8B-B14F-4D97-AF65-F5344CB8AC3E}">
        <p14:creationId xmlns:p14="http://schemas.microsoft.com/office/powerpoint/2010/main" val="834747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ClinicalTrials.gov is not just for the United States: More than 500,000 research studies in the database represent research conducted in more than 200 different countries.</a:t>
            </a:r>
          </a:p>
          <a:p>
            <a:endParaRPr lang="en-US" dirty="0"/>
          </a:p>
          <a:p>
            <a:r>
              <a:rPr lang="en-US" dirty="0"/>
              <a:t>[This map is from early 2024. A map is not currently available from ClinicalTrials.gov.]</a:t>
            </a:r>
          </a:p>
        </p:txBody>
      </p:sp>
      <p:sp>
        <p:nvSpPr>
          <p:cNvPr id="4" name="Slide Number Placeholder 3"/>
          <p:cNvSpPr>
            <a:spLocks noGrp="1"/>
          </p:cNvSpPr>
          <p:nvPr>
            <p:ph type="sldNum" sz="quarter" idx="5"/>
          </p:nvPr>
        </p:nvSpPr>
        <p:spPr/>
        <p:txBody>
          <a:bodyPr/>
          <a:lstStyle/>
          <a:p>
            <a:fld id="{20A39C0A-C793-4372-962D-3E4173FA06F6}" type="slidenum">
              <a:rPr lang="en-US" smtClean="0"/>
              <a:t>35</a:t>
            </a:fld>
            <a:endParaRPr lang="en-US"/>
          </a:p>
        </p:txBody>
      </p:sp>
      <p:sp>
        <p:nvSpPr>
          <p:cNvPr id="5" name="Date Placeholder 4">
            <a:extLst>
              <a:ext uri="{FF2B5EF4-FFF2-40B4-BE49-F238E27FC236}">
                <a16:creationId xmlns:a16="http://schemas.microsoft.com/office/drawing/2014/main" id="{FAA6C438-FA3D-4B97-98CD-2A3AA0CEB905}"/>
              </a:ext>
            </a:extLst>
          </p:cNvPr>
          <p:cNvSpPr>
            <a:spLocks noGrp="1"/>
          </p:cNvSpPr>
          <p:nvPr>
            <p:ph type="dt" idx="1"/>
          </p:nvPr>
        </p:nvSpPr>
        <p:spPr/>
        <p:txBody>
          <a:bodyPr/>
          <a:lstStyle/>
          <a:p>
            <a:fld id="{E01C467B-B320-49E1-BDFB-119C46D914BD}" type="datetime1">
              <a:rPr lang="en-US" smtClean="0"/>
              <a:t>12/13/2024</a:t>
            </a:fld>
            <a:endParaRPr lang="en-US"/>
          </a:p>
        </p:txBody>
      </p:sp>
    </p:spTree>
    <p:extLst>
      <p:ext uri="{BB962C8B-B14F-4D97-AF65-F5344CB8AC3E}">
        <p14:creationId xmlns:p14="http://schemas.microsoft.com/office/powerpoint/2010/main" val="792398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The majority of registered trials in ClinicalTrials.gov are interventional, looking at drugs or biologic interventions, behavioral interventions, devices, or procedures. </a:t>
            </a:r>
          </a:p>
          <a:p>
            <a:endParaRPr lang="en-US" baseline="0" dirty="0"/>
          </a:p>
          <a:p>
            <a:r>
              <a:rPr lang="en-US" baseline="0" dirty="0"/>
              <a:t>There are a good number of observational studies as well.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[Slide courtesy of Kristina Elliot, ClinicalTrials.gov]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40E33092-F0FC-4D5D-A1D5-435B0401802D}" type="slidenum">
              <a:rPr lang="en-US" smtClean="0"/>
              <a:t>36</a:t>
            </a:fld>
            <a:endParaRPr lang="en-US"/>
          </a:p>
        </p:txBody>
      </p:sp>
      <p:sp>
        <p:nvSpPr>
          <p:cNvPr id="5" name="Date Placeholder 4">
            <a:extLst>
              <a:ext uri="{FF2B5EF4-FFF2-40B4-BE49-F238E27FC236}">
                <a16:creationId xmlns:a16="http://schemas.microsoft.com/office/drawing/2014/main" id="{1FBEBF80-897F-46DD-A3A9-0712881E49FB}"/>
              </a:ext>
            </a:extLst>
          </p:cNvPr>
          <p:cNvSpPr>
            <a:spLocks noGrp="1"/>
          </p:cNvSpPr>
          <p:nvPr>
            <p:ph type="dt" idx="1"/>
          </p:nvPr>
        </p:nvSpPr>
        <p:spPr/>
        <p:txBody>
          <a:bodyPr/>
          <a:lstStyle/>
          <a:p>
            <a:fld id="{470848B0-63C2-4738-B3AA-FAFD10DEAD5D}" type="datetime1">
              <a:rPr lang="en-US" smtClean="0"/>
              <a:t>12/13/2024</a:t>
            </a:fld>
            <a:endParaRPr lang="en-US"/>
          </a:p>
        </p:txBody>
      </p:sp>
    </p:spTree>
    <p:extLst>
      <p:ext uri="{BB962C8B-B14F-4D97-AF65-F5344CB8AC3E}">
        <p14:creationId xmlns:p14="http://schemas.microsoft.com/office/powerpoint/2010/main" val="2488308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talking today about using ClinicalTrials.gov for find results data, but the site is used for more than that.</a:t>
            </a:r>
          </a:p>
          <a:p>
            <a:endParaRPr lang="en-US" dirty="0"/>
          </a:p>
          <a:p>
            <a:r>
              <a:rPr lang="en-US" dirty="0"/>
              <a:t>Patients and families can use ClinicalTrials.gov to find trials in which to participate</a:t>
            </a:r>
            <a:r>
              <a:rPr lang="en-US" sz="1200" b="0" i="0" kern="1200" dirty="0">
                <a:solidFill>
                  <a:schemeClr val="tx1"/>
                </a:solidFill>
                <a:effectLst/>
                <a:latin typeface="+mn-lt"/>
                <a:ea typeface="+mn-ea"/>
                <a:cs typeface="+mn-cs"/>
              </a:rPr>
              <a:t> or learn about new treatments that are being studied.</a:t>
            </a:r>
          </a:p>
          <a:p>
            <a:endParaRPr lang="en-US" dirty="0"/>
          </a:p>
        </p:txBody>
      </p:sp>
      <p:sp>
        <p:nvSpPr>
          <p:cNvPr id="4" name="Slide Number Placeholder 3"/>
          <p:cNvSpPr>
            <a:spLocks noGrp="1"/>
          </p:cNvSpPr>
          <p:nvPr>
            <p:ph type="sldNum" sz="quarter" idx="10"/>
          </p:nvPr>
        </p:nvSpPr>
        <p:spPr/>
        <p:txBody>
          <a:bodyPr/>
          <a:lstStyle/>
          <a:p>
            <a:fld id="{40E33092-F0FC-4D5D-A1D5-435B0401802D}" type="slidenum">
              <a:rPr lang="en-US" smtClean="0"/>
              <a:t>37</a:t>
            </a:fld>
            <a:endParaRPr lang="en-US"/>
          </a:p>
        </p:txBody>
      </p:sp>
      <p:sp>
        <p:nvSpPr>
          <p:cNvPr id="5" name="Date Placeholder 4">
            <a:extLst>
              <a:ext uri="{FF2B5EF4-FFF2-40B4-BE49-F238E27FC236}">
                <a16:creationId xmlns:a16="http://schemas.microsoft.com/office/drawing/2014/main" id="{9E957161-71B8-4393-A39B-A0AB9276CA3E}"/>
              </a:ext>
            </a:extLst>
          </p:cNvPr>
          <p:cNvSpPr>
            <a:spLocks noGrp="1"/>
          </p:cNvSpPr>
          <p:nvPr>
            <p:ph type="dt" idx="1"/>
          </p:nvPr>
        </p:nvSpPr>
        <p:spPr/>
        <p:txBody>
          <a:bodyPr/>
          <a:lstStyle/>
          <a:p>
            <a:fld id="{78ED4DED-E7DE-4464-A7B1-7E0268F2311A}" type="datetime1">
              <a:rPr lang="en-US" smtClean="0"/>
              <a:t>12/13/2024</a:t>
            </a:fld>
            <a:endParaRPr lang="en-US"/>
          </a:p>
        </p:txBody>
      </p:sp>
    </p:spTree>
    <p:extLst>
      <p:ext uri="{BB962C8B-B14F-4D97-AF65-F5344CB8AC3E}">
        <p14:creationId xmlns:p14="http://schemas.microsoft.com/office/powerpoint/2010/main" val="189604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researchers and others can explore the research landscape.</a:t>
            </a:r>
          </a:p>
          <a:p>
            <a:r>
              <a:rPr lang="en-US" dirty="0"/>
              <a:t>ClinicalTrials.gov can complement a literature review, as it contains information on unpublished trials.</a:t>
            </a:r>
          </a:p>
          <a:p>
            <a:r>
              <a:rPr lang="en-US" dirty="0"/>
              <a:t>It’s also a good way to identify gaps and overlaps, to plan and apply for funding for new research.</a:t>
            </a:r>
          </a:p>
        </p:txBody>
      </p:sp>
      <p:sp>
        <p:nvSpPr>
          <p:cNvPr id="4" name="Slide Number Placeholder 3"/>
          <p:cNvSpPr>
            <a:spLocks noGrp="1"/>
          </p:cNvSpPr>
          <p:nvPr>
            <p:ph type="sldNum" sz="quarter" idx="10"/>
          </p:nvPr>
        </p:nvSpPr>
        <p:spPr/>
        <p:txBody>
          <a:bodyPr/>
          <a:lstStyle/>
          <a:p>
            <a:fld id="{40E33092-F0FC-4D5D-A1D5-435B0401802D}" type="slidenum">
              <a:rPr lang="en-US" smtClean="0"/>
              <a:t>38</a:t>
            </a:fld>
            <a:endParaRPr lang="en-US"/>
          </a:p>
        </p:txBody>
      </p:sp>
      <p:sp>
        <p:nvSpPr>
          <p:cNvPr id="5" name="Date Placeholder 4">
            <a:extLst>
              <a:ext uri="{FF2B5EF4-FFF2-40B4-BE49-F238E27FC236}">
                <a16:creationId xmlns:a16="http://schemas.microsoft.com/office/drawing/2014/main" id="{BE848F92-3DFA-4829-B0EE-A61683925313}"/>
              </a:ext>
            </a:extLst>
          </p:cNvPr>
          <p:cNvSpPr>
            <a:spLocks noGrp="1"/>
          </p:cNvSpPr>
          <p:nvPr>
            <p:ph type="dt" idx="1"/>
          </p:nvPr>
        </p:nvSpPr>
        <p:spPr/>
        <p:txBody>
          <a:bodyPr/>
          <a:lstStyle/>
          <a:p>
            <a:fld id="{94E4B7AA-B274-484E-B2AC-628C2AE3C973}" type="datetime1">
              <a:rPr lang="en-US" smtClean="0"/>
              <a:t>12/13/2024</a:t>
            </a:fld>
            <a:endParaRPr lang="en-US"/>
          </a:p>
        </p:txBody>
      </p:sp>
    </p:spTree>
    <p:extLst>
      <p:ext uri="{BB962C8B-B14F-4D97-AF65-F5344CB8AC3E}">
        <p14:creationId xmlns:p14="http://schemas.microsoft.com/office/powerpoint/2010/main" val="2082099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interface for ClinicalTrials.gov is intuitive to use and find useful information.</a:t>
            </a:r>
          </a:p>
          <a:p>
            <a:endParaRPr lang="en-US" dirty="0"/>
          </a:p>
          <a:p>
            <a:r>
              <a:rPr lang="en-US" dirty="0"/>
              <a:t>Let’s do an exercise in two parts to explore the system: </a:t>
            </a:r>
          </a:p>
          <a:p>
            <a:r>
              <a:rPr lang="en-US" dirty="0"/>
              <a:t>First, we will look for trials that are recruiting to study a particular condition. Second, we will explore results data for completed trials.</a:t>
            </a:r>
          </a:p>
          <a:p>
            <a:endParaRPr lang="en-US" dirty="0"/>
          </a:p>
          <a:p>
            <a:r>
              <a:rPr lang="en-US" dirty="0"/>
              <a:t>Go to ClinicalTrials.gov along with me on your device.</a:t>
            </a:r>
          </a:p>
          <a:p>
            <a:endParaRPr lang="en-US" dirty="0"/>
          </a:p>
          <a:p>
            <a:r>
              <a:rPr lang="en-US" dirty="0"/>
              <a:t>[3 minutes]</a:t>
            </a:r>
          </a:p>
          <a:p>
            <a:r>
              <a:rPr lang="en-US" dirty="0"/>
              <a:t>Step 1: Use the form to find all studies about Diabetes Mellitus Type 2 with a behavioral intervention in your location of interest. </a:t>
            </a:r>
          </a:p>
          <a:p>
            <a:endParaRPr lang="en-US" dirty="0"/>
          </a:p>
          <a:p>
            <a:r>
              <a:rPr lang="en-US" dirty="0"/>
              <a:t>I’ll get you started:</a:t>
            </a:r>
          </a:p>
          <a:p>
            <a:endParaRPr lang="en-US" dirty="0"/>
          </a:p>
          <a:p>
            <a:r>
              <a:rPr lang="en-US" b="1" dirty="0"/>
              <a:t>[CLICK] </a:t>
            </a:r>
            <a:r>
              <a:rPr lang="en-US" dirty="0"/>
              <a:t>Under Condition/disease, start typing the condition (</a:t>
            </a:r>
            <a:r>
              <a:rPr lang="en-US" b="1" dirty="0"/>
              <a:t>Diabetes Mellitus Type 2 </a:t>
            </a:r>
            <a:r>
              <a:rPr lang="en-US" dirty="0"/>
              <a:t>) and select from the options. </a:t>
            </a:r>
          </a:p>
          <a:p>
            <a:r>
              <a:rPr lang="en-US" b="1" dirty="0"/>
              <a:t>[CLICK] </a:t>
            </a:r>
            <a:r>
              <a:rPr lang="en-US" b="0" dirty="0"/>
              <a:t>Add the term </a:t>
            </a:r>
            <a:r>
              <a:rPr lang="en-US" b="1" dirty="0"/>
              <a:t>behavioral</a:t>
            </a:r>
            <a:r>
              <a:rPr lang="en-US" b="0" dirty="0"/>
              <a:t> in the </a:t>
            </a:r>
            <a:r>
              <a:rPr lang="en-US" dirty="0"/>
              <a:t>Other</a:t>
            </a:r>
            <a:r>
              <a:rPr lang="en-US" b="0" dirty="0"/>
              <a:t> terms field to narrow down to behavioral studies.</a:t>
            </a:r>
            <a:endParaRPr lang="en-US" b="0" dirty="0">
              <a:ea typeface="Calibri"/>
              <a:cs typeface="Calibri"/>
            </a:endParaRPr>
          </a:p>
          <a:p>
            <a:r>
              <a:rPr lang="en-US" b="1" dirty="0"/>
              <a:t>[CLICK] </a:t>
            </a:r>
            <a:r>
              <a:rPr lang="en-US" b="0" dirty="0"/>
              <a:t>You can type your location of interest if you want. For this demonstration, we will leave it blank.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On the search form, select “</a:t>
            </a:r>
            <a:r>
              <a:rPr lang="en-US" b="1" dirty="0"/>
              <a:t>All studies</a:t>
            </a:r>
            <a:r>
              <a:rPr lang="en-US" b="0" dirty="0"/>
              <a:t>.</a:t>
            </a:r>
            <a:r>
              <a:rPr lang="en-US" dirty="0"/>
              <a:t>”</a:t>
            </a:r>
            <a:endParaRPr lang="en-US" b="0" dirty="0"/>
          </a:p>
          <a:p>
            <a:r>
              <a:rPr lang="en-US" b="1" dirty="0"/>
              <a:t>[CLICK] </a:t>
            </a:r>
            <a:r>
              <a:rPr lang="en-US" dirty="0"/>
              <a:t>Click Search.</a:t>
            </a:r>
          </a:p>
          <a:p>
            <a:endParaRPr lang="en-US" dirty="0"/>
          </a:p>
          <a:p>
            <a:r>
              <a:rPr lang="en-US" dirty="0"/>
              <a:t>[PAUSE]</a:t>
            </a:r>
          </a:p>
        </p:txBody>
      </p:sp>
      <p:sp>
        <p:nvSpPr>
          <p:cNvPr id="4" name="Slide Number Placeholder 3"/>
          <p:cNvSpPr>
            <a:spLocks noGrp="1"/>
          </p:cNvSpPr>
          <p:nvPr>
            <p:ph type="sldNum" sz="quarter" idx="10"/>
          </p:nvPr>
        </p:nvSpPr>
        <p:spPr/>
        <p:txBody>
          <a:bodyPr/>
          <a:lstStyle/>
          <a:p>
            <a:fld id="{F74FF9A1-21B3-4260-92E9-B18AB03A1F85}" type="slidenum">
              <a:rPr lang="en-US" smtClean="0"/>
              <a:t>39</a:t>
            </a:fld>
            <a:endParaRPr lang="en-US"/>
          </a:p>
        </p:txBody>
      </p:sp>
      <p:sp>
        <p:nvSpPr>
          <p:cNvPr id="5" name="Date Placeholder 4">
            <a:extLst>
              <a:ext uri="{FF2B5EF4-FFF2-40B4-BE49-F238E27FC236}">
                <a16:creationId xmlns:a16="http://schemas.microsoft.com/office/drawing/2014/main" id="{0A8FD55C-A025-4F21-A676-6CBBB201AB00}"/>
              </a:ext>
            </a:extLst>
          </p:cNvPr>
          <p:cNvSpPr>
            <a:spLocks noGrp="1"/>
          </p:cNvSpPr>
          <p:nvPr>
            <p:ph type="dt" idx="1"/>
          </p:nvPr>
        </p:nvSpPr>
        <p:spPr/>
        <p:txBody>
          <a:bodyPr/>
          <a:lstStyle/>
          <a:p>
            <a:fld id="{B1348711-74D5-4EE3-98EB-D494077D4B22}" type="datetime1">
              <a:rPr lang="en-US" smtClean="0"/>
              <a:t>12/13/2024</a:t>
            </a:fld>
            <a:endParaRPr lang="en-US"/>
          </a:p>
        </p:txBody>
      </p:sp>
    </p:spTree>
    <p:extLst>
      <p:ext uri="{BB962C8B-B14F-4D97-AF65-F5344CB8AC3E}">
        <p14:creationId xmlns:p14="http://schemas.microsoft.com/office/powerpoint/2010/main" val="49866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Journals are the </a:t>
            </a:r>
            <a:r>
              <a:rPr lang="en-US" dirty="0">
                <a:solidFill>
                  <a:srgbClr val="000000"/>
                </a:solidFill>
                <a:latin typeface="Calibri"/>
                <a:ea typeface="Calibri"/>
                <a:cs typeface="Calibri"/>
              </a:rPr>
              <a:t>most important way that scientists share research findings. </a:t>
            </a:r>
            <a:endParaRPr lang="en-US" dirty="0">
              <a:solidFill>
                <a:srgbClr val="202124"/>
              </a:solidFill>
              <a:latin typeface="Roboto"/>
              <a:ea typeface="Roboto"/>
              <a:cs typeface="Roboto"/>
            </a:endParaRPr>
          </a:p>
          <a:p>
            <a:endParaRPr lang="en-US" dirty="0">
              <a:solidFill>
                <a:srgbClr val="000000"/>
              </a:solidFill>
              <a:latin typeface="Calibri"/>
              <a:ea typeface="Calibri"/>
              <a:cs typeface="Calibri"/>
            </a:endParaRPr>
          </a:p>
          <a:p>
            <a:r>
              <a:rPr lang="en-US" dirty="0">
                <a:solidFill>
                  <a:srgbClr val="000000"/>
                </a:solidFill>
                <a:latin typeface="Calibri"/>
                <a:ea typeface="Calibri"/>
                <a:cs typeface="Calibri"/>
              </a:rPr>
              <a:t>The process of </a:t>
            </a:r>
            <a:r>
              <a:rPr lang="en-US" b="1" dirty="0">
                <a:solidFill>
                  <a:srgbClr val="000000"/>
                </a:solidFill>
                <a:latin typeface="Calibri"/>
                <a:ea typeface="Calibri"/>
                <a:cs typeface="Calibri"/>
              </a:rPr>
              <a:t>peer review</a:t>
            </a:r>
            <a:r>
              <a:rPr lang="en-US" dirty="0">
                <a:solidFill>
                  <a:srgbClr val="000000"/>
                </a:solidFill>
                <a:latin typeface="Calibri"/>
                <a:ea typeface="Calibri"/>
                <a:cs typeface="Calibri"/>
              </a:rPr>
              <a:t> allows </a:t>
            </a:r>
            <a:r>
              <a:rPr lang="en-US" dirty="0">
                <a:solidFill>
                  <a:srgbClr val="000000"/>
                </a:solidFill>
              </a:rPr>
              <a:t>experts in the same field as the researcher to evaluate the researcher’s methods and interpretation of their results. </a:t>
            </a:r>
            <a:endParaRPr lang="en-US" dirty="0">
              <a:solidFill>
                <a:srgbClr val="202124"/>
              </a:solidFill>
            </a:endParaRPr>
          </a:p>
          <a:p>
            <a:endParaRPr lang="en-US" b="0" i="0" dirty="0">
              <a:solidFill>
                <a:srgbClr val="000000"/>
              </a:solidFill>
              <a:effectLst/>
              <a:latin typeface="Calibri"/>
              <a:ea typeface="Calibri"/>
              <a:cs typeface="Calibri"/>
            </a:endParaRPr>
          </a:p>
          <a:p>
            <a:r>
              <a:rPr lang="en-US" dirty="0">
                <a:solidFill>
                  <a:srgbClr val="000000"/>
                </a:solidFill>
              </a:rPr>
              <a:t>You can find scientific evidence from the journal literature using </a:t>
            </a:r>
            <a:r>
              <a:rPr lang="en-US" b="1" dirty="0">
                <a:solidFill>
                  <a:srgbClr val="000000"/>
                </a:solidFill>
              </a:rPr>
              <a:t>PubMed</a:t>
            </a:r>
            <a:r>
              <a:rPr lang="en-US" dirty="0">
                <a:solidFill>
                  <a:srgbClr val="000000"/>
                </a:solidFill>
              </a:rPr>
              <a:t>. </a:t>
            </a:r>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4</a:t>
            </a:fld>
            <a:endParaRPr lang="en-US"/>
          </a:p>
        </p:txBody>
      </p:sp>
    </p:spTree>
    <p:extLst>
      <p:ext uri="{BB962C8B-B14F-4D97-AF65-F5344CB8AC3E}">
        <p14:creationId xmlns:p14="http://schemas.microsoft.com/office/powerpoint/2010/main" val="2166597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search, without a specified location, retrieves about 1,700 results. The results page has many options for filtering these results. </a:t>
            </a:r>
          </a:p>
          <a:p>
            <a:endParaRPr lang="en-US" b="0" i="0" dirty="0">
              <a:solidFill>
                <a:srgbClr val="212529"/>
              </a:solidFill>
              <a:effectLst/>
              <a:latin typeface="Roboto" panose="02000000000000000000" pitchFamily="2" charset="0"/>
            </a:endParaRPr>
          </a:p>
          <a:p>
            <a:r>
              <a:rPr lang="en-US" b="1" dirty="0"/>
              <a:t>[CLICK] </a:t>
            </a:r>
            <a:r>
              <a:rPr lang="en-US" b="0" i="0" dirty="0">
                <a:solidFill>
                  <a:srgbClr val="212529"/>
                </a:solidFill>
                <a:effectLst/>
                <a:latin typeface="Roboto"/>
                <a:ea typeface="Roboto"/>
                <a:cs typeface="Roboto"/>
              </a:rPr>
              <a:t>The left-hand side includes all of the same filters and fields that you had available from the </a:t>
            </a:r>
            <a:r>
              <a:rPr lang="en-US" dirty="0">
                <a:solidFill>
                  <a:srgbClr val="212529"/>
                </a:solidFill>
                <a:latin typeface="Roboto"/>
                <a:ea typeface="Roboto"/>
                <a:cs typeface="Roboto"/>
              </a:rPr>
              <a:t>homepage</a:t>
            </a:r>
            <a:r>
              <a:rPr lang="en-US" b="0" i="0" dirty="0">
                <a:solidFill>
                  <a:srgbClr val="212529"/>
                </a:solidFill>
                <a:effectLst/>
                <a:latin typeface="Roboto"/>
                <a:ea typeface="Roboto"/>
                <a:cs typeface="Roboto"/>
              </a:rPr>
              <a:t>, so you can make adjustments to your search right here very quickly and easily. </a:t>
            </a:r>
          </a:p>
          <a:p>
            <a:endParaRPr lang="en-US" b="0" i="0" dirty="0">
              <a:solidFill>
                <a:srgbClr val="212529"/>
              </a:solidFill>
              <a:effectLst/>
              <a:latin typeface="Roboto" panose="02000000000000000000" pitchFamily="2" charset="0"/>
            </a:endParaRPr>
          </a:p>
          <a:p>
            <a:r>
              <a:rPr lang="en-US" b="0" i="0" dirty="0">
                <a:solidFill>
                  <a:srgbClr val="212529"/>
                </a:solidFill>
                <a:effectLst/>
                <a:latin typeface="Roboto" panose="02000000000000000000" pitchFamily="2" charset="0"/>
              </a:rPr>
              <a:t>In the middle of the page, you can see some more details about your search. </a:t>
            </a:r>
            <a:r>
              <a:rPr lang="en-US" b="1" dirty="0"/>
              <a:t>[CLICK] </a:t>
            </a:r>
            <a:r>
              <a:rPr lang="en-US" b="0" i="0" dirty="0">
                <a:solidFill>
                  <a:srgbClr val="212529"/>
                </a:solidFill>
                <a:effectLst/>
                <a:latin typeface="Roboto" panose="02000000000000000000" pitchFamily="2" charset="0"/>
              </a:rPr>
              <a:t>We have an action bar where you can select studies and download or bookmark them. </a:t>
            </a:r>
          </a:p>
          <a:p>
            <a:endParaRPr lang="en-US" b="0" i="0" dirty="0">
              <a:solidFill>
                <a:srgbClr val="212529"/>
              </a:solidFill>
              <a:effectLst/>
              <a:latin typeface="Roboto" panose="02000000000000000000" pitchFamily="2" charset="0"/>
            </a:endParaRPr>
          </a:p>
          <a:p>
            <a:r>
              <a:rPr lang="en-US" b="1" dirty="0"/>
              <a:t>[CLICK] </a:t>
            </a:r>
            <a:r>
              <a:rPr lang="en-US" b="0" i="0" dirty="0">
                <a:solidFill>
                  <a:srgbClr val="212529"/>
                </a:solidFill>
                <a:effectLst/>
                <a:latin typeface="Roboto"/>
                <a:ea typeface="Roboto"/>
                <a:cs typeface="Roboto"/>
              </a:rPr>
              <a:t>And then you've got, in the middle of the page, there's one card for each of the studies in the search results. This display is called </a:t>
            </a:r>
            <a:r>
              <a:rPr lang="en-US" b="1" i="0" dirty="0">
                <a:solidFill>
                  <a:srgbClr val="212529"/>
                </a:solidFill>
                <a:effectLst/>
                <a:latin typeface="Roboto"/>
                <a:ea typeface="Roboto"/>
                <a:cs typeface="Roboto"/>
              </a:rPr>
              <a:t>Card View</a:t>
            </a:r>
            <a:r>
              <a:rPr lang="en-US" b="1" dirty="0">
                <a:solidFill>
                  <a:srgbClr val="212529"/>
                </a:solidFill>
                <a:latin typeface="Roboto"/>
                <a:ea typeface="Roboto"/>
                <a:cs typeface="Roboto"/>
              </a:rPr>
              <a:t>, </a:t>
            </a:r>
            <a:r>
              <a:rPr lang="en-US" dirty="0">
                <a:solidFill>
                  <a:srgbClr val="212529"/>
                </a:solidFill>
                <a:latin typeface="Roboto"/>
                <a:ea typeface="Roboto"/>
                <a:cs typeface="Roboto"/>
              </a:rPr>
              <a:t>and</a:t>
            </a:r>
            <a:r>
              <a:rPr lang="en-US" b="0" i="0" dirty="0">
                <a:solidFill>
                  <a:srgbClr val="212529"/>
                </a:solidFill>
                <a:effectLst/>
                <a:latin typeface="Roboto"/>
                <a:ea typeface="Roboto"/>
                <a:cs typeface="Roboto"/>
              </a:rPr>
              <a:t> this has key information to give </a:t>
            </a:r>
            <a:r>
              <a:rPr lang="en-US" dirty="0">
                <a:solidFill>
                  <a:srgbClr val="212529"/>
                </a:solidFill>
                <a:latin typeface="Roboto"/>
                <a:ea typeface="Roboto"/>
                <a:cs typeface="Roboto"/>
              </a:rPr>
              <a:t>people</a:t>
            </a:r>
            <a:r>
              <a:rPr lang="en-US" b="0" i="0" dirty="0">
                <a:solidFill>
                  <a:srgbClr val="212529"/>
                </a:solidFill>
                <a:effectLst/>
                <a:latin typeface="Roboto"/>
                <a:ea typeface="Roboto"/>
                <a:cs typeface="Roboto"/>
              </a:rPr>
              <a:t> some indication of whether or not this is a study of interest for them.  </a:t>
            </a:r>
          </a:p>
          <a:p>
            <a:endParaRPr lang="en-US" b="0" i="0" dirty="0">
              <a:solidFill>
                <a:srgbClr val="212529"/>
              </a:solidFill>
              <a:effectLst/>
              <a:latin typeface="Roboto" panose="02000000000000000000" pitchFamily="2" charset="0"/>
            </a:endParaRPr>
          </a:p>
          <a:p>
            <a:r>
              <a:rPr lang="en-US" b="1" dirty="0"/>
              <a:t>[CLICK] </a:t>
            </a:r>
            <a:r>
              <a:rPr lang="en-US" b="0" i="0" dirty="0">
                <a:solidFill>
                  <a:srgbClr val="212529"/>
                </a:solidFill>
                <a:effectLst/>
                <a:latin typeface="Roboto"/>
                <a:ea typeface="Roboto"/>
                <a:cs typeface="Roboto"/>
              </a:rPr>
              <a:t>Next up in the top right-hand corner, you'll see that there’s a secondary view called </a:t>
            </a:r>
            <a:r>
              <a:rPr lang="en-US" b="1" i="0" dirty="0">
                <a:solidFill>
                  <a:srgbClr val="212529"/>
                </a:solidFill>
                <a:effectLst/>
                <a:latin typeface="Roboto"/>
                <a:ea typeface="Roboto"/>
                <a:cs typeface="Roboto"/>
              </a:rPr>
              <a:t>Table View</a:t>
            </a:r>
            <a:r>
              <a:rPr lang="en-US" b="0" i="0" dirty="0">
                <a:solidFill>
                  <a:srgbClr val="212529"/>
                </a:solidFill>
                <a:effectLst/>
                <a:latin typeface="Roboto"/>
                <a:ea typeface="Roboto"/>
                <a:cs typeface="Roboto"/>
              </a:rPr>
              <a:t>. </a:t>
            </a:r>
            <a:r>
              <a:rPr lang="en-US" dirty="0">
                <a:solidFill>
                  <a:srgbClr val="212529"/>
                </a:solidFill>
                <a:latin typeface="Roboto"/>
                <a:ea typeface="Roboto"/>
                <a:cs typeface="Roboto"/>
              </a:rPr>
              <a:t>I’ll</a:t>
            </a:r>
            <a:r>
              <a:rPr lang="en-US" b="0" i="0" dirty="0">
                <a:solidFill>
                  <a:srgbClr val="212529"/>
                </a:solidFill>
                <a:effectLst/>
                <a:latin typeface="Roboto"/>
                <a:ea typeface="Roboto"/>
                <a:cs typeface="Roboto"/>
              </a:rPr>
              <a:t> click on that now. </a:t>
            </a:r>
            <a:endParaRPr lang="en-US" dirty="0"/>
          </a:p>
        </p:txBody>
      </p:sp>
      <p:sp>
        <p:nvSpPr>
          <p:cNvPr id="4" name="Slide Number Placeholder 3"/>
          <p:cNvSpPr>
            <a:spLocks noGrp="1"/>
          </p:cNvSpPr>
          <p:nvPr>
            <p:ph type="sldNum" sz="quarter" idx="10"/>
          </p:nvPr>
        </p:nvSpPr>
        <p:spPr/>
        <p:txBody>
          <a:bodyPr/>
          <a:lstStyle/>
          <a:p>
            <a:fld id="{F74FF9A1-21B3-4260-92E9-B18AB03A1F85}" type="slidenum">
              <a:rPr lang="en-US" smtClean="0"/>
              <a:t>40</a:t>
            </a:fld>
            <a:endParaRPr lang="en-US"/>
          </a:p>
        </p:txBody>
      </p:sp>
      <p:sp>
        <p:nvSpPr>
          <p:cNvPr id="5" name="Date Placeholder 4">
            <a:extLst>
              <a:ext uri="{FF2B5EF4-FFF2-40B4-BE49-F238E27FC236}">
                <a16:creationId xmlns:a16="http://schemas.microsoft.com/office/drawing/2014/main" id="{B3BA9136-ABA3-45CD-8D1B-CE646EC0D0C0}"/>
              </a:ext>
            </a:extLst>
          </p:cNvPr>
          <p:cNvSpPr>
            <a:spLocks noGrp="1"/>
          </p:cNvSpPr>
          <p:nvPr>
            <p:ph type="dt" idx="1"/>
          </p:nvPr>
        </p:nvSpPr>
        <p:spPr/>
        <p:txBody>
          <a:bodyPr/>
          <a:lstStyle/>
          <a:p>
            <a:fld id="{BBB3109A-3C0E-4F62-BB73-A42DD3D4D2ED}" type="datetime1">
              <a:rPr lang="en-US" smtClean="0"/>
              <a:t>12/13/2024</a:t>
            </a:fld>
            <a:endParaRPr lang="en-US"/>
          </a:p>
        </p:txBody>
      </p:sp>
    </p:spTree>
    <p:extLst>
      <p:ext uri="{BB962C8B-B14F-4D97-AF65-F5344CB8AC3E}">
        <p14:creationId xmlns:p14="http://schemas.microsoft.com/office/powerpoint/2010/main" val="2593174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Roboto" panose="02000000000000000000" pitchFamily="2" charset="0"/>
              </a:rPr>
              <a:t>When you click on Table View, you're going to see a lot more studies and more detail about each of those studies. This is important for those data researchers who want to see as many studies as possible and as much data as possible about each of those studies. </a:t>
            </a:r>
          </a:p>
          <a:p>
            <a:endParaRPr lang="en-US" dirty="0"/>
          </a:p>
        </p:txBody>
      </p:sp>
      <p:sp>
        <p:nvSpPr>
          <p:cNvPr id="4" name="Slide Number Placeholder 3"/>
          <p:cNvSpPr>
            <a:spLocks noGrp="1"/>
          </p:cNvSpPr>
          <p:nvPr>
            <p:ph type="sldNum" sz="quarter" idx="10"/>
          </p:nvPr>
        </p:nvSpPr>
        <p:spPr/>
        <p:txBody>
          <a:bodyPr/>
          <a:lstStyle/>
          <a:p>
            <a:fld id="{F74FF9A1-21B3-4260-92E9-B18AB03A1F85}" type="slidenum">
              <a:rPr lang="en-US" smtClean="0"/>
              <a:t>41</a:t>
            </a:fld>
            <a:endParaRPr lang="en-US"/>
          </a:p>
        </p:txBody>
      </p:sp>
      <p:sp>
        <p:nvSpPr>
          <p:cNvPr id="5" name="Date Placeholder 4">
            <a:extLst>
              <a:ext uri="{FF2B5EF4-FFF2-40B4-BE49-F238E27FC236}">
                <a16:creationId xmlns:a16="http://schemas.microsoft.com/office/drawing/2014/main" id="{B3BA9136-ABA3-45CD-8D1B-CE646EC0D0C0}"/>
              </a:ext>
            </a:extLst>
          </p:cNvPr>
          <p:cNvSpPr>
            <a:spLocks noGrp="1"/>
          </p:cNvSpPr>
          <p:nvPr>
            <p:ph type="dt" idx="1"/>
          </p:nvPr>
        </p:nvSpPr>
        <p:spPr/>
        <p:txBody>
          <a:bodyPr/>
          <a:lstStyle/>
          <a:p>
            <a:fld id="{BBB3109A-3C0E-4F62-BB73-A42DD3D4D2ED}" type="datetime1">
              <a:rPr lang="en-US" smtClean="0"/>
              <a:t>12/13/2024</a:t>
            </a:fld>
            <a:endParaRPr lang="en-US"/>
          </a:p>
        </p:txBody>
      </p:sp>
    </p:spTree>
    <p:extLst>
      <p:ext uri="{BB962C8B-B14F-4D97-AF65-F5344CB8AC3E}">
        <p14:creationId xmlns:p14="http://schemas.microsoft.com/office/powerpoint/2010/main" val="2130389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if we can find results data.</a:t>
            </a:r>
          </a:p>
          <a:p>
            <a:endParaRPr lang="en-US" dirty="0"/>
          </a:p>
          <a:p>
            <a:r>
              <a:rPr lang="en-US" dirty="0"/>
              <a:t>To filter for trials with results, scroll down to the left-hand filter section labeled “Study Results” </a:t>
            </a:r>
            <a:r>
              <a:rPr lang="en-US" b="1" dirty="0"/>
              <a:t>[CLICK] </a:t>
            </a:r>
            <a:r>
              <a:rPr lang="en-US" dirty="0"/>
              <a:t>and select “</a:t>
            </a:r>
            <a:r>
              <a:rPr lang="en-US" b="1" dirty="0"/>
              <a:t>With results</a:t>
            </a:r>
            <a:r>
              <a:rPr lang="en-US" dirty="0"/>
              <a:t>.”  </a:t>
            </a:r>
            <a:r>
              <a:rPr lang="en-US" b="1" dirty="0"/>
              <a:t>[CLICK] </a:t>
            </a:r>
            <a:r>
              <a:rPr lang="en-US" dirty="0"/>
              <a:t>Then click Apply Filters. </a:t>
            </a:r>
          </a:p>
        </p:txBody>
      </p:sp>
      <p:sp>
        <p:nvSpPr>
          <p:cNvPr id="4" name="Slide Number Placeholder 3"/>
          <p:cNvSpPr>
            <a:spLocks noGrp="1"/>
          </p:cNvSpPr>
          <p:nvPr>
            <p:ph type="sldNum" sz="quarter" idx="10"/>
          </p:nvPr>
        </p:nvSpPr>
        <p:spPr/>
        <p:txBody>
          <a:bodyPr/>
          <a:lstStyle/>
          <a:p>
            <a:fld id="{F74FF9A1-21B3-4260-92E9-B18AB03A1F85}" type="slidenum">
              <a:rPr lang="en-US" smtClean="0"/>
              <a:t>42</a:t>
            </a:fld>
            <a:endParaRPr lang="en-US"/>
          </a:p>
        </p:txBody>
      </p:sp>
      <p:sp>
        <p:nvSpPr>
          <p:cNvPr id="5" name="Date Placeholder 4">
            <a:extLst>
              <a:ext uri="{FF2B5EF4-FFF2-40B4-BE49-F238E27FC236}">
                <a16:creationId xmlns:a16="http://schemas.microsoft.com/office/drawing/2014/main" id="{3838858D-0D30-4BB3-93C5-8E1368A4C38F}"/>
              </a:ext>
            </a:extLst>
          </p:cNvPr>
          <p:cNvSpPr>
            <a:spLocks noGrp="1"/>
          </p:cNvSpPr>
          <p:nvPr>
            <p:ph type="dt" idx="1"/>
          </p:nvPr>
        </p:nvSpPr>
        <p:spPr/>
        <p:txBody>
          <a:bodyPr/>
          <a:lstStyle/>
          <a:p>
            <a:fld id="{FBDC2DDE-2F68-40CB-9998-1CEA5081F859}" type="datetime1">
              <a:rPr lang="en-US" smtClean="0"/>
              <a:t>12/13/2024</a:t>
            </a:fld>
            <a:endParaRPr lang="en-US"/>
          </a:p>
        </p:txBody>
      </p:sp>
    </p:spTree>
    <p:extLst>
      <p:ext uri="{BB962C8B-B14F-4D97-AF65-F5344CB8AC3E}">
        <p14:creationId xmlns:p14="http://schemas.microsoft.com/office/powerpoint/2010/main" val="2077045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quick way to get right to the results is to click the </a:t>
            </a:r>
            <a:r>
              <a:rPr lang="en-US" b="1" dirty="0"/>
              <a:t>[CLICK] With Results </a:t>
            </a:r>
            <a:r>
              <a:rPr lang="en-US" dirty="0"/>
              <a:t>link of your desired study.</a:t>
            </a:r>
          </a:p>
        </p:txBody>
      </p:sp>
      <p:sp>
        <p:nvSpPr>
          <p:cNvPr id="4" name="Slide Number Placeholder 3"/>
          <p:cNvSpPr>
            <a:spLocks noGrp="1"/>
          </p:cNvSpPr>
          <p:nvPr>
            <p:ph type="sldNum" sz="quarter" idx="10"/>
          </p:nvPr>
        </p:nvSpPr>
        <p:spPr/>
        <p:txBody>
          <a:bodyPr/>
          <a:lstStyle/>
          <a:p>
            <a:fld id="{F74FF9A1-21B3-4260-92E9-B18AB03A1F85}" type="slidenum">
              <a:rPr lang="en-US" smtClean="0"/>
              <a:t>43</a:t>
            </a:fld>
            <a:endParaRPr lang="en-US"/>
          </a:p>
        </p:txBody>
      </p:sp>
      <p:sp>
        <p:nvSpPr>
          <p:cNvPr id="5" name="Date Placeholder 4">
            <a:extLst>
              <a:ext uri="{FF2B5EF4-FFF2-40B4-BE49-F238E27FC236}">
                <a16:creationId xmlns:a16="http://schemas.microsoft.com/office/drawing/2014/main" id="{B6D9C6AA-7039-4F92-BF78-FEE437373D1C}"/>
              </a:ext>
            </a:extLst>
          </p:cNvPr>
          <p:cNvSpPr>
            <a:spLocks noGrp="1"/>
          </p:cNvSpPr>
          <p:nvPr>
            <p:ph type="dt" idx="1"/>
          </p:nvPr>
        </p:nvSpPr>
        <p:spPr/>
        <p:txBody>
          <a:bodyPr/>
          <a:lstStyle/>
          <a:p>
            <a:fld id="{BBFC40B9-E043-43E9-AC92-CF44F03E10D4}" type="datetime1">
              <a:rPr lang="en-US" smtClean="0"/>
              <a:t>12/13/2024</a:t>
            </a:fld>
            <a:endParaRPr lang="en-US"/>
          </a:p>
        </p:txBody>
      </p:sp>
    </p:spTree>
    <p:extLst>
      <p:ext uri="{BB962C8B-B14F-4D97-AF65-F5344CB8AC3E}">
        <p14:creationId xmlns:p14="http://schemas.microsoft.com/office/powerpoint/2010/main" val="2502151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in Card View, you can find the results link at the top of each card. </a:t>
            </a:r>
          </a:p>
        </p:txBody>
      </p:sp>
      <p:sp>
        <p:nvSpPr>
          <p:cNvPr id="4" name="Slide Number Placeholder 3"/>
          <p:cNvSpPr>
            <a:spLocks noGrp="1"/>
          </p:cNvSpPr>
          <p:nvPr>
            <p:ph type="sldNum" sz="quarter" idx="10"/>
          </p:nvPr>
        </p:nvSpPr>
        <p:spPr/>
        <p:txBody>
          <a:bodyPr/>
          <a:lstStyle/>
          <a:p>
            <a:fld id="{F74FF9A1-21B3-4260-92E9-B18AB03A1F85}" type="slidenum">
              <a:rPr lang="en-US" smtClean="0"/>
              <a:t>44</a:t>
            </a:fld>
            <a:endParaRPr lang="en-US"/>
          </a:p>
        </p:txBody>
      </p:sp>
      <p:sp>
        <p:nvSpPr>
          <p:cNvPr id="5" name="Date Placeholder 4">
            <a:extLst>
              <a:ext uri="{FF2B5EF4-FFF2-40B4-BE49-F238E27FC236}">
                <a16:creationId xmlns:a16="http://schemas.microsoft.com/office/drawing/2014/main" id="{B6D9C6AA-7039-4F92-BF78-FEE437373D1C}"/>
              </a:ext>
            </a:extLst>
          </p:cNvPr>
          <p:cNvSpPr>
            <a:spLocks noGrp="1"/>
          </p:cNvSpPr>
          <p:nvPr>
            <p:ph type="dt" idx="1"/>
          </p:nvPr>
        </p:nvSpPr>
        <p:spPr/>
        <p:txBody>
          <a:bodyPr/>
          <a:lstStyle/>
          <a:p>
            <a:fld id="{BBFC40B9-E043-43E9-AC92-CF44F03E10D4}" type="datetime1">
              <a:rPr lang="en-US" smtClean="0"/>
              <a:t>12/13/2024</a:t>
            </a:fld>
            <a:endParaRPr lang="en-US"/>
          </a:p>
        </p:txBody>
      </p:sp>
    </p:spTree>
    <p:extLst>
      <p:ext uri="{BB962C8B-B14F-4D97-AF65-F5344CB8AC3E}">
        <p14:creationId xmlns:p14="http://schemas.microsoft.com/office/powerpoint/2010/main" val="4027228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record has many components, but if you are in the Results Posted tab, you should be able to find </a:t>
            </a:r>
            <a:r>
              <a:rPr lang="en-US" b="1" dirty="0"/>
              <a:t>Outcome Measures</a:t>
            </a:r>
            <a:r>
              <a:rPr lang="en-US" dirty="0"/>
              <a:t> and the </a:t>
            </a:r>
            <a:r>
              <a:rPr lang="en-US" b="1" dirty="0"/>
              <a:t>Adverse Events </a:t>
            </a:r>
            <a:r>
              <a:rPr lang="en-US" dirty="0"/>
              <a:t>sections listed on the left menu. </a:t>
            </a:r>
          </a:p>
          <a:p>
            <a:r>
              <a:rPr lang="en-US" dirty="0"/>
              <a:t>Note that Adverse Events contains three sections, “</a:t>
            </a:r>
            <a:r>
              <a:rPr lang="en-US" b="1" dirty="0"/>
              <a:t>All-Cause Mortality,</a:t>
            </a:r>
            <a:r>
              <a:rPr lang="en-US" dirty="0"/>
              <a:t>” “</a:t>
            </a:r>
            <a:r>
              <a:rPr lang="en-US" b="1" dirty="0"/>
              <a:t>Serious Adverse Events,</a:t>
            </a:r>
            <a:r>
              <a:rPr lang="en-US" dirty="0"/>
              <a:t>” and “</a:t>
            </a:r>
            <a:r>
              <a:rPr lang="en-US" b="1" dirty="0"/>
              <a:t>Other (Not Including Serious) Adverse Events</a:t>
            </a:r>
            <a:r>
              <a:rPr lang="en-US" dirty="0"/>
              <a:t>.”</a:t>
            </a:r>
          </a:p>
          <a:p>
            <a:endParaRPr lang="en-US" dirty="0"/>
          </a:p>
          <a:p>
            <a:r>
              <a:rPr lang="en-US" dirty="0"/>
              <a:t>Note also that any publications resulting from the trial will be referenced, with a link to PubMed, under the </a:t>
            </a:r>
            <a:r>
              <a:rPr lang="en-US" b="1" dirty="0"/>
              <a:t>Publications</a:t>
            </a:r>
            <a:r>
              <a:rPr lang="en-US" dirty="0"/>
              <a:t> link in the left menu (the example record shown has none).</a:t>
            </a:r>
          </a:p>
        </p:txBody>
      </p:sp>
      <p:sp>
        <p:nvSpPr>
          <p:cNvPr id="4" name="Slide Number Placeholder 3"/>
          <p:cNvSpPr>
            <a:spLocks noGrp="1"/>
          </p:cNvSpPr>
          <p:nvPr>
            <p:ph type="sldNum" sz="quarter" idx="10"/>
          </p:nvPr>
        </p:nvSpPr>
        <p:spPr/>
        <p:txBody>
          <a:bodyPr/>
          <a:lstStyle/>
          <a:p>
            <a:fld id="{F74FF9A1-21B3-4260-92E9-B18AB03A1F85}" type="slidenum">
              <a:rPr lang="en-US" smtClean="0"/>
              <a:t>45</a:t>
            </a:fld>
            <a:endParaRPr lang="en-US"/>
          </a:p>
        </p:txBody>
      </p:sp>
      <p:sp>
        <p:nvSpPr>
          <p:cNvPr id="5" name="Date Placeholder 4">
            <a:extLst>
              <a:ext uri="{FF2B5EF4-FFF2-40B4-BE49-F238E27FC236}">
                <a16:creationId xmlns:a16="http://schemas.microsoft.com/office/drawing/2014/main" id="{02B65E98-3DAC-4ACE-88C1-8AE4A5EBCFD0}"/>
              </a:ext>
            </a:extLst>
          </p:cNvPr>
          <p:cNvSpPr>
            <a:spLocks noGrp="1"/>
          </p:cNvSpPr>
          <p:nvPr>
            <p:ph type="dt" idx="1"/>
          </p:nvPr>
        </p:nvSpPr>
        <p:spPr/>
        <p:txBody>
          <a:bodyPr/>
          <a:lstStyle/>
          <a:p>
            <a:fld id="{6561371A-6A9E-487D-B0E4-9A17E8980207}" type="datetime1">
              <a:rPr lang="en-US" smtClean="0"/>
              <a:t>12/13/2024</a:t>
            </a:fld>
            <a:endParaRPr lang="en-US"/>
          </a:p>
        </p:txBody>
      </p:sp>
    </p:spTree>
    <p:extLst>
      <p:ext uri="{BB962C8B-B14F-4D97-AF65-F5344CB8AC3E}">
        <p14:creationId xmlns:p14="http://schemas.microsoft.com/office/powerpoint/2010/main" val="3350382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extremely important to keep in mind that what you find in ClinicalTrials.gov is as listed and reported by the researchers who are conducting the studies. </a:t>
            </a:r>
          </a:p>
          <a:p>
            <a:endParaRPr lang="en-US" dirty="0"/>
          </a:p>
          <a:p>
            <a:r>
              <a:rPr lang="en-US" dirty="0"/>
              <a:t>NIH </a:t>
            </a:r>
            <a:r>
              <a:rPr lang="en-US" b="1" dirty="0"/>
              <a:t>does</a:t>
            </a:r>
            <a:r>
              <a:rPr lang="en-US" dirty="0"/>
              <a:t> </a:t>
            </a:r>
            <a:r>
              <a:rPr lang="en-US" b="1" dirty="0"/>
              <a:t>NOT evaluate </a:t>
            </a:r>
            <a:r>
              <a:rPr lang="en-US" dirty="0"/>
              <a:t>this information.  </a:t>
            </a:r>
          </a:p>
          <a:p>
            <a:endParaRPr lang="en-US" dirty="0"/>
          </a:p>
          <a:p>
            <a:r>
              <a:rPr lang="en-US" dirty="0"/>
              <a:t>There are no recommendations, no claims, and no interpretations of the study data by NIH or NLM in ClinicalTrials.gov.</a:t>
            </a:r>
            <a:endParaRPr lang="en-US" dirty="0">
              <a:ea typeface="Calibri"/>
              <a:cs typeface="Calibri"/>
            </a:endParaRP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46</a:t>
            </a:fld>
            <a:endParaRPr lang="en-US"/>
          </a:p>
        </p:txBody>
      </p:sp>
    </p:spTree>
    <p:extLst>
      <p:ext uri="{BB962C8B-B14F-4D97-AF65-F5344CB8AC3E}">
        <p14:creationId xmlns:p14="http://schemas.microsoft.com/office/powerpoint/2010/main" val="2933157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now shown you two very important resources from NLM that lead you to scientific evidence.</a:t>
            </a:r>
          </a:p>
          <a:p>
            <a:endParaRPr lang="en-US" dirty="0"/>
          </a:p>
          <a:p>
            <a:r>
              <a:rPr lang="en-US" dirty="0"/>
              <a:t>Now I’d like to switch gears again and show you a few authoritative reference sources that you also may want to use in a clinical setting.</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47</a:t>
            </a:fld>
            <a:endParaRPr lang="en-US"/>
          </a:p>
        </p:txBody>
      </p:sp>
    </p:spTree>
    <p:extLst>
      <p:ext uri="{BB962C8B-B14F-4D97-AF65-F5344CB8AC3E}">
        <p14:creationId xmlns:p14="http://schemas.microsoft.com/office/powerpoint/2010/main" val="2662976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reference resource we’d like to show you is our Bookshelf.</a:t>
            </a:r>
          </a:p>
          <a:p>
            <a:endParaRPr lang="en-US" baseline="0" dirty="0"/>
          </a:p>
          <a:p>
            <a:r>
              <a:rPr lang="en-US" baseline="0" dirty="0"/>
              <a:t>Bookshelf is a full-text repository of more than 12,000 books and documents in the life sciences and health care. We have technical reports, systematic reviews, clinical guidelines, and more. We provide free full text browse and search.</a:t>
            </a:r>
          </a:p>
          <a:p>
            <a:endParaRPr lang="en-US" baseline="0" dirty="0"/>
          </a:p>
          <a:p>
            <a:r>
              <a:rPr lang="en-US" baseline="0" dirty="0"/>
              <a:t>We add about 300 new books and documents each month from more than 150 source content providers.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[Graphic from </a:t>
            </a:r>
            <a:r>
              <a:rPr lang="en-US" sz="1800" u="sng" dirty="0">
                <a:solidFill>
                  <a:srgbClr val="467886"/>
                </a:solidFill>
                <a:effectLst/>
                <a:latin typeface="Calibri" panose="020F0502020204030204" pitchFamily="34" charset="0"/>
                <a:ea typeface="Aptos" panose="020B0004020202020204" pitchFamily="34" charset="0"/>
                <a:cs typeface="Aptos" panose="020B0004020202020204" pitchFamily="34" charset="0"/>
              </a:rPr>
              <a:t>https://www.ncbi.nlm.nih.gov/books/about/overview/#overview.About_the_Content]</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fld id="{8C30F7CC-E99A-9B4E-A466-3BF0E5F4787E}" type="slidenum">
              <a:rPr lang="en-US" smtClean="0"/>
              <a:t>48</a:t>
            </a:fld>
            <a:endParaRPr lang="en-US"/>
          </a:p>
        </p:txBody>
      </p:sp>
    </p:spTree>
    <p:extLst>
      <p:ext uri="{BB962C8B-B14F-4D97-AF65-F5344CB8AC3E}">
        <p14:creationId xmlns:p14="http://schemas.microsoft.com/office/powerpoint/2010/main" val="528713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browse the titles or search Bookshelf by keyword or Medical Subject Heading.</a:t>
            </a:r>
          </a:p>
          <a:p>
            <a:endParaRPr lang="en-US" dirty="0"/>
          </a:p>
          <a:p>
            <a:r>
              <a:rPr lang="en-US" dirty="0"/>
              <a:t>Let’s try a quick exercise. You can search for Bookshelf NCBI in your search engine, or use the URL: ncbi.nlm.nih.gov/books</a:t>
            </a:r>
            <a:endParaRPr lang="en-US" dirty="0">
              <a:ea typeface="Calibri"/>
              <a:cs typeface="Calibri"/>
            </a:endParaRP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49</a:t>
            </a:fld>
            <a:endParaRPr lang="en-US"/>
          </a:p>
        </p:txBody>
      </p:sp>
    </p:spTree>
    <p:extLst>
      <p:ext uri="{BB962C8B-B14F-4D97-AF65-F5344CB8AC3E}">
        <p14:creationId xmlns:p14="http://schemas.microsoft.com/office/powerpoint/2010/main" val="205490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PubMed is the National Library of Medicine’s free, authoritative, database of more than 38 million citations to journal articles in the fields of biomedicine and health, with a specific focus on collecting original scientific research.</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PubMed is used by around 2.5 million</a:t>
            </a:r>
            <a:r>
              <a:rPr lang="en-US" dirty="0"/>
              <a:t> people</a:t>
            </a:r>
            <a:r>
              <a:rPr lang="en-US" sz="1200" kern="1200" dirty="0">
                <a:solidFill>
                  <a:schemeClr val="tx1"/>
                </a:solidFill>
                <a:effectLst/>
                <a:latin typeface="+mn-lt"/>
                <a:ea typeface="+mn-ea"/>
                <a:cs typeface="+mn-cs"/>
              </a:rPr>
              <a:t> each day, including clinicians, researchers, students, and others from a variety of fields who need access to authoritative health science research.</a:t>
            </a:r>
            <a:endParaRPr lang="en-US" sz="1200" kern="1200" dirty="0">
              <a:solidFill>
                <a:schemeClr val="tx1"/>
              </a:solidFill>
              <a:effectLst/>
              <a:latin typeface="+mn-lt"/>
              <a:ea typeface="Calibri"/>
              <a:cs typeface="Calibri"/>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use PubMed to find a specific research article based on some known information, such as finding the original research that prompted a news story, or to find articles written by a particular author.</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also use PubMed to help familiarize yourself with a new topic, and, because of its vast scope, you can also use it to dive deep into a wide variety of topics.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[ASK STUDENTS FOR FEEDBACK:</a:t>
            </a:r>
          </a:p>
          <a:p>
            <a:pPr marL="0" lvl="0" indent="0">
              <a:buFont typeface="Arial" panose="020B0604020202020204" pitchFamily="34" charset="0"/>
              <a:buNone/>
            </a:pPr>
            <a:r>
              <a:rPr lang="en-US" sz="1200" kern="1200" dirty="0">
                <a:solidFill>
                  <a:schemeClr val="tx1"/>
                </a:solidFill>
                <a:effectLst/>
                <a:latin typeface="+mn-lt"/>
                <a:ea typeface="+mn-ea"/>
                <a:cs typeface="+mn-cs"/>
              </a:rPr>
              <a:t>How many of you have used PubMed before?</a:t>
            </a:r>
          </a:p>
          <a:p>
            <a:pPr marL="0" lvl="0" indent="0">
              <a:buFont typeface="Arial" panose="020B0604020202020204" pitchFamily="34" charset="0"/>
              <a:buNone/>
            </a:pPr>
            <a:r>
              <a:rPr lang="en-US" sz="1200" kern="1200" dirty="0">
                <a:solidFill>
                  <a:schemeClr val="tx1"/>
                </a:solidFill>
                <a:effectLst/>
                <a:latin typeface="+mn-lt"/>
                <a:ea typeface="+mn-ea"/>
                <a:cs typeface="+mn-cs"/>
              </a:rPr>
              <a:t>Can you share what sort of questions you use PubMed to answer?]</a:t>
            </a:r>
          </a:p>
          <a:p>
            <a:endParaRPr lang="en-US" dirty="0"/>
          </a:p>
        </p:txBody>
      </p:sp>
      <p:sp>
        <p:nvSpPr>
          <p:cNvPr id="4" name="Slide Number Placeholder 3"/>
          <p:cNvSpPr>
            <a:spLocks noGrp="1"/>
          </p:cNvSpPr>
          <p:nvPr>
            <p:ph type="sldNum" sz="quarter" idx="5"/>
          </p:nvPr>
        </p:nvSpPr>
        <p:spPr/>
        <p:txBody>
          <a:bodyPr/>
          <a:lstStyle/>
          <a:p>
            <a:fld id="{F8934926-C686-4023-8DF6-3AEFF76CC816}" type="slidenum">
              <a:rPr lang="en-US" smtClean="0"/>
              <a:t>5</a:t>
            </a:fld>
            <a:endParaRPr lang="en-US"/>
          </a:p>
        </p:txBody>
      </p:sp>
      <p:sp>
        <p:nvSpPr>
          <p:cNvPr id="5" name="Date Placeholder 4">
            <a:extLst>
              <a:ext uri="{FF2B5EF4-FFF2-40B4-BE49-F238E27FC236}">
                <a16:creationId xmlns:a16="http://schemas.microsoft.com/office/drawing/2014/main" id="{3ED18D12-BE33-4094-93D0-28C7A222A503}"/>
              </a:ext>
            </a:extLst>
          </p:cNvPr>
          <p:cNvSpPr>
            <a:spLocks noGrp="1"/>
          </p:cNvSpPr>
          <p:nvPr>
            <p:ph type="dt" idx="1"/>
          </p:nvPr>
        </p:nvSpPr>
        <p:spPr/>
        <p:txBody>
          <a:bodyPr/>
          <a:lstStyle/>
          <a:p>
            <a:fld id="{629834C1-A2D8-4720-81C0-520B8405F786}" type="datetime1">
              <a:rPr lang="en-US" smtClean="0"/>
              <a:t>12/13/2024</a:t>
            </a:fld>
            <a:endParaRPr lang="en-US"/>
          </a:p>
        </p:txBody>
      </p:sp>
    </p:spTree>
    <p:extLst>
      <p:ext uri="{BB962C8B-B14F-4D97-AF65-F5344CB8AC3E}">
        <p14:creationId xmlns:p14="http://schemas.microsoft.com/office/powerpoint/2010/main" val="1527677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Bookshelf now and try a search for:</a:t>
            </a:r>
          </a:p>
          <a:p>
            <a:r>
              <a:rPr lang="en-US" dirty="0"/>
              <a:t>Diabetic foot treatment</a:t>
            </a:r>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50</a:t>
            </a:fld>
            <a:endParaRPr lang="en-US"/>
          </a:p>
        </p:txBody>
      </p:sp>
    </p:spTree>
    <p:extLst>
      <p:ext uri="{BB962C8B-B14F-4D97-AF65-F5344CB8AC3E}">
        <p14:creationId xmlns:p14="http://schemas.microsoft.com/office/powerpoint/2010/main" val="852863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spending time with the results, look at the Search details. Note that, just as with PubMed, your search is enhanced with Medical Subject terms. I have the same guidance as before: Check that your medical terms map. If not, try a synonym.</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51</a:t>
            </a:fld>
            <a:endParaRPr lang="en-US"/>
          </a:p>
        </p:txBody>
      </p:sp>
    </p:spTree>
    <p:extLst>
      <p:ext uri="{BB962C8B-B14F-4D97-AF65-F5344CB8AC3E}">
        <p14:creationId xmlns:p14="http://schemas.microsoft.com/office/powerpoint/2010/main" val="549837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skim through the first page of results.</a:t>
            </a:r>
          </a:p>
          <a:p>
            <a:r>
              <a:rPr lang="en-US" dirty="0"/>
              <a:t>What publishers do you see?</a:t>
            </a:r>
          </a:p>
          <a:p>
            <a:endParaRPr lang="en-US" dirty="0"/>
          </a:p>
          <a:p>
            <a:r>
              <a:rPr lang="en-US" dirty="0"/>
              <a:t>[OPTIONAL Discussion:</a:t>
            </a:r>
          </a:p>
          <a:p>
            <a:r>
              <a:rPr lang="en-US" dirty="0"/>
              <a:t>Which publications might you use? Which might you skip? Why?</a:t>
            </a:r>
          </a:p>
          <a:p>
            <a:r>
              <a:rPr lang="en-US" dirty="0"/>
              <a:t>(Instructors may wish to prompt students to consider pros and cons of using publications from government agencies vs. commercial sources; publications from outside the Unites States and pros and cons of using these for treatment guidance; publication dates and possible use of filters to limit to most recent guidance, etc.)]</a:t>
            </a:r>
            <a:endParaRPr lang="en-US" dirty="0">
              <a:ea typeface="Calibri"/>
              <a:cs typeface="Calibri"/>
            </a:endParaRPr>
          </a:p>
          <a:p>
            <a:endParaRPr lang="en-US" dirty="0"/>
          </a:p>
          <a:p>
            <a:r>
              <a:rPr lang="en-US" dirty="0"/>
              <a:t>Consider using Bookshelf to find evidence in free online monographs including systematic reviews, practice guidelines, technical reports, and other grey literature.</a:t>
            </a:r>
          </a:p>
          <a:p>
            <a:endParaRPr lang="en-US" dirty="0"/>
          </a:p>
          <a:p>
            <a:r>
              <a:rPr lang="en-US" dirty="0"/>
              <a:t>Now we’ll move to another source for evidence synthesis; this one targeted to a more general audience.</a:t>
            </a:r>
          </a:p>
          <a:p>
            <a:endParaRPr lang="en-US" dirty="0"/>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52</a:t>
            </a:fld>
            <a:endParaRPr lang="en-US"/>
          </a:p>
        </p:txBody>
      </p:sp>
    </p:spTree>
    <p:extLst>
      <p:ext uri="{BB962C8B-B14F-4D97-AF65-F5344CB8AC3E}">
        <p14:creationId xmlns:p14="http://schemas.microsoft.com/office/powerpoint/2010/main" val="2802314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MedlinePlus is the National Institutes of Health’s website for patients and their families and friends.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MedlinePlus includes reliable information about diseases, conditions, and drugs written in a language that patients can understand.</a:t>
            </a:r>
          </a:p>
          <a:p>
            <a:endParaRPr lang="en-US" dirty="0"/>
          </a:p>
          <a:p>
            <a:r>
              <a:rPr lang="en-US" dirty="0"/>
              <a:t>Patient education is a critical role of health providers, and as we all know, health misinformation is rampant. </a:t>
            </a:r>
          </a:p>
          <a:p>
            <a:endParaRPr lang="en-US" dirty="0"/>
          </a:p>
          <a:p>
            <a:r>
              <a:rPr lang="en-US" dirty="0"/>
              <a:t>MedlinePlus is a single site that patients can use to find authoritative information from NIH, the Centers for Disease Control and Prevention (CDC), other government organizations, and vetted, high-quality information from other medical organizations. The information we provide and point to is current, based on the best quality evidence, and easy to read. </a:t>
            </a:r>
            <a:endParaRPr lang="en-US" dirty="0">
              <a:ea typeface="Calibri"/>
              <a:cs typeface="Calibri"/>
            </a:endParaRPr>
          </a:p>
          <a:p>
            <a:endParaRPr lang="en-US" dirty="0"/>
          </a:p>
          <a:p>
            <a:r>
              <a:rPr lang="en-US" dirty="0"/>
              <a:t>MedlinePlus is available in English and Spanish.</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53</a:t>
            </a:fld>
            <a:endParaRPr lang="en-US"/>
          </a:p>
        </p:txBody>
      </p:sp>
    </p:spTree>
    <p:extLst>
      <p:ext uri="{BB962C8B-B14F-4D97-AF65-F5344CB8AC3E}">
        <p14:creationId xmlns:p14="http://schemas.microsoft.com/office/powerpoint/2010/main" val="15509166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Diabetes Type 2 topic page is a typical health topic page in MedlinePlus.</a:t>
            </a:r>
          </a:p>
          <a:p>
            <a:endParaRPr lang="en-US" dirty="0"/>
          </a:p>
          <a:p>
            <a:r>
              <a:rPr lang="en-US" dirty="0"/>
              <a:t>In addition to a plain language summary, a topic page on a health condition includes symptoms, diagnosis and tests, prevention and risk factors, and treatment information. There are also health check tools, videos, and tutorials, which are very popular with patients.</a:t>
            </a:r>
            <a:endParaRPr lang="en-US" dirty="0">
              <a:ea typeface="Calibri"/>
              <a:cs typeface="Calibri"/>
            </a:endParaRPr>
          </a:p>
          <a:p>
            <a:endParaRPr lang="en-US" dirty="0"/>
          </a:p>
          <a:p>
            <a:r>
              <a:rPr lang="en-US" dirty="0"/>
              <a:t>To find the latest research, look for the Research section and links to current clinical trials and journal articles. The journal articles link to PubMed is built using a search strategy that filters the medical journal literature for information for patients.</a:t>
            </a:r>
            <a:endParaRPr lang="en-US" dirty="0">
              <a:ea typeface="Calibri"/>
              <a:cs typeface="Calibri"/>
            </a:endParaRP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54</a:t>
            </a:fld>
            <a:endParaRPr lang="en-US"/>
          </a:p>
        </p:txBody>
      </p:sp>
    </p:spTree>
    <p:extLst>
      <p:ext uri="{BB962C8B-B14F-4D97-AF65-F5344CB8AC3E}">
        <p14:creationId xmlns:p14="http://schemas.microsoft.com/office/powerpoint/2010/main" val="4154155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F63ABBB-A7EA-4C4F-ADF7-6149B78F8C0D}" type="slidenum">
              <a:rPr lang="en-US" smtClean="0"/>
              <a:pPr/>
              <a:t>55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dirty="0">
                <a:latin typeface="Arial"/>
                <a:cs typeface="Arial"/>
              </a:rPr>
              <a:t>Thinking about health information literacy, please note that MedlinePlus contains a tutorial </a:t>
            </a:r>
            <a:r>
              <a:rPr lang="en-US" dirty="0">
                <a:latin typeface="Arial"/>
                <a:cs typeface="Arial"/>
              </a:rPr>
              <a:t>called </a:t>
            </a:r>
            <a:r>
              <a:rPr lang="en-US" sz="1200" dirty="0">
                <a:latin typeface="Arial"/>
                <a:cs typeface="Arial"/>
              </a:rPr>
              <a:t>Evaluating Internet Health Information.</a:t>
            </a:r>
          </a:p>
          <a:p>
            <a:endParaRPr lang="en-US" sz="1200" dirty="0">
              <a:latin typeface="Arial" charset="0"/>
            </a:endParaRPr>
          </a:p>
          <a:p>
            <a:r>
              <a:rPr lang="en-US" sz="1200" dirty="0">
                <a:latin typeface="Arial"/>
                <a:cs typeface="Arial"/>
              </a:rPr>
              <a:t>To help </a:t>
            </a:r>
            <a:r>
              <a:rPr lang="en-US" dirty="0">
                <a:latin typeface="Arial"/>
                <a:cs typeface="Arial"/>
              </a:rPr>
              <a:t>people</a:t>
            </a:r>
            <a:r>
              <a:rPr lang="en-US" sz="1200" dirty="0">
                <a:latin typeface="Arial"/>
                <a:cs typeface="Arial"/>
              </a:rPr>
              <a:t> better understand the importance of evaluating </a:t>
            </a:r>
            <a:r>
              <a:rPr lang="en-US" dirty="0">
                <a:latin typeface="Arial"/>
                <a:cs typeface="Arial"/>
              </a:rPr>
              <a:t>internet</a:t>
            </a:r>
            <a:r>
              <a:rPr lang="en-US" sz="1200" dirty="0">
                <a:latin typeface="Arial"/>
                <a:cs typeface="Arial"/>
              </a:rPr>
              <a:t> </a:t>
            </a:r>
            <a:r>
              <a:rPr lang="en-US" dirty="0">
                <a:latin typeface="Arial"/>
                <a:cs typeface="Arial"/>
              </a:rPr>
              <a:t>health</a:t>
            </a:r>
            <a:r>
              <a:rPr lang="en-US" sz="1200" dirty="0">
                <a:latin typeface="Arial"/>
                <a:cs typeface="Arial"/>
              </a:rPr>
              <a:t> information, our team has created </a:t>
            </a:r>
            <a:r>
              <a:rPr lang="en-US" dirty="0">
                <a:latin typeface="Arial"/>
                <a:cs typeface="Arial"/>
              </a:rPr>
              <a:t>this tutorial </a:t>
            </a:r>
            <a:r>
              <a:rPr lang="en-US" sz="1200" dirty="0">
                <a:latin typeface="Arial"/>
                <a:cs typeface="Arial"/>
              </a:rPr>
              <a:t>to pass some of </a:t>
            </a:r>
            <a:r>
              <a:rPr lang="en-US" dirty="0">
                <a:latin typeface="Arial"/>
                <a:cs typeface="Arial"/>
              </a:rPr>
              <a:t>our</a:t>
            </a:r>
            <a:r>
              <a:rPr lang="en-US" sz="1200" dirty="0">
                <a:latin typeface="Arial"/>
                <a:cs typeface="Arial"/>
              </a:rPr>
              <a:t> expertise to </a:t>
            </a:r>
            <a:r>
              <a:rPr lang="en-US" dirty="0">
                <a:latin typeface="Arial"/>
                <a:cs typeface="Arial"/>
              </a:rPr>
              <a:t>others</a:t>
            </a:r>
            <a:r>
              <a:rPr lang="en-US" sz="1200" dirty="0">
                <a:latin typeface="Arial"/>
                <a:cs typeface="Arial"/>
              </a:rPr>
              <a:t>. </a:t>
            </a:r>
          </a:p>
          <a:p>
            <a:endParaRPr lang="en-US" sz="1200" dirty="0">
              <a:latin typeface="Arial" charset="0"/>
            </a:endParaRPr>
          </a:p>
          <a:p>
            <a:r>
              <a:rPr lang="en-US" sz="1200" dirty="0">
                <a:latin typeface="Arial"/>
                <a:cs typeface="Arial"/>
              </a:rPr>
              <a:t>Y</a:t>
            </a:r>
            <a:r>
              <a:rPr lang="en-US" sz="1200" dirty="0"/>
              <a:t>ou can download a version of the tutorial for use when no </a:t>
            </a:r>
            <a:r>
              <a:rPr lang="en-US" dirty="0"/>
              <a:t>internet</a:t>
            </a:r>
            <a:r>
              <a:rPr lang="en-US" sz="1200" dirty="0"/>
              <a:t> connection is available: https://medlineplus.gov/webeval/webeval.html</a:t>
            </a:r>
            <a:endParaRPr lang="en-US" sz="1200" dirty="0">
              <a:latin typeface="Arial" charset="0"/>
            </a:endParaRPr>
          </a:p>
        </p:txBody>
      </p:sp>
    </p:spTree>
    <p:extLst>
      <p:ext uri="{BB962C8B-B14F-4D97-AF65-F5344CB8AC3E}">
        <p14:creationId xmlns:p14="http://schemas.microsoft.com/office/powerpoint/2010/main" val="3693931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1708F12-1D89-4E30-A8E2-B455152CA572}" type="slidenum">
              <a:rPr lang="en-US" smtClean="0"/>
              <a:pPr/>
              <a:t>56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400" dirty="0">
                <a:latin typeface="Arial"/>
                <a:cs typeface="Arial"/>
              </a:rPr>
              <a:t>Other organizations have also created some great content to help people evaluate health information on the web. </a:t>
            </a:r>
          </a:p>
          <a:p>
            <a:endParaRPr lang="en-US" sz="1400" dirty="0">
              <a:latin typeface="Arial" charset="0"/>
            </a:endParaRPr>
          </a:p>
          <a:p>
            <a:r>
              <a:rPr lang="en-US" sz="1400" dirty="0">
                <a:latin typeface="Arial" charset="0"/>
              </a:rPr>
              <a:t>We’ve collected these into a topic page titled - Evaluating Health Information. </a:t>
            </a:r>
          </a:p>
          <a:p>
            <a:endParaRPr lang="en-US" sz="1400" dirty="0">
              <a:latin typeface="Arial" charset="0"/>
            </a:endParaRPr>
          </a:p>
        </p:txBody>
      </p:sp>
    </p:spTree>
    <p:extLst>
      <p:ext uri="{BB962C8B-B14F-4D97-AF65-F5344CB8AC3E}">
        <p14:creationId xmlns:p14="http://schemas.microsoft.com/office/powerpoint/2010/main" val="4218005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 that MedlinePlus is often used by health professionals as well as consumers for its plain language information about drugs and supplements.</a:t>
            </a:r>
          </a:p>
          <a:p>
            <a:endParaRPr lang="en-US" dirty="0"/>
          </a:p>
          <a:p>
            <a:r>
              <a:rPr lang="en-US" dirty="0"/>
              <a:t>MedlinePlus includes information about:</a:t>
            </a:r>
          </a:p>
          <a:p>
            <a:pPr marL="171450" indent="-171450">
              <a:buFont typeface="Arial" panose="020B0604020202020204" pitchFamily="34" charset="0"/>
              <a:buChar char="•"/>
            </a:pPr>
            <a:r>
              <a:rPr lang="en-US" dirty="0"/>
              <a:t>Prescribed medications</a:t>
            </a:r>
          </a:p>
          <a:p>
            <a:pPr marL="171450" indent="-171450">
              <a:buFont typeface="Arial" panose="020B0604020202020204" pitchFamily="34" charset="0"/>
              <a:buChar char="•"/>
            </a:pPr>
            <a:r>
              <a:rPr lang="en-US" dirty="0"/>
              <a:t>Over-the-counter (OTC) drugs</a:t>
            </a:r>
          </a:p>
          <a:p>
            <a:pPr marL="171450" indent="-171450">
              <a:buFont typeface="Arial" panose="020B0604020202020204" pitchFamily="34" charset="0"/>
              <a:buChar char="•"/>
            </a:pPr>
            <a:r>
              <a:rPr lang="en-US" dirty="0"/>
              <a:t>Supplements</a:t>
            </a:r>
          </a:p>
          <a:p>
            <a:pPr marL="171450" indent="-171450">
              <a:buFont typeface="Arial" panose="020B0604020202020204" pitchFamily="34" charset="0"/>
              <a:buChar char="•"/>
            </a:pPr>
            <a:r>
              <a:rPr lang="en-US" dirty="0"/>
              <a:t>Herbs, and</a:t>
            </a:r>
          </a:p>
          <a:p>
            <a:pPr marL="171450" indent="-171450">
              <a:buFont typeface="Arial" panose="020B0604020202020204" pitchFamily="34" charset="0"/>
              <a:buChar char="•"/>
            </a:pPr>
            <a:r>
              <a:rPr lang="en-US" dirty="0"/>
              <a:t>Pharmacogenomic information</a:t>
            </a:r>
          </a:p>
          <a:p>
            <a:endParaRPr lang="en-US" dirty="0"/>
          </a:p>
          <a:p>
            <a:pPr algn="l">
              <a:buFont typeface="Arial" panose="020B0604020202020204" pitchFamily="34" charset="0"/>
              <a:buNone/>
            </a:pPr>
            <a:r>
              <a:rPr lang="en-US" b="0" i="0" dirty="0">
                <a:solidFill>
                  <a:srgbClr val="353432"/>
                </a:solidFill>
                <a:effectLst/>
                <a:latin typeface="Helvetica Neue"/>
              </a:rPr>
              <a:t>MedlinePlus licenses drug information from the AHFS Consumer Medication Information. (AHFS is the </a:t>
            </a:r>
            <a:r>
              <a:rPr lang="en-US" b="0" i="0" dirty="0">
                <a:solidFill>
                  <a:srgbClr val="202124"/>
                </a:solidFill>
                <a:effectLst/>
                <a:latin typeface="Roboto" panose="02000000000000000000" pitchFamily="2" charset="0"/>
              </a:rPr>
              <a:t>American Hospital Formulary Service, and the product is created with ASHP – the </a:t>
            </a:r>
            <a:r>
              <a:rPr lang="en-US" b="0" i="0" dirty="0">
                <a:solidFill>
                  <a:srgbClr val="202124"/>
                </a:solidFill>
                <a:effectLst/>
                <a:latin typeface="Google Sans"/>
              </a:rPr>
              <a:t>American Society of Health System Pharmacists</a:t>
            </a:r>
            <a:r>
              <a:rPr lang="en-US" b="0" i="0" dirty="0">
                <a:solidFill>
                  <a:srgbClr val="202124"/>
                </a:solidFill>
                <a:effectLst/>
                <a:latin typeface="Roboto" panose="02000000000000000000" pitchFamily="2" charset="0"/>
              </a:rPr>
              <a:t>).</a:t>
            </a:r>
            <a:endParaRPr lang="en-US" b="0" i="0" dirty="0">
              <a:solidFill>
                <a:srgbClr val="353432"/>
              </a:solidFill>
              <a:effectLst/>
              <a:latin typeface="Helvetica Neue"/>
            </a:endParaRPr>
          </a:p>
          <a:p>
            <a:pPr algn="l">
              <a:buFont typeface="Arial" panose="020B0604020202020204" pitchFamily="34" charset="0"/>
              <a:buNone/>
            </a:pPr>
            <a:r>
              <a:rPr lang="en-US" b="0" i="0" dirty="0">
                <a:solidFill>
                  <a:srgbClr val="353432"/>
                </a:solidFill>
                <a:effectLst/>
                <a:latin typeface="Helvetica Neue"/>
              </a:rPr>
              <a:t>Supplement information comes from a variety of sources. </a:t>
            </a:r>
          </a:p>
          <a:p>
            <a:pPr algn="l">
              <a:buFont typeface="Arial" panose="020B0604020202020204" pitchFamily="34" charset="0"/>
              <a:buNone/>
            </a:pPr>
            <a:endParaRPr lang="en-US" b="0" i="0" dirty="0">
              <a:solidFill>
                <a:srgbClr val="353432"/>
              </a:solidFill>
              <a:effectLst/>
              <a:latin typeface="Helvetica Neue"/>
            </a:endParaRPr>
          </a:p>
          <a:p>
            <a:pPr algn="l">
              <a:buFont typeface="Arial" panose="020B0604020202020204" pitchFamily="34" charset="0"/>
              <a:buNone/>
            </a:pPr>
            <a:r>
              <a:rPr lang="en-US" b="0" i="0" dirty="0">
                <a:solidFill>
                  <a:srgbClr val="353432"/>
                </a:solidFill>
                <a:effectLst/>
                <a:latin typeface="Helvetica Neue"/>
              </a:rPr>
              <a:t>Some is licensed from the Natural Medicines Comprehensive Database Consumer Version. </a:t>
            </a:r>
            <a:r>
              <a:rPr lang="en-US" b="0" i="0" u="none" strike="noStrike" dirty="0">
                <a:solidFill>
                  <a:srgbClr val="2E4E74"/>
                </a:solidFill>
                <a:effectLst/>
                <a:latin typeface="Helvetica Neue"/>
              </a:rPr>
              <a:t>Read their specific editorial principles and process: https://naturalmedicines.therapeuticresearch.com/about-us/editorial-principles-and-process.aspx</a:t>
            </a:r>
          </a:p>
          <a:p>
            <a:pPr algn="l">
              <a:buFont typeface="Arial" panose="020B0604020202020204" pitchFamily="34" charset="0"/>
              <a:buNone/>
            </a:pPr>
            <a:br>
              <a:rPr lang="en-US" b="1" i="0" dirty="0">
                <a:solidFill>
                  <a:srgbClr val="353432"/>
                </a:solidFill>
                <a:effectLst/>
                <a:latin typeface="Helvetica Neue"/>
              </a:rPr>
            </a:br>
            <a:r>
              <a:rPr lang="en-US" b="1" i="0" dirty="0">
                <a:solidFill>
                  <a:srgbClr val="353432"/>
                </a:solidFill>
                <a:effectLst/>
                <a:latin typeface="Helvetica Neue"/>
              </a:rPr>
              <a:t>You can use MedlinePlus to answer questions about a drug's:</a:t>
            </a:r>
            <a:endParaRPr lang="en-US" b="0" i="0" dirty="0">
              <a:solidFill>
                <a:srgbClr val="353432"/>
              </a:solidFill>
              <a:effectLst/>
              <a:latin typeface="Helvetica Neue"/>
            </a:endParaRPr>
          </a:p>
          <a:p>
            <a:pPr marL="171450" indent="-171450">
              <a:buFont typeface="Arial"/>
              <a:buChar char="•"/>
            </a:pPr>
            <a:r>
              <a:rPr lang="en-US" b="0" i="0" dirty="0">
                <a:solidFill>
                  <a:srgbClr val="353432"/>
                </a:solidFill>
                <a:effectLst/>
                <a:latin typeface="Helvetica Neue"/>
              </a:rPr>
              <a:t>Usage and </a:t>
            </a:r>
            <a:r>
              <a:rPr lang="en-US" dirty="0">
                <a:solidFill>
                  <a:srgbClr val="353432"/>
                </a:solidFill>
                <a:latin typeface="Helvetica Neue"/>
              </a:rPr>
              <a:t>effectiveness</a:t>
            </a:r>
          </a:p>
          <a:p>
            <a:pPr marL="171450" indent="-171450">
              <a:buFont typeface="Arial"/>
              <a:buChar char="•"/>
            </a:pPr>
            <a:r>
              <a:rPr lang="en-US" dirty="0">
                <a:solidFill>
                  <a:srgbClr val="353432"/>
                </a:solidFill>
                <a:latin typeface="Helvetica Neue"/>
              </a:rPr>
              <a:t>Side</a:t>
            </a:r>
            <a:r>
              <a:rPr lang="en-US" b="0" i="0" dirty="0">
                <a:solidFill>
                  <a:srgbClr val="353432"/>
                </a:solidFill>
                <a:effectLst/>
                <a:latin typeface="Helvetica Neue"/>
              </a:rPr>
              <a:t> </a:t>
            </a:r>
            <a:r>
              <a:rPr lang="en-US" dirty="0">
                <a:solidFill>
                  <a:srgbClr val="353432"/>
                </a:solidFill>
                <a:latin typeface="Helvetica Neue"/>
              </a:rPr>
              <a:t>effects</a:t>
            </a:r>
            <a:endParaRPr lang="en-US" dirty="0">
              <a:solidFill>
                <a:srgbClr val="000000"/>
              </a:solidFill>
              <a:latin typeface="Calibri" panose="020F0502020204030204"/>
              <a:ea typeface="Calibri" panose="020F0502020204030204"/>
              <a:cs typeface="Calibri" panose="020F0502020204030204"/>
            </a:endParaRPr>
          </a:p>
          <a:p>
            <a:pPr marL="171450" indent="-171450">
              <a:buFont typeface="Arial"/>
              <a:buChar char="•"/>
            </a:pPr>
            <a:r>
              <a:rPr lang="en-US" dirty="0">
                <a:solidFill>
                  <a:srgbClr val="353432"/>
                </a:solidFill>
                <a:latin typeface="Helvetica Neue"/>
              </a:rPr>
              <a:t>Safety</a:t>
            </a:r>
            <a:r>
              <a:rPr lang="en-US" b="0" i="0" dirty="0">
                <a:solidFill>
                  <a:srgbClr val="353432"/>
                </a:solidFill>
                <a:effectLst/>
                <a:latin typeface="Helvetica Neue"/>
              </a:rPr>
              <a:t> precautions and interactions</a:t>
            </a:r>
            <a:endParaRPr lang="en-US" b="0" i="0" dirty="0">
              <a:solidFill>
                <a:srgbClr val="000000"/>
              </a:solidFill>
              <a:effectLst/>
              <a:latin typeface="Calibri" panose="020F0502020204030204"/>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0A39C0A-C793-4372-962D-3E4173FA06F6}" type="slidenum">
              <a:rPr lang="en-US" smtClean="0"/>
              <a:t>57</a:t>
            </a:fld>
            <a:endParaRPr lang="en-US"/>
          </a:p>
        </p:txBody>
      </p:sp>
      <p:sp>
        <p:nvSpPr>
          <p:cNvPr id="5" name="Date Placeholder 4">
            <a:extLst>
              <a:ext uri="{FF2B5EF4-FFF2-40B4-BE49-F238E27FC236}">
                <a16:creationId xmlns:a16="http://schemas.microsoft.com/office/drawing/2014/main" id="{844C4CAF-F66B-41AC-9A1A-46FCB146862D}"/>
              </a:ext>
            </a:extLst>
          </p:cNvPr>
          <p:cNvSpPr>
            <a:spLocks noGrp="1"/>
          </p:cNvSpPr>
          <p:nvPr>
            <p:ph type="dt" idx="1"/>
          </p:nvPr>
        </p:nvSpPr>
        <p:spPr/>
        <p:txBody>
          <a:bodyPr/>
          <a:lstStyle/>
          <a:p>
            <a:fld id="{CB671D14-7640-4B37-B47F-42EC980D8E75}" type="datetime1">
              <a:rPr lang="en-US" smtClean="0"/>
              <a:t>12/13/2024</a:t>
            </a:fld>
            <a:endParaRPr lang="en-US"/>
          </a:p>
        </p:txBody>
      </p:sp>
    </p:spTree>
    <p:extLst>
      <p:ext uri="{BB962C8B-B14F-4D97-AF65-F5344CB8AC3E}">
        <p14:creationId xmlns:p14="http://schemas.microsoft.com/office/powerpoint/2010/main" val="2556613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explore the drug information in MedlinePlus, let’s do a little exercise.</a:t>
            </a:r>
          </a:p>
          <a:p>
            <a:endParaRPr lang="en-US" dirty="0"/>
          </a:p>
          <a:p>
            <a:r>
              <a:rPr lang="en-US" dirty="0"/>
              <a:t>I found that Tylenol PM helps me get to sleep, so I looked at the ingredients.</a:t>
            </a:r>
          </a:p>
          <a:p>
            <a:r>
              <a:rPr lang="en-US" dirty="0"/>
              <a:t>In addition to the analgesic, I see diphenhydramine listed.</a:t>
            </a:r>
          </a:p>
          <a:p>
            <a:endParaRPr lang="en-US" dirty="0"/>
          </a:p>
          <a:p>
            <a:r>
              <a:rPr lang="en-US" dirty="0"/>
              <a:t>Please go to MedlinePlus.gov, and see if you can tell me:</a:t>
            </a:r>
          </a:p>
          <a:p>
            <a:endParaRPr lang="en-US" dirty="0"/>
          </a:p>
          <a:p>
            <a:r>
              <a:rPr lang="en-US" dirty="0"/>
              <a:t>What is </a:t>
            </a:r>
            <a:r>
              <a:rPr lang="en-US" b="1" dirty="0"/>
              <a:t>diphenhydramine</a:t>
            </a:r>
            <a:r>
              <a:rPr lang="en-US" dirty="0"/>
              <a:t>?</a:t>
            </a:r>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58</a:t>
            </a:fld>
            <a:endParaRPr lang="en-US"/>
          </a:p>
        </p:txBody>
      </p:sp>
    </p:spTree>
    <p:extLst>
      <p:ext uri="{BB962C8B-B14F-4D97-AF65-F5344CB8AC3E}">
        <p14:creationId xmlns:p14="http://schemas.microsoft.com/office/powerpoint/2010/main" val="842848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MedlinePlus record, you may have found this description:</a:t>
            </a:r>
          </a:p>
          <a:p>
            <a:endParaRPr lang="en-US" dirty="0"/>
          </a:p>
          <a:p>
            <a:r>
              <a:rPr lang="en-US" b="0" i="0" dirty="0">
                <a:solidFill>
                  <a:srgbClr val="444444"/>
                </a:solidFill>
                <a:effectLst/>
                <a:latin typeface="Lucida Grande"/>
              </a:rPr>
              <a:t>“Diphenhydramine is used to relieve red, irritated, itchy, watery eyes; sneezing; and runny nose caused by hay fever, allergies, or the common cold. Diphenhydramine is also used to relieve cough caused by minor throat or airway irritation. Diphenhydramine is also used to prevent and treat motion sickness, and to treat insomnia (difficulty falling asleep or staying asleep).”</a:t>
            </a:r>
          </a:p>
          <a:p>
            <a:endParaRPr lang="en-US" dirty="0"/>
          </a:p>
          <a:p>
            <a:r>
              <a:rPr lang="en-US" dirty="0"/>
              <a:t>Diphenhydramine is used to treat a variety of symptoms.</a:t>
            </a:r>
          </a:p>
          <a:p>
            <a:r>
              <a:rPr lang="en-US" dirty="0"/>
              <a:t>Look at the brand names that diphenhydramine is sold under. I recognize Benadryl. I also recognize Unisom. </a:t>
            </a:r>
          </a:p>
          <a:p>
            <a:r>
              <a:rPr lang="en-US" dirty="0"/>
              <a:t>I did not know that they were the same thing!</a:t>
            </a:r>
          </a:p>
          <a:p>
            <a:endParaRPr lang="en-US" dirty="0"/>
          </a:p>
          <a:p>
            <a:r>
              <a:rPr lang="en-US" dirty="0"/>
              <a:t>So that was just a quick example of using MedlinePlus to find fast but authoritative and easy-to-read answers to health questions.</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59</a:t>
            </a:fld>
            <a:endParaRPr lang="en-US"/>
          </a:p>
        </p:txBody>
      </p:sp>
    </p:spTree>
    <p:extLst>
      <p:ext uri="{BB962C8B-B14F-4D97-AF65-F5344CB8AC3E}">
        <p14:creationId xmlns:p14="http://schemas.microsoft.com/office/powerpoint/2010/main" val="340502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Again, PubMed is a database of citations, not a database of full-text articles.</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However, more than 75% of PubMed citations include links to help you access the full text.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For articles published in the last 10 years, more than 95% of citations have links to full text.</a:t>
            </a: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than half are links</a:t>
            </a:r>
            <a:r>
              <a:rPr lang="en-US" dirty="0"/>
              <a:t> </a:t>
            </a:r>
            <a:r>
              <a:rPr lang="en-US" sz="1200" kern="1200" dirty="0">
                <a:solidFill>
                  <a:schemeClr val="tx1"/>
                </a:solidFill>
                <a:effectLst/>
                <a:latin typeface="+mn-lt"/>
                <a:ea typeface="+mn-ea"/>
                <a:cs typeface="+mn-cs"/>
              </a:rPr>
              <a:t>to FREE full text.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Some link to the journal publisher, which may require a subscription or one-time fee.</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available, PubMed citations will link to the full text in PubMed Central (or PMC), which is NLM's free full-text repository.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library can also add links from PubMed to your library’s subscriptions. Use the link to PubMed from your library’s webpage to activate those links.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_________________________________________________________________________</a:t>
            </a:r>
            <a:endParaRPr lang="en-US" sz="105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[More about PMC for research audiences: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Under the NIH Public Access Policy, adopted in 2008, publications whose research was supported by a National Institutes of Health grant must be made available to the public.</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comply with this policy, authors deposit their manuscripts in PMC, ensuring that the public can access the results of the research paid for by taxpayer money.</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Journals and publishers also deposit content to PMC, and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NLM adds content to PMC through a variety of digitization projects.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In addition, PubMed Central currently has preprints on research that has been funded by the National Institutes of Health. Preprints are research results that have not yet been peer reviewed or published.]</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8934926-C686-4023-8DF6-3AEFF76CC816}" type="slidenum">
              <a:rPr lang="en-US" smtClean="0"/>
              <a:t>6</a:t>
            </a:fld>
            <a:endParaRPr lang="en-US"/>
          </a:p>
        </p:txBody>
      </p:sp>
      <p:sp>
        <p:nvSpPr>
          <p:cNvPr id="5" name="Date Placeholder 4">
            <a:extLst>
              <a:ext uri="{FF2B5EF4-FFF2-40B4-BE49-F238E27FC236}">
                <a16:creationId xmlns:a16="http://schemas.microsoft.com/office/drawing/2014/main" id="{0205DD1A-27DF-498F-BA5E-D4E22E289B06}"/>
              </a:ext>
            </a:extLst>
          </p:cNvPr>
          <p:cNvSpPr>
            <a:spLocks noGrp="1"/>
          </p:cNvSpPr>
          <p:nvPr>
            <p:ph type="dt" idx="1"/>
          </p:nvPr>
        </p:nvSpPr>
        <p:spPr/>
        <p:txBody>
          <a:bodyPr/>
          <a:lstStyle/>
          <a:p>
            <a:fld id="{AF8CD922-0745-4D46-B013-C3E731971BF5}" type="datetime1">
              <a:rPr lang="en-US" smtClean="0"/>
              <a:t>12/13/2024</a:t>
            </a:fld>
            <a:endParaRPr lang="en-US"/>
          </a:p>
        </p:txBody>
      </p:sp>
    </p:spTree>
    <p:extLst>
      <p:ext uri="{BB962C8B-B14F-4D97-AF65-F5344CB8AC3E}">
        <p14:creationId xmlns:p14="http://schemas.microsoft.com/office/powerpoint/2010/main" val="510307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leave the topic of MedlinePlus, you may also want to know that MedlinePlus can be made available from patient portals and electronic health record systems.</a:t>
            </a:r>
          </a:p>
          <a:p>
            <a:r>
              <a:rPr lang="en-US" dirty="0"/>
              <a:t>If you find yourself working in a medical setting with an IT system, look for MedlinePlus embedded in your system. If it’s not there, tell your IT staff that it can be integrated into your system easily and for free.</a:t>
            </a:r>
          </a:p>
          <a:p>
            <a:endParaRPr lang="en-US" dirty="0"/>
          </a:p>
          <a:p>
            <a:endParaRPr lang="en-US" dirty="0"/>
          </a:p>
        </p:txBody>
      </p:sp>
      <p:sp>
        <p:nvSpPr>
          <p:cNvPr id="4" name="Slide Number Placeholder 3"/>
          <p:cNvSpPr>
            <a:spLocks noGrp="1"/>
          </p:cNvSpPr>
          <p:nvPr>
            <p:ph type="sldNum" sz="quarter" idx="10"/>
          </p:nvPr>
        </p:nvSpPr>
        <p:spPr/>
        <p:txBody>
          <a:bodyPr/>
          <a:lstStyle/>
          <a:p>
            <a:fld id="{35ED47A9-397C-4984-A11C-E8CCA2DD8B3C}" type="slidenum">
              <a:rPr lang="en-US" smtClean="0"/>
              <a:pPr/>
              <a:t>60</a:t>
            </a:fld>
            <a:endParaRPr lang="en-US" dirty="0"/>
          </a:p>
        </p:txBody>
      </p:sp>
    </p:spTree>
    <p:extLst>
      <p:ext uri="{BB962C8B-B14F-4D97-AF65-F5344CB8AC3E}">
        <p14:creationId xmlns:p14="http://schemas.microsoft.com/office/powerpoint/2010/main" val="14737518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pt_sansregular"/>
              </a:rPr>
              <a:t>The next resource we’d like to show you from the National Library of Medicine is </a:t>
            </a:r>
            <a:r>
              <a:rPr lang="en-US" b="0" i="0" dirty="0" err="1">
                <a:solidFill>
                  <a:srgbClr val="222222"/>
                </a:solidFill>
                <a:effectLst/>
                <a:latin typeface="pt_sansregular"/>
              </a:rPr>
              <a:t>DailyMed</a:t>
            </a:r>
            <a:r>
              <a:rPr lang="en-US" b="0" i="0" dirty="0">
                <a:solidFill>
                  <a:srgbClr val="222222"/>
                </a:solidFill>
                <a:effectLst/>
                <a:latin typeface="pt_sansregular"/>
              </a:rPr>
              <a:t>.</a:t>
            </a:r>
          </a:p>
          <a:p>
            <a:endParaRPr lang="en-US" b="0" i="0" dirty="0">
              <a:solidFill>
                <a:srgbClr val="222222"/>
              </a:solidFill>
              <a:effectLst/>
              <a:latin typeface="pt_sansregular"/>
            </a:endParaRPr>
          </a:p>
          <a:p>
            <a:r>
              <a:rPr lang="en-US" b="0" i="0" dirty="0">
                <a:solidFill>
                  <a:srgbClr val="222222"/>
                </a:solidFill>
                <a:effectLst/>
                <a:latin typeface="pt_sansregular"/>
              </a:rPr>
              <a:t>The </a:t>
            </a:r>
            <a:r>
              <a:rPr lang="en-US" b="0" i="0" dirty="0" err="1">
                <a:solidFill>
                  <a:srgbClr val="222222"/>
                </a:solidFill>
                <a:effectLst/>
                <a:latin typeface="pt_sansregular"/>
              </a:rPr>
              <a:t>DailyMed</a:t>
            </a:r>
            <a:r>
              <a:rPr lang="en-US" b="0" i="0" dirty="0">
                <a:solidFill>
                  <a:srgbClr val="222222"/>
                </a:solidFill>
                <a:effectLst/>
                <a:latin typeface="pt_sansregular"/>
              </a:rPr>
              <a:t> database contains labeling for drugs and some medical devices that have been submitted to the </a:t>
            </a:r>
            <a:r>
              <a:rPr lang="en-US" b="0" i="0" u="sng" dirty="0">
                <a:solidFill>
                  <a:srgbClr val="1D86BB"/>
                </a:solidFill>
                <a:effectLst/>
                <a:latin typeface="pt_sansregular"/>
                <a:hlinkClick r:id="rId3" tooltip="U.S. Food and Drug Administration"/>
              </a:rPr>
              <a:t>Food and Drug Administration</a:t>
            </a:r>
            <a:r>
              <a:rPr lang="en-US" b="0" i="0" dirty="0">
                <a:solidFill>
                  <a:srgbClr val="222222"/>
                </a:solidFill>
                <a:effectLst/>
                <a:latin typeface="pt_sansregular"/>
              </a:rPr>
              <a:t> (FDA) by the manufacturers.</a:t>
            </a:r>
          </a:p>
          <a:p>
            <a:endParaRPr lang="en-US" b="0" i="0" dirty="0">
              <a:solidFill>
                <a:srgbClr val="222222"/>
              </a:solidFill>
              <a:effectLst/>
              <a:latin typeface="pt_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pt_sansregular"/>
              </a:rPr>
              <a:t>[</a:t>
            </a:r>
            <a:r>
              <a:rPr lang="en-US" dirty="0">
                <a:solidFill>
                  <a:srgbClr val="C00000"/>
                </a:solidFill>
                <a:effectLst>
                  <a:outerShdw blurRad="50800" dist="38100" dir="2700000" algn="tl" rotWithShape="0">
                    <a:prstClr val="black">
                      <a:alpha val="40000"/>
                    </a:prstClr>
                  </a:outerShdw>
                </a:effectLst>
              </a:rPr>
              <a:t>https://dailymed.nlm.nih.gov/]</a:t>
            </a:r>
          </a:p>
          <a:p>
            <a:endParaRPr lang="en-US" b="0" i="0" dirty="0">
              <a:solidFill>
                <a:srgbClr val="222222"/>
              </a:solidFill>
              <a:effectLst/>
              <a:latin typeface="pt_sansregular"/>
            </a:endParaRPr>
          </a:p>
          <a:p>
            <a:endParaRPr lang="en-US" b="0" i="0" dirty="0">
              <a:solidFill>
                <a:srgbClr val="222222"/>
              </a:solidFill>
              <a:effectLst/>
              <a:latin typeface="pt_sansregular"/>
            </a:endParaRP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61</a:t>
            </a:fld>
            <a:endParaRPr lang="en-US"/>
          </a:p>
        </p:txBody>
      </p:sp>
    </p:spTree>
    <p:extLst>
      <p:ext uri="{BB962C8B-B14F-4D97-AF65-F5344CB8AC3E}">
        <p14:creationId xmlns:p14="http://schemas.microsoft.com/office/powerpoint/2010/main" val="27534393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for drugs by brand name, generic name, NDC code, drug class – just about any way you can think of searching for a drug.</a:t>
            </a:r>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62</a:t>
            </a:fld>
            <a:endParaRPr lang="en-US"/>
          </a:p>
        </p:txBody>
      </p:sp>
    </p:spTree>
    <p:extLst>
      <p:ext uri="{BB962C8B-B14F-4D97-AF65-F5344CB8AC3E}">
        <p14:creationId xmlns:p14="http://schemas.microsoft.com/office/powerpoint/2010/main" val="26785164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53432"/>
                </a:solidFill>
                <a:effectLst/>
                <a:latin typeface="Helvetica Neue"/>
              </a:rPr>
              <a:t>Labels are submitted by the manufacturers, which means that the same drug can have multiple labels if it is produced by multiple manufacturers. For example, the different brands of ibuprofen that you can choose from at the grocery store all have separate and different FDA labels. </a:t>
            </a:r>
          </a:p>
          <a:p>
            <a:endParaRPr lang="en-US" b="0" i="0" dirty="0">
              <a:solidFill>
                <a:srgbClr val="353432"/>
              </a:solidFill>
              <a:effectLst/>
              <a:latin typeface="Helvetica Neue"/>
            </a:endParaRPr>
          </a:p>
          <a:p>
            <a:r>
              <a:rPr lang="en-US" b="0" i="0" dirty="0">
                <a:solidFill>
                  <a:srgbClr val="353432"/>
                </a:solidFill>
                <a:effectLst/>
                <a:latin typeface="Helvetica Neue"/>
              </a:rPr>
              <a:t>Here we’ve done a search for Tylenol PM and we get </a:t>
            </a:r>
            <a:r>
              <a:rPr lang="en-US" dirty="0">
                <a:solidFill>
                  <a:srgbClr val="353432"/>
                </a:solidFill>
                <a:latin typeface="Helvetica Neue"/>
              </a:rPr>
              <a:t>7 </a:t>
            </a:r>
            <a:r>
              <a:rPr lang="en-US" b="0" i="0" dirty="0">
                <a:solidFill>
                  <a:srgbClr val="353432"/>
                </a:solidFill>
                <a:effectLst/>
                <a:latin typeface="Helvetica Neue"/>
              </a:rPr>
              <a:t>results. There is regular and extra strength, and there are different packagers.</a:t>
            </a:r>
            <a:endParaRPr lang="en-US" b="0" i="0" dirty="0">
              <a:solidFill>
                <a:srgbClr val="222222"/>
              </a:solidFill>
              <a:effectLst/>
              <a:latin typeface="pt_sansregular"/>
            </a:endParaRPr>
          </a:p>
          <a:p>
            <a:endParaRPr lang="en-US" dirty="0"/>
          </a:p>
          <a:p>
            <a:r>
              <a:rPr lang="en-US" dirty="0"/>
              <a:t>Let’s take a quick look at the Tylenol PM extra strength tablet, packaged by Jones Healthcare Group.</a:t>
            </a:r>
          </a:p>
          <a:p>
            <a:endParaRPr lang="en-US" dirty="0"/>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63</a:t>
            </a:fld>
            <a:endParaRPr lang="en-US"/>
          </a:p>
        </p:txBody>
      </p:sp>
    </p:spTree>
    <p:extLst>
      <p:ext uri="{BB962C8B-B14F-4D97-AF65-F5344CB8AC3E}">
        <p14:creationId xmlns:p14="http://schemas.microsoft.com/office/powerpoint/2010/main" val="4294930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drug label has LOTS of information, and I could probably spend an hour just talking about drug labels.</a:t>
            </a:r>
          </a:p>
          <a:p>
            <a:r>
              <a:rPr lang="en-US" dirty="0"/>
              <a:t>So, for now, I’ll simply encourage you to take a look at </a:t>
            </a:r>
            <a:r>
              <a:rPr lang="en-US" dirty="0" err="1"/>
              <a:t>DailyMed</a:t>
            </a:r>
            <a:r>
              <a:rPr lang="en-US" dirty="0"/>
              <a:t> and see what you can learn about a drug you are interested in.</a:t>
            </a:r>
          </a:p>
          <a:p>
            <a:endParaRPr lang="en-US" dirty="0"/>
          </a:p>
          <a:p>
            <a:r>
              <a:rPr lang="en-US" dirty="0"/>
              <a:t>Note that there is often a toggle between the consumer and professional-level information. Check for a link right below where it says, “Drug Label Information.”</a:t>
            </a:r>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64</a:t>
            </a:fld>
            <a:endParaRPr lang="en-US"/>
          </a:p>
        </p:txBody>
      </p:sp>
    </p:spTree>
    <p:extLst>
      <p:ext uri="{BB962C8B-B14F-4D97-AF65-F5344CB8AC3E}">
        <p14:creationId xmlns:p14="http://schemas.microsoft.com/office/powerpoint/2010/main" val="112211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You can use our product FAQs &amp; User Guides from our product homepages to get assistance with NLM products.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kern="1200" dirty="0">
                <a:solidFill>
                  <a:schemeClr val="tx1"/>
                </a:solidFill>
                <a:effectLst/>
                <a:latin typeface="+mn-lt"/>
                <a:ea typeface="+mn-ea"/>
                <a:cs typeface="+mn-cs"/>
              </a:rPr>
              <a:t>Also, at the bottom of every NLM webpage is a link to the NLM Support Center.</a:t>
            </a:r>
            <a:endParaRPr lang="en-US" sz="900" kern="1200" dirty="0">
              <a:solidFill>
                <a:schemeClr val="tx1"/>
              </a:solidFill>
              <a:effectLst/>
              <a:latin typeface="+mn-lt"/>
              <a:ea typeface="+mn-ea"/>
              <a:cs typeface="+mn-cs"/>
            </a:endParaRPr>
          </a:p>
          <a:p>
            <a:pPr marL="0" lvl="0" indent="0">
              <a:buFont typeface="Arial" panose="020B0604020202020204" pitchFamily="34" charset="0"/>
              <a:buNone/>
            </a:pPr>
            <a:endParaRPr lang="en-US" sz="1050" kern="1200" dirty="0">
              <a:solidFill>
                <a:schemeClr val="tx1"/>
              </a:solidFill>
              <a:effectLst/>
              <a:latin typeface="+mn-lt"/>
              <a:ea typeface="+mn-ea"/>
              <a:cs typeface="+mn-cs"/>
            </a:endParaRPr>
          </a:p>
          <a:p>
            <a:r>
              <a:rPr lang="en-US" dirty="0"/>
              <a:t>But your best resource to learn more about information resources for evidence-based practice is your librarian.</a:t>
            </a:r>
          </a:p>
          <a:p>
            <a:endParaRPr lang="en-US" dirty="0"/>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Medical and health sciences librarians are expert searchers, and </a:t>
            </a:r>
            <a:r>
              <a:rPr lang="en-US" dirty="0"/>
              <a:t>they curate</a:t>
            </a:r>
            <a:r>
              <a:rPr lang="en-US" sz="1200" kern="1200" dirty="0">
                <a:solidFill>
                  <a:schemeClr val="tx1"/>
                </a:solidFill>
                <a:effectLst/>
                <a:latin typeface="+mn-lt"/>
                <a:ea typeface="+mn-ea"/>
                <a:cs typeface="+mn-cs"/>
              </a:rPr>
              <a:t> resources </a:t>
            </a:r>
            <a:r>
              <a:rPr lang="en-US" dirty="0"/>
              <a:t>that are particularly</a:t>
            </a:r>
            <a:r>
              <a:rPr lang="en-US" sz="1200" kern="1200" dirty="0">
                <a:solidFill>
                  <a:schemeClr val="tx1"/>
                </a:solidFill>
                <a:effectLst/>
                <a:latin typeface="+mn-lt"/>
                <a:ea typeface="+mn-ea"/>
                <a:cs typeface="+mn-cs"/>
              </a:rPr>
              <a:t> useful to your institution.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Librarians can also help you access the full text of articles through your institutional subscriptions. They can help you find and access what you need.</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r>
              <a:rPr lang="en-US" sz="1200" kern="1200" dirty="0">
                <a:solidFill>
                  <a:schemeClr val="tx1"/>
                </a:solidFill>
                <a:effectLst/>
                <a:latin typeface="+mn-lt"/>
                <a:ea typeface="+mn-ea"/>
                <a:cs typeface="+mn-cs"/>
              </a:rPr>
              <a:t>Thanks for your interest in the National Library of Medicine resources, and thank you for your feedback to help us improve.</a:t>
            </a:r>
          </a:p>
          <a:p>
            <a:pPr marL="457200" lvl="1" indent="0">
              <a:buFont typeface="Arial" panose="020B0604020202020204" pitchFamily="34" charset="0"/>
              <a:buNone/>
            </a:pP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Insert information for your specific library here, including how you would like your users to reach out when they need help.]</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934926-C686-4023-8DF6-3AEFF76CC816}" type="slidenum">
              <a:rPr lang="en-US" smtClean="0"/>
              <a:t>65</a:t>
            </a:fld>
            <a:endParaRPr lang="en-US"/>
          </a:p>
        </p:txBody>
      </p:sp>
      <p:sp>
        <p:nvSpPr>
          <p:cNvPr id="5" name="Date Placeholder 4">
            <a:extLst>
              <a:ext uri="{FF2B5EF4-FFF2-40B4-BE49-F238E27FC236}">
                <a16:creationId xmlns:a16="http://schemas.microsoft.com/office/drawing/2014/main" id="{09830236-020E-4E29-B6F0-0CBB47A40489}"/>
              </a:ext>
            </a:extLst>
          </p:cNvPr>
          <p:cNvSpPr>
            <a:spLocks noGrp="1"/>
          </p:cNvSpPr>
          <p:nvPr>
            <p:ph type="dt" idx="1"/>
          </p:nvPr>
        </p:nvSpPr>
        <p:spPr/>
        <p:txBody>
          <a:bodyPr/>
          <a:lstStyle/>
          <a:p>
            <a:fld id="{8000065B-7918-4F3D-BFDD-023C2AC7E443}" type="datetime1">
              <a:rPr lang="en-US" smtClean="0"/>
              <a:t>12/13/2024</a:t>
            </a:fld>
            <a:endParaRPr lang="en-US"/>
          </a:p>
        </p:txBody>
      </p:sp>
    </p:spTree>
    <p:extLst>
      <p:ext uri="{BB962C8B-B14F-4D97-AF65-F5344CB8AC3E}">
        <p14:creationId xmlns:p14="http://schemas.microsoft.com/office/powerpoint/2010/main" val="953552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8C30F7CC-E99A-9B4E-A466-3BF0E5F4787E}" type="slidenum">
              <a:rPr lang="en-US" smtClean="0"/>
              <a:t>66</a:t>
            </a:fld>
            <a:endParaRPr lang="en-US"/>
          </a:p>
        </p:txBody>
      </p:sp>
      <p:sp>
        <p:nvSpPr>
          <p:cNvPr id="5" name="Date Placeholder 4">
            <a:extLst>
              <a:ext uri="{FF2B5EF4-FFF2-40B4-BE49-F238E27FC236}">
                <a16:creationId xmlns:a16="http://schemas.microsoft.com/office/drawing/2014/main" id="{C5C78DAC-C7F4-4937-84F0-089962EE881E}"/>
              </a:ext>
            </a:extLst>
          </p:cNvPr>
          <p:cNvSpPr>
            <a:spLocks noGrp="1"/>
          </p:cNvSpPr>
          <p:nvPr>
            <p:ph type="dt" idx="1"/>
          </p:nvPr>
        </p:nvSpPr>
        <p:spPr/>
        <p:txBody>
          <a:bodyPr/>
          <a:lstStyle/>
          <a:p>
            <a:fld id="{08E462AE-C534-4DCD-9AE6-5E28B9DA0AE5}" type="datetime1">
              <a:rPr lang="en-US" smtClean="0"/>
              <a:t>12/13/2024</a:t>
            </a:fld>
            <a:endParaRPr lang="en-US"/>
          </a:p>
        </p:txBody>
      </p:sp>
    </p:spTree>
    <p:extLst>
      <p:ext uri="{BB962C8B-B14F-4D97-AF65-F5344CB8AC3E}">
        <p14:creationId xmlns:p14="http://schemas.microsoft.com/office/powerpoint/2010/main" val="400920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encourage you to follow along with this presentation with your computer or phone.</a:t>
            </a:r>
          </a:p>
          <a:p>
            <a:pPr marL="171450" indent="-171450">
              <a:buFont typeface="Arial" panose="020B0604020202020204" pitchFamily="34" charset="0"/>
              <a:buChar char="•"/>
            </a:pPr>
            <a:r>
              <a:rPr lang="en-US" dirty="0"/>
              <a:t>Let’s start by taking a quick look at the PubMed homepage at pubmed.gov.</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most important thing is the search box.</a:t>
            </a:r>
          </a:p>
          <a:p>
            <a:pPr marL="171450" indent="-171450">
              <a:buFont typeface="Arial" panose="020B0604020202020204" pitchFamily="34" charset="0"/>
              <a:buChar char="•"/>
            </a:pPr>
            <a:r>
              <a:rPr lang="en-US" dirty="0"/>
              <a:t>However, there are resources and tools that you can find down the page.</a:t>
            </a:r>
          </a:p>
          <a:p>
            <a:pPr marL="628650" lvl="1" indent="-171450">
              <a:buFont typeface="Arial" panose="020B0604020202020204" pitchFamily="34" charset="0"/>
              <a:buChar char="•"/>
            </a:pPr>
            <a:r>
              <a:rPr lang="en-US" dirty="0"/>
              <a:t>For now [CLICK], note the “Learn” section, and specifically the FAQ &amp; User Guide link.</a:t>
            </a:r>
          </a:p>
          <a:p>
            <a:pPr marL="628650" lvl="1" indent="-171450">
              <a:buFont typeface="Arial" panose="020B0604020202020204" pitchFamily="34" charset="0"/>
              <a:buChar char="•"/>
            </a:pPr>
            <a:r>
              <a:rPr lang="en-US" dirty="0"/>
              <a:t>This link will take you to the PubMed User Guide, which includes detailed help documentation.</a:t>
            </a:r>
          </a:p>
          <a:p>
            <a:pPr marL="1085850" lvl="2" indent="-171450">
              <a:buFont typeface="Arial" panose="020B0604020202020204" pitchFamily="34" charset="0"/>
              <a:buChar char="•"/>
            </a:pPr>
            <a:r>
              <a:rPr lang="en-US" dirty="0"/>
              <a:t>The Frequently Asked Questions section at the top of the User Guide is especially useful, as it walks you through common PubMed tasks, including some that we won’t be covering today.</a:t>
            </a:r>
          </a:p>
          <a:p>
            <a:endParaRPr lang="en-US" dirty="0"/>
          </a:p>
        </p:txBody>
      </p:sp>
      <p:sp>
        <p:nvSpPr>
          <p:cNvPr id="4" name="Slide Number Placeholder 3"/>
          <p:cNvSpPr>
            <a:spLocks noGrp="1"/>
          </p:cNvSpPr>
          <p:nvPr>
            <p:ph type="sldNum" sz="quarter" idx="5"/>
          </p:nvPr>
        </p:nvSpPr>
        <p:spPr/>
        <p:txBody>
          <a:bodyPr/>
          <a:lstStyle/>
          <a:p>
            <a:fld id="{F8934926-C686-4023-8DF6-3AEFF76CC816}" type="slidenum">
              <a:rPr lang="en-US" smtClean="0"/>
              <a:t>7</a:t>
            </a:fld>
            <a:endParaRPr lang="en-US"/>
          </a:p>
        </p:txBody>
      </p:sp>
      <p:sp>
        <p:nvSpPr>
          <p:cNvPr id="5" name="Date Placeholder 4">
            <a:extLst>
              <a:ext uri="{FF2B5EF4-FFF2-40B4-BE49-F238E27FC236}">
                <a16:creationId xmlns:a16="http://schemas.microsoft.com/office/drawing/2014/main" id="{35B12ECC-D32E-4B89-95AF-CB2CED919467}"/>
              </a:ext>
            </a:extLst>
          </p:cNvPr>
          <p:cNvSpPr>
            <a:spLocks noGrp="1"/>
          </p:cNvSpPr>
          <p:nvPr>
            <p:ph type="dt" idx="1"/>
          </p:nvPr>
        </p:nvSpPr>
        <p:spPr/>
        <p:txBody>
          <a:bodyPr/>
          <a:lstStyle/>
          <a:p>
            <a:fld id="{1317F052-5532-44F6-BE87-3D70A39F7519}" type="datetime1">
              <a:rPr lang="en-US" smtClean="0"/>
              <a:t>12/13/2024</a:t>
            </a:fld>
            <a:endParaRPr lang="en-US"/>
          </a:p>
        </p:txBody>
      </p:sp>
    </p:spTree>
    <p:extLst>
      <p:ext uri="{BB962C8B-B14F-4D97-AF65-F5344CB8AC3E}">
        <p14:creationId xmlns:p14="http://schemas.microsoft.com/office/powerpoint/2010/main" val="377222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Roboto"/>
                <a:ea typeface="Roboto"/>
                <a:cs typeface="Roboto"/>
              </a:rPr>
              <a:t>We’re talking about evidence-based practice today, so before we launch into searching PubMed, let’s step back a moment and talk about your research question.</a:t>
            </a:r>
          </a:p>
          <a:p>
            <a:endParaRPr lang="en-US" b="0" i="0" dirty="0">
              <a:solidFill>
                <a:srgbClr val="212529"/>
              </a:solidFill>
              <a:effectLst/>
              <a:latin typeface="Roboto" panose="02000000000000000000" pitchFamily="2" charset="0"/>
            </a:endParaRPr>
          </a:p>
          <a:p>
            <a:r>
              <a:rPr lang="en-US" b="0" i="0" dirty="0">
                <a:solidFill>
                  <a:srgbClr val="212529"/>
                </a:solidFill>
                <a:effectLst/>
                <a:latin typeface="Roboto" panose="02000000000000000000" pitchFamily="2" charset="0"/>
              </a:rPr>
              <a:t>To use evidence-based practice, you need a clear idea of the question you would like to answer. </a:t>
            </a:r>
          </a:p>
          <a:p>
            <a:r>
              <a:rPr lang="en-US" b="0" i="0" dirty="0">
                <a:solidFill>
                  <a:srgbClr val="212529"/>
                </a:solidFill>
                <a:effectLst/>
                <a:latin typeface="Roboto" panose="02000000000000000000" pitchFamily="2" charset="0"/>
              </a:rPr>
              <a:t>PICO is an acronym to help you formulate a clinical question and guide your search for evidence. </a:t>
            </a:r>
          </a:p>
          <a:p>
            <a:r>
              <a:rPr lang="en-US" b="0" i="0" dirty="0">
                <a:solidFill>
                  <a:srgbClr val="212529"/>
                </a:solidFill>
                <a:effectLst/>
                <a:latin typeface="Roboto" panose="02000000000000000000" pitchFamily="2" charset="0"/>
              </a:rPr>
              <a:t>Using this framework can help you find the best evidence available in a logical, efficient manner.</a:t>
            </a:r>
          </a:p>
          <a:p>
            <a:endParaRPr lang="en-US" b="0" i="0" dirty="0">
              <a:solidFill>
                <a:srgbClr val="212529"/>
              </a:solidFill>
              <a:effectLst/>
              <a:latin typeface="Roboto" panose="02000000000000000000" pitchFamily="2" charset="0"/>
            </a:endParaRPr>
          </a:p>
          <a:p>
            <a:r>
              <a:rPr lang="en-US" b="0" i="0" dirty="0">
                <a:solidFill>
                  <a:srgbClr val="212529"/>
                </a:solidFill>
                <a:effectLst/>
                <a:latin typeface="Roboto" panose="02000000000000000000" pitchFamily="2" charset="0"/>
              </a:rPr>
              <a:t>The P stands for Patient or Problem</a:t>
            </a:r>
          </a:p>
          <a:p>
            <a:r>
              <a:rPr lang="en-US" b="0" i="0" dirty="0">
                <a:solidFill>
                  <a:srgbClr val="212529"/>
                </a:solidFill>
                <a:effectLst/>
                <a:latin typeface="Roboto" panose="02000000000000000000" pitchFamily="2" charset="0"/>
              </a:rPr>
              <a:t>How would you describe the patient? What issue are they experiencing?</a:t>
            </a:r>
          </a:p>
          <a:p>
            <a:endParaRPr lang="en-US" b="0" i="0" dirty="0">
              <a:solidFill>
                <a:srgbClr val="212529"/>
              </a:solidFill>
              <a:effectLst/>
              <a:latin typeface="Roboto" panose="02000000000000000000" pitchFamily="2" charset="0"/>
            </a:endParaRPr>
          </a:p>
          <a:p>
            <a:r>
              <a:rPr lang="en-US" b="0" i="0" dirty="0">
                <a:solidFill>
                  <a:srgbClr val="212529"/>
                </a:solidFill>
                <a:effectLst/>
                <a:latin typeface="Roboto" panose="02000000000000000000" pitchFamily="2" charset="0"/>
              </a:rPr>
              <a:t>I is for Intervention</a:t>
            </a:r>
          </a:p>
          <a:p>
            <a:r>
              <a:rPr lang="en-US" b="0" i="0" dirty="0">
                <a:solidFill>
                  <a:srgbClr val="212529"/>
                </a:solidFill>
                <a:effectLst/>
                <a:latin typeface="Roboto" panose="02000000000000000000" pitchFamily="2" charset="0"/>
              </a:rPr>
              <a:t>What would you like to do to help the patient?</a:t>
            </a:r>
          </a:p>
          <a:p>
            <a:endParaRPr lang="en-US" b="0" i="0" dirty="0">
              <a:solidFill>
                <a:srgbClr val="212529"/>
              </a:solidFill>
              <a:effectLst/>
              <a:latin typeface="Roboto" panose="02000000000000000000" pitchFamily="2" charset="0"/>
            </a:endParaRPr>
          </a:p>
          <a:p>
            <a:r>
              <a:rPr lang="en-US" b="0" i="0" dirty="0">
                <a:solidFill>
                  <a:srgbClr val="212529"/>
                </a:solidFill>
                <a:effectLst/>
                <a:latin typeface="Roboto" panose="02000000000000000000" pitchFamily="2" charset="0"/>
              </a:rPr>
              <a:t>C is for Comparison</a:t>
            </a:r>
          </a:p>
          <a:p>
            <a:r>
              <a:rPr lang="en-US" b="0" i="0" dirty="0">
                <a:solidFill>
                  <a:srgbClr val="212529"/>
                </a:solidFill>
                <a:effectLst/>
                <a:latin typeface="Roboto" panose="02000000000000000000" pitchFamily="2" charset="0"/>
              </a:rPr>
              <a:t>What would be the alternative to the intervention you selected?</a:t>
            </a:r>
          </a:p>
          <a:p>
            <a:endParaRPr lang="en-US" b="0" i="0" dirty="0">
              <a:solidFill>
                <a:srgbClr val="212529"/>
              </a:solidFill>
              <a:effectLst/>
              <a:latin typeface="Roboto" panose="02000000000000000000" pitchFamily="2" charset="0"/>
            </a:endParaRPr>
          </a:p>
          <a:p>
            <a:r>
              <a:rPr lang="en-US" b="0" i="0" dirty="0">
                <a:solidFill>
                  <a:srgbClr val="212529"/>
                </a:solidFill>
                <a:effectLst/>
                <a:latin typeface="Roboto" panose="02000000000000000000" pitchFamily="2" charset="0"/>
              </a:rPr>
              <a:t>O is for Outcome</a:t>
            </a:r>
          </a:p>
          <a:p>
            <a:r>
              <a:rPr lang="en-US" b="0" i="0" dirty="0">
                <a:solidFill>
                  <a:srgbClr val="212529"/>
                </a:solidFill>
                <a:effectLst/>
                <a:latin typeface="Roboto" panose="02000000000000000000" pitchFamily="2" charset="0"/>
              </a:rPr>
              <a:t>By doing the intervention, what do you hope to accomplish?</a:t>
            </a:r>
          </a:p>
          <a:p>
            <a:endParaRPr lang="en-US" b="0" i="0" dirty="0">
              <a:solidFill>
                <a:srgbClr val="212529"/>
              </a:solidFill>
              <a:effectLst/>
              <a:latin typeface="Roboto" panose="02000000000000000000" pitchFamily="2" charset="0"/>
            </a:endParaRPr>
          </a:p>
          <a:p>
            <a:r>
              <a:rPr lang="en-US" b="0" i="0" dirty="0">
                <a:solidFill>
                  <a:srgbClr val="212529"/>
                </a:solidFill>
                <a:effectLst/>
                <a:latin typeface="Roboto" panose="02000000000000000000" pitchFamily="2" charset="0"/>
              </a:rPr>
              <a:t>By thinking about each element, you’re getting a clearer idea of what your question really is.</a:t>
            </a:r>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8</a:t>
            </a:fld>
            <a:endParaRPr lang="en-US"/>
          </a:p>
        </p:txBody>
      </p:sp>
      <p:sp>
        <p:nvSpPr>
          <p:cNvPr id="5" name="Date Placeholder 4">
            <a:extLst>
              <a:ext uri="{FF2B5EF4-FFF2-40B4-BE49-F238E27FC236}">
                <a16:creationId xmlns:a16="http://schemas.microsoft.com/office/drawing/2014/main" id="{8C4B1848-D2BC-4980-B59A-7F0A5C29DA02}"/>
              </a:ext>
            </a:extLst>
          </p:cNvPr>
          <p:cNvSpPr>
            <a:spLocks noGrp="1"/>
          </p:cNvSpPr>
          <p:nvPr>
            <p:ph type="dt" idx="1"/>
          </p:nvPr>
        </p:nvSpPr>
        <p:spPr/>
        <p:txBody>
          <a:bodyPr/>
          <a:lstStyle/>
          <a:p>
            <a:fld id="{71090312-FC32-471A-89AD-FA470C595BFC}" type="datetime1">
              <a:rPr lang="en-US" smtClean="0"/>
              <a:t>12/13/2024</a:t>
            </a:fld>
            <a:endParaRPr lang="en-US"/>
          </a:p>
        </p:txBody>
      </p:sp>
    </p:spTree>
    <p:extLst>
      <p:ext uri="{BB962C8B-B14F-4D97-AF65-F5344CB8AC3E}">
        <p14:creationId xmlns:p14="http://schemas.microsoft.com/office/powerpoint/2010/main" val="176649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212529"/>
                </a:solidFill>
                <a:effectLst/>
                <a:latin typeface="Roboto" panose="02000000000000000000" pitchFamily="2" charset="0"/>
              </a:rPr>
              <a:t>Here’s an example.</a:t>
            </a:r>
          </a:p>
          <a:p>
            <a:pPr marL="0" indent="0">
              <a:buNone/>
            </a:pPr>
            <a:endParaRPr lang="en-US" b="0" i="0" dirty="0">
              <a:solidFill>
                <a:srgbClr val="212529"/>
              </a:solidFill>
              <a:effectLst/>
              <a:latin typeface="Roboto" panose="02000000000000000000" pitchFamily="2" charset="0"/>
            </a:endParaRPr>
          </a:p>
          <a:p>
            <a:pPr marL="0" indent="0">
              <a:buNone/>
            </a:pPr>
            <a:r>
              <a:rPr lang="en-US" b="0" i="0" dirty="0">
                <a:solidFill>
                  <a:srgbClr val="212529"/>
                </a:solidFill>
                <a:effectLst/>
                <a:latin typeface="Roboto" panose="02000000000000000000" pitchFamily="2" charset="0"/>
              </a:rPr>
              <a:t>As a high school nurse, you notice an increase in teens developing diabetes. </a:t>
            </a:r>
          </a:p>
          <a:p>
            <a:pPr marL="0" indent="0">
              <a:buNone/>
            </a:pPr>
            <a:endParaRPr lang="en-US" dirty="0">
              <a:solidFill>
                <a:srgbClr val="212529"/>
              </a:solidFill>
              <a:latin typeface="Roboto" panose="02000000000000000000" pitchFamily="2" charset="0"/>
            </a:endParaRPr>
          </a:p>
          <a:p>
            <a:pPr marL="0" indent="0">
              <a:buNone/>
            </a:pPr>
            <a:r>
              <a:rPr lang="en-US" b="0" i="0" dirty="0">
                <a:solidFill>
                  <a:srgbClr val="212529"/>
                </a:solidFill>
                <a:effectLst/>
                <a:latin typeface="Roboto" panose="02000000000000000000" pitchFamily="2" charset="0"/>
              </a:rPr>
              <a:t>You’d like to do some research into whether an exercise program or a health education program is more effective in preventing type 2 diabetes.</a:t>
            </a:r>
          </a:p>
          <a:p>
            <a:pPr marL="0" indent="0">
              <a:buNone/>
            </a:pPr>
            <a:endParaRPr lang="en-US" b="0" i="0" dirty="0">
              <a:solidFill>
                <a:srgbClr val="212529"/>
              </a:solidFill>
              <a:effectLst/>
              <a:latin typeface="Roboto" panose="02000000000000000000" pitchFamily="2" charset="0"/>
            </a:endParaRPr>
          </a:p>
          <a:p>
            <a:pPr marL="0" indent="0">
              <a:buNone/>
            </a:pPr>
            <a:r>
              <a:rPr lang="en-US" b="0" i="0" dirty="0">
                <a:solidFill>
                  <a:srgbClr val="212529"/>
                </a:solidFill>
                <a:effectLst/>
                <a:latin typeface="Roboto" panose="02000000000000000000" pitchFamily="2" charset="0"/>
              </a:rPr>
              <a:t>How would you describe these elements of your research question?</a:t>
            </a:r>
          </a:p>
          <a:p>
            <a:pPr marL="0" indent="0">
              <a:buNone/>
            </a:pPr>
            <a:r>
              <a:rPr lang="en-US" b="0" i="0" dirty="0">
                <a:solidFill>
                  <a:srgbClr val="212529"/>
                </a:solidFill>
                <a:effectLst/>
                <a:latin typeface="Roboto" panose="02000000000000000000" pitchFamily="2" charset="0"/>
              </a:rPr>
              <a:t>[Pause between each element and collect ideas. Note the terms that students use.]</a:t>
            </a:r>
          </a:p>
          <a:p>
            <a:endParaRPr lang="en-US" b="0" i="0" dirty="0">
              <a:solidFill>
                <a:srgbClr val="212529"/>
              </a:solidFill>
              <a:effectLst/>
              <a:latin typeface="Roboto" panose="02000000000000000000" pitchFamily="2" charset="0"/>
            </a:endParaRPr>
          </a:p>
          <a:p>
            <a:r>
              <a:rPr lang="en-US" dirty="0">
                <a:solidFill>
                  <a:srgbClr val="212529"/>
                </a:solidFill>
                <a:latin typeface="Roboto" panose="02000000000000000000" pitchFamily="2" charset="0"/>
              </a:rPr>
              <a:t>P = Patient or Problem</a:t>
            </a:r>
            <a:br>
              <a:rPr lang="en-US" dirty="0">
                <a:solidFill>
                  <a:srgbClr val="212529"/>
                </a:solidFill>
                <a:latin typeface="Roboto" panose="02000000000000000000" pitchFamily="2" charset="0"/>
              </a:rPr>
            </a:br>
            <a:r>
              <a:rPr lang="en-US" dirty="0">
                <a:solidFill>
                  <a:srgbClr val="212529"/>
                </a:solidFill>
                <a:latin typeface="Roboto" panose="02000000000000000000" pitchFamily="2" charset="0"/>
              </a:rPr>
              <a:t>How would you describe your group of patients?</a:t>
            </a:r>
          </a:p>
          <a:p>
            <a:r>
              <a:rPr lang="en-US" dirty="0">
                <a:solidFill>
                  <a:srgbClr val="212529"/>
                </a:solidFill>
                <a:latin typeface="Roboto" panose="02000000000000000000" pitchFamily="2" charset="0"/>
              </a:rPr>
              <a:t>[ASK STUDENTS FOR IDEAS]</a:t>
            </a:r>
          </a:p>
          <a:p>
            <a:r>
              <a:rPr lang="en-US" b="1" dirty="0">
                <a:solidFill>
                  <a:srgbClr val="212529"/>
                </a:solidFill>
                <a:latin typeface="Roboto" panose="02000000000000000000" pitchFamily="2" charset="0"/>
              </a:rPr>
              <a:t>[CLICK]</a:t>
            </a:r>
          </a:p>
          <a:p>
            <a:r>
              <a:rPr lang="en-US" dirty="0">
                <a:solidFill>
                  <a:srgbClr val="212529"/>
                </a:solidFill>
                <a:latin typeface="Roboto" panose="02000000000000000000" pitchFamily="2" charset="0"/>
              </a:rPr>
              <a:t>Yes – terms that refer to </a:t>
            </a:r>
            <a:r>
              <a:rPr lang="en-US" b="1" dirty="0">
                <a:solidFill>
                  <a:srgbClr val="212529"/>
                </a:solidFill>
                <a:latin typeface="Roboto" panose="02000000000000000000" pitchFamily="2" charset="0"/>
              </a:rPr>
              <a:t>teens</a:t>
            </a:r>
            <a:r>
              <a:rPr lang="en-US" dirty="0">
                <a:solidFill>
                  <a:srgbClr val="212529"/>
                </a:solidFill>
                <a:latin typeface="Roboto" panose="02000000000000000000" pitchFamily="2" charset="0"/>
              </a:rPr>
              <a:t> and </a:t>
            </a:r>
            <a:r>
              <a:rPr lang="en-US" b="1" dirty="0">
                <a:solidFill>
                  <a:srgbClr val="212529"/>
                </a:solidFill>
                <a:latin typeface="Roboto" panose="02000000000000000000" pitchFamily="2" charset="0"/>
              </a:rPr>
              <a:t>diabetes</a:t>
            </a:r>
            <a:r>
              <a:rPr lang="en-US" dirty="0">
                <a:solidFill>
                  <a:srgbClr val="212529"/>
                </a:solidFill>
                <a:latin typeface="Roboto" panose="02000000000000000000" pitchFamily="2" charset="0"/>
              </a:rPr>
              <a:t> describe your patient and problem.</a:t>
            </a:r>
          </a:p>
          <a:p>
            <a:endParaRPr lang="en-US" dirty="0">
              <a:solidFill>
                <a:srgbClr val="212529"/>
              </a:solidFill>
              <a:latin typeface="Roboto" panose="02000000000000000000" pitchFamily="2" charset="0"/>
            </a:endParaRPr>
          </a:p>
          <a:p>
            <a:r>
              <a:rPr lang="en-US" dirty="0">
                <a:solidFill>
                  <a:srgbClr val="212529"/>
                </a:solidFill>
                <a:latin typeface="Roboto" panose="02000000000000000000" pitchFamily="2" charset="0"/>
              </a:rPr>
              <a:t>I = Intervention</a:t>
            </a:r>
            <a:br>
              <a:rPr lang="en-US" dirty="0">
                <a:solidFill>
                  <a:srgbClr val="212529"/>
                </a:solidFill>
                <a:latin typeface="Roboto" panose="02000000000000000000" pitchFamily="2" charset="0"/>
              </a:rPr>
            </a:br>
            <a:r>
              <a:rPr lang="en-US" dirty="0">
                <a:solidFill>
                  <a:srgbClr val="212529"/>
                </a:solidFill>
                <a:latin typeface="Roboto" panose="02000000000000000000" pitchFamily="2" charset="0"/>
              </a:rPr>
              <a:t>What main intervention are you considering?</a:t>
            </a:r>
          </a:p>
          <a:p>
            <a:r>
              <a:rPr lang="en-US" dirty="0">
                <a:solidFill>
                  <a:srgbClr val="212529"/>
                </a:solidFill>
                <a:latin typeface="Roboto" panose="02000000000000000000" pitchFamily="2" charset="0"/>
              </a:rPr>
              <a:t>[ASK STUDENTS FOR IDEAS]</a:t>
            </a:r>
          </a:p>
          <a:p>
            <a:r>
              <a:rPr lang="en-US" b="1" dirty="0">
                <a:solidFill>
                  <a:srgbClr val="212529"/>
                </a:solidFill>
                <a:latin typeface="Roboto" panose="02000000000000000000" pitchFamily="2" charset="0"/>
              </a:rPr>
              <a:t>[CLICK]</a:t>
            </a:r>
          </a:p>
          <a:p>
            <a:r>
              <a:rPr lang="en-US" dirty="0">
                <a:solidFill>
                  <a:srgbClr val="212529"/>
                </a:solidFill>
                <a:latin typeface="Roboto" panose="02000000000000000000" pitchFamily="2" charset="0"/>
              </a:rPr>
              <a:t>Yes – terms that refer to </a:t>
            </a:r>
            <a:r>
              <a:rPr lang="en-US" b="1" dirty="0">
                <a:solidFill>
                  <a:srgbClr val="212529"/>
                </a:solidFill>
                <a:latin typeface="Roboto" panose="02000000000000000000" pitchFamily="2" charset="0"/>
              </a:rPr>
              <a:t>exercise</a:t>
            </a:r>
            <a:r>
              <a:rPr lang="en-US" dirty="0">
                <a:solidFill>
                  <a:srgbClr val="212529"/>
                </a:solidFill>
                <a:latin typeface="Roboto" panose="02000000000000000000" pitchFamily="2" charset="0"/>
              </a:rPr>
              <a:t> describe your intervention.</a:t>
            </a:r>
          </a:p>
          <a:p>
            <a:endParaRPr lang="en-US" dirty="0">
              <a:solidFill>
                <a:srgbClr val="212529"/>
              </a:solidFill>
              <a:latin typeface="Roboto" panose="02000000000000000000" pitchFamily="2" charset="0"/>
            </a:endParaRPr>
          </a:p>
          <a:p>
            <a:r>
              <a:rPr lang="en-US" dirty="0">
                <a:solidFill>
                  <a:srgbClr val="212529"/>
                </a:solidFill>
                <a:latin typeface="Roboto"/>
                <a:ea typeface="Roboto"/>
                <a:cs typeface="Roboto"/>
              </a:rPr>
              <a:t>C = Comparison</a:t>
            </a:r>
          </a:p>
          <a:p>
            <a:r>
              <a:rPr lang="en-US" dirty="0">
                <a:solidFill>
                  <a:srgbClr val="212529"/>
                </a:solidFill>
                <a:latin typeface="Roboto" panose="02000000000000000000" pitchFamily="2" charset="0"/>
              </a:rPr>
              <a:t>What is the main alternative to compare with the intervention?</a:t>
            </a:r>
          </a:p>
          <a:p>
            <a:r>
              <a:rPr lang="en-US" dirty="0">
                <a:solidFill>
                  <a:srgbClr val="212529"/>
                </a:solidFill>
                <a:latin typeface="Roboto" panose="02000000000000000000" pitchFamily="2" charset="0"/>
              </a:rPr>
              <a:t>[ASK STUDENTS FOR IDEAS]</a:t>
            </a:r>
          </a:p>
          <a:p>
            <a:r>
              <a:rPr lang="en-US" b="1" dirty="0">
                <a:solidFill>
                  <a:srgbClr val="212529"/>
                </a:solidFill>
                <a:latin typeface="Roboto" panose="02000000000000000000" pitchFamily="2" charset="0"/>
              </a:rPr>
              <a:t>[CLICK]</a:t>
            </a:r>
          </a:p>
          <a:p>
            <a:r>
              <a:rPr lang="en-US" dirty="0">
                <a:solidFill>
                  <a:srgbClr val="212529"/>
                </a:solidFill>
                <a:latin typeface="Roboto" panose="02000000000000000000" pitchFamily="2" charset="0"/>
              </a:rPr>
              <a:t>Yes – terms that refer to </a:t>
            </a:r>
            <a:r>
              <a:rPr lang="en-US" b="1" dirty="0">
                <a:solidFill>
                  <a:srgbClr val="212529"/>
                </a:solidFill>
                <a:latin typeface="Roboto" panose="02000000000000000000" pitchFamily="2" charset="0"/>
              </a:rPr>
              <a:t>education</a:t>
            </a:r>
            <a:r>
              <a:rPr lang="en-US" dirty="0">
                <a:solidFill>
                  <a:srgbClr val="212529"/>
                </a:solidFill>
                <a:latin typeface="Roboto" panose="02000000000000000000" pitchFamily="2" charset="0"/>
              </a:rPr>
              <a:t> describe your comparison.</a:t>
            </a:r>
          </a:p>
          <a:p>
            <a:endParaRPr lang="en-US" dirty="0">
              <a:solidFill>
                <a:srgbClr val="212529"/>
              </a:solidFill>
              <a:latin typeface="Roboto" panose="02000000000000000000" pitchFamily="2" charset="0"/>
            </a:endParaRPr>
          </a:p>
          <a:p>
            <a:r>
              <a:rPr lang="en-US" dirty="0">
                <a:solidFill>
                  <a:srgbClr val="212529"/>
                </a:solidFill>
                <a:latin typeface="Roboto" panose="02000000000000000000" pitchFamily="2" charset="0"/>
              </a:rPr>
              <a:t>O = Outcome</a:t>
            </a:r>
          </a:p>
          <a:p>
            <a:r>
              <a:rPr lang="en-US" dirty="0">
                <a:solidFill>
                  <a:srgbClr val="212529"/>
                </a:solidFill>
                <a:latin typeface="Roboto" panose="02000000000000000000" pitchFamily="2" charset="0"/>
              </a:rPr>
              <a:t>What do you hope to accomplish, measure, improve, or affect?</a:t>
            </a:r>
          </a:p>
          <a:p>
            <a:r>
              <a:rPr lang="en-US" dirty="0">
                <a:solidFill>
                  <a:srgbClr val="212529"/>
                </a:solidFill>
                <a:latin typeface="Roboto" panose="02000000000000000000" pitchFamily="2" charset="0"/>
              </a:rPr>
              <a:t>[ASK STUDENTS FOR IDEAS]</a:t>
            </a:r>
          </a:p>
          <a:p>
            <a:r>
              <a:rPr lang="en-US" b="1" dirty="0">
                <a:solidFill>
                  <a:srgbClr val="212529"/>
                </a:solidFill>
                <a:latin typeface="Roboto" panose="02000000000000000000" pitchFamily="2" charset="0"/>
              </a:rPr>
              <a:t>[CLICK]</a:t>
            </a:r>
          </a:p>
          <a:p>
            <a:r>
              <a:rPr lang="en-US" dirty="0">
                <a:solidFill>
                  <a:srgbClr val="212529"/>
                </a:solidFill>
                <a:latin typeface="Roboto" panose="02000000000000000000" pitchFamily="2" charset="0"/>
              </a:rPr>
              <a:t>Yes – terms that refer to </a:t>
            </a:r>
            <a:r>
              <a:rPr lang="en-US" b="1" dirty="0">
                <a:solidFill>
                  <a:srgbClr val="212529"/>
                </a:solidFill>
                <a:latin typeface="Roboto" panose="02000000000000000000" pitchFamily="2" charset="0"/>
              </a:rPr>
              <a:t>prevention</a:t>
            </a:r>
            <a:r>
              <a:rPr lang="en-US" dirty="0">
                <a:solidFill>
                  <a:srgbClr val="212529"/>
                </a:solidFill>
                <a:latin typeface="Roboto" panose="02000000000000000000" pitchFamily="2" charset="0"/>
              </a:rPr>
              <a:t> describe your intended outcome.</a:t>
            </a:r>
          </a:p>
          <a:p>
            <a:endParaRPr lang="en-US" dirty="0">
              <a:solidFill>
                <a:srgbClr val="212529"/>
              </a:solidFill>
              <a:latin typeface="Roboto" panose="02000000000000000000" pitchFamily="2" charset="0"/>
            </a:endParaRPr>
          </a:p>
          <a:p>
            <a:r>
              <a:rPr lang="en-US" dirty="0">
                <a:solidFill>
                  <a:srgbClr val="212529"/>
                </a:solidFill>
                <a:latin typeface="Roboto" panose="02000000000000000000" pitchFamily="2" charset="0"/>
              </a:rPr>
              <a:t>Great brainstorming!</a:t>
            </a:r>
          </a:p>
          <a:p>
            <a:endParaRPr lang="en-US" dirty="0">
              <a:solidFill>
                <a:srgbClr val="212529"/>
              </a:solidFill>
              <a:latin typeface="Roboto" panose="02000000000000000000" pitchFamily="2" charset="0"/>
            </a:endParaRPr>
          </a:p>
          <a:p>
            <a:r>
              <a:rPr lang="en-US" dirty="0">
                <a:solidFill>
                  <a:srgbClr val="212529"/>
                </a:solidFill>
                <a:latin typeface="Roboto" panose="02000000000000000000" pitchFamily="2" charset="0"/>
              </a:rPr>
              <a:t>Now that we’ve taken the time to fully describe our research question, it’s time to construct a PubMed search that uses some of the key terms that you came up with.</a:t>
            </a:r>
            <a:endParaRPr lang="en-US" dirty="0"/>
          </a:p>
          <a:p>
            <a:endParaRPr lang="en-US" dirty="0"/>
          </a:p>
        </p:txBody>
      </p:sp>
      <p:sp>
        <p:nvSpPr>
          <p:cNvPr id="4" name="Date Placeholder 3"/>
          <p:cNvSpPr>
            <a:spLocks noGrp="1"/>
          </p:cNvSpPr>
          <p:nvPr>
            <p:ph type="dt" idx="1"/>
          </p:nvPr>
        </p:nvSpPr>
        <p:spPr/>
        <p:txBody>
          <a:bodyPr/>
          <a:lstStyle/>
          <a:p>
            <a:fld id="{0D50B8DD-96D5-4D72-B24A-3DF365D9ADB3}" type="datetime1">
              <a:rPr lang="en-US" smtClean="0"/>
              <a:t>12/13/2024</a:t>
            </a:fld>
            <a:endParaRPr lang="en-US"/>
          </a:p>
        </p:txBody>
      </p:sp>
      <p:sp>
        <p:nvSpPr>
          <p:cNvPr id="5" name="Slide Number Placeholder 4"/>
          <p:cNvSpPr>
            <a:spLocks noGrp="1"/>
          </p:cNvSpPr>
          <p:nvPr>
            <p:ph type="sldNum" sz="quarter" idx="5"/>
          </p:nvPr>
        </p:nvSpPr>
        <p:spPr/>
        <p:txBody>
          <a:bodyPr/>
          <a:lstStyle/>
          <a:p>
            <a:fld id="{20A39C0A-C793-4372-962D-3E4173FA06F6}" type="slidenum">
              <a:rPr lang="en-US" smtClean="0"/>
              <a:t>9</a:t>
            </a:fld>
            <a:endParaRPr lang="en-US"/>
          </a:p>
        </p:txBody>
      </p:sp>
    </p:spTree>
    <p:extLst>
      <p:ext uri="{BB962C8B-B14F-4D97-AF65-F5344CB8AC3E}">
        <p14:creationId xmlns:p14="http://schemas.microsoft.com/office/powerpoint/2010/main" val="390931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dirty="0"/>
          </a:p>
        </p:txBody>
      </p:sp>
    </p:spTree>
    <p:extLst>
      <p:ext uri="{BB962C8B-B14F-4D97-AF65-F5344CB8AC3E}">
        <p14:creationId xmlns:p14="http://schemas.microsoft.com/office/powerpoint/2010/main" val="152715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dirty="0"/>
          </a:p>
        </p:txBody>
      </p:sp>
    </p:spTree>
    <p:extLst>
      <p:ext uri="{BB962C8B-B14F-4D97-AF65-F5344CB8AC3E}">
        <p14:creationId xmlns:p14="http://schemas.microsoft.com/office/powerpoint/2010/main" val="123177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dirty="0"/>
          </a:p>
        </p:txBody>
      </p:sp>
    </p:spTree>
    <p:extLst>
      <p:ext uri="{BB962C8B-B14F-4D97-AF65-F5344CB8AC3E}">
        <p14:creationId xmlns:p14="http://schemas.microsoft.com/office/powerpoint/2010/main" val="168760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dirty="0"/>
          </a:p>
        </p:txBody>
      </p:sp>
    </p:spTree>
    <p:extLst>
      <p:ext uri="{BB962C8B-B14F-4D97-AF65-F5344CB8AC3E}">
        <p14:creationId xmlns:p14="http://schemas.microsoft.com/office/powerpoint/2010/main" val="15615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22573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7762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54807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591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9466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53896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5465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2084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79898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0880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925770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9380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23133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84302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02612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2812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54726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3128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118671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44980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425398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4297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76006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83705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2" y="4381047"/>
            <a:ext cx="9130363" cy="1531074"/>
          </a:xfrm>
          <a:prstGeom prst="rect">
            <a:avLst/>
          </a:prstGeom>
        </p:spPr>
      </p:pic>
    </p:spTree>
    <p:extLst>
      <p:ext uri="{BB962C8B-B14F-4D97-AF65-F5344CB8AC3E}">
        <p14:creationId xmlns:p14="http://schemas.microsoft.com/office/powerpoint/2010/main" val="1751844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66342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622041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01745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6809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306166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35694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8443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29002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90890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23451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84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248868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84825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413043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179123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a:xfrm>
            <a:off x="4157883" y="6356352"/>
            <a:ext cx="6091017" cy="365125"/>
          </a:xfrm>
          <a:prstGeom prst="rect">
            <a:avLst/>
          </a:prstGeom>
        </p:spPr>
        <p:txBody>
          <a:bodyPr/>
          <a:lstStyle/>
          <a:p>
            <a:endParaRPr lang="en-US" dirty="0"/>
          </a:p>
        </p:txBody>
      </p:sp>
    </p:spTree>
    <p:extLst>
      <p:ext uri="{BB962C8B-B14F-4D97-AF65-F5344CB8AC3E}">
        <p14:creationId xmlns:p14="http://schemas.microsoft.com/office/powerpoint/2010/main" val="240294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3629085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49" r:id="rId12"/>
  </p:sldLayoutIdLst>
  <p:hf hdr="0" ftr="0"/>
  <p:txStyles>
    <p:title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55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00819"/>
            <a:ext cx="3586339" cy="446992"/>
          </a:xfrm>
          <a:prstGeom prst="rect">
            <a:avLst/>
          </a:prstGeom>
        </p:spPr>
      </p:pic>
    </p:spTree>
    <p:extLst>
      <p:ext uri="{BB962C8B-B14F-4D97-AF65-F5344CB8AC3E}">
        <p14:creationId xmlns:p14="http://schemas.microsoft.com/office/powerpoint/2010/main" val="3109505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3457130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1626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693408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site/australianebpli/hom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npr.org/sections/health-shots/2019/08/26/752815573/study-questions-mainstay-treatment-for-mild-asthm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npr.org/sections/health-shots/2019/08/26/752815573/study-questions-mainstay-treatment-for-mild-asthm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pixabay.com/photos/lost-found-lost-and-found-searching-160550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B6C2-36C9-4A32-B5A7-BB4F662B2A3A}"/>
              </a:ext>
            </a:extLst>
          </p:cNvPr>
          <p:cNvSpPr>
            <a:spLocks noGrp="1"/>
          </p:cNvSpPr>
          <p:nvPr>
            <p:ph type="title"/>
          </p:nvPr>
        </p:nvSpPr>
        <p:spPr/>
        <p:txBody>
          <a:bodyPr/>
          <a:lstStyle/>
          <a:p>
            <a:r>
              <a:rPr lang="en-US" dirty="0"/>
              <a:t>REMOVE THIS SLIDE BEFORE PRESENTING!</a:t>
            </a:r>
          </a:p>
        </p:txBody>
      </p:sp>
      <p:sp>
        <p:nvSpPr>
          <p:cNvPr id="3" name="Content Placeholder 2">
            <a:extLst>
              <a:ext uri="{FF2B5EF4-FFF2-40B4-BE49-F238E27FC236}">
                <a16:creationId xmlns:a16="http://schemas.microsoft.com/office/drawing/2014/main" id="{B93F29A7-8DDB-4340-A25C-E91804C073EC}"/>
              </a:ext>
            </a:extLst>
          </p:cNvPr>
          <p:cNvSpPr>
            <a:spLocks noGrp="1"/>
          </p:cNvSpPr>
          <p:nvPr>
            <p:ph idx="1"/>
          </p:nvPr>
        </p:nvSpPr>
        <p:spPr/>
        <p:txBody>
          <a:bodyPr vert="horz" lIns="91440" tIns="45720" rIns="91440" bIns="45720" rtlCol="0" anchor="t">
            <a:normAutofit/>
          </a:bodyPr>
          <a:lstStyle/>
          <a:p>
            <a:r>
              <a:rPr lang="en-US" dirty="0"/>
              <a:t>This slide deck is intended to introduce a clinical audience to  resources from the National Library of Medicine that support evidence-based practice.</a:t>
            </a:r>
          </a:p>
          <a:p>
            <a:pPr lvl="1"/>
            <a:r>
              <a:rPr lang="en-US" dirty="0"/>
              <a:t>It takes approximately 60 minutes to present with exercises.</a:t>
            </a:r>
          </a:p>
          <a:p>
            <a:r>
              <a:rPr lang="en-US" dirty="0"/>
              <a:t>Please feel free to edit, abridge, expand, re-use, and/or re-distribute this presentation however you like.</a:t>
            </a:r>
          </a:p>
          <a:p>
            <a:pPr lvl="1"/>
            <a:r>
              <a:rPr lang="en-US" dirty="0"/>
              <a:t>We encourage you to replace the included examples with searches more relevant to your specific audience.</a:t>
            </a:r>
          </a:p>
          <a:p>
            <a:r>
              <a:rPr lang="en-US" dirty="0"/>
              <a:t>On the penultimate slide ("How to get help"), fill in the placeholder with directions for how your users can contact you for assistance.</a:t>
            </a:r>
          </a:p>
          <a:p>
            <a:endParaRPr lang="en-US" dirty="0"/>
          </a:p>
        </p:txBody>
      </p:sp>
      <p:sp>
        <p:nvSpPr>
          <p:cNvPr id="5" name="Slide Number Placeholder 4">
            <a:extLst>
              <a:ext uri="{FF2B5EF4-FFF2-40B4-BE49-F238E27FC236}">
                <a16:creationId xmlns:a16="http://schemas.microsoft.com/office/drawing/2014/main" id="{64B3FAEE-16AB-42F5-8E22-EA1922D64D73}"/>
              </a:ext>
            </a:extLst>
          </p:cNvPr>
          <p:cNvSpPr>
            <a:spLocks noGrp="1"/>
          </p:cNvSpPr>
          <p:nvPr>
            <p:ph type="sldNum" sz="quarter" idx="12"/>
          </p:nvPr>
        </p:nvSpPr>
        <p:spPr/>
        <p:txBody>
          <a:bodyPr/>
          <a:lstStyle/>
          <a:p>
            <a:fld id="{6F669CBC-9B50-4D77-B834-9E11F644C1C6}" type="slidenum">
              <a:rPr lang="en-US" smtClean="0"/>
              <a:pPr/>
              <a:t>1</a:t>
            </a:fld>
            <a:endParaRPr lang="en-US"/>
          </a:p>
        </p:txBody>
      </p:sp>
    </p:spTree>
    <p:extLst>
      <p:ext uri="{BB962C8B-B14F-4D97-AF65-F5344CB8AC3E}">
        <p14:creationId xmlns:p14="http://schemas.microsoft.com/office/powerpoint/2010/main" val="189502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ED54-842F-4A1D-86E7-5D7500C3DB2C}"/>
              </a:ext>
            </a:extLst>
          </p:cNvPr>
          <p:cNvSpPr>
            <a:spLocks noGrp="1"/>
          </p:cNvSpPr>
          <p:nvPr>
            <p:ph type="title"/>
          </p:nvPr>
        </p:nvSpPr>
        <p:spPr/>
        <p:txBody>
          <a:bodyPr/>
          <a:lstStyle/>
          <a:p>
            <a:r>
              <a:rPr lang="en-US" dirty="0"/>
              <a:t>PICO Search Example</a:t>
            </a:r>
          </a:p>
        </p:txBody>
      </p:sp>
      <p:pic>
        <p:nvPicPr>
          <p:cNvPr id="5" name="Picture 4" descr="The PubMed search box displaying the search, &quot;teenagers diabetes prevention exercise&quot;">
            <a:extLst>
              <a:ext uri="{FF2B5EF4-FFF2-40B4-BE49-F238E27FC236}">
                <a16:creationId xmlns:a16="http://schemas.microsoft.com/office/drawing/2014/main" id="{C7C99AF9-BC30-4278-A972-29399248CA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917" y="2256700"/>
            <a:ext cx="11260166" cy="3014533"/>
          </a:xfrm>
          <a:prstGeom prst="rect">
            <a:avLst/>
          </a:prstGeom>
          <a:ln w="25400">
            <a:solidFill>
              <a:schemeClr val="tx1"/>
            </a:solidFill>
          </a:ln>
        </p:spPr>
      </p:pic>
      <p:sp>
        <p:nvSpPr>
          <p:cNvPr id="3" name="Slide Number Placeholder 2">
            <a:extLst>
              <a:ext uri="{FF2B5EF4-FFF2-40B4-BE49-F238E27FC236}">
                <a16:creationId xmlns:a16="http://schemas.microsoft.com/office/drawing/2014/main" id="{AEA99946-99B5-4AD6-91CF-FEC613BE6D55}"/>
              </a:ext>
            </a:extLst>
          </p:cNvPr>
          <p:cNvSpPr>
            <a:spLocks noGrp="1"/>
          </p:cNvSpPr>
          <p:nvPr>
            <p:ph type="sldNum" sz="quarter" idx="12"/>
          </p:nvPr>
        </p:nvSpPr>
        <p:spPr/>
        <p:txBody>
          <a:bodyPr/>
          <a:lstStyle/>
          <a:p>
            <a:fld id="{6F669CBC-9B50-4D77-B834-9E11F644C1C6}" type="slidenum">
              <a:rPr lang="en-US" smtClean="0"/>
              <a:t>10</a:t>
            </a:fld>
            <a:endParaRPr lang="en-US"/>
          </a:p>
        </p:txBody>
      </p:sp>
    </p:spTree>
    <p:extLst>
      <p:ext uri="{BB962C8B-B14F-4D97-AF65-F5344CB8AC3E}">
        <p14:creationId xmlns:p14="http://schemas.microsoft.com/office/powerpoint/2010/main" val="271517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54D8-603D-42C6-A6A3-9BF798BEA54E}"/>
              </a:ext>
            </a:extLst>
          </p:cNvPr>
          <p:cNvSpPr>
            <a:spLocks noGrp="1"/>
          </p:cNvSpPr>
          <p:nvPr>
            <p:ph type="title"/>
          </p:nvPr>
        </p:nvSpPr>
        <p:spPr/>
        <p:txBody>
          <a:bodyPr/>
          <a:lstStyle/>
          <a:p>
            <a:r>
              <a:rPr lang="en-US" dirty="0"/>
              <a:t>PubMed Results</a:t>
            </a:r>
          </a:p>
        </p:txBody>
      </p:sp>
      <p:pic>
        <p:nvPicPr>
          <p:cNvPr id="6" name="Content Placeholder 5" descr="PubMed search results for teenagers diabetes prevention exercise">
            <a:extLst>
              <a:ext uri="{FF2B5EF4-FFF2-40B4-BE49-F238E27FC236}">
                <a16:creationId xmlns:a16="http://schemas.microsoft.com/office/drawing/2014/main" id="{0A3E56A3-72F2-4CB1-88F2-FD2207AB7E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342218" y="1520825"/>
            <a:ext cx="6844954" cy="4351338"/>
          </a:xfrm>
          <a:ln>
            <a:solidFill>
              <a:schemeClr val="accent1"/>
            </a:solidFill>
          </a:ln>
          <a:effectLst>
            <a:outerShdw blurRad="50800" dist="38100" dir="2700000" algn="tl" rotWithShape="0">
              <a:schemeClr val="tx1">
                <a:alpha val="40000"/>
              </a:schemeClr>
            </a:outerShdw>
          </a:effectLst>
        </p:spPr>
      </p:pic>
      <p:sp>
        <p:nvSpPr>
          <p:cNvPr id="5" name="Rectangle 4" descr="An individual record with the title, &quot;Youth-Onset Type 2 Diabetes Consensus Report&quot;">
            <a:extLst>
              <a:ext uri="{FF2B5EF4-FFF2-40B4-BE49-F238E27FC236}">
                <a16:creationId xmlns:a16="http://schemas.microsoft.com/office/drawing/2014/main" id="{9A39BAEC-E5E9-4F71-BD4C-0950BB6B74F0}"/>
              </a:ext>
            </a:extLst>
          </p:cNvPr>
          <p:cNvSpPr/>
          <p:nvPr/>
        </p:nvSpPr>
        <p:spPr>
          <a:xfrm>
            <a:off x="4131710" y="4544661"/>
            <a:ext cx="4987735" cy="12883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e current PubMed sort: Best Match">
            <a:extLst>
              <a:ext uri="{FF2B5EF4-FFF2-40B4-BE49-F238E27FC236}">
                <a16:creationId xmlns:a16="http://schemas.microsoft.com/office/drawing/2014/main" id="{B87FFAD9-3A22-467C-AD87-E8C606AF1265}"/>
              </a:ext>
            </a:extLst>
          </p:cNvPr>
          <p:cNvSpPr/>
          <p:nvPr/>
        </p:nvSpPr>
        <p:spPr>
          <a:xfrm>
            <a:off x="6861820" y="2281066"/>
            <a:ext cx="1052651" cy="3073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descr="The Display options menu">
            <a:extLst>
              <a:ext uri="{FF2B5EF4-FFF2-40B4-BE49-F238E27FC236}">
                <a16:creationId xmlns:a16="http://schemas.microsoft.com/office/drawing/2014/main" id="{D8CFCAA4-DA93-480E-AAAF-ABC181356449}"/>
              </a:ext>
            </a:extLst>
          </p:cNvPr>
          <p:cNvCxnSpPr/>
          <p:nvPr/>
        </p:nvCxnSpPr>
        <p:spPr>
          <a:xfrm flipV="1">
            <a:off x="7388145" y="2588425"/>
            <a:ext cx="0" cy="64346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descr="The Results by Year graph">
            <a:extLst>
              <a:ext uri="{FF2B5EF4-FFF2-40B4-BE49-F238E27FC236}">
                <a16:creationId xmlns:a16="http://schemas.microsoft.com/office/drawing/2014/main" id="{D9DB2CA4-D8E1-4ECE-B1B4-0634DF94ACA9}"/>
              </a:ext>
            </a:extLst>
          </p:cNvPr>
          <p:cNvSpPr/>
          <p:nvPr/>
        </p:nvSpPr>
        <p:spPr>
          <a:xfrm>
            <a:off x="2342218" y="3093644"/>
            <a:ext cx="1789493" cy="13363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424A0DB-C7A2-4154-BBD5-FA509674F262}"/>
              </a:ext>
            </a:extLst>
          </p:cNvPr>
          <p:cNvSpPr>
            <a:spLocks noGrp="1"/>
          </p:cNvSpPr>
          <p:nvPr>
            <p:ph type="sldNum" sz="quarter" idx="12"/>
          </p:nvPr>
        </p:nvSpPr>
        <p:spPr/>
        <p:txBody>
          <a:bodyPr/>
          <a:lstStyle/>
          <a:p>
            <a:fld id="{6F669CBC-9B50-4D77-B834-9E11F644C1C6}" type="slidenum">
              <a:rPr lang="en-US" smtClean="0"/>
              <a:t>11</a:t>
            </a:fld>
            <a:endParaRPr lang="en-US"/>
          </a:p>
        </p:txBody>
      </p:sp>
    </p:spTree>
    <p:extLst>
      <p:ext uri="{BB962C8B-B14F-4D97-AF65-F5344CB8AC3E}">
        <p14:creationId xmlns:p14="http://schemas.microsoft.com/office/powerpoint/2010/main" val="35754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4B39A2-E1A5-4381-A820-B38D0E1380FE}"/>
              </a:ext>
            </a:extLst>
          </p:cNvPr>
          <p:cNvSpPr>
            <a:spLocks noGrp="1"/>
          </p:cNvSpPr>
          <p:nvPr>
            <p:ph type="title"/>
          </p:nvPr>
        </p:nvSpPr>
        <p:spPr/>
        <p:txBody>
          <a:bodyPr/>
          <a:lstStyle/>
          <a:p>
            <a:r>
              <a:rPr lang="en-US" dirty="0"/>
              <a:t>What is PubMed Doing?</a:t>
            </a:r>
          </a:p>
        </p:txBody>
      </p:sp>
      <p:pic>
        <p:nvPicPr>
          <p:cNvPr id="7" name="Picture 6" descr="The PubMed search box and the Advanced link, directly below it.">
            <a:extLst>
              <a:ext uri="{FF2B5EF4-FFF2-40B4-BE49-F238E27FC236}">
                <a16:creationId xmlns:a16="http://schemas.microsoft.com/office/drawing/2014/main" id="{0C7007F9-C979-446E-94CE-4F860D7E4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419" y="1522107"/>
            <a:ext cx="6198825" cy="2366169"/>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03471C60-D60E-40B3-ABBA-AE9835E7F8C5}"/>
              </a:ext>
              <a:ext uri="{C183D7F6-B498-43B3-948B-1728B52AA6E4}">
                <adec:decorative xmlns:adec="http://schemas.microsoft.com/office/drawing/2017/decorative" val="1"/>
              </a:ext>
            </a:extLst>
          </p:cNvPr>
          <p:cNvCxnSpPr>
            <a:cxnSpLocks/>
          </p:cNvCxnSpPr>
          <p:nvPr/>
        </p:nvCxnSpPr>
        <p:spPr>
          <a:xfrm flipH="1" flipV="1">
            <a:off x="1344413" y="2553187"/>
            <a:ext cx="1535556" cy="634121"/>
          </a:xfrm>
          <a:prstGeom prst="straightConnector1">
            <a:avLst/>
          </a:prstGeom>
          <a:ln w="38100" cmpd="sng">
            <a:solidFill>
              <a:srgbClr val="FF0000"/>
            </a:solidFill>
            <a:headEnd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PubMed History showing teenagers diabetes prevention exercise search">
            <a:extLst>
              <a:ext uri="{FF2B5EF4-FFF2-40B4-BE49-F238E27FC236}">
                <a16:creationId xmlns:a16="http://schemas.microsoft.com/office/drawing/2014/main" id="{B5F79CA6-4322-4F71-A976-88AAD71A61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56" y="4320683"/>
            <a:ext cx="12033956" cy="1630054"/>
          </a:xfrm>
          <a:prstGeom prst="rect">
            <a:avLst/>
          </a:prstGeom>
          <a:ln>
            <a:solidFill>
              <a:schemeClr val="tx1"/>
            </a:solidFill>
          </a:ln>
        </p:spPr>
      </p:pic>
      <p:cxnSp>
        <p:nvCxnSpPr>
          <p:cNvPr id="8" name="Straight Arrow Connector 7" descr="an arrow to the Details chevron">
            <a:extLst>
              <a:ext uri="{FF2B5EF4-FFF2-40B4-BE49-F238E27FC236}">
                <a16:creationId xmlns:a16="http://schemas.microsoft.com/office/drawing/2014/main" id="{87B3EA9C-947A-4D29-B1EA-353D645C528B}"/>
              </a:ext>
            </a:extLst>
          </p:cNvPr>
          <p:cNvCxnSpPr>
            <a:cxnSpLocks/>
          </p:cNvCxnSpPr>
          <p:nvPr/>
        </p:nvCxnSpPr>
        <p:spPr>
          <a:xfrm flipH="1" flipV="1">
            <a:off x="2590053" y="5727609"/>
            <a:ext cx="1535556" cy="634121"/>
          </a:xfrm>
          <a:prstGeom prst="straightConnector1">
            <a:avLst/>
          </a:prstGeom>
          <a:ln w="38100" cmpd="sng">
            <a:solidFill>
              <a:srgbClr val="FF0000"/>
            </a:solidFill>
            <a:headEnd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37AA3CD-7CF6-43E0-BE72-CB594C42A15D}"/>
              </a:ext>
            </a:extLst>
          </p:cNvPr>
          <p:cNvSpPr>
            <a:spLocks noGrp="1"/>
          </p:cNvSpPr>
          <p:nvPr>
            <p:ph type="sldNum" sz="quarter" idx="12"/>
          </p:nvPr>
        </p:nvSpPr>
        <p:spPr/>
        <p:txBody>
          <a:bodyPr/>
          <a:lstStyle/>
          <a:p>
            <a:fld id="{6F669CBC-9B50-4D77-B834-9E11F644C1C6}" type="slidenum">
              <a:rPr lang="en-US" smtClean="0"/>
              <a:t>12</a:t>
            </a:fld>
            <a:endParaRPr lang="en-US"/>
          </a:p>
        </p:txBody>
      </p:sp>
    </p:spTree>
    <p:extLst>
      <p:ext uri="{BB962C8B-B14F-4D97-AF65-F5344CB8AC3E}">
        <p14:creationId xmlns:p14="http://schemas.microsoft.com/office/powerpoint/2010/main" val="3727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069D871E-1248-4FC6-A76D-E687D5BFF292}"/>
              </a:ext>
            </a:extLst>
          </p:cNvPr>
          <p:cNvSpPr>
            <a:spLocks noGrp="1"/>
          </p:cNvSpPr>
          <p:nvPr>
            <p:ph type="title"/>
          </p:nvPr>
        </p:nvSpPr>
        <p:spPr>
          <a:xfrm>
            <a:off x="7620182" y="1130382"/>
            <a:ext cx="4167910" cy="1325563"/>
          </a:xfrm>
        </p:spPr>
        <p:txBody>
          <a:bodyPr>
            <a:normAutofit fontScale="90000"/>
          </a:bodyPr>
          <a:lstStyle/>
          <a:p>
            <a:r>
              <a:rPr lang="en-US" dirty="0"/>
              <a:t>Automatic Term Mapping Adds Medical Subject Headings (</a:t>
            </a:r>
            <a:r>
              <a:rPr lang="en-US" dirty="0" err="1"/>
              <a:t>MeSH</a:t>
            </a:r>
            <a:r>
              <a:rPr lang="en-US" dirty="0"/>
              <a:t>)</a:t>
            </a:r>
          </a:p>
        </p:txBody>
      </p:sp>
      <p:pic>
        <p:nvPicPr>
          <p:cNvPr id="7" name="Picture 6" descr="The PubMed search box displaying the search, &quot;teenagers diabetes prevention exercise&quot;">
            <a:extLst>
              <a:ext uri="{FF2B5EF4-FFF2-40B4-BE49-F238E27FC236}">
                <a16:creationId xmlns:a16="http://schemas.microsoft.com/office/drawing/2014/main" id="{AA09EDEF-E36C-4E6D-AE53-F82B762F6B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2738" y="730883"/>
            <a:ext cx="6677858" cy="712507"/>
          </a:xfrm>
          <a:prstGeom prst="rect">
            <a:avLst/>
          </a:prstGeom>
          <a:ln w="25400">
            <a:solidFill>
              <a:schemeClr val="tx1"/>
            </a:solidFill>
          </a:ln>
        </p:spPr>
      </p:pic>
      <p:pic>
        <p:nvPicPr>
          <p:cNvPr id="5" name="Picture 4" descr="The search translation for the term &quot;teenagers,&quot; showing that teenagers is translated to &quot;adolescent&quot; [MeSH Terms]">
            <a:extLst>
              <a:ext uri="{FF2B5EF4-FFF2-40B4-BE49-F238E27FC236}">
                <a16:creationId xmlns:a16="http://schemas.microsoft.com/office/drawing/2014/main" id="{0258F637-F3AA-474D-8AFF-1CE1DEBD9A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27639" y="3172179"/>
            <a:ext cx="9071314" cy="2282092"/>
          </a:xfrm>
          <a:prstGeom prst="rect">
            <a:avLst/>
          </a:prstGeom>
          <a:solidFill>
            <a:schemeClr val="bg1"/>
          </a:solidFill>
          <a:ln>
            <a:solidFill>
              <a:schemeClr val="tx1"/>
            </a:solidFill>
          </a:ln>
        </p:spPr>
      </p:pic>
      <p:sp>
        <p:nvSpPr>
          <p:cNvPr id="8" name="Rectangle 7" descr="Highlighting &quot;adolescent [MeSH Terms]&quot;">
            <a:extLst>
              <a:ext uri="{FF2B5EF4-FFF2-40B4-BE49-F238E27FC236}">
                <a16:creationId xmlns:a16="http://schemas.microsoft.com/office/drawing/2014/main" id="{D62888AA-ABDC-4A4C-B1D3-4083B2FAD30A}"/>
              </a:ext>
            </a:extLst>
          </p:cNvPr>
          <p:cNvSpPr/>
          <p:nvPr/>
        </p:nvSpPr>
        <p:spPr>
          <a:xfrm>
            <a:off x="2962016" y="3852923"/>
            <a:ext cx="3314606" cy="3516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BF4BC0A-4EE5-4836-B08D-EB1C7497E301}"/>
              </a:ext>
            </a:extLst>
          </p:cNvPr>
          <p:cNvSpPr>
            <a:spLocks noGrp="1"/>
          </p:cNvSpPr>
          <p:nvPr>
            <p:ph type="sldNum" sz="quarter" idx="12"/>
          </p:nvPr>
        </p:nvSpPr>
        <p:spPr/>
        <p:txBody>
          <a:bodyPr/>
          <a:lstStyle/>
          <a:p>
            <a:fld id="{6F669CBC-9B50-4D77-B834-9E11F644C1C6}" type="slidenum">
              <a:rPr lang="en-US" smtClean="0"/>
              <a:t>13</a:t>
            </a:fld>
            <a:endParaRPr lang="en-US"/>
          </a:p>
        </p:txBody>
      </p:sp>
    </p:spTree>
    <p:extLst>
      <p:ext uri="{BB962C8B-B14F-4D97-AF65-F5344CB8AC3E}">
        <p14:creationId xmlns:p14="http://schemas.microsoft.com/office/powerpoint/2010/main" val="392079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Cool-Down Exercise&#10;Exergaming&#10;Gymnastics&#10;Muscle Stretching Exercises&#10;Physical Conditioning, Animal&#10;Physical Conditioning, Human&#10;Circuit-Based Exercise&#10;Endurance Training&#10;High-Intensity Interval Training&#10;Plyometric Exercise&#10;Resistance Training&#10;Preoperative Exercise&#10;Running&#10;Jogging&#10;Marathon Running&#10;Swimming&#10;Walking&#10;Nordic Walking&#10;Stair Climbing&#10;Warm-Up Exercise">
            <a:extLst>
              <a:ext uri="{FF2B5EF4-FFF2-40B4-BE49-F238E27FC236}">
                <a16:creationId xmlns:a16="http://schemas.microsoft.com/office/drawing/2014/main" id="{E060576F-312B-48E0-B300-68D8205091C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27703" y="1156257"/>
            <a:ext cx="3590776" cy="5024505"/>
          </a:xfrm>
          <a:prstGeom prst="rect">
            <a:avLst/>
          </a:prstGeom>
        </p:spPr>
      </p:pic>
      <p:sp>
        <p:nvSpPr>
          <p:cNvPr id="2" name="Title 1"/>
          <p:cNvSpPr>
            <a:spLocks noGrp="1"/>
          </p:cNvSpPr>
          <p:nvPr>
            <p:ph type="title"/>
          </p:nvPr>
        </p:nvSpPr>
        <p:spPr>
          <a:xfrm>
            <a:off x="1294242" y="168341"/>
            <a:ext cx="7772400" cy="1143000"/>
          </a:xfrm>
        </p:spPr>
        <p:txBody>
          <a:bodyPr>
            <a:normAutofit fontScale="90000"/>
          </a:bodyPr>
          <a:lstStyle/>
          <a:p>
            <a:r>
              <a:rPr lang="en-US" dirty="0">
                <a:latin typeface="Arial" pitchFamily="34" charset="0"/>
                <a:cs typeface="Arial" pitchFamily="34" charset="0"/>
              </a:rPr>
              <a:t>Automatic Explosion Adds More </a:t>
            </a:r>
            <a:endParaRPr lang="en-US" sz="3100" dirty="0">
              <a:latin typeface="Arial" pitchFamily="34" charset="0"/>
              <a:cs typeface="Arial" pitchFamily="34" charset="0"/>
            </a:endParaRPr>
          </a:p>
        </p:txBody>
      </p:sp>
      <p:pic>
        <p:nvPicPr>
          <p:cNvPr id="16" name="Picture 15" descr="The PubMed search box displaying the search, &quot;teenagers diabetes prevention exercise&quot;">
            <a:extLst>
              <a:ext uri="{FF2B5EF4-FFF2-40B4-BE49-F238E27FC236}">
                <a16:creationId xmlns:a16="http://schemas.microsoft.com/office/drawing/2014/main" id="{A8F6BCDE-FD00-447D-8C13-A820D281ED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7551" y="1524219"/>
            <a:ext cx="6677858" cy="712507"/>
          </a:xfrm>
          <a:prstGeom prst="rect">
            <a:avLst/>
          </a:prstGeom>
          <a:ln w="25400">
            <a:solidFill>
              <a:schemeClr val="tx1"/>
            </a:solidFill>
          </a:ln>
        </p:spPr>
      </p:pic>
      <p:sp>
        <p:nvSpPr>
          <p:cNvPr id="14" name="Explosion 2 13">
            <a:extLst>
              <a:ext uri="{C183D7F6-B498-43B3-948B-1728B52AA6E4}">
                <adec:decorative xmlns:adec="http://schemas.microsoft.com/office/drawing/2017/decorative" val="1"/>
              </a:ext>
            </a:extLst>
          </p:cNvPr>
          <p:cNvSpPr/>
          <p:nvPr/>
        </p:nvSpPr>
        <p:spPr>
          <a:xfrm>
            <a:off x="5957312" y="-32987"/>
            <a:ext cx="7909282" cy="7337872"/>
          </a:xfrm>
          <a:prstGeom prst="irregularSeal2">
            <a:avLst/>
          </a:prstGeom>
          <a:solidFill>
            <a:srgbClr val="FFFF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2 13">
            <a:extLst>
              <a:ext uri="{FF2B5EF4-FFF2-40B4-BE49-F238E27FC236}">
                <a16:creationId xmlns:a16="http://schemas.microsoft.com/office/drawing/2014/main" id="{934F9105-C4F4-4866-9C2D-A1015757C0CE}"/>
              </a:ext>
              <a:ext uri="{C183D7F6-B498-43B3-948B-1728B52AA6E4}">
                <adec:decorative xmlns:adec="http://schemas.microsoft.com/office/drawing/2017/decorative" val="1"/>
              </a:ext>
            </a:extLst>
          </p:cNvPr>
          <p:cNvSpPr/>
          <p:nvPr/>
        </p:nvSpPr>
        <p:spPr>
          <a:xfrm>
            <a:off x="6357700" y="635656"/>
            <a:ext cx="6987119" cy="6000587"/>
          </a:xfrm>
          <a:prstGeom prst="irregularSeal2">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ranslations">
            <a:extLst>
              <a:ext uri="{FF2B5EF4-FFF2-40B4-BE49-F238E27FC236}">
                <a16:creationId xmlns:a16="http://schemas.microsoft.com/office/drawing/2014/main" id="{865633F6-096D-4028-8382-C89E99416908}"/>
              </a:ext>
            </a:extLst>
          </p:cNvPr>
          <p:cNvPicPr>
            <a:picLocks noChangeAspect="1"/>
          </p:cNvPicPr>
          <p:nvPr/>
        </p:nvPicPr>
        <p:blipFill>
          <a:blip r:embed="rId5"/>
          <a:stretch>
            <a:fillRect/>
          </a:stretch>
        </p:blipFill>
        <p:spPr>
          <a:xfrm>
            <a:off x="492738" y="2455945"/>
            <a:ext cx="1619048" cy="533333"/>
          </a:xfrm>
          <a:prstGeom prst="rect">
            <a:avLst/>
          </a:prstGeom>
          <a:noFill/>
          <a:ln>
            <a:solidFill>
              <a:schemeClr val="tx1"/>
            </a:solidFill>
          </a:ln>
        </p:spPr>
      </p:pic>
      <p:pic>
        <p:nvPicPr>
          <p:cNvPr id="15" name="Picture 14" descr="The search translation for the word exercise, showing a mapping to the MeSH term exercise.">
            <a:extLst>
              <a:ext uri="{FF2B5EF4-FFF2-40B4-BE49-F238E27FC236}">
                <a16:creationId xmlns:a16="http://schemas.microsoft.com/office/drawing/2014/main" id="{E985140A-0957-40E1-BF52-ECB0F5C268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2738" y="3198172"/>
            <a:ext cx="7461185" cy="1658041"/>
          </a:xfrm>
          <a:prstGeom prst="rect">
            <a:avLst/>
          </a:prstGeom>
          <a:solidFill>
            <a:schemeClr val="bg1"/>
          </a:solidFill>
          <a:ln>
            <a:solidFill>
              <a:schemeClr val="tx1"/>
            </a:solidFill>
          </a:ln>
        </p:spPr>
      </p:pic>
      <p:sp>
        <p:nvSpPr>
          <p:cNvPr id="13" name="Explosion 2 13">
            <a:extLst>
              <a:ext uri="{FF2B5EF4-FFF2-40B4-BE49-F238E27FC236}">
                <a16:creationId xmlns:a16="http://schemas.microsoft.com/office/drawing/2014/main" id="{E788F8D7-B0B5-4442-976C-B89BBF8960AB}"/>
              </a:ext>
              <a:ext uri="{C183D7F6-B498-43B3-948B-1728B52AA6E4}">
                <adec:decorative xmlns:adec="http://schemas.microsoft.com/office/drawing/2017/decorative" val="1"/>
              </a:ext>
            </a:extLst>
          </p:cNvPr>
          <p:cNvSpPr/>
          <p:nvPr/>
        </p:nvSpPr>
        <p:spPr>
          <a:xfrm>
            <a:off x="6860243" y="1311341"/>
            <a:ext cx="6122459" cy="4778789"/>
          </a:xfrm>
          <a:prstGeom prst="irregularSeal2">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7652E5E-D19F-4D20-9240-C28A64D0C84B}"/>
              </a:ext>
              <a:ext uri="{C183D7F6-B498-43B3-948B-1728B52AA6E4}">
                <adec:decorative xmlns:adec="http://schemas.microsoft.com/office/drawing/2017/decorative" val="1"/>
              </a:ext>
            </a:extLst>
          </p:cNvPr>
          <p:cNvSpPr/>
          <p:nvPr/>
        </p:nvSpPr>
        <p:spPr>
          <a:xfrm>
            <a:off x="1565032" y="3205026"/>
            <a:ext cx="2321169" cy="3516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flipV="1">
            <a:off x="4028303" y="2722611"/>
            <a:ext cx="3925620" cy="47556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6FC0164-EC6A-44F0-9B69-436C3C2FBBAB}"/>
              </a:ext>
            </a:extLst>
          </p:cNvPr>
          <p:cNvSpPr>
            <a:spLocks noGrp="1"/>
          </p:cNvSpPr>
          <p:nvPr>
            <p:ph type="sldNum" sz="quarter" idx="12"/>
          </p:nvPr>
        </p:nvSpPr>
        <p:spPr/>
        <p:txBody>
          <a:bodyPr/>
          <a:lstStyle/>
          <a:p>
            <a:fld id="{6F669CBC-9B50-4D77-B834-9E11F644C1C6}" type="slidenum">
              <a:rPr lang="en-US" smtClean="0"/>
              <a:t>14</a:t>
            </a:fld>
            <a:endParaRPr lang="en-US"/>
          </a:p>
        </p:txBody>
      </p:sp>
    </p:spTree>
    <p:extLst>
      <p:ext uri="{BB962C8B-B14F-4D97-AF65-F5344CB8AC3E}">
        <p14:creationId xmlns:p14="http://schemas.microsoft.com/office/powerpoint/2010/main" val="298234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7B10-287E-4AAE-A862-C25813D449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Narrow </a:t>
            </a:r>
            <a:r>
              <a:rPr lang="en-US" dirty="0" err="1"/>
              <a:t>MeSH</a:t>
            </a:r>
            <a:r>
              <a:rPr lang="en-US" dirty="0"/>
              <a:t> Terms Add to PubMed Retrieval</a:t>
            </a:r>
          </a:p>
        </p:txBody>
      </p:sp>
      <p:pic>
        <p:nvPicPr>
          <p:cNvPr id="16" name="Picture 15" descr="The PubMed search box displaying the search, &quot;teenagers diabetes prevention exercise&quot;">
            <a:extLst>
              <a:ext uri="{FF2B5EF4-FFF2-40B4-BE49-F238E27FC236}">
                <a16:creationId xmlns:a16="http://schemas.microsoft.com/office/drawing/2014/main" id="{38897615-5B03-473B-9DA7-BE12BA443D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76064" y="299171"/>
            <a:ext cx="7410357" cy="850918"/>
          </a:xfrm>
          <a:prstGeom prst="rect">
            <a:avLst/>
          </a:prstGeom>
          <a:ln w="25400">
            <a:noFill/>
          </a:ln>
        </p:spPr>
      </p:pic>
      <p:pic>
        <p:nvPicPr>
          <p:cNvPr id="3" name="Picture 2" descr="PubMed record with title, &quot;Active transportation to support diabetes prevention: Expanding school health promotion programming in an Indigenous community&quot;">
            <a:extLst>
              <a:ext uri="{FF2B5EF4-FFF2-40B4-BE49-F238E27FC236}">
                <a16:creationId xmlns:a16="http://schemas.microsoft.com/office/drawing/2014/main" id="{0725C741-3507-4C1C-B643-7492DA236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7684" y="1433060"/>
            <a:ext cx="6344914" cy="4272493"/>
          </a:xfrm>
          <a:prstGeom prst="rect">
            <a:avLst/>
          </a:prstGeom>
          <a:ln>
            <a:solidFill>
              <a:schemeClr val="tx1"/>
            </a:solidFill>
          </a:ln>
        </p:spPr>
      </p:pic>
      <p:pic>
        <p:nvPicPr>
          <p:cNvPr id="5" name="Picture 4" descr="MeSH terms include:&#10;Adolescent&#10;Child&#10;Community-Based Participatory Research / methods&#10;Community-Based Participatory Research / organization &amp; administration&#10;Diabetes Mellitus, Type 2 / prevention &amp; control*&#10;Female&#10;Humans&#10;Indians, North American*&#10;Male&#10;Quebec&#10;School Health Services* / organization &amp; administration&#10;Surveys and Questionnaires&#10;Transportation / methods*&#10;Walking* / statistics &amp; numerical data">
            <a:extLst>
              <a:ext uri="{FF2B5EF4-FFF2-40B4-BE49-F238E27FC236}">
                <a16:creationId xmlns:a16="http://schemas.microsoft.com/office/drawing/2014/main" id="{A8FC7398-045F-4EE4-B76B-7E1BEB88701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62315" y="2412810"/>
            <a:ext cx="5107926" cy="3603203"/>
          </a:xfrm>
          <a:prstGeom prst="rect">
            <a:avLst/>
          </a:prstGeom>
          <a:ln>
            <a:solidFill>
              <a:schemeClr val="tx1"/>
            </a:solidFill>
          </a:ln>
        </p:spPr>
      </p:pic>
      <p:sp>
        <p:nvSpPr>
          <p:cNvPr id="14" name="Rectangle 13" descr="Highlighting MeSH term: Walking*/statistics &amp; numerical data"/>
          <p:cNvSpPr/>
          <p:nvPr/>
        </p:nvSpPr>
        <p:spPr>
          <a:xfrm>
            <a:off x="6907129" y="5592418"/>
            <a:ext cx="2679292" cy="2782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9D51241-1900-41A5-ADBB-D1816EB09ED7}"/>
              </a:ext>
            </a:extLst>
          </p:cNvPr>
          <p:cNvSpPr>
            <a:spLocks noGrp="1"/>
          </p:cNvSpPr>
          <p:nvPr>
            <p:ph type="sldNum" sz="quarter" idx="12"/>
          </p:nvPr>
        </p:nvSpPr>
        <p:spPr/>
        <p:txBody>
          <a:bodyPr/>
          <a:lstStyle/>
          <a:p>
            <a:fld id="{6F669CBC-9B50-4D77-B834-9E11F644C1C6}" type="slidenum">
              <a:rPr lang="en-US" smtClean="0"/>
              <a:t>15</a:t>
            </a:fld>
            <a:endParaRPr lang="en-US"/>
          </a:p>
        </p:txBody>
      </p:sp>
    </p:spTree>
    <p:extLst>
      <p:ext uri="{BB962C8B-B14F-4D97-AF65-F5344CB8AC3E}">
        <p14:creationId xmlns:p14="http://schemas.microsoft.com/office/powerpoint/2010/main" val="140591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4790" y="609600"/>
            <a:ext cx="8926010" cy="808038"/>
          </a:xfrm>
        </p:spPr>
        <p:txBody>
          <a:bodyPr>
            <a:normAutofit/>
          </a:bodyPr>
          <a:lstStyle/>
          <a:p>
            <a:r>
              <a:rPr lang="en-US" dirty="0">
                <a:solidFill>
                  <a:srgbClr val="000000"/>
                </a:solidFill>
                <a:effectLst/>
              </a:rPr>
              <a:t>Don’t </a:t>
            </a:r>
            <a:r>
              <a:rPr lang="en-US" dirty="0">
                <a:solidFill>
                  <a:srgbClr val="000000"/>
                </a:solidFill>
              </a:rPr>
              <a:t>Use</a:t>
            </a:r>
            <a:r>
              <a:rPr lang="en-US" dirty="0">
                <a:solidFill>
                  <a:srgbClr val="000000"/>
                </a:solidFill>
                <a:effectLst/>
              </a:rPr>
              <a:t> </a:t>
            </a:r>
            <a:r>
              <a:rPr lang="en-US" dirty="0">
                <a:solidFill>
                  <a:srgbClr val="000000"/>
                </a:solidFill>
              </a:rPr>
              <a:t>Quotes</a:t>
            </a:r>
            <a:r>
              <a:rPr lang="en-US" dirty="0">
                <a:solidFill>
                  <a:srgbClr val="000000"/>
                </a:solidFill>
                <a:effectLst/>
              </a:rPr>
              <a:t> in PubMed*!</a:t>
            </a:r>
          </a:p>
        </p:txBody>
      </p:sp>
      <p:sp>
        <p:nvSpPr>
          <p:cNvPr id="6" name="Content Placeholder 5"/>
          <p:cNvSpPr>
            <a:spLocks noGrp="1"/>
          </p:cNvSpPr>
          <p:nvPr>
            <p:ph sz="quarter" idx="1"/>
          </p:nvPr>
        </p:nvSpPr>
        <p:spPr>
          <a:xfrm>
            <a:off x="1356049" y="1981200"/>
            <a:ext cx="9635412" cy="2488163"/>
          </a:xfrm>
        </p:spPr>
        <p:txBody>
          <a:bodyPr/>
          <a:lstStyle/>
          <a:p>
            <a:pPr>
              <a:buNone/>
            </a:pPr>
            <a:r>
              <a:rPr lang="en-US" b="1" dirty="0"/>
              <a:t>"patient education" exercise "high blood pressure"</a:t>
            </a:r>
            <a:r>
              <a:rPr lang="en-US" dirty="0"/>
              <a:t>	=        30</a:t>
            </a:r>
          </a:p>
          <a:p>
            <a:pPr>
              <a:buNone/>
            </a:pPr>
            <a:endParaRPr lang="en-US" dirty="0"/>
          </a:p>
          <a:p>
            <a:pPr>
              <a:buNone/>
            </a:pPr>
            <a:r>
              <a:rPr lang="en-US" b="1" dirty="0"/>
              <a:t>patient education exercise high blood pressure</a:t>
            </a:r>
            <a:r>
              <a:rPr lang="en-US" dirty="0"/>
              <a:t>		=      461</a:t>
            </a:r>
          </a:p>
          <a:p>
            <a:pPr>
              <a:buNone/>
            </a:pPr>
            <a:r>
              <a:rPr lang="en-US" dirty="0"/>
              <a:t>(because of term mapping to </a:t>
            </a:r>
            <a:r>
              <a:rPr lang="en-US" dirty="0" err="1"/>
              <a:t>MeSH</a:t>
            </a:r>
            <a:r>
              <a:rPr lang="en-US" dirty="0"/>
              <a:t>)</a:t>
            </a:r>
          </a:p>
          <a:p>
            <a:pPr>
              <a:buNone/>
            </a:pPr>
            <a:endParaRPr lang="en-US" dirty="0"/>
          </a:p>
        </p:txBody>
      </p:sp>
      <p:sp>
        <p:nvSpPr>
          <p:cNvPr id="3" name="TextBox 2">
            <a:extLst>
              <a:ext uri="{FF2B5EF4-FFF2-40B4-BE49-F238E27FC236}">
                <a16:creationId xmlns:a16="http://schemas.microsoft.com/office/drawing/2014/main" id="{509A336E-5E20-4A18-8A45-341C846175FF}"/>
              </a:ext>
            </a:extLst>
          </p:cNvPr>
          <p:cNvSpPr txBox="1"/>
          <p:nvPr/>
        </p:nvSpPr>
        <p:spPr>
          <a:xfrm>
            <a:off x="5915527" y="5594684"/>
            <a:ext cx="5438274" cy="369332"/>
          </a:xfrm>
          <a:prstGeom prst="rect">
            <a:avLst/>
          </a:prstGeom>
          <a:noFill/>
        </p:spPr>
        <p:txBody>
          <a:bodyPr wrap="square" rtlCol="0">
            <a:spAutoFit/>
          </a:bodyPr>
          <a:lstStyle/>
          <a:p>
            <a:r>
              <a:rPr lang="en-US" dirty="0"/>
              <a:t>*except with help from your librarian</a:t>
            </a:r>
          </a:p>
        </p:txBody>
      </p:sp>
      <p:sp>
        <p:nvSpPr>
          <p:cNvPr id="2" name="Slide Number Placeholder 1">
            <a:extLst>
              <a:ext uri="{FF2B5EF4-FFF2-40B4-BE49-F238E27FC236}">
                <a16:creationId xmlns:a16="http://schemas.microsoft.com/office/drawing/2014/main" id="{0206D3DE-4B11-4038-BCEF-86696A857391}"/>
              </a:ext>
            </a:extLst>
          </p:cNvPr>
          <p:cNvSpPr>
            <a:spLocks noGrp="1"/>
          </p:cNvSpPr>
          <p:nvPr>
            <p:ph type="sldNum" sz="quarter" idx="12"/>
          </p:nvPr>
        </p:nvSpPr>
        <p:spPr/>
        <p:txBody>
          <a:bodyPr/>
          <a:lstStyle/>
          <a:p>
            <a:fld id="{6F669CBC-9B50-4D77-B834-9E11F644C1C6}" type="slidenum">
              <a:rPr lang="en-US" smtClean="0"/>
              <a:t>16</a:t>
            </a:fld>
            <a:endParaRPr lang="en-US"/>
          </a:p>
        </p:txBody>
      </p:sp>
    </p:spTree>
    <p:extLst>
      <p:ext uri="{BB962C8B-B14F-4D97-AF65-F5344CB8AC3E}">
        <p14:creationId xmlns:p14="http://schemas.microsoft.com/office/powerpoint/2010/main" val="365794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DA4E5B-5DB7-495F-92AF-DE3F715B48E8}"/>
              </a:ext>
            </a:extLst>
          </p:cNvPr>
          <p:cNvSpPr>
            <a:spLocks noGrp="1"/>
          </p:cNvSpPr>
          <p:nvPr>
            <p:ph type="title"/>
          </p:nvPr>
        </p:nvSpPr>
        <p:spPr>
          <a:xfrm>
            <a:off x="2032000" y="358981"/>
            <a:ext cx="8452104" cy="738299"/>
          </a:xfrm>
        </p:spPr>
        <p:txBody>
          <a:bodyPr/>
          <a:lstStyle/>
          <a:p>
            <a:r>
              <a:rPr lang="en-US" dirty="0"/>
              <a:t>The Hierarchy of Scientific Evidence</a:t>
            </a:r>
          </a:p>
        </p:txBody>
      </p:sp>
      <p:graphicFrame>
        <p:nvGraphicFramePr>
          <p:cNvPr id="5" name="Diagram 4" descr="Evidence pyramid">
            <a:extLst>
              <a:ext uri="{FF2B5EF4-FFF2-40B4-BE49-F238E27FC236}">
                <a16:creationId xmlns:a16="http://schemas.microsoft.com/office/drawing/2014/main" id="{B5C3CAB9-39E0-44C9-A593-09B1BE8C8B37}"/>
              </a:ext>
            </a:extLst>
          </p:cNvPr>
          <p:cNvGraphicFramePr/>
          <p:nvPr>
            <p:extLst>
              <p:ext uri="{D42A27DB-BD31-4B8C-83A1-F6EECF244321}">
                <p14:modId xmlns:p14="http://schemas.microsoft.com/office/powerpoint/2010/main" val="1432257520"/>
              </p:ext>
            </p:extLst>
          </p:nvPr>
        </p:nvGraphicFramePr>
        <p:xfrm>
          <a:off x="2032000" y="1182624"/>
          <a:ext cx="9135872" cy="4955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A0AEDD3-6ED2-438B-83A8-7CF74DF4E1B8}"/>
              </a:ext>
            </a:extLst>
          </p:cNvPr>
          <p:cNvSpPr txBox="1"/>
          <p:nvPr/>
        </p:nvSpPr>
        <p:spPr>
          <a:xfrm>
            <a:off x="390144" y="1633728"/>
            <a:ext cx="3584448" cy="923330"/>
          </a:xfrm>
          <a:prstGeom prst="rect">
            <a:avLst/>
          </a:prstGeom>
          <a:noFill/>
        </p:spPr>
        <p:txBody>
          <a:bodyPr wrap="square" rtlCol="0">
            <a:spAutoFit/>
          </a:bodyPr>
          <a:lstStyle/>
          <a:p>
            <a:r>
              <a:rPr lang="en-US" dirty="0"/>
              <a:t>Based on ability to:</a:t>
            </a:r>
          </a:p>
          <a:p>
            <a:pPr marL="285750" indent="-285750">
              <a:buFont typeface="Arial" panose="020B0604020202020204" pitchFamily="34" charset="0"/>
              <a:buChar char="•"/>
            </a:pPr>
            <a:r>
              <a:rPr lang="en-US" dirty="0"/>
              <a:t>Control for bias</a:t>
            </a:r>
          </a:p>
          <a:p>
            <a:pPr marL="285750" indent="-285750">
              <a:buFont typeface="Arial" panose="020B0604020202020204" pitchFamily="34" charset="0"/>
              <a:buChar char="•"/>
            </a:pPr>
            <a:r>
              <a:rPr lang="en-US" dirty="0"/>
              <a:t>Demonstrate cause and effect</a:t>
            </a:r>
          </a:p>
        </p:txBody>
      </p:sp>
      <p:sp>
        <p:nvSpPr>
          <p:cNvPr id="9" name="Arrow: Right 8" descr="Arrow indicating that the higher in the pyramid, the more evidence">
            <a:extLst>
              <a:ext uri="{FF2B5EF4-FFF2-40B4-BE49-F238E27FC236}">
                <a16:creationId xmlns:a16="http://schemas.microsoft.com/office/drawing/2014/main" id="{FE9EAD87-F95F-474D-9668-D2ABF7CF2092}"/>
              </a:ext>
            </a:extLst>
          </p:cNvPr>
          <p:cNvSpPr/>
          <p:nvPr/>
        </p:nvSpPr>
        <p:spPr>
          <a:xfrm rot="18766911">
            <a:off x="1694294" y="3131990"/>
            <a:ext cx="4230624" cy="728258"/>
          </a:xfrm>
          <a:prstGeom prst="rightArrow">
            <a:avLst>
              <a:gd name="adj1" fmla="val 50000"/>
              <a:gd name="adj2" fmla="val 60564"/>
            </a:avLst>
          </a:prstGeom>
          <a:solidFill>
            <a:srgbClr val="25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of Evidence</a:t>
            </a:r>
          </a:p>
        </p:txBody>
      </p:sp>
      <p:sp>
        <p:nvSpPr>
          <p:cNvPr id="4" name="Slide Number Placeholder 3">
            <a:extLst>
              <a:ext uri="{FF2B5EF4-FFF2-40B4-BE49-F238E27FC236}">
                <a16:creationId xmlns:a16="http://schemas.microsoft.com/office/drawing/2014/main" id="{8E08D3F1-15C0-40C0-AC52-29BAF80A16F1}"/>
              </a:ext>
            </a:extLst>
          </p:cNvPr>
          <p:cNvSpPr>
            <a:spLocks noGrp="1"/>
          </p:cNvSpPr>
          <p:nvPr>
            <p:ph type="sldNum" sz="quarter" idx="12"/>
          </p:nvPr>
        </p:nvSpPr>
        <p:spPr/>
        <p:txBody>
          <a:bodyPr/>
          <a:lstStyle/>
          <a:p>
            <a:fld id="{6F669CBC-9B50-4D77-B834-9E11F644C1C6}" type="slidenum">
              <a:rPr lang="en-US" smtClean="0"/>
              <a:t>17</a:t>
            </a:fld>
            <a:endParaRPr lang="en-US"/>
          </a:p>
        </p:txBody>
      </p:sp>
    </p:spTree>
    <p:extLst>
      <p:ext uri="{BB962C8B-B14F-4D97-AF65-F5344CB8AC3E}">
        <p14:creationId xmlns:p14="http://schemas.microsoft.com/office/powerpoint/2010/main" val="3084856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6FD5-3CCD-4884-BE93-BF9803077E1B}"/>
              </a:ext>
            </a:extLst>
          </p:cNvPr>
          <p:cNvSpPr>
            <a:spLocks noGrp="1"/>
          </p:cNvSpPr>
          <p:nvPr>
            <p:ph type="title"/>
          </p:nvPr>
        </p:nvSpPr>
        <p:spPr>
          <a:xfrm>
            <a:off x="252984" y="681037"/>
            <a:ext cx="2673096" cy="3098483"/>
          </a:xfrm>
        </p:spPr>
        <p:txBody>
          <a:bodyPr/>
          <a:lstStyle/>
          <a:p>
            <a:r>
              <a:rPr lang="en-US" dirty="0"/>
              <a:t>PubMed Filters by Article Type</a:t>
            </a:r>
          </a:p>
        </p:txBody>
      </p:sp>
      <p:pic>
        <p:nvPicPr>
          <p:cNvPr id="6" name="Content Placeholder 5" descr="PubMed results page for search: teenagers diabetes prevention exercise, showing filters on lower left of screen.">
            <a:extLst>
              <a:ext uri="{FF2B5EF4-FFF2-40B4-BE49-F238E27FC236}">
                <a16:creationId xmlns:a16="http://schemas.microsoft.com/office/drawing/2014/main" id="{3CFCE0AF-A1DA-4850-83C4-26360FB5DBC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942341" y="237398"/>
            <a:ext cx="7191805" cy="5836024"/>
          </a:xfrm>
          <a:ln>
            <a:solidFill>
              <a:schemeClr val="tx1"/>
            </a:solidFill>
          </a:ln>
          <a:effectLst>
            <a:outerShdw blurRad="50800" dist="38100" dir="2700000" algn="tl" rotWithShape="0">
              <a:prstClr val="black">
                <a:alpha val="40000"/>
              </a:prstClr>
            </a:outerShdw>
          </a:effectLst>
        </p:spPr>
      </p:pic>
      <p:cxnSp>
        <p:nvCxnSpPr>
          <p:cNvPr id="5" name="Straight Arrow Connector 4" descr="Arrow to the Article type filters on the left of the PubMed page.">
            <a:extLst>
              <a:ext uri="{FF2B5EF4-FFF2-40B4-BE49-F238E27FC236}">
                <a16:creationId xmlns:a16="http://schemas.microsoft.com/office/drawing/2014/main" id="{9259CFDF-6C5B-48B6-A4A5-DC944B1ECEAA}"/>
              </a:ext>
            </a:extLst>
          </p:cNvPr>
          <p:cNvCxnSpPr/>
          <p:nvPr/>
        </p:nvCxnSpPr>
        <p:spPr>
          <a:xfrm flipH="1">
            <a:off x="5009322" y="3313043"/>
            <a:ext cx="3975652" cy="14444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PubMed article type filters">
            <a:extLst>
              <a:ext uri="{FF2B5EF4-FFF2-40B4-BE49-F238E27FC236}">
                <a16:creationId xmlns:a16="http://schemas.microsoft.com/office/drawing/2014/main" id="{6CB87F61-3884-46A6-BD8E-5938AC890F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2660" y="3125839"/>
            <a:ext cx="2580952" cy="2737652"/>
          </a:xfrm>
          <a:prstGeom prst="rect">
            <a:avLst/>
          </a:prstGeo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9131702-D096-4C16-81C6-9634AE41BDB1}"/>
              </a:ext>
            </a:extLst>
          </p:cNvPr>
          <p:cNvSpPr>
            <a:spLocks noGrp="1"/>
          </p:cNvSpPr>
          <p:nvPr>
            <p:ph type="sldNum" sz="quarter" idx="12"/>
          </p:nvPr>
        </p:nvSpPr>
        <p:spPr/>
        <p:txBody>
          <a:bodyPr/>
          <a:lstStyle/>
          <a:p>
            <a:fld id="{6F669CBC-9B50-4D77-B834-9E11F644C1C6}" type="slidenum">
              <a:rPr lang="en-US" smtClean="0"/>
              <a:t>18</a:t>
            </a:fld>
            <a:endParaRPr lang="en-US"/>
          </a:p>
        </p:txBody>
      </p:sp>
    </p:spTree>
    <p:extLst>
      <p:ext uri="{BB962C8B-B14F-4D97-AF65-F5344CB8AC3E}">
        <p14:creationId xmlns:p14="http://schemas.microsoft.com/office/powerpoint/2010/main" val="41246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04F5-2A09-4678-8879-C90C15C4EE47}"/>
              </a:ext>
            </a:extLst>
          </p:cNvPr>
          <p:cNvSpPr>
            <a:spLocks noGrp="1"/>
          </p:cNvSpPr>
          <p:nvPr>
            <p:ph type="title"/>
          </p:nvPr>
        </p:nvSpPr>
        <p:spPr>
          <a:xfrm>
            <a:off x="838200" y="365127"/>
            <a:ext cx="10515600" cy="879057"/>
          </a:xfrm>
        </p:spPr>
        <p:txBody>
          <a:bodyPr/>
          <a:lstStyle/>
          <a:p>
            <a:r>
              <a:rPr lang="en-US" dirty="0"/>
              <a:t>The Best Type of Study for Your Question?</a:t>
            </a:r>
          </a:p>
        </p:txBody>
      </p:sp>
      <p:graphicFrame>
        <p:nvGraphicFramePr>
          <p:cNvPr id="5" name="Content Placeholder 4">
            <a:extLst>
              <a:ext uri="{FF2B5EF4-FFF2-40B4-BE49-F238E27FC236}">
                <a16:creationId xmlns:a16="http://schemas.microsoft.com/office/drawing/2014/main" id="{9FECC17D-C763-4444-901B-4E390FAABA29}"/>
              </a:ext>
            </a:extLst>
          </p:cNvPr>
          <p:cNvGraphicFramePr>
            <a:graphicFrameLocks noGrp="1"/>
          </p:cNvGraphicFramePr>
          <p:nvPr>
            <p:ph idx="1"/>
            <p:extLst>
              <p:ext uri="{D42A27DB-BD31-4B8C-83A1-F6EECF244321}">
                <p14:modId xmlns:p14="http://schemas.microsoft.com/office/powerpoint/2010/main" val="458765447"/>
              </p:ext>
            </p:extLst>
          </p:nvPr>
        </p:nvGraphicFramePr>
        <p:xfrm>
          <a:off x="838200" y="1351608"/>
          <a:ext cx="10515600" cy="4521543"/>
        </p:xfrm>
        <a:graphic>
          <a:graphicData uri="http://schemas.openxmlformats.org/drawingml/2006/table">
            <a:tbl>
              <a:tblPr firstRow="1">
                <a:tableStyleId>{E8B1032C-EA38-4F05-BA0D-38AFFFC7BED3}</a:tableStyleId>
              </a:tblPr>
              <a:tblGrid>
                <a:gridCol w="2114862">
                  <a:extLst>
                    <a:ext uri="{9D8B030D-6E8A-4147-A177-3AD203B41FA5}">
                      <a16:colId xmlns:a16="http://schemas.microsoft.com/office/drawing/2014/main" val="1028640035"/>
                    </a:ext>
                  </a:extLst>
                </a:gridCol>
                <a:gridCol w="4667650">
                  <a:extLst>
                    <a:ext uri="{9D8B030D-6E8A-4147-A177-3AD203B41FA5}">
                      <a16:colId xmlns:a16="http://schemas.microsoft.com/office/drawing/2014/main" val="1695517685"/>
                    </a:ext>
                  </a:extLst>
                </a:gridCol>
                <a:gridCol w="3733088">
                  <a:extLst>
                    <a:ext uri="{9D8B030D-6E8A-4147-A177-3AD203B41FA5}">
                      <a16:colId xmlns:a16="http://schemas.microsoft.com/office/drawing/2014/main" val="2604993914"/>
                    </a:ext>
                  </a:extLst>
                </a:gridCol>
              </a:tblGrid>
              <a:tr h="409901">
                <a:tc>
                  <a:txBody>
                    <a:bodyPr/>
                    <a:lstStyle/>
                    <a:p>
                      <a:pPr rtl="0"/>
                      <a:r>
                        <a:rPr lang="en-US" dirty="0">
                          <a:effectLst/>
                        </a:rPr>
                        <a:t>Type of Question</a:t>
                      </a:r>
                    </a:p>
                  </a:txBody>
                  <a:tcPr marL="0" marR="0" marT="0" marB="0" anchor="ctr"/>
                </a:tc>
                <a:tc>
                  <a:txBody>
                    <a:bodyPr/>
                    <a:lstStyle/>
                    <a:p>
                      <a:pPr rtl="0"/>
                      <a:r>
                        <a:rPr lang="en-US" dirty="0">
                          <a:effectLst/>
                        </a:rPr>
                        <a:t>Best Type of Study</a:t>
                      </a:r>
                    </a:p>
                  </a:txBody>
                  <a:tcPr marL="0" marR="0" marT="0" marB="0" anchor="ctr"/>
                </a:tc>
                <a:tc>
                  <a:txBody>
                    <a:bodyPr/>
                    <a:lstStyle/>
                    <a:p>
                      <a:pPr rtl="0"/>
                      <a:r>
                        <a:rPr lang="en-US" dirty="0">
                          <a:effectLst/>
                        </a:rPr>
                        <a:t>PubMed (</a:t>
                      </a:r>
                      <a:r>
                        <a:rPr lang="en-US" dirty="0" err="1">
                          <a:effectLst/>
                        </a:rPr>
                        <a:t>MeSH</a:t>
                      </a:r>
                      <a:r>
                        <a:rPr lang="en-US" dirty="0">
                          <a:effectLst/>
                        </a:rPr>
                        <a:t>) Filter or Search</a:t>
                      </a:r>
                    </a:p>
                  </a:txBody>
                  <a:tcPr marL="0" marR="0" marT="0" marB="0" anchor="ctr"/>
                </a:tc>
                <a:extLst>
                  <a:ext uri="{0D108BD9-81ED-4DB2-BD59-A6C34878D82A}">
                    <a16:rowId xmlns:a16="http://schemas.microsoft.com/office/drawing/2014/main" val="425555635"/>
                  </a:ext>
                </a:extLst>
              </a:tr>
              <a:tr h="409901">
                <a:tc>
                  <a:txBody>
                    <a:bodyPr/>
                    <a:lstStyle/>
                    <a:p>
                      <a:pPr rtl="0"/>
                      <a:r>
                        <a:rPr lang="en-US" dirty="0">
                          <a:effectLst/>
                        </a:rPr>
                        <a:t>Therapy</a:t>
                      </a:r>
                    </a:p>
                  </a:txBody>
                  <a:tcPr marL="0" marR="0" marT="0" marB="0" anchor="ctr"/>
                </a:tc>
                <a:tc>
                  <a:txBody>
                    <a:bodyPr/>
                    <a:lstStyle/>
                    <a:p>
                      <a:pPr rtl="0"/>
                      <a:r>
                        <a:rPr lang="en-US" dirty="0">
                          <a:effectLst/>
                        </a:rPr>
                        <a:t>Randomized Controlled Trial (RCT)</a:t>
                      </a:r>
                    </a:p>
                  </a:txBody>
                  <a:tcPr marL="0" marR="0" marT="0" marB="0" anchor="ctr"/>
                </a:tc>
                <a:tc>
                  <a:txBody>
                    <a:bodyPr/>
                    <a:lstStyle/>
                    <a:p>
                      <a:pPr rtl="0"/>
                      <a:r>
                        <a:rPr lang="en-US" dirty="0">
                          <a:effectLst/>
                        </a:rPr>
                        <a:t>Randomized Controlled Trial</a:t>
                      </a:r>
                    </a:p>
                  </a:txBody>
                  <a:tcPr marL="0" marR="0" marT="0" marB="0" anchor="ctr"/>
                </a:tc>
                <a:extLst>
                  <a:ext uri="{0D108BD9-81ED-4DB2-BD59-A6C34878D82A}">
                    <a16:rowId xmlns:a16="http://schemas.microsoft.com/office/drawing/2014/main" val="1355620250"/>
                  </a:ext>
                </a:extLst>
              </a:tr>
              <a:tr h="409901">
                <a:tc>
                  <a:txBody>
                    <a:bodyPr/>
                    <a:lstStyle/>
                    <a:p>
                      <a:pPr rtl="0"/>
                      <a:r>
                        <a:rPr lang="en-US" dirty="0">
                          <a:effectLst/>
                        </a:rPr>
                        <a:t>Prevention</a:t>
                      </a:r>
                    </a:p>
                  </a:txBody>
                  <a:tcPr marL="0" marR="0" marT="0" marB="0" anchor="ctr"/>
                </a:tc>
                <a:tc>
                  <a:txBody>
                    <a:bodyPr/>
                    <a:lstStyle/>
                    <a:p>
                      <a:pPr rtl="0"/>
                      <a:r>
                        <a:rPr lang="en-US" dirty="0">
                          <a:effectLst/>
                        </a:rPr>
                        <a:t>RCT </a:t>
                      </a:r>
                    </a:p>
                    <a:p>
                      <a:pPr rtl="0"/>
                      <a:r>
                        <a:rPr lang="en-US" dirty="0">
                          <a:effectLst/>
                        </a:rPr>
                        <a:t>Cohort Study </a:t>
                      </a:r>
                    </a:p>
                    <a:p>
                      <a:pPr rtl="0"/>
                      <a:r>
                        <a:rPr lang="en-US" dirty="0">
                          <a:effectLst/>
                        </a:rPr>
                        <a:t>Case Control</a:t>
                      </a:r>
                    </a:p>
                  </a:txBody>
                  <a:tcPr marL="0" marR="0" marT="0" marB="0" anchor="ctr"/>
                </a:tc>
                <a:tc>
                  <a:txBody>
                    <a:bodyPr/>
                    <a:lstStyle/>
                    <a:p>
                      <a:pPr rtl="0"/>
                      <a:r>
                        <a:rPr lang="en-US" dirty="0">
                          <a:effectLst/>
                        </a:rPr>
                        <a:t>Randomized Controlled Trial</a:t>
                      </a:r>
                      <a:br>
                        <a:rPr lang="en-US" dirty="0">
                          <a:effectLst/>
                        </a:rPr>
                      </a:br>
                      <a:r>
                        <a:rPr lang="en-US" dirty="0">
                          <a:effectLst/>
                        </a:rPr>
                        <a:t>Cohort Studies</a:t>
                      </a:r>
                      <a:br>
                        <a:rPr lang="en-US" dirty="0">
                          <a:effectLst/>
                        </a:rPr>
                      </a:br>
                      <a:r>
                        <a:rPr lang="en-US" dirty="0">
                          <a:effectLst/>
                        </a:rPr>
                        <a:t>Case-Control Studies</a:t>
                      </a:r>
                    </a:p>
                  </a:txBody>
                  <a:tcPr marL="0" marR="0" marT="0" marB="0" anchor="ctr"/>
                </a:tc>
                <a:extLst>
                  <a:ext uri="{0D108BD9-81ED-4DB2-BD59-A6C34878D82A}">
                    <a16:rowId xmlns:a16="http://schemas.microsoft.com/office/drawing/2014/main" val="4284740469"/>
                  </a:ext>
                </a:extLst>
              </a:tr>
              <a:tr h="409901">
                <a:tc>
                  <a:txBody>
                    <a:bodyPr/>
                    <a:lstStyle/>
                    <a:p>
                      <a:pPr rtl="0"/>
                      <a:r>
                        <a:rPr lang="en-US" dirty="0">
                          <a:effectLst/>
                        </a:rPr>
                        <a:t>Diagnosis</a:t>
                      </a:r>
                    </a:p>
                  </a:txBody>
                  <a:tcPr marL="0" marR="0" marT="0" marB="0" anchor="ctr"/>
                </a:tc>
                <a:tc>
                  <a:txBody>
                    <a:bodyPr/>
                    <a:lstStyle/>
                    <a:p>
                      <a:pPr rtl="0"/>
                      <a:r>
                        <a:rPr lang="en-US" dirty="0">
                          <a:effectLst/>
                        </a:rPr>
                        <a:t>Prospective, Blind Controlled Trial Comparison to Gold Standard</a:t>
                      </a:r>
                    </a:p>
                  </a:txBody>
                  <a:tcPr marL="0" marR="0" marT="0" marB="0" anchor="ctr"/>
                </a:tc>
                <a:tc>
                  <a:txBody>
                    <a:bodyPr/>
                    <a:lstStyle/>
                    <a:p>
                      <a:pPr rtl="0"/>
                      <a:r>
                        <a:rPr lang="en-US" dirty="0">
                          <a:effectLst/>
                        </a:rPr>
                        <a:t>Prospective Studies</a:t>
                      </a:r>
                    </a:p>
                    <a:p>
                      <a:pPr rtl="0"/>
                      <a:r>
                        <a:rPr lang="en-US" dirty="0">
                          <a:effectLst/>
                        </a:rPr>
                        <a:t>Diagnosis</a:t>
                      </a:r>
                    </a:p>
                  </a:txBody>
                  <a:tcPr marL="0" marR="0" marT="0" marB="0" anchor="ctr"/>
                </a:tc>
                <a:extLst>
                  <a:ext uri="{0D108BD9-81ED-4DB2-BD59-A6C34878D82A}">
                    <a16:rowId xmlns:a16="http://schemas.microsoft.com/office/drawing/2014/main" val="1808424182"/>
                  </a:ext>
                </a:extLst>
              </a:tr>
              <a:tr h="409901">
                <a:tc>
                  <a:txBody>
                    <a:bodyPr/>
                    <a:lstStyle/>
                    <a:p>
                      <a:pPr rtl="0"/>
                      <a:r>
                        <a:rPr lang="en-US" dirty="0">
                          <a:effectLst/>
                        </a:rPr>
                        <a:t>Prognosis</a:t>
                      </a:r>
                    </a:p>
                  </a:txBody>
                  <a:tcPr marL="0" marR="0" marT="0" marB="0" anchor="ctr"/>
                </a:tc>
                <a:tc>
                  <a:txBody>
                    <a:bodyPr/>
                    <a:lstStyle/>
                    <a:p>
                      <a:pPr rtl="0"/>
                      <a:r>
                        <a:rPr lang="en-US" dirty="0">
                          <a:effectLst/>
                        </a:rPr>
                        <a:t>Cohort Study </a:t>
                      </a:r>
                    </a:p>
                    <a:p>
                      <a:pPr rtl="0"/>
                      <a:r>
                        <a:rPr lang="en-US" dirty="0">
                          <a:effectLst/>
                        </a:rPr>
                        <a:t>Case Control </a:t>
                      </a:r>
                    </a:p>
                    <a:p>
                      <a:pPr rtl="0"/>
                      <a:r>
                        <a:rPr lang="en-US" dirty="0">
                          <a:effectLst/>
                        </a:rPr>
                        <a:t>Case Series or Case Report</a:t>
                      </a:r>
                    </a:p>
                  </a:txBody>
                  <a:tcPr marL="0" marR="0" marT="0" marB="0" anchor="ctr"/>
                </a:tc>
                <a:tc>
                  <a:txBody>
                    <a:bodyPr/>
                    <a:lstStyle/>
                    <a:p>
                      <a:pPr rtl="0"/>
                      <a:r>
                        <a:rPr lang="en-US" dirty="0">
                          <a:effectLst/>
                        </a:rPr>
                        <a:t>Cohort Studies</a:t>
                      </a:r>
                    </a:p>
                    <a:p>
                      <a:pPr rtl="0"/>
                      <a:r>
                        <a:rPr lang="en-US" dirty="0">
                          <a:effectLst/>
                        </a:rPr>
                        <a:t>Case-Control Studies</a:t>
                      </a:r>
                    </a:p>
                    <a:p>
                      <a:pPr rtl="0"/>
                      <a:r>
                        <a:rPr lang="en-US" dirty="0">
                          <a:effectLst/>
                        </a:rPr>
                        <a:t>Case Reports</a:t>
                      </a:r>
                    </a:p>
                  </a:txBody>
                  <a:tcPr marL="0" marR="0" marT="0" marB="0" anchor="ctr"/>
                </a:tc>
                <a:extLst>
                  <a:ext uri="{0D108BD9-81ED-4DB2-BD59-A6C34878D82A}">
                    <a16:rowId xmlns:a16="http://schemas.microsoft.com/office/drawing/2014/main" val="3549865469"/>
                  </a:ext>
                </a:extLst>
              </a:tr>
              <a:tr h="409901">
                <a:tc>
                  <a:txBody>
                    <a:bodyPr/>
                    <a:lstStyle/>
                    <a:p>
                      <a:pPr rtl="0"/>
                      <a:r>
                        <a:rPr lang="en-US" dirty="0">
                          <a:effectLst/>
                        </a:rPr>
                        <a:t>Etiology/Harm</a:t>
                      </a:r>
                    </a:p>
                  </a:txBody>
                  <a:tcPr marL="0" marR="0" marT="0" marB="0" anchor="ctr"/>
                </a:tc>
                <a:tc>
                  <a:txBody>
                    <a:bodyPr/>
                    <a:lstStyle/>
                    <a:p>
                      <a:pPr rtl="0"/>
                      <a:r>
                        <a:rPr lang="en-US" dirty="0">
                          <a:effectLst/>
                        </a:rPr>
                        <a:t>RCT </a:t>
                      </a:r>
                    </a:p>
                    <a:p>
                      <a:pPr rtl="0"/>
                      <a:r>
                        <a:rPr lang="en-US" dirty="0">
                          <a:effectLst/>
                        </a:rPr>
                        <a:t>Cohort Study </a:t>
                      </a:r>
                    </a:p>
                    <a:p>
                      <a:pPr rtl="0"/>
                      <a:r>
                        <a:rPr lang="en-US" dirty="0">
                          <a:effectLst/>
                        </a:rPr>
                        <a:t>Case Control</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Randomized Controlled Trial</a:t>
                      </a:r>
                      <a:br>
                        <a:rPr lang="en-US" dirty="0">
                          <a:effectLst/>
                        </a:rPr>
                      </a:br>
                      <a:r>
                        <a:rPr lang="en-US" dirty="0">
                          <a:effectLst/>
                        </a:rPr>
                        <a:t>Cohort Studies</a:t>
                      </a:r>
                      <a:br>
                        <a:rPr lang="en-US" dirty="0">
                          <a:effectLst/>
                        </a:rPr>
                      </a:br>
                      <a:r>
                        <a:rPr lang="en-US" dirty="0">
                          <a:effectLst/>
                        </a:rPr>
                        <a:t>Case-Control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Risk Factors</a:t>
                      </a:r>
                    </a:p>
                  </a:txBody>
                  <a:tcPr marL="0" marR="0" marT="0" marB="0" anchor="ctr"/>
                </a:tc>
                <a:extLst>
                  <a:ext uri="{0D108BD9-81ED-4DB2-BD59-A6C34878D82A}">
                    <a16:rowId xmlns:a16="http://schemas.microsoft.com/office/drawing/2014/main" val="3807699520"/>
                  </a:ext>
                </a:extLst>
              </a:tr>
              <a:tr h="409901">
                <a:tc>
                  <a:txBody>
                    <a:bodyPr/>
                    <a:lstStyle/>
                    <a:p>
                      <a:pPr rtl="0"/>
                      <a:r>
                        <a:rPr lang="en-US" dirty="0">
                          <a:effectLst/>
                        </a:rPr>
                        <a:t>Cost Analysis</a:t>
                      </a:r>
                    </a:p>
                  </a:txBody>
                  <a:tcPr marL="0" marR="0" marT="0" marB="0" anchor="ctr"/>
                </a:tc>
                <a:tc>
                  <a:txBody>
                    <a:bodyPr/>
                    <a:lstStyle/>
                    <a:p>
                      <a:pPr rtl="0"/>
                      <a:r>
                        <a:rPr lang="en-US" dirty="0">
                          <a:effectLst/>
                        </a:rPr>
                        <a:t>Economic Analysis</a:t>
                      </a:r>
                    </a:p>
                  </a:txBody>
                  <a:tcPr marL="0" marR="0" marT="0" marB="0" anchor="ctr"/>
                </a:tc>
                <a:tc>
                  <a:txBody>
                    <a:bodyPr/>
                    <a:lstStyle/>
                    <a:p>
                      <a:pPr rtl="0"/>
                      <a:r>
                        <a:rPr lang="en-US" dirty="0">
                          <a:effectLst/>
                        </a:rPr>
                        <a:t>Costs and Cost Analysis</a:t>
                      </a:r>
                    </a:p>
                  </a:txBody>
                  <a:tcPr marL="0" marR="0" marT="0" marB="0" anchor="ctr"/>
                </a:tc>
                <a:extLst>
                  <a:ext uri="{0D108BD9-81ED-4DB2-BD59-A6C34878D82A}">
                    <a16:rowId xmlns:a16="http://schemas.microsoft.com/office/drawing/2014/main" val="4008416235"/>
                  </a:ext>
                </a:extLst>
              </a:tr>
            </a:tbl>
          </a:graphicData>
        </a:graphic>
      </p:graphicFrame>
      <p:sp>
        <p:nvSpPr>
          <p:cNvPr id="6" name="Rectangle 1">
            <a:extLst>
              <a:ext uri="{FF2B5EF4-FFF2-40B4-BE49-F238E27FC236}">
                <a16:creationId xmlns:a16="http://schemas.microsoft.com/office/drawing/2014/main" id="{890E688B-B4F7-4124-9247-0A653B0EE6D3}"/>
              </a:ext>
            </a:extLst>
          </p:cNvPr>
          <p:cNvSpPr>
            <a:spLocks noChangeArrowheads="1"/>
          </p:cNvSpPr>
          <p:nvPr/>
        </p:nvSpPr>
        <p:spPr bwMode="auto">
          <a:xfrm>
            <a:off x="2872740" y="5954365"/>
            <a:ext cx="6446520"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333333"/>
                </a:solidFill>
                <a:effectLst/>
                <a:latin typeface="Arial" panose="020B0604020202020204" pitchFamily="34" charset="0"/>
                <a:cs typeface="Arial" panose="020B0604020202020204" pitchFamily="34" charset="0"/>
              </a:rPr>
              <a:t>Source</a:t>
            </a:r>
            <a:r>
              <a:rPr kumimoji="0" lang="en-US" altLang="en-US"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From </a:t>
            </a:r>
            <a:r>
              <a:rPr kumimoji="0" lang="en-US" altLang="en-US" sz="900" b="0" i="1" u="none" strike="noStrike" cap="none" normalizeH="0" baseline="0" dirty="0">
                <a:ln>
                  <a:noFill/>
                </a:ln>
                <a:solidFill>
                  <a:srgbClr val="2954D1"/>
                </a:solidFill>
                <a:effectLst/>
                <a:latin typeface="Arial" panose="020B0604020202020204" pitchFamily="34" charset="0"/>
                <a:cs typeface="Arial" panose="020B0604020202020204" pitchFamily="34" charset="0"/>
                <a:hlinkClick r:id="rId3"/>
              </a:rPr>
              <a:t>Australian EBP Librarians’ Institute</a:t>
            </a:r>
            <a:r>
              <a:rPr kumimoji="0" lang="en-US" altLang="en-US" sz="900" b="0" i="1" u="none" strike="noStrike" cap="none" normalizeH="0" baseline="0" dirty="0">
                <a:ln>
                  <a:noFill/>
                </a:ln>
                <a:solidFill>
                  <a:srgbClr val="333333"/>
                </a:solidFill>
                <a:effectLst/>
                <a:latin typeface="Arial" panose="020B0604020202020204" pitchFamily="34" charset="0"/>
                <a:cs typeface="Arial" panose="020B0604020202020204" pitchFamily="34" charset="0"/>
              </a:rPr>
              <a:t> Perth 2014 (Participant workbook)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6506DC6-5444-4115-A4B8-C1E2ECB241C7}"/>
              </a:ext>
            </a:extLst>
          </p:cNvPr>
          <p:cNvSpPr>
            <a:spLocks noGrp="1"/>
          </p:cNvSpPr>
          <p:nvPr>
            <p:ph type="sldNum" sz="quarter" idx="12"/>
          </p:nvPr>
        </p:nvSpPr>
        <p:spPr/>
        <p:txBody>
          <a:bodyPr/>
          <a:lstStyle/>
          <a:p>
            <a:fld id="{6F669CBC-9B50-4D77-B834-9E11F644C1C6}" type="slidenum">
              <a:rPr lang="en-US" smtClean="0"/>
              <a:t>19</a:t>
            </a:fld>
            <a:endParaRPr lang="en-US"/>
          </a:p>
        </p:txBody>
      </p:sp>
    </p:spTree>
    <p:extLst>
      <p:ext uri="{BB962C8B-B14F-4D97-AF65-F5344CB8AC3E}">
        <p14:creationId xmlns:p14="http://schemas.microsoft.com/office/powerpoint/2010/main" val="117338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B000744-87B2-4157-A55E-8BCDEBAAA87F}"/>
              </a:ext>
              <a:ext uri="{C183D7F6-B498-43B3-948B-1728B52AA6E4}">
                <adec:decorative xmlns:adec="http://schemas.microsoft.com/office/drawing/2017/decorative" val="0"/>
              </a:ext>
            </a:extLst>
          </p:cNvPr>
          <p:cNvSpPr>
            <a:spLocks noGrp="1"/>
          </p:cNvSpPr>
          <p:nvPr>
            <p:ph type="ctrTitle"/>
          </p:nvPr>
        </p:nvSpPr>
        <p:spPr>
          <a:xfrm>
            <a:off x="838200" y="1856874"/>
            <a:ext cx="10515599" cy="2299994"/>
          </a:xfrm>
          <a:solidFill>
            <a:srgbClr val="20558A"/>
          </a:solidFill>
          <a:ln>
            <a:solidFill>
              <a:schemeClr val="bg2">
                <a:lumMod val="50000"/>
              </a:schemeClr>
            </a:solidFill>
          </a:ln>
          <a:effectLst>
            <a:outerShdw blurRad="50800" dist="38100" dir="5400000" algn="t" rotWithShape="0">
              <a:prstClr val="black">
                <a:alpha val="40000"/>
              </a:prstClr>
            </a:outerShdw>
          </a:effectLst>
        </p:spPr>
        <p:txBody>
          <a:bodyPr vert="horz" lIns="91440" tIns="45720" rIns="91440" bIns="45720" rtlCol="0" anchor="b">
            <a:normAutofit/>
          </a:bodyPr>
          <a:lstStyle/>
          <a:p>
            <a:r>
              <a:rPr lang="en-US" dirty="0">
                <a:solidFill>
                  <a:schemeClr val="bg1"/>
                </a:solidFill>
              </a:rPr>
              <a:t>Where Do I Find Evidence?:</a:t>
            </a:r>
            <a:br>
              <a:rPr lang="en-US" dirty="0">
                <a:solidFill>
                  <a:schemeClr val="bg1"/>
                </a:solidFill>
              </a:rPr>
            </a:br>
            <a:r>
              <a:rPr lang="en-US" sz="4000" dirty="0">
                <a:solidFill>
                  <a:schemeClr val="bg1"/>
                </a:solidFill>
              </a:rPr>
              <a:t>Sources for Evidence-Based Practice</a:t>
            </a:r>
            <a:br>
              <a:rPr lang="en-US" sz="4000" dirty="0">
                <a:solidFill>
                  <a:schemeClr val="bg1"/>
                </a:solidFill>
              </a:rPr>
            </a:br>
            <a:r>
              <a:rPr lang="en-US" sz="4000" dirty="0">
                <a:solidFill>
                  <a:schemeClr val="bg1"/>
                </a:solidFill>
              </a:rPr>
              <a:t>from the National Library of Medicine (NLM)</a:t>
            </a:r>
            <a:endParaRPr lang="en-US" dirty="0">
              <a:solidFill>
                <a:schemeClr val="bg1"/>
              </a:solidFill>
            </a:endParaRPr>
          </a:p>
        </p:txBody>
      </p:sp>
      <p:sp>
        <p:nvSpPr>
          <p:cNvPr id="5" name="Text Placeholder 6">
            <a:extLst>
              <a:ext uri="{FF2B5EF4-FFF2-40B4-BE49-F238E27FC236}">
                <a16:creationId xmlns:a16="http://schemas.microsoft.com/office/drawing/2014/main" id="{A447CA51-9A0B-48F7-B6C4-636F47B849A3}"/>
              </a:ext>
            </a:extLst>
          </p:cNvPr>
          <p:cNvSpPr txBox="1">
            <a:spLocks/>
          </p:cNvSpPr>
          <p:nvPr/>
        </p:nvSpPr>
        <p:spPr>
          <a:xfrm>
            <a:off x="274825" y="5295084"/>
            <a:ext cx="6074663"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558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558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558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[Presenter name]</a:t>
            </a:r>
            <a:br>
              <a:rPr lang="en-US" sz="2000" dirty="0">
                <a:solidFill>
                  <a:schemeClr val="bg1"/>
                </a:solidFill>
              </a:rPr>
            </a:br>
            <a:r>
              <a:rPr lang="en-US" sz="2000" dirty="0">
                <a:solidFill>
                  <a:schemeClr val="bg1"/>
                </a:solidFill>
              </a:rPr>
              <a:t>[Presenter organization]</a:t>
            </a:r>
          </a:p>
        </p:txBody>
      </p:sp>
      <p:sp>
        <p:nvSpPr>
          <p:cNvPr id="4" name="Title 1">
            <a:extLst>
              <a:ext uri="{FF2B5EF4-FFF2-40B4-BE49-F238E27FC236}">
                <a16:creationId xmlns:a16="http://schemas.microsoft.com/office/drawing/2014/main" id="{986EF27E-282F-464C-8DF8-0D6525C650AF}"/>
              </a:ext>
            </a:extLst>
          </p:cNvPr>
          <p:cNvSpPr txBox="1">
            <a:spLocks/>
          </p:cNvSpPr>
          <p:nvPr/>
        </p:nvSpPr>
        <p:spPr>
          <a:xfrm>
            <a:off x="9806473" y="5561784"/>
            <a:ext cx="1865774" cy="533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bg1"/>
                </a:solidFill>
                <a:latin typeface="Helvetica" charset="0"/>
                <a:ea typeface="Helvetica" charset="0"/>
                <a:cs typeface="Helvetica" charset="0"/>
              </a:defRPr>
            </a:lvl1pPr>
          </a:lstStyle>
          <a:p>
            <a:pPr algn="r"/>
            <a:r>
              <a:rPr lang="en-US" sz="1800" dirty="0"/>
              <a:t>December 2024</a:t>
            </a:r>
          </a:p>
        </p:txBody>
      </p:sp>
    </p:spTree>
    <p:extLst>
      <p:ext uri="{BB962C8B-B14F-4D97-AF65-F5344CB8AC3E}">
        <p14:creationId xmlns:p14="http://schemas.microsoft.com/office/powerpoint/2010/main" val="125387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968B-E32A-45C1-A9F4-3CA898D15D4A}"/>
              </a:ext>
            </a:extLst>
          </p:cNvPr>
          <p:cNvSpPr>
            <a:spLocks noGrp="1"/>
          </p:cNvSpPr>
          <p:nvPr>
            <p:ph type="title"/>
          </p:nvPr>
        </p:nvSpPr>
        <p:spPr/>
        <p:txBody>
          <a:bodyPr/>
          <a:lstStyle/>
          <a:p>
            <a:r>
              <a:rPr lang="en-US" dirty="0"/>
              <a:t>PubMed Clinical Queries</a:t>
            </a:r>
          </a:p>
        </p:txBody>
      </p:sp>
      <p:pic>
        <p:nvPicPr>
          <p:cNvPr id="5" name="Picture 4" descr="PubMed home page, with arrow pointing to Clinical Queries under the Find menu.">
            <a:extLst>
              <a:ext uri="{FF2B5EF4-FFF2-40B4-BE49-F238E27FC236}">
                <a16:creationId xmlns:a16="http://schemas.microsoft.com/office/drawing/2014/main" id="{09F358EF-4207-4544-8C39-7F33F0609920}"/>
              </a:ext>
            </a:extLst>
          </p:cNvPr>
          <p:cNvPicPr>
            <a:picLocks noChangeAspect="1"/>
          </p:cNvPicPr>
          <p:nvPr/>
        </p:nvPicPr>
        <p:blipFill>
          <a:blip r:embed="rId3"/>
          <a:stretch>
            <a:fillRect/>
          </a:stretch>
        </p:blipFill>
        <p:spPr>
          <a:xfrm>
            <a:off x="138861" y="1690690"/>
            <a:ext cx="3998358" cy="3172372"/>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Arrow Connector 8" descr="arrow to Clinical Queries">
            <a:extLst>
              <a:ext uri="{FF2B5EF4-FFF2-40B4-BE49-F238E27FC236}">
                <a16:creationId xmlns:a16="http://schemas.microsoft.com/office/drawing/2014/main" id="{1EC2ED56-995F-42E9-99E0-5CE950220F68}"/>
              </a:ext>
            </a:extLst>
          </p:cNvPr>
          <p:cNvCxnSpPr>
            <a:cxnSpLocks/>
          </p:cNvCxnSpPr>
          <p:nvPr/>
        </p:nvCxnSpPr>
        <p:spPr>
          <a:xfrm flipH="1">
            <a:off x="1907823" y="2777067"/>
            <a:ext cx="1715911" cy="1738489"/>
          </a:xfrm>
          <a:prstGeom prst="straightConnector1">
            <a:avLst/>
          </a:prstGeom>
          <a:ln w="38100" cmpd="sng">
            <a:solidFill>
              <a:srgbClr val="FF0000"/>
            </a:solidFill>
            <a:headEnd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Content Placeholder 5" descr="PubMed Clinical Queries page&#10;">
            <a:extLst>
              <a:ext uri="{FF2B5EF4-FFF2-40B4-BE49-F238E27FC236}">
                <a16:creationId xmlns:a16="http://schemas.microsoft.com/office/drawing/2014/main" id="{7E036E38-A62B-40BD-9910-75F7B13FB90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270606" y="1723109"/>
            <a:ext cx="7680932" cy="4438729"/>
          </a:xfrm>
          <a:noFill/>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7E1429B-2214-4A48-9B31-D98DD9736FC4}"/>
              </a:ext>
            </a:extLst>
          </p:cNvPr>
          <p:cNvSpPr>
            <a:spLocks noGrp="1"/>
          </p:cNvSpPr>
          <p:nvPr>
            <p:ph type="sldNum" sz="quarter" idx="12"/>
          </p:nvPr>
        </p:nvSpPr>
        <p:spPr/>
        <p:txBody>
          <a:bodyPr/>
          <a:lstStyle/>
          <a:p>
            <a:fld id="{6F669CBC-9B50-4D77-B834-9E11F644C1C6}" type="slidenum">
              <a:rPr lang="en-US" smtClean="0"/>
              <a:t>20</a:t>
            </a:fld>
            <a:endParaRPr lang="en-US"/>
          </a:p>
        </p:txBody>
      </p:sp>
    </p:spTree>
    <p:extLst>
      <p:ext uri="{BB962C8B-B14F-4D97-AF65-F5344CB8AC3E}">
        <p14:creationId xmlns:p14="http://schemas.microsoft.com/office/powerpoint/2010/main" val="97148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15DD-F364-4DB6-BBDC-F7D3B8C38D3B}"/>
              </a:ext>
            </a:extLst>
          </p:cNvPr>
          <p:cNvSpPr>
            <a:spLocks noGrp="1"/>
          </p:cNvSpPr>
          <p:nvPr>
            <p:ph type="title"/>
          </p:nvPr>
        </p:nvSpPr>
        <p:spPr/>
        <p:txBody>
          <a:bodyPr/>
          <a:lstStyle/>
          <a:p>
            <a:r>
              <a:rPr lang="en-US" dirty="0"/>
              <a:t>PubMed Clinical Queries Results</a:t>
            </a:r>
          </a:p>
        </p:txBody>
      </p:sp>
      <p:pic>
        <p:nvPicPr>
          <p:cNvPr id="6" name="Content Placeholder 5" descr="PubMed Clinical Queries page with search: teenagers diabetes type 2 behavior">
            <a:extLst>
              <a:ext uri="{FF2B5EF4-FFF2-40B4-BE49-F238E27FC236}">
                <a16:creationId xmlns:a16="http://schemas.microsoft.com/office/drawing/2014/main" id="{A73EADB5-ABE6-46BC-8803-8883BE80E0B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82459" y="1569156"/>
            <a:ext cx="7511371" cy="4459111"/>
          </a:xfrm>
          <a:ln>
            <a:solidFill>
              <a:schemeClr val="tx1"/>
            </a:solidFill>
          </a:ln>
          <a:effectLst>
            <a:outerShdw blurRad="50800" dist="38100" dir="2700000" algn="tl" rotWithShape="0">
              <a:prstClr val="black">
                <a:alpha val="40000"/>
              </a:prstClr>
            </a:outerShdw>
          </a:effectLst>
        </p:spPr>
      </p:pic>
      <p:pic>
        <p:nvPicPr>
          <p:cNvPr id="8" name="Picture 7" descr="Filters: Therapy, Clinical Prediction Guides, Diagnosis, Etiology, and Prognosis">
            <a:extLst>
              <a:ext uri="{FF2B5EF4-FFF2-40B4-BE49-F238E27FC236}">
                <a16:creationId xmlns:a16="http://schemas.microsoft.com/office/drawing/2014/main" id="{B3CC4B0A-34DB-49B3-9D4C-0734A72F1616}"/>
              </a:ext>
            </a:extLst>
          </p:cNvPr>
          <p:cNvPicPr>
            <a:picLocks noChangeAspect="1"/>
          </p:cNvPicPr>
          <p:nvPr/>
        </p:nvPicPr>
        <p:blipFill>
          <a:blip r:embed="rId4"/>
          <a:stretch>
            <a:fillRect/>
          </a:stretch>
        </p:blipFill>
        <p:spPr>
          <a:xfrm>
            <a:off x="5062540" y="3035032"/>
            <a:ext cx="2030780" cy="961236"/>
          </a:xfrm>
          <a:prstGeom prst="rect">
            <a:avLst/>
          </a:prstGeom>
        </p:spPr>
      </p:pic>
      <p:pic>
        <p:nvPicPr>
          <p:cNvPr id="10" name="Picture 9" descr="Broad and Narrow scope">
            <a:extLst>
              <a:ext uri="{FF2B5EF4-FFF2-40B4-BE49-F238E27FC236}">
                <a16:creationId xmlns:a16="http://schemas.microsoft.com/office/drawing/2014/main" id="{6DCF8803-7A87-4E81-A87B-F673163F1AAD}"/>
              </a:ext>
            </a:extLst>
          </p:cNvPr>
          <p:cNvPicPr>
            <a:picLocks noChangeAspect="1"/>
          </p:cNvPicPr>
          <p:nvPr/>
        </p:nvPicPr>
        <p:blipFill>
          <a:blip r:embed="rId5"/>
          <a:stretch>
            <a:fillRect/>
          </a:stretch>
        </p:blipFill>
        <p:spPr>
          <a:xfrm>
            <a:off x="7579961" y="3035033"/>
            <a:ext cx="2037765" cy="393968"/>
          </a:xfrm>
          <a:prstGeom prst="rect">
            <a:avLst/>
          </a:prstGeom>
        </p:spPr>
      </p:pic>
      <p:cxnSp>
        <p:nvCxnSpPr>
          <p:cNvPr id="11" name="Straight Arrow Connector 10" descr="arrow to COVID-19 filter">
            <a:extLst>
              <a:ext uri="{FF2B5EF4-FFF2-40B4-BE49-F238E27FC236}">
                <a16:creationId xmlns:a16="http://schemas.microsoft.com/office/drawing/2014/main" id="{578F931C-9C60-4726-9F7D-869835E60584}"/>
              </a:ext>
            </a:extLst>
          </p:cNvPr>
          <p:cNvCxnSpPr>
            <a:cxnSpLocks/>
          </p:cNvCxnSpPr>
          <p:nvPr/>
        </p:nvCxnSpPr>
        <p:spPr>
          <a:xfrm flipH="1" flipV="1">
            <a:off x="3307646" y="3035032"/>
            <a:ext cx="1862665" cy="1185333"/>
          </a:xfrm>
          <a:prstGeom prst="straightConnector1">
            <a:avLst/>
          </a:prstGeom>
          <a:ln w="38100" cmpd="sng">
            <a:solidFill>
              <a:srgbClr val="FF0000"/>
            </a:solidFill>
            <a:headEnd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descr="arrow to search strategies">
            <a:extLst>
              <a:ext uri="{FF2B5EF4-FFF2-40B4-BE49-F238E27FC236}">
                <a16:creationId xmlns:a16="http://schemas.microsoft.com/office/drawing/2014/main" id="{29327313-21FA-4711-A660-7E1D8C8DED2E}"/>
              </a:ext>
            </a:extLst>
          </p:cNvPr>
          <p:cNvCxnSpPr>
            <a:cxnSpLocks/>
          </p:cNvCxnSpPr>
          <p:nvPr/>
        </p:nvCxnSpPr>
        <p:spPr>
          <a:xfrm flipH="1" flipV="1">
            <a:off x="4482299" y="3286229"/>
            <a:ext cx="1862665" cy="1185333"/>
          </a:xfrm>
          <a:prstGeom prst="straightConnector1">
            <a:avLst/>
          </a:prstGeom>
          <a:ln w="38100" cmpd="sng">
            <a:solidFill>
              <a:srgbClr val="FF0000"/>
            </a:solidFill>
            <a:headEnd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9E8118A-8CDD-46A8-9A93-F9321F8F5BBC}"/>
              </a:ext>
            </a:extLst>
          </p:cNvPr>
          <p:cNvSpPr>
            <a:spLocks noGrp="1"/>
          </p:cNvSpPr>
          <p:nvPr>
            <p:ph type="sldNum" sz="quarter" idx="12"/>
          </p:nvPr>
        </p:nvSpPr>
        <p:spPr/>
        <p:txBody>
          <a:bodyPr/>
          <a:lstStyle/>
          <a:p>
            <a:fld id="{6F669CBC-9B50-4D77-B834-9E11F644C1C6}" type="slidenum">
              <a:rPr lang="en-US" smtClean="0"/>
              <a:t>21</a:t>
            </a:fld>
            <a:endParaRPr lang="en-US"/>
          </a:p>
        </p:txBody>
      </p:sp>
    </p:spTree>
    <p:extLst>
      <p:ext uri="{BB962C8B-B14F-4D97-AF65-F5344CB8AC3E}">
        <p14:creationId xmlns:p14="http://schemas.microsoft.com/office/powerpoint/2010/main" val="263871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50BC-4751-4BDC-B626-2F408B31F249}"/>
              </a:ext>
            </a:extLst>
          </p:cNvPr>
          <p:cNvSpPr>
            <a:spLocks noGrp="1"/>
          </p:cNvSpPr>
          <p:nvPr>
            <p:ph type="title"/>
          </p:nvPr>
        </p:nvSpPr>
        <p:spPr/>
        <p:txBody>
          <a:bodyPr/>
          <a:lstStyle/>
          <a:p>
            <a:r>
              <a:rPr lang="en-US" dirty="0"/>
              <a:t>Finding the Original Research</a:t>
            </a:r>
          </a:p>
        </p:txBody>
      </p:sp>
      <p:pic>
        <p:nvPicPr>
          <p:cNvPr id="5" name="Content Placeholder 4" descr="A screenshot of an NPR.org article headline, reading &quot;Study Questions Mainstay Treatment for Mild Asthma.&quot;">
            <a:extLst>
              <a:ext uri="{FF2B5EF4-FFF2-40B4-BE49-F238E27FC236}">
                <a16:creationId xmlns:a16="http://schemas.microsoft.com/office/drawing/2014/main" id="{BCE827EC-698D-4EAC-BC06-E14448A939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2666" y="1934254"/>
            <a:ext cx="9066667" cy="2609524"/>
          </a:xfrm>
          <a:solidFill>
            <a:schemeClr val="tx1"/>
          </a:solidFill>
          <a:ln>
            <a:solidFill>
              <a:schemeClr val="tx1"/>
            </a:solidFill>
          </a:ln>
        </p:spPr>
      </p:pic>
      <p:sp>
        <p:nvSpPr>
          <p:cNvPr id="6" name="TextBox 5">
            <a:extLst>
              <a:ext uri="{FF2B5EF4-FFF2-40B4-BE49-F238E27FC236}">
                <a16:creationId xmlns:a16="http://schemas.microsoft.com/office/drawing/2014/main" id="{6FD1A29B-A66D-45A2-9C59-CBCD75111344}"/>
              </a:ext>
            </a:extLst>
          </p:cNvPr>
          <p:cNvSpPr txBox="1"/>
          <p:nvPr/>
        </p:nvSpPr>
        <p:spPr>
          <a:xfrm>
            <a:off x="609600" y="5257800"/>
            <a:ext cx="10972800" cy="646331"/>
          </a:xfrm>
          <a:prstGeom prst="rect">
            <a:avLst/>
          </a:prstGeom>
          <a:noFill/>
        </p:spPr>
        <p:txBody>
          <a:bodyPr wrap="square" rtlCol="0">
            <a:spAutoFit/>
          </a:bodyPr>
          <a:lstStyle/>
          <a:p>
            <a:r>
              <a:rPr lang="en-US" dirty="0"/>
              <a:t>Source: </a:t>
            </a:r>
            <a:r>
              <a:rPr lang="en-US" u="sng" dirty="0">
                <a:hlinkClick r:id="rId4"/>
              </a:rPr>
              <a:t>https://www.npr.org/sections/health-shots/2019/08/26/752815573/study-questions-mainstay-treatment-for-mild-asthma</a:t>
            </a:r>
            <a:endParaRPr lang="en-US" dirty="0"/>
          </a:p>
        </p:txBody>
      </p:sp>
      <p:sp>
        <p:nvSpPr>
          <p:cNvPr id="4" name="Slide Number Placeholder 3">
            <a:extLst>
              <a:ext uri="{FF2B5EF4-FFF2-40B4-BE49-F238E27FC236}">
                <a16:creationId xmlns:a16="http://schemas.microsoft.com/office/drawing/2014/main" id="{2EF106E4-A3D1-4FCE-8ADA-94D1A68F5C6A}"/>
              </a:ext>
            </a:extLst>
          </p:cNvPr>
          <p:cNvSpPr>
            <a:spLocks noGrp="1"/>
          </p:cNvSpPr>
          <p:nvPr>
            <p:ph type="sldNum" sz="quarter" idx="12"/>
          </p:nvPr>
        </p:nvSpPr>
        <p:spPr/>
        <p:txBody>
          <a:bodyPr/>
          <a:lstStyle/>
          <a:p>
            <a:fld id="{6F669CBC-9B50-4D77-B834-9E11F644C1C6}" type="slidenum">
              <a:rPr lang="en-US" smtClean="0"/>
              <a:t>22</a:t>
            </a:fld>
            <a:endParaRPr lang="en-US"/>
          </a:p>
        </p:txBody>
      </p:sp>
    </p:spTree>
    <p:extLst>
      <p:ext uri="{BB962C8B-B14F-4D97-AF65-F5344CB8AC3E}">
        <p14:creationId xmlns:p14="http://schemas.microsoft.com/office/powerpoint/2010/main" val="247332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50BC-4751-4BDC-B626-2F408B31F249}"/>
              </a:ext>
            </a:extLst>
          </p:cNvPr>
          <p:cNvSpPr>
            <a:spLocks noGrp="1"/>
          </p:cNvSpPr>
          <p:nvPr>
            <p:ph type="title"/>
          </p:nvPr>
        </p:nvSpPr>
        <p:spPr/>
        <p:txBody>
          <a:bodyPr/>
          <a:lstStyle/>
          <a:p>
            <a:r>
              <a:rPr lang="en-US" dirty="0"/>
              <a:t>Finding the Original Research (cont.)</a:t>
            </a:r>
          </a:p>
        </p:txBody>
      </p:sp>
      <p:pic>
        <p:nvPicPr>
          <p:cNvPr id="4" name="Picture 3" descr="A screenshot of the first three paragraphs of an NPR.org article. Full text available at https://www.npr.org/sections/health-shots/2019/08/26/752815573/study-questions-mainstay-treatment-for-mild-asthma.">
            <a:extLst>
              <a:ext uri="{FF2B5EF4-FFF2-40B4-BE49-F238E27FC236}">
                <a16:creationId xmlns:a16="http://schemas.microsoft.com/office/drawing/2014/main" id="{6A39AF48-D86B-43D6-90C6-C9186332B2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05524" y="1417639"/>
            <a:ext cx="7380952" cy="3916362"/>
          </a:xfrm>
          <a:prstGeom prst="rect">
            <a:avLst/>
          </a:prstGeom>
          <a:ln>
            <a:solidFill>
              <a:schemeClr val="tx1"/>
            </a:solidFill>
          </a:ln>
        </p:spPr>
      </p:pic>
      <p:sp>
        <p:nvSpPr>
          <p:cNvPr id="6" name="TextBox 5">
            <a:extLst>
              <a:ext uri="{FF2B5EF4-FFF2-40B4-BE49-F238E27FC236}">
                <a16:creationId xmlns:a16="http://schemas.microsoft.com/office/drawing/2014/main" id="{6FD1A29B-A66D-45A2-9C59-CBCD75111344}"/>
              </a:ext>
            </a:extLst>
          </p:cNvPr>
          <p:cNvSpPr txBox="1"/>
          <p:nvPr/>
        </p:nvSpPr>
        <p:spPr>
          <a:xfrm>
            <a:off x="609600" y="5365045"/>
            <a:ext cx="10972800" cy="646331"/>
          </a:xfrm>
          <a:prstGeom prst="rect">
            <a:avLst/>
          </a:prstGeom>
          <a:noFill/>
        </p:spPr>
        <p:txBody>
          <a:bodyPr wrap="square" rtlCol="0">
            <a:spAutoFit/>
          </a:bodyPr>
          <a:lstStyle/>
          <a:p>
            <a:r>
              <a:rPr lang="en-US" dirty="0"/>
              <a:t>Source: </a:t>
            </a:r>
            <a:r>
              <a:rPr lang="en-US" u="sng" dirty="0">
                <a:hlinkClick r:id="rId4"/>
              </a:rPr>
              <a:t>https://www.npr.org/sections/health-shots/2019/08/26/752815573/study-questions-mainstay-treatment-for-mild-asthma</a:t>
            </a:r>
            <a:endParaRPr lang="en-US" dirty="0"/>
          </a:p>
        </p:txBody>
      </p:sp>
      <p:sp>
        <p:nvSpPr>
          <p:cNvPr id="7" name="Slide Number Placeholder 6">
            <a:extLst>
              <a:ext uri="{FF2B5EF4-FFF2-40B4-BE49-F238E27FC236}">
                <a16:creationId xmlns:a16="http://schemas.microsoft.com/office/drawing/2014/main" id="{273A4400-D2D3-407A-9BD7-489E95DCF41E}"/>
              </a:ext>
            </a:extLst>
          </p:cNvPr>
          <p:cNvSpPr>
            <a:spLocks noGrp="1"/>
          </p:cNvSpPr>
          <p:nvPr>
            <p:ph type="sldNum" sz="quarter" idx="12"/>
          </p:nvPr>
        </p:nvSpPr>
        <p:spPr/>
        <p:txBody>
          <a:bodyPr/>
          <a:lstStyle/>
          <a:p>
            <a:fld id="{6F669CBC-9B50-4D77-B834-9E11F644C1C6}" type="slidenum">
              <a:rPr lang="en-US" smtClean="0"/>
              <a:t>23</a:t>
            </a:fld>
            <a:endParaRPr lang="en-US"/>
          </a:p>
        </p:txBody>
      </p:sp>
    </p:spTree>
    <p:extLst>
      <p:ext uri="{BB962C8B-B14F-4D97-AF65-F5344CB8AC3E}">
        <p14:creationId xmlns:p14="http://schemas.microsoft.com/office/powerpoint/2010/main" val="7721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7EDEC-598F-4030-B7C0-ED217CBD1738}"/>
              </a:ext>
            </a:extLst>
          </p:cNvPr>
          <p:cNvSpPr>
            <a:spLocks noGrp="1"/>
          </p:cNvSpPr>
          <p:nvPr>
            <p:ph type="title"/>
          </p:nvPr>
        </p:nvSpPr>
        <p:spPr>
          <a:xfrm>
            <a:off x="915548" y="1570582"/>
            <a:ext cx="8079162" cy="772568"/>
          </a:xfrm>
          <a:solidFill>
            <a:schemeClr val="bg1"/>
          </a:solidFill>
          <a:ln>
            <a:solidFill>
              <a:schemeClr val="tx1"/>
            </a:solidFill>
          </a:ln>
          <a:effectLst/>
        </p:spPr>
        <p:txBody>
          <a:bodyPr>
            <a:normAutofit fontScale="90000"/>
          </a:bodyPr>
          <a:lstStyle/>
          <a:p>
            <a:r>
              <a:rPr lang="en-US" b="1" dirty="0"/>
              <a:t>Finding the Original research (cont’d)</a:t>
            </a:r>
          </a:p>
        </p:txBody>
      </p:sp>
      <p:pic>
        <p:nvPicPr>
          <p:cNvPr id="4098" name="Picture 2">
            <a:extLst>
              <a:ext uri="{FF2B5EF4-FFF2-40B4-BE49-F238E27FC236}">
                <a16:creationId xmlns:a16="http://schemas.microsoft.com/office/drawing/2014/main" id="{3C9F34F9-32FE-404F-B8B7-DBF7CA30AD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50900"/>
            <a:ext cx="13335000" cy="889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ubMed search box with search: lazarus nejm 201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10636" y="2429193"/>
            <a:ext cx="11124746" cy="304787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187EAB10-FDF9-4AF3-B969-9B829A3366C0}"/>
              </a:ext>
            </a:extLst>
          </p:cNvPr>
          <p:cNvSpPr>
            <a:spLocks noGrp="1"/>
          </p:cNvSpPr>
          <p:nvPr>
            <p:ph type="sldNum" sz="quarter" idx="12"/>
          </p:nvPr>
        </p:nvSpPr>
        <p:spPr/>
        <p:txBody>
          <a:bodyPr/>
          <a:lstStyle/>
          <a:p>
            <a:fld id="{6F669CBC-9B50-4D77-B834-9E11F644C1C6}" type="slidenum">
              <a:rPr lang="en-US" smtClean="0"/>
              <a:t>24</a:t>
            </a:fld>
            <a:endParaRPr lang="en-US"/>
          </a:p>
        </p:txBody>
      </p:sp>
    </p:spTree>
    <p:extLst>
      <p:ext uri="{BB962C8B-B14F-4D97-AF65-F5344CB8AC3E}">
        <p14:creationId xmlns:p14="http://schemas.microsoft.com/office/powerpoint/2010/main" val="229986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10E1-4D8D-4F34-8400-6032BF1738A8}"/>
              </a:ext>
            </a:extLst>
          </p:cNvPr>
          <p:cNvSpPr>
            <a:spLocks noGrp="1"/>
          </p:cNvSpPr>
          <p:nvPr>
            <p:ph type="title"/>
          </p:nvPr>
        </p:nvSpPr>
        <p:spPr/>
        <p:txBody>
          <a:bodyPr/>
          <a:lstStyle/>
          <a:p>
            <a:r>
              <a:rPr lang="en-US" dirty="0"/>
              <a:t>Search Results: </a:t>
            </a:r>
            <a:r>
              <a:rPr lang="en-US" dirty="0" err="1"/>
              <a:t>lazarus</a:t>
            </a:r>
            <a:r>
              <a:rPr lang="en-US" dirty="0"/>
              <a:t> </a:t>
            </a:r>
            <a:r>
              <a:rPr lang="en-US" dirty="0" err="1"/>
              <a:t>nejm</a:t>
            </a:r>
            <a:r>
              <a:rPr lang="en-US" dirty="0"/>
              <a:t> 2019 </a:t>
            </a:r>
          </a:p>
        </p:txBody>
      </p:sp>
      <p:pic>
        <p:nvPicPr>
          <p:cNvPr id="6" name="Picture 2" descr="PubMed search box with search: lazarus nejm 2019">
            <a:extLst>
              <a:ext uri="{FF2B5EF4-FFF2-40B4-BE49-F238E27FC236}">
                <a16:creationId xmlns:a16="http://schemas.microsoft.com/office/drawing/2014/main" id="{EFD6276D-6F03-426B-9FEE-B779E2D27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7910" y="1372364"/>
            <a:ext cx="4702629" cy="128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descr="3 articles found by citation matching&#10;">
            <a:extLst>
              <a:ext uri="{FF2B5EF4-FFF2-40B4-BE49-F238E27FC236}">
                <a16:creationId xmlns:a16="http://schemas.microsoft.com/office/drawing/2014/main" id="{065C65AD-8395-4B3C-AF49-C0791F71B0F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p:blipFill>
        <p:spPr>
          <a:xfrm>
            <a:off x="4021493" y="2261825"/>
            <a:ext cx="7799871" cy="3667488"/>
          </a:xfrm>
          <a:ln>
            <a:solidFill>
              <a:schemeClr val="tx1"/>
            </a:solidFill>
          </a:ln>
        </p:spPr>
      </p:pic>
      <p:cxnSp>
        <p:nvCxnSpPr>
          <p:cNvPr id="7" name="Straight Arrow Connector 6">
            <a:extLst>
              <a:ext uri="{FF2B5EF4-FFF2-40B4-BE49-F238E27FC236}">
                <a16:creationId xmlns:a16="http://schemas.microsoft.com/office/drawing/2014/main" id="{A79A50BE-FF20-4588-99F9-99B4B3D6ED54}"/>
              </a:ext>
              <a:ext uri="{C183D7F6-B498-43B3-948B-1728B52AA6E4}">
                <adec:decorative xmlns:adec="http://schemas.microsoft.com/office/drawing/2017/decorative" val="1"/>
              </a:ext>
            </a:extLst>
          </p:cNvPr>
          <p:cNvCxnSpPr/>
          <p:nvPr/>
        </p:nvCxnSpPr>
        <p:spPr>
          <a:xfrm>
            <a:off x="1573763" y="4927764"/>
            <a:ext cx="2705878" cy="0"/>
          </a:xfrm>
          <a:prstGeom prst="straightConnector1">
            <a:avLst/>
          </a:prstGeom>
          <a:ln w="63500">
            <a:tailEnd type="triangle" w="lg" len="med"/>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B1AAE8D1-B759-42B9-A416-67FFC9614BA8}"/>
              </a:ext>
            </a:extLst>
          </p:cNvPr>
          <p:cNvSpPr>
            <a:spLocks noGrp="1"/>
          </p:cNvSpPr>
          <p:nvPr>
            <p:ph type="sldNum" sz="quarter" idx="12"/>
          </p:nvPr>
        </p:nvSpPr>
        <p:spPr/>
        <p:txBody>
          <a:bodyPr/>
          <a:lstStyle/>
          <a:p>
            <a:fld id="{6F669CBC-9B50-4D77-B834-9E11F644C1C6}" type="slidenum">
              <a:rPr lang="en-US" smtClean="0"/>
              <a:t>25</a:t>
            </a:fld>
            <a:endParaRPr lang="en-US"/>
          </a:p>
        </p:txBody>
      </p:sp>
    </p:spTree>
    <p:extLst>
      <p:ext uri="{BB962C8B-B14F-4D97-AF65-F5344CB8AC3E}">
        <p14:creationId xmlns:p14="http://schemas.microsoft.com/office/powerpoint/2010/main" val="77942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FF84-1D5D-4ADD-B9D9-25DBE23AE19F}"/>
              </a:ext>
            </a:extLst>
          </p:cNvPr>
          <p:cNvSpPr>
            <a:spLocks noGrp="1"/>
          </p:cNvSpPr>
          <p:nvPr>
            <p:ph type="title"/>
          </p:nvPr>
        </p:nvSpPr>
        <p:spPr/>
        <p:txBody>
          <a:bodyPr/>
          <a:lstStyle/>
          <a:p>
            <a:r>
              <a:rPr lang="en-US" dirty="0"/>
              <a:t>Abstract View</a:t>
            </a:r>
          </a:p>
        </p:txBody>
      </p:sp>
      <p:pic>
        <p:nvPicPr>
          <p:cNvPr id="6" name="Picture 2" descr="PubMed search box with search: lazarus nejm 2019">
            <a:extLst>
              <a:ext uri="{FF2B5EF4-FFF2-40B4-BE49-F238E27FC236}">
                <a16:creationId xmlns:a16="http://schemas.microsoft.com/office/drawing/2014/main" id="{DD217473-806B-432A-B4AA-CE09C02E9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7910" y="1372364"/>
            <a:ext cx="4702629" cy="128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descr="PubMed abstract view of citation: Mometasone or Tiotropium in Mild Asthma with a Low Sputum Eosinophil Level">
            <a:extLst>
              <a:ext uri="{FF2B5EF4-FFF2-40B4-BE49-F238E27FC236}">
                <a16:creationId xmlns:a16="http://schemas.microsoft.com/office/drawing/2014/main" id="{90E69DE9-9C0D-444E-A536-E94F1AFC355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5112618" y="1581539"/>
            <a:ext cx="6856003" cy="4481512"/>
          </a:xfrm>
          <a:ln>
            <a:solidFill>
              <a:schemeClr val="tx1"/>
            </a:solidFill>
          </a:ln>
        </p:spPr>
      </p:pic>
      <p:sp>
        <p:nvSpPr>
          <p:cNvPr id="4" name="Slide Number Placeholder 3">
            <a:extLst>
              <a:ext uri="{FF2B5EF4-FFF2-40B4-BE49-F238E27FC236}">
                <a16:creationId xmlns:a16="http://schemas.microsoft.com/office/drawing/2014/main" id="{F8C2091E-FC9A-4CE1-BF92-834A1D1AFCE2}"/>
              </a:ext>
            </a:extLst>
          </p:cNvPr>
          <p:cNvSpPr>
            <a:spLocks noGrp="1"/>
          </p:cNvSpPr>
          <p:nvPr>
            <p:ph type="sldNum" sz="quarter" idx="12"/>
          </p:nvPr>
        </p:nvSpPr>
        <p:spPr/>
        <p:txBody>
          <a:bodyPr/>
          <a:lstStyle/>
          <a:p>
            <a:fld id="{6F669CBC-9B50-4D77-B834-9E11F644C1C6}" type="slidenum">
              <a:rPr lang="en-US" smtClean="0"/>
              <a:t>26</a:t>
            </a:fld>
            <a:endParaRPr lang="en-US"/>
          </a:p>
        </p:txBody>
      </p:sp>
    </p:spTree>
    <p:extLst>
      <p:ext uri="{BB962C8B-B14F-4D97-AF65-F5344CB8AC3E}">
        <p14:creationId xmlns:p14="http://schemas.microsoft.com/office/powerpoint/2010/main" val="254103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27A1-FA7B-448F-A9EB-DBED643F6E8B}"/>
              </a:ext>
            </a:extLst>
          </p:cNvPr>
          <p:cNvSpPr>
            <a:spLocks noGrp="1"/>
          </p:cNvSpPr>
          <p:nvPr>
            <p:ph type="title"/>
          </p:nvPr>
        </p:nvSpPr>
        <p:spPr/>
        <p:txBody>
          <a:bodyPr/>
          <a:lstStyle/>
          <a:p>
            <a:r>
              <a:rPr lang="en-US" dirty="0"/>
              <a:t>Similar Articles</a:t>
            </a:r>
          </a:p>
        </p:txBody>
      </p:sp>
      <p:pic>
        <p:nvPicPr>
          <p:cNvPr id="5" name="Content Placeholder 4" descr="Similar articles to 31112384">
            <a:extLst>
              <a:ext uri="{FF2B5EF4-FFF2-40B4-BE49-F238E27FC236}">
                <a16:creationId xmlns:a16="http://schemas.microsoft.com/office/drawing/2014/main" id="{3BD0E7C0-DC07-41A2-89D1-EF84001FD09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64591" y="1600200"/>
            <a:ext cx="7862817" cy="4481513"/>
          </a:xfrm>
          <a:ln>
            <a:solidFill>
              <a:schemeClr val="tx1"/>
            </a:solidFill>
          </a:ln>
        </p:spPr>
      </p:pic>
      <p:sp>
        <p:nvSpPr>
          <p:cNvPr id="4" name="Slide Number Placeholder 3">
            <a:extLst>
              <a:ext uri="{FF2B5EF4-FFF2-40B4-BE49-F238E27FC236}">
                <a16:creationId xmlns:a16="http://schemas.microsoft.com/office/drawing/2014/main" id="{B9B18A8F-34FD-40B4-952E-0AD0755AC4BE}"/>
              </a:ext>
            </a:extLst>
          </p:cNvPr>
          <p:cNvSpPr>
            <a:spLocks noGrp="1"/>
          </p:cNvSpPr>
          <p:nvPr>
            <p:ph type="sldNum" sz="quarter" idx="12"/>
          </p:nvPr>
        </p:nvSpPr>
        <p:spPr/>
        <p:txBody>
          <a:bodyPr/>
          <a:lstStyle/>
          <a:p>
            <a:fld id="{6F669CBC-9B50-4D77-B834-9E11F644C1C6}" type="slidenum">
              <a:rPr lang="en-US" smtClean="0"/>
              <a:t>27</a:t>
            </a:fld>
            <a:endParaRPr lang="en-US"/>
          </a:p>
        </p:txBody>
      </p:sp>
    </p:spTree>
    <p:extLst>
      <p:ext uri="{BB962C8B-B14F-4D97-AF65-F5344CB8AC3E}">
        <p14:creationId xmlns:p14="http://schemas.microsoft.com/office/powerpoint/2010/main" val="186660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te button on right hand side of abstract page">
            <a:extLst>
              <a:ext uri="{FF2B5EF4-FFF2-40B4-BE49-F238E27FC236}">
                <a16:creationId xmlns:a16="http://schemas.microsoft.com/office/drawing/2014/main" id="{FF4D2F44-0FE0-4258-81A2-FA9EA31A09A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914680" y="1557337"/>
            <a:ext cx="6362639" cy="4481511"/>
          </a:xfrm>
          <a:solidFill>
            <a:schemeClr val="tx1">
              <a:lumMod val="50000"/>
              <a:lumOff val="50000"/>
              <a:alpha val="17000"/>
            </a:schemeClr>
          </a:solidFill>
          <a:ln>
            <a:solidFill>
              <a:schemeClr val="tx1"/>
            </a:solidFill>
          </a:ln>
        </p:spPr>
      </p:pic>
      <p:sp>
        <p:nvSpPr>
          <p:cNvPr id="2" name="Title 1">
            <a:extLst>
              <a:ext uri="{FF2B5EF4-FFF2-40B4-BE49-F238E27FC236}">
                <a16:creationId xmlns:a16="http://schemas.microsoft.com/office/drawing/2014/main" id="{18A797B6-0135-47B0-A050-109518A28F0C}"/>
              </a:ext>
            </a:extLst>
          </p:cNvPr>
          <p:cNvSpPr>
            <a:spLocks noGrp="1"/>
          </p:cNvSpPr>
          <p:nvPr>
            <p:ph type="title"/>
          </p:nvPr>
        </p:nvSpPr>
        <p:spPr/>
        <p:txBody>
          <a:bodyPr/>
          <a:lstStyle/>
          <a:p>
            <a:r>
              <a:rPr lang="en-US" dirty="0"/>
              <a:t>Cite Button</a:t>
            </a:r>
          </a:p>
        </p:txBody>
      </p:sp>
      <p:cxnSp>
        <p:nvCxnSpPr>
          <p:cNvPr id="6" name="Straight Arrow Connector 5" descr="arrow to cite button">
            <a:extLst>
              <a:ext uri="{FF2B5EF4-FFF2-40B4-BE49-F238E27FC236}">
                <a16:creationId xmlns:a16="http://schemas.microsoft.com/office/drawing/2014/main" id="{A1790F86-739A-4C81-93E9-1901E0069D31}"/>
              </a:ext>
            </a:extLst>
          </p:cNvPr>
          <p:cNvCxnSpPr>
            <a:cxnSpLocks/>
          </p:cNvCxnSpPr>
          <p:nvPr/>
        </p:nvCxnSpPr>
        <p:spPr>
          <a:xfrm flipH="1">
            <a:off x="9022702" y="3113505"/>
            <a:ext cx="1859902" cy="0"/>
          </a:xfrm>
          <a:prstGeom prst="straightConnector1">
            <a:avLst/>
          </a:prstGeom>
          <a:ln w="63500">
            <a:tailEnd type="triangle" w="lg" len="med"/>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FF5612DD-AD98-4FE3-878C-8DA543949CFB}"/>
              </a:ext>
            </a:extLst>
          </p:cNvPr>
          <p:cNvSpPr>
            <a:spLocks noGrp="1"/>
          </p:cNvSpPr>
          <p:nvPr>
            <p:ph type="sldNum" sz="quarter" idx="12"/>
          </p:nvPr>
        </p:nvSpPr>
        <p:spPr/>
        <p:txBody>
          <a:bodyPr/>
          <a:lstStyle/>
          <a:p>
            <a:fld id="{6F669CBC-9B50-4D77-B834-9E11F644C1C6}" type="slidenum">
              <a:rPr lang="en-US" smtClean="0"/>
              <a:t>28</a:t>
            </a:fld>
            <a:endParaRPr lang="en-US"/>
          </a:p>
        </p:txBody>
      </p:sp>
    </p:spTree>
    <p:extLst>
      <p:ext uri="{BB962C8B-B14F-4D97-AF65-F5344CB8AC3E}">
        <p14:creationId xmlns:p14="http://schemas.microsoft.com/office/powerpoint/2010/main" val="365681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6267-821E-4A87-A6D9-F81A660AC404}"/>
              </a:ext>
            </a:extLst>
          </p:cNvPr>
          <p:cNvSpPr>
            <a:spLocks noGrp="1"/>
          </p:cNvSpPr>
          <p:nvPr>
            <p:ph type="title"/>
          </p:nvPr>
        </p:nvSpPr>
        <p:spPr/>
        <p:txBody>
          <a:bodyPr/>
          <a:lstStyle/>
          <a:p>
            <a:r>
              <a:rPr lang="en-US" dirty="0"/>
              <a:t>Create Alert</a:t>
            </a:r>
          </a:p>
        </p:txBody>
      </p:sp>
      <p:pic>
        <p:nvPicPr>
          <p:cNvPr id="5" name="Content Placeholder 4" descr="PubMed results page, pointing out link to Create alert below the search box.">
            <a:extLst>
              <a:ext uri="{FF2B5EF4-FFF2-40B4-BE49-F238E27FC236}">
                <a16:creationId xmlns:a16="http://schemas.microsoft.com/office/drawing/2014/main" id="{7556DA9E-31D3-46A8-B55F-01C011314CB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656112" y="2135541"/>
            <a:ext cx="8879776" cy="3410830"/>
          </a:xfrm>
          <a:ln>
            <a:solidFill>
              <a:schemeClr val="tx1"/>
            </a:solidFill>
          </a:ln>
        </p:spPr>
      </p:pic>
      <p:sp>
        <p:nvSpPr>
          <p:cNvPr id="4" name="Slide Number Placeholder 3">
            <a:extLst>
              <a:ext uri="{FF2B5EF4-FFF2-40B4-BE49-F238E27FC236}">
                <a16:creationId xmlns:a16="http://schemas.microsoft.com/office/drawing/2014/main" id="{6D730AAD-B446-47E2-864C-FF2085E03F86}"/>
              </a:ext>
            </a:extLst>
          </p:cNvPr>
          <p:cNvSpPr>
            <a:spLocks noGrp="1"/>
          </p:cNvSpPr>
          <p:nvPr>
            <p:ph type="sldNum" sz="quarter" idx="12"/>
          </p:nvPr>
        </p:nvSpPr>
        <p:spPr/>
        <p:txBody>
          <a:bodyPr/>
          <a:lstStyle/>
          <a:p>
            <a:fld id="{6F669CBC-9B50-4D77-B834-9E11F644C1C6}" type="slidenum">
              <a:rPr lang="en-US" smtClean="0"/>
              <a:t>29</a:t>
            </a:fld>
            <a:endParaRPr lang="en-US"/>
          </a:p>
        </p:txBody>
      </p:sp>
      <p:cxnSp>
        <p:nvCxnSpPr>
          <p:cNvPr id="6" name="Straight Arrow Connector 5">
            <a:extLst>
              <a:ext uri="{FF2B5EF4-FFF2-40B4-BE49-F238E27FC236}">
                <a16:creationId xmlns:a16="http://schemas.microsoft.com/office/drawing/2014/main" id="{FC77BCF2-08C7-4F12-B4A2-26F10CAA6B86}"/>
              </a:ext>
              <a:ext uri="{C183D7F6-B498-43B3-948B-1728B52AA6E4}">
                <adec:decorative xmlns:adec="http://schemas.microsoft.com/office/drawing/2017/decorative" val="1"/>
              </a:ext>
            </a:extLst>
          </p:cNvPr>
          <p:cNvCxnSpPr/>
          <p:nvPr/>
        </p:nvCxnSpPr>
        <p:spPr>
          <a:xfrm flipH="1" flipV="1">
            <a:off x="6542923" y="3227345"/>
            <a:ext cx="1046748" cy="122722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5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003C-A7A3-4289-B7ED-303BF4BE67C3}"/>
              </a:ext>
            </a:extLst>
          </p:cNvPr>
          <p:cNvSpPr>
            <a:spLocks noGrp="1"/>
          </p:cNvSpPr>
          <p:nvPr>
            <p:ph type="title"/>
          </p:nvPr>
        </p:nvSpPr>
        <p:spPr>
          <a:xfrm>
            <a:off x="3448049" y="0"/>
            <a:ext cx="7724775" cy="1325563"/>
          </a:xfrm>
        </p:spPr>
        <p:txBody>
          <a:bodyPr/>
          <a:lstStyle/>
          <a:p>
            <a:r>
              <a:rPr lang="en-US" dirty="0">
                <a:solidFill>
                  <a:schemeClr val="tx1"/>
                </a:solidFill>
              </a:rPr>
              <a:t>Agenda</a:t>
            </a:r>
          </a:p>
        </p:txBody>
      </p:sp>
      <p:sp>
        <p:nvSpPr>
          <p:cNvPr id="3" name="Content Placeholder 2">
            <a:extLst>
              <a:ext uri="{FF2B5EF4-FFF2-40B4-BE49-F238E27FC236}">
                <a16:creationId xmlns:a16="http://schemas.microsoft.com/office/drawing/2014/main" id="{DEA700A9-5229-4589-8E89-79BE7915E774}"/>
              </a:ext>
            </a:extLst>
          </p:cNvPr>
          <p:cNvSpPr>
            <a:spLocks noGrp="1"/>
          </p:cNvSpPr>
          <p:nvPr>
            <p:ph idx="1"/>
          </p:nvPr>
        </p:nvSpPr>
        <p:spPr>
          <a:xfrm>
            <a:off x="5747657" y="1733550"/>
            <a:ext cx="6253843" cy="3924300"/>
          </a:xfrm>
        </p:spPr>
        <p:txBody>
          <a:bodyPr>
            <a:normAutofit/>
          </a:bodyPr>
          <a:lstStyle/>
          <a:p>
            <a:r>
              <a:rPr lang="en-US" dirty="0">
                <a:solidFill>
                  <a:schemeClr val="tx1"/>
                </a:solidFill>
              </a:rPr>
              <a:t>Evidence in the Journal Literature: PubMed</a:t>
            </a:r>
          </a:p>
          <a:p>
            <a:r>
              <a:rPr lang="en-US" dirty="0">
                <a:solidFill>
                  <a:schemeClr val="tx1"/>
                </a:solidFill>
              </a:rPr>
              <a:t>Evidence in the Research Results: ClinicalTrials.gov</a:t>
            </a:r>
          </a:p>
          <a:p>
            <a:r>
              <a:rPr lang="en-US" dirty="0">
                <a:solidFill>
                  <a:schemeClr val="tx1"/>
                </a:solidFill>
              </a:rPr>
              <a:t>Synthesis in Authoritative Reference Sources: Bookshelf, MedlinePlus, and </a:t>
            </a:r>
            <a:r>
              <a:rPr lang="en-US" dirty="0" err="1">
                <a:solidFill>
                  <a:schemeClr val="tx1"/>
                </a:solidFill>
              </a:rPr>
              <a:t>DailyMed</a:t>
            </a:r>
            <a:endParaRPr lang="en-US" dirty="0">
              <a:solidFill>
                <a:schemeClr val="tx1"/>
              </a:solidFill>
            </a:endParaRPr>
          </a:p>
          <a:p>
            <a:pPr lvl="1"/>
            <a:r>
              <a:rPr lang="en-US" dirty="0">
                <a:solidFill>
                  <a:schemeClr val="tx1"/>
                </a:solidFill>
              </a:rPr>
              <a:t>Drug and treatment information</a:t>
            </a:r>
          </a:p>
        </p:txBody>
      </p:sp>
      <p:sp>
        <p:nvSpPr>
          <p:cNvPr id="4" name="Slide Number Placeholder 3">
            <a:extLst>
              <a:ext uri="{FF2B5EF4-FFF2-40B4-BE49-F238E27FC236}">
                <a16:creationId xmlns:a16="http://schemas.microsoft.com/office/drawing/2014/main" id="{49DBE167-55F6-4561-A76F-F7C645101F5D}"/>
              </a:ext>
            </a:extLst>
          </p:cNvPr>
          <p:cNvSpPr>
            <a:spLocks noGrp="1"/>
          </p:cNvSpPr>
          <p:nvPr>
            <p:ph type="sldNum" sz="quarter" idx="12"/>
          </p:nvPr>
        </p:nvSpPr>
        <p:spPr/>
        <p:txBody>
          <a:bodyPr/>
          <a:lstStyle/>
          <a:p>
            <a:fld id="{6F669CBC-9B50-4D77-B834-9E11F644C1C6}" type="slidenum">
              <a:rPr lang="en-US" smtClean="0"/>
              <a:t>3</a:t>
            </a:fld>
            <a:endParaRPr lang="en-US"/>
          </a:p>
        </p:txBody>
      </p:sp>
    </p:spTree>
    <p:extLst>
      <p:ext uri="{BB962C8B-B14F-4D97-AF65-F5344CB8AC3E}">
        <p14:creationId xmlns:p14="http://schemas.microsoft.com/office/powerpoint/2010/main" val="533894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1C43-7992-4C82-8791-F89978C328B4}"/>
              </a:ext>
            </a:extLst>
          </p:cNvPr>
          <p:cNvSpPr>
            <a:spLocks noGrp="1"/>
          </p:cNvSpPr>
          <p:nvPr>
            <p:ph type="title"/>
          </p:nvPr>
        </p:nvSpPr>
        <p:spPr/>
        <p:txBody>
          <a:bodyPr/>
          <a:lstStyle/>
          <a:p>
            <a:r>
              <a:rPr lang="en-US" dirty="0"/>
              <a:t>Just-in-Time Training Resources	</a:t>
            </a:r>
          </a:p>
        </p:txBody>
      </p:sp>
      <p:sp>
        <p:nvSpPr>
          <p:cNvPr id="3" name="Content Placeholder 2">
            <a:extLst>
              <a:ext uri="{FF2B5EF4-FFF2-40B4-BE49-F238E27FC236}">
                <a16:creationId xmlns:a16="http://schemas.microsoft.com/office/drawing/2014/main" id="{E9A948B9-F5E3-4455-93CB-B7E7D26B2151}"/>
              </a:ext>
            </a:extLst>
          </p:cNvPr>
          <p:cNvSpPr>
            <a:spLocks noGrp="1"/>
          </p:cNvSpPr>
          <p:nvPr>
            <p:ph idx="1"/>
          </p:nvPr>
        </p:nvSpPr>
        <p:spPr>
          <a:xfrm>
            <a:off x="838200" y="1825625"/>
            <a:ext cx="7289321" cy="4351338"/>
          </a:xfrm>
        </p:spPr>
        <p:txBody>
          <a:bodyPr/>
          <a:lstStyle/>
          <a:p>
            <a:r>
              <a:rPr lang="en-US" dirty="0"/>
              <a:t>PubMed Quick Tours</a:t>
            </a:r>
          </a:p>
          <a:p>
            <a:r>
              <a:rPr lang="en-US" dirty="0"/>
              <a:t>Using PubMed in Evidence-Based Practice</a:t>
            </a:r>
          </a:p>
        </p:txBody>
      </p:sp>
      <p:pic>
        <p:nvPicPr>
          <p:cNvPr id="1028" name="Picture 4" descr="A picture of a man with his laptop in a park">
            <a:extLst>
              <a:ext uri="{FF2B5EF4-FFF2-40B4-BE49-F238E27FC236}">
                <a16:creationId xmlns:a16="http://schemas.microsoft.com/office/drawing/2014/main" id="{7297C74D-2D21-4C31-BBB9-A587D0618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756" y="3570513"/>
            <a:ext cx="3532415" cy="235494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A picture of a young woman at a cafe with her tablet">
            <a:extLst>
              <a:ext uri="{FF2B5EF4-FFF2-40B4-BE49-F238E27FC236}">
                <a16:creationId xmlns:a16="http://schemas.microsoft.com/office/drawing/2014/main" id="{4F0ECB66-4FCE-4313-BE82-DA31B387D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7521" y="1486249"/>
            <a:ext cx="3532415" cy="235494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DC7698D-FA5E-402C-86E3-CA266F577DA4}"/>
              </a:ext>
            </a:extLst>
          </p:cNvPr>
          <p:cNvSpPr>
            <a:spLocks noGrp="1"/>
          </p:cNvSpPr>
          <p:nvPr>
            <p:ph type="sldNum" sz="quarter" idx="12"/>
          </p:nvPr>
        </p:nvSpPr>
        <p:spPr/>
        <p:txBody>
          <a:bodyPr/>
          <a:lstStyle/>
          <a:p>
            <a:fld id="{6F669CBC-9B50-4D77-B834-9E11F644C1C6}" type="slidenum">
              <a:rPr lang="en-US" smtClean="0"/>
              <a:t>30</a:t>
            </a:fld>
            <a:endParaRPr lang="en-US"/>
          </a:p>
        </p:txBody>
      </p:sp>
      <p:sp>
        <p:nvSpPr>
          <p:cNvPr id="5" name="TextBox 4">
            <a:extLst>
              <a:ext uri="{FF2B5EF4-FFF2-40B4-BE49-F238E27FC236}">
                <a16:creationId xmlns:a16="http://schemas.microsoft.com/office/drawing/2014/main" id="{92D7018A-FB41-2CC8-2AD2-E9B693E30842}"/>
              </a:ext>
            </a:extLst>
          </p:cNvPr>
          <p:cNvSpPr txBox="1"/>
          <p:nvPr/>
        </p:nvSpPr>
        <p:spPr>
          <a:xfrm>
            <a:off x="6921831" y="4725685"/>
            <a:ext cx="4869116" cy="584775"/>
          </a:xfrm>
          <a:prstGeom prst="rect">
            <a:avLst/>
          </a:prstGeom>
          <a:no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3200" dirty="0"/>
              <a:t>https://learn.nlm.nih.gov/ </a:t>
            </a:r>
          </a:p>
        </p:txBody>
      </p:sp>
    </p:spTree>
    <p:extLst>
      <p:ext uri="{BB962C8B-B14F-4D97-AF65-F5344CB8AC3E}">
        <p14:creationId xmlns:p14="http://schemas.microsoft.com/office/powerpoint/2010/main" val="249556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5CD6-6B75-4E0D-9089-60A4CB0EE6E9}"/>
              </a:ext>
            </a:extLst>
          </p:cNvPr>
          <p:cNvSpPr>
            <a:spLocks noGrp="1"/>
          </p:cNvSpPr>
          <p:nvPr>
            <p:ph type="title"/>
          </p:nvPr>
        </p:nvSpPr>
        <p:spPr/>
        <p:txBody>
          <a:bodyPr/>
          <a:lstStyle/>
          <a:p>
            <a:r>
              <a:rPr lang="en-US" dirty="0"/>
              <a:t>Evidence in the Research Results</a:t>
            </a:r>
          </a:p>
        </p:txBody>
      </p:sp>
      <p:sp>
        <p:nvSpPr>
          <p:cNvPr id="3" name="Text Placeholder 2">
            <a:extLst>
              <a:ext uri="{FF2B5EF4-FFF2-40B4-BE49-F238E27FC236}">
                <a16:creationId xmlns:a16="http://schemas.microsoft.com/office/drawing/2014/main" id="{6650CF8B-E94D-42D9-B55A-00679DEAD852}"/>
              </a:ext>
            </a:extLst>
          </p:cNvPr>
          <p:cNvSpPr>
            <a:spLocks noGrp="1"/>
          </p:cNvSpPr>
          <p:nvPr>
            <p:ph type="body" idx="1"/>
          </p:nvPr>
        </p:nvSpPr>
        <p:spPr/>
        <p:txBody>
          <a:bodyPr/>
          <a:lstStyle/>
          <a:p>
            <a:r>
              <a:rPr lang="en-US" dirty="0"/>
              <a:t>Using ClinicalTrials.gov for Results Information</a:t>
            </a:r>
          </a:p>
        </p:txBody>
      </p:sp>
      <p:sp>
        <p:nvSpPr>
          <p:cNvPr id="4" name="Slide Number Placeholder 3">
            <a:extLst>
              <a:ext uri="{FF2B5EF4-FFF2-40B4-BE49-F238E27FC236}">
                <a16:creationId xmlns:a16="http://schemas.microsoft.com/office/drawing/2014/main" id="{B27B0A9C-BA5B-4839-8EE0-D47440000C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69CBC-9B50-4D77-B834-9E11F644C1C6}"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02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F54B-D914-4232-A5A4-59AF7509A14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ClinicalTrials.gov</a:t>
            </a:r>
          </a:p>
        </p:txBody>
      </p:sp>
      <p:pic>
        <p:nvPicPr>
          <p:cNvPr id="3078" name="Picture 6">
            <a:extLst>
              <a:ext uri="{FF2B5EF4-FFF2-40B4-BE49-F238E27FC236}">
                <a16:creationId xmlns:a16="http://schemas.microsoft.com/office/drawing/2014/main" id="{DA331048-A8B8-434F-A674-13D1DF131199}"/>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1EA0968-F2E4-4C63-ABC8-3ECF497731BF}"/>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7CBC125-2937-4D01-9FAE-404089CCC891}"/>
              </a:ex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67EFA82-E59C-4145-9916-72ED9454E07B}"/>
              </a:ex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5D9BC91-26E6-45BD-BC01-6FC23F5F24EC}"/>
              </a:ext>
            </a:extLst>
          </p:cNvPr>
          <p:cNvSpPr>
            <a:spLocks noGrp="1"/>
          </p:cNvSpPr>
          <p:nvPr>
            <p:ph type="sldNum" sz="quarter" idx="12"/>
          </p:nvPr>
        </p:nvSpPr>
        <p:spPr>
          <a:xfrm>
            <a:off x="11017959" y="6041362"/>
            <a:ext cx="683339" cy="365125"/>
          </a:xfrm>
        </p:spPr>
        <p:txBody>
          <a:bodyPr vert="horz" lIns="91440" tIns="45720" rIns="91440" bIns="45720" rtlCol="0" anchor="ctr">
            <a:normAutofit/>
          </a:bodyPr>
          <a:lstStyle/>
          <a:p>
            <a:pPr>
              <a:spcAft>
                <a:spcPts val="600"/>
              </a:spcAft>
            </a:pPr>
            <a:fld id="{6F669CBC-9B50-4D77-B834-9E11F644C1C6}" type="slidenum">
              <a:rPr lang="en-US" sz="1200">
                <a:solidFill>
                  <a:srgbClr val="FFFFFF"/>
                </a:solidFill>
              </a:rPr>
              <a:pPr>
                <a:spcAft>
                  <a:spcPts val="600"/>
                </a:spcAft>
              </a:pPr>
              <a:t>32</a:t>
            </a:fld>
            <a:endParaRPr lang="en-US" sz="1200">
              <a:solidFill>
                <a:srgbClr val="FFFFFF"/>
              </a:solidFill>
            </a:endParaRPr>
          </a:p>
        </p:txBody>
      </p:sp>
      <p:pic>
        <p:nvPicPr>
          <p:cNvPr id="5" name="Picture 4" descr="Logo for ClinicalTrials.gov">
            <a:extLst>
              <a:ext uri="{FF2B5EF4-FFF2-40B4-BE49-F238E27FC236}">
                <a16:creationId xmlns:a16="http://schemas.microsoft.com/office/drawing/2014/main" id="{FDA53257-09AB-326F-A95A-BC7B50088F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222" b="40000"/>
          <a:stretch/>
        </p:blipFill>
        <p:spPr>
          <a:xfrm>
            <a:off x="3477896" y="2969304"/>
            <a:ext cx="8714104" cy="1905000"/>
          </a:xfrm>
          <a:prstGeom prst="rect">
            <a:avLst/>
          </a:prstGeom>
        </p:spPr>
      </p:pic>
    </p:spTree>
    <p:extLst>
      <p:ext uri="{BB962C8B-B14F-4D97-AF65-F5344CB8AC3E}">
        <p14:creationId xmlns:p14="http://schemas.microsoft.com/office/powerpoint/2010/main" val="921359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8CC4-6FA3-4AAE-95E3-010B58C94BE0}"/>
              </a:ext>
            </a:extLst>
          </p:cNvPr>
          <p:cNvSpPr>
            <a:spLocks noGrp="1"/>
          </p:cNvSpPr>
          <p:nvPr>
            <p:ph type="title"/>
          </p:nvPr>
        </p:nvSpPr>
        <p:spPr/>
        <p:txBody>
          <a:bodyPr/>
          <a:lstStyle/>
          <a:p>
            <a:r>
              <a:rPr lang="en-US" dirty="0"/>
              <a:t>Not All Research Is Published</a:t>
            </a:r>
          </a:p>
        </p:txBody>
      </p:sp>
      <p:sp>
        <p:nvSpPr>
          <p:cNvPr id="3" name="Content Placeholder 2">
            <a:extLst>
              <a:ext uri="{FF2B5EF4-FFF2-40B4-BE49-F238E27FC236}">
                <a16:creationId xmlns:a16="http://schemas.microsoft.com/office/drawing/2014/main" id="{26C11EC2-6680-4BFE-9F6C-3F781F4BCDFF}"/>
              </a:ext>
            </a:extLst>
          </p:cNvPr>
          <p:cNvSpPr>
            <a:spLocks noGrp="1"/>
          </p:cNvSpPr>
          <p:nvPr>
            <p:ph idx="1"/>
          </p:nvPr>
        </p:nvSpPr>
        <p:spPr/>
        <p:txBody>
          <a:bodyPr/>
          <a:lstStyle/>
          <a:p>
            <a:pPr marL="0" indent="0">
              <a:buNone/>
            </a:pPr>
            <a:r>
              <a:rPr lang="en-US" dirty="0"/>
              <a:t>A 2012 study found that the results of about 32% of all trials funded by the National Institutes of Health were never published.</a:t>
            </a:r>
          </a:p>
        </p:txBody>
      </p:sp>
      <p:pic>
        <p:nvPicPr>
          <p:cNvPr id="2050" name="Picture 2" descr="Image of desert with signposts for, &quot;Lost, Found, and Searching.&quot;">
            <a:extLst>
              <a:ext uri="{FF2B5EF4-FFF2-40B4-BE49-F238E27FC236}">
                <a16:creationId xmlns:a16="http://schemas.microsoft.com/office/drawing/2014/main" id="{754490F4-C826-4531-AE15-1241769B0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445" y="2840570"/>
            <a:ext cx="5350933" cy="3037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6EDAFF-CEAE-46D5-9012-47918F37E526}"/>
              </a:ext>
            </a:extLst>
          </p:cNvPr>
          <p:cNvSpPr txBox="1"/>
          <p:nvPr/>
        </p:nvSpPr>
        <p:spPr>
          <a:xfrm>
            <a:off x="6660445" y="5832516"/>
            <a:ext cx="2901244" cy="261610"/>
          </a:xfrm>
          <a:prstGeom prst="rect">
            <a:avLst/>
          </a:prstGeom>
          <a:noFill/>
        </p:spPr>
        <p:txBody>
          <a:bodyPr wrap="square" rtlCol="0">
            <a:spAutoFit/>
          </a:bodyPr>
          <a:lstStyle/>
          <a:p>
            <a:r>
              <a:rPr lang="en-US" sz="1100" dirty="0"/>
              <a:t>Image from </a:t>
            </a:r>
            <a:r>
              <a:rPr lang="en-US" sz="1100" dirty="0" err="1">
                <a:hlinkClick r:id="rId4"/>
              </a:rPr>
              <a:t>Pixabay</a:t>
            </a:r>
            <a:endParaRPr lang="en-US" sz="1100" dirty="0"/>
          </a:p>
        </p:txBody>
      </p:sp>
      <p:sp>
        <p:nvSpPr>
          <p:cNvPr id="4" name="Slide Number Placeholder 3">
            <a:extLst>
              <a:ext uri="{FF2B5EF4-FFF2-40B4-BE49-F238E27FC236}">
                <a16:creationId xmlns:a16="http://schemas.microsoft.com/office/drawing/2014/main" id="{217002ED-7DE6-46C2-BA76-796F48E3D23C}"/>
              </a:ext>
            </a:extLst>
          </p:cNvPr>
          <p:cNvSpPr>
            <a:spLocks noGrp="1"/>
          </p:cNvSpPr>
          <p:nvPr>
            <p:ph type="sldNum" sz="quarter" idx="12"/>
          </p:nvPr>
        </p:nvSpPr>
        <p:spPr/>
        <p:txBody>
          <a:bodyPr/>
          <a:lstStyle/>
          <a:p>
            <a:fld id="{6F669CBC-9B50-4D77-B834-9E11F644C1C6}" type="slidenum">
              <a:rPr lang="en-US" smtClean="0"/>
              <a:t>33</a:t>
            </a:fld>
            <a:endParaRPr lang="en-US"/>
          </a:p>
        </p:txBody>
      </p:sp>
    </p:spTree>
    <p:extLst>
      <p:ext uri="{BB962C8B-B14F-4D97-AF65-F5344CB8AC3E}">
        <p14:creationId xmlns:p14="http://schemas.microsoft.com/office/powerpoint/2010/main" val="2742407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484C70-094E-46B9-9673-3AFD3D431F5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Published Research Reports May Be Incomplete</a:t>
            </a:r>
          </a:p>
        </p:txBody>
      </p:sp>
      <p:pic>
        <p:nvPicPr>
          <p:cNvPr id="3074" name="Picture 2" descr="Image of article, &quot;Timing and completeness of trial results posted at ClinicalTrials.gov and published in journal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1" y="215904"/>
            <a:ext cx="8864456" cy="544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39724" y="4101238"/>
            <a:ext cx="7703326" cy="2246769"/>
          </a:xfrm>
          <a:prstGeom prst="rect">
            <a:avLst/>
          </a:prstGeom>
          <a:solidFill>
            <a:schemeClr val="accent2">
              <a:lumMod val="20000"/>
              <a:lumOff val="80000"/>
            </a:schemeClr>
          </a:solidFill>
        </p:spPr>
        <p:txBody>
          <a:bodyPr wrap="square">
            <a:spAutoFit/>
          </a:bodyPr>
          <a:lstStyle/>
          <a:p>
            <a:r>
              <a:rPr lang="en-US" sz="2800" dirty="0">
                <a:solidFill>
                  <a:prstClr val="black"/>
                </a:solidFill>
              </a:rPr>
              <a:t>“</a:t>
            </a:r>
            <a:r>
              <a:rPr lang="en-US" sz="2800" b="1" dirty="0">
                <a:solidFill>
                  <a:prstClr val="black"/>
                </a:solidFill>
              </a:rPr>
              <a:t>Conclusions</a:t>
            </a:r>
            <a:r>
              <a:rPr lang="en-US" sz="2800" dirty="0">
                <a:solidFill>
                  <a:prstClr val="black"/>
                </a:solidFill>
              </a:rPr>
              <a:t>: Our results highlight the need to search ClinicalTrials.gov for both unpublished and published trials. </a:t>
            </a:r>
            <a:r>
              <a:rPr lang="en-US" sz="2800" b="1" dirty="0">
                <a:solidFill>
                  <a:srgbClr val="C00000"/>
                </a:solidFill>
              </a:rPr>
              <a:t>Trial results, especially serious adverse events, are more completely reported at ClinicalTrials.gov than in the published article</a:t>
            </a:r>
            <a:r>
              <a:rPr lang="en-US" sz="2800" dirty="0">
                <a:solidFill>
                  <a:prstClr val="black"/>
                </a:solidFill>
              </a:rPr>
              <a:t>.”</a:t>
            </a:r>
          </a:p>
        </p:txBody>
      </p:sp>
      <p:sp>
        <p:nvSpPr>
          <p:cNvPr id="2" name="Slide Number Placeholder 1"/>
          <p:cNvSpPr>
            <a:spLocks noGrp="1"/>
          </p:cNvSpPr>
          <p:nvPr>
            <p:ph type="sldNum" sz="quarter" idx="12"/>
          </p:nvPr>
        </p:nvSpPr>
        <p:spPr/>
        <p:txBody>
          <a:bodyPr/>
          <a:lstStyle/>
          <a:p>
            <a:fld id="{B6135A14-69E1-4390-BA31-5899F9B37B23}" type="slidenum">
              <a:rPr lang="en-US" smtClean="0"/>
              <a:pPr/>
              <a:t>34</a:t>
            </a:fld>
            <a:endParaRPr lang="en-US" dirty="0"/>
          </a:p>
        </p:txBody>
      </p:sp>
    </p:spTree>
    <p:extLst>
      <p:ext uri="{BB962C8B-B14F-4D97-AF65-F5344CB8AC3E}">
        <p14:creationId xmlns:p14="http://schemas.microsoft.com/office/powerpoint/2010/main" val="245409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9420-6B7A-4B12-9E2F-BC149C290F66}"/>
              </a:ext>
            </a:extLst>
          </p:cNvPr>
          <p:cNvSpPr>
            <a:spLocks noGrp="1"/>
          </p:cNvSpPr>
          <p:nvPr>
            <p:ph type="title"/>
          </p:nvPr>
        </p:nvSpPr>
        <p:spPr/>
        <p:txBody>
          <a:bodyPr/>
          <a:lstStyle/>
          <a:p>
            <a:r>
              <a:rPr lang="en-US" dirty="0"/>
              <a:t>Map of All Studies on ClinicalTrials.gov</a:t>
            </a:r>
          </a:p>
        </p:txBody>
      </p:sp>
      <p:pic>
        <p:nvPicPr>
          <p:cNvPr id="9" name="Picture 8" descr="Map of all studies on ClinicalTrials.gov.">
            <a:extLst>
              <a:ext uri="{FF2B5EF4-FFF2-40B4-BE49-F238E27FC236}">
                <a16:creationId xmlns:a16="http://schemas.microsoft.com/office/drawing/2014/main" id="{95CFF29B-2276-00BF-2118-4CEBB6D0AAB5}"/>
              </a:ext>
            </a:extLst>
          </p:cNvPr>
          <p:cNvPicPr>
            <a:picLocks noChangeAspect="1"/>
          </p:cNvPicPr>
          <p:nvPr/>
        </p:nvPicPr>
        <p:blipFill>
          <a:blip r:embed="rId3"/>
          <a:stretch>
            <a:fillRect/>
          </a:stretch>
        </p:blipFill>
        <p:spPr>
          <a:xfrm>
            <a:off x="2294021" y="1308884"/>
            <a:ext cx="6693742" cy="3748496"/>
          </a:xfrm>
          <a:prstGeom prst="rect">
            <a:avLst/>
          </a:prstGeom>
        </p:spPr>
      </p:pic>
      <p:pic>
        <p:nvPicPr>
          <p:cNvPr id="5" name="Picture 4" descr="Colors indicate the number of studies with locations in that region.">
            <a:extLst>
              <a:ext uri="{FF2B5EF4-FFF2-40B4-BE49-F238E27FC236}">
                <a16:creationId xmlns:a16="http://schemas.microsoft.com/office/drawing/2014/main" id="{DE211626-C102-387A-A217-08851FE86F61}"/>
              </a:ext>
            </a:extLst>
          </p:cNvPr>
          <p:cNvPicPr>
            <a:picLocks noChangeAspect="1"/>
          </p:cNvPicPr>
          <p:nvPr/>
        </p:nvPicPr>
        <p:blipFill>
          <a:blip r:embed="rId4"/>
          <a:stretch>
            <a:fillRect/>
          </a:stretch>
        </p:blipFill>
        <p:spPr>
          <a:xfrm>
            <a:off x="3476952" y="5057380"/>
            <a:ext cx="5238095" cy="952381"/>
          </a:xfrm>
          <a:prstGeom prst="rect">
            <a:avLst/>
          </a:prstGeom>
        </p:spPr>
      </p:pic>
      <p:sp>
        <p:nvSpPr>
          <p:cNvPr id="4" name="Slide Number Placeholder 3">
            <a:extLst>
              <a:ext uri="{FF2B5EF4-FFF2-40B4-BE49-F238E27FC236}">
                <a16:creationId xmlns:a16="http://schemas.microsoft.com/office/drawing/2014/main" id="{D066CC91-E506-45CC-ADB3-C6DC2B4D5AC8}"/>
              </a:ext>
            </a:extLst>
          </p:cNvPr>
          <p:cNvSpPr>
            <a:spLocks noGrp="1"/>
          </p:cNvSpPr>
          <p:nvPr>
            <p:ph type="sldNum" sz="quarter" idx="12"/>
          </p:nvPr>
        </p:nvSpPr>
        <p:spPr/>
        <p:txBody>
          <a:bodyPr/>
          <a:lstStyle/>
          <a:p>
            <a:fld id="{6F669CBC-9B50-4D77-B834-9E11F644C1C6}" type="slidenum">
              <a:rPr lang="en-US" smtClean="0"/>
              <a:t>35</a:t>
            </a:fld>
            <a:endParaRPr lang="en-US"/>
          </a:p>
        </p:txBody>
      </p:sp>
    </p:spTree>
    <p:extLst>
      <p:ext uri="{BB962C8B-B14F-4D97-AF65-F5344CB8AC3E}">
        <p14:creationId xmlns:p14="http://schemas.microsoft.com/office/powerpoint/2010/main" val="358958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2149" y="721659"/>
            <a:ext cx="3989840" cy="1958930"/>
          </a:xfrm>
        </p:spPr>
        <p:txBody>
          <a:bodyPr>
            <a:noAutofit/>
          </a:bodyPr>
          <a:lstStyle/>
          <a:p>
            <a:r>
              <a:rPr lang="en-US" dirty="0">
                <a:latin typeface="Calibri" panose="020F0502020204030204" pitchFamily="34" charset="0"/>
                <a:ea typeface="Avenir LT Std 95 Black" charset="0"/>
                <a:cs typeface="Calibri" panose="020F0502020204030204" pitchFamily="34" charset="0"/>
              </a:rPr>
              <a:t>Types of Registered Trials</a:t>
            </a:r>
            <a:endParaRPr lang="en-US" dirty="0">
              <a:latin typeface="Calibri" panose="020F0502020204030204" pitchFamily="34" charset="0"/>
              <a:ea typeface="Arial Black" charset="0"/>
              <a:cs typeface="Calibri" panose="020F0502020204030204" pitchFamily="34" charset="0"/>
            </a:endParaRPr>
          </a:p>
        </p:txBody>
      </p:sp>
      <p:pic>
        <p:nvPicPr>
          <p:cNvPr id="4" name="Picture 3" descr="Types of registered trials (pie char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21989" y="721659"/>
            <a:ext cx="5544151" cy="5053998"/>
          </a:xfrm>
          <a:prstGeom prst="rect">
            <a:avLst/>
          </a:prstGeom>
        </p:spPr>
      </p:pic>
      <p:sp>
        <p:nvSpPr>
          <p:cNvPr id="3" name="Slide Number Placeholder 2">
            <a:extLst>
              <a:ext uri="{FF2B5EF4-FFF2-40B4-BE49-F238E27FC236}">
                <a16:creationId xmlns:a16="http://schemas.microsoft.com/office/drawing/2014/main" id="{E4954F07-3BB5-4260-9775-E5F11A8C1358}"/>
              </a:ext>
            </a:extLst>
          </p:cNvPr>
          <p:cNvSpPr>
            <a:spLocks noGrp="1"/>
          </p:cNvSpPr>
          <p:nvPr>
            <p:ph type="sldNum" sz="quarter" idx="12"/>
          </p:nvPr>
        </p:nvSpPr>
        <p:spPr/>
        <p:txBody>
          <a:bodyPr/>
          <a:lstStyle/>
          <a:p>
            <a:fld id="{6F669CBC-9B50-4D77-B834-9E11F644C1C6}" type="slidenum">
              <a:rPr lang="en-US" smtClean="0"/>
              <a:t>36</a:t>
            </a:fld>
            <a:endParaRPr lang="en-US"/>
          </a:p>
        </p:txBody>
      </p:sp>
    </p:spTree>
    <p:extLst>
      <p:ext uri="{BB962C8B-B14F-4D97-AF65-F5344CB8AC3E}">
        <p14:creationId xmlns:p14="http://schemas.microsoft.com/office/powerpoint/2010/main" val="1435230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accent1">
                    <a:lumMod val="50000"/>
                  </a:schemeClr>
                </a:solidFill>
              </a:rPr>
              <a:t>Uses of ClinicalTrials.gov</a:t>
            </a:r>
          </a:p>
        </p:txBody>
      </p:sp>
      <p:grpSp>
        <p:nvGrpSpPr>
          <p:cNvPr id="5" name="Group 4" descr="ClinicalTrials.gov homepage view on a desktop and mobile">
            <a:extLst>
              <a:ext uri="{FF2B5EF4-FFF2-40B4-BE49-F238E27FC236}">
                <a16:creationId xmlns:a16="http://schemas.microsoft.com/office/drawing/2014/main" id="{4EE009CF-D140-356A-31AF-E4EA8DAC3F3B}"/>
              </a:ext>
            </a:extLst>
          </p:cNvPr>
          <p:cNvGrpSpPr/>
          <p:nvPr/>
        </p:nvGrpSpPr>
        <p:grpSpPr>
          <a:xfrm>
            <a:off x="598635" y="1534470"/>
            <a:ext cx="7676685" cy="4495922"/>
            <a:chOff x="623126" y="334875"/>
            <a:chExt cx="9836489" cy="5760831"/>
          </a:xfrm>
        </p:grpSpPr>
        <p:pic>
          <p:nvPicPr>
            <p:cNvPr id="6" name="Picture 5">
              <a:extLst>
                <a:ext uri="{FF2B5EF4-FFF2-40B4-BE49-F238E27FC236}">
                  <a16:creationId xmlns:a16="http://schemas.microsoft.com/office/drawing/2014/main" id="{EEEC1D65-4B3C-B229-6C1C-C553B05F60F4}"/>
                </a:ext>
              </a:extLst>
            </p:cNvPr>
            <p:cNvPicPr>
              <a:picLocks noChangeAspect="1"/>
            </p:cNvPicPr>
            <p:nvPr/>
          </p:nvPicPr>
          <p:blipFill rotWithShape="1">
            <a:blip r:embed="rId3"/>
            <a:srcRect t="6914"/>
            <a:stretch/>
          </p:blipFill>
          <p:spPr>
            <a:xfrm>
              <a:off x="623126" y="334876"/>
              <a:ext cx="6925340" cy="5760830"/>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53BF30D8-E5FC-53BB-A3B7-4954E6D19012}"/>
                </a:ext>
              </a:extLst>
            </p:cNvPr>
            <p:cNvPicPr>
              <a:picLocks noChangeAspect="1"/>
            </p:cNvPicPr>
            <p:nvPr/>
          </p:nvPicPr>
          <p:blipFill rotWithShape="1">
            <a:blip r:embed="rId4"/>
            <a:srcRect t="11699"/>
            <a:stretch/>
          </p:blipFill>
          <p:spPr>
            <a:xfrm>
              <a:off x="8260546" y="334875"/>
              <a:ext cx="2199069" cy="5754699"/>
            </a:xfrm>
            <a:prstGeom prst="rect">
              <a:avLst/>
            </a:prstGeom>
            <a:ln>
              <a:solidFill>
                <a:schemeClr val="bg1">
                  <a:lumMod val="85000"/>
                </a:schemeClr>
              </a:solidFill>
            </a:ln>
          </p:spPr>
        </p:pic>
      </p:grpSp>
      <p:sp>
        <p:nvSpPr>
          <p:cNvPr id="4" name="Content Placeholder 3"/>
          <p:cNvSpPr>
            <a:spLocks noGrp="1"/>
          </p:cNvSpPr>
          <p:nvPr>
            <p:ph idx="1"/>
          </p:nvPr>
        </p:nvSpPr>
        <p:spPr>
          <a:xfrm>
            <a:off x="8702040" y="1478624"/>
            <a:ext cx="3187936" cy="4351338"/>
          </a:xfrm>
        </p:spPr>
        <p:txBody>
          <a:bodyPr>
            <a:normAutofit/>
          </a:bodyPr>
          <a:lstStyle/>
          <a:p>
            <a:r>
              <a:rPr lang="en-US" dirty="0"/>
              <a:t>Find trials to participate</a:t>
            </a:r>
          </a:p>
          <a:p>
            <a:r>
              <a:rPr lang="en-US" dirty="0"/>
              <a:t>Track progress of a trial and find results</a:t>
            </a:r>
          </a:p>
        </p:txBody>
      </p:sp>
      <p:sp>
        <p:nvSpPr>
          <p:cNvPr id="3" name="Slide Number Placeholder 2">
            <a:extLst>
              <a:ext uri="{FF2B5EF4-FFF2-40B4-BE49-F238E27FC236}">
                <a16:creationId xmlns:a16="http://schemas.microsoft.com/office/drawing/2014/main" id="{2DDF3AD5-FA2A-4283-BBBA-BCD045A0529E}"/>
              </a:ext>
            </a:extLst>
          </p:cNvPr>
          <p:cNvSpPr>
            <a:spLocks noGrp="1"/>
          </p:cNvSpPr>
          <p:nvPr>
            <p:ph type="sldNum" sz="quarter" idx="12"/>
          </p:nvPr>
        </p:nvSpPr>
        <p:spPr/>
        <p:txBody>
          <a:bodyPr/>
          <a:lstStyle/>
          <a:p>
            <a:fld id="{6F669CBC-9B50-4D77-B834-9E11F644C1C6}" type="slidenum">
              <a:rPr lang="en-US" smtClean="0"/>
              <a:t>37</a:t>
            </a:fld>
            <a:endParaRPr lang="en-US"/>
          </a:p>
        </p:txBody>
      </p:sp>
    </p:spTree>
    <p:extLst>
      <p:ext uri="{BB962C8B-B14F-4D97-AF65-F5344CB8AC3E}">
        <p14:creationId xmlns:p14="http://schemas.microsoft.com/office/powerpoint/2010/main" val="3708357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accent1">
                    <a:lumMod val="50000"/>
                  </a:schemeClr>
                </a:solidFill>
              </a:rPr>
              <a:t>Uses of ClinicalTrials.gov (cont.)</a:t>
            </a:r>
          </a:p>
        </p:txBody>
      </p:sp>
      <p:grpSp>
        <p:nvGrpSpPr>
          <p:cNvPr id="5" name="Group 4" descr="ClinicalTrials.gov homepage view on a desktop and mobile">
            <a:extLst>
              <a:ext uri="{FF2B5EF4-FFF2-40B4-BE49-F238E27FC236}">
                <a16:creationId xmlns:a16="http://schemas.microsoft.com/office/drawing/2014/main" id="{56BB39BB-B7B7-A981-89AA-553E15C072DF}"/>
              </a:ext>
            </a:extLst>
          </p:cNvPr>
          <p:cNvGrpSpPr/>
          <p:nvPr/>
        </p:nvGrpSpPr>
        <p:grpSpPr>
          <a:xfrm>
            <a:off x="598635" y="1534470"/>
            <a:ext cx="7676685" cy="4495922"/>
            <a:chOff x="623126" y="334875"/>
            <a:chExt cx="9836489" cy="5760831"/>
          </a:xfrm>
        </p:grpSpPr>
        <p:pic>
          <p:nvPicPr>
            <p:cNvPr id="6" name="Picture 5">
              <a:extLst>
                <a:ext uri="{FF2B5EF4-FFF2-40B4-BE49-F238E27FC236}">
                  <a16:creationId xmlns:a16="http://schemas.microsoft.com/office/drawing/2014/main" id="{8C8AB491-15A0-10E2-AF63-D3149E68B41B}"/>
                </a:ext>
              </a:extLst>
            </p:cNvPr>
            <p:cNvPicPr>
              <a:picLocks noChangeAspect="1"/>
            </p:cNvPicPr>
            <p:nvPr/>
          </p:nvPicPr>
          <p:blipFill rotWithShape="1">
            <a:blip r:embed="rId3"/>
            <a:srcRect t="6914"/>
            <a:stretch/>
          </p:blipFill>
          <p:spPr>
            <a:xfrm>
              <a:off x="623126" y="334876"/>
              <a:ext cx="6925340" cy="5760830"/>
            </a:xfrm>
            <a:prstGeom prst="rect">
              <a:avLst/>
            </a:prstGeom>
            <a:ln w="12700">
              <a:solidFill>
                <a:schemeClr val="tx1"/>
              </a:solidFill>
            </a:ln>
          </p:spPr>
        </p:pic>
        <p:pic>
          <p:nvPicPr>
            <p:cNvPr id="8" name="Picture 7">
              <a:extLst>
                <a:ext uri="{FF2B5EF4-FFF2-40B4-BE49-F238E27FC236}">
                  <a16:creationId xmlns:a16="http://schemas.microsoft.com/office/drawing/2014/main" id="{E3E5A4CD-F2A2-91F5-A3F4-21ED7247C63F}"/>
                </a:ext>
              </a:extLst>
            </p:cNvPr>
            <p:cNvPicPr>
              <a:picLocks noChangeAspect="1"/>
            </p:cNvPicPr>
            <p:nvPr/>
          </p:nvPicPr>
          <p:blipFill rotWithShape="1">
            <a:blip r:embed="rId4"/>
            <a:srcRect t="11699"/>
            <a:stretch/>
          </p:blipFill>
          <p:spPr>
            <a:xfrm>
              <a:off x="8260546" y="334875"/>
              <a:ext cx="2199069" cy="5754699"/>
            </a:xfrm>
            <a:prstGeom prst="rect">
              <a:avLst/>
            </a:prstGeom>
            <a:ln w="12700">
              <a:solidFill>
                <a:schemeClr val="tx1"/>
              </a:solidFill>
            </a:ln>
          </p:spPr>
        </p:pic>
      </p:grpSp>
      <p:sp>
        <p:nvSpPr>
          <p:cNvPr id="4" name="Content Placeholder 3"/>
          <p:cNvSpPr>
            <a:spLocks noGrp="1"/>
          </p:cNvSpPr>
          <p:nvPr>
            <p:ph idx="1"/>
          </p:nvPr>
        </p:nvSpPr>
        <p:spPr>
          <a:xfrm>
            <a:off x="8397240" y="1478624"/>
            <a:ext cx="3492736" cy="4351338"/>
          </a:xfrm>
        </p:spPr>
        <p:txBody>
          <a:bodyPr>
            <a:normAutofit fontScale="92500" lnSpcReduction="10000"/>
          </a:bodyPr>
          <a:lstStyle/>
          <a:p>
            <a:r>
              <a:rPr lang="en-US" dirty="0"/>
              <a:t>Explore the clinical research landscape</a:t>
            </a:r>
          </a:p>
          <a:p>
            <a:pPr lvl="1"/>
            <a:r>
              <a:rPr lang="en-US" sz="2600" dirty="0"/>
              <a:t>Complement a literature review</a:t>
            </a:r>
          </a:p>
          <a:p>
            <a:pPr lvl="1"/>
            <a:r>
              <a:rPr lang="en-US" sz="2600" dirty="0"/>
              <a:t>Support planning of a new protocol</a:t>
            </a:r>
          </a:p>
          <a:p>
            <a:pPr lvl="1"/>
            <a:r>
              <a:rPr lang="en-US" sz="2600" dirty="0"/>
              <a:t>Institutional Review Board (IRB) review of previous or ongoing studies</a:t>
            </a:r>
          </a:p>
          <a:p>
            <a:pPr lvl="1"/>
            <a:r>
              <a:rPr lang="en-US" sz="2600" dirty="0"/>
              <a:t>Review of research gaps or overlaps for funding</a:t>
            </a:r>
          </a:p>
        </p:txBody>
      </p:sp>
      <p:sp>
        <p:nvSpPr>
          <p:cNvPr id="3" name="Slide Number Placeholder 2">
            <a:extLst>
              <a:ext uri="{FF2B5EF4-FFF2-40B4-BE49-F238E27FC236}">
                <a16:creationId xmlns:a16="http://schemas.microsoft.com/office/drawing/2014/main" id="{2EEAB02E-2D6F-4C96-B2FE-33ACED380112}"/>
              </a:ext>
            </a:extLst>
          </p:cNvPr>
          <p:cNvSpPr>
            <a:spLocks noGrp="1"/>
          </p:cNvSpPr>
          <p:nvPr>
            <p:ph type="sldNum" sz="quarter" idx="12"/>
          </p:nvPr>
        </p:nvSpPr>
        <p:spPr/>
        <p:txBody>
          <a:bodyPr/>
          <a:lstStyle/>
          <a:p>
            <a:fld id="{6F669CBC-9B50-4D77-B834-9E11F644C1C6}" type="slidenum">
              <a:rPr lang="en-US" smtClean="0"/>
              <a:t>38</a:t>
            </a:fld>
            <a:endParaRPr lang="en-US"/>
          </a:p>
        </p:txBody>
      </p:sp>
    </p:spTree>
    <p:extLst>
      <p:ext uri="{BB962C8B-B14F-4D97-AF65-F5344CB8AC3E}">
        <p14:creationId xmlns:p14="http://schemas.microsoft.com/office/powerpoint/2010/main" val="1954357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2D74-2A3F-4734-B586-031E55B896F0}"/>
              </a:ext>
            </a:extLst>
          </p:cNvPr>
          <p:cNvSpPr>
            <a:spLocks noGrp="1"/>
          </p:cNvSpPr>
          <p:nvPr>
            <p:ph type="title"/>
          </p:nvPr>
        </p:nvSpPr>
        <p:spPr>
          <a:xfrm>
            <a:off x="7159969" y="909390"/>
            <a:ext cx="4389120" cy="1325563"/>
          </a:xfrm>
        </p:spPr>
        <p:txBody>
          <a:bodyPr>
            <a:normAutofit fontScale="90000"/>
          </a:bodyPr>
          <a:lstStyle/>
          <a:p>
            <a:r>
              <a:rPr lang="en-US" dirty="0"/>
              <a:t>Exercise: ClinicalTrials.gov Search</a:t>
            </a:r>
          </a:p>
        </p:txBody>
      </p:sp>
      <p:pic>
        <p:nvPicPr>
          <p:cNvPr id="4" name="Picture 3" descr="ClinicalTrials search page with Diabetes Mellitus Type 2 in Condition box and Behavioral in Intervention box.">
            <a:extLst>
              <a:ext uri="{FF2B5EF4-FFF2-40B4-BE49-F238E27FC236}">
                <a16:creationId xmlns:a16="http://schemas.microsoft.com/office/drawing/2014/main" id="{7249949B-6B6F-957F-F027-519054C578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2943" y="468121"/>
            <a:ext cx="6235214" cy="5363756"/>
          </a:xfrm>
          <a:prstGeom prst="rect">
            <a:avLst/>
          </a:prstGeom>
          <a:ln w="12700">
            <a:solidFill>
              <a:schemeClr val="tx1"/>
            </a:solidFill>
          </a:ln>
        </p:spPr>
      </p:pic>
      <p:sp>
        <p:nvSpPr>
          <p:cNvPr id="12" name="Content Placeholder 2">
            <a:extLst>
              <a:ext uri="{FF2B5EF4-FFF2-40B4-BE49-F238E27FC236}">
                <a16:creationId xmlns:a16="http://schemas.microsoft.com/office/drawing/2014/main" id="{E25EF30C-67BE-46C6-A552-534A0028E4F9}"/>
              </a:ext>
            </a:extLst>
          </p:cNvPr>
          <p:cNvSpPr>
            <a:spLocks noGrp="1"/>
          </p:cNvSpPr>
          <p:nvPr>
            <p:ph idx="1"/>
          </p:nvPr>
        </p:nvSpPr>
        <p:spPr>
          <a:xfrm>
            <a:off x="7254551" y="2733243"/>
            <a:ext cx="4589105" cy="3443719"/>
          </a:xfrm>
        </p:spPr>
        <p:txBody>
          <a:bodyPr>
            <a:normAutofit/>
          </a:bodyPr>
          <a:lstStyle/>
          <a:p>
            <a:r>
              <a:rPr lang="en-US" dirty="0"/>
              <a:t>Use the </a:t>
            </a:r>
            <a:r>
              <a:rPr lang="en-US" b="1" dirty="0"/>
              <a:t>Focus Your Search </a:t>
            </a:r>
            <a:r>
              <a:rPr lang="en-US" dirty="0"/>
              <a:t>form on ClinicalTrials.gov to find </a:t>
            </a:r>
            <a:r>
              <a:rPr lang="en-US" b="1" dirty="0"/>
              <a:t>Diabetes Mellitus Type 2 </a:t>
            </a:r>
            <a:r>
              <a:rPr lang="en-US" dirty="0"/>
              <a:t>with a </a:t>
            </a:r>
            <a:r>
              <a:rPr lang="en-US" b="1" dirty="0"/>
              <a:t>behavioral</a:t>
            </a:r>
            <a:r>
              <a:rPr lang="en-US" dirty="0"/>
              <a:t> intervention.</a:t>
            </a:r>
          </a:p>
          <a:p>
            <a:r>
              <a:rPr lang="en-US" dirty="0"/>
              <a:t>Enter </a:t>
            </a:r>
            <a:r>
              <a:rPr lang="en-US" b="1" dirty="0"/>
              <a:t>your location</a:t>
            </a:r>
          </a:p>
          <a:p>
            <a:r>
              <a:rPr lang="en-US" dirty="0"/>
              <a:t>Select </a:t>
            </a:r>
            <a:r>
              <a:rPr lang="en-US" b="1" dirty="0"/>
              <a:t>All studies</a:t>
            </a:r>
            <a:endParaRPr lang="en-US" dirty="0"/>
          </a:p>
        </p:txBody>
      </p:sp>
      <p:sp>
        <p:nvSpPr>
          <p:cNvPr id="5" name="Rectangle 4" descr="Highlighting Condition or Disease search options">
            <a:extLst>
              <a:ext uri="{FF2B5EF4-FFF2-40B4-BE49-F238E27FC236}">
                <a16:creationId xmlns:a16="http://schemas.microsoft.com/office/drawing/2014/main" id="{9B47DB50-540A-4302-8D1C-80D0BEAD37E5}"/>
              </a:ext>
            </a:extLst>
          </p:cNvPr>
          <p:cNvSpPr/>
          <p:nvPr/>
        </p:nvSpPr>
        <p:spPr>
          <a:xfrm>
            <a:off x="838200" y="1029745"/>
            <a:ext cx="5669280" cy="643467"/>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Highlighting Intervention/Treatment box">
            <a:extLst>
              <a:ext uri="{FF2B5EF4-FFF2-40B4-BE49-F238E27FC236}">
                <a16:creationId xmlns:a16="http://schemas.microsoft.com/office/drawing/2014/main" id="{A1D1AA2B-0E02-4127-8010-E5401A0FB813}"/>
              </a:ext>
            </a:extLst>
          </p:cNvPr>
          <p:cNvSpPr/>
          <p:nvPr/>
        </p:nvSpPr>
        <p:spPr>
          <a:xfrm>
            <a:off x="838200" y="2365789"/>
            <a:ext cx="5669280" cy="643467"/>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Highlighting Location box">
            <a:extLst>
              <a:ext uri="{FF2B5EF4-FFF2-40B4-BE49-F238E27FC236}">
                <a16:creationId xmlns:a16="http://schemas.microsoft.com/office/drawing/2014/main" id="{A3D6C834-FE04-3E0D-A8BB-ECE58699A346}"/>
              </a:ext>
            </a:extLst>
          </p:cNvPr>
          <p:cNvSpPr/>
          <p:nvPr/>
        </p:nvSpPr>
        <p:spPr>
          <a:xfrm>
            <a:off x="838200" y="3036349"/>
            <a:ext cx="5669280" cy="812396"/>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descr="arrow to All studies option">
            <a:extLst>
              <a:ext uri="{FF2B5EF4-FFF2-40B4-BE49-F238E27FC236}">
                <a16:creationId xmlns:a16="http://schemas.microsoft.com/office/drawing/2014/main" id="{F5301D7A-86CE-46C0-95C2-50F47F4EDBF0}"/>
              </a:ext>
            </a:extLst>
          </p:cNvPr>
          <p:cNvCxnSpPr>
            <a:cxnSpLocks/>
          </p:cNvCxnSpPr>
          <p:nvPr/>
        </p:nvCxnSpPr>
        <p:spPr>
          <a:xfrm flipV="1">
            <a:off x="54833" y="4455102"/>
            <a:ext cx="968116" cy="278266"/>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to Search button">
            <a:extLst>
              <a:ext uri="{FF2B5EF4-FFF2-40B4-BE49-F238E27FC236}">
                <a16:creationId xmlns:a16="http://schemas.microsoft.com/office/drawing/2014/main" id="{DD1637C6-5225-4CC5-B023-DC7CB2BAA8A3}"/>
              </a:ext>
            </a:extLst>
          </p:cNvPr>
          <p:cNvCxnSpPr>
            <a:cxnSpLocks/>
          </p:cNvCxnSpPr>
          <p:nvPr/>
        </p:nvCxnSpPr>
        <p:spPr>
          <a:xfrm flipV="1">
            <a:off x="4855433" y="5549989"/>
            <a:ext cx="968116" cy="278266"/>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28D1DA08-8C73-44D0-BBAD-47EE82BC1827}"/>
              </a:ext>
            </a:extLst>
          </p:cNvPr>
          <p:cNvSpPr>
            <a:spLocks noGrp="1"/>
          </p:cNvSpPr>
          <p:nvPr>
            <p:ph type="sldNum" sz="quarter" idx="12"/>
          </p:nvPr>
        </p:nvSpPr>
        <p:spPr/>
        <p:txBody>
          <a:bodyPr/>
          <a:lstStyle/>
          <a:p>
            <a:fld id="{6F669CBC-9B50-4D77-B834-9E11F644C1C6}" type="slidenum">
              <a:rPr lang="en-US" smtClean="0"/>
              <a:t>39</a:t>
            </a:fld>
            <a:endParaRPr lang="en-US"/>
          </a:p>
        </p:txBody>
      </p:sp>
    </p:spTree>
    <p:extLst>
      <p:ext uri="{BB962C8B-B14F-4D97-AF65-F5344CB8AC3E}">
        <p14:creationId xmlns:p14="http://schemas.microsoft.com/office/powerpoint/2010/main" val="1329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5CD6-6B75-4E0D-9089-60A4CB0EE6E9}"/>
              </a:ext>
            </a:extLst>
          </p:cNvPr>
          <p:cNvSpPr>
            <a:spLocks noGrp="1"/>
          </p:cNvSpPr>
          <p:nvPr>
            <p:ph type="title"/>
          </p:nvPr>
        </p:nvSpPr>
        <p:spPr/>
        <p:txBody>
          <a:bodyPr/>
          <a:lstStyle/>
          <a:p>
            <a:r>
              <a:rPr lang="en-US" dirty="0"/>
              <a:t>Evidence in the Journal Literature</a:t>
            </a:r>
          </a:p>
        </p:txBody>
      </p:sp>
      <p:sp>
        <p:nvSpPr>
          <p:cNvPr id="3" name="Text Placeholder 2">
            <a:extLst>
              <a:ext uri="{FF2B5EF4-FFF2-40B4-BE49-F238E27FC236}">
                <a16:creationId xmlns:a16="http://schemas.microsoft.com/office/drawing/2014/main" id="{6650CF8B-E94D-42D9-B55A-00679DEAD852}"/>
              </a:ext>
            </a:extLst>
          </p:cNvPr>
          <p:cNvSpPr>
            <a:spLocks noGrp="1"/>
          </p:cNvSpPr>
          <p:nvPr>
            <p:ph type="body" idx="1"/>
          </p:nvPr>
        </p:nvSpPr>
        <p:spPr/>
        <p:txBody>
          <a:bodyPr/>
          <a:lstStyle/>
          <a:p>
            <a:r>
              <a:rPr lang="en-US" dirty="0"/>
              <a:t>Using PubMed</a:t>
            </a:r>
          </a:p>
        </p:txBody>
      </p:sp>
      <p:sp>
        <p:nvSpPr>
          <p:cNvPr id="4" name="Slide Number Placeholder 3">
            <a:extLst>
              <a:ext uri="{FF2B5EF4-FFF2-40B4-BE49-F238E27FC236}">
                <a16:creationId xmlns:a16="http://schemas.microsoft.com/office/drawing/2014/main" id="{B27B0A9C-BA5B-4839-8EE0-D47440000C67}"/>
              </a:ext>
            </a:extLst>
          </p:cNvPr>
          <p:cNvSpPr>
            <a:spLocks noGrp="1"/>
          </p:cNvSpPr>
          <p:nvPr>
            <p:ph type="sldNum" sz="quarter" idx="12"/>
          </p:nvPr>
        </p:nvSpPr>
        <p:spPr/>
        <p:txBody>
          <a:bodyPr/>
          <a:lstStyle/>
          <a:p>
            <a:fld id="{6F669CBC-9B50-4D77-B834-9E11F644C1C6}" type="slidenum">
              <a:rPr lang="en-US" smtClean="0"/>
              <a:t>4</a:t>
            </a:fld>
            <a:endParaRPr lang="en-US"/>
          </a:p>
        </p:txBody>
      </p:sp>
    </p:spTree>
    <p:extLst>
      <p:ext uri="{BB962C8B-B14F-4D97-AF65-F5344CB8AC3E}">
        <p14:creationId xmlns:p14="http://schemas.microsoft.com/office/powerpoint/2010/main" val="414291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esults page for Diabetes search">
            <a:extLst>
              <a:ext uri="{FF2B5EF4-FFF2-40B4-BE49-F238E27FC236}">
                <a16:creationId xmlns:a16="http://schemas.microsoft.com/office/drawing/2014/main" id="{A3B9720B-20A7-9026-9FFB-531FACDE244A}"/>
              </a:ext>
            </a:extLst>
          </p:cNvPr>
          <p:cNvPicPr>
            <a:picLocks noChangeAspect="1"/>
          </p:cNvPicPr>
          <p:nvPr/>
        </p:nvPicPr>
        <p:blipFill rotWithShape="1">
          <a:blip r:embed="rId3">
            <a:extLst>
              <a:ext uri="{28A0092B-C50C-407E-A947-70E740481C1C}">
                <a14:useLocalDpi xmlns:a14="http://schemas.microsoft.com/office/drawing/2010/main" val="0"/>
              </a:ext>
            </a:extLst>
          </a:blip>
          <a:srcRect t="1382" b="1382"/>
          <a:stretch/>
        </p:blipFill>
        <p:spPr>
          <a:xfrm>
            <a:off x="528579" y="1426077"/>
            <a:ext cx="11134842" cy="4548002"/>
          </a:xfrm>
          <a:prstGeom prst="rect">
            <a:avLst/>
          </a:prstGeom>
          <a:ln w="12700">
            <a:solidFill>
              <a:schemeClr val="tx1"/>
            </a:solidFill>
          </a:ln>
        </p:spPr>
      </p:pic>
      <p:sp>
        <p:nvSpPr>
          <p:cNvPr id="2" name="Title 1">
            <a:extLst>
              <a:ext uri="{FF2B5EF4-FFF2-40B4-BE49-F238E27FC236}">
                <a16:creationId xmlns:a16="http://schemas.microsoft.com/office/drawing/2014/main" id="{A5092D74-2A3F-4734-B586-031E55B896F0}"/>
              </a:ext>
            </a:extLst>
          </p:cNvPr>
          <p:cNvSpPr>
            <a:spLocks noGrp="1"/>
          </p:cNvSpPr>
          <p:nvPr>
            <p:ph type="title"/>
          </p:nvPr>
        </p:nvSpPr>
        <p:spPr>
          <a:xfrm>
            <a:off x="838200" y="365127"/>
            <a:ext cx="10862388" cy="1325563"/>
          </a:xfrm>
        </p:spPr>
        <p:txBody>
          <a:bodyPr/>
          <a:lstStyle/>
          <a:p>
            <a:r>
              <a:rPr lang="en-US" dirty="0"/>
              <a:t>Exercise: ClinicalTrials.gov Results, Card View</a:t>
            </a:r>
          </a:p>
        </p:txBody>
      </p:sp>
      <p:sp>
        <p:nvSpPr>
          <p:cNvPr id="8" name="Slide Number Placeholder 7">
            <a:extLst>
              <a:ext uri="{FF2B5EF4-FFF2-40B4-BE49-F238E27FC236}">
                <a16:creationId xmlns:a16="http://schemas.microsoft.com/office/drawing/2014/main" id="{F87B6FB2-ED7D-4906-B84C-4CD052F41ADC}"/>
              </a:ext>
            </a:extLst>
          </p:cNvPr>
          <p:cNvSpPr>
            <a:spLocks noGrp="1"/>
          </p:cNvSpPr>
          <p:nvPr>
            <p:ph type="sldNum" sz="quarter" idx="12"/>
          </p:nvPr>
        </p:nvSpPr>
        <p:spPr/>
        <p:txBody>
          <a:bodyPr/>
          <a:lstStyle/>
          <a:p>
            <a:fld id="{6F669CBC-9B50-4D77-B834-9E11F644C1C6}" type="slidenum">
              <a:rPr lang="en-US" smtClean="0"/>
              <a:t>40</a:t>
            </a:fld>
            <a:endParaRPr lang="en-US"/>
          </a:p>
        </p:txBody>
      </p:sp>
      <p:sp>
        <p:nvSpPr>
          <p:cNvPr id="13" name="Rectangle 12" descr="Highlighting one study's card">
            <a:extLst>
              <a:ext uri="{FF2B5EF4-FFF2-40B4-BE49-F238E27FC236}">
                <a16:creationId xmlns:a16="http://schemas.microsoft.com/office/drawing/2014/main" id="{A5D5386F-6063-214D-781A-9CDBEECA3012}"/>
              </a:ext>
            </a:extLst>
          </p:cNvPr>
          <p:cNvSpPr/>
          <p:nvPr/>
        </p:nvSpPr>
        <p:spPr>
          <a:xfrm>
            <a:off x="3291840" y="3396520"/>
            <a:ext cx="8077200" cy="260604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Highlighting action bar to download or bookmark selected studies">
            <a:extLst>
              <a:ext uri="{FF2B5EF4-FFF2-40B4-BE49-F238E27FC236}">
                <a16:creationId xmlns:a16="http://schemas.microsoft.com/office/drawing/2014/main" id="{B7D35BBA-B882-6B3B-86EE-31B8A3E817A7}"/>
              </a:ext>
            </a:extLst>
          </p:cNvPr>
          <p:cNvSpPr/>
          <p:nvPr/>
        </p:nvSpPr>
        <p:spPr>
          <a:xfrm>
            <a:off x="3291840" y="2869399"/>
            <a:ext cx="1996440" cy="417169"/>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descr="arrow to select a study">
            <a:extLst>
              <a:ext uri="{FF2B5EF4-FFF2-40B4-BE49-F238E27FC236}">
                <a16:creationId xmlns:a16="http://schemas.microsoft.com/office/drawing/2014/main" id="{A011A45C-B4FE-8405-9A61-95F97CFC4BFF}"/>
              </a:ext>
            </a:extLst>
          </p:cNvPr>
          <p:cNvCxnSpPr>
            <a:cxnSpLocks/>
          </p:cNvCxnSpPr>
          <p:nvPr/>
        </p:nvCxnSpPr>
        <p:spPr>
          <a:xfrm flipV="1">
            <a:off x="2508473" y="3700872"/>
            <a:ext cx="968116" cy="278266"/>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7" descr="Highlighting filters on left hand side">
            <a:extLst>
              <a:ext uri="{FF2B5EF4-FFF2-40B4-BE49-F238E27FC236}">
                <a16:creationId xmlns:a16="http://schemas.microsoft.com/office/drawing/2014/main" id="{687F11A7-1604-516B-CE99-F51E99525D57}"/>
              </a:ext>
            </a:extLst>
          </p:cNvPr>
          <p:cNvSpPr/>
          <p:nvPr/>
        </p:nvSpPr>
        <p:spPr>
          <a:xfrm>
            <a:off x="491412" y="2864056"/>
            <a:ext cx="2800428" cy="3110023"/>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descr="Highlighting the option to switch to Table View">
            <a:extLst>
              <a:ext uri="{FF2B5EF4-FFF2-40B4-BE49-F238E27FC236}">
                <a16:creationId xmlns:a16="http://schemas.microsoft.com/office/drawing/2014/main" id="{5E061337-95BA-D418-0B1B-EDACAE3A9EEE}"/>
              </a:ext>
            </a:extLst>
          </p:cNvPr>
          <p:cNvSpPr/>
          <p:nvPr/>
        </p:nvSpPr>
        <p:spPr>
          <a:xfrm>
            <a:off x="10419907" y="1455267"/>
            <a:ext cx="1116774" cy="293789"/>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5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 view of search results">
            <a:extLst>
              <a:ext uri="{FF2B5EF4-FFF2-40B4-BE49-F238E27FC236}">
                <a16:creationId xmlns:a16="http://schemas.microsoft.com/office/drawing/2014/main" id="{29F23644-49FB-317B-EFEE-D11DA3878BDA}"/>
              </a:ext>
            </a:extLst>
          </p:cNvPr>
          <p:cNvPicPr>
            <a:picLocks noChangeAspect="1"/>
          </p:cNvPicPr>
          <p:nvPr/>
        </p:nvPicPr>
        <p:blipFill rotWithShape="1">
          <a:blip r:embed="rId3">
            <a:extLst>
              <a:ext uri="{28A0092B-C50C-407E-A947-70E740481C1C}">
                <a14:useLocalDpi xmlns:a14="http://schemas.microsoft.com/office/drawing/2010/main" val="0"/>
              </a:ext>
            </a:extLst>
          </a:blip>
          <a:srcRect l="1046" r="1046"/>
          <a:stretch/>
        </p:blipFill>
        <p:spPr>
          <a:xfrm>
            <a:off x="944880" y="1373440"/>
            <a:ext cx="10380984" cy="4666365"/>
          </a:xfrm>
          <a:prstGeom prst="rect">
            <a:avLst/>
          </a:prstGeom>
          <a:ln w="12700">
            <a:solidFill>
              <a:schemeClr val="tx1"/>
            </a:solidFill>
          </a:ln>
          <a:effectLst/>
        </p:spPr>
      </p:pic>
      <p:sp>
        <p:nvSpPr>
          <p:cNvPr id="2" name="Title 1">
            <a:extLst>
              <a:ext uri="{FF2B5EF4-FFF2-40B4-BE49-F238E27FC236}">
                <a16:creationId xmlns:a16="http://schemas.microsoft.com/office/drawing/2014/main" id="{A5092D74-2A3F-4734-B586-031E55B896F0}"/>
              </a:ext>
            </a:extLst>
          </p:cNvPr>
          <p:cNvSpPr>
            <a:spLocks noGrp="1"/>
          </p:cNvSpPr>
          <p:nvPr>
            <p:ph type="title"/>
          </p:nvPr>
        </p:nvSpPr>
        <p:spPr>
          <a:xfrm>
            <a:off x="838200" y="365127"/>
            <a:ext cx="10862388" cy="1325563"/>
          </a:xfrm>
        </p:spPr>
        <p:txBody>
          <a:bodyPr/>
          <a:lstStyle/>
          <a:p>
            <a:r>
              <a:rPr lang="en-US" dirty="0"/>
              <a:t>Exercise: ClinicalTrials.gov Results, Table View</a:t>
            </a:r>
          </a:p>
        </p:txBody>
      </p:sp>
      <p:sp>
        <p:nvSpPr>
          <p:cNvPr id="8" name="Slide Number Placeholder 7">
            <a:extLst>
              <a:ext uri="{FF2B5EF4-FFF2-40B4-BE49-F238E27FC236}">
                <a16:creationId xmlns:a16="http://schemas.microsoft.com/office/drawing/2014/main" id="{F87B6FB2-ED7D-4906-B84C-4CD052F41ADC}"/>
              </a:ext>
            </a:extLst>
          </p:cNvPr>
          <p:cNvSpPr>
            <a:spLocks noGrp="1"/>
          </p:cNvSpPr>
          <p:nvPr>
            <p:ph type="sldNum" sz="quarter" idx="12"/>
          </p:nvPr>
        </p:nvSpPr>
        <p:spPr/>
        <p:txBody>
          <a:bodyPr/>
          <a:lstStyle/>
          <a:p>
            <a:fld id="{6F669CBC-9B50-4D77-B834-9E11F644C1C6}" type="slidenum">
              <a:rPr lang="en-US" smtClean="0"/>
              <a:t>41</a:t>
            </a:fld>
            <a:endParaRPr lang="en-US"/>
          </a:p>
        </p:txBody>
      </p:sp>
    </p:spTree>
    <p:extLst>
      <p:ext uri="{BB962C8B-B14F-4D97-AF65-F5344CB8AC3E}">
        <p14:creationId xmlns:p14="http://schemas.microsoft.com/office/powerpoint/2010/main" val="1921170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nicalTrials.gov Focus Your Search menu on left hand side, highlighting &quot;with results&quot; and &quot;apply filters.&quot;">
            <a:extLst>
              <a:ext uri="{FF2B5EF4-FFF2-40B4-BE49-F238E27FC236}">
                <a16:creationId xmlns:a16="http://schemas.microsoft.com/office/drawing/2014/main" id="{930946A8-EABA-A012-4AED-D25D7A52B47E}"/>
              </a:ext>
            </a:extLst>
          </p:cNvPr>
          <p:cNvPicPr>
            <a:picLocks noChangeAspect="1"/>
          </p:cNvPicPr>
          <p:nvPr/>
        </p:nvPicPr>
        <p:blipFill>
          <a:blip r:embed="rId3"/>
          <a:stretch>
            <a:fillRect/>
          </a:stretch>
        </p:blipFill>
        <p:spPr>
          <a:xfrm>
            <a:off x="722917" y="1418865"/>
            <a:ext cx="7068095" cy="4706908"/>
          </a:xfrm>
          <a:prstGeom prst="rect">
            <a:avLst/>
          </a:prstGeom>
        </p:spPr>
      </p:pic>
      <p:sp>
        <p:nvSpPr>
          <p:cNvPr id="6" name="Rectangle 5">
            <a:extLst>
              <a:ext uri="{FF2B5EF4-FFF2-40B4-BE49-F238E27FC236}">
                <a16:creationId xmlns:a16="http://schemas.microsoft.com/office/drawing/2014/main" id="{0ADDCE77-F240-DC91-7710-76844F890164}"/>
              </a:ext>
              <a:ext uri="{C183D7F6-B498-43B3-948B-1728B52AA6E4}">
                <adec:decorative xmlns:adec="http://schemas.microsoft.com/office/drawing/2017/decorative" val="1"/>
              </a:ext>
            </a:extLst>
          </p:cNvPr>
          <p:cNvSpPr/>
          <p:nvPr/>
        </p:nvSpPr>
        <p:spPr>
          <a:xfrm>
            <a:off x="2717013" y="1285773"/>
            <a:ext cx="6301523" cy="4788809"/>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92D74-2A3F-4734-B586-031E55B896F0}"/>
              </a:ext>
            </a:extLst>
          </p:cNvPr>
          <p:cNvSpPr>
            <a:spLocks noGrp="1"/>
          </p:cNvSpPr>
          <p:nvPr>
            <p:ph type="title"/>
          </p:nvPr>
        </p:nvSpPr>
        <p:spPr/>
        <p:txBody>
          <a:bodyPr/>
          <a:lstStyle/>
          <a:p>
            <a:r>
              <a:rPr lang="en-US" dirty="0"/>
              <a:t>Exercise: ClinicalTrials.gov Filters</a:t>
            </a:r>
          </a:p>
        </p:txBody>
      </p:sp>
      <p:sp>
        <p:nvSpPr>
          <p:cNvPr id="16" name="Rectangle 15" descr="Highlight of Filters">
            <a:extLst>
              <a:ext uri="{FF2B5EF4-FFF2-40B4-BE49-F238E27FC236}">
                <a16:creationId xmlns:a16="http://schemas.microsoft.com/office/drawing/2014/main" id="{6AAD9728-3E54-43B5-B186-2A4161193FB1}"/>
              </a:ext>
            </a:extLst>
          </p:cNvPr>
          <p:cNvSpPr/>
          <p:nvPr/>
        </p:nvSpPr>
        <p:spPr>
          <a:xfrm>
            <a:off x="664469" y="1378522"/>
            <a:ext cx="2052544" cy="4747251"/>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descr="arrow to With Results option">
            <a:extLst>
              <a:ext uri="{FF2B5EF4-FFF2-40B4-BE49-F238E27FC236}">
                <a16:creationId xmlns:a16="http://schemas.microsoft.com/office/drawing/2014/main" id="{03B586B0-6248-410E-90ED-047FF8E129A4}"/>
              </a:ext>
            </a:extLst>
          </p:cNvPr>
          <p:cNvCxnSpPr>
            <a:cxnSpLocks/>
          </p:cNvCxnSpPr>
          <p:nvPr/>
        </p:nvCxnSpPr>
        <p:spPr>
          <a:xfrm flipV="1">
            <a:off x="155864" y="2483053"/>
            <a:ext cx="682336" cy="595927"/>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descr="arrow to Apply Filters button">
            <a:extLst>
              <a:ext uri="{FF2B5EF4-FFF2-40B4-BE49-F238E27FC236}">
                <a16:creationId xmlns:a16="http://schemas.microsoft.com/office/drawing/2014/main" id="{39A479E9-B089-414E-96CE-55C935A27842}"/>
              </a:ext>
            </a:extLst>
          </p:cNvPr>
          <p:cNvCxnSpPr>
            <a:cxnSpLocks/>
          </p:cNvCxnSpPr>
          <p:nvPr/>
        </p:nvCxnSpPr>
        <p:spPr>
          <a:xfrm flipH="1" flipV="1">
            <a:off x="2438521" y="5971734"/>
            <a:ext cx="737471" cy="457892"/>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3CA26C72-6C6A-451B-9384-F0244CF1D349}"/>
              </a:ext>
            </a:extLst>
          </p:cNvPr>
          <p:cNvSpPr>
            <a:spLocks noGrp="1"/>
          </p:cNvSpPr>
          <p:nvPr>
            <p:ph type="sldNum" sz="quarter" idx="12"/>
          </p:nvPr>
        </p:nvSpPr>
        <p:spPr/>
        <p:txBody>
          <a:bodyPr/>
          <a:lstStyle/>
          <a:p>
            <a:fld id="{6F669CBC-9B50-4D77-B834-9E11F644C1C6}" type="slidenum">
              <a:rPr lang="en-US" smtClean="0"/>
              <a:t>42</a:t>
            </a:fld>
            <a:endParaRPr lang="en-US"/>
          </a:p>
        </p:txBody>
      </p:sp>
      <p:sp>
        <p:nvSpPr>
          <p:cNvPr id="15" name="Content Placeholder 2">
            <a:extLst>
              <a:ext uri="{FF2B5EF4-FFF2-40B4-BE49-F238E27FC236}">
                <a16:creationId xmlns:a16="http://schemas.microsoft.com/office/drawing/2014/main" id="{5DF89369-A682-4BDF-AF7A-06642D2031B9}"/>
              </a:ext>
            </a:extLst>
          </p:cNvPr>
          <p:cNvSpPr>
            <a:spLocks noGrp="1"/>
          </p:cNvSpPr>
          <p:nvPr>
            <p:ph idx="1"/>
          </p:nvPr>
        </p:nvSpPr>
        <p:spPr>
          <a:xfrm>
            <a:off x="7881256" y="1567543"/>
            <a:ext cx="4256314" cy="4609420"/>
          </a:xfrm>
        </p:spPr>
        <p:txBody>
          <a:bodyPr vert="horz" lIns="91440" tIns="45720" rIns="91440" bIns="45720" rtlCol="0" anchor="t">
            <a:normAutofit/>
          </a:bodyPr>
          <a:lstStyle/>
          <a:p>
            <a:pPr marL="514350" indent="-514350">
              <a:buFont typeface="+mj-lt"/>
              <a:buAutoNum type="arabicPeriod"/>
            </a:pPr>
            <a:r>
              <a:rPr lang="en-US" dirty="0"/>
              <a:t>From your results list, filter to just those trials </a:t>
            </a:r>
            <a:r>
              <a:rPr lang="en-US" b="1" dirty="0"/>
              <a:t>With Results </a:t>
            </a:r>
            <a:r>
              <a:rPr lang="en-US" dirty="0"/>
              <a:t>in the database.</a:t>
            </a:r>
          </a:p>
          <a:p>
            <a:pPr marL="514350" indent="-514350">
              <a:buFont typeface="+mj-lt"/>
              <a:buAutoNum type="arabicPeriod"/>
            </a:pPr>
            <a:r>
              <a:rPr lang="en-US" dirty="0"/>
              <a:t>Explore the results data for one or more trial.</a:t>
            </a:r>
          </a:p>
          <a:p>
            <a:pPr marL="514350" indent="-514350">
              <a:buFont typeface="+mj-lt"/>
              <a:buAutoNum type="arabicPeriod"/>
            </a:pPr>
            <a:r>
              <a:rPr lang="en-US" dirty="0"/>
              <a:t>Note outcome measures and adverse events.</a:t>
            </a:r>
            <a:endParaRPr lang="en-US" dirty="0">
              <a:ea typeface="Calibri"/>
              <a:cs typeface="Calibri"/>
            </a:endParaRPr>
          </a:p>
        </p:txBody>
      </p:sp>
    </p:spTree>
    <p:extLst>
      <p:ext uri="{BB962C8B-B14F-4D97-AF65-F5344CB8AC3E}">
        <p14:creationId xmlns:p14="http://schemas.microsoft.com/office/powerpoint/2010/main" val="35318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2D74-2A3F-4734-B586-031E55B896F0}"/>
              </a:ext>
            </a:extLst>
          </p:cNvPr>
          <p:cNvSpPr>
            <a:spLocks noGrp="1"/>
          </p:cNvSpPr>
          <p:nvPr>
            <p:ph type="title"/>
          </p:nvPr>
        </p:nvSpPr>
        <p:spPr/>
        <p:txBody>
          <a:bodyPr/>
          <a:lstStyle/>
          <a:p>
            <a:r>
              <a:rPr lang="en-US" dirty="0"/>
              <a:t>Exercise: Study Results, Table View</a:t>
            </a:r>
          </a:p>
        </p:txBody>
      </p:sp>
      <p:pic>
        <p:nvPicPr>
          <p:cNvPr id="4" name="Picture 3" descr="Study results table highlighting &quot;WITH RESULTS&quot; link">
            <a:extLst>
              <a:ext uri="{FF2B5EF4-FFF2-40B4-BE49-F238E27FC236}">
                <a16:creationId xmlns:a16="http://schemas.microsoft.com/office/drawing/2014/main" id="{231D0CE5-1814-3F05-77BA-C5A59BC87118}"/>
              </a:ext>
            </a:extLst>
          </p:cNvPr>
          <p:cNvPicPr>
            <a:picLocks noChangeAspect="1"/>
          </p:cNvPicPr>
          <p:nvPr/>
        </p:nvPicPr>
        <p:blipFill rotWithShape="1">
          <a:blip r:embed="rId3">
            <a:extLst>
              <a:ext uri="{28A0092B-C50C-407E-A947-70E740481C1C}">
                <a14:useLocalDpi xmlns:a14="http://schemas.microsoft.com/office/drawing/2010/main" val="0"/>
              </a:ext>
            </a:extLst>
          </a:blip>
          <a:srcRect l="19559" r="19559"/>
          <a:stretch/>
        </p:blipFill>
        <p:spPr>
          <a:xfrm>
            <a:off x="460664" y="1690690"/>
            <a:ext cx="7420592" cy="4067175"/>
          </a:xfrm>
          <a:prstGeom prst="rect">
            <a:avLst/>
          </a:prstGeom>
          <a:ln w="12700">
            <a:solidFill>
              <a:schemeClr val="tx1"/>
            </a:solidFill>
          </a:ln>
          <a:effectLst/>
        </p:spPr>
      </p:pic>
      <p:sp>
        <p:nvSpPr>
          <p:cNvPr id="12" name="Content Placeholder 2">
            <a:extLst>
              <a:ext uri="{FF2B5EF4-FFF2-40B4-BE49-F238E27FC236}">
                <a16:creationId xmlns:a16="http://schemas.microsoft.com/office/drawing/2014/main" id="{85828E90-06AB-4D4A-A04F-01423F352A91}"/>
              </a:ext>
            </a:extLst>
          </p:cNvPr>
          <p:cNvSpPr>
            <a:spLocks noGrp="1"/>
          </p:cNvSpPr>
          <p:nvPr>
            <p:ph idx="1"/>
          </p:nvPr>
        </p:nvSpPr>
        <p:spPr>
          <a:xfrm>
            <a:off x="7881256" y="1567543"/>
            <a:ext cx="4256314" cy="4609420"/>
          </a:xfrm>
        </p:spPr>
        <p:txBody>
          <a:bodyPr vert="horz" lIns="91440" tIns="45720" rIns="91440" bIns="45720" rtlCol="0" anchor="t">
            <a:normAutofit/>
          </a:bodyPr>
          <a:lstStyle/>
          <a:p>
            <a:pPr marL="514350" indent="-514350">
              <a:buFont typeface="+mj-lt"/>
              <a:buAutoNum type="arabicPeriod"/>
            </a:pPr>
            <a:r>
              <a:rPr lang="en-US" dirty="0"/>
              <a:t>From your results list, filter to just those trials </a:t>
            </a:r>
            <a:r>
              <a:rPr lang="en-US" b="1" dirty="0"/>
              <a:t>With Results </a:t>
            </a:r>
            <a:r>
              <a:rPr lang="en-US" dirty="0"/>
              <a:t>in the database.</a:t>
            </a:r>
          </a:p>
          <a:p>
            <a:pPr marL="514350" indent="-514350">
              <a:buFont typeface="+mj-lt"/>
              <a:buAutoNum type="arabicPeriod"/>
            </a:pPr>
            <a:r>
              <a:rPr lang="en-US" dirty="0"/>
              <a:t>Explore the results data for one or more trial.</a:t>
            </a:r>
          </a:p>
          <a:p>
            <a:pPr marL="514350" indent="-514350">
              <a:buFont typeface="+mj-lt"/>
              <a:buAutoNum type="arabicPeriod"/>
            </a:pPr>
            <a:r>
              <a:rPr lang="en-US" dirty="0"/>
              <a:t>Note outcome measures and adverse events.</a:t>
            </a:r>
            <a:endParaRPr lang="en-US" dirty="0">
              <a:ea typeface="Calibri"/>
              <a:cs typeface="Calibri"/>
            </a:endParaRPr>
          </a:p>
        </p:txBody>
      </p:sp>
      <p:sp>
        <p:nvSpPr>
          <p:cNvPr id="9" name="Slide Number Placeholder 8">
            <a:extLst>
              <a:ext uri="{FF2B5EF4-FFF2-40B4-BE49-F238E27FC236}">
                <a16:creationId xmlns:a16="http://schemas.microsoft.com/office/drawing/2014/main" id="{35E3847D-CFC0-487E-8CCC-1E4FC9C06626}"/>
              </a:ext>
            </a:extLst>
          </p:cNvPr>
          <p:cNvSpPr>
            <a:spLocks noGrp="1"/>
          </p:cNvSpPr>
          <p:nvPr>
            <p:ph type="sldNum" sz="quarter" idx="12"/>
          </p:nvPr>
        </p:nvSpPr>
        <p:spPr/>
        <p:txBody>
          <a:bodyPr/>
          <a:lstStyle/>
          <a:p>
            <a:fld id="{6F669CBC-9B50-4D77-B834-9E11F644C1C6}" type="slidenum">
              <a:rPr lang="en-US" smtClean="0"/>
              <a:t>43</a:t>
            </a:fld>
            <a:endParaRPr lang="en-US"/>
          </a:p>
        </p:txBody>
      </p:sp>
      <p:cxnSp>
        <p:nvCxnSpPr>
          <p:cNvPr id="14" name="Straight Arrow Connector 13">
            <a:extLst>
              <a:ext uri="{FF2B5EF4-FFF2-40B4-BE49-F238E27FC236}">
                <a16:creationId xmlns:a16="http://schemas.microsoft.com/office/drawing/2014/main" id="{146FD684-06B5-4ED0-9BD6-25A247C1E4C9}"/>
              </a:ext>
              <a:ext uri="{C183D7F6-B498-43B3-948B-1728B52AA6E4}">
                <adec:decorative xmlns:adec="http://schemas.microsoft.com/office/drawing/2017/decorative" val="1"/>
              </a:ext>
            </a:extLst>
          </p:cNvPr>
          <p:cNvCxnSpPr>
            <a:cxnSpLocks/>
          </p:cNvCxnSpPr>
          <p:nvPr/>
        </p:nvCxnSpPr>
        <p:spPr>
          <a:xfrm flipV="1">
            <a:off x="4310745" y="4801347"/>
            <a:ext cx="756828" cy="1079665"/>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7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rd view of completed study">
            <a:extLst>
              <a:ext uri="{FF2B5EF4-FFF2-40B4-BE49-F238E27FC236}">
                <a16:creationId xmlns:a16="http://schemas.microsoft.com/office/drawing/2014/main" id="{A5092D74-2A3F-4734-B586-031E55B896F0}"/>
              </a:ext>
            </a:extLst>
          </p:cNvPr>
          <p:cNvSpPr>
            <a:spLocks noGrp="1"/>
          </p:cNvSpPr>
          <p:nvPr>
            <p:ph type="title"/>
          </p:nvPr>
        </p:nvSpPr>
        <p:spPr/>
        <p:txBody>
          <a:bodyPr/>
          <a:lstStyle/>
          <a:p>
            <a:r>
              <a:rPr lang="en-US" dirty="0"/>
              <a:t>Exercise: Study Results, Card View</a:t>
            </a:r>
          </a:p>
        </p:txBody>
      </p:sp>
      <p:pic>
        <p:nvPicPr>
          <p:cNvPr id="5" name="Picture 4">
            <a:extLst>
              <a:ext uri="{FF2B5EF4-FFF2-40B4-BE49-F238E27FC236}">
                <a16:creationId xmlns:a16="http://schemas.microsoft.com/office/drawing/2014/main" id="{D437C8D2-6051-39F9-FD6B-BF92323888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806" y="2291246"/>
            <a:ext cx="7410450" cy="2827963"/>
          </a:xfrm>
          <a:prstGeom prst="rect">
            <a:avLst/>
          </a:prstGeom>
          <a:ln w="12700">
            <a:solidFill>
              <a:schemeClr val="tx1"/>
            </a:solidFill>
          </a:ln>
          <a:effectLst/>
        </p:spPr>
      </p:pic>
      <p:sp>
        <p:nvSpPr>
          <p:cNvPr id="12" name="Content Placeholder 2">
            <a:extLst>
              <a:ext uri="{FF2B5EF4-FFF2-40B4-BE49-F238E27FC236}">
                <a16:creationId xmlns:a16="http://schemas.microsoft.com/office/drawing/2014/main" id="{85828E90-06AB-4D4A-A04F-01423F352A91}"/>
              </a:ext>
            </a:extLst>
          </p:cNvPr>
          <p:cNvSpPr>
            <a:spLocks noGrp="1"/>
          </p:cNvSpPr>
          <p:nvPr>
            <p:ph idx="1"/>
          </p:nvPr>
        </p:nvSpPr>
        <p:spPr>
          <a:xfrm>
            <a:off x="7881256" y="1567543"/>
            <a:ext cx="4256314" cy="4609420"/>
          </a:xfrm>
        </p:spPr>
        <p:txBody>
          <a:bodyPr vert="horz" lIns="91440" tIns="45720" rIns="91440" bIns="45720" rtlCol="0" anchor="t">
            <a:normAutofit/>
          </a:bodyPr>
          <a:lstStyle/>
          <a:p>
            <a:pPr marL="514350" indent="-514350">
              <a:buFont typeface="+mj-lt"/>
              <a:buAutoNum type="arabicPeriod"/>
            </a:pPr>
            <a:r>
              <a:rPr lang="en-US" dirty="0"/>
              <a:t>From your results list, filter to just those trials </a:t>
            </a:r>
            <a:r>
              <a:rPr lang="en-US" b="1" dirty="0"/>
              <a:t>With Results </a:t>
            </a:r>
            <a:r>
              <a:rPr lang="en-US" dirty="0"/>
              <a:t>in the database.</a:t>
            </a:r>
          </a:p>
          <a:p>
            <a:pPr marL="514350" indent="-514350">
              <a:buFont typeface="+mj-lt"/>
              <a:buAutoNum type="arabicPeriod"/>
            </a:pPr>
            <a:r>
              <a:rPr lang="en-US" dirty="0"/>
              <a:t>Explore the results data for one or more trial.</a:t>
            </a:r>
          </a:p>
          <a:p>
            <a:pPr marL="514350" indent="-514350">
              <a:buFont typeface="+mj-lt"/>
              <a:buAutoNum type="arabicPeriod"/>
            </a:pPr>
            <a:r>
              <a:rPr lang="en-US" dirty="0"/>
              <a:t>Note outcome measures and adverse events.</a:t>
            </a:r>
            <a:endParaRPr lang="en-US" dirty="0">
              <a:ea typeface="Calibri"/>
              <a:cs typeface="Calibri"/>
            </a:endParaRPr>
          </a:p>
        </p:txBody>
      </p:sp>
      <p:sp>
        <p:nvSpPr>
          <p:cNvPr id="9" name="Slide Number Placeholder 8">
            <a:extLst>
              <a:ext uri="{FF2B5EF4-FFF2-40B4-BE49-F238E27FC236}">
                <a16:creationId xmlns:a16="http://schemas.microsoft.com/office/drawing/2014/main" id="{35E3847D-CFC0-487E-8CCC-1E4FC9C06626}"/>
              </a:ext>
            </a:extLst>
          </p:cNvPr>
          <p:cNvSpPr>
            <a:spLocks noGrp="1"/>
          </p:cNvSpPr>
          <p:nvPr>
            <p:ph type="sldNum" sz="quarter" idx="12"/>
          </p:nvPr>
        </p:nvSpPr>
        <p:spPr/>
        <p:txBody>
          <a:bodyPr/>
          <a:lstStyle/>
          <a:p>
            <a:fld id="{6F669CBC-9B50-4D77-B834-9E11F644C1C6}" type="slidenum">
              <a:rPr lang="en-US" smtClean="0"/>
              <a:t>44</a:t>
            </a:fld>
            <a:endParaRPr lang="en-US"/>
          </a:p>
        </p:txBody>
      </p:sp>
      <p:sp>
        <p:nvSpPr>
          <p:cNvPr id="10" name="Rectangle 9">
            <a:extLst>
              <a:ext uri="{FF2B5EF4-FFF2-40B4-BE49-F238E27FC236}">
                <a16:creationId xmlns:a16="http://schemas.microsoft.com/office/drawing/2014/main" id="{1DED6A53-8ED2-264B-2BCB-00DB559B8A29}"/>
              </a:ext>
              <a:ext uri="{C183D7F6-B498-43B3-948B-1728B52AA6E4}">
                <adec:decorative xmlns:adec="http://schemas.microsoft.com/office/drawing/2017/decorative" val="1"/>
              </a:ext>
            </a:extLst>
          </p:cNvPr>
          <p:cNvSpPr/>
          <p:nvPr/>
        </p:nvSpPr>
        <p:spPr>
          <a:xfrm>
            <a:off x="2071005" y="2556766"/>
            <a:ext cx="2165715" cy="354073"/>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735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2D74-2A3F-4734-B586-031E55B896F0}"/>
              </a:ext>
            </a:extLst>
          </p:cNvPr>
          <p:cNvSpPr>
            <a:spLocks noGrp="1"/>
          </p:cNvSpPr>
          <p:nvPr>
            <p:ph type="title"/>
          </p:nvPr>
        </p:nvSpPr>
        <p:spPr>
          <a:xfrm>
            <a:off x="699796" y="365127"/>
            <a:ext cx="11437774" cy="1325563"/>
          </a:xfrm>
        </p:spPr>
        <p:txBody>
          <a:bodyPr/>
          <a:lstStyle/>
          <a:p>
            <a:r>
              <a:rPr lang="en-US" dirty="0"/>
              <a:t>Exercise: ClinicalTrials.gov Study Results (cont.)</a:t>
            </a:r>
          </a:p>
        </p:txBody>
      </p:sp>
      <p:cxnSp>
        <p:nvCxnSpPr>
          <p:cNvPr id="10" name="Straight Arrow Connector 9" descr="arrow to Study Results tab">
            <a:extLst>
              <a:ext uri="{FF2B5EF4-FFF2-40B4-BE49-F238E27FC236}">
                <a16:creationId xmlns:a16="http://schemas.microsoft.com/office/drawing/2014/main" id="{3EBF9287-8F2D-412E-BA99-0449B5B380A9}"/>
              </a:ext>
            </a:extLst>
          </p:cNvPr>
          <p:cNvCxnSpPr>
            <a:cxnSpLocks/>
          </p:cNvCxnSpPr>
          <p:nvPr/>
        </p:nvCxnSpPr>
        <p:spPr>
          <a:xfrm flipH="1">
            <a:off x="3330910" y="4059796"/>
            <a:ext cx="968880" cy="485749"/>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45E292BA-E462-4F5B-9558-406AEF4B3A53}"/>
              </a:ext>
            </a:extLst>
          </p:cNvPr>
          <p:cNvSpPr>
            <a:spLocks noGrp="1"/>
          </p:cNvSpPr>
          <p:nvPr>
            <p:ph type="sldNum" sz="quarter" idx="12"/>
          </p:nvPr>
        </p:nvSpPr>
        <p:spPr/>
        <p:txBody>
          <a:bodyPr/>
          <a:lstStyle/>
          <a:p>
            <a:fld id="{6F669CBC-9B50-4D77-B834-9E11F644C1C6}" type="slidenum">
              <a:rPr lang="en-US" smtClean="0"/>
              <a:t>45</a:t>
            </a:fld>
            <a:endParaRPr lang="en-US"/>
          </a:p>
        </p:txBody>
      </p:sp>
      <p:pic>
        <p:nvPicPr>
          <p:cNvPr id="4" name="Picture 3" descr="individual study record with results posted">
            <a:extLst>
              <a:ext uri="{FF2B5EF4-FFF2-40B4-BE49-F238E27FC236}">
                <a16:creationId xmlns:a16="http://schemas.microsoft.com/office/drawing/2014/main" id="{803ADE9C-A42E-A496-638F-DD21A145A0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48" y="1528289"/>
            <a:ext cx="9666201" cy="4537498"/>
          </a:xfrm>
          <a:prstGeom prst="rect">
            <a:avLst/>
          </a:prstGeom>
          <a:ln w="12700">
            <a:solidFill>
              <a:schemeClr val="tx1"/>
            </a:solidFill>
          </a:ln>
          <a:effectLst/>
        </p:spPr>
      </p:pic>
      <p:sp>
        <p:nvSpPr>
          <p:cNvPr id="6" name="Rectangle 5" descr="Highlighting Outcome Measures and Adverse Events">
            <a:extLst>
              <a:ext uri="{FF2B5EF4-FFF2-40B4-BE49-F238E27FC236}">
                <a16:creationId xmlns:a16="http://schemas.microsoft.com/office/drawing/2014/main" id="{3A8DDB5E-A7F4-3876-8D6C-C04DAA9556C2}"/>
              </a:ext>
            </a:extLst>
          </p:cNvPr>
          <p:cNvSpPr/>
          <p:nvPr/>
        </p:nvSpPr>
        <p:spPr>
          <a:xfrm>
            <a:off x="1377145" y="4034162"/>
            <a:ext cx="1609895" cy="705478"/>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54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19A9-A359-4B39-B623-D56C2D6A5606}"/>
              </a:ext>
            </a:extLst>
          </p:cNvPr>
          <p:cNvSpPr>
            <a:spLocks noGrp="1"/>
          </p:cNvSpPr>
          <p:nvPr>
            <p:ph type="title"/>
          </p:nvPr>
        </p:nvSpPr>
        <p:spPr/>
        <p:txBody>
          <a:bodyPr/>
          <a:lstStyle/>
          <a:p>
            <a:r>
              <a:rPr lang="en-US" dirty="0"/>
              <a:t>ClinicalTrials.gov Disclaimer</a:t>
            </a:r>
          </a:p>
        </p:txBody>
      </p:sp>
      <p:pic>
        <p:nvPicPr>
          <p:cNvPr id="14" name="Picture 13" descr="The U.S. government does not review or approve the safety and science of all studies listed on this website. ">
            <a:extLst>
              <a:ext uri="{FF2B5EF4-FFF2-40B4-BE49-F238E27FC236}">
                <a16:creationId xmlns:a16="http://schemas.microsoft.com/office/drawing/2014/main" id="{D0D03E81-E39C-BE33-CBC8-8A1FF93A7D79}"/>
              </a:ext>
            </a:extLst>
          </p:cNvPr>
          <p:cNvPicPr>
            <a:picLocks noChangeAspect="1"/>
          </p:cNvPicPr>
          <p:nvPr/>
        </p:nvPicPr>
        <p:blipFill>
          <a:blip r:embed="rId3"/>
          <a:stretch>
            <a:fillRect/>
          </a:stretch>
        </p:blipFill>
        <p:spPr>
          <a:xfrm>
            <a:off x="670559" y="2155665"/>
            <a:ext cx="11200657" cy="2883220"/>
          </a:xfrm>
          <a:prstGeom prst="rect">
            <a:avLst/>
          </a:prstGeom>
        </p:spPr>
      </p:pic>
      <p:sp>
        <p:nvSpPr>
          <p:cNvPr id="4" name="Slide Number Placeholder 3">
            <a:extLst>
              <a:ext uri="{FF2B5EF4-FFF2-40B4-BE49-F238E27FC236}">
                <a16:creationId xmlns:a16="http://schemas.microsoft.com/office/drawing/2014/main" id="{2CE3747E-BDA0-44A1-A33D-04D7B0CD415F}"/>
              </a:ext>
            </a:extLst>
          </p:cNvPr>
          <p:cNvSpPr>
            <a:spLocks noGrp="1"/>
          </p:cNvSpPr>
          <p:nvPr>
            <p:ph type="sldNum" sz="quarter" idx="12"/>
          </p:nvPr>
        </p:nvSpPr>
        <p:spPr/>
        <p:txBody>
          <a:bodyPr/>
          <a:lstStyle/>
          <a:p>
            <a:fld id="{6F669CBC-9B50-4D77-B834-9E11F644C1C6}" type="slidenum">
              <a:rPr lang="en-US" smtClean="0"/>
              <a:t>46</a:t>
            </a:fld>
            <a:endParaRPr lang="en-US"/>
          </a:p>
        </p:txBody>
      </p:sp>
    </p:spTree>
    <p:extLst>
      <p:ext uri="{BB962C8B-B14F-4D97-AF65-F5344CB8AC3E}">
        <p14:creationId xmlns:p14="http://schemas.microsoft.com/office/powerpoint/2010/main" val="2936434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5CD6-6B75-4E0D-9089-60A4CB0EE6E9}"/>
              </a:ext>
            </a:extLst>
          </p:cNvPr>
          <p:cNvSpPr>
            <a:spLocks noGrp="1"/>
          </p:cNvSpPr>
          <p:nvPr>
            <p:ph type="title"/>
          </p:nvPr>
        </p:nvSpPr>
        <p:spPr/>
        <p:txBody>
          <a:bodyPr/>
          <a:lstStyle/>
          <a:p>
            <a:r>
              <a:rPr lang="en-US" dirty="0"/>
              <a:t>Synthesis in Authoritative Reference Sources</a:t>
            </a:r>
          </a:p>
        </p:txBody>
      </p:sp>
      <p:sp>
        <p:nvSpPr>
          <p:cNvPr id="3" name="Text Placeholder 2">
            <a:extLst>
              <a:ext uri="{FF2B5EF4-FFF2-40B4-BE49-F238E27FC236}">
                <a16:creationId xmlns:a16="http://schemas.microsoft.com/office/drawing/2014/main" id="{6650CF8B-E94D-42D9-B55A-00679DEAD852}"/>
              </a:ext>
            </a:extLst>
          </p:cNvPr>
          <p:cNvSpPr>
            <a:spLocks noGrp="1"/>
          </p:cNvSpPr>
          <p:nvPr>
            <p:ph type="body" idx="1"/>
          </p:nvPr>
        </p:nvSpPr>
        <p:spPr/>
        <p:txBody>
          <a:bodyPr/>
          <a:lstStyle/>
          <a:p>
            <a:r>
              <a:rPr lang="en-US" dirty="0"/>
              <a:t>Using Bookshelf, MedlinePlus, and </a:t>
            </a:r>
            <a:r>
              <a:rPr lang="en-US" dirty="0" err="1"/>
              <a:t>DailyMed</a:t>
            </a:r>
            <a:endParaRPr lang="en-US" dirty="0"/>
          </a:p>
        </p:txBody>
      </p:sp>
      <p:sp>
        <p:nvSpPr>
          <p:cNvPr id="4" name="Slide Number Placeholder 3">
            <a:extLst>
              <a:ext uri="{FF2B5EF4-FFF2-40B4-BE49-F238E27FC236}">
                <a16:creationId xmlns:a16="http://schemas.microsoft.com/office/drawing/2014/main" id="{B27B0A9C-BA5B-4839-8EE0-D47440000C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69CBC-9B50-4D77-B834-9E11F644C1C6}"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8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osition of Bookshelf: 45% Systematic Reviews, 45% Other Gray Literature, 10% Clinical Guidelines, 5% Monographs, and 5% Textbooks and Reference Materials.">
            <a:extLst>
              <a:ext uri="{FF2B5EF4-FFF2-40B4-BE49-F238E27FC236}">
                <a16:creationId xmlns:a16="http://schemas.microsoft.com/office/drawing/2014/main" id="{760BFF21-8E8F-3C4A-4D1F-F4CF6AEE07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91993" y="1238390"/>
            <a:ext cx="9370003" cy="4884114"/>
          </a:xfrm>
          <a:prstGeom prst="rect">
            <a:avLst/>
          </a:prstGeom>
        </p:spPr>
      </p:pic>
      <p:sp>
        <p:nvSpPr>
          <p:cNvPr id="2" name="Title 1">
            <a:extLst>
              <a:ext uri="{FF2B5EF4-FFF2-40B4-BE49-F238E27FC236}">
                <a16:creationId xmlns:a16="http://schemas.microsoft.com/office/drawing/2014/main" id="{2782708D-894C-4B6D-803D-39A923358D45}"/>
              </a:ext>
            </a:extLst>
          </p:cNvPr>
          <p:cNvSpPr>
            <a:spLocks noGrp="1"/>
          </p:cNvSpPr>
          <p:nvPr>
            <p:ph type="title"/>
          </p:nvPr>
        </p:nvSpPr>
        <p:spPr>
          <a:xfrm>
            <a:off x="694645" y="382815"/>
            <a:ext cx="3932237" cy="1600200"/>
          </a:xfrm>
        </p:spPr>
        <p:txBody>
          <a:bodyPr>
            <a:normAutofit/>
          </a:bodyPr>
          <a:lstStyle/>
          <a:p>
            <a:r>
              <a:rPr lang="en-US" sz="6000" dirty="0"/>
              <a:t>Bookshelf</a:t>
            </a:r>
          </a:p>
        </p:txBody>
      </p:sp>
    </p:spTree>
    <p:extLst>
      <p:ext uri="{BB962C8B-B14F-4D97-AF65-F5344CB8AC3E}">
        <p14:creationId xmlns:p14="http://schemas.microsoft.com/office/powerpoint/2010/main" val="2087648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5F46AA-2B37-1914-48BD-72DC2AA28BD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NCBI Bookshelf: Browse or Search</a:t>
            </a:r>
          </a:p>
        </p:txBody>
      </p:sp>
      <p:pic>
        <p:nvPicPr>
          <p:cNvPr id="4" name="Picture 3" descr="NCBI Bookshelf homepage.">
            <a:extLst>
              <a:ext uri="{FF2B5EF4-FFF2-40B4-BE49-F238E27FC236}">
                <a16:creationId xmlns:a16="http://schemas.microsoft.com/office/drawing/2014/main" id="{22C1C23F-52DD-8C94-2D28-4C43E47D877C}"/>
              </a:ext>
            </a:extLst>
          </p:cNvPr>
          <p:cNvPicPr>
            <a:picLocks noChangeAspect="1"/>
          </p:cNvPicPr>
          <p:nvPr/>
        </p:nvPicPr>
        <p:blipFill>
          <a:blip r:embed="rId3"/>
          <a:stretch>
            <a:fillRect/>
          </a:stretch>
        </p:blipFill>
        <p:spPr>
          <a:xfrm>
            <a:off x="705524" y="136523"/>
            <a:ext cx="10780952" cy="5723809"/>
          </a:xfrm>
          <a:prstGeom prst="rect">
            <a:avLst/>
          </a:prstGeom>
          <a:noFill/>
          <a:ln>
            <a:solidFill>
              <a:schemeClr val="tx2"/>
            </a:solidFill>
          </a:ln>
        </p:spPr>
      </p:pic>
      <p:sp>
        <p:nvSpPr>
          <p:cNvPr id="2" name="Slide Number Placeholder 1">
            <a:extLst>
              <a:ext uri="{FF2B5EF4-FFF2-40B4-BE49-F238E27FC236}">
                <a16:creationId xmlns:a16="http://schemas.microsoft.com/office/drawing/2014/main" id="{2BE37BC4-A1DB-1B90-D0E9-8E1631D6DC3D}"/>
              </a:ext>
            </a:extLst>
          </p:cNvPr>
          <p:cNvSpPr>
            <a:spLocks noGrp="1"/>
          </p:cNvSpPr>
          <p:nvPr>
            <p:ph type="sldNum" sz="quarter" idx="12"/>
          </p:nvPr>
        </p:nvSpPr>
        <p:spPr/>
        <p:txBody>
          <a:bodyPr/>
          <a:lstStyle/>
          <a:p>
            <a:fld id="{6F669CBC-9B50-4D77-B834-9E11F644C1C6}" type="slidenum">
              <a:rPr lang="en-US" smtClean="0"/>
              <a:t>49</a:t>
            </a:fld>
            <a:endParaRPr lang="en-US"/>
          </a:p>
        </p:txBody>
      </p:sp>
    </p:spTree>
    <p:extLst>
      <p:ext uri="{BB962C8B-B14F-4D97-AF65-F5344CB8AC3E}">
        <p14:creationId xmlns:p14="http://schemas.microsoft.com/office/powerpoint/2010/main" val="19598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2F70-F676-417A-AB57-19AAB519C9DD}"/>
              </a:ext>
            </a:extLst>
          </p:cNvPr>
          <p:cNvSpPr>
            <a:spLocks noGrp="1"/>
          </p:cNvSpPr>
          <p:nvPr>
            <p:ph type="title"/>
          </p:nvPr>
        </p:nvSpPr>
        <p:spPr/>
        <p:txBody>
          <a:bodyPr/>
          <a:lstStyle/>
          <a:p>
            <a:r>
              <a:rPr lang="en-US" dirty="0"/>
              <a:t>What is PubMed?</a:t>
            </a:r>
          </a:p>
        </p:txBody>
      </p:sp>
      <p:sp>
        <p:nvSpPr>
          <p:cNvPr id="3" name="Content Placeholder 2">
            <a:extLst>
              <a:ext uri="{FF2B5EF4-FFF2-40B4-BE49-F238E27FC236}">
                <a16:creationId xmlns:a16="http://schemas.microsoft.com/office/drawing/2014/main" id="{22910752-D675-4465-B4DF-A86D5FEE006F}"/>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r>
              <a:rPr lang="en-US" dirty="0"/>
              <a:t>A database of more than 38 million citations to articles in the fields of biomedicine and health.</a:t>
            </a:r>
          </a:p>
          <a:p>
            <a:r>
              <a:rPr lang="en-US" dirty="0"/>
              <a:t>Used by millions of people each day, including health professionals and others engaged in:</a:t>
            </a:r>
          </a:p>
          <a:p>
            <a:endParaRPr lang="en-US" dirty="0"/>
          </a:p>
        </p:txBody>
      </p:sp>
      <p:grpSp>
        <p:nvGrpSpPr>
          <p:cNvPr id="22" name="Group 21">
            <a:extLst>
              <a:ext uri="{FF2B5EF4-FFF2-40B4-BE49-F238E27FC236}">
                <a16:creationId xmlns:a16="http://schemas.microsoft.com/office/drawing/2014/main" id="{06D11B2E-7F37-4741-8965-3F6C96370E07}"/>
              </a:ext>
              <a:ext uri="{C183D7F6-B498-43B3-948B-1728B52AA6E4}">
                <adec:decorative xmlns:adec="http://schemas.microsoft.com/office/drawing/2017/decorative" val="1"/>
              </a:ext>
            </a:extLst>
          </p:cNvPr>
          <p:cNvGrpSpPr/>
          <p:nvPr/>
        </p:nvGrpSpPr>
        <p:grpSpPr>
          <a:xfrm>
            <a:off x="541570" y="3553121"/>
            <a:ext cx="3585866" cy="832237"/>
            <a:chOff x="541570" y="3553121"/>
            <a:chExt cx="3585866" cy="832237"/>
          </a:xfrm>
        </p:grpSpPr>
        <p:sp>
          <p:nvSpPr>
            <p:cNvPr id="4" name="Freeform: Shape 3">
              <a:extLst>
                <a:ext uri="{FF2B5EF4-FFF2-40B4-BE49-F238E27FC236}">
                  <a16:creationId xmlns:a16="http://schemas.microsoft.com/office/drawing/2014/main" id="{59E1C188-D7B4-4F4D-944D-18F82B26F02F}"/>
                </a:ext>
              </a:extLst>
            </p:cNvPr>
            <p:cNvSpPr/>
            <p:nvPr/>
          </p:nvSpPr>
          <p:spPr>
            <a:xfrm>
              <a:off x="662625" y="3817450"/>
              <a:ext cx="3464811" cy="567908"/>
            </a:xfrm>
            <a:custGeom>
              <a:avLst/>
              <a:gdLst>
                <a:gd name="connsiteX0" fmla="*/ 0 w 2835114"/>
                <a:gd name="connsiteY0" fmla="*/ 0 h 567908"/>
                <a:gd name="connsiteX1" fmla="*/ 2835114 w 2835114"/>
                <a:gd name="connsiteY1" fmla="*/ 0 h 567908"/>
                <a:gd name="connsiteX2" fmla="*/ 2835114 w 2835114"/>
                <a:gd name="connsiteY2" fmla="*/ 567908 h 567908"/>
                <a:gd name="connsiteX3" fmla="*/ 0 w 2835114"/>
                <a:gd name="connsiteY3" fmla="*/ 567908 h 567908"/>
                <a:gd name="connsiteX4" fmla="*/ 0 w 2835114"/>
                <a:gd name="connsiteY4" fmla="*/ 0 h 56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567908">
                  <a:moveTo>
                    <a:pt x="0" y="0"/>
                  </a:moveTo>
                  <a:lnTo>
                    <a:pt x="2835114" y="0"/>
                  </a:lnTo>
                  <a:lnTo>
                    <a:pt x="2835114" y="567908"/>
                  </a:lnTo>
                  <a:lnTo>
                    <a:pt x="0" y="56790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65000"/>
                      <a:lumOff val="35000"/>
                    </a:schemeClr>
                  </a:solidFill>
                </a:rPr>
                <a:t>research</a:t>
              </a:r>
              <a:endParaRPr lang="en-US" sz="2100" kern="1200" dirty="0">
                <a:solidFill>
                  <a:schemeClr val="tx1">
                    <a:lumMod val="65000"/>
                    <a:lumOff val="35000"/>
                  </a:schemeClr>
                </a:solidFill>
              </a:endParaRPr>
            </a:p>
          </p:txBody>
        </p:sp>
        <p:grpSp>
          <p:nvGrpSpPr>
            <p:cNvPr id="33" name="Group 32">
              <a:extLst>
                <a:ext uri="{FF2B5EF4-FFF2-40B4-BE49-F238E27FC236}">
                  <a16:creationId xmlns:a16="http://schemas.microsoft.com/office/drawing/2014/main" id="{1B6843C3-FF9D-4995-A6C8-50148C70D2E0}"/>
                </a:ext>
                <a:ext uri="{C183D7F6-B498-43B3-948B-1728B52AA6E4}">
                  <adec:decorative xmlns:adec="http://schemas.microsoft.com/office/drawing/2017/decorative" val="1"/>
                </a:ext>
              </a:extLst>
            </p:cNvPr>
            <p:cNvGrpSpPr/>
            <p:nvPr/>
          </p:nvGrpSpPr>
          <p:grpSpPr>
            <a:xfrm>
              <a:off x="541570" y="3553121"/>
              <a:ext cx="620181" cy="768431"/>
              <a:chOff x="541570" y="3553121"/>
              <a:chExt cx="620181" cy="768431"/>
            </a:xfrm>
          </p:grpSpPr>
          <p:sp>
            <p:nvSpPr>
              <p:cNvPr id="5" name="Rectangle 4">
                <a:extLst>
                  <a:ext uri="{FF2B5EF4-FFF2-40B4-BE49-F238E27FC236}">
                    <a16:creationId xmlns:a16="http://schemas.microsoft.com/office/drawing/2014/main" id="{F4792FB2-BAE6-4CD5-9F07-ED7E88323AE3}"/>
                  </a:ext>
                </a:extLst>
              </p:cNvPr>
              <p:cNvSpPr/>
              <p:nvPr/>
            </p:nvSpPr>
            <p:spPr>
              <a:xfrm>
                <a:off x="541570" y="3553121"/>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4" name="Picture 2" descr="Image result for dna">
                <a:extLst>
                  <a:ext uri="{FF2B5EF4-FFF2-40B4-BE49-F238E27FC236}">
                    <a16:creationId xmlns:a16="http://schemas.microsoft.com/office/drawing/2014/main" id="{FBB0F85A-6137-4EFC-B96B-F0A92C4153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41" y="3699880"/>
                <a:ext cx="467958" cy="46795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 name="Group 23">
            <a:extLst>
              <a:ext uri="{FF2B5EF4-FFF2-40B4-BE49-F238E27FC236}">
                <a16:creationId xmlns:a16="http://schemas.microsoft.com/office/drawing/2014/main" id="{B70E0635-11BC-4A38-9F48-153FEFEF1804}"/>
              </a:ext>
              <a:ext uri="{C183D7F6-B498-43B3-948B-1728B52AA6E4}">
                <adec:decorative xmlns:adec="http://schemas.microsoft.com/office/drawing/2017/decorative" val="1"/>
              </a:ext>
            </a:extLst>
          </p:cNvPr>
          <p:cNvGrpSpPr/>
          <p:nvPr/>
        </p:nvGrpSpPr>
        <p:grpSpPr>
          <a:xfrm>
            <a:off x="4206477" y="3534755"/>
            <a:ext cx="3590289" cy="850603"/>
            <a:chOff x="4206477" y="3534755"/>
            <a:chExt cx="3590289" cy="850603"/>
          </a:xfrm>
        </p:grpSpPr>
        <p:sp>
          <p:nvSpPr>
            <p:cNvPr id="9" name="Freeform: Shape 8">
              <a:extLst>
                <a:ext uri="{FF2B5EF4-FFF2-40B4-BE49-F238E27FC236}">
                  <a16:creationId xmlns:a16="http://schemas.microsoft.com/office/drawing/2014/main" id="{82CE6473-91D4-4F81-A70E-E176D1422FEB}"/>
                </a:ext>
              </a:extLst>
            </p:cNvPr>
            <p:cNvSpPr/>
            <p:nvPr/>
          </p:nvSpPr>
          <p:spPr>
            <a:xfrm>
              <a:off x="4331954" y="3784137"/>
              <a:ext cx="3464812" cy="601221"/>
            </a:xfrm>
            <a:custGeom>
              <a:avLst/>
              <a:gdLst>
                <a:gd name="connsiteX0" fmla="*/ 0 w 2835114"/>
                <a:gd name="connsiteY0" fmla="*/ 0 h 601221"/>
                <a:gd name="connsiteX1" fmla="*/ 2835114 w 2835114"/>
                <a:gd name="connsiteY1" fmla="*/ 0 h 601221"/>
                <a:gd name="connsiteX2" fmla="*/ 2835114 w 2835114"/>
                <a:gd name="connsiteY2" fmla="*/ 601221 h 601221"/>
                <a:gd name="connsiteX3" fmla="*/ 0 w 2835114"/>
                <a:gd name="connsiteY3" fmla="*/ 601221 h 601221"/>
                <a:gd name="connsiteX4" fmla="*/ 0 w 2835114"/>
                <a:gd name="connsiteY4" fmla="*/ 0 h 60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601221">
                  <a:moveTo>
                    <a:pt x="0" y="0"/>
                  </a:moveTo>
                  <a:lnTo>
                    <a:pt x="2835114" y="0"/>
                  </a:lnTo>
                  <a:lnTo>
                    <a:pt x="2835114" y="601221"/>
                  </a:lnTo>
                  <a:lnTo>
                    <a:pt x="0" y="60122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60960" rIns="60960" bIns="60960" numCol="1" spcCol="1270" anchor="ctr" anchorCtr="0">
              <a:noAutofit/>
            </a:bodyPr>
            <a:lstStyle/>
            <a:p>
              <a:pPr lvl="0" defTabSz="711200">
                <a:lnSpc>
                  <a:spcPct val="90000"/>
                </a:lnSpc>
                <a:spcBef>
                  <a:spcPct val="0"/>
                </a:spcBef>
                <a:spcAft>
                  <a:spcPct val="35000"/>
                </a:spcAft>
              </a:pPr>
              <a:r>
                <a:rPr lang="en-US" sz="2000" dirty="0">
                  <a:solidFill>
                    <a:schemeClr val="tx1">
                      <a:lumMod val="65000"/>
                      <a:lumOff val="35000"/>
                    </a:schemeClr>
                  </a:solidFill>
                </a:rPr>
                <a:t>health policy development</a:t>
              </a:r>
              <a:endParaRPr lang="en-US" sz="2000" kern="1200" dirty="0">
                <a:solidFill>
                  <a:schemeClr val="tx1">
                    <a:lumMod val="65000"/>
                    <a:lumOff val="35000"/>
                  </a:schemeClr>
                </a:solidFill>
              </a:endParaRPr>
            </a:p>
          </p:txBody>
        </p:sp>
        <p:grpSp>
          <p:nvGrpSpPr>
            <p:cNvPr id="34" name="Group 33">
              <a:extLst>
                <a:ext uri="{FF2B5EF4-FFF2-40B4-BE49-F238E27FC236}">
                  <a16:creationId xmlns:a16="http://schemas.microsoft.com/office/drawing/2014/main" id="{408A4AC9-3568-4592-B847-022398C120AE}"/>
                </a:ext>
                <a:ext uri="{C183D7F6-B498-43B3-948B-1728B52AA6E4}">
                  <adec:decorative xmlns:adec="http://schemas.microsoft.com/office/drawing/2017/decorative" val="1"/>
                </a:ext>
              </a:extLst>
            </p:cNvPr>
            <p:cNvGrpSpPr/>
            <p:nvPr/>
          </p:nvGrpSpPr>
          <p:grpSpPr>
            <a:xfrm>
              <a:off x="4206477" y="3534755"/>
              <a:ext cx="620181" cy="768431"/>
              <a:chOff x="4206477" y="3534755"/>
              <a:chExt cx="620181" cy="768431"/>
            </a:xfrm>
          </p:grpSpPr>
          <p:sp>
            <p:nvSpPr>
              <p:cNvPr id="13" name="Rectangle 12">
                <a:extLst>
                  <a:ext uri="{FF2B5EF4-FFF2-40B4-BE49-F238E27FC236}">
                    <a16:creationId xmlns:a16="http://schemas.microsoft.com/office/drawing/2014/main" id="{E4FA82D3-8002-4DC0-B32B-E012FFF2D9AB}"/>
                  </a:ext>
                </a:extLst>
              </p:cNvPr>
              <p:cNvSpPr/>
              <p:nvPr/>
            </p:nvSpPr>
            <p:spPr>
              <a:xfrm>
                <a:off x="4206477" y="3534755"/>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7" name="Picture 12" descr="Image result for education">
                <a:extLst>
                  <a:ext uri="{FF2B5EF4-FFF2-40B4-BE49-F238E27FC236}">
                    <a16:creationId xmlns:a16="http://schemas.microsoft.com/office/drawing/2014/main" id="{E0C73C76-EACD-441C-B8DE-810D4D6915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1009" y="3675656"/>
                <a:ext cx="487017" cy="4870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 name="Group 24">
            <a:extLst>
              <a:ext uri="{FF2B5EF4-FFF2-40B4-BE49-F238E27FC236}">
                <a16:creationId xmlns:a16="http://schemas.microsoft.com/office/drawing/2014/main" id="{C1C697A8-DDE5-408B-92F8-7F8B4DB3F7FA}"/>
              </a:ext>
              <a:ext uri="{C183D7F6-B498-43B3-948B-1728B52AA6E4}">
                <adec:decorative xmlns:adec="http://schemas.microsoft.com/office/drawing/2017/decorative" val="1"/>
              </a:ext>
            </a:extLst>
          </p:cNvPr>
          <p:cNvGrpSpPr/>
          <p:nvPr/>
        </p:nvGrpSpPr>
        <p:grpSpPr>
          <a:xfrm>
            <a:off x="7884832" y="3534289"/>
            <a:ext cx="3618146" cy="851069"/>
            <a:chOff x="7884832" y="3534289"/>
            <a:chExt cx="3618146" cy="851069"/>
          </a:xfrm>
        </p:grpSpPr>
        <p:sp>
          <p:nvSpPr>
            <p:cNvPr id="8" name="Freeform: Shape 7">
              <a:extLst>
                <a:ext uri="{FF2B5EF4-FFF2-40B4-BE49-F238E27FC236}">
                  <a16:creationId xmlns:a16="http://schemas.microsoft.com/office/drawing/2014/main" id="{A2D8733A-BDD1-4F72-A1C7-3C87CAAA77D9}"/>
                </a:ext>
              </a:extLst>
            </p:cNvPr>
            <p:cNvSpPr/>
            <p:nvPr/>
          </p:nvSpPr>
          <p:spPr>
            <a:xfrm>
              <a:off x="8038166" y="3740432"/>
              <a:ext cx="3464812" cy="644926"/>
            </a:xfrm>
            <a:custGeom>
              <a:avLst/>
              <a:gdLst>
                <a:gd name="connsiteX0" fmla="*/ 0 w 2835114"/>
                <a:gd name="connsiteY0" fmla="*/ 0 h 644926"/>
                <a:gd name="connsiteX1" fmla="*/ 2835114 w 2835114"/>
                <a:gd name="connsiteY1" fmla="*/ 0 h 644926"/>
                <a:gd name="connsiteX2" fmla="*/ 2835114 w 2835114"/>
                <a:gd name="connsiteY2" fmla="*/ 644926 h 644926"/>
                <a:gd name="connsiteX3" fmla="*/ 0 w 2835114"/>
                <a:gd name="connsiteY3" fmla="*/ 644926 h 644926"/>
                <a:gd name="connsiteX4" fmla="*/ 0 w 2835114"/>
                <a:gd name="connsiteY4" fmla="*/ 0 h 64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644926">
                  <a:moveTo>
                    <a:pt x="0" y="0"/>
                  </a:moveTo>
                  <a:lnTo>
                    <a:pt x="2835114" y="0"/>
                  </a:lnTo>
                  <a:lnTo>
                    <a:pt x="2835114" y="644926"/>
                  </a:lnTo>
                  <a:lnTo>
                    <a:pt x="0" y="6449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65000"/>
                      <a:lumOff val="35000"/>
                    </a:schemeClr>
                  </a:solidFill>
                </a:rPr>
                <a:t>patient advocacy</a:t>
              </a:r>
            </a:p>
          </p:txBody>
        </p:sp>
        <p:grpSp>
          <p:nvGrpSpPr>
            <p:cNvPr id="35" name="Group 34">
              <a:extLst>
                <a:ext uri="{FF2B5EF4-FFF2-40B4-BE49-F238E27FC236}">
                  <a16:creationId xmlns:a16="http://schemas.microsoft.com/office/drawing/2014/main" id="{3BF0AB9A-556D-4623-8966-679C98130E0A}"/>
                </a:ext>
                <a:ext uri="{C183D7F6-B498-43B3-948B-1728B52AA6E4}">
                  <adec:decorative xmlns:adec="http://schemas.microsoft.com/office/drawing/2017/decorative" val="1"/>
                </a:ext>
              </a:extLst>
            </p:cNvPr>
            <p:cNvGrpSpPr/>
            <p:nvPr/>
          </p:nvGrpSpPr>
          <p:grpSpPr>
            <a:xfrm>
              <a:off x="7884832" y="3534289"/>
              <a:ext cx="620181" cy="768431"/>
              <a:chOff x="7884832" y="3534289"/>
              <a:chExt cx="620181" cy="768431"/>
            </a:xfrm>
          </p:grpSpPr>
          <p:sp>
            <p:nvSpPr>
              <p:cNvPr id="12" name="Rectangle 11">
                <a:extLst>
                  <a:ext uri="{FF2B5EF4-FFF2-40B4-BE49-F238E27FC236}">
                    <a16:creationId xmlns:a16="http://schemas.microsoft.com/office/drawing/2014/main" id="{1E7C1D44-7366-4021-A968-F1D021A8338C}"/>
                  </a:ext>
                </a:extLst>
              </p:cNvPr>
              <p:cNvSpPr/>
              <p:nvPr/>
            </p:nvSpPr>
            <p:spPr>
              <a:xfrm>
                <a:off x="7884832" y="3534289"/>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5" name="Picture 6" descr="Image result for doctor">
                <a:extLst>
                  <a:ext uri="{FF2B5EF4-FFF2-40B4-BE49-F238E27FC236}">
                    <a16:creationId xmlns:a16="http://schemas.microsoft.com/office/drawing/2014/main" id="{9F34ABF5-FE03-4746-A044-88869E3795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0942" y="3678277"/>
                <a:ext cx="467959" cy="46795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a:extLst>
              <a:ext uri="{FF2B5EF4-FFF2-40B4-BE49-F238E27FC236}">
                <a16:creationId xmlns:a16="http://schemas.microsoft.com/office/drawing/2014/main" id="{3E2787CE-4074-4951-BDA4-457CB1968B2A}"/>
              </a:ext>
              <a:ext uri="{C183D7F6-B498-43B3-948B-1728B52AA6E4}">
                <adec:decorative xmlns:adec="http://schemas.microsoft.com/office/drawing/2017/decorative" val="1"/>
              </a:ext>
            </a:extLst>
          </p:cNvPr>
          <p:cNvGrpSpPr/>
          <p:nvPr/>
        </p:nvGrpSpPr>
        <p:grpSpPr>
          <a:xfrm>
            <a:off x="541569" y="4674488"/>
            <a:ext cx="3585064" cy="853870"/>
            <a:chOff x="541569" y="4674488"/>
            <a:chExt cx="3585064" cy="853870"/>
          </a:xfrm>
        </p:grpSpPr>
        <p:sp>
          <p:nvSpPr>
            <p:cNvPr id="7" name="Freeform: Shape 6">
              <a:extLst>
                <a:ext uri="{FF2B5EF4-FFF2-40B4-BE49-F238E27FC236}">
                  <a16:creationId xmlns:a16="http://schemas.microsoft.com/office/drawing/2014/main" id="{0BCB3835-52EF-43C7-A8B3-82E3B521D256}"/>
                </a:ext>
              </a:extLst>
            </p:cNvPr>
            <p:cNvSpPr/>
            <p:nvPr/>
          </p:nvSpPr>
          <p:spPr>
            <a:xfrm>
              <a:off x="662625" y="4902994"/>
              <a:ext cx="3464008" cy="625364"/>
            </a:xfrm>
            <a:custGeom>
              <a:avLst/>
              <a:gdLst>
                <a:gd name="connsiteX0" fmla="*/ 0 w 2728372"/>
                <a:gd name="connsiteY0" fmla="*/ 0 h 625364"/>
                <a:gd name="connsiteX1" fmla="*/ 2728372 w 2728372"/>
                <a:gd name="connsiteY1" fmla="*/ 0 h 625364"/>
                <a:gd name="connsiteX2" fmla="*/ 2728372 w 2728372"/>
                <a:gd name="connsiteY2" fmla="*/ 625364 h 625364"/>
                <a:gd name="connsiteX3" fmla="*/ 0 w 2728372"/>
                <a:gd name="connsiteY3" fmla="*/ 625364 h 625364"/>
                <a:gd name="connsiteX4" fmla="*/ 0 w 2728372"/>
                <a:gd name="connsiteY4" fmla="*/ 0 h 6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372" h="625364">
                  <a:moveTo>
                    <a:pt x="0" y="0"/>
                  </a:moveTo>
                  <a:lnTo>
                    <a:pt x="2728372" y="0"/>
                  </a:lnTo>
                  <a:lnTo>
                    <a:pt x="2728372" y="625364"/>
                  </a:lnTo>
                  <a:lnTo>
                    <a:pt x="0" y="62536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65000"/>
                      <a:lumOff val="35000"/>
                    </a:schemeClr>
                  </a:solidFill>
                </a:rPr>
                <a:t>public health</a:t>
              </a:r>
            </a:p>
          </p:txBody>
        </p:sp>
        <p:grpSp>
          <p:nvGrpSpPr>
            <p:cNvPr id="36" name="Group 35">
              <a:extLst>
                <a:ext uri="{FF2B5EF4-FFF2-40B4-BE49-F238E27FC236}">
                  <a16:creationId xmlns:a16="http://schemas.microsoft.com/office/drawing/2014/main" id="{C7F9904D-D077-4082-86F2-5E91C72C7520}"/>
                </a:ext>
                <a:ext uri="{C183D7F6-B498-43B3-948B-1728B52AA6E4}">
                  <adec:decorative xmlns:adec="http://schemas.microsoft.com/office/drawing/2017/decorative" val="1"/>
                </a:ext>
              </a:extLst>
            </p:cNvPr>
            <p:cNvGrpSpPr/>
            <p:nvPr/>
          </p:nvGrpSpPr>
          <p:grpSpPr>
            <a:xfrm>
              <a:off x="541569" y="4674488"/>
              <a:ext cx="620181" cy="768431"/>
              <a:chOff x="541569" y="4674488"/>
              <a:chExt cx="620181" cy="768431"/>
            </a:xfrm>
          </p:grpSpPr>
          <p:sp>
            <p:nvSpPr>
              <p:cNvPr id="11" name="Rectangle 10">
                <a:extLst>
                  <a:ext uri="{FF2B5EF4-FFF2-40B4-BE49-F238E27FC236}">
                    <a16:creationId xmlns:a16="http://schemas.microsoft.com/office/drawing/2014/main" id="{947ED6E5-0A8C-4957-9585-5D53E08B16E1}"/>
                  </a:ext>
                </a:extLst>
              </p:cNvPr>
              <p:cNvSpPr/>
              <p:nvPr/>
            </p:nvSpPr>
            <p:spPr>
              <a:xfrm>
                <a:off x="541569" y="4674488"/>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6" name="Picture 8" descr="Image result for health">
                <a:extLst>
                  <a:ext uri="{FF2B5EF4-FFF2-40B4-BE49-F238E27FC236}">
                    <a16:creationId xmlns:a16="http://schemas.microsoft.com/office/drawing/2014/main" id="{CDC5ED2E-F05A-40C2-87D5-DDC98FC197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551" y="4811901"/>
                <a:ext cx="477203" cy="47720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 name="Group 26">
            <a:extLst>
              <a:ext uri="{FF2B5EF4-FFF2-40B4-BE49-F238E27FC236}">
                <a16:creationId xmlns:a16="http://schemas.microsoft.com/office/drawing/2014/main" id="{C085D430-FF5D-46B8-8AE5-5356EF4466A1}"/>
              </a:ext>
              <a:ext uri="{C183D7F6-B498-43B3-948B-1728B52AA6E4}">
                <adec:decorative xmlns:adec="http://schemas.microsoft.com/office/drawing/2017/decorative" val="1"/>
              </a:ext>
            </a:extLst>
          </p:cNvPr>
          <p:cNvGrpSpPr/>
          <p:nvPr/>
        </p:nvGrpSpPr>
        <p:grpSpPr>
          <a:xfrm>
            <a:off x="4232760" y="4705715"/>
            <a:ext cx="3566293" cy="822643"/>
            <a:chOff x="4232760" y="4705715"/>
            <a:chExt cx="3566293" cy="822643"/>
          </a:xfrm>
        </p:grpSpPr>
        <p:sp>
          <p:nvSpPr>
            <p:cNvPr id="6" name="Freeform: Shape 5">
              <a:extLst>
                <a:ext uri="{FF2B5EF4-FFF2-40B4-BE49-F238E27FC236}">
                  <a16:creationId xmlns:a16="http://schemas.microsoft.com/office/drawing/2014/main" id="{AFD71A7D-BE8E-4FEB-9847-1EEB06C92582}"/>
                </a:ext>
                <a:ext uri="{C183D7F6-B498-43B3-948B-1728B52AA6E4}">
                  <adec:decorative xmlns:adec="http://schemas.microsoft.com/office/drawing/2017/decorative" val="0"/>
                </a:ext>
              </a:extLst>
            </p:cNvPr>
            <p:cNvSpPr/>
            <p:nvPr/>
          </p:nvSpPr>
          <p:spPr>
            <a:xfrm>
              <a:off x="4369489" y="4950872"/>
              <a:ext cx="3429564" cy="577486"/>
            </a:xfrm>
            <a:custGeom>
              <a:avLst/>
              <a:gdLst>
                <a:gd name="connsiteX0" fmla="*/ 0 w 2835114"/>
                <a:gd name="connsiteY0" fmla="*/ 0 h 577486"/>
                <a:gd name="connsiteX1" fmla="*/ 2835114 w 2835114"/>
                <a:gd name="connsiteY1" fmla="*/ 0 h 577486"/>
                <a:gd name="connsiteX2" fmla="*/ 2835114 w 2835114"/>
                <a:gd name="connsiteY2" fmla="*/ 577486 h 577486"/>
                <a:gd name="connsiteX3" fmla="*/ 0 w 2835114"/>
                <a:gd name="connsiteY3" fmla="*/ 577486 h 577486"/>
                <a:gd name="connsiteX4" fmla="*/ 0 w 2835114"/>
                <a:gd name="connsiteY4" fmla="*/ 0 h 57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577486">
                  <a:moveTo>
                    <a:pt x="0" y="0"/>
                  </a:moveTo>
                  <a:lnTo>
                    <a:pt x="2835114" y="0"/>
                  </a:lnTo>
                  <a:lnTo>
                    <a:pt x="2835114" y="577486"/>
                  </a:lnTo>
                  <a:lnTo>
                    <a:pt x="0" y="57748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65000"/>
                      <a:lumOff val="35000"/>
                    </a:schemeClr>
                  </a:solidFill>
                </a:rPr>
                <a:t>clinical care</a:t>
              </a:r>
            </a:p>
          </p:txBody>
        </p:sp>
        <p:grpSp>
          <p:nvGrpSpPr>
            <p:cNvPr id="37" name="Group 36">
              <a:extLst>
                <a:ext uri="{FF2B5EF4-FFF2-40B4-BE49-F238E27FC236}">
                  <a16:creationId xmlns:a16="http://schemas.microsoft.com/office/drawing/2014/main" id="{1385C700-9193-4A4B-8E2E-30D018E6DB72}"/>
                </a:ext>
                <a:ext uri="{C183D7F6-B498-43B3-948B-1728B52AA6E4}">
                  <adec:decorative xmlns:adec="http://schemas.microsoft.com/office/drawing/2017/decorative" val="1"/>
                </a:ext>
              </a:extLst>
            </p:cNvPr>
            <p:cNvGrpSpPr/>
            <p:nvPr/>
          </p:nvGrpSpPr>
          <p:grpSpPr>
            <a:xfrm>
              <a:off x="4232760" y="4705715"/>
              <a:ext cx="589701" cy="768431"/>
              <a:chOff x="4232760" y="4705715"/>
              <a:chExt cx="589701" cy="768431"/>
            </a:xfrm>
          </p:grpSpPr>
          <p:sp>
            <p:nvSpPr>
              <p:cNvPr id="10" name="Rectangle 9">
                <a:extLst>
                  <a:ext uri="{FF2B5EF4-FFF2-40B4-BE49-F238E27FC236}">
                    <a16:creationId xmlns:a16="http://schemas.microsoft.com/office/drawing/2014/main" id="{3750A8AB-6A27-4AB4-BCEC-51334062E5B0}"/>
                  </a:ext>
                </a:extLst>
              </p:cNvPr>
              <p:cNvSpPr/>
              <p:nvPr/>
            </p:nvSpPr>
            <p:spPr>
              <a:xfrm>
                <a:off x="4232760" y="4705715"/>
                <a:ext cx="58970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21" name="Picture 20" descr="Patient Care White Male 3D Model Isolated">
                <a:extLst>
                  <a:ext uri="{FF2B5EF4-FFF2-40B4-BE49-F238E27FC236}">
                    <a16:creationId xmlns:a16="http://schemas.microsoft.com/office/drawing/2014/main" id="{E56C7073-0786-483F-8DF0-E4E559A736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4958" y="4835988"/>
                <a:ext cx="458872" cy="49100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oup 25">
            <a:extLst>
              <a:ext uri="{FF2B5EF4-FFF2-40B4-BE49-F238E27FC236}">
                <a16:creationId xmlns:a16="http://schemas.microsoft.com/office/drawing/2014/main" id="{D3585303-F692-4AFB-BE99-09055D7A0407}"/>
              </a:ext>
              <a:ext uri="{C183D7F6-B498-43B3-948B-1728B52AA6E4}">
                <adec:decorative xmlns:adec="http://schemas.microsoft.com/office/drawing/2017/decorative" val="1"/>
              </a:ext>
            </a:extLst>
          </p:cNvPr>
          <p:cNvGrpSpPr/>
          <p:nvPr/>
        </p:nvGrpSpPr>
        <p:grpSpPr>
          <a:xfrm>
            <a:off x="7956548" y="4677289"/>
            <a:ext cx="3546430" cy="851069"/>
            <a:chOff x="7956548" y="4677289"/>
            <a:chExt cx="3546430" cy="851069"/>
          </a:xfrm>
        </p:grpSpPr>
        <p:sp>
          <p:nvSpPr>
            <p:cNvPr id="18" name="Freeform: Shape 17">
              <a:extLst>
                <a:ext uri="{FF2B5EF4-FFF2-40B4-BE49-F238E27FC236}">
                  <a16:creationId xmlns:a16="http://schemas.microsoft.com/office/drawing/2014/main" id="{89A89D6F-52CA-4E29-9D5B-8857B47973B2}"/>
                </a:ext>
              </a:extLst>
            </p:cNvPr>
            <p:cNvSpPr/>
            <p:nvPr/>
          </p:nvSpPr>
          <p:spPr>
            <a:xfrm>
              <a:off x="8038166" y="4883432"/>
              <a:ext cx="3464812" cy="644926"/>
            </a:xfrm>
            <a:custGeom>
              <a:avLst/>
              <a:gdLst>
                <a:gd name="connsiteX0" fmla="*/ 0 w 2835114"/>
                <a:gd name="connsiteY0" fmla="*/ 0 h 644926"/>
                <a:gd name="connsiteX1" fmla="*/ 2835114 w 2835114"/>
                <a:gd name="connsiteY1" fmla="*/ 0 h 644926"/>
                <a:gd name="connsiteX2" fmla="*/ 2835114 w 2835114"/>
                <a:gd name="connsiteY2" fmla="*/ 644926 h 644926"/>
                <a:gd name="connsiteX3" fmla="*/ 0 w 2835114"/>
                <a:gd name="connsiteY3" fmla="*/ 644926 h 644926"/>
                <a:gd name="connsiteX4" fmla="*/ 0 w 2835114"/>
                <a:gd name="connsiteY4" fmla="*/ 0 h 64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644926">
                  <a:moveTo>
                    <a:pt x="0" y="0"/>
                  </a:moveTo>
                  <a:lnTo>
                    <a:pt x="2835114" y="0"/>
                  </a:lnTo>
                  <a:lnTo>
                    <a:pt x="2835114" y="644926"/>
                  </a:lnTo>
                  <a:lnTo>
                    <a:pt x="0" y="6449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defTabSz="889000">
                <a:lnSpc>
                  <a:spcPct val="90000"/>
                </a:lnSpc>
                <a:spcBef>
                  <a:spcPct val="0"/>
                </a:spcBef>
                <a:spcAft>
                  <a:spcPct val="35000"/>
                </a:spcAft>
              </a:pPr>
              <a:endParaRPr lang="en-US" sz="2000" dirty="0">
                <a:solidFill>
                  <a:schemeClr val="tx1">
                    <a:lumMod val="65000"/>
                    <a:lumOff val="35000"/>
                  </a:schemeClr>
                </a:solidFill>
              </a:endParaRPr>
            </a:p>
            <a:p>
              <a:pPr defTabSz="889000">
                <a:lnSpc>
                  <a:spcPct val="90000"/>
                </a:lnSpc>
                <a:spcBef>
                  <a:spcPct val="0"/>
                </a:spcBef>
                <a:spcAft>
                  <a:spcPct val="35000"/>
                </a:spcAft>
              </a:pPr>
              <a:r>
                <a:rPr lang="en-US" sz="2000" dirty="0">
                  <a:solidFill>
                    <a:schemeClr val="tx1">
                      <a:lumMod val="65000"/>
                      <a:lumOff val="35000"/>
                    </a:schemeClr>
                  </a:solidFill>
                </a:rPr>
                <a:t>related educational activities</a:t>
              </a:r>
            </a:p>
            <a:p>
              <a:pPr marL="0" lvl="0" indent="0" algn="l" defTabSz="889000">
                <a:lnSpc>
                  <a:spcPct val="90000"/>
                </a:lnSpc>
                <a:spcBef>
                  <a:spcPct val="0"/>
                </a:spcBef>
                <a:spcAft>
                  <a:spcPct val="35000"/>
                </a:spcAft>
                <a:buNone/>
              </a:pPr>
              <a:endParaRPr lang="en-US" sz="2000" kern="1200" dirty="0">
                <a:solidFill>
                  <a:schemeClr val="tx1">
                    <a:lumMod val="65000"/>
                    <a:lumOff val="35000"/>
                  </a:schemeClr>
                </a:solidFill>
              </a:endParaRPr>
            </a:p>
          </p:txBody>
        </p:sp>
        <p:grpSp>
          <p:nvGrpSpPr>
            <p:cNvPr id="38" name="Group 37">
              <a:extLst>
                <a:ext uri="{FF2B5EF4-FFF2-40B4-BE49-F238E27FC236}">
                  <a16:creationId xmlns:a16="http://schemas.microsoft.com/office/drawing/2014/main" id="{302D6714-C257-442C-A7EC-B194AD23B149}"/>
                </a:ext>
                <a:ext uri="{C183D7F6-B498-43B3-948B-1728B52AA6E4}">
                  <adec:decorative xmlns:adec="http://schemas.microsoft.com/office/drawing/2017/decorative" val="1"/>
                </a:ext>
              </a:extLst>
            </p:cNvPr>
            <p:cNvGrpSpPr/>
            <p:nvPr/>
          </p:nvGrpSpPr>
          <p:grpSpPr>
            <a:xfrm>
              <a:off x="7956548" y="4677289"/>
              <a:ext cx="620181" cy="768431"/>
              <a:chOff x="7956548" y="4677289"/>
              <a:chExt cx="620181" cy="768431"/>
            </a:xfrm>
          </p:grpSpPr>
          <p:sp>
            <p:nvSpPr>
              <p:cNvPr id="19" name="Rectangle 18">
                <a:extLst>
                  <a:ext uri="{FF2B5EF4-FFF2-40B4-BE49-F238E27FC236}">
                    <a16:creationId xmlns:a16="http://schemas.microsoft.com/office/drawing/2014/main" id="{BD52C613-737B-4312-8B5E-137334EB65A5}"/>
                  </a:ext>
                </a:extLst>
              </p:cNvPr>
              <p:cNvSpPr/>
              <p:nvPr/>
            </p:nvSpPr>
            <p:spPr>
              <a:xfrm>
                <a:off x="7956548" y="4677289"/>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20" name="Picture 10" descr="Image result for health">
                <a:extLst>
                  <a:ext uri="{FF2B5EF4-FFF2-40B4-BE49-F238E27FC236}">
                    <a16:creationId xmlns:a16="http://schemas.microsoft.com/office/drawing/2014/main" id="{DE80B1DC-22FB-485A-8673-8D2F6072A0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689" y="4807700"/>
                <a:ext cx="479898" cy="47989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3" name="Slide Number Placeholder 22">
            <a:extLst>
              <a:ext uri="{FF2B5EF4-FFF2-40B4-BE49-F238E27FC236}">
                <a16:creationId xmlns:a16="http://schemas.microsoft.com/office/drawing/2014/main" id="{A8A1A3A4-CBCB-426A-8D32-A0691AAD933C}"/>
              </a:ext>
            </a:extLst>
          </p:cNvPr>
          <p:cNvSpPr>
            <a:spLocks noGrp="1"/>
          </p:cNvSpPr>
          <p:nvPr>
            <p:ph type="sldNum" sz="quarter" idx="12"/>
          </p:nvPr>
        </p:nvSpPr>
        <p:spPr/>
        <p:txBody>
          <a:bodyPr/>
          <a:lstStyle/>
          <a:p>
            <a:fld id="{6F669CBC-9B50-4D77-B834-9E11F644C1C6}" type="slidenum">
              <a:rPr lang="en-US" smtClean="0"/>
              <a:pPr/>
              <a:t>5</a:t>
            </a:fld>
            <a:endParaRPr lang="en-US"/>
          </a:p>
        </p:txBody>
      </p:sp>
    </p:spTree>
    <p:extLst>
      <p:ext uri="{BB962C8B-B14F-4D97-AF65-F5344CB8AC3E}">
        <p14:creationId xmlns:p14="http://schemas.microsoft.com/office/powerpoint/2010/main" val="1240444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2BF23-0D83-9FA4-A89C-42C05ECE53E4}"/>
              </a:ext>
            </a:extLst>
          </p:cNvPr>
          <p:cNvSpPr>
            <a:spLocks noGrp="1"/>
          </p:cNvSpPr>
          <p:nvPr>
            <p:ph type="title"/>
          </p:nvPr>
        </p:nvSpPr>
        <p:spPr/>
        <p:txBody>
          <a:bodyPr/>
          <a:lstStyle/>
          <a:p>
            <a:r>
              <a:rPr lang="en-US" dirty="0"/>
              <a:t>Exercise: Reports in Bookshelf</a:t>
            </a:r>
          </a:p>
        </p:txBody>
      </p:sp>
      <p:pic>
        <p:nvPicPr>
          <p:cNvPr id="6" name="Content Placeholder 5" descr="Highlighting search: diabetic foot treatment">
            <a:extLst>
              <a:ext uri="{FF2B5EF4-FFF2-40B4-BE49-F238E27FC236}">
                <a16:creationId xmlns:a16="http://schemas.microsoft.com/office/drawing/2014/main" id="{4AAD9D3D-8D4C-B331-A8ED-AB8A777AC26E}"/>
              </a:ext>
            </a:extLst>
          </p:cNvPr>
          <p:cNvPicPr>
            <a:picLocks noGrp="1" noChangeAspect="1"/>
          </p:cNvPicPr>
          <p:nvPr>
            <p:ph idx="1"/>
          </p:nvPr>
        </p:nvPicPr>
        <p:blipFill>
          <a:blip r:embed="rId3"/>
          <a:stretch>
            <a:fillRect/>
          </a:stretch>
        </p:blipFill>
        <p:spPr>
          <a:xfrm>
            <a:off x="607898" y="1690690"/>
            <a:ext cx="10193453" cy="3925352"/>
          </a:xfrm>
          <a:ln>
            <a:solidFill>
              <a:schemeClr val="tx2"/>
            </a:solidFill>
          </a:ln>
        </p:spPr>
      </p:pic>
      <p:sp>
        <p:nvSpPr>
          <p:cNvPr id="2" name="Slide Number Placeholder 1">
            <a:extLst>
              <a:ext uri="{FF2B5EF4-FFF2-40B4-BE49-F238E27FC236}">
                <a16:creationId xmlns:a16="http://schemas.microsoft.com/office/drawing/2014/main" id="{010BE843-C044-83FE-8EDA-1B4070F1B0F2}"/>
              </a:ext>
            </a:extLst>
          </p:cNvPr>
          <p:cNvSpPr>
            <a:spLocks noGrp="1"/>
          </p:cNvSpPr>
          <p:nvPr>
            <p:ph type="sldNum" sz="quarter" idx="12"/>
          </p:nvPr>
        </p:nvSpPr>
        <p:spPr/>
        <p:txBody>
          <a:bodyPr/>
          <a:lstStyle/>
          <a:p>
            <a:fld id="{6F669CBC-9B50-4D77-B834-9E11F644C1C6}" type="slidenum">
              <a:rPr lang="en-US" smtClean="0"/>
              <a:t>50</a:t>
            </a:fld>
            <a:endParaRPr lang="en-US"/>
          </a:p>
        </p:txBody>
      </p:sp>
      <p:sp>
        <p:nvSpPr>
          <p:cNvPr id="7" name="Rectangle 6" descr="Highlighting Condition or Disease search options">
            <a:extLst>
              <a:ext uri="{FF2B5EF4-FFF2-40B4-BE49-F238E27FC236}">
                <a16:creationId xmlns:a16="http://schemas.microsoft.com/office/drawing/2014/main" id="{91826C0E-B61E-7A7C-C25E-762710442793}"/>
              </a:ext>
            </a:extLst>
          </p:cNvPr>
          <p:cNvSpPr/>
          <p:nvPr/>
        </p:nvSpPr>
        <p:spPr>
          <a:xfrm>
            <a:off x="6096000" y="4523843"/>
            <a:ext cx="3918857" cy="643467"/>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16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FB3B9-3C30-374E-EAE6-FB79FA2A5394}"/>
              </a:ext>
            </a:extLst>
          </p:cNvPr>
          <p:cNvSpPr txBox="1">
            <a:spLocks noGrp="1"/>
          </p:cNvSpPr>
          <p:nvPr>
            <p:ph type="title" idx="4294967295"/>
          </p:nvPr>
        </p:nvSpPr>
        <p:spPr>
          <a:xfrm>
            <a:off x="838200" y="36512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16265"/>
                </a:solidFill>
                <a:effectLst/>
                <a:uLnTx/>
                <a:uFillTx/>
                <a:latin typeface="+mj-lt"/>
                <a:ea typeface="+mj-ea"/>
                <a:cs typeface="+mj-cs"/>
              </a:rPr>
              <a:t>Exercise: Reports in Bookshelf: Search Details</a:t>
            </a:r>
          </a:p>
        </p:txBody>
      </p:sp>
      <p:pic>
        <p:nvPicPr>
          <p:cNvPr id="6" name="Picture 5" descr="Bookshelf results for diabetic foot treatment">
            <a:extLst>
              <a:ext uri="{FF2B5EF4-FFF2-40B4-BE49-F238E27FC236}">
                <a16:creationId xmlns:a16="http://schemas.microsoft.com/office/drawing/2014/main" id="{079FD814-B1B1-D56F-CA88-361A726284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41815" y="1332781"/>
            <a:ext cx="8404034" cy="4495372"/>
          </a:xfrm>
          <a:prstGeom prst="rect">
            <a:avLst/>
          </a:prstGeom>
          <a:ln w="12700">
            <a:solidFill>
              <a:schemeClr val="tx2"/>
            </a:solidFill>
          </a:ln>
        </p:spPr>
      </p:pic>
      <p:pic>
        <p:nvPicPr>
          <p:cNvPr id="8" name="Picture 7" descr="Search details for diabetic foot treatment: &#10;(((&quot;diabetic foot&quot;[MeSH Terms] OR (&quot;diabetic&quot;[All Fields] AND &quot;foot&quot;[All Fields]) OR &quot;diabetic foot&quot;[All Fields]) OR (&quot;diabetic foot&quot;[KYWD] OR (&quot;diabetic&quot;[All Fields] AND &quot;foot&quot;[All Fields]) OR &quot;diabetic foot&quot;[All Fields])) AND ((&quot;therapy&quot;[Subheading] OR &quot;therapy&quot;[All Fields] OR &quot;treatment&quot;[All Fields] OR &quot;therapeutics&quot;[MeSH Terms] OR &quot;therapeutics&quot;[All Fields]) OR (&quot;therapy&quot;[Subheading] OR &quot;therapy&quot;[All Fields] OR &quot;treatment&quot;[All Fields] OR &quot;therapeutics&quot;[KYWD] OR &quot;therapeutics&quot;[All Fields])))">
            <a:extLst>
              <a:ext uri="{FF2B5EF4-FFF2-40B4-BE49-F238E27FC236}">
                <a16:creationId xmlns:a16="http://schemas.microsoft.com/office/drawing/2014/main" id="{49460C10-304B-FFF2-A11B-8B0A919C9BC8}"/>
              </a:ext>
            </a:extLst>
          </p:cNvPr>
          <p:cNvPicPr>
            <a:picLocks noChangeAspect="1"/>
          </p:cNvPicPr>
          <p:nvPr/>
        </p:nvPicPr>
        <p:blipFill>
          <a:blip r:embed="rId4"/>
          <a:stretch>
            <a:fillRect/>
          </a:stretch>
        </p:blipFill>
        <p:spPr>
          <a:xfrm>
            <a:off x="5172503" y="2521792"/>
            <a:ext cx="5882932" cy="3332992"/>
          </a:xfrm>
          <a:prstGeom prst="rect">
            <a:avLst/>
          </a:prstGeom>
          <a:ln w="12700">
            <a:solidFill>
              <a:schemeClr val="tx2"/>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93E4C802-A2D2-BA1E-9C63-4EDBCBA55914}"/>
              </a:ext>
            </a:extLst>
          </p:cNvPr>
          <p:cNvSpPr>
            <a:spLocks noGrp="1"/>
          </p:cNvSpPr>
          <p:nvPr>
            <p:ph type="sldNum" sz="quarter" idx="12"/>
          </p:nvPr>
        </p:nvSpPr>
        <p:spPr/>
        <p:txBody>
          <a:bodyPr/>
          <a:lstStyle/>
          <a:p>
            <a:fld id="{6F669CBC-9B50-4D77-B834-9E11F644C1C6}" type="slidenum">
              <a:rPr lang="en-US" smtClean="0"/>
              <a:t>51</a:t>
            </a:fld>
            <a:endParaRPr lang="en-US"/>
          </a:p>
        </p:txBody>
      </p:sp>
    </p:spTree>
    <p:extLst>
      <p:ext uri="{BB962C8B-B14F-4D97-AF65-F5344CB8AC3E}">
        <p14:creationId xmlns:p14="http://schemas.microsoft.com/office/powerpoint/2010/main" val="3513165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FB3B9-3C30-374E-EAE6-FB79FA2A5394}"/>
              </a:ext>
            </a:extLst>
          </p:cNvPr>
          <p:cNvSpPr txBox="1">
            <a:spLocks noGrp="1"/>
          </p:cNvSpPr>
          <p:nvPr>
            <p:ph type="title" idx="4294967295"/>
          </p:nvPr>
        </p:nvSpPr>
        <p:spPr>
          <a:xfrm>
            <a:off x="838200" y="36512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16265"/>
                </a:solidFill>
                <a:effectLst/>
                <a:uLnTx/>
                <a:uFillTx/>
                <a:latin typeface="+mj-lt"/>
                <a:ea typeface="+mj-ea"/>
                <a:cs typeface="+mj-cs"/>
              </a:rPr>
              <a:t>Exercise: Reports in Bookshelf: Sources</a:t>
            </a:r>
          </a:p>
        </p:txBody>
      </p:sp>
      <p:pic>
        <p:nvPicPr>
          <p:cNvPr id="6" name="Picture 5">
            <a:extLst>
              <a:ext uri="{FF2B5EF4-FFF2-40B4-BE49-F238E27FC236}">
                <a16:creationId xmlns:a16="http://schemas.microsoft.com/office/drawing/2014/main" id="{079FD814-B1B1-D56F-CA88-361A726284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41815" y="1332781"/>
            <a:ext cx="8404034" cy="4495372"/>
          </a:xfrm>
          <a:prstGeom prst="rect">
            <a:avLst/>
          </a:prstGeom>
          <a:ln w="12700">
            <a:solidFill>
              <a:schemeClr val="tx2"/>
            </a:solidFill>
          </a:ln>
        </p:spPr>
      </p:pic>
      <p:sp>
        <p:nvSpPr>
          <p:cNvPr id="2" name="Slide Number Placeholder 1">
            <a:extLst>
              <a:ext uri="{FF2B5EF4-FFF2-40B4-BE49-F238E27FC236}">
                <a16:creationId xmlns:a16="http://schemas.microsoft.com/office/drawing/2014/main" id="{93E4C802-A2D2-BA1E-9C63-4EDBCBA55914}"/>
              </a:ext>
            </a:extLst>
          </p:cNvPr>
          <p:cNvSpPr>
            <a:spLocks noGrp="1"/>
          </p:cNvSpPr>
          <p:nvPr>
            <p:ph type="sldNum" sz="quarter" idx="12"/>
          </p:nvPr>
        </p:nvSpPr>
        <p:spPr/>
        <p:txBody>
          <a:bodyPr/>
          <a:lstStyle/>
          <a:p>
            <a:fld id="{6F669CBC-9B50-4D77-B834-9E11F644C1C6}" type="slidenum">
              <a:rPr lang="en-US" smtClean="0"/>
              <a:t>52</a:t>
            </a:fld>
            <a:endParaRPr lang="en-US"/>
          </a:p>
        </p:txBody>
      </p:sp>
    </p:spTree>
    <p:extLst>
      <p:ext uri="{BB962C8B-B14F-4D97-AF65-F5344CB8AC3E}">
        <p14:creationId xmlns:p14="http://schemas.microsoft.com/office/powerpoint/2010/main" val="848376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2BAC-1AA9-48FA-B3B7-2873952AA3DE}"/>
              </a:ext>
            </a:extLst>
          </p:cNvPr>
          <p:cNvSpPr>
            <a:spLocks noGrp="1"/>
          </p:cNvSpPr>
          <p:nvPr>
            <p:ph type="title"/>
          </p:nvPr>
        </p:nvSpPr>
        <p:spPr/>
        <p:txBody>
          <a:bodyPr/>
          <a:lstStyle/>
          <a:p>
            <a:r>
              <a:rPr lang="en-US" dirty="0"/>
              <a:t>MedlinePlus.gov</a:t>
            </a:r>
          </a:p>
        </p:txBody>
      </p:sp>
      <p:pic>
        <p:nvPicPr>
          <p:cNvPr id="6" name="Content Placeholder 5" descr="MedlinePlus homepage">
            <a:extLst>
              <a:ext uri="{FF2B5EF4-FFF2-40B4-BE49-F238E27FC236}">
                <a16:creationId xmlns:a16="http://schemas.microsoft.com/office/drawing/2014/main" id="{C21CE795-37DA-487F-BCD8-AA9A1903F6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94492" y="1690690"/>
            <a:ext cx="4856719" cy="4351338"/>
          </a:xfrm>
          <a:ln>
            <a:solidFill>
              <a:schemeClr val="tx1"/>
            </a:solidFill>
          </a:ln>
        </p:spPr>
      </p:pic>
      <p:sp>
        <p:nvSpPr>
          <p:cNvPr id="5" name="Content Placeholder 2">
            <a:extLst>
              <a:ext uri="{FF2B5EF4-FFF2-40B4-BE49-F238E27FC236}">
                <a16:creationId xmlns:a16="http://schemas.microsoft.com/office/drawing/2014/main" id="{449D3D24-BE7C-4ACE-B9B3-EEC42307408D}"/>
              </a:ext>
            </a:extLst>
          </p:cNvPr>
          <p:cNvSpPr txBox="1">
            <a:spLocks/>
          </p:cNvSpPr>
          <p:nvPr/>
        </p:nvSpPr>
        <p:spPr>
          <a:xfrm>
            <a:off x="7826932" y="1884252"/>
            <a:ext cx="3702459" cy="2807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1">
                    <a:lumMod val="50000"/>
                  </a:schemeClr>
                </a:solidFill>
              </a:rPr>
              <a:t>The National Institutes of Health’s website for patients and their families and friends.</a:t>
            </a:r>
            <a:endParaRPr lang="en-US" sz="16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60C61D3A-71A3-4D3A-A21E-D222E280691A}"/>
              </a:ext>
            </a:extLst>
          </p:cNvPr>
          <p:cNvSpPr>
            <a:spLocks noGrp="1"/>
          </p:cNvSpPr>
          <p:nvPr>
            <p:ph type="sldNum" sz="quarter" idx="12"/>
          </p:nvPr>
        </p:nvSpPr>
        <p:spPr/>
        <p:txBody>
          <a:bodyPr/>
          <a:lstStyle/>
          <a:p>
            <a:fld id="{6F669CBC-9B50-4D77-B834-9E11F644C1C6}" type="slidenum">
              <a:rPr lang="en-US" smtClean="0"/>
              <a:t>53</a:t>
            </a:fld>
            <a:endParaRPr lang="en-US"/>
          </a:p>
        </p:txBody>
      </p:sp>
    </p:spTree>
    <p:extLst>
      <p:ext uri="{BB962C8B-B14F-4D97-AF65-F5344CB8AC3E}">
        <p14:creationId xmlns:p14="http://schemas.microsoft.com/office/powerpoint/2010/main" val="1482511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4E52-68BD-4205-883D-93C9CB121FE8}"/>
              </a:ext>
            </a:extLst>
          </p:cNvPr>
          <p:cNvSpPr>
            <a:spLocks noGrp="1"/>
          </p:cNvSpPr>
          <p:nvPr>
            <p:ph type="title"/>
          </p:nvPr>
        </p:nvSpPr>
        <p:spPr/>
        <p:txBody>
          <a:bodyPr/>
          <a:lstStyle/>
          <a:p>
            <a:r>
              <a:rPr lang="en-US" dirty="0"/>
              <a:t>MedlinePlus.gov Topic Example: </a:t>
            </a:r>
            <a:br>
              <a:rPr lang="en-US" dirty="0"/>
            </a:br>
            <a:r>
              <a:rPr lang="en-US" dirty="0"/>
              <a:t>Diabetes Type 2</a:t>
            </a:r>
          </a:p>
        </p:txBody>
      </p:sp>
      <p:pic>
        <p:nvPicPr>
          <p:cNvPr id="6" name="Content Placeholder 5" descr="MedlinePlus Diabetes Type 2 page">
            <a:extLst>
              <a:ext uri="{FF2B5EF4-FFF2-40B4-BE49-F238E27FC236}">
                <a16:creationId xmlns:a16="http://schemas.microsoft.com/office/drawing/2014/main" id="{D88691ED-9160-4ADA-96C6-1C4BD6BC4B1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513432" y="1759365"/>
            <a:ext cx="7165136" cy="4351338"/>
          </a:xfr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7A4C628-DA48-4BA2-A312-8C7A45ED15AB}"/>
              </a:ext>
            </a:extLst>
          </p:cNvPr>
          <p:cNvSpPr>
            <a:spLocks noGrp="1"/>
          </p:cNvSpPr>
          <p:nvPr>
            <p:ph type="sldNum" sz="quarter" idx="12"/>
          </p:nvPr>
        </p:nvSpPr>
        <p:spPr/>
        <p:txBody>
          <a:bodyPr/>
          <a:lstStyle/>
          <a:p>
            <a:fld id="{6F669CBC-9B50-4D77-B834-9E11F644C1C6}" type="slidenum">
              <a:rPr lang="en-US" smtClean="0"/>
              <a:t>54</a:t>
            </a:fld>
            <a:endParaRPr lang="en-US"/>
          </a:p>
        </p:txBody>
      </p:sp>
    </p:spTree>
    <p:extLst>
      <p:ext uri="{BB962C8B-B14F-4D97-AF65-F5344CB8AC3E}">
        <p14:creationId xmlns:p14="http://schemas.microsoft.com/office/powerpoint/2010/main" val="1359118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lumMod val="50000"/>
            </a:schemeClr>
          </a:solidFill>
        </p:spPr>
        <p:txBody>
          <a:bodyPr/>
          <a:lstStyle/>
          <a:p>
            <a:r>
              <a:rPr lang="en-US" sz="3800" dirty="0">
                <a:solidFill>
                  <a:schemeClr val="bg1"/>
                </a:solidFill>
              </a:rPr>
              <a:t>Evaluating Internet Health Information: </a:t>
            </a:r>
            <a:br>
              <a:rPr lang="en-US" sz="3800" dirty="0">
                <a:solidFill>
                  <a:schemeClr val="bg1"/>
                </a:solidFill>
              </a:rPr>
            </a:br>
            <a:r>
              <a:rPr lang="en-US" sz="3800" dirty="0">
                <a:solidFill>
                  <a:schemeClr val="bg1"/>
                </a:solidFill>
              </a:rPr>
              <a:t>Tutorial for Everyone</a:t>
            </a:r>
          </a:p>
        </p:txBody>
      </p:sp>
      <p:pic>
        <p:nvPicPr>
          <p:cNvPr id="3" name="Picture 2" descr="MedlinePlus Evaluating Internet Health Information tutorial">
            <a:extLst>
              <a:ext uri="{FF2B5EF4-FFF2-40B4-BE49-F238E27FC236}">
                <a16:creationId xmlns:a16="http://schemas.microsoft.com/office/drawing/2014/main" id="{3BA46954-4554-4A1C-8440-CB31B4A68075}"/>
              </a:ext>
            </a:extLst>
          </p:cNvPr>
          <p:cNvPicPr>
            <a:picLocks noChangeAspect="1"/>
          </p:cNvPicPr>
          <p:nvPr/>
        </p:nvPicPr>
        <p:blipFill>
          <a:blip r:embed="rId3"/>
          <a:stretch>
            <a:fillRect/>
          </a:stretch>
        </p:blipFill>
        <p:spPr>
          <a:xfrm>
            <a:off x="3392647" y="1745119"/>
            <a:ext cx="5406706" cy="5045883"/>
          </a:xfrm>
          <a:prstGeom prst="rect">
            <a:avLst/>
          </a:prstGeom>
        </p:spPr>
      </p:pic>
    </p:spTree>
    <p:extLst>
      <p:ext uri="{BB962C8B-B14F-4D97-AF65-F5344CB8AC3E}">
        <p14:creationId xmlns:p14="http://schemas.microsoft.com/office/powerpoint/2010/main" val="2979671235"/>
      </p:ext>
    </p:extLst>
  </p:cSld>
  <p:clrMapOvr>
    <a:masterClrMapping/>
  </p:clrMapOvr>
  <mc:AlternateContent xmlns:mc="http://schemas.openxmlformats.org/markup-compatibility/2006" xmlns:p14="http://schemas.microsoft.com/office/powerpoint/2010/main">
    <mc:Choice Requires="p14">
      <p:transition spd="slow" p14:dur="2000" advTm="5793"/>
    </mc:Choice>
    <mc:Fallback xmlns="">
      <p:transition spd="slow" advTm="5793"/>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solidFill>
            <a:schemeClr val="accent5">
              <a:lumMod val="50000"/>
            </a:schemeClr>
          </a:solidFill>
        </p:spPr>
        <p:txBody>
          <a:bodyPr/>
          <a:lstStyle/>
          <a:p>
            <a:pPr eaLnBrk="1" hangingPunct="1"/>
            <a:r>
              <a:rPr lang="en-US" sz="3800" dirty="0">
                <a:solidFill>
                  <a:schemeClr val="bg1"/>
                </a:solidFill>
              </a:rPr>
              <a:t>Evaluating Health Information</a:t>
            </a:r>
          </a:p>
        </p:txBody>
      </p:sp>
      <p:pic>
        <p:nvPicPr>
          <p:cNvPr id="4" name="Picture 3" descr="MedlinePlus Evaluating Health Information page"/>
          <p:cNvPicPr>
            <a:picLocks noChangeAspect="1"/>
          </p:cNvPicPr>
          <p:nvPr/>
        </p:nvPicPr>
        <p:blipFill>
          <a:blip r:embed="rId3">
            <a:extLst>
              <a:ext uri="{28A0092B-C50C-407E-A947-70E740481C1C}">
                <a14:useLocalDpi xmlns:a14="http://schemas.microsoft.com/office/drawing/2010/main" val="0"/>
              </a:ext>
            </a:extLst>
          </a:blip>
          <a:srcRect/>
          <a:stretch/>
        </p:blipFill>
        <p:spPr>
          <a:xfrm>
            <a:off x="2471738" y="2057401"/>
            <a:ext cx="7789744" cy="396066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557108"/>
      </p:ext>
    </p:extLst>
  </p:cSld>
  <p:clrMapOvr>
    <a:masterClrMapping/>
  </p:clrMapOvr>
  <mc:AlternateContent xmlns:mc="http://schemas.openxmlformats.org/markup-compatibility/2006" xmlns:p14="http://schemas.microsoft.com/office/powerpoint/2010/main">
    <mc:Choice Requires="p14">
      <p:transition spd="slow" p14:dur="2000" advTm="11843"/>
    </mc:Choice>
    <mc:Fallback xmlns="">
      <p:transition spd="slow" advTm="11843"/>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CE5E-012E-4A53-8CF7-52C5C62DF3E5}"/>
              </a:ext>
            </a:extLst>
          </p:cNvPr>
          <p:cNvSpPr>
            <a:spLocks noGrp="1"/>
          </p:cNvSpPr>
          <p:nvPr>
            <p:ph type="title"/>
          </p:nvPr>
        </p:nvSpPr>
        <p:spPr/>
        <p:txBody>
          <a:bodyPr/>
          <a:lstStyle/>
          <a:p>
            <a:r>
              <a:rPr lang="en-US" dirty="0"/>
              <a:t>MedlinePlus Drugs &amp; Supplements</a:t>
            </a:r>
          </a:p>
        </p:txBody>
      </p:sp>
      <p:pic>
        <p:nvPicPr>
          <p:cNvPr id="6" name="Content Placeholder 5" descr="MedlinePlus Drugs, Herbs and Supplements menu">
            <a:extLst>
              <a:ext uri="{FF2B5EF4-FFF2-40B4-BE49-F238E27FC236}">
                <a16:creationId xmlns:a16="http://schemas.microsoft.com/office/drawing/2014/main" id="{578CE18A-F944-4704-AFE2-10A54AC0DF42}"/>
              </a:ext>
            </a:extLst>
          </p:cNvPr>
          <p:cNvPicPr>
            <a:picLocks noGrp="1" noChangeAspect="1"/>
          </p:cNvPicPr>
          <p:nvPr>
            <p:ph idx="1"/>
          </p:nvPr>
        </p:nvPicPr>
        <p:blipFill>
          <a:blip r:embed="rId3"/>
          <a:stretch>
            <a:fillRect/>
          </a:stretch>
        </p:blipFill>
        <p:spPr>
          <a:xfrm>
            <a:off x="2656706" y="1549400"/>
            <a:ext cx="6726187" cy="4351338"/>
          </a:xfrm>
          <a:ln>
            <a:solidFill>
              <a:schemeClr val="tx1"/>
            </a:solidFill>
          </a:ln>
        </p:spPr>
      </p:pic>
      <p:sp>
        <p:nvSpPr>
          <p:cNvPr id="4" name="Slide Number Placeholder 3">
            <a:extLst>
              <a:ext uri="{FF2B5EF4-FFF2-40B4-BE49-F238E27FC236}">
                <a16:creationId xmlns:a16="http://schemas.microsoft.com/office/drawing/2014/main" id="{EEFABA95-00E3-4D4A-853C-BF07EBC946A5}"/>
              </a:ext>
            </a:extLst>
          </p:cNvPr>
          <p:cNvSpPr>
            <a:spLocks noGrp="1"/>
          </p:cNvSpPr>
          <p:nvPr>
            <p:ph type="sldNum" sz="quarter" idx="12"/>
          </p:nvPr>
        </p:nvSpPr>
        <p:spPr/>
        <p:txBody>
          <a:bodyPr/>
          <a:lstStyle/>
          <a:p>
            <a:fld id="{6F669CBC-9B50-4D77-B834-9E11F644C1C6}" type="slidenum">
              <a:rPr lang="en-US" smtClean="0"/>
              <a:t>57</a:t>
            </a:fld>
            <a:endParaRPr lang="en-US"/>
          </a:p>
        </p:txBody>
      </p:sp>
    </p:spTree>
    <p:extLst>
      <p:ext uri="{BB962C8B-B14F-4D97-AF65-F5344CB8AC3E}">
        <p14:creationId xmlns:p14="http://schemas.microsoft.com/office/powerpoint/2010/main" val="3495410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7CC1-DD07-4254-BEDA-155A434EA88D}"/>
              </a:ext>
            </a:extLst>
          </p:cNvPr>
          <p:cNvSpPr>
            <a:spLocks noGrp="1"/>
          </p:cNvSpPr>
          <p:nvPr>
            <p:ph type="title"/>
          </p:nvPr>
        </p:nvSpPr>
        <p:spPr/>
        <p:txBody>
          <a:bodyPr/>
          <a:lstStyle/>
          <a:p>
            <a:r>
              <a:rPr lang="en-US" dirty="0"/>
              <a:t>Exercise: MedlinePlus Drugs &amp; Supplements</a:t>
            </a:r>
          </a:p>
        </p:txBody>
      </p:sp>
      <p:sp>
        <p:nvSpPr>
          <p:cNvPr id="7" name="TextBox 6">
            <a:extLst>
              <a:ext uri="{FF2B5EF4-FFF2-40B4-BE49-F238E27FC236}">
                <a16:creationId xmlns:a16="http://schemas.microsoft.com/office/drawing/2014/main" id="{68DE3CDD-689A-4949-83C2-0CF4847A4E00}"/>
              </a:ext>
            </a:extLst>
          </p:cNvPr>
          <p:cNvSpPr txBox="1"/>
          <p:nvPr/>
        </p:nvSpPr>
        <p:spPr>
          <a:xfrm>
            <a:off x="620889" y="1847852"/>
            <a:ext cx="4459111" cy="1938992"/>
          </a:xfrm>
          <a:prstGeom prst="rect">
            <a:avLst/>
          </a:prstGeom>
          <a:noFill/>
        </p:spPr>
        <p:txBody>
          <a:bodyPr wrap="square" rtlCol="0">
            <a:spAutoFit/>
          </a:bodyPr>
          <a:lstStyle/>
          <a:p>
            <a:r>
              <a:rPr lang="en-US" sz="2400" dirty="0"/>
              <a:t>“I found that Tylenol PM helps me get to sleep, so I looked at the ingredients.</a:t>
            </a:r>
          </a:p>
          <a:p>
            <a:endParaRPr lang="en-US" sz="2400" dirty="0"/>
          </a:p>
          <a:p>
            <a:r>
              <a:rPr lang="en-US" sz="2400" dirty="0"/>
              <a:t>What is </a:t>
            </a:r>
            <a:r>
              <a:rPr lang="en-US" sz="2400" b="1" dirty="0"/>
              <a:t>diphenhydramine</a:t>
            </a:r>
            <a:r>
              <a:rPr lang="en-US" sz="2400" dirty="0"/>
              <a:t>?”</a:t>
            </a:r>
          </a:p>
        </p:txBody>
      </p:sp>
      <p:pic>
        <p:nvPicPr>
          <p:cNvPr id="6" name="Content Placeholder 5" descr="MedlinePlus record for Diphenhydramine">
            <a:extLst>
              <a:ext uri="{FF2B5EF4-FFF2-40B4-BE49-F238E27FC236}">
                <a16:creationId xmlns:a16="http://schemas.microsoft.com/office/drawing/2014/main" id="{F9EC4165-8CCA-43B8-A266-867DDC0FBFBC}"/>
              </a:ext>
            </a:extLst>
          </p:cNvPr>
          <p:cNvPicPr>
            <a:picLocks noGrp="1" noChangeAspect="1"/>
          </p:cNvPicPr>
          <p:nvPr>
            <p:ph idx="1"/>
          </p:nvPr>
        </p:nvPicPr>
        <p:blipFill>
          <a:blip r:embed="rId3"/>
          <a:stretch>
            <a:fillRect/>
          </a:stretch>
        </p:blipFill>
        <p:spPr>
          <a:xfrm>
            <a:off x="5711286" y="1696684"/>
            <a:ext cx="5555915" cy="4351338"/>
          </a:xfr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5555EA3-6840-450F-9574-6BF566FFEAE7}"/>
              </a:ext>
            </a:extLst>
          </p:cNvPr>
          <p:cNvSpPr>
            <a:spLocks noGrp="1"/>
          </p:cNvSpPr>
          <p:nvPr>
            <p:ph type="sldNum" sz="quarter" idx="12"/>
          </p:nvPr>
        </p:nvSpPr>
        <p:spPr/>
        <p:txBody>
          <a:bodyPr/>
          <a:lstStyle/>
          <a:p>
            <a:fld id="{6F669CBC-9B50-4D77-B834-9E11F644C1C6}" type="slidenum">
              <a:rPr lang="en-US" smtClean="0"/>
              <a:t>58</a:t>
            </a:fld>
            <a:endParaRPr lang="en-US"/>
          </a:p>
        </p:txBody>
      </p:sp>
    </p:spTree>
    <p:extLst>
      <p:ext uri="{BB962C8B-B14F-4D97-AF65-F5344CB8AC3E}">
        <p14:creationId xmlns:p14="http://schemas.microsoft.com/office/powerpoint/2010/main" val="907067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7CC1-DD07-4254-BEDA-155A434EA88D}"/>
              </a:ext>
            </a:extLst>
          </p:cNvPr>
          <p:cNvSpPr>
            <a:spLocks noGrp="1"/>
          </p:cNvSpPr>
          <p:nvPr>
            <p:ph type="title"/>
          </p:nvPr>
        </p:nvSpPr>
        <p:spPr/>
        <p:txBody>
          <a:bodyPr/>
          <a:lstStyle/>
          <a:p>
            <a:r>
              <a:rPr lang="en-US" dirty="0"/>
              <a:t>Exercise: MedlinePlus Drugs &amp; Supplements (cont.)</a:t>
            </a:r>
          </a:p>
        </p:txBody>
      </p:sp>
      <p:pic>
        <p:nvPicPr>
          <p:cNvPr id="6" name="Content Placeholder 5" descr="MedlinePlus record for Diphenhydramine">
            <a:extLst>
              <a:ext uri="{FF2B5EF4-FFF2-40B4-BE49-F238E27FC236}">
                <a16:creationId xmlns:a16="http://schemas.microsoft.com/office/drawing/2014/main" id="{F9EC4165-8CCA-43B8-A266-867DDC0FBFBC}"/>
              </a:ext>
            </a:extLst>
          </p:cNvPr>
          <p:cNvPicPr>
            <a:picLocks noGrp="1" noChangeAspect="1"/>
          </p:cNvPicPr>
          <p:nvPr>
            <p:ph idx="1"/>
          </p:nvPr>
        </p:nvPicPr>
        <p:blipFill>
          <a:blip r:embed="rId3"/>
          <a:stretch>
            <a:fillRect/>
          </a:stretch>
        </p:blipFill>
        <p:spPr>
          <a:xfrm>
            <a:off x="838200" y="1690690"/>
            <a:ext cx="5555915" cy="4351338"/>
          </a:xfr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F6B68EC1-7C02-4C58-889F-3AB6D05B099D}"/>
              </a:ext>
            </a:extLst>
          </p:cNvPr>
          <p:cNvSpPr txBox="1"/>
          <p:nvPr/>
        </p:nvSpPr>
        <p:spPr>
          <a:xfrm>
            <a:off x="5130800" y="1861869"/>
            <a:ext cx="6445956" cy="923330"/>
          </a:xfrm>
          <a:prstGeom prst="rect">
            <a:avLst/>
          </a:prstGeom>
          <a:solidFill>
            <a:schemeClr val="bg1"/>
          </a:solidFill>
          <a:ln>
            <a:solidFill>
              <a:schemeClr val="tx1"/>
            </a:solidFill>
          </a:ln>
        </p:spPr>
        <p:txBody>
          <a:bodyPr wrap="square" rtlCol="0">
            <a:spAutoFit/>
          </a:bodyPr>
          <a:lstStyle/>
          <a:p>
            <a:r>
              <a:rPr lang="en-US" b="0" i="0" dirty="0">
                <a:solidFill>
                  <a:srgbClr val="444444"/>
                </a:solidFill>
                <a:effectLst/>
                <a:latin typeface="Lucida Grande"/>
              </a:rPr>
              <a:t>“Diphenhydramine is in a class of medications called antihistamines. It works by blocking the action of histamine, a substance in the body that causes allergic symptoms.”</a:t>
            </a:r>
            <a:endParaRPr lang="en-US" dirty="0"/>
          </a:p>
        </p:txBody>
      </p:sp>
      <p:pic>
        <p:nvPicPr>
          <p:cNvPr id="5" name="Picture 4" descr="List of brand names for Diphenhydramine from MedlinePlus">
            <a:extLst>
              <a:ext uri="{FF2B5EF4-FFF2-40B4-BE49-F238E27FC236}">
                <a16:creationId xmlns:a16="http://schemas.microsoft.com/office/drawing/2014/main" id="{4871E291-FC3F-4F35-BBCC-801F7D2F216E}"/>
              </a:ext>
            </a:extLst>
          </p:cNvPr>
          <p:cNvPicPr>
            <a:picLocks noChangeAspect="1"/>
          </p:cNvPicPr>
          <p:nvPr/>
        </p:nvPicPr>
        <p:blipFill>
          <a:blip r:embed="rId4"/>
          <a:stretch>
            <a:fillRect/>
          </a:stretch>
        </p:blipFill>
        <p:spPr>
          <a:xfrm>
            <a:off x="5204178" y="3228099"/>
            <a:ext cx="6299200" cy="2685353"/>
          </a:xfrm>
          <a:prstGeom prst="rect">
            <a:avLst/>
          </a:prstGeom>
          <a:ln>
            <a:solidFill>
              <a:schemeClr val="tx1"/>
            </a:solidFill>
          </a:ln>
          <a:effectLst/>
        </p:spPr>
      </p:pic>
      <p:sp>
        <p:nvSpPr>
          <p:cNvPr id="4" name="Slide Number Placeholder 3">
            <a:extLst>
              <a:ext uri="{FF2B5EF4-FFF2-40B4-BE49-F238E27FC236}">
                <a16:creationId xmlns:a16="http://schemas.microsoft.com/office/drawing/2014/main" id="{C5555EA3-6840-450F-9574-6BF566FFEAE7}"/>
              </a:ext>
            </a:extLst>
          </p:cNvPr>
          <p:cNvSpPr>
            <a:spLocks noGrp="1"/>
          </p:cNvSpPr>
          <p:nvPr>
            <p:ph type="sldNum" sz="quarter" idx="12"/>
          </p:nvPr>
        </p:nvSpPr>
        <p:spPr/>
        <p:txBody>
          <a:bodyPr/>
          <a:lstStyle/>
          <a:p>
            <a:fld id="{6F669CBC-9B50-4D77-B834-9E11F644C1C6}" type="slidenum">
              <a:rPr lang="en-US" smtClean="0"/>
              <a:t>59</a:t>
            </a:fld>
            <a:endParaRPr lang="en-US"/>
          </a:p>
        </p:txBody>
      </p:sp>
    </p:spTree>
    <p:extLst>
      <p:ext uri="{BB962C8B-B14F-4D97-AF65-F5344CB8AC3E}">
        <p14:creationId xmlns:p14="http://schemas.microsoft.com/office/powerpoint/2010/main" val="347935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7D15-FE01-4938-AEA7-E823EE6B7BD6}"/>
              </a:ext>
              <a:ext uri="{C183D7F6-B498-43B3-948B-1728B52AA6E4}">
                <adec:decorative xmlns:adec="http://schemas.microsoft.com/office/drawing/2017/decorative" val="0"/>
              </a:ext>
            </a:extLst>
          </p:cNvPr>
          <p:cNvSpPr>
            <a:spLocks noGrp="1"/>
          </p:cNvSpPr>
          <p:nvPr>
            <p:ph type="title"/>
          </p:nvPr>
        </p:nvSpPr>
        <p:spPr>
          <a:xfrm>
            <a:off x="838200" y="688977"/>
            <a:ext cx="5591175" cy="892173"/>
          </a:xfrm>
          <a:solidFill>
            <a:schemeClr val="bg1"/>
          </a:solidFill>
          <a:effectLst>
            <a:outerShdw blurRad="50800" dist="38100" dir="2700000" algn="tl" rotWithShape="0">
              <a:prstClr val="black">
                <a:alpha val="40000"/>
              </a:prstClr>
            </a:outerShdw>
          </a:effectLst>
        </p:spPr>
        <p:txBody>
          <a:bodyPr/>
          <a:lstStyle/>
          <a:p>
            <a:r>
              <a:rPr lang="en-US" dirty="0"/>
              <a:t>Where is the Full Text?</a:t>
            </a:r>
          </a:p>
        </p:txBody>
      </p:sp>
      <p:sp>
        <p:nvSpPr>
          <p:cNvPr id="6" name="Content Placeholder 5">
            <a:extLst>
              <a:ext uri="{FF2B5EF4-FFF2-40B4-BE49-F238E27FC236}">
                <a16:creationId xmlns:a16="http://schemas.microsoft.com/office/drawing/2014/main" id="{6C68DBA0-7E20-414C-8AC1-25202FC810FE}"/>
              </a:ext>
              <a:ext uri="{C183D7F6-B498-43B3-948B-1728B52AA6E4}">
                <adec:decorative xmlns:adec="http://schemas.microsoft.com/office/drawing/2017/decorative" val="0"/>
              </a:ext>
            </a:extLst>
          </p:cNvPr>
          <p:cNvSpPr>
            <a:spLocks noGrp="1"/>
          </p:cNvSpPr>
          <p:nvPr>
            <p:ph idx="1"/>
          </p:nvPr>
        </p:nvSpPr>
        <p:spPr>
          <a:xfrm>
            <a:off x="2080593" y="2635666"/>
            <a:ext cx="8168308" cy="2347152"/>
          </a:xfrm>
          <a:solidFill>
            <a:schemeClr val="bg1"/>
          </a:solidFill>
          <a:effectLst>
            <a:outerShdw blurRad="50800" dist="38100" dir="2700000" algn="tl" rotWithShape="0">
              <a:prstClr val="black">
                <a:alpha val="40000"/>
              </a:prstClr>
            </a:outerShdw>
          </a:effectLst>
        </p:spPr>
        <p:txBody>
          <a:bodyPr>
            <a:normAutofit/>
          </a:bodyPr>
          <a:lstStyle/>
          <a:p>
            <a:pPr marL="0" indent="0">
              <a:buNone/>
            </a:pPr>
            <a:r>
              <a:rPr lang="en-US" dirty="0"/>
              <a:t>Links from PubMed take you to articles available from:</a:t>
            </a:r>
          </a:p>
          <a:p>
            <a:r>
              <a:rPr lang="en-US" dirty="0"/>
              <a:t>the publisher</a:t>
            </a:r>
          </a:p>
          <a:p>
            <a:r>
              <a:rPr lang="en-US" dirty="0"/>
              <a:t>PubMed Central (PMC)</a:t>
            </a:r>
          </a:p>
          <a:p>
            <a:r>
              <a:rPr lang="en-US" dirty="0"/>
              <a:t>your library</a:t>
            </a:r>
          </a:p>
        </p:txBody>
      </p:sp>
      <p:sp>
        <p:nvSpPr>
          <p:cNvPr id="3" name="Speech Bubble: Rectangle 2">
            <a:extLst>
              <a:ext uri="{FF2B5EF4-FFF2-40B4-BE49-F238E27FC236}">
                <a16:creationId xmlns:a16="http://schemas.microsoft.com/office/drawing/2014/main" id="{42D40772-6DA0-4E89-B58B-B959D88EEF4A}"/>
              </a:ext>
              <a:ext uri="{C183D7F6-B498-43B3-948B-1728B52AA6E4}">
                <adec:decorative xmlns:adec="http://schemas.microsoft.com/office/drawing/2017/decorative" val="0"/>
              </a:ext>
            </a:extLst>
          </p:cNvPr>
          <p:cNvSpPr/>
          <p:nvPr/>
        </p:nvSpPr>
        <p:spPr>
          <a:xfrm>
            <a:off x="6195392" y="3160678"/>
            <a:ext cx="1630018" cy="732183"/>
          </a:xfrm>
          <a:prstGeom prst="wedgeRectCallout">
            <a:avLst>
              <a:gd name="adj1" fmla="val -76931"/>
              <a:gd name="adj2" fmla="val 407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FREE!</a:t>
            </a:r>
            <a:endParaRPr lang="en-US" dirty="0"/>
          </a:p>
        </p:txBody>
      </p:sp>
      <p:sp>
        <p:nvSpPr>
          <p:cNvPr id="8" name="Speech Bubble: Rectangle 7">
            <a:extLst>
              <a:ext uri="{FF2B5EF4-FFF2-40B4-BE49-F238E27FC236}">
                <a16:creationId xmlns:a16="http://schemas.microsoft.com/office/drawing/2014/main" id="{A4AA43D3-A45D-46D5-822C-F4396C9288DF}"/>
              </a:ext>
              <a:ext uri="{C183D7F6-B498-43B3-948B-1728B52AA6E4}">
                <adec:decorative xmlns:adec="http://schemas.microsoft.com/office/drawing/2017/decorative" val="0"/>
              </a:ext>
            </a:extLst>
          </p:cNvPr>
          <p:cNvSpPr/>
          <p:nvPr/>
        </p:nvSpPr>
        <p:spPr>
          <a:xfrm>
            <a:off x="5022575" y="4082947"/>
            <a:ext cx="2345634" cy="732183"/>
          </a:xfrm>
          <a:prstGeom prst="wedgeRectCallout">
            <a:avLst>
              <a:gd name="adj1" fmla="val -82016"/>
              <a:gd name="adj2" fmla="val 96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FREE TO YOU!</a:t>
            </a:r>
            <a:endParaRPr lang="en-US" dirty="0"/>
          </a:p>
        </p:txBody>
      </p:sp>
      <p:sp>
        <p:nvSpPr>
          <p:cNvPr id="7" name="Slide Number Placeholder 3">
            <a:extLst>
              <a:ext uri="{FF2B5EF4-FFF2-40B4-BE49-F238E27FC236}">
                <a16:creationId xmlns:a16="http://schemas.microsoft.com/office/drawing/2014/main" id="{ECD19CBC-D30F-42FF-8B3D-3EFFF1C76C7E}"/>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3469499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9B878F-925C-4F97-94C1-457FDB05CCB6}"/>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MedlinePlus Connect</a:t>
            </a:r>
          </a:p>
        </p:txBody>
      </p:sp>
      <p:sp>
        <p:nvSpPr>
          <p:cNvPr id="3" name="Title 1">
            <a:extLst>
              <a:ext uri="{FF2B5EF4-FFF2-40B4-BE49-F238E27FC236}">
                <a16:creationId xmlns:a16="http://schemas.microsoft.com/office/drawing/2014/main" id="{081608D0-4D70-48ED-A7A7-BEC4B64B552D}"/>
              </a:ext>
            </a:extLst>
          </p:cNvPr>
          <p:cNvSpPr txBox="1">
            <a:spLocks/>
          </p:cNvSpPr>
          <p:nvPr/>
        </p:nvSpPr>
        <p:spPr>
          <a:xfrm>
            <a:off x="838200" y="365128"/>
            <a:ext cx="10515600" cy="685460"/>
          </a:xfrm>
          <a:prstGeom prst="rect">
            <a:avLst/>
          </a:prstGeom>
          <a:solidFill>
            <a:schemeClr val="accent5">
              <a:lumMod val="50000"/>
            </a:schemeClr>
          </a:solidFill>
        </p:spPr>
        <p:txBody>
          <a:bodyPr>
            <a:normAutofit/>
          </a:bodyPr>
          <a:lst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a:lstStyle>
          <a:p>
            <a:r>
              <a:rPr lang="en-US" sz="3800">
                <a:solidFill>
                  <a:schemeClr val="bg1"/>
                </a:solidFill>
              </a:rPr>
              <a:t>MedlinePlus Connect</a:t>
            </a:r>
            <a:endParaRPr lang="en-US" sz="3800" dirty="0">
              <a:solidFill>
                <a:schemeClr val="bg1"/>
              </a:solidFill>
            </a:endParaRPr>
          </a:p>
        </p:txBody>
      </p:sp>
      <p:pic>
        <p:nvPicPr>
          <p:cNvPr id="2" name="Content Placeholder 3" descr="MedlinePlus flow chart"/>
          <p:cNvPicPr>
            <a:picLocks noChangeAspect="1"/>
          </p:cNvPicPr>
          <p:nvPr/>
        </p:nvPicPr>
        <p:blipFill>
          <a:blip r:embed="rId3" cstate="print"/>
          <a:stretch>
            <a:fillRect/>
          </a:stretch>
        </p:blipFill>
        <p:spPr>
          <a:xfrm>
            <a:off x="2324910" y="1309568"/>
            <a:ext cx="7307703" cy="4850472"/>
          </a:xfrm>
          <a:prstGeom prst="rect">
            <a:avLst/>
          </a:prstGeom>
          <a:effectLst>
            <a:outerShdw blurRad="50800" dist="38100" dir="2700000" algn="tl" rotWithShape="0">
              <a:schemeClr val="tx2">
                <a:alpha val="40000"/>
              </a:schemeClr>
            </a:outerShdw>
          </a:effectLst>
        </p:spPr>
      </p:pic>
    </p:spTree>
    <p:extLst>
      <p:ext uri="{BB962C8B-B14F-4D97-AF65-F5344CB8AC3E}">
        <p14:creationId xmlns:p14="http://schemas.microsoft.com/office/powerpoint/2010/main" val="638156385"/>
      </p:ext>
    </p:extLst>
  </p:cSld>
  <p:clrMapOvr>
    <a:masterClrMapping/>
  </p:clrMapOvr>
  <mc:AlternateContent xmlns:mc="http://schemas.openxmlformats.org/markup-compatibility/2006" xmlns:p14="http://schemas.microsoft.com/office/powerpoint/2010/main">
    <mc:Choice Requires="p14">
      <p:transition spd="slow" p14:dur="2000" advTm="19045"/>
    </mc:Choice>
    <mc:Fallback xmlns="">
      <p:transition spd="slow" advTm="19045"/>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173F-9B02-4796-855C-1E5AE6A47460}"/>
              </a:ext>
            </a:extLst>
          </p:cNvPr>
          <p:cNvSpPr>
            <a:spLocks noGrp="1"/>
          </p:cNvSpPr>
          <p:nvPr>
            <p:ph type="title"/>
          </p:nvPr>
        </p:nvSpPr>
        <p:spPr>
          <a:xfrm>
            <a:off x="4700480" y="850550"/>
            <a:ext cx="2650066" cy="1325563"/>
          </a:xfrm>
        </p:spPr>
        <p:txBody>
          <a:bodyPr/>
          <a:lstStyle/>
          <a:p>
            <a:r>
              <a:rPr lang="en-US" dirty="0" err="1"/>
              <a:t>DailyMed</a:t>
            </a:r>
            <a:endParaRPr lang="en-US" dirty="0"/>
          </a:p>
        </p:txBody>
      </p:sp>
      <p:pic>
        <p:nvPicPr>
          <p:cNvPr id="4098" name="Picture 2" descr="DailyMed (logo)">
            <a:extLst>
              <a:ext uri="{FF2B5EF4-FFF2-40B4-BE49-F238E27FC236}">
                <a16:creationId xmlns:a16="http://schemas.microsoft.com/office/drawing/2014/main" id="{E413D40A-6E21-49A1-A67E-6A70A64D4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02125" y="465318"/>
            <a:ext cx="8446776" cy="2630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7C9DCC-3D50-4B99-8772-B9E17073A8F7}"/>
              </a:ext>
            </a:extLst>
          </p:cNvPr>
          <p:cNvSpPr txBox="1"/>
          <p:nvPr/>
        </p:nvSpPr>
        <p:spPr>
          <a:xfrm>
            <a:off x="4377446" y="2376679"/>
            <a:ext cx="3149533" cy="369332"/>
          </a:xfrm>
          <a:prstGeom prst="rect">
            <a:avLst/>
          </a:prstGeom>
          <a:noFill/>
        </p:spPr>
        <p:txBody>
          <a:bodyPr wrap="square" rtlCol="0">
            <a:spAutoFit/>
          </a:bodyPr>
          <a:lstStyle/>
          <a:p>
            <a:r>
              <a:rPr lang="en-US" dirty="0">
                <a:solidFill>
                  <a:srgbClr val="C00000"/>
                </a:solidFill>
                <a:effectLst>
                  <a:outerShdw blurRad="50800" dist="38100" dir="2700000" algn="tl" rotWithShape="0">
                    <a:prstClr val="black">
                      <a:alpha val="40000"/>
                    </a:prstClr>
                  </a:outerShdw>
                </a:effectLst>
              </a:rPr>
              <a:t>https://dailymed.nlm.nih.gov/</a:t>
            </a:r>
          </a:p>
        </p:txBody>
      </p:sp>
      <p:pic>
        <p:nvPicPr>
          <p:cNvPr id="5" name="Content Placeholder 4" descr="Image of medications">
            <a:extLst>
              <a:ext uri="{FF2B5EF4-FFF2-40B4-BE49-F238E27FC236}">
                <a16:creationId xmlns:a16="http://schemas.microsoft.com/office/drawing/2014/main" id="{EE76C967-B453-4EC4-A310-C208B79038D2}"/>
              </a:ext>
            </a:extLst>
          </p:cNvPr>
          <p:cNvPicPr>
            <a:picLocks noGrp="1" noChangeAspect="1"/>
          </p:cNvPicPr>
          <p:nvPr>
            <p:ph idx="1"/>
          </p:nvPr>
        </p:nvPicPr>
        <p:blipFill>
          <a:blip r:embed="rId4"/>
          <a:stretch>
            <a:fillRect/>
          </a:stretch>
        </p:blipFill>
        <p:spPr>
          <a:xfrm>
            <a:off x="3392724" y="2731912"/>
            <a:ext cx="5271083" cy="316265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00E059F-5EA1-43CA-99A6-36A0190921D3}"/>
              </a:ext>
            </a:extLst>
          </p:cNvPr>
          <p:cNvSpPr>
            <a:spLocks noGrp="1"/>
          </p:cNvSpPr>
          <p:nvPr>
            <p:ph type="sldNum" sz="quarter" idx="12"/>
          </p:nvPr>
        </p:nvSpPr>
        <p:spPr/>
        <p:txBody>
          <a:bodyPr/>
          <a:lstStyle/>
          <a:p>
            <a:fld id="{6F669CBC-9B50-4D77-B834-9E11F644C1C6}" type="slidenum">
              <a:rPr lang="en-US" smtClean="0"/>
              <a:t>61</a:t>
            </a:fld>
            <a:endParaRPr lang="en-US"/>
          </a:p>
        </p:txBody>
      </p:sp>
    </p:spTree>
    <p:extLst>
      <p:ext uri="{BB962C8B-B14F-4D97-AF65-F5344CB8AC3E}">
        <p14:creationId xmlns:p14="http://schemas.microsoft.com/office/powerpoint/2010/main" val="89525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45DC-3874-4EF0-A393-C9426885F3E2}"/>
              </a:ext>
            </a:extLst>
          </p:cNvPr>
          <p:cNvSpPr>
            <a:spLocks noGrp="1"/>
          </p:cNvSpPr>
          <p:nvPr>
            <p:ph type="title"/>
          </p:nvPr>
        </p:nvSpPr>
        <p:spPr/>
        <p:txBody>
          <a:bodyPr/>
          <a:lstStyle/>
          <a:p>
            <a:r>
              <a:rPr lang="en-US" dirty="0" err="1"/>
              <a:t>DailyMed</a:t>
            </a:r>
            <a:r>
              <a:rPr lang="en-US" dirty="0"/>
              <a:t> Search</a:t>
            </a:r>
          </a:p>
        </p:txBody>
      </p:sp>
      <p:sp>
        <p:nvSpPr>
          <p:cNvPr id="5" name="TextBox 4" descr="https://dailymed.nlm.nih.gov/">
            <a:extLst>
              <a:ext uri="{FF2B5EF4-FFF2-40B4-BE49-F238E27FC236}">
                <a16:creationId xmlns:a16="http://schemas.microsoft.com/office/drawing/2014/main" id="{AA48E149-CACD-45AD-9BB3-8E16C3772301}"/>
              </a:ext>
            </a:extLst>
          </p:cNvPr>
          <p:cNvSpPr txBox="1"/>
          <p:nvPr/>
        </p:nvSpPr>
        <p:spPr>
          <a:xfrm>
            <a:off x="8035046" y="1027908"/>
            <a:ext cx="3149533" cy="369332"/>
          </a:xfrm>
          <a:prstGeom prst="rect">
            <a:avLst/>
          </a:prstGeom>
          <a:noFill/>
        </p:spPr>
        <p:txBody>
          <a:bodyPr wrap="square" rtlCol="0">
            <a:spAutoFit/>
          </a:bodyPr>
          <a:lstStyle/>
          <a:p>
            <a:r>
              <a:rPr lang="en-US" dirty="0">
                <a:solidFill>
                  <a:srgbClr val="C00000"/>
                </a:solidFill>
                <a:effectLst>
                  <a:outerShdw blurRad="50800" dist="38100" dir="2700000" algn="tl" rotWithShape="0">
                    <a:prstClr val="black">
                      <a:alpha val="40000"/>
                    </a:prstClr>
                  </a:outerShdw>
                </a:effectLst>
              </a:rPr>
              <a:t>https://dailymed.nlm.nih.gov/</a:t>
            </a:r>
          </a:p>
        </p:txBody>
      </p:sp>
      <p:pic>
        <p:nvPicPr>
          <p:cNvPr id="6" name="Content Placeholder 5" descr="DailyMed home page">
            <a:extLst>
              <a:ext uri="{FF2B5EF4-FFF2-40B4-BE49-F238E27FC236}">
                <a16:creationId xmlns:a16="http://schemas.microsoft.com/office/drawing/2014/main" id="{7CE93BC0-3094-4B03-84CA-83729D2E264C}"/>
              </a:ext>
            </a:extLst>
          </p:cNvPr>
          <p:cNvPicPr>
            <a:picLocks noGrp="1" noChangeAspect="1"/>
          </p:cNvPicPr>
          <p:nvPr>
            <p:ph idx="1"/>
          </p:nvPr>
        </p:nvPicPr>
        <p:blipFill>
          <a:blip r:embed="rId3"/>
          <a:stretch>
            <a:fillRect/>
          </a:stretch>
        </p:blipFill>
        <p:spPr>
          <a:xfrm>
            <a:off x="1162039" y="1746602"/>
            <a:ext cx="9867922" cy="4351338"/>
          </a:xfr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556DFB07-9D12-4364-9CB6-BD41C454F120}"/>
              </a:ext>
            </a:extLst>
          </p:cNvPr>
          <p:cNvSpPr>
            <a:spLocks noGrp="1"/>
          </p:cNvSpPr>
          <p:nvPr>
            <p:ph type="sldNum" sz="quarter" idx="12"/>
          </p:nvPr>
        </p:nvSpPr>
        <p:spPr/>
        <p:txBody>
          <a:bodyPr/>
          <a:lstStyle/>
          <a:p>
            <a:fld id="{6F669CBC-9B50-4D77-B834-9E11F644C1C6}" type="slidenum">
              <a:rPr lang="en-US" smtClean="0"/>
              <a:t>62</a:t>
            </a:fld>
            <a:endParaRPr lang="en-US"/>
          </a:p>
        </p:txBody>
      </p:sp>
    </p:spTree>
    <p:extLst>
      <p:ext uri="{BB962C8B-B14F-4D97-AF65-F5344CB8AC3E}">
        <p14:creationId xmlns:p14="http://schemas.microsoft.com/office/powerpoint/2010/main" val="737336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ailyMed search results for tylenol pm">
            <a:extLst>
              <a:ext uri="{FF2B5EF4-FFF2-40B4-BE49-F238E27FC236}">
                <a16:creationId xmlns:a16="http://schemas.microsoft.com/office/drawing/2014/main" id="{13B1C484-CF6B-38F3-3FAE-A402B76A9F97}"/>
              </a:ext>
            </a:extLst>
          </p:cNvPr>
          <p:cNvPicPr>
            <a:picLocks noGrp="1" noChangeAspect="1"/>
          </p:cNvPicPr>
          <p:nvPr>
            <p:ph idx="1"/>
          </p:nvPr>
        </p:nvPicPr>
        <p:blipFill>
          <a:blip r:embed="rId3"/>
          <a:stretch>
            <a:fillRect/>
          </a:stretch>
        </p:blipFill>
        <p:spPr>
          <a:xfrm>
            <a:off x="2866446" y="1491584"/>
            <a:ext cx="6459107" cy="4618428"/>
          </a:xfrm>
        </p:spPr>
      </p:pic>
      <p:sp>
        <p:nvSpPr>
          <p:cNvPr id="2" name="Title 1">
            <a:extLst>
              <a:ext uri="{FF2B5EF4-FFF2-40B4-BE49-F238E27FC236}">
                <a16:creationId xmlns:a16="http://schemas.microsoft.com/office/drawing/2014/main" id="{79E6B0EE-0713-42D7-B871-DB54FC4FD013}"/>
              </a:ext>
            </a:extLst>
          </p:cNvPr>
          <p:cNvSpPr>
            <a:spLocks noGrp="1"/>
          </p:cNvSpPr>
          <p:nvPr>
            <p:ph type="title"/>
          </p:nvPr>
        </p:nvSpPr>
        <p:spPr/>
        <p:txBody>
          <a:bodyPr/>
          <a:lstStyle/>
          <a:p>
            <a:r>
              <a:rPr lang="en-US" dirty="0" err="1"/>
              <a:t>DailyMed</a:t>
            </a:r>
            <a:r>
              <a:rPr lang="en-US" dirty="0"/>
              <a:t> Search Results</a:t>
            </a:r>
          </a:p>
        </p:txBody>
      </p:sp>
      <p:sp>
        <p:nvSpPr>
          <p:cNvPr id="8" name="TextBox 7">
            <a:extLst>
              <a:ext uri="{FF2B5EF4-FFF2-40B4-BE49-F238E27FC236}">
                <a16:creationId xmlns:a16="http://schemas.microsoft.com/office/drawing/2014/main" id="{94D21C45-4113-4B10-9DDA-F70034284049}"/>
              </a:ext>
            </a:extLst>
          </p:cNvPr>
          <p:cNvSpPr txBox="1"/>
          <p:nvPr/>
        </p:nvSpPr>
        <p:spPr>
          <a:xfrm>
            <a:off x="8035046" y="1027908"/>
            <a:ext cx="3149533" cy="369332"/>
          </a:xfrm>
          <a:prstGeom prst="rect">
            <a:avLst/>
          </a:prstGeom>
          <a:noFill/>
        </p:spPr>
        <p:txBody>
          <a:bodyPr wrap="square" rtlCol="0">
            <a:spAutoFit/>
          </a:bodyPr>
          <a:lstStyle/>
          <a:p>
            <a:r>
              <a:rPr lang="en-US" dirty="0">
                <a:solidFill>
                  <a:srgbClr val="C00000"/>
                </a:solidFill>
                <a:effectLst>
                  <a:outerShdw blurRad="50800" dist="38100" dir="2700000" algn="tl" rotWithShape="0">
                    <a:prstClr val="black">
                      <a:alpha val="40000"/>
                    </a:prstClr>
                  </a:outerShdw>
                </a:effectLst>
              </a:rPr>
              <a:t>https://dailymed.nlm.nih.gov/</a:t>
            </a:r>
          </a:p>
        </p:txBody>
      </p:sp>
      <p:cxnSp>
        <p:nvCxnSpPr>
          <p:cNvPr id="7" name="Straight Arrow Connector 6">
            <a:extLst>
              <a:ext uri="{FF2B5EF4-FFF2-40B4-BE49-F238E27FC236}">
                <a16:creationId xmlns:a16="http://schemas.microsoft.com/office/drawing/2014/main" id="{FC08D956-5F76-4167-AA56-B9496ECF2D0A}"/>
              </a:ext>
              <a:ext uri="{C183D7F6-B498-43B3-948B-1728B52AA6E4}">
                <adec:decorative xmlns:adec="http://schemas.microsoft.com/office/drawing/2017/decorative" val="1"/>
              </a:ext>
            </a:extLst>
          </p:cNvPr>
          <p:cNvCxnSpPr>
            <a:cxnSpLocks/>
          </p:cNvCxnSpPr>
          <p:nvPr/>
        </p:nvCxnSpPr>
        <p:spPr>
          <a:xfrm flipH="1">
            <a:off x="7913024" y="4723953"/>
            <a:ext cx="1617768" cy="569282"/>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CD8FA30-ACCA-4E8D-B171-E9021EBD1A0A}"/>
              </a:ext>
            </a:extLst>
          </p:cNvPr>
          <p:cNvSpPr>
            <a:spLocks noGrp="1"/>
          </p:cNvSpPr>
          <p:nvPr>
            <p:ph type="sldNum" sz="quarter" idx="12"/>
          </p:nvPr>
        </p:nvSpPr>
        <p:spPr/>
        <p:txBody>
          <a:bodyPr/>
          <a:lstStyle/>
          <a:p>
            <a:fld id="{6F669CBC-9B50-4D77-B834-9E11F644C1C6}" type="slidenum">
              <a:rPr lang="en-US" smtClean="0"/>
              <a:t>63</a:t>
            </a:fld>
            <a:endParaRPr lang="en-US"/>
          </a:p>
        </p:txBody>
      </p:sp>
    </p:spTree>
    <p:extLst>
      <p:ext uri="{BB962C8B-B14F-4D97-AF65-F5344CB8AC3E}">
        <p14:creationId xmlns:p14="http://schemas.microsoft.com/office/powerpoint/2010/main" val="23909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ailyMed record for Tylenol PM extra strength from Jones Healthcare Group">
            <a:extLst>
              <a:ext uri="{FF2B5EF4-FFF2-40B4-BE49-F238E27FC236}">
                <a16:creationId xmlns:a16="http://schemas.microsoft.com/office/drawing/2014/main" id="{124C8E6A-9C45-FBAA-9E2D-9F9847BCAF31}"/>
              </a:ext>
            </a:extLst>
          </p:cNvPr>
          <p:cNvPicPr>
            <a:picLocks noGrp="1" noChangeAspect="1"/>
          </p:cNvPicPr>
          <p:nvPr>
            <p:ph idx="1"/>
          </p:nvPr>
        </p:nvPicPr>
        <p:blipFill>
          <a:blip r:embed="rId3"/>
          <a:stretch>
            <a:fillRect/>
          </a:stretch>
        </p:blipFill>
        <p:spPr>
          <a:xfrm>
            <a:off x="1029912" y="1524000"/>
            <a:ext cx="10554369" cy="4306092"/>
          </a:xfrm>
        </p:spPr>
      </p:pic>
      <p:sp>
        <p:nvSpPr>
          <p:cNvPr id="2" name="Title 1">
            <a:extLst>
              <a:ext uri="{FF2B5EF4-FFF2-40B4-BE49-F238E27FC236}">
                <a16:creationId xmlns:a16="http://schemas.microsoft.com/office/drawing/2014/main" id="{79E6B0EE-0713-42D7-B871-DB54FC4FD013}"/>
              </a:ext>
            </a:extLst>
          </p:cNvPr>
          <p:cNvSpPr>
            <a:spLocks noGrp="1"/>
          </p:cNvSpPr>
          <p:nvPr>
            <p:ph type="title"/>
          </p:nvPr>
        </p:nvSpPr>
        <p:spPr/>
        <p:txBody>
          <a:bodyPr/>
          <a:lstStyle/>
          <a:p>
            <a:r>
              <a:rPr lang="en-US" dirty="0" err="1"/>
              <a:t>DailyMed</a:t>
            </a:r>
            <a:r>
              <a:rPr lang="en-US" dirty="0"/>
              <a:t> Record</a:t>
            </a:r>
          </a:p>
        </p:txBody>
      </p:sp>
      <p:cxnSp>
        <p:nvCxnSpPr>
          <p:cNvPr id="7" name="Straight Arrow Connector 6">
            <a:extLst>
              <a:ext uri="{FF2B5EF4-FFF2-40B4-BE49-F238E27FC236}">
                <a16:creationId xmlns:a16="http://schemas.microsoft.com/office/drawing/2014/main" id="{FC08D956-5F76-4167-AA56-B9496ECF2D0A}"/>
              </a:ext>
              <a:ext uri="{C183D7F6-B498-43B3-948B-1728B52AA6E4}">
                <adec:decorative xmlns:adec="http://schemas.microsoft.com/office/drawing/2017/decorative" val="1"/>
              </a:ext>
            </a:extLst>
          </p:cNvPr>
          <p:cNvCxnSpPr>
            <a:cxnSpLocks/>
          </p:cNvCxnSpPr>
          <p:nvPr/>
        </p:nvCxnSpPr>
        <p:spPr>
          <a:xfrm flipH="1">
            <a:off x="7916374" y="4444678"/>
            <a:ext cx="1617768" cy="569282"/>
          </a:xfrm>
          <a:prstGeom prst="straightConnector1">
            <a:avLst/>
          </a:prstGeom>
          <a:ln w="38100">
            <a:solidFill>
              <a:srgbClr val="C0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C940AB-D1A1-49F7-B6DA-8D81EB954D70}"/>
              </a:ext>
            </a:extLst>
          </p:cNvPr>
          <p:cNvSpPr txBox="1"/>
          <p:nvPr/>
        </p:nvSpPr>
        <p:spPr>
          <a:xfrm>
            <a:off x="8035046" y="1027908"/>
            <a:ext cx="3149533" cy="369332"/>
          </a:xfrm>
          <a:prstGeom prst="rect">
            <a:avLst/>
          </a:prstGeom>
          <a:noFill/>
        </p:spPr>
        <p:txBody>
          <a:bodyPr wrap="square" rtlCol="0">
            <a:spAutoFit/>
          </a:bodyPr>
          <a:lstStyle/>
          <a:p>
            <a:r>
              <a:rPr lang="en-US" dirty="0">
                <a:solidFill>
                  <a:srgbClr val="C00000"/>
                </a:solidFill>
                <a:effectLst>
                  <a:outerShdw blurRad="50800" dist="38100" dir="2700000" algn="tl" rotWithShape="0">
                    <a:prstClr val="black">
                      <a:alpha val="40000"/>
                    </a:prstClr>
                  </a:outerShdw>
                </a:effectLst>
              </a:rPr>
              <a:t>https://dailymed.nlm.nih.gov/</a:t>
            </a:r>
          </a:p>
        </p:txBody>
      </p:sp>
      <p:sp>
        <p:nvSpPr>
          <p:cNvPr id="4" name="Slide Number Placeholder 3">
            <a:extLst>
              <a:ext uri="{FF2B5EF4-FFF2-40B4-BE49-F238E27FC236}">
                <a16:creationId xmlns:a16="http://schemas.microsoft.com/office/drawing/2014/main" id="{BCD8FA30-ACCA-4E8D-B171-E9021EBD1A0A}"/>
              </a:ext>
            </a:extLst>
          </p:cNvPr>
          <p:cNvSpPr>
            <a:spLocks noGrp="1"/>
          </p:cNvSpPr>
          <p:nvPr>
            <p:ph type="sldNum" sz="quarter" idx="12"/>
          </p:nvPr>
        </p:nvSpPr>
        <p:spPr/>
        <p:txBody>
          <a:bodyPr/>
          <a:lstStyle/>
          <a:p>
            <a:fld id="{6F669CBC-9B50-4D77-B834-9E11F644C1C6}" type="slidenum">
              <a:rPr lang="en-US" smtClean="0"/>
              <a:t>64</a:t>
            </a:fld>
            <a:endParaRPr lang="en-US"/>
          </a:p>
        </p:txBody>
      </p:sp>
    </p:spTree>
    <p:extLst>
      <p:ext uri="{BB962C8B-B14F-4D97-AF65-F5344CB8AC3E}">
        <p14:creationId xmlns:p14="http://schemas.microsoft.com/office/powerpoint/2010/main" val="39029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8123-2AED-4BB8-8F27-76F1ED02E38A}"/>
              </a:ext>
            </a:extLst>
          </p:cNvPr>
          <p:cNvSpPr>
            <a:spLocks noGrp="1"/>
          </p:cNvSpPr>
          <p:nvPr>
            <p:ph type="title"/>
          </p:nvPr>
        </p:nvSpPr>
        <p:spPr/>
        <p:txBody>
          <a:bodyPr/>
          <a:lstStyle/>
          <a:p>
            <a:r>
              <a:rPr lang="en-US" dirty="0"/>
              <a:t>How to Get Help</a:t>
            </a:r>
          </a:p>
        </p:txBody>
      </p:sp>
      <p:sp>
        <p:nvSpPr>
          <p:cNvPr id="3" name="Content Placeholder 2">
            <a:extLst>
              <a:ext uri="{FF2B5EF4-FFF2-40B4-BE49-F238E27FC236}">
                <a16:creationId xmlns:a16="http://schemas.microsoft.com/office/drawing/2014/main" id="{D35B5C54-38D3-4342-BB46-DBF02469608A}"/>
              </a:ext>
            </a:extLst>
          </p:cNvPr>
          <p:cNvSpPr>
            <a:spLocks noGrp="1"/>
          </p:cNvSpPr>
          <p:nvPr>
            <p:ph idx="1"/>
          </p:nvPr>
        </p:nvSpPr>
        <p:spPr/>
        <p:txBody>
          <a:bodyPr/>
          <a:lstStyle/>
          <a:p>
            <a:r>
              <a:rPr lang="en-US" dirty="0"/>
              <a:t>Product FAQs and User Guides</a:t>
            </a:r>
          </a:p>
          <a:p>
            <a:r>
              <a:rPr lang="en-US" dirty="0"/>
              <a:t>NLM Support Center</a:t>
            </a:r>
          </a:p>
          <a:p>
            <a:r>
              <a:rPr lang="en-US" dirty="0"/>
              <a:t>Your Librarian</a:t>
            </a:r>
          </a:p>
          <a:p>
            <a:endParaRPr lang="en-US" dirty="0"/>
          </a:p>
        </p:txBody>
      </p:sp>
      <p:pic>
        <p:nvPicPr>
          <p:cNvPr id="1026" name="Picture 2" descr="Help button">
            <a:extLst>
              <a:ext uri="{FF2B5EF4-FFF2-40B4-BE49-F238E27FC236}">
                <a16:creationId xmlns:a16="http://schemas.microsoft.com/office/drawing/2014/main" id="{67B90505-850F-44DD-B54D-7E383AC50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61" y="681037"/>
            <a:ext cx="6068963" cy="509283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B1D9957-670A-4350-8BAB-242159B57D7F}"/>
              </a:ext>
            </a:extLst>
          </p:cNvPr>
          <p:cNvSpPr>
            <a:spLocks noGrp="1"/>
          </p:cNvSpPr>
          <p:nvPr>
            <p:ph type="sldNum" sz="quarter" idx="12"/>
          </p:nvPr>
        </p:nvSpPr>
        <p:spPr/>
        <p:txBody>
          <a:bodyPr/>
          <a:lstStyle/>
          <a:p>
            <a:fld id="{6F669CBC-9B50-4D77-B834-9E11F644C1C6}" type="slidenum">
              <a:rPr lang="en-US" smtClean="0"/>
              <a:pPr/>
              <a:t>65</a:t>
            </a:fld>
            <a:endParaRPr lang="en-US"/>
          </a:p>
        </p:txBody>
      </p:sp>
    </p:spTree>
    <p:extLst>
      <p:ext uri="{BB962C8B-B14F-4D97-AF65-F5344CB8AC3E}">
        <p14:creationId xmlns:p14="http://schemas.microsoft.com/office/powerpoint/2010/main" val="368940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B09560-C90F-426F-A7F0-A124F228A12F}"/>
              </a:ext>
            </a:extLst>
          </p:cNvPr>
          <p:cNvSpPr>
            <a:spLocks noGrp="1"/>
          </p:cNvSpPr>
          <p:nvPr>
            <p:ph type="title"/>
          </p:nvPr>
        </p:nvSpPr>
        <p:spPr>
          <a:xfrm>
            <a:off x="753986" y="126425"/>
            <a:ext cx="10515600" cy="1325563"/>
          </a:xfrm>
        </p:spPr>
        <p:txBody>
          <a:bodyPr/>
          <a:lstStyle/>
          <a:p>
            <a:r>
              <a:rPr lang="en-US" dirty="0"/>
              <a:t>Questions?</a:t>
            </a:r>
          </a:p>
        </p:txBody>
      </p:sp>
      <p:pic>
        <p:nvPicPr>
          <p:cNvPr id="6" name="Picture 5" descr="Questions?">
            <a:extLst>
              <a:ext uri="{FF2B5EF4-FFF2-40B4-BE49-F238E27FC236}">
                <a16:creationId xmlns:a16="http://schemas.microsoft.com/office/drawing/2014/main" id="{1AF4CD4A-93B4-4069-BE68-B26C1AACBF55}"/>
              </a:ext>
            </a:extLst>
          </p:cNvPr>
          <p:cNvPicPr>
            <a:picLocks noChangeAspect="1"/>
          </p:cNvPicPr>
          <p:nvPr/>
        </p:nvPicPr>
        <p:blipFill>
          <a:blip r:embed="rId3"/>
          <a:stretch>
            <a:fillRect/>
          </a:stretch>
        </p:blipFill>
        <p:spPr>
          <a:xfrm>
            <a:off x="3776131" y="1261945"/>
            <a:ext cx="7268047" cy="4845365"/>
          </a:xfrm>
          <a:prstGeom prst="rect">
            <a:avLst/>
          </a:prstGeom>
        </p:spPr>
      </p:pic>
      <p:sp>
        <p:nvSpPr>
          <p:cNvPr id="3" name="Slide Number Placeholder 2">
            <a:extLst>
              <a:ext uri="{FF2B5EF4-FFF2-40B4-BE49-F238E27FC236}">
                <a16:creationId xmlns:a16="http://schemas.microsoft.com/office/drawing/2014/main" id="{7A829202-6336-40BD-A46C-B6273344AB94}"/>
              </a:ext>
            </a:extLst>
          </p:cNvPr>
          <p:cNvSpPr>
            <a:spLocks noGrp="1"/>
          </p:cNvSpPr>
          <p:nvPr>
            <p:ph type="sldNum" sz="quarter" idx="12"/>
          </p:nvPr>
        </p:nvSpPr>
        <p:spPr/>
        <p:txBody>
          <a:bodyPr/>
          <a:lstStyle/>
          <a:p>
            <a:fld id="{6F669CBC-9B50-4D77-B834-9E11F644C1C6}" type="slidenum">
              <a:rPr lang="en-US" smtClean="0"/>
              <a:t>66</a:t>
            </a:fld>
            <a:endParaRPr lang="en-US"/>
          </a:p>
        </p:txBody>
      </p:sp>
    </p:spTree>
    <p:extLst>
      <p:ext uri="{BB962C8B-B14F-4D97-AF65-F5344CB8AC3E}">
        <p14:creationId xmlns:p14="http://schemas.microsoft.com/office/powerpoint/2010/main" val="41889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F77D-EF58-4B96-A0B4-31C46EE535C7}"/>
              </a:ext>
            </a:extLst>
          </p:cNvPr>
          <p:cNvSpPr>
            <a:spLocks noGrp="1"/>
          </p:cNvSpPr>
          <p:nvPr>
            <p:ph type="title"/>
          </p:nvPr>
        </p:nvSpPr>
        <p:spPr>
          <a:xfrm>
            <a:off x="838200" y="365127"/>
            <a:ext cx="2543175" cy="4130673"/>
          </a:xfrm>
        </p:spPr>
        <p:txBody>
          <a:bodyPr/>
          <a:lstStyle/>
          <a:p>
            <a:r>
              <a:rPr lang="en-US" dirty="0"/>
              <a:t>Welcome to PubMed!</a:t>
            </a:r>
          </a:p>
        </p:txBody>
      </p:sp>
      <p:pic>
        <p:nvPicPr>
          <p:cNvPr id="5" name="Content Placeholder 4" descr="PubMed home page">
            <a:extLst>
              <a:ext uri="{FF2B5EF4-FFF2-40B4-BE49-F238E27FC236}">
                <a16:creationId xmlns:a16="http://schemas.microsoft.com/office/drawing/2014/main" id="{9AA01F5F-7E49-4E46-94EC-EF979BB7E81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446313" y="212723"/>
            <a:ext cx="8121613" cy="5894850"/>
          </a:xfrm>
          <a:ln>
            <a:solidFill>
              <a:schemeClr val="tx1"/>
            </a:solidFill>
          </a:ln>
        </p:spPr>
      </p:pic>
      <p:pic>
        <p:nvPicPr>
          <p:cNvPr id="8" name="Picture 7" descr="The Learn menu, at the bottom left of the PubMed home page">
            <a:extLst>
              <a:ext uri="{FF2B5EF4-FFF2-40B4-BE49-F238E27FC236}">
                <a16:creationId xmlns:a16="http://schemas.microsoft.com/office/drawing/2014/main" id="{E1422E43-8DB9-4AE1-AFF8-84D9B6F78E3D}"/>
              </a:ext>
            </a:extLst>
          </p:cNvPr>
          <p:cNvPicPr>
            <a:picLocks noChangeAspect="1"/>
          </p:cNvPicPr>
          <p:nvPr/>
        </p:nvPicPr>
        <p:blipFill>
          <a:blip r:embed="rId4"/>
          <a:stretch>
            <a:fillRect/>
          </a:stretch>
        </p:blipFill>
        <p:spPr>
          <a:xfrm>
            <a:off x="3676776" y="3536144"/>
            <a:ext cx="2019048" cy="2571429"/>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8947D51-980F-43BB-9175-F77BF1D82D16}"/>
              </a:ext>
            </a:extLst>
          </p:cNvPr>
          <p:cNvSpPr>
            <a:spLocks noGrp="1"/>
          </p:cNvSpPr>
          <p:nvPr>
            <p:ph type="sldNum" sz="quarter" idx="12"/>
          </p:nvPr>
        </p:nvSpPr>
        <p:spPr/>
        <p:txBody>
          <a:bodyPr/>
          <a:lstStyle/>
          <a:p>
            <a:fld id="{6F669CBC-9B50-4D77-B834-9E11F644C1C6}" type="slidenum">
              <a:rPr lang="en-US" smtClean="0"/>
              <a:t>7</a:t>
            </a:fld>
            <a:endParaRPr lang="en-US"/>
          </a:p>
        </p:txBody>
      </p:sp>
    </p:spTree>
    <p:extLst>
      <p:ext uri="{BB962C8B-B14F-4D97-AF65-F5344CB8AC3E}">
        <p14:creationId xmlns:p14="http://schemas.microsoft.com/office/powerpoint/2010/main" val="42848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795E75D-23A1-4DDD-A8AE-3CFB4E6AF748}"/>
              </a:ext>
            </a:extLst>
          </p:cNvPr>
          <p:cNvSpPr>
            <a:spLocks noGrp="1"/>
          </p:cNvSpPr>
          <p:nvPr>
            <p:ph type="title"/>
          </p:nvPr>
        </p:nvSpPr>
        <p:spPr/>
        <p:txBody>
          <a:bodyPr/>
          <a:lstStyle/>
          <a:p>
            <a:r>
              <a:rPr lang="en-US" dirty="0"/>
              <a:t>The PICO Framework</a:t>
            </a:r>
          </a:p>
        </p:txBody>
      </p:sp>
      <p:sp>
        <p:nvSpPr>
          <p:cNvPr id="2" name="Rectangle 1" descr="P">
            <a:extLst>
              <a:ext uri="{FF2B5EF4-FFF2-40B4-BE49-F238E27FC236}">
                <a16:creationId xmlns:a16="http://schemas.microsoft.com/office/drawing/2014/main" id="{E312726B-9A17-476F-A40E-E5E9FB30E608}"/>
              </a:ext>
            </a:extLst>
          </p:cNvPr>
          <p:cNvSpPr/>
          <p:nvPr/>
        </p:nvSpPr>
        <p:spPr>
          <a:xfrm>
            <a:off x="915068" y="1294799"/>
            <a:ext cx="2265454" cy="3154710"/>
          </a:xfrm>
          <a:prstGeom prst="rect">
            <a:avLst/>
          </a:prstGeom>
          <a:noFill/>
        </p:spPr>
        <p:txBody>
          <a:bodyPr wrap="square" lIns="91440" tIns="45720" rIns="91440" bIns="45720">
            <a:spAutoFit/>
          </a:bodyPr>
          <a:lstStyle/>
          <a:p>
            <a:pPr algn="ctr"/>
            <a:r>
              <a:rPr lang="en-US" sz="199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t>
            </a:r>
          </a:p>
        </p:txBody>
      </p:sp>
      <p:sp>
        <p:nvSpPr>
          <p:cNvPr id="3" name="TextBox 2">
            <a:extLst>
              <a:ext uri="{FF2B5EF4-FFF2-40B4-BE49-F238E27FC236}">
                <a16:creationId xmlns:a16="http://schemas.microsoft.com/office/drawing/2014/main" id="{2389EB7C-F526-4255-B098-5D975FA5DB89}"/>
              </a:ext>
            </a:extLst>
          </p:cNvPr>
          <p:cNvSpPr txBox="1"/>
          <p:nvPr/>
        </p:nvSpPr>
        <p:spPr>
          <a:xfrm>
            <a:off x="742790" y="4264843"/>
            <a:ext cx="2610010" cy="400110"/>
          </a:xfrm>
          <a:prstGeom prst="rect">
            <a:avLst/>
          </a:prstGeom>
          <a:noFill/>
        </p:spPr>
        <p:txBody>
          <a:bodyPr wrap="square" rtlCol="0">
            <a:spAutoFit/>
          </a:bodyPr>
          <a:lstStyle/>
          <a:p>
            <a:pPr algn="ctr"/>
            <a:r>
              <a:rPr lang="en-US" sz="2000" b="1" dirty="0"/>
              <a:t>Patient or Problem</a:t>
            </a:r>
          </a:p>
        </p:txBody>
      </p:sp>
      <p:sp>
        <p:nvSpPr>
          <p:cNvPr id="6" name="Rectangle 5" descr="I">
            <a:extLst>
              <a:ext uri="{FF2B5EF4-FFF2-40B4-BE49-F238E27FC236}">
                <a16:creationId xmlns:a16="http://schemas.microsoft.com/office/drawing/2014/main" id="{8A6C9EA0-5279-41B3-BCB0-AAC9D6DA9BE3}"/>
              </a:ext>
            </a:extLst>
          </p:cNvPr>
          <p:cNvSpPr/>
          <p:nvPr/>
        </p:nvSpPr>
        <p:spPr>
          <a:xfrm>
            <a:off x="3618511" y="1294799"/>
            <a:ext cx="2265454" cy="3154710"/>
          </a:xfrm>
          <a:prstGeom prst="rect">
            <a:avLst/>
          </a:prstGeom>
          <a:noFill/>
        </p:spPr>
        <p:txBody>
          <a:bodyPr wrap="square" lIns="91440" tIns="45720" rIns="91440" bIns="45720">
            <a:spAutoFit/>
          </a:bodyPr>
          <a:lstStyle/>
          <a:p>
            <a:pPr algn="ctr"/>
            <a:r>
              <a:rPr lang="en-US" sz="199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a:t>
            </a:r>
          </a:p>
        </p:txBody>
      </p:sp>
      <p:sp>
        <p:nvSpPr>
          <p:cNvPr id="9" name="TextBox 8">
            <a:extLst>
              <a:ext uri="{FF2B5EF4-FFF2-40B4-BE49-F238E27FC236}">
                <a16:creationId xmlns:a16="http://schemas.microsoft.com/office/drawing/2014/main" id="{8983D8DD-24B9-48F5-9972-246D5036111C}"/>
              </a:ext>
            </a:extLst>
          </p:cNvPr>
          <p:cNvSpPr txBox="1"/>
          <p:nvPr/>
        </p:nvSpPr>
        <p:spPr>
          <a:xfrm>
            <a:off x="3258045" y="4264843"/>
            <a:ext cx="2610010" cy="400110"/>
          </a:xfrm>
          <a:prstGeom prst="rect">
            <a:avLst/>
          </a:prstGeom>
          <a:noFill/>
        </p:spPr>
        <p:txBody>
          <a:bodyPr wrap="square" rtlCol="0">
            <a:spAutoFit/>
          </a:bodyPr>
          <a:lstStyle/>
          <a:p>
            <a:pPr algn="ctr"/>
            <a:r>
              <a:rPr lang="en-US" sz="2000" b="1" dirty="0"/>
              <a:t>Intervention</a:t>
            </a:r>
          </a:p>
        </p:txBody>
      </p:sp>
      <p:sp>
        <p:nvSpPr>
          <p:cNvPr id="7" name="Rectangle 6" descr="C">
            <a:extLst>
              <a:ext uri="{FF2B5EF4-FFF2-40B4-BE49-F238E27FC236}">
                <a16:creationId xmlns:a16="http://schemas.microsoft.com/office/drawing/2014/main" id="{BB901493-1E54-4879-9114-3B7CFE53DCF1}"/>
              </a:ext>
            </a:extLst>
          </p:cNvPr>
          <p:cNvSpPr/>
          <p:nvPr/>
        </p:nvSpPr>
        <p:spPr>
          <a:xfrm>
            <a:off x="6228521" y="1294799"/>
            <a:ext cx="2265454" cy="3154710"/>
          </a:xfrm>
          <a:prstGeom prst="rect">
            <a:avLst/>
          </a:prstGeom>
          <a:noFill/>
        </p:spPr>
        <p:txBody>
          <a:bodyPr wrap="square" lIns="91440" tIns="45720" rIns="91440" bIns="45720">
            <a:spAutoFit/>
          </a:bodyPr>
          <a:lstStyle/>
          <a:p>
            <a:pPr algn="ctr"/>
            <a:r>
              <a:rPr lang="en-US" sz="199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p>
        </p:txBody>
      </p:sp>
      <p:sp>
        <p:nvSpPr>
          <p:cNvPr id="10" name="TextBox 9">
            <a:extLst>
              <a:ext uri="{FF2B5EF4-FFF2-40B4-BE49-F238E27FC236}">
                <a16:creationId xmlns:a16="http://schemas.microsoft.com/office/drawing/2014/main" id="{D7CE8C1A-B84E-4652-A29C-5CF6ECF4D0A4}"/>
              </a:ext>
            </a:extLst>
          </p:cNvPr>
          <p:cNvSpPr txBox="1"/>
          <p:nvPr/>
        </p:nvSpPr>
        <p:spPr>
          <a:xfrm>
            <a:off x="5883965" y="4242906"/>
            <a:ext cx="2610010" cy="400110"/>
          </a:xfrm>
          <a:prstGeom prst="rect">
            <a:avLst/>
          </a:prstGeom>
          <a:noFill/>
        </p:spPr>
        <p:txBody>
          <a:bodyPr wrap="square" rtlCol="0">
            <a:spAutoFit/>
          </a:bodyPr>
          <a:lstStyle/>
          <a:p>
            <a:pPr algn="ctr"/>
            <a:r>
              <a:rPr lang="en-US" sz="2000" b="1" dirty="0"/>
              <a:t>Comparison</a:t>
            </a:r>
          </a:p>
        </p:txBody>
      </p:sp>
      <p:sp>
        <p:nvSpPr>
          <p:cNvPr id="8" name="Rectangle 7" descr="O">
            <a:extLst>
              <a:ext uri="{FF2B5EF4-FFF2-40B4-BE49-F238E27FC236}">
                <a16:creationId xmlns:a16="http://schemas.microsoft.com/office/drawing/2014/main" id="{E1D84C66-D34B-4246-A7B5-E403F16585BB}"/>
              </a:ext>
            </a:extLst>
          </p:cNvPr>
          <p:cNvSpPr/>
          <p:nvPr/>
        </p:nvSpPr>
        <p:spPr>
          <a:xfrm>
            <a:off x="8759686" y="1288251"/>
            <a:ext cx="2704765" cy="3154710"/>
          </a:xfrm>
          <a:prstGeom prst="rect">
            <a:avLst/>
          </a:prstGeom>
          <a:noFill/>
        </p:spPr>
        <p:txBody>
          <a:bodyPr wrap="square" lIns="91440" tIns="45720" rIns="91440" bIns="45720">
            <a:spAutoFit/>
          </a:bodyPr>
          <a:lstStyle/>
          <a:p>
            <a:pPr algn="ctr"/>
            <a:r>
              <a:rPr lang="en-US" sz="199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a:t>
            </a:r>
            <a:r>
              <a:rPr lang="en-US" sz="199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1" name="TextBox 10">
            <a:extLst>
              <a:ext uri="{FF2B5EF4-FFF2-40B4-BE49-F238E27FC236}">
                <a16:creationId xmlns:a16="http://schemas.microsoft.com/office/drawing/2014/main" id="{F53478B7-E3CC-4028-8735-7D3C64BE5FC1}"/>
              </a:ext>
            </a:extLst>
          </p:cNvPr>
          <p:cNvSpPr txBox="1"/>
          <p:nvPr/>
        </p:nvSpPr>
        <p:spPr>
          <a:xfrm>
            <a:off x="8493975" y="4242906"/>
            <a:ext cx="2610010" cy="400110"/>
          </a:xfrm>
          <a:prstGeom prst="rect">
            <a:avLst/>
          </a:prstGeom>
          <a:noFill/>
        </p:spPr>
        <p:txBody>
          <a:bodyPr wrap="square" rtlCol="0">
            <a:spAutoFit/>
          </a:bodyPr>
          <a:lstStyle/>
          <a:p>
            <a:pPr algn="ctr"/>
            <a:r>
              <a:rPr lang="en-US" sz="2000" b="1" dirty="0"/>
              <a:t>Outcome</a:t>
            </a:r>
          </a:p>
        </p:txBody>
      </p:sp>
      <p:sp>
        <p:nvSpPr>
          <p:cNvPr id="4" name="Slide Number Placeholder 3">
            <a:extLst>
              <a:ext uri="{FF2B5EF4-FFF2-40B4-BE49-F238E27FC236}">
                <a16:creationId xmlns:a16="http://schemas.microsoft.com/office/drawing/2014/main" id="{9463BFE3-82B4-43FD-B3B4-DC3BA305A1DF}"/>
              </a:ext>
            </a:extLst>
          </p:cNvPr>
          <p:cNvSpPr>
            <a:spLocks noGrp="1"/>
          </p:cNvSpPr>
          <p:nvPr>
            <p:ph type="sldNum" sz="quarter" idx="12"/>
          </p:nvPr>
        </p:nvSpPr>
        <p:spPr/>
        <p:txBody>
          <a:bodyPr/>
          <a:lstStyle/>
          <a:p>
            <a:fld id="{6F669CBC-9B50-4D77-B834-9E11F644C1C6}" type="slidenum">
              <a:rPr lang="en-US" smtClean="0"/>
              <a:t>8</a:t>
            </a:fld>
            <a:endParaRPr lang="en-US"/>
          </a:p>
        </p:txBody>
      </p:sp>
    </p:spTree>
    <p:extLst>
      <p:ext uri="{BB962C8B-B14F-4D97-AF65-F5344CB8AC3E}">
        <p14:creationId xmlns:p14="http://schemas.microsoft.com/office/powerpoint/2010/main" val="278980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401C-7ACB-4C93-B90B-8E467274EA8B}"/>
              </a:ext>
            </a:extLst>
          </p:cNvPr>
          <p:cNvSpPr>
            <a:spLocks noGrp="1"/>
          </p:cNvSpPr>
          <p:nvPr>
            <p:ph type="title"/>
          </p:nvPr>
        </p:nvSpPr>
        <p:spPr/>
        <p:txBody>
          <a:bodyPr/>
          <a:lstStyle/>
          <a:p>
            <a:r>
              <a:rPr lang="en-US" dirty="0"/>
              <a:t>Using PICO (Example)</a:t>
            </a:r>
          </a:p>
        </p:txBody>
      </p:sp>
      <p:sp>
        <p:nvSpPr>
          <p:cNvPr id="3" name="Content Placeholder 2">
            <a:extLst>
              <a:ext uri="{FF2B5EF4-FFF2-40B4-BE49-F238E27FC236}">
                <a16:creationId xmlns:a16="http://schemas.microsoft.com/office/drawing/2014/main" id="{B485B292-E624-47D3-B043-9B48FDDCF026}"/>
              </a:ext>
            </a:extLst>
          </p:cNvPr>
          <p:cNvSpPr>
            <a:spLocks noGrp="1"/>
          </p:cNvSpPr>
          <p:nvPr>
            <p:ph idx="1"/>
          </p:nvPr>
        </p:nvSpPr>
        <p:spPr>
          <a:xfrm>
            <a:off x="709410" y="2263507"/>
            <a:ext cx="6335333" cy="3313045"/>
          </a:xfrm>
        </p:spPr>
        <p:txBody>
          <a:bodyPr>
            <a:normAutofit lnSpcReduction="10000"/>
          </a:bodyPr>
          <a:lstStyle/>
          <a:p>
            <a:pPr marL="0" indent="0">
              <a:buNone/>
            </a:pPr>
            <a:r>
              <a:rPr lang="en-US" b="0" i="0" dirty="0">
                <a:solidFill>
                  <a:srgbClr val="212529"/>
                </a:solidFill>
                <a:effectLst/>
                <a:latin typeface="Roboto" panose="02000000000000000000" pitchFamily="2" charset="0"/>
              </a:rPr>
              <a:t>As a high school nurse, you notice an increase in teens developing type </a:t>
            </a:r>
            <a:r>
              <a:rPr lang="en-US" dirty="0">
                <a:solidFill>
                  <a:srgbClr val="212529"/>
                </a:solidFill>
                <a:latin typeface="Roboto" panose="02000000000000000000" pitchFamily="2" charset="0"/>
              </a:rPr>
              <a:t>2 </a:t>
            </a:r>
            <a:r>
              <a:rPr lang="en-US" b="0" i="0" dirty="0">
                <a:solidFill>
                  <a:srgbClr val="212529"/>
                </a:solidFill>
                <a:effectLst/>
                <a:latin typeface="Roboto" panose="02000000000000000000" pitchFamily="2" charset="0"/>
              </a:rPr>
              <a:t>diabetes.. </a:t>
            </a:r>
          </a:p>
          <a:p>
            <a:pPr marL="0" indent="0">
              <a:buNone/>
            </a:pPr>
            <a:endParaRPr lang="en-US" dirty="0">
              <a:solidFill>
                <a:srgbClr val="212529"/>
              </a:solidFill>
              <a:latin typeface="Roboto" panose="02000000000000000000" pitchFamily="2" charset="0"/>
            </a:endParaRPr>
          </a:p>
          <a:p>
            <a:pPr marL="0" indent="0">
              <a:buNone/>
            </a:pPr>
            <a:r>
              <a:rPr lang="en-US" b="0" i="0" dirty="0">
                <a:solidFill>
                  <a:srgbClr val="212529"/>
                </a:solidFill>
                <a:effectLst/>
                <a:latin typeface="Roboto" panose="02000000000000000000" pitchFamily="2" charset="0"/>
              </a:rPr>
              <a:t>You’d like to do some research into whether an exercise program or a health education program is more effective in preventing type 2 diabetes.</a:t>
            </a:r>
          </a:p>
          <a:p>
            <a:pPr marL="0" indent="0">
              <a:buNone/>
            </a:pPr>
            <a:endParaRPr lang="en-US" b="0" i="0" dirty="0">
              <a:solidFill>
                <a:srgbClr val="212529"/>
              </a:solidFill>
              <a:effectLst/>
              <a:latin typeface="Roboto" panose="02000000000000000000" pitchFamily="2" charset="0"/>
            </a:endParaRPr>
          </a:p>
        </p:txBody>
      </p:sp>
      <p:sp>
        <p:nvSpPr>
          <p:cNvPr id="5" name="TextBox 4">
            <a:extLst>
              <a:ext uri="{FF2B5EF4-FFF2-40B4-BE49-F238E27FC236}">
                <a16:creationId xmlns:a16="http://schemas.microsoft.com/office/drawing/2014/main" id="{4C9EFFDC-9310-4AD7-AFD3-9884BA833F7E}"/>
              </a:ext>
            </a:extLst>
          </p:cNvPr>
          <p:cNvSpPr txBox="1"/>
          <p:nvPr/>
        </p:nvSpPr>
        <p:spPr>
          <a:xfrm>
            <a:off x="7521262" y="1690690"/>
            <a:ext cx="4262907" cy="3108543"/>
          </a:xfrm>
          <a:prstGeom prst="rect">
            <a:avLst/>
          </a:prstGeom>
          <a:noFill/>
        </p:spPr>
        <p:txBody>
          <a:bodyPr wrap="square" rtlCol="0">
            <a:spAutoFit/>
          </a:bodyPr>
          <a:lstStyle/>
          <a:p>
            <a:r>
              <a:rPr lang="en-US" sz="2800" dirty="0">
                <a:solidFill>
                  <a:srgbClr val="212529"/>
                </a:solidFill>
                <a:latin typeface="Roboto" panose="02000000000000000000" pitchFamily="2" charset="0"/>
              </a:rPr>
              <a:t>P = Patient or Problem</a:t>
            </a:r>
          </a:p>
          <a:p>
            <a:br>
              <a:rPr lang="en-US" sz="2800" dirty="0">
                <a:solidFill>
                  <a:srgbClr val="212529"/>
                </a:solidFill>
                <a:latin typeface="Roboto" panose="02000000000000000000" pitchFamily="2" charset="0"/>
              </a:rPr>
            </a:br>
            <a:r>
              <a:rPr lang="en-US" sz="2800" dirty="0">
                <a:solidFill>
                  <a:srgbClr val="212529"/>
                </a:solidFill>
                <a:latin typeface="Roboto" panose="02000000000000000000" pitchFamily="2" charset="0"/>
              </a:rPr>
              <a:t>I = Intervention</a:t>
            </a:r>
          </a:p>
          <a:p>
            <a:endParaRPr lang="en-US" sz="2800" dirty="0">
              <a:solidFill>
                <a:srgbClr val="212529"/>
              </a:solidFill>
              <a:latin typeface="Roboto" panose="02000000000000000000" pitchFamily="2" charset="0"/>
            </a:endParaRPr>
          </a:p>
          <a:p>
            <a:r>
              <a:rPr lang="en-US" sz="2800" dirty="0">
                <a:solidFill>
                  <a:srgbClr val="212529"/>
                </a:solidFill>
                <a:latin typeface="Roboto" panose="02000000000000000000" pitchFamily="2" charset="0"/>
              </a:rPr>
              <a:t>C = Comparison</a:t>
            </a:r>
          </a:p>
          <a:p>
            <a:endParaRPr lang="en-US" sz="2800" dirty="0">
              <a:solidFill>
                <a:srgbClr val="212529"/>
              </a:solidFill>
              <a:latin typeface="Roboto" panose="02000000000000000000" pitchFamily="2" charset="0"/>
            </a:endParaRPr>
          </a:p>
          <a:p>
            <a:r>
              <a:rPr lang="en-US" sz="2800" dirty="0">
                <a:solidFill>
                  <a:srgbClr val="212529"/>
                </a:solidFill>
                <a:latin typeface="Roboto" panose="02000000000000000000" pitchFamily="2" charset="0"/>
              </a:rPr>
              <a:t>O = Outcome</a:t>
            </a:r>
          </a:p>
        </p:txBody>
      </p:sp>
      <p:sp>
        <p:nvSpPr>
          <p:cNvPr id="7" name="Rectangle 6" descr="the word &quot;Patient or Problem&quot; is highlighted">
            <a:extLst>
              <a:ext uri="{FF2B5EF4-FFF2-40B4-BE49-F238E27FC236}">
                <a16:creationId xmlns:a16="http://schemas.microsoft.com/office/drawing/2014/main" id="{2803682E-1886-4A63-B3EB-CA5C7C8992D7}"/>
              </a:ext>
            </a:extLst>
          </p:cNvPr>
          <p:cNvSpPr/>
          <p:nvPr/>
        </p:nvSpPr>
        <p:spPr>
          <a:xfrm>
            <a:off x="7521261" y="1690690"/>
            <a:ext cx="3709115" cy="4600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e word &quot;teens&quot; is highlighted">
            <a:extLst>
              <a:ext uri="{FF2B5EF4-FFF2-40B4-BE49-F238E27FC236}">
                <a16:creationId xmlns:a16="http://schemas.microsoft.com/office/drawing/2014/main" id="{B7986550-E8AD-47C2-A2EB-77DA33D6FAF6}"/>
              </a:ext>
            </a:extLst>
          </p:cNvPr>
          <p:cNvSpPr/>
          <p:nvPr/>
        </p:nvSpPr>
        <p:spPr>
          <a:xfrm>
            <a:off x="2595628" y="2596491"/>
            <a:ext cx="885931" cy="3393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the word &quot;diabetes&quot; is highlighted">
            <a:extLst>
              <a:ext uri="{FF2B5EF4-FFF2-40B4-BE49-F238E27FC236}">
                <a16:creationId xmlns:a16="http://schemas.microsoft.com/office/drawing/2014/main" id="{126B97B1-A2CC-4D33-ACD8-E16EB1C65743}"/>
              </a:ext>
            </a:extLst>
          </p:cNvPr>
          <p:cNvSpPr/>
          <p:nvPr/>
        </p:nvSpPr>
        <p:spPr>
          <a:xfrm>
            <a:off x="779380" y="2973826"/>
            <a:ext cx="1422579" cy="3393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the word &quot;Intervention&quot; is highlighted">
            <a:extLst>
              <a:ext uri="{FF2B5EF4-FFF2-40B4-BE49-F238E27FC236}">
                <a16:creationId xmlns:a16="http://schemas.microsoft.com/office/drawing/2014/main" id="{51CAF18C-6C1C-46A0-90B0-1FC5DBD984EB}"/>
              </a:ext>
            </a:extLst>
          </p:cNvPr>
          <p:cNvSpPr txBox="1"/>
          <p:nvPr/>
        </p:nvSpPr>
        <p:spPr>
          <a:xfrm>
            <a:off x="7518580" y="2583824"/>
            <a:ext cx="2730321" cy="412124"/>
          </a:xfrm>
          <a:prstGeom prst="rect">
            <a:avLst/>
          </a:prstGeom>
          <a:noFill/>
          <a:ln w="38100">
            <a:solidFill>
              <a:schemeClr val="accent6"/>
            </a:solidFill>
          </a:ln>
        </p:spPr>
        <p:txBody>
          <a:bodyPr wrap="square" rtlCol="0">
            <a:spAutoFit/>
          </a:bodyPr>
          <a:lstStyle/>
          <a:p>
            <a:endParaRPr lang="en-US" dirty="0"/>
          </a:p>
        </p:txBody>
      </p:sp>
      <p:sp>
        <p:nvSpPr>
          <p:cNvPr id="8" name="TextBox 7" descr="the word &quot;exercise&quot; is highlighted">
            <a:extLst>
              <a:ext uri="{FF2B5EF4-FFF2-40B4-BE49-F238E27FC236}">
                <a16:creationId xmlns:a16="http://schemas.microsoft.com/office/drawing/2014/main" id="{E535750C-2D90-447A-91E1-59D70CA4BD3B}"/>
              </a:ext>
            </a:extLst>
          </p:cNvPr>
          <p:cNvSpPr txBox="1"/>
          <p:nvPr/>
        </p:nvSpPr>
        <p:spPr>
          <a:xfrm>
            <a:off x="2595628" y="4208150"/>
            <a:ext cx="1422580" cy="327329"/>
          </a:xfrm>
          <a:prstGeom prst="rect">
            <a:avLst/>
          </a:prstGeom>
          <a:noFill/>
          <a:ln w="38100">
            <a:solidFill>
              <a:schemeClr val="accent6"/>
            </a:solidFill>
          </a:ln>
        </p:spPr>
        <p:txBody>
          <a:bodyPr wrap="square" rtlCol="0">
            <a:spAutoFit/>
          </a:bodyPr>
          <a:lstStyle/>
          <a:p>
            <a:endParaRPr lang="en-US" dirty="0"/>
          </a:p>
        </p:txBody>
      </p:sp>
      <p:sp>
        <p:nvSpPr>
          <p:cNvPr id="11" name="TextBox 10" descr="the word &quot;Comparison&quot; is highlighted">
            <a:extLst>
              <a:ext uri="{FF2B5EF4-FFF2-40B4-BE49-F238E27FC236}">
                <a16:creationId xmlns:a16="http://schemas.microsoft.com/office/drawing/2014/main" id="{56BA3394-E01E-4C9B-A33F-78CDC8DF9F83}"/>
              </a:ext>
            </a:extLst>
          </p:cNvPr>
          <p:cNvSpPr txBox="1"/>
          <p:nvPr/>
        </p:nvSpPr>
        <p:spPr>
          <a:xfrm>
            <a:off x="7518580" y="3429000"/>
            <a:ext cx="2730321" cy="412124"/>
          </a:xfrm>
          <a:prstGeom prst="rect">
            <a:avLst/>
          </a:prstGeom>
          <a:noFill/>
          <a:ln w="38100">
            <a:solidFill>
              <a:srgbClr val="002060"/>
            </a:solidFill>
          </a:ln>
        </p:spPr>
        <p:txBody>
          <a:bodyPr wrap="square" rtlCol="0">
            <a:spAutoFit/>
          </a:bodyPr>
          <a:lstStyle/>
          <a:p>
            <a:endParaRPr lang="en-US" dirty="0"/>
          </a:p>
        </p:txBody>
      </p:sp>
      <p:sp>
        <p:nvSpPr>
          <p:cNvPr id="12" name="TextBox 11" descr="the word &quot;education&quot; is highlighted">
            <a:extLst>
              <a:ext uri="{FF2B5EF4-FFF2-40B4-BE49-F238E27FC236}">
                <a16:creationId xmlns:a16="http://schemas.microsoft.com/office/drawing/2014/main" id="{2681C0A2-10C5-4AE7-A03E-E5D3672A02C2}"/>
              </a:ext>
            </a:extLst>
          </p:cNvPr>
          <p:cNvSpPr txBox="1"/>
          <p:nvPr/>
        </p:nvSpPr>
        <p:spPr>
          <a:xfrm>
            <a:off x="1844566" y="4558350"/>
            <a:ext cx="1596463" cy="327329"/>
          </a:xfrm>
          <a:prstGeom prst="rect">
            <a:avLst/>
          </a:prstGeom>
          <a:noFill/>
          <a:ln w="38100">
            <a:solidFill>
              <a:srgbClr val="002060"/>
            </a:solidFill>
          </a:ln>
        </p:spPr>
        <p:txBody>
          <a:bodyPr wrap="square" rtlCol="0">
            <a:spAutoFit/>
          </a:bodyPr>
          <a:lstStyle/>
          <a:p>
            <a:endParaRPr lang="en-US" dirty="0"/>
          </a:p>
        </p:txBody>
      </p:sp>
      <p:sp>
        <p:nvSpPr>
          <p:cNvPr id="13" name="TextBox 12" descr="the word &quot;Outcome&quot; is highlighted">
            <a:extLst>
              <a:ext uri="{FF2B5EF4-FFF2-40B4-BE49-F238E27FC236}">
                <a16:creationId xmlns:a16="http://schemas.microsoft.com/office/drawing/2014/main" id="{35C1A740-DE23-4EDB-99F9-E8B9C22DB389}"/>
              </a:ext>
            </a:extLst>
          </p:cNvPr>
          <p:cNvSpPr txBox="1"/>
          <p:nvPr/>
        </p:nvSpPr>
        <p:spPr>
          <a:xfrm>
            <a:off x="7551285" y="4336675"/>
            <a:ext cx="2194294" cy="350388"/>
          </a:xfrm>
          <a:prstGeom prst="rect">
            <a:avLst/>
          </a:prstGeom>
          <a:noFill/>
          <a:ln w="38100">
            <a:solidFill>
              <a:srgbClr val="FFC000"/>
            </a:solidFill>
          </a:ln>
        </p:spPr>
        <p:txBody>
          <a:bodyPr wrap="square" rtlCol="0">
            <a:spAutoFit/>
          </a:bodyPr>
          <a:lstStyle/>
          <a:p>
            <a:endParaRPr lang="en-US" dirty="0"/>
          </a:p>
        </p:txBody>
      </p:sp>
      <p:sp>
        <p:nvSpPr>
          <p:cNvPr id="14" name="TextBox 13" descr="the word &quot;prevention&quot; is highlighted">
            <a:extLst>
              <a:ext uri="{FF2B5EF4-FFF2-40B4-BE49-F238E27FC236}">
                <a16:creationId xmlns:a16="http://schemas.microsoft.com/office/drawing/2014/main" id="{83BBAC27-B6F4-49C9-B270-C97E0DFCE353}"/>
              </a:ext>
            </a:extLst>
          </p:cNvPr>
          <p:cNvSpPr txBox="1"/>
          <p:nvPr/>
        </p:nvSpPr>
        <p:spPr>
          <a:xfrm>
            <a:off x="2595628" y="4965307"/>
            <a:ext cx="1735740" cy="330264"/>
          </a:xfrm>
          <a:prstGeom prst="rect">
            <a:avLst/>
          </a:prstGeom>
          <a:noFill/>
          <a:ln w="38100">
            <a:solidFill>
              <a:srgbClr val="FFC000"/>
            </a:solidFill>
          </a:ln>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37752696-AD50-4C55-AC9D-EAC5D28786CC}"/>
              </a:ext>
            </a:extLst>
          </p:cNvPr>
          <p:cNvSpPr>
            <a:spLocks noGrp="1"/>
          </p:cNvSpPr>
          <p:nvPr>
            <p:ph type="sldNum" sz="quarter" idx="12"/>
          </p:nvPr>
        </p:nvSpPr>
        <p:spPr/>
        <p:txBody>
          <a:bodyPr/>
          <a:lstStyle/>
          <a:p>
            <a:fld id="{6F669CBC-9B50-4D77-B834-9E11F644C1C6}" type="slidenum">
              <a:rPr lang="en-US" smtClean="0"/>
              <a:t>9</a:t>
            </a:fld>
            <a:endParaRPr lang="en-US"/>
          </a:p>
        </p:txBody>
      </p:sp>
    </p:spTree>
    <p:extLst>
      <p:ext uri="{BB962C8B-B14F-4D97-AF65-F5344CB8AC3E}">
        <p14:creationId xmlns:p14="http://schemas.microsoft.com/office/powerpoint/2010/main" val="28932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P spid="9" grpId="0" animBg="1"/>
      <p:bldP spid="8" grpId="0" animBg="1"/>
      <p:bldP spid="11" grpId="0" animBg="1"/>
      <p:bldP spid="12" grpId="0" animBg="1"/>
      <p:bldP spid="13" grpId="0" animBg="1"/>
      <p:bldP spid="14" grpId="0" animBg="1"/>
    </p:bldLst>
  </p:timing>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B8DA9C5-18A6-495A-8C63-5F93DE9D3EB4}"/>
    </a:ext>
  </a:extLst>
</a:theme>
</file>

<file path=ppt/theme/theme2.xml><?xml version="1.0" encoding="utf-8"?>
<a:theme xmlns:a="http://schemas.openxmlformats.org/drawingml/2006/main" name="NTO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9FF7E26E-56AF-4622-86E4-CF578BB57232}"/>
    </a:ext>
  </a:extLst>
</a:theme>
</file>

<file path=ppt/theme/theme3.xml><?xml version="1.0" encoding="utf-8"?>
<a:theme xmlns:a="http://schemas.openxmlformats.org/drawingml/2006/main" name="NTO Black">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3E78EFA1-0F31-4536-9B71-88940AF1CADD}"/>
    </a:ext>
  </a:extLst>
</a:theme>
</file>

<file path=ppt/theme/theme4.xml><?xml version="1.0" encoding="utf-8"?>
<a:theme xmlns:a="http://schemas.openxmlformats.org/drawingml/2006/main" name="NTO Gray">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594446E-A5CF-48FC-9FBE-66B0B4A3008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44AE15EE50D4EB439D7850828061C" ma:contentTypeVersion="14" ma:contentTypeDescription="Create a new document." ma:contentTypeScope="" ma:versionID="f14fb563a9e50ffd5f0f2a0ed4026cac">
  <xsd:schema xmlns:xsd="http://www.w3.org/2001/XMLSchema" xmlns:xs="http://www.w3.org/2001/XMLSchema" xmlns:p="http://schemas.microsoft.com/office/2006/metadata/properties" xmlns:ns2="d30f68bc-a4f8-487e-87cb-e7190649c67e" xmlns:ns3="b47fa91d-0d28-4944-8de1-410bfdd1053c" targetNamespace="http://schemas.microsoft.com/office/2006/metadata/properties" ma:root="true" ma:fieldsID="bdb30e7ef502195e4f9f4fa6c2b170ab" ns2:_="" ns3:_="">
    <xsd:import namespace="d30f68bc-a4f8-487e-87cb-e7190649c67e"/>
    <xsd:import namespace="b47fa91d-0d28-4944-8de1-410bfdd105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f68bc-a4f8-487e-87cb-e7190649c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7fa91d-0d28-4944-8de1-410bfdd105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9f4732-54b1-47ce-8b16-4457d1fb176a}" ma:internalName="TaxCatchAll" ma:showField="CatchAllData" ma:web="b47fa91d-0d28-4944-8de1-410bfdd105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0f68bc-a4f8-487e-87cb-e7190649c67e">
      <Terms xmlns="http://schemas.microsoft.com/office/infopath/2007/PartnerControls"/>
    </lcf76f155ced4ddcb4097134ff3c332f>
    <TaxCatchAll xmlns="b47fa91d-0d28-4944-8de1-410bfdd1053c" xsi:nil="true"/>
  </documentManagement>
</p:properties>
</file>

<file path=customXml/itemProps1.xml><?xml version="1.0" encoding="utf-8"?>
<ds:datastoreItem xmlns:ds="http://schemas.openxmlformats.org/officeDocument/2006/customXml" ds:itemID="{E88B1E53-FD7E-47E1-9818-8E6C53DD0E8E}">
  <ds:schemaRefs>
    <ds:schemaRef ds:uri="http://schemas.microsoft.com/sharepoint/v3/contenttype/forms"/>
  </ds:schemaRefs>
</ds:datastoreItem>
</file>

<file path=customXml/itemProps2.xml><?xml version="1.0" encoding="utf-8"?>
<ds:datastoreItem xmlns:ds="http://schemas.openxmlformats.org/officeDocument/2006/customXml" ds:itemID="{4F2AE936-6771-4DB5-A7EC-136E12427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f68bc-a4f8-487e-87cb-e7190649c67e"/>
    <ds:schemaRef ds:uri="b47fa91d-0d28-4944-8de1-410bfdd10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9B7622-7E38-438F-BDEE-1C189B71F3B4}">
  <ds:schemaRefs>
    <ds:schemaRef ds:uri="http://schemas.microsoft.com/office/2006/metadata/properties"/>
    <ds:schemaRef ds:uri="http://purl.org/dc/elements/1.1/"/>
    <ds:schemaRef ds:uri="b47fa91d-0d28-4944-8de1-410bfdd1053c"/>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d30f68bc-a4f8-487e-87cb-e7190649c67e"/>
    <ds:schemaRef ds:uri="http://www.w3.org/XML/1998/namespace"/>
    <ds:schemaRef ds:uri="http://purl.org/dc/te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NTO Template (NEW LOGO 4-27-17)WIDE</Template>
  <TotalTime>0</TotalTime>
  <Words>8061</Words>
  <Application>Microsoft Office PowerPoint</Application>
  <PresentationFormat>Widescreen</PresentationFormat>
  <Paragraphs>878</Paragraphs>
  <Slides>66</Slides>
  <Notes>66</Notes>
  <HiddenSlides>4</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66</vt:i4>
      </vt:variant>
    </vt:vector>
  </HeadingPairs>
  <TitlesOfParts>
    <vt:vector size="78" baseType="lpstr">
      <vt:lpstr>Aptos</vt:lpstr>
      <vt:lpstr>Arial</vt:lpstr>
      <vt:lpstr>Calibri</vt:lpstr>
      <vt:lpstr>Google Sans</vt:lpstr>
      <vt:lpstr>Helvetica Neue</vt:lpstr>
      <vt:lpstr>Lucida Grande</vt:lpstr>
      <vt:lpstr>pt_sansregular</vt:lpstr>
      <vt:lpstr>Roboto</vt:lpstr>
      <vt:lpstr>NTO White w gray text</vt:lpstr>
      <vt:lpstr>NTO Blue</vt:lpstr>
      <vt:lpstr>NTO Black</vt:lpstr>
      <vt:lpstr>NTO Gray</vt:lpstr>
      <vt:lpstr>REMOVE THIS SLIDE BEFORE PRESENTING!</vt:lpstr>
      <vt:lpstr>Where Do I Find Evidence?: Sources for Evidence-Based Practice from the National Library of Medicine (NLM)</vt:lpstr>
      <vt:lpstr>Agenda</vt:lpstr>
      <vt:lpstr>Evidence in the Journal Literature</vt:lpstr>
      <vt:lpstr>What is PubMed?</vt:lpstr>
      <vt:lpstr>Where is the Full Text?</vt:lpstr>
      <vt:lpstr>Welcome to PubMed!</vt:lpstr>
      <vt:lpstr>The PICO Framework</vt:lpstr>
      <vt:lpstr>Using PICO (Example)</vt:lpstr>
      <vt:lpstr>PICO Search Example</vt:lpstr>
      <vt:lpstr>PubMed Results</vt:lpstr>
      <vt:lpstr>What is PubMed Doing?</vt:lpstr>
      <vt:lpstr>Automatic Term Mapping Adds Medical Subject Headings (MeSH)</vt:lpstr>
      <vt:lpstr>Automatic Explosion Adds More </vt:lpstr>
      <vt:lpstr>Narrow MeSH Terms Add to PubMed Retrieval</vt:lpstr>
      <vt:lpstr>Don’t Use Quotes in PubMed*!</vt:lpstr>
      <vt:lpstr>The Hierarchy of Scientific Evidence</vt:lpstr>
      <vt:lpstr>PubMed Filters by Article Type</vt:lpstr>
      <vt:lpstr>The Best Type of Study for Your Question?</vt:lpstr>
      <vt:lpstr>PubMed Clinical Queries</vt:lpstr>
      <vt:lpstr>PubMed Clinical Queries Results</vt:lpstr>
      <vt:lpstr>Finding the Original Research</vt:lpstr>
      <vt:lpstr>Finding the Original Research (cont.)</vt:lpstr>
      <vt:lpstr>Finding the Original research (cont’d)</vt:lpstr>
      <vt:lpstr>Search Results: lazarus nejm 2019 </vt:lpstr>
      <vt:lpstr>Abstract View</vt:lpstr>
      <vt:lpstr>Similar Articles</vt:lpstr>
      <vt:lpstr>Cite Button</vt:lpstr>
      <vt:lpstr>Create Alert</vt:lpstr>
      <vt:lpstr>Just-in-Time Training Resources </vt:lpstr>
      <vt:lpstr>Evidence in the Research Results</vt:lpstr>
      <vt:lpstr>ClinicalTrials.gov</vt:lpstr>
      <vt:lpstr>Not All Research Is Published</vt:lpstr>
      <vt:lpstr>Published Research Reports May Be Incomplete</vt:lpstr>
      <vt:lpstr>Map of All Studies on ClinicalTrials.gov</vt:lpstr>
      <vt:lpstr>Types of Registered Trials</vt:lpstr>
      <vt:lpstr>Uses of ClinicalTrials.gov</vt:lpstr>
      <vt:lpstr>Uses of ClinicalTrials.gov (cont.)</vt:lpstr>
      <vt:lpstr>Exercise: ClinicalTrials.gov Search</vt:lpstr>
      <vt:lpstr>Exercise: ClinicalTrials.gov Results, Card View</vt:lpstr>
      <vt:lpstr>Exercise: ClinicalTrials.gov Results, Table View</vt:lpstr>
      <vt:lpstr>Exercise: ClinicalTrials.gov Filters</vt:lpstr>
      <vt:lpstr>Exercise: Study Results, Table View</vt:lpstr>
      <vt:lpstr>Exercise: Study Results, Card View</vt:lpstr>
      <vt:lpstr>Exercise: ClinicalTrials.gov Study Results (cont.)</vt:lpstr>
      <vt:lpstr>ClinicalTrials.gov Disclaimer</vt:lpstr>
      <vt:lpstr>Synthesis in Authoritative Reference Sources</vt:lpstr>
      <vt:lpstr>Bookshelf</vt:lpstr>
      <vt:lpstr>NCBI Bookshelf: Browse or Search</vt:lpstr>
      <vt:lpstr>Exercise: Reports in Bookshelf</vt:lpstr>
      <vt:lpstr>Exercise: Reports in Bookshelf: Search Details</vt:lpstr>
      <vt:lpstr>Exercise: Reports in Bookshelf: Sources</vt:lpstr>
      <vt:lpstr>MedlinePlus.gov</vt:lpstr>
      <vt:lpstr>MedlinePlus.gov Topic Example:  Diabetes Type 2</vt:lpstr>
      <vt:lpstr>Evaluating Internet Health Information:  Tutorial for Everyone</vt:lpstr>
      <vt:lpstr>Evaluating Health Information</vt:lpstr>
      <vt:lpstr>MedlinePlus Drugs &amp; Supplements</vt:lpstr>
      <vt:lpstr>Exercise: MedlinePlus Drugs &amp; Supplements</vt:lpstr>
      <vt:lpstr>Exercise: MedlinePlus Drugs &amp; Supplements (cont.)</vt:lpstr>
      <vt:lpstr>MedlinePlus Connect</vt:lpstr>
      <vt:lpstr>DailyMed</vt:lpstr>
      <vt:lpstr>DailyMed Search</vt:lpstr>
      <vt:lpstr>DailyMed Search Results</vt:lpstr>
      <vt:lpstr>DailyMed Record</vt:lpstr>
      <vt:lpstr>How to Get Help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232</cp:revision>
  <dcterms:created xsi:type="dcterms:W3CDTF">2024-01-26T18:12:11Z</dcterms:created>
  <dcterms:modified xsi:type="dcterms:W3CDTF">2024-12-13T14:16:54Z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0x01010062D44AE15EE50D4EB439D7850828061C</vt:lpwstr>
  </property>
  <property fmtid="{D5CDD505-2E9C-101B-9397-08002B2CF9AE}" pid="3" name="MediaServiceImageTags">
    <vt:lpwstr/>
  </property>
</Properties>
</file>