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5" r:id="rId4"/>
  </p:sldMasterIdLst>
  <p:notesMasterIdLst>
    <p:notesMasterId r:id="rId33"/>
  </p:notesMasterIdLst>
  <p:sldIdLst>
    <p:sldId id="256" r:id="rId5"/>
    <p:sldId id="258" r:id="rId6"/>
    <p:sldId id="257" r:id="rId7"/>
    <p:sldId id="259" r:id="rId8"/>
    <p:sldId id="260" r:id="rId9"/>
    <p:sldId id="281" r:id="rId10"/>
    <p:sldId id="275" r:id="rId11"/>
    <p:sldId id="261" r:id="rId12"/>
    <p:sldId id="266" r:id="rId13"/>
    <p:sldId id="280" r:id="rId14"/>
    <p:sldId id="279" r:id="rId15"/>
    <p:sldId id="276" r:id="rId16"/>
    <p:sldId id="262" r:id="rId17"/>
    <p:sldId id="263" r:id="rId18"/>
    <p:sldId id="264" r:id="rId19"/>
    <p:sldId id="267" r:id="rId20"/>
    <p:sldId id="271" r:id="rId21"/>
    <p:sldId id="265" r:id="rId22"/>
    <p:sldId id="270" r:id="rId23"/>
    <p:sldId id="273" r:id="rId24"/>
    <p:sldId id="272" r:id="rId25"/>
    <p:sldId id="268" r:id="rId26"/>
    <p:sldId id="282" r:id="rId27"/>
    <p:sldId id="274" r:id="rId28"/>
    <p:sldId id="283" r:id="rId29"/>
    <p:sldId id="269" r:id="rId30"/>
    <p:sldId id="277" r:id="rId31"/>
    <p:sldId id="291"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4"/>
    <p:restoredTop sz="92558" autoAdjust="0"/>
  </p:normalViewPr>
  <p:slideViewPr>
    <p:cSldViewPr snapToGrid="0" snapToObjects="1">
      <p:cViewPr varScale="1">
        <p:scale>
          <a:sx n="104" d="100"/>
          <a:sy n="104" d="100"/>
        </p:scale>
        <p:origin x="114"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E224BB-6EDD-49AD-AC47-ADE54AAD8622}" type="doc">
      <dgm:prSet loTypeId="urn:microsoft.com/office/officeart/2005/8/layout/default" loCatId="list" qsTypeId="urn:microsoft.com/office/officeart/2005/8/quickstyle/simple4" qsCatId="simple" csTypeId="urn:microsoft.com/office/officeart/2005/8/colors/colorful1" csCatId="colorful" phldr="1"/>
      <dgm:spPr/>
      <dgm:t>
        <a:bodyPr/>
        <a:lstStyle/>
        <a:p>
          <a:endParaRPr lang="en-US"/>
        </a:p>
      </dgm:t>
    </dgm:pt>
    <dgm:pt modelId="{7A9D1995-3C0C-4C8F-B1EE-86C34868A802}">
      <dgm:prSet/>
      <dgm:spPr/>
      <dgm:t>
        <a:bodyPr/>
        <a:lstStyle/>
        <a:p>
          <a:r>
            <a:rPr lang="en-US" dirty="0">
              <a:solidFill>
                <a:schemeClr val="bg1"/>
              </a:solidFill>
            </a:rPr>
            <a:t>Diabetes / Hypertension</a:t>
          </a:r>
        </a:p>
      </dgm:t>
    </dgm:pt>
    <dgm:pt modelId="{B48AD23B-0BAF-4391-AE33-EF520FBD3C95}" type="parTrans" cxnId="{2DB86E3C-2B1C-4841-841B-601068347973}">
      <dgm:prSet/>
      <dgm:spPr/>
      <dgm:t>
        <a:bodyPr/>
        <a:lstStyle/>
        <a:p>
          <a:endParaRPr lang="en-US"/>
        </a:p>
      </dgm:t>
    </dgm:pt>
    <dgm:pt modelId="{6FFE95D6-CC16-4DC4-A877-7453E386C4E1}" type="sibTrans" cxnId="{2DB86E3C-2B1C-4841-841B-601068347973}">
      <dgm:prSet/>
      <dgm:spPr/>
      <dgm:t>
        <a:bodyPr/>
        <a:lstStyle/>
        <a:p>
          <a:endParaRPr lang="en-US"/>
        </a:p>
      </dgm:t>
    </dgm:pt>
    <dgm:pt modelId="{EF87B719-FE4F-40D6-8B9E-FC04985CD95D}">
      <dgm:prSet/>
      <dgm:spPr>
        <a:solidFill>
          <a:schemeClr val="accent4">
            <a:lumMod val="75000"/>
          </a:schemeClr>
        </a:solidFill>
      </dgm:spPr>
      <dgm:t>
        <a:bodyPr/>
        <a:lstStyle/>
        <a:p>
          <a:r>
            <a:rPr lang="en-US" dirty="0">
              <a:solidFill>
                <a:schemeClr val="bg1"/>
              </a:solidFill>
            </a:rPr>
            <a:t>Infectious diseases</a:t>
          </a:r>
        </a:p>
      </dgm:t>
    </dgm:pt>
    <dgm:pt modelId="{76052FD5-2841-4A49-BA9E-D7D7C56E3F20}" type="parTrans" cxnId="{F96C9380-7005-4354-8837-140BD089BED5}">
      <dgm:prSet/>
      <dgm:spPr/>
      <dgm:t>
        <a:bodyPr/>
        <a:lstStyle/>
        <a:p>
          <a:endParaRPr lang="en-US"/>
        </a:p>
      </dgm:t>
    </dgm:pt>
    <dgm:pt modelId="{89448BB0-833C-4B3A-84ED-188AA4D98A8E}" type="sibTrans" cxnId="{F96C9380-7005-4354-8837-140BD089BED5}">
      <dgm:prSet/>
      <dgm:spPr/>
      <dgm:t>
        <a:bodyPr/>
        <a:lstStyle/>
        <a:p>
          <a:endParaRPr lang="en-US"/>
        </a:p>
      </dgm:t>
    </dgm:pt>
    <dgm:pt modelId="{096C71B1-3A25-4A90-8522-621EDCB82E4D}">
      <dgm:prSet/>
      <dgm:spPr>
        <a:solidFill>
          <a:schemeClr val="accent2">
            <a:lumMod val="50000"/>
          </a:schemeClr>
        </a:solidFill>
      </dgm:spPr>
      <dgm:t>
        <a:bodyPr/>
        <a:lstStyle/>
        <a:p>
          <a:r>
            <a:rPr lang="en-US" dirty="0">
              <a:solidFill>
                <a:schemeClr val="bg1"/>
              </a:solidFill>
            </a:rPr>
            <a:t>Pesticide poisoning</a:t>
          </a:r>
        </a:p>
      </dgm:t>
    </dgm:pt>
    <dgm:pt modelId="{5B0AC3BF-4833-4D3A-B110-FD3F89A4CF14}" type="parTrans" cxnId="{53B98945-4DBB-4609-AEFF-C724203FD3E0}">
      <dgm:prSet/>
      <dgm:spPr/>
      <dgm:t>
        <a:bodyPr/>
        <a:lstStyle/>
        <a:p>
          <a:endParaRPr lang="en-US"/>
        </a:p>
      </dgm:t>
    </dgm:pt>
    <dgm:pt modelId="{958C2573-4DD0-47DF-A20C-151ABD6061BF}" type="sibTrans" cxnId="{53B98945-4DBB-4609-AEFF-C724203FD3E0}">
      <dgm:prSet/>
      <dgm:spPr/>
      <dgm:t>
        <a:bodyPr/>
        <a:lstStyle/>
        <a:p>
          <a:endParaRPr lang="en-US"/>
        </a:p>
      </dgm:t>
    </dgm:pt>
    <dgm:pt modelId="{C55C5B6C-B002-4F7A-B8FB-55DE2746C452}">
      <dgm:prSet/>
      <dgm:spPr/>
      <dgm:t>
        <a:bodyPr/>
        <a:lstStyle/>
        <a:p>
          <a:r>
            <a:rPr lang="en-US" dirty="0">
              <a:solidFill>
                <a:schemeClr val="bg1"/>
              </a:solidFill>
            </a:rPr>
            <a:t>Musculoskeletal injuries </a:t>
          </a:r>
        </a:p>
      </dgm:t>
    </dgm:pt>
    <dgm:pt modelId="{D7F8F2C4-41D7-46E3-BCC1-AA814217D6E4}" type="parTrans" cxnId="{329F6BDF-1CD4-400B-899A-C07D0A05B8E8}">
      <dgm:prSet/>
      <dgm:spPr/>
      <dgm:t>
        <a:bodyPr/>
        <a:lstStyle/>
        <a:p>
          <a:endParaRPr lang="en-US"/>
        </a:p>
      </dgm:t>
    </dgm:pt>
    <dgm:pt modelId="{BB2D8CD2-A616-4DA2-BD5D-AC238A6C999E}" type="sibTrans" cxnId="{329F6BDF-1CD4-400B-899A-C07D0A05B8E8}">
      <dgm:prSet/>
      <dgm:spPr/>
      <dgm:t>
        <a:bodyPr/>
        <a:lstStyle/>
        <a:p>
          <a:endParaRPr lang="en-US"/>
        </a:p>
      </dgm:t>
    </dgm:pt>
    <dgm:pt modelId="{63F6F476-6BE3-4B24-BADB-598542B18939}">
      <dgm:prSet/>
      <dgm:spPr/>
      <dgm:t>
        <a:bodyPr/>
        <a:lstStyle/>
        <a:p>
          <a:r>
            <a:rPr lang="en-US" dirty="0">
              <a:solidFill>
                <a:schemeClr val="bg1"/>
              </a:solidFill>
            </a:rPr>
            <a:t>Extreme temperatures </a:t>
          </a:r>
        </a:p>
      </dgm:t>
    </dgm:pt>
    <dgm:pt modelId="{F989A10F-0000-46CE-8E72-21DD6AC999A3}" type="parTrans" cxnId="{1607E163-6B83-49FC-97DE-B74D5ACDEC31}">
      <dgm:prSet/>
      <dgm:spPr/>
      <dgm:t>
        <a:bodyPr/>
        <a:lstStyle/>
        <a:p>
          <a:endParaRPr lang="en-US"/>
        </a:p>
      </dgm:t>
    </dgm:pt>
    <dgm:pt modelId="{82B6D1E7-85F9-450A-AD68-FF08367BFFC1}" type="sibTrans" cxnId="{1607E163-6B83-49FC-97DE-B74D5ACDEC31}">
      <dgm:prSet/>
      <dgm:spPr/>
      <dgm:t>
        <a:bodyPr/>
        <a:lstStyle/>
        <a:p>
          <a:endParaRPr lang="en-US"/>
        </a:p>
      </dgm:t>
    </dgm:pt>
    <dgm:pt modelId="{B63CC9A2-F896-42CF-B9F4-9004A4B08D13}">
      <dgm:prSet/>
      <dgm:spPr/>
      <dgm:t>
        <a:bodyPr/>
        <a:lstStyle/>
        <a:p>
          <a:r>
            <a:rPr lang="en-US" dirty="0">
              <a:solidFill>
                <a:schemeClr val="bg1"/>
              </a:solidFill>
            </a:rPr>
            <a:t>Crop-specific sources of risk – green tobacco sickness </a:t>
          </a:r>
        </a:p>
      </dgm:t>
    </dgm:pt>
    <dgm:pt modelId="{AD287F32-A650-44A2-871E-2F9EEB928333}" type="parTrans" cxnId="{73B646DB-B112-4214-9CB5-9C48C77AF70E}">
      <dgm:prSet/>
      <dgm:spPr/>
      <dgm:t>
        <a:bodyPr/>
        <a:lstStyle/>
        <a:p>
          <a:endParaRPr lang="en-US"/>
        </a:p>
      </dgm:t>
    </dgm:pt>
    <dgm:pt modelId="{80D500F1-8800-4321-9E23-4E2E5360AB78}" type="sibTrans" cxnId="{73B646DB-B112-4214-9CB5-9C48C77AF70E}">
      <dgm:prSet/>
      <dgm:spPr/>
      <dgm:t>
        <a:bodyPr/>
        <a:lstStyle/>
        <a:p>
          <a:endParaRPr lang="en-US"/>
        </a:p>
      </dgm:t>
    </dgm:pt>
    <dgm:pt modelId="{5E637F79-F039-48E4-BD75-CC5E020B73D7}">
      <dgm:prSet/>
      <dgm:spPr>
        <a:solidFill>
          <a:schemeClr val="accent4">
            <a:lumMod val="75000"/>
          </a:schemeClr>
        </a:solidFill>
      </dgm:spPr>
      <dgm:t>
        <a:bodyPr/>
        <a:lstStyle/>
        <a:p>
          <a:r>
            <a:rPr lang="en-US" dirty="0">
              <a:solidFill>
                <a:schemeClr val="bg1"/>
              </a:solidFill>
            </a:rPr>
            <a:t>Limited access to transport, health services, time off work </a:t>
          </a:r>
        </a:p>
      </dgm:t>
    </dgm:pt>
    <dgm:pt modelId="{553DD81F-9530-4A6A-8E93-C454F829A571}" type="parTrans" cxnId="{8033695E-5FFB-40A1-A49B-F27E3CE73AC2}">
      <dgm:prSet/>
      <dgm:spPr/>
      <dgm:t>
        <a:bodyPr/>
        <a:lstStyle/>
        <a:p>
          <a:endParaRPr lang="en-US"/>
        </a:p>
      </dgm:t>
    </dgm:pt>
    <dgm:pt modelId="{426AC431-2A1D-4E4A-9CF9-F4D33CE7D340}" type="sibTrans" cxnId="{8033695E-5FFB-40A1-A49B-F27E3CE73AC2}">
      <dgm:prSet/>
      <dgm:spPr/>
      <dgm:t>
        <a:bodyPr/>
        <a:lstStyle/>
        <a:p>
          <a:endParaRPr lang="en-US"/>
        </a:p>
      </dgm:t>
    </dgm:pt>
    <dgm:pt modelId="{D08755F8-4EE8-4A6D-843C-A0A90FB51297}">
      <dgm:prSet/>
      <dgm:spPr>
        <a:solidFill>
          <a:schemeClr val="accent2">
            <a:lumMod val="50000"/>
          </a:schemeClr>
        </a:solidFill>
      </dgm:spPr>
      <dgm:t>
        <a:bodyPr/>
        <a:lstStyle/>
        <a:p>
          <a:r>
            <a:rPr lang="en-US" dirty="0">
              <a:solidFill>
                <a:schemeClr val="bg1"/>
              </a:solidFill>
            </a:rPr>
            <a:t>Hazardous housing, lack of access to clean water, handwashing stations, etc.</a:t>
          </a:r>
        </a:p>
      </dgm:t>
    </dgm:pt>
    <dgm:pt modelId="{33BFB479-CCE6-4F70-9F9C-5EEAE7A30621}" type="parTrans" cxnId="{0A09CDE3-3C6B-491A-BEE9-624D3230384B}">
      <dgm:prSet/>
      <dgm:spPr/>
      <dgm:t>
        <a:bodyPr/>
        <a:lstStyle/>
        <a:p>
          <a:endParaRPr lang="en-US"/>
        </a:p>
      </dgm:t>
    </dgm:pt>
    <dgm:pt modelId="{E77384F5-9B9A-4213-98EC-2DD4F1A0A24D}" type="sibTrans" cxnId="{0A09CDE3-3C6B-491A-BEE9-624D3230384B}">
      <dgm:prSet/>
      <dgm:spPr/>
      <dgm:t>
        <a:bodyPr/>
        <a:lstStyle/>
        <a:p>
          <a:endParaRPr lang="en-US"/>
        </a:p>
      </dgm:t>
    </dgm:pt>
    <dgm:pt modelId="{FFAA1DCA-3957-42C1-A642-5F13955C0BB8}">
      <dgm:prSet/>
      <dgm:spPr/>
      <dgm:t>
        <a:bodyPr/>
        <a:lstStyle/>
        <a:p>
          <a:r>
            <a:rPr lang="en-US" dirty="0">
              <a:solidFill>
                <a:schemeClr val="bg1"/>
              </a:solidFill>
            </a:rPr>
            <a:t>In some places, not much has changed since 1945</a:t>
          </a:r>
        </a:p>
      </dgm:t>
    </dgm:pt>
    <dgm:pt modelId="{E6FAE80D-57FB-4A45-8499-4B0717271157}" type="parTrans" cxnId="{DB491EF3-E3BB-4430-8452-D60A8DDD3013}">
      <dgm:prSet/>
      <dgm:spPr/>
      <dgm:t>
        <a:bodyPr/>
        <a:lstStyle/>
        <a:p>
          <a:endParaRPr lang="en-US"/>
        </a:p>
      </dgm:t>
    </dgm:pt>
    <dgm:pt modelId="{E274B3A8-CCBD-4C20-A140-BD40FE18BFF2}" type="sibTrans" cxnId="{DB491EF3-E3BB-4430-8452-D60A8DDD3013}">
      <dgm:prSet/>
      <dgm:spPr/>
      <dgm:t>
        <a:bodyPr/>
        <a:lstStyle/>
        <a:p>
          <a:endParaRPr lang="en-US"/>
        </a:p>
      </dgm:t>
    </dgm:pt>
    <dgm:pt modelId="{7C1C2E4D-BC5A-4663-97AF-370E0AA25D9F}" type="pres">
      <dgm:prSet presAssocID="{4DE224BB-6EDD-49AD-AC47-ADE54AAD8622}" presName="diagram" presStyleCnt="0">
        <dgm:presLayoutVars>
          <dgm:dir/>
          <dgm:resizeHandles val="exact"/>
        </dgm:presLayoutVars>
      </dgm:prSet>
      <dgm:spPr/>
      <dgm:t>
        <a:bodyPr/>
        <a:lstStyle/>
        <a:p>
          <a:endParaRPr lang="en-US"/>
        </a:p>
      </dgm:t>
    </dgm:pt>
    <dgm:pt modelId="{088C8970-A89B-4F3A-8EEA-6CA7F3837646}" type="pres">
      <dgm:prSet presAssocID="{7A9D1995-3C0C-4C8F-B1EE-86C34868A802}" presName="node" presStyleLbl="node1" presStyleIdx="0" presStyleCnt="9">
        <dgm:presLayoutVars>
          <dgm:bulletEnabled val="1"/>
        </dgm:presLayoutVars>
      </dgm:prSet>
      <dgm:spPr/>
      <dgm:t>
        <a:bodyPr/>
        <a:lstStyle/>
        <a:p>
          <a:endParaRPr lang="en-US"/>
        </a:p>
      </dgm:t>
    </dgm:pt>
    <dgm:pt modelId="{9ADC9D9D-55E9-4149-8A99-5672545589E2}" type="pres">
      <dgm:prSet presAssocID="{6FFE95D6-CC16-4DC4-A877-7453E386C4E1}" presName="sibTrans" presStyleCnt="0"/>
      <dgm:spPr/>
    </dgm:pt>
    <dgm:pt modelId="{C39FB030-0868-44A0-BCEA-CB12987A08B5}" type="pres">
      <dgm:prSet presAssocID="{EF87B719-FE4F-40D6-8B9E-FC04985CD95D}" presName="node" presStyleLbl="node1" presStyleIdx="1" presStyleCnt="9" custLinFactNeighborX="425" custLinFactNeighborY="-90">
        <dgm:presLayoutVars>
          <dgm:bulletEnabled val="1"/>
        </dgm:presLayoutVars>
      </dgm:prSet>
      <dgm:spPr/>
      <dgm:t>
        <a:bodyPr/>
        <a:lstStyle/>
        <a:p>
          <a:endParaRPr lang="en-US"/>
        </a:p>
      </dgm:t>
    </dgm:pt>
    <dgm:pt modelId="{DB77427C-AF32-4526-8F3D-14BAB737946B}" type="pres">
      <dgm:prSet presAssocID="{89448BB0-833C-4B3A-84ED-188AA4D98A8E}" presName="sibTrans" presStyleCnt="0"/>
      <dgm:spPr/>
    </dgm:pt>
    <dgm:pt modelId="{67407C06-FAC3-44ED-87BE-776BEBDC00B0}" type="pres">
      <dgm:prSet presAssocID="{096C71B1-3A25-4A90-8522-621EDCB82E4D}" presName="node" presStyleLbl="node1" presStyleIdx="2" presStyleCnt="9">
        <dgm:presLayoutVars>
          <dgm:bulletEnabled val="1"/>
        </dgm:presLayoutVars>
      </dgm:prSet>
      <dgm:spPr/>
      <dgm:t>
        <a:bodyPr/>
        <a:lstStyle/>
        <a:p>
          <a:endParaRPr lang="en-US"/>
        </a:p>
      </dgm:t>
    </dgm:pt>
    <dgm:pt modelId="{CB8BC64A-C5EE-4B59-854D-B3ADE70375B0}" type="pres">
      <dgm:prSet presAssocID="{958C2573-4DD0-47DF-A20C-151ABD6061BF}" presName="sibTrans" presStyleCnt="0"/>
      <dgm:spPr/>
    </dgm:pt>
    <dgm:pt modelId="{DD29BFB5-B5D0-4DAD-9957-5CD27160FF41}" type="pres">
      <dgm:prSet presAssocID="{C55C5B6C-B002-4F7A-B8FB-55DE2746C452}" presName="node" presStyleLbl="node1" presStyleIdx="3" presStyleCnt="9">
        <dgm:presLayoutVars>
          <dgm:bulletEnabled val="1"/>
        </dgm:presLayoutVars>
      </dgm:prSet>
      <dgm:spPr/>
      <dgm:t>
        <a:bodyPr/>
        <a:lstStyle/>
        <a:p>
          <a:endParaRPr lang="en-US"/>
        </a:p>
      </dgm:t>
    </dgm:pt>
    <dgm:pt modelId="{DD368995-CCA9-4C3E-9976-8F65BBBB01A9}" type="pres">
      <dgm:prSet presAssocID="{BB2D8CD2-A616-4DA2-BD5D-AC238A6C999E}" presName="sibTrans" presStyleCnt="0"/>
      <dgm:spPr/>
    </dgm:pt>
    <dgm:pt modelId="{817538EC-ACD4-4BCF-9641-3B14B1B6CE2C}" type="pres">
      <dgm:prSet presAssocID="{63F6F476-6BE3-4B24-BADB-598542B18939}" presName="node" presStyleLbl="node1" presStyleIdx="4" presStyleCnt="9">
        <dgm:presLayoutVars>
          <dgm:bulletEnabled val="1"/>
        </dgm:presLayoutVars>
      </dgm:prSet>
      <dgm:spPr/>
      <dgm:t>
        <a:bodyPr/>
        <a:lstStyle/>
        <a:p>
          <a:endParaRPr lang="en-US"/>
        </a:p>
      </dgm:t>
    </dgm:pt>
    <dgm:pt modelId="{3669A265-85DF-4FED-ADE7-5E293FE5658C}" type="pres">
      <dgm:prSet presAssocID="{82B6D1E7-85F9-450A-AD68-FF08367BFFC1}" presName="sibTrans" presStyleCnt="0"/>
      <dgm:spPr/>
    </dgm:pt>
    <dgm:pt modelId="{50EE0F9A-44F1-41E3-905A-F5259B7E3D6A}" type="pres">
      <dgm:prSet presAssocID="{B63CC9A2-F896-42CF-B9F4-9004A4B08D13}" presName="node" presStyleLbl="node1" presStyleIdx="5" presStyleCnt="9">
        <dgm:presLayoutVars>
          <dgm:bulletEnabled val="1"/>
        </dgm:presLayoutVars>
      </dgm:prSet>
      <dgm:spPr/>
      <dgm:t>
        <a:bodyPr/>
        <a:lstStyle/>
        <a:p>
          <a:endParaRPr lang="en-US"/>
        </a:p>
      </dgm:t>
    </dgm:pt>
    <dgm:pt modelId="{E0BD5668-43FD-48BA-8170-3BE73252E7FE}" type="pres">
      <dgm:prSet presAssocID="{80D500F1-8800-4321-9E23-4E2E5360AB78}" presName="sibTrans" presStyleCnt="0"/>
      <dgm:spPr/>
    </dgm:pt>
    <dgm:pt modelId="{69DA70ED-517F-47C8-8AAE-C277D208335B}" type="pres">
      <dgm:prSet presAssocID="{5E637F79-F039-48E4-BD75-CC5E020B73D7}" presName="node" presStyleLbl="node1" presStyleIdx="6" presStyleCnt="9">
        <dgm:presLayoutVars>
          <dgm:bulletEnabled val="1"/>
        </dgm:presLayoutVars>
      </dgm:prSet>
      <dgm:spPr/>
      <dgm:t>
        <a:bodyPr/>
        <a:lstStyle/>
        <a:p>
          <a:endParaRPr lang="en-US"/>
        </a:p>
      </dgm:t>
    </dgm:pt>
    <dgm:pt modelId="{649530FA-0100-4345-B5D5-C4EBD87715CB}" type="pres">
      <dgm:prSet presAssocID="{426AC431-2A1D-4E4A-9CF9-F4D33CE7D340}" presName="sibTrans" presStyleCnt="0"/>
      <dgm:spPr/>
    </dgm:pt>
    <dgm:pt modelId="{5F3D9897-6B22-4F0F-81B2-1466A44E5198}" type="pres">
      <dgm:prSet presAssocID="{D08755F8-4EE8-4A6D-843C-A0A90FB51297}" presName="node" presStyleLbl="node1" presStyleIdx="7" presStyleCnt="9">
        <dgm:presLayoutVars>
          <dgm:bulletEnabled val="1"/>
        </dgm:presLayoutVars>
      </dgm:prSet>
      <dgm:spPr/>
      <dgm:t>
        <a:bodyPr/>
        <a:lstStyle/>
        <a:p>
          <a:endParaRPr lang="en-US"/>
        </a:p>
      </dgm:t>
    </dgm:pt>
    <dgm:pt modelId="{1D401782-26F9-4A53-B568-FD656992B3AA}" type="pres">
      <dgm:prSet presAssocID="{E77384F5-9B9A-4213-98EC-2DD4F1A0A24D}" presName="sibTrans" presStyleCnt="0"/>
      <dgm:spPr/>
    </dgm:pt>
    <dgm:pt modelId="{CCD899AA-D579-450F-AD03-46A706B2E7C7}" type="pres">
      <dgm:prSet presAssocID="{FFAA1DCA-3957-42C1-A642-5F13955C0BB8}" presName="node" presStyleLbl="node1" presStyleIdx="8" presStyleCnt="9">
        <dgm:presLayoutVars>
          <dgm:bulletEnabled val="1"/>
        </dgm:presLayoutVars>
      </dgm:prSet>
      <dgm:spPr/>
      <dgm:t>
        <a:bodyPr/>
        <a:lstStyle/>
        <a:p>
          <a:endParaRPr lang="en-US"/>
        </a:p>
      </dgm:t>
    </dgm:pt>
  </dgm:ptLst>
  <dgm:cxnLst>
    <dgm:cxn modelId="{2DB86E3C-2B1C-4841-841B-601068347973}" srcId="{4DE224BB-6EDD-49AD-AC47-ADE54AAD8622}" destId="{7A9D1995-3C0C-4C8F-B1EE-86C34868A802}" srcOrd="0" destOrd="0" parTransId="{B48AD23B-0BAF-4391-AE33-EF520FBD3C95}" sibTransId="{6FFE95D6-CC16-4DC4-A877-7453E386C4E1}"/>
    <dgm:cxn modelId="{DB491EF3-E3BB-4430-8452-D60A8DDD3013}" srcId="{4DE224BB-6EDD-49AD-AC47-ADE54AAD8622}" destId="{FFAA1DCA-3957-42C1-A642-5F13955C0BB8}" srcOrd="8" destOrd="0" parTransId="{E6FAE80D-57FB-4A45-8499-4B0717271157}" sibTransId="{E274B3A8-CCBD-4C20-A140-BD40FE18BFF2}"/>
    <dgm:cxn modelId="{B3DE0B37-DA8D-4206-869C-732979861180}" type="presOf" srcId="{096C71B1-3A25-4A90-8522-621EDCB82E4D}" destId="{67407C06-FAC3-44ED-87BE-776BEBDC00B0}" srcOrd="0" destOrd="0" presId="urn:microsoft.com/office/officeart/2005/8/layout/default"/>
    <dgm:cxn modelId="{7E9A8AC7-F653-4EFF-8818-70C9C2D0B85D}" type="presOf" srcId="{B63CC9A2-F896-42CF-B9F4-9004A4B08D13}" destId="{50EE0F9A-44F1-41E3-905A-F5259B7E3D6A}" srcOrd="0" destOrd="0" presId="urn:microsoft.com/office/officeart/2005/8/layout/default"/>
    <dgm:cxn modelId="{B63A8B48-2C1D-46CD-99DB-3B8ED5373785}" type="presOf" srcId="{D08755F8-4EE8-4A6D-843C-A0A90FB51297}" destId="{5F3D9897-6B22-4F0F-81B2-1466A44E5198}" srcOrd="0" destOrd="0" presId="urn:microsoft.com/office/officeart/2005/8/layout/default"/>
    <dgm:cxn modelId="{E9CCFC83-B828-465A-A690-6C50A1DB4E95}" type="presOf" srcId="{7A9D1995-3C0C-4C8F-B1EE-86C34868A802}" destId="{088C8970-A89B-4F3A-8EEA-6CA7F3837646}" srcOrd="0" destOrd="0" presId="urn:microsoft.com/office/officeart/2005/8/layout/default"/>
    <dgm:cxn modelId="{0BD4782A-E207-438F-B534-AE9FF7EA758B}" type="presOf" srcId="{5E637F79-F039-48E4-BD75-CC5E020B73D7}" destId="{69DA70ED-517F-47C8-8AAE-C277D208335B}" srcOrd="0" destOrd="0" presId="urn:microsoft.com/office/officeart/2005/8/layout/default"/>
    <dgm:cxn modelId="{05969DE6-7451-4060-8A85-1FEC0FA3D375}" type="presOf" srcId="{4DE224BB-6EDD-49AD-AC47-ADE54AAD8622}" destId="{7C1C2E4D-BC5A-4663-97AF-370E0AA25D9F}" srcOrd="0" destOrd="0" presId="urn:microsoft.com/office/officeart/2005/8/layout/default"/>
    <dgm:cxn modelId="{329F6BDF-1CD4-400B-899A-C07D0A05B8E8}" srcId="{4DE224BB-6EDD-49AD-AC47-ADE54AAD8622}" destId="{C55C5B6C-B002-4F7A-B8FB-55DE2746C452}" srcOrd="3" destOrd="0" parTransId="{D7F8F2C4-41D7-46E3-BCC1-AA814217D6E4}" sibTransId="{BB2D8CD2-A616-4DA2-BD5D-AC238A6C999E}"/>
    <dgm:cxn modelId="{2071E705-177B-47C2-BD41-F7A41E30DA72}" type="presOf" srcId="{FFAA1DCA-3957-42C1-A642-5F13955C0BB8}" destId="{CCD899AA-D579-450F-AD03-46A706B2E7C7}" srcOrd="0" destOrd="0" presId="urn:microsoft.com/office/officeart/2005/8/layout/default"/>
    <dgm:cxn modelId="{F96C9380-7005-4354-8837-140BD089BED5}" srcId="{4DE224BB-6EDD-49AD-AC47-ADE54AAD8622}" destId="{EF87B719-FE4F-40D6-8B9E-FC04985CD95D}" srcOrd="1" destOrd="0" parTransId="{76052FD5-2841-4A49-BA9E-D7D7C56E3F20}" sibTransId="{89448BB0-833C-4B3A-84ED-188AA4D98A8E}"/>
    <dgm:cxn modelId="{1607E163-6B83-49FC-97DE-B74D5ACDEC31}" srcId="{4DE224BB-6EDD-49AD-AC47-ADE54AAD8622}" destId="{63F6F476-6BE3-4B24-BADB-598542B18939}" srcOrd="4" destOrd="0" parTransId="{F989A10F-0000-46CE-8E72-21DD6AC999A3}" sibTransId="{82B6D1E7-85F9-450A-AD68-FF08367BFFC1}"/>
    <dgm:cxn modelId="{53B98945-4DBB-4609-AEFF-C724203FD3E0}" srcId="{4DE224BB-6EDD-49AD-AC47-ADE54AAD8622}" destId="{096C71B1-3A25-4A90-8522-621EDCB82E4D}" srcOrd="2" destOrd="0" parTransId="{5B0AC3BF-4833-4D3A-B110-FD3F89A4CF14}" sibTransId="{958C2573-4DD0-47DF-A20C-151ABD6061BF}"/>
    <dgm:cxn modelId="{0A09CDE3-3C6B-491A-BEE9-624D3230384B}" srcId="{4DE224BB-6EDD-49AD-AC47-ADE54AAD8622}" destId="{D08755F8-4EE8-4A6D-843C-A0A90FB51297}" srcOrd="7" destOrd="0" parTransId="{33BFB479-CCE6-4F70-9F9C-5EEAE7A30621}" sibTransId="{E77384F5-9B9A-4213-98EC-2DD4F1A0A24D}"/>
    <dgm:cxn modelId="{8033695E-5FFB-40A1-A49B-F27E3CE73AC2}" srcId="{4DE224BB-6EDD-49AD-AC47-ADE54AAD8622}" destId="{5E637F79-F039-48E4-BD75-CC5E020B73D7}" srcOrd="6" destOrd="0" parTransId="{553DD81F-9530-4A6A-8E93-C454F829A571}" sibTransId="{426AC431-2A1D-4E4A-9CF9-F4D33CE7D340}"/>
    <dgm:cxn modelId="{46067AC7-E2C9-44B8-964C-041AD4F7F0E6}" type="presOf" srcId="{63F6F476-6BE3-4B24-BADB-598542B18939}" destId="{817538EC-ACD4-4BCF-9641-3B14B1B6CE2C}" srcOrd="0" destOrd="0" presId="urn:microsoft.com/office/officeart/2005/8/layout/default"/>
    <dgm:cxn modelId="{8308E79D-9668-427B-AFB1-6028EE5A6DD6}" type="presOf" srcId="{C55C5B6C-B002-4F7A-B8FB-55DE2746C452}" destId="{DD29BFB5-B5D0-4DAD-9957-5CD27160FF41}" srcOrd="0" destOrd="0" presId="urn:microsoft.com/office/officeart/2005/8/layout/default"/>
    <dgm:cxn modelId="{73B646DB-B112-4214-9CB5-9C48C77AF70E}" srcId="{4DE224BB-6EDD-49AD-AC47-ADE54AAD8622}" destId="{B63CC9A2-F896-42CF-B9F4-9004A4B08D13}" srcOrd="5" destOrd="0" parTransId="{AD287F32-A650-44A2-871E-2F9EEB928333}" sibTransId="{80D500F1-8800-4321-9E23-4E2E5360AB78}"/>
    <dgm:cxn modelId="{B6317DB1-A004-449B-B640-BE8D8B4028DB}" type="presOf" srcId="{EF87B719-FE4F-40D6-8B9E-FC04985CD95D}" destId="{C39FB030-0868-44A0-BCEA-CB12987A08B5}" srcOrd="0" destOrd="0" presId="urn:microsoft.com/office/officeart/2005/8/layout/default"/>
    <dgm:cxn modelId="{85C1BB35-4D2A-4E5E-AE56-84273458A0C8}" type="presParOf" srcId="{7C1C2E4D-BC5A-4663-97AF-370E0AA25D9F}" destId="{088C8970-A89B-4F3A-8EEA-6CA7F3837646}" srcOrd="0" destOrd="0" presId="urn:microsoft.com/office/officeart/2005/8/layout/default"/>
    <dgm:cxn modelId="{CC6CEB41-881F-41A6-A47E-C373C170C612}" type="presParOf" srcId="{7C1C2E4D-BC5A-4663-97AF-370E0AA25D9F}" destId="{9ADC9D9D-55E9-4149-8A99-5672545589E2}" srcOrd="1" destOrd="0" presId="urn:microsoft.com/office/officeart/2005/8/layout/default"/>
    <dgm:cxn modelId="{F6C53272-09C9-4725-93D4-364720B8D98C}" type="presParOf" srcId="{7C1C2E4D-BC5A-4663-97AF-370E0AA25D9F}" destId="{C39FB030-0868-44A0-BCEA-CB12987A08B5}" srcOrd="2" destOrd="0" presId="urn:microsoft.com/office/officeart/2005/8/layout/default"/>
    <dgm:cxn modelId="{BC2D7B71-F446-4BCF-97B7-5BF41148BB94}" type="presParOf" srcId="{7C1C2E4D-BC5A-4663-97AF-370E0AA25D9F}" destId="{DB77427C-AF32-4526-8F3D-14BAB737946B}" srcOrd="3" destOrd="0" presId="urn:microsoft.com/office/officeart/2005/8/layout/default"/>
    <dgm:cxn modelId="{90747895-891C-4709-91CE-D926FEE96A6A}" type="presParOf" srcId="{7C1C2E4D-BC5A-4663-97AF-370E0AA25D9F}" destId="{67407C06-FAC3-44ED-87BE-776BEBDC00B0}" srcOrd="4" destOrd="0" presId="urn:microsoft.com/office/officeart/2005/8/layout/default"/>
    <dgm:cxn modelId="{EE248638-BD94-4B53-8F40-46F33D58794F}" type="presParOf" srcId="{7C1C2E4D-BC5A-4663-97AF-370E0AA25D9F}" destId="{CB8BC64A-C5EE-4B59-854D-B3ADE70375B0}" srcOrd="5" destOrd="0" presId="urn:microsoft.com/office/officeart/2005/8/layout/default"/>
    <dgm:cxn modelId="{82CD9DBC-E813-4BF2-843B-FE415880FA44}" type="presParOf" srcId="{7C1C2E4D-BC5A-4663-97AF-370E0AA25D9F}" destId="{DD29BFB5-B5D0-4DAD-9957-5CD27160FF41}" srcOrd="6" destOrd="0" presId="urn:microsoft.com/office/officeart/2005/8/layout/default"/>
    <dgm:cxn modelId="{AA762652-688A-4ECD-A523-10DDAB6FFB0D}" type="presParOf" srcId="{7C1C2E4D-BC5A-4663-97AF-370E0AA25D9F}" destId="{DD368995-CCA9-4C3E-9976-8F65BBBB01A9}" srcOrd="7" destOrd="0" presId="urn:microsoft.com/office/officeart/2005/8/layout/default"/>
    <dgm:cxn modelId="{43FF8A62-9C50-411A-A232-62F2D41B27F0}" type="presParOf" srcId="{7C1C2E4D-BC5A-4663-97AF-370E0AA25D9F}" destId="{817538EC-ACD4-4BCF-9641-3B14B1B6CE2C}" srcOrd="8" destOrd="0" presId="urn:microsoft.com/office/officeart/2005/8/layout/default"/>
    <dgm:cxn modelId="{5401EE69-AEDD-41DF-82F3-FB4D0009EBA1}" type="presParOf" srcId="{7C1C2E4D-BC5A-4663-97AF-370E0AA25D9F}" destId="{3669A265-85DF-4FED-ADE7-5E293FE5658C}" srcOrd="9" destOrd="0" presId="urn:microsoft.com/office/officeart/2005/8/layout/default"/>
    <dgm:cxn modelId="{25C90902-7FFC-45F1-B5BD-D0CADB998CB4}" type="presParOf" srcId="{7C1C2E4D-BC5A-4663-97AF-370E0AA25D9F}" destId="{50EE0F9A-44F1-41E3-905A-F5259B7E3D6A}" srcOrd="10" destOrd="0" presId="urn:microsoft.com/office/officeart/2005/8/layout/default"/>
    <dgm:cxn modelId="{A9F5E4D0-3B8D-4EAB-8026-0AA1A9E30DF2}" type="presParOf" srcId="{7C1C2E4D-BC5A-4663-97AF-370E0AA25D9F}" destId="{E0BD5668-43FD-48BA-8170-3BE73252E7FE}" srcOrd="11" destOrd="0" presId="urn:microsoft.com/office/officeart/2005/8/layout/default"/>
    <dgm:cxn modelId="{E1E40FAE-6440-4CE8-AEE2-06B67C8B5A49}" type="presParOf" srcId="{7C1C2E4D-BC5A-4663-97AF-370E0AA25D9F}" destId="{69DA70ED-517F-47C8-8AAE-C277D208335B}" srcOrd="12" destOrd="0" presId="urn:microsoft.com/office/officeart/2005/8/layout/default"/>
    <dgm:cxn modelId="{4D9E3117-1AAE-4BB9-B0ED-F07B1ECE2F13}" type="presParOf" srcId="{7C1C2E4D-BC5A-4663-97AF-370E0AA25D9F}" destId="{649530FA-0100-4345-B5D5-C4EBD87715CB}" srcOrd="13" destOrd="0" presId="urn:microsoft.com/office/officeart/2005/8/layout/default"/>
    <dgm:cxn modelId="{88EE8DC9-7281-47ED-9B76-FB7665D301E2}" type="presParOf" srcId="{7C1C2E4D-BC5A-4663-97AF-370E0AA25D9F}" destId="{5F3D9897-6B22-4F0F-81B2-1466A44E5198}" srcOrd="14" destOrd="0" presId="urn:microsoft.com/office/officeart/2005/8/layout/default"/>
    <dgm:cxn modelId="{0D75DAD8-0B3D-41C1-BF47-D1830759A4D5}" type="presParOf" srcId="{7C1C2E4D-BC5A-4663-97AF-370E0AA25D9F}" destId="{1D401782-26F9-4A53-B568-FD656992B3AA}" srcOrd="15" destOrd="0" presId="urn:microsoft.com/office/officeart/2005/8/layout/default"/>
    <dgm:cxn modelId="{6673E5A8-DF26-4F77-B317-031AE01852F7}" type="presParOf" srcId="{7C1C2E4D-BC5A-4663-97AF-370E0AA25D9F}" destId="{CCD899AA-D579-450F-AD03-46A706B2E7C7}"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8C8970-A89B-4F3A-8EEA-6CA7F3837646}">
      <dsp:nvSpPr>
        <dsp:cNvPr id="0" name=""/>
        <dsp:cNvSpPr/>
      </dsp:nvSpPr>
      <dsp:spPr>
        <a:xfrm>
          <a:off x="582645" y="1178"/>
          <a:ext cx="2174490" cy="1304694"/>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bg1"/>
              </a:solidFill>
            </a:rPr>
            <a:t>Diabetes / Hypertension</a:t>
          </a:r>
        </a:p>
      </dsp:txBody>
      <dsp:txXfrm>
        <a:off x="582645" y="1178"/>
        <a:ext cx="2174490" cy="1304694"/>
      </dsp:txXfrm>
    </dsp:sp>
    <dsp:sp modelId="{C39FB030-0868-44A0-BCEA-CB12987A08B5}">
      <dsp:nvSpPr>
        <dsp:cNvPr id="0" name=""/>
        <dsp:cNvSpPr/>
      </dsp:nvSpPr>
      <dsp:spPr>
        <a:xfrm>
          <a:off x="2983826" y="4"/>
          <a:ext cx="2174490" cy="1304694"/>
        </a:xfrm>
        <a:prstGeom prst="rect">
          <a:avLst/>
        </a:prstGeom>
        <a:solidFill>
          <a:schemeClr val="accent4">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bg1"/>
              </a:solidFill>
            </a:rPr>
            <a:t>Infectious diseases</a:t>
          </a:r>
        </a:p>
      </dsp:txBody>
      <dsp:txXfrm>
        <a:off x="2983826" y="4"/>
        <a:ext cx="2174490" cy="1304694"/>
      </dsp:txXfrm>
    </dsp:sp>
    <dsp:sp modelId="{67407C06-FAC3-44ED-87BE-776BEBDC00B0}">
      <dsp:nvSpPr>
        <dsp:cNvPr id="0" name=""/>
        <dsp:cNvSpPr/>
      </dsp:nvSpPr>
      <dsp:spPr>
        <a:xfrm>
          <a:off x="5366524" y="1178"/>
          <a:ext cx="2174490" cy="1304694"/>
        </a:xfrm>
        <a:prstGeom prst="rect">
          <a:avLst/>
        </a:prstGeom>
        <a:solidFill>
          <a:schemeClr val="accent2">
            <a:lumMod val="5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bg1"/>
              </a:solidFill>
            </a:rPr>
            <a:t>Pesticide poisoning</a:t>
          </a:r>
        </a:p>
      </dsp:txBody>
      <dsp:txXfrm>
        <a:off x="5366524" y="1178"/>
        <a:ext cx="2174490" cy="1304694"/>
      </dsp:txXfrm>
    </dsp:sp>
    <dsp:sp modelId="{DD29BFB5-B5D0-4DAD-9957-5CD27160FF41}">
      <dsp:nvSpPr>
        <dsp:cNvPr id="0" name=""/>
        <dsp:cNvSpPr/>
      </dsp:nvSpPr>
      <dsp:spPr>
        <a:xfrm>
          <a:off x="7758464" y="1178"/>
          <a:ext cx="2174490" cy="1304694"/>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bg1"/>
              </a:solidFill>
            </a:rPr>
            <a:t>Musculoskeletal injuries </a:t>
          </a:r>
        </a:p>
      </dsp:txBody>
      <dsp:txXfrm>
        <a:off x="7758464" y="1178"/>
        <a:ext cx="2174490" cy="1304694"/>
      </dsp:txXfrm>
    </dsp:sp>
    <dsp:sp modelId="{817538EC-ACD4-4BCF-9641-3B14B1B6CE2C}">
      <dsp:nvSpPr>
        <dsp:cNvPr id="0" name=""/>
        <dsp:cNvSpPr/>
      </dsp:nvSpPr>
      <dsp:spPr>
        <a:xfrm>
          <a:off x="582645" y="1523321"/>
          <a:ext cx="2174490" cy="1304694"/>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bg1"/>
              </a:solidFill>
            </a:rPr>
            <a:t>Extreme temperatures </a:t>
          </a:r>
        </a:p>
      </dsp:txBody>
      <dsp:txXfrm>
        <a:off x="582645" y="1523321"/>
        <a:ext cx="2174490" cy="1304694"/>
      </dsp:txXfrm>
    </dsp:sp>
    <dsp:sp modelId="{50EE0F9A-44F1-41E3-905A-F5259B7E3D6A}">
      <dsp:nvSpPr>
        <dsp:cNvPr id="0" name=""/>
        <dsp:cNvSpPr/>
      </dsp:nvSpPr>
      <dsp:spPr>
        <a:xfrm>
          <a:off x="2974584" y="1523321"/>
          <a:ext cx="2174490" cy="1304694"/>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bg1"/>
              </a:solidFill>
            </a:rPr>
            <a:t>Crop-specific sources of risk – green tobacco sickness </a:t>
          </a:r>
        </a:p>
      </dsp:txBody>
      <dsp:txXfrm>
        <a:off x="2974584" y="1523321"/>
        <a:ext cx="2174490" cy="1304694"/>
      </dsp:txXfrm>
    </dsp:sp>
    <dsp:sp modelId="{69DA70ED-517F-47C8-8AAE-C277D208335B}">
      <dsp:nvSpPr>
        <dsp:cNvPr id="0" name=""/>
        <dsp:cNvSpPr/>
      </dsp:nvSpPr>
      <dsp:spPr>
        <a:xfrm>
          <a:off x="5366524" y="1523321"/>
          <a:ext cx="2174490" cy="1304694"/>
        </a:xfrm>
        <a:prstGeom prst="rect">
          <a:avLst/>
        </a:prstGeom>
        <a:solidFill>
          <a:schemeClr val="accent4">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bg1"/>
              </a:solidFill>
            </a:rPr>
            <a:t>Limited access to transport, health services, time off work </a:t>
          </a:r>
        </a:p>
      </dsp:txBody>
      <dsp:txXfrm>
        <a:off x="5366524" y="1523321"/>
        <a:ext cx="2174490" cy="1304694"/>
      </dsp:txXfrm>
    </dsp:sp>
    <dsp:sp modelId="{5F3D9897-6B22-4F0F-81B2-1466A44E5198}">
      <dsp:nvSpPr>
        <dsp:cNvPr id="0" name=""/>
        <dsp:cNvSpPr/>
      </dsp:nvSpPr>
      <dsp:spPr>
        <a:xfrm>
          <a:off x="7758464" y="1523321"/>
          <a:ext cx="2174490" cy="1304694"/>
        </a:xfrm>
        <a:prstGeom prst="rect">
          <a:avLst/>
        </a:prstGeom>
        <a:solidFill>
          <a:schemeClr val="accent2">
            <a:lumMod val="5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bg1"/>
              </a:solidFill>
            </a:rPr>
            <a:t>Hazardous housing, lack of access to clean water, handwashing stations, etc.</a:t>
          </a:r>
        </a:p>
      </dsp:txBody>
      <dsp:txXfrm>
        <a:off x="7758464" y="1523321"/>
        <a:ext cx="2174490" cy="1304694"/>
      </dsp:txXfrm>
    </dsp:sp>
    <dsp:sp modelId="{CCD899AA-D579-450F-AD03-46A706B2E7C7}">
      <dsp:nvSpPr>
        <dsp:cNvPr id="0" name=""/>
        <dsp:cNvSpPr/>
      </dsp:nvSpPr>
      <dsp:spPr>
        <a:xfrm>
          <a:off x="4170554" y="3045465"/>
          <a:ext cx="2174490" cy="1304694"/>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a:solidFill>
                <a:schemeClr val="bg1"/>
              </a:solidFill>
            </a:rPr>
            <a:t>In some places, not much has changed since 1945</a:t>
          </a:r>
        </a:p>
      </dsp:txBody>
      <dsp:txXfrm>
        <a:off x="4170554" y="3045465"/>
        <a:ext cx="2174490" cy="130469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Shape 3">
            <a:extLst>
              <a:ext uri="{FF2B5EF4-FFF2-40B4-BE49-F238E27FC236}">
                <a16:creationId xmlns:a16="http://schemas.microsoft.com/office/drawing/2014/main" id="{F3C623EB-F98E-49DA-8F41-74D3F75B9144}"/>
              </a:ext>
            </a:extLst>
          </p:cNvPr>
          <p:cNvSpPr>
            <a:spLocks noGrp="1" noRot="1" noChangeAspect="1"/>
          </p:cNvSpPr>
          <p:nvPr>
            <p:ph type="sldImg" idx="2"/>
          </p:nvPr>
        </p:nvSpPr>
        <p:spPr bwMode="auto">
          <a:xfrm>
            <a:off x="1143000" y="685800"/>
            <a:ext cx="4572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sp>
      <p:sp>
        <p:nvSpPr>
          <p:cNvPr id="4" name="Shape 4">
            <a:extLst>
              <a:ext uri="{FF2B5EF4-FFF2-40B4-BE49-F238E27FC236}">
                <a16:creationId xmlns:a16="http://schemas.microsoft.com/office/drawing/2014/main" id="{EAE4EDDC-0569-46CB-A44A-073C2B43FC56}"/>
              </a:ext>
            </a:extLst>
          </p:cNvPr>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pPr lvl="0"/>
            <a:endParaRPr noProof="0"/>
          </a:p>
        </p:txBody>
      </p:sp>
    </p:spTree>
  </p:cSld>
  <p:clrMap bg1="lt1" tx1="dk1" bg2="dk2" tx2="lt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742950" indent="-285750" algn="l" rtl="0" fontAlgn="base">
      <a:spcBef>
        <a:spcPct val="30000"/>
      </a:spcBef>
      <a:spcAft>
        <a:spcPct val="0"/>
      </a:spcAft>
      <a:defRPr sz="1200" kern="1200">
        <a:solidFill>
          <a:schemeClr val="tx1"/>
        </a:solidFill>
        <a:latin typeface="+mn-lt"/>
        <a:ea typeface="+mn-ea"/>
        <a:cs typeface="+mn-cs"/>
      </a:defRPr>
    </a:lvl2pPr>
    <a:lvl3pPr marL="1143000" indent="-228600" algn="l" rtl="0" fontAlgn="base">
      <a:spcBef>
        <a:spcPct val="30000"/>
      </a:spcBef>
      <a:spcAft>
        <a:spcPct val="0"/>
      </a:spcAft>
      <a:defRPr sz="1200" kern="1200">
        <a:solidFill>
          <a:schemeClr val="tx1"/>
        </a:solidFill>
        <a:latin typeface="+mn-lt"/>
        <a:ea typeface="+mn-ea"/>
        <a:cs typeface="+mn-cs"/>
      </a:defRPr>
    </a:lvl3pPr>
    <a:lvl4pPr marL="1600200" indent="-228600" algn="l" rtl="0" fontAlgn="base">
      <a:spcBef>
        <a:spcPct val="30000"/>
      </a:spcBef>
      <a:spcAft>
        <a:spcPct val="0"/>
      </a:spcAft>
      <a:defRPr sz="1200" kern="1200">
        <a:solidFill>
          <a:schemeClr val="tx1"/>
        </a:solidFill>
        <a:latin typeface="+mn-lt"/>
        <a:ea typeface="+mn-ea"/>
        <a:cs typeface="+mn-cs"/>
      </a:defRPr>
    </a:lvl4pPr>
    <a:lvl5pPr marL="2057400" indent="-2286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60620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Aim 1: What is the prevalence of internet access for farmworkers, what devices are available to farmworkers, and how much are farmworkers spending on internet access in NC? </a:t>
            </a:r>
          </a:p>
          <a:p>
            <a:r>
              <a:rPr lang="en-US" dirty="0"/>
              <a:t>Aim 2: </a:t>
            </a:r>
            <a:r>
              <a:rPr lang="en-US" b="0" i="0" dirty="0">
                <a:effectLst/>
              </a:rPr>
              <a:t>What are the information literacy levels and needs of farmworkers and farmers, and what are the implications for libraries related to resources, programming, and educational materials? </a:t>
            </a:r>
          </a:p>
          <a:p>
            <a:r>
              <a:rPr lang="en-US" dirty="0"/>
              <a:t>Aim 3: To what extent do librarians already provide outreach services to agricultural communities, and, if they do not, what is their interest level in providing these services and what resources do they need to provide them? To what extent have libraries participated in county broadband planning efforts? To what extent do NC county broadband plans include libraries and agricultural workers’ needs? </a:t>
            </a:r>
          </a:p>
          <a:p>
            <a:endParaRPr lang="en-US" dirty="0"/>
          </a:p>
        </p:txBody>
      </p:sp>
    </p:spTree>
    <p:extLst>
      <p:ext uri="{BB962C8B-B14F-4D97-AF65-F5344CB8AC3E}">
        <p14:creationId xmlns:p14="http://schemas.microsoft.com/office/powerpoint/2010/main" val="3220979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C0302B4-EE59-4C0B-8069-DC4D4464A257}" type="datetimeFigureOut">
              <a:rPr lang="en-US" smtClean="0"/>
              <a:t>12/20/2022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A23BBC-C183-4137-AD0E-8CE82C308978}" type="slidenum">
              <a:rPr lang="en-US" smtClean="0"/>
              <a:t>‹#›</a:t>
            </a:fld>
            <a:endParaRPr lang="en-US"/>
          </a:p>
        </p:txBody>
      </p:sp>
    </p:spTree>
    <p:extLst>
      <p:ext uri="{BB962C8B-B14F-4D97-AF65-F5344CB8AC3E}">
        <p14:creationId xmlns:p14="http://schemas.microsoft.com/office/powerpoint/2010/main" val="3900055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0302B4-EE59-4C0B-8069-DC4D4464A257}" type="datetimeFigureOut">
              <a:rPr lang="en-US" smtClean="0"/>
              <a:t>12/20/2022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A23BBC-C183-4137-AD0E-8CE82C308978}" type="slidenum">
              <a:rPr lang="en-US" smtClean="0"/>
              <a:t>‹#›</a:t>
            </a:fld>
            <a:endParaRPr lang="en-US"/>
          </a:p>
        </p:txBody>
      </p:sp>
    </p:spTree>
    <p:extLst>
      <p:ext uri="{BB962C8B-B14F-4D97-AF65-F5344CB8AC3E}">
        <p14:creationId xmlns:p14="http://schemas.microsoft.com/office/powerpoint/2010/main" val="36729978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0302B4-EE59-4C0B-8069-DC4D4464A257}" type="datetimeFigureOut">
              <a:rPr lang="en-US" smtClean="0"/>
              <a:t>12/20/2022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A23BBC-C183-4137-AD0E-8CE82C308978}" type="slidenum">
              <a:rPr lang="en-US" smtClean="0"/>
              <a:t>‹#›</a:t>
            </a:fld>
            <a:endParaRPr lang="en-US"/>
          </a:p>
        </p:txBody>
      </p:sp>
    </p:spTree>
    <p:extLst>
      <p:ext uri="{BB962C8B-B14F-4D97-AF65-F5344CB8AC3E}">
        <p14:creationId xmlns:p14="http://schemas.microsoft.com/office/powerpoint/2010/main" val="317334832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0302B4-EE59-4C0B-8069-DC4D4464A257}" type="datetimeFigureOut">
              <a:rPr lang="en-US" smtClean="0"/>
              <a:t>12/20/2022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A23BBC-C183-4137-AD0E-8CE82C308978}" type="slidenum">
              <a:rPr lang="en-US" smtClean="0"/>
              <a:t>‹#›</a:t>
            </a:fld>
            <a:endParaRPr lang="en-US"/>
          </a:p>
        </p:txBody>
      </p:sp>
    </p:spTree>
    <p:extLst>
      <p:ext uri="{BB962C8B-B14F-4D97-AF65-F5344CB8AC3E}">
        <p14:creationId xmlns:p14="http://schemas.microsoft.com/office/powerpoint/2010/main" val="10886304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C0302B4-EE59-4C0B-8069-DC4D4464A257}" type="datetimeFigureOut">
              <a:rPr lang="en-US" smtClean="0"/>
              <a:t>12/20/2022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A23BBC-C183-4137-AD0E-8CE82C308978}" type="slidenum">
              <a:rPr lang="en-US" smtClean="0"/>
              <a:t>‹#›</a:t>
            </a:fld>
            <a:endParaRPr lang="en-US"/>
          </a:p>
        </p:txBody>
      </p:sp>
    </p:spTree>
    <p:extLst>
      <p:ext uri="{BB962C8B-B14F-4D97-AF65-F5344CB8AC3E}">
        <p14:creationId xmlns:p14="http://schemas.microsoft.com/office/powerpoint/2010/main" val="161540036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C0302B4-EE59-4C0B-8069-DC4D4464A257}" type="datetimeFigureOut">
              <a:rPr lang="en-US" smtClean="0"/>
              <a:t>12/20/2022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A23BBC-C183-4137-AD0E-8CE82C308978}" type="slidenum">
              <a:rPr lang="en-US" smtClean="0"/>
              <a:t>‹#›</a:t>
            </a:fld>
            <a:endParaRPr lang="en-US"/>
          </a:p>
        </p:txBody>
      </p:sp>
    </p:spTree>
    <p:extLst>
      <p:ext uri="{BB962C8B-B14F-4D97-AF65-F5344CB8AC3E}">
        <p14:creationId xmlns:p14="http://schemas.microsoft.com/office/powerpoint/2010/main" val="271430025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C0302B4-EE59-4C0B-8069-DC4D4464A257}" type="datetimeFigureOut">
              <a:rPr lang="en-US" smtClean="0"/>
              <a:t>12/20/2022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A23BBC-C183-4137-AD0E-8CE82C308978}" type="slidenum">
              <a:rPr lang="en-US" smtClean="0"/>
              <a:t>‹#›</a:t>
            </a:fld>
            <a:endParaRPr lang="en-US"/>
          </a:p>
        </p:txBody>
      </p:sp>
    </p:spTree>
    <p:extLst>
      <p:ext uri="{BB962C8B-B14F-4D97-AF65-F5344CB8AC3E}">
        <p14:creationId xmlns:p14="http://schemas.microsoft.com/office/powerpoint/2010/main" val="328519880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C0302B4-EE59-4C0B-8069-DC4D4464A257}" type="datetimeFigureOut">
              <a:rPr lang="en-US" smtClean="0"/>
              <a:t>12/20/2022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A23BBC-C183-4137-AD0E-8CE82C308978}" type="slidenum">
              <a:rPr lang="en-US" smtClean="0"/>
              <a:t>‹#›</a:t>
            </a:fld>
            <a:endParaRPr lang="en-US"/>
          </a:p>
        </p:txBody>
      </p:sp>
    </p:spTree>
    <p:extLst>
      <p:ext uri="{BB962C8B-B14F-4D97-AF65-F5344CB8AC3E}">
        <p14:creationId xmlns:p14="http://schemas.microsoft.com/office/powerpoint/2010/main" val="150274246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0302B4-EE59-4C0B-8069-DC4D4464A257}" type="datetimeFigureOut">
              <a:rPr lang="en-US" smtClean="0"/>
              <a:t>12/20/2022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A23BBC-C183-4137-AD0E-8CE82C308978}" type="slidenum">
              <a:rPr lang="en-US" smtClean="0"/>
              <a:t>‹#›</a:t>
            </a:fld>
            <a:endParaRPr lang="en-US"/>
          </a:p>
        </p:txBody>
      </p:sp>
    </p:spTree>
    <p:extLst>
      <p:ext uri="{BB962C8B-B14F-4D97-AF65-F5344CB8AC3E}">
        <p14:creationId xmlns:p14="http://schemas.microsoft.com/office/powerpoint/2010/main" val="272497486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0302B4-EE59-4C0B-8069-DC4D4464A257}" type="datetimeFigureOut">
              <a:rPr lang="en-US" smtClean="0"/>
              <a:t>12/20/2022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A23BBC-C183-4137-AD0E-8CE82C308978}" type="slidenum">
              <a:rPr lang="en-US" smtClean="0"/>
              <a:t>‹#›</a:t>
            </a:fld>
            <a:endParaRPr lang="en-US"/>
          </a:p>
        </p:txBody>
      </p:sp>
    </p:spTree>
    <p:extLst>
      <p:ext uri="{BB962C8B-B14F-4D97-AF65-F5344CB8AC3E}">
        <p14:creationId xmlns:p14="http://schemas.microsoft.com/office/powerpoint/2010/main" val="305510137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C0302B4-EE59-4C0B-8069-DC4D4464A257}" type="datetimeFigureOut">
              <a:rPr lang="en-US" smtClean="0"/>
              <a:t>12/20/2022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A23BBC-C183-4137-AD0E-8CE82C308978}" type="slidenum">
              <a:rPr lang="en-US" smtClean="0"/>
              <a:t>‹#›</a:t>
            </a:fld>
            <a:endParaRPr lang="en-US"/>
          </a:p>
        </p:txBody>
      </p:sp>
    </p:spTree>
    <p:extLst>
      <p:ext uri="{BB962C8B-B14F-4D97-AF65-F5344CB8AC3E}">
        <p14:creationId xmlns:p14="http://schemas.microsoft.com/office/powerpoint/2010/main" val="292598289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0302B4-EE59-4C0B-8069-DC4D4464A257}" type="datetimeFigureOut">
              <a:rPr lang="en-US" smtClean="0"/>
              <a:t>12/20/2022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A23BBC-C183-4137-AD0E-8CE82C308978}" type="slidenum">
              <a:rPr lang="en-US" smtClean="0"/>
              <a:t>‹#›</a:t>
            </a:fld>
            <a:endParaRPr lang="en-US"/>
          </a:p>
        </p:txBody>
      </p:sp>
    </p:spTree>
    <p:extLst>
      <p:ext uri="{BB962C8B-B14F-4D97-AF65-F5344CB8AC3E}">
        <p14:creationId xmlns:p14="http://schemas.microsoft.com/office/powerpoint/2010/main" val="429609054"/>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farmworkerhealthliteracy.org/advisory-panel" TargetMode="External"/><Relationship Id="rId2" Type="http://schemas.openxmlformats.org/officeDocument/2006/relationships/hyperlink" Target="https://www.farmworkerhealthliteracy.org/our-tea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s://pubmed.ncbi.nlm.nih.gov/33013227/" TargetMode="External"/><Relationship Id="rId3" Type="http://schemas.openxmlformats.org/officeDocument/2006/relationships/hyperlink" Target="https://dataverse.unc.edu/dataverse/farmworkerhealth" TargetMode="External"/><Relationship Id="rId7" Type="http://schemas.openxmlformats.org/officeDocument/2006/relationships/hyperlink" Target="https://pubmed.ncbi.nlm.nih.gov/34549654/" TargetMode="External"/><Relationship Id="rId2" Type="http://schemas.openxmlformats.org/officeDocument/2006/relationships/hyperlink" Target="https://www.farmworkerhealthliteracy.org/" TargetMode="External"/><Relationship Id="rId1" Type="http://schemas.openxmlformats.org/officeDocument/2006/relationships/slideLayout" Target="../slideLayouts/slideLayout2.xml"/><Relationship Id="rId6" Type="http://schemas.openxmlformats.org/officeDocument/2006/relationships/hyperlink" Target="https://pubmed.ncbi.nlm.nih.gov/35718991/" TargetMode="External"/><Relationship Id="rId5" Type="http://schemas.openxmlformats.org/officeDocument/2006/relationships/hyperlink" Target="https://pubmed.ncbi.nlm.nih.gov/35210971/" TargetMode="External"/><Relationship Id="rId4" Type="http://schemas.openxmlformats.org/officeDocument/2006/relationships/hyperlink" Target="https://libguides.ecu.edu/covid19farmworkers/home"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farmworkerjustice.org/" TargetMode="External"/><Relationship Id="rId7" Type="http://schemas.openxmlformats.org/officeDocument/2006/relationships/hyperlink" Target="https://www.dol.gov/sites/dolgov/files/ETA/naws/pdfs/NAWS%20Research%20Report%2016.pdf" TargetMode="External"/><Relationship Id="rId2" Type="http://schemas.openxmlformats.org/officeDocument/2006/relationships/hyperlink" Target="https://saf-unite.org/" TargetMode="External"/><Relationship Id="rId1" Type="http://schemas.openxmlformats.org/officeDocument/2006/relationships/slideLayout" Target="../slideLayouts/slideLayout2.xml"/><Relationship Id="rId6" Type="http://schemas.openxmlformats.org/officeDocument/2006/relationships/hyperlink" Target="https://rwhp.org/catalog/" TargetMode="External"/><Relationship Id="rId5" Type="http://schemas.openxmlformats.org/officeDocument/2006/relationships/hyperlink" Target="http://www.ncfh.org/health-education.html" TargetMode="External"/><Relationship Id="rId4" Type="http://schemas.openxmlformats.org/officeDocument/2006/relationships/hyperlink" Target="https://www.migrantclinician.org/"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hyperlink" Target="https://saf-unite.org/documentary_/telling-my-truth-farmworkers-share-their-storie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0C016-8142-4141-9DA7-D1D0683840D0}"/>
              </a:ext>
            </a:extLst>
          </p:cNvPr>
          <p:cNvSpPr>
            <a:spLocks noGrp="1"/>
          </p:cNvSpPr>
          <p:nvPr>
            <p:ph type="ctrTitle"/>
          </p:nvPr>
        </p:nvSpPr>
        <p:spPr>
          <a:xfrm>
            <a:off x="1524000" y="1122362"/>
            <a:ext cx="9144000" cy="2900518"/>
          </a:xfrm>
        </p:spPr>
        <p:txBody>
          <a:bodyPr>
            <a:normAutofit/>
          </a:bodyPr>
          <a:lstStyle/>
          <a:p>
            <a:r>
              <a:rPr lang="en-US" sz="5100" dirty="0">
                <a:solidFill>
                  <a:schemeClr val="bg1"/>
                </a:solidFill>
              </a:rPr>
              <a:t>Outreach to Migrant Farmworkers: Community Partnerships, Health Literacy Needs, and Library Involvement </a:t>
            </a:r>
          </a:p>
        </p:txBody>
      </p:sp>
      <p:sp>
        <p:nvSpPr>
          <p:cNvPr id="3" name="Subtitle 2">
            <a:extLst>
              <a:ext uri="{FF2B5EF4-FFF2-40B4-BE49-F238E27FC236}">
                <a16:creationId xmlns:a16="http://schemas.microsoft.com/office/drawing/2014/main" id="{45E9778B-62E1-457E-9434-1D5A0C29C2F7}"/>
              </a:ext>
            </a:extLst>
          </p:cNvPr>
          <p:cNvSpPr>
            <a:spLocks noGrp="1"/>
          </p:cNvSpPr>
          <p:nvPr>
            <p:ph type="subTitle" idx="1"/>
          </p:nvPr>
        </p:nvSpPr>
        <p:spPr>
          <a:xfrm>
            <a:off x="1524000" y="4159404"/>
            <a:ext cx="9144000" cy="1098395"/>
          </a:xfrm>
        </p:spPr>
        <p:txBody>
          <a:bodyPr>
            <a:noAutofit/>
          </a:bodyPr>
          <a:lstStyle/>
          <a:p>
            <a:r>
              <a:rPr lang="en-US" sz="2600" dirty="0">
                <a:solidFill>
                  <a:schemeClr val="bg1"/>
                </a:solidFill>
              </a:rPr>
              <a:t>Presented by Jamie Bloss, MLIS, AHIP</a:t>
            </a:r>
          </a:p>
          <a:p>
            <a:r>
              <a:rPr lang="en-US" sz="2600" dirty="0">
                <a:solidFill>
                  <a:schemeClr val="bg1"/>
                </a:solidFill>
              </a:rPr>
              <a:t>Associate Professor, Laupus Health Sciences Library</a:t>
            </a:r>
          </a:p>
          <a:p>
            <a:r>
              <a:rPr lang="en-US" sz="2600" dirty="0">
                <a:solidFill>
                  <a:schemeClr val="bg1"/>
                </a:solidFill>
              </a:rPr>
              <a:t>Liaison Librarian to the College of Allied Health and the School of Dental Medicine </a:t>
            </a:r>
          </a:p>
          <a:p>
            <a:r>
              <a:rPr lang="en-US" sz="2600" dirty="0">
                <a:solidFill>
                  <a:schemeClr val="bg1"/>
                </a:solidFill>
              </a:rPr>
              <a:t>East Carolina University</a:t>
            </a:r>
          </a:p>
          <a:p>
            <a:endParaRPr lang="en-US" sz="2600" dirty="0">
              <a:solidFill>
                <a:srgbClr val="FFFFFF"/>
              </a:solidFill>
            </a:endParaRPr>
          </a:p>
        </p:txBody>
      </p:sp>
    </p:spTree>
    <p:extLst>
      <p:ext uri="{BB962C8B-B14F-4D97-AF65-F5344CB8AC3E}">
        <p14:creationId xmlns:p14="http://schemas.microsoft.com/office/powerpoint/2010/main" val="199267680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C692A-D247-4D84-8EB5-52E0530F510B}"/>
              </a:ext>
            </a:extLst>
          </p:cNvPr>
          <p:cNvSpPr>
            <a:spLocks noGrp="1"/>
          </p:cNvSpPr>
          <p:nvPr>
            <p:ph type="title"/>
          </p:nvPr>
        </p:nvSpPr>
        <p:spPr/>
        <p:txBody>
          <a:bodyPr>
            <a:normAutofit/>
          </a:bodyPr>
          <a:lstStyle/>
          <a:p>
            <a:r>
              <a:rPr lang="en-US" sz="4200"/>
              <a:t>Who are outreach workers/CHWs/promotores? </a:t>
            </a:r>
          </a:p>
        </p:txBody>
      </p:sp>
      <p:sp>
        <p:nvSpPr>
          <p:cNvPr id="3" name="Content Placeholder 2">
            <a:extLst>
              <a:ext uri="{FF2B5EF4-FFF2-40B4-BE49-F238E27FC236}">
                <a16:creationId xmlns:a16="http://schemas.microsoft.com/office/drawing/2014/main" id="{9635D180-5EB7-46A0-9F80-F06345C585FC}"/>
              </a:ext>
            </a:extLst>
          </p:cNvPr>
          <p:cNvSpPr>
            <a:spLocks noGrp="1"/>
          </p:cNvSpPr>
          <p:nvPr>
            <p:ph idx="1"/>
          </p:nvPr>
        </p:nvSpPr>
        <p:spPr>
          <a:xfrm>
            <a:off x="838200" y="1929384"/>
            <a:ext cx="10515600" cy="4751708"/>
          </a:xfrm>
        </p:spPr>
        <p:txBody>
          <a:bodyPr>
            <a:noAutofit/>
          </a:bodyPr>
          <a:lstStyle/>
          <a:p>
            <a:r>
              <a:rPr lang="en-US" sz="2600" b="0" i="0" dirty="0">
                <a:effectLst/>
                <a:latin typeface="BlinkMacSystemFont"/>
              </a:rPr>
              <a:t>Community health workers (CHWs) bridge the gap in health and social services delivery for marginalized communities, providing critical health information to those with limited access to health resources.</a:t>
            </a:r>
          </a:p>
          <a:p>
            <a:r>
              <a:rPr lang="en-US" sz="2600" dirty="0"/>
              <a:t>CHWs help farmworkers overcome barriers related to language, education and transportation to access health services and information. CHWs have an important distinction from other health workers in that they typically are from the community they serve and usually do not have formal training in a clinical health profession (Pérez &amp; Martinez, 2008). </a:t>
            </a:r>
          </a:p>
          <a:p>
            <a:r>
              <a:rPr lang="en-US" sz="2600" dirty="0"/>
              <a:t>Approx. 60 work across NC each season </a:t>
            </a:r>
          </a:p>
          <a:p>
            <a:r>
              <a:rPr lang="en-US" sz="2600" dirty="0"/>
              <a:t>Do all of this with spotty or no internet connection, bring print materials with them in some cases, or do educational sessions that are interactive</a:t>
            </a:r>
          </a:p>
        </p:txBody>
      </p:sp>
    </p:spTree>
    <p:extLst>
      <p:ext uri="{BB962C8B-B14F-4D97-AF65-F5344CB8AC3E}">
        <p14:creationId xmlns:p14="http://schemas.microsoft.com/office/powerpoint/2010/main" val="1347811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A0D04-05D7-4382-AAB9-8CB7D179ABC5}"/>
              </a:ext>
            </a:extLst>
          </p:cNvPr>
          <p:cNvSpPr>
            <a:spLocks noGrp="1"/>
          </p:cNvSpPr>
          <p:nvPr>
            <p:ph type="title"/>
          </p:nvPr>
        </p:nvSpPr>
        <p:spPr>
          <a:xfrm>
            <a:off x="5297762" y="329184"/>
            <a:ext cx="6251110" cy="1783080"/>
          </a:xfrm>
        </p:spPr>
        <p:txBody>
          <a:bodyPr anchor="b">
            <a:normAutofit/>
          </a:bodyPr>
          <a:lstStyle/>
          <a:p>
            <a:r>
              <a:rPr lang="en-US" sz="5400" dirty="0"/>
              <a:t>Partners &amp; </a:t>
            </a:r>
            <a:br>
              <a:rPr lang="en-US" sz="5400" dirty="0"/>
            </a:br>
            <a:r>
              <a:rPr lang="en-US" sz="5400" dirty="0"/>
              <a:t>Advisory Panel </a:t>
            </a:r>
          </a:p>
        </p:txBody>
      </p:sp>
      <p:sp>
        <p:nvSpPr>
          <p:cNvPr id="3" name="Content Placeholder 2">
            <a:extLst>
              <a:ext uri="{FF2B5EF4-FFF2-40B4-BE49-F238E27FC236}">
                <a16:creationId xmlns:a16="http://schemas.microsoft.com/office/drawing/2014/main" id="{C42D0BBA-0A18-4894-9FBA-FA2A39E30E36}"/>
              </a:ext>
            </a:extLst>
          </p:cNvPr>
          <p:cNvSpPr>
            <a:spLocks noGrp="1"/>
          </p:cNvSpPr>
          <p:nvPr>
            <p:ph idx="1"/>
          </p:nvPr>
        </p:nvSpPr>
        <p:spPr>
          <a:xfrm>
            <a:off x="5297762" y="2706624"/>
            <a:ext cx="6251110" cy="3483864"/>
          </a:xfrm>
        </p:spPr>
        <p:txBody>
          <a:bodyPr>
            <a:normAutofit/>
          </a:bodyPr>
          <a:lstStyle/>
          <a:p>
            <a:r>
              <a:rPr lang="en-US" dirty="0">
                <a:hlinkClick r:id="rId2"/>
              </a:rPr>
              <a:t>https://www.farmworkerhealthliteracy.org/our-team</a:t>
            </a:r>
            <a:r>
              <a:rPr lang="en-US" dirty="0"/>
              <a:t> </a:t>
            </a:r>
          </a:p>
          <a:p>
            <a:r>
              <a:rPr lang="en-US" dirty="0">
                <a:hlinkClick r:id="rId3"/>
              </a:rPr>
              <a:t>https://www.farmworkerhealthliteracy.org/advisory-panel</a:t>
            </a:r>
            <a:r>
              <a:rPr lang="en-US" dirty="0"/>
              <a:t> </a:t>
            </a:r>
          </a:p>
        </p:txBody>
      </p:sp>
    </p:spTree>
    <p:extLst>
      <p:ext uri="{BB962C8B-B14F-4D97-AF65-F5344CB8AC3E}">
        <p14:creationId xmlns:p14="http://schemas.microsoft.com/office/powerpoint/2010/main" val="2106874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82C54-F3A7-4FA8-854F-5F7798444F21}"/>
              </a:ext>
            </a:extLst>
          </p:cNvPr>
          <p:cNvSpPr>
            <a:spLocks noGrp="1"/>
          </p:cNvSpPr>
          <p:nvPr>
            <p:ph type="title"/>
          </p:nvPr>
        </p:nvSpPr>
        <p:spPr>
          <a:xfrm>
            <a:off x="640080" y="325369"/>
            <a:ext cx="4368602" cy="1956841"/>
          </a:xfrm>
        </p:spPr>
        <p:txBody>
          <a:bodyPr anchor="b">
            <a:normAutofit/>
          </a:bodyPr>
          <a:lstStyle/>
          <a:p>
            <a:r>
              <a:rPr lang="en-US" sz="5400"/>
              <a:t>Audience participation </a:t>
            </a:r>
          </a:p>
        </p:txBody>
      </p:sp>
      <p:sp>
        <p:nvSpPr>
          <p:cNvPr id="3" name="Content Placeholder 2">
            <a:extLst>
              <a:ext uri="{FF2B5EF4-FFF2-40B4-BE49-F238E27FC236}">
                <a16:creationId xmlns:a16="http://schemas.microsoft.com/office/drawing/2014/main" id="{E6E4BADB-F6C4-4C38-8070-EB5D0BD54719}"/>
              </a:ext>
            </a:extLst>
          </p:cNvPr>
          <p:cNvSpPr>
            <a:spLocks noGrp="1"/>
          </p:cNvSpPr>
          <p:nvPr>
            <p:ph idx="1"/>
          </p:nvPr>
        </p:nvSpPr>
        <p:spPr>
          <a:xfrm>
            <a:off x="640080" y="2872899"/>
            <a:ext cx="4243589" cy="3320668"/>
          </a:xfrm>
        </p:spPr>
        <p:txBody>
          <a:bodyPr>
            <a:normAutofit/>
          </a:bodyPr>
          <a:lstStyle/>
          <a:p>
            <a:r>
              <a:rPr lang="en-US" sz="2600" dirty="0"/>
              <a:t>Name one organization in your community you already partner with or would like to reach out to. </a:t>
            </a:r>
          </a:p>
          <a:p>
            <a:r>
              <a:rPr lang="en-US" sz="2400" dirty="0"/>
              <a:t>Join word cloud activity via:</a:t>
            </a:r>
          </a:p>
          <a:p>
            <a:r>
              <a:rPr lang="en-US" sz="2400" dirty="0"/>
              <a:t>Pollev.com/jamiebloss251</a:t>
            </a:r>
          </a:p>
          <a:p>
            <a:r>
              <a:rPr lang="en-US" sz="2400" dirty="0"/>
              <a:t>Or text JAMIEBLOSS251 to 22333 to join </a:t>
            </a:r>
          </a:p>
          <a:p>
            <a:endParaRPr lang="en-US" sz="2600" dirty="0"/>
          </a:p>
          <a:p>
            <a:endParaRPr lang="en-US" sz="2200" dirty="0"/>
          </a:p>
        </p:txBody>
      </p:sp>
    </p:spTree>
    <p:extLst>
      <p:ext uri="{BB962C8B-B14F-4D97-AF65-F5344CB8AC3E}">
        <p14:creationId xmlns:p14="http://schemas.microsoft.com/office/powerpoint/2010/main" val="951659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49276-AAAB-460B-BD32-88E32A058E50}"/>
              </a:ext>
            </a:extLst>
          </p:cNvPr>
          <p:cNvSpPr>
            <a:spLocks noGrp="1"/>
          </p:cNvSpPr>
          <p:nvPr>
            <p:ph type="title"/>
          </p:nvPr>
        </p:nvSpPr>
        <p:spPr>
          <a:xfrm>
            <a:off x="686834" y="1153572"/>
            <a:ext cx="3200400" cy="4461163"/>
          </a:xfrm>
        </p:spPr>
        <p:txBody>
          <a:bodyPr>
            <a:normAutofit/>
          </a:bodyPr>
          <a:lstStyle/>
          <a:p>
            <a:r>
              <a:rPr lang="en-US">
                <a:solidFill>
                  <a:srgbClr val="FFFFFF"/>
                </a:solidFill>
              </a:rPr>
              <a:t>Aim 1 – how it went </a:t>
            </a:r>
          </a:p>
        </p:txBody>
      </p:sp>
      <p:sp>
        <p:nvSpPr>
          <p:cNvPr id="3" name="Content Placeholder 2">
            <a:extLst>
              <a:ext uri="{FF2B5EF4-FFF2-40B4-BE49-F238E27FC236}">
                <a16:creationId xmlns:a16="http://schemas.microsoft.com/office/drawing/2014/main" id="{5C258EEA-617D-4C2E-B5B2-12F26FAD6E3A}"/>
              </a:ext>
            </a:extLst>
          </p:cNvPr>
          <p:cNvSpPr>
            <a:spLocks noGrp="1"/>
          </p:cNvSpPr>
          <p:nvPr>
            <p:ph idx="1"/>
          </p:nvPr>
        </p:nvSpPr>
        <p:spPr>
          <a:xfrm>
            <a:off x="4447308" y="186612"/>
            <a:ext cx="6906491" cy="6484776"/>
          </a:xfrm>
        </p:spPr>
        <p:txBody>
          <a:bodyPr anchor="ctr">
            <a:normAutofit/>
          </a:bodyPr>
          <a:lstStyle/>
          <a:p>
            <a:r>
              <a:rPr lang="en-US" sz="2600" dirty="0"/>
              <a:t>First, we searched websites, contacting outreach workers, and querying national listservs. We compiled a huge list of health/patient education materials for farmworkers - over 700 materials were identified and categorized. </a:t>
            </a:r>
          </a:p>
          <a:p>
            <a:r>
              <a:rPr lang="en-US" sz="2600" dirty="0"/>
              <a:t>Mapping review of farmworker health research and bibliographies created </a:t>
            </a:r>
          </a:p>
          <a:p>
            <a:r>
              <a:rPr lang="en-US" sz="2600" dirty="0" err="1"/>
              <a:t>HealthReach</a:t>
            </a:r>
            <a:r>
              <a:rPr lang="en-US" sz="2600" dirty="0"/>
              <a:t> was discontinued… </a:t>
            </a:r>
          </a:p>
          <a:p>
            <a:r>
              <a:rPr lang="en-US" sz="2600" dirty="0"/>
              <a:t>Content analysis of websites – what number of materials was actually aimed at migrant farmworkers? </a:t>
            </a:r>
          </a:p>
          <a:p>
            <a:r>
              <a:rPr lang="en-US" sz="2600" dirty="0"/>
              <a:t>Collected educational materials and policy briefs from Wake Forest University and NC State and archived physical items in a new collection </a:t>
            </a:r>
          </a:p>
        </p:txBody>
      </p:sp>
    </p:spTree>
    <p:extLst>
      <p:ext uri="{BB962C8B-B14F-4D97-AF65-F5344CB8AC3E}">
        <p14:creationId xmlns:p14="http://schemas.microsoft.com/office/powerpoint/2010/main" val="2684404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A0E1E-D082-4541-B51F-FCFBD81FDE0F}"/>
              </a:ext>
            </a:extLst>
          </p:cNvPr>
          <p:cNvSpPr>
            <a:spLocks noGrp="1"/>
          </p:cNvSpPr>
          <p:nvPr>
            <p:ph type="title"/>
          </p:nvPr>
        </p:nvSpPr>
        <p:spPr>
          <a:xfrm>
            <a:off x="572493" y="238539"/>
            <a:ext cx="11018520" cy="1434415"/>
          </a:xfrm>
        </p:spPr>
        <p:txBody>
          <a:bodyPr anchor="b">
            <a:normAutofit/>
          </a:bodyPr>
          <a:lstStyle/>
          <a:p>
            <a:r>
              <a:rPr lang="en-US" sz="5400" dirty="0"/>
              <a:t>Aim 2 – how it went </a:t>
            </a:r>
          </a:p>
        </p:txBody>
      </p:sp>
      <p:sp>
        <p:nvSpPr>
          <p:cNvPr id="3" name="Content Placeholder 2">
            <a:extLst>
              <a:ext uri="{FF2B5EF4-FFF2-40B4-BE49-F238E27FC236}">
                <a16:creationId xmlns:a16="http://schemas.microsoft.com/office/drawing/2014/main" id="{9D0349D6-DDD4-435C-9018-89D4BF59901C}"/>
              </a:ext>
            </a:extLst>
          </p:cNvPr>
          <p:cNvSpPr>
            <a:spLocks noGrp="1"/>
          </p:cNvSpPr>
          <p:nvPr>
            <p:ph idx="1"/>
          </p:nvPr>
        </p:nvSpPr>
        <p:spPr>
          <a:xfrm>
            <a:off x="572493" y="2071316"/>
            <a:ext cx="9224650" cy="4119172"/>
          </a:xfrm>
        </p:spPr>
        <p:txBody>
          <a:bodyPr anchor="t">
            <a:noAutofit/>
          </a:bodyPr>
          <a:lstStyle/>
          <a:p>
            <a:r>
              <a:rPr lang="en-US" sz="2500" dirty="0"/>
              <a:t>Completed 3 FGDs with 28 farmworker health outreach workers </a:t>
            </a:r>
          </a:p>
          <a:p>
            <a:r>
              <a:rPr lang="en-US" sz="2500" dirty="0"/>
              <a:t>Distributed technology to 12 sites including megaphones for health education (n=3), TVs for health education (n=1), tablets with protective cases for health education (n=6), projectors with HDMI cables for health education (n=5), audio PA systems for health education (n=3), and tripods (n=4). 22 pieces of technology were delivered to outreach organization. Also, 12 ring lights and tripods. </a:t>
            </a:r>
          </a:p>
          <a:p>
            <a:r>
              <a:rPr lang="en-US" sz="2500" dirty="0"/>
              <a:t>Webinars held (in person was not possible) – on searching for information, using Canvas.com, using TikTok </a:t>
            </a:r>
          </a:p>
          <a:p>
            <a:r>
              <a:rPr lang="en-US" sz="2500" dirty="0"/>
              <a:t>Videos were created on searching/finding reliable health info online</a:t>
            </a:r>
          </a:p>
          <a:p>
            <a:r>
              <a:rPr lang="en-US" sz="2500" dirty="0"/>
              <a:t>We created a flipchart on apps for farmworkers with NC State Extension</a:t>
            </a:r>
          </a:p>
        </p:txBody>
      </p:sp>
    </p:spTree>
    <p:extLst>
      <p:ext uri="{BB962C8B-B14F-4D97-AF65-F5344CB8AC3E}">
        <p14:creationId xmlns:p14="http://schemas.microsoft.com/office/powerpoint/2010/main" val="2578951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7A438-6D0B-40E8-A3D2-51C03779C745}"/>
              </a:ext>
            </a:extLst>
          </p:cNvPr>
          <p:cNvSpPr>
            <a:spLocks noGrp="1"/>
          </p:cNvSpPr>
          <p:nvPr>
            <p:ph type="title"/>
          </p:nvPr>
        </p:nvSpPr>
        <p:spPr>
          <a:xfrm>
            <a:off x="686834" y="1153572"/>
            <a:ext cx="3200400" cy="4461163"/>
          </a:xfrm>
        </p:spPr>
        <p:txBody>
          <a:bodyPr>
            <a:normAutofit/>
          </a:bodyPr>
          <a:lstStyle/>
          <a:p>
            <a:r>
              <a:rPr lang="en-US">
                <a:solidFill>
                  <a:srgbClr val="FFFFFF"/>
                </a:solidFill>
              </a:rPr>
              <a:t>Aim 3 – how it went </a:t>
            </a:r>
          </a:p>
        </p:txBody>
      </p:sp>
      <p:sp>
        <p:nvSpPr>
          <p:cNvPr id="3" name="Content Placeholder 2">
            <a:extLst>
              <a:ext uri="{FF2B5EF4-FFF2-40B4-BE49-F238E27FC236}">
                <a16:creationId xmlns:a16="http://schemas.microsoft.com/office/drawing/2014/main" id="{90B973E9-F682-447A-A04B-E99B00AA9545}"/>
              </a:ext>
            </a:extLst>
          </p:cNvPr>
          <p:cNvSpPr>
            <a:spLocks noGrp="1"/>
          </p:cNvSpPr>
          <p:nvPr>
            <p:ph idx="1"/>
          </p:nvPr>
        </p:nvSpPr>
        <p:spPr>
          <a:xfrm>
            <a:off x="4447308" y="591344"/>
            <a:ext cx="6906491" cy="5585619"/>
          </a:xfrm>
        </p:spPr>
        <p:txBody>
          <a:bodyPr anchor="ctr">
            <a:normAutofit lnSpcReduction="10000"/>
          </a:bodyPr>
          <a:lstStyle/>
          <a:p>
            <a:r>
              <a:rPr lang="en-US" sz="2600" dirty="0"/>
              <a:t>Recruited Episcopal Farmworker Ministry and NC Field and conducted training with them – they purchased </a:t>
            </a:r>
            <a:r>
              <a:rPr lang="en-US" sz="2600" dirty="0" err="1"/>
              <a:t>chromebooks</a:t>
            </a:r>
            <a:r>
              <a:rPr lang="en-US" sz="2600" dirty="0"/>
              <a:t>, headsets, and cases. </a:t>
            </a:r>
          </a:p>
          <a:p>
            <a:r>
              <a:rPr lang="en-US" sz="2600" dirty="0" err="1"/>
              <a:t>Vecinos</a:t>
            </a:r>
            <a:r>
              <a:rPr lang="en-US" sz="2600" dirty="0"/>
              <a:t> and Sampson County Migrant Ed Program also came on board </a:t>
            </a:r>
          </a:p>
          <a:p>
            <a:r>
              <a:rPr lang="en-US" sz="2600" dirty="0"/>
              <a:t>SAF purchased laptops for youth in the Levante leadership program </a:t>
            </a:r>
          </a:p>
          <a:p>
            <a:r>
              <a:rPr lang="en-US" sz="2600" dirty="0"/>
              <a:t>Digital literacy videos created for distribution at camps with hotspots installed (with help of partnership with NC Farmworker Health Program) </a:t>
            </a:r>
          </a:p>
          <a:p>
            <a:r>
              <a:rPr lang="en-US" sz="2600" dirty="0"/>
              <a:t>SAF and partners participated in the NC Broadband Network </a:t>
            </a:r>
          </a:p>
        </p:txBody>
      </p:sp>
    </p:spTree>
    <p:extLst>
      <p:ext uri="{BB962C8B-B14F-4D97-AF65-F5344CB8AC3E}">
        <p14:creationId xmlns:p14="http://schemas.microsoft.com/office/powerpoint/2010/main" val="158127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4EBC1-CAD4-46C4-B931-6C74C44682FB}"/>
              </a:ext>
            </a:extLst>
          </p:cNvPr>
          <p:cNvSpPr>
            <a:spLocks noGrp="1"/>
          </p:cNvSpPr>
          <p:nvPr>
            <p:ph type="title"/>
          </p:nvPr>
        </p:nvSpPr>
        <p:spPr>
          <a:xfrm>
            <a:off x="5297762" y="329184"/>
            <a:ext cx="6251110" cy="1783080"/>
          </a:xfrm>
        </p:spPr>
        <p:txBody>
          <a:bodyPr anchor="b">
            <a:normAutofit/>
          </a:bodyPr>
          <a:lstStyle/>
          <a:p>
            <a:r>
              <a:rPr lang="en-US" sz="5400"/>
              <a:t>Dissemination</a:t>
            </a:r>
          </a:p>
        </p:txBody>
      </p:sp>
      <p:sp>
        <p:nvSpPr>
          <p:cNvPr id="3" name="Content Placeholder 2">
            <a:extLst>
              <a:ext uri="{FF2B5EF4-FFF2-40B4-BE49-F238E27FC236}">
                <a16:creationId xmlns:a16="http://schemas.microsoft.com/office/drawing/2014/main" id="{315CB6F6-565B-4F70-A109-C89221B8A22B}"/>
              </a:ext>
            </a:extLst>
          </p:cNvPr>
          <p:cNvSpPr>
            <a:spLocks noGrp="1"/>
          </p:cNvSpPr>
          <p:nvPr>
            <p:ph idx="1"/>
          </p:nvPr>
        </p:nvSpPr>
        <p:spPr>
          <a:xfrm>
            <a:off x="5297762" y="2706624"/>
            <a:ext cx="6251110" cy="3483864"/>
          </a:xfrm>
        </p:spPr>
        <p:txBody>
          <a:bodyPr>
            <a:normAutofit/>
          </a:bodyPr>
          <a:lstStyle/>
          <a:p>
            <a:r>
              <a:rPr lang="en-US" sz="2600" dirty="0"/>
              <a:t>Presentations at NC Farmworker Institute, East Coast Migrant Stream Forum, etc. </a:t>
            </a:r>
          </a:p>
          <a:p>
            <a:r>
              <a:rPr lang="en-US" sz="2600" dirty="0"/>
              <a:t>Presented at “Ask the Doctor: COVID-19 Updates &amp; Finding Reliable Health Information”</a:t>
            </a:r>
          </a:p>
        </p:txBody>
      </p:sp>
    </p:spTree>
    <p:extLst>
      <p:ext uri="{BB962C8B-B14F-4D97-AF65-F5344CB8AC3E}">
        <p14:creationId xmlns:p14="http://schemas.microsoft.com/office/powerpoint/2010/main" val="3860632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8DBD7-3688-42A4-BA17-A295DC6BF7D1}"/>
              </a:ext>
            </a:extLst>
          </p:cNvPr>
          <p:cNvSpPr>
            <a:spLocks noGrp="1"/>
          </p:cNvSpPr>
          <p:nvPr>
            <p:ph type="title"/>
          </p:nvPr>
        </p:nvSpPr>
        <p:spPr>
          <a:xfrm>
            <a:off x="5297762" y="329184"/>
            <a:ext cx="6251110" cy="1783080"/>
          </a:xfrm>
        </p:spPr>
        <p:txBody>
          <a:bodyPr anchor="b">
            <a:normAutofit/>
          </a:bodyPr>
          <a:lstStyle/>
          <a:p>
            <a:r>
              <a:rPr lang="en-US" sz="5400"/>
              <a:t>Audience participation</a:t>
            </a:r>
          </a:p>
        </p:txBody>
      </p:sp>
      <p:sp>
        <p:nvSpPr>
          <p:cNvPr id="3" name="Content Placeholder 2">
            <a:extLst>
              <a:ext uri="{FF2B5EF4-FFF2-40B4-BE49-F238E27FC236}">
                <a16:creationId xmlns:a16="http://schemas.microsoft.com/office/drawing/2014/main" id="{6826BFED-EA11-45E5-A40D-EA1AD4CA19E4}"/>
              </a:ext>
            </a:extLst>
          </p:cNvPr>
          <p:cNvSpPr>
            <a:spLocks noGrp="1"/>
          </p:cNvSpPr>
          <p:nvPr>
            <p:ph idx="1"/>
          </p:nvPr>
        </p:nvSpPr>
        <p:spPr>
          <a:xfrm>
            <a:off x="5297762" y="2706624"/>
            <a:ext cx="6251110" cy="3483864"/>
          </a:xfrm>
        </p:spPr>
        <p:txBody>
          <a:bodyPr>
            <a:normAutofit/>
          </a:bodyPr>
          <a:lstStyle/>
          <a:p>
            <a:r>
              <a:rPr lang="en-US" sz="2600" dirty="0"/>
              <a:t>What are some of the things your patrons might need? Rural patrons? Farmworkers? How could you find out more about their needs? </a:t>
            </a:r>
          </a:p>
        </p:txBody>
      </p:sp>
    </p:spTree>
    <p:extLst>
      <p:ext uri="{BB962C8B-B14F-4D97-AF65-F5344CB8AC3E}">
        <p14:creationId xmlns:p14="http://schemas.microsoft.com/office/powerpoint/2010/main" val="23737215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0B613-A37A-4CF1-86C8-FA6628CCCB3B}"/>
              </a:ext>
            </a:extLst>
          </p:cNvPr>
          <p:cNvSpPr>
            <a:spLocks noGrp="1"/>
          </p:cNvSpPr>
          <p:nvPr>
            <p:ph type="title"/>
          </p:nvPr>
        </p:nvSpPr>
        <p:spPr>
          <a:xfrm>
            <a:off x="4654296" y="329184"/>
            <a:ext cx="6894576" cy="1783080"/>
          </a:xfrm>
        </p:spPr>
        <p:txBody>
          <a:bodyPr anchor="b">
            <a:normAutofit/>
          </a:bodyPr>
          <a:lstStyle/>
          <a:p>
            <a:r>
              <a:rPr lang="en-US" sz="5400" dirty="0"/>
              <a:t>Grant website and products </a:t>
            </a:r>
          </a:p>
        </p:txBody>
      </p:sp>
      <p:sp>
        <p:nvSpPr>
          <p:cNvPr id="3" name="Content Placeholder 2">
            <a:extLst>
              <a:ext uri="{FF2B5EF4-FFF2-40B4-BE49-F238E27FC236}">
                <a16:creationId xmlns:a16="http://schemas.microsoft.com/office/drawing/2014/main" id="{F01BEE0B-0AF1-4E80-9C6D-73A68BD7E6CC}"/>
              </a:ext>
            </a:extLst>
          </p:cNvPr>
          <p:cNvSpPr>
            <a:spLocks noGrp="1"/>
          </p:cNvSpPr>
          <p:nvPr>
            <p:ph idx="1"/>
          </p:nvPr>
        </p:nvSpPr>
        <p:spPr>
          <a:xfrm>
            <a:off x="4243525" y="2575057"/>
            <a:ext cx="7776839" cy="3615431"/>
          </a:xfrm>
        </p:spPr>
        <p:txBody>
          <a:bodyPr>
            <a:noAutofit/>
          </a:bodyPr>
          <a:lstStyle/>
          <a:p>
            <a:r>
              <a:rPr lang="en-US" sz="2600" dirty="0">
                <a:hlinkClick r:id="rId2"/>
              </a:rPr>
              <a:t>https://www.farmworkerhealthliteracy.org/</a:t>
            </a:r>
            <a:r>
              <a:rPr lang="en-US" sz="2600" dirty="0"/>
              <a:t> </a:t>
            </a:r>
          </a:p>
          <a:p>
            <a:r>
              <a:rPr lang="en-US" sz="2600" dirty="0">
                <a:hlinkClick r:id="rId3"/>
              </a:rPr>
              <a:t>https://dataverse.unc.edu/dataverse/farmworkerhealth</a:t>
            </a:r>
            <a:endParaRPr lang="en-US" sz="2600" dirty="0"/>
          </a:p>
          <a:p>
            <a:r>
              <a:rPr lang="en-US" sz="2600" dirty="0">
                <a:hlinkClick r:id="rId4"/>
              </a:rPr>
              <a:t>https://libguides.ecu.edu/covid19farmworkers/home</a:t>
            </a:r>
            <a:r>
              <a:rPr lang="en-US" sz="2600" dirty="0"/>
              <a:t> </a:t>
            </a:r>
          </a:p>
          <a:p>
            <a:r>
              <a:rPr lang="en-US" sz="2600" dirty="0"/>
              <a:t>Papers: </a:t>
            </a:r>
          </a:p>
          <a:p>
            <a:r>
              <a:rPr lang="en-US" sz="2600" dirty="0">
                <a:hlinkClick r:id="rId5"/>
              </a:rPr>
              <a:t>https://pubmed.ncbi.nlm.nih.gov/35210971/</a:t>
            </a:r>
            <a:r>
              <a:rPr lang="en-US" sz="2600" dirty="0"/>
              <a:t> </a:t>
            </a:r>
          </a:p>
          <a:p>
            <a:r>
              <a:rPr lang="en-US" sz="2600" dirty="0">
                <a:hlinkClick r:id="rId6"/>
              </a:rPr>
              <a:t>https://pubmed.ncbi.nlm.nih.gov/35718991/</a:t>
            </a:r>
            <a:r>
              <a:rPr lang="en-US" sz="2600" dirty="0"/>
              <a:t> </a:t>
            </a:r>
          </a:p>
          <a:p>
            <a:r>
              <a:rPr lang="en-US" sz="2600" dirty="0">
                <a:hlinkClick r:id="rId7"/>
              </a:rPr>
              <a:t>https://pubmed.ncbi.nlm.nih.gov/34549654/</a:t>
            </a:r>
            <a:r>
              <a:rPr lang="en-US" sz="2600" dirty="0"/>
              <a:t> </a:t>
            </a:r>
          </a:p>
          <a:p>
            <a:r>
              <a:rPr lang="en-US" sz="2600" dirty="0">
                <a:hlinkClick r:id="rId8"/>
              </a:rPr>
              <a:t>https://pubmed.ncbi.nlm.nih.gov/33013227/</a:t>
            </a:r>
            <a:r>
              <a:rPr lang="en-US" sz="2600" dirty="0"/>
              <a:t>  </a:t>
            </a:r>
          </a:p>
          <a:p>
            <a:endParaRPr lang="en-US" sz="2600" dirty="0"/>
          </a:p>
        </p:txBody>
      </p:sp>
    </p:spTree>
    <p:extLst>
      <p:ext uri="{BB962C8B-B14F-4D97-AF65-F5344CB8AC3E}">
        <p14:creationId xmlns:p14="http://schemas.microsoft.com/office/powerpoint/2010/main" val="5869003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9324E-E81B-4721-A351-74B5B095CF65}"/>
              </a:ext>
            </a:extLst>
          </p:cNvPr>
          <p:cNvSpPr>
            <a:spLocks noGrp="1"/>
          </p:cNvSpPr>
          <p:nvPr>
            <p:ph type="title"/>
          </p:nvPr>
        </p:nvSpPr>
        <p:spPr>
          <a:xfrm>
            <a:off x="838200" y="401221"/>
            <a:ext cx="10515600" cy="1348065"/>
          </a:xfrm>
        </p:spPr>
        <p:txBody>
          <a:bodyPr>
            <a:normAutofit/>
          </a:bodyPr>
          <a:lstStyle/>
          <a:p>
            <a:r>
              <a:rPr lang="en-US" sz="5400">
                <a:solidFill>
                  <a:srgbClr val="FFFFFF"/>
                </a:solidFill>
              </a:rPr>
              <a:t>Future of the work </a:t>
            </a:r>
          </a:p>
        </p:txBody>
      </p:sp>
      <p:sp>
        <p:nvSpPr>
          <p:cNvPr id="3" name="Content Placeholder 2">
            <a:extLst>
              <a:ext uri="{FF2B5EF4-FFF2-40B4-BE49-F238E27FC236}">
                <a16:creationId xmlns:a16="http://schemas.microsoft.com/office/drawing/2014/main" id="{9921F82F-F214-43B6-B0D7-A9A597B3F5EC}"/>
              </a:ext>
            </a:extLst>
          </p:cNvPr>
          <p:cNvSpPr>
            <a:spLocks noGrp="1"/>
          </p:cNvSpPr>
          <p:nvPr>
            <p:ph idx="1"/>
          </p:nvPr>
        </p:nvSpPr>
        <p:spPr>
          <a:xfrm>
            <a:off x="836676" y="2462502"/>
            <a:ext cx="10515600" cy="3590174"/>
          </a:xfrm>
        </p:spPr>
        <p:txBody>
          <a:bodyPr>
            <a:noAutofit/>
          </a:bodyPr>
          <a:lstStyle/>
          <a:p>
            <a:r>
              <a:rPr lang="en-US" sz="2600" dirty="0"/>
              <a:t>Digital literacy &amp; information literacy training (health literacy too– all the literacies!)</a:t>
            </a:r>
          </a:p>
          <a:p>
            <a:r>
              <a:rPr lang="en-US" sz="2600" dirty="0"/>
              <a:t>Addressing the Digital Divide </a:t>
            </a:r>
          </a:p>
          <a:p>
            <a:r>
              <a:rPr lang="en-US" sz="2600" dirty="0"/>
              <a:t>Creating new patient education materials that are targeted to a specific population </a:t>
            </a:r>
          </a:p>
          <a:p>
            <a:r>
              <a:rPr lang="en-US" sz="2600" dirty="0"/>
              <a:t>Lack of research on prevalence of internet service for farmworkers, information literacy competencies of farmworkers and farmers, rural public libraries are understudied/underfunded. We don’t know what rural public libraries are already doing in our area, or what they would need to do more agricultural outreach and participate in community broadband planning </a:t>
            </a:r>
          </a:p>
        </p:txBody>
      </p:sp>
    </p:spTree>
    <p:extLst>
      <p:ext uri="{BB962C8B-B14F-4D97-AF65-F5344CB8AC3E}">
        <p14:creationId xmlns:p14="http://schemas.microsoft.com/office/powerpoint/2010/main" val="686643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0AA71-C8CC-4056-8198-686ED2E95A1D}"/>
              </a:ext>
            </a:extLst>
          </p:cNvPr>
          <p:cNvSpPr>
            <a:spLocks noGrp="1"/>
          </p:cNvSpPr>
          <p:nvPr>
            <p:ph type="title"/>
          </p:nvPr>
        </p:nvSpPr>
        <p:spPr>
          <a:xfrm>
            <a:off x="261257" y="10"/>
            <a:ext cx="6254496" cy="1828800"/>
          </a:xfrm>
        </p:spPr>
        <p:txBody>
          <a:bodyPr>
            <a:normAutofit/>
          </a:bodyPr>
          <a:lstStyle/>
          <a:p>
            <a:r>
              <a:rPr lang="en-US" dirty="0">
                <a:solidFill>
                  <a:schemeClr val="bg1"/>
                </a:solidFill>
              </a:rPr>
              <a:t>Demographics</a:t>
            </a:r>
          </a:p>
        </p:txBody>
      </p:sp>
      <p:sp>
        <p:nvSpPr>
          <p:cNvPr id="3" name="Content Placeholder 2">
            <a:extLst>
              <a:ext uri="{FF2B5EF4-FFF2-40B4-BE49-F238E27FC236}">
                <a16:creationId xmlns:a16="http://schemas.microsoft.com/office/drawing/2014/main" id="{96D78E51-93CB-4A93-99CF-6E45A9628F46}"/>
              </a:ext>
            </a:extLst>
          </p:cNvPr>
          <p:cNvSpPr>
            <a:spLocks noGrp="1"/>
          </p:cNvSpPr>
          <p:nvPr>
            <p:ph idx="1"/>
          </p:nvPr>
        </p:nvSpPr>
        <p:spPr>
          <a:xfrm>
            <a:off x="186611" y="1548882"/>
            <a:ext cx="7231225" cy="4632462"/>
          </a:xfrm>
        </p:spPr>
        <p:txBody>
          <a:bodyPr>
            <a:noAutofit/>
          </a:bodyPr>
          <a:lstStyle/>
          <a:p>
            <a:r>
              <a:rPr lang="en-US" sz="2600" dirty="0">
                <a:solidFill>
                  <a:schemeClr val="bg1"/>
                </a:solidFill>
              </a:rPr>
              <a:t>About 3 million farmworkers in the US </a:t>
            </a:r>
          </a:p>
          <a:p>
            <a:r>
              <a:rPr lang="en-US" sz="2600" dirty="0">
                <a:solidFill>
                  <a:schemeClr val="bg1"/>
                </a:solidFill>
              </a:rPr>
              <a:t>NAWS (National Agricultural Workers Survey) 2019-2020 found 66% of farmworkers are men and average age of 39 years </a:t>
            </a:r>
          </a:p>
          <a:p>
            <a:r>
              <a:rPr lang="en-US" sz="2600" dirty="0">
                <a:solidFill>
                  <a:schemeClr val="bg1"/>
                </a:solidFill>
              </a:rPr>
              <a:t>78% Hispanic/Latino; 66% described race with open-ended “other” response, 33% white, 10% Indigenous, and fewer than 1% Black or Afr. Amer.</a:t>
            </a:r>
          </a:p>
          <a:p>
            <a:r>
              <a:rPr lang="en-US" sz="2600" dirty="0">
                <a:solidFill>
                  <a:schemeClr val="bg1"/>
                </a:solidFill>
              </a:rPr>
              <a:t>Over half had work authorization (56%)</a:t>
            </a:r>
          </a:p>
          <a:p>
            <a:r>
              <a:rPr lang="en-US" sz="2600" dirty="0">
                <a:solidFill>
                  <a:schemeClr val="bg1"/>
                </a:solidFill>
              </a:rPr>
              <a:t>Median personal income $20,000 - $24,999. Educational attainment on average – 9</a:t>
            </a:r>
            <a:r>
              <a:rPr lang="en-US" sz="2600" baseline="30000" dirty="0">
                <a:solidFill>
                  <a:schemeClr val="bg1"/>
                </a:solidFill>
              </a:rPr>
              <a:t>th</a:t>
            </a:r>
            <a:r>
              <a:rPr lang="en-US" sz="2600" dirty="0">
                <a:solidFill>
                  <a:schemeClr val="bg1"/>
                </a:solidFill>
              </a:rPr>
              <a:t> grade. </a:t>
            </a:r>
          </a:p>
          <a:p>
            <a:r>
              <a:rPr lang="en-US" sz="2600" dirty="0">
                <a:solidFill>
                  <a:schemeClr val="bg1"/>
                </a:solidFill>
              </a:rPr>
              <a:t>38% were living away from their immediate family when interviewed </a:t>
            </a:r>
          </a:p>
        </p:txBody>
      </p:sp>
    </p:spTree>
    <p:extLst>
      <p:ext uri="{BB962C8B-B14F-4D97-AF65-F5344CB8AC3E}">
        <p14:creationId xmlns:p14="http://schemas.microsoft.com/office/powerpoint/2010/main" val="144615180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97120-4B44-44F4-A347-AB20552F5130}"/>
              </a:ext>
            </a:extLst>
          </p:cNvPr>
          <p:cNvSpPr>
            <a:spLocks noGrp="1"/>
          </p:cNvSpPr>
          <p:nvPr>
            <p:ph type="title"/>
          </p:nvPr>
        </p:nvSpPr>
        <p:spPr>
          <a:xfrm>
            <a:off x="5297762" y="329184"/>
            <a:ext cx="6251110" cy="1783080"/>
          </a:xfrm>
        </p:spPr>
        <p:txBody>
          <a:bodyPr anchor="b">
            <a:normAutofit/>
          </a:bodyPr>
          <a:lstStyle/>
          <a:p>
            <a:r>
              <a:rPr lang="en-US" sz="5400"/>
              <a:t>IMLS grant </a:t>
            </a:r>
          </a:p>
        </p:txBody>
      </p:sp>
      <p:sp>
        <p:nvSpPr>
          <p:cNvPr id="3" name="Content Placeholder 2">
            <a:extLst>
              <a:ext uri="{FF2B5EF4-FFF2-40B4-BE49-F238E27FC236}">
                <a16:creationId xmlns:a16="http://schemas.microsoft.com/office/drawing/2014/main" id="{B41BD5F5-2A85-4609-AA88-1B22186CB2E7}"/>
              </a:ext>
            </a:extLst>
          </p:cNvPr>
          <p:cNvSpPr>
            <a:spLocks noGrp="1"/>
          </p:cNvSpPr>
          <p:nvPr>
            <p:ph idx="1"/>
          </p:nvPr>
        </p:nvSpPr>
        <p:spPr>
          <a:xfrm>
            <a:off x="4882718" y="2706624"/>
            <a:ext cx="7004482" cy="3483864"/>
          </a:xfrm>
        </p:spPr>
        <p:txBody>
          <a:bodyPr>
            <a:noAutofit/>
          </a:bodyPr>
          <a:lstStyle/>
          <a:p>
            <a:r>
              <a:rPr lang="en-US" sz="2600" dirty="0"/>
              <a:t>We had such a good team, and enjoyed this work so much, we applied for other grants to keep the work going and address our new questions</a:t>
            </a:r>
          </a:p>
          <a:p>
            <a:r>
              <a:rPr lang="en-US" sz="2600" dirty="0"/>
              <a:t>Three-year IMLS grant (Institute of Museum and Library Services (IMLS) FY2022 National Leadership Grants - Libraries award) </a:t>
            </a:r>
          </a:p>
          <a:p>
            <a:r>
              <a:rPr lang="en-US" sz="2600" dirty="0"/>
              <a:t>The library will be leading the applied research efforts and include our former partners and advisory panel members </a:t>
            </a:r>
          </a:p>
        </p:txBody>
      </p:sp>
    </p:spTree>
    <p:extLst>
      <p:ext uri="{BB962C8B-B14F-4D97-AF65-F5344CB8AC3E}">
        <p14:creationId xmlns:p14="http://schemas.microsoft.com/office/powerpoint/2010/main" val="2870356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7DAC0-9E48-4F6D-BDE3-375B4897F52A}"/>
              </a:ext>
            </a:extLst>
          </p:cNvPr>
          <p:cNvSpPr>
            <a:spLocks noGrp="1"/>
          </p:cNvSpPr>
          <p:nvPr>
            <p:ph type="title"/>
          </p:nvPr>
        </p:nvSpPr>
        <p:spPr>
          <a:xfrm>
            <a:off x="838200" y="401221"/>
            <a:ext cx="10515600" cy="1348065"/>
          </a:xfrm>
        </p:spPr>
        <p:txBody>
          <a:bodyPr>
            <a:normAutofit/>
          </a:bodyPr>
          <a:lstStyle/>
          <a:p>
            <a:r>
              <a:rPr lang="en-US" sz="5400">
                <a:solidFill>
                  <a:srgbClr val="FFFFFF"/>
                </a:solidFill>
              </a:rPr>
              <a:t>IMLS grant aims </a:t>
            </a:r>
          </a:p>
        </p:txBody>
      </p:sp>
      <p:sp>
        <p:nvSpPr>
          <p:cNvPr id="3" name="Content Placeholder 2">
            <a:extLst>
              <a:ext uri="{FF2B5EF4-FFF2-40B4-BE49-F238E27FC236}">
                <a16:creationId xmlns:a16="http://schemas.microsoft.com/office/drawing/2014/main" id="{E46D5998-2E70-4DFE-830A-801AA21A4352}"/>
              </a:ext>
            </a:extLst>
          </p:cNvPr>
          <p:cNvSpPr>
            <a:spLocks noGrp="1"/>
          </p:cNvSpPr>
          <p:nvPr>
            <p:ph idx="1"/>
          </p:nvPr>
        </p:nvSpPr>
        <p:spPr>
          <a:xfrm>
            <a:off x="838200" y="2586789"/>
            <a:ext cx="10515600" cy="3590174"/>
          </a:xfrm>
        </p:spPr>
        <p:txBody>
          <a:bodyPr>
            <a:normAutofit/>
          </a:bodyPr>
          <a:lstStyle/>
          <a:p>
            <a:r>
              <a:rPr lang="en-US" sz="2600" dirty="0"/>
              <a:t>Aim 1: Determine the accessibility of online information by estimating the prevalence of internet access for farmworkers in NC, the devices available to farmworkers, and the average cost of internet access. </a:t>
            </a:r>
          </a:p>
          <a:p>
            <a:r>
              <a:rPr lang="en-US" sz="2600" dirty="0"/>
              <a:t>Aim 2: Identify information literacy levels and needs of (a) farmworkers and (b) farmers to inform library resources, programming, and education materials. </a:t>
            </a:r>
          </a:p>
          <a:p>
            <a:r>
              <a:rPr lang="en-US" sz="2600" dirty="0"/>
              <a:t>Aim 3: Assess the role of NC Libraries in serving agricultural communities and the extent to which NC broadband plans include libraries and agricultural workers’ specific needs. </a:t>
            </a:r>
          </a:p>
        </p:txBody>
      </p:sp>
    </p:spTree>
    <p:extLst>
      <p:ext uri="{BB962C8B-B14F-4D97-AF65-F5344CB8AC3E}">
        <p14:creationId xmlns:p14="http://schemas.microsoft.com/office/powerpoint/2010/main" val="2105186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3D8A5-4399-4AA2-A8A0-0E06678538B2}"/>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How librarians can get involved</a:t>
            </a:r>
          </a:p>
        </p:txBody>
      </p:sp>
      <p:sp>
        <p:nvSpPr>
          <p:cNvPr id="3" name="Content Placeholder 2">
            <a:extLst>
              <a:ext uri="{FF2B5EF4-FFF2-40B4-BE49-F238E27FC236}">
                <a16:creationId xmlns:a16="http://schemas.microsoft.com/office/drawing/2014/main" id="{D9AFC188-D423-45FB-A379-BE06B218E036}"/>
              </a:ext>
            </a:extLst>
          </p:cNvPr>
          <p:cNvSpPr>
            <a:spLocks noGrp="1"/>
          </p:cNvSpPr>
          <p:nvPr>
            <p:ph idx="1"/>
          </p:nvPr>
        </p:nvSpPr>
        <p:spPr>
          <a:xfrm>
            <a:off x="4234650" y="591344"/>
            <a:ext cx="7119150" cy="5585619"/>
          </a:xfrm>
        </p:spPr>
        <p:txBody>
          <a:bodyPr anchor="ctr">
            <a:noAutofit/>
          </a:bodyPr>
          <a:lstStyle/>
          <a:p>
            <a:r>
              <a:rPr lang="en-US" sz="2500" dirty="0"/>
              <a:t>Don’t be afraid to start small – this work started before I came to ECU and I am standing on the shoulders of giants </a:t>
            </a:r>
          </a:p>
          <a:p>
            <a:r>
              <a:rPr lang="en-US" sz="2500" dirty="0"/>
              <a:t>Partner with an org in your community</a:t>
            </a:r>
          </a:p>
          <a:p>
            <a:r>
              <a:rPr lang="en-US" sz="2500" dirty="0"/>
              <a:t>If you work at an academic institution, find out what partnerships already exist – no need to reinvent the wheel- and ask to be involved </a:t>
            </a:r>
          </a:p>
          <a:p>
            <a:r>
              <a:rPr lang="en-US" sz="2500" dirty="0"/>
              <a:t>Buy or distribute tech to people who need it- ask them what they need </a:t>
            </a:r>
          </a:p>
        </p:txBody>
      </p:sp>
    </p:spTree>
    <p:extLst>
      <p:ext uri="{BB962C8B-B14F-4D97-AF65-F5344CB8AC3E}">
        <p14:creationId xmlns:p14="http://schemas.microsoft.com/office/powerpoint/2010/main" val="857842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3D8A5-4399-4AA2-A8A0-0E06678538B2}"/>
              </a:ext>
            </a:extLst>
          </p:cNvPr>
          <p:cNvSpPr>
            <a:spLocks noGrp="1"/>
          </p:cNvSpPr>
          <p:nvPr>
            <p:ph type="title"/>
          </p:nvPr>
        </p:nvSpPr>
        <p:spPr>
          <a:xfrm>
            <a:off x="686834" y="1153572"/>
            <a:ext cx="3200400" cy="4461163"/>
          </a:xfrm>
        </p:spPr>
        <p:txBody>
          <a:bodyPr>
            <a:normAutofit/>
          </a:bodyPr>
          <a:lstStyle/>
          <a:p>
            <a:r>
              <a:rPr lang="en-US">
                <a:solidFill>
                  <a:srgbClr val="FFFFFF"/>
                </a:solidFill>
              </a:rPr>
              <a:t>How librarians can get involved</a:t>
            </a:r>
          </a:p>
        </p:txBody>
      </p:sp>
      <p:sp>
        <p:nvSpPr>
          <p:cNvPr id="3" name="Content Placeholder 2">
            <a:extLst>
              <a:ext uri="{FF2B5EF4-FFF2-40B4-BE49-F238E27FC236}">
                <a16:creationId xmlns:a16="http://schemas.microsoft.com/office/drawing/2014/main" id="{D9AFC188-D423-45FB-A379-BE06B218E036}"/>
              </a:ext>
            </a:extLst>
          </p:cNvPr>
          <p:cNvSpPr>
            <a:spLocks noGrp="1"/>
          </p:cNvSpPr>
          <p:nvPr>
            <p:ph idx="1"/>
          </p:nvPr>
        </p:nvSpPr>
        <p:spPr>
          <a:xfrm>
            <a:off x="4447308" y="591344"/>
            <a:ext cx="6906491" cy="5585619"/>
          </a:xfrm>
        </p:spPr>
        <p:txBody>
          <a:bodyPr anchor="ctr">
            <a:normAutofit/>
          </a:bodyPr>
          <a:lstStyle/>
          <a:p>
            <a:r>
              <a:rPr lang="en-US"/>
              <a:t>Get involved with any projects addressing the digital divide – internet access is poor in rural areas and for farmworkers in camps </a:t>
            </a:r>
          </a:p>
          <a:p>
            <a:r>
              <a:rPr lang="en-US"/>
              <a:t>Training – we are experts in searching for reliable health info and also there is a niche we can fit into in helping people develop new health education materials </a:t>
            </a:r>
          </a:p>
          <a:p>
            <a:r>
              <a:rPr lang="en-US"/>
              <a:t>There is a dearth of health education materials in the appropriate languages, educational level, etc. for the farmworker population – these can be a great project </a:t>
            </a:r>
          </a:p>
        </p:txBody>
      </p:sp>
    </p:spTree>
    <p:extLst>
      <p:ext uri="{BB962C8B-B14F-4D97-AF65-F5344CB8AC3E}">
        <p14:creationId xmlns:p14="http://schemas.microsoft.com/office/powerpoint/2010/main" val="35794013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E2670-EC3C-4793-813C-A51733533431}"/>
              </a:ext>
            </a:extLst>
          </p:cNvPr>
          <p:cNvSpPr>
            <a:spLocks noGrp="1"/>
          </p:cNvSpPr>
          <p:nvPr>
            <p:ph type="title"/>
          </p:nvPr>
        </p:nvSpPr>
        <p:spPr>
          <a:xfrm>
            <a:off x="572493" y="238539"/>
            <a:ext cx="11047013" cy="1434415"/>
          </a:xfrm>
        </p:spPr>
        <p:txBody>
          <a:bodyPr anchor="b">
            <a:normAutofit/>
          </a:bodyPr>
          <a:lstStyle/>
          <a:p>
            <a:r>
              <a:rPr lang="en-US" sz="5400" dirty="0"/>
              <a:t>Lessons learned </a:t>
            </a:r>
          </a:p>
        </p:txBody>
      </p:sp>
      <p:sp>
        <p:nvSpPr>
          <p:cNvPr id="18" name="Content Placeholder 2">
            <a:extLst>
              <a:ext uri="{FF2B5EF4-FFF2-40B4-BE49-F238E27FC236}">
                <a16:creationId xmlns:a16="http://schemas.microsoft.com/office/drawing/2014/main" id="{4794459B-168A-4E83-91DA-AEE64ADA82B7}"/>
              </a:ext>
            </a:extLst>
          </p:cNvPr>
          <p:cNvSpPr>
            <a:spLocks noGrp="1"/>
          </p:cNvSpPr>
          <p:nvPr>
            <p:ph idx="1"/>
          </p:nvPr>
        </p:nvSpPr>
        <p:spPr>
          <a:xfrm>
            <a:off x="3554962" y="2002056"/>
            <a:ext cx="8490857" cy="4877651"/>
          </a:xfrm>
        </p:spPr>
        <p:txBody>
          <a:bodyPr anchor="t">
            <a:noAutofit/>
          </a:bodyPr>
          <a:lstStyle/>
          <a:p>
            <a:r>
              <a:rPr lang="en-US" sz="2600" dirty="0"/>
              <a:t>Be prepared to pivot in delivery of tech/resources or training sessions (i.e. pandemic, busy community partners)</a:t>
            </a:r>
          </a:p>
          <a:p>
            <a:r>
              <a:rPr lang="en-US" sz="2600" dirty="0"/>
              <a:t>Really listen to your partners and assume that there are different needs within the special populations you are working with</a:t>
            </a:r>
          </a:p>
          <a:p>
            <a:r>
              <a:rPr lang="en-US" sz="2600" dirty="0"/>
              <a:t>i.e. the needs of one partner/group/farmworker might be very different based on location, crops they are dealing with, internet access, age/demographics, languages spoken, etc. </a:t>
            </a:r>
          </a:p>
          <a:p>
            <a:r>
              <a:rPr lang="en-US" sz="2600" dirty="0"/>
              <a:t>Translation – just because you get a professional translator doesn’t mean it will be at the literacy level or style that you are going for </a:t>
            </a:r>
          </a:p>
        </p:txBody>
      </p:sp>
    </p:spTree>
    <p:extLst>
      <p:ext uri="{BB962C8B-B14F-4D97-AF65-F5344CB8AC3E}">
        <p14:creationId xmlns:p14="http://schemas.microsoft.com/office/powerpoint/2010/main" val="6202770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E2670-EC3C-4793-813C-A51733533431}"/>
              </a:ext>
            </a:extLst>
          </p:cNvPr>
          <p:cNvSpPr>
            <a:spLocks noGrp="1"/>
          </p:cNvSpPr>
          <p:nvPr>
            <p:ph type="title"/>
          </p:nvPr>
        </p:nvSpPr>
        <p:spPr>
          <a:xfrm>
            <a:off x="572493" y="238539"/>
            <a:ext cx="11047013" cy="1434415"/>
          </a:xfrm>
        </p:spPr>
        <p:txBody>
          <a:bodyPr anchor="b">
            <a:normAutofit/>
          </a:bodyPr>
          <a:lstStyle/>
          <a:p>
            <a:r>
              <a:rPr lang="en-US" sz="5400" dirty="0"/>
              <a:t>Lessons learned </a:t>
            </a:r>
          </a:p>
        </p:txBody>
      </p:sp>
      <p:sp>
        <p:nvSpPr>
          <p:cNvPr id="18" name="Content Placeholder 2">
            <a:extLst>
              <a:ext uri="{FF2B5EF4-FFF2-40B4-BE49-F238E27FC236}">
                <a16:creationId xmlns:a16="http://schemas.microsoft.com/office/drawing/2014/main" id="{4794459B-168A-4E83-91DA-AEE64ADA82B7}"/>
              </a:ext>
            </a:extLst>
          </p:cNvPr>
          <p:cNvSpPr>
            <a:spLocks noGrp="1"/>
          </p:cNvSpPr>
          <p:nvPr>
            <p:ph idx="1"/>
          </p:nvPr>
        </p:nvSpPr>
        <p:spPr>
          <a:xfrm>
            <a:off x="3554962" y="1672954"/>
            <a:ext cx="8490857" cy="4513162"/>
          </a:xfrm>
        </p:spPr>
        <p:txBody>
          <a:bodyPr anchor="t">
            <a:noAutofit/>
          </a:bodyPr>
          <a:lstStyle/>
          <a:p>
            <a:r>
              <a:rPr lang="en-US" sz="2600" dirty="0"/>
              <a:t>Technology – there is always something (delay in delivery, deciding how to set up devices)</a:t>
            </a:r>
          </a:p>
          <a:p>
            <a:r>
              <a:rPr lang="en-US" sz="2600" dirty="0"/>
              <a:t>Having a great team that you enjoy working with is key so it’s not all on your shoulders. The project can be fun and extremely rewarding. </a:t>
            </a:r>
          </a:p>
          <a:p>
            <a:r>
              <a:rPr lang="en-US" sz="2600" dirty="0"/>
              <a:t>If it is all on your shoulders, start small, or apply for a small award.</a:t>
            </a:r>
          </a:p>
        </p:txBody>
      </p:sp>
    </p:spTree>
    <p:extLst>
      <p:ext uri="{BB962C8B-B14F-4D97-AF65-F5344CB8AC3E}">
        <p14:creationId xmlns:p14="http://schemas.microsoft.com/office/powerpoint/2010/main" val="12072974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6E34E-1BFB-4BFF-B8F7-B52B7FEE342B}"/>
              </a:ext>
            </a:extLst>
          </p:cNvPr>
          <p:cNvSpPr>
            <a:spLocks noGrp="1"/>
          </p:cNvSpPr>
          <p:nvPr>
            <p:ph type="title"/>
          </p:nvPr>
        </p:nvSpPr>
        <p:spPr/>
        <p:txBody>
          <a:bodyPr/>
          <a:lstStyle/>
          <a:p>
            <a:r>
              <a:rPr lang="en-US" dirty="0"/>
              <a:t>More resources </a:t>
            </a:r>
          </a:p>
        </p:txBody>
      </p:sp>
      <p:sp>
        <p:nvSpPr>
          <p:cNvPr id="3" name="Content Placeholder 2">
            <a:extLst>
              <a:ext uri="{FF2B5EF4-FFF2-40B4-BE49-F238E27FC236}">
                <a16:creationId xmlns:a16="http://schemas.microsoft.com/office/drawing/2014/main" id="{D6C346FC-3EA4-4224-B754-55FC6DB32314}"/>
              </a:ext>
            </a:extLst>
          </p:cNvPr>
          <p:cNvSpPr>
            <a:spLocks noGrp="1"/>
          </p:cNvSpPr>
          <p:nvPr>
            <p:ph idx="1"/>
          </p:nvPr>
        </p:nvSpPr>
        <p:spPr/>
        <p:txBody>
          <a:bodyPr/>
          <a:lstStyle/>
          <a:p>
            <a:r>
              <a:rPr lang="en-US" dirty="0"/>
              <a:t>Student Action with Farmworkers: </a:t>
            </a:r>
            <a:r>
              <a:rPr lang="en-US" dirty="0">
                <a:hlinkClick r:id="rId2"/>
              </a:rPr>
              <a:t>https://saf-unite.org/</a:t>
            </a:r>
            <a:r>
              <a:rPr lang="en-US" dirty="0"/>
              <a:t> </a:t>
            </a:r>
          </a:p>
          <a:p>
            <a:r>
              <a:rPr lang="en-US" dirty="0"/>
              <a:t>Farmworker Justice: </a:t>
            </a:r>
            <a:r>
              <a:rPr lang="en-US" dirty="0">
                <a:hlinkClick r:id="rId3"/>
              </a:rPr>
              <a:t>https://www.farmworkerjustice.org/</a:t>
            </a:r>
            <a:r>
              <a:rPr lang="en-US" dirty="0"/>
              <a:t> </a:t>
            </a:r>
          </a:p>
          <a:p>
            <a:r>
              <a:rPr lang="en-US" dirty="0"/>
              <a:t>Migrant Clinicians Network: </a:t>
            </a:r>
            <a:r>
              <a:rPr lang="en-US" dirty="0">
                <a:hlinkClick r:id="rId4"/>
              </a:rPr>
              <a:t>https://www.migrantclinician.org/</a:t>
            </a:r>
            <a:r>
              <a:rPr lang="en-US" dirty="0"/>
              <a:t> </a:t>
            </a:r>
          </a:p>
          <a:p>
            <a:r>
              <a:rPr lang="en-US" dirty="0"/>
              <a:t>National Center for Farmworker Health: </a:t>
            </a:r>
            <a:r>
              <a:rPr lang="en-US" dirty="0">
                <a:hlinkClick r:id="rId5"/>
              </a:rPr>
              <a:t>http://www.ncfh.org/health-education.html</a:t>
            </a:r>
            <a:r>
              <a:rPr lang="en-US" dirty="0"/>
              <a:t> </a:t>
            </a:r>
          </a:p>
          <a:p>
            <a:r>
              <a:rPr lang="en-US" dirty="0"/>
              <a:t>Rural Women’s Health Project: </a:t>
            </a:r>
            <a:r>
              <a:rPr lang="en-US" dirty="0">
                <a:hlinkClick r:id="rId6"/>
              </a:rPr>
              <a:t>https://rwhp.org/catalog/</a:t>
            </a:r>
            <a:r>
              <a:rPr lang="en-US" dirty="0"/>
              <a:t> </a:t>
            </a:r>
          </a:p>
          <a:p>
            <a:r>
              <a:rPr lang="en-US" dirty="0"/>
              <a:t>NAWS survey: </a:t>
            </a:r>
            <a:r>
              <a:rPr lang="en-US" dirty="0">
                <a:hlinkClick r:id="rId7"/>
              </a:rPr>
              <a:t>https://www.dol.gov/sites/dolgov/files/ETA/naws/pdfs/NAWS%20Research%20Report%2016.pdf</a:t>
            </a:r>
            <a:r>
              <a:rPr lang="en-US" dirty="0"/>
              <a:t> </a:t>
            </a:r>
          </a:p>
        </p:txBody>
      </p:sp>
    </p:spTree>
    <p:extLst>
      <p:ext uri="{BB962C8B-B14F-4D97-AF65-F5344CB8AC3E}">
        <p14:creationId xmlns:p14="http://schemas.microsoft.com/office/powerpoint/2010/main" val="41102741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D1F19-E81A-40A8-AD74-39A00A8257BE}"/>
              </a:ext>
            </a:extLst>
          </p:cNvPr>
          <p:cNvSpPr>
            <a:spLocks noGrp="1"/>
          </p:cNvSpPr>
          <p:nvPr>
            <p:ph type="title"/>
          </p:nvPr>
        </p:nvSpPr>
        <p:spPr>
          <a:xfrm>
            <a:off x="640080" y="325369"/>
            <a:ext cx="4368602" cy="1956841"/>
          </a:xfrm>
        </p:spPr>
        <p:txBody>
          <a:bodyPr anchor="b">
            <a:normAutofit/>
          </a:bodyPr>
          <a:lstStyle/>
          <a:p>
            <a:r>
              <a:rPr lang="en-US" sz="5400"/>
              <a:t>Audience Participation </a:t>
            </a:r>
          </a:p>
        </p:txBody>
      </p:sp>
      <p:sp>
        <p:nvSpPr>
          <p:cNvPr id="3" name="Content Placeholder 2">
            <a:extLst>
              <a:ext uri="{FF2B5EF4-FFF2-40B4-BE49-F238E27FC236}">
                <a16:creationId xmlns:a16="http://schemas.microsoft.com/office/drawing/2014/main" id="{91F63B2B-9F10-40B0-93B9-BFDD9F4B9B44}"/>
              </a:ext>
            </a:extLst>
          </p:cNvPr>
          <p:cNvSpPr>
            <a:spLocks noGrp="1"/>
          </p:cNvSpPr>
          <p:nvPr>
            <p:ph idx="1"/>
          </p:nvPr>
        </p:nvSpPr>
        <p:spPr>
          <a:xfrm>
            <a:off x="640080" y="2872899"/>
            <a:ext cx="4243589" cy="3320668"/>
          </a:xfrm>
        </p:spPr>
        <p:txBody>
          <a:bodyPr>
            <a:normAutofit/>
          </a:bodyPr>
          <a:lstStyle/>
          <a:p>
            <a:r>
              <a:rPr lang="en-US" sz="2600" dirty="0"/>
              <a:t>What is your main takeaway from the session today? </a:t>
            </a:r>
          </a:p>
          <a:p>
            <a:r>
              <a:rPr lang="en-US" sz="2600" dirty="0"/>
              <a:t>If you want to share, place your answer in the chat. </a:t>
            </a:r>
          </a:p>
          <a:p>
            <a:endParaRPr lang="en-US" sz="2200" dirty="0"/>
          </a:p>
        </p:txBody>
      </p:sp>
    </p:spTree>
    <p:extLst>
      <p:ext uri="{BB962C8B-B14F-4D97-AF65-F5344CB8AC3E}">
        <p14:creationId xmlns:p14="http://schemas.microsoft.com/office/powerpoint/2010/main" val="15347927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6280560"/>
            <a:ext cx="12192000" cy="577441"/>
            <a:chOff x="0" y="0"/>
            <a:chExt cx="24384000" cy="1154882"/>
          </a:xfrm>
        </p:grpSpPr>
        <p:grpSp>
          <p:nvGrpSpPr>
            <p:cNvPr id="3" name="Group 3"/>
            <p:cNvGrpSpPr/>
            <p:nvPr/>
          </p:nvGrpSpPr>
          <p:grpSpPr>
            <a:xfrm>
              <a:off x="0" y="0"/>
              <a:ext cx="24384000" cy="1154882"/>
              <a:chOff x="0" y="0"/>
              <a:chExt cx="6186311" cy="292998"/>
            </a:xfrm>
          </p:grpSpPr>
          <p:sp>
            <p:nvSpPr>
              <p:cNvPr id="4" name="Freeform 4"/>
              <p:cNvSpPr/>
              <p:nvPr/>
            </p:nvSpPr>
            <p:spPr>
              <a:xfrm>
                <a:off x="0" y="0"/>
                <a:ext cx="6186311" cy="292998"/>
              </a:xfrm>
              <a:custGeom>
                <a:avLst/>
                <a:gdLst/>
                <a:ahLst/>
                <a:cxnLst/>
                <a:rect l="l" t="t" r="r" b="b"/>
                <a:pathLst>
                  <a:path w="6186311" h="292998">
                    <a:moveTo>
                      <a:pt x="0" y="0"/>
                    </a:moveTo>
                    <a:lnTo>
                      <a:pt x="6186311" y="0"/>
                    </a:lnTo>
                    <a:lnTo>
                      <a:pt x="6186311" y="292998"/>
                    </a:lnTo>
                    <a:lnTo>
                      <a:pt x="0" y="292998"/>
                    </a:lnTo>
                    <a:close/>
                  </a:path>
                </a:pathLst>
              </a:custGeom>
              <a:solidFill>
                <a:srgbClr val="172F54"/>
              </a:solidFill>
            </p:spPr>
          </p:sp>
        </p:grpSp>
        <p:pic>
          <p:nvPicPr>
            <p:cNvPr id="5" name="Picture 5"/>
            <p:cNvPicPr>
              <a:picLocks noChangeAspect="1"/>
            </p:cNvPicPr>
            <p:nvPr/>
          </p:nvPicPr>
          <p:blipFill>
            <a:blip r:embed="rId2"/>
            <a:srcRect/>
            <a:stretch>
              <a:fillRect/>
            </a:stretch>
          </p:blipFill>
          <p:spPr>
            <a:xfrm>
              <a:off x="372405" y="278171"/>
              <a:ext cx="4459884" cy="715440"/>
            </a:xfrm>
            <a:prstGeom prst="rect">
              <a:avLst/>
            </a:prstGeom>
          </p:spPr>
        </p:pic>
      </p:grpSp>
      <p:sp>
        <p:nvSpPr>
          <p:cNvPr id="8" name="TextBox 8"/>
          <p:cNvSpPr txBox="1"/>
          <p:nvPr/>
        </p:nvSpPr>
        <p:spPr>
          <a:xfrm>
            <a:off x="930108" y="1912604"/>
            <a:ext cx="10331783" cy="1089081"/>
          </a:xfrm>
          <a:prstGeom prst="rect">
            <a:avLst/>
          </a:prstGeom>
        </p:spPr>
        <p:txBody>
          <a:bodyPr lIns="0" tIns="0" rIns="0" bIns="0" rtlCol="0" anchor="t">
            <a:spAutoFit/>
          </a:bodyPr>
          <a:lstStyle/>
          <a:p>
            <a:pPr algn="ctr">
              <a:lnSpc>
                <a:spcPts val="9334"/>
              </a:lnSpc>
            </a:pPr>
            <a:r>
              <a:rPr lang="en-US" sz="6667" dirty="0" smtClean="0">
                <a:solidFill>
                  <a:srgbClr val="000000"/>
                </a:solidFill>
                <a:latin typeface="Helveticish Bold"/>
              </a:rPr>
              <a:t>Thank you for coming! </a:t>
            </a:r>
            <a:endParaRPr lang="en-US" sz="6667" dirty="0">
              <a:solidFill>
                <a:srgbClr val="000000"/>
              </a:solidFill>
              <a:latin typeface="Helveticish Bold"/>
            </a:endParaRPr>
          </a:p>
        </p:txBody>
      </p:sp>
    </p:spTree>
    <p:extLst>
      <p:ext uri="{BB962C8B-B14F-4D97-AF65-F5344CB8AC3E}">
        <p14:creationId xmlns:p14="http://schemas.microsoft.com/office/powerpoint/2010/main" val="38650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2E4C4-7D08-4BD3-A100-7ECA8E0240E2}"/>
              </a:ext>
            </a:extLst>
          </p:cNvPr>
          <p:cNvSpPr>
            <a:spLocks noGrp="1"/>
          </p:cNvSpPr>
          <p:nvPr>
            <p:ph type="title"/>
          </p:nvPr>
        </p:nvSpPr>
        <p:spPr>
          <a:xfrm>
            <a:off x="5297762" y="329184"/>
            <a:ext cx="6251110" cy="1783080"/>
          </a:xfrm>
        </p:spPr>
        <p:txBody>
          <a:bodyPr anchor="b">
            <a:normAutofit/>
          </a:bodyPr>
          <a:lstStyle/>
          <a:p>
            <a:r>
              <a:rPr lang="en-US" sz="5400"/>
              <a:t>Longstanding health disparities </a:t>
            </a:r>
          </a:p>
        </p:txBody>
      </p:sp>
      <p:sp>
        <p:nvSpPr>
          <p:cNvPr id="3" name="Content Placeholder 2">
            <a:extLst>
              <a:ext uri="{FF2B5EF4-FFF2-40B4-BE49-F238E27FC236}">
                <a16:creationId xmlns:a16="http://schemas.microsoft.com/office/drawing/2014/main" id="{81B4690B-AC00-4F72-97AB-E195B81D7787}"/>
              </a:ext>
            </a:extLst>
          </p:cNvPr>
          <p:cNvSpPr>
            <a:spLocks noGrp="1"/>
          </p:cNvSpPr>
          <p:nvPr>
            <p:ph idx="1"/>
          </p:nvPr>
        </p:nvSpPr>
        <p:spPr>
          <a:xfrm>
            <a:off x="5078027" y="2539014"/>
            <a:ext cx="6800295" cy="4074850"/>
          </a:xfrm>
        </p:spPr>
        <p:txBody>
          <a:bodyPr>
            <a:noAutofit/>
          </a:bodyPr>
          <a:lstStyle/>
          <a:p>
            <a:pPr marL="0" indent="0">
              <a:buNone/>
            </a:pPr>
            <a:r>
              <a:rPr lang="en-US" sz="2600" dirty="0"/>
              <a:t>In a 1945 report to the American Public Health Association, a U.S. public health service doctor wrote:</a:t>
            </a:r>
          </a:p>
          <a:p>
            <a:pPr marL="0" indent="0">
              <a:buNone/>
            </a:pPr>
            <a:r>
              <a:rPr lang="en-US" sz="2600" dirty="0"/>
              <a:t>“Migrants are people. They deserve a chance to live in decent housing, to feed and educate their children, to get needed healthcare for their families. [. . .] The lessons of experience must be translated into a really effective long-range program of health and welfare for our migrant farm families.” (Mott, 1945, p. 313)</a:t>
            </a:r>
          </a:p>
        </p:txBody>
      </p:sp>
    </p:spTree>
    <p:extLst>
      <p:ext uri="{BB962C8B-B14F-4D97-AF65-F5344CB8AC3E}">
        <p14:creationId xmlns:p14="http://schemas.microsoft.com/office/powerpoint/2010/main" val="2596388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ED581-62B8-4ED0-AAFC-EFA33DDE4E90}"/>
              </a:ext>
            </a:extLst>
          </p:cNvPr>
          <p:cNvSpPr>
            <a:spLocks noGrp="1"/>
          </p:cNvSpPr>
          <p:nvPr>
            <p:ph type="title"/>
          </p:nvPr>
        </p:nvSpPr>
        <p:spPr/>
        <p:txBody>
          <a:bodyPr>
            <a:normAutofit/>
          </a:bodyPr>
          <a:lstStyle/>
          <a:p>
            <a:r>
              <a:rPr lang="en-US" dirty="0">
                <a:solidFill>
                  <a:schemeClr val="bg1"/>
                </a:solidFill>
              </a:rPr>
              <a:t>Serious Health Inequities </a:t>
            </a:r>
          </a:p>
        </p:txBody>
      </p:sp>
      <p:graphicFrame>
        <p:nvGraphicFramePr>
          <p:cNvPr id="5" name="Content Placeholder 2">
            <a:extLst>
              <a:ext uri="{FF2B5EF4-FFF2-40B4-BE49-F238E27FC236}">
                <a16:creationId xmlns:a16="http://schemas.microsoft.com/office/drawing/2014/main" id="{D4C98A5A-D731-79BB-D5B6-AA60B624F12D}"/>
              </a:ext>
            </a:extLst>
          </p:cNvPr>
          <p:cNvGraphicFramePr>
            <a:graphicFrameLocks noGrp="1"/>
          </p:cNvGraphicFramePr>
          <p:nvPr>
            <p:ph idx="1"/>
            <p:extLst>
              <p:ext uri="{D42A27DB-BD31-4B8C-83A1-F6EECF244321}">
                <p14:modId xmlns:p14="http://schemas.microsoft.com/office/powerpoint/2010/main" val="151541705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672260"/>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78CAA-2B01-4FFF-99D8-089922537700}"/>
              </a:ext>
            </a:extLst>
          </p:cNvPr>
          <p:cNvSpPr>
            <a:spLocks noGrp="1"/>
          </p:cNvSpPr>
          <p:nvPr>
            <p:ph type="title"/>
          </p:nvPr>
        </p:nvSpPr>
        <p:spPr>
          <a:xfrm>
            <a:off x="1524000" y="1122363"/>
            <a:ext cx="9144000" cy="3063240"/>
          </a:xfrm>
        </p:spPr>
        <p:txBody>
          <a:bodyPr vert="horz" lIns="91440" tIns="45720" rIns="91440" bIns="45720" rtlCol="0" anchor="b">
            <a:normAutofit/>
          </a:bodyPr>
          <a:lstStyle/>
          <a:p>
            <a:pPr algn="ctr"/>
            <a:r>
              <a:rPr lang="en-US" sz="6600" dirty="0" smtClean="0">
                <a:solidFill>
                  <a:schemeClr val="bg1"/>
                </a:solidFill>
              </a:rPr>
              <a:t>Telling My Truth: Farmworkers Share Their Stories</a:t>
            </a:r>
            <a:endParaRPr lang="en-US" sz="6600" dirty="0">
              <a:solidFill>
                <a:schemeClr val="bg1"/>
              </a:solidFill>
            </a:endParaRPr>
          </a:p>
        </p:txBody>
      </p:sp>
      <p:sp>
        <p:nvSpPr>
          <p:cNvPr id="3" name="Content Placeholder 2">
            <a:extLst>
              <a:ext uri="{FF2B5EF4-FFF2-40B4-BE49-F238E27FC236}">
                <a16:creationId xmlns:a16="http://schemas.microsoft.com/office/drawing/2014/main" id="{19951074-2080-4652-BB61-0895352C3251}"/>
              </a:ext>
            </a:extLst>
          </p:cNvPr>
          <p:cNvSpPr>
            <a:spLocks noGrp="1"/>
          </p:cNvSpPr>
          <p:nvPr>
            <p:ph idx="1"/>
          </p:nvPr>
        </p:nvSpPr>
        <p:spPr>
          <a:xfrm>
            <a:off x="1527048" y="4599432"/>
            <a:ext cx="9144000" cy="1536192"/>
          </a:xfrm>
        </p:spPr>
        <p:txBody>
          <a:bodyPr vert="horz" lIns="91440" tIns="45720" rIns="91440" bIns="45720" rtlCol="0">
            <a:normAutofit/>
          </a:bodyPr>
          <a:lstStyle/>
          <a:p>
            <a:pPr marL="0" indent="0" algn="ctr">
              <a:buNone/>
            </a:pPr>
            <a:r>
              <a:rPr lang="en-US" sz="2400" smtClean="0">
                <a:hlinkClick r:id="rId2">
                  <a:extLst>
                    <a:ext uri="{A12FA001-AC4F-418D-AE19-62706E023703}">
                      <ahyp:hlinkClr xmlns:ahyp="http://schemas.microsoft.com/office/drawing/2018/hyperlinkcolor" xmlns="" val="tx"/>
                    </a:ext>
                  </a:extLst>
                </a:hlinkClick>
              </a:rPr>
              <a:t>https://saf-unite.org/documentary_/telling-my-truth-farmworkers-share-their-stories/</a:t>
            </a:r>
            <a:r>
              <a:rPr lang="en-US" sz="2400" smtClean="0"/>
              <a:t> </a:t>
            </a:r>
            <a:endParaRPr lang="en-US" sz="2400" dirty="0"/>
          </a:p>
        </p:txBody>
      </p:sp>
    </p:spTree>
    <p:extLst>
      <p:ext uri="{BB962C8B-B14F-4D97-AF65-F5344CB8AC3E}">
        <p14:creationId xmlns:p14="http://schemas.microsoft.com/office/powerpoint/2010/main" val="879332829"/>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183C-24AD-4352-B821-324C9BCC5868}"/>
              </a:ext>
            </a:extLst>
          </p:cNvPr>
          <p:cNvSpPr>
            <a:spLocks noGrp="1"/>
          </p:cNvSpPr>
          <p:nvPr>
            <p:ph type="title"/>
          </p:nvPr>
        </p:nvSpPr>
        <p:spPr>
          <a:xfrm>
            <a:off x="4833366" y="543070"/>
            <a:ext cx="6870954" cy="1675626"/>
          </a:xfrm>
        </p:spPr>
        <p:txBody>
          <a:bodyPr>
            <a:normAutofit/>
          </a:bodyPr>
          <a:lstStyle/>
          <a:p>
            <a:r>
              <a:rPr lang="en-US" sz="4000"/>
              <a:t>My background</a:t>
            </a:r>
          </a:p>
        </p:txBody>
      </p:sp>
      <p:sp>
        <p:nvSpPr>
          <p:cNvPr id="3" name="Content Placeholder 2">
            <a:extLst>
              <a:ext uri="{FF2B5EF4-FFF2-40B4-BE49-F238E27FC236}">
                <a16:creationId xmlns:a16="http://schemas.microsoft.com/office/drawing/2014/main" id="{C0833AC5-8D2A-46B7-A978-65D7EB0AA685}"/>
              </a:ext>
            </a:extLst>
          </p:cNvPr>
          <p:cNvSpPr>
            <a:spLocks noGrp="1"/>
          </p:cNvSpPr>
          <p:nvPr>
            <p:ph idx="1"/>
          </p:nvPr>
        </p:nvSpPr>
        <p:spPr>
          <a:xfrm>
            <a:off x="4833366" y="1960776"/>
            <a:ext cx="6870954" cy="4515438"/>
          </a:xfrm>
        </p:spPr>
        <p:txBody>
          <a:bodyPr>
            <a:normAutofit/>
          </a:bodyPr>
          <a:lstStyle/>
          <a:p>
            <a:r>
              <a:rPr lang="en-US" sz="2600" dirty="0"/>
              <a:t>Hospital and medical library/archives intern in grad school </a:t>
            </a:r>
          </a:p>
          <a:p>
            <a:r>
              <a:rPr lang="en-US" sz="2600" dirty="0"/>
              <a:t>Library Associate at a rural satellite university campus </a:t>
            </a:r>
          </a:p>
          <a:p>
            <a:r>
              <a:rPr lang="en-US" sz="2600" dirty="0"/>
              <a:t>Emerging Tech Librarian at a public library</a:t>
            </a:r>
          </a:p>
          <a:p>
            <a:r>
              <a:rPr lang="en-US" sz="2600" dirty="0"/>
              <a:t>Reader services librarian at USP in Fiji </a:t>
            </a:r>
          </a:p>
          <a:p>
            <a:r>
              <a:rPr lang="en-US" sz="2600" dirty="0"/>
              <a:t>Liaison librarian to Allied Health and Dental at ECU and faculty member </a:t>
            </a:r>
          </a:p>
          <a:p>
            <a:r>
              <a:rPr lang="en-US" sz="2600" dirty="0"/>
              <a:t>Grew up in Ohio – so much corn</a:t>
            </a:r>
            <a:endParaRPr lang="en-US" sz="2000" dirty="0"/>
          </a:p>
          <a:p>
            <a:endParaRPr lang="en-US" sz="2000" dirty="0"/>
          </a:p>
        </p:txBody>
      </p:sp>
    </p:spTree>
    <p:extLst>
      <p:ext uri="{BB962C8B-B14F-4D97-AF65-F5344CB8AC3E}">
        <p14:creationId xmlns:p14="http://schemas.microsoft.com/office/powerpoint/2010/main" val="2567864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AC5E6-AA83-47A7-B76A-A1AEB94D473F}"/>
              </a:ext>
            </a:extLst>
          </p:cNvPr>
          <p:cNvSpPr>
            <a:spLocks noGrp="1"/>
          </p:cNvSpPr>
          <p:nvPr>
            <p:ph type="title"/>
          </p:nvPr>
        </p:nvSpPr>
        <p:spPr>
          <a:xfrm>
            <a:off x="960100" y="978102"/>
            <a:ext cx="10588434" cy="1062644"/>
          </a:xfrm>
        </p:spPr>
        <p:txBody>
          <a:bodyPr anchor="b">
            <a:normAutofit/>
          </a:bodyPr>
          <a:lstStyle/>
          <a:p>
            <a:r>
              <a:rPr lang="en-US" sz="3400"/>
              <a:t>How I got involved in 2019 with an NLM grant about addressing health disparities in the Farmworker Community </a:t>
            </a:r>
          </a:p>
        </p:txBody>
      </p:sp>
      <p:sp>
        <p:nvSpPr>
          <p:cNvPr id="3" name="Content Placeholder 2">
            <a:extLst>
              <a:ext uri="{FF2B5EF4-FFF2-40B4-BE49-F238E27FC236}">
                <a16:creationId xmlns:a16="http://schemas.microsoft.com/office/drawing/2014/main" id="{590482C2-8702-49A5-A953-DC50E97C64A8}"/>
              </a:ext>
            </a:extLst>
          </p:cNvPr>
          <p:cNvSpPr>
            <a:spLocks noGrp="1"/>
          </p:cNvSpPr>
          <p:nvPr>
            <p:ph idx="1"/>
          </p:nvPr>
        </p:nvSpPr>
        <p:spPr>
          <a:xfrm>
            <a:off x="4955354" y="2682433"/>
            <a:ext cx="7044968" cy="3888049"/>
          </a:xfrm>
        </p:spPr>
        <p:txBody>
          <a:bodyPr>
            <a:normAutofit/>
          </a:bodyPr>
          <a:lstStyle/>
          <a:p>
            <a:r>
              <a:rPr lang="en-US" sz="2600" dirty="0"/>
              <a:t>Got asked because I “seemed like I like helping people” (I do!)</a:t>
            </a:r>
          </a:p>
          <a:p>
            <a:r>
              <a:rPr lang="en-US" sz="2600" dirty="0"/>
              <a:t>One of the librarians who co-wrote the grant was changing departments </a:t>
            </a:r>
          </a:p>
          <a:p>
            <a:r>
              <a:rPr lang="en-US" sz="2600" dirty="0"/>
              <a:t>I studied Spanish </a:t>
            </a:r>
          </a:p>
          <a:p>
            <a:r>
              <a:rPr lang="en-US" sz="2600" dirty="0"/>
              <a:t>I was apprehensive because the amount of work detailed was huge and I didn’t know much about the project or the target population, but I said sure! </a:t>
            </a:r>
          </a:p>
        </p:txBody>
      </p:sp>
    </p:spTree>
    <p:extLst>
      <p:ext uri="{BB962C8B-B14F-4D97-AF65-F5344CB8AC3E}">
        <p14:creationId xmlns:p14="http://schemas.microsoft.com/office/powerpoint/2010/main" val="2363914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C145-1119-4B13-B95E-27E8AC991EFA}"/>
              </a:ext>
            </a:extLst>
          </p:cNvPr>
          <p:cNvSpPr>
            <a:spLocks noGrp="1"/>
          </p:cNvSpPr>
          <p:nvPr>
            <p:ph type="title"/>
          </p:nvPr>
        </p:nvSpPr>
        <p:spPr>
          <a:xfrm>
            <a:off x="686834" y="1153572"/>
            <a:ext cx="3200400" cy="4461163"/>
          </a:xfrm>
        </p:spPr>
        <p:txBody>
          <a:bodyPr>
            <a:normAutofit/>
          </a:bodyPr>
          <a:lstStyle/>
          <a:p>
            <a:r>
              <a:rPr lang="en-US">
                <a:solidFill>
                  <a:srgbClr val="FFFFFF"/>
                </a:solidFill>
              </a:rPr>
              <a:t>Our Project – how it started  (2019) </a:t>
            </a:r>
          </a:p>
        </p:txBody>
      </p:sp>
      <p:sp>
        <p:nvSpPr>
          <p:cNvPr id="3" name="Content Placeholder 2">
            <a:extLst>
              <a:ext uri="{FF2B5EF4-FFF2-40B4-BE49-F238E27FC236}">
                <a16:creationId xmlns:a16="http://schemas.microsoft.com/office/drawing/2014/main" id="{9815DCA8-8839-4B81-A9ED-B2A6CA08CC1F}"/>
              </a:ext>
            </a:extLst>
          </p:cNvPr>
          <p:cNvSpPr>
            <a:spLocks noGrp="1"/>
          </p:cNvSpPr>
          <p:nvPr>
            <p:ph idx="1"/>
          </p:nvPr>
        </p:nvSpPr>
        <p:spPr>
          <a:xfrm>
            <a:off x="4447308" y="591344"/>
            <a:ext cx="6906491" cy="5585619"/>
          </a:xfrm>
        </p:spPr>
        <p:txBody>
          <a:bodyPr anchor="ctr">
            <a:normAutofit/>
          </a:bodyPr>
          <a:lstStyle/>
          <a:p>
            <a:r>
              <a:rPr lang="en-US" sz="2400" dirty="0"/>
              <a:t>3-year, $427,551 health disparities grant from the National Institutes of Health’s National Library of Medicine </a:t>
            </a:r>
          </a:p>
          <a:p>
            <a:r>
              <a:rPr lang="en-US" sz="2400" dirty="0"/>
              <a:t>Identify and assess health information designed for farmworkers and promote the submission of evidence-based education materials to the National Library of Medicine’s (NLM) </a:t>
            </a:r>
            <a:r>
              <a:rPr lang="en-US" sz="2400" dirty="0" err="1"/>
              <a:t>HealthReach</a:t>
            </a:r>
            <a:r>
              <a:rPr lang="en-US" sz="2400" dirty="0"/>
              <a:t> database</a:t>
            </a:r>
          </a:p>
          <a:p>
            <a:r>
              <a:rPr lang="en-US" sz="2400" dirty="0"/>
              <a:t>Increase knowledge of NLM resources for farmworker health outreach workers, pilot technology, and offer professional development opportunities</a:t>
            </a:r>
          </a:p>
          <a:p>
            <a:r>
              <a:rPr lang="en-US" sz="2400" dirty="0"/>
              <a:t>Provide Wi-Fi hot spots and access to the internet in combination with health literacy training at farmworker youth programs and migrant labor camps</a:t>
            </a:r>
          </a:p>
          <a:p>
            <a:endParaRPr lang="en-US" sz="2400" dirty="0"/>
          </a:p>
        </p:txBody>
      </p:sp>
    </p:spTree>
    <p:extLst>
      <p:ext uri="{BB962C8B-B14F-4D97-AF65-F5344CB8AC3E}">
        <p14:creationId xmlns:p14="http://schemas.microsoft.com/office/powerpoint/2010/main" val="3952046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AA7DF-D9CF-432B-B48F-9BC537BA3731}"/>
              </a:ext>
            </a:extLst>
          </p:cNvPr>
          <p:cNvSpPr>
            <a:spLocks noGrp="1"/>
          </p:cNvSpPr>
          <p:nvPr>
            <p:ph type="title"/>
          </p:nvPr>
        </p:nvSpPr>
        <p:spPr/>
        <p:txBody>
          <a:bodyPr/>
          <a:lstStyle/>
          <a:p>
            <a:r>
              <a:rPr lang="en-US" dirty="0"/>
              <a:t>Our partners</a:t>
            </a:r>
          </a:p>
        </p:txBody>
      </p:sp>
      <p:sp>
        <p:nvSpPr>
          <p:cNvPr id="3" name="Content Placeholder 2">
            <a:extLst>
              <a:ext uri="{FF2B5EF4-FFF2-40B4-BE49-F238E27FC236}">
                <a16:creationId xmlns:a16="http://schemas.microsoft.com/office/drawing/2014/main" id="{885D2753-D1BB-4263-B481-511129673E50}"/>
              </a:ext>
            </a:extLst>
          </p:cNvPr>
          <p:cNvSpPr>
            <a:spLocks noGrp="1"/>
          </p:cNvSpPr>
          <p:nvPr>
            <p:ph idx="1"/>
          </p:nvPr>
        </p:nvSpPr>
        <p:spPr/>
        <p:txBody>
          <a:bodyPr>
            <a:normAutofit lnSpcReduction="10000"/>
          </a:bodyPr>
          <a:lstStyle/>
          <a:p>
            <a:r>
              <a:rPr lang="en-US" dirty="0"/>
              <a:t>ECU Department of Health and Human Promotion – oversaw the grant, evaluation, and collection of the health education materials </a:t>
            </a:r>
          </a:p>
          <a:p>
            <a:r>
              <a:rPr lang="en-US" dirty="0"/>
              <a:t>NC State extension toxicology program – focus groups and piloted technology/distributed tech to outreach workers, created training materials and hosted webinars for how to find information and make new health education materials </a:t>
            </a:r>
          </a:p>
          <a:p>
            <a:r>
              <a:rPr lang="en-US" dirty="0"/>
              <a:t>Student Action with Farmworkers – liaised with community partners to install and maintain internet access points in labor camps </a:t>
            </a:r>
          </a:p>
          <a:p>
            <a:r>
              <a:rPr lang="en-US" dirty="0"/>
              <a:t>Librarian worked with all aims to provide training, collected health education materials, conducting research, and created digital literacy videos – so was involved in all three aims of the grant </a:t>
            </a:r>
          </a:p>
        </p:txBody>
      </p:sp>
    </p:spTree>
    <p:extLst>
      <p:ext uri="{BB962C8B-B14F-4D97-AF65-F5344CB8AC3E}">
        <p14:creationId xmlns:p14="http://schemas.microsoft.com/office/powerpoint/2010/main" val="2040371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5b71280d-95b8-4558-8349-61f3253e33f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4D163F8D4C6DD4D855473C959240D21" ma:contentTypeVersion="15" ma:contentTypeDescription="Create a new document." ma:contentTypeScope="" ma:versionID="3cea2cd8bd5c2b77ab8a1123db7c2318">
  <xsd:schema xmlns:xsd="http://www.w3.org/2001/XMLSchema" xmlns:xs="http://www.w3.org/2001/XMLSchema" xmlns:p="http://schemas.microsoft.com/office/2006/metadata/properties" xmlns:ns1="http://schemas.microsoft.com/sharepoint/v3" xmlns:ns3="5b71280d-95b8-4558-8349-61f3253e33f5" xmlns:ns4="d9ac32ba-fde7-4635-8e28-1d1d7dc528fd" targetNamespace="http://schemas.microsoft.com/office/2006/metadata/properties" ma:root="true" ma:fieldsID="6611fe1c4509f762a9969b19f82ff52d" ns1:_="" ns3:_="" ns4:_="">
    <xsd:import namespace="http://schemas.microsoft.com/sharepoint/v3"/>
    <xsd:import namespace="5b71280d-95b8-4558-8349-61f3253e33f5"/>
    <xsd:import namespace="d9ac32ba-fde7-4635-8e28-1d1d7dc528f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element ref="ns1:_ip_UnifiedCompliancePolicyProperties" minOccurs="0"/>
                <xsd:element ref="ns1:_ip_UnifiedCompliancePolicyUIAction" minOccurs="0"/>
                <xsd:element ref="ns3:MediaServiceDateTake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b71280d-95b8-4558-8349-61f3253e33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21" nillable="true" ma:displayName="MediaServiceDateTaken" ma:hidden="true" ma:internalName="MediaServiceDateTaken" ma:readOnly="true">
      <xsd:simpleType>
        <xsd:restriction base="dms:Text"/>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9ac32ba-fde7-4635-8e28-1d1d7dc528f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39B0758-D51C-449E-B87B-38FC5A4DA88E}">
  <ds:schemaRefs>
    <ds:schemaRef ds:uri="http://purl.org/dc/elements/1.1/"/>
    <ds:schemaRef ds:uri="http://schemas.microsoft.com/office/2006/metadata/properties"/>
    <ds:schemaRef ds:uri="http://schemas.microsoft.com/sharepoint/v3"/>
    <ds:schemaRef ds:uri="5b71280d-95b8-4558-8349-61f3253e33f5"/>
    <ds:schemaRef ds:uri="http://purl.org/dc/terms/"/>
    <ds:schemaRef ds:uri="d9ac32ba-fde7-4635-8e28-1d1d7dc528fd"/>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21636555-6C91-43D9-89C7-0BBDDF7E8696}">
  <ds:schemaRefs>
    <ds:schemaRef ds:uri="http://schemas.microsoft.com/sharepoint/v3/contenttype/forms"/>
  </ds:schemaRefs>
</ds:datastoreItem>
</file>

<file path=customXml/itemProps3.xml><?xml version="1.0" encoding="utf-8"?>
<ds:datastoreItem xmlns:ds="http://schemas.openxmlformats.org/officeDocument/2006/customXml" ds:itemID="{F5BD6EEB-37EE-496D-B676-207BBCFED6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b71280d-95b8-4558-8349-61f3253e33f5"/>
    <ds:schemaRef ds:uri="d9ac32ba-fde7-4635-8e28-1d1d7dc528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2933</TotalTime>
  <Words>1999</Words>
  <Application>Microsoft Office PowerPoint</Application>
  <PresentationFormat>Widescreen</PresentationFormat>
  <Paragraphs>139</Paragraphs>
  <Slides>28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BlinkMacSystemFont</vt:lpstr>
      <vt:lpstr>Calibri</vt:lpstr>
      <vt:lpstr>Calibri Light</vt:lpstr>
      <vt:lpstr>Helveticish Bold</vt:lpstr>
      <vt:lpstr>Office Theme</vt:lpstr>
      <vt:lpstr>Outreach to Migrant Farmworkers: Community Partnerships, Health Literacy Needs, and Library Involvement </vt:lpstr>
      <vt:lpstr>Demographics</vt:lpstr>
      <vt:lpstr>Longstanding health disparities </vt:lpstr>
      <vt:lpstr>Serious Health Inequities </vt:lpstr>
      <vt:lpstr>Telling My Truth: Farmworkers Share Their Stories</vt:lpstr>
      <vt:lpstr>My background</vt:lpstr>
      <vt:lpstr>How I got involved in 2019 with an NLM grant about addressing health disparities in the Farmworker Community </vt:lpstr>
      <vt:lpstr>Our Project – how it started  (2019) </vt:lpstr>
      <vt:lpstr>Our partners</vt:lpstr>
      <vt:lpstr>Who are outreach workers/CHWs/promotores? </vt:lpstr>
      <vt:lpstr>Partners &amp;  Advisory Panel </vt:lpstr>
      <vt:lpstr>Audience participation </vt:lpstr>
      <vt:lpstr>Aim 1 – how it went </vt:lpstr>
      <vt:lpstr>Aim 2 – how it went </vt:lpstr>
      <vt:lpstr>Aim 3 – how it went </vt:lpstr>
      <vt:lpstr>Dissemination</vt:lpstr>
      <vt:lpstr>Audience participation</vt:lpstr>
      <vt:lpstr>Grant website and products </vt:lpstr>
      <vt:lpstr>Future of the work </vt:lpstr>
      <vt:lpstr>IMLS grant </vt:lpstr>
      <vt:lpstr>IMLS grant aims </vt:lpstr>
      <vt:lpstr>How librarians can get involved</vt:lpstr>
      <vt:lpstr>How librarians can get involved</vt:lpstr>
      <vt:lpstr>Lessons learned </vt:lpstr>
      <vt:lpstr>Lessons learned </vt:lpstr>
      <vt:lpstr>More resources </vt:lpstr>
      <vt:lpstr>Audience Participation </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Record a Presentation</dc:title>
  <dc:subject/>
  <dc:creator>Orians, A.J.</dc:creator>
  <cp:keywords/>
  <dc:description/>
  <cp:lastModifiedBy>Steele, Faith</cp:lastModifiedBy>
  <cp:revision>60</cp:revision>
  <dcterms:modified xsi:type="dcterms:W3CDTF">2022-12-20T20:09:32Z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0x01010084D163F8D4C6DD4D855473C959240D21</vt:lpwstr>
  </property>
</Properties>
</file>