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213" r:id="rId1"/>
    <p:sldMasterId id="2147484312" r:id="rId2"/>
  </p:sldMasterIdLst>
  <p:notesMasterIdLst>
    <p:notesMasterId r:id="rId75"/>
  </p:notesMasterIdLst>
  <p:handoutMasterIdLst>
    <p:handoutMasterId r:id="rId76"/>
  </p:handoutMasterIdLst>
  <p:sldIdLst>
    <p:sldId id="506" r:id="rId3"/>
    <p:sldId id="340" r:id="rId4"/>
    <p:sldId id="343" r:id="rId5"/>
    <p:sldId id="344" r:id="rId6"/>
    <p:sldId id="507" r:id="rId7"/>
    <p:sldId id="345" r:id="rId8"/>
    <p:sldId id="346" r:id="rId9"/>
    <p:sldId id="347" r:id="rId10"/>
    <p:sldId id="349" r:id="rId11"/>
    <p:sldId id="350" r:id="rId12"/>
    <p:sldId id="351" r:id="rId13"/>
    <p:sldId id="352" r:id="rId14"/>
    <p:sldId id="348" r:id="rId15"/>
    <p:sldId id="508" r:id="rId16"/>
    <p:sldId id="354" r:id="rId17"/>
    <p:sldId id="355" r:id="rId18"/>
    <p:sldId id="358" r:id="rId19"/>
    <p:sldId id="357" r:id="rId20"/>
    <p:sldId id="356" r:id="rId21"/>
    <p:sldId id="509" r:id="rId22"/>
    <p:sldId id="359" r:id="rId23"/>
    <p:sldId id="360" r:id="rId24"/>
    <p:sldId id="362" r:id="rId25"/>
    <p:sldId id="363" r:id="rId26"/>
    <p:sldId id="364" r:id="rId27"/>
    <p:sldId id="510" r:id="rId28"/>
    <p:sldId id="366" r:id="rId29"/>
    <p:sldId id="511" r:id="rId30"/>
    <p:sldId id="512" r:id="rId31"/>
    <p:sldId id="368" r:id="rId32"/>
    <p:sldId id="369" r:id="rId33"/>
    <p:sldId id="370" r:id="rId34"/>
    <p:sldId id="372" r:id="rId35"/>
    <p:sldId id="371" r:id="rId36"/>
    <p:sldId id="513" r:id="rId37"/>
    <p:sldId id="374" r:id="rId38"/>
    <p:sldId id="514" r:id="rId39"/>
    <p:sldId id="375" r:id="rId40"/>
    <p:sldId id="515" r:id="rId41"/>
    <p:sldId id="378" r:id="rId42"/>
    <p:sldId id="380" r:id="rId43"/>
    <p:sldId id="381" r:id="rId44"/>
    <p:sldId id="382" r:id="rId45"/>
    <p:sldId id="383" r:id="rId46"/>
    <p:sldId id="384" r:id="rId47"/>
    <p:sldId id="516" r:id="rId48"/>
    <p:sldId id="517" r:id="rId49"/>
    <p:sldId id="518" r:id="rId50"/>
    <p:sldId id="519" r:id="rId51"/>
    <p:sldId id="533" r:id="rId52"/>
    <p:sldId id="520" r:id="rId53"/>
    <p:sldId id="521" r:id="rId54"/>
    <p:sldId id="522" r:id="rId55"/>
    <p:sldId id="523" r:id="rId56"/>
    <p:sldId id="524" r:id="rId57"/>
    <p:sldId id="395" r:id="rId58"/>
    <p:sldId id="525" r:id="rId59"/>
    <p:sldId id="396" r:id="rId60"/>
    <p:sldId id="397" r:id="rId61"/>
    <p:sldId id="398" r:id="rId62"/>
    <p:sldId id="400" r:id="rId63"/>
    <p:sldId id="427" r:id="rId64"/>
    <p:sldId id="526" r:id="rId65"/>
    <p:sldId id="527" r:id="rId66"/>
    <p:sldId id="528" r:id="rId67"/>
    <p:sldId id="401" r:id="rId68"/>
    <p:sldId id="402" r:id="rId69"/>
    <p:sldId id="529" r:id="rId70"/>
    <p:sldId id="531" r:id="rId71"/>
    <p:sldId id="534" r:id="rId72"/>
    <p:sldId id="537" r:id="rId73"/>
    <p:sldId id="535" r:id="rId74"/>
  </p:sldIdLst>
  <p:sldSz cx="9144000" cy="5143500" type="screen16x9"/>
  <p:notesSz cx="7023100" cy="93091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bbi Newma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1784"/>
    <p:restoredTop sz="70163" autoAdjust="0"/>
  </p:normalViewPr>
  <p:slideViewPr>
    <p:cSldViewPr snapToGrid="0" snapToObjects="1">
      <p:cViewPr varScale="1">
        <p:scale>
          <a:sx n="117" d="100"/>
          <a:sy n="117" d="100"/>
        </p:scale>
        <p:origin x="952" y="168"/>
      </p:cViewPr>
      <p:guideLst>
        <p:guide orient="horz" pos="1620"/>
        <p:guide pos="2880"/>
      </p:guideLst>
    </p:cSldViewPr>
  </p:slideViewPr>
  <p:notesTextViewPr>
    <p:cViewPr>
      <p:scale>
        <a:sx n="1" d="1"/>
        <a:sy n="1" d="1"/>
      </p:scale>
      <p:origin x="0" y="0"/>
    </p:cViewPr>
  </p:notesTextViewPr>
  <p:notesViewPr>
    <p:cSldViewPr snapToGrid="0" snapToObjects="1">
      <p:cViewPr varScale="1">
        <p:scale>
          <a:sx n="92" d="100"/>
          <a:sy n="92" d="100"/>
        </p:scale>
        <p:origin x="1584"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microsoft.com/office/2016/11/relationships/changesInfo" Target="changesInfos/changesInfo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5DFC146B-9689-4BA9-80AB-39A43E3D7ED1}"/>
    <pc:docChg chg="modSld">
      <pc:chgData name="" userId="" providerId="" clId="Web-{5DFC146B-9689-4BA9-80AB-39A43E3D7ED1}" dt="2018-07-12T13:13:07.061" v="51" actId="20577"/>
      <pc:docMkLst>
        <pc:docMk/>
      </pc:docMkLst>
      <pc:sldChg chg="modSp">
        <pc:chgData name="" userId="" providerId="" clId="Web-{5DFC146B-9689-4BA9-80AB-39A43E3D7ED1}" dt="2018-07-12T13:13:07.061" v="51" actId="20577"/>
        <pc:sldMkLst>
          <pc:docMk/>
          <pc:sldMk cId="1569550418" sldId="296"/>
        </pc:sldMkLst>
        <pc:spChg chg="mod">
          <ac:chgData name="" userId="" providerId="" clId="Web-{5DFC146B-9689-4BA9-80AB-39A43E3D7ED1}" dt="2018-07-12T13:09:20.981" v="1" actId="20577"/>
          <ac:spMkLst>
            <pc:docMk/>
            <pc:sldMk cId="1569550418" sldId="296"/>
            <ac:spMk id="760" creationId="{00000000-0000-0000-0000-000000000000}"/>
          </ac:spMkLst>
        </pc:spChg>
        <pc:spChg chg="mod">
          <ac:chgData name="" userId="" providerId="" clId="Web-{5DFC146B-9689-4BA9-80AB-39A43E3D7ED1}" dt="2018-07-12T13:13:07.061" v="51" actId="20577"/>
          <ac:spMkLst>
            <pc:docMk/>
            <pc:sldMk cId="1569550418" sldId="296"/>
            <ac:spMk id="761" creationId="{00000000-0000-0000-0000-000000000000}"/>
          </ac:spMkLst>
        </pc:spChg>
      </pc:sldChg>
    </pc:docChg>
  </pc:docChgLst>
  <pc:docChgLst>
    <pc:chgData name="Guest User" userId="URN:SPO:ANON#69E95440310CD07F2A71ADC819D756B2D5E08EEB92A420943BA1323E6D7CFA5E" providerId="AD" clId="Web-{DF8AB4DF-981E-421B-B540-48EA9D9191FC}"/>
  </pc:docChgLst>
  <pc:docChgLst>
    <pc:chgData clId="Web-{E4A19A22-DA55-45BC-8EE2-C7F14049A6BF}"/>
    <pc:docChg chg="modSld">
      <pc:chgData name="" userId="" providerId="" clId="Web-{E4A19A22-DA55-45BC-8EE2-C7F14049A6BF}" dt="2018-07-12T16:50:39.019" v="26" actId="20577"/>
      <pc:docMkLst>
        <pc:docMk/>
      </pc:docMkLst>
      <pc:sldChg chg="modSp">
        <pc:chgData name="" userId="" providerId="" clId="Web-{E4A19A22-DA55-45BC-8EE2-C7F14049A6BF}" dt="2018-07-12T16:50:39.019" v="26" actId="20577"/>
        <pc:sldMkLst>
          <pc:docMk/>
          <pc:sldMk cId="593145662" sldId="298"/>
        </pc:sldMkLst>
        <pc:spChg chg="mod">
          <ac:chgData name="" userId="" providerId="" clId="Web-{E4A19A22-DA55-45BC-8EE2-C7F14049A6BF}" dt="2018-07-12T16:50:39.019" v="26" actId="20577"/>
          <ac:spMkLst>
            <pc:docMk/>
            <pc:sldMk cId="593145662" sldId="298"/>
            <ac:spMk id="77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C5CE2EC7-BF4D-2A40-9310-B6EADA4089F6}" type="datetimeFigureOut">
              <a:rPr lang="en-US" smtClean="0"/>
              <a:t>9/7/18</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320258E5-6988-4A42-9438-7DC261682C1F}" type="slidenum">
              <a:rPr lang="en-US" smtClean="0"/>
              <a:t>‹#›</a:t>
            </a:fld>
            <a:endParaRPr lang="en-US"/>
          </a:p>
        </p:txBody>
      </p:sp>
    </p:spTree>
    <p:extLst>
      <p:ext uri="{BB962C8B-B14F-4D97-AF65-F5344CB8AC3E}">
        <p14:creationId xmlns:p14="http://schemas.microsoft.com/office/powerpoint/2010/main" val="1437209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4" name="Shape 4"/>
          <p:cNvSpPr txBox="1">
            <a:spLocks noGrp="1"/>
          </p:cNvSpPr>
          <p:nvPr>
            <p:ph type="body" idx="1"/>
          </p:nvPr>
        </p:nvSpPr>
        <p:spPr>
          <a:xfrm>
            <a:off x="702310" y="4421823"/>
            <a:ext cx="5618480" cy="4189095"/>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
        <p:nvSpPr>
          <p:cNvPr id="2" name="Slide Image Placeholder 1">
            <a:extLst>
              <a:ext uri="{FF2B5EF4-FFF2-40B4-BE49-F238E27FC236}">
                <a16:creationId xmlns:a16="http://schemas.microsoft.com/office/drawing/2014/main" id="{4F6E0E20-3AE3-C54E-836B-81BAA01CF2A1}"/>
              </a:ext>
            </a:extLst>
          </p:cNvPr>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352270347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p:cSld>
    <p:spTree>
      <p:nvGrpSpPr>
        <p:cNvPr id="1" name="Shape 851"/>
        <p:cNvGrpSpPr/>
        <p:nvPr/>
      </p:nvGrpSpPr>
      <p:grpSpPr>
        <a:xfrm>
          <a:off x="0" y="0"/>
          <a:ext cx="0" cy="0"/>
          <a:chOff x="0" y="0"/>
          <a:chExt cx="0" cy="0"/>
        </a:xfrm>
      </p:grpSpPr>
      <p:sp>
        <p:nvSpPr>
          <p:cNvPr id="853" name="Shape 853"/>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a:t>This</a:t>
            </a:r>
            <a:r>
              <a:rPr lang="en-US" baseline="0" dirty="0"/>
              <a:t> is not a comprehensive list of resources as there are lots of them. I primarily will focus on those produced by the National Library of Medicine and National Institutes of Health along with other government resources and some resources produced by associations and organizations.</a:t>
            </a:r>
          </a:p>
          <a:p>
            <a:pPr marL="0" indent="0">
              <a:buNone/>
            </a:pPr>
            <a:endParaRPr lang="en-US" baseline="0" dirty="0"/>
          </a:p>
          <a:p>
            <a:pPr marL="0" indent="0">
              <a:buNone/>
            </a:pPr>
            <a:r>
              <a:rPr lang="en-US" baseline="0" dirty="0"/>
              <a:t>There isn’t time to demonstrate the usage of these resources.  We do have classes that focus on particular populations or topics where more in-depth information is provided. Unfortunately, I don’t have time to provide that but am happy to answer questions either here or you can always email me.</a:t>
            </a:r>
          </a:p>
          <a:p>
            <a:pPr marL="0" indent="0">
              <a:buNone/>
            </a:pPr>
            <a:endParaRPr lang="en-US" baseline="0" dirty="0"/>
          </a:p>
          <a:p>
            <a:pPr marL="0" indent="0">
              <a:buNone/>
            </a:pPr>
            <a:r>
              <a:rPr lang="en-US" baseline="0" dirty="0"/>
              <a:t>Also, keep in mind, when you or your patrons are seeking answers that most often you will not find the specific answer to the specific question. I worked with healthcare professionals who would ask, “What are the research results of 12 year old boys who take Ritalin for ADHD?” and expect the perfect research article to pop up readily which just isn’t going to happen. People will need to extrapolate what they need from the information or read and apply it broadly.  That is why it is so important for patients and healthcare consumers to seek this information but to take it to their health care providers to ask the more specific questions of how this applies to them and their situation. </a:t>
            </a:r>
          </a:p>
          <a:p>
            <a:pPr marL="0" indent="0">
              <a:buNone/>
            </a:pPr>
            <a:r>
              <a:rPr lang="en-US" baseline="0" dirty="0"/>
              <a:t>And of course remembering that we as library staff do not interpret the information. </a:t>
            </a:r>
          </a:p>
          <a:p>
            <a:pPr marL="0" indent="0">
              <a:buNone/>
            </a:pPr>
            <a:r>
              <a:rPr lang="en-US" baseline="0" dirty="0"/>
              <a:t>I would tell my patrons that if they had a question about the information they needed to take that to their doctor but if they had a question about where the information came from, if they wanted something more specific or broader or a different angle that they could ask me.</a:t>
            </a:r>
          </a:p>
          <a:p>
            <a:pPr marL="0" indent="0">
              <a:buNone/>
            </a:pPr>
            <a:r>
              <a:rPr lang="en-US" baseline="0" dirty="0"/>
              <a:t>Remember too, that there such as thing as too much information which I will be doing here the next hour. I usually provide information from 2-3 resources (it’s good to provide information from a variety of resources) and let patrons know they could always ask for more if they wished. It can be overwhelming to see a stack or a list of 10 links. </a:t>
            </a:r>
          </a:p>
          <a:p>
            <a:pPr marL="0" indent="0">
              <a:buNone/>
            </a:pPr>
            <a:endParaRPr lang="en-US" baseline="0" dirty="0"/>
          </a:p>
          <a:p>
            <a:pPr marL="0" indent="0">
              <a:buNone/>
            </a:pPr>
            <a:r>
              <a:rPr lang="en-US" baseline="0" dirty="0"/>
              <a:t>So, where do your patrons look for information about health?</a:t>
            </a:r>
            <a:endParaRPr dirty="0"/>
          </a:p>
        </p:txBody>
      </p:sp>
      <p:sp>
        <p:nvSpPr>
          <p:cNvPr id="852" name="Shape 85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9600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And MedlinePlus is a responsive design so</a:t>
            </a:r>
            <a:r>
              <a:rPr lang="en-US" baseline="0" dirty="0"/>
              <a:t> it adapts to the screen and is given priority by Google </a:t>
            </a:r>
          </a:p>
          <a:p>
            <a:pPr marL="161766" indent="0">
              <a:buNone/>
            </a:pP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10</a:t>
            </a:fld>
            <a:endParaRPr lang="en-US"/>
          </a:p>
        </p:txBody>
      </p:sp>
    </p:spTree>
    <p:extLst>
      <p:ext uri="{BB962C8B-B14F-4D97-AF65-F5344CB8AC3E}">
        <p14:creationId xmlns:p14="http://schemas.microsoft.com/office/powerpoint/2010/main" val="406123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National Institutes of Health (also</a:t>
            </a:r>
            <a:r>
              <a:rPr lang="en-US" baseline="0" dirty="0"/>
              <a:t> known as NIH) may sound like it is just for researchers or health professionals but it also includes health information for the public and educational materials for K-12. </a:t>
            </a:r>
          </a:p>
          <a:p>
            <a:pPr marL="161766" indent="0">
              <a:buNone/>
            </a:pPr>
            <a:r>
              <a:rPr lang="en-US" baseline="0" dirty="0"/>
              <a:t>NIH News in Health comes out every month. Individuals can subscribe to it electronically, your libraries can print them out to provide for your patrons, you can use the information for your social media and subject guides.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11</a:t>
            </a:fld>
            <a:endParaRPr lang="en-US"/>
          </a:p>
        </p:txBody>
      </p:sp>
    </p:spTree>
    <p:extLst>
      <p:ext uri="{BB962C8B-B14F-4D97-AF65-F5344CB8AC3E}">
        <p14:creationId xmlns:p14="http://schemas.microsoft.com/office/powerpoint/2010/main" val="29741620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National Institutes of Health </a:t>
            </a:r>
            <a:r>
              <a:rPr lang="en-US" baseline="0" dirty="0"/>
              <a:t>is made up of 27 different institutes and centers. You’re probably most familiar with the National Cancer Institutes but the National Library of Medicine is also one of the institutes.</a:t>
            </a:r>
          </a:p>
          <a:p>
            <a:pPr marL="161766" indent="0">
              <a:buNone/>
            </a:pPr>
            <a:r>
              <a:rPr lang="en-US" baseline="0" dirty="0"/>
              <a:t>The main webpage of NIH includes information for the public but many of the individual institutes include additional information on each of their individual webpages.</a:t>
            </a:r>
            <a:endParaRPr lang="en-US" dirty="0"/>
          </a:p>
          <a:p>
            <a:endParaRPr lang="en-US" dirty="0"/>
          </a:p>
          <a:p>
            <a:pPr marL="161766" indent="0">
              <a:buNone/>
            </a:pPr>
            <a:r>
              <a:rPr lang="en-US" dirty="0"/>
              <a:t>Such as the National Institute of Arthritis and Musculoskeletal and Skin Diseases. Here you can view health topics, information</a:t>
            </a:r>
            <a:r>
              <a:rPr lang="en-US" baseline="0" dirty="0"/>
              <a:t> that is in Spanish and other activities and news regarding the work at each institute or center.</a:t>
            </a:r>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12</a:t>
            </a:fld>
            <a:endParaRPr lang="en-US"/>
          </a:p>
        </p:txBody>
      </p:sp>
    </p:spTree>
    <p:extLst>
      <p:ext uri="{BB962C8B-B14F-4D97-AF65-F5344CB8AC3E}">
        <p14:creationId xmlns:p14="http://schemas.microsoft.com/office/powerpoint/2010/main" val="15790053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indent="0">
              <a:buNone/>
            </a:pPr>
            <a:r>
              <a:rPr lang="en-US" dirty="0"/>
              <a:t>English</a:t>
            </a:r>
            <a:r>
              <a:rPr lang="en-US" baseline="0" dirty="0"/>
              <a:t> isn’t always the primary language for many in your communities. Finding quality health information in other languages can be a challenge. Here are some resources that may help.</a:t>
            </a:r>
            <a:endParaRPr lang="en-US" dirty="0"/>
          </a:p>
        </p:txBody>
      </p:sp>
    </p:spTree>
    <p:extLst>
      <p:ext uri="{BB962C8B-B14F-4D97-AF65-F5344CB8AC3E}">
        <p14:creationId xmlns:p14="http://schemas.microsoft.com/office/powerpoint/2010/main" val="297795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And, with</a:t>
            </a:r>
            <a:r>
              <a:rPr lang="en-US" baseline="0" dirty="0"/>
              <a:t> just a click, you can access what is available in Spanish in MedlinePlus. It’s not everything that is in English but quite a bit is.</a:t>
            </a:r>
          </a:p>
          <a:p>
            <a:pPr marL="161766" indent="0">
              <a:buNone/>
            </a:pPr>
            <a:r>
              <a:rPr lang="en-US" baseline="0" dirty="0"/>
              <a:t>[click] </a:t>
            </a:r>
          </a:p>
          <a:p>
            <a:pPr marL="161766" indent="0">
              <a:buNone/>
            </a:pPr>
            <a:r>
              <a:rPr lang="en-US" baseline="0" dirty="0"/>
              <a:t>You can also access information in other languages from here</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14</a:t>
            </a:fld>
            <a:endParaRPr lang="en-US"/>
          </a:p>
        </p:txBody>
      </p:sp>
    </p:spTree>
    <p:extLst>
      <p:ext uri="{BB962C8B-B14F-4D97-AF65-F5344CB8AC3E}">
        <p14:creationId xmlns:p14="http://schemas.microsoft.com/office/powerpoint/2010/main" val="146528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You can search by language or by health topic.</a:t>
            </a:r>
          </a:p>
          <a:p>
            <a:pPr marL="161766" indent="0">
              <a:buNone/>
            </a:pPr>
            <a:r>
              <a:rPr lang="en-US" dirty="0"/>
              <a:t>Here is an example of what health information is available in Armenian</a:t>
            </a:r>
          </a:p>
          <a:p>
            <a:pPr marL="161766" indent="0">
              <a:buNone/>
            </a:pPr>
            <a:r>
              <a:rPr lang="en-US" dirty="0"/>
              <a:t>This is the chickenpox vaccine</a:t>
            </a:r>
            <a:r>
              <a:rPr lang="en-US" baseline="0" dirty="0"/>
              <a:t> information in Armenian</a:t>
            </a:r>
          </a:p>
          <a:p>
            <a:pPr marL="161766" indent="0">
              <a:buNone/>
            </a:pPr>
            <a:r>
              <a:rPr lang="en-US" baseline="0" dirty="0"/>
              <a:t>But you may also want to print out the English version so if they take this to their doctor or the clinic they can hand the English version (if needed) to the clinician so they know what kind of information their patient has.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15</a:t>
            </a:fld>
            <a:endParaRPr lang="en-US"/>
          </a:p>
        </p:txBody>
      </p:sp>
    </p:spTree>
    <p:extLst>
      <p:ext uri="{BB962C8B-B14F-4D97-AF65-F5344CB8AC3E}">
        <p14:creationId xmlns:p14="http://schemas.microsoft.com/office/powerpoint/2010/main" val="160207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Health Reach is the multi-lingual, multi-cultural health resource from</a:t>
            </a:r>
            <a:r>
              <a:rPr lang="en-US" baseline="0" dirty="0"/>
              <a:t> the National Library of Medicine. </a:t>
            </a:r>
          </a:p>
          <a:p>
            <a:pPr marL="161766" indent="0">
              <a:buNone/>
            </a:pPr>
            <a:r>
              <a:rPr lang="en-US" dirty="0"/>
              <a:t>HealthReach is a national collaborative partnership where organizations can submit their multi-lingual materials to create this wonderful resource. </a:t>
            </a:r>
          </a:p>
          <a:p>
            <a:pPr marL="161766" indent="0">
              <a:buNone/>
            </a:pPr>
            <a:r>
              <a:rPr lang="en-US" baseline="0" dirty="0"/>
              <a:t>These materials are then reviewed before being included into HealthReach and are reviewed annually.</a:t>
            </a:r>
          </a:p>
          <a:p>
            <a:pPr marL="161766" indent="0">
              <a:buNone/>
            </a:pPr>
            <a:r>
              <a:rPr lang="en-US" baseline="0" dirty="0"/>
              <a:t>And you can use these resources to provide quality health information to your patrons whose first language isn’t English. </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16</a:t>
            </a:fld>
            <a:endParaRPr lang="en-US"/>
          </a:p>
        </p:txBody>
      </p:sp>
    </p:spTree>
    <p:extLst>
      <p:ext uri="{BB962C8B-B14F-4D97-AF65-F5344CB8AC3E}">
        <p14:creationId xmlns:p14="http://schemas.microsoft.com/office/powerpoint/2010/main" val="3644468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You can search for health information by</a:t>
            </a:r>
            <a:r>
              <a:rPr lang="en-US" baseline="0" dirty="0"/>
              <a:t> language, by format and by author (such as organization) on such topics as the flu.</a:t>
            </a:r>
          </a:p>
          <a:p>
            <a:pPr marL="161766" indent="0">
              <a:buNone/>
            </a:pPr>
            <a:r>
              <a:rPr lang="en-US" baseline="0" dirty="0"/>
              <a:t>You can see in the screen shot on the right if the information is in a document or video or some other format, the kind of review and the languages the information is available in.</a:t>
            </a:r>
          </a:p>
          <a:p>
            <a:pPr marL="161766" indent="0">
              <a:buNone/>
            </a:pPr>
            <a:endParaRPr lang="en-US" dirty="0"/>
          </a:p>
        </p:txBody>
      </p:sp>
    </p:spTree>
    <p:extLst>
      <p:ext uri="{BB962C8B-B14F-4D97-AF65-F5344CB8AC3E}">
        <p14:creationId xmlns:p14="http://schemas.microsoft.com/office/powerpoint/2010/main" val="3674953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In addition, the National Library</a:t>
            </a:r>
            <a:r>
              <a:rPr lang="en-US" baseline="0" dirty="0"/>
              <a:t> of Medicine’s Specialized Information Services division and the National Network of Libraries of Medicine provide a wealth of information pertaining to health in different languages and about cultural competence.</a:t>
            </a:r>
            <a:endParaRPr lang="en-US" dirty="0"/>
          </a:p>
          <a:p>
            <a:pPr marL="161766" indent="0">
              <a:buNone/>
            </a:pPr>
            <a:endParaRPr lang="en-US" dirty="0"/>
          </a:p>
          <a:p>
            <a:pPr marL="161766" indent="0">
              <a:buNone/>
            </a:pPr>
            <a:r>
              <a:rPr lang="en-US" dirty="0"/>
              <a:t>Links are provided in a number of different categories including Cultural Competency, Health Literacy, Limited English Proficiency, and Refugee Health Portals.</a:t>
            </a:r>
          </a:p>
          <a:p>
            <a:endParaRPr lang="en-US" dirty="0"/>
          </a:p>
          <a:p>
            <a:pPr marL="161766" indent="0">
              <a:buNone/>
            </a:pPr>
            <a:r>
              <a:rPr lang="en-US" dirty="0"/>
              <a:t>Links to a number of different resources that provide health information in languages.</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18</a:t>
            </a:fld>
            <a:endParaRPr lang="en-US"/>
          </a:p>
        </p:txBody>
      </p:sp>
    </p:spTree>
    <p:extLst>
      <p:ext uri="{BB962C8B-B14F-4D97-AF65-F5344CB8AC3E}">
        <p14:creationId xmlns:p14="http://schemas.microsoft.com/office/powerpoint/2010/main" val="3004860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NIH has created a section</a:t>
            </a:r>
            <a:r>
              <a:rPr lang="en-US" baseline="0" dirty="0"/>
              <a:t> of their materials that are in Spanish in one place. </a:t>
            </a:r>
          </a:p>
          <a:p>
            <a:pPr marL="161766" indent="0">
              <a:buNone/>
            </a:pPr>
            <a:r>
              <a:rPr lang="en-US" baseline="0" dirty="0"/>
              <a:t>Some information at the NIH institutes also come in other languages such as at the National Institute of Arthritis and Musculoskeletal and Skin Diseases but a few do offer other languages but many offer Spanish.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19</a:t>
            </a:fld>
            <a:endParaRPr lang="en-US"/>
          </a:p>
        </p:txBody>
      </p:sp>
    </p:spTree>
    <p:extLst>
      <p:ext uri="{BB962C8B-B14F-4D97-AF65-F5344CB8AC3E}">
        <p14:creationId xmlns:p14="http://schemas.microsoft.com/office/powerpoint/2010/main" val="1331732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baseline="0" dirty="0"/>
              <a:t>Most likely Dr. Google. While Dr. Google is where most people like to start their search for information it really isn’t the most efficient search tool. And remember Dr. Google is neither a licensed health professional nor a trained librarian.</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2</a:t>
            </a:fld>
            <a:endParaRPr lang="en-US"/>
          </a:p>
        </p:txBody>
      </p:sp>
    </p:spTree>
    <p:extLst>
      <p:ext uri="{BB962C8B-B14F-4D97-AF65-F5344CB8AC3E}">
        <p14:creationId xmlns:p14="http://schemas.microsoft.com/office/powerpoint/2010/main" val="212450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Shape 89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4" name="Shape 894"/>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US" dirty="0" err="1"/>
              <a:t>EthnoMed</a:t>
            </a:r>
            <a:r>
              <a:rPr lang="en-US" dirty="0"/>
              <a:t> contains information about cultural beliefs, medical issues and other related issues pertinent to the health care of recent immigrants to the US</a:t>
            </a:r>
            <a:r>
              <a:rPr lang="en-US" baseline="0" dirty="0"/>
              <a:t> and is primarily for health care professionals (as are many of these resources) but it does contain health information in other languages and it contains information to help you and your staff and even your community become more culturally aware especially in regards to health and culture. This resource has received various funding from us and is out of the University of Washington’s Harborview hospital.</a:t>
            </a:r>
          </a:p>
          <a:p>
            <a:pPr marL="0" indent="0">
              <a:buNone/>
            </a:pPr>
            <a:endParaRPr lang="en-US" baseline="0" dirty="0"/>
          </a:p>
          <a:p>
            <a:pPr marL="0" indent="0">
              <a:buNone/>
            </a:pPr>
            <a:r>
              <a:rPr lang="en-US" baseline="0" dirty="0"/>
              <a:t>SPIRAL contains health information in Asian languages and is out of Tufts University and also has received funding from NNLM. </a:t>
            </a:r>
          </a:p>
          <a:p>
            <a:pPr marL="0" indent="0">
              <a:buNone/>
            </a:pPr>
            <a:endParaRPr lang="en-US" baseline="0" dirty="0"/>
          </a:p>
          <a:p>
            <a:pPr marL="0" indent="0">
              <a:buNone/>
            </a:pPr>
            <a:r>
              <a:rPr lang="en-US" baseline="0" dirty="0"/>
              <a:t>Out of Ohio State University is another resource for professionals but a wide range of health information that is culturally appropriate called Health Information Translations</a:t>
            </a:r>
          </a:p>
          <a:p>
            <a:pPr marL="0" indent="0">
              <a:buNone/>
            </a:pPr>
            <a:endParaRPr lang="en-US" baseline="0" dirty="0"/>
          </a:p>
          <a:p>
            <a:pPr marL="0" indent="0">
              <a:buNone/>
            </a:pPr>
            <a:r>
              <a:rPr lang="en-US" baseline="0" dirty="0"/>
              <a:t>Health Roads Media provides some information in other languages in an audiovisual format that some of these others may not have. This site contains some free health education materials in a number of languages and formats (print, video, audio). They also provide some low-cost materials for hospital or group settings. Materials are developed with attention paid to the issues of literacy, health-literacy, illness, aging, disability and language.</a:t>
            </a:r>
          </a:p>
          <a:p>
            <a:pPr marL="0" indent="0">
              <a:buNone/>
            </a:pPr>
            <a:endParaRPr lang="en-US" baseline="0" dirty="0"/>
          </a:p>
          <a:p>
            <a:pPr marL="0" indent="0">
              <a:buNone/>
            </a:pPr>
            <a:r>
              <a:rPr lang="en-US" baseline="0" dirty="0"/>
              <a:t>US Committee for Refuges and Immigrants has developed health resources that are cultural and linguistically appropriate through cooperation from a variety of agencies and experts in several different languages. You’ll find Healthy Living Toolkits in various languages which is a multi-page pdf with information about the cold and flu, dental health, and common health conditions.</a:t>
            </a:r>
            <a:endParaRPr dirty="0"/>
          </a:p>
        </p:txBody>
      </p:sp>
    </p:spTree>
    <p:extLst>
      <p:ext uri="{BB962C8B-B14F-4D97-AF65-F5344CB8AC3E}">
        <p14:creationId xmlns:p14="http://schemas.microsoft.com/office/powerpoint/2010/main" val="604307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indent="0">
              <a:buNone/>
            </a:pPr>
            <a:r>
              <a:rPr lang="en-US" dirty="0"/>
              <a:t>Almost</a:t>
            </a:r>
            <a:r>
              <a:rPr lang="en-US" baseline="0" dirty="0"/>
              <a:t> everyone takes some sort of medication or supplement at some point in their life. As a patient or health consumer it is a good idea to know what you’re taking and why as well as any precautions.</a:t>
            </a:r>
            <a:endParaRPr lang="en-US" dirty="0"/>
          </a:p>
        </p:txBody>
      </p:sp>
    </p:spTree>
    <p:extLst>
      <p:ext uri="{BB962C8B-B14F-4D97-AF65-F5344CB8AC3E}">
        <p14:creationId xmlns:p14="http://schemas.microsoft.com/office/powerpoint/2010/main" val="923344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MedlinePlus</a:t>
            </a:r>
            <a:r>
              <a:rPr lang="en-US" baseline="0" dirty="0"/>
              <a:t> is a great place to start when looking for drug information.  The drug information is from the American Society of Health-System Pharmacists which is a much better resource than the PDR (Physicians’ Desk Reference which is what many people think of including physicians). The information is not exactly unbiased as information on drugs included in it is created by pharmaceutical companies who also help produce this resource financially. </a:t>
            </a:r>
          </a:p>
          <a:p>
            <a:pPr marL="161766" indent="0">
              <a:buNone/>
            </a:pPr>
            <a:endParaRPr lang="en-US" dirty="0"/>
          </a:p>
        </p:txBody>
      </p:sp>
    </p:spTree>
    <p:extLst>
      <p:ext uri="{BB962C8B-B14F-4D97-AF65-F5344CB8AC3E}">
        <p14:creationId xmlns:p14="http://schemas.microsoft.com/office/powerpoint/2010/main" val="12900734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Here is an example of drug information in MedlinePlus.</a:t>
            </a:r>
          </a:p>
          <a:p>
            <a:pPr marL="161766" indent="0">
              <a:buNone/>
            </a:pPr>
            <a:r>
              <a:rPr lang="en-US" dirty="0"/>
              <a:t>It’s alphabetically</a:t>
            </a:r>
            <a:r>
              <a:rPr lang="en-US" baseline="0" dirty="0"/>
              <a:t> listed of both prescription and over the counter drugs</a:t>
            </a:r>
          </a:p>
          <a:p>
            <a:pPr marL="161766" indent="0">
              <a:buNone/>
            </a:pPr>
            <a:r>
              <a:rPr lang="en-US" baseline="0" dirty="0"/>
              <a:t>Oxycodone is one of the many opioids that have been in the news lately and you’ll see that the drugs have the same sort of table of contents that the health topics do in MedlinePlus but rather than a list of links the actual information is there </a:t>
            </a:r>
          </a:p>
          <a:p>
            <a:pPr marL="161766" indent="0">
              <a:buNone/>
            </a:pPr>
            <a:r>
              <a:rPr lang="en-US" baseline="0" dirty="0"/>
              <a:t>Note that FDA warnings are listed first with a red box around it.</a:t>
            </a:r>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23</a:t>
            </a:fld>
            <a:endParaRPr lang="en-US"/>
          </a:p>
        </p:txBody>
      </p:sp>
    </p:spTree>
    <p:extLst>
      <p:ext uri="{BB962C8B-B14F-4D97-AF65-F5344CB8AC3E}">
        <p14:creationId xmlns:p14="http://schemas.microsoft.com/office/powerpoint/2010/main" val="743377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MedlinePlus has information about herbs and supplements.</a:t>
            </a:r>
          </a:p>
          <a:p>
            <a:pPr marL="161766" indent="0">
              <a:buNone/>
            </a:pPr>
            <a:r>
              <a:rPr lang="en-US" dirty="0"/>
              <a:t>They’re listed alphabetically</a:t>
            </a:r>
          </a:p>
          <a:p>
            <a:pPr marL="161766" indent="0">
              <a:buNone/>
            </a:pPr>
            <a:r>
              <a:rPr lang="en-US" dirty="0"/>
              <a:t>And here</a:t>
            </a:r>
            <a:r>
              <a:rPr lang="en-US" baseline="0" dirty="0"/>
              <a:t> it takes you to actual websites with more information on the particular topic.</a:t>
            </a:r>
          </a:p>
          <a:p>
            <a:pPr marL="161766" indent="0">
              <a:buNone/>
            </a:pPr>
            <a:r>
              <a:rPr lang="en-US" baseline="0" dirty="0"/>
              <a:t>Information is primarily from the institutes at the National Institutes of Health</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solidFill>
                  <a:prstClr val="black"/>
                </a:solidFill>
                <a:latin typeface="Calibri" panose="020F0502020204030204"/>
              </a: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5310781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Drug</a:t>
            </a:r>
            <a:r>
              <a:rPr lang="en-US" baseline="0" dirty="0"/>
              <a:t> Information Portal provides more in-depth information than MedlinePlus. It is both for professionals and consumers and because of that I wouldn’t recommend it for your initial search. I still recommend it is best to start with MedlinePlus but sometimes if the information isn’t there or more in-depth information is wanted, then use this resource.</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25</a:t>
            </a:fld>
            <a:endParaRPr lang="en-US"/>
          </a:p>
        </p:txBody>
      </p:sp>
    </p:spTree>
    <p:extLst>
      <p:ext uri="{BB962C8B-B14F-4D97-AF65-F5344CB8AC3E}">
        <p14:creationId xmlns:p14="http://schemas.microsoft.com/office/powerpoint/2010/main" val="3375813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Ever find a pill on the floor or someone hand you one?</a:t>
            </a:r>
            <a:r>
              <a:rPr lang="en-US" baseline="0" dirty="0"/>
              <a:t> This is the resource to use to identify it using features such as color, shape, size.</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26</a:t>
            </a:fld>
            <a:endParaRPr lang="en-US"/>
          </a:p>
        </p:txBody>
      </p:sp>
    </p:spTree>
    <p:extLst>
      <p:ext uri="{BB962C8B-B14F-4D97-AF65-F5344CB8AC3E}">
        <p14:creationId xmlns:p14="http://schemas.microsoft.com/office/powerpoint/2010/main" val="2676843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NIH’s National Center for Complementary and Integrative Health</a:t>
            </a:r>
            <a:r>
              <a:rPr lang="en-US" baseline="0" dirty="0"/>
              <a:t> includes lots of info on various types of complementary or alternative health but there’s also a section called Herbs at a Glance with authoritative information about herbs and botanicals.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27</a:t>
            </a:fld>
            <a:endParaRPr lang="en-US"/>
          </a:p>
        </p:txBody>
      </p:sp>
    </p:spTree>
    <p:extLst>
      <p:ext uri="{BB962C8B-B14F-4D97-AF65-F5344CB8AC3E}">
        <p14:creationId xmlns:p14="http://schemas.microsoft.com/office/powerpoint/2010/main" val="3488359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National</a:t>
            </a:r>
            <a:r>
              <a:rPr lang="en-US" baseline="0" dirty="0"/>
              <a:t> Center for Complementary and Integrative Health has a great resource for herbal information called Herbs at a Glance.</a:t>
            </a:r>
          </a:p>
          <a:p>
            <a:pPr marL="158750" indent="0">
              <a:buNone/>
            </a:pPr>
            <a:r>
              <a:rPr lang="en-US" baseline="0" dirty="0"/>
              <a:t>There is also an app with the same information called </a:t>
            </a:r>
            <a:r>
              <a:rPr lang="en-US" baseline="0" dirty="0" err="1"/>
              <a:t>HerbList</a:t>
            </a:r>
            <a:r>
              <a:rPr lang="en-US" baseline="0" dirty="0"/>
              <a:t> so you can have better mobile access.</a:t>
            </a:r>
          </a:p>
          <a:p>
            <a:pPr marL="158750" indent="0">
              <a:buNone/>
            </a:pPr>
            <a:endParaRPr lang="en-US" dirty="0"/>
          </a:p>
        </p:txBody>
      </p:sp>
    </p:spTree>
    <p:extLst>
      <p:ext uri="{BB962C8B-B14F-4D97-AF65-F5344CB8AC3E}">
        <p14:creationId xmlns:p14="http://schemas.microsoft.com/office/powerpoint/2010/main" val="4221884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Food</a:t>
            </a:r>
            <a:r>
              <a:rPr lang="en-US" baseline="0" dirty="0"/>
              <a:t> and Drug Administration has information for professionals and for consumers. They have a section for patients as well but what your patrons are wanting you’ll probably find more in the consumer section.</a:t>
            </a:r>
          </a:p>
          <a:p>
            <a:pPr marL="161766" indent="0">
              <a:buNone/>
            </a:pPr>
            <a:r>
              <a:rPr lang="en-US" baseline="0" dirty="0"/>
              <a:t>The FDA site also has about recalls, alerts, cosmetics and food, and medical devices. There’s a lot here that may surprise you such as this section an animal health so that’s why having this consumer section is good.</a:t>
            </a:r>
            <a:endParaRPr lang="en-US" dirty="0"/>
          </a:p>
        </p:txBody>
      </p:sp>
    </p:spTree>
    <p:extLst>
      <p:ext uri="{BB962C8B-B14F-4D97-AF65-F5344CB8AC3E}">
        <p14:creationId xmlns:p14="http://schemas.microsoft.com/office/powerpoint/2010/main" val="142556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Are these really the kind of results you want to sort through?</a:t>
            </a:r>
          </a:p>
        </p:txBody>
      </p:sp>
    </p:spTree>
    <p:extLst>
      <p:ext uri="{BB962C8B-B14F-4D97-AF65-F5344CB8AC3E}">
        <p14:creationId xmlns:p14="http://schemas.microsoft.com/office/powerpoint/2010/main" val="30071363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For a complete list</a:t>
            </a:r>
            <a:r>
              <a:rPr lang="en-US" baseline="0" dirty="0"/>
              <a:t> of National Library of Medicine resources you can go to their main website. Many are for healthcare professionals but anyone can use them and you may find some of your patrons will want more robust resources than just in MedlinePlus.</a:t>
            </a:r>
            <a:endParaRPr lang="en-US" dirty="0"/>
          </a:p>
        </p:txBody>
      </p:sp>
    </p:spTree>
    <p:extLst>
      <p:ext uri="{BB962C8B-B14F-4D97-AF65-F5344CB8AC3E}">
        <p14:creationId xmlns:p14="http://schemas.microsoft.com/office/powerpoint/2010/main" val="27168510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indent="0">
              <a:buNone/>
            </a:pPr>
            <a:r>
              <a:rPr lang="en-US" dirty="0"/>
              <a:t>I thought I’d just mention a</a:t>
            </a:r>
            <a:r>
              <a:rPr lang="en-US" baseline="0" dirty="0"/>
              <a:t> resource or two that focus on specific populations. This is by no means comprehensive but just to give you some resources that more specifically address certain demographics.</a:t>
            </a:r>
            <a:endParaRPr lang="en-US" dirty="0"/>
          </a:p>
        </p:txBody>
      </p:sp>
    </p:spTree>
    <p:extLst>
      <p:ext uri="{BB962C8B-B14F-4D97-AF65-F5344CB8AC3E}">
        <p14:creationId xmlns:p14="http://schemas.microsoft.com/office/powerpoint/2010/main" val="17256761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 good place to start</a:t>
            </a:r>
            <a:r>
              <a:rPr lang="en-US" baseline="0" dirty="0"/>
              <a:t> is with MedlinePlus. In the Health Topics section there is a list of demographic groups. </a:t>
            </a:r>
          </a:p>
          <a:p>
            <a:pPr marL="161766" indent="0">
              <a:buNone/>
            </a:pPr>
            <a:r>
              <a:rPr lang="en-US" baseline="0" dirty="0"/>
              <a:t>Many of the resources I will mention that focus on specific populations also are included in MedlinePlus.</a:t>
            </a:r>
            <a:endParaRPr lang="en-US" dirty="0"/>
          </a:p>
        </p:txBody>
      </p:sp>
    </p:spTree>
    <p:extLst>
      <p:ext uri="{BB962C8B-B14F-4D97-AF65-F5344CB8AC3E}">
        <p14:creationId xmlns:p14="http://schemas.microsoft.com/office/powerpoint/2010/main" val="2262693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baseline="0" dirty="0"/>
              <a:t>The American Indian and Alaska Native resource was updated about a year ago with a new look and format. It used to be called American Indian Health and has expanded to include Alaska Natives as well. This updated version features Native American art. </a:t>
            </a:r>
          </a:p>
          <a:p>
            <a:pPr marL="161766" indent="0">
              <a:buNone/>
            </a:pPr>
            <a:r>
              <a:rPr lang="en-US" baseline="0" dirty="0"/>
              <a:t>The information includes resources on a local, tribal, state, regional and national level from agencies, organizations, and academic institutions. </a:t>
            </a:r>
          </a:p>
          <a:p>
            <a:pPr marL="161766" indent="0">
              <a:buNone/>
            </a:pPr>
            <a:r>
              <a:rPr lang="en-US" baseline="0" dirty="0"/>
              <a:t>This resource is advised and assisted by native community members</a:t>
            </a:r>
            <a:endParaRPr lang="en-US" dirty="0"/>
          </a:p>
        </p:txBody>
      </p:sp>
    </p:spTree>
    <p:extLst>
      <p:ext uri="{BB962C8B-B14F-4D97-AF65-F5344CB8AC3E}">
        <p14:creationId xmlns:p14="http://schemas.microsoft.com/office/powerpoint/2010/main" val="5150236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Here you can see I the new layout in</a:t>
            </a:r>
            <a:r>
              <a:rPr lang="en-US" baseline="0" dirty="0"/>
              <a:t> the Health &amp; Wellness tab and within that the Elder’s Health section which takes you to a page with health topics linking to specific resources that have been evaluated to be included in this National Library of Medicine resource.</a:t>
            </a:r>
            <a:endParaRPr lang="en-US" dirty="0"/>
          </a:p>
        </p:txBody>
      </p:sp>
    </p:spTree>
    <p:extLst>
      <p:ext uri="{BB962C8B-B14F-4D97-AF65-F5344CB8AC3E}">
        <p14:creationId xmlns:p14="http://schemas.microsoft.com/office/powerpoint/2010/main" val="951620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WomensHealth.gov</a:t>
            </a:r>
            <a:r>
              <a:rPr lang="en-US" baseline="0" dirty="0"/>
              <a:t> is a great website from the Office on Women’s Health. </a:t>
            </a:r>
          </a:p>
          <a:p>
            <a:pPr marL="161766" indent="0">
              <a:buNone/>
            </a:pPr>
            <a:r>
              <a:rPr lang="en-US" baseline="0" dirty="0"/>
              <a:t>This resource is for the general public but also for places that employ women or support women and includes all sorts of topics ranging for young women to older women. </a:t>
            </a:r>
          </a:p>
          <a:p>
            <a:pPr marL="161766" indent="0">
              <a:buNone/>
            </a:pPr>
            <a:r>
              <a:rPr lang="en-US" baseline="0" dirty="0"/>
              <a:t>There’s information about supporting nursing moms at work, infographics, webinars, and videos. [click]</a:t>
            </a:r>
          </a:p>
          <a:p>
            <a:pPr marL="161766" indent="0">
              <a:buNone/>
            </a:pPr>
            <a:r>
              <a:rPr lang="en-US" baseline="0" dirty="0"/>
              <a:t>Often women are the ones to take on the role of caregiver whether for a parent or a sibling or other relative. This page offers some support for those in that role</a:t>
            </a:r>
          </a:p>
          <a:p>
            <a:pPr marL="161766" indent="0">
              <a:buNone/>
            </a:pPr>
            <a:r>
              <a:rPr lang="en-US" baseline="0" dirty="0"/>
              <a:t>You may want to encourage your patrons to sign up for their social media. </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35</a:t>
            </a:fld>
            <a:endParaRPr lang="en-US"/>
          </a:p>
        </p:txBody>
      </p:sp>
    </p:spTree>
    <p:extLst>
      <p:ext uri="{BB962C8B-B14F-4D97-AF65-F5344CB8AC3E}">
        <p14:creationId xmlns:p14="http://schemas.microsoft.com/office/powerpoint/2010/main" val="2711582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MedlinePlus often links to </a:t>
            </a:r>
            <a:r>
              <a:rPr lang="en-US" dirty="0" err="1"/>
              <a:t>KidsHealth</a:t>
            </a:r>
            <a:r>
              <a:rPr lang="en-US" baseline="0" dirty="0"/>
              <a:t> and it is an excellent resource.</a:t>
            </a:r>
          </a:p>
          <a:p>
            <a:pPr marL="161766" indent="0">
              <a:buNone/>
            </a:pPr>
            <a:r>
              <a:rPr lang="en-US" baseline="0" dirty="0"/>
              <a:t>Information is in English and Spanish including audio.</a:t>
            </a:r>
          </a:p>
          <a:p>
            <a:pPr marL="161766" indent="0">
              <a:buNone/>
            </a:pPr>
            <a:r>
              <a:rPr lang="en-US" baseline="0" dirty="0"/>
              <a:t>You won’t find advertisements. </a:t>
            </a:r>
          </a:p>
          <a:p>
            <a:pPr marL="161766" indent="0">
              <a:buNone/>
            </a:pPr>
            <a:r>
              <a:rPr lang="en-US" baseline="0" dirty="0"/>
              <a:t>The nice thing about this website is that the information is focused on the audience whether you’re a kid, a teen, a parent or an educator.</a:t>
            </a:r>
            <a:endParaRPr lang="en-US" dirty="0"/>
          </a:p>
        </p:txBody>
      </p:sp>
    </p:spTree>
    <p:extLst>
      <p:ext uri="{BB962C8B-B14F-4D97-AF65-F5344CB8AC3E}">
        <p14:creationId xmlns:p14="http://schemas.microsoft.com/office/powerpoint/2010/main" val="8188936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Girls Health</a:t>
            </a:r>
            <a:r>
              <a:rPr lang="en-US" baseline="0" dirty="0"/>
              <a:t> is focused on girls ages 10 – 16 with reliable, useful information on health and well-being.</a:t>
            </a:r>
          </a:p>
          <a:p>
            <a:pPr marL="161766" indent="0">
              <a:buNone/>
            </a:pPr>
            <a:r>
              <a:rPr lang="en-US" baseline="0" dirty="0"/>
              <a:t>It covers hundreds of topics, from getting your period to stopping bullies, and from getting fit to preventing sexually transmitted infections. The pages are clear and fun, and they make sure to answer key questions girls ask.</a:t>
            </a:r>
          </a:p>
          <a:p>
            <a:pPr marL="161766" indent="0">
              <a:buNone/>
            </a:pPr>
            <a:r>
              <a:rPr lang="en-US" baseline="0" dirty="0"/>
              <a:t>Unfortunately there isn’t one for boys. However…</a:t>
            </a:r>
            <a:endParaRPr lang="en-US" dirty="0"/>
          </a:p>
        </p:txBody>
      </p:sp>
    </p:spTree>
    <p:extLst>
      <p:ext uri="{BB962C8B-B14F-4D97-AF65-F5344CB8AC3E}">
        <p14:creationId xmlns:p14="http://schemas.microsoft.com/office/powerpoint/2010/main" val="5925399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Boston</a:t>
            </a:r>
            <a:r>
              <a:rPr lang="en-US" baseline="0" dirty="0"/>
              <a:t> Children’s Hospital does provide websites specifically for young men and young women. </a:t>
            </a:r>
            <a:endParaRPr lang="en-US" dirty="0"/>
          </a:p>
        </p:txBody>
      </p:sp>
    </p:spTree>
    <p:extLst>
      <p:ext uri="{BB962C8B-B14F-4D97-AF65-F5344CB8AC3E}">
        <p14:creationId xmlns:p14="http://schemas.microsoft.com/office/powerpoint/2010/main" val="1270421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American Academy of Pediatrics (AAP) has created a resource for the public,</a:t>
            </a:r>
            <a:r>
              <a:rPr lang="en-US" baseline="0" dirty="0"/>
              <a:t> especially for parents to help guide them from prenatal to young adulthood. </a:t>
            </a:r>
          </a:p>
          <a:p>
            <a:pPr marL="161766" indent="0">
              <a:buNone/>
            </a:pPr>
            <a:r>
              <a:rPr lang="en-US" baseline="0" dirty="0"/>
              <a:t>The AAP is a trusted association in the medical world and should be for parents as well. They shape guidelines regarding children’s health and are a much better resource than some alternative groups such as celebrities who seem to like to tout their expertise in this area however, well intentioned. </a:t>
            </a:r>
            <a:endParaRPr lang="en-US" dirty="0"/>
          </a:p>
        </p:txBody>
      </p:sp>
    </p:spTree>
    <p:extLst>
      <p:ext uri="{BB962C8B-B14F-4D97-AF65-F5344CB8AC3E}">
        <p14:creationId xmlns:p14="http://schemas.microsoft.com/office/powerpoint/2010/main" val="2214776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defTabSz="931774">
              <a:buNone/>
              <a:defRPr/>
            </a:pPr>
            <a:r>
              <a:rPr lang="en-US" dirty="0"/>
              <a:t>Might</a:t>
            </a:r>
            <a:r>
              <a:rPr lang="en-US" baseline="0" dirty="0"/>
              <a:t> these look a little less daunting?</a:t>
            </a:r>
            <a:endParaRPr lang="en-US" dirty="0"/>
          </a:p>
          <a:p>
            <a:pPr marL="161766" indent="0" defTabSz="931774">
              <a:buNone/>
              <a:defRPr/>
            </a:pPr>
            <a:r>
              <a:rPr lang="en-US" dirty="0"/>
              <a:t>On the left you have</a:t>
            </a:r>
            <a:r>
              <a:rPr lang="en-US" baseline="0" dirty="0"/>
              <a:t> just under 1,000 results using a Google like search  with a large number of results but all within MedlinePlus.</a:t>
            </a:r>
          </a:p>
          <a:p>
            <a:pPr marL="161766" indent="0" defTabSz="931774">
              <a:buNone/>
              <a:defRPr/>
            </a:pPr>
            <a:r>
              <a:rPr lang="en-US" baseline="0" dirty="0"/>
              <a:t>But and even better, the screen shot on the right is a health topic page focused specifically on Autism.</a:t>
            </a:r>
            <a:endParaRPr lang="en-US" dirty="0"/>
          </a:p>
          <a:p>
            <a:pPr marL="161766" indent="0">
              <a:buNone/>
            </a:pPr>
            <a:endParaRPr lang="en-US" dirty="0"/>
          </a:p>
        </p:txBody>
      </p:sp>
    </p:spTree>
    <p:extLst>
      <p:ext uri="{BB962C8B-B14F-4D97-AF65-F5344CB8AC3E}">
        <p14:creationId xmlns:p14="http://schemas.microsoft.com/office/powerpoint/2010/main" val="23529024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Now</a:t>
            </a:r>
            <a:r>
              <a:rPr lang="en-US" baseline="0" dirty="0"/>
              <a:t> for the other end of the life spectrum. </a:t>
            </a:r>
          </a:p>
          <a:p>
            <a:pPr marL="161766" indent="0">
              <a:buNone/>
            </a:pPr>
            <a:r>
              <a:rPr lang="en-US" baseline="0" dirty="0"/>
              <a:t>Besides MedlinePlus there is an institute at NIH called the National Institute on Aging.</a:t>
            </a:r>
          </a:p>
          <a:p>
            <a:pPr marL="161766" indent="0">
              <a:buNone/>
            </a:pPr>
            <a:r>
              <a:rPr lang="en-US" baseline="0" dirty="0"/>
              <a:t>Lots of great health information here including Alzheimer’s, caregiving, cognitive health, exercise – the Go4Life resource, end of life information and much more. In many public libraries, older adults are frequent visitors.</a:t>
            </a:r>
          </a:p>
          <a:p>
            <a:pPr marL="161766" indent="0">
              <a:buNone/>
            </a:pPr>
            <a:r>
              <a:rPr lang="en-US" baseline="0" dirty="0"/>
              <a:t>Take some time to review and think of what your communities would find must useful and focus on a couple of those and use this to create programs that focus on health.</a:t>
            </a:r>
            <a:endParaRPr lang="en-US" dirty="0"/>
          </a:p>
        </p:txBody>
      </p:sp>
    </p:spTree>
    <p:extLst>
      <p:ext uri="{BB962C8B-B14F-4D97-AF65-F5344CB8AC3E}">
        <p14:creationId xmlns:p14="http://schemas.microsoft.com/office/powerpoint/2010/main" val="20986196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indent="0" defTabSz="931774">
              <a:buClrTx/>
              <a:buSzTx/>
              <a:buNone/>
              <a:defRPr/>
            </a:pPr>
            <a:r>
              <a:rPr lang="en-US" dirty="0"/>
              <a:t>Eldercare Locator provides</a:t>
            </a:r>
            <a:r>
              <a:rPr lang="en-US" baseline="0" dirty="0"/>
              <a:t> assistance to help you locate services in your area. You can also call using their 800 number especially since rural areas tend to have a higher population of older adults and services and resources tend to be very limited if they exist in these areas so calling may be your best option.</a:t>
            </a:r>
          </a:p>
          <a:p>
            <a:pPr marL="0" indent="0" defTabSz="931774">
              <a:buClrTx/>
              <a:buSzTx/>
              <a:buNone/>
              <a:defRPr/>
            </a:pPr>
            <a:r>
              <a:rPr lang="en-US" baseline="0" dirty="0"/>
              <a:t>Also, tools such as this brochure about having an elderly parent needing to give up their driving can help prepare you for the best approach and this too could be a program your libraries may consider.</a:t>
            </a:r>
            <a:endParaRPr lang="en-US" dirty="0"/>
          </a:p>
          <a:p>
            <a:pPr marL="0" indent="0" defTabSz="931774">
              <a:buClrTx/>
              <a:buSzTx/>
              <a:buNone/>
              <a:defRPr/>
            </a:pPr>
            <a:endParaRPr lang="en-US" dirty="0"/>
          </a:p>
          <a:p>
            <a:pPr marL="161766" indent="0">
              <a:buNone/>
            </a:pP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41</a:t>
            </a:fld>
            <a:endParaRPr lang="en-US"/>
          </a:p>
        </p:txBody>
      </p:sp>
    </p:spTree>
    <p:extLst>
      <p:ext uri="{BB962C8B-B14F-4D97-AF65-F5344CB8AC3E}">
        <p14:creationId xmlns:p14="http://schemas.microsoft.com/office/powerpoint/2010/main" val="1857585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a:t>
            </a:r>
            <a:r>
              <a:rPr lang="en-US" baseline="0" dirty="0"/>
              <a:t> US Department of Health and Human Services has a section for older adults to use and many of the links go to the ones I’ve already mentioned.</a:t>
            </a:r>
          </a:p>
          <a:p>
            <a:pPr marL="161766" indent="0">
              <a:buNone/>
            </a:pPr>
            <a:endParaRPr lang="en-US" baseline="0" dirty="0"/>
          </a:p>
          <a:p>
            <a:pPr marL="161766" indent="0">
              <a:buNone/>
            </a:pPr>
            <a:r>
              <a:rPr lang="en-US" baseline="0" dirty="0"/>
              <a:t>The Centers for Disease Control and Prevention also has information about healthy aging. However, this information, though it might be of interest to your patrons is more about statistics, reporting, etc. The information here might prove to be more useful for you when planning programs and services.</a:t>
            </a:r>
            <a:endParaRPr lang="en-US" dirty="0"/>
          </a:p>
        </p:txBody>
      </p:sp>
    </p:spTree>
    <p:extLst>
      <p:ext uri="{BB962C8B-B14F-4D97-AF65-F5344CB8AC3E}">
        <p14:creationId xmlns:p14="http://schemas.microsoft.com/office/powerpoint/2010/main" val="12091189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This resource is more</a:t>
            </a:r>
            <a:r>
              <a:rPr lang="en-US" baseline="0" dirty="0"/>
              <a:t> focused for health care providers but anyone can use it and you’ll find useful items such as finding resources in your area. Many LGBTQ older adults experience discrimination in healthcare especially if they live in more conservative areas or rural areas where options or even awareness isn’t as common. Also, older adults may want more privacy and are not as willing to be public about their orientation. </a:t>
            </a:r>
          </a:p>
          <a:p>
            <a:pPr marL="161766" indent="0">
              <a:buNone/>
            </a:pPr>
            <a:r>
              <a:rPr lang="en-US" baseline="0" dirty="0"/>
              <a:t>Offering information about topics that often are stigmatized or ‘frowned upon’ helps to bring awareness and access to information more anonymously.</a:t>
            </a:r>
            <a:endParaRPr lang="en-US" dirty="0"/>
          </a:p>
          <a:p>
            <a:endParaRPr lang="en-US" dirty="0"/>
          </a:p>
          <a:p>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43</a:t>
            </a:fld>
            <a:endParaRPr lang="en-US"/>
          </a:p>
        </p:txBody>
      </p:sp>
    </p:spTree>
    <p:extLst>
      <p:ext uri="{BB962C8B-B14F-4D97-AF65-F5344CB8AC3E}">
        <p14:creationId xmlns:p14="http://schemas.microsoft.com/office/powerpoint/2010/main" val="14123660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Office</a:t>
            </a:r>
            <a:r>
              <a:rPr lang="en-US" baseline="0" dirty="0"/>
              <a:t> of Minority Health includes information for your staff and for your patrons. </a:t>
            </a:r>
          </a:p>
          <a:p>
            <a:pPr marL="161766" indent="0">
              <a:buNone/>
            </a:pPr>
            <a:r>
              <a:rPr lang="en-US" baseline="0" dirty="0"/>
              <a:t>National Minority Health Month is in April every year and the Office of Minority Health often has resources to help you provide information for your library to take part in small or larger ways.</a:t>
            </a:r>
          </a:p>
          <a:p>
            <a:pPr marL="161766" indent="0">
              <a:buNone/>
            </a:pPr>
            <a:r>
              <a:rPr lang="en-US" baseline="0" dirty="0"/>
              <a:t>I recommend you follow their social media or sign up for their weekly newsletter that has a host of information to increase your library’s cultural competence as well as information for your diverse community.</a:t>
            </a:r>
            <a:endParaRPr lang="en-US" dirty="0"/>
          </a:p>
        </p:txBody>
      </p:sp>
    </p:spTree>
    <p:extLst>
      <p:ext uri="{BB962C8B-B14F-4D97-AF65-F5344CB8AC3E}">
        <p14:creationId xmlns:p14="http://schemas.microsoft.com/office/powerpoint/2010/main" val="4076633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indent="0">
              <a:buNone/>
            </a:pPr>
            <a:r>
              <a:rPr lang="en-US" dirty="0"/>
              <a:t>In past sessions of this</a:t>
            </a:r>
            <a:r>
              <a:rPr lang="en-US" baseline="0" dirty="0"/>
              <a:t> class, many attendees mentioned their need and interest in specific health topics so I thought I’d address some of that today.</a:t>
            </a:r>
          </a:p>
          <a:p>
            <a:pPr marL="161766" indent="0">
              <a:buNone/>
            </a:pPr>
            <a:r>
              <a:rPr lang="en-US" dirty="0"/>
              <a:t>MedlinePlus</a:t>
            </a:r>
            <a:r>
              <a:rPr lang="en-US" baseline="0" dirty="0"/>
              <a:t> is where to start for specific health conditions but here are some other resources to consider on a sampling of health conditions.</a:t>
            </a:r>
            <a:endParaRPr lang="en-US" dirty="0"/>
          </a:p>
        </p:txBody>
      </p:sp>
    </p:spTree>
    <p:extLst>
      <p:ext uri="{BB962C8B-B14F-4D97-AF65-F5344CB8AC3E}">
        <p14:creationId xmlns:p14="http://schemas.microsoft.com/office/powerpoint/2010/main" val="15188493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Exercise</a:t>
            </a:r>
            <a:r>
              <a:rPr lang="en-US" baseline="0" dirty="0"/>
              <a:t> and diet are very popular topics especially in public libraries. MedlinePlus has a category on Health and Wellness where even more specific categories are listed such as fitness and exercise and food and nutrition. When you click on those you get a list of health topic pages in alphabetical order. </a:t>
            </a:r>
          </a:p>
          <a:p>
            <a:pPr marL="158750" indent="0">
              <a:buNone/>
            </a:pPr>
            <a:r>
              <a:rPr lang="en-US" baseline="0" dirty="0"/>
              <a:t>A new feature in MedlinePlus is Healthy Recipe of the Week which you could encourage your patrons to subscribe or feature on your social media. Each recipe includes preparation time and nutritional information </a:t>
            </a:r>
            <a:endParaRPr lang="en-US" dirty="0"/>
          </a:p>
        </p:txBody>
      </p:sp>
    </p:spTree>
    <p:extLst>
      <p:ext uri="{BB962C8B-B14F-4D97-AF65-F5344CB8AC3E}">
        <p14:creationId xmlns:p14="http://schemas.microsoft.com/office/powerpoint/2010/main" val="4163805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a:t>
            </a:r>
            <a:r>
              <a:rPr lang="en-US" baseline="0" dirty="0"/>
              <a:t> know many of you already know about Choose My Plate through the USDA. Unfortunately the font size is very small on this but it does include lots of information for organizations and individuals. Information for school teachers, parents and even kids. It also includes some tips about exercising and even cookbooks such as the State Dinner cookbook of winning recipes from each state submitted by kids with a message by former first lady, Michelle Obama.</a:t>
            </a:r>
            <a:endParaRPr lang="en-US" dirty="0"/>
          </a:p>
        </p:txBody>
      </p:sp>
    </p:spTree>
    <p:extLst>
      <p:ext uri="{BB962C8B-B14F-4D97-AF65-F5344CB8AC3E}">
        <p14:creationId xmlns:p14="http://schemas.microsoft.com/office/powerpoint/2010/main" val="11783693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Academy of Nutrition and Dietetics has a web page for the public called EatRight.org. It has</a:t>
            </a:r>
            <a:r>
              <a:rPr lang="en-US" baseline="0" dirty="0"/>
              <a:t> information for kids, seniors, men, women and parents. Fitness information is provided as well.</a:t>
            </a:r>
            <a:endParaRPr lang="en-US" dirty="0"/>
          </a:p>
        </p:txBody>
      </p:sp>
    </p:spTree>
    <p:extLst>
      <p:ext uri="{BB962C8B-B14F-4D97-AF65-F5344CB8AC3E}">
        <p14:creationId xmlns:p14="http://schemas.microsoft.com/office/powerpoint/2010/main" val="38019238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I’ve already mentioned the National Institute on Aging but</a:t>
            </a:r>
            <a:r>
              <a:rPr lang="en-US" baseline="0" dirty="0"/>
              <a:t> wanted to highlight again their fitness information called Go4Life. The screen shot on the right has easy to read information and a video demonstrating how to properly heel to toe walk as a way to maintain balance.</a:t>
            </a:r>
            <a:endParaRPr lang="en-US" dirty="0"/>
          </a:p>
        </p:txBody>
      </p:sp>
    </p:spTree>
    <p:extLst>
      <p:ext uri="{BB962C8B-B14F-4D97-AF65-F5344CB8AC3E}">
        <p14:creationId xmlns:p14="http://schemas.microsoft.com/office/powerpoint/2010/main" val="191470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indent="0">
              <a:buNone/>
            </a:pPr>
            <a:r>
              <a:rPr lang="en-US" dirty="0"/>
              <a:t>How</a:t>
            </a:r>
            <a:r>
              <a:rPr lang="en-US" baseline="0" dirty="0"/>
              <a:t> many of you use MedlinePlus? Let me give an overview for those who may not be as familiar. </a:t>
            </a:r>
            <a:r>
              <a:rPr lang="en-US" kern="1200" dirty="0">
                <a:solidFill>
                  <a:schemeClr val="tx1"/>
                </a:solidFill>
              </a:rPr>
              <a:t>I encourage you to take some time to explore it on your own. MedlinePlus doesn’t create its own information but gathers it form other websites but these links must pass a strict list of criteria before being included. This way your patrons don’t have to decide whether it is quality information or not as they would when just browsing on the Internet.</a:t>
            </a:r>
          </a:p>
          <a:p>
            <a:pPr marL="161766" indent="0">
              <a:buNone/>
            </a:pPr>
            <a:endParaRPr lang="en-US" kern="1200" dirty="0">
              <a:solidFill>
                <a:schemeClr val="tx1"/>
              </a:solidFill>
            </a:endParaRPr>
          </a:p>
          <a:p>
            <a:pPr marL="174708" indent="-174708">
              <a:buFont typeface="Arial" panose="020B0604020202020204" pitchFamily="34" charset="0"/>
              <a:buChar char="•"/>
            </a:pPr>
            <a:r>
              <a:rPr lang="en-US" kern="1200" dirty="0">
                <a:solidFill>
                  <a:schemeClr val="tx1"/>
                </a:solidFill>
              </a:rPr>
              <a:t>Here are information health topics that include diseases but also things like disaster planning and school health. </a:t>
            </a:r>
          </a:p>
          <a:p>
            <a:pPr marL="174708" indent="-174708">
              <a:buFont typeface="Arial" panose="020B0604020202020204" pitchFamily="34" charset="0"/>
              <a:buChar char="•"/>
            </a:pPr>
            <a:r>
              <a:rPr lang="en-US" kern="1200" dirty="0">
                <a:solidFill>
                  <a:schemeClr val="tx1"/>
                </a:solidFill>
              </a:rPr>
              <a:t>Drug and supplement information including herbs. </a:t>
            </a:r>
          </a:p>
          <a:p>
            <a:pPr marL="174708" indent="-174708">
              <a:buFont typeface="Arial" panose="020B0604020202020204" pitchFamily="34" charset="0"/>
              <a:buChar char="•"/>
            </a:pPr>
            <a:r>
              <a:rPr lang="en-US" kern="1200" dirty="0">
                <a:solidFill>
                  <a:schemeClr val="tx1"/>
                </a:solidFill>
              </a:rPr>
              <a:t>Videos of surgeries, health quizzes, and games are here. </a:t>
            </a:r>
          </a:p>
          <a:p>
            <a:pPr marL="174708" indent="-174708">
              <a:buFont typeface="Arial" panose="020B0604020202020204" pitchFamily="34" charset="0"/>
              <a:buChar char="•"/>
            </a:pPr>
            <a:r>
              <a:rPr lang="en-US" kern="1200" dirty="0">
                <a:solidFill>
                  <a:schemeClr val="tx1"/>
                </a:solidFill>
              </a:rPr>
              <a:t>Lab test information is a new feature </a:t>
            </a:r>
          </a:p>
          <a:p>
            <a:pPr marL="174708" indent="-174708">
              <a:buFont typeface="Arial" panose="020B0604020202020204" pitchFamily="34" charset="0"/>
              <a:buChar char="•"/>
            </a:pPr>
            <a:r>
              <a:rPr lang="en-US" kern="1200" dirty="0">
                <a:solidFill>
                  <a:schemeClr val="tx1"/>
                </a:solidFill>
              </a:rPr>
              <a:t>and the medical encyclopedia has brief information on a lot of health topics. </a:t>
            </a:r>
          </a:p>
          <a:p>
            <a:pPr marL="174708" indent="-174708">
              <a:buFont typeface="Arial" panose="020B0604020202020204" pitchFamily="34" charset="0"/>
              <a:buChar char="•"/>
            </a:pPr>
            <a:r>
              <a:rPr lang="en-US" kern="1200" dirty="0">
                <a:solidFill>
                  <a:schemeClr val="tx1"/>
                </a:solidFill>
              </a:rPr>
              <a:t>MedlinePlus has a FB and Twitter presence. </a:t>
            </a:r>
          </a:p>
          <a:p>
            <a:pPr marL="174708" indent="-174708">
              <a:buFont typeface="Arial" panose="020B0604020202020204" pitchFamily="34" charset="0"/>
              <a:buChar char="•"/>
            </a:pPr>
            <a:r>
              <a:rPr lang="en-US" kern="1200" dirty="0">
                <a:solidFill>
                  <a:schemeClr val="tx1"/>
                </a:solidFill>
              </a:rPr>
              <a:t>Clinical trial information. </a:t>
            </a:r>
          </a:p>
          <a:p>
            <a:pPr marL="174708" indent="-174708">
              <a:buFont typeface="Arial" panose="020B0604020202020204" pitchFamily="34" charset="0"/>
              <a:buChar char="•"/>
            </a:pPr>
            <a:r>
              <a:rPr lang="en-US" kern="1200" dirty="0">
                <a:solidFill>
                  <a:schemeClr val="tx1"/>
                </a:solidFill>
              </a:rPr>
              <a:t>A magazine that comes out about 4x a year that is online and in print. This can be ordered free of charge in bulk to your library to be used as a giveaway at a program or just to hand out. </a:t>
            </a:r>
          </a:p>
          <a:p>
            <a:pPr marL="174708" indent="-174708">
              <a:buFont typeface="Arial" panose="020B0604020202020204" pitchFamily="34" charset="0"/>
              <a:buChar char="•"/>
            </a:pPr>
            <a:r>
              <a:rPr lang="en-US" kern="1200" dirty="0">
                <a:solidFill>
                  <a:schemeClr val="tx1"/>
                </a:solidFill>
              </a:rPr>
              <a:t>Easy to read materials are put together in one place. </a:t>
            </a:r>
          </a:p>
          <a:p>
            <a:pPr marL="174708" indent="-174708">
              <a:buFont typeface="Arial" panose="020B0604020202020204" pitchFamily="34" charset="0"/>
              <a:buChar char="•"/>
            </a:pPr>
            <a:r>
              <a:rPr lang="en-US" kern="1200" dirty="0">
                <a:solidFill>
                  <a:schemeClr val="tx1"/>
                </a:solidFill>
              </a:rPr>
              <a:t>A directory of services and organizations.</a:t>
            </a:r>
          </a:p>
          <a:p>
            <a:pPr marL="174708" indent="-174708">
              <a:buFont typeface="Arial" panose="020B0604020202020204" pitchFamily="34" charset="0"/>
              <a:buChar char="•"/>
            </a:pPr>
            <a:r>
              <a:rPr lang="en-US" kern="1200" dirty="0">
                <a:solidFill>
                  <a:schemeClr val="tx1"/>
                </a:solidFill>
              </a:rPr>
              <a:t>Information in other languages </a:t>
            </a:r>
          </a:p>
          <a:p>
            <a:pPr marL="174708" indent="-174708">
              <a:buFont typeface="Arial" panose="020B0604020202020204" pitchFamily="34" charset="0"/>
              <a:buChar char="•"/>
            </a:pPr>
            <a:r>
              <a:rPr lang="en-US" kern="1200" dirty="0">
                <a:solidFill>
                  <a:schemeClr val="tx1"/>
                </a:solidFill>
              </a:rPr>
              <a:t>And a new feature is the Healthy Recipe of the Week with nutritional information as well prep and cooking time</a:t>
            </a:r>
          </a:p>
          <a:p>
            <a:pPr marL="0" indent="0">
              <a:buNone/>
            </a:pPr>
            <a:endParaRPr lang="en-US" kern="1200" dirty="0">
              <a:solidFill>
                <a:schemeClr val="tx1"/>
              </a:solidFill>
            </a:endParaRPr>
          </a:p>
          <a:p>
            <a:pPr marL="0" indent="0">
              <a:buNone/>
            </a:pPr>
            <a:r>
              <a:rPr lang="en-US" kern="1200" dirty="0">
                <a:solidFill>
                  <a:schemeClr val="tx1"/>
                </a:solidFill>
              </a:rPr>
              <a:t>I call it the Costco of health information</a:t>
            </a:r>
          </a:p>
          <a:p>
            <a:endParaRPr lang="en-US" dirty="0"/>
          </a:p>
        </p:txBody>
      </p:sp>
    </p:spTree>
    <p:extLst>
      <p:ext uri="{BB962C8B-B14F-4D97-AF65-F5344CB8AC3E}">
        <p14:creationId xmlns:p14="http://schemas.microsoft.com/office/powerpoint/2010/main" val="2425736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58750" indent="0">
              <a:buNone/>
            </a:pPr>
            <a:r>
              <a:rPr lang="en-US" dirty="0"/>
              <a:t>NIH has recently</a:t>
            </a:r>
            <a:r>
              <a:rPr lang="en-US" baseline="0" dirty="0"/>
              <a:t> created a tool called Body Weight Planner. It allows individuals to create a personalized calorie and physical activity plan in order to reach a goal weight as well as how to continue to maintain that weight. There is a video to help get started.</a:t>
            </a:r>
            <a:endParaRPr lang="en-US" dirty="0"/>
          </a:p>
        </p:txBody>
      </p:sp>
    </p:spTree>
    <p:extLst>
      <p:ext uri="{BB962C8B-B14F-4D97-AF65-F5344CB8AC3E}">
        <p14:creationId xmlns:p14="http://schemas.microsoft.com/office/powerpoint/2010/main" val="917826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a:t>
            </a:r>
            <a:r>
              <a:rPr lang="en-US" baseline="0" dirty="0"/>
              <a:t> Department of Health and Human Services includes the President’s Council on Sports, Fitness and Nutrition which includes information for organizations but also for individuals interested in maintaining their health both physically and nutritionally. These are resources you can pass on to your patrons.</a:t>
            </a:r>
            <a:endParaRPr lang="en-US" dirty="0"/>
          </a:p>
        </p:txBody>
      </p:sp>
    </p:spTree>
    <p:extLst>
      <p:ext uri="{BB962C8B-B14F-4D97-AF65-F5344CB8AC3E}">
        <p14:creationId xmlns:p14="http://schemas.microsoft.com/office/powerpoint/2010/main" val="28932266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HealthFinder.gov</a:t>
            </a:r>
            <a:r>
              <a:rPr lang="en-US" baseline="0" dirty="0"/>
              <a:t> also provides specific information and what is nice about it is that for those who might feel overwhelmed by MedlinePlus it provides information in smaller more digestible amounts</a:t>
            </a:r>
          </a:p>
          <a:p>
            <a:pPr marL="158750" indent="0">
              <a:buNone/>
            </a:pPr>
            <a:r>
              <a:rPr lang="en-US" baseline="0" dirty="0"/>
              <a:t>The green oval points to something you may find useful as a way to integrate health into your library services and programs. A list of health observances is there including toolkits with ideas for social media and your website.</a:t>
            </a:r>
            <a:endParaRPr lang="en-US" dirty="0"/>
          </a:p>
        </p:txBody>
      </p:sp>
    </p:spTree>
    <p:extLst>
      <p:ext uri="{BB962C8B-B14F-4D97-AF65-F5344CB8AC3E}">
        <p14:creationId xmlns:p14="http://schemas.microsoft.com/office/powerpoint/2010/main" val="28781242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MedlinePlus</a:t>
            </a:r>
            <a:r>
              <a:rPr lang="en-US" baseline="0" dirty="0"/>
              <a:t> is a good place to start when providing information to patrons about cancer topics.  You’ll find an alphabetical list and then specific cancer topic pages.</a:t>
            </a:r>
            <a:endParaRPr lang="en-US" dirty="0"/>
          </a:p>
        </p:txBody>
      </p:sp>
    </p:spTree>
    <p:extLst>
      <p:ext uri="{BB962C8B-B14F-4D97-AF65-F5344CB8AC3E}">
        <p14:creationId xmlns:p14="http://schemas.microsoft.com/office/powerpoint/2010/main" val="8364822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Many of you are already familiar with the American Cancer Society so I’ll just mention a couple of resources here</a:t>
            </a:r>
            <a:r>
              <a:rPr lang="en-US" baseline="0" dirty="0"/>
              <a:t>.</a:t>
            </a:r>
          </a:p>
          <a:p>
            <a:pPr marL="161766" indent="0">
              <a:buNone/>
            </a:pPr>
            <a:r>
              <a:rPr lang="en-US" baseline="0" dirty="0"/>
              <a:t>The National Cancer Institute has lots of information for patients and caregivers. </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54</a:t>
            </a:fld>
            <a:endParaRPr lang="en-US"/>
          </a:p>
        </p:txBody>
      </p:sp>
    </p:spTree>
    <p:extLst>
      <p:ext uri="{BB962C8B-B14F-4D97-AF65-F5344CB8AC3E}">
        <p14:creationId xmlns:p14="http://schemas.microsoft.com/office/powerpoint/2010/main" val="10771044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Another</a:t>
            </a:r>
            <a:r>
              <a:rPr lang="en-US" baseline="0" dirty="0"/>
              <a:t> I think is very good but is not included in MedlinePlus because of its ads is </a:t>
            </a:r>
            <a:r>
              <a:rPr lang="en-US" baseline="0" dirty="0" err="1"/>
              <a:t>Oncolink</a:t>
            </a:r>
            <a:r>
              <a:rPr lang="en-US" baseline="0" dirty="0"/>
              <a:t> out of the University of Pennsylvania. It is a very comprehensive resource and a very good one. </a:t>
            </a:r>
            <a:endParaRPr lang="en-US" dirty="0"/>
          </a:p>
        </p:txBody>
      </p:sp>
    </p:spTree>
    <p:extLst>
      <p:ext uri="{BB962C8B-B14F-4D97-AF65-F5344CB8AC3E}">
        <p14:creationId xmlns:p14="http://schemas.microsoft.com/office/powerpoint/2010/main" val="12629451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Though not specifically a cancer resource I wanted to let you</a:t>
            </a:r>
            <a:r>
              <a:rPr lang="en-US" baseline="0" dirty="0"/>
              <a:t> know about AIDSinfo. </a:t>
            </a:r>
          </a:p>
          <a:p>
            <a:pPr marL="161766" indent="0">
              <a:buNone/>
            </a:pPr>
            <a:r>
              <a:rPr lang="en-US" baseline="0" dirty="0"/>
              <a:t>This National Library of Medicine resource is a good one for the public and for patients. It provides basic information as well as patient information. Many of your students might find this a good resource if looking to do a research paper or project on AIDS</a:t>
            </a:r>
          </a:p>
          <a:p>
            <a:pPr marL="161766" indent="0">
              <a:buNone/>
            </a:pPr>
            <a:r>
              <a:rPr lang="en-US" baseline="0" dirty="0"/>
              <a:t>It includes resources for AIDS awareness events to help break the stigma</a:t>
            </a:r>
            <a:endParaRPr lang="en-US" dirty="0"/>
          </a:p>
        </p:txBody>
      </p:sp>
    </p:spTree>
    <p:extLst>
      <p:ext uri="{BB962C8B-B14F-4D97-AF65-F5344CB8AC3E}">
        <p14:creationId xmlns:p14="http://schemas.microsoft.com/office/powerpoint/2010/main" val="606856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MedlinePlus</a:t>
            </a:r>
            <a:r>
              <a:rPr lang="en-US" baseline="0" dirty="0"/>
              <a:t> has an extensive list of health topic pages on mental and behavioral health. Don’t forget the medical encyclopedia has basic information which may be all a patron will want.</a:t>
            </a:r>
            <a:endParaRPr lang="en-US" dirty="0"/>
          </a:p>
        </p:txBody>
      </p:sp>
    </p:spTree>
    <p:extLst>
      <p:ext uri="{BB962C8B-B14F-4D97-AF65-F5344CB8AC3E}">
        <p14:creationId xmlns:p14="http://schemas.microsoft.com/office/powerpoint/2010/main" val="9926601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Mental</a:t>
            </a:r>
            <a:r>
              <a:rPr lang="en-US" baseline="0" dirty="0"/>
              <a:t> health is becoming less stigmatized and more people are seeking help. Many of you are already familiar with some common resources such as NAMI but here we have some government and association resources for you to consider using.</a:t>
            </a:r>
          </a:p>
          <a:p>
            <a:pPr marL="161766" indent="0">
              <a:buNone/>
            </a:pPr>
            <a:endParaRPr lang="en-US" baseline="0" dirty="0"/>
          </a:p>
          <a:p>
            <a:pPr marL="161766" indent="0">
              <a:buNone/>
            </a:pPr>
            <a:r>
              <a:rPr lang="en-US" baseline="0" dirty="0"/>
              <a:t>SAMHSA Substance Abuse and Mental Health Services Administration provides information for the public and for schools and professionals. </a:t>
            </a:r>
          </a:p>
          <a:p>
            <a:pPr marL="161766" indent="0">
              <a:buNone/>
            </a:pPr>
            <a:r>
              <a:rPr lang="en-US" baseline="0" dirty="0"/>
              <a:t>There are links to finding treatment, suicide prevention and special publications you can order or print for free such as this one about how to talk with children about coping after a traumatic event such as a natural disaster or a shooting incidence as we’ve seen so often in the news.</a:t>
            </a: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58</a:t>
            </a:fld>
            <a:endParaRPr lang="en-US"/>
          </a:p>
        </p:txBody>
      </p:sp>
    </p:spTree>
    <p:extLst>
      <p:ext uri="{BB962C8B-B14F-4D97-AF65-F5344CB8AC3E}">
        <p14:creationId xmlns:p14="http://schemas.microsoft.com/office/powerpoint/2010/main" val="306649176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Many of these resources link to each other so you might find similar items on each website.</a:t>
            </a:r>
          </a:p>
          <a:p>
            <a:pPr marL="161766" indent="0">
              <a:buNone/>
            </a:pPr>
            <a:r>
              <a:rPr lang="en-US" dirty="0"/>
              <a:t>You might</a:t>
            </a:r>
            <a:r>
              <a:rPr lang="en-US" baseline="0" dirty="0"/>
              <a:t> find your patrons finding </a:t>
            </a:r>
            <a:r>
              <a:rPr lang="en-US" dirty="0"/>
              <a:t>MentalHealth.gov easier to use than SAMHSA</a:t>
            </a:r>
            <a:r>
              <a:rPr lang="en-US" baseline="0" dirty="0"/>
              <a:t> as it contains less information and is a little easier to navigate.</a:t>
            </a:r>
            <a:endParaRPr lang="en-US" dirty="0"/>
          </a:p>
        </p:txBody>
      </p:sp>
    </p:spTree>
    <p:extLst>
      <p:ext uri="{BB962C8B-B14F-4D97-AF65-F5344CB8AC3E}">
        <p14:creationId xmlns:p14="http://schemas.microsoft.com/office/powerpoint/2010/main" val="687558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You can search for a health topic a</a:t>
            </a:r>
            <a:r>
              <a:rPr lang="en-US" baseline="0" dirty="0"/>
              <a:t> few ways. Besides the search box at the top which is like a google type search you can search by body location/system if you happen to know that but most times people don’t know that. </a:t>
            </a:r>
          </a:p>
          <a:p>
            <a:pPr marL="161766" indent="0">
              <a:buNone/>
            </a:pPr>
            <a:r>
              <a:rPr lang="en-US" baseline="0" dirty="0"/>
              <a:t>More commonly you’d search by:</a:t>
            </a:r>
          </a:p>
          <a:p>
            <a:pPr marL="640594" lvl="1" indent="-174708">
              <a:buFont typeface="Arial" panose="020B0604020202020204" pitchFamily="34" charset="0"/>
              <a:buChar char="•"/>
            </a:pPr>
            <a:r>
              <a:rPr lang="en-US" baseline="0" dirty="0"/>
              <a:t>disorders/conditions</a:t>
            </a:r>
          </a:p>
          <a:p>
            <a:pPr marL="640594" lvl="1" indent="-174708">
              <a:buFont typeface="Arial" panose="020B0604020202020204" pitchFamily="34" charset="0"/>
              <a:buChar char="•"/>
            </a:pPr>
            <a:r>
              <a:rPr lang="en-US" baseline="0" dirty="0"/>
              <a:t>Demographics and other categories that you see here</a:t>
            </a:r>
          </a:p>
          <a:p>
            <a:pPr marL="174708" indent="-174708">
              <a:buFont typeface="Arial" panose="020B0604020202020204" pitchFamily="34" charset="0"/>
              <a:buChar char="•"/>
            </a:pPr>
            <a:endParaRPr lang="en-US" baseline="0" dirty="0"/>
          </a:p>
          <a:p>
            <a:pPr marL="0" indent="0">
              <a:buNone/>
            </a:pPr>
            <a:r>
              <a:rPr lang="en-US" baseline="0" dirty="0"/>
              <a:t>The screen shot on the right is an example of the list of health topics under the category of Mental Health and Behavior</a:t>
            </a:r>
            <a:endParaRPr lang="en-US" dirty="0"/>
          </a:p>
          <a:p>
            <a:endParaRPr lang="en-US" dirty="0"/>
          </a:p>
        </p:txBody>
      </p:sp>
    </p:spTree>
    <p:extLst>
      <p:ext uri="{BB962C8B-B14F-4D97-AF65-F5344CB8AC3E}">
        <p14:creationId xmlns:p14="http://schemas.microsoft.com/office/powerpoint/2010/main" val="3334913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National Institute of Mental Health offers free publications that you can order</a:t>
            </a:r>
            <a:r>
              <a:rPr lang="en-US" baseline="0" dirty="0"/>
              <a:t> for your library along with their health information.</a:t>
            </a:r>
            <a:endParaRPr lang="en-US" dirty="0"/>
          </a:p>
        </p:txBody>
      </p:sp>
    </p:spTree>
    <p:extLst>
      <p:ext uri="{BB962C8B-B14F-4D97-AF65-F5344CB8AC3E}">
        <p14:creationId xmlns:p14="http://schemas.microsoft.com/office/powerpoint/2010/main" val="196179968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 CDC includes statistics</a:t>
            </a:r>
            <a:r>
              <a:rPr lang="en-US" baseline="0" dirty="0"/>
              <a:t> and information about mental health. It’s not the primary resource I’d recommend for your patrons but it is a good resource for school projects and awareness including this mental health myth quiz.</a:t>
            </a:r>
            <a:endParaRPr lang="en-US" dirty="0"/>
          </a:p>
        </p:txBody>
      </p:sp>
    </p:spTree>
    <p:extLst>
      <p:ext uri="{BB962C8B-B14F-4D97-AF65-F5344CB8AC3E}">
        <p14:creationId xmlns:p14="http://schemas.microsoft.com/office/powerpoint/2010/main" val="17001115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Substance</a:t>
            </a:r>
            <a:r>
              <a:rPr lang="en-US" baseline="0" dirty="0"/>
              <a:t> abuse is often a top health issue in many communities and methamphetamine has been a problem for several years. </a:t>
            </a:r>
          </a:p>
          <a:p>
            <a:pPr marL="158750" indent="0">
              <a:buNone/>
            </a:pPr>
            <a:endParaRPr lang="en-US" dirty="0"/>
          </a:p>
        </p:txBody>
      </p:sp>
    </p:spTree>
    <p:extLst>
      <p:ext uri="{BB962C8B-B14F-4D97-AF65-F5344CB8AC3E}">
        <p14:creationId xmlns:p14="http://schemas.microsoft.com/office/powerpoint/2010/main" val="282834030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An</a:t>
            </a:r>
            <a:r>
              <a:rPr lang="en-US" baseline="0" dirty="0"/>
              <a:t> abundance of resources are available and for free. Where to look is the issue. Many are aimed at health professionals or those in social services or law enforcement. Finding information specifically for individuals is more difficult. Part of the problem is that opioids includes a number of specific drugs and so that makes it hard to even know if an individual has been prescribed an opioid. These resources may help with that especially this drug fact sheet. The CDC also as information specifically for patients as does MedlinePlus which has added a number of opioid health topic pages recently.</a:t>
            </a:r>
          </a:p>
          <a:p>
            <a:pPr marL="158750" indent="0">
              <a:buNone/>
            </a:pPr>
            <a:endParaRPr lang="en-US" baseline="0" dirty="0"/>
          </a:p>
          <a:p>
            <a:pPr marL="158750" indent="0">
              <a:buNone/>
            </a:pPr>
            <a:r>
              <a:rPr lang="en-US" baseline="0" dirty="0"/>
              <a:t>Many of you as well as our past attendees have indicated that this is a huge concern in libraries.</a:t>
            </a:r>
          </a:p>
          <a:p>
            <a:pPr marL="158750" indent="0">
              <a:buNone/>
            </a:pPr>
            <a:r>
              <a:rPr lang="en-US" dirty="0"/>
              <a:t>Please note, it is best if you can work with local health professionals, law enforcement, social services and public health in your region or state. This is something that shouldn’t be tackled alone.</a:t>
            </a:r>
          </a:p>
          <a:p>
            <a:pPr marL="158750" indent="0">
              <a:buNone/>
            </a:pPr>
            <a:endParaRPr lang="en-US" dirty="0"/>
          </a:p>
          <a:p>
            <a:pPr marL="158750" indent="0">
              <a:buNone/>
            </a:pPr>
            <a:endParaRPr lang="en-US" dirty="0"/>
          </a:p>
        </p:txBody>
      </p:sp>
    </p:spTree>
    <p:extLst>
      <p:ext uri="{BB962C8B-B14F-4D97-AF65-F5344CB8AC3E}">
        <p14:creationId xmlns:p14="http://schemas.microsoft.com/office/powerpoint/2010/main" val="2149905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aseline="0" dirty="0"/>
              <a:t>And the NLM has added information about opioids in their Environmental Health and Toxicology resources. Be aware with this last one it does include an extensive list that is categorized but also includes links to more </a:t>
            </a:r>
            <a:r>
              <a:rPr lang="en-US" baseline="0" dirty="0" err="1"/>
              <a:t>indepth</a:t>
            </a:r>
            <a:r>
              <a:rPr lang="en-US" baseline="0" dirty="0"/>
              <a:t> information and not really for the general public. This is something to recommend to your working professionals such as law enforcement, community agencies and healthcare. Also, students who are doing research papers or projects might find this one useful.</a:t>
            </a:r>
          </a:p>
          <a:p>
            <a:pPr marL="158750" indent="0">
              <a:buNone/>
            </a:pPr>
            <a:endParaRPr lang="en-US" baseline="0" dirty="0"/>
          </a:p>
          <a:p>
            <a:pPr marL="158750" indent="0">
              <a:buNone/>
            </a:pPr>
            <a:endParaRPr lang="en-US" dirty="0"/>
          </a:p>
        </p:txBody>
      </p:sp>
    </p:spTree>
    <p:extLst>
      <p:ext uri="{BB962C8B-B14F-4D97-AF65-F5344CB8AC3E}">
        <p14:creationId xmlns:p14="http://schemas.microsoft.com/office/powerpoint/2010/main" val="15538859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The National Institute on Alcohol Abuse and Alcoholism provides some information for the public such as this guide for individual and family and friends who are looking for</a:t>
            </a:r>
            <a:r>
              <a:rPr lang="en-US" baseline="0" dirty="0"/>
              <a:t> ways to address alcohol problems. It is online and downloadable for you to have a copy.</a:t>
            </a:r>
            <a:endParaRPr lang="en-US" dirty="0"/>
          </a:p>
        </p:txBody>
      </p:sp>
    </p:spTree>
    <p:extLst>
      <p:ext uri="{BB962C8B-B14F-4D97-AF65-F5344CB8AC3E}">
        <p14:creationId xmlns:p14="http://schemas.microsoft.com/office/powerpoint/2010/main" val="1803384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It is not uncommon</a:t>
            </a:r>
            <a:r>
              <a:rPr lang="en-US" baseline="0" dirty="0"/>
              <a:t> for some with mental illness to also suffer from substance abuse and addiction.</a:t>
            </a:r>
            <a:endParaRPr lang="en-US" dirty="0"/>
          </a:p>
          <a:p>
            <a:pPr marL="161766" indent="0">
              <a:buNone/>
            </a:pPr>
            <a:r>
              <a:rPr lang="en-US" dirty="0"/>
              <a:t>For drug</a:t>
            </a:r>
            <a:r>
              <a:rPr lang="en-US" baseline="0" dirty="0"/>
              <a:t> abuse you can use the National Institute on Drug Abuse website and the NIDA for Teens is a great resource for that age group with games and other interactive tools.</a:t>
            </a:r>
          </a:p>
          <a:p>
            <a:pPr marL="161766" indent="0">
              <a:buNone/>
            </a:pPr>
            <a:endParaRPr lang="en-US" baseline="0" dirty="0"/>
          </a:p>
        </p:txBody>
      </p:sp>
    </p:spTree>
    <p:extLst>
      <p:ext uri="{BB962C8B-B14F-4D97-AF65-F5344CB8AC3E}">
        <p14:creationId xmlns:p14="http://schemas.microsoft.com/office/powerpoint/2010/main" val="58999673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Apps are a big thing.</a:t>
            </a:r>
            <a:r>
              <a:rPr lang="en-US" baseline="0" dirty="0"/>
              <a:t> In 2016 there were an estimated 165,000 health apps on iTunes alone. Very few are used long term and very few deliver what they claim.</a:t>
            </a:r>
          </a:p>
          <a:p>
            <a:pPr marL="161766" indent="0">
              <a:buNone/>
            </a:pPr>
            <a:endParaRPr lang="en-US" baseline="0" dirty="0"/>
          </a:p>
          <a:p>
            <a:pPr marL="161766" indent="0">
              <a:buNone/>
            </a:pPr>
            <a:r>
              <a:rPr lang="en-US" baseline="0" dirty="0"/>
              <a:t>The National Library of Medicine has mobile apps and mobile versions of several of their resources.</a:t>
            </a:r>
          </a:p>
          <a:p>
            <a:pPr marL="161766" indent="0">
              <a:buNone/>
            </a:pPr>
            <a:endParaRPr lang="en-US" baseline="0" dirty="0"/>
          </a:p>
          <a:p>
            <a:pPr marL="161766" indent="0">
              <a:buNone/>
            </a:pPr>
            <a:r>
              <a:rPr lang="en-US" baseline="0" dirty="0"/>
              <a:t>Some popular and recommended apps include Zombies Run for fitness, Monster Guard for emergency preparedness by the American Red Cross who also has created good first aid apps for humans and for pets.</a:t>
            </a:r>
          </a:p>
          <a:p>
            <a:pPr marL="161766" indent="0">
              <a:buNone/>
            </a:pPr>
            <a:endParaRPr lang="en-US" baseline="0" dirty="0"/>
          </a:p>
          <a:p>
            <a:pPr marL="161766" indent="0">
              <a:buNone/>
            </a:pPr>
            <a:r>
              <a:rPr lang="en-US" baseline="0" dirty="0"/>
              <a:t>Also, the CDC has an app to track milestones in a child’s development from ages 2 months to 5 years. It includes an easy to use illustrated check list and tips for encouraging a child’s development and lots of other features. They have other apps as well.</a:t>
            </a:r>
            <a:endParaRPr lang="en-US" dirty="0"/>
          </a:p>
        </p:txBody>
      </p:sp>
    </p:spTree>
    <p:extLst>
      <p:ext uri="{BB962C8B-B14F-4D97-AF65-F5344CB8AC3E}">
        <p14:creationId xmlns:p14="http://schemas.microsoft.com/office/powerpoint/2010/main" val="26232084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There are several places to get reviews</a:t>
            </a:r>
            <a:r>
              <a:rPr lang="en-US" baseline="0" dirty="0"/>
              <a:t> of medical apps but these two might be your better ones.</a:t>
            </a:r>
          </a:p>
          <a:p>
            <a:pPr marL="161766" indent="0">
              <a:buNone/>
            </a:pPr>
            <a:r>
              <a:rPr lang="en-US" baseline="0" dirty="0"/>
              <a:t>iMedicalApps is a good one and has been reviewing medical apps for some time. Yes, they do have advertising but it is one I’d trust over some more commercial websites and it does focus on medical apps. Here is the page for patient apps.</a:t>
            </a:r>
          </a:p>
          <a:p>
            <a:pPr marL="161766" indent="0">
              <a:buNone/>
            </a:pPr>
            <a:endParaRPr lang="en-US" baseline="0" dirty="0"/>
          </a:p>
          <a:p>
            <a:pPr marL="161766" indent="0">
              <a:buNone/>
            </a:pPr>
            <a:r>
              <a:rPr lang="en-US" baseline="0" dirty="0"/>
              <a:t>The National Health Service in the UK has a page that says it is being tested. Hopefully it stays around. It too is one I’d trust more than other commercial websites and it does focus on health.</a:t>
            </a:r>
          </a:p>
          <a:p>
            <a:pPr marL="161766" indent="0">
              <a:buNone/>
            </a:pPr>
            <a:endParaRPr lang="en-US" baseline="0" dirty="0"/>
          </a:p>
          <a:p>
            <a:pPr marL="161766" indent="0">
              <a:buNone/>
            </a:pPr>
            <a:r>
              <a:rPr lang="en-US" baseline="0" dirty="0"/>
              <a:t>The FDA does not regulate medical health apps because it does not recognize them as medical devices but they did issue guidance for the industry when developing apps but that doesn’t mean those companies are following those tips. https://www.fda.gov/MedicalDevices/DigitalHealth/MobileMedicalApplications/default.htm#e </a:t>
            </a:r>
          </a:p>
          <a:p>
            <a:pPr marL="161766" indent="0">
              <a:buNone/>
            </a:pPr>
            <a:endParaRPr lang="en-US" baseline="0" dirty="0"/>
          </a:p>
          <a:p>
            <a:pPr marL="161766" indent="0">
              <a:buNone/>
            </a:pPr>
            <a:r>
              <a:rPr lang="en-US" baseline="0" dirty="0"/>
              <a:t>Use the same criteria you use for evaluating websites and apply it to apps.</a:t>
            </a:r>
          </a:p>
          <a:p>
            <a:pPr marL="161766" indent="0">
              <a:buNone/>
            </a:pPr>
            <a:endParaRPr lang="en-US" baseline="0" dirty="0"/>
          </a:p>
        </p:txBody>
      </p:sp>
    </p:spTree>
    <p:extLst>
      <p:ext uri="{BB962C8B-B14F-4D97-AF65-F5344CB8AC3E}">
        <p14:creationId xmlns:p14="http://schemas.microsoft.com/office/powerpoint/2010/main" val="15800071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baseline="0" dirty="0"/>
              <a:t>Emily Hurst suggested those evaluating tips and she gave us a whole session on consumer health apps in a monthly webinar I host in the Pacific Northwest Region. Many of our regions have regularly scheduled webinars that are offered nationally and are often recorded so you can go an watch them later at your convenience.  In the PNR region ours is called the PNR Rendezvous and Emily presented on this topic this past December. </a:t>
            </a:r>
          </a:p>
          <a:p>
            <a:pPr marL="161766" indent="0">
              <a:buNone/>
            </a:pPr>
            <a:r>
              <a:rPr lang="en-US" baseline="0" dirty="0"/>
              <a:t>Watch the recording and you’ll learn a lot more about these apps than we have time for in today’s session.</a:t>
            </a:r>
          </a:p>
          <a:p>
            <a:pPr marL="161766" indent="0">
              <a:buNone/>
            </a:pPr>
            <a:endParaRPr lang="en-US" baseline="0" dirty="0"/>
          </a:p>
        </p:txBody>
      </p:sp>
    </p:spTree>
    <p:extLst>
      <p:ext uri="{BB962C8B-B14F-4D97-AF65-F5344CB8AC3E}">
        <p14:creationId xmlns:p14="http://schemas.microsoft.com/office/powerpoint/2010/main" val="12910646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Here</a:t>
            </a:r>
            <a:r>
              <a:rPr lang="en-US" baseline="0" dirty="0"/>
              <a:t> is an example of a health topic page in MedlinePlus</a:t>
            </a:r>
          </a:p>
          <a:p>
            <a:pPr marL="640594" lvl="1" indent="-174708">
              <a:buFont typeface="Arial" panose="020B0604020202020204" pitchFamily="34" charset="0"/>
              <a:buChar char="•"/>
            </a:pPr>
            <a:r>
              <a:rPr lang="en-US" baseline="0" dirty="0"/>
              <a:t>Table of contents</a:t>
            </a:r>
          </a:p>
          <a:p>
            <a:pPr marL="640594" lvl="1" indent="-174708">
              <a:buFont typeface="Arial" panose="020B0604020202020204" pitchFamily="34" charset="0"/>
              <a:buChar char="•"/>
            </a:pPr>
            <a:r>
              <a:rPr lang="en-US" baseline="0" dirty="0"/>
              <a:t>Summary </a:t>
            </a:r>
          </a:p>
          <a:p>
            <a:pPr marL="640594" lvl="1" indent="-174708">
              <a:buFont typeface="Arial" panose="020B0604020202020204" pitchFamily="34" charset="0"/>
              <a:buChar char="•"/>
            </a:pPr>
            <a:r>
              <a:rPr lang="en-US" baseline="0" dirty="0"/>
              <a:t>Categories of symptoms, diagnosis, treatment, related issues, genetics, statistics</a:t>
            </a:r>
          </a:p>
          <a:p>
            <a:pPr marL="640594" lvl="1" indent="-174708">
              <a:buFont typeface="Arial" panose="020B0604020202020204" pitchFamily="34" charset="0"/>
              <a:buChar char="•"/>
            </a:pPr>
            <a:r>
              <a:rPr lang="en-US" baseline="0" dirty="0"/>
              <a:t>Notice you can see where the information is coming from</a:t>
            </a:r>
          </a:p>
          <a:p>
            <a:pPr marL="465887" lvl="1" indent="0">
              <a:buNone/>
            </a:pPr>
            <a:endParaRPr lang="en-US" baseline="0" dirty="0"/>
          </a:p>
          <a:p>
            <a:pPr marL="161766" indent="0">
              <a:buNone/>
            </a:pPr>
            <a:r>
              <a:rPr lang="en-US" baseline="0" dirty="0"/>
              <a:t>On right side you see medical encyclopedia entries related to this topic, other related health topic pages, information in other languages is typically listed here as well</a:t>
            </a:r>
            <a:endParaRPr lang="en-US" dirty="0"/>
          </a:p>
          <a:p>
            <a:endParaRPr lang="en-US" dirty="0"/>
          </a:p>
        </p:txBody>
      </p:sp>
    </p:spTree>
    <p:extLst>
      <p:ext uri="{BB962C8B-B14F-4D97-AF65-F5344CB8AC3E}">
        <p14:creationId xmlns:p14="http://schemas.microsoft.com/office/powerpoint/2010/main" val="1081790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But, Bobbi here took some</a:t>
            </a:r>
            <a:r>
              <a:rPr lang="en-US" sz="1100" b="0" i="0" u="none" strike="noStrike" cap="none" baseline="0" dirty="0">
                <a:solidFill>
                  <a:srgbClr val="000000"/>
                </a:solidFill>
                <a:effectLst/>
                <a:latin typeface="Arial"/>
                <a:ea typeface="Arial"/>
                <a:cs typeface="Arial"/>
                <a:sym typeface="Arial"/>
              </a:rPr>
              <a:t> of the evaluation tips which that webinar presenter listed and created an easier way to remember them with this acronym, SUSPECT</a:t>
            </a:r>
            <a:endParaRPr lang="en-US" sz="1100" b="0"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i="0" u="none" strike="noStrike" cap="none" dirty="0">
              <a:solidFill>
                <a:srgbClr val="000000"/>
              </a:solidFill>
              <a:effectLst/>
              <a:latin typeface="Arial"/>
              <a:ea typeface="Arial"/>
              <a:cs typeface="Arial"/>
              <a:sym typeface="Arial"/>
            </a:endParaRP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i="0" u="none" strike="noStrike" cap="none" dirty="0">
                <a:solidFill>
                  <a:srgbClr val="000000"/>
                </a:solidFill>
                <a:effectLst/>
                <a:latin typeface="Arial"/>
                <a:ea typeface="Arial"/>
                <a:cs typeface="Arial"/>
                <a:sym typeface="Arial"/>
              </a:rPr>
              <a:t>Seeking</a:t>
            </a:r>
            <a:r>
              <a:rPr lang="en-US" sz="1100" b="0" i="0" u="none" strike="noStrike" cap="none" dirty="0">
                <a:solidFill>
                  <a:srgbClr val="000000"/>
                </a:solidFill>
                <a:effectLst/>
                <a:latin typeface="Arial"/>
                <a:ea typeface="Arial"/>
                <a:cs typeface="Arial"/>
                <a:sym typeface="Arial"/>
              </a:rPr>
              <a:t> – Why are you searching for an app? Does this app do something you want or need?</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Usability</a:t>
            </a:r>
            <a:r>
              <a:rPr lang="en-US" sz="1100" b="0" i="0" u="none" strike="noStrike" cap="none" dirty="0">
                <a:solidFill>
                  <a:srgbClr val="000000"/>
                </a:solidFill>
                <a:effectLst/>
                <a:latin typeface="Arial"/>
                <a:ea typeface="Arial"/>
                <a:cs typeface="Arial"/>
                <a:sym typeface="Arial"/>
              </a:rPr>
              <a:t> – How is the app designed? Is it easy to use? Do the menus or icons make sense?</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Security</a:t>
            </a:r>
            <a:r>
              <a:rPr lang="en-US" sz="1100" b="0" i="0" u="none" strike="noStrike" cap="none" dirty="0">
                <a:solidFill>
                  <a:srgbClr val="000000"/>
                </a:solidFill>
                <a:effectLst/>
                <a:latin typeface="Arial"/>
                <a:ea typeface="Arial"/>
                <a:cs typeface="Arial"/>
                <a:sym typeface="Arial"/>
              </a:rPr>
              <a:t> – Do you need to make an account? Does the app share your data with friends? Does the developer share your data or sell it to other third-parties? What is the security policy? Is it easy to find? Is it written in plain language?</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Price</a:t>
            </a:r>
            <a:r>
              <a:rPr lang="en-US" sz="1100" b="0" i="0" u="none" strike="noStrike" cap="none" dirty="0">
                <a:solidFill>
                  <a:srgbClr val="000000"/>
                </a:solidFill>
                <a:effectLst/>
                <a:latin typeface="Arial"/>
                <a:ea typeface="Arial"/>
                <a:cs typeface="Arial"/>
                <a:sym typeface="Arial"/>
              </a:rPr>
              <a:t> – What is the upfront cost of the app? Are there in-app purchases?</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Evaluation</a:t>
            </a:r>
            <a:r>
              <a:rPr lang="en-US" sz="1100" b="0" i="0" u="none" strike="noStrike" cap="none" dirty="0">
                <a:solidFill>
                  <a:srgbClr val="000000"/>
                </a:solidFill>
                <a:effectLst/>
                <a:latin typeface="Arial"/>
                <a:ea typeface="Arial"/>
                <a:cs typeface="Arial"/>
                <a:sym typeface="Arial"/>
              </a:rPr>
              <a:t> – Read the reviews for the application, don’t just look at the stars, what are other people saying about the application in their reviews.</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Creator</a:t>
            </a:r>
            <a:r>
              <a:rPr lang="en-US" sz="1100" b="0" i="0" u="none" strike="noStrike" cap="none" dirty="0">
                <a:solidFill>
                  <a:srgbClr val="000000"/>
                </a:solidFill>
                <a:effectLst/>
                <a:latin typeface="Arial"/>
                <a:ea typeface="Arial"/>
                <a:cs typeface="Arial"/>
                <a:sym typeface="Arial"/>
              </a:rPr>
              <a:t> – Who developed the application? Is the developer reputable? Do they have a website?</a:t>
            </a:r>
            <a:br>
              <a:rPr lang="en-US" sz="1100" b="0" i="0" u="none" strike="noStrike" cap="none" dirty="0">
                <a:solidFill>
                  <a:srgbClr val="000000"/>
                </a:solidFill>
                <a:effectLst/>
                <a:latin typeface="Arial"/>
                <a:ea typeface="Arial"/>
                <a:cs typeface="Arial"/>
                <a:sym typeface="Arial"/>
              </a:rPr>
            </a:br>
            <a:r>
              <a:rPr lang="en-US" sz="1100" b="1" i="0" u="none" strike="noStrike" cap="none" dirty="0">
                <a:solidFill>
                  <a:srgbClr val="000000"/>
                </a:solidFill>
                <a:effectLst/>
                <a:latin typeface="Arial"/>
                <a:ea typeface="Arial"/>
                <a:cs typeface="Arial"/>
                <a:sym typeface="Arial"/>
              </a:rPr>
              <a:t>Timeliness</a:t>
            </a:r>
            <a:r>
              <a:rPr lang="en-US" sz="1100" b="0" i="0" u="none" strike="noStrike" cap="none" dirty="0">
                <a:solidFill>
                  <a:srgbClr val="000000"/>
                </a:solidFill>
                <a:effectLst/>
                <a:latin typeface="Arial"/>
                <a:ea typeface="Arial"/>
                <a:cs typeface="Arial"/>
                <a:sym typeface="Arial"/>
              </a:rPr>
              <a:t> – When was the application developed? When was it last updated?</a:t>
            </a:r>
          </a:p>
          <a:p>
            <a:endParaRPr lang="en-US" dirty="0"/>
          </a:p>
        </p:txBody>
      </p:sp>
    </p:spTree>
    <p:extLst>
      <p:ext uri="{BB962C8B-B14F-4D97-AF65-F5344CB8AC3E}">
        <p14:creationId xmlns:p14="http://schemas.microsoft.com/office/powerpoint/2010/main" val="22560077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61766" indent="0">
              <a:buNone/>
            </a:pPr>
            <a:r>
              <a:rPr lang="en-US" dirty="0"/>
              <a:t>The</a:t>
            </a:r>
            <a:r>
              <a:rPr lang="en-US" baseline="0" dirty="0"/>
              <a:t> National Library of Medicine has lots of resources as well as many more government resources full of information available to the public that I can’t possibly cover today. T</a:t>
            </a:r>
            <a:r>
              <a:rPr lang="en-US" dirty="0"/>
              <a:t>o learn more about some of these  health topics and resources</a:t>
            </a:r>
            <a:r>
              <a:rPr lang="en-US" baseline="0" dirty="0"/>
              <a:t> you can go to our training schedule page to what is being offered and to register. They’re all free including NNLM Resource Picks which we offer every 2 months and we feature a National Library of Medicine resource through staff in those divisions. </a:t>
            </a:r>
          </a:p>
          <a:p>
            <a:pPr marL="161766" indent="0">
              <a:buNone/>
            </a:pPr>
            <a:endParaRPr lang="en-US" baseline="0" dirty="0"/>
          </a:p>
          <a:p>
            <a:pPr marL="161766" indent="0">
              <a:buNone/>
            </a:pPr>
            <a:r>
              <a:rPr lang="en-US" baseline="0" dirty="0"/>
              <a:t>Most webinars like this one are recorded so you can listen to them later. </a:t>
            </a:r>
          </a:p>
          <a:p>
            <a:pPr marL="161766" indent="0">
              <a:buNone/>
            </a:pPr>
            <a:endParaRPr lang="en-US" baseline="0" dirty="0"/>
          </a:p>
          <a:p>
            <a:pPr marL="161766" indent="0">
              <a:buNone/>
            </a:pPr>
            <a:r>
              <a:rPr lang="en-US" baseline="0" dirty="0"/>
              <a:t>Many of these webinars could qualify for the Consumer Health Information Specialization even though they aren’t marked that way. The Medical Library Association has a form that you can fill out for these types of webinars and classes you feel are consumer health oriented. Unless it really is marginally related I don’t think you’ll have a problem justifying. </a:t>
            </a:r>
          </a:p>
          <a:p>
            <a:pPr marL="161766" indent="0">
              <a:buNone/>
            </a:pPr>
            <a:r>
              <a:rPr lang="en-US" baseline="0" dirty="0"/>
              <a:t>Also, the CE for these is usually available 6 months from the live session so even though you didn’t register you can still get CE credit and if you have questions a contact person is listed on the webpages.</a:t>
            </a:r>
          </a:p>
          <a:p>
            <a:pPr marL="161766" indent="0">
              <a:buNone/>
            </a:pPr>
            <a:endParaRPr lang="en-US" baseline="0" dirty="0"/>
          </a:p>
          <a:p>
            <a:pPr marL="161766" indent="0">
              <a:buNone/>
            </a:pPr>
            <a:r>
              <a:rPr lang="en-US" baseline="0" dirty="0"/>
              <a:t>We also have some on demand classes such as getting started on evaluations, grant writing, and cultural competency.</a:t>
            </a:r>
            <a:endParaRPr lang="en-US" dirty="0"/>
          </a:p>
        </p:txBody>
      </p:sp>
    </p:spTree>
    <p:extLst>
      <p:ext uri="{BB962C8B-B14F-4D97-AF65-F5344CB8AC3E}">
        <p14:creationId xmlns:p14="http://schemas.microsoft.com/office/powerpoint/2010/main" val="6051379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a:prstGeom prst="rect">
            <a:avLst/>
          </a:prstGeom>
          <a:noFill/>
          <a:ln w="12700">
            <a:solidFill>
              <a:prstClr val="black"/>
            </a:solidFill>
          </a:ln>
        </p:spPr>
      </p:sp>
      <p:sp>
        <p:nvSpPr>
          <p:cNvPr id="3" name="Notes Placeholder 2"/>
          <p:cNvSpPr>
            <a:spLocks noGrp="1"/>
          </p:cNvSpPr>
          <p:nvPr>
            <p:ph type="body" idx="1"/>
          </p:nvPr>
        </p:nvSpPr>
        <p:spPr/>
        <p:txBody>
          <a:bodyPr/>
          <a:lstStyle/>
          <a:p>
            <a:pPr marL="158750" indent="0">
              <a:buNone/>
            </a:pPr>
            <a:r>
              <a:rPr lang="en-US" dirty="0"/>
              <a:t>Our partnership with PLA has resulted with PLA launching a new website called Healthy Community Tools for Public Libraries to compile training resources, program ideas, and trustworthy health web sites and databases</a:t>
            </a:r>
            <a:r>
              <a:rPr lang="en-US" baseline="0" dirty="0"/>
              <a:t> as well as </a:t>
            </a:r>
            <a:r>
              <a:rPr lang="en-US" dirty="0"/>
              <a:t>forming a health interest group for continuing discussions and sharing information on consumer health. You do have to be a member of PLA to join the health interest group.</a:t>
            </a:r>
          </a:p>
          <a:p>
            <a:pPr marL="158750" indent="0">
              <a:buNone/>
            </a:pPr>
            <a:r>
              <a:rPr lang="en-US" dirty="0"/>
              <a:t>You can sign up for My</a:t>
            </a:r>
            <a:r>
              <a:rPr lang="en-US" baseline="0" dirty="0"/>
              <a:t> MedlinePlus Weekly Newsletter and subscribe to our national blog called Bringing Health Information to the Community or more commonly known as BHIC. Several of us contribute to this NNLM blog where we make sure the information is useable for libraries and other member institutions.</a:t>
            </a:r>
          </a:p>
          <a:p>
            <a:pPr marL="158750" indent="0">
              <a:buNone/>
            </a:pPr>
            <a:r>
              <a:rPr lang="en-US" baseline="0" dirty="0"/>
              <a:t>Don’t forget that your region may have an email listserv, their own blog, social media, and other useful information on their websites.</a:t>
            </a:r>
            <a:endParaRPr lang="en-US" dirty="0"/>
          </a:p>
        </p:txBody>
      </p:sp>
    </p:spTree>
    <p:extLst>
      <p:ext uri="{BB962C8B-B14F-4D97-AF65-F5344CB8AC3E}">
        <p14:creationId xmlns:p14="http://schemas.microsoft.com/office/powerpoint/2010/main" val="189169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I’ll go</a:t>
            </a:r>
            <a:r>
              <a:rPr lang="en-US" baseline="0" dirty="0"/>
              <a:t> over the drug information in just a bit.</a:t>
            </a:r>
          </a:p>
          <a:p>
            <a:pPr marL="161766" indent="0">
              <a:buNone/>
            </a:pPr>
            <a:r>
              <a:rPr lang="en-US" baseline="0" dirty="0"/>
              <a:t>MedlinePlus has some fun and more interactive resources that your patrons may find fun but also informative.</a:t>
            </a:r>
            <a:endParaRPr lang="en-US" dirty="0"/>
          </a:p>
          <a:p>
            <a:pPr marL="161766" indent="0">
              <a:buNone/>
            </a:pPr>
            <a:endParaRPr lang="en-US" dirty="0"/>
          </a:p>
          <a:p>
            <a:endParaRPr lang="en-US" dirty="0"/>
          </a:p>
        </p:txBody>
      </p:sp>
    </p:spTree>
    <p:extLst>
      <p:ext uri="{BB962C8B-B14F-4D97-AF65-F5344CB8AC3E}">
        <p14:creationId xmlns:p14="http://schemas.microsoft.com/office/powerpoint/2010/main" val="293407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161766" indent="0">
              <a:buNone/>
            </a:pPr>
            <a:r>
              <a:rPr lang="en-US" dirty="0"/>
              <a:t>Here is an example of a health video</a:t>
            </a:r>
            <a:r>
              <a:rPr lang="en-US" baseline="0" dirty="0"/>
              <a:t> on macular degeneration</a:t>
            </a:r>
          </a:p>
          <a:p>
            <a:pPr marL="161766" indent="0">
              <a:buNone/>
            </a:pPr>
            <a:r>
              <a:rPr lang="en-US" baseline="0" dirty="0"/>
              <a:t>A quiz about vaccines</a:t>
            </a:r>
          </a:p>
          <a:p>
            <a:pPr marL="161766" indent="0">
              <a:buNone/>
            </a:pPr>
            <a:r>
              <a:rPr lang="en-US" baseline="0" dirty="0"/>
              <a:t>A game called To Tell the Tooth for kids to learn more about their teeth and how to take care of them</a:t>
            </a:r>
          </a:p>
          <a:p>
            <a:pPr marL="161766" indent="0">
              <a:buNone/>
            </a:pPr>
            <a:r>
              <a:rPr lang="en-US" baseline="0" dirty="0"/>
              <a:t>And a tutorial about evaluating health information. </a:t>
            </a:r>
          </a:p>
          <a:p>
            <a:pPr marL="161766" indent="0">
              <a:buNone/>
            </a:pPr>
            <a:r>
              <a:rPr lang="en-US" baseline="0" dirty="0"/>
              <a:t>These tools can help your patrons become more engaged in their health.</a:t>
            </a:r>
            <a:endParaRPr lang="en-US" dirty="0"/>
          </a:p>
          <a:p>
            <a:pPr marL="161766" indent="0">
              <a:buNone/>
            </a:pPr>
            <a:endParaRPr lang="en-US" dirty="0"/>
          </a:p>
        </p:txBody>
      </p:sp>
      <p:sp>
        <p:nvSpPr>
          <p:cNvPr id="4" name="Slide Number Placeholder 3"/>
          <p:cNvSpPr>
            <a:spLocks noGrp="1"/>
          </p:cNvSpPr>
          <p:nvPr>
            <p:ph type="sldNum" sz="quarter" idx="10"/>
          </p:nvPr>
        </p:nvSpPr>
        <p:spPr>
          <a:xfrm>
            <a:off x="3970938" y="8829967"/>
            <a:ext cx="3037840" cy="466433"/>
          </a:xfrm>
          <a:prstGeom prst="rect">
            <a:avLst/>
          </a:prstGeom>
        </p:spPr>
        <p:txBody>
          <a:bodyPr lIns="93177" tIns="46589" rIns="93177" bIns="46589"/>
          <a:lstStyle/>
          <a:p>
            <a:fld id="{11DB5914-BC3B-4D3F-86FD-151BF5D6D3D5}" type="slidenum">
              <a:rPr lang="en-US" smtClean="0"/>
              <a:t>9</a:t>
            </a:fld>
            <a:endParaRPr lang="en-US"/>
          </a:p>
        </p:txBody>
      </p:sp>
    </p:spTree>
    <p:extLst>
      <p:ext uri="{BB962C8B-B14F-4D97-AF65-F5344CB8AC3E}">
        <p14:creationId xmlns:p14="http://schemas.microsoft.com/office/powerpoint/2010/main" val="2460981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09697-90DB-2449-978D-AB85AF048526}"/>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176132-EA00-3341-B878-A81BAB0739C7}"/>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54E239-D290-0149-93FA-29A2AE5D7567}"/>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C5CDDFD4-6FF7-A743-B814-218A9DEA9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F421F0-6F62-3743-A6BC-643AD5D1F0B3}"/>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595486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E87C-5583-5C42-A0D9-4AF8180F0B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B54856-FAD6-2243-9C9E-BB96568EF47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0E6A12-E39B-A14C-A76D-504C7804A59D}"/>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15AFCFD4-DA4F-2E40-A74A-E57FFC014D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2AC39F-1A7F-F047-B39B-81324FD7CE18}"/>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455901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E0E753-6709-1243-B120-C8B1FFA2E1C0}"/>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1DAFD-B898-D54A-8E00-5920D7A6391E}"/>
              </a:ext>
            </a:extLst>
          </p:cNvPr>
          <p:cNvSpPr>
            <a:spLocks noGrp="1"/>
          </p:cNvSpPr>
          <p:nvPr>
            <p:ph type="body" orient="vert" idx="1"/>
          </p:nvPr>
        </p:nvSpPr>
        <p:spPr>
          <a:xfrm>
            <a:off x="628650" y="274638"/>
            <a:ext cx="5762625" cy="435768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3603E-1C27-CE45-B716-0CA89B03366A}"/>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F5787EAB-2731-074D-9963-E8ABCB4060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0DEB7A-5D52-E944-9A61-CA2AA64E9666}"/>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4004246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334900" y="2314324"/>
            <a:ext cx="8447150" cy="2478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435894" y="765324"/>
            <a:ext cx="8245162" cy="1106260"/>
          </a:xfrm>
          <a:effectLst/>
        </p:spPr>
        <p:txBody>
          <a:bodyPr anchor="b">
            <a:normAutofit/>
          </a:bodyPr>
          <a:lstStyle>
            <a:lvl1pPr>
              <a:defRPr sz="27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435895" y="1871584"/>
            <a:ext cx="8245160" cy="442741"/>
          </a:xfrm>
        </p:spPr>
        <p:txBody>
          <a:bodyPr anchor="t">
            <a:normAutofit/>
          </a:bodyPr>
          <a:lstStyle>
            <a:lvl1pPr marL="0" indent="0" algn="l">
              <a:buNone/>
              <a:defRPr sz="1200" cap="all">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5704463" y="4467103"/>
            <a:ext cx="2133600" cy="273844"/>
          </a:xfrm>
        </p:spPr>
        <p:txBody>
          <a:bodyPr/>
          <a:lstStyle>
            <a:lvl1pPr>
              <a:defRPr>
                <a:solidFill>
                  <a:schemeClr val="accent1">
                    <a:lumMod val="75000"/>
                    <a:lumOff val="25000"/>
                  </a:schemeClr>
                </a:solidFill>
              </a:defRPr>
            </a:lvl1pPr>
          </a:lstStyle>
          <a:p>
            <a:fld id="{9AB3A824-1A51-4B26-AD58-A6D8E14F6C04}" type="datetimeFigureOut">
              <a:rPr lang="en-US" smtClean="0"/>
              <a:t>9/7/18</a:t>
            </a:fld>
            <a:endParaRPr lang="en-US" dirty="0"/>
          </a:p>
        </p:txBody>
      </p:sp>
      <p:sp>
        <p:nvSpPr>
          <p:cNvPr id="5" name="Footer Placeholder 4"/>
          <p:cNvSpPr>
            <a:spLocks noGrp="1"/>
          </p:cNvSpPr>
          <p:nvPr>
            <p:ph type="ftr" sz="quarter" idx="11"/>
          </p:nvPr>
        </p:nvSpPr>
        <p:spPr>
          <a:xfrm>
            <a:off x="435894" y="4463859"/>
            <a:ext cx="5187908" cy="273844"/>
          </a:xfrm>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a:xfrm>
            <a:off x="7918725" y="4467103"/>
            <a:ext cx="762330"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0483257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normAutofit/>
          </a:bodyPr>
          <a:lstStyle>
            <a:lvl1pPr>
              <a:defRPr sz="3200" cap="none" baseline="0"/>
            </a:lvl1pPr>
          </a:lstStyle>
          <a:p>
            <a:r>
              <a:rPr lang="en-US" dirty="0"/>
              <a:t>Click to edit Master title style</a:t>
            </a:r>
          </a:p>
        </p:txBody>
      </p:sp>
      <p:sp>
        <p:nvSpPr>
          <p:cNvPr id="3" name="Content Placeholder 2"/>
          <p:cNvSpPr>
            <a:spLocks noGrp="1"/>
          </p:cNvSpPr>
          <p:nvPr>
            <p:ph idx="1"/>
          </p:nvPr>
        </p:nvSpPr>
        <p:spPr>
          <a:xfrm>
            <a:off x="435895" y="1635373"/>
            <a:ext cx="8272211" cy="2758727"/>
          </a:xfrm>
        </p:spPr>
        <p:txBody>
          <a:bodyPr/>
          <a:lstStyle>
            <a:lvl1pPr>
              <a:defRPr sz="2400" baseline="0"/>
            </a:lvl1pPr>
            <a:lvl2pPr>
              <a:defRPr sz="2200" baseline="0"/>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7D162C4-EDD9-4389-A98B-B87ECEA2A816}" type="datetimeFigureOut">
              <a:rPr lang="en-US" smtClean="0"/>
              <a:t>9/7/18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a:xfrm>
            <a:off x="7918725" y="4467103"/>
            <a:ext cx="789381" cy="273844"/>
          </a:xfrm>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520352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335863" y="3856481"/>
            <a:ext cx="8468145"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2282933"/>
            <a:ext cx="8272211" cy="1123130"/>
          </a:xfrm>
        </p:spPr>
        <p:txBody>
          <a:bodyPr anchor="b">
            <a:normAutofit/>
          </a:bodyPr>
          <a:lstStyle>
            <a:lvl1pPr algn="l">
              <a:defRPr sz="3600" b="0" cap="none" baseline="0">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435895" y="3406063"/>
            <a:ext cx="8272211" cy="450417"/>
          </a:xfrm>
        </p:spPr>
        <p:txBody>
          <a:bodyPr anchor="t">
            <a:noAutofit/>
          </a:bodyPr>
          <a:lstStyle>
            <a:lvl1pPr marL="0" indent="0" algn="l">
              <a:buNone/>
              <a:defRPr sz="2800" cap="none" baseline="0">
                <a:solidFill>
                  <a:schemeClr val="accent2"/>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3E5059C3-6A89-4494-99FF-5A4D6FFD50EB}" type="datetimeFigureOut">
              <a:rPr lang="en-US" smtClean="0"/>
              <a:t>9/7/18</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a:t>
              </a:t>
            </a:r>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63467228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normAutofit/>
          </a:bodyPr>
          <a:lstStyle>
            <a:lvl1pPr>
              <a:defRPr sz="3200" cap="none" baseline="0"/>
            </a:lvl1pPr>
          </a:lstStyle>
          <a:p>
            <a:r>
              <a:rPr lang="en-US" dirty="0"/>
              <a:t>Click to edit Master title style</a:t>
            </a:r>
          </a:p>
        </p:txBody>
      </p:sp>
      <p:sp>
        <p:nvSpPr>
          <p:cNvPr id="3" name="Content Placeholder 2"/>
          <p:cNvSpPr>
            <a:spLocks noGrp="1"/>
          </p:cNvSpPr>
          <p:nvPr>
            <p:ph sz="half" idx="1"/>
          </p:nvPr>
        </p:nvSpPr>
        <p:spPr>
          <a:xfrm>
            <a:off x="435895" y="1671003"/>
            <a:ext cx="4066793" cy="2724785"/>
          </a:xfrm>
        </p:spPr>
        <p:txBody>
          <a:bodyPr>
            <a:normAutofit/>
          </a:bodyPr>
          <a:lstStyle>
            <a:lvl1pPr>
              <a:defRPr sz="2800" baseline="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smtClean="0"/>
              <a:t>9/7/18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0601962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endParaRPr lang="en-US" dirty="0"/>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smtClean="0"/>
              <a:t>9/7/18</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085402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FAF3416-4057-4DAA-829D-4CA07428D088}" type="datetimeFigureOut">
              <a:rPr lang="en-US" smtClean="0"/>
              <a:t>9/7/18</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normAutofit/>
          </a:bodyPr>
          <a:lstStyle>
            <a:lvl1pPr>
              <a:defRPr sz="3200" cap="none" baseline="0"/>
            </a:lvl1pPr>
          </a:lstStyle>
          <a:p>
            <a:r>
              <a:rPr lang="en-US" dirty="0"/>
              <a:t>Click to edit Master title style</a:t>
            </a:r>
          </a:p>
        </p:txBody>
      </p:sp>
    </p:spTree>
    <p:extLst>
      <p:ext uri="{BB962C8B-B14F-4D97-AF65-F5344CB8AC3E}">
        <p14:creationId xmlns:p14="http://schemas.microsoft.com/office/powerpoint/2010/main" val="69222283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1D9284-D300-4297-87F7-E791DCC15DB1}" type="datetimeFigureOut">
              <a:rPr lang="en-US" smtClean="0"/>
              <a:t>9/7/18</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86067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335863" y="3856480"/>
            <a:ext cx="8473650" cy="9560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3946722"/>
            <a:ext cx="3682084" cy="517136"/>
          </a:xfrm>
        </p:spPr>
        <p:txBody>
          <a:bodyPr anchor="ctr"/>
          <a:lstStyle>
            <a:lvl1pPr algn="l">
              <a:defRPr sz="15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335862" y="450900"/>
            <a:ext cx="8469630" cy="3153600"/>
          </a:xfrm>
        </p:spPr>
        <p:txBody>
          <a:bodyPr anchor="ctr">
            <a:normAutofit/>
          </a:bodyPr>
          <a:lstStyle>
            <a:lvl1pPr>
              <a:defRPr sz="1500">
                <a:solidFill>
                  <a:schemeClr val="tx2"/>
                </a:solidFill>
              </a:defRPr>
            </a:lvl1pPr>
            <a:lvl2pPr>
              <a:defRPr sz="1350">
                <a:solidFill>
                  <a:schemeClr val="tx2"/>
                </a:solidFill>
              </a:defRPr>
            </a:lvl2pPr>
            <a:lvl3pPr>
              <a:defRPr sz="1200">
                <a:solidFill>
                  <a:schemeClr val="tx2"/>
                </a:solidFill>
              </a:defRPr>
            </a:lvl3pPr>
            <a:lvl4pPr>
              <a:defRPr sz="1050">
                <a:solidFill>
                  <a:schemeClr val="tx2"/>
                </a:solidFill>
              </a:defRPr>
            </a:lvl4pPr>
            <a:lvl5pPr>
              <a:defRPr sz="1050">
                <a:solidFill>
                  <a:schemeClr val="tx2"/>
                </a:solidFill>
              </a:defRPr>
            </a:lvl5pPr>
            <a:lvl6pPr>
              <a:defRPr sz="1050">
                <a:solidFill>
                  <a:schemeClr val="tx2"/>
                </a:solidFill>
              </a:defRPr>
            </a:lvl6pPr>
            <a:lvl7pPr>
              <a:defRPr sz="1050">
                <a:solidFill>
                  <a:schemeClr val="tx2"/>
                </a:solidFill>
              </a:defRPr>
            </a:lvl7pPr>
            <a:lvl8pPr>
              <a:defRPr sz="1050">
                <a:solidFill>
                  <a:schemeClr val="tx2"/>
                </a:solidFill>
              </a:defRPr>
            </a:lvl8pPr>
            <a:lvl9pPr>
              <a:defRPr sz="1050">
                <a:solidFill>
                  <a:schemeClr val="tx2"/>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8" y="3946723"/>
            <a:ext cx="4402490" cy="517136"/>
          </a:xfrm>
        </p:spPr>
        <p:txBody>
          <a:bodyPr anchor="ctr">
            <a:normAutofit/>
          </a:bodyPr>
          <a:lstStyle>
            <a:lvl1pPr marL="0" indent="0" algn="r">
              <a:buNone/>
              <a:defRPr sz="825">
                <a:solidFill>
                  <a:schemeClr val="bg1"/>
                </a:solidFill>
              </a:defRPr>
            </a:lvl1pPr>
            <a:lvl2pPr marL="342900" indent="0">
              <a:buNone/>
              <a:defRPr sz="825"/>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2B1B649B-9E7E-438C-B6C9-3A47AB699FE1}" type="datetimeFigureOut">
              <a:rPr lang="en-US" smtClean="0"/>
              <a:t>9/7/18</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7FD9065-BFD1-4407-9DD3-54977EB42B2F}" type="slidenum">
              <a:rPr lang="en-US" smtClean="0"/>
              <a:t>‹#›</a:t>
            </a:fld>
            <a:endParaRPr lang="en-US"/>
          </a:p>
        </p:txBody>
      </p:sp>
    </p:spTree>
    <p:extLst>
      <p:ext uri="{BB962C8B-B14F-4D97-AF65-F5344CB8AC3E}">
        <p14:creationId xmlns:p14="http://schemas.microsoft.com/office/powerpoint/2010/main" val="16480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4C65A-480E-EE42-99B7-FA544800A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FD915C-D27E-214E-B321-176620372B8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6F9DE-3CDE-F24E-A8DD-FC3EF15F9A70}"/>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4A2BC4A1-E4B5-6249-A1F7-D788DB109A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BD57B-F3AD-E243-97A1-DA0FDD924327}"/>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1699896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5895" y="3520042"/>
            <a:ext cx="8272212" cy="425054"/>
          </a:xfrm>
        </p:spPr>
        <p:txBody>
          <a:bodyPr anchor="b">
            <a:normAutofit/>
          </a:bodyPr>
          <a:lstStyle>
            <a:lvl1pPr algn="l">
              <a:defRPr sz="18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35863" y="449794"/>
            <a:ext cx="8468144" cy="266793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435894" y="3945096"/>
            <a:ext cx="8272213" cy="449003"/>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fld id="{B16C4C9A-3960-41CF-A4E9-2A8FB932454B}" type="datetimeFigureOut">
              <a:rPr lang="en-US" smtClean="0"/>
              <a:t>9/7/18</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1608633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435894" y="526617"/>
            <a:ext cx="8272212" cy="76035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smtClean="0"/>
              <a:t>9/7/18</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547618562"/>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6629401" y="449794"/>
            <a:ext cx="2180113"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1" y="506795"/>
            <a:ext cx="1503123" cy="38873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3" y="506795"/>
            <a:ext cx="5922209" cy="388730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D3FFE419-2371-464F-8239-3959401C3561}" type="datetimeFigureOut">
              <a:rPr lang="en-US" smtClean="0"/>
              <a:t>9/7/18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1785422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9"/>
        <p:cNvGrpSpPr/>
        <p:nvPr/>
      </p:nvGrpSpPr>
      <p:grpSpPr>
        <a:xfrm>
          <a:off x="0" y="0"/>
          <a:ext cx="0" cy="0"/>
          <a:chOff x="0" y="0"/>
          <a:chExt cx="0" cy="0"/>
        </a:xfrm>
      </p:grpSpPr>
      <p:sp>
        <p:nvSpPr>
          <p:cNvPr id="16" name="Shape 16"/>
          <p:cNvSpPr txBox="1">
            <a:spLocks noGrp="1"/>
          </p:cNvSpPr>
          <p:nvPr>
            <p:ph type="title"/>
          </p:nvPr>
        </p:nvSpPr>
        <p:spPr>
          <a:xfrm>
            <a:off x="598100" y="2152347"/>
            <a:ext cx="8222100" cy="8388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4200"/>
              <a:buFont typeface="Roboto"/>
              <a:buNone/>
              <a:defRPr sz="4200" b="0" i="0" u="none" strike="noStrike" cap="none">
                <a:solidFill>
                  <a:schemeClr val="lt1"/>
                </a:solidFill>
                <a:latin typeface="Roboto"/>
                <a:ea typeface="Roboto"/>
                <a:cs typeface="Roboto"/>
                <a:sym typeface="Roboto"/>
              </a:defRPr>
            </a:lvl9pPr>
          </a:lstStyle>
          <a:p>
            <a:endParaRPr/>
          </a:p>
        </p:txBody>
      </p:sp>
      <p:sp>
        <p:nvSpPr>
          <p:cNvPr id="17" name="Shape 17"/>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41904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339340" y="506795"/>
            <a:ext cx="2762675"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98702" y="1256482"/>
            <a:ext cx="3619653" cy="2457690"/>
          </a:xfrm>
        </p:spPr>
        <p:txBody>
          <a:bodyPr vert="eaVert" anchor="b" anchorCtr="0"/>
          <a:lstStyle/>
          <a:p>
            <a:r>
              <a:rPr lang="en-US" dirty="0"/>
              <a:t>Click to edit Master title style</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D3FFE419-2371-464F-8239-3959401C3561}" type="datetimeFigureOut">
              <a:rPr lang="en-US" smtClean="0"/>
              <a:t>9/7/18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
        <p:nvSpPr>
          <p:cNvPr id="8" name="Picture Placeholder 2">
            <a:extLst>
              <a:ext uri="{FF2B5EF4-FFF2-40B4-BE49-F238E27FC236}">
                <a16:creationId xmlns:a16="http://schemas.microsoft.com/office/drawing/2014/main" id="{6C26611B-32EE-3540-93E4-1D40882C604A}"/>
              </a:ext>
            </a:extLst>
          </p:cNvPr>
          <p:cNvSpPr>
            <a:spLocks noGrp="1" noChangeAspect="1"/>
          </p:cNvSpPr>
          <p:nvPr>
            <p:ph type="pic" idx="1"/>
          </p:nvPr>
        </p:nvSpPr>
        <p:spPr>
          <a:xfrm>
            <a:off x="3244954" y="675500"/>
            <a:ext cx="5559053" cy="3619654"/>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Tree>
    <p:extLst>
      <p:ext uri="{BB962C8B-B14F-4D97-AF65-F5344CB8AC3E}">
        <p14:creationId xmlns:p14="http://schemas.microsoft.com/office/powerpoint/2010/main" val="1509404044"/>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solidFill>
          <a:srgbClr val="FFFFFF"/>
        </a:solidFill>
        <a:effectLst/>
      </p:bgPr>
    </p:bg>
    <p:spTree>
      <p:nvGrpSpPr>
        <p:cNvPr id="1" name="Shape 552"/>
        <p:cNvGrpSpPr/>
        <p:nvPr/>
      </p:nvGrpSpPr>
      <p:grpSpPr>
        <a:xfrm>
          <a:off x="0" y="0"/>
          <a:ext cx="0" cy="0"/>
          <a:chOff x="0" y="0"/>
          <a:chExt cx="0" cy="0"/>
        </a:xfrm>
      </p:grpSpPr>
      <p:sp>
        <p:nvSpPr>
          <p:cNvPr id="680" name="Shape 680"/>
          <p:cNvSpPr txBox="1">
            <a:spLocks noGrp="1"/>
          </p:cNvSpPr>
          <p:nvPr>
            <p:ph type="ctrTitle"/>
          </p:nvPr>
        </p:nvSpPr>
        <p:spPr>
          <a:xfrm>
            <a:off x="992425" y="2536400"/>
            <a:ext cx="3136800" cy="18849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2pPr>
            <a:lvl3pPr marR="0" lvl="2"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3pPr>
            <a:lvl4pPr marR="0" lvl="3"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4pPr>
            <a:lvl5pPr marR="0" lvl="4"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5pPr>
            <a:lvl6pPr marR="0" lvl="5"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6pPr>
            <a:lvl7pPr marR="0" lvl="6"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7pPr>
            <a:lvl8pPr marR="0" lvl="7"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8pPr>
            <a:lvl9pPr marR="0" lvl="8"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9pPr>
          </a:lstStyle>
          <a:p>
            <a:endParaRPr/>
          </a:p>
        </p:txBody>
      </p:sp>
      <p:sp>
        <p:nvSpPr>
          <p:cNvPr id="681" name="Shape 681"/>
          <p:cNvSpPr txBox="1">
            <a:spLocks noGrp="1"/>
          </p:cNvSpPr>
          <p:nvPr>
            <p:ph type="sldNum" idx="12"/>
          </p:nvPr>
        </p:nvSpPr>
        <p:spPr>
          <a:xfrm>
            <a:off x="8472458" y="4706554"/>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lt1"/>
                </a:solidFill>
                <a:latin typeface="Roboto"/>
                <a:ea typeface="Roboto"/>
                <a:cs typeface="Roboto"/>
                <a:sym typeface="Roboto"/>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542863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6">
  <p:cSld name="Custom layout 6">
    <p:bg>
      <p:bgPr>
        <a:solidFill>
          <a:srgbClr val="FFFFFF"/>
        </a:solidFill>
        <a:effectLst/>
      </p:bgPr>
    </p:bg>
    <p:spTree>
      <p:nvGrpSpPr>
        <p:cNvPr id="1" name="Shape 353"/>
        <p:cNvGrpSpPr/>
        <p:nvPr/>
      </p:nvGrpSpPr>
      <p:grpSpPr>
        <a:xfrm>
          <a:off x="0" y="0"/>
          <a:ext cx="0" cy="0"/>
          <a:chOff x="0" y="0"/>
          <a:chExt cx="0" cy="0"/>
        </a:xfrm>
      </p:grpSpPr>
      <p:sp>
        <p:nvSpPr>
          <p:cNvPr id="355" name="Shape 355"/>
          <p:cNvSpPr txBox="1">
            <a:spLocks noGrp="1"/>
          </p:cNvSpPr>
          <p:nvPr>
            <p:ph type="title"/>
          </p:nvPr>
        </p:nvSpPr>
        <p:spPr>
          <a:xfrm>
            <a:off x="291875" y="406900"/>
            <a:ext cx="3039600" cy="1388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356" name="Shape 356"/>
          <p:cNvSpPr txBox="1">
            <a:spLocks noGrp="1"/>
          </p:cNvSpPr>
          <p:nvPr>
            <p:ph type="body" idx="1"/>
          </p:nvPr>
        </p:nvSpPr>
        <p:spPr>
          <a:xfrm>
            <a:off x="291938" y="2053718"/>
            <a:ext cx="3039600" cy="23781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357" name="Shape 35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902524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ustom layout 5">
  <p:cSld name="Custom layout 5">
    <p:bg>
      <p:bgPr>
        <a:solidFill>
          <a:srgbClr val="FFFFFF"/>
        </a:solidFill>
        <a:effectLst/>
      </p:bgPr>
    </p:bg>
    <p:spTree>
      <p:nvGrpSpPr>
        <p:cNvPr id="1" name="Shape 358"/>
        <p:cNvGrpSpPr/>
        <p:nvPr/>
      </p:nvGrpSpPr>
      <p:grpSpPr>
        <a:xfrm>
          <a:off x="0" y="0"/>
          <a:ext cx="0" cy="0"/>
          <a:chOff x="0" y="0"/>
          <a:chExt cx="0" cy="0"/>
        </a:xfrm>
      </p:grpSpPr>
      <p:sp>
        <p:nvSpPr>
          <p:cNvPr id="361" name="Shape 361"/>
          <p:cNvSpPr txBox="1">
            <a:spLocks noGrp="1"/>
          </p:cNvSpPr>
          <p:nvPr>
            <p:ph type="title"/>
          </p:nvPr>
        </p:nvSpPr>
        <p:spPr>
          <a:xfrm>
            <a:off x="4852825" y="233150"/>
            <a:ext cx="4016400" cy="1181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b="1">
                <a:solidFill>
                  <a:schemeClr val="dk1"/>
                </a:solidFill>
              </a:defRPr>
            </a:lvl1pPr>
            <a:lvl2pPr lvl="1" algn="l">
              <a:lnSpc>
                <a:spcPct val="100000"/>
              </a:lnSpc>
              <a:spcBef>
                <a:spcPts val="0"/>
              </a:spcBef>
              <a:spcAft>
                <a:spcPts val="0"/>
              </a:spcAft>
              <a:buClr>
                <a:schemeClr val="dk1"/>
              </a:buClr>
              <a:buSzPts val="3000"/>
              <a:buNone/>
              <a:defRPr sz="3000" b="1">
                <a:solidFill>
                  <a:schemeClr val="dk1"/>
                </a:solidFill>
              </a:defRPr>
            </a:lvl2pPr>
            <a:lvl3pPr lvl="2" algn="l">
              <a:lnSpc>
                <a:spcPct val="100000"/>
              </a:lnSpc>
              <a:spcBef>
                <a:spcPts val="0"/>
              </a:spcBef>
              <a:spcAft>
                <a:spcPts val="0"/>
              </a:spcAft>
              <a:buClr>
                <a:schemeClr val="dk1"/>
              </a:buClr>
              <a:buSzPts val="3000"/>
              <a:buNone/>
              <a:defRPr sz="3000" b="1">
                <a:solidFill>
                  <a:schemeClr val="dk1"/>
                </a:solidFill>
              </a:defRPr>
            </a:lvl3pPr>
            <a:lvl4pPr lvl="3" algn="l">
              <a:lnSpc>
                <a:spcPct val="100000"/>
              </a:lnSpc>
              <a:spcBef>
                <a:spcPts val="0"/>
              </a:spcBef>
              <a:spcAft>
                <a:spcPts val="0"/>
              </a:spcAft>
              <a:buClr>
                <a:schemeClr val="dk1"/>
              </a:buClr>
              <a:buSzPts val="3000"/>
              <a:buNone/>
              <a:defRPr sz="3000" b="1">
                <a:solidFill>
                  <a:schemeClr val="dk1"/>
                </a:solidFill>
              </a:defRPr>
            </a:lvl4pPr>
            <a:lvl5pPr lvl="4" algn="l">
              <a:lnSpc>
                <a:spcPct val="100000"/>
              </a:lnSpc>
              <a:spcBef>
                <a:spcPts val="0"/>
              </a:spcBef>
              <a:spcAft>
                <a:spcPts val="0"/>
              </a:spcAft>
              <a:buClr>
                <a:schemeClr val="dk1"/>
              </a:buClr>
              <a:buSzPts val="3000"/>
              <a:buNone/>
              <a:defRPr sz="3000" b="1">
                <a:solidFill>
                  <a:schemeClr val="dk1"/>
                </a:solidFill>
              </a:defRPr>
            </a:lvl5pPr>
            <a:lvl6pPr lvl="5" algn="l">
              <a:lnSpc>
                <a:spcPct val="100000"/>
              </a:lnSpc>
              <a:spcBef>
                <a:spcPts val="0"/>
              </a:spcBef>
              <a:spcAft>
                <a:spcPts val="0"/>
              </a:spcAft>
              <a:buClr>
                <a:schemeClr val="dk1"/>
              </a:buClr>
              <a:buSzPts val="3000"/>
              <a:buNone/>
              <a:defRPr sz="3000" b="1">
                <a:solidFill>
                  <a:schemeClr val="dk1"/>
                </a:solidFill>
              </a:defRPr>
            </a:lvl6pPr>
            <a:lvl7pPr lvl="6" algn="l">
              <a:lnSpc>
                <a:spcPct val="100000"/>
              </a:lnSpc>
              <a:spcBef>
                <a:spcPts val="0"/>
              </a:spcBef>
              <a:spcAft>
                <a:spcPts val="0"/>
              </a:spcAft>
              <a:buClr>
                <a:schemeClr val="dk1"/>
              </a:buClr>
              <a:buSzPts val="3000"/>
              <a:buNone/>
              <a:defRPr sz="3000" b="1">
                <a:solidFill>
                  <a:schemeClr val="dk1"/>
                </a:solidFill>
              </a:defRPr>
            </a:lvl7pPr>
            <a:lvl8pPr lvl="7" algn="l">
              <a:lnSpc>
                <a:spcPct val="100000"/>
              </a:lnSpc>
              <a:spcBef>
                <a:spcPts val="0"/>
              </a:spcBef>
              <a:spcAft>
                <a:spcPts val="0"/>
              </a:spcAft>
              <a:buClr>
                <a:schemeClr val="dk1"/>
              </a:buClr>
              <a:buSzPts val="3000"/>
              <a:buNone/>
              <a:defRPr sz="3000" b="1">
                <a:solidFill>
                  <a:schemeClr val="dk1"/>
                </a:solidFill>
              </a:defRPr>
            </a:lvl8pPr>
            <a:lvl9pPr lvl="8" algn="l">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362" name="Shape 362"/>
          <p:cNvSpPr txBox="1">
            <a:spLocks noGrp="1"/>
          </p:cNvSpPr>
          <p:nvPr>
            <p:ph type="body" idx="1"/>
          </p:nvPr>
        </p:nvSpPr>
        <p:spPr>
          <a:xfrm>
            <a:off x="4852900" y="1672727"/>
            <a:ext cx="4016400" cy="29904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363" name="Shape 36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63435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8"/>
        <p:cNvGrpSpPr/>
        <p:nvPr/>
      </p:nvGrpSpPr>
      <p:grpSpPr>
        <a:xfrm>
          <a:off x="0" y="0"/>
          <a:ext cx="0" cy="0"/>
          <a:chOff x="0" y="0"/>
          <a:chExt cx="0" cy="0"/>
        </a:xfrm>
      </p:grpSpPr>
      <p:sp>
        <p:nvSpPr>
          <p:cNvPr id="39" name="Shape 39"/>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0" name="Shape 40"/>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1" name="Shape 41"/>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2" name="Shape 4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867660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ustom layout 8">
  <p:cSld name="Custom layout 8">
    <p:bg>
      <p:bgPr>
        <a:solidFill>
          <a:srgbClr val="FFFFFF"/>
        </a:solidFill>
        <a:effectLst/>
      </p:bgPr>
    </p:bg>
    <p:spTree>
      <p:nvGrpSpPr>
        <p:cNvPr id="1" name="Shape 525"/>
        <p:cNvGrpSpPr/>
        <p:nvPr/>
      </p:nvGrpSpPr>
      <p:grpSpPr>
        <a:xfrm>
          <a:off x="0" y="0"/>
          <a:ext cx="0" cy="0"/>
          <a:chOff x="0" y="0"/>
          <a:chExt cx="0" cy="0"/>
        </a:xfrm>
      </p:grpSpPr>
      <p:sp>
        <p:nvSpPr>
          <p:cNvPr id="531" name="Shape 531"/>
          <p:cNvSpPr txBox="1">
            <a:spLocks noGrp="1"/>
          </p:cNvSpPr>
          <p:nvPr>
            <p:ph type="title"/>
          </p:nvPr>
        </p:nvSpPr>
        <p:spPr>
          <a:xfrm>
            <a:off x="705600" y="1415400"/>
            <a:ext cx="3394200" cy="2249700"/>
          </a:xfrm>
          <a:prstGeom prst="rect">
            <a:avLst/>
          </a:prstGeom>
          <a:noFill/>
        </p:spPr>
        <p:txBody>
          <a:bodyPr spcFirstLastPara="1" wrap="square" lIns="91425" tIns="91425" rIns="91425" bIns="91425" anchor="ctr" anchorCtr="0"/>
          <a:lstStyle>
            <a:lvl1pPr lvl="0" algn="r">
              <a:lnSpc>
                <a:spcPct val="100000"/>
              </a:lnSpc>
              <a:spcBef>
                <a:spcPts val="0"/>
              </a:spcBef>
              <a:spcAft>
                <a:spcPts val="0"/>
              </a:spcAft>
              <a:buNone/>
              <a:defRPr sz="2400" b="1">
                <a:solidFill>
                  <a:schemeClr val="accent5"/>
                </a:solidFill>
              </a:defRPr>
            </a:lvl1pPr>
            <a:lvl2pPr lvl="1" algn="r">
              <a:lnSpc>
                <a:spcPct val="100000"/>
              </a:lnSpc>
              <a:spcBef>
                <a:spcPts val="0"/>
              </a:spcBef>
              <a:spcAft>
                <a:spcPts val="0"/>
              </a:spcAft>
              <a:buNone/>
              <a:defRPr sz="2400" b="1">
                <a:solidFill>
                  <a:schemeClr val="accent5"/>
                </a:solidFill>
              </a:defRPr>
            </a:lvl2pPr>
            <a:lvl3pPr lvl="2" algn="r">
              <a:lnSpc>
                <a:spcPct val="100000"/>
              </a:lnSpc>
              <a:spcBef>
                <a:spcPts val="0"/>
              </a:spcBef>
              <a:spcAft>
                <a:spcPts val="0"/>
              </a:spcAft>
              <a:buNone/>
              <a:defRPr sz="2400" b="1">
                <a:solidFill>
                  <a:schemeClr val="accent5"/>
                </a:solidFill>
              </a:defRPr>
            </a:lvl3pPr>
            <a:lvl4pPr lvl="3" algn="r">
              <a:lnSpc>
                <a:spcPct val="100000"/>
              </a:lnSpc>
              <a:spcBef>
                <a:spcPts val="0"/>
              </a:spcBef>
              <a:spcAft>
                <a:spcPts val="0"/>
              </a:spcAft>
              <a:buNone/>
              <a:defRPr sz="2400" b="1">
                <a:solidFill>
                  <a:schemeClr val="accent5"/>
                </a:solidFill>
              </a:defRPr>
            </a:lvl4pPr>
            <a:lvl5pPr lvl="4" algn="r">
              <a:lnSpc>
                <a:spcPct val="100000"/>
              </a:lnSpc>
              <a:spcBef>
                <a:spcPts val="0"/>
              </a:spcBef>
              <a:spcAft>
                <a:spcPts val="0"/>
              </a:spcAft>
              <a:buNone/>
              <a:defRPr sz="2400" b="1">
                <a:solidFill>
                  <a:schemeClr val="accent5"/>
                </a:solidFill>
              </a:defRPr>
            </a:lvl5pPr>
            <a:lvl6pPr lvl="5" algn="r">
              <a:lnSpc>
                <a:spcPct val="100000"/>
              </a:lnSpc>
              <a:spcBef>
                <a:spcPts val="0"/>
              </a:spcBef>
              <a:spcAft>
                <a:spcPts val="0"/>
              </a:spcAft>
              <a:buNone/>
              <a:defRPr sz="2400" b="1">
                <a:solidFill>
                  <a:schemeClr val="accent5"/>
                </a:solidFill>
              </a:defRPr>
            </a:lvl6pPr>
            <a:lvl7pPr lvl="6" algn="r">
              <a:lnSpc>
                <a:spcPct val="100000"/>
              </a:lnSpc>
              <a:spcBef>
                <a:spcPts val="0"/>
              </a:spcBef>
              <a:spcAft>
                <a:spcPts val="0"/>
              </a:spcAft>
              <a:buNone/>
              <a:defRPr sz="2400" b="1">
                <a:solidFill>
                  <a:schemeClr val="accent5"/>
                </a:solidFill>
              </a:defRPr>
            </a:lvl7pPr>
            <a:lvl8pPr lvl="7" algn="r">
              <a:lnSpc>
                <a:spcPct val="100000"/>
              </a:lnSpc>
              <a:spcBef>
                <a:spcPts val="0"/>
              </a:spcBef>
              <a:spcAft>
                <a:spcPts val="0"/>
              </a:spcAft>
              <a:buNone/>
              <a:defRPr sz="2400" b="1">
                <a:solidFill>
                  <a:schemeClr val="accent5"/>
                </a:solidFill>
              </a:defRPr>
            </a:lvl8pPr>
            <a:lvl9pPr lvl="8" algn="r">
              <a:lnSpc>
                <a:spcPct val="100000"/>
              </a:lnSpc>
              <a:spcBef>
                <a:spcPts val="0"/>
              </a:spcBef>
              <a:spcAft>
                <a:spcPts val="0"/>
              </a:spcAft>
              <a:buNone/>
              <a:defRPr sz="2400" b="1">
                <a:solidFill>
                  <a:schemeClr val="accent5"/>
                </a:solidFill>
              </a:defRPr>
            </a:lvl9pPr>
          </a:lstStyle>
          <a:p>
            <a:endParaRPr/>
          </a:p>
        </p:txBody>
      </p:sp>
      <p:sp>
        <p:nvSpPr>
          <p:cNvPr id="532" name="Shape 532"/>
          <p:cNvSpPr txBox="1">
            <a:spLocks noGrp="1"/>
          </p:cNvSpPr>
          <p:nvPr>
            <p:ph type="body" idx="1"/>
          </p:nvPr>
        </p:nvSpPr>
        <p:spPr>
          <a:xfrm>
            <a:off x="4252525" y="836250"/>
            <a:ext cx="4185900" cy="3408000"/>
          </a:xfrm>
          <a:prstGeom prst="rect">
            <a:avLst/>
          </a:prstGeom>
          <a:noFill/>
        </p:spPr>
        <p:txBody>
          <a:bodyPr spcFirstLastPara="1" wrap="square" lIns="91425" tIns="91425" rIns="91425" bIns="91425" anchor="ctr"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33" name="Shape 53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71699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B6C49-DD85-1D48-BA7C-5B1FFCAB55EC}"/>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E07381-28E1-2048-BB31-C2FC07C7DB14}"/>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EFA326-39A4-5644-A208-F64C34A560B5}"/>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E1B52FDF-E852-F244-9FFF-E127964D94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300A92-A8A3-B74E-92F4-CE54AC933122}"/>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2979340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ustom layout 7">
  <p:cSld name="Custom layout 7">
    <p:bg>
      <p:bgPr>
        <a:solidFill>
          <a:srgbClr val="FFFFFF"/>
        </a:solidFill>
        <a:effectLst/>
      </p:bgPr>
    </p:bg>
    <p:spTree>
      <p:nvGrpSpPr>
        <p:cNvPr id="1" name="Shape 364"/>
        <p:cNvGrpSpPr/>
        <p:nvPr/>
      </p:nvGrpSpPr>
      <p:grpSpPr>
        <a:xfrm>
          <a:off x="0" y="0"/>
          <a:ext cx="0" cy="0"/>
          <a:chOff x="0" y="0"/>
          <a:chExt cx="0" cy="0"/>
        </a:xfrm>
      </p:grpSpPr>
      <p:sp>
        <p:nvSpPr>
          <p:cNvPr id="366" name="Shape 36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000000"/>
                </a:solidFill>
              </a:defRPr>
            </a:lvl1pPr>
            <a:lvl2pPr lvl="1" algn="r">
              <a:lnSpc>
                <a:spcPct val="100000"/>
              </a:lnSpc>
              <a:spcAft>
                <a:spcPts val="0"/>
              </a:spcAft>
              <a:buNone/>
              <a:defRPr sz="1000">
                <a:solidFill>
                  <a:srgbClr val="000000"/>
                </a:solidFill>
              </a:defRPr>
            </a:lvl2pPr>
            <a:lvl3pPr lvl="2" algn="r">
              <a:lnSpc>
                <a:spcPct val="100000"/>
              </a:lnSpc>
              <a:spcAft>
                <a:spcPts val="0"/>
              </a:spcAft>
              <a:buNone/>
              <a:defRPr sz="1000">
                <a:solidFill>
                  <a:srgbClr val="000000"/>
                </a:solidFill>
              </a:defRPr>
            </a:lvl3pPr>
            <a:lvl4pPr lvl="3" algn="r">
              <a:lnSpc>
                <a:spcPct val="100000"/>
              </a:lnSpc>
              <a:spcAft>
                <a:spcPts val="0"/>
              </a:spcAft>
              <a:buNone/>
              <a:defRPr sz="1000">
                <a:solidFill>
                  <a:srgbClr val="000000"/>
                </a:solidFill>
              </a:defRPr>
            </a:lvl4pPr>
            <a:lvl5pPr lvl="4" algn="r">
              <a:lnSpc>
                <a:spcPct val="100000"/>
              </a:lnSpc>
              <a:spcAft>
                <a:spcPts val="0"/>
              </a:spcAft>
              <a:buNone/>
              <a:defRPr sz="1000">
                <a:solidFill>
                  <a:srgbClr val="000000"/>
                </a:solidFill>
              </a:defRPr>
            </a:lvl5pPr>
            <a:lvl6pPr lvl="5" algn="r">
              <a:lnSpc>
                <a:spcPct val="100000"/>
              </a:lnSpc>
              <a:spcAft>
                <a:spcPts val="0"/>
              </a:spcAft>
              <a:buNone/>
              <a:defRPr sz="1000">
                <a:solidFill>
                  <a:srgbClr val="000000"/>
                </a:solidFill>
              </a:defRPr>
            </a:lvl6pPr>
            <a:lvl7pPr lvl="6" algn="r">
              <a:lnSpc>
                <a:spcPct val="100000"/>
              </a:lnSpc>
              <a:spcAft>
                <a:spcPts val="0"/>
              </a:spcAft>
              <a:buNone/>
              <a:defRPr sz="1000">
                <a:solidFill>
                  <a:srgbClr val="000000"/>
                </a:solidFill>
              </a:defRPr>
            </a:lvl7pPr>
            <a:lvl8pPr lvl="7" algn="r">
              <a:lnSpc>
                <a:spcPct val="100000"/>
              </a:lnSpc>
              <a:spcAft>
                <a:spcPts val="0"/>
              </a:spcAft>
              <a:buNone/>
              <a:defRPr sz="1000">
                <a:solidFill>
                  <a:srgbClr val="000000"/>
                </a:solidFill>
              </a:defRPr>
            </a:lvl8pPr>
            <a:lvl9pPr lvl="8" algn="r">
              <a:lnSpc>
                <a:spcPct val="100000"/>
              </a:lnSpc>
              <a:spcAft>
                <a:spcPts val="0"/>
              </a:spcAft>
              <a:buNone/>
              <a:defRPr sz="1000">
                <a:solidFill>
                  <a:srgbClr val="000000"/>
                </a:solidFill>
              </a:defRPr>
            </a:lvl9pPr>
          </a:lstStyle>
          <a:p>
            <a:pPr marL="0" lvl="0" indent="0">
              <a:spcBef>
                <a:spcPts val="0"/>
              </a:spcBef>
              <a:spcAft>
                <a:spcPts val="0"/>
              </a:spcAft>
              <a:buNone/>
            </a:pPr>
            <a:fld id="{00000000-1234-1234-1234-123412341234}" type="slidenum">
              <a:rPr lang="en"/>
              <a:t>‹#›</a:t>
            </a:fld>
            <a:endParaRPr/>
          </a:p>
        </p:txBody>
      </p:sp>
      <p:sp>
        <p:nvSpPr>
          <p:cNvPr id="524" name="Shape 524"/>
          <p:cNvSpPr txBox="1">
            <a:spLocks noGrp="1"/>
          </p:cNvSpPr>
          <p:nvPr>
            <p:ph type="ctrTitle"/>
          </p:nvPr>
        </p:nvSpPr>
        <p:spPr>
          <a:xfrm rot="-3568032">
            <a:off x="3267432" y="2232497"/>
            <a:ext cx="3680086" cy="1601206"/>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000000"/>
              </a:buClr>
              <a:buSzPts val="2600"/>
              <a:buNone/>
              <a:defRPr sz="2600" b="1">
                <a:solidFill>
                  <a:srgbClr val="000000"/>
                </a:solidFill>
              </a:defRPr>
            </a:lvl1pPr>
            <a:lvl2pPr lvl="1" algn="l">
              <a:lnSpc>
                <a:spcPct val="100000"/>
              </a:lnSpc>
              <a:spcBef>
                <a:spcPts val="0"/>
              </a:spcBef>
              <a:spcAft>
                <a:spcPts val="0"/>
              </a:spcAft>
              <a:buClr>
                <a:srgbClr val="000000"/>
              </a:buClr>
              <a:buSzPts val="2600"/>
              <a:buNone/>
              <a:defRPr sz="2600" b="1">
                <a:solidFill>
                  <a:srgbClr val="000000"/>
                </a:solidFill>
              </a:defRPr>
            </a:lvl2pPr>
            <a:lvl3pPr lvl="2" algn="l">
              <a:lnSpc>
                <a:spcPct val="100000"/>
              </a:lnSpc>
              <a:spcBef>
                <a:spcPts val="0"/>
              </a:spcBef>
              <a:spcAft>
                <a:spcPts val="0"/>
              </a:spcAft>
              <a:buClr>
                <a:srgbClr val="000000"/>
              </a:buClr>
              <a:buSzPts val="2600"/>
              <a:buNone/>
              <a:defRPr sz="2600" b="1">
                <a:solidFill>
                  <a:srgbClr val="000000"/>
                </a:solidFill>
              </a:defRPr>
            </a:lvl3pPr>
            <a:lvl4pPr lvl="3" algn="l">
              <a:lnSpc>
                <a:spcPct val="100000"/>
              </a:lnSpc>
              <a:spcBef>
                <a:spcPts val="0"/>
              </a:spcBef>
              <a:spcAft>
                <a:spcPts val="0"/>
              </a:spcAft>
              <a:buClr>
                <a:srgbClr val="000000"/>
              </a:buClr>
              <a:buSzPts val="2600"/>
              <a:buNone/>
              <a:defRPr sz="2600" b="1">
                <a:solidFill>
                  <a:srgbClr val="000000"/>
                </a:solidFill>
              </a:defRPr>
            </a:lvl4pPr>
            <a:lvl5pPr lvl="4" algn="l">
              <a:lnSpc>
                <a:spcPct val="100000"/>
              </a:lnSpc>
              <a:spcBef>
                <a:spcPts val="0"/>
              </a:spcBef>
              <a:spcAft>
                <a:spcPts val="0"/>
              </a:spcAft>
              <a:buClr>
                <a:srgbClr val="000000"/>
              </a:buClr>
              <a:buSzPts val="2600"/>
              <a:buNone/>
              <a:defRPr sz="2600" b="1">
                <a:solidFill>
                  <a:srgbClr val="000000"/>
                </a:solidFill>
              </a:defRPr>
            </a:lvl5pPr>
            <a:lvl6pPr lvl="5" algn="l">
              <a:lnSpc>
                <a:spcPct val="100000"/>
              </a:lnSpc>
              <a:spcBef>
                <a:spcPts val="0"/>
              </a:spcBef>
              <a:spcAft>
                <a:spcPts val="0"/>
              </a:spcAft>
              <a:buClr>
                <a:srgbClr val="000000"/>
              </a:buClr>
              <a:buSzPts val="2600"/>
              <a:buNone/>
              <a:defRPr sz="2600" b="1">
                <a:solidFill>
                  <a:srgbClr val="000000"/>
                </a:solidFill>
              </a:defRPr>
            </a:lvl6pPr>
            <a:lvl7pPr lvl="6" algn="l">
              <a:lnSpc>
                <a:spcPct val="100000"/>
              </a:lnSpc>
              <a:spcBef>
                <a:spcPts val="0"/>
              </a:spcBef>
              <a:spcAft>
                <a:spcPts val="0"/>
              </a:spcAft>
              <a:buClr>
                <a:srgbClr val="000000"/>
              </a:buClr>
              <a:buSzPts val="2600"/>
              <a:buNone/>
              <a:defRPr sz="2600" b="1">
                <a:solidFill>
                  <a:srgbClr val="000000"/>
                </a:solidFill>
              </a:defRPr>
            </a:lvl7pPr>
            <a:lvl8pPr lvl="7" algn="l">
              <a:lnSpc>
                <a:spcPct val="100000"/>
              </a:lnSpc>
              <a:spcBef>
                <a:spcPts val="0"/>
              </a:spcBef>
              <a:spcAft>
                <a:spcPts val="0"/>
              </a:spcAft>
              <a:buClr>
                <a:srgbClr val="000000"/>
              </a:buClr>
              <a:buSzPts val="2600"/>
              <a:buNone/>
              <a:defRPr sz="2600" b="1">
                <a:solidFill>
                  <a:srgbClr val="000000"/>
                </a:solidFill>
              </a:defRPr>
            </a:lvl8pPr>
            <a:lvl9pPr lvl="8" algn="l">
              <a:lnSpc>
                <a:spcPct val="100000"/>
              </a:lnSpc>
              <a:spcBef>
                <a:spcPts val="0"/>
              </a:spcBef>
              <a:spcAft>
                <a:spcPts val="0"/>
              </a:spcAft>
              <a:buClr>
                <a:srgbClr val="000000"/>
              </a:buClr>
              <a:buSzPts val="2600"/>
              <a:buNone/>
              <a:defRPr sz="2600" b="1">
                <a:solidFill>
                  <a:srgbClr val="000000"/>
                </a:solidFill>
              </a:defRPr>
            </a:lvl9pPr>
          </a:lstStyle>
          <a:p>
            <a:endParaRPr/>
          </a:p>
        </p:txBody>
      </p:sp>
    </p:spTree>
    <p:extLst>
      <p:ext uri="{BB962C8B-B14F-4D97-AF65-F5344CB8AC3E}">
        <p14:creationId xmlns:p14="http://schemas.microsoft.com/office/powerpoint/2010/main" val="2171151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339340" y="506795"/>
            <a:ext cx="2762675" cy="436271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rot="16200000">
            <a:off x="-98702" y="1256482"/>
            <a:ext cx="3619653" cy="2457690"/>
          </a:xfrm>
        </p:spPr>
        <p:txBody>
          <a:bodyPr vert="eaVert" anchor="b" anchorCtr="0"/>
          <a:lstStyle/>
          <a:p>
            <a:r>
              <a:rPr lang="en-US" dirty="0"/>
              <a:t>Click to edit Master title style</a:t>
            </a:r>
          </a:p>
        </p:txBody>
      </p:sp>
      <p:sp>
        <p:nvSpPr>
          <p:cNvPr id="3" name="Vertical Text Placeholder 2"/>
          <p:cNvSpPr>
            <a:spLocks noGrp="1"/>
          </p:cNvSpPr>
          <p:nvPr>
            <p:ph type="body" orient="vert" idx="1"/>
          </p:nvPr>
        </p:nvSpPr>
        <p:spPr>
          <a:xfrm rot="16200000">
            <a:off x="3982522" y="-204718"/>
            <a:ext cx="3711011" cy="5263682"/>
          </a:xfrm>
        </p:spPr>
        <p:txBody>
          <a:bodyPr vert="eaVert" anchor="t"/>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745255" y="4467103"/>
            <a:ext cx="996106" cy="273844"/>
          </a:xfrm>
        </p:spPr>
        <p:txBody>
          <a:bodyPr/>
          <a:lstStyle>
            <a:lvl1pPr>
              <a:defRPr>
                <a:solidFill>
                  <a:schemeClr val="accent1">
                    <a:lumMod val="75000"/>
                    <a:lumOff val="25000"/>
                  </a:schemeClr>
                </a:solidFill>
              </a:defRPr>
            </a:lvl1pPr>
          </a:lstStyle>
          <a:p>
            <a:fld id="{D3FFE419-2371-464F-8239-3959401C3561}" type="datetimeFigureOut">
              <a:rPr lang="en-US" smtClean="0"/>
              <a:t>9/7/18</a:t>
            </a:fld>
            <a:endParaRPr lang="en-US" dirty="0"/>
          </a:p>
        </p:txBody>
      </p:sp>
      <p:sp>
        <p:nvSpPr>
          <p:cNvPr id="5" name="Footer Placeholder 4"/>
          <p:cNvSpPr>
            <a:spLocks noGrp="1"/>
          </p:cNvSpPr>
          <p:nvPr>
            <p:ph type="ftr" sz="quarter" idx="11"/>
          </p:nvPr>
        </p:nvSpPr>
        <p:spPr>
          <a:xfrm>
            <a:off x="581193" y="4463859"/>
            <a:ext cx="5922209" cy="273844"/>
          </a:xfrm>
        </p:spPr>
        <p:txBody>
          <a:bodyPr/>
          <a:lstStyle/>
          <a:p>
            <a:r>
              <a:rPr lang="en-US"/>
              <a:t>
              </a:t>
            </a:r>
            <a:endParaRPr lang="en-US" dirty="0"/>
          </a:p>
        </p:txBody>
      </p:sp>
      <p:sp>
        <p:nvSpPr>
          <p:cNvPr id="6" name="Slide Number Placeholder 5"/>
          <p:cNvSpPr>
            <a:spLocks noGrp="1"/>
          </p:cNvSpPr>
          <p:nvPr>
            <p:ph type="sldNum" sz="quarter" idx="12"/>
          </p:nvPr>
        </p:nvSpPr>
        <p:spPr>
          <a:xfrm>
            <a:off x="7834962" y="4467103"/>
            <a:ext cx="873146" cy="273844"/>
          </a:xfrm>
        </p:spPr>
        <p:txBody>
          <a:bodyPr/>
          <a:lstStyle>
            <a:lvl1pPr>
              <a:defRPr>
                <a:solidFill>
                  <a:schemeClr val="accent1">
                    <a:lumMod val="75000"/>
                    <a:lumOff val="2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31124988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59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539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5126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65223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65096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23461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4719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61042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B75B6-6B98-BF48-AB4E-44D2F238AF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E81AA5-FCFF-0441-942E-79C46FAA0254}"/>
              </a:ext>
            </a:extLst>
          </p:cNvPr>
          <p:cNvSpPr>
            <a:spLocks noGrp="1"/>
          </p:cNvSpPr>
          <p:nvPr>
            <p:ph sz="half" idx="1"/>
          </p:nvPr>
        </p:nvSpPr>
        <p:spPr>
          <a:xfrm>
            <a:off x="62865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68327A0-CB01-B94C-88C2-857BF504B5ED}"/>
              </a:ext>
            </a:extLst>
          </p:cNvPr>
          <p:cNvSpPr>
            <a:spLocks noGrp="1"/>
          </p:cNvSpPr>
          <p:nvPr>
            <p:ph sz="half" idx="2"/>
          </p:nvPr>
        </p:nvSpPr>
        <p:spPr>
          <a:xfrm>
            <a:off x="4648200" y="1370013"/>
            <a:ext cx="3867150" cy="32623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7DC6E2-F9A4-9F4E-978C-94970CE3CBCF}"/>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6" name="Footer Placeholder 5">
            <a:extLst>
              <a:ext uri="{FF2B5EF4-FFF2-40B4-BE49-F238E27FC236}">
                <a16:creationId xmlns:a16="http://schemas.microsoft.com/office/drawing/2014/main" id="{6F2FAFEE-103C-C140-931B-6339F8374B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85526D-5211-E248-A657-50308614C20A}"/>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2984402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748057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177874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56136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026634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460957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439189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431789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185810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916810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3791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FEDA1-E8D3-BD47-9E08-5F31D08F83DB}"/>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ACC655-2DE2-434B-8391-0DF0699EC98A}"/>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94932CC-64CF-2F42-AC04-92497A98EF4B}"/>
              </a:ext>
            </a:extLst>
          </p:cNvPr>
          <p:cNvSpPr>
            <a:spLocks noGrp="1"/>
          </p:cNvSpPr>
          <p:nvPr>
            <p:ph sz="half" idx="2"/>
          </p:nvPr>
        </p:nvSpPr>
        <p:spPr>
          <a:xfrm>
            <a:off x="630238" y="1879600"/>
            <a:ext cx="3868737"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8EA13C0-E23E-164D-9FB0-697D0AE77500}"/>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1B01FBE-C8DB-A445-BAC8-6DF155574275}"/>
              </a:ext>
            </a:extLst>
          </p:cNvPr>
          <p:cNvSpPr>
            <a:spLocks noGrp="1"/>
          </p:cNvSpPr>
          <p:nvPr>
            <p:ph sz="quarter" idx="4"/>
          </p:nvPr>
        </p:nvSpPr>
        <p:spPr>
          <a:xfrm>
            <a:off x="4629150" y="1879600"/>
            <a:ext cx="3887788" cy="27622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E83DE5-3674-8D44-975C-AFF321DAF227}"/>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8" name="Footer Placeholder 7">
            <a:extLst>
              <a:ext uri="{FF2B5EF4-FFF2-40B4-BE49-F238E27FC236}">
                <a16:creationId xmlns:a16="http://schemas.microsoft.com/office/drawing/2014/main" id="{E784C21A-7330-FD4E-80CF-EDF295C97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D87215C-D5DF-5442-AD9A-9513D8B2B614}"/>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1355123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517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42005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758370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3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36610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4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516385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5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51076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8562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7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304915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9" name="Rectangle 8"/>
          <p:cNvSpPr/>
          <p:nvPr userDrawn="1"/>
        </p:nvSpPr>
        <p:spPr>
          <a:xfrm>
            <a:off x="0" y="4767262"/>
            <a:ext cx="9144000" cy="376238"/>
          </a:xfrm>
          <a:prstGeom prst="rect">
            <a:avLst/>
          </a:prstGeom>
          <a:solidFill>
            <a:schemeClr val="tx2"/>
          </a:solidFill>
          <a:ln>
            <a:solidFill>
              <a:srgbClr val="3A208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050" dirty="0">
              <a:solidFill>
                <a:srgbClr val="301F67"/>
              </a:solidFill>
              <a:latin typeface="Franklin Gothic Book"/>
            </a:endParaRPr>
          </a:p>
        </p:txBody>
      </p:sp>
      <p:sp>
        <p:nvSpPr>
          <p:cNvPr id="2" name="Title 1"/>
          <p:cNvSpPr>
            <a:spLocks noGrp="1"/>
          </p:cNvSpPr>
          <p:nvPr>
            <p:ph type="title"/>
          </p:nvPr>
        </p:nvSpPr>
        <p:spPr/>
        <p:txBody>
          <a:bodyPr/>
          <a:lstStyle>
            <a:lvl1pPr>
              <a:defRPr>
                <a:solidFill>
                  <a:srgbClr val="3E0C7F"/>
                </a:solidFill>
                <a:latin typeface="+mj-lt"/>
              </a:defRPr>
            </a:lvl1pPr>
          </a:lstStyle>
          <a:p>
            <a:r>
              <a:rPr lang="en-US" dirty="0"/>
              <a:t>Click to edit Master title style</a:t>
            </a:r>
          </a:p>
        </p:txBody>
      </p:sp>
      <p:cxnSp>
        <p:nvCxnSpPr>
          <p:cNvPr id="7" name="Straight Connector 6"/>
          <p:cNvCxnSpPr/>
          <p:nvPr userDrawn="1"/>
        </p:nvCxnSpPr>
        <p:spPr>
          <a:xfrm>
            <a:off x="457201" y="688921"/>
            <a:ext cx="8229599"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
        <p:nvSpPr>
          <p:cNvPr id="16" name="Content Placeholder 15"/>
          <p:cNvSpPr>
            <a:spLocks noGrp="1"/>
          </p:cNvSpPr>
          <p:nvPr>
            <p:ph sz="quarter" idx="13"/>
          </p:nvPr>
        </p:nvSpPr>
        <p:spPr>
          <a:xfrm>
            <a:off x="457200" y="866775"/>
            <a:ext cx="8229600" cy="3693319"/>
          </a:xfrm>
        </p:spPr>
        <p:txBody>
          <a:bodyPr>
            <a:normAutofit/>
          </a:bodyPr>
          <a:lstStyle>
            <a:lvl1pPr marL="257175" indent="-257175">
              <a:buFont typeface="Courier New"/>
              <a:buChar char="o"/>
              <a:defRPr sz="2400">
                <a:solidFill>
                  <a:srgbClr val="3E0C7F"/>
                </a:solidFill>
                <a:latin typeface="+mj-lt"/>
              </a:defRPr>
            </a:lvl1pPr>
            <a:lvl2pPr marL="557213" indent="-214313">
              <a:buFont typeface="Wingdings" charset="2"/>
              <a:buChar char="§"/>
              <a:defRPr sz="2400">
                <a:solidFill>
                  <a:srgbClr val="3E0C7F"/>
                </a:solidFill>
                <a:latin typeface="+mj-lt"/>
              </a:defRPr>
            </a:lvl2pPr>
            <a:lvl3pPr marL="857250" indent="-171450">
              <a:buFont typeface="Courier New"/>
              <a:buChar char="o"/>
              <a:defRPr sz="2400">
                <a:solidFill>
                  <a:srgbClr val="3E0C7F"/>
                </a:solidFill>
                <a:latin typeface="+mj-lt"/>
              </a:defRPr>
            </a:lvl3pPr>
            <a:lvl4pPr marL="1200150" indent="-171450">
              <a:buFont typeface="Wingdings" charset="2"/>
              <a:buChar char="§"/>
              <a:defRPr sz="2400">
                <a:solidFill>
                  <a:srgbClr val="3E0C7F"/>
                </a:solidFill>
                <a:latin typeface="+mj-lt"/>
              </a:defRPr>
            </a:lvl4pPr>
            <a:lvl5pPr marL="1543050" indent="-171450">
              <a:buFont typeface="Courier New"/>
              <a:buChar char="o"/>
              <a:defRPr sz="2400">
                <a:solidFill>
                  <a:srgbClr val="3E0C7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4785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8"/>
        <p:cNvGrpSpPr/>
        <p:nvPr/>
      </p:nvGrpSpPr>
      <p:grpSpPr>
        <a:xfrm>
          <a:off x="0" y="0"/>
          <a:ext cx="0" cy="0"/>
          <a:chOff x="0" y="0"/>
          <a:chExt cx="0" cy="0"/>
        </a:xfrm>
      </p:grpSpPr>
      <p:grpSp>
        <p:nvGrpSpPr>
          <p:cNvPr id="29" name="Shape 29"/>
          <p:cNvGrpSpPr/>
          <p:nvPr/>
        </p:nvGrpSpPr>
        <p:grpSpPr>
          <a:xfrm>
            <a:off x="0" y="3903669"/>
            <a:ext cx="9144000" cy="1239925"/>
            <a:chOff x="0" y="3903669"/>
            <a:chExt cx="9144000" cy="1239925"/>
          </a:xfrm>
        </p:grpSpPr>
        <p:sp>
          <p:nvSpPr>
            <p:cNvPr id="30" name="Shape 30"/>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Shape 31"/>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2" name="Shape 32"/>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3" name="Shape 33"/>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4" name="Shape 3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5" name="Shape 3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6" name="Shape 36"/>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37" name="Shape 3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979614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17F7F-D1CD-BA4E-A0DA-031A7177A9F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B22B0E8-2740-014D-B585-68A38B96BA97}"/>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4" name="Footer Placeholder 3">
            <a:extLst>
              <a:ext uri="{FF2B5EF4-FFF2-40B4-BE49-F238E27FC236}">
                <a16:creationId xmlns:a16="http://schemas.microsoft.com/office/drawing/2014/main" id="{203E5AE2-F4F3-854A-88D6-6E38683E8F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FA76798-D38B-9B41-B93C-3A9500CB4C05}"/>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421231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A9DB8C-A181-4A41-B118-9A30D229756D}"/>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3" name="Footer Placeholder 2">
            <a:extLst>
              <a:ext uri="{FF2B5EF4-FFF2-40B4-BE49-F238E27FC236}">
                <a16:creationId xmlns:a16="http://schemas.microsoft.com/office/drawing/2014/main" id="{319FE94B-2972-7048-96A8-BC66A8A60E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08C9B0-EF10-6F4A-9CE5-BCEC3E912891}"/>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246341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20EC1-A21B-1042-9F15-8467A17434A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2DB14-7E4F-B241-9DD9-9EFFF8B230CF}"/>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B7ED91-F544-0343-A70F-605E9B7A614D}"/>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F900310-BBCE-E040-A7CF-3CB5FA70686A}"/>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6" name="Footer Placeholder 5">
            <a:extLst>
              <a:ext uri="{FF2B5EF4-FFF2-40B4-BE49-F238E27FC236}">
                <a16:creationId xmlns:a16="http://schemas.microsoft.com/office/drawing/2014/main" id="{DFE0CC34-98B7-F041-B485-94B7FB579A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913DAC-6C50-D243-932D-192D67902441}"/>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13465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3F1CA-2180-6D49-B864-3D1C960D22B3}"/>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2975FF-55B6-A544-9A55-64E551FDBC30}"/>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D7B2F1-315B-7644-98DC-BAAD86F1C4E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F517343-C54A-E24B-A194-DA7B89BA1750}"/>
              </a:ext>
            </a:extLst>
          </p:cNvPr>
          <p:cNvSpPr>
            <a:spLocks noGrp="1"/>
          </p:cNvSpPr>
          <p:nvPr>
            <p:ph type="dt" sz="half" idx="10"/>
          </p:nvPr>
        </p:nvSpPr>
        <p:spPr/>
        <p:txBody>
          <a:bodyPr/>
          <a:lstStyle/>
          <a:p>
            <a:fld id="{37655DA3-737D-0A4F-9DBB-941F01D9B7F5}" type="datetimeFigureOut">
              <a:rPr lang="en-US" smtClean="0"/>
              <a:t>9/7/18</a:t>
            </a:fld>
            <a:endParaRPr lang="en-US"/>
          </a:p>
        </p:txBody>
      </p:sp>
      <p:sp>
        <p:nvSpPr>
          <p:cNvPr id="6" name="Footer Placeholder 5">
            <a:extLst>
              <a:ext uri="{FF2B5EF4-FFF2-40B4-BE49-F238E27FC236}">
                <a16:creationId xmlns:a16="http://schemas.microsoft.com/office/drawing/2014/main" id="{72703E41-1565-6C4B-AB69-541B2BC6F9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E7E302-EEF6-BE44-B65A-F1799CE37A3C}"/>
              </a:ext>
            </a:extLst>
          </p:cNvPr>
          <p:cNvSpPr>
            <a:spLocks noGrp="1"/>
          </p:cNvSpPr>
          <p:nvPr>
            <p:ph type="sldNum" sz="quarter" idx="12"/>
          </p:nvPr>
        </p:nvSpPr>
        <p:spPr/>
        <p:txBody>
          <a:bodyPr/>
          <a:lstStyle/>
          <a:p>
            <a:fld id="{E8F845FA-295D-C446-B53C-D8222C0F0279}" type="slidenum">
              <a:rPr lang="en-US" smtClean="0"/>
              <a:t>‹#›</a:t>
            </a:fld>
            <a:endParaRPr lang="en-US"/>
          </a:p>
        </p:txBody>
      </p:sp>
    </p:spTree>
    <p:extLst>
      <p:ext uri="{BB962C8B-B14F-4D97-AF65-F5344CB8AC3E}">
        <p14:creationId xmlns:p14="http://schemas.microsoft.com/office/powerpoint/2010/main" val="35792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8" Type="http://schemas.openxmlformats.org/officeDocument/2006/relationships/slideLayout" Target="../slideLayouts/slideLayout19.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1" Type="http://schemas.openxmlformats.org/officeDocument/2006/relationships/slideLayout" Target="../slideLayouts/slideLayout12.xml"/><Relationship Id="rId6"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F9CD192-35FB-6C4B-B96C-98A29CDB4AB1}"/>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5F036E-DAE4-A442-8DFC-CE33EAD8580F}"/>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629C6E-5D6C-934C-828C-42399D85E93D}"/>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7655DA3-737D-0A4F-9DBB-941F01D9B7F5}" type="datetimeFigureOut">
              <a:rPr lang="en-US" smtClean="0"/>
              <a:t>9/7/18</a:t>
            </a:fld>
            <a:endParaRPr lang="en-US"/>
          </a:p>
        </p:txBody>
      </p:sp>
      <p:sp>
        <p:nvSpPr>
          <p:cNvPr id="5" name="Footer Placeholder 4">
            <a:extLst>
              <a:ext uri="{FF2B5EF4-FFF2-40B4-BE49-F238E27FC236}">
                <a16:creationId xmlns:a16="http://schemas.microsoft.com/office/drawing/2014/main" id="{B57F04F8-A53A-5249-84F7-7EDC9A30ED3A}"/>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A4FBB54-60FB-8245-9395-521702216CF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E8F845FA-295D-C446-B53C-D8222C0F0279}" type="slidenum">
              <a:rPr lang="en-US" smtClean="0"/>
              <a:t>‹#›</a:t>
            </a:fld>
            <a:endParaRPr lang="en-US"/>
          </a:p>
        </p:txBody>
      </p:sp>
    </p:spTree>
    <p:extLst>
      <p:ext uri="{BB962C8B-B14F-4D97-AF65-F5344CB8AC3E}">
        <p14:creationId xmlns:p14="http://schemas.microsoft.com/office/powerpoint/2010/main" val="3403948760"/>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5894" y="528843"/>
            <a:ext cx="8272212" cy="892166"/>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435894" y="1752002"/>
            <a:ext cx="8272212" cy="2642096"/>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04464" y="4467103"/>
            <a:ext cx="2133599" cy="273844"/>
          </a:xfrm>
          <a:prstGeom prst="rect">
            <a:avLst/>
          </a:prstGeom>
        </p:spPr>
        <p:txBody>
          <a:bodyPr vert="horz" lIns="91440" tIns="45720" rIns="91440" bIns="45720" rtlCol="0" anchor="ctr"/>
          <a:lstStyle>
            <a:lvl1pPr algn="r">
              <a:defRPr sz="675">
                <a:solidFill>
                  <a:schemeClr val="accent2"/>
                </a:solidFill>
              </a:defRPr>
            </a:lvl1pPr>
          </a:lstStyle>
          <a:p>
            <a:fld id="{37655DA3-737D-0A4F-9DBB-941F01D9B7F5}" type="datetimeFigureOut">
              <a:rPr lang="en-US" smtClean="0"/>
              <a:t>9/7/18</a:t>
            </a:fld>
            <a:endParaRPr lang="en-US"/>
          </a:p>
        </p:txBody>
      </p:sp>
      <p:sp>
        <p:nvSpPr>
          <p:cNvPr id="5" name="Footer Placeholder 4"/>
          <p:cNvSpPr>
            <a:spLocks noGrp="1"/>
          </p:cNvSpPr>
          <p:nvPr>
            <p:ph type="ftr" sz="quarter" idx="3"/>
          </p:nvPr>
        </p:nvSpPr>
        <p:spPr>
          <a:xfrm>
            <a:off x="435894" y="4463859"/>
            <a:ext cx="5187908" cy="273844"/>
          </a:xfrm>
          <a:prstGeom prst="rect">
            <a:avLst/>
          </a:prstGeom>
        </p:spPr>
        <p:txBody>
          <a:bodyPr vert="horz" lIns="91440" tIns="45720" rIns="91440" bIns="45720" rtlCol="0" anchor="ctr"/>
          <a:lstStyle>
            <a:lvl1pPr algn="l">
              <a:defRPr sz="675" cap="all">
                <a:solidFill>
                  <a:schemeClr val="accent2"/>
                </a:solidFill>
              </a:defRPr>
            </a:lvl1pPr>
          </a:lstStyle>
          <a:p>
            <a:endParaRPr lang="en-US"/>
          </a:p>
        </p:txBody>
      </p:sp>
      <p:sp>
        <p:nvSpPr>
          <p:cNvPr id="6" name="Slide Number Placeholder 5"/>
          <p:cNvSpPr>
            <a:spLocks noGrp="1"/>
          </p:cNvSpPr>
          <p:nvPr>
            <p:ph type="sldNum" sz="quarter" idx="4"/>
          </p:nvPr>
        </p:nvSpPr>
        <p:spPr>
          <a:xfrm>
            <a:off x="7918725" y="4467103"/>
            <a:ext cx="789383" cy="273844"/>
          </a:xfrm>
          <a:prstGeom prst="rect">
            <a:avLst/>
          </a:prstGeom>
        </p:spPr>
        <p:txBody>
          <a:bodyPr vert="horz" lIns="91440" tIns="45720" rIns="91440" bIns="45720" rtlCol="0" anchor="ctr"/>
          <a:lstStyle>
            <a:lvl1pPr algn="r">
              <a:defRPr sz="675">
                <a:solidFill>
                  <a:schemeClr val="accent2"/>
                </a:solidFill>
              </a:defRPr>
            </a:lvl1pPr>
          </a:lstStyle>
          <a:p>
            <a:fld id="{E8F845FA-295D-C446-B53C-D8222C0F0279}" type="slidenum">
              <a:rPr lang="en-US" smtClean="0"/>
              <a:t>‹#›</a:t>
            </a:fld>
            <a:endParaRPr lang="en-US"/>
          </a:p>
        </p:txBody>
      </p:sp>
      <p:sp>
        <p:nvSpPr>
          <p:cNvPr id="9" name="Rectangle 8"/>
          <p:cNvSpPr/>
          <p:nvPr/>
        </p:nvSpPr>
        <p:spPr>
          <a:xfrm>
            <a:off x="334901" y="342900"/>
            <a:ext cx="2777490" cy="712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6031610" y="340232"/>
            <a:ext cx="2777490" cy="7391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181373" y="342900"/>
            <a:ext cx="2777490" cy="6858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570023167"/>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7" r:id="rId13"/>
    <p:sldLayoutId id="2147484330" r:id="rId14"/>
    <p:sldLayoutId id="2147484335" r:id="rId15"/>
    <p:sldLayoutId id="2147484336" r:id="rId16"/>
    <p:sldLayoutId id="2147484337" r:id="rId17"/>
    <p:sldLayoutId id="2147484338" r:id="rId18"/>
    <p:sldLayoutId id="2147484339" r:id="rId19"/>
    <p:sldLayoutId id="2147484195"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4340" r:id="rId48"/>
  </p:sldLayoutIdLst>
  <p:txStyles>
    <p:titleStyle>
      <a:lvl1pPr algn="l" defTabSz="342900" rtl="0" eaLnBrk="1" latinLnBrk="0" hangingPunct="1">
        <a:spcBef>
          <a:spcPct val="0"/>
        </a:spcBef>
        <a:buNone/>
        <a:defRPr sz="21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9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350" kern="1200">
          <a:solidFill>
            <a:schemeClr val="tx2"/>
          </a:solidFill>
          <a:latin typeface="+mn-lt"/>
          <a:ea typeface="+mn-ea"/>
          <a:cs typeface="+mn-cs"/>
        </a:defRPr>
      </a:lvl1pPr>
      <a:lvl2pPr marL="472500" indent="-229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2pPr>
      <a:lvl3pPr marL="675000" indent="-202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1050" kern="1200">
          <a:solidFill>
            <a:schemeClr val="tx2"/>
          </a:solidFill>
          <a:latin typeface="+mn-lt"/>
          <a:ea typeface="+mn-ea"/>
          <a:cs typeface="+mn-cs"/>
        </a:defRPr>
      </a:lvl3pPr>
      <a:lvl4pPr marL="93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4pPr>
      <a:lvl5pPr marL="1201500" indent="-17550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5pPr>
      <a:lvl6pPr marL="142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6pPr>
      <a:lvl7pPr marL="165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7pPr>
      <a:lvl8pPr marL="1875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8pPr>
      <a:lvl9pPr marL="2100000" indent="-171450" algn="l" defTabSz="342900" rtl="0" eaLnBrk="1" latinLnBrk="0" hangingPunct="1">
        <a:spcBef>
          <a:spcPct val="20000"/>
        </a:spcBef>
        <a:spcAft>
          <a:spcPts val="450"/>
        </a:spcAft>
        <a:buClr>
          <a:schemeClr val="accent2"/>
        </a:buClr>
        <a:buSzPct val="92000"/>
        <a:buFont typeface="Wingdings 2" panose="05020102010507070707" pitchFamily="18" charset="2"/>
        <a:buChar char=""/>
        <a:defRPr sz="900" kern="1200">
          <a:solidFill>
            <a:schemeClr val="tx2"/>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ethnomed.org/" TargetMode="External"/><Relationship Id="rId7" Type="http://schemas.openxmlformats.org/officeDocument/2006/relationships/hyperlink" Target="https://www.healthinfotranslations.org/" TargetMode="External"/><Relationship Id="rId12"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5.png"/><Relationship Id="rId11" Type="http://schemas.openxmlformats.org/officeDocument/2006/relationships/hyperlink" Target="http://refugees.org/research-reports/" TargetMode="External"/><Relationship Id="rId5" Type="http://schemas.openxmlformats.org/officeDocument/2006/relationships/hyperlink" Target="http://spiral.tufts.edu/" TargetMode="External"/><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hyperlink" Target="http://www.store.healthyroadsmedia.org/"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4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62.png"/><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17.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77.pn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2.xml"/><Relationship Id="rId1" Type="http://schemas.openxmlformats.org/officeDocument/2006/relationships/slideLayout" Target="../slideLayouts/slideLayout17.xml"/><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3.xml"/><Relationship Id="rId1" Type="http://schemas.openxmlformats.org/officeDocument/2006/relationships/slideLayout" Target="../slideLayouts/slideLayout17.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4.xml"/><Relationship Id="rId1" Type="http://schemas.openxmlformats.org/officeDocument/2006/relationships/slideLayout" Target="../slideLayouts/slideLayout17.xml"/><Relationship Id="rId4" Type="http://schemas.openxmlformats.org/officeDocument/2006/relationships/image" Target="../media/image8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6.xml"/><Relationship Id="rId1" Type="http://schemas.openxmlformats.org/officeDocument/2006/relationships/slideLayout" Target="../slideLayouts/slideLayout17.xml"/><Relationship Id="rId4" Type="http://schemas.openxmlformats.org/officeDocument/2006/relationships/image" Target="../media/image85.png"/></Relationships>
</file>

<file path=ppt/slides/_rels/slide4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7.xml"/><Relationship Id="rId1" Type="http://schemas.openxmlformats.org/officeDocument/2006/relationships/slideLayout" Target="../slideLayouts/slideLayout17.xml"/><Relationship Id="rId5" Type="http://schemas.openxmlformats.org/officeDocument/2006/relationships/image" Target="../media/image88.png"/><Relationship Id="rId4" Type="http://schemas.openxmlformats.org/officeDocument/2006/relationships/image" Target="../media/image87.png"/></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4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9.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1.xml"/><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png"/></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17.xml"/><Relationship Id="rId5" Type="http://schemas.openxmlformats.org/officeDocument/2006/relationships/image" Target="../media/image100.png"/><Relationship Id="rId4" Type="http://schemas.openxmlformats.org/officeDocument/2006/relationships/image" Target="../media/image99.png"/></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3.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5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5.xml"/><Relationship Id="rId1" Type="http://schemas.openxmlformats.org/officeDocument/2006/relationships/slideLayout" Target="../slideLayouts/slideLayout17.xml"/><Relationship Id="rId4" Type="http://schemas.openxmlformats.org/officeDocument/2006/relationships/image" Target="../media/image106.png"/></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6.xml"/><Relationship Id="rId1" Type="http://schemas.openxmlformats.org/officeDocument/2006/relationships/slideLayout" Target="../slideLayouts/slideLayout17.xml"/><Relationship Id="rId4" Type="http://schemas.openxmlformats.org/officeDocument/2006/relationships/image" Target="../media/image108.png"/></Relationships>
</file>

<file path=ppt/slides/_rels/slide5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5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8.xml"/><Relationship Id="rId1" Type="http://schemas.openxmlformats.org/officeDocument/2006/relationships/slideLayout" Target="../slideLayouts/slideLayout17.xml"/><Relationship Id="rId5" Type="http://schemas.openxmlformats.org/officeDocument/2006/relationships/image" Target="../media/image113.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17.xml"/><Relationship Id="rId4" Type="http://schemas.openxmlformats.org/officeDocument/2006/relationships/image" Target="../media/image11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0.xml"/><Relationship Id="rId1" Type="http://schemas.openxmlformats.org/officeDocument/2006/relationships/slideLayout" Target="../slideLayouts/slideLayout17.xml"/><Relationship Id="rId4" Type="http://schemas.openxmlformats.org/officeDocument/2006/relationships/image" Target="../media/image117.png"/></Relationships>
</file>

<file path=ppt/slides/_rels/slide6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1.xml"/><Relationship Id="rId1" Type="http://schemas.openxmlformats.org/officeDocument/2006/relationships/slideLayout" Target="../slideLayouts/slideLayout17.xml"/><Relationship Id="rId4" Type="http://schemas.openxmlformats.org/officeDocument/2006/relationships/image" Target="../media/image119.png"/></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7.xml"/><Relationship Id="rId4" Type="http://schemas.openxmlformats.org/officeDocument/2006/relationships/image" Target="../media/image120.png"/></Relationships>
</file>

<file path=ppt/slides/_rels/slide6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3.xml"/><Relationship Id="rId1" Type="http://schemas.openxmlformats.org/officeDocument/2006/relationships/slideLayout" Target="../slideLayouts/slideLayout17.xml"/><Relationship Id="rId5" Type="http://schemas.openxmlformats.org/officeDocument/2006/relationships/image" Target="../media/image123.png"/><Relationship Id="rId4" Type="http://schemas.openxmlformats.org/officeDocument/2006/relationships/image" Target="../media/image122.png"/></Relationships>
</file>

<file path=ppt/slides/_rels/slide6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5.xml"/><Relationship Id="rId1" Type="http://schemas.openxmlformats.org/officeDocument/2006/relationships/slideLayout" Target="../slideLayouts/slideLayout17.xml"/><Relationship Id="rId4" Type="http://schemas.openxmlformats.org/officeDocument/2006/relationships/image" Target="../media/image126.png"/></Relationships>
</file>

<file path=ppt/slides/_rels/slide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6.xml"/><Relationship Id="rId1" Type="http://schemas.openxmlformats.org/officeDocument/2006/relationships/slideLayout" Target="../slideLayouts/slideLayout17.xml"/><Relationship Id="rId4" Type="http://schemas.openxmlformats.org/officeDocument/2006/relationships/image" Target="../media/image128.png"/></Relationships>
</file>

<file path=ppt/slides/_rels/slide67.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29.png"/><Relationship Id="rId7" Type="http://schemas.openxmlformats.org/officeDocument/2006/relationships/image" Target="../media/image131.png"/><Relationship Id="rId2" Type="http://schemas.openxmlformats.org/officeDocument/2006/relationships/notesSlide" Target="../notesSlides/notesSlide67.xml"/><Relationship Id="rId1" Type="http://schemas.openxmlformats.org/officeDocument/2006/relationships/slideLayout" Target="../slideLayouts/slideLayout17.xml"/><Relationship Id="rId6" Type="http://schemas.openxmlformats.org/officeDocument/2006/relationships/hyperlink" Target="http://www.redcross.org/monsterguard" TargetMode="External"/><Relationship Id="rId11" Type="http://schemas.openxmlformats.org/officeDocument/2006/relationships/image" Target="../media/image134.png"/><Relationship Id="rId5" Type="http://schemas.openxmlformats.org/officeDocument/2006/relationships/image" Target="../media/image130.png"/><Relationship Id="rId10" Type="http://schemas.openxmlformats.org/officeDocument/2006/relationships/image" Target="../media/image133.png"/><Relationship Id="rId4" Type="http://schemas.openxmlformats.org/officeDocument/2006/relationships/hyperlink" Target="https://zombiesrungame.com/" TargetMode="External"/><Relationship Id="rId9" Type="http://schemas.openxmlformats.org/officeDocument/2006/relationships/hyperlink" Target="http://www.redcross.org/get-help/how-to-prepare-for-emergencies/mobile-apps"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8.xml"/><Relationship Id="rId1" Type="http://schemas.openxmlformats.org/officeDocument/2006/relationships/slideLayout" Target="../slideLayouts/slideLayout17.xml"/><Relationship Id="rId4" Type="http://schemas.openxmlformats.org/officeDocument/2006/relationships/image" Target="../media/image136.png"/></Relationships>
</file>

<file path=ppt/slides/_rels/slide6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9.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72.xml"/><Relationship Id="rId1" Type="http://schemas.openxmlformats.org/officeDocument/2006/relationships/slideLayout" Target="../slideLayouts/slideLayout1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4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Shape 855"/>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dirty="0">
                <a:latin typeface="Verdana" panose="020B0604030504040204" pitchFamily="34" charset="0"/>
                <a:ea typeface="Verdana" panose="020B0604030504040204" pitchFamily="34" charset="0"/>
                <a:cs typeface="Verdana" panose="020B0604030504040204" pitchFamily="34" charset="0"/>
              </a:rPr>
              <a:t>Health Information Resources</a:t>
            </a:r>
            <a:endParaRPr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603237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chorCtr="0">
            <a:normAutofit fontScale="90000"/>
          </a:bodyPr>
          <a:lstStyle/>
          <a:p>
            <a:r>
              <a:rPr lang="en-US" dirty="0"/>
              <a:t>MedlinePlus- responsive design</a:t>
            </a:r>
            <a:br>
              <a:rPr lang="en-US" dirty="0"/>
            </a:br>
            <a:endParaRPr lang="en-US" dirty="0"/>
          </a:p>
        </p:txBody>
      </p:sp>
      <p:pic>
        <p:nvPicPr>
          <p:cNvPr id="7" name="Content Placeholder 6" descr="images of MedlinePlus webpage on various computer devices"/>
          <p:cNvPicPr>
            <a:picLocks noGrp="1" noChangeAspect="1"/>
          </p:cNvPicPr>
          <p:nvPr>
            <p:ph idx="4294967295"/>
          </p:nvPr>
        </p:nvPicPr>
        <p:blipFill>
          <a:blip r:embed="rId3"/>
          <a:stretch>
            <a:fillRect/>
          </a:stretch>
        </p:blipFill>
        <p:spPr>
          <a:xfrm>
            <a:off x="1922930" y="1495532"/>
            <a:ext cx="5582532" cy="3378668"/>
          </a:xfrm>
          <a:prstGeom prst="rect">
            <a:avLst/>
          </a:prstGeom>
        </p:spPr>
      </p:pic>
    </p:spTree>
    <p:extLst>
      <p:ext uri="{BB962C8B-B14F-4D97-AF65-F5344CB8AC3E}">
        <p14:creationId xmlns:p14="http://schemas.microsoft.com/office/powerpoint/2010/main" val="4245942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National Institutes of Health (NIH)</a:t>
            </a:r>
          </a:p>
        </p:txBody>
      </p:sp>
      <p:pic>
        <p:nvPicPr>
          <p:cNvPr id="7" name="Content Placeholder 6" descr="NIH home webpage"/>
          <p:cNvPicPr>
            <a:picLocks noGrp="1" noChangeAspect="1"/>
          </p:cNvPicPr>
          <p:nvPr>
            <p:ph idx="4294967295"/>
          </p:nvPr>
        </p:nvPicPr>
        <p:blipFill>
          <a:blip r:embed="rId3"/>
          <a:stretch>
            <a:fillRect/>
          </a:stretch>
        </p:blipFill>
        <p:spPr>
          <a:xfrm>
            <a:off x="186121" y="1449109"/>
            <a:ext cx="4292379" cy="3295691"/>
          </a:xfrm>
          <a:prstGeom prst="rect">
            <a:avLst/>
          </a:prstGeom>
        </p:spPr>
      </p:pic>
      <p:pic>
        <p:nvPicPr>
          <p:cNvPr id="3" name="Content Placeholder 2" descr="NIH Health Information webpage"/>
          <p:cNvPicPr>
            <a:picLocks noGrp="1" noChangeAspect="1"/>
          </p:cNvPicPr>
          <p:nvPr>
            <p:ph sz="half" idx="4294967295"/>
          </p:nvPr>
        </p:nvPicPr>
        <p:blipFill>
          <a:blip r:embed="rId4"/>
          <a:stretch>
            <a:fillRect/>
          </a:stretch>
        </p:blipFill>
        <p:spPr>
          <a:xfrm>
            <a:off x="4652325" y="1449109"/>
            <a:ext cx="4170362" cy="3403600"/>
          </a:xfrm>
          <a:prstGeom prst="rect">
            <a:avLst/>
          </a:prstGeom>
        </p:spPr>
      </p:pic>
      <p:sp>
        <p:nvSpPr>
          <p:cNvPr id="11" name="Oval 10" descr="green oval highlights health information tab on NIH website"/>
          <p:cNvSpPr/>
          <p:nvPr/>
        </p:nvSpPr>
        <p:spPr>
          <a:xfrm>
            <a:off x="4731525" y="1822642"/>
            <a:ext cx="664368" cy="378619"/>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5157389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NIH- 27 institutes and centers</a:t>
            </a:r>
          </a:p>
        </p:txBody>
      </p:sp>
      <p:pic>
        <p:nvPicPr>
          <p:cNvPr id="11" name="Content Placeholder 7" descr="List of NIH institutes, Centers and Offices"/>
          <p:cNvPicPr>
            <a:picLocks noGrp="1" noChangeAspect="1"/>
          </p:cNvPicPr>
          <p:nvPr>
            <p:ph sz="half" idx="4294967295"/>
          </p:nvPr>
        </p:nvPicPr>
        <p:blipFill>
          <a:blip r:embed="rId3"/>
          <a:stretch>
            <a:fillRect/>
          </a:stretch>
        </p:blipFill>
        <p:spPr>
          <a:xfrm>
            <a:off x="295835" y="1503323"/>
            <a:ext cx="4098925" cy="3232150"/>
          </a:xfrm>
          <a:prstGeom prst="rect">
            <a:avLst/>
          </a:prstGeom>
        </p:spPr>
      </p:pic>
      <p:pic>
        <p:nvPicPr>
          <p:cNvPr id="6" name="Content Placeholder 5" descr="National Institute of Arthritis and Musculoskeleetal and Skin Diseases web page"/>
          <p:cNvPicPr>
            <a:picLocks noGrp="1" noChangeAspect="1"/>
          </p:cNvPicPr>
          <p:nvPr>
            <p:ph sz="half" idx="4294967295"/>
          </p:nvPr>
        </p:nvPicPr>
        <p:blipFill>
          <a:blip r:embed="rId4"/>
          <a:stretch>
            <a:fillRect/>
          </a:stretch>
        </p:blipFill>
        <p:spPr>
          <a:xfrm>
            <a:off x="4783658" y="1523960"/>
            <a:ext cx="3832225" cy="3211513"/>
          </a:xfrm>
          <a:prstGeom prst="rect">
            <a:avLst/>
          </a:prstGeom>
        </p:spPr>
      </p:pic>
      <p:sp>
        <p:nvSpPr>
          <p:cNvPr id="12" name="Oval 11" descr="green oval indicates Institutes at NIH tab"/>
          <p:cNvSpPr/>
          <p:nvPr/>
        </p:nvSpPr>
        <p:spPr>
          <a:xfrm>
            <a:off x="3191336" y="1792505"/>
            <a:ext cx="612934" cy="410171"/>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0" name="Oval 9" descr="green oval highlights Health Topics link"/>
          <p:cNvSpPr/>
          <p:nvPr/>
        </p:nvSpPr>
        <p:spPr>
          <a:xfrm>
            <a:off x="6404142" y="1503323"/>
            <a:ext cx="478631" cy="379809"/>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41618043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Multi-lingual and Multi-cultural</a:t>
            </a:r>
          </a:p>
        </p:txBody>
      </p:sp>
      <p:sp>
        <p:nvSpPr>
          <p:cNvPr id="4" name="Text Placeholder 3"/>
          <p:cNvSpPr>
            <a:spLocks noGrp="1"/>
          </p:cNvSpPr>
          <p:nvPr>
            <p:ph type="body" idx="1"/>
          </p:nvPr>
        </p:nvSpPr>
        <p:spPr/>
        <p:txBody>
          <a:bodyPr/>
          <a:lstStyle/>
          <a:p>
            <a:pPr marL="114300" indent="0">
              <a:buNone/>
            </a:pPr>
            <a:r>
              <a:rPr lang="en-US" sz="2400" dirty="0">
                <a:latin typeface="Verdana" panose="020B0604030504040204" pitchFamily="34" charset="0"/>
                <a:ea typeface="Verdana" panose="020B0604030504040204" pitchFamily="34" charset="0"/>
                <a:cs typeface="Verdana" panose="020B0604030504040204" pitchFamily="34" charset="0"/>
              </a:rPr>
              <a:t>MedlinePlus and other resources</a:t>
            </a:r>
          </a:p>
        </p:txBody>
      </p:sp>
    </p:spTree>
    <p:extLst>
      <p:ext uri="{BB962C8B-B14F-4D97-AF65-F5344CB8AC3E}">
        <p14:creationId xmlns:p14="http://schemas.microsoft.com/office/powerpoint/2010/main" val="243446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MedlinePlus- English/Spanish</a:t>
            </a:r>
          </a:p>
        </p:txBody>
      </p:sp>
      <p:pic>
        <p:nvPicPr>
          <p:cNvPr id="9" name="Picture 8" descr="MedlinePlus home web page"/>
          <p:cNvPicPr>
            <a:picLocks noChangeAspect="1"/>
          </p:cNvPicPr>
          <p:nvPr/>
        </p:nvPicPr>
        <p:blipFill>
          <a:blip r:embed="rId3"/>
          <a:stretch>
            <a:fillRect/>
          </a:stretch>
        </p:blipFill>
        <p:spPr>
          <a:xfrm>
            <a:off x="562369" y="1296687"/>
            <a:ext cx="3645601" cy="3691218"/>
          </a:xfrm>
          <a:prstGeom prst="rect">
            <a:avLst/>
          </a:prstGeom>
          <a:ln w="25400">
            <a:solidFill>
              <a:srgbClr val="336699"/>
            </a:solidFill>
          </a:ln>
        </p:spPr>
      </p:pic>
      <p:sp>
        <p:nvSpPr>
          <p:cNvPr id="11" name="Oval 10" descr="green oval highlights where to access the Spanish version "/>
          <p:cNvSpPr/>
          <p:nvPr/>
        </p:nvSpPr>
        <p:spPr>
          <a:xfrm>
            <a:off x="3866991" y="1723143"/>
            <a:ext cx="353467" cy="30736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Spanish MedlinePlus home web page"/>
          <p:cNvPicPr>
            <a:picLocks noChangeAspect="1"/>
          </p:cNvPicPr>
          <p:nvPr/>
        </p:nvPicPr>
        <p:blipFill>
          <a:blip r:embed="rId4"/>
          <a:stretch>
            <a:fillRect/>
          </a:stretch>
        </p:blipFill>
        <p:spPr>
          <a:xfrm>
            <a:off x="4755843" y="1288493"/>
            <a:ext cx="3794565" cy="3707606"/>
          </a:xfrm>
          <a:prstGeom prst="rect">
            <a:avLst/>
          </a:prstGeom>
          <a:ln w="25400">
            <a:solidFill>
              <a:srgbClr val="336699"/>
            </a:solidFill>
          </a:ln>
        </p:spPr>
      </p:pic>
      <p:sp>
        <p:nvSpPr>
          <p:cNvPr id="12" name="Oval 11" descr="green oval highlights where to access the English version"/>
          <p:cNvSpPr/>
          <p:nvPr/>
        </p:nvSpPr>
        <p:spPr>
          <a:xfrm>
            <a:off x="8178585" y="1794221"/>
            <a:ext cx="371823" cy="326571"/>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0031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normAutofit/>
          </a:bodyPr>
          <a:lstStyle/>
          <a:p>
            <a:r>
              <a:rPr lang="en-US" dirty="0"/>
              <a:t>MedlinePlus- multiple languages</a:t>
            </a:r>
          </a:p>
        </p:txBody>
      </p:sp>
      <p:pic>
        <p:nvPicPr>
          <p:cNvPr id="6" name="Content Placeholder 5" descr="Health Information in Multiple Languages webpage on MedlinePlus"/>
          <p:cNvPicPr>
            <a:picLocks noGrp="1" noChangeAspect="1"/>
          </p:cNvPicPr>
          <p:nvPr>
            <p:ph idx="4294967295"/>
          </p:nvPr>
        </p:nvPicPr>
        <p:blipFill>
          <a:blip r:embed="rId3"/>
          <a:stretch>
            <a:fillRect/>
          </a:stretch>
        </p:blipFill>
        <p:spPr>
          <a:xfrm>
            <a:off x="264206" y="1199484"/>
            <a:ext cx="3705225" cy="3789363"/>
          </a:xfrm>
          <a:prstGeom prst="rect">
            <a:avLst/>
          </a:prstGeom>
          <a:ln w="25400">
            <a:solidFill>
              <a:srgbClr val="336699"/>
            </a:solidFill>
          </a:ln>
        </p:spPr>
      </p:pic>
      <p:pic>
        <p:nvPicPr>
          <p:cNvPr id="2" name="Picture 1" descr="list of health topics in Armenian"/>
          <p:cNvPicPr>
            <a:picLocks noChangeAspect="1"/>
          </p:cNvPicPr>
          <p:nvPr/>
        </p:nvPicPr>
        <p:blipFill>
          <a:blip r:embed="rId4"/>
          <a:stretch>
            <a:fillRect/>
          </a:stretch>
        </p:blipFill>
        <p:spPr>
          <a:xfrm>
            <a:off x="2276131" y="1356364"/>
            <a:ext cx="3545355" cy="3589442"/>
          </a:xfrm>
          <a:prstGeom prst="rect">
            <a:avLst/>
          </a:prstGeom>
          <a:ln w="25400">
            <a:solidFill>
              <a:srgbClr val="336699"/>
            </a:solidFill>
          </a:ln>
        </p:spPr>
      </p:pic>
      <p:sp>
        <p:nvSpPr>
          <p:cNvPr id="8" name="Oval 7" descr="green oval indicates where you can search for health topics in multiple languages"/>
          <p:cNvSpPr/>
          <p:nvPr/>
        </p:nvSpPr>
        <p:spPr>
          <a:xfrm>
            <a:off x="1378651" y="2351017"/>
            <a:ext cx="392906" cy="320441"/>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4" name="Picture 3" descr="health information about chickenpox vaccine in Armenian"/>
          <p:cNvPicPr>
            <a:picLocks noChangeAspect="1"/>
          </p:cNvPicPr>
          <p:nvPr/>
        </p:nvPicPr>
        <p:blipFill>
          <a:blip r:embed="rId5"/>
          <a:stretch>
            <a:fillRect/>
          </a:stretch>
        </p:blipFill>
        <p:spPr>
          <a:xfrm>
            <a:off x="4048808" y="1270410"/>
            <a:ext cx="2966301" cy="3761350"/>
          </a:xfrm>
          <a:prstGeom prst="rect">
            <a:avLst/>
          </a:prstGeom>
          <a:ln w="25400">
            <a:solidFill>
              <a:srgbClr val="336699"/>
            </a:solidFill>
          </a:ln>
        </p:spPr>
      </p:pic>
      <p:pic>
        <p:nvPicPr>
          <p:cNvPr id="5" name="Picture 4" descr="English version of health information about chickenpox vaccine"/>
          <p:cNvPicPr>
            <a:picLocks noChangeAspect="1"/>
          </p:cNvPicPr>
          <p:nvPr/>
        </p:nvPicPr>
        <p:blipFill>
          <a:blip r:embed="rId6"/>
          <a:stretch>
            <a:fillRect/>
          </a:stretch>
        </p:blipFill>
        <p:spPr>
          <a:xfrm>
            <a:off x="5956843" y="1199484"/>
            <a:ext cx="2927058" cy="3707606"/>
          </a:xfrm>
          <a:prstGeom prst="rect">
            <a:avLst/>
          </a:prstGeom>
          <a:ln w="25400">
            <a:solidFill>
              <a:srgbClr val="336699"/>
            </a:solidFill>
          </a:ln>
        </p:spPr>
      </p:pic>
    </p:spTree>
    <p:extLst>
      <p:ext uri="{BB962C8B-B14F-4D97-AF65-F5344CB8AC3E}">
        <p14:creationId xmlns:p14="http://schemas.microsoft.com/office/powerpoint/2010/main" val="20391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err="1"/>
              <a:t>HealthReach</a:t>
            </a:r>
            <a:endParaRPr lang="en-US" dirty="0"/>
          </a:p>
        </p:txBody>
      </p:sp>
      <p:pic>
        <p:nvPicPr>
          <p:cNvPr id="7" name="Content Placeholder 6" descr="HealthReach home webpage"/>
          <p:cNvPicPr>
            <a:picLocks noGrp="1" noChangeAspect="1"/>
          </p:cNvPicPr>
          <p:nvPr>
            <p:ph idx="4294967295"/>
          </p:nvPr>
        </p:nvPicPr>
        <p:blipFill>
          <a:blip r:embed="rId3"/>
          <a:stretch>
            <a:fillRect/>
          </a:stretch>
        </p:blipFill>
        <p:spPr>
          <a:xfrm>
            <a:off x="2877957" y="1142792"/>
            <a:ext cx="5835650" cy="3922713"/>
          </a:xfrm>
          <a:prstGeom prst="rect">
            <a:avLst/>
          </a:prstGeom>
        </p:spPr>
      </p:pic>
    </p:spTree>
    <p:extLst>
      <p:ext uri="{BB962C8B-B14F-4D97-AF65-F5344CB8AC3E}">
        <p14:creationId xmlns:p14="http://schemas.microsoft.com/office/powerpoint/2010/main" val="3219313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HealthReach</a:t>
            </a:r>
            <a:r>
              <a:rPr lang="en-US" dirty="0"/>
              <a:t>- patient materials</a:t>
            </a:r>
          </a:p>
        </p:txBody>
      </p:sp>
      <p:pic>
        <p:nvPicPr>
          <p:cNvPr id="3" name="Picture 2" descr="search page for patient materials"/>
          <p:cNvPicPr>
            <a:picLocks noChangeAspect="1"/>
          </p:cNvPicPr>
          <p:nvPr/>
        </p:nvPicPr>
        <p:blipFill>
          <a:blip r:embed="rId3"/>
          <a:stretch>
            <a:fillRect/>
          </a:stretch>
        </p:blipFill>
        <p:spPr>
          <a:xfrm>
            <a:off x="242543" y="1288493"/>
            <a:ext cx="4645506" cy="3705715"/>
          </a:xfrm>
          <a:prstGeom prst="rect">
            <a:avLst/>
          </a:prstGeom>
        </p:spPr>
      </p:pic>
      <p:pic>
        <p:nvPicPr>
          <p:cNvPr id="4" name="Picture 3" descr="results of search for flu shot"/>
          <p:cNvPicPr>
            <a:picLocks noChangeAspect="1"/>
          </p:cNvPicPr>
          <p:nvPr/>
        </p:nvPicPr>
        <p:blipFill>
          <a:blip r:embed="rId4"/>
          <a:stretch>
            <a:fillRect/>
          </a:stretch>
        </p:blipFill>
        <p:spPr>
          <a:xfrm>
            <a:off x="5089684" y="1288493"/>
            <a:ext cx="3808174" cy="3760373"/>
          </a:xfrm>
          <a:prstGeom prst="rect">
            <a:avLst/>
          </a:prstGeom>
        </p:spPr>
      </p:pic>
    </p:spTree>
    <p:extLst>
      <p:ext uri="{BB962C8B-B14F-4D97-AF65-F5344CB8AC3E}">
        <p14:creationId xmlns:p14="http://schemas.microsoft.com/office/powerpoint/2010/main" val="2570203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21" y="540005"/>
            <a:ext cx="8272212" cy="741249"/>
          </a:xfrm>
        </p:spPr>
        <p:txBody>
          <a:bodyPr anchor="t" anchorCtr="0"/>
          <a:lstStyle/>
          <a:p>
            <a:r>
              <a:rPr lang="en-US" dirty="0"/>
              <a:t>NLM and NNLM resources</a:t>
            </a:r>
          </a:p>
        </p:txBody>
      </p:sp>
      <p:pic>
        <p:nvPicPr>
          <p:cNvPr id="7" name="Content Placeholder 6" descr="NLM's Specialized Information Services page on multi-cultural resources for health information"/>
          <p:cNvPicPr>
            <a:picLocks noGrp="1" noChangeAspect="1"/>
          </p:cNvPicPr>
          <p:nvPr>
            <p:ph idx="4294967295"/>
          </p:nvPr>
        </p:nvPicPr>
        <p:blipFill>
          <a:blip r:embed="rId3"/>
          <a:stretch>
            <a:fillRect/>
          </a:stretch>
        </p:blipFill>
        <p:spPr>
          <a:xfrm>
            <a:off x="611863" y="1359497"/>
            <a:ext cx="3482365" cy="3568611"/>
          </a:xfrm>
          <a:prstGeom prst="rect">
            <a:avLst/>
          </a:prstGeom>
        </p:spPr>
      </p:pic>
      <p:pic>
        <p:nvPicPr>
          <p:cNvPr id="8" name="Picture 7" descr="NNLM page on consumer health information in many languages resources"/>
          <p:cNvPicPr>
            <a:picLocks noChangeAspect="1"/>
          </p:cNvPicPr>
          <p:nvPr/>
        </p:nvPicPr>
        <p:blipFill>
          <a:blip r:embed="rId4"/>
          <a:stretch>
            <a:fillRect/>
          </a:stretch>
        </p:blipFill>
        <p:spPr>
          <a:xfrm>
            <a:off x="4459945" y="1316787"/>
            <a:ext cx="4124918" cy="3525448"/>
          </a:xfrm>
          <a:prstGeom prst="rect">
            <a:avLst/>
          </a:prstGeom>
        </p:spPr>
      </p:pic>
    </p:spTree>
    <p:extLst>
      <p:ext uri="{BB962C8B-B14F-4D97-AF65-F5344CB8AC3E}">
        <p14:creationId xmlns:p14="http://schemas.microsoft.com/office/powerpoint/2010/main" val="32463841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normAutofit/>
          </a:bodyPr>
          <a:lstStyle/>
          <a:p>
            <a:r>
              <a:rPr lang="en-US" dirty="0"/>
              <a:t>NIH- Spanish and other languages</a:t>
            </a:r>
          </a:p>
        </p:txBody>
      </p:sp>
      <p:pic>
        <p:nvPicPr>
          <p:cNvPr id="7" name="Content Placeholder 6" descr="NIH Spanish resources page "/>
          <p:cNvPicPr>
            <a:picLocks noGrp="1" noChangeAspect="1"/>
          </p:cNvPicPr>
          <p:nvPr>
            <p:ph sz="half" idx="4294967295"/>
          </p:nvPr>
        </p:nvPicPr>
        <p:blipFill>
          <a:blip r:embed="rId3"/>
          <a:stretch>
            <a:fillRect/>
          </a:stretch>
        </p:blipFill>
        <p:spPr>
          <a:xfrm>
            <a:off x="269077" y="1332122"/>
            <a:ext cx="4298950" cy="3476625"/>
          </a:xfrm>
          <a:prstGeom prst="rect">
            <a:avLst/>
          </a:prstGeom>
        </p:spPr>
      </p:pic>
      <p:pic>
        <p:nvPicPr>
          <p:cNvPr id="2" name="Picture 1" descr="National Institute of Arthritis and Musculoskeletal and Skin Diseases page of Asian language publications"/>
          <p:cNvPicPr>
            <a:picLocks noChangeAspect="1"/>
          </p:cNvPicPr>
          <p:nvPr/>
        </p:nvPicPr>
        <p:blipFill>
          <a:blip r:embed="rId4"/>
          <a:stretch>
            <a:fillRect/>
          </a:stretch>
        </p:blipFill>
        <p:spPr>
          <a:xfrm>
            <a:off x="4810071" y="1288493"/>
            <a:ext cx="4001356" cy="3563885"/>
          </a:xfrm>
          <a:prstGeom prst="rect">
            <a:avLst/>
          </a:prstGeom>
        </p:spPr>
      </p:pic>
    </p:spTree>
    <p:extLst>
      <p:ext uri="{BB962C8B-B14F-4D97-AF65-F5344CB8AC3E}">
        <p14:creationId xmlns:p14="http://schemas.microsoft.com/office/powerpoint/2010/main" val="2593708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Dr. Google </a:t>
            </a:r>
          </a:p>
        </p:txBody>
      </p:sp>
      <p:pic>
        <p:nvPicPr>
          <p:cNvPr id="3" name="Picture 2" descr="Google logo"/>
          <p:cNvPicPr>
            <a:picLocks noChangeAspect="1"/>
          </p:cNvPicPr>
          <p:nvPr/>
        </p:nvPicPr>
        <p:blipFill>
          <a:blip r:embed="rId3"/>
          <a:stretch>
            <a:fillRect/>
          </a:stretch>
        </p:blipFill>
        <p:spPr>
          <a:xfrm>
            <a:off x="2015100" y="1488673"/>
            <a:ext cx="5257800" cy="2400300"/>
          </a:xfrm>
          <a:prstGeom prst="rect">
            <a:avLst/>
          </a:prstGeom>
        </p:spPr>
      </p:pic>
      <p:sp>
        <p:nvSpPr>
          <p:cNvPr id="5" name="Subtitle 4"/>
          <p:cNvSpPr>
            <a:spLocks noGrp="1"/>
          </p:cNvSpPr>
          <p:nvPr>
            <p:ph idx="1"/>
          </p:nvPr>
        </p:nvSpPr>
        <p:spPr>
          <a:xfrm>
            <a:off x="1027947" y="3947546"/>
            <a:ext cx="7232106" cy="704627"/>
          </a:xfrm>
        </p:spPr>
        <p:txBody>
          <a:bodyPr/>
          <a:lstStyle/>
          <a:p>
            <a:pPr marL="114300" indent="0" algn="ctr">
              <a:buNone/>
            </a:pPr>
            <a:r>
              <a:rPr lang="en-US" sz="2400" dirty="0">
                <a:latin typeface="Verdana" panose="020B0604030504040204" pitchFamily="34" charset="0"/>
                <a:ea typeface="Verdana" panose="020B0604030504040204" pitchFamily="34" charset="0"/>
                <a:cs typeface="Verdana" panose="020B0604030504040204" pitchFamily="34" charset="0"/>
              </a:rPr>
              <a:t>Is not a licensed health professional!</a:t>
            </a:r>
          </a:p>
        </p:txBody>
      </p:sp>
    </p:spTree>
    <p:extLst>
      <p:ext uri="{BB962C8B-B14F-4D97-AF65-F5344CB8AC3E}">
        <p14:creationId xmlns:p14="http://schemas.microsoft.com/office/powerpoint/2010/main" val="3593289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Title 1"/>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Multiple – language resources</a:t>
            </a:r>
            <a:endParaRPr dirty="0"/>
          </a:p>
        </p:txBody>
      </p:sp>
      <p:pic>
        <p:nvPicPr>
          <p:cNvPr id="900" name="Shape 900" descr="EthnoMed logo">
            <a:hlinkClick r:id="rId3"/>
          </p:cNvPr>
          <p:cNvPicPr preferRelativeResize="0"/>
          <p:nvPr/>
        </p:nvPicPr>
        <p:blipFill>
          <a:blip r:embed="rId4">
            <a:alphaModFix/>
          </a:blip>
          <a:stretch>
            <a:fillRect/>
          </a:stretch>
        </p:blipFill>
        <p:spPr>
          <a:xfrm>
            <a:off x="4707877" y="1229875"/>
            <a:ext cx="2110100" cy="730225"/>
          </a:xfrm>
          <a:prstGeom prst="rect">
            <a:avLst/>
          </a:prstGeom>
          <a:noFill/>
          <a:ln>
            <a:noFill/>
          </a:ln>
        </p:spPr>
      </p:pic>
      <p:pic>
        <p:nvPicPr>
          <p:cNvPr id="898" name="Shape 898" descr="SPIRIL logo">
            <a:hlinkClick r:id="rId5"/>
          </p:cNvPr>
          <p:cNvPicPr preferRelativeResize="0"/>
          <p:nvPr/>
        </p:nvPicPr>
        <p:blipFill>
          <a:blip r:embed="rId6">
            <a:alphaModFix/>
          </a:blip>
          <a:stretch>
            <a:fillRect/>
          </a:stretch>
        </p:blipFill>
        <p:spPr>
          <a:xfrm>
            <a:off x="356520" y="1827345"/>
            <a:ext cx="4023924" cy="568025"/>
          </a:xfrm>
          <a:prstGeom prst="rect">
            <a:avLst/>
          </a:prstGeom>
          <a:noFill/>
          <a:ln>
            <a:noFill/>
          </a:ln>
        </p:spPr>
      </p:pic>
      <p:pic>
        <p:nvPicPr>
          <p:cNvPr id="899" name="Shape 899" descr="Health Information Translations logo">
            <a:hlinkClick r:id="rId7"/>
          </p:cNvPr>
          <p:cNvPicPr preferRelativeResize="0"/>
          <p:nvPr/>
        </p:nvPicPr>
        <p:blipFill>
          <a:blip r:embed="rId8">
            <a:alphaModFix/>
          </a:blip>
          <a:stretch>
            <a:fillRect/>
          </a:stretch>
        </p:blipFill>
        <p:spPr>
          <a:xfrm>
            <a:off x="4442171" y="2590271"/>
            <a:ext cx="4120900" cy="985600"/>
          </a:xfrm>
          <a:prstGeom prst="rect">
            <a:avLst/>
          </a:prstGeom>
          <a:noFill/>
          <a:ln>
            <a:noFill/>
          </a:ln>
        </p:spPr>
      </p:pic>
      <p:pic>
        <p:nvPicPr>
          <p:cNvPr id="901" name="Shape 901" descr="Health Roads Media logo">
            <a:hlinkClick r:id="rId9"/>
          </p:cNvPr>
          <p:cNvPicPr preferRelativeResize="0"/>
          <p:nvPr/>
        </p:nvPicPr>
        <p:blipFill>
          <a:blip r:embed="rId10">
            <a:alphaModFix/>
          </a:blip>
          <a:stretch>
            <a:fillRect/>
          </a:stretch>
        </p:blipFill>
        <p:spPr>
          <a:xfrm>
            <a:off x="699523" y="3204925"/>
            <a:ext cx="2578225" cy="661875"/>
          </a:xfrm>
          <a:prstGeom prst="rect">
            <a:avLst/>
          </a:prstGeom>
          <a:noFill/>
          <a:ln>
            <a:noFill/>
          </a:ln>
        </p:spPr>
      </p:pic>
      <p:pic>
        <p:nvPicPr>
          <p:cNvPr id="2" name="Picture 1" descr="US Committee for Refugees and Immigrants logo">
            <a:hlinkClick r:id="rId11"/>
          </p:cNvPr>
          <p:cNvPicPr>
            <a:picLocks noChangeAspect="1"/>
          </p:cNvPicPr>
          <p:nvPr/>
        </p:nvPicPr>
        <p:blipFill>
          <a:blip r:embed="rId12"/>
          <a:stretch>
            <a:fillRect/>
          </a:stretch>
        </p:blipFill>
        <p:spPr>
          <a:xfrm>
            <a:off x="3343577" y="3940108"/>
            <a:ext cx="2419350" cy="828675"/>
          </a:xfrm>
          <a:prstGeom prst="rect">
            <a:avLst/>
          </a:prstGeom>
        </p:spPr>
      </p:pic>
    </p:spTree>
    <p:extLst>
      <p:ext uri="{BB962C8B-B14F-4D97-AF65-F5344CB8AC3E}">
        <p14:creationId xmlns:p14="http://schemas.microsoft.com/office/powerpoint/2010/main" val="18700903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Drug Information</a:t>
            </a:r>
          </a:p>
        </p:txBody>
      </p:sp>
      <p:sp>
        <p:nvSpPr>
          <p:cNvPr id="4" name="Text Placeholder 3"/>
          <p:cNvSpPr>
            <a:spLocks noGrp="1"/>
          </p:cNvSpPr>
          <p:nvPr>
            <p:ph type="body" idx="1"/>
          </p:nvPr>
        </p:nvSpPr>
        <p:spPr/>
        <p:txBody>
          <a:bodyPr/>
          <a:lstStyle/>
          <a:p>
            <a:pPr marL="114300" indent="0">
              <a:buNone/>
            </a:pPr>
            <a:r>
              <a:rPr lang="en-US" sz="2400" dirty="0">
                <a:latin typeface="Verdana" panose="020B0604030504040204" pitchFamily="34" charset="0"/>
                <a:ea typeface="Verdana" panose="020B0604030504040204" pitchFamily="34" charset="0"/>
                <a:cs typeface="Verdana" panose="020B0604030504040204" pitchFamily="34" charset="0"/>
              </a:rPr>
              <a:t>Including herbal and supplements</a:t>
            </a:r>
          </a:p>
        </p:txBody>
      </p:sp>
    </p:spTree>
    <p:extLst>
      <p:ext uri="{BB962C8B-B14F-4D97-AF65-F5344CB8AC3E}">
        <p14:creationId xmlns:p14="http://schemas.microsoft.com/office/powerpoint/2010/main" val="30506532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cap="none" dirty="0"/>
              <a:t>MedlinePlus- Drugs &amp; Supplements</a:t>
            </a:r>
          </a:p>
        </p:txBody>
      </p:sp>
      <p:pic>
        <p:nvPicPr>
          <p:cNvPr id="5" name="Content Placeholder 3" descr="MedlinePlus section on drugs, herbs, and supplemements"/>
          <p:cNvPicPr>
            <a:picLocks noChangeAspect="1"/>
          </p:cNvPicPr>
          <p:nvPr/>
        </p:nvPicPr>
        <p:blipFill>
          <a:blip r:embed="rId3"/>
          <a:stretch>
            <a:fillRect/>
          </a:stretch>
        </p:blipFill>
        <p:spPr>
          <a:xfrm>
            <a:off x="2305663" y="1371620"/>
            <a:ext cx="4524727" cy="3686761"/>
          </a:xfrm>
          <a:prstGeom prst="rect">
            <a:avLst/>
          </a:prstGeom>
          <a:noFill/>
          <a:ln w="25400">
            <a:solidFill>
              <a:srgbClr val="336699"/>
            </a:solidFill>
          </a:ln>
        </p:spPr>
      </p:pic>
    </p:spTree>
    <p:extLst>
      <p:ext uri="{BB962C8B-B14F-4D97-AF65-F5344CB8AC3E}">
        <p14:creationId xmlns:p14="http://schemas.microsoft.com/office/powerpoint/2010/main" val="3098330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MedlinePlus- drug information</a:t>
            </a:r>
          </a:p>
        </p:txBody>
      </p:sp>
      <p:pic>
        <p:nvPicPr>
          <p:cNvPr id="7" name="Content Placeholder 6" descr="MedlinePlus webpage of drugs beginning with letter O"/>
          <p:cNvPicPr>
            <a:picLocks noGrp="1" noChangeAspect="1"/>
          </p:cNvPicPr>
          <p:nvPr>
            <p:ph idx="4294967295"/>
          </p:nvPr>
        </p:nvPicPr>
        <p:blipFill>
          <a:blip r:embed="rId3"/>
          <a:stretch>
            <a:fillRect/>
          </a:stretch>
        </p:blipFill>
        <p:spPr>
          <a:xfrm>
            <a:off x="431921" y="1229518"/>
            <a:ext cx="3709988" cy="3651250"/>
          </a:xfrm>
          <a:prstGeom prst="rect">
            <a:avLst/>
          </a:prstGeom>
          <a:ln w="25400">
            <a:solidFill>
              <a:srgbClr val="336699"/>
            </a:solidFill>
          </a:ln>
        </p:spPr>
      </p:pic>
      <p:pic>
        <p:nvPicPr>
          <p:cNvPr id="8" name="Content Placeholder 7" descr="Oxycodone information in MedlinePlus"/>
          <p:cNvPicPr>
            <a:picLocks noGrp="1" noChangeAspect="1"/>
          </p:cNvPicPr>
          <p:nvPr>
            <p:ph sz="half" idx="4294967295"/>
          </p:nvPr>
        </p:nvPicPr>
        <p:blipFill>
          <a:blip r:embed="rId4"/>
          <a:stretch>
            <a:fillRect/>
          </a:stretch>
        </p:blipFill>
        <p:spPr>
          <a:xfrm>
            <a:off x="3028843" y="1229518"/>
            <a:ext cx="3775075" cy="3802063"/>
          </a:xfrm>
          <a:prstGeom prst="rect">
            <a:avLst/>
          </a:prstGeom>
          <a:ln w="25400">
            <a:solidFill>
              <a:srgbClr val="336699"/>
            </a:solidFill>
          </a:ln>
        </p:spPr>
      </p:pic>
      <p:pic>
        <p:nvPicPr>
          <p:cNvPr id="3" name="Picture 2" descr="further down the webpage on Oxycodone"/>
          <p:cNvPicPr>
            <a:picLocks noChangeAspect="1"/>
          </p:cNvPicPr>
          <p:nvPr/>
        </p:nvPicPr>
        <p:blipFill>
          <a:blip r:embed="rId5"/>
          <a:stretch>
            <a:fillRect/>
          </a:stretch>
        </p:blipFill>
        <p:spPr>
          <a:xfrm>
            <a:off x="5489430" y="1398118"/>
            <a:ext cx="3214703" cy="3464861"/>
          </a:xfrm>
          <a:prstGeom prst="rect">
            <a:avLst/>
          </a:prstGeom>
          <a:ln w="25400">
            <a:solidFill>
              <a:srgbClr val="336699"/>
            </a:solidFill>
          </a:ln>
        </p:spPr>
      </p:pic>
    </p:spTree>
    <p:extLst>
      <p:ext uri="{BB962C8B-B14F-4D97-AF65-F5344CB8AC3E}">
        <p14:creationId xmlns:p14="http://schemas.microsoft.com/office/powerpoint/2010/main" val="108777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MedlinePlus- herbs and supplements</a:t>
            </a:r>
          </a:p>
        </p:txBody>
      </p:sp>
      <p:pic>
        <p:nvPicPr>
          <p:cNvPr id="6" name="Content Placeholder 5" descr="MedlinePlus page drugs, herbs, supplements"/>
          <p:cNvPicPr>
            <a:picLocks noGrp="1" noChangeAspect="1"/>
          </p:cNvPicPr>
          <p:nvPr>
            <p:ph idx="4294967295"/>
          </p:nvPr>
        </p:nvPicPr>
        <p:blipFill>
          <a:blip r:embed="rId3"/>
          <a:stretch>
            <a:fillRect/>
          </a:stretch>
        </p:blipFill>
        <p:spPr>
          <a:xfrm>
            <a:off x="431921" y="1198226"/>
            <a:ext cx="4611688" cy="3668713"/>
          </a:xfrm>
          <a:prstGeom prst="rect">
            <a:avLst/>
          </a:prstGeom>
          <a:ln w="25400">
            <a:solidFill>
              <a:srgbClr val="336699"/>
            </a:solidFill>
          </a:ln>
        </p:spPr>
      </p:pic>
      <p:sp>
        <p:nvSpPr>
          <p:cNvPr id="9" name="Oval 8" descr="green oval highlights herbs and supplements section "/>
          <p:cNvSpPr/>
          <p:nvPr/>
        </p:nvSpPr>
        <p:spPr>
          <a:xfrm>
            <a:off x="1365839" y="4111977"/>
            <a:ext cx="1485419" cy="464344"/>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1350" kern="1200">
              <a:solidFill>
                <a:prstClr val="white"/>
              </a:solidFill>
            </a:endParaRPr>
          </a:p>
        </p:txBody>
      </p:sp>
      <p:pic>
        <p:nvPicPr>
          <p:cNvPr id="10" name="Content Placeholder 6" descr="List of herbs and supplements"/>
          <p:cNvPicPr>
            <a:picLocks noChangeAspect="1"/>
          </p:cNvPicPr>
          <p:nvPr/>
        </p:nvPicPr>
        <p:blipFill>
          <a:blip r:embed="rId4"/>
          <a:stretch>
            <a:fillRect/>
          </a:stretch>
        </p:blipFill>
        <p:spPr>
          <a:xfrm>
            <a:off x="3283965" y="1279457"/>
            <a:ext cx="3519287" cy="3596518"/>
          </a:xfrm>
          <a:prstGeom prst="rect">
            <a:avLst/>
          </a:prstGeom>
          <a:noFill/>
          <a:ln w="25400">
            <a:solidFill>
              <a:srgbClr val="336699"/>
            </a:solidFill>
          </a:ln>
        </p:spPr>
      </p:pic>
      <p:pic>
        <p:nvPicPr>
          <p:cNvPr id="11" name="Picture 10" descr="link to NIH Office of Dietary Supplements Calcium information"/>
          <p:cNvPicPr>
            <a:picLocks noChangeAspect="1"/>
          </p:cNvPicPr>
          <p:nvPr/>
        </p:nvPicPr>
        <p:blipFill>
          <a:blip r:embed="rId5"/>
          <a:stretch>
            <a:fillRect/>
          </a:stretch>
        </p:blipFill>
        <p:spPr>
          <a:xfrm>
            <a:off x="5544541" y="1635203"/>
            <a:ext cx="3091098" cy="2885025"/>
          </a:xfrm>
          <a:prstGeom prst="rect">
            <a:avLst/>
          </a:prstGeom>
          <a:ln w="25400">
            <a:solidFill>
              <a:srgbClr val="336699"/>
            </a:solidFill>
          </a:ln>
        </p:spPr>
      </p:pic>
    </p:spTree>
    <p:extLst>
      <p:ext uri="{BB962C8B-B14F-4D97-AF65-F5344CB8AC3E}">
        <p14:creationId xmlns:p14="http://schemas.microsoft.com/office/powerpoint/2010/main" val="47358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Drug Information Portal</a:t>
            </a:r>
          </a:p>
        </p:txBody>
      </p:sp>
      <p:pic>
        <p:nvPicPr>
          <p:cNvPr id="4" name="Content Placeholder 3" descr="Drug Information Portal home webpage"/>
          <p:cNvPicPr>
            <a:picLocks noGrp="1" noChangeAspect="1"/>
          </p:cNvPicPr>
          <p:nvPr>
            <p:ph sz="half" idx="1"/>
          </p:nvPr>
        </p:nvPicPr>
        <p:blipFill>
          <a:blip r:embed="rId3"/>
          <a:stretch>
            <a:fillRect/>
          </a:stretch>
        </p:blipFill>
        <p:spPr>
          <a:xfrm>
            <a:off x="140444" y="1432346"/>
            <a:ext cx="4500869" cy="3492453"/>
          </a:xfrm>
          <a:prstGeom prst="rect">
            <a:avLst/>
          </a:prstGeom>
        </p:spPr>
      </p:pic>
      <p:sp>
        <p:nvSpPr>
          <p:cNvPr id="5" name="Content Placeholder 4" descr="features of Drug Information Portal"/>
          <p:cNvSpPr>
            <a:spLocks noGrp="1"/>
          </p:cNvSpPr>
          <p:nvPr>
            <p:ph sz="half" idx="2"/>
          </p:nvPr>
        </p:nvSpPr>
        <p:spPr>
          <a:xfrm>
            <a:off x="4734913" y="1467305"/>
            <a:ext cx="4066794" cy="3472497"/>
          </a:xfrm>
        </p:spPr>
        <p:txBody>
          <a:bodyPr>
            <a:normAutofit fontScale="77500" lnSpcReduction="20000"/>
          </a:bodyPr>
          <a:lstStyle/>
          <a:p>
            <a:pPr>
              <a:buClr>
                <a:schemeClr val="accent4"/>
              </a:buClr>
              <a:buFont typeface="Wingdings" panose="05000000000000000000" pitchFamily="2" charset="2"/>
              <a:buChar char="§"/>
            </a:pPr>
            <a:r>
              <a:rPr lang="en-US" sz="2600" dirty="0">
                <a:latin typeface="Verdana" panose="020B0604030504040204" pitchFamily="34" charset="0"/>
                <a:ea typeface="Verdana" panose="020B0604030504040204" pitchFamily="34" charset="0"/>
                <a:cs typeface="Verdana" panose="020B0604030504040204" pitchFamily="34" charset="0"/>
              </a:rPr>
              <a:t>Includes over 53,000 substances</a:t>
            </a:r>
          </a:p>
          <a:p>
            <a:pPr>
              <a:buClr>
                <a:schemeClr val="accent4"/>
              </a:buClr>
              <a:buFont typeface="Wingdings" panose="05000000000000000000" pitchFamily="2" charset="2"/>
              <a:buChar char="§"/>
            </a:pPr>
            <a:r>
              <a:rPr lang="en-US" sz="2600" dirty="0">
                <a:latin typeface="Verdana" panose="020B0604030504040204" pitchFamily="34" charset="0"/>
                <a:ea typeface="Verdana" panose="020B0604030504040204" pitchFamily="34" charset="0"/>
                <a:cs typeface="Verdana" panose="020B0604030504040204" pitchFamily="34" charset="0"/>
              </a:rPr>
              <a:t>Information is from NLM and other U.S. government agencies</a:t>
            </a:r>
          </a:p>
          <a:p>
            <a:pPr>
              <a:buClr>
                <a:schemeClr val="accent4"/>
              </a:buClr>
              <a:buFont typeface="Wingdings" panose="05000000000000000000" pitchFamily="2" charset="2"/>
              <a:buChar char="§"/>
            </a:pPr>
            <a:r>
              <a:rPr lang="en-US" sz="2600" dirty="0">
                <a:latin typeface="Verdana" panose="020B0604030504040204" pitchFamily="34" charset="0"/>
                <a:ea typeface="Verdana" panose="020B0604030504040204" pitchFamily="34" charset="0"/>
                <a:cs typeface="Verdana" panose="020B0604030504040204" pitchFamily="34" charset="0"/>
              </a:rPr>
              <a:t>Clinical trials to marketplace</a:t>
            </a:r>
          </a:p>
          <a:p>
            <a:pPr>
              <a:buClr>
                <a:schemeClr val="accent4"/>
              </a:buClr>
              <a:buFont typeface="Wingdings" panose="05000000000000000000" pitchFamily="2" charset="2"/>
              <a:buChar char="§"/>
            </a:pPr>
            <a:r>
              <a:rPr lang="en-US" sz="2600" dirty="0">
                <a:latin typeface="Verdana" panose="020B0604030504040204" pitchFamily="34" charset="0"/>
                <a:ea typeface="Verdana" panose="020B0604030504040204" pitchFamily="34" charset="0"/>
                <a:cs typeface="Verdana" panose="020B0604030504040204" pitchFamily="34" charset="0"/>
              </a:rPr>
              <a:t>More comprehensive than MedlinePlus</a:t>
            </a:r>
          </a:p>
          <a:p>
            <a:pPr>
              <a:buClr>
                <a:schemeClr val="accent4"/>
              </a:buClr>
              <a:buFont typeface="Wingdings" panose="05000000000000000000" pitchFamily="2" charset="2"/>
              <a:buChar char="§"/>
            </a:pPr>
            <a:r>
              <a:rPr lang="en-US" sz="2600" dirty="0">
                <a:latin typeface="Verdana" panose="020B0604030504040204" pitchFamily="34" charset="0"/>
                <a:ea typeface="Verdana" panose="020B0604030504040204" pitchFamily="34" charset="0"/>
                <a:cs typeface="Verdana" panose="020B0604030504040204" pitchFamily="34" charset="0"/>
              </a:rPr>
              <a:t>For consumers, health professionals and researchers</a:t>
            </a:r>
          </a:p>
          <a:p>
            <a:endParaRPr lang="en-US" dirty="0"/>
          </a:p>
        </p:txBody>
      </p:sp>
    </p:spTree>
    <p:extLst>
      <p:ext uri="{BB962C8B-B14F-4D97-AF65-F5344CB8AC3E}">
        <p14:creationId xmlns:p14="http://schemas.microsoft.com/office/powerpoint/2010/main" val="1790456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Pillbox- pill identifier</a:t>
            </a:r>
          </a:p>
        </p:txBody>
      </p:sp>
      <p:pic>
        <p:nvPicPr>
          <p:cNvPr id="7" name="Content Placeholder 4" descr="Pillbox home webpage"/>
          <p:cNvPicPr>
            <a:picLocks noGrp="1" noChangeAspect="1"/>
          </p:cNvPicPr>
          <p:nvPr>
            <p:ph sz="half" idx="4294967295"/>
          </p:nvPr>
        </p:nvPicPr>
        <p:blipFill>
          <a:blip r:embed="rId3"/>
          <a:stretch>
            <a:fillRect/>
          </a:stretch>
        </p:blipFill>
        <p:spPr>
          <a:xfrm>
            <a:off x="487435" y="1487498"/>
            <a:ext cx="3811259" cy="3376952"/>
          </a:xfrm>
          <a:prstGeom prst="rect">
            <a:avLst/>
          </a:prstGeom>
          <a:ln w="25400">
            <a:solidFill>
              <a:srgbClr val="336699"/>
            </a:solidFill>
          </a:ln>
        </p:spPr>
      </p:pic>
      <p:pic>
        <p:nvPicPr>
          <p:cNvPr id="4" name="Picture 3" descr="Pillbox search results"/>
          <p:cNvPicPr>
            <a:picLocks noChangeAspect="1"/>
          </p:cNvPicPr>
          <p:nvPr/>
        </p:nvPicPr>
        <p:blipFill>
          <a:blip r:embed="rId4"/>
          <a:stretch>
            <a:fillRect/>
          </a:stretch>
        </p:blipFill>
        <p:spPr>
          <a:xfrm>
            <a:off x="4568027" y="758259"/>
            <a:ext cx="3763820" cy="3015023"/>
          </a:xfrm>
          <a:prstGeom prst="rect">
            <a:avLst/>
          </a:prstGeom>
          <a:ln w="25400">
            <a:solidFill>
              <a:srgbClr val="336699"/>
            </a:solidFill>
          </a:ln>
        </p:spPr>
      </p:pic>
      <p:pic>
        <p:nvPicPr>
          <p:cNvPr id="8" name="Picture 7" descr="Pillbox search stategy"/>
          <p:cNvPicPr>
            <a:picLocks noChangeAspect="1"/>
          </p:cNvPicPr>
          <p:nvPr/>
        </p:nvPicPr>
        <p:blipFill>
          <a:blip r:embed="rId5"/>
          <a:stretch>
            <a:fillRect/>
          </a:stretch>
        </p:blipFill>
        <p:spPr>
          <a:xfrm>
            <a:off x="5370631" y="2999592"/>
            <a:ext cx="2503022" cy="1864858"/>
          </a:xfrm>
          <a:prstGeom prst="rect">
            <a:avLst/>
          </a:prstGeom>
          <a:ln w="25400">
            <a:solidFill>
              <a:srgbClr val="336699"/>
            </a:solidFill>
          </a:ln>
        </p:spPr>
      </p:pic>
    </p:spTree>
    <p:extLst>
      <p:ext uri="{BB962C8B-B14F-4D97-AF65-F5344CB8AC3E}">
        <p14:creationId xmlns:p14="http://schemas.microsoft.com/office/powerpoint/2010/main" val="25432605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21" y="667677"/>
            <a:ext cx="8272212" cy="741249"/>
          </a:xfrm>
        </p:spPr>
        <p:txBody>
          <a:bodyPr>
            <a:noAutofit/>
          </a:bodyPr>
          <a:lstStyle/>
          <a:p>
            <a:r>
              <a:rPr lang="en-US" dirty="0"/>
              <a:t>National Center for Complementary and Integrative Health</a:t>
            </a:r>
          </a:p>
        </p:txBody>
      </p:sp>
      <p:pic>
        <p:nvPicPr>
          <p:cNvPr id="5" name="Content Placeholder 4" descr="National Center for Complementary and Integrative Health home webpage"/>
          <p:cNvPicPr>
            <a:picLocks noGrp="1" noChangeAspect="1"/>
          </p:cNvPicPr>
          <p:nvPr>
            <p:ph idx="4294967295"/>
          </p:nvPr>
        </p:nvPicPr>
        <p:blipFill>
          <a:blip r:embed="rId3"/>
          <a:stretch>
            <a:fillRect/>
          </a:stretch>
        </p:blipFill>
        <p:spPr>
          <a:xfrm>
            <a:off x="3900568" y="1023405"/>
            <a:ext cx="4692650" cy="3978275"/>
          </a:xfrm>
          <a:prstGeom prst="rect">
            <a:avLst/>
          </a:prstGeom>
          <a:ln w="25400">
            <a:solidFill>
              <a:srgbClr val="336699"/>
            </a:solidFill>
          </a:ln>
        </p:spPr>
      </p:pic>
      <p:cxnSp>
        <p:nvCxnSpPr>
          <p:cNvPr id="8" name="Straight Arrow Connector 7" descr="green arrow points to health topics link"/>
          <p:cNvCxnSpPr/>
          <p:nvPr/>
        </p:nvCxnSpPr>
        <p:spPr>
          <a:xfrm>
            <a:off x="3569262" y="2200003"/>
            <a:ext cx="331305" cy="7684"/>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descr="green arrow points to Herbs at a Glance"/>
          <p:cNvCxnSpPr/>
          <p:nvPr/>
        </p:nvCxnSpPr>
        <p:spPr>
          <a:xfrm>
            <a:off x="3569261" y="3140771"/>
            <a:ext cx="331305" cy="581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4116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NCCIH- Herbs</a:t>
            </a:r>
          </a:p>
        </p:txBody>
      </p:sp>
      <p:pic>
        <p:nvPicPr>
          <p:cNvPr id="4" name="Picture 3" descr="Herbs at a Glance web page"/>
          <p:cNvPicPr>
            <a:picLocks noChangeAspect="1"/>
          </p:cNvPicPr>
          <p:nvPr/>
        </p:nvPicPr>
        <p:blipFill>
          <a:blip r:embed="rId3"/>
          <a:stretch>
            <a:fillRect/>
          </a:stretch>
        </p:blipFill>
        <p:spPr>
          <a:xfrm>
            <a:off x="535462" y="1204761"/>
            <a:ext cx="3867658" cy="3791110"/>
          </a:xfrm>
          <a:prstGeom prst="rect">
            <a:avLst/>
          </a:prstGeom>
          <a:ln w="25400">
            <a:solidFill>
              <a:srgbClr val="336699"/>
            </a:solidFill>
          </a:ln>
        </p:spPr>
      </p:pic>
      <p:sp>
        <p:nvSpPr>
          <p:cNvPr id="6" name="Oval 5" descr="green oval highlights HerbList app"/>
          <p:cNvSpPr/>
          <p:nvPr/>
        </p:nvSpPr>
        <p:spPr>
          <a:xfrm>
            <a:off x="3375885" y="1567800"/>
            <a:ext cx="914400" cy="9144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descr="green arrow points to screen shot of HerbList app"/>
          <p:cNvCxnSpPr/>
          <p:nvPr/>
        </p:nvCxnSpPr>
        <p:spPr>
          <a:xfrm flipV="1">
            <a:off x="4226702" y="1682803"/>
            <a:ext cx="1205910" cy="165180"/>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pic>
        <p:nvPicPr>
          <p:cNvPr id="3" name="Picture 2" descr="Herblist app information"/>
          <p:cNvPicPr>
            <a:picLocks noChangeAspect="1"/>
          </p:cNvPicPr>
          <p:nvPr/>
        </p:nvPicPr>
        <p:blipFill>
          <a:blip r:embed="rId4"/>
          <a:stretch>
            <a:fillRect/>
          </a:stretch>
        </p:blipFill>
        <p:spPr>
          <a:xfrm>
            <a:off x="5530867" y="564994"/>
            <a:ext cx="3081910" cy="4430877"/>
          </a:xfrm>
          <a:prstGeom prst="rect">
            <a:avLst/>
          </a:prstGeom>
          <a:ln w="25400">
            <a:solidFill>
              <a:srgbClr val="336699"/>
            </a:solidFill>
          </a:ln>
        </p:spPr>
      </p:pic>
    </p:spTree>
    <p:extLst>
      <p:ext uri="{BB962C8B-B14F-4D97-AF65-F5344CB8AC3E}">
        <p14:creationId xmlns:p14="http://schemas.microsoft.com/office/powerpoint/2010/main" val="2727223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FDA- for consumers</a:t>
            </a:r>
          </a:p>
        </p:txBody>
      </p:sp>
      <p:pic>
        <p:nvPicPr>
          <p:cNvPr id="5" name="Content Placeholder 4" descr="FDA webpage for consumers"/>
          <p:cNvPicPr>
            <a:picLocks noGrp="1" noChangeAspect="1"/>
          </p:cNvPicPr>
          <p:nvPr>
            <p:ph sz="half" idx="4294967295"/>
          </p:nvPr>
        </p:nvPicPr>
        <p:blipFill>
          <a:blip r:embed="rId3"/>
          <a:stretch>
            <a:fillRect/>
          </a:stretch>
        </p:blipFill>
        <p:spPr>
          <a:xfrm>
            <a:off x="524342" y="1361890"/>
            <a:ext cx="3684588" cy="3643312"/>
          </a:xfrm>
          <a:prstGeom prst="rect">
            <a:avLst/>
          </a:prstGeom>
          <a:ln w="25400">
            <a:solidFill>
              <a:srgbClr val="336699"/>
            </a:solidFill>
          </a:ln>
        </p:spPr>
      </p:pic>
      <p:pic>
        <p:nvPicPr>
          <p:cNvPr id="4" name="Picture 3" descr="FDA's animal health literacy webpage"/>
          <p:cNvPicPr>
            <a:picLocks noChangeAspect="1"/>
          </p:cNvPicPr>
          <p:nvPr/>
        </p:nvPicPr>
        <p:blipFill>
          <a:blip r:embed="rId4"/>
          <a:stretch>
            <a:fillRect/>
          </a:stretch>
        </p:blipFill>
        <p:spPr>
          <a:xfrm>
            <a:off x="4568027" y="917868"/>
            <a:ext cx="4233671" cy="3990895"/>
          </a:xfrm>
          <a:prstGeom prst="rect">
            <a:avLst/>
          </a:prstGeom>
          <a:ln w="25400">
            <a:solidFill>
              <a:srgbClr val="336699"/>
            </a:solidFill>
          </a:ln>
        </p:spPr>
      </p:pic>
    </p:spTree>
    <p:extLst>
      <p:ext uri="{BB962C8B-B14F-4D97-AF65-F5344CB8AC3E}">
        <p14:creationId xmlns:p14="http://schemas.microsoft.com/office/powerpoint/2010/main" val="1296144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Google results</a:t>
            </a:r>
          </a:p>
        </p:txBody>
      </p:sp>
      <p:pic>
        <p:nvPicPr>
          <p:cNvPr id="3" name="Picture 2" descr="Google results for Autism"/>
          <p:cNvPicPr>
            <a:picLocks noChangeAspect="1"/>
          </p:cNvPicPr>
          <p:nvPr/>
        </p:nvPicPr>
        <p:blipFill>
          <a:blip r:embed="rId3"/>
          <a:stretch>
            <a:fillRect/>
          </a:stretch>
        </p:blipFill>
        <p:spPr>
          <a:xfrm>
            <a:off x="3205992" y="828000"/>
            <a:ext cx="5227562" cy="3977100"/>
          </a:xfrm>
          <a:prstGeom prst="rect">
            <a:avLst/>
          </a:prstGeom>
          <a:ln w="19050">
            <a:solidFill>
              <a:srgbClr val="336699"/>
            </a:solidFill>
          </a:ln>
        </p:spPr>
      </p:pic>
      <p:sp>
        <p:nvSpPr>
          <p:cNvPr id="6" name="TextBox 5"/>
          <p:cNvSpPr txBox="1"/>
          <p:nvPr/>
        </p:nvSpPr>
        <p:spPr>
          <a:xfrm>
            <a:off x="653994" y="1737202"/>
            <a:ext cx="3315331" cy="461665"/>
          </a:xfrm>
          <a:prstGeom prst="rect">
            <a:avLst/>
          </a:prstGeom>
          <a:solidFill>
            <a:schemeClr val="bg1"/>
          </a:solidFill>
          <a:ln w="25400">
            <a:solidFill>
              <a:schemeClr val="accent4"/>
            </a:solidFill>
          </a:ln>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179,000,000 results</a:t>
            </a:r>
          </a:p>
        </p:txBody>
      </p:sp>
    </p:spTree>
    <p:extLst>
      <p:ext uri="{BB962C8B-B14F-4D97-AF65-F5344CB8AC3E}">
        <p14:creationId xmlns:p14="http://schemas.microsoft.com/office/powerpoint/2010/main" val="2136571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NLM- drug information resources</a:t>
            </a:r>
          </a:p>
        </p:txBody>
      </p:sp>
      <p:pic>
        <p:nvPicPr>
          <p:cNvPr id="7" name="Content Placeholder 6" descr="NLM's webpage listing drug information resources"/>
          <p:cNvPicPr>
            <a:picLocks noGrp="1" noChangeAspect="1"/>
          </p:cNvPicPr>
          <p:nvPr>
            <p:ph idx="4294967295"/>
          </p:nvPr>
        </p:nvPicPr>
        <p:blipFill>
          <a:blip r:embed="rId3"/>
          <a:stretch>
            <a:fillRect/>
          </a:stretch>
        </p:blipFill>
        <p:spPr>
          <a:xfrm>
            <a:off x="2054220" y="1504493"/>
            <a:ext cx="5027613" cy="3422650"/>
          </a:xfrm>
          <a:prstGeom prst="rect">
            <a:avLst/>
          </a:prstGeom>
        </p:spPr>
      </p:pic>
    </p:spTree>
    <p:extLst>
      <p:ext uri="{BB962C8B-B14F-4D97-AF65-F5344CB8AC3E}">
        <p14:creationId xmlns:p14="http://schemas.microsoft.com/office/powerpoint/2010/main" val="31585355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5895" y="2282933"/>
            <a:ext cx="8272211" cy="582187"/>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Specific Populations</a:t>
            </a:r>
          </a:p>
        </p:txBody>
      </p:sp>
      <p:sp>
        <p:nvSpPr>
          <p:cNvPr id="4" name="Text Placeholder 3"/>
          <p:cNvSpPr>
            <a:spLocks noGrp="1"/>
          </p:cNvSpPr>
          <p:nvPr>
            <p:ph type="body" idx="1"/>
          </p:nvPr>
        </p:nvSpPr>
        <p:spPr>
          <a:xfrm>
            <a:off x="435895" y="2955645"/>
            <a:ext cx="4136105" cy="450417"/>
          </a:xfrm>
        </p:spPr>
        <p:txBody>
          <a:bodyPr/>
          <a:lstStyle/>
          <a:p>
            <a:pPr>
              <a:buClr>
                <a:schemeClr val="accent4"/>
              </a:buClr>
              <a:buFont typeface="Wingdings" panose="05000000000000000000" pitchFamily="2" charset="2"/>
              <a:buChar char="§"/>
            </a:pPr>
            <a:r>
              <a:rPr lang="en-US" sz="2000" dirty="0"/>
              <a:t>American Indian / Alaska Native</a:t>
            </a:r>
          </a:p>
          <a:p>
            <a:pPr>
              <a:buClr>
                <a:schemeClr val="accent4"/>
              </a:buClr>
              <a:buFont typeface="Wingdings" panose="05000000000000000000" pitchFamily="2" charset="2"/>
              <a:buChar char="§"/>
            </a:pPr>
            <a:r>
              <a:rPr lang="en-US" sz="2000" dirty="0"/>
              <a:t>Women</a:t>
            </a:r>
          </a:p>
        </p:txBody>
      </p:sp>
      <p:sp>
        <p:nvSpPr>
          <p:cNvPr id="5" name="Text Placeholder 3">
            <a:extLst>
              <a:ext uri="{FF2B5EF4-FFF2-40B4-BE49-F238E27FC236}">
                <a16:creationId xmlns:a16="http://schemas.microsoft.com/office/drawing/2014/main" id="{6925A05B-741B-EB4A-B6FF-EEE82AF3C53F}"/>
              </a:ext>
            </a:extLst>
          </p:cNvPr>
          <p:cNvSpPr txBox="1">
            <a:spLocks/>
          </p:cNvSpPr>
          <p:nvPr/>
        </p:nvSpPr>
        <p:spPr>
          <a:xfrm>
            <a:off x="4572001" y="2955644"/>
            <a:ext cx="4136105" cy="450417"/>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2800" kern="1200" cap="none" baseline="0">
                <a:solidFill>
                  <a:schemeClr val="accent2"/>
                </a:solidFill>
                <a:latin typeface="+mn-lt"/>
                <a:ea typeface="+mn-ea"/>
                <a:cs typeface="+mn-cs"/>
              </a:defRPr>
            </a:lvl1pPr>
            <a:lvl2pPr marL="3429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350" kern="1200">
                <a:solidFill>
                  <a:schemeClr val="tx1">
                    <a:tint val="75000"/>
                  </a:schemeClr>
                </a:solidFill>
                <a:latin typeface="+mn-lt"/>
                <a:ea typeface="+mn-ea"/>
                <a:cs typeface="+mn-cs"/>
              </a:defRPr>
            </a:lvl2pPr>
            <a:lvl3pPr marL="6858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0287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4pPr>
            <a:lvl5pPr marL="13716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5pPr>
            <a:lvl6pPr marL="17145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6pPr>
            <a:lvl7pPr marL="20574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7pPr>
            <a:lvl8pPr marL="24003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8pPr>
            <a:lvl9pPr marL="27432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9pPr>
          </a:lstStyle>
          <a:p>
            <a:pPr>
              <a:buClr>
                <a:schemeClr val="accent4"/>
              </a:buClr>
              <a:buFont typeface="Wingdings" panose="05000000000000000000" pitchFamily="2" charset="2"/>
              <a:buChar char="§"/>
            </a:pPr>
            <a:r>
              <a:rPr lang="en-US" sz="2000" dirty="0"/>
              <a:t>Children / Teens</a:t>
            </a:r>
          </a:p>
          <a:p>
            <a:pPr>
              <a:buClr>
                <a:schemeClr val="accent4"/>
              </a:buClr>
              <a:buFont typeface="Wingdings" panose="05000000000000000000" pitchFamily="2" charset="2"/>
              <a:buChar char="§"/>
            </a:pPr>
            <a:r>
              <a:rPr lang="en-US" sz="2000" dirty="0"/>
              <a:t>Seniors</a:t>
            </a:r>
          </a:p>
          <a:p>
            <a:pPr marL="114300"/>
            <a:endParaRPr lang="en-US" sz="2000" dirty="0"/>
          </a:p>
        </p:txBody>
      </p:sp>
    </p:spTree>
    <p:extLst>
      <p:ext uri="{BB962C8B-B14F-4D97-AF65-F5344CB8AC3E}">
        <p14:creationId xmlns:p14="http://schemas.microsoft.com/office/powerpoint/2010/main" val="7667527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none" dirty="0" err="1"/>
              <a:t>Medlinelus</a:t>
            </a:r>
            <a:r>
              <a:rPr lang="en-US" sz="3200" cap="none" dirty="0"/>
              <a:t>- Demographic Groups</a:t>
            </a:r>
          </a:p>
        </p:txBody>
      </p:sp>
      <p:pic>
        <p:nvPicPr>
          <p:cNvPr id="4" name="Content Placeholder 3" descr="MedlinePlus Health Topics categories webpage"/>
          <p:cNvPicPr>
            <a:picLocks noGrp="1" noChangeAspect="1"/>
          </p:cNvPicPr>
          <p:nvPr>
            <p:ph type="pic" idx="4294967295"/>
          </p:nvPr>
        </p:nvPicPr>
        <p:blipFill>
          <a:blip r:embed="rId3"/>
          <a:srcRect t="17941" b="17941"/>
          <a:stretch>
            <a:fillRect/>
          </a:stretch>
        </p:blipFill>
        <p:spPr>
          <a:xfrm>
            <a:off x="1788314" y="1288493"/>
            <a:ext cx="5559425" cy="3619500"/>
          </a:xfrm>
          <a:prstGeom prst="rect">
            <a:avLst/>
          </a:prstGeom>
        </p:spPr>
      </p:pic>
      <p:sp>
        <p:nvSpPr>
          <p:cNvPr id="5" name="Oval 4" descr="green oval highlights demographic groups"/>
          <p:cNvSpPr/>
          <p:nvPr/>
        </p:nvSpPr>
        <p:spPr>
          <a:xfrm>
            <a:off x="5012971" y="2595886"/>
            <a:ext cx="1793965" cy="1384661"/>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2933997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normAutofit/>
          </a:bodyPr>
          <a:lstStyle/>
          <a:p>
            <a:r>
              <a:rPr lang="en-US" dirty="0"/>
              <a:t>American Indian &amp; Alaska Native (AI/AN)</a:t>
            </a:r>
          </a:p>
        </p:txBody>
      </p:sp>
      <p:pic>
        <p:nvPicPr>
          <p:cNvPr id="5" name="Content Placeholder 4" descr="American Indian and Alaska Native Health home webpage"/>
          <p:cNvPicPr>
            <a:picLocks noGrp="1" noChangeAspect="1"/>
          </p:cNvPicPr>
          <p:nvPr>
            <p:ph idx="4294967295"/>
          </p:nvPr>
        </p:nvPicPr>
        <p:blipFill>
          <a:blip r:embed="rId3"/>
          <a:stretch>
            <a:fillRect/>
          </a:stretch>
        </p:blipFill>
        <p:spPr>
          <a:xfrm>
            <a:off x="1460496" y="1538894"/>
            <a:ext cx="6215062" cy="3411538"/>
          </a:xfrm>
          <a:prstGeom prst="rect">
            <a:avLst/>
          </a:prstGeom>
          <a:ln w="25400">
            <a:solidFill>
              <a:srgbClr val="336699"/>
            </a:solidFill>
          </a:ln>
        </p:spPr>
      </p:pic>
    </p:spTree>
    <p:extLst>
      <p:ext uri="{BB962C8B-B14F-4D97-AF65-F5344CB8AC3E}">
        <p14:creationId xmlns:p14="http://schemas.microsoft.com/office/powerpoint/2010/main" val="2236936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AI/AN- health &amp; wellness</a:t>
            </a:r>
          </a:p>
        </p:txBody>
      </p:sp>
      <p:pic>
        <p:nvPicPr>
          <p:cNvPr id="3" name="Picture 2" descr="Health and Wellness page of American Indian and Alaska Native Health webpage"/>
          <p:cNvPicPr>
            <a:picLocks noChangeAspect="1"/>
          </p:cNvPicPr>
          <p:nvPr/>
        </p:nvPicPr>
        <p:blipFill>
          <a:blip r:embed="rId3"/>
          <a:stretch>
            <a:fillRect/>
          </a:stretch>
        </p:blipFill>
        <p:spPr>
          <a:xfrm>
            <a:off x="287710" y="1662744"/>
            <a:ext cx="4407236" cy="2843613"/>
          </a:xfrm>
          <a:prstGeom prst="rect">
            <a:avLst/>
          </a:prstGeom>
        </p:spPr>
      </p:pic>
      <p:sp>
        <p:nvSpPr>
          <p:cNvPr id="6" name="Oval 5" descr="green oval highlights Health &amp; Wellness webpage"/>
          <p:cNvSpPr/>
          <p:nvPr/>
        </p:nvSpPr>
        <p:spPr>
          <a:xfrm>
            <a:off x="561955" y="2281996"/>
            <a:ext cx="614722" cy="376518"/>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descr="green oval highlights Elder's Health tab"/>
          <p:cNvSpPr/>
          <p:nvPr/>
        </p:nvSpPr>
        <p:spPr>
          <a:xfrm>
            <a:off x="2907241" y="3086997"/>
            <a:ext cx="1237130" cy="307361"/>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lder's Health webpage"/>
          <p:cNvPicPr>
            <a:picLocks noChangeAspect="1"/>
          </p:cNvPicPr>
          <p:nvPr/>
        </p:nvPicPr>
        <p:blipFill>
          <a:blip r:embed="rId4"/>
          <a:stretch>
            <a:fillRect/>
          </a:stretch>
        </p:blipFill>
        <p:spPr>
          <a:xfrm>
            <a:off x="4550735" y="1292508"/>
            <a:ext cx="4480609" cy="3410119"/>
          </a:xfrm>
          <a:prstGeom prst="rect">
            <a:avLst/>
          </a:prstGeom>
        </p:spPr>
      </p:pic>
    </p:spTree>
    <p:extLst>
      <p:ext uri="{BB962C8B-B14F-4D97-AF65-F5344CB8AC3E}">
        <p14:creationId xmlns:p14="http://schemas.microsoft.com/office/powerpoint/2010/main" val="17894146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Women’s Health</a:t>
            </a:r>
          </a:p>
        </p:txBody>
      </p:sp>
      <p:pic>
        <p:nvPicPr>
          <p:cNvPr id="5" name="Content Placeholder 4" descr="Womenshealth.gov home webpage"/>
          <p:cNvPicPr>
            <a:picLocks noGrp="1" noChangeAspect="1"/>
          </p:cNvPicPr>
          <p:nvPr>
            <p:ph idx="4294967295"/>
          </p:nvPr>
        </p:nvPicPr>
        <p:blipFill>
          <a:blip r:embed="rId3"/>
          <a:stretch>
            <a:fillRect/>
          </a:stretch>
        </p:blipFill>
        <p:spPr>
          <a:xfrm>
            <a:off x="332435" y="1475693"/>
            <a:ext cx="3922713" cy="3262312"/>
          </a:xfrm>
          <a:prstGeom prst="rect">
            <a:avLst/>
          </a:prstGeom>
        </p:spPr>
      </p:pic>
      <p:pic>
        <p:nvPicPr>
          <p:cNvPr id="4" name="Picture 3" descr="breastfeeding page from womenshealth.gov"/>
          <p:cNvPicPr>
            <a:picLocks noChangeAspect="1"/>
          </p:cNvPicPr>
          <p:nvPr/>
        </p:nvPicPr>
        <p:blipFill>
          <a:blip r:embed="rId4"/>
          <a:stretch>
            <a:fillRect/>
          </a:stretch>
        </p:blipFill>
        <p:spPr>
          <a:xfrm>
            <a:off x="4334788" y="547244"/>
            <a:ext cx="4329467" cy="4265932"/>
          </a:xfrm>
          <a:prstGeom prst="rect">
            <a:avLst/>
          </a:prstGeom>
        </p:spPr>
      </p:pic>
      <p:sp>
        <p:nvSpPr>
          <p:cNvPr id="7" name="Rectangle 6" descr="green rectangle highlights breastfeeding topics"/>
          <p:cNvSpPr/>
          <p:nvPr/>
        </p:nvSpPr>
        <p:spPr>
          <a:xfrm>
            <a:off x="4471248" y="1535289"/>
            <a:ext cx="945136" cy="1144921"/>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aregiver stress webpage"/>
          <p:cNvPicPr>
            <a:picLocks noChangeAspect="1"/>
          </p:cNvPicPr>
          <p:nvPr/>
        </p:nvPicPr>
        <p:blipFill>
          <a:blip r:embed="rId5"/>
          <a:stretch>
            <a:fillRect/>
          </a:stretch>
        </p:blipFill>
        <p:spPr>
          <a:xfrm>
            <a:off x="4334788" y="1535289"/>
            <a:ext cx="4409107" cy="3523565"/>
          </a:xfrm>
          <a:prstGeom prst="rect">
            <a:avLst/>
          </a:prstGeom>
        </p:spPr>
      </p:pic>
    </p:spTree>
    <p:extLst>
      <p:ext uri="{BB962C8B-B14F-4D97-AF65-F5344CB8AC3E}">
        <p14:creationId xmlns:p14="http://schemas.microsoft.com/office/powerpoint/2010/main" val="131299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Children and Teens</a:t>
            </a:r>
          </a:p>
        </p:txBody>
      </p:sp>
      <p:pic>
        <p:nvPicPr>
          <p:cNvPr id="8" name="Content Placeholder 7" descr="KidsHealth.org home webpage"/>
          <p:cNvPicPr>
            <a:picLocks noGrp="1" noChangeAspect="1"/>
          </p:cNvPicPr>
          <p:nvPr>
            <p:ph idx="4294967295"/>
          </p:nvPr>
        </p:nvPicPr>
        <p:blipFill>
          <a:blip r:embed="rId3"/>
          <a:stretch>
            <a:fillRect/>
          </a:stretch>
        </p:blipFill>
        <p:spPr>
          <a:xfrm>
            <a:off x="797085" y="1428109"/>
            <a:ext cx="3717925" cy="3525837"/>
          </a:xfrm>
          <a:prstGeom prst="rect">
            <a:avLst/>
          </a:prstGeom>
        </p:spPr>
      </p:pic>
      <p:pic>
        <p:nvPicPr>
          <p:cNvPr id="9" name="Picture 8" descr="Teen site if KidsHealth.org"/>
          <p:cNvPicPr>
            <a:picLocks noChangeAspect="1"/>
          </p:cNvPicPr>
          <p:nvPr/>
        </p:nvPicPr>
        <p:blipFill>
          <a:blip r:embed="rId4"/>
          <a:stretch>
            <a:fillRect/>
          </a:stretch>
        </p:blipFill>
        <p:spPr>
          <a:xfrm>
            <a:off x="5566202" y="145997"/>
            <a:ext cx="3175335" cy="1861692"/>
          </a:xfrm>
          <a:prstGeom prst="rect">
            <a:avLst/>
          </a:prstGeom>
        </p:spPr>
      </p:pic>
      <p:pic>
        <p:nvPicPr>
          <p:cNvPr id="11" name="Picture 10" descr="parents site of KidsHealth.org"/>
          <p:cNvPicPr>
            <a:picLocks noChangeAspect="1"/>
          </p:cNvPicPr>
          <p:nvPr/>
        </p:nvPicPr>
        <p:blipFill>
          <a:blip r:embed="rId5"/>
          <a:stretch>
            <a:fillRect/>
          </a:stretch>
        </p:blipFill>
        <p:spPr>
          <a:xfrm>
            <a:off x="5417243" y="2007689"/>
            <a:ext cx="2990247" cy="1467100"/>
          </a:xfrm>
          <a:prstGeom prst="rect">
            <a:avLst/>
          </a:prstGeom>
        </p:spPr>
      </p:pic>
      <p:pic>
        <p:nvPicPr>
          <p:cNvPr id="10" name="Picture 9" descr="Educators site of KidsHealth.org"/>
          <p:cNvPicPr>
            <a:picLocks noChangeAspect="1"/>
          </p:cNvPicPr>
          <p:nvPr/>
        </p:nvPicPr>
        <p:blipFill>
          <a:blip r:embed="rId6"/>
          <a:stretch>
            <a:fillRect/>
          </a:stretch>
        </p:blipFill>
        <p:spPr>
          <a:xfrm>
            <a:off x="5815836" y="3474789"/>
            <a:ext cx="2805650" cy="1479157"/>
          </a:xfrm>
          <a:prstGeom prst="rect">
            <a:avLst/>
          </a:prstGeom>
        </p:spPr>
      </p:pic>
    </p:spTree>
    <p:extLst>
      <p:ext uri="{BB962C8B-B14F-4D97-AF65-F5344CB8AC3E}">
        <p14:creationId xmlns:p14="http://schemas.microsoft.com/office/powerpoint/2010/main" val="4031879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a:t>Girls’ Health</a:t>
            </a:r>
          </a:p>
        </p:txBody>
      </p:sp>
      <p:pic>
        <p:nvPicPr>
          <p:cNvPr id="3" name="Picture 2" descr="girlshealth.gov home webpage"/>
          <p:cNvPicPr>
            <a:picLocks noChangeAspect="1"/>
          </p:cNvPicPr>
          <p:nvPr/>
        </p:nvPicPr>
        <p:blipFill>
          <a:blip r:embed="rId3"/>
          <a:stretch>
            <a:fillRect/>
          </a:stretch>
        </p:blipFill>
        <p:spPr>
          <a:xfrm>
            <a:off x="384509" y="537933"/>
            <a:ext cx="4366035" cy="4278010"/>
          </a:xfrm>
          <a:prstGeom prst="rect">
            <a:avLst/>
          </a:prstGeom>
        </p:spPr>
      </p:pic>
      <p:pic>
        <p:nvPicPr>
          <p:cNvPr id="5" name="Picture 4" descr="screen shot of bottom of home webpage of girlshealth.gov"/>
          <p:cNvPicPr>
            <a:picLocks noChangeAspect="1"/>
          </p:cNvPicPr>
          <p:nvPr/>
        </p:nvPicPr>
        <p:blipFill>
          <a:blip r:embed="rId4"/>
          <a:stretch>
            <a:fillRect/>
          </a:stretch>
        </p:blipFill>
        <p:spPr>
          <a:xfrm>
            <a:off x="4399604" y="2116658"/>
            <a:ext cx="4493751" cy="2797737"/>
          </a:xfrm>
          <a:prstGeom prst="rect">
            <a:avLst/>
          </a:prstGeom>
        </p:spPr>
      </p:pic>
    </p:spTree>
    <p:extLst>
      <p:ext uri="{BB962C8B-B14F-4D97-AF65-F5344CB8AC3E}">
        <p14:creationId xmlns:p14="http://schemas.microsoft.com/office/powerpoint/2010/main" val="16832918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fontScale="90000"/>
          </a:bodyPr>
          <a:lstStyle/>
          <a:p>
            <a:r>
              <a:rPr lang="en-US" sz="3200" dirty="0">
                <a:latin typeface="Verdana" panose="020B0604030504040204" pitchFamily="34" charset="0"/>
                <a:ea typeface="Verdana" panose="020B0604030504040204" pitchFamily="34" charset="0"/>
                <a:cs typeface="Verdana" panose="020B0604030504040204" pitchFamily="34" charset="0"/>
              </a:rPr>
              <a:t>Young men’s and young women’s health</a:t>
            </a:r>
          </a:p>
        </p:txBody>
      </p:sp>
      <p:pic>
        <p:nvPicPr>
          <p:cNvPr id="6" name="Picture 5" descr="Young Men's Health home webpage"/>
          <p:cNvPicPr>
            <a:picLocks noChangeAspect="1"/>
          </p:cNvPicPr>
          <p:nvPr/>
        </p:nvPicPr>
        <p:blipFill>
          <a:blip r:embed="rId3"/>
          <a:stretch>
            <a:fillRect/>
          </a:stretch>
        </p:blipFill>
        <p:spPr>
          <a:xfrm>
            <a:off x="365963" y="1525360"/>
            <a:ext cx="3965517" cy="3317601"/>
          </a:xfrm>
          <a:prstGeom prst="rect">
            <a:avLst/>
          </a:prstGeom>
        </p:spPr>
      </p:pic>
      <p:pic>
        <p:nvPicPr>
          <p:cNvPr id="7" name="Picture 6" descr="Center for Young Women's Health home webpage"/>
          <p:cNvPicPr>
            <a:picLocks noChangeAspect="1"/>
          </p:cNvPicPr>
          <p:nvPr/>
        </p:nvPicPr>
        <p:blipFill>
          <a:blip r:embed="rId4"/>
          <a:stretch>
            <a:fillRect/>
          </a:stretch>
        </p:blipFill>
        <p:spPr>
          <a:xfrm>
            <a:off x="4770256" y="1516395"/>
            <a:ext cx="3933877" cy="3326566"/>
          </a:xfrm>
          <a:prstGeom prst="rect">
            <a:avLst/>
          </a:prstGeom>
        </p:spPr>
      </p:pic>
    </p:spTree>
    <p:extLst>
      <p:ext uri="{BB962C8B-B14F-4D97-AF65-F5344CB8AC3E}">
        <p14:creationId xmlns:p14="http://schemas.microsoft.com/office/powerpoint/2010/main" val="49979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lstStyle/>
          <a:p>
            <a:r>
              <a:rPr lang="en-US" dirty="0"/>
              <a:t>Prenatal to young adult</a:t>
            </a:r>
          </a:p>
        </p:txBody>
      </p:sp>
      <p:pic>
        <p:nvPicPr>
          <p:cNvPr id="3" name="Picture 2" descr="healthychildren.org home webpage"/>
          <p:cNvPicPr>
            <a:picLocks noChangeAspect="1"/>
          </p:cNvPicPr>
          <p:nvPr/>
        </p:nvPicPr>
        <p:blipFill>
          <a:blip r:embed="rId3"/>
          <a:stretch>
            <a:fillRect/>
          </a:stretch>
        </p:blipFill>
        <p:spPr>
          <a:xfrm>
            <a:off x="494926" y="1166933"/>
            <a:ext cx="4894122" cy="3488631"/>
          </a:xfrm>
          <a:prstGeom prst="rect">
            <a:avLst/>
          </a:prstGeom>
          <a:ln w="25400">
            <a:solidFill>
              <a:srgbClr val="336699"/>
            </a:solidFill>
          </a:ln>
        </p:spPr>
      </p:pic>
      <p:pic>
        <p:nvPicPr>
          <p:cNvPr id="2" name="Picture 1" descr="gradeschool section of healthychildren.org"/>
          <p:cNvPicPr>
            <a:picLocks noChangeAspect="1"/>
          </p:cNvPicPr>
          <p:nvPr/>
        </p:nvPicPr>
        <p:blipFill>
          <a:blip r:embed="rId4"/>
          <a:stretch>
            <a:fillRect/>
          </a:stretch>
        </p:blipFill>
        <p:spPr>
          <a:xfrm>
            <a:off x="5022648" y="838796"/>
            <a:ext cx="3744490" cy="3460697"/>
          </a:xfrm>
          <a:prstGeom prst="rect">
            <a:avLst/>
          </a:prstGeom>
          <a:ln w="25400">
            <a:solidFill>
              <a:srgbClr val="336699"/>
            </a:solidFill>
          </a:ln>
        </p:spPr>
      </p:pic>
    </p:spTree>
    <p:extLst>
      <p:ext uri="{BB962C8B-B14F-4D97-AF65-F5344CB8AC3E}">
        <p14:creationId xmlns:p14="http://schemas.microsoft.com/office/powerpoint/2010/main" val="1753849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MedlinePlus results</a:t>
            </a:r>
          </a:p>
        </p:txBody>
      </p:sp>
      <p:pic>
        <p:nvPicPr>
          <p:cNvPr id="6" name="Content Placeholder 6" descr="MedlinePlus results using search box on the topic of autism"/>
          <p:cNvPicPr>
            <a:picLocks noChangeAspect="1"/>
          </p:cNvPicPr>
          <p:nvPr/>
        </p:nvPicPr>
        <p:blipFill>
          <a:blip r:embed="rId3"/>
          <a:stretch>
            <a:fillRect/>
          </a:stretch>
        </p:blipFill>
        <p:spPr>
          <a:xfrm>
            <a:off x="480527" y="1156855"/>
            <a:ext cx="3543822" cy="3606577"/>
          </a:xfrm>
          <a:prstGeom prst="rect">
            <a:avLst/>
          </a:prstGeom>
          <a:noFill/>
          <a:ln w="25400">
            <a:solidFill>
              <a:srgbClr val="336699"/>
            </a:solidFill>
          </a:ln>
        </p:spPr>
      </p:pic>
      <p:sp>
        <p:nvSpPr>
          <p:cNvPr id="11" name="TextBox 10"/>
          <p:cNvSpPr txBox="1"/>
          <p:nvPr/>
        </p:nvSpPr>
        <p:spPr>
          <a:xfrm>
            <a:off x="2650514" y="1724860"/>
            <a:ext cx="1917513" cy="461665"/>
          </a:xfrm>
          <a:prstGeom prst="rect">
            <a:avLst/>
          </a:prstGeom>
          <a:solidFill>
            <a:schemeClr val="bg1"/>
          </a:solidFill>
          <a:ln w="25400">
            <a:solidFill>
              <a:schemeClr val="accent4"/>
            </a:solidFill>
          </a:ln>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748 results</a:t>
            </a:r>
          </a:p>
        </p:txBody>
      </p:sp>
      <p:pic>
        <p:nvPicPr>
          <p:cNvPr id="8" name="Content Placeholder 7" descr="MedlinePlus health topic page on autism spectrum disorder"/>
          <p:cNvPicPr>
            <a:picLocks noChangeAspect="1"/>
          </p:cNvPicPr>
          <p:nvPr/>
        </p:nvPicPr>
        <p:blipFill>
          <a:blip r:embed="rId4"/>
          <a:stretch>
            <a:fillRect/>
          </a:stretch>
        </p:blipFill>
        <p:spPr>
          <a:xfrm>
            <a:off x="4877132" y="907473"/>
            <a:ext cx="3899627" cy="3932159"/>
          </a:xfrm>
          <a:prstGeom prst="rect">
            <a:avLst/>
          </a:prstGeom>
          <a:ln w="25400">
            <a:solidFill>
              <a:srgbClr val="336699"/>
            </a:solidFill>
          </a:ln>
        </p:spPr>
      </p:pic>
      <p:sp>
        <p:nvSpPr>
          <p:cNvPr id="10" name="TextBox 9"/>
          <p:cNvSpPr txBox="1"/>
          <p:nvPr/>
        </p:nvSpPr>
        <p:spPr>
          <a:xfrm>
            <a:off x="4208699" y="4041924"/>
            <a:ext cx="4047903" cy="461665"/>
          </a:xfrm>
          <a:prstGeom prst="rect">
            <a:avLst/>
          </a:prstGeom>
          <a:solidFill>
            <a:schemeClr val="bg1"/>
          </a:solidFill>
          <a:ln w="25400">
            <a:solidFill>
              <a:schemeClr val="accent4"/>
            </a:solidFill>
          </a:ln>
        </p:spPr>
        <p:txBody>
          <a:bodyPr wrap="none" rtlCol="0">
            <a:spAutoFit/>
          </a:bodyPr>
          <a:lstStyle/>
          <a:p>
            <a:r>
              <a:rPr lang="en-US" sz="2400" dirty="0">
                <a:latin typeface="Verdana" panose="020B0604030504040204" pitchFamily="34" charset="0"/>
                <a:ea typeface="Verdana" panose="020B0604030504040204" pitchFamily="34" charset="0"/>
                <a:cs typeface="Verdana" panose="020B0604030504040204" pitchFamily="34" charset="0"/>
              </a:rPr>
              <a:t>Autism health topic page</a:t>
            </a:r>
          </a:p>
        </p:txBody>
      </p:sp>
    </p:spTree>
    <p:extLst>
      <p:ext uri="{BB962C8B-B14F-4D97-AF65-F5344CB8AC3E}">
        <p14:creationId xmlns:p14="http://schemas.microsoft.com/office/powerpoint/2010/main" val="1528510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Autofit/>
          </a:bodyPr>
          <a:lstStyle/>
          <a:p>
            <a:r>
              <a:rPr lang="en-US" dirty="0"/>
              <a:t>Senior health</a:t>
            </a:r>
          </a:p>
        </p:txBody>
      </p:sp>
      <p:pic>
        <p:nvPicPr>
          <p:cNvPr id="5" name="Content Placeholder 4" descr="National Institute on Aging home webpage"/>
          <p:cNvPicPr>
            <a:picLocks noGrp="1" noChangeAspect="1"/>
          </p:cNvPicPr>
          <p:nvPr>
            <p:ph idx="4294967295"/>
          </p:nvPr>
        </p:nvPicPr>
        <p:blipFill>
          <a:blip r:embed="rId3"/>
          <a:stretch>
            <a:fillRect/>
          </a:stretch>
        </p:blipFill>
        <p:spPr>
          <a:xfrm>
            <a:off x="677807" y="1158214"/>
            <a:ext cx="4098925" cy="3497263"/>
          </a:xfrm>
          <a:prstGeom prst="rect">
            <a:avLst/>
          </a:prstGeom>
          <a:ln w="25400">
            <a:solidFill>
              <a:srgbClr val="336699"/>
            </a:solidFill>
          </a:ln>
        </p:spPr>
      </p:pic>
      <p:pic>
        <p:nvPicPr>
          <p:cNvPr id="6" name="Content Placeholder 5" descr="NIA's health topics webpage "/>
          <p:cNvPicPr>
            <a:picLocks noGrp="1" noChangeAspect="1"/>
          </p:cNvPicPr>
          <p:nvPr>
            <p:ph sz="half" idx="4294967295"/>
          </p:nvPr>
        </p:nvPicPr>
        <p:blipFill>
          <a:blip r:embed="rId4"/>
          <a:stretch>
            <a:fillRect/>
          </a:stretch>
        </p:blipFill>
        <p:spPr>
          <a:xfrm>
            <a:off x="5032246" y="837538"/>
            <a:ext cx="3671887" cy="4138613"/>
          </a:xfrm>
          <a:prstGeom prst="rect">
            <a:avLst/>
          </a:prstGeom>
          <a:ln w="25400">
            <a:solidFill>
              <a:srgbClr val="336699"/>
            </a:solidFill>
          </a:ln>
        </p:spPr>
      </p:pic>
    </p:spTree>
    <p:extLst>
      <p:ext uri="{BB962C8B-B14F-4D97-AF65-F5344CB8AC3E}">
        <p14:creationId xmlns:p14="http://schemas.microsoft.com/office/powerpoint/2010/main" val="494883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Eldercare Locator- tools and resources</a:t>
            </a:r>
          </a:p>
        </p:txBody>
      </p:sp>
      <p:pic>
        <p:nvPicPr>
          <p:cNvPr id="6" name="Content Placeholder 4" descr="Eldercare Locator home webpage"/>
          <p:cNvPicPr>
            <a:picLocks noGrp="1" noChangeAspect="1"/>
          </p:cNvPicPr>
          <p:nvPr>
            <p:ph idx="1"/>
          </p:nvPr>
        </p:nvPicPr>
        <p:blipFill>
          <a:blip r:embed="rId3"/>
          <a:stretch>
            <a:fillRect/>
          </a:stretch>
        </p:blipFill>
        <p:spPr>
          <a:xfrm>
            <a:off x="322595" y="1286967"/>
            <a:ext cx="3178163" cy="3427703"/>
          </a:xfrm>
          <a:prstGeom prst="rect">
            <a:avLst/>
          </a:prstGeom>
        </p:spPr>
      </p:pic>
      <p:pic>
        <p:nvPicPr>
          <p:cNvPr id="2" name="Picture 1" descr="brochures webpage"/>
          <p:cNvPicPr>
            <a:picLocks noChangeAspect="1"/>
          </p:cNvPicPr>
          <p:nvPr/>
        </p:nvPicPr>
        <p:blipFill>
          <a:blip r:embed="rId4"/>
          <a:stretch>
            <a:fillRect/>
          </a:stretch>
        </p:blipFill>
        <p:spPr>
          <a:xfrm>
            <a:off x="3013338" y="1028748"/>
            <a:ext cx="3705591" cy="3685922"/>
          </a:xfrm>
          <a:prstGeom prst="rect">
            <a:avLst/>
          </a:prstGeom>
        </p:spPr>
      </p:pic>
      <p:pic>
        <p:nvPicPr>
          <p:cNvPr id="4" name="Picture 3" descr="Before You Give Up the Keys brochure"/>
          <p:cNvPicPr>
            <a:picLocks noChangeAspect="1"/>
          </p:cNvPicPr>
          <p:nvPr/>
        </p:nvPicPr>
        <p:blipFill>
          <a:blip r:embed="rId5"/>
          <a:stretch>
            <a:fillRect/>
          </a:stretch>
        </p:blipFill>
        <p:spPr>
          <a:xfrm>
            <a:off x="5936869" y="1207723"/>
            <a:ext cx="2962220" cy="3867950"/>
          </a:xfrm>
          <a:prstGeom prst="rect">
            <a:avLst/>
          </a:prstGeom>
        </p:spPr>
      </p:pic>
    </p:spTree>
    <p:extLst>
      <p:ext uri="{BB962C8B-B14F-4D97-AF65-F5344CB8AC3E}">
        <p14:creationId xmlns:p14="http://schemas.microsoft.com/office/powerpoint/2010/main" val="383902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Healthy aging resources</a:t>
            </a:r>
          </a:p>
        </p:txBody>
      </p:sp>
      <p:pic>
        <p:nvPicPr>
          <p:cNvPr id="3" name="Content Placeholder 4" descr="HHS Healthy Aging webpage"/>
          <p:cNvPicPr>
            <a:picLocks noChangeAspect="1"/>
          </p:cNvPicPr>
          <p:nvPr/>
        </p:nvPicPr>
        <p:blipFill>
          <a:blip r:embed="rId3"/>
          <a:stretch>
            <a:fillRect/>
          </a:stretch>
        </p:blipFill>
        <p:spPr>
          <a:xfrm>
            <a:off x="431921" y="1473838"/>
            <a:ext cx="3394900" cy="3405304"/>
          </a:xfrm>
          <a:prstGeom prst="rect">
            <a:avLst/>
          </a:prstGeom>
          <a:ln w="25400">
            <a:solidFill>
              <a:srgbClr val="336699"/>
            </a:solidFill>
          </a:ln>
        </p:spPr>
      </p:pic>
      <p:pic>
        <p:nvPicPr>
          <p:cNvPr id="5" name="Picture 4" descr="CDC Alzheimer's Disease and Healthy Living web page"/>
          <p:cNvPicPr>
            <a:picLocks noChangeAspect="1"/>
          </p:cNvPicPr>
          <p:nvPr/>
        </p:nvPicPr>
        <p:blipFill>
          <a:blip r:embed="rId4"/>
          <a:stretch>
            <a:fillRect/>
          </a:stretch>
        </p:blipFill>
        <p:spPr>
          <a:xfrm>
            <a:off x="4503962" y="1522851"/>
            <a:ext cx="4128838" cy="3356291"/>
          </a:xfrm>
          <a:prstGeom prst="rect">
            <a:avLst/>
          </a:prstGeom>
          <a:ln w="19050">
            <a:solidFill>
              <a:srgbClr val="336699"/>
            </a:solidFill>
          </a:ln>
        </p:spPr>
      </p:pic>
    </p:spTree>
    <p:extLst>
      <p:ext uri="{BB962C8B-B14F-4D97-AF65-F5344CB8AC3E}">
        <p14:creationId xmlns:p14="http://schemas.microsoft.com/office/powerpoint/2010/main" val="6808868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LGBTQ aging</a:t>
            </a:r>
          </a:p>
        </p:txBody>
      </p:sp>
      <p:pic>
        <p:nvPicPr>
          <p:cNvPr id="8" name="Content Placeholder 7" descr="National Resource Center on LGBT Aging home webpage"/>
          <p:cNvPicPr>
            <a:picLocks noGrp="1" noChangeAspect="1"/>
          </p:cNvPicPr>
          <p:nvPr>
            <p:ph idx="4294967295"/>
          </p:nvPr>
        </p:nvPicPr>
        <p:blipFill>
          <a:blip r:embed="rId3"/>
          <a:stretch>
            <a:fillRect/>
          </a:stretch>
        </p:blipFill>
        <p:spPr>
          <a:xfrm>
            <a:off x="338909" y="1199160"/>
            <a:ext cx="4059238" cy="3511550"/>
          </a:xfrm>
          <a:prstGeom prst="rect">
            <a:avLst/>
          </a:prstGeom>
        </p:spPr>
      </p:pic>
      <p:pic>
        <p:nvPicPr>
          <p:cNvPr id="4" name="Picture 3" descr="National Resource Center on LGBT Aging's Finding Resources in Your Area webpage"/>
          <p:cNvPicPr>
            <a:picLocks noChangeAspect="1"/>
          </p:cNvPicPr>
          <p:nvPr/>
        </p:nvPicPr>
        <p:blipFill>
          <a:blip r:embed="rId4"/>
          <a:stretch>
            <a:fillRect/>
          </a:stretch>
        </p:blipFill>
        <p:spPr>
          <a:xfrm>
            <a:off x="4618427" y="841671"/>
            <a:ext cx="4034130" cy="4113839"/>
          </a:xfrm>
          <a:prstGeom prst="rect">
            <a:avLst/>
          </a:prstGeom>
          <a:ln w="25400">
            <a:solidFill>
              <a:srgbClr val="336699"/>
            </a:solidFill>
          </a:ln>
        </p:spPr>
      </p:pic>
    </p:spTree>
    <p:extLst>
      <p:ext uri="{BB962C8B-B14F-4D97-AF65-F5344CB8AC3E}">
        <p14:creationId xmlns:p14="http://schemas.microsoft.com/office/powerpoint/2010/main" val="1627776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Office of Minority Health</a:t>
            </a:r>
          </a:p>
        </p:txBody>
      </p:sp>
      <p:pic>
        <p:nvPicPr>
          <p:cNvPr id="6" name="Content Placeholder 5" descr="Office of Minority Health home webpage"/>
          <p:cNvPicPr>
            <a:picLocks noGrp="1" noChangeAspect="1"/>
          </p:cNvPicPr>
          <p:nvPr>
            <p:ph sz="half" idx="4294967295"/>
          </p:nvPr>
        </p:nvPicPr>
        <p:blipFill>
          <a:blip r:embed="rId3"/>
          <a:stretch>
            <a:fillRect/>
          </a:stretch>
        </p:blipFill>
        <p:spPr>
          <a:xfrm>
            <a:off x="537130" y="1195702"/>
            <a:ext cx="3641725" cy="3544888"/>
          </a:xfrm>
          <a:prstGeom prst="rect">
            <a:avLst/>
          </a:prstGeom>
        </p:spPr>
      </p:pic>
      <p:pic>
        <p:nvPicPr>
          <p:cNvPr id="3" name="Picture 2" descr="Office of Minority Health's My Health webpage"/>
          <p:cNvPicPr>
            <a:picLocks noChangeAspect="1"/>
          </p:cNvPicPr>
          <p:nvPr/>
        </p:nvPicPr>
        <p:blipFill>
          <a:blip r:embed="rId4"/>
          <a:stretch>
            <a:fillRect/>
          </a:stretch>
        </p:blipFill>
        <p:spPr>
          <a:xfrm>
            <a:off x="4701790" y="1079320"/>
            <a:ext cx="4002343" cy="3870443"/>
          </a:xfrm>
          <a:prstGeom prst="rect">
            <a:avLst/>
          </a:prstGeom>
        </p:spPr>
      </p:pic>
    </p:spTree>
    <p:extLst>
      <p:ext uri="{BB962C8B-B14F-4D97-AF65-F5344CB8AC3E}">
        <p14:creationId xmlns:p14="http://schemas.microsoft.com/office/powerpoint/2010/main" val="1383374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895" y="2282933"/>
            <a:ext cx="8272211" cy="582187"/>
          </a:xfrm>
        </p:spPr>
        <p:txBody>
          <a:bodyPr>
            <a:normAutofit/>
          </a:bodyPr>
          <a:lstStyle/>
          <a:p>
            <a:r>
              <a:rPr lang="en-US" sz="3200" dirty="0">
                <a:latin typeface="Verdana" panose="020B0604030504040204" pitchFamily="34" charset="0"/>
                <a:ea typeface="Verdana" panose="020B0604030504040204" pitchFamily="34" charset="0"/>
                <a:cs typeface="Verdana" panose="020B0604030504040204" pitchFamily="34" charset="0"/>
              </a:rPr>
              <a:t>Specific health conditions</a:t>
            </a:r>
          </a:p>
        </p:txBody>
      </p:sp>
      <p:sp>
        <p:nvSpPr>
          <p:cNvPr id="3" name="Text Placeholder 2"/>
          <p:cNvSpPr>
            <a:spLocks noGrp="1"/>
          </p:cNvSpPr>
          <p:nvPr>
            <p:ph type="body" idx="1"/>
          </p:nvPr>
        </p:nvSpPr>
        <p:spPr>
          <a:xfrm>
            <a:off x="435895" y="3008907"/>
            <a:ext cx="4057728" cy="450417"/>
          </a:xfrm>
        </p:spPr>
        <p:txBody>
          <a:bodyPr/>
          <a:lstStyle/>
          <a:p>
            <a:pPr>
              <a:buClr>
                <a:schemeClr val="accent4"/>
              </a:buClr>
              <a:buFont typeface="Wingdings" panose="05000000000000000000" pitchFamily="2" charset="2"/>
              <a:buChar char="§"/>
            </a:pPr>
            <a:r>
              <a:rPr lang="en-US" sz="2000" dirty="0"/>
              <a:t>Diet and exercise</a:t>
            </a:r>
          </a:p>
          <a:p>
            <a:pPr>
              <a:buClr>
                <a:schemeClr val="accent4"/>
              </a:buClr>
              <a:buFont typeface="Wingdings" panose="05000000000000000000" pitchFamily="2" charset="2"/>
              <a:buChar char="§"/>
            </a:pPr>
            <a:r>
              <a:rPr lang="en-US" sz="2000" dirty="0"/>
              <a:t>Cancer</a:t>
            </a:r>
          </a:p>
          <a:p>
            <a:pPr>
              <a:buClr>
                <a:schemeClr val="accent4"/>
              </a:buClr>
              <a:buFont typeface="Wingdings" panose="05000000000000000000" pitchFamily="2" charset="2"/>
              <a:buChar char="§"/>
            </a:pPr>
            <a:endParaRPr lang="en-US" sz="2000" dirty="0"/>
          </a:p>
        </p:txBody>
      </p:sp>
      <p:sp>
        <p:nvSpPr>
          <p:cNvPr id="4" name="Text Placeholder 2">
            <a:extLst>
              <a:ext uri="{FF2B5EF4-FFF2-40B4-BE49-F238E27FC236}">
                <a16:creationId xmlns:a16="http://schemas.microsoft.com/office/drawing/2014/main" id="{A1489194-47A7-B843-A076-B6F40C1FD71C}"/>
              </a:ext>
            </a:extLst>
          </p:cNvPr>
          <p:cNvSpPr txBox="1">
            <a:spLocks/>
          </p:cNvSpPr>
          <p:nvPr/>
        </p:nvSpPr>
        <p:spPr>
          <a:xfrm>
            <a:off x="4572000" y="3008907"/>
            <a:ext cx="4750061" cy="565047"/>
          </a:xfrm>
          <a:prstGeom prst="rect">
            <a:avLst/>
          </a:prstGeom>
        </p:spPr>
        <p:txBody>
          <a:bodyPr vert="horz" lIns="91440" tIns="45720" rIns="91440" bIns="45720" rtlCol="0" anchor="t">
            <a:noAutofit/>
          </a:bodyPr>
          <a:lstStyle>
            <a:lvl1pPr marL="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2800" kern="1200" cap="none" baseline="0">
                <a:solidFill>
                  <a:schemeClr val="accent2"/>
                </a:solidFill>
                <a:latin typeface="+mn-lt"/>
                <a:ea typeface="+mn-ea"/>
                <a:cs typeface="+mn-cs"/>
              </a:defRPr>
            </a:lvl1pPr>
            <a:lvl2pPr marL="3429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350" kern="1200">
                <a:solidFill>
                  <a:schemeClr val="tx1">
                    <a:tint val="75000"/>
                  </a:schemeClr>
                </a:solidFill>
                <a:latin typeface="+mn-lt"/>
                <a:ea typeface="+mn-ea"/>
                <a:cs typeface="+mn-cs"/>
              </a:defRPr>
            </a:lvl2pPr>
            <a:lvl3pPr marL="6858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3pPr>
            <a:lvl4pPr marL="10287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4pPr>
            <a:lvl5pPr marL="13716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5pPr>
            <a:lvl6pPr marL="17145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6pPr>
            <a:lvl7pPr marL="20574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7pPr>
            <a:lvl8pPr marL="24003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8pPr>
            <a:lvl9pPr marL="2743200" indent="0" algn="l" defTabSz="342900" rtl="0" eaLnBrk="1" latinLnBrk="0" hangingPunct="1">
              <a:spcBef>
                <a:spcPct val="20000"/>
              </a:spcBef>
              <a:spcAft>
                <a:spcPts val="450"/>
              </a:spcAft>
              <a:buClr>
                <a:schemeClr val="accent2"/>
              </a:buClr>
              <a:buSzPct val="92000"/>
              <a:buFont typeface="Wingdings 2" panose="05020102010507070707" pitchFamily="18" charset="2"/>
              <a:buNone/>
              <a:defRPr sz="1050" kern="1200">
                <a:solidFill>
                  <a:schemeClr val="tx1">
                    <a:tint val="75000"/>
                  </a:schemeClr>
                </a:solidFill>
                <a:latin typeface="+mn-lt"/>
                <a:ea typeface="+mn-ea"/>
                <a:cs typeface="+mn-cs"/>
              </a:defRPr>
            </a:lvl9pPr>
          </a:lstStyle>
          <a:p>
            <a:pPr>
              <a:buClr>
                <a:schemeClr val="accent4"/>
              </a:buClr>
              <a:buFont typeface="Wingdings" panose="05000000000000000000" pitchFamily="2" charset="2"/>
              <a:buChar char="§"/>
            </a:pPr>
            <a:r>
              <a:rPr lang="en-US" sz="2000" dirty="0"/>
              <a:t>Mental health</a:t>
            </a:r>
          </a:p>
          <a:p>
            <a:pPr>
              <a:buClr>
                <a:schemeClr val="accent4"/>
              </a:buClr>
              <a:buFont typeface="Wingdings" panose="05000000000000000000" pitchFamily="2" charset="2"/>
              <a:buChar char="§"/>
            </a:pPr>
            <a:r>
              <a:rPr lang="en-US" sz="2000" dirty="0"/>
              <a:t>Substance abuse</a:t>
            </a:r>
          </a:p>
        </p:txBody>
      </p:sp>
    </p:spTree>
    <p:extLst>
      <p:ext uri="{BB962C8B-B14F-4D97-AF65-F5344CB8AC3E}">
        <p14:creationId xmlns:p14="http://schemas.microsoft.com/office/powerpoint/2010/main" val="139393592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MedlinePlus diet and exercise</a:t>
            </a:r>
          </a:p>
        </p:txBody>
      </p:sp>
      <p:pic>
        <p:nvPicPr>
          <p:cNvPr id="12" name="Picture 11" descr="MedlinePlus Health Topics page "/>
          <p:cNvPicPr>
            <a:picLocks noChangeAspect="1"/>
          </p:cNvPicPr>
          <p:nvPr/>
        </p:nvPicPr>
        <p:blipFill>
          <a:blip r:embed="rId3"/>
          <a:stretch>
            <a:fillRect/>
          </a:stretch>
        </p:blipFill>
        <p:spPr>
          <a:xfrm>
            <a:off x="376519" y="1183341"/>
            <a:ext cx="3910622" cy="3829320"/>
          </a:xfrm>
          <a:prstGeom prst="rect">
            <a:avLst/>
          </a:prstGeom>
          <a:ln w="25400">
            <a:solidFill>
              <a:srgbClr val="336699"/>
            </a:solidFill>
          </a:ln>
        </p:spPr>
      </p:pic>
      <p:sp>
        <p:nvSpPr>
          <p:cNvPr id="13" name="Rounded Rectangle 12" descr="green rectangle highlighting Health and Wellness category in MedlinePlus"/>
          <p:cNvSpPr/>
          <p:nvPr/>
        </p:nvSpPr>
        <p:spPr>
          <a:xfrm>
            <a:off x="2852281" y="3573076"/>
            <a:ext cx="952820" cy="1375442"/>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MedlinePlus Healthy Recipe of the Week web page"/>
          <p:cNvPicPr>
            <a:picLocks noChangeAspect="1"/>
          </p:cNvPicPr>
          <p:nvPr/>
        </p:nvPicPr>
        <p:blipFill>
          <a:blip r:embed="rId4"/>
          <a:stretch>
            <a:fillRect/>
          </a:stretch>
        </p:blipFill>
        <p:spPr>
          <a:xfrm>
            <a:off x="4795508" y="1183341"/>
            <a:ext cx="3879766" cy="3807172"/>
          </a:xfrm>
          <a:prstGeom prst="rect">
            <a:avLst/>
          </a:prstGeom>
          <a:ln w="25400">
            <a:solidFill>
              <a:srgbClr val="336699"/>
            </a:solidFill>
          </a:ln>
        </p:spPr>
      </p:pic>
    </p:spTree>
    <p:extLst>
      <p:ext uri="{BB962C8B-B14F-4D97-AF65-F5344CB8AC3E}">
        <p14:creationId xmlns:p14="http://schemas.microsoft.com/office/powerpoint/2010/main" val="4761295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err="1"/>
              <a:t>ChooseMyPlate.gov</a:t>
            </a:r>
            <a:endParaRPr lang="en-US" dirty="0"/>
          </a:p>
        </p:txBody>
      </p:sp>
      <p:pic>
        <p:nvPicPr>
          <p:cNvPr id="4" name="Picture 3" descr="ChooseMyPlate.gov home web pagge"/>
          <p:cNvPicPr>
            <a:picLocks noChangeAspect="1"/>
          </p:cNvPicPr>
          <p:nvPr/>
        </p:nvPicPr>
        <p:blipFill>
          <a:blip r:embed="rId3"/>
          <a:stretch>
            <a:fillRect/>
          </a:stretch>
        </p:blipFill>
        <p:spPr>
          <a:xfrm>
            <a:off x="251318" y="1267866"/>
            <a:ext cx="3548379" cy="3875634"/>
          </a:xfrm>
          <a:prstGeom prst="rect">
            <a:avLst/>
          </a:prstGeom>
          <a:ln w="25400">
            <a:solidFill>
              <a:srgbClr val="336699"/>
            </a:solidFill>
          </a:ln>
        </p:spPr>
      </p:pic>
      <p:pic>
        <p:nvPicPr>
          <p:cNvPr id="6" name="Picture 5" descr="Tips for Increasing Physical Activity web page"/>
          <p:cNvPicPr>
            <a:picLocks noChangeAspect="1"/>
          </p:cNvPicPr>
          <p:nvPr/>
        </p:nvPicPr>
        <p:blipFill>
          <a:blip r:embed="rId4"/>
          <a:stretch>
            <a:fillRect/>
          </a:stretch>
        </p:blipFill>
        <p:spPr>
          <a:xfrm>
            <a:off x="3120398" y="1288493"/>
            <a:ext cx="3814690" cy="3742259"/>
          </a:xfrm>
          <a:prstGeom prst="rect">
            <a:avLst/>
          </a:prstGeom>
          <a:ln w="25400">
            <a:solidFill>
              <a:srgbClr val="336699"/>
            </a:solidFill>
          </a:ln>
        </p:spPr>
      </p:pic>
      <p:pic>
        <p:nvPicPr>
          <p:cNvPr id="7" name="Picture 6" descr="Recipes, Cookbooks and Menus web page"/>
          <p:cNvPicPr>
            <a:picLocks noChangeAspect="1"/>
          </p:cNvPicPr>
          <p:nvPr/>
        </p:nvPicPr>
        <p:blipFill>
          <a:blip r:embed="rId5"/>
          <a:stretch>
            <a:fillRect/>
          </a:stretch>
        </p:blipFill>
        <p:spPr>
          <a:xfrm>
            <a:off x="5678330" y="994285"/>
            <a:ext cx="3261052" cy="4036467"/>
          </a:xfrm>
          <a:prstGeom prst="rect">
            <a:avLst/>
          </a:prstGeom>
          <a:ln w="25400">
            <a:solidFill>
              <a:srgbClr val="336699"/>
            </a:solidFill>
          </a:ln>
        </p:spPr>
      </p:pic>
    </p:spTree>
    <p:extLst>
      <p:ext uri="{BB962C8B-B14F-4D97-AF65-F5344CB8AC3E}">
        <p14:creationId xmlns:p14="http://schemas.microsoft.com/office/powerpoint/2010/main" val="1654447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err="1"/>
              <a:t>EatRight.org</a:t>
            </a:r>
            <a:endParaRPr lang="en-US" dirty="0"/>
          </a:p>
        </p:txBody>
      </p:sp>
      <p:pic>
        <p:nvPicPr>
          <p:cNvPr id="3" name="Picture 2" descr="Eat Right home web page"/>
          <p:cNvPicPr>
            <a:picLocks noChangeAspect="1"/>
          </p:cNvPicPr>
          <p:nvPr/>
        </p:nvPicPr>
        <p:blipFill>
          <a:blip r:embed="rId3"/>
          <a:stretch>
            <a:fillRect/>
          </a:stretch>
        </p:blipFill>
        <p:spPr>
          <a:xfrm>
            <a:off x="757410" y="1144919"/>
            <a:ext cx="3642946" cy="3862509"/>
          </a:xfrm>
          <a:prstGeom prst="rect">
            <a:avLst/>
          </a:prstGeom>
        </p:spPr>
      </p:pic>
      <p:pic>
        <p:nvPicPr>
          <p:cNvPr id="4" name="Picture 3" descr="fitness web page"/>
          <p:cNvPicPr>
            <a:picLocks noChangeAspect="1"/>
          </p:cNvPicPr>
          <p:nvPr/>
        </p:nvPicPr>
        <p:blipFill>
          <a:blip r:embed="rId4"/>
          <a:stretch>
            <a:fillRect/>
          </a:stretch>
        </p:blipFill>
        <p:spPr>
          <a:xfrm>
            <a:off x="4996803" y="713900"/>
            <a:ext cx="3467928" cy="4326828"/>
          </a:xfrm>
          <a:prstGeom prst="rect">
            <a:avLst/>
          </a:prstGeom>
        </p:spPr>
      </p:pic>
    </p:spTree>
    <p:extLst>
      <p:ext uri="{BB962C8B-B14F-4D97-AF65-F5344CB8AC3E}">
        <p14:creationId xmlns:p14="http://schemas.microsoft.com/office/powerpoint/2010/main" val="30759377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a:t>Go4Life</a:t>
            </a:r>
            <a:endParaRPr lang="en-US" dirty="0"/>
          </a:p>
        </p:txBody>
      </p:sp>
      <p:pic>
        <p:nvPicPr>
          <p:cNvPr id="3" name="Picture 2" descr="National Institute on Aging's Go4Life home web page"/>
          <p:cNvPicPr>
            <a:picLocks noChangeAspect="1"/>
          </p:cNvPicPr>
          <p:nvPr/>
        </p:nvPicPr>
        <p:blipFill>
          <a:blip r:embed="rId3"/>
          <a:stretch>
            <a:fillRect/>
          </a:stretch>
        </p:blipFill>
        <p:spPr>
          <a:xfrm>
            <a:off x="431921" y="1227177"/>
            <a:ext cx="4366522" cy="3396606"/>
          </a:xfrm>
          <a:prstGeom prst="rect">
            <a:avLst/>
          </a:prstGeom>
          <a:ln w="25400">
            <a:solidFill>
              <a:srgbClr val="336699"/>
            </a:solidFill>
          </a:ln>
        </p:spPr>
      </p:pic>
      <p:pic>
        <p:nvPicPr>
          <p:cNvPr id="4" name="Picture 3" descr="example of video - Heel-to-toe-walk"/>
          <p:cNvPicPr>
            <a:picLocks noChangeAspect="1"/>
          </p:cNvPicPr>
          <p:nvPr/>
        </p:nvPicPr>
        <p:blipFill>
          <a:blip r:embed="rId4"/>
          <a:stretch>
            <a:fillRect/>
          </a:stretch>
        </p:blipFill>
        <p:spPr>
          <a:xfrm>
            <a:off x="4883709" y="171900"/>
            <a:ext cx="3948591" cy="4671922"/>
          </a:xfrm>
          <a:prstGeom prst="rect">
            <a:avLst/>
          </a:prstGeom>
          <a:ln w="25400">
            <a:solidFill>
              <a:srgbClr val="336699"/>
            </a:solidFill>
          </a:ln>
        </p:spPr>
      </p:pic>
    </p:spTree>
    <p:extLst>
      <p:ext uri="{BB962C8B-B14F-4D97-AF65-F5344CB8AC3E}">
        <p14:creationId xmlns:p14="http://schemas.microsoft.com/office/powerpoint/2010/main" val="17865032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MedlinePlus</a:t>
            </a:r>
          </a:p>
        </p:txBody>
      </p:sp>
      <p:pic>
        <p:nvPicPr>
          <p:cNvPr id="3" name="Picture 2" descr="MedlinePlus home web page"/>
          <p:cNvPicPr>
            <a:picLocks noChangeAspect="1"/>
          </p:cNvPicPr>
          <p:nvPr/>
        </p:nvPicPr>
        <p:blipFill>
          <a:blip r:embed="rId3"/>
          <a:stretch>
            <a:fillRect/>
          </a:stretch>
        </p:blipFill>
        <p:spPr>
          <a:xfrm>
            <a:off x="302619" y="1154373"/>
            <a:ext cx="3799258" cy="3843129"/>
          </a:xfrm>
          <a:prstGeom prst="rect">
            <a:avLst/>
          </a:prstGeom>
          <a:ln w="25400">
            <a:solidFill>
              <a:srgbClr val="336699"/>
            </a:solidFill>
          </a:ln>
        </p:spPr>
      </p:pic>
      <p:sp>
        <p:nvSpPr>
          <p:cNvPr id="6" name="Rectangle 5" descr="green rectangle highlights 3 main sections of MedlinePlus: health topics, drugs and supplements, videos and tools"/>
          <p:cNvSpPr/>
          <p:nvPr/>
        </p:nvSpPr>
        <p:spPr>
          <a:xfrm>
            <a:off x="311700" y="1867220"/>
            <a:ext cx="1340367" cy="1434470"/>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descr="green rectangle highlights the medical encyplopedia and lab test information"/>
          <p:cNvSpPr/>
          <p:nvPr/>
        </p:nvSpPr>
        <p:spPr>
          <a:xfrm>
            <a:off x="311700" y="3301690"/>
            <a:ext cx="1340367" cy="905472"/>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green rectangle indicates MedlinePlus Twitter page"/>
          <p:cNvSpPr/>
          <p:nvPr/>
        </p:nvSpPr>
        <p:spPr>
          <a:xfrm>
            <a:off x="1652067" y="3075938"/>
            <a:ext cx="1129145" cy="794178"/>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descr="green oval indicates clinical trial information"/>
          <p:cNvSpPr/>
          <p:nvPr/>
        </p:nvSpPr>
        <p:spPr>
          <a:xfrm>
            <a:off x="2781212" y="4184808"/>
            <a:ext cx="817270" cy="353446"/>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descr="green rectangle indicates MedlinePlus magazine"/>
          <p:cNvSpPr/>
          <p:nvPr/>
        </p:nvSpPr>
        <p:spPr>
          <a:xfrm>
            <a:off x="2877816" y="3471375"/>
            <a:ext cx="1224061" cy="713433"/>
          </a:xfrm>
          <a:prstGeom prst="rect">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descr="green arrow indicates link to easy to read materials"/>
          <p:cNvCxnSpPr/>
          <p:nvPr/>
        </p:nvCxnSpPr>
        <p:spPr>
          <a:xfrm>
            <a:off x="415382" y="4355623"/>
            <a:ext cx="391377" cy="380537"/>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descr="green arrow indicates link to organizations and directories"/>
          <p:cNvCxnSpPr/>
          <p:nvPr/>
        </p:nvCxnSpPr>
        <p:spPr>
          <a:xfrm>
            <a:off x="1396728" y="4398665"/>
            <a:ext cx="290375" cy="31200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descr="green arrow indicates link to information in multiple languages"/>
          <p:cNvCxnSpPr/>
          <p:nvPr/>
        </p:nvCxnSpPr>
        <p:spPr>
          <a:xfrm>
            <a:off x="2392875" y="4431314"/>
            <a:ext cx="311727" cy="312009"/>
          </a:xfrm>
          <a:prstGeom prst="straightConnector1">
            <a:avLst/>
          </a:prstGeom>
          <a:ln w="254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4" name="Text Placeholder 1" descr="list of MedlinePlus features"/>
          <p:cNvSpPr txBox="1">
            <a:spLocks/>
          </p:cNvSpPr>
          <p:nvPr/>
        </p:nvSpPr>
        <p:spPr>
          <a:xfrm>
            <a:off x="4374198" y="1154373"/>
            <a:ext cx="4557676" cy="3836136"/>
          </a:xfrm>
          <a:prstGeom prst="rect">
            <a:avLst/>
          </a:prstGeom>
          <a:solidFill>
            <a:schemeClr val="lt1"/>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1pPr>
            <a:lvl2pPr marL="914400" marR="0" lvl="1"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2pPr>
            <a:lvl3pPr marL="1371600" marR="0" lvl="2"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3pPr>
            <a:lvl4pPr marL="1828800" marR="0" lvl="3"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4pPr>
            <a:lvl5pPr marL="2286000" marR="0" lvl="4"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5pPr>
            <a:lvl6pPr marL="2743200" marR="0" lvl="5"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Over 1,000 health topics</a:t>
            </a:r>
          </a:p>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Links to reliable, authoritative health websites</a:t>
            </a:r>
          </a:p>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Regularly reviewed</a:t>
            </a:r>
          </a:p>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Strict standards</a:t>
            </a:r>
          </a:p>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No endorsements</a:t>
            </a:r>
          </a:p>
          <a:p>
            <a:pPr>
              <a:buClr>
                <a:schemeClr val="accent4"/>
              </a:buClr>
              <a:buFont typeface="Wingdings" panose="05000000000000000000" pitchFamily="2" charset="2"/>
              <a:buChar char="§"/>
            </a:pPr>
            <a:r>
              <a:rPr lang="en-US" sz="2400" dirty="0">
                <a:solidFill>
                  <a:schemeClr val="tx1"/>
                </a:solidFill>
                <a:latin typeface="Verdana" panose="020B0604030504040204" pitchFamily="34" charset="0"/>
                <a:ea typeface="Verdana" panose="020B0604030504040204" pitchFamily="34" charset="0"/>
                <a:cs typeface="Verdana" panose="020B0604030504040204" pitchFamily="34" charset="0"/>
              </a:rPr>
              <a:t>No advertisements</a:t>
            </a:r>
            <a:endParaRPr lang="en-US" sz="2400" dirty="0">
              <a:latin typeface="Verdana" panose="020B0604030504040204" pitchFamily="34" charset="0"/>
              <a:ea typeface="Verdana" panose="020B0604030504040204" pitchFamily="34" charset="0"/>
              <a:cs typeface="Verdana" panose="020B0604030504040204" pitchFamily="34" charset="0"/>
            </a:endParaRPr>
          </a:p>
          <a:p>
            <a:pPr marL="114300" indent="0">
              <a:buFont typeface="Roboto"/>
              <a:buNone/>
            </a:pPr>
            <a:endParaRPr lang="en-US" dirty="0"/>
          </a:p>
        </p:txBody>
      </p:sp>
    </p:spTree>
    <p:extLst>
      <p:ext uri="{BB962C8B-B14F-4D97-AF65-F5344CB8AC3E}">
        <p14:creationId xmlns:p14="http://schemas.microsoft.com/office/powerpoint/2010/main" val="185761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NIH Body Weight Planner</a:t>
            </a:r>
          </a:p>
        </p:txBody>
      </p:sp>
      <p:pic>
        <p:nvPicPr>
          <p:cNvPr id="3" name="Picture 2" descr="Information page on Body Weight Planner"/>
          <p:cNvPicPr>
            <a:picLocks noChangeAspect="1"/>
          </p:cNvPicPr>
          <p:nvPr/>
        </p:nvPicPr>
        <p:blipFill>
          <a:blip r:embed="rId3"/>
          <a:stretch>
            <a:fillRect/>
          </a:stretch>
        </p:blipFill>
        <p:spPr>
          <a:xfrm>
            <a:off x="246391" y="1493131"/>
            <a:ext cx="3902056" cy="3433021"/>
          </a:xfrm>
          <a:prstGeom prst="rect">
            <a:avLst/>
          </a:prstGeom>
          <a:ln w="25400">
            <a:solidFill>
              <a:srgbClr val="336699"/>
            </a:solidFill>
          </a:ln>
        </p:spPr>
      </p:pic>
      <p:pic>
        <p:nvPicPr>
          <p:cNvPr id="4" name="Picture 3" descr="Body Weight Planner web page"/>
          <p:cNvPicPr>
            <a:picLocks noChangeAspect="1"/>
          </p:cNvPicPr>
          <p:nvPr/>
        </p:nvPicPr>
        <p:blipFill>
          <a:blip r:embed="rId4"/>
          <a:stretch>
            <a:fillRect/>
          </a:stretch>
        </p:blipFill>
        <p:spPr>
          <a:xfrm>
            <a:off x="4394828" y="1288493"/>
            <a:ext cx="4492154" cy="3333883"/>
          </a:xfrm>
          <a:prstGeom prst="rect">
            <a:avLst/>
          </a:prstGeom>
          <a:ln w="25400">
            <a:solidFill>
              <a:srgbClr val="336699"/>
            </a:solidFill>
          </a:ln>
        </p:spPr>
      </p:pic>
    </p:spTree>
    <p:extLst>
      <p:ext uri="{BB962C8B-B14F-4D97-AF65-F5344CB8AC3E}">
        <p14:creationId xmlns:p14="http://schemas.microsoft.com/office/powerpoint/2010/main" val="1232194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err="1"/>
              <a:t>HHS.gov</a:t>
            </a:r>
            <a:endParaRPr lang="en-US" dirty="0"/>
          </a:p>
        </p:txBody>
      </p:sp>
      <p:pic>
        <p:nvPicPr>
          <p:cNvPr id="4" name="Picture 3" descr="HHS web page, President's Council on Sports, Fitness and Nutrition"/>
          <p:cNvPicPr>
            <a:picLocks noChangeAspect="1"/>
          </p:cNvPicPr>
          <p:nvPr/>
        </p:nvPicPr>
        <p:blipFill>
          <a:blip r:embed="rId3"/>
          <a:stretch>
            <a:fillRect/>
          </a:stretch>
        </p:blipFill>
        <p:spPr>
          <a:xfrm>
            <a:off x="269129" y="1161875"/>
            <a:ext cx="3759266" cy="3614377"/>
          </a:xfrm>
          <a:prstGeom prst="rect">
            <a:avLst/>
          </a:prstGeom>
          <a:ln w="25400">
            <a:solidFill>
              <a:srgbClr val="336699"/>
            </a:solidFill>
          </a:ln>
        </p:spPr>
      </p:pic>
      <p:pic>
        <p:nvPicPr>
          <p:cNvPr id="5" name="Picture 4" descr="HHS web page on ways to be active"/>
          <p:cNvPicPr>
            <a:picLocks noChangeAspect="1"/>
          </p:cNvPicPr>
          <p:nvPr/>
        </p:nvPicPr>
        <p:blipFill>
          <a:blip r:embed="rId4"/>
          <a:stretch>
            <a:fillRect/>
          </a:stretch>
        </p:blipFill>
        <p:spPr>
          <a:xfrm>
            <a:off x="2776063" y="691241"/>
            <a:ext cx="4143924" cy="3867950"/>
          </a:xfrm>
          <a:prstGeom prst="rect">
            <a:avLst/>
          </a:prstGeom>
          <a:ln w="25400">
            <a:solidFill>
              <a:srgbClr val="336699"/>
            </a:solidFill>
          </a:ln>
        </p:spPr>
      </p:pic>
      <p:pic>
        <p:nvPicPr>
          <p:cNvPr id="6" name="Picture 5" descr="HHS web page on how to eat healthy"/>
          <p:cNvPicPr>
            <a:picLocks noChangeAspect="1"/>
          </p:cNvPicPr>
          <p:nvPr/>
        </p:nvPicPr>
        <p:blipFill>
          <a:blip r:embed="rId5"/>
          <a:stretch>
            <a:fillRect/>
          </a:stretch>
        </p:blipFill>
        <p:spPr>
          <a:xfrm>
            <a:off x="5179099" y="1181084"/>
            <a:ext cx="3687826" cy="3575957"/>
          </a:xfrm>
          <a:prstGeom prst="rect">
            <a:avLst/>
          </a:prstGeom>
          <a:ln w="25400">
            <a:solidFill>
              <a:srgbClr val="336699"/>
            </a:solidFill>
          </a:ln>
        </p:spPr>
      </p:pic>
    </p:spTree>
    <p:extLst>
      <p:ext uri="{BB962C8B-B14F-4D97-AF65-F5344CB8AC3E}">
        <p14:creationId xmlns:p14="http://schemas.microsoft.com/office/powerpoint/2010/main" val="2503564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err="1"/>
              <a:t>HealthFinder.gov</a:t>
            </a:r>
            <a:endParaRPr lang="en-US" dirty="0"/>
          </a:p>
        </p:txBody>
      </p:sp>
      <p:pic>
        <p:nvPicPr>
          <p:cNvPr id="3" name="Picture 2" descr="HealthFinder.gov web page on Nutrition and Physical Activity"/>
          <p:cNvPicPr>
            <a:picLocks noChangeAspect="1"/>
          </p:cNvPicPr>
          <p:nvPr/>
        </p:nvPicPr>
        <p:blipFill>
          <a:blip r:embed="rId3"/>
          <a:stretch>
            <a:fillRect/>
          </a:stretch>
        </p:blipFill>
        <p:spPr>
          <a:xfrm>
            <a:off x="431921" y="1179789"/>
            <a:ext cx="4508748" cy="3698902"/>
          </a:xfrm>
          <a:prstGeom prst="rect">
            <a:avLst/>
          </a:prstGeom>
        </p:spPr>
      </p:pic>
      <p:sp>
        <p:nvSpPr>
          <p:cNvPr id="6" name="Oval 5" descr="green oval highlights the link to national health observances"/>
          <p:cNvSpPr/>
          <p:nvPr/>
        </p:nvSpPr>
        <p:spPr>
          <a:xfrm>
            <a:off x="505665" y="3160800"/>
            <a:ext cx="702000" cy="39600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eating healthy web page"/>
          <p:cNvPicPr>
            <a:picLocks noChangeAspect="1"/>
          </p:cNvPicPr>
          <p:nvPr/>
        </p:nvPicPr>
        <p:blipFill>
          <a:blip r:embed="rId4"/>
          <a:stretch>
            <a:fillRect/>
          </a:stretch>
        </p:blipFill>
        <p:spPr>
          <a:xfrm>
            <a:off x="2764195" y="1288493"/>
            <a:ext cx="3196065" cy="3801286"/>
          </a:xfrm>
          <a:prstGeom prst="rect">
            <a:avLst/>
          </a:prstGeom>
        </p:spPr>
      </p:pic>
      <p:pic>
        <p:nvPicPr>
          <p:cNvPr id="5" name="Picture 4" descr="physical activity web page"/>
          <p:cNvPicPr>
            <a:picLocks noChangeAspect="1"/>
          </p:cNvPicPr>
          <p:nvPr/>
        </p:nvPicPr>
        <p:blipFill>
          <a:blip r:embed="rId5"/>
          <a:stretch>
            <a:fillRect/>
          </a:stretch>
        </p:blipFill>
        <p:spPr>
          <a:xfrm>
            <a:off x="5175255" y="1400428"/>
            <a:ext cx="3539498" cy="3637429"/>
          </a:xfrm>
          <a:prstGeom prst="rect">
            <a:avLst/>
          </a:prstGeom>
        </p:spPr>
      </p:pic>
    </p:spTree>
    <p:extLst>
      <p:ext uri="{BB962C8B-B14F-4D97-AF65-F5344CB8AC3E}">
        <p14:creationId xmlns:p14="http://schemas.microsoft.com/office/powerpoint/2010/main" val="427867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MedlinePlus- Cancers</a:t>
            </a:r>
          </a:p>
        </p:txBody>
      </p:sp>
      <p:pic>
        <p:nvPicPr>
          <p:cNvPr id="3" name="Picture 2" descr="Health Topics page of MedlinePlus"/>
          <p:cNvPicPr>
            <a:picLocks noChangeAspect="1"/>
          </p:cNvPicPr>
          <p:nvPr/>
        </p:nvPicPr>
        <p:blipFill>
          <a:blip r:embed="rId3"/>
          <a:stretch>
            <a:fillRect/>
          </a:stretch>
        </p:blipFill>
        <p:spPr>
          <a:xfrm>
            <a:off x="311700" y="1206393"/>
            <a:ext cx="4309134" cy="3860266"/>
          </a:xfrm>
          <a:prstGeom prst="rect">
            <a:avLst/>
          </a:prstGeom>
          <a:ln w="25400">
            <a:solidFill>
              <a:srgbClr val="336699"/>
            </a:solidFill>
          </a:ln>
        </p:spPr>
      </p:pic>
      <p:sp>
        <p:nvSpPr>
          <p:cNvPr id="4" name="Oval 3" descr="green oval highlighting Cancers topic"/>
          <p:cNvSpPr/>
          <p:nvPr/>
        </p:nvSpPr>
        <p:spPr>
          <a:xfrm>
            <a:off x="1551867" y="2497311"/>
            <a:ext cx="914400" cy="16905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edlinePlus health topic page on colorectal cancer"/>
          <p:cNvPicPr>
            <a:picLocks noChangeAspect="1"/>
          </p:cNvPicPr>
          <p:nvPr/>
        </p:nvPicPr>
        <p:blipFill>
          <a:blip r:embed="rId4"/>
          <a:stretch>
            <a:fillRect/>
          </a:stretch>
        </p:blipFill>
        <p:spPr>
          <a:xfrm>
            <a:off x="4838783" y="1073364"/>
            <a:ext cx="4086854" cy="3993295"/>
          </a:xfrm>
          <a:prstGeom prst="rect">
            <a:avLst/>
          </a:prstGeom>
          <a:ln w="25400">
            <a:solidFill>
              <a:srgbClr val="336699"/>
            </a:solidFill>
          </a:ln>
        </p:spPr>
      </p:pic>
    </p:spTree>
    <p:extLst>
      <p:ext uri="{BB962C8B-B14F-4D97-AF65-F5344CB8AC3E}">
        <p14:creationId xmlns:p14="http://schemas.microsoft.com/office/powerpoint/2010/main" val="3837042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dirty="0"/>
              <a:t>National Cancer Institute</a:t>
            </a:r>
          </a:p>
        </p:txBody>
      </p:sp>
      <p:pic>
        <p:nvPicPr>
          <p:cNvPr id="6" name="Content Placeholder 5" descr="National Cancer Institute home webpage"/>
          <p:cNvPicPr>
            <a:picLocks noGrp="1" noChangeAspect="1"/>
          </p:cNvPicPr>
          <p:nvPr>
            <p:ph sz="half" idx="4294967295"/>
          </p:nvPr>
        </p:nvPicPr>
        <p:blipFill>
          <a:blip r:embed="rId3"/>
          <a:stretch>
            <a:fillRect/>
          </a:stretch>
        </p:blipFill>
        <p:spPr>
          <a:xfrm>
            <a:off x="675861" y="1512106"/>
            <a:ext cx="3714750" cy="3467100"/>
          </a:xfrm>
          <a:prstGeom prst="rect">
            <a:avLst/>
          </a:prstGeom>
          <a:ln w="25400">
            <a:solidFill>
              <a:srgbClr val="336699"/>
            </a:solidFill>
          </a:ln>
        </p:spPr>
      </p:pic>
      <p:pic>
        <p:nvPicPr>
          <p:cNvPr id="4" name="Picture 3" descr="skin cancer webpage"/>
          <p:cNvPicPr>
            <a:picLocks noChangeAspect="1"/>
          </p:cNvPicPr>
          <p:nvPr/>
        </p:nvPicPr>
        <p:blipFill>
          <a:blip r:embed="rId4"/>
          <a:stretch>
            <a:fillRect/>
          </a:stretch>
        </p:blipFill>
        <p:spPr>
          <a:xfrm>
            <a:off x="4893448" y="787003"/>
            <a:ext cx="3925274" cy="4115135"/>
          </a:xfrm>
          <a:prstGeom prst="rect">
            <a:avLst/>
          </a:prstGeom>
        </p:spPr>
      </p:pic>
    </p:spTree>
    <p:extLst>
      <p:ext uri="{BB962C8B-B14F-4D97-AF65-F5344CB8AC3E}">
        <p14:creationId xmlns:p14="http://schemas.microsoft.com/office/powerpoint/2010/main" val="26715032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pPr algn="r"/>
            <a:r>
              <a:rPr lang="en-US"/>
              <a:t>OncoLink</a:t>
            </a:r>
            <a:endParaRPr lang="en-US" dirty="0"/>
          </a:p>
        </p:txBody>
      </p:sp>
      <p:pic>
        <p:nvPicPr>
          <p:cNvPr id="4" name="Content Placeholder 3" descr="Oncolinke home webpage"/>
          <p:cNvPicPr>
            <a:picLocks noGrp="1" noChangeAspect="1"/>
          </p:cNvPicPr>
          <p:nvPr>
            <p:ph idx="4294967295"/>
          </p:nvPr>
        </p:nvPicPr>
        <p:blipFill>
          <a:blip r:embed="rId3"/>
          <a:stretch>
            <a:fillRect/>
          </a:stretch>
        </p:blipFill>
        <p:spPr>
          <a:xfrm>
            <a:off x="244721" y="917868"/>
            <a:ext cx="4181475" cy="3584575"/>
          </a:xfrm>
          <a:prstGeom prst="rect">
            <a:avLst/>
          </a:prstGeom>
          <a:ln w="25400">
            <a:solidFill>
              <a:srgbClr val="336699"/>
            </a:solidFill>
          </a:ln>
        </p:spPr>
      </p:pic>
      <p:pic>
        <p:nvPicPr>
          <p:cNvPr id="2" name="Picture 1" descr="What is My Risk questionnaire webpage"/>
          <p:cNvPicPr>
            <a:picLocks noChangeAspect="1"/>
          </p:cNvPicPr>
          <p:nvPr/>
        </p:nvPicPr>
        <p:blipFill>
          <a:blip r:embed="rId4"/>
          <a:stretch>
            <a:fillRect/>
          </a:stretch>
        </p:blipFill>
        <p:spPr>
          <a:xfrm>
            <a:off x="4715577" y="1503298"/>
            <a:ext cx="4243152" cy="3437536"/>
          </a:xfrm>
          <a:prstGeom prst="rect">
            <a:avLst/>
          </a:prstGeom>
          <a:ln w="25400">
            <a:solidFill>
              <a:srgbClr val="336699"/>
            </a:solidFill>
          </a:ln>
        </p:spPr>
      </p:pic>
    </p:spTree>
    <p:extLst>
      <p:ext uri="{BB962C8B-B14F-4D97-AF65-F5344CB8AC3E}">
        <p14:creationId xmlns:p14="http://schemas.microsoft.com/office/powerpoint/2010/main" val="31391511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err="1"/>
              <a:t>AIDSinfo</a:t>
            </a:r>
            <a:endParaRPr lang="en-US" dirty="0"/>
          </a:p>
        </p:txBody>
      </p:sp>
      <p:pic>
        <p:nvPicPr>
          <p:cNvPr id="5" name="Content Placeholder 4" descr="AIDSinfo home webpage"/>
          <p:cNvPicPr>
            <a:picLocks noGrp="1" noChangeAspect="1"/>
          </p:cNvPicPr>
          <p:nvPr>
            <p:ph sz="half" idx="4294967295"/>
          </p:nvPr>
        </p:nvPicPr>
        <p:blipFill>
          <a:blip r:embed="rId3"/>
          <a:stretch>
            <a:fillRect/>
          </a:stretch>
        </p:blipFill>
        <p:spPr>
          <a:xfrm>
            <a:off x="296410" y="1288493"/>
            <a:ext cx="4271617" cy="3450531"/>
          </a:xfrm>
          <a:prstGeom prst="rect">
            <a:avLst/>
          </a:prstGeom>
        </p:spPr>
      </p:pic>
      <p:pic>
        <p:nvPicPr>
          <p:cNvPr id="6" name="Content Placeholder 5" descr="Understanding HIV/AIDS webpage"/>
          <p:cNvPicPr>
            <a:picLocks noGrp="1" noChangeAspect="1"/>
          </p:cNvPicPr>
          <p:nvPr>
            <p:ph sz="half" idx="4294967295"/>
          </p:nvPr>
        </p:nvPicPr>
        <p:blipFill>
          <a:blip r:embed="rId4"/>
          <a:stretch>
            <a:fillRect/>
          </a:stretch>
        </p:blipFill>
        <p:spPr>
          <a:xfrm>
            <a:off x="4843826" y="1410036"/>
            <a:ext cx="4160837" cy="3328988"/>
          </a:xfrm>
          <a:prstGeom prst="rect">
            <a:avLst/>
          </a:prstGeom>
        </p:spPr>
      </p:pic>
    </p:spTree>
    <p:extLst>
      <p:ext uri="{BB962C8B-B14F-4D97-AF65-F5344CB8AC3E}">
        <p14:creationId xmlns:p14="http://schemas.microsoft.com/office/powerpoint/2010/main" val="5413482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a:t>MedlinePlus- Mental/Behavioral Health</a:t>
            </a:r>
            <a:endParaRPr lang="en-US" dirty="0"/>
          </a:p>
        </p:txBody>
      </p:sp>
      <p:pic>
        <p:nvPicPr>
          <p:cNvPr id="3" name="Picture 2" descr="Health topics page of MedlinePlus"/>
          <p:cNvPicPr>
            <a:picLocks noChangeAspect="1"/>
          </p:cNvPicPr>
          <p:nvPr/>
        </p:nvPicPr>
        <p:blipFill>
          <a:blip r:embed="rId3"/>
          <a:stretch>
            <a:fillRect/>
          </a:stretch>
        </p:blipFill>
        <p:spPr>
          <a:xfrm>
            <a:off x="434644" y="1229445"/>
            <a:ext cx="3871234" cy="3706586"/>
          </a:xfrm>
          <a:prstGeom prst="rect">
            <a:avLst/>
          </a:prstGeom>
          <a:ln w="25400">
            <a:solidFill>
              <a:srgbClr val="336699"/>
            </a:solidFill>
          </a:ln>
        </p:spPr>
      </p:pic>
      <p:sp>
        <p:nvSpPr>
          <p:cNvPr id="4" name="Oval 3" descr="green oval highlights Mental and Behavorial Health category"/>
          <p:cNvSpPr/>
          <p:nvPr/>
        </p:nvSpPr>
        <p:spPr>
          <a:xfrm>
            <a:off x="1705855" y="3188874"/>
            <a:ext cx="914400" cy="22283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xiety health topic page in MedlinePlus"/>
          <p:cNvPicPr>
            <a:picLocks noChangeAspect="1"/>
          </p:cNvPicPr>
          <p:nvPr/>
        </p:nvPicPr>
        <p:blipFill>
          <a:blip r:embed="rId4"/>
          <a:stretch>
            <a:fillRect/>
          </a:stretch>
        </p:blipFill>
        <p:spPr>
          <a:xfrm>
            <a:off x="4817889" y="1183694"/>
            <a:ext cx="3865069" cy="3752337"/>
          </a:xfrm>
          <a:prstGeom prst="rect">
            <a:avLst/>
          </a:prstGeom>
          <a:ln w="25400">
            <a:solidFill>
              <a:srgbClr val="336699"/>
            </a:solidFill>
          </a:ln>
        </p:spPr>
      </p:pic>
      <p:sp>
        <p:nvSpPr>
          <p:cNvPr id="6" name="Rounded Rectangle 5" descr="pink rectangle highlights medical encyclopedia topics"/>
          <p:cNvSpPr/>
          <p:nvPr/>
        </p:nvSpPr>
        <p:spPr>
          <a:xfrm>
            <a:off x="7522670" y="3327187"/>
            <a:ext cx="1068080" cy="1375441"/>
          </a:xfrm>
          <a:prstGeom prst="round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5336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a:t>SAMHSA</a:t>
            </a:r>
            <a:endParaRPr lang="en-US" dirty="0"/>
          </a:p>
        </p:txBody>
      </p:sp>
      <p:pic>
        <p:nvPicPr>
          <p:cNvPr id="6" name="Picture 5" descr="SAMHSA home webpage"/>
          <p:cNvPicPr>
            <a:picLocks noChangeAspect="1"/>
          </p:cNvPicPr>
          <p:nvPr/>
        </p:nvPicPr>
        <p:blipFill>
          <a:blip r:embed="rId3"/>
          <a:stretch>
            <a:fillRect/>
          </a:stretch>
        </p:blipFill>
        <p:spPr>
          <a:xfrm>
            <a:off x="168026" y="1256361"/>
            <a:ext cx="3770050" cy="3461456"/>
          </a:xfrm>
          <a:prstGeom prst="rect">
            <a:avLst/>
          </a:prstGeom>
        </p:spPr>
      </p:pic>
      <p:pic>
        <p:nvPicPr>
          <p:cNvPr id="7" name="Picture 6" descr="SAMHSA's webpage on finding help"/>
          <p:cNvPicPr>
            <a:picLocks noChangeAspect="1"/>
          </p:cNvPicPr>
          <p:nvPr/>
        </p:nvPicPr>
        <p:blipFill>
          <a:blip r:embed="rId4"/>
          <a:stretch>
            <a:fillRect/>
          </a:stretch>
        </p:blipFill>
        <p:spPr>
          <a:xfrm>
            <a:off x="2112654" y="1119476"/>
            <a:ext cx="4178634" cy="3898686"/>
          </a:xfrm>
          <a:prstGeom prst="rect">
            <a:avLst/>
          </a:prstGeom>
        </p:spPr>
      </p:pic>
      <p:pic>
        <p:nvPicPr>
          <p:cNvPr id="9" name="Picture 8" descr="SAMHSA's publication page on tips to helping children and youth cope with disasters"/>
          <p:cNvPicPr>
            <a:picLocks noChangeAspect="1"/>
          </p:cNvPicPr>
          <p:nvPr/>
        </p:nvPicPr>
        <p:blipFill>
          <a:blip r:embed="rId5"/>
          <a:stretch>
            <a:fillRect/>
          </a:stretch>
        </p:blipFill>
        <p:spPr>
          <a:xfrm>
            <a:off x="4572000" y="738113"/>
            <a:ext cx="4238237" cy="3979704"/>
          </a:xfrm>
          <a:prstGeom prst="rect">
            <a:avLst/>
          </a:prstGeom>
        </p:spPr>
      </p:pic>
    </p:spTree>
    <p:extLst>
      <p:ext uri="{BB962C8B-B14F-4D97-AF65-F5344CB8AC3E}">
        <p14:creationId xmlns:p14="http://schemas.microsoft.com/office/powerpoint/2010/main" val="3481192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err="1"/>
              <a:t>MentalHealth.gov</a:t>
            </a:r>
            <a:endParaRPr lang="en-US" dirty="0"/>
          </a:p>
        </p:txBody>
      </p:sp>
      <p:pic>
        <p:nvPicPr>
          <p:cNvPr id="5" name="Picture 4" descr="mentalhealth.gov home webpage"/>
          <p:cNvPicPr>
            <a:picLocks noChangeAspect="1"/>
          </p:cNvPicPr>
          <p:nvPr/>
        </p:nvPicPr>
        <p:blipFill>
          <a:blip r:embed="rId3"/>
          <a:stretch>
            <a:fillRect/>
          </a:stretch>
        </p:blipFill>
        <p:spPr>
          <a:xfrm>
            <a:off x="311700" y="1119442"/>
            <a:ext cx="4226691" cy="3898687"/>
          </a:xfrm>
          <a:prstGeom prst="rect">
            <a:avLst/>
          </a:prstGeom>
          <a:ln w="25400">
            <a:solidFill>
              <a:srgbClr val="336699"/>
            </a:solidFill>
          </a:ln>
        </p:spPr>
      </p:pic>
      <p:pic>
        <p:nvPicPr>
          <p:cNvPr id="6" name="Picture 5" descr="webpage on help for service members and their families on mentalthealth.gov"/>
          <p:cNvPicPr>
            <a:picLocks noChangeAspect="1"/>
          </p:cNvPicPr>
          <p:nvPr/>
        </p:nvPicPr>
        <p:blipFill>
          <a:blip r:embed="rId4"/>
          <a:stretch>
            <a:fillRect/>
          </a:stretch>
        </p:blipFill>
        <p:spPr>
          <a:xfrm>
            <a:off x="4713041" y="1119442"/>
            <a:ext cx="4217708" cy="3898687"/>
          </a:xfrm>
          <a:prstGeom prst="rect">
            <a:avLst/>
          </a:prstGeom>
          <a:ln w="25400">
            <a:solidFill>
              <a:srgbClr val="336699"/>
            </a:solidFill>
          </a:ln>
        </p:spPr>
      </p:pic>
    </p:spTree>
    <p:extLst>
      <p:ext uri="{BB962C8B-B14F-4D97-AF65-F5344CB8AC3E}">
        <p14:creationId xmlns:p14="http://schemas.microsoft.com/office/powerpoint/2010/main" val="415452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MedlinePlus- health topic search</a:t>
            </a:r>
          </a:p>
        </p:txBody>
      </p:sp>
      <p:pic>
        <p:nvPicPr>
          <p:cNvPr id="3" name="Content Placeholder 4" descr="MedlinePlus health topic categories"/>
          <p:cNvPicPr>
            <a:picLocks noChangeAspect="1"/>
          </p:cNvPicPr>
          <p:nvPr/>
        </p:nvPicPr>
        <p:blipFill>
          <a:blip r:embed="rId3"/>
          <a:stretch>
            <a:fillRect/>
          </a:stretch>
        </p:blipFill>
        <p:spPr>
          <a:xfrm>
            <a:off x="503922" y="1199122"/>
            <a:ext cx="3950068" cy="3747395"/>
          </a:xfrm>
          <a:prstGeom prst="rect">
            <a:avLst/>
          </a:prstGeom>
          <a:ln w="25400">
            <a:solidFill>
              <a:srgbClr val="336699"/>
            </a:solidFill>
          </a:ln>
        </p:spPr>
      </p:pic>
      <p:sp>
        <p:nvSpPr>
          <p:cNvPr id="4" name="Oval 3" descr="green oval highlights mental health and behavior category"/>
          <p:cNvSpPr/>
          <p:nvPr/>
        </p:nvSpPr>
        <p:spPr>
          <a:xfrm>
            <a:off x="1534165" y="2944233"/>
            <a:ext cx="1600201" cy="257175"/>
          </a:xfrm>
          <a:prstGeom prst="ellipse">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list of health topics under mental health and behavior category"/>
          <p:cNvPicPr>
            <a:picLocks noChangeAspect="1"/>
          </p:cNvPicPr>
          <p:nvPr/>
        </p:nvPicPr>
        <p:blipFill>
          <a:blip r:embed="rId4"/>
          <a:stretch>
            <a:fillRect/>
          </a:stretch>
        </p:blipFill>
        <p:spPr>
          <a:xfrm>
            <a:off x="4947523" y="1130728"/>
            <a:ext cx="3880137" cy="3884184"/>
          </a:xfrm>
          <a:prstGeom prst="rect">
            <a:avLst/>
          </a:prstGeom>
          <a:ln w="25400">
            <a:solidFill>
              <a:srgbClr val="336699"/>
            </a:solidFill>
          </a:ln>
        </p:spPr>
      </p:pic>
    </p:spTree>
    <p:extLst>
      <p:ext uri="{BB962C8B-B14F-4D97-AF65-F5344CB8AC3E}">
        <p14:creationId xmlns:p14="http://schemas.microsoft.com/office/powerpoint/2010/main" val="358205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National Institute of Mental Health</a:t>
            </a:r>
          </a:p>
        </p:txBody>
      </p:sp>
      <p:pic>
        <p:nvPicPr>
          <p:cNvPr id="4" name="Content Placeholder 3" descr="National Institute of Mental Health home webpage"/>
          <p:cNvPicPr>
            <a:picLocks noGrp="1" noChangeAspect="1"/>
          </p:cNvPicPr>
          <p:nvPr>
            <p:ph idx="4294967295"/>
          </p:nvPr>
        </p:nvPicPr>
        <p:blipFill>
          <a:blip r:embed="rId3"/>
          <a:stretch>
            <a:fillRect/>
          </a:stretch>
        </p:blipFill>
        <p:spPr>
          <a:xfrm>
            <a:off x="476167" y="1537252"/>
            <a:ext cx="4086247" cy="3434987"/>
          </a:xfrm>
          <a:prstGeom prst="rect">
            <a:avLst/>
          </a:prstGeom>
          <a:ln w="25400">
            <a:solidFill>
              <a:srgbClr val="336699"/>
            </a:solidFill>
          </a:ln>
        </p:spPr>
      </p:pic>
      <p:pic>
        <p:nvPicPr>
          <p:cNvPr id="3" name="Picture 2" descr="publications page of National Institute of Mental Health"/>
          <p:cNvPicPr>
            <a:picLocks noChangeAspect="1"/>
          </p:cNvPicPr>
          <p:nvPr/>
        </p:nvPicPr>
        <p:blipFill>
          <a:blip r:embed="rId4"/>
          <a:stretch>
            <a:fillRect/>
          </a:stretch>
        </p:blipFill>
        <p:spPr>
          <a:xfrm>
            <a:off x="4896692" y="1203618"/>
            <a:ext cx="3807441" cy="3205913"/>
          </a:xfrm>
          <a:prstGeom prst="rect">
            <a:avLst/>
          </a:prstGeom>
          <a:ln w="25400">
            <a:solidFill>
              <a:srgbClr val="336699"/>
            </a:solidFill>
          </a:ln>
        </p:spPr>
      </p:pic>
    </p:spTree>
    <p:extLst>
      <p:ext uri="{BB962C8B-B14F-4D97-AF65-F5344CB8AC3E}">
        <p14:creationId xmlns:p14="http://schemas.microsoft.com/office/powerpoint/2010/main" val="2378077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CDC- mental health</a:t>
            </a:r>
            <a:endParaRPr lang="en-US" dirty="0"/>
          </a:p>
        </p:txBody>
      </p:sp>
      <p:pic>
        <p:nvPicPr>
          <p:cNvPr id="4" name="Content Placeholder 3" descr="CDC webpage on mental health"/>
          <p:cNvPicPr>
            <a:picLocks noGrp="1" noChangeAspect="1"/>
          </p:cNvPicPr>
          <p:nvPr>
            <p:ph idx="4294967295"/>
          </p:nvPr>
        </p:nvPicPr>
        <p:blipFill>
          <a:blip r:embed="rId3"/>
          <a:stretch>
            <a:fillRect/>
          </a:stretch>
        </p:blipFill>
        <p:spPr>
          <a:xfrm>
            <a:off x="505097" y="1343959"/>
            <a:ext cx="3763963" cy="3611563"/>
          </a:xfrm>
          <a:prstGeom prst="rect">
            <a:avLst/>
          </a:prstGeom>
          <a:ln w="25400">
            <a:solidFill>
              <a:srgbClr val="336699"/>
            </a:solidFill>
          </a:ln>
        </p:spPr>
      </p:pic>
      <p:pic>
        <p:nvPicPr>
          <p:cNvPr id="5" name="Picture 4" descr="CDC's mental health myths quiz webpage"/>
          <p:cNvPicPr>
            <a:picLocks noChangeAspect="1"/>
          </p:cNvPicPr>
          <p:nvPr/>
        </p:nvPicPr>
        <p:blipFill>
          <a:blip r:embed="rId4"/>
          <a:stretch>
            <a:fillRect/>
          </a:stretch>
        </p:blipFill>
        <p:spPr>
          <a:xfrm>
            <a:off x="4584418" y="1152383"/>
            <a:ext cx="4119715" cy="3803139"/>
          </a:xfrm>
          <a:prstGeom prst="rect">
            <a:avLst/>
          </a:prstGeom>
          <a:ln w="25400">
            <a:solidFill>
              <a:srgbClr val="336699"/>
            </a:solidFill>
          </a:ln>
        </p:spPr>
      </p:pic>
    </p:spTree>
    <p:extLst>
      <p:ext uri="{BB962C8B-B14F-4D97-AF65-F5344CB8AC3E}">
        <p14:creationId xmlns:p14="http://schemas.microsoft.com/office/powerpoint/2010/main" val="36850787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MedlinePlus- Substance Abuse Problems</a:t>
            </a:r>
          </a:p>
        </p:txBody>
      </p:sp>
      <p:pic>
        <p:nvPicPr>
          <p:cNvPr id="3" name="Picture 2" descr="health topics page of MedlinePlus"/>
          <p:cNvPicPr>
            <a:picLocks noChangeAspect="1"/>
          </p:cNvPicPr>
          <p:nvPr/>
        </p:nvPicPr>
        <p:blipFill>
          <a:blip r:embed="rId3"/>
          <a:stretch>
            <a:fillRect/>
          </a:stretch>
        </p:blipFill>
        <p:spPr>
          <a:xfrm>
            <a:off x="477305" y="1206393"/>
            <a:ext cx="4094695" cy="3668165"/>
          </a:xfrm>
          <a:prstGeom prst="rect">
            <a:avLst/>
          </a:prstGeom>
          <a:ln w="25400">
            <a:solidFill>
              <a:srgbClr val="336699"/>
            </a:solidFill>
          </a:ln>
        </p:spPr>
      </p:pic>
      <p:sp>
        <p:nvSpPr>
          <p:cNvPr id="4" name="Oval 3" descr="green oval highlights Substance Abuse category "/>
          <p:cNvSpPr/>
          <p:nvPr/>
        </p:nvSpPr>
        <p:spPr>
          <a:xfrm>
            <a:off x="1851852" y="3580760"/>
            <a:ext cx="914400" cy="261257"/>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ethamphetamine health topic page"/>
          <p:cNvPicPr>
            <a:picLocks noChangeAspect="1"/>
          </p:cNvPicPr>
          <p:nvPr/>
        </p:nvPicPr>
        <p:blipFill>
          <a:blip r:embed="rId4"/>
          <a:stretch>
            <a:fillRect/>
          </a:stretch>
        </p:blipFill>
        <p:spPr>
          <a:xfrm>
            <a:off x="4986939" y="1169544"/>
            <a:ext cx="3683997" cy="3741861"/>
          </a:xfrm>
          <a:prstGeom prst="rect">
            <a:avLst/>
          </a:prstGeom>
          <a:ln w="25400">
            <a:solidFill>
              <a:srgbClr val="336699"/>
            </a:solidFill>
          </a:ln>
        </p:spPr>
      </p:pic>
    </p:spTree>
    <p:extLst>
      <p:ext uri="{BB962C8B-B14F-4D97-AF65-F5344CB8AC3E}">
        <p14:creationId xmlns:p14="http://schemas.microsoft.com/office/powerpoint/2010/main" val="8889334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Opioids</a:t>
            </a:r>
          </a:p>
        </p:txBody>
      </p:sp>
      <p:pic>
        <p:nvPicPr>
          <p:cNvPr id="3" name="Picture 2" descr="Drug Facts sheet on Prescription Opioids"/>
          <p:cNvPicPr>
            <a:picLocks noChangeAspect="1"/>
          </p:cNvPicPr>
          <p:nvPr/>
        </p:nvPicPr>
        <p:blipFill>
          <a:blip r:embed="rId3"/>
          <a:stretch>
            <a:fillRect/>
          </a:stretch>
        </p:blipFill>
        <p:spPr>
          <a:xfrm>
            <a:off x="458791" y="1288493"/>
            <a:ext cx="2931140" cy="3783426"/>
          </a:xfrm>
          <a:prstGeom prst="rect">
            <a:avLst/>
          </a:prstGeom>
          <a:ln w="25400">
            <a:solidFill>
              <a:srgbClr val="336699"/>
            </a:solidFill>
          </a:ln>
        </p:spPr>
      </p:pic>
      <p:pic>
        <p:nvPicPr>
          <p:cNvPr id="4" name="Picture 3" descr="CDC web page on opioid information for patients"/>
          <p:cNvPicPr>
            <a:picLocks noChangeAspect="1"/>
          </p:cNvPicPr>
          <p:nvPr/>
        </p:nvPicPr>
        <p:blipFill>
          <a:blip r:embed="rId4"/>
          <a:stretch>
            <a:fillRect/>
          </a:stretch>
        </p:blipFill>
        <p:spPr>
          <a:xfrm>
            <a:off x="2896928" y="630901"/>
            <a:ext cx="3656194" cy="3406908"/>
          </a:xfrm>
          <a:prstGeom prst="rect">
            <a:avLst/>
          </a:prstGeom>
          <a:ln w="25400">
            <a:solidFill>
              <a:srgbClr val="336699"/>
            </a:solidFill>
          </a:ln>
        </p:spPr>
      </p:pic>
      <p:pic>
        <p:nvPicPr>
          <p:cNvPr id="10" name="Picture 9" descr="Opioid Abuse and Addiction health topic page in MedlinePlus"/>
          <p:cNvPicPr>
            <a:picLocks noChangeAspect="1"/>
          </p:cNvPicPr>
          <p:nvPr/>
        </p:nvPicPr>
        <p:blipFill>
          <a:blip r:embed="rId5"/>
          <a:stretch>
            <a:fillRect/>
          </a:stretch>
        </p:blipFill>
        <p:spPr>
          <a:xfrm>
            <a:off x="4918703" y="1206393"/>
            <a:ext cx="3762120" cy="3668165"/>
          </a:xfrm>
          <a:prstGeom prst="rect">
            <a:avLst/>
          </a:prstGeom>
          <a:solidFill>
            <a:schemeClr val="bg1"/>
          </a:solidFill>
          <a:ln w="25400">
            <a:solidFill>
              <a:srgbClr val="336699"/>
            </a:solidFill>
          </a:ln>
        </p:spPr>
      </p:pic>
    </p:spTree>
    <p:extLst>
      <p:ext uri="{BB962C8B-B14F-4D97-AF65-F5344CB8AC3E}">
        <p14:creationId xmlns:p14="http://schemas.microsoft.com/office/powerpoint/2010/main" val="85686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orient="vert"/>
          </p:nvPr>
        </p:nvSpPr>
        <p:spPr/>
        <p:txBody>
          <a:bodyPr>
            <a:normAutofit/>
          </a:bodyPr>
          <a:lstStyle/>
          <a:p>
            <a:r>
              <a:rPr lang="en-US" sz="3200" cap="none" dirty="0"/>
              <a:t>Environmental Health &amp; Toxicology – Opioids</a:t>
            </a:r>
            <a:br>
              <a:rPr lang="en-US" sz="3200" cap="none" dirty="0"/>
            </a:br>
            <a:br>
              <a:rPr lang="en-US" sz="3200" cap="none" dirty="0"/>
            </a:br>
            <a:endParaRPr lang="en-US" sz="3200" cap="none" dirty="0"/>
          </a:p>
        </p:txBody>
      </p:sp>
      <p:pic>
        <p:nvPicPr>
          <p:cNvPr id="3" name="Picture 2" descr="NLM 's Environmental Health &amp; Toxicology list of resource links"/>
          <p:cNvPicPr>
            <a:picLocks noChangeAspect="1"/>
          </p:cNvPicPr>
          <p:nvPr/>
        </p:nvPicPr>
        <p:blipFill>
          <a:blip r:embed="rId3"/>
          <a:stretch>
            <a:fillRect/>
          </a:stretch>
        </p:blipFill>
        <p:spPr>
          <a:xfrm>
            <a:off x="3832340" y="382552"/>
            <a:ext cx="4667042" cy="4706719"/>
          </a:xfrm>
          <a:prstGeom prst="rect">
            <a:avLst/>
          </a:prstGeom>
        </p:spPr>
      </p:pic>
    </p:spTree>
    <p:extLst>
      <p:ext uri="{BB962C8B-B14F-4D97-AF65-F5344CB8AC3E}">
        <p14:creationId xmlns:p14="http://schemas.microsoft.com/office/powerpoint/2010/main" val="22580295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fontScale="90000"/>
          </a:bodyPr>
          <a:lstStyle/>
          <a:p>
            <a:r>
              <a:rPr lang="en-US" dirty="0"/>
              <a:t>National Institute on Alcohol Abuse and Alcoholism</a:t>
            </a:r>
          </a:p>
        </p:txBody>
      </p:sp>
      <p:pic>
        <p:nvPicPr>
          <p:cNvPr id="3" name="Picture 2" descr="National Institute on Alcohol Abuse and Addiction home web page"/>
          <p:cNvPicPr>
            <a:picLocks noChangeAspect="1"/>
          </p:cNvPicPr>
          <p:nvPr/>
        </p:nvPicPr>
        <p:blipFill>
          <a:blip r:embed="rId3"/>
          <a:stretch>
            <a:fillRect/>
          </a:stretch>
        </p:blipFill>
        <p:spPr>
          <a:xfrm>
            <a:off x="311700" y="1214856"/>
            <a:ext cx="3715059" cy="3629745"/>
          </a:xfrm>
          <a:prstGeom prst="rect">
            <a:avLst/>
          </a:prstGeom>
          <a:ln w="25400">
            <a:solidFill>
              <a:srgbClr val="336699"/>
            </a:solidFill>
          </a:ln>
        </p:spPr>
      </p:pic>
      <p:pic>
        <p:nvPicPr>
          <p:cNvPr id="4" name="Picture 3" descr="guide called &quot;Treatment for Alcohol Problems: Finding and Getting Help&quot;"/>
          <p:cNvPicPr>
            <a:picLocks noChangeAspect="1"/>
          </p:cNvPicPr>
          <p:nvPr/>
        </p:nvPicPr>
        <p:blipFill>
          <a:blip r:embed="rId4"/>
          <a:stretch>
            <a:fillRect/>
          </a:stretch>
        </p:blipFill>
        <p:spPr>
          <a:xfrm>
            <a:off x="3247457" y="1147472"/>
            <a:ext cx="5661890" cy="3611339"/>
          </a:xfrm>
          <a:prstGeom prst="rect">
            <a:avLst/>
          </a:prstGeom>
          <a:ln w="25400">
            <a:solidFill>
              <a:srgbClr val="336699"/>
            </a:solidFill>
          </a:ln>
        </p:spPr>
      </p:pic>
    </p:spTree>
    <p:extLst>
      <p:ext uri="{BB962C8B-B14F-4D97-AF65-F5344CB8AC3E}">
        <p14:creationId xmlns:p14="http://schemas.microsoft.com/office/powerpoint/2010/main" val="16724824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National Institute on Drug Abuse</a:t>
            </a:r>
          </a:p>
        </p:txBody>
      </p:sp>
      <p:pic>
        <p:nvPicPr>
          <p:cNvPr id="4" name="Picture 3" descr="National Institute on Drug Abuse home webpage"/>
          <p:cNvPicPr>
            <a:picLocks noChangeAspect="1"/>
          </p:cNvPicPr>
          <p:nvPr/>
        </p:nvPicPr>
        <p:blipFill>
          <a:blip r:embed="rId3"/>
          <a:stretch>
            <a:fillRect/>
          </a:stretch>
        </p:blipFill>
        <p:spPr>
          <a:xfrm>
            <a:off x="578092" y="1139720"/>
            <a:ext cx="3053851" cy="3810159"/>
          </a:xfrm>
          <a:prstGeom prst="rect">
            <a:avLst/>
          </a:prstGeom>
        </p:spPr>
      </p:pic>
      <p:pic>
        <p:nvPicPr>
          <p:cNvPr id="5" name="Picture 4" descr="NIDA for Teens home webpage"/>
          <p:cNvPicPr>
            <a:picLocks noChangeAspect="1"/>
          </p:cNvPicPr>
          <p:nvPr/>
        </p:nvPicPr>
        <p:blipFill>
          <a:blip r:embed="rId4"/>
          <a:stretch>
            <a:fillRect/>
          </a:stretch>
        </p:blipFill>
        <p:spPr>
          <a:xfrm>
            <a:off x="4251332" y="1139720"/>
            <a:ext cx="4272479" cy="3615174"/>
          </a:xfrm>
          <a:prstGeom prst="rect">
            <a:avLst/>
          </a:prstGeom>
        </p:spPr>
      </p:pic>
    </p:spTree>
    <p:extLst>
      <p:ext uri="{BB962C8B-B14F-4D97-AF65-F5344CB8AC3E}">
        <p14:creationId xmlns:p14="http://schemas.microsoft.com/office/powerpoint/2010/main" val="268682773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Consumer health apps</a:t>
            </a:r>
          </a:p>
        </p:txBody>
      </p:sp>
      <p:pic>
        <p:nvPicPr>
          <p:cNvPr id="3" name="Picture 2" descr="NLM's mobile apps webpage"/>
          <p:cNvPicPr>
            <a:picLocks noChangeAspect="1"/>
          </p:cNvPicPr>
          <p:nvPr/>
        </p:nvPicPr>
        <p:blipFill>
          <a:blip r:embed="rId3"/>
          <a:stretch>
            <a:fillRect/>
          </a:stretch>
        </p:blipFill>
        <p:spPr>
          <a:xfrm>
            <a:off x="482921" y="1510470"/>
            <a:ext cx="3552009" cy="3414418"/>
          </a:xfrm>
          <a:prstGeom prst="rect">
            <a:avLst/>
          </a:prstGeom>
        </p:spPr>
      </p:pic>
      <p:pic>
        <p:nvPicPr>
          <p:cNvPr id="4" name="Picture 3" descr="logo of Zombies Run app">
            <a:hlinkClick r:id="rId4"/>
          </p:cNvPr>
          <p:cNvPicPr>
            <a:picLocks noChangeAspect="1"/>
          </p:cNvPicPr>
          <p:nvPr/>
        </p:nvPicPr>
        <p:blipFill>
          <a:blip r:embed="rId5"/>
          <a:stretch>
            <a:fillRect/>
          </a:stretch>
        </p:blipFill>
        <p:spPr>
          <a:xfrm>
            <a:off x="5387409" y="482921"/>
            <a:ext cx="1410618" cy="1387238"/>
          </a:xfrm>
          <a:prstGeom prst="rect">
            <a:avLst/>
          </a:prstGeom>
        </p:spPr>
      </p:pic>
      <p:sp>
        <p:nvSpPr>
          <p:cNvPr id="5" name="TextBox 4"/>
          <p:cNvSpPr txBox="1"/>
          <p:nvPr/>
        </p:nvSpPr>
        <p:spPr>
          <a:xfrm>
            <a:off x="6674176" y="514048"/>
            <a:ext cx="1369286" cy="307777"/>
          </a:xfrm>
          <a:prstGeom prst="rect">
            <a:avLst/>
          </a:prstGeom>
          <a:solidFill>
            <a:schemeClr val="lt1"/>
          </a:solidFill>
          <a:ln w="25400">
            <a:solidFill>
              <a:srgbClr val="336699"/>
            </a:solidFill>
          </a:ln>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Zombies Run</a:t>
            </a:r>
          </a:p>
        </p:txBody>
      </p:sp>
      <p:pic>
        <p:nvPicPr>
          <p:cNvPr id="6" name="Picture 5" descr="logo of Monster Guard app">
            <a:hlinkClick r:id="rId6"/>
          </p:cNvPr>
          <p:cNvPicPr>
            <a:picLocks noChangeAspect="1"/>
          </p:cNvPicPr>
          <p:nvPr/>
        </p:nvPicPr>
        <p:blipFill>
          <a:blip r:embed="rId7"/>
          <a:stretch>
            <a:fillRect/>
          </a:stretch>
        </p:blipFill>
        <p:spPr>
          <a:xfrm>
            <a:off x="7032075" y="1347616"/>
            <a:ext cx="1800225" cy="1781175"/>
          </a:xfrm>
          <a:prstGeom prst="rect">
            <a:avLst/>
          </a:prstGeom>
        </p:spPr>
      </p:pic>
      <p:sp>
        <p:nvSpPr>
          <p:cNvPr id="7" name="TextBox 6"/>
          <p:cNvSpPr txBox="1"/>
          <p:nvPr/>
        </p:nvSpPr>
        <p:spPr>
          <a:xfrm>
            <a:off x="5985526" y="2172479"/>
            <a:ext cx="1518364" cy="307777"/>
          </a:xfrm>
          <a:prstGeom prst="rect">
            <a:avLst/>
          </a:prstGeom>
          <a:solidFill>
            <a:schemeClr val="lt1"/>
          </a:solidFill>
          <a:ln w="25400">
            <a:solidFill>
              <a:srgbClr val="336699"/>
            </a:solidFill>
          </a:ln>
        </p:spPr>
        <p:txBody>
          <a:bodyPr wrap="non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Monster Guard</a:t>
            </a:r>
          </a:p>
        </p:txBody>
      </p:sp>
      <p:pic>
        <p:nvPicPr>
          <p:cNvPr id="12" name="Picture 11" descr="CDC Milestone Tracker app image"/>
          <p:cNvPicPr>
            <a:picLocks noChangeAspect="1"/>
          </p:cNvPicPr>
          <p:nvPr/>
        </p:nvPicPr>
        <p:blipFill>
          <a:blip r:embed="rId8"/>
          <a:stretch>
            <a:fillRect/>
          </a:stretch>
        </p:blipFill>
        <p:spPr>
          <a:xfrm>
            <a:off x="6959710" y="3710075"/>
            <a:ext cx="1105831" cy="1060924"/>
          </a:xfrm>
          <a:prstGeom prst="rect">
            <a:avLst/>
          </a:prstGeom>
        </p:spPr>
      </p:pic>
      <p:sp>
        <p:nvSpPr>
          <p:cNvPr id="13" name="TextBox 12"/>
          <p:cNvSpPr txBox="1"/>
          <p:nvPr/>
        </p:nvSpPr>
        <p:spPr>
          <a:xfrm>
            <a:off x="7358819" y="4617111"/>
            <a:ext cx="1606530" cy="307777"/>
          </a:xfrm>
          <a:prstGeom prst="rect">
            <a:avLst/>
          </a:prstGeom>
          <a:solidFill>
            <a:schemeClr val="bg1"/>
          </a:solidFill>
          <a:ln w="25400">
            <a:solidFill>
              <a:srgbClr val="336699"/>
            </a:solidFill>
          </a:ln>
        </p:spPr>
        <p:txBody>
          <a:bodyPr wrap="none" rtlCol="0">
            <a:spAutoFit/>
          </a:bodyPr>
          <a:lstStyle/>
          <a:p>
            <a:r>
              <a:rPr lang="en-US" dirty="0"/>
              <a:t>Milestone Tracker</a:t>
            </a:r>
          </a:p>
        </p:txBody>
      </p:sp>
      <p:pic>
        <p:nvPicPr>
          <p:cNvPr id="14" name="Picture 13" descr="logo of First Aid app">
            <a:hlinkClick r:id="rId9"/>
          </p:cNvPr>
          <p:cNvPicPr>
            <a:picLocks noChangeAspect="1"/>
          </p:cNvPicPr>
          <p:nvPr/>
        </p:nvPicPr>
        <p:blipFill>
          <a:blip r:embed="rId10"/>
          <a:stretch>
            <a:fillRect/>
          </a:stretch>
        </p:blipFill>
        <p:spPr>
          <a:xfrm>
            <a:off x="4268978" y="2575928"/>
            <a:ext cx="1278739" cy="1576627"/>
          </a:xfrm>
          <a:prstGeom prst="rect">
            <a:avLst/>
          </a:prstGeom>
        </p:spPr>
      </p:pic>
      <p:pic>
        <p:nvPicPr>
          <p:cNvPr id="15" name="Picture 14" descr="logo of pets first aid app">
            <a:hlinkClick r:id="rId9"/>
          </p:cNvPr>
          <p:cNvPicPr>
            <a:picLocks noChangeAspect="1"/>
          </p:cNvPicPr>
          <p:nvPr/>
        </p:nvPicPr>
        <p:blipFill>
          <a:blip r:embed="rId11"/>
          <a:stretch>
            <a:fillRect/>
          </a:stretch>
        </p:blipFill>
        <p:spPr>
          <a:xfrm>
            <a:off x="5256730" y="3382060"/>
            <a:ext cx="1033165" cy="1275897"/>
          </a:xfrm>
          <a:prstGeom prst="rect">
            <a:avLst/>
          </a:prstGeom>
        </p:spPr>
      </p:pic>
      <p:sp>
        <p:nvSpPr>
          <p:cNvPr id="16" name="TextBox 15"/>
          <p:cNvSpPr txBox="1"/>
          <p:nvPr/>
        </p:nvSpPr>
        <p:spPr>
          <a:xfrm>
            <a:off x="5181460" y="2858840"/>
            <a:ext cx="1563248" cy="523220"/>
          </a:xfrm>
          <a:prstGeom prst="rect">
            <a:avLst/>
          </a:prstGeom>
          <a:solidFill>
            <a:schemeClr val="lt1"/>
          </a:solidFill>
          <a:ln w="25400">
            <a:solidFill>
              <a:srgbClr val="336699"/>
            </a:solidFill>
          </a:ln>
        </p:spPr>
        <p:txBody>
          <a:bodyPr wrap="none" rtlCol="0">
            <a:spAutoFit/>
          </a:bodyPr>
          <a:lstStyle/>
          <a:p>
            <a:pPr marL="285750" indent="-285750">
              <a:buClr>
                <a:schemeClr val="accent4"/>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First Aid</a:t>
            </a:r>
          </a:p>
          <a:p>
            <a:pPr marL="285750" indent="-285750">
              <a:buClr>
                <a:schemeClr val="accent4"/>
              </a:buClr>
              <a:buFont typeface="Wingdings" panose="05000000000000000000" pitchFamily="2" charset="2"/>
              <a:buChar char="§"/>
            </a:pPr>
            <a:r>
              <a:rPr lang="en-US" dirty="0">
                <a:latin typeface="Verdana" panose="020B0604030504040204" pitchFamily="34" charset="0"/>
                <a:ea typeface="Verdana" panose="020B0604030504040204" pitchFamily="34" charset="0"/>
                <a:cs typeface="Verdana" panose="020B0604030504040204" pitchFamily="34" charset="0"/>
              </a:rPr>
              <a:t>Pet First Aid</a:t>
            </a:r>
          </a:p>
        </p:txBody>
      </p:sp>
    </p:spTree>
    <p:extLst>
      <p:ext uri="{BB962C8B-B14F-4D97-AF65-F5344CB8AC3E}">
        <p14:creationId xmlns:p14="http://schemas.microsoft.com/office/powerpoint/2010/main" val="4020536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App reviews</a:t>
            </a:r>
            <a:endParaRPr lang="en-US" dirty="0"/>
          </a:p>
        </p:txBody>
      </p:sp>
      <p:pic>
        <p:nvPicPr>
          <p:cNvPr id="3" name="Picture 2" descr="iMedicalApps webpage for patient apps"/>
          <p:cNvPicPr>
            <a:picLocks noChangeAspect="1"/>
          </p:cNvPicPr>
          <p:nvPr/>
        </p:nvPicPr>
        <p:blipFill>
          <a:blip r:embed="rId3"/>
          <a:stretch>
            <a:fillRect/>
          </a:stretch>
        </p:blipFill>
        <p:spPr>
          <a:xfrm>
            <a:off x="219491" y="1364021"/>
            <a:ext cx="4785103" cy="3230176"/>
          </a:xfrm>
          <a:prstGeom prst="rect">
            <a:avLst/>
          </a:prstGeom>
        </p:spPr>
      </p:pic>
      <p:pic>
        <p:nvPicPr>
          <p:cNvPr id="5" name="Picture 4" descr="UK's National Health Service webpage on digital tools"/>
          <p:cNvPicPr>
            <a:picLocks noChangeAspect="1"/>
          </p:cNvPicPr>
          <p:nvPr/>
        </p:nvPicPr>
        <p:blipFill>
          <a:blip r:embed="rId4"/>
          <a:stretch>
            <a:fillRect/>
          </a:stretch>
        </p:blipFill>
        <p:spPr>
          <a:xfrm>
            <a:off x="5201516" y="802647"/>
            <a:ext cx="3695277" cy="3383856"/>
          </a:xfrm>
          <a:prstGeom prst="rect">
            <a:avLst/>
          </a:prstGeom>
          <a:ln w="25400">
            <a:solidFill>
              <a:srgbClr val="336699"/>
            </a:solidFill>
          </a:ln>
        </p:spPr>
      </p:pic>
    </p:spTree>
    <p:extLst>
      <p:ext uri="{BB962C8B-B14F-4D97-AF65-F5344CB8AC3E}">
        <p14:creationId xmlns:p14="http://schemas.microsoft.com/office/powerpoint/2010/main" val="35046429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cap="none" dirty="0"/>
              <a:t>There’s An App For That!</a:t>
            </a:r>
          </a:p>
        </p:txBody>
      </p:sp>
      <p:pic>
        <p:nvPicPr>
          <p:cNvPr id="5" name="Picture 4" descr="speaker photo for webinar on consumer health apps"/>
          <p:cNvPicPr>
            <a:picLocks noChangeAspect="1"/>
          </p:cNvPicPr>
          <p:nvPr/>
        </p:nvPicPr>
        <p:blipFill>
          <a:blip r:embed="rId3"/>
          <a:stretch>
            <a:fillRect/>
          </a:stretch>
        </p:blipFill>
        <p:spPr>
          <a:xfrm>
            <a:off x="1793592" y="1450507"/>
            <a:ext cx="5548869" cy="3589493"/>
          </a:xfrm>
          <a:prstGeom prst="rect">
            <a:avLst/>
          </a:prstGeom>
        </p:spPr>
      </p:pic>
    </p:spTree>
    <p:extLst>
      <p:ext uri="{BB962C8B-B14F-4D97-AF65-F5344CB8AC3E}">
        <p14:creationId xmlns:p14="http://schemas.microsoft.com/office/powerpoint/2010/main" val="1303906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MedlinePlus- health topic page</a:t>
            </a:r>
          </a:p>
        </p:txBody>
      </p:sp>
      <p:pic>
        <p:nvPicPr>
          <p:cNvPr id="3" name="Content Placeholder 4" descr="Learning disorders health topic page in MedlinePlus"/>
          <p:cNvPicPr>
            <a:picLocks noChangeAspect="1"/>
          </p:cNvPicPr>
          <p:nvPr/>
        </p:nvPicPr>
        <p:blipFill>
          <a:blip r:embed="rId3"/>
          <a:stretch>
            <a:fillRect/>
          </a:stretch>
        </p:blipFill>
        <p:spPr>
          <a:xfrm>
            <a:off x="439866" y="1240659"/>
            <a:ext cx="3723919" cy="3770420"/>
          </a:xfrm>
          <a:prstGeom prst="rect">
            <a:avLst/>
          </a:prstGeom>
          <a:ln w="25400">
            <a:solidFill>
              <a:srgbClr val="336699"/>
            </a:solidFill>
          </a:ln>
        </p:spPr>
      </p:pic>
      <p:pic>
        <p:nvPicPr>
          <p:cNvPr id="5" name="Content Placeholder 5" descr="further down learning disorders health topic page"/>
          <p:cNvPicPr>
            <a:picLocks noChangeAspect="1"/>
          </p:cNvPicPr>
          <p:nvPr/>
        </p:nvPicPr>
        <p:blipFill>
          <a:blip r:embed="rId4"/>
          <a:stretch>
            <a:fillRect/>
          </a:stretch>
        </p:blipFill>
        <p:spPr>
          <a:xfrm>
            <a:off x="2626886" y="1327325"/>
            <a:ext cx="3627378" cy="3597088"/>
          </a:xfrm>
          <a:prstGeom prst="rect">
            <a:avLst/>
          </a:prstGeom>
          <a:ln w="25400">
            <a:solidFill>
              <a:srgbClr val="336699"/>
            </a:solidFill>
          </a:ln>
        </p:spPr>
      </p:pic>
      <p:pic>
        <p:nvPicPr>
          <p:cNvPr id="6" name="Content Placeholder 4" descr="end of the health topic page on learning disorders"/>
          <p:cNvPicPr>
            <a:picLocks noChangeAspect="1"/>
          </p:cNvPicPr>
          <p:nvPr/>
        </p:nvPicPr>
        <p:blipFill>
          <a:blip r:embed="rId5"/>
          <a:stretch>
            <a:fillRect/>
          </a:stretch>
        </p:blipFill>
        <p:spPr>
          <a:xfrm>
            <a:off x="5056257" y="1438522"/>
            <a:ext cx="3579991" cy="3572557"/>
          </a:xfrm>
          <a:prstGeom prst="rect">
            <a:avLst/>
          </a:prstGeom>
          <a:ln w="25400">
            <a:solidFill>
              <a:srgbClr val="336699"/>
            </a:solidFill>
          </a:ln>
        </p:spPr>
      </p:pic>
    </p:spTree>
    <p:extLst>
      <p:ext uri="{BB962C8B-B14F-4D97-AF65-F5344CB8AC3E}">
        <p14:creationId xmlns:p14="http://schemas.microsoft.com/office/powerpoint/2010/main" val="3655274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Verdana" panose="020B0604030504040204" pitchFamily="34" charset="0"/>
                <a:ea typeface="Verdana" panose="020B0604030504040204" pitchFamily="34" charset="0"/>
                <a:cs typeface="Verdana" panose="020B0604030504040204" pitchFamily="34" charset="0"/>
              </a:rPr>
              <a:t>Evaluating health apps</a:t>
            </a:r>
          </a:p>
        </p:txBody>
      </p:sp>
      <p:sp>
        <p:nvSpPr>
          <p:cNvPr id="4" name="Content Placeholder 3"/>
          <p:cNvSpPr>
            <a:spLocks noGrp="1"/>
          </p:cNvSpPr>
          <p:nvPr>
            <p:ph idx="1"/>
          </p:nvPr>
        </p:nvSpPr>
        <p:spPr/>
        <p:txBody>
          <a:bodyPr>
            <a:normAutofit fontScale="77500" lnSpcReduction="20000"/>
          </a:bodyPr>
          <a:lstStyle/>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S</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eeking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What are you looking for in an app?</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U</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sability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Is it easy to use?</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S</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ecurity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Is there a privacy policy?</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	</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P</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rice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What is the cost? </a:t>
            </a:r>
            <a:r>
              <a:rPr lang="en-US" sz="2800" dirty="0">
                <a:latin typeface="Verdana" panose="020B0604030504040204" pitchFamily="34" charset="0"/>
                <a:ea typeface="Verdana" panose="020B0604030504040204" pitchFamily="34" charset="0"/>
                <a:cs typeface="Verdana" panose="020B0604030504040204" pitchFamily="34" charset="0"/>
              </a:rPr>
              <a:t>	</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E</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valuation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What are the reviews?</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C</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reator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Who developed the app?</a:t>
            </a:r>
          </a:p>
          <a:p>
            <a:pPr marL="114300" indent="0">
              <a:buNone/>
            </a:pPr>
            <a:r>
              <a:rPr lang="en-US" sz="2800" b="1" dirty="0">
                <a:solidFill>
                  <a:srgbClr val="00B050"/>
                </a:solidFill>
                <a:latin typeface="Verdana" panose="020B0604030504040204" pitchFamily="34" charset="0"/>
                <a:ea typeface="Verdana" panose="020B0604030504040204" pitchFamily="34" charset="0"/>
                <a:cs typeface="Verdana" panose="020B0604030504040204" pitchFamily="34" charset="0"/>
              </a:rPr>
              <a:t>T</a:t>
            </a:r>
            <a:r>
              <a:rPr lang="en-US" sz="2800" dirty="0">
                <a:solidFill>
                  <a:srgbClr val="0070C0"/>
                </a:solidFill>
                <a:latin typeface="Verdana" panose="020B0604030504040204" pitchFamily="34" charset="0"/>
                <a:ea typeface="Verdana" panose="020B0604030504040204" pitchFamily="34" charset="0"/>
                <a:cs typeface="Verdana" panose="020B0604030504040204" pitchFamily="34" charset="0"/>
              </a:rPr>
              <a:t>imeliness		</a:t>
            </a:r>
            <a:r>
              <a:rPr lang="en-US" sz="2800" dirty="0">
                <a:solidFill>
                  <a:schemeClr val="tx1"/>
                </a:solidFill>
                <a:latin typeface="Verdana" panose="020B0604030504040204" pitchFamily="34" charset="0"/>
                <a:ea typeface="Verdana" panose="020B0604030504040204" pitchFamily="34" charset="0"/>
                <a:cs typeface="Verdana" panose="020B0604030504040204" pitchFamily="34" charset="0"/>
              </a:rPr>
              <a:t>When was the app last updated?</a:t>
            </a:r>
          </a:p>
        </p:txBody>
      </p:sp>
    </p:spTree>
    <p:extLst>
      <p:ext uri="{BB962C8B-B14F-4D97-AF65-F5344CB8AC3E}">
        <p14:creationId xmlns:p14="http://schemas.microsoft.com/office/powerpoint/2010/main" val="9932575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Learn more…</a:t>
            </a:r>
          </a:p>
        </p:txBody>
      </p:sp>
      <p:pic>
        <p:nvPicPr>
          <p:cNvPr id="6" name="Content Placeholder 5" descr="NNLM Training Schedule webpage"/>
          <p:cNvPicPr>
            <a:picLocks noGrp="1" noChangeAspect="1"/>
          </p:cNvPicPr>
          <p:nvPr>
            <p:ph sz="half" idx="1"/>
          </p:nvPr>
        </p:nvPicPr>
        <p:blipFill>
          <a:blip r:embed="rId3"/>
          <a:stretch>
            <a:fillRect/>
          </a:stretch>
        </p:blipFill>
        <p:spPr>
          <a:xfrm>
            <a:off x="435895" y="1513238"/>
            <a:ext cx="3865649" cy="3493952"/>
          </a:xfrm>
          <a:prstGeom prst="rect">
            <a:avLst/>
          </a:prstGeom>
          <a:ln w="19050">
            <a:solidFill>
              <a:srgbClr val="336699"/>
            </a:solidFill>
          </a:ln>
        </p:spPr>
      </p:pic>
      <p:sp>
        <p:nvSpPr>
          <p:cNvPr id="5" name="Content Placeholder 4"/>
          <p:cNvSpPr>
            <a:spLocks noGrp="1"/>
          </p:cNvSpPr>
          <p:nvPr>
            <p:ph sz="half" idx="2"/>
          </p:nvPr>
        </p:nvSpPr>
        <p:spPr>
          <a:xfrm>
            <a:off x="4641313" y="1527842"/>
            <a:ext cx="4066794" cy="3384000"/>
          </a:xfrm>
        </p:spPr>
        <p:txBody>
          <a:bodyPr/>
          <a:lstStyle/>
          <a:p>
            <a:r>
              <a:rPr lang="en-US" sz="1600" dirty="0"/>
              <a:t>Webinars and Online (synchronous and asynchronous)</a:t>
            </a:r>
          </a:p>
          <a:p>
            <a:pPr lvl="1">
              <a:buFont typeface="Arial" panose="020B0604020202020204" pitchFamily="34" charset="0"/>
              <a:buChar char="•"/>
            </a:pPr>
            <a:r>
              <a:rPr lang="en-US" sz="1400" dirty="0"/>
              <a:t>NNLM Resource Picks (NLM resources)</a:t>
            </a:r>
          </a:p>
          <a:p>
            <a:pPr lvl="1">
              <a:buFont typeface="Arial" panose="020B0604020202020204" pitchFamily="34" charset="0"/>
              <a:buChar char="•"/>
            </a:pPr>
            <a:r>
              <a:rPr lang="en-US" sz="1400" dirty="0"/>
              <a:t>Substance Use Disorder Webinar Series</a:t>
            </a:r>
          </a:p>
          <a:p>
            <a:pPr lvl="1">
              <a:buFont typeface="Arial" panose="020B0604020202020204" pitchFamily="34" charset="0"/>
              <a:buChar char="•"/>
            </a:pPr>
            <a:r>
              <a:rPr lang="en-US" sz="1400" dirty="0"/>
              <a:t>Will Duct Tape Cure My Warts (complementary/alternative medicine)</a:t>
            </a:r>
          </a:p>
          <a:p>
            <a:r>
              <a:rPr lang="en-US" sz="1600" dirty="0"/>
              <a:t>On Demand Classes:</a:t>
            </a:r>
          </a:p>
          <a:p>
            <a:pPr lvl="1">
              <a:buFont typeface="Arial" panose="020B0604020202020204" pitchFamily="34" charset="0"/>
              <a:buChar char="•"/>
            </a:pPr>
            <a:r>
              <a:rPr lang="en-US" sz="1400" dirty="0" err="1"/>
              <a:t>EvalBasics</a:t>
            </a:r>
            <a:r>
              <a:rPr lang="en-US" sz="1400" dirty="0"/>
              <a:t> (evaluation)</a:t>
            </a:r>
          </a:p>
          <a:p>
            <a:pPr lvl="1">
              <a:buFont typeface="Arial" panose="020B0604020202020204" pitchFamily="34" charset="0"/>
              <a:buChar char="•"/>
            </a:pPr>
            <a:r>
              <a:rPr lang="en-US" sz="1400" dirty="0"/>
              <a:t>Grants and Proposal Writing</a:t>
            </a:r>
          </a:p>
          <a:p>
            <a:pPr lvl="1">
              <a:buFont typeface="Arial" panose="020B0604020202020204" pitchFamily="34" charset="0"/>
              <a:buChar char="•"/>
            </a:pPr>
            <a:r>
              <a:rPr lang="en-US" sz="1400" dirty="0"/>
              <a:t>Serving Diverse Communities (cultural competency)</a:t>
            </a:r>
          </a:p>
          <a:p>
            <a:pPr marL="0" indent="0">
              <a:buNone/>
            </a:pPr>
            <a:endParaRPr lang="en-US" dirty="0"/>
          </a:p>
        </p:txBody>
      </p:sp>
    </p:spTree>
    <p:extLst>
      <p:ext uri="{BB962C8B-B14F-4D97-AF65-F5344CB8AC3E}">
        <p14:creationId xmlns:p14="http://schemas.microsoft.com/office/powerpoint/2010/main" val="4707852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Keeping updated</a:t>
            </a:r>
          </a:p>
        </p:txBody>
      </p:sp>
      <p:pic>
        <p:nvPicPr>
          <p:cNvPr id="6" name="Picture 5" descr="Healthy Community Tools for Public LIbraries website"/>
          <p:cNvPicPr>
            <a:picLocks noChangeAspect="1"/>
          </p:cNvPicPr>
          <p:nvPr/>
        </p:nvPicPr>
        <p:blipFill>
          <a:blip r:embed="rId3"/>
          <a:stretch>
            <a:fillRect/>
          </a:stretch>
        </p:blipFill>
        <p:spPr>
          <a:xfrm>
            <a:off x="212500" y="1569439"/>
            <a:ext cx="3937566" cy="3297761"/>
          </a:xfrm>
          <a:prstGeom prst="rect">
            <a:avLst/>
          </a:prstGeom>
          <a:ln w="19050">
            <a:solidFill>
              <a:srgbClr val="336699"/>
            </a:solidFill>
          </a:ln>
        </p:spPr>
      </p:pic>
      <p:pic>
        <p:nvPicPr>
          <p:cNvPr id="7" name="Picture 6" descr="PLA Health Interest Group"/>
          <p:cNvPicPr>
            <a:picLocks noChangeAspect="1"/>
          </p:cNvPicPr>
          <p:nvPr/>
        </p:nvPicPr>
        <p:blipFill>
          <a:blip r:embed="rId4"/>
          <a:stretch>
            <a:fillRect/>
          </a:stretch>
        </p:blipFill>
        <p:spPr>
          <a:xfrm>
            <a:off x="4736783" y="1490078"/>
            <a:ext cx="3441900" cy="938700"/>
          </a:xfrm>
          <a:prstGeom prst="rect">
            <a:avLst/>
          </a:prstGeom>
        </p:spPr>
      </p:pic>
      <p:pic>
        <p:nvPicPr>
          <p:cNvPr id="4" name="Picture 3" descr="MedlinePlus weekly newsletter"/>
          <p:cNvPicPr>
            <a:picLocks noChangeAspect="1"/>
          </p:cNvPicPr>
          <p:nvPr/>
        </p:nvPicPr>
        <p:blipFill>
          <a:blip r:embed="rId5"/>
          <a:stretch>
            <a:fillRect/>
          </a:stretch>
        </p:blipFill>
        <p:spPr>
          <a:xfrm>
            <a:off x="4356890" y="2832565"/>
            <a:ext cx="4201686" cy="874799"/>
          </a:xfrm>
          <a:prstGeom prst="rect">
            <a:avLst/>
          </a:prstGeom>
          <a:ln w="19050">
            <a:solidFill>
              <a:srgbClr val="336699"/>
            </a:solidFill>
          </a:ln>
        </p:spPr>
      </p:pic>
      <p:pic>
        <p:nvPicPr>
          <p:cNvPr id="3" name="Picture 2" descr="Bringing Health Information to the Community (BHIC)"/>
          <p:cNvPicPr>
            <a:picLocks noChangeAspect="1"/>
          </p:cNvPicPr>
          <p:nvPr/>
        </p:nvPicPr>
        <p:blipFill>
          <a:blip r:embed="rId6"/>
          <a:stretch>
            <a:fillRect/>
          </a:stretch>
        </p:blipFill>
        <p:spPr>
          <a:xfrm>
            <a:off x="4211333" y="3882141"/>
            <a:ext cx="4492800" cy="728562"/>
          </a:xfrm>
          <a:prstGeom prst="rect">
            <a:avLst/>
          </a:prstGeom>
        </p:spPr>
      </p:pic>
    </p:spTree>
    <p:extLst>
      <p:ext uri="{BB962C8B-B14F-4D97-AF65-F5344CB8AC3E}">
        <p14:creationId xmlns:p14="http://schemas.microsoft.com/office/powerpoint/2010/main" val="6822606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p>
            <a:r>
              <a:rPr lang="en-US" sz="2800" cap="none" dirty="0">
                <a:latin typeface="Verdana" panose="020B0604030504040204" pitchFamily="34" charset="0"/>
                <a:ea typeface="Verdana" panose="020B0604030504040204" pitchFamily="34" charset="0"/>
                <a:cs typeface="Verdana" panose="020B0604030504040204" pitchFamily="34" charset="0"/>
              </a:rPr>
              <a:t>MedlinePlus- videos &amp; tools</a:t>
            </a:r>
          </a:p>
        </p:txBody>
      </p:sp>
      <p:pic>
        <p:nvPicPr>
          <p:cNvPr id="8" name="Content Placeholder 4" descr="MedlinePlus videos and tools page"/>
          <p:cNvPicPr>
            <a:picLocks noChangeAspect="1"/>
          </p:cNvPicPr>
          <p:nvPr/>
        </p:nvPicPr>
        <p:blipFill>
          <a:blip r:embed="rId3"/>
          <a:stretch>
            <a:fillRect/>
          </a:stretch>
        </p:blipFill>
        <p:spPr>
          <a:xfrm>
            <a:off x="2389925" y="1288493"/>
            <a:ext cx="4161118" cy="3745006"/>
          </a:xfrm>
          <a:prstGeom prst="rect">
            <a:avLst/>
          </a:prstGeom>
          <a:ln w="25400">
            <a:solidFill>
              <a:srgbClr val="336699"/>
            </a:solidFill>
          </a:ln>
        </p:spPr>
      </p:pic>
    </p:spTree>
    <p:extLst>
      <p:ext uri="{BB962C8B-B14F-4D97-AF65-F5344CB8AC3E}">
        <p14:creationId xmlns:p14="http://schemas.microsoft.com/office/powerpoint/2010/main" val="25683161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chorCtr="0">
            <a:normAutofit fontScale="90000"/>
          </a:bodyPr>
          <a:lstStyle/>
          <a:p>
            <a:r>
              <a:rPr lang="en-US" dirty="0"/>
              <a:t>MedlinePlus- videos &amp; tools examples </a:t>
            </a:r>
            <a:br>
              <a:rPr lang="en-US" dirty="0"/>
            </a:br>
            <a:endParaRPr lang="en-US" dirty="0"/>
          </a:p>
        </p:txBody>
      </p:sp>
      <p:pic>
        <p:nvPicPr>
          <p:cNvPr id="5" name="Content Placeholder 4" descr="example of health video on MedlinePlus"/>
          <p:cNvPicPr>
            <a:picLocks noChangeAspect="1"/>
          </p:cNvPicPr>
          <p:nvPr/>
        </p:nvPicPr>
        <p:blipFill>
          <a:blip r:embed="rId3"/>
          <a:stretch>
            <a:fillRect/>
          </a:stretch>
        </p:blipFill>
        <p:spPr>
          <a:xfrm>
            <a:off x="431921" y="1104625"/>
            <a:ext cx="3796444" cy="3820222"/>
          </a:xfrm>
          <a:prstGeom prst="rect">
            <a:avLst/>
          </a:prstGeom>
          <a:ln w="25400">
            <a:solidFill>
              <a:srgbClr val="336699"/>
            </a:solidFill>
          </a:ln>
        </p:spPr>
      </p:pic>
      <p:pic>
        <p:nvPicPr>
          <p:cNvPr id="6" name="Content Placeholder 5" descr="example of link to health quiz from MedlinePlus to CDC"/>
          <p:cNvPicPr>
            <a:picLocks noChangeAspect="1"/>
          </p:cNvPicPr>
          <p:nvPr/>
        </p:nvPicPr>
        <p:blipFill>
          <a:blip r:embed="rId4"/>
          <a:stretch>
            <a:fillRect/>
          </a:stretch>
        </p:blipFill>
        <p:spPr>
          <a:xfrm>
            <a:off x="1971232" y="1193922"/>
            <a:ext cx="4552977" cy="3641628"/>
          </a:xfrm>
          <a:prstGeom prst="rect">
            <a:avLst/>
          </a:prstGeom>
          <a:ln w="25400">
            <a:solidFill>
              <a:srgbClr val="336699"/>
            </a:solidFill>
          </a:ln>
        </p:spPr>
      </p:pic>
      <p:pic>
        <p:nvPicPr>
          <p:cNvPr id="3" name="Picture 2" descr="To Tell the Tooth game"/>
          <p:cNvPicPr>
            <a:picLocks noChangeAspect="1"/>
          </p:cNvPicPr>
          <p:nvPr/>
        </p:nvPicPr>
        <p:blipFill>
          <a:blip r:embed="rId5"/>
          <a:stretch>
            <a:fillRect/>
          </a:stretch>
        </p:blipFill>
        <p:spPr>
          <a:xfrm>
            <a:off x="4319752" y="1366435"/>
            <a:ext cx="4014792" cy="3618677"/>
          </a:xfrm>
          <a:prstGeom prst="rect">
            <a:avLst/>
          </a:prstGeom>
          <a:ln w="19050">
            <a:solidFill>
              <a:srgbClr val="336699"/>
            </a:solidFill>
          </a:ln>
        </p:spPr>
      </p:pic>
      <p:pic>
        <p:nvPicPr>
          <p:cNvPr id="10" name="Content Placeholder 4" descr="Evaluating Internet Health Information tutorial page from MedlinePlus"/>
          <p:cNvPicPr>
            <a:picLocks noChangeAspect="1"/>
          </p:cNvPicPr>
          <p:nvPr/>
        </p:nvPicPr>
        <p:blipFill>
          <a:blip r:embed="rId6"/>
          <a:stretch>
            <a:fillRect/>
          </a:stretch>
        </p:blipFill>
        <p:spPr>
          <a:xfrm>
            <a:off x="5247118" y="1818506"/>
            <a:ext cx="3638645" cy="3017044"/>
          </a:xfrm>
          <a:prstGeom prst="rect">
            <a:avLst/>
          </a:prstGeom>
          <a:ln w="25400">
            <a:solidFill>
              <a:srgbClr val="336699"/>
            </a:solidFill>
          </a:ln>
        </p:spPr>
      </p:pic>
    </p:spTree>
    <p:extLst>
      <p:ext uri="{BB962C8B-B14F-4D97-AF65-F5344CB8AC3E}">
        <p14:creationId xmlns:p14="http://schemas.microsoft.com/office/powerpoint/2010/main" val="190990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vidend">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{E02FBFC6-1B7D-AF43-8589-A244BFB9CDCB}tf10001123</Template>
  <TotalTime>7971</TotalTime>
  <Words>5903</Words>
  <Application>Microsoft Macintosh PowerPoint</Application>
  <PresentationFormat>On-screen Show (16:9)</PresentationFormat>
  <Paragraphs>346</Paragraphs>
  <Slides>72</Slides>
  <Notes>72</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Arial</vt:lpstr>
      <vt:lpstr>Calibri</vt:lpstr>
      <vt:lpstr>Calibri Light</vt:lpstr>
      <vt:lpstr>Courier New</vt:lpstr>
      <vt:lpstr>Franklin Gothic Book</vt:lpstr>
      <vt:lpstr>Gill Sans MT</vt:lpstr>
      <vt:lpstr>Roboto</vt:lpstr>
      <vt:lpstr>Verdana</vt:lpstr>
      <vt:lpstr>Wingdings</vt:lpstr>
      <vt:lpstr>Wingdings 2</vt:lpstr>
      <vt:lpstr>Custom Design</vt:lpstr>
      <vt:lpstr>Dividend</vt:lpstr>
      <vt:lpstr>Health Information Resources</vt:lpstr>
      <vt:lpstr>Dr. Google </vt:lpstr>
      <vt:lpstr>Google results</vt:lpstr>
      <vt:lpstr>MedlinePlus results</vt:lpstr>
      <vt:lpstr>MedlinePlus</vt:lpstr>
      <vt:lpstr>MedlinePlus- health topic search</vt:lpstr>
      <vt:lpstr>MedlinePlus- health topic page</vt:lpstr>
      <vt:lpstr>MedlinePlus- videos &amp; tools</vt:lpstr>
      <vt:lpstr>MedlinePlus- videos &amp; tools examples  </vt:lpstr>
      <vt:lpstr>MedlinePlus- responsive design </vt:lpstr>
      <vt:lpstr>National Institutes of Health (NIH)</vt:lpstr>
      <vt:lpstr>NIH- 27 institutes and centers</vt:lpstr>
      <vt:lpstr>Multi-lingual and Multi-cultural</vt:lpstr>
      <vt:lpstr>MedlinePlus- English/Spanish</vt:lpstr>
      <vt:lpstr>MedlinePlus- multiple languages</vt:lpstr>
      <vt:lpstr>HealthReach</vt:lpstr>
      <vt:lpstr>HealthReach- patient materials</vt:lpstr>
      <vt:lpstr>NLM and NNLM resources</vt:lpstr>
      <vt:lpstr>NIH- Spanish and other languages</vt:lpstr>
      <vt:lpstr>Multiple – language resources</vt:lpstr>
      <vt:lpstr>Drug Information</vt:lpstr>
      <vt:lpstr>MedlinePlus- Drugs &amp; Supplements</vt:lpstr>
      <vt:lpstr>MedlinePlus- drug information</vt:lpstr>
      <vt:lpstr>MedlinePlus- herbs and supplements</vt:lpstr>
      <vt:lpstr>Drug Information Portal</vt:lpstr>
      <vt:lpstr>Pillbox- pill identifier</vt:lpstr>
      <vt:lpstr>National Center for Complementary and Integrative Health</vt:lpstr>
      <vt:lpstr>NCCIH- Herbs</vt:lpstr>
      <vt:lpstr>FDA- for consumers</vt:lpstr>
      <vt:lpstr>NLM- drug information resources</vt:lpstr>
      <vt:lpstr>Specific Populations</vt:lpstr>
      <vt:lpstr>Medlinelus- Demographic Groups</vt:lpstr>
      <vt:lpstr>American Indian &amp; Alaska Native (AI/AN)</vt:lpstr>
      <vt:lpstr>AI/AN- health &amp; wellness</vt:lpstr>
      <vt:lpstr>Women’s Health</vt:lpstr>
      <vt:lpstr>Children and Teens</vt:lpstr>
      <vt:lpstr>Girls’ Health</vt:lpstr>
      <vt:lpstr>Young men’s and young women’s health</vt:lpstr>
      <vt:lpstr>Prenatal to young adult</vt:lpstr>
      <vt:lpstr>Senior health</vt:lpstr>
      <vt:lpstr>Eldercare Locator- tools and resources</vt:lpstr>
      <vt:lpstr>Healthy aging resources</vt:lpstr>
      <vt:lpstr>LGBTQ aging</vt:lpstr>
      <vt:lpstr>Office of Minority Health</vt:lpstr>
      <vt:lpstr>Specific health conditions</vt:lpstr>
      <vt:lpstr>MedlinePlus diet and exercise</vt:lpstr>
      <vt:lpstr>ChooseMyPlate.gov</vt:lpstr>
      <vt:lpstr>EatRight.org</vt:lpstr>
      <vt:lpstr>Go4Life</vt:lpstr>
      <vt:lpstr>NIH Body Weight Planner</vt:lpstr>
      <vt:lpstr>HHS.gov</vt:lpstr>
      <vt:lpstr>HealthFinder.gov</vt:lpstr>
      <vt:lpstr>MedlinePlus- Cancers</vt:lpstr>
      <vt:lpstr>National Cancer Institute</vt:lpstr>
      <vt:lpstr>OncoLink</vt:lpstr>
      <vt:lpstr>AIDSinfo</vt:lpstr>
      <vt:lpstr>MedlinePlus- Mental/Behavioral Health</vt:lpstr>
      <vt:lpstr>SAMHSA</vt:lpstr>
      <vt:lpstr>MentalHealth.gov</vt:lpstr>
      <vt:lpstr>National Institute of Mental Health</vt:lpstr>
      <vt:lpstr>CDC- mental health</vt:lpstr>
      <vt:lpstr>MedlinePlus- Substance Abuse Problems</vt:lpstr>
      <vt:lpstr>Opioids</vt:lpstr>
      <vt:lpstr>Environmental Health &amp; Toxicology – Opioids  </vt:lpstr>
      <vt:lpstr>National Institute on Alcohol Abuse and Alcoholism</vt:lpstr>
      <vt:lpstr>National Institute on Drug Abuse</vt:lpstr>
      <vt:lpstr>Consumer health apps</vt:lpstr>
      <vt:lpstr>App reviews</vt:lpstr>
      <vt:lpstr>There’s An App For That!</vt:lpstr>
      <vt:lpstr>Evaluating health apps</vt:lpstr>
      <vt:lpstr>Learn more…</vt:lpstr>
      <vt:lpstr>Keeping updated</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Consumer Health</dc:title>
  <dc:creator>Carolyn M Martin</dc:creator>
  <cp:lastModifiedBy>Newman, Bobbi L</cp:lastModifiedBy>
  <cp:revision>174</cp:revision>
  <cp:lastPrinted>2018-09-07T18:50:24Z</cp:lastPrinted>
  <dcterms:modified xsi:type="dcterms:W3CDTF">2018-09-07T18:52:42Z</dcterms:modified>
</cp:coreProperties>
</file>