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embeddedFontLst>
    <p:embeddedFont>
      <p:font typeface="Barlow" panose="020B0604020202020204" charset="0"/>
      <p:regular r:id="rId50"/>
      <p:bold r:id="rId51"/>
      <p:italic r:id="rId52"/>
      <p:boldItalic r:id="rId53"/>
    </p:embeddedFont>
    <p:embeddedFont>
      <p:font typeface="Bebas Neue" panose="020B0604020202020204" charset="0"/>
      <p:regular r:id="rId54"/>
    </p:embeddedFont>
    <p:embeddedFont>
      <p:font typeface="Calibri" panose="020F0502020204030204" pitchFamily="34" charset="0"/>
      <p:regular r:id="rId55"/>
      <p:bold r:id="rId56"/>
      <p:italic r:id="rId57"/>
      <p:boldItalic r:id="rId58"/>
    </p:embeddedFont>
    <p:embeddedFont>
      <p:font typeface="Corbel" panose="020B0503020204020204" pitchFamily="34" charset="0"/>
      <p:regular r:id="rId59"/>
      <p:bold r:id="rId60"/>
      <p:italic r:id="rId61"/>
      <p:boldItalic r:id="rId62"/>
    </p:embeddedFont>
    <p:embeddedFont>
      <p:font typeface="Franklin Gothic" panose="020B0604020202020204" charset="0"/>
      <p:bold r:id="rId63"/>
    </p:embeddedFont>
    <p:embeddedFont>
      <p:font typeface="Manrope" panose="020B0604020202020204" charset="0"/>
      <p:regular r:id="rId64"/>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MGUj3wYwO5RU2fJBA7dVX6HVR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E95FBB-550F-453F-9638-13C44CE82BB3}">
  <a:tblStyle styleId="{44E95FBB-550F-453F-9638-13C44CE82B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r.ithaka.org/blog/counting-data-libraria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jmla.pitt.edu/ojs/jmla/article/view/30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pmc/articles/PMC601312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whitehouse.gov/wp-content/uploads/2022/08/08-2022-OSTP-Public-Access-Memo.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haring.nih.gov/data-management-and-sharing-policy"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bi.nlm.nih.gov/pmc/articles/PMC7069817/"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7ec3bbf49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17ec3bbf493_1_0: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a:p>
        </p:txBody>
      </p:sp>
      <p:sp>
        <p:nvSpPr>
          <p:cNvPr id="67" name="Google Shape;67;g17ec3bbf493_1_0: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 sz="1300"/>
              <a:t>1</a:t>
            </a:fld>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9352acb6a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9352acb6a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step might be taking on outreach to your research community to raise awareness of issues around open science and open data, policies around data sharing, and anything else data-related that may affect them. This is a good way to learn about these issues and to begin to make the connection between the library and data within your institution.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9352acb6a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9352acb6a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resources such as research guides requires more time and expertise. It also provides an opportunity for a librarian newly providing data services to do more of a deep dive to understand what resources would most benefit their community. It is an asynchronous activity, so provides time and space to grow more knowledgeable in and comfortable with this area.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9352acb6a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9352acb6a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Education, whether developing synchronous or asynchronous activities, is another step up in terms of both expertise and time commitment required. This is a point at which specialization in one of the two tracks – data science vs data management – may be warranted. Both are wide-ranging areas which benefit from a deeper focus. While it’s not impossible to pursue both areas, the expectation that someone would do so is, in most cases, unrealistic.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9352acb6a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9352acb6a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management consultations with researchers, labs, or departments will likely involve questions </a:t>
            </a:r>
            <a:r>
              <a:rPr lang="en">
                <a:solidFill>
                  <a:schemeClr val="dk1"/>
                </a:solidFill>
              </a:rPr>
              <a:t>that are specific to a discipline or data type</a:t>
            </a:r>
            <a:r>
              <a:rPr lang="en"/>
              <a:t>, going beyond the information that arises in an introductory course. It therefore makes sense to have the basics well in hand before taking on these types of consultations. While there may still be questions you can’t address in the moment, you will at least have the grounding to know how to approach finding an answer. Similarly, consultations on data cleaning, analysis, and visualization may involve questions involving specific data types or more advanced features of tools or programming languages, and would be difficult to manage without having a solid foundation.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9352acb6a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9352acb6a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Infrastructure projects are not generally something that can be done by an individual. These typically require a team with deep expertise in data issues – access, discovery, sharing, etc. – and with technical expertise. Projects of this nature can take months, or even years, to develop. For a library to consider taking on a major infrastructure project, their data services work should be fairly mature, as institutional buy-in is a critical aspect to the success of these types of projects.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a0075d301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a0075d301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version of the research lifecycle. There are many variants, but the main takeaway is that there are data services needs throughout the research process, and the levels of service we just went through can be applied to any of these areas. .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growth of data services in libraries is a reflection of the evolution of what is recognized as a “valid” academic output in biomedical research. When this is confined to books, conference papers, and journal articles…</a:t>
            </a:r>
            <a:endParaRPr/>
          </a:p>
        </p:txBody>
      </p:sp>
      <p:sp>
        <p:nvSpPr>
          <p:cNvPr id="274" name="Google Shape;27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Services such as searching, systematic review collaborations, cataloging, and content management are ways that libraries support these academic outputs. </a:t>
            </a:r>
            <a:endParaRPr/>
          </a:p>
        </p:txBody>
      </p:sp>
      <p:sp>
        <p:nvSpPr>
          <p:cNvPr id="285" name="Google Shape;2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Datasets have increasingly been accepted as an important type of academic output, and have been accepted as an output that can be included in an NIH biosketch since 2015. Datasets are much more complex than journal articles or books in many respects – they can consist of different data types, different file types including proprietary file types, the size may run to terabytes, petabytes and beyond, and they may lack the necessary metadata to be reused – so the support needed to ensure the preservation, discovery, and reuse of data is correspondingly much more varied. </a:t>
            </a:r>
            <a:endParaRPr/>
          </a:p>
        </p:txBody>
      </p:sp>
      <p:sp>
        <p:nvSpPr>
          <p:cNvPr id="299" name="Google Shape;29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of the ways that datasets can be supported as an academic output is providing training and assistance to ensure that data is collected, analyzed, and documented in ways that ensure that the resulting dataset will be FAIR – findable, accessible, interoperable, and reusable.</a:t>
            </a:r>
            <a:endParaRPr/>
          </a:p>
        </p:txBody>
      </p:sp>
      <p:sp>
        <p:nvSpPr>
          <p:cNvPr id="312" name="Google Shape;3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has also become more recognized as an important academic contribution. </a:t>
            </a:r>
            <a:r>
              <a:rPr lang="en">
                <a:solidFill>
                  <a:schemeClr val="dk1"/>
                </a:solidFill>
              </a:rPr>
              <a:t>Supporting software as an academic output serves two purposes. First, research reproducibility requires that any software used in data collection, cleaning, analysis or visualization is fully documented. Second, this documentation is needed so that others can use the software, thus increasing its impact. </a:t>
            </a:r>
            <a:endParaRPr/>
          </a:p>
        </p:txBody>
      </p:sp>
      <p:sp>
        <p:nvSpPr>
          <p:cNvPr id="326" name="Google Shape;32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role of libraries should be to support preservation and access to academic outputs, even as their nature evolves, rather than only those outputs accepted at a given point in time. </a:t>
            </a:r>
            <a:endParaRPr/>
          </a:p>
        </p:txBody>
      </p:sp>
      <p:sp>
        <p:nvSpPr>
          <p:cNvPr id="341" name="Google Shape;34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a382b845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a382b845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120" marR="22415" lvl="0" indent="-1060" algn="l" rtl="0">
              <a:lnSpc>
                <a:spcPct val="95031"/>
              </a:lnSpc>
              <a:spcBef>
                <a:spcPts val="0"/>
              </a:spcBef>
              <a:spcAft>
                <a:spcPts val="0"/>
              </a:spcAft>
              <a:buClr>
                <a:schemeClr val="dk1"/>
              </a:buClr>
              <a:buSzPts val="1100"/>
              <a:buFont typeface="Arial"/>
              <a:buNone/>
            </a:pPr>
            <a:r>
              <a:rPr lang="en" sz="1350">
                <a:solidFill>
                  <a:srgbClr val="2D3B45"/>
                </a:solidFill>
                <a:latin typeface="Franklin Gothic"/>
                <a:ea typeface="Franklin Gothic"/>
                <a:cs typeface="Franklin Gothic"/>
                <a:sym typeface="Franklin Gothic"/>
              </a:rPr>
              <a:t>Research Data Services (or RDS) have become a critically important topic for academic libraries. R1 universities, doctoral universities with very high level of research activity a range between 0-10 data librarians, with an average of about  2 data per institution. This information was gathered in 2019 from 131 R1 universities.</a:t>
            </a:r>
            <a:endParaRPr sz="1350">
              <a:solidFill>
                <a:srgbClr val="2D3B45"/>
              </a:solidFill>
              <a:latin typeface="Franklin Gothic"/>
              <a:ea typeface="Franklin Gothic"/>
              <a:cs typeface="Franklin Gothic"/>
              <a:sym typeface="Franklin Gothic"/>
            </a:endParaRPr>
          </a:p>
          <a:p>
            <a:pPr marL="2120" marR="22415" lvl="0" indent="-1060" algn="l" rtl="0">
              <a:lnSpc>
                <a:spcPct val="95031"/>
              </a:lnSpc>
              <a:spcBef>
                <a:spcPts val="0"/>
              </a:spcBef>
              <a:spcAft>
                <a:spcPts val="0"/>
              </a:spcAft>
              <a:buClr>
                <a:schemeClr val="dk1"/>
              </a:buClr>
              <a:buSzPts val="1100"/>
              <a:buFont typeface="Arial"/>
              <a:buNone/>
            </a:pPr>
            <a:r>
              <a:rPr lang="en" sz="1350" u="sng">
                <a:solidFill>
                  <a:schemeClr val="hlink"/>
                </a:solidFill>
                <a:latin typeface="Franklin Gothic"/>
                <a:ea typeface="Franklin Gothic"/>
                <a:cs typeface="Franklin Gothic"/>
                <a:sym typeface="Franklin Gothic"/>
                <a:hlinkClick r:id="rId3"/>
              </a:rPr>
              <a:t>https://sr.ithaka.org/blog/counting-data-librarians/</a:t>
            </a:r>
            <a:r>
              <a:rPr lang="en" sz="1350">
                <a:solidFill>
                  <a:srgbClr val="2D3B45"/>
                </a:solidFill>
                <a:latin typeface="Franklin Gothic"/>
                <a:ea typeface="Franklin Gothic"/>
                <a:cs typeface="Franklin Gothic"/>
                <a:sym typeface="Franklin Gothic"/>
              </a:rPr>
              <a:t> </a:t>
            </a:r>
            <a:endParaRPr sz="1350">
              <a:solidFill>
                <a:srgbClr val="2D3B45"/>
              </a:solidFill>
              <a:latin typeface="Franklin Gothic"/>
              <a:ea typeface="Franklin Gothic"/>
              <a:cs typeface="Franklin Gothic"/>
              <a:sym typeface="Franklin Gothic"/>
            </a:endParaRPr>
          </a:p>
          <a:p>
            <a:pPr marL="2120" marR="22415" lvl="0" indent="-1060" algn="l" rtl="0">
              <a:lnSpc>
                <a:spcPct val="95031"/>
              </a:lnSpc>
              <a:spcBef>
                <a:spcPts val="0"/>
              </a:spcBef>
              <a:spcAft>
                <a:spcPts val="0"/>
              </a:spcAft>
              <a:buClr>
                <a:schemeClr val="dk1"/>
              </a:buClr>
              <a:buSzPts val="1100"/>
              <a:buFont typeface="Arial"/>
              <a:buNone/>
            </a:pPr>
            <a:endParaRPr sz="1350">
              <a:solidFill>
                <a:srgbClr val="2D3B45"/>
              </a:solidFill>
            </a:endParaRPr>
          </a:p>
          <a:p>
            <a:pPr marL="1060" marR="22415" lvl="0" indent="0" algn="l" rtl="0">
              <a:lnSpc>
                <a:spcPct val="95031"/>
              </a:lnSpc>
              <a:spcBef>
                <a:spcPts val="0"/>
              </a:spcBef>
              <a:spcAft>
                <a:spcPts val="0"/>
              </a:spcAft>
              <a:buClr>
                <a:schemeClr val="dk1"/>
              </a:buClr>
              <a:buSzPts val="1100"/>
              <a:buFont typeface="Arial"/>
              <a:buNone/>
            </a:pPr>
            <a:r>
              <a:rPr lang="en" sz="1200">
                <a:solidFill>
                  <a:srgbClr val="333333"/>
                </a:solidFill>
              </a:rPr>
              <a:t>The State of Open Data 2022,  found that 72% of researchers would rely on internal institutional resources to make their data more open. Researchers are looking for and relying on those internal support networks, so having a dedicated data sciences librarian, having that on campus resource can be very beneficial. </a:t>
            </a:r>
            <a:endParaRPr sz="1200">
              <a:solidFill>
                <a:srgbClr val="333333"/>
              </a:solidFill>
            </a:endParaRPr>
          </a:p>
          <a:p>
            <a:pPr marL="355600" lvl="0" indent="-355600" algn="l" rtl="0">
              <a:lnSpc>
                <a:spcPct val="115000"/>
              </a:lnSpc>
              <a:spcBef>
                <a:spcPts val="1200"/>
              </a:spcBef>
              <a:spcAft>
                <a:spcPts val="0"/>
              </a:spcAft>
              <a:buClr>
                <a:schemeClr val="dk1"/>
              </a:buClr>
              <a:buSzPts val="1100"/>
              <a:buFont typeface="Arial"/>
              <a:buNone/>
            </a:pPr>
            <a:r>
              <a:rPr lang="en">
                <a:solidFill>
                  <a:schemeClr val="dk1"/>
                </a:solidFill>
              </a:rPr>
              <a:t>Goodey, G., Zhou, Y., Jiang, L., Chandramouliswaran, I., Hafez, A. H., Paine, T., Gregurick, S., Day, L., McKellar, K., Grant, R., Cannon, M., Murray, H., &amp; Palma Pena, M. (2022). The State of Open Data. </a:t>
            </a:r>
            <a:r>
              <a:rPr lang="en" i="1">
                <a:solidFill>
                  <a:schemeClr val="dk1"/>
                </a:solidFill>
              </a:rPr>
              <a:t>Digital Science</a:t>
            </a:r>
            <a:r>
              <a:rPr lang="en">
                <a:solidFill>
                  <a:schemeClr val="dk1"/>
                </a:solidFill>
              </a:rPr>
              <a:t>, </a:t>
            </a:r>
            <a:r>
              <a:rPr lang="en" i="1">
                <a:solidFill>
                  <a:schemeClr val="dk1"/>
                </a:solidFill>
              </a:rPr>
              <a:t>5</a:t>
            </a:r>
            <a:r>
              <a:rPr lang="en">
                <a:solidFill>
                  <a:schemeClr val="dk1"/>
                </a:solidFill>
              </a:rPr>
              <a:t>. https://doi.org/https://doi.org/10.6084/m9.figshare.21276984.v5 </a:t>
            </a:r>
            <a:endParaRPr>
              <a:solidFill>
                <a:schemeClr val="dk1"/>
              </a:solidFill>
            </a:endParaRPr>
          </a:p>
          <a:p>
            <a:pPr marL="2120" marR="22415" lvl="0" indent="-1060" algn="l" rtl="0">
              <a:lnSpc>
                <a:spcPct val="95031"/>
              </a:lnSpc>
              <a:spcBef>
                <a:spcPts val="1200"/>
              </a:spcBef>
              <a:spcAft>
                <a:spcPts val="0"/>
              </a:spcAft>
              <a:buClr>
                <a:schemeClr val="dk1"/>
              </a:buClr>
              <a:buSzPts val="1100"/>
              <a:buFont typeface="Arial"/>
              <a:buNone/>
            </a:pPr>
            <a:endParaRPr sz="1200">
              <a:solidFill>
                <a:srgbClr val="333333"/>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a382b8453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a382b8453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look at all institution types from 2 year colleges, bachelor and master programs as well as doctoral colleges, we see that more libraries are getting involved in data services. An ACRL Choice paper in 2019 found that in 2012, 60% of the responding libraries said their “library was </a:t>
            </a:r>
            <a:r>
              <a:rPr lang="en" b="1"/>
              <a:t>not</a:t>
            </a:r>
            <a:r>
              <a:rPr lang="en"/>
              <a:t> involved in RDS.” By 2016, just 44.1% (82) of the responding libraries were not involved in any RDS. More and more libraries are starting or expanding data services.</a:t>
            </a:r>
            <a:endParaRPr/>
          </a:p>
          <a:p>
            <a:pPr marL="0" lvl="0" indent="0" algn="l" rtl="0">
              <a:spcBef>
                <a:spcPts val="0"/>
              </a:spcBef>
              <a:spcAft>
                <a:spcPts val="0"/>
              </a:spcAft>
              <a:buNone/>
            </a:pPr>
            <a:endParaRPr/>
          </a:p>
          <a:p>
            <a:pPr marL="0" lvl="0" indent="0" algn="l" rtl="0">
              <a:spcBef>
                <a:spcPts val="0"/>
              </a:spcBef>
              <a:spcAft>
                <a:spcPts val="0"/>
              </a:spcAft>
              <a:buNone/>
            </a:pPr>
            <a:r>
              <a:rPr lang="en"/>
              <a:t>Services like consulting on metadata standards, data management plans, offering technical support and participating in data policy development have all increased since 2011.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75eb109fa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75eb109fa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1155CC"/>
                </a:solidFill>
                <a:hlinkClick r:id="rId3">
                  <a:extLst>
                    <a:ext uri="{A12FA001-AC4F-418D-AE19-62706E023703}">
                      <ahyp:hlinkClr xmlns:ahyp="http://schemas.microsoft.com/office/drawing/2018/hyperlinkcolor" val="tx"/>
                    </a:ext>
                  </a:extLst>
                </a:hlinkClick>
              </a:rPr>
              <a:t>Defining data librarianship (Federer, 2018)</a:t>
            </a:r>
            <a:endParaRPr/>
          </a:p>
          <a:p>
            <a:pPr marL="0" lvl="0" indent="0" algn="l" rtl="0">
              <a:spcBef>
                <a:spcPts val="0"/>
              </a:spcBef>
              <a:spcAft>
                <a:spcPts val="0"/>
              </a:spcAft>
              <a:buNone/>
            </a:pPr>
            <a:endParaRPr/>
          </a:p>
          <a:p>
            <a:pPr marL="0" lvl="0" indent="0" algn="l" rtl="0">
              <a:spcBef>
                <a:spcPts val="0"/>
              </a:spcBef>
              <a:spcAft>
                <a:spcPts val="0"/>
              </a:spcAft>
              <a:buNone/>
            </a:pPr>
            <a:r>
              <a:rPr lang="en"/>
              <a:t>Most data librarian jobs are at universities with higher research activity, but those jobs aren’t solely about data or data skills. Like most library jobs, outreach, making inroads, making connections are a big part of the job. You may have the best data resources around, but you still need to make those connections across campus and get buy in from faculty and researchers. </a:t>
            </a:r>
            <a:endParaRPr/>
          </a:p>
          <a:p>
            <a:pPr marL="0" lvl="0" indent="0" algn="l" rtl="0">
              <a:spcBef>
                <a:spcPts val="0"/>
              </a:spcBef>
              <a:spcAft>
                <a:spcPts val="0"/>
              </a:spcAft>
              <a:buNone/>
            </a:pPr>
            <a:endParaRPr/>
          </a:p>
          <a:p>
            <a:pPr marL="0" lvl="0" indent="0" algn="l" rtl="0">
              <a:spcBef>
                <a:spcPts val="0"/>
              </a:spcBef>
              <a:spcAft>
                <a:spcPts val="0"/>
              </a:spcAft>
              <a:buNone/>
            </a:pPr>
            <a:r>
              <a:rPr lang="en"/>
              <a:t>General data management, data repositories and curation are some of the most common responsibilities, but it really depends on your institution and how data services would fit into the library’s mission and work. </a:t>
            </a:r>
            <a:endParaRPr/>
          </a:p>
          <a:p>
            <a:pPr marL="0" lvl="0" indent="0" algn="l" rtl="0">
              <a:spcBef>
                <a:spcPts val="0"/>
              </a:spcBef>
              <a:spcAft>
                <a:spcPts val="0"/>
              </a:spcAft>
              <a:buNone/>
            </a:pPr>
            <a:endParaRPr/>
          </a:p>
          <a:p>
            <a:pPr marL="0" lvl="0" indent="0" algn="l" rtl="0">
              <a:spcBef>
                <a:spcPts val="0"/>
              </a:spcBef>
              <a:spcAft>
                <a:spcPts val="0"/>
              </a:spcAft>
              <a:buNone/>
            </a:pPr>
            <a:r>
              <a:rPr lang="en"/>
              <a:t>Many data librarian positions still looked for traditional LIS skills like instruction and public services. I think this just goes to highlight, that data skills can always be learned. They don’t necessarily need a hard sciences or data intensive background.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a0075d301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a0075d301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In 2018, Federer surveyed data librarians on what skills they thought were most important in their roles. Soft skills like communication, building relationships, writing, and presenting were among the highest ranked skills. More technical skills such as programming languages, data visualisations, using statistical software were ranked much lower. Technical skills all ranked similarly with about 30-50% of survey respondents saying that technical skills were “very important”. This shows that there’s not one specific technical skill that’s universally needed and that data librarians often have a variety of technical data skills.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The technical skills a data librarian needs will vary by institution. Having the aptitude and willingness to learn is probably more important than knowing a specific software or a specific language. Again much of what a data librarian does, will be outreach and networking with researchers, so people skills and communication skills and will often be just as important. </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https://www.ncbi.nlm.nih.gov/pmc/articles/PMC6013124/</a:t>
            </a:r>
            <a:r>
              <a:rPr lang="en"/>
              <a:t> </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a0075d30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a0075d30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data services initially focused on management and curation, technical skills in coding data literacy, cleaning, and visualisation become more in demand. The release and implementation of the NIH DSMP prompted a need for more research data management support. Researchers wanted more help with data management, but coding and technical skills are still in demand. In August 2022, The Nelson Memo addressed free, immediate public access to federally funded research. This puts emphasis on open access and FAIR data principles. There continues to be a push for open data practices, so that needs to be incorporated into research data support. There’s all kinds of data so there’s a need for all kinds of data librarians and data services.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https://www.whitehouse.gov/wp-content/uploads/2022/08/08-2022-OSTP-Public-Access-Memo.pdf</a:t>
            </a:r>
            <a:endParaRPr/>
          </a:p>
          <a:p>
            <a:pPr marL="0" lvl="0" indent="0" algn="l" rtl="0">
              <a:spcBef>
                <a:spcPts val="0"/>
              </a:spcBef>
              <a:spcAft>
                <a:spcPts val="0"/>
              </a:spcAft>
              <a:buNone/>
            </a:pPr>
            <a:r>
              <a:rPr lang="en" u="sng">
                <a:solidFill>
                  <a:schemeClr val="hlink"/>
                </a:solidFill>
                <a:hlinkClick r:id="rId4"/>
              </a:rPr>
              <a:t>https://sharing.nih.gov/data-management-and-sharing-policy</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a0075d3017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a0075d3017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funders are starting to require that data be shared openly. Many publishers such as PLOS and Nature ask researchers to share their data, with many others moving more to support open data practices. Efforts across Europe, Latin America, and China are also moving to towards more open data practices, so this change is taking place globally.  The State of Open Data 2022 notes that “NIH continues to invest in a robust data ecosystem, one where its policies and activities keep pace with evolving scientific technologies, opportunities, and stakeholder expectations” The NIH continues to partner with organizations like DataCite, Federation of American Societies for Experimental  Biology, and Data Curation Network to support FAIR and open data.  The new NIH DMSP is just one of many steps moving towards more open data practices. </a:t>
            </a:r>
            <a:endParaRPr/>
          </a:p>
          <a:p>
            <a:pPr marL="0" lvl="0" indent="0" algn="l" rtl="0">
              <a:spcBef>
                <a:spcPts val="0"/>
              </a:spcBef>
              <a:spcAft>
                <a:spcPts val="0"/>
              </a:spcAft>
              <a:buNone/>
            </a:pPr>
            <a:endParaRPr/>
          </a:p>
          <a:p>
            <a:pPr marL="0" lvl="0" indent="0" algn="l" rtl="0">
              <a:spcBef>
                <a:spcPts val="0"/>
              </a:spcBef>
              <a:spcAft>
                <a:spcPts val="0"/>
              </a:spcAft>
              <a:buNone/>
            </a:pPr>
            <a:r>
              <a:rPr lang="en"/>
              <a:t>That is to say that open data, open science isn’t going anywhere. The need for skilled librarians that can speak to these topics and support open data at their institutes will continue to increase in the coming years. </a:t>
            </a:r>
            <a:endParaRPr/>
          </a:p>
          <a:p>
            <a:pPr marL="0" lvl="0" indent="0" algn="l" rtl="0">
              <a:spcBef>
                <a:spcPts val="0"/>
              </a:spcBef>
              <a:spcAft>
                <a:spcPts val="0"/>
              </a:spcAft>
              <a:buNone/>
            </a:pPr>
            <a:r>
              <a:rPr lang="en"/>
              <a:t>https://digitalscience.figshare.com/articles/report/The_State_of_Open_Data_2022/21276984/5</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9557715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1f9557715e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c1a8f139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we will talk about next steps for librarians interested in going into data services and </a:t>
            </a:r>
            <a:r>
              <a:rPr lang="en">
                <a:solidFill>
                  <a:schemeClr val="dk1"/>
                </a:solidFill>
              </a:rPr>
              <a:t>next steps for library leaders looking to recruit data librarians</a:t>
            </a:r>
            <a:r>
              <a:rPr lang="en"/>
              <a:t>. First, we will talk about the different specialties data librarians can pursue.</a:t>
            </a:r>
            <a:endParaRPr/>
          </a:p>
        </p:txBody>
      </p:sp>
      <p:sp>
        <p:nvSpPr>
          <p:cNvPr id="406" name="Google Shape;406;g1c1a8f139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a0075d30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1a0075d301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tie it back to the two categories in slide 6</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a0075d301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1a0075d3017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Data science and data literacy librarians teach and offer consultations in use of data, including coding, surveys, and data cleaning.</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spcBef>
                <a:spcPts val="0"/>
              </a:spcBef>
              <a:spcAft>
                <a:spcPts val="0"/>
              </a:spcAft>
              <a:buClr>
                <a:schemeClr val="dk1"/>
              </a:buClr>
              <a:buSzPts val="1800"/>
              <a:buFont typeface="Arial"/>
              <a:buNone/>
            </a:pPr>
            <a:r>
              <a:rPr lang="en"/>
              <a:t>Not likely to teach</a:t>
            </a:r>
            <a:endParaRPr/>
          </a:p>
          <a:p>
            <a:pPr marL="457200" lvl="0" indent="-298450" algn="l" rtl="0">
              <a:spcBef>
                <a:spcPts val="0"/>
              </a:spcBef>
              <a:spcAft>
                <a:spcPts val="0"/>
              </a:spcAft>
              <a:buSzPts val="1100"/>
              <a:buChar char="●"/>
            </a:pPr>
            <a:r>
              <a:rPr lang="en"/>
              <a:t>Statistical analysis (e.g., which test to run) and research design (like advising on validity, power, generalizability)</a:t>
            </a:r>
            <a:endParaRPr/>
          </a:p>
          <a:p>
            <a:pPr marL="457200" lvl="0" indent="-298450" algn="l" rtl="0">
              <a:spcBef>
                <a:spcPts val="0"/>
              </a:spcBef>
              <a:spcAft>
                <a:spcPts val="0"/>
              </a:spcAft>
              <a:buSzPts val="1100"/>
              <a:buChar char="●"/>
            </a:pPr>
            <a:r>
              <a:rPr lang="en"/>
              <a:t>Machine learning techniques</a:t>
            </a:r>
            <a:endParaRPr/>
          </a:p>
          <a:p>
            <a:pPr marL="457200" lvl="0" indent="-298450" algn="l" rtl="0">
              <a:spcBef>
                <a:spcPts val="0"/>
              </a:spcBef>
              <a:spcAft>
                <a:spcPts val="0"/>
              </a:spcAft>
              <a:buSzPts val="1100"/>
              <a:buChar char="●"/>
            </a:pPr>
            <a:r>
              <a:rPr lang="en"/>
              <a:t>Anything that requires domain specific knowledge</a:t>
            </a:r>
            <a:endParaRPr/>
          </a:p>
          <a:p>
            <a:pPr marL="0" lvl="0" indent="0" algn="l" rtl="0">
              <a:spcBef>
                <a:spcPts val="0"/>
              </a:spcBef>
              <a:spcAft>
                <a:spcPts val="0"/>
              </a:spcAft>
              <a:buNone/>
            </a:pPr>
            <a:endParaRPr/>
          </a:p>
          <a:p>
            <a:pPr marL="0" lvl="0" indent="0" algn="l" rtl="0">
              <a:spcBef>
                <a:spcPts val="0"/>
              </a:spcBef>
              <a:spcAft>
                <a:spcPts val="0"/>
              </a:spcAft>
              <a:buNone/>
            </a:pPr>
            <a:r>
              <a:rPr lang="en"/>
              <a:t>As you can see, this list alone is quite a hefty set of responsibilities for one person since most data librarians do not have expertise across all of these systems, and many of these tools update and change almost constantly. Therefore, it is best to have an idea of what is in greatest use and demand within an institution in order to support those. For example, one institution may have researchers much more frequently using R, QuestionPro, Tableau with a smaller but significant percentage using STATA and PowerBI. It would be best to hire or develop expertise in those areas. Whereas, for another institution, where researchers are heavily using both R and Python as well as REDCap, the data librarian's skills will need to be focused on those tools.</a:t>
            </a:r>
            <a:endParaRPr/>
          </a:p>
          <a:p>
            <a:pPr marL="0" lvl="0" indent="0" algn="l" rtl="0">
              <a:spcBef>
                <a:spcPts val="0"/>
              </a:spcBef>
              <a:spcAft>
                <a:spcPts val="0"/>
              </a:spcAft>
              <a:buNone/>
            </a:pPr>
            <a:endParaRPr/>
          </a:p>
          <a:p>
            <a:pPr marL="0" lvl="0" indent="0" algn="l" rtl="0">
              <a:spcBef>
                <a:spcPts val="0"/>
              </a:spcBef>
              <a:spcAft>
                <a:spcPts val="0"/>
              </a:spcAft>
              <a:buNone/>
            </a:pPr>
            <a:r>
              <a:rPr lang="en"/>
              <a:t>GIS tends to be its own concentration, where some librarians have GIS services as their central or sole responsibility.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a0075d301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1a0075d301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a0075d301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g1a0075d3017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Identify someone with an interest</a:t>
            </a:r>
            <a:endParaRPr/>
          </a:p>
          <a:p>
            <a:pPr marL="457200" lvl="0" indent="-298450" algn="l" rtl="0">
              <a:lnSpc>
                <a:spcPct val="100000"/>
              </a:lnSpc>
              <a:spcBef>
                <a:spcPts val="0"/>
              </a:spcBef>
              <a:spcAft>
                <a:spcPts val="0"/>
              </a:spcAft>
              <a:buSzPts val="1100"/>
              <a:buChar char="●"/>
            </a:pPr>
            <a:r>
              <a:rPr lang="en"/>
              <a:t>Provide ample professional development support</a:t>
            </a:r>
            <a:endParaRPr/>
          </a:p>
          <a:p>
            <a:pPr marL="457200" lvl="0" indent="-298450" algn="l" rtl="0">
              <a:lnSpc>
                <a:spcPct val="100000"/>
              </a:lnSpc>
              <a:spcBef>
                <a:spcPts val="0"/>
              </a:spcBef>
              <a:spcAft>
                <a:spcPts val="0"/>
              </a:spcAft>
              <a:buSzPts val="1100"/>
              <a:buChar char="●"/>
            </a:pPr>
            <a:r>
              <a:rPr lang="en"/>
              <a:t>Provide support in making inroads across the institution</a:t>
            </a:r>
            <a:endParaRPr/>
          </a:p>
          <a:p>
            <a:pPr marL="457200" lvl="0" indent="-298450" algn="l" rtl="0">
              <a:lnSpc>
                <a:spcPct val="100000"/>
              </a:lnSpc>
              <a:spcBef>
                <a:spcPts val="0"/>
              </a:spcBef>
              <a:spcAft>
                <a:spcPts val="0"/>
              </a:spcAft>
              <a:buSzPts val="1100"/>
              <a:buChar char="●"/>
            </a:pPr>
            <a:r>
              <a:rPr lang="en"/>
              <a:t>Consider the value of differing backgrounds</a:t>
            </a:r>
            <a:endParaRPr/>
          </a:p>
          <a:p>
            <a:pPr marL="914400" lvl="1" indent="-298450" algn="l" rtl="0">
              <a:lnSpc>
                <a:spcPct val="100000"/>
              </a:lnSpc>
              <a:spcBef>
                <a:spcPts val="0"/>
              </a:spcBef>
              <a:spcAft>
                <a:spcPts val="0"/>
              </a:spcAft>
              <a:buSzPts val="1100"/>
              <a:buChar char="○"/>
            </a:pPr>
            <a:r>
              <a:rPr lang="en"/>
              <a:t>text mining - humanities/computer science</a:t>
            </a:r>
            <a:endParaRPr/>
          </a:p>
          <a:p>
            <a:pPr marL="914400" lvl="1" indent="-298450" algn="l" rtl="0">
              <a:lnSpc>
                <a:spcPct val="100000"/>
              </a:lnSpc>
              <a:spcBef>
                <a:spcPts val="0"/>
              </a:spcBef>
              <a:spcAft>
                <a:spcPts val="0"/>
              </a:spcAft>
              <a:buSzPts val="1100"/>
              <a:buChar char="○"/>
            </a:pPr>
            <a:r>
              <a:rPr lang="en"/>
              <a:t>GIS - social sciences/humanities/urban planning</a:t>
            </a:r>
            <a:endParaRPr/>
          </a:p>
          <a:p>
            <a:pPr marL="914400" lvl="1" indent="-298450" algn="l" rtl="0">
              <a:lnSpc>
                <a:spcPct val="100000"/>
              </a:lnSpc>
              <a:spcBef>
                <a:spcPts val="0"/>
              </a:spcBef>
              <a:spcAft>
                <a:spcPts val="0"/>
              </a:spcAft>
              <a:buSzPts val="1100"/>
              <a:buChar char="○"/>
            </a:pPr>
            <a:r>
              <a:rPr lang="en"/>
              <a:t>use of library subscriptions to data - business analytics</a:t>
            </a:r>
            <a:endParaRPr/>
          </a:p>
          <a:p>
            <a:pPr marL="914400" lvl="1" indent="-298450" algn="l" rtl="0">
              <a:lnSpc>
                <a:spcPct val="100000"/>
              </a:lnSpc>
              <a:spcBef>
                <a:spcPts val="0"/>
              </a:spcBef>
              <a:spcAft>
                <a:spcPts val="0"/>
              </a:spcAft>
              <a:buSzPts val="1100"/>
              <a:buChar char="○"/>
            </a:pPr>
            <a:r>
              <a:rPr lang="en"/>
              <a:t>use of large open data sources - computer science and engineering</a:t>
            </a:r>
            <a:endParaRPr/>
          </a:p>
          <a:p>
            <a:pPr marL="457200" lvl="0" indent="-298450" algn="l" rtl="0">
              <a:lnSpc>
                <a:spcPct val="100000"/>
              </a:lnSpc>
              <a:spcBef>
                <a:spcPts val="0"/>
              </a:spcBef>
              <a:spcAft>
                <a:spcPts val="0"/>
              </a:spcAft>
              <a:buSzPts val="1100"/>
              <a:buChar char="●"/>
            </a:pPr>
            <a:r>
              <a:rPr lang="en"/>
              <a:t>Data cannot just be an add-on to their responsibilities</a:t>
            </a:r>
            <a:endParaRPr/>
          </a:p>
          <a:p>
            <a:pPr marL="457200" lvl="0" indent="-298450" algn="l" rtl="0">
              <a:lnSpc>
                <a:spcPct val="100000"/>
              </a:lnSpc>
              <a:spcBef>
                <a:spcPts val="0"/>
              </a:spcBef>
              <a:spcAft>
                <a:spcPts val="0"/>
              </a:spcAft>
              <a:buSzPts val="1100"/>
              <a:buChar char="●"/>
            </a:pPr>
            <a:r>
              <a:rPr lang="en"/>
              <a:t>Give time for growth into the role and provide clear goals to accomplish</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want a data librarian, do you want an impact or assessment librarian? What is it you actually want/need? Also what specific foci make sense.</a:t>
            </a:r>
            <a:endParaRPr/>
          </a:p>
        </p:txBody>
      </p:sp>
      <p:sp>
        <p:nvSpPr>
          <p:cNvPr id="435" name="Google Shape;4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f04a37cd2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f04a37cd2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Responsibilities include assessment, evaluation, research impact, data management, data curation, and data literacy!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f170c7f7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f170c7f7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f170c7f7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f170c7f7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a0075d301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data services librarian/team will never be able to meet all the needs of the institution. Think about what makes sense in relation to the services already provided across campus (and in the library) as well as the skills you'll need for someone in that role.</a:t>
            </a:r>
            <a:endParaRPr/>
          </a:p>
        </p:txBody>
      </p:sp>
      <p:sp>
        <p:nvSpPr>
          <p:cNvPr id="465" name="Google Shape;465;g1a0075d3017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f04a37cd2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anecdotally we are seeing more and more of these positions and getting reports of small pools of applicants, so….</a:t>
            </a:r>
            <a:endParaRPr/>
          </a:p>
          <a:p>
            <a:pPr marL="457200" lvl="0" indent="-298450" algn="l" rtl="0">
              <a:spcBef>
                <a:spcPts val="0"/>
              </a:spcBef>
              <a:spcAft>
                <a:spcPts val="0"/>
              </a:spcAft>
              <a:buSzPts val="1100"/>
              <a:buChar char="-"/>
            </a:pPr>
            <a:r>
              <a:rPr lang="en"/>
              <a:t>pay, benefits, and other ways of attracting good candidates (work from home, etc.)</a:t>
            </a:r>
            <a:endParaRPr/>
          </a:p>
          <a:p>
            <a:pPr marL="457200" lvl="0" indent="-298450" algn="l" rtl="0">
              <a:spcBef>
                <a:spcPts val="0"/>
              </a:spcBef>
              <a:spcAft>
                <a:spcPts val="0"/>
              </a:spcAft>
              <a:buSzPts val="1100"/>
              <a:buChar char="-"/>
            </a:pPr>
            <a:r>
              <a:rPr lang="en"/>
              <a:t>make you budget for continuing education (time and financial support), especially for home-grown data librarians</a:t>
            </a:r>
            <a:endParaRPr/>
          </a:p>
        </p:txBody>
      </p:sp>
      <p:sp>
        <p:nvSpPr>
          <p:cNvPr id="471" name="Google Shape;471;g1f04a37cd2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a0075d3017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make a way for them to be successful</a:t>
            </a:r>
            <a:endParaRPr/>
          </a:p>
          <a:p>
            <a:pPr marL="457200" lvl="0" indent="-298450" algn="l" rtl="0">
              <a:spcBef>
                <a:spcPts val="0"/>
              </a:spcBef>
              <a:spcAft>
                <a:spcPts val="0"/>
              </a:spcAft>
              <a:buSzPts val="1100"/>
              <a:buChar char="-"/>
            </a:pPr>
            <a:r>
              <a:rPr lang="en"/>
              <a:t>make connections with institutional leaders, work toward improving barriers, such as policies going against data sharing, tenure requirements, etc.</a:t>
            </a:r>
            <a:endParaRPr/>
          </a:p>
        </p:txBody>
      </p:sp>
      <p:sp>
        <p:nvSpPr>
          <p:cNvPr id="477" name="Google Shape;477;g1a0075d3017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a0075d3017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Skills are transferable. If they have the basic building blocks, they can grow (i.e., going from knowing R to teaching python)</a:t>
            </a:r>
            <a:endParaRPr/>
          </a:p>
          <a:p>
            <a:pPr marL="457200" lvl="0" indent="-298450" algn="l" rtl="0">
              <a:spcBef>
                <a:spcPts val="0"/>
              </a:spcBef>
              <a:spcAft>
                <a:spcPts val="0"/>
              </a:spcAft>
              <a:buSzPts val="1100"/>
              <a:buChar char="-"/>
            </a:pPr>
            <a:r>
              <a:rPr lang="en"/>
              <a:t>You may try certain services that are not well-received and need to move into another service that is more needed for your institution</a:t>
            </a:r>
            <a:endParaRPr/>
          </a:p>
        </p:txBody>
      </p:sp>
      <p:sp>
        <p:nvSpPr>
          <p:cNvPr id="483" name="Google Shape;483;g1a0075d3017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a0075d3017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Data librarians are successful working in an integrated environment (liaisons/specialists, etc.)</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img src = https://ceo.umich.edu/wp-content/uploads/2020/06/IMG_9307-1920x960.jpg</a:t>
            </a:r>
            <a:endParaRPr/>
          </a:p>
        </p:txBody>
      </p:sp>
      <p:sp>
        <p:nvSpPr>
          <p:cNvPr id="489" name="Google Shape;489;g1a0075d3017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a6f30d5b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a6f30d5b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https://www.ncbi.nlm.nih.gov/pmc/articles/PMC7069817/</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124791747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124791747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**INSTRUCTOR: Please update this slide with current and upcoming offerings**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75eb109fa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75eb109fa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limitations to the role (reproducibility, data literacy, etc.)</a:t>
            </a:r>
            <a:endParaRPr/>
          </a:p>
          <a:p>
            <a:pPr marL="457200" lvl="0" indent="-298450" algn="l" rtl="0">
              <a:spcBef>
                <a:spcPts val="0"/>
              </a:spcBef>
              <a:spcAft>
                <a:spcPts val="0"/>
              </a:spcAft>
              <a:buSzPts val="1100"/>
              <a:buChar char="●"/>
            </a:pPr>
            <a:r>
              <a:rPr lang="en"/>
              <a:t>scalability</a:t>
            </a:r>
            <a:endParaRPr/>
          </a:p>
          <a:p>
            <a:pPr marL="457200" lvl="0" indent="-298450" algn="l" rtl="0">
              <a:spcBef>
                <a:spcPts val="0"/>
              </a:spcBef>
              <a:spcAft>
                <a:spcPts val="0"/>
              </a:spcAft>
              <a:buSzPts val="1100"/>
              <a:buChar char="●"/>
            </a:pPr>
            <a:r>
              <a:rPr lang="en"/>
              <a:t>skills that each person has</a:t>
            </a:r>
            <a:endParaRPr/>
          </a:p>
          <a:p>
            <a:pPr marL="0" lvl="0" indent="0" algn="l" rtl="0">
              <a:spcBef>
                <a:spcPts val="0"/>
              </a:spcBef>
              <a:spcAft>
                <a:spcPts val="0"/>
              </a:spcAft>
              <a:buNone/>
            </a:pPr>
            <a:r>
              <a:rPr lang="en"/>
              <a:t>Authority </a:t>
            </a:r>
            <a:endParaRPr/>
          </a:p>
          <a:p>
            <a:pPr marL="0" lvl="0" indent="0" algn="l" rtl="0">
              <a:spcBef>
                <a:spcPts val="0"/>
              </a:spcBef>
              <a:spcAft>
                <a:spcPts val="0"/>
              </a:spcAft>
              <a:buNone/>
            </a:pPr>
            <a:r>
              <a:rPr lang="en"/>
              <a:t>Shoot the messenger problems</a:t>
            </a:r>
            <a:endParaRPr/>
          </a:p>
          <a:p>
            <a:pPr marL="0" lvl="0" indent="0" algn="l" rtl="0">
              <a:spcBef>
                <a:spcPts val="0"/>
              </a:spcBef>
              <a:spcAft>
                <a:spcPts val="0"/>
              </a:spcAft>
              <a:buNone/>
            </a:pPr>
            <a:r>
              <a:rPr lang="en"/>
              <a:t>All or much of this is on-the-job learning for many librarians</a:t>
            </a:r>
            <a:endParaRPr/>
          </a:p>
          <a:p>
            <a:pPr marL="0" lvl="0" indent="0" algn="l" rtl="0">
              <a:spcBef>
                <a:spcPts val="0"/>
              </a:spcBef>
              <a:spcAft>
                <a:spcPts val="0"/>
              </a:spcAft>
              <a:buNone/>
            </a:pPr>
            <a:r>
              <a:rPr lang="en"/>
              <a:t>Getting people to associate the library with data is an ongoing task</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Currently, data services can be seen as two fairly distinct tracks. One is data management and curation, which deals with things like file naming conventions, data organization, metadata, sharing data through repositories, and data discovery. They also are working within and influencing institutional, funder, and publisher policies around data sharing, data storage, and data ownership. The data science and data literacy track deals with skills for analyzing data, including programming languages, data cleaning, and data visualization. They are also working within and influencing institutional policies around permitted software, storage solutions, and computing. It’s important to note that the broader environment around data and research is constantly evolving, and this will of course affect the support services needed, so while the idea of these two distinct tracks makes sense right now, that may change.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Another area in which many data services librarians have provided support is scientific reproducibility. One aspect of reproducibility is being able to run an experiment with the same methodology as a previous experiment, and get results that are not the same as, but are consistent with, the original experiment.  Another aspect is to be able to take the same data, run the same analysis, and get the same results. Reproducibility is an area that encompasses both tracks. For example, good data management will results in well documented data, which will facilitate more efficient data cleaning.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124791747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2124791747b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It’s important to note that while these two types of data support have points of interaction, the skill sets for these tracks are very different, and many data librarians will stick to one of these tracks. Those providing introductory data services, particularly as a new service for a library, may offer informational-level services for both tracks, such as a libguide on data sources, data tools, and data management tips.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0263481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200263481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Once librarians begin to develop deeper knowledge or as data services departments and staff levels grow, roles become more clearly defined and greater levels of services are offered, including consultations and partnerships. Let's look at how these levels are laid out.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9352acb6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9352acb6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Offering data services is not an all or none proposition. There are a range of types of support depending on both how much time can be dedicated to data work in your library and how much expertise the people providing the services have.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2">
            <a:alphaModFix amt="76000"/>
          </a:blip>
          <a:srcRect l="8236" r="8228"/>
          <a:stretch/>
        </p:blipFill>
        <p:spPr>
          <a:xfrm>
            <a:off x="0" y="-90475"/>
            <a:ext cx="9144000" cy="5233975"/>
          </a:xfrm>
          <a:prstGeom prst="rect">
            <a:avLst/>
          </a:prstGeom>
          <a:noFill/>
          <a:ln>
            <a:noFill/>
          </a:ln>
        </p:spPr>
      </p:pic>
      <p:sp>
        <p:nvSpPr>
          <p:cNvPr id="11" name="Google Shape;11;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g17ec3bbf493_1_102"/>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g17ec3bbf493_1_102"/>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9" name="Google Shape;59;g17ec3bbf493_1_10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0" name="Google Shape;60;g17ec3bbf493_1_102"/>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1" name="Google Shape;61;g17ec3bbf493_1_102"/>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g17ec3bbf493_1_102"/>
          <p:cNvSpPr/>
          <p:nvPr/>
        </p:nvSpPr>
        <p:spPr>
          <a:xfrm>
            <a:off x="0" y="4596021"/>
            <a:ext cx="9144000" cy="5445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pic>
        <p:nvPicPr>
          <p:cNvPr id="63" name="Google Shape;63;g17ec3bbf493_1_102" descr="Logo for the Network of the National Library of Medicine"/>
          <p:cNvPicPr preferRelativeResize="0"/>
          <p:nvPr/>
        </p:nvPicPr>
        <p:blipFill rotWithShape="1">
          <a:blip r:embed="rId2">
            <a:alphaModFix/>
          </a:blip>
          <a:srcRect/>
          <a:stretch/>
        </p:blipFill>
        <p:spPr>
          <a:xfrm>
            <a:off x="169454" y="4678974"/>
            <a:ext cx="2692888" cy="4320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1"/>
          <p:cNvPicPr preferRelativeResize="0"/>
          <p:nvPr/>
        </p:nvPicPr>
        <p:blipFill rotWithShape="1">
          <a:blip r:embed="rId2">
            <a:alphaModFix amt="23000"/>
          </a:blip>
          <a:srcRect l="8236" t="1729" r="8228"/>
          <a:stretch/>
        </p:blipFill>
        <p:spPr>
          <a:xfrm>
            <a:off x="0" y="0"/>
            <a:ext cx="9144000" cy="5143500"/>
          </a:xfrm>
          <a:prstGeom prst="rect">
            <a:avLst/>
          </a:prstGeom>
          <a:noFill/>
          <a:ln>
            <a:noFill/>
          </a:ln>
        </p:spPr>
      </p:pic>
      <p:sp>
        <p:nvSpPr>
          <p:cNvPr id="20" name="Google Shape;20;p31"/>
          <p:cNvSpPr txBox="1">
            <a:spLocks noGrp="1"/>
          </p:cNvSpPr>
          <p:nvPr>
            <p:ph type="title"/>
          </p:nvPr>
        </p:nvSpPr>
        <p:spPr>
          <a:xfrm>
            <a:off x="-219150" y="2150850"/>
            <a:ext cx="9582300" cy="841800"/>
          </a:xfrm>
          <a:prstGeom prst="rect">
            <a:avLst/>
          </a:prstGeom>
          <a:solidFill>
            <a:srgbClr val="134F5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Clr>
                <a:schemeClr val="lt1"/>
              </a:buClr>
              <a:buSzPts val="4100"/>
              <a:buNone/>
              <a:defRPr sz="4100">
                <a:solidFill>
                  <a:schemeClr val="lt1"/>
                </a:solidFill>
              </a:defRPr>
            </a:lvl2pPr>
            <a:lvl3pPr lvl="2" algn="ctr">
              <a:lnSpc>
                <a:spcPct val="100000"/>
              </a:lnSpc>
              <a:spcBef>
                <a:spcPts val="0"/>
              </a:spcBef>
              <a:spcAft>
                <a:spcPts val="0"/>
              </a:spcAft>
              <a:buClr>
                <a:schemeClr val="lt1"/>
              </a:buClr>
              <a:buSzPts val="4100"/>
              <a:buNone/>
              <a:defRPr sz="4100">
                <a:solidFill>
                  <a:schemeClr val="lt1"/>
                </a:solidFill>
              </a:defRPr>
            </a:lvl3pPr>
            <a:lvl4pPr lvl="3" algn="ctr">
              <a:lnSpc>
                <a:spcPct val="100000"/>
              </a:lnSpc>
              <a:spcBef>
                <a:spcPts val="0"/>
              </a:spcBef>
              <a:spcAft>
                <a:spcPts val="0"/>
              </a:spcAft>
              <a:buClr>
                <a:schemeClr val="lt1"/>
              </a:buClr>
              <a:buSzPts val="4100"/>
              <a:buNone/>
              <a:defRPr sz="4100">
                <a:solidFill>
                  <a:schemeClr val="lt1"/>
                </a:solidFill>
              </a:defRPr>
            </a:lvl4pPr>
            <a:lvl5pPr lvl="4" algn="ctr">
              <a:lnSpc>
                <a:spcPct val="100000"/>
              </a:lnSpc>
              <a:spcBef>
                <a:spcPts val="0"/>
              </a:spcBef>
              <a:spcAft>
                <a:spcPts val="0"/>
              </a:spcAft>
              <a:buClr>
                <a:schemeClr val="lt1"/>
              </a:buClr>
              <a:buSzPts val="4100"/>
              <a:buNone/>
              <a:defRPr sz="4100">
                <a:solidFill>
                  <a:schemeClr val="lt1"/>
                </a:solidFill>
              </a:defRPr>
            </a:lvl5pPr>
            <a:lvl6pPr lvl="5" algn="ctr">
              <a:lnSpc>
                <a:spcPct val="100000"/>
              </a:lnSpc>
              <a:spcBef>
                <a:spcPts val="0"/>
              </a:spcBef>
              <a:spcAft>
                <a:spcPts val="0"/>
              </a:spcAft>
              <a:buClr>
                <a:schemeClr val="lt1"/>
              </a:buClr>
              <a:buSzPts val="4100"/>
              <a:buNone/>
              <a:defRPr sz="4100">
                <a:solidFill>
                  <a:schemeClr val="lt1"/>
                </a:solidFill>
              </a:defRPr>
            </a:lvl6pPr>
            <a:lvl7pPr lvl="6" algn="ctr">
              <a:lnSpc>
                <a:spcPct val="100000"/>
              </a:lnSpc>
              <a:spcBef>
                <a:spcPts val="0"/>
              </a:spcBef>
              <a:spcAft>
                <a:spcPts val="0"/>
              </a:spcAft>
              <a:buClr>
                <a:schemeClr val="lt1"/>
              </a:buClr>
              <a:buSzPts val="4100"/>
              <a:buNone/>
              <a:defRPr sz="4100">
                <a:solidFill>
                  <a:schemeClr val="lt1"/>
                </a:solidFill>
              </a:defRPr>
            </a:lvl7pPr>
            <a:lvl8pPr lvl="7" algn="ctr">
              <a:lnSpc>
                <a:spcPct val="100000"/>
              </a:lnSpc>
              <a:spcBef>
                <a:spcPts val="0"/>
              </a:spcBef>
              <a:spcAft>
                <a:spcPts val="0"/>
              </a:spcAft>
              <a:buClr>
                <a:schemeClr val="lt1"/>
              </a:buClr>
              <a:buSzPts val="4100"/>
              <a:buNone/>
              <a:defRPr sz="4100">
                <a:solidFill>
                  <a:schemeClr val="lt1"/>
                </a:solidFill>
              </a:defRPr>
            </a:lvl8pPr>
            <a:lvl9pPr lvl="8" algn="ctr">
              <a:lnSpc>
                <a:spcPct val="100000"/>
              </a:lnSpc>
              <a:spcBef>
                <a:spcPts val="0"/>
              </a:spcBef>
              <a:spcAft>
                <a:spcPts val="0"/>
              </a:spcAft>
              <a:buClr>
                <a:schemeClr val="lt1"/>
              </a:buClr>
              <a:buSzPts val="4100"/>
              <a:buNone/>
              <a:defRPr sz="4100">
                <a:solidFill>
                  <a:schemeClr val="lt1"/>
                </a:solidFill>
              </a:defRPr>
            </a:lvl9pPr>
          </a:lstStyle>
          <a:p>
            <a:endParaRPr/>
          </a:p>
        </p:txBody>
      </p:sp>
      <p:sp>
        <p:nvSpPr>
          <p:cNvPr id="21" name="Google Shape;2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2"/>
        <p:cNvGrpSpPr/>
        <p:nvPr/>
      </p:nvGrpSpPr>
      <p:grpSpPr>
        <a:xfrm>
          <a:off x="0" y="0"/>
          <a:ext cx="0" cy="0"/>
          <a:chOff x="0" y="0"/>
          <a:chExt cx="0" cy="0"/>
        </a:xfrm>
      </p:grpSpPr>
      <p:pic>
        <p:nvPicPr>
          <p:cNvPr id="23" name="Google Shape;23;g1f170c7f7e3_0_174"/>
          <p:cNvPicPr preferRelativeResize="0"/>
          <p:nvPr/>
        </p:nvPicPr>
        <p:blipFill rotWithShape="1">
          <a:blip r:embed="rId2">
            <a:alphaModFix amt="76000"/>
          </a:blip>
          <a:srcRect l="8236" t="49408" r="8228"/>
          <a:stretch/>
        </p:blipFill>
        <p:spPr>
          <a:xfrm>
            <a:off x="0" y="2495550"/>
            <a:ext cx="9144000" cy="2647950"/>
          </a:xfrm>
          <a:prstGeom prst="rect">
            <a:avLst/>
          </a:prstGeom>
          <a:noFill/>
          <a:ln>
            <a:noFill/>
          </a:ln>
        </p:spPr>
      </p:pic>
      <p:sp>
        <p:nvSpPr>
          <p:cNvPr id="24" name="Google Shape;24;g1f170c7f7e3_0_17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5" name="Google Shape;25;g1f170c7f7e3_0_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9pPr>
          </a:lstStyle>
          <a:p>
            <a:endParaRPr/>
          </a:p>
        </p:txBody>
      </p:sp>
      <p:sp>
        <p:nvSpPr>
          <p:cNvPr id="7" name="Google Shape;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55600" algn="l" rtl="0">
              <a:lnSpc>
                <a:spcPct val="115000"/>
              </a:lnSpc>
              <a:spcBef>
                <a:spcPts val="0"/>
              </a:spcBef>
              <a:spcAft>
                <a:spcPts val="0"/>
              </a:spcAft>
              <a:buClr>
                <a:schemeClr val="dk1"/>
              </a:buClr>
              <a:buSzPts val="2000"/>
              <a:buFont typeface="Barlow"/>
              <a:buChar char="●"/>
              <a:defRPr sz="2000" i="0" u="none" strike="noStrike" cap="none">
                <a:solidFill>
                  <a:schemeClr val="dk1"/>
                </a:solidFill>
                <a:latin typeface="Barlow"/>
                <a:ea typeface="Barlow"/>
                <a:cs typeface="Barlow"/>
                <a:sym typeface="Barlow"/>
              </a:defRPr>
            </a:lvl1pPr>
            <a:lvl2pPr marL="914400" marR="0" lvl="1"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2pPr>
            <a:lvl3pPr marL="1371600" marR="0" lvl="2"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3pPr>
            <a:lvl4pPr marL="1828800" marR="0" lvl="3"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4pPr>
            <a:lvl5pPr marL="2286000" marR="0" lvl="4"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5pPr>
            <a:lvl6pPr marL="2743200" marR="0" lvl="5"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6pPr>
            <a:lvl7pPr marL="3200400" marR="0" lvl="6"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7pPr>
            <a:lvl8pPr marL="3657600" marR="0" lvl="7"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8pPr>
            <a:lvl9pPr marL="4114800" marR="0" lvl="8"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9pPr>
          </a:lstStyle>
          <a:p>
            <a:endParaRPr/>
          </a:p>
        </p:txBody>
      </p:sp>
      <p:sp>
        <p:nvSpPr>
          <p:cNvPr id="8" name="Google Shape;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new.library.arizona.edu/about/organization"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17ec3bbf493_1_0"/>
          <p:cNvSpPr txBox="1">
            <a:spLocks noGrp="1"/>
          </p:cNvSpPr>
          <p:nvPr>
            <p:ph type="ctrTitle"/>
          </p:nvPr>
        </p:nvSpPr>
        <p:spPr>
          <a:xfrm>
            <a:off x="311700" y="744575"/>
            <a:ext cx="8832300" cy="2052600"/>
          </a:xfrm>
          <a:prstGeom prst="rect">
            <a:avLst/>
          </a:prstGeom>
          <a:solidFill>
            <a:srgbClr val="134F5C"/>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a:solidFill>
                  <a:schemeClr val="lt1"/>
                </a:solidFill>
              </a:rPr>
              <a:t>THE Research Data Services LANDSCAPE</a:t>
            </a:r>
            <a:endParaRPr>
              <a:solidFill>
                <a:schemeClr val="lt1"/>
              </a:solidFill>
            </a:endParaRPr>
          </a:p>
        </p:txBody>
      </p:sp>
      <p:sp>
        <p:nvSpPr>
          <p:cNvPr id="70" name="Google Shape;70;g17ec3bbf493_1_0"/>
          <p:cNvSpPr txBox="1">
            <a:spLocks noGrp="1"/>
          </p:cNvSpPr>
          <p:nvPr>
            <p:ph type="subTitle" idx="1"/>
          </p:nvPr>
        </p:nvSpPr>
        <p:spPr>
          <a:xfrm>
            <a:off x="311700" y="2834125"/>
            <a:ext cx="8832300" cy="633000"/>
          </a:xfrm>
          <a:prstGeom prst="rect">
            <a:avLst/>
          </a:prstGeom>
          <a:solidFill>
            <a:schemeClr val="dk1"/>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How do you start and where does your library fit in?</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9352acb6a0_0_19"/>
          <p:cNvSpPr txBox="1"/>
          <p:nvPr/>
        </p:nvSpPr>
        <p:spPr>
          <a:xfrm>
            <a:off x="0" y="3732175"/>
            <a:ext cx="9144000" cy="1108800"/>
          </a:xfrm>
          <a:prstGeom prst="rect">
            <a:avLst/>
          </a:prstGeom>
          <a:solidFill>
            <a:srgbClr val="134F5C"/>
          </a:solidFill>
          <a:ln>
            <a:noFill/>
          </a:ln>
        </p:spPr>
        <p:txBody>
          <a:bodyPr spcFirstLastPara="1" wrap="square" lIns="91425" tIns="91425" rIns="91425" bIns="91425" anchor="t" anchorCtr="0">
            <a:spAutoFit/>
          </a:bodyPr>
          <a:lstStyle/>
          <a:p>
            <a:pPr marL="0" lvl="0" indent="0" algn="ctr" rtl="0">
              <a:lnSpc>
                <a:spcPct val="130909"/>
              </a:lnSpc>
              <a:spcBef>
                <a:spcPts val="0"/>
              </a:spcBef>
              <a:spcAft>
                <a:spcPts val="0"/>
              </a:spcAft>
              <a:buNone/>
            </a:pPr>
            <a:r>
              <a:rPr lang="en" sz="2600" b="1">
                <a:solidFill>
                  <a:schemeClr val="lt1"/>
                </a:solidFill>
                <a:latin typeface="Manrope"/>
                <a:ea typeface="Manrope"/>
                <a:cs typeface="Manrope"/>
                <a:sym typeface="Manrope"/>
              </a:rPr>
              <a:t>OUTREACH: </a:t>
            </a:r>
            <a:r>
              <a:rPr lang="en" sz="2600">
                <a:solidFill>
                  <a:schemeClr val="lt1"/>
                </a:solidFill>
                <a:latin typeface="Manrope"/>
                <a:ea typeface="Manrope"/>
                <a:cs typeface="Manrope"/>
                <a:sym typeface="Manrope"/>
              </a:rPr>
              <a:t>Raising awareness of open science / open data issues and policies that may affect researchers </a:t>
            </a:r>
            <a:endParaRPr sz="2600">
              <a:solidFill>
                <a:schemeClr val="lt1"/>
              </a:solidFill>
              <a:latin typeface="Manrope"/>
              <a:ea typeface="Manrope"/>
              <a:cs typeface="Manrope"/>
              <a:sym typeface="Manrope"/>
            </a:endParaRPr>
          </a:p>
        </p:txBody>
      </p:sp>
      <p:grpSp>
        <p:nvGrpSpPr>
          <p:cNvPr id="175" name="Google Shape;175;g19352acb6a0_0_19" descr="stairs going down"/>
          <p:cNvGrpSpPr/>
          <p:nvPr/>
        </p:nvGrpSpPr>
        <p:grpSpPr>
          <a:xfrm>
            <a:off x="417975" y="938155"/>
            <a:ext cx="8232129" cy="2192272"/>
            <a:chOff x="417975" y="938155"/>
            <a:chExt cx="8232129" cy="2192272"/>
          </a:xfrm>
        </p:grpSpPr>
        <p:cxnSp>
          <p:nvCxnSpPr>
            <p:cNvPr id="176" name="Google Shape;176;g19352acb6a0_0_19"/>
            <p:cNvCxnSpPr/>
            <p:nvPr/>
          </p:nvCxnSpPr>
          <p:spPr>
            <a:xfrm rot="10800000" flipH="1">
              <a:off x="417975" y="938155"/>
              <a:ext cx="1645800" cy="108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g19352acb6a0_0_19"/>
            <p:cNvCxnSpPr/>
            <p:nvPr/>
          </p:nvCxnSpPr>
          <p:spPr>
            <a:xfrm rot="10800000" flipH="1">
              <a:off x="2065188" y="1463040"/>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g19352acb6a0_0_19"/>
            <p:cNvCxnSpPr/>
            <p:nvPr/>
          </p:nvCxnSpPr>
          <p:spPr>
            <a:xfrm rot="10800000" flipH="1">
              <a:off x="3712464" y="201207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g19352acb6a0_0_19"/>
            <p:cNvCxnSpPr/>
            <p:nvPr/>
          </p:nvCxnSpPr>
          <p:spPr>
            <a:xfrm rot="10800000" flipH="1">
              <a:off x="5358384" y="256710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g19352acb6a0_0_19"/>
            <p:cNvCxnSpPr/>
            <p:nvPr/>
          </p:nvCxnSpPr>
          <p:spPr>
            <a:xfrm rot="10800000" flipH="1">
              <a:off x="7004304" y="3121127"/>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g19352acb6a0_0_19"/>
            <p:cNvCxnSpPr/>
            <p:nvPr/>
          </p:nvCxnSpPr>
          <p:spPr>
            <a:xfrm>
              <a:off x="2065200" y="947650"/>
              <a:ext cx="8700" cy="5277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g19352acb6a0_0_19"/>
            <p:cNvCxnSpPr/>
            <p:nvPr/>
          </p:nvCxnSpPr>
          <p:spPr>
            <a:xfrm>
              <a:off x="3711000" y="1463040"/>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g19352acb6a0_0_19"/>
            <p:cNvCxnSpPr/>
            <p:nvPr/>
          </p:nvCxnSpPr>
          <p:spPr>
            <a:xfrm>
              <a:off x="5358384" y="2021375"/>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g19352acb6a0_0_19"/>
            <p:cNvCxnSpPr/>
            <p:nvPr/>
          </p:nvCxnSpPr>
          <p:spPr>
            <a:xfrm>
              <a:off x="7004304" y="2569464"/>
              <a:ext cx="8700" cy="548700"/>
            </a:xfrm>
            <a:prstGeom prst="straightConnector1">
              <a:avLst/>
            </a:prstGeom>
            <a:noFill/>
            <a:ln w="19050" cap="flat" cmpd="sng">
              <a:solidFill>
                <a:schemeClr val="dk1"/>
              </a:solidFill>
              <a:prstDash val="solid"/>
              <a:round/>
              <a:headEnd type="none" w="med" len="med"/>
              <a:tailEnd type="none" w="med" len="med"/>
            </a:ln>
          </p:spPr>
        </p:cxnSp>
      </p:grpSp>
      <p:sp>
        <p:nvSpPr>
          <p:cNvPr id="185" name="Google Shape;185;g19352acb6a0_0_19"/>
          <p:cNvSpPr txBox="1"/>
          <p:nvPr/>
        </p:nvSpPr>
        <p:spPr>
          <a:xfrm>
            <a:off x="417975" y="507050"/>
            <a:ext cx="1876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Outreach</a:t>
            </a:r>
            <a:endParaRPr sz="2200" b="1">
              <a:solidFill>
                <a:srgbClr val="00899B"/>
              </a:solidFill>
              <a:latin typeface="Barlow"/>
              <a:ea typeface="Barlow"/>
              <a:cs typeface="Barlow"/>
              <a:sym typeface="Barlow"/>
            </a:endParaRPr>
          </a:p>
        </p:txBody>
      </p:sp>
      <p:sp>
        <p:nvSpPr>
          <p:cNvPr id="15" name="Title 1">
            <a:extLst>
              <a:ext uri="{FF2B5EF4-FFF2-40B4-BE49-F238E27FC236}">
                <a16:creationId xmlns:a16="http://schemas.microsoft.com/office/drawing/2014/main" id="{0134F7B5-004A-4E19-8126-8D9F0D24A3EC}"/>
              </a:ext>
            </a:extLst>
          </p:cNvPr>
          <p:cNvSpPr txBox="1">
            <a:spLocks/>
          </p:cNvSpPr>
          <p:nvPr/>
        </p:nvSpPr>
        <p:spPr>
          <a:xfrm>
            <a:off x="311700" y="162543"/>
            <a:ext cx="8520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dirty="0">
                <a:latin typeface="Bebas Neue" panose="020B0604020202020204" charset="0"/>
              </a:rPr>
              <a:t>Levels of Services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19352acb6a0_0_49"/>
          <p:cNvSpPr txBox="1"/>
          <p:nvPr/>
        </p:nvSpPr>
        <p:spPr>
          <a:xfrm>
            <a:off x="0" y="3816275"/>
            <a:ext cx="9144000" cy="1002300"/>
          </a:xfrm>
          <a:prstGeom prst="rect">
            <a:avLst/>
          </a:prstGeom>
          <a:solidFill>
            <a:srgbClr val="00899B"/>
          </a:solidFill>
          <a:ln>
            <a:noFill/>
          </a:ln>
        </p:spPr>
        <p:txBody>
          <a:bodyPr spcFirstLastPara="1" wrap="square" lIns="91425" tIns="91425" rIns="91425" bIns="91425" anchor="t" anchorCtr="0">
            <a:spAutoFit/>
          </a:bodyPr>
          <a:lstStyle/>
          <a:p>
            <a:pPr marL="0" lvl="0" indent="0" algn="ctr" rtl="0">
              <a:lnSpc>
                <a:spcPct val="130909"/>
              </a:lnSpc>
              <a:spcBef>
                <a:spcPts val="0"/>
              </a:spcBef>
              <a:spcAft>
                <a:spcPts val="0"/>
              </a:spcAft>
              <a:buNone/>
            </a:pPr>
            <a:r>
              <a:rPr lang="en" sz="2300" b="1">
                <a:solidFill>
                  <a:schemeClr val="lt1"/>
                </a:solidFill>
                <a:latin typeface="Manrope"/>
                <a:ea typeface="Manrope"/>
                <a:cs typeface="Manrope"/>
                <a:sym typeface="Manrope"/>
              </a:rPr>
              <a:t>RESOURCE CREATION: </a:t>
            </a:r>
            <a:r>
              <a:rPr lang="en" sz="2300">
                <a:solidFill>
                  <a:schemeClr val="lt1"/>
                </a:solidFill>
                <a:latin typeface="Manrope"/>
                <a:ea typeface="Manrope"/>
                <a:cs typeface="Manrope"/>
                <a:sym typeface="Manrope"/>
              </a:rPr>
              <a:t>Compile resources relevant to data support &amp; create research guides to contextualize resources.</a:t>
            </a:r>
            <a:endParaRPr sz="2300">
              <a:solidFill>
                <a:schemeClr val="lt1"/>
              </a:solidFill>
              <a:latin typeface="Manrope"/>
              <a:ea typeface="Manrope"/>
              <a:cs typeface="Manrope"/>
              <a:sym typeface="Manrope"/>
            </a:endParaRPr>
          </a:p>
        </p:txBody>
      </p:sp>
      <p:grpSp>
        <p:nvGrpSpPr>
          <p:cNvPr id="191" name="Google Shape;191;g19352acb6a0_0_49" descr="stairs going down"/>
          <p:cNvGrpSpPr/>
          <p:nvPr/>
        </p:nvGrpSpPr>
        <p:grpSpPr>
          <a:xfrm>
            <a:off x="417975" y="938155"/>
            <a:ext cx="8232129" cy="2192272"/>
            <a:chOff x="417975" y="938155"/>
            <a:chExt cx="8232129" cy="2192272"/>
          </a:xfrm>
        </p:grpSpPr>
        <p:cxnSp>
          <p:nvCxnSpPr>
            <p:cNvPr id="192" name="Google Shape;192;g19352acb6a0_0_49"/>
            <p:cNvCxnSpPr/>
            <p:nvPr/>
          </p:nvCxnSpPr>
          <p:spPr>
            <a:xfrm rot="10800000" flipH="1">
              <a:off x="417975" y="938155"/>
              <a:ext cx="1645800" cy="108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g19352acb6a0_0_49"/>
            <p:cNvCxnSpPr/>
            <p:nvPr/>
          </p:nvCxnSpPr>
          <p:spPr>
            <a:xfrm rot="10800000" flipH="1">
              <a:off x="2065188" y="1463040"/>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g19352acb6a0_0_49"/>
            <p:cNvCxnSpPr/>
            <p:nvPr/>
          </p:nvCxnSpPr>
          <p:spPr>
            <a:xfrm rot="10800000" flipH="1">
              <a:off x="3712464" y="201207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g19352acb6a0_0_49"/>
            <p:cNvCxnSpPr/>
            <p:nvPr/>
          </p:nvCxnSpPr>
          <p:spPr>
            <a:xfrm rot="10800000" flipH="1">
              <a:off x="5358384" y="256710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g19352acb6a0_0_49"/>
            <p:cNvCxnSpPr/>
            <p:nvPr/>
          </p:nvCxnSpPr>
          <p:spPr>
            <a:xfrm rot="10800000" flipH="1">
              <a:off x="7004304" y="3121127"/>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g19352acb6a0_0_49"/>
            <p:cNvCxnSpPr/>
            <p:nvPr/>
          </p:nvCxnSpPr>
          <p:spPr>
            <a:xfrm>
              <a:off x="2065200" y="947650"/>
              <a:ext cx="8700" cy="5277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g19352acb6a0_0_49"/>
            <p:cNvCxnSpPr/>
            <p:nvPr/>
          </p:nvCxnSpPr>
          <p:spPr>
            <a:xfrm>
              <a:off x="3711000" y="1463040"/>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g19352acb6a0_0_49"/>
            <p:cNvCxnSpPr/>
            <p:nvPr/>
          </p:nvCxnSpPr>
          <p:spPr>
            <a:xfrm>
              <a:off x="5358384" y="2021375"/>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g19352acb6a0_0_49"/>
            <p:cNvCxnSpPr/>
            <p:nvPr/>
          </p:nvCxnSpPr>
          <p:spPr>
            <a:xfrm>
              <a:off x="7004304" y="2569464"/>
              <a:ext cx="8700" cy="548700"/>
            </a:xfrm>
            <a:prstGeom prst="straightConnector1">
              <a:avLst/>
            </a:prstGeom>
            <a:noFill/>
            <a:ln w="19050" cap="flat" cmpd="sng">
              <a:solidFill>
                <a:schemeClr val="dk1"/>
              </a:solidFill>
              <a:prstDash val="solid"/>
              <a:round/>
              <a:headEnd type="none" w="med" len="med"/>
              <a:tailEnd type="none" w="med" len="med"/>
            </a:ln>
          </p:spPr>
        </p:cxnSp>
      </p:grpSp>
      <p:sp>
        <p:nvSpPr>
          <p:cNvPr id="201" name="Google Shape;201;g19352acb6a0_0_49"/>
          <p:cNvSpPr txBox="1"/>
          <p:nvPr/>
        </p:nvSpPr>
        <p:spPr>
          <a:xfrm>
            <a:off x="2105875" y="663300"/>
            <a:ext cx="1876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Resource Creation</a:t>
            </a:r>
            <a:endParaRPr sz="2200" b="1">
              <a:solidFill>
                <a:srgbClr val="00899B"/>
              </a:solidFill>
              <a:latin typeface="Barlow"/>
              <a:ea typeface="Barlow"/>
              <a:cs typeface="Barlow"/>
              <a:sym typeface="Barlow"/>
            </a:endParaRPr>
          </a:p>
        </p:txBody>
      </p:sp>
      <p:sp>
        <p:nvSpPr>
          <p:cNvPr id="15" name="Title 1">
            <a:extLst>
              <a:ext uri="{FF2B5EF4-FFF2-40B4-BE49-F238E27FC236}">
                <a16:creationId xmlns:a16="http://schemas.microsoft.com/office/drawing/2014/main" id="{8B63B0DB-C67E-40BC-B284-1EADDA540D82}"/>
              </a:ext>
            </a:extLst>
          </p:cNvPr>
          <p:cNvSpPr txBox="1">
            <a:spLocks/>
          </p:cNvSpPr>
          <p:nvPr/>
        </p:nvSpPr>
        <p:spPr>
          <a:xfrm>
            <a:off x="311700" y="162543"/>
            <a:ext cx="8520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dirty="0">
                <a:latin typeface="Bebas Neue" panose="020B0604020202020204" charset="0"/>
              </a:rPr>
              <a:t>Levels of Services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9352acb6a0_0_34"/>
          <p:cNvSpPr txBox="1"/>
          <p:nvPr/>
        </p:nvSpPr>
        <p:spPr>
          <a:xfrm>
            <a:off x="0" y="3524250"/>
            <a:ext cx="9144000" cy="1293000"/>
          </a:xfrm>
          <a:prstGeom prst="rect">
            <a:avLst/>
          </a:prstGeom>
          <a:solidFill>
            <a:srgbClr val="134F5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rPr>
              <a:t>EDUCATION: </a:t>
            </a:r>
            <a:r>
              <a:rPr lang="en" sz="2400">
                <a:solidFill>
                  <a:schemeClr val="lt1"/>
                </a:solidFill>
              </a:rPr>
              <a:t>Develop and/or teach workshops, stand alone classes, and courses for curricular and non-curricular education. May include asynchronous or synchronous classes/materials.</a:t>
            </a:r>
            <a:endParaRPr sz="2400">
              <a:solidFill>
                <a:schemeClr val="lt1"/>
              </a:solidFill>
            </a:endParaRPr>
          </a:p>
        </p:txBody>
      </p:sp>
      <p:grpSp>
        <p:nvGrpSpPr>
          <p:cNvPr id="207" name="Google Shape;207;g19352acb6a0_0_34" descr="stairs going down"/>
          <p:cNvGrpSpPr/>
          <p:nvPr/>
        </p:nvGrpSpPr>
        <p:grpSpPr>
          <a:xfrm>
            <a:off x="417975" y="938155"/>
            <a:ext cx="8232129" cy="2192272"/>
            <a:chOff x="417975" y="938155"/>
            <a:chExt cx="8232129" cy="2192272"/>
          </a:xfrm>
        </p:grpSpPr>
        <p:cxnSp>
          <p:nvCxnSpPr>
            <p:cNvPr id="208" name="Google Shape;208;g19352acb6a0_0_34"/>
            <p:cNvCxnSpPr/>
            <p:nvPr/>
          </p:nvCxnSpPr>
          <p:spPr>
            <a:xfrm rot="10800000" flipH="1">
              <a:off x="417975" y="938155"/>
              <a:ext cx="1645800" cy="10800"/>
            </a:xfrm>
            <a:prstGeom prst="straightConnector1">
              <a:avLst/>
            </a:prstGeom>
            <a:noFill/>
            <a:ln w="19050" cap="flat" cmpd="sng">
              <a:solidFill>
                <a:schemeClr val="dk1"/>
              </a:solidFill>
              <a:prstDash val="solid"/>
              <a:round/>
              <a:headEnd type="none" w="med" len="med"/>
              <a:tailEnd type="none" w="med" len="med"/>
            </a:ln>
          </p:spPr>
        </p:cxnSp>
        <p:cxnSp>
          <p:nvCxnSpPr>
            <p:cNvPr id="209" name="Google Shape;209;g19352acb6a0_0_34"/>
            <p:cNvCxnSpPr/>
            <p:nvPr/>
          </p:nvCxnSpPr>
          <p:spPr>
            <a:xfrm rot="10800000" flipH="1">
              <a:off x="2065188" y="1463040"/>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10" name="Google Shape;210;g19352acb6a0_0_34"/>
            <p:cNvCxnSpPr/>
            <p:nvPr/>
          </p:nvCxnSpPr>
          <p:spPr>
            <a:xfrm rot="10800000" flipH="1">
              <a:off x="3712464" y="201207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11" name="Google Shape;211;g19352acb6a0_0_34"/>
            <p:cNvCxnSpPr/>
            <p:nvPr/>
          </p:nvCxnSpPr>
          <p:spPr>
            <a:xfrm rot="10800000" flipH="1">
              <a:off x="5358384" y="256710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12" name="Google Shape;212;g19352acb6a0_0_34"/>
            <p:cNvCxnSpPr/>
            <p:nvPr/>
          </p:nvCxnSpPr>
          <p:spPr>
            <a:xfrm rot="10800000" flipH="1">
              <a:off x="7004304" y="3121127"/>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13" name="Google Shape;213;g19352acb6a0_0_34"/>
            <p:cNvCxnSpPr/>
            <p:nvPr/>
          </p:nvCxnSpPr>
          <p:spPr>
            <a:xfrm>
              <a:off x="2065200" y="947650"/>
              <a:ext cx="8700" cy="527700"/>
            </a:xfrm>
            <a:prstGeom prst="straightConnector1">
              <a:avLst/>
            </a:prstGeom>
            <a:noFill/>
            <a:ln w="19050" cap="flat" cmpd="sng">
              <a:solidFill>
                <a:schemeClr val="dk1"/>
              </a:solidFill>
              <a:prstDash val="solid"/>
              <a:round/>
              <a:headEnd type="none" w="med" len="med"/>
              <a:tailEnd type="none" w="med" len="med"/>
            </a:ln>
          </p:spPr>
        </p:cxnSp>
        <p:cxnSp>
          <p:nvCxnSpPr>
            <p:cNvPr id="214" name="Google Shape;214;g19352acb6a0_0_34"/>
            <p:cNvCxnSpPr/>
            <p:nvPr/>
          </p:nvCxnSpPr>
          <p:spPr>
            <a:xfrm>
              <a:off x="3711000" y="1463040"/>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15" name="Google Shape;215;g19352acb6a0_0_34"/>
            <p:cNvCxnSpPr/>
            <p:nvPr/>
          </p:nvCxnSpPr>
          <p:spPr>
            <a:xfrm>
              <a:off x="5358384" y="2021375"/>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16" name="Google Shape;216;g19352acb6a0_0_34"/>
            <p:cNvCxnSpPr/>
            <p:nvPr/>
          </p:nvCxnSpPr>
          <p:spPr>
            <a:xfrm>
              <a:off x="7004304" y="2569464"/>
              <a:ext cx="8700" cy="548700"/>
            </a:xfrm>
            <a:prstGeom prst="straightConnector1">
              <a:avLst/>
            </a:prstGeom>
            <a:noFill/>
            <a:ln w="19050" cap="flat" cmpd="sng">
              <a:solidFill>
                <a:schemeClr val="dk1"/>
              </a:solidFill>
              <a:prstDash val="solid"/>
              <a:round/>
              <a:headEnd type="none" w="med" len="med"/>
              <a:tailEnd type="none" w="med" len="med"/>
            </a:ln>
          </p:spPr>
        </p:cxnSp>
      </p:grpSp>
      <p:sp>
        <p:nvSpPr>
          <p:cNvPr id="217" name="Google Shape;217;g19352acb6a0_0_34"/>
          <p:cNvSpPr txBox="1"/>
          <p:nvPr/>
        </p:nvSpPr>
        <p:spPr>
          <a:xfrm>
            <a:off x="3701450" y="1620438"/>
            <a:ext cx="1876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Education</a:t>
            </a:r>
            <a:endParaRPr sz="2200" b="1">
              <a:solidFill>
                <a:srgbClr val="00899B"/>
              </a:solidFill>
              <a:latin typeface="Barlow"/>
              <a:ea typeface="Barlow"/>
              <a:cs typeface="Barlow"/>
              <a:sym typeface="Barlow"/>
            </a:endParaRPr>
          </a:p>
        </p:txBody>
      </p:sp>
      <p:sp>
        <p:nvSpPr>
          <p:cNvPr id="14" name="Title 1">
            <a:extLst>
              <a:ext uri="{FF2B5EF4-FFF2-40B4-BE49-F238E27FC236}">
                <a16:creationId xmlns:a16="http://schemas.microsoft.com/office/drawing/2014/main" id="{A94F904B-9018-4450-92AD-97E9485C37C5}"/>
              </a:ext>
            </a:extLst>
          </p:cNvPr>
          <p:cNvSpPr txBox="1">
            <a:spLocks/>
          </p:cNvSpPr>
          <p:nvPr/>
        </p:nvSpPr>
        <p:spPr>
          <a:xfrm>
            <a:off x="311700" y="162543"/>
            <a:ext cx="8520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dirty="0">
                <a:latin typeface="Bebas Neue" panose="020B0604020202020204" charset="0"/>
              </a:rPr>
              <a:t>Levels of Services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9352acb6a0_0_64"/>
          <p:cNvSpPr txBox="1"/>
          <p:nvPr/>
        </p:nvSpPr>
        <p:spPr>
          <a:xfrm>
            <a:off x="0" y="3333750"/>
            <a:ext cx="9144000" cy="1521300"/>
          </a:xfrm>
          <a:prstGeom prst="rect">
            <a:avLst/>
          </a:prstGeom>
          <a:solidFill>
            <a:srgbClr val="00899B"/>
          </a:solid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 sz="2400" b="1">
                <a:solidFill>
                  <a:schemeClr val="lt1"/>
                </a:solidFill>
                <a:latin typeface="Barlow"/>
                <a:ea typeface="Barlow"/>
                <a:cs typeface="Barlow"/>
                <a:sym typeface="Barlow"/>
              </a:rPr>
              <a:t>CONSULTATIONS: </a:t>
            </a:r>
            <a:r>
              <a:rPr lang="en" sz="2400">
                <a:solidFill>
                  <a:schemeClr val="lt1"/>
                </a:solidFill>
                <a:latin typeface="Barlow"/>
                <a:ea typeface="Barlow"/>
                <a:cs typeface="Barlow"/>
                <a:sym typeface="Barlow"/>
              </a:rPr>
              <a:t>one-on-one with researchers, labs, departments to advise on and support data management best practices, OR </a:t>
            </a:r>
            <a:br>
              <a:rPr lang="en" sz="2400">
                <a:solidFill>
                  <a:schemeClr val="lt1"/>
                </a:solidFill>
                <a:latin typeface="Barlow"/>
                <a:ea typeface="Barlow"/>
                <a:cs typeface="Barlow"/>
                <a:sym typeface="Barlow"/>
              </a:rPr>
            </a:br>
            <a:r>
              <a:rPr lang="en" sz="2400">
                <a:solidFill>
                  <a:schemeClr val="lt1"/>
                </a:solidFill>
                <a:latin typeface="Barlow"/>
                <a:ea typeface="Barlow"/>
                <a:cs typeface="Barlow"/>
                <a:sym typeface="Barlow"/>
              </a:rPr>
              <a:t>to advise and troubleshoot on data cleaning, analysis, visualization.</a:t>
            </a:r>
            <a:endParaRPr sz="2400">
              <a:solidFill>
                <a:schemeClr val="lt1"/>
              </a:solidFill>
              <a:latin typeface="Barlow"/>
              <a:ea typeface="Barlow"/>
              <a:cs typeface="Barlow"/>
              <a:sym typeface="Barlow"/>
            </a:endParaRPr>
          </a:p>
        </p:txBody>
      </p:sp>
      <p:grpSp>
        <p:nvGrpSpPr>
          <p:cNvPr id="223" name="Google Shape;223;g19352acb6a0_0_64" descr="stairs going down"/>
          <p:cNvGrpSpPr/>
          <p:nvPr/>
        </p:nvGrpSpPr>
        <p:grpSpPr>
          <a:xfrm>
            <a:off x="417975" y="938155"/>
            <a:ext cx="8232129" cy="2192272"/>
            <a:chOff x="417975" y="938155"/>
            <a:chExt cx="8232129" cy="2192272"/>
          </a:xfrm>
        </p:grpSpPr>
        <p:cxnSp>
          <p:nvCxnSpPr>
            <p:cNvPr id="224" name="Google Shape;224;g19352acb6a0_0_64"/>
            <p:cNvCxnSpPr/>
            <p:nvPr/>
          </p:nvCxnSpPr>
          <p:spPr>
            <a:xfrm rot="10800000" flipH="1">
              <a:off x="417975" y="938155"/>
              <a:ext cx="1645800" cy="10800"/>
            </a:xfrm>
            <a:prstGeom prst="straightConnector1">
              <a:avLst/>
            </a:prstGeom>
            <a:noFill/>
            <a:ln w="19050" cap="flat" cmpd="sng">
              <a:solidFill>
                <a:schemeClr val="dk1"/>
              </a:solidFill>
              <a:prstDash val="solid"/>
              <a:round/>
              <a:headEnd type="none" w="med" len="med"/>
              <a:tailEnd type="none" w="med" len="med"/>
            </a:ln>
          </p:spPr>
        </p:cxnSp>
        <p:cxnSp>
          <p:nvCxnSpPr>
            <p:cNvPr id="225" name="Google Shape;225;g19352acb6a0_0_64"/>
            <p:cNvCxnSpPr/>
            <p:nvPr/>
          </p:nvCxnSpPr>
          <p:spPr>
            <a:xfrm rot="10800000" flipH="1">
              <a:off x="2065188" y="1463040"/>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26" name="Google Shape;226;g19352acb6a0_0_64"/>
            <p:cNvCxnSpPr/>
            <p:nvPr/>
          </p:nvCxnSpPr>
          <p:spPr>
            <a:xfrm rot="10800000" flipH="1">
              <a:off x="3712464" y="201207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27" name="Google Shape;227;g19352acb6a0_0_64"/>
            <p:cNvCxnSpPr/>
            <p:nvPr/>
          </p:nvCxnSpPr>
          <p:spPr>
            <a:xfrm rot="10800000" flipH="1">
              <a:off x="5358384" y="256710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28" name="Google Shape;228;g19352acb6a0_0_64"/>
            <p:cNvCxnSpPr/>
            <p:nvPr/>
          </p:nvCxnSpPr>
          <p:spPr>
            <a:xfrm rot="10800000" flipH="1">
              <a:off x="7004304" y="3121127"/>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29" name="Google Shape;229;g19352acb6a0_0_64"/>
            <p:cNvCxnSpPr/>
            <p:nvPr/>
          </p:nvCxnSpPr>
          <p:spPr>
            <a:xfrm>
              <a:off x="2065200" y="947650"/>
              <a:ext cx="8700" cy="527700"/>
            </a:xfrm>
            <a:prstGeom prst="straightConnector1">
              <a:avLst/>
            </a:prstGeom>
            <a:noFill/>
            <a:ln w="19050" cap="flat" cmpd="sng">
              <a:solidFill>
                <a:schemeClr val="dk1"/>
              </a:solidFill>
              <a:prstDash val="solid"/>
              <a:round/>
              <a:headEnd type="none" w="med" len="med"/>
              <a:tailEnd type="none" w="med" len="med"/>
            </a:ln>
          </p:spPr>
        </p:cxnSp>
        <p:cxnSp>
          <p:nvCxnSpPr>
            <p:cNvPr id="230" name="Google Shape;230;g19352acb6a0_0_64"/>
            <p:cNvCxnSpPr/>
            <p:nvPr/>
          </p:nvCxnSpPr>
          <p:spPr>
            <a:xfrm>
              <a:off x="3711000" y="1463040"/>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31" name="Google Shape;231;g19352acb6a0_0_64"/>
            <p:cNvCxnSpPr/>
            <p:nvPr/>
          </p:nvCxnSpPr>
          <p:spPr>
            <a:xfrm>
              <a:off x="5358384" y="2021375"/>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32" name="Google Shape;232;g19352acb6a0_0_64"/>
            <p:cNvCxnSpPr/>
            <p:nvPr/>
          </p:nvCxnSpPr>
          <p:spPr>
            <a:xfrm>
              <a:off x="7004304" y="2569464"/>
              <a:ext cx="8700" cy="548700"/>
            </a:xfrm>
            <a:prstGeom prst="straightConnector1">
              <a:avLst/>
            </a:prstGeom>
            <a:noFill/>
            <a:ln w="19050" cap="flat" cmpd="sng">
              <a:solidFill>
                <a:schemeClr val="dk1"/>
              </a:solidFill>
              <a:prstDash val="solid"/>
              <a:round/>
              <a:headEnd type="none" w="med" len="med"/>
              <a:tailEnd type="none" w="med" len="med"/>
            </a:ln>
          </p:spPr>
        </p:cxnSp>
      </p:grpSp>
      <p:sp>
        <p:nvSpPr>
          <p:cNvPr id="233" name="Google Shape;233;g19352acb6a0_0_64"/>
          <p:cNvSpPr txBox="1"/>
          <p:nvPr/>
        </p:nvSpPr>
        <p:spPr>
          <a:xfrm>
            <a:off x="5395550" y="2140650"/>
            <a:ext cx="212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Consultations</a:t>
            </a:r>
            <a:endParaRPr sz="2200" b="1">
              <a:solidFill>
                <a:srgbClr val="00899B"/>
              </a:solidFill>
              <a:latin typeface="Barlow"/>
              <a:ea typeface="Barlow"/>
              <a:cs typeface="Barlow"/>
              <a:sym typeface="Barlow"/>
            </a:endParaRPr>
          </a:p>
        </p:txBody>
      </p:sp>
      <p:sp>
        <p:nvSpPr>
          <p:cNvPr id="14" name="Title 1">
            <a:extLst>
              <a:ext uri="{FF2B5EF4-FFF2-40B4-BE49-F238E27FC236}">
                <a16:creationId xmlns:a16="http://schemas.microsoft.com/office/drawing/2014/main" id="{2DEDC9F8-D3C2-472E-BC06-BB54EDBA1A85}"/>
              </a:ext>
            </a:extLst>
          </p:cNvPr>
          <p:cNvSpPr txBox="1">
            <a:spLocks/>
          </p:cNvSpPr>
          <p:nvPr/>
        </p:nvSpPr>
        <p:spPr>
          <a:xfrm>
            <a:off x="311700" y="162543"/>
            <a:ext cx="8520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dirty="0">
                <a:latin typeface="Bebas Neue" panose="020B0604020202020204" charset="0"/>
              </a:rPr>
              <a:t>Levels of Services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9352acb6a0_0_79"/>
          <p:cNvSpPr txBox="1"/>
          <p:nvPr/>
        </p:nvSpPr>
        <p:spPr>
          <a:xfrm>
            <a:off x="0" y="3480775"/>
            <a:ext cx="9144000" cy="1410000"/>
          </a:xfrm>
          <a:prstGeom prst="rect">
            <a:avLst/>
          </a:prstGeom>
          <a:solidFill>
            <a:srgbClr val="134F5C"/>
          </a:solid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 sz="2200" b="1">
                <a:solidFill>
                  <a:schemeClr val="lt1"/>
                </a:solidFill>
                <a:latin typeface="Barlow"/>
                <a:ea typeface="Barlow"/>
                <a:cs typeface="Barlow"/>
                <a:sym typeface="Barlow"/>
              </a:rPr>
              <a:t>INFRASTRUCTURE:</a:t>
            </a:r>
            <a:r>
              <a:rPr lang="en" sz="2200">
                <a:solidFill>
                  <a:schemeClr val="lt1"/>
                </a:solidFill>
                <a:latin typeface="Barlow"/>
                <a:ea typeface="Barlow"/>
                <a:cs typeface="Barlow"/>
                <a:sym typeface="Barlow"/>
              </a:rPr>
              <a:t> Develop and/or support policies and technical capabilities, including a data catalog or data repository, high performance computing, lab space, software and virtual computing access.</a:t>
            </a:r>
            <a:endParaRPr sz="2200">
              <a:solidFill>
                <a:schemeClr val="lt1"/>
              </a:solidFill>
              <a:latin typeface="Barlow"/>
              <a:ea typeface="Barlow"/>
              <a:cs typeface="Barlow"/>
              <a:sym typeface="Barlow"/>
            </a:endParaRPr>
          </a:p>
        </p:txBody>
      </p:sp>
      <p:grpSp>
        <p:nvGrpSpPr>
          <p:cNvPr id="239" name="Google Shape;239;g19352acb6a0_0_79" descr="stairs going down"/>
          <p:cNvGrpSpPr/>
          <p:nvPr/>
        </p:nvGrpSpPr>
        <p:grpSpPr>
          <a:xfrm>
            <a:off x="417975" y="938155"/>
            <a:ext cx="8232129" cy="2192272"/>
            <a:chOff x="417975" y="938155"/>
            <a:chExt cx="8232129" cy="2192272"/>
          </a:xfrm>
        </p:grpSpPr>
        <p:cxnSp>
          <p:nvCxnSpPr>
            <p:cNvPr id="240" name="Google Shape;240;g19352acb6a0_0_79"/>
            <p:cNvCxnSpPr/>
            <p:nvPr/>
          </p:nvCxnSpPr>
          <p:spPr>
            <a:xfrm rot="10800000" flipH="1">
              <a:off x="417975" y="938155"/>
              <a:ext cx="1645800" cy="10800"/>
            </a:xfrm>
            <a:prstGeom prst="straightConnector1">
              <a:avLst/>
            </a:prstGeom>
            <a:noFill/>
            <a:ln w="19050" cap="flat" cmpd="sng">
              <a:solidFill>
                <a:schemeClr val="dk1"/>
              </a:solidFill>
              <a:prstDash val="solid"/>
              <a:round/>
              <a:headEnd type="none" w="med" len="med"/>
              <a:tailEnd type="none" w="med" len="med"/>
            </a:ln>
          </p:spPr>
        </p:cxnSp>
        <p:cxnSp>
          <p:nvCxnSpPr>
            <p:cNvPr id="241" name="Google Shape;241;g19352acb6a0_0_79"/>
            <p:cNvCxnSpPr/>
            <p:nvPr/>
          </p:nvCxnSpPr>
          <p:spPr>
            <a:xfrm rot="10800000" flipH="1">
              <a:off x="2065188" y="1463040"/>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42" name="Google Shape;242;g19352acb6a0_0_79"/>
            <p:cNvCxnSpPr/>
            <p:nvPr/>
          </p:nvCxnSpPr>
          <p:spPr>
            <a:xfrm rot="10800000" flipH="1">
              <a:off x="3712464" y="201207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g19352acb6a0_0_79"/>
            <p:cNvCxnSpPr/>
            <p:nvPr/>
          </p:nvCxnSpPr>
          <p:spPr>
            <a:xfrm rot="10800000" flipH="1">
              <a:off x="5358384" y="256710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44" name="Google Shape;244;g19352acb6a0_0_79"/>
            <p:cNvCxnSpPr/>
            <p:nvPr/>
          </p:nvCxnSpPr>
          <p:spPr>
            <a:xfrm rot="10800000" flipH="1">
              <a:off x="7004304" y="3121127"/>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245" name="Google Shape;245;g19352acb6a0_0_79"/>
            <p:cNvCxnSpPr/>
            <p:nvPr/>
          </p:nvCxnSpPr>
          <p:spPr>
            <a:xfrm>
              <a:off x="2065200" y="947650"/>
              <a:ext cx="8700" cy="52770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g19352acb6a0_0_79"/>
            <p:cNvCxnSpPr/>
            <p:nvPr/>
          </p:nvCxnSpPr>
          <p:spPr>
            <a:xfrm>
              <a:off x="3711000" y="1463040"/>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47" name="Google Shape;247;g19352acb6a0_0_79"/>
            <p:cNvCxnSpPr/>
            <p:nvPr/>
          </p:nvCxnSpPr>
          <p:spPr>
            <a:xfrm>
              <a:off x="5358384" y="2021375"/>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g19352acb6a0_0_79"/>
            <p:cNvCxnSpPr/>
            <p:nvPr/>
          </p:nvCxnSpPr>
          <p:spPr>
            <a:xfrm>
              <a:off x="7004304" y="2569464"/>
              <a:ext cx="8700" cy="548700"/>
            </a:xfrm>
            <a:prstGeom prst="straightConnector1">
              <a:avLst/>
            </a:prstGeom>
            <a:noFill/>
            <a:ln w="19050" cap="flat" cmpd="sng">
              <a:solidFill>
                <a:schemeClr val="dk1"/>
              </a:solidFill>
              <a:prstDash val="solid"/>
              <a:round/>
              <a:headEnd type="none" w="med" len="med"/>
              <a:tailEnd type="none" w="med" len="med"/>
            </a:ln>
          </p:spPr>
        </p:cxnSp>
      </p:grpSp>
      <p:sp>
        <p:nvSpPr>
          <p:cNvPr id="249" name="Google Shape;249;g19352acb6a0_0_79"/>
          <p:cNvSpPr txBox="1"/>
          <p:nvPr/>
        </p:nvSpPr>
        <p:spPr>
          <a:xfrm>
            <a:off x="7021000" y="2699325"/>
            <a:ext cx="212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Infrastructure</a:t>
            </a:r>
            <a:endParaRPr sz="2200" b="1">
              <a:solidFill>
                <a:srgbClr val="00899B"/>
              </a:solidFill>
              <a:latin typeface="Barlow"/>
              <a:ea typeface="Barlow"/>
              <a:cs typeface="Barlow"/>
              <a:sym typeface="Barlow"/>
            </a:endParaRPr>
          </a:p>
        </p:txBody>
      </p:sp>
      <p:sp>
        <p:nvSpPr>
          <p:cNvPr id="14" name="Title 1">
            <a:extLst>
              <a:ext uri="{FF2B5EF4-FFF2-40B4-BE49-F238E27FC236}">
                <a16:creationId xmlns:a16="http://schemas.microsoft.com/office/drawing/2014/main" id="{66DA97B3-F755-4658-B100-DC550EC723DD}"/>
              </a:ext>
            </a:extLst>
          </p:cNvPr>
          <p:cNvSpPr txBox="1">
            <a:spLocks/>
          </p:cNvSpPr>
          <p:nvPr/>
        </p:nvSpPr>
        <p:spPr>
          <a:xfrm>
            <a:off x="311700" y="162543"/>
            <a:ext cx="8520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dirty="0">
                <a:latin typeface="Bebas Neue" panose="020B0604020202020204" charset="0"/>
              </a:rPr>
              <a:t>Levels of Services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a0075d3017_0_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MANY Potential Services</a:t>
            </a:r>
            <a:endParaRPr/>
          </a:p>
        </p:txBody>
      </p:sp>
      <p:sp>
        <p:nvSpPr>
          <p:cNvPr id="255" name="Google Shape;255;g1a0075d3017_0_44"/>
          <p:cNvSpPr/>
          <p:nvPr/>
        </p:nvSpPr>
        <p:spPr>
          <a:xfrm>
            <a:off x="786137" y="1599175"/>
            <a:ext cx="2004000" cy="1246500"/>
          </a:xfrm>
          <a:prstGeom prst="roundRect">
            <a:avLst>
              <a:gd name="adj" fmla="val 16667"/>
            </a:avLst>
          </a:prstGeom>
          <a:no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Plan &amp; Design</a:t>
            </a:r>
            <a:r>
              <a:rPr lang="en">
                <a:latin typeface="Barlow"/>
                <a:ea typeface="Barlow"/>
                <a:cs typeface="Barlow"/>
                <a:sym typeface="Barlow"/>
              </a:rPr>
              <a:t> </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DMPs/DMSPs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Metadata Documentation</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Use agreements</a:t>
            </a:r>
            <a:endParaRPr>
              <a:latin typeface="Barlow"/>
              <a:ea typeface="Barlow"/>
              <a:cs typeface="Barlow"/>
              <a:sym typeface="Barlow"/>
            </a:endParaRPr>
          </a:p>
        </p:txBody>
      </p:sp>
      <p:sp>
        <p:nvSpPr>
          <p:cNvPr id="256" name="Google Shape;256;g1a0075d3017_0_44"/>
          <p:cNvSpPr/>
          <p:nvPr/>
        </p:nvSpPr>
        <p:spPr>
          <a:xfrm>
            <a:off x="3623362" y="1599175"/>
            <a:ext cx="2004000" cy="1246500"/>
          </a:xfrm>
          <a:prstGeom prst="roundRect">
            <a:avLst>
              <a:gd name="adj" fmla="val 16667"/>
            </a:avLst>
          </a:prstGeom>
          <a:no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Collect &amp; Create</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File Naming</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Version Control</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README</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Directory Structure</a:t>
            </a:r>
            <a:endParaRPr>
              <a:latin typeface="Barlow"/>
              <a:ea typeface="Barlow"/>
              <a:cs typeface="Barlow"/>
              <a:sym typeface="Barlow"/>
            </a:endParaRPr>
          </a:p>
        </p:txBody>
      </p:sp>
      <p:sp>
        <p:nvSpPr>
          <p:cNvPr id="257" name="Google Shape;257;g1a0075d3017_0_44"/>
          <p:cNvSpPr/>
          <p:nvPr/>
        </p:nvSpPr>
        <p:spPr>
          <a:xfrm>
            <a:off x="6542300" y="1599175"/>
            <a:ext cx="2106300" cy="1246500"/>
          </a:xfrm>
          <a:prstGeom prst="roundRect">
            <a:avLst>
              <a:gd name="adj" fmla="val 16667"/>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Analyze &amp; Collaborate</a:t>
            </a:r>
            <a:endParaRPr b="1">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Cleaning </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Lab notes </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Software</a:t>
            </a:r>
            <a:endParaRPr>
              <a:latin typeface="Barlow"/>
              <a:ea typeface="Barlow"/>
              <a:cs typeface="Barlow"/>
              <a:sym typeface="Barlow"/>
            </a:endParaRPr>
          </a:p>
        </p:txBody>
      </p:sp>
      <p:sp>
        <p:nvSpPr>
          <p:cNvPr id="258" name="Google Shape;258;g1a0075d3017_0_44"/>
          <p:cNvSpPr/>
          <p:nvPr/>
        </p:nvSpPr>
        <p:spPr>
          <a:xfrm>
            <a:off x="6593450" y="3457750"/>
            <a:ext cx="2004000" cy="1246500"/>
          </a:xfrm>
          <a:prstGeom prst="roundRect">
            <a:avLst>
              <a:gd name="adj" fmla="val 16667"/>
            </a:avLst>
          </a:prstGeom>
          <a:no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Barlow"/>
                <a:ea typeface="Barlow"/>
                <a:cs typeface="Barlow"/>
                <a:sym typeface="Barlow"/>
              </a:rPr>
              <a:t>Evaluate &amp; Archive</a:t>
            </a:r>
            <a:endParaRPr b="1">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Retention</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Intellectual Property</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Archives &amp; Records</a:t>
            </a:r>
            <a:endParaRPr>
              <a:latin typeface="Barlow"/>
              <a:ea typeface="Barlow"/>
              <a:cs typeface="Barlow"/>
              <a:sym typeface="Barlow"/>
            </a:endParaRPr>
          </a:p>
        </p:txBody>
      </p:sp>
      <p:sp>
        <p:nvSpPr>
          <p:cNvPr id="259" name="Google Shape;259;g1a0075d3017_0_44"/>
          <p:cNvSpPr/>
          <p:nvPr/>
        </p:nvSpPr>
        <p:spPr>
          <a:xfrm>
            <a:off x="3623362" y="3457750"/>
            <a:ext cx="2004000" cy="1246500"/>
          </a:xfrm>
          <a:prstGeom prst="roundRect">
            <a:avLst>
              <a:gd name="adj" fmla="val 16667"/>
            </a:avLst>
          </a:pr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Share &amp; Disseminate </a:t>
            </a:r>
            <a:endParaRPr b="1">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Repositories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Sharing</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Pre-prints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Scholarly Outputs</a:t>
            </a:r>
            <a:endParaRPr>
              <a:latin typeface="Barlow"/>
              <a:ea typeface="Barlow"/>
              <a:cs typeface="Barlow"/>
              <a:sym typeface="Barlow"/>
            </a:endParaRPr>
          </a:p>
        </p:txBody>
      </p:sp>
      <p:sp>
        <p:nvSpPr>
          <p:cNvPr id="260" name="Google Shape;260;g1a0075d3017_0_44"/>
          <p:cNvSpPr/>
          <p:nvPr/>
        </p:nvSpPr>
        <p:spPr>
          <a:xfrm>
            <a:off x="786137" y="3457750"/>
            <a:ext cx="2004000" cy="1246500"/>
          </a:xfrm>
          <a:prstGeom prst="roundRect">
            <a:avLst>
              <a:gd name="adj" fmla="val 16667"/>
            </a:avLst>
          </a:prstGeom>
          <a:no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Access &amp; Reuse</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Open Access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Reproducibility</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Offboarding</a:t>
            </a:r>
            <a:endParaRPr>
              <a:latin typeface="Barlow"/>
              <a:ea typeface="Barlow"/>
              <a:cs typeface="Barlow"/>
              <a:sym typeface="Barlow"/>
            </a:endParaRPr>
          </a:p>
        </p:txBody>
      </p:sp>
      <p:sp>
        <p:nvSpPr>
          <p:cNvPr id="261" name="Google Shape;261;g1a0075d3017_0_44" descr="arrow"/>
          <p:cNvSpPr/>
          <p:nvPr/>
        </p:nvSpPr>
        <p:spPr>
          <a:xfrm>
            <a:off x="2970044" y="2142925"/>
            <a:ext cx="408600" cy="159000"/>
          </a:xfrm>
          <a:prstGeom prst="rightArrow">
            <a:avLst>
              <a:gd name="adj1" fmla="val 50000"/>
              <a:gd name="adj2" fmla="val 50000"/>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62" name="Google Shape;262;g1a0075d3017_0_44" descr="arrow"/>
          <p:cNvSpPr/>
          <p:nvPr/>
        </p:nvSpPr>
        <p:spPr>
          <a:xfrm>
            <a:off x="5857313" y="2142925"/>
            <a:ext cx="408600" cy="159000"/>
          </a:xfrm>
          <a:prstGeom prst="rightArrow">
            <a:avLst>
              <a:gd name="adj1" fmla="val 50000"/>
              <a:gd name="adj2" fmla="val 50000"/>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Barlow"/>
              <a:ea typeface="Barlow"/>
              <a:cs typeface="Barlow"/>
              <a:sym typeface="Barlow"/>
            </a:endParaRPr>
          </a:p>
        </p:txBody>
      </p:sp>
      <p:sp>
        <p:nvSpPr>
          <p:cNvPr id="263" name="Google Shape;263;g1a0075d3017_0_44" descr="arrow"/>
          <p:cNvSpPr/>
          <p:nvPr/>
        </p:nvSpPr>
        <p:spPr>
          <a:xfrm>
            <a:off x="7527350" y="2997538"/>
            <a:ext cx="136200" cy="303600"/>
          </a:xfrm>
          <a:prstGeom prst="downArrow">
            <a:avLst>
              <a:gd name="adj1" fmla="val 50000"/>
              <a:gd name="adj2"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64" name="Google Shape;264;g1a0075d3017_0_44" descr="arrow"/>
          <p:cNvSpPr/>
          <p:nvPr/>
        </p:nvSpPr>
        <p:spPr>
          <a:xfrm>
            <a:off x="5857313" y="4001500"/>
            <a:ext cx="408600" cy="159000"/>
          </a:xfrm>
          <a:prstGeom prst="leftArrow">
            <a:avLst>
              <a:gd name="adj1" fmla="val 50000"/>
              <a:gd name="adj2" fmla="val 5000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65" name="Google Shape;265;g1a0075d3017_0_44" descr="arrow"/>
          <p:cNvSpPr/>
          <p:nvPr/>
        </p:nvSpPr>
        <p:spPr>
          <a:xfrm>
            <a:off x="2970044" y="4001500"/>
            <a:ext cx="408600" cy="159000"/>
          </a:xfrm>
          <a:prstGeom prst="leftArrow">
            <a:avLst>
              <a:gd name="adj1" fmla="val 50000"/>
              <a:gd name="adj2" fmla="val 50000"/>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66" name="Google Shape;266;g1a0075d3017_0_44" descr="arrow"/>
          <p:cNvSpPr/>
          <p:nvPr/>
        </p:nvSpPr>
        <p:spPr>
          <a:xfrm>
            <a:off x="1720037" y="2997538"/>
            <a:ext cx="136200" cy="303600"/>
          </a:xfrm>
          <a:prstGeom prst="upArrow">
            <a:avLst>
              <a:gd name="adj1" fmla="val 50000"/>
              <a:gd name="adj2" fmla="val 50000"/>
            </a:avLst>
          </a:pr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3"/>
          <p:cNvSpPr txBox="1">
            <a:spLocks noGrp="1"/>
          </p:cNvSpPr>
          <p:nvPr>
            <p:ph type="title"/>
          </p:nvPr>
        </p:nvSpPr>
        <p:spPr>
          <a:xfrm>
            <a:off x="-295350" y="2150850"/>
            <a:ext cx="9734700" cy="841800"/>
          </a:xfrm>
          <a:prstGeom prst="rect">
            <a:avLst/>
          </a:prstGeom>
          <a:solidFill>
            <a:srgbClr val="134F5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Why data services in libraries?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4"/>
          <p:cNvSpPr txBox="1">
            <a:spLocks noGrp="1"/>
          </p:cNvSpPr>
          <p:nvPr>
            <p:ph type="title"/>
          </p:nvPr>
        </p:nvSpPr>
        <p:spPr>
          <a:xfrm>
            <a:off x="0" y="445025"/>
            <a:ext cx="41808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Traditional academic outputs</a:t>
            </a:r>
            <a:endParaRPr>
              <a:solidFill>
                <a:schemeClr val="lt1"/>
              </a:solidFill>
            </a:endParaRPr>
          </a:p>
        </p:txBody>
      </p:sp>
      <p:sp>
        <p:nvSpPr>
          <p:cNvPr id="277" name="Google Shape;277;p14"/>
          <p:cNvSpPr txBox="1">
            <a:spLocks noGrp="1"/>
          </p:cNvSpPr>
          <p:nvPr>
            <p:ph type="body" idx="1"/>
          </p:nvPr>
        </p:nvSpPr>
        <p:spPr>
          <a:xfrm>
            <a:off x="2342725" y="1930175"/>
            <a:ext cx="3999900" cy="274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r>
              <a:rPr lang="en" sz="1800" b="1"/>
              <a:t>Journal articles</a:t>
            </a: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r>
              <a:rPr lang="en" sz="1800" b="1"/>
              <a:t>Books</a:t>
            </a:r>
            <a:endParaRPr sz="1800" b="1"/>
          </a:p>
          <a:p>
            <a:pPr marL="457200" lvl="0" indent="-228600" algn="l" rtl="0">
              <a:lnSpc>
                <a:spcPct val="115000"/>
              </a:lnSpc>
              <a:spcBef>
                <a:spcPts val="0"/>
              </a:spcBef>
              <a:spcAft>
                <a:spcPts val="0"/>
              </a:spcAft>
              <a:buSzPts val="1800"/>
              <a:buNone/>
            </a:pPr>
            <a:endParaRPr sz="1800" b="1"/>
          </a:p>
          <a:p>
            <a:pPr marL="457200" lvl="0" indent="-228600" algn="l" rtl="0">
              <a:lnSpc>
                <a:spcPct val="115000"/>
              </a:lnSpc>
              <a:spcBef>
                <a:spcPts val="0"/>
              </a:spcBef>
              <a:spcAft>
                <a:spcPts val="0"/>
              </a:spcAft>
              <a:buSzPts val="1800"/>
              <a:buNone/>
            </a:pPr>
            <a:endParaRPr sz="1800" b="1"/>
          </a:p>
        </p:txBody>
      </p:sp>
      <p:sp>
        <p:nvSpPr>
          <p:cNvPr id="278" name="Google Shape;278;p14"/>
          <p:cNvSpPr txBox="1">
            <a:spLocks noGrp="1"/>
          </p:cNvSpPr>
          <p:nvPr>
            <p:ph type="body" idx="2"/>
          </p:nvPr>
        </p:nvSpPr>
        <p:spPr>
          <a:xfrm>
            <a:off x="5505000" y="1885900"/>
            <a:ext cx="3999900" cy="2748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r>
              <a:rPr lang="en" sz="1800" b="1"/>
              <a:t>Book Chapters</a:t>
            </a: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None/>
            </a:pPr>
            <a:endParaRPr sz="1800" b="1"/>
          </a:p>
          <a:p>
            <a:pPr marL="0" lvl="0" indent="0" algn="l" rtl="0">
              <a:lnSpc>
                <a:spcPct val="150000"/>
              </a:lnSpc>
              <a:spcBef>
                <a:spcPts val="0"/>
              </a:spcBef>
              <a:spcAft>
                <a:spcPts val="0"/>
              </a:spcAft>
              <a:buClr>
                <a:schemeClr val="dk1"/>
              </a:buClr>
              <a:buSzPts val="1100"/>
              <a:buFont typeface="Arial"/>
              <a:buNone/>
            </a:pPr>
            <a:r>
              <a:rPr lang="en" sz="1800" b="1"/>
              <a:t>Conference papers</a:t>
            </a:r>
            <a:endParaRPr sz="1800" b="1"/>
          </a:p>
        </p:txBody>
      </p:sp>
      <p:pic>
        <p:nvPicPr>
          <p:cNvPr id="279" name="Google Shape;279;p14" descr="icon of a journal article"/>
          <p:cNvPicPr preferRelativeResize="0"/>
          <p:nvPr/>
        </p:nvPicPr>
        <p:blipFill>
          <a:blip r:embed="rId3">
            <a:alphaModFix/>
          </a:blip>
          <a:stretch>
            <a:fillRect/>
          </a:stretch>
        </p:blipFill>
        <p:spPr>
          <a:xfrm>
            <a:off x="2441350" y="1422475"/>
            <a:ext cx="914400" cy="914400"/>
          </a:xfrm>
          <a:prstGeom prst="rect">
            <a:avLst/>
          </a:prstGeom>
          <a:noFill/>
          <a:ln>
            <a:noFill/>
          </a:ln>
        </p:spPr>
      </p:pic>
      <p:pic>
        <p:nvPicPr>
          <p:cNvPr id="280" name="Google Shape;280;p14" descr="icon of books stacked"/>
          <p:cNvPicPr preferRelativeResize="0"/>
          <p:nvPr/>
        </p:nvPicPr>
        <p:blipFill>
          <a:blip r:embed="rId4">
            <a:alphaModFix/>
          </a:blip>
          <a:stretch>
            <a:fillRect/>
          </a:stretch>
        </p:blipFill>
        <p:spPr>
          <a:xfrm>
            <a:off x="2441338" y="3488725"/>
            <a:ext cx="914400" cy="914400"/>
          </a:xfrm>
          <a:prstGeom prst="rect">
            <a:avLst/>
          </a:prstGeom>
          <a:noFill/>
          <a:ln>
            <a:noFill/>
          </a:ln>
        </p:spPr>
      </p:pic>
      <p:pic>
        <p:nvPicPr>
          <p:cNvPr id="281" name="Google Shape;281;p14" descr="icon of a book open"/>
          <p:cNvPicPr preferRelativeResize="0"/>
          <p:nvPr/>
        </p:nvPicPr>
        <p:blipFill>
          <a:blip r:embed="rId5">
            <a:alphaModFix/>
          </a:blip>
          <a:stretch>
            <a:fillRect/>
          </a:stretch>
        </p:blipFill>
        <p:spPr>
          <a:xfrm>
            <a:off x="5695925" y="1422475"/>
            <a:ext cx="914400" cy="914400"/>
          </a:xfrm>
          <a:prstGeom prst="rect">
            <a:avLst/>
          </a:prstGeom>
          <a:noFill/>
          <a:ln>
            <a:noFill/>
          </a:ln>
        </p:spPr>
      </p:pic>
      <p:pic>
        <p:nvPicPr>
          <p:cNvPr id="282" name="Google Shape;282;p14" descr="icon of a report with a magnifying glass"/>
          <p:cNvPicPr preferRelativeResize="0"/>
          <p:nvPr/>
        </p:nvPicPr>
        <p:blipFill>
          <a:blip r:embed="rId6">
            <a:alphaModFix/>
          </a:blip>
          <a:stretch>
            <a:fillRect/>
          </a:stretch>
        </p:blipFill>
        <p:spPr>
          <a:xfrm>
            <a:off x="5695938" y="3488725"/>
            <a:ext cx="914400" cy="91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5"/>
          <p:cNvSpPr txBox="1">
            <a:spLocks noGrp="1"/>
          </p:cNvSpPr>
          <p:nvPr>
            <p:ph type="title"/>
          </p:nvPr>
        </p:nvSpPr>
        <p:spPr>
          <a:xfrm>
            <a:off x="0" y="445025"/>
            <a:ext cx="53283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rgbClr val="FFFFFF"/>
                </a:solidFill>
              </a:rPr>
              <a:t>Supporting traditional academic outputs</a:t>
            </a:r>
            <a:endParaRPr>
              <a:solidFill>
                <a:srgbClr val="FFFFFF"/>
              </a:solidFill>
            </a:endParaRPr>
          </a:p>
        </p:txBody>
      </p:sp>
      <p:sp>
        <p:nvSpPr>
          <p:cNvPr id="288" name="Google Shape;288;p15"/>
          <p:cNvSpPr txBox="1">
            <a:spLocks noGrp="1"/>
          </p:cNvSpPr>
          <p:nvPr>
            <p:ph type="body" idx="1"/>
          </p:nvPr>
        </p:nvSpPr>
        <p:spPr>
          <a:xfrm>
            <a:off x="231075" y="1244850"/>
            <a:ext cx="1521600" cy="87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a:t>Expert </a:t>
            </a:r>
            <a:r>
              <a:rPr lang="en">
                <a:solidFill>
                  <a:schemeClr val="dk1"/>
                </a:solidFill>
              </a:rPr>
              <a:t>Searching</a:t>
            </a:r>
            <a:endParaRPr>
              <a:solidFill>
                <a:schemeClr val="dk1"/>
              </a:solidFill>
            </a:endParaRPr>
          </a:p>
          <a:p>
            <a:pPr marL="0" marR="0" lvl="0" indent="0" algn="l" rtl="0">
              <a:lnSpc>
                <a:spcPct val="150000"/>
              </a:lnSpc>
              <a:spcBef>
                <a:spcPts val="0"/>
              </a:spcBef>
              <a:spcAft>
                <a:spcPts val="0"/>
              </a:spcAft>
              <a:buNone/>
            </a:pPr>
            <a:endParaRPr/>
          </a:p>
        </p:txBody>
      </p:sp>
      <p:cxnSp>
        <p:nvCxnSpPr>
          <p:cNvPr id="289" name="Google Shape;289;p15">
            <a:extLst>
              <a:ext uri="{C183D7F6-B498-43B3-948B-1728B52AA6E4}">
                <adec:decorative xmlns:adec="http://schemas.microsoft.com/office/drawing/2017/decorative" val="1"/>
              </a:ext>
            </a:extLst>
          </p:cNvPr>
          <p:cNvCxnSpPr/>
          <p:nvPr/>
        </p:nvCxnSpPr>
        <p:spPr>
          <a:xfrm rot="10800000" flipH="1">
            <a:off x="-1544550" y="2407350"/>
            <a:ext cx="2163000" cy="567000"/>
          </a:xfrm>
          <a:prstGeom prst="straightConnector1">
            <a:avLst/>
          </a:prstGeom>
          <a:noFill/>
          <a:ln w="114300" cap="flat" cmpd="sng">
            <a:solidFill>
              <a:srgbClr val="20455A"/>
            </a:solidFill>
            <a:prstDash val="solid"/>
            <a:round/>
            <a:headEnd type="none" w="med" len="med"/>
            <a:tailEnd type="oval" w="med" len="med"/>
          </a:ln>
        </p:spPr>
      </p:cxnSp>
      <p:cxnSp>
        <p:nvCxnSpPr>
          <p:cNvPr id="290" name="Google Shape;290;p15">
            <a:extLst>
              <a:ext uri="{C183D7F6-B498-43B3-948B-1728B52AA6E4}">
                <adec:decorative xmlns:adec="http://schemas.microsoft.com/office/drawing/2017/decorative" val="1"/>
              </a:ext>
            </a:extLst>
          </p:cNvPr>
          <p:cNvCxnSpPr/>
          <p:nvPr/>
        </p:nvCxnSpPr>
        <p:spPr>
          <a:xfrm>
            <a:off x="460075" y="2460000"/>
            <a:ext cx="2295000" cy="817800"/>
          </a:xfrm>
          <a:prstGeom prst="straightConnector1">
            <a:avLst/>
          </a:prstGeom>
          <a:noFill/>
          <a:ln w="114300" cap="flat" cmpd="sng">
            <a:solidFill>
              <a:srgbClr val="20455A"/>
            </a:solidFill>
            <a:prstDash val="solid"/>
            <a:round/>
            <a:headEnd type="none" w="med" len="med"/>
            <a:tailEnd type="none" w="med" len="med"/>
          </a:ln>
        </p:spPr>
      </p:cxnSp>
      <p:cxnSp>
        <p:nvCxnSpPr>
          <p:cNvPr id="291" name="Google Shape;291;p15">
            <a:extLst>
              <a:ext uri="{C183D7F6-B498-43B3-948B-1728B52AA6E4}">
                <adec:decorative xmlns:adec="http://schemas.microsoft.com/office/drawing/2017/decorative" val="1"/>
              </a:ext>
            </a:extLst>
          </p:cNvPr>
          <p:cNvCxnSpPr/>
          <p:nvPr/>
        </p:nvCxnSpPr>
        <p:spPr>
          <a:xfrm rot="10800000" flipH="1">
            <a:off x="2649450" y="2802800"/>
            <a:ext cx="2307900" cy="482100"/>
          </a:xfrm>
          <a:prstGeom prst="straightConnector1">
            <a:avLst/>
          </a:prstGeom>
          <a:noFill/>
          <a:ln w="114300" cap="flat" cmpd="sng">
            <a:solidFill>
              <a:srgbClr val="20455A"/>
            </a:solidFill>
            <a:prstDash val="solid"/>
            <a:round/>
            <a:headEnd type="oval" w="med" len="med"/>
            <a:tailEnd type="none" w="med" len="med"/>
          </a:ln>
        </p:spPr>
      </p:cxnSp>
      <p:cxnSp>
        <p:nvCxnSpPr>
          <p:cNvPr id="292" name="Google Shape;292;p15">
            <a:extLst>
              <a:ext uri="{C183D7F6-B498-43B3-948B-1728B52AA6E4}">
                <adec:decorative xmlns:adec="http://schemas.microsoft.com/office/drawing/2017/decorative" val="1"/>
              </a:ext>
            </a:extLst>
          </p:cNvPr>
          <p:cNvCxnSpPr/>
          <p:nvPr/>
        </p:nvCxnSpPr>
        <p:spPr>
          <a:xfrm>
            <a:off x="4891500" y="2717900"/>
            <a:ext cx="2163000" cy="870600"/>
          </a:xfrm>
          <a:prstGeom prst="straightConnector1">
            <a:avLst/>
          </a:prstGeom>
          <a:noFill/>
          <a:ln w="114300" cap="flat" cmpd="sng">
            <a:solidFill>
              <a:srgbClr val="20455A"/>
            </a:solidFill>
            <a:prstDash val="solid"/>
            <a:round/>
            <a:headEnd type="oval" w="med" len="med"/>
            <a:tailEnd type="oval" w="med" len="med"/>
          </a:ln>
        </p:spPr>
      </p:cxnSp>
      <p:sp>
        <p:nvSpPr>
          <p:cNvPr id="293" name="Google Shape;293;p15"/>
          <p:cNvSpPr txBox="1"/>
          <p:nvPr/>
        </p:nvSpPr>
        <p:spPr>
          <a:xfrm>
            <a:off x="2755075" y="3535325"/>
            <a:ext cx="1521600" cy="10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Systematic </a:t>
            </a:r>
            <a:endParaRPr sz="2000">
              <a:solidFill>
                <a:schemeClr val="dk1"/>
              </a:solidFill>
              <a:latin typeface="Barlow"/>
              <a:ea typeface="Barlow"/>
              <a:cs typeface="Barlow"/>
              <a:sym typeface="Barlow"/>
            </a:endParaRPr>
          </a:p>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reviews</a:t>
            </a:r>
            <a:endParaRPr/>
          </a:p>
        </p:txBody>
      </p:sp>
      <p:sp>
        <p:nvSpPr>
          <p:cNvPr id="294" name="Google Shape;294;p15"/>
          <p:cNvSpPr txBox="1"/>
          <p:nvPr/>
        </p:nvSpPr>
        <p:spPr>
          <a:xfrm>
            <a:off x="5022325" y="1497613"/>
            <a:ext cx="1521600" cy="74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Cataloging</a:t>
            </a:r>
            <a:endParaRPr/>
          </a:p>
        </p:txBody>
      </p:sp>
      <p:sp>
        <p:nvSpPr>
          <p:cNvPr id="295" name="Google Shape;295;p15"/>
          <p:cNvSpPr txBox="1"/>
          <p:nvPr/>
        </p:nvSpPr>
        <p:spPr>
          <a:xfrm>
            <a:off x="6737825" y="3937075"/>
            <a:ext cx="1727700" cy="10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Content management</a:t>
            </a:r>
            <a:endParaRPr/>
          </a:p>
        </p:txBody>
      </p:sp>
      <p:cxnSp>
        <p:nvCxnSpPr>
          <p:cNvPr id="296" name="Google Shape;296;p15">
            <a:extLst>
              <a:ext uri="{C183D7F6-B498-43B3-948B-1728B52AA6E4}">
                <adec:decorative xmlns:adec="http://schemas.microsoft.com/office/drawing/2017/decorative" val="1"/>
              </a:ext>
            </a:extLst>
          </p:cNvPr>
          <p:cNvCxnSpPr/>
          <p:nvPr/>
        </p:nvCxnSpPr>
        <p:spPr>
          <a:xfrm rot="10800000" flipH="1">
            <a:off x="6811050" y="2294900"/>
            <a:ext cx="3133200" cy="1141800"/>
          </a:xfrm>
          <a:prstGeom prst="straightConnector1">
            <a:avLst/>
          </a:prstGeom>
          <a:noFill/>
          <a:ln w="114300" cap="flat" cmpd="sng">
            <a:solidFill>
              <a:srgbClr val="20455A"/>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0" y="445025"/>
            <a:ext cx="41808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RECOGNIZED academic outputs</a:t>
            </a:r>
            <a:endParaRPr>
              <a:solidFill>
                <a:schemeClr val="lt1"/>
              </a:solidFill>
            </a:endParaRPr>
          </a:p>
        </p:txBody>
      </p:sp>
      <p:sp>
        <p:nvSpPr>
          <p:cNvPr id="302" name="Google Shape;302;p16"/>
          <p:cNvSpPr txBox="1">
            <a:spLocks noGrp="1"/>
          </p:cNvSpPr>
          <p:nvPr>
            <p:ph type="body" idx="1"/>
          </p:nvPr>
        </p:nvSpPr>
        <p:spPr>
          <a:xfrm>
            <a:off x="1274450" y="1930175"/>
            <a:ext cx="2037900" cy="274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Journal articles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Books</a:t>
            </a: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p:txBody>
      </p:sp>
      <p:sp>
        <p:nvSpPr>
          <p:cNvPr id="303" name="Google Shape;303;p16"/>
          <p:cNvSpPr txBox="1">
            <a:spLocks noGrp="1"/>
          </p:cNvSpPr>
          <p:nvPr>
            <p:ph type="body" idx="4294967295"/>
          </p:nvPr>
        </p:nvSpPr>
        <p:spPr>
          <a:xfrm>
            <a:off x="5979800" y="1885900"/>
            <a:ext cx="2658600" cy="2748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 Chapters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Conference papers</a:t>
            </a:r>
            <a:endParaRPr sz="1800" b="1">
              <a:solidFill>
                <a:srgbClr val="D9D9D9"/>
              </a:solidFill>
            </a:endParaRPr>
          </a:p>
        </p:txBody>
      </p:sp>
      <p:pic>
        <p:nvPicPr>
          <p:cNvPr id="304" name="Google Shape;304;p16" descr="icon of a journal article"/>
          <p:cNvPicPr preferRelativeResize="0"/>
          <p:nvPr/>
        </p:nvPicPr>
        <p:blipFill>
          <a:blip r:embed="rId3">
            <a:alphaModFix amt="65000"/>
          </a:blip>
          <a:stretch>
            <a:fillRect/>
          </a:stretch>
        </p:blipFill>
        <p:spPr>
          <a:xfrm>
            <a:off x="1373075" y="1422475"/>
            <a:ext cx="914400" cy="914400"/>
          </a:xfrm>
          <a:prstGeom prst="rect">
            <a:avLst/>
          </a:prstGeom>
          <a:noFill/>
          <a:ln>
            <a:noFill/>
          </a:ln>
        </p:spPr>
      </p:pic>
      <p:pic>
        <p:nvPicPr>
          <p:cNvPr id="305" name="Google Shape;305;p16" descr="icon of books stacked"/>
          <p:cNvPicPr preferRelativeResize="0"/>
          <p:nvPr/>
        </p:nvPicPr>
        <p:blipFill>
          <a:blip r:embed="rId4">
            <a:alphaModFix amt="65000"/>
          </a:blip>
          <a:stretch>
            <a:fillRect/>
          </a:stretch>
        </p:blipFill>
        <p:spPr>
          <a:xfrm>
            <a:off x="1373063" y="3488725"/>
            <a:ext cx="914400" cy="914400"/>
          </a:xfrm>
          <a:prstGeom prst="rect">
            <a:avLst/>
          </a:prstGeom>
          <a:noFill/>
          <a:ln>
            <a:noFill/>
          </a:ln>
        </p:spPr>
      </p:pic>
      <p:pic>
        <p:nvPicPr>
          <p:cNvPr id="306" name="Google Shape;306;p16" descr="icon of a book opened"/>
          <p:cNvPicPr preferRelativeResize="0"/>
          <p:nvPr/>
        </p:nvPicPr>
        <p:blipFill>
          <a:blip r:embed="rId5">
            <a:alphaModFix amt="65000"/>
          </a:blip>
          <a:stretch>
            <a:fillRect/>
          </a:stretch>
        </p:blipFill>
        <p:spPr>
          <a:xfrm>
            <a:off x="6170725" y="1422475"/>
            <a:ext cx="914400" cy="914400"/>
          </a:xfrm>
          <a:prstGeom prst="rect">
            <a:avLst/>
          </a:prstGeom>
          <a:noFill/>
          <a:ln>
            <a:noFill/>
          </a:ln>
        </p:spPr>
      </p:pic>
      <p:pic>
        <p:nvPicPr>
          <p:cNvPr id="307" name="Google Shape;307;p16" descr="icon of a report with a magnifying glass"/>
          <p:cNvPicPr preferRelativeResize="0"/>
          <p:nvPr/>
        </p:nvPicPr>
        <p:blipFill>
          <a:blip r:embed="rId6">
            <a:alphaModFix amt="65000"/>
          </a:blip>
          <a:stretch>
            <a:fillRect/>
          </a:stretch>
        </p:blipFill>
        <p:spPr>
          <a:xfrm>
            <a:off x="6170738" y="3488725"/>
            <a:ext cx="914400" cy="914400"/>
          </a:xfrm>
          <a:prstGeom prst="rect">
            <a:avLst/>
          </a:prstGeom>
          <a:noFill/>
          <a:ln>
            <a:noFill/>
          </a:ln>
        </p:spPr>
      </p:pic>
      <p:sp>
        <p:nvSpPr>
          <p:cNvPr id="308" name="Google Shape;308;p16"/>
          <p:cNvSpPr txBox="1"/>
          <p:nvPr/>
        </p:nvSpPr>
        <p:spPr>
          <a:xfrm>
            <a:off x="3527200" y="3077075"/>
            <a:ext cx="3000000" cy="160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solidFill>
                  <a:schemeClr val="dk1"/>
                </a:solidFill>
                <a:latin typeface="Barlow"/>
                <a:ea typeface="Barlow"/>
                <a:cs typeface="Barlow"/>
                <a:sym typeface="Barlow"/>
              </a:rPr>
              <a:t>Datasets</a:t>
            </a:r>
            <a:endParaRPr sz="2600" b="1">
              <a:solidFill>
                <a:schemeClr val="dk1"/>
              </a:solidFill>
              <a:latin typeface="Barlow"/>
              <a:ea typeface="Barlow"/>
              <a:cs typeface="Barlow"/>
              <a:sym typeface="Barlow"/>
            </a:endParaRPr>
          </a:p>
        </p:txBody>
      </p:sp>
      <p:pic>
        <p:nvPicPr>
          <p:cNvPr id="309" name="Google Shape;309;p16" descr="icon of a computer monitor with a spreadsheet open"/>
          <p:cNvPicPr preferRelativeResize="0"/>
          <p:nvPr/>
        </p:nvPicPr>
        <p:blipFill>
          <a:blip r:embed="rId7">
            <a:alphaModFix/>
          </a:blip>
          <a:stretch>
            <a:fillRect/>
          </a:stretch>
        </p:blipFill>
        <p:spPr>
          <a:xfrm>
            <a:off x="3341475" y="1227600"/>
            <a:ext cx="2037925" cy="2037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title"/>
          </p:nvPr>
        </p:nvSpPr>
        <p:spPr>
          <a:xfrm>
            <a:off x="0" y="445025"/>
            <a:ext cx="4362600" cy="572700"/>
          </a:xfrm>
          <a:prstGeom prst="rect">
            <a:avLst/>
          </a:prstGeom>
          <a:solidFill>
            <a:srgbClr val="134F5C"/>
          </a:solidFill>
          <a:ln>
            <a:noFill/>
          </a:ln>
        </p:spPr>
        <p:txBody>
          <a:bodyPr spcFirstLastPara="1" wrap="square" lIns="91425" tIns="91425" rIns="91425" bIns="91425" anchor="t" anchorCtr="0">
            <a:noAutofit/>
          </a:bodyPr>
          <a:lstStyle/>
          <a:p>
            <a:pPr marL="342900" lvl="0" indent="0" algn="r" rtl="0">
              <a:lnSpc>
                <a:spcPct val="100000"/>
              </a:lnSpc>
              <a:spcBef>
                <a:spcPts val="0"/>
              </a:spcBef>
              <a:spcAft>
                <a:spcPts val="0"/>
              </a:spcAft>
              <a:buSzPts val="2800"/>
              <a:buNone/>
            </a:pPr>
            <a:r>
              <a:rPr lang="en" sz="3020">
                <a:solidFill>
                  <a:schemeClr val="lt1"/>
                </a:solidFill>
              </a:rPr>
              <a:t>Learning Objectives</a:t>
            </a:r>
            <a:endParaRPr sz="3020">
              <a:solidFill>
                <a:schemeClr val="lt1"/>
              </a:solidFill>
            </a:endParaRPr>
          </a:p>
        </p:txBody>
      </p:sp>
      <p:sp>
        <p:nvSpPr>
          <p:cNvPr id="76" name="Google Shape;76;p2"/>
          <p:cNvSpPr txBox="1">
            <a:spLocks noGrp="1"/>
          </p:cNvSpPr>
          <p:nvPr>
            <p:ph type="body" idx="1"/>
          </p:nvPr>
        </p:nvSpPr>
        <p:spPr>
          <a:xfrm>
            <a:off x="311700" y="1152475"/>
            <a:ext cx="84894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a:t>Upon completion, attendees will be able to</a:t>
            </a:r>
            <a:endParaRPr sz="2500"/>
          </a:p>
          <a:p>
            <a:pPr marL="0" lvl="0" indent="0" algn="l" rtl="0">
              <a:spcBef>
                <a:spcPts val="0"/>
              </a:spcBef>
              <a:spcAft>
                <a:spcPts val="0"/>
              </a:spcAft>
              <a:buClr>
                <a:schemeClr val="dk1"/>
              </a:buClr>
              <a:buSzPts val="1100"/>
              <a:buFont typeface="Arial"/>
              <a:buNone/>
            </a:pPr>
            <a:endParaRPr sz="2500"/>
          </a:p>
          <a:p>
            <a:pPr marL="457200" lvl="0" indent="-374650" algn="l" rtl="0">
              <a:spcBef>
                <a:spcPts val="0"/>
              </a:spcBef>
              <a:spcAft>
                <a:spcPts val="0"/>
              </a:spcAft>
              <a:buSzPts val="2300"/>
              <a:buChar char="●"/>
            </a:pPr>
            <a:r>
              <a:rPr lang="en" sz="2500"/>
              <a:t>describe the common types of research data services offered in health sciences libraries</a:t>
            </a:r>
            <a:endParaRPr sz="2500"/>
          </a:p>
          <a:p>
            <a:pPr marL="457200" lvl="0" indent="-374650" algn="l" rtl="0">
              <a:spcBef>
                <a:spcPts val="0"/>
              </a:spcBef>
              <a:spcAft>
                <a:spcPts val="0"/>
              </a:spcAft>
              <a:buSzPts val="2300"/>
              <a:buChar char="●"/>
            </a:pPr>
            <a:r>
              <a:rPr lang="en" sz="2500"/>
              <a:t>explain the current trends and challenges </a:t>
            </a:r>
            <a:br>
              <a:rPr lang="en" sz="2500"/>
            </a:br>
            <a:r>
              <a:rPr lang="en" sz="2500"/>
              <a:t>in data services</a:t>
            </a:r>
            <a:endParaRPr sz="2500"/>
          </a:p>
          <a:p>
            <a:pPr marL="457200" lvl="0" indent="-374650" algn="l" rtl="0">
              <a:spcBef>
                <a:spcPts val="0"/>
              </a:spcBef>
              <a:spcAft>
                <a:spcPts val="0"/>
              </a:spcAft>
              <a:buSzPts val="2300"/>
              <a:buChar char="●"/>
            </a:pPr>
            <a:r>
              <a:rPr lang="en" sz="2500"/>
              <a:t>determine next steps for their practice</a:t>
            </a:r>
            <a:endParaRPr sz="2500"/>
          </a:p>
          <a:p>
            <a:pPr marL="0" lvl="0" indent="0" algn="l" rtl="0">
              <a:spcBef>
                <a:spcPts val="0"/>
              </a:spcBef>
              <a:spcAft>
                <a:spcPts val="0"/>
              </a:spcAft>
              <a:buClr>
                <a:schemeClr val="dk1"/>
              </a:buClr>
              <a:buSzPts val="1100"/>
              <a:buFont typeface="Arial"/>
              <a:buNone/>
            </a:pPr>
            <a:r>
              <a:rPr lang="en" sz="2500"/>
              <a:t> </a:t>
            </a:r>
            <a:endParaRPr sz="2500"/>
          </a:p>
          <a:p>
            <a:pPr marL="0" lvl="0" indent="0" algn="l" rtl="0">
              <a:spcBef>
                <a:spcPts val="0"/>
              </a:spcBef>
              <a:spcAft>
                <a:spcPts val="0"/>
              </a:spcAft>
              <a:buClr>
                <a:schemeClr val="dk1"/>
              </a:buClr>
              <a:buSzPts val="1100"/>
              <a:buFont typeface="Arial"/>
              <a:buNone/>
            </a:pPr>
            <a:r>
              <a:rPr lang="en" sz="2500"/>
              <a:t> </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SzPts val="1800"/>
              <a:buNone/>
            </a:pP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7"/>
          <p:cNvSpPr txBox="1">
            <a:spLocks noGrp="1"/>
          </p:cNvSpPr>
          <p:nvPr>
            <p:ph type="body" idx="1"/>
          </p:nvPr>
        </p:nvSpPr>
        <p:spPr>
          <a:xfrm>
            <a:off x="231075" y="1244850"/>
            <a:ext cx="1958100" cy="87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a:t>Metadata &amp; Documentation</a:t>
            </a:r>
            <a:endParaRPr/>
          </a:p>
          <a:p>
            <a:pPr marL="0" marR="0" lvl="0" indent="0" algn="l" rtl="0">
              <a:lnSpc>
                <a:spcPct val="150000"/>
              </a:lnSpc>
              <a:spcBef>
                <a:spcPts val="0"/>
              </a:spcBef>
              <a:spcAft>
                <a:spcPts val="0"/>
              </a:spcAft>
              <a:buNone/>
            </a:pPr>
            <a:endParaRPr/>
          </a:p>
        </p:txBody>
      </p:sp>
      <p:cxnSp>
        <p:nvCxnSpPr>
          <p:cNvPr id="315" name="Google Shape;315;p17">
            <a:extLst>
              <a:ext uri="{C183D7F6-B498-43B3-948B-1728B52AA6E4}">
                <adec:decorative xmlns:adec="http://schemas.microsoft.com/office/drawing/2017/decorative" val="1"/>
              </a:ext>
            </a:extLst>
          </p:cNvPr>
          <p:cNvCxnSpPr/>
          <p:nvPr/>
        </p:nvCxnSpPr>
        <p:spPr>
          <a:xfrm rot="10800000" flipH="1">
            <a:off x="-1544550" y="2407350"/>
            <a:ext cx="2163000" cy="567000"/>
          </a:xfrm>
          <a:prstGeom prst="straightConnector1">
            <a:avLst/>
          </a:prstGeom>
          <a:noFill/>
          <a:ln w="114300" cap="flat" cmpd="sng">
            <a:solidFill>
              <a:srgbClr val="20455A"/>
            </a:solidFill>
            <a:prstDash val="solid"/>
            <a:round/>
            <a:headEnd type="none" w="med" len="med"/>
            <a:tailEnd type="oval" w="med" len="med"/>
          </a:ln>
        </p:spPr>
      </p:cxnSp>
      <p:cxnSp>
        <p:nvCxnSpPr>
          <p:cNvPr id="316" name="Google Shape;316;p17">
            <a:extLst>
              <a:ext uri="{C183D7F6-B498-43B3-948B-1728B52AA6E4}">
                <adec:decorative xmlns:adec="http://schemas.microsoft.com/office/drawing/2017/decorative" val="1"/>
              </a:ext>
            </a:extLst>
          </p:cNvPr>
          <p:cNvCxnSpPr/>
          <p:nvPr/>
        </p:nvCxnSpPr>
        <p:spPr>
          <a:xfrm>
            <a:off x="460075" y="2460000"/>
            <a:ext cx="2295000" cy="817800"/>
          </a:xfrm>
          <a:prstGeom prst="straightConnector1">
            <a:avLst/>
          </a:prstGeom>
          <a:noFill/>
          <a:ln w="114300" cap="flat" cmpd="sng">
            <a:solidFill>
              <a:srgbClr val="20455A"/>
            </a:solidFill>
            <a:prstDash val="solid"/>
            <a:round/>
            <a:headEnd type="none" w="med" len="med"/>
            <a:tailEnd type="none" w="med" len="med"/>
          </a:ln>
        </p:spPr>
      </p:cxnSp>
      <p:cxnSp>
        <p:nvCxnSpPr>
          <p:cNvPr id="317" name="Google Shape;317;p17">
            <a:extLst>
              <a:ext uri="{C183D7F6-B498-43B3-948B-1728B52AA6E4}">
                <adec:decorative xmlns:adec="http://schemas.microsoft.com/office/drawing/2017/decorative" val="1"/>
              </a:ext>
            </a:extLst>
          </p:cNvPr>
          <p:cNvCxnSpPr/>
          <p:nvPr/>
        </p:nvCxnSpPr>
        <p:spPr>
          <a:xfrm rot="10800000" flipH="1">
            <a:off x="2649450" y="2802800"/>
            <a:ext cx="2307900" cy="482100"/>
          </a:xfrm>
          <a:prstGeom prst="straightConnector1">
            <a:avLst/>
          </a:prstGeom>
          <a:noFill/>
          <a:ln w="114300" cap="flat" cmpd="sng">
            <a:solidFill>
              <a:srgbClr val="20455A"/>
            </a:solidFill>
            <a:prstDash val="solid"/>
            <a:round/>
            <a:headEnd type="oval" w="med" len="med"/>
            <a:tailEnd type="none" w="med" len="med"/>
          </a:ln>
        </p:spPr>
      </p:cxnSp>
      <p:cxnSp>
        <p:nvCxnSpPr>
          <p:cNvPr id="318" name="Google Shape;318;p17">
            <a:extLst>
              <a:ext uri="{C183D7F6-B498-43B3-948B-1728B52AA6E4}">
                <adec:decorative xmlns:adec="http://schemas.microsoft.com/office/drawing/2017/decorative" val="1"/>
              </a:ext>
            </a:extLst>
          </p:cNvPr>
          <p:cNvCxnSpPr/>
          <p:nvPr/>
        </p:nvCxnSpPr>
        <p:spPr>
          <a:xfrm>
            <a:off x="4891500" y="2717900"/>
            <a:ext cx="2163000" cy="870600"/>
          </a:xfrm>
          <a:prstGeom prst="straightConnector1">
            <a:avLst/>
          </a:prstGeom>
          <a:noFill/>
          <a:ln w="114300" cap="flat" cmpd="sng">
            <a:solidFill>
              <a:srgbClr val="20455A"/>
            </a:solidFill>
            <a:prstDash val="solid"/>
            <a:round/>
            <a:headEnd type="oval" w="med" len="med"/>
            <a:tailEnd type="oval" w="med" len="med"/>
          </a:ln>
        </p:spPr>
      </p:cxnSp>
      <p:sp>
        <p:nvSpPr>
          <p:cNvPr id="319" name="Google Shape;319;p17"/>
          <p:cNvSpPr txBox="1"/>
          <p:nvPr/>
        </p:nvSpPr>
        <p:spPr>
          <a:xfrm>
            <a:off x="2755075" y="3535325"/>
            <a:ext cx="1521600" cy="10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Sharing &amp; Discovery</a:t>
            </a:r>
            <a:endParaRPr/>
          </a:p>
        </p:txBody>
      </p:sp>
      <p:sp>
        <p:nvSpPr>
          <p:cNvPr id="320" name="Google Shape;320;p17"/>
          <p:cNvSpPr txBox="1"/>
          <p:nvPr/>
        </p:nvSpPr>
        <p:spPr>
          <a:xfrm>
            <a:off x="5022325" y="1497628"/>
            <a:ext cx="1521600" cy="87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Finding Data</a:t>
            </a:r>
            <a:endParaRPr/>
          </a:p>
        </p:txBody>
      </p:sp>
      <p:sp>
        <p:nvSpPr>
          <p:cNvPr id="321" name="Google Shape;321;p17"/>
          <p:cNvSpPr txBox="1"/>
          <p:nvPr/>
        </p:nvSpPr>
        <p:spPr>
          <a:xfrm>
            <a:off x="6737825" y="3937075"/>
            <a:ext cx="1958100"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Reproducibility</a:t>
            </a:r>
            <a:endParaRPr/>
          </a:p>
        </p:txBody>
      </p:sp>
      <p:cxnSp>
        <p:nvCxnSpPr>
          <p:cNvPr id="322" name="Google Shape;322;p17">
            <a:extLst>
              <a:ext uri="{C183D7F6-B498-43B3-948B-1728B52AA6E4}">
                <adec:decorative xmlns:adec="http://schemas.microsoft.com/office/drawing/2017/decorative" val="1"/>
              </a:ext>
            </a:extLst>
          </p:cNvPr>
          <p:cNvCxnSpPr/>
          <p:nvPr/>
        </p:nvCxnSpPr>
        <p:spPr>
          <a:xfrm rot="10800000" flipH="1">
            <a:off x="6811050" y="2294900"/>
            <a:ext cx="3133200" cy="1141800"/>
          </a:xfrm>
          <a:prstGeom prst="straightConnector1">
            <a:avLst/>
          </a:prstGeom>
          <a:noFill/>
          <a:ln w="114300" cap="flat" cmpd="sng">
            <a:solidFill>
              <a:srgbClr val="20455A"/>
            </a:solidFill>
            <a:prstDash val="solid"/>
            <a:round/>
            <a:headEnd type="none" w="med" len="med"/>
            <a:tailEnd type="none" w="med" len="med"/>
          </a:ln>
        </p:spPr>
      </p:cxnSp>
      <p:sp>
        <p:nvSpPr>
          <p:cNvPr id="323" name="Google Shape;323;p17"/>
          <p:cNvSpPr txBox="1">
            <a:spLocks noGrp="1"/>
          </p:cNvSpPr>
          <p:nvPr>
            <p:ph type="title"/>
          </p:nvPr>
        </p:nvSpPr>
        <p:spPr>
          <a:xfrm>
            <a:off x="0" y="445025"/>
            <a:ext cx="53283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rgbClr val="FFFFFF"/>
                </a:solidFill>
              </a:rPr>
              <a:t>Supporting DATASETS</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8"/>
          <p:cNvSpPr txBox="1">
            <a:spLocks noGrp="1"/>
          </p:cNvSpPr>
          <p:nvPr>
            <p:ph type="title"/>
          </p:nvPr>
        </p:nvSpPr>
        <p:spPr>
          <a:xfrm>
            <a:off x="0" y="445025"/>
            <a:ext cx="41808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RECOGNIZED academic outputs</a:t>
            </a:r>
            <a:endParaRPr>
              <a:solidFill>
                <a:schemeClr val="lt1"/>
              </a:solidFill>
            </a:endParaRPr>
          </a:p>
        </p:txBody>
      </p:sp>
      <p:sp>
        <p:nvSpPr>
          <p:cNvPr id="329" name="Google Shape;329;p18"/>
          <p:cNvSpPr txBox="1">
            <a:spLocks noGrp="1"/>
          </p:cNvSpPr>
          <p:nvPr>
            <p:ph type="body" idx="1"/>
          </p:nvPr>
        </p:nvSpPr>
        <p:spPr>
          <a:xfrm>
            <a:off x="1274450" y="1930175"/>
            <a:ext cx="2037900" cy="274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Journal articles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Books</a:t>
            </a: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p:txBody>
      </p:sp>
      <p:sp>
        <p:nvSpPr>
          <p:cNvPr id="330" name="Google Shape;330;p18"/>
          <p:cNvSpPr txBox="1">
            <a:spLocks noGrp="1"/>
          </p:cNvSpPr>
          <p:nvPr>
            <p:ph type="body" idx="4294967295"/>
          </p:nvPr>
        </p:nvSpPr>
        <p:spPr>
          <a:xfrm>
            <a:off x="5979800" y="1885900"/>
            <a:ext cx="2658600" cy="2748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 Chapters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Conference papers</a:t>
            </a:r>
            <a:endParaRPr sz="1800" b="1">
              <a:solidFill>
                <a:srgbClr val="D9D9D9"/>
              </a:solidFill>
            </a:endParaRPr>
          </a:p>
        </p:txBody>
      </p:sp>
      <p:pic>
        <p:nvPicPr>
          <p:cNvPr id="331" name="Google Shape;331;p18" descr="icon of a  journal article"/>
          <p:cNvPicPr preferRelativeResize="0"/>
          <p:nvPr/>
        </p:nvPicPr>
        <p:blipFill>
          <a:blip r:embed="rId3">
            <a:alphaModFix amt="65000"/>
          </a:blip>
          <a:stretch>
            <a:fillRect/>
          </a:stretch>
        </p:blipFill>
        <p:spPr>
          <a:xfrm>
            <a:off x="1373075" y="1422475"/>
            <a:ext cx="914400" cy="914400"/>
          </a:xfrm>
          <a:prstGeom prst="rect">
            <a:avLst/>
          </a:prstGeom>
          <a:noFill/>
          <a:ln>
            <a:noFill/>
          </a:ln>
        </p:spPr>
      </p:pic>
      <p:pic>
        <p:nvPicPr>
          <p:cNvPr id="332" name="Google Shape;332;p18" descr="icon of books stacked"/>
          <p:cNvPicPr preferRelativeResize="0"/>
          <p:nvPr/>
        </p:nvPicPr>
        <p:blipFill>
          <a:blip r:embed="rId4">
            <a:alphaModFix amt="65000"/>
          </a:blip>
          <a:stretch>
            <a:fillRect/>
          </a:stretch>
        </p:blipFill>
        <p:spPr>
          <a:xfrm>
            <a:off x="1373063" y="3488725"/>
            <a:ext cx="914400" cy="914400"/>
          </a:xfrm>
          <a:prstGeom prst="rect">
            <a:avLst/>
          </a:prstGeom>
          <a:noFill/>
          <a:ln>
            <a:noFill/>
          </a:ln>
        </p:spPr>
      </p:pic>
      <p:pic>
        <p:nvPicPr>
          <p:cNvPr id="333" name="Google Shape;333;p18" descr="icon of a book opened"/>
          <p:cNvPicPr preferRelativeResize="0"/>
          <p:nvPr/>
        </p:nvPicPr>
        <p:blipFill>
          <a:blip r:embed="rId5">
            <a:alphaModFix amt="65000"/>
          </a:blip>
          <a:stretch>
            <a:fillRect/>
          </a:stretch>
        </p:blipFill>
        <p:spPr>
          <a:xfrm>
            <a:off x="6170725" y="1422475"/>
            <a:ext cx="914400" cy="914400"/>
          </a:xfrm>
          <a:prstGeom prst="rect">
            <a:avLst/>
          </a:prstGeom>
          <a:noFill/>
          <a:ln>
            <a:noFill/>
          </a:ln>
        </p:spPr>
      </p:pic>
      <p:pic>
        <p:nvPicPr>
          <p:cNvPr id="334" name="Google Shape;334;p18" descr="icon of a report with a magnifying glass"/>
          <p:cNvPicPr preferRelativeResize="0"/>
          <p:nvPr/>
        </p:nvPicPr>
        <p:blipFill>
          <a:blip r:embed="rId6">
            <a:alphaModFix amt="65000"/>
          </a:blip>
          <a:stretch>
            <a:fillRect/>
          </a:stretch>
        </p:blipFill>
        <p:spPr>
          <a:xfrm>
            <a:off x="6170738" y="3488725"/>
            <a:ext cx="914400" cy="914400"/>
          </a:xfrm>
          <a:prstGeom prst="rect">
            <a:avLst/>
          </a:prstGeom>
          <a:noFill/>
          <a:ln>
            <a:noFill/>
          </a:ln>
        </p:spPr>
      </p:pic>
      <p:sp>
        <p:nvSpPr>
          <p:cNvPr id="335" name="Google Shape;335;p18"/>
          <p:cNvSpPr txBox="1"/>
          <p:nvPr/>
        </p:nvSpPr>
        <p:spPr>
          <a:xfrm>
            <a:off x="3527200" y="2924675"/>
            <a:ext cx="3000000" cy="160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solidFill>
                  <a:schemeClr val="dk1"/>
                </a:solidFill>
                <a:latin typeface="Barlow"/>
                <a:ea typeface="Barlow"/>
                <a:cs typeface="Barlow"/>
                <a:sym typeface="Barlow"/>
              </a:rPr>
              <a:t>Software</a:t>
            </a:r>
            <a:endParaRPr sz="2600" b="1">
              <a:solidFill>
                <a:schemeClr val="dk1"/>
              </a:solidFill>
              <a:latin typeface="Barlow"/>
              <a:ea typeface="Barlow"/>
              <a:cs typeface="Barlow"/>
              <a:sym typeface="Barlow"/>
            </a:endParaRPr>
          </a:p>
        </p:txBody>
      </p:sp>
      <p:pic>
        <p:nvPicPr>
          <p:cNvPr id="336" name="Google Shape;336;p18" descr="icon of a computer monitor with a spreadsheet open"/>
          <p:cNvPicPr preferRelativeResize="0"/>
          <p:nvPr/>
        </p:nvPicPr>
        <p:blipFill>
          <a:blip r:embed="rId7">
            <a:alphaModFix amt="69000"/>
          </a:blip>
          <a:stretch>
            <a:fillRect/>
          </a:stretch>
        </p:blipFill>
        <p:spPr>
          <a:xfrm>
            <a:off x="3836188" y="3488713"/>
            <a:ext cx="914400" cy="914400"/>
          </a:xfrm>
          <a:prstGeom prst="rect">
            <a:avLst/>
          </a:prstGeom>
          <a:noFill/>
          <a:ln>
            <a:noFill/>
          </a:ln>
        </p:spPr>
      </p:pic>
      <p:sp>
        <p:nvSpPr>
          <p:cNvPr id="337" name="Google Shape;337;p18"/>
          <p:cNvSpPr txBox="1"/>
          <p:nvPr/>
        </p:nvSpPr>
        <p:spPr>
          <a:xfrm>
            <a:off x="3728350" y="4403125"/>
            <a:ext cx="1130100" cy="767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solidFill>
                  <a:srgbClr val="D9D9D9"/>
                </a:solidFill>
                <a:latin typeface="Barlow"/>
                <a:ea typeface="Barlow"/>
                <a:cs typeface="Barlow"/>
                <a:sym typeface="Barlow"/>
              </a:rPr>
              <a:t>Datasets</a:t>
            </a:r>
            <a:endParaRPr/>
          </a:p>
        </p:txBody>
      </p:sp>
      <p:pic>
        <p:nvPicPr>
          <p:cNvPr id="338" name="Google Shape;338;p18" descr="icon of a computer monitor with two cogs in front of it"/>
          <p:cNvPicPr preferRelativeResize="0"/>
          <p:nvPr/>
        </p:nvPicPr>
        <p:blipFill>
          <a:blip r:embed="rId8">
            <a:alphaModFix/>
          </a:blip>
          <a:stretch>
            <a:fillRect/>
          </a:stretch>
        </p:blipFill>
        <p:spPr>
          <a:xfrm>
            <a:off x="3464750" y="1170125"/>
            <a:ext cx="1754550" cy="1754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descr="black and white image of books smashing into a tablet"/>
          <p:cNvPicPr preferRelativeResize="0"/>
          <p:nvPr/>
        </p:nvPicPr>
        <p:blipFill rotWithShape="1">
          <a:blip r:embed="rId3">
            <a:alphaModFix amt="60000"/>
          </a:blip>
          <a:srcRect t="8973" b="14327"/>
          <a:stretch/>
        </p:blipFill>
        <p:spPr>
          <a:xfrm>
            <a:off x="-48250" y="0"/>
            <a:ext cx="9192248" cy="5143498"/>
          </a:xfrm>
          <a:prstGeom prst="rect">
            <a:avLst/>
          </a:prstGeom>
          <a:noFill/>
          <a:ln>
            <a:noFill/>
          </a:ln>
        </p:spPr>
      </p:pic>
      <p:sp>
        <p:nvSpPr>
          <p:cNvPr id="344" name="Google Shape;344;p20"/>
          <p:cNvSpPr txBox="1">
            <a:spLocks noGrp="1"/>
          </p:cNvSpPr>
          <p:nvPr>
            <p:ph type="body" idx="1"/>
          </p:nvPr>
        </p:nvSpPr>
        <p:spPr>
          <a:xfrm>
            <a:off x="-48250" y="1020250"/>
            <a:ext cx="7134900" cy="506400"/>
          </a:xfrm>
          <a:prstGeom prst="rect">
            <a:avLst/>
          </a:prstGeom>
          <a:solidFill>
            <a:srgbClr val="134F5C"/>
          </a:solidFill>
          <a:ln>
            <a:noFill/>
          </a:ln>
        </p:spPr>
        <p:txBody>
          <a:bodyPr spcFirstLastPara="1" wrap="square" lIns="91425" tIns="91425" rIns="91425" bIns="91425" anchor="t" anchorCtr="0">
            <a:normAutofit fontScale="92500" lnSpcReduction="20000"/>
          </a:bodyPr>
          <a:lstStyle/>
          <a:p>
            <a:pPr marL="114300" lvl="0" indent="0" algn="r" rtl="0">
              <a:lnSpc>
                <a:spcPct val="115000"/>
              </a:lnSpc>
              <a:spcBef>
                <a:spcPts val="0"/>
              </a:spcBef>
              <a:spcAft>
                <a:spcPts val="0"/>
              </a:spcAft>
              <a:buSzPct val="75000"/>
              <a:buNone/>
            </a:pPr>
            <a:r>
              <a:rPr lang="en" sz="2400" b="1" dirty="0">
                <a:solidFill>
                  <a:schemeClr val="lt1"/>
                </a:solidFill>
              </a:rPr>
              <a:t>As academic outputs evolve, so must libraries</a:t>
            </a:r>
            <a:endParaRPr sz="2400" b="1" dirty="0">
              <a:solidFill>
                <a:schemeClr val="lt1"/>
              </a:solidFill>
            </a:endParaRPr>
          </a:p>
        </p:txBody>
      </p:sp>
      <p:sp>
        <p:nvSpPr>
          <p:cNvPr id="345" name="Google Shape;345;p20"/>
          <p:cNvSpPr txBox="1"/>
          <p:nvPr/>
        </p:nvSpPr>
        <p:spPr>
          <a:xfrm>
            <a:off x="7197975" y="4864800"/>
            <a:ext cx="202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2"/>
                </a:solidFill>
              </a:rPr>
              <a:t>https://www.institutefordigitaltransformation.org/impact-of-digital-transformation-on-the-future-of-library-work/</a:t>
            </a:r>
            <a:endParaRPr sz="600">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1"/>
          <p:cNvSpPr txBox="1">
            <a:spLocks noGrp="1"/>
          </p:cNvSpPr>
          <p:nvPr>
            <p:ph type="title"/>
          </p:nvPr>
        </p:nvSpPr>
        <p:spPr>
          <a:xfrm>
            <a:off x="-219150" y="2150850"/>
            <a:ext cx="9582300" cy="841800"/>
          </a:xfrm>
          <a:prstGeom prst="rect">
            <a:avLst/>
          </a:prstGeom>
          <a:solidFill>
            <a:srgbClr val="134F5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Current landscape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a382b84532_0_0"/>
          <p:cNvSpPr txBox="1">
            <a:spLocks noGrp="1"/>
          </p:cNvSpPr>
          <p:nvPr>
            <p:ph type="title"/>
          </p:nvPr>
        </p:nvSpPr>
        <p:spPr>
          <a:xfrm>
            <a:off x="0" y="445025"/>
            <a:ext cx="48894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Academic Libraries with Data Services</a:t>
            </a:r>
            <a:endParaRPr>
              <a:solidFill>
                <a:schemeClr val="lt1"/>
              </a:solidFill>
            </a:endParaRPr>
          </a:p>
        </p:txBody>
      </p:sp>
      <p:sp>
        <p:nvSpPr>
          <p:cNvPr id="356" name="Google Shape;356;g1a382b84532_0_0"/>
          <p:cNvSpPr txBox="1">
            <a:spLocks noGrp="1"/>
          </p:cNvSpPr>
          <p:nvPr>
            <p:ph type="body" idx="1"/>
          </p:nvPr>
        </p:nvSpPr>
        <p:spPr>
          <a:xfrm>
            <a:off x="5082275" y="1308600"/>
            <a:ext cx="36948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3200"/>
              <a:buFont typeface="Arial"/>
              <a:buNone/>
            </a:pPr>
            <a:r>
              <a:rPr lang="en">
                <a:solidFill>
                  <a:schemeClr val="dk1"/>
                </a:solidFill>
              </a:rPr>
              <a:t>At R1 universities, he average number of librarians primarily providing data services is just over 2 per institution. </a:t>
            </a:r>
            <a:endParaRPr>
              <a:solidFill>
                <a:schemeClr val="dk1"/>
              </a:solidFill>
            </a:endParaRPr>
          </a:p>
          <a:p>
            <a:pPr marL="0" lvl="0" indent="0" algn="l" rtl="0">
              <a:lnSpc>
                <a:spcPct val="100000"/>
              </a:lnSpc>
              <a:spcBef>
                <a:spcPts val="0"/>
              </a:spcBef>
              <a:spcAft>
                <a:spcPts val="0"/>
              </a:spcAft>
              <a:buClr>
                <a:schemeClr val="dk1"/>
              </a:buClr>
              <a:buSzPts val="3200"/>
              <a:buFont typeface="Arial"/>
              <a:buNone/>
            </a:pPr>
            <a:endParaRPr>
              <a:solidFill>
                <a:schemeClr val="dk1"/>
              </a:solidFill>
            </a:endParaRPr>
          </a:p>
          <a:p>
            <a:pPr marL="0" lvl="0" indent="0" algn="l" rtl="0">
              <a:lnSpc>
                <a:spcPct val="100000"/>
              </a:lnSpc>
              <a:spcBef>
                <a:spcPts val="1000"/>
              </a:spcBef>
              <a:spcAft>
                <a:spcPts val="0"/>
              </a:spcAft>
              <a:buClr>
                <a:schemeClr val="dk1"/>
              </a:buClr>
              <a:buSzPts val="2400"/>
              <a:buFont typeface="Arial"/>
              <a:buNone/>
            </a:pPr>
            <a:r>
              <a:rPr lang="en" sz="1600" i="1">
                <a:solidFill>
                  <a:schemeClr val="dk1"/>
                </a:solidFill>
              </a:rPr>
              <a:t>*The average includes institutions </a:t>
            </a:r>
            <a:br>
              <a:rPr lang="en" sz="1600" i="1">
                <a:solidFill>
                  <a:schemeClr val="dk1"/>
                </a:solidFill>
              </a:rPr>
            </a:br>
            <a:r>
              <a:rPr lang="en" sz="1600" i="1">
                <a:solidFill>
                  <a:schemeClr val="dk1"/>
                </a:solidFill>
              </a:rPr>
              <a:t>with no data librarians. </a:t>
            </a:r>
            <a:endParaRPr sz="1600">
              <a:solidFill>
                <a:schemeClr val="dk1"/>
              </a:solidFill>
            </a:endParaRPr>
          </a:p>
          <a:p>
            <a:pPr marL="0" lvl="0" indent="0" algn="l" rtl="0">
              <a:spcBef>
                <a:spcPts val="0"/>
              </a:spcBef>
              <a:spcAft>
                <a:spcPts val="0"/>
              </a:spcAft>
              <a:buNone/>
            </a:pPr>
            <a:endParaRPr/>
          </a:p>
        </p:txBody>
      </p:sp>
      <p:pic>
        <p:nvPicPr>
          <p:cNvPr id="357" name="Google Shape;357;g1a382b84532_0_0" descr="bar chart of R1 institutions data librarians: 17% have 4+ data librarians, 33% have 2-3, 25% have 1, and 25% have no data librarians."/>
          <p:cNvPicPr preferRelativeResize="0"/>
          <p:nvPr/>
        </p:nvPicPr>
        <p:blipFill>
          <a:blip r:embed="rId3">
            <a:alphaModFix/>
          </a:blip>
          <a:stretch>
            <a:fillRect/>
          </a:stretch>
        </p:blipFill>
        <p:spPr>
          <a:xfrm>
            <a:off x="395300" y="1308599"/>
            <a:ext cx="4493975" cy="2913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a382b84532_0_7"/>
          <p:cNvSpPr txBox="1">
            <a:spLocks noGrp="1"/>
          </p:cNvSpPr>
          <p:nvPr>
            <p:ph type="body" idx="1"/>
          </p:nvPr>
        </p:nvSpPr>
        <p:spPr>
          <a:xfrm>
            <a:off x="4909700" y="1220975"/>
            <a:ext cx="4104600" cy="3193800"/>
          </a:xfrm>
          <a:prstGeom prst="rect">
            <a:avLst/>
          </a:prstGeom>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None/>
            </a:pPr>
            <a:r>
              <a:rPr lang="en" b="1">
                <a:solidFill>
                  <a:schemeClr val="dk1"/>
                </a:solidFill>
              </a:rPr>
              <a:t>Increase in technical and consultative data services</a:t>
            </a:r>
            <a:r>
              <a:rPr lang="en">
                <a:solidFill>
                  <a:schemeClr val="dk1"/>
                </a:solidFill>
              </a:rPr>
              <a:t>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Preparing metadata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Preparing data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Technical support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Consulting on metadata</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Consulting on data management plans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Creating web guides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Data policy development </a:t>
            </a:r>
            <a:endParaRPr>
              <a:solidFill>
                <a:schemeClr val="dk1"/>
              </a:solidFill>
            </a:endParaRPr>
          </a:p>
        </p:txBody>
      </p:sp>
      <p:pic>
        <p:nvPicPr>
          <p:cNvPr id="363" name="Google Shape;363;g1a382b84532_0_7" title="Points scored"/>
          <p:cNvPicPr preferRelativeResize="0"/>
          <p:nvPr/>
        </p:nvPicPr>
        <p:blipFill>
          <a:blip r:embed="rId3">
            <a:alphaModFix/>
          </a:blip>
          <a:stretch>
            <a:fillRect/>
          </a:stretch>
        </p:blipFill>
        <p:spPr>
          <a:xfrm>
            <a:off x="311700" y="1332213"/>
            <a:ext cx="4419600" cy="2971324"/>
          </a:xfrm>
          <a:prstGeom prst="rect">
            <a:avLst/>
          </a:prstGeom>
          <a:noFill/>
          <a:ln>
            <a:noFill/>
          </a:ln>
        </p:spPr>
      </p:pic>
      <p:sp>
        <p:nvSpPr>
          <p:cNvPr id="364" name="Google Shape;364;g1a382b84532_0_7"/>
          <p:cNvSpPr txBox="1"/>
          <p:nvPr/>
        </p:nvSpPr>
        <p:spPr>
          <a:xfrm>
            <a:off x="983425" y="4259075"/>
            <a:ext cx="3747900" cy="1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16% growth in libraries providing RDS in just 4 years.</a:t>
            </a:r>
            <a:endParaRPr/>
          </a:p>
        </p:txBody>
      </p:sp>
      <p:sp>
        <p:nvSpPr>
          <p:cNvPr id="365" name="Google Shape;365;g1a382b84532_0_7"/>
          <p:cNvSpPr txBox="1">
            <a:spLocks noGrp="1"/>
          </p:cNvSpPr>
          <p:nvPr>
            <p:ph type="title"/>
          </p:nvPr>
        </p:nvSpPr>
        <p:spPr>
          <a:xfrm>
            <a:off x="0" y="445025"/>
            <a:ext cx="48894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Data Services IS A GROWING NEED</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75eb109fa1_0_7"/>
          <p:cNvSpPr txBox="1">
            <a:spLocks noGrp="1"/>
          </p:cNvSpPr>
          <p:nvPr>
            <p:ph type="title"/>
          </p:nvPr>
        </p:nvSpPr>
        <p:spPr>
          <a:xfrm>
            <a:off x="0" y="445025"/>
            <a:ext cx="43521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Analyses of data librarian jobs</a:t>
            </a:r>
            <a:endParaRPr>
              <a:solidFill>
                <a:schemeClr val="lt1"/>
              </a:solidFill>
            </a:endParaRPr>
          </a:p>
        </p:txBody>
      </p:sp>
      <p:sp>
        <p:nvSpPr>
          <p:cNvPr id="371" name="Google Shape;371;g175eb109fa1_0_7"/>
          <p:cNvSpPr txBox="1">
            <a:spLocks noGrp="1"/>
          </p:cNvSpPr>
          <p:nvPr>
            <p:ph type="body" idx="1"/>
          </p:nvPr>
        </p:nvSpPr>
        <p:spPr>
          <a:xfrm>
            <a:off x="311700" y="1134850"/>
            <a:ext cx="8520600" cy="34164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90000"/>
              <a:buChar char="●"/>
            </a:pPr>
            <a:r>
              <a:rPr lang="en"/>
              <a:t>Most data librarian jobs are in R1 and R2 level institutions </a:t>
            </a:r>
            <a:endParaRPr/>
          </a:p>
          <a:p>
            <a:pPr marL="457200" lvl="0" indent="-334327" algn="l" rtl="0">
              <a:spcBef>
                <a:spcPts val="0"/>
              </a:spcBef>
              <a:spcAft>
                <a:spcPts val="0"/>
              </a:spcAft>
              <a:buSzPct val="90000"/>
              <a:buChar char="●"/>
            </a:pPr>
            <a:r>
              <a:rPr lang="en"/>
              <a:t>Job ads frequently mention that candidate will need to build campus relations and library infrastructure around data use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Hagman et al., 2022)</a:t>
            </a:r>
            <a:endParaRPr/>
          </a:p>
          <a:p>
            <a:pPr marL="0" lvl="0" indent="0" algn="l" rtl="0">
              <a:spcBef>
                <a:spcPts val="0"/>
              </a:spcBef>
              <a:spcAft>
                <a:spcPts val="0"/>
              </a:spcAft>
              <a:buNone/>
            </a:pPr>
            <a:endParaRPr/>
          </a:p>
          <a:p>
            <a:pPr marL="0" lvl="0" indent="0" algn="l" rtl="0">
              <a:spcBef>
                <a:spcPts val="0"/>
              </a:spcBef>
              <a:spcAft>
                <a:spcPts val="0"/>
              </a:spcAft>
              <a:buNone/>
            </a:pPr>
            <a:r>
              <a:rPr lang="en"/>
              <a:t>Commonly Listed Job Responsibilities </a:t>
            </a:r>
            <a:endParaRPr/>
          </a:p>
          <a:p>
            <a:pPr marL="457200" lvl="0" indent="-334327" algn="l" rtl="0">
              <a:spcBef>
                <a:spcPts val="0"/>
              </a:spcBef>
              <a:spcAft>
                <a:spcPts val="0"/>
              </a:spcAft>
              <a:buSzPct val="90000"/>
              <a:buChar char="●"/>
            </a:pPr>
            <a:r>
              <a:rPr lang="en" b="1">
                <a:solidFill>
                  <a:srgbClr val="00899B"/>
                </a:solidFill>
              </a:rPr>
              <a:t>86%</a:t>
            </a:r>
            <a:r>
              <a:rPr lang="en"/>
              <a:t> listed general data management</a:t>
            </a:r>
            <a:endParaRPr/>
          </a:p>
          <a:p>
            <a:pPr marL="457200" lvl="0" indent="-334327" algn="l" rtl="0">
              <a:spcBef>
                <a:spcPts val="0"/>
              </a:spcBef>
              <a:spcAft>
                <a:spcPts val="0"/>
              </a:spcAft>
              <a:buSzPct val="90000"/>
              <a:buChar char="●"/>
            </a:pPr>
            <a:r>
              <a:rPr lang="en" b="1">
                <a:solidFill>
                  <a:srgbClr val="00899B"/>
                </a:solidFill>
              </a:rPr>
              <a:t>68%</a:t>
            </a:r>
            <a:r>
              <a:rPr lang="en"/>
              <a:t> listed data repositories </a:t>
            </a:r>
            <a:endParaRPr/>
          </a:p>
          <a:p>
            <a:pPr marL="457200" lvl="0" indent="-334327" algn="l" rtl="0">
              <a:spcBef>
                <a:spcPts val="0"/>
              </a:spcBef>
              <a:spcAft>
                <a:spcPts val="0"/>
              </a:spcAft>
              <a:buSzPct val="90000"/>
              <a:buChar char="●"/>
            </a:pPr>
            <a:r>
              <a:rPr lang="en" b="1">
                <a:solidFill>
                  <a:srgbClr val="00899B"/>
                </a:solidFill>
              </a:rPr>
              <a:t>56%</a:t>
            </a:r>
            <a:r>
              <a:rPr lang="en" b="1">
                <a:solidFill>
                  <a:srgbClr val="1155CC"/>
                </a:solidFill>
              </a:rPr>
              <a:t> </a:t>
            </a:r>
            <a:r>
              <a:rPr lang="en"/>
              <a:t>listed data curation </a:t>
            </a:r>
            <a:endParaRPr/>
          </a:p>
          <a:p>
            <a:pPr marL="457200" lvl="0" indent="-334327" algn="l" rtl="0">
              <a:spcBef>
                <a:spcPts val="0"/>
              </a:spcBef>
              <a:spcAft>
                <a:spcPts val="0"/>
              </a:spcAft>
              <a:buSzPct val="90000"/>
              <a:buChar char="●"/>
            </a:pPr>
            <a:r>
              <a:rPr lang="en"/>
              <a:t>Libraries were also looking for traditional LIS skills including instruction (77%), consultation ( 67%), and a public services perspective (38%) (Thielen &amp; Nesser, 2020)</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a0075d3017_0_35"/>
          <p:cNvSpPr txBox="1">
            <a:spLocks noGrp="1"/>
          </p:cNvSpPr>
          <p:nvPr>
            <p:ph type="title"/>
          </p:nvPr>
        </p:nvSpPr>
        <p:spPr>
          <a:xfrm>
            <a:off x="0" y="445025"/>
            <a:ext cx="36006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Needed Skills </a:t>
            </a:r>
            <a:endParaRPr>
              <a:solidFill>
                <a:schemeClr val="lt1"/>
              </a:solidFill>
            </a:endParaRPr>
          </a:p>
        </p:txBody>
      </p:sp>
      <p:sp>
        <p:nvSpPr>
          <p:cNvPr id="377" name="Google Shape;377;g1a0075d3017_0_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Ranked Most Important </a:t>
            </a:r>
            <a:endParaRPr b="1"/>
          </a:p>
          <a:p>
            <a:pPr marL="457200" lvl="0" indent="-342900" algn="l" rtl="0">
              <a:spcBef>
                <a:spcPts val="0"/>
              </a:spcBef>
              <a:spcAft>
                <a:spcPts val="0"/>
              </a:spcAft>
              <a:buSzPts val="1800"/>
              <a:buChar char="●"/>
            </a:pPr>
            <a:r>
              <a:rPr lang="en"/>
              <a:t>Personal Attributes </a:t>
            </a:r>
            <a:endParaRPr/>
          </a:p>
          <a:p>
            <a:pPr marL="914400" lvl="1" indent="-317500" algn="l" rtl="0">
              <a:spcBef>
                <a:spcPts val="0"/>
              </a:spcBef>
              <a:spcAft>
                <a:spcPts val="0"/>
              </a:spcAft>
              <a:buSzPts val="1400"/>
              <a:buChar char="○"/>
            </a:pPr>
            <a:r>
              <a:rPr lang="en"/>
              <a:t>oral communication and presentation skills, teamwork and interpersonal skills, written communication</a:t>
            </a:r>
            <a:endParaRPr/>
          </a:p>
          <a:p>
            <a:pPr marL="457200" lvl="0" indent="-342900" algn="l" rtl="0">
              <a:spcBef>
                <a:spcPts val="0"/>
              </a:spcBef>
              <a:spcAft>
                <a:spcPts val="0"/>
              </a:spcAft>
              <a:buSzPts val="1800"/>
              <a:buChar char="●"/>
            </a:pPr>
            <a:r>
              <a:rPr lang="en"/>
              <a:t>Teaching and Outreach</a:t>
            </a:r>
            <a:endParaRPr/>
          </a:p>
          <a:p>
            <a:pPr marL="914400" lvl="1" indent="-317500" algn="l" rtl="0">
              <a:spcBef>
                <a:spcPts val="0"/>
              </a:spcBef>
              <a:spcAft>
                <a:spcPts val="0"/>
              </a:spcAft>
              <a:buSzPts val="1400"/>
              <a:buChar char="○"/>
            </a:pPr>
            <a:r>
              <a:rPr lang="en"/>
              <a:t>Building relationships with researchers, consultations, and instruction</a:t>
            </a:r>
            <a:endParaRPr/>
          </a:p>
          <a:p>
            <a:pPr marL="914400" lvl="0" indent="0" algn="l" rtl="0">
              <a:spcBef>
                <a:spcPts val="0"/>
              </a:spcBef>
              <a:spcAft>
                <a:spcPts val="0"/>
              </a:spcAft>
              <a:buNone/>
            </a:pPr>
            <a:endParaRPr/>
          </a:p>
          <a:p>
            <a:pPr marL="0" lvl="0" indent="0" algn="l" rtl="0">
              <a:spcBef>
                <a:spcPts val="0"/>
              </a:spcBef>
              <a:spcAft>
                <a:spcPts val="0"/>
              </a:spcAft>
              <a:buNone/>
            </a:pPr>
            <a:r>
              <a:rPr lang="en" b="1"/>
              <a:t>Technology Skills</a:t>
            </a:r>
            <a:endParaRPr b="1"/>
          </a:p>
          <a:p>
            <a:pPr marL="457200" lvl="0" indent="-342900" algn="l" rtl="0">
              <a:spcBef>
                <a:spcPts val="0"/>
              </a:spcBef>
              <a:spcAft>
                <a:spcPts val="0"/>
              </a:spcAft>
              <a:buSzPts val="1800"/>
              <a:buChar char="●"/>
            </a:pPr>
            <a:r>
              <a:rPr lang="en"/>
              <a:t>Visualization, coding, statistical software, and web development were all similarly ranked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a0075d3017_0_0"/>
          <p:cNvSpPr txBox="1">
            <a:spLocks noGrp="1"/>
          </p:cNvSpPr>
          <p:nvPr>
            <p:ph type="title"/>
          </p:nvPr>
        </p:nvSpPr>
        <p:spPr>
          <a:xfrm>
            <a:off x="0" y="445025"/>
            <a:ext cx="38115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Clr>
                <a:schemeClr val="dk1"/>
              </a:buClr>
              <a:buSzPct val="111111"/>
              <a:buFont typeface="Arial"/>
              <a:buNone/>
            </a:pPr>
            <a:r>
              <a:rPr lang="en">
                <a:solidFill>
                  <a:schemeClr val="lt1"/>
                </a:solidFill>
              </a:rPr>
              <a:t>The Great U-turn of 2022-</a:t>
            </a:r>
            <a:endParaRPr>
              <a:solidFill>
                <a:schemeClr val="lt1"/>
              </a:solidFill>
            </a:endParaRPr>
          </a:p>
        </p:txBody>
      </p:sp>
      <p:sp>
        <p:nvSpPr>
          <p:cNvPr id="383" name="Google Shape;383;g1a0075d3017_0_0"/>
          <p:cNvSpPr txBox="1">
            <a:spLocks noGrp="1"/>
          </p:cNvSpPr>
          <p:nvPr>
            <p:ph type="body" idx="1"/>
          </p:nvPr>
        </p:nvSpPr>
        <p:spPr>
          <a:xfrm>
            <a:off x="4906450" y="912675"/>
            <a:ext cx="1567500" cy="65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00000"/>
                </a:solidFill>
              </a:rPr>
              <a:t>More R, Python, Jupyter Notebooks</a:t>
            </a:r>
            <a:endParaRPr sz="1400" b="1">
              <a:solidFill>
                <a:srgbClr val="000000"/>
              </a:solidFill>
            </a:endParaRPr>
          </a:p>
          <a:p>
            <a:pPr marL="0" lvl="0" indent="0" algn="l" rtl="0">
              <a:spcBef>
                <a:spcPts val="0"/>
              </a:spcBef>
              <a:spcAft>
                <a:spcPts val="0"/>
              </a:spcAft>
              <a:buNone/>
            </a:pPr>
            <a:endParaRPr sz="1400"/>
          </a:p>
        </p:txBody>
      </p:sp>
      <p:pic>
        <p:nvPicPr>
          <p:cNvPr id="384" name="Google Shape;384;g1a0075d3017_0_0" descr="image of a windy arrow"/>
          <p:cNvPicPr preferRelativeResize="0"/>
          <p:nvPr/>
        </p:nvPicPr>
        <p:blipFill>
          <a:blip r:embed="rId3">
            <a:alphaModFix/>
          </a:blip>
          <a:stretch>
            <a:fillRect/>
          </a:stretch>
        </p:blipFill>
        <p:spPr>
          <a:xfrm rot="-2">
            <a:off x="1680800" y="1258874"/>
            <a:ext cx="4182376" cy="3176222"/>
          </a:xfrm>
          <a:prstGeom prst="rect">
            <a:avLst/>
          </a:prstGeom>
          <a:noFill/>
          <a:ln>
            <a:noFill/>
          </a:ln>
        </p:spPr>
      </p:pic>
      <p:sp>
        <p:nvSpPr>
          <p:cNvPr id="385" name="Google Shape;385;g1a0075d3017_0_0"/>
          <p:cNvSpPr txBox="1"/>
          <p:nvPr/>
        </p:nvSpPr>
        <p:spPr>
          <a:xfrm>
            <a:off x="717325" y="1122900"/>
            <a:ext cx="100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RDM Services </a:t>
            </a:r>
            <a:endParaRPr b="1"/>
          </a:p>
        </p:txBody>
      </p:sp>
      <p:sp>
        <p:nvSpPr>
          <p:cNvPr id="386" name="Google Shape;386;g1a0075d3017_0_0"/>
          <p:cNvSpPr txBox="1"/>
          <p:nvPr/>
        </p:nvSpPr>
        <p:spPr>
          <a:xfrm>
            <a:off x="570400" y="2539163"/>
            <a:ext cx="1786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RDM! but also still R Python etc.</a:t>
            </a:r>
            <a:endParaRPr b="1"/>
          </a:p>
        </p:txBody>
      </p:sp>
      <p:sp>
        <p:nvSpPr>
          <p:cNvPr id="387" name="Google Shape;387;g1a0075d3017_0_0"/>
          <p:cNvSpPr txBox="1"/>
          <p:nvPr/>
        </p:nvSpPr>
        <p:spPr>
          <a:xfrm>
            <a:off x="5768075" y="3722388"/>
            <a:ext cx="14904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rPr>
              <a:t>Open Access!</a:t>
            </a:r>
            <a:endParaRPr b="1"/>
          </a:p>
          <a:p>
            <a:pPr marL="0" lvl="0" indent="0" algn="ctr" rtl="0">
              <a:spcBef>
                <a:spcPts val="0"/>
              </a:spcBef>
              <a:spcAft>
                <a:spcPts val="0"/>
              </a:spcAft>
              <a:buNone/>
            </a:pPr>
            <a:r>
              <a:rPr lang="en" b="1"/>
              <a:t>RDM, FAIR, R, Python and more!</a:t>
            </a:r>
            <a:endParaRPr b="1"/>
          </a:p>
        </p:txBody>
      </p:sp>
      <p:pic>
        <p:nvPicPr>
          <p:cNvPr id="388" name="Google Shape;388;g1a0075d3017_0_0" descr="open access logo"/>
          <p:cNvPicPr preferRelativeResize="0"/>
          <p:nvPr/>
        </p:nvPicPr>
        <p:blipFill>
          <a:blip r:embed="rId4">
            <a:alphaModFix/>
          </a:blip>
          <a:stretch>
            <a:fillRect/>
          </a:stretch>
        </p:blipFill>
        <p:spPr>
          <a:xfrm>
            <a:off x="7431049" y="3621178"/>
            <a:ext cx="799425" cy="1249125"/>
          </a:xfrm>
          <a:prstGeom prst="rect">
            <a:avLst/>
          </a:prstGeom>
          <a:noFill/>
          <a:ln>
            <a:noFill/>
          </a:ln>
        </p:spPr>
      </p:pic>
      <p:cxnSp>
        <p:nvCxnSpPr>
          <p:cNvPr id="389" name="Google Shape;389;g1a0075d3017_0_0" descr="arrow pointing at the large windy arrow"/>
          <p:cNvCxnSpPr/>
          <p:nvPr/>
        </p:nvCxnSpPr>
        <p:spPr>
          <a:xfrm rot="10800000">
            <a:off x="4906450" y="2088875"/>
            <a:ext cx="1315800" cy="335100"/>
          </a:xfrm>
          <a:prstGeom prst="straightConnector1">
            <a:avLst/>
          </a:prstGeom>
          <a:noFill/>
          <a:ln w="38100" cap="flat" cmpd="sng">
            <a:solidFill>
              <a:srgbClr val="00899B"/>
            </a:solidFill>
            <a:prstDash val="solid"/>
            <a:round/>
            <a:headEnd type="none" w="med" len="med"/>
            <a:tailEnd type="triangle" w="med" len="med"/>
          </a:ln>
        </p:spPr>
      </p:cxnSp>
      <p:sp>
        <p:nvSpPr>
          <p:cNvPr id="390" name="Google Shape;390;g1a0075d3017_0_0">
            <a:extLst>
              <a:ext uri="{C183D7F6-B498-43B3-948B-1728B52AA6E4}">
                <adec:decorative xmlns:adec="http://schemas.microsoft.com/office/drawing/2017/decorative" val="1"/>
              </a:ext>
            </a:extLst>
          </p:cNvPr>
          <p:cNvSpPr/>
          <p:nvPr/>
        </p:nvSpPr>
        <p:spPr>
          <a:xfrm>
            <a:off x="6222250" y="1817975"/>
            <a:ext cx="1315800" cy="1314900"/>
          </a:xfrm>
          <a:prstGeom prst="ellipse">
            <a:avLst/>
          </a:prstGeom>
          <a:solidFill>
            <a:schemeClr val="lt2"/>
          </a:solidFill>
          <a:ln w="38100" cap="flat" cmpd="sng">
            <a:solidFill>
              <a:srgbClr val="00899B"/>
            </a:solidFill>
            <a:prstDash val="solid"/>
            <a:round/>
            <a:headEnd type="none" w="sm" len="sm"/>
            <a:tailEnd type="none" w="sm" len="sm"/>
          </a:ln>
        </p:spPr>
        <p:txBody>
          <a:bodyPr spcFirstLastPara="1" wrap="square" lIns="9125" tIns="9125" rIns="9125" bIns="9125" anchor="ctr" anchorCtr="0">
            <a:noAutofit/>
          </a:bodyPr>
          <a:lstStyle/>
          <a:p>
            <a:pPr marL="0" lvl="0" indent="0" algn="ctr" rtl="0">
              <a:spcBef>
                <a:spcPts val="0"/>
              </a:spcBef>
              <a:spcAft>
                <a:spcPts val="0"/>
              </a:spcAft>
              <a:buNone/>
            </a:pPr>
            <a:endParaRPr/>
          </a:p>
        </p:txBody>
      </p:sp>
      <p:sp>
        <p:nvSpPr>
          <p:cNvPr id="391" name="Google Shape;391;g1a0075d3017_0_0"/>
          <p:cNvSpPr txBox="1"/>
          <p:nvPr/>
        </p:nvSpPr>
        <p:spPr>
          <a:xfrm>
            <a:off x="6180700" y="2078825"/>
            <a:ext cx="1435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rPr>
              <a:t>NIH DMSP Policy </a:t>
            </a:r>
            <a:endParaRPr b="1">
              <a:solidFill>
                <a:schemeClr val="dk1"/>
              </a:solidFill>
            </a:endParaRPr>
          </a:p>
          <a:p>
            <a:pPr marL="0" lvl="0" indent="0" algn="ctr" rtl="0">
              <a:spcBef>
                <a:spcPts val="0"/>
              </a:spcBef>
              <a:spcAft>
                <a:spcPts val="0"/>
              </a:spcAft>
              <a:buClr>
                <a:schemeClr val="dk1"/>
              </a:buClr>
              <a:buSzPts val="1100"/>
              <a:buFont typeface="Arial"/>
              <a:buNone/>
            </a:pPr>
            <a:r>
              <a:rPr lang="en" b="1">
                <a:solidFill>
                  <a:schemeClr val="dk1"/>
                </a:solidFill>
              </a:rPr>
              <a:t>announced!</a:t>
            </a:r>
            <a:endParaRPr/>
          </a:p>
        </p:txBody>
      </p:sp>
      <p:sp>
        <p:nvSpPr>
          <p:cNvPr id="392" name="Google Shape;392;g1a0075d3017_0_0">
            <a:extLst>
              <a:ext uri="{C183D7F6-B498-43B3-948B-1728B52AA6E4}">
                <adec:decorative xmlns:adec="http://schemas.microsoft.com/office/drawing/2017/decorative" val="1"/>
              </a:ext>
            </a:extLst>
          </p:cNvPr>
          <p:cNvSpPr/>
          <p:nvPr/>
        </p:nvSpPr>
        <p:spPr>
          <a:xfrm>
            <a:off x="1007225" y="3684450"/>
            <a:ext cx="1352700" cy="1314900"/>
          </a:xfrm>
          <a:prstGeom prst="ellipse">
            <a:avLst/>
          </a:prstGeom>
          <a:solidFill>
            <a:schemeClr val="lt2"/>
          </a:solidFill>
          <a:ln w="38100" cap="flat" cmpd="sng">
            <a:solidFill>
              <a:srgbClr val="00899B"/>
            </a:solidFill>
            <a:prstDash val="solid"/>
            <a:round/>
            <a:headEnd type="none" w="sm" len="sm"/>
            <a:tailEnd type="none" w="sm" len="sm"/>
          </a:ln>
        </p:spPr>
        <p:txBody>
          <a:bodyPr spcFirstLastPara="1" wrap="square" lIns="9125" tIns="9125" rIns="9125" bIns="9125" anchor="ctr" anchorCtr="0">
            <a:noAutofit/>
          </a:bodyPr>
          <a:lstStyle/>
          <a:p>
            <a:pPr marL="0" lvl="0" indent="0" algn="ctr" rtl="0">
              <a:spcBef>
                <a:spcPts val="0"/>
              </a:spcBef>
              <a:spcAft>
                <a:spcPts val="0"/>
              </a:spcAft>
              <a:buNone/>
            </a:pPr>
            <a:endParaRPr/>
          </a:p>
        </p:txBody>
      </p:sp>
      <p:cxnSp>
        <p:nvCxnSpPr>
          <p:cNvPr id="393" name="Google Shape;393;g1a0075d3017_0_0" descr="arrow pointing at the large windy arrow"/>
          <p:cNvCxnSpPr/>
          <p:nvPr/>
        </p:nvCxnSpPr>
        <p:spPr>
          <a:xfrm rot="10800000" flipH="1">
            <a:off x="2356600" y="3722400"/>
            <a:ext cx="1008900" cy="496200"/>
          </a:xfrm>
          <a:prstGeom prst="straightConnector1">
            <a:avLst/>
          </a:prstGeom>
          <a:noFill/>
          <a:ln w="38100" cap="flat" cmpd="sng">
            <a:solidFill>
              <a:srgbClr val="00899B"/>
            </a:solidFill>
            <a:prstDash val="solid"/>
            <a:round/>
            <a:headEnd type="none" w="med" len="med"/>
            <a:tailEnd type="triangle" w="med" len="med"/>
          </a:ln>
        </p:spPr>
      </p:cxnSp>
      <p:sp>
        <p:nvSpPr>
          <p:cNvPr id="394" name="Google Shape;394;g1a0075d3017_0_0"/>
          <p:cNvSpPr txBox="1"/>
          <p:nvPr/>
        </p:nvSpPr>
        <p:spPr>
          <a:xfrm>
            <a:off x="965675" y="3818550"/>
            <a:ext cx="143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rPr>
              <a:t>More Open Access Policies &amp; Support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a0075d3017_2_29"/>
          <p:cNvSpPr txBox="1">
            <a:spLocks noGrp="1"/>
          </p:cNvSpPr>
          <p:nvPr>
            <p:ph type="title"/>
          </p:nvPr>
        </p:nvSpPr>
        <p:spPr>
          <a:xfrm>
            <a:off x="0" y="445025"/>
            <a:ext cx="45720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Continuing on the path to Open Data </a:t>
            </a:r>
            <a:endParaRPr>
              <a:solidFill>
                <a:schemeClr val="lt1"/>
              </a:solidFill>
            </a:endParaRPr>
          </a:p>
        </p:txBody>
      </p:sp>
      <p:sp>
        <p:nvSpPr>
          <p:cNvPr id="400" name="Google Shape;400;g1a0075d3017_2_29"/>
          <p:cNvSpPr txBox="1">
            <a:spLocks noGrp="1"/>
          </p:cNvSpPr>
          <p:nvPr>
            <p:ph type="body" idx="1"/>
          </p:nvPr>
        </p:nvSpPr>
        <p:spPr>
          <a:xfrm>
            <a:off x="311700" y="1428750"/>
            <a:ext cx="3922500" cy="31401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a:t>Funder mandates</a:t>
            </a:r>
            <a:endParaRPr/>
          </a:p>
          <a:p>
            <a:pPr marL="0" lvl="0" indent="0" algn="l" rtl="0">
              <a:lnSpc>
                <a:spcPct val="150000"/>
              </a:lnSpc>
              <a:spcBef>
                <a:spcPts val="0"/>
              </a:spcBef>
              <a:spcAft>
                <a:spcPts val="0"/>
              </a:spcAft>
              <a:buNone/>
            </a:pPr>
            <a:r>
              <a:rPr lang="en"/>
              <a:t>Publisher support </a:t>
            </a:r>
            <a:endParaRPr/>
          </a:p>
          <a:p>
            <a:pPr marL="0" lvl="0" indent="0" algn="l" rtl="0">
              <a:lnSpc>
                <a:spcPct val="150000"/>
              </a:lnSpc>
              <a:spcBef>
                <a:spcPts val="0"/>
              </a:spcBef>
              <a:spcAft>
                <a:spcPts val="0"/>
              </a:spcAft>
              <a:buNone/>
            </a:pPr>
            <a:r>
              <a:rPr lang="en"/>
              <a:t>International efforts </a:t>
            </a:r>
            <a:endParaRPr/>
          </a:p>
        </p:txBody>
      </p:sp>
      <p:pic>
        <p:nvPicPr>
          <p:cNvPr id="401" name="Google Shape;401;g1a0075d3017_2_29" descr="DataCite logo"/>
          <p:cNvPicPr preferRelativeResize="0"/>
          <p:nvPr/>
        </p:nvPicPr>
        <p:blipFill>
          <a:blip r:embed="rId3">
            <a:alphaModFix/>
          </a:blip>
          <a:stretch>
            <a:fillRect/>
          </a:stretch>
        </p:blipFill>
        <p:spPr>
          <a:xfrm>
            <a:off x="6325500" y="2709963"/>
            <a:ext cx="2143125" cy="2143125"/>
          </a:xfrm>
          <a:prstGeom prst="rect">
            <a:avLst/>
          </a:prstGeom>
          <a:noFill/>
          <a:ln>
            <a:noFill/>
          </a:ln>
        </p:spPr>
      </p:pic>
      <p:pic>
        <p:nvPicPr>
          <p:cNvPr id="402" name="Google Shape;402;g1a0075d3017_2_29" descr="Data Curation Network logo"/>
          <p:cNvPicPr preferRelativeResize="0"/>
          <p:nvPr/>
        </p:nvPicPr>
        <p:blipFill>
          <a:blip r:embed="rId4">
            <a:alphaModFix/>
          </a:blip>
          <a:stretch>
            <a:fillRect/>
          </a:stretch>
        </p:blipFill>
        <p:spPr>
          <a:xfrm>
            <a:off x="3454950" y="3161788"/>
            <a:ext cx="2499775" cy="1239475"/>
          </a:xfrm>
          <a:prstGeom prst="rect">
            <a:avLst/>
          </a:prstGeom>
          <a:noFill/>
          <a:ln>
            <a:noFill/>
          </a:ln>
        </p:spPr>
      </p:pic>
      <p:pic>
        <p:nvPicPr>
          <p:cNvPr id="403" name="Google Shape;403;g1a0075d3017_2_29" descr="FASEB logo"/>
          <p:cNvPicPr preferRelativeResize="0"/>
          <p:nvPr/>
        </p:nvPicPr>
        <p:blipFill>
          <a:blip r:embed="rId5">
            <a:alphaModFix/>
          </a:blip>
          <a:stretch>
            <a:fillRect/>
          </a:stretch>
        </p:blipFill>
        <p:spPr>
          <a:xfrm>
            <a:off x="4126651" y="1329462"/>
            <a:ext cx="3562674" cy="106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f9557715e4_0_0"/>
          <p:cNvSpPr txBox="1">
            <a:spLocks noGrp="1"/>
          </p:cNvSpPr>
          <p:nvPr>
            <p:ph type="title"/>
          </p:nvPr>
        </p:nvSpPr>
        <p:spPr>
          <a:xfrm>
            <a:off x="0" y="445025"/>
            <a:ext cx="3165300" cy="572700"/>
          </a:xfrm>
          <a:prstGeom prst="rect">
            <a:avLst/>
          </a:prstGeom>
          <a:solidFill>
            <a:srgbClr val="134F5C"/>
          </a:solidFill>
          <a:ln>
            <a:noFill/>
          </a:ln>
        </p:spPr>
        <p:txBody>
          <a:bodyPr spcFirstLastPara="1" wrap="square" lIns="91425" tIns="91425" rIns="91425" bIns="91425" anchor="t" anchorCtr="0">
            <a:noAutofit/>
          </a:bodyPr>
          <a:lstStyle/>
          <a:p>
            <a:pPr marL="342900" lvl="0" indent="0" algn="r" rtl="0">
              <a:lnSpc>
                <a:spcPct val="100000"/>
              </a:lnSpc>
              <a:spcBef>
                <a:spcPts val="0"/>
              </a:spcBef>
              <a:spcAft>
                <a:spcPts val="0"/>
              </a:spcAft>
              <a:buSzPts val="2800"/>
              <a:buNone/>
            </a:pPr>
            <a:r>
              <a:rPr lang="en" sz="3020">
                <a:solidFill>
                  <a:schemeClr val="lt1"/>
                </a:solidFill>
              </a:rPr>
              <a:t>AGENDA</a:t>
            </a:r>
            <a:endParaRPr sz="3020">
              <a:solidFill>
                <a:schemeClr val="lt1"/>
              </a:solidFill>
            </a:endParaRPr>
          </a:p>
        </p:txBody>
      </p:sp>
      <p:sp>
        <p:nvSpPr>
          <p:cNvPr id="82" name="Google Shape;82;g1f9557715e4_0_0"/>
          <p:cNvSpPr txBox="1">
            <a:spLocks noGrp="1"/>
          </p:cNvSpPr>
          <p:nvPr>
            <p:ph type="body" idx="1"/>
          </p:nvPr>
        </p:nvSpPr>
        <p:spPr>
          <a:xfrm>
            <a:off x="857250" y="1152475"/>
            <a:ext cx="79437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t>1. Overview of the different types of data services</a:t>
            </a:r>
            <a:endParaRPr sz="2500"/>
          </a:p>
          <a:p>
            <a:pPr marL="0" lvl="0" indent="0" algn="l" rtl="0">
              <a:spcBef>
                <a:spcPts val="0"/>
              </a:spcBef>
              <a:spcAft>
                <a:spcPts val="0"/>
              </a:spcAft>
              <a:buNone/>
            </a:pPr>
            <a:r>
              <a:rPr lang="en" sz="2500"/>
              <a:t>2. Benefits of having data services in your library</a:t>
            </a:r>
            <a:endParaRPr sz="2500"/>
          </a:p>
          <a:p>
            <a:pPr marL="0" lvl="0" indent="0" algn="l" rtl="0">
              <a:spcBef>
                <a:spcPts val="0"/>
              </a:spcBef>
              <a:spcAft>
                <a:spcPts val="0"/>
              </a:spcAft>
              <a:buNone/>
            </a:pPr>
            <a:r>
              <a:rPr lang="en" sz="2500"/>
              <a:t>4. Current trends/landscape</a:t>
            </a:r>
            <a:endParaRPr sz="2500"/>
          </a:p>
          <a:p>
            <a:pPr marL="0" lvl="0" indent="0" algn="l" rtl="0">
              <a:spcBef>
                <a:spcPts val="0"/>
              </a:spcBef>
              <a:spcAft>
                <a:spcPts val="0"/>
              </a:spcAft>
              <a:buNone/>
            </a:pPr>
            <a:r>
              <a:rPr lang="en" sz="2500"/>
              <a:t>5. Next steps </a:t>
            </a:r>
            <a:endParaRPr sz="2500"/>
          </a:p>
          <a:p>
            <a:pPr marL="0" lvl="0" indent="0" algn="l" rtl="0">
              <a:spcBef>
                <a:spcPts val="0"/>
              </a:spcBef>
              <a:spcAft>
                <a:spcPts val="0"/>
              </a:spcAft>
              <a:buClr>
                <a:schemeClr val="dk1"/>
              </a:buClr>
              <a:buSzPts val="1100"/>
              <a:buFont typeface="Arial"/>
              <a:buNone/>
            </a:pPr>
            <a:r>
              <a:rPr lang="en" sz="2500"/>
              <a:t> </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SzPts val="1800"/>
              <a:buNone/>
            </a:pPr>
            <a:endParaRPr sz="25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c1a8f139bc_0_0"/>
          <p:cNvSpPr txBox="1">
            <a:spLocks noGrp="1"/>
          </p:cNvSpPr>
          <p:nvPr>
            <p:ph type="title"/>
          </p:nvPr>
        </p:nvSpPr>
        <p:spPr>
          <a:xfrm>
            <a:off x="-219150" y="2150850"/>
            <a:ext cx="9582300" cy="841800"/>
          </a:xfrm>
          <a:prstGeom prst="rect">
            <a:avLst/>
          </a:prstGeom>
          <a:solidFill>
            <a:srgbClr val="134F5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Next Steps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a0075d3017_1_0"/>
          <p:cNvSpPr txBox="1">
            <a:spLocks noGrp="1"/>
          </p:cNvSpPr>
          <p:nvPr>
            <p:ph type="title"/>
          </p:nvPr>
        </p:nvSpPr>
        <p:spPr>
          <a:xfrm>
            <a:off x="0" y="445025"/>
            <a:ext cx="57237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What might a </a:t>
            </a:r>
            <a:r>
              <a:rPr lang="en">
                <a:solidFill>
                  <a:schemeClr val="accent6"/>
                </a:solidFill>
              </a:rPr>
              <a:t>DATA MANAGEMENT</a:t>
            </a:r>
            <a:r>
              <a:rPr lang="en">
                <a:solidFill>
                  <a:schemeClr val="lt1"/>
                </a:solidFill>
              </a:rPr>
              <a:t> Librarian do?</a:t>
            </a:r>
            <a:endParaRPr>
              <a:solidFill>
                <a:schemeClr val="lt1"/>
              </a:solidFill>
            </a:endParaRPr>
          </a:p>
        </p:txBody>
      </p:sp>
      <p:sp>
        <p:nvSpPr>
          <p:cNvPr id="414" name="Google Shape;414;g1a0075d3017_1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285"/>
              <a:t>Advise on data organization</a:t>
            </a:r>
            <a:endParaRPr sz="2285"/>
          </a:p>
          <a:p>
            <a:pPr marL="0" lvl="0" indent="0" algn="l" rtl="0">
              <a:lnSpc>
                <a:spcPct val="115000"/>
              </a:lnSpc>
              <a:spcBef>
                <a:spcPts val="1200"/>
              </a:spcBef>
              <a:spcAft>
                <a:spcPts val="0"/>
              </a:spcAft>
              <a:buNone/>
            </a:pPr>
            <a:r>
              <a:rPr lang="en" sz="2285"/>
              <a:t>Curate data to be shared</a:t>
            </a:r>
            <a:endParaRPr sz="2285"/>
          </a:p>
          <a:p>
            <a:pPr marL="0" lvl="0" indent="0" algn="l" rtl="0">
              <a:lnSpc>
                <a:spcPct val="115000"/>
              </a:lnSpc>
              <a:spcBef>
                <a:spcPts val="1200"/>
              </a:spcBef>
              <a:spcAft>
                <a:spcPts val="0"/>
              </a:spcAft>
              <a:buNone/>
            </a:pPr>
            <a:r>
              <a:rPr lang="en" sz="2285"/>
              <a:t>Develop metadata to maximize discovery</a:t>
            </a:r>
            <a:endParaRPr sz="2285"/>
          </a:p>
          <a:p>
            <a:pPr marL="0" lvl="0" indent="0" algn="l" rtl="0">
              <a:lnSpc>
                <a:spcPct val="115000"/>
              </a:lnSpc>
              <a:spcBef>
                <a:spcPts val="1200"/>
              </a:spcBef>
              <a:spcAft>
                <a:spcPts val="0"/>
              </a:spcAft>
              <a:buNone/>
            </a:pPr>
            <a:r>
              <a:rPr lang="en" sz="2285"/>
              <a:t>Teach research data management</a:t>
            </a:r>
            <a:endParaRPr sz="2285"/>
          </a:p>
          <a:p>
            <a:pPr marL="0" lvl="0" indent="0" algn="l" rtl="0">
              <a:lnSpc>
                <a:spcPct val="115000"/>
              </a:lnSpc>
              <a:spcBef>
                <a:spcPts val="1200"/>
              </a:spcBef>
              <a:spcAft>
                <a:spcPts val="0"/>
              </a:spcAft>
              <a:buNone/>
            </a:pPr>
            <a:r>
              <a:rPr lang="en" sz="2285"/>
              <a:t>Assist in writing or reviewing Data Management Plans</a:t>
            </a:r>
            <a:endParaRPr sz="2285"/>
          </a:p>
          <a:p>
            <a:pPr marL="0" lvl="0" indent="0" algn="l" rtl="0">
              <a:lnSpc>
                <a:spcPct val="115000"/>
              </a:lnSpc>
              <a:spcBef>
                <a:spcPts val="1200"/>
              </a:spcBef>
              <a:spcAft>
                <a:spcPts val="0"/>
              </a:spcAft>
              <a:buNone/>
            </a:pPr>
            <a:r>
              <a:rPr lang="en" sz="2285"/>
              <a:t>Assist in identifying appropriate repositories for data sharing</a:t>
            </a:r>
            <a:endParaRPr sz="2285"/>
          </a:p>
          <a:p>
            <a:pPr marL="0" lvl="0" indent="0" algn="l" rtl="0">
              <a:lnSpc>
                <a:spcPct val="115000"/>
              </a:lnSpc>
              <a:spcBef>
                <a:spcPts val="1200"/>
              </a:spcBef>
              <a:spcAft>
                <a:spcPts val="0"/>
              </a:spcAft>
              <a:buNone/>
            </a:pPr>
            <a:r>
              <a:rPr lang="en" sz="2285"/>
              <a:t>Teach and/or</a:t>
            </a:r>
            <a:r>
              <a:rPr lang="en"/>
              <a:t> consult on use of data collection software</a:t>
            </a:r>
            <a:endParaRPr/>
          </a:p>
          <a:p>
            <a:pPr marL="457200" lvl="0" indent="-22860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1a0075d3017_1_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1200"/>
              </a:spcBef>
              <a:spcAft>
                <a:spcPts val="0"/>
              </a:spcAft>
              <a:buNone/>
            </a:pPr>
            <a:r>
              <a:rPr lang="en" sz="2400"/>
              <a:t>Coding (e.g., R, Python)</a:t>
            </a:r>
            <a:endParaRPr sz="2400"/>
          </a:p>
          <a:p>
            <a:pPr marL="0" lvl="0" indent="0" algn="l" rtl="0">
              <a:lnSpc>
                <a:spcPct val="95000"/>
              </a:lnSpc>
              <a:spcBef>
                <a:spcPts val="1200"/>
              </a:spcBef>
              <a:spcAft>
                <a:spcPts val="0"/>
              </a:spcAft>
              <a:buNone/>
            </a:pPr>
            <a:r>
              <a:rPr lang="en" sz="2400"/>
              <a:t>Use of data collection tools (e.g., REDCap, Qualtrics)</a:t>
            </a:r>
            <a:endParaRPr sz="2400"/>
          </a:p>
          <a:p>
            <a:pPr marL="0" lvl="0" indent="0" algn="l" rtl="0">
              <a:lnSpc>
                <a:spcPct val="95000"/>
              </a:lnSpc>
              <a:spcBef>
                <a:spcPts val="1200"/>
              </a:spcBef>
              <a:spcAft>
                <a:spcPts val="0"/>
              </a:spcAft>
              <a:buNone/>
            </a:pPr>
            <a:r>
              <a:rPr lang="en" sz="2400"/>
              <a:t>Data cleaning (e.g., coding, OpenRefine)</a:t>
            </a:r>
            <a:endParaRPr sz="2400"/>
          </a:p>
          <a:p>
            <a:pPr marL="0" lvl="0" indent="0" algn="l" rtl="0">
              <a:lnSpc>
                <a:spcPct val="95000"/>
              </a:lnSpc>
              <a:spcBef>
                <a:spcPts val="1200"/>
              </a:spcBef>
              <a:spcAft>
                <a:spcPts val="0"/>
              </a:spcAft>
              <a:buNone/>
            </a:pPr>
            <a:r>
              <a:rPr lang="en" sz="2400"/>
              <a:t>Data analytics tools (e.g., SPSS, NVIVO, and MATLAB)</a:t>
            </a:r>
            <a:endParaRPr sz="2400"/>
          </a:p>
          <a:p>
            <a:pPr marL="0" lvl="0" indent="0" algn="l" rtl="0">
              <a:lnSpc>
                <a:spcPct val="95000"/>
              </a:lnSpc>
              <a:spcBef>
                <a:spcPts val="1200"/>
              </a:spcBef>
              <a:spcAft>
                <a:spcPts val="0"/>
              </a:spcAft>
              <a:buNone/>
            </a:pPr>
            <a:r>
              <a:rPr lang="en" sz="2400"/>
              <a:t>Data visualization (e.g., coding, Tableau)</a:t>
            </a:r>
            <a:endParaRPr sz="2400"/>
          </a:p>
          <a:p>
            <a:pPr marL="0" lvl="0" indent="0" algn="l" rtl="0">
              <a:lnSpc>
                <a:spcPct val="95000"/>
              </a:lnSpc>
              <a:spcBef>
                <a:spcPts val="1200"/>
              </a:spcBef>
              <a:spcAft>
                <a:spcPts val="0"/>
              </a:spcAft>
              <a:buNone/>
            </a:pPr>
            <a:r>
              <a:rPr lang="en" sz="2400"/>
              <a:t>How to perform statistics within a particular programming environment</a:t>
            </a:r>
            <a:endParaRPr sz="2700"/>
          </a:p>
        </p:txBody>
      </p:sp>
      <p:sp>
        <p:nvSpPr>
          <p:cNvPr id="420" name="Google Shape;420;g1a0075d3017_1_5"/>
          <p:cNvSpPr txBox="1">
            <a:spLocks noGrp="1"/>
          </p:cNvSpPr>
          <p:nvPr>
            <p:ph type="title"/>
          </p:nvPr>
        </p:nvSpPr>
        <p:spPr>
          <a:xfrm>
            <a:off x="0" y="445025"/>
            <a:ext cx="57237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What might a </a:t>
            </a:r>
            <a:r>
              <a:rPr lang="en">
                <a:solidFill>
                  <a:schemeClr val="accent6"/>
                </a:solidFill>
              </a:rPr>
              <a:t>DATA SCIENCE</a:t>
            </a:r>
            <a:r>
              <a:rPr lang="en">
                <a:solidFill>
                  <a:schemeClr val="lt1"/>
                </a:solidFill>
              </a:rPr>
              <a:t> Librarian do?</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1a0075d3017_1_15"/>
          <p:cNvSpPr txBox="1">
            <a:spLocks noGrp="1"/>
          </p:cNvSpPr>
          <p:nvPr>
            <p:ph type="title"/>
          </p:nvPr>
        </p:nvSpPr>
        <p:spPr>
          <a:xfrm>
            <a:off x="-60700" y="445025"/>
            <a:ext cx="37173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What else Do </a:t>
            </a:r>
            <a:r>
              <a:rPr lang="en">
                <a:solidFill>
                  <a:schemeClr val="accent6"/>
                </a:solidFill>
              </a:rPr>
              <a:t>Data Librarians </a:t>
            </a:r>
            <a:r>
              <a:rPr lang="en">
                <a:solidFill>
                  <a:schemeClr val="lt1"/>
                </a:solidFill>
              </a:rPr>
              <a:t>Do?</a:t>
            </a:r>
            <a:endParaRPr>
              <a:solidFill>
                <a:schemeClr val="lt1"/>
              </a:solidFill>
            </a:endParaRPr>
          </a:p>
        </p:txBody>
      </p:sp>
      <p:sp>
        <p:nvSpPr>
          <p:cNvPr id="426" name="Google Shape;426;g1a0075d3017_1_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500"/>
              <a:t>Finding data</a:t>
            </a:r>
            <a:endParaRPr sz="2500"/>
          </a:p>
          <a:p>
            <a:pPr marL="0" lvl="0" indent="0" algn="l" rtl="0">
              <a:lnSpc>
                <a:spcPct val="150000"/>
              </a:lnSpc>
              <a:spcBef>
                <a:spcPts val="0"/>
              </a:spcBef>
              <a:spcAft>
                <a:spcPts val="0"/>
              </a:spcAft>
              <a:buNone/>
            </a:pPr>
            <a:r>
              <a:rPr lang="en" sz="2500"/>
              <a:t>Accessing data</a:t>
            </a:r>
            <a:endParaRPr sz="2500"/>
          </a:p>
          <a:p>
            <a:pPr marL="0" lvl="0" indent="0" algn="l" rtl="0">
              <a:lnSpc>
                <a:spcPct val="150000"/>
              </a:lnSpc>
              <a:spcBef>
                <a:spcPts val="0"/>
              </a:spcBef>
              <a:spcAft>
                <a:spcPts val="0"/>
              </a:spcAft>
              <a:buNone/>
            </a:pPr>
            <a:r>
              <a:rPr lang="en" sz="2500"/>
              <a:t>Teach rigor and reproducibility</a:t>
            </a:r>
            <a:endParaRPr/>
          </a:p>
          <a:p>
            <a:pPr marL="457200" lvl="0" indent="-228600" algn="l" rtl="0">
              <a:lnSpc>
                <a:spcPct val="115000"/>
              </a:lnSpc>
              <a:spcBef>
                <a:spcPts val="0"/>
              </a:spcBef>
              <a:spcAft>
                <a:spcPts val="0"/>
              </a:spcAft>
              <a:buSzPts val="1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a0075d3017_1_10"/>
          <p:cNvSpPr txBox="1">
            <a:spLocks noGrp="1"/>
          </p:cNvSpPr>
          <p:nvPr>
            <p:ph type="title"/>
          </p:nvPr>
        </p:nvSpPr>
        <p:spPr>
          <a:xfrm>
            <a:off x="0" y="445025"/>
            <a:ext cx="57351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TIPS for developing a homegrown data librarian</a:t>
            </a:r>
            <a:endParaRPr>
              <a:solidFill>
                <a:schemeClr val="lt1"/>
              </a:solidFill>
            </a:endParaRPr>
          </a:p>
        </p:txBody>
      </p:sp>
      <p:sp>
        <p:nvSpPr>
          <p:cNvPr id="432" name="Google Shape;432;g1a0075d3017_1_10"/>
          <p:cNvSpPr txBox="1">
            <a:spLocks noGrp="1"/>
          </p:cNvSpPr>
          <p:nvPr>
            <p:ph type="body" idx="1"/>
          </p:nvPr>
        </p:nvSpPr>
        <p:spPr>
          <a:xfrm>
            <a:off x="311700" y="1456575"/>
            <a:ext cx="8520600" cy="2887800"/>
          </a:xfrm>
          <a:prstGeom prst="rect">
            <a:avLst/>
          </a:prstGeom>
          <a:noFill/>
          <a:ln>
            <a:noFill/>
          </a:ln>
        </p:spPr>
        <p:txBody>
          <a:bodyPr spcFirstLastPara="1" wrap="square" lIns="91425" tIns="91425" rIns="91425" bIns="91425" anchor="t" anchorCtr="0">
            <a:noAutofit/>
          </a:bodyPr>
          <a:lstStyle/>
          <a:p>
            <a:pPr marL="457200" lvl="0" indent="-400050" algn="l" rtl="0">
              <a:lnSpc>
                <a:spcPct val="95000"/>
              </a:lnSpc>
              <a:spcBef>
                <a:spcPts val="1200"/>
              </a:spcBef>
              <a:spcAft>
                <a:spcPts val="0"/>
              </a:spcAft>
              <a:buSzPts val="2700"/>
              <a:buAutoNum type="arabicPeriod"/>
            </a:pPr>
            <a:r>
              <a:rPr lang="en" sz="2700"/>
              <a:t>Training and Support</a:t>
            </a:r>
            <a:endParaRPr sz="2700"/>
          </a:p>
          <a:p>
            <a:pPr marL="457200" lvl="0" indent="-400050" algn="l" rtl="0">
              <a:lnSpc>
                <a:spcPct val="95000"/>
              </a:lnSpc>
              <a:spcBef>
                <a:spcPts val="0"/>
              </a:spcBef>
              <a:spcAft>
                <a:spcPts val="0"/>
              </a:spcAft>
              <a:buSzPts val="2700"/>
              <a:buAutoNum type="arabicPeriod"/>
            </a:pPr>
            <a:r>
              <a:rPr lang="en" sz="2700"/>
              <a:t>Value different backgrounds</a:t>
            </a:r>
            <a:endParaRPr sz="2700"/>
          </a:p>
          <a:p>
            <a:pPr marL="457200" lvl="0" indent="-400050" algn="l" rtl="0">
              <a:lnSpc>
                <a:spcPct val="95000"/>
              </a:lnSpc>
              <a:spcBef>
                <a:spcPts val="0"/>
              </a:spcBef>
              <a:spcAft>
                <a:spcPts val="0"/>
              </a:spcAft>
              <a:buSzPts val="2700"/>
              <a:buAutoNum type="arabicPeriod"/>
            </a:pPr>
            <a:r>
              <a:rPr lang="en" sz="2700"/>
              <a:t>Data cannot just be an add-on to their responsibilities</a:t>
            </a:r>
            <a:endParaRPr sz="2700"/>
          </a:p>
          <a:p>
            <a:pPr marL="457200" lvl="0" indent="-400050" algn="l" rtl="0">
              <a:lnSpc>
                <a:spcPct val="95000"/>
              </a:lnSpc>
              <a:spcBef>
                <a:spcPts val="0"/>
              </a:spcBef>
              <a:spcAft>
                <a:spcPts val="0"/>
              </a:spcAft>
              <a:buSzPts val="2700"/>
              <a:buAutoNum type="arabicPeriod"/>
            </a:pPr>
            <a:r>
              <a:rPr lang="en" sz="2700"/>
              <a:t>Give time for growth into the role and provide clear goals to accomplish</a:t>
            </a:r>
            <a:endParaRPr sz="2700"/>
          </a:p>
          <a:p>
            <a:pPr marL="0" lvl="0" indent="0" algn="l" rtl="0">
              <a:lnSpc>
                <a:spcPct val="95000"/>
              </a:lnSpc>
              <a:spcBef>
                <a:spcPts val="1200"/>
              </a:spcBef>
              <a:spcAft>
                <a:spcPts val="0"/>
              </a:spcAft>
              <a:buNone/>
            </a:pPr>
            <a:endParaRPr sz="2700"/>
          </a:p>
          <a:p>
            <a:pPr marL="0" lvl="0" indent="0" algn="l" rtl="0">
              <a:lnSpc>
                <a:spcPct val="95000"/>
              </a:lnSpc>
              <a:spcBef>
                <a:spcPts val="1200"/>
              </a:spcBef>
              <a:spcAft>
                <a:spcPts val="0"/>
              </a:spcAft>
              <a:buNone/>
            </a:pPr>
            <a:endParaRPr sz="2700"/>
          </a:p>
          <a:p>
            <a:pPr marL="0" lvl="0" indent="0" algn="l" rtl="0">
              <a:lnSpc>
                <a:spcPct val="95000"/>
              </a:lnSpc>
              <a:spcBef>
                <a:spcPts val="1200"/>
              </a:spcBef>
              <a:spcAft>
                <a:spcPts val="0"/>
              </a:spcAft>
              <a:buNone/>
            </a:pPr>
            <a:endParaRPr sz="2700"/>
          </a:p>
          <a:p>
            <a:pPr marL="0" lvl="0" indent="0" algn="l" rtl="0">
              <a:lnSpc>
                <a:spcPct val="95000"/>
              </a:lnSpc>
              <a:spcBef>
                <a:spcPts val="1200"/>
              </a:spcBef>
              <a:spcAft>
                <a:spcPts val="0"/>
              </a:spcAft>
              <a:buNone/>
            </a:pPr>
            <a:endParaRPr sz="2700"/>
          </a:p>
          <a:p>
            <a:pPr marL="0" lvl="0" indent="0" algn="l" rtl="0">
              <a:lnSpc>
                <a:spcPct val="115000"/>
              </a:lnSpc>
              <a:spcBef>
                <a:spcPts val="1200"/>
              </a:spcBef>
              <a:spcAft>
                <a:spcPts val="1200"/>
              </a:spcAft>
              <a:buNone/>
            </a:pP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7"/>
          <p:cNvSpPr txBox="1"/>
          <p:nvPr/>
        </p:nvSpPr>
        <p:spPr>
          <a:xfrm>
            <a:off x="-75" y="1538975"/>
            <a:ext cx="9144000" cy="1566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800100" lvl="0" indent="0" algn="l" rtl="0">
              <a:spcBef>
                <a:spcPts val="0"/>
              </a:spcBef>
              <a:spcAft>
                <a:spcPts val="0"/>
              </a:spcAft>
              <a:buNone/>
            </a:pPr>
            <a:r>
              <a:rPr lang="en" sz="2400" b="1"/>
              <a:t>Do not write a kitchen sink </a:t>
            </a:r>
            <a:br>
              <a:rPr lang="en" sz="2400" b="1"/>
            </a:br>
            <a:r>
              <a:rPr lang="en" sz="2400" b="1"/>
              <a:t>job description.</a:t>
            </a:r>
            <a:endParaRPr sz="2400" b="1"/>
          </a:p>
        </p:txBody>
      </p:sp>
      <p:pic>
        <p:nvPicPr>
          <p:cNvPr id="438" name="Google Shape;438;p27">
            <a:extLst>
              <a:ext uri="{C183D7F6-B498-43B3-948B-1728B52AA6E4}">
                <adec:decorative xmlns:adec="http://schemas.microsoft.com/office/drawing/2017/decorative" val="1"/>
              </a:ext>
            </a:extLst>
          </p:cNvPr>
          <p:cNvPicPr preferRelativeResize="0"/>
          <p:nvPr/>
        </p:nvPicPr>
        <p:blipFill rotWithShape="1">
          <a:blip r:embed="rId3">
            <a:alphaModFix/>
          </a:blip>
          <a:srcRect l="9018" r="1423"/>
          <a:stretch/>
        </p:blipFill>
        <p:spPr>
          <a:xfrm>
            <a:off x="5221875" y="687675"/>
            <a:ext cx="3108900" cy="3142200"/>
          </a:xfrm>
          <a:prstGeom prst="ellipse">
            <a:avLst/>
          </a:prstGeom>
          <a:noFill/>
          <a:ln>
            <a:noFill/>
          </a:ln>
        </p:spPr>
      </p:pic>
      <p:sp>
        <p:nvSpPr>
          <p:cNvPr id="439" name="Google Shape;439;p27" descr="crossed out kitchen sink with dishes"/>
          <p:cNvSpPr/>
          <p:nvPr/>
        </p:nvSpPr>
        <p:spPr>
          <a:xfrm>
            <a:off x="5221875" y="704325"/>
            <a:ext cx="3108900" cy="3108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0" name="Google Shape;440;p27">
            <a:extLst>
              <a:ext uri="{C183D7F6-B498-43B3-948B-1728B52AA6E4}">
                <adec:decorative xmlns:adec="http://schemas.microsoft.com/office/drawing/2017/decorative" val="1"/>
              </a:ext>
            </a:extLst>
          </p:cNvPr>
          <p:cNvCxnSpPr>
            <a:stCxn id="439" idx="7"/>
          </p:cNvCxnSpPr>
          <p:nvPr/>
        </p:nvCxnSpPr>
        <p:spPr>
          <a:xfrm flipH="1">
            <a:off x="5677087" y="1159613"/>
            <a:ext cx="2198400" cy="2198400"/>
          </a:xfrm>
          <a:prstGeom prst="straightConnector1">
            <a:avLst/>
          </a:prstGeom>
          <a:noFill/>
          <a:ln w="38100" cap="flat" cmpd="sng">
            <a:solidFill>
              <a:srgbClr val="FF0000"/>
            </a:solidFill>
            <a:prstDash val="solid"/>
            <a:round/>
            <a:headEnd type="none" w="med" len="med"/>
            <a:tailEnd type="none" w="med" len="med"/>
          </a:ln>
        </p:spPr>
      </p:cxnSp>
      <p:sp>
        <p:nvSpPr>
          <p:cNvPr id="441" name="Google Shape;441;p27"/>
          <p:cNvSpPr txBox="1">
            <a:spLocks noGrp="1"/>
          </p:cNvSpPr>
          <p:nvPr>
            <p:ph type="title"/>
          </p:nvPr>
        </p:nvSpPr>
        <p:spPr>
          <a:xfrm>
            <a:off x="0" y="368825"/>
            <a:ext cx="4572000" cy="572700"/>
          </a:xfrm>
          <a:prstGeom prst="rect">
            <a:avLst/>
          </a:prstGeom>
          <a:solidFill>
            <a:srgbClr val="20455A"/>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WATCH OUT FOR THE BIGGEST PITFALL</a:t>
            </a:r>
            <a:endParaRPr sz="272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aphicFrame>
        <p:nvGraphicFramePr>
          <p:cNvPr id="446" name="Google Shape;446;g1f04a37cd25_0_51" descr="image of a job description stating that the position includes responsibilities  of &quot;developing and implementing policies, procedures, and best practices for research data acquisition, creation, analysis, visualization, management, curation, and preservation.&quot; Tasks including teaching data literacy &amp; management, researching impact of libraries' services and collection circulation, staffing the service desk 12 hours per week, and serving as a subject liaison. Preferred qualifications include 2 or more years of experience and experience with tools such as R or Python, Power BI or Tableau, Nvivo, Javascript, SQL, HTML, SAS, SPSS, or STATA.">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0074907"/>
              </p:ext>
            </p:extLst>
          </p:nvPr>
        </p:nvGraphicFramePr>
        <p:xfrm>
          <a:off x="3039550" y="97625"/>
          <a:ext cx="6016150" cy="5181550"/>
        </p:xfrm>
        <a:graphic>
          <a:graphicData uri="http://schemas.openxmlformats.org/drawingml/2006/table">
            <a:tbl>
              <a:tblPr>
                <a:noFill/>
                <a:tableStyleId>{44E95FBB-550F-453F-9638-13C44CE82BB3}</a:tableStyleId>
              </a:tblPr>
              <a:tblGrid>
                <a:gridCol w="6016150">
                  <a:extLst>
                    <a:ext uri="{9D8B030D-6E8A-4147-A177-3AD203B41FA5}">
                      <a16:colId xmlns:a16="http://schemas.microsoft.com/office/drawing/2014/main" val="20000"/>
                    </a:ext>
                  </a:extLst>
                </a:gridCol>
              </a:tblGrid>
              <a:tr h="731500">
                <a:tc>
                  <a:txBody>
                    <a:bodyPr/>
                    <a:lstStyle/>
                    <a:p>
                      <a:pPr marL="0" lvl="0" indent="0" algn="l" rtl="0">
                        <a:spcBef>
                          <a:spcPts val="0"/>
                        </a:spcBef>
                        <a:spcAft>
                          <a:spcPts val="0"/>
                        </a:spcAft>
                        <a:buNone/>
                      </a:pPr>
                      <a:r>
                        <a:rPr lang="en" sz="1600" b="1"/>
                        <a:t>DATA SERVICES LIBRARIAN</a:t>
                      </a:r>
                      <a:endParaRPr sz="1600" b="1"/>
                    </a:p>
                    <a:p>
                      <a:pPr marL="0" lvl="0" indent="0" algn="l" rtl="0">
                        <a:spcBef>
                          <a:spcPts val="0"/>
                        </a:spcBef>
                        <a:spcAft>
                          <a:spcPts val="0"/>
                        </a:spcAft>
                        <a:buNone/>
                      </a:pPr>
                      <a:r>
                        <a:rPr lang="en" sz="1000"/>
                        <a:t>Department: Reference</a:t>
                      </a:r>
                      <a:endParaRPr sz="1000"/>
                    </a:p>
                    <a:p>
                      <a:pPr marL="0" lvl="0" indent="0" algn="l" rtl="0">
                        <a:spcBef>
                          <a:spcPts val="0"/>
                        </a:spcBef>
                        <a:spcAft>
                          <a:spcPts val="0"/>
                        </a:spcAft>
                        <a:buNone/>
                      </a:pPr>
                      <a:r>
                        <a:rPr lang="en" sz="1000"/>
                        <a:t>Rate of Pay: competitive</a:t>
                      </a:r>
                      <a:endParaRPr sz="1000"/>
                    </a:p>
                  </a:txBody>
                  <a:tcPr marL="91425" marR="91425" marT="91425" marB="91425">
                    <a:solidFill>
                      <a:schemeClr val="lt2"/>
                    </a:solidFill>
                  </a:tcPr>
                </a:tc>
                <a:extLst>
                  <a:ext uri="{0D108BD9-81ED-4DB2-BD59-A6C34878D82A}">
                    <a16:rowId xmlns:a16="http://schemas.microsoft.com/office/drawing/2014/main" val="10000"/>
                  </a:ext>
                </a:extLst>
              </a:tr>
              <a:tr h="4450050">
                <a:tc>
                  <a:txBody>
                    <a:bodyPr/>
                    <a:lstStyle/>
                    <a:p>
                      <a:pPr marL="0" lvl="0" indent="0" algn="l" rtl="0">
                        <a:spcBef>
                          <a:spcPts val="0"/>
                        </a:spcBef>
                        <a:spcAft>
                          <a:spcPts val="0"/>
                        </a:spcAft>
                        <a:buNone/>
                      </a:pPr>
                      <a:r>
                        <a:rPr lang="en" sz="800" dirty="0"/>
                        <a:t>Shelley University seeks a motivated and experienced individual to provide research data management and data literacy support, training, and partnerships to faculty, students, and researchers in the 5 campuses across the metropolitan area. The Data Services Librarian will partner with researchers to evaluate data planning needs and assess options for sharing data and will be leading research data management and curation services, and the scope of responsibilities for this position includes </a:t>
                      </a:r>
                      <a:r>
                        <a:rPr lang="en" sz="800" b="1" dirty="0"/>
                        <a:t>developing and implementing policies, procedures, and best practices for research data acquisition, creation, analysis, visualization, management, curation, and preservation</a:t>
                      </a:r>
                      <a:r>
                        <a:rPr lang="en" sz="800" dirty="0"/>
                        <a:t>, particularly in regard to meeting requirements for National Institute of Health data management and sharing plans. The individual will be a part of the </a:t>
                      </a:r>
                      <a:r>
                        <a:rPr lang="en" sz="800" b="1" dirty="0"/>
                        <a:t>reference team</a:t>
                      </a:r>
                      <a:r>
                        <a:rPr lang="en" sz="800" dirty="0"/>
                        <a:t> in the Health Sciences Library.</a:t>
                      </a:r>
                      <a:endParaRPr sz="800" dirty="0"/>
                    </a:p>
                    <a:p>
                      <a:pPr marL="0" lvl="0" indent="0" algn="l" rtl="0">
                        <a:spcBef>
                          <a:spcPts val="0"/>
                        </a:spcBef>
                        <a:spcAft>
                          <a:spcPts val="0"/>
                        </a:spcAft>
                        <a:buNone/>
                      </a:pPr>
                      <a:endParaRPr sz="800" dirty="0"/>
                    </a:p>
                    <a:p>
                      <a:pPr marL="0" lvl="0" indent="0" algn="l" rtl="0">
                        <a:spcBef>
                          <a:spcPts val="0"/>
                        </a:spcBef>
                        <a:spcAft>
                          <a:spcPts val="0"/>
                        </a:spcAft>
                        <a:buNone/>
                      </a:pPr>
                      <a:r>
                        <a:rPr lang="en" sz="800" dirty="0"/>
                        <a:t>This is a renewable faculty appointment reporting to the Head of Reference. Roles include:</a:t>
                      </a:r>
                      <a:endParaRPr sz="800" dirty="0"/>
                    </a:p>
                    <a:p>
                      <a:pPr marL="490855" lvl="0" indent="-279400" algn="l" rtl="0">
                        <a:spcBef>
                          <a:spcPts val="0"/>
                        </a:spcBef>
                        <a:spcAft>
                          <a:spcPts val="0"/>
                        </a:spcAft>
                        <a:buClr>
                          <a:schemeClr val="dk1"/>
                        </a:buClr>
                        <a:buSzPts val="800"/>
                        <a:buFont typeface="Arial"/>
                        <a:buChar char="●"/>
                      </a:pPr>
                      <a:r>
                        <a:rPr lang="en" sz="800" dirty="0">
                          <a:solidFill>
                            <a:schemeClr val="dk1"/>
                          </a:solidFill>
                        </a:rPr>
                        <a:t>Assisting researchers with creating data management and sharing plans meeting NIH requirements; and promoting new metrics for research evaluation.</a:t>
                      </a:r>
                      <a:endParaRPr sz="800" dirty="0">
                        <a:solidFill>
                          <a:schemeClr val="dk1"/>
                        </a:solidFill>
                      </a:endParaRPr>
                    </a:p>
                    <a:p>
                      <a:pPr marL="490855" lvl="0" indent="-279400" algn="l" rtl="0">
                        <a:spcBef>
                          <a:spcPts val="0"/>
                        </a:spcBef>
                        <a:spcAft>
                          <a:spcPts val="0"/>
                        </a:spcAft>
                        <a:buClr>
                          <a:schemeClr val="dk1"/>
                        </a:buClr>
                        <a:buSzPts val="800"/>
                        <a:buFont typeface="Noto Sans Symbols"/>
                        <a:buChar char="●"/>
                      </a:pPr>
                      <a:r>
                        <a:rPr lang="en" sz="800" dirty="0">
                          <a:solidFill>
                            <a:schemeClr val="dk1"/>
                          </a:solidFill>
                        </a:rPr>
                        <a:t>Promote research data services to campuses.</a:t>
                      </a:r>
                      <a:endParaRPr sz="800" dirty="0">
                        <a:solidFill>
                          <a:schemeClr val="dk1"/>
                        </a:solidFill>
                      </a:endParaRPr>
                    </a:p>
                    <a:p>
                      <a:pPr marL="490855" lvl="0" indent="-279400" algn="l" rtl="0">
                        <a:spcBef>
                          <a:spcPts val="0"/>
                        </a:spcBef>
                        <a:spcAft>
                          <a:spcPts val="0"/>
                        </a:spcAft>
                        <a:buClr>
                          <a:schemeClr val="dk1"/>
                        </a:buClr>
                        <a:buSzPts val="800"/>
                        <a:buFont typeface="Arial"/>
                        <a:buChar char="●"/>
                      </a:pPr>
                      <a:r>
                        <a:rPr lang="en" sz="800" dirty="0">
                          <a:solidFill>
                            <a:schemeClr val="dk1"/>
                          </a:solidFill>
                        </a:rPr>
                        <a:t>Teaching </a:t>
                      </a:r>
                      <a:r>
                        <a:rPr lang="en" sz="800" b="1" dirty="0">
                          <a:solidFill>
                            <a:schemeClr val="dk1"/>
                          </a:solidFill>
                        </a:rPr>
                        <a:t>data literacy &amp; management </a:t>
                      </a:r>
                      <a:r>
                        <a:rPr lang="en" sz="800" dirty="0">
                          <a:solidFill>
                            <a:schemeClr val="dk1"/>
                          </a:solidFill>
                        </a:rPr>
                        <a:t>awareness and skills among faculty, researchers, and students</a:t>
                      </a:r>
                      <a:endParaRPr sz="800" dirty="0">
                        <a:solidFill>
                          <a:schemeClr val="dk1"/>
                        </a:solidFill>
                      </a:endParaRPr>
                    </a:p>
                    <a:p>
                      <a:pPr marL="490855" lvl="0" indent="-279400" algn="l" rtl="0">
                        <a:spcBef>
                          <a:spcPts val="0"/>
                        </a:spcBef>
                        <a:spcAft>
                          <a:spcPts val="0"/>
                        </a:spcAft>
                        <a:buClr>
                          <a:schemeClr val="dk1"/>
                        </a:buClr>
                        <a:buSzPts val="800"/>
                        <a:buFont typeface="Noto Sans Symbols"/>
                        <a:buChar char="●"/>
                      </a:pPr>
                      <a:r>
                        <a:rPr lang="en" sz="800" dirty="0">
                          <a:solidFill>
                            <a:schemeClr val="dk1"/>
                          </a:solidFill>
                          <a:highlight>
                            <a:srgbClr val="FFFFFF"/>
                          </a:highlight>
                        </a:rPr>
                        <a:t>Assessing research impact and altmetrics for researchers.</a:t>
                      </a:r>
                      <a:endParaRPr sz="800" dirty="0">
                        <a:solidFill>
                          <a:schemeClr val="dk1"/>
                        </a:solidFill>
                        <a:highlight>
                          <a:srgbClr val="FFFFFF"/>
                        </a:highlight>
                      </a:endParaRPr>
                    </a:p>
                    <a:p>
                      <a:pPr marL="490855" lvl="0" indent="-279400" algn="l" rtl="0">
                        <a:spcBef>
                          <a:spcPts val="0"/>
                        </a:spcBef>
                        <a:spcAft>
                          <a:spcPts val="0"/>
                        </a:spcAft>
                        <a:buClr>
                          <a:schemeClr val="dk1"/>
                        </a:buClr>
                        <a:buSzPts val="800"/>
                        <a:buFont typeface="Noto Sans Symbols"/>
                        <a:buChar char="●"/>
                      </a:pPr>
                      <a:r>
                        <a:rPr lang="en" sz="800" b="1" dirty="0">
                          <a:solidFill>
                            <a:schemeClr val="dk1"/>
                          </a:solidFill>
                          <a:highlight>
                            <a:srgbClr val="FFFFFF"/>
                          </a:highlight>
                        </a:rPr>
                        <a:t>Researching the impact</a:t>
                      </a:r>
                      <a:r>
                        <a:rPr lang="en" sz="800" dirty="0">
                          <a:solidFill>
                            <a:schemeClr val="dk1"/>
                          </a:solidFill>
                          <a:highlight>
                            <a:srgbClr val="FFFFFF"/>
                          </a:highlight>
                        </a:rPr>
                        <a:t> of the libraries' services as well as collection circulation and evaluation data.</a:t>
                      </a:r>
                      <a:endParaRPr sz="800" dirty="0">
                        <a:solidFill>
                          <a:schemeClr val="dk1"/>
                        </a:solidFill>
                        <a:highlight>
                          <a:srgbClr val="FFFFFF"/>
                        </a:highlight>
                      </a:endParaRPr>
                    </a:p>
                    <a:p>
                      <a:pPr marL="490855" lvl="0" indent="-279400" algn="l" rtl="0">
                        <a:spcBef>
                          <a:spcPts val="0"/>
                        </a:spcBef>
                        <a:spcAft>
                          <a:spcPts val="0"/>
                        </a:spcAft>
                        <a:buClr>
                          <a:schemeClr val="dk1"/>
                        </a:buClr>
                        <a:buSzPts val="800"/>
                        <a:buFont typeface="Noto Sans Symbols"/>
                        <a:buChar char="●"/>
                      </a:pPr>
                      <a:r>
                        <a:rPr lang="en" sz="800" b="1" dirty="0">
                          <a:solidFill>
                            <a:schemeClr val="dk1"/>
                          </a:solidFill>
                          <a:highlight>
                            <a:srgbClr val="FFFFFF"/>
                          </a:highlight>
                        </a:rPr>
                        <a:t>Staffing the service desk</a:t>
                      </a:r>
                      <a:r>
                        <a:rPr lang="en" sz="800" dirty="0">
                          <a:solidFill>
                            <a:schemeClr val="dk1"/>
                          </a:solidFill>
                          <a:highlight>
                            <a:srgbClr val="FFFFFF"/>
                          </a:highlight>
                        </a:rPr>
                        <a:t> 12 hours per week.</a:t>
                      </a:r>
                      <a:endParaRPr sz="800" dirty="0">
                        <a:solidFill>
                          <a:schemeClr val="dk1"/>
                        </a:solidFill>
                        <a:highlight>
                          <a:srgbClr val="FFFFFF"/>
                        </a:highlight>
                      </a:endParaRPr>
                    </a:p>
                    <a:p>
                      <a:pPr marL="490855" lvl="0" indent="-279400" algn="l" rtl="0">
                        <a:spcBef>
                          <a:spcPts val="0"/>
                        </a:spcBef>
                        <a:spcAft>
                          <a:spcPts val="0"/>
                        </a:spcAft>
                        <a:buClr>
                          <a:schemeClr val="dk1"/>
                        </a:buClr>
                        <a:buSzPts val="800"/>
                        <a:buFont typeface="Noto Sans Symbols"/>
                        <a:buChar char="●"/>
                      </a:pPr>
                      <a:r>
                        <a:rPr lang="en" sz="800" b="1" dirty="0">
                          <a:solidFill>
                            <a:schemeClr val="dk1"/>
                          </a:solidFill>
                          <a:highlight>
                            <a:srgbClr val="FFFFFF"/>
                          </a:highlight>
                        </a:rPr>
                        <a:t>Serving as a subject liaison</a:t>
                      </a:r>
                      <a:r>
                        <a:rPr lang="en" sz="800" dirty="0">
                          <a:solidFill>
                            <a:schemeClr val="dk1"/>
                          </a:solidFill>
                          <a:highlight>
                            <a:srgbClr val="FFFFFF"/>
                          </a:highlight>
                        </a:rPr>
                        <a:t> to the following programs: Pharmacy, Biology, Biomedical Informatics, Dental Hygiene, Healthcare Administration, and Medical and Molecular Biology.</a:t>
                      </a:r>
                      <a:endParaRPr sz="800" dirty="0">
                        <a:solidFill>
                          <a:schemeClr val="dk1"/>
                        </a:solidFill>
                        <a:highlight>
                          <a:srgbClr val="FFFFFF"/>
                        </a:highlight>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en" sz="800" dirty="0">
                          <a:solidFill>
                            <a:schemeClr val="dk1"/>
                          </a:solidFill>
                        </a:rPr>
                        <a:t>Minimum Qualifications: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Master’s degree in Library and Information Science, or equivalent, from an ALA-accredited institution; </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Knowledge of the research data lifecycle and data management and sharing best practices.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Familiarity with appropriate data repositories and public data sets in a variety of disciplines.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Strong project management skills and ability to motivate others.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Evidence of the ability to do research, publication, and service consonant with tenure and promotion standards</a:t>
                      </a:r>
                      <a:endParaRPr sz="800" dirty="0">
                        <a:solidFill>
                          <a:schemeClr val="dk1"/>
                        </a:solidFill>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en" sz="800" dirty="0">
                          <a:solidFill>
                            <a:schemeClr val="dk1"/>
                          </a:solidFill>
                        </a:rPr>
                        <a:t>Preferred Qualifications: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b="1" dirty="0">
                          <a:solidFill>
                            <a:schemeClr val="dk1"/>
                          </a:solidFill>
                        </a:rPr>
                        <a:t>2 or more years of experience</a:t>
                      </a:r>
                      <a:r>
                        <a:rPr lang="en" sz="800" dirty="0">
                          <a:solidFill>
                            <a:schemeClr val="dk1"/>
                          </a:solidFill>
                        </a:rPr>
                        <a:t> with using a variety of data analysis, visualization, and mapping tools;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Experience with conducting quantitative or qualitative research and data analysis;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Familiarity with data curation and preservation practices;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Experience with data services across the research lifecycle, including creating, processing, analyzing, preserving, accessing, and reusing research data;</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Experience using quantitative or qualitative research and data tools such as </a:t>
                      </a:r>
                      <a:r>
                        <a:rPr lang="en" sz="800" b="1" dirty="0">
                          <a:solidFill>
                            <a:schemeClr val="dk1"/>
                          </a:solidFill>
                        </a:rPr>
                        <a:t>R or Python, PowerBI or Tableau, Nvivo, Javascript, SQL, HTML, SAS, SPSS, or STATA.</a:t>
                      </a:r>
                      <a:endParaRPr sz="800" b="1" dirty="0"/>
                    </a:p>
                  </a:txBody>
                  <a:tcPr marL="91425" marR="91425" marT="91425" marB="91425"/>
                </a:tc>
                <a:extLst>
                  <a:ext uri="{0D108BD9-81ED-4DB2-BD59-A6C34878D82A}">
                    <a16:rowId xmlns:a16="http://schemas.microsoft.com/office/drawing/2014/main" val="10001"/>
                  </a:ext>
                </a:extLst>
              </a:tr>
            </a:tbl>
          </a:graphicData>
        </a:graphic>
      </p:graphicFrame>
      <p:sp>
        <p:nvSpPr>
          <p:cNvPr id="447" name="Google Shape;447;g1f04a37cd25_0_5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Characteristics of a "kitchen sink" post:</a:t>
            </a:r>
            <a:endParaRPr/>
          </a:p>
          <a:p>
            <a:pPr marL="457200" lvl="0" indent="-304800" algn="l" rtl="0">
              <a:spcBef>
                <a:spcPts val="0"/>
              </a:spcBef>
              <a:spcAft>
                <a:spcPts val="0"/>
              </a:spcAft>
              <a:buSzPts val="1200"/>
              <a:buChar char="●"/>
            </a:pPr>
            <a:r>
              <a:rPr lang="en"/>
              <a:t>multiple responsibilities spanning both data services tracks as well as other responsibilities</a:t>
            </a:r>
            <a:endParaRPr/>
          </a:p>
          <a:p>
            <a:pPr marL="457200" lvl="0" indent="-304800" algn="l" rtl="0">
              <a:spcBef>
                <a:spcPts val="0"/>
              </a:spcBef>
              <a:spcAft>
                <a:spcPts val="0"/>
              </a:spcAft>
              <a:buSzPts val="1200"/>
              <a:buChar char="●"/>
            </a:pPr>
            <a:r>
              <a:rPr lang="en"/>
              <a:t>large list of required technical skills and software</a:t>
            </a:r>
            <a:endParaRPr/>
          </a:p>
          <a:p>
            <a:pPr marL="457200" lvl="0" indent="-304800" algn="l" rtl="0">
              <a:spcBef>
                <a:spcPts val="0"/>
              </a:spcBef>
              <a:spcAft>
                <a:spcPts val="0"/>
              </a:spcAft>
              <a:buSzPts val="1200"/>
              <a:buChar char="●"/>
            </a:pPr>
            <a:r>
              <a:rPr lang="en"/>
              <a:t>no salary listed or salary not commensurate with responsibilities</a:t>
            </a:r>
            <a:endParaRPr/>
          </a:p>
          <a:p>
            <a:pPr marL="457200" lvl="0" indent="-304800" algn="l" rtl="0">
              <a:spcBef>
                <a:spcPts val="0"/>
              </a:spcBef>
              <a:spcAft>
                <a:spcPts val="0"/>
              </a:spcAft>
              <a:buSzPts val="1200"/>
              <a:buChar char="●"/>
            </a:pPr>
            <a:r>
              <a:rPr lang="en"/>
              <a:t>unclear how the position within the library or position in an ill-fitting department</a:t>
            </a:r>
            <a:endParaRPr/>
          </a:p>
        </p:txBody>
      </p:sp>
      <p:sp>
        <p:nvSpPr>
          <p:cNvPr id="448" name="Google Shape;448;g1f04a37cd25_0_51"/>
          <p:cNvSpPr txBox="1">
            <a:spLocks noGrp="1"/>
          </p:cNvSpPr>
          <p:nvPr>
            <p:ph type="title"/>
          </p:nvPr>
        </p:nvSpPr>
        <p:spPr>
          <a:xfrm>
            <a:off x="0" y="762000"/>
            <a:ext cx="2705100" cy="435000"/>
          </a:xfrm>
          <a:prstGeom prst="rect">
            <a:avLst/>
          </a:prstGeom>
          <a:solidFill>
            <a:srgbClr val="20455A"/>
          </a:solidFill>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2720">
                <a:solidFill>
                  <a:schemeClr val="lt1"/>
                </a:solidFill>
              </a:rPr>
              <a:t>KITCHEN SINK EXAMPLE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1f170c7f7e3_0_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Characteristics of a quality job description:</a:t>
            </a:r>
            <a:endParaRPr/>
          </a:p>
          <a:p>
            <a:pPr marL="457200" lvl="0" indent="-304800" algn="l" rtl="0">
              <a:spcBef>
                <a:spcPts val="0"/>
              </a:spcBef>
              <a:spcAft>
                <a:spcPts val="0"/>
              </a:spcAft>
              <a:buSzPts val="1200"/>
              <a:buChar char="●"/>
            </a:pPr>
            <a:r>
              <a:rPr lang="en"/>
              <a:t>clearly outlined scope</a:t>
            </a:r>
            <a:endParaRPr/>
          </a:p>
          <a:p>
            <a:pPr marL="457200" lvl="0" indent="-304800" algn="l" rtl="0">
              <a:spcBef>
                <a:spcPts val="0"/>
              </a:spcBef>
              <a:spcAft>
                <a:spcPts val="0"/>
              </a:spcAft>
              <a:buSzPts val="1200"/>
              <a:buChar char="●"/>
            </a:pPr>
            <a:r>
              <a:rPr lang="en"/>
              <a:t>reporting line is included</a:t>
            </a:r>
            <a:endParaRPr/>
          </a:p>
          <a:p>
            <a:pPr marL="457200" lvl="0" indent="-304800" algn="l" rtl="0">
              <a:spcBef>
                <a:spcPts val="0"/>
              </a:spcBef>
              <a:spcAft>
                <a:spcPts val="0"/>
              </a:spcAft>
              <a:buSzPts val="1200"/>
              <a:buChar char="●"/>
            </a:pPr>
            <a:r>
              <a:rPr lang="en"/>
              <a:t>required experience is relevant</a:t>
            </a:r>
            <a:endParaRPr/>
          </a:p>
          <a:p>
            <a:pPr marL="457200" lvl="0" indent="-304800" algn="l" rtl="0">
              <a:spcBef>
                <a:spcPts val="0"/>
              </a:spcBef>
              <a:spcAft>
                <a:spcPts val="0"/>
              </a:spcAft>
              <a:buSzPts val="1200"/>
              <a:buChar char="●"/>
            </a:pPr>
            <a:r>
              <a:rPr lang="en"/>
              <a:t>salary is posted</a:t>
            </a:r>
            <a:endParaRPr/>
          </a:p>
        </p:txBody>
      </p:sp>
      <p:pic>
        <p:nvPicPr>
          <p:cNvPr id="454" name="Google Shape;454;g1f170c7f7e3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37975" y="152400"/>
            <a:ext cx="4051247" cy="4838701"/>
          </a:xfrm>
          <a:prstGeom prst="rect">
            <a:avLst/>
          </a:prstGeom>
          <a:noFill/>
          <a:ln>
            <a:noFill/>
          </a:ln>
        </p:spPr>
      </p:pic>
      <p:sp>
        <p:nvSpPr>
          <p:cNvPr id="455" name="Google Shape;455;g1f170c7f7e3_0_0"/>
          <p:cNvSpPr txBox="1">
            <a:spLocks noGrp="1"/>
          </p:cNvSpPr>
          <p:nvPr>
            <p:ph type="title"/>
          </p:nvPr>
        </p:nvSpPr>
        <p:spPr>
          <a:xfrm>
            <a:off x="0" y="762000"/>
            <a:ext cx="2705100" cy="435000"/>
          </a:xfrm>
          <a:prstGeom prst="rect">
            <a:avLst/>
          </a:prstGeom>
          <a:solidFill>
            <a:srgbClr val="00899B"/>
          </a:solidFill>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2720">
                <a:solidFill>
                  <a:schemeClr val="lt1"/>
                </a:solidFill>
              </a:rPr>
              <a:t>Good job - Example 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f170c7f7e3_0_6"/>
          <p:cNvSpPr txBox="1">
            <a:spLocks noGrp="1"/>
          </p:cNvSpPr>
          <p:nvPr>
            <p:ph type="title"/>
          </p:nvPr>
        </p:nvSpPr>
        <p:spPr>
          <a:xfrm>
            <a:off x="0" y="762000"/>
            <a:ext cx="2705100" cy="435000"/>
          </a:xfrm>
          <a:prstGeom prst="rect">
            <a:avLst/>
          </a:prstGeom>
          <a:solidFill>
            <a:srgbClr val="00899B"/>
          </a:solidFill>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2720">
                <a:solidFill>
                  <a:schemeClr val="lt1"/>
                </a:solidFill>
              </a:rPr>
              <a:t>Good job - Example 2</a:t>
            </a:r>
            <a:endParaRPr/>
          </a:p>
        </p:txBody>
      </p:sp>
      <p:sp>
        <p:nvSpPr>
          <p:cNvPr id="461" name="Google Shape;461;g1f170c7f7e3_0_6"/>
          <p:cNvSpPr txBox="1">
            <a:spLocks noGrp="1"/>
          </p:cNvSpPr>
          <p:nvPr>
            <p:ph type="body" idx="1"/>
          </p:nvPr>
        </p:nvSpPr>
        <p:spPr>
          <a:xfrm>
            <a:off x="311700" y="1389600"/>
            <a:ext cx="23934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Characteristics of a quality job description:</a:t>
            </a:r>
            <a:endParaRPr/>
          </a:p>
          <a:p>
            <a:pPr marL="457200" lvl="0" indent="-304800" algn="l" rtl="0">
              <a:spcBef>
                <a:spcPts val="0"/>
              </a:spcBef>
              <a:spcAft>
                <a:spcPts val="0"/>
              </a:spcAft>
              <a:buSzPts val="1200"/>
              <a:buChar char="●"/>
            </a:pPr>
            <a:r>
              <a:rPr lang="en"/>
              <a:t>clearly outlined scope</a:t>
            </a:r>
            <a:endParaRPr/>
          </a:p>
          <a:p>
            <a:pPr marL="457200" lvl="0" indent="-304800" algn="l" rtl="0">
              <a:spcBef>
                <a:spcPts val="0"/>
              </a:spcBef>
              <a:spcAft>
                <a:spcPts val="0"/>
              </a:spcAft>
              <a:buSzPts val="1200"/>
              <a:buChar char="●"/>
            </a:pPr>
            <a:r>
              <a:rPr lang="en"/>
              <a:t>departmental information establishes what has been done and where this position fits in</a:t>
            </a:r>
            <a:endParaRPr/>
          </a:p>
          <a:p>
            <a:pPr marL="457200" lvl="0" indent="-304800" algn="l" rtl="0">
              <a:spcBef>
                <a:spcPts val="0"/>
              </a:spcBef>
              <a:spcAft>
                <a:spcPts val="0"/>
              </a:spcAft>
              <a:buSzPts val="1200"/>
              <a:buChar char="●"/>
            </a:pPr>
            <a:r>
              <a:rPr lang="en"/>
              <a:t>required technical qualifications align with the position</a:t>
            </a:r>
            <a:endParaRPr/>
          </a:p>
          <a:p>
            <a:pPr marL="457200" lvl="0" indent="-304800" algn="l" rtl="0">
              <a:spcBef>
                <a:spcPts val="0"/>
              </a:spcBef>
              <a:spcAft>
                <a:spcPts val="0"/>
              </a:spcAft>
              <a:buSzPts val="1200"/>
              <a:buChar char="●"/>
            </a:pPr>
            <a:r>
              <a:rPr lang="en"/>
              <a:t>salary is posted</a:t>
            </a:r>
            <a:endParaRPr/>
          </a:p>
        </p:txBody>
      </p:sp>
      <p:graphicFrame>
        <p:nvGraphicFramePr>
          <p:cNvPr id="462" name="Google Shape;462;g1f170c7f7e3_0_6" descr="Geospatial Librarian/Specialist Job description"/>
          <p:cNvGraphicFramePr/>
          <p:nvPr>
            <p:extLst>
              <p:ext uri="{D42A27DB-BD31-4B8C-83A1-F6EECF244321}">
                <p14:modId xmlns:p14="http://schemas.microsoft.com/office/powerpoint/2010/main" val="2257973713"/>
              </p:ext>
            </p:extLst>
          </p:nvPr>
        </p:nvGraphicFramePr>
        <p:xfrm>
          <a:off x="3119700" y="446100"/>
          <a:ext cx="5848875" cy="4510980"/>
        </p:xfrm>
        <a:graphic>
          <a:graphicData uri="http://schemas.openxmlformats.org/drawingml/2006/table">
            <a:tbl>
              <a:tblPr>
                <a:noFill/>
                <a:tableStyleId>{44E95FBB-550F-453F-9638-13C44CE82BB3}</a:tableStyleId>
              </a:tblPr>
              <a:tblGrid>
                <a:gridCol w="5848875">
                  <a:extLst>
                    <a:ext uri="{9D8B030D-6E8A-4147-A177-3AD203B41FA5}">
                      <a16:colId xmlns:a16="http://schemas.microsoft.com/office/drawing/2014/main" val="20000"/>
                    </a:ext>
                  </a:extLst>
                </a:gridCol>
              </a:tblGrid>
              <a:tr h="419600">
                <a:tc>
                  <a:txBody>
                    <a:bodyPr/>
                    <a:lstStyle/>
                    <a:p>
                      <a:pPr marL="0" lvl="0" indent="0" algn="l" rtl="0">
                        <a:spcBef>
                          <a:spcPts val="0"/>
                        </a:spcBef>
                        <a:spcAft>
                          <a:spcPts val="0"/>
                        </a:spcAft>
                        <a:buNone/>
                      </a:pPr>
                      <a:r>
                        <a:rPr lang="en" sz="1600" b="1" dirty="0"/>
                        <a:t>GEOSPATIAL LIBRARIAN/SPECIALIST </a:t>
                      </a:r>
                      <a:endParaRPr sz="1600" b="1" dirty="0"/>
                    </a:p>
                    <a:p>
                      <a:pPr marL="0" lvl="0" indent="0" algn="l" rtl="0">
                        <a:spcBef>
                          <a:spcPts val="0"/>
                        </a:spcBef>
                        <a:spcAft>
                          <a:spcPts val="0"/>
                        </a:spcAft>
                        <a:buNone/>
                      </a:pPr>
                      <a:r>
                        <a:rPr lang="en" sz="1600" b="1" dirty="0"/>
                        <a:t>(ASSISTANT OR ASSOCIATE)</a:t>
                      </a:r>
                      <a:endParaRPr sz="1600" b="1" dirty="0"/>
                    </a:p>
                    <a:p>
                      <a:pPr marL="0" lvl="0" indent="0" algn="l" rtl="0">
                        <a:spcBef>
                          <a:spcPts val="0"/>
                        </a:spcBef>
                        <a:spcAft>
                          <a:spcPts val="0"/>
                        </a:spcAft>
                        <a:buNone/>
                      </a:pPr>
                      <a:r>
                        <a:rPr lang="en" sz="1000" dirty="0"/>
                        <a:t>Department: Research Engagement</a:t>
                      </a:r>
                      <a:endParaRPr sz="1000" dirty="0"/>
                    </a:p>
                    <a:p>
                      <a:pPr marL="0" lvl="0" indent="0" algn="l" rtl="0">
                        <a:spcBef>
                          <a:spcPts val="0"/>
                        </a:spcBef>
                        <a:spcAft>
                          <a:spcPts val="0"/>
                        </a:spcAft>
                        <a:buNone/>
                      </a:pPr>
                      <a:r>
                        <a:rPr lang="en" sz="1000" dirty="0"/>
                        <a:t>Department Website Link: </a:t>
                      </a:r>
                      <a:r>
                        <a:rPr lang="en" sz="1000" u="sng" dirty="0">
                          <a:solidFill>
                            <a:schemeClr val="hlink"/>
                          </a:solidFill>
                          <a:hlinkClick r:id="rId3"/>
                        </a:rPr>
                        <a:t>https://new.library.arizona.edu/about/organization</a:t>
                      </a:r>
                      <a:endParaRPr sz="1000" dirty="0"/>
                    </a:p>
                    <a:p>
                      <a:pPr marL="0" lvl="0" indent="0" algn="l" rtl="0">
                        <a:spcBef>
                          <a:spcPts val="0"/>
                        </a:spcBef>
                        <a:spcAft>
                          <a:spcPts val="0"/>
                        </a:spcAft>
                        <a:buNone/>
                      </a:pPr>
                      <a:r>
                        <a:rPr lang="en" sz="1000" dirty="0"/>
                        <a:t>Rate of Pay: $63,000 - $76,000</a:t>
                      </a:r>
                      <a:endParaRPr sz="1000" dirty="0"/>
                    </a:p>
                  </a:txBody>
                  <a:tcPr marL="91425" marR="91425" marT="91425" marB="91425">
                    <a:solidFill>
                      <a:schemeClr val="lt2"/>
                    </a:solidFill>
                  </a:tcPr>
                </a:tc>
                <a:extLst>
                  <a:ext uri="{0D108BD9-81ED-4DB2-BD59-A6C34878D82A}">
                    <a16:rowId xmlns:a16="http://schemas.microsoft.com/office/drawing/2014/main" val="10000"/>
                  </a:ext>
                </a:extLst>
              </a:tr>
              <a:tr h="1374300">
                <a:tc>
                  <a:txBody>
                    <a:bodyPr/>
                    <a:lstStyle/>
                    <a:p>
                      <a:pPr marL="0" lvl="0" indent="0" algn="l" rtl="0">
                        <a:spcBef>
                          <a:spcPts val="0"/>
                        </a:spcBef>
                        <a:spcAft>
                          <a:spcPts val="0"/>
                        </a:spcAft>
                        <a:buNone/>
                      </a:pPr>
                      <a:r>
                        <a:rPr lang="en" sz="700" dirty="0"/>
                        <a:t>The University of Arizona Libraries’ </a:t>
                      </a:r>
                      <a:r>
                        <a:rPr lang="en" sz="700" b="1" dirty="0"/>
                        <a:t>Data Cooperative provides data science and visualization services, geospatial services, and digital scholarship services</a:t>
                      </a:r>
                      <a:r>
                        <a:rPr lang="en" sz="700" dirty="0"/>
                        <a:t> for the University. The incumbent will </a:t>
                      </a:r>
                      <a:r>
                        <a:rPr lang="en" sz="700" b="1" dirty="0"/>
                        <a:t>develop a robust program supporting geographic information systems (GIS) and geospatial data services</a:t>
                      </a:r>
                      <a:r>
                        <a:rPr lang="en" sz="700" dirty="0"/>
                        <a:t> … </a:t>
                      </a:r>
                      <a:endParaRPr sz="700" dirty="0"/>
                    </a:p>
                    <a:p>
                      <a:pPr marL="0" lvl="0" indent="0" algn="l" rtl="0">
                        <a:spcBef>
                          <a:spcPts val="0"/>
                        </a:spcBef>
                        <a:spcAft>
                          <a:spcPts val="0"/>
                        </a:spcAft>
                        <a:buNone/>
                      </a:pPr>
                      <a:r>
                        <a:rPr lang="en" sz="700" dirty="0"/>
                        <a:t>The Geospatial Specialist / Librarian will: stay abreast of trends and tools available in the evolving geospatial data ecosystem; provide technical support and training in the use of tools and workflows to support GIS applications; work with library colleagues and researchers to identify appropriate tools, platforms, and resources for geospatial projects;</a:t>
                      </a:r>
                      <a:r>
                        <a:rPr lang="en" sz="700" b="1" dirty="0"/>
                        <a:t> collaborate with other members of the Data Cooperative and Research Engagement to develop outreach strategies and partnerships; work with members of the Libraries’ Technical Services and Support (TeSS) department</a:t>
                      </a:r>
                      <a:r>
                        <a:rPr lang="en" sz="700" dirty="0"/>
                        <a:t> …</a:t>
                      </a:r>
                      <a:endParaRPr sz="700" dirty="0"/>
                    </a:p>
                    <a:p>
                      <a:pPr marL="0" lvl="0" indent="0" algn="l" rtl="0">
                        <a:spcBef>
                          <a:spcPts val="0"/>
                        </a:spcBef>
                        <a:spcAft>
                          <a:spcPts val="0"/>
                        </a:spcAft>
                        <a:buNone/>
                      </a:pPr>
                      <a:endParaRPr sz="700" dirty="0"/>
                    </a:p>
                    <a:p>
                      <a:pPr marL="0" lvl="0" indent="0" algn="l" rtl="0">
                        <a:spcBef>
                          <a:spcPts val="0"/>
                        </a:spcBef>
                        <a:spcAft>
                          <a:spcPts val="0"/>
                        </a:spcAft>
                        <a:buNone/>
                      </a:pPr>
                      <a:r>
                        <a:rPr lang="en" sz="700" b="1" dirty="0"/>
                        <a:t>Knowledge, Skills, and Abilities </a:t>
                      </a:r>
                      <a:endParaRPr sz="700" b="1" dirty="0"/>
                    </a:p>
                    <a:p>
                      <a:pPr marL="0" lvl="0" indent="0" algn="l" rtl="0">
                        <a:spcBef>
                          <a:spcPts val="0"/>
                        </a:spcBef>
                        <a:spcAft>
                          <a:spcPts val="0"/>
                        </a:spcAft>
                        <a:buNone/>
                      </a:pPr>
                      <a:r>
                        <a:rPr lang="en" sz="700" dirty="0"/>
                        <a:t>…</a:t>
                      </a:r>
                      <a:endParaRPr sz="700" dirty="0"/>
                    </a:p>
                    <a:p>
                      <a:pPr marL="0" lvl="0" indent="0" algn="l" rtl="0">
                        <a:spcBef>
                          <a:spcPts val="0"/>
                        </a:spcBef>
                        <a:spcAft>
                          <a:spcPts val="0"/>
                        </a:spcAft>
                        <a:buNone/>
                      </a:pPr>
                      <a:r>
                        <a:rPr lang="en" sz="700" dirty="0"/>
                        <a:t>Proficiency in one or more geospatial software suites, such as QGIS, GRASS, or the ESRI suite</a:t>
                      </a:r>
                      <a:endParaRPr sz="700" dirty="0"/>
                    </a:p>
                    <a:p>
                      <a:pPr marL="0" lvl="0" indent="0" algn="l" rtl="0">
                        <a:spcBef>
                          <a:spcPts val="0"/>
                        </a:spcBef>
                        <a:spcAft>
                          <a:spcPts val="0"/>
                        </a:spcAft>
                        <a:buNone/>
                      </a:pPr>
                      <a:r>
                        <a:rPr lang="en" sz="700" dirty="0"/>
                        <a:t>Knowledge of at least one scripting language (including but not limited to bash, javascript, python, and/or R)</a:t>
                      </a:r>
                      <a:endParaRPr sz="700" dirty="0"/>
                    </a:p>
                    <a:p>
                      <a:pPr marL="0" lvl="0" indent="0" algn="l" rtl="0">
                        <a:spcBef>
                          <a:spcPts val="0"/>
                        </a:spcBef>
                        <a:spcAft>
                          <a:spcPts val="0"/>
                        </a:spcAft>
                        <a:buNone/>
                      </a:pPr>
                      <a:r>
                        <a:rPr lang="en" sz="700" b="1" dirty="0"/>
                        <a:t>Minimum Qualifications</a:t>
                      </a:r>
                      <a:r>
                        <a:rPr lang="en" sz="700" dirty="0"/>
                        <a:t>	</a:t>
                      </a:r>
                      <a:endParaRPr sz="700" dirty="0"/>
                    </a:p>
                    <a:p>
                      <a:pPr marL="0" lvl="0" indent="0" algn="l" rtl="0">
                        <a:spcBef>
                          <a:spcPts val="0"/>
                        </a:spcBef>
                        <a:spcAft>
                          <a:spcPts val="0"/>
                        </a:spcAft>
                        <a:buNone/>
                      </a:pPr>
                      <a:r>
                        <a:rPr lang="en" sz="700" dirty="0"/>
                        <a:t>Advanced degree in a geospatial, geographic information systems, geography, natural resources, or related field or masters degree in library and information science</a:t>
                      </a:r>
                      <a:endParaRPr sz="700" dirty="0"/>
                    </a:p>
                    <a:p>
                      <a:pPr marL="0" lvl="0" indent="0" algn="l" rtl="0">
                        <a:spcBef>
                          <a:spcPts val="0"/>
                        </a:spcBef>
                        <a:spcAft>
                          <a:spcPts val="0"/>
                        </a:spcAft>
                        <a:buNone/>
                      </a:pPr>
                      <a:r>
                        <a:rPr lang="en" sz="700" dirty="0"/>
                        <a:t>Demonstrated experience with evolving landscape of geospatial technologies and resources, such as GIS and remote sensing</a:t>
                      </a:r>
                      <a:endParaRPr sz="700" dirty="0"/>
                    </a:p>
                    <a:p>
                      <a:pPr marL="0" lvl="0" indent="0" algn="l" rtl="0">
                        <a:spcBef>
                          <a:spcPts val="0"/>
                        </a:spcBef>
                        <a:spcAft>
                          <a:spcPts val="0"/>
                        </a:spcAft>
                        <a:buNone/>
                      </a:pPr>
                      <a:r>
                        <a:rPr lang="en" sz="700" b="1" dirty="0"/>
                        <a:t>Preferred Qualifications	</a:t>
                      </a:r>
                      <a:endParaRPr sz="700" b="1" dirty="0"/>
                    </a:p>
                    <a:p>
                      <a:pPr marL="0" lvl="0" indent="0" algn="l" rtl="0">
                        <a:spcBef>
                          <a:spcPts val="0"/>
                        </a:spcBef>
                        <a:spcAft>
                          <a:spcPts val="0"/>
                        </a:spcAft>
                        <a:buNone/>
                      </a:pPr>
                      <a:r>
                        <a:rPr lang="en" sz="700" dirty="0"/>
                        <a:t>Professional experience working in an academic research library</a:t>
                      </a:r>
                      <a:endParaRPr sz="700" dirty="0"/>
                    </a:p>
                    <a:p>
                      <a:pPr marL="0" lvl="0" indent="0" algn="l" rtl="0">
                        <a:spcBef>
                          <a:spcPts val="0"/>
                        </a:spcBef>
                        <a:spcAft>
                          <a:spcPts val="0"/>
                        </a:spcAft>
                        <a:buNone/>
                      </a:pPr>
                      <a:r>
                        <a:rPr lang="en" sz="700" dirty="0"/>
                        <a:t>Carpentries Instructor Certification</a:t>
                      </a:r>
                      <a:endParaRPr sz="700" dirty="0"/>
                    </a:p>
                    <a:p>
                      <a:pPr marL="0" lvl="0" indent="0" algn="l" rtl="0">
                        <a:spcBef>
                          <a:spcPts val="0"/>
                        </a:spcBef>
                        <a:spcAft>
                          <a:spcPts val="0"/>
                        </a:spcAft>
                        <a:buNone/>
                      </a:pPr>
                      <a:r>
                        <a:rPr lang="en" sz="700" dirty="0"/>
                        <a:t>Demonstrated experience in training audiences with diversity of experiences and backgrounds</a:t>
                      </a:r>
                      <a:endParaRPr sz="700" dirty="0"/>
                    </a:p>
                    <a:p>
                      <a:pPr marL="0" lvl="0" indent="0" algn="l" rtl="0">
                        <a:spcBef>
                          <a:spcPts val="0"/>
                        </a:spcBef>
                        <a:spcAft>
                          <a:spcPts val="0"/>
                        </a:spcAft>
                        <a:buNone/>
                      </a:pPr>
                      <a:r>
                        <a:rPr lang="en" sz="700" dirty="0"/>
                        <a:t>Experience applying geospatial analytical or visualization approaches to a range of user needs and expertise</a:t>
                      </a:r>
                      <a:endParaRPr sz="700" dirty="0"/>
                    </a:p>
                    <a:p>
                      <a:pPr marL="0" lvl="0" indent="0" algn="l" rtl="0">
                        <a:spcBef>
                          <a:spcPts val="0"/>
                        </a:spcBef>
                        <a:spcAft>
                          <a:spcPts val="0"/>
                        </a:spcAft>
                        <a:buNone/>
                      </a:pPr>
                      <a:r>
                        <a:rPr lang="en" sz="700" dirty="0"/>
                        <a:t>Experience with multiple kinds of geospatial data formats (geoJSON, Shapefile, Spatialite) and relevant metadata standards (e.g. CSDGM, Aardvark)</a:t>
                      </a:r>
                      <a:endParaRPr sz="700" dirty="0"/>
                    </a:p>
                    <a:p>
                      <a:pPr marL="0" lvl="0" indent="0" algn="l" rtl="0">
                        <a:spcBef>
                          <a:spcPts val="0"/>
                        </a:spcBef>
                        <a:spcAft>
                          <a:spcPts val="0"/>
                        </a:spcAft>
                        <a:buNone/>
                      </a:pPr>
                      <a:r>
                        <a:rPr lang="en" sz="700" dirty="0"/>
                        <a:t>Experience with aerial and satellite imagery data</a:t>
                      </a:r>
                      <a:endParaRPr sz="700" dirty="0"/>
                    </a:p>
                    <a:p>
                      <a:pPr marL="0" lvl="0" indent="0" algn="l" rtl="0">
                        <a:spcBef>
                          <a:spcPts val="0"/>
                        </a:spcBef>
                        <a:spcAft>
                          <a:spcPts val="0"/>
                        </a:spcAft>
                        <a:buNone/>
                      </a:pPr>
                      <a:r>
                        <a:rPr lang="en" sz="700" dirty="0"/>
                        <a:t>Experience with scripting languages such as JavaScript, Python, or R</a:t>
                      </a:r>
                      <a:endParaRPr sz="700" dirty="0"/>
                    </a:p>
                    <a:p>
                      <a:pPr marL="0" lvl="0" indent="0" algn="l" rtl="0">
                        <a:spcBef>
                          <a:spcPts val="0"/>
                        </a:spcBef>
                        <a:spcAft>
                          <a:spcPts val="0"/>
                        </a:spcAft>
                        <a:buNone/>
                      </a:pPr>
                      <a:r>
                        <a:rPr lang="en" sz="700" dirty="0"/>
                        <a:t>Experience using PostGIS (geospatial database extender for PostgreSQL software)</a:t>
                      </a:r>
                      <a:endParaRPr sz="700" dirty="0"/>
                    </a:p>
                    <a:p>
                      <a:pPr marL="0" lvl="0" indent="0" algn="l" rtl="0">
                        <a:spcBef>
                          <a:spcPts val="0"/>
                        </a:spcBef>
                        <a:spcAft>
                          <a:spcPts val="0"/>
                        </a:spcAft>
                        <a:buNone/>
                      </a:pPr>
                      <a:r>
                        <a:rPr lang="en" sz="700" dirty="0"/>
                        <a:t>Experience working in a bash/terminal environment</a:t>
                      </a:r>
                      <a:endParaRPr sz="700" dirty="0"/>
                    </a:p>
                    <a:p>
                      <a:pPr marL="0" lvl="0" indent="0" algn="l" rtl="0">
                        <a:spcBef>
                          <a:spcPts val="0"/>
                        </a:spcBef>
                        <a:spcAft>
                          <a:spcPts val="0"/>
                        </a:spcAft>
                        <a:buNone/>
                      </a:pPr>
                      <a:r>
                        <a:rPr lang="en" sz="700" dirty="0"/>
                        <a:t>Demonstrated experience in pursuing independent and collaborative scholarship, such as peer-reviewed research, creative works, or open software projects</a:t>
                      </a:r>
                      <a:endParaRPr sz="700"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6"/>
        <p:cNvGrpSpPr/>
        <p:nvPr/>
      </p:nvGrpSpPr>
      <p:grpSpPr>
        <a:xfrm>
          <a:off x="0" y="0"/>
          <a:ext cx="0" cy="0"/>
          <a:chOff x="0" y="0"/>
          <a:chExt cx="0" cy="0"/>
        </a:xfrm>
      </p:grpSpPr>
      <p:sp>
        <p:nvSpPr>
          <p:cNvPr id="467" name="Google Shape;467;g1a0075d3017_2_5"/>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Tips for hiring a data librarian</a:t>
            </a:r>
            <a:endParaRPr sz="2720">
              <a:solidFill>
                <a:schemeClr val="lt1"/>
              </a:solidFill>
            </a:endParaRPr>
          </a:p>
        </p:txBody>
      </p:sp>
      <p:sp>
        <p:nvSpPr>
          <p:cNvPr id="468" name="Google Shape;468;g1a0075d3017_2_5"/>
          <p:cNvSpPr txBox="1"/>
          <p:nvPr/>
        </p:nvSpPr>
        <p:spPr>
          <a:xfrm>
            <a:off x="440775" y="1291325"/>
            <a:ext cx="2811900" cy="2031900"/>
          </a:xfrm>
          <a:prstGeom prst="rect">
            <a:avLst/>
          </a:prstGeom>
          <a:solidFill>
            <a:srgbClr val="FFFFFF">
              <a:alpha val="6792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#1</a:t>
            </a:r>
            <a:endParaRPr sz="2400" b="1"/>
          </a:p>
          <a:p>
            <a:pPr marL="0" lvl="0" indent="0" algn="l" rtl="0">
              <a:spcBef>
                <a:spcPts val="0"/>
              </a:spcBef>
              <a:spcAft>
                <a:spcPts val="0"/>
              </a:spcAft>
              <a:buNone/>
            </a:pPr>
            <a:r>
              <a:rPr lang="en" sz="2400" b="1"/>
              <a:t>Consider the collaborators in the institution and in the library.</a:t>
            </a:r>
            <a:endParaRPr sz="2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0" y="2150850"/>
            <a:ext cx="9144000" cy="841800"/>
          </a:xfrm>
          <a:prstGeom prst="rect">
            <a:avLst/>
          </a:prstGeom>
          <a:solidFill>
            <a:srgbClr val="134F5C"/>
          </a:solidFill>
          <a:ln>
            <a:noFill/>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What is "Research data services"?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2"/>
        <p:cNvGrpSpPr/>
        <p:nvPr/>
      </p:nvGrpSpPr>
      <p:grpSpPr>
        <a:xfrm>
          <a:off x="0" y="0"/>
          <a:ext cx="0" cy="0"/>
          <a:chOff x="0" y="0"/>
          <a:chExt cx="0" cy="0"/>
        </a:xfrm>
      </p:grpSpPr>
      <p:sp>
        <p:nvSpPr>
          <p:cNvPr id="473" name="Google Shape;473;g1f04a37cd25_0_56"/>
          <p:cNvSpPr txBox="1"/>
          <p:nvPr/>
        </p:nvSpPr>
        <p:spPr>
          <a:xfrm>
            <a:off x="459825" y="1653275"/>
            <a:ext cx="3350100" cy="16623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#2</a:t>
            </a:r>
            <a:endParaRPr sz="2400" b="1"/>
          </a:p>
          <a:p>
            <a:pPr marL="0" lvl="0" indent="0" algn="l" rtl="0">
              <a:spcBef>
                <a:spcPts val="0"/>
              </a:spcBef>
              <a:spcAft>
                <a:spcPts val="0"/>
              </a:spcAft>
              <a:buNone/>
            </a:pPr>
            <a:r>
              <a:rPr lang="en" sz="2400" b="1"/>
              <a:t>Consider the market for people with data science skills.</a:t>
            </a:r>
            <a:endParaRPr sz="2400" b="1"/>
          </a:p>
        </p:txBody>
      </p:sp>
      <p:sp>
        <p:nvSpPr>
          <p:cNvPr id="474" name="Google Shape;474;g1f04a37cd25_0_56"/>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Tips for hiring a data librarian</a:t>
            </a:r>
            <a:endParaRPr sz="272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8"/>
        <p:cNvGrpSpPr/>
        <p:nvPr/>
      </p:nvGrpSpPr>
      <p:grpSpPr>
        <a:xfrm>
          <a:off x="0" y="0"/>
          <a:ext cx="0" cy="0"/>
          <a:chOff x="0" y="0"/>
          <a:chExt cx="0" cy="0"/>
        </a:xfrm>
      </p:grpSpPr>
      <p:sp>
        <p:nvSpPr>
          <p:cNvPr id="479" name="Google Shape;479;g1a0075d3017_2_13"/>
          <p:cNvSpPr txBox="1"/>
          <p:nvPr/>
        </p:nvSpPr>
        <p:spPr>
          <a:xfrm>
            <a:off x="421725" y="2281925"/>
            <a:ext cx="3267000" cy="12930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#3</a:t>
            </a:r>
            <a:endParaRPr sz="2400" b="1"/>
          </a:p>
          <a:p>
            <a:pPr marL="0" lvl="0" indent="0" algn="l" rtl="0">
              <a:spcBef>
                <a:spcPts val="0"/>
              </a:spcBef>
              <a:spcAft>
                <a:spcPts val="0"/>
              </a:spcAft>
              <a:buNone/>
            </a:pPr>
            <a:r>
              <a:rPr lang="en" sz="2400" b="1"/>
              <a:t>Make space and build opportunities.</a:t>
            </a:r>
            <a:endParaRPr sz="2400" b="1"/>
          </a:p>
        </p:txBody>
      </p:sp>
      <p:sp>
        <p:nvSpPr>
          <p:cNvPr id="480" name="Google Shape;480;g1a0075d3017_2_13"/>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Tips for hiring a data librarian</a:t>
            </a:r>
            <a:endParaRPr sz="272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g1a0075d3017_2_19"/>
          <p:cNvSpPr txBox="1"/>
          <p:nvPr/>
        </p:nvSpPr>
        <p:spPr>
          <a:xfrm>
            <a:off x="440775" y="1291325"/>
            <a:ext cx="3267000" cy="9234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#4</a:t>
            </a:r>
            <a:endParaRPr sz="2400" b="1"/>
          </a:p>
          <a:p>
            <a:pPr marL="0" lvl="0" indent="0" algn="l" rtl="0">
              <a:spcBef>
                <a:spcPts val="0"/>
              </a:spcBef>
              <a:spcAft>
                <a:spcPts val="0"/>
              </a:spcAft>
              <a:buNone/>
            </a:pPr>
            <a:r>
              <a:rPr lang="en" sz="2400" b="1"/>
              <a:t>Be flexible.</a:t>
            </a:r>
            <a:endParaRPr sz="2400" b="1"/>
          </a:p>
        </p:txBody>
      </p:sp>
      <p:sp>
        <p:nvSpPr>
          <p:cNvPr id="486" name="Google Shape;486;g1a0075d3017_2_19"/>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Tips for hiring a data librarian</a:t>
            </a:r>
            <a:endParaRPr sz="272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g1a0075d3017_2_24"/>
          <p:cNvSpPr txBox="1"/>
          <p:nvPr/>
        </p:nvSpPr>
        <p:spPr>
          <a:xfrm>
            <a:off x="478875" y="2110475"/>
            <a:ext cx="3559800" cy="12930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#5</a:t>
            </a:r>
            <a:endParaRPr sz="2400" b="1"/>
          </a:p>
          <a:p>
            <a:pPr marL="0" lvl="0" indent="0" algn="l" rtl="0">
              <a:spcBef>
                <a:spcPts val="0"/>
              </a:spcBef>
              <a:spcAft>
                <a:spcPts val="0"/>
              </a:spcAft>
              <a:buNone/>
            </a:pPr>
            <a:r>
              <a:rPr lang="en" sz="2400" b="1"/>
              <a:t>Integrate them into the existing ecosystem.</a:t>
            </a:r>
            <a:endParaRPr sz="2400" b="1"/>
          </a:p>
        </p:txBody>
      </p:sp>
      <p:sp>
        <p:nvSpPr>
          <p:cNvPr id="492" name="Google Shape;492;g1a0075d3017_2_24"/>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Tips for hiring a data librarian</a:t>
            </a:r>
            <a:endParaRPr sz="2720">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6"/>
          <p:cNvSpPr txBox="1">
            <a:spLocks noGrp="1"/>
          </p:cNvSpPr>
          <p:nvPr>
            <p:ph type="title"/>
          </p:nvPr>
        </p:nvSpPr>
        <p:spPr>
          <a:xfrm>
            <a:off x="-238200" y="2150850"/>
            <a:ext cx="9620400" cy="841800"/>
          </a:xfrm>
          <a:prstGeom prst="rect">
            <a:avLst/>
          </a:prstGeom>
          <a:solidFill>
            <a:srgbClr val="134F5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a:solidFill>
                  <a:schemeClr val="lt1"/>
                </a:solidFill>
              </a:rPr>
              <a:t>Where to start</a:t>
            </a:r>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1a6f30d5b79_0_0"/>
          <p:cNvSpPr txBox="1">
            <a:spLocks noGrp="1"/>
          </p:cNvSpPr>
          <p:nvPr>
            <p:ph type="title"/>
          </p:nvPr>
        </p:nvSpPr>
        <p:spPr>
          <a:xfrm>
            <a:off x="0" y="445025"/>
            <a:ext cx="61296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Specialization through MLA Data Services Competencies</a:t>
            </a:r>
            <a:endParaRPr>
              <a:solidFill>
                <a:schemeClr val="lt1"/>
              </a:solidFill>
            </a:endParaRPr>
          </a:p>
        </p:txBody>
      </p:sp>
      <p:sp>
        <p:nvSpPr>
          <p:cNvPr id="503" name="Google Shape;503;g1a6f30d5b79_0_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Applies principles of data literacy</a:t>
            </a:r>
            <a:endParaRPr/>
          </a:p>
          <a:p>
            <a:pPr marL="457200" lvl="0" indent="-342900" algn="l" rtl="0">
              <a:spcBef>
                <a:spcPts val="1000"/>
              </a:spcBef>
              <a:spcAft>
                <a:spcPts val="0"/>
              </a:spcAft>
              <a:buSzPts val="1800"/>
              <a:buAutoNum type="arabicPeriod"/>
            </a:pPr>
            <a:r>
              <a:rPr lang="en"/>
              <a:t>Establishes and advances data services</a:t>
            </a:r>
            <a:endParaRPr/>
          </a:p>
          <a:p>
            <a:pPr marL="457200" lvl="0" indent="-342900" algn="l" rtl="0">
              <a:spcBef>
                <a:spcPts val="1000"/>
              </a:spcBef>
              <a:spcAft>
                <a:spcPts val="0"/>
              </a:spcAft>
              <a:buSzPts val="1800"/>
              <a:buAutoNum type="arabicPeriod"/>
            </a:pPr>
            <a:r>
              <a:rPr lang="en"/>
              <a:t>Supports research data best practices across the data lifecycle</a:t>
            </a:r>
            <a:endParaRPr/>
          </a:p>
          <a:p>
            <a:pPr marL="457200" lvl="0" indent="-342900" algn="l" rtl="0">
              <a:spcBef>
                <a:spcPts val="1000"/>
              </a:spcBef>
              <a:spcAft>
                <a:spcPts val="0"/>
              </a:spcAft>
              <a:buSzPts val="1800"/>
              <a:buAutoNum type="arabicPeriod"/>
            </a:pPr>
            <a:r>
              <a:rPr lang="en"/>
              <a:t>Applies knowledge of research methods, research ethics and rigor, and open science practices</a:t>
            </a:r>
            <a:endParaRPr/>
          </a:p>
          <a:p>
            <a:pPr marL="457200" lvl="0" indent="-342900" algn="l" rtl="0">
              <a:spcBef>
                <a:spcPts val="1000"/>
              </a:spcBef>
              <a:spcAft>
                <a:spcPts val="1000"/>
              </a:spcAft>
              <a:buSzPts val="1800"/>
              <a:buAutoNum type="arabicPeriod"/>
            </a:pPr>
            <a:r>
              <a:rPr lang="en"/>
              <a:t>Provides training and consultation for data-related topics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124791747b_1_3"/>
          <p:cNvSpPr txBox="1">
            <a:spLocks noGrp="1"/>
          </p:cNvSpPr>
          <p:nvPr>
            <p:ph type="title"/>
          </p:nvPr>
        </p:nvSpPr>
        <p:spPr>
          <a:xfrm>
            <a:off x="0" y="445025"/>
            <a:ext cx="32925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NNLM Data OFferings</a:t>
            </a:r>
            <a:endParaRPr>
              <a:solidFill>
                <a:schemeClr val="lt1"/>
              </a:solidFill>
            </a:endParaRPr>
          </a:p>
        </p:txBody>
      </p:sp>
      <p:sp>
        <p:nvSpPr>
          <p:cNvPr id="509" name="Google Shape;509;g2124791747b_1_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Courses: </a:t>
            </a:r>
            <a:endParaRPr/>
          </a:p>
          <a:p>
            <a:pPr marL="457200" lvl="0" indent="-342900" algn="l" rtl="0">
              <a:spcBef>
                <a:spcPts val="0"/>
              </a:spcBef>
              <a:spcAft>
                <a:spcPts val="0"/>
              </a:spcAft>
              <a:buSzPts val="1800"/>
              <a:buChar char="●"/>
            </a:pPr>
            <a:r>
              <a:rPr lang="en"/>
              <a:t>Fundamentals of Health Sciences Research Data Management</a:t>
            </a:r>
            <a:endParaRPr/>
          </a:p>
          <a:p>
            <a:pPr marL="457200" lvl="0" indent="-342900" algn="l" rtl="0">
              <a:spcBef>
                <a:spcPts val="0"/>
              </a:spcBef>
              <a:spcAft>
                <a:spcPts val="0"/>
              </a:spcAft>
              <a:buSzPts val="1800"/>
              <a:buChar char="●"/>
            </a:pPr>
            <a:r>
              <a:rPr lang="en"/>
              <a:t>Fundamentals of Health Data Science</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 Webinars: </a:t>
            </a:r>
            <a:endParaRPr/>
          </a:p>
          <a:p>
            <a:pPr marL="457200" lvl="0" indent="-342900" algn="l" rtl="0">
              <a:spcBef>
                <a:spcPts val="0"/>
              </a:spcBef>
              <a:spcAft>
                <a:spcPts val="0"/>
              </a:spcAft>
              <a:buSzPts val="1800"/>
              <a:buChar char="●"/>
            </a:pPr>
            <a:r>
              <a:rPr lang="en"/>
              <a:t>Creating Data Management Plans with DMPTool</a:t>
            </a:r>
            <a:endParaRPr/>
          </a:p>
          <a:p>
            <a:pPr marL="457200" lvl="0" indent="-342900" algn="l" rtl="0">
              <a:spcBef>
                <a:spcPts val="0"/>
              </a:spcBef>
              <a:spcAft>
                <a:spcPts val="0"/>
              </a:spcAft>
              <a:buSzPts val="1800"/>
              <a:buChar char="●"/>
            </a:pPr>
            <a:r>
              <a:rPr lang="en"/>
              <a:t>Overview of the NIH Data Management and Sharing Policy</a:t>
            </a:r>
            <a:endParaRPr/>
          </a:p>
          <a:p>
            <a:pPr marL="0" lvl="0" indent="0" algn="l" rtl="0">
              <a:spcBef>
                <a:spcPts val="0"/>
              </a:spcBef>
              <a:spcAft>
                <a:spcPts val="0"/>
              </a:spcAft>
              <a:buNone/>
            </a:pPr>
            <a:endParaRPr/>
          </a:p>
          <a:p>
            <a:pPr marL="0" lvl="0" indent="0" algn="l" rtl="0">
              <a:spcBef>
                <a:spcPts val="0"/>
              </a:spcBef>
              <a:spcAft>
                <a:spcPts val="0"/>
              </a:spcAft>
              <a:buNone/>
            </a:pPr>
            <a:r>
              <a:rPr lang="en"/>
              <a:t>On Demand Modules: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175eb109fa1_0_12"/>
          <p:cNvSpPr txBox="1">
            <a:spLocks noGrp="1"/>
          </p:cNvSpPr>
          <p:nvPr>
            <p:ph type="title"/>
          </p:nvPr>
        </p:nvSpPr>
        <p:spPr>
          <a:xfrm>
            <a:off x="-106200" y="445025"/>
            <a:ext cx="51738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CHALLENGES IN Starting data services</a:t>
            </a:r>
            <a:endParaRPr>
              <a:solidFill>
                <a:schemeClr val="lt1"/>
              </a:solidFill>
            </a:endParaRPr>
          </a:p>
        </p:txBody>
      </p:sp>
      <p:sp>
        <p:nvSpPr>
          <p:cNvPr id="515" name="Google Shape;515;g175eb109fa1_0_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limitations to the role</a:t>
            </a:r>
            <a:endParaRPr sz="2600"/>
          </a:p>
          <a:p>
            <a:pPr marL="0" lvl="0" indent="0" algn="l" rtl="0">
              <a:spcBef>
                <a:spcPts val="0"/>
              </a:spcBef>
              <a:spcAft>
                <a:spcPts val="0"/>
              </a:spcAft>
              <a:buNone/>
            </a:pPr>
            <a:r>
              <a:rPr lang="en" sz="2600"/>
              <a:t>authority </a:t>
            </a:r>
            <a:endParaRPr sz="2600"/>
          </a:p>
          <a:p>
            <a:pPr marL="0" lvl="0" indent="0" algn="l" rtl="0">
              <a:spcBef>
                <a:spcPts val="0"/>
              </a:spcBef>
              <a:spcAft>
                <a:spcPts val="0"/>
              </a:spcAft>
              <a:buNone/>
            </a:pPr>
            <a:r>
              <a:rPr lang="en" sz="2600"/>
              <a:t>shoot the messenger problems</a:t>
            </a:r>
            <a:endParaRPr sz="2600"/>
          </a:p>
          <a:p>
            <a:pPr marL="0" lvl="0" indent="0" algn="l" rtl="0">
              <a:spcBef>
                <a:spcPts val="0"/>
              </a:spcBef>
              <a:spcAft>
                <a:spcPts val="0"/>
              </a:spcAft>
              <a:buNone/>
            </a:pPr>
            <a:r>
              <a:rPr lang="en" sz="2600"/>
              <a:t>on-the-job learning</a:t>
            </a:r>
            <a:endParaRPr sz="2600"/>
          </a:p>
          <a:p>
            <a:pPr marL="0" lvl="0" indent="0" algn="l" rtl="0">
              <a:spcBef>
                <a:spcPts val="0"/>
              </a:spcBef>
              <a:spcAft>
                <a:spcPts val="0"/>
              </a:spcAft>
              <a:buNone/>
            </a:pPr>
            <a:r>
              <a:rPr lang="en" sz="2600"/>
              <a:t>associating the library with data</a:t>
            </a: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title"/>
          </p:nvPr>
        </p:nvSpPr>
        <p:spPr>
          <a:xfrm>
            <a:off x="0" y="445025"/>
            <a:ext cx="61458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Two branches of data services (as of 2022)</a:t>
            </a:r>
            <a:endParaRPr>
              <a:solidFill>
                <a:schemeClr val="lt1"/>
              </a:solidFill>
            </a:endParaRPr>
          </a:p>
        </p:txBody>
      </p:sp>
      <p:sp>
        <p:nvSpPr>
          <p:cNvPr id="93" name="Google Shape;93;p5"/>
          <p:cNvSpPr txBox="1">
            <a:spLocks noGrp="1"/>
          </p:cNvSpPr>
          <p:nvPr>
            <p:ph type="body" idx="1"/>
          </p:nvPr>
        </p:nvSpPr>
        <p:spPr>
          <a:xfrm>
            <a:off x="311700" y="1152475"/>
            <a:ext cx="3688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management and curation</a:t>
            </a:r>
            <a:endParaRPr sz="1600" b="1"/>
          </a:p>
          <a:p>
            <a:pPr marL="457200" lvl="0" indent="-317500" algn="l" rtl="0">
              <a:lnSpc>
                <a:spcPct val="115000"/>
              </a:lnSpc>
              <a:spcBef>
                <a:spcPts val="1200"/>
              </a:spcBef>
              <a:spcAft>
                <a:spcPts val="0"/>
              </a:spcAft>
              <a:buSzPts val="1400"/>
              <a:buChar char="●"/>
            </a:pPr>
            <a:r>
              <a:rPr lang="en"/>
              <a:t>FAIR principles</a:t>
            </a:r>
            <a:endParaRPr/>
          </a:p>
          <a:p>
            <a:pPr marL="457200" lvl="0" indent="-317500" algn="l" rtl="0">
              <a:lnSpc>
                <a:spcPct val="115000"/>
              </a:lnSpc>
              <a:spcBef>
                <a:spcPts val="0"/>
              </a:spcBef>
              <a:spcAft>
                <a:spcPts val="0"/>
              </a:spcAft>
              <a:buSzPts val="1400"/>
              <a:buChar char="●"/>
            </a:pPr>
            <a:r>
              <a:rPr lang="en"/>
              <a:t>file naming conventions</a:t>
            </a:r>
            <a:endParaRPr/>
          </a:p>
          <a:p>
            <a:pPr marL="457200" lvl="0" indent="-317500" algn="l" rtl="0">
              <a:lnSpc>
                <a:spcPct val="115000"/>
              </a:lnSpc>
              <a:spcBef>
                <a:spcPts val="0"/>
              </a:spcBef>
              <a:spcAft>
                <a:spcPts val="0"/>
              </a:spcAft>
              <a:buSzPts val="1400"/>
              <a:buChar char="●"/>
            </a:pPr>
            <a:r>
              <a:rPr lang="en"/>
              <a:t>metadata</a:t>
            </a:r>
            <a:endParaRPr/>
          </a:p>
          <a:p>
            <a:pPr marL="457200" lvl="0" indent="-317500" algn="l" rtl="0">
              <a:lnSpc>
                <a:spcPct val="115000"/>
              </a:lnSpc>
              <a:spcBef>
                <a:spcPts val="0"/>
              </a:spcBef>
              <a:spcAft>
                <a:spcPts val="0"/>
              </a:spcAft>
              <a:buSzPts val="1400"/>
              <a:buChar char="●"/>
            </a:pPr>
            <a:r>
              <a:rPr lang="en"/>
              <a:t>data depositing</a:t>
            </a:r>
            <a:endParaRPr/>
          </a:p>
          <a:p>
            <a:pPr marL="457200" lvl="0" indent="-317500" algn="l" rtl="0">
              <a:lnSpc>
                <a:spcPct val="115000"/>
              </a:lnSpc>
              <a:spcBef>
                <a:spcPts val="0"/>
              </a:spcBef>
              <a:spcAft>
                <a:spcPts val="0"/>
              </a:spcAft>
              <a:buSzPts val="1400"/>
              <a:buChar char="●"/>
            </a:pPr>
            <a:r>
              <a:rPr lang="en"/>
              <a:t>digital archives</a:t>
            </a:r>
            <a:endParaRPr/>
          </a:p>
          <a:p>
            <a:pPr marL="457200" lvl="0" indent="-317500" algn="l" rtl="0">
              <a:lnSpc>
                <a:spcPct val="115000"/>
              </a:lnSpc>
              <a:spcBef>
                <a:spcPts val="0"/>
              </a:spcBef>
              <a:spcAft>
                <a:spcPts val="0"/>
              </a:spcAft>
              <a:buSzPts val="1400"/>
              <a:buChar char="●"/>
            </a:pPr>
            <a:r>
              <a:rPr lang="en"/>
              <a:t>preservation</a:t>
            </a:r>
            <a:endParaRPr/>
          </a:p>
          <a:p>
            <a:pPr marL="457200" lvl="0" indent="-317500" algn="l" rtl="0">
              <a:lnSpc>
                <a:spcPct val="115000"/>
              </a:lnSpc>
              <a:spcBef>
                <a:spcPts val="0"/>
              </a:spcBef>
              <a:spcAft>
                <a:spcPts val="0"/>
              </a:spcAft>
              <a:buSzPts val="1400"/>
              <a:buChar char="●"/>
            </a:pPr>
            <a:r>
              <a:rPr lang="en"/>
              <a:t>data sharing</a:t>
            </a:r>
            <a:endParaRPr/>
          </a:p>
          <a:p>
            <a:pPr marL="457200" lvl="0" indent="-317500" algn="l" rtl="0">
              <a:lnSpc>
                <a:spcPct val="115000"/>
              </a:lnSpc>
              <a:spcBef>
                <a:spcPts val="0"/>
              </a:spcBef>
              <a:spcAft>
                <a:spcPts val="0"/>
              </a:spcAft>
              <a:buSzPts val="1400"/>
              <a:buChar char="●"/>
            </a:pPr>
            <a:r>
              <a:rPr lang="en"/>
              <a:t>data discovery</a:t>
            </a:r>
            <a:endParaRPr/>
          </a:p>
          <a:p>
            <a:pPr marL="457200" lvl="0" indent="-317500" algn="l" rtl="0">
              <a:lnSpc>
                <a:spcPct val="115000"/>
              </a:lnSpc>
              <a:spcBef>
                <a:spcPts val="0"/>
              </a:spcBef>
              <a:spcAft>
                <a:spcPts val="0"/>
              </a:spcAft>
              <a:buSzPts val="1400"/>
              <a:buChar char="●"/>
            </a:pPr>
            <a:r>
              <a:rPr lang="en"/>
              <a:t>policies and ethics</a:t>
            </a:r>
            <a:endParaRPr/>
          </a:p>
        </p:txBody>
      </p:sp>
      <p:sp>
        <p:nvSpPr>
          <p:cNvPr id="94" name="Google Shape;94;p5"/>
          <p:cNvSpPr txBox="1">
            <a:spLocks noGrp="1"/>
          </p:cNvSpPr>
          <p:nvPr>
            <p:ph type="body" idx="2"/>
          </p:nvPr>
        </p:nvSpPr>
        <p:spPr>
          <a:xfrm>
            <a:off x="4869825" y="1152475"/>
            <a:ext cx="3654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science and data literacy</a:t>
            </a:r>
            <a:endParaRPr/>
          </a:p>
          <a:p>
            <a:pPr marL="457200" lvl="0" indent="-317500" algn="l" rtl="0">
              <a:lnSpc>
                <a:spcPct val="115000"/>
              </a:lnSpc>
              <a:spcBef>
                <a:spcPts val="1200"/>
              </a:spcBef>
              <a:spcAft>
                <a:spcPts val="0"/>
              </a:spcAft>
              <a:buSzPts val="1400"/>
              <a:buChar char="●"/>
            </a:pPr>
            <a:r>
              <a:rPr lang="en"/>
              <a:t>data cleaning</a:t>
            </a:r>
            <a:endParaRPr/>
          </a:p>
          <a:p>
            <a:pPr marL="457200" lvl="0" indent="-317500" algn="l" rtl="0">
              <a:lnSpc>
                <a:spcPct val="115000"/>
              </a:lnSpc>
              <a:spcBef>
                <a:spcPts val="0"/>
              </a:spcBef>
              <a:spcAft>
                <a:spcPts val="0"/>
              </a:spcAft>
              <a:buSzPts val="1400"/>
              <a:buChar char="●"/>
            </a:pPr>
            <a:r>
              <a:rPr lang="en"/>
              <a:t>data visualization</a:t>
            </a:r>
            <a:endParaRPr/>
          </a:p>
          <a:p>
            <a:pPr marL="457200" lvl="0" indent="-317500" algn="l" rtl="0">
              <a:lnSpc>
                <a:spcPct val="115000"/>
              </a:lnSpc>
              <a:spcBef>
                <a:spcPts val="0"/>
              </a:spcBef>
              <a:spcAft>
                <a:spcPts val="0"/>
              </a:spcAft>
              <a:buSzPts val="1400"/>
              <a:buChar char="●"/>
            </a:pPr>
            <a:r>
              <a:rPr lang="en"/>
              <a:t>GIS</a:t>
            </a:r>
            <a:endParaRPr/>
          </a:p>
          <a:p>
            <a:pPr marL="457200" lvl="0" indent="-317500" algn="l" rtl="0">
              <a:lnSpc>
                <a:spcPct val="115000"/>
              </a:lnSpc>
              <a:spcBef>
                <a:spcPts val="0"/>
              </a:spcBef>
              <a:spcAft>
                <a:spcPts val="0"/>
              </a:spcAft>
              <a:buSzPts val="1400"/>
              <a:buChar char="●"/>
            </a:pPr>
            <a:r>
              <a:rPr lang="en"/>
              <a:t>programming languages</a:t>
            </a:r>
            <a:endParaRPr/>
          </a:p>
          <a:p>
            <a:pPr marL="457200" lvl="0" indent="-317500" algn="l" rtl="0">
              <a:lnSpc>
                <a:spcPct val="115000"/>
              </a:lnSpc>
              <a:spcBef>
                <a:spcPts val="0"/>
              </a:spcBef>
              <a:spcAft>
                <a:spcPts val="0"/>
              </a:spcAft>
              <a:buSzPts val="1400"/>
              <a:buChar char="●"/>
            </a:pPr>
            <a:r>
              <a:rPr lang="en"/>
              <a:t>data collection/survey instruments</a:t>
            </a:r>
            <a:endParaRPr/>
          </a:p>
          <a:p>
            <a:pPr marL="457200" lvl="0" indent="-317500" algn="l" rtl="0">
              <a:spcBef>
                <a:spcPts val="0"/>
              </a:spcBef>
              <a:spcAft>
                <a:spcPts val="0"/>
              </a:spcAft>
              <a:buSzPts val="1400"/>
              <a:buChar char="●"/>
            </a:pPr>
            <a:r>
              <a:rPr lang="en"/>
              <a:t>machine learning</a:t>
            </a:r>
            <a:endParaRPr/>
          </a:p>
          <a:p>
            <a:pPr marL="457200" lvl="0" indent="-317500" algn="l" rtl="0">
              <a:lnSpc>
                <a:spcPct val="115000"/>
              </a:lnSpc>
              <a:spcBef>
                <a:spcPts val="0"/>
              </a:spcBef>
              <a:spcAft>
                <a:spcPts val="0"/>
              </a:spcAft>
              <a:buSzPts val="1400"/>
              <a:buChar char="●"/>
            </a:pPr>
            <a:r>
              <a:rPr lang="en"/>
              <a:t>high performance computing</a:t>
            </a:r>
            <a:endParaRPr/>
          </a:p>
          <a:p>
            <a:pPr marL="457200" lvl="0" indent="-317500" algn="l" rtl="0">
              <a:lnSpc>
                <a:spcPct val="115000"/>
              </a:lnSpc>
              <a:spcBef>
                <a:spcPts val="0"/>
              </a:spcBef>
              <a:spcAft>
                <a:spcPts val="0"/>
              </a:spcAft>
              <a:buSzPts val="1400"/>
              <a:buChar char="●"/>
            </a:pPr>
            <a:r>
              <a:rPr lang="en"/>
              <a:t>data analysis</a:t>
            </a:r>
            <a:endParaRPr/>
          </a:p>
          <a:p>
            <a:pPr marL="457200" lvl="0" indent="-317500" algn="l" rtl="0">
              <a:lnSpc>
                <a:spcPct val="115000"/>
              </a:lnSpc>
              <a:spcBef>
                <a:spcPts val="0"/>
              </a:spcBef>
              <a:spcAft>
                <a:spcPts val="0"/>
              </a:spcAft>
              <a:buSzPts val="1400"/>
              <a:buChar char="●"/>
            </a:pPr>
            <a:r>
              <a:rPr lang="en"/>
              <a:t>statistics</a:t>
            </a:r>
            <a:endParaRPr/>
          </a:p>
          <a:p>
            <a:pPr marL="457200" lvl="0" indent="-317500" algn="l" rtl="0">
              <a:lnSpc>
                <a:spcPct val="115000"/>
              </a:lnSpc>
              <a:spcBef>
                <a:spcPts val="0"/>
              </a:spcBef>
              <a:spcAft>
                <a:spcPts val="0"/>
              </a:spcAft>
              <a:buSzPts val="1400"/>
              <a:buChar char="●"/>
            </a:pPr>
            <a:r>
              <a:rPr lang="en"/>
              <a:t>methods and ethics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0" y="445025"/>
            <a:ext cx="33762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How do they interact?</a:t>
            </a:r>
            <a:endParaRPr>
              <a:solidFill>
                <a:schemeClr val="lt1"/>
              </a:solidFill>
            </a:endParaRPr>
          </a:p>
        </p:txBody>
      </p:sp>
      <p:sp>
        <p:nvSpPr>
          <p:cNvPr id="100" name="Google Shape;100;p6"/>
          <p:cNvSpPr txBox="1">
            <a:spLocks noGrp="1"/>
          </p:cNvSpPr>
          <p:nvPr>
            <p:ph type="body" idx="1"/>
          </p:nvPr>
        </p:nvSpPr>
        <p:spPr>
          <a:xfrm>
            <a:off x="1006975" y="1152475"/>
            <a:ext cx="2651700" cy="3346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management</a:t>
            </a:r>
            <a:endParaRPr sz="1600" b="1"/>
          </a:p>
          <a:p>
            <a:pPr marL="457200" lvl="0" indent="-317500" algn="l" rtl="0">
              <a:spcBef>
                <a:spcPts val="1200"/>
              </a:spcBef>
              <a:spcAft>
                <a:spcPts val="0"/>
              </a:spcAft>
              <a:buSzPts val="1400"/>
              <a:buChar char="●"/>
            </a:pPr>
            <a:r>
              <a:rPr lang="en"/>
              <a:t>FAIR principles</a:t>
            </a:r>
            <a:endParaRPr/>
          </a:p>
          <a:p>
            <a:pPr marL="457200" lvl="0" indent="-317500" algn="l" rtl="0">
              <a:spcBef>
                <a:spcPts val="0"/>
              </a:spcBef>
              <a:spcAft>
                <a:spcPts val="0"/>
              </a:spcAft>
              <a:buSzPts val="1400"/>
              <a:buChar char="●"/>
            </a:pPr>
            <a:r>
              <a:rPr lang="en"/>
              <a:t>File naming</a:t>
            </a:r>
            <a:endParaRPr/>
          </a:p>
          <a:p>
            <a:pPr marL="457200" lvl="0" indent="-317500" algn="l" rtl="0">
              <a:spcBef>
                <a:spcPts val="0"/>
              </a:spcBef>
              <a:spcAft>
                <a:spcPts val="0"/>
              </a:spcAft>
              <a:buSzPts val="1400"/>
              <a:buChar char="●"/>
            </a:pPr>
            <a:r>
              <a:rPr lang="en"/>
              <a:t>Metadata</a:t>
            </a:r>
            <a:endParaRPr/>
          </a:p>
          <a:p>
            <a:pPr marL="457200" lvl="0" indent="-317500" algn="l" rtl="0">
              <a:spcBef>
                <a:spcPts val="0"/>
              </a:spcBef>
              <a:spcAft>
                <a:spcPts val="0"/>
              </a:spcAft>
              <a:buSzPts val="1400"/>
              <a:buChar char="●"/>
            </a:pPr>
            <a:r>
              <a:rPr lang="en"/>
              <a:t>Data depositing</a:t>
            </a:r>
            <a:endParaRPr/>
          </a:p>
          <a:p>
            <a:pPr marL="457200" lvl="0" indent="-317500" algn="l" rtl="0">
              <a:spcBef>
                <a:spcPts val="0"/>
              </a:spcBef>
              <a:spcAft>
                <a:spcPts val="0"/>
              </a:spcAft>
              <a:buSzPts val="1400"/>
              <a:buChar char="●"/>
            </a:pPr>
            <a:r>
              <a:rPr lang="en"/>
              <a:t>Digital preservation</a:t>
            </a:r>
            <a:endParaRPr/>
          </a:p>
          <a:p>
            <a:pPr marL="457200" lvl="0" indent="-317500" algn="l" rtl="0">
              <a:spcBef>
                <a:spcPts val="0"/>
              </a:spcBef>
              <a:spcAft>
                <a:spcPts val="0"/>
              </a:spcAft>
              <a:buSzPts val="1400"/>
              <a:buChar char="●"/>
            </a:pPr>
            <a:r>
              <a:rPr lang="en"/>
              <a:t>Data sharing</a:t>
            </a:r>
            <a:endParaRPr/>
          </a:p>
          <a:p>
            <a:pPr marL="0" lvl="0" indent="0" algn="l" rtl="0">
              <a:spcBef>
                <a:spcPts val="0"/>
              </a:spcBef>
              <a:spcAft>
                <a:spcPts val="0"/>
              </a:spcAft>
              <a:buNone/>
            </a:pPr>
            <a:endParaRPr/>
          </a:p>
        </p:txBody>
      </p:sp>
      <p:sp>
        <p:nvSpPr>
          <p:cNvPr id="101" name="Google Shape;101;p6"/>
          <p:cNvSpPr txBox="1">
            <a:spLocks noGrp="1"/>
          </p:cNvSpPr>
          <p:nvPr>
            <p:ph type="body" idx="2"/>
          </p:nvPr>
        </p:nvSpPr>
        <p:spPr>
          <a:xfrm>
            <a:off x="6387675" y="1152475"/>
            <a:ext cx="26517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science</a:t>
            </a:r>
            <a:endParaRPr sz="1600" b="1"/>
          </a:p>
          <a:p>
            <a:pPr marL="457200" lvl="0" indent="-317500" algn="l" rtl="0">
              <a:lnSpc>
                <a:spcPct val="115000"/>
              </a:lnSpc>
              <a:spcBef>
                <a:spcPts val="1200"/>
              </a:spcBef>
              <a:spcAft>
                <a:spcPts val="0"/>
              </a:spcAft>
              <a:buSzPts val="1400"/>
              <a:buChar char="●"/>
            </a:pPr>
            <a:r>
              <a:rPr lang="en"/>
              <a:t>Machine Learning</a:t>
            </a:r>
            <a:endParaRPr/>
          </a:p>
          <a:p>
            <a:pPr marL="457200" lvl="0" indent="-317500" algn="l" rtl="0">
              <a:lnSpc>
                <a:spcPct val="115000"/>
              </a:lnSpc>
              <a:spcBef>
                <a:spcPts val="0"/>
              </a:spcBef>
              <a:spcAft>
                <a:spcPts val="0"/>
              </a:spcAft>
              <a:buSzPts val="1400"/>
              <a:buChar char="●"/>
            </a:pPr>
            <a:r>
              <a:rPr lang="en"/>
              <a:t>R/Python programming</a:t>
            </a:r>
            <a:endParaRPr/>
          </a:p>
          <a:p>
            <a:pPr marL="457200" lvl="0" indent="-317500" algn="l" rtl="0">
              <a:lnSpc>
                <a:spcPct val="115000"/>
              </a:lnSpc>
              <a:spcBef>
                <a:spcPts val="0"/>
              </a:spcBef>
              <a:spcAft>
                <a:spcPts val="0"/>
              </a:spcAft>
              <a:buSzPts val="1400"/>
              <a:buChar char="●"/>
            </a:pPr>
            <a:r>
              <a:rPr lang="en"/>
              <a:t>Text mining</a:t>
            </a:r>
            <a:endParaRPr/>
          </a:p>
          <a:p>
            <a:pPr marL="457200" lvl="0" indent="-317500" algn="l" rtl="0">
              <a:lnSpc>
                <a:spcPct val="115000"/>
              </a:lnSpc>
              <a:spcBef>
                <a:spcPts val="0"/>
              </a:spcBef>
              <a:spcAft>
                <a:spcPts val="0"/>
              </a:spcAft>
              <a:buSzPts val="1400"/>
              <a:buChar char="●"/>
            </a:pPr>
            <a:r>
              <a:rPr lang="en"/>
              <a:t>Data cleaning</a:t>
            </a:r>
            <a:endParaRPr/>
          </a:p>
          <a:p>
            <a:pPr marL="457200" lvl="0" indent="-317500" algn="l" rtl="0">
              <a:lnSpc>
                <a:spcPct val="115000"/>
              </a:lnSpc>
              <a:spcBef>
                <a:spcPts val="0"/>
              </a:spcBef>
              <a:spcAft>
                <a:spcPts val="0"/>
              </a:spcAft>
              <a:buSzPts val="1400"/>
              <a:buChar char="●"/>
            </a:pPr>
            <a:r>
              <a:rPr lang="en"/>
              <a:t>Data Analysis</a:t>
            </a:r>
            <a:endParaRPr/>
          </a:p>
          <a:p>
            <a:pPr marL="457200" lvl="0" indent="-317500" algn="l" rtl="0">
              <a:lnSpc>
                <a:spcPct val="115000"/>
              </a:lnSpc>
              <a:spcBef>
                <a:spcPts val="0"/>
              </a:spcBef>
              <a:spcAft>
                <a:spcPts val="0"/>
              </a:spcAft>
              <a:buSzPts val="1400"/>
              <a:buChar char="●"/>
            </a:pPr>
            <a:r>
              <a:rPr lang="en"/>
              <a:t>Statistics</a:t>
            </a:r>
            <a:endParaRPr/>
          </a:p>
        </p:txBody>
      </p:sp>
      <p:grpSp>
        <p:nvGrpSpPr>
          <p:cNvPr id="102" name="Google Shape;102;p6" descr="reproducibility cycle"/>
          <p:cNvGrpSpPr/>
          <p:nvPr/>
        </p:nvGrpSpPr>
        <p:grpSpPr>
          <a:xfrm>
            <a:off x="3443000" y="1017725"/>
            <a:ext cx="2944747" cy="2743140"/>
            <a:chOff x="551443" y="-45"/>
            <a:chExt cx="2423860" cy="2189957"/>
          </a:xfrm>
        </p:grpSpPr>
        <p:sp>
          <p:nvSpPr>
            <p:cNvPr id="103" name="Google Shape;103;p6"/>
            <p:cNvSpPr/>
            <p:nvPr/>
          </p:nvSpPr>
          <p:spPr>
            <a:xfrm>
              <a:off x="1940080" y="15923"/>
              <a:ext cx="541548" cy="5415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4" name="Google Shape;104;p6"/>
            <p:cNvSpPr txBox="1"/>
            <p:nvPr/>
          </p:nvSpPr>
          <p:spPr>
            <a:xfrm>
              <a:off x="1940080" y="15928"/>
              <a:ext cx="7572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More efficient data cleaning</a:t>
              </a:r>
              <a:endParaRPr sz="1200" b="0" i="0" u="none" strike="noStrike" cap="none">
                <a:solidFill>
                  <a:srgbClr val="000000"/>
                </a:solidFill>
                <a:latin typeface="Arial"/>
                <a:ea typeface="Arial"/>
                <a:cs typeface="Arial"/>
                <a:sym typeface="Arial"/>
              </a:endParaRPr>
            </a:p>
          </p:txBody>
        </p:sp>
        <p:sp>
          <p:nvSpPr>
            <p:cNvPr id="105" name="Google Shape;105;p6"/>
            <p:cNvSpPr/>
            <p:nvPr/>
          </p:nvSpPr>
          <p:spPr>
            <a:xfrm>
              <a:off x="663649" y="-45"/>
              <a:ext cx="2033586" cy="2033586"/>
            </a:xfrm>
            <a:custGeom>
              <a:avLst/>
              <a:gdLst/>
              <a:ahLst/>
              <a:cxnLst/>
              <a:rect l="l" t="t" r="r" b="b"/>
              <a:pathLst>
                <a:path w="120000" h="120000" extrusionOk="0">
                  <a:moveTo>
                    <a:pt x="108472" y="32203"/>
                  </a:moveTo>
                  <a:cubicBezTo>
                    <a:pt x="112549" y="39344"/>
                    <a:pt x="115005" y="47299"/>
                    <a:pt x="115665" y="55500"/>
                  </a:cubicBezTo>
                  <a:lnTo>
                    <a:pt x="119807" y="55536"/>
                  </a:lnTo>
                  <a:lnTo>
                    <a:pt x="112728" y="60458"/>
                  </a:lnTo>
                  <a:lnTo>
                    <a:pt x="105268" y="55410"/>
                  </a:lnTo>
                  <a:lnTo>
                    <a:pt x="109408" y="55446"/>
                  </a:lnTo>
                  <a:lnTo>
                    <a:pt x="109408" y="55446"/>
                  </a:lnTo>
                  <a:cubicBezTo>
                    <a:pt x="108762" y="48348"/>
                    <a:pt x="106613" y="41472"/>
                    <a:pt x="103106" y="35280"/>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6" name="Google Shape;106;p6"/>
            <p:cNvSpPr/>
            <p:nvPr/>
          </p:nvSpPr>
          <p:spPr>
            <a:xfrm>
              <a:off x="2267893" y="1024827"/>
              <a:ext cx="541548" cy="5415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7" name="Google Shape;107;p6"/>
            <p:cNvSpPr txBox="1"/>
            <p:nvPr/>
          </p:nvSpPr>
          <p:spPr>
            <a:xfrm>
              <a:off x="2267903" y="1024823"/>
              <a:ext cx="7074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More reliable data analysis</a:t>
              </a:r>
              <a:endParaRPr sz="1200" b="0" i="0" u="none" strike="noStrike" cap="none">
                <a:solidFill>
                  <a:srgbClr val="000000"/>
                </a:solidFill>
                <a:latin typeface="Arial"/>
                <a:ea typeface="Arial"/>
                <a:cs typeface="Arial"/>
                <a:sym typeface="Arial"/>
              </a:endParaRPr>
            </a:p>
          </p:txBody>
        </p:sp>
        <p:sp>
          <p:nvSpPr>
            <p:cNvPr id="108" name="Google Shape;108;p6"/>
            <p:cNvSpPr/>
            <p:nvPr/>
          </p:nvSpPr>
          <p:spPr>
            <a:xfrm>
              <a:off x="663649" y="-45"/>
              <a:ext cx="2033586" cy="2033586"/>
            </a:xfrm>
            <a:custGeom>
              <a:avLst/>
              <a:gdLst/>
              <a:ahLst/>
              <a:cxnLst/>
              <a:rect l="l" t="t" r="r" b="b"/>
              <a:pathLst>
                <a:path w="120000" h="120000" extrusionOk="0">
                  <a:moveTo>
                    <a:pt x="104823" y="93387"/>
                  </a:moveTo>
                  <a:cubicBezTo>
                    <a:pt x="98984" y="101261"/>
                    <a:pt x="91183" y="107459"/>
                    <a:pt x="82201" y="111359"/>
                  </a:cubicBezTo>
                  <a:lnTo>
                    <a:pt x="83440" y="115181"/>
                  </a:lnTo>
                  <a:lnTo>
                    <a:pt x="76328" y="110347"/>
                  </a:lnTo>
                  <a:lnTo>
                    <a:pt x="79078" y="101729"/>
                  </a:lnTo>
                  <a:lnTo>
                    <a:pt x="80316" y="105549"/>
                  </a:lnTo>
                  <a:cubicBezTo>
                    <a:pt x="88080" y="102043"/>
                    <a:pt x="94816" y="96586"/>
                    <a:pt x="99879" y="89704"/>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9" name="Google Shape;109;p6"/>
            <p:cNvSpPr/>
            <p:nvPr/>
          </p:nvSpPr>
          <p:spPr>
            <a:xfrm>
              <a:off x="1409668" y="1648364"/>
              <a:ext cx="541548" cy="5415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0" name="Google Shape;110;p6"/>
            <p:cNvSpPr txBox="1"/>
            <p:nvPr/>
          </p:nvSpPr>
          <p:spPr>
            <a:xfrm>
              <a:off x="1303871" y="1732690"/>
              <a:ext cx="757200" cy="4572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Well documented code</a:t>
              </a:r>
              <a:endParaRPr sz="1200" b="0" i="0" u="none" strike="noStrike" cap="none">
                <a:solidFill>
                  <a:srgbClr val="000000"/>
                </a:solidFill>
                <a:latin typeface="Arial"/>
                <a:ea typeface="Arial"/>
                <a:cs typeface="Arial"/>
                <a:sym typeface="Arial"/>
              </a:endParaRPr>
            </a:p>
          </p:txBody>
        </p:sp>
        <p:sp>
          <p:nvSpPr>
            <p:cNvPr id="111" name="Google Shape;111;p6"/>
            <p:cNvSpPr/>
            <p:nvPr/>
          </p:nvSpPr>
          <p:spPr>
            <a:xfrm>
              <a:off x="663649" y="-45"/>
              <a:ext cx="2033586" cy="2033586"/>
            </a:xfrm>
            <a:custGeom>
              <a:avLst/>
              <a:gdLst/>
              <a:ahLst/>
              <a:cxnLst/>
              <a:rect l="l" t="t" r="r" b="b"/>
              <a:pathLst>
                <a:path w="120000" h="120000" extrusionOk="0">
                  <a:moveTo>
                    <a:pt x="42737" y="113230"/>
                  </a:moveTo>
                  <a:lnTo>
                    <a:pt x="42737" y="113230"/>
                  </a:lnTo>
                  <a:cubicBezTo>
                    <a:pt x="33375" y="110180"/>
                    <a:pt x="24984" y="104704"/>
                    <a:pt x="18414" y="97358"/>
                  </a:cubicBezTo>
                  <a:lnTo>
                    <a:pt x="15123" y="99808"/>
                  </a:lnTo>
                  <a:lnTo>
                    <a:pt x="17649" y="91545"/>
                  </a:lnTo>
                  <a:lnTo>
                    <a:pt x="26655" y="91219"/>
                  </a:lnTo>
                  <a:lnTo>
                    <a:pt x="23365" y="93669"/>
                  </a:lnTo>
                  <a:lnTo>
                    <a:pt x="23365" y="93669"/>
                  </a:lnTo>
                  <a:cubicBezTo>
                    <a:pt x="29143" y="100036"/>
                    <a:pt x="36461" y="104788"/>
                    <a:pt x="44607" y="107463"/>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2" name="Google Shape;112;p6"/>
            <p:cNvSpPr/>
            <p:nvPr/>
          </p:nvSpPr>
          <p:spPr>
            <a:xfrm>
              <a:off x="551443" y="1024827"/>
              <a:ext cx="541548" cy="5415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3" name="Google Shape;113;p6"/>
            <p:cNvSpPr txBox="1"/>
            <p:nvPr/>
          </p:nvSpPr>
          <p:spPr>
            <a:xfrm>
              <a:off x="551443" y="1024823"/>
              <a:ext cx="7572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More effective data sharing</a:t>
              </a:r>
              <a:endParaRPr sz="1200" b="0" i="0" u="none" strike="noStrike" cap="none">
                <a:solidFill>
                  <a:srgbClr val="000000"/>
                </a:solidFill>
                <a:latin typeface="Arial"/>
                <a:ea typeface="Arial"/>
                <a:cs typeface="Arial"/>
                <a:sym typeface="Arial"/>
              </a:endParaRPr>
            </a:p>
          </p:txBody>
        </p:sp>
        <p:sp>
          <p:nvSpPr>
            <p:cNvPr id="114" name="Google Shape;114;p6"/>
            <p:cNvSpPr/>
            <p:nvPr/>
          </p:nvSpPr>
          <p:spPr>
            <a:xfrm>
              <a:off x="663649" y="-45"/>
              <a:ext cx="2033586" cy="2033586"/>
            </a:xfrm>
            <a:custGeom>
              <a:avLst/>
              <a:gdLst/>
              <a:ahLst/>
              <a:cxnLst/>
              <a:rect l="l" t="t" r="r" b="b"/>
              <a:pathLst>
                <a:path w="120000" h="120000" extrusionOk="0">
                  <a:moveTo>
                    <a:pt x="4156" y="60485"/>
                  </a:moveTo>
                  <a:lnTo>
                    <a:pt x="4156" y="60485"/>
                  </a:lnTo>
                  <a:cubicBezTo>
                    <a:pt x="4085" y="52281"/>
                    <a:pt x="5814" y="44162"/>
                    <a:pt x="9222" y="36703"/>
                  </a:cubicBezTo>
                  <a:lnTo>
                    <a:pt x="5665" y="34663"/>
                  </a:lnTo>
                  <a:lnTo>
                    <a:pt x="14211" y="33741"/>
                  </a:lnTo>
                  <a:lnTo>
                    <a:pt x="18181" y="41840"/>
                  </a:lnTo>
                  <a:lnTo>
                    <a:pt x="14627" y="39802"/>
                  </a:lnTo>
                  <a:cubicBezTo>
                    <a:pt x="11772" y="46297"/>
                    <a:pt x="10326" y="53329"/>
                    <a:pt x="10387" y="60431"/>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5" name="Google Shape;115;p6"/>
            <p:cNvSpPr/>
            <p:nvPr/>
          </p:nvSpPr>
          <p:spPr>
            <a:xfrm>
              <a:off x="879255" y="15923"/>
              <a:ext cx="541548" cy="5415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6" name="Google Shape;116;p6"/>
            <p:cNvSpPr txBox="1"/>
            <p:nvPr/>
          </p:nvSpPr>
          <p:spPr>
            <a:xfrm>
              <a:off x="663588" y="15922"/>
              <a:ext cx="7572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Well documented data</a:t>
              </a:r>
              <a:endParaRPr sz="1200" b="0" i="0" u="none" strike="noStrike" cap="none">
                <a:solidFill>
                  <a:srgbClr val="000000"/>
                </a:solidFill>
                <a:latin typeface="Arial"/>
                <a:ea typeface="Arial"/>
                <a:cs typeface="Arial"/>
                <a:sym typeface="Arial"/>
              </a:endParaRPr>
            </a:p>
          </p:txBody>
        </p:sp>
        <p:sp>
          <p:nvSpPr>
            <p:cNvPr id="117" name="Google Shape;117;p6"/>
            <p:cNvSpPr/>
            <p:nvPr/>
          </p:nvSpPr>
          <p:spPr>
            <a:xfrm>
              <a:off x="663649" y="-45"/>
              <a:ext cx="2033586" cy="2033586"/>
            </a:xfrm>
            <a:custGeom>
              <a:avLst/>
              <a:gdLst/>
              <a:ahLst/>
              <a:cxnLst/>
              <a:rect l="l" t="t" r="r" b="b"/>
              <a:pathLst>
                <a:path w="120000" h="120000" extrusionOk="0">
                  <a:moveTo>
                    <a:pt x="43443" y="6545"/>
                  </a:moveTo>
                  <a:lnTo>
                    <a:pt x="43443" y="6545"/>
                  </a:lnTo>
                  <a:cubicBezTo>
                    <a:pt x="52506" y="3725"/>
                    <a:pt x="62136" y="3267"/>
                    <a:pt x="71425" y="5213"/>
                  </a:cubicBezTo>
                  <a:lnTo>
                    <a:pt x="72618" y="1364"/>
                  </a:lnTo>
                  <a:lnTo>
                    <a:pt x="75661" y="9440"/>
                  </a:lnTo>
                  <a:lnTo>
                    <a:pt x="68434" y="14869"/>
                  </a:lnTo>
                  <a:lnTo>
                    <a:pt x="69626" y="11022"/>
                  </a:lnTo>
                  <a:lnTo>
                    <a:pt x="69626" y="11022"/>
                  </a:lnTo>
                  <a:cubicBezTo>
                    <a:pt x="61514" y="9407"/>
                    <a:pt x="53130" y="9858"/>
                    <a:pt x="45236" y="12335"/>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18" name="Google Shape;118;p6"/>
          <p:cNvSpPr txBox="1"/>
          <p:nvPr/>
        </p:nvSpPr>
        <p:spPr>
          <a:xfrm>
            <a:off x="4137295" y="2168054"/>
            <a:ext cx="1359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Reproducibility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124791747b_1_13"/>
          <p:cNvSpPr txBox="1">
            <a:spLocks noGrp="1"/>
          </p:cNvSpPr>
          <p:nvPr>
            <p:ph type="body" idx="1"/>
          </p:nvPr>
        </p:nvSpPr>
        <p:spPr>
          <a:xfrm>
            <a:off x="1006975" y="1152475"/>
            <a:ext cx="2651700" cy="3346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management</a:t>
            </a:r>
            <a:endParaRPr sz="1600" b="1"/>
          </a:p>
          <a:p>
            <a:pPr marL="457200" lvl="0" indent="-317500" algn="l" rtl="0">
              <a:spcBef>
                <a:spcPts val="1200"/>
              </a:spcBef>
              <a:spcAft>
                <a:spcPts val="0"/>
              </a:spcAft>
              <a:buSzPts val="1400"/>
              <a:buChar char="●"/>
            </a:pPr>
            <a:r>
              <a:rPr lang="en"/>
              <a:t>FAIR principles</a:t>
            </a:r>
            <a:endParaRPr/>
          </a:p>
          <a:p>
            <a:pPr marL="457200" lvl="0" indent="-317500" algn="l" rtl="0">
              <a:spcBef>
                <a:spcPts val="0"/>
              </a:spcBef>
              <a:spcAft>
                <a:spcPts val="0"/>
              </a:spcAft>
              <a:buSzPts val="1400"/>
              <a:buChar char="●"/>
            </a:pPr>
            <a:r>
              <a:rPr lang="en"/>
              <a:t>File naming</a:t>
            </a:r>
            <a:endParaRPr/>
          </a:p>
          <a:p>
            <a:pPr marL="457200" lvl="0" indent="-317500" algn="l" rtl="0">
              <a:spcBef>
                <a:spcPts val="0"/>
              </a:spcBef>
              <a:spcAft>
                <a:spcPts val="0"/>
              </a:spcAft>
              <a:buSzPts val="1400"/>
              <a:buChar char="●"/>
            </a:pPr>
            <a:r>
              <a:rPr lang="en"/>
              <a:t>Metadata</a:t>
            </a:r>
            <a:endParaRPr/>
          </a:p>
          <a:p>
            <a:pPr marL="457200" lvl="0" indent="-317500" algn="l" rtl="0">
              <a:spcBef>
                <a:spcPts val="0"/>
              </a:spcBef>
              <a:spcAft>
                <a:spcPts val="0"/>
              </a:spcAft>
              <a:buSzPts val="1400"/>
              <a:buChar char="●"/>
            </a:pPr>
            <a:r>
              <a:rPr lang="en"/>
              <a:t>Data depositing</a:t>
            </a:r>
            <a:endParaRPr/>
          </a:p>
          <a:p>
            <a:pPr marL="457200" lvl="0" indent="-317500" algn="l" rtl="0">
              <a:spcBef>
                <a:spcPts val="0"/>
              </a:spcBef>
              <a:spcAft>
                <a:spcPts val="0"/>
              </a:spcAft>
              <a:buSzPts val="1400"/>
              <a:buChar char="●"/>
            </a:pPr>
            <a:r>
              <a:rPr lang="en"/>
              <a:t>Digital preservation</a:t>
            </a:r>
            <a:endParaRPr/>
          </a:p>
          <a:p>
            <a:pPr marL="457200" lvl="0" indent="-317500" algn="l" rtl="0">
              <a:spcBef>
                <a:spcPts val="0"/>
              </a:spcBef>
              <a:spcAft>
                <a:spcPts val="0"/>
              </a:spcAft>
              <a:buSzPts val="1400"/>
              <a:buChar char="●"/>
            </a:pPr>
            <a:r>
              <a:rPr lang="en"/>
              <a:t>Data sharing</a:t>
            </a:r>
            <a:endParaRPr/>
          </a:p>
          <a:p>
            <a:pPr marL="0" lvl="0" indent="0" algn="l" rtl="0">
              <a:spcBef>
                <a:spcPts val="0"/>
              </a:spcBef>
              <a:spcAft>
                <a:spcPts val="0"/>
              </a:spcAft>
              <a:buNone/>
            </a:pPr>
            <a:endParaRPr/>
          </a:p>
        </p:txBody>
      </p:sp>
      <p:sp>
        <p:nvSpPr>
          <p:cNvPr id="124" name="Google Shape;124;g2124791747b_1_13"/>
          <p:cNvSpPr txBox="1">
            <a:spLocks noGrp="1"/>
          </p:cNvSpPr>
          <p:nvPr>
            <p:ph type="body" idx="2"/>
          </p:nvPr>
        </p:nvSpPr>
        <p:spPr>
          <a:xfrm>
            <a:off x="6387675" y="1152475"/>
            <a:ext cx="26517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science</a:t>
            </a:r>
            <a:endParaRPr sz="1600" b="1"/>
          </a:p>
          <a:p>
            <a:pPr marL="457200" lvl="0" indent="-317500" algn="l" rtl="0">
              <a:lnSpc>
                <a:spcPct val="115000"/>
              </a:lnSpc>
              <a:spcBef>
                <a:spcPts val="1200"/>
              </a:spcBef>
              <a:spcAft>
                <a:spcPts val="0"/>
              </a:spcAft>
              <a:buSzPts val="1400"/>
              <a:buChar char="●"/>
            </a:pPr>
            <a:r>
              <a:rPr lang="en"/>
              <a:t>Machine Learning</a:t>
            </a:r>
            <a:endParaRPr/>
          </a:p>
          <a:p>
            <a:pPr marL="457200" lvl="0" indent="-317500" algn="l" rtl="0">
              <a:lnSpc>
                <a:spcPct val="115000"/>
              </a:lnSpc>
              <a:spcBef>
                <a:spcPts val="0"/>
              </a:spcBef>
              <a:spcAft>
                <a:spcPts val="0"/>
              </a:spcAft>
              <a:buSzPts val="1400"/>
              <a:buChar char="●"/>
            </a:pPr>
            <a:r>
              <a:rPr lang="en"/>
              <a:t>R/Python programming</a:t>
            </a:r>
            <a:endParaRPr/>
          </a:p>
          <a:p>
            <a:pPr marL="457200" lvl="0" indent="-317500" algn="l" rtl="0">
              <a:lnSpc>
                <a:spcPct val="115000"/>
              </a:lnSpc>
              <a:spcBef>
                <a:spcPts val="0"/>
              </a:spcBef>
              <a:spcAft>
                <a:spcPts val="0"/>
              </a:spcAft>
              <a:buSzPts val="1400"/>
              <a:buChar char="●"/>
            </a:pPr>
            <a:r>
              <a:rPr lang="en"/>
              <a:t>Text mining</a:t>
            </a:r>
            <a:endParaRPr/>
          </a:p>
          <a:p>
            <a:pPr marL="457200" lvl="0" indent="-317500" algn="l" rtl="0">
              <a:lnSpc>
                <a:spcPct val="115000"/>
              </a:lnSpc>
              <a:spcBef>
                <a:spcPts val="0"/>
              </a:spcBef>
              <a:spcAft>
                <a:spcPts val="0"/>
              </a:spcAft>
              <a:buSzPts val="1400"/>
              <a:buChar char="●"/>
            </a:pPr>
            <a:r>
              <a:rPr lang="en"/>
              <a:t>Data cleaning</a:t>
            </a:r>
            <a:endParaRPr/>
          </a:p>
          <a:p>
            <a:pPr marL="457200" lvl="0" indent="-317500" algn="l" rtl="0">
              <a:lnSpc>
                <a:spcPct val="115000"/>
              </a:lnSpc>
              <a:spcBef>
                <a:spcPts val="0"/>
              </a:spcBef>
              <a:spcAft>
                <a:spcPts val="0"/>
              </a:spcAft>
              <a:buSzPts val="1400"/>
              <a:buChar char="●"/>
            </a:pPr>
            <a:r>
              <a:rPr lang="en"/>
              <a:t>Data Analysis</a:t>
            </a:r>
            <a:endParaRPr/>
          </a:p>
          <a:p>
            <a:pPr marL="457200" lvl="0" indent="-317500" algn="l" rtl="0">
              <a:lnSpc>
                <a:spcPct val="115000"/>
              </a:lnSpc>
              <a:spcBef>
                <a:spcPts val="0"/>
              </a:spcBef>
              <a:spcAft>
                <a:spcPts val="0"/>
              </a:spcAft>
              <a:buSzPts val="1400"/>
              <a:buChar char="●"/>
            </a:pPr>
            <a:r>
              <a:rPr lang="en"/>
              <a:t>Statistics</a:t>
            </a:r>
            <a:endParaRPr/>
          </a:p>
        </p:txBody>
      </p:sp>
      <p:grpSp>
        <p:nvGrpSpPr>
          <p:cNvPr id="125" name="Google Shape;125;g2124791747b_1_13" descr="reproducibility cycle"/>
          <p:cNvGrpSpPr/>
          <p:nvPr/>
        </p:nvGrpSpPr>
        <p:grpSpPr>
          <a:xfrm>
            <a:off x="3443000" y="1017725"/>
            <a:ext cx="2944747" cy="2743113"/>
            <a:chOff x="551443" y="-45"/>
            <a:chExt cx="2423860" cy="2189935"/>
          </a:xfrm>
        </p:grpSpPr>
        <p:sp>
          <p:nvSpPr>
            <p:cNvPr id="126" name="Google Shape;126;g2124791747b_1_13"/>
            <p:cNvSpPr/>
            <p:nvPr/>
          </p:nvSpPr>
          <p:spPr>
            <a:xfrm>
              <a:off x="1940080" y="15923"/>
              <a:ext cx="541500" cy="54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27" name="Google Shape;127;g2124791747b_1_13"/>
            <p:cNvSpPr txBox="1"/>
            <p:nvPr/>
          </p:nvSpPr>
          <p:spPr>
            <a:xfrm>
              <a:off x="1940080" y="15928"/>
              <a:ext cx="7572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More efficient data cleaning</a:t>
              </a:r>
              <a:endParaRPr sz="1200" b="0" i="0" u="none" strike="noStrike" cap="none">
                <a:solidFill>
                  <a:srgbClr val="000000"/>
                </a:solidFill>
                <a:latin typeface="Arial"/>
                <a:ea typeface="Arial"/>
                <a:cs typeface="Arial"/>
                <a:sym typeface="Arial"/>
              </a:endParaRPr>
            </a:p>
          </p:txBody>
        </p:sp>
        <p:sp>
          <p:nvSpPr>
            <p:cNvPr id="128" name="Google Shape;128;g2124791747b_1_13"/>
            <p:cNvSpPr/>
            <p:nvPr/>
          </p:nvSpPr>
          <p:spPr>
            <a:xfrm>
              <a:off x="663649" y="-45"/>
              <a:ext cx="2033700" cy="2033700"/>
            </a:xfrm>
            <a:custGeom>
              <a:avLst/>
              <a:gdLst/>
              <a:ahLst/>
              <a:cxnLst/>
              <a:rect l="l" t="t" r="r" b="b"/>
              <a:pathLst>
                <a:path w="120000" h="120000" extrusionOk="0">
                  <a:moveTo>
                    <a:pt x="108472" y="32203"/>
                  </a:moveTo>
                  <a:lnTo>
                    <a:pt x="108472" y="32203"/>
                  </a:lnTo>
                  <a:cubicBezTo>
                    <a:pt x="112549" y="39344"/>
                    <a:pt x="115005" y="47299"/>
                    <a:pt x="115665" y="55500"/>
                  </a:cubicBezTo>
                  <a:lnTo>
                    <a:pt x="119807" y="55536"/>
                  </a:lnTo>
                  <a:lnTo>
                    <a:pt x="112728" y="60458"/>
                  </a:lnTo>
                  <a:lnTo>
                    <a:pt x="105268" y="55410"/>
                  </a:lnTo>
                  <a:lnTo>
                    <a:pt x="109408" y="55446"/>
                  </a:lnTo>
                  <a:lnTo>
                    <a:pt x="109408" y="55446"/>
                  </a:lnTo>
                  <a:cubicBezTo>
                    <a:pt x="108762" y="48348"/>
                    <a:pt x="106613" y="41472"/>
                    <a:pt x="103106" y="35280"/>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29" name="Google Shape;129;g2124791747b_1_13"/>
            <p:cNvSpPr/>
            <p:nvPr/>
          </p:nvSpPr>
          <p:spPr>
            <a:xfrm>
              <a:off x="2267893" y="1024827"/>
              <a:ext cx="541500" cy="54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0" name="Google Shape;130;g2124791747b_1_13"/>
            <p:cNvSpPr txBox="1"/>
            <p:nvPr/>
          </p:nvSpPr>
          <p:spPr>
            <a:xfrm>
              <a:off x="2267903" y="1024823"/>
              <a:ext cx="7074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More reliable data analysis</a:t>
              </a:r>
              <a:endParaRPr sz="1200" b="0" i="0" u="none" strike="noStrike" cap="none">
                <a:solidFill>
                  <a:srgbClr val="000000"/>
                </a:solidFill>
                <a:latin typeface="Arial"/>
                <a:ea typeface="Arial"/>
                <a:cs typeface="Arial"/>
                <a:sym typeface="Arial"/>
              </a:endParaRPr>
            </a:p>
          </p:txBody>
        </p:sp>
        <p:sp>
          <p:nvSpPr>
            <p:cNvPr id="131" name="Google Shape;131;g2124791747b_1_13"/>
            <p:cNvSpPr/>
            <p:nvPr/>
          </p:nvSpPr>
          <p:spPr>
            <a:xfrm>
              <a:off x="663649" y="-45"/>
              <a:ext cx="2033700" cy="2033700"/>
            </a:xfrm>
            <a:custGeom>
              <a:avLst/>
              <a:gdLst/>
              <a:ahLst/>
              <a:cxnLst/>
              <a:rect l="l" t="t" r="r" b="b"/>
              <a:pathLst>
                <a:path w="120000" h="120000" extrusionOk="0">
                  <a:moveTo>
                    <a:pt x="104823" y="93387"/>
                  </a:moveTo>
                  <a:cubicBezTo>
                    <a:pt x="98984" y="101261"/>
                    <a:pt x="91183" y="107459"/>
                    <a:pt x="82201" y="111359"/>
                  </a:cubicBezTo>
                  <a:lnTo>
                    <a:pt x="83440" y="115181"/>
                  </a:lnTo>
                  <a:lnTo>
                    <a:pt x="76328" y="110347"/>
                  </a:lnTo>
                  <a:lnTo>
                    <a:pt x="79078" y="101729"/>
                  </a:lnTo>
                  <a:lnTo>
                    <a:pt x="80316" y="105549"/>
                  </a:lnTo>
                  <a:cubicBezTo>
                    <a:pt x="88080" y="102043"/>
                    <a:pt x="94816" y="96586"/>
                    <a:pt x="99879" y="89704"/>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2" name="Google Shape;132;g2124791747b_1_13"/>
            <p:cNvSpPr/>
            <p:nvPr/>
          </p:nvSpPr>
          <p:spPr>
            <a:xfrm>
              <a:off x="1409668" y="1648364"/>
              <a:ext cx="541500" cy="54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3" name="Google Shape;133;g2124791747b_1_13"/>
            <p:cNvSpPr txBox="1"/>
            <p:nvPr/>
          </p:nvSpPr>
          <p:spPr>
            <a:xfrm>
              <a:off x="1303871" y="1732690"/>
              <a:ext cx="757200" cy="4572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Well documented code</a:t>
              </a:r>
              <a:endParaRPr sz="1200" b="0" i="0" u="none" strike="noStrike" cap="none">
                <a:solidFill>
                  <a:srgbClr val="000000"/>
                </a:solidFill>
                <a:latin typeface="Arial"/>
                <a:ea typeface="Arial"/>
                <a:cs typeface="Arial"/>
                <a:sym typeface="Arial"/>
              </a:endParaRPr>
            </a:p>
          </p:txBody>
        </p:sp>
        <p:sp>
          <p:nvSpPr>
            <p:cNvPr id="134" name="Google Shape;134;g2124791747b_1_13"/>
            <p:cNvSpPr/>
            <p:nvPr/>
          </p:nvSpPr>
          <p:spPr>
            <a:xfrm>
              <a:off x="663649" y="-45"/>
              <a:ext cx="2033700" cy="2033700"/>
            </a:xfrm>
            <a:custGeom>
              <a:avLst/>
              <a:gdLst/>
              <a:ahLst/>
              <a:cxnLst/>
              <a:rect l="l" t="t" r="r" b="b"/>
              <a:pathLst>
                <a:path w="120000" h="120000" extrusionOk="0">
                  <a:moveTo>
                    <a:pt x="42737" y="113230"/>
                  </a:moveTo>
                  <a:lnTo>
                    <a:pt x="42737" y="113230"/>
                  </a:lnTo>
                  <a:cubicBezTo>
                    <a:pt x="33375" y="110180"/>
                    <a:pt x="24984" y="104704"/>
                    <a:pt x="18414" y="97358"/>
                  </a:cubicBezTo>
                  <a:lnTo>
                    <a:pt x="15123" y="99808"/>
                  </a:lnTo>
                  <a:lnTo>
                    <a:pt x="17649" y="91545"/>
                  </a:lnTo>
                  <a:lnTo>
                    <a:pt x="26655" y="91219"/>
                  </a:lnTo>
                  <a:lnTo>
                    <a:pt x="23365" y="93669"/>
                  </a:lnTo>
                  <a:lnTo>
                    <a:pt x="23365" y="93669"/>
                  </a:lnTo>
                  <a:cubicBezTo>
                    <a:pt x="29143" y="100036"/>
                    <a:pt x="36461" y="104788"/>
                    <a:pt x="44607" y="107463"/>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5" name="Google Shape;135;g2124791747b_1_13"/>
            <p:cNvSpPr/>
            <p:nvPr/>
          </p:nvSpPr>
          <p:spPr>
            <a:xfrm>
              <a:off x="551443" y="1024827"/>
              <a:ext cx="541500" cy="54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6" name="Google Shape;136;g2124791747b_1_13"/>
            <p:cNvSpPr txBox="1"/>
            <p:nvPr/>
          </p:nvSpPr>
          <p:spPr>
            <a:xfrm>
              <a:off x="551443" y="1024823"/>
              <a:ext cx="7572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More effective data sharing</a:t>
              </a:r>
              <a:endParaRPr sz="1200" b="0" i="0" u="none" strike="noStrike" cap="none">
                <a:solidFill>
                  <a:srgbClr val="000000"/>
                </a:solidFill>
                <a:latin typeface="Arial"/>
                <a:ea typeface="Arial"/>
                <a:cs typeface="Arial"/>
                <a:sym typeface="Arial"/>
              </a:endParaRPr>
            </a:p>
          </p:txBody>
        </p:sp>
        <p:sp>
          <p:nvSpPr>
            <p:cNvPr id="137" name="Google Shape;137;g2124791747b_1_13"/>
            <p:cNvSpPr/>
            <p:nvPr/>
          </p:nvSpPr>
          <p:spPr>
            <a:xfrm>
              <a:off x="663649" y="-45"/>
              <a:ext cx="2033700" cy="2033700"/>
            </a:xfrm>
            <a:custGeom>
              <a:avLst/>
              <a:gdLst/>
              <a:ahLst/>
              <a:cxnLst/>
              <a:rect l="l" t="t" r="r" b="b"/>
              <a:pathLst>
                <a:path w="120000" h="120000" extrusionOk="0">
                  <a:moveTo>
                    <a:pt x="4156" y="60485"/>
                  </a:moveTo>
                  <a:lnTo>
                    <a:pt x="4156" y="60485"/>
                  </a:lnTo>
                  <a:cubicBezTo>
                    <a:pt x="4085" y="52281"/>
                    <a:pt x="5814" y="44162"/>
                    <a:pt x="9222" y="36703"/>
                  </a:cubicBezTo>
                  <a:lnTo>
                    <a:pt x="5665" y="34663"/>
                  </a:lnTo>
                  <a:lnTo>
                    <a:pt x="14211" y="33741"/>
                  </a:lnTo>
                  <a:lnTo>
                    <a:pt x="18181" y="41840"/>
                  </a:lnTo>
                  <a:lnTo>
                    <a:pt x="14627" y="39802"/>
                  </a:lnTo>
                  <a:lnTo>
                    <a:pt x="14627" y="39802"/>
                  </a:lnTo>
                  <a:cubicBezTo>
                    <a:pt x="11772" y="46297"/>
                    <a:pt x="10326" y="53329"/>
                    <a:pt x="10387" y="60431"/>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8" name="Google Shape;138;g2124791747b_1_13"/>
            <p:cNvSpPr/>
            <p:nvPr/>
          </p:nvSpPr>
          <p:spPr>
            <a:xfrm>
              <a:off x="879255" y="15923"/>
              <a:ext cx="541500" cy="54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9" name="Google Shape;139;g2124791747b_1_13"/>
            <p:cNvSpPr txBox="1"/>
            <p:nvPr/>
          </p:nvSpPr>
          <p:spPr>
            <a:xfrm>
              <a:off x="663588" y="15922"/>
              <a:ext cx="757200" cy="541500"/>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en" sz="1200" b="0" i="0" u="none" strike="noStrike" cap="none">
                  <a:solidFill>
                    <a:srgbClr val="000000"/>
                  </a:solidFill>
                  <a:latin typeface="Arial"/>
                  <a:ea typeface="Arial"/>
                  <a:cs typeface="Arial"/>
                  <a:sym typeface="Arial"/>
                </a:rPr>
                <a:t>Well documented data</a:t>
              </a:r>
              <a:endParaRPr sz="1200" b="0" i="0" u="none" strike="noStrike" cap="none">
                <a:solidFill>
                  <a:srgbClr val="000000"/>
                </a:solidFill>
                <a:latin typeface="Arial"/>
                <a:ea typeface="Arial"/>
                <a:cs typeface="Arial"/>
                <a:sym typeface="Arial"/>
              </a:endParaRPr>
            </a:p>
          </p:txBody>
        </p:sp>
        <p:sp>
          <p:nvSpPr>
            <p:cNvPr id="140" name="Google Shape;140;g2124791747b_1_13"/>
            <p:cNvSpPr/>
            <p:nvPr/>
          </p:nvSpPr>
          <p:spPr>
            <a:xfrm>
              <a:off x="663649" y="-45"/>
              <a:ext cx="2033700" cy="2033700"/>
            </a:xfrm>
            <a:custGeom>
              <a:avLst/>
              <a:gdLst/>
              <a:ahLst/>
              <a:cxnLst/>
              <a:rect l="l" t="t" r="r" b="b"/>
              <a:pathLst>
                <a:path w="120000" h="120000" extrusionOk="0">
                  <a:moveTo>
                    <a:pt x="43443" y="6545"/>
                  </a:moveTo>
                  <a:lnTo>
                    <a:pt x="43443" y="6545"/>
                  </a:lnTo>
                  <a:cubicBezTo>
                    <a:pt x="52506" y="3725"/>
                    <a:pt x="62136" y="3267"/>
                    <a:pt x="71425" y="5213"/>
                  </a:cubicBezTo>
                  <a:lnTo>
                    <a:pt x="72618" y="1364"/>
                  </a:lnTo>
                  <a:lnTo>
                    <a:pt x="75661" y="9440"/>
                  </a:lnTo>
                  <a:lnTo>
                    <a:pt x="68434" y="14869"/>
                  </a:lnTo>
                  <a:lnTo>
                    <a:pt x="69626" y="11022"/>
                  </a:lnTo>
                  <a:lnTo>
                    <a:pt x="69626" y="11022"/>
                  </a:lnTo>
                  <a:cubicBezTo>
                    <a:pt x="61514" y="9407"/>
                    <a:pt x="53130" y="9858"/>
                    <a:pt x="45236" y="12335"/>
                  </a:cubicBezTo>
                  <a:close/>
                </a:path>
              </a:pathLst>
            </a:custGeom>
            <a:solidFill>
              <a:srgbClr val="134F5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41" name="Google Shape;141;g2124791747b_1_13"/>
          <p:cNvSpPr txBox="1"/>
          <p:nvPr/>
        </p:nvSpPr>
        <p:spPr>
          <a:xfrm>
            <a:off x="4137295" y="2168054"/>
            <a:ext cx="1359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Reproducibility</a:t>
            </a:r>
            <a:endParaRPr sz="1400" b="0" i="0" u="none" strike="noStrike" cap="none">
              <a:solidFill>
                <a:srgbClr val="000000"/>
              </a:solidFill>
              <a:latin typeface="Arial"/>
              <a:ea typeface="Arial"/>
              <a:cs typeface="Arial"/>
              <a:sym typeface="Arial"/>
            </a:endParaRPr>
          </a:p>
        </p:txBody>
      </p:sp>
      <p:sp>
        <p:nvSpPr>
          <p:cNvPr id="142" name="Google Shape;142;g2124791747b_1_13"/>
          <p:cNvSpPr txBox="1"/>
          <p:nvPr/>
        </p:nvSpPr>
        <p:spPr>
          <a:xfrm>
            <a:off x="2128050" y="4026321"/>
            <a:ext cx="4887900" cy="446400"/>
          </a:xfrm>
          <a:prstGeom prst="rect">
            <a:avLst/>
          </a:prstGeom>
          <a:noFill/>
          <a:ln w="9525" cap="flat" cmpd="sng">
            <a:solidFill>
              <a:srgbClr val="77777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300" b="1" i="0" u="none" strike="noStrike" cap="none">
                <a:solidFill>
                  <a:schemeClr val="dk1"/>
                </a:solidFill>
                <a:latin typeface="Barlow"/>
                <a:ea typeface="Barlow"/>
                <a:cs typeface="Barlow"/>
                <a:sym typeface="Barlow"/>
              </a:rPr>
              <a:t>But the skill sets are very different!</a:t>
            </a:r>
            <a:endParaRPr sz="2300" b="1" i="0" u="none" strike="noStrike" cap="none">
              <a:solidFill>
                <a:schemeClr val="dk1"/>
              </a:solidFill>
              <a:latin typeface="Barlow"/>
              <a:ea typeface="Barlow"/>
              <a:cs typeface="Barlow"/>
              <a:sym typeface="Barlow"/>
            </a:endParaRPr>
          </a:p>
        </p:txBody>
      </p:sp>
      <p:sp>
        <p:nvSpPr>
          <p:cNvPr id="143" name="Google Shape;143;g2124791747b_1_13"/>
          <p:cNvSpPr txBox="1">
            <a:spLocks noGrp="1"/>
          </p:cNvSpPr>
          <p:nvPr>
            <p:ph type="title"/>
          </p:nvPr>
        </p:nvSpPr>
        <p:spPr>
          <a:xfrm>
            <a:off x="0" y="445025"/>
            <a:ext cx="33762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How do they interact?</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00263481b8_0_0"/>
          <p:cNvSpPr txBox="1">
            <a:spLocks noGrp="1"/>
          </p:cNvSpPr>
          <p:nvPr>
            <p:ph type="title"/>
          </p:nvPr>
        </p:nvSpPr>
        <p:spPr>
          <a:xfrm>
            <a:off x="0" y="445025"/>
            <a:ext cx="61458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HOW DOES RDS DIFFER FOR </a:t>
            </a:r>
            <a:r>
              <a:rPr lang="en">
                <a:solidFill>
                  <a:schemeClr val="accent6"/>
                </a:solidFill>
              </a:rPr>
              <a:t>HEALTH SCIENCES LIBRARIES</a:t>
            </a:r>
            <a:r>
              <a:rPr lang="en">
                <a:solidFill>
                  <a:schemeClr val="lt1"/>
                </a:solidFill>
              </a:rPr>
              <a:t>?</a:t>
            </a:r>
            <a:endParaRPr>
              <a:solidFill>
                <a:schemeClr val="lt1"/>
              </a:solidFill>
            </a:endParaRPr>
          </a:p>
        </p:txBody>
      </p:sp>
      <p:sp>
        <p:nvSpPr>
          <p:cNvPr id="149" name="Google Shape;149;g200263481b8_0_0"/>
          <p:cNvSpPr txBox="1">
            <a:spLocks noGrp="1"/>
          </p:cNvSpPr>
          <p:nvPr>
            <p:ph type="body" idx="1"/>
          </p:nvPr>
        </p:nvSpPr>
        <p:spPr>
          <a:xfrm>
            <a:off x="311700" y="1152475"/>
            <a:ext cx="73302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400"/>
              <a:buNone/>
            </a:pPr>
            <a:r>
              <a:rPr lang="en" sz="1600" b="1"/>
              <a:t>For libraries in health sciences institutions, particularly those with clinical areas, there is a greater focus on</a:t>
            </a:r>
            <a:endParaRPr sz="1600" b="1"/>
          </a:p>
          <a:p>
            <a:pPr marL="457200" lvl="0" indent="-317500" algn="l" rtl="0">
              <a:lnSpc>
                <a:spcPct val="115000"/>
              </a:lnSpc>
              <a:spcBef>
                <a:spcPts val="1200"/>
              </a:spcBef>
              <a:spcAft>
                <a:spcPts val="0"/>
              </a:spcAft>
              <a:buSzPts val="1400"/>
              <a:buChar char="●"/>
            </a:pPr>
            <a:r>
              <a:rPr lang="en"/>
              <a:t>privacy and deidentification (PHI)</a:t>
            </a:r>
            <a:endParaRPr/>
          </a:p>
          <a:p>
            <a:pPr marL="457200" lvl="0" indent="-317500" algn="l" rtl="0">
              <a:lnSpc>
                <a:spcPct val="115000"/>
              </a:lnSpc>
              <a:spcBef>
                <a:spcPts val="1200"/>
              </a:spcBef>
              <a:spcAft>
                <a:spcPts val="0"/>
              </a:spcAft>
              <a:buSzPts val="1400"/>
              <a:buChar char="●"/>
            </a:pPr>
            <a:r>
              <a:rPr lang="en"/>
              <a:t>secure storage and use of HIPAA-compliant tools, like REDCap</a:t>
            </a:r>
            <a:endParaRPr/>
          </a:p>
          <a:p>
            <a:pPr marL="457200" lvl="0" indent="-317500" algn="l" rtl="0">
              <a:lnSpc>
                <a:spcPct val="115000"/>
              </a:lnSpc>
              <a:spcBef>
                <a:spcPts val="1200"/>
              </a:spcBef>
              <a:spcAft>
                <a:spcPts val="0"/>
              </a:spcAft>
              <a:buSzPts val="1400"/>
              <a:buChar char="●"/>
            </a:pPr>
            <a:r>
              <a:rPr lang="en"/>
              <a:t>supporting researchers working to</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deposit in biomedical discipline-specific repositories, such as NIH-supported repositories</a:t>
            </a:r>
            <a:endParaRPr/>
          </a:p>
          <a:p>
            <a:pPr marL="457200" lvl="0" indent="-317500" algn="l" rtl="0">
              <a:lnSpc>
                <a:spcPct val="115000"/>
              </a:lnSpc>
              <a:spcBef>
                <a:spcPts val="1200"/>
              </a:spcBef>
              <a:spcAft>
                <a:spcPts val="0"/>
              </a:spcAft>
              <a:buSzPts val="1400"/>
              <a:buChar char="●"/>
            </a:pPr>
            <a:r>
              <a:rPr lang="en"/>
              <a:t>increased emphasis on data use agreements to </a:t>
            </a:r>
            <a:br>
              <a:rPr lang="en"/>
            </a:br>
            <a:r>
              <a:rPr lang="en"/>
              <a:t>protect human subjects and intellectual property</a:t>
            </a:r>
            <a:endParaRPr/>
          </a:p>
          <a:p>
            <a:pPr marL="457200" lvl="0" indent="-317500" algn="l" rtl="0">
              <a:lnSpc>
                <a:spcPct val="115000"/>
              </a:lnSpc>
              <a:spcBef>
                <a:spcPts val="1200"/>
              </a:spcBef>
              <a:spcAft>
                <a:spcPts val="0"/>
              </a:spcAft>
              <a:buSzPts val="1400"/>
              <a:buChar char="●"/>
            </a:pPr>
            <a:r>
              <a:rPr lang="en"/>
              <a:t>accessing and use of protected data such as EHR data</a:t>
            </a:r>
            <a:endParaRPr/>
          </a:p>
          <a:p>
            <a:pPr marL="457200" lvl="0" indent="-317500" algn="l" rtl="0">
              <a:lnSpc>
                <a:spcPct val="115000"/>
              </a:lnSpc>
              <a:spcBef>
                <a:spcPts val="1200"/>
              </a:spcBef>
              <a:spcAft>
                <a:spcPts val="0"/>
              </a:spcAft>
              <a:buSzPts val="1400"/>
              <a:buChar char="●"/>
            </a:pPr>
            <a:r>
              <a:rPr lang="en"/>
              <a:t>implications of data ethics for bioethics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g19352acb6a0_0_0" descr="stairs going down"/>
          <p:cNvGrpSpPr/>
          <p:nvPr/>
        </p:nvGrpSpPr>
        <p:grpSpPr>
          <a:xfrm>
            <a:off x="417975" y="938155"/>
            <a:ext cx="8232129" cy="2192272"/>
            <a:chOff x="417975" y="938155"/>
            <a:chExt cx="8232129" cy="2192272"/>
          </a:xfrm>
        </p:grpSpPr>
        <p:cxnSp>
          <p:nvCxnSpPr>
            <p:cNvPr id="155" name="Google Shape;155;g19352acb6a0_0_0"/>
            <p:cNvCxnSpPr/>
            <p:nvPr/>
          </p:nvCxnSpPr>
          <p:spPr>
            <a:xfrm rot="10800000" flipH="1">
              <a:off x="417975" y="938155"/>
              <a:ext cx="1645800" cy="10800"/>
            </a:xfrm>
            <a:prstGeom prst="straightConnector1">
              <a:avLst/>
            </a:prstGeom>
            <a:noFill/>
            <a:ln w="19050" cap="flat" cmpd="sng">
              <a:solidFill>
                <a:schemeClr val="dk1"/>
              </a:solidFill>
              <a:prstDash val="solid"/>
              <a:round/>
              <a:headEnd type="none" w="med" len="med"/>
              <a:tailEnd type="none" w="med" len="med"/>
            </a:ln>
          </p:spPr>
        </p:cxnSp>
        <p:cxnSp>
          <p:nvCxnSpPr>
            <p:cNvPr id="156" name="Google Shape;156;g19352acb6a0_0_0"/>
            <p:cNvCxnSpPr/>
            <p:nvPr/>
          </p:nvCxnSpPr>
          <p:spPr>
            <a:xfrm rot="10800000" flipH="1">
              <a:off x="2065188" y="1463040"/>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57" name="Google Shape;157;g19352acb6a0_0_0"/>
            <p:cNvCxnSpPr/>
            <p:nvPr/>
          </p:nvCxnSpPr>
          <p:spPr>
            <a:xfrm rot="10800000" flipH="1">
              <a:off x="3712464" y="201207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58" name="Google Shape;158;g19352acb6a0_0_0"/>
            <p:cNvCxnSpPr/>
            <p:nvPr/>
          </p:nvCxnSpPr>
          <p:spPr>
            <a:xfrm rot="10800000" flipH="1">
              <a:off x="5358384" y="2567104"/>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59" name="Google Shape;159;g19352acb6a0_0_0"/>
            <p:cNvCxnSpPr/>
            <p:nvPr/>
          </p:nvCxnSpPr>
          <p:spPr>
            <a:xfrm rot="10800000" flipH="1">
              <a:off x="7004304" y="3121127"/>
              <a:ext cx="1645800" cy="9300"/>
            </a:xfrm>
            <a:prstGeom prst="straightConnector1">
              <a:avLst/>
            </a:prstGeom>
            <a:noFill/>
            <a:ln w="19050" cap="flat" cmpd="sng">
              <a:solidFill>
                <a:schemeClr val="dk1"/>
              </a:solidFill>
              <a:prstDash val="solid"/>
              <a:round/>
              <a:headEnd type="none" w="med" len="med"/>
              <a:tailEnd type="none" w="med" len="med"/>
            </a:ln>
          </p:spPr>
        </p:cxnSp>
        <p:cxnSp>
          <p:nvCxnSpPr>
            <p:cNvPr id="160" name="Google Shape;160;g19352acb6a0_0_0"/>
            <p:cNvCxnSpPr/>
            <p:nvPr/>
          </p:nvCxnSpPr>
          <p:spPr>
            <a:xfrm>
              <a:off x="2065200" y="947650"/>
              <a:ext cx="8700" cy="527700"/>
            </a:xfrm>
            <a:prstGeom prst="straightConnector1">
              <a:avLst/>
            </a:prstGeom>
            <a:noFill/>
            <a:ln w="19050" cap="flat" cmpd="sng">
              <a:solidFill>
                <a:schemeClr val="dk1"/>
              </a:solidFill>
              <a:prstDash val="solid"/>
              <a:round/>
              <a:headEnd type="none" w="med" len="med"/>
              <a:tailEnd type="none" w="med" len="med"/>
            </a:ln>
          </p:spPr>
        </p:cxnSp>
        <p:cxnSp>
          <p:nvCxnSpPr>
            <p:cNvPr id="161" name="Google Shape;161;g19352acb6a0_0_0"/>
            <p:cNvCxnSpPr/>
            <p:nvPr/>
          </p:nvCxnSpPr>
          <p:spPr>
            <a:xfrm>
              <a:off x="3711000" y="1463040"/>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162" name="Google Shape;162;g19352acb6a0_0_0"/>
            <p:cNvCxnSpPr/>
            <p:nvPr/>
          </p:nvCxnSpPr>
          <p:spPr>
            <a:xfrm>
              <a:off x="5358384" y="2021375"/>
              <a:ext cx="8700" cy="5487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g19352acb6a0_0_0"/>
            <p:cNvCxnSpPr/>
            <p:nvPr/>
          </p:nvCxnSpPr>
          <p:spPr>
            <a:xfrm>
              <a:off x="7004304" y="2569464"/>
              <a:ext cx="8700" cy="548700"/>
            </a:xfrm>
            <a:prstGeom prst="straightConnector1">
              <a:avLst/>
            </a:prstGeom>
            <a:noFill/>
            <a:ln w="19050" cap="flat" cmpd="sng">
              <a:solidFill>
                <a:schemeClr val="dk1"/>
              </a:solidFill>
              <a:prstDash val="solid"/>
              <a:round/>
              <a:headEnd type="none" w="med" len="med"/>
              <a:tailEnd type="none" w="med" len="med"/>
            </a:ln>
          </p:spPr>
        </p:cxnSp>
      </p:grpSp>
      <p:sp>
        <p:nvSpPr>
          <p:cNvPr id="164" name="Google Shape;164;g19352acb6a0_0_0"/>
          <p:cNvSpPr txBox="1"/>
          <p:nvPr/>
        </p:nvSpPr>
        <p:spPr>
          <a:xfrm>
            <a:off x="417975" y="507050"/>
            <a:ext cx="1876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Outreach</a:t>
            </a:r>
            <a:endParaRPr sz="2200" b="1">
              <a:solidFill>
                <a:srgbClr val="00899B"/>
              </a:solidFill>
              <a:latin typeface="Barlow"/>
              <a:ea typeface="Barlow"/>
              <a:cs typeface="Barlow"/>
              <a:sym typeface="Barlow"/>
            </a:endParaRPr>
          </a:p>
        </p:txBody>
      </p:sp>
      <p:sp>
        <p:nvSpPr>
          <p:cNvPr id="165" name="Google Shape;165;g19352acb6a0_0_0"/>
          <p:cNvSpPr txBox="1"/>
          <p:nvPr/>
        </p:nvSpPr>
        <p:spPr>
          <a:xfrm>
            <a:off x="3701450" y="1620438"/>
            <a:ext cx="1876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Education</a:t>
            </a:r>
            <a:endParaRPr sz="2200" b="1">
              <a:solidFill>
                <a:srgbClr val="00899B"/>
              </a:solidFill>
              <a:latin typeface="Barlow"/>
              <a:ea typeface="Barlow"/>
              <a:cs typeface="Barlow"/>
              <a:sym typeface="Barlow"/>
            </a:endParaRPr>
          </a:p>
        </p:txBody>
      </p:sp>
      <p:sp>
        <p:nvSpPr>
          <p:cNvPr id="166" name="Google Shape;166;g19352acb6a0_0_0"/>
          <p:cNvSpPr txBox="1"/>
          <p:nvPr/>
        </p:nvSpPr>
        <p:spPr>
          <a:xfrm>
            <a:off x="2105875" y="663300"/>
            <a:ext cx="1876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Resource Creation</a:t>
            </a:r>
            <a:endParaRPr sz="2200" b="1">
              <a:solidFill>
                <a:srgbClr val="00899B"/>
              </a:solidFill>
              <a:latin typeface="Barlow"/>
              <a:ea typeface="Barlow"/>
              <a:cs typeface="Barlow"/>
              <a:sym typeface="Barlow"/>
            </a:endParaRPr>
          </a:p>
        </p:txBody>
      </p:sp>
      <p:sp>
        <p:nvSpPr>
          <p:cNvPr id="167" name="Google Shape;167;g19352acb6a0_0_0"/>
          <p:cNvSpPr txBox="1"/>
          <p:nvPr/>
        </p:nvSpPr>
        <p:spPr>
          <a:xfrm>
            <a:off x="5395550" y="2140650"/>
            <a:ext cx="212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Consultations</a:t>
            </a:r>
            <a:endParaRPr sz="2200" b="1">
              <a:solidFill>
                <a:srgbClr val="00899B"/>
              </a:solidFill>
              <a:latin typeface="Barlow"/>
              <a:ea typeface="Barlow"/>
              <a:cs typeface="Barlow"/>
              <a:sym typeface="Barlow"/>
            </a:endParaRPr>
          </a:p>
        </p:txBody>
      </p:sp>
      <p:sp>
        <p:nvSpPr>
          <p:cNvPr id="168" name="Google Shape;168;g19352acb6a0_0_0"/>
          <p:cNvSpPr txBox="1"/>
          <p:nvPr/>
        </p:nvSpPr>
        <p:spPr>
          <a:xfrm>
            <a:off x="7021000" y="2699325"/>
            <a:ext cx="212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899B"/>
                </a:solidFill>
                <a:latin typeface="Barlow"/>
                <a:ea typeface="Barlow"/>
                <a:cs typeface="Barlow"/>
                <a:sym typeface="Barlow"/>
              </a:rPr>
              <a:t>Infrastructure</a:t>
            </a:r>
            <a:endParaRPr sz="2200" b="1">
              <a:solidFill>
                <a:srgbClr val="00899B"/>
              </a:solidFill>
              <a:latin typeface="Barlow"/>
              <a:ea typeface="Barlow"/>
              <a:cs typeface="Barlow"/>
              <a:sym typeface="Barlow"/>
            </a:endParaRPr>
          </a:p>
        </p:txBody>
      </p:sp>
      <p:sp>
        <p:nvSpPr>
          <p:cNvPr id="169" name="Google Shape;169;g19352acb6a0_0_0"/>
          <p:cNvSpPr/>
          <p:nvPr/>
        </p:nvSpPr>
        <p:spPr>
          <a:xfrm>
            <a:off x="358800" y="3772200"/>
            <a:ext cx="8426400" cy="1005300"/>
          </a:xfrm>
          <a:prstGeom prst="rightArrow">
            <a:avLst>
              <a:gd name="adj1" fmla="val 50000"/>
              <a:gd name="adj2" fmla="val 50000"/>
            </a:avLst>
          </a:prstGeom>
          <a:solidFill>
            <a:srgbClr val="20455A"/>
          </a:solidFill>
          <a:ln w="38100" cap="flat" cmpd="sng">
            <a:solidFill>
              <a:srgbClr val="2055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latin typeface="Barlow"/>
                <a:ea typeface="Barlow"/>
                <a:cs typeface="Barlow"/>
                <a:sym typeface="Barlow"/>
              </a:rPr>
              <a:t>FTE and Level of data expertise in the library</a:t>
            </a:r>
            <a:endParaRPr sz="2400">
              <a:solidFill>
                <a:schemeClr val="lt1"/>
              </a:solidFill>
              <a:latin typeface="Barlow"/>
              <a:ea typeface="Barlow"/>
              <a:cs typeface="Barlow"/>
              <a:sym typeface="Barlow"/>
            </a:endParaRPr>
          </a:p>
        </p:txBody>
      </p:sp>
      <p:sp>
        <p:nvSpPr>
          <p:cNvPr id="2" name="Title 1">
            <a:extLst>
              <a:ext uri="{FF2B5EF4-FFF2-40B4-BE49-F238E27FC236}">
                <a16:creationId xmlns:a16="http://schemas.microsoft.com/office/drawing/2014/main" id="{94821241-4226-4AC1-8998-B2ABE5E8BCB4}"/>
              </a:ext>
            </a:extLst>
          </p:cNvPr>
          <p:cNvSpPr>
            <a:spLocks noGrp="1"/>
          </p:cNvSpPr>
          <p:nvPr>
            <p:ph type="title"/>
          </p:nvPr>
        </p:nvSpPr>
        <p:spPr>
          <a:xfrm>
            <a:off x="311700" y="162543"/>
            <a:ext cx="8520600" cy="572700"/>
          </a:xfrm>
        </p:spPr>
        <p:txBody>
          <a:bodyPr/>
          <a:lstStyle/>
          <a:p>
            <a:pPr algn="r"/>
            <a:r>
              <a:rPr lang="en-US" dirty="0"/>
              <a:t>Levels of Services</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5289</Words>
  <Application>Microsoft Office PowerPoint</Application>
  <PresentationFormat>On-screen Show (16:9)</PresentationFormat>
  <Paragraphs>479</Paragraphs>
  <Slides>47</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Calibri</vt:lpstr>
      <vt:lpstr>Franklin Gothic</vt:lpstr>
      <vt:lpstr>Arial</vt:lpstr>
      <vt:lpstr>Bebas Neue</vt:lpstr>
      <vt:lpstr>Noto Sans Symbols</vt:lpstr>
      <vt:lpstr>Times New Roman</vt:lpstr>
      <vt:lpstr>Barlow</vt:lpstr>
      <vt:lpstr>Manrope</vt:lpstr>
      <vt:lpstr>Corbel</vt:lpstr>
      <vt:lpstr>Simple Light</vt:lpstr>
      <vt:lpstr>THE Research Data Services LANDSCAPE</vt:lpstr>
      <vt:lpstr>Learning Objectives</vt:lpstr>
      <vt:lpstr>AGENDA</vt:lpstr>
      <vt:lpstr>What is "Research data services"?</vt:lpstr>
      <vt:lpstr>Two branches of data services (as of 2022)</vt:lpstr>
      <vt:lpstr>How do they interact?</vt:lpstr>
      <vt:lpstr>How do they interact?</vt:lpstr>
      <vt:lpstr>HOW DOES RDS DIFFER FOR HEALTH SCIENCES LIBRARIES?</vt:lpstr>
      <vt:lpstr>Levels of Services</vt:lpstr>
      <vt:lpstr>PowerPoint Presentation</vt:lpstr>
      <vt:lpstr>PowerPoint Presentation</vt:lpstr>
      <vt:lpstr>PowerPoint Presentation</vt:lpstr>
      <vt:lpstr>PowerPoint Presentation</vt:lpstr>
      <vt:lpstr>PowerPoint Presentation</vt:lpstr>
      <vt:lpstr>MANY Potential Services</vt:lpstr>
      <vt:lpstr>Why data services in libraries?</vt:lpstr>
      <vt:lpstr>Traditional academic outputs</vt:lpstr>
      <vt:lpstr>Supporting traditional academic outputs</vt:lpstr>
      <vt:lpstr>RECOGNIZED academic outputs</vt:lpstr>
      <vt:lpstr>Supporting DATASETS</vt:lpstr>
      <vt:lpstr>RECOGNIZED academic outputs</vt:lpstr>
      <vt:lpstr>PowerPoint Presentation</vt:lpstr>
      <vt:lpstr>Current landscape</vt:lpstr>
      <vt:lpstr>Academic Libraries with Data Services</vt:lpstr>
      <vt:lpstr>Data Services IS A GROWING NEED</vt:lpstr>
      <vt:lpstr>Analyses of data librarian jobs</vt:lpstr>
      <vt:lpstr>Needed Skills </vt:lpstr>
      <vt:lpstr>The Great U-turn of 2022-</vt:lpstr>
      <vt:lpstr>Continuing on the path to Open Data </vt:lpstr>
      <vt:lpstr>Next Steps</vt:lpstr>
      <vt:lpstr>What might a DATA MANAGEMENT Librarian do?</vt:lpstr>
      <vt:lpstr>What might a DATA SCIENCE Librarian do?</vt:lpstr>
      <vt:lpstr>What else Do Data Librarians Do?</vt:lpstr>
      <vt:lpstr>TIPS for developing a homegrown data librarian</vt:lpstr>
      <vt:lpstr>WATCH OUT FOR THE BIGGEST PITFALL</vt:lpstr>
      <vt:lpstr>KITCHEN SINK EXAMPLE</vt:lpstr>
      <vt:lpstr>Good job - Example 1</vt:lpstr>
      <vt:lpstr>Good job - Example 2</vt:lpstr>
      <vt:lpstr>Tips for hiring a data librarian</vt:lpstr>
      <vt:lpstr>Tips for hiring a data librarian</vt:lpstr>
      <vt:lpstr>Tips for hiring a data librarian</vt:lpstr>
      <vt:lpstr>Tips for hiring a data librarian</vt:lpstr>
      <vt:lpstr>Tips for hiring a data librarian</vt:lpstr>
      <vt:lpstr>Where to start</vt:lpstr>
      <vt:lpstr>Specialization through MLA Data Services Competencies</vt:lpstr>
      <vt:lpstr>NNLM Data OFferings</vt:lpstr>
      <vt:lpstr>CHALLENGES IN Starting data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Services LANDSCAPE</dc:title>
  <dc:creator>Surkis, Alisa</dc:creator>
  <cp:lastModifiedBy>Ossom-Williamson, Peace</cp:lastModifiedBy>
  <cp:revision>2</cp:revision>
  <dcterms:modified xsi:type="dcterms:W3CDTF">2023-05-10T00:05:03Z</dcterms:modified>
</cp:coreProperties>
</file>