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52"/>
  </p:notesMasterIdLst>
  <p:sldIdLst>
    <p:sldId id="526" r:id="rId5"/>
    <p:sldId id="474" r:id="rId6"/>
    <p:sldId id="476" r:id="rId7"/>
    <p:sldId id="477" r:id="rId8"/>
    <p:sldId id="478" r:id="rId9"/>
    <p:sldId id="479" r:id="rId10"/>
    <p:sldId id="480" r:id="rId11"/>
    <p:sldId id="481" r:id="rId12"/>
    <p:sldId id="482" r:id="rId13"/>
    <p:sldId id="483" r:id="rId14"/>
    <p:sldId id="484" r:id="rId15"/>
    <p:sldId id="486" r:id="rId16"/>
    <p:sldId id="485" r:id="rId17"/>
    <p:sldId id="487" r:id="rId18"/>
    <p:sldId id="488" r:id="rId19"/>
    <p:sldId id="489" r:id="rId20"/>
    <p:sldId id="490" r:id="rId21"/>
    <p:sldId id="491" r:id="rId22"/>
    <p:sldId id="493" r:id="rId23"/>
    <p:sldId id="492" r:id="rId24"/>
    <p:sldId id="494" r:id="rId25"/>
    <p:sldId id="495" r:id="rId26"/>
    <p:sldId id="496" r:id="rId27"/>
    <p:sldId id="497" r:id="rId28"/>
    <p:sldId id="498" r:id="rId29"/>
    <p:sldId id="499" r:id="rId30"/>
    <p:sldId id="500" r:id="rId31"/>
    <p:sldId id="501" r:id="rId32"/>
    <p:sldId id="502" r:id="rId33"/>
    <p:sldId id="503" r:id="rId34"/>
    <p:sldId id="504" r:id="rId35"/>
    <p:sldId id="505" r:id="rId36"/>
    <p:sldId id="523" r:id="rId37"/>
    <p:sldId id="524" r:id="rId38"/>
    <p:sldId id="525" r:id="rId39"/>
    <p:sldId id="527" r:id="rId40"/>
    <p:sldId id="530" r:id="rId41"/>
    <p:sldId id="528" r:id="rId42"/>
    <p:sldId id="529" r:id="rId43"/>
    <p:sldId id="510" r:id="rId44"/>
    <p:sldId id="506" r:id="rId45"/>
    <p:sldId id="507" r:id="rId46"/>
    <p:sldId id="508" r:id="rId47"/>
    <p:sldId id="519" r:id="rId48"/>
    <p:sldId id="520" r:id="rId49"/>
    <p:sldId id="522" r:id="rId50"/>
    <p:sldId id="521"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otes" id="{DD74FE7C-8AF9-4A67-BB57-546B1F6A888F}">
          <p14:sldIdLst>
            <p14:sldId id="526"/>
          </p14:sldIdLst>
        </p14:section>
        <p14:section name="1. ¿Por qué MedlinePlus?" id="{16CB4433-6044-4DF5-B5EA-A9FE535E1946}">
          <p14:sldIdLst>
            <p14:sldId id="474"/>
            <p14:sldId id="476"/>
            <p14:sldId id="477"/>
            <p14:sldId id="478"/>
            <p14:sldId id="479"/>
          </p14:sldIdLst>
        </p14:section>
        <p14:section name="2. Temas de salud" id="{EBEC349D-6CCE-40AE-8669-C400AA7894E6}">
          <p14:sldIdLst>
            <p14:sldId id="480"/>
            <p14:sldId id="481"/>
            <p14:sldId id="482"/>
            <p14:sldId id="483"/>
            <p14:sldId id="484"/>
            <p14:sldId id="486"/>
            <p14:sldId id="485"/>
            <p14:sldId id="487"/>
            <p14:sldId id="488"/>
            <p14:sldId id="489"/>
            <p14:sldId id="490"/>
            <p14:sldId id="491"/>
            <p14:sldId id="493"/>
            <p14:sldId id="492"/>
          </p14:sldIdLst>
        </p14:section>
        <p14:section name="3. Medicinas y suplementos" id="{69E3B05B-D440-4B53-BAE9-3719BD55E26A}">
          <p14:sldIdLst>
            <p14:sldId id="494"/>
            <p14:sldId id="495"/>
            <p14:sldId id="496"/>
            <p14:sldId id="497"/>
            <p14:sldId id="498"/>
            <p14:sldId id="499"/>
            <p14:sldId id="500"/>
            <p14:sldId id="501"/>
            <p14:sldId id="502"/>
            <p14:sldId id="503"/>
            <p14:sldId id="504"/>
            <p14:sldId id="505"/>
          </p14:sldIdLst>
        </p14:section>
        <p14:section name="4. Genética" id="{A3E1D434-DD92-4173-819C-ADFCE7F99F67}">
          <p14:sldIdLst>
            <p14:sldId id="523"/>
            <p14:sldId id="524"/>
            <p14:sldId id="525"/>
            <p14:sldId id="527"/>
            <p14:sldId id="530"/>
            <p14:sldId id="528"/>
            <p14:sldId id="529"/>
            <p14:sldId id="510"/>
          </p14:sldIdLst>
        </p14:section>
        <p14:section name="5. Pruebas médicas" id="{FADC612E-C3B5-4BD4-9843-FB97F45CF4E4}">
          <p14:sldIdLst>
            <p14:sldId id="506"/>
            <p14:sldId id="507"/>
            <p14:sldId id="508"/>
          </p14:sldIdLst>
        </p14:section>
        <p14:section name="6. Secciones adicionales" id="{DB80F5A8-0FC1-498F-86C9-7493216F6961}">
          <p14:sldIdLst>
            <p14:sldId id="519"/>
            <p14:sldId id="520"/>
            <p14:sldId id="522"/>
          </p14:sldIdLst>
        </p14:section>
        <p14:section name="EBP Exercises" id="{1AC3D507-1811-4C29-B259-B7808337B06B}">
          <p14:sldIdLst>
            <p14:sldId id="521"/>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C18F90A-5512-27EC-EA3A-53B4FE7C03F6}" name="To, Louise (NIH/NLM) [E]" initials="TL([" userId="S::toly@nih.gov::4c3b81f3-8a8c-45af-bacf-a8480cb94ed6" providerId="AD"/>
  <p188:author id="{148F246A-39DD-C415-5765-4639B2DE5406}" name="Chavez, Javier (NIH/NLM) [E]" initials="C[" userId="S::chavezwj@nih.gov::6a9c2ab4-c9dd-4a86-86ca-8f5cdd256c4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31055" autoAdjust="0"/>
  </p:normalViewPr>
  <p:slideViewPr>
    <p:cSldViewPr snapToGrid="0">
      <p:cViewPr varScale="1">
        <p:scale>
          <a:sx n="49" d="100"/>
          <a:sy n="49" d="100"/>
        </p:scale>
        <p:origin x="3786"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presProps" Target="presProps.xml"/><Relationship Id="rId58"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o, Louise (NIH/NLM) [E]" userId="4c3b81f3-8a8c-45af-bacf-a8480cb94ed6" providerId="ADAL" clId="{9EABB3EC-2546-4158-8F40-175709EB2C42}"/>
    <pc:docChg chg="modSld">
      <pc:chgData name="To, Louise (NIH/NLM) [E]" userId="4c3b81f3-8a8c-45af-bacf-a8480cb94ed6" providerId="ADAL" clId="{9EABB3EC-2546-4158-8F40-175709EB2C42}" dt="2024-07-03T14:21:48.179" v="5" actId="962"/>
      <pc:docMkLst>
        <pc:docMk/>
      </pc:docMkLst>
      <pc:sldChg chg="modSp mod">
        <pc:chgData name="To, Louise (NIH/NLM) [E]" userId="4c3b81f3-8a8c-45af-bacf-a8480cb94ed6" providerId="ADAL" clId="{9EABB3EC-2546-4158-8F40-175709EB2C42}" dt="2024-07-03T14:21:14.895" v="1" actId="962"/>
        <pc:sldMkLst>
          <pc:docMk/>
          <pc:sldMk cId="632016096" sldId="484"/>
        </pc:sldMkLst>
        <pc:picChg chg="mod">
          <ac:chgData name="To, Louise (NIH/NLM) [E]" userId="4c3b81f3-8a8c-45af-bacf-a8480cb94ed6" providerId="ADAL" clId="{9EABB3EC-2546-4158-8F40-175709EB2C42}" dt="2024-07-03T14:21:14.895" v="1" actId="962"/>
          <ac:picMkLst>
            <pc:docMk/>
            <pc:sldMk cId="632016096" sldId="484"/>
            <ac:picMk id="7" creationId="{8A78D95E-80F7-52C0-8572-1F5EBF1CF608}"/>
          </ac:picMkLst>
        </pc:picChg>
      </pc:sldChg>
      <pc:sldChg chg="modSp mod">
        <pc:chgData name="To, Louise (NIH/NLM) [E]" userId="4c3b81f3-8a8c-45af-bacf-a8480cb94ed6" providerId="ADAL" clId="{9EABB3EC-2546-4158-8F40-175709EB2C42}" dt="2024-07-03T14:21:34.661" v="3" actId="962"/>
        <pc:sldMkLst>
          <pc:docMk/>
          <pc:sldMk cId="3630277748" sldId="490"/>
        </pc:sldMkLst>
        <pc:picChg chg="mod">
          <ac:chgData name="To, Louise (NIH/NLM) [E]" userId="4c3b81f3-8a8c-45af-bacf-a8480cb94ed6" providerId="ADAL" clId="{9EABB3EC-2546-4158-8F40-175709EB2C42}" dt="2024-07-03T14:21:34.661" v="3" actId="962"/>
          <ac:picMkLst>
            <pc:docMk/>
            <pc:sldMk cId="3630277748" sldId="490"/>
            <ac:picMk id="8" creationId="{A56ED96C-D9D3-B9ED-5FFE-C23E7BE01268}"/>
          </ac:picMkLst>
        </pc:picChg>
      </pc:sldChg>
      <pc:sldChg chg="modSp mod">
        <pc:chgData name="To, Louise (NIH/NLM) [E]" userId="4c3b81f3-8a8c-45af-bacf-a8480cb94ed6" providerId="ADAL" clId="{9EABB3EC-2546-4158-8F40-175709EB2C42}" dt="2024-07-03T14:21:48.179" v="5" actId="962"/>
        <pc:sldMkLst>
          <pc:docMk/>
          <pc:sldMk cId="4163344746" sldId="493"/>
        </pc:sldMkLst>
        <pc:picChg chg="mod">
          <ac:chgData name="To, Louise (NIH/NLM) [E]" userId="4c3b81f3-8a8c-45af-bacf-a8480cb94ed6" providerId="ADAL" clId="{9EABB3EC-2546-4158-8F40-175709EB2C42}" dt="2024-07-03T14:21:48.179" v="5" actId="962"/>
          <ac:picMkLst>
            <pc:docMk/>
            <pc:sldMk cId="4163344746" sldId="493"/>
            <ac:picMk id="8" creationId="{50DF6807-9A72-10A8-CB53-B36608AC443B}"/>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723C8C-1804-458F-81C9-B63A86D68313}" type="datetimeFigureOut">
              <a:rPr lang="en-US" smtClean="0"/>
              <a:t>7/3/2024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C48016-672E-4C55-AB48-6D90F96F4D1B}" type="slidenum">
              <a:rPr lang="en-US" smtClean="0"/>
              <a:t>‹#›</a:t>
            </a:fld>
            <a:endParaRPr lang="en-US"/>
          </a:p>
        </p:txBody>
      </p:sp>
    </p:spTree>
    <p:extLst>
      <p:ext uri="{BB962C8B-B14F-4D97-AF65-F5344CB8AC3E}">
        <p14:creationId xmlns:p14="http://schemas.microsoft.com/office/powerpoint/2010/main" val="24865394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medlineplus.gov/spanish/howmuchexercisedoineed.html"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medlineplus.gov/spanish/breastcancer.html"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medlineplus.gov/spanish/acercade/general/revisionyactualizacion/"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medlineplus.gov/spanish/acercade/uso/criterios/"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2C48016-672E-4C55-AB48-6D90F96F4D1B}" type="slidenum">
              <a:rPr lang="en-US" smtClean="0"/>
              <a:t>1</a:t>
            </a:fld>
            <a:endParaRPr lang="en-US"/>
          </a:p>
        </p:txBody>
      </p:sp>
    </p:spTree>
    <p:extLst>
      <p:ext uri="{BB962C8B-B14F-4D97-AF65-F5344CB8AC3E}">
        <p14:creationId xmlns:p14="http://schemas.microsoft.com/office/powerpoint/2010/main" val="4647105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s-ES_tradnl" sz="1800">
                <a:effectLst/>
                <a:latin typeface="Calibri" panose="020F0502020204030204" pitchFamily="34" charset="0"/>
                <a:ea typeface="Calibri" panose="020F0502020204030204" pitchFamily="34" charset="0"/>
                <a:cs typeface="Times New Roman" panose="02020603050405020304" pitchFamily="18" charset="0"/>
              </a:rPr>
              <a:t>El número de resultados de la búsqueda se ha reducido para presentar solamente los temas de salud. Hagamos clic en uno de los resultados de la búsqueda para ver ese tema de salud.</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s-ES_tradnl" sz="1800">
                <a:effectLst/>
                <a:latin typeface="Calibri" panose="020F0502020204030204" pitchFamily="34" charset="0"/>
                <a:ea typeface="Calibri" panose="020F0502020204030204" pitchFamily="34" charset="0"/>
                <a:cs typeface="Times New Roman" panose="02020603050405020304" pitchFamily="18"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s-ES_tradnl" sz="1800">
                <a:effectLst/>
                <a:latin typeface="Calibri" panose="020F0502020204030204" pitchFamily="34" charset="0"/>
                <a:ea typeface="Calibri" panose="020F0502020204030204" pitchFamily="34" charset="0"/>
                <a:cs typeface="Times New Roman" panose="02020603050405020304" pitchFamily="18" charset="0"/>
              </a:rPr>
              <a:t>Haremos clic en “Pruebas para el </a:t>
            </a:r>
            <a:r>
              <a:rPr lang="es-ES_tradnl" sz="180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COVID-19”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fld id="{92C48016-672E-4C55-AB48-6D90F96F4D1B}" type="slidenum">
              <a:rPr lang="en-US" smtClean="0"/>
              <a:t>10</a:t>
            </a:fld>
            <a:endParaRPr lang="en-US"/>
          </a:p>
        </p:txBody>
      </p:sp>
    </p:spTree>
    <p:extLst>
      <p:ext uri="{BB962C8B-B14F-4D97-AF65-F5344CB8AC3E}">
        <p14:creationId xmlns:p14="http://schemas.microsoft.com/office/powerpoint/2010/main" val="42064027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s-ES_tradnl" sz="1800" dirty="0">
                <a:effectLst/>
                <a:latin typeface="Calibri" panose="020F0502020204030204" pitchFamily="34" charset="0"/>
                <a:ea typeface="Calibri" panose="020F0502020204030204" pitchFamily="34" charset="0"/>
                <a:cs typeface="Times New Roman" panose="02020603050405020304" pitchFamily="18" charset="0"/>
              </a:rPr>
              <a:t>Este es el tema de salud sobre “Pruebas para el COVID-19”. Más tarde, exploraremos una página de un tema de salud con mayores detalles.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s-ES_tradnl"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s-ES_tradnl" sz="1800" dirty="0">
                <a:effectLst/>
                <a:latin typeface="Calibri" panose="020F0502020204030204" pitchFamily="34" charset="0"/>
                <a:ea typeface="Calibri" panose="020F0502020204030204" pitchFamily="34" charset="0"/>
                <a:cs typeface="Times New Roman" panose="02020603050405020304" pitchFamily="18" charset="0"/>
              </a:rPr>
              <a:t>En este ejemplo, usted usó la herramienta de búsqueda para encontrar temas de salud. La búsqueda es una forma de encontrar una página de un tema de salud. Probemos otra forma de encontrar temas de salud: la navegación.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1800" dirty="0">
                <a:effectLst/>
                <a:latin typeface="Calibri" panose="020F0502020204030204" pitchFamily="34" charset="0"/>
                <a:ea typeface="Calibri" panose="020F0502020204030204" pitchFamily="34" charset="0"/>
                <a:cs typeface="Times New Roman" panose="02020603050405020304" pitchFamily="18" charset="0"/>
              </a:rPr>
              <a:t>Haremos clic en el logotipo de MedlinePlus para volver a la página principal de MedlinePlus.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92C48016-672E-4C55-AB48-6D90F96F4D1B}" type="slidenum">
              <a:rPr lang="en-US" smtClean="0"/>
              <a:t>11</a:t>
            </a:fld>
            <a:endParaRPr lang="en-US"/>
          </a:p>
        </p:txBody>
      </p:sp>
    </p:spTree>
    <p:extLst>
      <p:ext uri="{BB962C8B-B14F-4D97-AF65-F5344CB8AC3E}">
        <p14:creationId xmlns:p14="http://schemas.microsoft.com/office/powerpoint/2010/main" val="31374387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s-ES_tradnl" sz="1800">
                <a:effectLst/>
                <a:latin typeface="Calibri" panose="020F0502020204030204" pitchFamily="34" charset="0"/>
                <a:ea typeface="Calibri" panose="020F0502020204030204" pitchFamily="34" charset="0"/>
                <a:cs typeface="Times New Roman" panose="02020603050405020304" pitchFamily="18" charset="0"/>
              </a:rPr>
              <a:t>Otra forma de buscar temas de salud es la navegación. Esto consiste en ir a la sección de Temas de salud del sitio web.</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s-ES_tradnl" sz="1800">
                <a:effectLst/>
                <a:latin typeface="Calibri" panose="020F0502020204030204" pitchFamily="34" charset="0"/>
                <a:ea typeface="Calibri" panose="020F0502020204030204" pitchFamily="34" charset="0"/>
                <a:cs typeface="Times New Roman" panose="02020603050405020304" pitchFamily="18"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s-ES_tradnl" sz="1800">
                <a:effectLst/>
                <a:latin typeface="Calibri" panose="020F0502020204030204" pitchFamily="34" charset="0"/>
                <a:ea typeface="Calibri" panose="020F0502020204030204" pitchFamily="34" charset="0"/>
                <a:cs typeface="Times New Roman" panose="02020603050405020304" pitchFamily="18" charset="0"/>
              </a:rPr>
              <a:t>Haremos clic en Temas de salud en el menú de navegación o en la barra lateral.</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fld id="{92C48016-672E-4C55-AB48-6D90F96F4D1B}" type="slidenum">
              <a:rPr lang="en-US" smtClean="0"/>
              <a:t>12</a:t>
            </a:fld>
            <a:endParaRPr lang="en-US"/>
          </a:p>
        </p:txBody>
      </p:sp>
    </p:spTree>
    <p:extLst>
      <p:ext uri="{BB962C8B-B14F-4D97-AF65-F5344CB8AC3E}">
        <p14:creationId xmlns:p14="http://schemas.microsoft.com/office/powerpoint/2010/main" val="37068175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s-ES_tradnl" sz="1100">
                <a:effectLst/>
                <a:latin typeface="Calibri" panose="020F0502020204030204" pitchFamily="34" charset="0"/>
                <a:ea typeface="Calibri" panose="020F0502020204030204" pitchFamily="34" charset="0"/>
                <a:cs typeface="Times New Roman" panose="02020603050405020304" pitchFamily="18" charset="0"/>
              </a:rPr>
              <a:t>Hay dos opciones para navegar por los temas de salud. [haga clic]</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s-ES_tradnl" sz="1100">
                <a:effectLst/>
                <a:latin typeface="Calibri" panose="020F050202020403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Tx/>
              <a:buSzTx/>
              <a:buFont typeface="+mj-lt"/>
              <a:buAutoNum type="arabicPeriod"/>
              <a:tabLst/>
              <a:defRPr/>
            </a:pPr>
            <a:r>
              <a:rPr lang="es-ES_tradnl" sz="1100">
                <a:effectLst/>
                <a:latin typeface="Calibri" panose="020F0502020204030204" pitchFamily="34" charset="0"/>
                <a:ea typeface="Calibri" panose="020F0502020204030204" pitchFamily="34" charset="0"/>
                <a:cs typeface="Times New Roman" panose="02020603050405020304" pitchFamily="18" charset="0"/>
              </a:rPr>
              <a:t>Navegue los temas en orden alfabético, donde verá una lista de todos los temas, o [haga clic]</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s-ES_tradnl" sz="1100">
                <a:effectLst/>
                <a:latin typeface="Calibri" panose="020F0502020204030204" pitchFamily="34" charset="0"/>
                <a:ea typeface="Calibri" panose="020F0502020204030204" pitchFamily="34" charset="0"/>
                <a:cs typeface="Times New Roman" panose="02020603050405020304" pitchFamily="18" charset="0"/>
              </a:rPr>
              <a:t>Navegue según cinco campos temáticos diferentes: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s-ES_tradnl" sz="1100">
                <a:effectLst/>
                <a:latin typeface="Calibri" panose="020F0502020204030204" pitchFamily="34" charset="0"/>
                <a:ea typeface="Calibri" panose="020F0502020204030204" pitchFamily="34" charset="0"/>
                <a:cs typeface="Times New Roman" panose="02020603050405020304" pitchFamily="18" charset="0"/>
              </a:rPr>
              <a:t>Partes del cuerpo/Sistemas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s-ES_tradnl" sz="1100">
                <a:effectLst/>
                <a:latin typeface="Calibri" panose="020F0502020204030204" pitchFamily="34" charset="0"/>
                <a:ea typeface="Calibri" panose="020F0502020204030204" pitchFamily="34" charset="0"/>
                <a:cs typeface="Times New Roman" panose="02020603050405020304" pitchFamily="18" charset="0"/>
              </a:rPr>
              <a:t>Desórdenes y enfermedades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s-ES_tradnl" sz="1100">
                <a:effectLst/>
                <a:latin typeface="Calibri" panose="020F0502020204030204" pitchFamily="34" charset="0"/>
                <a:ea typeface="Calibri" panose="020F0502020204030204" pitchFamily="34" charset="0"/>
                <a:cs typeface="Times New Roman" panose="02020603050405020304" pitchFamily="18" charset="0"/>
              </a:rPr>
              <a:t>Diagnósticos y tratamientos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s-ES_tradnl" sz="1100">
                <a:effectLst/>
                <a:latin typeface="Calibri" panose="020F0502020204030204" pitchFamily="34" charset="0"/>
                <a:ea typeface="Calibri" panose="020F0502020204030204" pitchFamily="34" charset="0"/>
                <a:cs typeface="Times New Roman" panose="02020603050405020304" pitchFamily="18" charset="0"/>
              </a:rPr>
              <a:t>Grupos demográficos 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s-ES_tradnl" sz="1100">
                <a:effectLst/>
                <a:latin typeface="Calibri" panose="020F0502020204030204" pitchFamily="34" charset="0"/>
                <a:ea typeface="Calibri" panose="020F0502020204030204" pitchFamily="34" charset="0"/>
                <a:cs typeface="Times New Roman" panose="02020603050405020304" pitchFamily="18" charset="0"/>
              </a:rPr>
              <a:t>Bienestar, prevención y planificación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914400" marR="0">
              <a:lnSpc>
                <a:spcPct val="107000"/>
              </a:lnSpc>
              <a:spcBef>
                <a:spcPts val="0"/>
              </a:spcBef>
              <a:spcAft>
                <a:spcPts val="800"/>
              </a:spcAft>
            </a:pPr>
            <a:r>
              <a:rPr lang="es-ES_tradnl" sz="1100">
                <a:effectLst/>
                <a:latin typeface="Calibri" panose="020F050202020403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s-ES_tradnl" sz="1100">
                <a:effectLst/>
                <a:latin typeface="Calibri" panose="020F0502020204030204" pitchFamily="34" charset="0"/>
                <a:ea typeface="Calibri" panose="020F0502020204030204" pitchFamily="34" charset="0"/>
                <a:cs typeface="Times New Roman" panose="02020603050405020304" pitchFamily="18" charset="0"/>
              </a:rPr>
              <a:t>Piense en un tema de salud que le interese. ¿Cómo lo encontraría? ¿Pensaría en buscar o navegar?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fld id="{92C48016-672E-4C55-AB48-6D90F96F4D1B}" type="slidenum">
              <a:rPr lang="en-US" smtClean="0"/>
              <a:t>13</a:t>
            </a:fld>
            <a:endParaRPr lang="en-US"/>
          </a:p>
        </p:txBody>
      </p:sp>
    </p:spTree>
    <p:extLst>
      <p:ext uri="{BB962C8B-B14F-4D97-AF65-F5344CB8AC3E}">
        <p14:creationId xmlns:p14="http://schemas.microsoft.com/office/powerpoint/2010/main" val="42043198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s-ES_tradnl" sz="1800">
                <a:effectLst/>
                <a:latin typeface="Calibri" panose="020F0502020204030204" pitchFamily="34" charset="0"/>
                <a:ea typeface="Calibri" panose="020F0502020204030204" pitchFamily="34" charset="0"/>
                <a:cs typeface="Times New Roman" panose="02020603050405020304" pitchFamily="18" charset="0"/>
              </a:rPr>
              <a:t>Hay dos "tamaños" de temas de salud. Algunos temas de salud se han diseñado como un recurso extenso para atender las necesidades de información de salud de los consumidores, mientras que ciertos temas especializados pueden contener información más abreviada.</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s-ES_tradnl" sz="1800">
                <a:effectLst/>
                <a:latin typeface="Calibri" panose="020F0502020204030204" pitchFamily="34" charset="0"/>
                <a:ea typeface="Calibri" panose="020F0502020204030204" pitchFamily="34" charset="0"/>
                <a:cs typeface="Times New Roman" panose="02020603050405020304" pitchFamily="18"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s-ES_tradnl" sz="1800">
                <a:effectLst/>
                <a:latin typeface="Calibri" panose="020F0502020204030204" pitchFamily="34" charset="0"/>
                <a:ea typeface="Calibri" panose="020F0502020204030204" pitchFamily="34" charset="0"/>
                <a:cs typeface="Times New Roman" panose="02020603050405020304" pitchFamily="18" charset="0"/>
              </a:rPr>
              <a:t>Compare dos páginas de temas de salud.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arenR"/>
            </a:pPr>
            <a:r>
              <a:rPr lang="es-ES_tradnl" sz="1800">
                <a:effectLst/>
                <a:latin typeface="Calibri" panose="020F0502020204030204" pitchFamily="34" charset="0"/>
                <a:ea typeface="Calibri" panose="020F0502020204030204" pitchFamily="34" charset="0"/>
                <a:cs typeface="Times New Roman" panose="02020603050405020304" pitchFamily="18" charset="0"/>
              </a:rPr>
              <a:t>Ejercicio y estado físico (http://medlineplus.gov/spanish/exerciseandphysicalfitness.html)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arenR"/>
            </a:pPr>
            <a:r>
              <a:rPr lang="es-ES_tradnl" sz="1800">
                <a:effectLst/>
                <a:latin typeface="Calibri" panose="020F0502020204030204" pitchFamily="34" charset="0"/>
                <a:ea typeface="Calibri" panose="020F0502020204030204" pitchFamily="34" charset="0"/>
                <a:cs typeface="Times New Roman" panose="02020603050405020304" pitchFamily="18" charset="0"/>
              </a:rPr>
              <a:t>¿Cuánto ejercicio debo hacer? (</a:t>
            </a:r>
            <a:r>
              <a:rPr lang="es-ES_tradnl" sz="18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https://medlineplus.gov/spanish/howmuchexercisedoineed.html</a:t>
            </a:r>
            <a:r>
              <a:rPr lang="es-ES_tradnl" sz="1800">
                <a:effectLst/>
                <a:latin typeface="Calibri" panose="020F0502020204030204" pitchFamily="34" charset="0"/>
                <a:ea typeface="Calibri" panose="020F0502020204030204" pitchFamily="34" charset="0"/>
                <a:cs typeface="Times New Roman" panose="02020603050405020304" pitchFamily="18" charset="0"/>
              </a:rPr>
              <a:t>)</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s-ES_tradnl"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s-ES" sz="4000"/>
              <a:t>¿</a:t>
            </a:r>
            <a:r>
              <a:rPr lang="es-ES" sz="2800"/>
              <a:t>Cuáles algunas de </a:t>
            </a:r>
            <a:r>
              <a:rPr lang="es-ES_tradnl" sz="1800">
                <a:effectLst/>
                <a:latin typeface="Calibri" panose="020F0502020204030204" pitchFamily="34" charset="0"/>
                <a:ea typeface="Calibri" panose="020F0502020204030204" pitchFamily="34" charset="0"/>
                <a:cs typeface="Times New Roman" panose="02020603050405020304" pitchFamily="18" charset="0"/>
              </a:rPr>
              <a:t>las diferencias entre la forma en que se presenta la información en las dos páginas?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fld id="{92C48016-672E-4C55-AB48-6D90F96F4D1B}" type="slidenum">
              <a:rPr lang="en-US" smtClean="0"/>
              <a:t>14</a:t>
            </a:fld>
            <a:endParaRPr lang="en-US"/>
          </a:p>
        </p:txBody>
      </p:sp>
    </p:spTree>
    <p:extLst>
      <p:ext uri="{BB962C8B-B14F-4D97-AF65-F5344CB8AC3E}">
        <p14:creationId xmlns:p14="http://schemas.microsoft.com/office/powerpoint/2010/main" val="2885676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s-ES_tradnl" sz="1800">
                <a:effectLst/>
                <a:latin typeface="Calibri" panose="020F0502020204030204" pitchFamily="34" charset="0"/>
                <a:ea typeface="Calibri" panose="020F0502020204030204" pitchFamily="34" charset="0"/>
                <a:cs typeface="Times New Roman" panose="02020603050405020304" pitchFamily="18" charset="0"/>
              </a:rPr>
              <a:t>Los temas de salud extensos se han diseñado como una completa fuente de información sobre un tema de salud específico para los pacientes y los consumidores. Los temas de salud extensos tienen mucha más información, en tanto que un </a:t>
            </a:r>
            <a:r>
              <a:rPr lang="es-ES_tradnl" sz="1800" err="1">
                <a:effectLst/>
                <a:latin typeface="Calibri" panose="020F0502020204030204" pitchFamily="34" charset="0"/>
                <a:ea typeface="Calibri" panose="020F0502020204030204" pitchFamily="34" charset="0"/>
                <a:cs typeface="Times New Roman" panose="02020603050405020304" pitchFamily="18" charset="0"/>
              </a:rPr>
              <a:t>minitema</a:t>
            </a:r>
            <a:r>
              <a:rPr lang="es-ES_tradnl" sz="1800">
                <a:effectLst/>
                <a:latin typeface="Calibri" panose="020F0502020204030204" pitchFamily="34" charset="0"/>
                <a:ea typeface="Calibri" panose="020F0502020204030204" pitchFamily="34" charset="0"/>
                <a:cs typeface="Times New Roman" panose="02020603050405020304" pitchFamily="18" charset="0"/>
              </a:rPr>
              <a:t> de salud, llamado “</a:t>
            </a:r>
            <a:r>
              <a:rPr lang="es-ES_tradnl" sz="1800" err="1">
                <a:effectLst/>
                <a:latin typeface="Calibri" panose="020F0502020204030204" pitchFamily="34" charset="0"/>
                <a:ea typeface="Calibri" panose="020F0502020204030204" pitchFamily="34" charset="0"/>
                <a:cs typeface="Times New Roman" panose="02020603050405020304" pitchFamily="18" charset="0"/>
              </a:rPr>
              <a:t>Topiclette</a:t>
            </a:r>
            <a:r>
              <a:rPr lang="es-ES_tradnl" sz="1800">
                <a:effectLst/>
                <a:latin typeface="Calibri" panose="020F0502020204030204" pitchFamily="34" charset="0"/>
                <a:ea typeface="Calibri" panose="020F0502020204030204" pitchFamily="34" charset="0"/>
                <a:cs typeface="Times New Roman" panose="02020603050405020304" pitchFamily="18" charset="0"/>
              </a:rPr>
              <a:t>”, es un resumen escrito con un menor número de enlaces, pero más específicos.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800"/>
              </a:spcAft>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800"/>
              </a:spcAft>
            </a:pPr>
            <a:r>
              <a:rPr lang="es-ES_tradnl" sz="1800">
                <a:effectLst/>
                <a:latin typeface="Calibri" panose="020F0502020204030204" pitchFamily="34" charset="0"/>
                <a:ea typeface="Calibri" panose="020F0502020204030204" pitchFamily="34" charset="0"/>
                <a:cs typeface="Times New Roman" panose="02020603050405020304" pitchFamily="18"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fld id="{92C48016-672E-4C55-AB48-6D90F96F4D1B}" type="slidenum">
              <a:rPr lang="en-US" smtClean="0"/>
              <a:t>15</a:t>
            </a:fld>
            <a:endParaRPr lang="en-US"/>
          </a:p>
        </p:txBody>
      </p:sp>
    </p:spTree>
    <p:extLst>
      <p:ext uri="{BB962C8B-B14F-4D97-AF65-F5344CB8AC3E}">
        <p14:creationId xmlns:p14="http://schemas.microsoft.com/office/powerpoint/2010/main" val="20877146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1800">
                <a:effectLst/>
                <a:latin typeface="Calibri" panose="020F0502020204030204" pitchFamily="34" charset="0"/>
                <a:ea typeface="Calibri" panose="020F0502020204030204" pitchFamily="34" charset="0"/>
                <a:cs typeface="Times New Roman" panose="02020603050405020304" pitchFamily="18" charset="0"/>
              </a:rPr>
              <a:t>Independientemente del tipo de tema, tenga en cuenta lo siguiente respecto de todo el contenido escrito: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_tradnl" sz="180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1800">
                <a:effectLst/>
                <a:latin typeface="Calibri" panose="020F0502020204030204" pitchFamily="34" charset="0"/>
                <a:ea typeface="Calibri" panose="020F0502020204030204" pitchFamily="34" charset="0"/>
                <a:cs typeface="Times New Roman" panose="02020603050405020304" pitchFamily="18" charset="0"/>
              </a:rPr>
              <a:t>No tiene derechos de autor; se presenta en un nivel de lectura para el sexto grado de primaria o menor; se atribuye al autor </a:t>
            </a:r>
            <a:r>
              <a:rPr lang="es-ES_tradnl" sz="1800" b="1">
                <a:effectLst/>
                <a:latin typeface="Calibri" panose="020F0502020204030204" pitchFamily="34" charset="0"/>
                <a:ea typeface="Calibri" panose="020F0502020204030204" pitchFamily="34" charset="0"/>
                <a:cs typeface="Times New Roman" panose="02020603050405020304" pitchFamily="18" charset="0"/>
              </a:rPr>
              <a:t>[</a:t>
            </a:r>
            <a:r>
              <a:rPr lang="es-ES" sz="4000"/>
              <a:t>en paréntesis</a:t>
            </a:r>
            <a:r>
              <a:rPr lang="es-ES_tradnl" sz="1800" b="1">
                <a:effectLst/>
                <a:latin typeface="Calibri" panose="020F0502020204030204" pitchFamily="34" charset="0"/>
                <a:ea typeface="Calibri" panose="020F0502020204030204" pitchFamily="34" charset="0"/>
                <a:cs typeface="Times New Roman" panose="02020603050405020304" pitchFamily="18" charset="0"/>
              </a:rPr>
              <a:t>]</a:t>
            </a:r>
            <a:r>
              <a:rPr lang="es-ES_tradnl" sz="1800">
                <a:effectLst/>
                <a:latin typeface="Calibri" panose="020F0502020204030204" pitchFamily="34" charset="0"/>
                <a:ea typeface="Calibri" panose="020F0502020204030204" pitchFamily="34" charset="0"/>
                <a:cs typeface="Times New Roman" panose="02020603050405020304" pitchFamily="18" charset="0"/>
              </a:rPr>
              <a:t> fácil de leer en letra cursiva</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fld id="{92C48016-672E-4C55-AB48-6D90F96F4D1B}" type="slidenum">
              <a:rPr lang="en-US" smtClean="0"/>
              <a:t>16</a:t>
            </a:fld>
            <a:endParaRPr lang="en-US"/>
          </a:p>
        </p:txBody>
      </p:sp>
    </p:spTree>
    <p:extLst>
      <p:ext uri="{BB962C8B-B14F-4D97-AF65-F5344CB8AC3E}">
        <p14:creationId xmlns:p14="http://schemas.microsoft.com/office/powerpoint/2010/main" val="18363000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1800">
                <a:effectLst/>
                <a:latin typeface="Calibri" panose="020F0502020204030204" pitchFamily="34" charset="0"/>
                <a:ea typeface="Calibri" panose="020F0502020204030204" pitchFamily="34" charset="0"/>
                <a:cs typeface="Times New Roman" panose="02020603050405020304" pitchFamily="18" charset="0"/>
              </a:rPr>
              <a:t>[Demuestre un ejemplo de un tema de salud extenso:  Cáncer de seno (</a:t>
            </a:r>
            <a:r>
              <a:rPr lang="es-ES_tradnl" sz="18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https://medlineplus.gov/spanish/breastcancer.html</a:t>
            </a:r>
            <a:r>
              <a:rPr lang="es-ES_tradnl" sz="1800">
                <a:effectLst/>
                <a:latin typeface="Calibri" panose="020F0502020204030204" pitchFamily="34" charset="0"/>
                <a:ea typeface="Calibri" panose="020F0502020204030204" pitchFamily="34" charset="0"/>
                <a:cs typeface="Times New Roman" panose="02020603050405020304" pitchFamily="18" charset="0"/>
              </a:rPr>
              <a:t>).]</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endParaRPr lang="en-US"/>
          </a:p>
          <a:p>
            <a:pPr marL="0" marR="0">
              <a:lnSpc>
                <a:spcPct val="107000"/>
              </a:lnSpc>
              <a:spcBef>
                <a:spcPts val="0"/>
              </a:spcBef>
              <a:spcAft>
                <a:spcPts val="800"/>
              </a:spcAft>
            </a:pPr>
            <a:r>
              <a:rPr lang="es-ES_tradnl" sz="1800">
                <a:effectLst/>
                <a:latin typeface="Calibri" panose="020F0502020204030204" pitchFamily="34" charset="0"/>
                <a:ea typeface="Calibri" panose="020F0502020204030204" pitchFamily="34" charset="0"/>
                <a:cs typeface="Times New Roman" panose="02020603050405020304" pitchFamily="18" charset="0"/>
              </a:rPr>
              <a:t>Esta es la página del tema de salud: Cáncer del seno. Como puede observar, los temas de salud incluyen seis grandes áreas  de enfoque: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Calibri" panose="020F0502020204030204" pitchFamily="34" charset="0"/>
              <a:buChar char="•"/>
            </a:pPr>
            <a:r>
              <a:rPr lang="es-ES_tradnl" sz="1800">
                <a:effectLst/>
                <a:latin typeface="Calibri" panose="020F0502020204030204" pitchFamily="34" charset="0"/>
                <a:ea typeface="Calibri" panose="020F0502020204030204" pitchFamily="34" charset="0"/>
                <a:cs typeface="Times New Roman" panose="02020603050405020304" pitchFamily="18" charset="0"/>
              </a:rPr>
              <a:t>Entérese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Calibri" panose="020F0502020204030204" pitchFamily="34" charset="0"/>
              <a:buChar char="•"/>
            </a:pPr>
            <a:r>
              <a:rPr lang="es-ES_tradnl" sz="1800">
                <a:effectLst/>
                <a:latin typeface="Calibri" panose="020F0502020204030204" pitchFamily="34" charset="0"/>
                <a:ea typeface="Calibri" panose="020F0502020204030204" pitchFamily="34" charset="0"/>
                <a:cs typeface="Times New Roman" panose="02020603050405020304" pitchFamily="18" charset="0"/>
              </a:rPr>
              <a:t>Para saber más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Calibri" panose="020F0502020204030204" pitchFamily="34" charset="0"/>
              <a:buChar char="•"/>
            </a:pPr>
            <a:r>
              <a:rPr lang="es-ES_tradnl" sz="1800">
                <a:effectLst/>
                <a:latin typeface="Calibri" panose="020F0502020204030204" pitchFamily="34" charset="0"/>
                <a:ea typeface="Calibri" panose="020F0502020204030204" pitchFamily="34" charset="0"/>
                <a:cs typeface="Times New Roman" panose="02020603050405020304" pitchFamily="18" charset="0"/>
              </a:rPr>
              <a:t>Para ver, jugar y aprender</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Calibri" panose="020F0502020204030204" pitchFamily="34" charset="0"/>
              <a:buChar char="•"/>
            </a:pPr>
            <a:r>
              <a:rPr lang="es-ES_tradnl" sz="1800">
                <a:effectLst/>
                <a:latin typeface="Calibri" panose="020F0502020204030204" pitchFamily="34" charset="0"/>
                <a:ea typeface="Calibri" panose="020F0502020204030204" pitchFamily="34" charset="0"/>
                <a:cs typeface="Times New Roman" panose="02020603050405020304" pitchFamily="18" charset="0"/>
              </a:rPr>
              <a:t>Investigaciones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Calibri" panose="020F0502020204030204" pitchFamily="34" charset="0"/>
              <a:buChar char="•"/>
            </a:pPr>
            <a:r>
              <a:rPr lang="es-ES_tradnl" sz="1800">
                <a:effectLst/>
                <a:latin typeface="Calibri" panose="020F0502020204030204" pitchFamily="34" charset="0"/>
                <a:ea typeface="Calibri" panose="020F0502020204030204" pitchFamily="34" charset="0"/>
                <a:cs typeface="Times New Roman" panose="02020603050405020304" pitchFamily="18" charset="0"/>
              </a:rPr>
              <a:t>Recursos y</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Calibri" panose="020F0502020204030204" pitchFamily="34" charset="0"/>
              <a:buChar char="•"/>
            </a:pPr>
            <a:r>
              <a:rPr lang="es-ES_tradnl" sz="1800">
                <a:effectLst/>
                <a:latin typeface="Calibri" panose="020F0502020204030204" pitchFamily="34" charset="0"/>
                <a:ea typeface="Calibri" panose="020F0502020204030204" pitchFamily="34" charset="0"/>
                <a:cs typeface="Times New Roman" panose="02020603050405020304" pitchFamily="18" charset="0"/>
              </a:rPr>
              <a:t>Para usted</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s-ES_tradnl" sz="1800">
                <a:effectLst/>
                <a:latin typeface="Calibri" panose="020F0502020204030204" pitchFamily="34" charset="0"/>
                <a:ea typeface="Calibri" panose="020F0502020204030204" pitchFamily="34" charset="0"/>
                <a:cs typeface="Times New Roman" panose="02020603050405020304" pitchFamily="18"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s-ES_tradnl" sz="1800">
                <a:effectLst/>
                <a:latin typeface="Calibri" panose="020F0502020204030204" pitchFamily="34" charset="0"/>
                <a:ea typeface="Calibri" panose="020F0502020204030204" pitchFamily="34" charset="0"/>
                <a:cs typeface="Times New Roman" panose="02020603050405020304" pitchFamily="18" charset="0"/>
              </a:rPr>
              <a:t>Cada área de enfoque se divide en dos subcategorías. El contenido de cada subcategoría varía según el tema de salud. Un clic en estos enlaces lo llevará a esa sección de la página del tema de salud. </a:t>
            </a:r>
          </a:p>
          <a:p>
            <a:pPr marL="0" marR="0">
              <a:lnSpc>
                <a:spcPct val="107000"/>
              </a:lnSpc>
              <a:spcBef>
                <a:spcPts val="0"/>
              </a:spcBef>
              <a:spcAft>
                <a:spcPts val="800"/>
              </a:spcAft>
            </a:pPr>
            <a:endParaRPr lang="es-ES_tradnl"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s-ES_tradnl" sz="1800">
                <a:effectLst/>
                <a:latin typeface="Calibri" panose="020F0502020204030204" pitchFamily="34" charset="0"/>
                <a:ea typeface="Calibri" panose="020F0502020204030204" pitchFamily="34" charset="0"/>
                <a:cs typeface="Times New Roman" panose="02020603050405020304" pitchFamily="18" charset="0"/>
              </a:rPr>
              <a:t>La información de cada subcategoría cambiará según el tema, pero observemos más de cerca qué se ofrece en la página del tema de salud de cáncer de seno.</a:t>
            </a:r>
          </a:p>
          <a:p>
            <a:pPr marL="0" marR="0">
              <a:lnSpc>
                <a:spcPct val="107000"/>
              </a:lnSpc>
              <a:spcBef>
                <a:spcPts val="0"/>
              </a:spcBef>
              <a:spcAft>
                <a:spcPts val="800"/>
              </a:spcAft>
            </a:pPr>
            <a:endParaRPr lang="es-ES_tradnl" sz="180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s-ES_tradnl" sz="1800" b="1">
                <a:effectLst/>
                <a:latin typeface="Calibri" panose="020F0502020204030204" pitchFamily="34" charset="0"/>
                <a:ea typeface="Calibri" panose="020F0502020204030204" pitchFamily="34" charset="0"/>
                <a:cs typeface="Times New Roman" panose="02020603050405020304" pitchFamily="18" charset="0"/>
              </a:rPr>
              <a:t>Entérese</a:t>
            </a:r>
            <a:r>
              <a:rPr lang="es-ES_tradnl" sz="1800">
                <a:effectLst/>
                <a:latin typeface="Calibri" panose="020F0502020204030204" pitchFamily="34" charset="0"/>
                <a:ea typeface="Calibri" panose="020F0502020204030204" pitchFamily="34" charset="0"/>
                <a:cs typeface="Times New Roman" panose="02020603050405020304" pitchFamily="18" charset="0"/>
              </a:rPr>
              <a:t> incluye una “Introducción” que ofrece un panorama escrito del tema. “Comience aquí” incluye los mejores enlaces al contenido externo, seleccionado con las pautas de calidad y verificado regularmente para comprobar su vigencia, relevancia y autoridad por los bibliotecarios de MedlinePlus. Los campos secundarios de “Diagnóstico y exámenes”, “Prevención y factores de riesgo” y “Tratamientos y terapias” incluyen enlaces a fuentes autorizadas.</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s-ES_tradnl" sz="180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s-ES_tradnl" sz="1800" b="1">
                <a:effectLst/>
                <a:latin typeface="Calibri" panose="020F0502020204030204" pitchFamily="34" charset="0"/>
                <a:ea typeface="Calibri" panose="020F0502020204030204" pitchFamily="34" charset="0"/>
                <a:cs typeface="Times New Roman" panose="02020603050405020304" pitchFamily="18" charset="0"/>
              </a:rPr>
              <a:t>Para saber más</a:t>
            </a:r>
            <a:r>
              <a:rPr lang="es-ES_tradnl" sz="1800">
                <a:effectLst/>
                <a:latin typeface="Calibri" panose="020F0502020204030204" pitchFamily="34" charset="0"/>
                <a:ea typeface="Calibri" panose="020F0502020204030204" pitchFamily="34" charset="0"/>
                <a:cs typeface="Times New Roman" panose="02020603050405020304" pitchFamily="18" charset="0"/>
              </a:rPr>
              <a:t> proporciona información sobre “Viviendo con...” una enfermedad o afección, “Asuntos relacionados”, “Asuntos específicos” y aspectos de “Genética” relacionados con la enfermedad o afección.</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s-ES_tradnl" sz="180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s-ES_tradnl" sz="1800" b="1">
                <a:effectLst/>
                <a:latin typeface="Calibri" panose="020F0502020204030204" pitchFamily="34" charset="0"/>
                <a:ea typeface="Calibri" panose="020F0502020204030204" pitchFamily="34" charset="0"/>
                <a:cs typeface="Times New Roman" panose="02020603050405020304" pitchFamily="18" charset="0"/>
              </a:rPr>
              <a:t>Para ver, jugar y aprender </a:t>
            </a:r>
            <a:r>
              <a:rPr lang="es-ES_tradnl" sz="1800">
                <a:effectLst/>
                <a:latin typeface="Calibri" panose="020F0502020204030204" pitchFamily="34" charset="0"/>
                <a:ea typeface="Calibri" panose="020F0502020204030204" pitchFamily="34" charset="0"/>
                <a:cs typeface="Times New Roman" panose="02020603050405020304" pitchFamily="18" charset="0"/>
              </a:rPr>
              <a:t>brinda una lista de videos y tutoriales, multimedia de evaluación de la salud como calculadoras y juegos interactivos, además de enlaces a imágenes.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s-ES_tradnl" sz="1800" b="1">
                <a:effectLst/>
                <a:latin typeface="Calibri" panose="020F0502020204030204" pitchFamily="34" charset="0"/>
                <a:ea typeface="Calibri" panose="020F0502020204030204" pitchFamily="34" charset="0"/>
                <a:cs typeface="Times New Roman" panose="02020603050405020304" pitchFamily="18" charset="0"/>
              </a:rPr>
              <a:t>Investigaciones </a:t>
            </a:r>
            <a:r>
              <a:rPr lang="es-ES_tradnl" sz="1800">
                <a:effectLst/>
                <a:latin typeface="Calibri" panose="020F0502020204030204" pitchFamily="34" charset="0"/>
                <a:ea typeface="Calibri" panose="020F0502020204030204" pitchFamily="34" charset="0"/>
                <a:cs typeface="Times New Roman" panose="02020603050405020304" pitchFamily="18" charset="0"/>
              </a:rPr>
              <a:t>brinda estadísticas y la información más reciente de las bases de datos de los Institutos Nacionales de Salud, como ClinicalTrials.gov y PubMed.gov.</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endParaRPr lang="es-ES_tradnl" sz="1800" b="1">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s-ES_tradnl" sz="1800" b="1">
                <a:effectLst/>
                <a:latin typeface="Calibri" panose="020F0502020204030204" pitchFamily="34" charset="0"/>
                <a:ea typeface="Calibri" panose="020F0502020204030204" pitchFamily="34" charset="0"/>
                <a:cs typeface="Times New Roman" panose="02020603050405020304" pitchFamily="18" charset="0"/>
              </a:rPr>
              <a:t>Recursos </a:t>
            </a:r>
            <a:r>
              <a:rPr lang="es-ES_tradnl" sz="1800">
                <a:effectLst/>
                <a:latin typeface="Calibri" panose="020F0502020204030204" pitchFamily="34" charset="0"/>
                <a:ea typeface="Calibri" panose="020F0502020204030204" pitchFamily="34" charset="0"/>
                <a:cs typeface="Times New Roman" panose="02020603050405020304" pitchFamily="18" charset="0"/>
              </a:rPr>
              <a:t>incluye “Información de referencia” como diccionarios, enciclopedias o glosarios específicos. “Especialistas” ofrece enlaces a organizaciones y a profesionales de salud especializados.</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s-ES_tradnl" sz="180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s-ES_tradnl" sz="1800">
                <a:effectLst/>
                <a:latin typeface="Calibri" panose="020F0502020204030204" pitchFamily="34" charset="0"/>
                <a:ea typeface="Calibri" panose="020F0502020204030204" pitchFamily="34" charset="0"/>
                <a:cs typeface="Times New Roman" panose="02020603050405020304" pitchFamily="18" charset="0"/>
              </a:rPr>
              <a:t>Por último,</a:t>
            </a:r>
            <a:r>
              <a:rPr lang="es-ES_tradnl" sz="1800" b="1">
                <a:effectLst/>
                <a:latin typeface="Calibri" panose="020F0502020204030204" pitchFamily="34" charset="0"/>
                <a:ea typeface="Calibri" panose="020F0502020204030204" pitchFamily="34" charset="0"/>
                <a:cs typeface="Times New Roman" panose="02020603050405020304" pitchFamily="18" charset="0"/>
              </a:rPr>
              <a:t> Para usted </a:t>
            </a:r>
            <a:r>
              <a:rPr lang="es-ES_tradnl" sz="1800">
                <a:effectLst/>
                <a:latin typeface="Calibri" panose="020F0502020204030204" pitchFamily="34" charset="0"/>
                <a:ea typeface="Calibri" panose="020F0502020204030204" pitchFamily="34" charset="0"/>
                <a:cs typeface="Times New Roman" panose="02020603050405020304" pitchFamily="18" charset="0"/>
              </a:rPr>
              <a:t>proporciona contenido para poblaciones específicas y folletos para los pacientes.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endParaRPr lang="en-US"/>
          </a:p>
          <a:p>
            <a:endParaRPr lang="en-US"/>
          </a:p>
        </p:txBody>
      </p:sp>
      <p:sp>
        <p:nvSpPr>
          <p:cNvPr id="4" name="Slide Number Placeholder 3"/>
          <p:cNvSpPr>
            <a:spLocks noGrp="1"/>
          </p:cNvSpPr>
          <p:nvPr>
            <p:ph type="sldNum" sz="quarter" idx="5"/>
          </p:nvPr>
        </p:nvSpPr>
        <p:spPr/>
        <p:txBody>
          <a:bodyPr/>
          <a:lstStyle/>
          <a:p>
            <a:fld id="{92C48016-672E-4C55-AB48-6D90F96F4D1B}" type="slidenum">
              <a:rPr lang="en-US" smtClean="0"/>
              <a:t>17</a:t>
            </a:fld>
            <a:endParaRPr lang="en-US"/>
          </a:p>
        </p:txBody>
      </p:sp>
    </p:spTree>
    <p:extLst>
      <p:ext uri="{BB962C8B-B14F-4D97-AF65-F5344CB8AC3E}">
        <p14:creationId xmlns:p14="http://schemas.microsoft.com/office/powerpoint/2010/main" val="487372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s-ES_tradnl" sz="1800">
                <a:effectLst/>
                <a:latin typeface="Calibri" panose="020F0502020204030204" pitchFamily="34" charset="0"/>
                <a:ea typeface="Calibri" panose="020F0502020204030204" pitchFamily="34" charset="0"/>
                <a:cs typeface="Times New Roman" panose="02020603050405020304" pitchFamily="18" charset="0"/>
              </a:rPr>
              <a:t>[haga clic]</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s-ES_tradnl" sz="1800">
                <a:effectLst/>
                <a:latin typeface="Calibri" panose="020F0502020204030204" pitchFamily="34" charset="0"/>
                <a:ea typeface="Calibri" panose="020F0502020204030204" pitchFamily="34" charset="0"/>
                <a:cs typeface="Times New Roman" panose="02020603050405020304" pitchFamily="18" charset="0"/>
              </a:rPr>
              <a:t>Cada enlace en un tema de salud de MedlinePlus señala la fuente de la información en el enlace, de manera que usted sabrá a dónde va antes de hacer clic en él.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s-ES_tradnl" sz="1800">
                <a:effectLst/>
                <a:latin typeface="Calibri" panose="020F0502020204030204" pitchFamily="34" charset="0"/>
                <a:ea typeface="Calibri" panose="020F0502020204030204" pitchFamily="34" charset="0"/>
                <a:cs typeface="Times New Roman" panose="02020603050405020304" pitchFamily="18"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s-ES_tradnl" sz="1800">
                <a:effectLst/>
                <a:latin typeface="Calibri" panose="020F0502020204030204" pitchFamily="34" charset="0"/>
                <a:ea typeface="Calibri" panose="020F0502020204030204" pitchFamily="34" charset="0"/>
                <a:cs typeface="Times New Roman" panose="02020603050405020304" pitchFamily="18" charset="0"/>
              </a:rPr>
              <a:t>MedlinePlus también brinda algunos enlaces especialmente marcados al lado de sus títulos, que incluyen: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s-ES_tradnl" sz="1800">
                <a:effectLst/>
                <a:latin typeface="Calibri" panose="020F0502020204030204" pitchFamily="34" charset="0"/>
                <a:ea typeface="Calibri" panose="020F0502020204030204" pitchFamily="34" charset="0"/>
                <a:cs typeface="Times New Roman" panose="02020603050405020304" pitchFamily="18"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Calibri" panose="020F0502020204030204" pitchFamily="34" charset="0"/>
              <a:buChar char="•"/>
            </a:pPr>
            <a:r>
              <a:rPr lang="es-ES_tradnl" sz="1800">
                <a:effectLst/>
                <a:latin typeface="Calibri" panose="020F0502020204030204" pitchFamily="34" charset="0"/>
                <a:ea typeface="Calibri" panose="020F0502020204030204" pitchFamily="34" charset="0"/>
                <a:cs typeface="Times New Roman" panose="02020603050405020304" pitchFamily="18" charset="0"/>
              </a:rPr>
              <a:t>Contenido específico de los NIH [haga clic]</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800"/>
              </a:spcAft>
              <a:buClrTx/>
              <a:buSzTx/>
              <a:buFont typeface="Calibri" panose="020F0502020204030204" pitchFamily="34" charset="0"/>
              <a:buChar char="•"/>
              <a:tabLst/>
              <a:defRPr/>
            </a:pPr>
            <a:r>
              <a:rPr lang="es-ES_tradnl" sz="1800">
                <a:effectLst/>
                <a:latin typeface="Calibri" panose="020F0502020204030204" pitchFamily="34" charset="0"/>
                <a:ea typeface="Calibri" panose="020F0502020204030204" pitchFamily="34" charset="0"/>
                <a:cs typeface="Times New Roman" panose="02020603050405020304" pitchFamily="18" charset="0"/>
              </a:rPr>
              <a:t>Fácil de leer [haga clic]</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800"/>
              </a:spcAft>
              <a:buClrTx/>
              <a:buSzTx/>
              <a:buFont typeface="Calibri" panose="020F0502020204030204" pitchFamily="34" charset="0"/>
              <a:buChar char="•"/>
              <a:tabLst/>
              <a:defRPr/>
            </a:pPr>
            <a:r>
              <a:rPr lang="es-ES_tradnl" sz="1800">
                <a:effectLst/>
                <a:latin typeface="Calibri" panose="020F0502020204030204" pitchFamily="34" charset="0"/>
                <a:ea typeface="Calibri" panose="020F0502020204030204" pitchFamily="34" charset="0"/>
                <a:cs typeface="Times New Roman" panose="02020603050405020304" pitchFamily="18" charset="0"/>
              </a:rPr>
              <a:t>También en inglés [haga clic]</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800"/>
              </a:spcAft>
              <a:buClrTx/>
              <a:buSzTx/>
              <a:buFont typeface="Calibri" panose="020F0502020204030204" pitchFamily="34" charset="0"/>
              <a:buChar char="•"/>
              <a:tabLst/>
              <a:defRPr/>
            </a:pPr>
            <a:r>
              <a:rPr lang="es-ES_tradnl" sz="1800">
                <a:effectLst/>
                <a:latin typeface="Calibri" panose="020F0502020204030204" pitchFamily="34" charset="0"/>
                <a:ea typeface="Calibri" panose="020F0502020204030204" pitchFamily="34" charset="0"/>
                <a:cs typeface="Times New Roman" panose="02020603050405020304" pitchFamily="18" charset="0"/>
              </a:rPr>
              <a:t>Video [haga clic]</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Calibri" panose="020F0502020204030204" pitchFamily="34" charset="0"/>
              <a:buChar char="•"/>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fld id="{92C48016-672E-4C55-AB48-6D90F96F4D1B}" type="slidenum">
              <a:rPr lang="en-US" smtClean="0"/>
              <a:t>18</a:t>
            </a:fld>
            <a:endParaRPr lang="en-US"/>
          </a:p>
        </p:txBody>
      </p:sp>
    </p:spTree>
    <p:extLst>
      <p:ext uri="{BB962C8B-B14F-4D97-AF65-F5344CB8AC3E}">
        <p14:creationId xmlns:p14="http://schemas.microsoft.com/office/powerpoint/2010/main" val="26808732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s-ES_tradnl" sz="1800" dirty="0">
                <a:effectLst/>
                <a:latin typeface="Calibri" panose="020F0502020204030204" pitchFamily="34" charset="0"/>
                <a:ea typeface="Calibri" panose="020F0502020204030204" pitchFamily="34" charset="0"/>
                <a:cs typeface="Times New Roman" panose="02020603050405020304" pitchFamily="18" charset="0"/>
              </a:rPr>
              <a:t>Aunque hemos revisado la mayor parte del contenido que usted verá en una página de temas de salud, hay un par de secciones adicionales que se deben mencionar.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s-ES_tradnl"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s-ES_tradnl" sz="1800" dirty="0">
                <a:effectLst/>
                <a:latin typeface="Calibri" panose="020F0502020204030204" pitchFamily="34" charset="0"/>
                <a:ea typeface="Calibri" panose="020F0502020204030204" pitchFamily="34" charset="0"/>
                <a:cs typeface="Times New Roman" panose="02020603050405020304" pitchFamily="18" charset="0"/>
              </a:rPr>
              <a:t>Se puede ver la página de temas de salud en inglés al hacer clic en el enlace en </a:t>
            </a:r>
            <a:r>
              <a:rPr lang="es-ES_tradnl" sz="1800" b="1" dirty="0">
                <a:effectLst/>
                <a:latin typeface="Calibri" panose="020F0502020204030204" pitchFamily="34" charset="0"/>
                <a:ea typeface="Calibri" panose="020F0502020204030204" pitchFamily="34" charset="0"/>
                <a:cs typeface="Times New Roman" panose="02020603050405020304" pitchFamily="18" charset="0"/>
              </a:rPr>
              <a:t>inglés</a:t>
            </a:r>
            <a:r>
              <a:rPr lang="es-ES_tradnl" sz="1800" dirty="0">
                <a:effectLst/>
                <a:latin typeface="Calibri" panose="020F0502020204030204" pitchFamily="34"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92C48016-672E-4C55-AB48-6D90F96F4D1B}" type="slidenum">
              <a:rPr lang="en-US" smtClean="0"/>
              <a:t>19</a:t>
            </a:fld>
            <a:endParaRPr lang="en-US"/>
          </a:p>
        </p:txBody>
      </p:sp>
    </p:spTree>
    <p:extLst>
      <p:ext uri="{BB962C8B-B14F-4D97-AF65-F5344CB8AC3E}">
        <p14:creationId xmlns:p14="http://schemas.microsoft.com/office/powerpoint/2010/main" val="3794518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2C48016-672E-4C55-AB48-6D90F96F4D1B}" type="slidenum">
              <a:rPr lang="en-US" smtClean="0"/>
              <a:t>2</a:t>
            </a:fld>
            <a:endParaRPr lang="en-US"/>
          </a:p>
        </p:txBody>
      </p:sp>
    </p:spTree>
    <p:extLst>
      <p:ext uri="{BB962C8B-B14F-4D97-AF65-F5344CB8AC3E}">
        <p14:creationId xmlns:p14="http://schemas.microsoft.com/office/powerpoint/2010/main" val="1162240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1800">
                <a:effectLst/>
                <a:latin typeface="Calibri" panose="020F0502020204030204" pitchFamily="34" charset="0"/>
                <a:ea typeface="Calibri" panose="020F0502020204030204" pitchFamily="34" charset="0"/>
                <a:cs typeface="Times New Roman" panose="02020603050405020304" pitchFamily="18" charset="0"/>
              </a:rPr>
              <a:t>En la sección de </a:t>
            </a:r>
            <a:r>
              <a:rPr lang="es-ES_tradnl" sz="1800" b="1">
                <a:effectLst/>
                <a:latin typeface="Calibri" panose="020F0502020204030204" pitchFamily="34" charset="0"/>
                <a:ea typeface="Calibri" panose="020F0502020204030204" pitchFamily="34" charset="0"/>
                <a:cs typeface="Times New Roman" panose="02020603050405020304" pitchFamily="18" charset="0"/>
              </a:rPr>
              <a:t>Temas de salud relacionados</a:t>
            </a:r>
            <a:r>
              <a:rPr lang="es-ES_tradnl" sz="1800">
                <a:effectLst/>
                <a:latin typeface="Calibri" panose="020F0502020204030204" pitchFamily="34" charset="0"/>
                <a:ea typeface="Calibri" panose="020F0502020204030204" pitchFamily="34" charset="0"/>
                <a:cs typeface="Times New Roman" panose="02020603050405020304" pitchFamily="18" charset="0"/>
              </a:rPr>
              <a:t>, puede acceder a enlaces sobre temas de salud adicionales que son pertinentes para la página que aparece en la pantalla.</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fld id="{92C48016-672E-4C55-AB48-6D90F96F4D1B}" type="slidenum">
              <a:rPr lang="en-US" smtClean="0"/>
              <a:t>20</a:t>
            </a:fld>
            <a:endParaRPr lang="en-US"/>
          </a:p>
        </p:txBody>
      </p:sp>
    </p:spTree>
    <p:extLst>
      <p:ext uri="{BB962C8B-B14F-4D97-AF65-F5344CB8AC3E}">
        <p14:creationId xmlns:p14="http://schemas.microsoft.com/office/powerpoint/2010/main" val="26949396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s-ES_tradnl" sz="1800">
                <a:effectLst/>
                <a:latin typeface="Calibri" panose="020F0502020204030204" pitchFamily="34" charset="0"/>
                <a:ea typeface="Calibri" panose="020F0502020204030204" pitchFamily="34" charset="0"/>
                <a:cs typeface="Times New Roman" panose="02020603050405020304" pitchFamily="18" charset="0"/>
              </a:rPr>
              <a:t>A continuación, revisaremos la sección de Medicinas y suplementos de MedlinePlus.</a:t>
            </a:r>
          </a:p>
          <a:p>
            <a:pPr marL="0" marR="0">
              <a:lnSpc>
                <a:spcPct val="107000"/>
              </a:lnSpc>
              <a:spcBef>
                <a:spcPts val="0"/>
              </a:spcBef>
              <a:spcAft>
                <a:spcPts val="800"/>
              </a:spcAft>
            </a:pPr>
            <a:endParaRPr lang="es-ES_tradnl"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s-ES_tradnl" sz="1800">
                <a:effectLst/>
                <a:latin typeface="Calibri" panose="020F0502020204030204" pitchFamily="34" charset="0"/>
                <a:ea typeface="Calibri" panose="020F0502020204030204" pitchFamily="34" charset="0"/>
                <a:cs typeface="Times New Roman" panose="02020603050405020304" pitchFamily="18" charset="0"/>
              </a:rPr>
              <a:t>Según los estudios relacionados con el comportamiento de los consumidores sobre  la búsqueda de información, los consumidores necesitan información sobre la inocuidad, la eficacia y los posibles efectos secundarios e interacciones de los medicamentos recetados y de venta libre.</a:t>
            </a:r>
            <a:r>
              <a:rPr lang="en-US">
                <a:effectLst/>
              </a:rPr>
              <a:t> </a:t>
            </a:r>
            <a:r>
              <a:rPr lang="es-ES_tradnl" sz="1800">
                <a:effectLst/>
                <a:latin typeface="Calibri" panose="020F0502020204030204" pitchFamily="34" charset="0"/>
                <a:ea typeface="Calibri" panose="020F0502020204030204" pitchFamily="34" charset="0"/>
                <a:cs typeface="Times New Roman" panose="02020603050405020304" pitchFamily="18" charset="0"/>
              </a:rPr>
              <a:t>Específicamente, tienen preguntas sobre antibióticos y vacunas.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1800">
                <a:effectLst/>
                <a:latin typeface="Calibri" panose="020F0502020204030204" pitchFamily="34" charset="0"/>
                <a:ea typeface="Calibri" panose="020F0502020204030204" pitchFamily="34" charset="0"/>
                <a:cs typeface="Times New Roman" panose="02020603050405020304" pitchFamily="18" charset="0"/>
              </a:rPr>
              <a:t>Los consumidores también buscan información sobre hierbas y suplementos. En la Encuesta Nacional de Examen de Salud y Nutrición realizada en 2012, se descubrió que 52% de los estadounidenses tomaban al menos un suplemento dietético y que lo más común era un complejo multivitamínico. Los consumidores desean conocer la eficacia, los efectos secundarios y la administración de los suplementos que toman.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_tradnl" sz="180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1800">
                <a:effectLst/>
                <a:latin typeface="Calibri" panose="020F0502020204030204" pitchFamily="34" charset="0"/>
                <a:ea typeface="Calibri" panose="020F0502020204030204" pitchFamily="34" charset="0"/>
                <a:cs typeface="Times New Roman" panose="02020603050405020304" pitchFamily="18" charset="0"/>
              </a:rPr>
              <a:t>La sección de Medicinas y suplementos de MedlinePlus brinda esta información sobre más de 1.000 medicamentos recetados y de venta libre, hierbas y suplementos, </a:t>
            </a:r>
            <a:r>
              <a:rPr lang="es-ES_tradnl" sz="1800" b="0">
                <a:effectLst/>
                <a:latin typeface="Calibri" panose="020F0502020204030204" pitchFamily="34" charset="0"/>
                <a:ea typeface="Calibri" panose="020F0502020204030204" pitchFamily="34" charset="0"/>
                <a:cs typeface="Times New Roman" panose="02020603050405020304" pitchFamily="18" charset="0"/>
              </a:rPr>
              <a:t>todo de contenido licenciado.</a:t>
            </a:r>
            <a:endParaRPr lang="en-US" sz="1800" b="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s-ES_tradnl" sz="180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1800">
                <a:effectLst/>
                <a:latin typeface="Calibri" panose="020F0502020204030204" pitchFamily="34" charset="0"/>
                <a:ea typeface="Calibri" panose="020F0502020204030204" pitchFamily="34" charset="0"/>
                <a:cs typeface="Times New Roman" panose="02020603050405020304" pitchFamily="18" charset="0"/>
              </a:rPr>
              <a:t>Tal como ocurre con los temas de salud, [haga clic]</a:t>
            </a:r>
            <a:r>
              <a:rPr lang="en-US" sz="1800">
                <a:effectLst/>
                <a:latin typeface="Calibri" panose="020F0502020204030204" pitchFamily="34" charset="0"/>
                <a:ea typeface="Calibri" panose="020F0502020204030204" pitchFamily="34" charset="0"/>
                <a:cs typeface="Times New Roman" panose="02020603050405020304" pitchFamily="18" charset="0"/>
              </a:rPr>
              <a:t> </a:t>
            </a:r>
            <a:r>
              <a:rPr lang="es-ES_tradnl" sz="1800">
                <a:effectLst/>
                <a:latin typeface="Calibri" panose="020F0502020204030204" pitchFamily="34" charset="0"/>
                <a:ea typeface="Calibri" panose="020F0502020204030204" pitchFamily="34" charset="0"/>
                <a:cs typeface="Times New Roman" panose="02020603050405020304" pitchFamily="18" charset="0"/>
              </a:rPr>
              <a:t>se puede encontrar información sobre medicinas y suplementos en la herramienta de búsqueda o al navegar por orden alfabético.</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92C48016-672E-4C55-AB48-6D90F96F4D1B}" type="slidenum">
              <a:rPr lang="en-US" smtClean="0"/>
              <a:t>21</a:t>
            </a:fld>
            <a:endParaRPr lang="en-US"/>
          </a:p>
        </p:txBody>
      </p:sp>
    </p:spTree>
    <p:extLst>
      <p:ext uri="{BB962C8B-B14F-4D97-AF65-F5344CB8AC3E}">
        <p14:creationId xmlns:p14="http://schemas.microsoft.com/office/powerpoint/2010/main" val="32339951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s-ES_tradnl" sz="1800">
                <a:effectLst/>
                <a:latin typeface="Calibri" panose="020F0502020204030204" pitchFamily="34" charset="0"/>
                <a:ea typeface="Calibri" panose="020F0502020204030204" pitchFamily="34" charset="0"/>
                <a:cs typeface="Times New Roman" panose="02020603050405020304" pitchFamily="18" charset="0"/>
              </a:rPr>
              <a:t>Practiquemos el uso de la herramienta de búsqueda otra vez para encontrar </a:t>
            </a:r>
            <a:r>
              <a:rPr lang="es-ES_tradnl" sz="1800" err="1">
                <a:effectLst/>
                <a:latin typeface="Calibri" panose="020F0502020204030204" pitchFamily="34" charset="0"/>
                <a:ea typeface="Calibri" panose="020F0502020204030204" pitchFamily="34" charset="0"/>
                <a:cs typeface="Times New Roman" panose="02020603050405020304" pitchFamily="18" charset="0"/>
              </a:rPr>
              <a:t>Ritalin</a:t>
            </a:r>
            <a:r>
              <a:rPr lang="es-ES_tradnl" sz="1800">
                <a:effectLst/>
                <a:latin typeface="Calibri" panose="020F0502020204030204" pitchFamily="34" charset="0"/>
                <a:ea typeface="Calibri" panose="020F0502020204030204" pitchFamily="34" charset="0"/>
                <a:cs typeface="Times New Roman" panose="02020603050405020304" pitchFamily="18" charset="0"/>
              </a:rPr>
              <a:t>, un medicamento para combatir el trastorno por déficit de atención e hiperactividad.</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s-ES_tradnl" sz="1800">
                <a:effectLst/>
                <a:latin typeface="Calibri" panose="020F0502020204030204" pitchFamily="34" charset="0"/>
                <a:ea typeface="Calibri" panose="020F0502020204030204" pitchFamily="34" charset="0"/>
                <a:cs typeface="Times New Roman" panose="02020603050405020304" pitchFamily="18"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s-ES_tradnl" sz="1800">
                <a:effectLst/>
                <a:latin typeface="Calibri" panose="020F0502020204030204" pitchFamily="34" charset="0"/>
                <a:ea typeface="Calibri" panose="020F0502020204030204" pitchFamily="34" charset="0"/>
                <a:cs typeface="Times New Roman" panose="02020603050405020304" pitchFamily="18" charset="0"/>
              </a:rPr>
              <a:t>Primero, vaya a la herramienta de búsqueda en la página.</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s-ES_tradnl" sz="1800">
                <a:effectLst/>
                <a:latin typeface="Calibri" panose="020F0502020204030204" pitchFamily="34" charset="0"/>
                <a:ea typeface="Calibri" panose="020F0502020204030204" pitchFamily="34" charset="0"/>
                <a:cs typeface="Times New Roman" panose="02020603050405020304" pitchFamily="18"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s-ES_tradnl" sz="1800">
                <a:effectLst/>
                <a:latin typeface="Calibri" panose="020F0502020204030204" pitchFamily="34" charset="0"/>
                <a:ea typeface="Calibri" panose="020F0502020204030204" pitchFamily="34" charset="0"/>
                <a:cs typeface="Times New Roman" panose="02020603050405020304" pitchFamily="18" charset="0"/>
              </a:rPr>
              <a:t>Escribiremos “</a:t>
            </a:r>
            <a:r>
              <a:rPr lang="es-ES_tradnl" sz="1800" err="1">
                <a:effectLst/>
                <a:latin typeface="Calibri" panose="020F0502020204030204" pitchFamily="34" charset="0"/>
                <a:ea typeface="Calibri" panose="020F0502020204030204" pitchFamily="34" charset="0"/>
                <a:cs typeface="Times New Roman" panose="02020603050405020304" pitchFamily="18" charset="0"/>
              </a:rPr>
              <a:t>Ritalin</a:t>
            </a:r>
            <a:r>
              <a:rPr lang="es-ES_tradnl" sz="1800">
                <a:effectLst/>
                <a:latin typeface="Calibri" panose="020F0502020204030204" pitchFamily="34" charset="0"/>
                <a:ea typeface="Calibri" panose="020F0502020204030204" pitchFamily="34" charset="0"/>
                <a:cs typeface="Times New Roman" panose="02020603050405020304" pitchFamily="18" charset="0"/>
              </a:rPr>
              <a:t>” en la herramienta de búsqueda y haremos clic en “BUSCAR”.</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fld id="{92C48016-672E-4C55-AB48-6D90F96F4D1B}" type="slidenum">
              <a:rPr lang="en-US" smtClean="0"/>
              <a:t>22</a:t>
            </a:fld>
            <a:endParaRPr lang="en-US"/>
          </a:p>
        </p:txBody>
      </p:sp>
    </p:spTree>
    <p:extLst>
      <p:ext uri="{BB962C8B-B14F-4D97-AF65-F5344CB8AC3E}">
        <p14:creationId xmlns:p14="http://schemas.microsoft.com/office/powerpoint/2010/main" val="22990429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1800">
                <a:effectLst/>
                <a:latin typeface="Calibri" panose="020F0502020204030204" pitchFamily="34" charset="0"/>
                <a:ea typeface="Calibri" panose="020F0502020204030204" pitchFamily="34" charset="0"/>
                <a:cs typeface="Times New Roman" panose="02020603050405020304" pitchFamily="18" charset="0"/>
              </a:rPr>
              <a:t>Al observar los resultados iniciales de la búsqueda, vemos una mezcla de registros de Medicinas y suplementos, enlaces externos y otras fuentes. Para responder a preguntas básicas de los consumidores, [haga clic] use los registros de “Medicinas y suplementos”. [haga clic] Los “enlaces externos de salud” y otras fuentes ofrecen información adicional sobre las afecciones específicas que trata un medicamento y cómo se diferencia de otros medicamentos.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_tradnl"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s-ES_tradnl" sz="1800">
                <a:effectLst/>
                <a:latin typeface="Calibri" panose="020F0502020204030204" pitchFamily="34" charset="0"/>
                <a:ea typeface="Calibri" panose="020F0502020204030204" pitchFamily="34" charset="0"/>
                <a:cs typeface="Times New Roman" panose="02020603050405020304" pitchFamily="18" charset="0"/>
              </a:rPr>
              <a:t>Al usar la sección de “Defina por tipo”, filtremos nuestros resultados para obtener solamente registros de medicinas y suplementos.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s-ES_tradnl" sz="1800">
                <a:effectLst/>
                <a:latin typeface="Calibri" panose="020F0502020204030204" pitchFamily="34" charset="0"/>
                <a:ea typeface="Calibri" panose="020F0502020204030204" pitchFamily="34" charset="0"/>
                <a:cs typeface="Times New Roman" panose="02020603050405020304" pitchFamily="18"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s-ES_tradnl" sz="1800">
                <a:effectLst/>
                <a:latin typeface="Calibri" panose="020F0502020204030204" pitchFamily="34" charset="0"/>
                <a:ea typeface="Calibri" panose="020F0502020204030204" pitchFamily="34" charset="0"/>
                <a:cs typeface="Times New Roman" panose="02020603050405020304" pitchFamily="18" charset="0"/>
              </a:rPr>
              <a:t>[haga clic] Haremos clic en “Medicinas y suplementos” bajo la casilla “Defina por tipo”.</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fld id="{92C48016-672E-4C55-AB48-6D90F96F4D1B}" type="slidenum">
              <a:rPr lang="en-US" smtClean="0"/>
              <a:t>23</a:t>
            </a:fld>
            <a:endParaRPr lang="en-US"/>
          </a:p>
        </p:txBody>
      </p:sp>
    </p:spTree>
    <p:extLst>
      <p:ext uri="{BB962C8B-B14F-4D97-AF65-F5344CB8AC3E}">
        <p14:creationId xmlns:p14="http://schemas.microsoft.com/office/powerpoint/2010/main" val="8809592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s-ES_tradnl" sz="1800">
                <a:effectLst/>
                <a:latin typeface="Calibri" panose="020F0502020204030204" pitchFamily="34" charset="0"/>
                <a:ea typeface="Calibri" panose="020F0502020204030204" pitchFamily="34" charset="0"/>
                <a:cs typeface="Times New Roman" panose="02020603050405020304" pitchFamily="18" charset="0"/>
              </a:rPr>
              <a:t>Los resultados de la búsqueda se han reducido para mostrar solamente los que aparecen bajo Medicinas y suplementos. La información que aparece en las páginas de medicamentos se publica con licencia concedida por </a:t>
            </a:r>
            <a:r>
              <a:rPr lang="es-ES" sz="2800" b="0" i="0">
                <a:solidFill>
                  <a:srgbClr val="444444"/>
                </a:solidFill>
                <a:effectLst/>
                <a:latin typeface="Lucida Grande"/>
              </a:rPr>
              <a:t>La Sociedad Americana de Farmacéuticos Institucionales (AHFS) </a:t>
            </a:r>
            <a:r>
              <a:rPr lang="es-ES_tradnl" sz="1800">
                <a:effectLst/>
                <a:latin typeface="Calibri" panose="020F0502020204030204" pitchFamily="34" charset="0"/>
                <a:ea typeface="Calibri" panose="020F0502020204030204" pitchFamily="34" charset="0"/>
                <a:cs typeface="Times New Roman" panose="02020603050405020304" pitchFamily="18" charset="0"/>
              </a:rPr>
              <a:t>; y un panel de revisores y editores la actualiza mensualmente.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s-ES_tradnl" sz="1800">
                <a:effectLst/>
                <a:latin typeface="Calibri" panose="020F0502020204030204" pitchFamily="34" charset="0"/>
                <a:ea typeface="Calibri" panose="020F0502020204030204" pitchFamily="34" charset="0"/>
                <a:cs typeface="Times New Roman" panose="02020603050405020304" pitchFamily="18"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s-ES_tradnl" sz="1800">
                <a:effectLst/>
                <a:latin typeface="Calibri" panose="020F0502020204030204" pitchFamily="34" charset="0"/>
                <a:ea typeface="Calibri" panose="020F0502020204030204" pitchFamily="34" charset="0"/>
                <a:cs typeface="Times New Roman" panose="02020603050405020304" pitchFamily="18" charset="0"/>
              </a:rPr>
              <a:t>Note que el resultado principal corresponde a Metilfenidato. En la base de datos de medicamentos se usan marcas comerciales y nombres genéricos. Metilfenidato es otro nombre de </a:t>
            </a:r>
            <a:r>
              <a:rPr lang="es-ES_tradnl" sz="1800" err="1">
                <a:effectLst/>
                <a:latin typeface="Calibri" panose="020F0502020204030204" pitchFamily="34" charset="0"/>
                <a:ea typeface="Calibri" panose="020F0502020204030204" pitchFamily="34" charset="0"/>
                <a:cs typeface="Times New Roman" panose="02020603050405020304" pitchFamily="18" charset="0"/>
              </a:rPr>
              <a:t>Ritalin</a:t>
            </a:r>
            <a:r>
              <a:rPr lang="es-ES_tradnl" sz="1800">
                <a:effectLst/>
                <a:latin typeface="Calibri" panose="020F0502020204030204" pitchFamily="34" charset="0"/>
                <a:ea typeface="Calibri" panose="020F0502020204030204" pitchFamily="34" charset="0"/>
                <a:cs typeface="Times New Roman" panose="02020603050405020304" pitchFamily="18" charset="0"/>
              </a:rPr>
              <a:t>, que se puede confirmar en la sección de “marcas comerciales” de la página de medicinas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s-ES_tradnl" sz="1800">
                <a:effectLst/>
                <a:latin typeface="Calibri" panose="020F0502020204030204" pitchFamily="34" charset="0"/>
                <a:ea typeface="Calibri" panose="020F0502020204030204" pitchFamily="34" charset="0"/>
                <a:cs typeface="Times New Roman" panose="02020603050405020304" pitchFamily="18"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s-ES_tradnl" sz="1800">
                <a:effectLst/>
                <a:latin typeface="Calibri" panose="020F0502020204030204" pitchFamily="34" charset="0"/>
                <a:ea typeface="Calibri" panose="020F0502020204030204" pitchFamily="34" charset="0"/>
                <a:cs typeface="Times New Roman" panose="02020603050405020304" pitchFamily="18" charset="0"/>
              </a:rPr>
              <a:t>[haga clic] Haremos clic en Metilfenidato.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fld id="{92C48016-672E-4C55-AB48-6D90F96F4D1B}" type="slidenum">
              <a:rPr lang="en-US" smtClean="0"/>
              <a:t>24</a:t>
            </a:fld>
            <a:endParaRPr lang="en-US"/>
          </a:p>
        </p:txBody>
      </p:sp>
    </p:spTree>
    <p:extLst>
      <p:ext uri="{BB962C8B-B14F-4D97-AF65-F5344CB8AC3E}">
        <p14:creationId xmlns:p14="http://schemas.microsoft.com/office/powerpoint/2010/main" val="21889502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_tradnl" sz="1800">
                <a:effectLst/>
                <a:latin typeface="Calibri" panose="020F0502020204030204" pitchFamily="34" charset="0"/>
                <a:ea typeface="Calibri" panose="020F0502020204030204" pitchFamily="34" charset="0"/>
                <a:cs typeface="Times New Roman" panose="02020603050405020304" pitchFamily="18" charset="0"/>
              </a:rPr>
              <a:t>La información de medicinas consiste en una serie de preguntas [haga clic] con enlaces a respuestas dentro de la página. El contenido abarca por qué se receta ese medicamento en particular, cómo debe usarse, cuáles son los posibles efectos secundarios, los requisitos de almacenamiento y más.</a:t>
            </a:r>
          </a:p>
          <a:p>
            <a:endParaRPr lang="es-ES_tradnl" sz="1800">
              <a:effectLst/>
              <a:latin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1800">
                <a:effectLst/>
                <a:latin typeface="Calibri" panose="020F0502020204030204" pitchFamily="34" charset="0"/>
                <a:ea typeface="Calibri" panose="020F0502020204030204" pitchFamily="34" charset="0"/>
                <a:cs typeface="Times New Roman" panose="02020603050405020304" pitchFamily="18" charset="0"/>
              </a:rPr>
              <a:t>[haga clic] También note la casilla de Advertencia en la página, que incluye precauciones de seguridad respecto del medicamento. Estas solo figuran en el caso de medicamentos sobre los cuales la FDA ha emitido una advertencia o alerta.</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fld id="{92C48016-672E-4C55-AB48-6D90F96F4D1B}" type="slidenum">
              <a:rPr lang="en-US" smtClean="0"/>
              <a:t>25</a:t>
            </a:fld>
            <a:endParaRPr lang="en-US"/>
          </a:p>
        </p:txBody>
      </p:sp>
    </p:spTree>
    <p:extLst>
      <p:ext uri="{BB962C8B-B14F-4D97-AF65-F5344CB8AC3E}">
        <p14:creationId xmlns:p14="http://schemas.microsoft.com/office/powerpoint/2010/main" val="33690032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s-ES_tradnl" sz="1800">
                <a:effectLst/>
                <a:latin typeface="Calibri" panose="020F0502020204030204" pitchFamily="34" charset="0"/>
                <a:ea typeface="Calibri" panose="020F0502020204030204" pitchFamily="34" charset="0"/>
                <a:cs typeface="Times New Roman" panose="02020603050405020304" pitchFamily="18" charset="0"/>
              </a:rPr>
              <a:t>Cuando se desplace hacia la parte inferior de la página de Metilfenidato, verá que la información del medicamento se publica con licencia de la </a:t>
            </a:r>
            <a:r>
              <a:rPr lang="es-ES_tradnl" sz="1800">
                <a:solidFill>
                  <a:srgbClr val="444444"/>
                </a:solidFill>
                <a:effectLst/>
                <a:latin typeface="Arial" panose="020B0604020202020204" pitchFamily="34" charset="0"/>
                <a:ea typeface="Calibri" panose="020F0502020204030204" pitchFamily="34" charset="0"/>
                <a:cs typeface="Times New Roman" panose="02020603050405020304" pitchFamily="18" charset="0"/>
              </a:rPr>
              <a:t>Sociedad Americana de Farmacéuticos Institucionales SA</a:t>
            </a:r>
            <a:r>
              <a:rPr lang="es-ES_tradnl" sz="1800">
                <a:effectLst/>
                <a:latin typeface="Calibri" panose="020F0502020204030204" pitchFamily="34" charset="0"/>
                <a:ea typeface="Calibri" panose="020F0502020204030204" pitchFamily="34" charset="0"/>
                <a:cs typeface="Times New Roman" panose="02020603050405020304" pitchFamily="18" charset="0"/>
              </a:rPr>
              <a:t> (ASHP).</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s-ES_tradnl" sz="1800">
                <a:effectLst/>
                <a:latin typeface="Calibri" panose="020F0502020204030204" pitchFamily="34" charset="0"/>
                <a:ea typeface="Calibri" panose="020F0502020204030204" pitchFamily="34" charset="0"/>
                <a:cs typeface="Times New Roman" panose="02020603050405020304" pitchFamily="18"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s-ES_tradnl" sz="1800">
                <a:effectLst/>
                <a:latin typeface="Calibri" panose="020F0502020204030204" pitchFamily="34" charset="0"/>
                <a:ea typeface="Calibri" panose="020F0502020204030204" pitchFamily="34" charset="0"/>
                <a:cs typeface="Times New Roman" panose="02020603050405020304" pitchFamily="18" charset="0"/>
              </a:rPr>
              <a:t>El logotipo de la ASHP aparece en las páginas de medicinas provenientes de esta fuente.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s-ES_tradnl" sz="1800">
                <a:effectLst/>
                <a:latin typeface="Calibri" panose="020F0502020204030204" pitchFamily="34" charset="0"/>
                <a:ea typeface="Calibri" panose="020F0502020204030204" pitchFamily="34" charset="0"/>
                <a:cs typeface="Times New Roman" panose="02020603050405020304" pitchFamily="18"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r>
              <a:rPr lang="es-ES_tradnl" sz="1800">
                <a:effectLst/>
                <a:latin typeface="Calibri" panose="020F0502020204030204" pitchFamily="34" charset="0"/>
                <a:ea typeface="Calibri" panose="020F0502020204030204" pitchFamily="34" charset="0"/>
                <a:cs typeface="Times New Roman" panose="02020603050405020304" pitchFamily="18" charset="0"/>
              </a:rPr>
              <a:t>También es importante notar la fecha más reciente del Documento actualizado en la parte inferior de la página.</a:t>
            </a:r>
            <a:endParaRPr lang="en-US"/>
          </a:p>
        </p:txBody>
      </p:sp>
      <p:sp>
        <p:nvSpPr>
          <p:cNvPr id="4" name="Slide Number Placeholder 3"/>
          <p:cNvSpPr>
            <a:spLocks noGrp="1"/>
          </p:cNvSpPr>
          <p:nvPr>
            <p:ph type="sldNum" sz="quarter" idx="5"/>
          </p:nvPr>
        </p:nvSpPr>
        <p:spPr/>
        <p:txBody>
          <a:bodyPr/>
          <a:lstStyle/>
          <a:p>
            <a:fld id="{92C48016-672E-4C55-AB48-6D90F96F4D1B}" type="slidenum">
              <a:rPr lang="en-US" smtClean="0"/>
              <a:t>26</a:t>
            </a:fld>
            <a:endParaRPr lang="en-US"/>
          </a:p>
        </p:txBody>
      </p:sp>
    </p:spTree>
    <p:extLst>
      <p:ext uri="{BB962C8B-B14F-4D97-AF65-F5344CB8AC3E}">
        <p14:creationId xmlns:p14="http://schemas.microsoft.com/office/powerpoint/2010/main" val="23274829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s-ES_tradnl" sz="1800">
                <a:effectLst/>
                <a:latin typeface="Calibri" panose="020F0502020204030204" pitchFamily="34" charset="0"/>
                <a:ea typeface="Calibri" panose="020F0502020204030204" pitchFamily="34" charset="0"/>
                <a:cs typeface="Times New Roman" panose="02020603050405020304" pitchFamily="18" charset="0"/>
              </a:rPr>
              <a:t>Como se mencionó, la navegación es otra forma de buscar medicinas y suplementos. Para esto hay que ir a la sección de Medicinas y suplementos del sitio web.</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s-ES_tradnl" sz="1800">
                <a:effectLst/>
                <a:latin typeface="Calibri" panose="020F0502020204030204" pitchFamily="34" charset="0"/>
                <a:ea typeface="Calibri" panose="020F0502020204030204" pitchFamily="34" charset="0"/>
                <a:cs typeface="Times New Roman" panose="02020603050405020304" pitchFamily="18"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s-ES_tradnl" sz="1800">
                <a:effectLst/>
                <a:latin typeface="Calibri" panose="020F0502020204030204" pitchFamily="34" charset="0"/>
                <a:ea typeface="Calibri" panose="020F0502020204030204" pitchFamily="34" charset="0"/>
                <a:cs typeface="Times New Roman" panose="02020603050405020304" pitchFamily="18" charset="0"/>
              </a:rPr>
              <a:t>Haremos clic en Medicinas y suplementos del menú de navegación o de la barra lateral.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fld id="{92C48016-672E-4C55-AB48-6D90F96F4D1B}" type="slidenum">
              <a:rPr lang="en-US" smtClean="0"/>
              <a:t>27</a:t>
            </a:fld>
            <a:endParaRPr lang="en-US"/>
          </a:p>
        </p:txBody>
      </p:sp>
    </p:spTree>
    <p:extLst>
      <p:ext uri="{BB962C8B-B14F-4D97-AF65-F5344CB8AC3E}">
        <p14:creationId xmlns:p14="http://schemas.microsoft.com/office/powerpoint/2010/main" val="21309357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s-ES_tradnl" sz="1800">
                <a:effectLst/>
                <a:latin typeface="Calibri" panose="020F0502020204030204" pitchFamily="34" charset="0"/>
                <a:ea typeface="Calibri" panose="020F0502020204030204" pitchFamily="34" charset="0"/>
                <a:cs typeface="Times New Roman" panose="02020603050405020304" pitchFamily="18" charset="0"/>
              </a:rPr>
              <a:t>La información sobre medicinas y suplementos proviene de varias fuentes confiables. La información sobre medicamentos con licencia proviene de la Sociedad Estadounidense de Farmaceutas del Sistema de Salud. La mayor parte de la información sobre hierbas y suplementos proviene de la Oficina de Suplementos Dietéticos de los NIH y de la versión para los consumidores publicada por la Base Exhaustiva de Datos de Medicamentos Naturales, que es información con licencia.</a:t>
            </a:r>
          </a:p>
          <a:p>
            <a:pPr marL="0" marR="0">
              <a:lnSpc>
                <a:spcPct val="107000"/>
              </a:lnSpc>
              <a:spcBef>
                <a:spcPts val="0"/>
              </a:spcBef>
              <a:spcAft>
                <a:spcPts val="800"/>
              </a:spcAft>
            </a:pPr>
            <a:endParaRPr lang="es-ES_tradnl"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s-ES_tradnl" sz="1800">
                <a:effectLst/>
                <a:latin typeface="Calibri" panose="020F0502020204030204" pitchFamily="34" charset="0"/>
                <a:ea typeface="Calibri" panose="020F0502020204030204" pitchFamily="34" charset="0"/>
                <a:cs typeface="Times New Roman" panose="02020603050405020304" pitchFamily="18" charset="0"/>
              </a:rPr>
              <a:t>[haga clic] La sección de Medicinas y suplementos le permite navegar por los nombres de los medicamentos genéricos o de marca comercial, por orden alfabético. [haga clic] También se pueden navegar por separado los sitios de hierbas y suplementos.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s-ES_tradnl" sz="1800">
                <a:effectLst/>
                <a:latin typeface="Calibri" panose="020F0502020204030204" pitchFamily="34" charset="0"/>
                <a:ea typeface="Calibri" panose="020F0502020204030204" pitchFamily="34" charset="0"/>
                <a:cs typeface="Times New Roman" panose="02020603050405020304" pitchFamily="18"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s-ES_tradnl" sz="1800">
                <a:effectLst/>
                <a:latin typeface="Calibri" panose="020F0502020204030204" pitchFamily="34" charset="0"/>
                <a:ea typeface="Calibri" panose="020F0502020204030204" pitchFamily="34" charset="0"/>
                <a:cs typeface="Times New Roman" panose="02020603050405020304" pitchFamily="18" charset="0"/>
              </a:rPr>
              <a:t>Haremos clic en “Todas las hierbas y suplementos” para navegar ese sitio.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fld id="{92C48016-672E-4C55-AB48-6D90F96F4D1B}" type="slidenum">
              <a:rPr lang="en-US" smtClean="0"/>
              <a:t>28</a:t>
            </a:fld>
            <a:endParaRPr lang="en-US"/>
          </a:p>
        </p:txBody>
      </p:sp>
    </p:spTree>
    <p:extLst>
      <p:ext uri="{BB962C8B-B14F-4D97-AF65-F5344CB8AC3E}">
        <p14:creationId xmlns:p14="http://schemas.microsoft.com/office/powerpoint/2010/main" val="17816801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s-ES_tradnl" sz="1800">
                <a:effectLst/>
                <a:latin typeface="Calibri" panose="020F0502020204030204" pitchFamily="34" charset="0"/>
                <a:ea typeface="Calibri" panose="020F0502020204030204" pitchFamily="34" charset="0"/>
                <a:cs typeface="Times New Roman" panose="02020603050405020304" pitchFamily="18" charset="0"/>
              </a:rPr>
              <a:t>Desplácese hacia al “F.” Note que todas las hierbas y suplementos se enumeran por orden alfabético y algunos llevan un ícono de los NIH. Un ícono indica que el enlace lo lleva a un sitio web externo, como al sitio de la Oficina de Suplementos Dietéticos de los NIH o del Instituto Nacional del Cáncer.</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s-ES_tradnl" sz="1800">
                <a:effectLst/>
                <a:latin typeface="Calibri" panose="020F0502020204030204" pitchFamily="34" charset="0"/>
                <a:ea typeface="Calibri" panose="020F0502020204030204" pitchFamily="34" charset="0"/>
                <a:cs typeface="Times New Roman" panose="02020603050405020304" pitchFamily="18"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s-ES_tradnl" sz="1800">
                <a:effectLst/>
                <a:latin typeface="Calibri" panose="020F0502020204030204" pitchFamily="34" charset="0"/>
                <a:ea typeface="Calibri" panose="020F0502020204030204" pitchFamily="34" charset="0"/>
                <a:cs typeface="Times New Roman" panose="02020603050405020304" pitchFamily="18" charset="0"/>
              </a:rPr>
              <a:t>Haremos clic en el registro de “Folato”, que es de la Oficina de Suplementos Dietéticos de los NIH.</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fld id="{92C48016-672E-4C55-AB48-6D90F96F4D1B}" type="slidenum">
              <a:rPr lang="en-US" smtClean="0"/>
              <a:t>29</a:t>
            </a:fld>
            <a:endParaRPr lang="en-US"/>
          </a:p>
        </p:txBody>
      </p:sp>
    </p:spTree>
    <p:extLst>
      <p:ext uri="{BB962C8B-B14F-4D97-AF65-F5344CB8AC3E}">
        <p14:creationId xmlns:p14="http://schemas.microsoft.com/office/powerpoint/2010/main" val="2237628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kumimoji="0" lang="en-US" sz="1200" b="0" i="0" u="none" strike="noStrike" kern="1200" cap="none" spc="0" normalizeH="0" baseline="0" noProof="0" err="1">
                <a:ln>
                  <a:noFill/>
                </a:ln>
                <a:solidFill>
                  <a:schemeClr val="tx1"/>
                </a:solidFill>
                <a:effectLst/>
                <a:uLnTx/>
                <a:uFillTx/>
                <a:latin typeface="+mj-lt"/>
                <a:ea typeface="+mj-ea"/>
                <a:cs typeface="+mj-cs"/>
              </a:rPr>
              <a:t>Objetivos</a:t>
            </a:r>
            <a:r>
              <a:rPr kumimoji="0" lang="en-US" sz="1200" b="0" i="0" u="none" strike="noStrike" kern="1200" cap="none" spc="0" normalizeH="0" baseline="0" noProof="0">
                <a:ln>
                  <a:noFill/>
                </a:ln>
                <a:solidFill>
                  <a:schemeClr val="tx1"/>
                </a:solidFill>
                <a:effectLst/>
                <a:uLnTx/>
                <a:uFillTx/>
                <a:latin typeface="+mj-lt"/>
                <a:ea typeface="+mj-ea"/>
                <a:cs typeface="+mj-cs"/>
              </a:rPr>
              <a:t> del </a:t>
            </a:r>
            <a:r>
              <a:rPr kumimoji="0" lang="en-US" sz="1200" b="0" i="0" u="none" strike="noStrike" kern="1200" cap="none" spc="0" normalizeH="0" baseline="0" noProof="0" err="1">
                <a:ln>
                  <a:noFill/>
                </a:ln>
                <a:solidFill>
                  <a:schemeClr val="tx1"/>
                </a:solidFill>
                <a:effectLst/>
                <a:uLnTx/>
                <a:uFillTx/>
                <a:latin typeface="+mj-lt"/>
                <a:ea typeface="+mj-ea"/>
                <a:cs typeface="+mj-cs"/>
              </a:rPr>
              <a:t>aprendizaje</a:t>
            </a:r>
            <a:endParaRPr lang="es-ES"/>
          </a:p>
          <a:p>
            <a:pPr marL="514350" indent="-514350">
              <a:buFont typeface="+mj-lt"/>
              <a:buAutoNum type="arabicPeriod"/>
            </a:pPr>
            <a:endParaRPr lang="es-ES"/>
          </a:p>
          <a:p>
            <a:pPr marL="514350" indent="-514350">
              <a:buFont typeface="+mj-lt"/>
              <a:buAutoNum type="arabicPeriod"/>
            </a:pPr>
            <a:r>
              <a:rPr lang="es-ES"/>
              <a:t>Explicar por qué MedlinePlus es una fuente autorizada de información de salud para los consumidores</a:t>
            </a:r>
          </a:p>
          <a:p>
            <a:pPr marL="514350" indent="-514350">
              <a:buFont typeface="+mj-lt"/>
              <a:buAutoNum type="arabicPeriod"/>
            </a:pPr>
            <a:r>
              <a:rPr lang="es-ES"/>
              <a:t>Identificar las secciones del sitio web</a:t>
            </a:r>
          </a:p>
          <a:p>
            <a:pPr marL="514350" indent="-514350">
              <a:buFont typeface="+mj-lt"/>
              <a:buAutoNum type="arabicPeriod"/>
            </a:pPr>
            <a:r>
              <a:rPr lang="es-ES"/>
              <a:t>Encontrar información sobre temas y multimedia específicos de salud</a:t>
            </a:r>
          </a:p>
          <a:p>
            <a:pPr marL="514350" indent="-514350">
              <a:buFont typeface="+mj-lt"/>
              <a:buAutoNum type="arabicPeriod"/>
            </a:pPr>
            <a:r>
              <a:rPr lang="es-ES"/>
              <a:t>Encontrar información específica sobre medicamentos, hierbas y suplementos</a:t>
            </a:r>
          </a:p>
          <a:p>
            <a:pPr marL="514350" indent="-514350">
              <a:buFont typeface="+mj-lt"/>
              <a:buAutoNum type="arabicPeriod"/>
            </a:pPr>
            <a:r>
              <a:rPr lang="es-ES"/>
              <a:t>Encontrar información sobre genética y pruebas médicas</a:t>
            </a:r>
          </a:p>
          <a:p>
            <a:pPr marL="0" indent="0">
              <a:buFont typeface="Arial" panose="020B0604020202020204" pitchFamily="34" charset="0"/>
              <a:buNone/>
            </a:pPr>
            <a:endParaRPr lang="en-US"/>
          </a:p>
          <a:p>
            <a:endParaRPr lang="en-US"/>
          </a:p>
        </p:txBody>
      </p:sp>
      <p:sp>
        <p:nvSpPr>
          <p:cNvPr id="4" name="Slide Number Placeholder 3"/>
          <p:cNvSpPr>
            <a:spLocks noGrp="1"/>
          </p:cNvSpPr>
          <p:nvPr>
            <p:ph type="sldNum" sz="quarter" idx="5"/>
          </p:nvPr>
        </p:nvSpPr>
        <p:spPr/>
        <p:txBody>
          <a:bodyPr/>
          <a:lstStyle/>
          <a:p>
            <a:fld id="{92C48016-672E-4C55-AB48-6D90F96F4D1B}" type="slidenum">
              <a:rPr lang="en-US" smtClean="0"/>
              <a:t>3</a:t>
            </a:fld>
            <a:endParaRPr lang="en-US"/>
          </a:p>
        </p:txBody>
      </p:sp>
    </p:spTree>
    <p:extLst>
      <p:ext uri="{BB962C8B-B14F-4D97-AF65-F5344CB8AC3E}">
        <p14:creationId xmlns:p14="http://schemas.microsoft.com/office/powerpoint/2010/main" val="39672316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s-ES_tradnl" sz="1800">
                <a:effectLst/>
                <a:latin typeface="Calibri" panose="020F0502020204030204" pitchFamily="34" charset="0"/>
                <a:ea typeface="Calibri" panose="020F0502020204030204" pitchFamily="34" charset="0"/>
                <a:cs typeface="Times New Roman" panose="02020603050405020304" pitchFamily="18" charset="0"/>
              </a:rPr>
              <a:t>Usted notará que esta parte se abre en una nueva ventana, con un enlace al sitio web de la Oficina de Suplementos Dietéticos.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s-ES_tradnl" sz="1800">
                <a:effectLst/>
                <a:latin typeface="Calibri" panose="020F0502020204030204" pitchFamily="34" charset="0"/>
                <a:ea typeface="Calibri" panose="020F0502020204030204" pitchFamily="34" charset="0"/>
                <a:cs typeface="Times New Roman" panose="02020603050405020304" pitchFamily="18"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s-ES_tradnl" sz="1800">
                <a:effectLst/>
                <a:latin typeface="Calibri" panose="020F0502020204030204" pitchFamily="34" charset="0"/>
                <a:ea typeface="Calibri" panose="020F0502020204030204" pitchFamily="34" charset="0"/>
                <a:cs typeface="Times New Roman" panose="02020603050405020304" pitchFamily="18" charset="0"/>
              </a:rPr>
              <a:t>Incluye secciones que responden a preguntas comunes de los consumidores como ¿Estoy consumiendo suficiente folato? </a:t>
            </a:r>
            <a:endParaRPr lang="en-US"/>
          </a:p>
        </p:txBody>
      </p:sp>
      <p:sp>
        <p:nvSpPr>
          <p:cNvPr id="4" name="Slide Number Placeholder 3"/>
          <p:cNvSpPr>
            <a:spLocks noGrp="1"/>
          </p:cNvSpPr>
          <p:nvPr>
            <p:ph type="sldNum" sz="quarter" idx="5"/>
          </p:nvPr>
        </p:nvSpPr>
        <p:spPr/>
        <p:txBody>
          <a:bodyPr/>
          <a:lstStyle/>
          <a:p>
            <a:fld id="{92C48016-672E-4C55-AB48-6D90F96F4D1B}" type="slidenum">
              <a:rPr lang="en-US" smtClean="0"/>
              <a:t>30</a:t>
            </a:fld>
            <a:endParaRPr lang="en-US"/>
          </a:p>
        </p:txBody>
      </p:sp>
    </p:spTree>
    <p:extLst>
      <p:ext uri="{BB962C8B-B14F-4D97-AF65-F5344CB8AC3E}">
        <p14:creationId xmlns:p14="http://schemas.microsoft.com/office/powerpoint/2010/main" val="9461909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s-ES_tradnl" sz="1800">
                <a:effectLst/>
                <a:latin typeface="Calibri" panose="020F0502020204030204" pitchFamily="34" charset="0"/>
                <a:ea typeface="Calibri" panose="020F0502020204030204" pitchFamily="34" charset="0"/>
                <a:cs typeface="Times New Roman" panose="02020603050405020304" pitchFamily="18" charset="0"/>
              </a:rPr>
              <a:t>De regreso a la lista de “Hierbas y suplementos” por orden alfabético, haremos clic en el registro de </a:t>
            </a:r>
            <a:r>
              <a:rPr lang="en-US" sz="1800">
                <a:effectLst/>
                <a:latin typeface="Calibri" panose="020F0502020204030204" pitchFamily="34" charset="0"/>
                <a:ea typeface="Calibri" panose="020F0502020204030204" pitchFamily="34" charset="0"/>
                <a:cs typeface="Times New Roman" panose="02020603050405020304" pitchFamily="18" charset="0"/>
              </a:rPr>
              <a:t>“</a:t>
            </a:r>
            <a:r>
              <a:rPr lang="en-US" sz="1800" err="1">
                <a:effectLst/>
                <a:latin typeface="Calibri" panose="020F0502020204030204" pitchFamily="34" charset="0"/>
                <a:ea typeface="Calibri" panose="020F0502020204030204" pitchFamily="34" charset="0"/>
                <a:cs typeface="Times New Roman" panose="02020603050405020304" pitchFamily="18" charset="0"/>
              </a:rPr>
              <a:t>Gelatina</a:t>
            </a:r>
            <a:r>
              <a:rPr lang="en-US" sz="1800">
                <a:effectLst/>
                <a:latin typeface="Calibri" panose="020F0502020204030204" pitchFamily="34" charset="0"/>
                <a:ea typeface="Calibri" panose="020F0502020204030204" pitchFamily="34" charset="0"/>
                <a:cs typeface="Times New Roman" panose="02020603050405020304" pitchFamily="18" charset="0"/>
              </a:rPr>
              <a:t>.”</a:t>
            </a:r>
          </a:p>
          <a:p>
            <a:endParaRPr lang="en-US"/>
          </a:p>
        </p:txBody>
      </p:sp>
      <p:sp>
        <p:nvSpPr>
          <p:cNvPr id="4" name="Slide Number Placeholder 3"/>
          <p:cNvSpPr>
            <a:spLocks noGrp="1"/>
          </p:cNvSpPr>
          <p:nvPr>
            <p:ph type="sldNum" sz="quarter" idx="5"/>
          </p:nvPr>
        </p:nvSpPr>
        <p:spPr/>
        <p:txBody>
          <a:bodyPr/>
          <a:lstStyle/>
          <a:p>
            <a:fld id="{92C48016-672E-4C55-AB48-6D90F96F4D1B}" type="slidenum">
              <a:rPr lang="en-US" smtClean="0"/>
              <a:t>31</a:t>
            </a:fld>
            <a:endParaRPr lang="en-US"/>
          </a:p>
        </p:txBody>
      </p:sp>
    </p:spTree>
    <p:extLst>
      <p:ext uri="{BB962C8B-B14F-4D97-AF65-F5344CB8AC3E}">
        <p14:creationId xmlns:p14="http://schemas.microsoft.com/office/powerpoint/2010/main" val="30518462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s-ES_tradnl" sz="1800">
                <a:effectLst/>
                <a:latin typeface="Calibri" panose="020F0502020204030204" pitchFamily="34" charset="0"/>
                <a:ea typeface="Calibri" panose="020F0502020204030204" pitchFamily="34" charset="0"/>
                <a:cs typeface="Times New Roman" panose="02020603050405020304" pitchFamily="18" charset="0"/>
              </a:rPr>
              <a:t>Usted notará que esta página se abre dentro de MedlinePlus, similar a una página de medicinas.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s-ES_tradnl" sz="1800">
                <a:effectLst/>
                <a:latin typeface="Calibri" panose="020F0502020204030204" pitchFamily="34" charset="0"/>
                <a:ea typeface="Calibri" panose="020F0502020204030204" pitchFamily="34" charset="0"/>
                <a:cs typeface="Times New Roman" panose="02020603050405020304" pitchFamily="18"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s-ES_tradnl" sz="1800">
                <a:effectLst/>
                <a:latin typeface="Calibri" panose="020F0502020204030204" pitchFamily="34" charset="0"/>
                <a:ea typeface="Calibri" panose="020F0502020204030204" pitchFamily="34" charset="0"/>
                <a:cs typeface="Times New Roman" panose="02020603050405020304" pitchFamily="18" charset="0"/>
              </a:rPr>
              <a:t>[haga clic] Al desplazarse hacia la parte inferior de la página, usted verá el logotipo de la Base Exhaustiva de Datos de Medicamentos Naturales, así como la fecha más reciente del Documento revisado. [haga clic]</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fld id="{92C48016-672E-4C55-AB48-6D90F96F4D1B}" type="slidenum">
              <a:rPr lang="en-US" smtClean="0"/>
              <a:t>32</a:t>
            </a:fld>
            <a:endParaRPr lang="en-US"/>
          </a:p>
        </p:txBody>
      </p:sp>
    </p:spTree>
    <p:extLst>
      <p:ext uri="{BB962C8B-B14F-4D97-AF65-F5344CB8AC3E}">
        <p14:creationId xmlns:p14="http://schemas.microsoft.com/office/powerpoint/2010/main" val="362387186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s-ES" sz="1800" kern="100">
                <a:effectLst/>
                <a:latin typeface="Calibri" panose="020F0502020204030204" pitchFamily="34" charset="0"/>
                <a:ea typeface="Calibri" panose="020F0502020204030204" pitchFamily="34" charset="0"/>
                <a:cs typeface="Times New Roman" panose="02020603050405020304" pitchFamily="18" charset="0"/>
              </a:rPr>
              <a:t> La sección información genética de MedlinePlus en español es una introducción a temas fundamentales de la genética humana, incluyendo ilustraciones y explicaciones sencillas de conceptos genéticos.</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ES" sz="1800" kern="100">
                <a:effectLst/>
                <a:latin typeface="Calibri" panose="020F0502020204030204" pitchFamily="34" charset="0"/>
                <a:ea typeface="Calibri" panose="020F0502020204030204" pitchFamily="34" charset="0"/>
                <a:cs typeface="Times New Roman" panose="02020603050405020304" pitchFamily="18" charset="0"/>
              </a:rPr>
              <a:t>El sitio en inglés también incluye páginas sobre enfermedades genéticas específicas.</a:t>
            </a:r>
          </a:p>
          <a:p>
            <a:pPr marL="0" marR="0">
              <a:spcBef>
                <a:spcPts val="0"/>
              </a:spcBef>
              <a:spcAft>
                <a:spcPts val="0"/>
              </a:spcAft>
            </a:pPr>
            <a:endParaRPr lang="es-ES" sz="1800" kern="10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800" kern="100">
                <a:effectLst/>
                <a:latin typeface="Calibri" panose="020F0502020204030204" pitchFamily="34" charset="0"/>
                <a:ea typeface="Calibri" panose="020F0502020204030204" pitchFamily="34" charset="0"/>
                <a:cs typeface="Times New Roman" panose="02020603050405020304" pitchFamily="18" charset="0"/>
              </a:rPr>
              <a:t>La sección información genética de MedlinePlus brinda información creada originalmente para la sección </a:t>
            </a:r>
            <a:r>
              <a:rPr lang="es-ES" sz="1800" kern="100" err="1">
                <a:effectLst/>
                <a:latin typeface="Calibri" panose="020F0502020204030204" pitchFamily="34" charset="0"/>
                <a:ea typeface="Calibri" panose="020F0502020204030204" pitchFamily="34" charset="0"/>
                <a:cs typeface="Times New Roman" panose="02020603050405020304" pitchFamily="18" charset="0"/>
              </a:rPr>
              <a:t>Genetics</a:t>
            </a:r>
            <a:r>
              <a:rPr lang="es-ES" sz="1800" kern="100">
                <a:effectLst/>
                <a:latin typeface="Calibri" panose="020F0502020204030204" pitchFamily="34" charset="0"/>
                <a:ea typeface="Calibri" panose="020F0502020204030204" pitchFamily="34" charset="0"/>
                <a:cs typeface="Times New Roman" panose="02020603050405020304" pitchFamily="18" charset="0"/>
              </a:rPr>
              <a:t> Home Reference de la Biblioteca Nacional de Medicina (NLM). En octubre de 2020, MedlinePlus absorbió el contenido de </a:t>
            </a:r>
            <a:r>
              <a:rPr lang="es-ES" sz="1800" kern="100" err="1">
                <a:effectLst/>
                <a:latin typeface="Calibri" panose="020F0502020204030204" pitchFamily="34" charset="0"/>
                <a:ea typeface="Calibri" panose="020F0502020204030204" pitchFamily="34" charset="0"/>
                <a:cs typeface="Times New Roman" panose="02020603050405020304" pitchFamily="18" charset="0"/>
              </a:rPr>
              <a:t>Genetics</a:t>
            </a:r>
            <a:r>
              <a:rPr lang="es-ES" sz="1800" kern="100">
                <a:effectLst/>
                <a:latin typeface="Calibri" panose="020F0502020204030204" pitchFamily="34" charset="0"/>
                <a:ea typeface="Calibri" panose="020F0502020204030204" pitchFamily="34" charset="0"/>
                <a:cs typeface="Times New Roman" panose="02020603050405020304" pitchFamily="18" charset="0"/>
              </a:rPr>
              <a:t> Home Reference.</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ES" sz="1800" kern="100">
                <a:effectLst/>
                <a:latin typeface="Calibri" panose="020F0502020204030204" pitchFamily="34" charset="0"/>
                <a:ea typeface="Calibri" panose="020F0502020204030204" pitchFamily="34" charset="0"/>
                <a:cs typeface="Times New Roman" panose="02020603050405020304" pitchFamily="18" charset="0"/>
              </a:rPr>
              <a:t> </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p>
            <a:r>
              <a:rPr lang="es-ES" sz="1800">
                <a:effectLst/>
                <a:latin typeface="Calibri" panose="020F0502020204030204" pitchFamily="34" charset="0"/>
                <a:ea typeface="Calibri" panose="020F0502020204030204" pitchFamily="34" charset="0"/>
                <a:cs typeface="Times New Roman" panose="02020603050405020304" pitchFamily="18" charset="0"/>
              </a:rPr>
              <a:t>Haga clic en "Genética" en el menú de navegación.</a:t>
            </a:r>
            <a:endParaRPr lang="en-US"/>
          </a:p>
        </p:txBody>
      </p:sp>
      <p:sp>
        <p:nvSpPr>
          <p:cNvPr id="4" name="Slide Number Placeholder 3"/>
          <p:cNvSpPr>
            <a:spLocks noGrp="1"/>
          </p:cNvSpPr>
          <p:nvPr>
            <p:ph type="sldNum" sz="quarter" idx="5"/>
          </p:nvPr>
        </p:nvSpPr>
        <p:spPr/>
        <p:txBody>
          <a:bodyPr/>
          <a:lstStyle/>
          <a:p>
            <a:fld id="{92C48016-672E-4C55-AB48-6D90F96F4D1B}" type="slidenum">
              <a:rPr lang="en-US" smtClean="0"/>
              <a:t>33</a:t>
            </a:fld>
            <a:endParaRPr lang="en-US"/>
          </a:p>
        </p:txBody>
      </p:sp>
    </p:spTree>
    <p:extLst>
      <p:ext uri="{BB962C8B-B14F-4D97-AF65-F5344CB8AC3E}">
        <p14:creationId xmlns:p14="http://schemas.microsoft.com/office/powerpoint/2010/main" val="140235077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s-ES" sz="1800" kern="100">
                <a:effectLst/>
                <a:latin typeface="Calibri" panose="020F0502020204030204" pitchFamily="34" charset="0"/>
                <a:ea typeface="Calibri" panose="020F0502020204030204" pitchFamily="34" charset="0"/>
                <a:cs typeface="Times New Roman" panose="02020603050405020304" pitchFamily="18" charset="0"/>
              </a:rPr>
              <a:t>Exploremos la sección de Células y ADN.</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ES" sz="1800" kern="100">
                <a:effectLst/>
                <a:latin typeface="Calibri" panose="020F0502020204030204" pitchFamily="34" charset="0"/>
                <a:ea typeface="Calibri" panose="020F0502020204030204" pitchFamily="34" charset="0"/>
                <a:cs typeface="Times New Roman" panose="02020603050405020304" pitchFamily="18" charset="0"/>
              </a:rPr>
              <a:t>[haga clic]</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ES" sz="1800" kern="100">
                <a:effectLst/>
                <a:latin typeface="Calibri" panose="020F0502020204030204" pitchFamily="34" charset="0"/>
                <a:ea typeface="Calibri" panose="020F0502020204030204" pitchFamily="34" charset="0"/>
                <a:cs typeface="Times New Roman" panose="02020603050405020304" pitchFamily="18" charset="0"/>
              </a:rPr>
              <a:t>En específico, la página: “¿Qué es un cromosoma?”.</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fld id="{92C48016-672E-4C55-AB48-6D90F96F4D1B}" type="slidenum">
              <a:rPr lang="en-US" smtClean="0"/>
              <a:t>34</a:t>
            </a:fld>
            <a:endParaRPr lang="en-US"/>
          </a:p>
        </p:txBody>
      </p:sp>
    </p:spTree>
    <p:extLst>
      <p:ext uri="{BB962C8B-B14F-4D97-AF65-F5344CB8AC3E}">
        <p14:creationId xmlns:p14="http://schemas.microsoft.com/office/powerpoint/2010/main" val="276907135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s-US" sz="1800" kern="100">
                <a:effectLst/>
                <a:latin typeface="Calibri" panose="020F0502020204030204" pitchFamily="34" charset="0"/>
                <a:ea typeface="Calibri" panose="020F0502020204030204" pitchFamily="34" charset="0"/>
                <a:cs typeface="Times New Roman" panose="02020603050405020304" pitchFamily="18" charset="0"/>
              </a:rPr>
              <a:t>Esta página es un ejemplo de una explicación sencilla de un concepto genético. </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s-US" sz="1800" kern="10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92C48016-672E-4C55-AB48-6D90F96F4D1B}" type="slidenum">
              <a:rPr lang="en-US" smtClean="0"/>
              <a:t>35</a:t>
            </a:fld>
            <a:endParaRPr lang="en-US"/>
          </a:p>
        </p:txBody>
      </p:sp>
    </p:spTree>
    <p:extLst>
      <p:ext uri="{BB962C8B-B14F-4D97-AF65-F5344CB8AC3E}">
        <p14:creationId xmlns:p14="http://schemas.microsoft.com/office/powerpoint/2010/main" val="374690054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a:effectLst/>
                <a:latin typeface="Calibri" panose="020F0502020204030204" pitchFamily="34" charset="0"/>
                <a:ea typeface="Calibri" panose="020F0502020204030204" pitchFamily="34" charset="0"/>
                <a:cs typeface="Times New Roman" panose="02020603050405020304" pitchFamily="18" charset="0"/>
              </a:rPr>
              <a:t>Las </a:t>
            </a:r>
            <a:r>
              <a:rPr lang="es-ES" sz="1200" kern="100">
                <a:effectLst/>
                <a:latin typeface="Calibri" panose="020F0502020204030204" pitchFamily="34" charset="0"/>
                <a:ea typeface="Calibri" panose="020F0502020204030204" pitchFamily="34" charset="0"/>
                <a:cs typeface="Times New Roman" panose="02020603050405020304" pitchFamily="18" charset="0"/>
              </a:rPr>
              <a:t>páginas de afecciones genéticas solo están disponibles en inglés</a:t>
            </a:r>
            <a:r>
              <a:rPr lang="en-US" sz="1200">
                <a:effectLst/>
                <a:latin typeface="Calibri" panose="020F0502020204030204" pitchFamily="34" charset="0"/>
                <a:ea typeface="Calibri" panose="020F0502020204030204" pitchFamily="34" charset="0"/>
                <a:cs typeface="Times New Roman" panose="02020603050405020304" pitchFamily="18" charset="0"/>
              </a:rPr>
              <a:t>. </a:t>
            </a:r>
            <a:r>
              <a:rPr lang="en-US" sz="1200" err="1">
                <a:effectLst/>
                <a:latin typeface="Calibri" panose="020F0502020204030204" pitchFamily="34" charset="0"/>
                <a:ea typeface="Calibri" panose="020F0502020204030204" pitchFamily="34" charset="0"/>
                <a:cs typeface="Times New Roman" panose="02020603050405020304" pitchFamily="18" charset="0"/>
              </a:rPr>
              <a:t>Haga</a:t>
            </a:r>
            <a:r>
              <a:rPr lang="en-US" sz="1200">
                <a:effectLst/>
                <a:latin typeface="Calibri" panose="020F0502020204030204" pitchFamily="34" charset="0"/>
                <a:ea typeface="Calibri" panose="020F0502020204030204" pitchFamily="34" charset="0"/>
                <a:cs typeface="Times New Roman" panose="02020603050405020304" pitchFamily="18" charset="0"/>
              </a:rPr>
              <a:t> </a:t>
            </a:r>
            <a:r>
              <a:rPr lang="es-ES_tradnl" sz="1200">
                <a:effectLst/>
                <a:latin typeface="Calibri" panose="020F0502020204030204" pitchFamily="34" charset="0"/>
                <a:ea typeface="Calibri" panose="020F0502020204030204" pitchFamily="34" charset="0"/>
                <a:cs typeface="Times New Roman" panose="02020603050405020304" pitchFamily="18" charset="0"/>
              </a:rPr>
              <a:t>clic en el enlace verde de “English” en la parte superior del contenido de la página. </a:t>
            </a:r>
          </a:p>
          <a:p>
            <a:endParaRPr lang="en-US"/>
          </a:p>
        </p:txBody>
      </p:sp>
      <p:sp>
        <p:nvSpPr>
          <p:cNvPr id="4" name="Slide Number Placeholder 3"/>
          <p:cNvSpPr>
            <a:spLocks noGrp="1"/>
          </p:cNvSpPr>
          <p:nvPr>
            <p:ph type="sldNum" sz="quarter" idx="5"/>
          </p:nvPr>
        </p:nvSpPr>
        <p:spPr/>
        <p:txBody>
          <a:bodyPr/>
          <a:lstStyle/>
          <a:p>
            <a:fld id="{92C48016-672E-4C55-AB48-6D90F96F4D1B}" type="slidenum">
              <a:rPr lang="en-US" smtClean="0"/>
              <a:t>36</a:t>
            </a:fld>
            <a:endParaRPr lang="en-US"/>
          </a:p>
        </p:txBody>
      </p:sp>
    </p:spTree>
    <p:extLst>
      <p:ext uri="{BB962C8B-B14F-4D97-AF65-F5344CB8AC3E}">
        <p14:creationId xmlns:p14="http://schemas.microsoft.com/office/powerpoint/2010/main" val="343333312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s-ES_tradnl" sz="1200">
                <a:effectLst/>
                <a:latin typeface="Calibri" panose="020F0502020204030204" pitchFamily="34" charset="0"/>
                <a:ea typeface="Calibri" panose="020F0502020204030204" pitchFamily="34" charset="0"/>
                <a:cs typeface="Times New Roman" panose="02020603050405020304" pitchFamily="18" charset="0"/>
              </a:rPr>
              <a:t>Note que el enlace de color verde en inglés ha cambiado a un enlace de color naranja en español.</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s-ES_tradnl" sz="1200">
                <a:effectLst/>
                <a:latin typeface="Calibri" panose="020F0502020204030204" pitchFamily="34" charset="0"/>
                <a:ea typeface="Calibri" panose="020F0502020204030204" pitchFamily="34" charset="0"/>
                <a:cs typeface="Times New Roman" panose="02020603050405020304" pitchFamily="18" charset="0"/>
              </a:rPr>
              <a:t>Haremos clic en el enlace de color naranja en español para volver a la versión de la página principal en español.</a:t>
            </a:r>
            <a:endParaRPr lang="en-US" sz="1200" kern="10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800"/>
              </a:spcAft>
            </a:pPr>
            <a:endParaRPr lang="en-US" sz="1200" kern="10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800"/>
              </a:spcAft>
            </a:pPr>
            <a:r>
              <a:rPr lang="en-US" sz="1200" kern="100" err="1">
                <a:effectLst/>
                <a:latin typeface="Calibri" panose="020F0502020204030204" pitchFamily="34" charset="0"/>
                <a:ea typeface="Calibri" panose="020F0502020204030204" pitchFamily="34" charset="0"/>
                <a:cs typeface="Times New Roman" panose="02020603050405020304" pitchFamily="18" charset="0"/>
              </a:rPr>
              <a:t>Haga</a:t>
            </a:r>
            <a:r>
              <a:rPr lang="en-US" sz="1200" kern="100">
                <a:effectLst/>
                <a:latin typeface="Calibri" panose="020F0502020204030204" pitchFamily="34" charset="0"/>
                <a:ea typeface="Calibri" panose="020F0502020204030204" pitchFamily="34" charset="0"/>
                <a:cs typeface="Times New Roman" panose="02020603050405020304" pitchFamily="18" charset="0"/>
              </a:rPr>
              <a:t> </a:t>
            </a:r>
            <a:r>
              <a:rPr lang="en-US" sz="1200" kern="100" err="1">
                <a:effectLst/>
                <a:latin typeface="Calibri" panose="020F0502020204030204" pitchFamily="34" charset="0"/>
                <a:ea typeface="Calibri" panose="020F0502020204030204" pitchFamily="34" charset="0"/>
                <a:cs typeface="Times New Roman" panose="02020603050405020304" pitchFamily="18" charset="0"/>
              </a:rPr>
              <a:t>clic</a:t>
            </a:r>
            <a:r>
              <a:rPr lang="en-US" sz="1200" kern="100">
                <a:effectLst/>
                <a:latin typeface="Calibri" panose="020F0502020204030204" pitchFamily="34" charset="0"/>
                <a:ea typeface="Calibri" panose="020F0502020204030204" pitchFamily="34" charset="0"/>
                <a:cs typeface="Times New Roman" panose="02020603050405020304" pitchFamily="18" charset="0"/>
              </a:rPr>
              <a:t> </a:t>
            </a:r>
            <a:r>
              <a:rPr lang="en-US" sz="1200" kern="100" err="1">
                <a:effectLst/>
                <a:latin typeface="Calibri" panose="020F0502020204030204" pitchFamily="34" charset="0"/>
                <a:ea typeface="Calibri" panose="020F0502020204030204" pitchFamily="34" charset="0"/>
                <a:cs typeface="Times New Roman" panose="02020603050405020304" pitchFamily="18" charset="0"/>
              </a:rPr>
              <a:t>en</a:t>
            </a:r>
            <a:r>
              <a:rPr lang="en-US" sz="1200" kern="100">
                <a:effectLst/>
                <a:latin typeface="Calibri" panose="020F0502020204030204" pitchFamily="34" charset="0"/>
                <a:ea typeface="Calibri" panose="020F0502020204030204" pitchFamily="34" charset="0"/>
                <a:cs typeface="Times New Roman" panose="02020603050405020304" pitchFamily="18" charset="0"/>
              </a:rPr>
              <a:t> </a:t>
            </a:r>
            <a:r>
              <a:rPr lang="es-ES_tradnl" sz="1200">
                <a:effectLst/>
                <a:latin typeface="Calibri" panose="020F0502020204030204" pitchFamily="34" charset="0"/>
                <a:ea typeface="Calibri" panose="020F0502020204030204" pitchFamily="34" charset="0"/>
                <a:cs typeface="Times New Roman" panose="02020603050405020304" pitchFamily="18" charset="0"/>
              </a:rPr>
              <a:t>“</a:t>
            </a:r>
            <a:r>
              <a:rPr lang="es-ES_tradnl" sz="1200" err="1">
                <a:effectLst/>
                <a:latin typeface="Calibri" panose="020F0502020204030204" pitchFamily="34" charset="0"/>
                <a:ea typeface="Calibri" panose="020F0502020204030204" pitchFamily="34" charset="0"/>
                <a:cs typeface="Times New Roman" panose="02020603050405020304" pitchFamily="18" charset="0"/>
              </a:rPr>
              <a:t>Genetics</a:t>
            </a:r>
            <a:r>
              <a:rPr lang="es-ES_tradnl" sz="1200">
                <a:effectLst/>
                <a:latin typeface="Calibri" panose="020F0502020204030204" pitchFamily="34" charset="0"/>
                <a:ea typeface="Calibri" panose="020F0502020204030204" pitchFamily="34" charset="0"/>
                <a:cs typeface="Times New Roman" panose="02020603050405020304" pitchFamily="18" charset="0"/>
              </a:rPr>
              <a:t>” </a:t>
            </a:r>
            <a:r>
              <a:rPr lang="es-ES" sz="1200">
                <a:effectLst/>
                <a:latin typeface="Calibri" panose="020F0502020204030204" pitchFamily="34" charset="0"/>
                <a:ea typeface="Calibri" panose="020F0502020204030204" pitchFamily="34" charset="0"/>
                <a:cs typeface="Times New Roman" panose="02020603050405020304" pitchFamily="18" charset="0"/>
              </a:rPr>
              <a:t>en el menú de navegación.</a:t>
            </a:r>
            <a:endParaRPr lang="es-ES_tradnl" sz="1200">
              <a:effectLst/>
              <a:latin typeface="Calibri" panose="020F0502020204030204" pitchFamily="34" charset="0"/>
              <a:ea typeface="Calibri" panose="020F0502020204030204" pitchFamily="34" charset="0"/>
              <a:cs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fld id="{92C48016-672E-4C55-AB48-6D90F96F4D1B}" type="slidenum">
              <a:rPr lang="en-US" smtClean="0"/>
              <a:t>37</a:t>
            </a:fld>
            <a:endParaRPr lang="en-US"/>
          </a:p>
        </p:txBody>
      </p:sp>
    </p:spTree>
    <p:extLst>
      <p:ext uri="{BB962C8B-B14F-4D97-AF65-F5344CB8AC3E}">
        <p14:creationId xmlns:p14="http://schemas.microsoft.com/office/powerpoint/2010/main" val="343333312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s-ES" sz="1800" kern="100">
                <a:effectLst/>
                <a:latin typeface="Calibri" panose="020F0502020204030204" pitchFamily="34" charset="0"/>
                <a:ea typeface="Calibri" panose="020F0502020204030204" pitchFamily="34" charset="0"/>
                <a:cs typeface="Times New Roman" panose="02020603050405020304" pitchFamily="18" charset="0"/>
              </a:rPr>
              <a:t>La sección </a:t>
            </a:r>
            <a:r>
              <a:rPr lang="es-ES" sz="1800" b="1" kern="100" err="1">
                <a:effectLst/>
                <a:latin typeface="Calibri" panose="020F0502020204030204" pitchFamily="34" charset="0"/>
                <a:ea typeface="Calibri" panose="020F0502020204030204" pitchFamily="34" charset="0"/>
                <a:cs typeface="Times New Roman" panose="02020603050405020304" pitchFamily="18" charset="0"/>
              </a:rPr>
              <a:t>Genetic</a:t>
            </a:r>
            <a:r>
              <a:rPr lang="es-ES" sz="1800" b="1" kern="100">
                <a:effectLst/>
                <a:latin typeface="Calibri" panose="020F0502020204030204" pitchFamily="34" charset="0"/>
                <a:ea typeface="Calibri" panose="020F0502020204030204" pitchFamily="34" charset="0"/>
                <a:cs typeface="Times New Roman" panose="02020603050405020304" pitchFamily="18" charset="0"/>
              </a:rPr>
              <a:t> </a:t>
            </a:r>
            <a:r>
              <a:rPr lang="es-ES" sz="1800" b="1" kern="100" err="1">
                <a:effectLst/>
                <a:latin typeface="Calibri" panose="020F0502020204030204" pitchFamily="34" charset="0"/>
                <a:ea typeface="Calibri" panose="020F0502020204030204" pitchFamily="34" charset="0"/>
                <a:cs typeface="Times New Roman" panose="02020603050405020304" pitchFamily="18" charset="0"/>
              </a:rPr>
              <a:t>Conditions</a:t>
            </a:r>
            <a:r>
              <a:rPr lang="es-ES" sz="1800" kern="100">
                <a:effectLst/>
                <a:latin typeface="Calibri" panose="020F0502020204030204" pitchFamily="34" charset="0"/>
                <a:ea typeface="Calibri" panose="020F0502020204030204" pitchFamily="34" charset="0"/>
                <a:cs typeface="Times New Roman" panose="02020603050405020304" pitchFamily="18" charset="0"/>
              </a:rPr>
              <a:t> permite buscar alfabéticamente signos, síntomas, causas y más (sólo disponible en inglés).</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800" kern="100">
                <a:effectLst/>
                <a:latin typeface="Calibri" panose="020F0502020204030204" pitchFamily="34" charset="0"/>
                <a:ea typeface="Calibri" panose="020F0502020204030204" pitchFamily="34" charset="0"/>
                <a:cs typeface="Times New Roman" panose="02020603050405020304" pitchFamily="18" charset="0"/>
              </a:rPr>
              <a:t>Busquemos más información sobre un problema genético, el síndrome de Down.</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kern="100" err="1">
                <a:effectLst/>
                <a:latin typeface="Calibri" panose="020F0502020204030204" pitchFamily="34" charset="0"/>
                <a:ea typeface="Calibri" panose="020F0502020204030204" pitchFamily="34" charset="0"/>
                <a:cs typeface="Times New Roman" panose="02020603050405020304" pitchFamily="18" charset="0"/>
              </a:rPr>
              <a:t>Haga</a:t>
            </a:r>
            <a:r>
              <a:rPr lang="en-US" sz="1800" kern="10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err="1">
                <a:effectLst/>
                <a:latin typeface="Calibri" panose="020F0502020204030204" pitchFamily="34" charset="0"/>
                <a:ea typeface="Calibri" panose="020F0502020204030204" pitchFamily="34" charset="0"/>
                <a:cs typeface="Times New Roman" panose="02020603050405020304" pitchFamily="18" charset="0"/>
              </a:rPr>
              <a:t>clic</a:t>
            </a:r>
            <a:r>
              <a:rPr lang="en-US" sz="1800" kern="10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err="1">
                <a:effectLst/>
                <a:latin typeface="Calibri" panose="020F0502020204030204" pitchFamily="34" charset="0"/>
                <a:ea typeface="Calibri" panose="020F0502020204030204" pitchFamily="34" charset="0"/>
                <a:cs typeface="Times New Roman" panose="02020603050405020304" pitchFamily="18" charset="0"/>
              </a:rPr>
              <a:t>en</a:t>
            </a:r>
            <a:r>
              <a:rPr lang="en-US" sz="1800" kern="100">
                <a:effectLst/>
                <a:latin typeface="Calibri" panose="020F0502020204030204" pitchFamily="34" charset="0"/>
                <a:ea typeface="Calibri" panose="020F0502020204030204" pitchFamily="34" charset="0"/>
                <a:cs typeface="Times New Roman" panose="02020603050405020304" pitchFamily="18" charset="0"/>
              </a:rPr>
              <a:t> “Genetic Conditions”.</a:t>
            </a:r>
          </a:p>
          <a:p>
            <a:pPr marL="0" marR="0">
              <a:spcBef>
                <a:spcPts val="0"/>
              </a:spcBef>
              <a:spcAft>
                <a:spcPts val="0"/>
              </a:spcAft>
            </a:pP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kern="100">
                <a:effectLst/>
                <a:latin typeface="Calibri" panose="020F0502020204030204" pitchFamily="34" charset="0"/>
                <a:ea typeface="Calibri" panose="020F0502020204030204" pitchFamily="34" charset="0"/>
                <a:cs typeface="Times New Roman" panose="02020603050405020304" pitchFamily="18" charset="0"/>
              </a:rPr>
              <a:t>----</a:t>
            </a:r>
          </a:p>
          <a:p>
            <a:pPr marL="0" marR="0">
              <a:spcBef>
                <a:spcPts val="0"/>
              </a:spcBef>
              <a:spcAft>
                <a:spcPts val="0"/>
              </a:spcAft>
            </a:pPr>
            <a:r>
              <a:rPr lang="es-ES" sz="1800" kern="100">
                <a:effectLst/>
                <a:latin typeface="Calibri" panose="020F0502020204030204" pitchFamily="34" charset="0"/>
                <a:ea typeface="Calibri" panose="020F0502020204030204" pitchFamily="34" charset="0"/>
                <a:cs typeface="Times New Roman" panose="02020603050405020304" pitchFamily="18" charset="0"/>
              </a:rPr>
              <a:t>En la sección </a:t>
            </a:r>
            <a:r>
              <a:rPr lang="es-ES" sz="1800" b="1" kern="100">
                <a:effectLst/>
                <a:latin typeface="Calibri" panose="020F0502020204030204" pitchFamily="34" charset="0"/>
                <a:ea typeface="Calibri" panose="020F0502020204030204" pitchFamily="34" charset="0"/>
                <a:cs typeface="Times New Roman" panose="02020603050405020304" pitchFamily="18" charset="0"/>
              </a:rPr>
              <a:t>Genes</a:t>
            </a:r>
            <a:r>
              <a:rPr lang="es-ES" sz="1800" kern="100">
                <a:effectLst/>
                <a:latin typeface="Calibri" panose="020F0502020204030204" pitchFamily="34" charset="0"/>
                <a:ea typeface="Calibri" panose="020F0502020204030204" pitchFamily="34" charset="0"/>
                <a:cs typeface="Times New Roman" panose="02020603050405020304" pitchFamily="18" charset="0"/>
              </a:rPr>
              <a:t> también puede buscar información genética en orden alfabético (sólo disponible en inglés).</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ES" sz="1800" kern="100">
                <a:effectLst/>
                <a:latin typeface="Calibri" panose="020F0502020204030204" pitchFamily="34" charset="0"/>
                <a:ea typeface="Calibri" panose="020F0502020204030204" pitchFamily="34" charset="0"/>
                <a:cs typeface="Times New Roman" panose="02020603050405020304" pitchFamily="18" charset="0"/>
              </a:rPr>
              <a:t>En </a:t>
            </a:r>
            <a:r>
              <a:rPr lang="es-ES" sz="1800" b="1" kern="100" err="1">
                <a:effectLst/>
                <a:latin typeface="Calibri" panose="020F0502020204030204" pitchFamily="34" charset="0"/>
                <a:ea typeface="Calibri" panose="020F0502020204030204" pitchFamily="34" charset="0"/>
                <a:cs typeface="Times New Roman" panose="02020603050405020304" pitchFamily="18" charset="0"/>
              </a:rPr>
              <a:t>Chromosomes</a:t>
            </a:r>
            <a:r>
              <a:rPr lang="es-ES" sz="1800" b="1" kern="100">
                <a:effectLst/>
                <a:latin typeface="Calibri" panose="020F0502020204030204" pitchFamily="34" charset="0"/>
                <a:ea typeface="Calibri" panose="020F0502020204030204" pitchFamily="34" charset="0"/>
                <a:cs typeface="Times New Roman" panose="02020603050405020304" pitchFamily="18" charset="0"/>
              </a:rPr>
              <a:t> and </a:t>
            </a:r>
            <a:r>
              <a:rPr lang="es-ES" sz="1800" b="1" kern="100" err="1">
                <a:effectLst/>
                <a:latin typeface="Calibri" panose="020F0502020204030204" pitchFamily="34" charset="0"/>
                <a:ea typeface="Calibri" panose="020F0502020204030204" pitchFamily="34" charset="0"/>
                <a:cs typeface="Times New Roman" panose="02020603050405020304" pitchFamily="18" charset="0"/>
              </a:rPr>
              <a:t>mtDNA</a:t>
            </a:r>
            <a:r>
              <a:rPr lang="es-ES" sz="1800" kern="100">
                <a:effectLst/>
                <a:latin typeface="Calibri" panose="020F0502020204030204" pitchFamily="34" charset="0"/>
                <a:ea typeface="Calibri" panose="020F0502020204030204" pitchFamily="34" charset="0"/>
                <a:cs typeface="Times New Roman" panose="02020603050405020304" pitchFamily="18" charset="0"/>
              </a:rPr>
              <a:t>, puede buscar información por uno de los 23 pares de cromosomas o por ADN mitocondrial (sólo disponible en inglés).</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p>
            <a:r>
              <a:rPr lang="es-ES" sz="1800">
                <a:effectLst/>
                <a:latin typeface="Calibri" panose="020F0502020204030204" pitchFamily="34" charset="0"/>
                <a:ea typeface="Calibri" panose="020F0502020204030204" pitchFamily="34" charset="0"/>
                <a:cs typeface="Times New Roman" panose="02020603050405020304" pitchFamily="18" charset="0"/>
              </a:rPr>
              <a:t>El área </a:t>
            </a:r>
            <a:r>
              <a:rPr lang="es-ES" sz="1800" b="1" err="1">
                <a:effectLst/>
                <a:latin typeface="Calibri" panose="020F0502020204030204" pitchFamily="34" charset="0"/>
                <a:ea typeface="Calibri" panose="020F0502020204030204" pitchFamily="34" charset="0"/>
                <a:cs typeface="Times New Roman" panose="02020603050405020304" pitchFamily="18" charset="0"/>
              </a:rPr>
              <a:t>Help</a:t>
            </a:r>
            <a:r>
              <a:rPr lang="es-ES" sz="1800" b="1">
                <a:effectLst/>
                <a:latin typeface="Calibri" panose="020F0502020204030204" pitchFamily="34" charset="0"/>
                <a:ea typeface="Calibri" panose="020F0502020204030204" pitchFamily="34" charset="0"/>
                <a:cs typeface="Times New Roman" panose="02020603050405020304" pitchFamily="18" charset="0"/>
              </a:rPr>
              <a:t> Me </a:t>
            </a:r>
            <a:r>
              <a:rPr lang="es-ES" sz="1800" b="1" err="1">
                <a:effectLst/>
                <a:latin typeface="Calibri" panose="020F0502020204030204" pitchFamily="34" charset="0"/>
                <a:ea typeface="Calibri" panose="020F0502020204030204" pitchFamily="34" charset="0"/>
                <a:cs typeface="Times New Roman" panose="02020603050405020304" pitchFamily="18" charset="0"/>
              </a:rPr>
              <a:t>Understand</a:t>
            </a:r>
            <a:r>
              <a:rPr lang="es-ES" sz="1800" b="1">
                <a:effectLst/>
                <a:latin typeface="Calibri" panose="020F0502020204030204" pitchFamily="34" charset="0"/>
                <a:ea typeface="Calibri" panose="020F0502020204030204" pitchFamily="34" charset="0"/>
                <a:cs typeface="Times New Roman" panose="02020603050405020304" pitchFamily="18" charset="0"/>
              </a:rPr>
              <a:t> </a:t>
            </a:r>
            <a:r>
              <a:rPr lang="es-ES" sz="1800" b="1" err="1">
                <a:effectLst/>
                <a:latin typeface="Calibri" panose="020F0502020204030204" pitchFamily="34" charset="0"/>
                <a:ea typeface="Calibri" panose="020F0502020204030204" pitchFamily="34" charset="0"/>
                <a:cs typeface="Times New Roman" panose="02020603050405020304" pitchFamily="18" charset="0"/>
              </a:rPr>
              <a:t>Genetics</a:t>
            </a:r>
            <a:r>
              <a:rPr lang="es-ES" sz="1800">
                <a:effectLst/>
                <a:latin typeface="Calibri" panose="020F0502020204030204" pitchFamily="34" charset="0"/>
                <a:ea typeface="Calibri" panose="020F0502020204030204" pitchFamily="34" charset="0"/>
                <a:cs typeface="Times New Roman" panose="02020603050405020304" pitchFamily="18" charset="0"/>
              </a:rPr>
              <a:t> ofrece una explicación básica de cómo funcionan los genes y cómo las variaciones o mutaciones causan trastornos, así como información actual sobre pruebas genéticas, terapia génica, investigación genética y medicina de precisión.</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92C48016-672E-4C55-AB48-6D90F96F4D1B}" type="slidenum">
              <a:rPr lang="en-US" smtClean="0"/>
              <a:t>38</a:t>
            </a:fld>
            <a:endParaRPr lang="en-US"/>
          </a:p>
        </p:txBody>
      </p:sp>
    </p:spTree>
    <p:extLst>
      <p:ext uri="{BB962C8B-B14F-4D97-AF65-F5344CB8AC3E}">
        <p14:creationId xmlns:p14="http://schemas.microsoft.com/office/powerpoint/2010/main" val="90391199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s-ES" sz="1800" kern="100">
                <a:effectLst/>
                <a:latin typeface="Calibri" panose="020F0502020204030204" pitchFamily="34" charset="0"/>
                <a:ea typeface="Calibri" panose="020F0502020204030204" pitchFamily="34" charset="0"/>
                <a:cs typeface="Times New Roman" panose="02020603050405020304" pitchFamily="18" charset="0"/>
              </a:rPr>
              <a:t>En la lista alfabética, [haga clic] haga clic en la letra “D”.</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ES" sz="1800" kern="100">
                <a:effectLst/>
                <a:latin typeface="Calibri" panose="020F0502020204030204" pitchFamily="34" charset="0"/>
                <a:ea typeface="Calibri" panose="020F0502020204030204" pitchFamily="34" charset="0"/>
                <a:cs typeface="Times New Roman" panose="02020603050405020304" pitchFamily="18" charset="0"/>
              </a:rPr>
              <a:t>Luego, haga clic en “Down </a:t>
            </a:r>
            <a:r>
              <a:rPr lang="es-ES" sz="1800" kern="100" err="1">
                <a:effectLst/>
                <a:latin typeface="Calibri" panose="020F0502020204030204" pitchFamily="34" charset="0"/>
                <a:ea typeface="Calibri" panose="020F0502020204030204" pitchFamily="34" charset="0"/>
                <a:cs typeface="Times New Roman" panose="02020603050405020304" pitchFamily="18" charset="0"/>
              </a:rPr>
              <a:t>Syndrome</a:t>
            </a:r>
            <a:r>
              <a:rPr lang="es-ES" sz="1800" kern="100">
                <a:effectLst/>
                <a:latin typeface="Calibri" panose="020F0502020204030204" pitchFamily="34" charset="0"/>
                <a:ea typeface="Calibri" panose="020F0502020204030204" pitchFamily="34" charset="0"/>
                <a:cs typeface="Times New Roman" panose="02020603050405020304" pitchFamily="18" charset="0"/>
              </a:rPr>
              <a:t>”.</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fld id="{92C48016-672E-4C55-AB48-6D90F96F4D1B}" type="slidenum">
              <a:rPr lang="en-US" smtClean="0"/>
              <a:t>39</a:t>
            </a:fld>
            <a:endParaRPr lang="en-US"/>
          </a:p>
        </p:txBody>
      </p:sp>
    </p:spTree>
    <p:extLst>
      <p:ext uri="{BB962C8B-B14F-4D97-AF65-F5344CB8AC3E}">
        <p14:creationId xmlns:p14="http://schemas.microsoft.com/office/powerpoint/2010/main" val="10860816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1800">
                <a:effectLst/>
                <a:latin typeface="Calibri" panose="020F0502020204030204" pitchFamily="34" charset="0"/>
                <a:ea typeface="Calibri" panose="020F0502020204030204" pitchFamily="34" charset="0"/>
                <a:cs typeface="Times New Roman" panose="02020603050405020304" pitchFamily="18" charset="0"/>
              </a:rPr>
              <a:t>Los consumidores se esfuerzan por determinar si la información de salud que encuentran en línea es confiable. También pueden sentirse abrumados por la cantidad de información disponible. Estudios recientes han demostrado que, para los pacientes de cáncer, suele ser difícil determinar en qué fuentes deben confiar. Además, los pacientes con enfermedades raras que buscan nuevas investigaciones sobre su enfermedad no están seguros de cómo incorporar a su vida diaria lo que encuentran.</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1800">
                <a:effectLst/>
                <a:latin typeface="Calibri" panose="020F0502020204030204" pitchFamily="34" charset="0"/>
                <a:ea typeface="Calibri" panose="020F0502020204030204" pitchFamily="34" charset="0"/>
                <a:cs typeface="Times New Roman" panose="02020603050405020304" pitchFamily="18" charset="0"/>
              </a:rPr>
              <a:t>MedlinePlus está diseñado para responder a estas necesidades. MedlinePlus es el sitio web de los Institutos Nacionales de la Salud para los pacientes y para el público.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1800">
                <a:effectLst/>
                <a:latin typeface="Calibri" panose="020F0502020204030204" pitchFamily="34" charset="0"/>
                <a:ea typeface="Calibri" panose="020F0502020204030204" pitchFamily="34" charset="0"/>
                <a:cs typeface="Times New Roman" panose="02020603050405020304" pitchFamily="18" charset="0"/>
              </a:rPr>
              <a:t>MedlinePlus, producido por la Biblioteca Nacional de Medicina de los EE. UU., ofrece información de salud confiable y vigente sobre enfermedades, afecciones y temas de bienestar tanto en español como en inglés.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endParaRPr lang="en-US"/>
          </a:p>
          <a:p>
            <a:pPr marL="0" marR="0">
              <a:lnSpc>
                <a:spcPct val="107000"/>
              </a:lnSpc>
              <a:spcBef>
                <a:spcPts val="0"/>
              </a:spcBef>
              <a:spcAft>
                <a:spcPts val="800"/>
              </a:spcAft>
            </a:pPr>
            <a:r>
              <a:rPr lang="es-ES_tradnl" sz="1800">
                <a:effectLst/>
                <a:latin typeface="Calibri" panose="020F0502020204030204" pitchFamily="34" charset="0"/>
                <a:ea typeface="Calibri" panose="020F0502020204030204" pitchFamily="34" charset="0"/>
                <a:cs typeface="Times New Roman" panose="02020603050405020304" pitchFamily="18" charset="0"/>
              </a:rPr>
              <a:t>MedlinePlus está disponible en cualquier momento, en cualquier lugar y de forma gratuita. Su contenido se ha preparado para incorporar las mejores prácticas de accesibilidad a internet y es compatible con tecnología asistencial como lectores de pantalla. MedlinePlus explica afecciones médicas complejas en lenguaje sencillo y fácil de entender.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s-ES_tradnl" sz="1800">
                <a:effectLst/>
                <a:latin typeface="Calibri" panose="020F0502020204030204" pitchFamily="34" charset="0"/>
                <a:ea typeface="Calibri" panose="020F0502020204030204" pitchFamily="34" charset="0"/>
                <a:cs typeface="Times New Roman" panose="02020603050405020304" pitchFamily="18"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s-ES_tradnl" sz="1800">
                <a:effectLst/>
                <a:latin typeface="Calibri" panose="020F0502020204030204" pitchFamily="34" charset="0"/>
                <a:ea typeface="Calibri" panose="020F0502020204030204" pitchFamily="34" charset="0"/>
                <a:cs typeface="Times New Roman" panose="02020603050405020304" pitchFamily="18" charset="0"/>
              </a:rPr>
              <a:t>Los consumidores pueden acceder a MedlinePlus para obtener explicaciones breves o detalladas de un tema de salud y los profesionales de la salud pueden remitir con confianza a sus pacientes a nuestro sitio.</a:t>
            </a:r>
          </a:p>
          <a:p>
            <a:pPr marL="0" marR="0">
              <a:lnSpc>
                <a:spcPct val="107000"/>
              </a:lnSpc>
              <a:spcBef>
                <a:spcPts val="0"/>
              </a:spcBef>
              <a:spcAft>
                <a:spcPts val="800"/>
              </a:spcAft>
            </a:pPr>
            <a:endParaRPr lang="es-ES_tradnl"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s-ES_tradnl" sz="1800">
                <a:effectLst/>
                <a:latin typeface="Calibri" panose="020F0502020204030204" pitchFamily="34" charset="0"/>
                <a:ea typeface="Calibri" panose="020F0502020204030204" pitchFamily="34" charset="0"/>
                <a:cs typeface="Times New Roman" panose="02020603050405020304" pitchFamily="18" charset="0"/>
              </a:rPr>
              <a:t>Los consumidores suelen usar internet buscando respuestas a preguntas sobre problemas específicos de salud, medicinas o suplementos, partes del cuerpo y procedimientos diagnósticos. El sitio web de MedlinePlus se ha diseñado para que los consumidores busquen o exploren con facilidad estos temas.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s-ES_tradnl" sz="1800">
                <a:effectLst/>
                <a:latin typeface="Calibri" panose="020F0502020204030204" pitchFamily="34" charset="0"/>
                <a:ea typeface="Calibri" panose="020F0502020204030204" pitchFamily="34" charset="0"/>
                <a:cs typeface="Times New Roman" panose="02020603050405020304" pitchFamily="18"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s-ES_tradnl" sz="1800">
                <a:effectLst/>
                <a:latin typeface="Calibri" panose="020F0502020204030204" pitchFamily="34" charset="0"/>
                <a:ea typeface="Calibri" panose="020F0502020204030204" pitchFamily="34" charset="0"/>
                <a:cs typeface="Times New Roman" panose="02020603050405020304" pitchFamily="18" charset="0"/>
              </a:rPr>
              <a:t>Hay cuatro secciones importantes en el sitio web en español: Temas de salud, medicinas y suplementos, genética, y pruebas médicas. También incluyen una enciclopedia médica. Se puede emplear la herramienta de búsqueda en cualquier momento para buscar en todo el sitio web.</a:t>
            </a:r>
          </a:p>
          <a:p>
            <a:pPr marL="0" marR="0">
              <a:lnSpc>
                <a:spcPct val="107000"/>
              </a:lnSpc>
              <a:spcBef>
                <a:spcPts val="0"/>
              </a:spcBef>
              <a:spcAft>
                <a:spcPts val="800"/>
              </a:spcAft>
            </a:pPr>
            <a:r>
              <a:rPr lang="es-ES_tradnl" sz="180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s-ES_tradnl" sz="1800">
                <a:effectLst/>
                <a:latin typeface="Calibri" panose="020F0502020204030204" pitchFamily="34" charset="0"/>
                <a:ea typeface="Calibri" panose="020F0502020204030204" pitchFamily="34" charset="0"/>
                <a:cs typeface="Times New Roman" panose="02020603050405020304" pitchFamily="18" charset="0"/>
              </a:rPr>
              <a:t>Dentro de cada una de estas colecciones, se puede buscar o explorar por temas. Los temas de salud siguen una plantilla estandarizada con una estructura y una navegación claras, de forma que los usuarios pueden obtener rápidamente la información que necesitan.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fld id="{92C48016-672E-4C55-AB48-6D90F96F4D1B}" type="slidenum">
              <a:rPr lang="en-US" smtClean="0"/>
              <a:t>4</a:t>
            </a:fld>
            <a:endParaRPr lang="en-US"/>
          </a:p>
        </p:txBody>
      </p:sp>
    </p:spTree>
    <p:extLst>
      <p:ext uri="{BB962C8B-B14F-4D97-AF65-F5344CB8AC3E}">
        <p14:creationId xmlns:p14="http://schemas.microsoft.com/office/powerpoint/2010/main" val="85686821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s-ES" sz="1800" kern="100">
                <a:effectLst/>
                <a:latin typeface="Calibri" panose="020F0502020204030204" pitchFamily="34" charset="0"/>
                <a:ea typeface="Calibri" panose="020F0502020204030204" pitchFamily="34" charset="0"/>
                <a:cs typeface="Times New Roman" panose="02020603050405020304" pitchFamily="18" charset="0"/>
              </a:rPr>
              <a:t>En una página de trastornos genéticos, hay una descripción detallada de la afección. Más abajo en la página se encuentran más detalles sobre la frecuencia, las causas, la probabilidad de herencia y otros nombres del problema genético.</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ES" sz="1800" kern="100">
                <a:effectLst/>
                <a:latin typeface="Calibri" panose="020F0502020204030204" pitchFamily="34" charset="0"/>
                <a:ea typeface="Calibri" panose="020F0502020204030204" pitchFamily="34" charset="0"/>
                <a:cs typeface="Times New Roman" panose="02020603050405020304" pitchFamily="18" charset="0"/>
              </a:rPr>
              <a:t>Además, hay enlaces a información y referencias adicionales.</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fld id="{92C48016-672E-4C55-AB48-6D90F96F4D1B}" type="slidenum">
              <a:rPr lang="en-US" smtClean="0"/>
              <a:t>40</a:t>
            </a:fld>
            <a:endParaRPr lang="en-US"/>
          </a:p>
        </p:txBody>
      </p:sp>
    </p:spTree>
    <p:extLst>
      <p:ext uri="{BB962C8B-B14F-4D97-AF65-F5344CB8AC3E}">
        <p14:creationId xmlns:p14="http://schemas.microsoft.com/office/powerpoint/2010/main" val="363054163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1800">
                <a:effectLst/>
                <a:latin typeface="Calibri" panose="020F0502020204030204" pitchFamily="34" charset="0"/>
                <a:ea typeface="Calibri" panose="020F0502020204030204" pitchFamily="34" charset="0"/>
                <a:cs typeface="Times New Roman" panose="02020603050405020304" pitchFamily="18" charset="0"/>
              </a:rPr>
              <a:t>MedlinePlus ofrece más de 300 artículos sobre pruebas médicas. Estas páginas explican para qué se usan las pruebas, por qué un profesional de la salud puede ordenarlas, en qué consiste una prueba y qué pueden significar los resultados. </a:t>
            </a:r>
            <a:r>
              <a:rPr lang="es-ES_tradnl" sz="1800" b="0">
                <a:effectLst/>
                <a:latin typeface="Calibri" panose="020F0502020204030204" pitchFamily="34" charset="0"/>
                <a:ea typeface="Calibri" panose="020F0502020204030204" pitchFamily="34" charset="0"/>
                <a:cs typeface="Times New Roman" panose="02020603050405020304" pitchFamily="18" charset="0"/>
              </a:rPr>
              <a:t>Este contenido es creado, traducido, y mantenido por personal y contratistas de la Biblioteca Nacional de Medicina.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_tradnl" sz="180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1800">
                <a:effectLst/>
                <a:latin typeface="Calibri" panose="020F0502020204030204" pitchFamily="34" charset="0"/>
                <a:ea typeface="Calibri" panose="020F0502020204030204" pitchFamily="34" charset="0"/>
                <a:cs typeface="Times New Roman" panose="02020603050405020304" pitchFamily="18" charset="0"/>
              </a:rPr>
              <a:t>Haga clic en Pruebas médicas ya sea en la página de navegación principal o lateral.</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fld id="{92C48016-672E-4C55-AB48-6D90F96F4D1B}" type="slidenum">
              <a:rPr lang="en-US" smtClean="0"/>
              <a:t>41</a:t>
            </a:fld>
            <a:endParaRPr lang="en-US"/>
          </a:p>
        </p:txBody>
      </p:sp>
    </p:spTree>
    <p:extLst>
      <p:ext uri="{BB962C8B-B14F-4D97-AF65-F5344CB8AC3E}">
        <p14:creationId xmlns:p14="http://schemas.microsoft.com/office/powerpoint/2010/main" val="140325638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s-ES_tradnl" sz="1800">
                <a:effectLst/>
                <a:latin typeface="Calibri" panose="020F0502020204030204" pitchFamily="34" charset="0"/>
                <a:ea typeface="Calibri" panose="020F0502020204030204" pitchFamily="34" charset="0"/>
                <a:cs typeface="Times New Roman" panose="02020603050405020304" pitchFamily="18" charset="0"/>
              </a:rPr>
              <a:t>MedlinePlus ofrece un índice alfabético (A–Z) de pruebas médicas comunes. También se puede emplear la casilla de búsqueda para localizar las pruebas médicas.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s-ES_tradnl" sz="1800">
                <a:effectLst/>
                <a:latin typeface="Calibri" panose="020F0502020204030204" pitchFamily="34" charset="0"/>
                <a:ea typeface="Calibri" panose="020F0502020204030204" pitchFamily="34" charset="0"/>
                <a:cs typeface="Times New Roman" panose="02020603050405020304" pitchFamily="18"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s-ES_tradnl" sz="1800">
                <a:effectLst/>
                <a:latin typeface="Calibri" panose="020F0502020204030204" pitchFamily="34" charset="0"/>
                <a:ea typeface="Calibri" panose="020F0502020204030204" pitchFamily="34" charset="0"/>
                <a:cs typeface="Times New Roman" panose="02020603050405020304" pitchFamily="18" charset="0"/>
              </a:rPr>
              <a:t>Haremos clic en “Análisis de sangre de glucagón”.</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fld id="{92C48016-672E-4C55-AB48-6D90F96F4D1B}" type="slidenum">
              <a:rPr lang="en-US" smtClean="0"/>
              <a:t>42</a:t>
            </a:fld>
            <a:endParaRPr lang="en-US"/>
          </a:p>
        </p:txBody>
      </p:sp>
    </p:spTree>
    <p:extLst>
      <p:ext uri="{BB962C8B-B14F-4D97-AF65-F5344CB8AC3E}">
        <p14:creationId xmlns:p14="http://schemas.microsoft.com/office/powerpoint/2010/main" val="158743460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s-ES_tradnl" sz="1800">
                <a:effectLst/>
                <a:latin typeface="Calibri" panose="020F0502020204030204" pitchFamily="34" charset="0"/>
                <a:ea typeface="Calibri" panose="020F0502020204030204" pitchFamily="34" charset="0"/>
                <a:cs typeface="Times New Roman" panose="02020603050405020304" pitchFamily="18" charset="0"/>
              </a:rPr>
              <a:t>Esta es la página con información de Pruebas médicas. Esta brinda: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Calibri" panose="020F0502020204030204" pitchFamily="34" charset="0"/>
              <a:buChar char="•"/>
            </a:pPr>
            <a:r>
              <a:rPr lang="es-ES_tradnl" sz="1800">
                <a:effectLst/>
                <a:latin typeface="Calibri" panose="020F0502020204030204" pitchFamily="34" charset="0"/>
                <a:ea typeface="Calibri" panose="020F0502020204030204" pitchFamily="34" charset="0"/>
                <a:cs typeface="Times New Roman" panose="02020603050405020304" pitchFamily="18" charset="0"/>
              </a:rPr>
              <a:t>Un resumen de lo que es una prueba médica</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Calibri" panose="020F0502020204030204" pitchFamily="34" charset="0"/>
              <a:buChar char="•"/>
            </a:pPr>
            <a:r>
              <a:rPr lang="es-ES_tradnl" sz="1800">
                <a:effectLst/>
                <a:latin typeface="Calibri" panose="020F0502020204030204" pitchFamily="34" charset="0"/>
                <a:ea typeface="Calibri" panose="020F0502020204030204" pitchFamily="34" charset="0"/>
                <a:cs typeface="Times New Roman" panose="02020603050405020304" pitchFamily="18" charset="0"/>
              </a:rPr>
              <a:t>Para qué se usa</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Calibri" panose="020F0502020204030204" pitchFamily="34" charset="0"/>
              <a:buChar char="•"/>
            </a:pPr>
            <a:r>
              <a:rPr lang="es-ES_tradnl" sz="1800">
                <a:effectLst/>
                <a:latin typeface="Calibri" panose="020F0502020204030204" pitchFamily="34" charset="0"/>
                <a:ea typeface="Calibri" panose="020F0502020204030204" pitchFamily="34" charset="0"/>
                <a:cs typeface="Times New Roman" panose="02020603050405020304" pitchFamily="18" charset="0"/>
              </a:rPr>
              <a:t>Por qué la necesita una persona</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Calibri" panose="020F0502020204030204" pitchFamily="34" charset="0"/>
              <a:buChar char="•"/>
            </a:pPr>
            <a:r>
              <a:rPr lang="es-ES_tradnl" sz="1800">
                <a:effectLst/>
                <a:latin typeface="Calibri" panose="020F0502020204030204" pitchFamily="34" charset="0"/>
                <a:ea typeface="Calibri" panose="020F0502020204030204" pitchFamily="34" charset="0"/>
                <a:cs typeface="Times New Roman" panose="02020603050405020304" pitchFamily="18" charset="0"/>
              </a:rPr>
              <a:t>En qué consiste la prueba</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Calibri" panose="020F0502020204030204" pitchFamily="34" charset="0"/>
              <a:buChar char="•"/>
            </a:pPr>
            <a:r>
              <a:rPr lang="es-ES_tradnl" sz="1800">
                <a:effectLst/>
                <a:latin typeface="Calibri" panose="020F0502020204030204" pitchFamily="34" charset="0"/>
                <a:ea typeface="Calibri" panose="020F0502020204030204" pitchFamily="34" charset="0"/>
                <a:cs typeface="Times New Roman" panose="02020603050405020304" pitchFamily="18" charset="0"/>
              </a:rPr>
              <a:t>Cómo prepararse para la prueba y</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Calibri" panose="020F0502020204030204" pitchFamily="34" charset="0"/>
              <a:buChar char="•"/>
            </a:pPr>
            <a:r>
              <a:rPr lang="es-ES_tradnl" sz="1800">
                <a:effectLst/>
                <a:latin typeface="Calibri" panose="020F0502020204030204" pitchFamily="34" charset="0"/>
                <a:ea typeface="Calibri" panose="020F0502020204030204" pitchFamily="34" charset="0"/>
                <a:cs typeface="Times New Roman" panose="02020603050405020304" pitchFamily="18" charset="0"/>
              </a:rPr>
              <a:t>Posibles riesgos y resultados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s-ES_tradnl" sz="1800">
                <a:effectLst/>
                <a:latin typeface="Calibri" panose="020F0502020204030204" pitchFamily="34" charset="0"/>
                <a:ea typeface="Calibri" panose="020F0502020204030204" pitchFamily="34" charset="0"/>
                <a:cs typeface="Times New Roman" panose="02020603050405020304" pitchFamily="18"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s-ES_tradnl" sz="1800">
                <a:effectLst/>
                <a:latin typeface="Calibri" panose="020F0502020204030204" pitchFamily="34" charset="0"/>
                <a:ea typeface="Calibri" panose="020F0502020204030204" pitchFamily="34" charset="0"/>
                <a:cs typeface="Times New Roman" panose="02020603050405020304" pitchFamily="18" charset="0"/>
              </a:rPr>
              <a:t>La información también incluye enlaces a temas de salud afines de MedlinePlus y a otras pruebas médicas.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fld id="{92C48016-672E-4C55-AB48-6D90F96F4D1B}" type="slidenum">
              <a:rPr lang="en-US" smtClean="0"/>
              <a:t>43</a:t>
            </a:fld>
            <a:endParaRPr lang="en-US"/>
          </a:p>
        </p:txBody>
      </p:sp>
    </p:spTree>
    <p:extLst>
      <p:ext uri="{BB962C8B-B14F-4D97-AF65-F5344CB8AC3E}">
        <p14:creationId xmlns:p14="http://schemas.microsoft.com/office/powerpoint/2010/main" val="98497925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s-ES_tradnl" sz="1800">
                <a:effectLst/>
                <a:latin typeface="Calibri" panose="020F0502020204030204" pitchFamily="34" charset="0"/>
                <a:ea typeface="Calibri" panose="020F0502020204030204" pitchFamily="34" charset="0"/>
                <a:cs typeface="Times New Roman" panose="02020603050405020304" pitchFamily="18" charset="0"/>
              </a:rPr>
              <a:t>MedlinePlus también contiene una enciclopedia médica de más de 4,000 artículos, videos y gráficos disponibles en inglés y español. MedlinePlus tiene licencia de A.D.A.M para usar la Enciclopedia Médica.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s-ES_tradnl" sz="1800">
                <a:effectLst/>
                <a:latin typeface="Calibri" panose="020F0502020204030204" pitchFamily="34" charset="0"/>
                <a:ea typeface="Calibri" panose="020F0502020204030204" pitchFamily="34" charset="0"/>
                <a:cs typeface="Times New Roman" panose="02020603050405020304" pitchFamily="18"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s-ES_tradnl" sz="1800">
                <a:effectLst/>
                <a:latin typeface="Calibri" panose="020F0502020204030204" pitchFamily="34" charset="0"/>
                <a:ea typeface="Calibri" panose="020F0502020204030204" pitchFamily="34" charset="0"/>
                <a:cs typeface="Times New Roman" panose="02020603050405020304" pitchFamily="18" charset="0"/>
              </a:rPr>
              <a:t>Haremos clic en “Enciclopedia médica”</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fld id="{92C48016-672E-4C55-AB48-6D90F96F4D1B}" type="slidenum">
              <a:rPr lang="en-US" smtClean="0"/>
              <a:t>44</a:t>
            </a:fld>
            <a:endParaRPr lang="en-US"/>
          </a:p>
        </p:txBody>
      </p:sp>
    </p:spTree>
    <p:extLst>
      <p:ext uri="{BB962C8B-B14F-4D97-AF65-F5344CB8AC3E}">
        <p14:creationId xmlns:p14="http://schemas.microsoft.com/office/powerpoint/2010/main" val="372487553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1800">
                <a:effectLst/>
                <a:latin typeface="Calibri" panose="020F0502020204030204" pitchFamily="34" charset="0"/>
                <a:ea typeface="Calibri" panose="020F0502020204030204" pitchFamily="34" charset="0"/>
                <a:cs typeface="Times New Roman" panose="02020603050405020304" pitchFamily="18" charset="0"/>
              </a:rPr>
              <a:t>Usted puede hacer búsquedas en la Enciclopedia médica con el índice alfabético (A-Z).</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r>
              <a:rPr lang="es-ES_tradnl" sz="1800">
                <a:effectLst/>
                <a:latin typeface="Calibri" panose="020F0502020204030204" pitchFamily="34" charset="0"/>
                <a:ea typeface="Calibri" panose="020F0502020204030204" pitchFamily="34" charset="0"/>
                <a:cs typeface="Times New Roman" panose="02020603050405020304" pitchFamily="18" charset="0"/>
              </a:rPr>
              <a:t>Note que la fuente es A.D.A.M.</a:t>
            </a:r>
            <a:endParaRPr lang="en-US"/>
          </a:p>
        </p:txBody>
      </p:sp>
      <p:sp>
        <p:nvSpPr>
          <p:cNvPr id="4" name="Slide Number Placeholder 3"/>
          <p:cNvSpPr>
            <a:spLocks noGrp="1"/>
          </p:cNvSpPr>
          <p:nvPr>
            <p:ph type="sldNum" sz="quarter" idx="5"/>
          </p:nvPr>
        </p:nvSpPr>
        <p:spPr/>
        <p:txBody>
          <a:bodyPr/>
          <a:lstStyle/>
          <a:p>
            <a:fld id="{92C48016-672E-4C55-AB48-6D90F96F4D1B}" type="slidenum">
              <a:rPr lang="en-US" smtClean="0"/>
              <a:t>45</a:t>
            </a:fld>
            <a:endParaRPr lang="en-US"/>
          </a:p>
        </p:txBody>
      </p:sp>
    </p:spTree>
    <p:extLst>
      <p:ext uri="{BB962C8B-B14F-4D97-AF65-F5344CB8AC3E}">
        <p14:creationId xmlns:p14="http://schemas.microsoft.com/office/powerpoint/2010/main" val="339501591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s-ES_tradnl" sz="1800" dirty="0">
                <a:effectLst/>
                <a:latin typeface="Calibri" panose="020F0502020204030204" pitchFamily="34" charset="0"/>
                <a:ea typeface="Calibri" panose="020F0502020204030204" pitchFamily="34" charset="0"/>
                <a:cs typeface="Times New Roman" panose="02020603050405020304" pitchFamily="18" charset="0"/>
              </a:rPr>
              <a:t>MedlinePlus tiene varios recursos accesibles. Haremos clic en el logotipo de MedlinePlus para volver a la página principal de MedlinePlus.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s-ES_tradnl"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s-ES_tradnl" sz="1800" dirty="0">
                <a:effectLst/>
                <a:latin typeface="Calibri" panose="020F0502020204030204" pitchFamily="34" charset="0"/>
                <a:ea typeface="Calibri" panose="020F0502020204030204" pitchFamily="34" charset="0"/>
                <a:cs typeface="Times New Roman" panose="02020603050405020304" pitchFamily="18" charset="0"/>
              </a:rPr>
              <a:t>MedlinePlus también contiene: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Calibri" panose="020F0502020204030204" pitchFamily="34" charset="0"/>
              <a:buChar char="•"/>
            </a:pPr>
            <a:r>
              <a:rPr lang="es-ES_tradnl" sz="1800" b="1" dirty="0">
                <a:effectLst/>
                <a:latin typeface="Calibri" panose="020F0502020204030204" pitchFamily="34" charset="0"/>
                <a:ea typeface="Calibri" panose="020F0502020204030204" pitchFamily="34" charset="0"/>
                <a:cs typeface="Times New Roman" panose="02020603050405020304" pitchFamily="18" charset="0"/>
              </a:rPr>
              <a:t>Recetas saludables</a:t>
            </a:r>
            <a:r>
              <a:rPr lang="es-ES_tradnl" sz="1800" dirty="0">
                <a:effectLst/>
                <a:latin typeface="Calibri" panose="020F0502020204030204" pitchFamily="34" charset="0"/>
                <a:ea typeface="Calibri" panose="020F0502020204030204" pitchFamily="34" charset="0"/>
                <a:cs typeface="Times New Roman" panose="02020603050405020304" pitchFamily="18" charset="0"/>
              </a:rPr>
              <a:t>, por las cuales se puede explorar por tipo de comida o de régimen de alimentación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Calibri" panose="020F0502020204030204" pitchFamily="34" charset="0"/>
              <a:buChar char="•"/>
            </a:pPr>
            <a:r>
              <a:rPr lang="es-ES_tradnl" sz="1800" b="1" dirty="0">
                <a:effectLst/>
                <a:latin typeface="Calibri" panose="020F0502020204030204" pitchFamily="34" charset="0"/>
                <a:ea typeface="Calibri" panose="020F0502020204030204" pitchFamily="34" charset="0"/>
                <a:cs typeface="Times New Roman" panose="02020603050405020304" pitchFamily="18" charset="0"/>
              </a:rPr>
              <a:t>Documentos de lectura fácil</a:t>
            </a:r>
            <a:r>
              <a:rPr lang="es-ES_tradnl" sz="1800" dirty="0">
                <a:effectLst/>
                <a:latin typeface="Calibri" panose="020F0502020204030204" pitchFamily="34" charset="0"/>
                <a:ea typeface="Calibri" panose="020F0502020204030204" pitchFamily="34" charset="0"/>
                <a:cs typeface="Times New Roman" panose="02020603050405020304" pitchFamily="18" charset="0"/>
              </a:rPr>
              <a:t>, que muestran un índice alfabético de materiales de salud para los consumidores sobre una variedad de temas de salud, que son fáciles de leer, entender y usar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Calibri" panose="020F0502020204030204" pitchFamily="34" charset="0"/>
              <a:buChar char="•"/>
            </a:pPr>
            <a:r>
              <a:rPr lang="es-ES_tradnl" sz="1800" b="1" dirty="0">
                <a:effectLst/>
                <a:latin typeface="Calibri" panose="020F0502020204030204" pitchFamily="34" charset="0"/>
                <a:ea typeface="Calibri" panose="020F0502020204030204" pitchFamily="34" charset="0"/>
                <a:cs typeface="Times New Roman" panose="02020603050405020304" pitchFamily="18" charset="0"/>
              </a:rPr>
              <a:t>Redes sociales</a:t>
            </a:r>
            <a:r>
              <a:rPr lang="es-ES_tradnl" sz="1800" dirty="0">
                <a:effectLst/>
                <a:latin typeface="Calibri" panose="020F0502020204030204" pitchFamily="34" charset="0"/>
                <a:ea typeface="Calibri" panose="020F0502020204030204" pitchFamily="34" charset="0"/>
                <a:cs typeface="Times New Roman" panose="02020603050405020304" pitchFamily="18" charset="0"/>
              </a:rPr>
              <a:t>, con enlaces a cuentas de Twitter, Facebook e Instagram de MedlinePlus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Calibri" panose="020F0502020204030204" pitchFamily="34" charset="0"/>
              <a:buChar char="•"/>
            </a:pPr>
            <a:r>
              <a:rPr lang="es-ES_tradnl" sz="1800" dirty="0">
                <a:effectLst/>
                <a:latin typeface="Calibri" panose="020F0502020204030204" pitchFamily="34" charset="0"/>
                <a:ea typeface="Calibri" panose="020F0502020204030204" pitchFamily="34" charset="0"/>
                <a:cs typeface="Times New Roman" panose="02020603050405020304" pitchFamily="18" charset="0"/>
              </a:rPr>
              <a:t>La revista </a:t>
            </a:r>
            <a:r>
              <a:rPr lang="es-ES_tradnl" sz="1800" b="1" dirty="0">
                <a:effectLst/>
                <a:latin typeface="Calibri" panose="020F0502020204030204" pitchFamily="34" charset="0"/>
                <a:ea typeface="Calibri" panose="020F0502020204030204" pitchFamily="34" charset="0"/>
                <a:cs typeface="Times New Roman" panose="02020603050405020304" pitchFamily="18" charset="0"/>
              </a:rPr>
              <a:t>NIH MedlinePlus</a:t>
            </a:r>
            <a:r>
              <a:rPr lang="es-ES_tradnl" sz="1800" dirty="0">
                <a:effectLst/>
                <a:latin typeface="Calibri" panose="020F0502020204030204" pitchFamily="34" charset="0"/>
                <a:ea typeface="Calibri" panose="020F0502020204030204" pitchFamily="34" charset="0"/>
                <a:cs typeface="Times New Roman" panose="02020603050405020304" pitchFamily="18" charset="0"/>
              </a:rPr>
              <a:t>, que ofrece actualizaciones sobre los últimos descubrimientos realizados en las investigaciones apoyadas por los NIH, así como recomendaciones de salud y explicaciones generales sobre bienestar revisados por expertos de los NIH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92C48016-672E-4C55-AB48-6D90F96F4D1B}" type="slidenum">
              <a:rPr lang="en-US" smtClean="0"/>
              <a:t>46</a:t>
            </a:fld>
            <a:endParaRPr lang="en-US"/>
          </a:p>
        </p:txBody>
      </p:sp>
    </p:spTree>
    <p:extLst>
      <p:ext uri="{BB962C8B-B14F-4D97-AF65-F5344CB8AC3E}">
        <p14:creationId xmlns:p14="http://schemas.microsoft.com/office/powerpoint/2010/main" val="370052899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US" sz="1200" noProof="0">
                <a:latin typeface="Arial" charset="0"/>
              </a:rPr>
              <a:t>Otras organizaciones han creados contenido bueno a asistir consumadores evaluar la información en la red.</a:t>
            </a:r>
          </a:p>
          <a:p>
            <a:r>
              <a:rPr lang="es-US" sz="1200" noProof="0">
                <a:latin typeface="Arial" charset="0"/>
              </a:rPr>
              <a:t>Hemos recogidos este contenido en una pagina titulada “Evaluación de información sobre la salud.”</a:t>
            </a:r>
          </a:p>
          <a:p>
            <a:endParaRPr lang="es-US" sz="1200" noProof="0">
              <a:latin typeface="Arial" charset="0"/>
            </a:endParaRPr>
          </a:p>
          <a:p>
            <a:r>
              <a:rPr lang="es-US" sz="1200" noProof="0">
                <a:latin typeface="Arial" charset="0"/>
              </a:rPr>
              <a:t>medlineplus.gov/</a:t>
            </a:r>
            <a:r>
              <a:rPr lang="es-US" sz="1200" noProof="0" err="1">
                <a:latin typeface="Arial" charset="0"/>
              </a:rPr>
              <a:t>spanish</a:t>
            </a:r>
            <a:r>
              <a:rPr lang="es-US" sz="1200" noProof="0">
                <a:latin typeface="Arial" charset="0"/>
              </a:rPr>
              <a:t>/evaluatinghealthinformation.html </a:t>
            </a:r>
          </a:p>
          <a:p>
            <a:endParaRPr lang="en-US" sz="1200">
              <a:latin typeface="Arial" charset="0"/>
            </a:endParaRPr>
          </a:p>
        </p:txBody>
      </p:sp>
      <p:sp>
        <p:nvSpPr>
          <p:cNvPr id="4" name="Slide Number Placeholder 3"/>
          <p:cNvSpPr>
            <a:spLocks noGrp="1"/>
          </p:cNvSpPr>
          <p:nvPr>
            <p:ph type="sldNum" sz="quarter" idx="5"/>
          </p:nvPr>
        </p:nvSpPr>
        <p:spPr/>
        <p:txBody>
          <a:bodyPr/>
          <a:lstStyle/>
          <a:p>
            <a:fld id="{92C48016-672E-4C55-AB48-6D90F96F4D1B}" type="slidenum">
              <a:rPr lang="en-US" smtClean="0"/>
              <a:t>47</a:t>
            </a:fld>
            <a:endParaRPr lang="en-US"/>
          </a:p>
        </p:txBody>
      </p:sp>
    </p:spTree>
    <p:extLst>
      <p:ext uri="{BB962C8B-B14F-4D97-AF65-F5344CB8AC3E}">
        <p14:creationId xmlns:p14="http://schemas.microsoft.com/office/powerpoint/2010/main" val="37410975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1800">
                <a:effectLst/>
                <a:latin typeface="Calibri" panose="020F0502020204030204" pitchFamily="34" charset="0"/>
                <a:ea typeface="Calibri" panose="020F0502020204030204" pitchFamily="34" charset="0"/>
                <a:cs typeface="Times New Roman" panose="02020603050405020304" pitchFamily="18" charset="0"/>
              </a:rPr>
              <a:t>En la actualidad, MedlinePlus tiene fuentes de información de más de 1,600 organizaciones selectas y proporciona 18,000 enlaces a información de salud autorizada en español y 40,000 enlaces a información en inglés.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endParaRPr lang="en-US"/>
          </a:p>
          <a:p>
            <a:pPr marL="0" marR="0">
              <a:lnSpc>
                <a:spcPct val="107000"/>
              </a:lnSpc>
              <a:spcBef>
                <a:spcPts val="0"/>
              </a:spcBef>
              <a:spcAft>
                <a:spcPts val="800"/>
              </a:spcAft>
            </a:pPr>
            <a:r>
              <a:rPr lang="es-ES_tradnl" sz="1800">
                <a:effectLst/>
                <a:latin typeface="Calibri" panose="020F0502020204030204" pitchFamily="34" charset="0"/>
                <a:ea typeface="Calibri" panose="020F0502020204030204" pitchFamily="34" charset="0"/>
                <a:cs typeface="Times New Roman" panose="02020603050405020304" pitchFamily="18" charset="0"/>
              </a:rPr>
              <a:t>MedlinePlus brinda enlaces a información producida por la Biblioteca Nacional de Medicina (NLM), los Institutos Nacionales de la Salud (NIH) y otras organizaciones confiables que trabajan en el campo de la salud dentro del Gobierno Federal de los Estados Unidos, tales como:</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s-ES_tradnl" sz="1800">
                <a:effectLst/>
                <a:latin typeface="Calibri" panose="020F0502020204030204" pitchFamily="34" charset="0"/>
                <a:ea typeface="Calibri" panose="020F0502020204030204" pitchFamily="34" charset="0"/>
                <a:cs typeface="Times New Roman" panose="02020603050405020304" pitchFamily="18"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s-ES_tradnl" sz="1800">
                <a:effectLst/>
                <a:latin typeface="Calibri" panose="020F0502020204030204" pitchFamily="34" charset="0"/>
                <a:ea typeface="Calibri" panose="020F0502020204030204" pitchFamily="34" charset="0"/>
                <a:cs typeface="Times New Roman" panose="02020603050405020304" pitchFamily="18" charset="0"/>
              </a:rPr>
              <a:t>•	Los Centros para el Control y la Prevención de</a:t>
            </a:r>
            <a:r>
              <a:rPr lang="en-US" sz="1800">
                <a:effectLst/>
                <a:latin typeface="Calibri" panose="020F0502020204030204" pitchFamily="34" charset="0"/>
                <a:ea typeface="Calibri" panose="020F0502020204030204" pitchFamily="34" charset="0"/>
                <a:cs typeface="Times New Roman" panose="02020603050405020304" pitchFamily="18" charset="0"/>
              </a:rPr>
              <a:t> </a:t>
            </a:r>
            <a:r>
              <a:rPr lang="es-ES_tradnl" sz="1800">
                <a:effectLst/>
                <a:latin typeface="Calibri" panose="020F0502020204030204" pitchFamily="34" charset="0"/>
                <a:ea typeface="Calibri" panose="020F0502020204030204" pitchFamily="34" charset="0"/>
                <a:cs typeface="Times New Roman" panose="02020603050405020304" pitchFamily="18" charset="0"/>
              </a:rPr>
              <a:t>Enfermedades (CDC),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s-ES_tradnl" sz="1800">
                <a:effectLst/>
                <a:latin typeface="Calibri" panose="020F0502020204030204" pitchFamily="34" charset="0"/>
                <a:ea typeface="Calibri" panose="020F0502020204030204" pitchFamily="34" charset="0"/>
                <a:cs typeface="Times New Roman" panose="02020603050405020304" pitchFamily="18" charset="0"/>
              </a:rPr>
              <a:t>•	La Administración de Alimentos y Medicamentos (FDA)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s-ES_tradnl" sz="1800">
                <a:effectLst/>
                <a:latin typeface="Calibri" panose="020F0502020204030204" pitchFamily="34" charset="0"/>
                <a:ea typeface="Calibri" panose="020F0502020204030204" pitchFamily="34" charset="0"/>
                <a:cs typeface="Times New Roman" panose="02020603050405020304" pitchFamily="18" charset="0"/>
              </a:rPr>
              <a:t>•	La Oficina de Suplementos Dietéticos de los NIH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1800">
                <a:effectLst/>
                <a:latin typeface="Calibri" panose="020F0502020204030204" pitchFamily="34" charset="0"/>
                <a:ea typeface="Calibri" panose="020F0502020204030204" pitchFamily="34" charset="0"/>
                <a:cs typeface="Times New Roman" panose="02020603050405020304" pitchFamily="18" charset="0"/>
              </a:rPr>
              <a:t>Se incluyen enlaces a otros sitios web, particularmente los que tienen información exclusiva o secciones especiales, si cumplen con las pautas específicas de calidad.</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endParaRPr lang="en-US"/>
          </a:p>
          <a:p>
            <a:r>
              <a:rPr lang="es-ES_tradnl" sz="1800">
                <a:effectLst/>
                <a:latin typeface="Calibri" panose="020F0502020204030204" pitchFamily="34" charset="0"/>
                <a:ea typeface="Calibri" panose="020F0502020204030204" pitchFamily="34" charset="0"/>
                <a:cs typeface="Times New Roman" panose="02020603050405020304" pitchFamily="18" charset="0"/>
              </a:rPr>
              <a:t>Vea más información sobre las fuentes y el proceso de selección de MedlinePlus (</a:t>
            </a:r>
            <a:r>
              <a:rPr lang="es-ES_tradnl" sz="18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https://medlineplus.gov/spanish/acercade/general/revisionyactualizacion/</a:t>
            </a:r>
            <a:r>
              <a:rPr lang="es-ES_tradnl" sz="1800">
                <a:effectLst/>
                <a:latin typeface="Calibri" panose="020F0502020204030204" pitchFamily="34" charset="0"/>
                <a:ea typeface="Calibri" panose="020F0502020204030204" pitchFamily="34" charset="0"/>
                <a:cs typeface="Times New Roman" panose="02020603050405020304" pitchFamily="18" charset="0"/>
              </a:rPr>
              <a:t>).</a:t>
            </a:r>
            <a:endParaRPr lang="en-US"/>
          </a:p>
        </p:txBody>
      </p:sp>
      <p:sp>
        <p:nvSpPr>
          <p:cNvPr id="4" name="Slide Number Placeholder 3"/>
          <p:cNvSpPr>
            <a:spLocks noGrp="1"/>
          </p:cNvSpPr>
          <p:nvPr>
            <p:ph type="sldNum" sz="quarter" idx="5"/>
          </p:nvPr>
        </p:nvSpPr>
        <p:spPr/>
        <p:txBody>
          <a:bodyPr/>
          <a:lstStyle/>
          <a:p>
            <a:fld id="{92C48016-672E-4C55-AB48-6D90F96F4D1B}" type="slidenum">
              <a:rPr lang="en-US" smtClean="0"/>
              <a:t>5</a:t>
            </a:fld>
            <a:endParaRPr lang="en-US"/>
          </a:p>
        </p:txBody>
      </p:sp>
    </p:spTree>
    <p:extLst>
      <p:ext uri="{BB962C8B-B14F-4D97-AF65-F5344CB8AC3E}">
        <p14:creationId xmlns:p14="http://schemas.microsoft.com/office/powerpoint/2010/main" val="20841442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s-ES_tradnl" sz="1800">
                <a:effectLst/>
                <a:latin typeface="Calibri" panose="020F0502020204030204" pitchFamily="34" charset="0"/>
                <a:ea typeface="Calibri" panose="020F0502020204030204" pitchFamily="34" charset="0"/>
                <a:cs typeface="Times New Roman" panose="02020603050405020304" pitchFamily="18" charset="0"/>
              </a:rPr>
              <a:t>Hay tres pautas importantes para seleccionar recursos que sean incluidos en MedlinePlus: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800"/>
              </a:spcAft>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s-ES_tradnl" sz="1800">
                <a:effectLst/>
                <a:latin typeface="Calibri" panose="020F0502020204030204" pitchFamily="34" charset="0"/>
                <a:ea typeface="Calibri" panose="020F0502020204030204" pitchFamily="34" charset="0"/>
                <a:cs typeface="Times New Roman" panose="02020603050405020304" pitchFamily="18" charset="0"/>
              </a:rPr>
              <a:t>La calidad, autoridad y precisión del contenido de salud; la finalidad principal de la información es  educativa y no la venta de un producto o servicio y </a:t>
            </a:r>
            <a:r>
              <a:rPr lang="es-ES_tradnl" sz="1800" b="1">
                <a:effectLst/>
                <a:latin typeface="Calibri" panose="020F0502020204030204" pitchFamily="34" charset="0"/>
                <a:ea typeface="Calibri" panose="020F0502020204030204" pitchFamily="34" charset="0"/>
                <a:cs typeface="Times New Roman" panose="02020603050405020304" pitchFamily="18" charset="0"/>
              </a:rPr>
              <a:t>todo </a:t>
            </a:r>
            <a:r>
              <a:rPr lang="es-ES_tradnl" sz="1800">
                <a:effectLst/>
                <a:latin typeface="Calibri" panose="020F0502020204030204" pitchFamily="34" charset="0"/>
                <a:ea typeface="Calibri" panose="020F0502020204030204" pitchFamily="34" charset="0"/>
                <a:cs typeface="Times New Roman" panose="02020603050405020304" pitchFamily="18" charset="0"/>
              </a:rPr>
              <a:t>el contenido se ofrece sin ningún costo; y el recurso es confiable y se mantiene regularmente.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800"/>
              </a:spcAft>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800"/>
              </a:spcAft>
            </a:pPr>
            <a:r>
              <a:rPr lang="es-ES_tradnl" sz="1800">
                <a:effectLst/>
                <a:latin typeface="Calibri" panose="020F0502020204030204" pitchFamily="34" charset="0"/>
                <a:ea typeface="Calibri" panose="020F0502020204030204" pitchFamily="34" charset="0"/>
                <a:cs typeface="Times New Roman" panose="02020603050405020304" pitchFamily="18" charset="0"/>
              </a:rPr>
              <a:t>Todas las pautas de calidad de MedlinePlus:</a:t>
            </a:r>
          </a:p>
          <a:p>
            <a:pPr marL="0" marR="0">
              <a:spcBef>
                <a:spcPts val="0"/>
              </a:spcBef>
              <a:spcAft>
                <a:spcPts val="800"/>
              </a:spcAft>
            </a:pPr>
            <a:r>
              <a:rPr lang="es-ES_tradnl" sz="18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 https://medlineplus.gov/spanish/acercade/uso/criterios/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92C48016-672E-4C55-AB48-6D90F96F4D1B}" type="slidenum">
              <a:rPr lang="en-US" smtClean="0"/>
              <a:t>6</a:t>
            </a:fld>
            <a:endParaRPr lang="en-US"/>
          </a:p>
        </p:txBody>
      </p:sp>
    </p:spTree>
    <p:extLst>
      <p:ext uri="{BB962C8B-B14F-4D97-AF65-F5344CB8AC3E}">
        <p14:creationId xmlns:p14="http://schemas.microsoft.com/office/powerpoint/2010/main" val="6884657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s-ES_tradnl" sz="1800">
                <a:effectLst/>
                <a:latin typeface="Calibri" panose="020F0502020204030204" pitchFamily="34" charset="0"/>
                <a:ea typeface="Calibri" panose="020F0502020204030204" pitchFamily="34" charset="0"/>
                <a:cs typeface="Times New Roman" panose="02020603050405020304" pitchFamily="18" charset="0"/>
              </a:rPr>
              <a:t>MedlinePlus comenzó en 1998 con 22 temas de salud como forma de proporcionar al público información de salud relevante de fuentes confiables. En la actualidad, hay más de 1,000 temas de salud en español e inglés. Los temas de salud de MedlinePlus se revisan regularmente y los enlaces se actualizan a diario. Se pueden encontrar temas de salud al buscar o navegar por orden alfabético.</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s-ES_tradnl" sz="1800">
                <a:effectLst/>
                <a:latin typeface="Calibri" panose="020F0502020204030204" pitchFamily="34" charset="0"/>
                <a:ea typeface="Calibri" panose="020F0502020204030204" pitchFamily="34" charset="0"/>
                <a:cs typeface="Times New Roman" panose="02020603050405020304" pitchFamily="18"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r>
              <a:rPr lang="es-ES_tradnl" sz="1800">
                <a:effectLst/>
                <a:latin typeface="Calibri" panose="020F0502020204030204" pitchFamily="34" charset="0"/>
                <a:ea typeface="Calibri" panose="020F0502020204030204" pitchFamily="34" charset="0"/>
                <a:cs typeface="Times New Roman" panose="02020603050405020304" pitchFamily="18" charset="0"/>
              </a:rPr>
              <a:t>Ofreceremos un panorama general de la sección de Temas de salud y usted practicará al buscar temas de salud en MedlinePlus</a:t>
            </a:r>
            <a:endParaRPr lang="en-US"/>
          </a:p>
        </p:txBody>
      </p:sp>
      <p:sp>
        <p:nvSpPr>
          <p:cNvPr id="4" name="Slide Number Placeholder 3"/>
          <p:cNvSpPr>
            <a:spLocks noGrp="1"/>
          </p:cNvSpPr>
          <p:nvPr>
            <p:ph type="sldNum" sz="quarter" idx="5"/>
          </p:nvPr>
        </p:nvSpPr>
        <p:spPr/>
        <p:txBody>
          <a:bodyPr/>
          <a:lstStyle/>
          <a:p>
            <a:fld id="{92C48016-672E-4C55-AB48-6D90F96F4D1B}" type="slidenum">
              <a:rPr lang="en-US" smtClean="0"/>
              <a:t>7</a:t>
            </a:fld>
            <a:endParaRPr lang="en-US"/>
          </a:p>
        </p:txBody>
      </p:sp>
    </p:spTree>
    <p:extLst>
      <p:ext uri="{BB962C8B-B14F-4D97-AF65-F5344CB8AC3E}">
        <p14:creationId xmlns:p14="http://schemas.microsoft.com/office/powerpoint/2010/main" val="41418459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s-ES_tradnl" sz="1800">
                <a:effectLst/>
                <a:latin typeface="Calibri" panose="020F0502020204030204" pitchFamily="34" charset="0"/>
                <a:ea typeface="Calibri" panose="020F0502020204030204" pitchFamily="34" charset="0"/>
                <a:cs typeface="Times New Roman" panose="02020603050405020304" pitchFamily="18" charset="0"/>
              </a:rPr>
              <a:t>Practiquemos la forma de hacer una búsqueda de un tema de salud. Vaya a la herramienta de búsqueda cerca de la parte superior del sitio web de MedlinePlus. Usted puede usar esa h para buscar en todo el sitio de MedlinePlus.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s-ES_tradnl" sz="1800">
                <a:effectLst/>
                <a:latin typeface="Calibri" panose="020F0502020204030204" pitchFamily="34" charset="0"/>
                <a:ea typeface="Calibri" panose="020F0502020204030204" pitchFamily="34" charset="0"/>
                <a:cs typeface="Times New Roman" panose="02020603050405020304" pitchFamily="18"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s-ES_tradnl" sz="180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Escribiremos</a:t>
            </a:r>
            <a:r>
              <a:rPr lang="es-ES_tradnl" sz="1800">
                <a:effectLst/>
                <a:latin typeface="Calibri" panose="020F0502020204030204" pitchFamily="34" charset="0"/>
                <a:ea typeface="Calibri" panose="020F0502020204030204" pitchFamily="34" charset="0"/>
                <a:cs typeface="Times New Roman" panose="02020603050405020304" pitchFamily="18" charset="0"/>
              </a:rPr>
              <a:t> </a:t>
            </a:r>
            <a:r>
              <a:rPr lang="es-ES_tradnl" sz="180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el término</a:t>
            </a:r>
            <a:r>
              <a:rPr lang="es-ES_tradnl" sz="1800">
                <a:effectLst/>
                <a:latin typeface="Calibri" panose="020F0502020204030204" pitchFamily="34" charset="0"/>
                <a:ea typeface="Calibri" panose="020F0502020204030204" pitchFamily="34" charset="0"/>
                <a:cs typeface="Times New Roman" panose="02020603050405020304" pitchFamily="18" charset="0"/>
              </a:rPr>
              <a:t> “covid-19” [covid-19] en la casilla de búsqueda y luego haremos clic en ¨Buscar.¨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fld id="{92C48016-672E-4C55-AB48-6D90F96F4D1B}" type="slidenum">
              <a:rPr lang="en-US" smtClean="0"/>
              <a:t>8</a:t>
            </a:fld>
            <a:endParaRPr lang="en-US"/>
          </a:p>
        </p:txBody>
      </p:sp>
    </p:spTree>
    <p:extLst>
      <p:ext uri="{BB962C8B-B14F-4D97-AF65-F5344CB8AC3E}">
        <p14:creationId xmlns:p14="http://schemas.microsoft.com/office/powerpoint/2010/main" val="24060170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s-ES_tradnl" sz="1800">
                <a:effectLst/>
                <a:latin typeface="Calibri" panose="020F0502020204030204" pitchFamily="34" charset="0"/>
                <a:ea typeface="Calibri" panose="020F0502020204030204" pitchFamily="34" charset="0"/>
                <a:cs typeface="Times New Roman" panose="02020603050405020304" pitchFamily="18" charset="0"/>
              </a:rPr>
              <a:t>Tenga en cuenta que la búsqueda ofrece bastantes resultados. Puede filtrar los resultados para identificar mejor lo que busca.</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s-ES_tradnl" sz="1800">
                <a:effectLst/>
                <a:latin typeface="Calibri" panose="020F0502020204030204" pitchFamily="34" charset="0"/>
                <a:ea typeface="Calibri" panose="020F0502020204030204" pitchFamily="34" charset="0"/>
                <a:cs typeface="Times New Roman" panose="02020603050405020304" pitchFamily="18"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s-ES_tradnl" sz="1800">
                <a:effectLst/>
                <a:latin typeface="Calibri" panose="020F0502020204030204" pitchFamily="34" charset="0"/>
                <a:ea typeface="Calibri" panose="020F0502020204030204" pitchFamily="34" charset="0"/>
                <a:cs typeface="Times New Roman" panose="02020603050405020304" pitchFamily="18" charset="0"/>
              </a:rPr>
              <a:t>En la sección “Defina por tipo”, puede filtrar los resultados para obtener “Temas de salud”, entre otras opciones. Esto limitará sus resultados solamente a los temas de salud predeterminados de MedlinePlus.</a:t>
            </a:r>
          </a:p>
          <a:p>
            <a:pPr marL="0" marR="0">
              <a:lnSpc>
                <a:spcPct val="107000"/>
              </a:lnSpc>
              <a:spcBef>
                <a:spcPts val="0"/>
              </a:spcBef>
              <a:spcAft>
                <a:spcPts val="800"/>
              </a:spcAft>
            </a:pPr>
            <a:endParaRPr lang="es-ES_tradnl" sz="180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s-ES_tradnl" sz="1800">
                <a:effectLst/>
                <a:latin typeface="Calibri" panose="020F0502020204030204" pitchFamily="34" charset="0"/>
                <a:ea typeface="Calibri" panose="020F0502020204030204" pitchFamily="34" charset="0"/>
                <a:cs typeface="Times New Roman" panose="02020603050405020304" pitchFamily="18" charset="0"/>
              </a:rPr>
              <a:t>Haremos clic en “Temas de salud” bajo la casilla “Defina por tipo”.</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fld id="{92C48016-672E-4C55-AB48-6D90F96F4D1B}" type="slidenum">
              <a:rPr lang="en-US" smtClean="0"/>
              <a:t>9</a:t>
            </a:fld>
            <a:endParaRPr lang="en-US"/>
          </a:p>
        </p:txBody>
      </p:sp>
    </p:spTree>
    <p:extLst>
      <p:ext uri="{BB962C8B-B14F-4D97-AF65-F5344CB8AC3E}">
        <p14:creationId xmlns:p14="http://schemas.microsoft.com/office/powerpoint/2010/main" val="23395330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2DA1A42-9B2B-4A7F-8687-D6ED54FCA617}" type="datetime1">
              <a:rPr lang="en-US" smtClean="0"/>
              <a:t>7/3/2024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8E8183-6C86-4C50-88C8-BB563DB0F051}" type="datetime1">
              <a:rPr lang="en-US" smtClean="0"/>
              <a:t>7/3/2024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6F93D11-D83A-4479-8310-A8B372F036FC}" type="datetime1">
              <a:rPr lang="en-US" smtClean="0"/>
              <a:t>7/3/2024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6E13208-9547-4FA8-B3B2-A282886DC719}" type="datetime1">
              <a:rPr lang="en-US" smtClean="0"/>
              <a:t>7/3/2024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4742C1A-AA95-4A85-9AA5-16C85D6008FD}" type="datetime1">
              <a:rPr lang="en-US" smtClean="0"/>
              <a:t>7/3/2024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776306D-39DA-4FEA-B84A-8E11212D87FF}" type="datetime1">
              <a:rPr lang="en-US" smtClean="0"/>
              <a:t>7/3/2024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3FF6334-D112-4698-8DAC-DAFF3E52391E}" type="datetime1">
              <a:rPr lang="en-US" smtClean="0"/>
              <a:t>7/3/2024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C809752-EB1B-4329-A82D-7555F6292FAE}" type="datetime1">
              <a:rPr lang="en-US" smtClean="0"/>
              <a:t>7/3/2024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B0A3F2-ADE4-48E1-A47C-77B63AFA45C9}" type="datetime1">
              <a:rPr lang="en-US" smtClean="0"/>
              <a:t>7/3/2024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C747494-F662-489C-BA80-59B81C0A9A3D}" type="datetime1">
              <a:rPr lang="en-US" smtClean="0"/>
              <a:t>7/3/2024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B1C3CA7-2B29-4BFB-8590-DF5AA456FC64}" type="datetime1">
              <a:rPr lang="en-US" smtClean="0"/>
              <a:t>7/3/2024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344708B-8322-0C8F-54C2-0E9520A7BDD0}"/>
              </a:ext>
            </a:extLst>
          </p:cNvPr>
          <p:cNvPicPr>
            <a:picLocks noChangeAspect="1"/>
          </p:cNvPicPr>
          <p:nvPr userDrawn="1"/>
        </p:nvPicPr>
        <p:blipFill>
          <a:blip r:embed="rId13"/>
          <a:stretch>
            <a:fillRect/>
          </a:stretch>
        </p:blipFill>
        <p:spPr>
          <a:xfrm>
            <a:off x="0" y="0"/>
            <a:ext cx="12192000" cy="6857999"/>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4A7B5A-12DB-43B8-8E2D-334FF40D9B71}" type="datetime1">
              <a:rPr lang="en-US" smtClean="0"/>
              <a:t>7/3/2024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2000" b="1">
                <a:solidFill>
                  <a:schemeClr val="bg1"/>
                </a:solidFill>
              </a:defRPr>
            </a:lvl1pPr>
          </a:lstStyle>
          <a:p>
            <a:fld id="{330EA680-D336-4FF7-8B7A-9848BB0A1C32}" type="slidenum">
              <a:rPr lang="en-US" smtClean="0"/>
              <a:pPr/>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nlm.nih.gov/oet/ed/medlineplus/tutorial_esp/story.html"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image" Target="../media/image26.png"/></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0.xml"/><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2.xml"/><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4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6C7007C-B88B-ECC4-9A8D-36809251BDCD}"/>
              </a:ext>
              <a:ext uri="{C183D7F6-B498-43B3-948B-1728B52AA6E4}">
                <adec:decorative xmlns:adec="http://schemas.microsoft.com/office/drawing/2017/decorative" val="1"/>
              </a:ext>
            </a:extLst>
          </p:cNvPr>
          <p:cNvSpPr>
            <a:spLocks noGrp="1"/>
          </p:cNvSpPr>
          <p:nvPr>
            <p:ph type="sldNum" sz="quarter" idx="12"/>
          </p:nvPr>
        </p:nvSpPr>
        <p:spPr/>
        <p:txBody>
          <a:bodyPr/>
          <a:lstStyle/>
          <a:p>
            <a:fld id="{330EA680-D336-4FF7-8B7A-9848BB0A1C32}" type="slidenum">
              <a:rPr lang="en-US" smtClean="0"/>
              <a:t>1</a:t>
            </a:fld>
            <a:endParaRPr lang="en-US"/>
          </a:p>
        </p:txBody>
      </p:sp>
      <p:sp>
        <p:nvSpPr>
          <p:cNvPr id="5" name="Title 1">
            <a:extLst>
              <a:ext uri="{FF2B5EF4-FFF2-40B4-BE49-F238E27FC236}">
                <a16:creationId xmlns:a16="http://schemas.microsoft.com/office/drawing/2014/main" id="{D25DB393-EBA5-FF35-9B4E-FCF2D101D3B1}"/>
              </a:ext>
            </a:extLst>
          </p:cNvPr>
          <p:cNvSpPr txBox="1">
            <a:spLocks noGrp="1"/>
          </p:cNvSpPr>
          <p:nvPr>
            <p:ph type="title" idx="4294967295"/>
          </p:nvPr>
        </p:nvSpPr>
        <p:spPr>
          <a:xfrm>
            <a:off x="587829" y="136525"/>
            <a:ext cx="11244941"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rgbClr val="616265"/>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a:ln>
                  <a:noFill/>
                </a:ln>
                <a:solidFill>
                  <a:srgbClr val="616265"/>
                </a:solidFill>
                <a:effectLst/>
                <a:uLnTx/>
                <a:uFillTx/>
                <a:latin typeface="+mj-lt"/>
                <a:ea typeface="+mj-ea"/>
                <a:cs typeface="+mj-cs"/>
              </a:rPr>
              <a:t>ELIMINAR ESTA PLANTILLA ANTES DE PRESENTAR</a:t>
            </a:r>
          </a:p>
        </p:txBody>
      </p:sp>
      <p:sp>
        <p:nvSpPr>
          <p:cNvPr id="6" name="Content Placeholder 2">
            <a:extLst>
              <a:ext uri="{FF2B5EF4-FFF2-40B4-BE49-F238E27FC236}">
                <a16:creationId xmlns:a16="http://schemas.microsoft.com/office/drawing/2014/main" id="{AB784AD6-6946-545E-4E54-17A417D30CAE}"/>
              </a:ext>
            </a:extLst>
          </p:cNvPr>
          <p:cNvSpPr>
            <a:spLocks noGrp="1"/>
          </p:cNvSpPr>
          <p:nvPr/>
        </p:nvSpPr>
        <p:spPr>
          <a:xfrm>
            <a:off x="838200" y="1597023"/>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616265"/>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616265"/>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616265"/>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616265"/>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61626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a:t>Esta presentación de diapositivas tiene como objetivo introducir y demostrar los conceptos básicos de MedlinePlus a nuevos usuarios.</a:t>
            </a:r>
          </a:p>
          <a:p>
            <a:pPr lvl="1"/>
            <a:r>
              <a:rPr lang="es-419">
                <a:effectLst/>
                <a:latin typeface="Calibri" panose="020F0502020204030204" pitchFamily="34" charset="0"/>
                <a:ea typeface="Calibri" panose="020F0502020204030204" pitchFamily="34" charset="0"/>
              </a:rPr>
              <a:t>Tiene una duración de 30 a 45 minutos.</a:t>
            </a:r>
            <a:endParaRPr lang="en-US"/>
          </a:p>
          <a:p>
            <a:pPr lvl="1"/>
            <a:r>
              <a:rPr lang="es-419">
                <a:effectLst/>
                <a:latin typeface="Calibri" panose="020F0502020204030204" pitchFamily="34" charset="0"/>
                <a:ea typeface="Calibri" panose="020F0502020204030204" pitchFamily="34" charset="0"/>
              </a:rPr>
              <a:t>El contenido pertenece a </a:t>
            </a:r>
            <a:r>
              <a:rPr lang="es-419" u="sng">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3"/>
              </a:rPr>
              <a:t>Tutorial de MedlinePlus para bibliotecarios y educadores</a:t>
            </a:r>
            <a:r>
              <a:rPr lang="en-US" u="sng">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3"/>
              </a:rPr>
              <a:t> </a:t>
            </a:r>
            <a:r>
              <a:rPr lang="es-419" u="sng">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3"/>
              </a:rPr>
              <a:t>en</a:t>
            </a:r>
            <a:r>
              <a:rPr lang="en-US" u="sng">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3"/>
              </a:rPr>
              <a:t> </a:t>
            </a:r>
            <a:r>
              <a:rPr lang="es-419" u="sng">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3"/>
              </a:rPr>
              <a:t>salud</a:t>
            </a:r>
            <a:r>
              <a:rPr lang="es-419" u="sng">
                <a:effectLst/>
                <a:latin typeface="Calibri" panose="020F0502020204030204" pitchFamily="34" charset="0"/>
                <a:ea typeface="Calibri" panose="020F0502020204030204" pitchFamily="34" charset="0"/>
                <a:cs typeface="Calibri" panose="020F0502020204030204" pitchFamily="34" charset="0"/>
              </a:rPr>
              <a:t>.</a:t>
            </a:r>
          </a:p>
          <a:p>
            <a:r>
              <a:rPr lang="es-ES"/>
              <a:t>Siéntase libre de editar, resumir, expandir, reutilizar y/o redistribuir esta presentación según lo desee.</a:t>
            </a:r>
          </a:p>
          <a:p>
            <a:pPr lvl="1"/>
            <a:r>
              <a:rPr lang="es-US">
                <a:effectLst/>
                <a:latin typeface="Calibri" panose="020F0502020204030204" pitchFamily="34" charset="0"/>
                <a:ea typeface="Calibri" panose="020F0502020204030204" pitchFamily="34" charset="0"/>
              </a:rPr>
              <a:t>Le animamos a reemplazar los ejemplos incluidos con búsquedas más relevantes para su audiencia específica.</a:t>
            </a:r>
            <a:endParaRPr lang="en-US"/>
          </a:p>
        </p:txBody>
      </p:sp>
    </p:spTree>
    <p:extLst>
      <p:ext uri="{BB962C8B-B14F-4D97-AF65-F5344CB8AC3E}">
        <p14:creationId xmlns:p14="http://schemas.microsoft.com/office/powerpoint/2010/main" val="2112229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622F2AF-3007-6BED-9281-C51075AB87DB}"/>
              </a:ext>
              <a:ext uri="{C183D7F6-B498-43B3-948B-1728B52AA6E4}">
                <adec:decorative xmlns:adec="http://schemas.microsoft.com/office/drawing/2017/decorative" val="1"/>
              </a:ext>
            </a:extLst>
          </p:cNvPr>
          <p:cNvSpPr>
            <a:spLocks noGrp="1"/>
          </p:cNvSpPr>
          <p:nvPr>
            <p:ph type="sldNum" sz="quarter" idx="12"/>
          </p:nvPr>
        </p:nvSpPr>
        <p:spPr/>
        <p:txBody>
          <a:bodyPr/>
          <a:lstStyle/>
          <a:p>
            <a:fld id="{330EA680-D336-4FF7-8B7A-9848BB0A1C32}" type="slidenum">
              <a:rPr lang="en-US" smtClean="0"/>
              <a:t>10</a:t>
            </a:fld>
            <a:endParaRPr lang="en-US"/>
          </a:p>
        </p:txBody>
      </p:sp>
      <p:sp>
        <p:nvSpPr>
          <p:cNvPr id="2" name="Title 1">
            <a:extLst>
              <a:ext uri="{FF2B5EF4-FFF2-40B4-BE49-F238E27FC236}">
                <a16:creationId xmlns:a16="http://schemas.microsoft.com/office/drawing/2014/main" id="{EC535B2A-790B-0AB8-72B2-87071733A3E9}"/>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err="1"/>
              <a:t>Resultados</a:t>
            </a:r>
            <a:r>
              <a:rPr lang="en-US"/>
              <a:t>: Temas de </a:t>
            </a:r>
            <a:r>
              <a:rPr lang="en-US" err="1"/>
              <a:t>salud</a:t>
            </a:r>
            <a:endParaRPr lang="en-US"/>
          </a:p>
        </p:txBody>
      </p:sp>
      <p:pic>
        <p:nvPicPr>
          <p:cNvPr id="3" name="Picture 2" descr="Resultados de MedlinePlus para COVID-19, que muestran un enlace a la página de pruebas de COVID-19.">
            <a:extLst>
              <a:ext uri="{FF2B5EF4-FFF2-40B4-BE49-F238E27FC236}">
                <a16:creationId xmlns:a16="http://schemas.microsoft.com/office/drawing/2014/main" id="{BE0B8015-BD67-D7F0-FA8B-13027E2F8BF7}"/>
              </a:ext>
            </a:extLst>
          </p:cNvPr>
          <p:cNvPicPr>
            <a:picLocks noChangeAspect="1"/>
          </p:cNvPicPr>
          <p:nvPr/>
        </p:nvPicPr>
        <p:blipFill>
          <a:blip r:embed="rId3"/>
          <a:stretch>
            <a:fillRect/>
          </a:stretch>
        </p:blipFill>
        <p:spPr>
          <a:xfrm>
            <a:off x="1855682" y="433250"/>
            <a:ext cx="8480635" cy="5510350"/>
          </a:xfrm>
          <a:prstGeom prst="rect">
            <a:avLst/>
          </a:prstGeom>
          <a:effectLst>
            <a:outerShdw blurRad="50800" dist="38100" dir="16200000" rotWithShape="0">
              <a:prstClr val="black">
                <a:alpha val="40000"/>
              </a:prstClr>
            </a:outerShdw>
          </a:effectLst>
        </p:spPr>
      </p:pic>
      <p:sp>
        <p:nvSpPr>
          <p:cNvPr id="4" name="Rectangle 3">
            <a:extLst>
              <a:ext uri="{FF2B5EF4-FFF2-40B4-BE49-F238E27FC236}">
                <a16:creationId xmlns:a16="http://schemas.microsoft.com/office/drawing/2014/main" id="{E183E556-E293-63C2-B81E-6E0ED2D01EFD}"/>
              </a:ext>
              <a:ext uri="{C183D7F6-B498-43B3-948B-1728B52AA6E4}">
                <adec:decorative xmlns:adec="http://schemas.microsoft.com/office/drawing/2017/decorative" val="1"/>
              </a:ext>
            </a:extLst>
          </p:cNvPr>
          <p:cNvSpPr/>
          <p:nvPr/>
        </p:nvSpPr>
        <p:spPr>
          <a:xfrm>
            <a:off x="4789076" y="5128642"/>
            <a:ext cx="2183224" cy="406743"/>
          </a:xfrm>
          <a:prstGeom prst="rect">
            <a:avLst/>
          </a:prstGeom>
          <a:noFill/>
          <a:ln w="762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502447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58C8FB3-903F-7C92-D8D5-C7546D3F2C90}"/>
              </a:ext>
              <a:ext uri="{C183D7F6-B498-43B3-948B-1728B52AA6E4}">
                <adec:decorative xmlns:adec="http://schemas.microsoft.com/office/drawing/2017/decorative" val="1"/>
              </a:ext>
            </a:extLst>
          </p:cNvPr>
          <p:cNvSpPr>
            <a:spLocks noGrp="1"/>
          </p:cNvSpPr>
          <p:nvPr>
            <p:ph type="sldNum" sz="quarter" idx="12"/>
          </p:nvPr>
        </p:nvSpPr>
        <p:spPr/>
        <p:txBody>
          <a:bodyPr/>
          <a:lstStyle/>
          <a:p>
            <a:fld id="{330EA680-D336-4FF7-8B7A-9848BB0A1C32}" type="slidenum">
              <a:rPr lang="en-US" smtClean="0"/>
              <a:t>11</a:t>
            </a:fld>
            <a:endParaRPr lang="en-US"/>
          </a:p>
        </p:txBody>
      </p:sp>
      <p:sp>
        <p:nvSpPr>
          <p:cNvPr id="2" name="Title 1">
            <a:extLst>
              <a:ext uri="{FF2B5EF4-FFF2-40B4-BE49-F238E27FC236}">
                <a16:creationId xmlns:a16="http://schemas.microsoft.com/office/drawing/2014/main" id="{E9497B1B-412F-DB5D-7A12-128CB65CFF4C}"/>
              </a:ext>
            </a:extLst>
          </p:cNvPr>
          <p:cNvSpPr>
            <a:spLocks noGrp="1"/>
          </p:cNvSpPr>
          <p:nvPr>
            <p:ph type="title" idx="4294967295"/>
          </p:nvPr>
        </p:nvSpPr>
        <p:spPr>
          <a:xfrm>
            <a:off x="737532" y="-851279"/>
            <a:ext cx="10515600" cy="1325563"/>
          </a:xfrm>
        </p:spPr>
        <p:txBody>
          <a:bodyPr/>
          <a:lstStyle/>
          <a:p>
            <a:r>
              <a:rPr lang="es-ES_tradnl" sz="1800" kern="1200">
                <a:solidFill>
                  <a:srgbClr val="000000"/>
                </a:solidFill>
                <a:effectLst/>
                <a:ea typeface="Calibri" panose="020F0502020204030204" pitchFamily="34" charset="0"/>
                <a:cs typeface="Times New Roman" panose="02020603050405020304" pitchFamily="18" charset="0"/>
              </a:rPr>
              <a:t>Tema de salud sobre “Pruebas para el COVID-19”</a:t>
            </a:r>
            <a:endParaRPr lang="en-US"/>
          </a:p>
        </p:txBody>
      </p:sp>
      <p:pic>
        <p:nvPicPr>
          <p:cNvPr id="7" name="Picture 6" descr="Página de pruebas de MedlinePlus COVID-19.">
            <a:extLst>
              <a:ext uri="{FF2B5EF4-FFF2-40B4-BE49-F238E27FC236}">
                <a16:creationId xmlns:a16="http://schemas.microsoft.com/office/drawing/2014/main" id="{8A78D95E-80F7-52C0-8572-1F5EBF1CF608}"/>
              </a:ext>
            </a:extLst>
          </p:cNvPr>
          <p:cNvPicPr>
            <a:picLocks noChangeAspect="1"/>
          </p:cNvPicPr>
          <p:nvPr/>
        </p:nvPicPr>
        <p:blipFill>
          <a:blip r:embed="rId3"/>
          <a:stretch>
            <a:fillRect/>
          </a:stretch>
        </p:blipFill>
        <p:spPr>
          <a:xfrm>
            <a:off x="1400049" y="859739"/>
            <a:ext cx="9391901" cy="5138521"/>
          </a:xfrm>
          <a:prstGeom prst="rect">
            <a:avLst/>
          </a:prstGeom>
          <a:effectLst>
            <a:outerShdw blurRad="50800" dist="38100" dir="16200000" rotWithShape="0">
              <a:prstClr val="black">
                <a:alpha val="40000"/>
              </a:prstClr>
            </a:outerShdw>
          </a:effectLst>
        </p:spPr>
      </p:pic>
    </p:spTree>
    <p:extLst>
      <p:ext uri="{BB962C8B-B14F-4D97-AF65-F5344CB8AC3E}">
        <p14:creationId xmlns:p14="http://schemas.microsoft.com/office/powerpoint/2010/main" val="6320160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6CB88-B014-1783-DDBC-5EB9507EA52B}"/>
              </a:ext>
            </a:extLst>
          </p:cNvPr>
          <p:cNvSpPr>
            <a:spLocks noGrp="1"/>
          </p:cNvSpPr>
          <p:nvPr>
            <p:ph type="title"/>
          </p:nvPr>
        </p:nvSpPr>
        <p:spPr/>
        <p:txBody>
          <a:bodyPr/>
          <a:lstStyle/>
          <a:p>
            <a:r>
              <a:rPr lang="en-US" err="1"/>
              <a:t>Navegación</a:t>
            </a:r>
            <a:r>
              <a:rPr lang="en-US"/>
              <a:t>: Tema</a:t>
            </a:r>
            <a:r>
              <a:rPr lang="en-US" baseline="0"/>
              <a:t>s de </a:t>
            </a:r>
            <a:r>
              <a:rPr lang="en-US" baseline="0" err="1"/>
              <a:t>salud</a:t>
            </a:r>
            <a:endParaRPr lang="en-US"/>
          </a:p>
        </p:txBody>
      </p:sp>
      <p:sp>
        <p:nvSpPr>
          <p:cNvPr id="3" name="Slide Number Placeholder 2">
            <a:extLst>
              <a:ext uri="{FF2B5EF4-FFF2-40B4-BE49-F238E27FC236}">
                <a16:creationId xmlns:a16="http://schemas.microsoft.com/office/drawing/2014/main" id="{79C5061A-444D-BF18-8AF0-F6BA700260E3}"/>
              </a:ext>
            </a:extLst>
          </p:cNvPr>
          <p:cNvSpPr>
            <a:spLocks noGrp="1"/>
          </p:cNvSpPr>
          <p:nvPr>
            <p:ph type="sldNum" sz="quarter" idx="12"/>
          </p:nvPr>
        </p:nvSpPr>
        <p:spPr/>
        <p:txBody>
          <a:bodyPr/>
          <a:lstStyle/>
          <a:p>
            <a:fld id="{330EA680-D336-4FF7-8B7A-9848BB0A1C32}" type="slidenum">
              <a:rPr lang="en-US" smtClean="0"/>
              <a:t>12</a:t>
            </a:fld>
            <a:endParaRPr lang="en-US"/>
          </a:p>
        </p:txBody>
      </p:sp>
      <p:pic>
        <p:nvPicPr>
          <p:cNvPr id="4" name="Picture 3" descr="Página de inicio de MedlinePlus, destacando el enlace Temas de salud en el menú superior.">
            <a:extLst>
              <a:ext uri="{FF2B5EF4-FFF2-40B4-BE49-F238E27FC236}">
                <a16:creationId xmlns:a16="http://schemas.microsoft.com/office/drawing/2014/main" id="{76C3677A-A1E4-C3D8-1C9D-3FAA99C3D96C}"/>
              </a:ext>
            </a:extLst>
          </p:cNvPr>
          <p:cNvPicPr>
            <a:picLocks noChangeAspect="1"/>
          </p:cNvPicPr>
          <p:nvPr/>
        </p:nvPicPr>
        <p:blipFill rotWithShape="1">
          <a:blip r:embed="rId3"/>
          <a:srcRect b="19835"/>
          <a:stretch/>
        </p:blipFill>
        <p:spPr>
          <a:xfrm>
            <a:off x="2076996" y="1843081"/>
            <a:ext cx="8038008" cy="4151320"/>
          </a:xfrm>
          <a:prstGeom prst="rect">
            <a:avLst/>
          </a:prstGeom>
          <a:effectLst>
            <a:outerShdw blurRad="50800" dist="38100" dir="16200000" rotWithShape="0">
              <a:prstClr val="black">
                <a:alpha val="40000"/>
              </a:prstClr>
            </a:outerShdw>
          </a:effectLst>
        </p:spPr>
      </p:pic>
      <p:sp>
        <p:nvSpPr>
          <p:cNvPr id="5" name="Rectangle 4">
            <a:extLst>
              <a:ext uri="{FF2B5EF4-FFF2-40B4-BE49-F238E27FC236}">
                <a16:creationId xmlns:a16="http://schemas.microsoft.com/office/drawing/2014/main" id="{3446E8E2-DE0C-3969-E542-453773C3C7C1}"/>
              </a:ext>
              <a:ext uri="{C183D7F6-B498-43B3-948B-1728B52AA6E4}">
                <adec:decorative xmlns:adec="http://schemas.microsoft.com/office/drawing/2017/decorative" val="1"/>
              </a:ext>
            </a:extLst>
          </p:cNvPr>
          <p:cNvSpPr/>
          <p:nvPr/>
        </p:nvSpPr>
        <p:spPr>
          <a:xfrm>
            <a:off x="2076996" y="2986539"/>
            <a:ext cx="1301204" cy="482138"/>
          </a:xfrm>
          <a:prstGeom prst="rect">
            <a:avLst/>
          </a:prstGeom>
          <a:noFill/>
          <a:ln w="762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467810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1B5FDDD-88B3-F410-55D0-D1537AEACBED}"/>
              </a:ext>
              <a:ext uri="{C183D7F6-B498-43B3-948B-1728B52AA6E4}">
                <adec:decorative xmlns:adec="http://schemas.microsoft.com/office/drawing/2017/decorative" val="1"/>
              </a:ext>
            </a:extLst>
          </p:cNvPr>
          <p:cNvSpPr>
            <a:spLocks noGrp="1"/>
          </p:cNvSpPr>
          <p:nvPr>
            <p:ph type="sldNum" sz="quarter" idx="12"/>
          </p:nvPr>
        </p:nvSpPr>
        <p:spPr/>
        <p:txBody>
          <a:bodyPr/>
          <a:lstStyle/>
          <a:p>
            <a:fld id="{330EA680-D336-4FF7-8B7A-9848BB0A1C32}" type="slidenum">
              <a:rPr lang="en-US" smtClean="0"/>
              <a:t>13</a:t>
            </a:fld>
            <a:endParaRPr lang="en-US"/>
          </a:p>
        </p:txBody>
      </p:sp>
      <p:sp>
        <p:nvSpPr>
          <p:cNvPr id="5" name="Content Placeholder 2">
            <a:extLst>
              <a:ext uri="{FF2B5EF4-FFF2-40B4-BE49-F238E27FC236}">
                <a16:creationId xmlns:a16="http://schemas.microsoft.com/office/drawing/2014/main" id="{88CD083A-E93B-2A93-DF4F-1A0A92C7EA03}"/>
              </a:ext>
            </a:extLst>
          </p:cNvPr>
          <p:cNvSpPr txBox="1">
            <a:spLocks noGrp="1"/>
          </p:cNvSpPr>
          <p:nvPr>
            <p:ph type="title" idx="4294967295"/>
          </p:nvPr>
        </p:nvSpPr>
        <p:spPr>
          <a:xfrm>
            <a:off x="6931374" y="1845129"/>
            <a:ext cx="4727225" cy="360861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ES" sz="3600" b="0" i="0" u="none" strike="noStrike" kern="1200" cap="none" spc="0" normalizeH="0" baseline="0" noProof="0">
                <a:ln>
                  <a:noFill/>
                </a:ln>
                <a:solidFill>
                  <a:schemeClr val="tx1"/>
                </a:solidFill>
                <a:effectLst/>
                <a:uLnTx/>
                <a:uFillTx/>
                <a:latin typeface="+mn-lt"/>
                <a:ea typeface="+mn-ea"/>
                <a:cs typeface="+mn-cs"/>
              </a:rPr>
              <a:t>Navegue los temas en orden alfabético</a:t>
            </a:r>
            <a:r>
              <a:rPr kumimoji="0" lang="en-US" sz="3600" b="0" i="0" u="none" strike="noStrike" kern="1200" cap="none" spc="0" normalizeH="0" baseline="0" noProof="0">
                <a:ln>
                  <a:noFill/>
                </a:ln>
                <a:solidFill>
                  <a:schemeClr val="tx1"/>
                </a:solidFill>
                <a:effectLst/>
                <a:uLnTx/>
                <a:uFillTx/>
                <a:latin typeface="+mn-lt"/>
                <a:ea typeface="+mn-ea"/>
                <a:cs typeface="+mn-cs"/>
              </a:rPr>
              <a:t>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0" i="0" u="none" strike="noStrike" kern="1200" cap="none" spc="0" normalizeH="0" baseline="0" noProof="0">
                <a:ln>
                  <a:noFill/>
                </a:ln>
                <a:solidFill>
                  <a:schemeClr val="tx1"/>
                </a:solidFill>
                <a:effectLst/>
                <a:uLnTx/>
                <a:uFillTx/>
                <a:latin typeface="+mn-lt"/>
                <a:ea typeface="+mn-ea"/>
                <a:cs typeface="+mn-cs"/>
              </a:rPr>
              <a:t>		o</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0" i="0" u="none" strike="noStrike" kern="1200" cap="none" spc="0" normalizeH="0" baseline="0" noProof="0" err="1">
                <a:ln>
                  <a:noFill/>
                </a:ln>
                <a:solidFill>
                  <a:schemeClr val="tx1"/>
                </a:solidFill>
                <a:effectLst/>
                <a:uLnTx/>
                <a:uFillTx/>
                <a:latin typeface="+mn-lt"/>
                <a:ea typeface="+mn-ea"/>
                <a:cs typeface="+mn-cs"/>
              </a:rPr>
              <a:t>Navegue</a:t>
            </a:r>
            <a:r>
              <a:rPr kumimoji="0" lang="en-US" sz="3600" b="0" i="0" u="none" strike="noStrike" kern="1200" cap="none" spc="0" normalizeH="0" baseline="0" noProof="0">
                <a:ln>
                  <a:noFill/>
                </a:ln>
                <a:solidFill>
                  <a:schemeClr val="tx1"/>
                </a:solidFill>
                <a:effectLst/>
                <a:uLnTx/>
                <a:uFillTx/>
                <a:latin typeface="+mn-lt"/>
                <a:ea typeface="+mn-ea"/>
                <a:cs typeface="+mn-cs"/>
              </a:rPr>
              <a:t> </a:t>
            </a:r>
            <a:r>
              <a:rPr kumimoji="0" lang="en-US" sz="3600" b="0" i="0" u="none" strike="noStrike" kern="1200" cap="none" spc="0" normalizeH="0" baseline="0" noProof="0" err="1">
                <a:ln>
                  <a:noFill/>
                </a:ln>
                <a:solidFill>
                  <a:schemeClr val="tx1"/>
                </a:solidFill>
                <a:effectLst/>
                <a:uLnTx/>
                <a:uFillTx/>
                <a:latin typeface="+mn-lt"/>
                <a:ea typeface="+mn-ea"/>
                <a:cs typeface="+mn-cs"/>
              </a:rPr>
              <a:t>según</a:t>
            </a:r>
            <a:r>
              <a:rPr kumimoji="0" lang="en-US" sz="3600" b="0" i="0" u="none" strike="noStrike" kern="1200" cap="none" spc="0" normalizeH="0" baseline="0" noProof="0">
                <a:ln>
                  <a:noFill/>
                </a:ln>
                <a:solidFill>
                  <a:schemeClr val="tx1"/>
                </a:solidFill>
                <a:effectLst/>
                <a:uLnTx/>
                <a:uFillTx/>
                <a:latin typeface="+mn-lt"/>
                <a:ea typeface="+mn-ea"/>
                <a:cs typeface="+mn-cs"/>
              </a:rPr>
              <a:t> campos </a:t>
            </a:r>
            <a:r>
              <a:rPr kumimoji="0" lang="en-US" sz="3600" b="0" i="0" u="none" strike="noStrike" kern="1200" cap="none" spc="0" normalizeH="0" baseline="0" noProof="0" err="1">
                <a:ln>
                  <a:noFill/>
                </a:ln>
                <a:solidFill>
                  <a:schemeClr val="tx1"/>
                </a:solidFill>
                <a:effectLst/>
                <a:uLnTx/>
                <a:uFillTx/>
                <a:latin typeface="+mn-lt"/>
                <a:ea typeface="+mn-ea"/>
                <a:cs typeface="+mn-cs"/>
              </a:rPr>
              <a:t>temáticos</a:t>
            </a:r>
            <a:r>
              <a:rPr kumimoji="0" lang="en-US" sz="3600" b="0" i="0" u="none" strike="noStrike" kern="1200" cap="none" spc="0" normalizeH="0" baseline="0" noProof="0">
                <a:ln>
                  <a:noFill/>
                </a:ln>
                <a:solidFill>
                  <a:schemeClr val="tx1"/>
                </a:solidFill>
                <a:effectLst/>
                <a:uLnTx/>
                <a:uFillTx/>
                <a:latin typeface="+mn-lt"/>
                <a:ea typeface="+mn-ea"/>
                <a:cs typeface="+mn-cs"/>
              </a:rPr>
              <a:t> </a:t>
            </a:r>
            <a:r>
              <a:rPr kumimoji="0" lang="en-US" sz="3600" b="0" i="0" u="none" strike="noStrike" kern="1200" cap="none" spc="0" normalizeH="0" baseline="0" noProof="0" err="1">
                <a:ln>
                  <a:noFill/>
                </a:ln>
                <a:solidFill>
                  <a:schemeClr val="tx1"/>
                </a:solidFill>
                <a:effectLst/>
                <a:uLnTx/>
                <a:uFillTx/>
                <a:latin typeface="+mn-lt"/>
                <a:ea typeface="+mn-ea"/>
                <a:cs typeface="+mn-cs"/>
              </a:rPr>
              <a:t>diferentes</a:t>
            </a:r>
            <a:endParaRPr kumimoji="0" lang="en-US" sz="3600" b="0" i="0" u="none" strike="noStrike" kern="1200" cap="none" spc="0" normalizeH="0" baseline="0" noProof="0">
              <a:ln>
                <a:noFill/>
              </a:ln>
              <a:solidFill>
                <a:schemeClr val="tx1"/>
              </a:solidFill>
              <a:effectLst/>
              <a:uLnTx/>
              <a:uFillTx/>
              <a:latin typeface="+mn-lt"/>
              <a:ea typeface="+mn-ea"/>
              <a:cs typeface="+mn-cs"/>
            </a:endParaRPr>
          </a:p>
        </p:txBody>
      </p:sp>
      <p:pic>
        <p:nvPicPr>
          <p:cNvPr id="4" name="Picture 3" descr="Página de Temas de salud de MedlinePlus, que muestra la lista A-Z en la parte superior y los temas por categoría en la parte inferior.">
            <a:extLst>
              <a:ext uri="{FF2B5EF4-FFF2-40B4-BE49-F238E27FC236}">
                <a16:creationId xmlns:a16="http://schemas.microsoft.com/office/drawing/2014/main" id="{24E274F9-8364-0823-5793-C26638CCD555}"/>
              </a:ext>
            </a:extLst>
          </p:cNvPr>
          <p:cNvPicPr>
            <a:picLocks noChangeAspect="1"/>
          </p:cNvPicPr>
          <p:nvPr/>
        </p:nvPicPr>
        <p:blipFill>
          <a:blip r:embed="rId3"/>
          <a:stretch>
            <a:fillRect/>
          </a:stretch>
        </p:blipFill>
        <p:spPr>
          <a:xfrm>
            <a:off x="928786" y="700778"/>
            <a:ext cx="5524697" cy="5304756"/>
          </a:xfrm>
          <a:prstGeom prst="rect">
            <a:avLst/>
          </a:prstGeom>
          <a:effectLst>
            <a:outerShdw blurRad="50800" dist="38100" dir="16200000" rotWithShape="0">
              <a:prstClr val="black">
                <a:alpha val="40000"/>
              </a:prstClr>
            </a:outerShdw>
          </a:effectLst>
        </p:spPr>
      </p:pic>
      <p:sp>
        <p:nvSpPr>
          <p:cNvPr id="6" name="Rectangle 5">
            <a:extLst>
              <a:ext uri="{FF2B5EF4-FFF2-40B4-BE49-F238E27FC236}">
                <a16:creationId xmlns:a16="http://schemas.microsoft.com/office/drawing/2014/main" id="{992991F0-4811-015D-D35B-E6A48E2EC614}"/>
              </a:ext>
              <a:ext uri="{C183D7F6-B498-43B3-948B-1728B52AA6E4}">
                <adec:decorative xmlns:adec="http://schemas.microsoft.com/office/drawing/2017/decorative" val="1"/>
              </a:ext>
            </a:extLst>
          </p:cNvPr>
          <p:cNvSpPr/>
          <p:nvPr/>
        </p:nvSpPr>
        <p:spPr>
          <a:xfrm>
            <a:off x="955325" y="3297821"/>
            <a:ext cx="5498158" cy="2694766"/>
          </a:xfrm>
          <a:prstGeom prst="rect">
            <a:avLst/>
          </a:prstGeom>
          <a:noFill/>
          <a:ln w="762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800E234C-EB6B-B0C2-C0F5-2D6DA061C5BF}"/>
              </a:ext>
              <a:ext uri="{C183D7F6-B498-43B3-948B-1728B52AA6E4}">
                <adec:decorative xmlns:adec="http://schemas.microsoft.com/office/drawing/2017/decorative" val="1"/>
              </a:ext>
            </a:extLst>
          </p:cNvPr>
          <p:cNvSpPr/>
          <p:nvPr/>
        </p:nvSpPr>
        <p:spPr>
          <a:xfrm>
            <a:off x="955325" y="2661557"/>
            <a:ext cx="5498158" cy="555172"/>
          </a:xfrm>
          <a:prstGeom prst="rect">
            <a:avLst/>
          </a:prstGeom>
          <a:noFill/>
          <a:ln w="762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1493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E0AF43E-93F3-43A0-63A5-434C8D6E93AE}"/>
              </a:ext>
              <a:ext uri="{C183D7F6-B498-43B3-948B-1728B52AA6E4}">
                <adec:decorative xmlns:adec="http://schemas.microsoft.com/office/drawing/2017/decorative" val="1"/>
              </a:ext>
            </a:extLst>
          </p:cNvPr>
          <p:cNvSpPr>
            <a:spLocks noGrp="1"/>
          </p:cNvSpPr>
          <p:nvPr>
            <p:ph type="sldNum" sz="quarter" idx="12"/>
          </p:nvPr>
        </p:nvSpPr>
        <p:spPr/>
        <p:txBody>
          <a:bodyPr/>
          <a:lstStyle/>
          <a:p>
            <a:fld id="{330EA680-D336-4FF7-8B7A-9848BB0A1C32}" type="slidenum">
              <a:rPr lang="en-US" smtClean="0"/>
              <a:t>14</a:t>
            </a:fld>
            <a:endParaRPr lang="en-US"/>
          </a:p>
        </p:txBody>
      </p:sp>
      <p:sp>
        <p:nvSpPr>
          <p:cNvPr id="2" name="Title 1">
            <a:extLst>
              <a:ext uri="{FF2B5EF4-FFF2-40B4-BE49-F238E27FC236}">
                <a16:creationId xmlns:a16="http://schemas.microsoft.com/office/drawing/2014/main" id="{6584D52A-A495-92FB-FE30-641E50669AA2}"/>
              </a:ext>
            </a:extLst>
          </p:cNvPr>
          <p:cNvSpPr>
            <a:spLocks noGrp="1"/>
          </p:cNvSpPr>
          <p:nvPr>
            <p:ph type="title"/>
          </p:nvPr>
        </p:nvSpPr>
        <p:spPr/>
        <p:txBody>
          <a:bodyPr/>
          <a:lstStyle/>
          <a:p>
            <a:r>
              <a:rPr lang="en-US" err="1"/>
              <a:t>Actividad</a:t>
            </a:r>
            <a:endParaRPr lang="en-US"/>
          </a:p>
        </p:txBody>
      </p:sp>
      <p:pic>
        <p:nvPicPr>
          <p:cNvPr id="11" name="Content Placeholder 10" descr="Página de MedlinePlus &quot;Ejercicio y Estado Física&quot;">
            <a:extLst>
              <a:ext uri="{FF2B5EF4-FFF2-40B4-BE49-F238E27FC236}">
                <a16:creationId xmlns:a16="http://schemas.microsoft.com/office/drawing/2014/main" id="{B5A53E0F-1435-687D-9D12-9CA0F27CC9B8}"/>
              </a:ext>
            </a:extLst>
          </p:cNvPr>
          <p:cNvPicPr>
            <a:picLocks noGrp="1" noChangeAspect="1"/>
          </p:cNvPicPr>
          <p:nvPr>
            <p:ph sz="half" idx="1"/>
          </p:nvPr>
        </p:nvPicPr>
        <p:blipFill rotWithShape="1">
          <a:blip r:embed="rId3"/>
          <a:srcRect b="4202"/>
          <a:stretch/>
        </p:blipFill>
        <p:spPr>
          <a:xfrm>
            <a:off x="838200" y="2052049"/>
            <a:ext cx="5181600" cy="3898490"/>
          </a:xfrm>
          <a:effectLst>
            <a:outerShdw blurRad="50800" dist="38100" dir="16200000" rotWithShape="0">
              <a:prstClr val="black">
                <a:alpha val="40000"/>
              </a:prstClr>
            </a:outerShdw>
          </a:effectLst>
        </p:spPr>
      </p:pic>
      <p:pic>
        <p:nvPicPr>
          <p:cNvPr id="15" name="Content Placeholder 14" descr="La página de MedlinePlus &quot;¿Cuánto Ejercicio Necesito?&quot;">
            <a:extLst>
              <a:ext uri="{FF2B5EF4-FFF2-40B4-BE49-F238E27FC236}">
                <a16:creationId xmlns:a16="http://schemas.microsoft.com/office/drawing/2014/main" id="{5D53C0A7-E88B-C12F-AE17-13718C73A407}"/>
              </a:ext>
            </a:extLst>
          </p:cNvPr>
          <p:cNvPicPr>
            <a:picLocks noGrp="1" noChangeAspect="1"/>
          </p:cNvPicPr>
          <p:nvPr>
            <p:ph sz="half" idx="2"/>
          </p:nvPr>
        </p:nvPicPr>
        <p:blipFill>
          <a:blip r:embed="rId4"/>
          <a:stretch>
            <a:fillRect/>
          </a:stretch>
        </p:blipFill>
        <p:spPr>
          <a:xfrm>
            <a:off x="6327476" y="2052048"/>
            <a:ext cx="5181600" cy="3898490"/>
          </a:xfrm>
          <a:effectLst>
            <a:outerShdw blurRad="50800" dist="38100" dir="16200000" rotWithShape="0">
              <a:prstClr val="black">
                <a:alpha val="40000"/>
              </a:prstClr>
            </a:outerShdw>
          </a:effectLst>
        </p:spPr>
      </p:pic>
    </p:spTree>
    <p:extLst>
      <p:ext uri="{BB962C8B-B14F-4D97-AF65-F5344CB8AC3E}">
        <p14:creationId xmlns:p14="http://schemas.microsoft.com/office/powerpoint/2010/main" val="7042752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E0AF43E-93F3-43A0-63A5-434C8D6E93AE}"/>
              </a:ext>
              <a:ext uri="{C183D7F6-B498-43B3-948B-1728B52AA6E4}">
                <adec:decorative xmlns:adec="http://schemas.microsoft.com/office/drawing/2017/decorative" val="1"/>
              </a:ext>
            </a:extLst>
          </p:cNvPr>
          <p:cNvSpPr>
            <a:spLocks noGrp="1"/>
          </p:cNvSpPr>
          <p:nvPr>
            <p:ph type="sldNum" sz="quarter" idx="12"/>
          </p:nvPr>
        </p:nvSpPr>
        <p:spPr/>
        <p:txBody>
          <a:bodyPr/>
          <a:lstStyle/>
          <a:p>
            <a:fld id="{330EA680-D336-4FF7-8B7A-9848BB0A1C32}" type="slidenum">
              <a:rPr lang="en-US" smtClean="0"/>
              <a:t>15</a:t>
            </a:fld>
            <a:endParaRPr lang="en-US"/>
          </a:p>
        </p:txBody>
      </p:sp>
      <p:sp>
        <p:nvSpPr>
          <p:cNvPr id="2" name="Title 1">
            <a:extLst>
              <a:ext uri="{FF2B5EF4-FFF2-40B4-BE49-F238E27FC236}">
                <a16:creationId xmlns:a16="http://schemas.microsoft.com/office/drawing/2014/main" id="{77232950-F1C8-AE79-359A-C4EFD1F06DF1}"/>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US"/>
              <a:t>Temas de </a:t>
            </a:r>
            <a:r>
              <a:rPr lang="en-US" err="1"/>
              <a:t>Salud</a:t>
            </a:r>
            <a:r>
              <a:rPr lang="en-US"/>
              <a:t> </a:t>
            </a:r>
            <a:r>
              <a:rPr lang="en-US" err="1"/>
              <a:t>Extensos</a:t>
            </a:r>
            <a:r>
              <a:rPr lang="en-US"/>
              <a:t> o </a:t>
            </a:r>
            <a:br>
              <a:rPr lang="en-US"/>
            </a:br>
            <a:r>
              <a:rPr lang="en-US" err="1"/>
              <a:t>Topiclette</a:t>
            </a:r>
            <a:endParaRPr lang="en-US"/>
          </a:p>
        </p:txBody>
      </p:sp>
      <p:sp>
        <p:nvSpPr>
          <p:cNvPr id="6" name="Title 1">
            <a:extLst>
              <a:ext uri="{FF2B5EF4-FFF2-40B4-BE49-F238E27FC236}">
                <a16:creationId xmlns:a16="http://schemas.microsoft.com/office/drawing/2014/main" id="{CCBC8E88-61D4-C92B-651A-6DDF3656B1AB}"/>
              </a:ext>
            </a:extLst>
          </p:cNvPr>
          <p:cNvSpPr txBox="1">
            <a:spLocks/>
          </p:cNvSpPr>
          <p:nvPr/>
        </p:nvSpPr>
        <p:spPr>
          <a:xfrm>
            <a:off x="838200" y="593728"/>
            <a:ext cx="5181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t>Temas de </a:t>
            </a:r>
            <a:r>
              <a:rPr lang="en-US" err="1"/>
              <a:t>Salud</a:t>
            </a:r>
            <a:r>
              <a:rPr lang="en-US"/>
              <a:t> </a:t>
            </a:r>
            <a:r>
              <a:rPr lang="en-US" err="1"/>
              <a:t>Extensos</a:t>
            </a:r>
            <a:r>
              <a:rPr lang="en-US"/>
              <a:t> </a:t>
            </a:r>
          </a:p>
        </p:txBody>
      </p:sp>
      <p:pic>
        <p:nvPicPr>
          <p:cNvPr id="11" name="Content Placeholder 10" descr="Captura de pantalla de la página de temas de salud integral de MedlinePlus, &quot;Ejercicio y Estado Física&quot;">
            <a:extLst>
              <a:ext uri="{FF2B5EF4-FFF2-40B4-BE49-F238E27FC236}">
                <a16:creationId xmlns:a16="http://schemas.microsoft.com/office/drawing/2014/main" id="{B5A53E0F-1435-687D-9D12-9CA0F27CC9B8}"/>
              </a:ext>
            </a:extLst>
          </p:cNvPr>
          <p:cNvPicPr>
            <a:picLocks noGrp="1" noChangeAspect="1"/>
          </p:cNvPicPr>
          <p:nvPr>
            <p:ph sz="half" idx="1"/>
          </p:nvPr>
        </p:nvPicPr>
        <p:blipFill rotWithShape="1">
          <a:blip r:embed="rId3"/>
          <a:srcRect b="4202"/>
          <a:stretch/>
        </p:blipFill>
        <p:spPr>
          <a:xfrm>
            <a:off x="838200" y="2052049"/>
            <a:ext cx="5181600" cy="3898490"/>
          </a:xfrm>
          <a:effectLst>
            <a:outerShdw blurRad="50800" dist="38100" dir="16200000" rotWithShape="0">
              <a:prstClr val="black">
                <a:alpha val="40000"/>
              </a:prstClr>
            </a:outerShdw>
          </a:effectLst>
        </p:spPr>
      </p:pic>
      <p:sp>
        <p:nvSpPr>
          <p:cNvPr id="7" name="Title 1">
            <a:extLst>
              <a:ext uri="{FF2B5EF4-FFF2-40B4-BE49-F238E27FC236}">
                <a16:creationId xmlns:a16="http://schemas.microsoft.com/office/drawing/2014/main" id="{F57CEFBB-67A3-7C02-0D43-4F9C913A3670}"/>
              </a:ext>
            </a:extLst>
          </p:cNvPr>
          <p:cNvSpPr txBox="1">
            <a:spLocks/>
          </p:cNvSpPr>
          <p:nvPr/>
        </p:nvSpPr>
        <p:spPr>
          <a:xfrm>
            <a:off x="6379233" y="593727"/>
            <a:ext cx="5181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err="1"/>
              <a:t>Topiclette</a:t>
            </a:r>
            <a:endParaRPr lang="en-US"/>
          </a:p>
        </p:txBody>
      </p:sp>
      <p:pic>
        <p:nvPicPr>
          <p:cNvPr id="15" name="Content Placeholder 14" descr="Captura de pantalla de la página del topiclette de MedlinePlus, &quot;¿Cuánto Ejercicio Debo Hacer?&quot;">
            <a:extLst>
              <a:ext uri="{FF2B5EF4-FFF2-40B4-BE49-F238E27FC236}">
                <a16:creationId xmlns:a16="http://schemas.microsoft.com/office/drawing/2014/main" id="{5D53C0A7-E88B-C12F-AE17-13718C73A407}"/>
              </a:ext>
            </a:extLst>
          </p:cNvPr>
          <p:cNvPicPr>
            <a:picLocks noGrp="1" noChangeAspect="1"/>
          </p:cNvPicPr>
          <p:nvPr>
            <p:ph sz="half" idx="2"/>
          </p:nvPr>
        </p:nvPicPr>
        <p:blipFill>
          <a:blip r:embed="rId4"/>
          <a:stretch>
            <a:fillRect/>
          </a:stretch>
        </p:blipFill>
        <p:spPr>
          <a:xfrm>
            <a:off x="6327476" y="2052048"/>
            <a:ext cx="5181600" cy="3898490"/>
          </a:xfrm>
          <a:effectLst>
            <a:outerShdw blurRad="50800" dist="38100" dir="16200000" rotWithShape="0">
              <a:prstClr val="black">
                <a:alpha val="40000"/>
              </a:prstClr>
            </a:outerShdw>
          </a:effectLst>
        </p:spPr>
      </p:pic>
    </p:spTree>
    <p:extLst>
      <p:ext uri="{BB962C8B-B14F-4D97-AF65-F5344CB8AC3E}">
        <p14:creationId xmlns:p14="http://schemas.microsoft.com/office/powerpoint/2010/main" val="2939840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1F33B-A4AC-A4D6-EC33-3367E979D826}"/>
              </a:ext>
            </a:extLst>
          </p:cNvPr>
          <p:cNvSpPr>
            <a:spLocks noGrp="1"/>
          </p:cNvSpPr>
          <p:nvPr>
            <p:ph type="title"/>
          </p:nvPr>
        </p:nvSpPr>
        <p:spPr/>
        <p:txBody>
          <a:bodyPr/>
          <a:lstStyle/>
          <a:p>
            <a:r>
              <a:rPr lang="es-ES"/>
              <a:t>Contenido del tema de salud</a:t>
            </a:r>
            <a:endParaRPr lang="en-US"/>
          </a:p>
        </p:txBody>
      </p:sp>
      <p:sp>
        <p:nvSpPr>
          <p:cNvPr id="3" name="Content Placeholder 2">
            <a:extLst>
              <a:ext uri="{FF2B5EF4-FFF2-40B4-BE49-F238E27FC236}">
                <a16:creationId xmlns:a16="http://schemas.microsoft.com/office/drawing/2014/main" id="{DD25C4A9-EB72-62BE-AED7-C23B78505400}"/>
              </a:ext>
            </a:extLst>
          </p:cNvPr>
          <p:cNvSpPr>
            <a:spLocks noGrp="1"/>
          </p:cNvSpPr>
          <p:nvPr>
            <p:ph idx="1"/>
          </p:nvPr>
        </p:nvSpPr>
        <p:spPr/>
        <p:txBody>
          <a:bodyPr/>
          <a:lstStyle/>
          <a:p>
            <a:r>
              <a:rPr lang="es-ES"/>
              <a:t>No tiene derechos de autor</a:t>
            </a:r>
          </a:p>
          <a:p>
            <a:endParaRPr lang="es-ES"/>
          </a:p>
          <a:p>
            <a:r>
              <a:rPr lang="es-ES"/>
              <a:t>Se presenta en un nivel de lectura para el sexto grado de primaria o menor</a:t>
            </a:r>
          </a:p>
          <a:p>
            <a:endParaRPr lang="es-ES"/>
          </a:p>
          <a:p>
            <a:r>
              <a:rPr lang="es-ES"/>
              <a:t>Se atribuye al autor [en paréntesis], fácil de leer en letra cursiva</a:t>
            </a:r>
          </a:p>
          <a:p>
            <a:endParaRPr lang="en-US"/>
          </a:p>
        </p:txBody>
      </p:sp>
      <p:sp>
        <p:nvSpPr>
          <p:cNvPr id="4" name="Slide Number Placeholder 3">
            <a:extLst>
              <a:ext uri="{FF2B5EF4-FFF2-40B4-BE49-F238E27FC236}">
                <a16:creationId xmlns:a16="http://schemas.microsoft.com/office/drawing/2014/main" id="{2DDF031E-7186-82F5-C9DE-2052497527BB}"/>
              </a:ext>
            </a:extLst>
          </p:cNvPr>
          <p:cNvSpPr>
            <a:spLocks noGrp="1"/>
          </p:cNvSpPr>
          <p:nvPr>
            <p:ph type="sldNum" sz="quarter" idx="12"/>
          </p:nvPr>
        </p:nvSpPr>
        <p:spPr/>
        <p:txBody>
          <a:bodyPr/>
          <a:lstStyle/>
          <a:p>
            <a:fld id="{330EA680-D336-4FF7-8B7A-9848BB0A1C32}" type="slidenum">
              <a:rPr lang="en-US" smtClean="0"/>
              <a:t>16</a:t>
            </a:fld>
            <a:endParaRPr lang="en-US"/>
          </a:p>
        </p:txBody>
      </p:sp>
    </p:spTree>
    <p:extLst>
      <p:ext uri="{BB962C8B-B14F-4D97-AF65-F5344CB8AC3E}">
        <p14:creationId xmlns:p14="http://schemas.microsoft.com/office/powerpoint/2010/main" val="15079168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C4B43-3AE9-2938-D143-BA71C4EC6C81}"/>
              </a:ext>
            </a:extLst>
          </p:cNvPr>
          <p:cNvSpPr>
            <a:spLocks noGrp="1"/>
          </p:cNvSpPr>
          <p:nvPr>
            <p:ph type="title"/>
          </p:nvPr>
        </p:nvSpPr>
        <p:spPr>
          <a:xfrm>
            <a:off x="838200" y="-1325563"/>
            <a:ext cx="10515600" cy="1325563"/>
          </a:xfrm>
        </p:spPr>
        <p:txBody>
          <a:bodyPr/>
          <a:lstStyle/>
          <a:p>
            <a:r>
              <a:rPr lang="es-ES"/>
              <a:t>Página de un tema de salud</a:t>
            </a:r>
            <a:endParaRPr lang="en-US"/>
          </a:p>
        </p:txBody>
      </p:sp>
      <p:sp>
        <p:nvSpPr>
          <p:cNvPr id="4" name="Slide Number Placeholder 3">
            <a:extLst>
              <a:ext uri="{FF2B5EF4-FFF2-40B4-BE49-F238E27FC236}">
                <a16:creationId xmlns:a16="http://schemas.microsoft.com/office/drawing/2014/main" id="{8A18C9B6-504B-A43A-25CF-70A6400D05C2}"/>
              </a:ext>
            </a:extLst>
          </p:cNvPr>
          <p:cNvSpPr>
            <a:spLocks noGrp="1"/>
          </p:cNvSpPr>
          <p:nvPr>
            <p:ph type="sldNum" sz="quarter" idx="12"/>
          </p:nvPr>
        </p:nvSpPr>
        <p:spPr/>
        <p:txBody>
          <a:bodyPr/>
          <a:lstStyle/>
          <a:p>
            <a:fld id="{330EA680-D336-4FF7-8B7A-9848BB0A1C32}" type="slidenum">
              <a:rPr lang="en-US" smtClean="0"/>
              <a:t>17</a:t>
            </a:fld>
            <a:endParaRPr lang="en-US"/>
          </a:p>
        </p:txBody>
      </p:sp>
      <p:pic>
        <p:nvPicPr>
          <p:cNvPr id="8" name="Picture 7" descr="Página temática sobre cáncer de mama de MedlinePlus.">
            <a:extLst>
              <a:ext uri="{FF2B5EF4-FFF2-40B4-BE49-F238E27FC236}">
                <a16:creationId xmlns:a16="http://schemas.microsoft.com/office/drawing/2014/main" id="{A56ED96C-D9D3-B9ED-5FFE-C23E7BE01268}"/>
              </a:ext>
            </a:extLst>
          </p:cNvPr>
          <p:cNvPicPr>
            <a:picLocks noChangeAspect="1"/>
          </p:cNvPicPr>
          <p:nvPr/>
        </p:nvPicPr>
        <p:blipFill>
          <a:blip r:embed="rId3"/>
          <a:stretch>
            <a:fillRect/>
          </a:stretch>
        </p:blipFill>
        <p:spPr>
          <a:xfrm>
            <a:off x="1400927" y="480769"/>
            <a:ext cx="9390146" cy="5538780"/>
          </a:xfrm>
          <a:prstGeom prst="rect">
            <a:avLst/>
          </a:prstGeom>
        </p:spPr>
      </p:pic>
    </p:spTree>
    <p:extLst>
      <p:ext uri="{BB962C8B-B14F-4D97-AF65-F5344CB8AC3E}">
        <p14:creationId xmlns:p14="http://schemas.microsoft.com/office/powerpoint/2010/main" val="36302777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79FAA-D550-8377-0321-F71DCCD27E2B}"/>
              </a:ext>
            </a:extLst>
          </p:cNvPr>
          <p:cNvSpPr>
            <a:spLocks noGrp="1"/>
          </p:cNvSpPr>
          <p:nvPr>
            <p:ph type="title"/>
          </p:nvPr>
        </p:nvSpPr>
        <p:spPr/>
        <p:txBody>
          <a:bodyPr/>
          <a:lstStyle/>
          <a:p>
            <a:r>
              <a:rPr lang="en-US" err="1"/>
              <a:t>Descripciones</a:t>
            </a:r>
            <a:r>
              <a:rPr lang="en-US"/>
              <a:t> de </a:t>
            </a:r>
            <a:r>
              <a:rPr lang="en-US" err="1"/>
              <a:t>los</a:t>
            </a:r>
            <a:r>
              <a:rPr lang="en-US"/>
              <a:t> enlaces </a:t>
            </a:r>
          </a:p>
        </p:txBody>
      </p:sp>
      <p:pic>
        <p:nvPicPr>
          <p:cNvPr id="6" name="Content Placeholder 5" descr="Página de temas de salud de MedlinePlus, que destaca diferentes tipos de enlaces.">
            <a:extLst>
              <a:ext uri="{FF2B5EF4-FFF2-40B4-BE49-F238E27FC236}">
                <a16:creationId xmlns:a16="http://schemas.microsoft.com/office/drawing/2014/main" id="{88093992-3DE4-05D9-FFB2-A63D7C726968}"/>
              </a:ext>
            </a:extLst>
          </p:cNvPr>
          <p:cNvPicPr>
            <a:picLocks noGrp="1" noChangeAspect="1"/>
          </p:cNvPicPr>
          <p:nvPr>
            <p:ph idx="1"/>
          </p:nvPr>
        </p:nvPicPr>
        <p:blipFill>
          <a:blip r:embed="rId3"/>
          <a:stretch>
            <a:fillRect/>
          </a:stretch>
        </p:blipFill>
        <p:spPr>
          <a:xfrm>
            <a:off x="2015107" y="1675589"/>
            <a:ext cx="8161786" cy="4351338"/>
          </a:xfrm>
          <a:effectLst>
            <a:outerShdw blurRad="50800" dist="38100" dir="16200000" rotWithShape="0">
              <a:prstClr val="black">
                <a:alpha val="40000"/>
              </a:prstClr>
            </a:outerShdw>
          </a:effectLst>
        </p:spPr>
      </p:pic>
      <p:sp>
        <p:nvSpPr>
          <p:cNvPr id="4" name="Slide Number Placeholder 3">
            <a:extLst>
              <a:ext uri="{FF2B5EF4-FFF2-40B4-BE49-F238E27FC236}">
                <a16:creationId xmlns:a16="http://schemas.microsoft.com/office/drawing/2014/main" id="{2CEA775C-0B59-73D0-B665-8231FACA6F5B}"/>
              </a:ext>
            </a:extLst>
          </p:cNvPr>
          <p:cNvSpPr>
            <a:spLocks noGrp="1"/>
          </p:cNvSpPr>
          <p:nvPr>
            <p:ph type="sldNum" sz="quarter" idx="12"/>
          </p:nvPr>
        </p:nvSpPr>
        <p:spPr/>
        <p:txBody>
          <a:bodyPr/>
          <a:lstStyle/>
          <a:p>
            <a:fld id="{330EA680-D336-4FF7-8B7A-9848BB0A1C32}" type="slidenum">
              <a:rPr lang="en-US" smtClean="0"/>
              <a:t>18</a:t>
            </a:fld>
            <a:endParaRPr lang="en-US"/>
          </a:p>
        </p:txBody>
      </p:sp>
      <p:sp>
        <p:nvSpPr>
          <p:cNvPr id="7" name="Rectangle 6">
            <a:extLst>
              <a:ext uri="{FF2B5EF4-FFF2-40B4-BE49-F238E27FC236}">
                <a16:creationId xmlns:a16="http://schemas.microsoft.com/office/drawing/2014/main" id="{8E4D13B6-976F-BACA-B373-E7EFD01CC935}"/>
              </a:ext>
              <a:ext uri="{C183D7F6-B498-43B3-948B-1728B52AA6E4}">
                <adec:decorative xmlns:adec="http://schemas.microsoft.com/office/drawing/2017/decorative" val="1"/>
              </a:ext>
            </a:extLst>
          </p:cNvPr>
          <p:cNvSpPr/>
          <p:nvPr/>
        </p:nvSpPr>
        <p:spPr>
          <a:xfrm>
            <a:off x="2392240" y="4441371"/>
            <a:ext cx="4955617" cy="408215"/>
          </a:xfrm>
          <a:prstGeom prst="rect">
            <a:avLst/>
          </a:prstGeom>
          <a:noFill/>
          <a:ln w="762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95E804E-0D39-A105-15BC-6FD35500EA51}"/>
              </a:ext>
              <a:ext uri="{C183D7F6-B498-43B3-948B-1728B52AA6E4}">
                <adec:decorative xmlns:adec="http://schemas.microsoft.com/office/drawing/2017/decorative" val="1"/>
              </a:ext>
            </a:extLst>
          </p:cNvPr>
          <p:cNvSpPr/>
          <p:nvPr/>
        </p:nvSpPr>
        <p:spPr>
          <a:xfrm>
            <a:off x="2626284" y="2731728"/>
            <a:ext cx="606774" cy="408215"/>
          </a:xfrm>
          <a:prstGeom prst="rect">
            <a:avLst/>
          </a:prstGeom>
          <a:noFill/>
          <a:ln w="762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41F407D-6731-B986-702B-A7AC51F18B40}"/>
              </a:ext>
              <a:ext uri="{C183D7F6-B498-43B3-948B-1728B52AA6E4}">
                <adec:decorative xmlns:adec="http://schemas.microsoft.com/office/drawing/2017/decorative" val="1"/>
              </a:ext>
            </a:extLst>
          </p:cNvPr>
          <p:cNvSpPr/>
          <p:nvPr/>
        </p:nvSpPr>
        <p:spPr>
          <a:xfrm>
            <a:off x="2946000" y="1933186"/>
            <a:ext cx="1283100" cy="408215"/>
          </a:xfrm>
          <a:prstGeom prst="rect">
            <a:avLst/>
          </a:prstGeom>
          <a:noFill/>
          <a:ln w="762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C5AF2F9-050D-3A59-1B74-41D810D863C1}"/>
              </a:ext>
              <a:ext uri="{C183D7F6-B498-43B3-948B-1728B52AA6E4}">
                <adec:decorative xmlns:adec="http://schemas.microsoft.com/office/drawing/2017/decorative" val="1"/>
              </a:ext>
            </a:extLst>
          </p:cNvPr>
          <p:cNvSpPr/>
          <p:nvPr/>
        </p:nvSpPr>
        <p:spPr>
          <a:xfrm>
            <a:off x="2591507" y="5030041"/>
            <a:ext cx="1425321" cy="408215"/>
          </a:xfrm>
          <a:prstGeom prst="rect">
            <a:avLst/>
          </a:prstGeom>
          <a:noFill/>
          <a:ln w="762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8F07E04-D3B0-76D4-AB73-DA77B97EE4C6}"/>
              </a:ext>
              <a:ext uri="{C183D7F6-B498-43B3-948B-1728B52AA6E4}">
                <adec:decorative xmlns:adec="http://schemas.microsoft.com/office/drawing/2017/decorative" val="1"/>
              </a:ext>
            </a:extLst>
          </p:cNvPr>
          <p:cNvSpPr/>
          <p:nvPr/>
        </p:nvSpPr>
        <p:spPr>
          <a:xfrm>
            <a:off x="4572001" y="4342561"/>
            <a:ext cx="740229" cy="588669"/>
          </a:xfrm>
          <a:prstGeom prst="rect">
            <a:avLst/>
          </a:prstGeom>
          <a:noFill/>
          <a:ln w="762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04747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Página temática sobre cáncer de mama de MedlinePlus.">
            <a:extLst>
              <a:ext uri="{FF2B5EF4-FFF2-40B4-BE49-F238E27FC236}">
                <a16:creationId xmlns:a16="http://schemas.microsoft.com/office/drawing/2014/main" id="{50DF6807-9A72-10A8-CB53-B36608AC443B}"/>
              </a:ext>
            </a:extLst>
          </p:cNvPr>
          <p:cNvPicPr>
            <a:picLocks noChangeAspect="1"/>
          </p:cNvPicPr>
          <p:nvPr/>
        </p:nvPicPr>
        <p:blipFill rotWithShape="1">
          <a:blip r:embed="rId3"/>
          <a:srcRect b="16722"/>
          <a:stretch/>
        </p:blipFill>
        <p:spPr>
          <a:xfrm>
            <a:off x="1400927" y="1403190"/>
            <a:ext cx="9390146" cy="4612599"/>
          </a:xfrm>
          <a:prstGeom prst="rect">
            <a:avLst/>
          </a:prstGeom>
        </p:spPr>
      </p:pic>
      <p:sp>
        <p:nvSpPr>
          <p:cNvPr id="2" name="Title 1">
            <a:extLst>
              <a:ext uri="{FF2B5EF4-FFF2-40B4-BE49-F238E27FC236}">
                <a16:creationId xmlns:a16="http://schemas.microsoft.com/office/drawing/2014/main" id="{FABC4B43-3AE9-2938-D143-BA71C4EC6C81}"/>
              </a:ext>
            </a:extLst>
          </p:cNvPr>
          <p:cNvSpPr>
            <a:spLocks noGrp="1"/>
          </p:cNvSpPr>
          <p:nvPr>
            <p:ph type="title"/>
          </p:nvPr>
        </p:nvSpPr>
        <p:spPr/>
        <p:txBody>
          <a:bodyPr/>
          <a:lstStyle/>
          <a:p>
            <a:r>
              <a:rPr lang="es-ES"/>
              <a:t>Secciones adicionales</a:t>
            </a:r>
            <a:endParaRPr lang="en-US"/>
          </a:p>
        </p:txBody>
      </p:sp>
      <p:sp>
        <p:nvSpPr>
          <p:cNvPr id="4" name="Slide Number Placeholder 3">
            <a:extLst>
              <a:ext uri="{FF2B5EF4-FFF2-40B4-BE49-F238E27FC236}">
                <a16:creationId xmlns:a16="http://schemas.microsoft.com/office/drawing/2014/main" id="{8A18C9B6-504B-A43A-25CF-70A6400D05C2}"/>
              </a:ext>
            </a:extLst>
          </p:cNvPr>
          <p:cNvSpPr>
            <a:spLocks noGrp="1"/>
          </p:cNvSpPr>
          <p:nvPr>
            <p:ph type="sldNum" sz="quarter" idx="12"/>
          </p:nvPr>
        </p:nvSpPr>
        <p:spPr/>
        <p:txBody>
          <a:bodyPr/>
          <a:lstStyle/>
          <a:p>
            <a:fld id="{330EA680-D336-4FF7-8B7A-9848BB0A1C32}" type="slidenum">
              <a:rPr lang="en-US" smtClean="0"/>
              <a:t>19</a:t>
            </a:fld>
            <a:endParaRPr lang="en-US"/>
          </a:p>
        </p:txBody>
      </p:sp>
      <p:sp>
        <p:nvSpPr>
          <p:cNvPr id="3" name="Rectangle 2">
            <a:extLst>
              <a:ext uri="{FF2B5EF4-FFF2-40B4-BE49-F238E27FC236}">
                <a16:creationId xmlns:a16="http://schemas.microsoft.com/office/drawing/2014/main" id="{0EB1C43A-C65D-91D4-7EBC-6DB052CCAE41}"/>
              </a:ext>
              <a:ext uri="{C183D7F6-B498-43B3-948B-1728B52AA6E4}">
                <adec:decorative xmlns:adec="http://schemas.microsoft.com/office/drawing/2017/decorative" val="1"/>
              </a:ext>
            </a:extLst>
          </p:cNvPr>
          <p:cNvSpPr/>
          <p:nvPr/>
        </p:nvSpPr>
        <p:spPr>
          <a:xfrm>
            <a:off x="9827013" y="2728753"/>
            <a:ext cx="1115708" cy="463318"/>
          </a:xfrm>
          <a:prstGeom prst="rect">
            <a:avLst/>
          </a:prstGeom>
          <a:noFill/>
          <a:ln w="762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633447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ABAD62F-4CEA-85B1-90D1-651A71B80497}"/>
              </a:ext>
              <a:ext uri="{C183D7F6-B498-43B3-948B-1728B52AA6E4}">
                <adec:decorative xmlns:adec="http://schemas.microsoft.com/office/drawing/2017/decorative" val="1"/>
              </a:ext>
            </a:extLst>
          </p:cNvPr>
          <p:cNvSpPr>
            <a:spLocks noGrp="1"/>
          </p:cNvSpPr>
          <p:nvPr>
            <p:ph type="sldNum" sz="quarter" idx="12"/>
          </p:nvPr>
        </p:nvSpPr>
        <p:spPr/>
        <p:txBody>
          <a:bodyPr/>
          <a:lstStyle/>
          <a:p>
            <a:fld id="{330EA680-D336-4FF7-8B7A-9848BB0A1C32}" type="slidenum">
              <a:rPr lang="en-US" smtClean="0"/>
              <a:t>2</a:t>
            </a:fld>
            <a:endParaRPr lang="en-US"/>
          </a:p>
        </p:txBody>
      </p:sp>
      <p:sp>
        <p:nvSpPr>
          <p:cNvPr id="3" name="Title 2">
            <a:extLst>
              <a:ext uri="{FF2B5EF4-FFF2-40B4-BE49-F238E27FC236}">
                <a16:creationId xmlns:a16="http://schemas.microsoft.com/office/drawing/2014/main" id="{EB1C77C8-D1FA-FA38-1F60-916A77D69124}"/>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a:t>MedlinePlus </a:t>
            </a:r>
            <a:r>
              <a:rPr lang="en-US" err="1"/>
              <a:t>Informaci</a:t>
            </a:r>
            <a:r>
              <a:rPr lang="en-US" err="1">
                <a:cs typeface="Calibri" panose="020F0502020204030204" pitchFamily="34" charset="0"/>
              </a:rPr>
              <a:t>ón</a:t>
            </a:r>
            <a:r>
              <a:rPr lang="en-US">
                <a:cs typeface="Calibri" panose="020F0502020204030204" pitchFamily="34" charset="0"/>
              </a:rPr>
              <a:t> de </a:t>
            </a:r>
            <a:r>
              <a:rPr lang="en-US" err="1">
                <a:cs typeface="Calibri" panose="020F0502020204030204" pitchFamily="34" charset="0"/>
              </a:rPr>
              <a:t>salud</a:t>
            </a:r>
            <a:r>
              <a:rPr lang="en-US">
                <a:cs typeface="Calibri" panose="020F0502020204030204" pitchFamily="34" charset="0"/>
              </a:rPr>
              <a:t> para </a:t>
            </a:r>
            <a:r>
              <a:rPr lang="en-US" err="1">
                <a:cs typeface="Calibri" panose="020F0502020204030204" pitchFamily="34" charset="0"/>
              </a:rPr>
              <a:t>usted</a:t>
            </a:r>
            <a:endParaRPr lang="en-US"/>
          </a:p>
        </p:txBody>
      </p:sp>
      <p:pic>
        <p:nvPicPr>
          <p:cNvPr id="4" name="Picture 3">
            <a:extLst>
              <a:ext uri="{FF2B5EF4-FFF2-40B4-BE49-F238E27FC236}">
                <a16:creationId xmlns:a16="http://schemas.microsoft.com/office/drawing/2014/main" id="{B98C05A6-DB15-5F50-88C4-2551BCB1484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061882" y="2112466"/>
            <a:ext cx="8068236" cy="2305211"/>
          </a:xfrm>
          <a:prstGeom prst="rect">
            <a:avLst/>
          </a:prstGeom>
        </p:spPr>
      </p:pic>
    </p:spTree>
    <p:extLst>
      <p:ext uri="{BB962C8B-B14F-4D97-AF65-F5344CB8AC3E}">
        <p14:creationId xmlns:p14="http://schemas.microsoft.com/office/powerpoint/2010/main" val="15836872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A63913B-E8EB-E9BE-85F8-058DC6AABC30}"/>
              </a:ext>
              <a:ext uri="{C183D7F6-B498-43B3-948B-1728B52AA6E4}">
                <adec:decorative xmlns:adec="http://schemas.microsoft.com/office/drawing/2017/decorative" val="1"/>
              </a:ext>
            </a:extLst>
          </p:cNvPr>
          <p:cNvSpPr>
            <a:spLocks noGrp="1"/>
          </p:cNvSpPr>
          <p:nvPr>
            <p:ph type="sldNum" sz="quarter" idx="12"/>
          </p:nvPr>
        </p:nvSpPr>
        <p:spPr/>
        <p:txBody>
          <a:bodyPr/>
          <a:lstStyle/>
          <a:p>
            <a:fld id="{330EA680-D336-4FF7-8B7A-9848BB0A1C32}" type="slidenum">
              <a:rPr lang="en-US" smtClean="0"/>
              <a:t>20</a:t>
            </a:fld>
            <a:endParaRPr lang="en-US"/>
          </a:p>
        </p:txBody>
      </p:sp>
      <p:sp>
        <p:nvSpPr>
          <p:cNvPr id="2" name="Title 1">
            <a:extLst>
              <a:ext uri="{FF2B5EF4-FFF2-40B4-BE49-F238E27FC236}">
                <a16:creationId xmlns:a16="http://schemas.microsoft.com/office/drawing/2014/main" id="{C99F339E-3193-8605-E0D5-2268B1EA44C8}"/>
              </a:ext>
            </a:extLst>
          </p:cNvPr>
          <p:cNvSpPr>
            <a:spLocks noGrp="1"/>
          </p:cNvSpPr>
          <p:nvPr>
            <p:ph type="title" idx="4294967295"/>
          </p:nvPr>
        </p:nvSpPr>
        <p:spPr>
          <a:xfrm>
            <a:off x="586972" y="304489"/>
            <a:ext cx="10515600" cy="1325563"/>
          </a:xfrm>
        </p:spPr>
        <p:txBody>
          <a:bodyPr>
            <a:normAutofit/>
          </a:bodyPr>
          <a:lstStyle/>
          <a:p>
            <a:r>
              <a:rPr lang="es-ES_tradnl" kern="1200">
                <a:solidFill>
                  <a:srgbClr val="000000"/>
                </a:solidFill>
                <a:effectLst/>
                <a:ea typeface="Calibri" panose="020F0502020204030204" pitchFamily="34" charset="0"/>
                <a:cs typeface="Times New Roman" panose="02020603050405020304" pitchFamily="18" charset="0"/>
              </a:rPr>
              <a:t>Temas de salud relacionados</a:t>
            </a:r>
            <a:endParaRPr lang="en-US"/>
          </a:p>
        </p:txBody>
      </p:sp>
      <p:pic>
        <p:nvPicPr>
          <p:cNvPr id="6" name="Picture 5" descr="Página de temas de salud de MedlinePlus, que destaca diferentes tipos de enlaces.">
            <a:extLst>
              <a:ext uri="{FF2B5EF4-FFF2-40B4-BE49-F238E27FC236}">
                <a16:creationId xmlns:a16="http://schemas.microsoft.com/office/drawing/2014/main" id="{D573BF9B-7368-F863-BFED-1E614F2DA74C}"/>
              </a:ext>
            </a:extLst>
          </p:cNvPr>
          <p:cNvPicPr>
            <a:picLocks noChangeAspect="1"/>
          </p:cNvPicPr>
          <p:nvPr/>
        </p:nvPicPr>
        <p:blipFill>
          <a:blip r:embed="rId3"/>
          <a:stretch>
            <a:fillRect/>
          </a:stretch>
        </p:blipFill>
        <p:spPr>
          <a:xfrm>
            <a:off x="1434193" y="1872045"/>
            <a:ext cx="9323614" cy="4120231"/>
          </a:xfrm>
          <a:prstGeom prst="rect">
            <a:avLst/>
          </a:prstGeom>
          <a:effectLst>
            <a:outerShdw blurRad="50800" dist="38100" dir="16200000" rotWithShape="0">
              <a:prstClr val="black">
                <a:alpha val="40000"/>
              </a:prstClr>
            </a:outerShdw>
          </a:effectLst>
        </p:spPr>
      </p:pic>
      <p:sp>
        <p:nvSpPr>
          <p:cNvPr id="7" name="Rectangle 6">
            <a:extLst>
              <a:ext uri="{FF2B5EF4-FFF2-40B4-BE49-F238E27FC236}">
                <a16:creationId xmlns:a16="http://schemas.microsoft.com/office/drawing/2014/main" id="{062D2A8D-708D-71F3-6B42-9D32A8403F07}"/>
              </a:ext>
              <a:ext uri="{C183D7F6-B498-43B3-948B-1728B52AA6E4}">
                <adec:decorative xmlns:adec="http://schemas.microsoft.com/office/drawing/2017/decorative" val="1"/>
              </a:ext>
            </a:extLst>
          </p:cNvPr>
          <p:cNvSpPr/>
          <p:nvPr/>
        </p:nvSpPr>
        <p:spPr>
          <a:xfrm>
            <a:off x="7837713" y="1872044"/>
            <a:ext cx="2920093" cy="4124307"/>
          </a:xfrm>
          <a:prstGeom prst="rect">
            <a:avLst/>
          </a:prstGeom>
          <a:noFill/>
          <a:ln w="762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991533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E5C281D-CE39-ADEF-4285-7B417E06E35C}"/>
              </a:ext>
            </a:extLst>
          </p:cNvPr>
          <p:cNvSpPr>
            <a:spLocks noGrp="1"/>
          </p:cNvSpPr>
          <p:nvPr>
            <p:ph type="title"/>
          </p:nvPr>
        </p:nvSpPr>
        <p:spPr/>
        <p:txBody>
          <a:bodyPr/>
          <a:lstStyle/>
          <a:p>
            <a:r>
              <a:rPr lang="en-US" err="1"/>
              <a:t>Medicinas</a:t>
            </a:r>
            <a:r>
              <a:rPr lang="en-US"/>
              <a:t> y </a:t>
            </a:r>
            <a:r>
              <a:rPr lang="en-US" err="1"/>
              <a:t>suplementos</a:t>
            </a:r>
            <a:endParaRPr lang="en-US"/>
          </a:p>
        </p:txBody>
      </p:sp>
      <p:pic>
        <p:nvPicPr>
          <p:cNvPr id="6" name="Content Placeholder 5" descr="Página de contenido de medicinas, hierbas y suplementos de MedlinePlus">
            <a:extLst>
              <a:ext uri="{FF2B5EF4-FFF2-40B4-BE49-F238E27FC236}">
                <a16:creationId xmlns:a16="http://schemas.microsoft.com/office/drawing/2014/main" id="{0004292B-32FE-1EB0-27F2-5F4B11C3C65D}"/>
              </a:ext>
            </a:extLst>
          </p:cNvPr>
          <p:cNvPicPr>
            <a:picLocks noGrp="1" noChangeAspect="1"/>
          </p:cNvPicPr>
          <p:nvPr>
            <p:ph idx="1"/>
          </p:nvPr>
        </p:nvPicPr>
        <p:blipFill>
          <a:blip r:embed="rId3"/>
          <a:stretch>
            <a:fillRect/>
          </a:stretch>
        </p:blipFill>
        <p:spPr>
          <a:xfrm>
            <a:off x="1724823" y="1673103"/>
            <a:ext cx="8742353" cy="4351338"/>
          </a:xfrm>
          <a:effectLst>
            <a:outerShdw blurRad="50800" dist="38100" dir="16200000" rotWithShape="0">
              <a:prstClr val="black">
                <a:alpha val="40000"/>
              </a:prstClr>
            </a:outerShdw>
          </a:effectLst>
        </p:spPr>
      </p:pic>
      <p:sp>
        <p:nvSpPr>
          <p:cNvPr id="2" name="Slide Number Placeholder 1">
            <a:extLst>
              <a:ext uri="{FF2B5EF4-FFF2-40B4-BE49-F238E27FC236}">
                <a16:creationId xmlns:a16="http://schemas.microsoft.com/office/drawing/2014/main" id="{8761AD1C-ACED-CE24-F893-E1FE86B043F6}"/>
              </a:ext>
            </a:extLst>
          </p:cNvPr>
          <p:cNvSpPr>
            <a:spLocks noGrp="1"/>
          </p:cNvSpPr>
          <p:nvPr>
            <p:ph type="sldNum" sz="quarter" idx="12"/>
          </p:nvPr>
        </p:nvSpPr>
        <p:spPr/>
        <p:txBody>
          <a:bodyPr/>
          <a:lstStyle/>
          <a:p>
            <a:fld id="{330EA680-D336-4FF7-8B7A-9848BB0A1C32}" type="slidenum">
              <a:rPr lang="en-US" smtClean="0"/>
              <a:t>21</a:t>
            </a:fld>
            <a:endParaRPr lang="en-US"/>
          </a:p>
        </p:txBody>
      </p:sp>
      <p:sp>
        <p:nvSpPr>
          <p:cNvPr id="7" name="Rectangle 6">
            <a:extLst>
              <a:ext uri="{FF2B5EF4-FFF2-40B4-BE49-F238E27FC236}">
                <a16:creationId xmlns:a16="http://schemas.microsoft.com/office/drawing/2014/main" id="{A6C57F15-34F1-64C1-1CBA-9092BDA4BF63}"/>
              </a:ext>
              <a:ext uri="{C183D7F6-B498-43B3-948B-1728B52AA6E4}">
                <adec:decorative xmlns:adec="http://schemas.microsoft.com/office/drawing/2017/decorative" val="1"/>
              </a:ext>
            </a:extLst>
          </p:cNvPr>
          <p:cNvSpPr/>
          <p:nvPr/>
        </p:nvSpPr>
        <p:spPr>
          <a:xfrm>
            <a:off x="6631412" y="2106424"/>
            <a:ext cx="3835764" cy="531267"/>
          </a:xfrm>
          <a:prstGeom prst="rect">
            <a:avLst/>
          </a:prstGeom>
          <a:noFill/>
          <a:ln w="762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024688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EEDF58-3FC6-4B4C-98D0-25779C56AE05}"/>
              </a:ext>
            </a:extLst>
          </p:cNvPr>
          <p:cNvSpPr>
            <a:spLocks noGrp="1"/>
          </p:cNvSpPr>
          <p:nvPr>
            <p:ph type="title"/>
          </p:nvPr>
        </p:nvSpPr>
        <p:spPr/>
        <p:txBody>
          <a:bodyPr/>
          <a:lstStyle/>
          <a:p>
            <a:r>
              <a:rPr lang="en-US" err="1"/>
              <a:t>Búsqueda</a:t>
            </a:r>
            <a:r>
              <a:rPr lang="en-US">
                <a:solidFill>
                  <a:schemeClr val="bg1"/>
                </a:solidFill>
              </a:rPr>
              <a:t>: Ritalin</a:t>
            </a:r>
          </a:p>
        </p:txBody>
      </p:sp>
      <p:sp>
        <p:nvSpPr>
          <p:cNvPr id="4" name="Slide Number Placeholder 3">
            <a:extLst>
              <a:ext uri="{FF2B5EF4-FFF2-40B4-BE49-F238E27FC236}">
                <a16:creationId xmlns:a16="http://schemas.microsoft.com/office/drawing/2014/main" id="{CE38F210-6EB4-4A91-393B-771A854E0937}"/>
              </a:ext>
            </a:extLst>
          </p:cNvPr>
          <p:cNvSpPr>
            <a:spLocks noGrp="1"/>
          </p:cNvSpPr>
          <p:nvPr>
            <p:ph type="sldNum" sz="quarter" idx="12"/>
          </p:nvPr>
        </p:nvSpPr>
        <p:spPr/>
        <p:txBody>
          <a:bodyPr/>
          <a:lstStyle/>
          <a:p>
            <a:fld id="{330EA680-D336-4FF7-8B7A-9848BB0A1C32}" type="slidenum">
              <a:rPr lang="en-US" smtClean="0"/>
              <a:t>22</a:t>
            </a:fld>
            <a:endParaRPr lang="en-US"/>
          </a:p>
        </p:txBody>
      </p:sp>
      <p:pic>
        <p:nvPicPr>
          <p:cNvPr id="6" name="Picture 5" descr="Página de resultados de MedlinePlus para la búsqueda de &quot;ritalin.”">
            <a:extLst>
              <a:ext uri="{FF2B5EF4-FFF2-40B4-BE49-F238E27FC236}">
                <a16:creationId xmlns:a16="http://schemas.microsoft.com/office/drawing/2014/main" id="{7A591F36-7608-F034-4DCE-31920F2B25D4}"/>
              </a:ext>
            </a:extLst>
          </p:cNvPr>
          <p:cNvPicPr>
            <a:picLocks noChangeAspect="1"/>
          </p:cNvPicPr>
          <p:nvPr/>
        </p:nvPicPr>
        <p:blipFill rotWithShape="1">
          <a:blip r:embed="rId3"/>
          <a:srcRect b="27311"/>
          <a:stretch/>
        </p:blipFill>
        <p:spPr>
          <a:xfrm>
            <a:off x="1511544" y="1690688"/>
            <a:ext cx="9168912" cy="4288081"/>
          </a:xfrm>
          <a:prstGeom prst="rect">
            <a:avLst/>
          </a:prstGeom>
          <a:effectLst>
            <a:outerShdw blurRad="50800" dist="38100" dir="16200000" rotWithShape="0">
              <a:prstClr val="black">
                <a:alpha val="40000"/>
              </a:prstClr>
            </a:outerShdw>
          </a:effectLst>
        </p:spPr>
      </p:pic>
      <p:sp>
        <p:nvSpPr>
          <p:cNvPr id="7" name="Rectangle 6">
            <a:extLst>
              <a:ext uri="{FF2B5EF4-FFF2-40B4-BE49-F238E27FC236}">
                <a16:creationId xmlns:a16="http://schemas.microsoft.com/office/drawing/2014/main" id="{15857DCE-8D4E-2F44-D345-7F284F84BF05}"/>
              </a:ext>
              <a:ext uri="{C183D7F6-B498-43B3-948B-1728B52AA6E4}">
                <adec:decorative xmlns:adec="http://schemas.microsoft.com/office/drawing/2017/decorative" val="1"/>
              </a:ext>
            </a:extLst>
          </p:cNvPr>
          <p:cNvSpPr/>
          <p:nvPr/>
        </p:nvSpPr>
        <p:spPr>
          <a:xfrm>
            <a:off x="6736922" y="2159179"/>
            <a:ext cx="3835764" cy="531267"/>
          </a:xfrm>
          <a:prstGeom prst="rect">
            <a:avLst/>
          </a:prstGeom>
          <a:noFill/>
          <a:ln w="762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289934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19C2CDA-82D0-8F23-5977-022E795C0581}"/>
              </a:ext>
              <a:ext uri="{C183D7F6-B498-43B3-948B-1728B52AA6E4}">
                <adec:decorative xmlns:adec="http://schemas.microsoft.com/office/drawing/2017/decorative" val="1"/>
              </a:ext>
            </a:extLst>
          </p:cNvPr>
          <p:cNvSpPr>
            <a:spLocks noGrp="1"/>
          </p:cNvSpPr>
          <p:nvPr>
            <p:ph type="sldNum" sz="quarter" idx="12"/>
          </p:nvPr>
        </p:nvSpPr>
        <p:spPr/>
        <p:txBody>
          <a:bodyPr/>
          <a:lstStyle/>
          <a:p>
            <a:fld id="{330EA680-D336-4FF7-8B7A-9848BB0A1C32}" type="slidenum">
              <a:rPr lang="en-US" smtClean="0"/>
              <a:t>23</a:t>
            </a:fld>
            <a:endParaRPr lang="en-US"/>
          </a:p>
        </p:txBody>
      </p:sp>
      <p:sp>
        <p:nvSpPr>
          <p:cNvPr id="3" name="Title 2">
            <a:extLst>
              <a:ext uri="{FF2B5EF4-FFF2-40B4-BE49-F238E27FC236}">
                <a16:creationId xmlns:a16="http://schemas.microsoft.com/office/drawing/2014/main" id="{DE4A30FE-BE62-68DE-4437-1E95476ADDDA}"/>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err="1"/>
              <a:t>Etiquetas</a:t>
            </a:r>
            <a:endParaRPr lang="en-US"/>
          </a:p>
        </p:txBody>
      </p:sp>
      <p:pic>
        <p:nvPicPr>
          <p:cNvPr id="4" name="Picture 3" descr="Captura de pantalla de la página de resultados de búsqueda de MedlinePlus para &quot;ritalin&quot;, con opciones de filtro a la izquierda, que incluyen &quot;Medicinas y Suplementos&quot;">
            <a:extLst>
              <a:ext uri="{FF2B5EF4-FFF2-40B4-BE49-F238E27FC236}">
                <a16:creationId xmlns:a16="http://schemas.microsoft.com/office/drawing/2014/main" id="{8CD821D8-D3A1-A18F-1A7B-9C5B71A2091F}"/>
              </a:ext>
            </a:extLst>
          </p:cNvPr>
          <p:cNvPicPr>
            <a:picLocks noChangeAspect="1"/>
          </p:cNvPicPr>
          <p:nvPr/>
        </p:nvPicPr>
        <p:blipFill>
          <a:blip r:embed="rId3"/>
          <a:stretch>
            <a:fillRect/>
          </a:stretch>
        </p:blipFill>
        <p:spPr>
          <a:xfrm>
            <a:off x="1242218" y="675997"/>
            <a:ext cx="9707563" cy="5310465"/>
          </a:xfrm>
          <a:prstGeom prst="rect">
            <a:avLst/>
          </a:prstGeom>
          <a:effectLst>
            <a:outerShdw blurRad="50800" dist="38100" dir="16200000" rotWithShape="0">
              <a:prstClr val="black">
                <a:alpha val="40000"/>
              </a:prstClr>
            </a:outerShdw>
          </a:effectLst>
        </p:spPr>
      </p:pic>
      <p:sp>
        <p:nvSpPr>
          <p:cNvPr id="6" name="Rectangle 5">
            <a:extLst>
              <a:ext uri="{FF2B5EF4-FFF2-40B4-BE49-F238E27FC236}">
                <a16:creationId xmlns:a16="http://schemas.microsoft.com/office/drawing/2014/main" id="{63B43713-DC7C-95E3-56D8-405FBE5527CB}"/>
              </a:ext>
              <a:ext uri="{C183D7F6-B498-43B3-948B-1728B52AA6E4}">
                <adec:decorative xmlns:adec="http://schemas.microsoft.com/office/drawing/2017/decorative" val="1"/>
              </a:ext>
            </a:extLst>
          </p:cNvPr>
          <p:cNvSpPr/>
          <p:nvPr/>
        </p:nvSpPr>
        <p:spPr>
          <a:xfrm>
            <a:off x="8813618" y="2732633"/>
            <a:ext cx="990782" cy="404267"/>
          </a:xfrm>
          <a:prstGeom prst="rect">
            <a:avLst/>
          </a:prstGeom>
          <a:noFill/>
          <a:ln w="762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A57DA36-B21D-5C5B-3ECF-6CBF699997E6}"/>
              </a:ext>
              <a:ext uri="{C183D7F6-B498-43B3-948B-1728B52AA6E4}">
                <adec:decorative xmlns:adec="http://schemas.microsoft.com/office/drawing/2017/decorative" val="1"/>
              </a:ext>
            </a:extLst>
          </p:cNvPr>
          <p:cNvSpPr/>
          <p:nvPr/>
        </p:nvSpPr>
        <p:spPr>
          <a:xfrm>
            <a:off x="7454718" y="4491583"/>
            <a:ext cx="1358900" cy="404267"/>
          </a:xfrm>
          <a:prstGeom prst="rect">
            <a:avLst/>
          </a:prstGeom>
          <a:noFill/>
          <a:ln w="762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4593C141-C3CA-2B45-0D82-53DBF43F446E}"/>
              </a:ext>
              <a:ext uri="{C183D7F6-B498-43B3-948B-1728B52AA6E4}">
                <adec:decorative xmlns:adec="http://schemas.microsoft.com/office/drawing/2017/decorative" val="1"/>
              </a:ext>
            </a:extLst>
          </p:cNvPr>
          <p:cNvSpPr/>
          <p:nvPr/>
        </p:nvSpPr>
        <p:spPr>
          <a:xfrm>
            <a:off x="9728200" y="2565400"/>
            <a:ext cx="444318" cy="8636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C1B66B4-F1E3-A945-D711-DB5B09F9FD89}"/>
              </a:ext>
              <a:ext uri="{C183D7F6-B498-43B3-948B-1728B52AA6E4}">
                <adec:decorative xmlns:adec="http://schemas.microsoft.com/office/drawing/2017/decorative" val="1"/>
              </a:ext>
            </a:extLst>
          </p:cNvPr>
          <p:cNvSpPr/>
          <p:nvPr/>
        </p:nvSpPr>
        <p:spPr>
          <a:xfrm>
            <a:off x="4805759" y="2899866"/>
            <a:ext cx="990782" cy="404267"/>
          </a:xfrm>
          <a:prstGeom prst="rect">
            <a:avLst/>
          </a:prstGeom>
          <a:noFill/>
          <a:ln w="762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BCD96AA-6304-DEDF-F6B3-7A4F881B7114}"/>
              </a:ext>
              <a:ext uri="{C183D7F6-B498-43B3-948B-1728B52AA6E4}">
                <adec:decorative xmlns:adec="http://schemas.microsoft.com/office/drawing/2017/decorative" val="1"/>
              </a:ext>
            </a:extLst>
          </p:cNvPr>
          <p:cNvSpPr/>
          <p:nvPr/>
        </p:nvSpPr>
        <p:spPr>
          <a:xfrm>
            <a:off x="4457054" y="2565399"/>
            <a:ext cx="444318" cy="78953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8A3D8DE-C97D-A0C5-0C87-A7344869E95A}"/>
              </a:ext>
              <a:ext uri="{C183D7F6-B498-43B3-948B-1728B52AA6E4}">
                <adec:decorative xmlns:adec="http://schemas.microsoft.com/office/drawing/2017/decorative" val="1"/>
              </a:ext>
            </a:extLst>
          </p:cNvPr>
          <p:cNvSpPr/>
          <p:nvPr/>
        </p:nvSpPr>
        <p:spPr>
          <a:xfrm>
            <a:off x="1549218" y="5597028"/>
            <a:ext cx="2438582" cy="404267"/>
          </a:xfrm>
          <a:prstGeom prst="rect">
            <a:avLst/>
          </a:prstGeom>
          <a:noFill/>
          <a:ln w="762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2369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E9BDF3A-5108-C8BE-3DA9-89B276120017}"/>
              </a:ext>
              <a:ext uri="{C183D7F6-B498-43B3-948B-1728B52AA6E4}">
                <adec:decorative xmlns:adec="http://schemas.microsoft.com/office/drawing/2017/decorative" val="1"/>
              </a:ext>
            </a:extLst>
          </p:cNvPr>
          <p:cNvSpPr>
            <a:spLocks noGrp="1"/>
          </p:cNvSpPr>
          <p:nvPr>
            <p:ph type="sldNum" sz="quarter" idx="12"/>
          </p:nvPr>
        </p:nvSpPr>
        <p:spPr/>
        <p:txBody>
          <a:bodyPr/>
          <a:lstStyle/>
          <a:p>
            <a:fld id="{330EA680-D336-4FF7-8B7A-9848BB0A1C32}" type="slidenum">
              <a:rPr lang="en-US" smtClean="0"/>
              <a:t>24</a:t>
            </a:fld>
            <a:endParaRPr lang="en-US"/>
          </a:p>
        </p:txBody>
      </p:sp>
      <p:sp>
        <p:nvSpPr>
          <p:cNvPr id="3" name="Title 2">
            <a:extLst>
              <a:ext uri="{FF2B5EF4-FFF2-40B4-BE49-F238E27FC236}">
                <a16:creationId xmlns:a16="http://schemas.microsoft.com/office/drawing/2014/main" id="{CCA76075-A5CD-31B4-C309-C395B27D21A8}"/>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err="1"/>
              <a:t>Resultados</a:t>
            </a:r>
            <a:r>
              <a:rPr lang="en-US"/>
              <a:t>: Ritalin</a:t>
            </a:r>
          </a:p>
        </p:txBody>
      </p:sp>
      <p:pic>
        <p:nvPicPr>
          <p:cNvPr id="4" name="Picture 3" descr="Captura de pantalla del registro de MedlinePlus para &quot;Metilfenidato&quot;">
            <a:extLst>
              <a:ext uri="{FF2B5EF4-FFF2-40B4-BE49-F238E27FC236}">
                <a16:creationId xmlns:a16="http://schemas.microsoft.com/office/drawing/2014/main" id="{0F1CC9B5-865E-E600-3A2D-17B43C8F860D}"/>
              </a:ext>
            </a:extLst>
          </p:cNvPr>
          <p:cNvPicPr>
            <a:picLocks noChangeAspect="1"/>
          </p:cNvPicPr>
          <p:nvPr/>
        </p:nvPicPr>
        <p:blipFill>
          <a:blip r:embed="rId3"/>
          <a:stretch>
            <a:fillRect/>
          </a:stretch>
        </p:blipFill>
        <p:spPr>
          <a:xfrm>
            <a:off x="1323975" y="859448"/>
            <a:ext cx="9544050" cy="5139104"/>
          </a:xfrm>
          <a:prstGeom prst="rect">
            <a:avLst/>
          </a:prstGeom>
          <a:effectLst>
            <a:outerShdw blurRad="50800" dist="38100" dir="16200000" rotWithShape="0">
              <a:prstClr val="black">
                <a:alpha val="40000"/>
              </a:prstClr>
            </a:outerShdw>
          </a:effectLst>
        </p:spPr>
      </p:pic>
      <p:sp>
        <p:nvSpPr>
          <p:cNvPr id="5" name="Rectangle 4">
            <a:extLst>
              <a:ext uri="{FF2B5EF4-FFF2-40B4-BE49-F238E27FC236}">
                <a16:creationId xmlns:a16="http://schemas.microsoft.com/office/drawing/2014/main" id="{0B205524-BF07-C31C-FE41-A2D562E71865}"/>
              </a:ext>
              <a:ext uri="{C183D7F6-B498-43B3-948B-1728B52AA6E4}">
                <adec:decorative xmlns:adec="http://schemas.microsoft.com/office/drawing/2017/decorative" val="1"/>
              </a:ext>
            </a:extLst>
          </p:cNvPr>
          <p:cNvSpPr/>
          <p:nvPr/>
        </p:nvSpPr>
        <p:spPr>
          <a:xfrm>
            <a:off x="4622618" y="3748633"/>
            <a:ext cx="1613082" cy="404267"/>
          </a:xfrm>
          <a:prstGeom prst="rect">
            <a:avLst/>
          </a:prstGeom>
          <a:noFill/>
          <a:ln w="762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036244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0EAEE6F-9A6D-EDB0-5E1D-43060C907434}"/>
              </a:ext>
              <a:ext uri="{C183D7F6-B498-43B3-948B-1728B52AA6E4}">
                <adec:decorative xmlns:adec="http://schemas.microsoft.com/office/drawing/2017/decorative" val="1"/>
              </a:ext>
            </a:extLst>
          </p:cNvPr>
          <p:cNvSpPr>
            <a:spLocks noGrp="1"/>
          </p:cNvSpPr>
          <p:nvPr>
            <p:ph type="sldNum" sz="quarter" idx="12"/>
          </p:nvPr>
        </p:nvSpPr>
        <p:spPr/>
        <p:txBody>
          <a:bodyPr/>
          <a:lstStyle/>
          <a:p>
            <a:fld id="{330EA680-D336-4FF7-8B7A-9848BB0A1C32}" type="slidenum">
              <a:rPr lang="en-US" smtClean="0"/>
              <a:t>25</a:t>
            </a:fld>
            <a:endParaRPr lang="en-US"/>
          </a:p>
        </p:txBody>
      </p:sp>
      <p:sp>
        <p:nvSpPr>
          <p:cNvPr id="3" name="Title 2">
            <a:extLst>
              <a:ext uri="{FF2B5EF4-FFF2-40B4-BE49-F238E27FC236}">
                <a16:creationId xmlns:a16="http://schemas.microsoft.com/office/drawing/2014/main" id="{2C9E7B3C-188B-F158-6E13-C42B9137B095}"/>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err="1"/>
              <a:t>Información</a:t>
            </a:r>
            <a:r>
              <a:rPr lang="en-US"/>
              <a:t> de </a:t>
            </a:r>
            <a:r>
              <a:rPr lang="en-US" err="1"/>
              <a:t>medicinas</a:t>
            </a:r>
            <a:r>
              <a:rPr lang="en-US"/>
              <a:t> </a:t>
            </a:r>
          </a:p>
        </p:txBody>
      </p:sp>
      <p:pic>
        <p:nvPicPr>
          <p:cNvPr id="4" name="Picture 3" descr="Captura de pantalla del registro de MedlinePlus para &quot;Metilfenidato&quot;">
            <a:extLst>
              <a:ext uri="{FF2B5EF4-FFF2-40B4-BE49-F238E27FC236}">
                <a16:creationId xmlns:a16="http://schemas.microsoft.com/office/drawing/2014/main" id="{9FE1A595-5D71-8F82-C6DE-3121BD5995D1}"/>
              </a:ext>
            </a:extLst>
          </p:cNvPr>
          <p:cNvPicPr>
            <a:picLocks noChangeAspect="1"/>
          </p:cNvPicPr>
          <p:nvPr/>
        </p:nvPicPr>
        <p:blipFill>
          <a:blip r:embed="rId3"/>
          <a:stretch>
            <a:fillRect/>
          </a:stretch>
        </p:blipFill>
        <p:spPr>
          <a:xfrm>
            <a:off x="1754981" y="200025"/>
            <a:ext cx="8682038" cy="5809970"/>
          </a:xfrm>
          <a:prstGeom prst="rect">
            <a:avLst/>
          </a:prstGeom>
          <a:effectLst>
            <a:outerShdw blurRad="50800" dist="38100" dir="16200000" rotWithShape="0">
              <a:prstClr val="black">
                <a:alpha val="40000"/>
              </a:prstClr>
            </a:outerShdw>
          </a:effectLst>
        </p:spPr>
      </p:pic>
      <p:sp>
        <p:nvSpPr>
          <p:cNvPr id="5" name="Rectangle 4">
            <a:extLst>
              <a:ext uri="{FF2B5EF4-FFF2-40B4-BE49-F238E27FC236}">
                <a16:creationId xmlns:a16="http://schemas.microsoft.com/office/drawing/2014/main" id="{6B41E7B4-4F19-8A95-F7C3-CA3E5FB6BD79}"/>
              </a:ext>
              <a:ext uri="{C183D7F6-B498-43B3-948B-1728B52AA6E4}">
                <adec:decorative xmlns:adec="http://schemas.microsoft.com/office/drawing/2017/decorative" val="1"/>
              </a:ext>
            </a:extLst>
          </p:cNvPr>
          <p:cNvSpPr/>
          <p:nvPr/>
        </p:nvSpPr>
        <p:spPr>
          <a:xfrm>
            <a:off x="1930218" y="1234033"/>
            <a:ext cx="8267882" cy="2055267"/>
          </a:xfrm>
          <a:prstGeom prst="rect">
            <a:avLst/>
          </a:prstGeom>
          <a:noFill/>
          <a:ln w="762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777DC99-6E93-7991-0AC6-B648B0B7A130}"/>
              </a:ext>
              <a:ext uri="{C183D7F6-B498-43B3-948B-1728B52AA6E4}">
                <adec:decorative xmlns:adec="http://schemas.microsoft.com/office/drawing/2017/decorative" val="1"/>
              </a:ext>
            </a:extLst>
          </p:cNvPr>
          <p:cNvSpPr/>
          <p:nvPr/>
        </p:nvSpPr>
        <p:spPr>
          <a:xfrm>
            <a:off x="1930218" y="3429000"/>
            <a:ext cx="8267882" cy="2580995"/>
          </a:xfrm>
          <a:prstGeom prst="rect">
            <a:avLst/>
          </a:prstGeom>
          <a:noFill/>
          <a:ln w="762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35295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E1EDF25-F5BF-1905-43A0-487F99ACEC11}"/>
              </a:ext>
              <a:ext uri="{C183D7F6-B498-43B3-948B-1728B52AA6E4}">
                <adec:decorative xmlns:adec="http://schemas.microsoft.com/office/drawing/2017/decorative" val="1"/>
              </a:ext>
            </a:extLst>
          </p:cNvPr>
          <p:cNvSpPr>
            <a:spLocks noGrp="1"/>
          </p:cNvSpPr>
          <p:nvPr>
            <p:ph type="sldNum" sz="quarter" idx="12"/>
          </p:nvPr>
        </p:nvSpPr>
        <p:spPr/>
        <p:txBody>
          <a:bodyPr/>
          <a:lstStyle/>
          <a:p>
            <a:fld id="{330EA680-D336-4FF7-8B7A-9848BB0A1C32}" type="slidenum">
              <a:rPr lang="en-US" smtClean="0"/>
              <a:t>26</a:t>
            </a:fld>
            <a:endParaRPr lang="en-US"/>
          </a:p>
        </p:txBody>
      </p:sp>
      <p:sp>
        <p:nvSpPr>
          <p:cNvPr id="3" name="Title 5">
            <a:extLst>
              <a:ext uri="{FF2B5EF4-FFF2-40B4-BE49-F238E27FC236}">
                <a16:creationId xmlns:a16="http://schemas.microsoft.com/office/drawing/2014/main" id="{16DD092F-574C-C7D3-4313-A1E6BCE339E6}"/>
              </a:ext>
            </a:extLst>
          </p:cNvPr>
          <p:cNvSpPr txBox="1">
            <a:spLocks noGrp="1"/>
          </p:cNvSpPr>
          <p:nvPr>
            <p:ph type="title" idx="4294967295"/>
          </p:nvPr>
        </p:nvSpPr>
        <p:spPr>
          <a:xfrm>
            <a:off x="838200" y="-1325563"/>
            <a:ext cx="10515600"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a:ln>
                  <a:noFill/>
                </a:ln>
                <a:solidFill>
                  <a:schemeClr val="tx1"/>
                </a:solidFill>
                <a:effectLst/>
                <a:uLnTx/>
                <a:uFillTx/>
                <a:latin typeface="+mj-lt"/>
                <a:ea typeface="+mj-ea"/>
                <a:cs typeface="+mj-cs"/>
              </a:rPr>
              <a:t>Las </a:t>
            </a:r>
            <a:r>
              <a:rPr kumimoji="0" lang="en-US" sz="4400" b="0" i="0" u="none" strike="noStrike" kern="1200" cap="none" spc="0" normalizeH="0" baseline="0" noProof="0" err="1">
                <a:ln>
                  <a:noFill/>
                </a:ln>
                <a:solidFill>
                  <a:schemeClr val="tx1"/>
                </a:solidFill>
                <a:effectLst/>
                <a:uLnTx/>
                <a:uFillTx/>
                <a:latin typeface="+mj-lt"/>
                <a:ea typeface="+mj-ea"/>
                <a:cs typeface="+mj-cs"/>
              </a:rPr>
              <a:t>fuentes</a:t>
            </a:r>
            <a:endParaRPr kumimoji="0" lang="en-US" sz="4400" b="0" i="0" u="none" strike="noStrike" kern="1200" cap="none" spc="0" normalizeH="0" baseline="0" noProof="0">
              <a:ln>
                <a:noFill/>
              </a:ln>
              <a:solidFill>
                <a:schemeClr val="tx1"/>
              </a:solidFill>
              <a:effectLst/>
              <a:uLnTx/>
              <a:uFillTx/>
              <a:latin typeface="+mj-lt"/>
              <a:ea typeface="+mj-ea"/>
              <a:cs typeface="+mj-cs"/>
            </a:endParaRPr>
          </a:p>
        </p:txBody>
      </p:sp>
      <p:pic>
        <p:nvPicPr>
          <p:cNvPr id="4" name="Picture 3" descr="Captura de pantalla de la parte inferior de la página de MedlinePlus para &quot;Metilfenidato&quot;">
            <a:extLst>
              <a:ext uri="{FF2B5EF4-FFF2-40B4-BE49-F238E27FC236}">
                <a16:creationId xmlns:a16="http://schemas.microsoft.com/office/drawing/2014/main" id="{8EBCF65E-904C-6625-C061-BAA0BF6AA139}"/>
              </a:ext>
            </a:extLst>
          </p:cNvPr>
          <p:cNvPicPr>
            <a:picLocks noChangeAspect="1"/>
          </p:cNvPicPr>
          <p:nvPr/>
        </p:nvPicPr>
        <p:blipFill>
          <a:blip r:embed="rId3"/>
          <a:stretch>
            <a:fillRect/>
          </a:stretch>
        </p:blipFill>
        <p:spPr>
          <a:xfrm>
            <a:off x="1090612" y="-858838"/>
            <a:ext cx="10010775" cy="6619875"/>
          </a:xfrm>
          <a:prstGeom prst="rect">
            <a:avLst/>
          </a:prstGeom>
          <a:effectLst>
            <a:outerShdw blurRad="50800" dist="38100" dir="5400000" algn="t" rotWithShape="0">
              <a:prstClr val="black">
                <a:alpha val="40000"/>
              </a:prstClr>
            </a:outerShdw>
          </a:effectLst>
        </p:spPr>
      </p:pic>
      <p:sp>
        <p:nvSpPr>
          <p:cNvPr id="5" name="Rectangle 4">
            <a:extLst>
              <a:ext uri="{FF2B5EF4-FFF2-40B4-BE49-F238E27FC236}">
                <a16:creationId xmlns:a16="http://schemas.microsoft.com/office/drawing/2014/main" id="{0BFC2D30-F7E5-7ED9-2D3A-828602B0EFDA}"/>
              </a:ext>
              <a:ext uri="{C183D7F6-B498-43B3-948B-1728B52AA6E4}">
                <adec:decorative xmlns:adec="http://schemas.microsoft.com/office/drawing/2017/decorative" val="1"/>
              </a:ext>
            </a:extLst>
          </p:cNvPr>
          <p:cNvSpPr/>
          <p:nvPr/>
        </p:nvSpPr>
        <p:spPr>
          <a:xfrm>
            <a:off x="1066800" y="3209531"/>
            <a:ext cx="10058400" cy="1248170"/>
          </a:xfrm>
          <a:prstGeom prst="rect">
            <a:avLst/>
          </a:prstGeom>
          <a:noFill/>
          <a:ln w="762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249344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6CB88-B014-1783-DDBC-5EB9507EA52B}"/>
              </a:ext>
            </a:extLst>
          </p:cNvPr>
          <p:cNvSpPr>
            <a:spLocks noGrp="1"/>
          </p:cNvSpPr>
          <p:nvPr>
            <p:ph type="title"/>
          </p:nvPr>
        </p:nvSpPr>
        <p:spPr/>
        <p:txBody>
          <a:bodyPr/>
          <a:lstStyle/>
          <a:p>
            <a:r>
              <a:rPr lang="en-US" err="1"/>
              <a:t>Navegación</a:t>
            </a:r>
            <a:r>
              <a:rPr lang="en-US"/>
              <a:t>: </a:t>
            </a:r>
            <a:r>
              <a:rPr lang="en-US" err="1"/>
              <a:t>medicinas</a:t>
            </a:r>
            <a:r>
              <a:rPr lang="en-US" baseline="0"/>
              <a:t> y </a:t>
            </a:r>
            <a:r>
              <a:rPr lang="en-US" baseline="0" err="1"/>
              <a:t>suplementos</a:t>
            </a:r>
            <a:endParaRPr lang="en-US"/>
          </a:p>
        </p:txBody>
      </p:sp>
      <p:sp>
        <p:nvSpPr>
          <p:cNvPr id="3" name="Slide Number Placeholder 2">
            <a:extLst>
              <a:ext uri="{FF2B5EF4-FFF2-40B4-BE49-F238E27FC236}">
                <a16:creationId xmlns:a16="http://schemas.microsoft.com/office/drawing/2014/main" id="{79C5061A-444D-BF18-8AF0-F6BA700260E3}"/>
              </a:ext>
            </a:extLst>
          </p:cNvPr>
          <p:cNvSpPr>
            <a:spLocks noGrp="1"/>
          </p:cNvSpPr>
          <p:nvPr>
            <p:ph type="sldNum" sz="quarter" idx="12"/>
          </p:nvPr>
        </p:nvSpPr>
        <p:spPr/>
        <p:txBody>
          <a:bodyPr/>
          <a:lstStyle/>
          <a:p>
            <a:fld id="{330EA680-D336-4FF7-8B7A-9848BB0A1C32}" type="slidenum">
              <a:rPr lang="en-US" smtClean="0"/>
              <a:t>27</a:t>
            </a:fld>
            <a:endParaRPr lang="en-US"/>
          </a:p>
        </p:txBody>
      </p:sp>
      <p:pic>
        <p:nvPicPr>
          <p:cNvPr id="4" name="Picture 3" descr="Captura de pantalla de la página de inicio de MedlinePlus que destaca Medicinas y Suplementos en el menú superior.">
            <a:extLst>
              <a:ext uri="{FF2B5EF4-FFF2-40B4-BE49-F238E27FC236}">
                <a16:creationId xmlns:a16="http://schemas.microsoft.com/office/drawing/2014/main" id="{76C3677A-A1E4-C3D8-1C9D-3FAA99C3D96C}"/>
              </a:ext>
            </a:extLst>
          </p:cNvPr>
          <p:cNvPicPr>
            <a:picLocks noChangeAspect="1"/>
          </p:cNvPicPr>
          <p:nvPr/>
        </p:nvPicPr>
        <p:blipFill rotWithShape="1">
          <a:blip r:embed="rId3"/>
          <a:srcRect b="19835"/>
          <a:stretch/>
        </p:blipFill>
        <p:spPr>
          <a:xfrm>
            <a:off x="2076996" y="1843081"/>
            <a:ext cx="8038008" cy="4151320"/>
          </a:xfrm>
          <a:prstGeom prst="rect">
            <a:avLst/>
          </a:prstGeom>
          <a:effectLst>
            <a:outerShdw blurRad="50800" dist="38100" dir="16200000" rotWithShape="0">
              <a:prstClr val="black">
                <a:alpha val="40000"/>
              </a:prstClr>
            </a:outerShdw>
          </a:effectLst>
        </p:spPr>
      </p:pic>
      <p:sp>
        <p:nvSpPr>
          <p:cNvPr id="5" name="Rectangle 4">
            <a:extLst>
              <a:ext uri="{FF2B5EF4-FFF2-40B4-BE49-F238E27FC236}">
                <a16:creationId xmlns:a16="http://schemas.microsoft.com/office/drawing/2014/main" id="{3446E8E2-DE0C-3969-E542-453773C3C7C1}"/>
              </a:ext>
              <a:ext uri="{C183D7F6-B498-43B3-948B-1728B52AA6E4}">
                <adec:decorative xmlns:adec="http://schemas.microsoft.com/office/drawing/2017/decorative" val="1"/>
              </a:ext>
            </a:extLst>
          </p:cNvPr>
          <p:cNvSpPr/>
          <p:nvPr/>
        </p:nvSpPr>
        <p:spPr>
          <a:xfrm>
            <a:off x="3308896" y="2946862"/>
            <a:ext cx="1961604" cy="482138"/>
          </a:xfrm>
          <a:prstGeom prst="rect">
            <a:avLst/>
          </a:prstGeom>
          <a:noFill/>
          <a:ln w="762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463613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716AFD5-DAFE-4C7B-898F-44246CFDACC3}"/>
              </a:ext>
              <a:ext uri="{C183D7F6-B498-43B3-948B-1728B52AA6E4}">
                <adec:decorative xmlns:adec="http://schemas.microsoft.com/office/drawing/2017/decorative" val="1"/>
              </a:ext>
            </a:extLst>
          </p:cNvPr>
          <p:cNvSpPr>
            <a:spLocks noGrp="1"/>
          </p:cNvSpPr>
          <p:nvPr>
            <p:ph type="sldNum" sz="quarter" idx="12"/>
          </p:nvPr>
        </p:nvSpPr>
        <p:spPr/>
        <p:txBody>
          <a:bodyPr/>
          <a:lstStyle/>
          <a:p>
            <a:fld id="{330EA680-D336-4FF7-8B7A-9848BB0A1C32}" type="slidenum">
              <a:rPr lang="en-US" smtClean="0"/>
              <a:t>28</a:t>
            </a:fld>
            <a:endParaRPr lang="en-US"/>
          </a:p>
        </p:txBody>
      </p:sp>
      <p:sp>
        <p:nvSpPr>
          <p:cNvPr id="3" name="Title 2">
            <a:extLst>
              <a:ext uri="{FF2B5EF4-FFF2-40B4-BE49-F238E27FC236}">
                <a16:creationId xmlns:a16="http://schemas.microsoft.com/office/drawing/2014/main" id="{BC24555F-E9D5-E4DA-4BC5-E403D27C7DFC}"/>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err="1"/>
              <a:t>Medicinas</a:t>
            </a:r>
            <a:r>
              <a:rPr lang="en-US"/>
              <a:t>, </a:t>
            </a:r>
            <a:r>
              <a:rPr lang="en-US" err="1"/>
              <a:t>hierbas</a:t>
            </a:r>
            <a:r>
              <a:rPr lang="en-US"/>
              <a:t> y </a:t>
            </a:r>
            <a:r>
              <a:rPr lang="en-US" err="1"/>
              <a:t>suplementos</a:t>
            </a:r>
            <a:endParaRPr lang="en-US"/>
          </a:p>
        </p:txBody>
      </p:sp>
      <p:pic>
        <p:nvPicPr>
          <p:cNvPr id="4" name="Picture 3" descr="Captura de pantalla de la página MedlinePlus para Medicinas, Hierbas y Suplementos">
            <a:extLst>
              <a:ext uri="{FF2B5EF4-FFF2-40B4-BE49-F238E27FC236}">
                <a16:creationId xmlns:a16="http://schemas.microsoft.com/office/drawing/2014/main" id="{F3DF1B8D-E9CE-7584-AF6A-4A81115387AA}"/>
              </a:ext>
            </a:extLst>
          </p:cNvPr>
          <p:cNvPicPr>
            <a:picLocks noChangeAspect="1"/>
          </p:cNvPicPr>
          <p:nvPr/>
        </p:nvPicPr>
        <p:blipFill>
          <a:blip r:embed="rId3"/>
          <a:stretch>
            <a:fillRect/>
          </a:stretch>
        </p:blipFill>
        <p:spPr>
          <a:xfrm>
            <a:off x="1085850" y="608012"/>
            <a:ext cx="10020300" cy="5362575"/>
          </a:xfrm>
          <a:prstGeom prst="rect">
            <a:avLst/>
          </a:prstGeom>
          <a:effectLst>
            <a:outerShdw blurRad="50800" dist="38100" dir="16200000" rotWithShape="0">
              <a:prstClr val="black">
                <a:alpha val="40000"/>
              </a:prstClr>
            </a:outerShdw>
          </a:effectLst>
        </p:spPr>
      </p:pic>
      <p:sp>
        <p:nvSpPr>
          <p:cNvPr id="5" name="Rectangle 4">
            <a:extLst>
              <a:ext uri="{FF2B5EF4-FFF2-40B4-BE49-F238E27FC236}">
                <a16:creationId xmlns:a16="http://schemas.microsoft.com/office/drawing/2014/main" id="{7428D5DB-AF5B-41C7-5F96-1D58A9970D0E}"/>
              </a:ext>
              <a:ext uri="{C183D7F6-B498-43B3-948B-1728B52AA6E4}">
                <adec:decorative xmlns:adec="http://schemas.microsoft.com/office/drawing/2017/decorative" val="1"/>
              </a:ext>
            </a:extLst>
          </p:cNvPr>
          <p:cNvSpPr/>
          <p:nvPr/>
        </p:nvSpPr>
        <p:spPr>
          <a:xfrm>
            <a:off x="1219200" y="2460230"/>
            <a:ext cx="6883400" cy="1248170"/>
          </a:xfrm>
          <a:prstGeom prst="rect">
            <a:avLst/>
          </a:prstGeom>
          <a:noFill/>
          <a:ln w="762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9A81D3E-CD30-3BEA-8322-564FE605B8CC}"/>
              </a:ext>
              <a:ext uri="{C183D7F6-B498-43B3-948B-1728B52AA6E4}">
                <adec:decorative xmlns:adec="http://schemas.microsoft.com/office/drawing/2017/decorative" val="1"/>
              </a:ext>
            </a:extLst>
          </p:cNvPr>
          <p:cNvSpPr/>
          <p:nvPr/>
        </p:nvSpPr>
        <p:spPr>
          <a:xfrm>
            <a:off x="1219200" y="4749799"/>
            <a:ext cx="6883400" cy="609601"/>
          </a:xfrm>
          <a:prstGeom prst="rect">
            <a:avLst/>
          </a:prstGeom>
          <a:noFill/>
          <a:ln w="762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54241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5327E0B-97C2-FB8D-BED7-9D96707EB955}"/>
              </a:ext>
              <a:ext uri="{C183D7F6-B498-43B3-948B-1728B52AA6E4}">
                <adec:decorative xmlns:adec="http://schemas.microsoft.com/office/drawing/2017/decorative" val="1"/>
              </a:ext>
            </a:extLst>
          </p:cNvPr>
          <p:cNvSpPr>
            <a:spLocks noGrp="1"/>
          </p:cNvSpPr>
          <p:nvPr>
            <p:ph type="sldNum" sz="quarter" idx="12"/>
          </p:nvPr>
        </p:nvSpPr>
        <p:spPr/>
        <p:txBody>
          <a:bodyPr/>
          <a:lstStyle/>
          <a:p>
            <a:fld id="{330EA680-D336-4FF7-8B7A-9848BB0A1C32}" type="slidenum">
              <a:rPr lang="en-US" smtClean="0"/>
              <a:t>29</a:t>
            </a:fld>
            <a:endParaRPr lang="en-US"/>
          </a:p>
        </p:txBody>
      </p:sp>
      <p:sp>
        <p:nvSpPr>
          <p:cNvPr id="3" name="Title 2">
            <a:extLst>
              <a:ext uri="{FF2B5EF4-FFF2-40B4-BE49-F238E27FC236}">
                <a16:creationId xmlns:a16="http://schemas.microsoft.com/office/drawing/2014/main" id="{33012220-C993-0CEF-5706-B1221FE6AE7D}"/>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err="1"/>
              <a:t>Hierbas</a:t>
            </a:r>
            <a:r>
              <a:rPr lang="en-US"/>
              <a:t> y </a:t>
            </a:r>
            <a:r>
              <a:rPr lang="en-US" err="1"/>
              <a:t>suplementos</a:t>
            </a:r>
            <a:r>
              <a:rPr lang="en-US"/>
              <a:t> </a:t>
            </a:r>
            <a:r>
              <a:rPr lang="en-US" err="1"/>
              <a:t>ejemplo</a:t>
            </a:r>
            <a:r>
              <a:rPr lang="en-US"/>
              <a:t> 1</a:t>
            </a:r>
          </a:p>
        </p:txBody>
      </p:sp>
      <p:pic>
        <p:nvPicPr>
          <p:cNvPr id="6" name="Picture 5" descr="Captura de pantalla de la sección F de la página de Hierbas y Suplementos de MedlinePlus.">
            <a:extLst>
              <a:ext uri="{FF2B5EF4-FFF2-40B4-BE49-F238E27FC236}">
                <a16:creationId xmlns:a16="http://schemas.microsoft.com/office/drawing/2014/main" id="{1E31EB3E-3604-6527-61EB-88D74F33EB1B}"/>
              </a:ext>
            </a:extLst>
          </p:cNvPr>
          <p:cNvPicPr>
            <a:picLocks noChangeAspect="1"/>
          </p:cNvPicPr>
          <p:nvPr/>
        </p:nvPicPr>
        <p:blipFill>
          <a:blip r:embed="rId3"/>
          <a:stretch>
            <a:fillRect/>
          </a:stretch>
        </p:blipFill>
        <p:spPr>
          <a:xfrm>
            <a:off x="2900363" y="593923"/>
            <a:ext cx="6700838" cy="5410002"/>
          </a:xfrm>
          <a:prstGeom prst="rect">
            <a:avLst/>
          </a:prstGeom>
          <a:effectLst>
            <a:outerShdw blurRad="50800" dist="38100" dir="10800000" algn="r" rotWithShape="0">
              <a:prstClr val="black">
                <a:alpha val="40000"/>
              </a:prstClr>
            </a:outerShdw>
          </a:effectLst>
        </p:spPr>
      </p:pic>
      <p:sp>
        <p:nvSpPr>
          <p:cNvPr id="7" name="Rectangle 6">
            <a:extLst>
              <a:ext uri="{FF2B5EF4-FFF2-40B4-BE49-F238E27FC236}">
                <a16:creationId xmlns:a16="http://schemas.microsoft.com/office/drawing/2014/main" id="{2E0A189B-745A-C6EA-8DAA-1BA9CCF94566}"/>
              </a:ext>
              <a:ext uri="{C183D7F6-B498-43B3-948B-1728B52AA6E4}">
                <adec:decorative xmlns:adec="http://schemas.microsoft.com/office/drawing/2017/decorative" val="1"/>
              </a:ext>
            </a:extLst>
          </p:cNvPr>
          <p:cNvSpPr/>
          <p:nvPr/>
        </p:nvSpPr>
        <p:spPr>
          <a:xfrm>
            <a:off x="2900363" y="3429000"/>
            <a:ext cx="4973637" cy="609601"/>
          </a:xfrm>
          <a:prstGeom prst="rect">
            <a:avLst/>
          </a:prstGeom>
          <a:noFill/>
          <a:ln w="762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65610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AC5B798A-84AD-0BDA-D260-007A3F988BFE}"/>
              </a:ext>
            </a:extLst>
          </p:cNvPr>
          <p:cNvSpPr txBox="1">
            <a:spLocks noGrp="1"/>
          </p:cNvSpPr>
          <p:nvPr>
            <p:ph type="title" idx="4294967295"/>
          </p:nvPr>
        </p:nvSpPr>
        <p:spPr>
          <a:xfrm>
            <a:off x="838200" y="365125"/>
            <a:ext cx="10515600"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err="1">
                <a:ln>
                  <a:noFill/>
                </a:ln>
                <a:solidFill>
                  <a:schemeClr val="tx1"/>
                </a:solidFill>
                <a:effectLst/>
                <a:uLnTx/>
                <a:uFillTx/>
                <a:latin typeface="+mj-lt"/>
                <a:ea typeface="+mj-ea"/>
                <a:cs typeface="+mj-cs"/>
              </a:rPr>
              <a:t>Objetivos</a:t>
            </a:r>
            <a:r>
              <a:rPr kumimoji="0" lang="en-US" sz="4400" b="0" i="0" u="none" strike="noStrike" kern="1200" cap="none" spc="0" normalizeH="0" baseline="0" noProof="0">
                <a:ln>
                  <a:noFill/>
                </a:ln>
                <a:solidFill>
                  <a:schemeClr val="tx1"/>
                </a:solidFill>
                <a:effectLst/>
                <a:uLnTx/>
                <a:uFillTx/>
                <a:latin typeface="+mj-lt"/>
                <a:ea typeface="+mj-ea"/>
                <a:cs typeface="+mj-cs"/>
              </a:rPr>
              <a:t> del </a:t>
            </a:r>
            <a:r>
              <a:rPr kumimoji="0" lang="en-US" sz="4400" b="0" i="0" u="none" strike="noStrike" kern="1200" cap="none" spc="0" normalizeH="0" baseline="0" noProof="0" err="1">
                <a:ln>
                  <a:noFill/>
                </a:ln>
                <a:solidFill>
                  <a:schemeClr val="tx1"/>
                </a:solidFill>
                <a:effectLst/>
                <a:uLnTx/>
                <a:uFillTx/>
                <a:latin typeface="+mj-lt"/>
                <a:ea typeface="+mj-ea"/>
                <a:cs typeface="+mj-cs"/>
              </a:rPr>
              <a:t>aprendizaje</a:t>
            </a:r>
            <a:endParaRPr kumimoji="0" lang="en-US" sz="4400" b="0" i="0" u="none" strike="noStrike" kern="1200" cap="none" spc="0" normalizeH="0" baseline="0" noProof="0">
              <a:ln>
                <a:noFill/>
              </a:ln>
              <a:solidFill>
                <a:schemeClr val="tx1"/>
              </a:solidFill>
              <a:effectLst/>
              <a:uLnTx/>
              <a:uFillTx/>
              <a:latin typeface="+mj-lt"/>
              <a:ea typeface="+mj-ea"/>
              <a:cs typeface="+mj-cs"/>
            </a:endParaRPr>
          </a:p>
        </p:txBody>
      </p:sp>
      <p:sp>
        <p:nvSpPr>
          <p:cNvPr id="11" name="Content Placeholder 2">
            <a:extLst>
              <a:ext uri="{FF2B5EF4-FFF2-40B4-BE49-F238E27FC236}">
                <a16:creationId xmlns:a16="http://schemas.microsoft.com/office/drawing/2014/main" id="{E5FB161B-560E-C3E3-58A4-AAA5968BD3ED}"/>
              </a:ext>
            </a:extLst>
          </p:cNvPr>
          <p:cNvSpPr txBox="1">
            <a:spLocks/>
          </p:cNvSpPr>
          <p:nvPr/>
        </p:nvSpPr>
        <p:spPr>
          <a:xfrm>
            <a:off x="838200" y="1825625"/>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a:pPr>
            <a:r>
              <a:rPr lang="es-ES"/>
              <a:t>Explicar por qué MedlinePlus es una fuente autorizada de información de salud para los consumidores</a:t>
            </a:r>
          </a:p>
          <a:p>
            <a:pPr marL="514350" indent="-514350">
              <a:buFont typeface="+mj-lt"/>
              <a:buAutoNum type="arabicPeriod"/>
            </a:pPr>
            <a:r>
              <a:rPr lang="es-ES"/>
              <a:t>Identificar las secciones del sitio web</a:t>
            </a:r>
          </a:p>
          <a:p>
            <a:pPr marL="514350" indent="-514350">
              <a:buFont typeface="+mj-lt"/>
              <a:buAutoNum type="arabicPeriod"/>
            </a:pPr>
            <a:r>
              <a:rPr lang="es-ES"/>
              <a:t>Encontrar información sobre temas y multimedia específicos de salud</a:t>
            </a:r>
          </a:p>
          <a:p>
            <a:pPr marL="514350" indent="-514350">
              <a:buFont typeface="+mj-lt"/>
              <a:buAutoNum type="arabicPeriod"/>
            </a:pPr>
            <a:r>
              <a:rPr lang="es-ES"/>
              <a:t>Encontrar información específica sobre medicamentos, hierbas y suplementos</a:t>
            </a:r>
          </a:p>
          <a:p>
            <a:pPr marL="514350" indent="-514350">
              <a:buFont typeface="+mj-lt"/>
              <a:buAutoNum type="arabicPeriod"/>
            </a:pPr>
            <a:r>
              <a:rPr lang="es-ES"/>
              <a:t>Encontrar información sobre genética y pruebas médicas</a:t>
            </a:r>
          </a:p>
          <a:p>
            <a:pPr marL="0" indent="0">
              <a:buFont typeface="Arial" panose="020B0604020202020204" pitchFamily="34" charset="0"/>
              <a:buNone/>
            </a:pPr>
            <a:endParaRPr lang="en-US"/>
          </a:p>
        </p:txBody>
      </p:sp>
      <p:sp>
        <p:nvSpPr>
          <p:cNvPr id="2" name="Slide Number Placeholder 1">
            <a:extLst>
              <a:ext uri="{FF2B5EF4-FFF2-40B4-BE49-F238E27FC236}">
                <a16:creationId xmlns:a16="http://schemas.microsoft.com/office/drawing/2014/main" id="{CBC888F5-AC09-1311-A5B0-959F7FCC7A3B}"/>
              </a:ext>
            </a:extLst>
          </p:cNvPr>
          <p:cNvSpPr>
            <a:spLocks noGrp="1"/>
          </p:cNvSpPr>
          <p:nvPr>
            <p:ph type="sldNum" sz="quarter" idx="12"/>
          </p:nvPr>
        </p:nvSpPr>
        <p:spPr/>
        <p:txBody>
          <a:bodyPr/>
          <a:lstStyle/>
          <a:p>
            <a:fld id="{330EA680-D336-4FF7-8B7A-9848BB0A1C32}" type="slidenum">
              <a:rPr lang="en-US" smtClean="0"/>
              <a:t>3</a:t>
            </a:fld>
            <a:endParaRPr lang="en-US"/>
          </a:p>
        </p:txBody>
      </p:sp>
    </p:spTree>
    <p:extLst>
      <p:ext uri="{BB962C8B-B14F-4D97-AF65-F5344CB8AC3E}">
        <p14:creationId xmlns:p14="http://schemas.microsoft.com/office/powerpoint/2010/main" val="18200242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96BF709-E19F-A674-51FF-2DEC6E64F1CE}"/>
              </a:ext>
              <a:ext uri="{C183D7F6-B498-43B3-948B-1728B52AA6E4}">
                <adec:decorative xmlns:adec="http://schemas.microsoft.com/office/drawing/2017/decorative" val="1"/>
              </a:ext>
            </a:extLst>
          </p:cNvPr>
          <p:cNvSpPr>
            <a:spLocks noGrp="1"/>
          </p:cNvSpPr>
          <p:nvPr>
            <p:ph type="sldNum" sz="quarter" idx="12"/>
          </p:nvPr>
        </p:nvSpPr>
        <p:spPr/>
        <p:txBody>
          <a:bodyPr/>
          <a:lstStyle/>
          <a:p>
            <a:fld id="{330EA680-D336-4FF7-8B7A-9848BB0A1C32}" type="slidenum">
              <a:rPr lang="en-US" smtClean="0"/>
              <a:t>30</a:t>
            </a:fld>
            <a:endParaRPr lang="en-US"/>
          </a:p>
        </p:txBody>
      </p:sp>
      <p:sp>
        <p:nvSpPr>
          <p:cNvPr id="3" name="Title 2">
            <a:extLst>
              <a:ext uri="{FF2B5EF4-FFF2-40B4-BE49-F238E27FC236}">
                <a16:creationId xmlns:a16="http://schemas.microsoft.com/office/drawing/2014/main" id="{9294A240-5A33-8F5B-2D7B-BBB44304F8E5}"/>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a:t>La </a:t>
            </a:r>
            <a:r>
              <a:rPr lang="en-US" err="1"/>
              <a:t>Oficina</a:t>
            </a:r>
            <a:r>
              <a:rPr lang="en-US"/>
              <a:t> de </a:t>
            </a:r>
            <a:r>
              <a:rPr lang="en-US" err="1"/>
              <a:t>Suplementos</a:t>
            </a:r>
            <a:r>
              <a:rPr lang="en-US"/>
              <a:t> </a:t>
            </a:r>
            <a:r>
              <a:rPr lang="en-US" err="1"/>
              <a:t>Dietéticos</a:t>
            </a:r>
            <a:endParaRPr lang="en-US"/>
          </a:p>
        </p:txBody>
      </p:sp>
      <p:pic>
        <p:nvPicPr>
          <p:cNvPr id="4" name="Picture 3" descr="Captura de pantalla de la página de la Oficina de Suplementos Dietéticos de los Institutos Nacionales de Salud.">
            <a:extLst>
              <a:ext uri="{FF2B5EF4-FFF2-40B4-BE49-F238E27FC236}">
                <a16:creationId xmlns:a16="http://schemas.microsoft.com/office/drawing/2014/main" id="{2F1A02F4-9124-A2E7-0B33-44E615F6A429}"/>
              </a:ext>
            </a:extLst>
          </p:cNvPr>
          <p:cNvPicPr>
            <a:picLocks noChangeAspect="1"/>
          </p:cNvPicPr>
          <p:nvPr/>
        </p:nvPicPr>
        <p:blipFill rotWithShape="1">
          <a:blip r:embed="rId3"/>
          <a:srcRect b="12778"/>
          <a:stretch/>
        </p:blipFill>
        <p:spPr>
          <a:xfrm>
            <a:off x="1427788" y="0"/>
            <a:ext cx="9336424" cy="5981700"/>
          </a:xfrm>
          <a:prstGeom prst="rect">
            <a:avLst/>
          </a:prstGeom>
        </p:spPr>
      </p:pic>
      <p:sp>
        <p:nvSpPr>
          <p:cNvPr id="5" name="Rectangle 4">
            <a:extLst>
              <a:ext uri="{FF2B5EF4-FFF2-40B4-BE49-F238E27FC236}">
                <a16:creationId xmlns:a16="http://schemas.microsoft.com/office/drawing/2014/main" id="{03D0ACEA-D3C3-EBF3-FCFA-48BBB2DC29A4}"/>
              </a:ext>
              <a:ext uri="{C183D7F6-B498-43B3-948B-1728B52AA6E4}">
                <adec:decorative xmlns:adec="http://schemas.microsoft.com/office/drawing/2017/decorative" val="1"/>
              </a:ext>
            </a:extLst>
          </p:cNvPr>
          <p:cNvSpPr/>
          <p:nvPr/>
        </p:nvSpPr>
        <p:spPr>
          <a:xfrm>
            <a:off x="1523999" y="3492500"/>
            <a:ext cx="2933701" cy="2489200"/>
          </a:xfrm>
          <a:prstGeom prst="rect">
            <a:avLst/>
          </a:prstGeom>
          <a:noFill/>
          <a:ln w="762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695214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5327E0B-97C2-FB8D-BED7-9D96707EB955}"/>
              </a:ext>
              <a:ext uri="{C183D7F6-B498-43B3-948B-1728B52AA6E4}">
                <adec:decorative xmlns:adec="http://schemas.microsoft.com/office/drawing/2017/decorative" val="1"/>
              </a:ext>
            </a:extLst>
          </p:cNvPr>
          <p:cNvSpPr>
            <a:spLocks noGrp="1"/>
          </p:cNvSpPr>
          <p:nvPr>
            <p:ph type="sldNum" sz="quarter" idx="12"/>
          </p:nvPr>
        </p:nvSpPr>
        <p:spPr/>
        <p:txBody>
          <a:bodyPr/>
          <a:lstStyle/>
          <a:p>
            <a:fld id="{330EA680-D336-4FF7-8B7A-9848BB0A1C32}" type="slidenum">
              <a:rPr lang="en-US" smtClean="0"/>
              <a:t>31</a:t>
            </a:fld>
            <a:endParaRPr lang="en-US"/>
          </a:p>
        </p:txBody>
      </p:sp>
      <p:sp>
        <p:nvSpPr>
          <p:cNvPr id="3" name="Title 2">
            <a:extLst>
              <a:ext uri="{FF2B5EF4-FFF2-40B4-BE49-F238E27FC236}">
                <a16:creationId xmlns:a16="http://schemas.microsoft.com/office/drawing/2014/main" id="{C7511D4E-62F0-89B2-D07E-34C126FB34B6}"/>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err="1"/>
              <a:t>Hierbas</a:t>
            </a:r>
            <a:r>
              <a:rPr lang="en-US"/>
              <a:t> y </a:t>
            </a:r>
            <a:r>
              <a:rPr lang="en-US" err="1"/>
              <a:t>suplementos</a:t>
            </a:r>
            <a:r>
              <a:rPr lang="en-US"/>
              <a:t> </a:t>
            </a:r>
            <a:r>
              <a:rPr lang="en-US" err="1"/>
              <a:t>ejemplo</a:t>
            </a:r>
            <a:r>
              <a:rPr lang="en-US"/>
              <a:t> 2</a:t>
            </a:r>
          </a:p>
        </p:txBody>
      </p:sp>
      <p:pic>
        <p:nvPicPr>
          <p:cNvPr id="6" name="Picture 5" descr="Captura de pantalla de la sección G de la página de Hierbas y Suplementos de MedlinePlus.">
            <a:extLst>
              <a:ext uri="{FF2B5EF4-FFF2-40B4-BE49-F238E27FC236}">
                <a16:creationId xmlns:a16="http://schemas.microsoft.com/office/drawing/2014/main" id="{1E31EB3E-3604-6527-61EB-88D74F33EB1B}"/>
              </a:ext>
            </a:extLst>
          </p:cNvPr>
          <p:cNvPicPr>
            <a:picLocks noChangeAspect="1"/>
          </p:cNvPicPr>
          <p:nvPr/>
        </p:nvPicPr>
        <p:blipFill>
          <a:blip r:embed="rId3"/>
          <a:stretch>
            <a:fillRect/>
          </a:stretch>
        </p:blipFill>
        <p:spPr>
          <a:xfrm>
            <a:off x="2900363" y="593923"/>
            <a:ext cx="6700838" cy="5410002"/>
          </a:xfrm>
          <a:prstGeom prst="rect">
            <a:avLst/>
          </a:prstGeom>
          <a:effectLst>
            <a:outerShdw blurRad="50800" dist="38100" dir="10800000" algn="r" rotWithShape="0">
              <a:prstClr val="black">
                <a:alpha val="40000"/>
              </a:prstClr>
            </a:outerShdw>
          </a:effectLst>
        </p:spPr>
      </p:pic>
      <p:sp>
        <p:nvSpPr>
          <p:cNvPr id="7" name="Rectangle 6">
            <a:extLst>
              <a:ext uri="{FF2B5EF4-FFF2-40B4-BE49-F238E27FC236}">
                <a16:creationId xmlns:a16="http://schemas.microsoft.com/office/drawing/2014/main" id="{2E0A189B-745A-C6EA-8DAA-1BA9CCF94566}"/>
              </a:ext>
              <a:ext uri="{C183D7F6-B498-43B3-948B-1728B52AA6E4}">
                <adec:decorative xmlns:adec="http://schemas.microsoft.com/office/drawing/2017/decorative" val="1"/>
              </a:ext>
            </a:extLst>
          </p:cNvPr>
          <p:cNvSpPr/>
          <p:nvPr/>
        </p:nvSpPr>
        <p:spPr>
          <a:xfrm>
            <a:off x="2900363" y="5105400"/>
            <a:ext cx="5481637" cy="609601"/>
          </a:xfrm>
          <a:prstGeom prst="rect">
            <a:avLst/>
          </a:prstGeom>
          <a:noFill/>
          <a:ln w="762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463069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13641E8-91C9-A5D2-7CA5-409743716652}"/>
              </a:ext>
              <a:ext uri="{C183D7F6-B498-43B3-948B-1728B52AA6E4}">
                <adec:decorative xmlns:adec="http://schemas.microsoft.com/office/drawing/2017/decorative" val="1"/>
              </a:ext>
            </a:extLst>
          </p:cNvPr>
          <p:cNvSpPr>
            <a:spLocks noGrp="1"/>
          </p:cNvSpPr>
          <p:nvPr>
            <p:ph type="sldNum" sz="quarter" idx="12"/>
          </p:nvPr>
        </p:nvSpPr>
        <p:spPr/>
        <p:txBody>
          <a:bodyPr/>
          <a:lstStyle/>
          <a:p>
            <a:fld id="{330EA680-D336-4FF7-8B7A-9848BB0A1C32}" type="slidenum">
              <a:rPr lang="en-US" smtClean="0"/>
              <a:t>32</a:t>
            </a:fld>
            <a:endParaRPr lang="en-US"/>
          </a:p>
        </p:txBody>
      </p:sp>
      <p:sp>
        <p:nvSpPr>
          <p:cNvPr id="3" name="Title 2">
            <a:extLst>
              <a:ext uri="{FF2B5EF4-FFF2-40B4-BE49-F238E27FC236}">
                <a16:creationId xmlns:a16="http://schemas.microsoft.com/office/drawing/2014/main" id="{55E08EB2-CE33-159E-80DA-B9FD7F04DFDB}"/>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err="1"/>
              <a:t>Hierbas</a:t>
            </a:r>
            <a:r>
              <a:rPr lang="en-US"/>
              <a:t> y </a:t>
            </a:r>
            <a:r>
              <a:rPr lang="en-US" err="1"/>
              <a:t>suplementos</a:t>
            </a:r>
            <a:r>
              <a:rPr lang="en-US"/>
              <a:t>: la </a:t>
            </a:r>
            <a:r>
              <a:rPr lang="en-US" err="1"/>
              <a:t>fuente</a:t>
            </a:r>
            <a:endParaRPr lang="en-US"/>
          </a:p>
        </p:txBody>
      </p:sp>
      <p:pic>
        <p:nvPicPr>
          <p:cNvPr id="6" name="Picture 5" descr="Captura de pantalla de la parte inferior de la página de MedlinePlus con la fecha del documento revisado.">
            <a:extLst>
              <a:ext uri="{FF2B5EF4-FFF2-40B4-BE49-F238E27FC236}">
                <a16:creationId xmlns:a16="http://schemas.microsoft.com/office/drawing/2014/main" id="{0CD98E43-4613-DAFE-5AE7-2B458D6CA99E}"/>
              </a:ext>
            </a:extLst>
          </p:cNvPr>
          <p:cNvPicPr>
            <a:picLocks noChangeAspect="1"/>
          </p:cNvPicPr>
          <p:nvPr/>
        </p:nvPicPr>
        <p:blipFill>
          <a:blip r:embed="rId3"/>
          <a:stretch>
            <a:fillRect/>
          </a:stretch>
        </p:blipFill>
        <p:spPr>
          <a:xfrm>
            <a:off x="1612900" y="56329"/>
            <a:ext cx="8966200" cy="5783637"/>
          </a:xfrm>
          <a:prstGeom prst="rect">
            <a:avLst/>
          </a:prstGeom>
          <a:effectLst>
            <a:outerShdw blurRad="50800" dist="38100" dir="5400000" algn="t" rotWithShape="0">
              <a:prstClr val="black">
                <a:alpha val="40000"/>
              </a:prstClr>
            </a:outerShdw>
          </a:effectLst>
        </p:spPr>
      </p:pic>
      <p:sp>
        <p:nvSpPr>
          <p:cNvPr id="7" name="Rectangle 6">
            <a:extLst>
              <a:ext uri="{FF2B5EF4-FFF2-40B4-BE49-F238E27FC236}">
                <a16:creationId xmlns:a16="http://schemas.microsoft.com/office/drawing/2014/main" id="{24CAA53E-4BA3-499C-B620-28E7D795A910}"/>
              </a:ext>
              <a:ext uri="{C183D7F6-B498-43B3-948B-1728B52AA6E4}">
                <adec:decorative xmlns:adec="http://schemas.microsoft.com/office/drawing/2017/decorative" val="1"/>
              </a:ext>
            </a:extLst>
          </p:cNvPr>
          <p:cNvSpPr/>
          <p:nvPr/>
        </p:nvSpPr>
        <p:spPr>
          <a:xfrm>
            <a:off x="1612900" y="2679700"/>
            <a:ext cx="8966200" cy="2222500"/>
          </a:xfrm>
          <a:prstGeom prst="rect">
            <a:avLst/>
          </a:prstGeom>
          <a:noFill/>
          <a:ln w="762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1BF11B7-2561-4A0D-E6D7-48447BEC72F0}"/>
              </a:ext>
              <a:ext uri="{C183D7F6-B498-43B3-948B-1728B52AA6E4}">
                <adec:decorative xmlns:adec="http://schemas.microsoft.com/office/drawing/2017/decorative" val="1"/>
              </a:ext>
            </a:extLst>
          </p:cNvPr>
          <p:cNvSpPr/>
          <p:nvPr/>
        </p:nvSpPr>
        <p:spPr>
          <a:xfrm>
            <a:off x="1612900" y="324658"/>
            <a:ext cx="2387600" cy="482138"/>
          </a:xfrm>
          <a:prstGeom prst="rect">
            <a:avLst/>
          </a:prstGeom>
          <a:noFill/>
          <a:ln w="762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3564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73C76C0-FD23-73E1-E35E-5F70A7D473B9}"/>
              </a:ext>
            </a:extLst>
          </p:cNvPr>
          <p:cNvSpPr>
            <a:spLocks noGrp="1"/>
          </p:cNvSpPr>
          <p:nvPr>
            <p:ph type="title"/>
          </p:nvPr>
        </p:nvSpPr>
        <p:spPr/>
        <p:txBody>
          <a:bodyPr/>
          <a:lstStyle/>
          <a:p>
            <a:r>
              <a:rPr lang="en-US" err="1"/>
              <a:t>Genética</a:t>
            </a:r>
            <a:endParaRPr lang="en-US"/>
          </a:p>
        </p:txBody>
      </p:sp>
      <p:sp>
        <p:nvSpPr>
          <p:cNvPr id="2" name="Slide Number Placeholder 1">
            <a:extLst>
              <a:ext uri="{FF2B5EF4-FFF2-40B4-BE49-F238E27FC236}">
                <a16:creationId xmlns:a16="http://schemas.microsoft.com/office/drawing/2014/main" id="{AF3F6E01-E2E6-0847-B4D8-82D50F9276A6}"/>
              </a:ext>
            </a:extLst>
          </p:cNvPr>
          <p:cNvSpPr>
            <a:spLocks noGrp="1"/>
          </p:cNvSpPr>
          <p:nvPr>
            <p:ph type="sldNum" sz="quarter" idx="12"/>
          </p:nvPr>
        </p:nvSpPr>
        <p:spPr/>
        <p:txBody>
          <a:bodyPr/>
          <a:lstStyle/>
          <a:p>
            <a:fld id="{330EA680-D336-4FF7-8B7A-9848BB0A1C32}" type="slidenum">
              <a:rPr lang="en-US" smtClean="0"/>
              <a:t>33</a:t>
            </a:fld>
            <a:endParaRPr lang="en-US"/>
          </a:p>
        </p:txBody>
      </p:sp>
      <p:pic>
        <p:nvPicPr>
          <p:cNvPr id="4" name="Picture 3" descr="Captura de pantalla de la página de inicio de MedlinePlus que destaca Genética en el menú superior.">
            <a:extLst>
              <a:ext uri="{FF2B5EF4-FFF2-40B4-BE49-F238E27FC236}">
                <a16:creationId xmlns:a16="http://schemas.microsoft.com/office/drawing/2014/main" id="{E9EAE922-ADD3-1227-B658-48E898BE3C1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198914" y="1539132"/>
            <a:ext cx="8049628" cy="4480959"/>
          </a:xfrm>
          <a:prstGeom prst="rect">
            <a:avLst/>
          </a:prstGeom>
          <a:effectLst>
            <a:outerShdw blurRad="50800" dist="38100" dir="16200000" rotWithShape="0">
              <a:prstClr val="black">
                <a:alpha val="40000"/>
              </a:prstClr>
            </a:outerShdw>
          </a:effectLst>
        </p:spPr>
      </p:pic>
    </p:spTree>
    <p:extLst>
      <p:ext uri="{BB962C8B-B14F-4D97-AF65-F5344CB8AC3E}">
        <p14:creationId xmlns:p14="http://schemas.microsoft.com/office/powerpoint/2010/main" val="22559059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B6CB561-78D2-6A96-7416-DD0B4F9B257A}"/>
              </a:ext>
            </a:extLst>
          </p:cNvPr>
          <p:cNvSpPr>
            <a:spLocks noGrp="1"/>
          </p:cNvSpPr>
          <p:nvPr>
            <p:ph type="title"/>
          </p:nvPr>
        </p:nvSpPr>
        <p:spPr>
          <a:xfrm>
            <a:off x="2035629" y="890008"/>
            <a:ext cx="10515600" cy="1325563"/>
          </a:xfrm>
        </p:spPr>
        <p:txBody>
          <a:bodyPr/>
          <a:lstStyle/>
          <a:p>
            <a:r>
              <a:rPr lang="en-US" err="1"/>
              <a:t>Genética</a:t>
            </a:r>
            <a:r>
              <a:rPr lang="en-US"/>
              <a:t>: </a:t>
            </a:r>
            <a:r>
              <a:rPr lang="en-US" err="1"/>
              <a:t>Introducción</a:t>
            </a:r>
            <a:endParaRPr lang="en-US"/>
          </a:p>
        </p:txBody>
      </p:sp>
      <p:sp>
        <p:nvSpPr>
          <p:cNvPr id="4" name="Slide Number Placeholder 3">
            <a:extLst>
              <a:ext uri="{FF2B5EF4-FFF2-40B4-BE49-F238E27FC236}">
                <a16:creationId xmlns:a16="http://schemas.microsoft.com/office/drawing/2014/main" id="{D040C0C0-67C3-527C-D393-0CC81D2D78AC}"/>
              </a:ext>
            </a:extLst>
          </p:cNvPr>
          <p:cNvSpPr>
            <a:spLocks noGrp="1"/>
          </p:cNvSpPr>
          <p:nvPr>
            <p:ph type="sldNum" sz="quarter" idx="12"/>
          </p:nvPr>
        </p:nvSpPr>
        <p:spPr/>
        <p:txBody>
          <a:bodyPr/>
          <a:lstStyle/>
          <a:p>
            <a:fld id="{330EA680-D336-4FF7-8B7A-9848BB0A1C32}" type="slidenum">
              <a:rPr lang="en-US" smtClean="0"/>
              <a:t>34</a:t>
            </a:fld>
            <a:endParaRPr lang="en-US"/>
          </a:p>
        </p:txBody>
      </p:sp>
      <p:pic>
        <p:nvPicPr>
          <p:cNvPr id="13" name="Picture 12" descr="Captura de pantalla de la página de MedlinePlus">
            <a:extLst>
              <a:ext uri="{FF2B5EF4-FFF2-40B4-BE49-F238E27FC236}">
                <a16:creationId xmlns:a16="http://schemas.microsoft.com/office/drawing/2014/main" id="{0FBD85C5-EEF9-E663-A05A-EB3A4FBC263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667041" y="574564"/>
            <a:ext cx="8857917" cy="5447619"/>
          </a:xfrm>
          <a:prstGeom prst="rect">
            <a:avLst/>
          </a:prstGeom>
          <a:effectLst>
            <a:outerShdw blurRad="50800" dist="38100" dir="16200000" rotWithShape="0">
              <a:prstClr val="black">
                <a:alpha val="40000"/>
              </a:prstClr>
            </a:outerShdw>
          </a:effectLst>
        </p:spPr>
      </p:pic>
      <p:pic>
        <p:nvPicPr>
          <p:cNvPr id="15" name="Picture 14" descr="Captura de pantalla de la página de Células y ADN de MedlinePlus, destacando el enlace a &quot;¿Qué es un cromosoma?&quot;">
            <a:extLst>
              <a:ext uri="{FF2B5EF4-FFF2-40B4-BE49-F238E27FC236}">
                <a16:creationId xmlns:a16="http://schemas.microsoft.com/office/drawing/2014/main" id="{C033576B-767E-E2FB-F72B-3837FF55C317}"/>
              </a:ext>
            </a:extLst>
          </p:cNvPr>
          <p:cNvPicPr>
            <a:picLocks noChangeAspect="1"/>
          </p:cNvPicPr>
          <p:nvPr/>
        </p:nvPicPr>
        <p:blipFill>
          <a:blip r:embed="rId4"/>
          <a:stretch>
            <a:fillRect/>
          </a:stretch>
        </p:blipFill>
        <p:spPr>
          <a:xfrm>
            <a:off x="3923304" y="2444143"/>
            <a:ext cx="5847619" cy="3447619"/>
          </a:xfrm>
          <a:prstGeom prst="rect">
            <a:avLst/>
          </a:prstGeom>
          <a:effectLst>
            <a:outerShdw blurRad="50800" dist="38100" dir="16200000" rotWithShape="0">
              <a:prstClr val="black">
                <a:alpha val="40000"/>
              </a:prstClr>
            </a:outerShdw>
          </a:effectLst>
        </p:spPr>
      </p:pic>
    </p:spTree>
    <p:extLst>
      <p:ext uri="{BB962C8B-B14F-4D97-AF65-F5344CB8AC3E}">
        <p14:creationId xmlns:p14="http://schemas.microsoft.com/office/powerpoint/2010/main" val="451230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AEDEA-E3D1-2CAC-8C74-98745CCD0536}"/>
              </a:ext>
            </a:extLst>
          </p:cNvPr>
          <p:cNvSpPr>
            <a:spLocks noGrp="1"/>
          </p:cNvSpPr>
          <p:nvPr>
            <p:ph type="title"/>
          </p:nvPr>
        </p:nvSpPr>
        <p:spPr/>
        <p:txBody>
          <a:bodyPr/>
          <a:lstStyle/>
          <a:p>
            <a:r>
              <a:rPr lang="en-US"/>
              <a:t>¿</a:t>
            </a:r>
            <a:r>
              <a:rPr lang="en-US" err="1"/>
              <a:t>Qué</a:t>
            </a:r>
            <a:r>
              <a:rPr lang="en-US"/>
              <a:t> es un </a:t>
            </a:r>
            <a:r>
              <a:rPr lang="en-US" err="1"/>
              <a:t>cromosoma</a:t>
            </a:r>
            <a:r>
              <a:rPr lang="en-US"/>
              <a:t>?</a:t>
            </a:r>
          </a:p>
        </p:txBody>
      </p:sp>
      <p:sp>
        <p:nvSpPr>
          <p:cNvPr id="3" name="Slide Number Placeholder 2">
            <a:extLst>
              <a:ext uri="{FF2B5EF4-FFF2-40B4-BE49-F238E27FC236}">
                <a16:creationId xmlns:a16="http://schemas.microsoft.com/office/drawing/2014/main" id="{2C552579-1DC1-E831-F2F3-85EAA2D4FDDF}"/>
              </a:ext>
            </a:extLst>
          </p:cNvPr>
          <p:cNvSpPr>
            <a:spLocks noGrp="1"/>
          </p:cNvSpPr>
          <p:nvPr>
            <p:ph type="sldNum" sz="quarter" idx="12"/>
          </p:nvPr>
        </p:nvSpPr>
        <p:spPr/>
        <p:txBody>
          <a:bodyPr/>
          <a:lstStyle/>
          <a:p>
            <a:fld id="{330EA680-D336-4FF7-8B7A-9848BB0A1C32}" type="slidenum">
              <a:rPr lang="en-US" smtClean="0"/>
              <a:t>35</a:t>
            </a:fld>
            <a:endParaRPr lang="en-US"/>
          </a:p>
        </p:txBody>
      </p:sp>
      <p:pic>
        <p:nvPicPr>
          <p:cNvPr id="5" name="Picture 4" descr="Captura de pantalla de MedlinePlus de la página &quot;¿Qué es un cromosoma?&quot; ">
            <a:extLst>
              <a:ext uri="{FF2B5EF4-FFF2-40B4-BE49-F238E27FC236}">
                <a16:creationId xmlns:a16="http://schemas.microsoft.com/office/drawing/2014/main" id="{E92CC717-F9E7-2CA9-D564-5EF8DA3631FA}"/>
              </a:ext>
            </a:extLst>
          </p:cNvPr>
          <p:cNvPicPr>
            <a:picLocks noChangeAspect="1"/>
          </p:cNvPicPr>
          <p:nvPr/>
        </p:nvPicPr>
        <p:blipFill>
          <a:blip r:embed="rId3"/>
          <a:stretch>
            <a:fillRect/>
          </a:stretch>
        </p:blipFill>
        <p:spPr>
          <a:xfrm>
            <a:off x="662019" y="332469"/>
            <a:ext cx="10691781" cy="5685596"/>
          </a:xfrm>
          <a:prstGeom prst="rect">
            <a:avLst/>
          </a:prstGeom>
          <a:effectLst>
            <a:outerShdw blurRad="50800" dist="38100" dir="16200000" rotWithShape="0">
              <a:prstClr val="black">
                <a:alpha val="40000"/>
              </a:prstClr>
            </a:outerShdw>
          </a:effectLst>
        </p:spPr>
      </p:pic>
    </p:spTree>
    <p:extLst>
      <p:ext uri="{BB962C8B-B14F-4D97-AF65-F5344CB8AC3E}">
        <p14:creationId xmlns:p14="http://schemas.microsoft.com/office/powerpoint/2010/main" val="7598206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FE33A4F-A279-4D75-73B8-57EA30D4A304}"/>
              </a:ext>
              <a:ext uri="{C183D7F6-B498-43B3-948B-1728B52AA6E4}">
                <adec:decorative xmlns:adec="http://schemas.microsoft.com/office/drawing/2017/decorative" val="1"/>
              </a:ext>
            </a:extLst>
          </p:cNvPr>
          <p:cNvSpPr>
            <a:spLocks noGrp="1"/>
          </p:cNvSpPr>
          <p:nvPr>
            <p:ph type="sldNum" sz="quarter" idx="12"/>
          </p:nvPr>
        </p:nvSpPr>
        <p:spPr/>
        <p:txBody>
          <a:bodyPr/>
          <a:lstStyle/>
          <a:p>
            <a:fld id="{330EA680-D336-4FF7-8B7A-9848BB0A1C32}" type="slidenum">
              <a:rPr lang="en-US" smtClean="0"/>
              <a:t>36</a:t>
            </a:fld>
            <a:endParaRPr lang="en-US"/>
          </a:p>
        </p:txBody>
      </p:sp>
      <p:sp>
        <p:nvSpPr>
          <p:cNvPr id="2" name="Title 1">
            <a:extLst>
              <a:ext uri="{FF2B5EF4-FFF2-40B4-BE49-F238E27FC236}">
                <a16:creationId xmlns:a16="http://schemas.microsoft.com/office/drawing/2014/main" id="{48A31B0F-53B9-A118-733C-3F1C064C96EF}"/>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US" err="1"/>
              <a:t>Genética</a:t>
            </a:r>
            <a:r>
              <a:rPr lang="en-US"/>
              <a:t> </a:t>
            </a:r>
            <a:r>
              <a:rPr lang="en-US" err="1"/>
              <a:t>en</a:t>
            </a:r>
            <a:r>
              <a:rPr lang="en-US"/>
              <a:t> </a:t>
            </a:r>
            <a:r>
              <a:rPr lang="en-US" err="1"/>
              <a:t>inglés</a:t>
            </a:r>
            <a:r>
              <a:rPr lang="en-US"/>
              <a:t> 1</a:t>
            </a:r>
          </a:p>
        </p:txBody>
      </p:sp>
      <p:pic>
        <p:nvPicPr>
          <p:cNvPr id="8" name="Picture 7" descr="Captura de pantalla de la página de MedlinePlus en español, con el botón de Inglés resaltado en el menú superior.">
            <a:extLst>
              <a:ext uri="{FF2B5EF4-FFF2-40B4-BE49-F238E27FC236}">
                <a16:creationId xmlns:a16="http://schemas.microsoft.com/office/drawing/2014/main" id="{EEA26BA3-DEF7-B693-F205-6AB97229917D}"/>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1341120" y="344237"/>
            <a:ext cx="9823253" cy="5676384"/>
          </a:xfrm>
          <a:prstGeom prst="rect">
            <a:avLst/>
          </a:prstGeom>
          <a:effectLst>
            <a:outerShdw blurRad="50800" dist="38100" dir="16200000" rotWithShape="0">
              <a:prstClr val="black">
                <a:alpha val="40000"/>
              </a:prstClr>
            </a:outerShdw>
          </a:effectLst>
        </p:spPr>
      </p:pic>
      <p:sp>
        <p:nvSpPr>
          <p:cNvPr id="5" name="Rectangle 4">
            <a:extLst>
              <a:ext uri="{FF2B5EF4-FFF2-40B4-BE49-F238E27FC236}">
                <a16:creationId xmlns:a16="http://schemas.microsoft.com/office/drawing/2014/main" id="{49546177-6A51-6E24-9FA5-D14FE6D0A6A0}"/>
              </a:ext>
              <a:ext uri="{C183D7F6-B498-43B3-948B-1728B52AA6E4}">
                <adec:decorative xmlns:adec="http://schemas.microsoft.com/office/drawing/2017/decorative" val="1"/>
              </a:ext>
            </a:extLst>
          </p:cNvPr>
          <p:cNvSpPr/>
          <p:nvPr/>
        </p:nvSpPr>
        <p:spPr>
          <a:xfrm>
            <a:off x="10243133" y="1512868"/>
            <a:ext cx="921240" cy="482138"/>
          </a:xfrm>
          <a:prstGeom prst="rect">
            <a:avLst/>
          </a:prstGeom>
          <a:noFill/>
          <a:ln w="762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744309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FE33A4F-A279-4D75-73B8-57EA30D4A304}"/>
              </a:ext>
              <a:ext uri="{C183D7F6-B498-43B3-948B-1728B52AA6E4}">
                <adec:decorative xmlns:adec="http://schemas.microsoft.com/office/drawing/2017/decorative" val="1"/>
              </a:ext>
            </a:extLst>
          </p:cNvPr>
          <p:cNvSpPr>
            <a:spLocks noGrp="1"/>
          </p:cNvSpPr>
          <p:nvPr>
            <p:ph type="sldNum" sz="quarter" idx="12"/>
          </p:nvPr>
        </p:nvSpPr>
        <p:spPr/>
        <p:txBody>
          <a:bodyPr/>
          <a:lstStyle/>
          <a:p>
            <a:fld id="{330EA680-D336-4FF7-8B7A-9848BB0A1C32}" type="slidenum">
              <a:rPr lang="en-US" smtClean="0"/>
              <a:t>37</a:t>
            </a:fld>
            <a:endParaRPr lang="en-US"/>
          </a:p>
        </p:txBody>
      </p:sp>
      <p:sp>
        <p:nvSpPr>
          <p:cNvPr id="2" name="Title 1">
            <a:extLst>
              <a:ext uri="{FF2B5EF4-FFF2-40B4-BE49-F238E27FC236}">
                <a16:creationId xmlns:a16="http://schemas.microsoft.com/office/drawing/2014/main" id="{5A133F5A-13C1-EF08-976D-B20D5FF6D5FD}"/>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US" err="1"/>
              <a:t>Genética</a:t>
            </a:r>
            <a:r>
              <a:rPr lang="en-US"/>
              <a:t> </a:t>
            </a:r>
            <a:r>
              <a:rPr lang="en-US" err="1"/>
              <a:t>en</a:t>
            </a:r>
            <a:r>
              <a:rPr lang="en-US"/>
              <a:t> </a:t>
            </a:r>
            <a:r>
              <a:rPr lang="en-US" err="1"/>
              <a:t>inglés</a:t>
            </a:r>
            <a:r>
              <a:rPr lang="en-US"/>
              <a:t> 2</a:t>
            </a:r>
          </a:p>
        </p:txBody>
      </p:sp>
      <p:pic>
        <p:nvPicPr>
          <p:cNvPr id="4" name="Picture 3" descr="Captura de pantalla de la página MedlinePlus Genética.">
            <a:extLst>
              <a:ext uri="{FF2B5EF4-FFF2-40B4-BE49-F238E27FC236}">
                <a16:creationId xmlns:a16="http://schemas.microsoft.com/office/drawing/2014/main" id="{A6135305-C782-3F5B-5456-1D5BF53FF5F8}"/>
              </a:ext>
            </a:extLst>
          </p:cNvPr>
          <p:cNvPicPr>
            <a:picLocks noChangeAspect="1"/>
          </p:cNvPicPr>
          <p:nvPr/>
        </p:nvPicPr>
        <p:blipFill rotWithShape="1">
          <a:blip r:embed="rId3"/>
          <a:srcRect b="20603"/>
          <a:stretch/>
        </p:blipFill>
        <p:spPr>
          <a:xfrm>
            <a:off x="1690992" y="1918939"/>
            <a:ext cx="8810016" cy="4057317"/>
          </a:xfrm>
          <a:prstGeom prst="rect">
            <a:avLst/>
          </a:prstGeom>
          <a:ln>
            <a:noFill/>
          </a:ln>
          <a:effectLst>
            <a:outerShdw blurRad="50800" dist="38100" dir="16200000" rotWithShape="0">
              <a:prstClr val="black">
                <a:alpha val="40000"/>
              </a:prstClr>
            </a:outerShdw>
          </a:effectLst>
        </p:spPr>
      </p:pic>
      <p:sp>
        <p:nvSpPr>
          <p:cNvPr id="5" name="Rectangle 4">
            <a:extLst>
              <a:ext uri="{FF2B5EF4-FFF2-40B4-BE49-F238E27FC236}">
                <a16:creationId xmlns:a16="http://schemas.microsoft.com/office/drawing/2014/main" id="{49546177-6A51-6E24-9FA5-D14FE6D0A6A0}"/>
              </a:ext>
              <a:ext uri="{C183D7F6-B498-43B3-948B-1728B52AA6E4}">
                <adec:decorative xmlns:adec="http://schemas.microsoft.com/office/drawing/2017/decorative" val="1"/>
              </a:ext>
            </a:extLst>
          </p:cNvPr>
          <p:cNvSpPr/>
          <p:nvPr/>
        </p:nvSpPr>
        <p:spPr>
          <a:xfrm>
            <a:off x="4586592" y="3173086"/>
            <a:ext cx="1215494" cy="482138"/>
          </a:xfrm>
          <a:prstGeom prst="rect">
            <a:avLst/>
          </a:prstGeom>
          <a:noFill/>
          <a:ln w="762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661714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DB81EEA-52C8-1BF7-6F0C-014654A3E951}"/>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err="1"/>
              <a:t>Afecciones</a:t>
            </a:r>
            <a:r>
              <a:rPr lang="en-US"/>
              <a:t> </a:t>
            </a:r>
            <a:r>
              <a:rPr lang="en-US" err="1"/>
              <a:t>genéticas</a:t>
            </a:r>
            <a:endParaRPr lang="en-US"/>
          </a:p>
        </p:txBody>
      </p:sp>
      <p:sp>
        <p:nvSpPr>
          <p:cNvPr id="2" name="Slide Number Placeholder 1">
            <a:extLst>
              <a:ext uri="{FF2B5EF4-FFF2-40B4-BE49-F238E27FC236}">
                <a16:creationId xmlns:a16="http://schemas.microsoft.com/office/drawing/2014/main" id="{D257834C-5C52-319A-58BB-8207DD1AB764}"/>
              </a:ext>
            </a:extLst>
          </p:cNvPr>
          <p:cNvSpPr>
            <a:spLocks noGrp="1"/>
          </p:cNvSpPr>
          <p:nvPr>
            <p:ph type="sldNum" sz="quarter" idx="12"/>
          </p:nvPr>
        </p:nvSpPr>
        <p:spPr/>
        <p:txBody>
          <a:bodyPr/>
          <a:lstStyle/>
          <a:p>
            <a:fld id="{330EA680-D336-4FF7-8B7A-9848BB0A1C32}" type="slidenum">
              <a:rPr lang="en-US" smtClean="0"/>
              <a:pPr/>
              <a:t>38</a:t>
            </a:fld>
            <a:endParaRPr lang="en-US"/>
          </a:p>
        </p:txBody>
      </p:sp>
      <p:pic>
        <p:nvPicPr>
          <p:cNvPr id="4" name="Picture 3" descr="Screenshot of MedlinePlus page">
            <a:extLst>
              <a:ext uri="{FF2B5EF4-FFF2-40B4-BE49-F238E27FC236}">
                <a16:creationId xmlns:a16="http://schemas.microsoft.com/office/drawing/2014/main" id="{D20F4BD9-98A1-C20A-EC21-41045C77B3CA}"/>
              </a:ext>
            </a:extLst>
          </p:cNvPr>
          <p:cNvPicPr>
            <a:picLocks noChangeAspect="1"/>
          </p:cNvPicPr>
          <p:nvPr/>
        </p:nvPicPr>
        <p:blipFill>
          <a:blip r:embed="rId3"/>
          <a:stretch>
            <a:fillRect/>
          </a:stretch>
        </p:blipFill>
        <p:spPr>
          <a:xfrm>
            <a:off x="2171043" y="313316"/>
            <a:ext cx="7849914" cy="5695934"/>
          </a:xfrm>
          <a:prstGeom prst="rect">
            <a:avLst/>
          </a:prstGeom>
          <a:effectLst>
            <a:outerShdw blurRad="50800" dist="38100" dir="16200000" rotWithShape="0">
              <a:prstClr val="black">
                <a:alpha val="40000"/>
              </a:prstClr>
            </a:outerShdw>
          </a:effectLst>
        </p:spPr>
      </p:pic>
      <p:sp>
        <p:nvSpPr>
          <p:cNvPr id="5" name="Rectangle 4">
            <a:extLst>
              <a:ext uri="{FF2B5EF4-FFF2-40B4-BE49-F238E27FC236}">
                <a16:creationId xmlns:a16="http://schemas.microsoft.com/office/drawing/2014/main" id="{D5B04AFC-4AAA-54D6-FA26-FB107CEC36E9}"/>
              </a:ext>
              <a:ext uri="{C183D7F6-B498-43B3-948B-1728B52AA6E4}">
                <adec:decorative xmlns:adec="http://schemas.microsoft.com/office/drawing/2017/decorative" val="1"/>
              </a:ext>
            </a:extLst>
          </p:cNvPr>
          <p:cNvSpPr/>
          <p:nvPr/>
        </p:nvSpPr>
        <p:spPr>
          <a:xfrm>
            <a:off x="2288896" y="1010458"/>
            <a:ext cx="5318404" cy="1110442"/>
          </a:xfrm>
          <a:prstGeom prst="rect">
            <a:avLst/>
          </a:prstGeom>
          <a:noFill/>
          <a:ln w="762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16061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3AD584D-5954-03BD-58AD-386A2623761E}"/>
              </a:ext>
              <a:ext uri="{C183D7F6-B498-43B3-948B-1728B52AA6E4}">
                <adec:decorative xmlns:adec="http://schemas.microsoft.com/office/drawing/2017/decorative" val="1"/>
              </a:ext>
            </a:extLst>
          </p:cNvPr>
          <p:cNvSpPr>
            <a:spLocks noGrp="1"/>
          </p:cNvSpPr>
          <p:nvPr>
            <p:ph type="sldNum" sz="quarter" idx="12"/>
          </p:nvPr>
        </p:nvSpPr>
        <p:spPr/>
        <p:txBody>
          <a:bodyPr/>
          <a:lstStyle/>
          <a:p>
            <a:fld id="{330EA680-D336-4FF7-8B7A-9848BB0A1C32}" type="slidenum">
              <a:rPr lang="en-US" smtClean="0"/>
              <a:pPr/>
              <a:t>39</a:t>
            </a:fld>
            <a:endParaRPr lang="en-US"/>
          </a:p>
        </p:txBody>
      </p:sp>
      <p:sp>
        <p:nvSpPr>
          <p:cNvPr id="3" name="Title 2">
            <a:extLst>
              <a:ext uri="{FF2B5EF4-FFF2-40B4-BE49-F238E27FC236}">
                <a16:creationId xmlns:a16="http://schemas.microsoft.com/office/drawing/2014/main" id="{9A35FC0A-2A50-848C-0053-C1A3C3F8A3AB}"/>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err="1"/>
              <a:t>Afecciones</a:t>
            </a:r>
            <a:r>
              <a:rPr lang="en-US"/>
              <a:t> </a:t>
            </a:r>
            <a:r>
              <a:rPr lang="en-US" err="1"/>
              <a:t>genéticas</a:t>
            </a:r>
            <a:r>
              <a:rPr lang="en-US"/>
              <a:t> </a:t>
            </a:r>
            <a:r>
              <a:rPr lang="en-US" err="1"/>
              <a:t>ejemplo</a:t>
            </a:r>
            <a:endParaRPr lang="en-US"/>
          </a:p>
        </p:txBody>
      </p:sp>
      <p:pic>
        <p:nvPicPr>
          <p:cNvPr id="6" name="Picture 5" descr="Captura de pantalla de la página Condiciones Genéticas de MedlinePlus, resaltando la sección D.">
            <a:extLst>
              <a:ext uri="{FF2B5EF4-FFF2-40B4-BE49-F238E27FC236}">
                <a16:creationId xmlns:a16="http://schemas.microsoft.com/office/drawing/2014/main" id="{B7DDCC83-4E38-E379-F47D-0CAF930459B4}"/>
              </a:ext>
            </a:extLst>
          </p:cNvPr>
          <p:cNvPicPr>
            <a:picLocks noChangeAspect="1"/>
          </p:cNvPicPr>
          <p:nvPr/>
        </p:nvPicPr>
        <p:blipFill rotWithShape="1">
          <a:blip r:embed="rId3"/>
          <a:srcRect b="13670"/>
          <a:stretch/>
        </p:blipFill>
        <p:spPr>
          <a:xfrm>
            <a:off x="1793768" y="222250"/>
            <a:ext cx="8604463" cy="3689350"/>
          </a:xfrm>
          <a:prstGeom prst="rect">
            <a:avLst/>
          </a:prstGeom>
          <a:effectLst>
            <a:outerShdw blurRad="50800" dist="38100" dir="16200000" rotWithShape="0">
              <a:prstClr val="black">
                <a:alpha val="40000"/>
              </a:prstClr>
            </a:outerShdw>
          </a:effectLst>
        </p:spPr>
      </p:pic>
      <p:pic>
        <p:nvPicPr>
          <p:cNvPr id="11" name="Picture 10" descr="Screenshot of MedlinePlus page">
            <a:extLst>
              <a:ext uri="{FF2B5EF4-FFF2-40B4-BE49-F238E27FC236}">
                <a16:creationId xmlns:a16="http://schemas.microsoft.com/office/drawing/2014/main" id="{B3BD17A6-9EBF-C5B1-D4A2-971EDDFBEAE9}"/>
              </a:ext>
            </a:extLst>
          </p:cNvPr>
          <p:cNvPicPr>
            <a:picLocks noChangeAspect="1"/>
          </p:cNvPicPr>
          <p:nvPr/>
        </p:nvPicPr>
        <p:blipFill>
          <a:blip r:embed="rId4"/>
          <a:stretch>
            <a:fillRect/>
          </a:stretch>
        </p:blipFill>
        <p:spPr>
          <a:xfrm>
            <a:off x="1793768" y="4338638"/>
            <a:ext cx="8604463" cy="1314371"/>
          </a:xfrm>
          <a:prstGeom prst="rect">
            <a:avLst/>
          </a:prstGeom>
        </p:spPr>
      </p:pic>
      <p:cxnSp>
        <p:nvCxnSpPr>
          <p:cNvPr id="9" name="Straight Connector 8">
            <a:extLst>
              <a:ext uri="{FF2B5EF4-FFF2-40B4-BE49-F238E27FC236}">
                <a16:creationId xmlns:a16="http://schemas.microsoft.com/office/drawing/2014/main" id="{9046EA0C-995C-7AA1-7B88-EC23F72A4A78}"/>
              </a:ext>
              <a:ext uri="{C183D7F6-B498-43B3-948B-1728B52AA6E4}">
                <adec:decorative xmlns:adec="http://schemas.microsoft.com/office/drawing/2017/decorative" val="1"/>
              </a:ext>
            </a:extLst>
          </p:cNvPr>
          <p:cNvCxnSpPr/>
          <p:nvPr/>
        </p:nvCxnSpPr>
        <p:spPr>
          <a:xfrm>
            <a:off x="1308100" y="4064000"/>
            <a:ext cx="95250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1240FDDA-6E17-2CD9-809A-A89A8BABC100}"/>
              </a:ext>
              <a:ext uri="{C183D7F6-B498-43B3-948B-1728B52AA6E4}">
                <adec:decorative xmlns:adec="http://schemas.microsoft.com/office/drawing/2017/decorative" val="1"/>
              </a:ext>
            </a:extLst>
          </p:cNvPr>
          <p:cNvSpPr/>
          <p:nvPr/>
        </p:nvSpPr>
        <p:spPr>
          <a:xfrm>
            <a:off x="1690992" y="4728037"/>
            <a:ext cx="1509408" cy="482138"/>
          </a:xfrm>
          <a:prstGeom prst="rect">
            <a:avLst/>
          </a:prstGeom>
          <a:noFill/>
          <a:ln w="762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B5E5923-3048-E285-76D1-47453F7C31C2}"/>
              </a:ext>
              <a:ext uri="{C183D7F6-B498-43B3-948B-1728B52AA6E4}">
                <adec:decorative xmlns:adec="http://schemas.microsoft.com/office/drawing/2017/decorative" val="1"/>
              </a:ext>
            </a:extLst>
          </p:cNvPr>
          <p:cNvSpPr/>
          <p:nvPr/>
        </p:nvSpPr>
        <p:spPr>
          <a:xfrm>
            <a:off x="3049892" y="3335800"/>
            <a:ext cx="506108" cy="482138"/>
          </a:xfrm>
          <a:prstGeom prst="rect">
            <a:avLst/>
          </a:prstGeom>
          <a:noFill/>
          <a:ln w="762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4959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967089B-0E54-DD51-014F-E6067D82F949}"/>
              </a:ext>
              <a:ext uri="{C183D7F6-B498-43B3-948B-1728B52AA6E4}">
                <adec:decorative xmlns:adec="http://schemas.microsoft.com/office/drawing/2017/decorative" val="1"/>
              </a:ext>
            </a:extLst>
          </p:cNvPr>
          <p:cNvSpPr>
            <a:spLocks noGrp="1"/>
          </p:cNvSpPr>
          <p:nvPr>
            <p:ph type="sldNum" sz="quarter" idx="12"/>
          </p:nvPr>
        </p:nvSpPr>
        <p:spPr/>
        <p:txBody>
          <a:bodyPr/>
          <a:lstStyle/>
          <a:p>
            <a:fld id="{330EA680-D336-4FF7-8B7A-9848BB0A1C32}" type="slidenum">
              <a:rPr lang="en-US" smtClean="0"/>
              <a:t>4</a:t>
            </a:fld>
            <a:endParaRPr lang="en-US"/>
          </a:p>
        </p:txBody>
      </p:sp>
      <p:sp>
        <p:nvSpPr>
          <p:cNvPr id="6" name="Title 5">
            <a:extLst>
              <a:ext uri="{FF2B5EF4-FFF2-40B4-BE49-F238E27FC236}">
                <a16:creationId xmlns:a16="http://schemas.microsoft.com/office/drawing/2014/main" id="{CD2258EA-CF13-7C05-B026-0E1911ABD2F6}"/>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err="1"/>
              <a:t>Acerca</a:t>
            </a:r>
            <a:r>
              <a:rPr lang="en-US"/>
              <a:t> de MedlinePlus</a:t>
            </a:r>
          </a:p>
        </p:txBody>
      </p:sp>
      <p:pic>
        <p:nvPicPr>
          <p:cNvPr id="3" name="Picture 2" descr="Captura de pantalla de la página de inicio de MedlinePlus, resaltando la barra de búsqueda en la parte superior derecha y la barra de menú en la parte superior central.">
            <a:extLst>
              <a:ext uri="{FF2B5EF4-FFF2-40B4-BE49-F238E27FC236}">
                <a16:creationId xmlns:a16="http://schemas.microsoft.com/office/drawing/2014/main" id="{2149C391-BB64-F5F7-2399-4FDE95059B01}"/>
              </a:ext>
            </a:extLst>
          </p:cNvPr>
          <p:cNvPicPr>
            <a:picLocks noChangeAspect="1"/>
          </p:cNvPicPr>
          <p:nvPr/>
        </p:nvPicPr>
        <p:blipFill>
          <a:blip r:embed="rId3"/>
          <a:stretch>
            <a:fillRect/>
          </a:stretch>
        </p:blipFill>
        <p:spPr>
          <a:xfrm>
            <a:off x="2076996" y="839780"/>
            <a:ext cx="8038008" cy="5178439"/>
          </a:xfrm>
          <a:prstGeom prst="rect">
            <a:avLst/>
          </a:prstGeom>
          <a:effectLst>
            <a:outerShdw blurRad="50800" dist="38100" dir="16200000" rotWithShape="0">
              <a:prstClr val="black">
                <a:alpha val="40000"/>
              </a:prstClr>
            </a:outerShdw>
          </a:effectLst>
        </p:spPr>
      </p:pic>
      <p:sp>
        <p:nvSpPr>
          <p:cNvPr id="4" name="Rectangle 3">
            <a:extLst>
              <a:ext uri="{FF2B5EF4-FFF2-40B4-BE49-F238E27FC236}">
                <a16:creationId xmlns:a16="http://schemas.microsoft.com/office/drawing/2014/main" id="{B707ED07-800A-522D-EB98-266C3CFAEAD9}"/>
              </a:ext>
              <a:ext uri="{C183D7F6-B498-43B3-948B-1728B52AA6E4}">
                <adec:decorative xmlns:adec="http://schemas.microsoft.com/office/drawing/2017/decorative" val="1"/>
              </a:ext>
            </a:extLst>
          </p:cNvPr>
          <p:cNvSpPr/>
          <p:nvPr/>
        </p:nvSpPr>
        <p:spPr>
          <a:xfrm>
            <a:off x="2076996" y="1964772"/>
            <a:ext cx="7001690" cy="482138"/>
          </a:xfrm>
          <a:prstGeom prst="rect">
            <a:avLst/>
          </a:prstGeom>
          <a:noFill/>
          <a:ln w="762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E9EDB3A4-B0E6-0B1D-CDF4-4E82B9D68EC5}"/>
              </a:ext>
              <a:ext uri="{C183D7F6-B498-43B3-948B-1728B52AA6E4}">
                <adec:decorative xmlns:adec="http://schemas.microsoft.com/office/drawing/2017/decorative" val="1"/>
              </a:ext>
            </a:extLst>
          </p:cNvPr>
          <p:cNvSpPr/>
          <p:nvPr/>
        </p:nvSpPr>
        <p:spPr>
          <a:xfrm>
            <a:off x="6531428" y="1223275"/>
            <a:ext cx="3583575" cy="482138"/>
          </a:xfrm>
          <a:prstGeom prst="rect">
            <a:avLst/>
          </a:prstGeom>
          <a:noFill/>
          <a:ln w="762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267451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7813E1D-9567-19C5-E2FC-02E5CA41FD75}"/>
              </a:ext>
              <a:ext uri="{C183D7F6-B498-43B3-948B-1728B52AA6E4}">
                <adec:decorative xmlns:adec="http://schemas.microsoft.com/office/drawing/2017/decorative" val="1"/>
              </a:ext>
            </a:extLst>
          </p:cNvPr>
          <p:cNvSpPr>
            <a:spLocks noGrp="1"/>
          </p:cNvSpPr>
          <p:nvPr>
            <p:ph type="sldNum" sz="quarter" idx="12"/>
          </p:nvPr>
        </p:nvSpPr>
        <p:spPr/>
        <p:txBody>
          <a:bodyPr/>
          <a:lstStyle/>
          <a:p>
            <a:fld id="{330EA680-D336-4FF7-8B7A-9848BB0A1C32}" type="slidenum">
              <a:rPr lang="en-US" smtClean="0"/>
              <a:pPr/>
              <a:t>40</a:t>
            </a:fld>
            <a:endParaRPr lang="en-US"/>
          </a:p>
        </p:txBody>
      </p:sp>
      <p:sp>
        <p:nvSpPr>
          <p:cNvPr id="3" name="Title 2">
            <a:extLst>
              <a:ext uri="{FF2B5EF4-FFF2-40B4-BE49-F238E27FC236}">
                <a16:creationId xmlns:a16="http://schemas.microsoft.com/office/drawing/2014/main" id="{1936C89C-6625-8B27-8576-82E7521D7578}"/>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err="1"/>
              <a:t>Afecciones</a:t>
            </a:r>
            <a:r>
              <a:rPr lang="en-US"/>
              <a:t> </a:t>
            </a:r>
            <a:r>
              <a:rPr lang="en-US" err="1"/>
              <a:t>genéticas</a:t>
            </a:r>
            <a:r>
              <a:rPr lang="en-US"/>
              <a:t> </a:t>
            </a:r>
            <a:r>
              <a:rPr lang="en-US" err="1"/>
              <a:t>ejemplo</a:t>
            </a:r>
            <a:r>
              <a:rPr lang="en-US"/>
              <a:t>: Down</a:t>
            </a:r>
          </a:p>
        </p:txBody>
      </p:sp>
      <p:pic>
        <p:nvPicPr>
          <p:cNvPr id="4" name="Picture 3" descr="Captura de pantalla de la página de MedlinePlus sobre el síndrome de Down.">
            <a:extLst>
              <a:ext uri="{FF2B5EF4-FFF2-40B4-BE49-F238E27FC236}">
                <a16:creationId xmlns:a16="http://schemas.microsoft.com/office/drawing/2014/main" id="{970F7318-26ED-8B6D-7948-5D69B86BFC3F}"/>
              </a:ext>
            </a:extLst>
          </p:cNvPr>
          <p:cNvPicPr>
            <a:picLocks noChangeAspect="1"/>
          </p:cNvPicPr>
          <p:nvPr/>
        </p:nvPicPr>
        <p:blipFill rotWithShape="1">
          <a:blip r:embed="rId3"/>
          <a:srcRect b="42"/>
          <a:stretch/>
        </p:blipFill>
        <p:spPr>
          <a:xfrm>
            <a:off x="1793081" y="-323252"/>
            <a:ext cx="8605838" cy="3752252"/>
          </a:xfrm>
          <a:prstGeom prst="rect">
            <a:avLst/>
          </a:prstGeom>
          <a:effectLst>
            <a:outerShdw blurRad="50800" dist="38100" dir="16200000" rotWithShape="0">
              <a:prstClr val="black">
                <a:alpha val="40000"/>
              </a:prstClr>
            </a:outerShdw>
          </a:effectLst>
        </p:spPr>
      </p:pic>
      <p:pic>
        <p:nvPicPr>
          <p:cNvPr id="6" name="Picture 5" descr="Captura de pantalla de la sección de la página de MedlinePlus que contiene más detalles sobre Frecuencia, Causas y Herencia.">
            <a:extLst>
              <a:ext uri="{FF2B5EF4-FFF2-40B4-BE49-F238E27FC236}">
                <a16:creationId xmlns:a16="http://schemas.microsoft.com/office/drawing/2014/main" id="{17942246-89F7-6BD2-7260-9C1FB398EDD9}"/>
              </a:ext>
            </a:extLst>
          </p:cNvPr>
          <p:cNvPicPr>
            <a:picLocks noChangeAspect="1"/>
          </p:cNvPicPr>
          <p:nvPr/>
        </p:nvPicPr>
        <p:blipFill rotWithShape="1">
          <a:blip r:embed="rId4"/>
          <a:srcRect b="51280"/>
          <a:stretch/>
        </p:blipFill>
        <p:spPr>
          <a:xfrm>
            <a:off x="1793081" y="3888777"/>
            <a:ext cx="8605837" cy="2119058"/>
          </a:xfrm>
          <a:prstGeom prst="rect">
            <a:avLst/>
          </a:prstGeom>
          <a:effectLst>
            <a:outerShdw blurRad="50800" dist="38100" dir="10800000" algn="r" rotWithShape="0">
              <a:prstClr val="black">
                <a:alpha val="40000"/>
              </a:prstClr>
            </a:outerShdw>
          </a:effectLst>
        </p:spPr>
      </p:pic>
      <p:cxnSp>
        <p:nvCxnSpPr>
          <p:cNvPr id="7" name="Straight Connector 6">
            <a:extLst>
              <a:ext uri="{FF2B5EF4-FFF2-40B4-BE49-F238E27FC236}">
                <a16:creationId xmlns:a16="http://schemas.microsoft.com/office/drawing/2014/main" id="{5611FBA8-2B16-521B-0BAF-F90AE7D77685}"/>
              </a:ext>
              <a:ext uri="{C183D7F6-B498-43B3-948B-1728B52AA6E4}">
                <adec:decorative xmlns:adec="http://schemas.microsoft.com/office/drawing/2017/decorative" val="1"/>
              </a:ext>
            </a:extLst>
          </p:cNvPr>
          <p:cNvCxnSpPr/>
          <p:nvPr/>
        </p:nvCxnSpPr>
        <p:spPr>
          <a:xfrm>
            <a:off x="1308100" y="3721100"/>
            <a:ext cx="95250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701407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6CB88-B014-1783-DDBC-5EB9507EA52B}"/>
              </a:ext>
            </a:extLst>
          </p:cNvPr>
          <p:cNvSpPr>
            <a:spLocks noGrp="1"/>
          </p:cNvSpPr>
          <p:nvPr>
            <p:ph type="title"/>
          </p:nvPr>
        </p:nvSpPr>
        <p:spPr/>
        <p:txBody>
          <a:bodyPr/>
          <a:lstStyle/>
          <a:p>
            <a:r>
              <a:rPr lang="en-US" err="1"/>
              <a:t>Navegación</a:t>
            </a:r>
            <a:r>
              <a:rPr lang="en-US"/>
              <a:t>:</a:t>
            </a:r>
            <a:r>
              <a:rPr lang="en-US" baseline="0"/>
              <a:t> </a:t>
            </a:r>
            <a:r>
              <a:rPr lang="en-US" baseline="0" err="1"/>
              <a:t>Pruebas</a:t>
            </a:r>
            <a:r>
              <a:rPr lang="en-US"/>
              <a:t> </a:t>
            </a:r>
            <a:r>
              <a:rPr lang="en-US" err="1"/>
              <a:t>médicas</a:t>
            </a:r>
            <a:r>
              <a:rPr lang="en-US"/>
              <a:t>  </a:t>
            </a:r>
          </a:p>
        </p:txBody>
      </p:sp>
      <p:sp>
        <p:nvSpPr>
          <p:cNvPr id="3" name="Slide Number Placeholder 2">
            <a:extLst>
              <a:ext uri="{FF2B5EF4-FFF2-40B4-BE49-F238E27FC236}">
                <a16:creationId xmlns:a16="http://schemas.microsoft.com/office/drawing/2014/main" id="{79C5061A-444D-BF18-8AF0-F6BA700260E3}"/>
              </a:ext>
            </a:extLst>
          </p:cNvPr>
          <p:cNvSpPr>
            <a:spLocks noGrp="1"/>
          </p:cNvSpPr>
          <p:nvPr>
            <p:ph type="sldNum" sz="quarter" idx="12"/>
          </p:nvPr>
        </p:nvSpPr>
        <p:spPr/>
        <p:txBody>
          <a:bodyPr/>
          <a:lstStyle/>
          <a:p>
            <a:fld id="{330EA680-D336-4FF7-8B7A-9848BB0A1C32}" type="slidenum">
              <a:rPr lang="en-US" smtClean="0"/>
              <a:t>41</a:t>
            </a:fld>
            <a:endParaRPr lang="en-US"/>
          </a:p>
        </p:txBody>
      </p:sp>
      <p:pic>
        <p:nvPicPr>
          <p:cNvPr id="4" name="Picture 3" descr="Captura de pantalla de la página de inicio de MedlinePlus que destaca Pruebas Médicas en el menú superior.">
            <a:extLst>
              <a:ext uri="{FF2B5EF4-FFF2-40B4-BE49-F238E27FC236}">
                <a16:creationId xmlns:a16="http://schemas.microsoft.com/office/drawing/2014/main" id="{76C3677A-A1E4-C3D8-1C9D-3FAA99C3D96C}"/>
              </a:ext>
            </a:extLst>
          </p:cNvPr>
          <p:cNvPicPr>
            <a:picLocks noChangeAspect="1"/>
          </p:cNvPicPr>
          <p:nvPr/>
        </p:nvPicPr>
        <p:blipFill rotWithShape="1">
          <a:blip r:embed="rId3"/>
          <a:srcRect b="19835"/>
          <a:stretch/>
        </p:blipFill>
        <p:spPr>
          <a:xfrm>
            <a:off x="2076996" y="1843081"/>
            <a:ext cx="8038008" cy="4151320"/>
          </a:xfrm>
          <a:prstGeom prst="rect">
            <a:avLst/>
          </a:prstGeom>
          <a:effectLst>
            <a:outerShdw blurRad="50800" dist="38100" dir="16200000" rotWithShape="0">
              <a:prstClr val="black">
                <a:alpha val="40000"/>
              </a:prstClr>
            </a:outerShdw>
          </a:effectLst>
        </p:spPr>
      </p:pic>
      <p:sp>
        <p:nvSpPr>
          <p:cNvPr id="5" name="Rectangle 4">
            <a:extLst>
              <a:ext uri="{FF2B5EF4-FFF2-40B4-BE49-F238E27FC236}">
                <a16:creationId xmlns:a16="http://schemas.microsoft.com/office/drawing/2014/main" id="{3446E8E2-DE0C-3969-E542-453773C3C7C1}"/>
              </a:ext>
              <a:ext uri="{C183D7F6-B498-43B3-948B-1728B52AA6E4}">
                <adec:decorative xmlns:adec="http://schemas.microsoft.com/office/drawing/2017/decorative" val="1"/>
              </a:ext>
            </a:extLst>
          </p:cNvPr>
          <p:cNvSpPr/>
          <p:nvPr/>
        </p:nvSpPr>
        <p:spPr>
          <a:xfrm>
            <a:off x="5993376" y="2946862"/>
            <a:ext cx="1439270" cy="482138"/>
          </a:xfrm>
          <a:prstGeom prst="rect">
            <a:avLst/>
          </a:prstGeom>
          <a:noFill/>
          <a:ln w="762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6120933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3D7CC6A-E398-EE72-F025-EFEFDA0BF183}"/>
              </a:ext>
              <a:ext uri="{C183D7F6-B498-43B3-948B-1728B52AA6E4}">
                <adec:decorative xmlns:adec="http://schemas.microsoft.com/office/drawing/2017/decorative" val="1"/>
              </a:ext>
            </a:extLst>
          </p:cNvPr>
          <p:cNvSpPr>
            <a:spLocks noGrp="1"/>
          </p:cNvSpPr>
          <p:nvPr>
            <p:ph type="sldNum" sz="quarter" idx="12"/>
          </p:nvPr>
        </p:nvSpPr>
        <p:spPr/>
        <p:txBody>
          <a:bodyPr/>
          <a:lstStyle/>
          <a:p>
            <a:fld id="{330EA680-D336-4FF7-8B7A-9848BB0A1C32}" type="slidenum">
              <a:rPr lang="en-US" smtClean="0"/>
              <a:t>42</a:t>
            </a:fld>
            <a:endParaRPr lang="en-US"/>
          </a:p>
        </p:txBody>
      </p:sp>
      <p:sp>
        <p:nvSpPr>
          <p:cNvPr id="3" name="Title 2">
            <a:extLst>
              <a:ext uri="{FF2B5EF4-FFF2-40B4-BE49-F238E27FC236}">
                <a16:creationId xmlns:a16="http://schemas.microsoft.com/office/drawing/2014/main" id="{560B095A-B926-215E-408B-63A219F2DCC6}"/>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err="1"/>
              <a:t>Pruebas</a:t>
            </a:r>
            <a:r>
              <a:rPr lang="en-US"/>
              <a:t> </a:t>
            </a:r>
            <a:r>
              <a:rPr lang="en-US" err="1"/>
              <a:t>médicas</a:t>
            </a:r>
            <a:r>
              <a:rPr lang="en-US"/>
              <a:t> </a:t>
            </a:r>
            <a:r>
              <a:rPr lang="en-US" err="1"/>
              <a:t>ejemplo</a:t>
            </a:r>
            <a:endParaRPr lang="en-US"/>
          </a:p>
        </p:txBody>
      </p:sp>
      <p:pic>
        <p:nvPicPr>
          <p:cNvPr id="4" name="Picture 3" descr="Captura de pantalla de la página de Pruebas Médicas de MedlinePlus que destaca la prueba de glucagón en la sangre.">
            <a:extLst>
              <a:ext uri="{FF2B5EF4-FFF2-40B4-BE49-F238E27FC236}">
                <a16:creationId xmlns:a16="http://schemas.microsoft.com/office/drawing/2014/main" id="{20ABECDA-4D68-E5C3-4FCC-B115D9F5B14F}"/>
              </a:ext>
            </a:extLst>
          </p:cNvPr>
          <p:cNvPicPr>
            <a:picLocks noChangeAspect="1"/>
          </p:cNvPicPr>
          <p:nvPr/>
        </p:nvPicPr>
        <p:blipFill>
          <a:blip r:embed="rId3"/>
          <a:stretch>
            <a:fillRect/>
          </a:stretch>
        </p:blipFill>
        <p:spPr>
          <a:xfrm>
            <a:off x="1488281" y="136525"/>
            <a:ext cx="9215438" cy="4396356"/>
          </a:xfrm>
          <a:prstGeom prst="rect">
            <a:avLst/>
          </a:prstGeom>
          <a:effectLst>
            <a:outerShdw blurRad="50800" dist="38100" dir="10800000" algn="r" rotWithShape="0">
              <a:prstClr val="black">
                <a:alpha val="40000"/>
              </a:prstClr>
            </a:outerShdw>
          </a:effectLst>
        </p:spPr>
      </p:pic>
      <p:cxnSp>
        <p:nvCxnSpPr>
          <p:cNvPr id="5" name="Straight Connector 4">
            <a:extLst>
              <a:ext uri="{FF2B5EF4-FFF2-40B4-BE49-F238E27FC236}">
                <a16:creationId xmlns:a16="http://schemas.microsoft.com/office/drawing/2014/main" id="{162375A1-60F3-8DBD-CB17-D87F98C915DE}"/>
              </a:ext>
              <a:ext uri="{C183D7F6-B498-43B3-948B-1728B52AA6E4}">
                <adec:decorative xmlns:adec="http://schemas.microsoft.com/office/drawing/2017/decorative" val="1"/>
              </a:ext>
            </a:extLst>
          </p:cNvPr>
          <p:cNvCxnSpPr>
            <a:cxnSpLocks/>
          </p:cNvCxnSpPr>
          <p:nvPr/>
        </p:nvCxnSpPr>
        <p:spPr>
          <a:xfrm>
            <a:off x="927100" y="4699000"/>
            <a:ext cx="102489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pic>
        <p:nvPicPr>
          <p:cNvPr id="7" name="Picture 6" descr="Captura de pantalla de la página de Pruebas Médicas de MedlinePlus que destaca la prueba de glucagón en la sangre.">
            <a:extLst>
              <a:ext uri="{FF2B5EF4-FFF2-40B4-BE49-F238E27FC236}">
                <a16:creationId xmlns:a16="http://schemas.microsoft.com/office/drawing/2014/main" id="{6D50DDCE-6A3D-DC18-9664-793F06EB4802}"/>
              </a:ext>
            </a:extLst>
          </p:cNvPr>
          <p:cNvPicPr>
            <a:picLocks noChangeAspect="1"/>
          </p:cNvPicPr>
          <p:nvPr/>
        </p:nvPicPr>
        <p:blipFill rotWithShape="1">
          <a:blip r:embed="rId4"/>
          <a:srcRect b="9426"/>
          <a:stretch/>
        </p:blipFill>
        <p:spPr>
          <a:xfrm>
            <a:off x="1488281" y="4847828"/>
            <a:ext cx="9215438" cy="1159271"/>
          </a:xfrm>
          <a:prstGeom prst="rect">
            <a:avLst/>
          </a:prstGeom>
          <a:effectLst>
            <a:outerShdw blurRad="50800" dist="38100" dir="10800000" algn="r" rotWithShape="0">
              <a:prstClr val="black">
                <a:alpha val="40000"/>
              </a:prstClr>
            </a:outerShdw>
          </a:effectLst>
        </p:spPr>
      </p:pic>
      <p:sp>
        <p:nvSpPr>
          <p:cNvPr id="10" name="Rectangle 9">
            <a:extLst>
              <a:ext uri="{FF2B5EF4-FFF2-40B4-BE49-F238E27FC236}">
                <a16:creationId xmlns:a16="http://schemas.microsoft.com/office/drawing/2014/main" id="{B3CA4C17-0F5A-90C8-754F-F843C8B784B9}"/>
              </a:ext>
              <a:ext uri="{C183D7F6-B498-43B3-948B-1728B52AA6E4}">
                <adec:decorative xmlns:adec="http://schemas.microsoft.com/office/drawing/2017/decorative" val="1"/>
              </a:ext>
            </a:extLst>
          </p:cNvPr>
          <p:cNvSpPr/>
          <p:nvPr/>
        </p:nvSpPr>
        <p:spPr>
          <a:xfrm>
            <a:off x="1391196" y="4847828"/>
            <a:ext cx="2317204" cy="482138"/>
          </a:xfrm>
          <a:prstGeom prst="rect">
            <a:avLst/>
          </a:prstGeom>
          <a:noFill/>
          <a:ln w="762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991664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189EA96-FB61-7182-8A52-928AB9DCDA34}"/>
              </a:ext>
              <a:ext uri="{C183D7F6-B498-43B3-948B-1728B52AA6E4}">
                <adec:decorative xmlns:adec="http://schemas.microsoft.com/office/drawing/2017/decorative" val="1"/>
              </a:ext>
            </a:extLst>
          </p:cNvPr>
          <p:cNvSpPr>
            <a:spLocks noGrp="1"/>
          </p:cNvSpPr>
          <p:nvPr>
            <p:ph type="sldNum" sz="quarter" idx="12"/>
          </p:nvPr>
        </p:nvSpPr>
        <p:spPr/>
        <p:txBody>
          <a:bodyPr/>
          <a:lstStyle/>
          <a:p>
            <a:fld id="{330EA680-D336-4FF7-8B7A-9848BB0A1C32}" type="slidenum">
              <a:rPr lang="en-US" smtClean="0"/>
              <a:t>43</a:t>
            </a:fld>
            <a:endParaRPr lang="en-US"/>
          </a:p>
        </p:txBody>
      </p:sp>
      <p:sp>
        <p:nvSpPr>
          <p:cNvPr id="3" name="Title 2">
            <a:extLst>
              <a:ext uri="{FF2B5EF4-FFF2-40B4-BE49-F238E27FC236}">
                <a16:creationId xmlns:a16="http://schemas.microsoft.com/office/drawing/2014/main" id="{4B310E4E-3471-EDE3-4F71-F2D7517A01CA}"/>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err="1"/>
              <a:t>Pruebas</a:t>
            </a:r>
            <a:r>
              <a:rPr lang="en-US"/>
              <a:t> </a:t>
            </a:r>
            <a:r>
              <a:rPr lang="en-US" err="1"/>
              <a:t>médicas</a:t>
            </a:r>
            <a:r>
              <a:rPr lang="en-US"/>
              <a:t> </a:t>
            </a:r>
            <a:r>
              <a:rPr lang="en-US" err="1"/>
              <a:t>ejemplo</a:t>
            </a:r>
            <a:r>
              <a:rPr lang="en-US"/>
              <a:t>: </a:t>
            </a:r>
            <a:r>
              <a:rPr lang="es-ES_tradnl" sz="4400" kern="1200">
                <a:solidFill>
                  <a:schemeClr val="tx1"/>
                </a:solidFill>
                <a:effectLst/>
                <a:latin typeface="+mj-lt"/>
                <a:ea typeface="+mj-ea"/>
                <a:cs typeface="+mj-cs"/>
              </a:rPr>
              <a:t>Análisis de sangre de glucagón</a:t>
            </a:r>
            <a:endParaRPr lang="en-US"/>
          </a:p>
        </p:txBody>
      </p:sp>
      <p:pic>
        <p:nvPicPr>
          <p:cNvPr id="4" name="Picture 3" descr="Captura de pantalla de la página MedlinePlus para el análisis de sangre de glucagón.">
            <a:extLst>
              <a:ext uri="{FF2B5EF4-FFF2-40B4-BE49-F238E27FC236}">
                <a16:creationId xmlns:a16="http://schemas.microsoft.com/office/drawing/2014/main" id="{D5341640-014A-0D84-0F55-849351B05089}"/>
              </a:ext>
            </a:extLst>
          </p:cNvPr>
          <p:cNvPicPr>
            <a:picLocks noChangeAspect="1"/>
          </p:cNvPicPr>
          <p:nvPr/>
        </p:nvPicPr>
        <p:blipFill>
          <a:blip r:embed="rId3"/>
          <a:stretch>
            <a:fillRect/>
          </a:stretch>
        </p:blipFill>
        <p:spPr>
          <a:xfrm>
            <a:off x="1012031" y="940017"/>
            <a:ext cx="10167938" cy="4977965"/>
          </a:xfrm>
          <a:prstGeom prst="rect">
            <a:avLst/>
          </a:prstGeom>
          <a:effectLst>
            <a:outerShdw blurRad="50800" dist="38100" dir="16200000" rotWithShape="0">
              <a:prstClr val="black">
                <a:alpha val="40000"/>
              </a:prstClr>
            </a:outerShdw>
          </a:effectLst>
        </p:spPr>
      </p:pic>
    </p:spTree>
    <p:extLst>
      <p:ext uri="{BB962C8B-B14F-4D97-AF65-F5344CB8AC3E}">
        <p14:creationId xmlns:p14="http://schemas.microsoft.com/office/powerpoint/2010/main" val="402124634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6CB88-B014-1783-DDBC-5EB9507EA52B}"/>
              </a:ext>
            </a:extLst>
          </p:cNvPr>
          <p:cNvSpPr>
            <a:spLocks noGrp="1"/>
          </p:cNvSpPr>
          <p:nvPr>
            <p:ph type="title"/>
          </p:nvPr>
        </p:nvSpPr>
        <p:spPr/>
        <p:txBody>
          <a:bodyPr/>
          <a:lstStyle/>
          <a:p>
            <a:r>
              <a:rPr lang="en-US" err="1"/>
              <a:t>Enciclopedia</a:t>
            </a:r>
            <a:r>
              <a:rPr lang="en-US"/>
              <a:t> </a:t>
            </a:r>
            <a:r>
              <a:rPr lang="en-US" err="1"/>
              <a:t>médica</a:t>
            </a:r>
            <a:endParaRPr lang="en-US"/>
          </a:p>
        </p:txBody>
      </p:sp>
      <p:sp>
        <p:nvSpPr>
          <p:cNvPr id="3" name="Slide Number Placeholder 2">
            <a:extLst>
              <a:ext uri="{FF2B5EF4-FFF2-40B4-BE49-F238E27FC236}">
                <a16:creationId xmlns:a16="http://schemas.microsoft.com/office/drawing/2014/main" id="{79C5061A-444D-BF18-8AF0-F6BA700260E3}"/>
              </a:ext>
            </a:extLst>
          </p:cNvPr>
          <p:cNvSpPr>
            <a:spLocks noGrp="1"/>
          </p:cNvSpPr>
          <p:nvPr>
            <p:ph type="sldNum" sz="quarter" idx="12"/>
          </p:nvPr>
        </p:nvSpPr>
        <p:spPr/>
        <p:txBody>
          <a:bodyPr/>
          <a:lstStyle/>
          <a:p>
            <a:fld id="{330EA680-D336-4FF7-8B7A-9848BB0A1C32}" type="slidenum">
              <a:rPr lang="en-US" smtClean="0"/>
              <a:t>44</a:t>
            </a:fld>
            <a:endParaRPr lang="en-US"/>
          </a:p>
        </p:txBody>
      </p:sp>
      <p:pic>
        <p:nvPicPr>
          <p:cNvPr id="4" name="Picture 3" descr="Captura de pantalla de la página de inicio de MedlinePlus que destaca Enciclopedia Médica en el menú superior.">
            <a:extLst>
              <a:ext uri="{FF2B5EF4-FFF2-40B4-BE49-F238E27FC236}">
                <a16:creationId xmlns:a16="http://schemas.microsoft.com/office/drawing/2014/main" id="{76C3677A-A1E4-C3D8-1C9D-3FAA99C3D96C}"/>
              </a:ext>
            </a:extLst>
          </p:cNvPr>
          <p:cNvPicPr>
            <a:picLocks noChangeAspect="1"/>
          </p:cNvPicPr>
          <p:nvPr/>
        </p:nvPicPr>
        <p:blipFill rotWithShape="1">
          <a:blip r:embed="rId3"/>
          <a:srcRect b="19835"/>
          <a:stretch/>
        </p:blipFill>
        <p:spPr>
          <a:xfrm>
            <a:off x="2076996" y="1843081"/>
            <a:ext cx="8038008" cy="4151320"/>
          </a:xfrm>
          <a:prstGeom prst="rect">
            <a:avLst/>
          </a:prstGeom>
          <a:effectLst>
            <a:outerShdw blurRad="50800" dist="38100" dir="16200000" rotWithShape="0">
              <a:prstClr val="black">
                <a:alpha val="40000"/>
              </a:prstClr>
            </a:outerShdw>
          </a:effectLst>
        </p:spPr>
      </p:pic>
      <p:sp>
        <p:nvSpPr>
          <p:cNvPr id="5" name="Rectangle 4">
            <a:extLst>
              <a:ext uri="{FF2B5EF4-FFF2-40B4-BE49-F238E27FC236}">
                <a16:creationId xmlns:a16="http://schemas.microsoft.com/office/drawing/2014/main" id="{3446E8E2-DE0C-3969-E542-453773C3C7C1}"/>
              </a:ext>
              <a:ext uri="{C183D7F6-B498-43B3-948B-1728B52AA6E4}">
                <adec:decorative xmlns:adec="http://schemas.microsoft.com/office/drawing/2017/decorative" val="1"/>
              </a:ext>
            </a:extLst>
          </p:cNvPr>
          <p:cNvSpPr/>
          <p:nvPr/>
        </p:nvSpPr>
        <p:spPr>
          <a:xfrm>
            <a:off x="7449096" y="3010362"/>
            <a:ext cx="1644104" cy="482138"/>
          </a:xfrm>
          <a:prstGeom prst="rect">
            <a:avLst/>
          </a:prstGeom>
          <a:noFill/>
          <a:ln w="762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9633622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C53EA89-DA38-6299-33AE-03B1D11C46DD}"/>
              </a:ext>
              <a:ext uri="{C183D7F6-B498-43B3-948B-1728B52AA6E4}">
                <adec:decorative xmlns:adec="http://schemas.microsoft.com/office/drawing/2017/decorative" val="1"/>
              </a:ext>
            </a:extLst>
          </p:cNvPr>
          <p:cNvSpPr>
            <a:spLocks noGrp="1"/>
          </p:cNvSpPr>
          <p:nvPr>
            <p:ph type="sldNum" sz="quarter" idx="12"/>
          </p:nvPr>
        </p:nvSpPr>
        <p:spPr/>
        <p:txBody>
          <a:bodyPr/>
          <a:lstStyle/>
          <a:p>
            <a:fld id="{330EA680-D336-4FF7-8B7A-9848BB0A1C32}" type="slidenum">
              <a:rPr lang="en-US" smtClean="0"/>
              <a:t>45</a:t>
            </a:fld>
            <a:endParaRPr lang="en-US"/>
          </a:p>
        </p:txBody>
      </p:sp>
      <p:sp>
        <p:nvSpPr>
          <p:cNvPr id="3" name="Title 2">
            <a:extLst>
              <a:ext uri="{FF2B5EF4-FFF2-40B4-BE49-F238E27FC236}">
                <a16:creationId xmlns:a16="http://schemas.microsoft.com/office/drawing/2014/main" id="{596FB9E2-1AC5-5DF2-B681-B4D780C80CA4}"/>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a:t>El </a:t>
            </a:r>
            <a:r>
              <a:rPr lang="en-US" err="1"/>
              <a:t>índice</a:t>
            </a:r>
            <a:r>
              <a:rPr lang="en-US"/>
              <a:t> </a:t>
            </a:r>
            <a:r>
              <a:rPr lang="en-US" err="1"/>
              <a:t>alfabético</a:t>
            </a:r>
            <a:r>
              <a:rPr lang="en-US"/>
              <a:t> </a:t>
            </a:r>
          </a:p>
        </p:txBody>
      </p:sp>
      <p:pic>
        <p:nvPicPr>
          <p:cNvPr id="4" name="Picture 3" descr="Captura de pantalla de la página de la Enciclopedia Médica MedlinePlus con la lista A-Z y la fuente resaltada.">
            <a:extLst>
              <a:ext uri="{FF2B5EF4-FFF2-40B4-BE49-F238E27FC236}">
                <a16:creationId xmlns:a16="http://schemas.microsoft.com/office/drawing/2014/main" id="{1F5D0244-A2D8-003A-8FE4-931E257237E9}"/>
              </a:ext>
            </a:extLst>
          </p:cNvPr>
          <p:cNvPicPr>
            <a:picLocks noChangeAspect="1"/>
          </p:cNvPicPr>
          <p:nvPr/>
        </p:nvPicPr>
        <p:blipFill rotWithShape="1">
          <a:blip r:embed="rId3"/>
          <a:srcRect b="2656"/>
          <a:stretch/>
        </p:blipFill>
        <p:spPr>
          <a:xfrm>
            <a:off x="1192001" y="187325"/>
            <a:ext cx="10161799" cy="5819775"/>
          </a:xfrm>
          <a:prstGeom prst="rect">
            <a:avLst/>
          </a:prstGeom>
          <a:effectLst>
            <a:outerShdw blurRad="50800" dist="38100" dir="16200000" rotWithShape="0">
              <a:prstClr val="black">
                <a:alpha val="40000"/>
              </a:prstClr>
            </a:outerShdw>
          </a:effectLst>
        </p:spPr>
      </p:pic>
      <p:sp>
        <p:nvSpPr>
          <p:cNvPr id="5" name="Rectangle 4">
            <a:extLst>
              <a:ext uri="{FF2B5EF4-FFF2-40B4-BE49-F238E27FC236}">
                <a16:creationId xmlns:a16="http://schemas.microsoft.com/office/drawing/2014/main" id="{13BE0F55-C91F-003A-2CB7-3BBF1C4369AB}"/>
              </a:ext>
              <a:ext uri="{C183D7F6-B498-43B3-948B-1728B52AA6E4}">
                <adec:decorative xmlns:adec="http://schemas.microsoft.com/office/drawing/2017/decorative" val="1"/>
              </a:ext>
            </a:extLst>
          </p:cNvPr>
          <p:cNvSpPr/>
          <p:nvPr/>
        </p:nvSpPr>
        <p:spPr>
          <a:xfrm>
            <a:off x="1192002" y="3771900"/>
            <a:ext cx="10247313" cy="952500"/>
          </a:xfrm>
          <a:prstGeom prst="rect">
            <a:avLst/>
          </a:prstGeom>
          <a:noFill/>
          <a:ln w="762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3C42ACC8-2610-47D5-3A13-1D5EE72A12AC}"/>
              </a:ext>
              <a:ext uri="{C183D7F6-B498-43B3-948B-1728B52AA6E4}">
                <adec:decorative xmlns:adec="http://schemas.microsoft.com/office/drawing/2017/decorative" val="1"/>
              </a:ext>
            </a:extLst>
          </p:cNvPr>
          <p:cNvSpPr/>
          <p:nvPr/>
        </p:nvSpPr>
        <p:spPr>
          <a:xfrm>
            <a:off x="1192001" y="4724400"/>
            <a:ext cx="10247313" cy="1282700"/>
          </a:xfrm>
          <a:prstGeom prst="rect">
            <a:avLst/>
          </a:prstGeom>
          <a:noFill/>
          <a:ln w="762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33255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CF8618D-AC9E-88B7-0D7A-81B21DDA5036}"/>
              </a:ext>
              <a:ext uri="{C183D7F6-B498-43B3-948B-1728B52AA6E4}">
                <adec:decorative xmlns:adec="http://schemas.microsoft.com/office/drawing/2017/decorative" val="1"/>
              </a:ext>
            </a:extLst>
          </p:cNvPr>
          <p:cNvSpPr>
            <a:spLocks noGrp="1"/>
          </p:cNvSpPr>
          <p:nvPr>
            <p:ph type="sldNum" sz="quarter" idx="12"/>
          </p:nvPr>
        </p:nvSpPr>
        <p:spPr/>
        <p:txBody>
          <a:bodyPr/>
          <a:lstStyle/>
          <a:p>
            <a:fld id="{330EA680-D336-4FF7-8B7A-9848BB0A1C32}" type="slidenum">
              <a:rPr lang="en-US" smtClean="0"/>
              <a:t>46</a:t>
            </a:fld>
            <a:endParaRPr lang="en-US"/>
          </a:p>
        </p:txBody>
      </p:sp>
      <p:sp>
        <p:nvSpPr>
          <p:cNvPr id="3" name="Title 2">
            <a:extLst>
              <a:ext uri="{FF2B5EF4-FFF2-40B4-BE49-F238E27FC236}">
                <a16:creationId xmlns:a16="http://schemas.microsoft.com/office/drawing/2014/main" id="{AF02AAB2-D300-71DD-4D4C-EFC8565BF63B}"/>
              </a:ext>
            </a:extLst>
          </p:cNvPr>
          <p:cNvSpPr>
            <a:spLocks noGrp="1"/>
          </p:cNvSpPr>
          <p:nvPr>
            <p:ph type="title" idx="4294967295"/>
          </p:nvPr>
        </p:nvSpPr>
        <p:spPr>
          <a:xfrm>
            <a:off x="519419" y="-1369139"/>
            <a:ext cx="10515600" cy="1325563"/>
          </a:xfrm>
        </p:spPr>
        <p:txBody>
          <a:bodyPr/>
          <a:lstStyle/>
          <a:p>
            <a:r>
              <a:rPr lang="en-US" err="1"/>
              <a:t>Otros</a:t>
            </a:r>
            <a:r>
              <a:rPr lang="en-US"/>
              <a:t> </a:t>
            </a:r>
            <a:r>
              <a:rPr lang="en-US" err="1"/>
              <a:t>recursos</a:t>
            </a:r>
            <a:endParaRPr lang="en-US"/>
          </a:p>
        </p:txBody>
      </p:sp>
      <p:pic>
        <p:nvPicPr>
          <p:cNvPr id="4" name="Picture 3" descr="Captura de pantalla de la página de inicio de MedlinePlus que destaca recetas saludables, materiales fáciles de leer, redes sociales y la revista NIH MedlinePlus.">
            <a:extLst>
              <a:ext uri="{FF2B5EF4-FFF2-40B4-BE49-F238E27FC236}">
                <a16:creationId xmlns:a16="http://schemas.microsoft.com/office/drawing/2014/main" id="{3B6C7F0C-EDE4-AC70-F539-807C8EC66ACD}"/>
              </a:ext>
            </a:extLst>
          </p:cNvPr>
          <p:cNvPicPr>
            <a:picLocks noChangeAspect="1"/>
          </p:cNvPicPr>
          <p:nvPr/>
        </p:nvPicPr>
        <p:blipFill>
          <a:blip r:embed="rId3"/>
          <a:stretch>
            <a:fillRect/>
          </a:stretch>
        </p:blipFill>
        <p:spPr>
          <a:xfrm>
            <a:off x="1378118" y="961231"/>
            <a:ext cx="9435764" cy="5037137"/>
          </a:xfrm>
          <a:prstGeom prst="rect">
            <a:avLst/>
          </a:prstGeom>
          <a:effectLst>
            <a:outerShdw blurRad="50800" dist="38100" dir="16200000" rotWithShape="0">
              <a:prstClr val="black">
                <a:alpha val="40000"/>
              </a:prstClr>
            </a:outerShdw>
          </a:effectLst>
        </p:spPr>
      </p:pic>
      <p:sp>
        <p:nvSpPr>
          <p:cNvPr id="5" name="Rectangle 4">
            <a:extLst>
              <a:ext uri="{FF2B5EF4-FFF2-40B4-BE49-F238E27FC236}">
                <a16:creationId xmlns:a16="http://schemas.microsoft.com/office/drawing/2014/main" id="{4FFD3BB5-BBC3-182C-CB2C-CEF718D18FA1}"/>
              </a:ext>
              <a:ext uri="{C183D7F6-B498-43B3-948B-1728B52AA6E4}">
                <adec:decorative xmlns:adec="http://schemas.microsoft.com/office/drawing/2017/decorative" val="1"/>
              </a:ext>
            </a:extLst>
          </p:cNvPr>
          <p:cNvSpPr/>
          <p:nvPr/>
        </p:nvSpPr>
        <p:spPr>
          <a:xfrm>
            <a:off x="7569200" y="2231528"/>
            <a:ext cx="3183265" cy="1017688"/>
          </a:xfrm>
          <a:prstGeom prst="rect">
            <a:avLst/>
          </a:prstGeom>
          <a:noFill/>
          <a:ln w="762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B3BFBF1F-0408-7DFF-3F6F-28FC89977887}"/>
              </a:ext>
              <a:ext uri="{C183D7F6-B498-43B3-948B-1728B52AA6E4}">
                <adec:decorative xmlns:adec="http://schemas.microsoft.com/office/drawing/2017/decorative" val="1"/>
              </a:ext>
            </a:extLst>
          </p:cNvPr>
          <p:cNvSpPr/>
          <p:nvPr/>
        </p:nvSpPr>
        <p:spPr>
          <a:xfrm>
            <a:off x="5097135" y="4583012"/>
            <a:ext cx="2294265" cy="623988"/>
          </a:xfrm>
          <a:prstGeom prst="rect">
            <a:avLst/>
          </a:prstGeom>
          <a:noFill/>
          <a:ln w="762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F08F9D9-226D-14F8-F546-E690C8B01A4E}"/>
              </a:ext>
              <a:ext uri="{C183D7F6-B498-43B3-948B-1728B52AA6E4}">
                <adec:decorative xmlns:adec="http://schemas.microsoft.com/office/drawing/2017/decorative" val="1"/>
              </a:ext>
            </a:extLst>
          </p:cNvPr>
          <p:cNvSpPr/>
          <p:nvPr/>
        </p:nvSpPr>
        <p:spPr>
          <a:xfrm>
            <a:off x="7569200" y="3716533"/>
            <a:ext cx="3085798" cy="623988"/>
          </a:xfrm>
          <a:prstGeom prst="rect">
            <a:avLst/>
          </a:prstGeom>
          <a:noFill/>
          <a:ln w="762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E1C2AE9-6882-A8D5-8200-6726A5CC0C6B}"/>
              </a:ext>
              <a:ext uri="{C183D7F6-B498-43B3-948B-1728B52AA6E4}">
                <adec:decorative xmlns:adec="http://schemas.microsoft.com/office/drawing/2017/decorative" val="1"/>
              </a:ext>
            </a:extLst>
          </p:cNvPr>
          <p:cNvSpPr/>
          <p:nvPr/>
        </p:nvSpPr>
        <p:spPr>
          <a:xfrm>
            <a:off x="1714500" y="3716533"/>
            <a:ext cx="3085798" cy="623988"/>
          </a:xfrm>
          <a:prstGeom prst="rect">
            <a:avLst/>
          </a:prstGeom>
          <a:noFill/>
          <a:ln w="762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15863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AD3FBCA-F4A2-F5F9-467A-75ED9192EEA0}"/>
              </a:ext>
              <a:ext uri="{C183D7F6-B498-43B3-948B-1728B52AA6E4}">
                <adec:decorative xmlns:adec="http://schemas.microsoft.com/office/drawing/2017/decorative" val="1"/>
              </a:ext>
            </a:extLst>
          </p:cNvPr>
          <p:cNvSpPr>
            <a:spLocks noGrp="1"/>
          </p:cNvSpPr>
          <p:nvPr>
            <p:ph type="sldNum" sz="quarter" idx="12"/>
          </p:nvPr>
        </p:nvSpPr>
        <p:spPr/>
        <p:txBody>
          <a:bodyPr/>
          <a:lstStyle/>
          <a:p>
            <a:fld id="{330EA680-D336-4FF7-8B7A-9848BB0A1C32}" type="slidenum">
              <a:rPr lang="en-US" smtClean="0"/>
              <a:t>47</a:t>
            </a:fld>
            <a:endParaRPr lang="en-US"/>
          </a:p>
        </p:txBody>
      </p:sp>
      <p:sp>
        <p:nvSpPr>
          <p:cNvPr id="3" name="Title 2">
            <a:extLst>
              <a:ext uri="{FF2B5EF4-FFF2-40B4-BE49-F238E27FC236}">
                <a16:creationId xmlns:a16="http://schemas.microsoft.com/office/drawing/2014/main" id="{E916949F-FFF7-881A-8A17-42E5923EF648}"/>
              </a:ext>
            </a:extLst>
          </p:cNvPr>
          <p:cNvSpPr>
            <a:spLocks noGrp="1"/>
          </p:cNvSpPr>
          <p:nvPr>
            <p:ph type="title" idx="4294967295"/>
          </p:nvPr>
        </p:nvSpPr>
        <p:spPr>
          <a:xfrm>
            <a:off x="662031" y="-1086170"/>
            <a:ext cx="10515600" cy="1325563"/>
          </a:xfrm>
        </p:spPr>
        <p:txBody>
          <a:bodyPr/>
          <a:lstStyle/>
          <a:p>
            <a:r>
              <a:rPr lang="es-ES"/>
              <a:t>Evaluación de información sobre la salud</a:t>
            </a:r>
            <a:endParaRPr lang="en-US"/>
          </a:p>
        </p:txBody>
      </p:sp>
      <p:pic>
        <p:nvPicPr>
          <p:cNvPr id="4" name="Picture 3" descr="Captura de pantalla de la página MedlinePlus Evaluación de Información de Salud.">
            <a:extLst>
              <a:ext uri="{FF2B5EF4-FFF2-40B4-BE49-F238E27FC236}">
                <a16:creationId xmlns:a16="http://schemas.microsoft.com/office/drawing/2014/main" id="{3F772E3E-9A41-D0F1-BCD2-D99C187072C6}"/>
              </a:ext>
            </a:extLst>
          </p:cNvPr>
          <p:cNvPicPr>
            <a:picLocks noChangeAspect="1"/>
          </p:cNvPicPr>
          <p:nvPr/>
        </p:nvPicPr>
        <p:blipFill>
          <a:blip r:embed="rId3"/>
          <a:stretch>
            <a:fillRect/>
          </a:stretch>
        </p:blipFill>
        <p:spPr>
          <a:xfrm>
            <a:off x="1463675" y="544635"/>
            <a:ext cx="9264650" cy="5344990"/>
          </a:xfrm>
          <a:prstGeom prst="rect">
            <a:avLst/>
          </a:prstGeom>
          <a:effectLst>
            <a:outerShdw blurRad="50800" dist="38100" dir="16200000" rotWithShape="0">
              <a:prstClr val="black">
                <a:alpha val="40000"/>
              </a:prstClr>
            </a:outerShdw>
          </a:effectLst>
        </p:spPr>
      </p:pic>
    </p:spTree>
    <p:extLst>
      <p:ext uri="{BB962C8B-B14F-4D97-AF65-F5344CB8AC3E}">
        <p14:creationId xmlns:p14="http://schemas.microsoft.com/office/powerpoint/2010/main" val="29879920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68F0FA-AD14-5CB6-465B-F9288AC551A5}"/>
              </a:ext>
            </a:extLst>
          </p:cNvPr>
          <p:cNvSpPr>
            <a:spLocks noGrp="1"/>
          </p:cNvSpPr>
          <p:nvPr>
            <p:ph type="title"/>
          </p:nvPr>
        </p:nvSpPr>
        <p:spPr/>
        <p:txBody>
          <a:bodyPr/>
          <a:lstStyle/>
          <a:p>
            <a:r>
              <a:rPr lang="en-US"/>
              <a:t>Fuentes de MedlinePlus </a:t>
            </a:r>
          </a:p>
        </p:txBody>
      </p:sp>
      <p:sp>
        <p:nvSpPr>
          <p:cNvPr id="3" name="Content Placeholder 2">
            <a:extLst>
              <a:ext uri="{FF2B5EF4-FFF2-40B4-BE49-F238E27FC236}">
                <a16:creationId xmlns:a16="http://schemas.microsoft.com/office/drawing/2014/main" id="{656550C2-32AE-CDD2-7195-E86433EE3C80}"/>
              </a:ext>
            </a:extLst>
          </p:cNvPr>
          <p:cNvSpPr>
            <a:spLocks noGrp="1"/>
          </p:cNvSpPr>
          <p:nvPr>
            <p:ph idx="1"/>
          </p:nvPr>
        </p:nvSpPr>
        <p:spPr/>
        <p:txBody>
          <a:bodyPr/>
          <a:lstStyle/>
          <a:p>
            <a:r>
              <a:rPr lang="es-ES"/>
              <a:t>Biblioteca Nacional de Medicina (NLM)</a:t>
            </a:r>
          </a:p>
          <a:p>
            <a:r>
              <a:rPr lang="es-ES"/>
              <a:t>Institutos Nacionales de la Salud (NIH)</a:t>
            </a:r>
          </a:p>
          <a:p>
            <a:r>
              <a:rPr lang="es-ES"/>
              <a:t>Centros para el Control y la Prevención de Enfermedades (CDC)</a:t>
            </a:r>
          </a:p>
          <a:p>
            <a:r>
              <a:rPr lang="es-ES"/>
              <a:t>Administración de Alimentos y Medicamentos (FDA)</a:t>
            </a:r>
          </a:p>
          <a:p>
            <a:r>
              <a:rPr lang="es-ES"/>
              <a:t>Oficina de Suplementos Dietéticos de los NIH</a:t>
            </a:r>
          </a:p>
          <a:p>
            <a:endParaRPr lang="en-US"/>
          </a:p>
        </p:txBody>
      </p:sp>
      <p:sp>
        <p:nvSpPr>
          <p:cNvPr id="4" name="Slide Number Placeholder 3">
            <a:extLst>
              <a:ext uri="{FF2B5EF4-FFF2-40B4-BE49-F238E27FC236}">
                <a16:creationId xmlns:a16="http://schemas.microsoft.com/office/drawing/2014/main" id="{31A9E805-B32F-F39D-A386-03C6730C06FF}"/>
              </a:ext>
            </a:extLst>
          </p:cNvPr>
          <p:cNvSpPr>
            <a:spLocks noGrp="1"/>
          </p:cNvSpPr>
          <p:nvPr>
            <p:ph type="sldNum" sz="quarter" idx="12"/>
          </p:nvPr>
        </p:nvSpPr>
        <p:spPr/>
        <p:txBody>
          <a:bodyPr/>
          <a:lstStyle/>
          <a:p>
            <a:fld id="{330EA680-D336-4FF7-8B7A-9848BB0A1C32}" type="slidenum">
              <a:rPr lang="en-US" smtClean="0"/>
              <a:t>5</a:t>
            </a:fld>
            <a:endParaRPr lang="en-US"/>
          </a:p>
        </p:txBody>
      </p:sp>
    </p:spTree>
    <p:extLst>
      <p:ext uri="{BB962C8B-B14F-4D97-AF65-F5344CB8AC3E}">
        <p14:creationId xmlns:p14="http://schemas.microsoft.com/office/powerpoint/2010/main" val="32580239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A1DBF-B1C3-F380-5E67-8933DE0CF66C}"/>
              </a:ext>
            </a:extLst>
          </p:cNvPr>
          <p:cNvSpPr>
            <a:spLocks noGrp="1"/>
          </p:cNvSpPr>
          <p:nvPr>
            <p:ph type="title"/>
          </p:nvPr>
        </p:nvSpPr>
        <p:spPr/>
        <p:txBody>
          <a:bodyPr/>
          <a:lstStyle/>
          <a:p>
            <a:r>
              <a:rPr lang="en-US" err="1"/>
              <a:t>Pautas</a:t>
            </a:r>
            <a:r>
              <a:rPr lang="en-US"/>
              <a:t> de </a:t>
            </a:r>
            <a:r>
              <a:rPr lang="en-US" err="1"/>
              <a:t>calidad</a:t>
            </a:r>
            <a:r>
              <a:rPr lang="en-US"/>
              <a:t> de MedlinePlus</a:t>
            </a:r>
          </a:p>
        </p:txBody>
      </p:sp>
      <p:sp>
        <p:nvSpPr>
          <p:cNvPr id="3" name="Content Placeholder 2">
            <a:extLst>
              <a:ext uri="{FF2B5EF4-FFF2-40B4-BE49-F238E27FC236}">
                <a16:creationId xmlns:a16="http://schemas.microsoft.com/office/drawing/2014/main" id="{73FE9BB2-1914-2507-FE5B-106DEF4FC565}"/>
              </a:ext>
            </a:extLst>
          </p:cNvPr>
          <p:cNvSpPr>
            <a:spLocks noGrp="1"/>
          </p:cNvSpPr>
          <p:nvPr>
            <p:ph idx="1"/>
          </p:nvPr>
        </p:nvSpPr>
        <p:spPr/>
        <p:txBody>
          <a:bodyPr/>
          <a:lstStyle/>
          <a:p>
            <a:pPr marL="514350" indent="-514350">
              <a:buFont typeface="+mj-lt"/>
              <a:buAutoNum type="arabicPeriod"/>
            </a:pPr>
            <a:r>
              <a:rPr lang="es-ES"/>
              <a:t>La calidad, autoridad y precisión del contenido de salud</a:t>
            </a:r>
          </a:p>
          <a:p>
            <a:pPr marL="514350" indent="-514350">
              <a:buFont typeface="+mj-lt"/>
              <a:buAutoNum type="arabicPeriod"/>
            </a:pPr>
            <a:endParaRPr lang="es-ES"/>
          </a:p>
          <a:p>
            <a:pPr marL="514350" indent="-514350">
              <a:buFont typeface="+mj-lt"/>
              <a:buAutoNum type="arabicPeriod"/>
            </a:pPr>
            <a:r>
              <a:rPr lang="es-ES"/>
              <a:t>La finalidad principal del recurso es educativa y no la venta de un producto o servicio, y todo el contenido se ofrece sin ningún costo</a:t>
            </a:r>
          </a:p>
          <a:p>
            <a:pPr marL="514350" indent="-514350">
              <a:buFont typeface="+mj-lt"/>
              <a:buAutoNum type="arabicPeriod"/>
            </a:pPr>
            <a:endParaRPr lang="es-ES"/>
          </a:p>
          <a:p>
            <a:pPr marL="514350" indent="-514350">
              <a:buFont typeface="+mj-lt"/>
              <a:buAutoNum type="arabicPeriod"/>
            </a:pPr>
            <a:r>
              <a:rPr lang="es-ES"/>
              <a:t>El recurso es confiable y se mantiene regularmente</a:t>
            </a:r>
          </a:p>
          <a:p>
            <a:pPr marL="514350" indent="-514350">
              <a:buFont typeface="+mj-lt"/>
              <a:buAutoNum type="arabicPeriod"/>
            </a:pPr>
            <a:endParaRPr lang="en-US"/>
          </a:p>
        </p:txBody>
      </p:sp>
      <p:sp>
        <p:nvSpPr>
          <p:cNvPr id="4" name="Slide Number Placeholder 3">
            <a:extLst>
              <a:ext uri="{FF2B5EF4-FFF2-40B4-BE49-F238E27FC236}">
                <a16:creationId xmlns:a16="http://schemas.microsoft.com/office/drawing/2014/main" id="{A4586945-05E8-2631-C9BF-DFC422036333}"/>
              </a:ext>
            </a:extLst>
          </p:cNvPr>
          <p:cNvSpPr>
            <a:spLocks noGrp="1"/>
          </p:cNvSpPr>
          <p:nvPr>
            <p:ph type="sldNum" sz="quarter" idx="12"/>
          </p:nvPr>
        </p:nvSpPr>
        <p:spPr/>
        <p:txBody>
          <a:bodyPr/>
          <a:lstStyle/>
          <a:p>
            <a:fld id="{330EA680-D336-4FF7-8B7A-9848BB0A1C32}" type="slidenum">
              <a:rPr lang="en-US" smtClean="0"/>
              <a:t>6</a:t>
            </a:fld>
            <a:endParaRPr lang="en-US"/>
          </a:p>
        </p:txBody>
      </p:sp>
    </p:spTree>
    <p:extLst>
      <p:ext uri="{BB962C8B-B14F-4D97-AF65-F5344CB8AC3E}">
        <p14:creationId xmlns:p14="http://schemas.microsoft.com/office/powerpoint/2010/main" val="14604874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37C59-D7FC-3219-2FB4-63C0C523F2CA}"/>
              </a:ext>
            </a:extLst>
          </p:cNvPr>
          <p:cNvSpPr>
            <a:spLocks noGrp="1"/>
          </p:cNvSpPr>
          <p:nvPr>
            <p:ph type="title"/>
          </p:nvPr>
        </p:nvSpPr>
        <p:spPr/>
        <p:txBody>
          <a:bodyPr/>
          <a:lstStyle/>
          <a:p>
            <a:r>
              <a:rPr lang="en-US"/>
              <a:t>Temas de </a:t>
            </a:r>
            <a:r>
              <a:rPr lang="en-US" err="1"/>
              <a:t>salud</a:t>
            </a:r>
            <a:endParaRPr lang="en-US"/>
          </a:p>
        </p:txBody>
      </p:sp>
      <p:sp>
        <p:nvSpPr>
          <p:cNvPr id="3" name="Content Placeholder 2">
            <a:extLst>
              <a:ext uri="{FF2B5EF4-FFF2-40B4-BE49-F238E27FC236}">
                <a16:creationId xmlns:a16="http://schemas.microsoft.com/office/drawing/2014/main" id="{E9E7281F-6394-162A-A87E-6C4B73E26B86}"/>
              </a:ext>
            </a:extLst>
          </p:cNvPr>
          <p:cNvSpPr>
            <a:spLocks noGrp="1"/>
          </p:cNvSpPr>
          <p:nvPr>
            <p:ph idx="1"/>
          </p:nvPr>
        </p:nvSpPr>
        <p:spPr>
          <a:xfrm>
            <a:off x="3657600" y="1825625"/>
            <a:ext cx="7924800" cy="4351338"/>
          </a:xfrm>
        </p:spPr>
        <p:txBody>
          <a:bodyPr vert="horz" lIns="91440" tIns="45720" rIns="91440" bIns="45720" rtlCol="0" anchor="t">
            <a:normAutofit/>
          </a:bodyPr>
          <a:lstStyle/>
          <a:p>
            <a:pPr marL="342900" marR="0" lvl="0" indent="-342900">
              <a:lnSpc>
                <a:spcPct val="107000"/>
              </a:lnSpc>
              <a:spcBef>
                <a:spcPts val="0"/>
              </a:spcBef>
              <a:spcAft>
                <a:spcPts val="2400"/>
              </a:spcAft>
              <a:buFont typeface="Calibri" panose="020F0502020204030204" pitchFamily="34" charset="0"/>
              <a:buChar char="•"/>
            </a:pPr>
            <a:r>
              <a:rPr lang="es-ES_tradnl">
                <a:effectLst/>
                <a:latin typeface="Calibri"/>
                <a:ea typeface="Calibri" panose="020F0502020204030204" pitchFamily="34" charset="0"/>
                <a:cs typeface="Times New Roman"/>
              </a:rPr>
              <a:t>MedlinePlus comenzó con 22 temas de salud en 1998</a:t>
            </a:r>
            <a:endParaRPr lang="en-US">
              <a:effectLst/>
              <a:latin typeface="Calibri"/>
              <a:ea typeface="Calibri" panose="020F0502020204030204" pitchFamily="34" charset="0"/>
              <a:cs typeface="Times New Roman"/>
            </a:endParaRPr>
          </a:p>
          <a:p>
            <a:pPr marL="342900" indent="-342900">
              <a:lnSpc>
                <a:spcPct val="107000"/>
              </a:lnSpc>
              <a:spcBef>
                <a:spcPts val="0"/>
              </a:spcBef>
              <a:spcAft>
                <a:spcPts val="2400"/>
              </a:spcAft>
              <a:buFont typeface="Calibri" panose="020F0502020204030204" pitchFamily="34" charset="0"/>
              <a:buChar char="•"/>
            </a:pPr>
            <a:r>
              <a:rPr lang="es-ES_tradnl">
                <a:effectLst/>
                <a:latin typeface="Calibri"/>
                <a:ea typeface="Calibri" panose="020F0502020204030204" pitchFamily="34" charset="0"/>
                <a:cs typeface="Times New Roman"/>
              </a:rPr>
              <a:t>En la actualidad, ofrece  más de 1,000 temas de salud en español e inglés</a:t>
            </a:r>
            <a:r>
              <a:rPr lang="es-ES_tradnl">
                <a:latin typeface="Calibri"/>
                <a:ea typeface="Calibri" panose="020F0502020204030204" pitchFamily="34" charset="0"/>
                <a:cs typeface="Times New Roman"/>
              </a:rPr>
              <a:t> </a:t>
            </a:r>
            <a:endParaRPr lang="en-US">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2400"/>
              </a:spcAft>
              <a:buFont typeface="Calibri" panose="020F0502020204030204" pitchFamily="34" charset="0"/>
              <a:buChar char="•"/>
            </a:pPr>
            <a:r>
              <a:rPr lang="es-ES_tradnl">
                <a:effectLst/>
                <a:latin typeface="Calibri"/>
                <a:ea typeface="Calibri" panose="020F0502020204030204" pitchFamily="34" charset="0"/>
                <a:cs typeface="Times New Roman"/>
              </a:rPr>
              <a:t>Los temas de salud de MedlinePlus se revisan regularmente y los enlaces se actualizan a diario</a:t>
            </a:r>
            <a:endParaRPr lang="en-US">
              <a:effectLst/>
              <a:latin typeface="Calibri"/>
              <a:ea typeface="Calibri" panose="020F0502020204030204" pitchFamily="34" charset="0"/>
              <a:cs typeface="Times New Roman"/>
            </a:endParaRPr>
          </a:p>
        </p:txBody>
      </p:sp>
      <p:sp>
        <p:nvSpPr>
          <p:cNvPr id="4" name="Slide Number Placeholder 3">
            <a:extLst>
              <a:ext uri="{FF2B5EF4-FFF2-40B4-BE49-F238E27FC236}">
                <a16:creationId xmlns:a16="http://schemas.microsoft.com/office/drawing/2014/main" id="{5C43F021-49E8-5B4F-C309-E37D97BCCF99}"/>
              </a:ext>
            </a:extLst>
          </p:cNvPr>
          <p:cNvSpPr>
            <a:spLocks noGrp="1"/>
          </p:cNvSpPr>
          <p:nvPr>
            <p:ph type="sldNum" sz="quarter" idx="12"/>
          </p:nvPr>
        </p:nvSpPr>
        <p:spPr/>
        <p:txBody>
          <a:bodyPr/>
          <a:lstStyle/>
          <a:p>
            <a:fld id="{330EA680-D336-4FF7-8B7A-9848BB0A1C32}" type="slidenum">
              <a:rPr lang="en-US" smtClean="0"/>
              <a:t>7</a:t>
            </a:fld>
            <a:endParaRPr lang="en-US"/>
          </a:p>
        </p:txBody>
      </p:sp>
      <p:pic>
        <p:nvPicPr>
          <p:cNvPr id="9" name="Picture 8">
            <a:extLst>
              <a:ext uri="{FF2B5EF4-FFF2-40B4-BE49-F238E27FC236}">
                <a16:creationId xmlns:a16="http://schemas.microsoft.com/office/drawing/2014/main" id="{8D947BD6-8394-1FDF-3AD9-B1E072E79E4E}"/>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94836" y="2303481"/>
            <a:ext cx="2057400" cy="2251038"/>
          </a:xfrm>
          <a:prstGeom prst="rect">
            <a:avLst/>
          </a:prstGeom>
        </p:spPr>
      </p:pic>
    </p:spTree>
    <p:extLst>
      <p:ext uri="{BB962C8B-B14F-4D97-AF65-F5344CB8AC3E}">
        <p14:creationId xmlns:p14="http://schemas.microsoft.com/office/powerpoint/2010/main" val="35918410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6DD50377-5FB2-535B-2DF2-CE5E7A6C620D}"/>
              </a:ext>
              <a:ext uri="{C183D7F6-B498-43B3-948B-1728B52AA6E4}">
                <adec:decorative xmlns:adec="http://schemas.microsoft.com/office/drawing/2017/decorative" val="1"/>
              </a:ext>
            </a:extLst>
          </p:cNvPr>
          <p:cNvSpPr>
            <a:spLocks noGrp="1"/>
          </p:cNvSpPr>
          <p:nvPr>
            <p:ph type="sldNum" sz="quarter" idx="12"/>
          </p:nvPr>
        </p:nvSpPr>
        <p:spPr/>
        <p:txBody>
          <a:bodyPr/>
          <a:lstStyle/>
          <a:p>
            <a:fld id="{330EA680-D336-4FF7-8B7A-9848BB0A1C32}" type="slidenum">
              <a:rPr lang="en-US" smtClean="0"/>
              <a:t>8</a:t>
            </a:fld>
            <a:endParaRPr lang="en-US"/>
          </a:p>
        </p:txBody>
      </p:sp>
      <p:sp>
        <p:nvSpPr>
          <p:cNvPr id="2" name="Title 1">
            <a:extLst>
              <a:ext uri="{FF2B5EF4-FFF2-40B4-BE49-F238E27FC236}">
                <a16:creationId xmlns:a16="http://schemas.microsoft.com/office/drawing/2014/main" id="{55F920B5-AE82-E581-1D92-559D0D0E6F05}"/>
              </a:ext>
            </a:extLst>
          </p:cNvPr>
          <p:cNvSpPr txBox="1">
            <a:spLocks noGrp="1"/>
          </p:cNvSpPr>
          <p:nvPr>
            <p:ph type="title" idx="4294967295"/>
          </p:nvPr>
        </p:nvSpPr>
        <p:spPr>
          <a:xfrm>
            <a:off x="838200" y="736600"/>
            <a:ext cx="10515600" cy="95408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err="1">
                <a:ln>
                  <a:noFill/>
                </a:ln>
                <a:solidFill>
                  <a:schemeClr val="tx1"/>
                </a:solidFill>
                <a:effectLst/>
                <a:uLnTx/>
                <a:uFillTx/>
                <a:latin typeface="+mj-lt"/>
                <a:ea typeface="+mj-ea"/>
                <a:cs typeface="+mj-cs"/>
              </a:rPr>
              <a:t>Búsqueda</a:t>
            </a:r>
            <a:endParaRPr kumimoji="0" lang="en-US" sz="4400" b="0" i="0" u="none" strike="noStrike" kern="1200" cap="none" spc="0" normalizeH="0" baseline="0" noProof="0">
              <a:ln>
                <a:noFill/>
              </a:ln>
              <a:solidFill>
                <a:schemeClr val="tx1"/>
              </a:solidFill>
              <a:effectLst/>
              <a:uLnTx/>
              <a:uFillTx/>
              <a:latin typeface="+mj-lt"/>
              <a:ea typeface="+mj-ea"/>
              <a:cs typeface="+mj-cs"/>
            </a:endParaRPr>
          </a:p>
        </p:txBody>
      </p:sp>
      <p:pic>
        <p:nvPicPr>
          <p:cNvPr id="3" name="Picture 2" descr="Captura de pantalla de la página de inicio de MedlinePlus resaltando la barra de búsqueda en la esquina superior derecha.">
            <a:extLst>
              <a:ext uri="{FF2B5EF4-FFF2-40B4-BE49-F238E27FC236}">
                <a16:creationId xmlns:a16="http://schemas.microsoft.com/office/drawing/2014/main" id="{2149C391-BB64-F5F7-2399-4FDE95059B01}"/>
              </a:ext>
            </a:extLst>
          </p:cNvPr>
          <p:cNvPicPr>
            <a:picLocks noChangeAspect="1"/>
          </p:cNvPicPr>
          <p:nvPr/>
        </p:nvPicPr>
        <p:blipFill rotWithShape="1">
          <a:blip r:embed="rId3"/>
          <a:srcRect b="23758"/>
          <a:stretch/>
        </p:blipFill>
        <p:spPr>
          <a:xfrm>
            <a:off x="2076996" y="2071681"/>
            <a:ext cx="8038008" cy="3948120"/>
          </a:xfrm>
          <a:prstGeom prst="rect">
            <a:avLst/>
          </a:prstGeom>
          <a:effectLst>
            <a:outerShdw blurRad="50800" dist="38100" dir="16200000" rotWithShape="0">
              <a:prstClr val="black">
                <a:alpha val="40000"/>
              </a:prstClr>
            </a:outerShdw>
          </a:effectLst>
        </p:spPr>
      </p:pic>
      <p:sp>
        <p:nvSpPr>
          <p:cNvPr id="5" name="Rectangle 4">
            <a:extLst>
              <a:ext uri="{FF2B5EF4-FFF2-40B4-BE49-F238E27FC236}">
                <a16:creationId xmlns:a16="http://schemas.microsoft.com/office/drawing/2014/main" id="{E9EDB3A4-B0E6-0B1D-CDF4-4E82B9D68EC5}"/>
              </a:ext>
              <a:ext uri="{C183D7F6-B498-43B3-948B-1728B52AA6E4}">
                <adec:decorative xmlns:adec="http://schemas.microsoft.com/office/drawing/2017/decorative" val="1"/>
              </a:ext>
            </a:extLst>
          </p:cNvPr>
          <p:cNvSpPr/>
          <p:nvPr/>
        </p:nvSpPr>
        <p:spPr>
          <a:xfrm>
            <a:off x="6531428" y="2455175"/>
            <a:ext cx="3583575" cy="482138"/>
          </a:xfrm>
          <a:prstGeom prst="rect">
            <a:avLst/>
          </a:prstGeom>
          <a:noFill/>
          <a:ln w="762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613031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8166FD1-0435-D629-EB37-60ED034F6FA3}"/>
              </a:ext>
              <a:ext uri="{C183D7F6-B498-43B3-948B-1728B52AA6E4}">
                <adec:decorative xmlns:adec="http://schemas.microsoft.com/office/drawing/2017/decorative" val="1"/>
              </a:ext>
            </a:extLst>
          </p:cNvPr>
          <p:cNvSpPr>
            <a:spLocks noGrp="1"/>
          </p:cNvSpPr>
          <p:nvPr>
            <p:ph type="sldNum" sz="quarter" idx="12"/>
          </p:nvPr>
        </p:nvSpPr>
        <p:spPr/>
        <p:txBody>
          <a:bodyPr/>
          <a:lstStyle/>
          <a:p>
            <a:fld id="{330EA680-D336-4FF7-8B7A-9848BB0A1C32}" type="slidenum">
              <a:rPr lang="en-US" smtClean="0"/>
              <a:t>9</a:t>
            </a:fld>
            <a:endParaRPr lang="en-US"/>
          </a:p>
        </p:txBody>
      </p:sp>
      <p:sp>
        <p:nvSpPr>
          <p:cNvPr id="2" name="Title 1">
            <a:extLst>
              <a:ext uri="{FF2B5EF4-FFF2-40B4-BE49-F238E27FC236}">
                <a16:creationId xmlns:a16="http://schemas.microsoft.com/office/drawing/2014/main" id="{1CA3E87C-31DA-2C5B-0E06-9FE5F3B54015}"/>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err="1"/>
              <a:t>Resultados</a:t>
            </a:r>
            <a:endParaRPr lang="en-US"/>
          </a:p>
        </p:txBody>
      </p:sp>
      <p:pic>
        <p:nvPicPr>
          <p:cNvPr id="3" name="Picture 2" descr="Pantalla de resultados de búsqueda de MedlinePlus de búsqueda de COVID-19, que muestra el menú de filtro a la izquierda. El filtro Temas de salud está resaltado.">
            <a:extLst>
              <a:ext uri="{FF2B5EF4-FFF2-40B4-BE49-F238E27FC236}">
                <a16:creationId xmlns:a16="http://schemas.microsoft.com/office/drawing/2014/main" id="{488DC1A9-0705-8A77-BF34-71C978FE5501}"/>
              </a:ext>
            </a:extLst>
          </p:cNvPr>
          <p:cNvPicPr>
            <a:picLocks noChangeAspect="1"/>
          </p:cNvPicPr>
          <p:nvPr/>
        </p:nvPicPr>
        <p:blipFill>
          <a:blip r:embed="rId3"/>
          <a:stretch>
            <a:fillRect/>
          </a:stretch>
        </p:blipFill>
        <p:spPr>
          <a:xfrm>
            <a:off x="2191096" y="648305"/>
            <a:ext cx="7809808" cy="5361796"/>
          </a:xfrm>
          <a:prstGeom prst="rect">
            <a:avLst/>
          </a:prstGeom>
          <a:effectLst>
            <a:outerShdw blurRad="50800" dist="38100" dir="16200000" rotWithShape="0">
              <a:prstClr val="black">
                <a:alpha val="40000"/>
              </a:prstClr>
            </a:outerShdw>
          </a:effectLst>
        </p:spPr>
      </p:pic>
      <p:sp>
        <p:nvSpPr>
          <p:cNvPr id="4" name="Rectangle 3">
            <a:extLst>
              <a:ext uri="{FF2B5EF4-FFF2-40B4-BE49-F238E27FC236}">
                <a16:creationId xmlns:a16="http://schemas.microsoft.com/office/drawing/2014/main" id="{E28ABCB3-02AF-2FC6-83FE-726AB790B3FB}"/>
              </a:ext>
              <a:ext uri="{C183D7F6-B498-43B3-948B-1728B52AA6E4}">
                <adec:decorative xmlns:adec="http://schemas.microsoft.com/office/drawing/2017/decorative" val="1"/>
              </a:ext>
            </a:extLst>
          </p:cNvPr>
          <p:cNvSpPr/>
          <p:nvPr/>
        </p:nvSpPr>
        <p:spPr>
          <a:xfrm>
            <a:off x="2052001" y="4599570"/>
            <a:ext cx="2748600" cy="1410532"/>
          </a:xfrm>
          <a:prstGeom prst="rect">
            <a:avLst/>
          </a:prstGeom>
          <a:noFill/>
          <a:ln w="762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0A82076C-EAF0-87C6-AA22-024C1414D640}"/>
              </a:ext>
              <a:ext uri="{C183D7F6-B498-43B3-948B-1728B52AA6E4}">
                <adec:decorative xmlns:adec="http://schemas.microsoft.com/office/drawing/2017/decorative" val="1"/>
              </a:ext>
            </a:extLst>
          </p:cNvPr>
          <p:cNvSpPr/>
          <p:nvPr/>
        </p:nvSpPr>
        <p:spPr>
          <a:xfrm>
            <a:off x="2541221" y="5223427"/>
            <a:ext cx="1453881" cy="363238"/>
          </a:xfrm>
          <a:prstGeom prst="rect">
            <a:avLst/>
          </a:prstGeom>
          <a:noFill/>
          <a:ln w="762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8476058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d30f68bc-a4f8-487e-87cb-e7190649c67e">
      <Terms xmlns="http://schemas.microsoft.com/office/infopath/2007/PartnerControls"/>
    </lcf76f155ced4ddcb4097134ff3c332f>
    <TaxCatchAll xmlns="b47fa91d-0d28-4944-8de1-410bfdd1053c" xsi:nil="true"/>
    <SharedWithUsers xmlns="b47fa91d-0d28-4944-8de1-410bfdd1053c">
      <UserInfo>
        <DisplayName>Majewski, Kate B. (NIH/NLM) [E]</DisplayName>
        <AccountId>13</AccountId>
        <AccountType/>
      </UserInfo>
      <UserInfo>
        <DisplayName>To, Louise (NIH/NLM) [E]</DisplayName>
        <AccountId>16</AccountId>
        <AccountType/>
      </UserInfo>
      <UserInfo>
        <DisplayName>Chavez, Javier (NIH/NLM) [E]</DisplayName>
        <AccountId>80</AccountId>
        <AccountType/>
      </UserInfo>
      <UserInfo>
        <DisplayName>Plumer, Andrew (NIH/NLM) [E]</DisplayName>
        <AccountId>81</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2D44AE15EE50D4EB439D7850828061C" ma:contentTypeVersion="14" ma:contentTypeDescription="Create a new document." ma:contentTypeScope="" ma:versionID="f14fb563a9e50ffd5f0f2a0ed4026cac">
  <xsd:schema xmlns:xsd="http://www.w3.org/2001/XMLSchema" xmlns:xs="http://www.w3.org/2001/XMLSchema" xmlns:p="http://schemas.microsoft.com/office/2006/metadata/properties" xmlns:ns2="d30f68bc-a4f8-487e-87cb-e7190649c67e" xmlns:ns3="b47fa91d-0d28-4944-8de1-410bfdd1053c" targetNamespace="http://schemas.microsoft.com/office/2006/metadata/properties" ma:root="true" ma:fieldsID="bdb30e7ef502195e4f9f4fa6c2b170ab" ns2:_="" ns3:_="">
    <xsd:import namespace="d30f68bc-a4f8-487e-87cb-e7190649c67e"/>
    <xsd:import namespace="b47fa91d-0d28-4944-8de1-410bfdd1053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30f68bc-a4f8-487e-87cb-e7190649c67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8ce9f98e-9ad5-43de-b59a-72d7e946aae0" ma:termSetId="09814cd3-568e-fe90-9814-8d621ff8fb84" ma:anchorId="fba54fb3-c3e1-fe81-a776-ca4b69148c4d" ma:open="true" ma:isKeyword="false">
      <xsd:complexType>
        <xsd:sequence>
          <xsd:element ref="pc:Terms" minOccurs="0" maxOccurs="1"/>
        </xsd:sequence>
      </xsd:complex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47fa91d-0d28-4944-8de1-410bfdd1053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8f9f4732-54b1-47ce-8b16-4457d1fb176a}" ma:internalName="TaxCatchAll" ma:showField="CatchAllData" ma:web="b47fa91d-0d28-4944-8de1-410bfdd1053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3273D72-A496-4D8F-9490-CD5D2E5A8C8B}">
  <ds:schemaRefs>
    <ds:schemaRef ds:uri="b47fa91d-0d28-4944-8de1-410bfdd1053c"/>
    <ds:schemaRef ds:uri="d30f68bc-a4f8-487e-87cb-e7190649c67e"/>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F38D9F30-0D8E-45EB-B095-4D5E07A6A0FC}">
  <ds:schemaRefs>
    <ds:schemaRef ds:uri="http://schemas.microsoft.com/sharepoint/v3/contenttype/forms"/>
  </ds:schemaRefs>
</ds:datastoreItem>
</file>

<file path=customXml/itemProps3.xml><?xml version="1.0" encoding="utf-8"?>
<ds:datastoreItem xmlns:ds="http://schemas.openxmlformats.org/officeDocument/2006/customXml" ds:itemID="{919BC0C0-341F-4136-83B8-575CAED6291A}">
  <ds:schemaRefs>
    <ds:schemaRef ds:uri="b47fa91d-0d28-4944-8de1-410bfdd1053c"/>
    <ds:schemaRef ds:uri="d30f68bc-a4f8-487e-87cb-e7190649c67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14b77578-9773-42d5-8507-251ca2dc2b06}" enabled="0" method="" siteId="{14b77578-9773-42d5-8507-251ca2dc2b06}" removed="1"/>
</clbl:labelList>
</file>

<file path=docProps/app.xml><?xml version="1.0" encoding="utf-8"?>
<Properties xmlns="http://schemas.openxmlformats.org/officeDocument/2006/extended-properties" xmlns:vt="http://schemas.openxmlformats.org/officeDocument/2006/docPropsVTypes">
  <Template>office theme</Template>
  <TotalTime>148</TotalTime>
  <Words>4415</Words>
  <Application>Microsoft Office PowerPoint</Application>
  <PresentationFormat>Widescreen</PresentationFormat>
  <Paragraphs>407</Paragraphs>
  <Slides>47</Slides>
  <Notes>47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47</vt:i4>
      </vt:variant>
    </vt:vector>
  </HeadingPairs>
  <TitlesOfParts>
    <vt:vector size="52" baseType="lpstr">
      <vt:lpstr>Arial</vt:lpstr>
      <vt:lpstr>Calibri</vt:lpstr>
      <vt:lpstr>Calibri Light</vt:lpstr>
      <vt:lpstr>Lucida Grande</vt:lpstr>
      <vt:lpstr>office theme</vt:lpstr>
      <vt:lpstr>ELIMINAR ESTA PLANTILLA ANTES DE PRESENTAR</vt:lpstr>
      <vt:lpstr>MedlinePlus Información de salud para usted</vt:lpstr>
      <vt:lpstr>Objetivos del aprendizaje</vt:lpstr>
      <vt:lpstr>Acerca de MedlinePlus</vt:lpstr>
      <vt:lpstr>Fuentes de MedlinePlus </vt:lpstr>
      <vt:lpstr>Pautas de calidad de MedlinePlus</vt:lpstr>
      <vt:lpstr>Temas de salud</vt:lpstr>
      <vt:lpstr>Búsqueda</vt:lpstr>
      <vt:lpstr>Resultados</vt:lpstr>
      <vt:lpstr>Resultados: Temas de salud</vt:lpstr>
      <vt:lpstr>Tema de salud sobre “Pruebas para el COVID-19”</vt:lpstr>
      <vt:lpstr>Navegación: Temas de salud</vt:lpstr>
      <vt:lpstr>Navegue los temas en orden alfabético           o Navegue según campos temáticos diferentes</vt:lpstr>
      <vt:lpstr>Actividad</vt:lpstr>
      <vt:lpstr>Temas de Salud Extensos o  Topiclette</vt:lpstr>
      <vt:lpstr>Contenido del tema de salud</vt:lpstr>
      <vt:lpstr>Página de un tema de salud</vt:lpstr>
      <vt:lpstr>Descripciones de los enlaces </vt:lpstr>
      <vt:lpstr>Secciones adicionales</vt:lpstr>
      <vt:lpstr>Temas de salud relacionados</vt:lpstr>
      <vt:lpstr>Medicinas y suplementos</vt:lpstr>
      <vt:lpstr>Búsqueda: Ritalin</vt:lpstr>
      <vt:lpstr>Etiquetas</vt:lpstr>
      <vt:lpstr>Resultados: Ritalin</vt:lpstr>
      <vt:lpstr>Información de medicinas </vt:lpstr>
      <vt:lpstr>Las fuentes</vt:lpstr>
      <vt:lpstr>Navegación: medicinas y suplementos</vt:lpstr>
      <vt:lpstr>Medicinas, hierbas y suplementos</vt:lpstr>
      <vt:lpstr>Hierbas y suplementos ejemplo 1</vt:lpstr>
      <vt:lpstr>La Oficina de Suplementos Dietéticos</vt:lpstr>
      <vt:lpstr>Hierbas y suplementos ejemplo 2</vt:lpstr>
      <vt:lpstr>Hierbas y suplementos: la fuente</vt:lpstr>
      <vt:lpstr>Genética</vt:lpstr>
      <vt:lpstr>Genética: Introducción</vt:lpstr>
      <vt:lpstr>¿Qué es un cromosoma?</vt:lpstr>
      <vt:lpstr>Genética en inglés 1</vt:lpstr>
      <vt:lpstr>Genética en inglés 2</vt:lpstr>
      <vt:lpstr>Afecciones genéticas</vt:lpstr>
      <vt:lpstr>Afecciones genéticas ejemplo</vt:lpstr>
      <vt:lpstr>Afecciones genéticas ejemplo: Down</vt:lpstr>
      <vt:lpstr>Navegación: Pruebas médicas  </vt:lpstr>
      <vt:lpstr>Pruebas médicas ejemplo</vt:lpstr>
      <vt:lpstr>Pruebas médicas ejemplo: Análisis de sangre de glucagón</vt:lpstr>
      <vt:lpstr>Enciclopedia médica</vt:lpstr>
      <vt:lpstr>El índice alfabético </vt:lpstr>
      <vt:lpstr>Otros recursos</vt:lpstr>
      <vt:lpstr>Evaluación de información sobre la salud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Adrian Campos</dc:creator>
  <cp:lastModifiedBy>To, Louise (NIH/NLM) [E]</cp:lastModifiedBy>
  <cp:revision>3</cp:revision>
  <dcterms:created xsi:type="dcterms:W3CDTF">2013-07-15T20:26:40Z</dcterms:created>
  <dcterms:modified xsi:type="dcterms:W3CDTF">2024-07-03T14:21:57Z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0x01010062D44AE15EE50D4EB439D7850828061C</vt:lpwstr>
  </property>
  <property fmtid="{D5CDD505-2E9C-101B-9397-08002B2CF9AE}" pid="3" name="MediaServiceImageTags">
    <vt:lpwstr/>
  </property>
</Properties>
</file>