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4"/>
    <p:sldMasterId id="2147483659" r:id="rId5"/>
  </p:sldMasterIdLst>
  <p:notesMasterIdLst>
    <p:notesMasterId r:id="rId18"/>
  </p:notesMasterIdLst>
  <p:sldIdLst>
    <p:sldId id="360" r:id="rId6"/>
    <p:sldId id="359" r:id="rId7"/>
    <p:sldId id="468" r:id="rId8"/>
    <p:sldId id="450" r:id="rId9"/>
    <p:sldId id="453" r:id="rId10"/>
    <p:sldId id="462" r:id="rId11"/>
    <p:sldId id="467" r:id="rId12"/>
    <p:sldId id="464" r:id="rId13"/>
    <p:sldId id="465" r:id="rId14"/>
    <p:sldId id="466" r:id="rId15"/>
    <p:sldId id="339" r:id="rId16"/>
    <p:sldId id="3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C1F6107-52E4-DE73-5817-7236A557A001}" name="Trogdon-Livingston, Debra Ann" initials="TA" userId="S::det223@musc.edu::a8a09a52-1ea6-46b0-b154-96d0ee08d072" providerId="AD"/>
  <p188:author id="{255A5C12-529F-4340-3B6F-625C999A5507}" name="Fischer, Sarah R" initials="FR" userId="S::saf243@musc.edu::fabdc237-0e17-48e8-ab6a-8dea229d849b" providerId="AD"/>
  <p188:author id="{97F1755B-47AF-1414-FB30-4F43A421B147}" name="Jackson, Lorin" initials="JL" userId="S::loj212@musc.edu::2ceaf39a-3035-44fc-b316-e9b6542cef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731"/>
    <a:srgbClr val="526301"/>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64"/>
    <p:restoredTop sz="94694"/>
  </p:normalViewPr>
  <p:slideViewPr>
    <p:cSldViewPr snapToGrid="0">
      <p:cViewPr varScale="1">
        <p:scale>
          <a:sx n="108" d="100"/>
          <a:sy n="108" d="100"/>
        </p:scale>
        <p:origin x="224" y="3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6/1/23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nlmregion2"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linkedin.com/company/nnlmregion2/" TargetMode="External"/><Relationship Id="rId4" Type="http://schemas.openxmlformats.org/officeDocument/2006/relationships/hyperlink" Target="https://twitter.com/nnlmregion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29CA01D0-9BBE-9C0F-5D05-FEBE05E70695}"/>
              </a:ext>
            </a:extLst>
          </p:cNvPr>
          <p:cNvSpPr>
            <a:spLocks noGrp="1"/>
          </p:cNvSpPr>
          <p:nvPr>
            <p:ph type="body" sz="quarter"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241630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AA4AE5B-1EAA-4907-9E55-1251C9845438}" type="slidenum">
              <a:rPr lang="en-US" smtClean="0"/>
              <a:t>11</a:t>
            </a:fld>
            <a:endParaRPr lang="en-US" dirty="0"/>
          </a:p>
        </p:txBody>
      </p:sp>
      <p:sp>
        <p:nvSpPr>
          <p:cNvPr id="6" name="Notes Placeholder 5">
            <a:extLst>
              <a:ext uri="{FF2B5EF4-FFF2-40B4-BE49-F238E27FC236}">
                <a16:creationId xmlns:a16="http://schemas.microsoft.com/office/drawing/2014/main" id="{8ABDBB38-4642-CA98-E451-63C94D3DA7A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84947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Follow us on social media:</a:t>
            </a:r>
          </a:p>
          <a:p>
            <a:pPr marL="0" marR="0" algn="l">
              <a:spcBef>
                <a:spcPts val="0"/>
              </a:spcBef>
              <a:spcAft>
                <a:spcPts val="0"/>
              </a:spcAft>
            </a:pPr>
            <a:r>
              <a:rPr lang="en-US" sz="1800" b="0" i="0" u="sng" strike="noStrike" dirty="0">
                <a:solidFill>
                  <a:srgbClr val="0563C1"/>
                </a:solidFill>
                <a:effectLst/>
                <a:latin typeface="Calibri" panose="020F0502020204030204" pitchFamily="34" charset="0"/>
                <a:hlinkClick r:id="rId3" tooltip="https://www.facebook.com/nnlmregion2"/>
              </a:rPr>
              <a:t>https://www.facebook.com/nnlmregion2</a:t>
            </a:r>
            <a:endParaRPr lang="en-US" sz="1800" b="0" i="0" u="none" strike="noStrike" dirty="0">
              <a:solidFill>
                <a:srgbClr val="000000"/>
              </a:solidFill>
              <a:effectLst/>
              <a:latin typeface="Calibri" panose="020F0502020204030204" pitchFamily="34" charset="0"/>
            </a:endParaRPr>
          </a:p>
          <a:p>
            <a:pPr marL="0" marR="0" algn="l">
              <a:spcBef>
                <a:spcPts val="0"/>
              </a:spcBef>
              <a:spcAft>
                <a:spcPts val="0"/>
              </a:spcAft>
            </a:pPr>
            <a:r>
              <a:rPr lang="en-US" sz="1800" b="0" i="0" u="sng" strike="noStrike" dirty="0">
                <a:solidFill>
                  <a:srgbClr val="0563C1"/>
                </a:solidFill>
                <a:effectLst/>
                <a:latin typeface="Calibri" panose="020F0502020204030204" pitchFamily="34" charset="0"/>
                <a:hlinkClick r:id="rId4" tooltip="https://twitter.com/nnlmregion2"/>
              </a:rPr>
              <a:t>https://twitter.com/nnlmregion2</a:t>
            </a:r>
            <a:endParaRPr lang="en-US" sz="1800" b="0" i="0" u="none" strike="noStrike" dirty="0">
              <a:solidFill>
                <a:srgbClr val="000000"/>
              </a:solidFill>
              <a:effectLst/>
              <a:latin typeface="Calibri" panose="020F0502020204030204" pitchFamily="34" charset="0"/>
            </a:endParaRPr>
          </a:p>
          <a:p>
            <a:pPr marL="0" marR="0" algn="l">
              <a:spcBef>
                <a:spcPts val="0"/>
              </a:spcBef>
              <a:spcAft>
                <a:spcPts val="0"/>
              </a:spcAft>
            </a:pPr>
            <a:r>
              <a:rPr lang="en-US" sz="1800" b="0" i="0" u="sng" strike="noStrike" dirty="0">
                <a:solidFill>
                  <a:srgbClr val="0563C1"/>
                </a:solidFill>
                <a:effectLst/>
                <a:latin typeface="Calibri" panose="020F0502020204030204" pitchFamily="34" charset="0"/>
                <a:hlinkClick r:id="rId5" tooltip="https://www.linkedin.com/company/nnlmregion2/"/>
              </a:rPr>
              <a:t>https://www.linkedin.com/company/nnlmregion2/</a:t>
            </a:r>
            <a:endParaRPr lang="en-US" sz="1800" b="0" i="0" u="none" strike="noStrike" dirty="0">
              <a:solidFill>
                <a:srgbClr val="000000"/>
              </a:solidFill>
              <a:effectLst/>
              <a:latin typeface="Calibri" panose="020F0502020204030204" pitchFamily="34" charset="0"/>
            </a:endParaRPr>
          </a:p>
          <a:p>
            <a:endParaRPr lang="en-US" dirty="0"/>
          </a:p>
          <a:p>
            <a:r>
              <a:rPr lang="en-US" dirty="0"/>
              <a:t>Email us at Region2@nnlm.gov</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AA4AE5B-1EAA-4907-9E55-1251C9845438}" type="slidenum">
              <a:rPr lang="en-US" smtClean="0"/>
              <a:t>12</a:t>
            </a:fld>
            <a:endParaRPr lang="en-US" dirty="0"/>
          </a:p>
        </p:txBody>
      </p:sp>
    </p:spTree>
    <p:extLst>
      <p:ext uri="{BB962C8B-B14F-4D97-AF65-F5344CB8AC3E}">
        <p14:creationId xmlns:p14="http://schemas.microsoft.com/office/powerpoint/2010/main" val="234140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0d34ad82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4B6889C1-7269-73B9-2BC4-C912BC74E06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0449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dirty="0"/>
          </a:p>
        </p:txBody>
      </p:sp>
      <p:sp>
        <p:nvSpPr>
          <p:cNvPr id="6" name="Notes Placeholder 5">
            <a:extLst>
              <a:ext uri="{FF2B5EF4-FFF2-40B4-BE49-F238E27FC236}">
                <a16:creationId xmlns:a16="http://schemas.microsoft.com/office/drawing/2014/main" id="{18EB0F02-1ED8-553B-A6F6-5955509A965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0696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11233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rPr>
              <a:t>It is my pleasure to introduce Chef Alex Askew.  </a:t>
            </a:r>
          </a:p>
          <a:p>
            <a:pPr marL="0" marR="0">
              <a:spcBef>
                <a:spcPts val="0"/>
              </a:spcBef>
              <a:spcAft>
                <a:spcPts val="0"/>
              </a:spcAft>
            </a:pPr>
            <a:r>
              <a:rPr lang="en-US" sz="1800" dirty="0">
                <a:solidFill>
                  <a:srgbClr val="000000"/>
                </a:solidFill>
                <a:effectLst/>
                <a:latin typeface="Arial" panose="020B0604020202020204" pitchFamily="34" charset="0"/>
              </a:rPr>
              <a:t> </a:t>
            </a:r>
          </a:p>
          <a:p>
            <a:pPr marL="0" marR="0">
              <a:spcBef>
                <a:spcPts val="0"/>
              </a:spcBef>
              <a:spcAft>
                <a:spcPts val="0"/>
              </a:spcAft>
            </a:pPr>
            <a:r>
              <a:rPr lang="en-US" sz="1800" dirty="0">
                <a:solidFill>
                  <a:srgbClr val="333333"/>
                </a:solidFill>
                <a:effectLst/>
                <a:latin typeface="system-ui"/>
              </a:rPr>
              <a:t>At 14 Chef Alex Askew received his first job offer as a personal chef and at 21 attended the Culinary Institute of America where he co-founded the first on campus group for students of color (BCS) and graduated in 1989. In 1993 Alex Co-founded the </a:t>
            </a:r>
            <a:r>
              <a:rPr lang="en-US" sz="1800" dirty="0" err="1">
                <a:solidFill>
                  <a:srgbClr val="333333"/>
                </a:solidFill>
                <a:effectLst/>
                <a:latin typeface="system-ui"/>
              </a:rPr>
              <a:t>BCAGlobal</a:t>
            </a:r>
            <a:r>
              <a:rPr lang="en-US" sz="1800" dirty="0">
                <a:solidFill>
                  <a:srgbClr val="333333"/>
                </a:solidFill>
                <a:effectLst/>
                <a:latin typeface="system-ui"/>
              </a:rPr>
              <a:t> which dedicates itself to Education, Awareness, and Exposure for young minority students seeking careers within the culinary and hospitality industry. The newest core program, “Mindful Eating for the Beloved Community” has gathered National attention for bringing Food, Race, and Social Justice to the forefront while focusing on training chefs of color as Health Equity Ambassadors to produce healthy and whole communities.</a:t>
            </a:r>
          </a:p>
          <a:p>
            <a:pPr marL="0" marR="0">
              <a:spcBef>
                <a:spcPts val="0"/>
              </a:spcBef>
              <a:spcAft>
                <a:spcPts val="0"/>
              </a:spcAft>
            </a:pPr>
            <a:endParaRPr lang="en-US" sz="1800" dirty="0">
              <a:solidFill>
                <a:srgbClr val="333333"/>
              </a:solidFill>
              <a:effectLst/>
              <a:latin typeface="system-ui"/>
            </a:endParaRPr>
          </a:p>
          <a:p>
            <a:pPr marL="0" marR="0">
              <a:spcBef>
                <a:spcPts val="0"/>
              </a:spcBef>
              <a:spcAft>
                <a:spcPts val="0"/>
              </a:spcAft>
            </a:pPr>
            <a:endParaRPr lang="en-US" sz="1800" dirty="0">
              <a:solidFill>
                <a:srgbClr val="333333"/>
              </a:solidFill>
              <a:effectLst/>
              <a:latin typeface="system-ui"/>
            </a:endParaRP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253949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104402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208319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268216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dirty="0"/>
          </a:p>
        </p:txBody>
      </p:sp>
    </p:spTree>
    <p:extLst>
      <p:ext uri="{BB962C8B-B14F-4D97-AF65-F5344CB8AC3E}">
        <p14:creationId xmlns:p14="http://schemas.microsoft.com/office/powerpoint/2010/main" val="2988102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48241373-C98E-43A5-ACF9-367DA3E2BEFD}" type="datetimeFigureOut">
              <a:rPr lang="en-US" smtClean="0"/>
              <a:t>6/1/23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E370D28-E6A9-4DFE-871F-420BF5250252}" type="slidenum">
              <a:rPr lang="en-US" smtClean="0"/>
              <a:t>‹#›</a:t>
            </a:fld>
            <a:endParaRPr lang="en-US" dirty="0"/>
          </a:p>
        </p:txBody>
      </p:sp>
      <p:pic>
        <p:nvPicPr>
          <p:cNvPr id="9" name="Picture 4" descr="Logo for NNL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61225" y="6322147"/>
            <a:ext cx="1343025" cy="34290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userDrawn="1"/>
        </p:nvSpPr>
        <p:spPr>
          <a:xfrm>
            <a:off x="0" y="6128028"/>
            <a:ext cx="12192000" cy="726141"/>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pic>
        <p:nvPicPr>
          <p:cNvPr id="12" name="Picture 11" descr="Logo for the Network of the National Library of Medicine">
            <a:extLst>
              <a:ext uri="{FF2B5EF4-FFF2-40B4-BE49-F238E27FC236}">
                <a16:creationId xmlns:a16="http://schemas.microsoft.com/office/drawing/2014/main" id="{50175EB6-1858-624A-AC9F-B39B57D3EC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5939" y="6244894"/>
            <a:ext cx="3590518" cy="576072"/>
          </a:xfrm>
          <a:prstGeom prst="rect">
            <a:avLst/>
          </a:prstGeom>
        </p:spPr>
      </p:pic>
    </p:spTree>
    <p:extLst>
      <p:ext uri="{BB962C8B-B14F-4D97-AF65-F5344CB8AC3E}">
        <p14:creationId xmlns:p14="http://schemas.microsoft.com/office/powerpoint/2010/main" val="162494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119246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383695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189584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244426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24957" y="1870075"/>
            <a:ext cx="262743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Content Placeholder 3">
            <a:extLst>
              <a:ext uri="{FF2B5EF4-FFF2-40B4-BE49-F238E27FC236}">
                <a16:creationId xmlns:a16="http://schemas.microsoft.com/office/drawing/2014/main" id="{CA5DA1A3-AFDB-4FA1-A0D4-6B657F9C724A}"/>
              </a:ext>
            </a:extLst>
          </p:cNvPr>
          <p:cNvSpPr>
            <a:spLocks noGrp="1"/>
          </p:cNvSpPr>
          <p:nvPr>
            <p:ph sz="half" idx="12"/>
          </p:nvPr>
        </p:nvSpPr>
        <p:spPr>
          <a:xfrm>
            <a:off x="6095999" y="1870075"/>
            <a:ext cx="266993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D3A122BC-7D4F-4A51-8B04-16F904510B24}"/>
              </a:ext>
            </a:extLst>
          </p:cNvPr>
          <p:cNvSpPr>
            <a:spLocks noGrp="1"/>
          </p:cNvSpPr>
          <p:nvPr>
            <p:ph sz="half" idx="13"/>
          </p:nvPr>
        </p:nvSpPr>
        <p:spPr>
          <a:xfrm>
            <a:off x="8909538" y="1847850"/>
            <a:ext cx="244426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2873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241373-C98E-43A5-ACF9-367DA3E2BEFD}" type="datetimeFigureOut">
              <a:rPr lang="en-US" smtClean="0"/>
              <a:t>6/1/23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370D28-E6A9-4DFE-871F-420BF5250252}" type="slidenum">
              <a:rPr lang="en-US" smtClean="0"/>
              <a:t>‹#›</a:t>
            </a:fld>
            <a:endParaRPr lang="en-US" dirty="0"/>
          </a:p>
        </p:txBody>
      </p:sp>
      <p:sp>
        <p:nvSpPr>
          <p:cNvPr id="7" name="Rectangle 6"/>
          <p:cNvSpPr/>
          <p:nvPr userDrawn="1"/>
        </p:nvSpPr>
        <p:spPr>
          <a:xfrm>
            <a:off x="0" y="6128028"/>
            <a:ext cx="12192000" cy="726141"/>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pic>
        <p:nvPicPr>
          <p:cNvPr id="9" name="Picture 8" descr="Logo for the Network of the National Library of Medicine">
            <a:extLst>
              <a:ext uri="{FF2B5EF4-FFF2-40B4-BE49-F238E27FC236}">
                <a16:creationId xmlns:a16="http://schemas.microsoft.com/office/drawing/2014/main" id="{67A7AD93-C490-464C-8192-E7FDD57ABC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939" y="6238632"/>
            <a:ext cx="3590518" cy="576072"/>
          </a:xfrm>
          <a:prstGeom prst="rect">
            <a:avLst/>
          </a:prstGeom>
        </p:spPr>
      </p:pic>
    </p:spTree>
    <p:extLst>
      <p:ext uri="{BB962C8B-B14F-4D97-AF65-F5344CB8AC3E}">
        <p14:creationId xmlns:p14="http://schemas.microsoft.com/office/powerpoint/2010/main" val="3784944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6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5212726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33537150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184736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147336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34997199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213298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pPr>
              <a:defRPr/>
            </a:pPr>
            <a:fld id="{EC389BDB-D7CC-44D2-B3BC-1618E62F6FBF}" type="datetimeFigureOut">
              <a:rPr lang="en-US" smtClean="0"/>
              <a:pPr>
                <a:defRPr/>
              </a:pPr>
              <a:t>6/1/23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pPr>
              <a:defRPr/>
            </a:pP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pPr>
              <a:defRPr/>
            </a:pPr>
            <a:fld id="{583043D7-06F6-46C0-8E8C-8C88BD404312}" type="slidenum">
              <a:rPr lang="en-US" smtClean="0"/>
              <a:pPr>
                <a:defRPr/>
              </a:pPr>
              <a:t>‹#›</a:t>
            </a:fld>
            <a:endParaRPr lang="en-US" dirty="0"/>
          </a:p>
        </p:txBody>
      </p:sp>
      <p:sp>
        <p:nvSpPr>
          <p:cNvPr id="8" name="Rectangle 7"/>
          <p:cNvSpPr/>
          <p:nvPr userDrawn="1"/>
        </p:nvSpPr>
        <p:spPr>
          <a:xfrm>
            <a:off x="0" y="6128028"/>
            <a:ext cx="12192000" cy="726141"/>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pic>
        <p:nvPicPr>
          <p:cNvPr id="17" name="Picture 16" descr="Logo for the Network of the National Library of Medicine">
            <a:extLst>
              <a:ext uri="{FF2B5EF4-FFF2-40B4-BE49-F238E27FC236}">
                <a16:creationId xmlns:a16="http://schemas.microsoft.com/office/drawing/2014/main" id="{272B27D5-81D4-C846-B591-1A07DD2AB49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5939" y="6201688"/>
            <a:ext cx="3590518" cy="576072"/>
          </a:xfrm>
          <a:prstGeom prst="rect">
            <a:avLst/>
          </a:prstGeom>
        </p:spPr>
      </p:pic>
    </p:spTree>
    <p:extLst>
      <p:ext uri="{BB962C8B-B14F-4D97-AF65-F5344CB8AC3E}">
        <p14:creationId xmlns:p14="http://schemas.microsoft.com/office/powerpoint/2010/main" val="84599950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linkedin.com/company/nnlmregion2/" TargetMode="External"/><Relationship Id="rId18" Type="http://schemas.openxmlformats.org/officeDocument/2006/relationships/image" Target="../media/image12.png"/><Relationship Id="rId3" Type="http://schemas.openxmlformats.org/officeDocument/2006/relationships/hyperlink" Target="mailto:Region2@nnlm.gov" TargetMode="External"/><Relationship Id="rId7" Type="http://schemas.openxmlformats.org/officeDocument/2006/relationships/hyperlink" Target="https://www.facebook.com/nnlmregion2" TargetMode="External"/><Relationship Id="rId12" Type="http://schemas.openxmlformats.org/officeDocument/2006/relationships/image" Target="../media/image9.png"/><Relationship Id="rId17" Type="http://schemas.openxmlformats.org/officeDocument/2006/relationships/hyperlink" Target="http://region2rml@musc.edu" TargetMode="External"/><Relationship Id="rId2" Type="http://schemas.openxmlformats.org/officeDocument/2006/relationships/notesSlide" Target="../notesSlides/notesSlide12.xml"/><Relationship Id="rId16"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hyperlink" Target="https://open.spotify.com/playlist/2pDWCHKqytfrjMfd6TsJWu?si=5c4f90828d7b4dd1&amp;nd=1" TargetMode="External"/><Relationship Id="rId5" Type="http://schemas.openxmlformats.org/officeDocument/2006/relationships/hyperlink" Target="https://twitter.com/nnlmregion2" TargetMode="External"/><Relationship Id="rId15" Type="http://schemas.openxmlformats.org/officeDocument/2006/relationships/hyperlink" Target="https://www.youtube.com/playlist?list=PLUlRqrjIldD77axrROBWEzytfbCLGX-j8"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nnlm.gov/about/regions/region2" TargetMode="External"/><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glsen.org/activity/guidelines-respectful-gsa-space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2B731"/>
        </a:solidFill>
        <a:effectLst/>
      </p:bgPr>
    </p:bg>
    <p:spTree>
      <p:nvGrpSpPr>
        <p:cNvPr id="1" name="Shape 53"/>
        <p:cNvGrpSpPr/>
        <p:nvPr/>
      </p:nvGrpSpPr>
      <p:grpSpPr>
        <a:xfrm>
          <a:off x="0" y="0"/>
          <a:ext cx="0" cy="0"/>
          <a:chOff x="0" y="0"/>
          <a:chExt cx="0" cy="0"/>
        </a:xfrm>
      </p:grpSpPr>
      <p:pic>
        <p:nvPicPr>
          <p:cNvPr id="2" name="Picture 1" descr="Words &quot;Mindful Eating for the Beloved Community - Improving Community Wellness in the VI, Chef Alex Askew, BCA Global&quot; around a smiling person. There are brightly colored vegetables and to the right and the NNLM logo on the bottom.">
            <a:extLst>
              <a:ext uri="{FF2B5EF4-FFF2-40B4-BE49-F238E27FC236}">
                <a16:creationId xmlns:a16="http://schemas.microsoft.com/office/drawing/2014/main" id="{94E4B401-1D29-9B20-3774-F95B4360713F}"/>
              </a:ext>
            </a:extLst>
          </p:cNvPr>
          <p:cNvPicPr>
            <a:picLocks noChangeAspect="1"/>
          </p:cNvPicPr>
          <p:nvPr/>
        </p:nvPicPr>
        <p:blipFill>
          <a:blip r:embed="rId3"/>
          <a:stretch>
            <a:fillRect/>
          </a:stretch>
        </p:blipFill>
        <p:spPr>
          <a:xfrm>
            <a:off x="2664031" y="-5938"/>
            <a:ext cx="6863938" cy="6863938"/>
          </a:xfrm>
          <a:prstGeom prst="rect">
            <a:avLst/>
          </a:prstGeom>
        </p:spPr>
      </p:pic>
      <p:sp>
        <p:nvSpPr>
          <p:cNvPr id="3" name="Title 2">
            <a:extLst>
              <a:ext uri="{FF2B5EF4-FFF2-40B4-BE49-F238E27FC236}">
                <a16:creationId xmlns:a16="http://schemas.microsoft.com/office/drawing/2014/main" id="{42445718-1102-E94B-60D7-A356A923E941}"/>
              </a:ext>
            </a:extLst>
          </p:cNvPr>
          <p:cNvSpPr>
            <a:spLocks noGrp="1"/>
          </p:cNvSpPr>
          <p:nvPr>
            <p:ph type="ctrTitle"/>
          </p:nvPr>
        </p:nvSpPr>
        <p:spPr>
          <a:xfrm>
            <a:off x="415600" y="-2736800"/>
            <a:ext cx="11360800" cy="2736800"/>
          </a:xfrm>
        </p:spPr>
        <p:txBody>
          <a:bodyPr>
            <a:normAutofit fontScale="90000"/>
          </a:bodyPr>
          <a:lstStyle/>
          <a:p>
            <a:r>
              <a:rPr lang="en-US" dirty="0"/>
              <a:t>Mindful Eating for the Beloved Community – Improving Community Wellness in the VI</a:t>
            </a:r>
          </a:p>
        </p:txBody>
      </p:sp>
    </p:spTree>
    <p:extLst>
      <p:ext uri="{BB962C8B-B14F-4D97-AF65-F5344CB8AC3E}">
        <p14:creationId xmlns:p14="http://schemas.microsoft.com/office/powerpoint/2010/main" val="407722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5401-4327-292E-BBE1-94ABB2228103}"/>
              </a:ext>
            </a:extLst>
          </p:cNvPr>
          <p:cNvSpPr>
            <a:spLocks noGrp="1"/>
          </p:cNvSpPr>
          <p:nvPr>
            <p:ph type="title"/>
          </p:nvPr>
        </p:nvSpPr>
        <p:spPr/>
        <p:txBody>
          <a:bodyPr>
            <a:normAutofit fontScale="90000"/>
          </a:bodyPr>
          <a:lstStyle/>
          <a:p>
            <a:r>
              <a:rPr lang="en-US" sz="4400" b="1" dirty="0">
                <a:highlight>
                  <a:srgbClr val="FFFFFF"/>
                </a:highlight>
                <a:latin typeface="EB Garamond"/>
                <a:ea typeface="EB Garamond"/>
              </a:rPr>
              <a:t>Question 5</a:t>
            </a:r>
            <a:endParaRPr lang="en-US" dirty="0"/>
          </a:p>
        </p:txBody>
      </p:sp>
      <p:sp>
        <p:nvSpPr>
          <p:cNvPr id="3" name="Text Placeholder 2">
            <a:extLst>
              <a:ext uri="{FF2B5EF4-FFF2-40B4-BE49-F238E27FC236}">
                <a16:creationId xmlns:a16="http://schemas.microsoft.com/office/drawing/2014/main" id="{613BBFD7-36AB-4E15-51A0-4E765D640001}"/>
              </a:ext>
            </a:extLst>
          </p:cNvPr>
          <p:cNvSpPr>
            <a:spLocks noGrp="1"/>
          </p:cNvSpPr>
          <p:nvPr>
            <p:ph type="body" idx="1"/>
          </p:nvPr>
        </p:nvSpPr>
        <p:spPr>
          <a:xfrm>
            <a:off x="415600" y="1836683"/>
            <a:ext cx="11360800" cy="4555200"/>
          </a:xfrm>
        </p:spPr>
        <p:txBody>
          <a:bodyPr/>
          <a:lstStyle/>
          <a:p>
            <a:pPr marL="152396" indent="0" algn="l">
              <a:buNone/>
            </a:pPr>
            <a:r>
              <a:rPr lang="en-US" sz="4800" b="0" i="0" u="none" strike="noStrike" dirty="0">
                <a:effectLst/>
                <a:latin typeface="Calibri" panose="020F0502020204030204" pitchFamily="34" charset="0"/>
              </a:rPr>
              <a:t>How committed are you</a:t>
            </a:r>
          </a:p>
          <a:p>
            <a:pPr marL="152396" indent="0" algn="l">
              <a:buNone/>
            </a:pPr>
            <a:r>
              <a:rPr lang="en-US" sz="4800" b="0" i="0" u="none" strike="noStrike" dirty="0">
                <a:effectLst/>
                <a:latin typeface="Calibri" panose="020F0502020204030204" pitchFamily="34" charset="0"/>
              </a:rPr>
              <a:t>to sharing what you learned </a:t>
            </a:r>
          </a:p>
          <a:p>
            <a:pPr marL="152396" indent="0" algn="l">
              <a:buNone/>
            </a:pPr>
            <a:r>
              <a:rPr lang="en-US" sz="4800" b="0" i="0" u="none" strike="noStrike" dirty="0">
                <a:effectLst/>
                <a:latin typeface="Calibri" panose="020F0502020204030204" pitchFamily="34" charset="0"/>
              </a:rPr>
              <a:t>with others in the community?</a:t>
            </a:r>
          </a:p>
          <a:p>
            <a:pPr marL="152396" indent="0">
              <a:buNone/>
            </a:pPr>
            <a:br>
              <a:rPr lang="en-US" sz="2000" dirty="0">
                <a:highlight>
                  <a:srgbClr val="FFFFFF"/>
                </a:highlight>
                <a:ea typeface="EB Garamond"/>
                <a:cs typeface="EB Garamond"/>
              </a:rPr>
            </a:br>
            <a:br>
              <a:rPr lang="en-US" sz="2000" dirty="0">
                <a:highlight>
                  <a:srgbClr val="FFFFFF"/>
                </a:highlight>
                <a:ea typeface="EB Garamond"/>
                <a:cs typeface="EB Garamond"/>
              </a:rPr>
            </a:br>
            <a:endParaRPr lang="en-US" sz="2000" dirty="0">
              <a:highlight>
                <a:srgbClr val="FFFFFF"/>
              </a:highlight>
              <a:ea typeface="EB Garamond"/>
              <a:cs typeface="EB Garamond"/>
              <a:sym typeface="EB Garamond"/>
            </a:endParaRPr>
          </a:p>
          <a:p>
            <a:pPr marL="152396" indent="0">
              <a:buNone/>
            </a:pPr>
            <a:endParaRPr lang="en-US" sz="2000" dirty="0">
              <a:highlight>
                <a:srgbClr val="FFFFFF"/>
              </a:highlight>
              <a:ea typeface="EB Garamond"/>
              <a:cs typeface="EB Garamond"/>
              <a:sym typeface="EB Garamond"/>
            </a:endParaRPr>
          </a:p>
          <a:p>
            <a:pPr marL="152396" indent="0">
              <a:buNone/>
            </a:pPr>
            <a:endParaRPr lang="en-US" sz="2000" dirty="0">
              <a:highlight>
                <a:srgbClr val="FFFFFF"/>
              </a:highlight>
              <a:ea typeface="EB Garamond"/>
              <a:cs typeface="EB Garamond"/>
              <a:sym typeface="EB Garamond"/>
            </a:endParaRPr>
          </a:p>
          <a:p>
            <a:endParaRPr lang="en-US" sz="2000" dirty="0">
              <a:highlight>
                <a:srgbClr val="FFFFFF"/>
              </a:highlight>
              <a:ea typeface="EB Garamond"/>
              <a:cs typeface="EB Garamond"/>
              <a:sym typeface="EB Garamond"/>
            </a:endParaRPr>
          </a:p>
          <a:p>
            <a:endParaRPr lang="en-US" sz="2000" b="1" dirty="0">
              <a:highlight>
                <a:srgbClr val="FFFFFF"/>
              </a:highlight>
              <a:ea typeface="EB Garamond"/>
              <a:cs typeface="EB Garamond"/>
              <a:sym typeface="EB Garamond"/>
            </a:endParaRPr>
          </a:p>
          <a:p>
            <a:endParaRPr lang="en-US" b="1" dirty="0"/>
          </a:p>
          <a:p>
            <a:endParaRPr lang="en-US" b="1" dirty="0"/>
          </a:p>
        </p:txBody>
      </p:sp>
    </p:spTree>
    <p:extLst>
      <p:ext uri="{BB962C8B-B14F-4D97-AF65-F5344CB8AC3E}">
        <p14:creationId xmlns:p14="http://schemas.microsoft.com/office/powerpoint/2010/main" val="3348074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1294-2832-5943-300C-7786109E4B45}"/>
              </a:ext>
            </a:extLst>
          </p:cNvPr>
          <p:cNvSpPr>
            <a:spLocks noGrp="1"/>
          </p:cNvSpPr>
          <p:nvPr>
            <p:ph type="title"/>
          </p:nvPr>
        </p:nvSpPr>
        <p:spPr>
          <a:xfrm>
            <a:off x="549340" y="593367"/>
            <a:ext cx="7695841" cy="763600"/>
          </a:xfrm>
        </p:spPr>
        <p:txBody>
          <a:bodyPr>
            <a:normAutofit fontScale="90000"/>
          </a:bodyPr>
          <a:lstStyle/>
          <a:p>
            <a:r>
              <a:rPr lang="en-US" b="1" dirty="0">
                <a:latin typeface="EB Garamond"/>
                <a:ea typeface="EB Garamond"/>
                <a:cs typeface="EB Garamond"/>
              </a:rPr>
              <a:t>Q &amp; A</a:t>
            </a:r>
          </a:p>
        </p:txBody>
      </p:sp>
      <p:pic>
        <p:nvPicPr>
          <p:cNvPr id="4" name="Picture 4" descr="Image of a person thinking with their hand on their face with question marks all around their head.&#10;&#10;">
            <a:extLst>
              <a:ext uri="{FF2B5EF4-FFF2-40B4-BE49-F238E27FC236}">
                <a16:creationId xmlns:a16="http://schemas.microsoft.com/office/drawing/2014/main" id="{94CE5DBE-D2AF-F4E1-CFE9-60E339B405C3}"/>
              </a:ext>
            </a:extLst>
          </p:cNvPr>
          <p:cNvPicPr>
            <a:picLocks noChangeAspect="1"/>
          </p:cNvPicPr>
          <p:nvPr/>
        </p:nvPicPr>
        <p:blipFill>
          <a:blip r:embed="rId3"/>
          <a:stretch>
            <a:fillRect/>
          </a:stretch>
        </p:blipFill>
        <p:spPr>
          <a:xfrm>
            <a:off x="5337170" y="718694"/>
            <a:ext cx="6729045" cy="5226120"/>
          </a:xfrm>
          <a:prstGeom prst="rect">
            <a:avLst/>
          </a:prstGeom>
        </p:spPr>
      </p:pic>
    </p:spTree>
    <p:extLst>
      <p:ext uri="{BB962C8B-B14F-4D97-AF65-F5344CB8AC3E}">
        <p14:creationId xmlns:p14="http://schemas.microsoft.com/office/powerpoint/2010/main" val="219692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F9CA-BC68-CD63-5C7A-A23726766CD2}"/>
              </a:ext>
            </a:extLst>
          </p:cNvPr>
          <p:cNvSpPr>
            <a:spLocks noGrp="1"/>
          </p:cNvSpPr>
          <p:nvPr>
            <p:ph type="title"/>
          </p:nvPr>
        </p:nvSpPr>
        <p:spPr/>
        <p:txBody>
          <a:bodyPr>
            <a:normAutofit fontScale="90000"/>
          </a:bodyPr>
          <a:lstStyle/>
          <a:p>
            <a:r>
              <a:rPr lang="en-US" b="1" dirty="0">
                <a:latin typeface="EB Garamond"/>
                <a:ea typeface="EB Garamond"/>
                <a:cs typeface="EB Garamond"/>
              </a:rPr>
              <a:t>Let's Connect</a:t>
            </a:r>
          </a:p>
        </p:txBody>
      </p:sp>
      <p:sp>
        <p:nvSpPr>
          <p:cNvPr id="5" name="Google Shape;215;p33">
            <a:extLst>
              <a:ext uri="{FF2B5EF4-FFF2-40B4-BE49-F238E27FC236}">
                <a16:creationId xmlns:a16="http://schemas.microsoft.com/office/drawing/2014/main" id="{2D4810A5-534C-80D5-3112-AEA986C8435F}"/>
              </a:ext>
            </a:extLst>
          </p:cNvPr>
          <p:cNvSpPr txBox="1"/>
          <p:nvPr/>
        </p:nvSpPr>
        <p:spPr>
          <a:xfrm>
            <a:off x="292032" y="1863552"/>
            <a:ext cx="7958209" cy="1826998"/>
          </a:xfrm>
          <a:prstGeom prst="rect">
            <a:avLst/>
          </a:prstGeom>
          <a:noFill/>
          <a:ln>
            <a:noFill/>
          </a:ln>
        </p:spPr>
        <p:txBody>
          <a:bodyPr spcFirstLastPara="1" wrap="square" lIns="121900" tIns="121900" rIns="121900" bIns="121900" anchor="t" anchorCtr="0">
            <a:spAutoFit/>
          </a:bodyPr>
          <a:lstStyle/>
          <a:p>
            <a:pPr marL="643255" indent="-457200">
              <a:lnSpc>
                <a:spcPct val="107000"/>
              </a:lnSpc>
              <a:buSzPts val="1400"/>
              <a:buFont typeface="Arial" panose="020B0604020202020204" pitchFamily="34" charset="0"/>
              <a:buChar char="•"/>
            </a:pPr>
            <a:r>
              <a:rPr lang="en" sz="3200" dirty="0">
                <a:solidFill>
                  <a:schemeClr val="dk1"/>
                </a:solidFill>
                <a:latin typeface="Corbel"/>
                <a:ea typeface="EB Garamond"/>
                <a:cs typeface="EB Garamond"/>
                <a:sym typeface="EB Garamond"/>
              </a:rPr>
              <a:t>Find us on </a:t>
            </a:r>
            <a:r>
              <a:rPr lang="en" sz="3200" dirty="0">
                <a:latin typeface="Corbel"/>
                <a:ea typeface="EB Garamond"/>
                <a:cs typeface="EB Garamond"/>
                <a:sym typeface="EB Garamond"/>
              </a:rPr>
              <a:t>Facebook, LinkedIn, and Twitter </a:t>
            </a:r>
            <a:r>
              <a:rPr lang="en" sz="3200" dirty="0">
                <a:latin typeface="Corbel"/>
                <a:ea typeface="EB Garamond"/>
              </a:rPr>
              <a:t>@nnlmregion2</a:t>
            </a:r>
          </a:p>
          <a:p>
            <a:pPr marL="643255" indent="-457200">
              <a:lnSpc>
                <a:spcPct val="107000"/>
              </a:lnSpc>
              <a:buSzPts val="1400"/>
              <a:buFont typeface="Arial" panose="020B0604020202020204" pitchFamily="34" charset="0"/>
              <a:buChar char="•"/>
            </a:pPr>
            <a:r>
              <a:rPr lang="en" sz="3200" dirty="0">
                <a:latin typeface="Corbel"/>
                <a:ea typeface="EB Garamond"/>
              </a:rPr>
              <a:t>E-mail: </a:t>
            </a:r>
            <a:r>
              <a:rPr lang="en-US" sz="3200" dirty="0">
                <a:latin typeface="Corbel"/>
                <a:ea typeface="EB Garamond"/>
                <a:hlinkClick r:id="rId3"/>
              </a:rPr>
              <a:t>Region2@nnlm.gov</a:t>
            </a:r>
            <a:endParaRPr lang="en-US" sz="3200" dirty="0">
              <a:latin typeface="Corbel"/>
              <a:ea typeface="EB Garamond"/>
              <a:cs typeface="EB Garamond"/>
            </a:endParaRPr>
          </a:p>
        </p:txBody>
      </p:sp>
      <p:pic>
        <p:nvPicPr>
          <p:cNvPr id="21" name="Picture 20" descr="Stack of colorful post-it notes with the words, &quot;contact us.&quot;">
            <a:extLst>
              <a:ext uri="{FF2B5EF4-FFF2-40B4-BE49-F238E27FC236}">
                <a16:creationId xmlns:a16="http://schemas.microsoft.com/office/drawing/2014/main" id="{A5A074F6-63DA-15F0-8052-6C31D277794F}"/>
              </a:ext>
            </a:extLst>
          </p:cNvPr>
          <p:cNvPicPr>
            <a:picLocks noChangeAspect="1"/>
          </p:cNvPicPr>
          <p:nvPr/>
        </p:nvPicPr>
        <p:blipFill rotWithShape="1">
          <a:blip r:embed="rId4"/>
          <a:srcRect l="42033" t="25569" r="13683" b="28328"/>
          <a:stretch/>
        </p:blipFill>
        <p:spPr>
          <a:xfrm>
            <a:off x="7249375" y="538167"/>
            <a:ext cx="3524155" cy="3075737"/>
          </a:xfrm>
          <a:prstGeom prst="rect">
            <a:avLst/>
          </a:prstGeom>
        </p:spPr>
      </p:pic>
      <p:pic>
        <p:nvPicPr>
          <p:cNvPr id="7" name="Picture 6" descr="Twitter">
            <a:hlinkClick r:id="rId5"/>
            <a:extLst>
              <a:ext uri="{FF2B5EF4-FFF2-40B4-BE49-F238E27FC236}">
                <a16:creationId xmlns:a16="http://schemas.microsoft.com/office/drawing/2014/main" id="{9800F954-1E8F-338B-00AD-EB95E2516D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8991" y="3999390"/>
            <a:ext cx="730620" cy="7306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acebook">
            <a:hlinkClick r:id="rId7"/>
            <a:extLst>
              <a:ext uri="{FF2B5EF4-FFF2-40B4-BE49-F238E27FC236}">
                <a16:creationId xmlns:a16="http://schemas.microsoft.com/office/drawing/2014/main" id="{BF5CF402-AF8E-89A6-F8E1-1C82044580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6218" y="3999390"/>
            <a:ext cx="730620" cy="7306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ebsite">
            <a:hlinkClick r:id="rId9"/>
            <a:extLst>
              <a:ext uri="{FF2B5EF4-FFF2-40B4-BE49-F238E27FC236}">
                <a16:creationId xmlns:a16="http://schemas.microsoft.com/office/drawing/2014/main" id="{637A8C17-FD9A-463E-4F3D-F1539CDAAD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3445" y="3999390"/>
            <a:ext cx="730620" cy="7306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potify">
            <a:hlinkClick r:id="rId11"/>
            <a:extLst>
              <a:ext uri="{FF2B5EF4-FFF2-40B4-BE49-F238E27FC236}">
                <a16:creationId xmlns:a16="http://schemas.microsoft.com/office/drawing/2014/main" id="{8A17E481-2A94-0804-EE91-B150024EAF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90672" y="3999390"/>
            <a:ext cx="730620" cy="7306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LinkedIn">
            <a:hlinkClick r:id="rId13"/>
            <a:extLst>
              <a:ext uri="{FF2B5EF4-FFF2-40B4-BE49-F238E27FC236}">
                <a16:creationId xmlns:a16="http://schemas.microsoft.com/office/drawing/2014/main" id="{464B967E-902E-2475-5110-47CC7CED5F1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52000" y="3999390"/>
            <a:ext cx="730620" cy="7306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YouTube">
            <a:hlinkClick r:id="rId15"/>
            <a:extLst>
              <a:ext uri="{FF2B5EF4-FFF2-40B4-BE49-F238E27FC236}">
                <a16:creationId xmlns:a16="http://schemas.microsoft.com/office/drawing/2014/main" id="{05C934DE-D8EA-CE54-6A94-862A17514E4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01033" y="4005857"/>
            <a:ext cx="730620" cy="7306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Email">
            <a:hlinkClick r:id="rId17"/>
            <a:extLst>
              <a:ext uri="{FF2B5EF4-FFF2-40B4-BE49-F238E27FC236}">
                <a16:creationId xmlns:a16="http://schemas.microsoft.com/office/drawing/2014/main" id="{E776BFD4-8490-9B13-A81C-1ACB2E3DA8A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58260" y="4005857"/>
            <a:ext cx="730620" cy="73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04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415600" y="417200"/>
            <a:ext cx="11360800" cy="763600"/>
          </a:xfrm>
          <a:prstGeom prst="rect">
            <a:avLst/>
          </a:prstGeom>
        </p:spPr>
        <p:txBody>
          <a:bodyPr spcFirstLastPara="1" vert="horz" wrap="square" lIns="121900" tIns="121900" rIns="121900" bIns="121900" rtlCol="0" anchor="t" anchorCtr="0">
            <a:noAutofit/>
          </a:bodyPr>
          <a:lstStyle/>
          <a:p>
            <a:r>
              <a:rPr lang="en" sz="4000" b="1" dirty="0">
                <a:latin typeface="EB Garamond"/>
                <a:ea typeface="EB Garamond"/>
                <a:cs typeface="EB Garamond"/>
                <a:sym typeface="EB Garamond"/>
              </a:rPr>
              <a:t>Land Acknowledgements </a:t>
            </a:r>
            <a:endParaRPr lang="en-US" sz="4000" b="1" dirty="0">
              <a:latin typeface="EB Garamond"/>
              <a:ea typeface="EB Garamond"/>
              <a:cs typeface="EB Garamond"/>
            </a:endParaRPr>
          </a:p>
        </p:txBody>
      </p:sp>
      <p:sp>
        <p:nvSpPr>
          <p:cNvPr id="71" name="Google Shape;71;p15"/>
          <p:cNvSpPr txBox="1"/>
          <p:nvPr/>
        </p:nvSpPr>
        <p:spPr>
          <a:xfrm>
            <a:off x="556007" y="1272436"/>
            <a:ext cx="10696000" cy="5253064"/>
          </a:xfrm>
          <a:prstGeom prst="rect">
            <a:avLst/>
          </a:prstGeom>
          <a:noFill/>
          <a:ln>
            <a:noFill/>
          </a:ln>
        </p:spPr>
        <p:txBody>
          <a:bodyPr spcFirstLastPara="1" wrap="square" lIns="121900" tIns="121900" rIns="121900" bIns="121900" anchor="t" anchorCtr="0">
            <a:spAutoFit/>
          </a:bodyPr>
          <a:lstStyle/>
          <a:p>
            <a:pPr algn="l" rtl="0" fontAlgn="base"/>
            <a:r>
              <a:rPr lang="en-US" sz="2800" b="0" i="0" dirty="0">
                <a:solidFill>
                  <a:srgbClr val="000000"/>
                </a:solidFill>
                <a:effectLst/>
                <a:latin typeface="Corbel"/>
              </a:rPr>
              <a:t>Land acknowledgements are an honest and historically accurate way to recognize native communities of this land. Presenting land acknowledgments recognizes histories that have been systematically erased. </a:t>
            </a:r>
          </a:p>
          <a:p>
            <a:pPr algn="l" rtl="0" fontAlgn="base"/>
            <a:endParaRPr lang="en-US" b="0" i="0" dirty="0">
              <a:solidFill>
                <a:srgbClr val="000000"/>
              </a:solidFill>
              <a:effectLst/>
              <a:latin typeface="Corbel" panose="020B0503020204020204" pitchFamily="34" charset="0"/>
            </a:endParaRPr>
          </a:p>
          <a:p>
            <a:pPr fontAlgn="base"/>
            <a:r>
              <a:rPr lang="en-US" sz="2800" b="0" i="0" dirty="0">
                <a:solidFill>
                  <a:srgbClr val="000000"/>
                </a:solidFill>
                <a:effectLst/>
                <a:latin typeface="Corbel"/>
              </a:rPr>
              <a:t>The native peoples of this region include the</a:t>
            </a:r>
            <a:r>
              <a:rPr lang="en-US" sz="2800" dirty="0">
                <a:solidFill>
                  <a:srgbClr val="000000"/>
                </a:solidFill>
                <a:latin typeface="Corbel"/>
              </a:rPr>
              <a:t> </a:t>
            </a:r>
            <a:r>
              <a:rPr lang="en-US" sz="2800" b="0" i="0" u="none" strike="noStrike" dirty="0">
                <a:solidFill>
                  <a:srgbClr val="000000"/>
                </a:solidFill>
                <a:effectLst/>
                <a:latin typeface="Corbel"/>
              </a:rPr>
              <a:t>Etiwan, Kiawah, Santee, Edisto, Nachez-Kusso, and Wassamassaw people</a:t>
            </a:r>
            <a:r>
              <a:rPr lang="en-US" sz="2800" dirty="0">
                <a:solidFill>
                  <a:srgbClr val="000000"/>
                </a:solidFill>
                <a:latin typeface="Corbel"/>
              </a:rPr>
              <a:t>.</a:t>
            </a:r>
            <a:endParaRPr lang="en-US" sz="2800" b="0" i="0" dirty="0">
              <a:solidFill>
                <a:srgbClr val="000000"/>
              </a:solidFill>
              <a:effectLst/>
              <a:highlight>
                <a:srgbClr val="FFFF00"/>
              </a:highlight>
              <a:latin typeface="Corbel"/>
            </a:endParaRPr>
          </a:p>
          <a:p>
            <a:pPr algn="l" rtl="0" fontAlgn="base"/>
            <a:endParaRPr lang="en-US" b="0" i="0" dirty="0">
              <a:solidFill>
                <a:srgbClr val="000000"/>
              </a:solidFill>
              <a:effectLst/>
              <a:latin typeface="Corbel" panose="020B0503020204020204" pitchFamily="34" charset="0"/>
            </a:endParaRPr>
          </a:p>
          <a:p>
            <a:pPr fontAlgn="base"/>
            <a:r>
              <a:rPr lang="en-US" sz="2800" b="0" i="0" dirty="0">
                <a:solidFill>
                  <a:srgbClr val="000000"/>
                </a:solidFill>
                <a:effectLst/>
                <a:latin typeface="Corbel"/>
              </a:rPr>
              <a:t>The Region 2 RML recognizes the native communities of the land on which we live</a:t>
            </a:r>
            <a:r>
              <a:rPr lang="en-US" sz="2800" dirty="0">
                <a:solidFill>
                  <a:srgbClr val="000000"/>
                </a:solidFill>
                <a:latin typeface="Corbel"/>
              </a:rPr>
              <a:t>, work and, play in Charleston, SC.</a:t>
            </a:r>
            <a:endParaRPr lang="en-US" sz="2800" b="0" i="0" dirty="0">
              <a:solidFill>
                <a:srgbClr val="000000"/>
              </a:solidFill>
              <a:effectLst/>
              <a:latin typeface="Corbel"/>
            </a:endParaRPr>
          </a:p>
          <a:p>
            <a:endParaRPr lang="en-US" sz="1400" dirty="0">
              <a:solidFill>
                <a:srgbClr val="000000"/>
              </a:solidFill>
              <a:latin typeface="Calibri"/>
              <a:ea typeface="EB Garamond"/>
              <a:cs typeface="EB Garamond"/>
            </a:endParaRPr>
          </a:p>
          <a:p>
            <a:pPr marL="608965" indent="-440055">
              <a:lnSpc>
                <a:spcPct val="106999"/>
              </a:lnSpc>
              <a:buClr>
                <a:schemeClr val="dk1"/>
              </a:buClr>
              <a:buSzPts val="1600"/>
              <a:buFont typeface="Arial" panose="020B0604020202020204" pitchFamily="34" charset="0"/>
              <a:buChar char="•"/>
            </a:pPr>
            <a:endParaRPr lang="en-US" sz="2400" dirty="0">
              <a:solidFill>
                <a:srgbClr val="000000"/>
              </a:solidFill>
              <a:latin typeface="Corbel"/>
              <a:ea typeface="EB Garamond"/>
              <a:cs typeface="EB Garamond"/>
            </a:endParaRPr>
          </a:p>
          <a:p>
            <a:pPr marL="168910" algn="r">
              <a:lnSpc>
                <a:spcPct val="106999"/>
              </a:lnSpc>
              <a:buClr>
                <a:schemeClr val="dk1"/>
              </a:buClr>
              <a:buSzPts val="1600"/>
            </a:pPr>
            <a:endParaRPr lang="en-US" sz="2400" u="sng" dirty="0">
              <a:solidFill>
                <a:srgbClr val="954F72"/>
              </a:solidFill>
              <a:latin typeface="Corbel"/>
              <a:ea typeface="EB Garamond"/>
              <a:cs typeface="EB Garamond"/>
            </a:endParaRPr>
          </a:p>
        </p:txBody>
      </p:sp>
    </p:spTree>
    <p:extLst>
      <p:ext uri="{BB962C8B-B14F-4D97-AF65-F5344CB8AC3E}">
        <p14:creationId xmlns:p14="http://schemas.microsoft.com/office/powerpoint/2010/main" val="354323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27599-155A-322C-C914-186B538EEC95}"/>
              </a:ext>
            </a:extLst>
          </p:cNvPr>
          <p:cNvSpPr>
            <a:spLocks noGrp="1"/>
          </p:cNvSpPr>
          <p:nvPr>
            <p:ph type="title"/>
          </p:nvPr>
        </p:nvSpPr>
        <p:spPr/>
        <p:txBody>
          <a:bodyPr>
            <a:normAutofit fontScale="90000"/>
          </a:bodyPr>
          <a:lstStyle/>
          <a:p>
            <a:r>
              <a:rPr lang="en-US" dirty="0"/>
              <a:t>Community Agreements</a:t>
            </a:r>
          </a:p>
        </p:txBody>
      </p:sp>
      <p:sp>
        <p:nvSpPr>
          <p:cNvPr id="3" name="Text Placeholder 2">
            <a:extLst>
              <a:ext uri="{FF2B5EF4-FFF2-40B4-BE49-F238E27FC236}">
                <a16:creationId xmlns:a16="http://schemas.microsoft.com/office/drawing/2014/main" id="{DAA2135B-5E9C-85CE-568C-D9206F264855}"/>
              </a:ext>
            </a:extLst>
          </p:cNvPr>
          <p:cNvSpPr>
            <a:spLocks noGrp="1"/>
          </p:cNvSpPr>
          <p:nvPr>
            <p:ph type="body" idx="1"/>
          </p:nvPr>
        </p:nvSpPr>
        <p:spPr>
          <a:xfrm>
            <a:off x="199292" y="1536633"/>
            <a:ext cx="11793416" cy="4555200"/>
          </a:xfrm>
        </p:spPr>
        <p:txBody>
          <a:bodyPr>
            <a:noAutofit/>
          </a:bodyPr>
          <a:lstStyle/>
          <a:p>
            <a:pPr algn="l" rtl="0" fontAlgn="base"/>
            <a:r>
              <a:rPr lang="en-US" sz="2800" b="0" i="0" dirty="0">
                <a:solidFill>
                  <a:srgbClr val="000000"/>
                </a:solidFill>
                <a:effectLst/>
              </a:rPr>
              <a:t>Take care of yourself </a:t>
            </a:r>
          </a:p>
          <a:p>
            <a:pPr algn="l" rtl="0" fontAlgn="base"/>
            <a:r>
              <a:rPr lang="en-US" sz="2800" b="0" i="0" dirty="0">
                <a:solidFill>
                  <a:srgbClr val="000000"/>
                </a:solidFill>
                <a:effectLst/>
              </a:rPr>
              <a:t>No one knows everything / Together we know a lot  </a:t>
            </a:r>
          </a:p>
          <a:p>
            <a:pPr algn="l" rtl="0" fontAlgn="base"/>
            <a:r>
              <a:rPr lang="en-US" sz="2800" b="0" i="0" dirty="0">
                <a:solidFill>
                  <a:srgbClr val="000000"/>
                </a:solidFill>
                <a:effectLst/>
              </a:rPr>
              <a:t>Make Space / Take Space </a:t>
            </a:r>
          </a:p>
          <a:p>
            <a:pPr algn="l" rtl="0" fontAlgn="base"/>
            <a:r>
              <a:rPr lang="en-US" sz="2800" b="0" i="0" dirty="0">
                <a:solidFill>
                  <a:srgbClr val="000000"/>
                </a:solidFill>
                <a:effectLst/>
              </a:rPr>
              <a:t>One mic / One voice</a:t>
            </a:r>
          </a:p>
          <a:p>
            <a:pPr algn="l" rtl="0" fontAlgn="base"/>
            <a:r>
              <a:rPr lang="en-US" sz="2800" b="0" i="0" dirty="0">
                <a:solidFill>
                  <a:srgbClr val="000000"/>
                </a:solidFill>
                <a:effectLst/>
              </a:rPr>
              <a:t>Understand the difference between impact and intent</a:t>
            </a:r>
          </a:p>
          <a:p>
            <a:pPr algn="l" rtl="0" fontAlgn="base"/>
            <a:r>
              <a:rPr lang="en-US" sz="2800" b="0" i="0" dirty="0">
                <a:solidFill>
                  <a:srgbClr val="000000"/>
                </a:solidFill>
                <a:effectLst/>
              </a:rPr>
              <a:t>Respect confidentiality</a:t>
            </a:r>
          </a:p>
          <a:p>
            <a:pPr algn="l" rtl="0" fontAlgn="base"/>
            <a:r>
              <a:rPr lang="en-US" sz="2800" b="0" i="0" dirty="0">
                <a:solidFill>
                  <a:srgbClr val="000000"/>
                </a:solidFill>
                <a:effectLst/>
              </a:rPr>
              <a:t>Be curious and respectful </a:t>
            </a:r>
          </a:p>
          <a:p>
            <a:pPr marL="152396" indent="0" algn="l" rtl="0" fontAlgn="base">
              <a:buNone/>
            </a:pPr>
            <a:r>
              <a:rPr lang="en-US" sz="2800" b="0" i="0" dirty="0">
                <a:solidFill>
                  <a:srgbClr val="000000"/>
                </a:solidFill>
                <a:effectLst/>
              </a:rPr>
              <a:t> </a:t>
            </a:r>
            <a:endParaRPr lang="en-US" sz="2800" dirty="0">
              <a:solidFill>
                <a:srgbClr val="000000"/>
              </a:solidFill>
            </a:endParaRPr>
          </a:p>
          <a:p>
            <a:pPr marL="152396" indent="0" algn="l" rtl="0" fontAlgn="base">
              <a:buNone/>
            </a:pPr>
            <a:r>
              <a:rPr lang="en-US" sz="2800" b="0" i="0" dirty="0">
                <a:solidFill>
                  <a:srgbClr val="000000"/>
                </a:solidFill>
                <a:effectLst/>
              </a:rPr>
              <a:t>Adapted from GLSEN Guidelines from Respectful GSA Spaces </a:t>
            </a:r>
          </a:p>
          <a:p>
            <a:pPr marL="152396" indent="0" algn="l" rtl="0" fontAlgn="base">
              <a:buNone/>
            </a:pPr>
            <a:r>
              <a:rPr lang="en-US" sz="2800" b="0" i="0" u="sng" strike="noStrike" dirty="0">
                <a:solidFill>
                  <a:srgbClr val="0563C1"/>
                </a:solidFill>
                <a:effectLst/>
                <a:hlinkClick r:id="rId3"/>
              </a:rPr>
              <a:t>https://www.glsen.org/activity/guidelines-respectful-gsa-spaces</a:t>
            </a:r>
            <a:r>
              <a:rPr lang="en-US" sz="2800" b="0" i="0" dirty="0">
                <a:solidFill>
                  <a:srgbClr val="000000"/>
                </a:solidFill>
                <a:effectLst/>
              </a:rPr>
              <a:t> </a:t>
            </a:r>
          </a:p>
        </p:txBody>
      </p:sp>
    </p:spTree>
    <p:extLst>
      <p:ext uri="{BB962C8B-B14F-4D97-AF65-F5344CB8AC3E}">
        <p14:creationId xmlns:p14="http://schemas.microsoft.com/office/powerpoint/2010/main" val="140489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4630-D209-6941-61FA-84B20415AC87}"/>
              </a:ext>
            </a:extLst>
          </p:cNvPr>
          <p:cNvSpPr>
            <a:spLocks noGrp="1"/>
          </p:cNvSpPr>
          <p:nvPr>
            <p:ph type="title"/>
          </p:nvPr>
        </p:nvSpPr>
        <p:spPr>
          <a:xfrm>
            <a:off x="574589" y="319484"/>
            <a:ext cx="9875520" cy="990332"/>
          </a:xfrm>
        </p:spPr>
        <p:txBody>
          <a:bodyPr>
            <a:normAutofit/>
          </a:bodyPr>
          <a:lstStyle/>
          <a:p>
            <a:r>
              <a:rPr lang="en-US" sz="4000" b="1" dirty="0">
                <a:latin typeface="EB Garamond" pitchFamily="2" charset="0"/>
                <a:ea typeface="EB Garamond" pitchFamily="2" charset="0"/>
              </a:rPr>
              <a:t>Objectives</a:t>
            </a:r>
          </a:p>
        </p:txBody>
      </p:sp>
      <p:sp>
        <p:nvSpPr>
          <p:cNvPr id="3" name="Content Placeholder 2">
            <a:extLst>
              <a:ext uri="{FF2B5EF4-FFF2-40B4-BE49-F238E27FC236}">
                <a16:creationId xmlns:a16="http://schemas.microsoft.com/office/drawing/2014/main" id="{1A6B8CF2-6EB6-1A40-483D-2AD01DFDC24A}"/>
              </a:ext>
            </a:extLst>
          </p:cNvPr>
          <p:cNvSpPr>
            <a:spLocks noGrp="1"/>
          </p:cNvSpPr>
          <p:nvPr>
            <p:ph idx="1"/>
          </p:nvPr>
        </p:nvSpPr>
        <p:spPr>
          <a:xfrm>
            <a:off x="1532850" y="1309816"/>
            <a:ext cx="9600588" cy="4695568"/>
          </a:xfrm>
        </p:spPr>
        <p:txBody>
          <a:bodyPr vert="horz" lIns="91440" tIns="45720" rIns="91440" bIns="45720" rtlCol="0" anchor="t">
            <a:noAutofit/>
          </a:bodyPr>
          <a:lstStyle/>
          <a:p>
            <a:pPr>
              <a:buFont typeface="+mj-lt"/>
              <a:buAutoNum type="arabicPeriod"/>
            </a:pPr>
            <a:r>
              <a:rPr lang="en-US" sz="4000" dirty="0">
                <a:effectLst/>
              </a:rPr>
              <a:t>Explore food inequity and how to be culturally sensitive when designing an intervention.</a:t>
            </a:r>
          </a:p>
          <a:p>
            <a:pPr>
              <a:buFont typeface="+mj-lt"/>
              <a:buAutoNum type="arabicPeriod"/>
            </a:pPr>
            <a:r>
              <a:rPr lang="en-US" sz="4000" dirty="0">
                <a:effectLst/>
              </a:rPr>
              <a:t>Identify barriers to food and health literacy.</a:t>
            </a:r>
          </a:p>
          <a:p>
            <a:pPr>
              <a:buFont typeface="+mj-lt"/>
              <a:buAutoNum type="arabicPeriod"/>
            </a:pPr>
            <a:r>
              <a:rPr lang="en-US" sz="4000" dirty="0">
                <a:effectLst/>
              </a:rPr>
              <a:t>Learn strategies for community engagement in health literacy.</a:t>
            </a:r>
          </a:p>
          <a:p>
            <a:pPr>
              <a:lnSpc>
                <a:spcPct val="110000"/>
              </a:lnSpc>
            </a:pPr>
            <a:endParaRPr lang="en-US" sz="1800" dirty="0"/>
          </a:p>
        </p:txBody>
      </p:sp>
    </p:spTree>
    <p:extLst>
      <p:ext uri="{BB962C8B-B14F-4D97-AF65-F5344CB8AC3E}">
        <p14:creationId xmlns:p14="http://schemas.microsoft.com/office/powerpoint/2010/main" val="262917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C4C8-33E9-DF13-C1E4-E910828163F6}"/>
              </a:ext>
            </a:extLst>
          </p:cNvPr>
          <p:cNvSpPr>
            <a:spLocks noGrp="1"/>
          </p:cNvSpPr>
          <p:nvPr>
            <p:ph type="title"/>
          </p:nvPr>
        </p:nvSpPr>
        <p:spPr>
          <a:xfrm>
            <a:off x="509954" y="492369"/>
            <a:ext cx="9875520" cy="873211"/>
          </a:xfrm>
        </p:spPr>
        <p:txBody>
          <a:bodyPr>
            <a:normAutofit/>
          </a:bodyPr>
          <a:lstStyle/>
          <a:p>
            <a:r>
              <a:rPr lang="en-US" sz="4000" b="1" dirty="0">
                <a:latin typeface="EB Garamond" pitchFamily="2" charset="0"/>
                <a:ea typeface="EB Garamond" pitchFamily="2" charset="0"/>
              </a:rPr>
              <a:t>Panel Discussion </a:t>
            </a:r>
          </a:p>
        </p:txBody>
      </p:sp>
      <p:sp>
        <p:nvSpPr>
          <p:cNvPr id="3" name="Text Placeholder 2">
            <a:extLst>
              <a:ext uri="{FF2B5EF4-FFF2-40B4-BE49-F238E27FC236}">
                <a16:creationId xmlns:a16="http://schemas.microsoft.com/office/drawing/2014/main" id="{D673C6DB-1CBD-D2D4-42AC-79E933014A69}"/>
              </a:ext>
            </a:extLst>
          </p:cNvPr>
          <p:cNvSpPr txBox="1">
            <a:spLocks/>
          </p:cNvSpPr>
          <p:nvPr/>
        </p:nvSpPr>
        <p:spPr>
          <a:xfrm>
            <a:off x="415600" y="1536633"/>
            <a:ext cx="10910040" cy="45552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45720" indent="0">
              <a:buFont typeface="Corbel" pitchFamily="34" charset="0"/>
              <a:buNone/>
            </a:pPr>
            <a:r>
              <a:rPr lang="en-US" sz="4800" dirty="0">
                <a:latin typeface="Corbel" panose="020B0503020204020204" pitchFamily="34" charset="0"/>
              </a:rPr>
              <a:t>Introductions</a:t>
            </a:r>
          </a:p>
        </p:txBody>
      </p:sp>
    </p:spTree>
    <p:extLst>
      <p:ext uri="{BB962C8B-B14F-4D97-AF65-F5344CB8AC3E}">
        <p14:creationId xmlns:p14="http://schemas.microsoft.com/office/powerpoint/2010/main" val="316998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D4BB-D652-8102-099F-6A8BCAF87450}"/>
              </a:ext>
            </a:extLst>
          </p:cNvPr>
          <p:cNvSpPr>
            <a:spLocks noGrp="1"/>
          </p:cNvSpPr>
          <p:nvPr>
            <p:ph type="title"/>
          </p:nvPr>
        </p:nvSpPr>
        <p:spPr/>
        <p:txBody>
          <a:bodyPr>
            <a:normAutofit fontScale="90000"/>
          </a:bodyPr>
          <a:lstStyle/>
          <a:p>
            <a:r>
              <a:rPr lang="en-US" b="1" dirty="0">
                <a:latin typeface="EB Garamond"/>
                <a:ea typeface="EB Garamond"/>
              </a:rPr>
              <a:t>Question 1</a:t>
            </a:r>
          </a:p>
        </p:txBody>
      </p:sp>
      <p:sp>
        <p:nvSpPr>
          <p:cNvPr id="3" name="Text Placeholder 2">
            <a:extLst>
              <a:ext uri="{FF2B5EF4-FFF2-40B4-BE49-F238E27FC236}">
                <a16:creationId xmlns:a16="http://schemas.microsoft.com/office/drawing/2014/main" id="{1D145D0D-82F5-F7E4-202B-F711DBF48C21}"/>
              </a:ext>
            </a:extLst>
          </p:cNvPr>
          <p:cNvSpPr>
            <a:spLocks noGrp="1"/>
          </p:cNvSpPr>
          <p:nvPr>
            <p:ph type="body" idx="1"/>
          </p:nvPr>
        </p:nvSpPr>
        <p:spPr>
          <a:xfrm>
            <a:off x="415600" y="1536633"/>
            <a:ext cx="10910040" cy="4555200"/>
          </a:xfrm>
        </p:spPr>
        <p:txBody>
          <a:bodyPr>
            <a:normAutofit/>
          </a:bodyPr>
          <a:lstStyle/>
          <a:p>
            <a:pPr marL="45720" indent="0">
              <a:buNone/>
            </a:pPr>
            <a:r>
              <a:rPr lang="en-US" sz="4800" b="0" i="0" u="none" strike="noStrike" dirty="0">
                <a:effectLst/>
                <a:latin typeface="Corbel" panose="020B0503020204020204" pitchFamily="34" charset="0"/>
              </a:rPr>
              <a:t>Why was this program </a:t>
            </a:r>
          </a:p>
          <a:p>
            <a:pPr marL="45720" indent="0">
              <a:buNone/>
            </a:pPr>
            <a:r>
              <a:rPr lang="en-US" sz="4800" b="0" i="0" u="none" strike="noStrike" dirty="0">
                <a:effectLst/>
                <a:latin typeface="Corbel" panose="020B0503020204020204" pitchFamily="34" charset="0"/>
              </a:rPr>
              <a:t>important or valuable to </a:t>
            </a:r>
          </a:p>
          <a:p>
            <a:pPr marL="45720" indent="0">
              <a:buNone/>
            </a:pPr>
            <a:r>
              <a:rPr lang="en-US" sz="4800" b="0" i="0" u="none" strike="noStrike" dirty="0">
                <a:effectLst/>
                <a:latin typeface="Corbel" panose="020B0503020204020204" pitchFamily="34" charset="0"/>
              </a:rPr>
              <a:t>you as a participant?</a:t>
            </a:r>
          </a:p>
        </p:txBody>
      </p:sp>
    </p:spTree>
    <p:extLst>
      <p:ext uri="{BB962C8B-B14F-4D97-AF65-F5344CB8AC3E}">
        <p14:creationId xmlns:p14="http://schemas.microsoft.com/office/powerpoint/2010/main" val="17211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D4BB-D652-8102-099F-6A8BCAF87450}"/>
              </a:ext>
            </a:extLst>
          </p:cNvPr>
          <p:cNvSpPr>
            <a:spLocks noGrp="1"/>
          </p:cNvSpPr>
          <p:nvPr>
            <p:ph type="title"/>
          </p:nvPr>
        </p:nvSpPr>
        <p:spPr/>
        <p:txBody>
          <a:bodyPr>
            <a:normAutofit fontScale="90000"/>
          </a:bodyPr>
          <a:lstStyle/>
          <a:p>
            <a:r>
              <a:rPr lang="en-US" b="1" dirty="0">
                <a:latin typeface="EB Garamond"/>
                <a:ea typeface="EB Garamond"/>
              </a:rPr>
              <a:t>Question 2</a:t>
            </a:r>
          </a:p>
        </p:txBody>
      </p:sp>
      <p:sp>
        <p:nvSpPr>
          <p:cNvPr id="3" name="Text Placeholder 2">
            <a:extLst>
              <a:ext uri="{FF2B5EF4-FFF2-40B4-BE49-F238E27FC236}">
                <a16:creationId xmlns:a16="http://schemas.microsoft.com/office/drawing/2014/main" id="{1D145D0D-82F5-F7E4-202B-F711DBF48C21}"/>
              </a:ext>
            </a:extLst>
          </p:cNvPr>
          <p:cNvSpPr>
            <a:spLocks noGrp="1"/>
          </p:cNvSpPr>
          <p:nvPr>
            <p:ph type="body" idx="1"/>
          </p:nvPr>
        </p:nvSpPr>
        <p:spPr>
          <a:xfrm>
            <a:off x="415600" y="1536633"/>
            <a:ext cx="10910040" cy="4555200"/>
          </a:xfrm>
        </p:spPr>
        <p:txBody>
          <a:bodyPr>
            <a:normAutofit/>
          </a:bodyPr>
          <a:lstStyle/>
          <a:p>
            <a:pPr marL="152396" indent="0" algn="l">
              <a:buNone/>
            </a:pPr>
            <a:r>
              <a:rPr lang="en-US" sz="4800" b="0" i="0" u="none" strike="noStrike" dirty="0">
                <a:effectLst/>
                <a:latin typeface="Calibri" panose="020F0502020204030204" pitchFamily="34" charset="0"/>
              </a:rPr>
              <a:t>What were the key learning </a:t>
            </a:r>
          </a:p>
          <a:p>
            <a:pPr marL="152396" indent="0" algn="l">
              <a:buNone/>
            </a:pPr>
            <a:r>
              <a:rPr lang="en-US" sz="4800" b="0" i="0" u="none" strike="noStrike" dirty="0">
                <a:effectLst/>
                <a:latin typeface="Calibri" panose="020F0502020204030204" pitchFamily="34" charset="0"/>
              </a:rPr>
              <a:t>outcomes for you?</a:t>
            </a:r>
          </a:p>
        </p:txBody>
      </p:sp>
    </p:spTree>
    <p:extLst>
      <p:ext uri="{BB962C8B-B14F-4D97-AF65-F5344CB8AC3E}">
        <p14:creationId xmlns:p14="http://schemas.microsoft.com/office/powerpoint/2010/main" val="262623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5401-4327-292E-BBE1-94ABB2228103}"/>
              </a:ext>
            </a:extLst>
          </p:cNvPr>
          <p:cNvSpPr>
            <a:spLocks noGrp="1"/>
          </p:cNvSpPr>
          <p:nvPr>
            <p:ph type="title"/>
          </p:nvPr>
        </p:nvSpPr>
        <p:spPr/>
        <p:txBody>
          <a:bodyPr>
            <a:normAutofit fontScale="90000"/>
          </a:bodyPr>
          <a:lstStyle/>
          <a:p>
            <a:r>
              <a:rPr lang="en-US" sz="4400" b="1" dirty="0">
                <a:highlight>
                  <a:srgbClr val="FFFFFF"/>
                </a:highlight>
                <a:latin typeface="EB Garamond"/>
                <a:ea typeface="EB Garamond"/>
              </a:rPr>
              <a:t>Question 3</a:t>
            </a:r>
            <a:endParaRPr lang="en-US" dirty="0"/>
          </a:p>
        </p:txBody>
      </p:sp>
      <p:sp>
        <p:nvSpPr>
          <p:cNvPr id="3" name="Text Placeholder 2">
            <a:extLst>
              <a:ext uri="{FF2B5EF4-FFF2-40B4-BE49-F238E27FC236}">
                <a16:creationId xmlns:a16="http://schemas.microsoft.com/office/drawing/2014/main" id="{613BBFD7-36AB-4E15-51A0-4E765D640001}"/>
              </a:ext>
            </a:extLst>
          </p:cNvPr>
          <p:cNvSpPr>
            <a:spLocks noGrp="1"/>
          </p:cNvSpPr>
          <p:nvPr>
            <p:ph type="body" idx="1"/>
          </p:nvPr>
        </p:nvSpPr>
        <p:spPr>
          <a:xfrm>
            <a:off x="415600" y="1836683"/>
            <a:ext cx="11360800" cy="4555200"/>
          </a:xfrm>
        </p:spPr>
        <p:txBody>
          <a:bodyPr/>
          <a:lstStyle/>
          <a:p>
            <a:pPr marL="152396" indent="0" algn="l">
              <a:buNone/>
            </a:pPr>
            <a:r>
              <a:rPr lang="en-US" sz="4800" b="0" i="0" u="none" strike="noStrike" dirty="0">
                <a:effectLst/>
                <a:latin typeface="Calibri" panose="020F0502020204030204" pitchFamily="34" charset="0"/>
              </a:rPr>
              <a:t>How do you feel with what</a:t>
            </a:r>
          </a:p>
          <a:p>
            <a:pPr marL="152396" indent="0" algn="l">
              <a:buNone/>
            </a:pPr>
            <a:r>
              <a:rPr lang="en-US" sz="4800" b="0" i="0" u="none" strike="noStrike" dirty="0">
                <a:effectLst/>
                <a:latin typeface="Calibri" panose="020F0502020204030204" pitchFamily="34" charset="0"/>
              </a:rPr>
              <a:t>you learned you can influence </a:t>
            </a:r>
          </a:p>
          <a:p>
            <a:pPr marL="152396" indent="0" algn="l">
              <a:buNone/>
            </a:pPr>
            <a:r>
              <a:rPr lang="en-US" sz="4800" b="0" i="0" u="none" strike="noStrike" dirty="0">
                <a:effectLst/>
                <a:latin typeface="Calibri" panose="020F0502020204030204" pitchFamily="34" charset="0"/>
              </a:rPr>
              <a:t>your community to have better </a:t>
            </a:r>
          </a:p>
          <a:p>
            <a:pPr marL="152396" indent="0" algn="l">
              <a:buNone/>
            </a:pPr>
            <a:r>
              <a:rPr lang="en-US" sz="4800" b="0" i="0" u="none" strike="noStrike" dirty="0">
                <a:effectLst/>
                <a:latin typeface="Calibri" panose="020F0502020204030204" pitchFamily="34" charset="0"/>
              </a:rPr>
              <a:t>wellness outcomes?</a:t>
            </a:r>
          </a:p>
          <a:p>
            <a:pPr marL="152396" indent="0">
              <a:buNone/>
            </a:pPr>
            <a:br>
              <a:rPr lang="en-US" sz="2000" dirty="0">
                <a:highlight>
                  <a:srgbClr val="FFFFFF"/>
                </a:highlight>
                <a:ea typeface="EB Garamond"/>
                <a:cs typeface="EB Garamond"/>
              </a:rPr>
            </a:br>
            <a:br>
              <a:rPr lang="en-US" sz="2000" dirty="0">
                <a:highlight>
                  <a:srgbClr val="FFFFFF"/>
                </a:highlight>
                <a:ea typeface="EB Garamond"/>
                <a:cs typeface="EB Garamond"/>
              </a:rPr>
            </a:br>
            <a:endParaRPr lang="en-US" sz="2000" dirty="0">
              <a:highlight>
                <a:srgbClr val="FFFFFF"/>
              </a:highlight>
              <a:ea typeface="EB Garamond"/>
              <a:cs typeface="EB Garamond"/>
              <a:sym typeface="EB Garamond"/>
            </a:endParaRPr>
          </a:p>
          <a:p>
            <a:pPr marL="152396" indent="0">
              <a:buNone/>
            </a:pPr>
            <a:endParaRPr lang="en-US" sz="2000" dirty="0">
              <a:highlight>
                <a:srgbClr val="FFFFFF"/>
              </a:highlight>
              <a:ea typeface="EB Garamond"/>
              <a:cs typeface="EB Garamond"/>
              <a:sym typeface="EB Garamond"/>
            </a:endParaRPr>
          </a:p>
          <a:p>
            <a:pPr marL="152396" indent="0">
              <a:buNone/>
            </a:pPr>
            <a:endParaRPr lang="en-US" sz="2000" dirty="0">
              <a:highlight>
                <a:srgbClr val="FFFFFF"/>
              </a:highlight>
              <a:ea typeface="EB Garamond"/>
              <a:cs typeface="EB Garamond"/>
              <a:sym typeface="EB Garamond"/>
            </a:endParaRPr>
          </a:p>
          <a:p>
            <a:endParaRPr lang="en-US" sz="2000" dirty="0">
              <a:highlight>
                <a:srgbClr val="FFFFFF"/>
              </a:highlight>
              <a:ea typeface="EB Garamond"/>
              <a:cs typeface="EB Garamond"/>
              <a:sym typeface="EB Garamond"/>
            </a:endParaRPr>
          </a:p>
          <a:p>
            <a:endParaRPr lang="en-US" sz="2000" b="1" dirty="0">
              <a:highlight>
                <a:srgbClr val="FFFFFF"/>
              </a:highlight>
              <a:ea typeface="EB Garamond"/>
              <a:cs typeface="EB Garamond"/>
              <a:sym typeface="EB Garamond"/>
            </a:endParaRPr>
          </a:p>
          <a:p>
            <a:endParaRPr lang="en-US" b="1" dirty="0"/>
          </a:p>
          <a:p>
            <a:endParaRPr lang="en-US" b="1" dirty="0"/>
          </a:p>
        </p:txBody>
      </p:sp>
    </p:spTree>
    <p:extLst>
      <p:ext uri="{BB962C8B-B14F-4D97-AF65-F5344CB8AC3E}">
        <p14:creationId xmlns:p14="http://schemas.microsoft.com/office/powerpoint/2010/main" val="380259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5401-4327-292E-BBE1-94ABB2228103}"/>
              </a:ext>
            </a:extLst>
          </p:cNvPr>
          <p:cNvSpPr>
            <a:spLocks noGrp="1"/>
          </p:cNvSpPr>
          <p:nvPr>
            <p:ph type="title"/>
          </p:nvPr>
        </p:nvSpPr>
        <p:spPr/>
        <p:txBody>
          <a:bodyPr>
            <a:normAutofit fontScale="90000"/>
          </a:bodyPr>
          <a:lstStyle/>
          <a:p>
            <a:r>
              <a:rPr lang="en-US" sz="4400" b="1" dirty="0">
                <a:highlight>
                  <a:srgbClr val="FFFFFF"/>
                </a:highlight>
                <a:latin typeface="EB Garamond"/>
                <a:ea typeface="EB Garamond"/>
              </a:rPr>
              <a:t>Question 4</a:t>
            </a:r>
            <a:endParaRPr lang="en-US" dirty="0"/>
          </a:p>
        </p:txBody>
      </p:sp>
      <p:sp>
        <p:nvSpPr>
          <p:cNvPr id="3" name="Text Placeholder 2">
            <a:extLst>
              <a:ext uri="{FF2B5EF4-FFF2-40B4-BE49-F238E27FC236}">
                <a16:creationId xmlns:a16="http://schemas.microsoft.com/office/drawing/2014/main" id="{613BBFD7-36AB-4E15-51A0-4E765D640001}"/>
              </a:ext>
            </a:extLst>
          </p:cNvPr>
          <p:cNvSpPr>
            <a:spLocks noGrp="1"/>
          </p:cNvSpPr>
          <p:nvPr>
            <p:ph type="body" idx="1"/>
          </p:nvPr>
        </p:nvSpPr>
        <p:spPr>
          <a:xfrm>
            <a:off x="415600" y="1836683"/>
            <a:ext cx="11360800" cy="4555200"/>
          </a:xfrm>
        </p:spPr>
        <p:txBody>
          <a:bodyPr/>
          <a:lstStyle/>
          <a:p>
            <a:pPr marL="152396" indent="0" algn="l">
              <a:buNone/>
            </a:pPr>
            <a:r>
              <a:rPr lang="en-US" sz="4800" b="0" i="0" u="none" strike="noStrike" dirty="0">
                <a:effectLst/>
                <a:latin typeface="Calibri" panose="020F0502020204030204" pitchFamily="34" charset="0"/>
              </a:rPr>
              <a:t>How were the food exercises </a:t>
            </a:r>
          </a:p>
          <a:p>
            <a:pPr marL="152396" indent="0" algn="l">
              <a:buNone/>
            </a:pPr>
            <a:r>
              <a:rPr lang="en-US" sz="4800" b="0" i="0" u="none" strike="noStrike" dirty="0">
                <a:effectLst/>
                <a:latin typeface="Calibri" panose="020F0502020204030204" pitchFamily="34" charset="0"/>
              </a:rPr>
              <a:t>helpful in learning about </a:t>
            </a:r>
          </a:p>
          <a:p>
            <a:pPr marL="152396" indent="0" algn="l">
              <a:buNone/>
            </a:pPr>
            <a:r>
              <a:rPr lang="en-US" sz="4800" b="0" i="0" u="none" strike="noStrike" dirty="0">
                <a:effectLst/>
                <a:latin typeface="Calibri" panose="020F0502020204030204" pitchFamily="34" charset="0"/>
              </a:rPr>
              <a:t>Mindful Eating for the </a:t>
            </a:r>
          </a:p>
          <a:p>
            <a:pPr marL="152396" indent="0" algn="l">
              <a:buNone/>
            </a:pPr>
            <a:r>
              <a:rPr lang="en-US" sz="4800" b="0" i="0" u="none" strike="noStrike" dirty="0">
                <a:effectLst/>
                <a:latin typeface="Calibri" panose="020F0502020204030204" pitchFamily="34" charset="0"/>
              </a:rPr>
              <a:t>Beloved Community?</a:t>
            </a:r>
          </a:p>
          <a:p>
            <a:pPr marL="152396" indent="0">
              <a:buNone/>
            </a:pPr>
            <a:br>
              <a:rPr lang="en-US" sz="2000" dirty="0">
                <a:highlight>
                  <a:srgbClr val="FFFFFF"/>
                </a:highlight>
                <a:ea typeface="EB Garamond"/>
                <a:cs typeface="EB Garamond"/>
              </a:rPr>
            </a:br>
            <a:br>
              <a:rPr lang="en-US" sz="2000" dirty="0">
                <a:highlight>
                  <a:srgbClr val="FFFFFF"/>
                </a:highlight>
                <a:ea typeface="EB Garamond"/>
                <a:cs typeface="EB Garamond"/>
              </a:rPr>
            </a:br>
            <a:endParaRPr lang="en-US" sz="2000" dirty="0">
              <a:highlight>
                <a:srgbClr val="FFFFFF"/>
              </a:highlight>
              <a:ea typeface="EB Garamond"/>
              <a:cs typeface="EB Garamond"/>
              <a:sym typeface="EB Garamond"/>
            </a:endParaRPr>
          </a:p>
          <a:p>
            <a:pPr marL="152396" indent="0">
              <a:buNone/>
            </a:pPr>
            <a:endParaRPr lang="en-US" sz="2000" dirty="0">
              <a:highlight>
                <a:srgbClr val="FFFFFF"/>
              </a:highlight>
              <a:ea typeface="EB Garamond"/>
              <a:cs typeface="EB Garamond"/>
              <a:sym typeface="EB Garamond"/>
            </a:endParaRPr>
          </a:p>
          <a:p>
            <a:pPr marL="152396" indent="0">
              <a:buNone/>
            </a:pPr>
            <a:endParaRPr lang="en-US" sz="2000" dirty="0">
              <a:highlight>
                <a:srgbClr val="FFFFFF"/>
              </a:highlight>
              <a:ea typeface="EB Garamond"/>
              <a:cs typeface="EB Garamond"/>
              <a:sym typeface="EB Garamond"/>
            </a:endParaRPr>
          </a:p>
          <a:p>
            <a:endParaRPr lang="en-US" sz="2000" dirty="0">
              <a:highlight>
                <a:srgbClr val="FFFFFF"/>
              </a:highlight>
              <a:ea typeface="EB Garamond"/>
              <a:cs typeface="EB Garamond"/>
              <a:sym typeface="EB Garamond"/>
            </a:endParaRPr>
          </a:p>
          <a:p>
            <a:endParaRPr lang="en-US" sz="2000" b="1" dirty="0">
              <a:highlight>
                <a:srgbClr val="FFFFFF"/>
              </a:highlight>
              <a:ea typeface="EB Garamond"/>
              <a:cs typeface="EB Garamond"/>
              <a:sym typeface="EB Garamond"/>
            </a:endParaRPr>
          </a:p>
          <a:p>
            <a:endParaRPr lang="en-US" b="1" dirty="0"/>
          </a:p>
          <a:p>
            <a:endParaRPr lang="en-US" b="1" dirty="0"/>
          </a:p>
        </p:txBody>
      </p:sp>
    </p:spTree>
    <p:extLst>
      <p:ext uri="{BB962C8B-B14F-4D97-AF65-F5344CB8AC3E}">
        <p14:creationId xmlns:p14="http://schemas.microsoft.com/office/powerpoint/2010/main" val="2172682515"/>
      </p:ext>
    </p:extLst>
  </p:cSld>
  <p:clrMapOvr>
    <a:masterClrMapping/>
  </p:clrMapOvr>
</p:sld>
</file>

<file path=ppt/theme/theme1.xml><?xml version="1.0" encoding="utf-8"?>
<a:theme xmlns:a="http://schemas.openxmlformats.org/drawingml/2006/main" name="Basis">
  <a:themeElements>
    <a:clrScheme name="Custom 15">
      <a:dk1>
        <a:sysClr val="windowText" lastClr="000000"/>
      </a:dk1>
      <a:lt1>
        <a:sysClr val="window" lastClr="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565ad16-ba8c-46f6-bb56-a27f08d58ad6" xsi:nil="true"/>
    <MediaServiceKeyPoints xmlns="3e16bbc6-2711-4f6e-be08-5d63a690c44d" xsi:nil="true"/>
    <lcf76f155ced4ddcb4097134ff3c332f xmlns="3e16bbc6-2711-4f6e-be08-5d63a690c44d">
      <Terms xmlns="http://schemas.microsoft.com/office/infopath/2007/PartnerControls"/>
    </lcf76f155ced4ddcb4097134ff3c332f>
    <SharedWithUsers xmlns="1565ad16-ba8c-46f6-bb56-a27f08d58ad6">
      <UserInfo>
        <DisplayName>Roth, Elizabeth</DisplayName>
        <AccountId>22</AccountId>
        <AccountType/>
      </UserInfo>
      <UserInfo>
        <DisplayName>Trogdon-Livingston, Debra Ann</DisplayName>
        <AccountId>20</AccountId>
        <AccountType/>
      </UserInfo>
      <UserInfo>
        <DisplayName>Jackson, Lorin</DisplayName>
        <AccountId>16</AccountId>
        <AccountType/>
      </UserInfo>
      <UserInfo>
        <DisplayName>Abraham-Hilaire, Latecia M.</DisplayName>
        <AccountId>148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BAACD1E758184AA6241131C1F80B0D" ma:contentTypeVersion="16" ma:contentTypeDescription="Create a new document." ma:contentTypeScope="" ma:versionID="c04682f248d54f6fba784ce34a32e5fd">
  <xsd:schema xmlns:xsd="http://www.w3.org/2001/XMLSchema" xmlns:xs="http://www.w3.org/2001/XMLSchema" xmlns:p="http://schemas.microsoft.com/office/2006/metadata/properties" xmlns:ns2="3e16bbc6-2711-4f6e-be08-5d63a690c44d" xmlns:ns3="1565ad16-ba8c-46f6-bb56-a27f08d58ad6" targetNamespace="http://schemas.microsoft.com/office/2006/metadata/properties" ma:root="true" ma:fieldsID="a4efa05936e045a20d4baa578385cbd2" ns2:_="" ns3:_="">
    <xsd:import namespace="3e16bbc6-2711-4f6e-be08-5d63a690c44d"/>
    <xsd:import namespace="1565ad16-ba8c-46f6-bb56-a27f08d58a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16bbc6-2711-4f6e-be08-5d63a690c4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e03f6bb-d38c-4ceb-b0ba-10cc30df16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565ad16-ba8c-46f6-bb56-a27f08d58ad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76a13e-a845-417d-b6a8-bb86042ebf3a}" ma:internalName="TaxCatchAll" ma:showField="CatchAllData" ma:web="1565ad16-ba8c-46f6-bb56-a27f08d58a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4D5BAB77-79E1-4739-AA51-10C9079186D6}">
  <ds:schemaRefs>
    <ds:schemaRef ds:uri="3e16bbc6-2711-4f6e-be08-5d63a690c44d"/>
    <ds:schemaRef ds:uri="http://purl.org/dc/terms/"/>
    <ds:schemaRef ds:uri="http://schemas.microsoft.com/office/2006/metadata/properties"/>
    <ds:schemaRef ds:uri="http://purl.org/dc/elements/1.1/"/>
    <ds:schemaRef ds:uri="http://www.w3.org/XML/1998/namespace"/>
    <ds:schemaRef ds:uri="http://schemas.openxmlformats.org/package/2006/metadata/core-properties"/>
    <ds:schemaRef ds:uri="http://purl.org/dc/dcmitype/"/>
    <ds:schemaRef ds:uri="1565ad16-ba8c-46f6-bb56-a27f08d58ad6"/>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ECE1C456-F845-4654-A72A-A7464C20EA21}">
  <ds:schemaRefs>
    <ds:schemaRef ds:uri="1565ad16-ba8c-46f6-bb56-a27f08d58ad6"/>
    <ds:schemaRef ds:uri="3e16bbc6-2711-4f6e-be08-5d63a690c4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1582</TotalTime>
  <Words>477</Words>
  <Application>Microsoft Macintosh PowerPoint</Application>
  <PresentationFormat>Widescreen</PresentationFormat>
  <Paragraphs>85</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system-ui</vt:lpstr>
      <vt:lpstr>Arial</vt:lpstr>
      <vt:lpstr>Calibri</vt:lpstr>
      <vt:lpstr>Corbel</vt:lpstr>
      <vt:lpstr>EB Garamond</vt:lpstr>
      <vt:lpstr>Basis</vt:lpstr>
      <vt:lpstr>Simple Light</vt:lpstr>
      <vt:lpstr>Mindful Eating for the Beloved Community – Improving Community Wellness in the VI</vt:lpstr>
      <vt:lpstr>Land Acknowledgements </vt:lpstr>
      <vt:lpstr>Community Agreements</vt:lpstr>
      <vt:lpstr>Objectives</vt:lpstr>
      <vt:lpstr>Panel Discussion </vt:lpstr>
      <vt:lpstr>Question 1</vt:lpstr>
      <vt:lpstr>Question 2</vt:lpstr>
      <vt:lpstr>Question 3</vt:lpstr>
      <vt:lpstr>Question 4</vt:lpstr>
      <vt:lpstr>Question 5</vt:lpstr>
      <vt:lpstr>Q &amp; A</vt:lpstr>
      <vt:lpstr>Let's Connect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Margie Sheppard</dc:creator>
  <cp:lastModifiedBy>Trogdon-Livingston, Debra Ann</cp:lastModifiedBy>
  <cp:revision>173</cp:revision>
  <dcterms:created xsi:type="dcterms:W3CDTF">2023-01-09T16:15:54Z</dcterms:created>
  <dcterms:modified xsi:type="dcterms:W3CDTF">2023-06-01T18:36:44Z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0x0101002DBAACD1E758184AA6241131C1F80B0D</vt:lpwstr>
  </property>
  <property fmtid="{D5CDD505-2E9C-101B-9397-08002B2CF9AE}" pid="3" name="MediaServiceImageTags">
    <vt:lpwstr/>
  </property>
</Properties>
</file>