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5" r:id="rId1"/>
  </p:sldMasterIdLst>
  <p:notesMasterIdLst>
    <p:notesMasterId r:id="rId17"/>
  </p:notesMasterIdLst>
  <p:handoutMasterIdLst>
    <p:handoutMasterId r:id="rId18"/>
  </p:handoutMasterIdLst>
  <p:sldIdLst>
    <p:sldId id="316" r:id="rId2"/>
    <p:sldId id="318" r:id="rId3"/>
    <p:sldId id="317" r:id="rId4"/>
    <p:sldId id="332" r:id="rId5"/>
    <p:sldId id="335" r:id="rId6"/>
    <p:sldId id="336" r:id="rId7"/>
    <p:sldId id="333" r:id="rId8"/>
    <p:sldId id="334" r:id="rId9"/>
    <p:sldId id="337" r:id="rId10"/>
    <p:sldId id="339" r:id="rId11"/>
    <p:sldId id="340" r:id="rId12"/>
    <p:sldId id="341" r:id="rId13"/>
    <p:sldId id="342" r:id="rId14"/>
    <p:sldId id="329" r:id="rId15"/>
    <p:sldId id="330" r:id="rId1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6324" autoAdjust="0"/>
  </p:normalViewPr>
  <p:slideViewPr>
    <p:cSldViewPr snapToGrid="0">
      <p:cViewPr varScale="1">
        <p:scale>
          <a:sx n="78" d="100"/>
          <a:sy n="78" d="100"/>
        </p:scale>
        <p:origin x="1056" y="96"/>
      </p:cViewPr>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9F2B456-C019-42D4-A873-AAA9222EE12E}" type="datetimeFigureOut">
              <a:rPr lang="en-US" smtClean="0"/>
              <a:t>11/21/2019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BED46D0-6B82-4917-838B-105AD16B2FBB}" type="slidenum">
              <a:rPr lang="en-US" smtClean="0"/>
              <a:t>‹#›</a:t>
            </a:fld>
            <a:endParaRPr lang="en-US"/>
          </a:p>
        </p:txBody>
      </p:sp>
    </p:spTree>
    <p:extLst>
      <p:ext uri="{BB962C8B-B14F-4D97-AF65-F5344CB8AC3E}">
        <p14:creationId xmlns:p14="http://schemas.microsoft.com/office/powerpoint/2010/main" val="3699392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08B5077-A931-4E73-9321-0D1EA016C1DE}" type="datetimeFigureOut">
              <a:rPr lang="en-US" smtClean="0"/>
              <a:t>11/21/2019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2EAC25A-0787-4250-9F5D-D1D38B63B3EB}" type="slidenum">
              <a:rPr lang="en-US" smtClean="0"/>
              <a:t>‹#›</a:t>
            </a:fld>
            <a:endParaRPr lang="en-US"/>
          </a:p>
        </p:txBody>
      </p:sp>
    </p:spTree>
    <p:extLst>
      <p:ext uri="{BB962C8B-B14F-4D97-AF65-F5344CB8AC3E}">
        <p14:creationId xmlns:p14="http://schemas.microsoft.com/office/powerpoint/2010/main" val="3357223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EAC25A-0787-4250-9F5D-D1D38B63B3EB}" type="slidenum">
              <a:rPr lang="en-US" smtClean="0"/>
              <a:t>1</a:t>
            </a:fld>
            <a:endParaRPr lang="en-US"/>
          </a:p>
        </p:txBody>
      </p:sp>
    </p:spTree>
    <p:extLst>
      <p:ext uri="{BB962C8B-B14F-4D97-AF65-F5344CB8AC3E}">
        <p14:creationId xmlns:p14="http://schemas.microsoft.com/office/powerpoint/2010/main" val="3172592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Transitioning</a:t>
            </a:r>
            <a:r>
              <a:rPr lang="en-US" baseline="0" dirty="0" smtClean="0"/>
              <a:t> is t</a:t>
            </a:r>
            <a:r>
              <a:rPr lang="en-US" dirty="0" smtClean="0"/>
              <a:t>he process by which some people strive to more closely align their internal knowledge of gender with its outward appearance. There is</a:t>
            </a:r>
            <a:r>
              <a:rPr lang="en-US" baseline="0" dirty="0" smtClean="0"/>
              <a:t> more than one way that a person can transition: </a:t>
            </a:r>
            <a:endParaRPr lang="en-US" dirty="0" smtClean="0"/>
          </a:p>
          <a:p>
            <a:pPr lvl="1"/>
            <a:r>
              <a:rPr lang="en-US" dirty="0" smtClean="0"/>
              <a:t>Social </a:t>
            </a:r>
            <a:r>
              <a:rPr lang="mr-IN" dirty="0" smtClean="0"/>
              <a:t>–</a:t>
            </a:r>
            <a:r>
              <a:rPr lang="en-US" baseline="0" dirty="0" smtClean="0"/>
              <a:t> telling friends and family, dressing as the appropriate sex, cutting one’s hair, wearing makeup, etc. </a:t>
            </a:r>
            <a:endParaRPr lang="en-US" dirty="0" smtClean="0"/>
          </a:p>
          <a:p>
            <a:pPr lvl="1"/>
            <a:r>
              <a:rPr lang="en-US" dirty="0" smtClean="0"/>
              <a:t>Medical </a:t>
            </a:r>
            <a:r>
              <a:rPr lang="mr-IN" dirty="0" smtClean="0"/>
              <a:t>–</a:t>
            </a:r>
            <a:r>
              <a:rPr lang="en-US" baseline="0" dirty="0" smtClean="0"/>
              <a:t> HRT (Hormone Replacement Therapy), surgeries, puberty blockers</a:t>
            </a:r>
            <a:endParaRPr lang="en-US" dirty="0" smtClean="0"/>
          </a:p>
          <a:p>
            <a:pPr lvl="1"/>
            <a:r>
              <a:rPr lang="en-US" dirty="0" smtClean="0"/>
              <a:t>Legal </a:t>
            </a:r>
            <a:r>
              <a:rPr lang="mr-IN" dirty="0" smtClean="0"/>
              <a:t>–</a:t>
            </a:r>
            <a:r>
              <a:rPr lang="en-US" dirty="0" smtClean="0"/>
              <a:t> updating legal documents with the appropriate</a:t>
            </a:r>
            <a:r>
              <a:rPr lang="en-US" baseline="0" dirty="0" smtClean="0"/>
              <a:t> name and/or gender</a:t>
            </a:r>
            <a:endParaRPr lang="en-US" dirty="0" smtClean="0"/>
          </a:p>
          <a:p>
            <a:endParaRPr lang="en-US" dirty="0"/>
          </a:p>
        </p:txBody>
      </p:sp>
      <p:sp>
        <p:nvSpPr>
          <p:cNvPr id="4" name="Slide Number Placeholder 3"/>
          <p:cNvSpPr>
            <a:spLocks noGrp="1"/>
          </p:cNvSpPr>
          <p:nvPr>
            <p:ph type="sldNum" sz="quarter" idx="10"/>
          </p:nvPr>
        </p:nvSpPr>
        <p:spPr/>
        <p:txBody>
          <a:bodyPr/>
          <a:lstStyle/>
          <a:p>
            <a:fld id="{82EAC25A-0787-4250-9F5D-D1D38B63B3EB}" type="slidenum">
              <a:rPr lang="en-US" smtClean="0"/>
              <a:t>10</a:t>
            </a:fld>
            <a:endParaRPr lang="en-US"/>
          </a:p>
        </p:txBody>
      </p:sp>
    </p:spTree>
    <p:extLst>
      <p:ext uri="{BB962C8B-B14F-4D97-AF65-F5344CB8AC3E}">
        <p14:creationId xmlns:p14="http://schemas.microsoft.com/office/powerpoint/2010/main" val="2857373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If you remember from the first module, </a:t>
            </a:r>
            <a:r>
              <a:rPr lang="en-US" sz="1200" dirty="0" smtClean="0">
                <a:latin typeface="+mn-lt"/>
              </a:rPr>
              <a:t>sexual orientation &amp; gender identity and expression are interrelated concepts but are not the same or a cause-and-effect relationship.</a:t>
            </a:r>
            <a:r>
              <a:rPr lang="en-US" sz="1200" baseline="0" dirty="0" smtClean="0">
                <a:latin typeface="+mn-lt"/>
              </a:rPr>
              <a:t> Being transgender does not imply any specific sexual orientation. Transgender people can identify as bisexual, lesbian, gay, straight, etc.</a:t>
            </a:r>
            <a:r>
              <a:rPr lang="en-US" sz="1200" baseline="30000" dirty="0" smtClean="0">
                <a:latin typeface="+mn-lt"/>
              </a:rPr>
              <a:t>1</a:t>
            </a:r>
            <a:r>
              <a:rPr lang="en-US" sz="1200" baseline="0" dirty="0" smtClean="0">
                <a:latin typeface="+mn-lt"/>
              </a:rPr>
              <a:t> If a trans woman is exclusively attracted to other people who identify as women, then she is a lesbian. </a:t>
            </a:r>
            <a:endParaRPr lang="en-US" sz="1200" baseline="30000" dirty="0" smtClean="0">
              <a:latin typeface="+mn-lt"/>
            </a:endParaRPr>
          </a:p>
          <a:p>
            <a:endParaRPr lang="en-US" dirty="0"/>
          </a:p>
        </p:txBody>
      </p:sp>
      <p:sp>
        <p:nvSpPr>
          <p:cNvPr id="4" name="Slide Number Placeholder 3"/>
          <p:cNvSpPr>
            <a:spLocks noGrp="1"/>
          </p:cNvSpPr>
          <p:nvPr>
            <p:ph type="sldNum" sz="quarter" idx="10"/>
          </p:nvPr>
        </p:nvSpPr>
        <p:spPr/>
        <p:txBody>
          <a:bodyPr/>
          <a:lstStyle/>
          <a:p>
            <a:fld id="{82EAC25A-0787-4250-9F5D-D1D38B63B3EB}" type="slidenum">
              <a:rPr lang="en-US" smtClean="0"/>
              <a:t>11</a:t>
            </a:fld>
            <a:endParaRPr lang="en-US"/>
          </a:p>
        </p:txBody>
      </p:sp>
    </p:spTree>
    <p:extLst>
      <p:ext uri="{BB962C8B-B14F-4D97-AF65-F5344CB8AC3E}">
        <p14:creationId xmlns:p14="http://schemas.microsoft.com/office/powerpoint/2010/main" val="821656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some terms that</a:t>
            </a:r>
            <a:r>
              <a:rPr lang="en-US" baseline="0" dirty="0" smtClean="0"/>
              <a:t> are either outdated or inappropriate to use: </a:t>
            </a:r>
          </a:p>
          <a:p>
            <a:r>
              <a:rPr lang="en-US" dirty="0" smtClean="0"/>
              <a:t>Transsexual: an older term that originated in the medical and psychological communities. Still preferred by some people who have permanently changed </a:t>
            </a:r>
            <a:r>
              <a:rPr lang="mr-IN" dirty="0" smtClean="0"/>
              <a:t>–</a:t>
            </a:r>
            <a:r>
              <a:rPr lang="en-US" dirty="0" smtClean="0"/>
              <a:t> or seek to change </a:t>
            </a:r>
            <a:r>
              <a:rPr lang="mr-IN" dirty="0" smtClean="0"/>
              <a:t>–</a:t>
            </a:r>
            <a:r>
              <a:rPr lang="en-US" dirty="0" smtClean="0"/>
              <a:t> their bodies through medical interventions. Many transgender people do not identify as transsexual.</a:t>
            </a:r>
            <a:r>
              <a:rPr lang="en-US" baseline="30000" dirty="0" smtClean="0"/>
              <a:t>2</a:t>
            </a:r>
            <a:endParaRPr lang="en-US" dirty="0" smtClean="0"/>
          </a:p>
          <a:p>
            <a:r>
              <a:rPr lang="en-US" dirty="0" smtClean="0"/>
              <a:t>Transvestite: an outdated term for individuals who dress as a different sex for entertainment or in the privacy of their own homes</a:t>
            </a:r>
            <a:r>
              <a:rPr lang="en-US" baseline="30000" dirty="0" smtClean="0"/>
              <a:t>2</a:t>
            </a:r>
            <a:endParaRPr lang="en-US" dirty="0" smtClean="0"/>
          </a:p>
          <a:p>
            <a:r>
              <a:rPr lang="en-US" dirty="0" smtClean="0"/>
              <a:t>Transgendered </a:t>
            </a:r>
            <a:r>
              <a:rPr lang="mr-IN" dirty="0" smtClean="0"/>
              <a:t>–</a:t>
            </a:r>
            <a:r>
              <a:rPr lang="en-US" dirty="0" smtClean="0"/>
              <a:t> adding the ‘</a:t>
            </a:r>
            <a:r>
              <a:rPr lang="en-US" dirty="0" err="1" smtClean="0"/>
              <a:t>ed</a:t>
            </a:r>
            <a:r>
              <a:rPr lang="en-US" dirty="0" smtClean="0"/>
              <a:t>’ on the end makes this</a:t>
            </a:r>
            <a:r>
              <a:rPr lang="en-US" baseline="0" dirty="0" smtClean="0"/>
              <a:t> a verb and makes it sound like it’s something that happens to you rather than an identity</a:t>
            </a:r>
            <a:endParaRPr lang="en-US" dirty="0" smtClean="0"/>
          </a:p>
          <a:p>
            <a:r>
              <a:rPr lang="en-US" dirty="0" smtClean="0"/>
              <a:t>Tranny </a:t>
            </a:r>
            <a:r>
              <a:rPr lang="mr-IN" dirty="0" smtClean="0"/>
              <a:t>–</a:t>
            </a:r>
            <a:r>
              <a:rPr lang="en-US" dirty="0" smtClean="0"/>
              <a:t> this is</a:t>
            </a:r>
            <a:r>
              <a:rPr lang="en-US" baseline="0" dirty="0" smtClean="0"/>
              <a:t> a derogatory term although there may be some people in the trans community who use it as a self-identifier</a:t>
            </a:r>
            <a:endParaRPr lang="en-US" dirty="0" smtClean="0"/>
          </a:p>
          <a:p>
            <a:endParaRPr lang="en-US" dirty="0"/>
          </a:p>
        </p:txBody>
      </p:sp>
      <p:sp>
        <p:nvSpPr>
          <p:cNvPr id="4" name="Slide Number Placeholder 3"/>
          <p:cNvSpPr>
            <a:spLocks noGrp="1"/>
          </p:cNvSpPr>
          <p:nvPr>
            <p:ph type="sldNum" sz="quarter" idx="10"/>
          </p:nvPr>
        </p:nvSpPr>
        <p:spPr/>
        <p:txBody>
          <a:bodyPr/>
          <a:lstStyle/>
          <a:p>
            <a:fld id="{82EAC25A-0787-4250-9F5D-D1D38B63B3EB}" type="slidenum">
              <a:rPr lang="en-US" smtClean="0"/>
              <a:t>12</a:t>
            </a:fld>
            <a:endParaRPr lang="en-US"/>
          </a:p>
        </p:txBody>
      </p:sp>
    </p:spTree>
    <p:extLst>
      <p:ext uri="{BB962C8B-B14F-4D97-AF65-F5344CB8AC3E}">
        <p14:creationId xmlns:p14="http://schemas.microsoft.com/office/powerpoint/2010/main" val="886709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ways to interact in</a:t>
            </a:r>
            <a:r>
              <a:rPr lang="en-US" baseline="0" dirty="0" smtClean="0"/>
              <a:t> affirming ways with the transgender community. </a:t>
            </a:r>
          </a:p>
          <a:p>
            <a:endParaRPr lang="en-US" baseline="0" dirty="0" smtClean="0"/>
          </a:p>
          <a:p>
            <a:r>
              <a:rPr lang="en-US" dirty="0" smtClean="0"/>
              <a:t>Do</a:t>
            </a:r>
          </a:p>
          <a:p>
            <a:r>
              <a:rPr lang="en-US" dirty="0" smtClean="0"/>
              <a:t>Ask what pronoun they use</a:t>
            </a:r>
          </a:p>
          <a:p>
            <a:r>
              <a:rPr lang="en-US" dirty="0" smtClean="0"/>
              <a:t>Believe them</a:t>
            </a:r>
          </a:p>
          <a:p>
            <a:r>
              <a:rPr lang="en-US" dirty="0" smtClean="0"/>
              <a:t>Only ever call them by the name they’ve introduced themselves as</a:t>
            </a:r>
          </a:p>
          <a:p>
            <a:endParaRPr lang="en-US" dirty="0" smtClean="0"/>
          </a:p>
          <a:p>
            <a:r>
              <a:rPr lang="en-US" dirty="0" smtClean="0"/>
              <a:t>Don’t</a:t>
            </a:r>
          </a:p>
          <a:p>
            <a:r>
              <a:rPr lang="en-US" dirty="0" smtClean="0"/>
              <a:t>Ask about surgeries or body parts</a:t>
            </a:r>
          </a:p>
          <a:p>
            <a:r>
              <a:rPr lang="en-US" dirty="0" smtClean="0"/>
              <a:t>Ask about their sex lives</a:t>
            </a:r>
          </a:p>
          <a:p>
            <a:r>
              <a:rPr lang="en-US" dirty="0" smtClean="0"/>
              <a:t>Ask them their “real” name</a:t>
            </a:r>
          </a:p>
          <a:p>
            <a:r>
              <a:rPr lang="en-US" dirty="0" smtClean="0"/>
              <a:t>Ask to see pictures prior to their transition</a:t>
            </a:r>
          </a:p>
          <a:p>
            <a:endParaRPr lang="en-US" dirty="0"/>
          </a:p>
        </p:txBody>
      </p:sp>
      <p:sp>
        <p:nvSpPr>
          <p:cNvPr id="4" name="Slide Number Placeholder 3"/>
          <p:cNvSpPr>
            <a:spLocks noGrp="1"/>
          </p:cNvSpPr>
          <p:nvPr>
            <p:ph type="sldNum" sz="quarter" idx="10"/>
          </p:nvPr>
        </p:nvSpPr>
        <p:spPr/>
        <p:txBody>
          <a:bodyPr/>
          <a:lstStyle/>
          <a:p>
            <a:fld id="{82EAC25A-0787-4250-9F5D-D1D38B63B3EB}" type="slidenum">
              <a:rPr lang="en-US" smtClean="0"/>
              <a:t>13</a:t>
            </a:fld>
            <a:endParaRPr lang="en-US"/>
          </a:p>
        </p:txBody>
      </p:sp>
    </p:spTree>
    <p:extLst>
      <p:ext uri="{BB962C8B-B14F-4D97-AF65-F5344CB8AC3E}">
        <p14:creationId xmlns:p14="http://schemas.microsoft.com/office/powerpoint/2010/main" val="1355637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i="1" dirty="0" smtClean="0"/>
              <a:t>Consider: </a:t>
            </a:r>
          </a:p>
          <a:p>
            <a:r>
              <a:rPr lang="en-US" sz="1400" dirty="0" smtClean="0"/>
              <a:t>The transgender community is as diverse as every other community.</a:t>
            </a:r>
            <a:r>
              <a:rPr lang="en-US" sz="1400" baseline="0" dirty="0" smtClean="0"/>
              <a:t> Trans people come from all races, socioeconomic backgrounds, cultures, nationalities, political parties, etc. </a:t>
            </a:r>
            <a:endParaRPr lang="en-US" sz="1400" dirty="0" smtClean="0"/>
          </a:p>
          <a:p>
            <a:pPr marL="0" indent="0">
              <a:buNone/>
            </a:pPr>
            <a:r>
              <a:rPr lang="en-US" sz="1400" i="1" dirty="0" smtClean="0"/>
              <a:t>Remember:</a:t>
            </a:r>
          </a:p>
          <a:p>
            <a:pPr lvl="0"/>
            <a:r>
              <a:rPr lang="en-US" sz="1400" dirty="0" smtClean="0"/>
              <a:t>If you</a:t>
            </a:r>
            <a:r>
              <a:rPr lang="mr-IN" sz="1400" dirty="0" smtClean="0"/>
              <a:t>’</a:t>
            </a:r>
            <a:r>
              <a:rPr lang="en-US" sz="1400" dirty="0" err="1" smtClean="0"/>
              <a:t>ve</a:t>
            </a:r>
            <a:r>
              <a:rPr lang="en-US" sz="1400" dirty="0" smtClean="0"/>
              <a:t> knowingly met one trans person, you’ve met one trans person. </a:t>
            </a:r>
          </a:p>
          <a:p>
            <a:endParaRPr lang="en-US" sz="1400" baseline="0" dirty="0" smtClean="0">
              <a:solidFill>
                <a:srgbClr val="FF0000"/>
              </a:solidFill>
            </a:endParaRPr>
          </a:p>
          <a:p>
            <a:endParaRPr lang="en-US" sz="1400" baseline="0" dirty="0" smtClean="0">
              <a:solidFill>
                <a:srgbClr val="FF0000"/>
              </a:solidFill>
            </a:endParaRPr>
          </a:p>
          <a:p>
            <a:r>
              <a:rPr lang="en-US" sz="1400" b="1" baseline="0" dirty="0" smtClean="0">
                <a:solidFill>
                  <a:schemeClr val="tx1"/>
                </a:solidFill>
              </a:rPr>
              <a:t>[NOTE TO FACILITATOR: If you want to complete group discussion immediately following this module content, change the title of this slide to ‘Group Discussion’ and delete the slide with corresponding questions in the next module. If you would like to have discussion take place using your internal LMS system, you can include instructions here for how participants can participate. Then, adjust the slide with the corresponding questions in the next module as needed.]</a:t>
            </a:r>
          </a:p>
        </p:txBody>
      </p:sp>
      <p:sp>
        <p:nvSpPr>
          <p:cNvPr id="4" name="Slide Number Placeholder 3"/>
          <p:cNvSpPr>
            <a:spLocks noGrp="1"/>
          </p:cNvSpPr>
          <p:nvPr>
            <p:ph type="sldNum" sz="quarter" idx="10"/>
          </p:nvPr>
        </p:nvSpPr>
        <p:spPr/>
        <p:txBody>
          <a:bodyPr/>
          <a:lstStyle/>
          <a:p>
            <a:fld id="{82EAC25A-0787-4250-9F5D-D1D38B63B3EB}" type="slidenum">
              <a:rPr lang="en-US" smtClean="0"/>
              <a:t>14</a:t>
            </a:fld>
            <a:endParaRPr lang="en-US"/>
          </a:p>
        </p:txBody>
      </p:sp>
    </p:spTree>
    <p:extLst>
      <p:ext uri="{BB962C8B-B14F-4D97-AF65-F5344CB8AC3E}">
        <p14:creationId xmlns:p14="http://schemas.microsoft.com/office/powerpoint/2010/main" val="3396974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EAC25A-0787-4250-9F5D-D1D38B63B3EB}" type="slidenum">
              <a:rPr lang="en-US" smtClean="0"/>
              <a:t>15</a:t>
            </a:fld>
            <a:endParaRPr lang="en-US"/>
          </a:p>
        </p:txBody>
      </p:sp>
    </p:spTree>
    <p:extLst>
      <p:ext uri="{BB962C8B-B14F-4D97-AF65-F5344CB8AC3E}">
        <p14:creationId xmlns:p14="http://schemas.microsoft.com/office/powerpoint/2010/main" val="251499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TO FACILITATOR: If you are completing these modules in an order other than suggested in the facilitation guide, you may need to adjust these discussion</a:t>
            </a:r>
            <a:r>
              <a:rPr lang="en-US" baseline="0" dirty="0" smtClean="0"/>
              <a:t> points</a:t>
            </a:r>
            <a:r>
              <a:rPr lang="en-US" dirty="0" smtClean="0"/>
              <a:t>.</a:t>
            </a:r>
          </a:p>
          <a:p>
            <a:endParaRPr lang="en-US" dirty="0"/>
          </a:p>
        </p:txBody>
      </p:sp>
      <p:sp>
        <p:nvSpPr>
          <p:cNvPr id="4" name="Slide Number Placeholder 3"/>
          <p:cNvSpPr>
            <a:spLocks noGrp="1"/>
          </p:cNvSpPr>
          <p:nvPr>
            <p:ph type="sldNum" sz="quarter" idx="10"/>
          </p:nvPr>
        </p:nvSpPr>
        <p:spPr/>
        <p:txBody>
          <a:bodyPr/>
          <a:lstStyle/>
          <a:p>
            <a:fld id="{4A26EF3F-9985-492F-93A6-079BCEA05E17}" type="slidenum">
              <a:rPr lang="en-US" smtClean="0"/>
              <a:t>2</a:t>
            </a:fld>
            <a:endParaRPr lang="en-US"/>
          </a:p>
        </p:txBody>
      </p:sp>
    </p:spTree>
    <p:extLst>
      <p:ext uri="{BB962C8B-B14F-4D97-AF65-F5344CB8AC3E}">
        <p14:creationId xmlns:p14="http://schemas.microsoft.com/office/powerpoint/2010/main" val="537631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EAC25A-0787-4250-9F5D-D1D38B63B3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999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Facilitator:</a:t>
            </a:r>
            <a:r>
              <a:rPr lang="en-US" b="1" baseline="0" dirty="0" smtClean="0"/>
              <a:t> Ask the d</a:t>
            </a:r>
            <a:r>
              <a:rPr lang="en-US" b="1" dirty="0" smtClean="0"/>
              <a:t>iscussion questions: “</a:t>
            </a:r>
            <a:r>
              <a:rPr lang="en-US" sz="1200" dirty="0" smtClean="0"/>
              <a:t>What is the difference between gender identity and gender expression?</a:t>
            </a:r>
            <a:r>
              <a:rPr lang="en-US" baseline="0" dirty="0" smtClean="0"/>
              <a:t>” (more on the next slide) and “Are drag queens transgender?” (The answer is Some are! But many are not. They are not the same thing. Drag is an art form, not an identity.). Give the audience a short amount of time to answer. </a:t>
            </a:r>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4</a:t>
            </a:fld>
            <a:endParaRPr lang="en-US" dirty="0"/>
          </a:p>
        </p:txBody>
      </p:sp>
    </p:spTree>
    <p:extLst>
      <p:ext uri="{BB962C8B-B14F-4D97-AF65-F5344CB8AC3E}">
        <p14:creationId xmlns:p14="http://schemas.microsoft.com/office/powerpoint/2010/main" val="3805383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get started with our conversation about people who are transgender with some terms. First, gender</a:t>
            </a:r>
            <a:r>
              <a:rPr lang="en-US" baseline="0" dirty="0" smtClean="0"/>
              <a:t> expression- this is the way a person communicates their gender identity to others by the way their dress, act or refer to themselves. Gender expression is about the entire body </a:t>
            </a:r>
            <a:r>
              <a:rPr lang="mr-IN" baseline="0" dirty="0" smtClean="0"/>
              <a:t>–</a:t>
            </a:r>
            <a:r>
              <a:rPr lang="en-US" baseline="0" dirty="0" smtClean="0"/>
              <a:t> hair, makeup, clothing, the way someone walks, how they talk, mannerisms, etc. Gender identity is not the same thing, this is a person’s internal sense of being a man, a woman, or anything in between. This could be identifying as male, female, masculine, feminine, androgynous, etc. Orientation/attraction is a term to describe sexual and/or romantic attractions to others. Who we love and are attracted to. The last term here, sex, refers to the labels male, female, or intersex given to someone at birth based on their body parts. This is what we are assigned at birth. </a:t>
            </a:r>
            <a:endParaRPr lang="en-US" dirty="0" smtClean="0"/>
          </a:p>
          <a:p>
            <a:endParaRPr lang="en-US" dirty="0"/>
          </a:p>
        </p:txBody>
      </p:sp>
      <p:sp>
        <p:nvSpPr>
          <p:cNvPr id="4" name="Slide Number Placeholder 3"/>
          <p:cNvSpPr>
            <a:spLocks noGrp="1"/>
          </p:cNvSpPr>
          <p:nvPr>
            <p:ph type="sldNum" sz="quarter" idx="10"/>
          </p:nvPr>
        </p:nvSpPr>
        <p:spPr/>
        <p:txBody>
          <a:bodyPr/>
          <a:lstStyle/>
          <a:p>
            <a:fld id="{82EAC25A-0787-4250-9F5D-D1D38B63B3EB}" type="slidenum">
              <a:rPr lang="en-US" smtClean="0"/>
              <a:t>5</a:t>
            </a:fld>
            <a:endParaRPr lang="en-US"/>
          </a:p>
        </p:txBody>
      </p:sp>
    </p:spTree>
    <p:extLst>
      <p:ext uri="{BB962C8B-B14F-4D97-AF65-F5344CB8AC3E}">
        <p14:creationId xmlns:p14="http://schemas.microsoft.com/office/powerpoint/2010/main" val="4285392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Everybody has a gender identity, gender expression, biological sex, and sexual orientation.</a:t>
            </a:r>
            <a:r>
              <a:rPr lang="en-US" baseline="0" dirty="0" smtClean="0"/>
              <a:t> You can see here that each term from the previous slide. For example, for gender expression in yellow, goes from feminine on one end to masculine on the other with androgynous in the middle. These are all a continuum, where you do not have to pick one end or the other</a:t>
            </a:r>
            <a:r>
              <a:rPr lang="en-US" baseline="30000" dirty="0" smtClean="0"/>
              <a:t>4</a:t>
            </a:r>
            <a:r>
              <a:rPr lang="en-US" baseline="0" dirty="0" smtClean="0"/>
              <a:t>. The same goes for biological sex which goes from male to female with intersex in the middle; gender identity which goes from woman to man, with genderqueer in the middle and sexual orientation which goes from heterosexual to homosexual with bisexual in the middle. These are all independent of one another</a:t>
            </a:r>
            <a:r>
              <a:rPr lang="en-US" baseline="30000" dirty="0" smtClean="0"/>
              <a:t>4</a:t>
            </a:r>
            <a:r>
              <a:rPr lang="en-US" baseline="0" dirty="0" smtClean="0"/>
              <a:t>, meaning that someone could have female biological sex, identify as a woman, express themselves as masculine, and have a sexual identity that is bisexual. </a:t>
            </a:r>
            <a:r>
              <a:rPr lang="en-US" b="1" dirty="0" smtClean="0"/>
              <a:t>[NOTE to FACILITATOR:</a:t>
            </a:r>
            <a:r>
              <a:rPr lang="en-US" b="1" baseline="0" dirty="0" smtClean="0"/>
              <a:t> </a:t>
            </a:r>
            <a:r>
              <a:rPr lang="en-US" b="1" dirty="0" smtClean="0"/>
              <a:t>You can ask the participants to think about where they would fit on each of these spectrums.]</a:t>
            </a:r>
          </a:p>
          <a:p>
            <a:endParaRPr lang="en-US" dirty="0"/>
          </a:p>
        </p:txBody>
      </p:sp>
      <p:sp>
        <p:nvSpPr>
          <p:cNvPr id="4" name="Slide Number Placeholder 3"/>
          <p:cNvSpPr>
            <a:spLocks noGrp="1"/>
          </p:cNvSpPr>
          <p:nvPr>
            <p:ph type="sldNum" sz="quarter" idx="10"/>
          </p:nvPr>
        </p:nvSpPr>
        <p:spPr/>
        <p:txBody>
          <a:bodyPr/>
          <a:lstStyle/>
          <a:p>
            <a:fld id="{82EAC25A-0787-4250-9F5D-D1D38B63B3EB}" type="slidenum">
              <a:rPr lang="en-US" smtClean="0"/>
              <a:t>6</a:t>
            </a:fld>
            <a:endParaRPr lang="en-US"/>
          </a:p>
        </p:txBody>
      </p:sp>
    </p:spTree>
    <p:extLst>
      <p:ext uri="{BB962C8B-B14F-4D97-AF65-F5344CB8AC3E}">
        <p14:creationId xmlns:p14="http://schemas.microsoft.com/office/powerpoint/2010/main" val="3617344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Transgender is an umbrella term for people whose gender identity and/or expression is different from cultural expectations based on the sex they were assigned at birth.</a:t>
            </a:r>
            <a:r>
              <a:rPr lang="en-US" baseline="30000" dirty="0" smtClean="0"/>
              <a:t>1</a:t>
            </a:r>
            <a:r>
              <a:rPr lang="en-US" baseline="0" dirty="0" smtClean="0"/>
              <a:t> </a:t>
            </a:r>
            <a:r>
              <a:rPr lang="en-US" dirty="0" smtClean="0"/>
              <a:t>Being transgender just means that they do not identify with the sex they were assigned at birth. </a:t>
            </a:r>
          </a:p>
          <a:p>
            <a:endParaRPr lang="en-US" dirty="0"/>
          </a:p>
        </p:txBody>
      </p:sp>
      <p:sp>
        <p:nvSpPr>
          <p:cNvPr id="4" name="Slide Number Placeholder 3"/>
          <p:cNvSpPr>
            <a:spLocks noGrp="1"/>
          </p:cNvSpPr>
          <p:nvPr>
            <p:ph type="sldNum" sz="quarter" idx="10"/>
          </p:nvPr>
        </p:nvSpPr>
        <p:spPr/>
        <p:txBody>
          <a:bodyPr/>
          <a:lstStyle/>
          <a:p>
            <a:fld id="{82EAC25A-0787-4250-9F5D-D1D38B63B3EB}" type="slidenum">
              <a:rPr lang="en-US" smtClean="0"/>
              <a:t>7</a:t>
            </a:fld>
            <a:endParaRPr lang="en-US"/>
          </a:p>
        </p:txBody>
      </p:sp>
    </p:spTree>
    <p:extLst>
      <p:ext uri="{BB962C8B-B14F-4D97-AF65-F5344CB8AC3E}">
        <p14:creationId xmlns:p14="http://schemas.microsoft.com/office/powerpoint/2010/main" val="3839510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 more terms related to transgender. Gender dysphoria</a:t>
            </a:r>
            <a:r>
              <a:rPr lang="en-US" baseline="0" dirty="0" smtClean="0"/>
              <a:t> is a</a:t>
            </a:r>
            <a:r>
              <a:rPr lang="en-US" dirty="0" smtClean="0"/>
              <a:t> clinically significant distress caused when a person’s assigned birth gender is not the same as the one with which they identify</a:t>
            </a:r>
            <a:r>
              <a:rPr lang="en-US" baseline="30000" dirty="0" smtClean="0"/>
              <a:t>1</a:t>
            </a:r>
            <a:r>
              <a:rPr lang="en-US" baseline="0" dirty="0" smtClean="0"/>
              <a:t>. </a:t>
            </a:r>
            <a:r>
              <a:rPr lang="en-US" dirty="0" smtClean="0"/>
              <a:t>Cisgender</a:t>
            </a:r>
            <a:r>
              <a:rPr lang="en-US" baseline="0" dirty="0" smtClean="0"/>
              <a:t> is when</a:t>
            </a:r>
            <a:r>
              <a:rPr lang="en-US" dirty="0" smtClean="0"/>
              <a:t> people whose gender identity is congruent with the sex designated to them at birth</a:t>
            </a:r>
            <a:r>
              <a:rPr lang="en-US" baseline="30000" dirty="0" smtClean="0"/>
              <a:t>1</a:t>
            </a:r>
            <a:r>
              <a:rPr lang="en-US" baseline="0" dirty="0" smtClean="0"/>
              <a:t> or in other words, someone who is n</a:t>
            </a:r>
            <a:r>
              <a:rPr lang="en-US" dirty="0" smtClean="0"/>
              <a:t>ot transgender-</a:t>
            </a:r>
            <a:r>
              <a:rPr lang="en-US" baseline="0" dirty="0" smtClean="0"/>
              <a:t> a</a:t>
            </a:r>
            <a:r>
              <a:rPr lang="en-US" dirty="0" smtClean="0"/>
              <a:t>lmost everybody is cisgender. </a:t>
            </a:r>
          </a:p>
          <a:p>
            <a:endParaRPr lang="en-US" dirty="0"/>
          </a:p>
        </p:txBody>
      </p:sp>
      <p:sp>
        <p:nvSpPr>
          <p:cNvPr id="4" name="Slide Number Placeholder 3"/>
          <p:cNvSpPr>
            <a:spLocks noGrp="1"/>
          </p:cNvSpPr>
          <p:nvPr>
            <p:ph type="sldNum" sz="quarter" idx="10"/>
          </p:nvPr>
        </p:nvSpPr>
        <p:spPr/>
        <p:txBody>
          <a:bodyPr/>
          <a:lstStyle/>
          <a:p>
            <a:fld id="{82EAC25A-0787-4250-9F5D-D1D38B63B3EB}" type="slidenum">
              <a:rPr lang="en-US" smtClean="0"/>
              <a:t>8</a:t>
            </a:fld>
            <a:endParaRPr lang="en-US"/>
          </a:p>
        </p:txBody>
      </p:sp>
    </p:spTree>
    <p:extLst>
      <p:ext uri="{BB962C8B-B14F-4D97-AF65-F5344CB8AC3E}">
        <p14:creationId xmlns:p14="http://schemas.microsoft.com/office/powerpoint/2010/main" val="3231284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There are many ways to be transgender. Here are some terms and identities</a:t>
            </a:r>
            <a:r>
              <a:rPr lang="en-US" baseline="0" dirty="0" smtClean="0"/>
              <a:t> that fall under the transgender umbrella. </a:t>
            </a:r>
            <a:r>
              <a:rPr lang="en-US" b="1" baseline="0" dirty="0" smtClean="0"/>
              <a:t>[NOTE to FACILITATOR: You can ask the participants what words they recognize and what words may be new to them.]</a:t>
            </a:r>
            <a:endParaRPr lang="en-US" b="1" dirty="0" smtClean="0"/>
          </a:p>
          <a:p>
            <a:endParaRPr lang="en-US" dirty="0"/>
          </a:p>
        </p:txBody>
      </p:sp>
      <p:sp>
        <p:nvSpPr>
          <p:cNvPr id="4" name="Slide Number Placeholder 3"/>
          <p:cNvSpPr>
            <a:spLocks noGrp="1"/>
          </p:cNvSpPr>
          <p:nvPr>
            <p:ph type="sldNum" sz="quarter" idx="10"/>
          </p:nvPr>
        </p:nvSpPr>
        <p:spPr/>
        <p:txBody>
          <a:bodyPr/>
          <a:lstStyle/>
          <a:p>
            <a:fld id="{82EAC25A-0787-4250-9F5D-D1D38B63B3EB}" type="slidenum">
              <a:rPr lang="en-US" smtClean="0"/>
              <a:t>9</a:t>
            </a:fld>
            <a:endParaRPr lang="en-US"/>
          </a:p>
        </p:txBody>
      </p:sp>
    </p:spTree>
    <p:extLst>
      <p:ext uri="{BB962C8B-B14F-4D97-AF65-F5344CB8AC3E}">
        <p14:creationId xmlns:p14="http://schemas.microsoft.com/office/powerpoint/2010/main" val="17735975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080A4DE-6818-475B-875B-F1B097A76FF7}"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9316" y="5963433"/>
            <a:ext cx="3218688" cy="621792"/>
          </a:xfrm>
          <a:prstGeom prst="rect">
            <a:avLst/>
          </a:prstGeom>
        </p:spPr>
      </p:pic>
    </p:spTree>
    <p:extLst>
      <p:ext uri="{BB962C8B-B14F-4D97-AF65-F5344CB8AC3E}">
        <p14:creationId xmlns:p14="http://schemas.microsoft.com/office/powerpoint/2010/main" val="2775624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1C81C0-A3CD-4853-B4B6-89DA5B4E7560}"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074398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D6AA23-DCCF-4796-8855-B1CAEC5E9727}"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4207607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6AB652-D7D3-4BE5-8959-22A79339576C}"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494807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AF63677-35BB-46A6-9FB4-3CB3AD375170}"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987126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9CACB96-07DF-4428-A372-9A2D95347F31}" type="datetime1">
              <a:rPr lang="en-US" smtClean="0"/>
              <a:t>11/21/2019</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3834158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3884E31-53D2-41FB-ACF8-9FCB45513930}" type="datetime1">
              <a:rPr lang="en-US" smtClean="0"/>
              <a:t>11/21/2019</a:t>
            </a:fld>
            <a:endParaRPr lang="en-US"/>
          </a:p>
        </p:txBody>
      </p:sp>
      <p:sp>
        <p:nvSpPr>
          <p:cNvPr id="8" name="Footer Placeholder 7"/>
          <p:cNvSpPr>
            <a:spLocks noGrp="1"/>
          </p:cNvSpPr>
          <p:nvPr>
            <p:ph type="ftr" sz="quarter" idx="11"/>
          </p:nvPr>
        </p:nvSpPr>
        <p:spPr/>
        <p:txBody>
          <a:bodyPr/>
          <a:lstStyle/>
          <a:p>
            <a:r>
              <a:rPr lang="en-US" smtClean="0"/>
              <a:t>#citeNLM2018</a:t>
            </a:r>
            <a:endParaRPr lang="en-US"/>
          </a:p>
        </p:txBody>
      </p:sp>
      <p:sp>
        <p:nvSpPr>
          <p:cNvPr id="9" name="Slide Number Placeholder 8"/>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2932121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A64AF7D-6CC6-4473-8654-20CC26F6EABC}" type="datetime1">
              <a:rPr lang="en-US" smtClean="0"/>
              <a:t>11/21/2019</a:t>
            </a:fld>
            <a:endParaRPr lang="en-US"/>
          </a:p>
        </p:txBody>
      </p:sp>
      <p:sp>
        <p:nvSpPr>
          <p:cNvPr id="4" name="Footer Placeholder 3"/>
          <p:cNvSpPr>
            <a:spLocks noGrp="1"/>
          </p:cNvSpPr>
          <p:nvPr>
            <p:ph type="ftr" sz="quarter" idx="11"/>
          </p:nvPr>
        </p:nvSpPr>
        <p:spPr/>
        <p:txBody>
          <a:bodyPr/>
          <a:lstStyle/>
          <a:p>
            <a:r>
              <a:rPr lang="en-US" smtClean="0"/>
              <a:t>#citeNLM2018</a:t>
            </a:r>
            <a:endParaRPr lang="en-US"/>
          </a:p>
        </p:txBody>
      </p:sp>
      <p:sp>
        <p:nvSpPr>
          <p:cNvPr id="5" name="Slide Number Placeholder 4"/>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3988817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4C0126-D094-4D08-A8E6-5F270869623A}" type="datetime1">
              <a:rPr lang="en-US" smtClean="0"/>
              <a:t>11/21/2019</a:t>
            </a:fld>
            <a:endParaRPr lang="en-US"/>
          </a:p>
        </p:txBody>
      </p:sp>
      <p:sp>
        <p:nvSpPr>
          <p:cNvPr id="3" name="Footer Placeholder 2"/>
          <p:cNvSpPr>
            <a:spLocks noGrp="1"/>
          </p:cNvSpPr>
          <p:nvPr>
            <p:ph type="ftr" sz="quarter" idx="11"/>
          </p:nvPr>
        </p:nvSpPr>
        <p:spPr/>
        <p:txBody>
          <a:bodyPr/>
          <a:lstStyle/>
          <a:p>
            <a:r>
              <a:rPr lang="en-US" smtClean="0"/>
              <a:t>#citeNLM2018</a:t>
            </a:r>
            <a:endParaRPr lang="en-US"/>
          </a:p>
        </p:txBody>
      </p:sp>
      <p:sp>
        <p:nvSpPr>
          <p:cNvPr id="4" name="Slide Number Placeholder 3"/>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4275668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DF4601-E258-4342-A106-5FE953FCF198}" type="datetime1">
              <a:rPr lang="en-US" smtClean="0"/>
              <a:t>11/21/2019</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2153498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1F1542A-B01E-4275-9B01-74B67EDB5415}" type="datetime1">
              <a:rPr lang="en-US" smtClean="0"/>
              <a:t>11/21/2019</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75353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D6AA23-DCCF-4796-8855-B1CAEC5E9727}" type="datetime1">
              <a:rPr lang="en-US" smtClean="0"/>
              <a:t>11/21/2019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#citeNLM2018</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9F92CD-A15F-4D01-A8C0-709E6596AA4B}"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9316" y="5963433"/>
            <a:ext cx="3218688" cy="621792"/>
          </a:xfrm>
          <a:prstGeom prst="rect">
            <a:avLst/>
          </a:prstGeom>
        </p:spPr>
      </p:pic>
    </p:spTree>
    <p:extLst>
      <p:ext uri="{BB962C8B-B14F-4D97-AF65-F5344CB8AC3E}">
        <p14:creationId xmlns:p14="http://schemas.microsoft.com/office/powerpoint/2010/main" val="3373586962"/>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hyperlink" Target="http://www.welcomingschools.org/resources/definitions/definitions-for-adults/" TargetMode="External"/><Relationship Id="rId7" Type="http://schemas.openxmlformats.org/officeDocument/2006/relationships/hyperlink" Target="https://www.transstudent.org/graphic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itspronouncedmetrosexual.com/2011/11/breaking-through-the-binary-gender-explained-using-continuums/" TargetMode="External"/><Relationship Id="rId5" Type="http://schemas.openxmlformats.org/officeDocument/2006/relationships/hyperlink" Target="http://www.beyondgenderproject.org/social-transitioning.html" TargetMode="External"/><Relationship Id="rId4" Type="http://schemas.openxmlformats.org/officeDocument/2006/relationships/hyperlink" Target="https://www.glaad.org/reference/transgende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www.transstudent.org/graphic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hyperlink" Target="https://www.itspronouncedmetrosexual.com/2011/11/breaking-through-the-binary-gender-explained-using-continuums/"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latin typeface="+mn-lt"/>
              </a:rPr>
              <a:t>Transgender</a:t>
            </a:r>
            <a:endParaRPr lang="en-US" dirty="0">
              <a:latin typeface="+mn-lt"/>
            </a:endParaRPr>
          </a:p>
        </p:txBody>
      </p:sp>
      <p:sp>
        <p:nvSpPr>
          <p:cNvPr id="2" name="Subtitle 1"/>
          <p:cNvSpPr>
            <a:spLocks noGrp="1"/>
          </p:cNvSpPr>
          <p:nvPr>
            <p:ph type="subTitle" idx="1"/>
          </p:nvPr>
        </p:nvSpPr>
        <p:spPr/>
        <p:txBody>
          <a:bodyPr/>
          <a:lstStyle/>
          <a:p>
            <a:r>
              <a:rPr lang="en-US" i="1" dirty="0" smtClean="0"/>
              <a:t>Learn and improve care for all…</a:t>
            </a:r>
            <a:endParaRPr lang="en-US" i="1" dirty="0"/>
          </a:p>
        </p:txBody>
      </p:sp>
    </p:spTree>
    <p:extLst>
      <p:ext uri="{BB962C8B-B14F-4D97-AF65-F5344CB8AC3E}">
        <p14:creationId xmlns:p14="http://schemas.microsoft.com/office/powerpoint/2010/main" val="496183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Transitioning</a:t>
            </a:r>
            <a:endParaRPr lang="en-US" dirty="0"/>
          </a:p>
        </p:txBody>
      </p:sp>
      <p:sp>
        <p:nvSpPr>
          <p:cNvPr id="3" name="Content Placeholder 2"/>
          <p:cNvSpPr>
            <a:spLocks noGrp="1"/>
          </p:cNvSpPr>
          <p:nvPr>
            <p:ph idx="1"/>
          </p:nvPr>
        </p:nvSpPr>
        <p:spPr>
          <a:xfrm>
            <a:off x="838200" y="1690688"/>
            <a:ext cx="4979276" cy="4351338"/>
          </a:xfrm>
        </p:spPr>
        <p:txBody>
          <a:bodyPr>
            <a:normAutofit lnSpcReduction="10000"/>
          </a:bodyPr>
          <a:lstStyle/>
          <a:p>
            <a:pPr>
              <a:buClr>
                <a:schemeClr val="tx1"/>
              </a:buClr>
            </a:pPr>
            <a:r>
              <a:rPr lang="en-US" b="1" dirty="0">
                <a:solidFill>
                  <a:srgbClr val="3863A2"/>
                </a:solidFill>
              </a:rPr>
              <a:t>Transitioning: </a:t>
            </a:r>
            <a:r>
              <a:rPr lang="en-US" dirty="0"/>
              <a:t>The process by which some people strive to more closely align their internal knowledge of gender with its outward appearance</a:t>
            </a:r>
          </a:p>
          <a:p>
            <a:r>
              <a:rPr lang="en-US" dirty="0"/>
              <a:t>The process of transitioning (does not have to be in this order):</a:t>
            </a:r>
          </a:p>
          <a:p>
            <a:pPr lvl="1"/>
            <a:r>
              <a:rPr lang="en-US" dirty="0"/>
              <a:t>Social</a:t>
            </a:r>
          </a:p>
          <a:p>
            <a:pPr lvl="1"/>
            <a:r>
              <a:rPr lang="en-US" dirty="0"/>
              <a:t>Medical </a:t>
            </a:r>
          </a:p>
          <a:p>
            <a:pPr lvl="1"/>
            <a:r>
              <a:rPr lang="en-US" dirty="0" smtClean="0"/>
              <a:t>Legal</a:t>
            </a:r>
            <a:endParaRPr lang="en-US" dirty="0"/>
          </a:p>
        </p:txBody>
      </p:sp>
      <p:pic>
        <p:nvPicPr>
          <p:cNvPr id="5" name="Picture 4" descr="Image of a person who is transgender meeting a friend at a bar. "/>
          <p:cNvPicPr>
            <a:picLocks noChangeAspect="1"/>
          </p:cNvPicPr>
          <p:nvPr/>
        </p:nvPicPr>
        <p:blipFill rotWithShape="1">
          <a:blip r:embed="rId3" cstate="print">
            <a:extLst>
              <a:ext uri="{28A0092B-C50C-407E-A947-70E740481C1C}">
                <a14:useLocalDpi xmlns:a14="http://schemas.microsoft.com/office/drawing/2010/main" val="0"/>
              </a:ext>
            </a:extLst>
          </a:blip>
          <a:srcRect l="19841"/>
          <a:stretch/>
        </p:blipFill>
        <p:spPr>
          <a:xfrm>
            <a:off x="8741741" y="150924"/>
            <a:ext cx="3325448" cy="27656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Image of a person who is transgender in a doctor's office. "/>
          <p:cNvPicPr>
            <a:picLocks noChangeAspect="1"/>
          </p:cNvPicPr>
          <p:nvPr/>
        </p:nvPicPr>
        <p:blipFill rotWithShape="1">
          <a:blip r:embed="rId4" cstate="print">
            <a:extLst>
              <a:ext uri="{28A0092B-C50C-407E-A947-70E740481C1C}">
                <a14:useLocalDpi xmlns:a14="http://schemas.microsoft.com/office/drawing/2010/main" val="0"/>
              </a:ext>
            </a:extLst>
          </a:blip>
          <a:srcRect l="19214" r="19187"/>
          <a:stretch/>
        </p:blipFill>
        <p:spPr>
          <a:xfrm>
            <a:off x="6117021" y="1690688"/>
            <a:ext cx="3344118" cy="36192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Image of a person who is transgender signing some papers. "/>
          <p:cNvPicPr>
            <a:picLocks noChangeAspect="1"/>
          </p:cNvPicPr>
          <p:nvPr/>
        </p:nvPicPr>
        <p:blipFill rotWithShape="1">
          <a:blip r:embed="rId5" cstate="print">
            <a:extLst>
              <a:ext uri="{28A0092B-C50C-407E-A947-70E740481C1C}">
                <a14:useLocalDpi xmlns:a14="http://schemas.microsoft.com/office/drawing/2010/main" val="0"/>
              </a:ext>
            </a:extLst>
          </a:blip>
          <a:srcRect l="18112" r="3204"/>
          <a:stretch/>
        </p:blipFill>
        <p:spPr>
          <a:xfrm>
            <a:off x="8995319" y="4028227"/>
            <a:ext cx="3071869" cy="2602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74556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sexual orientation?</a:t>
            </a:r>
            <a:endParaRPr lang="en-US" dirty="0"/>
          </a:p>
        </p:txBody>
      </p:sp>
      <p:sp>
        <p:nvSpPr>
          <p:cNvPr id="3" name="Content Placeholder 2"/>
          <p:cNvSpPr>
            <a:spLocks noGrp="1"/>
          </p:cNvSpPr>
          <p:nvPr>
            <p:ph idx="1"/>
          </p:nvPr>
        </p:nvSpPr>
        <p:spPr>
          <a:xfrm>
            <a:off x="838200" y="1825625"/>
            <a:ext cx="5482389" cy="4351338"/>
          </a:xfrm>
        </p:spPr>
        <p:txBody>
          <a:bodyPr/>
          <a:lstStyle/>
          <a:p>
            <a:r>
              <a:rPr lang="en-US" dirty="0"/>
              <a:t>Being transgender does not imply any specific sexual orientation. Transgender people can identify as bisexual, lesbian, gay, straight, etc.</a:t>
            </a:r>
            <a:r>
              <a:rPr lang="en-US" baseline="30000" dirty="0"/>
              <a:t>1</a:t>
            </a:r>
            <a:r>
              <a:rPr lang="en-US" dirty="0"/>
              <a:t> </a:t>
            </a:r>
            <a:endParaRPr lang="en-US" dirty="0" smtClean="0"/>
          </a:p>
          <a:p>
            <a:endParaRPr lang="en-US" sz="900" dirty="0"/>
          </a:p>
          <a:p>
            <a:r>
              <a:rPr lang="en-US" dirty="0"/>
              <a:t>If a trans woman is exclusively attracted to other people who identify as women, then she is a lesbian</a:t>
            </a:r>
          </a:p>
          <a:p>
            <a:endParaRPr lang="en-US" dirty="0"/>
          </a:p>
        </p:txBody>
      </p:sp>
      <p:pic>
        <p:nvPicPr>
          <p:cNvPr id="4" name="Picture 3" descr="Image of two people who are transgender having a conversation outside. "/>
          <p:cNvPicPr>
            <a:picLocks noChangeAspect="1"/>
          </p:cNvPicPr>
          <p:nvPr/>
        </p:nvPicPr>
        <p:blipFill rotWithShape="1">
          <a:blip r:embed="rId3" cstate="print">
            <a:extLst>
              <a:ext uri="{28A0092B-C50C-407E-A947-70E740481C1C}">
                <a14:useLocalDpi xmlns:a14="http://schemas.microsoft.com/office/drawing/2010/main" val="0"/>
              </a:ext>
            </a:extLst>
          </a:blip>
          <a:srcRect l="11091" t="6800" r="13151"/>
          <a:stretch/>
        </p:blipFill>
        <p:spPr>
          <a:xfrm>
            <a:off x="6718738" y="1825625"/>
            <a:ext cx="4635062" cy="36732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322446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Outdated and Inappropriate Terms</a:t>
            </a:r>
            <a:endParaRPr lang="en-US" dirty="0"/>
          </a:p>
        </p:txBody>
      </p:sp>
      <p:sp>
        <p:nvSpPr>
          <p:cNvPr id="3" name="Content Placeholder 2"/>
          <p:cNvSpPr>
            <a:spLocks noGrp="1"/>
          </p:cNvSpPr>
          <p:nvPr>
            <p:ph idx="1"/>
          </p:nvPr>
        </p:nvSpPr>
        <p:spPr>
          <a:xfrm>
            <a:off x="838200" y="1825625"/>
            <a:ext cx="11032958" cy="4351338"/>
          </a:xfrm>
        </p:spPr>
        <p:txBody>
          <a:bodyPr/>
          <a:lstStyle/>
          <a:p>
            <a:pPr marL="0" indent="0">
              <a:buNone/>
            </a:pPr>
            <a:r>
              <a:rPr lang="en-US" b="1" dirty="0">
                <a:solidFill>
                  <a:srgbClr val="3863A2"/>
                </a:solidFill>
              </a:rPr>
              <a:t>Transsexual: </a:t>
            </a:r>
            <a:r>
              <a:rPr lang="en-US" dirty="0"/>
              <a:t>an older term that originated in the medical and psychological communities. Still preferred by some people who have permanently changed </a:t>
            </a:r>
            <a:r>
              <a:rPr lang="mr-IN" dirty="0"/>
              <a:t>–</a:t>
            </a:r>
            <a:r>
              <a:rPr lang="en-US" dirty="0"/>
              <a:t> or seek to change </a:t>
            </a:r>
            <a:r>
              <a:rPr lang="mr-IN" dirty="0"/>
              <a:t>–</a:t>
            </a:r>
            <a:r>
              <a:rPr lang="en-US" dirty="0"/>
              <a:t> their bodies through medical interventions. Many transgender people do not identify as transsexual.</a:t>
            </a:r>
            <a:r>
              <a:rPr lang="en-US" baseline="30000" dirty="0"/>
              <a:t>2</a:t>
            </a:r>
            <a:endParaRPr lang="en-US" dirty="0"/>
          </a:p>
          <a:p>
            <a:pPr marL="0" indent="0">
              <a:buNone/>
            </a:pPr>
            <a:r>
              <a:rPr lang="en-US" b="1" dirty="0">
                <a:solidFill>
                  <a:srgbClr val="3863A2"/>
                </a:solidFill>
              </a:rPr>
              <a:t>Transvestite: </a:t>
            </a:r>
            <a:r>
              <a:rPr lang="en-US" dirty="0"/>
              <a:t>an outdated term for individuals who dress as a different sex for entertainment or in the privacy of their own homes</a:t>
            </a:r>
            <a:r>
              <a:rPr lang="en-US" baseline="30000" dirty="0"/>
              <a:t>2</a:t>
            </a:r>
            <a:endParaRPr lang="en-US" dirty="0"/>
          </a:p>
          <a:p>
            <a:pPr marL="0" indent="0">
              <a:buNone/>
            </a:pPr>
            <a:r>
              <a:rPr lang="en-US" b="1" dirty="0">
                <a:solidFill>
                  <a:srgbClr val="3863A2"/>
                </a:solidFill>
              </a:rPr>
              <a:t>Transgendered</a:t>
            </a:r>
          </a:p>
          <a:p>
            <a:pPr marL="0" indent="0">
              <a:buNone/>
            </a:pPr>
            <a:r>
              <a:rPr lang="en-US" b="1" dirty="0">
                <a:solidFill>
                  <a:srgbClr val="3863A2"/>
                </a:solidFill>
              </a:rPr>
              <a:t>Tranny</a:t>
            </a:r>
          </a:p>
          <a:p>
            <a:endParaRPr lang="en-US" dirty="0"/>
          </a:p>
        </p:txBody>
      </p:sp>
    </p:spTree>
    <p:extLst>
      <p:ext uri="{BB962C8B-B14F-4D97-AF65-F5344CB8AC3E}">
        <p14:creationId xmlns:p14="http://schemas.microsoft.com/office/powerpoint/2010/main" val="3777451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Interact Affirmatively</a:t>
            </a:r>
          </a:p>
        </p:txBody>
      </p:sp>
      <p:sp>
        <p:nvSpPr>
          <p:cNvPr id="4" name="Text Placeholder 3"/>
          <p:cNvSpPr>
            <a:spLocks noGrp="1"/>
          </p:cNvSpPr>
          <p:nvPr>
            <p:ph type="body" idx="1"/>
          </p:nvPr>
        </p:nvSpPr>
        <p:spPr/>
        <p:txBody>
          <a:bodyPr>
            <a:normAutofit/>
          </a:bodyPr>
          <a:lstStyle/>
          <a:p>
            <a:r>
              <a:rPr lang="en-US" sz="3200" dirty="0">
                <a:solidFill>
                  <a:srgbClr val="3863A2"/>
                </a:solidFill>
              </a:rPr>
              <a:t>Do</a:t>
            </a:r>
          </a:p>
        </p:txBody>
      </p:sp>
      <p:sp>
        <p:nvSpPr>
          <p:cNvPr id="5" name="Content Placeholder 4"/>
          <p:cNvSpPr>
            <a:spLocks noGrp="1"/>
          </p:cNvSpPr>
          <p:nvPr>
            <p:ph sz="half" idx="2"/>
          </p:nvPr>
        </p:nvSpPr>
        <p:spPr/>
        <p:txBody>
          <a:bodyPr>
            <a:normAutofit/>
          </a:bodyPr>
          <a:lstStyle/>
          <a:p>
            <a:r>
              <a:rPr lang="en-US" sz="3200" dirty="0"/>
              <a:t>Ask what pronoun they use</a:t>
            </a:r>
          </a:p>
          <a:p>
            <a:r>
              <a:rPr lang="en-US" sz="3200" dirty="0"/>
              <a:t>Believe them</a:t>
            </a:r>
          </a:p>
          <a:p>
            <a:r>
              <a:rPr lang="en-US" sz="3200" dirty="0"/>
              <a:t>Only ever call them by the name with which they’ve introduced </a:t>
            </a:r>
            <a:r>
              <a:rPr lang="en-US" sz="3200" dirty="0" smtClean="0"/>
              <a:t>themselves</a:t>
            </a:r>
            <a:endParaRPr lang="en-US" sz="3200" dirty="0"/>
          </a:p>
        </p:txBody>
      </p:sp>
      <p:sp>
        <p:nvSpPr>
          <p:cNvPr id="6" name="Text Placeholder 5"/>
          <p:cNvSpPr>
            <a:spLocks noGrp="1"/>
          </p:cNvSpPr>
          <p:nvPr>
            <p:ph type="body" sz="quarter" idx="3"/>
          </p:nvPr>
        </p:nvSpPr>
        <p:spPr/>
        <p:txBody>
          <a:bodyPr>
            <a:normAutofit/>
          </a:bodyPr>
          <a:lstStyle/>
          <a:p>
            <a:r>
              <a:rPr lang="en-US" sz="3200" dirty="0">
                <a:solidFill>
                  <a:srgbClr val="3863A2"/>
                </a:solidFill>
              </a:rPr>
              <a:t>Don’t</a:t>
            </a:r>
          </a:p>
        </p:txBody>
      </p:sp>
      <p:sp>
        <p:nvSpPr>
          <p:cNvPr id="7" name="Content Placeholder 6"/>
          <p:cNvSpPr>
            <a:spLocks noGrp="1"/>
          </p:cNvSpPr>
          <p:nvPr>
            <p:ph sz="quarter" idx="4"/>
          </p:nvPr>
        </p:nvSpPr>
        <p:spPr/>
        <p:txBody>
          <a:bodyPr>
            <a:normAutofit/>
          </a:bodyPr>
          <a:lstStyle/>
          <a:p>
            <a:r>
              <a:rPr lang="en-US" sz="3200" dirty="0"/>
              <a:t>Ask about surgeries or body parts</a:t>
            </a:r>
          </a:p>
          <a:p>
            <a:r>
              <a:rPr lang="en-US" sz="3200" dirty="0"/>
              <a:t>Ask about their sex lives</a:t>
            </a:r>
          </a:p>
          <a:p>
            <a:r>
              <a:rPr lang="en-US" sz="3200" dirty="0"/>
              <a:t>Ask them their “real” name</a:t>
            </a:r>
          </a:p>
          <a:p>
            <a:r>
              <a:rPr lang="en-US" sz="3200" dirty="0"/>
              <a:t>Ask to see pictures prior to their </a:t>
            </a:r>
            <a:r>
              <a:rPr lang="en-US" sz="3200" dirty="0" smtClean="0"/>
              <a:t>transition</a:t>
            </a:r>
            <a:endParaRPr lang="en-US" sz="3200" dirty="0"/>
          </a:p>
        </p:txBody>
      </p:sp>
    </p:spTree>
    <p:extLst>
      <p:ext uri="{BB962C8B-B14F-4D97-AF65-F5344CB8AC3E}">
        <p14:creationId xmlns:p14="http://schemas.microsoft.com/office/powerpoint/2010/main" val="3859225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Take home message</a:t>
            </a:r>
            <a:endParaRPr lang="en-US" b="1" dirty="0"/>
          </a:p>
        </p:txBody>
      </p:sp>
      <p:sp>
        <p:nvSpPr>
          <p:cNvPr id="3" name="Content Placeholder 2"/>
          <p:cNvSpPr>
            <a:spLocks noGrp="1"/>
          </p:cNvSpPr>
          <p:nvPr>
            <p:ph idx="1"/>
          </p:nvPr>
        </p:nvSpPr>
        <p:spPr>
          <a:xfrm>
            <a:off x="838200" y="1804737"/>
            <a:ext cx="5626768" cy="3705726"/>
          </a:xfrm>
        </p:spPr>
        <p:txBody>
          <a:bodyPr>
            <a:normAutofit lnSpcReduction="10000"/>
          </a:bodyPr>
          <a:lstStyle/>
          <a:p>
            <a:pPr marL="0" indent="0">
              <a:buNone/>
            </a:pPr>
            <a:r>
              <a:rPr lang="en-US" i="1" dirty="0"/>
              <a:t>Consider: </a:t>
            </a:r>
          </a:p>
          <a:p>
            <a:r>
              <a:rPr lang="en-US" dirty="0" smtClean="0"/>
              <a:t>The transgender community is as diverse as every other community- how have you seen this demonstrated among your patients?</a:t>
            </a:r>
            <a:endParaRPr lang="en-US" dirty="0"/>
          </a:p>
          <a:p>
            <a:pPr marL="0" indent="0">
              <a:buNone/>
            </a:pPr>
            <a:r>
              <a:rPr lang="en-US" i="1" dirty="0"/>
              <a:t>Remember:</a:t>
            </a:r>
          </a:p>
          <a:p>
            <a:pPr lvl="0"/>
            <a:r>
              <a:rPr lang="en-US" dirty="0"/>
              <a:t>If you’ve met one trans person, you’ve met one trans person</a:t>
            </a:r>
          </a:p>
          <a:p>
            <a:pPr marL="0" indent="0">
              <a:buNone/>
            </a:pPr>
            <a:endParaRPr lang="en-US" dirty="0"/>
          </a:p>
        </p:txBody>
      </p:sp>
      <p:pic>
        <p:nvPicPr>
          <p:cNvPr id="6" name="Picture 5" descr="A person typing on a laptop with their phone and a planner next to the computer. "/>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8490" t="18514"/>
          <a:stretch/>
        </p:blipFill>
        <p:spPr>
          <a:xfrm>
            <a:off x="6577263" y="2277979"/>
            <a:ext cx="4801750" cy="2759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227226" y="5801193"/>
            <a:ext cx="7674964" cy="830997"/>
          </a:xfrm>
          <a:prstGeom prst="rect">
            <a:avLst/>
          </a:prstGeom>
          <a:noFill/>
        </p:spPr>
        <p:txBody>
          <a:bodyPr wrap="square" rtlCol="0">
            <a:spAutoFit/>
          </a:bodyPr>
          <a:lstStyle/>
          <a:p>
            <a:r>
              <a:rPr lang="en-US" sz="1200" i="1" dirty="0"/>
              <a:t>Developed resources reported in this presentation are supported by the National Library of Medicine (NLM), National Institutes of Health (NIH) under cooperative agreement number UG4LM012342 with the University of Pittsburgh, Health Sciences Library System. The content is solely the responsibility of the authors and does not necessarily represent the official views of the National Institutes of Health</a:t>
            </a:r>
            <a:r>
              <a:rPr lang="en-US" sz="1200" i="1" dirty="0" smtClean="0"/>
              <a:t>.</a:t>
            </a:r>
            <a:endParaRPr lang="en-US" sz="1200" i="1" dirty="0"/>
          </a:p>
        </p:txBody>
      </p:sp>
    </p:spTree>
    <p:extLst>
      <p:ext uri="{BB962C8B-B14F-4D97-AF65-F5344CB8AC3E}">
        <p14:creationId xmlns:p14="http://schemas.microsoft.com/office/powerpoint/2010/main" val="25475379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6" name="Content Placeholder 5"/>
          <p:cNvSpPr>
            <a:spLocks noGrp="1"/>
          </p:cNvSpPr>
          <p:nvPr>
            <p:ph idx="1"/>
          </p:nvPr>
        </p:nvSpPr>
        <p:spPr>
          <a:xfrm>
            <a:off x="838200" y="1825625"/>
            <a:ext cx="11127828" cy="4351338"/>
          </a:xfrm>
        </p:spPr>
        <p:txBody>
          <a:bodyPr>
            <a:normAutofit/>
          </a:bodyPr>
          <a:lstStyle/>
          <a:p>
            <a:pPr marL="514350" indent="-514350">
              <a:buFont typeface="+mj-lt"/>
              <a:buAutoNum type="arabicPeriod"/>
            </a:pPr>
            <a:r>
              <a:rPr lang="en-US" sz="2000" dirty="0"/>
              <a:t>Human Rights Campaign. “LGBTQ Definition for Adults: Welcoming Schools.” </a:t>
            </a:r>
            <a:r>
              <a:rPr lang="en-US" sz="2000" i="1" dirty="0"/>
              <a:t>Human Rights Campaign</a:t>
            </a:r>
            <a:r>
              <a:rPr lang="en-US" sz="2000" dirty="0"/>
              <a:t>, </a:t>
            </a:r>
            <a:r>
              <a:rPr lang="en-US" sz="2000" dirty="0" smtClean="0">
                <a:hlinkClick r:id="rId3"/>
              </a:rPr>
              <a:t>URL to Source</a:t>
            </a:r>
            <a:endParaRPr lang="en-US" sz="2000" dirty="0"/>
          </a:p>
          <a:p>
            <a:pPr marL="514350" indent="-514350">
              <a:buFont typeface="+mj-lt"/>
              <a:buAutoNum type="arabicPeriod"/>
            </a:pPr>
            <a:r>
              <a:rPr lang="en-US" sz="2000" dirty="0"/>
              <a:t>“Glossary of Terms </a:t>
            </a:r>
            <a:r>
              <a:rPr lang="mr-IN" sz="2000" dirty="0"/>
              <a:t>–</a:t>
            </a:r>
            <a:r>
              <a:rPr lang="en-US" sz="2000" dirty="0"/>
              <a:t> Transgender.” </a:t>
            </a:r>
            <a:r>
              <a:rPr lang="en-US" sz="2000" i="1" dirty="0"/>
              <a:t>GLAAD Media Reference Guide </a:t>
            </a:r>
            <a:r>
              <a:rPr lang="mr-IN" sz="2000" i="1" dirty="0"/>
              <a:t>–</a:t>
            </a:r>
            <a:r>
              <a:rPr lang="en-US" sz="2000" i="1" dirty="0"/>
              <a:t> Transgender</a:t>
            </a:r>
            <a:r>
              <a:rPr lang="en-US" sz="2000" dirty="0"/>
              <a:t>, GLAAD, </a:t>
            </a:r>
            <a:r>
              <a:rPr lang="en-US" sz="2000" dirty="0" smtClean="0">
                <a:hlinkClick r:id="rId4"/>
              </a:rPr>
              <a:t>URL to Source</a:t>
            </a:r>
            <a:endParaRPr lang="en-US" sz="2000" dirty="0"/>
          </a:p>
          <a:p>
            <a:pPr marL="514350" indent="-514350">
              <a:buFont typeface="+mj-lt"/>
              <a:buAutoNum type="arabicPeriod"/>
            </a:pPr>
            <a:r>
              <a:rPr lang="en-US" sz="2000" dirty="0"/>
              <a:t>“Social Transitioning.” </a:t>
            </a:r>
            <a:r>
              <a:rPr lang="en-US" sz="2000" i="1" dirty="0"/>
              <a:t>Beyond Gender</a:t>
            </a:r>
            <a:r>
              <a:rPr lang="en-US" sz="2000" dirty="0"/>
              <a:t>, The Trevor Project, 2016, </a:t>
            </a:r>
            <a:r>
              <a:rPr lang="en-US" sz="2000" dirty="0" smtClean="0">
                <a:hlinkClick r:id="rId5"/>
              </a:rPr>
              <a:t>URL to Source</a:t>
            </a:r>
            <a:endParaRPr lang="en-US" sz="2000" dirty="0"/>
          </a:p>
          <a:p>
            <a:pPr marL="514350" indent="-514350">
              <a:buFont typeface="+mj-lt"/>
              <a:buAutoNum type="arabicPeriod"/>
            </a:pPr>
            <a:r>
              <a:rPr lang="en-US" sz="2000" dirty="0"/>
              <a:t>The Gender Bread Person (2013). Breaking through the binary: Gender explained using continuums. Retrieved from: </a:t>
            </a:r>
            <a:r>
              <a:rPr lang="en-US" sz="2000" dirty="0">
                <a:hlinkClick r:id="rId6"/>
              </a:rPr>
              <a:t>URL to </a:t>
            </a:r>
            <a:r>
              <a:rPr lang="en-US" sz="2000" dirty="0" smtClean="0">
                <a:hlinkClick r:id="rId6"/>
              </a:rPr>
              <a:t>Source</a:t>
            </a:r>
            <a:endParaRPr lang="en-US" sz="2000" dirty="0"/>
          </a:p>
          <a:p>
            <a:pPr marL="514350" indent="-514350">
              <a:buFont typeface="+mj-lt"/>
              <a:buAutoNum type="arabicPeriod"/>
            </a:pPr>
            <a:r>
              <a:rPr lang="en-US" sz="2000" dirty="0"/>
              <a:t>Trans Student Educational Resources </a:t>
            </a:r>
            <a:r>
              <a:rPr lang="en-US" sz="2000" dirty="0">
                <a:solidFill>
                  <a:prstClr val="black"/>
                </a:solidFill>
              </a:rPr>
              <a:t>(2019). Infographics. Retrieved from: </a:t>
            </a:r>
            <a:r>
              <a:rPr lang="en-US" sz="2000" dirty="0">
                <a:solidFill>
                  <a:prstClr val="black"/>
                </a:solidFill>
                <a:hlinkClick r:id="rId7"/>
              </a:rPr>
              <a:t>URL to </a:t>
            </a:r>
            <a:r>
              <a:rPr lang="en-US" sz="2000" dirty="0" smtClean="0">
                <a:solidFill>
                  <a:prstClr val="black"/>
                </a:solidFill>
                <a:hlinkClick r:id="rId7"/>
              </a:rPr>
              <a:t>Source</a:t>
            </a:r>
            <a:endParaRPr lang="en-US" sz="2000" dirty="0" smtClean="0">
              <a:solidFill>
                <a:prstClr val="black"/>
              </a:solidFill>
            </a:endParaRPr>
          </a:p>
          <a:p>
            <a:pPr marL="514350" indent="-514350">
              <a:buFont typeface="+mj-lt"/>
              <a:buAutoNum type="arabicPeriod"/>
            </a:pPr>
            <a:r>
              <a:rPr lang="en-US" sz="2000" dirty="0">
                <a:solidFill>
                  <a:prstClr val="black"/>
                </a:solidFill>
              </a:rPr>
              <a:t>Reiff, M. &amp; Mays, J. (2013). The Gender Book. Houston: Marshall House Press</a:t>
            </a:r>
          </a:p>
          <a:p>
            <a:pPr marL="514350" indent="-514350">
              <a:buFont typeface="+mj-lt"/>
              <a:buAutoNum type="arabicPeriod"/>
            </a:pPr>
            <a:endParaRPr lang="en-US" sz="2000" dirty="0"/>
          </a:p>
          <a:p>
            <a:endParaRPr lang="en-US" dirty="0"/>
          </a:p>
        </p:txBody>
      </p:sp>
    </p:spTree>
    <p:extLst>
      <p:ext uri="{BB962C8B-B14F-4D97-AF65-F5344CB8AC3E}">
        <p14:creationId xmlns:p14="http://schemas.microsoft.com/office/powerpoint/2010/main" val="25126305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points from last module</a:t>
            </a:r>
            <a:endParaRPr lang="en-US" dirty="0"/>
          </a:p>
        </p:txBody>
      </p:sp>
      <p:sp>
        <p:nvSpPr>
          <p:cNvPr id="3" name="Content Placeholder 2"/>
          <p:cNvSpPr>
            <a:spLocks noGrp="1"/>
          </p:cNvSpPr>
          <p:nvPr>
            <p:ph idx="1"/>
          </p:nvPr>
        </p:nvSpPr>
        <p:spPr>
          <a:xfrm>
            <a:off x="1159330" y="2001794"/>
            <a:ext cx="4376498" cy="3595903"/>
          </a:xfrm>
        </p:spPr>
        <p:txBody>
          <a:bodyPr/>
          <a:lstStyle/>
          <a:p>
            <a:pPr marL="0" indent="0">
              <a:buNone/>
            </a:pPr>
            <a:r>
              <a:rPr lang="en-US" dirty="0"/>
              <a:t>What role does gender play in sexual orientation identity?</a:t>
            </a:r>
          </a:p>
          <a:p>
            <a:pPr marL="0" indent="0">
              <a:buNone/>
            </a:pPr>
            <a:endParaRPr lang="en-US" dirty="0"/>
          </a:p>
        </p:txBody>
      </p:sp>
      <p:pic>
        <p:nvPicPr>
          <p:cNvPr id="5" name="Picture 4" descr="Group of doctors talking"/>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874380" y="1782064"/>
            <a:ext cx="5734102" cy="38242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1145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Objectives</a:t>
            </a:r>
            <a:endParaRPr lang="en-US" b="1" dirty="0"/>
          </a:p>
        </p:txBody>
      </p:sp>
      <p:sp>
        <p:nvSpPr>
          <p:cNvPr id="3" name="Content Placeholder 2"/>
          <p:cNvSpPr>
            <a:spLocks noGrp="1"/>
          </p:cNvSpPr>
          <p:nvPr>
            <p:ph idx="1"/>
          </p:nvPr>
        </p:nvSpPr>
        <p:spPr>
          <a:xfrm>
            <a:off x="838200" y="1825625"/>
            <a:ext cx="6116782" cy="3633479"/>
          </a:xfrm>
        </p:spPr>
        <p:txBody>
          <a:bodyPr>
            <a:normAutofit lnSpcReduction="10000"/>
          </a:bodyPr>
          <a:lstStyle/>
          <a:p>
            <a:pPr marL="0" indent="0">
              <a:buNone/>
            </a:pPr>
            <a:r>
              <a:rPr lang="en-US" dirty="0"/>
              <a:t>By the end of the program, participants will: </a:t>
            </a:r>
          </a:p>
          <a:p>
            <a:r>
              <a:rPr lang="en-US" dirty="0"/>
              <a:t>Understand the difference between gender identity and gender expression</a:t>
            </a:r>
          </a:p>
          <a:p>
            <a:r>
              <a:rPr lang="en-US" dirty="0"/>
              <a:t>Understand what it means to identify as transgender</a:t>
            </a:r>
          </a:p>
          <a:p>
            <a:r>
              <a:rPr lang="en-US" dirty="0"/>
              <a:t>Recall terms that are appropriate and inappropriate to use when interacting with people who are transgender </a:t>
            </a:r>
          </a:p>
          <a:p>
            <a:endParaRPr lang="en-US" dirty="0"/>
          </a:p>
        </p:txBody>
      </p:sp>
      <p:pic>
        <p:nvPicPr>
          <p:cNvPr id="4" name="Picture 3" descr="Lightbulb with thought bubbles around i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6396" y="1825625"/>
            <a:ext cx="4499702" cy="2734975"/>
          </a:xfrm>
          <a:prstGeom prst="rect">
            <a:avLst/>
          </a:prstGeom>
        </p:spPr>
      </p:pic>
    </p:spTree>
    <p:extLst>
      <p:ext uri="{BB962C8B-B14F-4D97-AF65-F5344CB8AC3E}">
        <p14:creationId xmlns:p14="http://schemas.microsoft.com/office/powerpoint/2010/main" val="17560533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think?</a:t>
            </a:r>
          </a:p>
        </p:txBody>
      </p:sp>
      <p:pic>
        <p:nvPicPr>
          <p:cNvPr id="4" name="Picture 3" descr="Picture of a lightbulb inside a thought bubble. "/>
          <p:cNvPicPr>
            <a:picLocks noChangeAspect="1"/>
          </p:cNvPicPr>
          <p:nvPr/>
        </p:nvPicPr>
        <p:blipFill>
          <a:blip r:embed="rId3"/>
          <a:stretch>
            <a:fillRect/>
          </a:stretch>
        </p:blipFill>
        <p:spPr>
          <a:xfrm>
            <a:off x="838200" y="1690688"/>
            <a:ext cx="5506242" cy="3825692"/>
          </a:xfrm>
          <a:prstGeom prst="rect">
            <a:avLst/>
          </a:prstGeom>
          <a:ln>
            <a:noFill/>
          </a:ln>
          <a:effectLst>
            <a:softEdge rad="112500"/>
          </a:effectLst>
        </p:spPr>
      </p:pic>
      <p:sp>
        <p:nvSpPr>
          <p:cNvPr id="7" name="Content Placeholder 2"/>
          <p:cNvSpPr>
            <a:spLocks noGrp="1"/>
          </p:cNvSpPr>
          <p:nvPr>
            <p:ph sz="half" idx="1"/>
          </p:nvPr>
        </p:nvSpPr>
        <p:spPr>
          <a:xfrm>
            <a:off x="6460761" y="2173573"/>
            <a:ext cx="5546359" cy="2878111"/>
          </a:xfrm>
        </p:spPr>
        <p:txBody>
          <a:bodyPr/>
          <a:lstStyle/>
          <a:p>
            <a:pPr marL="514350" indent="-514350">
              <a:buAutoNum type="arabicPeriod"/>
            </a:pPr>
            <a:r>
              <a:rPr lang="en-US" sz="3200" dirty="0"/>
              <a:t>What is the difference between gender identity and gender expression?</a:t>
            </a:r>
          </a:p>
          <a:p>
            <a:pPr marL="514350" indent="-514350">
              <a:buAutoNum type="arabicPeriod"/>
            </a:pPr>
            <a:r>
              <a:rPr lang="en-US" sz="3200" dirty="0"/>
              <a:t>Are drag queens transgender</a:t>
            </a:r>
            <a:r>
              <a:rPr lang="en-US" sz="3200" dirty="0" smtClean="0"/>
              <a:t>?</a:t>
            </a:r>
            <a:endParaRPr lang="en-US" sz="3200" dirty="0"/>
          </a:p>
        </p:txBody>
      </p:sp>
    </p:spTree>
    <p:extLst>
      <p:ext uri="{BB962C8B-B14F-4D97-AF65-F5344CB8AC3E}">
        <p14:creationId xmlns:p14="http://schemas.microsoft.com/office/powerpoint/2010/main" val="26324397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49469" y="2842556"/>
            <a:ext cx="2693276" cy="870881"/>
          </a:xfrm>
        </p:spPr>
        <p:txBody>
          <a:bodyPr>
            <a:normAutofit fontScale="90000"/>
          </a:bodyPr>
          <a:lstStyle/>
          <a:p>
            <a:r>
              <a:rPr lang="en-US" dirty="0"/>
              <a:t>First, S</a:t>
            </a:r>
            <a:r>
              <a:rPr lang="en-US" dirty="0" smtClean="0"/>
              <a:t>ome </a:t>
            </a:r>
            <a:r>
              <a:rPr lang="en-US" dirty="0"/>
              <a:t>T</a:t>
            </a:r>
            <a:r>
              <a:rPr lang="en-US" dirty="0" smtClean="0"/>
              <a:t>erms</a:t>
            </a:r>
            <a:r>
              <a:rPr lang="mr-IN" dirty="0"/>
              <a:t>…</a:t>
            </a:r>
            <a:endParaRPr lang="en-US" dirty="0"/>
          </a:p>
        </p:txBody>
      </p:sp>
      <p:pic>
        <p:nvPicPr>
          <p:cNvPr id="2" name="Picture 1" descr="Picture of the Transgender Unicorn from Trans Student Educational Resources. This image shows that gender identity, gender expresion, physical and emotional attraction are all separate and on a continuum. These are not linked to sex assigned at birth. "/>
          <p:cNvPicPr>
            <a:picLocks noChangeAspect="1"/>
          </p:cNvPicPr>
          <p:nvPr/>
        </p:nvPicPr>
        <p:blipFill rotWithShape="1">
          <a:blip r:embed="rId3"/>
          <a:srcRect l="1625" r="2237" b="1408"/>
          <a:stretch/>
        </p:blipFill>
        <p:spPr>
          <a:xfrm>
            <a:off x="3756697" y="0"/>
            <a:ext cx="8435303" cy="6684579"/>
          </a:xfrm>
          <a:prstGeom prst="rect">
            <a:avLst/>
          </a:prstGeom>
        </p:spPr>
      </p:pic>
      <p:sp>
        <p:nvSpPr>
          <p:cNvPr id="7" name="TextBox 6"/>
          <p:cNvSpPr txBox="1"/>
          <p:nvPr/>
        </p:nvSpPr>
        <p:spPr>
          <a:xfrm>
            <a:off x="349469" y="3863867"/>
            <a:ext cx="2806263" cy="1015663"/>
          </a:xfrm>
          <a:prstGeom prst="rect">
            <a:avLst/>
          </a:prstGeom>
          <a:noFill/>
        </p:spPr>
        <p:txBody>
          <a:bodyPr wrap="square" rtlCol="0">
            <a:spAutoFit/>
          </a:bodyPr>
          <a:lstStyle/>
          <a:p>
            <a:pPr lvl="0"/>
            <a:r>
              <a:rPr lang="en-US" sz="1400" b="1" dirty="0" smtClean="0"/>
              <a:t>Fig 1. </a:t>
            </a:r>
            <a:r>
              <a:rPr lang="en-US" sz="1400" dirty="0" smtClean="0"/>
              <a:t>Trans Student Educational Resources </a:t>
            </a:r>
            <a:r>
              <a:rPr lang="en-US" sz="1400" dirty="0" smtClean="0">
                <a:solidFill>
                  <a:prstClr val="black"/>
                </a:solidFill>
              </a:rPr>
              <a:t>(2019). Infographics. </a:t>
            </a:r>
            <a:r>
              <a:rPr lang="en-US" sz="1400" dirty="0">
                <a:solidFill>
                  <a:prstClr val="black"/>
                </a:solidFill>
              </a:rPr>
              <a:t>Retrieved from: </a:t>
            </a:r>
            <a:r>
              <a:rPr lang="en-US" sz="1400" dirty="0">
                <a:solidFill>
                  <a:prstClr val="black"/>
                </a:solidFill>
                <a:hlinkClick r:id="rId4"/>
              </a:rPr>
              <a:t>URL to Source</a:t>
            </a:r>
            <a:endParaRPr lang="en-US" sz="1400" dirty="0">
              <a:solidFill>
                <a:prstClr val="black"/>
              </a:solidFill>
            </a:endParaRPr>
          </a:p>
          <a:p>
            <a:r>
              <a:rPr lang="en-US" dirty="0" smtClean="0"/>
              <a:t> </a:t>
            </a:r>
            <a:endParaRPr lang="en-US" dirty="0"/>
          </a:p>
        </p:txBody>
      </p:sp>
    </p:spTree>
    <p:extLst>
      <p:ext uri="{BB962C8B-B14F-4D97-AF65-F5344CB8AC3E}">
        <p14:creationId xmlns:p14="http://schemas.microsoft.com/office/powerpoint/2010/main" val="22240175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a:t>
            </a:r>
            <a:r>
              <a:rPr lang="en-US" dirty="0" smtClean="0"/>
              <a:t>Not </a:t>
            </a:r>
            <a:r>
              <a:rPr lang="en-US" dirty="0"/>
              <a:t>J</a:t>
            </a:r>
            <a:r>
              <a:rPr lang="en-US" dirty="0" smtClean="0"/>
              <a:t>ust </a:t>
            </a:r>
            <a:r>
              <a:rPr lang="en-US" dirty="0"/>
              <a:t>for Trans People</a:t>
            </a:r>
          </a:p>
        </p:txBody>
      </p:sp>
      <p:pic>
        <p:nvPicPr>
          <p:cNvPr id="4" name="Picture 3" descr="Biological sex varies between female and male, intersex in the middle. Sexual orientation varies between heterosexual and homosexual with bisexual in the middle. "/>
          <p:cNvPicPr>
            <a:picLocks noChangeAspect="1"/>
          </p:cNvPicPr>
          <p:nvPr/>
        </p:nvPicPr>
        <p:blipFill rotWithShape="1">
          <a:blip r:embed="rId3" cstate="print">
            <a:extLst>
              <a:ext uri="{28A0092B-C50C-407E-A947-70E740481C1C}">
                <a14:useLocalDpi xmlns:a14="http://schemas.microsoft.com/office/drawing/2010/main" val="0"/>
              </a:ext>
            </a:extLst>
          </a:blip>
          <a:srcRect l="49759" t="55956" r="2278" b="1652"/>
          <a:stretch/>
        </p:blipFill>
        <p:spPr>
          <a:xfrm>
            <a:off x="0" y="2029172"/>
            <a:ext cx="6127911" cy="3504525"/>
          </a:xfrm>
          <a:prstGeom prst="rect">
            <a:avLst/>
          </a:prstGeom>
        </p:spPr>
      </p:pic>
      <p:pic>
        <p:nvPicPr>
          <p:cNvPr id="5" name="Picture 4" descr="Gender identity varies between woman and man with genderqueer in between. Gender expression varies between feminine and masculine with androgynous in the middle. "/>
          <p:cNvPicPr>
            <a:picLocks noChangeAspect="1"/>
          </p:cNvPicPr>
          <p:nvPr/>
        </p:nvPicPr>
        <p:blipFill rotWithShape="1">
          <a:blip r:embed="rId4"/>
          <a:srcRect b="50433"/>
          <a:stretch/>
        </p:blipFill>
        <p:spPr>
          <a:xfrm>
            <a:off x="6020329" y="1950710"/>
            <a:ext cx="6171671" cy="3461294"/>
          </a:xfrm>
          <a:prstGeom prst="rect">
            <a:avLst/>
          </a:prstGeom>
        </p:spPr>
      </p:pic>
      <p:sp>
        <p:nvSpPr>
          <p:cNvPr id="6" name="TextBox 5"/>
          <p:cNvSpPr txBox="1"/>
          <p:nvPr/>
        </p:nvSpPr>
        <p:spPr>
          <a:xfrm>
            <a:off x="1267327" y="5579793"/>
            <a:ext cx="10571747" cy="584775"/>
          </a:xfrm>
          <a:prstGeom prst="rect">
            <a:avLst/>
          </a:prstGeom>
          <a:noFill/>
        </p:spPr>
        <p:txBody>
          <a:bodyPr wrap="square" rtlCol="0">
            <a:spAutoFit/>
          </a:bodyPr>
          <a:lstStyle/>
          <a:p>
            <a:pPr lvl="0"/>
            <a:r>
              <a:rPr lang="en-US" sz="1400" b="1" dirty="0" smtClean="0"/>
              <a:t>Fig 1. </a:t>
            </a:r>
            <a:r>
              <a:rPr lang="en-US" sz="1400" dirty="0">
                <a:solidFill>
                  <a:prstClr val="black"/>
                </a:solidFill>
              </a:rPr>
              <a:t>The Gender Bread Person (2013). Breaking through the binary: Gender explained using continuums. Retrieved from: </a:t>
            </a:r>
            <a:r>
              <a:rPr lang="en-US" sz="1400" dirty="0">
                <a:solidFill>
                  <a:prstClr val="black"/>
                </a:solidFill>
                <a:hlinkClick r:id="rId5"/>
              </a:rPr>
              <a:t>URL to Source</a:t>
            </a:r>
            <a:endParaRPr lang="en-US" sz="1400" dirty="0">
              <a:solidFill>
                <a:prstClr val="black"/>
              </a:solidFill>
            </a:endParaRPr>
          </a:p>
          <a:p>
            <a:r>
              <a:rPr lang="en-US" dirty="0" smtClean="0"/>
              <a:t> </a:t>
            </a:r>
            <a:endParaRPr lang="en-US" dirty="0"/>
          </a:p>
        </p:txBody>
      </p:sp>
    </p:spTree>
    <p:extLst>
      <p:ext uri="{BB962C8B-B14F-4D97-AF65-F5344CB8AC3E}">
        <p14:creationId xmlns:p14="http://schemas.microsoft.com/office/powerpoint/2010/main" val="35671329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 </a:t>
            </a:r>
            <a:r>
              <a:rPr lang="en-US" dirty="0" smtClean="0"/>
              <a:t>What </a:t>
            </a:r>
            <a:r>
              <a:rPr lang="en-US" dirty="0"/>
              <a:t>is </a:t>
            </a:r>
            <a:r>
              <a:rPr lang="en-US" dirty="0" smtClean="0"/>
              <a:t>Transgender</a:t>
            </a:r>
            <a:r>
              <a:rPr lang="en-US" dirty="0"/>
              <a:t>?</a:t>
            </a:r>
          </a:p>
        </p:txBody>
      </p:sp>
      <p:sp>
        <p:nvSpPr>
          <p:cNvPr id="6" name="Content Placeholder 5"/>
          <p:cNvSpPr>
            <a:spLocks noGrp="1"/>
          </p:cNvSpPr>
          <p:nvPr>
            <p:ph idx="1"/>
          </p:nvPr>
        </p:nvSpPr>
        <p:spPr>
          <a:xfrm>
            <a:off x="838199" y="1825625"/>
            <a:ext cx="5995737" cy="4351338"/>
          </a:xfrm>
        </p:spPr>
        <p:txBody>
          <a:bodyPr/>
          <a:lstStyle/>
          <a:p>
            <a:r>
              <a:rPr lang="en-US" dirty="0"/>
              <a:t>An umbrella term for people whose gender identity and/or expression is different from cultural expectations based on the sex they were assigned at </a:t>
            </a:r>
            <a:r>
              <a:rPr lang="en-US" dirty="0" smtClean="0"/>
              <a:t>birth.</a:t>
            </a:r>
            <a:r>
              <a:rPr lang="en-US" baseline="30000" dirty="0" smtClean="0"/>
              <a:t>1</a:t>
            </a:r>
          </a:p>
          <a:p>
            <a:endParaRPr lang="en-US" sz="900" dirty="0"/>
          </a:p>
          <a:p>
            <a:r>
              <a:rPr lang="en-US" dirty="0"/>
              <a:t>Being transgender just means that they do not identify with the sex they were assigned at birth. </a:t>
            </a:r>
          </a:p>
        </p:txBody>
      </p:sp>
      <p:pic>
        <p:nvPicPr>
          <p:cNvPr id="2" name="Picture 1" descr="Image of a person who is transgender sitting on a bed. "/>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l="23206" t="17216" r="20207" b="9221"/>
          <a:stretch/>
        </p:blipFill>
        <p:spPr>
          <a:xfrm>
            <a:off x="7038888" y="1690688"/>
            <a:ext cx="4753719" cy="41198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981618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more terms</a:t>
            </a:r>
          </a:p>
        </p:txBody>
      </p:sp>
      <p:sp>
        <p:nvSpPr>
          <p:cNvPr id="3" name="Content Placeholder 2"/>
          <p:cNvSpPr>
            <a:spLocks noGrp="1"/>
          </p:cNvSpPr>
          <p:nvPr>
            <p:ph idx="1"/>
          </p:nvPr>
        </p:nvSpPr>
        <p:spPr>
          <a:xfrm>
            <a:off x="838200" y="2017985"/>
            <a:ext cx="5263055" cy="4158977"/>
          </a:xfrm>
        </p:spPr>
        <p:txBody>
          <a:bodyPr/>
          <a:lstStyle/>
          <a:p>
            <a:pPr>
              <a:buClr>
                <a:schemeClr val="tx1"/>
              </a:buClr>
            </a:pPr>
            <a:r>
              <a:rPr lang="en-US" b="1" dirty="0">
                <a:solidFill>
                  <a:srgbClr val="3863A2"/>
                </a:solidFill>
              </a:rPr>
              <a:t>Gender Dysphoria: </a:t>
            </a:r>
            <a:r>
              <a:rPr lang="en-US" dirty="0"/>
              <a:t>Clinically significant distress caused when a person’s assigned birth gender is not the same as the one with which they identify</a:t>
            </a:r>
            <a:r>
              <a:rPr lang="en-US" baseline="30000" dirty="0"/>
              <a:t>1</a:t>
            </a:r>
            <a:endParaRPr lang="en-US" dirty="0"/>
          </a:p>
          <a:p>
            <a:pPr>
              <a:buClr>
                <a:schemeClr val="tx1"/>
              </a:buClr>
            </a:pPr>
            <a:r>
              <a:rPr lang="en-US" b="1" dirty="0">
                <a:solidFill>
                  <a:srgbClr val="3863A2"/>
                </a:solidFill>
              </a:rPr>
              <a:t>Cisgender: </a:t>
            </a:r>
            <a:r>
              <a:rPr lang="en-US" dirty="0"/>
              <a:t>people whose gender identity is congruent with the sex designated to them at </a:t>
            </a:r>
            <a:r>
              <a:rPr lang="en-US" dirty="0" smtClean="0"/>
              <a:t>birth</a:t>
            </a:r>
            <a:r>
              <a:rPr lang="en-US" baseline="30000" dirty="0" smtClean="0"/>
              <a:t>1</a:t>
            </a:r>
            <a:endParaRPr lang="en-US" dirty="0"/>
          </a:p>
        </p:txBody>
      </p:sp>
      <p:pic>
        <p:nvPicPr>
          <p:cNvPr id="4" name="Picture 3" descr="Image of a group of friends playing cards and doing a puzz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566" y="1825625"/>
            <a:ext cx="5372921" cy="35819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58317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Transgender Umbrella</a:t>
            </a:r>
            <a:endParaRPr lang="en-US" dirty="0"/>
          </a:p>
        </p:txBody>
      </p:sp>
      <p:pic>
        <p:nvPicPr>
          <p:cNvPr id="4" name="Picture 3" descr="Transgender umbrella: shows that many different terms fit under the transgender umbrella: male to female, female to male, gender fluid, bigender, etc. "/>
          <p:cNvPicPr>
            <a:picLocks noChangeAspect="1"/>
          </p:cNvPicPr>
          <p:nvPr/>
        </p:nvPicPr>
        <p:blipFill rotWithShape="1">
          <a:blip r:embed="rId3"/>
          <a:srcRect r="428"/>
          <a:stretch/>
        </p:blipFill>
        <p:spPr>
          <a:xfrm>
            <a:off x="1" y="0"/>
            <a:ext cx="5305926" cy="6872480"/>
          </a:xfrm>
          <a:prstGeom prst="rect">
            <a:avLst/>
          </a:prstGeom>
        </p:spPr>
      </p:pic>
      <p:pic>
        <p:nvPicPr>
          <p:cNvPr id="5" name="Picture 4" descr="Transgender umbrella: shows that many different terms fit under the transgender umbrella: male to female, female to male, gender fluid, bigender, etc. "/>
          <p:cNvPicPr>
            <a:picLocks noChangeAspect="1"/>
          </p:cNvPicPr>
          <p:nvPr/>
        </p:nvPicPr>
        <p:blipFill rotWithShape="1">
          <a:blip r:embed="rId4"/>
          <a:srcRect r="1816"/>
          <a:stretch/>
        </p:blipFill>
        <p:spPr>
          <a:xfrm>
            <a:off x="5305928" y="-7473"/>
            <a:ext cx="5216496" cy="6865473"/>
          </a:xfrm>
          <a:prstGeom prst="rect">
            <a:avLst/>
          </a:prstGeom>
        </p:spPr>
      </p:pic>
      <p:sp>
        <p:nvSpPr>
          <p:cNvPr id="6" name="TextBox 5"/>
          <p:cNvSpPr txBox="1"/>
          <p:nvPr/>
        </p:nvSpPr>
        <p:spPr>
          <a:xfrm>
            <a:off x="10462227" y="2840487"/>
            <a:ext cx="1729773" cy="1169551"/>
          </a:xfrm>
          <a:prstGeom prst="rect">
            <a:avLst/>
          </a:prstGeom>
          <a:noFill/>
        </p:spPr>
        <p:txBody>
          <a:bodyPr wrap="square" rtlCol="0">
            <a:spAutoFit/>
          </a:bodyPr>
          <a:lstStyle/>
          <a:p>
            <a:pPr lvl="0" algn="r"/>
            <a:r>
              <a:rPr lang="en-US" sz="1400" b="1" dirty="0" smtClean="0"/>
              <a:t>Fig 1. </a:t>
            </a:r>
            <a:r>
              <a:rPr lang="en-US" sz="1400" dirty="0" smtClean="0"/>
              <a:t>Reiff, M. &amp; Mays, J. (2013). The Gender Book. Houston: Marshall House Press</a:t>
            </a:r>
            <a:endParaRPr lang="en-US" dirty="0"/>
          </a:p>
        </p:txBody>
      </p:sp>
    </p:spTree>
    <p:extLst>
      <p:ext uri="{BB962C8B-B14F-4D97-AF65-F5344CB8AC3E}">
        <p14:creationId xmlns:p14="http://schemas.microsoft.com/office/powerpoint/2010/main" val="16699938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3832</TotalTime>
  <Words>1791</Words>
  <Application>Microsoft Office PowerPoint</Application>
  <PresentationFormat>Widescreen</PresentationFormat>
  <Paragraphs>116</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Mangal</vt:lpstr>
      <vt:lpstr>Office Theme</vt:lpstr>
      <vt:lpstr>Transgender</vt:lpstr>
      <vt:lpstr>Discussion points from last module</vt:lpstr>
      <vt:lpstr>Objectives</vt:lpstr>
      <vt:lpstr>What do you think?</vt:lpstr>
      <vt:lpstr>First, Some Terms…</vt:lpstr>
      <vt:lpstr>It’s Not Just for Trans People</vt:lpstr>
      <vt:lpstr>So What is Transgender?</vt:lpstr>
      <vt:lpstr>A few more terms</vt:lpstr>
      <vt:lpstr>Transgender Umbrella</vt:lpstr>
      <vt:lpstr>Transitioning</vt:lpstr>
      <vt:lpstr>What about sexual orientation?</vt:lpstr>
      <vt:lpstr>Outdated and Inappropriate Terms</vt:lpstr>
      <vt:lpstr>How to Interact Affirmatively</vt:lpstr>
      <vt:lpstr>Take home message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Collaboration and Innovation: NNLM’s Nationwide Online Wikipedia Edit-a-Thon</dc:title>
  <dc:creator>Vitale, Elaina J</dc:creator>
  <cp:lastModifiedBy>Seger, Erin</cp:lastModifiedBy>
  <cp:revision>288</cp:revision>
  <cp:lastPrinted>2019-07-12T16:33:52Z</cp:lastPrinted>
  <dcterms:created xsi:type="dcterms:W3CDTF">2018-06-07T18:55:41Z</dcterms:created>
  <dcterms:modified xsi:type="dcterms:W3CDTF">2019-11-21T19:15:51Z</dcterms:modified>
</cp:coreProperties>
</file>