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8"/>
  </p:notesMasterIdLst>
  <p:handoutMasterIdLst>
    <p:handoutMasterId r:id="rId19"/>
  </p:handoutMasterIdLst>
  <p:sldIdLst>
    <p:sldId id="316" r:id="rId2"/>
    <p:sldId id="341" r:id="rId3"/>
    <p:sldId id="317" r:id="rId4"/>
    <p:sldId id="318" r:id="rId5"/>
    <p:sldId id="330" r:id="rId6"/>
    <p:sldId id="331" r:id="rId7"/>
    <p:sldId id="337" r:id="rId8"/>
    <p:sldId id="332" r:id="rId9"/>
    <p:sldId id="338" r:id="rId10"/>
    <p:sldId id="333" r:id="rId11"/>
    <p:sldId id="339" r:id="rId12"/>
    <p:sldId id="340" r:id="rId13"/>
    <p:sldId id="335" r:id="rId14"/>
    <p:sldId id="334" r:id="rId15"/>
    <p:sldId id="329" r:id="rId16"/>
    <p:sldId id="336"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64941" autoAdjust="0"/>
  </p:normalViewPr>
  <p:slideViewPr>
    <p:cSldViewPr snapToGrid="0">
      <p:cViewPr varScale="1">
        <p:scale>
          <a:sx n="59" d="100"/>
          <a:sy n="59" d="100"/>
        </p:scale>
        <p:origin x="1788" y="66"/>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motivational interviewing? Evidence suggests that patients don’t want to be given advice in a way where they are “being told what to do”.</a:t>
            </a:r>
            <a:r>
              <a:rPr lang="en-US" baseline="30000" dirty="0"/>
              <a:t>8</a:t>
            </a:r>
            <a:r>
              <a:rPr lang="en-US" baseline="0" dirty="0"/>
              <a:t> This style can make the patient focus on their own personal costs of change over the longer-term benefits, while the provider is doing the opposite - focusing on the long-term benefits they see for the patient while minimizing the personal costs</a:t>
            </a:r>
            <a:r>
              <a:rPr lang="en-US" baseline="30000" dirty="0"/>
              <a:t>8</a:t>
            </a:r>
            <a:r>
              <a:rPr lang="en-US" baseline="0" dirty="0"/>
              <a:t>. Motivational interviewing is another communication option that has shown promise in medical settings for a number of behaviors, indicators and biometrics that you can see here</a:t>
            </a:r>
            <a:r>
              <a:rPr lang="en-US" baseline="30000" dirty="0"/>
              <a:t>1,7</a:t>
            </a:r>
            <a:r>
              <a:rPr lang="en-US" baseline="0" dirty="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260194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2014</a:t>
            </a:r>
            <a:r>
              <a:rPr lang="en-US" baseline="0" dirty="0"/>
              <a:t> systematic review and meta analysis, motivational interviewing was found to be effective in primary care medical </a:t>
            </a:r>
            <a:r>
              <a:rPr lang="en-US" baseline="0" dirty="0" smtClean="0"/>
              <a:t>settings</a:t>
            </a:r>
            <a:r>
              <a:rPr lang="en-US" baseline="30000" dirty="0" smtClean="0"/>
              <a:t>1,7</a:t>
            </a:r>
            <a:r>
              <a:rPr lang="en-US" baseline="0" dirty="0"/>
              <a:t>. This review found a large amount of variation in how motivational interviewing was used and delivered, but that for some behaviors, even 1-3 discussions using this technique were effective in helping patients make changes. For other behaviors there were a larger number of conversations needed, but the positive thing is that the method of delivery did not affect the results, meaning that some of these conversations can take place over the </a:t>
            </a:r>
            <a:r>
              <a:rPr lang="en-US" baseline="0" dirty="0" smtClean="0"/>
              <a:t>phone</a:t>
            </a:r>
            <a:r>
              <a:rPr lang="en-US" baseline="30000" dirty="0" smtClean="0"/>
              <a:t>7</a:t>
            </a:r>
            <a:r>
              <a:rPr lang="en-US" baseline="0" dirty="0"/>
              <a:t>. </a:t>
            </a:r>
            <a:endParaRPr lang="en-US" sz="1200" b="1"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2511003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a moment ago about</a:t>
            </a:r>
            <a:r>
              <a:rPr lang="en-US" baseline="0" dirty="0"/>
              <a:t> </a:t>
            </a:r>
            <a:r>
              <a:rPr lang="en-US" dirty="0"/>
              <a:t>weighing</a:t>
            </a:r>
            <a:r>
              <a:rPr lang="en-US" baseline="0" dirty="0"/>
              <a:t> the pros and the cons of change, and this brings up a central piece of MI - which is ambivalence</a:t>
            </a:r>
            <a:r>
              <a:rPr lang="en-US" baseline="30000" dirty="0"/>
              <a:t>2,8</a:t>
            </a:r>
            <a:r>
              <a:rPr lang="en-US" baseline="0" dirty="0"/>
              <a:t>. Ambivalence is when someone has two feelings about a change, both positive and negative</a:t>
            </a:r>
            <a:r>
              <a:rPr lang="en-US" baseline="30000" dirty="0"/>
              <a:t>5</a:t>
            </a:r>
            <a:r>
              <a:rPr lang="en-US" baseline="0" dirty="0"/>
              <a:t>, and they haven’t made a choice about which way to go</a:t>
            </a:r>
            <a:r>
              <a:rPr lang="en-US" baseline="30000" dirty="0"/>
              <a:t>9</a:t>
            </a:r>
            <a:r>
              <a:rPr lang="en-US" baseline="0" dirty="0"/>
              <a:t>. It’s likely that a patient wants to be healthy, but they also have a routine that was formed over a long time and this routine is comfortable and it is easy to come up with disadvantages to changing</a:t>
            </a:r>
            <a:r>
              <a:rPr lang="en-US" baseline="30000" dirty="0"/>
              <a:t>11</a:t>
            </a:r>
            <a:r>
              <a:rPr lang="en-US" baseline="0" dirty="0"/>
              <a:t>. Ambivalence is a common change in healthcare conversations because providers can be accustomed to giving a patient advice</a:t>
            </a:r>
            <a:r>
              <a:rPr lang="en-US" baseline="30000" dirty="0"/>
              <a:t>8</a:t>
            </a:r>
            <a:r>
              <a:rPr lang="en-US" baseline="0" dirty="0"/>
              <a:t> and it can be frustrating when they don’t do what was suggested</a:t>
            </a:r>
            <a:r>
              <a:rPr lang="en-US" baseline="30000" dirty="0"/>
              <a:t>11</a:t>
            </a:r>
            <a:r>
              <a:rPr lang="en-US" baseline="0" dirty="0"/>
              <a:t>. The next several sessions of Clinical Conversations will discuss motivational interviewing, which can help patients work through the ambivalence they feel about change </a:t>
            </a:r>
            <a:r>
              <a:rPr lang="en-US" baseline="30000" dirty="0"/>
              <a:t>2,8</a:t>
            </a:r>
            <a:r>
              <a:rPr lang="en-US" baseline="0" dirty="0"/>
              <a:t>. A primary way to recognize ambivalence is when someone uses the word to show that they want to do something but that they also don’t want to do something</a:t>
            </a:r>
            <a:r>
              <a:rPr lang="en-US" baseline="30000" dirty="0"/>
              <a:t>11</a:t>
            </a:r>
            <a:r>
              <a:rPr lang="en-US" baseline="0" dirty="0"/>
              <a:t>. For example, “I know exercising will make me feel better, but with my work schedule I just don’t have the time.”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this note</a:t>
            </a:r>
            <a:r>
              <a:rPr lang="en-US" b="1" dirty="0" smtClean="0"/>
              <a:t>.]</a:t>
            </a:r>
            <a:endParaRPr lang="en-US" b="1" dirty="0"/>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1655473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get into more concrete techniques as we move forward, but the spirit</a:t>
            </a:r>
            <a:r>
              <a:rPr lang="en-US" baseline="0" dirty="0"/>
              <a:t> of MI is considered to be an important piece of the process</a:t>
            </a:r>
            <a:r>
              <a:rPr lang="en-US" baseline="30000" dirty="0"/>
              <a:t>1,2,5</a:t>
            </a:r>
            <a:r>
              <a:rPr lang="en-US" baseline="0" dirty="0"/>
              <a:t>. </a:t>
            </a:r>
            <a:r>
              <a:rPr lang="en-US" dirty="0"/>
              <a:t>The</a:t>
            </a:r>
            <a:r>
              <a:rPr lang="en-US" baseline="0" dirty="0"/>
              <a:t> spirit of motivational interviewing isn’t necessarily one thing you say or do. This is more about the a provider's attitude or their mindset surrounding the encounter</a:t>
            </a:r>
            <a:r>
              <a:rPr lang="en-US" baseline="30000" dirty="0"/>
              <a:t>5</a:t>
            </a:r>
            <a:r>
              <a:rPr lang="en-US" baseline="0" dirty="0"/>
              <a:t>. You can see four elements of motivational interviewing here. Partnership is the idea that the provider isn’t trying to persuade the patient to change</a:t>
            </a:r>
            <a:r>
              <a:rPr lang="en-US" baseline="30000" dirty="0"/>
              <a:t>1</a:t>
            </a:r>
            <a:r>
              <a:rPr lang="en-US" baseline="0" dirty="0"/>
              <a:t>, but that motivation comes from them and it is up to them to work through their ambivalence</a:t>
            </a:r>
            <a:r>
              <a:rPr lang="en-US" baseline="30000" dirty="0"/>
              <a:t>1</a:t>
            </a:r>
            <a:r>
              <a:rPr lang="en-US" baseline="0" dirty="0"/>
              <a:t>. Acceptance gets at the concept that we might not agree with a patient’s choice</a:t>
            </a:r>
            <a:r>
              <a:rPr lang="en-US" baseline="30000" dirty="0"/>
              <a:t>5</a:t>
            </a:r>
            <a:r>
              <a:rPr lang="en-US" baseline="0" dirty="0"/>
              <a:t>, but the spirit of MI says that we should accept where they are in the change process</a:t>
            </a:r>
            <a:r>
              <a:rPr lang="en-US" baseline="30000" dirty="0"/>
              <a:t>9</a:t>
            </a:r>
            <a:r>
              <a:rPr lang="en-US" baseline="0" dirty="0"/>
              <a:t>. Compassion is the idea that we are thinking about the patient’s perspective over our own</a:t>
            </a:r>
            <a:r>
              <a:rPr lang="en-US" baseline="30000" dirty="0"/>
              <a:t>5</a:t>
            </a:r>
            <a:r>
              <a:rPr lang="en-US" baseline="0" dirty="0"/>
              <a:t>. Evocation is helping a patient consider their own motivation to change through questioning</a:t>
            </a:r>
            <a:r>
              <a:rPr lang="en-US" baseline="30000" dirty="0"/>
              <a:t>5,9</a:t>
            </a:r>
            <a:r>
              <a:rPr lang="en-US" baseline="0" dirty="0"/>
              <a:t>. In other words, evocation could be that the patient has the best ideas about how and why they should change</a:t>
            </a:r>
            <a:r>
              <a:rPr lang="en-US" baseline="30000" dirty="0"/>
              <a:t>1</a:t>
            </a:r>
            <a:r>
              <a:rPr lang="en-US" baseline="0" dirty="0"/>
              <a:t>. You can see this impactful quote from one of the authors of the book </a:t>
            </a:r>
            <a:r>
              <a:rPr lang="en-US" i="1" baseline="0" dirty="0"/>
              <a:t>Interviewing: A Guide for Medical Trainees,</a:t>
            </a:r>
            <a:r>
              <a:rPr lang="en-US" baseline="0" dirty="0"/>
              <a:t> who is drawing on their own experience, saying “I told myself that I was learning to treat my patients ‘side by side’ instead of ‘head to head’ as I had done previously.”</a:t>
            </a:r>
            <a:r>
              <a:rPr lang="en-US" baseline="30000" dirty="0"/>
              <a:t>5</a:t>
            </a:r>
            <a:r>
              <a:rPr lang="en-US" baseline="0" dirty="0"/>
              <a:t> This is a nice way to summarize the spirit of MI from a personal perspective.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275493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 this introductory conversation about</a:t>
            </a:r>
            <a:r>
              <a:rPr lang="en-US" baseline="0" dirty="0"/>
              <a:t> motivational interviewing, its use, and effectiveness, it’s important to also consider how this overlaps with [previous/future] discussions of cultural competence and cultural humility. Historically, studies of the effectiveness of evidence-based practices did not include large numbers of racial and ethnic minorities</a:t>
            </a:r>
            <a:r>
              <a:rPr lang="en-US" baseline="30000" dirty="0"/>
              <a:t>10</a:t>
            </a:r>
            <a:r>
              <a:rPr lang="en-US" baseline="0" dirty="0"/>
              <a:t>. So, despite motivational interviewing being widely used and validated, there is ongoing debate about the need to culturally adapt MI to serve all populations</a:t>
            </a:r>
            <a:r>
              <a:rPr lang="en-US" baseline="30000" dirty="0"/>
              <a:t>10</a:t>
            </a:r>
            <a:r>
              <a:rPr lang="en-US" baseline="0" dirty="0"/>
              <a:t> and there are ongoing efforts to develop more culturally appropriate methods of MI</a:t>
            </a:r>
            <a:r>
              <a:rPr lang="en-US" baseline="30000" dirty="0"/>
              <a:t>1,10</a:t>
            </a:r>
            <a:r>
              <a:rPr lang="en-US" baseline="0" dirty="0"/>
              <a:t>. However, there isn’t one developed standard related at this time. This doesn’t mean that MI shouldn’t be used, but that there should be overlap with the concepts of cultural competence and cultural humility, which [we discussed previously, will be discussed as we move forward].</a:t>
            </a:r>
          </a:p>
        </p:txBody>
      </p:sp>
      <p:sp>
        <p:nvSpPr>
          <p:cNvPr id="4" name="Slide Number Placeholder 3"/>
          <p:cNvSpPr>
            <a:spLocks noGrp="1"/>
          </p:cNvSpPr>
          <p:nvPr>
            <p:ph type="sldNum" sz="quarter" idx="10"/>
          </p:nvPr>
        </p:nvSpPr>
        <p:spPr/>
        <p:txBody>
          <a:bodyPr/>
          <a:lstStyle/>
          <a:p>
            <a:fld id="{82EAC25A-0787-4250-9F5D-D1D38B63B3EB}" type="slidenum">
              <a:rPr lang="en-US" smtClean="0"/>
              <a:t>14</a:t>
            </a:fld>
            <a:endParaRPr lang="en-US"/>
          </a:p>
        </p:txBody>
      </p:sp>
    </p:spTree>
    <p:extLst>
      <p:ext uri="{BB962C8B-B14F-4D97-AF65-F5344CB8AC3E}">
        <p14:creationId xmlns:p14="http://schemas.microsoft.com/office/powerpoint/2010/main" val="2077879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solidFill>
                  <a:schemeClr val="tx1"/>
                </a:solidFill>
              </a:rPr>
              <a:t>A few things from today’s session to consider are: what are some times you have noticed a patient experiencing ambivalence? And which patients would you consider using motivational interviewing with? For example, someone that you have been talking to about behavior change for some time and can’t seem to quite get where they want to go?</a:t>
            </a:r>
          </a:p>
          <a:p>
            <a:endParaRPr lang="en-US" sz="1400"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a:t>
            </a:r>
            <a:r>
              <a:rPr lang="en-US" sz="1400" b="1" kern="1200" dirty="0">
                <a:solidFill>
                  <a:schemeClr val="tx1"/>
                </a:solidFill>
                <a:effectLst/>
                <a:latin typeface="+mn-lt"/>
                <a:ea typeface="+mn-ea"/>
                <a:cs typeface="+mn-cs"/>
              </a:rPr>
              <a:t>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r>
              <a:rPr lang="en-US" sz="1400" b="1" kern="1200" dirty="0" smtClean="0">
                <a:solidFill>
                  <a:schemeClr val="tx1"/>
                </a:solidFill>
                <a:effectLst/>
                <a:latin typeface="+mn-lt"/>
                <a:ea typeface="+mn-ea"/>
                <a:cs typeface="+mn-cs"/>
              </a:rPr>
              <a:t>.]</a:t>
            </a:r>
            <a:endParaRPr lang="en-US" sz="1400" b="1" kern="1200" dirty="0">
              <a:solidFill>
                <a:schemeClr val="tx1"/>
              </a:solidFill>
              <a:effectLst/>
              <a:latin typeface="+mn-lt"/>
              <a:ea typeface="+mn-ea"/>
              <a:cs typeface="+mn-cs"/>
            </a:endParaRPr>
          </a:p>
          <a:p>
            <a:endParaRPr lang="en-US" sz="1400" baseline="0" dirty="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15</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16</a:t>
            </a:fld>
            <a:endParaRPr lang="en-US"/>
          </a:p>
        </p:txBody>
      </p:sp>
    </p:spTree>
    <p:extLst>
      <p:ext uri="{BB962C8B-B14F-4D97-AF65-F5344CB8AC3E}">
        <p14:creationId xmlns:p14="http://schemas.microsoft.com/office/powerpoint/2010/main" val="81914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TO FACILITATOR: if you choose not to have participants complete the knowledge assessment questions, delete this slide.]</a:t>
            </a:r>
            <a:endParaRPr lang="en-US" b="1" dirty="0"/>
          </a:p>
        </p:txBody>
      </p:sp>
      <p:sp>
        <p:nvSpPr>
          <p:cNvPr id="4" name="Slide Number Placeholder 3"/>
          <p:cNvSpPr>
            <a:spLocks noGrp="1"/>
          </p:cNvSpPr>
          <p:nvPr>
            <p:ph type="sldNum" sz="quarter" idx="10"/>
          </p:nvPr>
        </p:nvSpPr>
        <p:spPr/>
        <p:txBody>
          <a:bodyPr/>
          <a:lstStyle/>
          <a:p>
            <a:fld id="{82EAC25A-0787-4250-9F5D-D1D38B63B3EB}" type="slidenum">
              <a:rPr lang="en-US" smtClean="0"/>
              <a:t>2</a:t>
            </a:fld>
            <a:endParaRPr lang="en-US"/>
          </a:p>
        </p:txBody>
      </p:sp>
    </p:spTree>
    <p:extLst>
      <p:ext uri="{BB962C8B-B14F-4D97-AF65-F5344CB8AC3E}">
        <p14:creationId xmlns:p14="http://schemas.microsoft.com/office/powerpoint/2010/main" val="3745107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sections in an order other than suggested in the facilitation guide, you may need to adjust these discussion</a:t>
            </a:r>
            <a:r>
              <a:rPr lang="en-US" b="1" baseline="0" dirty="0"/>
              <a:t> points</a:t>
            </a:r>
            <a:r>
              <a:rPr lang="en-US" b="1" dirty="0" smtClean="0"/>
              <a:t>.]</a:t>
            </a:r>
            <a:endParaRPr lang="en-US" b="1" dirty="0"/>
          </a:p>
          <a:p>
            <a:endParaRPr lang="en-US" dirty="0"/>
          </a:p>
        </p:txBody>
      </p:sp>
      <p:sp>
        <p:nvSpPr>
          <p:cNvPr id="4" name="Slide Number Placeholder 3"/>
          <p:cNvSpPr>
            <a:spLocks noGrp="1"/>
          </p:cNvSpPr>
          <p:nvPr>
            <p:ph type="sldNum" sz="quarter" idx="10"/>
          </p:nvPr>
        </p:nvSpPr>
        <p:spPr/>
        <p:txBody>
          <a:bodyPr/>
          <a:lstStyle/>
          <a:p>
            <a:fld id="{4A26EF3F-9985-492F-93A6-079BCEA05E17}" type="slidenum">
              <a:rPr lang="en-US" smtClean="0"/>
              <a:t>4</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a:t>
            </a:r>
            <a:r>
              <a:rPr lang="en-US" baseline="0" dirty="0"/>
              <a:t> discussed some useful and important techniques related to communication and health literacy, and motivational interviewing is another communicating technique that goes a step beyond confirming understanding and helps a patient make necessary behavior changes to improve their health. The definition of Motivational Interviewing you see here is an updated one that was provided by the creators of MI in 2009</a:t>
            </a:r>
            <a:r>
              <a:rPr lang="en-US" baseline="30000" dirty="0"/>
              <a:t>1</a:t>
            </a:r>
            <a:r>
              <a:rPr lang="en-US" baseline="0" dirty="0"/>
              <a:t>. There is a lot that goes into Motivational Interviewing, which is why we will discuss it for several sessions, but this definition offers a lot of insight into MI in just a few words. “Motivational Interviewing is a collaborative and person-centered form of guiding to elicit and strengthen the motivation to change.”</a:t>
            </a:r>
            <a:r>
              <a:rPr lang="en-US" baseline="30000" dirty="0"/>
              <a:t>1</a:t>
            </a:r>
            <a:r>
              <a:rPr lang="en-US" baseline="0" dirty="0"/>
              <a:t> Behavior change is difficult for all of us, and oftentimes, the changes we ask patients to make to prevent disease or manage a condition are not things they can do overnight. What this definition of MI is getting at is that motivation to change is intrinsic to our patients</a:t>
            </a:r>
            <a:r>
              <a:rPr lang="en-US" baseline="30000" dirty="0"/>
              <a:t>2</a:t>
            </a:r>
            <a:r>
              <a:rPr lang="en-US" baseline="0" dirty="0"/>
              <a:t>, and therefore we need to consider our conversations with patients about behavior change to be a partnership</a:t>
            </a:r>
            <a:r>
              <a:rPr lang="en-US" baseline="30000" dirty="0"/>
              <a:t>1</a:t>
            </a:r>
            <a:r>
              <a:rPr lang="en-US" baseline="0" dirty="0"/>
              <a: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sections in an order other than suggested in the facilitation guide, you may need to adjust this note</a:t>
            </a:r>
            <a:r>
              <a:rPr lang="en-US" b="1" dirty="0" smtClean="0"/>
              <a:t>.]</a:t>
            </a:r>
            <a:endParaRPr lang="en-US" b="1" dirty="0"/>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93242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are we discussing Motivational Interviewing in the context of health literacy? If you remember the definition of health literacy from the Affordable Care Act, it includes not only the ability to understand and communicate</a:t>
            </a:r>
            <a:r>
              <a:rPr lang="en-US" baseline="30000" dirty="0"/>
              <a:t>3</a:t>
            </a:r>
            <a:r>
              <a:rPr lang="en-US" baseline="0" dirty="0"/>
              <a:t>, but to use this information to make appropriate health decisions. This is an active piece that someone has to engage in, and sometimes action requires more than understanding. There is also the need for someone to be motivated to change and feel confident that they can act upon the health information they receive.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82840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Motivational Interviewing has been around for</a:t>
            </a:r>
            <a:r>
              <a:rPr lang="en-US" baseline="0" dirty="0"/>
              <a:t> a long time - it was developed over 30 years ago by a psychologist by the name of William R. Miller as a tool for evoking behavior change with clients with substance abuse isses</a:t>
            </a:r>
            <a:r>
              <a:rPr lang="en-US" baseline="30000" dirty="0"/>
              <a:t>1</a:t>
            </a:r>
            <a:r>
              <a:rPr lang="en-US" baseline="0" dirty="0"/>
              <a:t>. MI has been proven effective and widely used in the substance abuse field, and over the years the use of MI has spread to other health conditions that are unrelated to substance abuse, including chronic diseases,</a:t>
            </a:r>
            <a:r>
              <a:rPr lang="en-US" baseline="30000" dirty="0"/>
              <a:t>1,6,7,8 </a:t>
            </a:r>
            <a:r>
              <a:rPr lang="en-US" baseline="0" dirty="0"/>
              <a:t>which is the context we will discuss it in during this module.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177785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that motivational interviewing has been validated in the substance abuse field</a:t>
            </a:r>
            <a:r>
              <a:rPr lang="en-US" baseline="30000" dirty="0"/>
              <a:t>1,6,7</a:t>
            </a:r>
            <a:r>
              <a:rPr lang="en-US" dirty="0"/>
              <a:t>.</a:t>
            </a:r>
            <a:r>
              <a:rPr lang="en-US" baseline="0" dirty="0"/>
              <a:t> There is also a body of evidence around the use of motivational interviewing and chronic disease</a:t>
            </a:r>
            <a:r>
              <a:rPr lang="en-US" baseline="30000" dirty="0"/>
              <a:t>1,6,7</a:t>
            </a:r>
            <a:r>
              <a:rPr lang="en-US" baseline="0" dirty="0"/>
              <a:t>. I’m sure that you are aware that chronic diseases are the leading cause of death and disability in the United States</a:t>
            </a:r>
            <a:r>
              <a:rPr lang="en-US" baseline="30000" dirty="0"/>
              <a:t>1,4,7</a:t>
            </a:r>
            <a:r>
              <a:rPr lang="en-US" baseline="0" dirty="0"/>
              <a:t>. They are also very costly, as you can see reflected in this infographic from the Centers for Disease Control and Prevention</a:t>
            </a:r>
            <a:r>
              <a:rPr lang="en-US" baseline="30000" dirty="0"/>
              <a:t>4</a:t>
            </a:r>
            <a:r>
              <a:rPr lang="en-US" baseline="0" dirty="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171780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hard part about addressing chronic conditions is that they</a:t>
            </a:r>
            <a:r>
              <a:rPr lang="en-US" baseline="0" dirty="0"/>
              <a:t> often need the patient to make some type of lifestyle change - whether this is smoking cessation, reducing alcohol intake or improving diet and exercise. Unlike treatment for other illnesses, healthcare providers don’t necessarily have control over their patient’s behavior choices</a:t>
            </a:r>
            <a:r>
              <a:rPr lang="en-US" baseline="30000" dirty="0"/>
              <a:t>1</a:t>
            </a:r>
            <a:r>
              <a:rPr lang="en-US" baseline="0" dirty="0"/>
              <a:t>. If you remember when we discussed the research about medication adherence and health literacy, there was a meta analysis that showed a strong correlation between health literacy and adherence in general</a:t>
            </a:r>
            <a:r>
              <a:rPr lang="en-US" baseline="30000" dirty="0"/>
              <a:t>12</a:t>
            </a:r>
            <a:r>
              <a:rPr lang="en-US" baseline="0" dirty="0"/>
              <a:t>. While this did show a link with medication adherence, the same study found that the average relationship between health literacy and adherence was even higher for adherence to lifestyle, exercise, and diet recommendations</a:t>
            </a:r>
            <a:r>
              <a:rPr lang="en-US" baseline="30000" dirty="0"/>
              <a:t>12</a:t>
            </a:r>
            <a:r>
              <a:rPr lang="en-US" baseline="0" dirty="0"/>
              <a:t>. The authors assumed that health behavior change may need greater health literacy for a patient to accomplish</a:t>
            </a:r>
            <a:r>
              <a:rPr lang="en-US" baseline="30000" dirty="0"/>
              <a:t>12</a:t>
            </a:r>
            <a:r>
              <a:rPr lang="en-US" baseline="0" dirty="0"/>
              <a:t>. This is another reason why motivational interviewing can be important as part of a health literacy discussion. Motivational Interviewing is a tool that can positively influence patients’ choices by helping them weigh the pros and cons and identify challenges and successes</a:t>
            </a:r>
            <a:r>
              <a:rPr lang="en-US" baseline="30000" dirty="0"/>
              <a:t>1,6,7</a:t>
            </a:r>
            <a:r>
              <a:rPr lang="en-US" baseline="0" dirty="0"/>
              <a: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sections in an order other than suggested in the facilitation guide, you may need to adjust this note</a:t>
            </a:r>
            <a:r>
              <a:rPr lang="en-US" b="1" dirty="0" smtClean="0"/>
              <a:t>.]</a:t>
            </a:r>
            <a:endParaRPr lang="en-US" b="1" dirty="0"/>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633712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a:t>#citeNLM2018</a:t>
            </a:r>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a:t>#citeNLM2018</a:t>
            </a:r>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a:t>#citeNLM2018</a:t>
            </a:r>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#citeNLM2018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hyperlink" Target="http://housedocs.house.gov/energycommerce/ppacacon.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dc.gov/chronicdisease/resources/infographic/chronic-diseases.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dc.gov/chronicdisease/resources/infographic/chronic-diseases.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dc.gov/chronicdisease/resources/infographic/chronic-disease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mn-lt"/>
              </a:rPr>
              <a:t>Motivational Interviewing</a:t>
            </a:r>
          </a:p>
        </p:txBody>
      </p:sp>
      <p:sp>
        <p:nvSpPr>
          <p:cNvPr id="2" name="Subtitle 1"/>
          <p:cNvSpPr>
            <a:spLocks noGrp="1"/>
          </p:cNvSpPr>
          <p:nvPr>
            <p:ph type="subTitle" idx="1"/>
          </p:nvPr>
        </p:nvSpPr>
        <p:spPr/>
        <p:txBody>
          <a:bodyPr/>
          <a:lstStyle/>
          <a:p>
            <a:r>
              <a:rPr lang="en-US" i="1" dirty="0"/>
              <a:t>Support behavior change</a:t>
            </a:r>
          </a:p>
        </p:txBody>
      </p:sp>
    </p:spTree>
    <p:extLst>
      <p:ext uri="{BB962C8B-B14F-4D97-AF65-F5344CB8AC3E}">
        <p14:creationId xmlns:p14="http://schemas.microsoft.com/office/powerpoint/2010/main" val="49618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Interviewing Effectiveness</a:t>
            </a:r>
          </a:p>
        </p:txBody>
      </p:sp>
      <p:sp>
        <p:nvSpPr>
          <p:cNvPr id="3" name="Content Placeholder 2"/>
          <p:cNvSpPr>
            <a:spLocks noGrp="1"/>
          </p:cNvSpPr>
          <p:nvPr>
            <p:ph idx="1"/>
          </p:nvPr>
        </p:nvSpPr>
        <p:spPr>
          <a:xfrm>
            <a:off x="838200" y="1825625"/>
            <a:ext cx="10515600" cy="1763736"/>
          </a:xfrm>
        </p:spPr>
        <p:txBody>
          <a:bodyPr>
            <a:normAutofit/>
          </a:bodyPr>
          <a:lstStyle/>
          <a:p>
            <a:r>
              <a:rPr lang="en-US" dirty="0"/>
              <a:t>There are challenges with simply telling patients what to do</a:t>
            </a:r>
            <a:r>
              <a:rPr lang="en-US" baseline="30000" dirty="0"/>
              <a:t>8</a:t>
            </a:r>
            <a:endParaRPr lang="en-US" dirty="0"/>
          </a:p>
          <a:p>
            <a:r>
              <a:rPr lang="en-US" dirty="0"/>
              <a:t>There is evidence for the use of motivational Interviewing in medical care settings for indicators/behaviors such as: </a:t>
            </a:r>
          </a:p>
        </p:txBody>
      </p:sp>
      <p:sp>
        <p:nvSpPr>
          <p:cNvPr id="5" name="TextBox 4"/>
          <p:cNvSpPr txBox="1"/>
          <p:nvPr/>
        </p:nvSpPr>
        <p:spPr>
          <a:xfrm>
            <a:off x="2349689" y="3357349"/>
            <a:ext cx="7927075" cy="2308324"/>
          </a:xfrm>
          <a:prstGeom prst="rect">
            <a:avLst/>
          </a:prstGeom>
          <a:noFill/>
        </p:spPr>
        <p:txBody>
          <a:bodyPr wrap="square" numCol="2" rtlCol="0">
            <a:spAutoFit/>
          </a:bodyPr>
          <a:lstStyle/>
          <a:p>
            <a:pPr marL="742950" lvl="1" indent="-285750">
              <a:buFont typeface="Arial" panose="020B0604020202020204" pitchFamily="34" charset="0"/>
              <a:buChar char="•"/>
            </a:pPr>
            <a:r>
              <a:rPr lang="en-US" sz="2400" dirty="0"/>
              <a:t>Blood pressure</a:t>
            </a:r>
          </a:p>
          <a:p>
            <a:pPr marL="742950" lvl="1" indent="-285750">
              <a:buFont typeface="Arial" panose="020B0604020202020204" pitchFamily="34" charset="0"/>
              <a:buChar char="•"/>
            </a:pPr>
            <a:r>
              <a:rPr lang="en-US" sz="2400" dirty="0"/>
              <a:t>Cholesterol</a:t>
            </a:r>
          </a:p>
          <a:p>
            <a:pPr marL="742950" lvl="1" indent="-285750">
              <a:buFont typeface="Arial" panose="020B0604020202020204" pitchFamily="34" charset="0"/>
              <a:buChar char="•"/>
            </a:pPr>
            <a:r>
              <a:rPr lang="en-US" sz="2400" dirty="0"/>
              <a:t>HIV viral load</a:t>
            </a:r>
          </a:p>
          <a:p>
            <a:pPr marL="742950" lvl="1" indent="-285750">
              <a:buFont typeface="Arial" panose="020B0604020202020204" pitchFamily="34" charset="0"/>
              <a:buChar char="•"/>
            </a:pPr>
            <a:r>
              <a:rPr lang="en-US" sz="2400" dirty="0"/>
              <a:t>Alcohol</a:t>
            </a:r>
          </a:p>
          <a:p>
            <a:pPr marL="742950" lvl="1" indent="-285750">
              <a:buFont typeface="Arial" panose="020B0604020202020204" pitchFamily="34" charset="0"/>
              <a:buChar char="•"/>
            </a:pPr>
            <a:r>
              <a:rPr lang="en-US" sz="2400" dirty="0"/>
              <a:t>Tobacco</a:t>
            </a:r>
          </a:p>
          <a:p>
            <a:pPr marL="742950" lvl="1" indent="-285750">
              <a:buFont typeface="Arial" panose="020B0604020202020204" pitchFamily="34" charset="0"/>
              <a:buChar char="•"/>
            </a:pPr>
            <a:r>
              <a:rPr lang="en-US" sz="2400" dirty="0"/>
              <a:t>Marijuana</a:t>
            </a:r>
          </a:p>
          <a:p>
            <a:pPr marL="742950" lvl="1" indent="-285750">
              <a:buFont typeface="Arial" panose="020B0604020202020204" pitchFamily="34" charset="0"/>
              <a:buChar char="•"/>
            </a:pPr>
            <a:r>
              <a:rPr lang="en-US" sz="2400" dirty="0"/>
              <a:t>BMI</a:t>
            </a:r>
          </a:p>
          <a:p>
            <a:pPr marL="742950" lvl="1" indent="-285750">
              <a:buFont typeface="Arial" panose="020B0604020202020204" pitchFamily="34" charset="0"/>
              <a:buChar char="•"/>
            </a:pPr>
            <a:r>
              <a:rPr lang="en-US" sz="2400" dirty="0"/>
              <a:t>Quality of life</a:t>
            </a:r>
          </a:p>
          <a:p>
            <a:pPr marL="742950" lvl="1" indent="-285750">
              <a:buFont typeface="Arial" panose="020B0604020202020204" pitchFamily="34" charset="0"/>
              <a:buChar char="•"/>
            </a:pPr>
            <a:r>
              <a:rPr lang="en-US" sz="2400" dirty="0"/>
              <a:t>Appointment adherence </a:t>
            </a:r>
          </a:p>
          <a:p>
            <a:pPr marL="742950" lvl="1" indent="-285750">
              <a:buFont typeface="Arial" panose="020B0604020202020204" pitchFamily="34" charset="0"/>
              <a:buChar char="•"/>
            </a:pPr>
            <a:r>
              <a:rPr lang="en-US" sz="2400" dirty="0"/>
              <a:t>Participating in treatment plans</a:t>
            </a:r>
            <a:r>
              <a:rPr lang="en-US" sz="2400" baseline="30000" dirty="0"/>
              <a:t>1,7</a:t>
            </a:r>
          </a:p>
        </p:txBody>
      </p:sp>
    </p:spTree>
    <p:extLst>
      <p:ext uri="{BB962C8B-B14F-4D97-AF65-F5344CB8AC3E}">
        <p14:creationId xmlns:p14="http://schemas.microsoft.com/office/powerpoint/2010/main" val="408203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87756" cy="1325563"/>
          </a:xfrm>
        </p:spPr>
        <p:txBody>
          <a:bodyPr/>
          <a:lstStyle/>
          <a:p>
            <a:r>
              <a:rPr lang="en-US" dirty="0"/>
              <a:t>Motivational Interviewing Effectiveness (2)</a:t>
            </a:r>
          </a:p>
        </p:txBody>
      </p:sp>
      <p:sp>
        <p:nvSpPr>
          <p:cNvPr id="3" name="Content Placeholder 2"/>
          <p:cNvSpPr>
            <a:spLocks noGrp="1"/>
          </p:cNvSpPr>
          <p:nvPr>
            <p:ph idx="1"/>
          </p:nvPr>
        </p:nvSpPr>
        <p:spPr/>
        <p:txBody>
          <a:bodyPr/>
          <a:lstStyle/>
          <a:p>
            <a:r>
              <a:rPr lang="en-US" dirty="0"/>
              <a:t>Overall findings of a 2014 review found MI effective in primary care medical settings</a:t>
            </a:r>
            <a:r>
              <a:rPr lang="en-US" baseline="30000" dirty="0"/>
              <a:t>1,7</a:t>
            </a:r>
          </a:p>
          <a:p>
            <a:r>
              <a:rPr lang="en-US" dirty="0"/>
              <a:t>MI interventions studied varied a great deal in method of delivery, but for some behaviors, 1-3 sessions with MI were effective </a:t>
            </a:r>
            <a:r>
              <a:rPr lang="en-US" baseline="30000" dirty="0"/>
              <a:t>7</a:t>
            </a:r>
          </a:p>
          <a:p>
            <a:r>
              <a:rPr lang="en-US" dirty="0"/>
              <a:t>Other behaviors needed a larger number (4-11) sessions</a:t>
            </a:r>
            <a:r>
              <a:rPr lang="en-US" baseline="30000" dirty="0"/>
              <a:t>7</a:t>
            </a:r>
          </a:p>
          <a:p>
            <a:r>
              <a:rPr lang="en-US" dirty="0"/>
              <a:t>Method of delivery did not affect effectiveness</a:t>
            </a:r>
            <a:r>
              <a:rPr lang="en-US" baseline="30000" dirty="0"/>
              <a:t>7</a:t>
            </a:r>
          </a:p>
          <a:p>
            <a:endParaRPr lang="en-US" dirty="0"/>
          </a:p>
        </p:txBody>
      </p:sp>
    </p:spTree>
    <p:extLst>
      <p:ext uri="{BB962C8B-B14F-4D97-AF65-F5344CB8AC3E}">
        <p14:creationId xmlns:p14="http://schemas.microsoft.com/office/powerpoint/2010/main" val="355195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Ambivalence</a:t>
            </a:r>
          </a:p>
        </p:txBody>
      </p:sp>
      <p:sp>
        <p:nvSpPr>
          <p:cNvPr id="3" name="Content Placeholder 2"/>
          <p:cNvSpPr>
            <a:spLocks noGrp="1"/>
          </p:cNvSpPr>
          <p:nvPr>
            <p:ph idx="1"/>
          </p:nvPr>
        </p:nvSpPr>
        <p:spPr>
          <a:xfrm>
            <a:off x="838199" y="1825624"/>
            <a:ext cx="10735101" cy="3195211"/>
          </a:xfrm>
        </p:spPr>
        <p:txBody>
          <a:bodyPr>
            <a:normAutofit/>
          </a:bodyPr>
          <a:lstStyle/>
          <a:p>
            <a:pPr>
              <a:lnSpc>
                <a:spcPct val="100000"/>
              </a:lnSpc>
            </a:pPr>
            <a:r>
              <a:rPr lang="en-US" dirty="0"/>
              <a:t>Central concept to motivational interviewing</a:t>
            </a:r>
            <a:r>
              <a:rPr lang="en-US" baseline="30000" dirty="0"/>
              <a:t>2,8</a:t>
            </a:r>
          </a:p>
          <a:p>
            <a:pPr>
              <a:lnSpc>
                <a:spcPct val="100000"/>
              </a:lnSpc>
            </a:pPr>
            <a:r>
              <a:rPr lang="en-US" dirty="0"/>
              <a:t>When someone has positive and negative feelings about change</a:t>
            </a:r>
            <a:r>
              <a:rPr lang="en-US" baseline="30000" dirty="0"/>
              <a:t>5</a:t>
            </a:r>
            <a:r>
              <a:rPr lang="en-US" dirty="0"/>
              <a:t> and isn’t sure which choice to make</a:t>
            </a:r>
            <a:r>
              <a:rPr lang="en-US" baseline="30000" dirty="0"/>
              <a:t>9</a:t>
            </a:r>
          </a:p>
          <a:p>
            <a:pPr>
              <a:lnSpc>
                <a:spcPct val="100000"/>
              </a:lnSpc>
            </a:pPr>
            <a:r>
              <a:rPr lang="en-US" dirty="0"/>
              <a:t>They want to be healthy, but routines are comfortable </a:t>
            </a:r>
            <a:r>
              <a:rPr lang="en-US"/>
              <a:t>and we anticipate </a:t>
            </a:r>
            <a:r>
              <a:rPr lang="en-US" dirty="0"/>
              <a:t>disadvantages to change</a:t>
            </a:r>
            <a:r>
              <a:rPr lang="en-US" baseline="30000" dirty="0"/>
              <a:t>11</a:t>
            </a:r>
          </a:p>
          <a:p>
            <a:pPr>
              <a:lnSpc>
                <a:spcPct val="100000"/>
              </a:lnSpc>
            </a:pPr>
            <a:r>
              <a:rPr lang="en-US" dirty="0"/>
              <a:t>MI techniques can help someone work through ambivalence</a:t>
            </a:r>
            <a:r>
              <a:rPr lang="en-US" baseline="30000" dirty="0"/>
              <a:t>2,8</a:t>
            </a:r>
          </a:p>
          <a:p>
            <a:endParaRPr lang="en-US" dirty="0"/>
          </a:p>
        </p:txBody>
      </p:sp>
      <p:sp>
        <p:nvSpPr>
          <p:cNvPr id="4" name="TextBox 3"/>
          <p:cNvSpPr txBox="1"/>
          <p:nvPr/>
        </p:nvSpPr>
        <p:spPr>
          <a:xfrm>
            <a:off x="2245625" y="5155771"/>
            <a:ext cx="7700750" cy="646331"/>
          </a:xfrm>
          <a:prstGeom prst="rect">
            <a:avLst/>
          </a:prstGeom>
          <a:noFill/>
        </p:spPr>
        <p:txBody>
          <a:bodyPr wrap="square" rtlCol="0">
            <a:spAutoFit/>
          </a:bodyPr>
          <a:lstStyle/>
          <a:p>
            <a:r>
              <a:rPr lang="en-US" sz="3600" b="1" dirty="0">
                <a:solidFill>
                  <a:srgbClr val="3863A2"/>
                </a:solidFill>
              </a:rPr>
              <a:t>“I know I should _____ BUT _____.”</a:t>
            </a:r>
            <a:r>
              <a:rPr lang="en-US" sz="3600" b="1" baseline="30000" dirty="0">
                <a:solidFill>
                  <a:srgbClr val="3863A2"/>
                </a:solidFill>
              </a:rPr>
              <a:t>11</a:t>
            </a:r>
            <a:endParaRPr lang="en-US" sz="3600" b="1" dirty="0">
              <a:solidFill>
                <a:srgbClr val="3863A2"/>
              </a:solidFill>
            </a:endParaRPr>
          </a:p>
        </p:txBody>
      </p:sp>
    </p:spTree>
    <p:extLst>
      <p:ext uri="{BB962C8B-B14F-4D97-AF65-F5344CB8AC3E}">
        <p14:creationId xmlns:p14="http://schemas.microsoft.com/office/powerpoint/2010/main" val="4251911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Spirit of Motivational Interviewing</a:t>
            </a:r>
          </a:p>
        </p:txBody>
      </p:sp>
      <p:sp>
        <p:nvSpPr>
          <p:cNvPr id="5" name="Content Placeholder 4"/>
          <p:cNvSpPr>
            <a:spLocks noGrp="1"/>
          </p:cNvSpPr>
          <p:nvPr>
            <p:ph sz="half" idx="2"/>
          </p:nvPr>
        </p:nvSpPr>
        <p:spPr>
          <a:xfrm>
            <a:off x="1634319" y="2038995"/>
            <a:ext cx="4461681" cy="3278638"/>
          </a:xfrm>
        </p:spPr>
        <p:txBody>
          <a:bodyPr>
            <a:normAutofit/>
          </a:bodyPr>
          <a:lstStyle/>
          <a:p>
            <a:pPr marL="0" indent="0">
              <a:buNone/>
            </a:pPr>
            <a:r>
              <a:rPr lang="en-US" sz="4400" dirty="0"/>
              <a:t>Four Elements:</a:t>
            </a:r>
          </a:p>
          <a:p>
            <a:pPr marL="742950" indent="-742950">
              <a:buFont typeface="+mj-lt"/>
              <a:buAutoNum type="arabicPeriod"/>
            </a:pPr>
            <a:r>
              <a:rPr lang="en-US" sz="3600" dirty="0"/>
              <a:t>Partnership</a:t>
            </a:r>
          </a:p>
          <a:p>
            <a:pPr marL="742950" indent="-742950">
              <a:buFont typeface="+mj-lt"/>
              <a:buAutoNum type="arabicPeriod"/>
            </a:pPr>
            <a:r>
              <a:rPr lang="en-US" sz="3600" dirty="0"/>
              <a:t>Acceptance</a:t>
            </a:r>
          </a:p>
          <a:p>
            <a:pPr marL="742950" indent="-742950">
              <a:buFont typeface="+mj-lt"/>
              <a:buAutoNum type="arabicPeriod"/>
            </a:pPr>
            <a:r>
              <a:rPr lang="en-US" sz="3600" dirty="0"/>
              <a:t>Compassion </a:t>
            </a:r>
          </a:p>
          <a:p>
            <a:pPr marL="742950" indent="-742950">
              <a:buFont typeface="+mj-lt"/>
              <a:buAutoNum type="arabicPeriod"/>
            </a:pPr>
            <a:r>
              <a:rPr lang="en-US" sz="3600" dirty="0"/>
              <a:t>Evocation</a:t>
            </a:r>
            <a:r>
              <a:rPr lang="en-US" sz="3600" baseline="30000" dirty="0"/>
              <a:t>5</a:t>
            </a:r>
          </a:p>
        </p:txBody>
      </p:sp>
      <p:sp>
        <p:nvSpPr>
          <p:cNvPr id="4" name="Content Placeholder 3"/>
          <p:cNvSpPr>
            <a:spLocks noGrp="1"/>
          </p:cNvSpPr>
          <p:nvPr>
            <p:ph sz="half" idx="1"/>
          </p:nvPr>
        </p:nvSpPr>
        <p:spPr>
          <a:xfrm>
            <a:off x="6578599" y="2325866"/>
            <a:ext cx="4775201" cy="2050339"/>
          </a:xfrm>
        </p:spPr>
        <p:txBody>
          <a:bodyPr>
            <a:noAutofit/>
          </a:bodyPr>
          <a:lstStyle/>
          <a:p>
            <a:pPr marL="0" indent="0" algn="ctr">
              <a:buNone/>
            </a:pPr>
            <a:r>
              <a:rPr lang="en-US" sz="3200" b="1" dirty="0">
                <a:solidFill>
                  <a:srgbClr val="3863A2"/>
                </a:solidFill>
              </a:rPr>
              <a:t>“I told myself that I was learning to treat my patients ‘side by side’ instead of ‘head to head’ as I had done previously.”</a:t>
            </a:r>
            <a:r>
              <a:rPr lang="en-US" sz="3200" b="1" baseline="30000" dirty="0">
                <a:solidFill>
                  <a:srgbClr val="3863A2"/>
                </a:solidFill>
              </a:rPr>
              <a:t>5</a:t>
            </a:r>
            <a:endParaRPr lang="en-US" sz="3200" b="1" dirty="0">
              <a:solidFill>
                <a:srgbClr val="3863A2"/>
              </a:solidFill>
            </a:endParaRPr>
          </a:p>
        </p:txBody>
      </p:sp>
    </p:spTree>
    <p:extLst>
      <p:ext uri="{BB962C8B-B14F-4D97-AF65-F5344CB8AC3E}">
        <p14:creationId xmlns:p14="http://schemas.microsoft.com/office/powerpoint/2010/main" val="401786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Variability</a:t>
            </a:r>
          </a:p>
        </p:txBody>
      </p:sp>
      <p:sp>
        <p:nvSpPr>
          <p:cNvPr id="3" name="Content Placeholder 2"/>
          <p:cNvSpPr>
            <a:spLocks noGrp="1"/>
          </p:cNvSpPr>
          <p:nvPr>
            <p:ph idx="1"/>
          </p:nvPr>
        </p:nvSpPr>
        <p:spPr/>
        <p:txBody>
          <a:bodyPr/>
          <a:lstStyle/>
          <a:p>
            <a:r>
              <a:rPr lang="en-US" dirty="0"/>
              <a:t>Historically, effectiveness studies of evidence-based practices did not include large numbers of racial and ethnic minorities</a:t>
            </a:r>
            <a:r>
              <a:rPr lang="en-US" baseline="30000" dirty="0"/>
              <a:t>10</a:t>
            </a:r>
          </a:p>
          <a:p>
            <a:r>
              <a:rPr lang="en-US" dirty="0"/>
              <a:t>There is debate about the need for culturally adapted MI and this is an emerging MI topic</a:t>
            </a:r>
            <a:r>
              <a:rPr lang="en-US" baseline="30000" dirty="0"/>
              <a:t>10</a:t>
            </a:r>
          </a:p>
          <a:p>
            <a:r>
              <a:rPr lang="en-US" dirty="0"/>
              <a:t>There are ongoing efforts to develop culturally appropriate methods of MI</a:t>
            </a:r>
            <a:r>
              <a:rPr lang="en-US" baseline="30000" dirty="0"/>
              <a:t>1,10</a:t>
            </a:r>
          </a:p>
          <a:p>
            <a:r>
              <a:rPr lang="en-US" dirty="0"/>
              <a:t>Using MI should overlap with cultural competence and cultural humility</a:t>
            </a:r>
            <a:r>
              <a:rPr lang="en-US" baseline="30000" dirty="0"/>
              <a:t>10,9</a:t>
            </a:r>
          </a:p>
        </p:txBody>
      </p:sp>
    </p:spTree>
    <p:extLst>
      <p:ext uri="{BB962C8B-B14F-4D97-AF65-F5344CB8AC3E}">
        <p14:creationId xmlns:p14="http://schemas.microsoft.com/office/powerpoint/2010/main" val="313617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home message</a:t>
            </a:r>
          </a:p>
        </p:txBody>
      </p:sp>
      <p:sp>
        <p:nvSpPr>
          <p:cNvPr id="3" name="Content Placeholder 2"/>
          <p:cNvSpPr>
            <a:spLocks noGrp="1"/>
          </p:cNvSpPr>
          <p:nvPr>
            <p:ph idx="1"/>
          </p:nvPr>
        </p:nvSpPr>
        <p:spPr>
          <a:xfrm>
            <a:off x="838200" y="1690688"/>
            <a:ext cx="6564682" cy="4351338"/>
          </a:xfrm>
        </p:spPr>
        <p:txBody>
          <a:bodyPr/>
          <a:lstStyle/>
          <a:p>
            <a:pPr marL="0" indent="0">
              <a:buNone/>
            </a:pPr>
            <a:r>
              <a:rPr lang="en-US" i="1" dirty="0"/>
              <a:t>Consider: </a:t>
            </a:r>
          </a:p>
          <a:p>
            <a:r>
              <a:rPr lang="en-US" dirty="0"/>
              <a:t>What are some times you have noticed ambivalence in a patient?</a:t>
            </a:r>
          </a:p>
          <a:p>
            <a:r>
              <a:rPr lang="en-US" dirty="0"/>
              <a:t>With which of your patients would you use motivational interviewing?</a:t>
            </a:r>
          </a:p>
          <a:p>
            <a:endParaRPr lang="en-US" dirty="0"/>
          </a:p>
        </p:txBody>
      </p:sp>
      <p:pic>
        <p:nvPicPr>
          <p:cNvPr id="4" name="Picture 3" descr="Pere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838199" y="1433015"/>
            <a:ext cx="11226421" cy="4743948"/>
          </a:xfrm>
        </p:spPr>
        <p:txBody>
          <a:bodyPr>
            <a:normAutofit fontScale="47500" lnSpcReduction="20000"/>
          </a:bodyPr>
          <a:lstStyle/>
          <a:p>
            <a:pPr marL="514350" indent="-514350">
              <a:lnSpc>
                <a:spcPct val="120000"/>
              </a:lnSpc>
              <a:buFont typeface="+mj-lt"/>
              <a:buAutoNum type="arabicPeriod"/>
            </a:pPr>
            <a:r>
              <a:rPr lang="en-US" dirty="0"/>
              <a:t>Tuccero, </a:t>
            </a:r>
            <a:r>
              <a:rPr lang="en-US" dirty="0" err="1"/>
              <a:t>Railey</a:t>
            </a:r>
            <a:r>
              <a:rPr lang="en-US" dirty="0"/>
              <a:t>, Briggs &amp; Hull (2016). Behavioral Health in Prevention and Chronic Illness Management, Primary Care: Clinics in Office Practice, 43, 191-102. </a:t>
            </a:r>
            <a:r>
              <a:rPr lang="en-US" dirty="0" err="1"/>
              <a:t>doi</a:t>
            </a:r>
            <a:r>
              <a:rPr lang="en-US" dirty="0"/>
              <a:t>: 10.1016/j.pop.2016.01.006</a:t>
            </a:r>
          </a:p>
          <a:p>
            <a:pPr marL="514350" indent="-514350">
              <a:lnSpc>
                <a:spcPct val="120000"/>
              </a:lnSpc>
              <a:buFont typeface="+mj-lt"/>
              <a:buAutoNum type="arabicPeriod"/>
            </a:pPr>
            <a:r>
              <a:rPr lang="en-US" dirty="0"/>
              <a:t>Kelley, C., </a:t>
            </a:r>
            <a:r>
              <a:rPr lang="en-US" dirty="0" err="1"/>
              <a:t>Sbrocco</a:t>
            </a:r>
            <a:r>
              <a:rPr lang="en-US" dirty="0"/>
              <a:t>, G., and </a:t>
            </a:r>
            <a:r>
              <a:rPr lang="en-US" dirty="0" err="1"/>
              <a:t>Sbrocco</a:t>
            </a:r>
            <a:r>
              <a:rPr lang="en-US" dirty="0"/>
              <a:t>, T. (2016). Behavioral Modification for the Management of Obesity, Primary Care, 43(1), 159-175. </a:t>
            </a:r>
            <a:r>
              <a:rPr lang="en-US" dirty="0" err="1"/>
              <a:t>doi</a:t>
            </a:r>
            <a:r>
              <a:rPr lang="en-US" dirty="0"/>
              <a:t>: 10.1016/j.pop2015.10.004</a:t>
            </a:r>
          </a:p>
          <a:p>
            <a:pPr marL="514350" lvl="0" indent="-514350">
              <a:buFont typeface="+mj-lt"/>
              <a:buAutoNum type="arabicPeriod"/>
            </a:pPr>
            <a:r>
              <a:rPr lang="en-US" dirty="0"/>
              <a:t>Office of the Legislative Council (2010). Compilation of the Patient Protection and Affordable Care Act. Retrieved from </a:t>
            </a:r>
            <a:r>
              <a:rPr lang="en-US" sz="27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URL to source</a:t>
            </a:r>
            <a:endParaRPr lang="en-US" sz="27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20000"/>
              </a:lnSpc>
              <a:buFont typeface="+mj-lt"/>
              <a:buAutoNum type="arabicPeriod"/>
            </a:pPr>
            <a:r>
              <a:rPr lang="en-US" dirty="0"/>
              <a:t>Centers for Disease Control and Prevention (2016).</a:t>
            </a:r>
            <a:r>
              <a:rPr lang="en-US" dirty="0">
                <a:solidFill>
                  <a:srgbClr val="000000"/>
                </a:solidFill>
                <a:latin typeface="Merriweather"/>
              </a:rPr>
              <a:t> Chronic Diseases in America</a:t>
            </a:r>
            <a:r>
              <a:rPr lang="en-US" dirty="0"/>
              <a:t>. Retrieved from: </a:t>
            </a:r>
            <a:r>
              <a:rPr lang="en-US" dirty="0">
                <a:hlinkClick r:id="rId4"/>
              </a:rPr>
              <a:t>URL to source</a:t>
            </a:r>
            <a:endParaRPr lang="en-US" dirty="0"/>
          </a:p>
          <a:p>
            <a:pPr marL="514350" indent="-514350">
              <a:lnSpc>
                <a:spcPct val="120000"/>
              </a:lnSpc>
              <a:buFont typeface="+mj-lt"/>
              <a:buAutoNum type="arabicPeriod"/>
            </a:pPr>
            <a:r>
              <a:rPr lang="en-US" dirty="0"/>
              <a:t>Gold, M., Kelly, T., </a:t>
            </a:r>
            <a:r>
              <a:rPr lang="en-US" dirty="0" err="1"/>
              <a:t>Douihy</a:t>
            </a:r>
            <a:r>
              <a:rPr lang="en-US" dirty="0"/>
              <a:t>, A. (2015). </a:t>
            </a:r>
            <a:r>
              <a:rPr lang="en-US" i="1" dirty="0"/>
              <a:t>Motivational Interviewing : A Guide for Medical Trainees. </a:t>
            </a:r>
            <a:r>
              <a:rPr lang="en-US" dirty="0"/>
              <a:t>New York: Oxford University Press.</a:t>
            </a:r>
          </a:p>
          <a:p>
            <a:pPr marL="514350" indent="-514350">
              <a:lnSpc>
                <a:spcPct val="120000"/>
              </a:lnSpc>
              <a:buFont typeface="+mj-lt"/>
              <a:buAutoNum type="arabicPeriod"/>
            </a:pPr>
            <a:r>
              <a:rPr lang="en-US" dirty="0" err="1"/>
              <a:t>Lundahl</a:t>
            </a:r>
            <a:r>
              <a:rPr lang="en-US" dirty="0"/>
              <a:t>, B., </a:t>
            </a:r>
            <a:r>
              <a:rPr lang="en-US" dirty="0" err="1"/>
              <a:t>Moleni</a:t>
            </a:r>
            <a:r>
              <a:rPr lang="en-US" dirty="0"/>
              <a:t>, T., Burke, B., Butters, R., </a:t>
            </a:r>
            <a:r>
              <a:rPr lang="en-US" dirty="0" err="1"/>
              <a:t>Tollefson</a:t>
            </a:r>
            <a:r>
              <a:rPr lang="en-US" dirty="0"/>
              <a:t>, D., Butler, C. &amp; Rollnick, S. (2013). Motivational Interviewing in Medical Care Settings: A Systematic Review and Meta-Analysis of Randomized Controlled Trials, 93, 157-168. </a:t>
            </a:r>
          </a:p>
          <a:p>
            <a:pPr marL="514350" indent="-514350">
              <a:lnSpc>
                <a:spcPct val="120000"/>
              </a:lnSpc>
              <a:buFont typeface="+mj-lt"/>
              <a:buAutoNum type="arabicPeriod"/>
            </a:pPr>
            <a:r>
              <a:rPr lang="en-US" dirty="0"/>
              <a:t>VanBuskirk, K. &amp; </a:t>
            </a:r>
            <a:r>
              <a:rPr lang="en-US" dirty="0" err="1"/>
              <a:t>Loebach</a:t>
            </a:r>
            <a:r>
              <a:rPr lang="en-US" dirty="0"/>
              <a:t> </a:t>
            </a:r>
            <a:r>
              <a:rPr lang="en-US" dirty="0" err="1"/>
              <a:t>Wetherell</a:t>
            </a:r>
            <a:r>
              <a:rPr lang="en-US" dirty="0"/>
              <a:t>, J. (2014). Motivational Interviewing Used in Primary Care A Systematic Review and Meta-analysis, 37(4), 768-780.</a:t>
            </a:r>
          </a:p>
          <a:p>
            <a:pPr marL="514350" indent="-514350">
              <a:lnSpc>
                <a:spcPct val="120000"/>
              </a:lnSpc>
              <a:buFont typeface="+mj-lt"/>
              <a:buAutoNum type="arabicPeriod"/>
            </a:pPr>
            <a:r>
              <a:rPr lang="en-US" dirty="0"/>
              <a:t>Britt, E., Hudson, S. &amp; </a:t>
            </a:r>
            <a:r>
              <a:rPr lang="en-US" dirty="0" err="1"/>
              <a:t>Blampied</a:t>
            </a:r>
            <a:r>
              <a:rPr lang="en-US" dirty="0"/>
              <a:t>, N. (2003). Motivational Interviewing in Health Settings: A Review, 53, 147-155. </a:t>
            </a:r>
          </a:p>
          <a:p>
            <a:pPr marL="514350" indent="-514350">
              <a:lnSpc>
                <a:spcPct val="120000"/>
              </a:lnSpc>
              <a:buFont typeface="+mj-lt"/>
              <a:buAutoNum type="arabicPeriod"/>
            </a:pPr>
            <a:r>
              <a:rPr lang="en-US" dirty="0"/>
              <a:t>Constance, A. &amp; Sauter, C. (2011). </a:t>
            </a:r>
            <a:r>
              <a:rPr lang="en-US" i="1" dirty="0"/>
              <a:t>Inspiring and Supporting Behavior Change</a:t>
            </a:r>
            <a:r>
              <a:rPr lang="en-US" dirty="0"/>
              <a:t>. United States: American Dietetic Association. </a:t>
            </a:r>
          </a:p>
          <a:p>
            <a:pPr marL="514350" indent="-514350">
              <a:lnSpc>
                <a:spcPct val="120000"/>
              </a:lnSpc>
              <a:buFont typeface="+mj-lt"/>
              <a:buAutoNum type="arabicPeriod"/>
            </a:pPr>
            <a:r>
              <a:rPr lang="en-US" dirty="0"/>
              <a:t>Oh, H. &amp; Lee, C. (2016). Culture and Motivational Interviewing, Patient Education and Counseling, 99(11), 1914-1919. doi:10.1016/j.pec.2016.06.010</a:t>
            </a:r>
          </a:p>
          <a:p>
            <a:pPr marL="514350" indent="-514350">
              <a:lnSpc>
                <a:spcPct val="120000"/>
              </a:lnSpc>
              <a:buFont typeface="+mj-lt"/>
              <a:buAutoNum type="arabicPeriod"/>
            </a:pPr>
            <a:r>
              <a:rPr lang="en-US" dirty="0"/>
              <a:t>Rollnick, S., Miller, W. &amp; Butler, C. (2008). Motivational Interviewing in Healthcare. New York: Guilford Press. </a:t>
            </a:r>
          </a:p>
          <a:p>
            <a:pPr marL="514350" indent="-514350">
              <a:lnSpc>
                <a:spcPct val="120000"/>
              </a:lnSpc>
              <a:buFont typeface="+mj-lt"/>
              <a:buAutoNum type="arabicPeriod"/>
            </a:pPr>
            <a:r>
              <a:rPr lang="en-US" dirty="0"/>
              <a:t>Miller, T. (2016). Health Literacy and Adherence to Medical Treatment in Chronic and Acute Illness: A Meta-Analysis, 99(7), 1079-1086. </a:t>
            </a:r>
          </a:p>
        </p:txBody>
      </p:sp>
    </p:spTree>
    <p:extLst>
      <p:ext uri="{BB962C8B-B14F-4D97-AF65-F5344CB8AC3E}">
        <p14:creationId xmlns:p14="http://schemas.microsoft.com/office/powerpoint/2010/main" val="837088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Please complete the pre-test questions</a:t>
            </a:r>
            <a:endParaRPr lang="en-US" dirty="0"/>
          </a:p>
        </p:txBody>
      </p:sp>
      <p:pic>
        <p:nvPicPr>
          <p:cNvPr id="5" name="Picture 4" descr="Clipbo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3645" y="1027906"/>
            <a:ext cx="5503653" cy="5503653"/>
          </a:xfrm>
          <a:prstGeom prst="rect">
            <a:avLst/>
          </a:prstGeom>
        </p:spPr>
      </p:pic>
    </p:spTree>
    <p:extLst>
      <p:ext uri="{BB962C8B-B14F-4D97-AF65-F5344CB8AC3E}">
        <p14:creationId xmlns:p14="http://schemas.microsoft.com/office/powerpoint/2010/main" val="3238257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a:t>By the end of the program, participants will: </a:t>
            </a:r>
          </a:p>
          <a:p>
            <a:r>
              <a:rPr lang="en-US" dirty="0"/>
              <a:t>Discuss the spirit of motivational interviewing</a:t>
            </a:r>
          </a:p>
          <a:p>
            <a:r>
              <a:rPr lang="en-US" dirty="0"/>
              <a:t>Define ambivalence as it relates to motivational interviewing </a:t>
            </a:r>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from last module</a:t>
            </a:r>
          </a:p>
        </p:txBody>
      </p:sp>
      <p:sp>
        <p:nvSpPr>
          <p:cNvPr id="3" name="Content Placeholder 2"/>
          <p:cNvSpPr>
            <a:spLocks noGrp="1"/>
          </p:cNvSpPr>
          <p:nvPr>
            <p:ph idx="1"/>
          </p:nvPr>
        </p:nvSpPr>
        <p:spPr>
          <a:xfrm>
            <a:off x="1028700" y="1825625"/>
            <a:ext cx="4539344" cy="3780696"/>
          </a:xfrm>
        </p:spPr>
        <p:txBody>
          <a:bodyPr>
            <a:normAutofit/>
          </a:bodyPr>
          <a:lstStyle/>
          <a:p>
            <a:pPr marL="0" indent="0">
              <a:buNone/>
            </a:pPr>
            <a:r>
              <a:rPr lang="en-US" sz="3200" dirty="0" smtClean="0"/>
              <a:t>How </a:t>
            </a:r>
            <a:r>
              <a:rPr lang="en-US" sz="3200" dirty="0"/>
              <a:t>do the concerns, personal circumstances, and contexts of patients and their families play a role in decisions</a:t>
            </a:r>
            <a:r>
              <a:rPr lang="en-US" sz="3200" dirty="0" smtClean="0"/>
              <a:t>?</a:t>
            </a:r>
            <a:endParaRPr lang="en-US" sz="3200"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Interviewing</a:t>
            </a:r>
          </a:p>
        </p:txBody>
      </p:sp>
      <p:sp>
        <p:nvSpPr>
          <p:cNvPr id="3" name="Content Placeholder 2"/>
          <p:cNvSpPr>
            <a:spLocks noGrp="1"/>
          </p:cNvSpPr>
          <p:nvPr>
            <p:ph idx="1"/>
          </p:nvPr>
        </p:nvSpPr>
        <p:spPr>
          <a:xfrm>
            <a:off x="1776125" y="2126250"/>
            <a:ext cx="8639750" cy="2946791"/>
          </a:xfrm>
        </p:spPr>
        <p:txBody>
          <a:bodyPr>
            <a:noAutofit/>
          </a:bodyPr>
          <a:lstStyle/>
          <a:p>
            <a:pPr marL="0" indent="0" algn="ctr">
              <a:lnSpc>
                <a:spcPct val="100000"/>
              </a:lnSpc>
              <a:buNone/>
            </a:pPr>
            <a:r>
              <a:rPr lang="en-US" sz="4400" dirty="0"/>
              <a:t>“Motivational Interviewing is a </a:t>
            </a:r>
            <a:r>
              <a:rPr lang="en-US" sz="4400" b="1" dirty="0">
                <a:solidFill>
                  <a:srgbClr val="3863A2"/>
                </a:solidFill>
              </a:rPr>
              <a:t>collaborative</a:t>
            </a:r>
            <a:r>
              <a:rPr lang="en-US" sz="4400" dirty="0"/>
              <a:t>, </a:t>
            </a:r>
            <a:r>
              <a:rPr lang="en-US" sz="4400" b="1" dirty="0">
                <a:solidFill>
                  <a:srgbClr val="3863A2"/>
                </a:solidFill>
              </a:rPr>
              <a:t>person-centered</a:t>
            </a:r>
            <a:r>
              <a:rPr lang="en-US" sz="4400" dirty="0"/>
              <a:t> form of guiding to elicit and </a:t>
            </a:r>
            <a:r>
              <a:rPr lang="en-US" sz="4400" b="1" dirty="0">
                <a:solidFill>
                  <a:srgbClr val="3863A2"/>
                </a:solidFill>
              </a:rPr>
              <a:t>strengthen the motivation to change</a:t>
            </a:r>
            <a:r>
              <a:rPr lang="en-US" sz="4400" dirty="0"/>
              <a:t>.”</a:t>
            </a:r>
            <a:r>
              <a:rPr lang="en-US" sz="4400" baseline="30000" dirty="0"/>
              <a:t>1</a:t>
            </a:r>
            <a:r>
              <a:rPr lang="en-US" sz="4400" dirty="0"/>
              <a:t> </a:t>
            </a:r>
          </a:p>
        </p:txBody>
      </p:sp>
    </p:spTree>
    <p:extLst>
      <p:ext uri="{BB962C8B-B14F-4D97-AF65-F5344CB8AC3E}">
        <p14:creationId xmlns:p14="http://schemas.microsoft.com/office/powerpoint/2010/main" val="426730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Interviewing &amp; Health Literacy</a:t>
            </a:r>
          </a:p>
        </p:txBody>
      </p:sp>
      <p:sp>
        <p:nvSpPr>
          <p:cNvPr id="3" name="Content Placeholder 2"/>
          <p:cNvSpPr>
            <a:spLocks noGrp="1"/>
          </p:cNvSpPr>
          <p:nvPr>
            <p:ph idx="1"/>
          </p:nvPr>
        </p:nvSpPr>
        <p:spPr>
          <a:xfrm>
            <a:off x="1579159" y="2071285"/>
            <a:ext cx="9033681" cy="3169456"/>
          </a:xfrm>
        </p:spPr>
        <p:txBody>
          <a:bodyPr>
            <a:normAutofit/>
          </a:bodyPr>
          <a:lstStyle/>
          <a:p>
            <a:pPr marL="0" indent="0" algn="ctr">
              <a:buNone/>
            </a:pPr>
            <a:r>
              <a:rPr lang="en-US" sz="3600" dirty="0">
                <a:solidFill>
                  <a:sysClr val="windowText" lastClr="000000"/>
                </a:solidFill>
              </a:rPr>
              <a:t>Title V of the Patient Protection and Affordable Care Act defines health literacy as, “the degree to which an individual has the capacity to obtain,</a:t>
            </a:r>
            <a:r>
              <a:rPr lang="en-US" sz="3600" b="1" dirty="0">
                <a:solidFill>
                  <a:sysClr val="windowText" lastClr="000000"/>
                </a:solidFill>
              </a:rPr>
              <a:t> </a:t>
            </a:r>
            <a:r>
              <a:rPr lang="en-US" sz="3600" dirty="0">
                <a:solidFill>
                  <a:sysClr val="windowText" lastClr="000000"/>
                </a:solidFill>
              </a:rPr>
              <a:t>communicate, process, and understand health information and services in order to </a:t>
            </a:r>
            <a:r>
              <a:rPr lang="en-US" sz="3600" b="1" dirty="0">
                <a:solidFill>
                  <a:srgbClr val="3863A2"/>
                </a:solidFill>
              </a:rPr>
              <a:t>make appropriate health decisions</a:t>
            </a:r>
            <a:r>
              <a:rPr lang="en-US" sz="3600" dirty="0">
                <a:solidFill>
                  <a:sysClr val="windowText" lastClr="000000"/>
                </a:solidFill>
              </a:rPr>
              <a:t>.”</a:t>
            </a:r>
            <a:r>
              <a:rPr lang="en-US" sz="3600" baseline="30000" dirty="0">
                <a:solidFill>
                  <a:sysClr val="windowText" lastClr="000000"/>
                </a:solidFill>
              </a:rPr>
              <a:t>3</a:t>
            </a:r>
            <a:r>
              <a:rPr lang="en-US" sz="3600" dirty="0">
                <a:solidFill>
                  <a:sysClr val="windowText" lastClr="000000"/>
                </a:solidFill>
              </a:rPr>
              <a:t> </a:t>
            </a:r>
            <a:endParaRPr lang="en-US" sz="3600" dirty="0"/>
          </a:p>
        </p:txBody>
      </p:sp>
    </p:spTree>
    <p:extLst>
      <p:ext uri="{BB962C8B-B14F-4D97-AF65-F5344CB8AC3E}">
        <p14:creationId xmlns:p14="http://schemas.microsoft.com/office/powerpoint/2010/main" val="364340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Interviewing History</a:t>
            </a:r>
          </a:p>
        </p:txBody>
      </p:sp>
      <p:sp>
        <p:nvSpPr>
          <p:cNvPr id="3" name="Content Placeholder 2"/>
          <p:cNvSpPr>
            <a:spLocks noGrp="1"/>
          </p:cNvSpPr>
          <p:nvPr>
            <p:ph sz="half" idx="1"/>
          </p:nvPr>
        </p:nvSpPr>
        <p:spPr>
          <a:xfrm>
            <a:off x="838199" y="1673865"/>
            <a:ext cx="6599831" cy="4351338"/>
          </a:xfrm>
        </p:spPr>
        <p:txBody>
          <a:bodyPr>
            <a:noAutofit/>
          </a:bodyPr>
          <a:lstStyle/>
          <a:p>
            <a:pPr>
              <a:lnSpc>
                <a:spcPct val="100000"/>
              </a:lnSpc>
            </a:pPr>
            <a:r>
              <a:rPr lang="en-US" dirty="0"/>
              <a:t>Developed over 30 years ago by a psychologist, primarily for use in the field of substance abuse</a:t>
            </a:r>
            <a:r>
              <a:rPr lang="en-US" baseline="30000" dirty="0"/>
              <a:t>1</a:t>
            </a:r>
          </a:p>
          <a:p>
            <a:pPr lvl="0">
              <a:lnSpc>
                <a:spcPct val="100000"/>
              </a:lnSpc>
            </a:pPr>
            <a:r>
              <a:rPr lang="en-US" dirty="0"/>
              <a:t>Widely used and validated in the substance abuse field</a:t>
            </a:r>
            <a:r>
              <a:rPr lang="en-US" baseline="30000" dirty="0">
                <a:solidFill>
                  <a:prstClr val="black"/>
                </a:solidFill>
              </a:rPr>
              <a:t>1,6,7,8</a:t>
            </a:r>
            <a:endParaRPr lang="en-US" dirty="0"/>
          </a:p>
          <a:p>
            <a:pPr lvl="0">
              <a:lnSpc>
                <a:spcPct val="100000"/>
              </a:lnSpc>
            </a:pPr>
            <a:r>
              <a:rPr lang="en-US" dirty="0"/>
              <a:t>The use of MI has spread to other areas in need of health behavior change, including chronic disease</a:t>
            </a:r>
            <a:r>
              <a:rPr lang="en-US" baseline="30000" dirty="0">
                <a:solidFill>
                  <a:prstClr val="black"/>
                </a:solidFill>
              </a:rPr>
              <a:t>1,6,7,8</a:t>
            </a:r>
          </a:p>
          <a:p>
            <a:endParaRPr lang="en-US" dirty="0"/>
          </a:p>
        </p:txBody>
      </p:sp>
      <p:sp>
        <p:nvSpPr>
          <p:cNvPr id="4" name="Content Placeholder 3"/>
          <p:cNvSpPr>
            <a:spLocks noGrp="1"/>
          </p:cNvSpPr>
          <p:nvPr>
            <p:ph sz="half" idx="2"/>
          </p:nvPr>
        </p:nvSpPr>
        <p:spPr>
          <a:xfrm>
            <a:off x="7765576" y="2019146"/>
            <a:ext cx="4214882" cy="3169456"/>
          </a:xfrm>
        </p:spPr>
        <p:txBody>
          <a:bodyPr>
            <a:normAutofit fontScale="85000" lnSpcReduction="10000"/>
          </a:bodyPr>
          <a:lstStyle/>
          <a:p>
            <a:pPr marL="0" indent="0" algn="ctr">
              <a:lnSpc>
                <a:spcPct val="120000"/>
              </a:lnSpc>
              <a:buNone/>
            </a:pPr>
            <a:r>
              <a:rPr lang="en-US" sz="3500" b="1" dirty="0">
                <a:solidFill>
                  <a:srgbClr val="3863A2"/>
                </a:solidFill>
              </a:rPr>
              <a:t>“The inclination to confront or persuade patients was replaced by evoking clients’ own reasons to change, which minimized </a:t>
            </a:r>
            <a:r>
              <a:rPr lang="en-US" sz="3500" b="1">
                <a:solidFill>
                  <a:srgbClr val="3863A2"/>
                </a:solidFill>
              </a:rPr>
              <a:t>resistance.”</a:t>
            </a:r>
            <a:r>
              <a:rPr lang="en-US" sz="3500" b="1" baseline="30000">
                <a:solidFill>
                  <a:srgbClr val="3863A2"/>
                </a:solidFill>
              </a:rPr>
              <a:t>6</a:t>
            </a:r>
            <a:r>
              <a:rPr lang="en-US" sz="3500" b="1">
                <a:solidFill>
                  <a:srgbClr val="3863A2"/>
                </a:solidFill>
              </a:rPr>
              <a:t> </a:t>
            </a:r>
            <a:endParaRPr lang="en-US" sz="3500" b="1" dirty="0">
              <a:solidFill>
                <a:srgbClr val="3863A2"/>
              </a:solidFill>
            </a:endParaRPr>
          </a:p>
        </p:txBody>
      </p:sp>
    </p:spTree>
    <p:extLst>
      <p:ext uri="{BB962C8B-B14F-4D97-AF65-F5344CB8AC3E}">
        <p14:creationId xmlns:p14="http://schemas.microsoft.com/office/powerpoint/2010/main" val="158634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Interviewing &amp; Chronic Disease</a:t>
            </a:r>
          </a:p>
        </p:txBody>
      </p:sp>
      <p:pic>
        <p:nvPicPr>
          <p:cNvPr id="4" name="Picture 3" descr="6 in 10 adults in the US have a chronic disease and 4 in 10 adults in the US have two or more. Chronic diseases are the leading causes of death and disability and leading drivers of the Nation's $3.3 trillion in annual health care costs."/>
          <p:cNvPicPr>
            <a:picLocks noChangeAspect="1"/>
          </p:cNvPicPr>
          <p:nvPr/>
        </p:nvPicPr>
        <p:blipFill rotWithShape="1">
          <a:blip r:embed="rId3"/>
          <a:srcRect t="3709" b="4573"/>
          <a:stretch/>
        </p:blipFill>
        <p:spPr>
          <a:xfrm>
            <a:off x="2479867" y="1464071"/>
            <a:ext cx="6989892" cy="4547706"/>
          </a:xfrm>
          <a:prstGeom prst="rect">
            <a:avLst/>
          </a:prstGeom>
        </p:spPr>
      </p:pic>
      <p:sp>
        <p:nvSpPr>
          <p:cNvPr id="8" name="TextBox 7">
            <a:extLst>
              <a:ext uri="{FF2B5EF4-FFF2-40B4-BE49-F238E27FC236}">
                <a16:creationId xmlns:a16="http://schemas.microsoft.com/office/drawing/2014/main" id="{0212D95B-0B50-45C5-A73A-BC14E19D5807}"/>
              </a:ext>
            </a:extLst>
          </p:cNvPr>
          <p:cNvSpPr txBox="1"/>
          <p:nvPr/>
        </p:nvSpPr>
        <p:spPr>
          <a:xfrm>
            <a:off x="9599794" y="3028890"/>
            <a:ext cx="2136935" cy="1169551"/>
          </a:xfrm>
          <a:prstGeom prst="rect">
            <a:avLst/>
          </a:prstGeom>
          <a:noFill/>
        </p:spPr>
        <p:txBody>
          <a:bodyPr wrap="square" rtlCol="0">
            <a:spAutoFit/>
          </a:bodyPr>
          <a:lstStyle/>
          <a:p>
            <a:r>
              <a:rPr lang="en-US" sz="1400" b="1" dirty="0"/>
              <a:t>Fig 1. </a:t>
            </a:r>
            <a:r>
              <a:rPr lang="en-US" sz="1400" dirty="0"/>
              <a:t>Centers for Disease Control and Prevention (2016).</a:t>
            </a:r>
            <a:r>
              <a:rPr lang="en-US" sz="1400" dirty="0">
                <a:solidFill>
                  <a:srgbClr val="000000"/>
                </a:solidFill>
              </a:rPr>
              <a:t> Chronic Diseases in America</a:t>
            </a:r>
            <a:r>
              <a:rPr lang="en-US" sz="1400" dirty="0"/>
              <a:t>. Retrieved from: </a:t>
            </a:r>
            <a:r>
              <a:rPr lang="en-US" sz="1400" dirty="0">
                <a:hlinkClick r:id="rId4"/>
              </a:rPr>
              <a:t>URL to source</a:t>
            </a:r>
            <a:endParaRPr lang="en-US" sz="1400" dirty="0"/>
          </a:p>
        </p:txBody>
      </p:sp>
    </p:spTree>
    <p:extLst>
      <p:ext uri="{BB962C8B-B14F-4D97-AF65-F5344CB8AC3E}">
        <p14:creationId xmlns:p14="http://schemas.microsoft.com/office/powerpoint/2010/main" val="76113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9818" cy="1325563"/>
          </a:xfrm>
        </p:spPr>
        <p:txBody>
          <a:bodyPr/>
          <a:lstStyle/>
          <a:p>
            <a:r>
              <a:rPr lang="en-US" dirty="0"/>
              <a:t>Motivational Interviewing &amp; Chronic Disease (2)</a:t>
            </a:r>
          </a:p>
        </p:txBody>
      </p:sp>
      <p:pic>
        <p:nvPicPr>
          <p:cNvPr id="4" name="Picture 3" descr="The key lifestyle risks for chronic disease are tobacco use, poor nutrition, lack of physicial acivitiy, ad excessive alcohol use "/>
          <p:cNvPicPr>
            <a:picLocks noChangeAspect="1"/>
          </p:cNvPicPr>
          <p:nvPr/>
        </p:nvPicPr>
        <p:blipFill rotWithShape="1">
          <a:blip r:embed="rId3"/>
          <a:srcRect l="1639" t="3352" r="755" b="7250"/>
          <a:stretch/>
        </p:blipFill>
        <p:spPr>
          <a:xfrm>
            <a:off x="419975" y="1690688"/>
            <a:ext cx="8843404" cy="2394699"/>
          </a:xfrm>
          <a:prstGeom prst="rect">
            <a:avLst/>
          </a:prstGeom>
        </p:spPr>
      </p:pic>
      <p:sp>
        <p:nvSpPr>
          <p:cNvPr id="6" name="TextBox 5">
            <a:extLst>
              <a:ext uri="{FF2B5EF4-FFF2-40B4-BE49-F238E27FC236}">
                <a16:creationId xmlns:a16="http://schemas.microsoft.com/office/drawing/2014/main" id="{E8320D61-29DF-4CB7-B1CF-3B87BE64D898}"/>
              </a:ext>
            </a:extLst>
          </p:cNvPr>
          <p:cNvSpPr txBox="1"/>
          <p:nvPr/>
        </p:nvSpPr>
        <p:spPr>
          <a:xfrm>
            <a:off x="419976" y="4256788"/>
            <a:ext cx="5676024" cy="523220"/>
          </a:xfrm>
          <a:prstGeom prst="rect">
            <a:avLst/>
          </a:prstGeom>
          <a:noFill/>
        </p:spPr>
        <p:txBody>
          <a:bodyPr wrap="square" rtlCol="0">
            <a:spAutoFit/>
          </a:bodyPr>
          <a:lstStyle/>
          <a:p>
            <a:r>
              <a:rPr lang="en-US" sz="1400" b="1" dirty="0"/>
              <a:t>Fig 1. </a:t>
            </a:r>
            <a:r>
              <a:rPr lang="en-US" sz="1400" dirty="0"/>
              <a:t>Centers for Disease Control and Prevention (2016).</a:t>
            </a:r>
            <a:r>
              <a:rPr lang="en-US" sz="1400" dirty="0">
                <a:solidFill>
                  <a:srgbClr val="000000"/>
                </a:solidFill>
              </a:rPr>
              <a:t> Chronic Diseases in America</a:t>
            </a:r>
            <a:r>
              <a:rPr lang="en-US" sz="1400" dirty="0"/>
              <a:t>. Retrieved from: </a:t>
            </a:r>
            <a:r>
              <a:rPr lang="en-US" sz="1400" dirty="0">
                <a:hlinkClick r:id="rId4"/>
              </a:rPr>
              <a:t>URL to source</a:t>
            </a:r>
            <a:endParaRPr lang="en-US" sz="1400" dirty="0"/>
          </a:p>
        </p:txBody>
      </p:sp>
      <p:sp>
        <p:nvSpPr>
          <p:cNvPr id="3" name="TextBox 2"/>
          <p:cNvSpPr txBox="1"/>
          <p:nvPr/>
        </p:nvSpPr>
        <p:spPr>
          <a:xfrm>
            <a:off x="6096000" y="4360960"/>
            <a:ext cx="5934242" cy="2308324"/>
          </a:xfrm>
          <a:prstGeom prst="rect">
            <a:avLst/>
          </a:prstGeom>
          <a:noFill/>
        </p:spPr>
        <p:txBody>
          <a:bodyPr wrap="square" rtlCol="0">
            <a:spAutoFit/>
          </a:bodyPr>
          <a:lstStyle/>
          <a:p>
            <a:pPr algn="ctr"/>
            <a:r>
              <a:rPr lang="en-US" sz="2400" b="1" dirty="0">
                <a:solidFill>
                  <a:srgbClr val="3863A2"/>
                </a:solidFill>
              </a:rPr>
              <a:t>“As chronic ‘lifestyle-related’ diseases steadily become the heaviest burden to modern Western medical systems, effective treatment focused on helping individuals change problematic behaviors are extremely necessary.”</a:t>
            </a:r>
            <a:r>
              <a:rPr lang="en-US" sz="2400" b="1" baseline="30000" dirty="0">
                <a:solidFill>
                  <a:srgbClr val="3863A2"/>
                </a:solidFill>
              </a:rPr>
              <a:t>7</a:t>
            </a:r>
            <a:endParaRPr lang="en-US" sz="2400" b="1" dirty="0">
              <a:solidFill>
                <a:srgbClr val="3863A2"/>
              </a:solidFill>
            </a:endParaRPr>
          </a:p>
        </p:txBody>
      </p:sp>
    </p:spTree>
    <p:extLst>
      <p:ext uri="{BB962C8B-B14F-4D97-AF65-F5344CB8AC3E}">
        <p14:creationId xmlns:p14="http://schemas.microsoft.com/office/powerpoint/2010/main" val="296444829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8371</TotalTime>
  <Words>2764</Words>
  <Application>Microsoft Office PowerPoint</Application>
  <PresentationFormat>Widescreen</PresentationFormat>
  <Paragraphs>114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Merriweather</vt:lpstr>
      <vt:lpstr>Times New Roman</vt:lpstr>
      <vt:lpstr>Office Theme</vt:lpstr>
      <vt:lpstr>Motivational Interviewing</vt:lpstr>
      <vt:lpstr>Please complete the pre-test questions</vt:lpstr>
      <vt:lpstr>Objectives</vt:lpstr>
      <vt:lpstr>Discussion points from last module</vt:lpstr>
      <vt:lpstr>Motivational Interviewing</vt:lpstr>
      <vt:lpstr>Motivational Interviewing &amp; Health Literacy</vt:lpstr>
      <vt:lpstr>Motivational Interviewing History</vt:lpstr>
      <vt:lpstr>Motivational Interviewing &amp; Chronic Disease</vt:lpstr>
      <vt:lpstr>Motivational Interviewing &amp; Chronic Disease (2)</vt:lpstr>
      <vt:lpstr>Motivational Interviewing Effectiveness</vt:lpstr>
      <vt:lpstr>Motivational Interviewing Effectiveness (2)</vt:lpstr>
      <vt:lpstr>Ambivalence</vt:lpstr>
      <vt:lpstr>The Spirit of Motivational Interviewing</vt:lpstr>
      <vt:lpstr>Cultural Variability</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326</cp:revision>
  <cp:lastPrinted>2019-09-19T14:29:51Z</cp:lastPrinted>
  <dcterms:created xsi:type="dcterms:W3CDTF">2018-06-07T18:55:41Z</dcterms:created>
  <dcterms:modified xsi:type="dcterms:W3CDTF">2019-11-21T19:16:25Z</dcterms:modified>
</cp:coreProperties>
</file>