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4"/>
  </p:notesMasterIdLst>
  <p:sldIdLst>
    <p:sldId id="282" r:id="rId5"/>
    <p:sldId id="294" r:id="rId6"/>
    <p:sldId id="284" r:id="rId7"/>
    <p:sldId id="335" r:id="rId8"/>
    <p:sldId id="296" r:id="rId9"/>
    <p:sldId id="286" r:id="rId10"/>
    <p:sldId id="283" r:id="rId11"/>
    <p:sldId id="338" r:id="rId12"/>
    <p:sldId id="337" r:id="rId13"/>
    <p:sldId id="339" r:id="rId14"/>
    <p:sldId id="340" r:id="rId15"/>
    <p:sldId id="341" r:id="rId16"/>
    <p:sldId id="271" r:id="rId17"/>
    <p:sldId id="298" r:id="rId18"/>
    <p:sldId id="297" r:id="rId19"/>
    <p:sldId id="331" r:id="rId20"/>
    <p:sldId id="299" r:id="rId21"/>
    <p:sldId id="300" r:id="rId22"/>
    <p:sldId id="371" r:id="rId23"/>
    <p:sldId id="372" r:id="rId24"/>
    <p:sldId id="374" r:id="rId25"/>
    <p:sldId id="373" r:id="rId26"/>
    <p:sldId id="354" r:id="rId27"/>
    <p:sldId id="320" r:id="rId28"/>
    <p:sldId id="319" r:id="rId29"/>
    <p:sldId id="323" r:id="rId30"/>
    <p:sldId id="325" r:id="rId31"/>
    <p:sldId id="375" r:id="rId32"/>
    <p:sldId id="326" r:id="rId33"/>
    <p:sldId id="352" r:id="rId34"/>
    <p:sldId id="353" r:id="rId35"/>
    <p:sldId id="376" r:id="rId36"/>
    <p:sldId id="327" r:id="rId37"/>
    <p:sldId id="355" r:id="rId38"/>
    <p:sldId id="303" r:id="rId39"/>
    <p:sldId id="305" r:id="rId40"/>
    <p:sldId id="330" r:id="rId41"/>
    <p:sldId id="329" r:id="rId42"/>
    <p:sldId id="357" r:id="rId43"/>
    <p:sldId id="307" r:id="rId44"/>
    <p:sldId id="306" r:id="rId45"/>
    <p:sldId id="332" r:id="rId46"/>
    <p:sldId id="377" r:id="rId47"/>
    <p:sldId id="308" r:id="rId48"/>
    <p:sldId id="361" r:id="rId49"/>
    <p:sldId id="362" r:id="rId50"/>
    <p:sldId id="363" r:id="rId51"/>
    <p:sldId id="358" r:id="rId52"/>
    <p:sldId id="309" r:id="rId53"/>
    <p:sldId id="310" r:id="rId54"/>
    <p:sldId id="311" r:id="rId55"/>
    <p:sldId id="312" r:id="rId56"/>
    <p:sldId id="364" r:id="rId57"/>
    <p:sldId id="365" r:id="rId58"/>
    <p:sldId id="366" r:id="rId59"/>
    <p:sldId id="313" r:id="rId60"/>
    <p:sldId id="333" r:id="rId61"/>
    <p:sldId id="359" r:id="rId62"/>
    <p:sldId id="314" r:id="rId63"/>
    <p:sldId id="334" r:id="rId64"/>
    <p:sldId id="367" r:id="rId65"/>
    <p:sldId id="368" r:id="rId66"/>
    <p:sldId id="315" r:id="rId67"/>
    <p:sldId id="369" r:id="rId68"/>
    <p:sldId id="316" r:id="rId69"/>
    <p:sldId id="317" r:id="rId70"/>
    <p:sldId id="291" r:id="rId71"/>
    <p:sldId id="293" r:id="rId72"/>
    <p:sldId id="295"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23" autoAdjust="0"/>
    <p:restoredTop sz="59153" autoAdjust="0"/>
  </p:normalViewPr>
  <p:slideViewPr>
    <p:cSldViewPr snapToGrid="0">
      <p:cViewPr varScale="1">
        <p:scale>
          <a:sx n="51" d="100"/>
          <a:sy n="51" d="100"/>
        </p:scale>
        <p:origin x="27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01C-4D9C-A8F0-D902AD5CA9F6}"/>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01C-4D9C-A8F0-D902AD5CA9F6}"/>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01C-4D9C-A8F0-D902AD5CA9F6}"/>
            </c:ext>
          </c:extLst>
        </c:ser>
        <c:dLbls>
          <c:showLegendKey val="0"/>
          <c:showVal val="0"/>
          <c:showCatName val="0"/>
          <c:showSerName val="0"/>
          <c:showPercent val="0"/>
          <c:showBubbleSize val="0"/>
        </c:dLbls>
        <c:gapWidth val="219"/>
        <c:overlap val="-27"/>
        <c:axId val="1318730208"/>
        <c:axId val="1318728128"/>
      </c:barChart>
      <c:catAx>
        <c:axId val="1318730208"/>
        <c:scaling>
          <c:orientation val="minMax"/>
        </c:scaling>
        <c:delete val="1"/>
        <c:axPos val="b"/>
        <c:numFmt formatCode="General" sourceLinked="1"/>
        <c:majorTickMark val="none"/>
        <c:minorTickMark val="none"/>
        <c:tickLblPos val="nextTo"/>
        <c:crossAx val="1318728128"/>
        <c:crosses val="autoZero"/>
        <c:auto val="1"/>
        <c:lblAlgn val="ctr"/>
        <c:lblOffset val="100"/>
        <c:noMultiLvlLbl val="0"/>
      </c:catAx>
      <c:valAx>
        <c:axId val="1318728128"/>
        <c:scaling>
          <c:orientation val="minMax"/>
        </c:scaling>
        <c:delete val="1"/>
        <c:axPos val="l"/>
        <c:numFmt formatCode="General" sourceLinked="1"/>
        <c:majorTickMark val="none"/>
        <c:minorTickMark val="none"/>
        <c:tickLblPos val="nextTo"/>
        <c:crossAx val="131873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58CF0C-C92B-407D-BEBA-9BB77F76BC63}" type="doc">
      <dgm:prSet loTypeId="urn:microsoft.com/office/officeart/2016/7/layout/AccentHomeChevronProcess" loCatId="process" qsTypeId="urn:microsoft.com/office/officeart/2005/8/quickstyle/simple1" qsCatId="simple" csTypeId="urn:microsoft.com/office/officeart/2005/8/colors/colorful3" csCatId="colorful" phldr="1"/>
      <dgm:spPr/>
      <dgm:t>
        <a:bodyPr/>
        <a:lstStyle/>
        <a:p>
          <a:endParaRPr lang="en-US"/>
        </a:p>
      </dgm:t>
    </dgm:pt>
    <dgm:pt modelId="{36FD0EEF-2971-42EA-AC6A-2034054279BE}">
      <dgm:prSet/>
      <dgm:spPr>
        <a:solidFill>
          <a:schemeClr val="bg1">
            <a:lumMod val="65000"/>
          </a:schemeClr>
        </a:solidFill>
        <a:ln>
          <a:solidFill>
            <a:schemeClr val="bg1">
              <a:lumMod val="65000"/>
            </a:schemeClr>
          </a:solidFill>
        </a:ln>
      </dgm:spPr>
      <dgm:t>
        <a:bodyPr/>
        <a:lstStyle/>
        <a:p>
          <a:r>
            <a:rPr lang="en-US"/>
            <a:t>Step 1</a:t>
          </a:r>
        </a:p>
      </dgm:t>
    </dgm:pt>
    <dgm:pt modelId="{02176504-74AE-484E-B68A-81254B718F79}" type="parTrans" cxnId="{06398176-5BC5-4FB4-B996-27945EC84A7D}">
      <dgm:prSet/>
      <dgm:spPr/>
      <dgm:t>
        <a:bodyPr/>
        <a:lstStyle/>
        <a:p>
          <a:endParaRPr lang="en-US"/>
        </a:p>
      </dgm:t>
    </dgm:pt>
    <dgm:pt modelId="{437B273C-ADC0-46BD-8343-66E4CF95759E}" type="sibTrans" cxnId="{06398176-5BC5-4FB4-B996-27945EC84A7D}">
      <dgm:prSet/>
      <dgm:spPr/>
      <dgm:t>
        <a:bodyPr/>
        <a:lstStyle/>
        <a:p>
          <a:endParaRPr lang="en-US"/>
        </a:p>
      </dgm:t>
    </dgm:pt>
    <dgm:pt modelId="{71CF38CA-017F-45E4-83E8-FA27DFB5A68F}">
      <dgm:prSet/>
      <dgm:spPr/>
      <dgm:t>
        <a:bodyPr/>
        <a:lstStyle/>
        <a:p>
          <a:r>
            <a:rPr lang="en-US" dirty="0">
              <a:solidFill>
                <a:schemeClr val="bg1">
                  <a:lumMod val="50000"/>
                </a:schemeClr>
              </a:solidFill>
            </a:rPr>
            <a:t>Document Review &amp; Planning</a:t>
          </a:r>
        </a:p>
      </dgm:t>
    </dgm:pt>
    <dgm:pt modelId="{FA0B382B-3AC3-4074-B148-E8FEDBC32DAB}" type="parTrans" cxnId="{6F190FDD-6B4A-44F8-AA35-11FCD22F4FC6}">
      <dgm:prSet/>
      <dgm:spPr/>
      <dgm:t>
        <a:bodyPr/>
        <a:lstStyle/>
        <a:p>
          <a:endParaRPr lang="en-US"/>
        </a:p>
      </dgm:t>
    </dgm:pt>
    <dgm:pt modelId="{B61E18E3-2B94-454A-8F44-6B5224890168}" type="sibTrans" cxnId="{6F190FDD-6B4A-44F8-AA35-11FCD22F4FC6}">
      <dgm:prSet/>
      <dgm:spPr/>
      <dgm:t>
        <a:bodyPr/>
        <a:lstStyle/>
        <a:p>
          <a:endParaRPr lang="en-US"/>
        </a:p>
      </dgm:t>
    </dgm:pt>
    <dgm:pt modelId="{1B4FEF74-754A-43C0-8798-8D00E827785F}">
      <dgm:prSet/>
      <dgm:spPr>
        <a:solidFill>
          <a:schemeClr val="bg1">
            <a:lumMod val="65000"/>
          </a:schemeClr>
        </a:solidFill>
        <a:ln>
          <a:solidFill>
            <a:schemeClr val="bg1">
              <a:lumMod val="65000"/>
            </a:schemeClr>
          </a:solidFill>
        </a:ln>
      </dgm:spPr>
      <dgm:t>
        <a:bodyPr/>
        <a:lstStyle/>
        <a:p>
          <a:r>
            <a:rPr lang="en-US"/>
            <a:t>Step 2</a:t>
          </a:r>
        </a:p>
      </dgm:t>
    </dgm:pt>
    <dgm:pt modelId="{8373BFB4-E1A4-4F78-884B-B64377F38794}" type="parTrans" cxnId="{8233512C-FF75-46D4-A903-5221B540C647}">
      <dgm:prSet/>
      <dgm:spPr/>
      <dgm:t>
        <a:bodyPr/>
        <a:lstStyle/>
        <a:p>
          <a:endParaRPr lang="en-US"/>
        </a:p>
      </dgm:t>
    </dgm:pt>
    <dgm:pt modelId="{A896CF65-6B85-4B46-B4CA-9703EDC9569F}" type="sibTrans" cxnId="{8233512C-FF75-46D4-A903-5221B540C647}">
      <dgm:prSet/>
      <dgm:spPr/>
      <dgm:t>
        <a:bodyPr/>
        <a:lstStyle/>
        <a:p>
          <a:endParaRPr lang="en-US"/>
        </a:p>
      </dgm:t>
    </dgm:pt>
    <dgm:pt modelId="{3A42E419-1872-4456-9045-3338FD6DB4F2}">
      <dgm:prSet/>
      <dgm:spPr/>
      <dgm:t>
        <a:bodyPr/>
        <a:lstStyle/>
        <a:p>
          <a:r>
            <a:rPr lang="en-US" dirty="0">
              <a:solidFill>
                <a:schemeClr val="bg1">
                  <a:lumMod val="50000"/>
                </a:schemeClr>
              </a:solidFill>
            </a:rPr>
            <a:t>Pathway Design</a:t>
          </a:r>
        </a:p>
      </dgm:t>
    </dgm:pt>
    <dgm:pt modelId="{F84F190B-A7B5-4C0E-9A3B-B8712084F49E}" type="parTrans" cxnId="{9FFD7A7A-6299-434C-B172-317A2A85E3EB}">
      <dgm:prSet/>
      <dgm:spPr/>
      <dgm:t>
        <a:bodyPr/>
        <a:lstStyle/>
        <a:p>
          <a:endParaRPr lang="en-US"/>
        </a:p>
      </dgm:t>
    </dgm:pt>
    <dgm:pt modelId="{F21DC176-A825-46EE-A716-DB7C06E43FCE}" type="sibTrans" cxnId="{9FFD7A7A-6299-434C-B172-317A2A85E3EB}">
      <dgm:prSet/>
      <dgm:spPr/>
      <dgm:t>
        <a:bodyPr/>
        <a:lstStyle/>
        <a:p>
          <a:endParaRPr lang="en-US"/>
        </a:p>
      </dgm:t>
    </dgm:pt>
    <dgm:pt modelId="{0855DC30-5397-45E3-B6C7-9549E1FCD0FE}">
      <dgm:prSet/>
      <dgm:spPr>
        <a:solidFill>
          <a:schemeClr val="bg1">
            <a:lumMod val="65000"/>
          </a:schemeClr>
        </a:solidFill>
        <a:ln>
          <a:solidFill>
            <a:schemeClr val="bg1">
              <a:lumMod val="65000"/>
            </a:schemeClr>
          </a:solidFill>
        </a:ln>
      </dgm:spPr>
      <dgm:t>
        <a:bodyPr/>
        <a:lstStyle/>
        <a:p>
          <a:r>
            <a:rPr lang="en-US"/>
            <a:t>Step 3</a:t>
          </a:r>
        </a:p>
      </dgm:t>
    </dgm:pt>
    <dgm:pt modelId="{6BBB938A-164B-412B-B84F-3A40E9A8F318}" type="parTrans" cxnId="{E3F182F0-95F1-4A02-937A-44DBAF59A716}">
      <dgm:prSet/>
      <dgm:spPr/>
      <dgm:t>
        <a:bodyPr/>
        <a:lstStyle/>
        <a:p>
          <a:endParaRPr lang="en-US"/>
        </a:p>
      </dgm:t>
    </dgm:pt>
    <dgm:pt modelId="{F2083BDE-3FA9-4F38-945D-D76378F78525}" type="sibTrans" cxnId="{E3F182F0-95F1-4A02-937A-44DBAF59A716}">
      <dgm:prSet/>
      <dgm:spPr/>
      <dgm:t>
        <a:bodyPr/>
        <a:lstStyle/>
        <a:p>
          <a:endParaRPr lang="en-US"/>
        </a:p>
      </dgm:t>
    </dgm:pt>
    <dgm:pt modelId="{C0C857D9-978A-4249-BBBA-16BF161B000A}">
      <dgm:prSet/>
      <dgm:spPr/>
      <dgm:t>
        <a:bodyPr/>
        <a:lstStyle/>
        <a:p>
          <a:r>
            <a:rPr lang="en-US" dirty="0">
              <a:solidFill>
                <a:schemeClr val="bg1">
                  <a:lumMod val="50000"/>
                </a:schemeClr>
              </a:solidFill>
            </a:rPr>
            <a:t>Website Integration</a:t>
          </a:r>
        </a:p>
      </dgm:t>
    </dgm:pt>
    <dgm:pt modelId="{BCE963D5-6D6A-427E-9E1E-B799D9829BC1}" type="parTrans" cxnId="{4F858C91-25B4-49EA-A0AB-E1F4A70C24BC}">
      <dgm:prSet/>
      <dgm:spPr/>
      <dgm:t>
        <a:bodyPr/>
        <a:lstStyle/>
        <a:p>
          <a:endParaRPr lang="en-US"/>
        </a:p>
      </dgm:t>
    </dgm:pt>
    <dgm:pt modelId="{B27EC8DC-0F50-4B16-98D6-EFE9EEFF9D28}" type="sibTrans" cxnId="{4F858C91-25B4-49EA-A0AB-E1F4A70C24BC}">
      <dgm:prSet/>
      <dgm:spPr/>
      <dgm:t>
        <a:bodyPr/>
        <a:lstStyle/>
        <a:p>
          <a:endParaRPr lang="en-US"/>
        </a:p>
      </dgm:t>
    </dgm:pt>
    <dgm:pt modelId="{5C98BDEF-A481-4E86-8E06-428A6F297DC6}">
      <dgm:prSet/>
      <dgm:spPr/>
      <dgm:t>
        <a:bodyPr/>
        <a:lstStyle/>
        <a:p>
          <a:r>
            <a:rPr lang="en-US"/>
            <a:t>Step 4</a:t>
          </a:r>
        </a:p>
      </dgm:t>
    </dgm:pt>
    <dgm:pt modelId="{E4DF16A1-81BE-4C77-8459-57C4B48344A1}" type="parTrans" cxnId="{06D02CDF-A0E7-42DF-A6D7-C1B130169615}">
      <dgm:prSet/>
      <dgm:spPr/>
      <dgm:t>
        <a:bodyPr/>
        <a:lstStyle/>
        <a:p>
          <a:endParaRPr lang="en-US"/>
        </a:p>
      </dgm:t>
    </dgm:pt>
    <dgm:pt modelId="{FF99ADA3-BC0F-40CB-ACCA-EDD3C2668B33}" type="sibTrans" cxnId="{06D02CDF-A0E7-42DF-A6D7-C1B130169615}">
      <dgm:prSet/>
      <dgm:spPr/>
      <dgm:t>
        <a:bodyPr/>
        <a:lstStyle/>
        <a:p>
          <a:endParaRPr lang="en-US"/>
        </a:p>
      </dgm:t>
    </dgm:pt>
    <dgm:pt modelId="{D58D16BF-1BBA-4205-BB8E-3CBF3FB7B663}">
      <dgm:prSet/>
      <dgm:spPr/>
      <dgm:t>
        <a:bodyPr/>
        <a:lstStyle/>
        <a:p>
          <a:r>
            <a:rPr lang="en-US"/>
            <a:t>Step 5</a:t>
          </a:r>
        </a:p>
      </dgm:t>
    </dgm:pt>
    <dgm:pt modelId="{7F24E072-ED75-4668-8F10-579A823CA099}" type="parTrans" cxnId="{CC441061-0CD7-444E-9EAB-58F4CF3D2AE4}">
      <dgm:prSet/>
      <dgm:spPr/>
      <dgm:t>
        <a:bodyPr/>
        <a:lstStyle/>
        <a:p>
          <a:endParaRPr lang="en-US"/>
        </a:p>
      </dgm:t>
    </dgm:pt>
    <dgm:pt modelId="{F44F0AED-F237-4431-8DBE-7310DDDBFB9F}" type="sibTrans" cxnId="{CC441061-0CD7-444E-9EAB-58F4CF3D2AE4}">
      <dgm:prSet/>
      <dgm:spPr/>
      <dgm:t>
        <a:bodyPr/>
        <a:lstStyle/>
        <a:p>
          <a:endParaRPr lang="en-US"/>
        </a:p>
      </dgm:t>
    </dgm:pt>
    <dgm:pt modelId="{1C8D8DCA-944B-4E79-BFE4-191B4A75A99A}">
      <dgm:prSet/>
      <dgm:spPr/>
      <dgm:t>
        <a:bodyPr/>
        <a:lstStyle/>
        <a:p>
          <a:r>
            <a:rPr lang="en-US" dirty="0"/>
            <a:t>Training &amp; Marketing</a:t>
          </a:r>
        </a:p>
        <a:p>
          <a:r>
            <a:rPr lang="en-US" i="1" dirty="0"/>
            <a:t>5 In-Depth Webinars</a:t>
          </a:r>
        </a:p>
        <a:p>
          <a:r>
            <a:rPr lang="en-US" i="1" dirty="0"/>
            <a:t>December 18</a:t>
          </a:r>
        </a:p>
        <a:p>
          <a:r>
            <a:rPr lang="en-US" i="1" dirty="0"/>
            <a:t>January 8, 15, 22, 29</a:t>
          </a:r>
        </a:p>
      </dgm:t>
    </dgm:pt>
    <dgm:pt modelId="{05C6CB80-572D-4A14-A3F0-9E4C6C3C381D}" type="parTrans" cxnId="{41CF4B14-8BB7-4A5F-89DC-AC6A5281A519}">
      <dgm:prSet/>
      <dgm:spPr/>
      <dgm:t>
        <a:bodyPr/>
        <a:lstStyle/>
        <a:p>
          <a:endParaRPr lang="en-US"/>
        </a:p>
      </dgm:t>
    </dgm:pt>
    <dgm:pt modelId="{CD72D8C5-A975-46D7-A39C-ED16AB62D0F5}" type="sibTrans" cxnId="{41CF4B14-8BB7-4A5F-89DC-AC6A5281A519}">
      <dgm:prSet/>
      <dgm:spPr/>
      <dgm:t>
        <a:bodyPr/>
        <a:lstStyle/>
        <a:p>
          <a:endParaRPr lang="en-US"/>
        </a:p>
      </dgm:t>
    </dgm:pt>
    <dgm:pt modelId="{C5D59447-6654-4BF3-A6AF-CFCAE0E41D14}">
      <dgm:prSet/>
      <dgm:spPr/>
      <dgm:t>
        <a:bodyPr/>
        <a:lstStyle/>
        <a:p>
          <a:r>
            <a:rPr lang="en-US" dirty="0"/>
            <a:t>Finalization &amp; Handover</a:t>
          </a:r>
        </a:p>
        <a:p>
          <a:r>
            <a:rPr lang="en-US" i="1" dirty="0"/>
            <a:t>March 2021</a:t>
          </a:r>
        </a:p>
      </dgm:t>
    </dgm:pt>
    <dgm:pt modelId="{FBE34FF1-6711-4B10-BA30-FA2B26B44AC3}" type="parTrans" cxnId="{1086A37D-4E4D-4657-9AF8-4F0B3F5D0970}">
      <dgm:prSet/>
      <dgm:spPr/>
      <dgm:t>
        <a:bodyPr/>
        <a:lstStyle/>
        <a:p>
          <a:endParaRPr lang="en-US"/>
        </a:p>
      </dgm:t>
    </dgm:pt>
    <dgm:pt modelId="{C7768F2B-A6AA-40B2-9F87-EB685F2CEBE4}" type="sibTrans" cxnId="{1086A37D-4E4D-4657-9AF8-4F0B3F5D0970}">
      <dgm:prSet/>
      <dgm:spPr/>
      <dgm:t>
        <a:bodyPr/>
        <a:lstStyle/>
        <a:p>
          <a:endParaRPr lang="en-US"/>
        </a:p>
      </dgm:t>
    </dgm:pt>
    <dgm:pt modelId="{5257F5C8-7CE8-49D2-8970-A9780E9F9A77}" type="pres">
      <dgm:prSet presAssocID="{0D58CF0C-C92B-407D-BEBA-9BB77F76BC63}" presName="Name0" presStyleCnt="0">
        <dgm:presLayoutVars>
          <dgm:animLvl val="lvl"/>
          <dgm:resizeHandles val="exact"/>
        </dgm:presLayoutVars>
      </dgm:prSet>
      <dgm:spPr/>
    </dgm:pt>
    <dgm:pt modelId="{1279216A-BEAD-4C98-A82D-E40FE3174822}" type="pres">
      <dgm:prSet presAssocID="{36FD0EEF-2971-42EA-AC6A-2034054279BE}" presName="composite" presStyleCnt="0"/>
      <dgm:spPr/>
    </dgm:pt>
    <dgm:pt modelId="{C809EA71-DEF2-4742-B40C-E48DA11342D1}" type="pres">
      <dgm:prSet presAssocID="{36FD0EEF-2971-42EA-AC6A-2034054279BE}" presName="L" presStyleLbl="solidFgAcc1" presStyleIdx="0" presStyleCnt="5">
        <dgm:presLayoutVars>
          <dgm:chMax val="0"/>
          <dgm:chPref val="0"/>
        </dgm:presLayoutVars>
      </dgm:prSet>
      <dgm:spPr>
        <a:solidFill>
          <a:schemeClr val="bg1">
            <a:lumMod val="65000"/>
          </a:schemeClr>
        </a:solidFill>
        <a:ln>
          <a:solidFill>
            <a:schemeClr val="bg1">
              <a:lumMod val="65000"/>
            </a:schemeClr>
          </a:solidFill>
        </a:ln>
      </dgm:spPr>
    </dgm:pt>
    <dgm:pt modelId="{3EF2685A-46BF-4958-ADF2-5A1EB1C4CA83}" type="pres">
      <dgm:prSet presAssocID="{36FD0EEF-2971-42EA-AC6A-2034054279BE}" presName="parTx" presStyleLbl="alignNode1" presStyleIdx="0" presStyleCnt="5">
        <dgm:presLayoutVars>
          <dgm:chMax val="0"/>
          <dgm:chPref val="0"/>
          <dgm:bulletEnabled val="1"/>
        </dgm:presLayoutVars>
      </dgm:prSet>
      <dgm:spPr/>
    </dgm:pt>
    <dgm:pt modelId="{27532300-6FC9-4FEB-AB12-4DBC18ED1852}" type="pres">
      <dgm:prSet presAssocID="{36FD0EEF-2971-42EA-AC6A-2034054279BE}" presName="desTx" presStyleLbl="revTx" presStyleIdx="0" presStyleCnt="5">
        <dgm:presLayoutVars>
          <dgm:chMax val="0"/>
          <dgm:chPref val="0"/>
          <dgm:bulletEnabled val="1"/>
        </dgm:presLayoutVars>
      </dgm:prSet>
      <dgm:spPr/>
    </dgm:pt>
    <dgm:pt modelId="{C2DE72BE-520B-427B-8DD8-8E5714BAD033}" type="pres">
      <dgm:prSet presAssocID="{36FD0EEF-2971-42EA-AC6A-2034054279BE}" presName="EmptyPlaceHolder" presStyleCnt="0"/>
      <dgm:spPr/>
    </dgm:pt>
    <dgm:pt modelId="{1AF78912-39E5-488A-ACA2-7BCFF6E8DD68}" type="pres">
      <dgm:prSet presAssocID="{437B273C-ADC0-46BD-8343-66E4CF95759E}" presName="space" presStyleCnt="0"/>
      <dgm:spPr/>
    </dgm:pt>
    <dgm:pt modelId="{A639EA82-A5FB-480C-8A93-AE3390441463}" type="pres">
      <dgm:prSet presAssocID="{1B4FEF74-754A-43C0-8798-8D00E827785F}" presName="composite" presStyleCnt="0"/>
      <dgm:spPr/>
    </dgm:pt>
    <dgm:pt modelId="{658130F8-99EA-42DD-B7B2-AC3E8CF6FA28}" type="pres">
      <dgm:prSet presAssocID="{1B4FEF74-754A-43C0-8798-8D00E827785F}" presName="L" presStyleLbl="solidFgAcc1" presStyleIdx="1" presStyleCnt="5">
        <dgm:presLayoutVars>
          <dgm:chMax val="0"/>
          <dgm:chPref val="0"/>
        </dgm:presLayoutVars>
      </dgm:prSet>
      <dgm:spPr>
        <a:solidFill>
          <a:schemeClr val="bg1">
            <a:lumMod val="65000"/>
          </a:schemeClr>
        </a:solidFill>
        <a:ln>
          <a:solidFill>
            <a:schemeClr val="bg1">
              <a:lumMod val="65000"/>
            </a:schemeClr>
          </a:solidFill>
        </a:ln>
      </dgm:spPr>
    </dgm:pt>
    <dgm:pt modelId="{7A4EEB59-F542-484D-88D4-BF108AEA4065}" type="pres">
      <dgm:prSet presAssocID="{1B4FEF74-754A-43C0-8798-8D00E827785F}" presName="parTx" presStyleLbl="alignNode1" presStyleIdx="1" presStyleCnt="5">
        <dgm:presLayoutVars>
          <dgm:chMax val="0"/>
          <dgm:chPref val="0"/>
          <dgm:bulletEnabled val="1"/>
        </dgm:presLayoutVars>
      </dgm:prSet>
      <dgm:spPr/>
    </dgm:pt>
    <dgm:pt modelId="{F847CDE7-F64F-474C-BFAD-ACE59AAECA70}" type="pres">
      <dgm:prSet presAssocID="{1B4FEF74-754A-43C0-8798-8D00E827785F}" presName="desTx" presStyleLbl="revTx" presStyleIdx="1" presStyleCnt="5">
        <dgm:presLayoutVars>
          <dgm:chMax val="0"/>
          <dgm:chPref val="0"/>
          <dgm:bulletEnabled val="1"/>
        </dgm:presLayoutVars>
      </dgm:prSet>
      <dgm:spPr/>
    </dgm:pt>
    <dgm:pt modelId="{EEA56173-650C-45ED-AB91-BA27306B4EB6}" type="pres">
      <dgm:prSet presAssocID="{1B4FEF74-754A-43C0-8798-8D00E827785F}" presName="EmptyPlaceHolder" presStyleCnt="0"/>
      <dgm:spPr/>
    </dgm:pt>
    <dgm:pt modelId="{27F31C5B-2EEB-42E4-8F27-EE1AAA22108D}" type="pres">
      <dgm:prSet presAssocID="{A896CF65-6B85-4B46-B4CA-9703EDC9569F}" presName="space" presStyleCnt="0"/>
      <dgm:spPr/>
    </dgm:pt>
    <dgm:pt modelId="{1A767034-9E70-4DD7-A0A5-FAA534EACA08}" type="pres">
      <dgm:prSet presAssocID="{0855DC30-5397-45E3-B6C7-9549E1FCD0FE}" presName="composite" presStyleCnt="0"/>
      <dgm:spPr/>
    </dgm:pt>
    <dgm:pt modelId="{88FD5374-4B13-4FCA-BC46-B069001EF601}" type="pres">
      <dgm:prSet presAssocID="{0855DC30-5397-45E3-B6C7-9549E1FCD0FE}" presName="L" presStyleLbl="solidFgAcc1" presStyleIdx="2" presStyleCnt="5">
        <dgm:presLayoutVars>
          <dgm:chMax val="0"/>
          <dgm:chPref val="0"/>
        </dgm:presLayoutVars>
      </dgm:prSet>
      <dgm:spPr>
        <a:solidFill>
          <a:schemeClr val="bg1">
            <a:lumMod val="65000"/>
          </a:schemeClr>
        </a:solidFill>
        <a:ln>
          <a:solidFill>
            <a:schemeClr val="bg1">
              <a:lumMod val="65000"/>
            </a:schemeClr>
          </a:solidFill>
        </a:ln>
      </dgm:spPr>
    </dgm:pt>
    <dgm:pt modelId="{A5279FAF-1736-4F5F-9D92-A979A0A3C7C4}" type="pres">
      <dgm:prSet presAssocID="{0855DC30-5397-45E3-B6C7-9549E1FCD0FE}" presName="parTx" presStyleLbl="alignNode1" presStyleIdx="2" presStyleCnt="5">
        <dgm:presLayoutVars>
          <dgm:chMax val="0"/>
          <dgm:chPref val="0"/>
          <dgm:bulletEnabled val="1"/>
        </dgm:presLayoutVars>
      </dgm:prSet>
      <dgm:spPr/>
    </dgm:pt>
    <dgm:pt modelId="{B64C9DD6-5C95-4EF5-BD6E-D707B4B772A6}" type="pres">
      <dgm:prSet presAssocID="{0855DC30-5397-45E3-B6C7-9549E1FCD0FE}" presName="desTx" presStyleLbl="revTx" presStyleIdx="2" presStyleCnt="5">
        <dgm:presLayoutVars>
          <dgm:chMax val="0"/>
          <dgm:chPref val="0"/>
          <dgm:bulletEnabled val="1"/>
        </dgm:presLayoutVars>
      </dgm:prSet>
      <dgm:spPr/>
    </dgm:pt>
    <dgm:pt modelId="{9A18B7A2-78CA-4A59-BEE6-766BF8C9DC37}" type="pres">
      <dgm:prSet presAssocID="{0855DC30-5397-45E3-B6C7-9549E1FCD0FE}" presName="EmptyPlaceHolder" presStyleCnt="0"/>
      <dgm:spPr/>
    </dgm:pt>
    <dgm:pt modelId="{B4143155-09DB-454D-BF97-50C946EC9CB8}" type="pres">
      <dgm:prSet presAssocID="{F2083BDE-3FA9-4F38-945D-D76378F78525}" presName="space" presStyleCnt="0"/>
      <dgm:spPr/>
    </dgm:pt>
    <dgm:pt modelId="{9DB9BE8D-E54A-4585-A6EF-6A4808A07C28}" type="pres">
      <dgm:prSet presAssocID="{5C98BDEF-A481-4E86-8E06-428A6F297DC6}" presName="composite" presStyleCnt="0"/>
      <dgm:spPr/>
    </dgm:pt>
    <dgm:pt modelId="{25D763DD-29B6-48FA-94F7-350B471416A6}" type="pres">
      <dgm:prSet presAssocID="{5C98BDEF-A481-4E86-8E06-428A6F297DC6}" presName="L" presStyleLbl="solidFgAcc1" presStyleIdx="3" presStyleCnt="5">
        <dgm:presLayoutVars>
          <dgm:chMax val="0"/>
          <dgm:chPref val="0"/>
        </dgm:presLayoutVars>
      </dgm:prSet>
      <dgm:spPr/>
    </dgm:pt>
    <dgm:pt modelId="{CF4A2C4D-F017-4721-8011-2C6877BAF616}" type="pres">
      <dgm:prSet presAssocID="{5C98BDEF-A481-4E86-8E06-428A6F297DC6}" presName="parTx" presStyleLbl="alignNode1" presStyleIdx="3" presStyleCnt="5">
        <dgm:presLayoutVars>
          <dgm:chMax val="0"/>
          <dgm:chPref val="0"/>
          <dgm:bulletEnabled val="1"/>
        </dgm:presLayoutVars>
      </dgm:prSet>
      <dgm:spPr/>
    </dgm:pt>
    <dgm:pt modelId="{B038E545-10FD-468E-A144-3ECBAEF8BC34}" type="pres">
      <dgm:prSet presAssocID="{5C98BDEF-A481-4E86-8E06-428A6F297DC6}" presName="desTx" presStyleLbl="revTx" presStyleIdx="3" presStyleCnt="5">
        <dgm:presLayoutVars>
          <dgm:chMax val="0"/>
          <dgm:chPref val="0"/>
          <dgm:bulletEnabled val="1"/>
        </dgm:presLayoutVars>
      </dgm:prSet>
      <dgm:spPr/>
    </dgm:pt>
    <dgm:pt modelId="{596E7629-157D-40A2-9667-1938345B372B}" type="pres">
      <dgm:prSet presAssocID="{5C98BDEF-A481-4E86-8E06-428A6F297DC6}" presName="EmptyPlaceHolder" presStyleCnt="0"/>
      <dgm:spPr/>
    </dgm:pt>
    <dgm:pt modelId="{DCBE9A3A-4631-45AB-976F-9327164BB25D}" type="pres">
      <dgm:prSet presAssocID="{FF99ADA3-BC0F-40CB-ACCA-EDD3C2668B33}" presName="space" presStyleCnt="0"/>
      <dgm:spPr/>
    </dgm:pt>
    <dgm:pt modelId="{C4C65F05-80D0-4CE2-8601-1DBB473051C1}" type="pres">
      <dgm:prSet presAssocID="{D58D16BF-1BBA-4205-BB8E-3CBF3FB7B663}" presName="composite" presStyleCnt="0"/>
      <dgm:spPr/>
    </dgm:pt>
    <dgm:pt modelId="{65EE7BDE-D232-49AC-A1A3-50A72314E491}" type="pres">
      <dgm:prSet presAssocID="{D58D16BF-1BBA-4205-BB8E-3CBF3FB7B663}" presName="L" presStyleLbl="solidFgAcc1" presStyleIdx="4" presStyleCnt="5">
        <dgm:presLayoutVars>
          <dgm:chMax val="0"/>
          <dgm:chPref val="0"/>
        </dgm:presLayoutVars>
      </dgm:prSet>
      <dgm:spPr/>
    </dgm:pt>
    <dgm:pt modelId="{F3B65532-1793-4767-8EC0-5D4220E6C6F1}" type="pres">
      <dgm:prSet presAssocID="{D58D16BF-1BBA-4205-BB8E-3CBF3FB7B663}" presName="parTx" presStyleLbl="alignNode1" presStyleIdx="4" presStyleCnt="5">
        <dgm:presLayoutVars>
          <dgm:chMax val="0"/>
          <dgm:chPref val="0"/>
          <dgm:bulletEnabled val="1"/>
        </dgm:presLayoutVars>
      </dgm:prSet>
      <dgm:spPr/>
    </dgm:pt>
    <dgm:pt modelId="{C69C18EB-74CB-4E83-895F-3003D6A5229A}" type="pres">
      <dgm:prSet presAssocID="{D58D16BF-1BBA-4205-BB8E-3CBF3FB7B663}" presName="desTx" presStyleLbl="revTx" presStyleIdx="4" presStyleCnt="5">
        <dgm:presLayoutVars>
          <dgm:chMax val="0"/>
          <dgm:chPref val="0"/>
          <dgm:bulletEnabled val="1"/>
        </dgm:presLayoutVars>
      </dgm:prSet>
      <dgm:spPr/>
    </dgm:pt>
    <dgm:pt modelId="{C2662CB8-8D90-42E4-A834-C4C0F5810442}" type="pres">
      <dgm:prSet presAssocID="{D58D16BF-1BBA-4205-BB8E-3CBF3FB7B663}" presName="EmptyPlaceHolder" presStyleCnt="0"/>
      <dgm:spPr/>
    </dgm:pt>
  </dgm:ptLst>
  <dgm:cxnLst>
    <dgm:cxn modelId="{41CF4B14-8BB7-4A5F-89DC-AC6A5281A519}" srcId="{5C98BDEF-A481-4E86-8E06-428A6F297DC6}" destId="{1C8D8DCA-944B-4E79-BFE4-191B4A75A99A}" srcOrd="0" destOrd="0" parTransId="{05C6CB80-572D-4A14-A3F0-9E4C6C3C381D}" sibTransId="{CD72D8C5-A975-46D7-A39C-ED16AB62D0F5}"/>
    <dgm:cxn modelId="{1FC0D21A-4450-4DDE-8A25-661F0D374C63}" type="presOf" srcId="{36FD0EEF-2971-42EA-AC6A-2034054279BE}" destId="{3EF2685A-46BF-4958-ADF2-5A1EB1C4CA83}" srcOrd="0" destOrd="0" presId="urn:microsoft.com/office/officeart/2016/7/layout/AccentHomeChevronProcess"/>
    <dgm:cxn modelId="{1CF81A1B-3557-426F-B47E-2309F35551F8}" type="presOf" srcId="{D58D16BF-1BBA-4205-BB8E-3CBF3FB7B663}" destId="{F3B65532-1793-4767-8EC0-5D4220E6C6F1}" srcOrd="0" destOrd="0" presId="urn:microsoft.com/office/officeart/2016/7/layout/AccentHomeChevronProcess"/>
    <dgm:cxn modelId="{D515BD20-EDD3-4207-91EF-F2FC606955A0}" type="presOf" srcId="{0855DC30-5397-45E3-B6C7-9549E1FCD0FE}" destId="{A5279FAF-1736-4F5F-9D92-A979A0A3C7C4}" srcOrd="0" destOrd="0" presId="urn:microsoft.com/office/officeart/2016/7/layout/AccentHomeChevronProcess"/>
    <dgm:cxn modelId="{05BD3B28-5D95-48D6-8CB2-D9FFE8B1201D}" type="presOf" srcId="{C0C857D9-978A-4249-BBBA-16BF161B000A}" destId="{B64C9DD6-5C95-4EF5-BD6E-D707B4B772A6}" srcOrd="0" destOrd="0" presId="urn:microsoft.com/office/officeart/2016/7/layout/AccentHomeChevronProcess"/>
    <dgm:cxn modelId="{8233512C-FF75-46D4-A903-5221B540C647}" srcId="{0D58CF0C-C92B-407D-BEBA-9BB77F76BC63}" destId="{1B4FEF74-754A-43C0-8798-8D00E827785F}" srcOrd="1" destOrd="0" parTransId="{8373BFB4-E1A4-4F78-884B-B64377F38794}" sibTransId="{A896CF65-6B85-4B46-B4CA-9703EDC9569F}"/>
    <dgm:cxn modelId="{CC441061-0CD7-444E-9EAB-58F4CF3D2AE4}" srcId="{0D58CF0C-C92B-407D-BEBA-9BB77F76BC63}" destId="{D58D16BF-1BBA-4205-BB8E-3CBF3FB7B663}" srcOrd="4" destOrd="0" parTransId="{7F24E072-ED75-4668-8F10-579A823CA099}" sibTransId="{F44F0AED-F237-4431-8DBE-7310DDDBFB9F}"/>
    <dgm:cxn modelId="{3C345667-4045-4475-98CF-B6A10C7F9524}" type="presOf" srcId="{3A42E419-1872-4456-9045-3338FD6DB4F2}" destId="{F847CDE7-F64F-474C-BFAD-ACE59AAECA70}" srcOrd="0" destOrd="0" presId="urn:microsoft.com/office/officeart/2016/7/layout/AccentHomeChevronProcess"/>
    <dgm:cxn modelId="{06398176-5BC5-4FB4-B996-27945EC84A7D}" srcId="{0D58CF0C-C92B-407D-BEBA-9BB77F76BC63}" destId="{36FD0EEF-2971-42EA-AC6A-2034054279BE}" srcOrd="0" destOrd="0" parTransId="{02176504-74AE-484E-B68A-81254B718F79}" sibTransId="{437B273C-ADC0-46BD-8343-66E4CF95759E}"/>
    <dgm:cxn modelId="{4D85F578-191D-43C4-9B66-3BCE7707C7B3}" type="presOf" srcId="{C5D59447-6654-4BF3-A6AF-CFCAE0E41D14}" destId="{C69C18EB-74CB-4E83-895F-3003D6A5229A}" srcOrd="0" destOrd="0" presId="urn:microsoft.com/office/officeart/2016/7/layout/AccentHomeChevronProcess"/>
    <dgm:cxn modelId="{9FFD7A7A-6299-434C-B172-317A2A85E3EB}" srcId="{1B4FEF74-754A-43C0-8798-8D00E827785F}" destId="{3A42E419-1872-4456-9045-3338FD6DB4F2}" srcOrd="0" destOrd="0" parTransId="{F84F190B-A7B5-4C0E-9A3B-B8712084F49E}" sibTransId="{F21DC176-A825-46EE-A716-DB7C06E43FCE}"/>
    <dgm:cxn modelId="{1086A37D-4E4D-4657-9AF8-4F0B3F5D0970}" srcId="{D58D16BF-1BBA-4205-BB8E-3CBF3FB7B663}" destId="{C5D59447-6654-4BF3-A6AF-CFCAE0E41D14}" srcOrd="0" destOrd="0" parTransId="{FBE34FF1-6711-4B10-BA30-FA2B26B44AC3}" sibTransId="{C7768F2B-A6AA-40B2-9F87-EB685F2CEBE4}"/>
    <dgm:cxn modelId="{4F858C91-25B4-49EA-A0AB-E1F4A70C24BC}" srcId="{0855DC30-5397-45E3-B6C7-9549E1FCD0FE}" destId="{C0C857D9-978A-4249-BBBA-16BF161B000A}" srcOrd="0" destOrd="0" parTransId="{BCE963D5-6D6A-427E-9E1E-B799D9829BC1}" sibTransId="{B27EC8DC-0F50-4B16-98D6-EFE9EEFF9D28}"/>
    <dgm:cxn modelId="{2F761799-1214-4202-AD9C-6F3445C902EC}" type="presOf" srcId="{0D58CF0C-C92B-407D-BEBA-9BB77F76BC63}" destId="{5257F5C8-7CE8-49D2-8970-A9780E9F9A77}" srcOrd="0" destOrd="0" presId="urn:microsoft.com/office/officeart/2016/7/layout/AccentHomeChevronProcess"/>
    <dgm:cxn modelId="{EEBD93CE-F6A7-4BBC-89E9-8CEEE4401CC3}" type="presOf" srcId="{71CF38CA-017F-45E4-83E8-FA27DFB5A68F}" destId="{27532300-6FC9-4FEB-AB12-4DBC18ED1852}" srcOrd="0" destOrd="0" presId="urn:microsoft.com/office/officeart/2016/7/layout/AccentHomeChevronProcess"/>
    <dgm:cxn modelId="{C55BB1D2-EEF3-4AD7-9E7D-9719EF6DEBB0}" type="presOf" srcId="{5C98BDEF-A481-4E86-8E06-428A6F297DC6}" destId="{CF4A2C4D-F017-4721-8011-2C6877BAF616}" srcOrd="0" destOrd="0" presId="urn:microsoft.com/office/officeart/2016/7/layout/AccentHomeChevronProcess"/>
    <dgm:cxn modelId="{8B2BDAD2-19DF-4F7C-B541-ECDFA28B6896}" type="presOf" srcId="{1B4FEF74-754A-43C0-8798-8D00E827785F}" destId="{7A4EEB59-F542-484D-88D4-BF108AEA4065}" srcOrd="0" destOrd="0" presId="urn:microsoft.com/office/officeart/2016/7/layout/AccentHomeChevronProcess"/>
    <dgm:cxn modelId="{6F190FDD-6B4A-44F8-AA35-11FCD22F4FC6}" srcId="{36FD0EEF-2971-42EA-AC6A-2034054279BE}" destId="{71CF38CA-017F-45E4-83E8-FA27DFB5A68F}" srcOrd="0" destOrd="0" parTransId="{FA0B382B-3AC3-4074-B148-E8FEDBC32DAB}" sibTransId="{B61E18E3-2B94-454A-8F44-6B5224890168}"/>
    <dgm:cxn modelId="{06D02CDF-A0E7-42DF-A6D7-C1B130169615}" srcId="{0D58CF0C-C92B-407D-BEBA-9BB77F76BC63}" destId="{5C98BDEF-A481-4E86-8E06-428A6F297DC6}" srcOrd="3" destOrd="0" parTransId="{E4DF16A1-81BE-4C77-8459-57C4B48344A1}" sibTransId="{FF99ADA3-BC0F-40CB-ACCA-EDD3C2668B33}"/>
    <dgm:cxn modelId="{11D0BAEF-AFFF-48C8-A36A-7F35AFBD5FFE}" type="presOf" srcId="{1C8D8DCA-944B-4E79-BFE4-191B4A75A99A}" destId="{B038E545-10FD-468E-A144-3ECBAEF8BC34}" srcOrd="0" destOrd="0" presId="urn:microsoft.com/office/officeart/2016/7/layout/AccentHomeChevronProcess"/>
    <dgm:cxn modelId="{E3F182F0-95F1-4A02-937A-44DBAF59A716}" srcId="{0D58CF0C-C92B-407D-BEBA-9BB77F76BC63}" destId="{0855DC30-5397-45E3-B6C7-9549E1FCD0FE}" srcOrd="2" destOrd="0" parTransId="{6BBB938A-164B-412B-B84F-3A40E9A8F318}" sibTransId="{F2083BDE-3FA9-4F38-945D-D76378F78525}"/>
    <dgm:cxn modelId="{C0964DB1-FAEB-4203-AA9D-FA85B73EF771}" type="presParOf" srcId="{5257F5C8-7CE8-49D2-8970-A9780E9F9A77}" destId="{1279216A-BEAD-4C98-A82D-E40FE3174822}" srcOrd="0" destOrd="0" presId="urn:microsoft.com/office/officeart/2016/7/layout/AccentHomeChevronProcess"/>
    <dgm:cxn modelId="{CC36FC03-5F54-49EE-AF69-32FC2CF89ED7}" type="presParOf" srcId="{1279216A-BEAD-4C98-A82D-E40FE3174822}" destId="{C809EA71-DEF2-4742-B40C-E48DA11342D1}" srcOrd="0" destOrd="0" presId="urn:microsoft.com/office/officeart/2016/7/layout/AccentHomeChevronProcess"/>
    <dgm:cxn modelId="{7F902E08-EF2D-4B21-96D9-88725EAFDE4A}" type="presParOf" srcId="{1279216A-BEAD-4C98-A82D-E40FE3174822}" destId="{3EF2685A-46BF-4958-ADF2-5A1EB1C4CA83}" srcOrd="1" destOrd="0" presId="urn:microsoft.com/office/officeart/2016/7/layout/AccentHomeChevronProcess"/>
    <dgm:cxn modelId="{11C0F50B-C3AD-4EE1-A0F0-05C90EF9638A}" type="presParOf" srcId="{1279216A-BEAD-4C98-A82D-E40FE3174822}" destId="{27532300-6FC9-4FEB-AB12-4DBC18ED1852}" srcOrd="2" destOrd="0" presId="urn:microsoft.com/office/officeart/2016/7/layout/AccentHomeChevronProcess"/>
    <dgm:cxn modelId="{DEC128DD-40D8-403C-AE08-EB17CC4D1EA9}" type="presParOf" srcId="{1279216A-BEAD-4C98-A82D-E40FE3174822}" destId="{C2DE72BE-520B-427B-8DD8-8E5714BAD033}" srcOrd="3" destOrd="0" presId="urn:microsoft.com/office/officeart/2016/7/layout/AccentHomeChevronProcess"/>
    <dgm:cxn modelId="{F48D41EB-E846-41C9-B14F-5C5E852287BE}" type="presParOf" srcId="{5257F5C8-7CE8-49D2-8970-A9780E9F9A77}" destId="{1AF78912-39E5-488A-ACA2-7BCFF6E8DD68}" srcOrd="1" destOrd="0" presId="urn:microsoft.com/office/officeart/2016/7/layout/AccentHomeChevronProcess"/>
    <dgm:cxn modelId="{34DA9305-495A-4D42-80AD-DAD415E85CFB}" type="presParOf" srcId="{5257F5C8-7CE8-49D2-8970-A9780E9F9A77}" destId="{A639EA82-A5FB-480C-8A93-AE3390441463}" srcOrd="2" destOrd="0" presId="urn:microsoft.com/office/officeart/2016/7/layout/AccentHomeChevronProcess"/>
    <dgm:cxn modelId="{07FC12B4-E535-4E6E-A4E2-2F0DA0D3A596}" type="presParOf" srcId="{A639EA82-A5FB-480C-8A93-AE3390441463}" destId="{658130F8-99EA-42DD-B7B2-AC3E8CF6FA28}" srcOrd="0" destOrd="0" presId="urn:microsoft.com/office/officeart/2016/7/layout/AccentHomeChevronProcess"/>
    <dgm:cxn modelId="{1E7825B2-9FBC-425F-95C2-74BE9AEFB523}" type="presParOf" srcId="{A639EA82-A5FB-480C-8A93-AE3390441463}" destId="{7A4EEB59-F542-484D-88D4-BF108AEA4065}" srcOrd="1" destOrd="0" presId="urn:microsoft.com/office/officeart/2016/7/layout/AccentHomeChevronProcess"/>
    <dgm:cxn modelId="{D62E4388-2615-47A2-A3AA-31095D5905D6}" type="presParOf" srcId="{A639EA82-A5FB-480C-8A93-AE3390441463}" destId="{F847CDE7-F64F-474C-BFAD-ACE59AAECA70}" srcOrd="2" destOrd="0" presId="urn:microsoft.com/office/officeart/2016/7/layout/AccentHomeChevronProcess"/>
    <dgm:cxn modelId="{F7577A7F-AB90-47D2-9333-27DD72E294A4}" type="presParOf" srcId="{A639EA82-A5FB-480C-8A93-AE3390441463}" destId="{EEA56173-650C-45ED-AB91-BA27306B4EB6}" srcOrd="3" destOrd="0" presId="urn:microsoft.com/office/officeart/2016/7/layout/AccentHomeChevronProcess"/>
    <dgm:cxn modelId="{F74D254B-D3C5-4FCB-BFE2-F4C68B34DB94}" type="presParOf" srcId="{5257F5C8-7CE8-49D2-8970-A9780E9F9A77}" destId="{27F31C5B-2EEB-42E4-8F27-EE1AAA22108D}" srcOrd="3" destOrd="0" presId="urn:microsoft.com/office/officeart/2016/7/layout/AccentHomeChevronProcess"/>
    <dgm:cxn modelId="{A12137CD-DD2C-4DB2-84B8-6089173E0BEE}" type="presParOf" srcId="{5257F5C8-7CE8-49D2-8970-A9780E9F9A77}" destId="{1A767034-9E70-4DD7-A0A5-FAA534EACA08}" srcOrd="4" destOrd="0" presId="urn:microsoft.com/office/officeart/2016/7/layout/AccentHomeChevronProcess"/>
    <dgm:cxn modelId="{8DD63794-988E-45DF-B483-855A304F77F3}" type="presParOf" srcId="{1A767034-9E70-4DD7-A0A5-FAA534EACA08}" destId="{88FD5374-4B13-4FCA-BC46-B069001EF601}" srcOrd="0" destOrd="0" presId="urn:microsoft.com/office/officeart/2016/7/layout/AccentHomeChevronProcess"/>
    <dgm:cxn modelId="{2E255E04-59EF-474B-9D64-2D75128045DE}" type="presParOf" srcId="{1A767034-9E70-4DD7-A0A5-FAA534EACA08}" destId="{A5279FAF-1736-4F5F-9D92-A979A0A3C7C4}" srcOrd="1" destOrd="0" presId="urn:microsoft.com/office/officeart/2016/7/layout/AccentHomeChevronProcess"/>
    <dgm:cxn modelId="{2519388B-3EE4-4C8B-A7DE-C898ADC080DA}" type="presParOf" srcId="{1A767034-9E70-4DD7-A0A5-FAA534EACA08}" destId="{B64C9DD6-5C95-4EF5-BD6E-D707B4B772A6}" srcOrd="2" destOrd="0" presId="urn:microsoft.com/office/officeart/2016/7/layout/AccentHomeChevronProcess"/>
    <dgm:cxn modelId="{EBCBE1AA-04DD-4B67-BA21-962FC6361743}" type="presParOf" srcId="{1A767034-9E70-4DD7-A0A5-FAA534EACA08}" destId="{9A18B7A2-78CA-4A59-BEE6-766BF8C9DC37}" srcOrd="3" destOrd="0" presId="urn:microsoft.com/office/officeart/2016/7/layout/AccentHomeChevronProcess"/>
    <dgm:cxn modelId="{751BB11D-65DE-4B48-AD2B-C35DEB458AE0}" type="presParOf" srcId="{5257F5C8-7CE8-49D2-8970-A9780E9F9A77}" destId="{B4143155-09DB-454D-BF97-50C946EC9CB8}" srcOrd="5" destOrd="0" presId="urn:microsoft.com/office/officeart/2016/7/layout/AccentHomeChevronProcess"/>
    <dgm:cxn modelId="{69930AF8-63B7-42C3-BB50-09096D613498}" type="presParOf" srcId="{5257F5C8-7CE8-49D2-8970-A9780E9F9A77}" destId="{9DB9BE8D-E54A-4585-A6EF-6A4808A07C28}" srcOrd="6" destOrd="0" presId="urn:microsoft.com/office/officeart/2016/7/layout/AccentHomeChevronProcess"/>
    <dgm:cxn modelId="{57F7BE51-C2D6-4742-B10F-DC83CC7A08C4}" type="presParOf" srcId="{9DB9BE8D-E54A-4585-A6EF-6A4808A07C28}" destId="{25D763DD-29B6-48FA-94F7-350B471416A6}" srcOrd="0" destOrd="0" presId="urn:microsoft.com/office/officeart/2016/7/layout/AccentHomeChevronProcess"/>
    <dgm:cxn modelId="{07EB14AA-4E64-4F72-B7E7-14039EB3B9B6}" type="presParOf" srcId="{9DB9BE8D-E54A-4585-A6EF-6A4808A07C28}" destId="{CF4A2C4D-F017-4721-8011-2C6877BAF616}" srcOrd="1" destOrd="0" presId="urn:microsoft.com/office/officeart/2016/7/layout/AccentHomeChevronProcess"/>
    <dgm:cxn modelId="{11551A21-2785-447B-913C-7238FB118492}" type="presParOf" srcId="{9DB9BE8D-E54A-4585-A6EF-6A4808A07C28}" destId="{B038E545-10FD-468E-A144-3ECBAEF8BC34}" srcOrd="2" destOrd="0" presId="urn:microsoft.com/office/officeart/2016/7/layout/AccentHomeChevronProcess"/>
    <dgm:cxn modelId="{2A817632-33B8-4590-A0D6-D4EBF97AC6D7}" type="presParOf" srcId="{9DB9BE8D-E54A-4585-A6EF-6A4808A07C28}" destId="{596E7629-157D-40A2-9667-1938345B372B}" srcOrd="3" destOrd="0" presId="urn:microsoft.com/office/officeart/2016/7/layout/AccentHomeChevronProcess"/>
    <dgm:cxn modelId="{0EFC09EC-CEB4-4CFF-8A5C-022A6F72B911}" type="presParOf" srcId="{5257F5C8-7CE8-49D2-8970-A9780E9F9A77}" destId="{DCBE9A3A-4631-45AB-976F-9327164BB25D}" srcOrd="7" destOrd="0" presId="urn:microsoft.com/office/officeart/2016/7/layout/AccentHomeChevronProcess"/>
    <dgm:cxn modelId="{B4074396-1B4E-4D02-BE33-DE84875F81F5}" type="presParOf" srcId="{5257F5C8-7CE8-49D2-8970-A9780E9F9A77}" destId="{C4C65F05-80D0-4CE2-8601-1DBB473051C1}" srcOrd="8" destOrd="0" presId="urn:microsoft.com/office/officeart/2016/7/layout/AccentHomeChevronProcess"/>
    <dgm:cxn modelId="{E09D9313-E4FC-4B2D-89E2-7AA3301D168B}" type="presParOf" srcId="{C4C65F05-80D0-4CE2-8601-1DBB473051C1}" destId="{65EE7BDE-D232-49AC-A1A3-50A72314E491}" srcOrd="0" destOrd="0" presId="urn:microsoft.com/office/officeart/2016/7/layout/AccentHomeChevronProcess"/>
    <dgm:cxn modelId="{6F5C8154-10BF-4067-8973-387A93B38D32}" type="presParOf" srcId="{C4C65F05-80D0-4CE2-8601-1DBB473051C1}" destId="{F3B65532-1793-4767-8EC0-5D4220E6C6F1}" srcOrd="1" destOrd="0" presId="urn:microsoft.com/office/officeart/2016/7/layout/AccentHomeChevronProcess"/>
    <dgm:cxn modelId="{62227990-E271-4EAE-82D9-A48C5E22B34B}" type="presParOf" srcId="{C4C65F05-80D0-4CE2-8601-1DBB473051C1}" destId="{C69C18EB-74CB-4E83-895F-3003D6A5229A}" srcOrd="2" destOrd="0" presId="urn:microsoft.com/office/officeart/2016/7/layout/AccentHomeChevronProcess"/>
    <dgm:cxn modelId="{530538F2-48E8-460A-880B-4EAE9095454D}" type="presParOf" srcId="{C4C65F05-80D0-4CE2-8601-1DBB473051C1}" destId="{C2662CB8-8D90-42E4-A834-C4C0F5810442}"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9EA71-DEF2-4742-B40C-E48DA11342D1}">
      <dsp:nvSpPr>
        <dsp:cNvPr id="0" name=""/>
        <dsp:cNvSpPr/>
      </dsp:nvSpPr>
      <dsp:spPr>
        <a:xfrm rot="5400000">
          <a:off x="-764178" y="1529189"/>
          <a:ext cx="1716426" cy="183760"/>
        </a:xfrm>
        <a:prstGeom prst="corner">
          <a:avLst>
            <a:gd name="adj1" fmla="val 1000"/>
            <a:gd name="adj2" fmla="val 1000"/>
          </a:avLst>
        </a:prstGeom>
        <a:solidFill>
          <a:schemeClr val="bg1">
            <a:lumMod val="65000"/>
          </a:schemeClr>
        </a:solidFill>
        <a:ln w="22225" cap="rnd"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dsp:style>
    </dsp:sp>
    <dsp:sp modelId="{3EF2685A-46BF-4958-ADF2-5A1EB1C4CA83}">
      <dsp:nvSpPr>
        <dsp:cNvPr id="0" name=""/>
        <dsp:cNvSpPr/>
      </dsp:nvSpPr>
      <dsp:spPr>
        <a:xfrm>
          <a:off x="2154" y="2479282"/>
          <a:ext cx="2297008" cy="572142"/>
        </a:xfrm>
        <a:prstGeom prst="homePlate">
          <a:avLst>
            <a:gd name="adj" fmla="val 25000"/>
          </a:avLst>
        </a:prstGeom>
        <a:solidFill>
          <a:schemeClr val="bg1">
            <a:lumMod val="65000"/>
          </a:schemeClr>
        </a:solidFill>
        <a:ln w="22225" cap="rnd"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anchor="ctr" anchorCtr="0">
          <a:noAutofit/>
        </a:bodyPr>
        <a:lstStyle/>
        <a:p>
          <a:pPr marL="0" lvl="0" indent="0" algn="ctr" defTabSz="622300">
            <a:lnSpc>
              <a:spcPct val="90000"/>
            </a:lnSpc>
            <a:spcBef>
              <a:spcPct val="0"/>
            </a:spcBef>
            <a:spcAft>
              <a:spcPct val="35000"/>
            </a:spcAft>
            <a:buNone/>
          </a:pPr>
          <a:r>
            <a:rPr lang="en-US" sz="1400" kern="1200"/>
            <a:t>Step 1</a:t>
          </a:r>
        </a:p>
      </dsp:txBody>
      <dsp:txXfrm>
        <a:off x="2154" y="2479282"/>
        <a:ext cx="2225490" cy="572142"/>
      </dsp:txXfrm>
    </dsp:sp>
    <dsp:sp modelId="{27532300-6FC9-4FEB-AB12-4DBC18ED1852}">
      <dsp:nvSpPr>
        <dsp:cNvPr id="0" name=""/>
        <dsp:cNvSpPr/>
      </dsp:nvSpPr>
      <dsp:spPr>
        <a:xfrm>
          <a:off x="185914" y="873112"/>
          <a:ext cx="1865171" cy="1076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solidFill>
                <a:schemeClr val="bg1">
                  <a:lumMod val="50000"/>
                </a:schemeClr>
              </a:solidFill>
            </a:rPr>
            <a:t>Document Review &amp; Planning</a:t>
          </a:r>
        </a:p>
      </dsp:txBody>
      <dsp:txXfrm>
        <a:off x="185914" y="873112"/>
        <a:ext cx="1865171" cy="1076732"/>
      </dsp:txXfrm>
    </dsp:sp>
    <dsp:sp modelId="{658130F8-99EA-42DD-B7B2-AC3E8CF6FA28}">
      <dsp:nvSpPr>
        <dsp:cNvPr id="0" name=""/>
        <dsp:cNvSpPr/>
      </dsp:nvSpPr>
      <dsp:spPr>
        <a:xfrm rot="5400000">
          <a:off x="1417979" y="1529189"/>
          <a:ext cx="1716426" cy="183760"/>
        </a:xfrm>
        <a:prstGeom prst="corner">
          <a:avLst>
            <a:gd name="adj1" fmla="val 1000"/>
            <a:gd name="adj2" fmla="val 1000"/>
          </a:avLst>
        </a:prstGeom>
        <a:solidFill>
          <a:schemeClr val="bg1">
            <a:lumMod val="65000"/>
          </a:schemeClr>
        </a:solidFill>
        <a:ln w="22225" cap="rnd"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dsp:style>
    </dsp:sp>
    <dsp:sp modelId="{7A4EEB59-F542-484D-88D4-BF108AEA4065}">
      <dsp:nvSpPr>
        <dsp:cNvPr id="0" name=""/>
        <dsp:cNvSpPr/>
      </dsp:nvSpPr>
      <dsp:spPr>
        <a:xfrm>
          <a:off x="2184312" y="2479282"/>
          <a:ext cx="2297008" cy="572142"/>
        </a:xfrm>
        <a:prstGeom prst="chevron">
          <a:avLst>
            <a:gd name="adj" fmla="val 25000"/>
          </a:avLst>
        </a:prstGeom>
        <a:solidFill>
          <a:schemeClr val="bg1">
            <a:lumMod val="65000"/>
          </a:schemeClr>
        </a:solidFill>
        <a:ln w="22225" cap="rnd"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anchor="ctr" anchorCtr="0">
          <a:noAutofit/>
        </a:bodyPr>
        <a:lstStyle/>
        <a:p>
          <a:pPr marL="0" lvl="0" indent="0" algn="ctr" defTabSz="622300">
            <a:lnSpc>
              <a:spcPct val="90000"/>
            </a:lnSpc>
            <a:spcBef>
              <a:spcPct val="0"/>
            </a:spcBef>
            <a:spcAft>
              <a:spcPct val="35000"/>
            </a:spcAft>
            <a:buNone/>
          </a:pPr>
          <a:r>
            <a:rPr lang="en-US" sz="1400" kern="1200"/>
            <a:t>Step 2</a:t>
          </a:r>
        </a:p>
      </dsp:txBody>
      <dsp:txXfrm>
        <a:off x="2327348" y="2479282"/>
        <a:ext cx="2010937" cy="572142"/>
      </dsp:txXfrm>
    </dsp:sp>
    <dsp:sp modelId="{F847CDE7-F64F-474C-BFAD-ACE59AAECA70}">
      <dsp:nvSpPr>
        <dsp:cNvPr id="0" name=""/>
        <dsp:cNvSpPr/>
      </dsp:nvSpPr>
      <dsp:spPr>
        <a:xfrm>
          <a:off x="2368073" y="873112"/>
          <a:ext cx="1865171" cy="1076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solidFill>
                <a:schemeClr val="bg1">
                  <a:lumMod val="50000"/>
                </a:schemeClr>
              </a:solidFill>
            </a:rPr>
            <a:t>Pathway Design</a:t>
          </a:r>
        </a:p>
      </dsp:txBody>
      <dsp:txXfrm>
        <a:off x="2368073" y="873112"/>
        <a:ext cx="1865171" cy="1076732"/>
      </dsp:txXfrm>
    </dsp:sp>
    <dsp:sp modelId="{88FD5374-4B13-4FCA-BC46-B069001EF601}">
      <dsp:nvSpPr>
        <dsp:cNvPr id="0" name=""/>
        <dsp:cNvSpPr/>
      </dsp:nvSpPr>
      <dsp:spPr>
        <a:xfrm rot="5400000">
          <a:off x="3600137" y="1529189"/>
          <a:ext cx="1716426" cy="183760"/>
        </a:xfrm>
        <a:prstGeom prst="corner">
          <a:avLst>
            <a:gd name="adj1" fmla="val 1000"/>
            <a:gd name="adj2" fmla="val 1000"/>
          </a:avLst>
        </a:prstGeom>
        <a:solidFill>
          <a:schemeClr val="bg1">
            <a:lumMod val="65000"/>
          </a:schemeClr>
        </a:solidFill>
        <a:ln w="22225" cap="rnd"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dsp:style>
    </dsp:sp>
    <dsp:sp modelId="{A5279FAF-1736-4F5F-9D92-A979A0A3C7C4}">
      <dsp:nvSpPr>
        <dsp:cNvPr id="0" name=""/>
        <dsp:cNvSpPr/>
      </dsp:nvSpPr>
      <dsp:spPr>
        <a:xfrm>
          <a:off x="4366470" y="2479282"/>
          <a:ext cx="2297008" cy="572142"/>
        </a:xfrm>
        <a:prstGeom prst="chevron">
          <a:avLst>
            <a:gd name="adj" fmla="val 25000"/>
          </a:avLst>
        </a:prstGeom>
        <a:solidFill>
          <a:schemeClr val="bg1">
            <a:lumMod val="65000"/>
          </a:schemeClr>
        </a:solidFill>
        <a:ln w="22225" cap="rnd"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anchor="ctr" anchorCtr="0">
          <a:noAutofit/>
        </a:bodyPr>
        <a:lstStyle/>
        <a:p>
          <a:pPr marL="0" lvl="0" indent="0" algn="ctr" defTabSz="622300">
            <a:lnSpc>
              <a:spcPct val="90000"/>
            </a:lnSpc>
            <a:spcBef>
              <a:spcPct val="0"/>
            </a:spcBef>
            <a:spcAft>
              <a:spcPct val="35000"/>
            </a:spcAft>
            <a:buNone/>
          </a:pPr>
          <a:r>
            <a:rPr lang="en-US" sz="1400" kern="1200"/>
            <a:t>Step 3</a:t>
          </a:r>
        </a:p>
      </dsp:txBody>
      <dsp:txXfrm>
        <a:off x="4509506" y="2479282"/>
        <a:ext cx="2010937" cy="572142"/>
      </dsp:txXfrm>
    </dsp:sp>
    <dsp:sp modelId="{B64C9DD6-5C95-4EF5-BD6E-D707B4B772A6}">
      <dsp:nvSpPr>
        <dsp:cNvPr id="0" name=""/>
        <dsp:cNvSpPr/>
      </dsp:nvSpPr>
      <dsp:spPr>
        <a:xfrm>
          <a:off x="4550231" y="873112"/>
          <a:ext cx="1865171" cy="1076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solidFill>
                <a:schemeClr val="bg1">
                  <a:lumMod val="50000"/>
                </a:schemeClr>
              </a:solidFill>
            </a:rPr>
            <a:t>Website Integration</a:t>
          </a:r>
        </a:p>
      </dsp:txBody>
      <dsp:txXfrm>
        <a:off x="4550231" y="873112"/>
        <a:ext cx="1865171" cy="1076732"/>
      </dsp:txXfrm>
    </dsp:sp>
    <dsp:sp modelId="{25D763DD-29B6-48FA-94F7-350B471416A6}">
      <dsp:nvSpPr>
        <dsp:cNvPr id="0" name=""/>
        <dsp:cNvSpPr/>
      </dsp:nvSpPr>
      <dsp:spPr>
        <a:xfrm rot="5400000">
          <a:off x="5782296" y="1529189"/>
          <a:ext cx="1716426" cy="183760"/>
        </a:xfrm>
        <a:prstGeom prst="corner">
          <a:avLst>
            <a:gd name="adj1" fmla="val 1000"/>
            <a:gd name="adj2" fmla="val 1000"/>
          </a:avLst>
        </a:prstGeom>
        <a:solidFill>
          <a:schemeClr val="lt1">
            <a:hueOff val="0"/>
            <a:satOff val="0"/>
            <a:lumOff val="0"/>
            <a:alphaOff val="0"/>
          </a:schemeClr>
        </a:solidFill>
        <a:ln w="22225" cap="rnd" cmpd="sng" algn="ctr">
          <a:solidFill>
            <a:schemeClr val="accent3">
              <a:hueOff val="-5803263"/>
              <a:satOff val="-7990"/>
              <a:lumOff val="15443"/>
              <a:alphaOff val="0"/>
            </a:schemeClr>
          </a:solidFill>
          <a:prstDash val="solid"/>
        </a:ln>
        <a:effectLst/>
      </dsp:spPr>
      <dsp:style>
        <a:lnRef idx="2">
          <a:scrgbClr r="0" g="0" b="0"/>
        </a:lnRef>
        <a:fillRef idx="1">
          <a:scrgbClr r="0" g="0" b="0"/>
        </a:fillRef>
        <a:effectRef idx="0">
          <a:scrgbClr r="0" g="0" b="0"/>
        </a:effectRef>
        <a:fontRef idx="minor"/>
      </dsp:style>
    </dsp:sp>
    <dsp:sp modelId="{CF4A2C4D-F017-4721-8011-2C6877BAF616}">
      <dsp:nvSpPr>
        <dsp:cNvPr id="0" name=""/>
        <dsp:cNvSpPr/>
      </dsp:nvSpPr>
      <dsp:spPr>
        <a:xfrm>
          <a:off x="6548628" y="2479282"/>
          <a:ext cx="2297008" cy="572142"/>
        </a:xfrm>
        <a:prstGeom prst="chevron">
          <a:avLst>
            <a:gd name="adj" fmla="val 25000"/>
          </a:avLst>
        </a:prstGeom>
        <a:solidFill>
          <a:schemeClr val="accent3">
            <a:hueOff val="-5803263"/>
            <a:satOff val="-7990"/>
            <a:lumOff val="15443"/>
            <a:alphaOff val="0"/>
          </a:schemeClr>
        </a:solidFill>
        <a:ln w="22225" cap="rnd" cmpd="sng" algn="ctr">
          <a:solidFill>
            <a:schemeClr val="accent3">
              <a:hueOff val="-5803263"/>
              <a:satOff val="-7990"/>
              <a:lumOff val="1544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anchor="ctr" anchorCtr="0">
          <a:noAutofit/>
        </a:bodyPr>
        <a:lstStyle/>
        <a:p>
          <a:pPr marL="0" lvl="0" indent="0" algn="ctr" defTabSz="622300">
            <a:lnSpc>
              <a:spcPct val="90000"/>
            </a:lnSpc>
            <a:spcBef>
              <a:spcPct val="0"/>
            </a:spcBef>
            <a:spcAft>
              <a:spcPct val="35000"/>
            </a:spcAft>
            <a:buNone/>
          </a:pPr>
          <a:r>
            <a:rPr lang="en-US" sz="1400" kern="1200"/>
            <a:t>Step 4</a:t>
          </a:r>
        </a:p>
      </dsp:txBody>
      <dsp:txXfrm>
        <a:off x="6691664" y="2479282"/>
        <a:ext cx="2010937" cy="572142"/>
      </dsp:txXfrm>
    </dsp:sp>
    <dsp:sp modelId="{B038E545-10FD-468E-A144-3ECBAEF8BC34}">
      <dsp:nvSpPr>
        <dsp:cNvPr id="0" name=""/>
        <dsp:cNvSpPr/>
      </dsp:nvSpPr>
      <dsp:spPr>
        <a:xfrm>
          <a:off x="6732389" y="873112"/>
          <a:ext cx="1865171" cy="1076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Training &amp; Marketing</a:t>
          </a:r>
        </a:p>
        <a:p>
          <a:pPr marL="0" lvl="0" indent="0" algn="l" defTabSz="488950">
            <a:lnSpc>
              <a:spcPct val="90000"/>
            </a:lnSpc>
            <a:spcBef>
              <a:spcPct val="0"/>
            </a:spcBef>
            <a:spcAft>
              <a:spcPct val="35000"/>
            </a:spcAft>
            <a:buNone/>
          </a:pPr>
          <a:r>
            <a:rPr lang="en-US" sz="1100" i="1" kern="1200" dirty="0"/>
            <a:t>5 In-Depth Webinars</a:t>
          </a:r>
        </a:p>
        <a:p>
          <a:pPr marL="0" lvl="0" indent="0" algn="l" defTabSz="488950">
            <a:lnSpc>
              <a:spcPct val="90000"/>
            </a:lnSpc>
            <a:spcBef>
              <a:spcPct val="0"/>
            </a:spcBef>
            <a:spcAft>
              <a:spcPct val="35000"/>
            </a:spcAft>
            <a:buNone/>
          </a:pPr>
          <a:r>
            <a:rPr lang="en-US" sz="1100" i="1" kern="1200" dirty="0"/>
            <a:t>December 18</a:t>
          </a:r>
        </a:p>
        <a:p>
          <a:pPr marL="0" lvl="0" indent="0" algn="l" defTabSz="488950">
            <a:lnSpc>
              <a:spcPct val="90000"/>
            </a:lnSpc>
            <a:spcBef>
              <a:spcPct val="0"/>
            </a:spcBef>
            <a:spcAft>
              <a:spcPct val="35000"/>
            </a:spcAft>
            <a:buNone/>
          </a:pPr>
          <a:r>
            <a:rPr lang="en-US" sz="1100" i="1" kern="1200" dirty="0"/>
            <a:t>January 8, 15, 22, 29</a:t>
          </a:r>
        </a:p>
      </dsp:txBody>
      <dsp:txXfrm>
        <a:off x="6732389" y="873112"/>
        <a:ext cx="1865171" cy="1076732"/>
      </dsp:txXfrm>
    </dsp:sp>
    <dsp:sp modelId="{65EE7BDE-D232-49AC-A1A3-50A72314E491}">
      <dsp:nvSpPr>
        <dsp:cNvPr id="0" name=""/>
        <dsp:cNvSpPr/>
      </dsp:nvSpPr>
      <dsp:spPr>
        <a:xfrm rot="5400000">
          <a:off x="7964454" y="1529189"/>
          <a:ext cx="1716426" cy="183760"/>
        </a:xfrm>
        <a:prstGeom prst="corner">
          <a:avLst>
            <a:gd name="adj1" fmla="val 1000"/>
            <a:gd name="adj2" fmla="val 1000"/>
          </a:avLst>
        </a:prstGeom>
        <a:solidFill>
          <a:schemeClr val="lt1">
            <a:hueOff val="0"/>
            <a:satOff val="0"/>
            <a:lumOff val="0"/>
            <a:alphaOff val="0"/>
          </a:schemeClr>
        </a:solidFill>
        <a:ln w="22225" cap="rnd" cmpd="sng" algn="ctr">
          <a:solidFill>
            <a:schemeClr val="accent3">
              <a:hueOff val="-7737684"/>
              <a:satOff val="-10653"/>
              <a:lumOff val="20590"/>
              <a:alphaOff val="0"/>
            </a:schemeClr>
          </a:solidFill>
          <a:prstDash val="solid"/>
        </a:ln>
        <a:effectLst/>
      </dsp:spPr>
      <dsp:style>
        <a:lnRef idx="2">
          <a:scrgbClr r="0" g="0" b="0"/>
        </a:lnRef>
        <a:fillRef idx="1">
          <a:scrgbClr r="0" g="0" b="0"/>
        </a:fillRef>
        <a:effectRef idx="0">
          <a:scrgbClr r="0" g="0" b="0"/>
        </a:effectRef>
        <a:fontRef idx="minor"/>
      </dsp:style>
    </dsp:sp>
    <dsp:sp modelId="{F3B65532-1793-4767-8EC0-5D4220E6C6F1}">
      <dsp:nvSpPr>
        <dsp:cNvPr id="0" name=""/>
        <dsp:cNvSpPr/>
      </dsp:nvSpPr>
      <dsp:spPr>
        <a:xfrm>
          <a:off x="8730787" y="2479282"/>
          <a:ext cx="2297008" cy="572142"/>
        </a:xfrm>
        <a:prstGeom prst="chevron">
          <a:avLst>
            <a:gd name="adj" fmla="val 25000"/>
          </a:avLst>
        </a:prstGeom>
        <a:solidFill>
          <a:schemeClr val="accent3">
            <a:hueOff val="-7737684"/>
            <a:satOff val="-10653"/>
            <a:lumOff val="20590"/>
            <a:alphaOff val="0"/>
          </a:schemeClr>
        </a:solidFill>
        <a:ln w="22225" cap="rnd" cmpd="sng" algn="ctr">
          <a:solidFill>
            <a:schemeClr val="accent3">
              <a:hueOff val="-7737684"/>
              <a:satOff val="-10653"/>
              <a:lumOff val="2059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anchor="ctr" anchorCtr="0">
          <a:noAutofit/>
        </a:bodyPr>
        <a:lstStyle/>
        <a:p>
          <a:pPr marL="0" lvl="0" indent="0" algn="ctr" defTabSz="622300">
            <a:lnSpc>
              <a:spcPct val="90000"/>
            </a:lnSpc>
            <a:spcBef>
              <a:spcPct val="0"/>
            </a:spcBef>
            <a:spcAft>
              <a:spcPct val="35000"/>
            </a:spcAft>
            <a:buNone/>
          </a:pPr>
          <a:r>
            <a:rPr lang="en-US" sz="1400" kern="1200"/>
            <a:t>Step 5</a:t>
          </a:r>
        </a:p>
      </dsp:txBody>
      <dsp:txXfrm>
        <a:off x="8873823" y="2479282"/>
        <a:ext cx="2010937" cy="572142"/>
      </dsp:txXfrm>
    </dsp:sp>
    <dsp:sp modelId="{C69C18EB-74CB-4E83-895F-3003D6A5229A}">
      <dsp:nvSpPr>
        <dsp:cNvPr id="0" name=""/>
        <dsp:cNvSpPr/>
      </dsp:nvSpPr>
      <dsp:spPr>
        <a:xfrm>
          <a:off x="8914547" y="873112"/>
          <a:ext cx="1865171" cy="1076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Finalization &amp; Handover</a:t>
          </a:r>
        </a:p>
        <a:p>
          <a:pPr marL="0" lvl="0" indent="0" algn="l" defTabSz="488950">
            <a:lnSpc>
              <a:spcPct val="90000"/>
            </a:lnSpc>
            <a:spcBef>
              <a:spcPct val="0"/>
            </a:spcBef>
            <a:spcAft>
              <a:spcPct val="35000"/>
            </a:spcAft>
            <a:buNone/>
          </a:pPr>
          <a:r>
            <a:rPr lang="en-US" sz="1100" i="1" kern="1200" dirty="0"/>
            <a:t>March 2021</a:t>
          </a:r>
        </a:p>
      </dsp:txBody>
      <dsp:txXfrm>
        <a:off x="8914547" y="873112"/>
        <a:ext cx="1865171" cy="1076732"/>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B43A3-7D47-4B9A-9B1A-FF9CBC18B640}" type="datetimeFigureOut">
              <a:rPr lang="en-US" smtClean="0"/>
              <a:t>1/28/2021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3D98FD-36E9-4F9D-B45C-F2F9363327B4}" type="slidenum">
              <a:rPr lang="en-US" smtClean="0"/>
              <a:t>‹#›</a:t>
            </a:fld>
            <a:endParaRPr lang="en-US" dirty="0"/>
          </a:p>
        </p:txBody>
      </p:sp>
    </p:spTree>
    <p:extLst>
      <p:ext uri="{BB962C8B-B14F-4D97-AF65-F5344CB8AC3E}">
        <p14:creationId xmlns:p14="http://schemas.microsoft.com/office/powerpoint/2010/main" val="2412576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hrsa.gov/sites/default/files/hrsa/advisory-committees/rural/publications/2017-social-determinants.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nnlm.gov/evaluation/guides.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nnlm.gov/sites/default/files/neo/files/Pathways/Zukowski%202002%20Participatory%20Evaluation.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betterevaluation.org/en/plan/approach/positive_deviance"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nnlm.gov/sites/default/files/neo/files/Pathways/Positive%20Deviance%20Approach.pdf"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abcdinstitute.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abcdinstitute.or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ncbi.nlm.nih.gov/pmc/articles/PMC3999556/"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nnlm.gov/evaluation/guides.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nnlm.gov/sites/default/files/neo/files/Pathways/Logic%20Model.pdf"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nnlm.gov/sites/default/files/neo/files/Pathways/Tearless%20Logic%20Model_NEO%20Version.pdf" TargetMode="External"/><Relationship Id="rId5" Type="http://schemas.openxmlformats.org/officeDocument/2006/relationships/hyperlink" Target="https://www.gjcpp.org/en/tool.php?issue=7&amp;tool=9" TargetMode="External"/><Relationship Id="rId4" Type="http://schemas.openxmlformats.org/officeDocument/2006/relationships/hyperlink" Target="https://nnlm.gov/neo/guides/rural-health-pathway/example-evaluation-plan#section3"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ethnomed.org/"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nnlm.gov/evaluation/guides.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nnlm.gov/sites/default/files/neo/files/Pathways/Defining%20Outcomes.pdf"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nnlm.gov/neo/guides/rural-health-pathway/example-evaluation-plan#section4" TargetMode="External"/><Relationship Id="rId4" Type="http://schemas.openxmlformats.org/officeDocument/2006/relationships/hyperlink" Target="https://nnlm.gov/sites/default/files/neo/files/Pathways/Measurable%20Indicators.pdf"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nnlm.gov/evaluation/guides.html"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nnlm.gov/sites/default/files/neo/files/Pathways/CDA%20Do%20No%20Harm%20Approach.pdf"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dismantlingracism.org/internalizations.html"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nnlm.gov/sites/default/files/neo/files/Pathways/CDA%20Do%20No%20Harm%20Approach.pdf"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dismantlingracism.org/internalizations.html"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nnlm.gov/sites/default/files/neo/files/Pathways/indigenous%20eval.pdf"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hhs.gov/ohrp/regulations-and-policy/belmont-report/index.html"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research-compliance.umich.edu/human-subjects/irb-health-sciences-and-behavioral-sciences-hsbs/irb-review-process"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nnlm.gov/evaluation/guides.html"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grants.nih.gov/policy/humansubjects/coc/what-is.htm"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raosoft.com/samplesize.html"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nnlm.gov/sites/default/files/neo/files/Pathways/Sampling%20Brief.pdf"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nnlm.gov/sites/default/files/neo/files/Pathways/CDC%20Quantitative%20Analysis.pdf"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nnlm.gov/sites/default/files/neo/files/Pathways/CDC%20Qualitative%20Analysis.pdf" TargetMode="Externa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nnlm.gov/sites/default/files/neo/files/Pathways/Data%20Viz.pdf"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1</a:t>
            </a:fld>
            <a:endParaRPr lang="en-US" dirty="0"/>
          </a:p>
        </p:txBody>
      </p:sp>
    </p:spTree>
    <p:extLst>
      <p:ext uri="{BB962C8B-B14F-4D97-AF65-F5344CB8AC3E}">
        <p14:creationId xmlns:p14="http://schemas.microsoft.com/office/powerpoint/2010/main" val="1185144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FF0000"/>
                </a:solidFill>
              </a:rPr>
              <a:t>Most of you answered the poll that…..</a:t>
            </a:r>
          </a:p>
          <a:p>
            <a:endParaRPr lang="en-US" b="0" dirty="0">
              <a:solidFill>
                <a:srgbClr val="FF0000"/>
              </a:solidFill>
            </a:endParaRPr>
          </a:p>
          <a:p>
            <a:r>
              <a:rPr lang="en-US" b="0" dirty="0">
                <a:solidFill>
                  <a:srgbClr val="FF0000"/>
                </a:solidFill>
              </a:rPr>
              <a:t>What is evaluation? Can mean different things to different people, but it is essentially a “systematic process to judge quality, combining evidence and values”</a:t>
            </a:r>
          </a:p>
          <a:p>
            <a:endParaRPr lang="en-US" b="0" dirty="0">
              <a:solidFill>
                <a:srgbClr val="FF0000"/>
              </a:solidFill>
            </a:endParaRPr>
          </a:p>
          <a:p>
            <a:r>
              <a:rPr lang="en-US" b="0" dirty="0">
                <a:solidFill>
                  <a:srgbClr val="FF0000"/>
                </a:solidFill>
              </a:rPr>
              <a:t>In the type of evaluation we are discussing today we are using a systematic process to judge the qualities of program funded by </a:t>
            </a:r>
            <a:r>
              <a:rPr lang="en-US" b="0" dirty="0" err="1">
                <a:solidFill>
                  <a:srgbClr val="FF0000"/>
                </a:solidFill>
              </a:rPr>
              <a:t>nnlm</a:t>
            </a:r>
            <a:r>
              <a:rPr lang="en-US" b="0" dirty="0">
                <a:solidFill>
                  <a:srgbClr val="FF0000"/>
                </a:solidFill>
              </a:rPr>
              <a:t> grants. However, many of these evaluation steps are applicable to evaluating programs that aren’t funded by </a:t>
            </a:r>
            <a:r>
              <a:rPr lang="en-US" b="0" dirty="0" err="1">
                <a:solidFill>
                  <a:srgbClr val="FF0000"/>
                </a:solidFill>
              </a:rPr>
              <a:t>nnlm</a:t>
            </a:r>
            <a:r>
              <a:rPr lang="en-US" b="0" dirty="0">
                <a:solidFill>
                  <a:srgbClr val="FF0000"/>
                </a:solidFill>
              </a:rPr>
              <a:t> grants</a:t>
            </a:r>
          </a:p>
        </p:txBody>
      </p:sp>
      <p:sp>
        <p:nvSpPr>
          <p:cNvPr id="4" name="Slide Number Placeholder 3"/>
          <p:cNvSpPr>
            <a:spLocks noGrp="1"/>
          </p:cNvSpPr>
          <p:nvPr>
            <p:ph type="sldNum" sz="quarter" idx="5"/>
          </p:nvPr>
        </p:nvSpPr>
        <p:spPr/>
        <p:txBody>
          <a:bodyPr/>
          <a:lstStyle/>
          <a:p>
            <a:fld id="{133D98FD-36E9-4F9D-B45C-F2F9363327B4}" type="slidenum">
              <a:rPr lang="en-US" smtClean="0"/>
              <a:t>10</a:t>
            </a:fld>
            <a:endParaRPr lang="en-US"/>
          </a:p>
        </p:txBody>
      </p:sp>
    </p:spTree>
    <p:extLst>
      <p:ext uri="{BB962C8B-B14F-4D97-AF65-F5344CB8AC3E}">
        <p14:creationId xmlns:p14="http://schemas.microsoft.com/office/powerpoint/2010/main" val="3015135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FF0000"/>
                </a:solidFill>
              </a:rPr>
              <a:t>I like to think of evaluation like a train station. Take in information and data, the evaluation is organized and processes are completed at the station, and out come the evaluation results</a:t>
            </a:r>
          </a:p>
        </p:txBody>
      </p:sp>
      <p:sp>
        <p:nvSpPr>
          <p:cNvPr id="4" name="Slide Number Placeholder 3"/>
          <p:cNvSpPr>
            <a:spLocks noGrp="1"/>
          </p:cNvSpPr>
          <p:nvPr>
            <p:ph type="sldNum" sz="quarter" idx="5"/>
          </p:nvPr>
        </p:nvSpPr>
        <p:spPr/>
        <p:txBody>
          <a:bodyPr/>
          <a:lstStyle/>
          <a:p>
            <a:fld id="{133D98FD-36E9-4F9D-B45C-F2F9363327B4}" type="slidenum">
              <a:rPr lang="en-US" smtClean="0"/>
              <a:t>11</a:t>
            </a:fld>
            <a:endParaRPr lang="en-US"/>
          </a:p>
        </p:txBody>
      </p:sp>
    </p:spTree>
    <p:extLst>
      <p:ext uri="{BB962C8B-B14F-4D97-AF65-F5344CB8AC3E}">
        <p14:creationId xmlns:p14="http://schemas.microsoft.com/office/powerpoint/2010/main" val="1199648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solidFill>
                <a:srgbClr val="FF0000"/>
              </a:solidFill>
            </a:endParaRPr>
          </a:p>
        </p:txBody>
      </p:sp>
      <p:sp>
        <p:nvSpPr>
          <p:cNvPr id="4" name="Slide Number Placeholder 3"/>
          <p:cNvSpPr>
            <a:spLocks noGrp="1"/>
          </p:cNvSpPr>
          <p:nvPr>
            <p:ph type="sldNum" sz="quarter" idx="5"/>
          </p:nvPr>
        </p:nvSpPr>
        <p:spPr/>
        <p:txBody>
          <a:bodyPr/>
          <a:lstStyle/>
          <a:p>
            <a:fld id="{133D98FD-36E9-4F9D-B45C-F2F9363327B4}" type="slidenum">
              <a:rPr lang="en-US" smtClean="0"/>
              <a:t>12</a:t>
            </a:fld>
            <a:endParaRPr lang="en-US"/>
          </a:p>
        </p:txBody>
      </p:sp>
    </p:spTree>
    <p:extLst>
      <p:ext uri="{BB962C8B-B14F-4D97-AF65-F5344CB8AC3E}">
        <p14:creationId xmlns:p14="http://schemas.microsoft.com/office/powerpoint/2010/main" val="1512225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lang="en-US" dirty="0">
                <a:latin typeface="Arial"/>
                <a:ea typeface="+mn-ea"/>
                <a:cs typeface="Arial"/>
              </a:rPr>
              <a:t>What happens at the station? we developed 5 steps- things that happen in the station. </a:t>
            </a:r>
          </a:p>
          <a:p>
            <a:pPr algn="l" hangingPunct="0">
              <a:lnSpc>
                <a:spcPct val="100000"/>
              </a:lnSpc>
            </a:pPr>
            <a:endParaRPr lang="en-US" dirty="0">
              <a:latin typeface="Arial"/>
              <a:ea typeface="+mn-ea"/>
              <a:cs typeface="Arial"/>
            </a:endParaRPr>
          </a:p>
          <a:p>
            <a:pPr algn="l" hangingPunct="0">
              <a:lnSpc>
                <a:spcPct val="100000"/>
              </a:lnSpc>
            </a:pPr>
            <a:r>
              <a:rPr lang="en-US" dirty="0">
                <a:latin typeface="Arial"/>
                <a:ea typeface="+mn-ea"/>
                <a:cs typeface="Arial"/>
              </a:rPr>
              <a:t>In our review of existing resources, we found NNLM’s 4 steps to evaluation. We wanted to build the pathways along these 4 steps to ensure that we are building upon the strong evaluation foundation that has already been built by NNLM and NEO. However, the 4 steps presented on the NEO website ended with an evaluation plan. After discussing with Serene, we added a 5</a:t>
            </a:r>
            <a:r>
              <a:rPr lang="en-US" baseline="30000" dirty="0">
                <a:latin typeface="Arial"/>
                <a:ea typeface="+mn-ea"/>
                <a:cs typeface="Arial"/>
              </a:rPr>
              <a:t>th</a:t>
            </a:r>
            <a:r>
              <a:rPr lang="en-US" dirty="0">
                <a:latin typeface="Arial"/>
                <a:ea typeface="+mn-ea"/>
                <a:cs typeface="Arial"/>
              </a:rPr>
              <a:t> step: Collect data, analyze, and act. Then you’ll see the pathways along the steps. Each pathway, which focuses on the unique evaluation needs/considerations for a population, follows the 5 steps.</a:t>
            </a:r>
          </a:p>
          <a:p>
            <a:pPr algn="l" hangingPunct="0">
              <a:lnSpc>
                <a:spcPct val="100000"/>
              </a:lnSpc>
            </a:pPr>
            <a:endParaRPr lang="en-US" dirty="0">
              <a:latin typeface="Arial"/>
              <a:ea typeface="+mn-ea"/>
              <a:cs typeface="Arial"/>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b="0" i="0" dirty="0">
                <a:solidFill>
                  <a:srgbClr val="666666"/>
                </a:solidFill>
                <a:effectLst/>
                <a:latin typeface="-apple-system"/>
              </a:rPr>
              <a:t> The context can change how your evaluation is designed and implemented, because different settings and populations have different needs and abilities to participate in evaluations. Considering this, the 5 steps are applied across 4 common populations (K-12 Health, Rural Health, Race &amp; Ethnicity, and LGBTQIA+ Health) in </a:t>
            </a:r>
            <a:r>
              <a:rPr lang="en-US" b="1" i="0" dirty="0">
                <a:solidFill>
                  <a:srgbClr val="666666"/>
                </a:solidFill>
                <a:effectLst/>
                <a:latin typeface="-apple-system"/>
              </a:rPr>
              <a:t>pathways</a:t>
            </a:r>
            <a:r>
              <a:rPr lang="en-US" b="0" i="0" dirty="0">
                <a:solidFill>
                  <a:srgbClr val="666666"/>
                </a:solidFill>
                <a:effectLst/>
                <a:latin typeface="-apple-system"/>
              </a:rPr>
              <a:t>.</a:t>
            </a:r>
            <a:endParaRPr lang="en-US" dirty="0"/>
          </a:p>
          <a:p>
            <a:pPr algn="l" hangingPunct="0">
              <a:lnSpc>
                <a:spcPct val="100000"/>
              </a:lnSpc>
            </a:pPr>
            <a:endParaRPr lang="en-US" dirty="0">
              <a:latin typeface="Arial"/>
              <a:ea typeface="+mn-ea"/>
              <a:cs typeface="Arial"/>
            </a:endParaRPr>
          </a:p>
        </p:txBody>
      </p:sp>
      <p:sp>
        <p:nvSpPr>
          <p:cNvPr id="4" name="Slide Number Placeholder 3"/>
          <p:cNvSpPr>
            <a:spLocks noGrp="1"/>
          </p:cNvSpPr>
          <p:nvPr>
            <p:ph type="sldNum" sz="quarter" idx="5"/>
          </p:nvPr>
        </p:nvSpPr>
        <p:spPr/>
        <p:txBody>
          <a:bodyPr/>
          <a:lstStyle/>
          <a:p>
            <a:fld id="{4F38AFD9-D5DB-4A47-A4BE-251B4DF1413A}" type="slidenum">
              <a:rPr lang="en-US"/>
              <a:t>13</a:t>
            </a:fld>
            <a:endParaRPr lang="en-US"/>
          </a:p>
        </p:txBody>
      </p:sp>
    </p:spTree>
    <p:extLst>
      <p:ext uri="{BB962C8B-B14F-4D97-AF65-F5344CB8AC3E}">
        <p14:creationId xmlns:p14="http://schemas.microsoft.com/office/powerpoint/2010/main" val="2926564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NNLM requires an evaluation plan when applying for a grant. </a:t>
            </a:r>
          </a:p>
        </p:txBody>
      </p:sp>
      <p:sp>
        <p:nvSpPr>
          <p:cNvPr id="4" name="Slide Number Placeholder 3"/>
          <p:cNvSpPr>
            <a:spLocks noGrp="1"/>
          </p:cNvSpPr>
          <p:nvPr>
            <p:ph type="sldNum" sz="quarter" idx="5"/>
          </p:nvPr>
        </p:nvSpPr>
        <p:spPr/>
        <p:txBody>
          <a:bodyPr/>
          <a:lstStyle/>
          <a:p>
            <a:fld id="{133D98FD-36E9-4F9D-B45C-F2F9363327B4}" type="slidenum">
              <a:rPr lang="en-US" smtClean="0"/>
              <a:t>14</a:t>
            </a:fld>
            <a:endParaRPr lang="en-US" dirty="0"/>
          </a:p>
        </p:txBody>
      </p:sp>
    </p:spTree>
    <p:extLst>
      <p:ext uri="{BB962C8B-B14F-4D97-AF65-F5344CB8AC3E}">
        <p14:creationId xmlns:p14="http://schemas.microsoft.com/office/powerpoint/2010/main" val="1703663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at any time you have questions, thoughts, corrections or feedback, I invite you to put them in the chat. Billi will monitor. We approach q’s at the end</a:t>
            </a:r>
          </a:p>
        </p:txBody>
      </p:sp>
      <p:sp>
        <p:nvSpPr>
          <p:cNvPr id="4" name="Slide Number Placeholder 3"/>
          <p:cNvSpPr>
            <a:spLocks noGrp="1"/>
          </p:cNvSpPr>
          <p:nvPr>
            <p:ph type="sldNum" sz="quarter" idx="5"/>
          </p:nvPr>
        </p:nvSpPr>
        <p:spPr/>
        <p:txBody>
          <a:bodyPr/>
          <a:lstStyle/>
          <a:p>
            <a:fld id="{133D98FD-36E9-4F9D-B45C-F2F9363327B4}" type="slidenum">
              <a:rPr lang="en-US" smtClean="0"/>
              <a:t>15</a:t>
            </a:fld>
            <a:endParaRPr lang="en-US" dirty="0"/>
          </a:p>
        </p:txBody>
      </p:sp>
    </p:spTree>
    <p:extLst>
      <p:ext uri="{BB962C8B-B14F-4D97-AF65-F5344CB8AC3E}">
        <p14:creationId xmlns:p14="http://schemas.microsoft.com/office/powerpoint/2010/main" val="278174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pathways includes topic-specific information, so I will highlight those elements before moving to the website. If you’d prefer to follow along on the site, Billi will share the link in the chat.</a:t>
            </a:r>
          </a:p>
          <a:p>
            <a:endParaRPr lang="en-US" dirty="0"/>
          </a:p>
          <a:p>
            <a:endParaRPr lang="en-US" dirty="0"/>
          </a:p>
          <a:p>
            <a:r>
              <a:rPr lang="en-US" dirty="0"/>
              <a:t>Dropdown menu options</a:t>
            </a:r>
          </a:p>
          <a:p>
            <a:endParaRPr lang="en-US" dirty="0"/>
          </a:p>
          <a:p>
            <a:r>
              <a:rPr lang="en-US" dirty="0"/>
              <a:t>Overview pathway- general evaluation info and resources, 5 steps</a:t>
            </a:r>
          </a:p>
          <a:p>
            <a:endParaRPr lang="en-US" dirty="0"/>
          </a:p>
          <a:p>
            <a:r>
              <a:rPr lang="en-US" dirty="0"/>
              <a:t>Case example- NNLM member wanting to learn more about general evaluation </a:t>
            </a:r>
            <a:r>
              <a:rPr lang="en-US" dirty="0">
                <a:sym typeface="Wingdings" panose="05000000000000000000" pitchFamily="2" charset="2"/>
              </a:rPr>
              <a:t> click on overview to understand the basics</a:t>
            </a:r>
          </a:p>
          <a:p>
            <a:r>
              <a:rPr lang="en-US" dirty="0">
                <a:sym typeface="Wingdings" panose="05000000000000000000" pitchFamily="2" charset="2"/>
              </a:rPr>
              <a:t>Case example- NNLM member wanting to learn about evaluation from the lens of one of the 4 sub-topics  first review the overview tab, learn about specific considerations of that subtopic by clicking on the corresponding label in the drop down</a:t>
            </a:r>
          </a:p>
        </p:txBody>
      </p:sp>
      <p:sp>
        <p:nvSpPr>
          <p:cNvPr id="4" name="Slide Number Placeholder 3"/>
          <p:cNvSpPr>
            <a:spLocks noGrp="1"/>
          </p:cNvSpPr>
          <p:nvPr>
            <p:ph type="sldNum" sz="quarter" idx="5"/>
          </p:nvPr>
        </p:nvSpPr>
        <p:spPr/>
        <p:txBody>
          <a:bodyPr/>
          <a:lstStyle/>
          <a:p>
            <a:fld id="{133D98FD-36E9-4F9D-B45C-F2F9363327B4}" type="slidenum">
              <a:rPr lang="en-US" smtClean="0"/>
              <a:t>16</a:t>
            </a:fld>
            <a:endParaRPr lang="en-US" dirty="0"/>
          </a:p>
        </p:txBody>
      </p:sp>
    </p:spTree>
    <p:extLst>
      <p:ext uri="{BB962C8B-B14F-4D97-AF65-F5344CB8AC3E}">
        <p14:creationId xmlns:p14="http://schemas.microsoft.com/office/powerpoint/2010/main" val="1791679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apple-system"/>
              </a:rPr>
              <a:t>Evaluation design is broken down into 5 steps, which you can explore in detail using the “overview” tab or view the previously recorded webinar. Basic steps and worksheets are presented in the tabs above. While you are developing your evaluation plan, it is important to consider the context of your program.</a:t>
            </a:r>
          </a:p>
          <a:p>
            <a:endParaRPr lang="en-US" b="0" i="0" dirty="0">
              <a:solidFill>
                <a:srgbClr val="666666"/>
              </a:solidFill>
              <a:effectLst/>
              <a:latin typeface="-apple-system"/>
            </a:endParaRPr>
          </a:p>
          <a:p>
            <a:endParaRPr lang="en-US" b="0" i="0" dirty="0">
              <a:solidFill>
                <a:srgbClr val="666666"/>
              </a:solidFill>
              <a:effectLst/>
              <a:latin typeface="-apple-system"/>
            </a:endParaRPr>
          </a:p>
          <a:p>
            <a:r>
              <a:rPr lang="en-US" dirty="0"/>
              <a:t>Go through 5 steps one by one</a:t>
            </a:r>
          </a:p>
          <a:p>
            <a:endParaRPr lang="en-US" dirty="0"/>
          </a:p>
          <a:p>
            <a:r>
              <a:rPr lang="en-US" dirty="0"/>
              <a:t>Steps mirrored in the tabs that you see at the top of the website- screen shot at the bottom of this slide. You’ll also see that in addition to the 5 steps, there is a general “race and ethnicity” tab, and the example evaluation plan tab. </a:t>
            </a:r>
          </a:p>
          <a:p>
            <a:endParaRPr lang="en-US" dirty="0"/>
          </a:p>
          <a:p>
            <a:r>
              <a:rPr lang="en-US" dirty="0"/>
              <a:t>For the rest of the webinar we will walk through these “tabs” – starting with the rural health tab</a:t>
            </a:r>
          </a:p>
        </p:txBody>
      </p:sp>
      <p:sp>
        <p:nvSpPr>
          <p:cNvPr id="4" name="Slide Number Placeholder 3"/>
          <p:cNvSpPr>
            <a:spLocks noGrp="1"/>
          </p:cNvSpPr>
          <p:nvPr>
            <p:ph type="sldNum" sz="quarter" idx="5"/>
          </p:nvPr>
        </p:nvSpPr>
        <p:spPr/>
        <p:txBody>
          <a:bodyPr/>
          <a:lstStyle/>
          <a:p>
            <a:fld id="{133D98FD-36E9-4F9D-B45C-F2F9363327B4}" type="slidenum">
              <a:rPr lang="en-US" smtClean="0"/>
              <a:t>17</a:t>
            </a:fld>
            <a:endParaRPr lang="en-US" dirty="0"/>
          </a:p>
        </p:txBody>
      </p:sp>
    </p:spTree>
    <p:extLst>
      <p:ext uri="{BB962C8B-B14F-4D97-AF65-F5344CB8AC3E}">
        <p14:creationId xmlns:p14="http://schemas.microsoft.com/office/powerpoint/2010/main" val="2417680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666666"/>
                </a:solidFill>
                <a:effectLst/>
                <a:latin typeface="-apple-system"/>
              </a:rPr>
              <a:t>Rural health tab encompasses come general considerations </a:t>
            </a:r>
          </a:p>
          <a:p>
            <a:endParaRPr lang="en-US" dirty="0"/>
          </a:p>
          <a:p>
            <a:pPr algn="l">
              <a:buFont typeface="Arial" panose="020B0604020202020204" pitchFamily="34" charset="0"/>
              <a:buChar char="•"/>
            </a:pPr>
            <a:r>
              <a:rPr lang="en-US" b="1" i="0" dirty="0">
                <a:solidFill>
                  <a:srgbClr val="666666"/>
                </a:solidFill>
                <a:effectLst/>
                <a:latin typeface="-apple-system"/>
              </a:rPr>
              <a:t>Evaluate what level of access participants have to health services and health information.</a:t>
            </a:r>
            <a:r>
              <a:rPr lang="en-US" b="0" i="0" dirty="0">
                <a:solidFill>
                  <a:srgbClr val="666666"/>
                </a:solidFill>
                <a:effectLst/>
                <a:latin typeface="-apple-system"/>
              </a:rPr>
              <a:t> The low-density populations of rural areas, combined with long distances to reach health services and providers, mean that residents in rural areas are more predisposed to issues with access compared to their urban counterparts.</a:t>
            </a:r>
          </a:p>
          <a:p>
            <a:pPr algn="l">
              <a:buFont typeface="Arial" panose="020B0604020202020204" pitchFamily="34" charset="0"/>
              <a:buChar char="•"/>
            </a:pPr>
            <a:r>
              <a:rPr lang="en-US" b="1" i="0" dirty="0">
                <a:solidFill>
                  <a:srgbClr val="666666"/>
                </a:solidFill>
                <a:effectLst/>
                <a:latin typeface="-apple-system"/>
              </a:rPr>
              <a:t>Review multiple dimensions of access.</a:t>
            </a:r>
            <a:r>
              <a:rPr lang="en-US" b="0" i="0" dirty="0">
                <a:solidFill>
                  <a:srgbClr val="666666"/>
                </a:solidFill>
                <a:effectLst/>
                <a:latin typeface="-apple-system"/>
              </a:rPr>
              <a:t> Access includes not only whether the service or information is available or not, but also the ability to utilize the service. Finances and health insurance status, as well as transportation, broadband and internet access, and language barriers can all play a part in access.</a:t>
            </a:r>
          </a:p>
          <a:p>
            <a:pPr algn="l">
              <a:buFont typeface="Arial" panose="020B0604020202020204" pitchFamily="34" charset="0"/>
              <a:buChar char="•"/>
            </a:pPr>
            <a:r>
              <a:rPr lang="en-US" b="1" i="0" dirty="0">
                <a:solidFill>
                  <a:srgbClr val="666666"/>
                </a:solidFill>
                <a:effectLst/>
                <a:latin typeface="-apple-system"/>
              </a:rPr>
              <a:t>When developing a sampling strategy, remember that issues with access may result in sampling some participant groups more than others.</a:t>
            </a:r>
            <a:r>
              <a:rPr lang="en-US" b="0" i="0" dirty="0">
                <a:solidFill>
                  <a:srgbClr val="666666"/>
                </a:solidFill>
                <a:effectLst/>
                <a:latin typeface="-apple-system"/>
              </a:rPr>
              <a:t> If you are seeking information that could be applied to the community as a whole, remember that you will have to sample the entire community, and not just those who have access to the program.</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18</a:t>
            </a:fld>
            <a:endParaRPr lang="en-US" dirty="0"/>
          </a:p>
        </p:txBody>
      </p:sp>
    </p:spTree>
    <p:extLst>
      <p:ext uri="{BB962C8B-B14F-4D97-AF65-F5344CB8AC3E}">
        <p14:creationId xmlns:p14="http://schemas.microsoft.com/office/powerpoint/2010/main" val="918283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666666"/>
                </a:solidFill>
                <a:effectLst/>
                <a:latin typeface="-apple-system"/>
              </a:rPr>
              <a:t>Rural health tab encompasses come general considerations </a:t>
            </a:r>
          </a:p>
          <a:p>
            <a:endParaRPr lang="en-US" dirty="0"/>
          </a:p>
          <a:p>
            <a:pPr algn="l">
              <a:buFont typeface="Arial" panose="020B0604020202020204" pitchFamily="34" charset="0"/>
              <a:buChar char="•"/>
            </a:pPr>
            <a:r>
              <a:rPr lang="en-US" b="1" i="0" dirty="0">
                <a:solidFill>
                  <a:srgbClr val="666666"/>
                </a:solidFill>
                <a:effectLst/>
                <a:latin typeface="-apple-system"/>
              </a:rPr>
              <a:t>Evaluate what level of access participants have to health services and health information.</a:t>
            </a:r>
            <a:r>
              <a:rPr lang="en-US" b="0" i="0" dirty="0">
                <a:solidFill>
                  <a:srgbClr val="666666"/>
                </a:solidFill>
                <a:effectLst/>
                <a:latin typeface="-apple-system"/>
              </a:rPr>
              <a:t> The low-density populations of rural areas, combined with long distances to reach health services and providers, mean that residents in rural areas are more predisposed to issues with access compared to their urban counterparts.</a:t>
            </a:r>
          </a:p>
          <a:p>
            <a:pPr algn="l">
              <a:buFont typeface="Arial" panose="020B0604020202020204" pitchFamily="34" charset="0"/>
              <a:buChar char="•"/>
            </a:pPr>
            <a:r>
              <a:rPr lang="en-US" b="1" i="0" dirty="0">
                <a:solidFill>
                  <a:srgbClr val="666666"/>
                </a:solidFill>
                <a:effectLst/>
                <a:latin typeface="-apple-system"/>
              </a:rPr>
              <a:t>Review multiple dimensions of access.</a:t>
            </a:r>
            <a:r>
              <a:rPr lang="en-US" b="0" i="0" dirty="0">
                <a:solidFill>
                  <a:srgbClr val="666666"/>
                </a:solidFill>
                <a:effectLst/>
                <a:latin typeface="-apple-system"/>
              </a:rPr>
              <a:t> Access includes not only whether the service or information is available or not, but also the ability to utilize the service. Finances and health insurance status, as well as transportation, broadband and internet access, and language barriers can all play a part in access.</a:t>
            </a:r>
          </a:p>
          <a:p>
            <a:pPr algn="l">
              <a:buFont typeface="Arial" panose="020B0604020202020204" pitchFamily="34" charset="0"/>
              <a:buChar char="•"/>
            </a:pPr>
            <a:r>
              <a:rPr lang="en-US" b="1" i="0" dirty="0">
                <a:solidFill>
                  <a:srgbClr val="666666"/>
                </a:solidFill>
                <a:effectLst/>
                <a:latin typeface="-apple-system"/>
              </a:rPr>
              <a:t>When developing a sampling strategy, remember that issues with access may result in sampling some participant groups more than others.</a:t>
            </a:r>
            <a:r>
              <a:rPr lang="en-US" b="0" i="0" dirty="0">
                <a:solidFill>
                  <a:srgbClr val="666666"/>
                </a:solidFill>
                <a:effectLst/>
                <a:latin typeface="-apple-system"/>
              </a:rPr>
              <a:t> If you are seeking information that could be applied to the community as a whole, remember that you will have to sample the entire community, and not just those who have access to the program.</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19</a:t>
            </a:fld>
            <a:endParaRPr lang="en-US" dirty="0"/>
          </a:p>
        </p:txBody>
      </p:sp>
    </p:spTree>
    <p:extLst>
      <p:ext uri="{BB962C8B-B14F-4D97-AF65-F5344CB8AC3E}">
        <p14:creationId xmlns:p14="http://schemas.microsoft.com/office/powerpoint/2010/main" val="3804749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we are</a:t>
            </a:r>
          </a:p>
          <a:p>
            <a:r>
              <a:rPr lang="en-US" dirty="0"/>
              <a:t>My name is BRK </a:t>
            </a:r>
          </a:p>
          <a:p>
            <a:r>
              <a:rPr lang="en-US" dirty="0"/>
              <a:t>Part of InformEd International team</a:t>
            </a:r>
          </a:p>
          <a:p>
            <a:r>
              <a:rPr lang="en-US" dirty="0"/>
              <a:t>Hired as external consultants to complete the pathway project with NNLM and the National Evaluation Office.</a:t>
            </a:r>
          </a:p>
          <a:p>
            <a:endParaRPr lang="en-US" dirty="0"/>
          </a:p>
          <a:p>
            <a:r>
              <a:rPr lang="en-US" dirty="0"/>
              <a:t>We really appreciate all of those who have assisted us in getting to this point. A few may be on the call who reviewed the pathways, can’t wait to share with you how the pathways have developed over time.</a:t>
            </a:r>
          </a:p>
        </p:txBody>
      </p:sp>
      <p:sp>
        <p:nvSpPr>
          <p:cNvPr id="4" name="Slide Number Placeholder 3"/>
          <p:cNvSpPr>
            <a:spLocks noGrp="1"/>
          </p:cNvSpPr>
          <p:nvPr>
            <p:ph type="sldNum" sz="quarter" idx="5"/>
          </p:nvPr>
        </p:nvSpPr>
        <p:spPr/>
        <p:txBody>
          <a:bodyPr/>
          <a:lstStyle/>
          <a:p>
            <a:fld id="{133D98FD-36E9-4F9D-B45C-F2F9363327B4}" type="slidenum">
              <a:rPr lang="en-US" smtClean="0"/>
              <a:t>2</a:t>
            </a:fld>
            <a:endParaRPr lang="en-US"/>
          </a:p>
        </p:txBody>
      </p:sp>
    </p:spTree>
    <p:extLst>
      <p:ext uri="{BB962C8B-B14F-4D97-AF65-F5344CB8AC3E}">
        <p14:creationId xmlns:p14="http://schemas.microsoft.com/office/powerpoint/2010/main" val="1677441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666666"/>
                </a:solidFill>
                <a:effectLst/>
                <a:latin typeface="-apple-system"/>
              </a:rPr>
              <a:t>Rural health tab encompasses come general considerations </a:t>
            </a:r>
          </a:p>
          <a:p>
            <a:pPr algn="l">
              <a:buFont typeface="Arial" panose="020B0604020202020204" pitchFamily="34" charset="0"/>
              <a:buNone/>
            </a:pPr>
            <a:endParaRPr lang="en-US" b="1" i="0" dirty="0">
              <a:solidFill>
                <a:srgbClr val="666666"/>
              </a:solidFill>
              <a:effectLst/>
              <a:latin typeface="-apple-system"/>
            </a:endParaRPr>
          </a:p>
          <a:p>
            <a:pPr algn="l">
              <a:buFont typeface="Arial" panose="020B0604020202020204" pitchFamily="34" charset="0"/>
              <a:buNone/>
            </a:pPr>
            <a:r>
              <a:rPr lang="en-US" b="0" i="0" dirty="0">
                <a:solidFill>
                  <a:srgbClr val="0B0C0C"/>
                </a:solidFill>
                <a:effectLst/>
                <a:latin typeface="nta"/>
              </a:rPr>
              <a:t>Social determinants of health are the broad social, economic, and institutional circumstances that influence health throughout the life course</a:t>
            </a:r>
            <a:endParaRPr lang="en-US" b="1" i="0" dirty="0">
              <a:solidFill>
                <a:srgbClr val="666666"/>
              </a:solidFill>
              <a:effectLst/>
              <a:latin typeface="-apple-system"/>
            </a:endParaRPr>
          </a:p>
          <a:p>
            <a:endParaRPr lang="en-US" dirty="0"/>
          </a:p>
          <a:p>
            <a:pPr algn="l">
              <a:buFont typeface="Arial" panose="020B0604020202020204" pitchFamily="34" charset="0"/>
              <a:buChar char="•"/>
            </a:pPr>
            <a:r>
              <a:rPr lang="en-US" b="1" i="0" u="sng" dirty="0">
                <a:solidFill>
                  <a:srgbClr val="2E4E74"/>
                </a:solidFill>
                <a:effectLst/>
                <a:latin typeface="-apple-system"/>
                <a:hlinkClick r:id="rId3"/>
              </a:rPr>
              <a:t>Gather information on social determinants of health.</a:t>
            </a:r>
            <a:r>
              <a:rPr lang="en-US" b="0" i="0" u="none" strike="noStrike" dirty="0">
                <a:solidFill>
                  <a:srgbClr val="2E4E74"/>
                </a:solidFill>
                <a:effectLst/>
                <a:latin typeface="-apple-system"/>
                <a:hlinkClick r:id="rId3"/>
              </a:rPr>
              <a:t>(link is external)</a:t>
            </a:r>
            <a:r>
              <a:rPr lang="en-US" b="0" i="0" dirty="0">
                <a:solidFill>
                  <a:srgbClr val="666666"/>
                </a:solidFill>
                <a:effectLst/>
                <a:latin typeface="-apple-system"/>
              </a:rPr>
              <a:t> The National Advisory Committee on Rural Health and Human Services advises that in order to improve health and quality of life in rural areas, policy makers should consider the social determinants of health of geography; wealth, income and poverty; education and labor markets; and transportation.</a:t>
            </a:r>
          </a:p>
          <a:p>
            <a:pPr algn="l">
              <a:buFont typeface="Arial" panose="020B0604020202020204" pitchFamily="34" charset="0"/>
              <a:buChar char="•"/>
            </a:pPr>
            <a:r>
              <a:rPr lang="en-US" b="1" i="0" dirty="0">
                <a:solidFill>
                  <a:srgbClr val="666666"/>
                </a:solidFill>
                <a:effectLst/>
                <a:latin typeface="-apple-system"/>
              </a:rPr>
              <a:t>Consider how health disparities change who and how participants engage in the program.</a:t>
            </a:r>
            <a:r>
              <a:rPr lang="en-US" b="0" i="0" dirty="0">
                <a:solidFill>
                  <a:srgbClr val="666666"/>
                </a:solidFill>
                <a:effectLst/>
                <a:latin typeface="-apple-system"/>
              </a:rPr>
              <a:t> Health disparities are evident in rural populations, because of the complex systemic issues related to the social determinants of health. For example, from 1999-2014, the rates of death of all five leading causes of death in the United States were higher in rural areas than in urban areas.</a:t>
            </a:r>
          </a:p>
          <a:p>
            <a:pPr algn="l">
              <a:buFont typeface="Arial" panose="020B0604020202020204" pitchFamily="34" charset="0"/>
              <a:buChar char="•"/>
            </a:pPr>
            <a:r>
              <a:rPr lang="en-US" b="1" i="0" dirty="0">
                <a:solidFill>
                  <a:srgbClr val="666666"/>
                </a:solidFill>
                <a:effectLst/>
                <a:latin typeface="-apple-system"/>
              </a:rPr>
              <a:t>Analyze data on health disparities and social determinants of health separately for each geographic location.</a:t>
            </a:r>
            <a:r>
              <a:rPr lang="en-US" b="0" i="0" dirty="0">
                <a:solidFill>
                  <a:srgbClr val="666666"/>
                </a:solidFill>
                <a:effectLst/>
                <a:latin typeface="-apple-system"/>
              </a:rPr>
              <a:t> When evaluating across multiple geographic areas, remember that social determinants of health and health disparities may be different for each area. Some areas, such as Appalachia, the US-Mexico Border, and American Indian and Alaska Native communities, have larger health disparities than other rural areas.</a:t>
            </a:r>
          </a:p>
          <a:p>
            <a:pPr algn="l">
              <a:buFont typeface="Arial" panose="020B0604020202020204" pitchFamily="34" charset="0"/>
              <a:buChar char="•"/>
            </a:pPr>
            <a:r>
              <a:rPr lang="en-US" b="1" i="0" dirty="0">
                <a:solidFill>
                  <a:srgbClr val="666666"/>
                </a:solidFill>
                <a:effectLst/>
                <a:latin typeface="-apple-system"/>
              </a:rPr>
              <a:t>Present health disparities from an equity lens.</a:t>
            </a:r>
            <a:r>
              <a:rPr lang="en-US" b="0" i="0" dirty="0">
                <a:solidFill>
                  <a:srgbClr val="666666"/>
                </a:solidFill>
                <a:effectLst/>
                <a:latin typeface="-apple-system"/>
              </a:rPr>
              <a:t> Health disparities are the result of complex systemic and structural inequities, rather than qualities inherent to a group of individuals. When examining and communicating health disparities through a lens of equity, one should recognize the issues leading to the disparities, including the social determinants of health.</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20</a:t>
            </a:fld>
            <a:endParaRPr lang="en-US" dirty="0"/>
          </a:p>
        </p:txBody>
      </p:sp>
    </p:spTree>
    <p:extLst>
      <p:ext uri="{BB962C8B-B14F-4D97-AF65-F5344CB8AC3E}">
        <p14:creationId xmlns:p14="http://schemas.microsoft.com/office/powerpoint/2010/main" val="1726052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666666"/>
                </a:solidFill>
                <a:effectLst/>
                <a:latin typeface="-apple-system"/>
              </a:rPr>
              <a:t>Rural health tab encompasses come general considerations </a:t>
            </a:r>
          </a:p>
          <a:p>
            <a:r>
              <a:rPr lang="en-US" dirty="0"/>
              <a:t> </a:t>
            </a:r>
          </a:p>
          <a:p>
            <a:r>
              <a:rPr lang="en-US" dirty="0"/>
              <a:t>By Dr. Kay Miller Temple </a:t>
            </a:r>
            <a:r>
              <a:rPr lang="en-US" dirty="0">
                <a:sym typeface="Wingdings" panose="05000000000000000000" pitchFamily="2" charset="2"/>
              </a:rPr>
              <a:t> include visuals throughout the pathway to help engage readers and provide background to important concepts</a:t>
            </a: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21</a:t>
            </a:fld>
            <a:endParaRPr lang="en-US" dirty="0"/>
          </a:p>
        </p:txBody>
      </p:sp>
    </p:spTree>
    <p:extLst>
      <p:ext uri="{BB962C8B-B14F-4D97-AF65-F5344CB8AC3E}">
        <p14:creationId xmlns:p14="http://schemas.microsoft.com/office/powerpoint/2010/main" val="1794949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666666"/>
                </a:solidFill>
                <a:effectLst/>
                <a:latin typeface="-apple-system"/>
              </a:rPr>
              <a:t>Rural health tab encompasses come general considerations </a:t>
            </a:r>
          </a:p>
          <a:p>
            <a:endParaRPr lang="en-US" dirty="0"/>
          </a:p>
          <a:p>
            <a:pPr algn="l">
              <a:buFont typeface="Arial" panose="020B0604020202020204" pitchFamily="34" charset="0"/>
              <a:buChar char="•"/>
            </a:pPr>
            <a:r>
              <a:rPr lang="en-US" b="1" i="0" dirty="0">
                <a:solidFill>
                  <a:srgbClr val="666666"/>
                </a:solidFill>
                <a:effectLst/>
                <a:latin typeface="-apple-system"/>
              </a:rPr>
              <a:t>Consider how health literacy levels change your program.</a:t>
            </a:r>
            <a:r>
              <a:rPr lang="en-US" b="0" i="0" dirty="0">
                <a:solidFill>
                  <a:srgbClr val="666666"/>
                </a:solidFill>
                <a:effectLst/>
                <a:latin typeface="-apple-system"/>
              </a:rPr>
              <a:t> A higher proportion of residents of rural areas have lower health literacy than urban areas, which can be explained by differences in age, gender, race, ethnicity, education and income between rural and urban populations.</a:t>
            </a:r>
          </a:p>
          <a:p>
            <a:pPr algn="l">
              <a:buFont typeface="Arial" panose="020B0604020202020204" pitchFamily="34" charset="0"/>
              <a:buChar char="•"/>
            </a:pPr>
            <a:r>
              <a:rPr lang="en-US" b="1" i="0" dirty="0">
                <a:solidFill>
                  <a:srgbClr val="666666"/>
                </a:solidFill>
                <a:effectLst/>
                <a:latin typeface="-apple-system"/>
              </a:rPr>
              <a:t>Measure health literacy at the start of the program.</a:t>
            </a:r>
            <a:r>
              <a:rPr lang="en-US" b="0" i="0" dirty="0">
                <a:solidFill>
                  <a:srgbClr val="666666"/>
                </a:solidFill>
                <a:effectLst/>
                <a:latin typeface="-apple-system"/>
              </a:rPr>
              <a:t> Health literacy has been shown to change the success of programs and should be measured at the start of the program to see if it could affect program outcomes.</a:t>
            </a:r>
          </a:p>
          <a:p>
            <a:br>
              <a:rPr lang="en-US" dirty="0"/>
            </a:b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22</a:t>
            </a:fld>
            <a:endParaRPr lang="en-US" dirty="0"/>
          </a:p>
        </p:txBody>
      </p:sp>
    </p:spTree>
    <p:extLst>
      <p:ext uri="{BB962C8B-B14F-4D97-AF65-F5344CB8AC3E}">
        <p14:creationId xmlns:p14="http://schemas.microsoft.com/office/powerpoint/2010/main" val="1100469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apple-system"/>
              </a:rPr>
              <a:t>Evaluation design is broken down into 5 steps, which you can explore in detail using </a:t>
            </a:r>
            <a:r>
              <a:rPr lang="en-US" b="0" i="0" u="sng" dirty="0">
                <a:solidFill>
                  <a:srgbClr val="2E4E74"/>
                </a:solidFill>
                <a:effectLst/>
                <a:latin typeface="-apple-system"/>
                <a:hlinkClick r:id="rId3"/>
              </a:rPr>
              <a:t>NEO’s Evaluation Booklets</a:t>
            </a:r>
            <a:r>
              <a:rPr lang="en-US" b="0" i="0" dirty="0">
                <a:solidFill>
                  <a:srgbClr val="666666"/>
                </a:solidFill>
                <a:effectLst/>
                <a:latin typeface="-apple-system"/>
              </a:rPr>
              <a:t>. Basic steps and worksheets are presented in the tabs above. While you are developing your evaluation plan, it is important to consider the context of your program. The context can change how your evaluation is designed and implemented, because different settings and populations have different needs and abilities to participate in evaluations. Considering this, the 5 steps are applied across 4 common populations (K-12 Health, Rural Health, Race &amp; Ethnicity, and LGBTQIA+ Health) in </a:t>
            </a:r>
            <a:r>
              <a:rPr lang="en-US" b="1" i="0" dirty="0">
                <a:solidFill>
                  <a:srgbClr val="666666"/>
                </a:solidFill>
                <a:effectLst/>
                <a:latin typeface="-apple-system"/>
              </a:rPr>
              <a:t>pathways</a:t>
            </a:r>
            <a:r>
              <a:rPr lang="en-US" b="0" i="0" dirty="0">
                <a:solidFill>
                  <a:srgbClr val="666666"/>
                </a:solidFill>
                <a:effectLst/>
                <a:latin typeface="-apple-system"/>
              </a:rPr>
              <a:t>.</a:t>
            </a: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23</a:t>
            </a:fld>
            <a:endParaRPr lang="en-US" dirty="0"/>
          </a:p>
        </p:txBody>
      </p:sp>
    </p:spTree>
    <p:extLst>
      <p:ext uri="{BB962C8B-B14F-4D97-AF65-F5344CB8AC3E}">
        <p14:creationId xmlns:p14="http://schemas.microsoft.com/office/powerpoint/2010/main" val="506681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Get Organized</a:t>
            </a:r>
          </a:p>
          <a:p>
            <a:pPr>
              <a:buFont typeface="Arial" panose="020B0604020202020204" pitchFamily="34" charset="0"/>
              <a:buChar char="•"/>
            </a:pPr>
            <a:r>
              <a:rPr lang="en-US" dirty="0"/>
              <a:t>This phase includes outreach, background research, networking, reflecting on the evaluation and program goals, and formulating evaluation questions.</a:t>
            </a:r>
          </a:p>
          <a:p>
            <a:pPr>
              <a:buFont typeface="Arial" panose="020B0604020202020204" pitchFamily="34" charset="0"/>
              <a:buChar char="•"/>
            </a:pPr>
            <a:r>
              <a:rPr lang="en-US" dirty="0"/>
              <a:t>Conduct a stakeholder analysis to identify individuals or groups who are particularly proactive or involved in the community. Find out why they are involved, what is going well in their community, and what they would like to see improved.</a:t>
            </a:r>
          </a:p>
          <a:p>
            <a:endParaRPr lang="en-US" dirty="0"/>
          </a:p>
          <a:p>
            <a:pPr>
              <a:buFont typeface="Arial" panose="020B0604020202020204" pitchFamily="34" charset="0"/>
              <a:buChar char="•"/>
            </a:pPr>
            <a:r>
              <a:rPr lang="en-US" b="1" dirty="0"/>
              <a:t>Community</a:t>
            </a:r>
            <a:r>
              <a:rPr lang="en-US" dirty="0"/>
              <a:t> - Organizations providing enrichment activities, workplaces for youth, places of worship, libraries, etc.</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24</a:t>
            </a:fld>
            <a:endParaRPr lang="en-US" dirty="0"/>
          </a:p>
        </p:txBody>
      </p:sp>
    </p:spTree>
    <p:extLst>
      <p:ext uri="{BB962C8B-B14F-4D97-AF65-F5344CB8AC3E}">
        <p14:creationId xmlns:p14="http://schemas.microsoft.com/office/powerpoint/2010/main" val="2177999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Get Organized</a:t>
            </a:r>
          </a:p>
          <a:p>
            <a:pPr algn="l">
              <a:buFont typeface="Arial" panose="020B0604020202020204" pitchFamily="34" charset="0"/>
              <a:buChar char="•"/>
            </a:pPr>
            <a:r>
              <a:rPr lang="en-US" b="0" i="0" dirty="0">
                <a:solidFill>
                  <a:srgbClr val="666666"/>
                </a:solidFill>
                <a:effectLst/>
                <a:latin typeface="-apple-system"/>
              </a:rPr>
              <a:t>This phase includes outreach, background research, networking, reflecting on the evaluation and program goals, and formulating evaluation questions.</a:t>
            </a:r>
          </a:p>
          <a:p>
            <a:pPr algn="l">
              <a:buFont typeface="Arial" panose="020B0604020202020204" pitchFamily="34" charset="0"/>
              <a:buChar char="•"/>
            </a:pPr>
            <a:r>
              <a:rPr lang="en-US" b="0" i="0" dirty="0">
                <a:solidFill>
                  <a:srgbClr val="666666"/>
                </a:solidFill>
                <a:effectLst/>
                <a:latin typeface="-apple-system"/>
              </a:rPr>
              <a:t>Conduct a stakeholder analysis to identify individuals or groups who are particularly proactive or involved in the community. Find out why they are involved, what is going well in their community, and what they would like to see improved.</a:t>
            </a:r>
          </a:p>
          <a:p>
            <a:pPr algn="l">
              <a:buFont typeface="Arial" panose="020B0604020202020204" pitchFamily="34" charset="0"/>
              <a:buChar char="•"/>
            </a:pPr>
            <a:r>
              <a:rPr lang="en-US" b="0" i="0" dirty="0">
                <a:solidFill>
                  <a:srgbClr val="666666"/>
                </a:solidFill>
                <a:effectLst/>
                <a:latin typeface="-apple-system"/>
              </a:rPr>
              <a:t>In rural health settings, </a:t>
            </a:r>
            <a:r>
              <a:rPr lang="en-US" b="0" i="0" u="sng" dirty="0">
                <a:solidFill>
                  <a:srgbClr val="2E4E74"/>
                </a:solidFill>
                <a:effectLst/>
                <a:latin typeface="-apple-system"/>
                <a:hlinkClick r:id="rId3"/>
              </a:rPr>
              <a:t>participatory evaluation</a:t>
            </a:r>
            <a:r>
              <a:rPr lang="en-US" b="0" i="0" dirty="0">
                <a:solidFill>
                  <a:srgbClr val="666666"/>
                </a:solidFill>
                <a:effectLst/>
                <a:latin typeface="-apple-system"/>
              </a:rPr>
              <a:t> (program participants play an active role in every step of the evaluation process) methods can help to improve the relevance and visibility of the community assessment.</a:t>
            </a:r>
          </a:p>
          <a:p>
            <a:endParaRPr lang="en-US" b="1" dirty="0"/>
          </a:p>
        </p:txBody>
      </p:sp>
      <p:sp>
        <p:nvSpPr>
          <p:cNvPr id="4" name="Slide Number Placeholder 3"/>
          <p:cNvSpPr>
            <a:spLocks noGrp="1"/>
          </p:cNvSpPr>
          <p:nvPr>
            <p:ph type="sldNum" sz="quarter" idx="5"/>
          </p:nvPr>
        </p:nvSpPr>
        <p:spPr/>
        <p:txBody>
          <a:bodyPr/>
          <a:lstStyle/>
          <a:p>
            <a:fld id="{133D98FD-36E9-4F9D-B45C-F2F9363327B4}" type="slidenum">
              <a:rPr lang="en-US" smtClean="0"/>
              <a:t>25</a:t>
            </a:fld>
            <a:endParaRPr lang="en-US" dirty="0"/>
          </a:p>
        </p:txBody>
      </p:sp>
    </p:spTree>
    <p:extLst>
      <p:ext uri="{BB962C8B-B14F-4D97-AF65-F5344CB8AC3E}">
        <p14:creationId xmlns:p14="http://schemas.microsoft.com/office/powerpoint/2010/main" val="902177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Use the </a:t>
            </a:r>
            <a:r>
              <a:rPr lang="en-US" b="1" dirty="0">
                <a:hlinkClick r:id="rId3"/>
              </a:rPr>
              <a:t>Positive Deviance (PD) (link is external)</a:t>
            </a:r>
            <a:r>
              <a:rPr lang="en-US" b="1" dirty="0"/>
              <a:t> approach to identify these early adopters.</a:t>
            </a:r>
            <a:r>
              <a:rPr lang="en-US" dirty="0"/>
              <a:t> </a:t>
            </a:r>
          </a:p>
          <a:p>
            <a:pPr marL="742950" lvl="1" indent="-285750">
              <a:buFont typeface="Arial" panose="020B0604020202020204" pitchFamily="34" charset="0"/>
              <a:buChar char="•"/>
            </a:pPr>
            <a:r>
              <a:rPr lang="en-US" dirty="0">
                <a:hlinkClick r:id="rId4"/>
              </a:rPr>
              <a:t>More information on Positive Deviance</a:t>
            </a:r>
            <a:endParaRPr lang="en-US" dirty="0"/>
          </a:p>
          <a:p>
            <a:pPr>
              <a:buFont typeface="Arial" panose="020B0604020202020204" pitchFamily="34" charset="0"/>
              <a:buChar char="•"/>
            </a:pPr>
            <a:r>
              <a:rPr lang="en-US" b="1" dirty="0"/>
              <a:t>Please note this process is time and labor intensive and requires a skilled facilitator</a:t>
            </a:r>
            <a:r>
              <a:rPr lang="en-US" dirty="0"/>
              <a:t> comfortable with ambiguity and uncertainty. This process may not be feasible within the time constraints of the typical NNLM-funded project.</a:t>
            </a:r>
          </a:p>
        </p:txBody>
      </p:sp>
      <p:sp>
        <p:nvSpPr>
          <p:cNvPr id="4" name="Slide Number Placeholder 3"/>
          <p:cNvSpPr>
            <a:spLocks noGrp="1"/>
          </p:cNvSpPr>
          <p:nvPr>
            <p:ph type="sldNum" sz="quarter" idx="5"/>
          </p:nvPr>
        </p:nvSpPr>
        <p:spPr/>
        <p:txBody>
          <a:bodyPr/>
          <a:lstStyle/>
          <a:p>
            <a:fld id="{133D98FD-36E9-4F9D-B45C-F2F9363327B4}" type="slidenum">
              <a:rPr lang="en-US" smtClean="0"/>
              <a:t>26</a:t>
            </a:fld>
            <a:endParaRPr lang="en-US" dirty="0"/>
          </a:p>
        </p:txBody>
      </p:sp>
    </p:spTree>
    <p:extLst>
      <p:ext uri="{BB962C8B-B14F-4D97-AF65-F5344CB8AC3E}">
        <p14:creationId xmlns:p14="http://schemas.microsoft.com/office/powerpoint/2010/main" val="1696049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666666"/>
                </a:solidFill>
                <a:effectLst/>
                <a:latin typeface="-apple-system"/>
              </a:rPr>
              <a:t>Asset-based community development (ABCD) mapping approaches can be </a:t>
            </a:r>
            <a:r>
              <a:rPr lang="en-US" b="1" i="0" dirty="0">
                <a:solidFill>
                  <a:srgbClr val="666666"/>
                </a:solidFill>
                <a:effectLst/>
                <a:latin typeface="-apple-system"/>
              </a:rPr>
              <a:t>used to assess the resources available in a community</a:t>
            </a:r>
            <a:r>
              <a:rPr lang="en-US" b="0" i="0" dirty="0">
                <a:solidFill>
                  <a:srgbClr val="666666"/>
                </a:solidFill>
                <a:effectLst/>
                <a:latin typeface="-apple-system"/>
              </a:rPr>
              <a:t> and focus on </a:t>
            </a:r>
            <a:r>
              <a:rPr lang="en-US" b="1" i="0" dirty="0">
                <a:solidFill>
                  <a:srgbClr val="666666"/>
                </a:solidFill>
                <a:effectLst/>
                <a:latin typeface="-apple-system"/>
              </a:rPr>
              <a:t>participatory involvement</a:t>
            </a:r>
            <a:r>
              <a:rPr lang="en-US" b="0" i="0" dirty="0">
                <a:solidFill>
                  <a:srgbClr val="666666"/>
                </a:solidFill>
                <a:effectLst/>
                <a:latin typeface="-apple-system"/>
              </a:rPr>
              <a:t> of community members and organizations.</a:t>
            </a:r>
          </a:p>
          <a:p>
            <a:pPr algn="l">
              <a:buFont typeface="Arial" panose="020B0604020202020204" pitchFamily="34" charset="0"/>
              <a:buChar char="•"/>
            </a:pPr>
            <a:r>
              <a:rPr lang="en-US" b="0" i="0" dirty="0">
                <a:solidFill>
                  <a:srgbClr val="666666"/>
                </a:solidFill>
                <a:effectLst/>
                <a:latin typeface="-apple-system"/>
              </a:rPr>
              <a:t>In general, asset mapping is </a:t>
            </a:r>
            <a:r>
              <a:rPr lang="en-US" b="1" i="0" dirty="0">
                <a:solidFill>
                  <a:srgbClr val="666666"/>
                </a:solidFill>
                <a:effectLst/>
                <a:latin typeface="-apple-system"/>
              </a:rPr>
              <a:t>used to identify individual and community gifts and assets, stimulate discussion and planning, and connect individual community members</a:t>
            </a:r>
            <a:r>
              <a:rPr lang="en-US" b="0" i="0" dirty="0">
                <a:solidFill>
                  <a:srgbClr val="666666"/>
                </a:solidFill>
                <a:effectLst/>
                <a:latin typeface="-apple-system"/>
              </a:rPr>
              <a:t>.</a:t>
            </a:r>
          </a:p>
          <a:p>
            <a:pPr algn="l">
              <a:buFont typeface="Arial" panose="020B0604020202020204" pitchFamily="34" charset="0"/>
              <a:buChar char="•"/>
            </a:pPr>
            <a:r>
              <a:rPr lang="en-US" b="1" i="0" dirty="0">
                <a:solidFill>
                  <a:srgbClr val="666666"/>
                </a:solidFill>
                <a:effectLst/>
                <a:latin typeface="-apple-system"/>
              </a:rPr>
              <a:t>Guidance and resources</a:t>
            </a:r>
            <a:r>
              <a:rPr lang="en-US" b="0" i="0" dirty="0">
                <a:solidFill>
                  <a:srgbClr val="666666"/>
                </a:solidFill>
                <a:effectLst/>
                <a:latin typeface="-apple-system"/>
              </a:rPr>
              <a:t> on ABCD are available through the </a:t>
            </a:r>
            <a:r>
              <a:rPr lang="en-US" b="0" i="0" u="sng" dirty="0">
                <a:solidFill>
                  <a:srgbClr val="2E4E74"/>
                </a:solidFill>
                <a:effectLst/>
                <a:latin typeface="-apple-system"/>
                <a:hlinkClick r:id="rId3"/>
              </a:rPr>
              <a:t>Asset Based Community Development Institute</a:t>
            </a:r>
            <a:r>
              <a:rPr lang="en-US" b="0" i="0" u="none" strike="noStrike" dirty="0">
                <a:solidFill>
                  <a:srgbClr val="2E4E74"/>
                </a:solidFill>
                <a:effectLst/>
                <a:latin typeface="-apple-system"/>
                <a:hlinkClick r:id="rId3"/>
              </a:rPr>
              <a:t>(link is external)</a:t>
            </a:r>
            <a:endParaRPr lang="en-US" b="0" i="0" dirty="0">
              <a:solidFill>
                <a:srgbClr val="666666"/>
              </a:solidFill>
              <a:effectLst/>
              <a:latin typeface="-apple-system"/>
            </a:endParaRPr>
          </a:p>
          <a:p>
            <a:br>
              <a:rPr lang="en-US" dirty="0"/>
            </a:b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27</a:t>
            </a:fld>
            <a:endParaRPr lang="en-US" dirty="0"/>
          </a:p>
        </p:txBody>
      </p:sp>
    </p:spTree>
    <p:extLst>
      <p:ext uri="{BB962C8B-B14F-4D97-AF65-F5344CB8AC3E}">
        <p14:creationId xmlns:p14="http://schemas.microsoft.com/office/powerpoint/2010/main" val="993698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666666"/>
                </a:solidFill>
                <a:effectLst/>
                <a:latin typeface="-apple-system"/>
              </a:rPr>
              <a:t>Asset-based community development (ABCD) mapping approaches can be </a:t>
            </a:r>
            <a:r>
              <a:rPr lang="en-US" b="1" i="0" dirty="0">
                <a:solidFill>
                  <a:srgbClr val="666666"/>
                </a:solidFill>
                <a:effectLst/>
                <a:latin typeface="-apple-system"/>
              </a:rPr>
              <a:t>used to assess the resources available in a community</a:t>
            </a:r>
            <a:r>
              <a:rPr lang="en-US" b="0" i="0" dirty="0">
                <a:solidFill>
                  <a:srgbClr val="666666"/>
                </a:solidFill>
                <a:effectLst/>
                <a:latin typeface="-apple-system"/>
              </a:rPr>
              <a:t> and focus on </a:t>
            </a:r>
            <a:r>
              <a:rPr lang="en-US" b="1" i="0" dirty="0">
                <a:solidFill>
                  <a:srgbClr val="666666"/>
                </a:solidFill>
                <a:effectLst/>
                <a:latin typeface="-apple-system"/>
              </a:rPr>
              <a:t>participatory involvement</a:t>
            </a:r>
            <a:r>
              <a:rPr lang="en-US" b="0" i="0" dirty="0">
                <a:solidFill>
                  <a:srgbClr val="666666"/>
                </a:solidFill>
                <a:effectLst/>
                <a:latin typeface="-apple-system"/>
              </a:rPr>
              <a:t> of community members and organizations.</a:t>
            </a:r>
          </a:p>
          <a:p>
            <a:pPr algn="l">
              <a:buFont typeface="Arial" panose="020B0604020202020204" pitchFamily="34" charset="0"/>
              <a:buChar char="•"/>
            </a:pPr>
            <a:r>
              <a:rPr lang="en-US" b="0" i="0" dirty="0">
                <a:solidFill>
                  <a:srgbClr val="666666"/>
                </a:solidFill>
                <a:effectLst/>
                <a:latin typeface="-apple-system"/>
              </a:rPr>
              <a:t>In general, asset mapping is </a:t>
            </a:r>
            <a:r>
              <a:rPr lang="en-US" b="1" i="0" dirty="0">
                <a:solidFill>
                  <a:srgbClr val="666666"/>
                </a:solidFill>
                <a:effectLst/>
                <a:latin typeface="-apple-system"/>
              </a:rPr>
              <a:t>used to identify individual and community gifts and assets, stimulate discussion and planning, and connect individual community members</a:t>
            </a:r>
            <a:r>
              <a:rPr lang="en-US" b="0" i="0" dirty="0">
                <a:solidFill>
                  <a:srgbClr val="666666"/>
                </a:solidFill>
                <a:effectLst/>
                <a:latin typeface="-apple-system"/>
              </a:rPr>
              <a:t>.</a:t>
            </a:r>
          </a:p>
          <a:p>
            <a:pPr algn="l">
              <a:buFont typeface="Arial" panose="020B0604020202020204" pitchFamily="34" charset="0"/>
              <a:buChar char="•"/>
            </a:pPr>
            <a:r>
              <a:rPr lang="en-US" b="1" i="0" dirty="0">
                <a:solidFill>
                  <a:srgbClr val="666666"/>
                </a:solidFill>
                <a:effectLst/>
                <a:latin typeface="-apple-system"/>
              </a:rPr>
              <a:t>Guidance and resources</a:t>
            </a:r>
            <a:r>
              <a:rPr lang="en-US" b="0" i="0" dirty="0">
                <a:solidFill>
                  <a:srgbClr val="666666"/>
                </a:solidFill>
                <a:effectLst/>
                <a:latin typeface="-apple-system"/>
              </a:rPr>
              <a:t> on ABCD are available through the </a:t>
            </a:r>
            <a:r>
              <a:rPr lang="en-US" b="0" i="0" u="sng" dirty="0">
                <a:solidFill>
                  <a:srgbClr val="2E4E74"/>
                </a:solidFill>
                <a:effectLst/>
                <a:latin typeface="-apple-system"/>
                <a:hlinkClick r:id="rId3"/>
              </a:rPr>
              <a:t>Asset Based Community Development Institute</a:t>
            </a:r>
            <a:r>
              <a:rPr lang="en-US" b="0" i="0" u="none" strike="noStrike" dirty="0">
                <a:solidFill>
                  <a:srgbClr val="2E4E74"/>
                </a:solidFill>
                <a:effectLst/>
                <a:latin typeface="-apple-system"/>
                <a:hlinkClick r:id="rId3"/>
              </a:rPr>
              <a:t>(link is external)</a:t>
            </a:r>
            <a:endParaRPr lang="en-US" b="0" i="0" dirty="0">
              <a:solidFill>
                <a:srgbClr val="666666"/>
              </a:solidFill>
              <a:effectLst/>
              <a:latin typeface="-apple-system"/>
            </a:endParaRPr>
          </a:p>
          <a:p>
            <a:br>
              <a:rPr lang="en-US" dirty="0"/>
            </a:b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28</a:t>
            </a:fld>
            <a:endParaRPr lang="en-US" dirty="0"/>
          </a:p>
        </p:txBody>
      </p:sp>
    </p:spTree>
    <p:extLst>
      <p:ext uri="{BB962C8B-B14F-4D97-AF65-F5344CB8AC3E}">
        <p14:creationId xmlns:p14="http://schemas.microsoft.com/office/powerpoint/2010/main" val="2362221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Existing data, where available, can be a helpful resource for developing your evaluation plan. </a:t>
            </a:r>
          </a:p>
          <a:p>
            <a:r>
              <a:rPr lang="en-US" b="1" dirty="0"/>
              <a:t>The following data sources CANNOT be used to report against program outcomes, but they may be helpful during a needs assessment or program design phase</a:t>
            </a:r>
            <a:r>
              <a:rPr lang="en-US" dirty="0"/>
              <a:t> in understanding the context in which the program will be placed: </a:t>
            </a:r>
          </a:p>
          <a:p>
            <a:endParaRPr lang="en-US" dirty="0"/>
          </a:p>
          <a:p>
            <a:pPr marL="285750" indent="-285750">
              <a:buFont typeface="Arial" panose="020B0604020202020204" pitchFamily="34" charset="0"/>
              <a:buChar char="•"/>
            </a:pPr>
            <a:r>
              <a:rPr lang="en-US" dirty="0"/>
              <a:t>Want to learn what percentage of households have a computer at home in Baca County, Colorado </a:t>
            </a:r>
          </a:p>
          <a:p>
            <a:pPr marL="742950" lvl="1" indent="-285750">
              <a:buFont typeface="Arial" panose="020B0604020202020204" pitchFamily="34" charset="0"/>
              <a:buChar char="•"/>
            </a:pPr>
            <a:r>
              <a:rPr lang="en-US" dirty="0"/>
              <a:t>US Census QuickFacts</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29</a:t>
            </a:fld>
            <a:endParaRPr lang="en-US" dirty="0"/>
          </a:p>
        </p:txBody>
      </p:sp>
    </p:spTree>
    <p:extLst>
      <p:ext uri="{BB962C8B-B14F-4D97-AF65-F5344CB8AC3E}">
        <p14:creationId xmlns:p14="http://schemas.microsoft.com/office/powerpoint/2010/main" val="4117443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agenda</a:t>
            </a:r>
          </a:p>
        </p:txBody>
      </p:sp>
      <p:sp>
        <p:nvSpPr>
          <p:cNvPr id="4" name="Slide Number Placeholder 3"/>
          <p:cNvSpPr>
            <a:spLocks noGrp="1"/>
          </p:cNvSpPr>
          <p:nvPr>
            <p:ph type="sldNum" sz="quarter" idx="5"/>
          </p:nvPr>
        </p:nvSpPr>
        <p:spPr/>
        <p:txBody>
          <a:bodyPr/>
          <a:lstStyle/>
          <a:p>
            <a:fld id="{133D98FD-36E9-4F9D-B45C-F2F9363327B4}" type="slidenum">
              <a:rPr lang="en-US" smtClean="0"/>
              <a:t>3</a:t>
            </a:fld>
            <a:endParaRPr lang="en-US"/>
          </a:p>
        </p:txBody>
      </p:sp>
    </p:spTree>
    <p:extLst>
      <p:ext uri="{BB962C8B-B14F-4D97-AF65-F5344CB8AC3E}">
        <p14:creationId xmlns:p14="http://schemas.microsoft.com/office/powerpoint/2010/main" val="1742293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will look like this when we pull it up. We would type in </a:t>
            </a:r>
            <a:r>
              <a:rPr lang="en-US" dirty="0" err="1"/>
              <a:t>baca</a:t>
            </a:r>
            <a:r>
              <a:rPr lang="en-US" dirty="0"/>
              <a:t> county, Colorado, choose how I want the information presented</a:t>
            </a:r>
          </a:p>
        </p:txBody>
      </p:sp>
      <p:sp>
        <p:nvSpPr>
          <p:cNvPr id="4" name="Slide Number Placeholder 3"/>
          <p:cNvSpPr>
            <a:spLocks noGrp="1"/>
          </p:cNvSpPr>
          <p:nvPr>
            <p:ph type="sldNum" sz="quarter" idx="5"/>
          </p:nvPr>
        </p:nvSpPr>
        <p:spPr/>
        <p:txBody>
          <a:bodyPr/>
          <a:lstStyle/>
          <a:p>
            <a:fld id="{133D98FD-36E9-4F9D-B45C-F2F9363327B4}" type="slidenum">
              <a:rPr lang="en-US" smtClean="0"/>
              <a:t>30</a:t>
            </a:fld>
            <a:endParaRPr lang="en-US" dirty="0"/>
          </a:p>
        </p:txBody>
      </p:sp>
    </p:spTree>
    <p:extLst>
      <p:ext uri="{BB962C8B-B14F-4D97-AF65-F5344CB8AC3E}">
        <p14:creationId xmlns:p14="http://schemas.microsoft.com/office/powerpoint/2010/main" val="3575696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Dashboard page</a:t>
            </a:r>
          </a:p>
        </p:txBody>
      </p:sp>
      <p:sp>
        <p:nvSpPr>
          <p:cNvPr id="4" name="Slide Number Placeholder 3"/>
          <p:cNvSpPr>
            <a:spLocks noGrp="1"/>
          </p:cNvSpPr>
          <p:nvPr>
            <p:ph type="sldNum" sz="quarter" idx="5"/>
          </p:nvPr>
        </p:nvSpPr>
        <p:spPr/>
        <p:txBody>
          <a:bodyPr/>
          <a:lstStyle/>
          <a:p>
            <a:fld id="{133D98FD-36E9-4F9D-B45C-F2F9363327B4}" type="slidenum">
              <a:rPr lang="en-US" smtClean="0"/>
              <a:t>31</a:t>
            </a:fld>
            <a:endParaRPr lang="en-US" dirty="0"/>
          </a:p>
        </p:txBody>
      </p:sp>
    </p:spTree>
    <p:extLst>
      <p:ext uri="{BB962C8B-B14F-4D97-AF65-F5344CB8AC3E}">
        <p14:creationId xmlns:p14="http://schemas.microsoft.com/office/powerpoint/2010/main" val="2276711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 to find computer and internet use section- see that 82.6% of HH have computer, but only 71.2% have internet- large part of the population would be finding internet outside of house or mobile phones- may go to the library</a:t>
            </a:r>
          </a:p>
        </p:txBody>
      </p:sp>
      <p:sp>
        <p:nvSpPr>
          <p:cNvPr id="4" name="Slide Number Placeholder 3"/>
          <p:cNvSpPr>
            <a:spLocks noGrp="1"/>
          </p:cNvSpPr>
          <p:nvPr>
            <p:ph type="sldNum" sz="quarter" idx="5"/>
          </p:nvPr>
        </p:nvSpPr>
        <p:spPr/>
        <p:txBody>
          <a:bodyPr/>
          <a:lstStyle/>
          <a:p>
            <a:fld id="{133D98FD-36E9-4F9D-B45C-F2F9363327B4}" type="slidenum">
              <a:rPr lang="en-US" smtClean="0"/>
              <a:t>32</a:t>
            </a:fld>
            <a:endParaRPr lang="en-US" dirty="0"/>
          </a:p>
        </p:txBody>
      </p:sp>
    </p:spTree>
    <p:extLst>
      <p:ext uri="{BB962C8B-B14F-4D97-AF65-F5344CB8AC3E}">
        <p14:creationId xmlns:p14="http://schemas.microsoft.com/office/powerpoint/2010/main" val="19258535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Deanna White </a:t>
            </a:r>
            <a:r>
              <a:rPr lang="en-US" b="1" u="sng" dirty="0">
                <a:solidFill>
                  <a:srgbClr val="2E4E74"/>
                </a:solidFill>
                <a:effectLst/>
                <a:hlinkClick r:id="rId3"/>
              </a:rPr>
              <a:t>developed a framework</a:t>
            </a:r>
            <a:r>
              <a:rPr lang="en-US" b="1" u="none" strike="noStrike" dirty="0">
                <a:solidFill>
                  <a:srgbClr val="2E4E74"/>
                </a:solidFill>
                <a:effectLst/>
                <a:hlinkClick r:id="rId3"/>
              </a:rPr>
              <a:t>(link is external)</a:t>
            </a:r>
            <a:r>
              <a:rPr lang="en-US" b="1" dirty="0">
                <a:effectLst/>
              </a:rPr>
              <a:t> for rural health population programming planning and delivery</a:t>
            </a:r>
            <a:r>
              <a:rPr lang="en-US" dirty="0"/>
              <a:t>. She emphasizes throughout the article the importance of </a:t>
            </a:r>
            <a:r>
              <a:rPr lang="en-US" b="1" dirty="0">
                <a:effectLst/>
              </a:rPr>
              <a:t>gathering evidence to clarify and define the </a:t>
            </a:r>
            <a:r>
              <a:rPr lang="en-US" b="1" dirty="0" err="1">
                <a:effectLst/>
              </a:rPr>
              <a:t>program</a:t>
            </a:r>
            <a:r>
              <a:rPr lang="en-US" dirty="0" err="1"/>
              <a:t>.</a:t>
            </a:r>
            <a:r>
              <a:rPr lang="en-US" b="1" dirty="0" err="1">
                <a:effectLst/>
              </a:rPr>
              <a:t>Your</a:t>
            </a:r>
            <a:r>
              <a:rPr lang="en-US" b="1" dirty="0">
                <a:effectLst/>
              </a:rPr>
              <a:t> community assessment can help to inform the different dimensions of the framework</a:t>
            </a:r>
            <a:r>
              <a:rPr lang="en-US" dirty="0"/>
              <a:t>.</a:t>
            </a:r>
            <a:br>
              <a:rPr lang="en-US" dirty="0"/>
            </a:b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33</a:t>
            </a:fld>
            <a:endParaRPr lang="en-US" dirty="0"/>
          </a:p>
        </p:txBody>
      </p:sp>
    </p:spTree>
    <p:extLst>
      <p:ext uri="{BB962C8B-B14F-4D97-AF65-F5344CB8AC3E}">
        <p14:creationId xmlns:p14="http://schemas.microsoft.com/office/powerpoint/2010/main" val="17401080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apple-system"/>
              </a:rPr>
              <a:t>Evaluation design is broken down into 5 steps, which you can explore in detail using </a:t>
            </a:r>
            <a:r>
              <a:rPr lang="en-US" b="0" i="0" u="sng" dirty="0">
                <a:solidFill>
                  <a:srgbClr val="2E4E74"/>
                </a:solidFill>
                <a:effectLst/>
                <a:latin typeface="-apple-system"/>
                <a:hlinkClick r:id="rId3"/>
              </a:rPr>
              <a:t>NEO’s Evaluation Booklets</a:t>
            </a:r>
            <a:r>
              <a:rPr lang="en-US" b="0" i="0" dirty="0">
                <a:solidFill>
                  <a:srgbClr val="666666"/>
                </a:solidFill>
                <a:effectLst/>
                <a:latin typeface="-apple-system"/>
              </a:rPr>
              <a:t>. Basic steps and worksheets are presented in the tabs above. While you are developing your evaluation plan, it is important to consider the context of your program. The context can change how your evaluation is designed and implemented, because different settings and populations have different needs and abilities to participate in evaluations. Considering this, the 5 steps are applied across 4 common populations (K-12 Health, Rural Health, Race &amp; Ethnicity, and LGBTQIA+ Health) in </a:t>
            </a:r>
            <a:r>
              <a:rPr lang="en-US" b="1" i="0" dirty="0">
                <a:solidFill>
                  <a:srgbClr val="666666"/>
                </a:solidFill>
                <a:effectLst/>
                <a:latin typeface="-apple-system"/>
              </a:rPr>
              <a:t>pathways</a:t>
            </a:r>
            <a:r>
              <a:rPr lang="en-US" b="0" i="0" dirty="0">
                <a:solidFill>
                  <a:srgbClr val="666666"/>
                </a:solidFill>
                <a:effectLst/>
                <a:latin typeface="-apple-system"/>
              </a:rPr>
              <a:t>.</a:t>
            </a: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34</a:t>
            </a:fld>
            <a:endParaRPr lang="en-US" dirty="0"/>
          </a:p>
        </p:txBody>
      </p:sp>
    </p:spTree>
    <p:extLst>
      <p:ext uri="{BB962C8B-B14F-4D97-AF65-F5344CB8AC3E}">
        <p14:creationId xmlns:p14="http://schemas.microsoft.com/office/powerpoint/2010/main" val="2817853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666666"/>
                </a:solidFill>
                <a:effectLst/>
                <a:latin typeface="-apple-system"/>
              </a:rPr>
              <a:t>Consider how the program's logic model will assist in determining what is, or is not, working in the program's design to achieve the desired results.</a:t>
            </a:r>
          </a:p>
          <a:p>
            <a:pPr algn="l">
              <a:buFont typeface="Arial" panose="020B0604020202020204" pitchFamily="34" charset="0"/>
              <a:buChar char="•"/>
            </a:pPr>
            <a:r>
              <a:rPr lang="en-US" b="0" i="0" dirty="0">
                <a:solidFill>
                  <a:srgbClr val="666666"/>
                </a:solidFill>
                <a:effectLst/>
                <a:latin typeface="-apple-system"/>
              </a:rPr>
              <a:t>Since access can change how rural populations interact with programs, consider how to include </a:t>
            </a:r>
            <a:r>
              <a:rPr lang="en-US" b="1" i="0" dirty="0">
                <a:solidFill>
                  <a:srgbClr val="666666"/>
                </a:solidFill>
                <a:effectLst/>
                <a:latin typeface="-apple-system"/>
              </a:rPr>
              <a:t>program growth and reach</a:t>
            </a:r>
            <a:r>
              <a:rPr lang="en-US" b="0" i="0" dirty="0">
                <a:solidFill>
                  <a:srgbClr val="666666"/>
                </a:solidFill>
                <a:effectLst/>
                <a:latin typeface="-apple-system"/>
              </a:rPr>
              <a:t> in your logic model. Including logical steps on how the program </a:t>
            </a:r>
            <a:r>
              <a:rPr lang="en-US" b="1" i="0" dirty="0">
                <a:solidFill>
                  <a:srgbClr val="666666"/>
                </a:solidFill>
                <a:effectLst/>
                <a:latin typeface="-apple-system"/>
              </a:rPr>
              <a:t>reaches the right people, at the right time</a:t>
            </a:r>
            <a:r>
              <a:rPr lang="en-US" b="0" i="0" dirty="0">
                <a:solidFill>
                  <a:srgbClr val="666666"/>
                </a:solidFill>
                <a:effectLst/>
                <a:latin typeface="-apple-system"/>
              </a:rPr>
              <a:t> can help clarify program coverage.</a:t>
            </a:r>
          </a:p>
          <a:p>
            <a:pPr algn="l">
              <a:buFont typeface="Arial" panose="020B0604020202020204" pitchFamily="34" charset="0"/>
              <a:buChar char="•"/>
            </a:pPr>
            <a:r>
              <a:rPr lang="en-US" b="0" i="0" dirty="0">
                <a:solidFill>
                  <a:srgbClr val="666666"/>
                </a:solidFill>
                <a:effectLst/>
                <a:latin typeface="-apple-system"/>
              </a:rPr>
              <a:t>Be </a:t>
            </a:r>
            <a:r>
              <a:rPr lang="en-US" b="1" i="0" dirty="0">
                <a:solidFill>
                  <a:srgbClr val="666666"/>
                </a:solidFill>
                <a:effectLst/>
                <a:latin typeface="-apple-system"/>
              </a:rPr>
              <a:t>open to new and alternative patterns in your logic model</a:t>
            </a:r>
            <a:r>
              <a:rPr lang="en-US" b="0" i="0" dirty="0">
                <a:solidFill>
                  <a:srgbClr val="666666"/>
                </a:solidFill>
                <a:effectLst/>
                <a:latin typeface="-apple-system"/>
              </a:rPr>
              <a:t>. Have stakeholders and community members review your logic model, paying particular care to how change occurs across the logic model. </a:t>
            </a:r>
            <a:r>
              <a:rPr lang="en-US" b="1" i="0" dirty="0">
                <a:solidFill>
                  <a:srgbClr val="666666"/>
                </a:solidFill>
                <a:effectLst/>
                <a:latin typeface="-apple-system"/>
              </a:rPr>
              <a:t>Listen to voices who can say whether the strategies are beneficial, and whether strategies could be successful</a:t>
            </a:r>
            <a:r>
              <a:rPr lang="en-US" b="0" i="0" dirty="0">
                <a:solidFill>
                  <a:srgbClr val="666666"/>
                </a:solidFill>
                <a:effectLst/>
                <a:latin typeface="-apple-system"/>
              </a:rPr>
              <a:t>.</a:t>
            </a:r>
          </a:p>
          <a:p>
            <a:pPr algn="l">
              <a:buFont typeface="Arial" panose="020B0604020202020204" pitchFamily="34" charset="0"/>
              <a:buChar char="•"/>
            </a:pPr>
            <a:r>
              <a:rPr lang="en-US" b="0" i="0" u="sng" dirty="0">
                <a:solidFill>
                  <a:srgbClr val="2E4E74"/>
                </a:solidFill>
                <a:effectLst/>
                <a:latin typeface="-apple-system"/>
                <a:hlinkClick r:id="rId3"/>
              </a:rPr>
              <a:t>More information on Logic Models</a:t>
            </a:r>
            <a:endParaRPr lang="en-US" b="0" i="0" dirty="0">
              <a:solidFill>
                <a:srgbClr val="666666"/>
              </a:solidFill>
              <a:effectLst/>
              <a:latin typeface="-apple-system"/>
            </a:endParaRPr>
          </a:p>
          <a:p>
            <a:pPr algn="l">
              <a:buFont typeface="Arial" panose="020B0604020202020204" pitchFamily="34" charset="0"/>
              <a:buChar char="•"/>
            </a:pPr>
            <a:r>
              <a:rPr lang="en-US" b="0" i="0" u="sng" dirty="0">
                <a:solidFill>
                  <a:srgbClr val="2E4E74"/>
                </a:solidFill>
                <a:effectLst/>
                <a:latin typeface="-apple-system"/>
                <a:hlinkClick r:id="rId4"/>
              </a:rPr>
              <a:t>Example Rural Health Logic Model</a:t>
            </a:r>
            <a:endParaRPr lang="en-US" b="0" i="0" dirty="0">
              <a:solidFill>
                <a:srgbClr val="666666"/>
              </a:solidFill>
              <a:effectLst/>
              <a:latin typeface="-apple-system"/>
            </a:endParaRPr>
          </a:p>
          <a:p>
            <a:pPr algn="l"/>
            <a:r>
              <a:rPr lang="en-US" b="0" i="0" dirty="0">
                <a:solidFill>
                  <a:srgbClr val="2E4E74"/>
                </a:solidFill>
                <a:effectLst/>
                <a:latin typeface="-apple-system"/>
              </a:rPr>
              <a:t>Tearless Logic Model</a:t>
            </a:r>
          </a:p>
          <a:p>
            <a:pPr algn="l">
              <a:buFont typeface="Arial" panose="020B0604020202020204" pitchFamily="34" charset="0"/>
              <a:buChar char="•"/>
            </a:pPr>
            <a:r>
              <a:rPr lang="en-US" b="0" i="0" dirty="0">
                <a:solidFill>
                  <a:srgbClr val="666666"/>
                </a:solidFill>
                <a:effectLst/>
                <a:latin typeface="-apple-system"/>
              </a:rPr>
              <a:t>To facilitate the creation of the logic model, community-based organizations can consider using the </a:t>
            </a:r>
            <a:r>
              <a:rPr lang="en-US" b="1" i="0" u="sng" dirty="0">
                <a:solidFill>
                  <a:srgbClr val="2E4E74"/>
                </a:solidFill>
                <a:effectLst/>
                <a:latin typeface="-apple-system"/>
                <a:hlinkClick r:id="rId5"/>
              </a:rPr>
              <a:t>Tearless Logic Model process</a:t>
            </a:r>
            <a:r>
              <a:rPr lang="en-US" b="1" i="0" u="none" strike="noStrike" dirty="0">
                <a:solidFill>
                  <a:srgbClr val="2E4E74"/>
                </a:solidFill>
                <a:effectLst/>
                <a:latin typeface="-apple-system"/>
                <a:hlinkClick r:id="rId5"/>
              </a:rPr>
              <a:t>(link is external)</a:t>
            </a:r>
            <a:r>
              <a:rPr lang="en-US" b="0" i="0" dirty="0">
                <a:solidFill>
                  <a:srgbClr val="666666"/>
                </a:solidFill>
                <a:effectLst/>
                <a:latin typeface="-apple-system"/>
              </a:rPr>
              <a:t>.</a:t>
            </a:r>
          </a:p>
          <a:p>
            <a:pPr algn="l">
              <a:buFont typeface="Arial" panose="020B0604020202020204" pitchFamily="34" charset="0"/>
              <a:buChar char="•"/>
            </a:pPr>
            <a:r>
              <a:rPr lang="en-US" b="0" i="0" dirty="0">
                <a:solidFill>
                  <a:srgbClr val="666666"/>
                </a:solidFill>
                <a:effectLst/>
                <a:latin typeface="-apple-system"/>
              </a:rPr>
              <a:t>The Tearless Logic Model uses a </a:t>
            </a:r>
            <a:r>
              <a:rPr lang="en-US" b="1" i="0" dirty="0">
                <a:solidFill>
                  <a:srgbClr val="666666"/>
                </a:solidFill>
                <a:effectLst/>
                <a:latin typeface="-apple-system"/>
              </a:rPr>
              <a:t>series of questions</a:t>
            </a:r>
            <a:r>
              <a:rPr lang="en-US" b="0" i="0" dirty="0">
                <a:solidFill>
                  <a:srgbClr val="666666"/>
                </a:solidFill>
                <a:effectLst/>
                <a:latin typeface="-apple-system"/>
              </a:rPr>
              <a:t> to assist non-evaluators in completing the components of the logic model. </a:t>
            </a:r>
            <a:r>
              <a:rPr lang="en-US" b="0" i="0" u="sng" dirty="0">
                <a:solidFill>
                  <a:srgbClr val="2E4E74"/>
                </a:solidFill>
                <a:effectLst/>
                <a:latin typeface="-apple-system"/>
                <a:hlinkClick r:id="rId6"/>
              </a:rPr>
              <a:t>Questions used in the Tearless Logic Model</a:t>
            </a:r>
            <a:endParaRPr lang="en-US" b="0" i="0" dirty="0">
              <a:solidFill>
                <a:srgbClr val="666666"/>
              </a:solidFill>
              <a:effectLst/>
              <a:latin typeface="-apple-system"/>
            </a:endParaRPr>
          </a:p>
          <a:p>
            <a:br>
              <a:rPr lang="en-US" dirty="0"/>
            </a:br>
            <a:endParaRPr lang="en-US" b="0" i="0" dirty="0">
              <a:solidFill>
                <a:srgbClr val="666666"/>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35</a:t>
            </a:fld>
            <a:endParaRPr lang="en-US" dirty="0"/>
          </a:p>
        </p:txBody>
      </p:sp>
    </p:spTree>
    <p:extLst>
      <p:ext uri="{BB962C8B-B14F-4D97-AF65-F5344CB8AC3E}">
        <p14:creationId xmlns:p14="http://schemas.microsoft.com/office/powerpoint/2010/main" val="1782346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apple-system"/>
              </a:rPr>
              <a:t>Programming should consider improvement in the </a:t>
            </a:r>
            <a:r>
              <a:rPr lang="en-US" b="1" i="0" u="sng" dirty="0">
                <a:solidFill>
                  <a:srgbClr val="2E4E74"/>
                </a:solidFill>
                <a:effectLst/>
                <a:latin typeface="-apple-system"/>
              </a:rPr>
              <a:t>knowledge-attitude-behavior continuum </a:t>
            </a:r>
            <a:r>
              <a:rPr lang="en-US" b="0" i="0" dirty="0">
                <a:solidFill>
                  <a:srgbClr val="666666"/>
                </a:solidFill>
                <a:effectLst/>
                <a:latin typeface="-apple-system"/>
              </a:rPr>
              <a:t>among program participants as a measure of success. The process of influencing health behavior through information, followed by attitude changes and subsequent behavior change, should be documented in the logic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66666"/>
              </a:solidFill>
              <a:effectLst/>
              <a:latin typeface="-apple-system"/>
            </a:endParaRPr>
          </a:p>
          <a:p>
            <a:pPr algn="l">
              <a:buFont typeface="Arial" panose="020B0604020202020204" pitchFamily="34" charset="0"/>
              <a:buChar char="•"/>
            </a:pPr>
            <a:r>
              <a:rPr lang="en-US" b="0" i="1" dirty="0">
                <a:solidFill>
                  <a:srgbClr val="666666"/>
                </a:solidFill>
                <a:effectLst/>
                <a:latin typeface="-apple-system"/>
              </a:rPr>
              <a:t>knowledge Acquisition</a:t>
            </a:r>
            <a:r>
              <a:rPr lang="en-US" b="0" i="0" dirty="0">
                <a:solidFill>
                  <a:srgbClr val="666666"/>
                </a:solidFill>
                <a:effectLst/>
                <a:latin typeface="-apple-system"/>
              </a:rPr>
              <a:t>:</a:t>
            </a:r>
          </a:p>
          <a:p>
            <a:pPr marL="742950" lvl="1" indent="-285750" algn="l">
              <a:buFont typeface="Arial" panose="020B0604020202020204" pitchFamily="34" charset="0"/>
              <a:buChar char="•"/>
            </a:pPr>
            <a:r>
              <a:rPr lang="en-US" b="0" i="0" dirty="0">
                <a:solidFill>
                  <a:srgbClr val="666666"/>
                </a:solidFill>
                <a:effectLst/>
                <a:latin typeface="-apple-system"/>
              </a:rPr>
              <a:t>What is the program trying to </a:t>
            </a:r>
            <a:r>
              <a:rPr lang="en-US" b="1" i="0" dirty="0">
                <a:solidFill>
                  <a:srgbClr val="666666"/>
                </a:solidFill>
                <a:effectLst/>
                <a:latin typeface="-apple-system"/>
              </a:rPr>
              <a:t>teach or show</a:t>
            </a:r>
            <a:r>
              <a:rPr lang="en-US" b="0" i="0" dirty="0">
                <a:solidFill>
                  <a:srgbClr val="666666"/>
                </a:solidFill>
                <a:effectLst/>
                <a:latin typeface="-apple-system"/>
              </a:rPr>
              <a:t> program participants?</a:t>
            </a:r>
          </a:p>
          <a:p>
            <a:pPr marL="742950" lvl="1" indent="-285750" algn="l">
              <a:buFont typeface="Arial" panose="020B0604020202020204" pitchFamily="34" charset="0"/>
              <a:buChar char="•"/>
            </a:pPr>
            <a:r>
              <a:rPr lang="en-US" b="0" i="0" dirty="0">
                <a:solidFill>
                  <a:srgbClr val="666666"/>
                </a:solidFill>
                <a:effectLst/>
                <a:latin typeface="-apple-system"/>
              </a:rPr>
              <a:t>What </a:t>
            </a:r>
            <a:r>
              <a:rPr lang="en-US" b="1" i="0" dirty="0">
                <a:solidFill>
                  <a:srgbClr val="666666"/>
                </a:solidFill>
                <a:effectLst/>
                <a:latin typeface="-apple-system"/>
              </a:rPr>
              <a:t>understanding </a:t>
            </a:r>
            <a:r>
              <a:rPr lang="en-US" b="0" i="0" dirty="0">
                <a:solidFill>
                  <a:srgbClr val="666666"/>
                </a:solidFill>
                <a:effectLst/>
                <a:latin typeface="-apple-system"/>
              </a:rPr>
              <a:t>would a program participant gain over the course of the program? Often knowledge acquisition occurs as a short-term outcome of the program.</a:t>
            </a:r>
          </a:p>
          <a:p>
            <a:pPr marL="742950" lvl="1" indent="-285750" algn="l">
              <a:buFont typeface="Arial" panose="020B0604020202020204" pitchFamily="34" charset="0"/>
              <a:buChar char="•"/>
            </a:pPr>
            <a:r>
              <a:rPr lang="en-US" b="1" i="0" dirty="0">
                <a:solidFill>
                  <a:srgbClr val="666666"/>
                </a:solidFill>
                <a:effectLst/>
                <a:latin typeface="-apple-system"/>
              </a:rPr>
              <a:t>Be sure to examine not only what is learned, but where, when, and how program participants will learn it</a:t>
            </a:r>
            <a:r>
              <a:rPr lang="en-US" b="0" i="0" dirty="0">
                <a:solidFill>
                  <a:srgbClr val="666666"/>
                </a:solidFill>
                <a:effectLst/>
                <a:latin typeface="-apple-system"/>
              </a:rPr>
              <a:t>.</a:t>
            </a:r>
          </a:p>
          <a:p>
            <a:pPr marL="742950" lvl="1" indent="-285750" algn="l">
              <a:buFont typeface="Arial" panose="020B0604020202020204" pitchFamily="34" charset="0"/>
              <a:buChar char="•"/>
            </a:pPr>
            <a:r>
              <a:rPr lang="en-US" b="0" i="0" dirty="0">
                <a:solidFill>
                  <a:srgbClr val="666666"/>
                </a:solidFill>
                <a:effectLst/>
                <a:latin typeface="-apple-system"/>
              </a:rPr>
              <a:t>In rural settings, it is important to consider </a:t>
            </a:r>
            <a:r>
              <a:rPr lang="en-US" b="1" i="0" dirty="0">
                <a:solidFill>
                  <a:srgbClr val="666666"/>
                </a:solidFill>
                <a:effectLst/>
                <a:latin typeface="-apple-system"/>
              </a:rPr>
              <a:t>how individuals will gain knowledge</a:t>
            </a:r>
            <a:r>
              <a:rPr lang="en-US" b="0" i="0" dirty="0">
                <a:solidFill>
                  <a:srgbClr val="666666"/>
                </a:solidFill>
                <a:effectLst/>
                <a:latin typeface="-apple-system"/>
              </a:rPr>
              <a:t>, as the distances from residences, health literacy levels, and social determinants of health can often hinder knowledge acquisition.</a:t>
            </a:r>
          </a:p>
          <a:p>
            <a:pPr marL="742950" lvl="1" indent="-285750" algn="l">
              <a:buFont typeface="Arial" panose="020B0604020202020204" pitchFamily="34" charset="0"/>
              <a:buChar char="•"/>
            </a:pPr>
            <a:r>
              <a:rPr lang="en-US" b="0" i="0" dirty="0">
                <a:solidFill>
                  <a:srgbClr val="666666"/>
                </a:solidFill>
                <a:effectLst/>
                <a:latin typeface="-apple-system"/>
              </a:rPr>
              <a:t>It is important to consider the </a:t>
            </a:r>
            <a:r>
              <a:rPr lang="en-US" b="1" i="0" dirty="0">
                <a:solidFill>
                  <a:srgbClr val="666666"/>
                </a:solidFill>
                <a:effectLst/>
                <a:latin typeface="-apple-system"/>
              </a:rPr>
              <a:t>starting level of health literacy</a:t>
            </a:r>
            <a:r>
              <a:rPr lang="en-US" b="0" i="0" dirty="0">
                <a:solidFill>
                  <a:srgbClr val="666666"/>
                </a:solidFill>
                <a:effectLst/>
                <a:latin typeface="-apple-system"/>
              </a:rPr>
              <a:t> as this can affect more the downstream outcomes (attitude and behavior change).</a:t>
            </a:r>
          </a:p>
          <a:p>
            <a:br>
              <a:rPr lang="en-US" dirty="0"/>
            </a:br>
            <a:endParaRPr lang="en-US" b="0" i="0" dirty="0">
              <a:solidFill>
                <a:srgbClr val="666666"/>
              </a:solidFill>
              <a:effectLst/>
              <a:latin typeface="-apple-system"/>
            </a:endParaRPr>
          </a:p>
        </p:txBody>
      </p:sp>
      <p:sp>
        <p:nvSpPr>
          <p:cNvPr id="4" name="Slide Number Placeholder 3"/>
          <p:cNvSpPr>
            <a:spLocks noGrp="1"/>
          </p:cNvSpPr>
          <p:nvPr>
            <p:ph type="sldNum" sz="quarter" idx="5"/>
          </p:nvPr>
        </p:nvSpPr>
        <p:spPr/>
        <p:txBody>
          <a:bodyPr/>
          <a:lstStyle/>
          <a:p>
            <a:fld id="{133D98FD-36E9-4F9D-B45C-F2F9363327B4}" type="slidenum">
              <a:rPr lang="en-US" smtClean="0"/>
              <a:t>36</a:t>
            </a:fld>
            <a:endParaRPr lang="en-US" dirty="0"/>
          </a:p>
        </p:txBody>
      </p:sp>
    </p:spTree>
    <p:extLst>
      <p:ext uri="{BB962C8B-B14F-4D97-AF65-F5344CB8AC3E}">
        <p14:creationId xmlns:p14="http://schemas.microsoft.com/office/powerpoint/2010/main" val="2604651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apple-system"/>
              </a:rPr>
              <a:t>Programming should consider improvement in the </a:t>
            </a:r>
            <a:r>
              <a:rPr lang="en-US" b="1" i="0" u="sng" dirty="0">
                <a:solidFill>
                  <a:srgbClr val="2E4E74"/>
                </a:solidFill>
                <a:effectLst/>
                <a:latin typeface="-apple-system"/>
              </a:rPr>
              <a:t>knowledge-attitude-behavior continuum </a:t>
            </a:r>
            <a:r>
              <a:rPr lang="en-US" b="0" i="0" dirty="0">
                <a:solidFill>
                  <a:srgbClr val="666666"/>
                </a:solidFill>
                <a:effectLst/>
                <a:latin typeface="-apple-system"/>
              </a:rPr>
              <a:t>among program participants as a measure of success. The process of influencing health behavior through information, followed by attitude changes and subsequent behavior change, should be documented in the logic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66666"/>
              </a:solidFill>
              <a:effectLst/>
              <a:latin typeface="-apple-system"/>
            </a:endParaRPr>
          </a:p>
          <a:p>
            <a:pPr algn="l">
              <a:buFont typeface="Arial" panose="020B0604020202020204" pitchFamily="34" charset="0"/>
              <a:buChar char="•"/>
            </a:pPr>
            <a:r>
              <a:rPr lang="en-US" b="0" i="0" dirty="0">
                <a:solidFill>
                  <a:srgbClr val="666666"/>
                </a:solidFill>
                <a:effectLst/>
                <a:latin typeface="-apple-system"/>
              </a:rPr>
              <a:t>What </a:t>
            </a:r>
            <a:r>
              <a:rPr lang="en-US" b="1" i="0" u="sng" dirty="0">
                <a:solidFill>
                  <a:srgbClr val="2E4E74"/>
                </a:solidFill>
                <a:effectLst/>
                <a:latin typeface="-apple-system"/>
                <a:hlinkClick r:id="rId3"/>
              </a:rPr>
              <a:t>mindsets or beliefs</a:t>
            </a:r>
            <a:r>
              <a:rPr lang="en-US" b="0" i="0" u="none" strike="noStrike" dirty="0">
                <a:solidFill>
                  <a:srgbClr val="2E4E74"/>
                </a:solidFill>
                <a:effectLst/>
                <a:latin typeface="-apple-system"/>
                <a:hlinkClick r:id="rId3"/>
              </a:rPr>
              <a:t>(link is external)</a:t>
            </a:r>
            <a:r>
              <a:rPr lang="en-US" b="0" i="0" dirty="0">
                <a:solidFill>
                  <a:srgbClr val="666666"/>
                </a:solidFill>
                <a:effectLst/>
                <a:latin typeface="-apple-system"/>
              </a:rPr>
              <a:t> are the program seeking to build or change? Be sure to </a:t>
            </a:r>
            <a:r>
              <a:rPr lang="en-US" b="1" i="0" dirty="0">
                <a:solidFill>
                  <a:srgbClr val="666666"/>
                </a:solidFill>
                <a:effectLst/>
                <a:latin typeface="-apple-system"/>
              </a:rPr>
              <a:t>consider cultural differences in attitudes</a:t>
            </a:r>
            <a:r>
              <a:rPr lang="en-US" b="0" i="0" dirty="0">
                <a:solidFill>
                  <a:srgbClr val="666666"/>
                </a:solidFill>
                <a:effectLst/>
                <a:latin typeface="-apple-system"/>
              </a:rPr>
              <a:t> in the community you are working with.</a:t>
            </a:r>
          </a:p>
          <a:p>
            <a:pPr algn="l">
              <a:buFont typeface="Arial" panose="020B0604020202020204" pitchFamily="34" charset="0"/>
              <a:buChar char="•"/>
            </a:pPr>
            <a:r>
              <a:rPr lang="en-US" b="0" i="0" dirty="0">
                <a:solidFill>
                  <a:srgbClr val="666666"/>
                </a:solidFill>
                <a:effectLst/>
                <a:latin typeface="-apple-system"/>
              </a:rPr>
              <a:t>Are there misconceptions about the topic or health information, and </a:t>
            </a:r>
            <a:r>
              <a:rPr lang="en-US" b="1" i="0" dirty="0">
                <a:solidFill>
                  <a:srgbClr val="666666"/>
                </a:solidFill>
                <a:effectLst/>
                <a:latin typeface="-apple-system"/>
              </a:rPr>
              <a:t>does that belief change after the program has been implemented</a:t>
            </a:r>
            <a:r>
              <a:rPr lang="en-US" b="0" i="0" dirty="0">
                <a:solidFill>
                  <a:srgbClr val="666666"/>
                </a:solidFill>
                <a:effectLst/>
                <a:latin typeface="-apple-system"/>
              </a:rPr>
              <a:t>?</a:t>
            </a:r>
          </a:p>
          <a:p>
            <a:pPr algn="l">
              <a:buFont typeface="Arial" panose="020B0604020202020204" pitchFamily="34" charset="0"/>
              <a:buChar char="•"/>
            </a:pPr>
            <a:r>
              <a:rPr lang="en-US" b="0" i="0" dirty="0">
                <a:solidFill>
                  <a:srgbClr val="666666"/>
                </a:solidFill>
                <a:effectLst/>
                <a:latin typeface="-apple-system"/>
              </a:rPr>
              <a:t>To what extent do participants </a:t>
            </a:r>
            <a:r>
              <a:rPr lang="en-US" b="1" i="0" dirty="0">
                <a:solidFill>
                  <a:srgbClr val="666666"/>
                </a:solidFill>
                <a:effectLst/>
                <a:latin typeface="-apple-system"/>
              </a:rPr>
              <a:t>agree or disagree </a:t>
            </a:r>
            <a:r>
              <a:rPr lang="en-US" b="0" i="0" dirty="0">
                <a:solidFill>
                  <a:srgbClr val="666666"/>
                </a:solidFill>
                <a:effectLst/>
                <a:latin typeface="-apple-system"/>
              </a:rPr>
              <a:t>with statements related to the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66666"/>
              </a:solidFill>
              <a:effectLst/>
              <a:latin typeface="-apple-system"/>
            </a:endParaRPr>
          </a:p>
        </p:txBody>
      </p:sp>
      <p:sp>
        <p:nvSpPr>
          <p:cNvPr id="4" name="Slide Number Placeholder 3"/>
          <p:cNvSpPr>
            <a:spLocks noGrp="1"/>
          </p:cNvSpPr>
          <p:nvPr>
            <p:ph type="sldNum" sz="quarter" idx="5"/>
          </p:nvPr>
        </p:nvSpPr>
        <p:spPr/>
        <p:txBody>
          <a:bodyPr/>
          <a:lstStyle/>
          <a:p>
            <a:fld id="{133D98FD-36E9-4F9D-B45C-F2F9363327B4}" type="slidenum">
              <a:rPr lang="en-US" smtClean="0"/>
              <a:t>37</a:t>
            </a:fld>
            <a:endParaRPr lang="en-US" dirty="0"/>
          </a:p>
        </p:txBody>
      </p:sp>
    </p:spTree>
    <p:extLst>
      <p:ext uri="{BB962C8B-B14F-4D97-AF65-F5344CB8AC3E}">
        <p14:creationId xmlns:p14="http://schemas.microsoft.com/office/powerpoint/2010/main" val="672032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apple-system"/>
              </a:rPr>
              <a:t>Programming should consider improvement in the </a:t>
            </a:r>
            <a:r>
              <a:rPr lang="en-US" b="1" i="0" u="sng" dirty="0">
                <a:solidFill>
                  <a:srgbClr val="2E4E74"/>
                </a:solidFill>
                <a:effectLst/>
                <a:latin typeface="-apple-system"/>
              </a:rPr>
              <a:t>knowledge-attitude-behavior continuum </a:t>
            </a:r>
            <a:r>
              <a:rPr lang="en-US" b="0" i="0" dirty="0">
                <a:solidFill>
                  <a:srgbClr val="666666"/>
                </a:solidFill>
                <a:effectLst/>
                <a:latin typeface="-apple-system"/>
              </a:rPr>
              <a:t>among program participants as a measure of success. The process of influencing health behavior through information, followed by attitude changes and subsequent behavior change, should be documented in the logic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66666"/>
              </a:solidFill>
              <a:effectLst/>
              <a:latin typeface="-apple-system"/>
            </a:endParaRPr>
          </a:p>
          <a:p>
            <a:pPr algn="l">
              <a:buFont typeface="Arial" panose="020B0604020202020204" pitchFamily="34" charset="0"/>
              <a:buChar char="•"/>
            </a:pPr>
            <a:endParaRPr lang="en-US" b="0" i="0" dirty="0">
              <a:solidFill>
                <a:srgbClr val="666666"/>
              </a:solidFill>
              <a:effectLst/>
              <a:latin typeface="-apple-system"/>
            </a:endParaRPr>
          </a:p>
          <a:p>
            <a:pPr marL="742950" lvl="1" indent="-285750" algn="l">
              <a:buFont typeface="Arial" panose="020B0604020202020204" pitchFamily="34" charset="0"/>
              <a:buChar char="•"/>
            </a:pPr>
            <a:r>
              <a:rPr lang="en-US" b="0" i="0" dirty="0">
                <a:solidFill>
                  <a:srgbClr val="666666"/>
                </a:solidFill>
                <a:effectLst/>
                <a:latin typeface="-apple-system"/>
              </a:rPr>
              <a:t>When examining previously collected data, </a:t>
            </a:r>
            <a:r>
              <a:rPr lang="en-US" b="1" i="0" dirty="0">
                <a:solidFill>
                  <a:srgbClr val="666666"/>
                </a:solidFill>
                <a:effectLst/>
                <a:latin typeface="-apple-system"/>
              </a:rPr>
              <a:t>consider whether it was collected from the same target population as the program you are evaluating, and over the same time frame as the program.</a:t>
            </a:r>
            <a:endParaRPr lang="en-US" b="0" i="0" dirty="0">
              <a:solidFill>
                <a:srgbClr val="666666"/>
              </a:solidFill>
              <a:effectLst/>
              <a:latin typeface="-apple-system"/>
            </a:endParaRPr>
          </a:p>
          <a:p>
            <a:pPr algn="l">
              <a:buFont typeface="Arial" panose="020B0604020202020204" pitchFamily="34" charset="0"/>
              <a:buChar char="•"/>
            </a:pPr>
            <a:r>
              <a:rPr lang="en-US" b="0" i="0" dirty="0">
                <a:solidFill>
                  <a:srgbClr val="666666"/>
                </a:solidFill>
                <a:effectLst/>
                <a:latin typeface="-apple-system"/>
              </a:rPr>
              <a:t>Note that most NNLM projects focus on the dissemination of health information/health education and often do not take place over a long enough period of time to observe behavior change.</a:t>
            </a:r>
          </a:p>
          <a:p>
            <a:pPr marL="742950" lvl="1" indent="-285750" algn="l">
              <a:buFont typeface="Arial" panose="020B0604020202020204" pitchFamily="34" charset="0"/>
              <a:buChar char="•"/>
            </a:pPr>
            <a:r>
              <a:rPr lang="en-US" b="0" i="0" dirty="0">
                <a:solidFill>
                  <a:srgbClr val="666666"/>
                </a:solidFill>
                <a:effectLst/>
                <a:latin typeface="-apple-system"/>
              </a:rPr>
              <a:t>As such, </a:t>
            </a:r>
            <a:r>
              <a:rPr lang="en-US" b="1" i="0" dirty="0">
                <a:solidFill>
                  <a:srgbClr val="666666"/>
                </a:solidFill>
                <a:effectLst/>
                <a:latin typeface="-apple-system"/>
              </a:rPr>
              <a:t>examining/measuring behavior change may be out of the scope of the NNLM-funded project unless the projects runs for multiple cycles over an extended period of time.</a:t>
            </a:r>
            <a:endParaRPr lang="en-US" b="0" i="0" dirty="0">
              <a:solidFill>
                <a:srgbClr val="666666"/>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66666"/>
              </a:solidFill>
              <a:effectLst/>
              <a:latin typeface="-apple-system"/>
            </a:endParaRPr>
          </a:p>
        </p:txBody>
      </p:sp>
      <p:sp>
        <p:nvSpPr>
          <p:cNvPr id="4" name="Slide Number Placeholder 3"/>
          <p:cNvSpPr>
            <a:spLocks noGrp="1"/>
          </p:cNvSpPr>
          <p:nvPr>
            <p:ph type="sldNum" sz="quarter" idx="5"/>
          </p:nvPr>
        </p:nvSpPr>
        <p:spPr/>
        <p:txBody>
          <a:bodyPr/>
          <a:lstStyle/>
          <a:p>
            <a:fld id="{133D98FD-36E9-4F9D-B45C-F2F9363327B4}" type="slidenum">
              <a:rPr lang="en-US" smtClean="0"/>
              <a:t>38</a:t>
            </a:fld>
            <a:endParaRPr lang="en-US" dirty="0"/>
          </a:p>
        </p:txBody>
      </p:sp>
    </p:spTree>
    <p:extLst>
      <p:ext uri="{BB962C8B-B14F-4D97-AF65-F5344CB8AC3E}">
        <p14:creationId xmlns:p14="http://schemas.microsoft.com/office/powerpoint/2010/main" val="4055868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apple-system"/>
              </a:rPr>
              <a:t>Evaluation design is broken down into 5 steps, which you can explore in detail using </a:t>
            </a:r>
            <a:r>
              <a:rPr lang="en-US" b="0" i="0" u="sng" dirty="0">
                <a:solidFill>
                  <a:srgbClr val="2E4E74"/>
                </a:solidFill>
                <a:effectLst/>
                <a:latin typeface="-apple-system"/>
                <a:hlinkClick r:id="rId3"/>
              </a:rPr>
              <a:t>NEO’s Evaluation Booklets</a:t>
            </a:r>
            <a:r>
              <a:rPr lang="en-US" b="0" i="0" dirty="0">
                <a:solidFill>
                  <a:srgbClr val="666666"/>
                </a:solidFill>
                <a:effectLst/>
                <a:latin typeface="-apple-system"/>
              </a:rPr>
              <a:t>. Basic steps and worksheets are presented in the tabs above. While you are developing your evaluation plan, it is important to consider the context of your program. The context can change how your evaluation is designed and implemented, because different settings and populations have different needs and abilities to participate in evaluations. Considering this, the 5 steps are applied across 4 common populations (K-12 Health, Rural Health, Race &amp; Ethnicity, and LGBTQIA+ Health) in </a:t>
            </a:r>
            <a:r>
              <a:rPr lang="en-US" b="1" i="0" dirty="0">
                <a:solidFill>
                  <a:srgbClr val="666666"/>
                </a:solidFill>
                <a:effectLst/>
                <a:latin typeface="-apple-system"/>
              </a:rPr>
              <a:t>pathways</a:t>
            </a:r>
            <a:r>
              <a:rPr lang="en-US" b="0" i="0" dirty="0">
                <a:solidFill>
                  <a:srgbClr val="666666"/>
                </a:solidFill>
                <a:effectLst/>
                <a:latin typeface="-apple-system"/>
              </a:rPr>
              <a:t>.</a:t>
            </a: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39</a:t>
            </a:fld>
            <a:endParaRPr lang="en-US" dirty="0"/>
          </a:p>
        </p:txBody>
      </p:sp>
    </p:spTree>
    <p:extLst>
      <p:ext uri="{BB962C8B-B14F-4D97-AF65-F5344CB8AC3E}">
        <p14:creationId xmlns:p14="http://schemas.microsoft.com/office/powerpoint/2010/main" val="219015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objectives</a:t>
            </a:r>
          </a:p>
        </p:txBody>
      </p:sp>
      <p:sp>
        <p:nvSpPr>
          <p:cNvPr id="4" name="Slide Number Placeholder 3"/>
          <p:cNvSpPr>
            <a:spLocks noGrp="1"/>
          </p:cNvSpPr>
          <p:nvPr>
            <p:ph type="sldNum" sz="quarter" idx="5"/>
          </p:nvPr>
        </p:nvSpPr>
        <p:spPr/>
        <p:txBody>
          <a:bodyPr/>
          <a:lstStyle/>
          <a:p>
            <a:fld id="{133D98FD-36E9-4F9D-B45C-F2F9363327B4}" type="slidenum">
              <a:rPr lang="en-US" smtClean="0"/>
              <a:t>4</a:t>
            </a:fld>
            <a:endParaRPr lang="en-US"/>
          </a:p>
        </p:txBody>
      </p:sp>
    </p:spTree>
    <p:extLst>
      <p:ext uri="{BB962C8B-B14F-4D97-AF65-F5344CB8AC3E}">
        <p14:creationId xmlns:p14="http://schemas.microsoft.com/office/powerpoint/2010/main" val="20679067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u="sng" dirty="0">
                <a:solidFill>
                  <a:srgbClr val="2E4E74"/>
                </a:solidFill>
                <a:effectLst/>
                <a:hlinkClick r:id="rId3"/>
              </a:rPr>
              <a:t>Consider whether your outcomes are short-term, intermediate, or long-</a:t>
            </a:r>
            <a:r>
              <a:rPr lang="en-US" b="1" u="sng" dirty="0" err="1">
                <a:solidFill>
                  <a:srgbClr val="2E4E74"/>
                </a:solidFill>
                <a:effectLst/>
                <a:hlinkClick r:id="rId3"/>
              </a:rPr>
              <a:t>term</a:t>
            </a:r>
            <a:r>
              <a:rPr lang="en-US" b="0" dirty="0" err="1">
                <a:effectLst/>
              </a:rPr>
              <a:t>Most</a:t>
            </a:r>
            <a:r>
              <a:rPr lang="en-US" b="0" dirty="0">
                <a:effectLst/>
              </a:rPr>
              <a:t> NNLM projects are of short duration and should focus only on short-term or intermediate outcomes.</a:t>
            </a:r>
          </a:p>
          <a:p>
            <a:r>
              <a:rPr lang="en-US" b="1" dirty="0">
                <a:effectLst/>
              </a:rPr>
              <a:t>It may be necessary to use more than one indicator to cover all elements of a single </a:t>
            </a:r>
            <a:r>
              <a:rPr lang="en-US" b="1" dirty="0" err="1">
                <a:effectLst/>
              </a:rPr>
              <a:t>outcome.</a:t>
            </a:r>
            <a:r>
              <a:rPr lang="en-US" dirty="0" err="1"/>
              <a:t>If</a:t>
            </a:r>
            <a:r>
              <a:rPr lang="en-US" dirty="0"/>
              <a:t> possible, use </a:t>
            </a:r>
            <a:r>
              <a:rPr lang="en-US" b="1" dirty="0">
                <a:effectLst/>
              </a:rPr>
              <a:t>multiple indicators to measure important </a:t>
            </a:r>
            <a:r>
              <a:rPr lang="en-US" b="1" dirty="0" err="1">
                <a:effectLst/>
              </a:rPr>
              <a:t>outcomes.</a:t>
            </a:r>
            <a:r>
              <a:rPr lang="en-US" u="sng" dirty="0" err="1">
                <a:solidFill>
                  <a:srgbClr val="2E4E74"/>
                </a:solidFill>
                <a:effectLst/>
                <a:hlinkClick r:id="rId4"/>
              </a:rPr>
              <a:t>How</a:t>
            </a:r>
            <a:r>
              <a:rPr lang="en-US" u="sng" dirty="0">
                <a:solidFill>
                  <a:srgbClr val="2E4E74"/>
                </a:solidFill>
                <a:effectLst/>
                <a:hlinkClick r:id="rId4"/>
              </a:rPr>
              <a:t> to develop measurable </a:t>
            </a:r>
            <a:r>
              <a:rPr lang="en-US" u="sng" dirty="0" err="1">
                <a:solidFill>
                  <a:srgbClr val="2E4E74"/>
                </a:solidFill>
                <a:effectLst/>
                <a:hlinkClick r:id="rId4"/>
              </a:rPr>
              <a:t>indicators</a:t>
            </a:r>
            <a:r>
              <a:rPr lang="en-US" u="sng" dirty="0" err="1">
                <a:solidFill>
                  <a:srgbClr val="2E4E74"/>
                </a:solidFill>
                <a:effectLst/>
                <a:hlinkClick r:id="rId5"/>
              </a:rPr>
              <a:t>Example</a:t>
            </a:r>
            <a:r>
              <a:rPr lang="en-US" u="sng" dirty="0">
                <a:solidFill>
                  <a:srgbClr val="2E4E74"/>
                </a:solidFill>
                <a:effectLst/>
                <a:hlinkClick r:id="rId5"/>
              </a:rPr>
              <a:t> Rural Health Measurable Indicators</a:t>
            </a:r>
            <a:br>
              <a:rPr lang="en-US" dirty="0"/>
            </a:br>
            <a:endParaRPr lang="en-US" b="0" i="0" dirty="0">
              <a:solidFill>
                <a:srgbClr val="666666"/>
              </a:solidFill>
              <a:effectLst/>
              <a:latin typeface="-apple-system"/>
            </a:endParaRPr>
          </a:p>
        </p:txBody>
      </p:sp>
      <p:sp>
        <p:nvSpPr>
          <p:cNvPr id="4" name="Slide Number Placeholder 3"/>
          <p:cNvSpPr>
            <a:spLocks noGrp="1"/>
          </p:cNvSpPr>
          <p:nvPr>
            <p:ph type="sldNum" sz="quarter" idx="5"/>
          </p:nvPr>
        </p:nvSpPr>
        <p:spPr/>
        <p:txBody>
          <a:bodyPr/>
          <a:lstStyle/>
          <a:p>
            <a:fld id="{133D98FD-36E9-4F9D-B45C-F2F9363327B4}" type="slidenum">
              <a:rPr lang="en-US" smtClean="0"/>
              <a:t>40</a:t>
            </a:fld>
            <a:endParaRPr lang="en-US" dirty="0"/>
          </a:p>
        </p:txBody>
      </p:sp>
    </p:spTree>
    <p:extLst>
      <p:ext uri="{BB962C8B-B14F-4D97-AF65-F5344CB8AC3E}">
        <p14:creationId xmlns:p14="http://schemas.microsoft.com/office/powerpoint/2010/main" val="20666370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666666"/>
                </a:solidFill>
                <a:effectLst/>
                <a:latin typeface="-apple-system"/>
              </a:rPr>
              <a:t>When developing indicators, seek to </a:t>
            </a:r>
            <a:r>
              <a:rPr lang="en-US" b="1" i="0" dirty="0">
                <a:solidFill>
                  <a:srgbClr val="666666"/>
                </a:solidFill>
                <a:effectLst/>
                <a:latin typeface="-apple-system"/>
              </a:rPr>
              <a:t>accurately capture the experiences</a:t>
            </a:r>
            <a:r>
              <a:rPr lang="en-US" b="0" i="0" dirty="0">
                <a:solidFill>
                  <a:srgbClr val="666666"/>
                </a:solidFill>
                <a:effectLst/>
                <a:latin typeface="-apple-system"/>
              </a:rPr>
              <a:t> of the people that you are working with. Consider the </a:t>
            </a:r>
            <a:r>
              <a:rPr lang="en-US" b="1" i="0" dirty="0">
                <a:solidFill>
                  <a:srgbClr val="666666"/>
                </a:solidFill>
                <a:effectLst/>
                <a:latin typeface="-apple-system"/>
              </a:rPr>
              <a:t>applicability</a:t>
            </a:r>
            <a:r>
              <a:rPr lang="en-US" b="0" i="0" dirty="0">
                <a:solidFill>
                  <a:srgbClr val="666666"/>
                </a:solidFill>
                <a:effectLst/>
                <a:latin typeface="-apple-system"/>
              </a:rPr>
              <a:t> of the indicators, and the way </a:t>
            </a:r>
            <a:r>
              <a:rPr lang="en-US" b="1" i="0" dirty="0">
                <a:solidFill>
                  <a:srgbClr val="666666"/>
                </a:solidFill>
                <a:effectLst/>
                <a:latin typeface="-apple-system"/>
              </a:rPr>
              <a:t>biases, assumptions, and discrimination</a:t>
            </a:r>
            <a:r>
              <a:rPr lang="en-US" b="0" i="0" dirty="0">
                <a:solidFill>
                  <a:srgbClr val="666666"/>
                </a:solidFill>
                <a:effectLst/>
                <a:latin typeface="-apple-system"/>
              </a:rPr>
              <a:t> may alter how they reflect reality.</a:t>
            </a:r>
          </a:p>
          <a:p>
            <a:pPr algn="l">
              <a:buFont typeface="Arial" panose="020B0604020202020204" pitchFamily="34" charset="0"/>
              <a:buChar char="•"/>
            </a:pPr>
            <a:r>
              <a:rPr lang="en-US" b="0" i="0" dirty="0">
                <a:solidFill>
                  <a:srgbClr val="666666"/>
                </a:solidFill>
                <a:effectLst/>
                <a:latin typeface="-apple-system"/>
              </a:rPr>
              <a:t>Indicators examining changes from programs working with specific races or ethnicities should consider that </a:t>
            </a:r>
            <a:r>
              <a:rPr lang="en-US" b="1" i="0" dirty="0">
                <a:solidFill>
                  <a:srgbClr val="666666"/>
                </a:solidFill>
                <a:effectLst/>
                <a:latin typeface="-apple-system"/>
              </a:rPr>
              <a:t>an individual’s perception of race can change how they report on specific indicators</a:t>
            </a:r>
            <a:r>
              <a:rPr lang="en-US" b="0" i="0" dirty="0">
                <a:solidFill>
                  <a:srgbClr val="666666"/>
                </a:solidFill>
                <a:effectLst/>
                <a:latin typeface="-apple-system"/>
              </a:rPr>
              <a:t>.</a:t>
            </a:r>
            <a:br>
              <a:rPr lang="en-US" b="0" i="0" dirty="0">
                <a:solidFill>
                  <a:srgbClr val="666666"/>
                </a:solidFill>
                <a:effectLst/>
                <a:latin typeface="-apple-system"/>
              </a:rPr>
            </a:br>
            <a:endParaRPr lang="en-US" b="0" i="0" dirty="0">
              <a:solidFill>
                <a:srgbClr val="666666"/>
              </a:solidFill>
              <a:effectLst/>
              <a:latin typeface="-apple-system"/>
            </a:endParaRPr>
          </a:p>
          <a:p>
            <a:pPr marL="742950" lvl="1" indent="-285750" algn="l">
              <a:buFont typeface="Arial" panose="020B0604020202020204" pitchFamily="34" charset="0"/>
              <a:buChar char="•"/>
            </a:pPr>
            <a:r>
              <a:rPr lang="en-US" b="0" i="0" dirty="0">
                <a:solidFill>
                  <a:srgbClr val="666666"/>
                </a:solidFill>
                <a:effectLst/>
                <a:latin typeface="-apple-system"/>
              </a:rPr>
              <a:t>When developing indicators, try to </a:t>
            </a:r>
            <a:r>
              <a:rPr lang="en-US" b="1" i="0" dirty="0">
                <a:solidFill>
                  <a:srgbClr val="666666"/>
                </a:solidFill>
                <a:effectLst/>
                <a:latin typeface="-apple-system"/>
              </a:rPr>
              <a:t>avoid wording indicators in a way that prompts implicit biases</a:t>
            </a:r>
            <a:r>
              <a:rPr lang="en-US" b="0" i="0" dirty="0">
                <a:solidFill>
                  <a:srgbClr val="666666"/>
                </a:solidFill>
                <a:effectLst/>
                <a:latin typeface="-apple-system"/>
              </a:rPr>
              <a:t>.</a:t>
            </a:r>
          </a:p>
          <a:p>
            <a:pPr marL="742950" lvl="1" indent="-285750" algn="l">
              <a:buFont typeface="Arial" panose="020B0604020202020204" pitchFamily="34" charset="0"/>
              <a:buChar char="•"/>
            </a:pPr>
            <a:r>
              <a:rPr lang="en-US" b="1" i="0" dirty="0">
                <a:solidFill>
                  <a:srgbClr val="666666"/>
                </a:solidFill>
                <a:effectLst/>
                <a:latin typeface="-apple-system"/>
              </a:rPr>
              <a:t>Think through if there are multiple ways to measure the indicator</a:t>
            </a:r>
            <a:r>
              <a:rPr lang="en-US" b="0" i="0" dirty="0">
                <a:solidFill>
                  <a:srgbClr val="666666"/>
                </a:solidFill>
                <a:effectLst/>
                <a:latin typeface="-apple-system"/>
              </a:rPr>
              <a:t>, and avoid indicators that require people to rate or describe other people, including their intelligence or abilities.</a:t>
            </a:r>
          </a:p>
          <a:p>
            <a:pPr marL="742950" lvl="1" indent="-285750" algn="l">
              <a:buFont typeface="Arial" panose="020B0604020202020204" pitchFamily="34" charset="0"/>
              <a:buChar char="•"/>
            </a:pPr>
            <a:r>
              <a:rPr lang="en-US" b="0" i="0" dirty="0">
                <a:solidFill>
                  <a:srgbClr val="666666"/>
                </a:solidFill>
                <a:effectLst/>
                <a:latin typeface="-apple-system"/>
              </a:rPr>
              <a:t>Use lessons learned from the community assessment to make </a:t>
            </a:r>
            <a:r>
              <a:rPr lang="en-US" b="1" i="0" dirty="0">
                <a:solidFill>
                  <a:srgbClr val="666666"/>
                </a:solidFill>
                <a:effectLst/>
                <a:latin typeface="-apple-system"/>
              </a:rPr>
              <a:t>indicators respectful and mindful</a:t>
            </a:r>
            <a:r>
              <a:rPr lang="en-US" b="0" i="0" dirty="0">
                <a:solidFill>
                  <a:srgbClr val="666666"/>
                </a:solidFill>
                <a:effectLst/>
                <a:latin typeface="-apple-system"/>
              </a:rPr>
              <a:t> of the dynamics of race and ethnicity.</a:t>
            </a:r>
          </a:p>
          <a:p>
            <a:pPr algn="l">
              <a:buFont typeface="Arial" panose="020B0604020202020204" pitchFamily="34" charset="0"/>
              <a:buChar char="•"/>
            </a:pPr>
            <a:r>
              <a:rPr lang="en-US" b="0" i="0" dirty="0">
                <a:solidFill>
                  <a:srgbClr val="666666"/>
                </a:solidFill>
                <a:effectLst/>
                <a:latin typeface="-apple-system"/>
              </a:rPr>
              <a:t>Standard assessments of mental or physiological state may not accurately reflect the experiences of Black, Indigenous and People of Color. Do not assume </a:t>
            </a:r>
            <a:r>
              <a:rPr lang="en-US" b="1" i="0" dirty="0">
                <a:solidFill>
                  <a:srgbClr val="666666"/>
                </a:solidFill>
                <a:effectLst/>
                <a:latin typeface="-apple-system"/>
              </a:rPr>
              <a:t>cross-cultural relevance of indicators</a:t>
            </a:r>
            <a:r>
              <a:rPr lang="en-US" b="0" i="0" dirty="0">
                <a:solidFill>
                  <a:srgbClr val="666666"/>
                </a:solidFill>
                <a:effectLst/>
                <a:latin typeface="-apple-system"/>
              </a:rPr>
              <a:t>, without checking the research or discussing your indicators with the community you are working with.</a:t>
            </a:r>
          </a:p>
          <a:p>
            <a:pPr algn="l">
              <a:buFont typeface="Arial" panose="020B0604020202020204" pitchFamily="34" charset="0"/>
              <a:buChar char="•"/>
            </a:pPr>
            <a:r>
              <a:rPr lang="en-US" b="0" i="0" dirty="0">
                <a:solidFill>
                  <a:srgbClr val="666666"/>
                </a:solidFill>
                <a:effectLst/>
                <a:latin typeface="-apple-system"/>
              </a:rPr>
              <a:t>Programs seeking to cause social change should consider that changes to norms, structures, and systems takes considerable time. Consider how to </a:t>
            </a:r>
            <a:r>
              <a:rPr lang="en-US" b="1" i="0" dirty="0">
                <a:solidFill>
                  <a:srgbClr val="666666"/>
                </a:solidFill>
                <a:effectLst/>
                <a:latin typeface="-apple-system"/>
              </a:rPr>
              <a:t>measure incremental change</a:t>
            </a:r>
            <a:r>
              <a:rPr lang="en-US" b="0" i="0" dirty="0">
                <a:solidFill>
                  <a:srgbClr val="666666"/>
                </a:solidFill>
                <a:effectLst/>
                <a:latin typeface="-apple-system"/>
              </a:rPr>
              <a:t>, capturing a step towards a more wide-spread outcome.</a:t>
            </a:r>
          </a:p>
        </p:txBody>
      </p:sp>
      <p:sp>
        <p:nvSpPr>
          <p:cNvPr id="4" name="Slide Number Placeholder 3"/>
          <p:cNvSpPr>
            <a:spLocks noGrp="1"/>
          </p:cNvSpPr>
          <p:nvPr>
            <p:ph type="sldNum" sz="quarter" idx="5"/>
          </p:nvPr>
        </p:nvSpPr>
        <p:spPr/>
        <p:txBody>
          <a:bodyPr/>
          <a:lstStyle/>
          <a:p>
            <a:fld id="{133D98FD-36E9-4F9D-B45C-F2F9363327B4}" type="slidenum">
              <a:rPr lang="en-US" smtClean="0"/>
              <a:t>41</a:t>
            </a:fld>
            <a:endParaRPr lang="en-US" dirty="0"/>
          </a:p>
        </p:txBody>
      </p:sp>
    </p:spTree>
    <p:extLst>
      <p:ext uri="{BB962C8B-B14F-4D97-AF65-F5344CB8AC3E}">
        <p14:creationId xmlns:p14="http://schemas.microsoft.com/office/powerpoint/2010/main" val="885080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42</a:t>
            </a:fld>
            <a:endParaRPr lang="en-US" dirty="0"/>
          </a:p>
        </p:txBody>
      </p:sp>
    </p:spTree>
    <p:extLst>
      <p:ext uri="{BB962C8B-B14F-4D97-AF65-F5344CB8AC3E}">
        <p14:creationId xmlns:p14="http://schemas.microsoft.com/office/powerpoint/2010/main" val="9232371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43</a:t>
            </a:fld>
            <a:endParaRPr lang="en-US" dirty="0"/>
          </a:p>
        </p:txBody>
      </p:sp>
    </p:spTree>
    <p:extLst>
      <p:ext uri="{BB962C8B-B14F-4D97-AF65-F5344CB8AC3E}">
        <p14:creationId xmlns:p14="http://schemas.microsoft.com/office/powerpoint/2010/main" val="39081308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Collect data on demographics as part of your survey process.</a:t>
            </a:r>
            <a:r>
              <a:rPr lang="en-US" dirty="0"/>
              <a:t> It is important to understand your participants' backgrounds and how that may affect their engagement with your program. </a:t>
            </a:r>
          </a:p>
          <a:p>
            <a:endParaRPr lang="en-US" dirty="0"/>
          </a:p>
          <a:p>
            <a:r>
              <a:rPr lang="en-US" b="1" dirty="0"/>
              <a:t>During analysis, compare differences in backgrounds against outcome results. </a:t>
            </a:r>
            <a:r>
              <a:rPr lang="en-US" dirty="0"/>
              <a:t>If there are gaps identified in reaching certain populations, consider adjustments to program implementation to serve all participants equitably.</a:t>
            </a:r>
          </a:p>
          <a:p>
            <a:endParaRPr lang="en-US" dirty="0"/>
          </a:p>
          <a:p>
            <a:endParaRPr lang="en-US" dirty="0"/>
          </a:p>
          <a:p>
            <a:r>
              <a:rPr lang="en-US" dirty="0"/>
              <a:t>For example, we can look at the city health dashboard for the % of people who are uninsured in </a:t>
            </a:r>
            <a:r>
              <a:rPr lang="en-US" dirty="0" err="1"/>
              <a:t>seattle</a:t>
            </a:r>
            <a:r>
              <a:rPr lang="en-US" dirty="0"/>
              <a:t>. Although this is an Urban location, it illustrates the importance of collecting demographic data. Here we see it is about 5.2%</a:t>
            </a:r>
          </a:p>
        </p:txBody>
      </p:sp>
      <p:sp>
        <p:nvSpPr>
          <p:cNvPr id="4" name="Slide Number Placeholder 3"/>
          <p:cNvSpPr>
            <a:spLocks noGrp="1"/>
          </p:cNvSpPr>
          <p:nvPr>
            <p:ph type="sldNum" sz="quarter" idx="5"/>
          </p:nvPr>
        </p:nvSpPr>
        <p:spPr/>
        <p:txBody>
          <a:bodyPr/>
          <a:lstStyle/>
          <a:p>
            <a:fld id="{133D98FD-36E9-4F9D-B45C-F2F9363327B4}" type="slidenum">
              <a:rPr lang="en-US" smtClean="0"/>
              <a:t>44</a:t>
            </a:fld>
            <a:endParaRPr lang="en-US" dirty="0"/>
          </a:p>
        </p:txBody>
      </p:sp>
    </p:spTree>
    <p:extLst>
      <p:ext uri="{BB962C8B-B14F-4D97-AF65-F5344CB8AC3E}">
        <p14:creationId xmlns:p14="http://schemas.microsoft.com/office/powerpoint/2010/main" val="1894402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if we look at the % uninsured by race/ethnicity, we see a very different picture. We see that white individuals have a lower uninsured rate, while Asian individuals have around the same rate at the overall city rate, while Black and Hispanic individuals have a higher rate, and “other” (which I recommend further breaking down other into the races or ethnicities that it represents) is even higher. </a:t>
            </a:r>
          </a:p>
        </p:txBody>
      </p:sp>
      <p:sp>
        <p:nvSpPr>
          <p:cNvPr id="4" name="Slide Number Placeholder 3"/>
          <p:cNvSpPr>
            <a:spLocks noGrp="1"/>
          </p:cNvSpPr>
          <p:nvPr>
            <p:ph type="sldNum" sz="quarter" idx="5"/>
          </p:nvPr>
        </p:nvSpPr>
        <p:spPr/>
        <p:txBody>
          <a:bodyPr/>
          <a:lstStyle/>
          <a:p>
            <a:fld id="{133D98FD-36E9-4F9D-B45C-F2F9363327B4}" type="slidenum">
              <a:rPr lang="en-US" smtClean="0"/>
              <a:t>45</a:t>
            </a:fld>
            <a:endParaRPr lang="en-US" dirty="0"/>
          </a:p>
        </p:txBody>
      </p:sp>
    </p:spTree>
    <p:extLst>
      <p:ext uri="{BB962C8B-B14F-4D97-AF65-F5344CB8AC3E}">
        <p14:creationId xmlns:p14="http://schemas.microsoft.com/office/powerpoint/2010/main" val="27343006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see differences if we look and uninsured by gender, here defined as female and male (female lower, male higher)</a:t>
            </a:r>
          </a:p>
        </p:txBody>
      </p:sp>
      <p:sp>
        <p:nvSpPr>
          <p:cNvPr id="4" name="Slide Number Placeholder 3"/>
          <p:cNvSpPr>
            <a:spLocks noGrp="1"/>
          </p:cNvSpPr>
          <p:nvPr>
            <p:ph type="sldNum" sz="quarter" idx="5"/>
          </p:nvPr>
        </p:nvSpPr>
        <p:spPr/>
        <p:txBody>
          <a:bodyPr/>
          <a:lstStyle/>
          <a:p>
            <a:fld id="{133D98FD-36E9-4F9D-B45C-F2F9363327B4}" type="slidenum">
              <a:rPr lang="en-US" smtClean="0"/>
              <a:t>46</a:t>
            </a:fld>
            <a:endParaRPr lang="en-US" dirty="0"/>
          </a:p>
        </p:txBody>
      </p:sp>
    </p:spTree>
    <p:extLst>
      <p:ext uri="{BB962C8B-B14F-4D97-AF65-F5344CB8AC3E}">
        <p14:creationId xmlns:p14="http://schemas.microsoft.com/office/powerpoint/2010/main" val="36407721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even differences when looking at different age groups</a:t>
            </a:r>
          </a:p>
        </p:txBody>
      </p:sp>
      <p:sp>
        <p:nvSpPr>
          <p:cNvPr id="4" name="Slide Number Placeholder 3"/>
          <p:cNvSpPr>
            <a:spLocks noGrp="1"/>
          </p:cNvSpPr>
          <p:nvPr>
            <p:ph type="sldNum" sz="quarter" idx="5"/>
          </p:nvPr>
        </p:nvSpPr>
        <p:spPr/>
        <p:txBody>
          <a:bodyPr/>
          <a:lstStyle/>
          <a:p>
            <a:fld id="{133D98FD-36E9-4F9D-B45C-F2F9363327B4}" type="slidenum">
              <a:rPr lang="en-US" smtClean="0"/>
              <a:t>47</a:t>
            </a:fld>
            <a:endParaRPr lang="en-US" dirty="0"/>
          </a:p>
        </p:txBody>
      </p:sp>
    </p:spTree>
    <p:extLst>
      <p:ext uri="{BB962C8B-B14F-4D97-AF65-F5344CB8AC3E}">
        <p14:creationId xmlns:p14="http://schemas.microsoft.com/office/powerpoint/2010/main" val="19562960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apple-system"/>
              </a:rPr>
              <a:t>Evaluation design is broken down into 5 steps, which you can explore in detail using </a:t>
            </a:r>
            <a:r>
              <a:rPr lang="en-US" b="0" i="0" u="sng" dirty="0">
                <a:solidFill>
                  <a:srgbClr val="2E4E74"/>
                </a:solidFill>
                <a:effectLst/>
                <a:latin typeface="-apple-system"/>
                <a:hlinkClick r:id="rId3"/>
              </a:rPr>
              <a:t>NEO’s Evaluation Booklets</a:t>
            </a:r>
            <a:r>
              <a:rPr lang="en-US" b="0" i="0" dirty="0">
                <a:solidFill>
                  <a:srgbClr val="666666"/>
                </a:solidFill>
                <a:effectLst/>
                <a:latin typeface="-apple-system"/>
              </a:rPr>
              <a:t>. Basic steps and worksheets are presented in the tabs above. While you are developing your evaluation plan, it is important to consider the context of your program. The context can change how your evaluation is designed and implemented, because different settings and populations have different needs and abilities to participate in evaluations. Considering this, the 5 steps are applied across 4 common populations (K-12 Health, Rural Health, Race &amp; Ethnicity, and LGBTQIA+ Health) in </a:t>
            </a:r>
            <a:r>
              <a:rPr lang="en-US" b="1" i="0" dirty="0">
                <a:solidFill>
                  <a:srgbClr val="666666"/>
                </a:solidFill>
                <a:effectLst/>
                <a:latin typeface="-apple-system"/>
              </a:rPr>
              <a:t>pathways</a:t>
            </a:r>
            <a:r>
              <a:rPr lang="en-US" b="0" i="0" dirty="0">
                <a:solidFill>
                  <a:srgbClr val="666666"/>
                </a:solidFill>
                <a:effectLst/>
                <a:latin typeface="-apple-system"/>
              </a:rPr>
              <a:t>.</a:t>
            </a: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48</a:t>
            </a:fld>
            <a:endParaRPr lang="en-US" dirty="0"/>
          </a:p>
        </p:txBody>
      </p:sp>
    </p:spTree>
    <p:extLst>
      <p:ext uri="{BB962C8B-B14F-4D97-AF65-F5344CB8AC3E}">
        <p14:creationId xmlns:p14="http://schemas.microsoft.com/office/powerpoint/2010/main" val="5708652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49</a:t>
            </a:fld>
            <a:endParaRPr lang="en-US" dirty="0"/>
          </a:p>
        </p:txBody>
      </p:sp>
    </p:spTree>
    <p:extLst>
      <p:ext uri="{BB962C8B-B14F-4D97-AF65-F5344CB8AC3E}">
        <p14:creationId xmlns:p14="http://schemas.microsoft.com/office/powerpoint/2010/main" val="1685998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jump in and talk about the pathway project</a:t>
            </a:r>
          </a:p>
        </p:txBody>
      </p:sp>
      <p:sp>
        <p:nvSpPr>
          <p:cNvPr id="4" name="Slide Number Placeholder 3"/>
          <p:cNvSpPr>
            <a:spLocks noGrp="1"/>
          </p:cNvSpPr>
          <p:nvPr>
            <p:ph type="sldNum" sz="quarter" idx="5"/>
          </p:nvPr>
        </p:nvSpPr>
        <p:spPr/>
        <p:txBody>
          <a:bodyPr/>
          <a:lstStyle/>
          <a:p>
            <a:fld id="{133D98FD-36E9-4F9D-B45C-F2F9363327B4}" type="slidenum">
              <a:rPr lang="en-US" smtClean="0"/>
              <a:t>5</a:t>
            </a:fld>
            <a:endParaRPr lang="en-US" dirty="0"/>
          </a:p>
        </p:txBody>
      </p:sp>
    </p:spTree>
    <p:extLst>
      <p:ext uri="{BB962C8B-B14F-4D97-AF65-F5344CB8AC3E}">
        <p14:creationId xmlns:p14="http://schemas.microsoft.com/office/powerpoint/2010/main" val="3263217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Evaluation questions help </a:t>
            </a:r>
            <a:r>
              <a:rPr lang="en-US" b="1" dirty="0"/>
              <a:t>define what to measure and provide clarity and direction to the project</a:t>
            </a:r>
            <a:r>
              <a:rPr lang="en-US" dirty="0"/>
              <a:t>.</a:t>
            </a:r>
          </a:p>
          <a:p>
            <a:pPr>
              <a:buFont typeface="Arial" panose="020B0604020202020204" pitchFamily="34" charset="0"/>
              <a:buChar char="•"/>
            </a:pPr>
            <a:r>
              <a:rPr lang="en-US" b="1" i="0" dirty="0">
                <a:solidFill>
                  <a:srgbClr val="666666"/>
                </a:solidFill>
                <a:effectLst/>
                <a:latin typeface="-apple-system"/>
              </a:rPr>
              <a:t>Process questions relate to the implementation of the program</a:t>
            </a:r>
            <a:r>
              <a:rPr lang="en-US" b="0" i="0" dirty="0">
                <a:solidFill>
                  <a:srgbClr val="666666"/>
                </a:solidFill>
                <a:effectLst/>
                <a:latin typeface="-apple-system"/>
              </a:rPr>
              <a:t> and ask questions about the input, activities, and outputs columns of the logic mode</a:t>
            </a:r>
          </a:p>
          <a:p>
            <a:pPr>
              <a:buFont typeface="Arial" panose="020B0604020202020204" pitchFamily="34" charset="0"/>
              <a:buChar char="•"/>
            </a:pPr>
            <a:r>
              <a:rPr lang="en-US" b="1" i="0" dirty="0">
                <a:solidFill>
                  <a:srgbClr val="666666"/>
                </a:solidFill>
                <a:effectLst/>
                <a:latin typeface="-apple-system"/>
              </a:rPr>
              <a:t>Outcome questions relate to the effects of the program</a:t>
            </a:r>
            <a:r>
              <a:rPr lang="en-US" b="0" i="0" dirty="0">
                <a:solidFill>
                  <a:srgbClr val="666666"/>
                </a:solidFill>
                <a:effectLst/>
                <a:latin typeface="-apple-system"/>
              </a:rPr>
              <a:t> and relate to the short, intermediate, and long-term columns of the logic model.</a:t>
            </a:r>
          </a:p>
          <a:p>
            <a:pPr>
              <a:buFont typeface="Arial" panose="020B0604020202020204" pitchFamily="34" charset="0"/>
              <a:buNone/>
            </a:pPr>
            <a:endParaRPr lang="en-US" b="0" i="0" dirty="0">
              <a:solidFill>
                <a:srgbClr val="666666"/>
              </a:solidFill>
              <a:effectLst/>
              <a:latin typeface="-apple-system"/>
            </a:endParaRPr>
          </a:p>
          <a:p>
            <a:pPr algn="l">
              <a:buFont typeface="Arial" panose="020B0604020202020204" pitchFamily="34" charset="0"/>
              <a:buChar char="•"/>
            </a:pPr>
            <a:r>
              <a:rPr lang="en-US" b="0" i="0" dirty="0">
                <a:solidFill>
                  <a:srgbClr val="666666"/>
                </a:solidFill>
                <a:effectLst/>
                <a:latin typeface="-apple-system"/>
              </a:rPr>
              <a:t>Culturally responsive evaluation questions </a:t>
            </a:r>
            <a:r>
              <a:rPr lang="en-US" b="1" i="0" dirty="0">
                <a:solidFill>
                  <a:srgbClr val="666666"/>
                </a:solidFill>
                <a:effectLst/>
                <a:latin typeface="-apple-system"/>
              </a:rPr>
              <a:t>value a diversity of perspectives</a:t>
            </a:r>
            <a:r>
              <a:rPr lang="en-US" b="0" i="0" dirty="0">
                <a:solidFill>
                  <a:srgbClr val="666666"/>
                </a:solidFill>
                <a:effectLst/>
                <a:latin typeface="-apple-system"/>
              </a:rPr>
              <a:t>. Inclusion of a diversity of perspectives in your evaluation questions help to drive your evaluation towards a fair assessment of the program.</a:t>
            </a:r>
          </a:p>
          <a:p>
            <a:pPr algn="l">
              <a:buFont typeface="Arial" panose="020B0604020202020204" pitchFamily="34" charset="0"/>
              <a:buChar char="•"/>
            </a:pPr>
            <a:r>
              <a:rPr lang="en-US" b="0" i="0" dirty="0">
                <a:solidFill>
                  <a:srgbClr val="666666"/>
                </a:solidFill>
                <a:effectLst/>
                <a:latin typeface="-apple-system"/>
              </a:rPr>
              <a:t>Try to anticipate how the answers to your questions will be utilized and interpreted, and whether </a:t>
            </a:r>
            <a:r>
              <a:rPr lang="en-US" b="1" i="0" dirty="0">
                <a:solidFill>
                  <a:srgbClr val="666666"/>
                </a:solidFill>
                <a:effectLst/>
                <a:latin typeface="-apple-system"/>
              </a:rPr>
              <a:t>the answers to your questions will best reflect the lives of the participants in your program</a:t>
            </a:r>
            <a:r>
              <a:rPr lang="en-US" b="0" i="0" dirty="0">
                <a:solidFill>
                  <a:srgbClr val="666666"/>
                </a:solidFill>
                <a:effectLst/>
                <a:latin typeface="-apple-system"/>
              </a:rPr>
              <a:t>. Avoid phrasing questions in a way that compares groups to a single cultural standard.</a:t>
            </a:r>
          </a:p>
          <a:p>
            <a:pPr algn="l">
              <a:buFont typeface="Arial" panose="020B0604020202020204" pitchFamily="34" charset="0"/>
              <a:buChar char="•"/>
            </a:pPr>
            <a:r>
              <a:rPr lang="en-US" b="0" i="0" dirty="0">
                <a:solidFill>
                  <a:srgbClr val="666666"/>
                </a:solidFill>
                <a:effectLst/>
                <a:latin typeface="-apple-system"/>
              </a:rPr>
              <a:t>Since culture is responsible for interpreting what is “normal,” a question that seeks to measure and normalize a pattern or behavior </a:t>
            </a:r>
            <a:r>
              <a:rPr lang="en-US" b="1" i="0" dirty="0">
                <a:solidFill>
                  <a:srgbClr val="666666"/>
                </a:solidFill>
                <a:effectLst/>
                <a:latin typeface="-apple-system"/>
              </a:rPr>
              <a:t>should include the racial and/or ethnic perspectives of your program participants</a:t>
            </a:r>
            <a:r>
              <a:rPr lang="en-US" b="0" i="0" dirty="0">
                <a:solidFill>
                  <a:srgbClr val="666666"/>
                </a:solidFill>
                <a:effectLst/>
                <a:latin typeface="-apple-system"/>
              </a:rPr>
              <a:t>.</a:t>
            </a:r>
          </a:p>
          <a:p>
            <a:pPr>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50</a:t>
            </a:fld>
            <a:endParaRPr lang="en-US" dirty="0"/>
          </a:p>
        </p:txBody>
      </p:sp>
    </p:spTree>
    <p:extLst>
      <p:ext uri="{BB962C8B-B14F-4D97-AF65-F5344CB8AC3E}">
        <p14:creationId xmlns:p14="http://schemas.microsoft.com/office/powerpoint/2010/main" val="41597915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Evaluation design influences the validity of the results</a:t>
            </a:r>
            <a:r>
              <a:rPr lang="en-US" dirty="0"/>
              <a:t>. </a:t>
            </a:r>
            <a:r>
              <a:rPr lang="en-US" b="1" dirty="0"/>
              <a:t>Most NNLM grant projects will use a non-experimental or quasi-experimental design</a:t>
            </a:r>
            <a:r>
              <a:rPr lang="en-US" dirty="0"/>
              <a:t>. </a:t>
            </a:r>
            <a:r>
              <a:rPr lang="en-US" b="1" dirty="0"/>
              <a:t>Quasi-experimental evaluations</a:t>
            </a:r>
            <a:r>
              <a:rPr lang="en-US" dirty="0"/>
              <a:t> include surveys of a comparison group - individuals not participating in the program but with similar characteristics to the participants - to isolate the impact of the program from other external factors that may change attitudes or behaviors.</a:t>
            </a:r>
          </a:p>
          <a:p>
            <a:pPr>
              <a:buFont typeface="Arial" panose="020B0604020202020204" pitchFamily="34" charset="0"/>
              <a:buChar char="•"/>
            </a:pPr>
            <a:r>
              <a:rPr lang="en-US" b="1" dirty="0"/>
              <a:t>Non-experimental evaluations</a:t>
            </a:r>
            <a:r>
              <a:rPr lang="en-US" dirty="0"/>
              <a:t> only survey program participants.</a:t>
            </a:r>
          </a:p>
          <a:p>
            <a:pPr>
              <a:buFont typeface="Arial" panose="020B0604020202020204" pitchFamily="34" charset="0"/>
              <a:buChar char="•"/>
            </a:pPr>
            <a:r>
              <a:rPr lang="en-US" b="1" dirty="0"/>
              <a:t>If comparison groups are part of your quasi-experimental design, use a </a:t>
            </a:r>
            <a:r>
              <a:rPr lang="en-US" b="1" dirty="0">
                <a:hlinkClick r:id="rId3"/>
              </a:rPr>
              <a:t>'do no harm' approach</a:t>
            </a:r>
            <a:r>
              <a:rPr lang="en-US" dirty="0"/>
              <a:t> that makes the program available to those in the comparison group after the evaluation period has ended.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apple-system"/>
              </a:rPr>
              <a:t>Our </a:t>
            </a:r>
            <a:r>
              <a:rPr lang="en-US" b="1" i="0" dirty="0">
                <a:solidFill>
                  <a:srgbClr val="666666"/>
                </a:solidFill>
                <a:effectLst/>
                <a:latin typeface="-apple-system"/>
              </a:rPr>
              <a:t>implicit biases</a:t>
            </a:r>
            <a:r>
              <a:rPr lang="en-US" b="0" i="0" dirty="0">
                <a:solidFill>
                  <a:srgbClr val="666666"/>
                </a:solidFill>
                <a:effectLst/>
                <a:latin typeface="-apple-system"/>
              </a:rPr>
              <a:t> can change how we design evaluations because they influence our fundamental beliefs of society and what is of value. </a:t>
            </a:r>
            <a:r>
              <a:rPr lang="en-US" b="0" i="0" u="sng" dirty="0">
                <a:solidFill>
                  <a:srgbClr val="2E4E74"/>
                </a:solidFill>
                <a:effectLst/>
                <a:latin typeface="-apple-system"/>
                <a:hlinkClick r:id="rId4"/>
              </a:rPr>
              <a:t>Examining our internalized biases</a:t>
            </a:r>
            <a:r>
              <a:rPr lang="en-US" b="0" i="0" u="none" strike="noStrike" dirty="0">
                <a:solidFill>
                  <a:srgbClr val="2E4E74"/>
                </a:solidFill>
                <a:effectLst/>
                <a:latin typeface="-apple-system"/>
                <a:hlinkClick r:id="rId4"/>
              </a:rPr>
              <a:t>(link is external)</a:t>
            </a:r>
            <a:r>
              <a:rPr lang="en-US" b="0" i="0" dirty="0">
                <a:solidFill>
                  <a:srgbClr val="666666"/>
                </a:solidFill>
                <a:effectLst/>
                <a:latin typeface="-apple-system"/>
              </a:rPr>
              <a:t> can help clarify evaluation goals, indicators of change, and put into sharper focus what we perceive to be the dominance or inferiority of the communities we are working with.</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51</a:t>
            </a:fld>
            <a:endParaRPr lang="en-US" dirty="0"/>
          </a:p>
        </p:txBody>
      </p:sp>
    </p:spTree>
    <p:extLst>
      <p:ext uri="{BB962C8B-B14F-4D97-AF65-F5344CB8AC3E}">
        <p14:creationId xmlns:p14="http://schemas.microsoft.com/office/powerpoint/2010/main" val="31886373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Evaluation design influences the validity of the results</a:t>
            </a:r>
            <a:r>
              <a:rPr lang="en-US" dirty="0"/>
              <a:t>. </a:t>
            </a:r>
            <a:r>
              <a:rPr lang="en-US" b="1" dirty="0"/>
              <a:t>Most NNLM grant projects will use a non-experimental or quasi-experimental design</a:t>
            </a:r>
            <a:r>
              <a:rPr lang="en-US" dirty="0"/>
              <a:t>. </a:t>
            </a:r>
            <a:r>
              <a:rPr lang="en-US" b="1" dirty="0"/>
              <a:t>Quasi-experimental evaluations</a:t>
            </a:r>
            <a:r>
              <a:rPr lang="en-US" dirty="0"/>
              <a:t> include surveys of a comparison group - individuals not participating in the program but with similar characteristics to the participants - to isolate the impact of the program from other external factors that may change attitudes or behaviors.</a:t>
            </a:r>
          </a:p>
          <a:p>
            <a:pPr>
              <a:buFont typeface="Arial" panose="020B0604020202020204" pitchFamily="34" charset="0"/>
              <a:buChar char="•"/>
            </a:pPr>
            <a:r>
              <a:rPr lang="en-US" b="1" dirty="0"/>
              <a:t>Non-experimental evaluations</a:t>
            </a:r>
            <a:r>
              <a:rPr lang="en-US" dirty="0"/>
              <a:t> only survey program participants.</a:t>
            </a:r>
          </a:p>
          <a:p>
            <a:pPr>
              <a:buFont typeface="Arial" panose="020B0604020202020204" pitchFamily="34" charset="0"/>
              <a:buChar char="•"/>
            </a:pPr>
            <a:r>
              <a:rPr lang="en-US" b="1" dirty="0"/>
              <a:t>If comparison groups are part of your quasi-experimental design, use a </a:t>
            </a:r>
            <a:r>
              <a:rPr lang="en-US" b="1" dirty="0">
                <a:hlinkClick r:id="rId3"/>
              </a:rPr>
              <a:t>'do no harm' approach</a:t>
            </a:r>
            <a:r>
              <a:rPr lang="en-US" dirty="0"/>
              <a:t> that makes the program available to those in the comparison group after the evaluation period has ended.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apple-system"/>
              </a:rPr>
              <a:t>Our </a:t>
            </a:r>
            <a:r>
              <a:rPr lang="en-US" b="1" i="0" dirty="0">
                <a:solidFill>
                  <a:srgbClr val="666666"/>
                </a:solidFill>
                <a:effectLst/>
                <a:latin typeface="-apple-system"/>
              </a:rPr>
              <a:t>implicit biases</a:t>
            </a:r>
            <a:r>
              <a:rPr lang="en-US" b="0" i="0" dirty="0">
                <a:solidFill>
                  <a:srgbClr val="666666"/>
                </a:solidFill>
                <a:effectLst/>
                <a:latin typeface="-apple-system"/>
              </a:rPr>
              <a:t> can change how we design evaluations because they influence our fundamental beliefs of society and what is of value. </a:t>
            </a:r>
            <a:r>
              <a:rPr lang="en-US" b="0" i="0" u="sng" dirty="0">
                <a:solidFill>
                  <a:srgbClr val="2E4E74"/>
                </a:solidFill>
                <a:effectLst/>
                <a:latin typeface="-apple-system"/>
                <a:hlinkClick r:id="rId4"/>
              </a:rPr>
              <a:t>Examining our internalized biases</a:t>
            </a:r>
            <a:r>
              <a:rPr lang="en-US" b="0" i="0" u="none" strike="noStrike" dirty="0">
                <a:solidFill>
                  <a:srgbClr val="2E4E74"/>
                </a:solidFill>
                <a:effectLst/>
                <a:latin typeface="-apple-system"/>
                <a:hlinkClick r:id="rId4"/>
              </a:rPr>
              <a:t>(link is external)</a:t>
            </a:r>
            <a:r>
              <a:rPr lang="en-US" b="0" i="0" dirty="0">
                <a:solidFill>
                  <a:srgbClr val="666666"/>
                </a:solidFill>
                <a:effectLst/>
                <a:latin typeface="-apple-system"/>
              </a:rPr>
              <a:t> can help clarify evaluation goals, indicators of change, and put into sharper focus what we perceive to be the dominance or inferiority of the communities we are working with.</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52</a:t>
            </a:fld>
            <a:endParaRPr lang="en-US" dirty="0"/>
          </a:p>
        </p:txBody>
      </p:sp>
    </p:spTree>
    <p:extLst>
      <p:ext uri="{BB962C8B-B14F-4D97-AF65-F5344CB8AC3E}">
        <p14:creationId xmlns:p14="http://schemas.microsoft.com/office/powerpoint/2010/main" val="2910757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great opportunity to talk about another feature we have worked into the website. Throughout the pathways you will see the red pdf icons next to underlined text. This is where we have linked to pdfs that help to further explain concepts, like here for evaluation design. </a:t>
            </a:r>
          </a:p>
        </p:txBody>
      </p:sp>
      <p:sp>
        <p:nvSpPr>
          <p:cNvPr id="4" name="Slide Number Placeholder 3"/>
          <p:cNvSpPr>
            <a:spLocks noGrp="1"/>
          </p:cNvSpPr>
          <p:nvPr>
            <p:ph type="sldNum" sz="quarter" idx="5"/>
          </p:nvPr>
        </p:nvSpPr>
        <p:spPr/>
        <p:txBody>
          <a:bodyPr/>
          <a:lstStyle/>
          <a:p>
            <a:fld id="{133D98FD-36E9-4F9D-B45C-F2F9363327B4}" type="slidenum">
              <a:rPr lang="en-US" smtClean="0"/>
              <a:t>53</a:t>
            </a:fld>
            <a:endParaRPr lang="en-US" dirty="0"/>
          </a:p>
        </p:txBody>
      </p:sp>
    </p:spTree>
    <p:extLst>
      <p:ext uri="{BB962C8B-B14F-4D97-AF65-F5344CB8AC3E}">
        <p14:creationId xmlns:p14="http://schemas.microsoft.com/office/powerpoint/2010/main" val="33751083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great opportunity to talk about another feature we have worked into the website. Throughout the pathways you will see the red pdf icons next to underlined text. This is where we have linked to pdfs that help to further explain concepts, like here for evaluation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created a series of briefs on evaluation planning, like the one seen sere on evaluation design. It covers in more detail the information we just covered here on the presentation- you don’t have to read the content of the brief, this is more to note that they are available to you</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54</a:t>
            </a:fld>
            <a:endParaRPr lang="en-US" dirty="0"/>
          </a:p>
        </p:txBody>
      </p:sp>
    </p:spTree>
    <p:extLst>
      <p:ext uri="{BB962C8B-B14F-4D97-AF65-F5344CB8AC3E}">
        <p14:creationId xmlns:p14="http://schemas.microsoft.com/office/powerpoint/2010/main" val="35515871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u="sng" dirty="0">
                <a:solidFill>
                  <a:srgbClr val="2E4E74"/>
                </a:solidFill>
                <a:effectLst/>
                <a:latin typeface="-apple-system"/>
                <a:hlinkClick r:id="rId3"/>
              </a:rPr>
              <a:t>Indigenous evaluation</a:t>
            </a:r>
            <a:r>
              <a:rPr lang="en-US" b="0" i="0" dirty="0">
                <a:solidFill>
                  <a:srgbClr val="666666"/>
                </a:solidFill>
                <a:effectLst/>
                <a:latin typeface="-apple-system"/>
              </a:rPr>
              <a:t> is useful to understand and use when you are evaluating a program working with indigenous or Native-American groups.</a:t>
            </a:r>
          </a:p>
          <a:p>
            <a:pPr algn="l">
              <a:buFont typeface="Arial" panose="020B0604020202020204" pitchFamily="34" charset="0"/>
              <a:buChar char="•"/>
            </a:pPr>
            <a:r>
              <a:rPr lang="en-US" b="0" i="0" dirty="0">
                <a:solidFill>
                  <a:srgbClr val="666666"/>
                </a:solidFill>
                <a:effectLst/>
                <a:latin typeface="-apple-system"/>
              </a:rPr>
              <a:t>Indigenous evaluation </a:t>
            </a:r>
            <a:r>
              <a:rPr lang="en-US" b="1" i="0" dirty="0">
                <a:solidFill>
                  <a:srgbClr val="666666"/>
                </a:solidFill>
                <a:effectLst/>
                <a:latin typeface="-apple-system"/>
              </a:rPr>
              <a:t>is rooted in indigenous ways of knowing, interacting with others, and utilizes indigenous frameworks and cultural paradigms.</a:t>
            </a:r>
            <a:endParaRPr lang="en-US" b="0" i="0" dirty="0">
              <a:solidFill>
                <a:srgbClr val="666666"/>
              </a:solidFill>
              <a:effectLst/>
              <a:latin typeface="-apple-system"/>
            </a:endParaRPr>
          </a:p>
          <a:p>
            <a:pPr algn="l">
              <a:buFont typeface="Arial" panose="020B0604020202020204" pitchFamily="34" charset="0"/>
              <a:buChar char="•"/>
            </a:pPr>
            <a:r>
              <a:rPr lang="en-US" b="0" i="0" dirty="0">
                <a:solidFill>
                  <a:srgbClr val="666666"/>
                </a:solidFill>
                <a:effectLst/>
                <a:latin typeface="-apple-system"/>
              </a:rPr>
              <a:t>Different tribal communities have different cultures, </a:t>
            </a:r>
            <a:r>
              <a:rPr lang="en-US" b="1" i="0" dirty="0">
                <a:solidFill>
                  <a:srgbClr val="666666"/>
                </a:solidFill>
                <a:effectLst/>
                <a:latin typeface="-apple-system"/>
              </a:rPr>
              <a:t>and an approach that matches one context may not work in another</a:t>
            </a:r>
            <a:r>
              <a:rPr lang="en-US" b="0" i="0" dirty="0">
                <a:solidFill>
                  <a:srgbClr val="666666"/>
                </a:solidFill>
                <a:effectLst/>
                <a:latin typeface="-apple-system"/>
              </a:rPr>
              <a:t>. The community assessment can be helpful for determining if your approach meets the needs of the tribal community you are working with.</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55</a:t>
            </a:fld>
            <a:endParaRPr lang="en-US" dirty="0"/>
          </a:p>
        </p:txBody>
      </p:sp>
    </p:spTree>
    <p:extLst>
      <p:ext uri="{BB962C8B-B14F-4D97-AF65-F5344CB8AC3E}">
        <p14:creationId xmlns:p14="http://schemas.microsoft.com/office/powerpoint/2010/main" val="17076041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the </a:t>
            </a:r>
            <a:r>
              <a:rPr lang="en-US" dirty="0">
                <a:hlinkClick r:id="rId3"/>
              </a:rPr>
              <a:t>Belmont Report principles (link is external)</a:t>
            </a:r>
            <a:endParaRPr lang="en-US" dirty="0"/>
          </a:p>
          <a:p>
            <a:pPr algn="l">
              <a:buFont typeface="Arial" panose="020B0604020202020204" pitchFamily="34" charset="0"/>
              <a:buChar char="•"/>
            </a:pPr>
            <a:r>
              <a:rPr lang="en-US" b="0" i="0" dirty="0">
                <a:solidFill>
                  <a:srgbClr val="666666"/>
                </a:solidFill>
                <a:effectLst/>
                <a:latin typeface="-apple-system"/>
              </a:rPr>
              <a:t>Respect for Persons:</a:t>
            </a:r>
          </a:p>
          <a:p>
            <a:pPr marL="742950" lvl="1" indent="-285750" algn="l">
              <a:buFont typeface="Arial" panose="020B0604020202020204" pitchFamily="34" charset="0"/>
              <a:buChar char="•"/>
            </a:pPr>
            <a:r>
              <a:rPr lang="en-US" b="0" i="0" dirty="0">
                <a:solidFill>
                  <a:srgbClr val="666666"/>
                </a:solidFill>
                <a:effectLst/>
                <a:latin typeface="-apple-system"/>
              </a:rPr>
              <a:t>It is important to consider if a </a:t>
            </a:r>
            <a:r>
              <a:rPr lang="en-US" b="1" i="0" dirty="0">
                <a:solidFill>
                  <a:srgbClr val="666666"/>
                </a:solidFill>
                <a:effectLst/>
                <a:latin typeface="-apple-system"/>
              </a:rPr>
              <a:t>health condition</a:t>
            </a:r>
            <a:r>
              <a:rPr lang="en-US" b="0" i="0" dirty="0">
                <a:solidFill>
                  <a:srgbClr val="666666"/>
                </a:solidFill>
                <a:effectLst/>
                <a:latin typeface="-apple-system"/>
              </a:rPr>
              <a:t> would change a participant’s ability to participate or opt out of the evaluation.</a:t>
            </a:r>
          </a:p>
          <a:p>
            <a:pPr marL="742950" lvl="1" indent="-285750" algn="l">
              <a:buFont typeface="Arial" panose="020B0604020202020204" pitchFamily="34" charset="0"/>
              <a:buChar char="•"/>
            </a:pPr>
            <a:r>
              <a:rPr lang="en-US" b="0" i="0" dirty="0">
                <a:solidFill>
                  <a:srgbClr val="666666"/>
                </a:solidFill>
                <a:effectLst/>
                <a:latin typeface="-apple-system"/>
              </a:rPr>
              <a:t>The </a:t>
            </a:r>
            <a:r>
              <a:rPr lang="en-US" b="1" i="0" dirty="0">
                <a:solidFill>
                  <a:srgbClr val="666666"/>
                </a:solidFill>
                <a:effectLst/>
                <a:latin typeface="-apple-system"/>
              </a:rPr>
              <a:t>primary language </a:t>
            </a:r>
            <a:r>
              <a:rPr lang="en-US" b="0" i="0" dirty="0">
                <a:solidFill>
                  <a:srgbClr val="666666"/>
                </a:solidFill>
                <a:effectLst/>
                <a:latin typeface="-apple-system"/>
              </a:rPr>
              <a:t>of a program participant can change whether they understand what is required of them for the evaluation. </a:t>
            </a:r>
            <a:r>
              <a:rPr lang="en-US" b="1" i="0" dirty="0">
                <a:solidFill>
                  <a:srgbClr val="666666"/>
                </a:solidFill>
                <a:effectLst/>
                <a:latin typeface="-apple-system"/>
              </a:rPr>
              <a:t>Translated versions</a:t>
            </a:r>
            <a:r>
              <a:rPr lang="en-US" b="0" i="0" dirty="0">
                <a:solidFill>
                  <a:srgbClr val="666666"/>
                </a:solidFill>
                <a:effectLst/>
                <a:latin typeface="-apple-system"/>
              </a:rPr>
              <a:t> of informed consent and data collection tools may need to be used.</a:t>
            </a:r>
          </a:p>
          <a:p>
            <a:pPr algn="l">
              <a:buFont typeface="Arial" panose="020B0604020202020204" pitchFamily="34" charset="0"/>
              <a:buChar char="•"/>
            </a:pPr>
            <a:r>
              <a:rPr lang="en-US" b="0" i="0" dirty="0">
                <a:solidFill>
                  <a:srgbClr val="666666"/>
                </a:solidFill>
                <a:effectLst/>
                <a:latin typeface="-apple-system"/>
              </a:rPr>
              <a:t>Beneficence</a:t>
            </a:r>
          </a:p>
          <a:p>
            <a:pPr marL="742950" lvl="1" indent="-285750" algn="l">
              <a:buFont typeface="Arial" panose="020B0604020202020204" pitchFamily="34" charset="0"/>
              <a:buChar char="•"/>
            </a:pPr>
            <a:r>
              <a:rPr lang="en-US" b="0" i="0" dirty="0">
                <a:solidFill>
                  <a:srgbClr val="666666"/>
                </a:solidFill>
                <a:effectLst/>
                <a:latin typeface="-apple-system"/>
              </a:rPr>
              <a:t>If individuals have </a:t>
            </a:r>
            <a:r>
              <a:rPr lang="en-US" b="1" i="0" dirty="0">
                <a:solidFill>
                  <a:srgbClr val="666666"/>
                </a:solidFill>
                <a:effectLst/>
                <a:latin typeface="-apple-system"/>
              </a:rPr>
              <a:t>limited access to resources</a:t>
            </a:r>
            <a:r>
              <a:rPr lang="en-US" b="0" i="0" dirty="0">
                <a:solidFill>
                  <a:srgbClr val="666666"/>
                </a:solidFill>
                <a:effectLst/>
                <a:latin typeface="-apple-system"/>
              </a:rPr>
              <a:t>, it can affect how and if a participant engages with the benefits the evaluation and program provides. If an individual has limited resources, you can increase the benefits they receive through monetary compensation or gifts.</a:t>
            </a:r>
          </a:p>
          <a:p>
            <a:pPr marL="742950" lvl="1" indent="-285750" algn="l">
              <a:buFont typeface="Arial" panose="020B0604020202020204" pitchFamily="34" charset="0"/>
              <a:buChar char="•"/>
            </a:pPr>
            <a:r>
              <a:rPr lang="en-US" b="0" i="0" dirty="0">
                <a:solidFill>
                  <a:srgbClr val="666666"/>
                </a:solidFill>
                <a:effectLst/>
                <a:latin typeface="-apple-system"/>
              </a:rPr>
              <a:t>In the process of completing the evaluation, </a:t>
            </a:r>
            <a:r>
              <a:rPr lang="en-US" b="1" i="0" dirty="0">
                <a:solidFill>
                  <a:srgbClr val="666666"/>
                </a:solidFill>
                <a:effectLst/>
                <a:latin typeface="-apple-system"/>
              </a:rPr>
              <a:t>consider if you are asking your participants to do things or use resources that they might not have easy access to.</a:t>
            </a:r>
            <a:endParaRPr lang="en-US" b="0" i="0" dirty="0">
              <a:solidFill>
                <a:srgbClr val="666666"/>
              </a:solidFill>
              <a:effectLst/>
              <a:latin typeface="-apple-system"/>
            </a:endParaRPr>
          </a:p>
          <a:p>
            <a:pPr algn="l">
              <a:buFont typeface="Arial" panose="020B0604020202020204" pitchFamily="34" charset="0"/>
              <a:buChar char="•"/>
            </a:pPr>
            <a:r>
              <a:rPr lang="en-US" b="0" i="0" dirty="0">
                <a:solidFill>
                  <a:srgbClr val="666666"/>
                </a:solidFill>
                <a:effectLst/>
                <a:latin typeface="-apple-system"/>
              </a:rPr>
              <a:t>Justice</a:t>
            </a:r>
          </a:p>
          <a:p>
            <a:pPr marL="742950" lvl="1" indent="-285750" algn="l">
              <a:buFont typeface="Arial" panose="020B0604020202020204" pitchFamily="34" charset="0"/>
              <a:buChar char="•"/>
            </a:pPr>
            <a:r>
              <a:rPr lang="en-US" b="0" i="0" dirty="0">
                <a:solidFill>
                  <a:srgbClr val="666666"/>
                </a:solidFill>
                <a:effectLst/>
                <a:latin typeface="-apple-system"/>
              </a:rPr>
              <a:t>In rural settings, </a:t>
            </a:r>
            <a:r>
              <a:rPr lang="en-US" b="1" i="0" dirty="0">
                <a:solidFill>
                  <a:srgbClr val="666666"/>
                </a:solidFill>
                <a:effectLst/>
                <a:latin typeface="-apple-system"/>
              </a:rPr>
              <a:t>it may be harder for some groups to receive benefits than others.</a:t>
            </a:r>
            <a:endParaRPr lang="en-US" b="0" i="0" dirty="0">
              <a:solidFill>
                <a:srgbClr val="666666"/>
              </a:solidFill>
              <a:effectLst/>
              <a:latin typeface="-apple-system"/>
            </a:endParaRPr>
          </a:p>
          <a:p>
            <a:pPr marL="742950" lvl="1" indent="-285750" algn="l">
              <a:buFont typeface="Arial" panose="020B0604020202020204" pitchFamily="34" charset="0"/>
              <a:buChar char="•"/>
            </a:pPr>
            <a:r>
              <a:rPr lang="en-US" b="0" i="0" dirty="0">
                <a:solidFill>
                  <a:srgbClr val="666666"/>
                </a:solidFill>
                <a:effectLst/>
                <a:latin typeface="-apple-system"/>
              </a:rPr>
              <a:t>Consider how your evaluation </a:t>
            </a:r>
            <a:r>
              <a:rPr lang="en-US" b="1" i="0" dirty="0">
                <a:solidFill>
                  <a:srgbClr val="666666"/>
                </a:solidFill>
                <a:effectLst/>
                <a:latin typeface="-apple-system"/>
              </a:rPr>
              <a:t>would exacerbate or improve the distribution of benefits</a:t>
            </a:r>
            <a:r>
              <a:rPr lang="en-US" b="0" i="0" dirty="0">
                <a:solidFill>
                  <a:srgbClr val="666666"/>
                </a:solidFill>
                <a:effectLst/>
                <a:latin typeface="-apple-system"/>
              </a:rPr>
              <a:t>.</a:t>
            </a:r>
          </a:p>
          <a:p>
            <a:pPr marL="742950" lvl="1" indent="-285750" algn="l">
              <a:buFont typeface="Arial" panose="020B0604020202020204" pitchFamily="34" charset="0"/>
              <a:buChar char="•"/>
            </a:pPr>
            <a:r>
              <a:rPr lang="en-US" b="0" i="0" dirty="0">
                <a:solidFill>
                  <a:srgbClr val="666666"/>
                </a:solidFill>
                <a:effectLst/>
                <a:latin typeface="-apple-system"/>
              </a:rPr>
              <a:t>Factors that could change the distribution of benefits include the participant’s </a:t>
            </a:r>
            <a:r>
              <a:rPr lang="en-US" b="1" i="0" dirty="0">
                <a:solidFill>
                  <a:srgbClr val="666666"/>
                </a:solidFill>
                <a:effectLst/>
                <a:latin typeface="-apple-system"/>
              </a:rPr>
              <a:t>distance to the evaluation site, primary language, computer access, computer and health literacy skills, race and ethnicity, and income level.</a:t>
            </a:r>
            <a:endParaRPr lang="en-US" b="0" i="0" dirty="0">
              <a:solidFill>
                <a:srgbClr val="666666"/>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56</a:t>
            </a:fld>
            <a:endParaRPr lang="en-US" dirty="0"/>
          </a:p>
        </p:txBody>
      </p:sp>
    </p:spTree>
    <p:extLst>
      <p:ext uri="{BB962C8B-B14F-4D97-AF65-F5344CB8AC3E}">
        <p14:creationId xmlns:p14="http://schemas.microsoft.com/office/powerpoint/2010/main" val="1482057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Asking someone about trauma is asking that person to recall potentially difficult events from their past.</a:t>
            </a:r>
          </a:p>
          <a:p>
            <a:pPr>
              <a:buFont typeface="Arial" panose="020B0604020202020204" pitchFamily="34" charset="0"/>
              <a:buChar char="•"/>
            </a:pPr>
            <a:r>
              <a:rPr lang="en-US" b="1" dirty="0"/>
              <a:t>If absolutely necessary for the evaluation to ask questions about potentially traumatic events, incorporate a trauma-informed approach to collect data in a sensitive way.</a:t>
            </a:r>
            <a:endParaRPr lang="en-US" dirty="0"/>
          </a:p>
          <a:p>
            <a:endParaRPr lang="en-US" dirty="0"/>
          </a:p>
          <a:p>
            <a:pPr>
              <a:buFont typeface="Arial" panose="020B0604020202020204" pitchFamily="34" charset="0"/>
              <a:buChar char="•"/>
            </a:pPr>
            <a:r>
              <a:rPr lang="en-US" dirty="0"/>
              <a:t>The </a:t>
            </a:r>
            <a:r>
              <a:rPr lang="en-US" dirty="0">
                <a:hlinkClick r:id="rId3"/>
              </a:rPr>
              <a:t>Institutional Review Board (IRB) (link is external)</a:t>
            </a:r>
            <a:r>
              <a:rPr lang="en-US" dirty="0"/>
              <a:t> is an administrative body established to protect the rights and welfare of human research subjects recruited to participate in research activities. The IRB is charged with the responsibility of reviewing all research, prior to its initiation (whether funded or not), involving human participants.</a:t>
            </a:r>
          </a:p>
          <a:p>
            <a:pPr>
              <a:buFont typeface="Arial" panose="020B0604020202020204" pitchFamily="34" charset="0"/>
              <a:buChar char="•"/>
            </a:pPr>
            <a:r>
              <a:rPr lang="en-US" dirty="0"/>
              <a:t>The IRB is </a:t>
            </a:r>
            <a:r>
              <a:rPr lang="en-US" b="1" dirty="0"/>
              <a:t>concerned with protecting the welfare, rights, and privacy of human subjects.</a:t>
            </a:r>
            <a:endParaRPr lang="en-US" dirty="0"/>
          </a:p>
          <a:p>
            <a:pPr>
              <a:buFont typeface="Arial" panose="020B0604020202020204" pitchFamily="34" charset="0"/>
              <a:buChar char="•"/>
            </a:pPr>
            <a:r>
              <a:rPr lang="en-US" dirty="0"/>
              <a:t>The IRB has </a:t>
            </a:r>
            <a:r>
              <a:rPr lang="en-US" b="1" dirty="0"/>
              <a:t>authority to approve, disapprove, monitor, and require modifications in all research activities that fall within its jurisdiction as specified by both the federal regulations and institutional policy.</a:t>
            </a:r>
            <a:endParaRPr lang="en-US" dirty="0"/>
          </a:p>
          <a:p>
            <a:r>
              <a:rPr lang="en-US" dirty="0"/>
              <a:t>Contact information to locate local IRB on website</a:t>
            </a:r>
          </a:p>
        </p:txBody>
      </p:sp>
      <p:sp>
        <p:nvSpPr>
          <p:cNvPr id="4" name="Slide Number Placeholder 3"/>
          <p:cNvSpPr>
            <a:spLocks noGrp="1"/>
          </p:cNvSpPr>
          <p:nvPr>
            <p:ph type="sldNum" sz="quarter" idx="5"/>
          </p:nvPr>
        </p:nvSpPr>
        <p:spPr/>
        <p:txBody>
          <a:bodyPr/>
          <a:lstStyle/>
          <a:p>
            <a:fld id="{133D98FD-36E9-4F9D-B45C-F2F9363327B4}" type="slidenum">
              <a:rPr lang="en-US" smtClean="0"/>
              <a:t>57</a:t>
            </a:fld>
            <a:endParaRPr lang="en-US" dirty="0"/>
          </a:p>
        </p:txBody>
      </p:sp>
    </p:spTree>
    <p:extLst>
      <p:ext uri="{BB962C8B-B14F-4D97-AF65-F5344CB8AC3E}">
        <p14:creationId xmlns:p14="http://schemas.microsoft.com/office/powerpoint/2010/main" val="36789902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apple-system"/>
              </a:rPr>
              <a:t>Evaluation design is broken down into 5 steps, which you can explore in detail using </a:t>
            </a:r>
            <a:r>
              <a:rPr lang="en-US" b="0" i="0" u="sng" dirty="0">
                <a:solidFill>
                  <a:srgbClr val="2E4E74"/>
                </a:solidFill>
                <a:effectLst/>
                <a:latin typeface="-apple-system"/>
                <a:hlinkClick r:id="rId3"/>
              </a:rPr>
              <a:t>NEO’s Evaluation Booklets</a:t>
            </a:r>
            <a:r>
              <a:rPr lang="en-US" b="0" i="0" dirty="0">
                <a:solidFill>
                  <a:srgbClr val="666666"/>
                </a:solidFill>
                <a:effectLst/>
                <a:latin typeface="-apple-system"/>
              </a:rPr>
              <a:t>. Basic steps and worksheets are presented in the tabs above. While you are developing your evaluation plan, it is important to consider the context of your program. The context can change how your evaluation is designed and implemented, because different settings and populations have different needs and abilities to participate in evaluations. Considering this, the 5 steps are applied across 4 common populations (K-12 Health, Rural Health, Race &amp; Ethnicity, and LGBTQIA+ Health) in </a:t>
            </a:r>
            <a:r>
              <a:rPr lang="en-US" b="1" i="0" dirty="0">
                <a:solidFill>
                  <a:srgbClr val="666666"/>
                </a:solidFill>
                <a:effectLst/>
                <a:latin typeface="-apple-system"/>
              </a:rPr>
              <a:t>pathways</a:t>
            </a:r>
            <a:r>
              <a:rPr lang="en-US" b="0" i="0" dirty="0">
                <a:solidFill>
                  <a:srgbClr val="666666"/>
                </a:solidFill>
                <a:effectLst/>
                <a:latin typeface="-apple-system"/>
              </a:rPr>
              <a:t>.</a:t>
            </a: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58</a:t>
            </a:fld>
            <a:endParaRPr lang="en-US" dirty="0"/>
          </a:p>
        </p:txBody>
      </p:sp>
    </p:spTree>
    <p:extLst>
      <p:ext uri="{BB962C8B-B14F-4D97-AF65-F5344CB8AC3E}">
        <p14:creationId xmlns:p14="http://schemas.microsoft.com/office/powerpoint/2010/main" val="30903344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59</a:t>
            </a:fld>
            <a:endParaRPr lang="en-US" dirty="0"/>
          </a:p>
        </p:txBody>
      </p:sp>
    </p:spTree>
    <p:extLst>
      <p:ext uri="{BB962C8B-B14F-4D97-AF65-F5344CB8AC3E}">
        <p14:creationId xmlns:p14="http://schemas.microsoft.com/office/powerpoint/2010/main" val="796675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Evaluation Pathways project was initiated to ‘enable grant recipients to pursue a particular interest and to develop evaluation plans and evaluation skills specifically tailored to their project’. 4 populations were identified, each of which had a pathway developed for it. </a:t>
            </a:r>
          </a:p>
          <a:p>
            <a:endParaRPr lang="en-US" dirty="0"/>
          </a:p>
          <a:p>
            <a:r>
              <a:rPr lang="en-US" dirty="0"/>
              <a:t>You may be wondering: why topic specific pathways? When developing the pathways we had the goal of highlighting resources, methods, and approaches that enable one to effectively and sensitively carry out evaluations of common programs funded by NNLM-grants. So, based on this, NNLM selected pathways for K-12 health, rural health, and programs sensitive to race &amp; ethnicity, and LGBTQIA+ populations. </a:t>
            </a:r>
          </a:p>
          <a:p>
            <a:endParaRPr lang="en-US" dirty="0"/>
          </a:p>
          <a:p>
            <a:r>
              <a:rPr lang="en-US" dirty="0"/>
              <a:t>Each pathway covers evaluation that is responsive to the needs of programs in that topic area. </a:t>
            </a:r>
          </a:p>
        </p:txBody>
      </p:sp>
      <p:sp>
        <p:nvSpPr>
          <p:cNvPr id="4" name="Slide Number Placeholder 3"/>
          <p:cNvSpPr>
            <a:spLocks noGrp="1"/>
          </p:cNvSpPr>
          <p:nvPr>
            <p:ph type="sldNum" sz="quarter" idx="5"/>
          </p:nvPr>
        </p:nvSpPr>
        <p:spPr/>
        <p:txBody>
          <a:bodyPr/>
          <a:lstStyle/>
          <a:p>
            <a:fld id="{133D98FD-36E9-4F9D-B45C-F2F9363327B4}" type="slidenum">
              <a:rPr lang="en-US" smtClean="0"/>
              <a:t>6</a:t>
            </a:fld>
            <a:endParaRPr lang="en-US"/>
          </a:p>
        </p:txBody>
      </p:sp>
    </p:spTree>
    <p:extLst>
      <p:ext uri="{BB962C8B-B14F-4D97-AF65-F5344CB8AC3E}">
        <p14:creationId xmlns:p14="http://schemas.microsoft.com/office/powerpoint/2010/main" val="31714861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66666"/>
                </a:solidFill>
                <a:effectLst/>
                <a:latin typeface="-apple-system"/>
              </a:rPr>
              <a:t>Collect Data</a:t>
            </a:r>
          </a:p>
          <a:p>
            <a:pPr algn="l">
              <a:buFont typeface="Arial" panose="020B0604020202020204" pitchFamily="34" charset="0"/>
              <a:buChar char="•"/>
            </a:pPr>
            <a:r>
              <a:rPr lang="en-US" b="1" i="0" dirty="0">
                <a:solidFill>
                  <a:srgbClr val="666666"/>
                </a:solidFill>
                <a:effectLst/>
                <a:latin typeface="-apple-system"/>
              </a:rPr>
              <a:t>Ensure the privacy and confidentiality of all participants.</a:t>
            </a:r>
            <a:endParaRPr lang="en-US" b="0" i="0" dirty="0">
              <a:solidFill>
                <a:srgbClr val="666666"/>
              </a:solidFill>
              <a:effectLst/>
              <a:latin typeface="-apple-system"/>
            </a:endParaRPr>
          </a:p>
          <a:p>
            <a:pPr algn="l">
              <a:buFont typeface="Arial" panose="020B0604020202020204" pitchFamily="34" charset="0"/>
              <a:buChar char="•"/>
            </a:pPr>
            <a:r>
              <a:rPr lang="en-US" b="0" i="0" dirty="0">
                <a:solidFill>
                  <a:srgbClr val="666666"/>
                </a:solidFill>
                <a:effectLst/>
                <a:latin typeface="-apple-system"/>
              </a:rPr>
              <a:t>Select a </a:t>
            </a:r>
            <a:r>
              <a:rPr lang="en-US" b="1" i="0" dirty="0">
                <a:solidFill>
                  <a:srgbClr val="666666"/>
                </a:solidFill>
                <a:effectLst/>
                <a:latin typeface="-apple-system"/>
              </a:rPr>
              <a:t>sampling strategy</a:t>
            </a:r>
            <a:r>
              <a:rPr lang="en-US" b="0" i="0" dirty="0">
                <a:solidFill>
                  <a:srgbClr val="666666"/>
                </a:solidFill>
                <a:effectLst/>
                <a:latin typeface="-apple-system"/>
              </a:rPr>
              <a:t> that will allow for reporting on program outcomes.</a:t>
            </a:r>
          </a:p>
          <a:p>
            <a:pPr algn="l">
              <a:buFont typeface="Arial" panose="020B0604020202020204" pitchFamily="34" charset="0"/>
              <a:buChar char="•"/>
            </a:pPr>
            <a:r>
              <a:rPr lang="en-US" b="0" i="0" dirty="0">
                <a:solidFill>
                  <a:srgbClr val="666666"/>
                </a:solidFill>
                <a:effectLst/>
                <a:latin typeface="-apple-system"/>
              </a:rPr>
              <a:t>Consider whether </a:t>
            </a:r>
            <a:r>
              <a:rPr lang="en-US" b="1" i="0" dirty="0">
                <a:solidFill>
                  <a:srgbClr val="666666"/>
                </a:solidFill>
                <a:effectLst/>
                <a:latin typeface="-apple-system"/>
              </a:rPr>
              <a:t>quantitative and/or qualitative data collection methods</a:t>
            </a:r>
            <a:r>
              <a:rPr lang="en-US" b="0" i="0" dirty="0">
                <a:solidFill>
                  <a:srgbClr val="666666"/>
                </a:solidFill>
                <a:effectLst/>
                <a:latin typeface="-apple-system"/>
              </a:rPr>
              <a:t> are appropriate for reporting on program outcomes.</a:t>
            </a:r>
          </a:p>
          <a:p>
            <a:pPr algn="l"/>
            <a:r>
              <a:rPr lang="en-US" b="0" i="0" dirty="0">
                <a:solidFill>
                  <a:srgbClr val="2E4E74"/>
                </a:solidFill>
                <a:effectLst/>
                <a:latin typeface="-apple-system"/>
              </a:rPr>
              <a:t>Privacy/Confidentiality</a:t>
            </a:r>
          </a:p>
          <a:p>
            <a:pPr algn="l">
              <a:buFont typeface="Arial" panose="020B0604020202020204" pitchFamily="34" charset="0"/>
              <a:buChar char="•"/>
            </a:pPr>
            <a:r>
              <a:rPr lang="en-US" b="0" i="0" dirty="0">
                <a:solidFill>
                  <a:srgbClr val="666666"/>
                </a:solidFill>
                <a:effectLst/>
                <a:latin typeface="-apple-system"/>
              </a:rPr>
              <a:t>Privacy and confidentiality of collected data should be ensured.</a:t>
            </a:r>
          </a:p>
          <a:p>
            <a:pPr algn="l">
              <a:buFont typeface="Arial" panose="020B0604020202020204" pitchFamily="34" charset="0"/>
              <a:buChar char="•"/>
            </a:pPr>
            <a:r>
              <a:rPr lang="en-US" b="1" i="0" dirty="0">
                <a:solidFill>
                  <a:srgbClr val="666666"/>
                </a:solidFill>
                <a:effectLst/>
                <a:latin typeface="-apple-system"/>
              </a:rPr>
              <a:t>Seek consent</a:t>
            </a:r>
            <a:r>
              <a:rPr lang="en-US" b="0" i="0" dirty="0">
                <a:solidFill>
                  <a:srgbClr val="666666"/>
                </a:solidFill>
                <a:effectLst/>
                <a:latin typeface="-apple-system"/>
              </a:rPr>
              <a:t> from all evaluation participants.</a:t>
            </a:r>
          </a:p>
          <a:p>
            <a:pPr algn="l">
              <a:buFont typeface="Arial" panose="020B0604020202020204" pitchFamily="34" charset="0"/>
              <a:buChar char="•"/>
            </a:pPr>
            <a:r>
              <a:rPr lang="en-US" b="0" i="0" dirty="0">
                <a:solidFill>
                  <a:srgbClr val="666666"/>
                </a:solidFill>
                <a:effectLst/>
                <a:latin typeface="-apple-system"/>
              </a:rPr>
              <a:t>Consider how you will </a:t>
            </a:r>
            <a:r>
              <a:rPr lang="en-US" b="1" i="0" dirty="0">
                <a:solidFill>
                  <a:srgbClr val="666666"/>
                </a:solidFill>
                <a:effectLst/>
                <a:latin typeface="-apple-system"/>
              </a:rPr>
              <a:t>secure data collected to protect sensitive information.</a:t>
            </a:r>
            <a:endParaRPr lang="en-US" b="0" i="0" dirty="0">
              <a:solidFill>
                <a:srgbClr val="666666"/>
              </a:solidFill>
              <a:effectLst/>
              <a:latin typeface="-apple-system"/>
            </a:endParaRPr>
          </a:p>
          <a:p>
            <a:pPr marL="742950" lvl="1" indent="-285750" algn="l">
              <a:buFont typeface="Arial" panose="020B0604020202020204" pitchFamily="34" charset="0"/>
              <a:buChar char="•"/>
            </a:pPr>
            <a:r>
              <a:rPr lang="en-US" b="0" i="0" dirty="0">
                <a:solidFill>
                  <a:srgbClr val="666666"/>
                </a:solidFill>
                <a:effectLst/>
                <a:latin typeface="-apple-system"/>
              </a:rPr>
              <a:t>Data stored electronically should, at minimum, be password-protected.</a:t>
            </a:r>
          </a:p>
          <a:p>
            <a:pPr algn="l">
              <a:buFont typeface="Arial" panose="020B0604020202020204" pitchFamily="34" charset="0"/>
              <a:buChar char="•"/>
            </a:pPr>
            <a:r>
              <a:rPr lang="en-US" b="0" i="0" dirty="0">
                <a:solidFill>
                  <a:srgbClr val="666666"/>
                </a:solidFill>
                <a:effectLst/>
                <a:latin typeface="-apple-system"/>
              </a:rPr>
              <a:t>If you are collecting information on </a:t>
            </a:r>
            <a:r>
              <a:rPr lang="en-US" b="1" i="0" dirty="0">
                <a:solidFill>
                  <a:srgbClr val="666666"/>
                </a:solidFill>
                <a:effectLst/>
                <a:latin typeface="-apple-system"/>
              </a:rPr>
              <a:t>illegal behaviors</a:t>
            </a:r>
            <a:r>
              <a:rPr lang="en-US" b="0" i="0" dirty="0">
                <a:solidFill>
                  <a:srgbClr val="666666"/>
                </a:solidFill>
                <a:effectLst/>
                <a:latin typeface="-apple-system"/>
              </a:rPr>
              <a:t>, such as recreational drug use, a </a:t>
            </a:r>
            <a:r>
              <a:rPr lang="en-US" b="1" i="0" dirty="0">
                <a:solidFill>
                  <a:srgbClr val="666666"/>
                </a:solidFill>
                <a:effectLst/>
                <a:latin typeface="-apple-system"/>
              </a:rPr>
              <a:t>confidentiality certificate</a:t>
            </a:r>
            <a:r>
              <a:rPr lang="en-US" b="0" i="0" dirty="0">
                <a:solidFill>
                  <a:srgbClr val="666666"/>
                </a:solidFill>
                <a:effectLst/>
                <a:latin typeface="-apple-system"/>
              </a:rPr>
              <a:t> can be used to protect sensitive information gathered from participants.</a:t>
            </a:r>
          </a:p>
          <a:p>
            <a:pPr marL="742950" lvl="1" indent="-285750" algn="l">
              <a:buFont typeface="Arial" panose="020B0604020202020204" pitchFamily="34" charset="0"/>
              <a:buChar char="•"/>
            </a:pPr>
            <a:r>
              <a:rPr lang="en-US" b="0" i="0" dirty="0">
                <a:solidFill>
                  <a:srgbClr val="666666"/>
                </a:solidFill>
                <a:effectLst/>
                <a:latin typeface="-apple-system"/>
              </a:rPr>
              <a:t>This certificate prohibits the release of identifiable, sensitive information, except in specific cases when consent is obtained from the participant. For more information, visit the </a:t>
            </a:r>
            <a:r>
              <a:rPr lang="en-US" b="0" i="0" u="sng" dirty="0">
                <a:solidFill>
                  <a:srgbClr val="2E4E74"/>
                </a:solidFill>
                <a:effectLst/>
                <a:latin typeface="-apple-system"/>
                <a:hlinkClick r:id="rId3"/>
              </a:rPr>
              <a:t>NIH website on certificates of confidentiality</a:t>
            </a:r>
            <a:r>
              <a:rPr lang="en-US" b="0" i="0" u="none" strike="noStrike" dirty="0">
                <a:solidFill>
                  <a:srgbClr val="2E4E74"/>
                </a:solidFill>
                <a:effectLst/>
                <a:latin typeface="-apple-system"/>
                <a:hlinkClick r:id="rId3"/>
              </a:rPr>
              <a:t>(link is external)</a:t>
            </a:r>
            <a:r>
              <a:rPr lang="en-US" b="0" i="0" dirty="0">
                <a:solidFill>
                  <a:srgbClr val="666666"/>
                </a:solidFill>
                <a:effectLst/>
                <a:latin typeface="-apple-system"/>
              </a:rPr>
              <a:t>.</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60</a:t>
            </a:fld>
            <a:endParaRPr lang="en-US" dirty="0"/>
          </a:p>
        </p:txBody>
      </p:sp>
    </p:spTree>
    <p:extLst>
      <p:ext uri="{BB962C8B-B14F-4D97-AF65-F5344CB8AC3E}">
        <p14:creationId xmlns:p14="http://schemas.microsoft.com/office/powerpoint/2010/main" val="863837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666666"/>
                </a:solidFill>
                <a:effectLst/>
                <a:latin typeface="-apple-system"/>
              </a:rPr>
              <a:t>Sampling is the way that </a:t>
            </a:r>
            <a:r>
              <a:rPr lang="en-US" b="1" i="0" dirty="0">
                <a:solidFill>
                  <a:srgbClr val="666666"/>
                </a:solidFill>
                <a:effectLst/>
                <a:latin typeface="-apple-system"/>
              </a:rPr>
              <a:t>individuals are selected from a larger group to complete data collection activities</a:t>
            </a:r>
            <a:r>
              <a:rPr lang="en-US" b="0" i="0" dirty="0">
                <a:solidFill>
                  <a:srgbClr val="666666"/>
                </a:solidFill>
                <a:effectLst/>
                <a:latin typeface="-apple-system"/>
              </a:rPr>
              <a:t>.</a:t>
            </a:r>
          </a:p>
          <a:p>
            <a:pPr algn="l">
              <a:buFont typeface="Arial" panose="020B0604020202020204" pitchFamily="34" charset="0"/>
              <a:buChar char="•"/>
            </a:pPr>
            <a:r>
              <a:rPr lang="en-US" b="0" i="0" dirty="0">
                <a:solidFill>
                  <a:srgbClr val="666666"/>
                </a:solidFill>
                <a:effectLst/>
                <a:latin typeface="-apple-system"/>
              </a:rPr>
              <a:t>Generally, sampling strategies can be divided into </a:t>
            </a:r>
            <a:r>
              <a:rPr lang="en-US" b="1" i="0" dirty="0">
                <a:solidFill>
                  <a:srgbClr val="666666"/>
                </a:solidFill>
                <a:effectLst/>
                <a:latin typeface="-apple-system"/>
              </a:rPr>
              <a:t>non-probability sampling </a:t>
            </a:r>
            <a:r>
              <a:rPr lang="en-US" b="0" i="0" dirty="0">
                <a:solidFill>
                  <a:srgbClr val="666666"/>
                </a:solidFill>
                <a:effectLst/>
                <a:latin typeface="-apple-system"/>
              </a:rPr>
              <a:t>and</a:t>
            </a:r>
            <a:r>
              <a:rPr lang="en-US" b="1" i="0" dirty="0">
                <a:solidFill>
                  <a:srgbClr val="666666"/>
                </a:solidFill>
                <a:effectLst/>
                <a:latin typeface="-apple-system"/>
              </a:rPr>
              <a:t> probability (random) sampling</a:t>
            </a:r>
            <a:r>
              <a:rPr lang="en-US" b="0" i="0" dirty="0">
                <a:solidFill>
                  <a:srgbClr val="666666"/>
                </a:solidFill>
                <a:effectLst/>
                <a:latin typeface="-apple-system"/>
              </a:rPr>
              <a:t>.</a:t>
            </a:r>
          </a:p>
          <a:p>
            <a:pPr algn="l">
              <a:buFont typeface="Arial" panose="020B0604020202020204" pitchFamily="34" charset="0"/>
              <a:buChar char="•"/>
            </a:pPr>
            <a:r>
              <a:rPr lang="en-US" b="0" i="0" u="sng" dirty="0">
                <a:solidFill>
                  <a:srgbClr val="2E4E74"/>
                </a:solidFill>
                <a:effectLst/>
                <a:latin typeface="-apple-system"/>
                <a:hlinkClick r:id="rId3"/>
              </a:rPr>
              <a:t>Sample size calculators</a:t>
            </a:r>
            <a:r>
              <a:rPr lang="en-US" b="0" i="0" u="none" strike="noStrike" dirty="0">
                <a:solidFill>
                  <a:srgbClr val="2E4E74"/>
                </a:solidFill>
                <a:effectLst/>
                <a:latin typeface="-apple-system"/>
                <a:hlinkClick r:id="rId3"/>
              </a:rPr>
              <a:t>(link is external)</a:t>
            </a:r>
            <a:r>
              <a:rPr lang="en-US" b="0" i="0" dirty="0">
                <a:solidFill>
                  <a:srgbClr val="666666"/>
                </a:solidFill>
                <a:effectLst/>
                <a:latin typeface="-apple-system"/>
              </a:rPr>
              <a:t> are useful for determining the number of data points that are needed to detect a statistically significant difference.</a:t>
            </a:r>
          </a:p>
          <a:p>
            <a:pPr algn="l">
              <a:buFont typeface="Arial" panose="020B0604020202020204" pitchFamily="34" charset="0"/>
              <a:buChar char="•"/>
            </a:pPr>
            <a:r>
              <a:rPr lang="en-US" b="0" i="0" u="sng" dirty="0">
                <a:solidFill>
                  <a:srgbClr val="2E4E74"/>
                </a:solidFill>
                <a:effectLst/>
                <a:latin typeface="-apple-system"/>
                <a:hlinkClick r:id="rId4"/>
              </a:rPr>
              <a:t>More information on sampling strategies</a:t>
            </a:r>
            <a:endParaRPr lang="en-US" b="0" i="0" dirty="0">
              <a:solidFill>
                <a:srgbClr val="666666"/>
              </a:solidFill>
              <a:effectLst/>
              <a:latin typeface="-apple-system"/>
            </a:endParaRPr>
          </a:p>
          <a:p>
            <a:pPr algn="l"/>
            <a:r>
              <a:rPr lang="en-US" b="0" i="0" dirty="0">
                <a:solidFill>
                  <a:srgbClr val="2E4E74"/>
                </a:solidFill>
                <a:effectLst/>
                <a:latin typeface="-apple-system"/>
              </a:rPr>
              <a:t>Choosing a Sampling Strategy</a:t>
            </a:r>
          </a:p>
          <a:p>
            <a:pPr algn="l">
              <a:buFont typeface="Arial" panose="020B0604020202020204" pitchFamily="34" charset="0"/>
              <a:buChar char="•"/>
            </a:pPr>
            <a:r>
              <a:rPr lang="en-US" b="1" i="0" dirty="0">
                <a:solidFill>
                  <a:srgbClr val="666666"/>
                </a:solidFill>
                <a:effectLst/>
                <a:latin typeface="-apple-system"/>
              </a:rPr>
              <a:t>Is a sample needed or is your program population small enough that it is feasible to survey everyone?</a:t>
            </a:r>
            <a:endParaRPr lang="en-US" b="0" i="0" dirty="0">
              <a:solidFill>
                <a:srgbClr val="666666"/>
              </a:solidFill>
              <a:effectLst/>
              <a:latin typeface="-apple-system"/>
            </a:endParaRPr>
          </a:p>
          <a:p>
            <a:pPr marL="742950" lvl="1" indent="-285750" algn="l">
              <a:buFont typeface="Arial" panose="020B0604020202020204" pitchFamily="34" charset="0"/>
              <a:buChar char="•"/>
            </a:pPr>
            <a:r>
              <a:rPr lang="en-US" b="0" i="0" dirty="0">
                <a:solidFill>
                  <a:srgbClr val="666666"/>
                </a:solidFill>
                <a:effectLst/>
                <a:latin typeface="-apple-system"/>
              </a:rPr>
              <a:t>If you are not trying to generalize your findings to the whole community, this may be easier to achieve.</a:t>
            </a:r>
          </a:p>
          <a:p>
            <a:pPr marL="742950" lvl="1" indent="-285750" algn="l">
              <a:buFont typeface="Arial" panose="020B0604020202020204" pitchFamily="34" charset="0"/>
              <a:buChar char="•"/>
            </a:pPr>
            <a:r>
              <a:rPr lang="en-US" b="0" i="0" dirty="0">
                <a:solidFill>
                  <a:srgbClr val="666666"/>
                </a:solidFill>
                <a:effectLst/>
                <a:latin typeface="-apple-system"/>
              </a:rPr>
              <a:t>If you want to generalize findings to the whole community, then you need to collect information from the whole community, not just program participants. In this case, consider collecting a sample.</a:t>
            </a:r>
          </a:p>
          <a:p>
            <a:pPr algn="l">
              <a:buFont typeface="Arial" panose="020B0604020202020204" pitchFamily="34" charset="0"/>
              <a:buChar char="•"/>
            </a:pPr>
            <a:r>
              <a:rPr lang="en-US" b="1" i="0" dirty="0">
                <a:solidFill>
                  <a:srgbClr val="666666"/>
                </a:solidFill>
                <a:effectLst/>
                <a:latin typeface="-apple-system"/>
              </a:rPr>
              <a:t>If a sample will be selected, will it be necessary to conduct probability (statistical) sampling?</a:t>
            </a:r>
            <a:endParaRPr lang="en-US" b="0" i="0" dirty="0">
              <a:solidFill>
                <a:srgbClr val="666666"/>
              </a:solidFill>
              <a:effectLst/>
              <a:latin typeface="-apple-system"/>
            </a:endParaRPr>
          </a:p>
          <a:p>
            <a:pPr marL="742950" lvl="1" indent="-285750" algn="l">
              <a:buFont typeface="Arial" panose="020B0604020202020204" pitchFamily="34" charset="0"/>
              <a:buChar char="•"/>
            </a:pPr>
            <a:r>
              <a:rPr lang="en-US" b="0" i="0" dirty="0">
                <a:solidFill>
                  <a:srgbClr val="666666"/>
                </a:solidFill>
                <a:effectLst/>
                <a:latin typeface="-apple-system"/>
              </a:rPr>
              <a:t>In rural health settings, it may not be possible to obtain a sampling frame, a list of all individuals or households from which a sample will be selected.</a:t>
            </a:r>
          </a:p>
          <a:p>
            <a:pPr marL="742950" lvl="1" indent="-285750" algn="l">
              <a:buFont typeface="Arial" panose="020B0604020202020204" pitchFamily="34" charset="0"/>
              <a:buChar char="•"/>
            </a:pPr>
            <a:r>
              <a:rPr lang="en-US" b="0" i="0" dirty="0">
                <a:solidFill>
                  <a:srgbClr val="666666"/>
                </a:solidFill>
                <a:effectLst/>
                <a:latin typeface="-apple-system"/>
              </a:rPr>
              <a:t>In addition, if you do not intend to generalize to the full participant population (i.e. you won't make conclusions about all participants based on data from a sample of participants), probability sampling is not necessary. Non-probability samples may provide enough information and are less cumbersome to select.</a:t>
            </a:r>
          </a:p>
          <a:p>
            <a:pPr algn="l">
              <a:buFont typeface="Arial" panose="020B0604020202020204" pitchFamily="34" charset="0"/>
              <a:buNone/>
            </a:pPr>
            <a:endParaRPr lang="en-US" b="0" i="0" dirty="0">
              <a:solidFill>
                <a:srgbClr val="666666"/>
              </a:solidFill>
              <a:effectLst/>
              <a:latin typeface="-apple-system"/>
            </a:endParaRPr>
          </a:p>
        </p:txBody>
      </p:sp>
      <p:sp>
        <p:nvSpPr>
          <p:cNvPr id="4" name="Slide Number Placeholder 3"/>
          <p:cNvSpPr>
            <a:spLocks noGrp="1"/>
          </p:cNvSpPr>
          <p:nvPr>
            <p:ph type="sldNum" sz="quarter" idx="5"/>
          </p:nvPr>
        </p:nvSpPr>
        <p:spPr/>
        <p:txBody>
          <a:bodyPr/>
          <a:lstStyle/>
          <a:p>
            <a:fld id="{133D98FD-36E9-4F9D-B45C-F2F9363327B4}" type="slidenum">
              <a:rPr lang="en-US" smtClean="0"/>
              <a:t>61</a:t>
            </a:fld>
            <a:endParaRPr lang="en-US" dirty="0"/>
          </a:p>
        </p:txBody>
      </p:sp>
    </p:spTree>
    <p:extLst>
      <p:ext uri="{BB962C8B-B14F-4D97-AF65-F5344CB8AC3E}">
        <p14:creationId xmlns:p14="http://schemas.microsoft.com/office/powerpoint/2010/main" val="38606891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use of different sampling strategies, along with another evaluation planning pdf on sampling</a:t>
            </a:r>
          </a:p>
        </p:txBody>
      </p:sp>
      <p:sp>
        <p:nvSpPr>
          <p:cNvPr id="4" name="Slide Number Placeholder 3"/>
          <p:cNvSpPr>
            <a:spLocks noGrp="1"/>
          </p:cNvSpPr>
          <p:nvPr>
            <p:ph type="sldNum" sz="quarter" idx="5"/>
          </p:nvPr>
        </p:nvSpPr>
        <p:spPr/>
        <p:txBody>
          <a:bodyPr/>
          <a:lstStyle/>
          <a:p>
            <a:fld id="{133D98FD-36E9-4F9D-B45C-F2F9363327B4}" type="slidenum">
              <a:rPr lang="en-US" smtClean="0"/>
              <a:t>62</a:t>
            </a:fld>
            <a:endParaRPr lang="en-US" dirty="0"/>
          </a:p>
        </p:txBody>
      </p:sp>
    </p:spTree>
    <p:extLst>
      <p:ext uri="{BB962C8B-B14F-4D97-AF65-F5344CB8AC3E}">
        <p14:creationId xmlns:p14="http://schemas.microsoft.com/office/powerpoint/2010/main" val="7134077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666666"/>
                </a:solidFill>
                <a:effectLst/>
                <a:latin typeface="-apple-system"/>
              </a:rPr>
              <a:t>Data that reflect cultural humility can </a:t>
            </a:r>
            <a:r>
              <a:rPr lang="en-US" b="1" i="0" dirty="0">
                <a:solidFill>
                  <a:srgbClr val="666666"/>
                </a:solidFill>
                <a:effectLst/>
                <a:latin typeface="-apple-system"/>
              </a:rPr>
              <a:t>accurately collect information on the real-life experiences of the program participants</a:t>
            </a:r>
            <a:r>
              <a:rPr lang="en-US" b="0" i="0" dirty="0">
                <a:solidFill>
                  <a:srgbClr val="666666"/>
                </a:solidFill>
                <a:effectLst/>
                <a:latin typeface="-apple-system"/>
              </a:rPr>
              <a:t>.</a:t>
            </a:r>
          </a:p>
          <a:p>
            <a:pPr algn="l">
              <a:buFont typeface="Arial" panose="020B0604020202020204" pitchFamily="34" charset="0"/>
              <a:buChar char="•"/>
            </a:pPr>
            <a:r>
              <a:rPr lang="en-US" b="0" i="0" dirty="0">
                <a:solidFill>
                  <a:srgbClr val="666666"/>
                </a:solidFill>
                <a:effectLst/>
                <a:latin typeface="-apple-system"/>
              </a:rPr>
              <a:t>Using pre-designed data collection instruments can save time and provide results that are more generalizable to the population. However, </a:t>
            </a:r>
            <a:r>
              <a:rPr lang="en-US" b="1" i="0" dirty="0">
                <a:solidFill>
                  <a:srgbClr val="666666"/>
                </a:solidFill>
                <a:effectLst/>
                <a:latin typeface="-apple-system"/>
              </a:rPr>
              <a:t>pre-designed instruments may not work the same way and measure the same things across different populations </a:t>
            </a:r>
            <a:r>
              <a:rPr lang="en-US" b="0" i="0" dirty="0">
                <a:solidFill>
                  <a:srgbClr val="666666"/>
                </a:solidFill>
                <a:effectLst/>
                <a:latin typeface="-apple-system"/>
              </a:rPr>
              <a:t>- a design element named cross-cultural equivalence.</a:t>
            </a:r>
          </a:p>
          <a:p>
            <a:pPr marL="742950" lvl="1" indent="-285750" algn="l">
              <a:buFont typeface="Arial" panose="020B0604020202020204" pitchFamily="34" charset="0"/>
              <a:buChar char="•"/>
            </a:pPr>
            <a:r>
              <a:rPr lang="en-US" b="0" i="0" dirty="0">
                <a:solidFill>
                  <a:srgbClr val="666666"/>
                </a:solidFill>
                <a:effectLst/>
                <a:latin typeface="-apple-system"/>
              </a:rPr>
              <a:t>To determine cross-cultural equivalence, find studies using and validating the data collection instruments for </a:t>
            </a:r>
            <a:r>
              <a:rPr lang="en-US" b="1" i="0" dirty="0">
                <a:solidFill>
                  <a:srgbClr val="666666"/>
                </a:solidFill>
                <a:effectLst/>
                <a:latin typeface="-apple-system"/>
              </a:rPr>
              <a:t>cross-cultural equivalence</a:t>
            </a:r>
            <a:r>
              <a:rPr lang="en-US" b="0" i="0" dirty="0">
                <a:solidFill>
                  <a:srgbClr val="666666"/>
                </a:solidFill>
                <a:effectLst/>
                <a:latin typeface="-apple-system"/>
              </a:rPr>
              <a:t>, or studies that have the same or similar population context as your evaluation.</a:t>
            </a:r>
          </a:p>
          <a:p>
            <a:pPr algn="l">
              <a:buFont typeface="Arial" panose="020B0604020202020204" pitchFamily="34" charset="0"/>
              <a:buChar char="•"/>
            </a:pPr>
            <a:r>
              <a:rPr lang="en-US" b="1" i="0" dirty="0">
                <a:solidFill>
                  <a:srgbClr val="666666"/>
                </a:solidFill>
                <a:effectLst/>
                <a:latin typeface="-apple-system"/>
              </a:rPr>
              <a:t>Field testing</a:t>
            </a:r>
            <a:r>
              <a:rPr lang="en-US" b="0" i="0" dirty="0">
                <a:solidFill>
                  <a:srgbClr val="666666"/>
                </a:solidFill>
                <a:effectLst/>
                <a:latin typeface="-apple-system"/>
              </a:rPr>
              <a:t> all data collection instruments- that is practicing using the instrument in a real-life setting, and altering the instrument based on feedback and preliminary analysis- can help to improve the information collected.</a:t>
            </a:r>
          </a:p>
        </p:txBody>
      </p:sp>
      <p:sp>
        <p:nvSpPr>
          <p:cNvPr id="4" name="Slide Number Placeholder 3"/>
          <p:cNvSpPr>
            <a:spLocks noGrp="1"/>
          </p:cNvSpPr>
          <p:nvPr>
            <p:ph type="sldNum" sz="quarter" idx="5"/>
          </p:nvPr>
        </p:nvSpPr>
        <p:spPr/>
        <p:txBody>
          <a:bodyPr/>
          <a:lstStyle/>
          <a:p>
            <a:fld id="{133D98FD-36E9-4F9D-B45C-F2F9363327B4}" type="slidenum">
              <a:rPr lang="en-US" smtClean="0"/>
              <a:t>63</a:t>
            </a:fld>
            <a:endParaRPr lang="en-US" dirty="0"/>
          </a:p>
        </p:txBody>
      </p:sp>
    </p:spTree>
    <p:extLst>
      <p:ext uri="{BB962C8B-B14F-4D97-AF65-F5344CB8AC3E}">
        <p14:creationId xmlns:p14="http://schemas.microsoft.com/office/powerpoint/2010/main" val="42912268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Briefs from CDC explaining each data collection method in greater detail are available on the website</a:t>
            </a:r>
          </a:p>
        </p:txBody>
      </p:sp>
      <p:sp>
        <p:nvSpPr>
          <p:cNvPr id="4" name="Slide Number Placeholder 3"/>
          <p:cNvSpPr>
            <a:spLocks noGrp="1"/>
          </p:cNvSpPr>
          <p:nvPr>
            <p:ph type="sldNum" sz="quarter" idx="5"/>
          </p:nvPr>
        </p:nvSpPr>
        <p:spPr/>
        <p:txBody>
          <a:bodyPr/>
          <a:lstStyle/>
          <a:p>
            <a:fld id="{133D98FD-36E9-4F9D-B45C-F2F9363327B4}" type="slidenum">
              <a:rPr lang="en-US" smtClean="0"/>
              <a:t>64</a:t>
            </a:fld>
            <a:endParaRPr lang="en-US" dirty="0"/>
          </a:p>
        </p:txBody>
      </p:sp>
    </p:spTree>
    <p:extLst>
      <p:ext uri="{BB962C8B-B14F-4D97-AF65-F5344CB8AC3E}">
        <p14:creationId xmlns:p14="http://schemas.microsoft.com/office/powerpoint/2010/main" val="25570009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Quantitative data are</a:t>
            </a:r>
            <a:r>
              <a:rPr lang="en-US" b="1" dirty="0"/>
              <a:t> information gathered in numeric form</a:t>
            </a:r>
            <a:r>
              <a:rPr lang="en-US" dirty="0"/>
              <a:t>. </a:t>
            </a:r>
          </a:p>
          <a:p>
            <a:r>
              <a:rPr lang="en-US" dirty="0"/>
              <a:t>Analysis of quantitative data requires </a:t>
            </a:r>
            <a:r>
              <a:rPr lang="en-US" b="1" dirty="0"/>
              <a:t>statistical methods</a:t>
            </a:r>
            <a:r>
              <a:rPr lang="en-US" dirty="0"/>
              <a:t>. </a:t>
            </a:r>
          </a:p>
          <a:p>
            <a:r>
              <a:rPr lang="en-US" dirty="0"/>
              <a:t>Results are typically summarized in </a:t>
            </a:r>
            <a:r>
              <a:rPr lang="en-US" b="1" dirty="0"/>
              <a:t>graphs, tables, or charts</a:t>
            </a:r>
            <a:r>
              <a:rPr lang="en-US" dirty="0"/>
              <a:t>. </a:t>
            </a:r>
          </a:p>
          <a:p>
            <a:r>
              <a:rPr lang="en-US" dirty="0">
                <a:hlinkClick r:id="rId3"/>
              </a:rPr>
              <a:t>More information on quantitative analysis</a:t>
            </a:r>
            <a:endParaRPr lang="en-US" dirty="0"/>
          </a:p>
          <a:p>
            <a:endParaRPr lang="en-US" dirty="0"/>
          </a:p>
          <a:p>
            <a:pPr>
              <a:buFont typeface="Arial" panose="020B0604020202020204" pitchFamily="34" charset="0"/>
              <a:buChar char="•"/>
            </a:pPr>
            <a:r>
              <a:rPr lang="en-US" dirty="0"/>
              <a:t>Qualitative data are</a:t>
            </a:r>
            <a:r>
              <a:rPr lang="en-US" b="1" dirty="0"/>
              <a:t> information gathered in non-numeric form, usually in text or narrative form</a:t>
            </a:r>
            <a:r>
              <a:rPr lang="en-US" dirty="0"/>
              <a:t>.</a:t>
            </a:r>
          </a:p>
          <a:p>
            <a:pPr>
              <a:buFont typeface="Arial" panose="020B0604020202020204" pitchFamily="34" charset="0"/>
              <a:buChar char="•"/>
            </a:pPr>
            <a:r>
              <a:rPr lang="en-US" dirty="0"/>
              <a:t>Analysis of qualitative data </a:t>
            </a:r>
            <a:r>
              <a:rPr lang="en-US" b="1" dirty="0"/>
              <a:t>relies heavily on interpretation</a:t>
            </a:r>
            <a:r>
              <a:rPr lang="en-US" dirty="0"/>
              <a:t>.</a:t>
            </a:r>
          </a:p>
          <a:p>
            <a:pPr>
              <a:buFont typeface="Arial" panose="020B0604020202020204" pitchFamily="34" charset="0"/>
              <a:buChar char="•"/>
            </a:pPr>
            <a:r>
              <a:rPr lang="en-US" dirty="0"/>
              <a:t>Qualitative data analysis can </a:t>
            </a:r>
            <a:r>
              <a:rPr lang="en-US" b="1" dirty="0"/>
              <a:t>often answer the 'why' or 'how' of evaluation questions</a:t>
            </a:r>
            <a:r>
              <a:rPr lang="en-US" dirty="0"/>
              <a:t>.</a:t>
            </a:r>
          </a:p>
          <a:p>
            <a:pPr>
              <a:buFont typeface="Arial" panose="020B0604020202020204" pitchFamily="34" charset="0"/>
              <a:buChar char="•"/>
            </a:pPr>
            <a:r>
              <a:rPr lang="en-US" dirty="0">
                <a:hlinkClick r:id="rId4"/>
              </a:rPr>
              <a:t>More information on qualitative analysis</a:t>
            </a:r>
            <a:r>
              <a:rPr lang="en-US" dirty="0"/>
              <a:t>.</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65</a:t>
            </a:fld>
            <a:endParaRPr lang="en-US" dirty="0"/>
          </a:p>
        </p:txBody>
      </p:sp>
    </p:spTree>
    <p:extLst>
      <p:ext uri="{BB962C8B-B14F-4D97-AF65-F5344CB8AC3E}">
        <p14:creationId xmlns:p14="http://schemas.microsoft.com/office/powerpoint/2010/main" val="7261884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66666"/>
                </a:solidFill>
                <a:effectLst/>
                <a:latin typeface="-apple-system"/>
              </a:rPr>
              <a:t>Act</a:t>
            </a:r>
          </a:p>
          <a:p>
            <a:pPr algn="l">
              <a:buFont typeface="Arial" panose="020B0604020202020204" pitchFamily="34" charset="0"/>
              <a:buChar char="•"/>
            </a:pPr>
            <a:r>
              <a:rPr lang="en-US" b="0" i="0" dirty="0">
                <a:solidFill>
                  <a:srgbClr val="666666"/>
                </a:solidFill>
                <a:effectLst/>
                <a:latin typeface="-apple-system"/>
              </a:rPr>
              <a:t>Share information gathered in your evaluation with stakeholders to ensure they understand your program successes and challenges.</a:t>
            </a:r>
          </a:p>
          <a:p>
            <a:pPr algn="l">
              <a:buFont typeface="Arial" panose="020B0604020202020204" pitchFamily="34" charset="0"/>
              <a:buChar char="•"/>
            </a:pPr>
            <a:r>
              <a:rPr lang="en-US" b="0" i="0" dirty="0">
                <a:solidFill>
                  <a:srgbClr val="666666"/>
                </a:solidFill>
                <a:effectLst/>
                <a:latin typeface="-apple-system"/>
              </a:rPr>
              <a:t>Align stakeholders around the program and </a:t>
            </a:r>
            <a:r>
              <a:rPr lang="en-US" b="1" i="0" dirty="0">
                <a:solidFill>
                  <a:srgbClr val="666666"/>
                </a:solidFill>
                <a:effectLst/>
                <a:latin typeface="-apple-system"/>
              </a:rPr>
              <a:t>allow for planning for future iterations or versions of the program</a:t>
            </a:r>
            <a:r>
              <a:rPr lang="en-US" b="0" i="0" dirty="0">
                <a:solidFill>
                  <a:srgbClr val="666666"/>
                </a:solidFill>
                <a:effectLst/>
                <a:latin typeface="-apple-system"/>
              </a:rPr>
              <a:t>.</a:t>
            </a:r>
          </a:p>
          <a:p>
            <a:pPr algn="l">
              <a:buFont typeface="Arial" panose="020B0604020202020204" pitchFamily="34" charset="0"/>
              <a:buChar char="•"/>
            </a:pPr>
            <a:r>
              <a:rPr lang="en-US" b="0" i="0" dirty="0">
                <a:solidFill>
                  <a:srgbClr val="666666"/>
                </a:solidFill>
                <a:effectLst/>
                <a:latin typeface="-apple-system"/>
              </a:rPr>
              <a:t>Evaluations can be summarized as </a:t>
            </a:r>
            <a:r>
              <a:rPr lang="en-US" b="1" i="0" dirty="0">
                <a:solidFill>
                  <a:srgbClr val="666666"/>
                </a:solidFill>
                <a:effectLst/>
                <a:latin typeface="-apple-system"/>
              </a:rPr>
              <a:t>evaluation reports, Power Point Presentations, dashboards, static infographics, and/or 2-page briefs</a:t>
            </a:r>
            <a:r>
              <a:rPr lang="en-US" b="0" i="0" dirty="0">
                <a:solidFill>
                  <a:srgbClr val="666666"/>
                </a:solidFill>
                <a:effectLst/>
                <a:latin typeface="-apple-system"/>
              </a:rPr>
              <a:t> depending on the needs of stakeholders.</a:t>
            </a:r>
          </a:p>
          <a:p>
            <a:pPr marL="742950" lvl="1" indent="-285750" algn="l">
              <a:buFont typeface="Arial" panose="020B0604020202020204" pitchFamily="34" charset="0"/>
              <a:buChar char="•"/>
            </a:pPr>
            <a:r>
              <a:rPr lang="en-US" b="0" i="0" u="sng" dirty="0">
                <a:solidFill>
                  <a:srgbClr val="2E4E74"/>
                </a:solidFill>
                <a:effectLst/>
                <a:latin typeface="-apple-system"/>
                <a:hlinkClick r:id="rId3"/>
              </a:rPr>
              <a:t>More information on data visualization and communication strategies</a:t>
            </a:r>
            <a:endParaRPr lang="en-US" b="0" i="0" dirty="0">
              <a:solidFill>
                <a:srgbClr val="666666"/>
              </a:solidFill>
              <a:effectLst/>
              <a:latin typeface="-apple-system"/>
            </a:endParaRPr>
          </a:p>
          <a:p>
            <a:pPr algn="l"/>
            <a:r>
              <a:rPr lang="en-US" b="0" i="0" dirty="0">
                <a:solidFill>
                  <a:srgbClr val="2E4E74"/>
                </a:solidFill>
                <a:effectLst/>
                <a:latin typeface="-apple-system"/>
              </a:rPr>
              <a:t>Meeting Rural Health Stakeholder Needs</a:t>
            </a:r>
          </a:p>
          <a:p>
            <a:pPr algn="l">
              <a:buFont typeface="Arial" panose="020B0604020202020204" pitchFamily="34" charset="0"/>
              <a:buChar char="•"/>
            </a:pPr>
            <a:r>
              <a:rPr lang="en-US" b="1" i="0" dirty="0">
                <a:solidFill>
                  <a:srgbClr val="666666"/>
                </a:solidFill>
                <a:effectLst/>
                <a:latin typeface="-apple-system"/>
              </a:rPr>
              <a:t>Creation and review of findings with community members and stakeholders</a:t>
            </a:r>
            <a:r>
              <a:rPr lang="en-US" b="0" i="0" dirty="0">
                <a:solidFill>
                  <a:srgbClr val="666666"/>
                </a:solidFill>
                <a:effectLst/>
                <a:latin typeface="-apple-system"/>
              </a:rPr>
              <a:t> can help ensure that information is presented in a respectful way.</a:t>
            </a:r>
          </a:p>
          <a:p>
            <a:pPr algn="l">
              <a:buFont typeface="Arial" panose="020B0604020202020204" pitchFamily="34" charset="0"/>
              <a:buChar char="•"/>
            </a:pPr>
            <a:r>
              <a:rPr lang="en-US" b="0" i="0" dirty="0">
                <a:solidFill>
                  <a:srgbClr val="666666"/>
                </a:solidFill>
                <a:effectLst/>
                <a:latin typeface="-apple-system"/>
              </a:rPr>
              <a:t>Responses to the outcomes found in the evaluation should include the </a:t>
            </a:r>
            <a:r>
              <a:rPr lang="en-US" b="1" i="0" dirty="0">
                <a:solidFill>
                  <a:srgbClr val="666666"/>
                </a:solidFill>
                <a:effectLst/>
                <a:latin typeface="-apple-system"/>
              </a:rPr>
              <a:t>direct involvement and decision making of multiple stakeholder groups and community members.</a:t>
            </a:r>
            <a:endParaRPr lang="en-US" b="0" i="0" dirty="0">
              <a:solidFill>
                <a:srgbClr val="666666"/>
              </a:solidFill>
              <a:effectLst/>
              <a:latin typeface="-apple-system"/>
            </a:endParaRPr>
          </a:p>
          <a:p>
            <a:pPr algn="l">
              <a:buFont typeface="Arial" panose="020B0604020202020204" pitchFamily="34" charset="0"/>
              <a:buChar char="•"/>
            </a:pPr>
            <a:r>
              <a:rPr lang="en-US" b="1" i="0" dirty="0">
                <a:solidFill>
                  <a:srgbClr val="666666"/>
                </a:solidFill>
                <a:effectLst/>
                <a:latin typeface="-apple-system"/>
              </a:rPr>
              <a:t>Be open to other interpretations or responses</a:t>
            </a:r>
            <a:r>
              <a:rPr lang="en-US" b="0" i="0" dirty="0">
                <a:solidFill>
                  <a:srgbClr val="666666"/>
                </a:solidFill>
                <a:effectLst/>
                <a:latin typeface="-apple-system"/>
              </a:rPr>
              <a:t> to your evaluation findings.</a:t>
            </a:r>
          </a:p>
          <a:p>
            <a:pPr marL="742950" lvl="1" indent="-285750" algn="l">
              <a:buFont typeface="Arial" panose="020B0604020202020204" pitchFamily="34" charset="0"/>
              <a:buChar char="•"/>
            </a:pPr>
            <a:r>
              <a:rPr lang="en-US" b="0" i="0" dirty="0">
                <a:solidFill>
                  <a:srgbClr val="666666"/>
                </a:solidFill>
                <a:effectLst/>
                <a:latin typeface="-apple-system"/>
              </a:rPr>
              <a:t>If a program is renewed for subsequent program cycles, then using the findings of the evaluation can improve how responsive the program is to the needs of program participants.</a:t>
            </a:r>
          </a:p>
          <a:p>
            <a:pPr algn="l">
              <a:buFont typeface="Arial" panose="020B0604020202020204" pitchFamily="34" charset="0"/>
              <a:buChar char="•"/>
            </a:pPr>
            <a:r>
              <a:rPr lang="en-US" b="0" i="0" dirty="0">
                <a:solidFill>
                  <a:srgbClr val="666666"/>
                </a:solidFill>
                <a:effectLst/>
                <a:latin typeface="-apple-system"/>
              </a:rPr>
              <a:t>The field of </a:t>
            </a:r>
            <a:r>
              <a:rPr lang="en-US" b="1" i="0" dirty="0">
                <a:solidFill>
                  <a:srgbClr val="666666"/>
                </a:solidFill>
                <a:effectLst/>
                <a:latin typeface="-apple-system"/>
              </a:rPr>
              <a:t>rural health has been gaining national attention</a:t>
            </a:r>
            <a:r>
              <a:rPr lang="en-US" b="0" i="0" dirty="0">
                <a:solidFill>
                  <a:srgbClr val="666666"/>
                </a:solidFill>
                <a:effectLst/>
                <a:latin typeface="-apple-system"/>
              </a:rPr>
              <a:t> as it has become clearer that systemic issues have led to significant health disparities. There may be </a:t>
            </a:r>
            <a:r>
              <a:rPr lang="en-US" b="1" i="0" dirty="0">
                <a:solidFill>
                  <a:srgbClr val="666666"/>
                </a:solidFill>
                <a:effectLst/>
                <a:latin typeface="-apple-system"/>
              </a:rPr>
              <a:t>opportunities to share your evaluation and methods</a:t>
            </a:r>
            <a:r>
              <a:rPr lang="en-US" b="0" i="0" dirty="0">
                <a:solidFill>
                  <a:srgbClr val="666666"/>
                </a:solidFill>
                <a:effectLst/>
                <a:latin typeface="-apple-system"/>
              </a:rPr>
              <a:t> with a growing network of rural health evaluation practitioners.</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66</a:t>
            </a:fld>
            <a:endParaRPr lang="en-US" dirty="0"/>
          </a:p>
        </p:txBody>
      </p:sp>
    </p:spTree>
    <p:extLst>
      <p:ext uri="{BB962C8B-B14F-4D97-AF65-F5344CB8AC3E}">
        <p14:creationId xmlns:p14="http://schemas.microsoft.com/office/powerpoint/2010/main" val="25684843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Becky to share screen and demonstrate the resources available on the Race and Ethnicity Pathway page</a:t>
            </a:r>
          </a:p>
        </p:txBody>
      </p:sp>
      <p:sp>
        <p:nvSpPr>
          <p:cNvPr id="4" name="Slide Number Placeholder 3"/>
          <p:cNvSpPr>
            <a:spLocks noGrp="1"/>
          </p:cNvSpPr>
          <p:nvPr>
            <p:ph type="sldNum" sz="quarter" idx="5"/>
          </p:nvPr>
        </p:nvSpPr>
        <p:spPr/>
        <p:txBody>
          <a:bodyPr/>
          <a:lstStyle/>
          <a:p>
            <a:fld id="{133D98FD-36E9-4F9D-B45C-F2F9363327B4}" type="slidenum">
              <a:rPr lang="en-US" smtClean="0"/>
              <a:t>67</a:t>
            </a:fld>
            <a:endParaRPr lang="en-US"/>
          </a:p>
        </p:txBody>
      </p:sp>
    </p:spTree>
    <p:extLst>
      <p:ext uri="{BB962C8B-B14F-4D97-AF65-F5344CB8AC3E}">
        <p14:creationId xmlns:p14="http://schemas.microsoft.com/office/powerpoint/2010/main" val="28836901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At this time we will take any questions that the attendees have.</a:t>
            </a:r>
          </a:p>
        </p:txBody>
      </p:sp>
      <p:sp>
        <p:nvSpPr>
          <p:cNvPr id="4" name="Slide Number Placeholder 3"/>
          <p:cNvSpPr>
            <a:spLocks noGrp="1"/>
          </p:cNvSpPr>
          <p:nvPr>
            <p:ph type="sldNum" sz="quarter" idx="5"/>
          </p:nvPr>
        </p:nvSpPr>
        <p:spPr/>
        <p:txBody>
          <a:bodyPr/>
          <a:lstStyle/>
          <a:p>
            <a:fld id="{133D98FD-36E9-4F9D-B45C-F2F9363327B4}" type="slidenum">
              <a:rPr lang="en-US" smtClean="0"/>
              <a:t>68</a:t>
            </a:fld>
            <a:endParaRPr lang="en-US" dirty="0"/>
          </a:p>
        </p:txBody>
      </p:sp>
    </p:spTree>
    <p:extLst>
      <p:ext uri="{BB962C8B-B14F-4D97-AF65-F5344CB8AC3E}">
        <p14:creationId xmlns:p14="http://schemas.microsoft.com/office/powerpoint/2010/main" val="35623530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To better support the socialization and use of these pathways, we have organized 5 webinars which will be recorded. </a:t>
            </a:r>
          </a:p>
          <a:p>
            <a:endParaRPr lang="en-US" i="0" dirty="0"/>
          </a:p>
        </p:txBody>
      </p:sp>
      <p:sp>
        <p:nvSpPr>
          <p:cNvPr id="4" name="Slide Number Placeholder 3"/>
          <p:cNvSpPr>
            <a:spLocks noGrp="1"/>
          </p:cNvSpPr>
          <p:nvPr>
            <p:ph type="sldNum" sz="quarter" idx="5"/>
          </p:nvPr>
        </p:nvSpPr>
        <p:spPr/>
        <p:txBody>
          <a:bodyPr/>
          <a:lstStyle/>
          <a:p>
            <a:fld id="{133D98FD-36E9-4F9D-B45C-F2F9363327B4}" type="slidenum">
              <a:rPr lang="en-US" smtClean="0"/>
              <a:t>69</a:t>
            </a:fld>
            <a:endParaRPr lang="en-US" dirty="0"/>
          </a:p>
        </p:txBody>
      </p:sp>
    </p:spTree>
    <p:extLst>
      <p:ext uri="{BB962C8B-B14F-4D97-AF65-F5344CB8AC3E}">
        <p14:creationId xmlns:p14="http://schemas.microsoft.com/office/powerpoint/2010/main" val="3646124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solidFill>
                <a:srgbClr val="FF0000"/>
              </a:solidFill>
            </a:endParaRPr>
          </a:p>
          <a:p>
            <a:endParaRPr lang="en-US" b="0" dirty="0">
              <a:solidFill>
                <a:srgbClr val="FF0000"/>
              </a:solidFill>
            </a:endParaRPr>
          </a:p>
          <a:p>
            <a:r>
              <a:rPr lang="en-US" b="0" dirty="0">
                <a:solidFill>
                  <a:srgbClr val="FF0000"/>
                </a:solidFill>
              </a:rPr>
              <a:t>We carried out a document review and planning process</a:t>
            </a:r>
          </a:p>
          <a:p>
            <a:r>
              <a:rPr lang="en-US" b="0" dirty="0">
                <a:solidFill>
                  <a:srgbClr val="FF0000"/>
                </a:solidFill>
              </a:rPr>
              <a:t>Developed the pathways, and integrating with the website.</a:t>
            </a:r>
          </a:p>
          <a:p>
            <a:r>
              <a:rPr lang="en-US" b="0" dirty="0">
                <a:solidFill>
                  <a:srgbClr val="FF0000"/>
                </a:solidFill>
              </a:rPr>
              <a:t>At this point, many parties have reviewed the pathways including: EWG members, CHAT, HSL members at UW, reviewers at PSR region, and other volunteers.</a:t>
            </a:r>
          </a:p>
          <a:p>
            <a:endParaRPr lang="en-US" b="0" dirty="0">
              <a:solidFill>
                <a:srgbClr val="FF0000"/>
              </a:solidFill>
            </a:endParaRPr>
          </a:p>
          <a:p>
            <a:r>
              <a:rPr lang="en-US" b="0" dirty="0">
                <a:solidFill>
                  <a:srgbClr val="FF0000"/>
                </a:solidFill>
              </a:rPr>
              <a:t>We are currently in the training and marketing phase which is meant to socialize the pathways – to ensure that everyone is oriented to the pathways and knows that they are available. </a:t>
            </a:r>
          </a:p>
        </p:txBody>
      </p:sp>
      <p:sp>
        <p:nvSpPr>
          <p:cNvPr id="4" name="Slide Number Placeholder 3"/>
          <p:cNvSpPr>
            <a:spLocks noGrp="1"/>
          </p:cNvSpPr>
          <p:nvPr>
            <p:ph type="sldNum" sz="quarter" idx="5"/>
          </p:nvPr>
        </p:nvSpPr>
        <p:spPr/>
        <p:txBody>
          <a:bodyPr/>
          <a:lstStyle/>
          <a:p>
            <a:fld id="{133D98FD-36E9-4F9D-B45C-F2F9363327B4}" type="slidenum">
              <a:rPr lang="en-US" smtClean="0"/>
              <a:t>7</a:t>
            </a:fld>
            <a:endParaRPr lang="en-US"/>
          </a:p>
        </p:txBody>
      </p:sp>
    </p:spTree>
    <p:extLst>
      <p:ext uri="{BB962C8B-B14F-4D97-AF65-F5344CB8AC3E}">
        <p14:creationId xmlns:p14="http://schemas.microsoft.com/office/powerpoint/2010/main" val="1447280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FF0000"/>
                </a:solidFill>
              </a:rPr>
              <a:t>Previous webinar recordings can be found under the classes section of the NNLM website- the URL address listed here</a:t>
            </a:r>
          </a:p>
          <a:p>
            <a:endParaRPr lang="en-US" b="0" dirty="0">
              <a:solidFill>
                <a:srgbClr val="FF0000"/>
              </a:solidFill>
            </a:endParaRPr>
          </a:p>
          <a:p>
            <a:r>
              <a:rPr lang="en-US" b="0" dirty="0">
                <a:solidFill>
                  <a:srgbClr val="FF0000"/>
                </a:solidFill>
              </a:rPr>
              <a:t>I won’t be spending much time on the topics covered in the previous webinars today, so I recommend that you view the previous lessons if you have any questions</a:t>
            </a:r>
          </a:p>
        </p:txBody>
      </p:sp>
      <p:sp>
        <p:nvSpPr>
          <p:cNvPr id="4" name="Slide Number Placeholder 3"/>
          <p:cNvSpPr>
            <a:spLocks noGrp="1"/>
          </p:cNvSpPr>
          <p:nvPr>
            <p:ph type="sldNum" sz="quarter" idx="5"/>
          </p:nvPr>
        </p:nvSpPr>
        <p:spPr/>
        <p:txBody>
          <a:bodyPr/>
          <a:lstStyle/>
          <a:p>
            <a:fld id="{133D98FD-36E9-4F9D-B45C-F2F9363327B4}" type="slidenum">
              <a:rPr lang="en-US" smtClean="0"/>
              <a:t>8</a:t>
            </a:fld>
            <a:endParaRPr lang="en-US"/>
          </a:p>
        </p:txBody>
      </p:sp>
    </p:spTree>
    <p:extLst>
      <p:ext uri="{BB962C8B-B14F-4D97-AF65-F5344CB8AC3E}">
        <p14:creationId xmlns:p14="http://schemas.microsoft.com/office/powerpoint/2010/main" val="3615878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poll of evaluation experience in chat:</a:t>
            </a:r>
          </a:p>
          <a:p>
            <a:r>
              <a:rPr lang="en-US" dirty="0"/>
              <a:t>0-5 Evaluation experience </a:t>
            </a:r>
          </a:p>
        </p:txBody>
      </p:sp>
      <p:sp>
        <p:nvSpPr>
          <p:cNvPr id="4" name="Slide Number Placeholder 3"/>
          <p:cNvSpPr>
            <a:spLocks noGrp="1"/>
          </p:cNvSpPr>
          <p:nvPr>
            <p:ph type="sldNum" sz="quarter" idx="5"/>
          </p:nvPr>
        </p:nvSpPr>
        <p:spPr/>
        <p:txBody>
          <a:bodyPr/>
          <a:lstStyle/>
          <a:p>
            <a:fld id="{133D98FD-36E9-4F9D-B45C-F2F9363327B4}" type="slidenum">
              <a:rPr lang="en-US" smtClean="0"/>
              <a:t>9</a:t>
            </a:fld>
            <a:endParaRPr lang="en-US" dirty="0"/>
          </a:p>
        </p:txBody>
      </p:sp>
    </p:spTree>
    <p:extLst>
      <p:ext uri="{BB962C8B-B14F-4D97-AF65-F5344CB8AC3E}">
        <p14:creationId xmlns:p14="http://schemas.microsoft.com/office/powerpoint/2010/main" val="1191747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1/28/2021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7913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D4963-E985-44C4-B8C4-FDD613B7C2F8}" type="datetime1">
              <a:rPr lang="en-US" smtClean="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73977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1/28/2021</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368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1/28/2021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65116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1/28/2021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19386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FFD690-9426-415D-8B65-26881E07B2D4}" type="datetime1">
              <a:rPr lang="en-US" smtClean="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45993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C4989A-474C-40DE-95B9-011C28B71673}" type="datetime1">
              <a:rPr lang="en-US" smtClean="0"/>
              <a:t>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07174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DB4ED54-5B5E-4A04-93D3-5772E3CE3818}" type="datetime1">
              <a:rPr lang="en-US" smtClean="0"/>
              <a:t>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58143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47817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1/28/2021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28855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1/28/2021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19146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1/28/2021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97890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nnlm.gov/neo/guides/pathways"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hyperlink" Target="http://www.geograph.org.uk/photo/148386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22.png"/></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hidden="1">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0" name="Rectangle 29" hidden="1">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1FC5398-C628-478A-822A-BE6CBC51559B}"/>
              </a:ext>
            </a:extLst>
          </p:cNvPr>
          <p:cNvSpPr>
            <a:spLocks noGrp="1"/>
          </p:cNvSpPr>
          <p:nvPr>
            <p:ph type="ctrTitle"/>
          </p:nvPr>
        </p:nvSpPr>
        <p:spPr>
          <a:xfrm>
            <a:off x="8109235" y="863695"/>
            <a:ext cx="3511233" cy="3779995"/>
          </a:xfrm>
        </p:spPr>
        <p:txBody>
          <a:bodyPr anchor="ctr">
            <a:normAutofit/>
          </a:bodyPr>
          <a:lstStyle/>
          <a:p>
            <a:r>
              <a:rPr lang="en-US" dirty="0">
                <a:solidFill>
                  <a:schemeClr val="tx1"/>
                </a:solidFill>
                <a:latin typeface="Sagona ExtraLight" panose="02020303050505020204" pitchFamily="18" charset="0"/>
              </a:rPr>
              <a:t>Rural Health</a:t>
            </a:r>
            <a:br>
              <a:rPr lang="en-US" dirty="0">
                <a:solidFill>
                  <a:schemeClr val="tx1"/>
                </a:solidFill>
                <a:latin typeface="Sagona ExtraLight" panose="02020303050505020204" pitchFamily="18" charset="0"/>
              </a:rPr>
            </a:br>
            <a:r>
              <a:rPr lang="en-US" dirty="0">
                <a:solidFill>
                  <a:schemeClr val="tx1"/>
                </a:solidFill>
                <a:latin typeface="Sagona ExtraLight" panose="02020303050505020204" pitchFamily="18" charset="0"/>
              </a:rPr>
              <a:t>Pathway</a:t>
            </a:r>
          </a:p>
        </p:txBody>
      </p:sp>
      <p:sp>
        <p:nvSpPr>
          <p:cNvPr id="3" name="Subtitle 2">
            <a:extLst>
              <a:ext uri="{FF2B5EF4-FFF2-40B4-BE49-F238E27FC236}">
                <a16:creationId xmlns:a16="http://schemas.microsoft.com/office/drawing/2014/main" id="{07730D41-D3A4-4CFC-91DC-62E6A5AE503B}"/>
              </a:ext>
            </a:extLst>
          </p:cNvPr>
          <p:cNvSpPr>
            <a:spLocks noGrp="1"/>
          </p:cNvSpPr>
          <p:nvPr>
            <p:ph type="subTitle" idx="1"/>
          </p:nvPr>
        </p:nvSpPr>
        <p:spPr>
          <a:xfrm>
            <a:off x="8165219" y="5094344"/>
            <a:ext cx="3511233" cy="1147054"/>
          </a:xfrm>
        </p:spPr>
        <p:txBody>
          <a:bodyPr anchor="t">
            <a:normAutofit/>
          </a:bodyPr>
          <a:lstStyle/>
          <a:p>
            <a:r>
              <a:rPr lang="en-US" sz="2000" dirty="0"/>
              <a:t>29 January 2021</a:t>
            </a:r>
          </a:p>
          <a:p>
            <a:endParaRPr lang="en-US" sz="2000" dirty="0"/>
          </a:p>
          <a:p>
            <a:endParaRPr lang="en-US" sz="2000" dirty="0"/>
          </a:p>
        </p:txBody>
      </p:sp>
      <p:sp>
        <p:nvSpPr>
          <p:cNvPr id="32" name="Rectangle 3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8" name="Picture 7" descr="A picture containing book, shelf, library, room&#10;&#10;Description automatically generated">
            <a:extLst>
              <a:ext uri="{FF2B5EF4-FFF2-40B4-BE49-F238E27FC236}">
                <a16:creationId xmlns:a16="http://schemas.microsoft.com/office/drawing/2014/main" id="{369A61AC-669F-4356-A464-985EF6186FAC}"/>
              </a:ext>
            </a:extLst>
          </p:cNvPr>
          <p:cNvPicPr>
            <a:picLocks noChangeAspect="1"/>
          </p:cNvPicPr>
          <p:nvPr/>
        </p:nvPicPr>
        <p:blipFill>
          <a:blip r:embed="rId3"/>
          <a:stretch>
            <a:fillRect/>
          </a:stretch>
        </p:blipFill>
        <p:spPr>
          <a:xfrm>
            <a:off x="0" y="0"/>
            <a:ext cx="7418894" cy="6858000"/>
          </a:xfrm>
          <a:prstGeom prst="rect">
            <a:avLst/>
          </a:prstGeom>
        </p:spPr>
      </p:pic>
    </p:spTree>
    <p:extLst>
      <p:ext uri="{BB962C8B-B14F-4D97-AF65-F5344CB8AC3E}">
        <p14:creationId xmlns:p14="http://schemas.microsoft.com/office/powerpoint/2010/main" val="67487362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50EC9-7E7D-4648-AC38-2A7BCBFB2EF6}"/>
              </a:ext>
            </a:extLst>
          </p:cNvPr>
          <p:cNvSpPr>
            <a:spLocks noGrp="1"/>
          </p:cNvSpPr>
          <p:nvPr>
            <p:ph type="title"/>
          </p:nvPr>
        </p:nvSpPr>
        <p:spPr>
          <a:xfrm>
            <a:off x="581192" y="702156"/>
            <a:ext cx="11029616" cy="697766"/>
          </a:xfrm>
        </p:spPr>
        <p:txBody>
          <a:bodyPr>
            <a:normAutofit/>
          </a:bodyPr>
          <a:lstStyle/>
          <a:p>
            <a:r>
              <a:rPr lang="en-US" b="1" dirty="0">
                <a:latin typeface="+mn-lt"/>
              </a:rPr>
              <a:t>What is Evaluation?</a:t>
            </a:r>
          </a:p>
        </p:txBody>
      </p:sp>
      <p:sp>
        <p:nvSpPr>
          <p:cNvPr id="4" name="TextBox 3">
            <a:extLst>
              <a:ext uri="{FF2B5EF4-FFF2-40B4-BE49-F238E27FC236}">
                <a16:creationId xmlns:a16="http://schemas.microsoft.com/office/drawing/2014/main" id="{2620A12E-5D34-48A5-A981-9D60813A2459}"/>
              </a:ext>
            </a:extLst>
          </p:cNvPr>
          <p:cNvSpPr txBox="1"/>
          <p:nvPr/>
        </p:nvSpPr>
        <p:spPr>
          <a:xfrm>
            <a:off x="2943478" y="2132139"/>
            <a:ext cx="6097348" cy="2585323"/>
          </a:xfrm>
          <a:prstGeom prst="rect">
            <a:avLst/>
          </a:prstGeom>
          <a:noFill/>
        </p:spPr>
        <p:txBody>
          <a:bodyPr wrap="square">
            <a:spAutoFit/>
          </a:bodyPr>
          <a:lstStyle/>
          <a:p>
            <a:r>
              <a:rPr lang="en-US" b="0" i="0" dirty="0">
                <a:solidFill>
                  <a:srgbClr val="000000"/>
                </a:solidFill>
                <a:effectLst/>
                <a:latin typeface="Verdana" panose="020B0604030504040204" pitchFamily="34" charset="0"/>
              </a:rPr>
              <a:t>Evaluation uses a </a:t>
            </a:r>
            <a:r>
              <a:rPr lang="en-US" b="1" i="0" dirty="0">
                <a:solidFill>
                  <a:srgbClr val="000000"/>
                </a:solidFill>
                <a:effectLst/>
                <a:latin typeface="Verdana" panose="020B0604030504040204" pitchFamily="34" charset="0"/>
              </a:rPr>
              <a:t>systematic process to judge quality, combining evidence and values</a:t>
            </a:r>
            <a:r>
              <a:rPr lang="en-US" b="0" i="0" dirty="0">
                <a:solidFill>
                  <a:srgbClr val="000000"/>
                </a:solidFill>
                <a:effectLst/>
                <a:latin typeface="Verdana" panose="020B0604030504040204" pitchFamily="34" charset="0"/>
              </a:rPr>
              <a:t>. Good evaluation helps people make better decisions for better outcomes. Different types of evaluation can be done throughout a program or policy cycle, before implementation, during implementation, or after implementation.</a:t>
            </a:r>
          </a:p>
          <a:p>
            <a:endParaRPr lang="en-US" b="0" i="0" dirty="0">
              <a:solidFill>
                <a:srgbClr val="000000"/>
              </a:solidFill>
              <a:effectLst/>
              <a:latin typeface="Verdana" panose="020B0604030504040204" pitchFamily="34" charset="0"/>
            </a:endParaRPr>
          </a:p>
          <a:p>
            <a:r>
              <a:rPr lang="en-US" dirty="0">
                <a:solidFill>
                  <a:srgbClr val="000000"/>
                </a:solidFill>
                <a:latin typeface="Verdana" panose="020B0604030504040204" pitchFamily="34" charset="0"/>
              </a:rPr>
              <a:t>	-</a:t>
            </a:r>
            <a:r>
              <a:rPr lang="en-US" i="1" dirty="0">
                <a:solidFill>
                  <a:srgbClr val="000000"/>
                </a:solidFill>
                <a:latin typeface="Verdana" panose="020B0604030504040204" pitchFamily="34" charset="0"/>
              </a:rPr>
              <a:t>Better Evaluation</a:t>
            </a:r>
            <a:endParaRPr lang="en-US" i="1" dirty="0"/>
          </a:p>
        </p:txBody>
      </p:sp>
    </p:spTree>
    <p:extLst>
      <p:ext uri="{BB962C8B-B14F-4D97-AF65-F5344CB8AC3E}">
        <p14:creationId xmlns:p14="http://schemas.microsoft.com/office/powerpoint/2010/main" val="3515142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A65F363-5B1A-4355-A0E0-3E7CE0D105E3}"/>
              </a:ext>
              <a:ext uri="{C183D7F6-B498-43B3-948B-1728B52AA6E4}">
                <adec:decorative xmlns:adec="http://schemas.microsoft.com/office/drawing/2017/decorative" val="1"/>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backgroundRemoval t="10000" b="90000" l="10000" r="90000">
                        <a14:foregroundMark x1="41167" y1="12875" x2="41167" y2="12875"/>
                        <a14:foregroundMark x1="39667" y1="22625" x2="40000" y2="22125"/>
                        <a14:foregroundMark x1="46083" y1="12000" x2="46083" y2="12000"/>
                      </a14:backgroundRemoval>
                    </a14:imgEffect>
                  </a14:imgLayer>
                </a14:imgProps>
              </a:ext>
            </a:extLst>
          </a:blip>
          <a:stretch>
            <a:fillRect/>
          </a:stretch>
        </p:blipFill>
        <p:spPr>
          <a:xfrm flipH="1">
            <a:off x="7041869" y="1399922"/>
            <a:ext cx="5287695" cy="3525130"/>
          </a:xfrm>
          <a:prstGeom prst="rect">
            <a:avLst/>
          </a:prstGeom>
        </p:spPr>
      </p:pic>
      <p:pic>
        <p:nvPicPr>
          <p:cNvPr id="9" name="Picture 8">
            <a:extLst>
              <a:ext uri="{FF2B5EF4-FFF2-40B4-BE49-F238E27FC236}">
                <a16:creationId xmlns:a16="http://schemas.microsoft.com/office/drawing/2014/main" id="{1BE9B480-6541-47A0-B1BE-6248DE5127CA}"/>
              </a:ext>
              <a:ext uri="{C183D7F6-B498-43B3-948B-1728B52AA6E4}">
                <adec:decorative xmlns:adec="http://schemas.microsoft.com/office/drawing/2017/decorative" val="1"/>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backgroundRemoval t="10000" b="90000" l="10000" r="90000">
                        <a14:foregroundMark x1="41167" y1="12875" x2="41167" y2="12875"/>
                        <a14:foregroundMark x1="39667" y1="22625" x2="40000" y2="22125"/>
                        <a14:foregroundMark x1="46083" y1="12000" x2="46083" y2="12000"/>
                      </a14:backgroundRemoval>
                    </a14:imgEffect>
                  </a14:imgLayer>
                </a14:imgProps>
              </a:ext>
            </a:extLst>
          </a:blip>
          <a:stretch>
            <a:fillRect/>
          </a:stretch>
        </p:blipFill>
        <p:spPr>
          <a:xfrm flipH="1">
            <a:off x="-424992" y="1381715"/>
            <a:ext cx="5287695" cy="3525130"/>
          </a:xfrm>
          <a:prstGeom prst="rect">
            <a:avLst/>
          </a:prstGeom>
        </p:spPr>
      </p:pic>
      <p:sp>
        <p:nvSpPr>
          <p:cNvPr id="2" name="Title 1">
            <a:extLst>
              <a:ext uri="{FF2B5EF4-FFF2-40B4-BE49-F238E27FC236}">
                <a16:creationId xmlns:a16="http://schemas.microsoft.com/office/drawing/2014/main" id="{A0150EC9-7E7D-4648-AC38-2A7BCBFB2EF6}"/>
              </a:ext>
            </a:extLst>
          </p:cNvPr>
          <p:cNvSpPr>
            <a:spLocks noGrp="1"/>
          </p:cNvSpPr>
          <p:nvPr>
            <p:ph type="title"/>
          </p:nvPr>
        </p:nvSpPr>
        <p:spPr>
          <a:xfrm>
            <a:off x="581192" y="702156"/>
            <a:ext cx="11029616" cy="697766"/>
          </a:xfrm>
        </p:spPr>
        <p:txBody>
          <a:bodyPr>
            <a:normAutofit/>
          </a:bodyPr>
          <a:lstStyle/>
          <a:p>
            <a:r>
              <a:rPr lang="en-US" b="1" dirty="0">
                <a:latin typeface="+mn-lt"/>
              </a:rPr>
              <a:t>Evaluation Station</a:t>
            </a:r>
          </a:p>
        </p:txBody>
      </p:sp>
      <p:sp>
        <p:nvSpPr>
          <p:cNvPr id="3" name="Arrow: Right 2">
            <a:extLst>
              <a:ext uri="{FF2B5EF4-FFF2-40B4-BE49-F238E27FC236}">
                <a16:creationId xmlns:a16="http://schemas.microsoft.com/office/drawing/2014/main" id="{F3489394-111C-4DCD-AE6D-57444D7A2A94}"/>
              </a:ext>
            </a:extLst>
          </p:cNvPr>
          <p:cNvSpPr/>
          <p:nvPr/>
        </p:nvSpPr>
        <p:spPr>
          <a:xfrm>
            <a:off x="1226797" y="2565174"/>
            <a:ext cx="2589451" cy="15941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agona ExtraLight" panose="02020303050505020204" pitchFamily="18" charset="0"/>
              </a:rPr>
              <a:t>Information &amp; Data</a:t>
            </a:r>
          </a:p>
        </p:txBody>
      </p:sp>
      <p:pic>
        <p:nvPicPr>
          <p:cNvPr id="5" name="Picture 4">
            <a:extLst>
              <a:ext uri="{FF2B5EF4-FFF2-40B4-BE49-F238E27FC236}">
                <a16:creationId xmlns:a16="http://schemas.microsoft.com/office/drawing/2014/main" id="{F4E1A551-C2F3-401B-AB2D-C6061C421774}"/>
              </a:ext>
              <a:ext uri="{C183D7F6-B498-43B3-948B-1728B52AA6E4}">
                <adec:decorative xmlns:adec="http://schemas.microsoft.com/office/drawing/2017/decorative" val="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6034" t="24268" r="6659" b="22490"/>
          <a:stretch/>
        </p:blipFill>
        <p:spPr>
          <a:xfrm>
            <a:off x="4314172" y="2273041"/>
            <a:ext cx="3276227" cy="2043238"/>
          </a:xfrm>
          <a:prstGeom prst="rect">
            <a:avLst/>
          </a:prstGeom>
        </p:spPr>
      </p:pic>
      <p:sp>
        <p:nvSpPr>
          <p:cNvPr id="6" name="Arrow: Right 5">
            <a:extLst>
              <a:ext uri="{FF2B5EF4-FFF2-40B4-BE49-F238E27FC236}">
                <a16:creationId xmlns:a16="http://schemas.microsoft.com/office/drawing/2014/main" id="{FDBC3ED6-4456-4F76-B1F5-2E6150BC2D2E}"/>
              </a:ext>
            </a:extLst>
          </p:cNvPr>
          <p:cNvSpPr/>
          <p:nvPr/>
        </p:nvSpPr>
        <p:spPr>
          <a:xfrm>
            <a:off x="7949930" y="2565174"/>
            <a:ext cx="2589451" cy="15941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agona ExtraLight" panose="02020303050505020204" pitchFamily="18" charset="0"/>
              </a:rPr>
              <a:t>Results</a:t>
            </a:r>
          </a:p>
        </p:txBody>
      </p:sp>
      <p:sp>
        <p:nvSpPr>
          <p:cNvPr id="7" name="TextBox 6">
            <a:extLst>
              <a:ext uri="{FF2B5EF4-FFF2-40B4-BE49-F238E27FC236}">
                <a16:creationId xmlns:a16="http://schemas.microsoft.com/office/drawing/2014/main" id="{59E9B83F-25FB-4CA6-A59A-785C0F1B94F2}"/>
              </a:ext>
            </a:extLst>
          </p:cNvPr>
          <p:cNvSpPr txBox="1"/>
          <p:nvPr/>
        </p:nvSpPr>
        <p:spPr>
          <a:xfrm>
            <a:off x="1034871" y="4263018"/>
            <a:ext cx="2775568" cy="2308324"/>
          </a:xfrm>
          <a:prstGeom prst="rect">
            <a:avLst/>
          </a:prstGeom>
          <a:noFill/>
        </p:spPr>
        <p:txBody>
          <a:bodyPr wrap="square" rtlCol="0">
            <a:spAutoFit/>
          </a:bodyPr>
          <a:lstStyle/>
          <a:p>
            <a:pPr marL="285750" indent="-285750">
              <a:buFont typeface="Arial" panose="020B0604020202020204" pitchFamily="34" charset="0"/>
              <a:buChar char="•"/>
            </a:pPr>
            <a:r>
              <a:rPr lang="en-US" dirty="0"/>
              <a:t>Surveys</a:t>
            </a:r>
          </a:p>
          <a:p>
            <a:pPr marL="285750" indent="-285750">
              <a:buFont typeface="Arial" panose="020B0604020202020204" pitchFamily="34" charset="0"/>
              <a:buChar char="•"/>
            </a:pPr>
            <a:r>
              <a:rPr lang="en-US" dirty="0"/>
              <a:t>Interviews</a:t>
            </a:r>
          </a:p>
          <a:p>
            <a:pPr marL="285750" indent="-285750">
              <a:buFont typeface="Arial" panose="020B0604020202020204" pitchFamily="34" charset="0"/>
              <a:buChar char="•"/>
            </a:pPr>
            <a:r>
              <a:rPr lang="en-US" dirty="0"/>
              <a:t>Program documents</a:t>
            </a:r>
          </a:p>
          <a:p>
            <a:pPr marL="285750" indent="-285750">
              <a:buFont typeface="Arial" panose="020B0604020202020204" pitchFamily="34" charset="0"/>
              <a:buChar char="•"/>
            </a:pPr>
            <a:r>
              <a:rPr lang="en-US" dirty="0"/>
              <a:t>Budget/Expense reports</a:t>
            </a:r>
          </a:p>
          <a:p>
            <a:pPr marL="285750" indent="-285750">
              <a:buFont typeface="Arial" panose="020B0604020202020204" pitchFamily="34" charset="0"/>
              <a:buChar char="•"/>
            </a:pPr>
            <a:r>
              <a:rPr lang="en-US" dirty="0"/>
              <a:t>Monitoring data</a:t>
            </a:r>
          </a:p>
          <a:p>
            <a:pPr marL="285750" indent="-285750">
              <a:buFont typeface="Arial" panose="020B0604020202020204" pitchFamily="34" charset="0"/>
              <a:buChar char="•"/>
            </a:pPr>
            <a:r>
              <a:rPr lang="en-US" dirty="0"/>
              <a:t>Previously collected data </a:t>
            </a:r>
          </a:p>
        </p:txBody>
      </p:sp>
      <p:sp>
        <p:nvSpPr>
          <p:cNvPr id="8" name="TextBox 7">
            <a:extLst>
              <a:ext uri="{FF2B5EF4-FFF2-40B4-BE49-F238E27FC236}">
                <a16:creationId xmlns:a16="http://schemas.microsoft.com/office/drawing/2014/main" id="{53AEEC0B-C684-45B0-98BD-BA4E71EC6219}"/>
              </a:ext>
            </a:extLst>
          </p:cNvPr>
          <p:cNvSpPr txBox="1"/>
          <p:nvPr/>
        </p:nvSpPr>
        <p:spPr>
          <a:xfrm>
            <a:off x="7949930" y="4678516"/>
            <a:ext cx="2775568" cy="1477328"/>
          </a:xfrm>
          <a:prstGeom prst="rect">
            <a:avLst/>
          </a:prstGeom>
          <a:noFill/>
        </p:spPr>
        <p:txBody>
          <a:bodyPr wrap="square" rtlCol="0">
            <a:spAutoFit/>
          </a:bodyPr>
          <a:lstStyle/>
          <a:p>
            <a:pPr marL="285750" indent="-285750">
              <a:buFont typeface="Arial" panose="020B0604020202020204" pitchFamily="34" charset="0"/>
              <a:buChar char="•"/>
            </a:pPr>
            <a:r>
              <a:rPr lang="en-US" dirty="0"/>
              <a:t>Reports</a:t>
            </a:r>
          </a:p>
          <a:p>
            <a:pPr marL="285750" indent="-285750">
              <a:buFont typeface="Arial" panose="020B0604020202020204" pitchFamily="34" charset="0"/>
              <a:buChar char="•"/>
            </a:pPr>
            <a:r>
              <a:rPr lang="en-US" dirty="0"/>
              <a:t>Graphs</a:t>
            </a:r>
          </a:p>
          <a:p>
            <a:pPr marL="285750" indent="-285750">
              <a:buFont typeface="Arial" panose="020B0604020202020204" pitchFamily="34" charset="0"/>
              <a:buChar char="•"/>
            </a:pPr>
            <a:r>
              <a:rPr lang="en-US" dirty="0"/>
              <a:t>Briefs</a:t>
            </a:r>
          </a:p>
          <a:p>
            <a:pPr marL="285750" indent="-285750">
              <a:buFont typeface="Arial" panose="020B0604020202020204" pitchFamily="34" charset="0"/>
              <a:buChar char="•"/>
            </a:pPr>
            <a:r>
              <a:rPr lang="en-US" dirty="0"/>
              <a:t>Presentations</a:t>
            </a:r>
          </a:p>
          <a:p>
            <a:pPr marL="285750" indent="-285750">
              <a:buFont typeface="Arial" panose="020B0604020202020204" pitchFamily="34" charset="0"/>
              <a:buChar char="•"/>
            </a:pPr>
            <a:r>
              <a:rPr lang="en-US" dirty="0"/>
              <a:t>Decisions</a:t>
            </a:r>
          </a:p>
        </p:txBody>
      </p:sp>
      <p:sp>
        <p:nvSpPr>
          <p:cNvPr id="13" name="TextBox 12">
            <a:extLst>
              <a:ext uri="{FF2B5EF4-FFF2-40B4-BE49-F238E27FC236}">
                <a16:creationId xmlns:a16="http://schemas.microsoft.com/office/drawing/2014/main" id="{64A2C913-B42E-4E57-BC1E-7AE0E6F2D4B1}"/>
              </a:ext>
            </a:extLst>
          </p:cNvPr>
          <p:cNvSpPr txBox="1"/>
          <p:nvPr/>
        </p:nvSpPr>
        <p:spPr>
          <a:xfrm>
            <a:off x="4271044" y="1895888"/>
            <a:ext cx="2179166" cy="523220"/>
          </a:xfrm>
          <a:prstGeom prst="rect">
            <a:avLst/>
          </a:prstGeom>
          <a:noFill/>
        </p:spPr>
        <p:txBody>
          <a:bodyPr wrap="square" rtlCol="0">
            <a:spAutoFit/>
          </a:bodyPr>
          <a:lstStyle/>
          <a:p>
            <a:pPr algn="ctr"/>
            <a:r>
              <a:rPr lang="en-US" sz="2800" b="1" dirty="0">
                <a:latin typeface="Sagona ExtraLight" panose="02020303050505020204" pitchFamily="18" charset="0"/>
              </a:rPr>
              <a:t>Evaluation</a:t>
            </a:r>
          </a:p>
        </p:txBody>
      </p:sp>
      <p:cxnSp>
        <p:nvCxnSpPr>
          <p:cNvPr id="15" name="Straight Connector 14">
            <a:extLst>
              <a:ext uri="{FF2B5EF4-FFF2-40B4-BE49-F238E27FC236}">
                <a16:creationId xmlns:a16="http://schemas.microsoft.com/office/drawing/2014/main" id="{B65C7442-8210-4799-839D-3E81643A3C64}"/>
              </a:ext>
              <a:ext uri="{C183D7F6-B498-43B3-948B-1728B52AA6E4}">
                <adec:decorative xmlns:adec="http://schemas.microsoft.com/office/drawing/2017/decorative" val="1"/>
              </a:ext>
            </a:extLst>
          </p:cNvPr>
          <p:cNvCxnSpPr/>
          <p:nvPr/>
        </p:nvCxnSpPr>
        <p:spPr>
          <a:xfrm>
            <a:off x="4862702" y="2565174"/>
            <a:ext cx="898827"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0420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498C598-E901-40C8-B779-B4D0D7C50BC4}"/>
              </a:ext>
            </a:extLst>
          </p:cNvPr>
          <p:cNvSpPr>
            <a:spLocks noGrp="1"/>
          </p:cNvSpPr>
          <p:nvPr>
            <p:ph type="title"/>
          </p:nvPr>
        </p:nvSpPr>
        <p:spPr/>
        <p:txBody>
          <a:bodyPr/>
          <a:lstStyle/>
          <a:p>
            <a:pPr marL="285750" indent="-285750">
              <a:buFont typeface="Arial" panose="020B0604020202020204" pitchFamily="34" charset="0"/>
              <a:buChar char="•"/>
            </a:pPr>
            <a:r>
              <a:rPr lang="en-US" dirty="0"/>
              <a:t>Everyone builds their “Station” differently</a:t>
            </a:r>
          </a:p>
        </p:txBody>
      </p:sp>
      <p:pic>
        <p:nvPicPr>
          <p:cNvPr id="4" name="Picture 3">
            <a:extLst>
              <a:ext uri="{FF2B5EF4-FFF2-40B4-BE49-F238E27FC236}">
                <a16:creationId xmlns:a16="http://schemas.microsoft.com/office/drawing/2014/main" id="{B3BA0BE1-639B-423E-99EA-4F7965ECE49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27243" y="2424742"/>
            <a:ext cx="2859235" cy="1783694"/>
          </a:xfrm>
          <a:prstGeom prst="rect">
            <a:avLst/>
          </a:prstGeom>
          <a:ln>
            <a:noFill/>
          </a:ln>
        </p:spPr>
      </p:pic>
      <p:sp>
        <p:nvSpPr>
          <p:cNvPr id="12" name="TextBox 11">
            <a:extLst>
              <a:ext uri="{FF2B5EF4-FFF2-40B4-BE49-F238E27FC236}">
                <a16:creationId xmlns:a16="http://schemas.microsoft.com/office/drawing/2014/main" id="{3920B96F-D1BE-40C0-AC1E-BFA50AD94740}"/>
              </a:ext>
            </a:extLst>
          </p:cNvPr>
          <p:cNvSpPr txBox="1"/>
          <p:nvPr/>
        </p:nvSpPr>
        <p:spPr>
          <a:xfrm>
            <a:off x="5111974" y="1021675"/>
            <a:ext cx="5552215" cy="4985980"/>
          </a:xfrm>
          <a:prstGeom prst="rect">
            <a:avLst/>
          </a:prstGeom>
          <a:noFill/>
        </p:spPr>
        <p:txBody>
          <a:bodyPr wrap="square" rtlCol="0">
            <a:spAutoFit/>
          </a:bodyPr>
          <a:lstStyle/>
          <a:p>
            <a:pPr marL="285750" indent="-285750">
              <a:buFont typeface="Arial" panose="020B0604020202020204" pitchFamily="34" charset="0"/>
              <a:buChar char="•"/>
            </a:pPr>
            <a:r>
              <a:rPr lang="en-US" sz="2000" dirty="0"/>
              <a:t>Everyone builds their “Station” differently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What we cover here are some of the many techniques one can use to evaluate a program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Evaluation techniques used can depend on:</a:t>
            </a:r>
          </a:p>
          <a:p>
            <a:pPr marL="742950" lvl="1" indent="-285750">
              <a:buFont typeface="Arial" panose="020B0604020202020204" pitchFamily="34" charset="0"/>
              <a:buChar char="•"/>
            </a:pPr>
            <a:r>
              <a:rPr lang="en-US" sz="2000" dirty="0"/>
              <a:t>Length of program</a:t>
            </a:r>
          </a:p>
          <a:p>
            <a:pPr marL="742950" lvl="1" indent="-285750">
              <a:buFont typeface="Arial" panose="020B0604020202020204" pitchFamily="34" charset="0"/>
              <a:buChar char="•"/>
            </a:pPr>
            <a:r>
              <a:rPr lang="en-US" sz="2000" dirty="0"/>
              <a:t>Number of program participants</a:t>
            </a:r>
          </a:p>
          <a:p>
            <a:pPr marL="742950" lvl="1" indent="-285750">
              <a:buFont typeface="Arial" panose="020B0604020202020204" pitchFamily="34" charset="0"/>
              <a:buChar char="•"/>
            </a:pPr>
            <a:r>
              <a:rPr lang="en-US" sz="2000" dirty="0"/>
              <a:t>Funding</a:t>
            </a:r>
          </a:p>
          <a:p>
            <a:pPr marL="742950" lvl="1" indent="-285750">
              <a:buFont typeface="Arial" panose="020B0604020202020204" pitchFamily="34" charset="0"/>
              <a:buChar char="•"/>
            </a:pPr>
            <a:r>
              <a:rPr lang="en-US" sz="2000" dirty="0"/>
              <a:t>Resources available</a:t>
            </a:r>
          </a:p>
          <a:p>
            <a:pPr marL="742950" lvl="1" indent="-285750">
              <a:buFont typeface="Arial" panose="020B0604020202020204" pitchFamily="34" charset="0"/>
              <a:buChar char="•"/>
            </a:pPr>
            <a:r>
              <a:rPr lang="en-US" sz="2000" dirty="0"/>
              <a:t>Generalizable results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Creating a toolkit of recommended evaluation practices for small grants</a:t>
            </a:r>
          </a:p>
          <a:p>
            <a:pPr marL="285750" indent="-285750">
              <a:buFont typeface="Arial" panose="020B0604020202020204" pitchFamily="34" charset="0"/>
              <a:buChar char="•"/>
            </a:pPr>
            <a:endParaRPr lang="en-US" dirty="0"/>
          </a:p>
        </p:txBody>
      </p:sp>
      <p:cxnSp>
        <p:nvCxnSpPr>
          <p:cNvPr id="16" name="Straight Connector 15">
            <a:extLst>
              <a:ext uri="{FF2B5EF4-FFF2-40B4-BE49-F238E27FC236}">
                <a16:creationId xmlns:a16="http://schemas.microsoft.com/office/drawing/2014/main" id="{2D39A823-8410-471F-8FB5-133413B1658F}"/>
              </a:ext>
              <a:ext uri="{C183D7F6-B498-43B3-948B-1728B52AA6E4}">
                <adec:decorative xmlns:adec="http://schemas.microsoft.com/office/drawing/2017/decorative" val="1"/>
              </a:ext>
            </a:extLst>
          </p:cNvPr>
          <p:cNvCxnSpPr/>
          <p:nvPr/>
        </p:nvCxnSpPr>
        <p:spPr>
          <a:xfrm>
            <a:off x="1650164" y="2670371"/>
            <a:ext cx="898827"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B892DE0-81ED-4575-BDB6-A5266D4EDFBF}"/>
              </a:ext>
            </a:extLst>
          </p:cNvPr>
          <p:cNvSpPr txBox="1"/>
          <p:nvPr/>
        </p:nvSpPr>
        <p:spPr>
          <a:xfrm>
            <a:off x="560581" y="2025566"/>
            <a:ext cx="2179166" cy="523220"/>
          </a:xfrm>
          <a:prstGeom prst="rect">
            <a:avLst/>
          </a:prstGeom>
          <a:noFill/>
        </p:spPr>
        <p:txBody>
          <a:bodyPr wrap="square" rtlCol="0">
            <a:spAutoFit/>
          </a:bodyPr>
          <a:lstStyle/>
          <a:p>
            <a:pPr algn="ctr"/>
            <a:r>
              <a:rPr lang="en-US" sz="2800" b="1" dirty="0">
                <a:latin typeface="Sagona ExtraLight" panose="02020303050505020204" pitchFamily="18" charset="0"/>
              </a:rPr>
              <a:t>Evaluation</a:t>
            </a:r>
          </a:p>
        </p:txBody>
      </p:sp>
    </p:spTree>
    <p:extLst>
      <p:ext uri="{BB962C8B-B14F-4D97-AF65-F5344CB8AC3E}">
        <p14:creationId xmlns:p14="http://schemas.microsoft.com/office/powerpoint/2010/main" val="2041709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Pricing Table copy 1"/>
        <p:cNvGrpSpPr/>
        <p:nvPr/>
      </p:nvGrpSpPr>
      <p:grpSpPr>
        <a:xfrm>
          <a:off x="0" y="0"/>
          <a:ext cx="0" cy="0"/>
          <a:chOff x="0" y="0"/>
          <a:chExt cx="0" cy="0"/>
        </a:xfrm>
      </p:grpSpPr>
      <p:sp>
        <p:nvSpPr>
          <p:cNvPr id="3" name="Title 2" hidden="1">
            <a:extLst>
              <a:ext uri="{FF2B5EF4-FFF2-40B4-BE49-F238E27FC236}">
                <a16:creationId xmlns:a16="http://schemas.microsoft.com/office/drawing/2014/main" id="{AAFD5EEE-AEAC-49FC-8E63-4A5004E270CF}"/>
              </a:ext>
            </a:extLst>
          </p:cNvPr>
          <p:cNvSpPr>
            <a:spLocks noGrp="1"/>
          </p:cNvSpPr>
          <p:nvPr>
            <p:ph type="title"/>
          </p:nvPr>
        </p:nvSpPr>
        <p:spPr/>
        <p:txBody>
          <a:bodyPr/>
          <a:lstStyle/>
          <a:p>
            <a:r>
              <a:rPr lang="en-US" dirty="0"/>
              <a:t>What happens at the station? </a:t>
            </a:r>
          </a:p>
        </p:txBody>
      </p:sp>
      <p:pic>
        <p:nvPicPr>
          <p:cNvPr id="4" name="Picture 3" descr="Timeline&#10;&#10;Description automatically generated">
            <a:extLst>
              <a:ext uri="{FF2B5EF4-FFF2-40B4-BE49-F238E27FC236}">
                <a16:creationId xmlns:a16="http://schemas.microsoft.com/office/drawing/2014/main" id="{C6DD9AEA-99B8-4E48-8AAD-DCEA8410DAE3}"/>
              </a:ext>
            </a:extLst>
          </p:cNvPr>
          <p:cNvPicPr>
            <a:picLocks noChangeAspect="1"/>
          </p:cNvPicPr>
          <p:nvPr/>
        </p:nvPicPr>
        <p:blipFill>
          <a:blip r:embed="rId3"/>
          <a:stretch>
            <a:fillRect/>
          </a:stretch>
        </p:blipFill>
        <p:spPr>
          <a:xfrm>
            <a:off x="99060" y="759923"/>
            <a:ext cx="11993880" cy="5715000"/>
          </a:xfrm>
          <a:prstGeom prst="rect">
            <a:avLst/>
          </a:prstGeom>
        </p:spPr>
      </p:pic>
      <p:sp>
        <p:nvSpPr>
          <p:cNvPr id="2" name="TextBox 1">
            <a:extLst>
              <a:ext uri="{FF2B5EF4-FFF2-40B4-BE49-F238E27FC236}">
                <a16:creationId xmlns:a16="http://schemas.microsoft.com/office/drawing/2014/main" id="{97A81348-7464-46F4-AC56-D89269242C79}"/>
              </a:ext>
            </a:extLst>
          </p:cNvPr>
          <p:cNvSpPr txBox="1"/>
          <p:nvPr/>
        </p:nvSpPr>
        <p:spPr>
          <a:xfrm>
            <a:off x="370114" y="759923"/>
            <a:ext cx="5725886" cy="461665"/>
          </a:xfrm>
          <a:prstGeom prst="rect">
            <a:avLst/>
          </a:prstGeom>
          <a:noFill/>
        </p:spPr>
        <p:txBody>
          <a:bodyPr wrap="square" rtlCol="0">
            <a:spAutoFit/>
          </a:bodyPr>
          <a:lstStyle/>
          <a:p>
            <a:r>
              <a:rPr lang="en-US" sz="2400" dirty="0">
                <a:solidFill>
                  <a:schemeClr val="accent5">
                    <a:lumMod val="75000"/>
                  </a:schemeClr>
                </a:solidFill>
                <a:hlinkClick r:id="rId4">
                  <a:extLst>
                    <a:ext uri="{A12FA001-AC4F-418D-AE19-62706E023703}">
                      <ahyp:hlinkClr xmlns:ahyp="http://schemas.microsoft.com/office/drawing/2018/hyperlinkcolor" val="tx"/>
                    </a:ext>
                  </a:extLst>
                </a:hlinkClick>
              </a:rPr>
              <a:t>https://nnlm.gov/neo/guides/pathways</a:t>
            </a:r>
            <a:r>
              <a:rPr lang="en-US" sz="2400" dirty="0">
                <a:solidFill>
                  <a:schemeClr val="accent5">
                    <a:lumMod val="75000"/>
                  </a:schemeClr>
                </a:solidFill>
              </a:rPr>
              <a:t> </a:t>
            </a:r>
          </a:p>
        </p:txBody>
      </p:sp>
    </p:spTree>
    <p:extLst>
      <p:ext uri="{BB962C8B-B14F-4D97-AF65-F5344CB8AC3E}">
        <p14:creationId xmlns:p14="http://schemas.microsoft.com/office/powerpoint/2010/main" val="2503183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13B5-C811-4044-8967-8EDD38D760C4}"/>
              </a:ext>
            </a:extLst>
          </p:cNvPr>
          <p:cNvSpPr>
            <a:spLocks noGrp="1"/>
          </p:cNvSpPr>
          <p:nvPr>
            <p:ph type="title"/>
          </p:nvPr>
        </p:nvSpPr>
        <p:spPr/>
        <p:txBody>
          <a:bodyPr/>
          <a:lstStyle/>
          <a:p>
            <a:r>
              <a:rPr lang="en-US" b="1" dirty="0">
                <a:latin typeface="+mn-lt"/>
              </a:rPr>
              <a:t>Why should we evaluate?</a:t>
            </a:r>
          </a:p>
        </p:txBody>
      </p:sp>
      <p:sp>
        <p:nvSpPr>
          <p:cNvPr id="3" name="Content Placeholder 2">
            <a:extLst>
              <a:ext uri="{FF2B5EF4-FFF2-40B4-BE49-F238E27FC236}">
                <a16:creationId xmlns:a16="http://schemas.microsoft.com/office/drawing/2014/main" id="{0920DBC0-584F-439A-91BE-8480E27C46F4}"/>
              </a:ext>
            </a:extLst>
          </p:cNvPr>
          <p:cNvSpPr>
            <a:spLocks noGrp="1"/>
          </p:cNvSpPr>
          <p:nvPr>
            <p:ph idx="1"/>
          </p:nvPr>
        </p:nvSpPr>
        <p:spPr>
          <a:xfrm>
            <a:off x="581192" y="2151142"/>
            <a:ext cx="10904725" cy="3824208"/>
          </a:xfrm>
        </p:spPr>
        <p:txBody>
          <a:bodyPr>
            <a:normAutofit/>
          </a:bodyPr>
          <a:lstStyle/>
          <a:p>
            <a:pPr marL="0" indent="0">
              <a:buNone/>
            </a:pPr>
            <a:r>
              <a:rPr lang="en-US" sz="1800" b="0" i="1" dirty="0">
                <a:solidFill>
                  <a:srgbClr val="666666"/>
                </a:solidFill>
                <a:effectLst/>
              </a:rPr>
              <a:t>Are you writing a </a:t>
            </a:r>
            <a:r>
              <a:rPr lang="en-US" sz="1800" b="1" i="1" dirty="0">
                <a:solidFill>
                  <a:schemeClr val="accent2"/>
                </a:solidFill>
                <a:effectLst/>
              </a:rPr>
              <a:t>proposal</a:t>
            </a:r>
            <a:r>
              <a:rPr lang="en-US" sz="1800" b="0" i="1" dirty="0">
                <a:solidFill>
                  <a:srgbClr val="666666"/>
                </a:solidFill>
                <a:effectLst/>
              </a:rPr>
              <a:t> or </a:t>
            </a:r>
            <a:r>
              <a:rPr lang="en-US" sz="1800" b="1" i="1" dirty="0">
                <a:solidFill>
                  <a:schemeClr val="accent2"/>
                </a:solidFill>
                <a:effectLst/>
              </a:rPr>
              <a:t>working on a project</a:t>
            </a:r>
            <a:r>
              <a:rPr lang="en-US" sz="1800" b="0" i="1" dirty="0">
                <a:solidFill>
                  <a:srgbClr val="666666"/>
                </a:solidFill>
                <a:effectLst/>
              </a:rPr>
              <a:t>? Incorporating an evaluation into project design and implementation is essential for understanding how well the project achieves its goals.</a:t>
            </a:r>
          </a:p>
          <a:p>
            <a:pPr marL="0" indent="0">
              <a:buNone/>
            </a:pPr>
            <a:r>
              <a:rPr lang="en-US" sz="1800" b="1" dirty="0">
                <a:solidFill>
                  <a:schemeClr val="accent2"/>
                </a:solidFill>
              </a:rPr>
              <a:t>Why</a:t>
            </a:r>
            <a:r>
              <a:rPr lang="en-US" sz="1800" dirty="0">
                <a:solidFill>
                  <a:srgbClr val="666666"/>
                </a:solidFill>
              </a:rPr>
              <a:t> </a:t>
            </a:r>
            <a:r>
              <a:rPr lang="en-US" sz="1800" dirty="0">
                <a:solidFill>
                  <a:schemeClr val="bg1">
                    <a:lumMod val="50000"/>
                  </a:schemeClr>
                </a:solidFill>
              </a:rPr>
              <a:t>evaluate?</a:t>
            </a:r>
            <a:r>
              <a:rPr lang="en-US" sz="2000" b="0" i="0" dirty="0">
                <a:solidFill>
                  <a:schemeClr val="bg1">
                    <a:lumMod val="50000"/>
                  </a:schemeClr>
                </a:solidFill>
                <a:effectLst/>
                <a:latin typeface="Roboto" panose="02000000000000000000" pitchFamily="2" charset="0"/>
              </a:rPr>
              <a:t> </a:t>
            </a:r>
          </a:p>
          <a:p>
            <a:r>
              <a:rPr lang="en-US" sz="1800" i="0" dirty="0">
                <a:solidFill>
                  <a:schemeClr val="bg1">
                    <a:lumMod val="50000"/>
                  </a:schemeClr>
                </a:solidFill>
                <a:effectLst/>
              </a:rPr>
              <a:t>Data gathered through evaluation ensures that we are creating the </a:t>
            </a:r>
            <a:r>
              <a:rPr lang="en-US" sz="1800" b="1" i="0" dirty="0">
                <a:solidFill>
                  <a:schemeClr val="accent2"/>
                </a:solidFill>
                <a:effectLst/>
              </a:rPr>
              <a:t>best possible programs</a:t>
            </a:r>
          </a:p>
          <a:p>
            <a:pPr lvl="1"/>
            <a:r>
              <a:rPr lang="en-US" sz="1500" dirty="0">
                <a:solidFill>
                  <a:schemeClr val="bg1">
                    <a:lumMod val="50000"/>
                  </a:schemeClr>
                </a:solidFill>
              </a:rPr>
              <a:t>Learn from mistakes</a:t>
            </a:r>
          </a:p>
          <a:p>
            <a:pPr lvl="1"/>
            <a:r>
              <a:rPr lang="en-US" sz="1500" i="0" dirty="0">
                <a:solidFill>
                  <a:schemeClr val="bg1">
                    <a:lumMod val="50000"/>
                  </a:schemeClr>
                </a:solidFill>
                <a:effectLst/>
              </a:rPr>
              <a:t>Identify ways to improve</a:t>
            </a:r>
          </a:p>
          <a:p>
            <a:pPr lvl="1"/>
            <a:r>
              <a:rPr lang="en-US" sz="1500" i="0" dirty="0">
                <a:solidFill>
                  <a:schemeClr val="bg1">
                    <a:lumMod val="50000"/>
                  </a:schemeClr>
                </a:solidFill>
                <a:effectLst/>
              </a:rPr>
              <a:t>Inform changes/modifications</a:t>
            </a:r>
          </a:p>
          <a:p>
            <a:pPr lvl="1"/>
            <a:r>
              <a:rPr lang="en-US" sz="1500" i="0" dirty="0">
                <a:solidFill>
                  <a:schemeClr val="bg1">
                    <a:lumMod val="50000"/>
                  </a:schemeClr>
                </a:solidFill>
                <a:effectLst/>
              </a:rPr>
              <a:t>Monitor progress toward goals</a:t>
            </a:r>
          </a:p>
          <a:p>
            <a:r>
              <a:rPr lang="en-US" sz="1800" dirty="0">
                <a:solidFill>
                  <a:schemeClr val="bg1">
                    <a:lumMod val="50000"/>
                  </a:schemeClr>
                </a:solidFill>
              </a:rPr>
              <a:t>Allows us to reflect upon the success of a program as defined by short-term, intermediate, and long-term outcomes.</a:t>
            </a:r>
            <a:endParaRPr lang="en-US" sz="1800" i="0" dirty="0">
              <a:solidFill>
                <a:schemeClr val="bg1">
                  <a:lumMod val="50000"/>
                </a:schemeClr>
              </a:solidFill>
              <a:effectLst/>
            </a:endParaRPr>
          </a:p>
          <a:p>
            <a:pPr marL="0" indent="0">
              <a:buNone/>
            </a:pPr>
            <a:endParaRPr lang="en-US" sz="2000" dirty="0"/>
          </a:p>
        </p:txBody>
      </p:sp>
    </p:spTree>
    <p:extLst>
      <p:ext uri="{BB962C8B-B14F-4D97-AF65-F5344CB8AC3E}">
        <p14:creationId xmlns:p14="http://schemas.microsoft.com/office/powerpoint/2010/main" val="2092834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30">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32">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34">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36">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40">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42">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44">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D1EE38F-2664-490B-8D22-A4FCB935C20A}"/>
              </a:ext>
            </a:extLst>
          </p:cNvPr>
          <p:cNvSpPr>
            <a:spLocks noGrp="1"/>
          </p:cNvSpPr>
          <p:nvPr>
            <p:ph type="title"/>
          </p:nvPr>
        </p:nvSpPr>
        <p:spPr>
          <a:xfrm>
            <a:off x="591223" y="4391403"/>
            <a:ext cx="3409783" cy="1300365"/>
          </a:xfrm>
        </p:spPr>
        <p:txBody>
          <a:bodyPr vert="horz" lIns="91440" tIns="45720" rIns="91440" bIns="45720" rtlCol="0" anchor="b">
            <a:normAutofit/>
          </a:bodyPr>
          <a:lstStyle/>
          <a:p>
            <a:r>
              <a:rPr lang="en-US" sz="2600" dirty="0">
                <a:latin typeface="+mn-lt"/>
              </a:rPr>
              <a:t>Rural Health Pathway</a:t>
            </a:r>
          </a:p>
        </p:txBody>
      </p:sp>
      <p:pic>
        <p:nvPicPr>
          <p:cNvPr id="20" name="Content Placeholder 19" descr="A picture containing tree, grass, outdoor, plant&#10;&#10;Description automatically generated">
            <a:extLst>
              <a:ext uri="{FF2B5EF4-FFF2-40B4-BE49-F238E27FC236}">
                <a16:creationId xmlns:a16="http://schemas.microsoft.com/office/drawing/2014/main" id="{2E05D62D-1D3F-4466-A811-AD0318BF7D1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92231" y="1148819"/>
            <a:ext cx="6831503" cy="4542949"/>
          </a:xfrm>
          <a:prstGeom prst="rect">
            <a:avLst/>
          </a:prstGeom>
        </p:spPr>
      </p:pic>
    </p:spTree>
    <p:extLst>
      <p:ext uri="{BB962C8B-B14F-4D97-AF65-F5344CB8AC3E}">
        <p14:creationId xmlns:p14="http://schemas.microsoft.com/office/powerpoint/2010/main" val="8020412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13B5-C811-4044-8967-8EDD38D760C4}"/>
              </a:ext>
            </a:extLst>
          </p:cNvPr>
          <p:cNvSpPr>
            <a:spLocks noGrp="1"/>
          </p:cNvSpPr>
          <p:nvPr>
            <p:ph type="title"/>
          </p:nvPr>
        </p:nvSpPr>
        <p:spPr/>
        <p:txBody>
          <a:bodyPr/>
          <a:lstStyle/>
          <a:p>
            <a:r>
              <a:rPr lang="en-US" b="1" dirty="0">
                <a:latin typeface="+mn-lt"/>
              </a:rPr>
              <a:t>Website</a:t>
            </a:r>
          </a:p>
        </p:txBody>
      </p:sp>
      <p:sp>
        <p:nvSpPr>
          <p:cNvPr id="6" name="TextBox 5">
            <a:extLst>
              <a:ext uri="{FF2B5EF4-FFF2-40B4-BE49-F238E27FC236}">
                <a16:creationId xmlns:a16="http://schemas.microsoft.com/office/drawing/2014/main" id="{FB942B30-AB2C-41FD-BC27-EBF88B1AA95D}"/>
              </a:ext>
            </a:extLst>
          </p:cNvPr>
          <p:cNvSpPr txBox="1"/>
          <p:nvPr/>
        </p:nvSpPr>
        <p:spPr>
          <a:xfrm>
            <a:off x="2901796" y="847383"/>
            <a:ext cx="6388407" cy="369332"/>
          </a:xfrm>
          <a:prstGeom prst="rect">
            <a:avLst/>
          </a:prstGeom>
          <a:noFill/>
        </p:spPr>
        <p:txBody>
          <a:bodyPr wrap="square" rtlCol="0">
            <a:spAutoFit/>
          </a:bodyPr>
          <a:lstStyle/>
          <a:p>
            <a:r>
              <a:rPr lang="en-US" dirty="0">
                <a:solidFill>
                  <a:schemeClr val="accent3">
                    <a:lumMod val="60000"/>
                    <a:lumOff val="40000"/>
                  </a:schemeClr>
                </a:solidFill>
              </a:rPr>
              <a:t>https://nnlm.gov/neo/guides/rural-health-pathway</a:t>
            </a:r>
          </a:p>
        </p:txBody>
      </p:sp>
      <p:pic>
        <p:nvPicPr>
          <p:cNvPr id="4" name="Picture 3" descr="rural health pathway on nnlm.gov">
            <a:extLst>
              <a:ext uri="{FF2B5EF4-FFF2-40B4-BE49-F238E27FC236}">
                <a16:creationId xmlns:a16="http://schemas.microsoft.com/office/drawing/2014/main" id="{E9AD5314-E507-4B08-9977-FDE1D1E87D0E}"/>
              </a:ext>
            </a:extLst>
          </p:cNvPr>
          <p:cNvPicPr>
            <a:picLocks noChangeAspect="1"/>
          </p:cNvPicPr>
          <p:nvPr/>
        </p:nvPicPr>
        <p:blipFill rotWithShape="1">
          <a:blip r:embed="rId3"/>
          <a:srcRect l="2325" r="2347" b="19608"/>
          <a:stretch/>
        </p:blipFill>
        <p:spPr>
          <a:xfrm>
            <a:off x="2300748" y="1286683"/>
            <a:ext cx="8812417" cy="5438582"/>
          </a:xfrm>
          <a:prstGeom prst="rect">
            <a:avLst/>
          </a:prstGeom>
          <a:ln>
            <a:solidFill>
              <a:schemeClr val="tx1"/>
            </a:solidFill>
          </a:ln>
        </p:spPr>
      </p:pic>
      <p:sp>
        <p:nvSpPr>
          <p:cNvPr id="8" name="Rectangle 7">
            <a:extLst>
              <a:ext uri="{FF2B5EF4-FFF2-40B4-BE49-F238E27FC236}">
                <a16:creationId xmlns:a16="http://schemas.microsoft.com/office/drawing/2014/main" id="{96A31D88-C7DE-4F1A-B5F0-89557EEAFCE5}"/>
              </a:ext>
              <a:ext uri="{C183D7F6-B498-43B3-948B-1728B52AA6E4}">
                <adec:decorative xmlns:adec="http://schemas.microsoft.com/office/drawing/2017/decorative" val="1"/>
              </a:ext>
            </a:extLst>
          </p:cNvPr>
          <p:cNvSpPr/>
          <p:nvPr/>
        </p:nvSpPr>
        <p:spPr>
          <a:xfrm>
            <a:off x="5653548" y="3542102"/>
            <a:ext cx="1219200" cy="410465"/>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8611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13B5-C811-4044-8967-8EDD38D760C4}"/>
              </a:ext>
            </a:extLst>
          </p:cNvPr>
          <p:cNvSpPr>
            <a:spLocks noGrp="1"/>
          </p:cNvSpPr>
          <p:nvPr>
            <p:ph type="title"/>
          </p:nvPr>
        </p:nvSpPr>
        <p:spPr/>
        <p:txBody>
          <a:bodyPr anchor="t"/>
          <a:lstStyle/>
          <a:p>
            <a:r>
              <a:rPr lang="en-US" b="1" dirty="0">
                <a:latin typeface="+mn-lt"/>
              </a:rPr>
              <a:t>5 Steps to Evaluation</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1833260"/>
            <a:ext cx="1943697" cy="29800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1:</a:t>
            </a:r>
          </a:p>
          <a:p>
            <a:pPr algn="ctr"/>
            <a:r>
              <a:rPr lang="en-US" dirty="0"/>
              <a:t>Do a Community Assessment </a:t>
            </a:r>
          </a:p>
        </p:txBody>
      </p:sp>
      <p:pic>
        <p:nvPicPr>
          <p:cNvPr id="7" name="Picture 6" descr="A picture containing text, sign, clipart&#10;&#10;Description automatically generated">
            <a:extLst>
              <a:ext uri="{FF2B5EF4-FFF2-40B4-BE49-F238E27FC236}">
                <a16:creationId xmlns:a16="http://schemas.microsoft.com/office/drawing/2014/main" id="{FF61DB62-2755-47CE-AAC0-68BED94FD523}"/>
              </a:ext>
            </a:extLst>
          </p:cNvPr>
          <p:cNvPicPr>
            <a:picLocks noChangeAspect="1"/>
          </p:cNvPicPr>
          <p:nvPr/>
        </p:nvPicPr>
        <p:blipFill>
          <a:blip r:embed="rId3"/>
          <a:stretch>
            <a:fillRect/>
          </a:stretch>
        </p:blipFill>
        <p:spPr>
          <a:xfrm>
            <a:off x="719728" y="1347090"/>
            <a:ext cx="1079086" cy="1085182"/>
          </a:xfrm>
          <a:prstGeom prst="rect">
            <a:avLst/>
          </a:prstGeom>
        </p:spPr>
      </p:pic>
      <p:sp>
        <p:nvSpPr>
          <p:cNvPr id="5" name="Rectangle: Rounded Corners 4">
            <a:extLst>
              <a:ext uri="{FF2B5EF4-FFF2-40B4-BE49-F238E27FC236}">
                <a16:creationId xmlns:a16="http://schemas.microsoft.com/office/drawing/2014/main" id="{53A4116A-D076-4AC7-926E-B053171ED426}"/>
              </a:ext>
            </a:extLst>
          </p:cNvPr>
          <p:cNvSpPr/>
          <p:nvPr/>
        </p:nvSpPr>
        <p:spPr>
          <a:xfrm>
            <a:off x="3082214" y="1858019"/>
            <a:ext cx="1943696" cy="29800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2:</a:t>
            </a:r>
          </a:p>
          <a:p>
            <a:pPr algn="ctr"/>
            <a:r>
              <a:rPr lang="en-US" dirty="0"/>
              <a:t>Make a Logic Model</a:t>
            </a:r>
          </a:p>
        </p:txBody>
      </p:sp>
      <p:sp>
        <p:nvSpPr>
          <p:cNvPr id="6" name="Rectangle: Rounded Corners 5">
            <a:extLst>
              <a:ext uri="{FF2B5EF4-FFF2-40B4-BE49-F238E27FC236}">
                <a16:creationId xmlns:a16="http://schemas.microsoft.com/office/drawing/2014/main" id="{16F25830-93B3-4241-99C9-6A090EA61891}"/>
              </a:ext>
            </a:extLst>
          </p:cNvPr>
          <p:cNvSpPr/>
          <p:nvPr/>
        </p:nvSpPr>
        <p:spPr>
          <a:xfrm>
            <a:off x="5167571" y="1833259"/>
            <a:ext cx="1943696" cy="29800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3:</a:t>
            </a:r>
          </a:p>
          <a:p>
            <a:pPr algn="ctr"/>
            <a:r>
              <a:rPr lang="en-US" dirty="0"/>
              <a:t>Develop Indicators for your Logic Model</a:t>
            </a:r>
          </a:p>
        </p:txBody>
      </p:sp>
      <p:sp>
        <p:nvSpPr>
          <p:cNvPr id="9" name="Rectangle: Rounded Corners 8">
            <a:extLst>
              <a:ext uri="{FF2B5EF4-FFF2-40B4-BE49-F238E27FC236}">
                <a16:creationId xmlns:a16="http://schemas.microsoft.com/office/drawing/2014/main" id="{A55148E0-971D-4F2D-B444-8C2FC15A9C12}"/>
              </a:ext>
            </a:extLst>
          </p:cNvPr>
          <p:cNvSpPr/>
          <p:nvPr/>
        </p:nvSpPr>
        <p:spPr>
          <a:xfrm>
            <a:off x="7252928" y="1833258"/>
            <a:ext cx="1943696" cy="29800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4:</a:t>
            </a:r>
          </a:p>
          <a:p>
            <a:pPr algn="ctr"/>
            <a:r>
              <a:rPr lang="en-US" dirty="0"/>
              <a:t>Create an Evaluation Plan</a:t>
            </a:r>
          </a:p>
        </p:txBody>
      </p:sp>
      <p:sp>
        <p:nvSpPr>
          <p:cNvPr id="10" name="Rectangle: Rounded Corners 9">
            <a:extLst>
              <a:ext uri="{FF2B5EF4-FFF2-40B4-BE49-F238E27FC236}">
                <a16:creationId xmlns:a16="http://schemas.microsoft.com/office/drawing/2014/main" id="{026E7D78-1E6E-4297-B31B-ECE32931C905}"/>
              </a:ext>
            </a:extLst>
          </p:cNvPr>
          <p:cNvSpPr/>
          <p:nvPr/>
        </p:nvSpPr>
        <p:spPr>
          <a:xfrm>
            <a:off x="9340039" y="1858019"/>
            <a:ext cx="1943696" cy="29800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5:</a:t>
            </a:r>
          </a:p>
          <a:p>
            <a:pPr algn="ctr"/>
            <a:r>
              <a:rPr lang="en-US" dirty="0"/>
              <a:t>Collect Data, Analyze, and Act</a:t>
            </a:r>
          </a:p>
        </p:txBody>
      </p:sp>
      <p:sp>
        <p:nvSpPr>
          <p:cNvPr id="11" name="Freeform 79">
            <a:extLst>
              <a:ext uri="{FF2B5EF4-FFF2-40B4-BE49-F238E27FC236}">
                <a16:creationId xmlns:a16="http://schemas.microsoft.com/office/drawing/2014/main" id="{B7C22FC3-F0CA-45D8-BB8D-9911794A5A0F}"/>
              </a:ext>
              <a:ext uri="{C183D7F6-B498-43B3-948B-1728B52AA6E4}">
                <adec:decorative xmlns:adec="http://schemas.microsoft.com/office/drawing/2017/decorative" val="1"/>
              </a:ext>
            </a:extLst>
          </p:cNvPr>
          <p:cNvSpPr>
            <a:spLocks noChangeArrowheads="1"/>
          </p:cNvSpPr>
          <p:nvPr/>
        </p:nvSpPr>
        <p:spPr bwMode="auto">
          <a:xfrm>
            <a:off x="2716891" y="1328768"/>
            <a:ext cx="1079497" cy="1079497"/>
          </a:xfrm>
          <a:custGeom>
            <a:avLst/>
            <a:gdLst>
              <a:gd name="T0" fmla="*/ 867 w 1734"/>
              <a:gd name="T1" fmla="*/ 0 h 1733"/>
              <a:gd name="T2" fmla="*/ 867 w 1734"/>
              <a:gd name="T3" fmla="*/ 0 h 1733"/>
              <a:gd name="T4" fmla="*/ 1733 w 1734"/>
              <a:gd name="T5" fmla="*/ 865 h 1733"/>
              <a:gd name="T6" fmla="*/ 1733 w 1734"/>
              <a:gd name="T7" fmla="*/ 865 h 1733"/>
              <a:gd name="T8" fmla="*/ 867 w 1734"/>
              <a:gd name="T9" fmla="*/ 1732 h 1733"/>
              <a:gd name="T10" fmla="*/ 867 w 1734"/>
              <a:gd name="T11" fmla="*/ 1732 h 1733"/>
              <a:gd name="T12" fmla="*/ 0 w 1734"/>
              <a:gd name="T13" fmla="*/ 865 h 1733"/>
              <a:gd name="T14" fmla="*/ 0 w 1734"/>
              <a:gd name="T15" fmla="*/ 865 h 1733"/>
              <a:gd name="T16" fmla="*/ 867 w 1734"/>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3">
                <a:moveTo>
                  <a:pt x="867" y="0"/>
                </a:moveTo>
                <a:lnTo>
                  <a:pt x="867" y="0"/>
                </a:lnTo>
                <a:cubicBezTo>
                  <a:pt x="1345" y="0"/>
                  <a:pt x="1733" y="387"/>
                  <a:pt x="1733" y="865"/>
                </a:cubicBezTo>
                <a:lnTo>
                  <a:pt x="1733" y="865"/>
                </a:lnTo>
                <a:cubicBezTo>
                  <a:pt x="1733" y="1344"/>
                  <a:pt x="1345" y="1732"/>
                  <a:pt x="867" y="1732"/>
                </a:cubicBezTo>
                <a:lnTo>
                  <a:pt x="867" y="1732"/>
                </a:lnTo>
                <a:cubicBezTo>
                  <a:pt x="388" y="1732"/>
                  <a:pt x="0" y="1344"/>
                  <a:pt x="0" y="865"/>
                </a:cubicBezTo>
                <a:lnTo>
                  <a:pt x="0" y="865"/>
                </a:lnTo>
                <a:cubicBezTo>
                  <a:pt x="0" y="387"/>
                  <a:pt x="388" y="0"/>
                  <a:pt x="867" y="0"/>
                </a:cubicBezTo>
              </a:path>
            </a:pathLst>
          </a:custGeom>
          <a:solidFill>
            <a:srgbClr val="BECAA6"/>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13" name="Freeform 80">
            <a:extLst>
              <a:ext uri="{FF2B5EF4-FFF2-40B4-BE49-F238E27FC236}">
                <a16:creationId xmlns:a16="http://schemas.microsoft.com/office/drawing/2014/main" id="{32DC835D-D724-4CE5-AB04-02AC61855E17}"/>
              </a:ext>
              <a:ext uri="{C183D7F6-B498-43B3-948B-1728B52AA6E4}">
                <adec:decorative xmlns:adec="http://schemas.microsoft.com/office/drawing/2017/decorative" val="1"/>
              </a:ext>
            </a:extLst>
          </p:cNvPr>
          <p:cNvSpPr>
            <a:spLocks noChangeArrowheads="1"/>
          </p:cNvSpPr>
          <p:nvPr/>
        </p:nvSpPr>
        <p:spPr bwMode="auto">
          <a:xfrm>
            <a:off x="2876358" y="1484170"/>
            <a:ext cx="763613" cy="763613"/>
          </a:xfrm>
          <a:custGeom>
            <a:avLst/>
            <a:gdLst>
              <a:gd name="T0" fmla="*/ 612 w 1224"/>
              <a:gd name="T1" fmla="*/ 0 h 1224"/>
              <a:gd name="T2" fmla="*/ 612 w 1224"/>
              <a:gd name="T3" fmla="*/ 0 h 1224"/>
              <a:gd name="T4" fmla="*/ 1223 w 1224"/>
              <a:gd name="T5" fmla="*/ 611 h 1224"/>
              <a:gd name="T6" fmla="*/ 1223 w 1224"/>
              <a:gd name="T7" fmla="*/ 611 h 1224"/>
              <a:gd name="T8" fmla="*/ 612 w 1224"/>
              <a:gd name="T9" fmla="*/ 1223 h 1224"/>
              <a:gd name="T10" fmla="*/ 612 w 1224"/>
              <a:gd name="T11" fmla="*/ 1223 h 1224"/>
              <a:gd name="T12" fmla="*/ 0 w 1224"/>
              <a:gd name="T13" fmla="*/ 611 h 1224"/>
              <a:gd name="T14" fmla="*/ 0 w 1224"/>
              <a:gd name="T15" fmla="*/ 611 h 1224"/>
              <a:gd name="T16" fmla="*/ 612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2" y="0"/>
                </a:moveTo>
                <a:lnTo>
                  <a:pt x="612" y="0"/>
                </a:lnTo>
                <a:cubicBezTo>
                  <a:pt x="949" y="0"/>
                  <a:pt x="1223" y="274"/>
                  <a:pt x="1223" y="611"/>
                </a:cubicBezTo>
                <a:lnTo>
                  <a:pt x="1223" y="611"/>
                </a:lnTo>
                <a:cubicBezTo>
                  <a:pt x="1223" y="949"/>
                  <a:pt x="949" y="1223"/>
                  <a:pt x="612" y="1223"/>
                </a:cubicBezTo>
                <a:lnTo>
                  <a:pt x="612" y="1223"/>
                </a:lnTo>
                <a:cubicBezTo>
                  <a:pt x="273" y="1223"/>
                  <a:pt x="0" y="949"/>
                  <a:pt x="0" y="611"/>
                </a:cubicBezTo>
                <a:lnTo>
                  <a:pt x="0" y="611"/>
                </a:lnTo>
                <a:cubicBezTo>
                  <a:pt x="0" y="274"/>
                  <a:pt x="273" y="0"/>
                  <a:pt x="612" y="0"/>
                </a:cubicBezTo>
              </a:path>
            </a:pathLst>
          </a:custGeom>
          <a:solidFill>
            <a:schemeClr val="bg1"/>
          </a:solidFill>
          <a:ln>
            <a:noFill/>
          </a:ln>
          <a:effectLst/>
          <a:extLst>
            <a:ext uri="{91240B29-F687-4F45-9708-019B960494DF}">
              <a14:hiddenLine xmlns:a14="http://schemas.microsoft.com/office/drawing/2010/main" w="9525" cap="flat">
                <a:solidFill>
                  <a:srgbClr val="06D6A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2" name="Picture 11" descr="A close up of a logo&#10;&#10;Description automatically generated">
            <a:extLst>
              <a:ext uri="{FF2B5EF4-FFF2-40B4-BE49-F238E27FC236}">
                <a16:creationId xmlns:a16="http://schemas.microsoft.com/office/drawing/2014/main" id="{B2D7B691-899E-41B4-9372-7B08D6C3429F}"/>
              </a:ext>
            </a:extLst>
          </p:cNvPr>
          <p:cNvPicPr>
            <a:picLocks noChangeAspect="1"/>
          </p:cNvPicPr>
          <p:nvPr/>
        </p:nvPicPr>
        <p:blipFill rotWithShape="1">
          <a:blip r:embed="rId4">
            <a:extLst>
              <a:ext uri="{28A0092B-C50C-407E-A947-70E740481C1C}">
                <a14:useLocalDpi xmlns:a14="http://schemas.microsoft.com/office/drawing/2010/main" val="0"/>
              </a:ext>
            </a:extLst>
          </a:blip>
          <a:srcRect b="13904"/>
          <a:stretch/>
        </p:blipFill>
        <p:spPr>
          <a:xfrm>
            <a:off x="2936916" y="1567473"/>
            <a:ext cx="673973" cy="597009"/>
          </a:xfrm>
          <a:prstGeom prst="rect">
            <a:avLst/>
          </a:prstGeom>
        </p:spPr>
      </p:pic>
      <p:sp>
        <p:nvSpPr>
          <p:cNvPr id="14" name="Freeform 153">
            <a:extLst>
              <a:ext uri="{FF2B5EF4-FFF2-40B4-BE49-F238E27FC236}">
                <a16:creationId xmlns:a16="http://schemas.microsoft.com/office/drawing/2014/main" id="{76E59FEC-D72A-4687-82E0-1BC3D28EE16C}"/>
              </a:ext>
              <a:ext uri="{C183D7F6-B498-43B3-948B-1728B52AA6E4}">
                <adec:decorative xmlns:adec="http://schemas.microsoft.com/office/drawing/2017/decorative" val="1"/>
              </a:ext>
            </a:extLst>
          </p:cNvPr>
          <p:cNvSpPr>
            <a:spLocks noChangeArrowheads="1"/>
          </p:cNvSpPr>
          <p:nvPr/>
        </p:nvSpPr>
        <p:spPr bwMode="auto">
          <a:xfrm>
            <a:off x="4894944" y="1318271"/>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A2BF63"/>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17" name="Freeform 6">
            <a:extLst>
              <a:ext uri="{FF2B5EF4-FFF2-40B4-BE49-F238E27FC236}">
                <a16:creationId xmlns:a16="http://schemas.microsoft.com/office/drawing/2014/main" id="{A1F7BE1A-A1B1-44D6-820A-2646F839D0D6}"/>
              </a:ext>
              <a:ext uri="{C183D7F6-B498-43B3-948B-1728B52AA6E4}">
                <adec:decorative xmlns:adec="http://schemas.microsoft.com/office/drawing/2017/decorative" val="1"/>
              </a:ext>
            </a:extLst>
          </p:cNvPr>
          <p:cNvSpPr>
            <a:spLocks noChangeArrowheads="1"/>
          </p:cNvSpPr>
          <p:nvPr/>
        </p:nvSpPr>
        <p:spPr bwMode="auto">
          <a:xfrm>
            <a:off x="5052885" y="1476210"/>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5" name="Picture 14" descr="A close up of a logo&#10;&#10;Description automatically generated">
            <a:extLst>
              <a:ext uri="{FF2B5EF4-FFF2-40B4-BE49-F238E27FC236}">
                <a16:creationId xmlns:a16="http://schemas.microsoft.com/office/drawing/2014/main" id="{537AAA90-3451-4AF2-B3DA-D5F31A3AF01C}"/>
              </a:ext>
            </a:extLst>
          </p:cNvPr>
          <p:cNvPicPr>
            <a:picLocks noChangeAspect="1"/>
          </p:cNvPicPr>
          <p:nvPr/>
        </p:nvPicPr>
        <p:blipFill rotWithShape="1">
          <a:blip r:embed="rId5">
            <a:extLst>
              <a:ext uri="{28A0092B-C50C-407E-A947-70E740481C1C}">
                <a14:useLocalDpi xmlns:a14="http://schemas.microsoft.com/office/drawing/2010/main" val="0"/>
              </a:ext>
            </a:extLst>
          </a:blip>
          <a:srcRect b="15712"/>
          <a:stretch/>
        </p:blipFill>
        <p:spPr>
          <a:xfrm rot="3301365">
            <a:off x="5071944" y="1519463"/>
            <a:ext cx="803326" cy="677108"/>
          </a:xfrm>
          <a:prstGeom prst="rect">
            <a:avLst/>
          </a:prstGeom>
        </p:spPr>
      </p:pic>
      <p:sp>
        <p:nvSpPr>
          <p:cNvPr id="18" name="Freeform 223">
            <a:extLst>
              <a:ext uri="{FF2B5EF4-FFF2-40B4-BE49-F238E27FC236}">
                <a16:creationId xmlns:a16="http://schemas.microsoft.com/office/drawing/2014/main" id="{E9828943-3D64-4211-AAEB-84AC560456D2}"/>
              </a:ext>
              <a:ext uri="{C183D7F6-B498-43B3-948B-1728B52AA6E4}">
                <adec:decorative xmlns:adec="http://schemas.microsoft.com/office/drawing/2017/decorative" val="1"/>
              </a:ext>
            </a:extLst>
          </p:cNvPr>
          <p:cNvSpPr>
            <a:spLocks noChangeArrowheads="1"/>
          </p:cNvSpPr>
          <p:nvPr/>
        </p:nvSpPr>
        <p:spPr bwMode="auto">
          <a:xfrm>
            <a:off x="7003726" y="1334826"/>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20" name="Freeform 6">
            <a:extLst>
              <a:ext uri="{FF2B5EF4-FFF2-40B4-BE49-F238E27FC236}">
                <a16:creationId xmlns:a16="http://schemas.microsoft.com/office/drawing/2014/main" id="{CC649254-1FA2-4B01-8EA2-F8ED8DDAA2E5}"/>
              </a:ext>
              <a:ext uri="{C183D7F6-B498-43B3-948B-1728B52AA6E4}">
                <adec:decorative xmlns:adec="http://schemas.microsoft.com/office/drawing/2017/decorative" val="1"/>
              </a:ext>
            </a:extLst>
          </p:cNvPr>
          <p:cNvSpPr>
            <a:spLocks noChangeArrowheads="1"/>
          </p:cNvSpPr>
          <p:nvPr/>
        </p:nvSpPr>
        <p:spPr bwMode="auto">
          <a:xfrm>
            <a:off x="7163288" y="1492767"/>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9" name="Picture 18" descr="A close up of a logo&#10;&#10;Description automatically generated">
            <a:extLst>
              <a:ext uri="{FF2B5EF4-FFF2-40B4-BE49-F238E27FC236}">
                <a16:creationId xmlns:a16="http://schemas.microsoft.com/office/drawing/2014/main" id="{6CDCDC69-0FB8-484E-A9E8-2695E8DC66B3}"/>
              </a:ext>
            </a:extLst>
          </p:cNvPr>
          <p:cNvPicPr>
            <a:picLocks noChangeAspect="1"/>
          </p:cNvPicPr>
          <p:nvPr/>
        </p:nvPicPr>
        <p:blipFill rotWithShape="1">
          <a:blip r:embed="rId6">
            <a:extLst>
              <a:ext uri="{28A0092B-C50C-407E-A947-70E740481C1C}">
                <a14:useLocalDpi xmlns:a14="http://schemas.microsoft.com/office/drawing/2010/main" val="0"/>
              </a:ext>
            </a:extLst>
          </a:blip>
          <a:srcRect b="16815"/>
          <a:stretch/>
        </p:blipFill>
        <p:spPr>
          <a:xfrm>
            <a:off x="7163288" y="1531291"/>
            <a:ext cx="774636" cy="644386"/>
          </a:xfrm>
          <a:prstGeom prst="rect">
            <a:avLst/>
          </a:prstGeom>
        </p:spPr>
      </p:pic>
      <p:sp>
        <p:nvSpPr>
          <p:cNvPr id="21" name="Freeform 153">
            <a:extLst>
              <a:ext uri="{FF2B5EF4-FFF2-40B4-BE49-F238E27FC236}">
                <a16:creationId xmlns:a16="http://schemas.microsoft.com/office/drawing/2014/main" id="{791E6315-E71E-4F45-9E5D-33A4A08FA3CC}"/>
              </a:ext>
              <a:ext uri="{C183D7F6-B498-43B3-948B-1728B52AA6E4}">
                <adec:decorative xmlns:adec="http://schemas.microsoft.com/office/drawing/2017/decorative" val="1"/>
              </a:ext>
            </a:extLst>
          </p:cNvPr>
          <p:cNvSpPr>
            <a:spLocks noChangeArrowheads="1"/>
          </p:cNvSpPr>
          <p:nvPr/>
        </p:nvSpPr>
        <p:spPr bwMode="auto">
          <a:xfrm>
            <a:off x="9105683" y="1313737"/>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778C49"/>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22" name="Freeform 6">
            <a:extLst>
              <a:ext uri="{FF2B5EF4-FFF2-40B4-BE49-F238E27FC236}">
                <a16:creationId xmlns:a16="http://schemas.microsoft.com/office/drawing/2014/main" id="{617BCA0B-9644-4B67-9629-02BA217AE7D8}"/>
              </a:ext>
              <a:ext uri="{C183D7F6-B498-43B3-948B-1728B52AA6E4}">
                <adec:decorative xmlns:adec="http://schemas.microsoft.com/office/drawing/2017/decorative" val="1"/>
              </a:ext>
            </a:extLst>
          </p:cNvPr>
          <p:cNvSpPr>
            <a:spLocks noChangeArrowheads="1"/>
          </p:cNvSpPr>
          <p:nvPr/>
        </p:nvSpPr>
        <p:spPr bwMode="auto">
          <a:xfrm>
            <a:off x="9264954" y="1465225"/>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23" name="Picture 22" descr="A close up of a logo&#10;&#10;Description automatically generated">
            <a:extLst>
              <a:ext uri="{FF2B5EF4-FFF2-40B4-BE49-F238E27FC236}">
                <a16:creationId xmlns:a16="http://schemas.microsoft.com/office/drawing/2014/main" id="{2F71D6C5-302F-4730-850A-A0BAFEF6E7D5}"/>
              </a:ext>
            </a:extLst>
          </p:cNvPr>
          <p:cNvPicPr>
            <a:picLocks noChangeAspect="1"/>
          </p:cNvPicPr>
          <p:nvPr/>
        </p:nvPicPr>
        <p:blipFill rotWithShape="1">
          <a:blip r:embed="rId7">
            <a:extLst>
              <a:ext uri="{28A0092B-C50C-407E-A947-70E740481C1C}">
                <a14:useLocalDpi xmlns:a14="http://schemas.microsoft.com/office/drawing/2010/main" val="0"/>
              </a:ext>
            </a:extLst>
          </a:blip>
          <a:srcRect b="14362"/>
          <a:stretch/>
        </p:blipFill>
        <p:spPr>
          <a:xfrm>
            <a:off x="9293685" y="1535206"/>
            <a:ext cx="696073" cy="596103"/>
          </a:xfrm>
          <a:prstGeom prst="rect">
            <a:avLst/>
          </a:prstGeom>
        </p:spPr>
      </p:pic>
      <p:pic>
        <p:nvPicPr>
          <p:cNvPr id="16" name="Picture 15">
            <a:extLst>
              <a:ext uri="{FF2B5EF4-FFF2-40B4-BE49-F238E27FC236}">
                <a16:creationId xmlns:a16="http://schemas.microsoft.com/office/drawing/2014/main" id="{36DE671D-64A1-447B-8503-EDD1D6E32E9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30991" y="5510910"/>
            <a:ext cx="10362087" cy="803262"/>
          </a:xfrm>
          <a:prstGeom prst="rect">
            <a:avLst/>
          </a:prstGeom>
          <a:ln>
            <a:solidFill>
              <a:schemeClr val="tx1"/>
            </a:solidFill>
          </a:ln>
        </p:spPr>
      </p:pic>
      <p:sp>
        <p:nvSpPr>
          <p:cNvPr id="25" name="TextBox 24">
            <a:extLst>
              <a:ext uri="{FF2B5EF4-FFF2-40B4-BE49-F238E27FC236}">
                <a16:creationId xmlns:a16="http://schemas.microsoft.com/office/drawing/2014/main" id="{09B5CA40-7B9B-44AE-BABC-AFCE336FF6BF}"/>
              </a:ext>
            </a:extLst>
          </p:cNvPr>
          <p:cNvSpPr txBox="1"/>
          <p:nvPr/>
        </p:nvSpPr>
        <p:spPr>
          <a:xfrm>
            <a:off x="871538" y="5164775"/>
            <a:ext cx="1492716" cy="369332"/>
          </a:xfrm>
          <a:prstGeom prst="rect">
            <a:avLst/>
          </a:prstGeom>
          <a:noFill/>
        </p:spPr>
        <p:txBody>
          <a:bodyPr wrap="none" rtlCol="0">
            <a:spAutoFit/>
          </a:bodyPr>
          <a:lstStyle/>
          <a:p>
            <a:r>
              <a:rPr lang="en-US" dirty="0"/>
              <a:t>On website: </a:t>
            </a:r>
          </a:p>
        </p:txBody>
      </p:sp>
    </p:spTree>
    <p:extLst>
      <p:ext uri="{BB962C8B-B14F-4D97-AF65-F5344CB8AC3E}">
        <p14:creationId xmlns:p14="http://schemas.microsoft.com/office/powerpoint/2010/main" val="3406092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1F7DAB0-C622-4A7B-82CF-609CEE82924B}"/>
              </a:ext>
            </a:extLst>
          </p:cNvPr>
          <p:cNvSpPr>
            <a:spLocks noGrp="1"/>
          </p:cNvSpPr>
          <p:nvPr>
            <p:ph type="title"/>
          </p:nvPr>
        </p:nvSpPr>
        <p:spPr/>
        <p:txBody>
          <a:bodyPr/>
          <a:lstStyle/>
          <a:p>
            <a:r>
              <a:rPr lang="en-US" b="1" dirty="0"/>
              <a:t>Special Considerations</a:t>
            </a:r>
            <a:br>
              <a:rPr lang="en-US" b="1" dirty="0"/>
            </a:b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Introduction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2" y="899266"/>
            <a:ext cx="8416251" cy="461665"/>
          </a:xfrm>
          <a:prstGeom prst="rect">
            <a:avLst/>
          </a:prstGeom>
          <a:noFill/>
        </p:spPr>
        <p:txBody>
          <a:bodyPr wrap="square" rtlCol="0">
            <a:spAutoFit/>
          </a:bodyPr>
          <a:lstStyle/>
          <a:p>
            <a:r>
              <a:rPr lang="en-US" sz="2400" b="1" dirty="0"/>
              <a:t>Special Considerations</a:t>
            </a:r>
          </a:p>
        </p:txBody>
      </p:sp>
      <p:sp>
        <p:nvSpPr>
          <p:cNvPr id="24" name="TextBox 23">
            <a:extLst>
              <a:ext uri="{FF2B5EF4-FFF2-40B4-BE49-F238E27FC236}">
                <a16:creationId xmlns:a16="http://schemas.microsoft.com/office/drawing/2014/main" id="{C845BFF9-2762-42EF-9C5B-B86F7F449C5B}"/>
              </a:ext>
            </a:extLst>
          </p:cNvPr>
          <p:cNvSpPr txBox="1"/>
          <p:nvPr/>
        </p:nvSpPr>
        <p:spPr>
          <a:xfrm>
            <a:off x="3212432" y="1397675"/>
            <a:ext cx="8416251" cy="4611968"/>
          </a:xfrm>
          <a:prstGeom prst="rect">
            <a:avLst/>
          </a:prstGeom>
          <a:noFill/>
        </p:spPr>
        <p:txBody>
          <a:bodyPr wrap="square" rtlCol="0">
            <a:spAutoFit/>
          </a:bodyPr>
          <a:lstStyle/>
          <a:p>
            <a:pPr marL="342900" indent="-342900">
              <a:buAutoNum type="arabicPeriod"/>
            </a:pPr>
            <a:r>
              <a:rPr lang="en-US" b="1" dirty="0">
                <a:solidFill>
                  <a:schemeClr val="accent4">
                    <a:lumMod val="75000"/>
                  </a:schemeClr>
                </a:solidFill>
              </a:rPr>
              <a:t>Access to Healthcare</a:t>
            </a:r>
          </a:p>
          <a:p>
            <a:pPr marL="800100" lvl="1" indent="-342900">
              <a:buFont typeface="Arial" panose="020B0604020202020204" pitchFamily="34" charset="0"/>
              <a:buChar char="•"/>
            </a:pPr>
            <a:r>
              <a:rPr lang="en-US" dirty="0">
                <a:solidFill>
                  <a:schemeClr val="accent4">
                    <a:lumMod val="75000"/>
                  </a:schemeClr>
                </a:solidFill>
              </a:rPr>
              <a:t>Evaluate what level of access participants have to health services and information</a:t>
            </a:r>
          </a:p>
          <a:p>
            <a:pPr marL="800100" lvl="1" indent="-342900">
              <a:buFont typeface="Arial" panose="020B0604020202020204" pitchFamily="34" charset="0"/>
              <a:buChar char="•"/>
            </a:pPr>
            <a:r>
              <a:rPr lang="en-US" dirty="0">
                <a:solidFill>
                  <a:schemeClr val="accent4">
                    <a:lumMod val="75000"/>
                  </a:schemeClr>
                </a:solidFill>
              </a:rPr>
              <a:t>When developing a sampling strategy, remember that issues with access may result in sampling some participant groups more than others</a:t>
            </a:r>
          </a:p>
          <a:p>
            <a:pPr marL="800100" lvl="1" indent="-342900">
              <a:buFont typeface="Arial" panose="020B0604020202020204" pitchFamily="34" charset="0"/>
              <a:buChar char="•"/>
            </a:pPr>
            <a:r>
              <a:rPr lang="en-US" dirty="0">
                <a:solidFill>
                  <a:schemeClr val="accent4">
                    <a:lumMod val="75000"/>
                  </a:schemeClr>
                </a:solidFill>
              </a:rPr>
              <a:t>Review multiple dimensions of access</a:t>
            </a:r>
          </a:p>
          <a:p>
            <a:pPr marL="342900" indent="-342900">
              <a:buFont typeface="+mj-lt"/>
              <a:buAutoNum type="arabicPeriod"/>
            </a:pPr>
            <a:r>
              <a:rPr lang="en-US" dirty="0"/>
              <a:t>Social Determinants of Health &amp; Health Disparities</a:t>
            </a:r>
          </a:p>
          <a:p>
            <a:pPr marL="800100" lvl="1" indent="-342900">
              <a:buFont typeface="Arial" panose="020B0604020202020204" pitchFamily="34" charset="0"/>
              <a:buChar char="•"/>
            </a:pPr>
            <a:r>
              <a:rPr lang="en-US" dirty="0"/>
              <a:t>Gather information on social determinants of health</a:t>
            </a:r>
          </a:p>
          <a:p>
            <a:pPr marL="800100" lvl="1" indent="-342900">
              <a:buFont typeface="Arial" panose="020B0604020202020204" pitchFamily="34" charset="0"/>
              <a:buChar char="•"/>
            </a:pPr>
            <a:r>
              <a:rPr lang="en-US" dirty="0"/>
              <a:t>Consider how health disparities change who and how participants engage in the program </a:t>
            </a:r>
          </a:p>
          <a:p>
            <a:pPr marL="800100" lvl="1" indent="-342900">
              <a:buFont typeface="Arial" panose="020B0604020202020204" pitchFamily="34" charset="0"/>
              <a:buChar char="•"/>
            </a:pPr>
            <a:r>
              <a:rPr lang="en-US" dirty="0"/>
              <a:t>Analyze data for each geographic location separately</a:t>
            </a:r>
          </a:p>
          <a:p>
            <a:pPr marL="800100" lvl="1" indent="-342900">
              <a:buFont typeface="Arial" panose="020B0604020202020204" pitchFamily="34" charset="0"/>
              <a:buChar char="•"/>
            </a:pPr>
            <a:r>
              <a:rPr lang="en-US" dirty="0"/>
              <a:t>Present health disparities from an equity lens</a:t>
            </a:r>
          </a:p>
          <a:p>
            <a:pPr marL="342900" indent="-342900">
              <a:buFont typeface="+mj-lt"/>
              <a:buAutoNum type="arabicPeriod"/>
            </a:pPr>
            <a:r>
              <a:rPr lang="en-US" dirty="0"/>
              <a:t>Health Literacy</a:t>
            </a:r>
          </a:p>
          <a:p>
            <a:pPr marL="800100" lvl="1" indent="-342900">
              <a:buFont typeface="Arial" panose="020B0604020202020204" pitchFamily="34" charset="0"/>
              <a:buChar char="•"/>
            </a:pPr>
            <a:r>
              <a:rPr lang="en-US" dirty="0"/>
              <a:t>Consider how health literacy level can change your program</a:t>
            </a:r>
          </a:p>
          <a:p>
            <a:pPr marL="800100" lvl="1" indent="-342900">
              <a:buFont typeface="Arial" panose="020B0604020202020204" pitchFamily="34" charset="0"/>
              <a:buChar char="•"/>
            </a:pPr>
            <a:r>
              <a:rPr lang="en-US" dirty="0"/>
              <a:t>Measure health literacy at the start of the program</a:t>
            </a:r>
          </a:p>
          <a:p>
            <a:pPr>
              <a:lnSpc>
                <a:spcPct val="150000"/>
              </a:lnSpc>
            </a:pPr>
            <a:endParaRPr lang="en-US" dirty="0"/>
          </a:p>
        </p:txBody>
      </p:sp>
    </p:spTree>
    <p:extLst>
      <p:ext uri="{BB962C8B-B14F-4D97-AF65-F5344CB8AC3E}">
        <p14:creationId xmlns:p14="http://schemas.microsoft.com/office/powerpoint/2010/main" val="1638132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3E9B170-7BD4-47BB-A064-98D6211D301F}"/>
              </a:ext>
            </a:extLst>
          </p:cNvPr>
          <p:cNvSpPr>
            <a:spLocks noGrp="1"/>
          </p:cNvSpPr>
          <p:nvPr>
            <p:ph type="title"/>
          </p:nvPr>
        </p:nvSpPr>
        <p:spPr/>
        <p:txBody>
          <a:bodyPr/>
          <a:lstStyle/>
          <a:p>
            <a:r>
              <a:rPr lang="en-US" dirty="0"/>
              <a:t>Barriers to access</a:t>
            </a:r>
          </a:p>
        </p:txBody>
      </p:sp>
      <p:pic>
        <p:nvPicPr>
          <p:cNvPr id="3" name="Picture 2" descr="Examples of barriers to access: structural, financial, personal and cultural">
            <a:extLst>
              <a:ext uri="{FF2B5EF4-FFF2-40B4-BE49-F238E27FC236}">
                <a16:creationId xmlns:a16="http://schemas.microsoft.com/office/drawing/2014/main" id="{9B98CAA2-1389-42E6-AA62-7FA736E36769}"/>
              </a:ext>
            </a:extLst>
          </p:cNvPr>
          <p:cNvPicPr>
            <a:picLocks noChangeAspect="1"/>
          </p:cNvPicPr>
          <p:nvPr/>
        </p:nvPicPr>
        <p:blipFill>
          <a:blip r:embed="rId3"/>
          <a:stretch>
            <a:fillRect/>
          </a:stretch>
        </p:blipFill>
        <p:spPr>
          <a:xfrm>
            <a:off x="873511" y="170031"/>
            <a:ext cx="10444978" cy="6517938"/>
          </a:xfrm>
          <a:prstGeom prst="rect">
            <a:avLst/>
          </a:prstGeom>
        </p:spPr>
      </p:pic>
    </p:spTree>
    <p:extLst>
      <p:ext uri="{BB962C8B-B14F-4D97-AF65-F5344CB8AC3E}">
        <p14:creationId xmlns:p14="http://schemas.microsoft.com/office/powerpoint/2010/main" val="2626533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35">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FE3E14-F800-4DCC-9699-80CAFFBBB62C}"/>
              </a:ext>
            </a:extLst>
          </p:cNvPr>
          <p:cNvSpPr>
            <a:spLocks noGrp="1"/>
          </p:cNvSpPr>
          <p:nvPr>
            <p:ph type="title"/>
          </p:nvPr>
        </p:nvSpPr>
        <p:spPr>
          <a:xfrm>
            <a:off x="672280" y="944752"/>
            <a:ext cx="3259016" cy="1462692"/>
          </a:xfrm>
        </p:spPr>
        <p:txBody>
          <a:bodyPr vert="horz" lIns="91440" tIns="45720" rIns="91440" bIns="45720" rtlCol="0" anchor="b">
            <a:normAutofit/>
          </a:bodyPr>
          <a:lstStyle/>
          <a:p>
            <a:r>
              <a:rPr lang="en-US" sz="2800" b="1" kern="1200" cap="all" dirty="0">
                <a:solidFill>
                  <a:schemeClr val="bg1">
                    <a:lumMod val="75000"/>
                    <a:lumOff val="25000"/>
                  </a:schemeClr>
                </a:solidFill>
                <a:latin typeface="Sagona ExtraLight" panose="02020303050505020204" pitchFamily="18" charset="0"/>
              </a:rPr>
              <a:t>Introductions</a:t>
            </a:r>
          </a:p>
        </p:txBody>
      </p:sp>
      <p:sp>
        <p:nvSpPr>
          <p:cNvPr id="38" name="Rectangle 37">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39">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2" name="Rectangle 41">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9" name="Content Placeholder 8" descr="A person standing in front of a building&#10;&#10;Description automatically generated">
            <a:extLst>
              <a:ext uri="{FF2B5EF4-FFF2-40B4-BE49-F238E27FC236}">
                <a16:creationId xmlns:a16="http://schemas.microsoft.com/office/drawing/2014/main" id="{47420A29-75F9-4710-8BA6-E8607F93E6C2}"/>
              </a:ext>
            </a:extLst>
          </p:cNvPr>
          <p:cNvPicPr>
            <a:picLocks noGrp="1" noChangeAspect="1"/>
          </p:cNvPicPr>
          <p:nvPr>
            <p:ph idx="1"/>
          </p:nvPr>
        </p:nvPicPr>
        <p:blipFill rotWithShape="1">
          <a:blip r:embed="rId3"/>
          <a:srcRect l="24699" t="8215" r="23547" b="14145"/>
          <a:stretch/>
        </p:blipFill>
        <p:spPr>
          <a:xfrm>
            <a:off x="2008302" y="2864291"/>
            <a:ext cx="2028825" cy="2028825"/>
          </a:xfrm>
        </p:spPr>
      </p:pic>
      <p:pic>
        <p:nvPicPr>
          <p:cNvPr id="11" name="Picture 10" descr="A person smiling for the camera&#10;&#10;Description automatically generated">
            <a:extLst>
              <a:ext uri="{FF2B5EF4-FFF2-40B4-BE49-F238E27FC236}">
                <a16:creationId xmlns:a16="http://schemas.microsoft.com/office/drawing/2014/main" id="{8C1D0B9E-BB39-40D5-B9FB-3E779DF6B4F0}"/>
              </a:ext>
            </a:extLst>
          </p:cNvPr>
          <p:cNvPicPr>
            <a:picLocks noChangeAspect="1"/>
          </p:cNvPicPr>
          <p:nvPr/>
        </p:nvPicPr>
        <p:blipFill>
          <a:blip r:embed="rId4"/>
          <a:stretch>
            <a:fillRect/>
          </a:stretch>
        </p:blipFill>
        <p:spPr>
          <a:xfrm>
            <a:off x="5172679" y="2864291"/>
            <a:ext cx="2028825" cy="2028825"/>
          </a:xfrm>
          <a:prstGeom prst="rect">
            <a:avLst/>
          </a:prstGeom>
        </p:spPr>
      </p:pic>
      <p:pic>
        <p:nvPicPr>
          <p:cNvPr id="14" name="Picture 13" descr="A person smiling for the camera&#10;&#10;Description automatically generated">
            <a:extLst>
              <a:ext uri="{FF2B5EF4-FFF2-40B4-BE49-F238E27FC236}">
                <a16:creationId xmlns:a16="http://schemas.microsoft.com/office/drawing/2014/main" id="{FDBE2C7D-A031-46B8-8C80-11D20850ECF6}"/>
              </a:ext>
            </a:extLst>
          </p:cNvPr>
          <p:cNvPicPr>
            <a:picLocks noChangeAspect="1"/>
          </p:cNvPicPr>
          <p:nvPr/>
        </p:nvPicPr>
        <p:blipFill>
          <a:blip r:embed="rId5"/>
          <a:stretch>
            <a:fillRect/>
          </a:stretch>
        </p:blipFill>
        <p:spPr>
          <a:xfrm>
            <a:off x="8548647" y="2860869"/>
            <a:ext cx="2028826" cy="2032247"/>
          </a:xfrm>
          <a:prstGeom prst="rect">
            <a:avLst/>
          </a:prstGeom>
        </p:spPr>
      </p:pic>
      <p:pic>
        <p:nvPicPr>
          <p:cNvPr id="16" name="Picture 15" descr="A picture containing shape&#10;&#10;Description automatically generated">
            <a:extLst>
              <a:ext uri="{FF2B5EF4-FFF2-40B4-BE49-F238E27FC236}">
                <a16:creationId xmlns:a16="http://schemas.microsoft.com/office/drawing/2014/main" id="{1272571E-DDEF-4890-BFD5-8EE8C49AD910}"/>
              </a:ext>
            </a:extLst>
          </p:cNvPr>
          <p:cNvPicPr>
            <a:picLocks noChangeAspect="1"/>
          </p:cNvPicPr>
          <p:nvPr/>
        </p:nvPicPr>
        <p:blipFill>
          <a:blip r:embed="rId6"/>
          <a:stretch>
            <a:fillRect/>
          </a:stretch>
        </p:blipFill>
        <p:spPr>
          <a:xfrm>
            <a:off x="9171540" y="785239"/>
            <a:ext cx="2573927" cy="565009"/>
          </a:xfrm>
          <a:prstGeom prst="rect">
            <a:avLst/>
          </a:prstGeom>
        </p:spPr>
      </p:pic>
      <p:sp>
        <p:nvSpPr>
          <p:cNvPr id="24" name="Text Placeholder 3">
            <a:extLst>
              <a:ext uri="{FF2B5EF4-FFF2-40B4-BE49-F238E27FC236}">
                <a16:creationId xmlns:a16="http://schemas.microsoft.com/office/drawing/2014/main" id="{F2748EA1-215A-4819-AB7D-587BA8205382}"/>
              </a:ext>
            </a:extLst>
          </p:cNvPr>
          <p:cNvSpPr>
            <a:spLocks noGrp="1"/>
          </p:cNvSpPr>
          <p:nvPr>
            <p:ph type="body" sz="half" idx="2"/>
          </p:nvPr>
        </p:nvSpPr>
        <p:spPr>
          <a:xfrm>
            <a:off x="1912485" y="4989982"/>
            <a:ext cx="3042071" cy="1607344"/>
          </a:xfrm>
        </p:spPr>
        <p:txBody>
          <a:bodyPr vert="horz" lIns="91440" tIns="45720" rIns="91440" bIns="45720" rtlCol="0" anchor="t">
            <a:normAutofit/>
          </a:bodyPr>
          <a:lstStyle/>
          <a:p>
            <a:pPr>
              <a:spcBef>
                <a:spcPts val="0"/>
              </a:spcBef>
            </a:pPr>
            <a:r>
              <a:rPr lang="en-US" dirty="0">
                <a:solidFill>
                  <a:schemeClr val="bg1">
                    <a:lumMod val="75000"/>
                    <a:lumOff val="25000"/>
                  </a:schemeClr>
                </a:solidFill>
              </a:rPr>
              <a:t>Lisa Zook</a:t>
            </a:r>
          </a:p>
          <a:p>
            <a:pPr>
              <a:spcBef>
                <a:spcPts val="0"/>
              </a:spcBef>
            </a:pPr>
            <a:r>
              <a:rPr lang="en-US" sz="1400" dirty="0">
                <a:solidFill>
                  <a:schemeClr val="bg1">
                    <a:lumMod val="75000"/>
                    <a:lumOff val="25000"/>
                  </a:schemeClr>
                </a:solidFill>
              </a:rPr>
              <a:t>Director of Research &amp; Impact</a:t>
            </a:r>
          </a:p>
        </p:txBody>
      </p:sp>
      <p:sp>
        <p:nvSpPr>
          <p:cNvPr id="25" name="Text Placeholder 3">
            <a:extLst>
              <a:ext uri="{FF2B5EF4-FFF2-40B4-BE49-F238E27FC236}">
                <a16:creationId xmlns:a16="http://schemas.microsoft.com/office/drawing/2014/main" id="{B1EE45E1-E05C-42BA-8056-5E438F763BC2}"/>
              </a:ext>
            </a:extLst>
          </p:cNvPr>
          <p:cNvSpPr txBox="1">
            <a:spLocks/>
          </p:cNvSpPr>
          <p:nvPr/>
        </p:nvSpPr>
        <p:spPr>
          <a:xfrm>
            <a:off x="5172679" y="4989982"/>
            <a:ext cx="3042071" cy="1607344"/>
          </a:xfrm>
          <a:prstGeom prst="rect">
            <a:avLst/>
          </a:prstGeom>
        </p:spPr>
        <p:txBody>
          <a:bodyPr vert="horz" lIns="91440" tIns="45720" rIns="91440" bIns="45720" rtlCol="0" anchor="t">
            <a:normAutofit/>
          </a:bodyPr>
          <a:lstStyle>
            <a:lvl1pPr marL="0" indent="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None/>
              <a:defRPr sz="1600" kern="1200">
                <a:solidFill>
                  <a:srgbClr val="FFFFFF"/>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1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pPr>
              <a:spcBef>
                <a:spcPts val="0"/>
              </a:spcBef>
            </a:pPr>
            <a:r>
              <a:rPr lang="en-US" dirty="0">
                <a:solidFill>
                  <a:schemeClr val="bg1">
                    <a:lumMod val="75000"/>
                    <a:lumOff val="25000"/>
                  </a:schemeClr>
                </a:solidFill>
              </a:rPr>
              <a:t>Billi Shaner</a:t>
            </a:r>
          </a:p>
          <a:p>
            <a:pPr>
              <a:spcBef>
                <a:spcPts val="0"/>
              </a:spcBef>
            </a:pPr>
            <a:r>
              <a:rPr lang="en-US" sz="1400" dirty="0">
                <a:solidFill>
                  <a:schemeClr val="bg1">
                    <a:lumMod val="75000"/>
                    <a:lumOff val="25000"/>
                  </a:schemeClr>
                </a:solidFill>
              </a:rPr>
              <a:t>Sr. Monitoring, Evaluation, and</a:t>
            </a:r>
          </a:p>
          <a:p>
            <a:pPr>
              <a:spcBef>
                <a:spcPts val="0"/>
              </a:spcBef>
            </a:pPr>
            <a:r>
              <a:rPr lang="en-US" sz="1400" dirty="0">
                <a:solidFill>
                  <a:schemeClr val="bg1">
                    <a:lumMod val="75000"/>
                    <a:lumOff val="25000"/>
                  </a:schemeClr>
                </a:solidFill>
              </a:rPr>
              <a:t>Learning Advisor</a:t>
            </a:r>
          </a:p>
        </p:txBody>
      </p:sp>
      <p:sp>
        <p:nvSpPr>
          <p:cNvPr id="17" name="Text Placeholder 3">
            <a:extLst>
              <a:ext uri="{FF2B5EF4-FFF2-40B4-BE49-F238E27FC236}">
                <a16:creationId xmlns:a16="http://schemas.microsoft.com/office/drawing/2014/main" id="{24E77C51-2CDA-4A0E-9514-EAA8A4D8E234}"/>
              </a:ext>
            </a:extLst>
          </p:cNvPr>
          <p:cNvSpPr txBox="1">
            <a:spLocks/>
          </p:cNvSpPr>
          <p:nvPr/>
        </p:nvSpPr>
        <p:spPr>
          <a:xfrm>
            <a:off x="8488792" y="4989982"/>
            <a:ext cx="3042071" cy="1607344"/>
          </a:xfrm>
          <a:prstGeom prst="rect">
            <a:avLst/>
          </a:prstGeom>
        </p:spPr>
        <p:txBody>
          <a:bodyPr vert="horz" lIns="91440" tIns="45720" rIns="91440" bIns="45720" rtlCol="0" anchor="t">
            <a:normAutofit/>
          </a:bodyPr>
          <a:lstStyle>
            <a:lvl1pPr marL="0" indent="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None/>
              <a:defRPr sz="1600" kern="1200">
                <a:solidFill>
                  <a:srgbClr val="FFFFFF"/>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1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pPr>
              <a:spcBef>
                <a:spcPts val="0"/>
              </a:spcBef>
            </a:pPr>
            <a:r>
              <a:rPr lang="en-US" dirty="0">
                <a:solidFill>
                  <a:schemeClr val="bg1">
                    <a:lumMod val="75000"/>
                    <a:lumOff val="25000"/>
                  </a:schemeClr>
                </a:solidFill>
              </a:rPr>
              <a:t>Becky </a:t>
            </a:r>
            <a:r>
              <a:rPr lang="en-US" dirty="0" err="1">
                <a:solidFill>
                  <a:schemeClr val="bg1">
                    <a:lumMod val="75000"/>
                    <a:lumOff val="25000"/>
                  </a:schemeClr>
                </a:solidFill>
              </a:rPr>
              <a:t>Romasco</a:t>
            </a:r>
            <a:r>
              <a:rPr lang="en-US" dirty="0">
                <a:solidFill>
                  <a:schemeClr val="bg1">
                    <a:lumMod val="75000"/>
                    <a:lumOff val="25000"/>
                  </a:schemeClr>
                </a:solidFill>
              </a:rPr>
              <a:t>-Kelly</a:t>
            </a:r>
          </a:p>
          <a:p>
            <a:pPr>
              <a:spcBef>
                <a:spcPts val="0"/>
              </a:spcBef>
            </a:pPr>
            <a:r>
              <a:rPr lang="en-US" sz="1400" dirty="0">
                <a:solidFill>
                  <a:schemeClr val="bg1">
                    <a:lumMod val="75000"/>
                    <a:lumOff val="25000"/>
                  </a:schemeClr>
                </a:solidFill>
              </a:rPr>
              <a:t>Monitoring &amp; Evaluation Specialist</a:t>
            </a:r>
          </a:p>
        </p:txBody>
      </p:sp>
    </p:spTree>
    <p:extLst>
      <p:ext uri="{BB962C8B-B14F-4D97-AF65-F5344CB8AC3E}">
        <p14:creationId xmlns:p14="http://schemas.microsoft.com/office/powerpoint/2010/main" val="396347028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83234F1-A1B9-473B-A9CB-43893FE2DD99}"/>
              </a:ext>
            </a:extLst>
          </p:cNvPr>
          <p:cNvSpPr>
            <a:spLocks noGrp="1"/>
          </p:cNvSpPr>
          <p:nvPr>
            <p:ph type="title"/>
          </p:nvPr>
        </p:nvSpPr>
        <p:spPr/>
        <p:txBody>
          <a:bodyPr>
            <a:normAutofit fontScale="90000"/>
          </a:bodyPr>
          <a:lstStyle/>
          <a:p>
            <a:r>
              <a:rPr lang="en-US" dirty="0"/>
              <a:t>Special considerations: </a:t>
            </a:r>
            <a:r>
              <a:rPr lang="en-US" b="1" dirty="0">
                <a:solidFill>
                  <a:schemeClr val="accent4">
                    <a:lumMod val="75000"/>
                  </a:schemeClr>
                </a:solidFill>
              </a:rPr>
              <a:t>Social Determinants of Health &amp; Health Disparities</a:t>
            </a:r>
            <a:br>
              <a:rPr lang="en-US" b="1" dirty="0">
                <a:solidFill>
                  <a:schemeClr val="accent4">
                    <a:lumMod val="75000"/>
                  </a:schemeClr>
                </a:solidFill>
              </a:rPr>
            </a:b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Introduction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2" y="899266"/>
            <a:ext cx="8416251" cy="461665"/>
          </a:xfrm>
          <a:prstGeom prst="rect">
            <a:avLst/>
          </a:prstGeom>
          <a:noFill/>
        </p:spPr>
        <p:txBody>
          <a:bodyPr wrap="square" rtlCol="0">
            <a:spAutoFit/>
          </a:bodyPr>
          <a:lstStyle/>
          <a:p>
            <a:r>
              <a:rPr lang="en-US" sz="2400" b="1" dirty="0"/>
              <a:t>Special Considerations</a:t>
            </a:r>
          </a:p>
        </p:txBody>
      </p:sp>
      <p:sp>
        <p:nvSpPr>
          <p:cNvPr id="24" name="TextBox 23">
            <a:extLst>
              <a:ext uri="{FF2B5EF4-FFF2-40B4-BE49-F238E27FC236}">
                <a16:creationId xmlns:a16="http://schemas.microsoft.com/office/drawing/2014/main" id="{C845BFF9-2762-42EF-9C5B-B86F7F449C5B}"/>
              </a:ext>
            </a:extLst>
          </p:cNvPr>
          <p:cNvSpPr txBox="1"/>
          <p:nvPr/>
        </p:nvSpPr>
        <p:spPr>
          <a:xfrm>
            <a:off x="3212432" y="1397675"/>
            <a:ext cx="8416251" cy="4611968"/>
          </a:xfrm>
          <a:prstGeom prst="rect">
            <a:avLst/>
          </a:prstGeom>
          <a:noFill/>
        </p:spPr>
        <p:txBody>
          <a:bodyPr wrap="square" rtlCol="0">
            <a:spAutoFit/>
          </a:bodyPr>
          <a:lstStyle/>
          <a:p>
            <a:pPr marL="342900" indent="-342900">
              <a:buAutoNum type="arabicPeriod"/>
            </a:pPr>
            <a:r>
              <a:rPr lang="en-US" dirty="0"/>
              <a:t>Access to Healthcare</a:t>
            </a:r>
          </a:p>
          <a:p>
            <a:pPr marL="800100" lvl="1" indent="-342900">
              <a:buFont typeface="Arial" panose="020B0604020202020204" pitchFamily="34" charset="0"/>
              <a:buChar char="•"/>
            </a:pPr>
            <a:r>
              <a:rPr lang="en-US" dirty="0"/>
              <a:t>Evaluate what level of access participants have to health services and information</a:t>
            </a:r>
          </a:p>
          <a:p>
            <a:pPr marL="800100" lvl="1" indent="-342900">
              <a:buFont typeface="Arial" panose="020B0604020202020204" pitchFamily="34" charset="0"/>
              <a:buChar char="•"/>
            </a:pPr>
            <a:r>
              <a:rPr lang="en-US" dirty="0"/>
              <a:t>When developing a sampling strategy, remember that issues with access may result in sampling some participant groups more than others</a:t>
            </a:r>
          </a:p>
          <a:p>
            <a:pPr marL="800100" lvl="1" indent="-342900">
              <a:buFont typeface="Arial" panose="020B0604020202020204" pitchFamily="34" charset="0"/>
              <a:buChar char="•"/>
            </a:pPr>
            <a:r>
              <a:rPr lang="en-US" dirty="0"/>
              <a:t>Review multiple dimensions of access</a:t>
            </a:r>
          </a:p>
          <a:p>
            <a:pPr marL="342900" indent="-342900">
              <a:buFont typeface="+mj-lt"/>
              <a:buAutoNum type="arabicPeriod"/>
            </a:pPr>
            <a:r>
              <a:rPr lang="en-US" b="1" dirty="0">
                <a:solidFill>
                  <a:schemeClr val="accent4">
                    <a:lumMod val="75000"/>
                  </a:schemeClr>
                </a:solidFill>
              </a:rPr>
              <a:t>Social Determinants of Health &amp; Health Disparities</a:t>
            </a:r>
          </a:p>
          <a:p>
            <a:pPr marL="800100" lvl="1" indent="-342900">
              <a:buFont typeface="Arial" panose="020B0604020202020204" pitchFamily="34" charset="0"/>
              <a:buChar char="•"/>
            </a:pPr>
            <a:r>
              <a:rPr lang="en-US" dirty="0">
                <a:solidFill>
                  <a:schemeClr val="accent4">
                    <a:lumMod val="75000"/>
                  </a:schemeClr>
                </a:solidFill>
              </a:rPr>
              <a:t>Gather information on social determinants of health</a:t>
            </a:r>
          </a:p>
          <a:p>
            <a:pPr marL="800100" lvl="1" indent="-342900">
              <a:buFont typeface="Arial" panose="020B0604020202020204" pitchFamily="34" charset="0"/>
              <a:buChar char="•"/>
            </a:pPr>
            <a:r>
              <a:rPr lang="en-US" dirty="0">
                <a:solidFill>
                  <a:schemeClr val="accent4">
                    <a:lumMod val="75000"/>
                  </a:schemeClr>
                </a:solidFill>
              </a:rPr>
              <a:t>Consider how health disparities change who and how participants engage in the program </a:t>
            </a:r>
          </a:p>
          <a:p>
            <a:pPr marL="800100" lvl="1" indent="-342900">
              <a:buFont typeface="Arial" panose="020B0604020202020204" pitchFamily="34" charset="0"/>
              <a:buChar char="•"/>
            </a:pPr>
            <a:r>
              <a:rPr lang="en-US" dirty="0">
                <a:solidFill>
                  <a:schemeClr val="accent4">
                    <a:lumMod val="75000"/>
                  </a:schemeClr>
                </a:solidFill>
              </a:rPr>
              <a:t>Analyze data for each geographic location separately</a:t>
            </a:r>
          </a:p>
          <a:p>
            <a:pPr marL="800100" lvl="1" indent="-342900">
              <a:buFont typeface="Arial" panose="020B0604020202020204" pitchFamily="34" charset="0"/>
              <a:buChar char="•"/>
            </a:pPr>
            <a:r>
              <a:rPr lang="en-US" dirty="0">
                <a:solidFill>
                  <a:schemeClr val="accent4">
                    <a:lumMod val="75000"/>
                  </a:schemeClr>
                </a:solidFill>
              </a:rPr>
              <a:t>Present health disparities from an equity lens</a:t>
            </a:r>
          </a:p>
          <a:p>
            <a:pPr marL="342900" indent="-342900">
              <a:buFont typeface="+mj-lt"/>
              <a:buAutoNum type="arabicPeriod"/>
            </a:pPr>
            <a:r>
              <a:rPr lang="en-US" dirty="0"/>
              <a:t>Health Literacy</a:t>
            </a:r>
          </a:p>
          <a:p>
            <a:pPr marL="800100" lvl="1" indent="-342900">
              <a:buFont typeface="Arial" panose="020B0604020202020204" pitchFamily="34" charset="0"/>
              <a:buChar char="•"/>
            </a:pPr>
            <a:r>
              <a:rPr lang="en-US" dirty="0"/>
              <a:t>Consider how health literacy level can change your program</a:t>
            </a:r>
          </a:p>
          <a:p>
            <a:pPr marL="800100" lvl="1" indent="-342900">
              <a:buFont typeface="Arial" panose="020B0604020202020204" pitchFamily="34" charset="0"/>
              <a:buChar char="•"/>
            </a:pPr>
            <a:r>
              <a:rPr lang="en-US" dirty="0"/>
              <a:t>Measure health literacy at the start of the program</a:t>
            </a:r>
          </a:p>
          <a:p>
            <a:pPr>
              <a:lnSpc>
                <a:spcPct val="150000"/>
              </a:lnSpc>
            </a:pPr>
            <a:endParaRPr lang="en-US" dirty="0"/>
          </a:p>
        </p:txBody>
      </p:sp>
    </p:spTree>
    <p:extLst>
      <p:ext uri="{BB962C8B-B14F-4D97-AF65-F5344CB8AC3E}">
        <p14:creationId xmlns:p14="http://schemas.microsoft.com/office/powerpoint/2010/main" val="108490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AE589D6-71D1-4C9B-88EF-6AD8A2A3C3EC}"/>
              </a:ext>
            </a:extLst>
          </p:cNvPr>
          <p:cNvSpPr>
            <a:spLocks noGrp="1"/>
          </p:cNvSpPr>
          <p:nvPr>
            <p:ph type="title"/>
          </p:nvPr>
        </p:nvSpPr>
        <p:spPr/>
        <p:txBody>
          <a:bodyPr/>
          <a:lstStyle/>
          <a:p>
            <a:r>
              <a:rPr lang="en-US" dirty="0"/>
              <a:t>Rural social determinants of health</a:t>
            </a:r>
          </a:p>
        </p:txBody>
      </p:sp>
      <p:pic>
        <p:nvPicPr>
          <p:cNvPr id="6" name="Picture 5" descr="rural social determinants of health: education, race/ethnicity, community infrastructure, housing, transportation, environment, food, income">
            <a:extLst>
              <a:ext uri="{FF2B5EF4-FFF2-40B4-BE49-F238E27FC236}">
                <a16:creationId xmlns:a16="http://schemas.microsoft.com/office/drawing/2014/main" id="{BB9A2404-B3C0-4A81-8748-560886692A77}"/>
              </a:ext>
            </a:extLst>
          </p:cNvPr>
          <p:cNvPicPr>
            <a:picLocks noChangeAspect="1"/>
          </p:cNvPicPr>
          <p:nvPr/>
        </p:nvPicPr>
        <p:blipFill>
          <a:blip r:embed="rId3"/>
          <a:stretch>
            <a:fillRect/>
          </a:stretch>
        </p:blipFill>
        <p:spPr>
          <a:xfrm>
            <a:off x="2624213" y="1496099"/>
            <a:ext cx="6943573" cy="3865801"/>
          </a:xfrm>
          <a:prstGeom prst="rect">
            <a:avLst/>
          </a:prstGeom>
          <a:ln>
            <a:solidFill>
              <a:schemeClr val="tx1"/>
            </a:solidFill>
          </a:ln>
        </p:spPr>
      </p:pic>
    </p:spTree>
    <p:extLst>
      <p:ext uri="{BB962C8B-B14F-4D97-AF65-F5344CB8AC3E}">
        <p14:creationId xmlns:p14="http://schemas.microsoft.com/office/powerpoint/2010/main" val="1186950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A36CB2F-68F8-4370-8123-275002484994}"/>
              </a:ext>
            </a:extLst>
          </p:cNvPr>
          <p:cNvSpPr>
            <a:spLocks noGrp="1"/>
          </p:cNvSpPr>
          <p:nvPr>
            <p:ph type="title"/>
          </p:nvPr>
        </p:nvSpPr>
        <p:spPr/>
        <p:txBody>
          <a:bodyPr/>
          <a:lstStyle/>
          <a:p>
            <a:r>
              <a:rPr lang="en-US" b="1" dirty="0"/>
              <a:t>Special Considerations: health literacy</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Introduction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2" y="899266"/>
            <a:ext cx="8416251" cy="461665"/>
          </a:xfrm>
          <a:prstGeom prst="rect">
            <a:avLst/>
          </a:prstGeom>
          <a:noFill/>
        </p:spPr>
        <p:txBody>
          <a:bodyPr wrap="square" rtlCol="0">
            <a:spAutoFit/>
          </a:bodyPr>
          <a:lstStyle/>
          <a:p>
            <a:r>
              <a:rPr lang="en-US" sz="2400" b="1" dirty="0"/>
              <a:t>Special Considerations</a:t>
            </a:r>
          </a:p>
        </p:txBody>
      </p:sp>
      <p:sp>
        <p:nvSpPr>
          <p:cNvPr id="24" name="TextBox 23">
            <a:extLst>
              <a:ext uri="{FF2B5EF4-FFF2-40B4-BE49-F238E27FC236}">
                <a16:creationId xmlns:a16="http://schemas.microsoft.com/office/drawing/2014/main" id="{C845BFF9-2762-42EF-9C5B-B86F7F449C5B}"/>
              </a:ext>
            </a:extLst>
          </p:cNvPr>
          <p:cNvSpPr txBox="1"/>
          <p:nvPr/>
        </p:nvSpPr>
        <p:spPr>
          <a:xfrm>
            <a:off x="3212432" y="1397675"/>
            <a:ext cx="8416251" cy="4611968"/>
          </a:xfrm>
          <a:prstGeom prst="rect">
            <a:avLst/>
          </a:prstGeom>
          <a:noFill/>
        </p:spPr>
        <p:txBody>
          <a:bodyPr wrap="square" rtlCol="0">
            <a:spAutoFit/>
          </a:bodyPr>
          <a:lstStyle/>
          <a:p>
            <a:pPr marL="342900" indent="-342900">
              <a:buAutoNum type="arabicPeriod"/>
            </a:pPr>
            <a:r>
              <a:rPr lang="en-US" dirty="0"/>
              <a:t>Access to Healthcare</a:t>
            </a:r>
          </a:p>
          <a:p>
            <a:pPr marL="800100" lvl="1" indent="-342900">
              <a:buFont typeface="Arial" panose="020B0604020202020204" pitchFamily="34" charset="0"/>
              <a:buChar char="•"/>
            </a:pPr>
            <a:r>
              <a:rPr lang="en-US" dirty="0"/>
              <a:t>Evaluate what level of access participants have to health services and information</a:t>
            </a:r>
          </a:p>
          <a:p>
            <a:pPr marL="800100" lvl="1" indent="-342900">
              <a:buFont typeface="Arial" panose="020B0604020202020204" pitchFamily="34" charset="0"/>
              <a:buChar char="•"/>
            </a:pPr>
            <a:r>
              <a:rPr lang="en-US" dirty="0"/>
              <a:t>When developing a sampling strategy, remember that issues with access may result in sampling some participant groups more than others</a:t>
            </a:r>
          </a:p>
          <a:p>
            <a:pPr marL="800100" lvl="1" indent="-342900">
              <a:buFont typeface="Arial" panose="020B0604020202020204" pitchFamily="34" charset="0"/>
              <a:buChar char="•"/>
            </a:pPr>
            <a:r>
              <a:rPr lang="en-US" dirty="0"/>
              <a:t>Review multiple dimensions of access</a:t>
            </a:r>
          </a:p>
          <a:p>
            <a:pPr marL="342900" indent="-342900">
              <a:buFont typeface="+mj-lt"/>
              <a:buAutoNum type="arabicPeriod"/>
            </a:pPr>
            <a:r>
              <a:rPr lang="en-US" dirty="0"/>
              <a:t>Social Determinants of Health &amp; Health Disparities</a:t>
            </a:r>
          </a:p>
          <a:p>
            <a:pPr marL="800100" lvl="1" indent="-342900">
              <a:buFont typeface="Arial" panose="020B0604020202020204" pitchFamily="34" charset="0"/>
              <a:buChar char="•"/>
            </a:pPr>
            <a:r>
              <a:rPr lang="en-US" dirty="0"/>
              <a:t>Gather information on social determinants of health</a:t>
            </a:r>
          </a:p>
          <a:p>
            <a:pPr marL="800100" lvl="1" indent="-342900">
              <a:buFont typeface="Arial" panose="020B0604020202020204" pitchFamily="34" charset="0"/>
              <a:buChar char="•"/>
            </a:pPr>
            <a:r>
              <a:rPr lang="en-US" dirty="0"/>
              <a:t>Consider how health disparities change who and how participants engage in the program </a:t>
            </a:r>
          </a:p>
          <a:p>
            <a:pPr marL="800100" lvl="1" indent="-342900">
              <a:buFont typeface="Arial" panose="020B0604020202020204" pitchFamily="34" charset="0"/>
              <a:buChar char="•"/>
            </a:pPr>
            <a:r>
              <a:rPr lang="en-US" dirty="0"/>
              <a:t>Analyze data for each geographic location separately</a:t>
            </a:r>
          </a:p>
          <a:p>
            <a:pPr marL="800100" lvl="1" indent="-342900">
              <a:buFont typeface="Arial" panose="020B0604020202020204" pitchFamily="34" charset="0"/>
              <a:buChar char="•"/>
            </a:pPr>
            <a:r>
              <a:rPr lang="en-US" dirty="0"/>
              <a:t>Present health disparities from an equity lens</a:t>
            </a:r>
          </a:p>
          <a:p>
            <a:pPr marL="342900" indent="-342900">
              <a:buFont typeface="+mj-lt"/>
              <a:buAutoNum type="arabicPeriod"/>
            </a:pPr>
            <a:r>
              <a:rPr lang="en-US" b="1" dirty="0">
                <a:solidFill>
                  <a:schemeClr val="accent4">
                    <a:lumMod val="75000"/>
                  </a:schemeClr>
                </a:solidFill>
              </a:rPr>
              <a:t>Health Literacy</a:t>
            </a:r>
          </a:p>
          <a:p>
            <a:pPr marL="800100" lvl="1" indent="-342900">
              <a:buFont typeface="Arial" panose="020B0604020202020204" pitchFamily="34" charset="0"/>
              <a:buChar char="•"/>
            </a:pPr>
            <a:r>
              <a:rPr lang="en-US" dirty="0">
                <a:solidFill>
                  <a:schemeClr val="accent4">
                    <a:lumMod val="75000"/>
                  </a:schemeClr>
                </a:solidFill>
              </a:rPr>
              <a:t>Consider how health literacy level can change your program</a:t>
            </a:r>
          </a:p>
          <a:p>
            <a:pPr marL="800100" lvl="1" indent="-342900">
              <a:buFont typeface="Arial" panose="020B0604020202020204" pitchFamily="34" charset="0"/>
              <a:buChar char="•"/>
            </a:pPr>
            <a:r>
              <a:rPr lang="en-US" dirty="0">
                <a:solidFill>
                  <a:schemeClr val="accent4">
                    <a:lumMod val="75000"/>
                  </a:schemeClr>
                </a:solidFill>
              </a:rPr>
              <a:t>Measure health literacy at the start of the program</a:t>
            </a:r>
          </a:p>
          <a:p>
            <a:pPr>
              <a:lnSpc>
                <a:spcPct val="150000"/>
              </a:lnSpc>
            </a:pPr>
            <a:endParaRPr lang="en-US" dirty="0"/>
          </a:p>
        </p:txBody>
      </p:sp>
    </p:spTree>
    <p:extLst>
      <p:ext uri="{BB962C8B-B14F-4D97-AF65-F5344CB8AC3E}">
        <p14:creationId xmlns:p14="http://schemas.microsoft.com/office/powerpoint/2010/main" val="4074319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13B5-C811-4044-8967-8EDD38D760C4}"/>
              </a:ext>
            </a:extLst>
          </p:cNvPr>
          <p:cNvSpPr>
            <a:spLocks noGrp="1"/>
          </p:cNvSpPr>
          <p:nvPr>
            <p:ph type="title"/>
          </p:nvPr>
        </p:nvSpPr>
        <p:spPr>
          <a:xfrm>
            <a:off x="581191" y="564176"/>
            <a:ext cx="11029616" cy="1188720"/>
          </a:xfrm>
        </p:spPr>
        <p:txBody>
          <a:bodyPr/>
          <a:lstStyle/>
          <a:p>
            <a:r>
              <a:rPr lang="en-US" b="1" dirty="0">
                <a:latin typeface="+mn-lt"/>
              </a:rPr>
              <a:t>Step 1</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4909637" y="2239066"/>
            <a:ext cx="1943697" cy="29800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1:</a:t>
            </a:r>
          </a:p>
          <a:p>
            <a:pPr algn="ctr"/>
            <a:r>
              <a:rPr lang="en-US" dirty="0"/>
              <a:t>Do a Community Assessment </a:t>
            </a:r>
          </a:p>
        </p:txBody>
      </p:sp>
      <p:pic>
        <p:nvPicPr>
          <p:cNvPr id="7" name="Picture 6" descr="A picture containing text, sign, clipart&#10;&#10;Description automatically generated">
            <a:extLst>
              <a:ext uri="{FF2B5EF4-FFF2-40B4-BE49-F238E27FC236}">
                <a16:creationId xmlns:a16="http://schemas.microsoft.com/office/drawing/2014/main" id="{FF61DB62-2755-47CE-AAC0-68BED94FD523}"/>
              </a:ext>
            </a:extLst>
          </p:cNvPr>
          <p:cNvPicPr>
            <a:picLocks noChangeAspect="1"/>
          </p:cNvPicPr>
          <p:nvPr/>
        </p:nvPicPr>
        <p:blipFill>
          <a:blip r:embed="rId3"/>
          <a:stretch>
            <a:fillRect/>
          </a:stretch>
        </p:blipFill>
        <p:spPr>
          <a:xfrm>
            <a:off x="4632509" y="1752896"/>
            <a:ext cx="1079086" cy="1085182"/>
          </a:xfrm>
          <a:prstGeom prst="rect">
            <a:avLst/>
          </a:prstGeom>
        </p:spPr>
      </p:pic>
      <p:pic>
        <p:nvPicPr>
          <p:cNvPr id="9" name="Picture 8">
            <a:extLst>
              <a:ext uri="{FF2B5EF4-FFF2-40B4-BE49-F238E27FC236}">
                <a16:creationId xmlns:a16="http://schemas.microsoft.com/office/drawing/2014/main" id="{829ABF8A-3A4F-45C3-AE5C-1411B72C551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0991" y="5510910"/>
            <a:ext cx="10362087" cy="803262"/>
          </a:xfrm>
          <a:prstGeom prst="rect">
            <a:avLst/>
          </a:prstGeom>
          <a:ln>
            <a:solidFill>
              <a:schemeClr val="tx1"/>
            </a:solidFill>
          </a:ln>
        </p:spPr>
      </p:pic>
      <p:sp>
        <p:nvSpPr>
          <p:cNvPr id="10" name="TextBox 9">
            <a:extLst>
              <a:ext uri="{FF2B5EF4-FFF2-40B4-BE49-F238E27FC236}">
                <a16:creationId xmlns:a16="http://schemas.microsoft.com/office/drawing/2014/main" id="{E38A99E2-80F7-46AC-B804-AF98DBB1D04F}"/>
              </a:ext>
            </a:extLst>
          </p:cNvPr>
          <p:cNvSpPr txBox="1"/>
          <p:nvPr/>
        </p:nvSpPr>
        <p:spPr>
          <a:xfrm>
            <a:off x="871538" y="5164775"/>
            <a:ext cx="1492716" cy="369332"/>
          </a:xfrm>
          <a:prstGeom prst="rect">
            <a:avLst/>
          </a:prstGeom>
          <a:noFill/>
        </p:spPr>
        <p:txBody>
          <a:bodyPr wrap="none" rtlCol="0">
            <a:spAutoFit/>
          </a:bodyPr>
          <a:lstStyle/>
          <a:p>
            <a:r>
              <a:rPr lang="en-US" dirty="0"/>
              <a:t>On website: </a:t>
            </a:r>
          </a:p>
        </p:txBody>
      </p:sp>
      <p:sp>
        <p:nvSpPr>
          <p:cNvPr id="3" name="Rectangle 2">
            <a:extLst>
              <a:ext uri="{FF2B5EF4-FFF2-40B4-BE49-F238E27FC236}">
                <a16:creationId xmlns:a16="http://schemas.microsoft.com/office/drawing/2014/main" id="{F3A5FDDB-0552-4B3F-8447-FCE6F8A56449}"/>
              </a:ext>
              <a:ext uri="{C183D7F6-B498-43B3-948B-1728B52AA6E4}">
                <adec:decorative xmlns:adec="http://schemas.microsoft.com/office/drawing/2017/decorative" val="1"/>
              </a:ext>
            </a:extLst>
          </p:cNvPr>
          <p:cNvSpPr/>
          <p:nvPr/>
        </p:nvSpPr>
        <p:spPr>
          <a:xfrm>
            <a:off x="3323303" y="5594555"/>
            <a:ext cx="999605" cy="6291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401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E9AED9A-6D50-40F5-8189-C4D043287746}"/>
              </a:ext>
            </a:extLst>
          </p:cNvPr>
          <p:cNvSpPr>
            <a:spLocks noGrp="1"/>
          </p:cNvSpPr>
          <p:nvPr>
            <p:ph type="title"/>
          </p:nvPr>
        </p:nvSpPr>
        <p:spPr/>
        <p:txBody>
          <a:bodyPr/>
          <a:lstStyle/>
          <a:p>
            <a:r>
              <a:rPr lang="en-US" dirty="0"/>
              <a:t>Do a Community Assessment: part 1</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1:</a:t>
            </a:r>
          </a:p>
          <a:p>
            <a:pPr algn="ctr"/>
            <a:r>
              <a:rPr lang="en-US" dirty="0"/>
              <a:t>Do a Community Assessment </a:t>
            </a:r>
          </a:p>
        </p:txBody>
      </p:sp>
      <p:pic>
        <p:nvPicPr>
          <p:cNvPr id="7" name="Picture 6" descr="A picture containing text, sign, clipart&#10;&#10;Description automatically generated">
            <a:extLst>
              <a:ext uri="{FF2B5EF4-FFF2-40B4-BE49-F238E27FC236}">
                <a16:creationId xmlns:a16="http://schemas.microsoft.com/office/drawing/2014/main" id="{FF61DB62-2755-47CE-AAC0-68BED94FD523}"/>
              </a:ext>
            </a:extLst>
          </p:cNvPr>
          <p:cNvPicPr>
            <a:picLocks noChangeAspect="1"/>
          </p:cNvPicPr>
          <p:nvPr/>
        </p:nvPicPr>
        <p:blipFill>
          <a:blip r:embed="rId3"/>
          <a:stretch>
            <a:fillRect/>
          </a:stretch>
        </p:blipFill>
        <p:spPr>
          <a:xfrm>
            <a:off x="563317" y="660381"/>
            <a:ext cx="1079086" cy="1085182"/>
          </a:xfrm>
          <a:prstGeom prst="rect">
            <a:avLst/>
          </a:prstGeom>
        </p:spPr>
      </p:pic>
      <p:sp>
        <p:nvSpPr>
          <p:cNvPr id="16" name="TextBox 15">
            <a:extLst>
              <a:ext uri="{FF2B5EF4-FFF2-40B4-BE49-F238E27FC236}">
                <a16:creationId xmlns:a16="http://schemas.microsoft.com/office/drawing/2014/main" id="{7C0CE230-7A00-4677-B3B8-24E67C2C4282}"/>
              </a:ext>
            </a:extLst>
          </p:cNvPr>
          <p:cNvSpPr txBox="1"/>
          <p:nvPr/>
        </p:nvSpPr>
        <p:spPr>
          <a:xfrm>
            <a:off x="3138600" y="1266592"/>
            <a:ext cx="8416251" cy="1477328"/>
          </a:xfrm>
          <a:prstGeom prst="rect">
            <a:avLst/>
          </a:prstGeom>
          <a:noFill/>
        </p:spPr>
        <p:txBody>
          <a:bodyPr wrap="square" rtlCol="0">
            <a:spAutoFit/>
          </a:bodyPr>
          <a:lstStyle/>
          <a:p>
            <a:r>
              <a:rPr lang="en-US" b="1" dirty="0">
                <a:solidFill>
                  <a:schemeClr val="accent5">
                    <a:lumMod val="75000"/>
                  </a:schemeClr>
                </a:solidFill>
              </a:rPr>
              <a:t>WHAT: </a:t>
            </a:r>
            <a:r>
              <a:rPr lang="en-US" dirty="0"/>
              <a:t>A community assessment is a study of the community </a:t>
            </a:r>
          </a:p>
          <a:p>
            <a:endParaRPr lang="en-US" dirty="0"/>
          </a:p>
          <a:p>
            <a:r>
              <a:rPr lang="en-US" b="1" dirty="0">
                <a:solidFill>
                  <a:schemeClr val="accent5">
                    <a:lumMod val="75000"/>
                  </a:schemeClr>
                </a:solidFill>
              </a:rPr>
              <a:t>WHY</a:t>
            </a:r>
            <a:r>
              <a:rPr lang="en-US" dirty="0">
                <a:solidFill>
                  <a:schemeClr val="accent5">
                    <a:lumMod val="75000"/>
                  </a:schemeClr>
                </a:solidFill>
              </a:rPr>
              <a:t>: </a:t>
            </a:r>
            <a:r>
              <a:rPr lang="en-US" dirty="0"/>
              <a:t>helps you determine the health information </a:t>
            </a:r>
            <a:r>
              <a:rPr lang="en-US" b="1" dirty="0">
                <a:solidFill>
                  <a:schemeClr val="accent2"/>
                </a:solidFill>
              </a:rPr>
              <a:t>needs</a:t>
            </a:r>
            <a:r>
              <a:rPr lang="en-US" dirty="0"/>
              <a:t> of the community, the community resources that would support your project, and information to guide you in your choice and design of outreach strategies.</a:t>
            </a:r>
          </a:p>
        </p:txBody>
      </p:sp>
      <p:sp>
        <p:nvSpPr>
          <p:cNvPr id="24" name="TextBox 23">
            <a:extLst>
              <a:ext uri="{FF2B5EF4-FFF2-40B4-BE49-F238E27FC236}">
                <a16:creationId xmlns:a16="http://schemas.microsoft.com/office/drawing/2014/main" id="{C845BFF9-2762-42EF-9C5B-B86F7F449C5B}"/>
              </a:ext>
            </a:extLst>
          </p:cNvPr>
          <p:cNvSpPr txBox="1"/>
          <p:nvPr/>
        </p:nvSpPr>
        <p:spPr>
          <a:xfrm>
            <a:off x="3212432" y="3224334"/>
            <a:ext cx="8416251" cy="2031325"/>
          </a:xfrm>
          <a:prstGeom prst="rect">
            <a:avLst/>
          </a:prstGeom>
          <a:noFill/>
        </p:spPr>
        <p:txBody>
          <a:bodyPr wrap="square" rtlCol="0">
            <a:spAutoFit/>
          </a:bodyPr>
          <a:lstStyle/>
          <a:p>
            <a:pPr marL="342900" indent="-342900">
              <a:buAutoNum type="arabicPeriod"/>
            </a:pPr>
            <a:r>
              <a:rPr lang="en-US" dirty="0"/>
              <a:t>Get Organized</a:t>
            </a:r>
          </a:p>
          <a:p>
            <a:pPr marL="342900" indent="-342900">
              <a:buAutoNum type="arabicPeriod"/>
            </a:pPr>
            <a:r>
              <a:rPr lang="en-US" dirty="0"/>
              <a:t>Gather Information</a:t>
            </a:r>
          </a:p>
          <a:p>
            <a:pPr marL="342900" indent="-342900">
              <a:buAutoNum type="arabicPeriod"/>
            </a:pPr>
            <a:r>
              <a:rPr lang="en-US" dirty="0"/>
              <a:t>Assemble, Interpret, and Act on your findings</a:t>
            </a:r>
          </a:p>
          <a:p>
            <a:pPr marL="342900" indent="-342900">
              <a:buAutoNum type="arabicPeriod"/>
            </a:pPr>
            <a:endParaRPr lang="en-US" dirty="0"/>
          </a:p>
          <a:p>
            <a:pPr marL="342900" indent="-342900">
              <a:buAutoNum type="arabicPeriod"/>
            </a:pPr>
            <a:endParaRPr lang="en-US" dirty="0"/>
          </a:p>
          <a:p>
            <a:r>
              <a:rPr lang="en-US" dirty="0"/>
              <a:t>Ultimately: </a:t>
            </a:r>
          </a:p>
          <a:p>
            <a:r>
              <a:rPr lang="en-US" b="1" dirty="0">
                <a:solidFill>
                  <a:schemeClr val="accent2"/>
                </a:solidFill>
              </a:rPr>
              <a:t>Learn</a:t>
            </a:r>
            <a:r>
              <a:rPr lang="en-US" dirty="0"/>
              <a:t> about the community, key stakeholders, and their needs.</a:t>
            </a:r>
          </a:p>
        </p:txBody>
      </p:sp>
    </p:spTree>
    <p:extLst>
      <p:ext uri="{BB962C8B-B14F-4D97-AF65-F5344CB8AC3E}">
        <p14:creationId xmlns:p14="http://schemas.microsoft.com/office/powerpoint/2010/main" val="3181600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F53B3E4-8FB0-4507-B485-A505EF2A7A8E}"/>
              </a:ext>
            </a:extLst>
          </p:cNvPr>
          <p:cNvSpPr>
            <a:spLocks noGrp="1"/>
          </p:cNvSpPr>
          <p:nvPr>
            <p:ph type="title"/>
          </p:nvPr>
        </p:nvSpPr>
        <p:spPr/>
        <p:txBody>
          <a:bodyPr/>
          <a:lstStyle/>
          <a:p>
            <a:r>
              <a:rPr lang="en-US" dirty="0"/>
              <a:t>Get organized</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1:</a:t>
            </a:r>
          </a:p>
          <a:p>
            <a:pPr algn="ctr"/>
            <a:r>
              <a:rPr lang="en-US" dirty="0"/>
              <a:t>Do a Community Assessment </a:t>
            </a:r>
          </a:p>
        </p:txBody>
      </p:sp>
      <p:pic>
        <p:nvPicPr>
          <p:cNvPr id="7" name="Picture 6" descr="A picture containing text, sign, clipart&#10;&#10;Description automatically generated">
            <a:extLst>
              <a:ext uri="{FF2B5EF4-FFF2-40B4-BE49-F238E27FC236}">
                <a16:creationId xmlns:a16="http://schemas.microsoft.com/office/drawing/2014/main" id="{FF61DB62-2755-47CE-AAC0-68BED94FD523}"/>
              </a:ext>
            </a:extLst>
          </p:cNvPr>
          <p:cNvPicPr>
            <a:picLocks noChangeAspect="1"/>
          </p:cNvPicPr>
          <p:nvPr/>
        </p:nvPicPr>
        <p:blipFill>
          <a:blip r:embed="rId3"/>
          <a:stretch>
            <a:fillRect/>
          </a:stretch>
        </p:blipFill>
        <p:spPr>
          <a:xfrm>
            <a:off x="563317" y="660381"/>
            <a:ext cx="1079086" cy="1085182"/>
          </a:xfrm>
          <a:prstGeom prst="rect">
            <a:avLst/>
          </a:prstGeom>
        </p:spPr>
      </p:pic>
      <p:sp>
        <p:nvSpPr>
          <p:cNvPr id="16" name="TextBox 15">
            <a:extLst>
              <a:ext uri="{FF2B5EF4-FFF2-40B4-BE49-F238E27FC236}">
                <a16:creationId xmlns:a16="http://schemas.microsoft.com/office/drawing/2014/main" id="{7C0CE230-7A00-4677-B3B8-24E67C2C4282}"/>
              </a:ext>
            </a:extLst>
          </p:cNvPr>
          <p:cNvSpPr txBox="1"/>
          <p:nvPr/>
        </p:nvSpPr>
        <p:spPr>
          <a:xfrm>
            <a:off x="3212432" y="899266"/>
            <a:ext cx="8416251" cy="461665"/>
          </a:xfrm>
          <a:prstGeom prst="rect">
            <a:avLst/>
          </a:prstGeom>
          <a:noFill/>
        </p:spPr>
        <p:txBody>
          <a:bodyPr wrap="square" rtlCol="0">
            <a:spAutoFit/>
          </a:bodyPr>
          <a:lstStyle/>
          <a:p>
            <a:r>
              <a:rPr lang="en-US" sz="2400" b="1" dirty="0"/>
              <a:t>Get Organized</a:t>
            </a:r>
          </a:p>
        </p:txBody>
      </p:sp>
      <p:sp>
        <p:nvSpPr>
          <p:cNvPr id="4" name="TextBox 3">
            <a:extLst>
              <a:ext uri="{FF2B5EF4-FFF2-40B4-BE49-F238E27FC236}">
                <a16:creationId xmlns:a16="http://schemas.microsoft.com/office/drawing/2014/main" id="{5332D42A-FBF5-468C-B62F-6640EC2597E6}"/>
              </a:ext>
            </a:extLst>
          </p:cNvPr>
          <p:cNvSpPr txBox="1"/>
          <p:nvPr/>
        </p:nvSpPr>
        <p:spPr>
          <a:xfrm>
            <a:off x="3212432" y="1360931"/>
            <a:ext cx="7982712" cy="923330"/>
          </a:xfrm>
          <a:prstGeom prst="rect">
            <a:avLst/>
          </a:prstGeom>
          <a:noFill/>
        </p:spPr>
        <p:txBody>
          <a:bodyPr wrap="square" rtlCol="0">
            <a:spAutoFit/>
          </a:bodyPr>
          <a:lstStyle/>
          <a:p>
            <a:r>
              <a:rPr lang="en-US" b="0" i="0" dirty="0">
                <a:solidFill>
                  <a:srgbClr val="666666"/>
                </a:solidFill>
                <a:effectLst/>
                <a:latin typeface="-apple-system"/>
              </a:rPr>
              <a:t>This phase includes outreach, background research, networking, reflecting on the evaluation and program goals, and formulating evaluation questions.</a:t>
            </a:r>
          </a:p>
          <a:p>
            <a:endParaRPr lang="en-US" dirty="0"/>
          </a:p>
        </p:txBody>
      </p:sp>
      <p:sp>
        <p:nvSpPr>
          <p:cNvPr id="3" name="TextBox 2">
            <a:extLst>
              <a:ext uri="{FF2B5EF4-FFF2-40B4-BE49-F238E27FC236}">
                <a16:creationId xmlns:a16="http://schemas.microsoft.com/office/drawing/2014/main" id="{D0F11EC2-6B51-4730-98FF-05DAE8FC6E3F}"/>
              </a:ext>
            </a:extLst>
          </p:cNvPr>
          <p:cNvSpPr txBox="1"/>
          <p:nvPr/>
        </p:nvSpPr>
        <p:spPr>
          <a:xfrm>
            <a:off x="3331943" y="2099595"/>
            <a:ext cx="4514200" cy="4801314"/>
          </a:xfrm>
          <a:prstGeom prst="rect">
            <a:avLst/>
          </a:prstGeom>
          <a:noFill/>
        </p:spPr>
        <p:txBody>
          <a:bodyPr wrap="square" rtlCol="0">
            <a:spAutoFit/>
          </a:bodyPr>
          <a:lstStyle/>
          <a:p>
            <a:pPr marL="285750" indent="-285750">
              <a:buFont typeface="Arial" panose="020B0604020202020204" pitchFamily="34" charset="0"/>
              <a:buChar char="•"/>
            </a:pPr>
            <a:r>
              <a:rPr lang="en-US" dirty="0"/>
              <a:t>Participatory Evaluation Methods</a:t>
            </a:r>
          </a:p>
          <a:p>
            <a:pPr marL="742950" lvl="1" indent="-285750">
              <a:buFont typeface="Arial" panose="020B0604020202020204" pitchFamily="34" charset="0"/>
              <a:buChar char="•"/>
            </a:pPr>
            <a:r>
              <a:rPr lang="en-US" dirty="0"/>
              <a:t>Program participants play and active role in every step of the evaluation process, including decision making</a:t>
            </a:r>
          </a:p>
          <a:p>
            <a:pPr marL="285750" indent="-285750">
              <a:buFont typeface="Arial" panose="020B0604020202020204" pitchFamily="34" charset="0"/>
              <a:buChar char="•"/>
            </a:pPr>
            <a:r>
              <a:rPr lang="en-US" dirty="0"/>
              <a:t>Stakeholder Analysis </a:t>
            </a:r>
          </a:p>
          <a:p>
            <a:pPr marL="742950" lvl="1" indent="-285750">
              <a:buFont typeface="Arial" panose="020B0604020202020204" pitchFamily="34" charset="0"/>
              <a:buChar char="•"/>
            </a:pPr>
            <a:r>
              <a:rPr lang="en-US" dirty="0"/>
              <a:t>Consider identifying early adopters among rural health stakeholders. </a:t>
            </a:r>
          </a:p>
          <a:p>
            <a:pPr marL="742950" lvl="1" indent="-285750">
              <a:buFont typeface="Arial" panose="020B0604020202020204" pitchFamily="34" charset="0"/>
              <a:buChar char="•"/>
            </a:pPr>
            <a:r>
              <a:rPr lang="en-US" dirty="0"/>
              <a:t>‘Positive Deviance’ method</a:t>
            </a:r>
          </a:p>
          <a:p>
            <a:pPr marL="1200150" lvl="2" indent="-285750">
              <a:buFont typeface="Arial" panose="020B0604020202020204" pitchFamily="34" charset="0"/>
              <a:buChar char="•"/>
            </a:pPr>
            <a:r>
              <a:rPr lang="en-US" dirty="0"/>
              <a:t>Note this process is time and labor intensive. </a:t>
            </a:r>
          </a:p>
          <a:p>
            <a:pPr marL="1200150" lvl="2" indent="-285750">
              <a:buFont typeface="Arial" panose="020B0604020202020204" pitchFamily="34" charset="0"/>
              <a:buChar char="•"/>
            </a:pPr>
            <a:r>
              <a:rPr lang="en-US" dirty="0"/>
              <a:t>May not be feasible within the time constraints of the typical NNLM-funded project.</a:t>
            </a:r>
          </a:p>
          <a:p>
            <a:pPr marL="1200150" lvl="2" indent="-285750">
              <a:buFont typeface="Arial" panose="020B0604020202020204" pitchFamily="34" charset="0"/>
              <a:buChar char="•"/>
            </a:pPr>
            <a:endParaRPr lang="en-US" dirty="0"/>
          </a:p>
          <a:p>
            <a:pPr lvl="2"/>
            <a:endParaRPr lang="en-US" dirty="0"/>
          </a:p>
        </p:txBody>
      </p:sp>
      <p:pic>
        <p:nvPicPr>
          <p:cNvPr id="6" name="Picture 5" descr="Empty speech bubbles">
            <a:extLst>
              <a:ext uri="{FF2B5EF4-FFF2-40B4-BE49-F238E27FC236}">
                <a16:creationId xmlns:a16="http://schemas.microsoft.com/office/drawing/2014/main" id="{DBD75805-D4E3-4ADB-8F6E-0C9569307E20}"/>
              </a:ext>
            </a:extLst>
          </p:cNvPr>
          <p:cNvPicPr>
            <a:picLocks noChangeAspect="1"/>
          </p:cNvPicPr>
          <p:nvPr/>
        </p:nvPicPr>
        <p:blipFill rotWithShape="1">
          <a:blip r:embed="rId4"/>
          <a:srcRect l="23056"/>
          <a:stretch/>
        </p:blipFill>
        <p:spPr>
          <a:xfrm>
            <a:off x="7965654" y="2099595"/>
            <a:ext cx="3657975" cy="3168609"/>
          </a:xfrm>
          <a:prstGeom prst="rect">
            <a:avLst/>
          </a:prstGeom>
        </p:spPr>
      </p:pic>
    </p:spTree>
    <p:extLst>
      <p:ext uri="{BB962C8B-B14F-4D97-AF65-F5344CB8AC3E}">
        <p14:creationId xmlns:p14="http://schemas.microsoft.com/office/powerpoint/2010/main" val="969033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AFF0596-2CC9-4CCD-B772-A976A958CB9E}"/>
              </a:ext>
            </a:extLst>
          </p:cNvPr>
          <p:cNvSpPr>
            <a:spLocks noGrp="1"/>
          </p:cNvSpPr>
          <p:nvPr>
            <p:ph type="title"/>
          </p:nvPr>
        </p:nvSpPr>
        <p:spPr/>
        <p:txBody>
          <a:bodyPr/>
          <a:lstStyle/>
          <a:p>
            <a:r>
              <a:rPr lang="en-US" dirty="0"/>
              <a:t>swot analysis</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1:</a:t>
            </a:r>
          </a:p>
          <a:p>
            <a:pPr algn="ctr"/>
            <a:r>
              <a:rPr lang="en-US" dirty="0"/>
              <a:t>Do a Community Assessment </a:t>
            </a:r>
          </a:p>
        </p:txBody>
      </p:sp>
      <p:pic>
        <p:nvPicPr>
          <p:cNvPr id="7" name="Picture 6" descr="A picture containing text, sign, clipart&#10;&#10;Description automatically generated">
            <a:extLst>
              <a:ext uri="{FF2B5EF4-FFF2-40B4-BE49-F238E27FC236}">
                <a16:creationId xmlns:a16="http://schemas.microsoft.com/office/drawing/2014/main" id="{FF61DB62-2755-47CE-AAC0-68BED94FD523}"/>
              </a:ext>
            </a:extLst>
          </p:cNvPr>
          <p:cNvPicPr>
            <a:picLocks noChangeAspect="1"/>
          </p:cNvPicPr>
          <p:nvPr/>
        </p:nvPicPr>
        <p:blipFill>
          <a:blip r:embed="rId3"/>
          <a:stretch>
            <a:fillRect/>
          </a:stretch>
        </p:blipFill>
        <p:spPr>
          <a:xfrm>
            <a:off x="563317" y="660381"/>
            <a:ext cx="1079086" cy="1085182"/>
          </a:xfrm>
          <a:prstGeom prst="rect">
            <a:avLst/>
          </a:prstGeom>
        </p:spPr>
      </p:pic>
      <p:sp>
        <p:nvSpPr>
          <p:cNvPr id="16" name="TextBox 15">
            <a:extLst>
              <a:ext uri="{FF2B5EF4-FFF2-40B4-BE49-F238E27FC236}">
                <a16:creationId xmlns:a16="http://schemas.microsoft.com/office/drawing/2014/main" id="{7C0CE230-7A00-4677-B3B8-24E67C2C4282}"/>
              </a:ext>
            </a:extLst>
          </p:cNvPr>
          <p:cNvSpPr txBox="1"/>
          <p:nvPr/>
        </p:nvSpPr>
        <p:spPr>
          <a:xfrm>
            <a:off x="3212432" y="899266"/>
            <a:ext cx="8416251" cy="461665"/>
          </a:xfrm>
          <a:prstGeom prst="rect">
            <a:avLst/>
          </a:prstGeom>
          <a:noFill/>
        </p:spPr>
        <p:txBody>
          <a:bodyPr wrap="square" rtlCol="0">
            <a:spAutoFit/>
          </a:bodyPr>
          <a:lstStyle/>
          <a:p>
            <a:r>
              <a:rPr lang="en-US" sz="2400" b="1" dirty="0"/>
              <a:t>Get Organized</a:t>
            </a:r>
          </a:p>
        </p:txBody>
      </p:sp>
      <p:sp>
        <p:nvSpPr>
          <p:cNvPr id="24" name="TextBox 23">
            <a:extLst>
              <a:ext uri="{FF2B5EF4-FFF2-40B4-BE49-F238E27FC236}">
                <a16:creationId xmlns:a16="http://schemas.microsoft.com/office/drawing/2014/main" id="{C845BFF9-2762-42EF-9C5B-B86F7F449C5B}"/>
              </a:ext>
            </a:extLst>
          </p:cNvPr>
          <p:cNvSpPr txBox="1"/>
          <p:nvPr/>
        </p:nvSpPr>
        <p:spPr>
          <a:xfrm>
            <a:off x="3057833" y="1883195"/>
            <a:ext cx="3164942" cy="3416320"/>
          </a:xfrm>
          <a:prstGeom prst="rect">
            <a:avLst/>
          </a:prstGeom>
          <a:noFill/>
        </p:spPr>
        <p:txBody>
          <a:bodyPr wrap="square" rtlCol="0">
            <a:spAutoFit/>
          </a:bodyPr>
          <a:lstStyle/>
          <a:p>
            <a:pPr marL="285750" indent="-285750">
              <a:buFont typeface="Arial" panose="020B0604020202020204" pitchFamily="34" charset="0"/>
              <a:buChar char="•"/>
            </a:pPr>
            <a:r>
              <a:rPr lang="en-US" b="1" dirty="0"/>
              <a:t>SWOT analysis</a:t>
            </a:r>
          </a:p>
          <a:p>
            <a:pPr marL="742950" lvl="1" indent="-285750">
              <a:buFont typeface="Arial" panose="020B0604020202020204" pitchFamily="34" charset="0"/>
              <a:buChar char="•"/>
            </a:pPr>
            <a:r>
              <a:rPr lang="en-US" b="0" i="0" dirty="0">
                <a:effectLst/>
              </a:rPr>
              <a:t>assess an organization or program's </a:t>
            </a:r>
            <a:r>
              <a:rPr lang="en-US" b="1" i="0" dirty="0">
                <a:effectLst/>
              </a:rPr>
              <a:t>internal strengths and weaknesses opportunities</a:t>
            </a:r>
          </a:p>
          <a:p>
            <a:pPr marL="742950" lvl="1" indent="-285750">
              <a:buFont typeface="Arial" panose="020B0604020202020204" pitchFamily="34" charset="0"/>
              <a:buChar char="•"/>
            </a:pPr>
            <a:r>
              <a:rPr lang="en-US" i="0" dirty="0">
                <a:effectLst/>
              </a:rPr>
              <a:t>Assess</a:t>
            </a:r>
            <a:r>
              <a:rPr lang="en-US" b="1" i="0" dirty="0">
                <a:effectLst/>
              </a:rPr>
              <a:t> threats to the organization or program in the external </a:t>
            </a:r>
            <a:r>
              <a:rPr lang="en-US" b="0" i="0" dirty="0">
                <a:effectLst/>
              </a:rPr>
              <a:t>community.</a:t>
            </a:r>
          </a:p>
          <a:p>
            <a:pPr lvl="1"/>
            <a:endParaRPr lang="en-US" dirty="0"/>
          </a:p>
        </p:txBody>
      </p:sp>
      <p:pic>
        <p:nvPicPr>
          <p:cNvPr id="3" name="Picture 2" descr="Diagram&#10;&#10;Description automatically generated">
            <a:extLst>
              <a:ext uri="{FF2B5EF4-FFF2-40B4-BE49-F238E27FC236}">
                <a16:creationId xmlns:a16="http://schemas.microsoft.com/office/drawing/2014/main" id="{2D7938A4-4EEF-466E-845A-8C49FCA5A716}"/>
              </a:ext>
            </a:extLst>
          </p:cNvPr>
          <p:cNvPicPr>
            <a:picLocks noChangeAspect="1"/>
          </p:cNvPicPr>
          <p:nvPr/>
        </p:nvPicPr>
        <p:blipFill>
          <a:blip r:embed="rId4"/>
          <a:stretch>
            <a:fillRect/>
          </a:stretch>
        </p:blipFill>
        <p:spPr>
          <a:xfrm>
            <a:off x="6328628" y="768743"/>
            <a:ext cx="5477651" cy="5657873"/>
          </a:xfrm>
          <a:prstGeom prst="rect">
            <a:avLst/>
          </a:prstGeom>
          <a:ln>
            <a:solidFill>
              <a:schemeClr val="tx1"/>
            </a:solidFill>
          </a:ln>
        </p:spPr>
      </p:pic>
    </p:spTree>
    <p:extLst>
      <p:ext uri="{BB962C8B-B14F-4D97-AF65-F5344CB8AC3E}">
        <p14:creationId xmlns:p14="http://schemas.microsoft.com/office/powerpoint/2010/main" val="3852103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A6407F0D-EAF5-4813-8C5F-0192C985FFF4}"/>
              </a:ext>
            </a:extLst>
          </p:cNvPr>
          <p:cNvSpPr>
            <a:spLocks noGrp="1"/>
          </p:cNvSpPr>
          <p:nvPr>
            <p:ph type="title"/>
          </p:nvPr>
        </p:nvSpPr>
        <p:spPr/>
        <p:txBody>
          <a:bodyPr/>
          <a:lstStyle/>
          <a:p>
            <a:r>
              <a:rPr lang="en-US" dirty="0"/>
              <a:t>Gather information</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1:</a:t>
            </a:r>
          </a:p>
          <a:p>
            <a:pPr algn="ctr"/>
            <a:r>
              <a:rPr lang="en-US" dirty="0"/>
              <a:t>Do a Community Assessment </a:t>
            </a:r>
          </a:p>
        </p:txBody>
      </p:sp>
      <p:pic>
        <p:nvPicPr>
          <p:cNvPr id="7" name="Picture 6" descr="A picture containing text, sign, clipart&#10;&#10;Description automatically generated">
            <a:extLst>
              <a:ext uri="{FF2B5EF4-FFF2-40B4-BE49-F238E27FC236}">
                <a16:creationId xmlns:a16="http://schemas.microsoft.com/office/drawing/2014/main" id="{FF61DB62-2755-47CE-AAC0-68BED94FD523}"/>
              </a:ext>
            </a:extLst>
          </p:cNvPr>
          <p:cNvPicPr>
            <a:picLocks noChangeAspect="1"/>
          </p:cNvPicPr>
          <p:nvPr/>
        </p:nvPicPr>
        <p:blipFill>
          <a:blip r:embed="rId3"/>
          <a:stretch>
            <a:fillRect/>
          </a:stretch>
        </p:blipFill>
        <p:spPr>
          <a:xfrm>
            <a:off x="563317" y="660381"/>
            <a:ext cx="1079086" cy="1085182"/>
          </a:xfrm>
          <a:prstGeom prst="rect">
            <a:avLst/>
          </a:prstGeom>
        </p:spPr>
      </p:pic>
      <p:sp>
        <p:nvSpPr>
          <p:cNvPr id="16" name="TextBox 15">
            <a:extLst>
              <a:ext uri="{FF2B5EF4-FFF2-40B4-BE49-F238E27FC236}">
                <a16:creationId xmlns:a16="http://schemas.microsoft.com/office/drawing/2014/main" id="{7C0CE230-7A00-4677-B3B8-24E67C2C4282}"/>
              </a:ext>
            </a:extLst>
          </p:cNvPr>
          <p:cNvSpPr txBox="1"/>
          <p:nvPr/>
        </p:nvSpPr>
        <p:spPr>
          <a:xfrm>
            <a:off x="3212432" y="899266"/>
            <a:ext cx="8416251" cy="461665"/>
          </a:xfrm>
          <a:prstGeom prst="rect">
            <a:avLst/>
          </a:prstGeom>
          <a:noFill/>
        </p:spPr>
        <p:txBody>
          <a:bodyPr wrap="square" rtlCol="0">
            <a:spAutoFit/>
          </a:bodyPr>
          <a:lstStyle/>
          <a:p>
            <a:r>
              <a:rPr lang="en-US" sz="2400" b="1" dirty="0"/>
              <a:t>Gather Information</a:t>
            </a:r>
          </a:p>
        </p:txBody>
      </p:sp>
      <p:sp>
        <p:nvSpPr>
          <p:cNvPr id="24" name="TextBox 23">
            <a:extLst>
              <a:ext uri="{FF2B5EF4-FFF2-40B4-BE49-F238E27FC236}">
                <a16:creationId xmlns:a16="http://schemas.microsoft.com/office/drawing/2014/main" id="{C845BFF9-2762-42EF-9C5B-B86F7F449C5B}"/>
              </a:ext>
            </a:extLst>
          </p:cNvPr>
          <p:cNvSpPr txBox="1"/>
          <p:nvPr/>
        </p:nvSpPr>
        <p:spPr>
          <a:xfrm>
            <a:off x="3152825" y="2226548"/>
            <a:ext cx="3632387" cy="4524315"/>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accent4">
                    <a:lumMod val="75000"/>
                  </a:schemeClr>
                </a:solidFill>
              </a:rPr>
              <a:t>Asset Based Community Development (ABCD) Mapping</a:t>
            </a:r>
          </a:p>
          <a:p>
            <a:pPr marL="742950" lvl="1" indent="-285750">
              <a:buFont typeface="Arial" panose="020B0604020202020204" pitchFamily="34" charset="0"/>
              <a:buChar char="•"/>
            </a:pPr>
            <a:r>
              <a:rPr lang="en-US" dirty="0"/>
              <a:t>Participatory Approach</a:t>
            </a:r>
          </a:p>
          <a:p>
            <a:pPr marL="742950" lvl="1" indent="-285750">
              <a:buFont typeface="Arial" panose="020B0604020202020204" pitchFamily="34" charset="0"/>
              <a:buChar char="•"/>
            </a:pPr>
            <a:r>
              <a:rPr lang="en-US" dirty="0"/>
              <a:t>Asset mapping is used to:</a:t>
            </a:r>
          </a:p>
          <a:p>
            <a:pPr marL="1200150" lvl="2" indent="-285750">
              <a:buFont typeface="Arial" panose="020B0604020202020204" pitchFamily="34" charset="0"/>
              <a:buChar char="•"/>
            </a:pPr>
            <a:r>
              <a:rPr lang="en-US" dirty="0"/>
              <a:t>Identify individual and community gifts and assets</a:t>
            </a:r>
          </a:p>
          <a:p>
            <a:pPr marL="1200150" lvl="2" indent="-285750">
              <a:buFont typeface="Arial" panose="020B0604020202020204" pitchFamily="34" charset="0"/>
              <a:buChar char="•"/>
            </a:pPr>
            <a:r>
              <a:rPr lang="en-US" dirty="0"/>
              <a:t>Stimulate discussion and planning</a:t>
            </a:r>
          </a:p>
          <a:p>
            <a:pPr marL="1200150" lvl="2" indent="-285750">
              <a:buFont typeface="Arial" panose="020B0604020202020204" pitchFamily="34" charset="0"/>
              <a:buChar char="•"/>
            </a:pPr>
            <a:r>
              <a:rPr lang="en-US" dirty="0"/>
              <a:t>Connect individual community members</a:t>
            </a:r>
          </a:p>
          <a:p>
            <a:pPr marL="742950" lvl="1" indent="-285750">
              <a:buFont typeface="Arial" panose="020B0604020202020204" pitchFamily="34" charset="0"/>
              <a:buChar char="•"/>
            </a:pPr>
            <a:r>
              <a:rPr lang="en-US" dirty="0"/>
              <a:t>Link to Asset Based Community Development Institute</a:t>
            </a:r>
          </a:p>
          <a:p>
            <a:pPr marL="742950" lvl="1" indent="-285750">
              <a:buFont typeface="Arial" panose="020B0604020202020204" pitchFamily="34" charset="0"/>
              <a:buChar char="•"/>
            </a:pPr>
            <a:endParaRPr lang="en-US" dirty="0"/>
          </a:p>
        </p:txBody>
      </p:sp>
      <p:sp>
        <p:nvSpPr>
          <p:cNvPr id="2" name="TextBox 1">
            <a:extLst>
              <a:ext uri="{FF2B5EF4-FFF2-40B4-BE49-F238E27FC236}">
                <a16:creationId xmlns:a16="http://schemas.microsoft.com/office/drawing/2014/main" id="{9BE8EC7F-6E25-4720-8112-E75E33C98B13}"/>
              </a:ext>
            </a:extLst>
          </p:cNvPr>
          <p:cNvSpPr txBox="1"/>
          <p:nvPr/>
        </p:nvSpPr>
        <p:spPr>
          <a:xfrm>
            <a:off x="3212432" y="1419550"/>
            <a:ext cx="6977743" cy="923330"/>
          </a:xfrm>
          <a:prstGeom prst="rect">
            <a:avLst/>
          </a:prstGeom>
          <a:noFill/>
        </p:spPr>
        <p:txBody>
          <a:bodyPr wrap="square" rtlCol="0">
            <a:spAutoFit/>
          </a:bodyPr>
          <a:lstStyle/>
          <a:p>
            <a:r>
              <a:rPr lang="en-US" b="0" i="0" dirty="0">
                <a:solidFill>
                  <a:srgbClr val="666666"/>
                </a:solidFill>
                <a:effectLst/>
                <a:latin typeface="-apple-system"/>
              </a:rPr>
              <a:t>This phase includes gathering data from different external and internal sources to inform the development of your program and evaluation plan.</a:t>
            </a:r>
          </a:p>
          <a:p>
            <a:endParaRPr lang="en-US" dirty="0"/>
          </a:p>
        </p:txBody>
      </p:sp>
      <p:pic>
        <p:nvPicPr>
          <p:cNvPr id="4" name="Picture 3">
            <a:extLst>
              <a:ext uri="{FF2B5EF4-FFF2-40B4-BE49-F238E27FC236}">
                <a16:creationId xmlns:a16="http://schemas.microsoft.com/office/drawing/2014/main" id="{E65586AB-A396-4D65-8547-C47B645887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098890" y="2374036"/>
            <a:ext cx="4628219" cy="3398342"/>
          </a:xfrm>
          <a:prstGeom prst="rect">
            <a:avLst/>
          </a:prstGeom>
          <a:ln>
            <a:solidFill>
              <a:schemeClr val="tx1"/>
            </a:solidFill>
          </a:ln>
        </p:spPr>
      </p:pic>
    </p:spTree>
    <p:extLst>
      <p:ext uri="{BB962C8B-B14F-4D97-AF65-F5344CB8AC3E}">
        <p14:creationId xmlns:p14="http://schemas.microsoft.com/office/powerpoint/2010/main" val="1899824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71BD7C3-D2A6-44F2-91DE-2762A657F904}"/>
              </a:ext>
            </a:extLst>
          </p:cNvPr>
          <p:cNvSpPr>
            <a:spLocks noGrp="1"/>
          </p:cNvSpPr>
          <p:nvPr>
            <p:ph type="title"/>
          </p:nvPr>
        </p:nvSpPr>
        <p:spPr/>
        <p:txBody>
          <a:bodyPr/>
          <a:lstStyle/>
          <a:p>
            <a:r>
              <a:rPr lang="en-US" dirty="0"/>
              <a:t>Types of asset mapping</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1:</a:t>
            </a:r>
          </a:p>
          <a:p>
            <a:pPr algn="ctr"/>
            <a:r>
              <a:rPr lang="en-US" dirty="0"/>
              <a:t>Do a Community Assessment </a:t>
            </a:r>
          </a:p>
        </p:txBody>
      </p:sp>
      <p:pic>
        <p:nvPicPr>
          <p:cNvPr id="7" name="Picture 6" descr="A picture containing text, sign, clipart&#10;&#10;Description automatically generated">
            <a:extLst>
              <a:ext uri="{FF2B5EF4-FFF2-40B4-BE49-F238E27FC236}">
                <a16:creationId xmlns:a16="http://schemas.microsoft.com/office/drawing/2014/main" id="{FF61DB62-2755-47CE-AAC0-68BED94FD523}"/>
              </a:ext>
            </a:extLst>
          </p:cNvPr>
          <p:cNvPicPr>
            <a:picLocks noChangeAspect="1"/>
          </p:cNvPicPr>
          <p:nvPr/>
        </p:nvPicPr>
        <p:blipFill>
          <a:blip r:embed="rId3"/>
          <a:stretch>
            <a:fillRect/>
          </a:stretch>
        </p:blipFill>
        <p:spPr>
          <a:xfrm>
            <a:off x="563317" y="660381"/>
            <a:ext cx="1079086" cy="1085182"/>
          </a:xfrm>
          <a:prstGeom prst="rect">
            <a:avLst/>
          </a:prstGeom>
        </p:spPr>
      </p:pic>
      <p:pic>
        <p:nvPicPr>
          <p:cNvPr id="5" name="Picture 4" descr="Examples of asset mapping types: individual asset inventories, association mapping, institutional mapping, physical space mapping, neighborhood economy mapping.">
            <a:extLst>
              <a:ext uri="{FF2B5EF4-FFF2-40B4-BE49-F238E27FC236}">
                <a16:creationId xmlns:a16="http://schemas.microsoft.com/office/drawing/2014/main" id="{E6CBDE04-0408-4B0F-8E08-8B2602594AF9}"/>
              </a:ext>
            </a:extLst>
          </p:cNvPr>
          <p:cNvPicPr>
            <a:picLocks noChangeAspect="1"/>
          </p:cNvPicPr>
          <p:nvPr/>
        </p:nvPicPr>
        <p:blipFill>
          <a:blip r:embed="rId4"/>
          <a:stretch>
            <a:fillRect/>
          </a:stretch>
        </p:blipFill>
        <p:spPr>
          <a:xfrm>
            <a:off x="3764432" y="196645"/>
            <a:ext cx="5699062" cy="6327058"/>
          </a:xfrm>
          <a:prstGeom prst="rect">
            <a:avLst/>
          </a:prstGeom>
          <a:ln>
            <a:solidFill>
              <a:schemeClr val="tx1"/>
            </a:solidFill>
          </a:ln>
        </p:spPr>
      </p:pic>
    </p:spTree>
    <p:extLst>
      <p:ext uri="{BB962C8B-B14F-4D97-AF65-F5344CB8AC3E}">
        <p14:creationId xmlns:p14="http://schemas.microsoft.com/office/powerpoint/2010/main" val="1413307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a:extLst>
              <a:ext uri="{FF2B5EF4-FFF2-40B4-BE49-F238E27FC236}">
                <a16:creationId xmlns:a16="http://schemas.microsoft.com/office/drawing/2014/main" id="{6C9E39A7-2EBA-486B-9A6E-36F0E9E2B78C}"/>
              </a:ext>
            </a:extLst>
          </p:cNvPr>
          <p:cNvSpPr>
            <a:spLocks noGrp="1"/>
          </p:cNvSpPr>
          <p:nvPr>
            <p:ph type="title"/>
          </p:nvPr>
        </p:nvSpPr>
        <p:spPr/>
        <p:txBody>
          <a:bodyPr/>
          <a:lstStyle/>
          <a:p>
            <a:r>
              <a:rPr lang="en-US" dirty="0"/>
              <a:t>Existing data sources</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1:</a:t>
            </a:r>
          </a:p>
          <a:p>
            <a:pPr algn="ctr"/>
            <a:r>
              <a:rPr lang="en-US" dirty="0"/>
              <a:t>Do a Community Assessment </a:t>
            </a:r>
          </a:p>
        </p:txBody>
      </p:sp>
      <p:pic>
        <p:nvPicPr>
          <p:cNvPr id="7" name="Picture 6" descr="A picture containing text, sign, clipart&#10;&#10;Description automatically generated">
            <a:extLst>
              <a:ext uri="{FF2B5EF4-FFF2-40B4-BE49-F238E27FC236}">
                <a16:creationId xmlns:a16="http://schemas.microsoft.com/office/drawing/2014/main" id="{FF61DB62-2755-47CE-AAC0-68BED94FD523}"/>
              </a:ext>
            </a:extLst>
          </p:cNvPr>
          <p:cNvPicPr>
            <a:picLocks noChangeAspect="1"/>
          </p:cNvPicPr>
          <p:nvPr/>
        </p:nvPicPr>
        <p:blipFill>
          <a:blip r:embed="rId3"/>
          <a:stretch>
            <a:fillRect/>
          </a:stretch>
        </p:blipFill>
        <p:spPr>
          <a:xfrm>
            <a:off x="563317" y="660381"/>
            <a:ext cx="1079086" cy="1085182"/>
          </a:xfrm>
          <a:prstGeom prst="rect">
            <a:avLst/>
          </a:prstGeom>
        </p:spPr>
      </p:pic>
      <p:sp>
        <p:nvSpPr>
          <p:cNvPr id="16" name="TextBox 15">
            <a:extLst>
              <a:ext uri="{FF2B5EF4-FFF2-40B4-BE49-F238E27FC236}">
                <a16:creationId xmlns:a16="http://schemas.microsoft.com/office/drawing/2014/main" id="{7C0CE230-7A00-4677-B3B8-24E67C2C4282}"/>
              </a:ext>
            </a:extLst>
          </p:cNvPr>
          <p:cNvSpPr txBox="1"/>
          <p:nvPr/>
        </p:nvSpPr>
        <p:spPr>
          <a:xfrm>
            <a:off x="3212432" y="899266"/>
            <a:ext cx="8416251" cy="461665"/>
          </a:xfrm>
          <a:prstGeom prst="rect">
            <a:avLst/>
          </a:prstGeom>
          <a:noFill/>
        </p:spPr>
        <p:txBody>
          <a:bodyPr wrap="square" rtlCol="0">
            <a:spAutoFit/>
          </a:bodyPr>
          <a:lstStyle/>
          <a:p>
            <a:r>
              <a:rPr lang="en-US" sz="2400" b="1" dirty="0"/>
              <a:t>Gather Information</a:t>
            </a:r>
          </a:p>
        </p:txBody>
      </p:sp>
      <p:sp>
        <p:nvSpPr>
          <p:cNvPr id="24" name="TextBox 23">
            <a:extLst>
              <a:ext uri="{FF2B5EF4-FFF2-40B4-BE49-F238E27FC236}">
                <a16:creationId xmlns:a16="http://schemas.microsoft.com/office/drawing/2014/main" id="{C845BFF9-2762-42EF-9C5B-B86F7F449C5B}"/>
              </a:ext>
            </a:extLst>
          </p:cNvPr>
          <p:cNvSpPr txBox="1"/>
          <p:nvPr/>
        </p:nvSpPr>
        <p:spPr>
          <a:xfrm>
            <a:off x="3076493" y="1505777"/>
            <a:ext cx="3382678" cy="3139321"/>
          </a:xfrm>
          <a:prstGeom prst="rect">
            <a:avLst/>
          </a:prstGeom>
          <a:noFill/>
        </p:spPr>
        <p:txBody>
          <a:bodyPr wrap="square" rtlCol="0">
            <a:spAutoFit/>
          </a:bodyPr>
          <a:lstStyle/>
          <a:p>
            <a:pPr marL="285750" indent="-285750">
              <a:buFont typeface="Arial" panose="020B0604020202020204" pitchFamily="34" charset="0"/>
              <a:buChar char="•"/>
            </a:pPr>
            <a:r>
              <a:rPr lang="en-US" dirty="0"/>
              <a:t>Existing Data Sources – useful for needs assessment or program design phase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data sources CANNOT be used to report against program outcomes</a:t>
            </a:r>
          </a:p>
          <a:p>
            <a:endParaRPr lang="en-US" dirty="0"/>
          </a:p>
          <a:p>
            <a:pPr marL="285750" indent="-285750">
              <a:buFont typeface="Arial" panose="020B0604020202020204" pitchFamily="34" charset="0"/>
              <a:buChar char="•"/>
            </a:pPr>
            <a:r>
              <a:rPr lang="en-US" dirty="0"/>
              <a:t>They may be helpful during a needs assessment or program design phase</a:t>
            </a:r>
          </a:p>
        </p:txBody>
      </p:sp>
      <p:sp>
        <p:nvSpPr>
          <p:cNvPr id="4" name="TextBox 3">
            <a:extLst>
              <a:ext uri="{FF2B5EF4-FFF2-40B4-BE49-F238E27FC236}">
                <a16:creationId xmlns:a16="http://schemas.microsoft.com/office/drawing/2014/main" id="{8ADA8525-33BA-4E2B-8826-5BA3957764A1}"/>
              </a:ext>
            </a:extLst>
          </p:cNvPr>
          <p:cNvSpPr txBox="1"/>
          <p:nvPr/>
        </p:nvSpPr>
        <p:spPr>
          <a:xfrm>
            <a:off x="3079844" y="5376991"/>
            <a:ext cx="8115300" cy="923330"/>
          </a:xfrm>
          <a:prstGeom prst="rect">
            <a:avLst/>
          </a:prstGeom>
          <a:noFill/>
        </p:spPr>
        <p:txBody>
          <a:bodyPr wrap="square" rtlCol="0">
            <a:spAutoFit/>
          </a:bodyPr>
          <a:lstStyle/>
          <a:p>
            <a:pPr marL="285750" indent="-285750">
              <a:buFont typeface="Arial" panose="020B0604020202020204" pitchFamily="34" charset="0"/>
              <a:buChar char="•"/>
            </a:pPr>
            <a:r>
              <a:rPr lang="en-US" b="1" dirty="0"/>
              <a:t>Example</a:t>
            </a:r>
            <a:r>
              <a:rPr lang="en-US" dirty="0"/>
              <a:t>: Want to learn what percentage of households have a computer at home in Baca County, Colorado </a:t>
            </a:r>
          </a:p>
          <a:p>
            <a:pPr marL="742950" lvl="1" indent="-285750">
              <a:buFont typeface="Arial" panose="020B0604020202020204" pitchFamily="34" charset="0"/>
              <a:buChar char="•"/>
            </a:pPr>
            <a:r>
              <a:rPr lang="en-US" dirty="0"/>
              <a:t>US Census QuickFacts</a:t>
            </a:r>
          </a:p>
        </p:txBody>
      </p:sp>
      <p:pic>
        <p:nvPicPr>
          <p:cNvPr id="5" name="Picture 4" descr="examples of data sources: county health rankings, economic research services, united states census, rural data portal">
            <a:extLst>
              <a:ext uri="{FF2B5EF4-FFF2-40B4-BE49-F238E27FC236}">
                <a16:creationId xmlns:a16="http://schemas.microsoft.com/office/drawing/2014/main" id="{06CB2E36-2373-4CDE-97F9-7E77CFA4F363}"/>
              </a:ext>
            </a:extLst>
          </p:cNvPr>
          <p:cNvPicPr>
            <a:picLocks noChangeAspect="1"/>
          </p:cNvPicPr>
          <p:nvPr/>
        </p:nvPicPr>
        <p:blipFill>
          <a:blip r:embed="rId4"/>
          <a:stretch>
            <a:fillRect/>
          </a:stretch>
        </p:blipFill>
        <p:spPr>
          <a:xfrm>
            <a:off x="6731050" y="737418"/>
            <a:ext cx="4296684" cy="4517923"/>
          </a:xfrm>
          <a:prstGeom prst="rect">
            <a:avLst/>
          </a:prstGeom>
          <a:ln>
            <a:solidFill>
              <a:schemeClr val="tx1"/>
            </a:solidFill>
          </a:ln>
        </p:spPr>
      </p:pic>
    </p:spTree>
    <p:extLst>
      <p:ext uri="{BB962C8B-B14F-4D97-AF65-F5344CB8AC3E}">
        <p14:creationId xmlns:p14="http://schemas.microsoft.com/office/powerpoint/2010/main" val="3814416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B679E-D8AF-4B5B-998F-1DCF5438A71A}"/>
              </a:ext>
            </a:extLst>
          </p:cNvPr>
          <p:cNvSpPr>
            <a:spLocks noGrp="1"/>
          </p:cNvSpPr>
          <p:nvPr>
            <p:ph type="title"/>
          </p:nvPr>
        </p:nvSpPr>
        <p:spPr>
          <a:xfrm>
            <a:off x="4900928" y="840145"/>
            <a:ext cx="6650990" cy="538082"/>
          </a:xfrm>
        </p:spPr>
        <p:txBody>
          <a:bodyPr/>
          <a:lstStyle/>
          <a:p>
            <a:r>
              <a:rPr lang="en-US" b="1" dirty="0">
                <a:solidFill>
                  <a:schemeClr val="tx1"/>
                </a:solidFill>
                <a:latin typeface="+mn-lt"/>
              </a:rPr>
              <a:t>Agenda</a:t>
            </a:r>
          </a:p>
        </p:txBody>
      </p:sp>
      <p:sp>
        <p:nvSpPr>
          <p:cNvPr id="3" name="Content Placeholder 2">
            <a:extLst>
              <a:ext uri="{FF2B5EF4-FFF2-40B4-BE49-F238E27FC236}">
                <a16:creationId xmlns:a16="http://schemas.microsoft.com/office/drawing/2014/main" id="{5DCEEC7F-31B0-4A2A-B5A6-7367D1C20AB0}"/>
              </a:ext>
            </a:extLst>
          </p:cNvPr>
          <p:cNvSpPr>
            <a:spLocks noGrp="1"/>
          </p:cNvSpPr>
          <p:nvPr>
            <p:ph idx="1"/>
          </p:nvPr>
        </p:nvSpPr>
        <p:spPr>
          <a:xfrm>
            <a:off x="4900927" y="1378227"/>
            <a:ext cx="6650991" cy="4945625"/>
          </a:xfrm>
        </p:spPr>
        <p:txBody>
          <a:bodyPr>
            <a:normAutofit fontScale="92500" lnSpcReduction="10000"/>
          </a:bodyPr>
          <a:lstStyle/>
          <a:p>
            <a:r>
              <a:rPr lang="en-US" dirty="0"/>
              <a:t>Project overview </a:t>
            </a:r>
          </a:p>
          <a:p>
            <a:pPr lvl="1"/>
            <a:r>
              <a:rPr lang="en-US" dirty="0"/>
              <a:t>Review the pathways project goals and objectives</a:t>
            </a:r>
          </a:p>
          <a:p>
            <a:r>
              <a:rPr lang="en-US" dirty="0"/>
              <a:t>Evaluation Background</a:t>
            </a:r>
          </a:p>
          <a:p>
            <a:pPr lvl="1"/>
            <a:r>
              <a:rPr lang="en-US" dirty="0"/>
              <a:t>What is it?</a:t>
            </a:r>
          </a:p>
          <a:p>
            <a:pPr lvl="1"/>
            <a:r>
              <a:rPr lang="en-US" dirty="0"/>
              <a:t>Evaluation Station</a:t>
            </a:r>
          </a:p>
          <a:p>
            <a:pPr lvl="1"/>
            <a:r>
              <a:rPr lang="en-US" dirty="0"/>
              <a:t>Orientation to 5 Steps to Evaluation</a:t>
            </a:r>
          </a:p>
          <a:p>
            <a:pPr lvl="1"/>
            <a:r>
              <a:rPr lang="en-US" dirty="0"/>
              <a:t>How do I use these steps?</a:t>
            </a:r>
          </a:p>
          <a:p>
            <a:r>
              <a:rPr lang="en-US" dirty="0"/>
              <a:t>Orientation to the Rural Health pathway</a:t>
            </a:r>
          </a:p>
          <a:p>
            <a:pPr lvl="1"/>
            <a:r>
              <a:rPr lang="en-US" dirty="0"/>
              <a:t>Walk through the pathway and resources on the NEO website</a:t>
            </a:r>
          </a:p>
          <a:p>
            <a:r>
              <a:rPr lang="en-US" dirty="0"/>
              <a:t>Demonstration/Apply</a:t>
            </a:r>
          </a:p>
          <a:p>
            <a:pPr lvl="1"/>
            <a:r>
              <a:rPr lang="en-US" dirty="0"/>
              <a:t>Demo Rural Health pathway</a:t>
            </a:r>
          </a:p>
          <a:p>
            <a:r>
              <a:rPr lang="en-US" dirty="0"/>
              <a:t>Question &amp; Answer</a:t>
            </a:r>
          </a:p>
        </p:txBody>
      </p:sp>
      <p:sp>
        <p:nvSpPr>
          <p:cNvPr id="4" name="Text Placeholder 3">
            <a:extLst>
              <a:ext uri="{FF2B5EF4-FFF2-40B4-BE49-F238E27FC236}">
                <a16:creationId xmlns:a16="http://schemas.microsoft.com/office/drawing/2014/main" id="{3A481C78-6E7C-49C3-B5FB-D997F12EE68C}"/>
              </a:ext>
            </a:extLst>
          </p:cNvPr>
          <p:cNvSpPr>
            <a:spLocks noGrp="1"/>
          </p:cNvSpPr>
          <p:nvPr>
            <p:ph type="body" sz="half" idx="2"/>
          </p:nvPr>
        </p:nvSpPr>
        <p:spPr/>
        <p:txBody>
          <a:bodyPr/>
          <a:lstStyle/>
          <a:p>
            <a:endParaRPr lang="en-US"/>
          </a:p>
        </p:txBody>
      </p:sp>
      <p:pic>
        <p:nvPicPr>
          <p:cNvPr id="6" name="Tim van Cleef">
            <a:extLst>
              <a:ext uri="{FF2B5EF4-FFF2-40B4-BE49-F238E27FC236}">
                <a16:creationId xmlns:a16="http://schemas.microsoft.com/office/drawing/2014/main" id="{634EC317-A516-4F81-8017-4CBE4F7319A0}"/>
              </a:ext>
              <a:ext uri="{C183D7F6-B498-43B3-948B-1728B52AA6E4}">
                <adec:decorative xmlns:adec="http://schemas.microsoft.com/office/drawing/2017/decorative" val="1"/>
              </a:ext>
            </a:extLst>
          </p:cNvPr>
          <p:cNvPicPr/>
          <p:nvPr/>
        </p:nvPicPr>
        <p:blipFill rotWithShape="1">
          <a:blip r:embed="rId3"/>
          <a:srcRect b="8081"/>
          <a:stretch/>
        </p:blipFill>
        <p:spPr>
          <a:xfrm>
            <a:off x="0" y="0"/>
            <a:ext cx="4188783" cy="6858000"/>
          </a:xfrm>
          <a:prstGeom prst="rect">
            <a:avLst/>
          </a:prstGeom>
        </p:spPr>
      </p:pic>
    </p:spTree>
    <p:extLst>
      <p:ext uri="{BB962C8B-B14F-4D97-AF65-F5344CB8AC3E}">
        <p14:creationId xmlns:p14="http://schemas.microsoft.com/office/powerpoint/2010/main" val="3877220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A976660-54A5-4A05-8FCD-46F3AAAC7311}"/>
              </a:ext>
            </a:extLst>
          </p:cNvPr>
          <p:cNvSpPr>
            <a:spLocks noGrp="1"/>
          </p:cNvSpPr>
          <p:nvPr>
            <p:ph type="title"/>
          </p:nvPr>
        </p:nvSpPr>
        <p:spPr/>
        <p:txBody>
          <a:bodyPr/>
          <a:lstStyle/>
          <a:p>
            <a:r>
              <a:rPr lang="en-US" dirty="0"/>
              <a:t>United states census</a:t>
            </a:r>
          </a:p>
        </p:txBody>
      </p:sp>
      <p:pic>
        <p:nvPicPr>
          <p:cNvPr id="10" name="Picture 9">
            <a:extLst>
              <a:ext uri="{FF2B5EF4-FFF2-40B4-BE49-F238E27FC236}">
                <a16:creationId xmlns:a16="http://schemas.microsoft.com/office/drawing/2014/main" id="{49753325-9468-439B-B3E4-2017AA0B82E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80255"/>
            <a:ext cx="12192000" cy="6284536"/>
          </a:xfrm>
          <a:prstGeom prst="rect">
            <a:avLst/>
          </a:prstGeom>
        </p:spPr>
      </p:pic>
      <p:sp>
        <p:nvSpPr>
          <p:cNvPr id="6" name="Rectangle 5">
            <a:extLst>
              <a:ext uri="{FF2B5EF4-FFF2-40B4-BE49-F238E27FC236}">
                <a16:creationId xmlns:a16="http://schemas.microsoft.com/office/drawing/2014/main" id="{E90605E8-4BD2-4550-8541-3B731D5CF960}"/>
              </a:ext>
              <a:ext uri="{C183D7F6-B498-43B3-948B-1728B52AA6E4}">
                <adec:decorative xmlns:adec="http://schemas.microsoft.com/office/drawing/2017/decorative" val="1"/>
              </a:ext>
            </a:extLst>
          </p:cNvPr>
          <p:cNvSpPr/>
          <p:nvPr/>
        </p:nvSpPr>
        <p:spPr>
          <a:xfrm>
            <a:off x="865238" y="1179872"/>
            <a:ext cx="2566219" cy="6194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DF5E4B-2AB6-413D-A5F2-FF57D4168429}"/>
              </a:ext>
              <a:ext uri="{C183D7F6-B498-43B3-948B-1728B52AA6E4}">
                <adec:decorative xmlns:adec="http://schemas.microsoft.com/office/drawing/2017/decorative" val="1"/>
              </a:ext>
            </a:extLst>
          </p:cNvPr>
          <p:cNvSpPr/>
          <p:nvPr/>
        </p:nvSpPr>
        <p:spPr>
          <a:xfrm>
            <a:off x="7698657" y="1179871"/>
            <a:ext cx="3539613" cy="619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B0C56CE-A33C-4F44-A3FF-0CC1F7A0A206}"/>
              </a:ext>
            </a:extLst>
          </p:cNvPr>
          <p:cNvSpPr/>
          <p:nvPr/>
        </p:nvSpPr>
        <p:spPr>
          <a:xfrm>
            <a:off x="614516" y="884904"/>
            <a:ext cx="383457" cy="4031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a:t>
            </a:r>
          </a:p>
        </p:txBody>
      </p:sp>
      <p:sp>
        <p:nvSpPr>
          <p:cNvPr id="15" name="Oval 14">
            <a:extLst>
              <a:ext uri="{FF2B5EF4-FFF2-40B4-BE49-F238E27FC236}">
                <a16:creationId xmlns:a16="http://schemas.microsoft.com/office/drawing/2014/main" id="{729F474A-7688-4ADB-A037-E98196A2331A}"/>
              </a:ext>
            </a:extLst>
          </p:cNvPr>
          <p:cNvSpPr/>
          <p:nvPr/>
        </p:nvSpPr>
        <p:spPr>
          <a:xfrm>
            <a:off x="7506928" y="884904"/>
            <a:ext cx="383457" cy="4031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a:t>
            </a:r>
          </a:p>
        </p:txBody>
      </p:sp>
    </p:spTree>
    <p:extLst>
      <p:ext uri="{BB962C8B-B14F-4D97-AF65-F5344CB8AC3E}">
        <p14:creationId xmlns:p14="http://schemas.microsoft.com/office/powerpoint/2010/main" val="22701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9048426-38C1-4AEB-88B0-515751AC0F21}"/>
              </a:ext>
            </a:extLst>
          </p:cNvPr>
          <p:cNvSpPr>
            <a:spLocks noGrp="1"/>
          </p:cNvSpPr>
          <p:nvPr>
            <p:ph type="title"/>
          </p:nvPr>
        </p:nvSpPr>
        <p:spPr/>
        <p:txBody>
          <a:bodyPr/>
          <a:lstStyle/>
          <a:p>
            <a:r>
              <a:rPr lang="en-US" dirty="0"/>
              <a:t>Census quick facts</a:t>
            </a:r>
          </a:p>
        </p:txBody>
      </p:sp>
      <p:pic>
        <p:nvPicPr>
          <p:cNvPr id="3" name="Picture 2" descr="Quick facts dashboard for Baca County, Colorado.">
            <a:extLst>
              <a:ext uri="{FF2B5EF4-FFF2-40B4-BE49-F238E27FC236}">
                <a16:creationId xmlns:a16="http://schemas.microsoft.com/office/drawing/2014/main" id="{7DACE9C2-43ED-44E5-8CFC-D66DEA1E5CE0}"/>
              </a:ext>
            </a:extLst>
          </p:cNvPr>
          <p:cNvPicPr>
            <a:picLocks noChangeAspect="1"/>
          </p:cNvPicPr>
          <p:nvPr/>
        </p:nvPicPr>
        <p:blipFill>
          <a:blip r:embed="rId3"/>
          <a:stretch>
            <a:fillRect/>
          </a:stretch>
        </p:blipFill>
        <p:spPr>
          <a:xfrm>
            <a:off x="377585" y="0"/>
            <a:ext cx="11436829" cy="6858000"/>
          </a:xfrm>
          <a:prstGeom prst="rect">
            <a:avLst/>
          </a:prstGeom>
        </p:spPr>
      </p:pic>
    </p:spTree>
    <p:extLst>
      <p:ext uri="{BB962C8B-B14F-4D97-AF65-F5344CB8AC3E}">
        <p14:creationId xmlns:p14="http://schemas.microsoft.com/office/powerpoint/2010/main" val="1755025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E743FA1-BBAF-4314-A7BA-84739B94B382}"/>
              </a:ext>
            </a:extLst>
          </p:cNvPr>
          <p:cNvSpPr>
            <a:spLocks noGrp="1"/>
          </p:cNvSpPr>
          <p:nvPr>
            <p:ph type="title"/>
          </p:nvPr>
        </p:nvSpPr>
        <p:spPr/>
        <p:txBody>
          <a:bodyPr/>
          <a:lstStyle/>
          <a:p>
            <a:r>
              <a:rPr lang="en-US" dirty="0"/>
              <a:t>Census dashboard</a:t>
            </a:r>
          </a:p>
        </p:txBody>
      </p:sp>
      <p:pic>
        <p:nvPicPr>
          <p:cNvPr id="4" name="Picture 3">
            <a:extLst>
              <a:ext uri="{FF2B5EF4-FFF2-40B4-BE49-F238E27FC236}">
                <a16:creationId xmlns:a16="http://schemas.microsoft.com/office/drawing/2014/main" id="{C12AF983-71D6-47C3-8C2D-8329A8A226B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8208" y="406753"/>
            <a:ext cx="11273018" cy="6044493"/>
          </a:xfrm>
          <a:prstGeom prst="rect">
            <a:avLst/>
          </a:prstGeom>
          <a:ln>
            <a:solidFill>
              <a:schemeClr val="tx1"/>
            </a:solidFill>
          </a:ln>
        </p:spPr>
      </p:pic>
      <p:sp>
        <p:nvSpPr>
          <p:cNvPr id="5" name="Rectangle 4">
            <a:extLst>
              <a:ext uri="{FF2B5EF4-FFF2-40B4-BE49-F238E27FC236}">
                <a16:creationId xmlns:a16="http://schemas.microsoft.com/office/drawing/2014/main" id="{ADF91DDD-2C20-45D5-91DE-4686C25A4C11}"/>
              </a:ext>
              <a:ext uri="{C183D7F6-B498-43B3-948B-1728B52AA6E4}">
                <adec:decorative xmlns:adec="http://schemas.microsoft.com/office/drawing/2017/decorative" val="1"/>
              </a:ext>
            </a:extLst>
          </p:cNvPr>
          <p:cNvSpPr/>
          <p:nvPr/>
        </p:nvSpPr>
        <p:spPr>
          <a:xfrm>
            <a:off x="540774" y="1297858"/>
            <a:ext cx="7305368" cy="914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1908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8E97E5E3-C279-4043-9DBA-5E7E7B24167D}"/>
              </a:ext>
            </a:extLst>
          </p:cNvPr>
          <p:cNvSpPr>
            <a:spLocks noGrp="1"/>
          </p:cNvSpPr>
          <p:nvPr>
            <p:ph type="title"/>
          </p:nvPr>
        </p:nvSpPr>
        <p:spPr/>
        <p:txBody>
          <a:bodyPr/>
          <a:lstStyle/>
          <a:p>
            <a:r>
              <a:rPr lang="en-US" b="1" dirty="0"/>
              <a:t>Assemble, Interpret, Act</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1:</a:t>
            </a:r>
          </a:p>
          <a:p>
            <a:pPr algn="ctr"/>
            <a:r>
              <a:rPr lang="en-US" dirty="0"/>
              <a:t>Do a Community Assessment </a:t>
            </a:r>
          </a:p>
        </p:txBody>
      </p:sp>
      <p:pic>
        <p:nvPicPr>
          <p:cNvPr id="7" name="Picture 6" descr="A picture containing text, sign, clipart&#10;&#10;Description automatically generated">
            <a:extLst>
              <a:ext uri="{FF2B5EF4-FFF2-40B4-BE49-F238E27FC236}">
                <a16:creationId xmlns:a16="http://schemas.microsoft.com/office/drawing/2014/main" id="{FF61DB62-2755-47CE-AAC0-68BED94FD523}"/>
              </a:ext>
            </a:extLst>
          </p:cNvPr>
          <p:cNvPicPr>
            <a:picLocks noChangeAspect="1"/>
          </p:cNvPicPr>
          <p:nvPr/>
        </p:nvPicPr>
        <p:blipFill>
          <a:blip r:embed="rId3"/>
          <a:stretch>
            <a:fillRect/>
          </a:stretch>
        </p:blipFill>
        <p:spPr>
          <a:xfrm>
            <a:off x="563317" y="660381"/>
            <a:ext cx="1079086" cy="1085182"/>
          </a:xfrm>
          <a:prstGeom prst="rect">
            <a:avLst/>
          </a:prstGeom>
        </p:spPr>
      </p:pic>
      <p:sp>
        <p:nvSpPr>
          <p:cNvPr id="16" name="TextBox 15">
            <a:extLst>
              <a:ext uri="{FF2B5EF4-FFF2-40B4-BE49-F238E27FC236}">
                <a16:creationId xmlns:a16="http://schemas.microsoft.com/office/drawing/2014/main" id="{7C0CE230-7A00-4677-B3B8-24E67C2C4282}"/>
              </a:ext>
            </a:extLst>
          </p:cNvPr>
          <p:cNvSpPr txBox="1"/>
          <p:nvPr/>
        </p:nvSpPr>
        <p:spPr>
          <a:xfrm>
            <a:off x="3212432" y="899266"/>
            <a:ext cx="8416251" cy="461665"/>
          </a:xfrm>
          <a:prstGeom prst="rect">
            <a:avLst/>
          </a:prstGeom>
          <a:noFill/>
        </p:spPr>
        <p:txBody>
          <a:bodyPr wrap="square" rtlCol="0">
            <a:spAutoFit/>
          </a:bodyPr>
          <a:lstStyle/>
          <a:p>
            <a:r>
              <a:rPr lang="en-US" sz="2400" b="1" dirty="0"/>
              <a:t>Assemble, Interpret, Act</a:t>
            </a:r>
          </a:p>
        </p:txBody>
      </p:sp>
      <p:sp>
        <p:nvSpPr>
          <p:cNvPr id="2" name="TextBox 1">
            <a:extLst>
              <a:ext uri="{FF2B5EF4-FFF2-40B4-BE49-F238E27FC236}">
                <a16:creationId xmlns:a16="http://schemas.microsoft.com/office/drawing/2014/main" id="{5C837F3C-23E5-48EA-8201-0A6A07813E2C}"/>
              </a:ext>
            </a:extLst>
          </p:cNvPr>
          <p:cNvSpPr txBox="1"/>
          <p:nvPr/>
        </p:nvSpPr>
        <p:spPr>
          <a:xfrm>
            <a:off x="3212432" y="1555279"/>
            <a:ext cx="3630820" cy="3847207"/>
          </a:xfrm>
          <a:prstGeom prst="rect">
            <a:avLst/>
          </a:prstGeom>
          <a:noFill/>
        </p:spPr>
        <p:txBody>
          <a:bodyPr wrap="square" rtlCol="0">
            <a:spAutoFit/>
          </a:bodyPr>
          <a:lstStyle/>
          <a:p>
            <a:r>
              <a:rPr lang="en-US" sz="1600" b="0" i="0" dirty="0">
                <a:effectLst/>
              </a:rPr>
              <a:t>This phase includes processing the information gathered into understandable takeaways that can be used for the program and the evaluation</a:t>
            </a:r>
          </a:p>
          <a:p>
            <a:endParaRPr lang="en-US" sz="1600" b="0" i="0" dirty="0">
              <a:effectLst/>
            </a:endParaRPr>
          </a:p>
          <a:p>
            <a:pPr algn="l">
              <a:buFont typeface="Arial" panose="020B0604020202020204" pitchFamily="34" charset="0"/>
              <a:buChar char="•"/>
            </a:pPr>
            <a:r>
              <a:rPr lang="en-US" sz="1600" dirty="0"/>
              <a:t>Deanna White’s Framework for rural health population programming planning and delivery. </a:t>
            </a:r>
          </a:p>
          <a:p>
            <a:pPr algn="l"/>
            <a:endParaRPr lang="en-US" sz="1600" dirty="0"/>
          </a:p>
          <a:p>
            <a:pPr algn="l">
              <a:buFont typeface="Arial" panose="020B0604020202020204" pitchFamily="34" charset="0"/>
              <a:buChar char="•"/>
            </a:pPr>
            <a:r>
              <a:rPr lang="en-US" sz="1600" dirty="0"/>
              <a:t>Your community assessment can help to inform the different dimensions of the framework.</a:t>
            </a:r>
          </a:p>
          <a:p>
            <a:pPr marL="285750" indent="-285750">
              <a:buFont typeface="Arial" panose="020B0604020202020204" pitchFamily="34" charset="0"/>
              <a:buChar char="•"/>
            </a:pPr>
            <a:endParaRPr lang="en-US" b="0" i="0" dirty="0">
              <a:solidFill>
                <a:srgbClr val="666666"/>
              </a:solidFill>
              <a:effectLst/>
              <a:latin typeface="-apple-system"/>
            </a:endParaRPr>
          </a:p>
          <a:p>
            <a:endParaRPr lang="en-US" dirty="0"/>
          </a:p>
        </p:txBody>
      </p:sp>
      <p:pic>
        <p:nvPicPr>
          <p:cNvPr id="1026" name="Picture 2" descr="Link to Rural Health Framework article">
            <a:extLst>
              <a:ext uri="{FF2B5EF4-FFF2-40B4-BE49-F238E27FC236}">
                <a16:creationId xmlns:a16="http://schemas.microsoft.com/office/drawing/2014/main" id="{A80784C9-1AE5-4709-AE6E-83AEA8EA9C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0928" y="1465621"/>
            <a:ext cx="4259790" cy="42469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177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13B5-C811-4044-8967-8EDD38D760C4}"/>
              </a:ext>
            </a:extLst>
          </p:cNvPr>
          <p:cNvSpPr>
            <a:spLocks noGrp="1"/>
          </p:cNvSpPr>
          <p:nvPr>
            <p:ph type="title"/>
          </p:nvPr>
        </p:nvSpPr>
        <p:spPr>
          <a:xfrm>
            <a:off x="581191" y="830991"/>
            <a:ext cx="11029616" cy="1188720"/>
          </a:xfrm>
        </p:spPr>
        <p:txBody>
          <a:bodyPr anchor="t"/>
          <a:lstStyle/>
          <a:p>
            <a:r>
              <a:rPr lang="en-US" b="1" dirty="0">
                <a:latin typeface="+mn-lt"/>
              </a:rPr>
              <a:t>Step 2</a:t>
            </a:r>
          </a:p>
        </p:txBody>
      </p:sp>
      <p:sp>
        <p:nvSpPr>
          <p:cNvPr id="5" name="Rectangle: Rounded Corners 4">
            <a:extLst>
              <a:ext uri="{FF2B5EF4-FFF2-40B4-BE49-F238E27FC236}">
                <a16:creationId xmlns:a16="http://schemas.microsoft.com/office/drawing/2014/main" id="{53A4116A-D076-4AC7-926E-B053171ED426}"/>
              </a:ext>
            </a:extLst>
          </p:cNvPr>
          <p:cNvSpPr/>
          <p:nvPr/>
        </p:nvSpPr>
        <p:spPr>
          <a:xfrm>
            <a:off x="5102404" y="2402450"/>
            <a:ext cx="1943696" cy="29800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2:</a:t>
            </a:r>
          </a:p>
          <a:p>
            <a:pPr algn="ctr"/>
            <a:r>
              <a:rPr lang="en-US" dirty="0"/>
              <a:t>Make a Logic Model</a:t>
            </a:r>
          </a:p>
        </p:txBody>
      </p:sp>
      <p:sp>
        <p:nvSpPr>
          <p:cNvPr id="11" name="Freeform 79">
            <a:extLst>
              <a:ext uri="{FF2B5EF4-FFF2-40B4-BE49-F238E27FC236}">
                <a16:creationId xmlns:a16="http://schemas.microsoft.com/office/drawing/2014/main" id="{B7C22FC3-F0CA-45D8-BB8D-9911794A5A0F}"/>
              </a:ext>
              <a:ext uri="{C183D7F6-B498-43B3-948B-1728B52AA6E4}">
                <adec:decorative xmlns:adec="http://schemas.microsoft.com/office/drawing/2017/decorative" val="1"/>
              </a:ext>
            </a:extLst>
          </p:cNvPr>
          <p:cNvSpPr>
            <a:spLocks noChangeArrowheads="1"/>
          </p:cNvSpPr>
          <p:nvPr/>
        </p:nvSpPr>
        <p:spPr bwMode="auto">
          <a:xfrm>
            <a:off x="4737081" y="1873199"/>
            <a:ext cx="1079497" cy="1079497"/>
          </a:xfrm>
          <a:custGeom>
            <a:avLst/>
            <a:gdLst>
              <a:gd name="T0" fmla="*/ 867 w 1734"/>
              <a:gd name="T1" fmla="*/ 0 h 1733"/>
              <a:gd name="T2" fmla="*/ 867 w 1734"/>
              <a:gd name="T3" fmla="*/ 0 h 1733"/>
              <a:gd name="T4" fmla="*/ 1733 w 1734"/>
              <a:gd name="T5" fmla="*/ 865 h 1733"/>
              <a:gd name="T6" fmla="*/ 1733 w 1734"/>
              <a:gd name="T7" fmla="*/ 865 h 1733"/>
              <a:gd name="T8" fmla="*/ 867 w 1734"/>
              <a:gd name="T9" fmla="*/ 1732 h 1733"/>
              <a:gd name="T10" fmla="*/ 867 w 1734"/>
              <a:gd name="T11" fmla="*/ 1732 h 1733"/>
              <a:gd name="T12" fmla="*/ 0 w 1734"/>
              <a:gd name="T13" fmla="*/ 865 h 1733"/>
              <a:gd name="T14" fmla="*/ 0 w 1734"/>
              <a:gd name="T15" fmla="*/ 865 h 1733"/>
              <a:gd name="T16" fmla="*/ 867 w 1734"/>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3">
                <a:moveTo>
                  <a:pt x="867" y="0"/>
                </a:moveTo>
                <a:lnTo>
                  <a:pt x="867" y="0"/>
                </a:lnTo>
                <a:cubicBezTo>
                  <a:pt x="1345" y="0"/>
                  <a:pt x="1733" y="387"/>
                  <a:pt x="1733" y="865"/>
                </a:cubicBezTo>
                <a:lnTo>
                  <a:pt x="1733" y="865"/>
                </a:lnTo>
                <a:cubicBezTo>
                  <a:pt x="1733" y="1344"/>
                  <a:pt x="1345" y="1732"/>
                  <a:pt x="867" y="1732"/>
                </a:cubicBezTo>
                <a:lnTo>
                  <a:pt x="867" y="1732"/>
                </a:lnTo>
                <a:cubicBezTo>
                  <a:pt x="388" y="1732"/>
                  <a:pt x="0" y="1344"/>
                  <a:pt x="0" y="865"/>
                </a:cubicBezTo>
                <a:lnTo>
                  <a:pt x="0" y="865"/>
                </a:lnTo>
                <a:cubicBezTo>
                  <a:pt x="0" y="387"/>
                  <a:pt x="388" y="0"/>
                  <a:pt x="867" y="0"/>
                </a:cubicBezTo>
              </a:path>
            </a:pathLst>
          </a:custGeom>
          <a:solidFill>
            <a:srgbClr val="BECAA6"/>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13" name="Freeform 80">
            <a:extLst>
              <a:ext uri="{FF2B5EF4-FFF2-40B4-BE49-F238E27FC236}">
                <a16:creationId xmlns:a16="http://schemas.microsoft.com/office/drawing/2014/main" id="{32DC835D-D724-4CE5-AB04-02AC61855E17}"/>
              </a:ext>
              <a:ext uri="{C183D7F6-B498-43B3-948B-1728B52AA6E4}">
                <adec:decorative xmlns:adec="http://schemas.microsoft.com/office/drawing/2017/decorative" val="1"/>
              </a:ext>
            </a:extLst>
          </p:cNvPr>
          <p:cNvSpPr>
            <a:spLocks noChangeArrowheads="1"/>
          </p:cNvSpPr>
          <p:nvPr/>
        </p:nvSpPr>
        <p:spPr bwMode="auto">
          <a:xfrm>
            <a:off x="4896548" y="2028601"/>
            <a:ext cx="763613" cy="763613"/>
          </a:xfrm>
          <a:custGeom>
            <a:avLst/>
            <a:gdLst>
              <a:gd name="T0" fmla="*/ 612 w 1224"/>
              <a:gd name="T1" fmla="*/ 0 h 1224"/>
              <a:gd name="T2" fmla="*/ 612 w 1224"/>
              <a:gd name="T3" fmla="*/ 0 h 1224"/>
              <a:gd name="T4" fmla="*/ 1223 w 1224"/>
              <a:gd name="T5" fmla="*/ 611 h 1224"/>
              <a:gd name="T6" fmla="*/ 1223 w 1224"/>
              <a:gd name="T7" fmla="*/ 611 h 1224"/>
              <a:gd name="T8" fmla="*/ 612 w 1224"/>
              <a:gd name="T9" fmla="*/ 1223 h 1224"/>
              <a:gd name="T10" fmla="*/ 612 w 1224"/>
              <a:gd name="T11" fmla="*/ 1223 h 1224"/>
              <a:gd name="T12" fmla="*/ 0 w 1224"/>
              <a:gd name="T13" fmla="*/ 611 h 1224"/>
              <a:gd name="T14" fmla="*/ 0 w 1224"/>
              <a:gd name="T15" fmla="*/ 611 h 1224"/>
              <a:gd name="T16" fmla="*/ 612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2" y="0"/>
                </a:moveTo>
                <a:lnTo>
                  <a:pt x="612" y="0"/>
                </a:lnTo>
                <a:cubicBezTo>
                  <a:pt x="949" y="0"/>
                  <a:pt x="1223" y="274"/>
                  <a:pt x="1223" y="611"/>
                </a:cubicBezTo>
                <a:lnTo>
                  <a:pt x="1223" y="611"/>
                </a:lnTo>
                <a:cubicBezTo>
                  <a:pt x="1223" y="949"/>
                  <a:pt x="949" y="1223"/>
                  <a:pt x="612" y="1223"/>
                </a:cubicBezTo>
                <a:lnTo>
                  <a:pt x="612" y="1223"/>
                </a:lnTo>
                <a:cubicBezTo>
                  <a:pt x="273" y="1223"/>
                  <a:pt x="0" y="949"/>
                  <a:pt x="0" y="611"/>
                </a:cubicBezTo>
                <a:lnTo>
                  <a:pt x="0" y="611"/>
                </a:lnTo>
                <a:cubicBezTo>
                  <a:pt x="0" y="274"/>
                  <a:pt x="273" y="0"/>
                  <a:pt x="612" y="0"/>
                </a:cubicBezTo>
              </a:path>
            </a:pathLst>
          </a:custGeom>
          <a:solidFill>
            <a:schemeClr val="bg1"/>
          </a:solidFill>
          <a:ln>
            <a:noFill/>
          </a:ln>
          <a:effectLst/>
          <a:extLst>
            <a:ext uri="{91240B29-F687-4F45-9708-019B960494DF}">
              <a14:hiddenLine xmlns:a14="http://schemas.microsoft.com/office/drawing/2010/main" w="9525" cap="flat">
                <a:solidFill>
                  <a:srgbClr val="06D6A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2" name="Picture 11" descr="A close up of a logo&#10;&#10;Description automatically generated">
            <a:extLst>
              <a:ext uri="{FF2B5EF4-FFF2-40B4-BE49-F238E27FC236}">
                <a16:creationId xmlns:a16="http://schemas.microsoft.com/office/drawing/2014/main" id="{B2D7B691-899E-41B4-9372-7B08D6C3429F}"/>
              </a:ext>
            </a:extLst>
          </p:cNvPr>
          <p:cNvPicPr>
            <a:picLocks noChangeAspect="1"/>
          </p:cNvPicPr>
          <p:nvPr/>
        </p:nvPicPr>
        <p:blipFill rotWithShape="1">
          <a:blip r:embed="rId3">
            <a:extLst>
              <a:ext uri="{28A0092B-C50C-407E-A947-70E740481C1C}">
                <a14:useLocalDpi xmlns:a14="http://schemas.microsoft.com/office/drawing/2010/main" val="0"/>
              </a:ext>
            </a:extLst>
          </a:blip>
          <a:srcRect b="13904"/>
          <a:stretch/>
        </p:blipFill>
        <p:spPr>
          <a:xfrm>
            <a:off x="4957106" y="2111904"/>
            <a:ext cx="673973" cy="597009"/>
          </a:xfrm>
          <a:prstGeom prst="rect">
            <a:avLst/>
          </a:prstGeom>
        </p:spPr>
      </p:pic>
      <p:pic>
        <p:nvPicPr>
          <p:cNvPr id="9" name="Picture 8">
            <a:extLst>
              <a:ext uri="{FF2B5EF4-FFF2-40B4-BE49-F238E27FC236}">
                <a16:creationId xmlns:a16="http://schemas.microsoft.com/office/drawing/2014/main" id="{AF347A61-9B53-4414-B05B-877D9EF56FE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2500" y="5484036"/>
            <a:ext cx="10362087" cy="803262"/>
          </a:xfrm>
          <a:prstGeom prst="rect">
            <a:avLst/>
          </a:prstGeom>
          <a:ln>
            <a:solidFill>
              <a:schemeClr val="tx1"/>
            </a:solidFill>
          </a:ln>
        </p:spPr>
      </p:pic>
      <p:sp>
        <p:nvSpPr>
          <p:cNvPr id="24" name="Rectangle 23">
            <a:extLst>
              <a:ext uri="{FF2B5EF4-FFF2-40B4-BE49-F238E27FC236}">
                <a16:creationId xmlns:a16="http://schemas.microsoft.com/office/drawing/2014/main" id="{D4732127-B964-4045-B737-5075A62B9136}"/>
              </a:ext>
              <a:ext uri="{C183D7F6-B498-43B3-948B-1728B52AA6E4}">
                <adec:decorative xmlns:adec="http://schemas.microsoft.com/office/drawing/2017/decorative" val="1"/>
              </a:ext>
            </a:extLst>
          </p:cNvPr>
          <p:cNvSpPr/>
          <p:nvPr/>
        </p:nvSpPr>
        <p:spPr>
          <a:xfrm>
            <a:off x="4305523" y="5541557"/>
            <a:ext cx="994063" cy="688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510FC90-74F5-4866-BF55-D9F73E7E679A}"/>
              </a:ext>
            </a:extLst>
          </p:cNvPr>
          <p:cNvSpPr txBox="1"/>
          <p:nvPr/>
        </p:nvSpPr>
        <p:spPr>
          <a:xfrm>
            <a:off x="783047" y="5137901"/>
            <a:ext cx="1492716" cy="369332"/>
          </a:xfrm>
          <a:prstGeom prst="rect">
            <a:avLst/>
          </a:prstGeom>
          <a:noFill/>
        </p:spPr>
        <p:txBody>
          <a:bodyPr wrap="none" rtlCol="0">
            <a:spAutoFit/>
          </a:bodyPr>
          <a:lstStyle/>
          <a:p>
            <a:r>
              <a:rPr lang="en-US" dirty="0"/>
              <a:t>On website: </a:t>
            </a:r>
          </a:p>
        </p:txBody>
      </p:sp>
    </p:spTree>
    <p:extLst>
      <p:ext uri="{BB962C8B-B14F-4D97-AF65-F5344CB8AC3E}">
        <p14:creationId xmlns:p14="http://schemas.microsoft.com/office/powerpoint/2010/main" val="3899670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33C34B1-C22F-473A-8A60-6E93379C0260}"/>
              </a:ext>
            </a:extLst>
          </p:cNvPr>
          <p:cNvSpPr>
            <a:spLocks noGrp="1"/>
          </p:cNvSpPr>
          <p:nvPr>
            <p:ph type="title"/>
          </p:nvPr>
        </p:nvSpPr>
        <p:spPr/>
        <p:txBody>
          <a:bodyPr/>
          <a:lstStyle/>
          <a:p>
            <a:r>
              <a:rPr lang="en-US" dirty="0"/>
              <a:t>Make a Logic Model</a:t>
            </a:r>
            <a:br>
              <a:rPr lang="en-US" dirty="0"/>
            </a:b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2:</a:t>
            </a:r>
          </a:p>
          <a:p>
            <a:pPr algn="ctr"/>
            <a:r>
              <a:rPr lang="en-US" dirty="0"/>
              <a:t>Make a Logic Model</a:t>
            </a:r>
          </a:p>
        </p:txBody>
      </p:sp>
      <p:sp>
        <p:nvSpPr>
          <p:cNvPr id="16" name="TextBox 15" descr="a diagram detailing how change occurs in the program/project&#10;">
            <a:extLst>
              <a:ext uri="{FF2B5EF4-FFF2-40B4-BE49-F238E27FC236}">
                <a16:creationId xmlns:a16="http://schemas.microsoft.com/office/drawing/2014/main" id="{7C0CE230-7A00-4677-B3B8-24E67C2C4282}"/>
              </a:ext>
            </a:extLst>
          </p:cNvPr>
          <p:cNvSpPr txBox="1"/>
          <p:nvPr/>
        </p:nvSpPr>
        <p:spPr>
          <a:xfrm>
            <a:off x="3154067" y="605965"/>
            <a:ext cx="8416251" cy="1200329"/>
          </a:xfrm>
          <a:prstGeom prst="rect">
            <a:avLst/>
          </a:prstGeom>
          <a:noFill/>
        </p:spPr>
        <p:txBody>
          <a:bodyPr wrap="square" rtlCol="0">
            <a:spAutoFit/>
          </a:bodyPr>
          <a:lstStyle/>
          <a:p>
            <a:r>
              <a:rPr lang="en-US" b="1" dirty="0">
                <a:solidFill>
                  <a:schemeClr val="accent5">
                    <a:lumMod val="75000"/>
                  </a:schemeClr>
                </a:solidFill>
              </a:rPr>
              <a:t>WHAT: </a:t>
            </a:r>
            <a:r>
              <a:rPr lang="en-US" dirty="0"/>
              <a:t>a diagram detailing how change occurs in the program/project</a:t>
            </a:r>
          </a:p>
          <a:p>
            <a:endParaRPr lang="en-US" dirty="0">
              <a:solidFill>
                <a:schemeClr val="accent5">
                  <a:lumMod val="75000"/>
                </a:schemeClr>
              </a:solidFill>
            </a:endParaRPr>
          </a:p>
          <a:p>
            <a:r>
              <a:rPr lang="en-US" b="1" dirty="0">
                <a:solidFill>
                  <a:schemeClr val="accent5">
                    <a:lumMod val="75000"/>
                  </a:schemeClr>
                </a:solidFill>
              </a:rPr>
              <a:t>WHY: </a:t>
            </a:r>
            <a:r>
              <a:rPr lang="en-US" dirty="0"/>
              <a:t>helpful for planning a program, implementing a program, monitoring the progress of a program, and evaluating the success of a program.</a:t>
            </a:r>
          </a:p>
        </p:txBody>
      </p:sp>
      <p:sp>
        <p:nvSpPr>
          <p:cNvPr id="6" name="Freeform 79">
            <a:extLst>
              <a:ext uri="{FF2B5EF4-FFF2-40B4-BE49-F238E27FC236}">
                <a16:creationId xmlns:a16="http://schemas.microsoft.com/office/drawing/2014/main" id="{5C9BAF1E-9D8B-4FE4-B831-4742061ED116}"/>
              </a:ext>
              <a:ext uri="{C183D7F6-B498-43B3-948B-1728B52AA6E4}">
                <adec:decorative xmlns:adec="http://schemas.microsoft.com/office/drawing/2017/decorative" val="1"/>
              </a:ext>
            </a:extLst>
          </p:cNvPr>
          <p:cNvSpPr>
            <a:spLocks noChangeArrowheads="1"/>
          </p:cNvSpPr>
          <p:nvPr/>
        </p:nvSpPr>
        <p:spPr bwMode="auto">
          <a:xfrm>
            <a:off x="563317" y="605965"/>
            <a:ext cx="1079497" cy="1079497"/>
          </a:xfrm>
          <a:custGeom>
            <a:avLst/>
            <a:gdLst>
              <a:gd name="T0" fmla="*/ 867 w 1734"/>
              <a:gd name="T1" fmla="*/ 0 h 1733"/>
              <a:gd name="T2" fmla="*/ 867 w 1734"/>
              <a:gd name="T3" fmla="*/ 0 h 1733"/>
              <a:gd name="T4" fmla="*/ 1733 w 1734"/>
              <a:gd name="T5" fmla="*/ 865 h 1733"/>
              <a:gd name="T6" fmla="*/ 1733 w 1734"/>
              <a:gd name="T7" fmla="*/ 865 h 1733"/>
              <a:gd name="T8" fmla="*/ 867 w 1734"/>
              <a:gd name="T9" fmla="*/ 1732 h 1733"/>
              <a:gd name="T10" fmla="*/ 867 w 1734"/>
              <a:gd name="T11" fmla="*/ 1732 h 1733"/>
              <a:gd name="T12" fmla="*/ 0 w 1734"/>
              <a:gd name="T13" fmla="*/ 865 h 1733"/>
              <a:gd name="T14" fmla="*/ 0 w 1734"/>
              <a:gd name="T15" fmla="*/ 865 h 1733"/>
              <a:gd name="T16" fmla="*/ 867 w 1734"/>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3">
                <a:moveTo>
                  <a:pt x="867" y="0"/>
                </a:moveTo>
                <a:lnTo>
                  <a:pt x="867" y="0"/>
                </a:lnTo>
                <a:cubicBezTo>
                  <a:pt x="1345" y="0"/>
                  <a:pt x="1733" y="387"/>
                  <a:pt x="1733" y="865"/>
                </a:cubicBezTo>
                <a:lnTo>
                  <a:pt x="1733" y="865"/>
                </a:lnTo>
                <a:cubicBezTo>
                  <a:pt x="1733" y="1344"/>
                  <a:pt x="1345" y="1732"/>
                  <a:pt x="867" y="1732"/>
                </a:cubicBezTo>
                <a:lnTo>
                  <a:pt x="867" y="1732"/>
                </a:lnTo>
                <a:cubicBezTo>
                  <a:pt x="388" y="1732"/>
                  <a:pt x="0" y="1344"/>
                  <a:pt x="0" y="865"/>
                </a:cubicBezTo>
                <a:lnTo>
                  <a:pt x="0" y="865"/>
                </a:lnTo>
                <a:cubicBezTo>
                  <a:pt x="0" y="387"/>
                  <a:pt x="388" y="0"/>
                  <a:pt x="867" y="0"/>
                </a:cubicBezTo>
              </a:path>
            </a:pathLst>
          </a:custGeom>
          <a:solidFill>
            <a:srgbClr val="BECAA6"/>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80">
            <a:extLst>
              <a:ext uri="{FF2B5EF4-FFF2-40B4-BE49-F238E27FC236}">
                <a16:creationId xmlns:a16="http://schemas.microsoft.com/office/drawing/2014/main" id="{930FC609-A96A-427A-8ABB-C8B904181C8D}"/>
              </a:ext>
              <a:ext uri="{C183D7F6-B498-43B3-948B-1728B52AA6E4}">
                <adec:decorative xmlns:adec="http://schemas.microsoft.com/office/drawing/2017/decorative" val="1"/>
              </a:ext>
            </a:extLst>
          </p:cNvPr>
          <p:cNvSpPr>
            <a:spLocks noChangeArrowheads="1"/>
          </p:cNvSpPr>
          <p:nvPr/>
        </p:nvSpPr>
        <p:spPr bwMode="auto">
          <a:xfrm>
            <a:off x="722784" y="761367"/>
            <a:ext cx="763613" cy="763613"/>
          </a:xfrm>
          <a:custGeom>
            <a:avLst/>
            <a:gdLst>
              <a:gd name="T0" fmla="*/ 612 w 1224"/>
              <a:gd name="T1" fmla="*/ 0 h 1224"/>
              <a:gd name="T2" fmla="*/ 612 w 1224"/>
              <a:gd name="T3" fmla="*/ 0 h 1224"/>
              <a:gd name="T4" fmla="*/ 1223 w 1224"/>
              <a:gd name="T5" fmla="*/ 611 h 1224"/>
              <a:gd name="T6" fmla="*/ 1223 w 1224"/>
              <a:gd name="T7" fmla="*/ 611 h 1224"/>
              <a:gd name="T8" fmla="*/ 612 w 1224"/>
              <a:gd name="T9" fmla="*/ 1223 h 1224"/>
              <a:gd name="T10" fmla="*/ 612 w 1224"/>
              <a:gd name="T11" fmla="*/ 1223 h 1224"/>
              <a:gd name="T12" fmla="*/ 0 w 1224"/>
              <a:gd name="T13" fmla="*/ 611 h 1224"/>
              <a:gd name="T14" fmla="*/ 0 w 1224"/>
              <a:gd name="T15" fmla="*/ 611 h 1224"/>
              <a:gd name="T16" fmla="*/ 612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2" y="0"/>
                </a:moveTo>
                <a:lnTo>
                  <a:pt x="612" y="0"/>
                </a:lnTo>
                <a:cubicBezTo>
                  <a:pt x="949" y="0"/>
                  <a:pt x="1223" y="274"/>
                  <a:pt x="1223" y="611"/>
                </a:cubicBezTo>
                <a:lnTo>
                  <a:pt x="1223" y="611"/>
                </a:lnTo>
                <a:cubicBezTo>
                  <a:pt x="1223" y="949"/>
                  <a:pt x="949" y="1223"/>
                  <a:pt x="612" y="1223"/>
                </a:cubicBezTo>
                <a:lnTo>
                  <a:pt x="612" y="1223"/>
                </a:lnTo>
                <a:cubicBezTo>
                  <a:pt x="273" y="1223"/>
                  <a:pt x="0" y="949"/>
                  <a:pt x="0" y="611"/>
                </a:cubicBezTo>
                <a:lnTo>
                  <a:pt x="0" y="611"/>
                </a:lnTo>
                <a:cubicBezTo>
                  <a:pt x="0" y="274"/>
                  <a:pt x="273" y="0"/>
                  <a:pt x="612" y="0"/>
                </a:cubicBezTo>
              </a:path>
            </a:pathLst>
          </a:custGeom>
          <a:solidFill>
            <a:schemeClr val="bg1"/>
          </a:solidFill>
          <a:ln>
            <a:noFill/>
          </a:ln>
          <a:effectLst/>
          <a:extLst>
            <a:ext uri="{91240B29-F687-4F45-9708-019B960494DF}">
              <a14:hiddenLine xmlns:a14="http://schemas.microsoft.com/office/drawing/2010/main" w="9525" cap="flat">
                <a:solidFill>
                  <a:srgbClr val="06D6A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FC24B62F-7F44-4775-924E-F880E8AD8F41}"/>
              </a:ext>
            </a:extLst>
          </p:cNvPr>
          <p:cNvPicPr>
            <a:picLocks noChangeAspect="1"/>
          </p:cNvPicPr>
          <p:nvPr/>
        </p:nvPicPr>
        <p:blipFill rotWithShape="1">
          <a:blip r:embed="rId3">
            <a:extLst>
              <a:ext uri="{28A0092B-C50C-407E-A947-70E740481C1C}">
                <a14:useLocalDpi xmlns:a14="http://schemas.microsoft.com/office/drawing/2010/main" val="0"/>
              </a:ext>
            </a:extLst>
          </a:blip>
          <a:srcRect b="13904"/>
          <a:stretch/>
        </p:blipFill>
        <p:spPr>
          <a:xfrm>
            <a:off x="783342" y="844670"/>
            <a:ext cx="673973" cy="597009"/>
          </a:xfrm>
          <a:prstGeom prst="rect">
            <a:avLst/>
          </a:prstGeom>
        </p:spPr>
      </p:pic>
      <p:pic>
        <p:nvPicPr>
          <p:cNvPr id="4" name="Picture 3">
            <a:extLst>
              <a:ext uri="{FF2B5EF4-FFF2-40B4-BE49-F238E27FC236}">
                <a16:creationId xmlns:a16="http://schemas.microsoft.com/office/drawing/2014/main" id="{A3B6C50F-35B5-4709-AB97-9AE503B958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74092" y="3224334"/>
            <a:ext cx="7438167" cy="3420622"/>
          </a:xfrm>
          <a:prstGeom prst="rect">
            <a:avLst/>
          </a:prstGeom>
        </p:spPr>
      </p:pic>
      <p:sp>
        <p:nvSpPr>
          <p:cNvPr id="11" name="TextBox 10">
            <a:extLst>
              <a:ext uri="{FF2B5EF4-FFF2-40B4-BE49-F238E27FC236}">
                <a16:creationId xmlns:a16="http://schemas.microsoft.com/office/drawing/2014/main" id="{21DCB8E0-9C2F-411B-BB79-96D4C2C6CC7E}"/>
              </a:ext>
            </a:extLst>
          </p:cNvPr>
          <p:cNvSpPr txBox="1"/>
          <p:nvPr/>
        </p:nvSpPr>
        <p:spPr>
          <a:xfrm>
            <a:off x="3374092" y="1956156"/>
            <a:ext cx="8674768" cy="1564980"/>
          </a:xfrm>
          <a:prstGeom prst="rect">
            <a:avLst/>
          </a:prstGeom>
          <a:noFill/>
        </p:spPr>
        <p:txBody>
          <a:bodyPr wrap="square" rtlCol="0">
            <a:spAutoFit/>
          </a:bodyPr>
          <a:lstStyle/>
          <a:p>
            <a:pPr marL="342900" indent="-342900">
              <a:buAutoNum type="arabicPeriod"/>
            </a:pPr>
            <a:r>
              <a:rPr lang="en-US" dirty="0"/>
              <a:t>Ask stakeholders and community members to review your logic model</a:t>
            </a:r>
          </a:p>
          <a:p>
            <a:pPr marL="342900" indent="-342900">
              <a:buAutoNum type="arabicPeriod"/>
            </a:pPr>
            <a:r>
              <a:rPr lang="en-US" dirty="0"/>
              <a:t>Consider how change occurs across the logic model</a:t>
            </a:r>
          </a:p>
          <a:p>
            <a:pPr marL="342900" indent="-342900">
              <a:buAutoNum type="arabicPeriod"/>
            </a:pPr>
            <a:r>
              <a:rPr lang="en-US" dirty="0"/>
              <a:t>Be careful of assumptions that blame a person or community, and don’t account for structural or systemic issues</a:t>
            </a:r>
          </a:p>
          <a:p>
            <a:pPr marL="342900" indent="-342900">
              <a:lnSpc>
                <a:spcPct val="150000"/>
              </a:lnSpc>
              <a:buFont typeface="Arial" panose="020B0604020202020204" pitchFamily="34" charset="0"/>
              <a:buChar char="•"/>
            </a:pPr>
            <a:endParaRPr lang="en-US" dirty="0"/>
          </a:p>
        </p:txBody>
      </p:sp>
    </p:spTree>
    <p:extLst>
      <p:ext uri="{BB962C8B-B14F-4D97-AF65-F5344CB8AC3E}">
        <p14:creationId xmlns:p14="http://schemas.microsoft.com/office/powerpoint/2010/main" val="2555923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1D8B5E2-06DB-49E8-B23D-0722144DB2C2}"/>
              </a:ext>
            </a:extLst>
          </p:cNvPr>
          <p:cNvSpPr>
            <a:spLocks noGrp="1"/>
          </p:cNvSpPr>
          <p:nvPr>
            <p:ph type="title"/>
          </p:nvPr>
        </p:nvSpPr>
        <p:spPr/>
        <p:txBody>
          <a:bodyPr>
            <a:normAutofit/>
          </a:bodyPr>
          <a:lstStyle/>
          <a:p>
            <a:r>
              <a:rPr lang="en-US" dirty="0"/>
              <a:t>The logic model: </a:t>
            </a:r>
            <a:br>
              <a:rPr lang="en-US" dirty="0"/>
            </a:br>
            <a:r>
              <a:rPr lang="en-US" dirty="0">
                <a:solidFill>
                  <a:schemeClr val="accent6"/>
                </a:solidFill>
              </a:rPr>
              <a:t>knowledge</a:t>
            </a:r>
            <a:r>
              <a:rPr lang="en-US" dirty="0"/>
              <a:t>, </a:t>
            </a:r>
            <a:r>
              <a:rPr lang="en-US" dirty="0">
                <a:solidFill>
                  <a:schemeClr val="accent2"/>
                </a:solidFill>
              </a:rPr>
              <a:t>attitudes</a:t>
            </a:r>
            <a:r>
              <a:rPr lang="en-US" dirty="0"/>
              <a:t>, and </a:t>
            </a:r>
            <a:r>
              <a:rPr lang="en-US" dirty="0">
                <a:solidFill>
                  <a:schemeClr val="accent1"/>
                </a:solidFill>
              </a:rPr>
              <a:t>behaviors</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2:</a:t>
            </a:r>
          </a:p>
          <a:p>
            <a:pPr algn="ctr"/>
            <a:r>
              <a:rPr lang="en-US" dirty="0"/>
              <a:t>Make a Logic Model</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154067" y="878649"/>
            <a:ext cx="5522494" cy="646331"/>
          </a:xfrm>
          <a:prstGeom prst="rect">
            <a:avLst/>
          </a:prstGeom>
          <a:noFill/>
        </p:spPr>
        <p:txBody>
          <a:bodyPr wrap="square" rtlCol="0">
            <a:spAutoFit/>
          </a:bodyPr>
          <a:lstStyle/>
          <a:p>
            <a:r>
              <a:rPr lang="en-US" dirty="0"/>
              <a:t>The logic model: </a:t>
            </a:r>
          </a:p>
          <a:p>
            <a:r>
              <a:rPr lang="en-US" dirty="0">
                <a:solidFill>
                  <a:schemeClr val="accent6"/>
                </a:solidFill>
              </a:rPr>
              <a:t>knowledge</a:t>
            </a:r>
            <a:r>
              <a:rPr lang="en-US" dirty="0"/>
              <a:t>, </a:t>
            </a:r>
            <a:r>
              <a:rPr lang="en-US" dirty="0">
                <a:solidFill>
                  <a:schemeClr val="accent2"/>
                </a:solidFill>
              </a:rPr>
              <a:t>attitudes</a:t>
            </a:r>
            <a:r>
              <a:rPr lang="en-US" dirty="0"/>
              <a:t>, and </a:t>
            </a:r>
            <a:r>
              <a:rPr lang="en-US" dirty="0">
                <a:solidFill>
                  <a:schemeClr val="accent1"/>
                </a:solidFill>
              </a:rPr>
              <a:t>behaviors</a:t>
            </a:r>
          </a:p>
        </p:txBody>
      </p:sp>
      <p:sp>
        <p:nvSpPr>
          <p:cNvPr id="6" name="Freeform 79">
            <a:extLst>
              <a:ext uri="{FF2B5EF4-FFF2-40B4-BE49-F238E27FC236}">
                <a16:creationId xmlns:a16="http://schemas.microsoft.com/office/drawing/2014/main" id="{5C9BAF1E-9D8B-4FE4-B831-4742061ED116}"/>
              </a:ext>
              <a:ext uri="{C183D7F6-B498-43B3-948B-1728B52AA6E4}">
                <adec:decorative xmlns:adec="http://schemas.microsoft.com/office/drawing/2017/decorative" val="1"/>
              </a:ext>
            </a:extLst>
          </p:cNvPr>
          <p:cNvSpPr>
            <a:spLocks noChangeArrowheads="1"/>
          </p:cNvSpPr>
          <p:nvPr/>
        </p:nvSpPr>
        <p:spPr bwMode="auto">
          <a:xfrm>
            <a:off x="563317" y="605965"/>
            <a:ext cx="1079497" cy="1079497"/>
          </a:xfrm>
          <a:custGeom>
            <a:avLst/>
            <a:gdLst>
              <a:gd name="T0" fmla="*/ 867 w 1734"/>
              <a:gd name="T1" fmla="*/ 0 h 1733"/>
              <a:gd name="T2" fmla="*/ 867 w 1734"/>
              <a:gd name="T3" fmla="*/ 0 h 1733"/>
              <a:gd name="T4" fmla="*/ 1733 w 1734"/>
              <a:gd name="T5" fmla="*/ 865 h 1733"/>
              <a:gd name="T6" fmla="*/ 1733 w 1734"/>
              <a:gd name="T7" fmla="*/ 865 h 1733"/>
              <a:gd name="T8" fmla="*/ 867 w 1734"/>
              <a:gd name="T9" fmla="*/ 1732 h 1733"/>
              <a:gd name="T10" fmla="*/ 867 w 1734"/>
              <a:gd name="T11" fmla="*/ 1732 h 1733"/>
              <a:gd name="T12" fmla="*/ 0 w 1734"/>
              <a:gd name="T13" fmla="*/ 865 h 1733"/>
              <a:gd name="T14" fmla="*/ 0 w 1734"/>
              <a:gd name="T15" fmla="*/ 865 h 1733"/>
              <a:gd name="T16" fmla="*/ 867 w 1734"/>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3">
                <a:moveTo>
                  <a:pt x="867" y="0"/>
                </a:moveTo>
                <a:lnTo>
                  <a:pt x="867" y="0"/>
                </a:lnTo>
                <a:cubicBezTo>
                  <a:pt x="1345" y="0"/>
                  <a:pt x="1733" y="387"/>
                  <a:pt x="1733" y="865"/>
                </a:cubicBezTo>
                <a:lnTo>
                  <a:pt x="1733" y="865"/>
                </a:lnTo>
                <a:cubicBezTo>
                  <a:pt x="1733" y="1344"/>
                  <a:pt x="1345" y="1732"/>
                  <a:pt x="867" y="1732"/>
                </a:cubicBezTo>
                <a:lnTo>
                  <a:pt x="867" y="1732"/>
                </a:lnTo>
                <a:cubicBezTo>
                  <a:pt x="388" y="1732"/>
                  <a:pt x="0" y="1344"/>
                  <a:pt x="0" y="865"/>
                </a:cubicBezTo>
                <a:lnTo>
                  <a:pt x="0" y="865"/>
                </a:lnTo>
                <a:cubicBezTo>
                  <a:pt x="0" y="387"/>
                  <a:pt x="388" y="0"/>
                  <a:pt x="867" y="0"/>
                </a:cubicBezTo>
              </a:path>
            </a:pathLst>
          </a:custGeom>
          <a:solidFill>
            <a:srgbClr val="BECAA6"/>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80">
            <a:extLst>
              <a:ext uri="{FF2B5EF4-FFF2-40B4-BE49-F238E27FC236}">
                <a16:creationId xmlns:a16="http://schemas.microsoft.com/office/drawing/2014/main" id="{930FC609-A96A-427A-8ABB-C8B904181C8D}"/>
              </a:ext>
              <a:ext uri="{C183D7F6-B498-43B3-948B-1728B52AA6E4}">
                <adec:decorative xmlns:adec="http://schemas.microsoft.com/office/drawing/2017/decorative" val="1"/>
              </a:ext>
            </a:extLst>
          </p:cNvPr>
          <p:cNvSpPr>
            <a:spLocks noChangeArrowheads="1"/>
          </p:cNvSpPr>
          <p:nvPr/>
        </p:nvSpPr>
        <p:spPr bwMode="auto">
          <a:xfrm>
            <a:off x="722784" y="761367"/>
            <a:ext cx="763613" cy="763613"/>
          </a:xfrm>
          <a:custGeom>
            <a:avLst/>
            <a:gdLst>
              <a:gd name="T0" fmla="*/ 612 w 1224"/>
              <a:gd name="T1" fmla="*/ 0 h 1224"/>
              <a:gd name="T2" fmla="*/ 612 w 1224"/>
              <a:gd name="T3" fmla="*/ 0 h 1224"/>
              <a:gd name="T4" fmla="*/ 1223 w 1224"/>
              <a:gd name="T5" fmla="*/ 611 h 1224"/>
              <a:gd name="T6" fmla="*/ 1223 w 1224"/>
              <a:gd name="T7" fmla="*/ 611 h 1224"/>
              <a:gd name="T8" fmla="*/ 612 w 1224"/>
              <a:gd name="T9" fmla="*/ 1223 h 1224"/>
              <a:gd name="T10" fmla="*/ 612 w 1224"/>
              <a:gd name="T11" fmla="*/ 1223 h 1224"/>
              <a:gd name="T12" fmla="*/ 0 w 1224"/>
              <a:gd name="T13" fmla="*/ 611 h 1224"/>
              <a:gd name="T14" fmla="*/ 0 w 1224"/>
              <a:gd name="T15" fmla="*/ 611 h 1224"/>
              <a:gd name="T16" fmla="*/ 612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2" y="0"/>
                </a:moveTo>
                <a:lnTo>
                  <a:pt x="612" y="0"/>
                </a:lnTo>
                <a:cubicBezTo>
                  <a:pt x="949" y="0"/>
                  <a:pt x="1223" y="274"/>
                  <a:pt x="1223" y="611"/>
                </a:cubicBezTo>
                <a:lnTo>
                  <a:pt x="1223" y="611"/>
                </a:lnTo>
                <a:cubicBezTo>
                  <a:pt x="1223" y="949"/>
                  <a:pt x="949" y="1223"/>
                  <a:pt x="612" y="1223"/>
                </a:cubicBezTo>
                <a:lnTo>
                  <a:pt x="612" y="1223"/>
                </a:lnTo>
                <a:cubicBezTo>
                  <a:pt x="273" y="1223"/>
                  <a:pt x="0" y="949"/>
                  <a:pt x="0" y="611"/>
                </a:cubicBezTo>
                <a:lnTo>
                  <a:pt x="0" y="611"/>
                </a:lnTo>
                <a:cubicBezTo>
                  <a:pt x="0" y="274"/>
                  <a:pt x="273" y="0"/>
                  <a:pt x="612" y="0"/>
                </a:cubicBezTo>
              </a:path>
            </a:pathLst>
          </a:custGeom>
          <a:solidFill>
            <a:schemeClr val="bg1"/>
          </a:solidFill>
          <a:ln>
            <a:noFill/>
          </a:ln>
          <a:effectLst/>
          <a:extLst>
            <a:ext uri="{91240B29-F687-4F45-9708-019B960494DF}">
              <a14:hiddenLine xmlns:a14="http://schemas.microsoft.com/office/drawing/2010/main" w="9525" cap="flat">
                <a:solidFill>
                  <a:srgbClr val="06D6A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FC24B62F-7F44-4775-924E-F880E8AD8F41}"/>
              </a:ext>
            </a:extLst>
          </p:cNvPr>
          <p:cNvPicPr>
            <a:picLocks noChangeAspect="1"/>
          </p:cNvPicPr>
          <p:nvPr/>
        </p:nvPicPr>
        <p:blipFill rotWithShape="1">
          <a:blip r:embed="rId3">
            <a:extLst>
              <a:ext uri="{28A0092B-C50C-407E-A947-70E740481C1C}">
                <a14:useLocalDpi xmlns:a14="http://schemas.microsoft.com/office/drawing/2010/main" val="0"/>
              </a:ext>
            </a:extLst>
          </a:blip>
          <a:srcRect b="13904"/>
          <a:stretch/>
        </p:blipFill>
        <p:spPr>
          <a:xfrm>
            <a:off x="783342" y="844670"/>
            <a:ext cx="673973" cy="597009"/>
          </a:xfrm>
          <a:prstGeom prst="rect">
            <a:avLst/>
          </a:prstGeom>
        </p:spPr>
      </p:pic>
      <p:pic>
        <p:nvPicPr>
          <p:cNvPr id="4" name="Picture 3">
            <a:extLst>
              <a:ext uri="{FF2B5EF4-FFF2-40B4-BE49-F238E27FC236}">
                <a16:creationId xmlns:a16="http://schemas.microsoft.com/office/drawing/2014/main" id="{231B057D-052B-4E00-B4C3-BE76D3D5757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71524" y="878305"/>
            <a:ext cx="2286596" cy="4808997"/>
          </a:xfrm>
          <a:prstGeom prst="rect">
            <a:avLst/>
          </a:prstGeom>
        </p:spPr>
      </p:pic>
      <p:sp>
        <p:nvSpPr>
          <p:cNvPr id="11" name="TextBox 10">
            <a:extLst>
              <a:ext uri="{FF2B5EF4-FFF2-40B4-BE49-F238E27FC236}">
                <a16:creationId xmlns:a16="http://schemas.microsoft.com/office/drawing/2014/main" id="{21F6B45A-6894-4AB2-B36D-575C96EFE1AE}"/>
              </a:ext>
            </a:extLst>
          </p:cNvPr>
          <p:cNvSpPr txBox="1"/>
          <p:nvPr/>
        </p:nvSpPr>
        <p:spPr>
          <a:xfrm>
            <a:off x="3154067" y="1524980"/>
            <a:ext cx="6417457" cy="574003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b="1" dirty="0"/>
              <a:t>Knowledge Acquisition</a:t>
            </a:r>
            <a:endParaRPr lang="en-US" b="0" i="0" dirty="0">
              <a:solidFill>
                <a:srgbClr val="666666"/>
              </a:solidFill>
              <a:effectLst/>
              <a:latin typeface="-apple-system"/>
            </a:endParaRPr>
          </a:p>
          <a:p>
            <a:pPr marL="742950" lvl="1" indent="-285750" algn="l">
              <a:buFont typeface="Arial" panose="020B0604020202020204" pitchFamily="34" charset="0"/>
              <a:buChar char="•"/>
            </a:pPr>
            <a:r>
              <a:rPr lang="en-US" b="0" i="0" dirty="0">
                <a:effectLst/>
              </a:rPr>
              <a:t>What is the program trying to </a:t>
            </a:r>
            <a:r>
              <a:rPr lang="en-US" b="1" i="0" dirty="0">
                <a:effectLst/>
              </a:rPr>
              <a:t>teach or show</a:t>
            </a:r>
            <a:r>
              <a:rPr lang="en-US" b="0" i="0" dirty="0">
                <a:effectLst/>
              </a:rPr>
              <a:t> program participants?</a:t>
            </a:r>
          </a:p>
          <a:p>
            <a:pPr lvl="1" algn="l"/>
            <a:endParaRPr lang="en-US" b="0" i="0" dirty="0">
              <a:effectLst/>
            </a:endParaRPr>
          </a:p>
          <a:p>
            <a:pPr marL="742950" lvl="1" indent="-285750" algn="l">
              <a:buFont typeface="Arial" panose="020B0604020202020204" pitchFamily="34" charset="0"/>
              <a:buChar char="•"/>
            </a:pPr>
            <a:r>
              <a:rPr lang="en-US" b="0" i="0" dirty="0">
                <a:effectLst/>
              </a:rPr>
              <a:t>What </a:t>
            </a:r>
            <a:r>
              <a:rPr lang="en-US" b="1" i="0" dirty="0">
                <a:effectLst/>
              </a:rPr>
              <a:t>understanding </a:t>
            </a:r>
            <a:r>
              <a:rPr lang="en-US" b="0" i="0" dirty="0">
                <a:effectLst/>
              </a:rPr>
              <a:t>would a program participant gain over the course of the program? Often knowledge acquisition occurs as a short-term outcome of the program.</a:t>
            </a:r>
          </a:p>
          <a:p>
            <a:pPr lvl="1" algn="l"/>
            <a:endParaRPr lang="en-US" b="0" i="0" dirty="0">
              <a:effectLst/>
            </a:endParaRPr>
          </a:p>
          <a:p>
            <a:pPr marL="742950" lvl="1" indent="-285750">
              <a:buFont typeface="Arial" panose="020B0604020202020204" pitchFamily="34" charset="0"/>
              <a:buChar char="•"/>
            </a:pPr>
            <a:r>
              <a:rPr lang="en-US" dirty="0"/>
              <a:t>In rural settings, it is important to consider </a:t>
            </a:r>
            <a:r>
              <a:rPr lang="en-US" b="1" dirty="0"/>
              <a:t>how individuals will gain knowledge</a:t>
            </a:r>
          </a:p>
          <a:p>
            <a:pPr marL="742950" lvl="1" indent="-285750">
              <a:buFont typeface="Arial" panose="020B0604020202020204" pitchFamily="34" charset="0"/>
              <a:buChar char="•"/>
            </a:pPr>
            <a:endParaRPr lang="en-US" b="1" dirty="0"/>
          </a:p>
          <a:p>
            <a:pPr marL="742950" lvl="1" indent="-285750">
              <a:buFont typeface="Arial" panose="020B0604020202020204" pitchFamily="34" charset="0"/>
              <a:buChar char="•"/>
            </a:pPr>
            <a:r>
              <a:rPr lang="en-US" dirty="0"/>
              <a:t>It is important to consider the </a:t>
            </a:r>
            <a:r>
              <a:rPr lang="en-US" b="1" dirty="0"/>
              <a:t>starting level of health literacy </a:t>
            </a:r>
            <a:r>
              <a:rPr lang="en-US" dirty="0"/>
              <a:t>as this can affect more the downstream outcomes (attitude and behavior change).</a:t>
            </a:r>
          </a:p>
          <a:p>
            <a:pPr lvl="1"/>
            <a:endParaRPr lang="en-US" dirty="0"/>
          </a:p>
          <a:p>
            <a:pPr marL="742950" lvl="1" indent="-285750" algn="l">
              <a:buFont typeface="Arial" panose="020B0604020202020204" pitchFamily="34" charset="0"/>
              <a:buChar char="•"/>
            </a:pPr>
            <a:endParaRPr lang="en-US" b="0" i="0" dirty="0">
              <a:effectLst/>
            </a:endParaRPr>
          </a:p>
          <a:p>
            <a:br>
              <a:rPr lang="en-US" dirty="0"/>
            </a:br>
            <a:endParaRPr lang="en-US" sz="1600" dirty="0"/>
          </a:p>
        </p:txBody>
      </p:sp>
    </p:spTree>
    <p:extLst>
      <p:ext uri="{BB962C8B-B14F-4D97-AF65-F5344CB8AC3E}">
        <p14:creationId xmlns:p14="http://schemas.microsoft.com/office/powerpoint/2010/main" val="1957983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663FFBD-6300-451A-9DB5-849DDEC7A6A5}"/>
              </a:ext>
            </a:extLst>
          </p:cNvPr>
          <p:cNvSpPr>
            <a:spLocks noGrp="1"/>
          </p:cNvSpPr>
          <p:nvPr>
            <p:ph type="title"/>
          </p:nvPr>
        </p:nvSpPr>
        <p:spPr/>
        <p:txBody>
          <a:bodyPr/>
          <a:lstStyle/>
          <a:p>
            <a:r>
              <a:rPr lang="en-US" b="1" u="sng" dirty="0">
                <a:solidFill>
                  <a:srgbClr val="2E4E74"/>
                </a:solidFill>
                <a:latin typeface="-apple-system"/>
              </a:rPr>
              <a:t>knowledge-attitude-behavior continuum </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2:</a:t>
            </a:r>
          </a:p>
          <a:p>
            <a:pPr algn="ctr"/>
            <a:r>
              <a:rPr lang="en-US" dirty="0"/>
              <a:t>Make a Logic Model</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154067" y="878649"/>
            <a:ext cx="5522494" cy="646331"/>
          </a:xfrm>
          <a:prstGeom prst="rect">
            <a:avLst/>
          </a:prstGeom>
          <a:noFill/>
        </p:spPr>
        <p:txBody>
          <a:bodyPr wrap="square" rtlCol="0">
            <a:spAutoFit/>
          </a:bodyPr>
          <a:lstStyle/>
          <a:p>
            <a:r>
              <a:rPr lang="en-US" dirty="0"/>
              <a:t>The logic model: </a:t>
            </a:r>
          </a:p>
          <a:p>
            <a:r>
              <a:rPr lang="en-US" dirty="0">
                <a:solidFill>
                  <a:schemeClr val="accent6"/>
                </a:solidFill>
              </a:rPr>
              <a:t>knowledge</a:t>
            </a:r>
            <a:r>
              <a:rPr lang="en-US" dirty="0"/>
              <a:t>, </a:t>
            </a:r>
            <a:r>
              <a:rPr lang="en-US" dirty="0">
                <a:solidFill>
                  <a:schemeClr val="accent2"/>
                </a:solidFill>
              </a:rPr>
              <a:t>attitudes</a:t>
            </a:r>
            <a:r>
              <a:rPr lang="en-US" dirty="0"/>
              <a:t>, and </a:t>
            </a:r>
            <a:r>
              <a:rPr lang="en-US" dirty="0">
                <a:solidFill>
                  <a:schemeClr val="accent1"/>
                </a:solidFill>
              </a:rPr>
              <a:t>behaviors</a:t>
            </a:r>
          </a:p>
        </p:txBody>
      </p:sp>
      <p:sp>
        <p:nvSpPr>
          <p:cNvPr id="6" name="Freeform 79">
            <a:extLst>
              <a:ext uri="{FF2B5EF4-FFF2-40B4-BE49-F238E27FC236}">
                <a16:creationId xmlns:a16="http://schemas.microsoft.com/office/drawing/2014/main" id="{5C9BAF1E-9D8B-4FE4-B831-4742061ED116}"/>
              </a:ext>
              <a:ext uri="{C183D7F6-B498-43B3-948B-1728B52AA6E4}">
                <adec:decorative xmlns:adec="http://schemas.microsoft.com/office/drawing/2017/decorative" val="1"/>
              </a:ext>
            </a:extLst>
          </p:cNvPr>
          <p:cNvSpPr>
            <a:spLocks noChangeArrowheads="1"/>
          </p:cNvSpPr>
          <p:nvPr/>
        </p:nvSpPr>
        <p:spPr bwMode="auto">
          <a:xfrm>
            <a:off x="563317" y="605965"/>
            <a:ext cx="1079497" cy="1079497"/>
          </a:xfrm>
          <a:custGeom>
            <a:avLst/>
            <a:gdLst>
              <a:gd name="T0" fmla="*/ 867 w 1734"/>
              <a:gd name="T1" fmla="*/ 0 h 1733"/>
              <a:gd name="T2" fmla="*/ 867 w 1734"/>
              <a:gd name="T3" fmla="*/ 0 h 1733"/>
              <a:gd name="T4" fmla="*/ 1733 w 1734"/>
              <a:gd name="T5" fmla="*/ 865 h 1733"/>
              <a:gd name="T6" fmla="*/ 1733 w 1734"/>
              <a:gd name="T7" fmla="*/ 865 h 1733"/>
              <a:gd name="T8" fmla="*/ 867 w 1734"/>
              <a:gd name="T9" fmla="*/ 1732 h 1733"/>
              <a:gd name="T10" fmla="*/ 867 w 1734"/>
              <a:gd name="T11" fmla="*/ 1732 h 1733"/>
              <a:gd name="T12" fmla="*/ 0 w 1734"/>
              <a:gd name="T13" fmla="*/ 865 h 1733"/>
              <a:gd name="T14" fmla="*/ 0 w 1734"/>
              <a:gd name="T15" fmla="*/ 865 h 1733"/>
              <a:gd name="T16" fmla="*/ 867 w 1734"/>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3">
                <a:moveTo>
                  <a:pt x="867" y="0"/>
                </a:moveTo>
                <a:lnTo>
                  <a:pt x="867" y="0"/>
                </a:lnTo>
                <a:cubicBezTo>
                  <a:pt x="1345" y="0"/>
                  <a:pt x="1733" y="387"/>
                  <a:pt x="1733" y="865"/>
                </a:cubicBezTo>
                <a:lnTo>
                  <a:pt x="1733" y="865"/>
                </a:lnTo>
                <a:cubicBezTo>
                  <a:pt x="1733" y="1344"/>
                  <a:pt x="1345" y="1732"/>
                  <a:pt x="867" y="1732"/>
                </a:cubicBezTo>
                <a:lnTo>
                  <a:pt x="867" y="1732"/>
                </a:lnTo>
                <a:cubicBezTo>
                  <a:pt x="388" y="1732"/>
                  <a:pt x="0" y="1344"/>
                  <a:pt x="0" y="865"/>
                </a:cubicBezTo>
                <a:lnTo>
                  <a:pt x="0" y="865"/>
                </a:lnTo>
                <a:cubicBezTo>
                  <a:pt x="0" y="387"/>
                  <a:pt x="388" y="0"/>
                  <a:pt x="867" y="0"/>
                </a:cubicBezTo>
              </a:path>
            </a:pathLst>
          </a:custGeom>
          <a:solidFill>
            <a:srgbClr val="BECAA6"/>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80">
            <a:extLst>
              <a:ext uri="{FF2B5EF4-FFF2-40B4-BE49-F238E27FC236}">
                <a16:creationId xmlns:a16="http://schemas.microsoft.com/office/drawing/2014/main" id="{930FC609-A96A-427A-8ABB-C8B904181C8D}"/>
              </a:ext>
              <a:ext uri="{C183D7F6-B498-43B3-948B-1728B52AA6E4}">
                <adec:decorative xmlns:adec="http://schemas.microsoft.com/office/drawing/2017/decorative" val="1"/>
              </a:ext>
            </a:extLst>
          </p:cNvPr>
          <p:cNvSpPr>
            <a:spLocks noChangeArrowheads="1"/>
          </p:cNvSpPr>
          <p:nvPr/>
        </p:nvSpPr>
        <p:spPr bwMode="auto">
          <a:xfrm>
            <a:off x="722784" y="761367"/>
            <a:ext cx="763613" cy="763613"/>
          </a:xfrm>
          <a:custGeom>
            <a:avLst/>
            <a:gdLst>
              <a:gd name="T0" fmla="*/ 612 w 1224"/>
              <a:gd name="T1" fmla="*/ 0 h 1224"/>
              <a:gd name="T2" fmla="*/ 612 w 1224"/>
              <a:gd name="T3" fmla="*/ 0 h 1224"/>
              <a:gd name="T4" fmla="*/ 1223 w 1224"/>
              <a:gd name="T5" fmla="*/ 611 h 1224"/>
              <a:gd name="T6" fmla="*/ 1223 w 1224"/>
              <a:gd name="T7" fmla="*/ 611 h 1224"/>
              <a:gd name="T8" fmla="*/ 612 w 1224"/>
              <a:gd name="T9" fmla="*/ 1223 h 1224"/>
              <a:gd name="T10" fmla="*/ 612 w 1224"/>
              <a:gd name="T11" fmla="*/ 1223 h 1224"/>
              <a:gd name="T12" fmla="*/ 0 w 1224"/>
              <a:gd name="T13" fmla="*/ 611 h 1224"/>
              <a:gd name="T14" fmla="*/ 0 w 1224"/>
              <a:gd name="T15" fmla="*/ 611 h 1224"/>
              <a:gd name="T16" fmla="*/ 612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2" y="0"/>
                </a:moveTo>
                <a:lnTo>
                  <a:pt x="612" y="0"/>
                </a:lnTo>
                <a:cubicBezTo>
                  <a:pt x="949" y="0"/>
                  <a:pt x="1223" y="274"/>
                  <a:pt x="1223" y="611"/>
                </a:cubicBezTo>
                <a:lnTo>
                  <a:pt x="1223" y="611"/>
                </a:lnTo>
                <a:cubicBezTo>
                  <a:pt x="1223" y="949"/>
                  <a:pt x="949" y="1223"/>
                  <a:pt x="612" y="1223"/>
                </a:cubicBezTo>
                <a:lnTo>
                  <a:pt x="612" y="1223"/>
                </a:lnTo>
                <a:cubicBezTo>
                  <a:pt x="273" y="1223"/>
                  <a:pt x="0" y="949"/>
                  <a:pt x="0" y="611"/>
                </a:cubicBezTo>
                <a:lnTo>
                  <a:pt x="0" y="611"/>
                </a:lnTo>
                <a:cubicBezTo>
                  <a:pt x="0" y="274"/>
                  <a:pt x="273" y="0"/>
                  <a:pt x="612" y="0"/>
                </a:cubicBezTo>
              </a:path>
            </a:pathLst>
          </a:custGeom>
          <a:solidFill>
            <a:schemeClr val="bg1"/>
          </a:solidFill>
          <a:ln>
            <a:noFill/>
          </a:ln>
          <a:effectLst/>
          <a:extLst>
            <a:ext uri="{91240B29-F687-4F45-9708-019B960494DF}">
              <a14:hiddenLine xmlns:a14="http://schemas.microsoft.com/office/drawing/2010/main" w="9525" cap="flat">
                <a:solidFill>
                  <a:srgbClr val="06D6A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FC24B62F-7F44-4775-924E-F880E8AD8F41}"/>
              </a:ext>
            </a:extLst>
          </p:cNvPr>
          <p:cNvPicPr>
            <a:picLocks noChangeAspect="1"/>
          </p:cNvPicPr>
          <p:nvPr/>
        </p:nvPicPr>
        <p:blipFill rotWithShape="1">
          <a:blip r:embed="rId3">
            <a:extLst>
              <a:ext uri="{28A0092B-C50C-407E-A947-70E740481C1C}">
                <a14:useLocalDpi xmlns:a14="http://schemas.microsoft.com/office/drawing/2010/main" val="0"/>
              </a:ext>
            </a:extLst>
          </a:blip>
          <a:srcRect b="13904"/>
          <a:stretch/>
        </p:blipFill>
        <p:spPr>
          <a:xfrm>
            <a:off x="783342" y="844670"/>
            <a:ext cx="673973" cy="597009"/>
          </a:xfrm>
          <a:prstGeom prst="rect">
            <a:avLst/>
          </a:prstGeom>
        </p:spPr>
      </p:pic>
      <p:pic>
        <p:nvPicPr>
          <p:cNvPr id="4" name="Picture 3">
            <a:extLst>
              <a:ext uri="{FF2B5EF4-FFF2-40B4-BE49-F238E27FC236}">
                <a16:creationId xmlns:a16="http://schemas.microsoft.com/office/drawing/2014/main" id="{231B057D-052B-4E00-B4C3-BE76D3D5757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71524" y="878305"/>
            <a:ext cx="2286596" cy="4808997"/>
          </a:xfrm>
          <a:prstGeom prst="rect">
            <a:avLst/>
          </a:prstGeom>
        </p:spPr>
      </p:pic>
      <p:sp>
        <p:nvSpPr>
          <p:cNvPr id="11" name="TextBox 10">
            <a:extLst>
              <a:ext uri="{FF2B5EF4-FFF2-40B4-BE49-F238E27FC236}">
                <a16:creationId xmlns:a16="http://schemas.microsoft.com/office/drawing/2014/main" id="{21F6B45A-6894-4AB2-B36D-575C96EFE1AE}"/>
              </a:ext>
            </a:extLst>
          </p:cNvPr>
          <p:cNvSpPr txBox="1"/>
          <p:nvPr/>
        </p:nvSpPr>
        <p:spPr>
          <a:xfrm>
            <a:off x="3154067" y="1524980"/>
            <a:ext cx="6417457" cy="397031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dirty="0">
                <a:solidFill>
                  <a:schemeClr val="tx2">
                    <a:lumMod val="60000"/>
                    <a:lumOff val="40000"/>
                  </a:schemeClr>
                </a:solidFill>
              </a:rPr>
              <a:t>Knowledge Acquisition</a:t>
            </a:r>
          </a:p>
          <a:p>
            <a:pPr marL="342900" indent="-342900">
              <a:lnSpc>
                <a:spcPct val="150000"/>
              </a:lnSpc>
              <a:buFont typeface="Arial" panose="020B0604020202020204" pitchFamily="34" charset="0"/>
              <a:buChar char="•"/>
            </a:pPr>
            <a:r>
              <a:rPr lang="en-US" b="1" dirty="0"/>
              <a:t>Attitude Change</a:t>
            </a:r>
          </a:p>
          <a:p>
            <a:pPr lvl="1">
              <a:buFont typeface="Arial" panose="020B0604020202020204" pitchFamily="34" charset="0"/>
              <a:buChar char="•"/>
            </a:pPr>
            <a:r>
              <a:rPr lang="en-US" b="0" i="0" dirty="0">
                <a:effectLst/>
              </a:rPr>
              <a:t>What </a:t>
            </a:r>
            <a:r>
              <a:rPr lang="en-US" dirty="0"/>
              <a:t>mindsets or beliefs </a:t>
            </a:r>
            <a:r>
              <a:rPr lang="en-US" b="0" i="0" dirty="0">
                <a:effectLst/>
              </a:rPr>
              <a:t>are the program seeking to build or change? </a:t>
            </a:r>
            <a:r>
              <a:rPr lang="en-US" dirty="0"/>
              <a:t>Be sure to consider </a:t>
            </a:r>
            <a:r>
              <a:rPr lang="en-US" b="1" dirty="0"/>
              <a:t>cultural differences </a:t>
            </a:r>
            <a:r>
              <a:rPr lang="en-US" dirty="0"/>
              <a:t>in attitudes in the community you are working with.</a:t>
            </a:r>
          </a:p>
          <a:p>
            <a:pPr lvl="1"/>
            <a:endParaRPr lang="en-US" b="0" i="0" dirty="0">
              <a:effectLst/>
            </a:endParaRPr>
          </a:p>
          <a:p>
            <a:pPr lvl="1">
              <a:buFont typeface="Arial" panose="020B0604020202020204" pitchFamily="34" charset="0"/>
              <a:buChar char="•"/>
            </a:pPr>
            <a:r>
              <a:rPr lang="en-US" dirty="0"/>
              <a:t>Are there misconceptions about the topic or health information, and</a:t>
            </a:r>
            <a:r>
              <a:rPr lang="en-US" b="1" dirty="0"/>
              <a:t> does that belief change after the program has been implemented</a:t>
            </a:r>
            <a:r>
              <a:rPr lang="en-US" dirty="0"/>
              <a:t>?</a:t>
            </a:r>
          </a:p>
          <a:p>
            <a:pPr lvl="1"/>
            <a:endParaRPr lang="en-US" b="0" i="0" dirty="0">
              <a:effectLst/>
            </a:endParaRPr>
          </a:p>
          <a:p>
            <a:pPr lvl="1">
              <a:buFont typeface="Arial" panose="020B0604020202020204" pitchFamily="34" charset="0"/>
              <a:buChar char="•"/>
            </a:pPr>
            <a:r>
              <a:rPr lang="en-US" b="0" i="0" dirty="0">
                <a:effectLst/>
              </a:rPr>
              <a:t>To what extent do participants </a:t>
            </a:r>
            <a:r>
              <a:rPr lang="en-US" b="1" i="0" dirty="0">
                <a:effectLst/>
              </a:rPr>
              <a:t>agree or disagree</a:t>
            </a:r>
            <a:r>
              <a:rPr lang="en-US" b="0" i="0" dirty="0">
                <a:effectLst/>
              </a:rPr>
              <a:t> with statements related to the new material presented?</a:t>
            </a:r>
          </a:p>
        </p:txBody>
      </p:sp>
    </p:spTree>
    <p:extLst>
      <p:ext uri="{BB962C8B-B14F-4D97-AF65-F5344CB8AC3E}">
        <p14:creationId xmlns:p14="http://schemas.microsoft.com/office/powerpoint/2010/main" val="838076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BC9C9E3-FDA6-415D-A175-43B62B8B07D1}"/>
              </a:ext>
            </a:extLst>
          </p:cNvPr>
          <p:cNvSpPr>
            <a:spLocks noGrp="1"/>
          </p:cNvSpPr>
          <p:nvPr>
            <p:ph type="title"/>
          </p:nvPr>
        </p:nvSpPr>
        <p:spPr/>
        <p:txBody>
          <a:bodyPr/>
          <a:lstStyle/>
          <a:p>
            <a:r>
              <a:rPr lang="en-US" b="1" dirty="0"/>
              <a:t>Behavior Change</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2:</a:t>
            </a:r>
          </a:p>
          <a:p>
            <a:pPr algn="ctr"/>
            <a:r>
              <a:rPr lang="en-US" dirty="0"/>
              <a:t>Make a Logic Model</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154067" y="878649"/>
            <a:ext cx="5522494" cy="646331"/>
          </a:xfrm>
          <a:prstGeom prst="rect">
            <a:avLst/>
          </a:prstGeom>
          <a:noFill/>
        </p:spPr>
        <p:txBody>
          <a:bodyPr wrap="square" rtlCol="0">
            <a:spAutoFit/>
          </a:bodyPr>
          <a:lstStyle/>
          <a:p>
            <a:r>
              <a:rPr lang="en-US" dirty="0"/>
              <a:t>The logic model: </a:t>
            </a:r>
          </a:p>
          <a:p>
            <a:r>
              <a:rPr lang="en-US" dirty="0">
                <a:solidFill>
                  <a:schemeClr val="accent6"/>
                </a:solidFill>
              </a:rPr>
              <a:t>knowledge</a:t>
            </a:r>
            <a:r>
              <a:rPr lang="en-US" dirty="0"/>
              <a:t>, </a:t>
            </a:r>
            <a:r>
              <a:rPr lang="en-US" dirty="0">
                <a:solidFill>
                  <a:schemeClr val="accent2"/>
                </a:solidFill>
              </a:rPr>
              <a:t>attitudes</a:t>
            </a:r>
            <a:r>
              <a:rPr lang="en-US" dirty="0"/>
              <a:t>, and </a:t>
            </a:r>
            <a:r>
              <a:rPr lang="en-US" dirty="0">
                <a:solidFill>
                  <a:schemeClr val="accent1"/>
                </a:solidFill>
              </a:rPr>
              <a:t>behaviors</a:t>
            </a:r>
          </a:p>
        </p:txBody>
      </p:sp>
      <p:sp>
        <p:nvSpPr>
          <p:cNvPr id="6" name="Freeform 79">
            <a:extLst>
              <a:ext uri="{FF2B5EF4-FFF2-40B4-BE49-F238E27FC236}">
                <a16:creationId xmlns:a16="http://schemas.microsoft.com/office/drawing/2014/main" id="{5C9BAF1E-9D8B-4FE4-B831-4742061ED116}"/>
              </a:ext>
              <a:ext uri="{C183D7F6-B498-43B3-948B-1728B52AA6E4}">
                <adec:decorative xmlns:adec="http://schemas.microsoft.com/office/drawing/2017/decorative" val="1"/>
              </a:ext>
            </a:extLst>
          </p:cNvPr>
          <p:cNvSpPr>
            <a:spLocks noChangeArrowheads="1"/>
          </p:cNvSpPr>
          <p:nvPr/>
        </p:nvSpPr>
        <p:spPr bwMode="auto">
          <a:xfrm>
            <a:off x="563317" y="605965"/>
            <a:ext cx="1079497" cy="1079497"/>
          </a:xfrm>
          <a:custGeom>
            <a:avLst/>
            <a:gdLst>
              <a:gd name="T0" fmla="*/ 867 w 1734"/>
              <a:gd name="T1" fmla="*/ 0 h 1733"/>
              <a:gd name="T2" fmla="*/ 867 w 1734"/>
              <a:gd name="T3" fmla="*/ 0 h 1733"/>
              <a:gd name="T4" fmla="*/ 1733 w 1734"/>
              <a:gd name="T5" fmla="*/ 865 h 1733"/>
              <a:gd name="T6" fmla="*/ 1733 w 1734"/>
              <a:gd name="T7" fmla="*/ 865 h 1733"/>
              <a:gd name="T8" fmla="*/ 867 w 1734"/>
              <a:gd name="T9" fmla="*/ 1732 h 1733"/>
              <a:gd name="T10" fmla="*/ 867 w 1734"/>
              <a:gd name="T11" fmla="*/ 1732 h 1733"/>
              <a:gd name="T12" fmla="*/ 0 w 1734"/>
              <a:gd name="T13" fmla="*/ 865 h 1733"/>
              <a:gd name="T14" fmla="*/ 0 w 1734"/>
              <a:gd name="T15" fmla="*/ 865 h 1733"/>
              <a:gd name="T16" fmla="*/ 867 w 1734"/>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3">
                <a:moveTo>
                  <a:pt x="867" y="0"/>
                </a:moveTo>
                <a:lnTo>
                  <a:pt x="867" y="0"/>
                </a:lnTo>
                <a:cubicBezTo>
                  <a:pt x="1345" y="0"/>
                  <a:pt x="1733" y="387"/>
                  <a:pt x="1733" y="865"/>
                </a:cubicBezTo>
                <a:lnTo>
                  <a:pt x="1733" y="865"/>
                </a:lnTo>
                <a:cubicBezTo>
                  <a:pt x="1733" y="1344"/>
                  <a:pt x="1345" y="1732"/>
                  <a:pt x="867" y="1732"/>
                </a:cubicBezTo>
                <a:lnTo>
                  <a:pt x="867" y="1732"/>
                </a:lnTo>
                <a:cubicBezTo>
                  <a:pt x="388" y="1732"/>
                  <a:pt x="0" y="1344"/>
                  <a:pt x="0" y="865"/>
                </a:cubicBezTo>
                <a:lnTo>
                  <a:pt x="0" y="865"/>
                </a:lnTo>
                <a:cubicBezTo>
                  <a:pt x="0" y="387"/>
                  <a:pt x="388" y="0"/>
                  <a:pt x="867" y="0"/>
                </a:cubicBezTo>
              </a:path>
            </a:pathLst>
          </a:custGeom>
          <a:solidFill>
            <a:srgbClr val="BECAA6"/>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80">
            <a:extLst>
              <a:ext uri="{FF2B5EF4-FFF2-40B4-BE49-F238E27FC236}">
                <a16:creationId xmlns:a16="http://schemas.microsoft.com/office/drawing/2014/main" id="{930FC609-A96A-427A-8ABB-C8B904181C8D}"/>
              </a:ext>
              <a:ext uri="{C183D7F6-B498-43B3-948B-1728B52AA6E4}">
                <adec:decorative xmlns:adec="http://schemas.microsoft.com/office/drawing/2017/decorative" val="1"/>
              </a:ext>
            </a:extLst>
          </p:cNvPr>
          <p:cNvSpPr>
            <a:spLocks noChangeArrowheads="1"/>
          </p:cNvSpPr>
          <p:nvPr/>
        </p:nvSpPr>
        <p:spPr bwMode="auto">
          <a:xfrm>
            <a:off x="722784" y="761367"/>
            <a:ext cx="763613" cy="763613"/>
          </a:xfrm>
          <a:custGeom>
            <a:avLst/>
            <a:gdLst>
              <a:gd name="T0" fmla="*/ 612 w 1224"/>
              <a:gd name="T1" fmla="*/ 0 h 1224"/>
              <a:gd name="T2" fmla="*/ 612 w 1224"/>
              <a:gd name="T3" fmla="*/ 0 h 1224"/>
              <a:gd name="T4" fmla="*/ 1223 w 1224"/>
              <a:gd name="T5" fmla="*/ 611 h 1224"/>
              <a:gd name="T6" fmla="*/ 1223 w 1224"/>
              <a:gd name="T7" fmla="*/ 611 h 1224"/>
              <a:gd name="T8" fmla="*/ 612 w 1224"/>
              <a:gd name="T9" fmla="*/ 1223 h 1224"/>
              <a:gd name="T10" fmla="*/ 612 w 1224"/>
              <a:gd name="T11" fmla="*/ 1223 h 1224"/>
              <a:gd name="T12" fmla="*/ 0 w 1224"/>
              <a:gd name="T13" fmla="*/ 611 h 1224"/>
              <a:gd name="T14" fmla="*/ 0 w 1224"/>
              <a:gd name="T15" fmla="*/ 611 h 1224"/>
              <a:gd name="T16" fmla="*/ 612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2" y="0"/>
                </a:moveTo>
                <a:lnTo>
                  <a:pt x="612" y="0"/>
                </a:lnTo>
                <a:cubicBezTo>
                  <a:pt x="949" y="0"/>
                  <a:pt x="1223" y="274"/>
                  <a:pt x="1223" y="611"/>
                </a:cubicBezTo>
                <a:lnTo>
                  <a:pt x="1223" y="611"/>
                </a:lnTo>
                <a:cubicBezTo>
                  <a:pt x="1223" y="949"/>
                  <a:pt x="949" y="1223"/>
                  <a:pt x="612" y="1223"/>
                </a:cubicBezTo>
                <a:lnTo>
                  <a:pt x="612" y="1223"/>
                </a:lnTo>
                <a:cubicBezTo>
                  <a:pt x="273" y="1223"/>
                  <a:pt x="0" y="949"/>
                  <a:pt x="0" y="611"/>
                </a:cubicBezTo>
                <a:lnTo>
                  <a:pt x="0" y="611"/>
                </a:lnTo>
                <a:cubicBezTo>
                  <a:pt x="0" y="274"/>
                  <a:pt x="273" y="0"/>
                  <a:pt x="612" y="0"/>
                </a:cubicBezTo>
              </a:path>
            </a:pathLst>
          </a:custGeom>
          <a:solidFill>
            <a:schemeClr val="bg1"/>
          </a:solidFill>
          <a:ln>
            <a:noFill/>
          </a:ln>
          <a:effectLst/>
          <a:extLst>
            <a:ext uri="{91240B29-F687-4F45-9708-019B960494DF}">
              <a14:hiddenLine xmlns:a14="http://schemas.microsoft.com/office/drawing/2010/main" w="9525" cap="flat">
                <a:solidFill>
                  <a:srgbClr val="06D6A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FC24B62F-7F44-4775-924E-F880E8AD8F41}"/>
              </a:ext>
            </a:extLst>
          </p:cNvPr>
          <p:cNvPicPr>
            <a:picLocks noChangeAspect="1"/>
          </p:cNvPicPr>
          <p:nvPr/>
        </p:nvPicPr>
        <p:blipFill rotWithShape="1">
          <a:blip r:embed="rId3">
            <a:extLst>
              <a:ext uri="{28A0092B-C50C-407E-A947-70E740481C1C}">
                <a14:useLocalDpi xmlns:a14="http://schemas.microsoft.com/office/drawing/2010/main" val="0"/>
              </a:ext>
            </a:extLst>
          </a:blip>
          <a:srcRect b="13904"/>
          <a:stretch/>
        </p:blipFill>
        <p:spPr>
          <a:xfrm>
            <a:off x="783342" y="844670"/>
            <a:ext cx="673973" cy="597009"/>
          </a:xfrm>
          <a:prstGeom prst="rect">
            <a:avLst/>
          </a:prstGeom>
        </p:spPr>
      </p:pic>
      <p:pic>
        <p:nvPicPr>
          <p:cNvPr id="4" name="Picture 3">
            <a:extLst>
              <a:ext uri="{FF2B5EF4-FFF2-40B4-BE49-F238E27FC236}">
                <a16:creationId xmlns:a16="http://schemas.microsoft.com/office/drawing/2014/main" id="{231B057D-052B-4E00-B4C3-BE76D3D5757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71524" y="878305"/>
            <a:ext cx="2286596" cy="4808997"/>
          </a:xfrm>
          <a:prstGeom prst="rect">
            <a:avLst/>
          </a:prstGeom>
        </p:spPr>
      </p:pic>
      <p:sp>
        <p:nvSpPr>
          <p:cNvPr id="11" name="TextBox 10">
            <a:extLst>
              <a:ext uri="{FF2B5EF4-FFF2-40B4-BE49-F238E27FC236}">
                <a16:creationId xmlns:a16="http://schemas.microsoft.com/office/drawing/2014/main" id="{21F6B45A-6894-4AB2-B36D-575C96EFE1AE}"/>
              </a:ext>
            </a:extLst>
          </p:cNvPr>
          <p:cNvSpPr txBox="1"/>
          <p:nvPr/>
        </p:nvSpPr>
        <p:spPr>
          <a:xfrm>
            <a:off x="3154067" y="1524980"/>
            <a:ext cx="6417457" cy="466281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dirty="0">
                <a:solidFill>
                  <a:schemeClr val="tx2">
                    <a:lumMod val="60000"/>
                    <a:lumOff val="40000"/>
                  </a:schemeClr>
                </a:solidFill>
              </a:rPr>
              <a:t>Knowledge Acquisition</a:t>
            </a:r>
          </a:p>
          <a:p>
            <a:pPr marL="342900" indent="-342900">
              <a:lnSpc>
                <a:spcPct val="150000"/>
              </a:lnSpc>
              <a:buFont typeface="Arial" panose="020B0604020202020204" pitchFamily="34" charset="0"/>
              <a:buChar char="•"/>
            </a:pPr>
            <a:r>
              <a:rPr lang="en-US" dirty="0">
                <a:solidFill>
                  <a:schemeClr val="tx2">
                    <a:lumMod val="60000"/>
                    <a:lumOff val="40000"/>
                  </a:schemeClr>
                </a:solidFill>
              </a:rPr>
              <a:t>Attitude Change</a:t>
            </a:r>
          </a:p>
          <a:p>
            <a:pPr marL="342900" indent="-342900">
              <a:lnSpc>
                <a:spcPct val="150000"/>
              </a:lnSpc>
              <a:buFont typeface="Arial" panose="020B0604020202020204" pitchFamily="34" charset="0"/>
              <a:buChar char="•"/>
            </a:pPr>
            <a:r>
              <a:rPr lang="en-US" b="1" dirty="0"/>
              <a:t>Behavior Change</a:t>
            </a:r>
          </a:p>
          <a:p>
            <a:pPr lvl="1">
              <a:buFont typeface="Arial" panose="020B0604020202020204" pitchFamily="34" charset="0"/>
              <a:buChar char="•"/>
            </a:pPr>
            <a:r>
              <a:rPr lang="en-US" b="0" i="0" dirty="0">
                <a:effectLst/>
              </a:rPr>
              <a:t>Are the </a:t>
            </a:r>
            <a:r>
              <a:rPr lang="en-US" b="1" i="0" dirty="0">
                <a:effectLst/>
              </a:rPr>
              <a:t>actions </a:t>
            </a:r>
            <a:r>
              <a:rPr lang="en-US" b="0" i="0" dirty="0">
                <a:effectLst/>
              </a:rPr>
              <a:t>of program participants different than what would have been expected without the program?</a:t>
            </a:r>
          </a:p>
          <a:p>
            <a:pPr lvl="1">
              <a:buFont typeface="Arial" panose="020B0604020202020204" pitchFamily="34" charset="0"/>
              <a:buChar char="•"/>
            </a:pPr>
            <a:endParaRPr lang="en-US" dirty="0">
              <a:solidFill>
                <a:srgbClr val="666666"/>
              </a:solidFill>
              <a:latin typeface="-apple-system"/>
            </a:endParaRPr>
          </a:p>
          <a:p>
            <a:pPr lvl="1">
              <a:buFont typeface="Arial" panose="020B0604020202020204" pitchFamily="34" charset="0"/>
              <a:buChar char="•"/>
            </a:pPr>
            <a:r>
              <a:rPr lang="en-US" dirty="0"/>
              <a:t>Health information outreach programs will likely focus on changing</a:t>
            </a:r>
            <a:r>
              <a:rPr lang="en-US" b="1" dirty="0"/>
              <a:t> information seeking practices, rather than health practices</a:t>
            </a:r>
            <a:r>
              <a:rPr lang="en-US" dirty="0"/>
              <a:t>.</a:t>
            </a:r>
          </a:p>
          <a:p>
            <a:pPr lvl="1"/>
            <a:endParaRPr lang="en-US" b="0" i="0" dirty="0">
              <a:effectLst/>
            </a:endParaRPr>
          </a:p>
          <a:p>
            <a:pPr lvl="1">
              <a:buFont typeface="Arial" panose="020B0604020202020204" pitchFamily="34" charset="0"/>
              <a:buChar char="•"/>
            </a:pPr>
            <a:r>
              <a:rPr lang="en-US" dirty="0"/>
              <a:t>In rural health settings, behavior change information may be captured in reports from </a:t>
            </a:r>
            <a:r>
              <a:rPr lang="en-US" b="1" dirty="0"/>
              <a:t>health facilities or may be already collected by government or non-government agencies</a:t>
            </a:r>
            <a:r>
              <a:rPr lang="en-US" dirty="0"/>
              <a:t>.</a:t>
            </a:r>
            <a:br>
              <a:rPr lang="en-US" dirty="0"/>
            </a:br>
            <a:endParaRPr lang="en-US" dirty="0"/>
          </a:p>
        </p:txBody>
      </p:sp>
    </p:spTree>
    <p:extLst>
      <p:ext uri="{BB962C8B-B14F-4D97-AF65-F5344CB8AC3E}">
        <p14:creationId xmlns:p14="http://schemas.microsoft.com/office/powerpoint/2010/main" val="1598881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13B5-C811-4044-8967-8EDD38D760C4}"/>
              </a:ext>
            </a:extLst>
          </p:cNvPr>
          <p:cNvSpPr>
            <a:spLocks noGrp="1"/>
          </p:cNvSpPr>
          <p:nvPr>
            <p:ph type="title"/>
          </p:nvPr>
        </p:nvSpPr>
        <p:spPr/>
        <p:txBody>
          <a:bodyPr anchor="t"/>
          <a:lstStyle/>
          <a:p>
            <a:r>
              <a:rPr lang="en-US" b="1" dirty="0">
                <a:latin typeface="+mn-lt"/>
              </a:rPr>
              <a:t>Step 3</a:t>
            </a:r>
          </a:p>
        </p:txBody>
      </p:sp>
      <p:sp>
        <p:nvSpPr>
          <p:cNvPr id="6" name="Rectangle: Rounded Corners 5">
            <a:extLst>
              <a:ext uri="{FF2B5EF4-FFF2-40B4-BE49-F238E27FC236}">
                <a16:creationId xmlns:a16="http://schemas.microsoft.com/office/drawing/2014/main" id="{16F25830-93B3-4241-99C9-6A090EA61891}"/>
              </a:ext>
            </a:extLst>
          </p:cNvPr>
          <p:cNvSpPr/>
          <p:nvPr/>
        </p:nvSpPr>
        <p:spPr>
          <a:xfrm>
            <a:off x="5167571" y="1995980"/>
            <a:ext cx="1943696" cy="29800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3:</a:t>
            </a:r>
          </a:p>
          <a:p>
            <a:pPr algn="ctr"/>
            <a:r>
              <a:rPr lang="en-US" dirty="0"/>
              <a:t>Develop Indicators for your Logic Model</a:t>
            </a:r>
          </a:p>
        </p:txBody>
      </p:sp>
      <p:sp>
        <p:nvSpPr>
          <p:cNvPr id="14" name="Freeform 153">
            <a:extLst>
              <a:ext uri="{FF2B5EF4-FFF2-40B4-BE49-F238E27FC236}">
                <a16:creationId xmlns:a16="http://schemas.microsoft.com/office/drawing/2014/main" id="{76E59FEC-D72A-4687-82E0-1BC3D28EE16C}"/>
              </a:ext>
              <a:ext uri="{C183D7F6-B498-43B3-948B-1728B52AA6E4}">
                <adec:decorative xmlns:adec="http://schemas.microsoft.com/office/drawing/2017/decorative" val="1"/>
              </a:ext>
            </a:extLst>
          </p:cNvPr>
          <p:cNvSpPr>
            <a:spLocks noChangeArrowheads="1"/>
          </p:cNvSpPr>
          <p:nvPr/>
        </p:nvSpPr>
        <p:spPr bwMode="auto">
          <a:xfrm>
            <a:off x="4894944" y="1480992"/>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A2BF63"/>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17" name="Freeform 6">
            <a:extLst>
              <a:ext uri="{FF2B5EF4-FFF2-40B4-BE49-F238E27FC236}">
                <a16:creationId xmlns:a16="http://schemas.microsoft.com/office/drawing/2014/main" id="{A1F7BE1A-A1B1-44D6-820A-2646F839D0D6}"/>
              </a:ext>
              <a:ext uri="{C183D7F6-B498-43B3-948B-1728B52AA6E4}">
                <adec:decorative xmlns:adec="http://schemas.microsoft.com/office/drawing/2017/decorative" val="1"/>
              </a:ext>
            </a:extLst>
          </p:cNvPr>
          <p:cNvSpPr>
            <a:spLocks noChangeArrowheads="1"/>
          </p:cNvSpPr>
          <p:nvPr/>
        </p:nvSpPr>
        <p:spPr bwMode="auto">
          <a:xfrm>
            <a:off x="5052885" y="1638931"/>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5" name="Picture 14" descr="A close up of a logo&#10;&#10;Description automatically generated">
            <a:extLst>
              <a:ext uri="{FF2B5EF4-FFF2-40B4-BE49-F238E27FC236}">
                <a16:creationId xmlns:a16="http://schemas.microsoft.com/office/drawing/2014/main" id="{537AAA90-3451-4AF2-B3DA-D5F31A3AF01C}"/>
              </a:ext>
            </a:extLst>
          </p:cNvPr>
          <p:cNvPicPr>
            <a:picLocks noChangeAspect="1"/>
          </p:cNvPicPr>
          <p:nvPr/>
        </p:nvPicPr>
        <p:blipFill rotWithShape="1">
          <a:blip r:embed="rId3">
            <a:extLst>
              <a:ext uri="{28A0092B-C50C-407E-A947-70E740481C1C}">
                <a14:useLocalDpi xmlns:a14="http://schemas.microsoft.com/office/drawing/2010/main" val="0"/>
              </a:ext>
            </a:extLst>
          </a:blip>
          <a:srcRect b="15712"/>
          <a:stretch/>
        </p:blipFill>
        <p:spPr>
          <a:xfrm rot="3301365">
            <a:off x="5071944" y="1682184"/>
            <a:ext cx="803326" cy="677108"/>
          </a:xfrm>
          <a:prstGeom prst="rect">
            <a:avLst/>
          </a:prstGeom>
        </p:spPr>
      </p:pic>
      <p:pic>
        <p:nvPicPr>
          <p:cNvPr id="9" name="Picture 8">
            <a:extLst>
              <a:ext uri="{FF2B5EF4-FFF2-40B4-BE49-F238E27FC236}">
                <a16:creationId xmlns:a16="http://schemas.microsoft.com/office/drawing/2014/main" id="{CB3E162E-A8B7-480D-8F83-001E047964F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2500" y="5484036"/>
            <a:ext cx="10362087" cy="803262"/>
          </a:xfrm>
          <a:prstGeom prst="rect">
            <a:avLst/>
          </a:prstGeom>
          <a:ln>
            <a:solidFill>
              <a:schemeClr val="tx1"/>
            </a:solidFill>
          </a:ln>
        </p:spPr>
      </p:pic>
      <p:sp>
        <p:nvSpPr>
          <p:cNvPr id="24" name="Rectangle 23">
            <a:extLst>
              <a:ext uri="{FF2B5EF4-FFF2-40B4-BE49-F238E27FC236}">
                <a16:creationId xmlns:a16="http://schemas.microsoft.com/office/drawing/2014/main" id="{5F6FED65-FA47-4B0D-AE32-277D1770AE40}"/>
              </a:ext>
              <a:ext uri="{C183D7F6-B498-43B3-948B-1728B52AA6E4}">
                <adec:decorative xmlns:adec="http://schemas.microsoft.com/office/drawing/2017/decorative" val="1"/>
              </a:ext>
            </a:extLst>
          </p:cNvPr>
          <p:cNvSpPr/>
          <p:nvPr/>
        </p:nvSpPr>
        <p:spPr>
          <a:xfrm>
            <a:off x="5360941" y="5541557"/>
            <a:ext cx="1000530" cy="688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8C78730-6E89-448F-A04E-1C8B20EEB77E}"/>
              </a:ext>
            </a:extLst>
          </p:cNvPr>
          <p:cNvSpPr txBox="1"/>
          <p:nvPr/>
        </p:nvSpPr>
        <p:spPr>
          <a:xfrm>
            <a:off x="783047" y="5137901"/>
            <a:ext cx="1492716" cy="369332"/>
          </a:xfrm>
          <a:prstGeom prst="rect">
            <a:avLst/>
          </a:prstGeom>
          <a:noFill/>
        </p:spPr>
        <p:txBody>
          <a:bodyPr wrap="none" rtlCol="0">
            <a:spAutoFit/>
          </a:bodyPr>
          <a:lstStyle/>
          <a:p>
            <a:r>
              <a:rPr lang="en-US" dirty="0"/>
              <a:t>On website: </a:t>
            </a:r>
          </a:p>
        </p:txBody>
      </p:sp>
    </p:spTree>
    <p:extLst>
      <p:ext uri="{BB962C8B-B14F-4D97-AF65-F5344CB8AC3E}">
        <p14:creationId xmlns:p14="http://schemas.microsoft.com/office/powerpoint/2010/main" val="2038551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B679E-D8AF-4B5B-998F-1DCF5438A71A}"/>
              </a:ext>
            </a:extLst>
          </p:cNvPr>
          <p:cNvSpPr>
            <a:spLocks noGrp="1"/>
          </p:cNvSpPr>
          <p:nvPr>
            <p:ph type="title"/>
          </p:nvPr>
        </p:nvSpPr>
        <p:spPr>
          <a:xfrm>
            <a:off x="4900928" y="840145"/>
            <a:ext cx="6650990" cy="538082"/>
          </a:xfrm>
        </p:spPr>
        <p:txBody>
          <a:bodyPr/>
          <a:lstStyle/>
          <a:p>
            <a:r>
              <a:rPr lang="en-US" b="1" dirty="0">
                <a:solidFill>
                  <a:schemeClr val="tx1"/>
                </a:solidFill>
                <a:latin typeface="+mn-lt"/>
              </a:rPr>
              <a:t>Objectives</a:t>
            </a:r>
          </a:p>
        </p:txBody>
      </p:sp>
      <p:sp>
        <p:nvSpPr>
          <p:cNvPr id="3" name="Content Placeholder 2">
            <a:extLst>
              <a:ext uri="{FF2B5EF4-FFF2-40B4-BE49-F238E27FC236}">
                <a16:creationId xmlns:a16="http://schemas.microsoft.com/office/drawing/2014/main" id="{5DCEEC7F-31B0-4A2A-B5A6-7367D1C20AB0}"/>
              </a:ext>
            </a:extLst>
          </p:cNvPr>
          <p:cNvSpPr>
            <a:spLocks noGrp="1"/>
          </p:cNvSpPr>
          <p:nvPr>
            <p:ph idx="1"/>
          </p:nvPr>
        </p:nvSpPr>
        <p:spPr>
          <a:xfrm>
            <a:off x="4900928" y="1524001"/>
            <a:ext cx="6650991" cy="3557797"/>
          </a:xfrm>
        </p:spPr>
        <p:txBody>
          <a:bodyPr>
            <a:normAutofit/>
          </a:bodyPr>
          <a:lstStyle/>
          <a:p>
            <a:pPr>
              <a:buFont typeface="Segoe UI Emoji" panose="020B0502040204020203" pitchFamily="34" charset="0"/>
              <a:buChar char="✔"/>
            </a:pPr>
            <a:r>
              <a:rPr lang="en-US" dirty="0"/>
              <a:t>Walk away with an understanding of the pathways project</a:t>
            </a:r>
          </a:p>
          <a:p>
            <a:pPr>
              <a:buFont typeface="Segoe UI Emoji" panose="020B0502040204020203" pitchFamily="34" charset="0"/>
              <a:buChar char="✔"/>
            </a:pPr>
            <a:r>
              <a:rPr lang="en-US" dirty="0"/>
              <a:t>Understand how to use the Rural Health Pathway</a:t>
            </a:r>
          </a:p>
          <a:p>
            <a:pPr>
              <a:buFont typeface="Segoe UI Emoji" panose="020B0502040204020203" pitchFamily="34" charset="0"/>
              <a:buChar char="✔"/>
            </a:pPr>
            <a:r>
              <a:rPr lang="en-US" dirty="0"/>
              <a:t>Learn evaluation considerations for rural health programs</a:t>
            </a:r>
          </a:p>
          <a:p>
            <a:pPr marL="0" indent="0">
              <a:buNone/>
            </a:pPr>
            <a:endParaRPr lang="en-US" dirty="0"/>
          </a:p>
        </p:txBody>
      </p:sp>
      <p:sp>
        <p:nvSpPr>
          <p:cNvPr id="4" name="Text Placeholder 3">
            <a:extLst>
              <a:ext uri="{FF2B5EF4-FFF2-40B4-BE49-F238E27FC236}">
                <a16:creationId xmlns:a16="http://schemas.microsoft.com/office/drawing/2014/main" id="{3A481C78-6E7C-49C3-B5FB-D997F12EE68C}"/>
              </a:ext>
            </a:extLst>
          </p:cNvPr>
          <p:cNvSpPr>
            <a:spLocks noGrp="1"/>
          </p:cNvSpPr>
          <p:nvPr>
            <p:ph type="body" sz="half" idx="2"/>
          </p:nvPr>
        </p:nvSpPr>
        <p:spPr/>
        <p:txBody>
          <a:bodyPr/>
          <a:lstStyle/>
          <a:p>
            <a:endParaRPr lang="en-US"/>
          </a:p>
        </p:txBody>
      </p:sp>
      <p:pic>
        <p:nvPicPr>
          <p:cNvPr id="6" name="Tim van Cleef" descr="Abstract background of dark book pages">
            <a:extLst>
              <a:ext uri="{FF2B5EF4-FFF2-40B4-BE49-F238E27FC236}">
                <a16:creationId xmlns:a16="http://schemas.microsoft.com/office/drawing/2014/main" id="{634EC317-A516-4F81-8017-4CBE4F7319A0}"/>
              </a:ext>
            </a:extLst>
          </p:cNvPr>
          <p:cNvPicPr/>
          <p:nvPr/>
        </p:nvPicPr>
        <p:blipFill>
          <a:blip r:embed="rId3"/>
          <a:srcRect l="27095" r="27095"/>
          <a:stretch/>
        </p:blipFill>
        <p:spPr>
          <a:xfrm>
            <a:off x="0" y="0"/>
            <a:ext cx="4188783" cy="6858000"/>
          </a:xfrm>
          <a:prstGeom prst="rect">
            <a:avLst/>
          </a:prstGeom>
        </p:spPr>
      </p:pic>
    </p:spTree>
    <p:extLst>
      <p:ext uri="{BB962C8B-B14F-4D97-AF65-F5344CB8AC3E}">
        <p14:creationId xmlns:p14="http://schemas.microsoft.com/office/powerpoint/2010/main" val="1909019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0444B034-EA24-45A4-A4A1-BF712CE20153}"/>
              </a:ext>
            </a:extLst>
          </p:cNvPr>
          <p:cNvSpPr>
            <a:spLocks noGrp="1"/>
          </p:cNvSpPr>
          <p:nvPr>
            <p:ph type="title"/>
          </p:nvPr>
        </p:nvSpPr>
        <p:spPr/>
        <p:txBody>
          <a:bodyPr/>
          <a:lstStyle/>
          <a:p>
            <a:r>
              <a:rPr lang="en-US" dirty="0"/>
              <a:t>Develop Indicators for your Logic Model: part 1</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1008887" y="878303"/>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3:</a:t>
            </a:r>
          </a:p>
          <a:p>
            <a:pPr algn="ctr"/>
            <a:r>
              <a:rPr lang="en-US" dirty="0"/>
              <a:t>Develop Indicators for your Logic Model</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56567" y="2378074"/>
            <a:ext cx="8416251" cy="3970318"/>
          </a:xfrm>
          <a:prstGeom prst="rect">
            <a:avLst/>
          </a:prstGeom>
          <a:noFill/>
        </p:spPr>
        <p:txBody>
          <a:bodyPr wrap="square" rtlCol="0">
            <a:spAutoFit/>
          </a:bodyPr>
          <a:lstStyle/>
          <a:p>
            <a:r>
              <a:rPr lang="en-US" b="1" i="0" dirty="0">
                <a:solidFill>
                  <a:schemeClr val="accent5"/>
                </a:solidFill>
                <a:effectLst/>
              </a:rPr>
              <a:t>How</a:t>
            </a:r>
            <a:r>
              <a:rPr lang="en-US" b="0" i="0" dirty="0">
                <a:effectLst/>
              </a:rPr>
              <a:t> do you develop appropriate indicators?</a:t>
            </a:r>
          </a:p>
          <a:p>
            <a:endParaRPr lang="en-US" b="0" i="0" dirty="0">
              <a:effectLst/>
            </a:endParaRPr>
          </a:p>
          <a:p>
            <a:pPr marL="342900" indent="-342900">
              <a:buAutoNum type="arabicPeriod"/>
            </a:pPr>
            <a:r>
              <a:rPr lang="en-US" dirty="0"/>
              <a:t>Involve your </a:t>
            </a:r>
            <a:r>
              <a:rPr lang="en-US" dirty="0">
                <a:solidFill>
                  <a:schemeClr val="accent2"/>
                </a:solidFill>
              </a:rPr>
              <a:t>program stakeholders </a:t>
            </a:r>
            <a:r>
              <a:rPr lang="en-US" dirty="0"/>
              <a:t>in indicator development.</a:t>
            </a:r>
          </a:p>
          <a:p>
            <a:pPr marL="342900" indent="-342900">
              <a:buAutoNum type="arabicPeriod"/>
            </a:pPr>
            <a:endParaRPr lang="en-US" dirty="0"/>
          </a:p>
          <a:p>
            <a:pPr marL="342900" indent="-342900">
              <a:buAutoNum type="arabicPeriod"/>
            </a:pPr>
            <a:r>
              <a:rPr lang="en-US" dirty="0"/>
              <a:t>Review your </a:t>
            </a:r>
            <a:r>
              <a:rPr lang="en-US" b="1" dirty="0">
                <a:solidFill>
                  <a:schemeClr val="accent2"/>
                </a:solidFill>
              </a:rPr>
              <a:t>logic model </a:t>
            </a:r>
            <a:r>
              <a:rPr lang="en-US" dirty="0"/>
              <a:t>as a template to develop indicators.</a:t>
            </a:r>
          </a:p>
          <a:p>
            <a:pPr marL="342900" indent="-342900">
              <a:buAutoNum type="arabicPeriod"/>
            </a:pPr>
            <a:endParaRPr lang="en-US" dirty="0"/>
          </a:p>
          <a:p>
            <a:pPr marL="342900" indent="-342900">
              <a:buAutoNum type="arabicPeriod"/>
            </a:pPr>
            <a:r>
              <a:rPr lang="en-US" dirty="0"/>
              <a:t>Review indicators to ensure they are </a:t>
            </a:r>
            <a:r>
              <a:rPr lang="en-US" dirty="0">
                <a:solidFill>
                  <a:schemeClr val="accent2"/>
                </a:solidFill>
              </a:rPr>
              <a:t>specific</a:t>
            </a:r>
            <a:r>
              <a:rPr lang="en-US" dirty="0"/>
              <a:t>, </a:t>
            </a:r>
            <a:r>
              <a:rPr lang="en-US" dirty="0">
                <a:solidFill>
                  <a:schemeClr val="accent2"/>
                </a:solidFill>
              </a:rPr>
              <a:t>observable</a:t>
            </a:r>
            <a:r>
              <a:rPr lang="en-US" dirty="0"/>
              <a:t>, and </a:t>
            </a:r>
            <a:r>
              <a:rPr lang="en-US" dirty="0">
                <a:solidFill>
                  <a:schemeClr val="accent2"/>
                </a:solidFill>
              </a:rPr>
              <a:t>measurable</a:t>
            </a:r>
            <a:r>
              <a:rPr lang="en-US" dirty="0"/>
              <a:t>.</a:t>
            </a:r>
          </a:p>
          <a:p>
            <a:pPr marL="342900" indent="-342900">
              <a:buAutoNum type="arabicPeriod"/>
            </a:pPr>
            <a:endParaRPr lang="en-US" dirty="0"/>
          </a:p>
          <a:p>
            <a:pPr marL="342900" indent="-342900">
              <a:buAutoNum type="arabicPeriod"/>
            </a:pPr>
            <a:r>
              <a:rPr lang="en-US" dirty="0"/>
              <a:t>Include </a:t>
            </a:r>
            <a:r>
              <a:rPr lang="en-US" dirty="0">
                <a:solidFill>
                  <a:schemeClr val="accent2"/>
                </a:solidFill>
              </a:rPr>
              <a:t>baseline data </a:t>
            </a:r>
            <a:r>
              <a:rPr lang="en-US" dirty="0"/>
              <a:t>for inputs and outcomes if you are trying to measure change.</a:t>
            </a:r>
          </a:p>
          <a:p>
            <a:pPr marL="342900" indent="-342900">
              <a:buAutoNum type="arabicPeriod"/>
            </a:pPr>
            <a:endParaRPr lang="en-US" dirty="0"/>
          </a:p>
          <a:p>
            <a:pPr marL="342900" indent="-342900">
              <a:buAutoNum type="arabicPeriod"/>
            </a:pPr>
            <a:r>
              <a:rPr lang="en-US" dirty="0"/>
              <a:t>Determine whether indicators:</a:t>
            </a:r>
          </a:p>
          <a:p>
            <a:pPr marL="800100" lvl="1" indent="-342900">
              <a:buAutoNum type="arabicPeriod"/>
            </a:pPr>
            <a:r>
              <a:rPr lang="en-US" dirty="0"/>
              <a:t>Provide </a:t>
            </a:r>
            <a:r>
              <a:rPr lang="en-US" dirty="0">
                <a:solidFill>
                  <a:schemeClr val="accent2"/>
                </a:solidFill>
              </a:rPr>
              <a:t>useful</a:t>
            </a:r>
            <a:r>
              <a:rPr lang="en-US" dirty="0"/>
              <a:t> information</a:t>
            </a:r>
          </a:p>
          <a:p>
            <a:pPr marL="800100" lvl="1" indent="-342900">
              <a:buAutoNum type="arabicPeriod"/>
            </a:pPr>
            <a:r>
              <a:rPr lang="en-US" dirty="0"/>
              <a:t>Are </a:t>
            </a:r>
            <a:r>
              <a:rPr lang="en-US" dirty="0">
                <a:solidFill>
                  <a:schemeClr val="accent2"/>
                </a:solidFill>
              </a:rPr>
              <a:t>feasible</a:t>
            </a:r>
            <a:r>
              <a:rPr lang="en-US" dirty="0"/>
              <a:t> in terms of data availability and timely data collection</a:t>
            </a:r>
          </a:p>
        </p:txBody>
      </p:sp>
      <p:sp>
        <p:nvSpPr>
          <p:cNvPr id="6" name="Freeform 153">
            <a:extLst>
              <a:ext uri="{FF2B5EF4-FFF2-40B4-BE49-F238E27FC236}">
                <a16:creationId xmlns:a16="http://schemas.microsoft.com/office/drawing/2014/main" id="{AA5B13CB-411A-4820-8DAB-8B2598ABDFDA}"/>
              </a:ext>
              <a:ext uri="{C183D7F6-B498-43B3-948B-1728B52AA6E4}">
                <adec:decorative xmlns:adec="http://schemas.microsoft.com/office/drawing/2017/decorative" val="1"/>
              </a:ext>
            </a:extLst>
          </p:cNvPr>
          <p:cNvSpPr>
            <a:spLocks noChangeArrowheads="1"/>
          </p:cNvSpPr>
          <p:nvPr/>
        </p:nvSpPr>
        <p:spPr bwMode="auto">
          <a:xfrm>
            <a:off x="692886" y="540871"/>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A2BF63"/>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CCBC63DE-4BF7-4797-9FE1-58D65D8B9F7E}"/>
              </a:ext>
              <a:ext uri="{C183D7F6-B498-43B3-948B-1728B52AA6E4}">
                <adec:decorative xmlns:adec="http://schemas.microsoft.com/office/drawing/2017/decorative" val="1"/>
              </a:ext>
            </a:extLst>
          </p:cNvPr>
          <p:cNvSpPr>
            <a:spLocks noChangeArrowheads="1"/>
          </p:cNvSpPr>
          <p:nvPr/>
        </p:nvSpPr>
        <p:spPr bwMode="auto">
          <a:xfrm>
            <a:off x="850829" y="693249"/>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6861D179-F1B5-4532-943E-365489A40477}"/>
              </a:ext>
            </a:extLst>
          </p:cNvPr>
          <p:cNvPicPr>
            <a:picLocks noChangeAspect="1"/>
          </p:cNvPicPr>
          <p:nvPr/>
        </p:nvPicPr>
        <p:blipFill rotWithShape="1">
          <a:blip r:embed="rId3">
            <a:extLst>
              <a:ext uri="{28A0092B-C50C-407E-A947-70E740481C1C}">
                <a14:useLocalDpi xmlns:a14="http://schemas.microsoft.com/office/drawing/2010/main" val="0"/>
              </a:ext>
            </a:extLst>
          </a:blip>
          <a:srcRect b="15712"/>
          <a:stretch/>
        </p:blipFill>
        <p:spPr>
          <a:xfrm rot="3301365">
            <a:off x="830971" y="736500"/>
            <a:ext cx="803326" cy="677108"/>
          </a:xfrm>
          <a:prstGeom prst="rect">
            <a:avLst/>
          </a:prstGeom>
        </p:spPr>
      </p:pic>
      <p:sp>
        <p:nvSpPr>
          <p:cNvPr id="2" name="TextBox 1">
            <a:extLst>
              <a:ext uri="{FF2B5EF4-FFF2-40B4-BE49-F238E27FC236}">
                <a16:creationId xmlns:a16="http://schemas.microsoft.com/office/drawing/2014/main" id="{AE5AA479-28B7-4363-BA62-15B79AA05284}"/>
              </a:ext>
            </a:extLst>
          </p:cNvPr>
          <p:cNvSpPr txBox="1"/>
          <p:nvPr/>
        </p:nvSpPr>
        <p:spPr>
          <a:xfrm>
            <a:off x="3236496" y="718198"/>
            <a:ext cx="8456394" cy="1477328"/>
          </a:xfrm>
          <a:prstGeom prst="rect">
            <a:avLst/>
          </a:prstGeom>
          <a:noFill/>
        </p:spPr>
        <p:txBody>
          <a:bodyPr wrap="square" rtlCol="0">
            <a:spAutoFit/>
          </a:bodyPr>
          <a:lstStyle/>
          <a:p>
            <a:r>
              <a:rPr lang="en-US" b="1" dirty="0">
                <a:solidFill>
                  <a:schemeClr val="accent5"/>
                </a:solidFill>
              </a:rPr>
              <a:t>WHAT: </a:t>
            </a:r>
            <a:r>
              <a:rPr lang="en-US" dirty="0"/>
              <a:t>An indicator is a marker of accomplishment and/or progress- a way of measuring changes made by your program</a:t>
            </a:r>
          </a:p>
          <a:p>
            <a:endParaRPr lang="en-US" b="1" dirty="0">
              <a:solidFill>
                <a:schemeClr val="accent5"/>
              </a:solidFill>
            </a:endParaRPr>
          </a:p>
          <a:p>
            <a:r>
              <a:rPr lang="en-US" b="1" dirty="0">
                <a:solidFill>
                  <a:schemeClr val="accent5"/>
                </a:solidFill>
              </a:rPr>
              <a:t>WHY: </a:t>
            </a:r>
            <a:r>
              <a:rPr lang="en-US" dirty="0"/>
              <a:t>To understand the way that change is happening, across your logic model from inputs to impact</a:t>
            </a:r>
            <a:endParaRPr lang="en-US" b="1" dirty="0">
              <a:solidFill>
                <a:schemeClr val="accent5"/>
              </a:solidFill>
            </a:endParaRPr>
          </a:p>
        </p:txBody>
      </p:sp>
    </p:spTree>
    <p:extLst>
      <p:ext uri="{BB962C8B-B14F-4D97-AF65-F5344CB8AC3E}">
        <p14:creationId xmlns:p14="http://schemas.microsoft.com/office/powerpoint/2010/main" val="648813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77B68DAF-74AE-4199-AA1B-5874A17EAD5C}"/>
              </a:ext>
            </a:extLst>
          </p:cNvPr>
          <p:cNvSpPr>
            <a:spLocks noGrp="1"/>
          </p:cNvSpPr>
          <p:nvPr>
            <p:ph type="title"/>
          </p:nvPr>
        </p:nvSpPr>
        <p:spPr/>
        <p:txBody>
          <a:bodyPr/>
          <a:lstStyle/>
          <a:p>
            <a:r>
              <a:rPr lang="en-US" dirty="0"/>
              <a:t>Develop Indicators for your Logic Model: part 2</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1008887" y="878303"/>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3:</a:t>
            </a:r>
          </a:p>
          <a:p>
            <a:pPr algn="ctr"/>
            <a:r>
              <a:rPr lang="en-US" dirty="0"/>
              <a:t>Develop Indicators for your Logic Model</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2" y="899266"/>
            <a:ext cx="8416251" cy="1200329"/>
          </a:xfrm>
          <a:prstGeom prst="rect">
            <a:avLst/>
          </a:prstGeom>
          <a:noFill/>
        </p:spPr>
        <p:txBody>
          <a:bodyPr wrap="square" rtlCol="0">
            <a:spAutoFit/>
          </a:bodyPr>
          <a:lstStyle/>
          <a:p>
            <a:r>
              <a:rPr lang="en-US" b="0" i="0" dirty="0">
                <a:effectLst/>
              </a:rPr>
              <a:t>Indicators are observable signs of your outcomes and will help you measure your achievement. Identify indicators that align to the outcomes in your logic model. Tracking these indicators over time will help you reflect upon your progress and help you collect and show results.</a:t>
            </a:r>
            <a:endParaRPr lang="en-US" dirty="0"/>
          </a:p>
        </p:txBody>
      </p:sp>
      <p:sp>
        <p:nvSpPr>
          <p:cNvPr id="6" name="Freeform 153">
            <a:extLst>
              <a:ext uri="{FF2B5EF4-FFF2-40B4-BE49-F238E27FC236}">
                <a16:creationId xmlns:a16="http://schemas.microsoft.com/office/drawing/2014/main" id="{AA5B13CB-411A-4820-8DAB-8B2598ABDFDA}"/>
              </a:ext>
              <a:ext uri="{C183D7F6-B498-43B3-948B-1728B52AA6E4}">
                <adec:decorative xmlns:adec="http://schemas.microsoft.com/office/drawing/2017/decorative" val="1"/>
              </a:ext>
            </a:extLst>
          </p:cNvPr>
          <p:cNvSpPr>
            <a:spLocks noChangeArrowheads="1"/>
          </p:cNvSpPr>
          <p:nvPr/>
        </p:nvSpPr>
        <p:spPr bwMode="auto">
          <a:xfrm>
            <a:off x="692886" y="540871"/>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A2BF63"/>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CCBC63DE-4BF7-4797-9FE1-58D65D8B9F7E}"/>
              </a:ext>
              <a:ext uri="{C183D7F6-B498-43B3-948B-1728B52AA6E4}">
                <adec:decorative xmlns:adec="http://schemas.microsoft.com/office/drawing/2017/decorative" val="1"/>
              </a:ext>
            </a:extLst>
          </p:cNvPr>
          <p:cNvSpPr>
            <a:spLocks noChangeArrowheads="1"/>
          </p:cNvSpPr>
          <p:nvPr/>
        </p:nvSpPr>
        <p:spPr bwMode="auto">
          <a:xfrm>
            <a:off x="850829" y="693249"/>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6861D179-F1B5-4532-943E-365489A40477}"/>
              </a:ext>
            </a:extLst>
          </p:cNvPr>
          <p:cNvPicPr>
            <a:picLocks noChangeAspect="1"/>
          </p:cNvPicPr>
          <p:nvPr/>
        </p:nvPicPr>
        <p:blipFill rotWithShape="1">
          <a:blip r:embed="rId3">
            <a:extLst>
              <a:ext uri="{28A0092B-C50C-407E-A947-70E740481C1C}">
                <a14:useLocalDpi xmlns:a14="http://schemas.microsoft.com/office/drawing/2010/main" val="0"/>
              </a:ext>
            </a:extLst>
          </a:blip>
          <a:srcRect b="15712"/>
          <a:stretch/>
        </p:blipFill>
        <p:spPr>
          <a:xfrm rot="3301365">
            <a:off x="830971" y="736500"/>
            <a:ext cx="803326" cy="677108"/>
          </a:xfrm>
          <a:prstGeom prst="rect">
            <a:avLst/>
          </a:prstGeom>
        </p:spPr>
      </p:pic>
      <p:graphicFrame>
        <p:nvGraphicFramePr>
          <p:cNvPr id="2" name="Table 2">
            <a:extLst>
              <a:ext uri="{FF2B5EF4-FFF2-40B4-BE49-F238E27FC236}">
                <a16:creationId xmlns:a16="http://schemas.microsoft.com/office/drawing/2014/main" id="{CCAEC962-DEDE-48E8-9133-2F2AC77F5857}"/>
              </a:ext>
            </a:extLst>
          </p:cNvPr>
          <p:cNvGraphicFramePr>
            <a:graphicFrameLocks noGrp="1"/>
          </p:cNvGraphicFramePr>
          <p:nvPr>
            <p:extLst>
              <p:ext uri="{D42A27DB-BD31-4B8C-83A1-F6EECF244321}">
                <p14:modId xmlns:p14="http://schemas.microsoft.com/office/powerpoint/2010/main" val="4275836007"/>
              </p:ext>
            </p:extLst>
          </p:nvPr>
        </p:nvGraphicFramePr>
        <p:xfrm>
          <a:off x="3268585" y="2099595"/>
          <a:ext cx="8360098" cy="4079473"/>
        </p:xfrm>
        <a:graphic>
          <a:graphicData uri="http://schemas.openxmlformats.org/drawingml/2006/table">
            <a:tbl>
              <a:tblPr firstRow="1" bandRow="1">
                <a:tableStyleId>{5C22544A-7EE6-4342-B048-85BDC9FD1C3A}</a:tableStyleId>
              </a:tblPr>
              <a:tblGrid>
                <a:gridCol w="3288626">
                  <a:extLst>
                    <a:ext uri="{9D8B030D-6E8A-4147-A177-3AD203B41FA5}">
                      <a16:colId xmlns:a16="http://schemas.microsoft.com/office/drawing/2014/main" val="3924386456"/>
                    </a:ext>
                  </a:extLst>
                </a:gridCol>
                <a:gridCol w="5071472">
                  <a:extLst>
                    <a:ext uri="{9D8B030D-6E8A-4147-A177-3AD203B41FA5}">
                      <a16:colId xmlns:a16="http://schemas.microsoft.com/office/drawing/2014/main" val="1381788420"/>
                    </a:ext>
                  </a:extLst>
                </a:gridCol>
              </a:tblGrid>
              <a:tr h="513313">
                <a:tc>
                  <a:txBody>
                    <a:bodyPr/>
                    <a:lstStyle/>
                    <a:p>
                      <a:r>
                        <a:rPr lang="en-US" dirty="0"/>
                        <a:t>Key Elements of an Indicator</a:t>
                      </a:r>
                    </a:p>
                  </a:txBody>
                  <a:tcPr/>
                </a:tc>
                <a:tc>
                  <a:txBody>
                    <a:bodyPr/>
                    <a:lstStyle/>
                    <a:p>
                      <a:r>
                        <a:rPr lang="en-US" dirty="0"/>
                        <a:t>Example</a:t>
                      </a:r>
                    </a:p>
                  </a:txBody>
                  <a:tcPr/>
                </a:tc>
                <a:extLst>
                  <a:ext uri="{0D108BD9-81ED-4DB2-BD59-A6C34878D82A}">
                    <a16:rowId xmlns:a16="http://schemas.microsoft.com/office/drawing/2014/main" val="1645400829"/>
                  </a:ext>
                </a:extLst>
              </a:tr>
              <a:tr h="513313">
                <a:tc>
                  <a:txBody>
                    <a:bodyPr/>
                    <a:lstStyle/>
                    <a:p>
                      <a:r>
                        <a:rPr lang="en-US" dirty="0"/>
                        <a:t>Specific</a:t>
                      </a:r>
                    </a:p>
                  </a:txBody>
                  <a:tcPr/>
                </a:tc>
                <a:tc>
                  <a:txBody>
                    <a:bodyPr/>
                    <a:lstStyle/>
                    <a:p>
                      <a:r>
                        <a:rPr lang="en-US" strike="sngStrike" dirty="0"/>
                        <a:t>Youth who make healthy choices</a:t>
                      </a:r>
                    </a:p>
                    <a:p>
                      <a:endParaRPr lang="en-US" dirty="0"/>
                    </a:p>
                    <a:p>
                      <a:r>
                        <a:rPr lang="en-US" dirty="0"/>
                        <a:t>Youth </a:t>
                      </a:r>
                      <a:r>
                        <a:rPr lang="en-US" dirty="0">
                          <a:solidFill>
                            <a:srgbClr val="FF0000"/>
                          </a:solidFill>
                        </a:rPr>
                        <a:t>aged 13-18 </a:t>
                      </a:r>
                      <a:r>
                        <a:rPr lang="en-US" dirty="0"/>
                        <a:t>who </a:t>
                      </a:r>
                      <a:r>
                        <a:rPr lang="en-US" dirty="0">
                          <a:solidFill>
                            <a:srgbClr val="FF0000"/>
                          </a:solidFill>
                        </a:rPr>
                        <a:t>report including vegetables as part of at least one meal daily</a:t>
                      </a:r>
                    </a:p>
                  </a:txBody>
                  <a:tcPr/>
                </a:tc>
                <a:extLst>
                  <a:ext uri="{0D108BD9-81ED-4DB2-BD59-A6C34878D82A}">
                    <a16:rowId xmlns:a16="http://schemas.microsoft.com/office/drawing/2014/main" val="2356203718"/>
                  </a:ext>
                </a:extLst>
              </a:tr>
              <a:tr h="513313">
                <a:tc>
                  <a:txBody>
                    <a:bodyPr/>
                    <a:lstStyle/>
                    <a:p>
                      <a:r>
                        <a:rPr lang="en-US" dirty="0"/>
                        <a:t>Observable</a:t>
                      </a:r>
                    </a:p>
                  </a:txBody>
                  <a:tcPr/>
                </a:tc>
                <a:tc>
                  <a:txBody>
                    <a:bodyPr/>
                    <a:lstStyle/>
                    <a:p>
                      <a:r>
                        <a:rPr lang="en-US" strike="sngStrike" dirty="0"/>
                        <a:t>Library staff who can identify health protective factors</a:t>
                      </a:r>
                    </a:p>
                    <a:p>
                      <a:endParaRPr lang="en-US" dirty="0"/>
                    </a:p>
                    <a:p>
                      <a:r>
                        <a:rPr lang="en-US" dirty="0"/>
                        <a:t>The proportion of library staff who can </a:t>
                      </a:r>
                      <a:r>
                        <a:rPr lang="en-US" dirty="0">
                          <a:solidFill>
                            <a:srgbClr val="FF0000"/>
                          </a:solidFill>
                        </a:rPr>
                        <a:t>list at least two health protective factors</a:t>
                      </a:r>
                      <a:endParaRPr lang="en-US" dirty="0"/>
                    </a:p>
                  </a:txBody>
                  <a:tcPr/>
                </a:tc>
                <a:extLst>
                  <a:ext uri="{0D108BD9-81ED-4DB2-BD59-A6C34878D82A}">
                    <a16:rowId xmlns:a16="http://schemas.microsoft.com/office/drawing/2014/main" val="2259614605"/>
                  </a:ext>
                </a:extLst>
              </a:tr>
              <a:tr h="513313">
                <a:tc>
                  <a:txBody>
                    <a:bodyPr/>
                    <a:lstStyle/>
                    <a:p>
                      <a:r>
                        <a:rPr lang="en-US" dirty="0"/>
                        <a:t>Measurable</a:t>
                      </a:r>
                    </a:p>
                  </a:txBody>
                  <a:tcPr/>
                </a:tc>
                <a:tc>
                  <a:txBody>
                    <a:bodyPr/>
                    <a:lstStyle/>
                    <a:p>
                      <a:r>
                        <a:rPr lang="en-US" dirty="0"/>
                        <a:t>Quantifies change and generally reported in numerical terms, such as counts, percentages, proportions, or ratios</a:t>
                      </a:r>
                    </a:p>
                  </a:txBody>
                  <a:tcPr/>
                </a:tc>
                <a:extLst>
                  <a:ext uri="{0D108BD9-81ED-4DB2-BD59-A6C34878D82A}">
                    <a16:rowId xmlns:a16="http://schemas.microsoft.com/office/drawing/2014/main" val="3709873735"/>
                  </a:ext>
                </a:extLst>
              </a:tr>
            </a:tbl>
          </a:graphicData>
        </a:graphic>
      </p:graphicFrame>
    </p:spTree>
    <p:extLst>
      <p:ext uri="{BB962C8B-B14F-4D97-AF65-F5344CB8AC3E}">
        <p14:creationId xmlns:p14="http://schemas.microsoft.com/office/powerpoint/2010/main" val="4187531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47C50D5-66F6-4357-B402-AC8BB7AADC3D}"/>
              </a:ext>
            </a:extLst>
          </p:cNvPr>
          <p:cNvSpPr>
            <a:spLocks noGrp="1"/>
          </p:cNvSpPr>
          <p:nvPr>
            <p:ph type="title"/>
          </p:nvPr>
        </p:nvSpPr>
        <p:spPr/>
        <p:txBody>
          <a:bodyPr/>
          <a:lstStyle/>
          <a:p>
            <a:r>
              <a:rPr lang="en-US" dirty="0"/>
              <a:t>Healthy People 2030 Leading Health Indicators</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1008887" y="878303"/>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3:</a:t>
            </a:r>
          </a:p>
          <a:p>
            <a:pPr algn="ctr"/>
            <a:r>
              <a:rPr lang="en-US" dirty="0"/>
              <a:t>Develop Indicators for your Logic Model</a:t>
            </a:r>
          </a:p>
        </p:txBody>
      </p:sp>
      <p:sp>
        <p:nvSpPr>
          <p:cNvPr id="16" name="TextBox 15" descr="Healthy People 2030 Leading Health Indicators">
            <a:extLst>
              <a:ext uri="{FF2B5EF4-FFF2-40B4-BE49-F238E27FC236}">
                <a16:creationId xmlns:a16="http://schemas.microsoft.com/office/drawing/2014/main" id="{7C0CE230-7A00-4677-B3B8-24E67C2C4282}"/>
              </a:ext>
            </a:extLst>
          </p:cNvPr>
          <p:cNvSpPr txBox="1"/>
          <p:nvPr/>
        </p:nvSpPr>
        <p:spPr>
          <a:xfrm>
            <a:off x="3110642" y="878303"/>
            <a:ext cx="8416251" cy="369332"/>
          </a:xfrm>
          <a:prstGeom prst="rect">
            <a:avLst/>
          </a:prstGeom>
          <a:noFill/>
        </p:spPr>
        <p:txBody>
          <a:bodyPr wrap="square" rtlCol="0">
            <a:spAutoFit/>
          </a:bodyPr>
          <a:lstStyle/>
          <a:p>
            <a:r>
              <a:rPr lang="en-US" dirty="0"/>
              <a:t>Healthy People 2030 Leading Health Indicators</a:t>
            </a:r>
          </a:p>
        </p:txBody>
      </p:sp>
      <p:sp>
        <p:nvSpPr>
          <p:cNvPr id="6" name="Freeform 153">
            <a:extLst>
              <a:ext uri="{FF2B5EF4-FFF2-40B4-BE49-F238E27FC236}">
                <a16:creationId xmlns:a16="http://schemas.microsoft.com/office/drawing/2014/main" id="{AA5B13CB-411A-4820-8DAB-8B2598ABDFDA}"/>
              </a:ext>
              <a:ext uri="{C183D7F6-B498-43B3-948B-1728B52AA6E4}">
                <adec:decorative xmlns:adec="http://schemas.microsoft.com/office/drawing/2017/decorative" val="1"/>
              </a:ext>
            </a:extLst>
          </p:cNvPr>
          <p:cNvSpPr>
            <a:spLocks noChangeArrowheads="1"/>
          </p:cNvSpPr>
          <p:nvPr/>
        </p:nvSpPr>
        <p:spPr bwMode="auto">
          <a:xfrm>
            <a:off x="692886" y="540871"/>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A2BF63"/>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CCBC63DE-4BF7-4797-9FE1-58D65D8B9F7E}"/>
              </a:ext>
              <a:ext uri="{C183D7F6-B498-43B3-948B-1728B52AA6E4}">
                <adec:decorative xmlns:adec="http://schemas.microsoft.com/office/drawing/2017/decorative" val="1"/>
              </a:ext>
            </a:extLst>
          </p:cNvPr>
          <p:cNvSpPr>
            <a:spLocks noChangeArrowheads="1"/>
          </p:cNvSpPr>
          <p:nvPr/>
        </p:nvSpPr>
        <p:spPr bwMode="auto">
          <a:xfrm>
            <a:off x="850829" y="693249"/>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6861D179-F1B5-4532-943E-365489A40477}"/>
              </a:ext>
            </a:extLst>
          </p:cNvPr>
          <p:cNvPicPr>
            <a:picLocks noChangeAspect="1"/>
          </p:cNvPicPr>
          <p:nvPr/>
        </p:nvPicPr>
        <p:blipFill rotWithShape="1">
          <a:blip r:embed="rId3">
            <a:extLst>
              <a:ext uri="{28A0092B-C50C-407E-A947-70E740481C1C}">
                <a14:useLocalDpi xmlns:a14="http://schemas.microsoft.com/office/drawing/2010/main" val="0"/>
              </a:ext>
            </a:extLst>
          </a:blip>
          <a:srcRect b="15712"/>
          <a:stretch/>
        </p:blipFill>
        <p:spPr>
          <a:xfrm rot="3301365">
            <a:off x="830971" y="736500"/>
            <a:ext cx="803326" cy="677108"/>
          </a:xfrm>
          <a:prstGeom prst="rect">
            <a:avLst/>
          </a:prstGeom>
        </p:spPr>
      </p:pic>
      <p:pic>
        <p:nvPicPr>
          <p:cNvPr id="4" name="Picture 3" descr="Healthy People 2030 Leading Health Indicators&#10;">
            <a:extLst>
              <a:ext uri="{FF2B5EF4-FFF2-40B4-BE49-F238E27FC236}">
                <a16:creationId xmlns:a16="http://schemas.microsoft.com/office/drawing/2014/main" id="{2CC6B218-448F-46B3-849C-38956BDA83C4}"/>
              </a:ext>
            </a:extLst>
          </p:cNvPr>
          <p:cNvPicPr>
            <a:picLocks noChangeAspect="1"/>
          </p:cNvPicPr>
          <p:nvPr/>
        </p:nvPicPr>
        <p:blipFill>
          <a:blip r:embed="rId4"/>
          <a:stretch>
            <a:fillRect/>
          </a:stretch>
        </p:blipFill>
        <p:spPr>
          <a:xfrm>
            <a:off x="3236496" y="1456862"/>
            <a:ext cx="8812198" cy="4959871"/>
          </a:xfrm>
          <a:prstGeom prst="rect">
            <a:avLst/>
          </a:prstGeom>
          <a:ln>
            <a:solidFill>
              <a:schemeClr val="tx1"/>
            </a:solidFill>
          </a:ln>
        </p:spPr>
      </p:pic>
    </p:spTree>
    <p:extLst>
      <p:ext uri="{BB962C8B-B14F-4D97-AF65-F5344CB8AC3E}">
        <p14:creationId xmlns:p14="http://schemas.microsoft.com/office/powerpoint/2010/main" val="1401376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AFA2A2B-E2C3-4F72-8281-B93F9FF25A0F}"/>
              </a:ext>
            </a:extLst>
          </p:cNvPr>
          <p:cNvSpPr>
            <a:spLocks noGrp="1"/>
          </p:cNvSpPr>
          <p:nvPr>
            <p:ph type="title"/>
          </p:nvPr>
        </p:nvSpPr>
        <p:spPr/>
        <p:txBody>
          <a:bodyPr>
            <a:normAutofit/>
          </a:bodyPr>
          <a:lstStyle/>
          <a:p>
            <a:r>
              <a:rPr lang="en-US" dirty="0"/>
              <a:t>Social &amp; Behavior Change Communication Example Indicators</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1008887" y="878303"/>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3:</a:t>
            </a:r>
          </a:p>
          <a:p>
            <a:pPr algn="ctr"/>
            <a:r>
              <a:rPr lang="en-US" dirty="0"/>
              <a:t>Develop Indicators for your Logic Model</a:t>
            </a:r>
          </a:p>
        </p:txBody>
      </p:sp>
      <p:sp>
        <p:nvSpPr>
          <p:cNvPr id="16" name="TextBox 15" descr="Social &amp; Behavior Change Communication Example Indicators&#10;">
            <a:extLst>
              <a:ext uri="{FF2B5EF4-FFF2-40B4-BE49-F238E27FC236}">
                <a16:creationId xmlns:a16="http://schemas.microsoft.com/office/drawing/2014/main" id="{7C0CE230-7A00-4677-B3B8-24E67C2C4282}"/>
              </a:ext>
            </a:extLst>
          </p:cNvPr>
          <p:cNvSpPr txBox="1"/>
          <p:nvPr/>
        </p:nvSpPr>
        <p:spPr>
          <a:xfrm>
            <a:off x="3110642" y="667091"/>
            <a:ext cx="8416251" cy="369332"/>
          </a:xfrm>
          <a:prstGeom prst="rect">
            <a:avLst/>
          </a:prstGeom>
          <a:noFill/>
        </p:spPr>
        <p:txBody>
          <a:bodyPr wrap="square" rtlCol="0">
            <a:spAutoFit/>
          </a:bodyPr>
          <a:lstStyle/>
          <a:p>
            <a:r>
              <a:rPr lang="en-US" dirty="0"/>
              <a:t>Social &amp; Behavior Change Communication Example Indicators</a:t>
            </a:r>
          </a:p>
        </p:txBody>
      </p:sp>
      <p:sp>
        <p:nvSpPr>
          <p:cNvPr id="6" name="Freeform 153">
            <a:extLst>
              <a:ext uri="{FF2B5EF4-FFF2-40B4-BE49-F238E27FC236}">
                <a16:creationId xmlns:a16="http://schemas.microsoft.com/office/drawing/2014/main" id="{AA5B13CB-411A-4820-8DAB-8B2598ABDFDA}"/>
              </a:ext>
              <a:ext uri="{C183D7F6-B498-43B3-948B-1728B52AA6E4}">
                <adec:decorative xmlns:adec="http://schemas.microsoft.com/office/drawing/2017/decorative" val="1"/>
              </a:ext>
            </a:extLst>
          </p:cNvPr>
          <p:cNvSpPr>
            <a:spLocks noChangeArrowheads="1"/>
          </p:cNvSpPr>
          <p:nvPr/>
        </p:nvSpPr>
        <p:spPr bwMode="auto">
          <a:xfrm>
            <a:off x="692886" y="540871"/>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A2BF63"/>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CCBC63DE-4BF7-4797-9FE1-58D65D8B9F7E}"/>
              </a:ext>
              <a:ext uri="{C183D7F6-B498-43B3-948B-1728B52AA6E4}">
                <adec:decorative xmlns:adec="http://schemas.microsoft.com/office/drawing/2017/decorative" val="1"/>
              </a:ext>
            </a:extLst>
          </p:cNvPr>
          <p:cNvSpPr>
            <a:spLocks noChangeArrowheads="1"/>
          </p:cNvSpPr>
          <p:nvPr/>
        </p:nvSpPr>
        <p:spPr bwMode="auto">
          <a:xfrm>
            <a:off x="850829" y="693249"/>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6861D179-F1B5-4532-943E-365489A40477}"/>
              </a:ext>
            </a:extLst>
          </p:cNvPr>
          <p:cNvPicPr>
            <a:picLocks noChangeAspect="1"/>
          </p:cNvPicPr>
          <p:nvPr/>
        </p:nvPicPr>
        <p:blipFill rotWithShape="1">
          <a:blip r:embed="rId3">
            <a:extLst>
              <a:ext uri="{28A0092B-C50C-407E-A947-70E740481C1C}">
                <a14:useLocalDpi xmlns:a14="http://schemas.microsoft.com/office/drawing/2010/main" val="0"/>
              </a:ext>
            </a:extLst>
          </a:blip>
          <a:srcRect b="15712"/>
          <a:stretch/>
        </p:blipFill>
        <p:spPr>
          <a:xfrm rot="3301365">
            <a:off x="830971" y="736500"/>
            <a:ext cx="803326" cy="677108"/>
          </a:xfrm>
          <a:prstGeom prst="rect">
            <a:avLst/>
          </a:prstGeom>
        </p:spPr>
      </p:pic>
      <p:pic>
        <p:nvPicPr>
          <p:cNvPr id="3" name="Picture 2" descr="Social &amp; Behavior Change Communication Example Indicators&#10;">
            <a:extLst>
              <a:ext uri="{FF2B5EF4-FFF2-40B4-BE49-F238E27FC236}">
                <a16:creationId xmlns:a16="http://schemas.microsoft.com/office/drawing/2014/main" id="{7F173964-6D8F-43BA-BB44-2E04F73E492E}"/>
              </a:ext>
            </a:extLst>
          </p:cNvPr>
          <p:cNvPicPr>
            <a:picLocks noChangeAspect="1"/>
          </p:cNvPicPr>
          <p:nvPr/>
        </p:nvPicPr>
        <p:blipFill>
          <a:blip r:embed="rId4"/>
          <a:stretch>
            <a:fillRect/>
          </a:stretch>
        </p:blipFill>
        <p:spPr>
          <a:xfrm>
            <a:off x="4105515" y="1036423"/>
            <a:ext cx="6082094" cy="5658294"/>
          </a:xfrm>
          <a:prstGeom prst="rect">
            <a:avLst/>
          </a:prstGeom>
        </p:spPr>
      </p:pic>
    </p:spTree>
    <p:extLst>
      <p:ext uri="{BB962C8B-B14F-4D97-AF65-F5344CB8AC3E}">
        <p14:creationId xmlns:p14="http://schemas.microsoft.com/office/powerpoint/2010/main" val="1816795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D770980-73AF-49AC-9820-941AFEE2A706}"/>
              </a:ext>
            </a:extLst>
          </p:cNvPr>
          <p:cNvSpPr>
            <a:spLocks noGrp="1"/>
          </p:cNvSpPr>
          <p:nvPr>
            <p:ph type="title"/>
          </p:nvPr>
        </p:nvSpPr>
        <p:spPr/>
        <p:txBody>
          <a:bodyPr/>
          <a:lstStyle/>
          <a:p>
            <a:r>
              <a:rPr lang="en-US" b="1" dirty="0"/>
              <a:t>Demographic Data</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1008887" y="878303"/>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3:</a:t>
            </a:r>
          </a:p>
          <a:p>
            <a:pPr algn="ctr"/>
            <a:r>
              <a:rPr lang="en-US" dirty="0"/>
              <a:t>Develop Indicators for your Logic Model</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110642" y="971456"/>
            <a:ext cx="8416251" cy="1508105"/>
          </a:xfrm>
          <a:prstGeom prst="rect">
            <a:avLst/>
          </a:prstGeom>
          <a:noFill/>
        </p:spPr>
        <p:txBody>
          <a:bodyPr wrap="square" rtlCol="0">
            <a:spAutoFit/>
          </a:bodyPr>
          <a:lstStyle/>
          <a:p>
            <a:r>
              <a:rPr lang="en-US" sz="2400" b="1" i="0" dirty="0">
                <a:effectLst/>
              </a:rPr>
              <a:t>Demographic Data</a:t>
            </a:r>
          </a:p>
          <a:p>
            <a:endParaRPr lang="en-US" sz="1100" dirty="0"/>
          </a:p>
          <a:p>
            <a:pPr marL="285750" indent="-285750">
              <a:buFont typeface="Arial" panose="020B0604020202020204" pitchFamily="34" charset="0"/>
              <a:buChar char="•"/>
            </a:pPr>
            <a:r>
              <a:rPr lang="en-US" dirty="0"/>
              <a:t>Collect data on demographics</a:t>
            </a:r>
          </a:p>
          <a:p>
            <a:pPr marL="285750" indent="-285750">
              <a:buFont typeface="Arial" panose="020B0604020202020204" pitchFamily="34" charset="0"/>
              <a:buChar char="•"/>
            </a:pPr>
            <a:r>
              <a:rPr lang="en-US" dirty="0"/>
              <a:t>During analysis, compare differences in backgrounds against outcomes results</a:t>
            </a:r>
          </a:p>
        </p:txBody>
      </p:sp>
      <p:sp>
        <p:nvSpPr>
          <p:cNvPr id="6" name="Freeform 153">
            <a:extLst>
              <a:ext uri="{FF2B5EF4-FFF2-40B4-BE49-F238E27FC236}">
                <a16:creationId xmlns:a16="http://schemas.microsoft.com/office/drawing/2014/main" id="{AA5B13CB-411A-4820-8DAB-8B2598ABDFDA}"/>
              </a:ext>
              <a:ext uri="{C183D7F6-B498-43B3-948B-1728B52AA6E4}">
                <adec:decorative xmlns:adec="http://schemas.microsoft.com/office/drawing/2017/decorative" val="1"/>
              </a:ext>
            </a:extLst>
          </p:cNvPr>
          <p:cNvSpPr>
            <a:spLocks noChangeArrowheads="1"/>
          </p:cNvSpPr>
          <p:nvPr/>
        </p:nvSpPr>
        <p:spPr bwMode="auto">
          <a:xfrm>
            <a:off x="692886" y="540871"/>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A2BF63"/>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CCBC63DE-4BF7-4797-9FE1-58D65D8B9F7E}"/>
              </a:ext>
              <a:ext uri="{C183D7F6-B498-43B3-948B-1728B52AA6E4}">
                <adec:decorative xmlns:adec="http://schemas.microsoft.com/office/drawing/2017/decorative" val="1"/>
              </a:ext>
            </a:extLst>
          </p:cNvPr>
          <p:cNvSpPr>
            <a:spLocks noChangeArrowheads="1"/>
          </p:cNvSpPr>
          <p:nvPr/>
        </p:nvSpPr>
        <p:spPr bwMode="auto">
          <a:xfrm>
            <a:off x="850829" y="693249"/>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6861D179-F1B5-4532-943E-365489A40477}"/>
              </a:ext>
            </a:extLst>
          </p:cNvPr>
          <p:cNvPicPr>
            <a:picLocks noChangeAspect="1"/>
          </p:cNvPicPr>
          <p:nvPr/>
        </p:nvPicPr>
        <p:blipFill rotWithShape="1">
          <a:blip r:embed="rId3">
            <a:extLst>
              <a:ext uri="{28A0092B-C50C-407E-A947-70E740481C1C}">
                <a14:useLocalDpi xmlns:a14="http://schemas.microsoft.com/office/drawing/2010/main" val="0"/>
              </a:ext>
            </a:extLst>
          </a:blip>
          <a:srcRect b="15712"/>
          <a:stretch/>
        </p:blipFill>
        <p:spPr>
          <a:xfrm rot="3301365">
            <a:off x="830971" y="736500"/>
            <a:ext cx="803326" cy="677108"/>
          </a:xfrm>
          <a:prstGeom prst="rect">
            <a:avLst/>
          </a:prstGeom>
        </p:spPr>
      </p:pic>
      <p:pic>
        <p:nvPicPr>
          <p:cNvPr id="4" name="Picture 3" descr="city health dashboard for the % of people who are uninsured in Seattle. ">
            <a:extLst>
              <a:ext uri="{FF2B5EF4-FFF2-40B4-BE49-F238E27FC236}">
                <a16:creationId xmlns:a16="http://schemas.microsoft.com/office/drawing/2014/main" id="{5334580E-698B-41FC-9AB8-6A63020F4F38}"/>
              </a:ext>
            </a:extLst>
          </p:cNvPr>
          <p:cNvPicPr>
            <a:picLocks noChangeAspect="1"/>
          </p:cNvPicPr>
          <p:nvPr/>
        </p:nvPicPr>
        <p:blipFill>
          <a:blip r:embed="rId4"/>
          <a:stretch>
            <a:fillRect/>
          </a:stretch>
        </p:blipFill>
        <p:spPr>
          <a:xfrm>
            <a:off x="3110642" y="2901288"/>
            <a:ext cx="8934616" cy="1912980"/>
          </a:xfrm>
          <a:prstGeom prst="rect">
            <a:avLst/>
          </a:prstGeom>
          <a:ln>
            <a:solidFill>
              <a:schemeClr val="tx1"/>
            </a:solidFill>
          </a:ln>
        </p:spPr>
      </p:pic>
      <p:sp>
        <p:nvSpPr>
          <p:cNvPr id="7" name="TextBox 6">
            <a:extLst>
              <a:ext uri="{FF2B5EF4-FFF2-40B4-BE49-F238E27FC236}">
                <a16:creationId xmlns:a16="http://schemas.microsoft.com/office/drawing/2014/main" id="{3CDDB78B-E30F-49DB-A65C-E82B08DA95EF}"/>
              </a:ext>
            </a:extLst>
          </p:cNvPr>
          <p:cNvSpPr txBox="1"/>
          <p:nvPr/>
        </p:nvSpPr>
        <p:spPr>
          <a:xfrm>
            <a:off x="3383280" y="5920740"/>
            <a:ext cx="3334567" cy="369332"/>
          </a:xfrm>
          <a:prstGeom prst="rect">
            <a:avLst/>
          </a:prstGeom>
          <a:noFill/>
        </p:spPr>
        <p:txBody>
          <a:bodyPr wrap="none" rtlCol="0">
            <a:spAutoFit/>
          </a:bodyPr>
          <a:lstStyle/>
          <a:p>
            <a:r>
              <a:rPr lang="en-US" dirty="0"/>
              <a:t>Source: City Health Dashboard</a:t>
            </a:r>
          </a:p>
        </p:txBody>
      </p:sp>
    </p:spTree>
    <p:extLst>
      <p:ext uri="{BB962C8B-B14F-4D97-AF65-F5344CB8AC3E}">
        <p14:creationId xmlns:p14="http://schemas.microsoft.com/office/powerpoint/2010/main" val="33642798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7DFD880-F9D2-4DF0-A6D8-14E2B2D7CAB9}"/>
              </a:ext>
            </a:extLst>
          </p:cNvPr>
          <p:cNvSpPr>
            <a:spLocks noGrp="1"/>
          </p:cNvSpPr>
          <p:nvPr>
            <p:ph type="title"/>
          </p:nvPr>
        </p:nvSpPr>
        <p:spPr/>
        <p:txBody>
          <a:bodyPr/>
          <a:lstStyle/>
          <a:p>
            <a:r>
              <a:rPr lang="en-US" dirty="0"/>
              <a:t>% uninsured by race/ethnicity</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1008887" y="878303"/>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3:</a:t>
            </a:r>
          </a:p>
          <a:p>
            <a:pPr algn="ctr"/>
            <a:r>
              <a:rPr lang="en-US" dirty="0"/>
              <a:t>Develop Indicators for your Logic Model</a:t>
            </a:r>
          </a:p>
        </p:txBody>
      </p:sp>
      <p:sp>
        <p:nvSpPr>
          <p:cNvPr id="6" name="Freeform 153">
            <a:extLst>
              <a:ext uri="{FF2B5EF4-FFF2-40B4-BE49-F238E27FC236}">
                <a16:creationId xmlns:a16="http://schemas.microsoft.com/office/drawing/2014/main" id="{AA5B13CB-411A-4820-8DAB-8B2598ABDFDA}"/>
              </a:ext>
              <a:ext uri="{C183D7F6-B498-43B3-948B-1728B52AA6E4}">
                <adec:decorative xmlns:adec="http://schemas.microsoft.com/office/drawing/2017/decorative" val="1"/>
              </a:ext>
            </a:extLst>
          </p:cNvPr>
          <p:cNvSpPr>
            <a:spLocks noChangeArrowheads="1"/>
          </p:cNvSpPr>
          <p:nvPr/>
        </p:nvSpPr>
        <p:spPr bwMode="auto">
          <a:xfrm>
            <a:off x="692886" y="540871"/>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A2BF63"/>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CCBC63DE-4BF7-4797-9FE1-58D65D8B9F7E}"/>
              </a:ext>
              <a:ext uri="{C183D7F6-B498-43B3-948B-1728B52AA6E4}">
                <adec:decorative xmlns:adec="http://schemas.microsoft.com/office/drawing/2017/decorative" val="1"/>
              </a:ext>
            </a:extLst>
          </p:cNvPr>
          <p:cNvSpPr>
            <a:spLocks noChangeArrowheads="1"/>
          </p:cNvSpPr>
          <p:nvPr/>
        </p:nvSpPr>
        <p:spPr bwMode="auto">
          <a:xfrm>
            <a:off x="850829" y="693249"/>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6861D179-F1B5-4532-943E-365489A40477}"/>
              </a:ext>
            </a:extLst>
          </p:cNvPr>
          <p:cNvPicPr>
            <a:picLocks noChangeAspect="1"/>
          </p:cNvPicPr>
          <p:nvPr/>
        </p:nvPicPr>
        <p:blipFill rotWithShape="1">
          <a:blip r:embed="rId3">
            <a:extLst>
              <a:ext uri="{28A0092B-C50C-407E-A947-70E740481C1C}">
                <a14:useLocalDpi xmlns:a14="http://schemas.microsoft.com/office/drawing/2010/main" val="0"/>
              </a:ext>
            </a:extLst>
          </a:blip>
          <a:srcRect b="15712"/>
          <a:stretch/>
        </p:blipFill>
        <p:spPr>
          <a:xfrm rot="3301365">
            <a:off x="830971" y="736500"/>
            <a:ext cx="803326" cy="677108"/>
          </a:xfrm>
          <a:prstGeom prst="rect">
            <a:avLst/>
          </a:prstGeom>
        </p:spPr>
      </p:pic>
      <p:sp>
        <p:nvSpPr>
          <p:cNvPr id="7" name="TextBox 6">
            <a:extLst>
              <a:ext uri="{FF2B5EF4-FFF2-40B4-BE49-F238E27FC236}">
                <a16:creationId xmlns:a16="http://schemas.microsoft.com/office/drawing/2014/main" id="{3CDDB78B-E30F-49DB-A65C-E82B08DA95EF}"/>
              </a:ext>
            </a:extLst>
          </p:cNvPr>
          <p:cNvSpPr txBox="1"/>
          <p:nvPr/>
        </p:nvSpPr>
        <p:spPr>
          <a:xfrm>
            <a:off x="313451" y="6189485"/>
            <a:ext cx="3334567" cy="369332"/>
          </a:xfrm>
          <a:prstGeom prst="rect">
            <a:avLst/>
          </a:prstGeom>
          <a:noFill/>
        </p:spPr>
        <p:txBody>
          <a:bodyPr wrap="none" rtlCol="0">
            <a:spAutoFit/>
          </a:bodyPr>
          <a:lstStyle/>
          <a:p>
            <a:r>
              <a:rPr lang="en-US" dirty="0"/>
              <a:t>Source: City Health Dashboard</a:t>
            </a:r>
          </a:p>
        </p:txBody>
      </p:sp>
      <p:pic>
        <p:nvPicPr>
          <p:cNvPr id="3" name="Picture 2" descr="Uninsured by race and ethnicity in Seattle.">
            <a:extLst>
              <a:ext uri="{FF2B5EF4-FFF2-40B4-BE49-F238E27FC236}">
                <a16:creationId xmlns:a16="http://schemas.microsoft.com/office/drawing/2014/main" id="{0AAD8C5B-7F76-4DA5-A0CE-AF9400BF02CD}"/>
              </a:ext>
            </a:extLst>
          </p:cNvPr>
          <p:cNvPicPr>
            <a:picLocks noChangeAspect="1"/>
          </p:cNvPicPr>
          <p:nvPr/>
        </p:nvPicPr>
        <p:blipFill rotWithShape="1">
          <a:blip r:embed="rId4"/>
          <a:srcRect t="1493" r="33226"/>
          <a:stretch/>
        </p:blipFill>
        <p:spPr>
          <a:xfrm>
            <a:off x="4141172" y="0"/>
            <a:ext cx="5153349" cy="6791179"/>
          </a:xfrm>
          <a:prstGeom prst="rect">
            <a:avLst/>
          </a:prstGeom>
          <a:ln>
            <a:solidFill>
              <a:schemeClr val="tx1"/>
            </a:solidFill>
          </a:ln>
        </p:spPr>
      </p:pic>
    </p:spTree>
    <p:extLst>
      <p:ext uri="{BB962C8B-B14F-4D97-AF65-F5344CB8AC3E}">
        <p14:creationId xmlns:p14="http://schemas.microsoft.com/office/powerpoint/2010/main" val="1065772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D6100E8-377C-4367-8C18-6DE834F81053}"/>
              </a:ext>
            </a:extLst>
          </p:cNvPr>
          <p:cNvSpPr>
            <a:spLocks noGrp="1"/>
          </p:cNvSpPr>
          <p:nvPr>
            <p:ph type="title"/>
          </p:nvPr>
        </p:nvSpPr>
        <p:spPr/>
        <p:txBody>
          <a:bodyPr/>
          <a:lstStyle/>
          <a:p>
            <a:r>
              <a:rPr lang="en-US" dirty="0"/>
              <a:t>uninsured by gender</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1008887" y="878303"/>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3:</a:t>
            </a:r>
          </a:p>
          <a:p>
            <a:pPr algn="ctr"/>
            <a:r>
              <a:rPr lang="en-US" dirty="0"/>
              <a:t>Develop Indicators for your Logic Model</a:t>
            </a:r>
          </a:p>
        </p:txBody>
      </p:sp>
      <p:sp>
        <p:nvSpPr>
          <p:cNvPr id="6" name="Freeform 153">
            <a:extLst>
              <a:ext uri="{FF2B5EF4-FFF2-40B4-BE49-F238E27FC236}">
                <a16:creationId xmlns:a16="http://schemas.microsoft.com/office/drawing/2014/main" id="{AA5B13CB-411A-4820-8DAB-8B2598ABDFDA}"/>
              </a:ext>
              <a:ext uri="{C183D7F6-B498-43B3-948B-1728B52AA6E4}">
                <adec:decorative xmlns:adec="http://schemas.microsoft.com/office/drawing/2017/decorative" val="1"/>
              </a:ext>
            </a:extLst>
          </p:cNvPr>
          <p:cNvSpPr>
            <a:spLocks noChangeArrowheads="1"/>
          </p:cNvSpPr>
          <p:nvPr/>
        </p:nvSpPr>
        <p:spPr bwMode="auto">
          <a:xfrm>
            <a:off x="692886" y="540871"/>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A2BF63"/>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CCBC63DE-4BF7-4797-9FE1-58D65D8B9F7E}"/>
              </a:ext>
              <a:ext uri="{C183D7F6-B498-43B3-948B-1728B52AA6E4}">
                <adec:decorative xmlns:adec="http://schemas.microsoft.com/office/drawing/2017/decorative" val="1"/>
              </a:ext>
            </a:extLst>
          </p:cNvPr>
          <p:cNvSpPr>
            <a:spLocks noChangeArrowheads="1"/>
          </p:cNvSpPr>
          <p:nvPr/>
        </p:nvSpPr>
        <p:spPr bwMode="auto">
          <a:xfrm>
            <a:off x="850829" y="693249"/>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6861D179-F1B5-4532-943E-365489A40477}"/>
              </a:ext>
            </a:extLst>
          </p:cNvPr>
          <p:cNvPicPr>
            <a:picLocks noChangeAspect="1"/>
          </p:cNvPicPr>
          <p:nvPr/>
        </p:nvPicPr>
        <p:blipFill rotWithShape="1">
          <a:blip r:embed="rId3">
            <a:extLst>
              <a:ext uri="{28A0092B-C50C-407E-A947-70E740481C1C}">
                <a14:useLocalDpi xmlns:a14="http://schemas.microsoft.com/office/drawing/2010/main" val="0"/>
              </a:ext>
            </a:extLst>
          </a:blip>
          <a:srcRect b="15712"/>
          <a:stretch/>
        </p:blipFill>
        <p:spPr>
          <a:xfrm rot="3301365">
            <a:off x="830971" y="736500"/>
            <a:ext cx="803326" cy="677108"/>
          </a:xfrm>
          <a:prstGeom prst="rect">
            <a:avLst/>
          </a:prstGeom>
        </p:spPr>
      </p:pic>
      <p:sp>
        <p:nvSpPr>
          <p:cNvPr id="7" name="TextBox 6">
            <a:extLst>
              <a:ext uri="{FF2B5EF4-FFF2-40B4-BE49-F238E27FC236}">
                <a16:creationId xmlns:a16="http://schemas.microsoft.com/office/drawing/2014/main" id="{3CDDB78B-E30F-49DB-A65C-E82B08DA95EF}"/>
              </a:ext>
            </a:extLst>
          </p:cNvPr>
          <p:cNvSpPr txBox="1"/>
          <p:nvPr/>
        </p:nvSpPr>
        <p:spPr>
          <a:xfrm>
            <a:off x="370311" y="5980085"/>
            <a:ext cx="3334567" cy="369332"/>
          </a:xfrm>
          <a:prstGeom prst="rect">
            <a:avLst/>
          </a:prstGeom>
          <a:noFill/>
        </p:spPr>
        <p:txBody>
          <a:bodyPr wrap="none" rtlCol="0">
            <a:spAutoFit/>
          </a:bodyPr>
          <a:lstStyle/>
          <a:p>
            <a:r>
              <a:rPr lang="en-US" dirty="0"/>
              <a:t>Source: City Health Dashboard</a:t>
            </a:r>
          </a:p>
        </p:txBody>
      </p:sp>
      <p:pic>
        <p:nvPicPr>
          <p:cNvPr id="5" name="Picture 4" descr="Uninsured by gender in seattle">
            <a:extLst>
              <a:ext uri="{FF2B5EF4-FFF2-40B4-BE49-F238E27FC236}">
                <a16:creationId xmlns:a16="http://schemas.microsoft.com/office/drawing/2014/main" id="{35783DF9-4E67-4E87-8CAB-BCDDAB23C3DE}"/>
              </a:ext>
            </a:extLst>
          </p:cNvPr>
          <p:cNvPicPr>
            <a:picLocks noChangeAspect="1"/>
          </p:cNvPicPr>
          <p:nvPr/>
        </p:nvPicPr>
        <p:blipFill rotWithShape="1">
          <a:blip r:embed="rId4"/>
          <a:srcRect r="31212"/>
          <a:stretch/>
        </p:blipFill>
        <p:spPr>
          <a:xfrm>
            <a:off x="3268585" y="1569814"/>
            <a:ext cx="6990691" cy="3718372"/>
          </a:xfrm>
          <a:prstGeom prst="rect">
            <a:avLst/>
          </a:prstGeom>
          <a:ln>
            <a:solidFill>
              <a:schemeClr val="tx1"/>
            </a:solidFill>
          </a:ln>
        </p:spPr>
      </p:pic>
    </p:spTree>
    <p:extLst>
      <p:ext uri="{BB962C8B-B14F-4D97-AF65-F5344CB8AC3E}">
        <p14:creationId xmlns:p14="http://schemas.microsoft.com/office/powerpoint/2010/main" val="25730654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882764B-24F7-468F-8DEA-2B7CC48BFE94}"/>
              </a:ext>
            </a:extLst>
          </p:cNvPr>
          <p:cNvSpPr>
            <a:spLocks noGrp="1"/>
          </p:cNvSpPr>
          <p:nvPr>
            <p:ph type="title"/>
          </p:nvPr>
        </p:nvSpPr>
        <p:spPr/>
        <p:txBody>
          <a:bodyPr/>
          <a:lstStyle/>
          <a:p>
            <a:r>
              <a:rPr lang="en-US" dirty="0"/>
              <a:t>uninsured by age</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1008887" y="878303"/>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3:</a:t>
            </a:r>
          </a:p>
          <a:p>
            <a:pPr algn="ctr"/>
            <a:r>
              <a:rPr lang="en-US" dirty="0"/>
              <a:t>Develop Indicators for your Logic Model</a:t>
            </a:r>
          </a:p>
        </p:txBody>
      </p:sp>
      <p:sp>
        <p:nvSpPr>
          <p:cNvPr id="6" name="Freeform 153">
            <a:extLst>
              <a:ext uri="{FF2B5EF4-FFF2-40B4-BE49-F238E27FC236}">
                <a16:creationId xmlns:a16="http://schemas.microsoft.com/office/drawing/2014/main" id="{AA5B13CB-411A-4820-8DAB-8B2598ABDFDA}"/>
              </a:ext>
              <a:ext uri="{C183D7F6-B498-43B3-948B-1728B52AA6E4}">
                <adec:decorative xmlns:adec="http://schemas.microsoft.com/office/drawing/2017/decorative" val="1"/>
              </a:ext>
            </a:extLst>
          </p:cNvPr>
          <p:cNvSpPr>
            <a:spLocks noChangeArrowheads="1"/>
          </p:cNvSpPr>
          <p:nvPr/>
        </p:nvSpPr>
        <p:spPr bwMode="auto">
          <a:xfrm>
            <a:off x="692886" y="540871"/>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A2BF63"/>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CCBC63DE-4BF7-4797-9FE1-58D65D8B9F7E}"/>
              </a:ext>
              <a:ext uri="{C183D7F6-B498-43B3-948B-1728B52AA6E4}">
                <adec:decorative xmlns:adec="http://schemas.microsoft.com/office/drawing/2017/decorative" val="1"/>
              </a:ext>
            </a:extLst>
          </p:cNvPr>
          <p:cNvSpPr>
            <a:spLocks noChangeArrowheads="1"/>
          </p:cNvSpPr>
          <p:nvPr/>
        </p:nvSpPr>
        <p:spPr bwMode="auto">
          <a:xfrm>
            <a:off x="850829" y="693249"/>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6861D179-F1B5-4532-943E-365489A40477}"/>
              </a:ext>
            </a:extLst>
          </p:cNvPr>
          <p:cNvPicPr>
            <a:picLocks noChangeAspect="1"/>
          </p:cNvPicPr>
          <p:nvPr/>
        </p:nvPicPr>
        <p:blipFill rotWithShape="1">
          <a:blip r:embed="rId3">
            <a:extLst>
              <a:ext uri="{28A0092B-C50C-407E-A947-70E740481C1C}">
                <a14:useLocalDpi xmlns:a14="http://schemas.microsoft.com/office/drawing/2010/main" val="0"/>
              </a:ext>
            </a:extLst>
          </a:blip>
          <a:srcRect b="15712"/>
          <a:stretch/>
        </p:blipFill>
        <p:spPr>
          <a:xfrm rot="3301365">
            <a:off x="830971" y="736500"/>
            <a:ext cx="803326" cy="677108"/>
          </a:xfrm>
          <a:prstGeom prst="rect">
            <a:avLst/>
          </a:prstGeom>
        </p:spPr>
      </p:pic>
      <p:sp>
        <p:nvSpPr>
          <p:cNvPr id="7" name="TextBox 6">
            <a:extLst>
              <a:ext uri="{FF2B5EF4-FFF2-40B4-BE49-F238E27FC236}">
                <a16:creationId xmlns:a16="http://schemas.microsoft.com/office/drawing/2014/main" id="{3CDDB78B-E30F-49DB-A65C-E82B08DA95EF}"/>
              </a:ext>
            </a:extLst>
          </p:cNvPr>
          <p:cNvSpPr txBox="1"/>
          <p:nvPr/>
        </p:nvSpPr>
        <p:spPr>
          <a:xfrm>
            <a:off x="313451" y="6121471"/>
            <a:ext cx="3334567" cy="369332"/>
          </a:xfrm>
          <a:prstGeom prst="rect">
            <a:avLst/>
          </a:prstGeom>
          <a:noFill/>
        </p:spPr>
        <p:txBody>
          <a:bodyPr wrap="none" rtlCol="0">
            <a:spAutoFit/>
          </a:bodyPr>
          <a:lstStyle/>
          <a:p>
            <a:r>
              <a:rPr lang="en-US" dirty="0"/>
              <a:t>Source: City Health Dashboard</a:t>
            </a:r>
          </a:p>
        </p:txBody>
      </p:sp>
      <p:pic>
        <p:nvPicPr>
          <p:cNvPr id="3" name="Picture 2" descr="uninsured by age in seattle">
            <a:extLst>
              <a:ext uri="{FF2B5EF4-FFF2-40B4-BE49-F238E27FC236}">
                <a16:creationId xmlns:a16="http://schemas.microsoft.com/office/drawing/2014/main" id="{0AAD8C5B-7F76-4DA5-A0CE-AF9400BF02CD}"/>
              </a:ext>
            </a:extLst>
          </p:cNvPr>
          <p:cNvPicPr>
            <a:picLocks noChangeAspect="1"/>
          </p:cNvPicPr>
          <p:nvPr/>
        </p:nvPicPr>
        <p:blipFill rotWithShape="1">
          <a:blip r:embed="rId4"/>
          <a:srcRect t="1493" r="33226"/>
          <a:stretch/>
        </p:blipFill>
        <p:spPr>
          <a:xfrm>
            <a:off x="4141172" y="0"/>
            <a:ext cx="5153349" cy="6791179"/>
          </a:xfrm>
          <a:prstGeom prst="rect">
            <a:avLst/>
          </a:prstGeom>
          <a:ln>
            <a:solidFill>
              <a:schemeClr val="tx1"/>
            </a:solidFill>
          </a:ln>
        </p:spPr>
      </p:pic>
      <p:pic>
        <p:nvPicPr>
          <p:cNvPr id="11" name="Picture 10" descr="uninsured by age in seattle">
            <a:extLst>
              <a:ext uri="{FF2B5EF4-FFF2-40B4-BE49-F238E27FC236}">
                <a16:creationId xmlns:a16="http://schemas.microsoft.com/office/drawing/2014/main" id="{157DC5F5-F8B7-4741-82A4-44B2642B89F7}"/>
              </a:ext>
            </a:extLst>
          </p:cNvPr>
          <p:cNvPicPr>
            <a:picLocks noChangeAspect="1"/>
          </p:cNvPicPr>
          <p:nvPr/>
        </p:nvPicPr>
        <p:blipFill>
          <a:blip r:embed="rId5"/>
          <a:stretch>
            <a:fillRect/>
          </a:stretch>
        </p:blipFill>
        <p:spPr>
          <a:xfrm>
            <a:off x="3948927" y="57629"/>
            <a:ext cx="5537837" cy="6715099"/>
          </a:xfrm>
          <a:prstGeom prst="rect">
            <a:avLst/>
          </a:prstGeom>
          <a:ln>
            <a:solidFill>
              <a:schemeClr val="tx1"/>
            </a:solidFill>
          </a:ln>
        </p:spPr>
      </p:pic>
    </p:spTree>
    <p:extLst>
      <p:ext uri="{BB962C8B-B14F-4D97-AF65-F5344CB8AC3E}">
        <p14:creationId xmlns:p14="http://schemas.microsoft.com/office/powerpoint/2010/main" val="41625019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13B5-C811-4044-8967-8EDD38D760C4}"/>
              </a:ext>
            </a:extLst>
          </p:cNvPr>
          <p:cNvSpPr>
            <a:spLocks noGrp="1"/>
          </p:cNvSpPr>
          <p:nvPr>
            <p:ph type="title"/>
          </p:nvPr>
        </p:nvSpPr>
        <p:spPr>
          <a:xfrm>
            <a:off x="581192" y="679296"/>
            <a:ext cx="11029616" cy="1188720"/>
          </a:xfrm>
        </p:spPr>
        <p:txBody>
          <a:bodyPr anchor="t"/>
          <a:lstStyle/>
          <a:p>
            <a:r>
              <a:rPr lang="en-US" b="1" dirty="0">
                <a:latin typeface="+mn-lt"/>
              </a:rPr>
              <a:t>Step 4</a:t>
            </a:r>
          </a:p>
        </p:txBody>
      </p:sp>
      <p:sp>
        <p:nvSpPr>
          <p:cNvPr id="9" name="Rectangle: Rounded Corners 8">
            <a:extLst>
              <a:ext uri="{FF2B5EF4-FFF2-40B4-BE49-F238E27FC236}">
                <a16:creationId xmlns:a16="http://schemas.microsoft.com/office/drawing/2014/main" id="{A55148E0-971D-4F2D-B444-8C2FC15A9C12}"/>
              </a:ext>
            </a:extLst>
          </p:cNvPr>
          <p:cNvSpPr/>
          <p:nvPr/>
        </p:nvSpPr>
        <p:spPr>
          <a:xfrm>
            <a:off x="5138378" y="2064559"/>
            <a:ext cx="1943696" cy="29800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4:</a:t>
            </a:r>
          </a:p>
          <a:p>
            <a:pPr algn="ctr"/>
            <a:r>
              <a:rPr lang="en-US" dirty="0"/>
              <a:t>Create an Evaluation Plan</a:t>
            </a:r>
          </a:p>
        </p:txBody>
      </p:sp>
      <p:sp>
        <p:nvSpPr>
          <p:cNvPr id="18" name="Freeform 223">
            <a:extLst>
              <a:ext uri="{FF2B5EF4-FFF2-40B4-BE49-F238E27FC236}">
                <a16:creationId xmlns:a16="http://schemas.microsoft.com/office/drawing/2014/main" id="{E9828943-3D64-4211-AAEB-84AC560456D2}"/>
              </a:ext>
              <a:ext uri="{C183D7F6-B498-43B3-948B-1728B52AA6E4}">
                <adec:decorative xmlns:adec="http://schemas.microsoft.com/office/drawing/2017/decorative" val="1"/>
              </a:ext>
            </a:extLst>
          </p:cNvPr>
          <p:cNvSpPr>
            <a:spLocks noChangeArrowheads="1"/>
          </p:cNvSpPr>
          <p:nvPr/>
        </p:nvSpPr>
        <p:spPr bwMode="auto">
          <a:xfrm>
            <a:off x="4889176" y="1566127"/>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20" name="Freeform 6">
            <a:extLst>
              <a:ext uri="{FF2B5EF4-FFF2-40B4-BE49-F238E27FC236}">
                <a16:creationId xmlns:a16="http://schemas.microsoft.com/office/drawing/2014/main" id="{CC649254-1FA2-4B01-8EA2-F8ED8DDAA2E5}"/>
              </a:ext>
              <a:ext uri="{C183D7F6-B498-43B3-948B-1728B52AA6E4}">
                <adec:decorative xmlns:adec="http://schemas.microsoft.com/office/drawing/2017/decorative" val="1"/>
              </a:ext>
            </a:extLst>
          </p:cNvPr>
          <p:cNvSpPr>
            <a:spLocks noChangeArrowheads="1"/>
          </p:cNvSpPr>
          <p:nvPr/>
        </p:nvSpPr>
        <p:spPr bwMode="auto">
          <a:xfrm>
            <a:off x="5048738" y="1724068"/>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9" name="Picture 18" descr="A close up of a logo&#10;&#10;Description automatically generated">
            <a:extLst>
              <a:ext uri="{FF2B5EF4-FFF2-40B4-BE49-F238E27FC236}">
                <a16:creationId xmlns:a16="http://schemas.microsoft.com/office/drawing/2014/main" id="{6CDCDC69-0FB8-484E-A9E8-2695E8DC66B3}"/>
              </a:ext>
            </a:extLst>
          </p:cNvPr>
          <p:cNvPicPr>
            <a:picLocks noChangeAspect="1"/>
          </p:cNvPicPr>
          <p:nvPr/>
        </p:nvPicPr>
        <p:blipFill rotWithShape="1">
          <a:blip r:embed="rId3">
            <a:extLst>
              <a:ext uri="{28A0092B-C50C-407E-A947-70E740481C1C}">
                <a14:useLocalDpi xmlns:a14="http://schemas.microsoft.com/office/drawing/2010/main" val="0"/>
              </a:ext>
            </a:extLst>
          </a:blip>
          <a:srcRect b="16815"/>
          <a:stretch/>
        </p:blipFill>
        <p:spPr>
          <a:xfrm>
            <a:off x="5048738" y="1762592"/>
            <a:ext cx="774636" cy="644386"/>
          </a:xfrm>
          <a:prstGeom prst="rect">
            <a:avLst/>
          </a:prstGeom>
        </p:spPr>
      </p:pic>
      <p:pic>
        <p:nvPicPr>
          <p:cNvPr id="10" name="Picture 9">
            <a:extLst>
              <a:ext uri="{FF2B5EF4-FFF2-40B4-BE49-F238E27FC236}">
                <a16:creationId xmlns:a16="http://schemas.microsoft.com/office/drawing/2014/main" id="{501E316C-FD69-4B26-B0F2-5943B449228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2500" y="5484036"/>
            <a:ext cx="10362087" cy="803262"/>
          </a:xfrm>
          <a:prstGeom prst="rect">
            <a:avLst/>
          </a:prstGeom>
          <a:ln>
            <a:solidFill>
              <a:schemeClr val="tx1"/>
            </a:solidFill>
          </a:ln>
        </p:spPr>
      </p:pic>
      <p:sp>
        <p:nvSpPr>
          <p:cNvPr id="11" name="TextBox 10">
            <a:extLst>
              <a:ext uri="{FF2B5EF4-FFF2-40B4-BE49-F238E27FC236}">
                <a16:creationId xmlns:a16="http://schemas.microsoft.com/office/drawing/2014/main" id="{D8AB8190-9DDF-47CA-AB7E-67C4708BE6B1}"/>
              </a:ext>
            </a:extLst>
          </p:cNvPr>
          <p:cNvSpPr txBox="1"/>
          <p:nvPr/>
        </p:nvSpPr>
        <p:spPr>
          <a:xfrm>
            <a:off x="783047" y="5137901"/>
            <a:ext cx="1492716" cy="369332"/>
          </a:xfrm>
          <a:prstGeom prst="rect">
            <a:avLst/>
          </a:prstGeom>
          <a:noFill/>
        </p:spPr>
        <p:txBody>
          <a:bodyPr wrap="none" rtlCol="0">
            <a:spAutoFit/>
          </a:bodyPr>
          <a:lstStyle/>
          <a:p>
            <a:r>
              <a:rPr lang="en-US" dirty="0"/>
              <a:t>On website: </a:t>
            </a:r>
          </a:p>
        </p:txBody>
      </p:sp>
      <p:sp>
        <p:nvSpPr>
          <p:cNvPr id="24" name="Rectangle 23">
            <a:extLst>
              <a:ext uri="{FF2B5EF4-FFF2-40B4-BE49-F238E27FC236}">
                <a16:creationId xmlns:a16="http://schemas.microsoft.com/office/drawing/2014/main" id="{5F6FED65-FA47-4B0D-AE32-277D1770AE40}"/>
              </a:ext>
              <a:ext uri="{C183D7F6-B498-43B3-948B-1728B52AA6E4}">
                <adec:decorative xmlns:adec="http://schemas.microsoft.com/office/drawing/2017/decorative" val="1"/>
              </a:ext>
            </a:extLst>
          </p:cNvPr>
          <p:cNvSpPr/>
          <p:nvPr/>
        </p:nvSpPr>
        <p:spPr>
          <a:xfrm>
            <a:off x="6381101" y="5541557"/>
            <a:ext cx="1063307" cy="688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8608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E2B10EF6-FD0F-4AAE-B334-B57C619A35E7}"/>
              </a:ext>
            </a:extLst>
          </p:cNvPr>
          <p:cNvSpPr>
            <a:spLocks noGrp="1"/>
          </p:cNvSpPr>
          <p:nvPr>
            <p:ph type="title"/>
          </p:nvPr>
        </p:nvSpPr>
        <p:spPr/>
        <p:txBody>
          <a:bodyPr/>
          <a:lstStyle/>
          <a:p>
            <a:r>
              <a:rPr lang="en-US" dirty="0"/>
              <a:t>Create an Evaluation Plan</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4:</a:t>
            </a:r>
          </a:p>
          <a:p>
            <a:pPr algn="ctr"/>
            <a:r>
              <a:rPr lang="en-US" dirty="0"/>
              <a:t>Create an Evaluation Plan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2" y="933412"/>
            <a:ext cx="8416251" cy="1200329"/>
          </a:xfrm>
          <a:prstGeom prst="rect">
            <a:avLst/>
          </a:prstGeom>
          <a:noFill/>
        </p:spPr>
        <p:txBody>
          <a:bodyPr wrap="square" rtlCol="0">
            <a:spAutoFit/>
          </a:bodyPr>
          <a:lstStyle/>
          <a:p>
            <a:r>
              <a:rPr lang="en-US" b="1" i="0" dirty="0">
                <a:solidFill>
                  <a:schemeClr val="accent6"/>
                </a:solidFill>
                <a:effectLst/>
              </a:rPr>
              <a:t>WHAT: </a:t>
            </a:r>
            <a:r>
              <a:rPr lang="en-US" b="0" i="0" dirty="0">
                <a:effectLst/>
              </a:rPr>
              <a:t>An evaluation plan describes how the project will be evaluated. It articulates the </a:t>
            </a:r>
            <a:r>
              <a:rPr lang="en-US" b="0" i="0" dirty="0">
                <a:solidFill>
                  <a:schemeClr val="accent2"/>
                </a:solidFill>
                <a:effectLst/>
              </a:rPr>
              <a:t>purpose</a:t>
            </a:r>
            <a:r>
              <a:rPr lang="en-US" b="0" i="0" dirty="0">
                <a:effectLst/>
              </a:rPr>
              <a:t> of the evaluation, </a:t>
            </a:r>
            <a:r>
              <a:rPr lang="en-US" b="0" i="0" dirty="0">
                <a:solidFill>
                  <a:schemeClr val="accent2"/>
                </a:solidFill>
                <a:effectLst/>
              </a:rPr>
              <a:t>evaluation questions</a:t>
            </a:r>
            <a:r>
              <a:rPr lang="en-US" b="0" i="0" dirty="0">
                <a:effectLst/>
              </a:rPr>
              <a:t>, </a:t>
            </a:r>
            <a:r>
              <a:rPr lang="en-US" b="0" i="0" dirty="0">
                <a:solidFill>
                  <a:schemeClr val="accent2"/>
                </a:solidFill>
                <a:effectLst/>
              </a:rPr>
              <a:t>timetable</a:t>
            </a:r>
            <a:r>
              <a:rPr lang="en-US" b="0" i="0" dirty="0">
                <a:effectLst/>
              </a:rPr>
              <a:t>, data collection </a:t>
            </a:r>
            <a:r>
              <a:rPr lang="en-US" b="0" i="0" dirty="0">
                <a:solidFill>
                  <a:schemeClr val="accent2"/>
                </a:solidFill>
                <a:effectLst/>
              </a:rPr>
              <a:t>tools</a:t>
            </a:r>
            <a:r>
              <a:rPr lang="en-US" b="0" i="0" dirty="0">
                <a:effectLst/>
              </a:rPr>
              <a:t>, </a:t>
            </a:r>
            <a:r>
              <a:rPr lang="en-US" b="0" i="0" dirty="0">
                <a:solidFill>
                  <a:schemeClr val="accent2"/>
                </a:solidFill>
                <a:effectLst/>
              </a:rPr>
              <a:t>analysis framework</a:t>
            </a:r>
            <a:r>
              <a:rPr lang="en-US" b="0" i="0" dirty="0">
                <a:effectLst/>
              </a:rPr>
              <a:t>, and a section articulating </a:t>
            </a:r>
            <a:r>
              <a:rPr lang="en-US" b="0" i="0" dirty="0">
                <a:solidFill>
                  <a:schemeClr val="accent2"/>
                </a:solidFill>
                <a:effectLst/>
              </a:rPr>
              <a:t>how data will be used</a:t>
            </a:r>
            <a:r>
              <a:rPr lang="en-US" b="0" i="0" dirty="0">
                <a:effectLst/>
              </a:rPr>
              <a:t> and disseminated.</a:t>
            </a:r>
            <a:endParaRPr lang="en-US" dirty="0"/>
          </a:p>
        </p:txBody>
      </p:sp>
      <p:sp>
        <p:nvSpPr>
          <p:cNvPr id="24" name="TextBox 23">
            <a:extLst>
              <a:ext uri="{FF2B5EF4-FFF2-40B4-BE49-F238E27FC236}">
                <a16:creationId xmlns:a16="http://schemas.microsoft.com/office/drawing/2014/main" id="{C845BFF9-2762-42EF-9C5B-B86F7F449C5B}"/>
              </a:ext>
            </a:extLst>
          </p:cNvPr>
          <p:cNvSpPr txBox="1"/>
          <p:nvPr/>
        </p:nvSpPr>
        <p:spPr>
          <a:xfrm>
            <a:off x="3212431" y="3012377"/>
            <a:ext cx="8416251" cy="1754326"/>
          </a:xfrm>
          <a:prstGeom prst="rect">
            <a:avLst/>
          </a:prstGeom>
          <a:noFill/>
        </p:spPr>
        <p:txBody>
          <a:bodyPr wrap="square" rtlCol="0">
            <a:spAutoFit/>
          </a:bodyPr>
          <a:lstStyle/>
          <a:p>
            <a:pPr marL="342900" indent="-342900">
              <a:buAutoNum type="arabicPeriod"/>
            </a:pPr>
            <a:r>
              <a:rPr lang="en-US" dirty="0"/>
              <a:t>Define evaluation questions</a:t>
            </a:r>
          </a:p>
          <a:p>
            <a:pPr marL="342900" indent="-342900">
              <a:buAutoNum type="arabicPeriod"/>
            </a:pPr>
            <a:r>
              <a:rPr lang="en-US" dirty="0"/>
              <a:t>Develop the evaluation design</a:t>
            </a:r>
          </a:p>
          <a:p>
            <a:pPr marL="342900" indent="-342900">
              <a:buAutoNum type="arabicPeriod"/>
            </a:pPr>
            <a:r>
              <a:rPr lang="en-US" dirty="0"/>
              <a:t>Participatory Evaluation approach</a:t>
            </a:r>
          </a:p>
          <a:p>
            <a:pPr marL="342900" indent="-342900">
              <a:buAutoNum type="arabicPeriod"/>
            </a:pPr>
            <a:r>
              <a:rPr lang="en-US" dirty="0"/>
              <a:t>Conduct an ethical review</a:t>
            </a:r>
          </a:p>
          <a:p>
            <a:pPr marL="342900" indent="-342900">
              <a:buAutoNum type="arabicPeriod"/>
            </a:pPr>
            <a:endParaRPr lang="en-US" dirty="0"/>
          </a:p>
          <a:p>
            <a:endParaRPr lang="en-US" dirty="0"/>
          </a:p>
        </p:txBody>
      </p:sp>
      <p:sp>
        <p:nvSpPr>
          <p:cNvPr id="6" name="Freeform 223">
            <a:extLst>
              <a:ext uri="{FF2B5EF4-FFF2-40B4-BE49-F238E27FC236}">
                <a16:creationId xmlns:a16="http://schemas.microsoft.com/office/drawing/2014/main" id="{F83D58CF-467C-45ED-B3F8-A9D8E925EAFE}"/>
              </a:ext>
              <a:ext uri="{C183D7F6-B498-43B3-948B-1728B52AA6E4}">
                <adec:decorative xmlns:adec="http://schemas.microsoft.com/office/drawing/2017/decorative" val="1"/>
              </a:ext>
            </a:extLst>
          </p:cNvPr>
          <p:cNvSpPr>
            <a:spLocks noChangeArrowheads="1"/>
          </p:cNvSpPr>
          <p:nvPr/>
        </p:nvSpPr>
        <p:spPr bwMode="auto">
          <a:xfrm>
            <a:off x="563317" y="612023"/>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E67FB025-DF67-4C80-AFDD-775ADDE5EA94}"/>
              </a:ext>
              <a:ext uri="{C183D7F6-B498-43B3-948B-1728B52AA6E4}">
                <adec:decorative xmlns:adec="http://schemas.microsoft.com/office/drawing/2017/decorative" val="1"/>
              </a:ext>
            </a:extLst>
          </p:cNvPr>
          <p:cNvSpPr>
            <a:spLocks noChangeArrowheads="1"/>
          </p:cNvSpPr>
          <p:nvPr/>
        </p:nvSpPr>
        <p:spPr bwMode="auto">
          <a:xfrm>
            <a:off x="722879" y="76996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29AB85F7-2593-4878-AC35-AAAC664CFB1E}"/>
              </a:ext>
            </a:extLst>
          </p:cNvPr>
          <p:cNvPicPr>
            <a:picLocks noChangeAspect="1"/>
          </p:cNvPicPr>
          <p:nvPr/>
        </p:nvPicPr>
        <p:blipFill rotWithShape="1">
          <a:blip r:embed="rId3">
            <a:extLst>
              <a:ext uri="{28A0092B-C50C-407E-A947-70E740481C1C}">
                <a14:useLocalDpi xmlns:a14="http://schemas.microsoft.com/office/drawing/2010/main" val="0"/>
              </a:ext>
            </a:extLst>
          </a:blip>
          <a:srcRect b="16815"/>
          <a:stretch/>
        </p:blipFill>
        <p:spPr>
          <a:xfrm>
            <a:off x="722879" y="808488"/>
            <a:ext cx="774636" cy="644386"/>
          </a:xfrm>
          <a:prstGeom prst="rect">
            <a:avLst/>
          </a:prstGeom>
        </p:spPr>
      </p:pic>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6000" y="3276600"/>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153278EC-6376-4016-B77D-9A1C31B986B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313355" y="2337145"/>
            <a:ext cx="4467727" cy="3350795"/>
          </a:xfrm>
          <a:prstGeom prst="rect">
            <a:avLst/>
          </a:prstGeom>
        </p:spPr>
      </p:pic>
    </p:spTree>
    <p:extLst>
      <p:ext uri="{BB962C8B-B14F-4D97-AF65-F5344CB8AC3E}">
        <p14:creationId xmlns:p14="http://schemas.microsoft.com/office/powerpoint/2010/main" val="4054514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9394E1F-0B5F-497D-B2A6-8383A2A548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3"/>
            <a:chOff x="438068" y="457200"/>
            <a:chExt cx="3703320" cy="5935133"/>
          </a:xfrm>
        </p:grpSpPr>
        <p:sp>
          <p:nvSpPr>
            <p:cNvPr id="22" name="Rectangle 21">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DD1EE38F-2664-490B-8D22-A4FCB935C20A}"/>
              </a:ext>
            </a:extLst>
          </p:cNvPr>
          <p:cNvSpPr>
            <a:spLocks noGrp="1"/>
          </p:cNvSpPr>
          <p:nvPr>
            <p:ph type="title"/>
          </p:nvPr>
        </p:nvSpPr>
        <p:spPr>
          <a:xfrm>
            <a:off x="592160" y="2196534"/>
            <a:ext cx="3412067" cy="3478384"/>
          </a:xfrm>
        </p:spPr>
        <p:txBody>
          <a:bodyPr vert="horz" lIns="91440" tIns="45720" rIns="91440" bIns="45720" rtlCol="0" anchor="b">
            <a:normAutofit/>
          </a:bodyPr>
          <a:lstStyle/>
          <a:p>
            <a:r>
              <a:rPr lang="en-US" sz="3600" dirty="0">
                <a:latin typeface="+mn-lt"/>
              </a:rPr>
              <a:t>Evaluation pathways</a:t>
            </a:r>
            <a:br>
              <a:rPr lang="en-US" sz="3600" dirty="0">
                <a:latin typeface="+mn-lt"/>
              </a:rPr>
            </a:br>
            <a:r>
              <a:rPr lang="en-US" sz="3600" dirty="0">
                <a:latin typeface="+mn-lt"/>
              </a:rPr>
              <a:t>Project overview</a:t>
            </a:r>
          </a:p>
        </p:txBody>
      </p:sp>
      <p:pic>
        <p:nvPicPr>
          <p:cNvPr id="6" name="Content Placeholder 5" descr="Country road along the side of mountains">
            <a:extLst>
              <a:ext uri="{FF2B5EF4-FFF2-40B4-BE49-F238E27FC236}">
                <a16:creationId xmlns:a16="http://schemas.microsoft.com/office/drawing/2014/main" id="{1F1A4521-AC86-4C4D-9BEE-0811CCE5460C}"/>
              </a:ext>
            </a:extLst>
          </p:cNvPr>
          <p:cNvPicPr>
            <a:picLocks noGrp="1" noChangeAspect="1"/>
          </p:cNvPicPr>
          <p:nvPr>
            <p:ph idx="1"/>
          </p:nvPr>
        </p:nvPicPr>
        <p:blipFill>
          <a:blip r:embed="rId3"/>
          <a:stretch>
            <a:fillRect/>
          </a:stretch>
        </p:blipFill>
        <p:spPr>
          <a:xfrm>
            <a:off x="4765053" y="1159372"/>
            <a:ext cx="6764864" cy="4515546"/>
          </a:xfrm>
          <a:prstGeom prst="rect">
            <a:avLst/>
          </a:prstGeom>
        </p:spPr>
      </p:pic>
    </p:spTree>
    <p:extLst>
      <p:ext uri="{BB962C8B-B14F-4D97-AF65-F5344CB8AC3E}">
        <p14:creationId xmlns:p14="http://schemas.microsoft.com/office/powerpoint/2010/main" val="27692095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958E32A8-CD04-474C-8758-015625359A87}"/>
              </a:ext>
            </a:extLst>
          </p:cNvPr>
          <p:cNvSpPr>
            <a:spLocks noGrp="1"/>
          </p:cNvSpPr>
          <p:nvPr>
            <p:ph type="title"/>
          </p:nvPr>
        </p:nvSpPr>
        <p:spPr/>
        <p:txBody>
          <a:bodyPr/>
          <a:lstStyle/>
          <a:p>
            <a:r>
              <a:rPr lang="en-US" b="1" dirty="0"/>
              <a:t>Define evaluation questions</a:t>
            </a:r>
            <a:br>
              <a:rPr lang="en-US" b="1" dirty="0"/>
            </a:b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4:</a:t>
            </a:r>
          </a:p>
          <a:p>
            <a:pPr algn="ctr"/>
            <a:r>
              <a:rPr lang="en-US" dirty="0"/>
              <a:t>Create an Evaluation Plan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374092" y="1098336"/>
            <a:ext cx="8416251" cy="4508927"/>
          </a:xfrm>
          <a:prstGeom prst="rect">
            <a:avLst/>
          </a:prstGeom>
          <a:noFill/>
        </p:spPr>
        <p:txBody>
          <a:bodyPr wrap="square" rtlCol="0">
            <a:spAutoFit/>
          </a:bodyPr>
          <a:lstStyle/>
          <a:p>
            <a:r>
              <a:rPr lang="en-US" sz="2400" b="1" i="0" dirty="0">
                <a:effectLst/>
              </a:rPr>
              <a:t>Define evaluation questions</a:t>
            </a:r>
          </a:p>
          <a:p>
            <a:endParaRPr lang="en-US" sz="1100" u="sng" dirty="0"/>
          </a:p>
          <a:p>
            <a:r>
              <a:rPr lang="en-US" u="sng" dirty="0"/>
              <a:t>Process questions:</a:t>
            </a:r>
          </a:p>
          <a:p>
            <a:pPr marL="285750" indent="-285750">
              <a:buFont typeface="Arial" panose="020B0604020202020204" pitchFamily="34" charset="0"/>
              <a:buChar char="•"/>
            </a:pPr>
            <a:r>
              <a:rPr lang="en-US" dirty="0"/>
              <a:t>Did we do what we said we were going to do?</a:t>
            </a:r>
          </a:p>
          <a:p>
            <a:pPr marL="742950" lvl="1" indent="-285750">
              <a:buFont typeface="Arial" panose="020B0604020202020204" pitchFamily="34" charset="0"/>
              <a:buChar char="•"/>
            </a:pPr>
            <a:r>
              <a:rPr lang="en-US" i="1" dirty="0">
                <a:solidFill>
                  <a:schemeClr val="accent1">
                    <a:lumMod val="75000"/>
                  </a:schemeClr>
                </a:solidFill>
              </a:rPr>
              <a:t>Ex: Were all four information corners set up as planned?</a:t>
            </a:r>
          </a:p>
          <a:p>
            <a:pPr marL="285750" indent="-285750">
              <a:buFont typeface="Arial" panose="020B0604020202020204" pitchFamily="34" charset="0"/>
              <a:buChar char="•"/>
            </a:pPr>
            <a:r>
              <a:rPr lang="en-US" dirty="0"/>
              <a:t>Who, what, when, and how many related to program inputs, activities and outputs.</a:t>
            </a:r>
            <a:endParaRPr lang="en-US" i="1" dirty="0">
              <a:solidFill>
                <a:schemeClr val="accent1">
                  <a:lumMod val="75000"/>
                </a:schemeClr>
              </a:solidFill>
            </a:endParaRPr>
          </a:p>
          <a:p>
            <a:pPr marL="742950" lvl="1" indent="-285750">
              <a:buFont typeface="Arial" panose="020B0604020202020204" pitchFamily="34" charset="0"/>
              <a:buChar char="•"/>
            </a:pPr>
            <a:r>
              <a:rPr lang="en-US" i="1" dirty="0">
                <a:solidFill>
                  <a:schemeClr val="accent1">
                    <a:lumMod val="75000"/>
                  </a:schemeClr>
                </a:solidFill>
              </a:rPr>
              <a:t>Ex: What percentage of visitors to the library interact with the information corners?</a:t>
            </a:r>
          </a:p>
          <a:p>
            <a:r>
              <a:rPr lang="en-US" u="sng" dirty="0"/>
              <a:t>Outcome questions:</a:t>
            </a:r>
          </a:p>
          <a:p>
            <a:pPr marL="285750" indent="-285750">
              <a:buFont typeface="Arial" panose="020B0604020202020204" pitchFamily="34" charset="0"/>
              <a:buChar char="•"/>
            </a:pPr>
            <a:r>
              <a:rPr lang="en-US" dirty="0"/>
              <a:t>Are we accomplishing the WHY of what we wanted to do?</a:t>
            </a:r>
          </a:p>
          <a:p>
            <a:pPr marL="285750" indent="-285750">
              <a:buFont typeface="Arial" panose="020B0604020202020204" pitchFamily="34" charset="0"/>
              <a:buChar char="•"/>
            </a:pPr>
            <a:r>
              <a:rPr lang="en-US" dirty="0"/>
              <a:t>Did we achieve the changes or impact we wanted to see?</a:t>
            </a:r>
          </a:p>
          <a:p>
            <a:pPr marL="742950" lvl="1" indent="-285750">
              <a:buFont typeface="Arial" panose="020B0604020202020204" pitchFamily="34" charset="0"/>
              <a:buChar char="•"/>
            </a:pPr>
            <a:r>
              <a:rPr lang="en-US" i="1" dirty="0">
                <a:solidFill>
                  <a:schemeClr val="accent1">
                    <a:lumMod val="75000"/>
                  </a:schemeClr>
                </a:solidFill>
              </a:rPr>
              <a:t>Ex: By the end of the program, Did Health Know-How change the level of health literacy among library patrons?</a:t>
            </a:r>
          </a:p>
          <a:p>
            <a:pPr marL="742950" lvl="1" indent="-285750">
              <a:buFont typeface="Arial" panose="020B0604020202020204" pitchFamily="34" charset="0"/>
              <a:buChar char="•"/>
            </a:pPr>
            <a:r>
              <a:rPr lang="en-US" i="1" dirty="0">
                <a:solidFill>
                  <a:schemeClr val="accent1">
                    <a:lumMod val="75000"/>
                  </a:schemeClr>
                </a:solidFill>
              </a:rPr>
              <a:t>Ex: At the end of the program, did program participants’ knowledge of health topics change?</a:t>
            </a:r>
          </a:p>
        </p:txBody>
      </p:sp>
      <p:sp>
        <p:nvSpPr>
          <p:cNvPr id="6" name="Freeform 223">
            <a:extLst>
              <a:ext uri="{FF2B5EF4-FFF2-40B4-BE49-F238E27FC236}">
                <a16:creationId xmlns:a16="http://schemas.microsoft.com/office/drawing/2014/main" id="{F83D58CF-467C-45ED-B3F8-A9D8E925EAFE}"/>
              </a:ext>
              <a:ext uri="{C183D7F6-B498-43B3-948B-1728B52AA6E4}">
                <adec:decorative xmlns:adec="http://schemas.microsoft.com/office/drawing/2017/decorative" val="1"/>
              </a:ext>
            </a:extLst>
          </p:cNvPr>
          <p:cNvSpPr>
            <a:spLocks noChangeArrowheads="1"/>
          </p:cNvSpPr>
          <p:nvPr/>
        </p:nvSpPr>
        <p:spPr bwMode="auto">
          <a:xfrm>
            <a:off x="563317" y="612023"/>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E67FB025-DF67-4C80-AFDD-775ADDE5EA94}"/>
              </a:ext>
              <a:ext uri="{C183D7F6-B498-43B3-948B-1728B52AA6E4}">
                <adec:decorative xmlns:adec="http://schemas.microsoft.com/office/drawing/2017/decorative" val="1"/>
              </a:ext>
            </a:extLst>
          </p:cNvPr>
          <p:cNvSpPr>
            <a:spLocks noChangeArrowheads="1"/>
          </p:cNvSpPr>
          <p:nvPr/>
        </p:nvSpPr>
        <p:spPr bwMode="auto">
          <a:xfrm>
            <a:off x="722879" y="76996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29AB85F7-2593-4878-AC35-AAAC664CFB1E}"/>
              </a:ext>
            </a:extLst>
          </p:cNvPr>
          <p:cNvPicPr>
            <a:picLocks noChangeAspect="1"/>
          </p:cNvPicPr>
          <p:nvPr/>
        </p:nvPicPr>
        <p:blipFill rotWithShape="1">
          <a:blip r:embed="rId3">
            <a:extLst>
              <a:ext uri="{28A0092B-C50C-407E-A947-70E740481C1C}">
                <a14:useLocalDpi xmlns:a14="http://schemas.microsoft.com/office/drawing/2010/main" val="0"/>
              </a:ext>
            </a:extLst>
          </a:blip>
          <a:srcRect b="16815"/>
          <a:stretch/>
        </p:blipFill>
        <p:spPr>
          <a:xfrm>
            <a:off x="722879" y="808488"/>
            <a:ext cx="774636" cy="644386"/>
          </a:xfrm>
          <a:prstGeom prst="rect">
            <a:avLst/>
          </a:prstGeom>
        </p:spPr>
      </p:pic>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51583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588457BE-DF85-485E-85FE-28F06DFA5ADF}"/>
              </a:ext>
            </a:extLst>
          </p:cNvPr>
          <p:cNvSpPr>
            <a:spLocks noGrp="1"/>
          </p:cNvSpPr>
          <p:nvPr>
            <p:ph type="title"/>
          </p:nvPr>
        </p:nvSpPr>
        <p:spPr/>
        <p:txBody>
          <a:bodyPr/>
          <a:lstStyle/>
          <a:p>
            <a:r>
              <a:rPr lang="en-US" b="1" dirty="0"/>
              <a:t>Evaluation Design part 1</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4:</a:t>
            </a:r>
          </a:p>
          <a:p>
            <a:pPr algn="ctr"/>
            <a:r>
              <a:rPr lang="en-US" dirty="0"/>
              <a:t>Create an Evaluation Plan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2" y="933412"/>
            <a:ext cx="8416251" cy="738664"/>
          </a:xfrm>
          <a:prstGeom prst="rect">
            <a:avLst/>
          </a:prstGeom>
          <a:noFill/>
        </p:spPr>
        <p:txBody>
          <a:bodyPr wrap="square" rtlCol="0">
            <a:spAutoFit/>
          </a:bodyPr>
          <a:lstStyle/>
          <a:p>
            <a:r>
              <a:rPr lang="en-US" sz="2400" b="1" i="0" dirty="0">
                <a:effectLst/>
              </a:rPr>
              <a:t>Evaluation Design</a:t>
            </a:r>
          </a:p>
          <a:p>
            <a:endParaRPr lang="en-US" u="sng" dirty="0"/>
          </a:p>
        </p:txBody>
      </p:sp>
      <p:sp>
        <p:nvSpPr>
          <p:cNvPr id="6" name="Freeform 223">
            <a:extLst>
              <a:ext uri="{FF2B5EF4-FFF2-40B4-BE49-F238E27FC236}">
                <a16:creationId xmlns:a16="http://schemas.microsoft.com/office/drawing/2014/main" id="{F83D58CF-467C-45ED-B3F8-A9D8E925EAFE}"/>
              </a:ext>
              <a:ext uri="{C183D7F6-B498-43B3-948B-1728B52AA6E4}">
                <adec:decorative xmlns:adec="http://schemas.microsoft.com/office/drawing/2017/decorative" val="1"/>
              </a:ext>
            </a:extLst>
          </p:cNvPr>
          <p:cNvSpPr>
            <a:spLocks noChangeArrowheads="1"/>
          </p:cNvSpPr>
          <p:nvPr/>
        </p:nvSpPr>
        <p:spPr bwMode="auto">
          <a:xfrm>
            <a:off x="563317" y="612023"/>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E67FB025-DF67-4C80-AFDD-775ADDE5EA94}"/>
              </a:ext>
              <a:ext uri="{C183D7F6-B498-43B3-948B-1728B52AA6E4}">
                <adec:decorative xmlns:adec="http://schemas.microsoft.com/office/drawing/2017/decorative" val="1"/>
              </a:ext>
            </a:extLst>
          </p:cNvPr>
          <p:cNvSpPr>
            <a:spLocks noChangeArrowheads="1"/>
          </p:cNvSpPr>
          <p:nvPr/>
        </p:nvSpPr>
        <p:spPr bwMode="auto">
          <a:xfrm>
            <a:off x="722879" y="76996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29AB85F7-2593-4878-AC35-AAAC664CFB1E}"/>
              </a:ext>
            </a:extLst>
          </p:cNvPr>
          <p:cNvPicPr>
            <a:picLocks noChangeAspect="1"/>
          </p:cNvPicPr>
          <p:nvPr/>
        </p:nvPicPr>
        <p:blipFill rotWithShape="1">
          <a:blip r:embed="rId3">
            <a:extLst>
              <a:ext uri="{28A0092B-C50C-407E-A947-70E740481C1C}">
                <a14:useLocalDpi xmlns:a14="http://schemas.microsoft.com/office/drawing/2010/main" val="0"/>
              </a:ext>
            </a:extLst>
          </a:blip>
          <a:srcRect b="16815"/>
          <a:stretch/>
        </p:blipFill>
        <p:spPr>
          <a:xfrm>
            <a:off x="722879" y="808488"/>
            <a:ext cx="774636" cy="644386"/>
          </a:xfrm>
          <a:prstGeom prst="rect">
            <a:avLst/>
          </a:prstGeom>
        </p:spPr>
      </p:pic>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662613" y="38816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A7C41B2A-BD11-4C2A-BB77-21547CE0606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60130" y="2046790"/>
            <a:ext cx="2471737" cy="1238250"/>
          </a:xfrm>
          <a:prstGeom prst="rect">
            <a:avLst/>
          </a:prstGeom>
        </p:spPr>
      </p:pic>
      <p:pic>
        <p:nvPicPr>
          <p:cNvPr id="11" name="Picture 10">
            <a:extLst>
              <a:ext uri="{FF2B5EF4-FFF2-40B4-BE49-F238E27FC236}">
                <a16:creationId xmlns:a16="http://schemas.microsoft.com/office/drawing/2014/main" id="{532EC09F-0B86-4020-819C-E9C474EE228C}"/>
              </a:ext>
              <a:ext uri="{C183D7F6-B498-43B3-948B-1728B52AA6E4}">
                <adec:decorative xmlns:adec="http://schemas.microsoft.com/office/drawing/2017/decorative" val="1"/>
              </a:ext>
            </a:extLst>
          </p:cNvPr>
          <p:cNvPicPr>
            <a:picLocks noChangeAspect="1"/>
          </p:cNvPicPr>
          <p:nvPr/>
        </p:nvPicPr>
        <p:blipFill rotWithShape="1">
          <a:blip r:embed="rId5"/>
          <a:srcRect l="2766" t="10735" b="15829"/>
          <a:stretch/>
        </p:blipFill>
        <p:spPr>
          <a:xfrm>
            <a:off x="4758069" y="3346054"/>
            <a:ext cx="3058196" cy="1332376"/>
          </a:xfrm>
          <a:prstGeom prst="rect">
            <a:avLst/>
          </a:prstGeom>
        </p:spPr>
      </p:pic>
      <p:pic>
        <p:nvPicPr>
          <p:cNvPr id="13" name="Picture 12">
            <a:extLst>
              <a:ext uri="{FF2B5EF4-FFF2-40B4-BE49-F238E27FC236}">
                <a16:creationId xmlns:a16="http://schemas.microsoft.com/office/drawing/2014/main" id="{993F111D-9D34-4969-B368-2F3C211E57B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162003" y="5044596"/>
            <a:ext cx="3033713" cy="1238557"/>
          </a:xfrm>
          <a:prstGeom prst="rect">
            <a:avLst/>
          </a:prstGeom>
        </p:spPr>
      </p:pic>
      <p:sp>
        <p:nvSpPr>
          <p:cNvPr id="14" name="TextBox 13">
            <a:extLst>
              <a:ext uri="{FF2B5EF4-FFF2-40B4-BE49-F238E27FC236}">
                <a16:creationId xmlns:a16="http://schemas.microsoft.com/office/drawing/2014/main" id="{38056DE6-4973-4578-89F6-B5F4D9CC654D}"/>
              </a:ext>
            </a:extLst>
          </p:cNvPr>
          <p:cNvSpPr txBox="1"/>
          <p:nvPr/>
        </p:nvSpPr>
        <p:spPr>
          <a:xfrm>
            <a:off x="7816265" y="2481249"/>
            <a:ext cx="2863516" cy="369332"/>
          </a:xfrm>
          <a:prstGeom prst="rect">
            <a:avLst/>
          </a:prstGeom>
          <a:noFill/>
        </p:spPr>
        <p:txBody>
          <a:bodyPr wrap="square" rtlCol="0">
            <a:spAutoFit/>
          </a:bodyPr>
          <a:lstStyle/>
          <a:p>
            <a:r>
              <a:rPr lang="en-US" dirty="0"/>
              <a:t>Posttest only</a:t>
            </a:r>
          </a:p>
        </p:txBody>
      </p:sp>
      <p:sp>
        <p:nvSpPr>
          <p:cNvPr id="17" name="TextBox 16">
            <a:extLst>
              <a:ext uri="{FF2B5EF4-FFF2-40B4-BE49-F238E27FC236}">
                <a16:creationId xmlns:a16="http://schemas.microsoft.com/office/drawing/2014/main" id="{45E0612D-CB9B-4171-90F7-4C7441D3FFEA}"/>
              </a:ext>
            </a:extLst>
          </p:cNvPr>
          <p:cNvSpPr txBox="1"/>
          <p:nvPr/>
        </p:nvSpPr>
        <p:spPr>
          <a:xfrm>
            <a:off x="7816265" y="3883492"/>
            <a:ext cx="2863516" cy="646331"/>
          </a:xfrm>
          <a:prstGeom prst="rect">
            <a:avLst/>
          </a:prstGeom>
          <a:noFill/>
        </p:spPr>
        <p:txBody>
          <a:bodyPr wrap="square" rtlCol="0">
            <a:spAutoFit/>
          </a:bodyPr>
          <a:lstStyle/>
          <a:p>
            <a:r>
              <a:rPr lang="en-US" dirty="0"/>
              <a:t>Retrospective Pre &amp; Posttest</a:t>
            </a:r>
          </a:p>
        </p:txBody>
      </p:sp>
      <p:sp>
        <p:nvSpPr>
          <p:cNvPr id="18" name="TextBox 17">
            <a:extLst>
              <a:ext uri="{FF2B5EF4-FFF2-40B4-BE49-F238E27FC236}">
                <a16:creationId xmlns:a16="http://schemas.microsoft.com/office/drawing/2014/main" id="{EB0CB978-D049-44C9-82DE-228DD31B59E1}"/>
              </a:ext>
            </a:extLst>
          </p:cNvPr>
          <p:cNvSpPr txBox="1"/>
          <p:nvPr/>
        </p:nvSpPr>
        <p:spPr>
          <a:xfrm>
            <a:off x="7816265" y="5470346"/>
            <a:ext cx="2863516" cy="369332"/>
          </a:xfrm>
          <a:prstGeom prst="rect">
            <a:avLst/>
          </a:prstGeom>
          <a:noFill/>
        </p:spPr>
        <p:txBody>
          <a:bodyPr wrap="square" rtlCol="0">
            <a:spAutoFit/>
          </a:bodyPr>
          <a:lstStyle/>
          <a:p>
            <a:r>
              <a:rPr lang="en-US" dirty="0"/>
              <a:t>Pre &amp; Posttest</a:t>
            </a:r>
          </a:p>
        </p:txBody>
      </p:sp>
      <p:sp>
        <p:nvSpPr>
          <p:cNvPr id="4" name="TextBox 3">
            <a:extLst>
              <a:ext uri="{FF2B5EF4-FFF2-40B4-BE49-F238E27FC236}">
                <a16:creationId xmlns:a16="http://schemas.microsoft.com/office/drawing/2014/main" id="{EF99C250-8BE4-4990-B579-E8A3167CDEAB}"/>
              </a:ext>
            </a:extLst>
          </p:cNvPr>
          <p:cNvSpPr txBox="1"/>
          <p:nvPr/>
        </p:nvSpPr>
        <p:spPr>
          <a:xfrm>
            <a:off x="3212432" y="1446703"/>
            <a:ext cx="7994769" cy="369332"/>
          </a:xfrm>
          <a:prstGeom prst="rect">
            <a:avLst/>
          </a:prstGeom>
          <a:noFill/>
        </p:spPr>
        <p:txBody>
          <a:bodyPr wrap="square" rtlCol="0">
            <a:spAutoFit/>
          </a:bodyPr>
          <a:lstStyle/>
          <a:p>
            <a:r>
              <a:rPr lang="en-US" dirty="0"/>
              <a:t>How an evaluation will gather data to answer the evaluation questions</a:t>
            </a:r>
          </a:p>
        </p:txBody>
      </p:sp>
    </p:spTree>
    <p:extLst>
      <p:ext uri="{BB962C8B-B14F-4D97-AF65-F5344CB8AC3E}">
        <p14:creationId xmlns:p14="http://schemas.microsoft.com/office/powerpoint/2010/main" val="2702794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880E4ACD-5918-4049-B82D-39AE2AE8DA64}"/>
              </a:ext>
            </a:extLst>
          </p:cNvPr>
          <p:cNvSpPr>
            <a:spLocks noGrp="1"/>
          </p:cNvSpPr>
          <p:nvPr>
            <p:ph type="title"/>
          </p:nvPr>
        </p:nvSpPr>
        <p:spPr/>
        <p:txBody>
          <a:bodyPr/>
          <a:lstStyle/>
          <a:p>
            <a:r>
              <a:rPr lang="en-US" b="1" dirty="0"/>
              <a:t>Evaluation Design Part 2</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4:</a:t>
            </a:r>
          </a:p>
          <a:p>
            <a:pPr algn="ctr"/>
            <a:r>
              <a:rPr lang="en-US" dirty="0"/>
              <a:t>Create an Evaluation Plan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2" y="933412"/>
            <a:ext cx="8416251" cy="738664"/>
          </a:xfrm>
          <a:prstGeom prst="rect">
            <a:avLst/>
          </a:prstGeom>
          <a:noFill/>
        </p:spPr>
        <p:txBody>
          <a:bodyPr wrap="square" rtlCol="0">
            <a:spAutoFit/>
          </a:bodyPr>
          <a:lstStyle/>
          <a:p>
            <a:r>
              <a:rPr lang="en-US" sz="2400" b="1" i="0" dirty="0">
                <a:effectLst/>
              </a:rPr>
              <a:t>Evaluation Design</a:t>
            </a:r>
          </a:p>
          <a:p>
            <a:endParaRPr lang="en-US" u="sng" dirty="0"/>
          </a:p>
        </p:txBody>
      </p:sp>
      <p:sp>
        <p:nvSpPr>
          <p:cNvPr id="6" name="Freeform 223">
            <a:extLst>
              <a:ext uri="{FF2B5EF4-FFF2-40B4-BE49-F238E27FC236}">
                <a16:creationId xmlns:a16="http://schemas.microsoft.com/office/drawing/2014/main" id="{F83D58CF-467C-45ED-B3F8-A9D8E925EAFE}"/>
              </a:ext>
              <a:ext uri="{C183D7F6-B498-43B3-948B-1728B52AA6E4}">
                <adec:decorative xmlns:adec="http://schemas.microsoft.com/office/drawing/2017/decorative" val="1"/>
              </a:ext>
            </a:extLst>
          </p:cNvPr>
          <p:cNvSpPr>
            <a:spLocks noChangeArrowheads="1"/>
          </p:cNvSpPr>
          <p:nvPr/>
        </p:nvSpPr>
        <p:spPr bwMode="auto">
          <a:xfrm>
            <a:off x="563317" y="612023"/>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E67FB025-DF67-4C80-AFDD-775ADDE5EA94}"/>
              </a:ext>
              <a:ext uri="{C183D7F6-B498-43B3-948B-1728B52AA6E4}">
                <adec:decorative xmlns:adec="http://schemas.microsoft.com/office/drawing/2017/decorative" val="1"/>
              </a:ext>
            </a:extLst>
          </p:cNvPr>
          <p:cNvSpPr>
            <a:spLocks noChangeArrowheads="1"/>
          </p:cNvSpPr>
          <p:nvPr/>
        </p:nvSpPr>
        <p:spPr bwMode="auto">
          <a:xfrm>
            <a:off x="722879" y="76996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29AB85F7-2593-4878-AC35-AAAC664CFB1E}"/>
              </a:ext>
            </a:extLst>
          </p:cNvPr>
          <p:cNvPicPr>
            <a:picLocks noChangeAspect="1"/>
          </p:cNvPicPr>
          <p:nvPr/>
        </p:nvPicPr>
        <p:blipFill rotWithShape="1">
          <a:blip r:embed="rId3">
            <a:extLst>
              <a:ext uri="{28A0092B-C50C-407E-A947-70E740481C1C}">
                <a14:useLocalDpi xmlns:a14="http://schemas.microsoft.com/office/drawing/2010/main" val="0"/>
              </a:ext>
            </a:extLst>
          </a:blip>
          <a:srcRect b="16815"/>
          <a:stretch/>
        </p:blipFill>
        <p:spPr>
          <a:xfrm>
            <a:off x="722879" y="808488"/>
            <a:ext cx="774636" cy="644386"/>
          </a:xfrm>
          <a:prstGeom prst="rect">
            <a:avLst/>
          </a:prstGeom>
        </p:spPr>
      </p:pic>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1E173392-BEFE-4FC7-A720-D10A73F4CD8B}"/>
              </a:ext>
              <a:ext uri="{C183D7F6-B498-43B3-948B-1728B52AA6E4}">
                <adec:decorative xmlns:adec="http://schemas.microsoft.com/office/drawing/2017/decorative" val="1"/>
              </a:ext>
            </a:extLst>
          </p:cNvPr>
          <p:cNvPicPr>
            <a:picLocks noChangeAspect="1"/>
          </p:cNvPicPr>
          <p:nvPr/>
        </p:nvPicPr>
        <p:blipFill rotWithShape="1">
          <a:blip r:embed="rId4"/>
          <a:srcRect l="4914"/>
          <a:stretch/>
        </p:blipFill>
        <p:spPr>
          <a:xfrm>
            <a:off x="5063789" y="1533577"/>
            <a:ext cx="2467980" cy="1615626"/>
          </a:xfrm>
          <a:prstGeom prst="rect">
            <a:avLst/>
          </a:prstGeom>
        </p:spPr>
      </p:pic>
      <p:pic>
        <p:nvPicPr>
          <p:cNvPr id="14" name="Picture 13">
            <a:extLst>
              <a:ext uri="{FF2B5EF4-FFF2-40B4-BE49-F238E27FC236}">
                <a16:creationId xmlns:a16="http://schemas.microsoft.com/office/drawing/2014/main" id="{39624FD2-03CF-4A98-B884-FFCFE547544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264442" y="3636636"/>
            <a:ext cx="4066673" cy="998533"/>
          </a:xfrm>
          <a:prstGeom prst="rect">
            <a:avLst/>
          </a:prstGeom>
        </p:spPr>
      </p:pic>
      <p:pic>
        <p:nvPicPr>
          <p:cNvPr id="17" name="Picture 16">
            <a:extLst>
              <a:ext uri="{FF2B5EF4-FFF2-40B4-BE49-F238E27FC236}">
                <a16:creationId xmlns:a16="http://schemas.microsoft.com/office/drawing/2014/main" id="{99101FE4-326D-4F23-809F-63BBBFFD71E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264442" y="4943442"/>
            <a:ext cx="4033863" cy="1393673"/>
          </a:xfrm>
          <a:prstGeom prst="rect">
            <a:avLst/>
          </a:prstGeom>
        </p:spPr>
      </p:pic>
      <p:sp>
        <p:nvSpPr>
          <p:cNvPr id="18" name="TextBox 17">
            <a:extLst>
              <a:ext uri="{FF2B5EF4-FFF2-40B4-BE49-F238E27FC236}">
                <a16:creationId xmlns:a16="http://schemas.microsoft.com/office/drawing/2014/main" id="{FAABF439-6F11-4831-A5B4-5B9A59C8527F}"/>
              </a:ext>
            </a:extLst>
          </p:cNvPr>
          <p:cNvSpPr txBox="1"/>
          <p:nvPr/>
        </p:nvSpPr>
        <p:spPr>
          <a:xfrm>
            <a:off x="8097252" y="1876186"/>
            <a:ext cx="2863516" cy="646331"/>
          </a:xfrm>
          <a:prstGeom prst="rect">
            <a:avLst/>
          </a:prstGeom>
          <a:noFill/>
        </p:spPr>
        <p:txBody>
          <a:bodyPr wrap="square" rtlCol="0">
            <a:spAutoFit/>
          </a:bodyPr>
          <a:lstStyle/>
          <a:p>
            <a:r>
              <a:rPr lang="en-US" dirty="0"/>
              <a:t>Pre &amp; Posttest with Comparison Group</a:t>
            </a:r>
          </a:p>
        </p:txBody>
      </p:sp>
      <p:sp>
        <p:nvSpPr>
          <p:cNvPr id="19" name="TextBox 18">
            <a:extLst>
              <a:ext uri="{FF2B5EF4-FFF2-40B4-BE49-F238E27FC236}">
                <a16:creationId xmlns:a16="http://schemas.microsoft.com/office/drawing/2014/main" id="{5B0255ED-985C-4F43-800C-AC8404E61627}"/>
              </a:ext>
            </a:extLst>
          </p:cNvPr>
          <p:cNvSpPr txBox="1"/>
          <p:nvPr/>
        </p:nvSpPr>
        <p:spPr>
          <a:xfrm>
            <a:off x="8097252" y="3657362"/>
            <a:ext cx="2863516" cy="646331"/>
          </a:xfrm>
          <a:prstGeom prst="rect">
            <a:avLst/>
          </a:prstGeom>
          <a:noFill/>
        </p:spPr>
        <p:txBody>
          <a:bodyPr wrap="square" rtlCol="0">
            <a:spAutoFit/>
          </a:bodyPr>
          <a:lstStyle/>
          <a:p>
            <a:r>
              <a:rPr lang="en-US" dirty="0"/>
              <a:t>Pre &amp; Posttest with Follow-up</a:t>
            </a:r>
          </a:p>
        </p:txBody>
      </p:sp>
      <p:sp>
        <p:nvSpPr>
          <p:cNvPr id="20" name="TextBox 19">
            <a:extLst>
              <a:ext uri="{FF2B5EF4-FFF2-40B4-BE49-F238E27FC236}">
                <a16:creationId xmlns:a16="http://schemas.microsoft.com/office/drawing/2014/main" id="{BCDB69EE-C655-4DA4-BEDE-CEE30EF818A0}"/>
              </a:ext>
            </a:extLst>
          </p:cNvPr>
          <p:cNvSpPr txBox="1"/>
          <p:nvPr/>
        </p:nvSpPr>
        <p:spPr>
          <a:xfrm>
            <a:off x="8190436" y="5259245"/>
            <a:ext cx="2863516" cy="646331"/>
          </a:xfrm>
          <a:prstGeom prst="rect">
            <a:avLst/>
          </a:prstGeom>
          <a:noFill/>
        </p:spPr>
        <p:txBody>
          <a:bodyPr wrap="square" rtlCol="0">
            <a:spAutoFit/>
          </a:bodyPr>
          <a:lstStyle/>
          <a:p>
            <a:r>
              <a:rPr lang="en-US" dirty="0"/>
              <a:t>Intermediate Testing &amp; Posttest</a:t>
            </a:r>
          </a:p>
        </p:txBody>
      </p:sp>
    </p:spTree>
    <p:extLst>
      <p:ext uri="{BB962C8B-B14F-4D97-AF65-F5344CB8AC3E}">
        <p14:creationId xmlns:p14="http://schemas.microsoft.com/office/powerpoint/2010/main" val="42748613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E547149D-7BF1-43EE-8795-6EEBEEE80D94}"/>
              </a:ext>
            </a:extLst>
          </p:cNvPr>
          <p:cNvSpPr>
            <a:spLocks noGrp="1"/>
          </p:cNvSpPr>
          <p:nvPr>
            <p:ph type="title"/>
          </p:nvPr>
        </p:nvSpPr>
        <p:spPr/>
        <p:txBody>
          <a:bodyPr/>
          <a:lstStyle/>
          <a:p>
            <a:r>
              <a:rPr lang="en-US" b="1" dirty="0"/>
              <a:t>Evaluation Design Part 3</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4:</a:t>
            </a:r>
          </a:p>
          <a:p>
            <a:pPr algn="ctr"/>
            <a:r>
              <a:rPr lang="en-US" dirty="0"/>
              <a:t>Create an Evaluation Plan</a:t>
            </a:r>
          </a:p>
        </p:txBody>
      </p:sp>
      <p:sp>
        <p:nvSpPr>
          <p:cNvPr id="6" name="Freeform 223">
            <a:extLst>
              <a:ext uri="{FF2B5EF4-FFF2-40B4-BE49-F238E27FC236}">
                <a16:creationId xmlns:a16="http://schemas.microsoft.com/office/drawing/2014/main" id="{F83D58CF-467C-45ED-B3F8-A9D8E925EAFE}"/>
              </a:ext>
              <a:ext uri="{C183D7F6-B498-43B3-948B-1728B52AA6E4}">
                <adec:decorative xmlns:adec="http://schemas.microsoft.com/office/drawing/2017/decorative" val="1"/>
              </a:ext>
            </a:extLst>
          </p:cNvPr>
          <p:cNvSpPr>
            <a:spLocks noChangeArrowheads="1"/>
          </p:cNvSpPr>
          <p:nvPr/>
        </p:nvSpPr>
        <p:spPr bwMode="auto">
          <a:xfrm>
            <a:off x="563317" y="612023"/>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E67FB025-DF67-4C80-AFDD-775ADDE5EA94}"/>
              </a:ext>
              <a:ext uri="{C183D7F6-B498-43B3-948B-1728B52AA6E4}">
                <adec:decorative xmlns:adec="http://schemas.microsoft.com/office/drawing/2017/decorative" val="1"/>
              </a:ext>
            </a:extLst>
          </p:cNvPr>
          <p:cNvSpPr>
            <a:spLocks noChangeArrowheads="1"/>
          </p:cNvSpPr>
          <p:nvPr/>
        </p:nvSpPr>
        <p:spPr bwMode="auto">
          <a:xfrm>
            <a:off x="722879" y="76996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29AB85F7-2593-4878-AC35-AAAC664CFB1E}"/>
              </a:ext>
            </a:extLst>
          </p:cNvPr>
          <p:cNvPicPr>
            <a:picLocks noChangeAspect="1"/>
          </p:cNvPicPr>
          <p:nvPr/>
        </p:nvPicPr>
        <p:blipFill rotWithShape="1">
          <a:blip r:embed="rId3">
            <a:extLst>
              <a:ext uri="{28A0092B-C50C-407E-A947-70E740481C1C}">
                <a14:useLocalDpi xmlns:a14="http://schemas.microsoft.com/office/drawing/2010/main" val="0"/>
              </a:ext>
            </a:extLst>
          </a:blip>
          <a:srcRect b="16815"/>
          <a:stretch/>
        </p:blipFill>
        <p:spPr>
          <a:xfrm>
            <a:off x="722879" y="808488"/>
            <a:ext cx="774636" cy="644386"/>
          </a:xfrm>
          <a:prstGeom prst="rect">
            <a:avLst/>
          </a:prstGeom>
        </p:spPr>
      </p:pic>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7C74B5A3-2189-44C8-87CF-B9D73136B24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22350" y="832160"/>
            <a:ext cx="8217892" cy="5518584"/>
          </a:xfrm>
          <a:prstGeom prst="rect">
            <a:avLst/>
          </a:prstGeom>
          <a:ln>
            <a:solidFill>
              <a:schemeClr val="tx1"/>
            </a:solidFill>
          </a:ln>
        </p:spPr>
      </p:pic>
      <p:sp>
        <p:nvSpPr>
          <p:cNvPr id="13" name="Rectangle 12">
            <a:extLst>
              <a:ext uri="{FF2B5EF4-FFF2-40B4-BE49-F238E27FC236}">
                <a16:creationId xmlns:a16="http://schemas.microsoft.com/office/drawing/2014/main" id="{4BE3AD9E-39E1-4E92-A6C4-13E6BD769BFF}"/>
              </a:ext>
              <a:ext uri="{C183D7F6-B498-43B3-948B-1728B52AA6E4}">
                <adec:decorative xmlns:adec="http://schemas.microsoft.com/office/drawing/2017/decorative" val="1"/>
              </a:ext>
            </a:extLst>
          </p:cNvPr>
          <p:cNvSpPr/>
          <p:nvPr/>
        </p:nvSpPr>
        <p:spPr>
          <a:xfrm>
            <a:off x="3566762" y="5783491"/>
            <a:ext cx="3528800" cy="5672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38478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E8D036F3-4683-490F-AE78-8675A46B2090}"/>
              </a:ext>
            </a:extLst>
          </p:cNvPr>
          <p:cNvSpPr>
            <a:spLocks noGrp="1"/>
          </p:cNvSpPr>
          <p:nvPr>
            <p:ph type="title"/>
          </p:nvPr>
        </p:nvSpPr>
        <p:spPr/>
        <p:txBody>
          <a:bodyPr/>
          <a:lstStyle/>
          <a:p>
            <a:r>
              <a:rPr lang="en-US" dirty="0"/>
              <a:t>Evaluation design</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4:</a:t>
            </a:r>
          </a:p>
          <a:p>
            <a:pPr algn="ctr"/>
            <a:r>
              <a:rPr lang="en-US" dirty="0"/>
              <a:t>Create an Evaluation Plan</a:t>
            </a:r>
          </a:p>
        </p:txBody>
      </p:sp>
      <p:sp>
        <p:nvSpPr>
          <p:cNvPr id="6" name="Freeform 223">
            <a:extLst>
              <a:ext uri="{FF2B5EF4-FFF2-40B4-BE49-F238E27FC236}">
                <a16:creationId xmlns:a16="http://schemas.microsoft.com/office/drawing/2014/main" id="{F83D58CF-467C-45ED-B3F8-A9D8E925EAFE}"/>
              </a:ext>
              <a:ext uri="{C183D7F6-B498-43B3-948B-1728B52AA6E4}">
                <adec:decorative xmlns:adec="http://schemas.microsoft.com/office/drawing/2017/decorative" val="1"/>
              </a:ext>
            </a:extLst>
          </p:cNvPr>
          <p:cNvSpPr>
            <a:spLocks noChangeArrowheads="1"/>
          </p:cNvSpPr>
          <p:nvPr/>
        </p:nvSpPr>
        <p:spPr bwMode="auto">
          <a:xfrm>
            <a:off x="563317" y="612023"/>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E67FB025-DF67-4C80-AFDD-775ADDE5EA94}"/>
              </a:ext>
              <a:ext uri="{C183D7F6-B498-43B3-948B-1728B52AA6E4}">
                <adec:decorative xmlns:adec="http://schemas.microsoft.com/office/drawing/2017/decorative" val="1"/>
              </a:ext>
            </a:extLst>
          </p:cNvPr>
          <p:cNvSpPr>
            <a:spLocks noChangeArrowheads="1"/>
          </p:cNvSpPr>
          <p:nvPr/>
        </p:nvSpPr>
        <p:spPr bwMode="auto">
          <a:xfrm>
            <a:off x="722879" y="76996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29AB85F7-2593-4878-AC35-AAAC664CFB1E}"/>
              </a:ext>
            </a:extLst>
          </p:cNvPr>
          <p:cNvPicPr>
            <a:picLocks noChangeAspect="1"/>
          </p:cNvPicPr>
          <p:nvPr/>
        </p:nvPicPr>
        <p:blipFill rotWithShape="1">
          <a:blip r:embed="rId3">
            <a:extLst>
              <a:ext uri="{28A0092B-C50C-407E-A947-70E740481C1C}">
                <a14:useLocalDpi xmlns:a14="http://schemas.microsoft.com/office/drawing/2010/main" val="0"/>
              </a:ext>
            </a:extLst>
          </a:blip>
          <a:srcRect b="16815"/>
          <a:stretch/>
        </p:blipFill>
        <p:spPr>
          <a:xfrm>
            <a:off x="722879" y="808488"/>
            <a:ext cx="774636" cy="644386"/>
          </a:xfrm>
          <a:prstGeom prst="rect">
            <a:avLst/>
          </a:prstGeom>
        </p:spPr>
      </p:pic>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F939A4A8-9F1A-4E33-B44D-06C75E2B8B2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721276" y="349085"/>
            <a:ext cx="4512388" cy="5855030"/>
          </a:xfrm>
          <a:prstGeom prst="rect">
            <a:avLst/>
          </a:prstGeom>
          <a:ln>
            <a:solidFill>
              <a:schemeClr val="tx1"/>
            </a:solidFill>
          </a:ln>
        </p:spPr>
      </p:pic>
      <p:pic>
        <p:nvPicPr>
          <p:cNvPr id="15" name="Picture 14">
            <a:extLst>
              <a:ext uri="{FF2B5EF4-FFF2-40B4-BE49-F238E27FC236}">
                <a16:creationId xmlns:a16="http://schemas.microsoft.com/office/drawing/2014/main" id="{72520ED5-0EA2-4D4B-AA2E-DA0EB1F7BE0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839805" y="857153"/>
            <a:ext cx="4512388" cy="5838336"/>
          </a:xfrm>
          <a:prstGeom prst="rect">
            <a:avLst/>
          </a:prstGeom>
          <a:ln>
            <a:solidFill>
              <a:schemeClr val="tx1"/>
            </a:solidFill>
          </a:ln>
        </p:spPr>
      </p:pic>
    </p:spTree>
    <p:extLst>
      <p:ext uri="{BB962C8B-B14F-4D97-AF65-F5344CB8AC3E}">
        <p14:creationId xmlns:p14="http://schemas.microsoft.com/office/powerpoint/2010/main" val="28058668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E60A90A1-A4CC-47A0-9B94-C6B26E407A15}"/>
              </a:ext>
            </a:extLst>
          </p:cNvPr>
          <p:cNvSpPr>
            <a:spLocks noGrp="1"/>
          </p:cNvSpPr>
          <p:nvPr>
            <p:ph type="title"/>
          </p:nvPr>
        </p:nvSpPr>
        <p:spPr/>
        <p:txBody>
          <a:bodyPr/>
          <a:lstStyle/>
          <a:p>
            <a:r>
              <a:rPr lang="en-US" b="1" dirty="0"/>
              <a:t>Indigenous Evaluation</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4:</a:t>
            </a:r>
          </a:p>
          <a:p>
            <a:pPr algn="ctr"/>
            <a:r>
              <a:rPr lang="en-US" dirty="0"/>
              <a:t>Create an Evaluation Plan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4530" y="878304"/>
            <a:ext cx="5769449" cy="4970591"/>
          </a:xfrm>
          <a:prstGeom prst="rect">
            <a:avLst/>
          </a:prstGeom>
          <a:noFill/>
        </p:spPr>
        <p:txBody>
          <a:bodyPr wrap="square" rtlCol="0">
            <a:spAutoFit/>
          </a:bodyPr>
          <a:lstStyle/>
          <a:p>
            <a:pPr>
              <a:spcBef>
                <a:spcPts val="600"/>
              </a:spcBef>
            </a:pPr>
            <a:r>
              <a:rPr lang="en-US" sz="2400" b="1" dirty="0"/>
              <a:t>Indigenous Evaluation</a:t>
            </a:r>
          </a:p>
          <a:p>
            <a:pPr lvl="1"/>
            <a:endParaRPr lang="en-US" dirty="0"/>
          </a:p>
          <a:p>
            <a:pPr algn="l">
              <a:buFont typeface="Arial" panose="020B0604020202020204" pitchFamily="34" charset="0"/>
              <a:buChar char="•"/>
            </a:pPr>
            <a:r>
              <a:rPr lang="en-US" dirty="0"/>
              <a:t>Useful to understand and use when you are evaluating a program working with indigenous or Native-American groups.</a:t>
            </a:r>
          </a:p>
          <a:p>
            <a:pPr algn="l"/>
            <a:endParaRPr lang="en-US" dirty="0"/>
          </a:p>
          <a:p>
            <a:pPr algn="l">
              <a:buFont typeface="Arial" panose="020B0604020202020204" pitchFamily="34" charset="0"/>
              <a:buChar char="•"/>
            </a:pPr>
            <a:r>
              <a:rPr lang="en-US" dirty="0"/>
              <a:t>Indigenous evaluation is rooted in indigenous ways of knowing, interacting with others, and utilizes indigenous frameworks and cultural paradigms.</a:t>
            </a:r>
          </a:p>
          <a:p>
            <a:pPr algn="l"/>
            <a:endParaRPr lang="en-US" dirty="0"/>
          </a:p>
          <a:p>
            <a:pPr algn="l">
              <a:buFont typeface="Arial" panose="020B0604020202020204" pitchFamily="34" charset="0"/>
              <a:buChar char="•"/>
            </a:pPr>
            <a:r>
              <a:rPr lang="en-US" dirty="0"/>
              <a:t>Different tribal communities have different cultures, and an approach that matches one context may not work in another. The community assessment can be helpful for determining if your approach meets the needs of the tribal community you are working with.</a:t>
            </a:r>
          </a:p>
          <a:p>
            <a:pPr lvl="1"/>
            <a:r>
              <a:rPr lang="en-US" dirty="0"/>
              <a:t> </a:t>
            </a:r>
          </a:p>
          <a:p>
            <a:pPr marL="171450" indent="-171450">
              <a:buFont typeface="Arial" panose="020B0604020202020204" pitchFamily="34" charset="0"/>
              <a:buChar char="•"/>
            </a:pPr>
            <a:endParaRPr lang="en-US" sz="500" u="sng" dirty="0"/>
          </a:p>
        </p:txBody>
      </p:sp>
      <p:sp>
        <p:nvSpPr>
          <p:cNvPr id="6" name="Freeform 223">
            <a:extLst>
              <a:ext uri="{FF2B5EF4-FFF2-40B4-BE49-F238E27FC236}">
                <a16:creationId xmlns:a16="http://schemas.microsoft.com/office/drawing/2014/main" id="{F83D58CF-467C-45ED-B3F8-A9D8E925EAFE}"/>
              </a:ext>
              <a:ext uri="{C183D7F6-B498-43B3-948B-1728B52AA6E4}">
                <adec:decorative xmlns:adec="http://schemas.microsoft.com/office/drawing/2017/decorative" val="1"/>
              </a:ext>
            </a:extLst>
          </p:cNvPr>
          <p:cNvSpPr>
            <a:spLocks noChangeArrowheads="1"/>
          </p:cNvSpPr>
          <p:nvPr/>
        </p:nvSpPr>
        <p:spPr bwMode="auto">
          <a:xfrm>
            <a:off x="563317" y="612023"/>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E67FB025-DF67-4C80-AFDD-775ADDE5EA94}"/>
              </a:ext>
              <a:ext uri="{C183D7F6-B498-43B3-948B-1728B52AA6E4}">
                <adec:decorative xmlns:adec="http://schemas.microsoft.com/office/drawing/2017/decorative" val="1"/>
              </a:ext>
            </a:extLst>
          </p:cNvPr>
          <p:cNvSpPr>
            <a:spLocks noChangeArrowheads="1"/>
          </p:cNvSpPr>
          <p:nvPr/>
        </p:nvSpPr>
        <p:spPr bwMode="auto">
          <a:xfrm>
            <a:off x="722879" y="76996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29AB85F7-2593-4878-AC35-AAAC664CFB1E}"/>
              </a:ext>
            </a:extLst>
          </p:cNvPr>
          <p:cNvPicPr>
            <a:picLocks noChangeAspect="1"/>
          </p:cNvPicPr>
          <p:nvPr/>
        </p:nvPicPr>
        <p:blipFill rotWithShape="1">
          <a:blip r:embed="rId3">
            <a:extLst>
              <a:ext uri="{28A0092B-C50C-407E-A947-70E740481C1C}">
                <a14:useLocalDpi xmlns:a14="http://schemas.microsoft.com/office/drawing/2010/main" val="0"/>
              </a:ext>
            </a:extLst>
          </a:blip>
          <a:srcRect b="16815"/>
          <a:stretch/>
        </p:blipFill>
        <p:spPr>
          <a:xfrm>
            <a:off x="722879" y="808488"/>
            <a:ext cx="774636" cy="644386"/>
          </a:xfrm>
          <a:prstGeom prst="rect">
            <a:avLst/>
          </a:prstGeom>
        </p:spPr>
      </p:pic>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descr="Sea of hands in the middle">
            <a:extLst>
              <a:ext uri="{FF2B5EF4-FFF2-40B4-BE49-F238E27FC236}">
                <a16:creationId xmlns:a16="http://schemas.microsoft.com/office/drawing/2014/main" id="{23259745-561A-4911-AEF6-D253981EF781}"/>
              </a:ext>
            </a:extLst>
          </p:cNvPr>
          <p:cNvPicPr>
            <a:picLocks noChangeAspect="1"/>
          </p:cNvPicPr>
          <p:nvPr/>
        </p:nvPicPr>
        <p:blipFill rotWithShape="1">
          <a:blip r:embed="rId4"/>
          <a:srcRect l="23866" t="13483" r="15851" b="18568"/>
          <a:stretch/>
        </p:blipFill>
        <p:spPr>
          <a:xfrm rot="5400000">
            <a:off x="8662542" y="2158847"/>
            <a:ext cx="3757863" cy="2823210"/>
          </a:xfrm>
          <a:prstGeom prst="rect">
            <a:avLst/>
          </a:prstGeom>
        </p:spPr>
      </p:pic>
    </p:spTree>
    <p:extLst>
      <p:ext uri="{BB962C8B-B14F-4D97-AF65-F5344CB8AC3E}">
        <p14:creationId xmlns:p14="http://schemas.microsoft.com/office/powerpoint/2010/main" val="11977666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04972F87-382D-4B8A-AD11-707CD11AB922}"/>
              </a:ext>
            </a:extLst>
          </p:cNvPr>
          <p:cNvSpPr>
            <a:spLocks noGrp="1"/>
          </p:cNvSpPr>
          <p:nvPr>
            <p:ph type="title"/>
          </p:nvPr>
        </p:nvSpPr>
        <p:spPr/>
        <p:txBody>
          <a:bodyPr/>
          <a:lstStyle/>
          <a:p>
            <a:r>
              <a:rPr lang="en-US" b="1" dirty="0"/>
              <a:t>Ethical Review</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4:</a:t>
            </a:r>
          </a:p>
          <a:p>
            <a:pPr algn="ctr"/>
            <a:r>
              <a:rPr lang="en-US" dirty="0"/>
              <a:t>Create an Evaluation Plan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143606" y="548580"/>
            <a:ext cx="8416251" cy="5601533"/>
          </a:xfrm>
          <a:prstGeom prst="rect">
            <a:avLst/>
          </a:prstGeom>
          <a:noFill/>
        </p:spPr>
        <p:txBody>
          <a:bodyPr wrap="square" rtlCol="0">
            <a:spAutoFit/>
          </a:bodyPr>
          <a:lstStyle/>
          <a:p>
            <a:pPr>
              <a:spcBef>
                <a:spcPts val="600"/>
              </a:spcBef>
            </a:pPr>
            <a:r>
              <a:rPr lang="en-US" sz="2400" b="1" dirty="0"/>
              <a:t>Ethical Review</a:t>
            </a:r>
          </a:p>
          <a:p>
            <a:pPr>
              <a:spcBef>
                <a:spcPts val="600"/>
              </a:spcBef>
            </a:pPr>
            <a:endParaRPr lang="en-US" sz="500" b="1" i="0" dirty="0">
              <a:effectLst/>
            </a:endParaRPr>
          </a:p>
          <a:p>
            <a:endParaRPr lang="en-US" sz="500" u="sng" dirty="0"/>
          </a:p>
          <a:p>
            <a:pPr>
              <a:spcAft>
                <a:spcPts val="600"/>
              </a:spcAft>
            </a:pPr>
            <a:r>
              <a:rPr lang="en-US" u="sng" dirty="0"/>
              <a:t>Consider the Belmont Report principles:</a:t>
            </a:r>
          </a:p>
          <a:p>
            <a:pPr marL="285750" indent="-285750">
              <a:buFont typeface="Arial" panose="020B0604020202020204" pitchFamily="34" charset="0"/>
              <a:buChar char="•"/>
            </a:pPr>
            <a:r>
              <a:rPr lang="en-US" b="1" dirty="0"/>
              <a:t>Respect for Persons</a:t>
            </a:r>
          </a:p>
          <a:p>
            <a:pPr lvl="1">
              <a:buFont typeface="Arial" panose="020B0604020202020204" pitchFamily="34" charset="0"/>
              <a:buChar char="•"/>
            </a:pPr>
            <a:r>
              <a:rPr lang="en-US" sz="1600" dirty="0"/>
              <a:t>Consider if a health condition would change a participant’s ability to participate or opt out of the evaluation.</a:t>
            </a:r>
          </a:p>
          <a:p>
            <a:pPr lvl="1">
              <a:buFont typeface="Arial" panose="020B0604020202020204" pitchFamily="34" charset="0"/>
              <a:buChar char="•"/>
            </a:pPr>
            <a:r>
              <a:rPr lang="en-US" sz="1600" dirty="0"/>
              <a:t>Translated versions of informed consent and data collection tools may need to be used.</a:t>
            </a:r>
            <a:endParaRPr lang="en-US" dirty="0"/>
          </a:p>
          <a:p>
            <a:pPr marL="285750" indent="-285750">
              <a:buFont typeface="Arial" panose="020B0604020202020204" pitchFamily="34" charset="0"/>
              <a:buChar char="•"/>
            </a:pPr>
            <a:r>
              <a:rPr lang="en-US" b="1" dirty="0"/>
              <a:t>Beneficence</a:t>
            </a:r>
          </a:p>
          <a:p>
            <a:pPr lvl="1">
              <a:buFont typeface="Arial" panose="020B0604020202020204" pitchFamily="34" charset="0"/>
              <a:buChar char="•"/>
            </a:pPr>
            <a:r>
              <a:rPr lang="en-US" sz="1600" dirty="0"/>
              <a:t>If an individual has limited resources, you can increase the benefits they receive through monetary compensation or gifts.</a:t>
            </a:r>
          </a:p>
          <a:p>
            <a:pPr lvl="1">
              <a:buFont typeface="Arial" panose="020B0604020202020204" pitchFamily="34" charset="0"/>
              <a:buChar char="•"/>
            </a:pPr>
            <a:r>
              <a:rPr lang="en-US" sz="1600" dirty="0"/>
              <a:t>In the process of completing the evaluation, consider if you are asking your participants to do things or use resources that they might not have easy access to.</a:t>
            </a:r>
            <a:endParaRPr lang="en-US" b="1" dirty="0"/>
          </a:p>
          <a:p>
            <a:pPr marL="285750" indent="-285750">
              <a:buFont typeface="Arial" panose="020B0604020202020204" pitchFamily="34" charset="0"/>
              <a:buChar char="•"/>
            </a:pPr>
            <a:r>
              <a:rPr lang="en-US" b="1" dirty="0"/>
              <a:t>Justice</a:t>
            </a:r>
          </a:p>
          <a:p>
            <a:pPr lvl="1">
              <a:buFont typeface="Arial" panose="020B0604020202020204" pitchFamily="34" charset="0"/>
              <a:buChar char="•"/>
            </a:pPr>
            <a:r>
              <a:rPr lang="en-US" sz="1600" dirty="0"/>
              <a:t>In rural settings, it may be harder for some groups to receive benefits than others.</a:t>
            </a:r>
          </a:p>
          <a:p>
            <a:pPr lvl="1">
              <a:buFont typeface="Arial" panose="020B0604020202020204" pitchFamily="34" charset="0"/>
              <a:buChar char="•"/>
            </a:pPr>
            <a:r>
              <a:rPr lang="en-US" sz="1600" dirty="0"/>
              <a:t>Consider how your evaluation would exacerbate or improve the distribution of benefits.</a:t>
            </a:r>
          </a:p>
          <a:p>
            <a:pPr lvl="1">
              <a:buFont typeface="Arial" panose="020B0604020202020204" pitchFamily="34" charset="0"/>
              <a:buChar char="•"/>
            </a:pPr>
            <a:r>
              <a:rPr lang="en-US" sz="1600" dirty="0"/>
              <a:t>Factors that could change the distribution of benefits include the participant’s distance to the evaluation site, primary language, computer access, computer and health literacy skills, race and ethnicity, and income level.</a:t>
            </a:r>
          </a:p>
          <a:p>
            <a:pPr marL="285750" indent="-285750">
              <a:buFont typeface="Arial" panose="020B0604020202020204" pitchFamily="34" charset="0"/>
              <a:buChar char="•"/>
            </a:pPr>
            <a:endParaRPr lang="en-US" b="1" dirty="0"/>
          </a:p>
        </p:txBody>
      </p:sp>
      <p:sp>
        <p:nvSpPr>
          <p:cNvPr id="6" name="Freeform 223">
            <a:extLst>
              <a:ext uri="{FF2B5EF4-FFF2-40B4-BE49-F238E27FC236}">
                <a16:creationId xmlns:a16="http://schemas.microsoft.com/office/drawing/2014/main" id="{F83D58CF-467C-45ED-B3F8-A9D8E925EAFE}"/>
              </a:ext>
              <a:ext uri="{C183D7F6-B498-43B3-948B-1728B52AA6E4}">
                <adec:decorative xmlns:adec="http://schemas.microsoft.com/office/drawing/2017/decorative" val="1"/>
              </a:ext>
            </a:extLst>
          </p:cNvPr>
          <p:cNvSpPr>
            <a:spLocks noChangeArrowheads="1"/>
          </p:cNvSpPr>
          <p:nvPr/>
        </p:nvSpPr>
        <p:spPr bwMode="auto">
          <a:xfrm>
            <a:off x="563317" y="612023"/>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E67FB025-DF67-4C80-AFDD-775ADDE5EA94}"/>
              </a:ext>
              <a:ext uri="{C183D7F6-B498-43B3-948B-1728B52AA6E4}">
                <adec:decorative xmlns:adec="http://schemas.microsoft.com/office/drawing/2017/decorative" val="1"/>
              </a:ext>
            </a:extLst>
          </p:cNvPr>
          <p:cNvSpPr>
            <a:spLocks noChangeArrowheads="1"/>
          </p:cNvSpPr>
          <p:nvPr/>
        </p:nvSpPr>
        <p:spPr bwMode="auto">
          <a:xfrm>
            <a:off x="722879" y="76996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29AB85F7-2593-4878-AC35-AAAC664CFB1E}"/>
              </a:ext>
            </a:extLst>
          </p:cNvPr>
          <p:cNvPicPr>
            <a:picLocks noChangeAspect="1"/>
          </p:cNvPicPr>
          <p:nvPr/>
        </p:nvPicPr>
        <p:blipFill rotWithShape="1">
          <a:blip r:embed="rId3">
            <a:extLst>
              <a:ext uri="{28A0092B-C50C-407E-A947-70E740481C1C}">
                <a14:useLocalDpi xmlns:a14="http://schemas.microsoft.com/office/drawing/2010/main" val="0"/>
              </a:ext>
            </a:extLst>
          </a:blip>
          <a:srcRect b="16815"/>
          <a:stretch/>
        </p:blipFill>
        <p:spPr>
          <a:xfrm>
            <a:off x="722879" y="808488"/>
            <a:ext cx="774636" cy="644386"/>
          </a:xfrm>
          <a:prstGeom prst="rect">
            <a:avLst/>
          </a:prstGeom>
        </p:spPr>
      </p:pic>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103171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A8E18CC-E059-4593-952C-08EF0DCB11BD}"/>
              </a:ext>
            </a:extLst>
          </p:cNvPr>
          <p:cNvSpPr>
            <a:spLocks noGrp="1"/>
          </p:cNvSpPr>
          <p:nvPr>
            <p:ph type="title"/>
          </p:nvPr>
        </p:nvSpPr>
        <p:spPr/>
        <p:txBody>
          <a:bodyPr/>
          <a:lstStyle/>
          <a:p>
            <a:r>
              <a:rPr lang="en-US" dirty="0"/>
              <a:t>Trauma-Informed Evaluation</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4:</a:t>
            </a:r>
          </a:p>
          <a:p>
            <a:pPr algn="ctr"/>
            <a:r>
              <a:rPr lang="en-US" dirty="0"/>
              <a:t>Create an Evaluation Plan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957480" y="1185171"/>
            <a:ext cx="6731668" cy="4616648"/>
          </a:xfrm>
          <a:prstGeom prst="rect">
            <a:avLst/>
          </a:prstGeom>
          <a:noFill/>
        </p:spPr>
        <p:txBody>
          <a:bodyPr wrap="square" rtlCol="0">
            <a:spAutoFit/>
          </a:bodyPr>
          <a:lstStyle/>
          <a:p>
            <a:r>
              <a:rPr lang="en-US" sz="2400" b="1" dirty="0"/>
              <a:t>Ethical Review</a:t>
            </a:r>
            <a:endParaRPr lang="en-US" sz="2400" b="1" i="0" dirty="0">
              <a:effectLst/>
            </a:endParaRPr>
          </a:p>
          <a:p>
            <a:endParaRPr lang="en-US" u="sng" dirty="0"/>
          </a:p>
          <a:p>
            <a:r>
              <a:rPr lang="en-US" dirty="0">
                <a:solidFill>
                  <a:schemeClr val="tx2">
                    <a:lumMod val="60000"/>
                    <a:lumOff val="40000"/>
                  </a:schemeClr>
                </a:solidFill>
              </a:rPr>
              <a:t>Consider the Belmont Report principles:</a:t>
            </a:r>
          </a:p>
          <a:p>
            <a:pPr marL="285750" indent="-285750">
              <a:buFont typeface="Arial" panose="020B0604020202020204" pitchFamily="34" charset="0"/>
              <a:buChar char="•"/>
            </a:pPr>
            <a:r>
              <a:rPr lang="en-US" dirty="0">
                <a:solidFill>
                  <a:schemeClr val="tx2">
                    <a:lumMod val="60000"/>
                    <a:lumOff val="40000"/>
                  </a:schemeClr>
                </a:solidFill>
              </a:rPr>
              <a:t>Respect for Persons</a:t>
            </a:r>
          </a:p>
          <a:p>
            <a:pPr marL="285750" indent="-285750">
              <a:buFont typeface="Arial" panose="020B0604020202020204" pitchFamily="34" charset="0"/>
              <a:buChar char="•"/>
            </a:pPr>
            <a:r>
              <a:rPr lang="en-US" dirty="0">
                <a:solidFill>
                  <a:schemeClr val="tx2">
                    <a:lumMod val="60000"/>
                    <a:lumOff val="40000"/>
                  </a:schemeClr>
                </a:solidFill>
              </a:rPr>
              <a:t>Beneficence</a:t>
            </a:r>
          </a:p>
          <a:p>
            <a:pPr marL="285750" indent="-285750">
              <a:buFont typeface="Arial" panose="020B0604020202020204" pitchFamily="34" charset="0"/>
              <a:buChar char="•"/>
            </a:pPr>
            <a:r>
              <a:rPr lang="en-US" dirty="0">
                <a:solidFill>
                  <a:schemeClr val="tx2">
                    <a:lumMod val="60000"/>
                    <a:lumOff val="40000"/>
                  </a:schemeClr>
                </a:solidFill>
              </a:rPr>
              <a:t>Justice</a:t>
            </a:r>
          </a:p>
          <a:p>
            <a:pPr marL="285750" indent="-285750">
              <a:buFont typeface="Arial" panose="020B0604020202020204" pitchFamily="34" charset="0"/>
              <a:buChar char="•"/>
            </a:pPr>
            <a:endParaRPr lang="en-US" dirty="0"/>
          </a:p>
          <a:p>
            <a:r>
              <a:rPr lang="en-US" dirty="0"/>
              <a:t>Trauma-Informed Evaluation</a:t>
            </a:r>
          </a:p>
          <a:p>
            <a:pPr marL="285750" indent="-285750">
              <a:buFont typeface="Arial" panose="020B0604020202020204" pitchFamily="34" charset="0"/>
              <a:buChar char="•"/>
            </a:pPr>
            <a:r>
              <a:rPr lang="en-US" dirty="0"/>
              <a:t>If necessary for the evaluation to ask questions about potentially traumatic events, incorporate a trauma-informed approach.</a:t>
            </a:r>
          </a:p>
          <a:p>
            <a:pPr marL="285750" indent="-285750">
              <a:buFont typeface="Arial" panose="020B0604020202020204" pitchFamily="34" charset="0"/>
              <a:buChar char="•"/>
            </a:pPr>
            <a:endParaRPr lang="en-US" dirty="0"/>
          </a:p>
          <a:p>
            <a:r>
              <a:rPr lang="en-US" dirty="0"/>
              <a:t>Institutional Review Board</a:t>
            </a:r>
          </a:p>
          <a:p>
            <a:pPr marL="285750" indent="-285750">
              <a:buFont typeface="Arial" panose="020B0604020202020204" pitchFamily="34" charset="0"/>
              <a:buChar char="•"/>
            </a:pPr>
            <a:r>
              <a:rPr lang="en-US" dirty="0"/>
              <a:t>Administrative body established to protect the rights and welfare of human research subjects recruited to participate in research activities</a:t>
            </a:r>
          </a:p>
        </p:txBody>
      </p:sp>
      <p:sp>
        <p:nvSpPr>
          <p:cNvPr id="6" name="Freeform 223">
            <a:extLst>
              <a:ext uri="{FF2B5EF4-FFF2-40B4-BE49-F238E27FC236}">
                <a16:creationId xmlns:a16="http://schemas.microsoft.com/office/drawing/2014/main" id="{F83D58CF-467C-45ED-B3F8-A9D8E925EAFE}"/>
              </a:ext>
              <a:ext uri="{C183D7F6-B498-43B3-948B-1728B52AA6E4}">
                <adec:decorative xmlns:adec="http://schemas.microsoft.com/office/drawing/2017/decorative" val="1"/>
              </a:ext>
            </a:extLst>
          </p:cNvPr>
          <p:cNvSpPr>
            <a:spLocks noChangeArrowheads="1"/>
          </p:cNvSpPr>
          <p:nvPr/>
        </p:nvSpPr>
        <p:spPr bwMode="auto">
          <a:xfrm>
            <a:off x="563317" y="612023"/>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E67FB025-DF67-4C80-AFDD-775ADDE5EA94}"/>
              </a:ext>
              <a:ext uri="{C183D7F6-B498-43B3-948B-1728B52AA6E4}">
                <adec:decorative xmlns:adec="http://schemas.microsoft.com/office/drawing/2017/decorative" val="1"/>
              </a:ext>
            </a:extLst>
          </p:cNvPr>
          <p:cNvSpPr>
            <a:spLocks noChangeArrowheads="1"/>
          </p:cNvSpPr>
          <p:nvPr/>
        </p:nvSpPr>
        <p:spPr bwMode="auto">
          <a:xfrm>
            <a:off x="722879" y="76996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29AB85F7-2593-4878-AC35-AAAC664CFB1E}"/>
              </a:ext>
            </a:extLst>
          </p:cNvPr>
          <p:cNvPicPr>
            <a:picLocks noChangeAspect="1"/>
          </p:cNvPicPr>
          <p:nvPr/>
        </p:nvPicPr>
        <p:blipFill rotWithShape="1">
          <a:blip r:embed="rId3">
            <a:extLst>
              <a:ext uri="{28A0092B-C50C-407E-A947-70E740481C1C}">
                <a14:useLocalDpi xmlns:a14="http://schemas.microsoft.com/office/drawing/2010/main" val="0"/>
              </a:ext>
            </a:extLst>
          </a:blip>
          <a:srcRect b="16815"/>
          <a:stretch/>
        </p:blipFill>
        <p:spPr>
          <a:xfrm>
            <a:off x="722879" y="808488"/>
            <a:ext cx="774636" cy="644386"/>
          </a:xfrm>
          <a:prstGeom prst="rect">
            <a:avLst/>
          </a:prstGeom>
        </p:spPr>
      </p:pic>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288493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13B5-C811-4044-8967-8EDD38D760C4}"/>
              </a:ext>
            </a:extLst>
          </p:cNvPr>
          <p:cNvSpPr>
            <a:spLocks noGrp="1"/>
          </p:cNvSpPr>
          <p:nvPr>
            <p:ph type="title"/>
          </p:nvPr>
        </p:nvSpPr>
        <p:spPr/>
        <p:txBody>
          <a:bodyPr anchor="t"/>
          <a:lstStyle/>
          <a:p>
            <a:r>
              <a:rPr lang="en-US" b="1" dirty="0">
                <a:latin typeface="+mn-lt"/>
              </a:rPr>
              <a:t>Step 5</a:t>
            </a:r>
          </a:p>
        </p:txBody>
      </p:sp>
      <p:sp>
        <p:nvSpPr>
          <p:cNvPr id="10" name="Rectangle: Rounded Corners 9">
            <a:extLst>
              <a:ext uri="{FF2B5EF4-FFF2-40B4-BE49-F238E27FC236}">
                <a16:creationId xmlns:a16="http://schemas.microsoft.com/office/drawing/2014/main" id="{026E7D78-1E6E-4297-B31B-ECE32931C905}"/>
              </a:ext>
            </a:extLst>
          </p:cNvPr>
          <p:cNvSpPr/>
          <p:nvPr/>
        </p:nvSpPr>
        <p:spPr>
          <a:xfrm>
            <a:off x="5187139" y="2069000"/>
            <a:ext cx="1943696" cy="29800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5:</a:t>
            </a:r>
          </a:p>
          <a:p>
            <a:pPr algn="ctr"/>
            <a:r>
              <a:rPr lang="en-US" dirty="0"/>
              <a:t>Collect Data, Analyze, and Act</a:t>
            </a:r>
          </a:p>
        </p:txBody>
      </p:sp>
      <p:sp>
        <p:nvSpPr>
          <p:cNvPr id="21" name="Freeform 153">
            <a:extLst>
              <a:ext uri="{FF2B5EF4-FFF2-40B4-BE49-F238E27FC236}">
                <a16:creationId xmlns:a16="http://schemas.microsoft.com/office/drawing/2014/main" id="{791E6315-E71E-4F45-9E5D-33A4A08FA3CC}"/>
              </a:ext>
              <a:ext uri="{C183D7F6-B498-43B3-948B-1728B52AA6E4}">
                <adec:decorative xmlns:adec="http://schemas.microsoft.com/office/drawing/2017/decorative" val="1"/>
              </a:ext>
            </a:extLst>
          </p:cNvPr>
          <p:cNvSpPr>
            <a:spLocks noChangeArrowheads="1"/>
          </p:cNvSpPr>
          <p:nvPr/>
        </p:nvSpPr>
        <p:spPr bwMode="auto">
          <a:xfrm>
            <a:off x="4952783" y="1524718"/>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778C49"/>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22" name="Freeform 6">
            <a:extLst>
              <a:ext uri="{FF2B5EF4-FFF2-40B4-BE49-F238E27FC236}">
                <a16:creationId xmlns:a16="http://schemas.microsoft.com/office/drawing/2014/main" id="{617BCA0B-9644-4B67-9629-02BA217AE7D8}"/>
              </a:ext>
              <a:ext uri="{C183D7F6-B498-43B3-948B-1728B52AA6E4}">
                <adec:decorative xmlns:adec="http://schemas.microsoft.com/office/drawing/2017/decorative" val="1"/>
              </a:ext>
            </a:extLst>
          </p:cNvPr>
          <p:cNvSpPr>
            <a:spLocks noChangeArrowheads="1"/>
          </p:cNvSpPr>
          <p:nvPr/>
        </p:nvSpPr>
        <p:spPr bwMode="auto">
          <a:xfrm>
            <a:off x="5112054" y="1676206"/>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23" name="Picture 22" descr="A close up of a logo&#10;&#10;Description automatically generated">
            <a:extLst>
              <a:ext uri="{FF2B5EF4-FFF2-40B4-BE49-F238E27FC236}">
                <a16:creationId xmlns:a16="http://schemas.microsoft.com/office/drawing/2014/main" id="{2F71D6C5-302F-4730-850A-A0BAFEF6E7D5}"/>
              </a:ext>
            </a:extLst>
          </p:cNvPr>
          <p:cNvPicPr>
            <a:picLocks noChangeAspect="1"/>
          </p:cNvPicPr>
          <p:nvPr/>
        </p:nvPicPr>
        <p:blipFill rotWithShape="1">
          <a:blip r:embed="rId3">
            <a:extLst>
              <a:ext uri="{28A0092B-C50C-407E-A947-70E740481C1C}">
                <a14:useLocalDpi xmlns:a14="http://schemas.microsoft.com/office/drawing/2010/main" val="0"/>
              </a:ext>
            </a:extLst>
          </a:blip>
          <a:srcRect b="14362"/>
          <a:stretch/>
        </p:blipFill>
        <p:spPr>
          <a:xfrm>
            <a:off x="5140785" y="1746187"/>
            <a:ext cx="696073" cy="596103"/>
          </a:xfrm>
          <a:prstGeom prst="rect">
            <a:avLst/>
          </a:prstGeom>
        </p:spPr>
      </p:pic>
      <p:pic>
        <p:nvPicPr>
          <p:cNvPr id="9" name="Picture 8">
            <a:extLst>
              <a:ext uri="{FF2B5EF4-FFF2-40B4-BE49-F238E27FC236}">
                <a16:creationId xmlns:a16="http://schemas.microsoft.com/office/drawing/2014/main" id="{7FDE104E-C710-4154-AE62-7D4EC1BB058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2500" y="5484036"/>
            <a:ext cx="10362087" cy="803262"/>
          </a:xfrm>
          <a:prstGeom prst="rect">
            <a:avLst/>
          </a:prstGeom>
          <a:ln>
            <a:solidFill>
              <a:schemeClr val="tx1"/>
            </a:solidFill>
          </a:ln>
        </p:spPr>
      </p:pic>
      <p:sp>
        <p:nvSpPr>
          <p:cNvPr id="11" name="TextBox 10">
            <a:extLst>
              <a:ext uri="{FF2B5EF4-FFF2-40B4-BE49-F238E27FC236}">
                <a16:creationId xmlns:a16="http://schemas.microsoft.com/office/drawing/2014/main" id="{28A6FFE8-C953-4107-872C-68B7F3933D59}"/>
              </a:ext>
            </a:extLst>
          </p:cNvPr>
          <p:cNvSpPr txBox="1"/>
          <p:nvPr/>
        </p:nvSpPr>
        <p:spPr>
          <a:xfrm>
            <a:off x="783047" y="5137901"/>
            <a:ext cx="1492716" cy="369332"/>
          </a:xfrm>
          <a:prstGeom prst="rect">
            <a:avLst/>
          </a:prstGeom>
          <a:noFill/>
        </p:spPr>
        <p:txBody>
          <a:bodyPr wrap="none" rtlCol="0">
            <a:spAutoFit/>
          </a:bodyPr>
          <a:lstStyle/>
          <a:p>
            <a:r>
              <a:rPr lang="en-US" dirty="0"/>
              <a:t>On website: </a:t>
            </a:r>
          </a:p>
        </p:txBody>
      </p:sp>
      <p:sp>
        <p:nvSpPr>
          <p:cNvPr id="24" name="Rectangle 23">
            <a:extLst>
              <a:ext uri="{FF2B5EF4-FFF2-40B4-BE49-F238E27FC236}">
                <a16:creationId xmlns:a16="http://schemas.microsoft.com/office/drawing/2014/main" id="{5F6FED65-FA47-4B0D-AE32-277D1770AE40}"/>
              </a:ext>
              <a:ext uri="{C183D7F6-B498-43B3-948B-1728B52AA6E4}">
                <adec:decorative xmlns:adec="http://schemas.microsoft.com/office/drawing/2017/decorative" val="1"/>
              </a:ext>
            </a:extLst>
          </p:cNvPr>
          <p:cNvSpPr/>
          <p:nvPr/>
        </p:nvSpPr>
        <p:spPr>
          <a:xfrm>
            <a:off x="7478369" y="5541557"/>
            <a:ext cx="1008917" cy="688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9991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9E540D6E-8B98-44AE-AAC8-95008A22B79E}"/>
              </a:ext>
            </a:extLst>
          </p:cNvPr>
          <p:cNvSpPr>
            <a:spLocks noGrp="1"/>
          </p:cNvSpPr>
          <p:nvPr>
            <p:ph type="title"/>
          </p:nvPr>
        </p:nvSpPr>
        <p:spPr/>
        <p:txBody>
          <a:bodyPr/>
          <a:lstStyle/>
          <a:p>
            <a:r>
              <a:rPr lang="en-US" dirty="0"/>
              <a:t>reflect upon what you have learned</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5: </a:t>
            </a:r>
          </a:p>
          <a:p>
            <a:pPr algn="ctr"/>
            <a:r>
              <a:rPr lang="en-US" dirty="0"/>
              <a:t>Collect Data, analyze, and act</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2" y="1210411"/>
            <a:ext cx="8416251" cy="646331"/>
          </a:xfrm>
          <a:prstGeom prst="rect">
            <a:avLst/>
          </a:prstGeom>
          <a:noFill/>
        </p:spPr>
        <p:txBody>
          <a:bodyPr wrap="square" rtlCol="0">
            <a:spAutoFit/>
          </a:bodyPr>
          <a:lstStyle/>
          <a:p>
            <a:r>
              <a:rPr lang="en-US" b="0" i="0" dirty="0">
                <a:effectLst/>
              </a:rPr>
              <a:t>This is the time to reflect upon what you have learned, gather insights, and inform programming improvements.</a:t>
            </a:r>
            <a:endParaRPr lang="en-US" dirty="0"/>
          </a:p>
        </p:txBody>
      </p:sp>
      <p:sp>
        <p:nvSpPr>
          <p:cNvPr id="24" name="TextBox 23">
            <a:extLst>
              <a:ext uri="{FF2B5EF4-FFF2-40B4-BE49-F238E27FC236}">
                <a16:creationId xmlns:a16="http://schemas.microsoft.com/office/drawing/2014/main" id="{C845BFF9-2762-42EF-9C5B-B86F7F449C5B}"/>
              </a:ext>
            </a:extLst>
          </p:cNvPr>
          <p:cNvSpPr txBox="1"/>
          <p:nvPr/>
        </p:nvSpPr>
        <p:spPr>
          <a:xfrm>
            <a:off x="3212432" y="2208671"/>
            <a:ext cx="8416251" cy="2308324"/>
          </a:xfrm>
          <a:prstGeom prst="rect">
            <a:avLst/>
          </a:prstGeom>
          <a:noFill/>
        </p:spPr>
        <p:txBody>
          <a:bodyPr wrap="square" rtlCol="0">
            <a:spAutoFit/>
          </a:bodyPr>
          <a:lstStyle/>
          <a:p>
            <a:pPr marL="342900" indent="-342900">
              <a:buAutoNum type="arabicPeriod"/>
            </a:pPr>
            <a:r>
              <a:rPr lang="en-US" dirty="0">
                <a:solidFill>
                  <a:schemeClr val="accent2"/>
                </a:solidFill>
              </a:rPr>
              <a:t>Collect data </a:t>
            </a:r>
            <a:r>
              <a:rPr lang="en-US" dirty="0"/>
              <a:t>according to your evaluation design (before, during, and/pr after your program has completed)</a:t>
            </a:r>
          </a:p>
          <a:p>
            <a:pPr marL="342900" indent="-342900">
              <a:buAutoNum type="arabicPeriod"/>
            </a:pPr>
            <a:r>
              <a:rPr lang="en-US" dirty="0"/>
              <a:t>Complete </a:t>
            </a:r>
            <a:r>
              <a:rPr lang="en-US" dirty="0">
                <a:solidFill>
                  <a:schemeClr val="accent2"/>
                </a:solidFill>
              </a:rPr>
              <a:t>analysis</a:t>
            </a:r>
            <a:r>
              <a:rPr lang="en-US" dirty="0"/>
              <a:t> after the completion of data collection</a:t>
            </a:r>
          </a:p>
          <a:p>
            <a:pPr marL="342900" indent="-342900">
              <a:buAutoNum type="arabicPeriod"/>
            </a:pPr>
            <a:r>
              <a:rPr lang="en-US" dirty="0">
                <a:solidFill>
                  <a:schemeClr val="accent2"/>
                </a:solidFill>
              </a:rPr>
              <a:t>Act</a:t>
            </a:r>
            <a:r>
              <a:rPr lang="en-US" dirty="0"/>
              <a:t> upon your analysis by sharing evaluation results with stakeholders, and if needed, adapt future iterations of your program to address gaps identified through the evaluation.</a:t>
            </a:r>
          </a:p>
          <a:p>
            <a:pPr marL="342900" indent="-342900">
              <a:buAutoNum type="arabicPeriod"/>
            </a:pPr>
            <a:endParaRPr lang="en-US" dirty="0"/>
          </a:p>
          <a:p>
            <a:pPr marL="342900" indent="-342900">
              <a:buAutoNum type="arabicPeriod"/>
            </a:pPr>
            <a:endParaRPr lang="en-US" dirty="0"/>
          </a:p>
        </p:txBody>
      </p:sp>
      <p:sp>
        <p:nvSpPr>
          <p:cNvPr id="6" name="Freeform 223">
            <a:extLst>
              <a:ext uri="{FF2B5EF4-FFF2-40B4-BE49-F238E27FC236}">
                <a16:creationId xmlns:a16="http://schemas.microsoft.com/office/drawing/2014/main" id="{F83D58CF-467C-45ED-B3F8-A9D8E925EAFE}"/>
              </a:ext>
              <a:ext uri="{C183D7F6-B498-43B3-948B-1728B52AA6E4}">
                <adec:decorative xmlns:adec="http://schemas.microsoft.com/office/drawing/2017/decorative" val="1"/>
              </a:ext>
            </a:extLst>
          </p:cNvPr>
          <p:cNvSpPr>
            <a:spLocks noChangeArrowheads="1"/>
          </p:cNvSpPr>
          <p:nvPr/>
        </p:nvSpPr>
        <p:spPr bwMode="auto">
          <a:xfrm>
            <a:off x="563317" y="612023"/>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E67FB025-DF67-4C80-AFDD-775ADDE5EA94}"/>
              </a:ext>
              <a:ext uri="{C183D7F6-B498-43B3-948B-1728B52AA6E4}">
                <adec:decorative xmlns:adec="http://schemas.microsoft.com/office/drawing/2017/decorative" val="1"/>
              </a:ext>
            </a:extLst>
          </p:cNvPr>
          <p:cNvSpPr>
            <a:spLocks noChangeArrowheads="1"/>
          </p:cNvSpPr>
          <p:nvPr/>
        </p:nvSpPr>
        <p:spPr bwMode="auto">
          <a:xfrm>
            <a:off x="722879" y="76996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29AB85F7-2593-4878-AC35-AAAC664CFB1E}"/>
              </a:ext>
            </a:extLst>
          </p:cNvPr>
          <p:cNvPicPr>
            <a:picLocks noChangeAspect="1"/>
          </p:cNvPicPr>
          <p:nvPr/>
        </p:nvPicPr>
        <p:blipFill rotWithShape="1">
          <a:blip r:embed="rId3">
            <a:extLst>
              <a:ext uri="{28A0092B-C50C-407E-A947-70E740481C1C}">
                <a14:useLocalDpi xmlns:a14="http://schemas.microsoft.com/office/drawing/2010/main" val="0"/>
              </a:ext>
            </a:extLst>
          </a:blip>
          <a:srcRect b="16815"/>
          <a:stretch/>
        </p:blipFill>
        <p:spPr>
          <a:xfrm>
            <a:off x="722879" y="808488"/>
            <a:ext cx="774636" cy="644386"/>
          </a:xfrm>
          <a:prstGeom prst="rect">
            <a:avLst/>
          </a:prstGeom>
        </p:spPr>
      </p:pic>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153">
            <a:extLst>
              <a:ext uri="{FF2B5EF4-FFF2-40B4-BE49-F238E27FC236}">
                <a16:creationId xmlns:a16="http://schemas.microsoft.com/office/drawing/2014/main" id="{97E2B849-D5D8-479B-95D0-DDA3FFCCACFC}"/>
              </a:ext>
              <a:ext uri="{C183D7F6-B498-43B3-948B-1728B52AA6E4}">
                <adec:decorative xmlns:adec="http://schemas.microsoft.com/office/drawing/2017/decorative" val="1"/>
              </a:ext>
            </a:extLst>
          </p:cNvPr>
          <p:cNvSpPr>
            <a:spLocks noChangeArrowheads="1"/>
          </p:cNvSpPr>
          <p:nvPr/>
        </p:nvSpPr>
        <p:spPr bwMode="auto">
          <a:xfrm>
            <a:off x="557737" y="612442"/>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778C49"/>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14" name="Freeform 6">
            <a:extLst>
              <a:ext uri="{FF2B5EF4-FFF2-40B4-BE49-F238E27FC236}">
                <a16:creationId xmlns:a16="http://schemas.microsoft.com/office/drawing/2014/main" id="{B349CD0B-1B02-431E-8B62-2DFEA46346F2}"/>
              </a:ext>
              <a:ext uri="{C183D7F6-B498-43B3-948B-1728B52AA6E4}">
                <adec:decorative xmlns:adec="http://schemas.microsoft.com/office/drawing/2017/decorative" val="1"/>
              </a:ext>
            </a:extLst>
          </p:cNvPr>
          <p:cNvSpPr>
            <a:spLocks noChangeArrowheads="1"/>
          </p:cNvSpPr>
          <p:nvPr/>
        </p:nvSpPr>
        <p:spPr bwMode="auto">
          <a:xfrm>
            <a:off x="728438" y="775360"/>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5" name="Picture 14" descr="A close up of a logo&#10;&#10;Description automatically generated">
            <a:extLst>
              <a:ext uri="{FF2B5EF4-FFF2-40B4-BE49-F238E27FC236}">
                <a16:creationId xmlns:a16="http://schemas.microsoft.com/office/drawing/2014/main" id="{84EF7D10-A118-4C30-AA43-E3CA66E99465}"/>
              </a:ext>
            </a:extLst>
          </p:cNvPr>
          <p:cNvPicPr>
            <a:picLocks noChangeAspect="1"/>
          </p:cNvPicPr>
          <p:nvPr/>
        </p:nvPicPr>
        <p:blipFill rotWithShape="1">
          <a:blip r:embed="rId4">
            <a:extLst>
              <a:ext uri="{28A0092B-C50C-407E-A947-70E740481C1C}">
                <a14:useLocalDpi xmlns:a14="http://schemas.microsoft.com/office/drawing/2010/main" val="0"/>
              </a:ext>
            </a:extLst>
          </a:blip>
          <a:srcRect b="14362"/>
          <a:stretch/>
        </p:blipFill>
        <p:spPr>
          <a:xfrm>
            <a:off x="757169" y="845341"/>
            <a:ext cx="696073" cy="596103"/>
          </a:xfrm>
          <a:prstGeom prst="rect">
            <a:avLst/>
          </a:prstGeom>
        </p:spPr>
      </p:pic>
    </p:spTree>
    <p:extLst>
      <p:ext uri="{BB962C8B-B14F-4D97-AF65-F5344CB8AC3E}">
        <p14:creationId xmlns:p14="http://schemas.microsoft.com/office/powerpoint/2010/main" val="3593185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4BED40-EAF7-4E55-AFF7-2CD840EBD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9EBDFA-330B-4065-8BEF-64C98F97BA59}"/>
              </a:ext>
            </a:extLst>
          </p:cNvPr>
          <p:cNvSpPr>
            <a:spLocks noGrp="1"/>
          </p:cNvSpPr>
          <p:nvPr>
            <p:ph type="title"/>
          </p:nvPr>
        </p:nvSpPr>
        <p:spPr>
          <a:xfrm>
            <a:off x="581193" y="702156"/>
            <a:ext cx="6309003" cy="1013800"/>
          </a:xfrm>
        </p:spPr>
        <p:txBody>
          <a:bodyPr>
            <a:normAutofit/>
          </a:bodyPr>
          <a:lstStyle/>
          <a:p>
            <a:r>
              <a:rPr lang="en-US" b="1" dirty="0">
                <a:solidFill>
                  <a:schemeClr val="tx2"/>
                </a:solidFill>
                <a:latin typeface="+mn-lt"/>
              </a:rPr>
              <a:t>Pathways Project overview</a:t>
            </a:r>
          </a:p>
        </p:txBody>
      </p:sp>
      <p:sp>
        <p:nvSpPr>
          <p:cNvPr id="12" name="Rectangle 11">
            <a:extLst>
              <a:ext uri="{FF2B5EF4-FFF2-40B4-BE49-F238E27FC236}">
                <a16:creationId xmlns:a16="http://schemas.microsoft.com/office/drawing/2014/main" id="{F367CCF1-BB1E-41CF-8499-94A870C33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CFBDE98-D453-4D93-AB1C-631890D5AE33}"/>
              </a:ext>
            </a:extLst>
          </p:cNvPr>
          <p:cNvSpPr>
            <a:spLocks noGrp="1"/>
          </p:cNvSpPr>
          <p:nvPr>
            <p:ph idx="1"/>
          </p:nvPr>
        </p:nvSpPr>
        <p:spPr>
          <a:xfrm>
            <a:off x="581194" y="1896533"/>
            <a:ext cx="6309003" cy="3962266"/>
          </a:xfrm>
        </p:spPr>
        <p:txBody>
          <a:bodyPr>
            <a:normAutofit/>
          </a:bodyPr>
          <a:lstStyle/>
          <a:p>
            <a:pPr marL="285750" indent="-285750" hangingPunct="0">
              <a:buClr>
                <a:srgbClr val="113033"/>
              </a:buClr>
              <a:buFont typeface="Courier New" panose="020B0604020202020204" pitchFamily="34" charset="0"/>
              <a:buChar char="o"/>
            </a:pPr>
            <a:r>
              <a:rPr lang="en-US" dirty="0">
                <a:solidFill>
                  <a:schemeClr val="tx2"/>
                </a:solidFill>
                <a:ea typeface="Amiri" panose="020B0604020202020204" charset="-78"/>
                <a:cs typeface="Amiri" panose="020B0604020202020204" charset="-78"/>
              </a:rPr>
              <a:t>Goal: "Enable grant recipients to pursue a particular interest and to develop evaluation plans and evaluation skills specifically tailored to their project"</a:t>
            </a:r>
          </a:p>
          <a:p>
            <a:pPr marL="285750" indent="-285750" hangingPunct="0">
              <a:buClr>
                <a:srgbClr val="113033"/>
              </a:buClr>
              <a:buFont typeface="Courier New" panose="020B0604020202020204" pitchFamily="34" charset="0"/>
              <a:buChar char="o"/>
            </a:pPr>
            <a:r>
              <a:rPr lang="en-US" dirty="0">
                <a:solidFill>
                  <a:schemeClr val="tx2"/>
                </a:solidFill>
                <a:ea typeface="Amiri" panose="020B0604020202020204" charset="-78"/>
                <a:cs typeface="Amiri" panose="020B0604020202020204" charset="-78"/>
              </a:rPr>
              <a:t>Create 4 pathways walking through the evaluation process</a:t>
            </a:r>
          </a:p>
          <a:p>
            <a:pPr marL="800100" lvl="1" indent="-342900" hangingPunct="0">
              <a:buClr>
                <a:srgbClr val="113033"/>
              </a:buClr>
              <a:buFont typeface="Arial" panose="020B0604020202020204" pitchFamily="34" charset="0"/>
              <a:buChar char="•"/>
            </a:pPr>
            <a:r>
              <a:rPr lang="en-US" dirty="0">
                <a:solidFill>
                  <a:schemeClr val="tx2"/>
                </a:solidFill>
                <a:ea typeface="Amiri" panose="020B0604020202020204" charset="-78"/>
                <a:cs typeface="Amiri" panose="020B0604020202020204" charset="-78"/>
              </a:rPr>
              <a:t>K-12 Health</a:t>
            </a:r>
          </a:p>
          <a:p>
            <a:pPr marL="800100" lvl="1" indent="-342900" hangingPunct="0">
              <a:buClr>
                <a:srgbClr val="113033"/>
              </a:buClr>
              <a:buFont typeface="Arial" panose="020B0604020202020204" pitchFamily="34" charset="0"/>
              <a:buChar char="•"/>
            </a:pPr>
            <a:r>
              <a:rPr lang="en-US" dirty="0">
                <a:solidFill>
                  <a:schemeClr val="tx2"/>
                </a:solidFill>
                <a:ea typeface="Amiri" panose="020B0604020202020204" charset="-78"/>
                <a:cs typeface="Amiri" panose="020B0604020202020204" charset="-78"/>
              </a:rPr>
              <a:t>LGBTQIA+</a:t>
            </a:r>
          </a:p>
          <a:p>
            <a:pPr marL="800100" lvl="1" indent="-342900" hangingPunct="0">
              <a:buClr>
                <a:srgbClr val="113033"/>
              </a:buClr>
              <a:buFont typeface="Arial" panose="020B0604020202020204" pitchFamily="34" charset="0"/>
              <a:buChar char="•"/>
            </a:pPr>
            <a:r>
              <a:rPr lang="en-US" dirty="0">
                <a:solidFill>
                  <a:schemeClr val="tx2"/>
                </a:solidFill>
                <a:ea typeface="Amiri" panose="020B0604020202020204" charset="-78"/>
                <a:cs typeface="Amiri" panose="020B0604020202020204" charset="-78"/>
              </a:rPr>
              <a:t>Race &amp; Ethnicity</a:t>
            </a:r>
          </a:p>
          <a:p>
            <a:pPr marL="800100" lvl="1" indent="-342900" hangingPunct="0">
              <a:buClr>
                <a:srgbClr val="113033"/>
              </a:buClr>
              <a:buFont typeface="Arial" panose="020B0604020202020204" pitchFamily="34" charset="0"/>
              <a:buChar char="•"/>
            </a:pPr>
            <a:r>
              <a:rPr lang="en-US" dirty="0">
                <a:solidFill>
                  <a:schemeClr val="tx2"/>
                </a:solidFill>
                <a:ea typeface="Amiri" panose="020B0604020202020204" charset="-78"/>
                <a:cs typeface="Amiri" panose="020B0604020202020204" charset="-78"/>
              </a:rPr>
              <a:t>Rural Health</a:t>
            </a:r>
          </a:p>
          <a:p>
            <a:endParaRPr lang="en-US" dirty="0">
              <a:solidFill>
                <a:schemeClr val="tx2"/>
              </a:solidFill>
            </a:endParaRPr>
          </a:p>
        </p:txBody>
      </p:sp>
      <p:pic>
        <p:nvPicPr>
          <p:cNvPr id="5" name="John-Mark Smith">
            <a:extLst>
              <a:ext uri="{FF2B5EF4-FFF2-40B4-BE49-F238E27FC236}">
                <a16:creationId xmlns:a16="http://schemas.microsoft.com/office/drawing/2014/main" id="{B6FC652F-2E3D-44DA-8189-104BA82E5A3E}"/>
              </a:ext>
              <a:ext uri="{C183D7F6-B498-43B3-948B-1728B52AA6E4}">
                <adec:decorative xmlns:adec="http://schemas.microsoft.com/office/drawing/2017/decorative" val="1"/>
              </a:ext>
            </a:extLst>
          </p:cNvPr>
          <p:cNvPicPr/>
          <p:nvPr/>
        </p:nvPicPr>
        <p:blipFill rotWithShape="1">
          <a:blip r:embed="rId3"/>
          <a:srcRect t="1991" r="-2" b="-2"/>
          <a:stretch/>
        </p:blipFill>
        <p:spPr>
          <a:xfrm>
            <a:off x="7521283" y="10"/>
            <a:ext cx="4670717" cy="6857990"/>
          </a:xfrm>
          <a:prstGeom prst="rect">
            <a:avLst/>
          </a:prstGeom>
        </p:spPr>
      </p:pic>
    </p:spTree>
    <p:extLst>
      <p:ext uri="{BB962C8B-B14F-4D97-AF65-F5344CB8AC3E}">
        <p14:creationId xmlns:p14="http://schemas.microsoft.com/office/powerpoint/2010/main" val="40011380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DC5338A5-637B-4532-A09D-8F666A513B28}"/>
              </a:ext>
            </a:extLst>
          </p:cNvPr>
          <p:cNvSpPr>
            <a:spLocks noGrp="1"/>
          </p:cNvSpPr>
          <p:nvPr>
            <p:ph type="title"/>
          </p:nvPr>
        </p:nvSpPr>
        <p:spPr/>
        <p:txBody>
          <a:bodyPr/>
          <a:lstStyle/>
          <a:p>
            <a:r>
              <a:rPr lang="en-US" b="1" dirty="0"/>
              <a:t>Collect Data</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5: </a:t>
            </a:r>
          </a:p>
          <a:p>
            <a:pPr algn="ctr"/>
            <a:r>
              <a:rPr lang="en-US" dirty="0"/>
              <a:t>Collect Data, analyze, and act</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007141" y="689964"/>
            <a:ext cx="3757863" cy="6217664"/>
          </a:xfrm>
          <a:prstGeom prst="rect">
            <a:avLst/>
          </a:prstGeom>
          <a:noFill/>
        </p:spPr>
        <p:txBody>
          <a:bodyPr wrap="square" rtlCol="0">
            <a:spAutoFit/>
          </a:bodyPr>
          <a:lstStyle/>
          <a:p>
            <a:r>
              <a:rPr lang="en-US" sz="2400" b="1" i="0" dirty="0">
                <a:effectLst/>
              </a:rPr>
              <a:t>Collect Data</a:t>
            </a:r>
          </a:p>
          <a:p>
            <a:endParaRPr lang="en-US" sz="1050" dirty="0"/>
          </a:p>
          <a:p>
            <a:pPr marL="342900" indent="-342900">
              <a:lnSpc>
                <a:spcPct val="108000"/>
              </a:lnSpc>
              <a:spcAft>
                <a:spcPts val="300"/>
              </a:spcAft>
              <a:buAutoNum type="arabicPeriod"/>
            </a:pPr>
            <a:r>
              <a:rPr lang="en-US" dirty="0"/>
              <a:t>Ensure the privacy and confidentiality of all participants</a:t>
            </a:r>
          </a:p>
          <a:p>
            <a:pPr marL="342900" indent="-342900">
              <a:lnSpc>
                <a:spcPct val="108000"/>
              </a:lnSpc>
              <a:spcAft>
                <a:spcPts val="300"/>
              </a:spcAft>
              <a:buAutoNum type="arabicPeriod"/>
            </a:pPr>
            <a:r>
              <a:rPr lang="en-US" dirty="0"/>
              <a:t>Seek Consent from all evaluation participants</a:t>
            </a:r>
          </a:p>
          <a:p>
            <a:pPr marL="342900" indent="-342900">
              <a:lnSpc>
                <a:spcPct val="108000"/>
              </a:lnSpc>
              <a:spcAft>
                <a:spcPts val="300"/>
              </a:spcAft>
              <a:buAutoNum type="arabicPeriod"/>
            </a:pPr>
            <a:r>
              <a:rPr lang="en-US" dirty="0"/>
              <a:t>Consider how you will secure data collected to protect sensitive information</a:t>
            </a:r>
          </a:p>
          <a:p>
            <a:pPr marL="800100" lvl="1" indent="-342900">
              <a:lnSpc>
                <a:spcPct val="108000"/>
              </a:lnSpc>
              <a:spcAft>
                <a:spcPts val="300"/>
              </a:spcAft>
              <a:buFont typeface="Arial" panose="020B0604020202020204" pitchFamily="34" charset="0"/>
              <a:buChar char="•"/>
            </a:pPr>
            <a:r>
              <a:rPr lang="en-US" dirty="0"/>
              <a:t>Password protected</a:t>
            </a:r>
          </a:p>
          <a:p>
            <a:pPr marL="342900" indent="-342900">
              <a:lnSpc>
                <a:spcPct val="108000"/>
              </a:lnSpc>
              <a:spcAft>
                <a:spcPts val="300"/>
              </a:spcAft>
              <a:buFont typeface="+mj-lt"/>
              <a:buAutoNum type="arabicPeriod"/>
            </a:pPr>
            <a:r>
              <a:rPr lang="en-US" dirty="0"/>
              <a:t>If you are collecting information on illegal behaviors, such as recreational drug use, a confidentiality certificate can be used to protect sensitive information gathered from participants.</a:t>
            </a:r>
          </a:p>
          <a:p>
            <a:pPr marL="342900" indent="-342900">
              <a:lnSpc>
                <a:spcPct val="108000"/>
              </a:lnSpc>
              <a:spcAft>
                <a:spcPts val="300"/>
              </a:spcAft>
              <a:buFont typeface="+mj-lt"/>
              <a:buAutoNum type="arabicPeriod"/>
            </a:pPr>
            <a:endParaRPr lang="en-US" dirty="0"/>
          </a:p>
          <a:p>
            <a:pPr marL="800100" lvl="1" indent="-342900">
              <a:lnSpc>
                <a:spcPct val="108000"/>
              </a:lnSpc>
              <a:spcAft>
                <a:spcPts val="300"/>
              </a:spcAft>
              <a:buAutoNum type="arabicPeriod"/>
            </a:pPr>
            <a:endParaRPr lang="en-US" dirty="0"/>
          </a:p>
        </p:txBody>
      </p:sp>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153">
            <a:extLst>
              <a:ext uri="{FF2B5EF4-FFF2-40B4-BE49-F238E27FC236}">
                <a16:creationId xmlns:a16="http://schemas.microsoft.com/office/drawing/2014/main" id="{C52EA158-53C4-4DE4-AB3B-21FDDF12225C}"/>
              </a:ext>
              <a:ext uri="{C183D7F6-B498-43B3-948B-1728B52AA6E4}">
                <adec:decorative xmlns:adec="http://schemas.microsoft.com/office/drawing/2017/decorative" val="1"/>
              </a:ext>
            </a:extLst>
          </p:cNvPr>
          <p:cNvSpPr>
            <a:spLocks noChangeArrowheads="1"/>
          </p:cNvSpPr>
          <p:nvPr/>
        </p:nvSpPr>
        <p:spPr bwMode="auto">
          <a:xfrm>
            <a:off x="632243" y="689965"/>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778C49"/>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12" name="Freeform 6">
            <a:extLst>
              <a:ext uri="{FF2B5EF4-FFF2-40B4-BE49-F238E27FC236}">
                <a16:creationId xmlns:a16="http://schemas.microsoft.com/office/drawing/2014/main" id="{EC33D236-37F4-4070-975E-A0F4A23B1045}"/>
              </a:ext>
              <a:ext uri="{C183D7F6-B498-43B3-948B-1728B52AA6E4}">
                <adec:decorative xmlns:adec="http://schemas.microsoft.com/office/drawing/2017/decorative" val="1"/>
              </a:ext>
            </a:extLst>
          </p:cNvPr>
          <p:cNvSpPr>
            <a:spLocks noChangeArrowheads="1"/>
          </p:cNvSpPr>
          <p:nvPr/>
        </p:nvSpPr>
        <p:spPr bwMode="auto">
          <a:xfrm>
            <a:off x="791514" y="841453"/>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3" name="Picture 12" descr="A close up of a logo&#10;&#10;Description automatically generated">
            <a:extLst>
              <a:ext uri="{FF2B5EF4-FFF2-40B4-BE49-F238E27FC236}">
                <a16:creationId xmlns:a16="http://schemas.microsoft.com/office/drawing/2014/main" id="{CBB787ED-856C-4FBB-9015-E38C60E15D8E}"/>
              </a:ext>
            </a:extLst>
          </p:cNvPr>
          <p:cNvPicPr>
            <a:picLocks noChangeAspect="1"/>
          </p:cNvPicPr>
          <p:nvPr/>
        </p:nvPicPr>
        <p:blipFill rotWithShape="1">
          <a:blip r:embed="rId3">
            <a:extLst>
              <a:ext uri="{28A0092B-C50C-407E-A947-70E740481C1C}">
                <a14:useLocalDpi xmlns:a14="http://schemas.microsoft.com/office/drawing/2010/main" val="0"/>
              </a:ext>
            </a:extLst>
          </a:blip>
          <a:srcRect b="14362"/>
          <a:stretch/>
        </p:blipFill>
        <p:spPr>
          <a:xfrm>
            <a:off x="820245" y="911434"/>
            <a:ext cx="696073" cy="596103"/>
          </a:xfrm>
          <a:prstGeom prst="rect">
            <a:avLst/>
          </a:prstGeom>
        </p:spPr>
      </p:pic>
      <p:pic>
        <p:nvPicPr>
          <p:cNvPr id="5" name="Picture 4" descr="Grants and funding information from NIH">
            <a:extLst>
              <a:ext uri="{FF2B5EF4-FFF2-40B4-BE49-F238E27FC236}">
                <a16:creationId xmlns:a16="http://schemas.microsoft.com/office/drawing/2014/main" id="{6BC53071-1D7E-4646-B34C-123A667FFDD1}"/>
              </a:ext>
            </a:extLst>
          </p:cNvPr>
          <p:cNvPicPr>
            <a:picLocks noChangeAspect="1"/>
          </p:cNvPicPr>
          <p:nvPr/>
        </p:nvPicPr>
        <p:blipFill rotWithShape="1">
          <a:blip r:embed="rId4"/>
          <a:srcRect l="6102" r="26146"/>
          <a:stretch/>
        </p:blipFill>
        <p:spPr>
          <a:xfrm>
            <a:off x="6876456" y="1229712"/>
            <a:ext cx="5240594" cy="4569201"/>
          </a:xfrm>
          <a:prstGeom prst="rect">
            <a:avLst/>
          </a:prstGeom>
          <a:ln>
            <a:solidFill>
              <a:schemeClr val="tx1"/>
            </a:solidFill>
          </a:ln>
        </p:spPr>
      </p:pic>
    </p:spTree>
    <p:extLst>
      <p:ext uri="{BB962C8B-B14F-4D97-AF65-F5344CB8AC3E}">
        <p14:creationId xmlns:p14="http://schemas.microsoft.com/office/powerpoint/2010/main" val="16196066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8DAC946E-11D0-40DD-AAA5-D8BEDD6F03CE}"/>
              </a:ext>
            </a:extLst>
          </p:cNvPr>
          <p:cNvSpPr>
            <a:spLocks noGrp="1"/>
          </p:cNvSpPr>
          <p:nvPr>
            <p:ph type="title"/>
          </p:nvPr>
        </p:nvSpPr>
        <p:spPr/>
        <p:txBody>
          <a:bodyPr/>
          <a:lstStyle/>
          <a:p>
            <a:r>
              <a:rPr lang="en-US" b="1" dirty="0"/>
              <a:t>Collect Data-Select a sampling strategy</a:t>
            </a:r>
            <a:endParaRPr lang="en-US" dirty="0"/>
          </a:p>
        </p:txBody>
      </p:sp>
      <p:pic>
        <p:nvPicPr>
          <p:cNvPr id="5" name="Picture 4">
            <a:extLst>
              <a:ext uri="{FF2B5EF4-FFF2-40B4-BE49-F238E27FC236}">
                <a16:creationId xmlns:a16="http://schemas.microsoft.com/office/drawing/2014/main" id="{606A1279-2F00-42A8-829E-84CF5A28B1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93530" y="1491676"/>
            <a:ext cx="3598470" cy="3294438"/>
          </a:xfrm>
          <a:prstGeom prst="rect">
            <a:avLst/>
          </a:prstGeom>
        </p:spPr>
      </p:pic>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5: </a:t>
            </a:r>
          </a:p>
          <a:p>
            <a:pPr algn="ctr"/>
            <a:r>
              <a:rPr lang="en-US" dirty="0"/>
              <a:t>Collect Data, analyze, and act</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008990" y="1270519"/>
            <a:ext cx="5910616" cy="4258795"/>
          </a:xfrm>
          <a:prstGeom prst="rect">
            <a:avLst/>
          </a:prstGeom>
          <a:noFill/>
        </p:spPr>
        <p:txBody>
          <a:bodyPr wrap="square" rtlCol="0">
            <a:spAutoFit/>
          </a:bodyPr>
          <a:lstStyle/>
          <a:p>
            <a:r>
              <a:rPr lang="en-US" sz="2400" b="1" i="0" dirty="0">
                <a:effectLst/>
              </a:rPr>
              <a:t>Collect Data-Select a sampling strategy</a:t>
            </a:r>
          </a:p>
          <a:p>
            <a:endParaRPr lang="en-US" dirty="0"/>
          </a:p>
          <a:p>
            <a:pPr marL="342900" indent="-342900">
              <a:lnSpc>
                <a:spcPct val="108000"/>
              </a:lnSpc>
              <a:buFont typeface="+mj-lt"/>
              <a:buAutoNum type="arabicPeriod"/>
            </a:pPr>
            <a:r>
              <a:rPr lang="en-US" dirty="0"/>
              <a:t>Is a sample necessary?</a:t>
            </a:r>
          </a:p>
          <a:p>
            <a:pPr lvl="2">
              <a:buFont typeface="Arial" panose="020B0604020202020204" pitchFamily="34" charset="0"/>
              <a:buChar char="•"/>
            </a:pPr>
            <a:r>
              <a:rPr lang="en-US" sz="1600" b="0" i="0" dirty="0">
                <a:effectLst/>
              </a:rPr>
              <a:t>For a small program, the total number of participants is small enough that it is likely more work to create a truly representative sample.</a:t>
            </a:r>
          </a:p>
          <a:p>
            <a:pPr lvl="2">
              <a:buFont typeface="Arial" panose="020B0604020202020204" pitchFamily="34" charset="0"/>
              <a:buChar char="•"/>
            </a:pPr>
            <a:r>
              <a:rPr lang="en-US" sz="1600" b="0" i="0" dirty="0">
                <a:effectLst/>
              </a:rPr>
              <a:t>If a program is operating across an entire region, collecting data from a sample of students will likely save time and money and produce similar results as surveying all members of the region.</a:t>
            </a:r>
            <a:endParaRPr lang="en-US" sz="1600" dirty="0"/>
          </a:p>
          <a:p>
            <a:pPr marL="342900" indent="-342900">
              <a:lnSpc>
                <a:spcPct val="108000"/>
              </a:lnSpc>
              <a:buFont typeface="+mj-lt"/>
              <a:buAutoNum type="arabicPeriod"/>
            </a:pPr>
            <a:r>
              <a:rPr lang="en-US" dirty="0"/>
              <a:t>Is probability (statistical) sampling necessary?</a:t>
            </a:r>
          </a:p>
          <a:p>
            <a:pPr lvl="2">
              <a:buFont typeface="Arial" panose="020B0604020202020204" pitchFamily="34" charset="0"/>
              <a:buChar char="•"/>
            </a:pPr>
            <a:r>
              <a:rPr lang="en-US" sz="1600" dirty="0"/>
              <a:t>Need a list of all individuals to be sampled</a:t>
            </a:r>
            <a:r>
              <a:rPr lang="en-US" sz="1600" b="0" i="0" dirty="0">
                <a:effectLst/>
              </a:rPr>
              <a:t>.</a:t>
            </a:r>
          </a:p>
          <a:p>
            <a:pPr lvl="2">
              <a:buFont typeface="Arial" panose="020B0604020202020204" pitchFamily="34" charset="0"/>
              <a:buChar char="•"/>
            </a:pPr>
            <a:r>
              <a:rPr lang="en-US" sz="1600" b="0" i="0" dirty="0">
                <a:effectLst/>
              </a:rPr>
              <a:t>Less important if you do not intend to generalize</a:t>
            </a:r>
          </a:p>
          <a:p>
            <a:pPr lvl="2">
              <a:buFont typeface="Arial" panose="020B0604020202020204" pitchFamily="34" charset="0"/>
              <a:buChar char="•"/>
            </a:pPr>
            <a:r>
              <a:rPr lang="en-US" sz="1600" b="0" i="0" dirty="0">
                <a:effectLst/>
              </a:rPr>
              <a:t>Non-probability samples may provide enough information and are less cumbersome to select</a:t>
            </a:r>
          </a:p>
          <a:p>
            <a:pPr marL="800100" lvl="1" indent="-342900">
              <a:lnSpc>
                <a:spcPct val="108000"/>
              </a:lnSpc>
              <a:buFont typeface="Arial" panose="020B0604020202020204" pitchFamily="34" charset="0"/>
              <a:buChar char="•"/>
            </a:pPr>
            <a:endParaRPr lang="en-US" sz="1600" dirty="0"/>
          </a:p>
        </p:txBody>
      </p:sp>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153">
            <a:extLst>
              <a:ext uri="{FF2B5EF4-FFF2-40B4-BE49-F238E27FC236}">
                <a16:creationId xmlns:a16="http://schemas.microsoft.com/office/drawing/2014/main" id="{C52EA158-53C4-4DE4-AB3B-21FDDF12225C}"/>
              </a:ext>
              <a:ext uri="{C183D7F6-B498-43B3-948B-1728B52AA6E4}">
                <adec:decorative xmlns:adec="http://schemas.microsoft.com/office/drawing/2017/decorative" val="1"/>
              </a:ext>
            </a:extLst>
          </p:cNvPr>
          <p:cNvSpPr>
            <a:spLocks noChangeArrowheads="1"/>
          </p:cNvSpPr>
          <p:nvPr/>
        </p:nvSpPr>
        <p:spPr bwMode="auto">
          <a:xfrm>
            <a:off x="632243" y="689965"/>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778C49"/>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12" name="Freeform 6">
            <a:extLst>
              <a:ext uri="{FF2B5EF4-FFF2-40B4-BE49-F238E27FC236}">
                <a16:creationId xmlns:a16="http://schemas.microsoft.com/office/drawing/2014/main" id="{EC33D236-37F4-4070-975E-A0F4A23B1045}"/>
              </a:ext>
              <a:ext uri="{C183D7F6-B498-43B3-948B-1728B52AA6E4}">
                <adec:decorative xmlns:adec="http://schemas.microsoft.com/office/drawing/2017/decorative" val="1"/>
              </a:ext>
            </a:extLst>
          </p:cNvPr>
          <p:cNvSpPr>
            <a:spLocks noChangeArrowheads="1"/>
          </p:cNvSpPr>
          <p:nvPr/>
        </p:nvSpPr>
        <p:spPr bwMode="auto">
          <a:xfrm>
            <a:off x="791514" y="841453"/>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3" name="Picture 12" descr="A close up of a logo&#10;&#10;Description automatically generated">
            <a:extLst>
              <a:ext uri="{FF2B5EF4-FFF2-40B4-BE49-F238E27FC236}">
                <a16:creationId xmlns:a16="http://schemas.microsoft.com/office/drawing/2014/main" id="{CBB787ED-856C-4FBB-9015-E38C60E15D8E}"/>
              </a:ext>
            </a:extLst>
          </p:cNvPr>
          <p:cNvPicPr>
            <a:picLocks noChangeAspect="1"/>
          </p:cNvPicPr>
          <p:nvPr/>
        </p:nvPicPr>
        <p:blipFill rotWithShape="1">
          <a:blip r:embed="rId4">
            <a:extLst>
              <a:ext uri="{28A0092B-C50C-407E-A947-70E740481C1C}">
                <a14:useLocalDpi xmlns:a14="http://schemas.microsoft.com/office/drawing/2010/main" val="0"/>
              </a:ext>
            </a:extLst>
          </a:blip>
          <a:srcRect b="14362"/>
          <a:stretch/>
        </p:blipFill>
        <p:spPr>
          <a:xfrm>
            <a:off x="820245" y="911434"/>
            <a:ext cx="696073" cy="596103"/>
          </a:xfrm>
          <a:prstGeom prst="rect">
            <a:avLst/>
          </a:prstGeom>
        </p:spPr>
      </p:pic>
    </p:spTree>
    <p:extLst>
      <p:ext uri="{BB962C8B-B14F-4D97-AF65-F5344CB8AC3E}">
        <p14:creationId xmlns:p14="http://schemas.microsoft.com/office/powerpoint/2010/main" val="24169765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326F5FE-3992-41E2-92E0-5345CC43BC76}"/>
              </a:ext>
            </a:extLst>
          </p:cNvPr>
          <p:cNvSpPr>
            <a:spLocks noGrp="1"/>
          </p:cNvSpPr>
          <p:nvPr>
            <p:ph type="title"/>
          </p:nvPr>
        </p:nvSpPr>
        <p:spPr/>
        <p:txBody>
          <a:bodyPr/>
          <a:lstStyle/>
          <a:p>
            <a:r>
              <a:rPr lang="en-US" dirty="0"/>
              <a:t>Non-probability sampling</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5: </a:t>
            </a:r>
          </a:p>
          <a:p>
            <a:pPr algn="ctr"/>
            <a:r>
              <a:rPr lang="en-US" dirty="0"/>
              <a:t>Collect Data, analyze, and act</a:t>
            </a:r>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153">
            <a:extLst>
              <a:ext uri="{FF2B5EF4-FFF2-40B4-BE49-F238E27FC236}">
                <a16:creationId xmlns:a16="http://schemas.microsoft.com/office/drawing/2014/main" id="{C52EA158-53C4-4DE4-AB3B-21FDDF12225C}"/>
              </a:ext>
              <a:ext uri="{C183D7F6-B498-43B3-948B-1728B52AA6E4}">
                <adec:decorative xmlns:adec="http://schemas.microsoft.com/office/drawing/2017/decorative" val="1"/>
              </a:ext>
            </a:extLst>
          </p:cNvPr>
          <p:cNvSpPr>
            <a:spLocks noChangeArrowheads="1"/>
          </p:cNvSpPr>
          <p:nvPr/>
        </p:nvSpPr>
        <p:spPr bwMode="auto">
          <a:xfrm>
            <a:off x="632243" y="689965"/>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778C49"/>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12" name="Freeform 6">
            <a:extLst>
              <a:ext uri="{FF2B5EF4-FFF2-40B4-BE49-F238E27FC236}">
                <a16:creationId xmlns:a16="http://schemas.microsoft.com/office/drawing/2014/main" id="{EC33D236-37F4-4070-975E-A0F4A23B1045}"/>
              </a:ext>
              <a:ext uri="{C183D7F6-B498-43B3-948B-1728B52AA6E4}">
                <adec:decorative xmlns:adec="http://schemas.microsoft.com/office/drawing/2017/decorative" val="1"/>
              </a:ext>
            </a:extLst>
          </p:cNvPr>
          <p:cNvSpPr>
            <a:spLocks noChangeArrowheads="1"/>
          </p:cNvSpPr>
          <p:nvPr/>
        </p:nvSpPr>
        <p:spPr bwMode="auto">
          <a:xfrm>
            <a:off x="791514" y="841453"/>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3" name="Picture 12" descr="A close up of a logo&#10;&#10;Description automatically generated">
            <a:extLst>
              <a:ext uri="{FF2B5EF4-FFF2-40B4-BE49-F238E27FC236}">
                <a16:creationId xmlns:a16="http://schemas.microsoft.com/office/drawing/2014/main" id="{CBB787ED-856C-4FBB-9015-E38C60E15D8E}"/>
              </a:ext>
            </a:extLst>
          </p:cNvPr>
          <p:cNvPicPr>
            <a:picLocks noChangeAspect="1"/>
          </p:cNvPicPr>
          <p:nvPr/>
        </p:nvPicPr>
        <p:blipFill rotWithShape="1">
          <a:blip r:embed="rId3">
            <a:extLst>
              <a:ext uri="{28A0092B-C50C-407E-A947-70E740481C1C}">
                <a14:useLocalDpi xmlns:a14="http://schemas.microsoft.com/office/drawing/2010/main" val="0"/>
              </a:ext>
            </a:extLst>
          </a:blip>
          <a:srcRect b="14362"/>
          <a:stretch/>
        </p:blipFill>
        <p:spPr>
          <a:xfrm>
            <a:off x="820245" y="911434"/>
            <a:ext cx="696073" cy="596103"/>
          </a:xfrm>
          <a:prstGeom prst="rect">
            <a:avLst/>
          </a:prstGeom>
        </p:spPr>
      </p:pic>
      <p:pic>
        <p:nvPicPr>
          <p:cNvPr id="4" name="Picture 3" descr="Non-probability sampling: convenience sample, quota sample, volunteer or self-selected sample. ">
            <a:extLst>
              <a:ext uri="{FF2B5EF4-FFF2-40B4-BE49-F238E27FC236}">
                <a16:creationId xmlns:a16="http://schemas.microsoft.com/office/drawing/2014/main" id="{5E546616-C8A3-4192-BD99-58B74D78CF83}"/>
              </a:ext>
            </a:extLst>
          </p:cNvPr>
          <p:cNvPicPr>
            <a:picLocks noChangeAspect="1"/>
          </p:cNvPicPr>
          <p:nvPr/>
        </p:nvPicPr>
        <p:blipFill rotWithShape="1">
          <a:blip r:embed="rId4"/>
          <a:srcRect b="29570"/>
          <a:stretch/>
        </p:blipFill>
        <p:spPr>
          <a:xfrm>
            <a:off x="3305166" y="66366"/>
            <a:ext cx="7956218" cy="6725265"/>
          </a:xfrm>
          <a:prstGeom prst="rect">
            <a:avLst/>
          </a:prstGeom>
          <a:ln>
            <a:solidFill>
              <a:schemeClr val="tx1"/>
            </a:solidFill>
          </a:ln>
        </p:spPr>
      </p:pic>
    </p:spTree>
    <p:extLst>
      <p:ext uri="{BB962C8B-B14F-4D97-AF65-F5344CB8AC3E}">
        <p14:creationId xmlns:p14="http://schemas.microsoft.com/office/powerpoint/2010/main" val="5372085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8A468519-E9C7-45B1-8C3A-3740CABE3605}"/>
              </a:ext>
            </a:extLst>
          </p:cNvPr>
          <p:cNvSpPr>
            <a:spLocks noGrp="1"/>
          </p:cNvSpPr>
          <p:nvPr>
            <p:ph type="title"/>
          </p:nvPr>
        </p:nvSpPr>
        <p:spPr/>
        <p:txBody>
          <a:bodyPr/>
          <a:lstStyle/>
          <a:p>
            <a:r>
              <a:rPr lang="en-US" b="1" dirty="0">
                <a:solidFill>
                  <a:srgbClr val="666666"/>
                </a:solidFill>
                <a:latin typeface="-apple-system"/>
              </a:rPr>
              <a:t>accurately collect information on the real-life experiences </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5: </a:t>
            </a:r>
          </a:p>
          <a:p>
            <a:pPr algn="ctr"/>
            <a:r>
              <a:rPr lang="en-US" dirty="0"/>
              <a:t>Collect Data, analyze, and act</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2" y="1378198"/>
            <a:ext cx="3974949" cy="3400931"/>
          </a:xfrm>
          <a:prstGeom prst="rect">
            <a:avLst/>
          </a:prstGeom>
          <a:noFill/>
        </p:spPr>
        <p:txBody>
          <a:bodyPr wrap="square" rtlCol="0">
            <a:spAutoFit/>
          </a:bodyPr>
          <a:lstStyle/>
          <a:p>
            <a:r>
              <a:rPr lang="en-US" sz="2400" b="1" i="0" dirty="0">
                <a:effectLst/>
              </a:rPr>
              <a:t>Collect Data</a:t>
            </a:r>
          </a:p>
          <a:p>
            <a:endParaRPr lang="en-US" sz="2400" b="1" i="0" dirty="0">
              <a:effectLst/>
            </a:endParaRPr>
          </a:p>
          <a:p>
            <a:endParaRPr lang="en-US" sz="500" dirty="0"/>
          </a:p>
          <a:p>
            <a:pPr marL="342900" indent="-342900">
              <a:buAutoNum type="arabicPeriod"/>
            </a:pPr>
            <a:r>
              <a:rPr lang="en-US" dirty="0">
                <a:solidFill>
                  <a:schemeClr val="tx2">
                    <a:lumMod val="60000"/>
                    <a:lumOff val="40000"/>
                  </a:schemeClr>
                </a:solidFill>
              </a:rPr>
              <a:t>Ensure the privacy and confidentiality of all participants</a:t>
            </a:r>
          </a:p>
          <a:p>
            <a:pPr marL="342900" indent="-342900">
              <a:buAutoNum type="arabicPeriod"/>
            </a:pPr>
            <a:r>
              <a:rPr lang="en-US" dirty="0">
                <a:solidFill>
                  <a:schemeClr val="tx2">
                    <a:lumMod val="60000"/>
                    <a:lumOff val="40000"/>
                  </a:schemeClr>
                </a:solidFill>
              </a:rPr>
              <a:t>Select a sampling strategy</a:t>
            </a:r>
          </a:p>
          <a:p>
            <a:pPr marL="342900" indent="-342900">
              <a:buAutoNum type="arabicPeriod"/>
            </a:pPr>
            <a:r>
              <a:rPr lang="en-US" dirty="0"/>
              <a:t>Consider whether </a:t>
            </a:r>
            <a:r>
              <a:rPr lang="en-US" b="1" dirty="0"/>
              <a:t>quantitative and/or qualitative data collection methods</a:t>
            </a:r>
            <a:r>
              <a:rPr lang="en-US" dirty="0"/>
              <a:t> are appropriate for reporting on program outcomes</a:t>
            </a:r>
          </a:p>
          <a:p>
            <a:pPr marL="342900" indent="-342900">
              <a:buAutoNum type="arabicPeriod"/>
            </a:pPr>
            <a:endParaRPr lang="en-US" dirty="0"/>
          </a:p>
        </p:txBody>
      </p:sp>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153">
            <a:extLst>
              <a:ext uri="{FF2B5EF4-FFF2-40B4-BE49-F238E27FC236}">
                <a16:creationId xmlns:a16="http://schemas.microsoft.com/office/drawing/2014/main" id="{70BC064B-2C04-4AF3-8290-ABB1303E9DAA}"/>
              </a:ext>
              <a:ext uri="{C183D7F6-B498-43B3-948B-1728B52AA6E4}">
                <adec:decorative xmlns:adec="http://schemas.microsoft.com/office/drawing/2017/decorative" val="1"/>
              </a:ext>
            </a:extLst>
          </p:cNvPr>
          <p:cNvSpPr>
            <a:spLocks noChangeArrowheads="1"/>
          </p:cNvSpPr>
          <p:nvPr/>
        </p:nvSpPr>
        <p:spPr bwMode="auto">
          <a:xfrm>
            <a:off x="565706" y="674246"/>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778C49"/>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12" name="Freeform 6">
            <a:extLst>
              <a:ext uri="{FF2B5EF4-FFF2-40B4-BE49-F238E27FC236}">
                <a16:creationId xmlns:a16="http://schemas.microsoft.com/office/drawing/2014/main" id="{1D856179-2FDB-4863-BA32-A4F468FA5A9F}"/>
              </a:ext>
              <a:ext uri="{C183D7F6-B498-43B3-948B-1728B52AA6E4}">
                <adec:decorative xmlns:adec="http://schemas.microsoft.com/office/drawing/2017/decorative" val="1"/>
              </a:ext>
            </a:extLst>
          </p:cNvPr>
          <p:cNvSpPr>
            <a:spLocks noChangeArrowheads="1"/>
          </p:cNvSpPr>
          <p:nvPr/>
        </p:nvSpPr>
        <p:spPr bwMode="auto">
          <a:xfrm>
            <a:off x="724977" y="82573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3" name="Picture 12" descr="A close up of a logo&#10;&#10;Description automatically generated">
            <a:extLst>
              <a:ext uri="{FF2B5EF4-FFF2-40B4-BE49-F238E27FC236}">
                <a16:creationId xmlns:a16="http://schemas.microsoft.com/office/drawing/2014/main" id="{044C0FAF-FAEF-454E-83E0-3946345E8966}"/>
              </a:ext>
            </a:extLst>
          </p:cNvPr>
          <p:cNvPicPr>
            <a:picLocks noChangeAspect="1"/>
          </p:cNvPicPr>
          <p:nvPr/>
        </p:nvPicPr>
        <p:blipFill rotWithShape="1">
          <a:blip r:embed="rId3">
            <a:extLst>
              <a:ext uri="{28A0092B-C50C-407E-A947-70E740481C1C}">
                <a14:useLocalDpi xmlns:a14="http://schemas.microsoft.com/office/drawing/2010/main" val="0"/>
              </a:ext>
            </a:extLst>
          </a:blip>
          <a:srcRect b="14362"/>
          <a:stretch/>
        </p:blipFill>
        <p:spPr>
          <a:xfrm>
            <a:off x="753708" y="895715"/>
            <a:ext cx="696073" cy="596103"/>
          </a:xfrm>
          <a:prstGeom prst="rect">
            <a:avLst/>
          </a:prstGeom>
        </p:spPr>
      </p:pic>
      <p:pic>
        <p:nvPicPr>
          <p:cNvPr id="4" name="Picture 3" descr="Colored paperclips on layered pages">
            <a:extLst>
              <a:ext uri="{FF2B5EF4-FFF2-40B4-BE49-F238E27FC236}">
                <a16:creationId xmlns:a16="http://schemas.microsoft.com/office/drawing/2014/main" id="{DFD5C8AF-10BD-41DE-8CA3-0B01C67870DE}"/>
              </a:ext>
            </a:extLst>
          </p:cNvPr>
          <p:cNvPicPr>
            <a:picLocks noChangeAspect="1"/>
          </p:cNvPicPr>
          <p:nvPr/>
        </p:nvPicPr>
        <p:blipFill>
          <a:blip r:embed="rId4"/>
          <a:stretch>
            <a:fillRect/>
          </a:stretch>
        </p:blipFill>
        <p:spPr>
          <a:xfrm rot="5400000">
            <a:off x="6585130" y="1918683"/>
            <a:ext cx="5297156" cy="3530575"/>
          </a:xfrm>
          <a:prstGeom prst="rect">
            <a:avLst/>
          </a:prstGeom>
        </p:spPr>
      </p:pic>
    </p:spTree>
    <p:extLst>
      <p:ext uri="{BB962C8B-B14F-4D97-AF65-F5344CB8AC3E}">
        <p14:creationId xmlns:p14="http://schemas.microsoft.com/office/powerpoint/2010/main" val="9561336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D9F326AA-F673-4C8A-8472-3F79616577CE}"/>
              </a:ext>
            </a:extLst>
          </p:cNvPr>
          <p:cNvSpPr>
            <a:spLocks noGrp="1"/>
          </p:cNvSpPr>
          <p:nvPr>
            <p:ph type="title"/>
          </p:nvPr>
        </p:nvSpPr>
        <p:spPr/>
        <p:txBody>
          <a:bodyPr/>
          <a:lstStyle/>
          <a:p>
            <a:r>
              <a:rPr lang="en-US" dirty="0"/>
              <a:t>Data collection methods</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5: </a:t>
            </a:r>
          </a:p>
          <a:p>
            <a:pPr algn="ctr"/>
            <a:r>
              <a:rPr lang="en-US" dirty="0"/>
              <a:t>Collect Data, analyze, and act</a:t>
            </a:r>
          </a:p>
        </p:txBody>
      </p:sp>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153">
            <a:extLst>
              <a:ext uri="{FF2B5EF4-FFF2-40B4-BE49-F238E27FC236}">
                <a16:creationId xmlns:a16="http://schemas.microsoft.com/office/drawing/2014/main" id="{70BC064B-2C04-4AF3-8290-ABB1303E9DAA}"/>
              </a:ext>
              <a:ext uri="{C183D7F6-B498-43B3-948B-1728B52AA6E4}">
                <adec:decorative xmlns:adec="http://schemas.microsoft.com/office/drawing/2017/decorative" val="1"/>
              </a:ext>
            </a:extLst>
          </p:cNvPr>
          <p:cNvSpPr>
            <a:spLocks noChangeArrowheads="1"/>
          </p:cNvSpPr>
          <p:nvPr/>
        </p:nvSpPr>
        <p:spPr bwMode="auto">
          <a:xfrm>
            <a:off x="565706" y="674246"/>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778C49"/>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12" name="Freeform 6">
            <a:extLst>
              <a:ext uri="{FF2B5EF4-FFF2-40B4-BE49-F238E27FC236}">
                <a16:creationId xmlns:a16="http://schemas.microsoft.com/office/drawing/2014/main" id="{1D856179-2FDB-4863-BA32-A4F468FA5A9F}"/>
              </a:ext>
              <a:ext uri="{C183D7F6-B498-43B3-948B-1728B52AA6E4}">
                <adec:decorative xmlns:adec="http://schemas.microsoft.com/office/drawing/2017/decorative" val="1"/>
              </a:ext>
            </a:extLst>
          </p:cNvPr>
          <p:cNvSpPr>
            <a:spLocks noChangeArrowheads="1"/>
          </p:cNvSpPr>
          <p:nvPr/>
        </p:nvSpPr>
        <p:spPr bwMode="auto">
          <a:xfrm>
            <a:off x="724977" y="82573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3" name="Picture 12" descr="A close up of a logo&#10;&#10;Description automatically generated">
            <a:extLst>
              <a:ext uri="{FF2B5EF4-FFF2-40B4-BE49-F238E27FC236}">
                <a16:creationId xmlns:a16="http://schemas.microsoft.com/office/drawing/2014/main" id="{044C0FAF-FAEF-454E-83E0-3946345E8966}"/>
              </a:ext>
            </a:extLst>
          </p:cNvPr>
          <p:cNvPicPr>
            <a:picLocks noChangeAspect="1"/>
          </p:cNvPicPr>
          <p:nvPr/>
        </p:nvPicPr>
        <p:blipFill rotWithShape="1">
          <a:blip r:embed="rId3">
            <a:extLst>
              <a:ext uri="{28A0092B-C50C-407E-A947-70E740481C1C}">
                <a14:useLocalDpi xmlns:a14="http://schemas.microsoft.com/office/drawing/2010/main" val="0"/>
              </a:ext>
            </a:extLst>
          </a:blip>
          <a:srcRect b="14362"/>
          <a:stretch/>
        </p:blipFill>
        <p:spPr>
          <a:xfrm>
            <a:off x="753708" y="895715"/>
            <a:ext cx="696073" cy="596103"/>
          </a:xfrm>
          <a:prstGeom prst="rect">
            <a:avLst/>
          </a:prstGeom>
        </p:spPr>
      </p:pic>
      <p:pic>
        <p:nvPicPr>
          <p:cNvPr id="5" name="Picture 4" descr="data collection methods: survey, focus groups, observation, interview">
            <a:extLst>
              <a:ext uri="{FF2B5EF4-FFF2-40B4-BE49-F238E27FC236}">
                <a16:creationId xmlns:a16="http://schemas.microsoft.com/office/drawing/2014/main" id="{B311612E-DC3F-4AAE-9B69-DAA7701556FC}"/>
              </a:ext>
            </a:extLst>
          </p:cNvPr>
          <p:cNvPicPr>
            <a:picLocks noChangeAspect="1"/>
          </p:cNvPicPr>
          <p:nvPr/>
        </p:nvPicPr>
        <p:blipFill>
          <a:blip r:embed="rId4"/>
          <a:stretch>
            <a:fillRect/>
          </a:stretch>
        </p:blipFill>
        <p:spPr>
          <a:xfrm>
            <a:off x="3727372" y="282413"/>
            <a:ext cx="6979009" cy="6293173"/>
          </a:xfrm>
          <a:prstGeom prst="rect">
            <a:avLst/>
          </a:prstGeom>
        </p:spPr>
      </p:pic>
    </p:spTree>
    <p:extLst>
      <p:ext uri="{BB962C8B-B14F-4D97-AF65-F5344CB8AC3E}">
        <p14:creationId xmlns:p14="http://schemas.microsoft.com/office/powerpoint/2010/main" val="31154128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DE4A16A1-1908-4788-B96A-3D580E8CCE59}"/>
              </a:ext>
            </a:extLst>
          </p:cNvPr>
          <p:cNvSpPr>
            <a:spLocks noGrp="1"/>
          </p:cNvSpPr>
          <p:nvPr>
            <p:ph type="title"/>
          </p:nvPr>
        </p:nvSpPr>
        <p:spPr/>
        <p:txBody>
          <a:bodyPr/>
          <a:lstStyle/>
          <a:p>
            <a:r>
              <a:rPr lang="en-US" b="1" dirty="0"/>
              <a:t>Analyze Data</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5: </a:t>
            </a:r>
          </a:p>
          <a:p>
            <a:pPr algn="ctr"/>
            <a:r>
              <a:rPr lang="en-US" dirty="0"/>
              <a:t>Collect Data, analyze, and act</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3" y="933412"/>
            <a:ext cx="3948364" cy="738664"/>
          </a:xfrm>
          <a:prstGeom prst="rect">
            <a:avLst/>
          </a:prstGeom>
          <a:noFill/>
        </p:spPr>
        <p:txBody>
          <a:bodyPr wrap="square" rtlCol="0">
            <a:spAutoFit/>
          </a:bodyPr>
          <a:lstStyle/>
          <a:p>
            <a:r>
              <a:rPr lang="en-US" sz="2400" b="1" i="0" dirty="0">
                <a:effectLst/>
              </a:rPr>
              <a:t>Analyze Data</a:t>
            </a:r>
          </a:p>
          <a:p>
            <a:endParaRPr lang="en-US" dirty="0"/>
          </a:p>
        </p:txBody>
      </p:sp>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09EF37C5-5B39-456C-98F5-DE6410ACA51E}"/>
              </a:ext>
            </a:extLst>
          </p:cNvPr>
          <p:cNvSpPr txBox="1"/>
          <p:nvPr/>
        </p:nvSpPr>
        <p:spPr>
          <a:xfrm>
            <a:off x="3218525" y="1452874"/>
            <a:ext cx="3948364" cy="646331"/>
          </a:xfrm>
          <a:prstGeom prst="rect">
            <a:avLst/>
          </a:prstGeom>
          <a:noFill/>
        </p:spPr>
        <p:txBody>
          <a:bodyPr wrap="square" rtlCol="0">
            <a:spAutoFit/>
          </a:bodyPr>
          <a:lstStyle/>
          <a:p>
            <a:r>
              <a:rPr lang="en-US" b="0" i="0" dirty="0">
                <a:solidFill>
                  <a:schemeClr val="accent1"/>
                </a:solidFill>
                <a:effectLst/>
              </a:rPr>
              <a:t>Quantitative</a:t>
            </a:r>
          </a:p>
          <a:p>
            <a:endParaRPr lang="en-US" dirty="0"/>
          </a:p>
        </p:txBody>
      </p:sp>
      <p:sp>
        <p:nvSpPr>
          <p:cNvPr id="12" name="TextBox 11">
            <a:extLst>
              <a:ext uri="{FF2B5EF4-FFF2-40B4-BE49-F238E27FC236}">
                <a16:creationId xmlns:a16="http://schemas.microsoft.com/office/drawing/2014/main" id="{AAB8B4E9-CD6E-4D3B-99AE-4BEEB5F0F6AC}"/>
              </a:ext>
            </a:extLst>
          </p:cNvPr>
          <p:cNvSpPr txBox="1"/>
          <p:nvPr/>
        </p:nvSpPr>
        <p:spPr>
          <a:xfrm>
            <a:off x="7358536" y="1401455"/>
            <a:ext cx="3948364" cy="646331"/>
          </a:xfrm>
          <a:prstGeom prst="rect">
            <a:avLst/>
          </a:prstGeom>
          <a:noFill/>
        </p:spPr>
        <p:txBody>
          <a:bodyPr wrap="square" rtlCol="0">
            <a:spAutoFit/>
          </a:bodyPr>
          <a:lstStyle/>
          <a:p>
            <a:r>
              <a:rPr lang="en-US" b="0" i="0" dirty="0">
                <a:solidFill>
                  <a:schemeClr val="accent2"/>
                </a:solidFill>
                <a:effectLst/>
              </a:rPr>
              <a:t>Qualitative</a:t>
            </a:r>
          </a:p>
          <a:p>
            <a:endParaRPr lang="en-US" dirty="0"/>
          </a:p>
        </p:txBody>
      </p:sp>
      <p:graphicFrame>
        <p:nvGraphicFramePr>
          <p:cNvPr id="13" name="Chart 12">
            <a:extLst>
              <a:ext uri="{FF2B5EF4-FFF2-40B4-BE49-F238E27FC236}">
                <a16:creationId xmlns:a16="http://schemas.microsoft.com/office/drawing/2014/main" id="{D699EAB6-C5B7-422C-ABFD-616E53D2BA7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0256003"/>
              </p:ext>
            </p:extLst>
          </p:nvPr>
        </p:nvGraphicFramePr>
        <p:xfrm>
          <a:off x="3306308" y="1690442"/>
          <a:ext cx="3319142" cy="2663076"/>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872E2898-A3F9-43B9-A1B8-F07292580AA5}"/>
              </a:ext>
            </a:extLst>
          </p:cNvPr>
          <p:cNvSpPr txBox="1"/>
          <p:nvPr/>
        </p:nvSpPr>
        <p:spPr>
          <a:xfrm>
            <a:off x="7457466" y="1923872"/>
            <a:ext cx="3200400" cy="1938992"/>
          </a:xfrm>
          <a:prstGeom prst="rect">
            <a:avLst/>
          </a:prstGeom>
          <a:noFill/>
        </p:spPr>
        <p:txBody>
          <a:bodyPr wrap="square" rtlCol="0">
            <a:spAutoFit/>
          </a:bodyPr>
          <a:lstStyle/>
          <a:p>
            <a:r>
              <a:rPr lang="en-US" sz="2000" dirty="0">
                <a:solidFill>
                  <a:schemeClr val="accent2"/>
                </a:solidFill>
              </a:rPr>
              <a:t>“The setting of the workshop as well as the opening activities made me feel comfortable to share my story with the group.”</a:t>
            </a:r>
          </a:p>
        </p:txBody>
      </p:sp>
      <p:sp>
        <p:nvSpPr>
          <p:cNvPr id="15" name="Freeform 153">
            <a:extLst>
              <a:ext uri="{FF2B5EF4-FFF2-40B4-BE49-F238E27FC236}">
                <a16:creationId xmlns:a16="http://schemas.microsoft.com/office/drawing/2014/main" id="{725043B5-5F12-4333-92B0-859910B3C385}"/>
              </a:ext>
              <a:ext uri="{C183D7F6-B498-43B3-948B-1728B52AA6E4}">
                <adec:decorative xmlns:adec="http://schemas.microsoft.com/office/drawing/2017/decorative" val="1"/>
              </a:ext>
            </a:extLst>
          </p:cNvPr>
          <p:cNvSpPr>
            <a:spLocks noChangeArrowheads="1"/>
          </p:cNvSpPr>
          <p:nvPr/>
        </p:nvSpPr>
        <p:spPr bwMode="auto">
          <a:xfrm>
            <a:off x="565706" y="674246"/>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778C49"/>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17" name="Freeform 6">
            <a:extLst>
              <a:ext uri="{FF2B5EF4-FFF2-40B4-BE49-F238E27FC236}">
                <a16:creationId xmlns:a16="http://schemas.microsoft.com/office/drawing/2014/main" id="{724451C7-925D-4DFF-96AD-E7245BB7E2EB}"/>
              </a:ext>
              <a:ext uri="{C183D7F6-B498-43B3-948B-1728B52AA6E4}">
                <adec:decorative xmlns:adec="http://schemas.microsoft.com/office/drawing/2017/decorative" val="1"/>
              </a:ext>
            </a:extLst>
          </p:cNvPr>
          <p:cNvSpPr>
            <a:spLocks noChangeArrowheads="1"/>
          </p:cNvSpPr>
          <p:nvPr/>
        </p:nvSpPr>
        <p:spPr bwMode="auto">
          <a:xfrm>
            <a:off x="724977" y="82573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8" name="Picture 17" descr="A close up of a logo&#10;&#10;Description automatically generated">
            <a:extLst>
              <a:ext uri="{FF2B5EF4-FFF2-40B4-BE49-F238E27FC236}">
                <a16:creationId xmlns:a16="http://schemas.microsoft.com/office/drawing/2014/main" id="{F1751ED9-D253-4653-A37A-DDC1E80F0AE0}"/>
              </a:ext>
            </a:extLst>
          </p:cNvPr>
          <p:cNvPicPr>
            <a:picLocks noChangeAspect="1"/>
          </p:cNvPicPr>
          <p:nvPr/>
        </p:nvPicPr>
        <p:blipFill rotWithShape="1">
          <a:blip r:embed="rId4">
            <a:extLst>
              <a:ext uri="{28A0092B-C50C-407E-A947-70E740481C1C}">
                <a14:useLocalDpi xmlns:a14="http://schemas.microsoft.com/office/drawing/2010/main" val="0"/>
              </a:ext>
            </a:extLst>
          </a:blip>
          <a:srcRect b="14362"/>
          <a:stretch/>
        </p:blipFill>
        <p:spPr>
          <a:xfrm>
            <a:off x="753708" y="895715"/>
            <a:ext cx="696073" cy="596103"/>
          </a:xfrm>
          <a:prstGeom prst="rect">
            <a:avLst/>
          </a:prstGeom>
        </p:spPr>
      </p:pic>
      <p:pic>
        <p:nvPicPr>
          <p:cNvPr id="6" name="Picture 5">
            <a:extLst>
              <a:ext uri="{FF2B5EF4-FFF2-40B4-BE49-F238E27FC236}">
                <a16:creationId xmlns:a16="http://schemas.microsoft.com/office/drawing/2014/main" id="{A336CBA5-263B-495F-A70F-366CFD7F3A5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178735" y="3862864"/>
            <a:ext cx="3757862" cy="2512087"/>
          </a:xfrm>
          <a:prstGeom prst="rect">
            <a:avLst/>
          </a:prstGeom>
        </p:spPr>
      </p:pic>
    </p:spTree>
    <p:extLst>
      <p:ext uri="{BB962C8B-B14F-4D97-AF65-F5344CB8AC3E}">
        <p14:creationId xmlns:p14="http://schemas.microsoft.com/office/powerpoint/2010/main" val="12491669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0CD1DC3F-7F5F-4BB8-BF4D-63455C882B20}"/>
              </a:ext>
            </a:extLst>
          </p:cNvPr>
          <p:cNvSpPr>
            <a:spLocks noGrp="1"/>
          </p:cNvSpPr>
          <p:nvPr>
            <p:ph type="title"/>
          </p:nvPr>
        </p:nvSpPr>
        <p:spPr/>
        <p:txBody>
          <a:bodyPr/>
          <a:lstStyle/>
          <a:p>
            <a:r>
              <a:rPr lang="en-US" b="1" dirty="0"/>
              <a:t>: Data Visualization and Communication</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5: </a:t>
            </a:r>
          </a:p>
          <a:p>
            <a:pPr algn="ctr"/>
            <a:r>
              <a:rPr lang="en-US" dirty="0"/>
              <a:t>Collect Data, analyze, and act</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183701" y="800510"/>
            <a:ext cx="8254590" cy="5561779"/>
          </a:xfrm>
          <a:prstGeom prst="rect">
            <a:avLst/>
          </a:prstGeom>
          <a:noFill/>
        </p:spPr>
        <p:txBody>
          <a:bodyPr wrap="square" rtlCol="0">
            <a:spAutoFit/>
          </a:bodyPr>
          <a:lstStyle/>
          <a:p>
            <a:r>
              <a:rPr lang="en-US" sz="2400" b="1" i="0" dirty="0">
                <a:effectLst/>
              </a:rPr>
              <a:t>Act: Data Visualization and Communication</a:t>
            </a:r>
          </a:p>
          <a:p>
            <a:endParaRPr lang="en-US" sz="1100" dirty="0"/>
          </a:p>
          <a:p>
            <a:pPr marL="342900" indent="-342900">
              <a:lnSpc>
                <a:spcPct val="108000"/>
              </a:lnSpc>
              <a:buAutoNum type="arabicPeriod"/>
            </a:pPr>
            <a:r>
              <a:rPr lang="en-US" b="0" i="0" dirty="0">
                <a:effectLst/>
              </a:rPr>
              <a:t>Identify your audiences for your evaluation findings.</a:t>
            </a:r>
          </a:p>
          <a:p>
            <a:pPr marL="342900" indent="-342900">
              <a:lnSpc>
                <a:spcPct val="108000"/>
              </a:lnSpc>
              <a:buAutoNum type="arabicPeriod"/>
            </a:pPr>
            <a:r>
              <a:rPr lang="en-US" dirty="0"/>
              <a:t>For each audience or stakeholder group, determine what they want or need to know.</a:t>
            </a:r>
          </a:p>
          <a:p>
            <a:pPr marL="342900" indent="-342900">
              <a:lnSpc>
                <a:spcPct val="108000"/>
              </a:lnSpc>
              <a:buAutoNum type="arabicPeriod"/>
            </a:pPr>
            <a:r>
              <a:rPr lang="en-US" b="0" i="0" dirty="0">
                <a:effectLst/>
              </a:rPr>
              <a:t>Consider the best way to engage each audience or stakeholder group.</a:t>
            </a:r>
          </a:p>
          <a:p>
            <a:pPr marL="800100" lvl="1" indent="-342900">
              <a:lnSpc>
                <a:spcPct val="108000"/>
              </a:lnSpc>
              <a:buFont typeface="Arial" panose="020B0604020202020204" pitchFamily="34" charset="0"/>
              <a:buChar char="•"/>
            </a:pPr>
            <a:r>
              <a:rPr lang="en-US" i="0" dirty="0">
                <a:effectLst/>
              </a:rPr>
              <a:t>All outcomes found should be placed in a larger context, including the influence of structural and systemic issues like government policies, resource allocation, intergenerational wealth and education, and racism.</a:t>
            </a:r>
          </a:p>
          <a:p>
            <a:pPr marL="800100" lvl="1" indent="-342900">
              <a:lnSpc>
                <a:spcPct val="108000"/>
              </a:lnSpc>
              <a:buFont typeface="Arial" panose="020B0604020202020204" pitchFamily="34" charset="0"/>
              <a:buChar char="•"/>
            </a:pPr>
            <a:r>
              <a:rPr lang="en-US" dirty="0"/>
              <a:t>Responses to the outcomes found in the evaluation should include the direct involvement and decision making of multiple stakeholder groups and community members.</a:t>
            </a:r>
          </a:p>
          <a:p>
            <a:pPr marL="342900" indent="-342900">
              <a:lnSpc>
                <a:spcPct val="108000"/>
              </a:lnSpc>
              <a:buFont typeface="+mj-lt"/>
              <a:buAutoNum type="arabicPeriod"/>
            </a:pPr>
            <a:r>
              <a:rPr lang="en-US" dirty="0"/>
              <a:t>Create effective data visualization.</a:t>
            </a:r>
          </a:p>
          <a:p>
            <a:pPr marL="800100" lvl="1" indent="-342900">
              <a:lnSpc>
                <a:spcPct val="108000"/>
              </a:lnSpc>
              <a:buFont typeface="Arial" panose="020B0604020202020204" pitchFamily="34" charset="0"/>
              <a:buChar char="•"/>
            </a:pPr>
            <a:r>
              <a:rPr lang="en-US" sz="1600" b="0" i="0" dirty="0">
                <a:effectLst/>
              </a:rPr>
              <a:t>Choose the right type of graph or chart.</a:t>
            </a:r>
          </a:p>
          <a:p>
            <a:pPr marL="800100" lvl="1" indent="-342900">
              <a:lnSpc>
                <a:spcPct val="108000"/>
              </a:lnSpc>
              <a:buFont typeface="Arial" panose="020B0604020202020204" pitchFamily="34" charset="0"/>
              <a:buChar char="•"/>
            </a:pPr>
            <a:r>
              <a:rPr lang="en-US" sz="1600" dirty="0"/>
              <a:t>Simplify your results so that the key message is communicated.</a:t>
            </a:r>
          </a:p>
          <a:p>
            <a:pPr marL="800100" lvl="1" indent="-342900">
              <a:lnSpc>
                <a:spcPct val="108000"/>
              </a:lnSpc>
              <a:buFont typeface="Arial" panose="020B0604020202020204" pitchFamily="34" charset="0"/>
              <a:buChar char="•"/>
            </a:pPr>
            <a:r>
              <a:rPr lang="en-US" sz="1600" b="0" i="0" dirty="0">
                <a:effectLst/>
              </a:rPr>
              <a:t>Use colors, sizes, shapes, and labels to direct attention to key messages.</a:t>
            </a:r>
          </a:p>
          <a:p>
            <a:pPr marL="800100" lvl="1" indent="-342900">
              <a:lnSpc>
                <a:spcPct val="108000"/>
              </a:lnSpc>
              <a:buFont typeface="Arial" panose="020B0604020202020204" pitchFamily="34" charset="0"/>
              <a:buChar char="•"/>
            </a:pPr>
            <a:r>
              <a:rPr lang="en-US" sz="1600" dirty="0"/>
              <a:t>Title the visualization to clearly communicate the purpose/findings.</a:t>
            </a:r>
            <a:endParaRPr lang="en-US" sz="1600" b="0" i="0" dirty="0">
              <a:effectLst/>
            </a:endParaRPr>
          </a:p>
          <a:p>
            <a:endParaRPr lang="en-US" dirty="0"/>
          </a:p>
        </p:txBody>
      </p:sp>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153">
            <a:extLst>
              <a:ext uri="{FF2B5EF4-FFF2-40B4-BE49-F238E27FC236}">
                <a16:creationId xmlns:a16="http://schemas.microsoft.com/office/drawing/2014/main" id="{C0B0C81D-AA98-40CB-A383-761C1AC88754}"/>
              </a:ext>
              <a:ext uri="{C183D7F6-B498-43B3-948B-1728B52AA6E4}">
                <adec:decorative xmlns:adec="http://schemas.microsoft.com/office/drawing/2017/decorative" val="1"/>
              </a:ext>
            </a:extLst>
          </p:cNvPr>
          <p:cNvSpPr>
            <a:spLocks noChangeArrowheads="1"/>
          </p:cNvSpPr>
          <p:nvPr/>
        </p:nvSpPr>
        <p:spPr bwMode="auto">
          <a:xfrm>
            <a:off x="565706" y="674246"/>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778C49"/>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12" name="Freeform 6">
            <a:extLst>
              <a:ext uri="{FF2B5EF4-FFF2-40B4-BE49-F238E27FC236}">
                <a16:creationId xmlns:a16="http://schemas.microsoft.com/office/drawing/2014/main" id="{43B8AD78-9848-4811-ACE5-A42F0B284014}"/>
              </a:ext>
              <a:ext uri="{C183D7F6-B498-43B3-948B-1728B52AA6E4}">
                <adec:decorative xmlns:adec="http://schemas.microsoft.com/office/drawing/2017/decorative" val="1"/>
              </a:ext>
            </a:extLst>
          </p:cNvPr>
          <p:cNvSpPr>
            <a:spLocks noChangeArrowheads="1"/>
          </p:cNvSpPr>
          <p:nvPr/>
        </p:nvSpPr>
        <p:spPr bwMode="auto">
          <a:xfrm>
            <a:off x="724977" y="82573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3" name="Picture 12" descr="A close up of a logo&#10;&#10;Description automatically generated">
            <a:extLst>
              <a:ext uri="{FF2B5EF4-FFF2-40B4-BE49-F238E27FC236}">
                <a16:creationId xmlns:a16="http://schemas.microsoft.com/office/drawing/2014/main" id="{ECDB386C-B8C3-487B-9CC9-A48FFBC451F2}"/>
              </a:ext>
            </a:extLst>
          </p:cNvPr>
          <p:cNvPicPr>
            <a:picLocks noChangeAspect="1"/>
          </p:cNvPicPr>
          <p:nvPr/>
        </p:nvPicPr>
        <p:blipFill rotWithShape="1">
          <a:blip r:embed="rId3">
            <a:extLst>
              <a:ext uri="{28A0092B-C50C-407E-A947-70E740481C1C}">
                <a14:useLocalDpi xmlns:a14="http://schemas.microsoft.com/office/drawing/2010/main" val="0"/>
              </a:ext>
            </a:extLst>
          </a:blip>
          <a:srcRect b="14362"/>
          <a:stretch/>
        </p:blipFill>
        <p:spPr>
          <a:xfrm>
            <a:off x="753708" y="895715"/>
            <a:ext cx="696073" cy="596103"/>
          </a:xfrm>
          <a:prstGeom prst="rect">
            <a:avLst/>
          </a:prstGeom>
        </p:spPr>
      </p:pic>
    </p:spTree>
    <p:extLst>
      <p:ext uri="{BB962C8B-B14F-4D97-AF65-F5344CB8AC3E}">
        <p14:creationId xmlns:p14="http://schemas.microsoft.com/office/powerpoint/2010/main" val="29670813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3" name="Rectangle 112">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5" name="Rectangle 114">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7" name="Rectangle 116">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19" name="Rectangle 118">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8C2840C6-6494-4E12-A428-2012DA7DD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05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3" name="Rectangle 122">
            <a:extLst>
              <a:ext uri="{FF2B5EF4-FFF2-40B4-BE49-F238E27FC236}">
                <a16:creationId xmlns:a16="http://schemas.microsoft.com/office/drawing/2014/main" id="{8CF5084D-B617-4011-8406-A93B64723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5583" y="608797"/>
            <a:ext cx="5009388" cy="578176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ED3A8791-C5D7-461A-98BD-2DBA5F526E84}"/>
              </a:ext>
            </a:extLst>
          </p:cNvPr>
          <p:cNvSpPr>
            <a:spLocks noGrp="1"/>
          </p:cNvSpPr>
          <p:nvPr>
            <p:ph type="title"/>
          </p:nvPr>
        </p:nvSpPr>
        <p:spPr>
          <a:xfrm>
            <a:off x="781872" y="1204126"/>
            <a:ext cx="4476811" cy="3358833"/>
          </a:xfrm>
        </p:spPr>
        <p:txBody>
          <a:bodyPr vert="horz" lIns="91440" tIns="45720" rIns="91440" bIns="45720" rtlCol="0" anchor="b">
            <a:normAutofit/>
          </a:bodyPr>
          <a:lstStyle/>
          <a:p>
            <a:br>
              <a:rPr lang="en-US" sz="4000">
                <a:solidFill>
                  <a:srgbClr val="FFFFFF"/>
                </a:solidFill>
              </a:rPr>
            </a:br>
            <a:r>
              <a:rPr lang="en-US" sz="4000">
                <a:solidFill>
                  <a:srgbClr val="FFFFFF"/>
                </a:solidFill>
              </a:rPr>
              <a:t>Demo &amp;</a:t>
            </a:r>
            <a:br>
              <a:rPr lang="en-US" sz="4000">
                <a:solidFill>
                  <a:srgbClr val="FFFFFF"/>
                </a:solidFill>
              </a:rPr>
            </a:br>
            <a:r>
              <a:rPr lang="en-US" sz="4000">
                <a:solidFill>
                  <a:srgbClr val="FFFFFF"/>
                </a:solidFill>
              </a:rPr>
              <a:t>example</a:t>
            </a:r>
          </a:p>
        </p:txBody>
      </p:sp>
      <p:pic>
        <p:nvPicPr>
          <p:cNvPr id="1026" name="Picture 2" descr="Health Know-How program logo">
            <a:extLst>
              <a:ext uri="{FF2B5EF4-FFF2-40B4-BE49-F238E27FC236}">
                <a16:creationId xmlns:a16="http://schemas.microsoft.com/office/drawing/2014/main" id="{5C2DD5DE-691B-42FA-93DD-E1D8AC27B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1505" y="983226"/>
            <a:ext cx="5617354" cy="4891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5458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1">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55FF483-8316-4C27-8691-48BFFA0469EA}"/>
              </a:ext>
            </a:extLst>
          </p:cNvPr>
          <p:cNvSpPr>
            <a:spLocks noGrp="1"/>
          </p:cNvSpPr>
          <p:nvPr>
            <p:ph type="title"/>
          </p:nvPr>
        </p:nvSpPr>
        <p:spPr>
          <a:xfrm>
            <a:off x="609905" y="723421"/>
            <a:ext cx="5067564" cy="1188720"/>
          </a:xfrm>
        </p:spPr>
        <p:txBody>
          <a:bodyPr>
            <a:normAutofit/>
          </a:bodyPr>
          <a:lstStyle/>
          <a:p>
            <a:r>
              <a:rPr lang="en-US" dirty="0">
                <a:latin typeface="+mn-lt"/>
              </a:rPr>
              <a:t>Question &amp; Answer</a:t>
            </a:r>
          </a:p>
        </p:txBody>
      </p:sp>
      <p:sp>
        <p:nvSpPr>
          <p:cNvPr id="23" name="Rectangle 13">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erial view of a highway cutting through trees in a mountain range">
            <a:extLst>
              <a:ext uri="{FF2B5EF4-FFF2-40B4-BE49-F238E27FC236}">
                <a16:creationId xmlns:a16="http://schemas.microsoft.com/office/drawing/2014/main" id="{96401788-CA9E-4B7F-BADD-C8CDEB95F53F}"/>
              </a:ext>
            </a:extLst>
          </p:cNvPr>
          <p:cNvPicPr>
            <a:picLocks noChangeAspect="1"/>
          </p:cNvPicPr>
          <p:nvPr/>
        </p:nvPicPr>
        <p:blipFill>
          <a:blip r:embed="rId3"/>
          <a:stretch>
            <a:fillRect/>
          </a:stretch>
        </p:blipFill>
        <p:spPr>
          <a:xfrm>
            <a:off x="6748130" y="0"/>
            <a:ext cx="5443870" cy="6858000"/>
          </a:xfrm>
          <a:prstGeom prst="rect">
            <a:avLst/>
          </a:prstGeom>
        </p:spPr>
      </p:pic>
    </p:spTree>
    <p:extLst>
      <p:ext uri="{BB962C8B-B14F-4D97-AF65-F5344CB8AC3E}">
        <p14:creationId xmlns:p14="http://schemas.microsoft.com/office/powerpoint/2010/main" val="26085523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55FF483-8316-4C27-8691-48BFFA0469EA}"/>
              </a:ext>
            </a:extLst>
          </p:cNvPr>
          <p:cNvSpPr>
            <a:spLocks noGrp="1"/>
          </p:cNvSpPr>
          <p:nvPr>
            <p:ph type="title"/>
          </p:nvPr>
        </p:nvSpPr>
        <p:spPr>
          <a:xfrm>
            <a:off x="609906" y="702156"/>
            <a:ext cx="3568661" cy="645381"/>
          </a:xfrm>
        </p:spPr>
        <p:txBody>
          <a:bodyPr>
            <a:normAutofit/>
          </a:bodyPr>
          <a:lstStyle/>
          <a:p>
            <a:r>
              <a:rPr lang="en-US" dirty="0">
                <a:latin typeface="+mn-lt"/>
              </a:rPr>
              <a:t>Next Steps</a:t>
            </a:r>
          </a:p>
        </p:txBody>
      </p:sp>
      <p:sp>
        <p:nvSpPr>
          <p:cNvPr id="30" name="Rectangle 29">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Content Placeholder 6">
            <a:extLst>
              <a:ext uri="{FF2B5EF4-FFF2-40B4-BE49-F238E27FC236}">
                <a16:creationId xmlns:a16="http://schemas.microsoft.com/office/drawing/2014/main" id="{354C1E1E-D100-41A2-87B0-F65F6F97532E}"/>
              </a:ext>
            </a:extLst>
          </p:cNvPr>
          <p:cNvSpPr>
            <a:spLocks noGrp="1"/>
          </p:cNvSpPr>
          <p:nvPr>
            <p:ph idx="1"/>
          </p:nvPr>
        </p:nvSpPr>
        <p:spPr>
          <a:xfrm>
            <a:off x="638620" y="1501054"/>
            <a:ext cx="5781564" cy="3595816"/>
          </a:xfrm>
        </p:spPr>
        <p:txBody>
          <a:bodyPr>
            <a:normAutofit/>
          </a:bodyPr>
          <a:lstStyle/>
          <a:p>
            <a:r>
              <a:rPr lang="en-US" sz="1900" dirty="0"/>
              <a:t>Upcoming pathway-specific trainings (recorded); all held at 11 am PST/2 pm EST</a:t>
            </a:r>
          </a:p>
          <a:p>
            <a:pPr lvl="2"/>
            <a:r>
              <a:rPr lang="en-US" sz="1600"/>
              <a:t>Previous recordings </a:t>
            </a:r>
            <a:r>
              <a:rPr lang="en-US" sz="1600" dirty="0"/>
              <a:t>are up on the website</a:t>
            </a:r>
            <a:endParaRPr lang="en-US" sz="1400" dirty="0"/>
          </a:p>
          <a:p>
            <a:r>
              <a:rPr lang="en-US" sz="2000" dirty="0"/>
              <a:t>Documentation for small grant applicants</a:t>
            </a:r>
            <a:endParaRPr lang="en-US" sz="1400" dirty="0">
              <a:latin typeface="Abadi" panose="020B0604020202020204" pitchFamily="34" charset="0"/>
            </a:endParaRPr>
          </a:p>
          <a:p>
            <a:endParaRPr lang="en-US" dirty="0"/>
          </a:p>
        </p:txBody>
      </p:sp>
      <p:pic>
        <p:nvPicPr>
          <p:cNvPr id="6" name="Picture 5">
            <a:extLst>
              <a:ext uri="{FF2B5EF4-FFF2-40B4-BE49-F238E27FC236}">
                <a16:creationId xmlns:a16="http://schemas.microsoft.com/office/drawing/2014/main" id="{ED2BB106-DCFA-4C81-B1FB-2DFFC920031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79790" y="0"/>
            <a:ext cx="5512210" cy="6858000"/>
          </a:xfrm>
          <a:prstGeom prst="rect">
            <a:avLst/>
          </a:prstGeom>
        </p:spPr>
      </p:pic>
    </p:spTree>
    <p:extLst>
      <p:ext uri="{BB962C8B-B14F-4D97-AF65-F5344CB8AC3E}">
        <p14:creationId xmlns:p14="http://schemas.microsoft.com/office/powerpoint/2010/main" val="2483880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50EC9-7E7D-4648-AC38-2A7BCBFB2EF6}"/>
              </a:ext>
            </a:extLst>
          </p:cNvPr>
          <p:cNvSpPr>
            <a:spLocks noGrp="1"/>
          </p:cNvSpPr>
          <p:nvPr>
            <p:ph type="title"/>
          </p:nvPr>
        </p:nvSpPr>
        <p:spPr>
          <a:xfrm>
            <a:off x="581192" y="702156"/>
            <a:ext cx="11029616" cy="1188720"/>
          </a:xfrm>
        </p:spPr>
        <p:txBody>
          <a:bodyPr>
            <a:normAutofit/>
          </a:bodyPr>
          <a:lstStyle/>
          <a:p>
            <a:r>
              <a:rPr lang="en-US" b="1" dirty="0">
                <a:latin typeface="+mn-lt"/>
              </a:rPr>
              <a:t>Project Overview: Steps</a:t>
            </a:r>
          </a:p>
        </p:txBody>
      </p:sp>
      <p:graphicFrame>
        <p:nvGraphicFramePr>
          <p:cNvPr id="24" name="Content Placeholder 2" descr="SmartArt timeline">
            <a:extLst>
              <a:ext uri="{FF2B5EF4-FFF2-40B4-BE49-F238E27FC236}">
                <a16:creationId xmlns:a16="http://schemas.microsoft.com/office/drawing/2014/main" id="{9BA256ED-343C-4D6B-BB5E-D4FB717A663C}"/>
              </a:ext>
            </a:extLst>
          </p:cNvPr>
          <p:cNvGraphicFramePr/>
          <p:nvPr>
            <p:extLst>
              <p:ext uri="{D42A27DB-BD31-4B8C-83A1-F6EECF244321}">
                <p14:modId xmlns:p14="http://schemas.microsoft.com/office/powerpoint/2010/main" val="4268810630"/>
              </p:ext>
            </p:extLst>
          </p:nvPr>
        </p:nvGraphicFramePr>
        <p:xfrm>
          <a:off x="581025" y="2341563"/>
          <a:ext cx="11029950" cy="3814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8D91ED1-4560-4E2C-9984-CD1495B69767}"/>
              </a:ext>
            </a:extLst>
          </p:cNvPr>
          <p:cNvSpPr txBox="1"/>
          <p:nvPr/>
        </p:nvSpPr>
        <p:spPr>
          <a:xfrm>
            <a:off x="581192" y="5454502"/>
            <a:ext cx="6234278" cy="523220"/>
          </a:xfrm>
          <a:prstGeom prst="rect">
            <a:avLst/>
          </a:prstGeom>
          <a:noFill/>
        </p:spPr>
        <p:txBody>
          <a:bodyPr wrap="square" rtlCol="0">
            <a:spAutoFit/>
          </a:bodyPr>
          <a:lstStyle/>
          <a:p>
            <a:r>
              <a:rPr lang="en-US" sz="1400" i="1" dirty="0">
                <a:solidFill>
                  <a:schemeClr val="bg1">
                    <a:lumMod val="50000"/>
                  </a:schemeClr>
                </a:solidFill>
              </a:rPr>
              <a:t>Reviewed by: EWG members, CHAT, HSL members at UW, reviewers at PSR region, and other volunteers.</a:t>
            </a:r>
          </a:p>
        </p:txBody>
      </p:sp>
    </p:spTree>
    <p:extLst>
      <p:ext uri="{BB962C8B-B14F-4D97-AF65-F5344CB8AC3E}">
        <p14:creationId xmlns:p14="http://schemas.microsoft.com/office/powerpoint/2010/main" val="3897948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evaluation pathways webinar page on nnlm.gov">
            <a:extLst>
              <a:ext uri="{FF2B5EF4-FFF2-40B4-BE49-F238E27FC236}">
                <a16:creationId xmlns:a16="http://schemas.microsoft.com/office/drawing/2014/main" id="{FFF38C44-27A4-41DA-AE9E-DC41588633D0}"/>
              </a:ext>
            </a:extLst>
          </p:cNvPr>
          <p:cNvPicPr>
            <a:picLocks noChangeAspect="1"/>
          </p:cNvPicPr>
          <p:nvPr/>
        </p:nvPicPr>
        <p:blipFill>
          <a:blip r:embed="rId3"/>
          <a:stretch>
            <a:fillRect/>
          </a:stretch>
        </p:blipFill>
        <p:spPr>
          <a:xfrm>
            <a:off x="2572248" y="1399922"/>
            <a:ext cx="7761455" cy="5272452"/>
          </a:xfrm>
          <a:prstGeom prst="rect">
            <a:avLst/>
          </a:prstGeom>
          <a:ln>
            <a:solidFill>
              <a:schemeClr val="tx1"/>
            </a:solidFill>
          </a:ln>
        </p:spPr>
      </p:pic>
      <p:sp>
        <p:nvSpPr>
          <p:cNvPr id="2" name="Title 1">
            <a:extLst>
              <a:ext uri="{FF2B5EF4-FFF2-40B4-BE49-F238E27FC236}">
                <a16:creationId xmlns:a16="http://schemas.microsoft.com/office/drawing/2014/main" id="{A0150EC9-7E7D-4648-AC38-2A7BCBFB2EF6}"/>
              </a:ext>
            </a:extLst>
          </p:cNvPr>
          <p:cNvSpPr>
            <a:spLocks noGrp="1"/>
          </p:cNvSpPr>
          <p:nvPr>
            <p:ph type="title"/>
          </p:nvPr>
        </p:nvSpPr>
        <p:spPr>
          <a:xfrm>
            <a:off x="581192" y="702156"/>
            <a:ext cx="11029616" cy="697766"/>
          </a:xfrm>
        </p:spPr>
        <p:txBody>
          <a:bodyPr>
            <a:normAutofit/>
          </a:bodyPr>
          <a:lstStyle/>
          <a:p>
            <a:r>
              <a:rPr lang="en-US" b="1" dirty="0">
                <a:latin typeface="+mn-lt"/>
              </a:rPr>
              <a:t>Webinars</a:t>
            </a:r>
          </a:p>
        </p:txBody>
      </p:sp>
      <p:sp>
        <p:nvSpPr>
          <p:cNvPr id="6" name="TextBox 5">
            <a:extLst>
              <a:ext uri="{FF2B5EF4-FFF2-40B4-BE49-F238E27FC236}">
                <a16:creationId xmlns:a16="http://schemas.microsoft.com/office/drawing/2014/main" id="{E9B1F3A8-4F37-40A0-8A3B-D836D6F7F2F4}"/>
              </a:ext>
            </a:extLst>
          </p:cNvPr>
          <p:cNvSpPr txBox="1"/>
          <p:nvPr/>
        </p:nvSpPr>
        <p:spPr>
          <a:xfrm>
            <a:off x="2853273" y="936589"/>
            <a:ext cx="8344910" cy="400110"/>
          </a:xfrm>
          <a:prstGeom prst="rect">
            <a:avLst/>
          </a:prstGeom>
          <a:noFill/>
        </p:spPr>
        <p:txBody>
          <a:bodyPr wrap="square">
            <a:spAutoFit/>
          </a:bodyPr>
          <a:lstStyle/>
          <a:p>
            <a:r>
              <a:rPr lang="en-US" sz="2000" dirty="0"/>
              <a:t>https://nnlm.gov/classes/evaluation-pathways-webinar-series</a:t>
            </a:r>
          </a:p>
        </p:txBody>
      </p:sp>
      <p:sp>
        <p:nvSpPr>
          <p:cNvPr id="8" name="Rectangle 7" descr="course materials posted on webinar page">
            <a:extLst>
              <a:ext uri="{FF2B5EF4-FFF2-40B4-BE49-F238E27FC236}">
                <a16:creationId xmlns:a16="http://schemas.microsoft.com/office/drawing/2014/main" id="{2FD4D0CA-03C6-4EEC-BFA7-1CBD8B8798CF}"/>
              </a:ext>
            </a:extLst>
          </p:cNvPr>
          <p:cNvSpPr/>
          <p:nvPr/>
        </p:nvSpPr>
        <p:spPr>
          <a:xfrm>
            <a:off x="2853273" y="5830529"/>
            <a:ext cx="4019475" cy="8369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2058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9394E1F-0B5F-497D-B2A6-8383A2A548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3"/>
            <a:chOff x="438068" y="457200"/>
            <a:chExt cx="3703320" cy="5935133"/>
          </a:xfrm>
        </p:grpSpPr>
        <p:sp>
          <p:nvSpPr>
            <p:cNvPr id="22" name="Rectangle 21">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DD1EE38F-2664-490B-8D22-A4FCB935C20A}"/>
              </a:ext>
            </a:extLst>
          </p:cNvPr>
          <p:cNvSpPr>
            <a:spLocks noGrp="1"/>
          </p:cNvSpPr>
          <p:nvPr>
            <p:ph type="title"/>
          </p:nvPr>
        </p:nvSpPr>
        <p:spPr>
          <a:xfrm>
            <a:off x="592160" y="2196534"/>
            <a:ext cx="3412067" cy="3478384"/>
          </a:xfrm>
        </p:spPr>
        <p:txBody>
          <a:bodyPr vert="horz" lIns="91440" tIns="45720" rIns="91440" bIns="45720" rtlCol="0" anchor="b">
            <a:normAutofit/>
          </a:bodyPr>
          <a:lstStyle/>
          <a:p>
            <a:r>
              <a:rPr lang="en-US" sz="3600" dirty="0">
                <a:latin typeface="+mn-lt"/>
              </a:rPr>
              <a:t>Evaluation Background</a:t>
            </a:r>
          </a:p>
        </p:txBody>
      </p:sp>
      <p:pic>
        <p:nvPicPr>
          <p:cNvPr id="6" name="Content Placeholder 5" descr="Railroad tracks intersecting">
            <a:extLst>
              <a:ext uri="{FF2B5EF4-FFF2-40B4-BE49-F238E27FC236}">
                <a16:creationId xmlns:a16="http://schemas.microsoft.com/office/drawing/2014/main" id="{1F1A4521-AC86-4C4D-9BEE-0811CCE5460C}"/>
              </a:ext>
            </a:extLst>
          </p:cNvPr>
          <p:cNvPicPr>
            <a:picLocks noGrp="1" noChangeAspect="1"/>
          </p:cNvPicPr>
          <p:nvPr>
            <p:ph idx="1"/>
          </p:nvPr>
        </p:nvPicPr>
        <p:blipFill>
          <a:blip r:embed="rId3"/>
          <a:srcRect/>
          <a:stretch/>
        </p:blipFill>
        <p:spPr>
          <a:xfrm>
            <a:off x="5889712" y="1159372"/>
            <a:ext cx="4515546" cy="4515546"/>
          </a:xfrm>
          <a:prstGeom prst="rect">
            <a:avLst/>
          </a:prstGeom>
        </p:spPr>
      </p:pic>
    </p:spTree>
    <p:extLst>
      <p:ext uri="{BB962C8B-B14F-4D97-AF65-F5344CB8AC3E}">
        <p14:creationId xmlns:p14="http://schemas.microsoft.com/office/powerpoint/2010/main" val="3644334075"/>
      </p:ext>
    </p:extLst>
  </p:cSld>
  <p:clrMapOvr>
    <a:masterClrMapping/>
  </p:clrMapOvr>
</p:sld>
</file>

<file path=ppt/theme/theme1.xml><?xml version="1.0" encoding="utf-8"?>
<a:theme xmlns:a="http://schemas.openxmlformats.org/drawingml/2006/main" name="DividendVTI">
  <a:themeElements>
    <a:clrScheme name="NEO">
      <a:dk1>
        <a:sysClr val="windowText" lastClr="000000"/>
      </a:dk1>
      <a:lt1>
        <a:sysClr val="window" lastClr="FFFFFF"/>
      </a:lt1>
      <a:dk2>
        <a:srgbClr val="3D3D3D"/>
      </a:dk2>
      <a:lt2>
        <a:srgbClr val="EBEBEB"/>
      </a:lt2>
      <a:accent1>
        <a:srgbClr val="97B95F"/>
      </a:accent1>
      <a:accent2>
        <a:srgbClr val="3590B2"/>
      </a:accent2>
      <a:accent3>
        <a:srgbClr val="294668"/>
      </a:accent3>
      <a:accent4>
        <a:srgbClr val="86A654"/>
      </a:accent4>
      <a:accent5>
        <a:srgbClr val="2F81A0"/>
      </a:accent5>
      <a:accent6>
        <a:srgbClr val="2E4E74"/>
      </a:accent6>
      <a:hlink>
        <a:srgbClr val="828282"/>
      </a:hlink>
      <a:folHlink>
        <a:srgbClr val="A5A5A5"/>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C6403A-684A-431F-8F36-A24C99E28661}">
  <ds:schemaRefs>
    <ds:schemaRef ds:uri="http://schemas.microsoft.com/sharepoint/v3/contenttype/forms"/>
  </ds:schemaRefs>
</ds:datastoreItem>
</file>

<file path=customXml/itemProps2.xml><?xml version="1.0" encoding="utf-8"?>
<ds:datastoreItem xmlns:ds="http://schemas.openxmlformats.org/officeDocument/2006/customXml" ds:itemID="{F2455B2D-BAB7-438A-85DA-0266A24CB79F}">
  <ds:schemaRefs>
    <ds:schemaRef ds:uri="http://purl.org/dc/elements/1.1/"/>
    <ds:schemaRef ds:uri="http://schemas.openxmlformats.org/package/2006/metadata/core-properties"/>
    <ds:schemaRef ds:uri="16c05727-aa75-4e4a-9b5f-8a80a1165891"/>
    <ds:schemaRef ds:uri="http://purl.org/dc/dcmitype/"/>
    <ds:schemaRef ds:uri="http://schemas.microsoft.com/office/infopath/2007/PartnerControls"/>
    <ds:schemaRef ds:uri="http://purl.org/dc/terms/"/>
    <ds:schemaRef ds:uri="http://schemas.microsoft.com/office/2006/metadata/properties"/>
    <ds:schemaRef ds:uri="http://schemas.microsoft.com/office/2006/documentManagement/types"/>
    <ds:schemaRef ds:uri="71af3243-3dd4-4a8d-8c0d-dd76da1f02a5"/>
    <ds:schemaRef ds:uri="http://www.w3.org/XML/1998/namespace"/>
  </ds:schemaRefs>
</ds:datastoreItem>
</file>

<file path=customXml/itemProps3.xml><?xml version="1.0" encoding="utf-8"?>
<ds:datastoreItem xmlns:ds="http://schemas.openxmlformats.org/officeDocument/2006/customXml" ds:itemID="{CDF95FD5-1F25-4FA5-84C8-2AB1AFB896F4}">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1452</TotalTime>
  <Words>9701</Words>
  <Application>Microsoft Office PowerPoint</Application>
  <PresentationFormat>Widescreen</PresentationFormat>
  <Paragraphs>849</Paragraphs>
  <Slides>69</Slides>
  <Notes>69</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69</vt:i4>
      </vt:variant>
    </vt:vector>
  </HeadingPairs>
  <TitlesOfParts>
    <vt:vector size="87" baseType="lpstr">
      <vt:lpstr>Abadi</vt:lpstr>
      <vt:lpstr>Amiri</vt:lpstr>
      <vt:lpstr>-apple-system</vt:lpstr>
      <vt:lpstr>Arial</vt:lpstr>
      <vt:lpstr>Calibri</vt:lpstr>
      <vt:lpstr>Courier New</vt:lpstr>
      <vt:lpstr>Garamond</vt:lpstr>
      <vt:lpstr>Gill Sans MT</vt:lpstr>
      <vt:lpstr>Lato Light</vt:lpstr>
      <vt:lpstr>nta</vt:lpstr>
      <vt:lpstr>Roboto</vt:lpstr>
      <vt:lpstr>Sagona ExtraLight</vt:lpstr>
      <vt:lpstr>Segoe UI Emoji</vt:lpstr>
      <vt:lpstr>Trebuchet MS</vt:lpstr>
      <vt:lpstr>Verdana</vt:lpstr>
      <vt:lpstr>Wingdings</vt:lpstr>
      <vt:lpstr>Wingdings 2</vt:lpstr>
      <vt:lpstr>DividendVTI</vt:lpstr>
      <vt:lpstr>Rural Health Pathway</vt:lpstr>
      <vt:lpstr>Introductions</vt:lpstr>
      <vt:lpstr>Agenda</vt:lpstr>
      <vt:lpstr>Objectives</vt:lpstr>
      <vt:lpstr>Evaluation pathways Project overview</vt:lpstr>
      <vt:lpstr>Pathways Project overview</vt:lpstr>
      <vt:lpstr>Project Overview: Steps</vt:lpstr>
      <vt:lpstr>Webinars</vt:lpstr>
      <vt:lpstr>Evaluation Background</vt:lpstr>
      <vt:lpstr>What is Evaluation?</vt:lpstr>
      <vt:lpstr>Evaluation Station</vt:lpstr>
      <vt:lpstr>Everyone builds their “Station” differently</vt:lpstr>
      <vt:lpstr>What happens at the station? </vt:lpstr>
      <vt:lpstr>Why should we evaluate?</vt:lpstr>
      <vt:lpstr>Rural Health Pathway</vt:lpstr>
      <vt:lpstr>Website</vt:lpstr>
      <vt:lpstr>5 Steps to Evaluation</vt:lpstr>
      <vt:lpstr>Special Considerations </vt:lpstr>
      <vt:lpstr>Barriers to access</vt:lpstr>
      <vt:lpstr>Special considerations: Social Determinants of Health &amp; Health Disparities </vt:lpstr>
      <vt:lpstr>Rural social determinants of health</vt:lpstr>
      <vt:lpstr>Special Considerations: health literacy</vt:lpstr>
      <vt:lpstr>Step 1</vt:lpstr>
      <vt:lpstr>Do a Community Assessment: part 1</vt:lpstr>
      <vt:lpstr>Get organized</vt:lpstr>
      <vt:lpstr>swot analysis</vt:lpstr>
      <vt:lpstr>Gather information</vt:lpstr>
      <vt:lpstr>Types of asset mapping</vt:lpstr>
      <vt:lpstr>Existing data sources</vt:lpstr>
      <vt:lpstr>United states census</vt:lpstr>
      <vt:lpstr>Census quick facts</vt:lpstr>
      <vt:lpstr>Census dashboard</vt:lpstr>
      <vt:lpstr>Assemble, Interpret, Act</vt:lpstr>
      <vt:lpstr>Step 2</vt:lpstr>
      <vt:lpstr>Make a Logic Model </vt:lpstr>
      <vt:lpstr>The logic model:  knowledge, attitudes, and behaviors</vt:lpstr>
      <vt:lpstr>knowledge-attitude-behavior continuum </vt:lpstr>
      <vt:lpstr>Behavior Change</vt:lpstr>
      <vt:lpstr>Step 3</vt:lpstr>
      <vt:lpstr>Develop Indicators for your Logic Model: part 1</vt:lpstr>
      <vt:lpstr>Develop Indicators for your Logic Model: part 2</vt:lpstr>
      <vt:lpstr>Healthy People 2030 Leading Health Indicators</vt:lpstr>
      <vt:lpstr>Social &amp; Behavior Change Communication Example Indicators</vt:lpstr>
      <vt:lpstr>Demographic Data</vt:lpstr>
      <vt:lpstr>% uninsured by race/ethnicity</vt:lpstr>
      <vt:lpstr>uninsured by gender</vt:lpstr>
      <vt:lpstr>uninsured by age</vt:lpstr>
      <vt:lpstr>Step 4</vt:lpstr>
      <vt:lpstr>Create an Evaluation Plan</vt:lpstr>
      <vt:lpstr>Define evaluation questions </vt:lpstr>
      <vt:lpstr>Evaluation Design part 1</vt:lpstr>
      <vt:lpstr>Evaluation Design Part 2</vt:lpstr>
      <vt:lpstr>Evaluation Design Part 3</vt:lpstr>
      <vt:lpstr>Evaluation design</vt:lpstr>
      <vt:lpstr>Indigenous Evaluation</vt:lpstr>
      <vt:lpstr>Ethical Review</vt:lpstr>
      <vt:lpstr>Trauma-Informed Evaluation</vt:lpstr>
      <vt:lpstr>Step 5</vt:lpstr>
      <vt:lpstr>reflect upon what you have learned</vt:lpstr>
      <vt:lpstr>Collect Data</vt:lpstr>
      <vt:lpstr>Collect Data-Select a sampling strategy</vt:lpstr>
      <vt:lpstr>Non-probability sampling</vt:lpstr>
      <vt:lpstr>accurately collect information on the real-life experiences </vt:lpstr>
      <vt:lpstr>Data collection methods</vt:lpstr>
      <vt:lpstr>Analyze Data</vt:lpstr>
      <vt:lpstr>: Data Visualization and Communication</vt:lpstr>
      <vt:lpstr> Demo &amp; example</vt:lpstr>
      <vt:lpstr>Question &amp; Answer</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K-12 Health pathway</dc:title>
  <dc:creator>Billi Shaner</dc:creator>
  <cp:lastModifiedBy>Rebecca Brown</cp:lastModifiedBy>
  <cp:revision>63</cp:revision>
  <dcterms:created xsi:type="dcterms:W3CDTF">2021-01-05T00:23:53Z</dcterms:created>
  <dcterms:modified xsi:type="dcterms:W3CDTF">2021-01-28T16:30:57Z</dcterms:modified>
</cp:coreProperties>
</file>