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11"/>
  </p:notesMasterIdLst>
  <p:handoutMasterIdLst>
    <p:handoutMasterId r:id="rId12"/>
  </p:handoutMasterIdLst>
  <p:sldIdLst>
    <p:sldId id="316" r:id="rId2"/>
    <p:sldId id="318" r:id="rId3"/>
    <p:sldId id="317" r:id="rId4"/>
    <p:sldId id="342" r:id="rId5"/>
    <p:sldId id="336" r:id="rId6"/>
    <p:sldId id="337" r:id="rId7"/>
    <p:sldId id="343" r:id="rId8"/>
    <p:sldId id="329" r:id="rId9"/>
    <p:sldId id="341" r:id="rId1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5" autoAdjust="0"/>
    <p:restoredTop sz="71912" autoAdjust="0"/>
  </p:normalViewPr>
  <p:slideViewPr>
    <p:cSldViewPr snapToGrid="0">
      <p:cViewPr varScale="1">
        <p:scale>
          <a:sx n="65" d="100"/>
          <a:sy n="65" d="100"/>
        </p:scale>
        <p:origin x="1578" y="72"/>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9F2B456-C019-42D4-A873-AAA9222EE12E}" type="datetimeFigureOut">
              <a:rPr lang="en-US" smtClean="0"/>
              <a:t>11/21/2019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BED46D0-6B82-4917-838B-105AD16B2FBB}" type="slidenum">
              <a:rPr lang="en-US" smtClean="0"/>
              <a:t>‹#›</a:t>
            </a:fld>
            <a:endParaRPr lang="en-US"/>
          </a:p>
        </p:txBody>
      </p:sp>
    </p:spTree>
    <p:extLst>
      <p:ext uri="{BB962C8B-B14F-4D97-AF65-F5344CB8AC3E}">
        <p14:creationId xmlns:p14="http://schemas.microsoft.com/office/powerpoint/2010/main" val="3699392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8B5077-A931-4E73-9321-0D1EA016C1DE}" type="datetimeFigureOut">
              <a:rPr lang="en-US" smtClean="0"/>
              <a:t>11/21/2019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EAC25A-0787-4250-9F5D-D1D38B63B3EB}" type="slidenum">
              <a:rPr lang="en-US" smtClean="0"/>
              <a:t>‹#›</a:t>
            </a:fld>
            <a:endParaRPr lang="en-US"/>
          </a:p>
        </p:txBody>
      </p:sp>
    </p:spTree>
    <p:extLst>
      <p:ext uri="{BB962C8B-B14F-4D97-AF65-F5344CB8AC3E}">
        <p14:creationId xmlns:p14="http://schemas.microsoft.com/office/powerpoint/2010/main" val="335722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a:t>
            </a:fld>
            <a:endParaRPr lang="en-US"/>
          </a:p>
        </p:txBody>
      </p:sp>
    </p:spTree>
    <p:extLst>
      <p:ext uri="{BB962C8B-B14F-4D97-AF65-F5344CB8AC3E}">
        <p14:creationId xmlns:p14="http://schemas.microsoft.com/office/powerpoint/2010/main" val="3172592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[NOTE TO FACILITATOR: If you are completing these modules in an order other than suggested in the facilitation guide, you may need to adjust these discussion points.]</a:t>
            </a:r>
            <a:endParaRPr lang="en-US" b="1" dirty="0" smtClean="0"/>
          </a:p>
          <a:p>
            <a:endParaRPr lang="en-US" dirty="0"/>
          </a:p>
        </p:txBody>
      </p:sp>
      <p:sp>
        <p:nvSpPr>
          <p:cNvPr id="4" name="Slide Number Placeholder 3"/>
          <p:cNvSpPr>
            <a:spLocks noGrp="1"/>
          </p:cNvSpPr>
          <p:nvPr>
            <p:ph type="sldNum" sz="quarter" idx="10"/>
          </p:nvPr>
        </p:nvSpPr>
        <p:spPr/>
        <p:txBody>
          <a:bodyPr/>
          <a:lstStyle/>
          <a:p>
            <a:fld id="{4A26EF3F-9985-492F-93A6-079BCEA05E17}" type="slidenum">
              <a:rPr lang="en-US" smtClean="0"/>
              <a:t>2</a:t>
            </a:fld>
            <a:endParaRPr lang="en-US"/>
          </a:p>
        </p:txBody>
      </p:sp>
    </p:spTree>
    <p:extLst>
      <p:ext uri="{BB962C8B-B14F-4D97-AF65-F5344CB8AC3E}">
        <p14:creationId xmlns:p14="http://schemas.microsoft.com/office/powerpoint/2010/main" val="537631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EAC25A-0787-4250-9F5D-D1D38B63B3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99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moving on to the action stage. For this stage, someone has begun a healthy change, so the focus is on keeping them committed to this</a:t>
            </a:r>
            <a:r>
              <a:rPr lang="en-US" baseline="30000" dirty="0"/>
              <a:t>1</a:t>
            </a:r>
            <a:r>
              <a:rPr lang="en-US" dirty="0"/>
              <a:t>. Similar to preparation, the MI technique suggested for this stage is supporting self-efficacy</a:t>
            </a:r>
            <a:r>
              <a:rPr lang="en-US" baseline="30000" dirty="0"/>
              <a:t>1</a:t>
            </a:r>
            <a:r>
              <a:rPr lang="en-US" dirty="0"/>
              <a:t>. Self-efficacy is part of motivation, along with someone’s belief that a behavior is important</a:t>
            </a:r>
            <a:r>
              <a:rPr lang="en-US" baseline="30000" dirty="0"/>
              <a:t>4</a:t>
            </a:r>
            <a:r>
              <a:rPr lang="en-US" dirty="0"/>
              <a:t>.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[NOTE TO FACILITATOR: If you are completing these modules in an order other than suggested in the facilitation guide, you may need to adjust these discussion points.]</a:t>
            </a:r>
            <a:endParaRPr lang="en-US" b="1" dirty="0" smtClean="0"/>
          </a:p>
          <a:p>
            <a:endParaRPr lang="en-US" dirty="0" smtClean="0"/>
          </a:p>
          <a:p>
            <a:endParaRPr lang="en-US" b="0" dirty="0" smtClean="0">
              <a:highlight>
                <a:srgbClr val="FFFF00"/>
              </a:highlight>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4</a:t>
            </a:fld>
            <a:endParaRPr lang="en-US"/>
          </a:p>
        </p:txBody>
      </p:sp>
    </p:spTree>
    <p:extLst>
      <p:ext uri="{BB962C8B-B14F-4D97-AF65-F5344CB8AC3E}">
        <p14:creationId xmlns:p14="http://schemas.microsoft.com/office/powerpoint/2010/main" val="479800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someone has taken action, they have moved out of preparation</a:t>
            </a:r>
            <a:r>
              <a:rPr lang="en-US" baseline="0" dirty="0"/>
              <a:t> and have started to do whatever they have been contemplating or preparing for. This is defined as being a change made within the past 6 months</a:t>
            </a:r>
            <a:r>
              <a:rPr lang="en-US" baseline="30000" dirty="0"/>
              <a:t>2</a:t>
            </a:r>
            <a:r>
              <a:rPr lang="en-US" baseline="0" dirty="0"/>
              <a:t>. Just because they have made the change, it doesn’t mean that they won’t </a:t>
            </a:r>
            <a:r>
              <a:rPr lang="en-US" baseline="0" dirty="0" smtClean="0"/>
              <a:t>experience </a:t>
            </a:r>
            <a:r>
              <a:rPr lang="en-US" baseline="0" dirty="0"/>
              <a:t>ambivalence again. If you remember in the TTM, people can move back and forth between stages</a:t>
            </a:r>
            <a:r>
              <a:rPr lang="en-US" baseline="30000" dirty="0"/>
              <a:t>2</a:t>
            </a:r>
            <a:r>
              <a:rPr lang="en-US" baseline="0" dirty="0"/>
              <a:t>. So, they still might need support. Think about a time you’ve made a </a:t>
            </a:r>
            <a:r>
              <a:rPr lang="en-US" baseline="0" dirty="0" smtClean="0"/>
              <a:t>change - </a:t>
            </a:r>
            <a:r>
              <a:rPr lang="en-US" baseline="0" dirty="0"/>
              <a:t>it probably wasn’t easy at the beginning and you may have had setbacks or temporarily slipped into old habits. </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[NOTE TO FACILITATOR: If you are completing these modules in an order other than suggested in the facilitation guide, you may need to adjust this note.]</a:t>
            </a:r>
            <a:endParaRPr lang="en-US" b="1"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5</a:t>
            </a:fld>
            <a:endParaRPr lang="en-US"/>
          </a:p>
        </p:txBody>
      </p:sp>
    </p:spTree>
    <p:extLst>
      <p:ext uri="{BB962C8B-B14F-4D97-AF65-F5344CB8AC3E}">
        <p14:creationId xmlns:p14="http://schemas.microsoft.com/office/powerpoint/2010/main" val="794779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Patients who are in action will likely be easy to recognize because they will probably tell you that they’ve taken action. They may also have questions about how to avoid relapse or make statements about their need to “stay on track”</a:t>
            </a:r>
            <a:r>
              <a:rPr lang="en-US" baseline="30000" dirty="0"/>
              <a:t>4</a:t>
            </a:r>
            <a:r>
              <a:rPr lang="en-US" baseline="0" dirty="0"/>
              <a:t>. These are points where they can still be supported. As a side note to this phase, with some behaviors, it can be good to consider what action really means</a:t>
            </a:r>
            <a:r>
              <a:rPr lang="en-US" baseline="30000" dirty="0"/>
              <a:t>2</a:t>
            </a:r>
            <a:r>
              <a:rPr lang="en-US" baseline="0" dirty="0"/>
              <a:t>. For example, if someone has reduced the number of cigarettes they smoke but hasn’t quit completely, this is considered to be more of </a:t>
            </a:r>
            <a:r>
              <a:rPr lang="en-US" baseline="0" dirty="0" smtClean="0"/>
              <a:t>a preparation </a:t>
            </a:r>
            <a:r>
              <a:rPr lang="en-US" baseline="0" dirty="0"/>
              <a:t>because action would be complete cessation</a:t>
            </a:r>
            <a:r>
              <a:rPr lang="en-US" baseline="30000" dirty="0"/>
              <a:t>2</a:t>
            </a:r>
            <a:r>
              <a:rPr lang="en-US" baseline="0" dirty="0"/>
              <a:t>. This comes from definitions about what we know regarding the health effects of smoking even a small number of cigarettes</a:t>
            </a:r>
            <a:r>
              <a:rPr lang="en-US" baseline="30000" dirty="0"/>
              <a:t>2</a:t>
            </a:r>
            <a:r>
              <a:rPr lang="en-US" baseline="0" dirty="0"/>
              <a:t>. With other </a:t>
            </a:r>
            <a:r>
              <a:rPr lang="en-US" baseline="0" dirty="0" smtClean="0"/>
              <a:t>behaviors, </a:t>
            </a:r>
            <a:r>
              <a:rPr lang="en-US" baseline="0" dirty="0"/>
              <a:t>such as healthy eating and exercise, there may not be as firm of a definition. </a:t>
            </a:r>
          </a:p>
        </p:txBody>
      </p:sp>
      <p:sp>
        <p:nvSpPr>
          <p:cNvPr id="4" name="Slide Number Placeholder 3"/>
          <p:cNvSpPr>
            <a:spLocks noGrp="1"/>
          </p:cNvSpPr>
          <p:nvPr>
            <p:ph type="sldNum" sz="quarter" idx="10"/>
          </p:nvPr>
        </p:nvSpPr>
        <p:spPr/>
        <p:txBody>
          <a:bodyPr/>
          <a:lstStyle/>
          <a:p>
            <a:fld id="{82EAC25A-0787-4250-9F5D-D1D38B63B3EB}" type="slidenum">
              <a:rPr lang="en-US" smtClean="0"/>
              <a:t>6</a:t>
            </a:fld>
            <a:endParaRPr lang="en-US"/>
          </a:p>
        </p:txBody>
      </p:sp>
    </p:spTree>
    <p:extLst>
      <p:ext uri="{BB962C8B-B14F-4D97-AF65-F5344CB8AC3E}">
        <p14:creationId xmlns:p14="http://schemas.microsoft.com/office/powerpoint/2010/main" val="921151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Similar to preparation, the patient likely still needs a focus on self-efficacy when in action</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1</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As we discussed during the preparation conversation, affirmations are one way to support self-efficacy</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4</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In action, this may be affirming what personal quality allowed them to take the step or what skills they have to move forward. As we are discussing these motivational interviewing techniques that have evidence to support something like self-efficacy, remember that the others can still be used where appropriate. Just because a patient has taken action, it doesn’t mean that you can’t use reflection or summarizing to show empathy. Taking action is still a challenge. Similar to preparation, it is important to consider their social support in the action stage because they may be more successful with staying on track if they have support</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3</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[NOTE TO FACILITATOR: If you are completing these modules in an order other than suggested in the facilitation guide, you may need to adjust this note.]</a:t>
            </a: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endParaRPr lang="en-US" b="0" dirty="0">
              <a:highlight>
                <a:srgbClr val="FFFF00"/>
              </a:highlight>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7</a:t>
            </a:fld>
            <a:endParaRPr lang="en-US"/>
          </a:p>
        </p:txBody>
      </p:sp>
    </p:spTree>
    <p:extLst>
      <p:ext uri="{BB962C8B-B14F-4D97-AF65-F5344CB8AC3E}">
        <p14:creationId xmlns:p14="http://schemas.microsoft.com/office/powerpoint/2010/main" val="2257852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baseline="0" dirty="0" smtClean="0">
                <a:solidFill>
                  <a:schemeClr val="tx1"/>
                </a:solidFill>
              </a:rPr>
              <a:t>As we wrap up today, some things to keep in mind are: what shows you that a patient is in action and when you notice this, which strategies from today do you think will work the best for you when working with them?</a:t>
            </a:r>
          </a:p>
          <a:p>
            <a:endParaRPr lang="en-US" sz="1400" b="1" baseline="0" dirty="0" smtClean="0">
              <a:solidFill>
                <a:schemeClr val="tx1"/>
              </a:solidFill>
            </a:endParaRPr>
          </a:p>
          <a:p>
            <a:r>
              <a:rPr lang="en-US" sz="1400" b="1" i="0" kern="1200" dirty="0" smtClean="0">
                <a:solidFill>
                  <a:schemeClr val="tx1"/>
                </a:solidFill>
                <a:effectLst/>
                <a:latin typeface="+mn-lt"/>
                <a:ea typeface="+mn-ea"/>
                <a:cs typeface="+mn-cs"/>
              </a:rPr>
              <a:t>[NOTE TO FACILITATOR: If you want to complete group discussion immediately following this module content, change the title of this slide to ‘Group Discussion’ and delete the slide with corresponding questions in the next module. If you would like to have discussion take place using your internal LMS system, you can include instructions here for how participants can participate. Then, adjust the slide with the corresponding questions in the next module as needed.]</a:t>
            </a:r>
            <a:endParaRPr lang="en-US" sz="1400" b="1" baseline="0" dirty="0" smtClean="0">
              <a:solidFill>
                <a:schemeClr val="tx1"/>
              </a:solidFill>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8</a:t>
            </a:fld>
            <a:endParaRPr lang="en-US"/>
          </a:p>
        </p:txBody>
      </p:sp>
    </p:spTree>
    <p:extLst>
      <p:ext uri="{BB962C8B-B14F-4D97-AF65-F5344CB8AC3E}">
        <p14:creationId xmlns:p14="http://schemas.microsoft.com/office/powerpoint/2010/main" val="3396974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EAC25A-0787-4250-9F5D-D1D38B63B3EB}" type="slidenum">
              <a:rPr lang="en-US" smtClean="0"/>
              <a:t>9</a:t>
            </a:fld>
            <a:endParaRPr lang="en-US"/>
          </a:p>
        </p:txBody>
      </p:sp>
    </p:spTree>
    <p:extLst>
      <p:ext uri="{BB962C8B-B14F-4D97-AF65-F5344CB8AC3E}">
        <p14:creationId xmlns:p14="http://schemas.microsoft.com/office/powerpoint/2010/main" val="2352114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80A4DE-6818-475B-875B-F1B097A76FF7}"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277562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C81C0-A3CD-4853-B4B6-89DA5B4E7560}"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0743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D6AA23-DCCF-4796-8855-B1CAEC5E9727}"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076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6AB652-D7D3-4BE5-8959-22A79339576C}"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4948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F63677-35BB-46A6-9FB4-3CB3AD375170}"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9871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CACB96-07DF-4428-A372-9A2D95347F31}" type="datetime1">
              <a:rPr lang="en-US" smtClean="0"/>
              <a:t>11/21/2019</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83415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884E31-53D2-41FB-ACF8-9FCB45513930}" type="datetime1">
              <a:rPr lang="en-US" smtClean="0"/>
              <a:t>11/21/2019</a:t>
            </a:fld>
            <a:endParaRPr lang="en-US"/>
          </a:p>
        </p:txBody>
      </p:sp>
      <p:sp>
        <p:nvSpPr>
          <p:cNvPr id="8" name="Footer Placeholder 7"/>
          <p:cNvSpPr>
            <a:spLocks noGrp="1"/>
          </p:cNvSpPr>
          <p:nvPr>
            <p:ph type="ftr" sz="quarter" idx="11"/>
          </p:nvPr>
        </p:nvSpPr>
        <p:spPr/>
        <p:txBody>
          <a:bodyPr/>
          <a:lstStyle/>
          <a:p>
            <a:r>
              <a:rPr lang="en-US"/>
              <a:t>#citeNLM2018</a:t>
            </a:r>
          </a:p>
        </p:txBody>
      </p:sp>
      <p:sp>
        <p:nvSpPr>
          <p:cNvPr id="9" name="Slide Number Placeholder 8"/>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9321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64AF7D-6CC6-4473-8654-20CC26F6EABC}" type="datetime1">
              <a:rPr lang="en-US" smtClean="0"/>
              <a:t>11/21/2019</a:t>
            </a:fld>
            <a:endParaRPr lang="en-US"/>
          </a:p>
        </p:txBody>
      </p:sp>
      <p:sp>
        <p:nvSpPr>
          <p:cNvPr id="4" name="Footer Placeholder 3"/>
          <p:cNvSpPr>
            <a:spLocks noGrp="1"/>
          </p:cNvSpPr>
          <p:nvPr>
            <p:ph type="ftr" sz="quarter" idx="11"/>
          </p:nvPr>
        </p:nvSpPr>
        <p:spPr/>
        <p:txBody>
          <a:bodyPr/>
          <a:lstStyle/>
          <a:p>
            <a:r>
              <a:rPr lang="en-US"/>
              <a:t>#citeNLM2018</a:t>
            </a:r>
          </a:p>
        </p:txBody>
      </p:sp>
      <p:sp>
        <p:nvSpPr>
          <p:cNvPr id="5" name="Slide Number Placeholder 4"/>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98881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C0126-D094-4D08-A8E6-5F270869623A}" type="datetime1">
              <a:rPr lang="en-US" smtClean="0"/>
              <a:t>11/21/2019</a:t>
            </a:fld>
            <a:endParaRPr lang="en-US"/>
          </a:p>
        </p:txBody>
      </p:sp>
      <p:sp>
        <p:nvSpPr>
          <p:cNvPr id="3" name="Footer Placeholder 2"/>
          <p:cNvSpPr>
            <a:spLocks noGrp="1"/>
          </p:cNvSpPr>
          <p:nvPr>
            <p:ph type="ftr" sz="quarter" idx="11"/>
          </p:nvPr>
        </p:nvSpPr>
        <p:spPr/>
        <p:txBody>
          <a:bodyPr/>
          <a:lstStyle/>
          <a:p>
            <a:r>
              <a:rPr lang="en-US"/>
              <a:t>#citeNLM2018</a:t>
            </a:r>
          </a:p>
        </p:txBody>
      </p:sp>
      <p:sp>
        <p:nvSpPr>
          <p:cNvPr id="4" name="Slide Number Placeholder 3"/>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7566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DF4601-E258-4342-A106-5FE953FCF198}" type="datetime1">
              <a:rPr lang="en-US" smtClean="0"/>
              <a:t>11/21/2019</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15349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F1542A-B01E-4275-9B01-74B67EDB5415}" type="datetime1">
              <a:rPr lang="en-US" smtClean="0"/>
              <a:t>11/21/2019</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7535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6AA23-DCCF-4796-8855-B1CAEC5E9727}" type="datetime1">
              <a:rPr lang="en-US" smtClean="0"/>
              <a:t>11/21/2019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#citeNLM2018</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F92CD-A15F-4D01-A8C0-709E6596AA4B}"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337358696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hyperlink" Target="https://www.ahrq.gov/ncepcr/tools/obesity/index.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ahrq.gov/sites/default/files/publications/files/obesity-toolki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latin typeface="+mn-lt"/>
              </a:rPr>
              <a:t>Action</a:t>
            </a:r>
          </a:p>
        </p:txBody>
      </p:sp>
      <p:sp>
        <p:nvSpPr>
          <p:cNvPr id="2" name="Subtitle 1"/>
          <p:cNvSpPr>
            <a:spLocks noGrp="1"/>
          </p:cNvSpPr>
          <p:nvPr>
            <p:ph type="subTitle" idx="1"/>
          </p:nvPr>
        </p:nvSpPr>
        <p:spPr/>
        <p:txBody>
          <a:bodyPr/>
          <a:lstStyle/>
          <a:p>
            <a:r>
              <a:rPr lang="en-US" i="1" dirty="0"/>
              <a:t>“I’m doing it”</a:t>
            </a:r>
          </a:p>
        </p:txBody>
      </p:sp>
    </p:spTree>
    <p:extLst>
      <p:ext uri="{BB962C8B-B14F-4D97-AF65-F5344CB8AC3E}">
        <p14:creationId xmlns:p14="http://schemas.microsoft.com/office/powerpoint/2010/main" val="496183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points from last module</a:t>
            </a:r>
          </a:p>
        </p:txBody>
      </p:sp>
      <p:sp>
        <p:nvSpPr>
          <p:cNvPr id="3" name="Content Placeholder 2"/>
          <p:cNvSpPr>
            <a:spLocks noGrp="1"/>
          </p:cNvSpPr>
          <p:nvPr>
            <p:ph idx="1"/>
          </p:nvPr>
        </p:nvSpPr>
        <p:spPr>
          <a:xfrm>
            <a:off x="1002890" y="1825625"/>
            <a:ext cx="4734234" cy="3780696"/>
          </a:xfrm>
        </p:spPr>
        <p:txBody>
          <a:bodyPr>
            <a:normAutofit/>
          </a:bodyPr>
          <a:lstStyle/>
          <a:p>
            <a:r>
              <a:rPr lang="en-US" sz="3200" dirty="0"/>
              <a:t>What shows you that a patient is in </a:t>
            </a:r>
            <a:r>
              <a:rPr lang="en-US" sz="3200" dirty="0" smtClean="0"/>
              <a:t>preparation?</a:t>
            </a:r>
            <a:endParaRPr lang="en-US" sz="3200" dirty="0"/>
          </a:p>
          <a:p>
            <a:r>
              <a:rPr lang="en-US" sz="3200" dirty="0"/>
              <a:t>When you notice patients in </a:t>
            </a:r>
            <a:r>
              <a:rPr lang="en-US" sz="3200" dirty="0" smtClean="0"/>
              <a:t>preparation, </a:t>
            </a:r>
            <a:r>
              <a:rPr lang="en-US" sz="3200" dirty="0"/>
              <a:t>what strategies discussed last time work best for you?</a:t>
            </a:r>
          </a:p>
          <a:p>
            <a:endParaRPr lang="en-US" dirty="0"/>
          </a:p>
        </p:txBody>
      </p:sp>
      <p:pic>
        <p:nvPicPr>
          <p:cNvPr id="5" name="Picture 4" descr="Group of doctors talking"/>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874380" y="1782064"/>
            <a:ext cx="5734102" cy="3824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114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p>
        </p:txBody>
      </p:sp>
      <p:sp>
        <p:nvSpPr>
          <p:cNvPr id="3" name="Content Placeholder 2"/>
          <p:cNvSpPr>
            <a:spLocks noGrp="1"/>
          </p:cNvSpPr>
          <p:nvPr>
            <p:ph idx="1"/>
          </p:nvPr>
        </p:nvSpPr>
        <p:spPr>
          <a:xfrm>
            <a:off x="838200" y="1825625"/>
            <a:ext cx="6116782" cy="3633479"/>
          </a:xfrm>
        </p:spPr>
        <p:txBody>
          <a:bodyPr/>
          <a:lstStyle/>
          <a:p>
            <a:pPr marL="0" indent="0">
              <a:buNone/>
            </a:pPr>
            <a:r>
              <a:rPr lang="en-US" dirty="0"/>
              <a:t>By the end of the program, participants will: </a:t>
            </a:r>
          </a:p>
          <a:p>
            <a:r>
              <a:rPr lang="en-US" dirty="0"/>
              <a:t>Define the action stage</a:t>
            </a:r>
          </a:p>
          <a:p>
            <a:r>
              <a:rPr lang="en-US" dirty="0"/>
              <a:t>Discuss MI techniques for patients in action</a:t>
            </a:r>
          </a:p>
          <a:p>
            <a:endParaRPr lang="en-US" dirty="0"/>
          </a:p>
        </p:txBody>
      </p:sp>
      <p:pic>
        <p:nvPicPr>
          <p:cNvPr id="4" name="Picture 3" descr="Lightbulb with thought bubbles around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396" y="1825625"/>
            <a:ext cx="4499702" cy="2734975"/>
          </a:xfrm>
          <a:prstGeom prst="rect">
            <a:avLst/>
          </a:prstGeom>
        </p:spPr>
      </p:pic>
    </p:spTree>
    <p:extLst>
      <p:ext uri="{BB962C8B-B14F-4D97-AF65-F5344CB8AC3E}">
        <p14:creationId xmlns:p14="http://schemas.microsoft.com/office/powerpoint/2010/main" val="1756053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a:t>
            </a:r>
          </a:p>
        </p:txBody>
      </p:sp>
      <p:pic>
        <p:nvPicPr>
          <p:cNvPr id="8" name="Picture 7" descr="Picture of TTM"/>
          <p:cNvPicPr>
            <a:picLocks noChangeAspect="1"/>
          </p:cNvPicPr>
          <p:nvPr/>
        </p:nvPicPr>
        <p:blipFill>
          <a:blip r:embed="rId3"/>
          <a:stretch>
            <a:fillRect/>
          </a:stretch>
        </p:blipFill>
        <p:spPr>
          <a:xfrm>
            <a:off x="397945" y="2185571"/>
            <a:ext cx="5247061" cy="3054627"/>
          </a:xfrm>
          <a:prstGeom prst="rect">
            <a:avLst/>
          </a:prstGeom>
        </p:spPr>
      </p:pic>
      <p:sp>
        <p:nvSpPr>
          <p:cNvPr id="26" name="Oval 25" descr="Circle around the word action"/>
          <p:cNvSpPr/>
          <p:nvPr/>
        </p:nvSpPr>
        <p:spPr>
          <a:xfrm>
            <a:off x="926245" y="4549718"/>
            <a:ext cx="1610436" cy="598037"/>
          </a:xfrm>
          <a:prstGeom prst="ellipse">
            <a:avLst/>
          </a:prstGeom>
          <a:noFill/>
          <a:ln w="539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923720" y="2175108"/>
            <a:ext cx="3339548" cy="8746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r>
              <a:rPr lang="en-US" sz="2800" b="1" i="1" dirty="0">
                <a:solidFill>
                  <a:schemeClr val="accent1">
                    <a:lumMod val="75000"/>
                  </a:schemeClr>
                </a:solidFill>
              </a:rPr>
              <a:t>Support self-efficacy &amp; </a:t>
            </a:r>
            <a:r>
              <a:rPr lang="en-US" sz="2800" b="1" i="1" dirty="0" smtClean="0">
                <a:solidFill>
                  <a:schemeClr val="accent1">
                    <a:lumMod val="75000"/>
                  </a:schemeClr>
                </a:solidFill>
              </a:rPr>
              <a:t>motivation</a:t>
            </a:r>
            <a:endParaRPr lang="en-US" sz="2800" b="1" i="1" dirty="0">
              <a:solidFill>
                <a:schemeClr val="accent1">
                  <a:lumMod val="75000"/>
                </a:schemeClr>
              </a:solidFill>
            </a:endParaRPr>
          </a:p>
        </p:txBody>
      </p:sp>
      <p:sp>
        <p:nvSpPr>
          <p:cNvPr id="5" name="Rectangle 4"/>
          <p:cNvSpPr/>
          <p:nvPr/>
        </p:nvSpPr>
        <p:spPr>
          <a:xfrm>
            <a:off x="5923720" y="3057420"/>
            <a:ext cx="4200941" cy="8746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14300"/>
            <a:r>
              <a:rPr lang="en-US" sz="2800" b="1" i="1" dirty="0">
                <a:solidFill>
                  <a:schemeClr val="accent1">
                    <a:lumMod val="75000"/>
                  </a:schemeClr>
                </a:solidFill>
              </a:rPr>
              <a:t>Focus on </a:t>
            </a:r>
            <a:r>
              <a:rPr lang="en-US" sz="2800" b="1" i="1" dirty="0" smtClean="0">
                <a:solidFill>
                  <a:schemeClr val="accent1">
                    <a:lumMod val="75000"/>
                  </a:schemeClr>
                </a:solidFill>
              </a:rPr>
              <a:t>commitment</a:t>
            </a:r>
            <a:endParaRPr lang="en-US" sz="2800" b="1" i="1" dirty="0">
              <a:solidFill>
                <a:schemeClr val="accent1">
                  <a:lumMod val="75000"/>
                </a:schemeClr>
              </a:solidFill>
            </a:endParaRPr>
          </a:p>
        </p:txBody>
      </p:sp>
      <p:sp>
        <p:nvSpPr>
          <p:cNvPr id="6" name="Rectangle 5"/>
          <p:cNvSpPr/>
          <p:nvPr/>
        </p:nvSpPr>
        <p:spPr>
          <a:xfrm>
            <a:off x="5923720" y="3929268"/>
            <a:ext cx="4969566" cy="89499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14300"/>
            <a:r>
              <a:rPr lang="en-US" sz="2800" b="1" i="1" dirty="0">
                <a:solidFill>
                  <a:schemeClr val="bg1">
                    <a:lumMod val="95000"/>
                  </a:schemeClr>
                </a:solidFill>
              </a:rPr>
              <a:t>Makes the </a:t>
            </a:r>
            <a:r>
              <a:rPr lang="en-US" sz="2800" b="1" i="1" dirty="0" smtClean="0">
                <a:solidFill>
                  <a:schemeClr val="bg1">
                    <a:lumMod val="95000"/>
                  </a:schemeClr>
                </a:solidFill>
              </a:rPr>
              <a:t>change</a:t>
            </a:r>
            <a:endParaRPr lang="en-US" sz="2800" b="1" i="1" dirty="0">
              <a:solidFill>
                <a:schemeClr val="bg1">
                  <a:lumMod val="95000"/>
                </a:schemeClr>
              </a:solidFill>
            </a:endParaRPr>
          </a:p>
        </p:txBody>
      </p:sp>
      <p:sp>
        <p:nvSpPr>
          <p:cNvPr id="7" name="Rectangle 6"/>
          <p:cNvSpPr/>
          <p:nvPr/>
        </p:nvSpPr>
        <p:spPr>
          <a:xfrm>
            <a:off x="5923720" y="4801117"/>
            <a:ext cx="5817706" cy="915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14300"/>
            <a:r>
              <a:rPr lang="en-US" sz="2800" b="1" i="1" dirty="0" smtClean="0">
                <a:solidFill>
                  <a:schemeClr val="bg1">
                    <a:lumMod val="95000"/>
                  </a:schemeClr>
                </a:solidFill>
              </a:rPr>
              <a:t>Action</a:t>
            </a:r>
            <a:endParaRPr lang="en-US" sz="2800" b="1" i="1" dirty="0">
              <a:solidFill>
                <a:schemeClr val="bg1">
                  <a:lumMod val="95000"/>
                </a:schemeClr>
              </a:solidFill>
            </a:endParaRPr>
          </a:p>
        </p:txBody>
      </p:sp>
      <p:sp>
        <p:nvSpPr>
          <p:cNvPr id="14" name="TextBox 13"/>
          <p:cNvSpPr txBox="1"/>
          <p:nvPr/>
        </p:nvSpPr>
        <p:spPr>
          <a:xfrm>
            <a:off x="4072674" y="6109251"/>
            <a:ext cx="7933795" cy="800219"/>
          </a:xfrm>
          <a:prstGeom prst="rect">
            <a:avLst/>
          </a:prstGeom>
          <a:noFill/>
        </p:spPr>
        <p:txBody>
          <a:bodyPr wrap="square" rtlCol="0">
            <a:spAutoFit/>
          </a:bodyPr>
          <a:lstStyle/>
          <a:p>
            <a:r>
              <a:rPr lang="en-US" sz="1400" b="1" dirty="0"/>
              <a:t>Figure 1. </a:t>
            </a:r>
            <a:r>
              <a:rPr lang="en-US" sz="1400" dirty="0"/>
              <a:t>Adapted from Tuccero, </a:t>
            </a:r>
            <a:r>
              <a:rPr lang="en-US" sz="1400" dirty="0" err="1"/>
              <a:t>Railey</a:t>
            </a:r>
            <a:r>
              <a:rPr lang="en-US" sz="1400" dirty="0"/>
              <a:t>, Briggs &amp; Hull (2016). Behavioral Health in Prevention and Chronic Illness Management, Primary Care: Clinics in Office Practice, 43, 191-102. </a:t>
            </a:r>
            <a:r>
              <a:rPr lang="en-US" sz="1400" dirty="0" err="1"/>
              <a:t>doi</a:t>
            </a:r>
            <a:r>
              <a:rPr lang="en-US" sz="1400" dirty="0"/>
              <a:t>: 10.1016/j.pop.2016.01.006</a:t>
            </a:r>
          </a:p>
          <a:p>
            <a:r>
              <a:rPr lang="en-US" dirty="0"/>
              <a:t>  </a:t>
            </a:r>
          </a:p>
        </p:txBody>
      </p:sp>
      <p:pic>
        <p:nvPicPr>
          <p:cNvPr id="16" name="Picture 15" descr="Runne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600000">
            <a:off x="10542809" y="2256188"/>
            <a:ext cx="961199" cy="1690020"/>
          </a:xfrm>
          <a:prstGeom prst="rect">
            <a:avLst/>
          </a:prstGeom>
          <a:solidFill>
            <a:schemeClr val="bg1"/>
          </a:solidFill>
        </p:spPr>
      </p:pic>
    </p:spTree>
    <p:extLst>
      <p:ext uri="{BB962C8B-B14F-4D97-AF65-F5344CB8AC3E}">
        <p14:creationId xmlns:p14="http://schemas.microsoft.com/office/powerpoint/2010/main" val="1497806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Action?</a:t>
            </a:r>
          </a:p>
        </p:txBody>
      </p:sp>
      <p:sp>
        <p:nvSpPr>
          <p:cNvPr id="3" name="Content Placeholder 2"/>
          <p:cNvSpPr>
            <a:spLocks noGrp="1"/>
          </p:cNvSpPr>
          <p:nvPr>
            <p:ph idx="1"/>
          </p:nvPr>
        </p:nvSpPr>
        <p:spPr/>
        <p:txBody>
          <a:bodyPr>
            <a:normAutofit/>
          </a:bodyPr>
          <a:lstStyle/>
          <a:p>
            <a:pPr>
              <a:lnSpc>
                <a:spcPct val="100000"/>
              </a:lnSpc>
            </a:pPr>
            <a:r>
              <a:rPr lang="en-US" sz="3200" dirty="0"/>
              <a:t>A person had made changes to their behaviors or lifestyle within the past six months</a:t>
            </a:r>
            <a:r>
              <a:rPr lang="en-US" sz="3200" baseline="30000" dirty="0"/>
              <a:t>2</a:t>
            </a:r>
          </a:p>
          <a:p>
            <a:pPr>
              <a:lnSpc>
                <a:spcPct val="100000"/>
              </a:lnSpc>
            </a:pPr>
            <a:r>
              <a:rPr lang="en-US" sz="3200" dirty="0"/>
              <a:t>Doesn’t mean that they will never experience further ambivalence about the change</a:t>
            </a:r>
            <a:r>
              <a:rPr lang="en-US" sz="3200" baseline="30000" dirty="0"/>
              <a:t>4</a:t>
            </a:r>
          </a:p>
        </p:txBody>
      </p:sp>
    </p:spTree>
    <p:extLst>
      <p:ext uri="{BB962C8B-B14F-4D97-AF65-F5344CB8AC3E}">
        <p14:creationId xmlns:p14="http://schemas.microsoft.com/office/powerpoint/2010/main" val="3288334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Recognizing Action</a:t>
            </a:r>
          </a:p>
        </p:txBody>
      </p:sp>
      <p:sp>
        <p:nvSpPr>
          <p:cNvPr id="4" name="Content Placeholder 2"/>
          <p:cNvSpPr>
            <a:spLocks noGrp="1"/>
          </p:cNvSpPr>
          <p:nvPr>
            <p:ph idx="1"/>
          </p:nvPr>
        </p:nvSpPr>
        <p:spPr>
          <a:xfrm>
            <a:off x="838200" y="1825625"/>
            <a:ext cx="10515600" cy="4351338"/>
          </a:xfrm>
        </p:spPr>
        <p:txBody>
          <a:bodyPr>
            <a:normAutofit/>
          </a:bodyPr>
          <a:lstStyle/>
          <a:p>
            <a:pPr>
              <a:lnSpc>
                <a:spcPct val="100000"/>
              </a:lnSpc>
            </a:pPr>
            <a:r>
              <a:rPr lang="en-US" sz="3200" dirty="0"/>
              <a:t>May ask questions about or make statements about the need to “stay on track”</a:t>
            </a:r>
            <a:r>
              <a:rPr lang="en-US" sz="3200" baseline="30000" dirty="0"/>
              <a:t>4</a:t>
            </a:r>
          </a:p>
          <a:p>
            <a:pPr>
              <a:lnSpc>
                <a:spcPct val="100000"/>
              </a:lnSpc>
            </a:pPr>
            <a:r>
              <a:rPr lang="en-US" sz="3200" dirty="0"/>
              <a:t>Consider what </a:t>
            </a:r>
            <a:r>
              <a:rPr lang="en-US" sz="3200" dirty="0" smtClean="0"/>
              <a:t>action </a:t>
            </a:r>
            <a:r>
              <a:rPr lang="en-US" sz="3200" dirty="0"/>
              <a:t>truly means for a specific behavior</a:t>
            </a:r>
            <a:r>
              <a:rPr lang="en-US" sz="3200" baseline="30000" dirty="0"/>
              <a:t>2</a:t>
            </a:r>
          </a:p>
        </p:txBody>
      </p:sp>
    </p:spTree>
    <p:extLst>
      <p:ext uri="{BB962C8B-B14F-4D97-AF65-F5344CB8AC3E}">
        <p14:creationId xmlns:p14="http://schemas.microsoft.com/office/powerpoint/2010/main" val="3891882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 what to do?</a:t>
            </a:r>
            <a:endParaRPr lang="en-US" dirty="0"/>
          </a:p>
        </p:txBody>
      </p:sp>
      <p:sp>
        <p:nvSpPr>
          <p:cNvPr id="3" name="TextBox 2"/>
          <p:cNvSpPr txBox="1"/>
          <p:nvPr/>
        </p:nvSpPr>
        <p:spPr>
          <a:xfrm>
            <a:off x="698843" y="2152789"/>
            <a:ext cx="5085520" cy="2939266"/>
          </a:xfrm>
          <a:prstGeom prst="rect">
            <a:avLst/>
          </a:prstGeom>
          <a:noFill/>
        </p:spPr>
        <p:txBody>
          <a:bodyPr wrap="square" rtlCol="0">
            <a:spAutoFit/>
          </a:bodyPr>
          <a:lstStyle/>
          <a:p>
            <a:pPr marL="228600" lvl="0" indent="-228600" defTabSz="914400">
              <a:spcBef>
                <a:spcPts val="1000"/>
              </a:spcBef>
              <a:buFont typeface="Arial" panose="020B0604020202020204" pitchFamily="34" charset="0"/>
              <a:buChar char="•"/>
            </a:pPr>
            <a:r>
              <a:rPr lang="en-US" sz="3200" dirty="0">
                <a:solidFill>
                  <a:prstClr val="black"/>
                </a:solidFill>
              </a:rPr>
              <a:t>Help them stay on track</a:t>
            </a:r>
            <a:r>
              <a:rPr lang="en-US" sz="3200" baseline="30000" dirty="0">
                <a:solidFill>
                  <a:prstClr val="black"/>
                </a:solidFill>
              </a:rPr>
              <a:t>3</a:t>
            </a:r>
          </a:p>
          <a:p>
            <a:pPr marL="228600" lvl="0" indent="-228600" defTabSz="914400">
              <a:spcBef>
                <a:spcPts val="1000"/>
              </a:spcBef>
              <a:buFont typeface="Arial" panose="020B0604020202020204" pitchFamily="34" charset="0"/>
              <a:buChar char="•"/>
            </a:pPr>
            <a:r>
              <a:rPr lang="en-US" sz="3200" dirty="0">
                <a:solidFill>
                  <a:prstClr val="black"/>
                </a:solidFill>
              </a:rPr>
              <a:t>Support </a:t>
            </a:r>
            <a:r>
              <a:rPr lang="en-US" sz="3200" dirty="0" smtClean="0">
                <a:solidFill>
                  <a:prstClr val="black"/>
                </a:solidFill>
              </a:rPr>
              <a:t>self-efficacy</a:t>
            </a:r>
            <a:r>
              <a:rPr lang="en-US" sz="3200" baseline="30000" dirty="0" smtClean="0">
                <a:solidFill>
                  <a:prstClr val="black"/>
                </a:solidFill>
              </a:rPr>
              <a:t>1</a:t>
            </a:r>
          </a:p>
          <a:p>
            <a:pPr marL="685800" lvl="1" indent="-228600" defTabSz="914400">
              <a:spcBef>
                <a:spcPts val="1000"/>
              </a:spcBef>
              <a:buFont typeface="Arial" panose="020B0604020202020204" pitchFamily="34" charset="0"/>
              <a:buChar char="•"/>
            </a:pPr>
            <a:r>
              <a:rPr lang="en-US" sz="3200" dirty="0" smtClean="0">
                <a:solidFill>
                  <a:prstClr val="black"/>
                </a:solidFill>
              </a:rPr>
              <a:t>Affirmations</a:t>
            </a:r>
            <a:r>
              <a:rPr lang="en-US" sz="3200" baseline="30000" dirty="0" smtClean="0">
                <a:solidFill>
                  <a:prstClr val="black"/>
                </a:solidFill>
              </a:rPr>
              <a:t>4</a:t>
            </a:r>
            <a:endParaRPr lang="en-US" sz="3200" baseline="30000" dirty="0">
              <a:solidFill>
                <a:prstClr val="black"/>
              </a:solidFill>
            </a:endParaRPr>
          </a:p>
          <a:p>
            <a:pPr marL="228600" lvl="0" indent="-228600" defTabSz="914400">
              <a:spcBef>
                <a:spcPts val="1000"/>
              </a:spcBef>
              <a:buFont typeface="Arial" panose="020B0604020202020204" pitchFamily="34" charset="0"/>
              <a:buChar char="•"/>
            </a:pPr>
            <a:r>
              <a:rPr lang="en-US" sz="3200" dirty="0">
                <a:solidFill>
                  <a:prstClr val="black"/>
                </a:solidFill>
              </a:rPr>
              <a:t>Consider their support system</a:t>
            </a:r>
            <a:r>
              <a:rPr lang="en-US" sz="3200" baseline="30000" dirty="0">
                <a:solidFill>
                  <a:prstClr val="black"/>
                </a:solidFill>
              </a:rPr>
              <a:t>3</a:t>
            </a:r>
          </a:p>
        </p:txBody>
      </p:sp>
      <p:sp>
        <p:nvSpPr>
          <p:cNvPr id="15" name="Rectangle 14"/>
          <p:cNvSpPr/>
          <p:nvPr/>
        </p:nvSpPr>
        <p:spPr>
          <a:xfrm>
            <a:off x="5923720" y="2185571"/>
            <a:ext cx="3339548" cy="8746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r>
              <a:rPr lang="en-US" sz="2800" b="1" i="1" dirty="0">
                <a:solidFill>
                  <a:schemeClr val="accent1">
                    <a:lumMod val="75000"/>
                  </a:schemeClr>
                </a:solidFill>
              </a:rPr>
              <a:t>Support self-efficacy &amp; </a:t>
            </a:r>
            <a:r>
              <a:rPr lang="en-US" sz="2800" b="1" i="1" dirty="0" smtClean="0">
                <a:solidFill>
                  <a:schemeClr val="accent1">
                    <a:lumMod val="75000"/>
                  </a:schemeClr>
                </a:solidFill>
              </a:rPr>
              <a:t>motivation</a:t>
            </a:r>
            <a:endParaRPr lang="en-US" sz="2800" b="1" i="1" dirty="0">
              <a:solidFill>
                <a:schemeClr val="accent1">
                  <a:lumMod val="75000"/>
                </a:schemeClr>
              </a:solidFill>
            </a:endParaRPr>
          </a:p>
        </p:txBody>
      </p:sp>
      <p:sp>
        <p:nvSpPr>
          <p:cNvPr id="17" name="Rectangle 16"/>
          <p:cNvSpPr/>
          <p:nvPr/>
        </p:nvSpPr>
        <p:spPr>
          <a:xfrm>
            <a:off x="5923720" y="3057420"/>
            <a:ext cx="4200941" cy="8746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14300"/>
            <a:r>
              <a:rPr lang="en-US" sz="2800" b="1" i="1" dirty="0">
                <a:solidFill>
                  <a:schemeClr val="accent1">
                    <a:lumMod val="75000"/>
                  </a:schemeClr>
                </a:solidFill>
              </a:rPr>
              <a:t>Focus on </a:t>
            </a:r>
            <a:r>
              <a:rPr lang="en-US" sz="2800" b="1" i="1" dirty="0" smtClean="0">
                <a:solidFill>
                  <a:schemeClr val="accent1">
                    <a:lumMod val="75000"/>
                  </a:schemeClr>
                </a:solidFill>
              </a:rPr>
              <a:t>commitment</a:t>
            </a:r>
            <a:endParaRPr lang="en-US" sz="2800" b="1" i="1" dirty="0">
              <a:solidFill>
                <a:schemeClr val="accent1">
                  <a:lumMod val="75000"/>
                </a:schemeClr>
              </a:solidFill>
            </a:endParaRPr>
          </a:p>
        </p:txBody>
      </p:sp>
      <p:sp>
        <p:nvSpPr>
          <p:cNvPr id="18" name="Rectangle 17"/>
          <p:cNvSpPr/>
          <p:nvPr/>
        </p:nvSpPr>
        <p:spPr>
          <a:xfrm>
            <a:off x="5923720" y="3929268"/>
            <a:ext cx="4969566" cy="89499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14300"/>
            <a:r>
              <a:rPr lang="en-US" sz="2800" b="1" i="1" dirty="0">
                <a:solidFill>
                  <a:schemeClr val="bg1">
                    <a:lumMod val="95000"/>
                  </a:schemeClr>
                </a:solidFill>
              </a:rPr>
              <a:t>Makes the </a:t>
            </a:r>
            <a:r>
              <a:rPr lang="en-US" sz="2800" b="1" i="1" dirty="0" smtClean="0">
                <a:solidFill>
                  <a:schemeClr val="bg1">
                    <a:lumMod val="95000"/>
                  </a:schemeClr>
                </a:solidFill>
              </a:rPr>
              <a:t>change</a:t>
            </a:r>
            <a:endParaRPr lang="en-US" sz="2800" b="1" i="1" dirty="0">
              <a:solidFill>
                <a:schemeClr val="bg1">
                  <a:lumMod val="95000"/>
                </a:schemeClr>
              </a:solidFill>
            </a:endParaRPr>
          </a:p>
        </p:txBody>
      </p:sp>
      <p:sp>
        <p:nvSpPr>
          <p:cNvPr id="19" name="Rectangle 18"/>
          <p:cNvSpPr/>
          <p:nvPr/>
        </p:nvSpPr>
        <p:spPr>
          <a:xfrm>
            <a:off x="5923720" y="4801117"/>
            <a:ext cx="5817706" cy="915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14300"/>
            <a:r>
              <a:rPr lang="en-US" sz="2800" b="1" i="1" dirty="0" smtClean="0">
                <a:solidFill>
                  <a:schemeClr val="bg1">
                    <a:lumMod val="95000"/>
                  </a:schemeClr>
                </a:solidFill>
              </a:rPr>
              <a:t>Action</a:t>
            </a:r>
            <a:endParaRPr lang="en-US" sz="2800" b="1" i="1" dirty="0">
              <a:solidFill>
                <a:schemeClr val="bg1">
                  <a:lumMod val="95000"/>
                </a:schemeClr>
              </a:solidFill>
            </a:endParaRPr>
          </a:p>
        </p:txBody>
      </p:sp>
      <p:sp>
        <p:nvSpPr>
          <p:cNvPr id="14" name="TextBox 13"/>
          <p:cNvSpPr txBox="1"/>
          <p:nvPr/>
        </p:nvSpPr>
        <p:spPr>
          <a:xfrm>
            <a:off x="4072674" y="6109251"/>
            <a:ext cx="7933795" cy="800219"/>
          </a:xfrm>
          <a:prstGeom prst="rect">
            <a:avLst/>
          </a:prstGeom>
          <a:noFill/>
        </p:spPr>
        <p:txBody>
          <a:bodyPr wrap="square" rtlCol="0">
            <a:spAutoFit/>
          </a:bodyPr>
          <a:lstStyle/>
          <a:p>
            <a:r>
              <a:rPr lang="en-US" sz="1400" b="1" dirty="0"/>
              <a:t>Figure 1. </a:t>
            </a:r>
            <a:r>
              <a:rPr lang="en-US" sz="1400" dirty="0"/>
              <a:t>Adapted from Tuccero, </a:t>
            </a:r>
            <a:r>
              <a:rPr lang="en-US" sz="1400" dirty="0" err="1"/>
              <a:t>Railey</a:t>
            </a:r>
            <a:r>
              <a:rPr lang="en-US" sz="1400" dirty="0"/>
              <a:t>, Briggs &amp; Hull (2016). Behavioral Health in Prevention and Chronic Illness Management, Primary Care: Clinics in Office Practice, 43, 191-102. </a:t>
            </a:r>
            <a:r>
              <a:rPr lang="en-US" sz="1400" dirty="0" err="1"/>
              <a:t>doi</a:t>
            </a:r>
            <a:r>
              <a:rPr lang="en-US" sz="1400" dirty="0"/>
              <a:t>: 10.1016/j.pop.2016.01.006</a:t>
            </a:r>
          </a:p>
          <a:p>
            <a:r>
              <a:rPr lang="en-US" dirty="0"/>
              <a:t>  </a:t>
            </a:r>
          </a:p>
        </p:txBody>
      </p:sp>
      <p:pic>
        <p:nvPicPr>
          <p:cNvPr id="20" name="Picture 19" descr="Runne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600000">
            <a:off x="10542809" y="2256188"/>
            <a:ext cx="961199" cy="1690020"/>
          </a:xfrm>
          <a:prstGeom prst="rect">
            <a:avLst/>
          </a:prstGeom>
          <a:solidFill>
            <a:schemeClr val="bg1"/>
          </a:solidFill>
        </p:spPr>
      </p:pic>
    </p:spTree>
    <p:extLst>
      <p:ext uri="{BB962C8B-B14F-4D97-AF65-F5344CB8AC3E}">
        <p14:creationId xmlns:p14="http://schemas.microsoft.com/office/powerpoint/2010/main" val="3924700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Take home message</a:t>
            </a:r>
          </a:p>
        </p:txBody>
      </p:sp>
      <p:sp>
        <p:nvSpPr>
          <p:cNvPr id="3" name="Content Placeholder 2"/>
          <p:cNvSpPr>
            <a:spLocks noGrp="1"/>
          </p:cNvSpPr>
          <p:nvPr>
            <p:ph idx="1"/>
          </p:nvPr>
        </p:nvSpPr>
        <p:spPr>
          <a:xfrm>
            <a:off x="838200" y="1690688"/>
            <a:ext cx="6564682" cy="4351338"/>
          </a:xfrm>
        </p:spPr>
        <p:txBody>
          <a:bodyPr/>
          <a:lstStyle/>
          <a:p>
            <a:pPr marL="0" indent="0">
              <a:buNone/>
            </a:pPr>
            <a:r>
              <a:rPr lang="en-US" i="1" dirty="0"/>
              <a:t>Consider: </a:t>
            </a:r>
          </a:p>
          <a:p>
            <a:r>
              <a:rPr lang="en-US"/>
              <a:t>What </a:t>
            </a:r>
            <a:r>
              <a:rPr lang="en-US" dirty="0"/>
              <a:t>shows you that a patient is in action?</a:t>
            </a:r>
          </a:p>
          <a:p>
            <a:pPr marL="0" indent="0">
              <a:buNone/>
            </a:pPr>
            <a:r>
              <a:rPr lang="en-US" i="1" dirty="0"/>
              <a:t>Practice:</a:t>
            </a:r>
          </a:p>
          <a:p>
            <a:pPr lvl="0"/>
            <a:r>
              <a:rPr lang="en-US" dirty="0"/>
              <a:t>When you notice patients in action, what strategies discussed today work best for you?</a:t>
            </a:r>
          </a:p>
          <a:p>
            <a:pPr lvl="0"/>
            <a:endParaRPr lang="en-US" dirty="0"/>
          </a:p>
        </p:txBody>
      </p:sp>
      <p:pic>
        <p:nvPicPr>
          <p:cNvPr id="4" name="Picture 3" descr="Person writing on notepad"/>
          <p:cNvPicPr>
            <a:picLocks noChangeAspect="1"/>
          </p:cNvPicPr>
          <p:nvPr/>
        </p:nvPicPr>
        <p:blipFill rotWithShape="1">
          <a:blip r:embed="rId3" cstate="print">
            <a:extLst>
              <a:ext uri="{BEBA8EAE-BF5A-486C-A8C5-ECC9F3942E4B}">
                <a14:imgProps xmlns:a14="http://schemas.microsoft.com/office/drawing/2010/main">
                  <a14:imgLayer r:embed="rId4">
                    <a14:imgEffect>
                      <a14:artisticPaintBrush/>
                    </a14:imgEffect>
                    <a14:imgEffect>
                      <a14:sharpenSoften amount="-17000"/>
                    </a14:imgEffect>
                    <a14:imgEffect>
                      <a14:saturation sat="111000"/>
                    </a14:imgEffect>
                    <a14:imgEffect>
                      <a14:brightnessContrast contrast="1000"/>
                    </a14:imgEffect>
                  </a14:imgLayer>
                </a14:imgProps>
              </a:ext>
              <a:ext uri="{28A0092B-C50C-407E-A947-70E740481C1C}">
                <a14:useLocalDpi xmlns:a14="http://schemas.microsoft.com/office/drawing/2010/main" val="0"/>
              </a:ext>
            </a:extLst>
          </a:blip>
          <a:srcRect r="15640"/>
          <a:stretch/>
        </p:blipFill>
        <p:spPr>
          <a:xfrm>
            <a:off x="7672617" y="2402006"/>
            <a:ext cx="3996217" cy="2755924"/>
          </a:xfrm>
          <a:prstGeom prst="rect">
            <a:avLst/>
          </a:prstGeom>
          <a:effectLst>
            <a:softEdge rad="31750"/>
          </a:effectLst>
        </p:spPr>
      </p:pic>
      <p:sp>
        <p:nvSpPr>
          <p:cNvPr id="5" name="TextBox 4"/>
          <p:cNvSpPr txBox="1"/>
          <p:nvPr/>
        </p:nvSpPr>
        <p:spPr>
          <a:xfrm>
            <a:off x="4227226" y="5801193"/>
            <a:ext cx="7674964" cy="830997"/>
          </a:xfrm>
          <a:prstGeom prst="rect">
            <a:avLst/>
          </a:prstGeom>
          <a:noFill/>
        </p:spPr>
        <p:txBody>
          <a:bodyPr wrap="square" rtlCol="0">
            <a:spAutoFit/>
          </a:bodyPr>
          <a:lstStyle/>
          <a:p>
            <a:r>
              <a:rPr lang="en-US" sz="1200" i="1" dirty="0"/>
              <a:t>Developed resources reported in this presentation are supported by the National Library of Medicine (NLM), National Institutes of Health (NIH) under cooperative agreement number UG4LM012342 with the University of Pittsburgh, Health Sciences Library System. The content is solely the responsibility of the authors and does not necessarily represent the official views of the National Institutes of Health</a:t>
            </a:r>
            <a:r>
              <a:rPr lang="en-US" sz="1200" i="1" dirty="0" smtClean="0"/>
              <a:t>.</a:t>
            </a:r>
            <a:endParaRPr lang="en-US" sz="1200" i="1" dirty="0"/>
          </a:p>
        </p:txBody>
      </p:sp>
    </p:spTree>
    <p:extLst>
      <p:ext uri="{BB962C8B-B14F-4D97-AF65-F5344CB8AC3E}">
        <p14:creationId xmlns:p14="http://schemas.microsoft.com/office/powerpoint/2010/main" val="2547537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55000" lnSpcReduction="20000"/>
          </a:bodyPr>
          <a:lstStyle/>
          <a:p>
            <a:pPr marL="514350" indent="-514350">
              <a:buFont typeface="+mj-lt"/>
              <a:buAutoNum type="arabicPeriod"/>
            </a:pPr>
            <a:r>
              <a:rPr lang="en-US" sz="2900" dirty="0"/>
              <a:t>Tuccero, </a:t>
            </a:r>
            <a:r>
              <a:rPr lang="en-US" sz="2900" dirty="0" err="1"/>
              <a:t>Railey</a:t>
            </a:r>
            <a:r>
              <a:rPr lang="en-US" sz="2900" dirty="0"/>
              <a:t>, Briggs &amp; Hull (2016). Behavioral Health in Prevention and Chronic Illness Management, Primary Care: Clinics in Office Practice, 43, 191-102. </a:t>
            </a:r>
            <a:r>
              <a:rPr lang="en-US" sz="2900" dirty="0" err="1"/>
              <a:t>doi</a:t>
            </a:r>
            <a:r>
              <a:rPr lang="en-US" sz="2900" dirty="0"/>
              <a:t>: 10.1016/j.pop.2016.01.006</a:t>
            </a:r>
          </a:p>
          <a:p>
            <a:pPr marL="514350" indent="-514350">
              <a:buFont typeface="+mj-lt"/>
              <a:buAutoNum type="arabicPeriod"/>
            </a:pPr>
            <a:r>
              <a:rPr lang="en-US" sz="2900" dirty="0" err="1"/>
              <a:t>Glanz</a:t>
            </a:r>
            <a:r>
              <a:rPr lang="en-US" sz="2900" dirty="0"/>
              <a:t>, K., </a:t>
            </a:r>
            <a:r>
              <a:rPr lang="en-US" sz="2900" dirty="0" err="1"/>
              <a:t>Rimer</a:t>
            </a:r>
            <a:r>
              <a:rPr lang="en-US" sz="2900" dirty="0"/>
              <a:t>, B. &amp; </a:t>
            </a:r>
            <a:r>
              <a:rPr lang="en-US" sz="2900" dirty="0" err="1"/>
              <a:t>Viswanath</a:t>
            </a:r>
            <a:r>
              <a:rPr lang="en-US" sz="2900" dirty="0"/>
              <a:t>, K. (Eds.). (2015). </a:t>
            </a:r>
            <a:r>
              <a:rPr lang="en-US" sz="2900" i="1" dirty="0"/>
              <a:t>Health Behavior: theory, research and practice</a:t>
            </a:r>
            <a:r>
              <a:rPr lang="en-US" sz="2900" dirty="0"/>
              <a:t>. San Francisco: </a:t>
            </a:r>
            <a:r>
              <a:rPr lang="en-US" sz="2900" dirty="0" err="1"/>
              <a:t>Jossey</a:t>
            </a:r>
            <a:r>
              <a:rPr lang="en-US" sz="2900" dirty="0"/>
              <a:t>-Bass. </a:t>
            </a:r>
          </a:p>
          <a:p>
            <a:pPr marL="514350" indent="-514350">
              <a:buFont typeface="+mj-lt"/>
              <a:buAutoNum type="arabicPeriod"/>
            </a:pPr>
            <a:r>
              <a:rPr lang="en-US" sz="2900" dirty="0"/>
              <a:t>Constance, A. &amp; </a:t>
            </a:r>
            <a:r>
              <a:rPr lang="en-US" sz="2900" dirty="0" err="1"/>
              <a:t>Sauter</a:t>
            </a:r>
            <a:r>
              <a:rPr lang="en-US" sz="2900" dirty="0"/>
              <a:t>, C. (2011). </a:t>
            </a:r>
            <a:r>
              <a:rPr lang="en-US" sz="2900" i="1" dirty="0"/>
              <a:t>Inspiring and Supporting Behavior Change</a:t>
            </a:r>
            <a:r>
              <a:rPr lang="en-US" sz="2900" dirty="0"/>
              <a:t>. United States: American Dietetic Association. </a:t>
            </a:r>
          </a:p>
          <a:p>
            <a:pPr marL="514350" indent="-514350">
              <a:buFont typeface="+mj-lt"/>
              <a:buAutoNum type="arabicPeriod"/>
            </a:pPr>
            <a:r>
              <a:rPr lang="en-US" sz="2900" dirty="0"/>
              <a:t>Gold, M., Kelly, T., </a:t>
            </a:r>
            <a:r>
              <a:rPr lang="en-US" sz="2900" dirty="0" err="1"/>
              <a:t>Douihy</a:t>
            </a:r>
            <a:r>
              <a:rPr lang="en-US" sz="2900" dirty="0"/>
              <a:t>, A. (2015). </a:t>
            </a:r>
            <a:r>
              <a:rPr lang="en-US" sz="2900" i="1" dirty="0"/>
              <a:t>Motivational Interviewing : A Guide for Medical Trainees. </a:t>
            </a:r>
            <a:r>
              <a:rPr lang="en-US" sz="2900" dirty="0"/>
              <a:t>New York: Oxford University </a:t>
            </a:r>
            <a:r>
              <a:rPr lang="en-US" sz="2900" dirty="0" smtClean="0"/>
              <a:t>Press.</a:t>
            </a:r>
          </a:p>
          <a:p>
            <a:pPr marL="514350" indent="-514350">
              <a:buFont typeface="+mj-lt"/>
              <a:buAutoNum type="arabicPeriod"/>
            </a:pPr>
            <a:r>
              <a:rPr lang="en-US" sz="2900" dirty="0" smtClean="0">
                <a:latin typeface="Calibri" panose="020F0502020204030204" pitchFamily="34" charset="0"/>
                <a:ea typeface="Calibri" panose="020F0502020204030204" pitchFamily="34" charset="0"/>
                <a:cs typeface="Times New Roman" panose="02020603050405020304" pitchFamily="18" charset="0"/>
              </a:rPr>
              <a:t>McGinnis </a:t>
            </a:r>
            <a:r>
              <a:rPr lang="en-US" sz="2900" dirty="0">
                <a:latin typeface="Calibri" panose="020F0502020204030204" pitchFamily="34" charset="0"/>
                <a:ea typeface="Calibri" panose="020F0502020204030204" pitchFamily="34" charset="0"/>
                <a:cs typeface="Times New Roman" panose="02020603050405020304" pitchFamily="18" charset="0"/>
              </a:rPr>
              <a:t>P., Davis M., </a:t>
            </a:r>
            <a:r>
              <a:rPr lang="en-US" sz="2900" dirty="0" err="1">
                <a:latin typeface="Calibri" panose="020F0502020204030204" pitchFamily="34" charset="0"/>
                <a:ea typeface="Calibri" panose="020F0502020204030204" pitchFamily="34" charset="0"/>
                <a:cs typeface="Times New Roman" panose="02020603050405020304" pitchFamily="18" charset="0"/>
              </a:rPr>
              <a:t>Howk</a:t>
            </a:r>
            <a:r>
              <a:rPr lang="en-US" sz="2900" dirty="0">
                <a:latin typeface="Calibri" panose="020F0502020204030204" pitchFamily="34" charset="0"/>
                <a:ea typeface="Calibri" panose="020F0502020204030204" pitchFamily="34" charset="0"/>
                <a:cs typeface="Times New Roman" panose="02020603050405020304" pitchFamily="18" charset="0"/>
              </a:rPr>
              <a:t> S., </a:t>
            </a:r>
            <a:r>
              <a:rPr lang="en-US" sz="2900" dirty="0" err="1">
                <a:latin typeface="Calibri" panose="020F0502020204030204" pitchFamily="34" charset="0"/>
                <a:ea typeface="Calibri" panose="020F0502020204030204" pitchFamily="34" charset="0"/>
                <a:cs typeface="Times New Roman" panose="02020603050405020304" pitchFamily="18" charset="0"/>
              </a:rPr>
              <a:t>DeSordi</a:t>
            </a:r>
            <a:r>
              <a:rPr lang="en-US" sz="2900" dirty="0">
                <a:latin typeface="Calibri" panose="020F0502020204030204" pitchFamily="34" charset="0"/>
                <a:ea typeface="Calibri" panose="020F0502020204030204" pitchFamily="34" charset="0"/>
                <a:cs typeface="Times New Roman" panose="02020603050405020304" pitchFamily="18" charset="0"/>
              </a:rPr>
              <a:t> M. &amp; Thomas M. (2014). Integrating Primary Care Practices and Community-based Resources to Manage Obesity: A Bridge-building Toolkit for Rural Primary Care Practice Transformation. Rockville, MD: Agency for Healthcare Research and Quality: AHRQ Publication No. 14-0043-EF. Retrieved from </a:t>
            </a:r>
            <a:r>
              <a:rPr lang="en-US" sz="2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URL to </a:t>
            </a:r>
            <a:r>
              <a:rPr lang="en-US" sz="29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source</a:t>
            </a:r>
            <a:endParaRPr lang="en-US" sz="2900" dirty="0" smtClean="0">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n-US" sz="2900" dirty="0" smtClean="0">
                <a:latin typeface="Calibri" panose="020F0502020204030204" pitchFamily="34" charset="0"/>
                <a:ea typeface="Calibri" panose="020F0502020204030204" pitchFamily="34" charset="0"/>
                <a:cs typeface="Times New Roman" panose="02020603050405020304" pitchFamily="18" charset="0"/>
              </a:rPr>
              <a:t>Stewart</a:t>
            </a:r>
            <a:r>
              <a:rPr lang="en-US" sz="2900" dirty="0">
                <a:latin typeface="Calibri" panose="020F0502020204030204" pitchFamily="34" charset="0"/>
                <a:ea typeface="Calibri" panose="020F0502020204030204" pitchFamily="34" charset="0"/>
                <a:cs typeface="Times New Roman" panose="02020603050405020304" pitchFamily="18" charset="0"/>
              </a:rPr>
              <a:t>, E., Taylor-Post, N., Nichols L., </a:t>
            </a:r>
            <a:r>
              <a:rPr lang="en-US" sz="2900" dirty="0" err="1">
                <a:latin typeface="Calibri" panose="020F0502020204030204" pitchFamily="34" charset="0"/>
                <a:ea typeface="Calibri" panose="020F0502020204030204" pitchFamily="34" charset="0"/>
                <a:cs typeface="Times New Roman" panose="02020603050405020304" pitchFamily="18" charset="0"/>
              </a:rPr>
              <a:t>Staton</a:t>
            </a:r>
            <a:r>
              <a:rPr lang="en-US" sz="2900" dirty="0">
                <a:latin typeface="Calibri" panose="020F0502020204030204" pitchFamily="34" charset="0"/>
                <a:ea typeface="Calibri" panose="020F0502020204030204" pitchFamily="34" charset="0"/>
                <a:cs typeface="Times New Roman" panose="02020603050405020304" pitchFamily="18" charset="0"/>
              </a:rPr>
              <a:t> E., &amp; </a:t>
            </a:r>
            <a:r>
              <a:rPr lang="en-US" sz="2900" dirty="0" err="1">
                <a:latin typeface="Calibri" panose="020F0502020204030204" pitchFamily="34" charset="0"/>
                <a:ea typeface="Calibri" panose="020F0502020204030204" pitchFamily="34" charset="0"/>
                <a:cs typeface="Times New Roman" panose="02020603050405020304" pitchFamily="18" charset="0"/>
              </a:rPr>
              <a:t>Schleuning</a:t>
            </a:r>
            <a:r>
              <a:rPr lang="en-US" sz="2900" dirty="0">
                <a:latin typeface="Calibri" panose="020F0502020204030204" pitchFamily="34" charset="0"/>
                <a:ea typeface="Calibri" panose="020F0502020204030204" pitchFamily="34" charset="0"/>
                <a:cs typeface="Times New Roman" panose="02020603050405020304" pitchFamily="18" charset="0"/>
              </a:rPr>
              <a:t> A. (2014). Community Connections: Linking Primary Care Patients to Local Resources for Better Management of Obesity. Rockville, MD: Agency for Healthcare Research and Quality; AHRQ Publication No. 14-0030-EF. Retrieved from </a:t>
            </a:r>
            <a:r>
              <a:rPr lang="en-US" sz="2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URL to Source</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n-US" sz="2900" dirty="0" smtClean="0"/>
              <a:t>Center </a:t>
            </a:r>
            <a:r>
              <a:rPr lang="en-US" sz="2900" dirty="0"/>
              <a:t>for Substance Abuse Treatment (1999). Enhancing Motivation for Change in Substance Abuse Treatment. Treatment Improvement Protocol (TIP) Series, No. 35. HHS Publication No. (SMA) 12-4212. Rockville, MD: Substance Abuse and Mental Health Services Administration. Retrieved from URL to Source</a:t>
            </a:r>
          </a:p>
          <a:p>
            <a:pPr marL="514350" indent="-514350">
              <a:buFont typeface="+mj-lt"/>
              <a:buAutoNum type="arabicPeriod"/>
            </a:pPr>
            <a:endParaRPr lang="en-US" sz="2900" dirty="0"/>
          </a:p>
          <a:p>
            <a:pPr marL="514350" indent="-514350">
              <a:buFont typeface="+mj-lt"/>
              <a:buAutoNum type="arabicPeriod"/>
            </a:pPr>
            <a:endParaRPr lang="en-US" i="1" dirty="0"/>
          </a:p>
        </p:txBody>
      </p:sp>
    </p:spTree>
    <p:extLst>
      <p:ext uri="{BB962C8B-B14F-4D97-AF65-F5344CB8AC3E}">
        <p14:creationId xmlns:p14="http://schemas.microsoft.com/office/powerpoint/2010/main" val="3289605423"/>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4502</TotalTime>
  <Words>1367</Words>
  <Application>Microsoft Office PowerPoint</Application>
  <PresentationFormat>Widescreen</PresentationFormat>
  <Paragraphs>70</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Action</vt:lpstr>
      <vt:lpstr>Discussion points from last module</vt:lpstr>
      <vt:lpstr>Objectives</vt:lpstr>
      <vt:lpstr>Action</vt:lpstr>
      <vt:lpstr>What is Action?</vt:lpstr>
      <vt:lpstr>Recognizing Action</vt:lpstr>
      <vt:lpstr>Action - what to do?</vt:lpstr>
      <vt:lpstr>Take home message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Innovation: NNLM’s Nationwide Online Wikipedia Edit-a-Thon</dc:title>
  <dc:creator>Vitale, Elaina J</dc:creator>
  <cp:lastModifiedBy>Seger, Erin</cp:lastModifiedBy>
  <cp:revision>247</cp:revision>
  <cp:lastPrinted>2019-07-12T16:33:52Z</cp:lastPrinted>
  <dcterms:created xsi:type="dcterms:W3CDTF">2018-06-07T18:55:41Z</dcterms:created>
  <dcterms:modified xsi:type="dcterms:W3CDTF">2019-11-21T19:17:24Z</dcterms:modified>
</cp:coreProperties>
</file>