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526" r:id="rId5"/>
    <p:sldId id="474" r:id="rId6"/>
    <p:sldId id="476" r:id="rId7"/>
    <p:sldId id="477" r:id="rId8"/>
    <p:sldId id="478" r:id="rId9"/>
    <p:sldId id="479" r:id="rId10"/>
    <p:sldId id="480" r:id="rId11"/>
    <p:sldId id="481" r:id="rId12"/>
    <p:sldId id="482" r:id="rId13"/>
    <p:sldId id="483" r:id="rId14"/>
    <p:sldId id="484" r:id="rId15"/>
    <p:sldId id="486" r:id="rId16"/>
    <p:sldId id="485" r:id="rId17"/>
    <p:sldId id="487" r:id="rId18"/>
    <p:sldId id="488" r:id="rId19"/>
    <p:sldId id="489" r:id="rId20"/>
    <p:sldId id="490" r:id="rId21"/>
    <p:sldId id="491" r:id="rId22"/>
    <p:sldId id="493" r:id="rId23"/>
    <p:sldId id="492" r:id="rId24"/>
    <p:sldId id="494" r:id="rId25"/>
    <p:sldId id="495" r:id="rId26"/>
    <p:sldId id="496" r:id="rId27"/>
    <p:sldId id="497" r:id="rId28"/>
    <p:sldId id="498" r:id="rId29"/>
    <p:sldId id="499" r:id="rId30"/>
    <p:sldId id="500" r:id="rId31"/>
    <p:sldId id="501" r:id="rId32"/>
    <p:sldId id="502" r:id="rId33"/>
    <p:sldId id="503" r:id="rId34"/>
    <p:sldId id="504" r:id="rId35"/>
    <p:sldId id="505" r:id="rId36"/>
    <p:sldId id="523" r:id="rId37"/>
    <p:sldId id="524" r:id="rId38"/>
    <p:sldId id="525" r:id="rId39"/>
    <p:sldId id="527" r:id="rId40"/>
    <p:sldId id="530" r:id="rId41"/>
    <p:sldId id="528" r:id="rId42"/>
    <p:sldId id="529" r:id="rId43"/>
    <p:sldId id="510" r:id="rId44"/>
    <p:sldId id="506" r:id="rId45"/>
    <p:sldId id="507" r:id="rId46"/>
    <p:sldId id="508" r:id="rId47"/>
    <p:sldId id="519" r:id="rId48"/>
    <p:sldId id="520" r:id="rId49"/>
    <p:sldId id="522" r:id="rId50"/>
    <p:sldId id="52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DD74FE7C-8AF9-4A67-BB57-546B1F6A888F}">
          <p14:sldIdLst>
            <p14:sldId id="526"/>
          </p14:sldIdLst>
        </p14:section>
        <p14:section name="1. ¿Por qué MedlinePlus?" id="{16CB4433-6044-4DF5-B5EA-A9FE535E1946}">
          <p14:sldIdLst>
            <p14:sldId id="474"/>
            <p14:sldId id="476"/>
            <p14:sldId id="477"/>
            <p14:sldId id="478"/>
            <p14:sldId id="479"/>
          </p14:sldIdLst>
        </p14:section>
        <p14:section name="2. Temas de salud" id="{EBEC349D-6CCE-40AE-8669-C400AA7894E6}">
          <p14:sldIdLst>
            <p14:sldId id="480"/>
            <p14:sldId id="481"/>
            <p14:sldId id="482"/>
            <p14:sldId id="483"/>
            <p14:sldId id="484"/>
            <p14:sldId id="486"/>
            <p14:sldId id="485"/>
            <p14:sldId id="487"/>
            <p14:sldId id="488"/>
            <p14:sldId id="489"/>
            <p14:sldId id="490"/>
            <p14:sldId id="491"/>
            <p14:sldId id="493"/>
            <p14:sldId id="492"/>
          </p14:sldIdLst>
        </p14:section>
        <p14:section name="3. Medicinas y suplementos" id="{69E3B05B-D440-4B53-BAE9-3719BD55E26A}">
          <p14:sldIdLst>
            <p14:sldId id="494"/>
            <p14:sldId id="495"/>
            <p14:sldId id="496"/>
            <p14:sldId id="497"/>
            <p14:sldId id="498"/>
            <p14:sldId id="499"/>
            <p14:sldId id="500"/>
            <p14:sldId id="501"/>
            <p14:sldId id="502"/>
            <p14:sldId id="503"/>
            <p14:sldId id="504"/>
            <p14:sldId id="505"/>
          </p14:sldIdLst>
        </p14:section>
        <p14:section name="4. Genética" id="{A3E1D434-DD92-4173-819C-ADFCE7F99F67}">
          <p14:sldIdLst>
            <p14:sldId id="523"/>
            <p14:sldId id="524"/>
            <p14:sldId id="525"/>
            <p14:sldId id="527"/>
            <p14:sldId id="530"/>
            <p14:sldId id="528"/>
            <p14:sldId id="529"/>
            <p14:sldId id="510"/>
          </p14:sldIdLst>
        </p14:section>
        <p14:section name="5. Pruebas médicas" id="{FADC612E-C3B5-4BD4-9843-FB97F45CF4E4}">
          <p14:sldIdLst>
            <p14:sldId id="506"/>
            <p14:sldId id="507"/>
            <p14:sldId id="508"/>
          </p14:sldIdLst>
        </p14:section>
        <p14:section name="6. Secciones adicionales" id="{DB80F5A8-0FC1-498F-86C9-7493216F6961}">
          <p14:sldIdLst>
            <p14:sldId id="519"/>
            <p14:sldId id="520"/>
            <p14:sldId id="522"/>
          </p14:sldIdLst>
        </p14:section>
        <p14:section name="EBP Exercises" id="{1AC3D507-1811-4C29-B259-B7808337B06B}">
          <p14:sldIdLst>
            <p14:sldId id="5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83" d="100"/>
          <a:sy n="83" d="100"/>
        </p:scale>
        <p:origin x="96" y="678"/>
      </p:cViewPr>
      <p:guideLst/>
    </p:cSldViewPr>
  </p:slideViewPr>
  <p:outlineViewPr>
    <p:cViewPr>
      <p:scale>
        <a:sx n="33" d="100"/>
        <a:sy n="33" d="100"/>
      </p:scale>
      <p:origin x="0" y="-11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23C8C-1804-458F-81C9-B63A86D68313}"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48016-672E-4C55-AB48-6D90F96F4D1B}" type="slidenum">
              <a:rPr lang="en-US" smtClean="0"/>
              <a:t>‹#›</a:t>
            </a:fld>
            <a:endParaRPr lang="en-US"/>
          </a:p>
        </p:txBody>
      </p:sp>
    </p:spTree>
    <p:extLst>
      <p:ext uri="{BB962C8B-B14F-4D97-AF65-F5344CB8AC3E}">
        <p14:creationId xmlns:p14="http://schemas.microsoft.com/office/powerpoint/2010/main" val="248653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edlineplus.gov/spanish/howmuchexercisedoineed.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edlineplus.gov/spanish/breastcancer.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dlineplus.gov/spanish/acercade/general/revisionyactualizac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dlineplus.gov/spanish/acercade/uso/criterio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a:t>
            </a:fld>
            <a:endParaRPr lang="en-US"/>
          </a:p>
        </p:txBody>
      </p:sp>
    </p:spTree>
    <p:extLst>
      <p:ext uri="{BB962C8B-B14F-4D97-AF65-F5344CB8AC3E}">
        <p14:creationId xmlns:p14="http://schemas.microsoft.com/office/powerpoint/2010/main" val="46471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El número de resultados de la búsqueda se ha reducido para presentar solamente los temas de salud. Hagamos clic en uno de los resultados de la búsqueda para ver ese tema de salud.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Haremos clic en “Pruebas para el </a:t>
            </a:r>
            <a:r>
              <a:rPr lang="es-ES_tradnl"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COVID-19”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10</a:t>
            </a:fld>
            <a:endParaRPr lang="en-US"/>
          </a:p>
        </p:txBody>
      </p:sp>
    </p:spTree>
    <p:extLst>
      <p:ext uri="{BB962C8B-B14F-4D97-AF65-F5344CB8AC3E}">
        <p14:creationId xmlns:p14="http://schemas.microsoft.com/office/powerpoint/2010/main" val="420640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Este es el tema de salud sobre “Pruebas para el COVID-19”. Más tarde, exploraremos una página de un tema de salud con mayores detalles.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En este ejemplo, usted usó la herramienta de búsqueda para encontrar temas de salud. La búsqueda es una forma de encontrar una página de un tema de salud. Probemos otra forma de encontrar temas de salud: la navegación.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Haremos clic en el logotipo de MedlinePlus para volver a la página principal de MedlinePlus.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11</a:t>
            </a:fld>
            <a:endParaRPr lang="en-US"/>
          </a:p>
        </p:txBody>
      </p:sp>
    </p:spTree>
    <p:extLst>
      <p:ext uri="{BB962C8B-B14F-4D97-AF65-F5344CB8AC3E}">
        <p14:creationId xmlns:p14="http://schemas.microsoft.com/office/powerpoint/2010/main" val="313743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Otra forma de buscar temas de salud es la navegación. Esto consiste en ir a la sección de Temas de salud del sitio web.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Haremos clic en Temas de salud en el menú de navegación o en la barra lateral.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12</a:t>
            </a:fld>
            <a:endParaRPr lang="en-US"/>
          </a:p>
        </p:txBody>
      </p:sp>
    </p:spTree>
    <p:extLst>
      <p:ext uri="{BB962C8B-B14F-4D97-AF65-F5344CB8AC3E}">
        <p14:creationId xmlns:p14="http://schemas.microsoft.com/office/powerpoint/2010/main" val="3706817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Hay dos opciones para navegar por los temas de salud. [haga clic]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Navegue los temas en orden alfabético, donde verá una lista de todos los temas, o [haga clic]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Navegue según cinco campos temáticos diferentes: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Partes del cuerpo/Sistemas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Desórdenes y enfermedades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Diagnósticos y tratamientos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Grupos demográficos 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Bienestar, prevención y planificación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100" dirty="0">
                <a:effectLst/>
                <a:latin typeface="Calibri" panose="020F0502020204030204" pitchFamily="34" charset="0"/>
                <a:ea typeface="Calibri" panose="020F0502020204030204" pitchFamily="34" charset="0"/>
                <a:cs typeface="Times New Roman" panose="02020603050405020304" pitchFamily="18" charset="0"/>
              </a:rPr>
              <a:t>Piense en un tema de salud que le interese. ¿Cómo lo encontraría? ¿Pensaría en buscar o navegar?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13</a:t>
            </a:fld>
            <a:endParaRPr lang="en-US"/>
          </a:p>
        </p:txBody>
      </p:sp>
    </p:spTree>
    <p:extLst>
      <p:ext uri="{BB962C8B-B14F-4D97-AF65-F5344CB8AC3E}">
        <p14:creationId xmlns:p14="http://schemas.microsoft.com/office/powerpoint/2010/main" val="420431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Hay dos "tamaños" de temas de salud. Algunos temas de salud se han diseñado como un recurso extenso para atender las necesidades de información de salud de los consumidores, mientras que ciertos temas especializados pueden contener información más abreviada.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Compare dos páginas de temas de salud.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Ejercicio y estado físico (http://medlineplus.gov/spanish/exerciseandphysicalfitness.html)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¿Cuánto ejercicio debo hacer? (</a:t>
            </a:r>
            <a:r>
              <a:rPr lang="es-ES_trad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https://medlineplus.gov/spanish/howmuchexercisedoineed.html</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4000" dirty="0"/>
              <a:t>¿</a:t>
            </a:r>
            <a:r>
              <a:rPr lang="es-ES" sz="2800" dirty="0"/>
              <a:t>Cuáles algunas de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las diferencias entre la forma en que se presenta la información en las dos páginas?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14</a:t>
            </a:fld>
            <a:endParaRPr lang="en-US"/>
          </a:p>
        </p:txBody>
      </p:sp>
    </p:spTree>
    <p:extLst>
      <p:ext uri="{BB962C8B-B14F-4D97-AF65-F5344CB8AC3E}">
        <p14:creationId xmlns:p14="http://schemas.microsoft.com/office/powerpoint/2010/main" val="28856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Los temas de salud extensos se han diseñado como una completa fuente de información sobre un tema de salud específico para los pacientes y los consumidores. Los temas de salud extensos tienen mucha más información, en tanto que un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minitema</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de salud, llamado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Topiclette</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es un resumen escrito con un menor número de enlaces, pero más específicos.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15</a:t>
            </a:fld>
            <a:endParaRPr lang="en-US"/>
          </a:p>
        </p:txBody>
      </p:sp>
    </p:spTree>
    <p:extLst>
      <p:ext uri="{BB962C8B-B14F-4D97-AF65-F5344CB8AC3E}">
        <p14:creationId xmlns:p14="http://schemas.microsoft.com/office/powerpoint/2010/main" val="2087714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Independientemente del tipo de tema, tenga en cuenta lo siguiente respecto de todo el contenido escrito: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No tiene derechos de autor; se presenta en un nivel de lectura para el sexto grado de primaria o menor; se atribuye al autor </a:t>
            </a: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a:t>
            </a:r>
            <a:r>
              <a:rPr lang="es-ES" sz="4000" dirty="0"/>
              <a:t>en paréntesis</a:t>
            </a: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fácil de leer en letra cursiva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16</a:t>
            </a:fld>
            <a:endParaRPr lang="en-US"/>
          </a:p>
        </p:txBody>
      </p:sp>
    </p:spTree>
    <p:extLst>
      <p:ext uri="{BB962C8B-B14F-4D97-AF65-F5344CB8AC3E}">
        <p14:creationId xmlns:p14="http://schemas.microsoft.com/office/powerpoint/2010/main" val="183630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[Demuestre un ejemplo de un tema de salud extenso:  Cáncer de seno (</a:t>
            </a:r>
            <a:r>
              <a:rPr lang="es-ES_trad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https://medlineplus.gov/spanish/breastcancer.html</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Esta es la página del tema de salud: Cáncer del seno. Como puede observar, los temas de salud incluyen seis grandes áreas  de enfoque: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Entérese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Para saber más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Para ver, jugar y aprender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Investigaciones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Recursos 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Para usted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Cada área de enfoque se divide en dos subcategorías. El contenido de cada subcategoría varía según el tema de salud. Un clic en estos enlaces lo llevará a esa sección de la página del tema de salud. </a:t>
            </a:r>
          </a:p>
          <a:p>
            <a:pPr marL="0" marR="0">
              <a:lnSpc>
                <a:spcPct val="107000"/>
              </a:lnSpc>
              <a:spcBef>
                <a:spcPts val="0"/>
              </a:spcBef>
              <a:spcAft>
                <a:spcPts val="800"/>
              </a:spcAft>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La información de cada subcategoría cambiará según el tema, pero observemos más de cerca qué se ofrece en la página del tema de salud de cáncer de seno.</a:t>
            </a:r>
          </a:p>
          <a:p>
            <a:pPr marL="0" marR="0">
              <a:lnSpc>
                <a:spcPct val="107000"/>
              </a:lnSpc>
              <a:spcBef>
                <a:spcPts val="0"/>
              </a:spcBef>
              <a:spcAft>
                <a:spcPts val="800"/>
              </a:spcAft>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Entérese</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incluye una “Introducción” que ofrece un panorama escrito del tema. “Comience aquí” incluye los mejores enlaces al contenido externo, seleccionado con las pautas de calidad y verificado regularmente para comprobar su vigencia, relevancia y autoridad por los bibliotecarios de MedlinePlus. Los campos secundarios de “Diagnóstico y exámenes”, “Prevención y factores de riesgo” y “Tratamientos y terapias” incluyen enlaces a fuentes autorizadas.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Para saber más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proporciona información sobre “Viviendo con...” una enfermedad o afección, “Asuntos relacionados”, “Asuntos específicos” y aspectos de “Genética” relacionados con la enfermedad o afección.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Para ver, jugar y aprender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brinda una lista de videos y tutoriales, multimedia de evaluación de la salud como calculadoras y juegos interactivos, además de enlaces a imágenes.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Investigaciones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brinda estadísticas y la información más reciente de las bases de datos de los Institutos Nacionales de Salud, como ClinicalTrials.gov y PubMed.gov.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_tradnl"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Recursos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incluye “Información de referencia” como diccionarios, enciclopedias o glosarios específicos. “Especialistas” ofrece enlaces a organizaciones y a profesionales de salud especializados.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Por último,</a:t>
            </a: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 Para usted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proporciona contenido para poblaciones específicas y folletos para los pacientes.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17</a:t>
            </a:fld>
            <a:endParaRPr lang="en-US"/>
          </a:p>
        </p:txBody>
      </p:sp>
    </p:spTree>
    <p:extLst>
      <p:ext uri="{BB962C8B-B14F-4D97-AF65-F5344CB8AC3E}">
        <p14:creationId xmlns:p14="http://schemas.microsoft.com/office/powerpoint/2010/main" val="48737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Cada enlace en un tema de salud de MedlinePlus señala la fuente de la información en el enlace, de manera que usted sabrá a dónde va antes de hacer clic en él.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también brinda algunos enlaces especialmente marcados al lado de sus títulos, que incluyen: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Contenido específico de los NIH [haga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Fácil de leer [haga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También en inglés [haga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Video [haga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18</a:t>
            </a:fld>
            <a:endParaRPr lang="en-US"/>
          </a:p>
        </p:txBody>
      </p:sp>
    </p:spTree>
    <p:extLst>
      <p:ext uri="{BB962C8B-B14F-4D97-AF65-F5344CB8AC3E}">
        <p14:creationId xmlns:p14="http://schemas.microsoft.com/office/powerpoint/2010/main" val="268087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Aunque hemos revisado la mayor parte del contenido que usted verá en una página de temas de salud, hay un par de secciones adicionales que se deben mencionar.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Se puede ver la página de temas de salud en inglés al hacer clic en el enlace en </a:t>
            </a: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inglés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19</a:t>
            </a:fld>
            <a:endParaRPr lang="en-US"/>
          </a:p>
        </p:txBody>
      </p:sp>
    </p:spTree>
    <p:extLst>
      <p:ext uri="{BB962C8B-B14F-4D97-AF65-F5344CB8AC3E}">
        <p14:creationId xmlns:p14="http://schemas.microsoft.com/office/powerpoint/2010/main" val="37945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a:t>
            </a:fld>
            <a:endParaRPr lang="en-US"/>
          </a:p>
        </p:txBody>
      </p:sp>
    </p:spTree>
    <p:extLst>
      <p:ext uri="{BB962C8B-B14F-4D97-AF65-F5344CB8AC3E}">
        <p14:creationId xmlns:p14="http://schemas.microsoft.com/office/powerpoint/2010/main" val="1162240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En la sección de </a:t>
            </a: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Temas de salud relacionados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puede acceder a enlaces sobre temas de salud adicionales que son pertinentes para la página que aparece en la pantalla.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20</a:t>
            </a:fld>
            <a:endParaRPr lang="en-US"/>
          </a:p>
        </p:txBody>
      </p:sp>
    </p:spTree>
    <p:extLst>
      <p:ext uri="{BB962C8B-B14F-4D97-AF65-F5344CB8AC3E}">
        <p14:creationId xmlns:p14="http://schemas.microsoft.com/office/powerpoint/2010/main" val="2694939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 continuación, revisaremos la sección de Medicinas y suplementos de MedlinePlus.</a:t>
            </a:r>
          </a:p>
          <a:p>
            <a:pPr marL="0" marR="0">
              <a:lnSpc>
                <a:spcPct val="107000"/>
              </a:lnSpc>
              <a:spcBef>
                <a:spcPts val="0"/>
              </a:spcBef>
              <a:spcAft>
                <a:spcPts val="800"/>
              </a:spcAft>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Según los estudios relacionados con el comportamiento de los consumidores sobre  la búsqueda de información, los consumidores necesitan información sobre la inocuidad, la eficacia y los posibles efectos secundarios e interacciones de los medicamentos recetados y de venta libre.</a:t>
            </a:r>
            <a:r>
              <a:rPr lang="en-US" dirty="0">
                <a:effectLst/>
              </a:rPr>
              <a:t>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Específicamente, tienen preguntas sobre antibióticos y vacunas.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Los consumidores también buscan información sobre hierbas y suplementos. En la Encuesta Nacional de Examen de Salud y Nutrición realizada en 2012, se descubrió que 52% de los estadounidenses tomaban al menos un suplemento dietético y que lo más común era un complejo multivitamínico. Los consumidores desean conocer la eficacia, los efectos secundarios y la administración de los suplementos que toman.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La sección de Medicinas y suplementos de MedlinePlus brinda esta información sobre más de 1.000 medicamentos recetados y de venta libre, hierbas y suplementos, </a:t>
            </a:r>
            <a:r>
              <a:rPr lang="es-ES_tradnl" sz="1800" b="0" dirty="0">
                <a:effectLst/>
                <a:latin typeface="Calibri" panose="020F0502020204030204" pitchFamily="34" charset="0"/>
                <a:ea typeface="Calibri" panose="020F0502020204030204" pitchFamily="34" charset="0"/>
                <a:cs typeface="Times New Roman" panose="02020603050405020304" pitchFamily="18" charset="0"/>
              </a:rPr>
              <a:t>todo de contenido licenciado.</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Tal como ocurre con los temas de salud, [haga clic]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se puede encontrar información sobre medicinas y suplementos en la herramienta de búsqueda o al navegar por orden alfabético.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21</a:t>
            </a:fld>
            <a:endParaRPr lang="en-US"/>
          </a:p>
        </p:txBody>
      </p:sp>
    </p:spTree>
    <p:extLst>
      <p:ext uri="{BB962C8B-B14F-4D97-AF65-F5344CB8AC3E}">
        <p14:creationId xmlns:p14="http://schemas.microsoft.com/office/powerpoint/2010/main" val="3233995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Practiquemos el uso de la herramienta de búsqueda otra vez para encontrar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Ritalin</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un medicamento para combatir el trastorno por déficit de atención e hiperactividad.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Primero, vaya a la herramienta de búsqueda en la página.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Escribiremos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Ritalin</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en la herramienta de búsqueda y haremos clic en “BUSCAR”.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22</a:t>
            </a:fld>
            <a:endParaRPr lang="en-US"/>
          </a:p>
        </p:txBody>
      </p:sp>
    </p:spTree>
    <p:extLst>
      <p:ext uri="{BB962C8B-B14F-4D97-AF65-F5344CB8AC3E}">
        <p14:creationId xmlns:p14="http://schemas.microsoft.com/office/powerpoint/2010/main" val="229904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Al observar los resultados iniciales de la búsqueda, vemos una mezcla de registros de Medicinas y suplementos, enlaces externos y otras fuentes. Para responder a preguntas básicas de los consumidores, [haga clic] use los registros de “Medicinas y suplementos”. [haga clic] Los “enlaces externos de salud” y otras fuentes ofrecen información adicional sobre las afecciones específicas que trata un medicamento y cómo se diferencia de otros medicamentos.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Al usar la sección de “Defina por tipo”, filtremos nuestros resultados para obtener solamente registros de medicinas y suplementos.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[haga clic] Haremos clic en “Medicinas y suplementos” bajo la casilla “Defina por tipo”.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23</a:t>
            </a:fld>
            <a:endParaRPr lang="en-US"/>
          </a:p>
        </p:txBody>
      </p:sp>
    </p:spTree>
    <p:extLst>
      <p:ext uri="{BB962C8B-B14F-4D97-AF65-F5344CB8AC3E}">
        <p14:creationId xmlns:p14="http://schemas.microsoft.com/office/powerpoint/2010/main" val="880959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Los resultados de la búsqueda se han reducido para mostrar solamente los que aparecen bajo Medicinas y suplementos. La información que aparece en las páginas de medicamentos se publica con licencia concedida por </a:t>
            </a:r>
            <a:r>
              <a:rPr lang="es-ES" sz="2800" b="0" i="0" dirty="0">
                <a:solidFill>
                  <a:srgbClr val="444444"/>
                </a:solidFill>
                <a:effectLst/>
                <a:latin typeface="Lucida Grande"/>
              </a:rPr>
              <a:t>La Sociedad Americana de Farmacéuticos Institucionales (AHFS)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y un panel de revisores y editores la actualiza mensualmente.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Note que el resultado principal corresponde a Metilfenidato. En la base de datos de medicamentos se usan marcas comerciales y nombres genéricos. Metilfenidato es otro nombre de </a:t>
            </a:r>
            <a:r>
              <a:rPr lang="es-ES_tradnl" sz="1800" dirty="0" err="1">
                <a:effectLst/>
                <a:latin typeface="Calibri" panose="020F0502020204030204" pitchFamily="34" charset="0"/>
                <a:ea typeface="Calibri" panose="020F0502020204030204" pitchFamily="34" charset="0"/>
                <a:cs typeface="Times New Roman" panose="02020603050405020304" pitchFamily="18" charset="0"/>
              </a:rPr>
              <a:t>Ritalin</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que se puede confirmar en la sección de “marcas comerciales” de la página de medicinas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[haga clic] Haremos clic en Metilfenidato.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24</a:t>
            </a:fld>
            <a:endParaRPr lang="en-US"/>
          </a:p>
        </p:txBody>
      </p:sp>
    </p:spTree>
    <p:extLst>
      <p:ext uri="{BB962C8B-B14F-4D97-AF65-F5344CB8AC3E}">
        <p14:creationId xmlns:p14="http://schemas.microsoft.com/office/powerpoint/2010/main" val="2188950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800" dirty="0">
                <a:effectLst/>
                <a:latin typeface="Calibri" panose="020F0502020204030204" pitchFamily="34" charset="0"/>
                <a:ea typeface="Calibri" panose="020F0502020204030204" pitchFamily="34" charset="0"/>
                <a:cs typeface="Times New Roman" panose="02020603050405020304" pitchFamily="18" charset="0"/>
              </a:rPr>
              <a:t>La información de medicinas consiste en una serie de preguntas [haga clic] con enlaces a respuestas dentro de la página. El contenido abarca por qué se receta ese medicamento en particular, cómo debe usarse, cuáles son los posibles efectos secundarios, los requisitos de almacenamiento y más.</a:t>
            </a:r>
          </a:p>
          <a:p>
            <a:endParaRPr lang="es-ES_tradnl"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[haga clic] También note la casilla de Advertencia en la página, que incluye precauciones de seguridad respecto del medicamento. Estas solo figuran en el caso de medicamentos sobre los cuales la FDA ha emitido una advertencia o alerta.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25</a:t>
            </a:fld>
            <a:endParaRPr lang="en-US"/>
          </a:p>
        </p:txBody>
      </p:sp>
    </p:spTree>
    <p:extLst>
      <p:ext uri="{BB962C8B-B14F-4D97-AF65-F5344CB8AC3E}">
        <p14:creationId xmlns:p14="http://schemas.microsoft.com/office/powerpoint/2010/main" val="3369003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Cuando se desplace hacia la parte inferior de la página de Metilfenidato, verá que la información del medicamento se publica con licencia de la </a:t>
            </a:r>
            <a:r>
              <a:rPr lang="es-ES_tradnl" sz="180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Sociedad Americana de Farmacéuticos Institucionales SA</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(ASHP).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El logotipo de la ASHP aparece en las páginas de medicinas provenientes de esta fuente.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Calibri" panose="020F0502020204030204" pitchFamily="34" charset="0"/>
                <a:ea typeface="Calibri" panose="020F0502020204030204" pitchFamily="34" charset="0"/>
                <a:cs typeface="Times New Roman" panose="02020603050405020304" pitchFamily="18" charset="0"/>
              </a:rPr>
              <a:t>También es importante notar la fecha más reciente del Documento actualizado en la parte inferior de la página.</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26</a:t>
            </a:fld>
            <a:endParaRPr lang="en-US"/>
          </a:p>
        </p:txBody>
      </p:sp>
    </p:spTree>
    <p:extLst>
      <p:ext uri="{BB962C8B-B14F-4D97-AF65-F5344CB8AC3E}">
        <p14:creationId xmlns:p14="http://schemas.microsoft.com/office/powerpoint/2010/main" val="2327482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Como se mencionó, la navegación es otra forma de buscar medicinas y suplementos. Para esto hay que ir a la sección de Medicinas y suplementos del sitio web.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Haremos clic en Medicinas y suplementos del menú de navegación o de la barra lateral.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27</a:t>
            </a:fld>
            <a:endParaRPr lang="en-US"/>
          </a:p>
        </p:txBody>
      </p:sp>
    </p:spTree>
    <p:extLst>
      <p:ext uri="{BB962C8B-B14F-4D97-AF65-F5344CB8AC3E}">
        <p14:creationId xmlns:p14="http://schemas.microsoft.com/office/powerpoint/2010/main" val="2130935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La información sobre medicinas y suplementos proviene de varias fuentes confiables. La información sobre medicamentos con licencia proviene de la Sociedad Estadounidense de Farmaceutas del Sistema de Salud. La mayor parte de la información sobre hierbas y suplementos proviene de la Oficina de Suplementos Dietéticos de los NIH y de la versión para los consumidores publicada por la Base Exhaustiva de Datos de Medicamentos Naturales, que es información con licencia.</a:t>
            </a:r>
          </a:p>
          <a:p>
            <a:pPr marL="0" marR="0">
              <a:lnSpc>
                <a:spcPct val="107000"/>
              </a:lnSpc>
              <a:spcBef>
                <a:spcPts val="0"/>
              </a:spcBef>
              <a:spcAft>
                <a:spcPts val="800"/>
              </a:spcAft>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[haga clic] La sección de Medicinas y suplementos le permite navegar por los nombres de los medicamentos genéricos o de marca comercial, por orden alfabético. [haga clic] También se pueden navegar por separado los sitios de hierbas y suplementos.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Haremos clic en “Todas las hierbas y suplementos” para navegar ese sitio.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28</a:t>
            </a:fld>
            <a:endParaRPr lang="en-US"/>
          </a:p>
        </p:txBody>
      </p:sp>
    </p:spTree>
    <p:extLst>
      <p:ext uri="{BB962C8B-B14F-4D97-AF65-F5344CB8AC3E}">
        <p14:creationId xmlns:p14="http://schemas.microsoft.com/office/powerpoint/2010/main" val="1781680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Desplácese hacia al “F.” Note que todas las hierbas y suplementos se enumeran por orden alfabético y algunos llevan un ícono de los NIH. Un ícono indica que el enlace lo lleva a un sitio web externo, como al sitio de la Oficina de Suplementos Dietéticos de los NIH o del Instituto Nacional del Cáncer.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Haremos clic en el registro de “Folato”, que es de la Oficina de Suplementos Dietéticos de los NIH.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29</a:t>
            </a:fld>
            <a:endParaRPr lang="en-US"/>
          </a:p>
        </p:txBody>
      </p:sp>
    </p:spTree>
    <p:extLst>
      <p:ext uri="{BB962C8B-B14F-4D97-AF65-F5344CB8AC3E}">
        <p14:creationId xmlns:p14="http://schemas.microsoft.com/office/powerpoint/2010/main" val="22376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a:t>
            </a:fld>
            <a:endParaRPr lang="en-US"/>
          </a:p>
        </p:txBody>
      </p:sp>
    </p:spTree>
    <p:extLst>
      <p:ext uri="{BB962C8B-B14F-4D97-AF65-F5344CB8AC3E}">
        <p14:creationId xmlns:p14="http://schemas.microsoft.com/office/powerpoint/2010/main" val="3967231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Usted notará que esta parte se abre en una nueva ventana, con un enlace al sitio web de la Oficina de Suplementos Dietéticos.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Incluye secciones que responden a preguntas comunes de los consumidores como ¿Estoy consumiendo suficiente folato? </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30</a:t>
            </a:fld>
            <a:endParaRPr lang="en-US"/>
          </a:p>
        </p:txBody>
      </p:sp>
    </p:spTree>
    <p:extLst>
      <p:ext uri="{BB962C8B-B14F-4D97-AF65-F5344CB8AC3E}">
        <p14:creationId xmlns:p14="http://schemas.microsoft.com/office/powerpoint/2010/main" val="946190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De regreso a la lista de “Hierbas y suplementos” por orden alfabético, haremos clic en el registro de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Gelatina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31</a:t>
            </a:fld>
            <a:endParaRPr lang="en-US"/>
          </a:p>
        </p:txBody>
      </p:sp>
    </p:spTree>
    <p:extLst>
      <p:ext uri="{BB962C8B-B14F-4D97-AF65-F5344CB8AC3E}">
        <p14:creationId xmlns:p14="http://schemas.microsoft.com/office/powerpoint/2010/main" val="305184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Usted notará que esta página se abre dentro de MedlinePlus, similar a una página de medicinas.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[haga clic] Al desplazarse hacia la parte inferior de la página, usted verá el logotipo de la Base Exhaustiva de Datos de Medicamentos Naturales, así como la fecha más reciente del Documento revisado. [haga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32</a:t>
            </a:fld>
            <a:endParaRPr lang="en-US"/>
          </a:p>
        </p:txBody>
      </p:sp>
    </p:spTree>
    <p:extLst>
      <p:ext uri="{BB962C8B-B14F-4D97-AF65-F5344CB8AC3E}">
        <p14:creationId xmlns:p14="http://schemas.microsoft.com/office/powerpoint/2010/main" val="3623871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La sección información genética de MedlinePlus en español es una introducción a temas fundamentales de la genética humana, incluyendo ilustraciones y explicaciones sencillas de conceptos genéticos.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El sitio en inglés también incluye páginas sobre enfermedades genéticas específicas.</a:t>
            </a:r>
          </a:p>
          <a:p>
            <a:pPr marL="0" marR="0">
              <a:spcBef>
                <a:spcPts val="0"/>
              </a:spcBef>
              <a:spcAft>
                <a:spcPts val="0"/>
              </a:spcAft>
            </a:pP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 sección información genética de MedlinePlus brinda información creada originalmente para la sección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Genetics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Home Reference de la Biblioteca Nacional de Medicina (NLM). En octubre de 2020, MedlinePlus absorbió el contenido de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Genetics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Home Reference.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Haga clic en "Genética" en el menú de navegación.</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33</a:t>
            </a:fld>
            <a:endParaRPr lang="en-US"/>
          </a:p>
        </p:txBody>
      </p:sp>
    </p:spTree>
    <p:extLst>
      <p:ext uri="{BB962C8B-B14F-4D97-AF65-F5344CB8AC3E}">
        <p14:creationId xmlns:p14="http://schemas.microsoft.com/office/powerpoint/2010/main" val="1402350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Exploremos la sección de Células y ADN.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[haga clic]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específico, la página: “¿Qué es un cromosoma?”.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34</a:t>
            </a:fld>
            <a:endParaRPr lang="en-US"/>
          </a:p>
        </p:txBody>
      </p:sp>
    </p:spTree>
    <p:extLst>
      <p:ext uri="{BB962C8B-B14F-4D97-AF65-F5344CB8AC3E}">
        <p14:creationId xmlns:p14="http://schemas.microsoft.com/office/powerpoint/2010/main" val="2769071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US" sz="1800" kern="100" dirty="0">
                <a:effectLst/>
                <a:latin typeface="Calibri" panose="020F0502020204030204" pitchFamily="34" charset="0"/>
                <a:ea typeface="Calibri" panose="020F0502020204030204" pitchFamily="34" charset="0"/>
                <a:cs typeface="Times New Roman" panose="02020603050405020304" pitchFamily="18" charset="0"/>
              </a:rPr>
              <a:t>Esta página es un ejemplo de una explicación sencilla de un concepto genético.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C48016-672E-4C55-AB48-6D90F96F4D1B}" type="slidenum">
              <a:rPr lang="en-US" smtClean="0"/>
              <a:t>35</a:t>
            </a:fld>
            <a:endParaRPr lang="en-US"/>
          </a:p>
        </p:txBody>
      </p:sp>
    </p:spTree>
    <p:extLst>
      <p:ext uri="{BB962C8B-B14F-4D97-AF65-F5344CB8AC3E}">
        <p14:creationId xmlns:p14="http://schemas.microsoft.com/office/powerpoint/2010/main" val="3746900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 </a:t>
            </a:r>
            <a:r>
              <a:rPr lang="es-ES" sz="1200" kern="100" dirty="0">
                <a:effectLst/>
                <a:latin typeface="Calibri" panose="020F0502020204030204" pitchFamily="34" charset="0"/>
                <a:ea typeface="Calibri" panose="020F0502020204030204" pitchFamily="34" charset="0"/>
                <a:cs typeface="Times New Roman" panose="02020603050405020304" pitchFamily="18" charset="0"/>
              </a:rPr>
              <a:t>páginas de afecciones genéticas solo están disponibles en inglés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Haga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200" dirty="0">
                <a:effectLst/>
                <a:latin typeface="Calibri" panose="020F0502020204030204" pitchFamily="34" charset="0"/>
                <a:ea typeface="Calibri" panose="020F0502020204030204" pitchFamily="34" charset="0"/>
                <a:cs typeface="Times New Roman" panose="02020603050405020304" pitchFamily="18" charset="0"/>
              </a:rPr>
              <a:t>clic en el enlace verde de “English” en la parte superior del contenido de la página. </a:t>
            </a: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36</a:t>
            </a:fld>
            <a:endParaRPr lang="en-US"/>
          </a:p>
        </p:txBody>
      </p:sp>
    </p:spTree>
    <p:extLst>
      <p:ext uri="{BB962C8B-B14F-4D97-AF65-F5344CB8AC3E}">
        <p14:creationId xmlns:p14="http://schemas.microsoft.com/office/powerpoint/2010/main" val="3433333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200" dirty="0">
                <a:effectLst/>
                <a:latin typeface="Calibri" panose="020F0502020204030204" pitchFamily="34" charset="0"/>
                <a:ea typeface="Calibri" panose="020F0502020204030204" pitchFamily="34" charset="0"/>
                <a:cs typeface="Times New Roman" panose="02020603050405020304" pitchFamily="18" charset="0"/>
              </a:rPr>
              <a:t>Note que el enlace de color verde en inglés ha cambiado a un enlace de color naranja en español.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200" dirty="0">
                <a:effectLst/>
                <a:latin typeface="Calibri" panose="020F0502020204030204" pitchFamily="34" charset="0"/>
                <a:ea typeface="Calibri" panose="020F0502020204030204" pitchFamily="34" charset="0"/>
                <a:cs typeface="Times New Roman" panose="02020603050405020304" pitchFamily="18" charset="0"/>
              </a:rPr>
              <a:t>Haremos clic en el enlace de color naranja en español para volver a la versión de la página principal en español.</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Haga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clic</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200" dirty="0">
                <a:effectLst/>
                <a:latin typeface="Calibri" panose="020F0502020204030204" pitchFamily="34" charset="0"/>
                <a:ea typeface="Calibri" panose="020F0502020204030204" pitchFamily="34" charset="0"/>
                <a:cs typeface="Times New Roman" panose="02020603050405020304" pitchFamily="18" charset="0"/>
              </a:rPr>
              <a:t>“</a:t>
            </a:r>
            <a:r>
              <a:rPr lang="es-ES_tradnl" sz="1200" dirty="0" err="1">
                <a:effectLst/>
                <a:latin typeface="Calibri" panose="020F0502020204030204" pitchFamily="34" charset="0"/>
                <a:ea typeface="Calibri" panose="020F0502020204030204" pitchFamily="34" charset="0"/>
                <a:cs typeface="Times New Roman" panose="02020603050405020304" pitchFamily="18" charset="0"/>
              </a:rPr>
              <a:t>Genetics</a:t>
            </a:r>
            <a:r>
              <a:rPr lang="es-ES_tradnl"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cs typeface="Times New Roman" panose="02020603050405020304" pitchFamily="18" charset="0"/>
              </a:rPr>
              <a:t>en el menú de navegación.</a:t>
            </a:r>
            <a:endParaRPr lang="es-ES_trad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37</a:t>
            </a:fld>
            <a:endParaRPr lang="en-US"/>
          </a:p>
        </p:txBody>
      </p:sp>
    </p:spTree>
    <p:extLst>
      <p:ext uri="{BB962C8B-B14F-4D97-AF65-F5344CB8AC3E}">
        <p14:creationId xmlns:p14="http://schemas.microsoft.com/office/powerpoint/2010/main" val="3433333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 sección </a:t>
            </a:r>
            <a:r>
              <a:rPr lang="es-ES" sz="1800" b="1" kern="100" dirty="0" err="1">
                <a:effectLst/>
                <a:latin typeface="Calibri" panose="020F0502020204030204" pitchFamily="34" charset="0"/>
                <a:ea typeface="Calibri" panose="020F0502020204030204" pitchFamily="34" charset="0"/>
                <a:cs typeface="Times New Roman" panose="02020603050405020304" pitchFamily="18" charset="0"/>
              </a:rPr>
              <a:t>Genetic</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b="1" kern="100" dirty="0" err="1">
                <a:effectLst/>
                <a:latin typeface="Calibri" panose="020F0502020204030204" pitchFamily="34" charset="0"/>
                <a:ea typeface="Calibri" panose="020F0502020204030204" pitchFamily="34" charset="0"/>
                <a:cs typeface="Times New Roman" panose="02020603050405020304" pitchFamily="18" charset="0"/>
              </a:rPr>
              <a:t>Conditions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permite buscar alfabéticamente signos, síntomas, causas y más (sólo disponible en inglés).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Busquemos más información sobre un problema genético, el síndrome de Down.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Haga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clic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“Genetic Conditions”.</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la sección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Genes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también puede buscar información genética en orden alfabético (sólo disponible en inglés).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a:t>
            </a:r>
            <a:r>
              <a:rPr lang="es-ES" sz="1800" b="1" kern="100" dirty="0" err="1">
                <a:effectLst/>
                <a:latin typeface="Calibri" panose="020F0502020204030204" pitchFamily="34" charset="0"/>
                <a:ea typeface="Calibri" panose="020F0502020204030204" pitchFamily="34" charset="0"/>
                <a:cs typeface="Times New Roman" panose="02020603050405020304" pitchFamily="18" charset="0"/>
              </a:rPr>
              <a:t>Chromosomes</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800" b="1" kern="100" dirty="0" err="1">
                <a:effectLst/>
                <a:latin typeface="Calibri" panose="020F0502020204030204" pitchFamily="34" charset="0"/>
                <a:ea typeface="Calibri" panose="020F0502020204030204" pitchFamily="34" charset="0"/>
                <a:cs typeface="Times New Roman" panose="02020603050405020304" pitchFamily="18" charset="0"/>
              </a:rPr>
              <a:t>mtDNA</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puede buscar información por uno de los 23 pares de cromosomas o por ADN mitocondrial (sólo disponible en inglés).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El área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Help</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Me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Understand</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Genetics</a:t>
            </a:r>
            <a:r>
              <a:rPr lang="es-ES" sz="1800" dirty="0">
                <a:effectLst/>
                <a:latin typeface="Calibri" panose="020F0502020204030204" pitchFamily="34" charset="0"/>
                <a:ea typeface="Calibri" panose="020F0502020204030204" pitchFamily="34" charset="0"/>
                <a:cs typeface="Times New Roman" panose="02020603050405020304" pitchFamily="18" charset="0"/>
              </a:rPr>
              <a:t> ofrece una explicación básica de cómo funcionan los genes y cómo las variaciones o mutaciones causan trastornos, así como información actual sobre pruebas genéticas, terapia génica, investigación genética y medicina de precisión.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C48016-672E-4C55-AB48-6D90F96F4D1B}" type="slidenum">
              <a:rPr lang="en-US" smtClean="0"/>
              <a:t>38</a:t>
            </a:fld>
            <a:endParaRPr lang="en-US"/>
          </a:p>
        </p:txBody>
      </p:sp>
    </p:spTree>
    <p:extLst>
      <p:ext uri="{BB962C8B-B14F-4D97-AF65-F5344CB8AC3E}">
        <p14:creationId xmlns:p14="http://schemas.microsoft.com/office/powerpoint/2010/main" val="903911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la lista alfabética, [haga clic] haga clic en la letra “D”.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Luego</a:t>
            </a:r>
            <a:r>
              <a:rPr lang="es-ES" sz="1800" kern="100">
                <a:effectLst/>
                <a:latin typeface="Calibri" panose="020F0502020204030204" pitchFamily="34" charset="0"/>
                <a:ea typeface="Calibri" panose="020F0502020204030204" pitchFamily="34" charset="0"/>
                <a:cs typeface="Times New Roman" panose="02020603050405020304" pitchFamily="18" charset="0"/>
              </a:rPr>
              <a:t>, haga </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clic en “Down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Syndrome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39</a:t>
            </a:fld>
            <a:endParaRPr lang="en-US"/>
          </a:p>
        </p:txBody>
      </p:sp>
    </p:spTree>
    <p:extLst>
      <p:ext uri="{BB962C8B-B14F-4D97-AF65-F5344CB8AC3E}">
        <p14:creationId xmlns:p14="http://schemas.microsoft.com/office/powerpoint/2010/main" val="108608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Los consumidores se esfuerzan por determinar si la información de salud que encuentran en línea es confiable. También pueden sentirse abrumados por la cantidad de información disponible. Estudios recientes han demostrado que, para los pacientes de cáncer, suele ser difícil determinar en qué fuentes deben confiar. Además, los pacientes con enfermedades raras que buscan nuevas investigaciones sobre su enfermedad no están seguros de cómo incorporar a su vida diaria lo que encuentran.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está diseñado para responder a estas necesidades. MedlinePlus es el sitio web de los Institutos Nacionales de la Salud para los pacientes y para el público.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producido por la Biblioteca Nacional de Medicina de los EE. UU., ofrece información de salud confiable y vigente sobre enfermedades, afecciones y temas de bienestar tanto en español como en inglés.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está disponible en cualquier momento, en cualquier lugar y de forma gratuita. Su contenido se ha preparado para incorporar las mejores prácticas de accesibilidad a internet y es compatible con tecnología asistencial como lectores de pantalla. MedlinePlus explica afecciones médicas complejas en lenguaje sencillo y fácil de entender.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Los consumidores pueden acceder a MedlinePlus para obtener explicaciones breves o detalladas de un tema de salud y los profesionales de la salud pueden remitir con confianza a sus pacientes a nuestro sitio.</a:t>
            </a:r>
          </a:p>
          <a:p>
            <a:pPr marL="0" marR="0">
              <a:lnSpc>
                <a:spcPct val="107000"/>
              </a:lnSpc>
              <a:spcBef>
                <a:spcPts val="0"/>
              </a:spcBef>
              <a:spcAft>
                <a:spcPts val="800"/>
              </a:spcAft>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Los consumidores suelen usar internet buscando respuestas a preguntas sobre problemas específicos de salud, medicinas o suplementos, partes del cuerpo y procedimientos diagnósticos. El sitio web de MedlinePlus se ha diseñado para que los consumidores busquen o exploren con facilidad estos temas.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Hay cuatro secciones importantes en el sitio web en español: Temas de salud, medicinas y suplementos, genética, y pruebas médicas. También incluyen una enciclopedia médica. Se puede emplear la herramienta de búsqueda en cualquier momento para buscar en todo el sitio web.</a:t>
            </a: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Dentro de cada una de estas colecciones, se puede buscar o explorar por temas. Los temas de salud siguen una plantilla estandarizada con una estructura y una navegación claras, de forma que los usuarios pueden obtener rápidamente la información que necesitan.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a:t>
            </a:fld>
            <a:endParaRPr lang="en-US"/>
          </a:p>
        </p:txBody>
      </p:sp>
    </p:spTree>
    <p:extLst>
      <p:ext uri="{BB962C8B-B14F-4D97-AF65-F5344CB8AC3E}">
        <p14:creationId xmlns:p14="http://schemas.microsoft.com/office/powerpoint/2010/main" val="856868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una página de trastornos genéticos, hay una descripción detallada de la afección. Más abajo en la página se encuentran más detalles sobre la frecuencia, las causas, la probabilidad de herencia y otros nombres del problema genético.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Además, hay enlaces a información y referencias adicionales.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40</a:t>
            </a:fld>
            <a:endParaRPr lang="en-US"/>
          </a:p>
        </p:txBody>
      </p:sp>
    </p:spTree>
    <p:extLst>
      <p:ext uri="{BB962C8B-B14F-4D97-AF65-F5344CB8AC3E}">
        <p14:creationId xmlns:p14="http://schemas.microsoft.com/office/powerpoint/2010/main" val="3630541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ofrece más de 300 artículos sobre pruebas médicas. Estas páginas explican para qué se usan las pruebas, por qué un profesional de la salud puede ordenarlas, en qué consiste una prueba y qué pueden significar los resultados. </a:t>
            </a:r>
            <a:r>
              <a:rPr lang="es-ES_tradnl" sz="1800" b="0" dirty="0">
                <a:effectLst/>
                <a:latin typeface="Calibri" panose="020F0502020204030204" pitchFamily="34" charset="0"/>
                <a:ea typeface="Calibri" panose="020F0502020204030204" pitchFamily="34" charset="0"/>
                <a:cs typeface="Times New Roman" panose="02020603050405020304" pitchFamily="18" charset="0"/>
              </a:rPr>
              <a:t>Este contenido es creado, traducido, y mantenido por personal y contratistas de la Biblioteca Nacional de Medicina.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Haga clic en Pruebas médicas ya sea en la página de navegación principal o lateral.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41</a:t>
            </a:fld>
            <a:endParaRPr lang="en-US"/>
          </a:p>
        </p:txBody>
      </p:sp>
    </p:spTree>
    <p:extLst>
      <p:ext uri="{BB962C8B-B14F-4D97-AF65-F5344CB8AC3E}">
        <p14:creationId xmlns:p14="http://schemas.microsoft.com/office/powerpoint/2010/main" val="1403256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ofrece un índice alfabético (A–Z) de pruebas médicas comunes. También se puede emplear la casilla de búsqueda para localizar las pruebas médicas.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Haremos clic en “Análisis de sangre de glucagón”.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42</a:t>
            </a:fld>
            <a:endParaRPr lang="en-US"/>
          </a:p>
        </p:txBody>
      </p:sp>
    </p:spTree>
    <p:extLst>
      <p:ext uri="{BB962C8B-B14F-4D97-AF65-F5344CB8AC3E}">
        <p14:creationId xmlns:p14="http://schemas.microsoft.com/office/powerpoint/2010/main" val="1587434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Esta es la página con información de Pruebas médicas. Esta brinda: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Un resumen de lo que es una prueba médica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Para qué se usa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Por qué la necesita una persona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En qué consiste la prueba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Cómo prepararse para la prueba 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Posibles riesgos y resultados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La información también incluye enlaces a temas de salud afines de MedlinePlus y a otras pruebas médicas.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43</a:t>
            </a:fld>
            <a:endParaRPr lang="en-US"/>
          </a:p>
        </p:txBody>
      </p:sp>
    </p:spTree>
    <p:extLst>
      <p:ext uri="{BB962C8B-B14F-4D97-AF65-F5344CB8AC3E}">
        <p14:creationId xmlns:p14="http://schemas.microsoft.com/office/powerpoint/2010/main" val="984979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también contiene una enciclopedia médica de más de 4,000 artículos, videos y gráficos disponibles en inglés y español. MedlinePlus tiene licencia de A.D.A.M para usar la Enciclopedia Médica.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Haremos clic en “Enciclopedia médica”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44</a:t>
            </a:fld>
            <a:endParaRPr lang="en-US"/>
          </a:p>
        </p:txBody>
      </p:sp>
    </p:spTree>
    <p:extLst>
      <p:ext uri="{BB962C8B-B14F-4D97-AF65-F5344CB8AC3E}">
        <p14:creationId xmlns:p14="http://schemas.microsoft.com/office/powerpoint/2010/main" val="3724875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Usted puede hacer búsquedas en la Enciclopedia médica con el índice alfabético (A-Z).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Calibri" panose="020F0502020204030204" pitchFamily="34" charset="0"/>
                <a:ea typeface="Calibri" panose="020F0502020204030204" pitchFamily="34" charset="0"/>
                <a:cs typeface="Times New Roman" panose="02020603050405020304" pitchFamily="18" charset="0"/>
              </a:rPr>
              <a:t>Note que la fuente es A.D.A.M.</a:t>
            </a:r>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45</a:t>
            </a:fld>
            <a:endParaRPr lang="en-US"/>
          </a:p>
        </p:txBody>
      </p:sp>
    </p:spTree>
    <p:extLst>
      <p:ext uri="{BB962C8B-B14F-4D97-AF65-F5344CB8AC3E}">
        <p14:creationId xmlns:p14="http://schemas.microsoft.com/office/powerpoint/2010/main" val="3395015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tiene varios recursos accesibles.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también contiene: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Recetas saludables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por las cuales se puede explorar por tipo de comida o de régimen de alimentación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Documentos de lectura fácil</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que muestran un índice alfabético de materiales de salud para los consumidores sobre una variedad de temas de salud, que son fáciles de leer, entender y usar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Redes sociales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con enlaces a cuentas de Twitter, Facebook e Instagram de MedlinePlus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La revista </a:t>
            </a: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NIH MedlinePlus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que ofrece actualizaciones sobre los últimos descubrimientos realizados en las investigaciones apoyadas por los NIH, así como recomendaciones de salud y explicaciones generales sobre bienestar revisados por expertos de los NIH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46</a:t>
            </a:fld>
            <a:endParaRPr lang="en-US"/>
          </a:p>
        </p:txBody>
      </p:sp>
    </p:spTree>
    <p:extLst>
      <p:ext uri="{BB962C8B-B14F-4D97-AF65-F5344CB8AC3E}">
        <p14:creationId xmlns:p14="http://schemas.microsoft.com/office/powerpoint/2010/main" val="3700528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noProof="0" dirty="0">
                <a:latin typeface="Arial" charset="0"/>
              </a:rPr>
              <a:t>Otras organizaciones han creados contenido bueno a asistir consumadores evaluar la información en la red.</a:t>
            </a:r>
          </a:p>
          <a:p>
            <a:r>
              <a:rPr lang="es-US" sz="1200" noProof="0" dirty="0">
                <a:latin typeface="Arial" charset="0"/>
              </a:rPr>
              <a:t>Hemos recogidos este contenido en una pagina titulada “Evaluación de información sobre la salud.”</a:t>
            </a:r>
          </a:p>
          <a:p>
            <a:endParaRPr lang="en-US" sz="1200" dirty="0">
              <a:latin typeface="Arial" charset="0"/>
            </a:endParaRPr>
          </a:p>
        </p:txBody>
      </p:sp>
      <p:sp>
        <p:nvSpPr>
          <p:cNvPr id="4" name="Slide Number Placeholder 3"/>
          <p:cNvSpPr>
            <a:spLocks noGrp="1"/>
          </p:cNvSpPr>
          <p:nvPr>
            <p:ph type="sldNum" sz="quarter" idx="5"/>
          </p:nvPr>
        </p:nvSpPr>
        <p:spPr/>
        <p:txBody>
          <a:bodyPr/>
          <a:lstStyle/>
          <a:p>
            <a:fld id="{92C48016-672E-4C55-AB48-6D90F96F4D1B}" type="slidenum">
              <a:rPr lang="en-US" smtClean="0"/>
              <a:t>47</a:t>
            </a:fld>
            <a:endParaRPr lang="en-US"/>
          </a:p>
        </p:txBody>
      </p:sp>
    </p:spTree>
    <p:extLst>
      <p:ext uri="{BB962C8B-B14F-4D97-AF65-F5344CB8AC3E}">
        <p14:creationId xmlns:p14="http://schemas.microsoft.com/office/powerpoint/2010/main" val="374109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En la actualidad, MedlinePlus tiene fuentes de información de más de 1,600 organizaciones selectas y proporciona 18,000 enlaces a información de salud autorizada en español y 40,000 enlaces a información en inglés.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brinda enlaces a información producida por la Biblioteca Nacional de Medicina (NLM), los Institutos Nacionales de la Salud (NIH) y otras organizaciones confiables que trabajan en el campo de la salud dentro del Gobierno Federal de los Estados Unidos, tales como: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Los Centros para el Control y la Prevención de</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s-ES_tradnl" sz="1800">
                <a:effectLst/>
                <a:latin typeface="Calibri" panose="020F0502020204030204" pitchFamily="34" charset="0"/>
                <a:ea typeface="Calibri" panose="020F0502020204030204" pitchFamily="34" charset="0"/>
                <a:cs typeface="Times New Roman" panose="02020603050405020304" pitchFamily="18" charset="0"/>
              </a:rPr>
              <a:t>Enfermedades (CDC),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La Administración de Alimentos y Medicamentos (FDA)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La Oficina de Suplementos Dietéticos de los NIH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Se incluyen enlaces a otros sitios web, particularmente los que tienen información exclusiva o secciones especiales, si cumplen con las pautas específicas de calidad.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r>
              <a:rPr lang="es-ES_tradnl" sz="1800">
                <a:effectLst/>
                <a:latin typeface="Calibri" panose="020F0502020204030204" pitchFamily="34" charset="0"/>
                <a:ea typeface="Calibri" panose="020F0502020204030204" pitchFamily="34" charset="0"/>
                <a:cs typeface="Times New Roman" panose="02020603050405020304" pitchFamily="18" charset="0"/>
              </a:rPr>
              <a:t>Vea más información sobre las fuentes y el proceso de selección de MedlinePlus (</a:t>
            </a:r>
            <a:r>
              <a:rPr lang="es-ES_tradnl"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https://medlineplus.gov/spanish/acercade/general/revisionyactualizacion/</a:t>
            </a:r>
            <a:r>
              <a:rPr lang="es-ES_tradnl" sz="1800">
                <a:effectLst/>
                <a:latin typeface="Calibri" panose="020F0502020204030204" pitchFamily="34" charset="0"/>
                <a:ea typeface="Calibri" panose="020F0502020204030204" pitchFamily="34" charset="0"/>
                <a:cs typeface="Times New Roman" panose="02020603050405020304" pitchFamily="18" charset="0"/>
              </a:rPr>
              <a:t>).</a:t>
            </a:r>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5</a:t>
            </a:fld>
            <a:endParaRPr lang="en-US"/>
          </a:p>
        </p:txBody>
      </p:sp>
    </p:spTree>
    <p:extLst>
      <p:ext uri="{BB962C8B-B14F-4D97-AF65-F5344CB8AC3E}">
        <p14:creationId xmlns:p14="http://schemas.microsoft.com/office/powerpoint/2010/main" val="208414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Hay tres pautas importantes para seleccionar recursos que sean incluidos en MedlinePlus: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La calidad, autoridad y precisión del contenido de salud; la finalidad principal de la información es  educativa y no la venta de un producto o servicio y </a:t>
            </a: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todo </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el contenido se ofrece sin ningún costo; y el recurso es confiable y se mantiene regularmente.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Todas las pautas de calidad de MedlinePlus:</a:t>
            </a:r>
          </a:p>
          <a:p>
            <a:pPr marL="0" marR="0">
              <a:spcBef>
                <a:spcPts val="0"/>
              </a:spcBef>
              <a:spcAft>
                <a:spcPts val="800"/>
              </a:spcAft>
            </a:pPr>
            <a:r>
              <a:rPr lang="es-ES_trad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https://medlineplus.gov/spanish/acercade/uso/criterios/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C48016-672E-4C55-AB48-6D90F96F4D1B}" type="slidenum">
              <a:rPr lang="en-US" smtClean="0"/>
              <a:t>6</a:t>
            </a:fld>
            <a:endParaRPr lang="en-US"/>
          </a:p>
        </p:txBody>
      </p:sp>
    </p:spTree>
    <p:extLst>
      <p:ext uri="{BB962C8B-B14F-4D97-AF65-F5344CB8AC3E}">
        <p14:creationId xmlns:p14="http://schemas.microsoft.com/office/powerpoint/2010/main" val="68846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comenzó en 1998 con 22 temas de salud como forma de proporcionar al público información de salud relevante de fuentes confiables. En la actualidad, hay más de 1,000 temas de salud en español e inglés. Los temas de salud de MedlinePlus se revisan regularmente y los enlaces se actualizan a diario. Se pueden encontrar temas de salud al buscar o navegar por orden alfabético.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a:effectLst/>
                <a:latin typeface="Calibri" panose="020F0502020204030204" pitchFamily="34" charset="0"/>
                <a:ea typeface="Calibri" panose="020F0502020204030204" pitchFamily="34" charset="0"/>
                <a:cs typeface="Times New Roman" panose="02020603050405020304" pitchFamily="18" charset="0"/>
              </a:rPr>
              <a:t>Ofreceremos un panorama general de la sección de Temas de salud y usted practicará al buscar temas de salud en MedlinePlus</a:t>
            </a:r>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7</a:t>
            </a:fld>
            <a:endParaRPr lang="en-US"/>
          </a:p>
        </p:txBody>
      </p:sp>
    </p:spTree>
    <p:extLst>
      <p:ext uri="{BB962C8B-B14F-4D97-AF65-F5344CB8AC3E}">
        <p14:creationId xmlns:p14="http://schemas.microsoft.com/office/powerpoint/2010/main" val="414184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Practiquemos la forma de hacer una búsqueda de un tema de salud. Vaya a la herramienta de búsqueda cerca de la parte superior del sitio web de MedlinePlus. Usted puede usar esa h para buscar en todo el sitio de MedlinePlus.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Escribiremos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el término</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“covid-19” [covid-19] en la casilla de búsqueda y luego haremos clic en ¨Buscar.¨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8</a:t>
            </a:fld>
            <a:endParaRPr lang="en-US"/>
          </a:p>
        </p:txBody>
      </p:sp>
    </p:spTree>
    <p:extLst>
      <p:ext uri="{BB962C8B-B14F-4D97-AF65-F5344CB8AC3E}">
        <p14:creationId xmlns:p14="http://schemas.microsoft.com/office/powerpoint/2010/main" val="240601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Tenga en cuenta que la búsqueda ofrece bastantes resultados. Puede filtrar los resultados para identificar mejor lo que busca.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En la sección “Defina por tipo”, puede filtrar los resultados para obtener “Temas de salud”, entre otras opciones. Esto limitará sus resultados solamente a los temas de salud predeterminados de MedlinePlus.</a:t>
            </a:r>
          </a:p>
          <a:p>
            <a:pPr marL="0" marR="0">
              <a:lnSpc>
                <a:spcPct val="107000"/>
              </a:lnSpc>
              <a:spcBef>
                <a:spcPts val="0"/>
              </a:spcBef>
              <a:spcAft>
                <a:spcPts val="800"/>
              </a:spcAft>
            </a:pPr>
            <a:endParaRPr lang="es-ES_trad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Haremos clic en “Temas de salud” bajo la casilla “Defina por tipo”.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9</a:t>
            </a:fld>
            <a:endParaRPr lang="en-US"/>
          </a:p>
        </p:txBody>
      </p:sp>
    </p:spTree>
    <p:extLst>
      <p:ext uri="{BB962C8B-B14F-4D97-AF65-F5344CB8AC3E}">
        <p14:creationId xmlns:p14="http://schemas.microsoft.com/office/powerpoint/2010/main" val="233953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DA1A42-9B2B-4A7F-8687-D6ED54FCA617}"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8E8183-6C86-4C50-88C8-BB563DB0F051}"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93D11-D83A-4479-8310-A8B372F036FC}"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13208-9547-4FA8-B3B2-A282886DC719}"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742C1A-AA95-4A85-9AA5-16C85D6008FD}"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76306D-39DA-4FEA-B84A-8E11212D87FF}" type="datetime1">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FF6334-D112-4698-8DAC-DAFF3E52391E}" type="datetime1">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809752-EB1B-4329-A82D-7555F6292FAE}" type="datetime1">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0A3F2-ADE4-48E1-A47C-77B63AFA45C9}" type="datetime1">
              <a:rPr lang="en-US" smtClean="0"/>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47494-F662-489C-BA80-59B81C0A9A3D}" type="datetime1">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1C3CA7-2B29-4BFB-8590-DF5AA456FC64}" type="datetime1">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44708B-8322-0C8F-54C2-0E9520A7BDD0}"/>
              </a:ext>
            </a:extLst>
          </p:cNvPr>
          <p:cNvPicPr>
            <a:picLocks noChangeAspect="1"/>
          </p:cNvPicPr>
          <p:nvPr userDrawn="1"/>
        </p:nvPicPr>
        <p:blipFill>
          <a:blip r:embed="rId13"/>
          <a:stretch>
            <a:fillRect/>
          </a:stretch>
        </p:blipFill>
        <p:spPr>
          <a:xfrm>
            <a:off x="0" y="0"/>
            <a:ext cx="12192000" cy="68579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A7B5A-12DB-43B8-8E2D-334FF40D9B71}" type="datetime1">
              <a:rPr lang="en-US" smtClean="0"/>
              <a:t>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1">
                <a:solidFill>
                  <a:schemeClr val="bg1"/>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nlm.nih.gov/oet/ed/medlineplus/tutorial_esp/story.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7007C-B88B-ECC4-9A8D-36809251BDCD}"/>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a:t>
            </a:fld>
            <a:endParaRPr lang="en-US"/>
          </a:p>
        </p:txBody>
      </p:sp>
      <p:sp>
        <p:nvSpPr>
          <p:cNvPr id="5" name="Title 1">
            <a:extLst>
              <a:ext uri="{FF2B5EF4-FFF2-40B4-BE49-F238E27FC236}">
                <a16:creationId xmlns:a16="http://schemas.microsoft.com/office/drawing/2014/main" id="{D25DB393-EBA5-FF35-9B4E-FCF2D101D3B1}"/>
              </a:ext>
            </a:extLst>
          </p:cNvPr>
          <p:cNvSpPr txBox="1">
            <a:spLocks noGrp="1"/>
          </p:cNvSpPr>
          <p:nvPr>
            <p:ph type="title" idx="4294967295"/>
          </p:nvPr>
        </p:nvSpPr>
        <p:spPr>
          <a:xfrm>
            <a:off x="587829" y="136525"/>
            <a:ext cx="11244941"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616265"/>
                </a:solidFill>
                <a:effectLst/>
                <a:uLnTx/>
                <a:uFillTx/>
                <a:latin typeface="+mj-lt"/>
                <a:ea typeface="+mj-ea"/>
                <a:cs typeface="+mj-cs"/>
              </a:rPr>
              <a:t>ELIMINAR ESTA PLANTILLA ANTES DE PRESENTAR</a:t>
            </a:r>
          </a:p>
        </p:txBody>
      </p:sp>
      <p:sp>
        <p:nvSpPr>
          <p:cNvPr id="6" name="Content Placeholder 2">
            <a:extLst>
              <a:ext uri="{FF2B5EF4-FFF2-40B4-BE49-F238E27FC236}">
                <a16:creationId xmlns:a16="http://schemas.microsoft.com/office/drawing/2014/main" id="{AB784AD6-6946-545E-4E54-17A417D30CAE}"/>
              </a:ext>
            </a:extLst>
          </p:cNvPr>
          <p:cNvSpPr>
            <a:spLocks noGrp="1"/>
          </p:cNvSpPr>
          <p:nvPr/>
        </p:nvSpPr>
        <p:spPr>
          <a:xfrm>
            <a:off x="838200" y="159702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62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62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Esta presentación de diapositivas tiene como objetivo introducir y demostrar los conceptos básicos de MedlinePlus a nuevos usuarios.</a:t>
            </a:r>
          </a:p>
          <a:p>
            <a:pPr lvl="1"/>
            <a:r>
              <a:rPr lang="es-419" dirty="0">
                <a:effectLst/>
                <a:latin typeface="Calibri" panose="020F0502020204030204" pitchFamily="34" charset="0"/>
                <a:ea typeface="Calibri" panose="020F0502020204030204" pitchFamily="34" charset="0"/>
              </a:rPr>
              <a:t>Tiene una duración de 30 a 45 minutos.</a:t>
            </a:r>
            <a:endParaRPr lang="en-US" dirty="0"/>
          </a:p>
          <a:p>
            <a:pPr lvl="1"/>
            <a:r>
              <a:rPr lang="es-419" dirty="0">
                <a:effectLst/>
                <a:latin typeface="Calibri" panose="020F0502020204030204" pitchFamily="34" charset="0"/>
                <a:ea typeface="Calibri" panose="020F0502020204030204" pitchFamily="34" charset="0"/>
              </a:rPr>
              <a:t>El contenido pertenece a </a:t>
            </a:r>
            <a:r>
              <a:rPr lang="es-419"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Tutorial de MedlinePlus para bibliotecarios y educadores</a:t>
            </a:r>
            <a:r>
              <a:rPr lang="en-US"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es-419"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en</a:t>
            </a:r>
            <a:r>
              <a:rPr lang="en-US"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es-419"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salud</a:t>
            </a:r>
            <a:r>
              <a:rPr lang="es-419" u="sng" dirty="0">
                <a:effectLst/>
                <a:latin typeface="Calibri" panose="020F0502020204030204" pitchFamily="34" charset="0"/>
                <a:ea typeface="Calibri" panose="020F0502020204030204" pitchFamily="34" charset="0"/>
                <a:cs typeface="Calibri" panose="020F0502020204030204" pitchFamily="34" charset="0"/>
              </a:rPr>
              <a:t>.</a:t>
            </a:r>
          </a:p>
          <a:p>
            <a:r>
              <a:rPr lang="es-ES" dirty="0"/>
              <a:t>Siéntase libre de editar, resumir, expandir, reutilizar y/o redistribuir esta presentación según lo desee.</a:t>
            </a:r>
          </a:p>
          <a:p>
            <a:pPr lvl="1"/>
            <a:r>
              <a:rPr lang="es-US" dirty="0">
                <a:effectLst/>
                <a:latin typeface="Calibri" panose="020F0502020204030204" pitchFamily="34" charset="0"/>
                <a:ea typeface="Calibri" panose="020F0502020204030204" pitchFamily="34" charset="0"/>
              </a:rPr>
              <a:t>Le animamos a reemplazar los ejemplos incluidos con búsquedas más relevantes para su audiencia específica.</a:t>
            </a:r>
            <a:endParaRPr lang="en-US" dirty="0"/>
          </a:p>
        </p:txBody>
      </p:sp>
    </p:spTree>
    <p:extLst>
      <p:ext uri="{BB962C8B-B14F-4D97-AF65-F5344CB8AC3E}">
        <p14:creationId xmlns:p14="http://schemas.microsoft.com/office/powerpoint/2010/main" val="21122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22F2AF-3007-6BED-9281-C51075AB87DB}"/>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2" name="Title 1">
            <a:extLst>
              <a:ext uri="{FF2B5EF4-FFF2-40B4-BE49-F238E27FC236}">
                <a16:creationId xmlns:a16="http://schemas.microsoft.com/office/drawing/2014/main" id="{EC535B2A-790B-0AB8-72B2-87071733A3E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Resultados</a:t>
            </a:r>
            <a:r>
              <a:rPr lang="en-US" dirty="0"/>
              <a:t>: Temas de </a:t>
            </a:r>
            <a:r>
              <a:rPr lang="en-US" dirty="0" err="1"/>
              <a:t>salud</a:t>
            </a:r>
            <a:endParaRPr lang="en-US" dirty="0"/>
          </a:p>
        </p:txBody>
      </p:sp>
      <p:pic>
        <p:nvPicPr>
          <p:cNvPr id="3" name="Picture 2" descr="Resultados de MedlinePlus para COVID-19, que muestran un enlace a la página de pruebas de COVID-19.">
            <a:extLst>
              <a:ext uri="{FF2B5EF4-FFF2-40B4-BE49-F238E27FC236}">
                <a16:creationId xmlns:a16="http://schemas.microsoft.com/office/drawing/2014/main" id="{BE0B8015-BD67-D7F0-FA8B-13027E2F8BF7}"/>
              </a:ext>
            </a:extLst>
          </p:cNvPr>
          <p:cNvPicPr>
            <a:picLocks noChangeAspect="1"/>
          </p:cNvPicPr>
          <p:nvPr/>
        </p:nvPicPr>
        <p:blipFill>
          <a:blip r:embed="rId3"/>
          <a:stretch>
            <a:fillRect/>
          </a:stretch>
        </p:blipFill>
        <p:spPr>
          <a:xfrm>
            <a:off x="1855682" y="433250"/>
            <a:ext cx="8480635" cy="5510350"/>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E183E556-E293-63C2-B81E-6E0ED2D01EFD}"/>
              </a:ext>
              <a:ext uri="{C183D7F6-B498-43B3-948B-1728B52AA6E4}">
                <adec:decorative xmlns:adec="http://schemas.microsoft.com/office/drawing/2017/decorative" val="1"/>
              </a:ext>
            </a:extLst>
          </p:cNvPr>
          <p:cNvSpPr/>
          <p:nvPr/>
        </p:nvSpPr>
        <p:spPr>
          <a:xfrm>
            <a:off x="4789076" y="5128642"/>
            <a:ext cx="2183224" cy="406743"/>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24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8C8FB3-903F-7C92-D8D5-C7546D3F2C90}"/>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2" name="Title 1">
            <a:extLst>
              <a:ext uri="{FF2B5EF4-FFF2-40B4-BE49-F238E27FC236}">
                <a16:creationId xmlns:a16="http://schemas.microsoft.com/office/drawing/2014/main" id="{E9497B1B-412F-DB5D-7A12-128CB65CFF4C}"/>
              </a:ext>
            </a:extLst>
          </p:cNvPr>
          <p:cNvSpPr>
            <a:spLocks noGrp="1"/>
          </p:cNvSpPr>
          <p:nvPr>
            <p:ph type="title" idx="4294967295"/>
          </p:nvPr>
        </p:nvSpPr>
        <p:spPr>
          <a:xfrm>
            <a:off x="737532" y="-851279"/>
            <a:ext cx="10515600" cy="1325563"/>
          </a:xfrm>
        </p:spPr>
        <p:txBody>
          <a:bodyPr/>
          <a:lstStyle/>
          <a:p>
            <a:r>
              <a:rPr lang="es-ES_tradnl" sz="1800" kern="1200" dirty="0">
                <a:solidFill>
                  <a:srgbClr val="000000"/>
                </a:solidFill>
                <a:effectLst/>
                <a:ea typeface="Calibri" panose="020F0502020204030204" pitchFamily="34" charset="0"/>
                <a:cs typeface="Times New Roman" panose="02020603050405020304" pitchFamily="18" charset="0"/>
              </a:rPr>
              <a:t>Tema de salud sobre “Pruebas para el COVID-19”</a:t>
            </a:r>
            <a:endParaRPr lang="en-US" dirty="0"/>
          </a:p>
        </p:txBody>
      </p:sp>
      <p:pic>
        <p:nvPicPr>
          <p:cNvPr id="3" name="Picture 2" descr="Página de pruebas de MedlinePlus COVID-19.">
            <a:extLst>
              <a:ext uri="{FF2B5EF4-FFF2-40B4-BE49-F238E27FC236}">
                <a16:creationId xmlns:a16="http://schemas.microsoft.com/office/drawing/2014/main" id="{E10D0ED0-D8A8-AEEE-0C48-F7A0BA7356CA}"/>
              </a:ext>
            </a:extLst>
          </p:cNvPr>
          <p:cNvPicPr>
            <a:picLocks noChangeAspect="1"/>
          </p:cNvPicPr>
          <p:nvPr/>
        </p:nvPicPr>
        <p:blipFill>
          <a:blip r:embed="rId3"/>
          <a:stretch>
            <a:fillRect/>
          </a:stretch>
        </p:blipFill>
        <p:spPr>
          <a:xfrm>
            <a:off x="1660489" y="752976"/>
            <a:ext cx="8871021" cy="525501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63201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B88-B014-1783-DDBC-5EB9507EA52B}"/>
              </a:ext>
            </a:extLst>
          </p:cNvPr>
          <p:cNvSpPr>
            <a:spLocks noGrp="1"/>
          </p:cNvSpPr>
          <p:nvPr>
            <p:ph type="title"/>
          </p:nvPr>
        </p:nvSpPr>
        <p:spPr/>
        <p:txBody>
          <a:bodyPr/>
          <a:lstStyle/>
          <a:p>
            <a:r>
              <a:rPr lang="en-US" dirty="0" err="1"/>
              <a:t>Navegación</a:t>
            </a:r>
            <a:r>
              <a:rPr lang="en-US" dirty="0"/>
              <a:t>: Tema</a:t>
            </a:r>
            <a:r>
              <a:rPr lang="en-US" baseline="0" dirty="0"/>
              <a:t>s de </a:t>
            </a:r>
            <a:r>
              <a:rPr lang="en-US" baseline="0" dirty="0" err="1"/>
              <a:t>salud</a:t>
            </a:r>
            <a:endParaRPr lang="en-US" dirty="0"/>
          </a:p>
        </p:txBody>
      </p:sp>
      <p:sp>
        <p:nvSpPr>
          <p:cNvPr id="3" name="Slide Number Placeholder 2">
            <a:extLst>
              <a:ext uri="{FF2B5EF4-FFF2-40B4-BE49-F238E27FC236}">
                <a16:creationId xmlns:a16="http://schemas.microsoft.com/office/drawing/2014/main" id="{79C5061A-444D-BF18-8AF0-F6BA700260E3}"/>
              </a:ext>
            </a:extLst>
          </p:cNvPr>
          <p:cNvSpPr>
            <a:spLocks noGrp="1"/>
          </p:cNvSpPr>
          <p:nvPr>
            <p:ph type="sldNum" sz="quarter" idx="12"/>
          </p:nvPr>
        </p:nvSpPr>
        <p:spPr/>
        <p:txBody>
          <a:bodyPr/>
          <a:lstStyle/>
          <a:p>
            <a:fld id="{330EA680-D336-4FF7-8B7A-9848BB0A1C32}" type="slidenum">
              <a:rPr lang="en-US" smtClean="0"/>
              <a:t>12</a:t>
            </a:fld>
            <a:endParaRPr lang="en-US"/>
          </a:p>
        </p:txBody>
      </p:sp>
      <p:pic>
        <p:nvPicPr>
          <p:cNvPr id="4" name="Picture 3" descr="Página de inicio de MedlinePlus, destacando el enlace Temas de salud en el menú superior.">
            <a:extLst>
              <a:ext uri="{FF2B5EF4-FFF2-40B4-BE49-F238E27FC236}">
                <a16:creationId xmlns:a16="http://schemas.microsoft.com/office/drawing/2014/main" id="{76C3677A-A1E4-C3D8-1C9D-3FAA99C3D96C}"/>
              </a:ext>
            </a:extLst>
          </p:cNvPr>
          <p:cNvPicPr>
            <a:picLocks noChangeAspect="1"/>
          </p:cNvPicPr>
          <p:nvPr/>
        </p:nvPicPr>
        <p:blipFill rotWithShape="1">
          <a:blip r:embed="rId3"/>
          <a:srcRect b="19835"/>
          <a:stretch/>
        </p:blipFill>
        <p:spPr>
          <a:xfrm>
            <a:off x="2076996" y="1843081"/>
            <a:ext cx="8038008" cy="415132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3446E8E2-DE0C-3969-E542-453773C3C7C1}"/>
              </a:ext>
              <a:ext uri="{C183D7F6-B498-43B3-948B-1728B52AA6E4}">
                <adec:decorative xmlns:adec="http://schemas.microsoft.com/office/drawing/2017/decorative" val="1"/>
              </a:ext>
            </a:extLst>
          </p:cNvPr>
          <p:cNvSpPr/>
          <p:nvPr/>
        </p:nvSpPr>
        <p:spPr>
          <a:xfrm>
            <a:off x="2076996" y="2986539"/>
            <a:ext cx="130120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78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B5FDDD-88B3-F410-55D0-D1537AEACBED}"/>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13</a:t>
            </a:fld>
            <a:endParaRPr lang="en-US"/>
          </a:p>
        </p:txBody>
      </p:sp>
      <p:sp>
        <p:nvSpPr>
          <p:cNvPr id="5" name="Content Placeholder 2">
            <a:extLst>
              <a:ext uri="{FF2B5EF4-FFF2-40B4-BE49-F238E27FC236}">
                <a16:creationId xmlns:a16="http://schemas.microsoft.com/office/drawing/2014/main" id="{88CD083A-E93B-2A93-DF4F-1A0A92C7EA03}"/>
              </a:ext>
            </a:extLst>
          </p:cNvPr>
          <p:cNvSpPr txBox="1">
            <a:spLocks noGrp="1"/>
          </p:cNvSpPr>
          <p:nvPr>
            <p:ph type="title" idx="4294967295"/>
          </p:nvPr>
        </p:nvSpPr>
        <p:spPr>
          <a:xfrm>
            <a:off x="6931374" y="1845129"/>
            <a:ext cx="4727225" cy="36086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600" b="0" i="0" u="none" strike="noStrike" kern="1200" cap="none" spc="0" normalizeH="0" baseline="0" noProof="0" dirty="0">
                <a:ln>
                  <a:noFill/>
                </a:ln>
                <a:solidFill>
                  <a:schemeClr val="tx1"/>
                </a:solidFill>
                <a:effectLst/>
                <a:uLnTx/>
                <a:uFillTx/>
                <a:latin typeface="+mn-lt"/>
                <a:ea typeface="+mn-ea"/>
                <a:cs typeface="+mn-cs"/>
              </a:rPr>
              <a:t>Navegue los temas en orden alfabético</a:t>
            </a:r>
            <a:r>
              <a:rPr kumimoji="0" lang="en-US" sz="36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		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schemeClr val="tx1"/>
                </a:solidFill>
                <a:effectLst/>
                <a:uLnTx/>
                <a:uFillTx/>
                <a:latin typeface="+mn-lt"/>
                <a:ea typeface="+mn-ea"/>
                <a:cs typeface="+mn-cs"/>
              </a:rPr>
              <a:t>Navegue</a:t>
            </a:r>
            <a:r>
              <a:rPr kumimoji="0" lang="en-US" sz="3600" b="0" i="0" u="none" strike="noStrike" kern="1200" cap="none" spc="0" normalizeH="0" baseline="0" noProof="0" dirty="0">
                <a:ln>
                  <a:noFill/>
                </a:ln>
                <a:solidFill>
                  <a:schemeClr val="tx1"/>
                </a:solidFill>
                <a:effectLst/>
                <a:uLnTx/>
                <a:uFillTx/>
                <a:latin typeface="+mn-lt"/>
                <a:ea typeface="+mn-ea"/>
                <a:cs typeface="+mn-cs"/>
              </a:rPr>
              <a:t> </a:t>
            </a:r>
            <a:r>
              <a:rPr kumimoji="0" lang="en-US" sz="3600" b="0" i="0" u="none" strike="noStrike" kern="1200" cap="none" spc="0" normalizeH="0" baseline="0" noProof="0" dirty="0" err="1">
                <a:ln>
                  <a:noFill/>
                </a:ln>
                <a:solidFill>
                  <a:schemeClr val="tx1"/>
                </a:solidFill>
                <a:effectLst/>
                <a:uLnTx/>
                <a:uFillTx/>
                <a:latin typeface="+mn-lt"/>
                <a:ea typeface="+mn-ea"/>
                <a:cs typeface="+mn-cs"/>
              </a:rPr>
              <a:t>según</a:t>
            </a:r>
            <a:r>
              <a:rPr kumimoji="0" lang="en-US" sz="3600" b="0" i="0" u="none" strike="noStrike" kern="1200" cap="none" spc="0" normalizeH="0" baseline="0" noProof="0" dirty="0">
                <a:ln>
                  <a:noFill/>
                </a:ln>
                <a:solidFill>
                  <a:schemeClr val="tx1"/>
                </a:solidFill>
                <a:effectLst/>
                <a:uLnTx/>
                <a:uFillTx/>
                <a:latin typeface="+mn-lt"/>
                <a:ea typeface="+mn-ea"/>
                <a:cs typeface="+mn-cs"/>
              </a:rPr>
              <a:t> campos </a:t>
            </a:r>
            <a:r>
              <a:rPr kumimoji="0" lang="en-US" sz="3600" b="0" i="0" u="none" strike="noStrike" kern="1200" cap="none" spc="0" normalizeH="0" baseline="0" noProof="0" dirty="0" err="1">
                <a:ln>
                  <a:noFill/>
                </a:ln>
                <a:solidFill>
                  <a:schemeClr val="tx1"/>
                </a:solidFill>
                <a:effectLst/>
                <a:uLnTx/>
                <a:uFillTx/>
                <a:latin typeface="+mn-lt"/>
                <a:ea typeface="+mn-ea"/>
                <a:cs typeface="+mn-cs"/>
              </a:rPr>
              <a:t>temáticos</a:t>
            </a:r>
            <a:r>
              <a:rPr kumimoji="0" lang="en-US" sz="3600" b="0" i="0" u="none" strike="noStrike" kern="1200" cap="none" spc="0" normalizeH="0" baseline="0" noProof="0" dirty="0">
                <a:ln>
                  <a:noFill/>
                </a:ln>
                <a:solidFill>
                  <a:schemeClr val="tx1"/>
                </a:solidFill>
                <a:effectLst/>
                <a:uLnTx/>
                <a:uFillTx/>
                <a:latin typeface="+mn-lt"/>
                <a:ea typeface="+mn-ea"/>
                <a:cs typeface="+mn-cs"/>
              </a:rPr>
              <a:t> </a:t>
            </a:r>
            <a:r>
              <a:rPr kumimoji="0" lang="en-US" sz="3600" b="0" i="0" u="none" strike="noStrike" kern="1200" cap="none" spc="0" normalizeH="0" baseline="0" noProof="0" dirty="0" err="1">
                <a:ln>
                  <a:noFill/>
                </a:ln>
                <a:solidFill>
                  <a:schemeClr val="tx1"/>
                </a:solidFill>
                <a:effectLst/>
                <a:uLnTx/>
                <a:uFillTx/>
                <a:latin typeface="+mn-lt"/>
                <a:ea typeface="+mn-ea"/>
                <a:cs typeface="+mn-cs"/>
              </a:rPr>
              <a:t>diferentes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Página de Temas de salud de MedlinePlus, que muestra la lista A-Z en la parte superior y los temas por categoría en la parte inferior.">
            <a:extLst>
              <a:ext uri="{FF2B5EF4-FFF2-40B4-BE49-F238E27FC236}">
                <a16:creationId xmlns:a16="http://schemas.microsoft.com/office/drawing/2014/main" id="{24E274F9-8364-0823-5793-C26638CCD555}"/>
              </a:ext>
            </a:extLst>
          </p:cNvPr>
          <p:cNvPicPr>
            <a:picLocks noChangeAspect="1"/>
          </p:cNvPicPr>
          <p:nvPr/>
        </p:nvPicPr>
        <p:blipFill>
          <a:blip r:embed="rId3"/>
          <a:stretch>
            <a:fillRect/>
          </a:stretch>
        </p:blipFill>
        <p:spPr>
          <a:xfrm>
            <a:off x="928786" y="700778"/>
            <a:ext cx="5524697" cy="5304756"/>
          </a:xfrm>
          <a:prstGeom prst="rect">
            <a:avLst/>
          </a:prstGeom>
          <a:effectLst>
            <a:outerShdw blurRad="50800" dist="38100" dir="16200000" rotWithShape="0">
              <a:prstClr val="black">
                <a:alpha val="40000"/>
              </a:prstClr>
            </a:outerShdw>
          </a:effectLst>
        </p:spPr>
      </p:pic>
      <p:sp>
        <p:nvSpPr>
          <p:cNvPr id="6" name="Rectangle 5">
            <a:extLst>
              <a:ext uri="{FF2B5EF4-FFF2-40B4-BE49-F238E27FC236}">
                <a16:creationId xmlns:a16="http://schemas.microsoft.com/office/drawing/2014/main" id="{992991F0-4811-015D-D35B-E6A48E2EC614}"/>
              </a:ext>
              <a:ext uri="{C183D7F6-B498-43B3-948B-1728B52AA6E4}">
                <adec:decorative xmlns:adec="http://schemas.microsoft.com/office/drawing/2017/decorative" val="1"/>
              </a:ext>
            </a:extLst>
          </p:cNvPr>
          <p:cNvSpPr/>
          <p:nvPr/>
        </p:nvSpPr>
        <p:spPr>
          <a:xfrm>
            <a:off x="955325" y="3297821"/>
            <a:ext cx="5498158" cy="2694766"/>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0E234C-EB6B-B0C2-C0F5-2D6DA061C5BF}"/>
              </a:ext>
              <a:ext uri="{C183D7F6-B498-43B3-948B-1728B52AA6E4}">
                <adec:decorative xmlns:adec="http://schemas.microsoft.com/office/drawing/2017/decorative" val="1"/>
              </a:ext>
            </a:extLst>
          </p:cNvPr>
          <p:cNvSpPr/>
          <p:nvPr/>
        </p:nvSpPr>
        <p:spPr>
          <a:xfrm>
            <a:off x="955325" y="2661557"/>
            <a:ext cx="5498158" cy="55517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4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0AF43E-93F3-43A0-63A5-434C8D6E93AE}"/>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14</a:t>
            </a:fld>
            <a:endParaRPr lang="en-US"/>
          </a:p>
        </p:txBody>
      </p:sp>
      <p:sp>
        <p:nvSpPr>
          <p:cNvPr id="2" name="Title 1">
            <a:extLst>
              <a:ext uri="{FF2B5EF4-FFF2-40B4-BE49-F238E27FC236}">
                <a16:creationId xmlns:a16="http://schemas.microsoft.com/office/drawing/2014/main" id="{6584D52A-A495-92FB-FE30-641E50669AA2}"/>
              </a:ext>
            </a:extLst>
          </p:cNvPr>
          <p:cNvSpPr>
            <a:spLocks noGrp="1"/>
          </p:cNvSpPr>
          <p:nvPr>
            <p:ph type="title"/>
          </p:nvPr>
        </p:nvSpPr>
        <p:spPr/>
        <p:txBody>
          <a:bodyPr/>
          <a:lstStyle/>
          <a:p>
            <a:r>
              <a:rPr lang="en-US" dirty="0" err="1"/>
              <a:t>Actividad</a:t>
            </a:r>
            <a:endParaRPr lang="en-US" dirty="0"/>
          </a:p>
        </p:txBody>
      </p:sp>
      <p:pic>
        <p:nvPicPr>
          <p:cNvPr id="11" name="Content Placeholder 10" descr="Página de MedlinePlus &quot;Ejercicio y Estado Física&quot;">
            <a:extLst>
              <a:ext uri="{FF2B5EF4-FFF2-40B4-BE49-F238E27FC236}">
                <a16:creationId xmlns:a16="http://schemas.microsoft.com/office/drawing/2014/main" id="{B5A53E0F-1435-687D-9D12-9CA0F27CC9B8}"/>
              </a:ext>
            </a:extLst>
          </p:cNvPr>
          <p:cNvPicPr>
            <a:picLocks noGrp="1" noChangeAspect="1"/>
          </p:cNvPicPr>
          <p:nvPr>
            <p:ph sz="half" idx="1"/>
          </p:nvPr>
        </p:nvPicPr>
        <p:blipFill rotWithShape="1">
          <a:blip r:embed="rId3"/>
          <a:srcRect b="4202"/>
          <a:stretch/>
        </p:blipFill>
        <p:spPr>
          <a:xfrm>
            <a:off x="838200" y="2052049"/>
            <a:ext cx="5181600" cy="3898490"/>
          </a:xfrm>
          <a:effectLst>
            <a:outerShdw blurRad="50800" dist="38100" dir="16200000" rotWithShape="0">
              <a:prstClr val="black">
                <a:alpha val="40000"/>
              </a:prstClr>
            </a:outerShdw>
          </a:effectLst>
        </p:spPr>
      </p:pic>
      <p:pic>
        <p:nvPicPr>
          <p:cNvPr id="15" name="Content Placeholder 14" descr="La página de MedlinePlus &quot;¿Cuánto Ejercicio Necesito?&quot;">
            <a:extLst>
              <a:ext uri="{FF2B5EF4-FFF2-40B4-BE49-F238E27FC236}">
                <a16:creationId xmlns:a16="http://schemas.microsoft.com/office/drawing/2014/main" id="{5D53C0A7-E88B-C12F-AE17-13718C73A407}"/>
              </a:ext>
            </a:extLst>
          </p:cNvPr>
          <p:cNvPicPr>
            <a:picLocks noGrp="1" noChangeAspect="1"/>
          </p:cNvPicPr>
          <p:nvPr>
            <p:ph sz="half" idx="2"/>
          </p:nvPr>
        </p:nvPicPr>
        <p:blipFill>
          <a:blip r:embed="rId4"/>
          <a:stretch>
            <a:fillRect/>
          </a:stretch>
        </p:blipFill>
        <p:spPr>
          <a:xfrm>
            <a:off x="6327476" y="2052048"/>
            <a:ext cx="5181600" cy="3898490"/>
          </a:xfrm>
          <a:effectLst>
            <a:outerShdw blurRad="50800" dist="38100" dir="16200000" rotWithShape="0">
              <a:prstClr val="black">
                <a:alpha val="40000"/>
              </a:prstClr>
            </a:outerShdw>
          </a:effectLst>
        </p:spPr>
      </p:pic>
    </p:spTree>
    <p:extLst>
      <p:ext uri="{BB962C8B-B14F-4D97-AF65-F5344CB8AC3E}">
        <p14:creationId xmlns:p14="http://schemas.microsoft.com/office/powerpoint/2010/main" val="70427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0AF43E-93F3-43A0-63A5-434C8D6E93AE}"/>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15</a:t>
            </a:fld>
            <a:endParaRPr lang="en-US"/>
          </a:p>
        </p:txBody>
      </p:sp>
      <p:sp>
        <p:nvSpPr>
          <p:cNvPr id="2" name="Title 1">
            <a:extLst>
              <a:ext uri="{FF2B5EF4-FFF2-40B4-BE49-F238E27FC236}">
                <a16:creationId xmlns:a16="http://schemas.microsoft.com/office/drawing/2014/main" id="{77232950-F1C8-AE79-359A-C4EFD1F06DF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Temas de </a:t>
            </a:r>
            <a:r>
              <a:rPr lang="en-US" dirty="0" err="1"/>
              <a:t>Salud</a:t>
            </a:r>
            <a:r>
              <a:rPr lang="en-US" dirty="0"/>
              <a:t> </a:t>
            </a:r>
            <a:r>
              <a:rPr lang="en-US" dirty="0" err="1"/>
              <a:t>Extensos</a:t>
            </a:r>
            <a:r>
              <a:rPr lang="en-US" dirty="0"/>
              <a:t> o </a:t>
            </a:r>
            <a:br>
              <a:rPr lang="en-US" dirty="0"/>
            </a:br>
            <a:r>
              <a:rPr lang="en-US" dirty="0" err="1"/>
              <a:t>Topiclette</a:t>
            </a:r>
            <a:endParaRPr lang="en-US" dirty="0"/>
          </a:p>
        </p:txBody>
      </p:sp>
      <p:sp>
        <p:nvSpPr>
          <p:cNvPr id="6" name="Title 1">
            <a:extLst>
              <a:ext uri="{FF2B5EF4-FFF2-40B4-BE49-F238E27FC236}">
                <a16:creationId xmlns:a16="http://schemas.microsoft.com/office/drawing/2014/main" id="{CCBC8E88-61D4-C92B-651A-6DDF3656B1AB}"/>
              </a:ext>
            </a:extLst>
          </p:cNvPr>
          <p:cNvSpPr txBox="1">
            <a:spLocks/>
          </p:cNvSpPr>
          <p:nvPr/>
        </p:nvSpPr>
        <p:spPr>
          <a:xfrm>
            <a:off x="838200" y="593728"/>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Temas de </a:t>
            </a:r>
            <a:r>
              <a:rPr lang="en-US" dirty="0" err="1"/>
              <a:t>Salud</a:t>
            </a:r>
            <a:r>
              <a:rPr lang="en-US" dirty="0"/>
              <a:t> </a:t>
            </a:r>
            <a:r>
              <a:rPr lang="en-US" dirty="0" err="1"/>
              <a:t>Extensos</a:t>
            </a:r>
            <a:r>
              <a:rPr lang="en-US" dirty="0"/>
              <a:t> </a:t>
            </a:r>
          </a:p>
        </p:txBody>
      </p:sp>
      <p:pic>
        <p:nvPicPr>
          <p:cNvPr id="11" name="Content Placeholder 10" descr="Captura de pantalla de la página de temas de salud integral de MedlinePlus, &quot;Ejercicio y Estado Física&quot;">
            <a:extLst>
              <a:ext uri="{FF2B5EF4-FFF2-40B4-BE49-F238E27FC236}">
                <a16:creationId xmlns:a16="http://schemas.microsoft.com/office/drawing/2014/main" id="{B5A53E0F-1435-687D-9D12-9CA0F27CC9B8}"/>
              </a:ext>
            </a:extLst>
          </p:cNvPr>
          <p:cNvPicPr>
            <a:picLocks noGrp="1" noChangeAspect="1"/>
          </p:cNvPicPr>
          <p:nvPr>
            <p:ph sz="half" idx="1"/>
          </p:nvPr>
        </p:nvPicPr>
        <p:blipFill rotWithShape="1">
          <a:blip r:embed="rId3"/>
          <a:srcRect b="4202"/>
          <a:stretch/>
        </p:blipFill>
        <p:spPr>
          <a:xfrm>
            <a:off x="838200" y="2052049"/>
            <a:ext cx="5181600" cy="3898490"/>
          </a:xfrm>
          <a:effectLst>
            <a:outerShdw blurRad="50800" dist="38100" dir="16200000" rotWithShape="0">
              <a:prstClr val="black">
                <a:alpha val="40000"/>
              </a:prstClr>
            </a:outerShdw>
          </a:effectLst>
        </p:spPr>
      </p:pic>
      <p:sp>
        <p:nvSpPr>
          <p:cNvPr id="7" name="Title 1">
            <a:extLst>
              <a:ext uri="{FF2B5EF4-FFF2-40B4-BE49-F238E27FC236}">
                <a16:creationId xmlns:a16="http://schemas.microsoft.com/office/drawing/2014/main" id="{F57CEFBB-67A3-7C02-0D43-4F9C913A3670}"/>
              </a:ext>
            </a:extLst>
          </p:cNvPr>
          <p:cNvSpPr txBox="1">
            <a:spLocks/>
          </p:cNvSpPr>
          <p:nvPr/>
        </p:nvSpPr>
        <p:spPr>
          <a:xfrm>
            <a:off x="6379233" y="593727"/>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err="1"/>
              <a:t>Topiclette</a:t>
            </a:r>
            <a:endParaRPr lang="en-US" dirty="0"/>
          </a:p>
        </p:txBody>
      </p:sp>
      <p:pic>
        <p:nvPicPr>
          <p:cNvPr id="15" name="Content Placeholder 14" descr="Captura de pantalla de la página del topiclette de MedlinePlus, &quot;¿Cuánto Ejercicio Debo Hacer?&quot;">
            <a:extLst>
              <a:ext uri="{FF2B5EF4-FFF2-40B4-BE49-F238E27FC236}">
                <a16:creationId xmlns:a16="http://schemas.microsoft.com/office/drawing/2014/main" id="{5D53C0A7-E88B-C12F-AE17-13718C73A407}"/>
              </a:ext>
            </a:extLst>
          </p:cNvPr>
          <p:cNvPicPr>
            <a:picLocks noGrp="1" noChangeAspect="1"/>
          </p:cNvPicPr>
          <p:nvPr>
            <p:ph sz="half" idx="2"/>
          </p:nvPr>
        </p:nvPicPr>
        <p:blipFill>
          <a:blip r:embed="rId4"/>
          <a:stretch>
            <a:fillRect/>
          </a:stretch>
        </p:blipFill>
        <p:spPr>
          <a:xfrm>
            <a:off x="6327476" y="2052048"/>
            <a:ext cx="5181600" cy="3898490"/>
          </a:xfr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9398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F33B-A4AC-A4D6-EC33-3367E979D826}"/>
              </a:ext>
            </a:extLst>
          </p:cNvPr>
          <p:cNvSpPr>
            <a:spLocks noGrp="1"/>
          </p:cNvSpPr>
          <p:nvPr>
            <p:ph type="title"/>
          </p:nvPr>
        </p:nvSpPr>
        <p:spPr/>
        <p:txBody>
          <a:bodyPr/>
          <a:lstStyle/>
          <a:p>
            <a:r>
              <a:rPr lang="es-ES"/>
              <a:t>Contenido del tema de salud</a:t>
            </a:r>
            <a:endParaRPr lang="en-US"/>
          </a:p>
        </p:txBody>
      </p:sp>
      <p:sp>
        <p:nvSpPr>
          <p:cNvPr id="3" name="Content Placeholder 2">
            <a:extLst>
              <a:ext uri="{FF2B5EF4-FFF2-40B4-BE49-F238E27FC236}">
                <a16:creationId xmlns:a16="http://schemas.microsoft.com/office/drawing/2014/main" id="{DD25C4A9-EB72-62BE-AED7-C23B78505400}"/>
              </a:ext>
            </a:extLst>
          </p:cNvPr>
          <p:cNvSpPr>
            <a:spLocks noGrp="1"/>
          </p:cNvSpPr>
          <p:nvPr>
            <p:ph idx="1"/>
          </p:nvPr>
        </p:nvSpPr>
        <p:spPr/>
        <p:txBody>
          <a:bodyPr/>
          <a:lstStyle/>
          <a:p>
            <a:r>
              <a:rPr lang="es-ES" dirty="0"/>
              <a:t>No tiene derechos de autor</a:t>
            </a:r>
          </a:p>
          <a:p>
            <a:endParaRPr lang="es-ES" dirty="0"/>
          </a:p>
          <a:p>
            <a:r>
              <a:rPr lang="es-ES" dirty="0"/>
              <a:t>Se presenta en un nivel de lectura para el sexto grado de primaria o menor</a:t>
            </a:r>
          </a:p>
          <a:p>
            <a:endParaRPr lang="es-ES" dirty="0"/>
          </a:p>
          <a:p>
            <a:r>
              <a:rPr lang="es-ES" dirty="0"/>
              <a:t>Se atribuye al autor [en paréntesis], fácil de leer en letra cursiva</a:t>
            </a:r>
          </a:p>
          <a:p>
            <a:endParaRPr lang="en-US" dirty="0"/>
          </a:p>
        </p:txBody>
      </p:sp>
      <p:sp>
        <p:nvSpPr>
          <p:cNvPr id="4" name="Slide Number Placeholder 3">
            <a:extLst>
              <a:ext uri="{FF2B5EF4-FFF2-40B4-BE49-F238E27FC236}">
                <a16:creationId xmlns:a16="http://schemas.microsoft.com/office/drawing/2014/main" id="{2DDF031E-7186-82F5-C9DE-2052497527BB}"/>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1507916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4B43-3AE9-2938-D143-BA71C4EC6C81}"/>
              </a:ext>
            </a:extLst>
          </p:cNvPr>
          <p:cNvSpPr>
            <a:spLocks noGrp="1"/>
          </p:cNvSpPr>
          <p:nvPr>
            <p:ph type="title"/>
          </p:nvPr>
        </p:nvSpPr>
        <p:spPr/>
        <p:txBody>
          <a:bodyPr/>
          <a:lstStyle/>
          <a:p>
            <a:r>
              <a:rPr lang="es-ES"/>
              <a:t>Página de un tema de salud</a:t>
            </a:r>
            <a:endParaRPr lang="en-US"/>
          </a:p>
        </p:txBody>
      </p:sp>
      <p:pic>
        <p:nvPicPr>
          <p:cNvPr id="6" name="Content Placeholder 5" descr="Página temática sobre cáncer de mama de MedlinePlus.">
            <a:extLst>
              <a:ext uri="{FF2B5EF4-FFF2-40B4-BE49-F238E27FC236}">
                <a16:creationId xmlns:a16="http://schemas.microsoft.com/office/drawing/2014/main" id="{1234C22E-BBCF-B1C4-87F4-826A30A6BFE3}"/>
              </a:ext>
            </a:extLst>
          </p:cNvPr>
          <p:cNvPicPr>
            <a:picLocks noGrp="1" noChangeAspect="1"/>
          </p:cNvPicPr>
          <p:nvPr>
            <p:ph idx="1"/>
          </p:nvPr>
        </p:nvPicPr>
        <p:blipFill rotWithShape="1">
          <a:blip r:embed="rId3"/>
          <a:srcRect b="19411"/>
          <a:stretch/>
        </p:blipFill>
        <p:spPr>
          <a:xfrm>
            <a:off x="2079736" y="1690688"/>
            <a:ext cx="8032528" cy="4285569"/>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8A18C9B6-504B-A43A-25CF-70A6400D05C2}"/>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363027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9FAA-D550-8377-0321-F71DCCD27E2B}"/>
              </a:ext>
            </a:extLst>
          </p:cNvPr>
          <p:cNvSpPr>
            <a:spLocks noGrp="1"/>
          </p:cNvSpPr>
          <p:nvPr>
            <p:ph type="title"/>
          </p:nvPr>
        </p:nvSpPr>
        <p:spPr/>
        <p:txBody>
          <a:bodyPr/>
          <a:lstStyle/>
          <a:p>
            <a:r>
              <a:rPr lang="en-US" err="1"/>
              <a:t>Descripciones</a:t>
            </a:r>
            <a:r>
              <a:rPr lang="en-US"/>
              <a:t> de </a:t>
            </a:r>
            <a:r>
              <a:rPr lang="en-US" err="1"/>
              <a:t>los</a:t>
            </a:r>
            <a:r>
              <a:rPr lang="en-US"/>
              <a:t> enlaces </a:t>
            </a:r>
          </a:p>
        </p:txBody>
      </p:sp>
      <p:pic>
        <p:nvPicPr>
          <p:cNvPr id="6" name="Content Placeholder 5" descr="Página de temas de salud de MedlinePlus, que destaca diferentes tipos de enlaces.">
            <a:extLst>
              <a:ext uri="{FF2B5EF4-FFF2-40B4-BE49-F238E27FC236}">
                <a16:creationId xmlns:a16="http://schemas.microsoft.com/office/drawing/2014/main" id="{88093992-3DE4-05D9-FFB2-A63D7C726968}"/>
              </a:ext>
            </a:extLst>
          </p:cNvPr>
          <p:cNvPicPr>
            <a:picLocks noGrp="1" noChangeAspect="1"/>
          </p:cNvPicPr>
          <p:nvPr>
            <p:ph idx="1"/>
          </p:nvPr>
        </p:nvPicPr>
        <p:blipFill>
          <a:blip r:embed="rId3"/>
          <a:stretch>
            <a:fillRect/>
          </a:stretch>
        </p:blipFill>
        <p:spPr>
          <a:xfrm>
            <a:off x="2015107" y="1675589"/>
            <a:ext cx="8161786" cy="4351338"/>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2CEA775C-0B59-73D0-B665-8231FACA6F5B}"/>
              </a:ext>
            </a:extLst>
          </p:cNvPr>
          <p:cNvSpPr>
            <a:spLocks noGrp="1"/>
          </p:cNvSpPr>
          <p:nvPr>
            <p:ph type="sldNum" sz="quarter" idx="12"/>
          </p:nvPr>
        </p:nvSpPr>
        <p:spPr/>
        <p:txBody>
          <a:bodyPr/>
          <a:lstStyle/>
          <a:p>
            <a:fld id="{330EA680-D336-4FF7-8B7A-9848BB0A1C32}" type="slidenum">
              <a:rPr lang="en-US" smtClean="0"/>
              <a:t>18</a:t>
            </a:fld>
            <a:endParaRPr lang="en-US"/>
          </a:p>
        </p:txBody>
      </p:sp>
      <p:sp>
        <p:nvSpPr>
          <p:cNvPr id="7" name="Rectangle 6">
            <a:extLst>
              <a:ext uri="{FF2B5EF4-FFF2-40B4-BE49-F238E27FC236}">
                <a16:creationId xmlns:a16="http://schemas.microsoft.com/office/drawing/2014/main" id="{8E4D13B6-976F-BACA-B373-E7EFD01CC935}"/>
              </a:ext>
              <a:ext uri="{C183D7F6-B498-43B3-948B-1728B52AA6E4}">
                <adec:decorative xmlns:adec="http://schemas.microsoft.com/office/drawing/2017/decorative" val="1"/>
              </a:ext>
            </a:extLst>
          </p:cNvPr>
          <p:cNvSpPr/>
          <p:nvPr/>
        </p:nvSpPr>
        <p:spPr>
          <a:xfrm>
            <a:off x="2392240" y="4441371"/>
            <a:ext cx="4955617"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5E804E-0D39-A105-15BC-6FD35500EA51}"/>
              </a:ext>
              <a:ext uri="{C183D7F6-B498-43B3-948B-1728B52AA6E4}">
                <adec:decorative xmlns:adec="http://schemas.microsoft.com/office/drawing/2017/decorative" val="1"/>
              </a:ext>
            </a:extLst>
          </p:cNvPr>
          <p:cNvSpPr/>
          <p:nvPr/>
        </p:nvSpPr>
        <p:spPr>
          <a:xfrm>
            <a:off x="2626284" y="2731728"/>
            <a:ext cx="606774"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1F407D-6731-B986-702B-A7AC51F18B40}"/>
              </a:ext>
              <a:ext uri="{C183D7F6-B498-43B3-948B-1728B52AA6E4}">
                <adec:decorative xmlns:adec="http://schemas.microsoft.com/office/drawing/2017/decorative" val="1"/>
              </a:ext>
            </a:extLst>
          </p:cNvPr>
          <p:cNvSpPr/>
          <p:nvPr/>
        </p:nvSpPr>
        <p:spPr>
          <a:xfrm>
            <a:off x="2946000" y="1933186"/>
            <a:ext cx="1283100"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5AF2F9-050D-3A59-1B74-41D810D863C1}"/>
              </a:ext>
              <a:ext uri="{C183D7F6-B498-43B3-948B-1728B52AA6E4}">
                <adec:decorative xmlns:adec="http://schemas.microsoft.com/office/drawing/2017/decorative" val="1"/>
              </a:ext>
            </a:extLst>
          </p:cNvPr>
          <p:cNvSpPr/>
          <p:nvPr/>
        </p:nvSpPr>
        <p:spPr>
          <a:xfrm>
            <a:off x="2591507" y="5030041"/>
            <a:ext cx="1425321"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F07E04-D3B0-76D4-AB73-DA77B97EE4C6}"/>
              </a:ext>
              <a:ext uri="{C183D7F6-B498-43B3-948B-1728B52AA6E4}">
                <adec:decorative xmlns:adec="http://schemas.microsoft.com/office/drawing/2017/decorative" val="1"/>
              </a:ext>
            </a:extLst>
          </p:cNvPr>
          <p:cNvSpPr/>
          <p:nvPr/>
        </p:nvSpPr>
        <p:spPr>
          <a:xfrm>
            <a:off x="4572001" y="4342561"/>
            <a:ext cx="740229" cy="588669"/>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7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4B43-3AE9-2938-D143-BA71C4EC6C81}"/>
              </a:ext>
            </a:extLst>
          </p:cNvPr>
          <p:cNvSpPr>
            <a:spLocks noGrp="1"/>
          </p:cNvSpPr>
          <p:nvPr>
            <p:ph type="title"/>
          </p:nvPr>
        </p:nvSpPr>
        <p:spPr/>
        <p:txBody>
          <a:bodyPr/>
          <a:lstStyle/>
          <a:p>
            <a:r>
              <a:rPr lang="es-ES"/>
              <a:t>Secciones adicionales</a:t>
            </a:r>
            <a:endParaRPr lang="en-US"/>
          </a:p>
        </p:txBody>
      </p:sp>
      <p:pic>
        <p:nvPicPr>
          <p:cNvPr id="6" name="Content Placeholder 5" descr="Página de MedlinePlus que resalta el enlace a la versión en inglés en la esquina superior derecha.">
            <a:extLst>
              <a:ext uri="{FF2B5EF4-FFF2-40B4-BE49-F238E27FC236}">
                <a16:creationId xmlns:a16="http://schemas.microsoft.com/office/drawing/2014/main" id="{1234C22E-BBCF-B1C4-87F4-826A30A6BFE3}"/>
              </a:ext>
            </a:extLst>
          </p:cNvPr>
          <p:cNvPicPr>
            <a:picLocks noGrp="1" noChangeAspect="1"/>
          </p:cNvPicPr>
          <p:nvPr>
            <p:ph idx="1"/>
          </p:nvPr>
        </p:nvPicPr>
        <p:blipFill rotWithShape="1">
          <a:blip r:embed="rId3"/>
          <a:srcRect b="19411"/>
          <a:stretch/>
        </p:blipFill>
        <p:spPr>
          <a:xfrm>
            <a:off x="2079736" y="1690688"/>
            <a:ext cx="8032528" cy="4285569"/>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8A18C9B6-504B-A43A-25CF-70A6400D05C2}"/>
              </a:ext>
            </a:extLst>
          </p:cNvPr>
          <p:cNvSpPr>
            <a:spLocks noGrp="1"/>
          </p:cNvSpPr>
          <p:nvPr>
            <p:ph type="sldNum" sz="quarter" idx="12"/>
          </p:nvPr>
        </p:nvSpPr>
        <p:spPr/>
        <p:txBody>
          <a:bodyPr/>
          <a:lstStyle/>
          <a:p>
            <a:fld id="{330EA680-D336-4FF7-8B7A-9848BB0A1C32}" type="slidenum">
              <a:rPr lang="en-US" smtClean="0"/>
              <a:t>19</a:t>
            </a:fld>
            <a:endParaRPr lang="en-US"/>
          </a:p>
        </p:txBody>
      </p:sp>
      <p:sp>
        <p:nvSpPr>
          <p:cNvPr id="3" name="Rectangle 2">
            <a:extLst>
              <a:ext uri="{FF2B5EF4-FFF2-40B4-BE49-F238E27FC236}">
                <a16:creationId xmlns:a16="http://schemas.microsoft.com/office/drawing/2014/main" id="{0EB1C43A-C65D-91D4-7EBC-6DB052CCAE41}"/>
              </a:ext>
              <a:ext uri="{C183D7F6-B498-43B3-948B-1728B52AA6E4}">
                <adec:decorative xmlns:adec="http://schemas.microsoft.com/office/drawing/2017/decorative" val="1"/>
              </a:ext>
            </a:extLst>
          </p:cNvPr>
          <p:cNvSpPr/>
          <p:nvPr/>
        </p:nvSpPr>
        <p:spPr>
          <a:xfrm>
            <a:off x="9209392" y="2813282"/>
            <a:ext cx="1115708" cy="46331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34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BAD62F-4CEA-85B1-90D1-651A71B80497}"/>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a:t>
            </a:fld>
            <a:endParaRPr lang="en-US"/>
          </a:p>
        </p:txBody>
      </p:sp>
      <p:sp>
        <p:nvSpPr>
          <p:cNvPr id="3" name="Title 2">
            <a:extLst>
              <a:ext uri="{FF2B5EF4-FFF2-40B4-BE49-F238E27FC236}">
                <a16:creationId xmlns:a16="http://schemas.microsoft.com/office/drawing/2014/main" id="{EB1C77C8-D1FA-FA38-1F60-916A77D6912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MedlinePlus </a:t>
            </a:r>
            <a:r>
              <a:rPr lang="en-US" dirty="0" err="1"/>
              <a:t>Informaci</a:t>
            </a:r>
            <a:r>
              <a:rPr lang="en-US" dirty="0" err="1">
                <a:cs typeface="Calibri" panose="020F0502020204030204" pitchFamily="34" charset="0"/>
              </a:rPr>
              <a:t>ón</a:t>
            </a:r>
            <a:r>
              <a:rPr lang="en-US" dirty="0">
                <a:cs typeface="Calibri" panose="020F0502020204030204" pitchFamily="34" charset="0"/>
              </a:rPr>
              <a:t> de </a:t>
            </a:r>
            <a:r>
              <a:rPr lang="en-US" dirty="0" err="1">
                <a:cs typeface="Calibri" panose="020F0502020204030204" pitchFamily="34" charset="0"/>
              </a:rPr>
              <a:t>salud</a:t>
            </a:r>
            <a:r>
              <a:rPr lang="en-US" dirty="0">
                <a:cs typeface="Calibri" panose="020F0502020204030204" pitchFamily="34" charset="0"/>
              </a:rPr>
              <a:t> para </a:t>
            </a:r>
            <a:r>
              <a:rPr lang="en-US" dirty="0" err="1">
                <a:cs typeface="Calibri" panose="020F0502020204030204" pitchFamily="34" charset="0"/>
              </a:rPr>
              <a:t>usted</a:t>
            </a:r>
            <a:endParaRPr lang="en-US" dirty="0"/>
          </a:p>
        </p:txBody>
      </p:sp>
      <p:pic>
        <p:nvPicPr>
          <p:cNvPr id="4" name="Picture 3">
            <a:extLst>
              <a:ext uri="{FF2B5EF4-FFF2-40B4-BE49-F238E27FC236}">
                <a16:creationId xmlns:a16="http://schemas.microsoft.com/office/drawing/2014/main" id="{B98C05A6-DB15-5F50-88C4-2551BCB148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61882" y="2112466"/>
            <a:ext cx="8068236" cy="2305211"/>
          </a:xfrm>
          <a:prstGeom prst="rect">
            <a:avLst/>
          </a:prstGeom>
        </p:spPr>
      </p:pic>
    </p:spTree>
    <p:extLst>
      <p:ext uri="{BB962C8B-B14F-4D97-AF65-F5344CB8AC3E}">
        <p14:creationId xmlns:p14="http://schemas.microsoft.com/office/powerpoint/2010/main" val="158368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3913B-E8EB-E9BE-85F8-058DC6AABC30}"/>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20</a:t>
            </a:fld>
            <a:endParaRPr lang="en-US"/>
          </a:p>
        </p:txBody>
      </p:sp>
      <p:sp>
        <p:nvSpPr>
          <p:cNvPr id="2" name="Title 1">
            <a:extLst>
              <a:ext uri="{FF2B5EF4-FFF2-40B4-BE49-F238E27FC236}">
                <a16:creationId xmlns:a16="http://schemas.microsoft.com/office/drawing/2014/main" id="{C99F339E-3193-8605-E0D5-2268B1EA44C8}"/>
              </a:ext>
            </a:extLst>
          </p:cNvPr>
          <p:cNvSpPr>
            <a:spLocks noGrp="1"/>
          </p:cNvSpPr>
          <p:nvPr>
            <p:ph type="title" idx="4294967295"/>
          </p:nvPr>
        </p:nvSpPr>
        <p:spPr>
          <a:xfrm>
            <a:off x="779477" y="-834501"/>
            <a:ext cx="10515600" cy="1325563"/>
          </a:xfrm>
        </p:spPr>
        <p:txBody>
          <a:bodyPr/>
          <a:lstStyle/>
          <a:p>
            <a:r>
              <a:rPr lang="es-ES_tradnl" sz="1800" b="1" kern="1200" dirty="0">
                <a:solidFill>
                  <a:srgbClr val="000000"/>
                </a:solidFill>
                <a:effectLst/>
                <a:ea typeface="Calibri" panose="020F0502020204030204" pitchFamily="34" charset="0"/>
                <a:cs typeface="Times New Roman" panose="02020603050405020304" pitchFamily="18" charset="0"/>
              </a:rPr>
              <a:t>Temas de salud relacionados</a:t>
            </a:r>
            <a:endParaRPr lang="en-US" dirty="0"/>
          </a:p>
        </p:txBody>
      </p:sp>
      <p:pic>
        <p:nvPicPr>
          <p:cNvPr id="6" name="Picture 5" descr="Página de temas de salud de MedlinePlus, que destaca diferentes tipos de enlaces.">
            <a:extLst>
              <a:ext uri="{FF2B5EF4-FFF2-40B4-BE49-F238E27FC236}">
                <a16:creationId xmlns:a16="http://schemas.microsoft.com/office/drawing/2014/main" id="{D573BF9B-7368-F863-BFED-1E614F2DA74C}"/>
              </a:ext>
            </a:extLst>
          </p:cNvPr>
          <p:cNvPicPr>
            <a:picLocks noChangeAspect="1"/>
          </p:cNvPicPr>
          <p:nvPr/>
        </p:nvPicPr>
        <p:blipFill>
          <a:blip r:embed="rId3"/>
          <a:stretch>
            <a:fillRect/>
          </a:stretch>
        </p:blipFill>
        <p:spPr>
          <a:xfrm>
            <a:off x="1434193" y="1872045"/>
            <a:ext cx="9323614" cy="4120231"/>
          </a:xfrm>
          <a:prstGeom prst="rect">
            <a:avLst/>
          </a:prstGeom>
          <a:effectLst>
            <a:outerShdw blurRad="50800" dist="38100" dir="16200000" rotWithShape="0">
              <a:prstClr val="black">
                <a:alpha val="40000"/>
              </a:prstClr>
            </a:outerShdw>
          </a:effectLst>
        </p:spPr>
      </p:pic>
      <p:sp>
        <p:nvSpPr>
          <p:cNvPr id="7" name="Rectangle 6">
            <a:extLst>
              <a:ext uri="{FF2B5EF4-FFF2-40B4-BE49-F238E27FC236}">
                <a16:creationId xmlns:a16="http://schemas.microsoft.com/office/drawing/2014/main" id="{062D2A8D-708D-71F3-6B42-9D32A8403F07}"/>
              </a:ext>
              <a:ext uri="{C183D7F6-B498-43B3-948B-1728B52AA6E4}">
                <adec:decorative xmlns:adec="http://schemas.microsoft.com/office/drawing/2017/decorative" val="1"/>
              </a:ext>
            </a:extLst>
          </p:cNvPr>
          <p:cNvSpPr/>
          <p:nvPr/>
        </p:nvSpPr>
        <p:spPr>
          <a:xfrm>
            <a:off x="7837713" y="1872044"/>
            <a:ext cx="2920093" cy="412430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15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5C281D-CE39-ADEF-4285-7B417E06E35C}"/>
              </a:ext>
            </a:extLst>
          </p:cNvPr>
          <p:cNvSpPr>
            <a:spLocks noGrp="1"/>
          </p:cNvSpPr>
          <p:nvPr>
            <p:ph type="title"/>
          </p:nvPr>
        </p:nvSpPr>
        <p:spPr/>
        <p:txBody>
          <a:bodyPr/>
          <a:lstStyle/>
          <a:p>
            <a:r>
              <a:rPr lang="en-US" err="1"/>
              <a:t>Medicinas</a:t>
            </a:r>
            <a:r>
              <a:rPr lang="en-US"/>
              <a:t> y </a:t>
            </a:r>
            <a:r>
              <a:rPr lang="en-US" err="1"/>
              <a:t>suplementos</a:t>
            </a:r>
            <a:endParaRPr lang="en-US"/>
          </a:p>
        </p:txBody>
      </p:sp>
      <p:pic>
        <p:nvPicPr>
          <p:cNvPr id="6" name="Content Placeholder 5" descr="Página de contenido de medicinas, hierbas y suplementos de MedlinePlus">
            <a:extLst>
              <a:ext uri="{FF2B5EF4-FFF2-40B4-BE49-F238E27FC236}">
                <a16:creationId xmlns:a16="http://schemas.microsoft.com/office/drawing/2014/main" id="{0004292B-32FE-1EB0-27F2-5F4B11C3C65D}"/>
              </a:ext>
            </a:extLst>
          </p:cNvPr>
          <p:cNvPicPr>
            <a:picLocks noGrp="1" noChangeAspect="1"/>
          </p:cNvPicPr>
          <p:nvPr>
            <p:ph idx="1"/>
          </p:nvPr>
        </p:nvPicPr>
        <p:blipFill>
          <a:blip r:embed="rId3"/>
          <a:stretch>
            <a:fillRect/>
          </a:stretch>
        </p:blipFill>
        <p:spPr>
          <a:xfrm>
            <a:off x="1724823" y="1673103"/>
            <a:ext cx="8742353" cy="4351338"/>
          </a:xfrm>
          <a:effectLst>
            <a:outerShdw blurRad="50800" dist="38100" dir="16200000" rotWithShape="0">
              <a:prstClr val="black">
                <a:alpha val="40000"/>
              </a:prstClr>
            </a:outerShdw>
          </a:effectLst>
        </p:spPr>
      </p:pic>
      <p:sp>
        <p:nvSpPr>
          <p:cNvPr id="2" name="Slide Number Placeholder 1">
            <a:extLst>
              <a:ext uri="{FF2B5EF4-FFF2-40B4-BE49-F238E27FC236}">
                <a16:creationId xmlns:a16="http://schemas.microsoft.com/office/drawing/2014/main" id="{8761AD1C-ACED-CE24-F893-E1FE86B043F6}"/>
              </a:ext>
            </a:extLst>
          </p:cNvPr>
          <p:cNvSpPr>
            <a:spLocks noGrp="1"/>
          </p:cNvSpPr>
          <p:nvPr>
            <p:ph type="sldNum" sz="quarter" idx="12"/>
          </p:nvPr>
        </p:nvSpPr>
        <p:spPr/>
        <p:txBody>
          <a:bodyPr/>
          <a:lstStyle/>
          <a:p>
            <a:fld id="{330EA680-D336-4FF7-8B7A-9848BB0A1C32}" type="slidenum">
              <a:rPr lang="en-US" smtClean="0"/>
              <a:t>21</a:t>
            </a:fld>
            <a:endParaRPr lang="en-US"/>
          </a:p>
        </p:txBody>
      </p:sp>
      <p:sp>
        <p:nvSpPr>
          <p:cNvPr id="7" name="Rectangle 6">
            <a:extLst>
              <a:ext uri="{FF2B5EF4-FFF2-40B4-BE49-F238E27FC236}">
                <a16:creationId xmlns:a16="http://schemas.microsoft.com/office/drawing/2014/main" id="{A6C57F15-34F1-64C1-1CBA-9092BDA4BF63}"/>
              </a:ext>
              <a:ext uri="{C183D7F6-B498-43B3-948B-1728B52AA6E4}">
                <adec:decorative xmlns:adec="http://schemas.microsoft.com/office/drawing/2017/decorative" val="1"/>
              </a:ext>
            </a:extLst>
          </p:cNvPr>
          <p:cNvSpPr/>
          <p:nvPr/>
        </p:nvSpPr>
        <p:spPr>
          <a:xfrm>
            <a:off x="6631412" y="2106424"/>
            <a:ext cx="3835764" cy="531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46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DF58-3FC6-4B4C-98D0-25779C56AE05}"/>
              </a:ext>
            </a:extLst>
          </p:cNvPr>
          <p:cNvSpPr>
            <a:spLocks noGrp="1"/>
          </p:cNvSpPr>
          <p:nvPr>
            <p:ph type="title"/>
          </p:nvPr>
        </p:nvSpPr>
        <p:spPr/>
        <p:txBody>
          <a:bodyPr/>
          <a:lstStyle/>
          <a:p>
            <a:r>
              <a:rPr lang="en-US" dirty="0" err="1"/>
              <a:t>Búsqueda</a:t>
            </a:r>
            <a:r>
              <a:rPr lang="en-US" dirty="0">
                <a:solidFill>
                  <a:schemeClr val="bg1"/>
                </a:solidFill>
              </a:rPr>
              <a:t>: Ritalin</a:t>
            </a:r>
          </a:p>
        </p:txBody>
      </p:sp>
      <p:sp>
        <p:nvSpPr>
          <p:cNvPr id="4" name="Slide Number Placeholder 3">
            <a:extLst>
              <a:ext uri="{FF2B5EF4-FFF2-40B4-BE49-F238E27FC236}">
                <a16:creationId xmlns:a16="http://schemas.microsoft.com/office/drawing/2014/main" id="{CE38F210-6EB4-4A91-393B-771A854E0937}"/>
              </a:ext>
            </a:extLst>
          </p:cNvPr>
          <p:cNvSpPr>
            <a:spLocks noGrp="1"/>
          </p:cNvSpPr>
          <p:nvPr>
            <p:ph type="sldNum" sz="quarter" idx="12"/>
          </p:nvPr>
        </p:nvSpPr>
        <p:spPr/>
        <p:txBody>
          <a:bodyPr/>
          <a:lstStyle/>
          <a:p>
            <a:fld id="{330EA680-D336-4FF7-8B7A-9848BB0A1C32}" type="slidenum">
              <a:rPr lang="en-US" smtClean="0"/>
              <a:t>22</a:t>
            </a:fld>
            <a:endParaRPr lang="en-US"/>
          </a:p>
        </p:txBody>
      </p:sp>
      <p:pic>
        <p:nvPicPr>
          <p:cNvPr id="6" name="Picture 5" descr="Página de resultados de MedlinePlus para la búsqueda de &quot;ritalin.”">
            <a:extLst>
              <a:ext uri="{FF2B5EF4-FFF2-40B4-BE49-F238E27FC236}">
                <a16:creationId xmlns:a16="http://schemas.microsoft.com/office/drawing/2014/main" id="{7A591F36-7608-F034-4DCE-31920F2B25D4}"/>
              </a:ext>
            </a:extLst>
          </p:cNvPr>
          <p:cNvPicPr>
            <a:picLocks noChangeAspect="1"/>
          </p:cNvPicPr>
          <p:nvPr/>
        </p:nvPicPr>
        <p:blipFill rotWithShape="1">
          <a:blip r:embed="rId3"/>
          <a:srcRect b="27311"/>
          <a:stretch/>
        </p:blipFill>
        <p:spPr>
          <a:xfrm>
            <a:off x="1511544" y="1690688"/>
            <a:ext cx="9168912" cy="4288081"/>
          </a:xfrm>
          <a:prstGeom prst="rect">
            <a:avLst/>
          </a:prstGeom>
          <a:effectLst>
            <a:outerShdw blurRad="50800" dist="38100" dir="16200000" rotWithShape="0">
              <a:prstClr val="black">
                <a:alpha val="40000"/>
              </a:prstClr>
            </a:outerShdw>
          </a:effectLst>
        </p:spPr>
      </p:pic>
      <p:sp>
        <p:nvSpPr>
          <p:cNvPr id="7" name="Rectangle 6">
            <a:extLst>
              <a:ext uri="{FF2B5EF4-FFF2-40B4-BE49-F238E27FC236}">
                <a16:creationId xmlns:a16="http://schemas.microsoft.com/office/drawing/2014/main" id="{15857DCE-8D4E-2F44-D345-7F284F84BF05}"/>
              </a:ext>
              <a:ext uri="{C183D7F6-B498-43B3-948B-1728B52AA6E4}">
                <adec:decorative xmlns:adec="http://schemas.microsoft.com/office/drawing/2017/decorative" val="1"/>
              </a:ext>
            </a:extLst>
          </p:cNvPr>
          <p:cNvSpPr/>
          <p:nvPr/>
        </p:nvSpPr>
        <p:spPr>
          <a:xfrm>
            <a:off x="6736922" y="2159179"/>
            <a:ext cx="3835764" cy="531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93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9C2CDA-82D0-8F23-5977-022E795C0581}"/>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23</a:t>
            </a:fld>
            <a:endParaRPr lang="en-US"/>
          </a:p>
        </p:txBody>
      </p:sp>
      <p:sp>
        <p:nvSpPr>
          <p:cNvPr id="3" name="Title 2">
            <a:extLst>
              <a:ext uri="{FF2B5EF4-FFF2-40B4-BE49-F238E27FC236}">
                <a16:creationId xmlns:a16="http://schemas.microsoft.com/office/drawing/2014/main" id="{DE4A30FE-BE62-68DE-4437-1E95476ADDD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Etiquetas</a:t>
            </a:r>
            <a:endParaRPr lang="en-US" dirty="0"/>
          </a:p>
        </p:txBody>
      </p:sp>
      <p:pic>
        <p:nvPicPr>
          <p:cNvPr id="4" name="Picture 3" descr="Captura de pantalla de la página de resultados de búsqueda de MedlinePlus para &quot;ritalin&quot;, con opciones de filtro a la izquierda, que incluyen &quot;Medicinas y Suplementos&quot;">
            <a:extLst>
              <a:ext uri="{FF2B5EF4-FFF2-40B4-BE49-F238E27FC236}">
                <a16:creationId xmlns:a16="http://schemas.microsoft.com/office/drawing/2014/main" id="{8CD821D8-D3A1-A18F-1A7B-9C5B71A2091F}"/>
              </a:ext>
            </a:extLst>
          </p:cNvPr>
          <p:cNvPicPr>
            <a:picLocks noChangeAspect="1"/>
          </p:cNvPicPr>
          <p:nvPr/>
        </p:nvPicPr>
        <p:blipFill>
          <a:blip r:embed="rId3"/>
          <a:stretch>
            <a:fillRect/>
          </a:stretch>
        </p:blipFill>
        <p:spPr>
          <a:xfrm>
            <a:off x="1242218" y="675997"/>
            <a:ext cx="9707563" cy="5310465"/>
          </a:xfrm>
          <a:prstGeom prst="rect">
            <a:avLst/>
          </a:prstGeom>
          <a:effectLst>
            <a:outerShdw blurRad="50800" dist="38100" dir="16200000" rotWithShape="0">
              <a:prstClr val="black">
                <a:alpha val="40000"/>
              </a:prstClr>
            </a:outerShdw>
          </a:effectLst>
        </p:spPr>
      </p:pic>
      <p:sp>
        <p:nvSpPr>
          <p:cNvPr id="6" name="Rectangle 5">
            <a:extLst>
              <a:ext uri="{FF2B5EF4-FFF2-40B4-BE49-F238E27FC236}">
                <a16:creationId xmlns:a16="http://schemas.microsoft.com/office/drawing/2014/main" id="{63B43713-DC7C-95E3-56D8-405FBE5527CB}"/>
              </a:ext>
              <a:ext uri="{C183D7F6-B498-43B3-948B-1728B52AA6E4}">
                <adec:decorative xmlns:adec="http://schemas.microsoft.com/office/drawing/2017/decorative" val="1"/>
              </a:ext>
            </a:extLst>
          </p:cNvPr>
          <p:cNvSpPr/>
          <p:nvPr/>
        </p:nvSpPr>
        <p:spPr>
          <a:xfrm>
            <a:off x="8813618" y="2732633"/>
            <a:ext cx="9907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57DA36-B21D-5C5B-3ECF-6CBF699997E6}"/>
              </a:ext>
              <a:ext uri="{C183D7F6-B498-43B3-948B-1728B52AA6E4}">
                <adec:decorative xmlns:adec="http://schemas.microsoft.com/office/drawing/2017/decorative" val="1"/>
              </a:ext>
            </a:extLst>
          </p:cNvPr>
          <p:cNvSpPr/>
          <p:nvPr/>
        </p:nvSpPr>
        <p:spPr>
          <a:xfrm>
            <a:off x="7454718" y="4491583"/>
            <a:ext cx="1358900"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93C141-C3CA-2B45-0D82-53DBF43F446E}"/>
              </a:ext>
              <a:ext uri="{C183D7F6-B498-43B3-948B-1728B52AA6E4}">
                <adec:decorative xmlns:adec="http://schemas.microsoft.com/office/drawing/2017/decorative" val="1"/>
              </a:ext>
            </a:extLst>
          </p:cNvPr>
          <p:cNvSpPr/>
          <p:nvPr/>
        </p:nvSpPr>
        <p:spPr>
          <a:xfrm>
            <a:off x="9728200" y="2565400"/>
            <a:ext cx="444318" cy="86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1B66B4-F1E3-A945-D711-DB5B09F9FD89}"/>
              </a:ext>
              <a:ext uri="{C183D7F6-B498-43B3-948B-1728B52AA6E4}">
                <adec:decorative xmlns:adec="http://schemas.microsoft.com/office/drawing/2017/decorative" val="1"/>
              </a:ext>
            </a:extLst>
          </p:cNvPr>
          <p:cNvSpPr/>
          <p:nvPr/>
        </p:nvSpPr>
        <p:spPr>
          <a:xfrm>
            <a:off x="4805759" y="2899866"/>
            <a:ext cx="9907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CD96AA-6304-DEDF-F6B3-7A4F881B7114}"/>
              </a:ext>
              <a:ext uri="{C183D7F6-B498-43B3-948B-1728B52AA6E4}">
                <adec:decorative xmlns:adec="http://schemas.microsoft.com/office/drawing/2017/decorative" val="1"/>
              </a:ext>
            </a:extLst>
          </p:cNvPr>
          <p:cNvSpPr/>
          <p:nvPr/>
        </p:nvSpPr>
        <p:spPr>
          <a:xfrm>
            <a:off x="4457054" y="2565399"/>
            <a:ext cx="444318" cy="7895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A3D8DE-C97D-A0C5-0C87-A7344869E95A}"/>
              </a:ext>
              <a:ext uri="{C183D7F6-B498-43B3-948B-1728B52AA6E4}">
                <adec:decorative xmlns:adec="http://schemas.microsoft.com/office/drawing/2017/decorative" val="1"/>
              </a:ext>
            </a:extLst>
          </p:cNvPr>
          <p:cNvSpPr/>
          <p:nvPr/>
        </p:nvSpPr>
        <p:spPr>
          <a:xfrm>
            <a:off x="1549218" y="5597028"/>
            <a:ext cx="24385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36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BDF3A-5108-C8BE-3DA9-89B276120017}"/>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24</a:t>
            </a:fld>
            <a:endParaRPr lang="en-US"/>
          </a:p>
        </p:txBody>
      </p:sp>
      <p:sp>
        <p:nvSpPr>
          <p:cNvPr id="3" name="Title 2">
            <a:extLst>
              <a:ext uri="{FF2B5EF4-FFF2-40B4-BE49-F238E27FC236}">
                <a16:creationId xmlns:a16="http://schemas.microsoft.com/office/drawing/2014/main" id="{CCA76075-A5CD-31B4-C309-C395B27D21A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Resultados</a:t>
            </a:r>
            <a:r>
              <a:rPr lang="en-US" dirty="0"/>
              <a:t>: Ritalin</a:t>
            </a:r>
          </a:p>
        </p:txBody>
      </p:sp>
      <p:pic>
        <p:nvPicPr>
          <p:cNvPr id="4" name="Picture 3" descr="Captura de pantalla del registro de MedlinePlus para &quot;Metilfenidato&quot;">
            <a:extLst>
              <a:ext uri="{FF2B5EF4-FFF2-40B4-BE49-F238E27FC236}">
                <a16:creationId xmlns:a16="http://schemas.microsoft.com/office/drawing/2014/main" id="{0F1CC9B5-865E-E600-3A2D-17B43C8F860D}"/>
              </a:ext>
            </a:extLst>
          </p:cNvPr>
          <p:cNvPicPr>
            <a:picLocks noChangeAspect="1"/>
          </p:cNvPicPr>
          <p:nvPr/>
        </p:nvPicPr>
        <p:blipFill>
          <a:blip r:embed="rId3"/>
          <a:stretch>
            <a:fillRect/>
          </a:stretch>
        </p:blipFill>
        <p:spPr>
          <a:xfrm>
            <a:off x="1323975" y="859448"/>
            <a:ext cx="9544050" cy="513910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0B205524-BF07-C31C-FE41-A2D562E71865}"/>
              </a:ext>
              <a:ext uri="{C183D7F6-B498-43B3-948B-1728B52AA6E4}">
                <adec:decorative xmlns:adec="http://schemas.microsoft.com/office/drawing/2017/decorative" val="1"/>
              </a:ext>
            </a:extLst>
          </p:cNvPr>
          <p:cNvSpPr/>
          <p:nvPr/>
        </p:nvSpPr>
        <p:spPr>
          <a:xfrm>
            <a:off x="4622618" y="3748633"/>
            <a:ext cx="16130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624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AEE6F-9A6D-EDB0-5E1D-43060C907434}"/>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25</a:t>
            </a:fld>
            <a:endParaRPr lang="en-US"/>
          </a:p>
        </p:txBody>
      </p:sp>
      <p:sp>
        <p:nvSpPr>
          <p:cNvPr id="3" name="Title 2">
            <a:extLst>
              <a:ext uri="{FF2B5EF4-FFF2-40B4-BE49-F238E27FC236}">
                <a16:creationId xmlns:a16="http://schemas.microsoft.com/office/drawing/2014/main" id="{2C9E7B3C-188B-F158-6E13-C42B9137B09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Información</a:t>
            </a:r>
            <a:r>
              <a:rPr lang="en-US" dirty="0"/>
              <a:t> de </a:t>
            </a:r>
            <a:r>
              <a:rPr lang="en-US" dirty="0" err="1"/>
              <a:t>medicinas</a:t>
            </a:r>
            <a:r>
              <a:rPr lang="en-US" dirty="0"/>
              <a:t> </a:t>
            </a:r>
          </a:p>
        </p:txBody>
      </p:sp>
      <p:pic>
        <p:nvPicPr>
          <p:cNvPr id="4" name="Picture 3" descr="Captura de pantalla del registro de MedlinePlus para &quot;Metilfenidato&quot;">
            <a:extLst>
              <a:ext uri="{FF2B5EF4-FFF2-40B4-BE49-F238E27FC236}">
                <a16:creationId xmlns:a16="http://schemas.microsoft.com/office/drawing/2014/main" id="{9FE1A595-5D71-8F82-C6DE-3121BD5995D1}"/>
              </a:ext>
            </a:extLst>
          </p:cNvPr>
          <p:cNvPicPr>
            <a:picLocks noChangeAspect="1"/>
          </p:cNvPicPr>
          <p:nvPr/>
        </p:nvPicPr>
        <p:blipFill>
          <a:blip r:embed="rId3"/>
          <a:stretch>
            <a:fillRect/>
          </a:stretch>
        </p:blipFill>
        <p:spPr>
          <a:xfrm>
            <a:off x="1754981" y="200025"/>
            <a:ext cx="8682038" cy="580997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6B41E7B4-4F19-8A95-F7C3-CA3E5FB6BD79}"/>
              </a:ext>
              <a:ext uri="{C183D7F6-B498-43B3-948B-1728B52AA6E4}">
                <adec:decorative xmlns:adec="http://schemas.microsoft.com/office/drawing/2017/decorative" val="1"/>
              </a:ext>
            </a:extLst>
          </p:cNvPr>
          <p:cNvSpPr/>
          <p:nvPr/>
        </p:nvSpPr>
        <p:spPr>
          <a:xfrm>
            <a:off x="1930218" y="1234033"/>
            <a:ext cx="8267882" cy="2055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77DC99-6E93-7991-0AC6-B648B0B7A130}"/>
              </a:ext>
              <a:ext uri="{C183D7F6-B498-43B3-948B-1728B52AA6E4}">
                <adec:decorative xmlns:adec="http://schemas.microsoft.com/office/drawing/2017/decorative" val="1"/>
              </a:ext>
            </a:extLst>
          </p:cNvPr>
          <p:cNvSpPr/>
          <p:nvPr/>
        </p:nvSpPr>
        <p:spPr>
          <a:xfrm>
            <a:off x="1930218" y="3429000"/>
            <a:ext cx="8267882" cy="258099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2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EDF25-F5BF-1905-43A0-487F99ACEC11}"/>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26</a:t>
            </a:fld>
            <a:endParaRPr lang="en-US"/>
          </a:p>
        </p:txBody>
      </p:sp>
      <p:sp>
        <p:nvSpPr>
          <p:cNvPr id="3" name="Title 5">
            <a:extLst>
              <a:ext uri="{FF2B5EF4-FFF2-40B4-BE49-F238E27FC236}">
                <a16:creationId xmlns:a16="http://schemas.microsoft.com/office/drawing/2014/main" id="{16DD092F-574C-C7D3-4313-A1E6BCE339E6}"/>
              </a:ext>
            </a:extLst>
          </p:cNvPr>
          <p:cNvSpPr txBox="1">
            <a:spLocks noGrp="1"/>
          </p:cNvSpPr>
          <p:nvPr>
            <p:ph type="title" idx="4294967295"/>
          </p:nvPr>
        </p:nvSpPr>
        <p:spPr>
          <a:xfrm>
            <a:off x="838200" y="-132556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Las </a:t>
            </a:r>
            <a:r>
              <a:rPr kumimoji="0" lang="en-US" sz="4400" b="0" i="0" u="none" strike="noStrike" kern="1200" cap="none" spc="0" normalizeH="0" baseline="0" noProof="0" dirty="0" err="1">
                <a:ln>
                  <a:noFill/>
                </a:ln>
                <a:solidFill>
                  <a:schemeClr val="tx1"/>
                </a:solidFill>
                <a:effectLst/>
                <a:uLnTx/>
                <a:uFillTx/>
                <a:latin typeface="+mj-lt"/>
                <a:ea typeface="+mj-ea"/>
                <a:cs typeface="+mj-cs"/>
              </a:rPr>
              <a:t>fuentes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Captura de pantalla de la parte inferior de la página de MedlinePlus para &quot;Metilfenidato&quot;">
            <a:extLst>
              <a:ext uri="{FF2B5EF4-FFF2-40B4-BE49-F238E27FC236}">
                <a16:creationId xmlns:a16="http://schemas.microsoft.com/office/drawing/2014/main" id="{8EBCF65E-904C-6625-C061-BAA0BF6AA139}"/>
              </a:ext>
            </a:extLst>
          </p:cNvPr>
          <p:cNvPicPr>
            <a:picLocks noChangeAspect="1"/>
          </p:cNvPicPr>
          <p:nvPr/>
        </p:nvPicPr>
        <p:blipFill>
          <a:blip r:embed="rId3"/>
          <a:stretch>
            <a:fillRect/>
          </a:stretch>
        </p:blipFill>
        <p:spPr>
          <a:xfrm>
            <a:off x="1090612" y="-858838"/>
            <a:ext cx="10010775" cy="6619875"/>
          </a:xfrm>
          <a:prstGeom prst="rect">
            <a:avLst/>
          </a:prstGeom>
          <a:effectLst>
            <a:outerShdw blurRad="50800" dist="38100" dir="5400000" algn="t" rotWithShape="0">
              <a:prstClr val="black">
                <a:alpha val="40000"/>
              </a:prstClr>
            </a:outerShdw>
          </a:effectLst>
        </p:spPr>
      </p:pic>
      <p:sp>
        <p:nvSpPr>
          <p:cNvPr id="5" name="Rectangle 4">
            <a:extLst>
              <a:ext uri="{FF2B5EF4-FFF2-40B4-BE49-F238E27FC236}">
                <a16:creationId xmlns:a16="http://schemas.microsoft.com/office/drawing/2014/main" id="{0BFC2D30-F7E5-7ED9-2D3A-828602B0EFDA}"/>
              </a:ext>
              <a:ext uri="{C183D7F6-B498-43B3-948B-1728B52AA6E4}">
                <adec:decorative xmlns:adec="http://schemas.microsoft.com/office/drawing/2017/decorative" val="1"/>
              </a:ext>
            </a:extLst>
          </p:cNvPr>
          <p:cNvSpPr/>
          <p:nvPr/>
        </p:nvSpPr>
        <p:spPr>
          <a:xfrm>
            <a:off x="1066800" y="3209531"/>
            <a:ext cx="10058400" cy="124817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934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B88-B014-1783-DDBC-5EB9507EA52B}"/>
              </a:ext>
            </a:extLst>
          </p:cNvPr>
          <p:cNvSpPr>
            <a:spLocks noGrp="1"/>
          </p:cNvSpPr>
          <p:nvPr>
            <p:ph type="title"/>
          </p:nvPr>
        </p:nvSpPr>
        <p:spPr/>
        <p:txBody>
          <a:bodyPr/>
          <a:lstStyle/>
          <a:p>
            <a:r>
              <a:rPr lang="en-US" dirty="0" err="1"/>
              <a:t>Navegación</a:t>
            </a:r>
            <a:r>
              <a:rPr lang="en-US" dirty="0"/>
              <a:t>: </a:t>
            </a:r>
            <a:r>
              <a:rPr lang="en-US" dirty="0" err="1"/>
              <a:t>medicinas</a:t>
            </a:r>
            <a:r>
              <a:rPr lang="en-US" baseline="0" dirty="0"/>
              <a:t> y </a:t>
            </a:r>
            <a:r>
              <a:rPr lang="en-US" baseline="0" dirty="0" err="1"/>
              <a:t>suplementos</a:t>
            </a:r>
            <a:endParaRPr lang="en-US" dirty="0"/>
          </a:p>
        </p:txBody>
      </p:sp>
      <p:sp>
        <p:nvSpPr>
          <p:cNvPr id="3" name="Slide Number Placeholder 2">
            <a:extLst>
              <a:ext uri="{FF2B5EF4-FFF2-40B4-BE49-F238E27FC236}">
                <a16:creationId xmlns:a16="http://schemas.microsoft.com/office/drawing/2014/main" id="{79C5061A-444D-BF18-8AF0-F6BA700260E3}"/>
              </a:ext>
            </a:extLst>
          </p:cNvPr>
          <p:cNvSpPr>
            <a:spLocks noGrp="1"/>
          </p:cNvSpPr>
          <p:nvPr>
            <p:ph type="sldNum" sz="quarter" idx="12"/>
          </p:nvPr>
        </p:nvSpPr>
        <p:spPr/>
        <p:txBody>
          <a:bodyPr/>
          <a:lstStyle/>
          <a:p>
            <a:fld id="{330EA680-D336-4FF7-8B7A-9848BB0A1C32}" type="slidenum">
              <a:rPr lang="en-US" smtClean="0"/>
              <a:t>27</a:t>
            </a:fld>
            <a:endParaRPr lang="en-US"/>
          </a:p>
        </p:txBody>
      </p:sp>
      <p:pic>
        <p:nvPicPr>
          <p:cNvPr id="4" name="Picture 3" descr="Captura de pantalla de la página de inicio de MedlinePlus que destaca Medicinas y Suplementos en el menú superior.">
            <a:extLst>
              <a:ext uri="{FF2B5EF4-FFF2-40B4-BE49-F238E27FC236}">
                <a16:creationId xmlns:a16="http://schemas.microsoft.com/office/drawing/2014/main" id="{76C3677A-A1E4-C3D8-1C9D-3FAA99C3D96C}"/>
              </a:ext>
            </a:extLst>
          </p:cNvPr>
          <p:cNvPicPr>
            <a:picLocks noChangeAspect="1"/>
          </p:cNvPicPr>
          <p:nvPr/>
        </p:nvPicPr>
        <p:blipFill rotWithShape="1">
          <a:blip r:embed="rId3"/>
          <a:srcRect b="19835"/>
          <a:stretch/>
        </p:blipFill>
        <p:spPr>
          <a:xfrm>
            <a:off x="2076996" y="1843081"/>
            <a:ext cx="8038008" cy="415132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3446E8E2-DE0C-3969-E542-453773C3C7C1}"/>
              </a:ext>
              <a:ext uri="{C183D7F6-B498-43B3-948B-1728B52AA6E4}">
                <adec:decorative xmlns:adec="http://schemas.microsoft.com/office/drawing/2017/decorative" val="1"/>
              </a:ext>
            </a:extLst>
          </p:cNvPr>
          <p:cNvSpPr/>
          <p:nvPr/>
        </p:nvSpPr>
        <p:spPr>
          <a:xfrm>
            <a:off x="3308896" y="2946862"/>
            <a:ext cx="196160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36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16AFD5-DAFE-4C7B-898F-44246CFDACC3}"/>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28</a:t>
            </a:fld>
            <a:endParaRPr lang="en-US"/>
          </a:p>
        </p:txBody>
      </p:sp>
      <p:sp>
        <p:nvSpPr>
          <p:cNvPr id="3" name="Title 2">
            <a:extLst>
              <a:ext uri="{FF2B5EF4-FFF2-40B4-BE49-F238E27FC236}">
                <a16:creationId xmlns:a16="http://schemas.microsoft.com/office/drawing/2014/main" id="{BC24555F-E9D5-E4DA-4BC5-E403D27C7DF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Medicinas</a:t>
            </a:r>
            <a:r>
              <a:rPr lang="en-US" dirty="0"/>
              <a:t>, </a:t>
            </a:r>
            <a:r>
              <a:rPr lang="en-US" dirty="0" err="1"/>
              <a:t>hierbas</a:t>
            </a:r>
            <a:r>
              <a:rPr lang="en-US" dirty="0"/>
              <a:t> y </a:t>
            </a:r>
            <a:r>
              <a:rPr lang="en-US" dirty="0" err="1"/>
              <a:t>suplementos</a:t>
            </a:r>
            <a:endParaRPr lang="en-US" dirty="0"/>
          </a:p>
        </p:txBody>
      </p:sp>
      <p:pic>
        <p:nvPicPr>
          <p:cNvPr id="4" name="Picture 3" descr="Captura de pantalla de la página MedlinePlus para Medicinas, Hierbas y Suplementos">
            <a:extLst>
              <a:ext uri="{FF2B5EF4-FFF2-40B4-BE49-F238E27FC236}">
                <a16:creationId xmlns:a16="http://schemas.microsoft.com/office/drawing/2014/main" id="{F3DF1B8D-E9CE-7584-AF6A-4A81115387AA}"/>
              </a:ext>
            </a:extLst>
          </p:cNvPr>
          <p:cNvPicPr>
            <a:picLocks noChangeAspect="1"/>
          </p:cNvPicPr>
          <p:nvPr/>
        </p:nvPicPr>
        <p:blipFill>
          <a:blip r:embed="rId3"/>
          <a:stretch>
            <a:fillRect/>
          </a:stretch>
        </p:blipFill>
        <p:spPr>
          <a:xfrm>
            <a:off x="1085850" y="608012"/>
            <a:ext cx="10020300" cy="5362575"/>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7428D5DB-AF5B-41C7-5F96-1D58A9970D0E}"/>
              </a:ext>
              <a:ext uri="{C183D7F6-B498-43B3-948B-1728B52AA6E4}">
                <adec:decorative xmlns:adec="http://schemas.microsoft.com/office/drawing/2017/decorative" val="1"/>
              </a:ext>
            </a:extLst>
          </p:cNvPr>
          <p:cNvSpPr/>
          <p:nvPr/>
        </p:nvSpPr>
        <p:spPr>
          <a:xfrm>
            <a:off x="1219200" y="2460230"/>
            <a:ext cx="6883400" cy="124817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A81D3E-CD30-3BEA-8322-564FE605B8CC}"/>
              </a:ext>
              <a:ext uri="{C183D7F6-B498-43B3-948B-1728B52AA6E4}">
                <adec:decorative xmlns:adec="http://schemas.microsoft.com/office/drawing/2017/decorative" val="1"/>
              </a:ext>
            </a:extLst>
          </p:cNvPr>
          <p:cNvSpPr/>
          <p:nvPr/>
        </p:nvSpPr>
        <p:spPr>
          <a:xfrm>
            <a:off x="1219200" y="4749799"/>
            <a:ext cx="6883400"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24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327E0B-97C2-FB8D-BED7-9D96707EB955}"/>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29</a:t>
            </a:fld>
            <a:endParaRPr lang="en-US"/>
          </a:p>
        </p:txBody>
      </p:sp>
      <p:sp>
        <p:nvSpPr>
          <p:cNvPr id="3" name="Title 2">
            <a:extLst>
              <a:ext uri="{FF2B5EF4-FFF2-40B4-BE49-F238E27FC236}">
                <a16:creationId xmlns:a16="http://schemas.microsoft.com/office/drawing/2014/main" id="{33012220-C993-0CEF-5706-B1221FE6AE7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Hierbas</a:t>
            </a:r>
            <a:r>
              <a:rPr lang="en-US" dirty="0"/>
              <a:t> y </a:t>
            </a:r>
            <a:r>
              <a:rPr lang="en-US" dirty="0" err="1"/>
              <a:t>suplementos</a:t>
            </a:r>
            <a:r>
              <a:rPr lang="en-US" dirty="0"/>
              <a:t> </a:t>
            </a:r>
            <a:r>
              <a:rPr lang="en-US" dirty="0" err="1"/>
              <a:t>ejemplo</a:t>
            </a:r>
            <a:r>
              <a:rPr lang="en-US" dirty="0"/>
              <a:t> 1</a:t>
            </a:r>
          </a:p>
        </p:txBody>
      </p:sp>
      <p:pic>
        <p:nvPicPr>
          <p:cNvPr id="6" name="Picture 5" descr="Captura de pantalla de la sección F de la página de Hierbas y Suplementos de MedlinePlus.">
            <a:extLst>
              <a:ext uri="{FF2B5EF4-FFF2-40B4-BE49-F238E27FC236}">
                <a16:creationId xmlns:a16="http://schemas.microsoft.com/office/drawing/2014/main" id="{1E31EB3E-3604-6527-61EB-88D74F33EB1B}"/>
              </a:ext>
            </a:extLst>
          </p:cNvPr>
          <p:cNvPicPr>
            <a:picLocks noChangeAspect="1"/>
          </p:cNvPicPr>
          <p:nvPr/>
        </p:nvPicPr>
        <p:blipFill>
          <a:blip r:embed="rId3"/>
          <a:stretch>
            <a:fillRect/>
          </a:stretch>
        </p:blipFill>
        <p:spPr>
          <a:xfrm>
            <a:off x="2900363" y="593923"/>
            <a:ext cx="6700838" cy="5410002"/>
          </a:xfrm>
          <a:prstGeom prst="rect">
            <a:avLst/>
          </a:prstGeom>
          <a:effectLst>
            <a:outerShdw blurRad="50800" dist="38100" dir="10800000" algn="r" rotWithShape="0">
              <a:prstClr val="black">
                <a:alpha val="40000"/>
              </a:prstClr>
            </a:outerShdw>
          </a:effectLst>
        </p:spPr>
      </p:pic>
      <p:sp>
        <p:nvSpPr>
          <p:cNvPr id="7" name="Rectangle 6">
            <a:extLst>
              <a:ext uri="{FF2B5EF4-FFF2-40B4-BE49-F238E27FC236}">
                <a16:creationId xmlns:a16="http://schemas.microsoft.com/office/drawing/2014/main" id="{2E0A189B-745A-C6EA-8DAA-1BA9CCF94566}"/>
              </a:ext>
              <a:ext uri="{C183D7F6-B498-43B3-948B-1728B52AA6E4}">
                <adec:decorative xmlns:adec="http://schemas.microsoft.com/office/drawing/2017/decorative" val="1"/>
              </a:ext>
            </a:extLst>
          </p:cNvPr>
          <p:cNvSpPr/>
          <p:nvPr/>
        </p:nvSpPr>
        <p:spPr>
          <a:xfrm>
            <a:off x="2900363" y="3429000"/>
            <a:ext cx="4973637"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56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5B798A-84AD-0BDA-D260-007A3F988BFE}"/>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chemeClr val="tx1"/>
                </a:solidFill>
                <a:effectLst/>
                <a:uLnTx/>
                <a:uFillTx/>
                <a:latin typeface="+mj-lt"/>
                <a:ea typeface="+mj-ea"/>
                <a:cs typeface="+mj-cs"/>
              </a:rPr>
              <a:t>Objetivos</a:t>
            </a:r>
            <a:r>
              <a:rPr kumimoji="0" lang="en-US" sz="4400" b="0" i="0" u="none" strike="noStrike" kern="1200" cap="none" spc="0" normalizeH="0" baseline="0" noProof="0" dirty="0">
                <a:ln>
                  <a:noFill/>
                </a:ln>
                <a:solidFill>
                  <a:schemeClr val="tx1"/>
                </a:solidFill>
                <a:effectLst/>
                <a:uLnTx/>
                <a:uFillTx/>
                <a:latin typeface="+mj-lt"/>
                <a:ea typeface="+mj-ea"/>
                <a:cs typeface="+mj-cs"/>
              </a:rPr>
              <a:t> del </a:t>
            </a:r>
            <a:r>
              <a:rPr kumimoji="0" lang="en-US" sz="4400" b="0" i="0" u="none" strike="noStrike" kern="1200" cap="none" spc="0" normalizeH="0" baseline="0" noProof="0" dirty="0" err="1">
                <a:ln>
                  <a:noFill/>
                </a:ln>
                <a:solidFill>
                  <a:schemeClr val="tx1"/>
                </a:solidFill>
                <a:effectLst/>
                <a:uLnTx/>
                <a:uFillTx/>
                <a:latin typeface="+mj-lt"/>
                <a:ea typeface="+mj-ea"/>
                <a:cs typeface="+mj-cs"/>
              </a:rPr>
              <a:t>aprendizaje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a:extLst>
              <a:ext uri="{FF2B5EF4-FFF2-40B4-BE49-F238E27FC236}">
                <a16:creationId xmlns:a16="http://schemas.microsoft.com/office/drawing/2014/main" id="{E5FB161B-560E-C3E3-58A4-AAA5968BD3E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S" dirty="0"/>
              <a:t>Explicar por qué MedlinePlus es una fuente autorizada de información de salud para los consumidores</a:t>
            </a:r>
          </a:p>
          <a:p>
            <a:pPr marL="514350" indent="-514350">
              <a:buFont typeface="+mj-lt"/>
              <a:buAutoNum type="arabicPeriod"/>
            </a:pPr>
            <a:r>
              <a:rPr lang="es-ES" dirty="0"/>
              <a:t>Identificar las secciones del sitio web</a:t>
            </a:r>
          </a:p>
          <a:p>
            <a:pPr marL="514350" indent="-514350">
              <a:buFont typeface="+mj-lt"/>
              <a:buAutoNum type="arabicPeriod"/>
            </a:pPr>
            <a:r>
              <a:rPr lang="es-ES" dirty="0"/>
              <a:t>Encontrar información sobre temas y multimedia específicos de salud</a:t>
            </a:r>
          </a:p>
          <a:p>
            <a:pPr marL="514350" indent="-514350">
              <a:buFont typeface="+mj-lt"/>
              <a:buAutoNum type="arabicPeriod"/>
            </a:pPr>
            <a:r>
              <a:rPr lang="es-ES" dirty="0"/>
              <a:t>Encontrar información específica sobre medicamentos, hierbas y suplementos</a:t>
            </a:r>
          </a:p>
          <a:p>
            <a:pPr marL="514350" indent="-514350">
              <a:buFont typeface="+mj-lt"/>
              <a:buAutoNum type="arabicPeriod"/>
            </a:pPr>
            <a:r>
              <a:rPr lang="es-ES" dirty="0"/>
              <a:t>Encontrar información sobre genética y pruebas médicas</a:t>
            </a:r>
          </a:p>
          <a:p>
            <a:pPr marL="0" indent="0">
              <a:buFont typeface="Arial" panose="020B0604020202020204" pitchFamily="34" charset="0"/>
              <a:buNone/>
            </a:pPr>
            <a:endParaRPr lang="en-US" dirty="0"/>
          </a:p>
        </p:txBody>
      </p:sp>
      <p:sp>
        <p:nvSpPr>
          <p:cNvPr id="2" name="Slide Number Placeholder 1">
            <a:extLst>
              <a:ext uri="{FF2B5EF4-FFF2-40B4-BE49-F238E27FC236}">
                <a16:creationId xmlns:a16="http://schemas.microsoft.com/office/drawing/2014/main" id="{CBC888F5-AC09-1311-A5B0-959F7FCC7A3B}"/>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1820024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BF709-E19F-A674-51FF-2DEC6E64F1CE}"/>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30</a:t>
            </a:fld>
            <a:endParaRPr lang="en-US"/>
          </a:p>
        </p:txBody>
      </p:sp>
      <p:sp>
        <p:nvSpPr>
          <p:cNvPr id="3" name="Title 2">
            <a:extLst>
              <a:ext uri="{FF2B5EF4-FFF2-40B4-BE49-F238E27FC236}">
                <a16:creationId xmlns:a16="http://schemas.microsoft.com/office/drawing/2014/main" id="{9294A240-5A33-8F5B-2D7B-BBB44304F8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La </a:t>
            </a:r>
            <a:r>
              <a:rPr lang="en-US" dirty="0" err="1"/>
              <a:t>Oficina</a:t>
            </a:r>
            <a:r>
              <a:rPr lang="en-US" dirty="0"/>
              <a:t> de </a:t>
            </a:r>
            <a:r>
              <a:rPr lang="en-US" dirty="0" err="1"/>
              <a:t>Suplementos</a:t>
            </a:r>
            <a:r>
              <a:rPr lang="en-US" dirty="0"/>
              <a:t> </a:t>
            </a:r>
            <a:r>
              <a:rPr lang="en-US" dirty="0" err="1"/>
              <a:t>Dietéticos</a:t>
            </a:r>
            <a:endParaRPr lang="en-US" dirty="0"/>
          </a:p>
        </p:txBody>
      </p:sp>
      <p:pic>
        <p:nvPicPr>
          <p:cNvPr id="4" name="Picture 3" descr="Captura de pantalla de la página de la Oficina de Suplementos Dietéticos de los Institutos Nacionales de Salud.">
            <a:extLst>
              <a:ext uri="{FF2B5EF4-FFF2-40B4-BE49-F238E27FC236}">
                <a16:creationId xmlns:a16="http://schemas.microsoft.com/office/drawing/2014/main" id="{2F1A02F4-9124-A2E7-0B33-44E615F6A429}"/>
              </a:ext>
            </a:extLst>
          </p:cNvPr>
          <p:cNvPicPr>
            <a:picLocks noChangeAspect="1"/>
          </p:cNvPicPr>
          <p:nvPr/>
        </p:nvPicPr>
        <p:blipFill rotWithShape="1">
          <a:blip r:embed="rId3"/>
          <a:srcRect b="12778"/>
          <a:stretch/>
        </p:blipFill>
        <p:spPr>
          <a:xfrm>
            <a:off x="1427788" y="0"/>
            <a:ext cx="9336424" cy="5981700"/>
          </a:xfrm>
          <a:prstGeom prst="rect">
            <a:avLst/>
          </a:prstGeom>
        </p:spPr>
      </p:pic>
      <p:sp>
        <p:nvSpPr>
          <p:cNvPr id="5" name="Rectangle 4">
            <a:extLst>
              <a:ext uri="{FF2B5EF4-FFF2-40B4-BE49-F238E27FC236}">
                <a16:creationId xmlns:a16="http://schemas.microsoft.com/office/drawing/2014/main" id="{03D0ACEA-D3C3-EBF3-FCFA-48BBB2DC29A4}"/>
              </a:ext>
              <a:ext uri="{C183D7F6-B498-43B3-948B-1728B52AA6E4}">
                <adec:decorative xmlns:adec="http://schemas.microsoft.com/office/drawing/2017/decorative" val="1"/>
              </a:ext>
            </a:extLst>
          </p:cNvPr>
          <p:cNvSpPr/>
          <p:nvPr/>
        </p:nvSpPr>
        <p:spPr>
          <a:xfrm>
            <a:off x="1523999" y="3492500"/>
            <a:ext cx="2933701" cy="24892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52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327E0B-97C2-FB8D-BED7-9D96707EB955}"/>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31</a:t>
            </a:fld>
            <a:endParaRPr lang="en-US"/>
          </a:p>
        </p:txBody>
      </p:sp>
      <p:sp>
        <p:nvSpPr>
          <p:cNvPr id="3" name="Title 2">
            <a:extLst>
              <a:ext uri="{FF2B5EF4-FFF2-40B4-BE49-F238E27FC236}">
                <a16:creationId xmlns:a16="http://schemas.microsoft.com/office/drawing/2014/main" id="{C7511D4E-62F0-89B2-D07E-34C126FB34B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Hierbas</a:t>
            </a:r>
            <a:r>
              <a:rPr lang="en-US" dirty="0"/>
              <a:t> y </a:t>
            </a:r>
            <a:r>
              <a:rPr lang="en-US" dirty="0" err="1"/>
              <a:t>suplementos</a:t>
            </a:r>
            <a:r>
              <a:rPr lang="en-US" dirty="0"/>
              <a:t> </a:t>
            </a:r>
            <a:r>
              <a:rPr lang="en-US" dirty="0" err="1"/>
              <a:t>ejemplo</a:t>
            </a:r>
            <a:r>
              <a:rPr lang="en-US" dirty="0"/>
              <a:t> 2</a:t>
            </a:r>
          </a:p>
        </p:txBody>
      </p:sp>
      <p:pic>
        <p:nvPicPr>
          <p:cNvPr id="6" name="Picture 5" descr="Captura de pantalla de la sección G de la página de Hierbas y Suplementos de MedlinePlus.">
            <a:extLst>
              <a:ext uri="{FF2B5EF4-FFF2-40B4-BE49-F238E27FC236}">
                <a16:creationId xmlns:a16="http://schemas.microsoft.com/office/drawing/2014/main" id="{1E31EB3E-3604-6527-61EB-88D74F33EB1B}"/>
              </a:ext>
            </a:extLst>
          </p:cNvPr>
          <p:cNvPicPr>
            <a:picLocks noChangeAspect="1"/>
          </p:cNvPicPr>
          <p:nvPr/>
        </p:nvPicPr>
        <p:blipFill>
          <a:blip r:embed="rId3"/>
          <a:stretch>
            <a:fillRect/>
          </a:stretch>
        </p:blipFill>
        <p:spPr>
          <a:xfrm>
            <a:off x="2900363" y="593923"/>
            <a:ext cx="6700838" cy="5410002"/>
          </a:xfrm>
          <a:prstGeom prst="rect">
            <a:avLst/>
          </a:prstGeom>
          <a:effectLst>
            <a:outerShdw blurRad="50800" dist="38100" dir="10800000" algn="r" rotWithShape="0">
              <a:prstClr val="black">
                <a:alpha val="40000"/>
              </a:prstClr>
            </a:outerShdw>
          </a:effectLst>
        </p:spPr>
      </p:pic>
      <p:sp>
        <p:nvSpPr>
          <p:cNvPr id="7" name="Rectangle 6">
            <a:extLst>
              <a:ext uri="{FF2B5EF4-FFF2-40B4-BE49-F238E27FC236}">
                <a16:creationId xmlns:a16="http://schemas.microsoft.com/office/drawing/2014/main" id="{2E0A189B-745A-C6EA-8DAA-1BA9CCF94566}"/>
              </a:ext>
              <a:ext uri="{C183D7F6-B498-43B3-948B-1728B52AA6E4}">
                <adec:decorative xmlns:adec="http://schemas.microsoft.com/office/drawing/2017/decorative" val="1"/>
              </a:ext>
            </a:extLst>
          </p:cNvPr>
          <p:cNvSpPr/>
          <p:nvPr/>
        </p:nvSpPr>
        <p:spPr>
          <a:xfrm>
            <a:off x="2900363" y="5105400"/>
            <a:ext cx="5481637"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306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3641E8-91C9-A5D2-7CA5-409743716652}"/>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32</a:t>
            </a:fld>
            <a:endParaRPr lang="en-US"/>
          </a:p>
        </p:txBody>
      </p:sp>
      <p:sp>
        <p:nvSpPr>
          <p:cNvPr id="3" name="Title 2">
            <a:extLst>
              <a:ext uri="{FF2B5EF4-FFF2-40B4-BE49-F238E27FC236}">
                <a16:creationId xmlns:a16="http://schemas.microsoft.com/office/drawing/2014/main" id="{55E08EB2-CE33-159E-80DA-B9FD7F04DFD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Hierbas</a:t>
            </a:r>
            <a:r>
              <a:rPr lang="en-US" dirty="0"/>
              <a:t> y </a:t>
            </a:r>
            <a:r>
              <a:rPr lang="en-US" dirty="0" err="1"/>
              <a:t>suplementos</a:t>
            </a:r>
            <a:r>
              <a:rPr lang="en-US" dirty="0"/>
              <a:t>: la </a:t>
            </a:r>
            <a:r>
              <a:rPr lang="en-US" dirty="0" err="1"/>
              <a:t>fuente</a:t>
            </a:r>
            <a:endParaRPr lang="en-US" dirty="0"/>
          </a:p>
        </p:txBody>
      </p:sp>
      <p:pic>
        <p:nvPicPr>
          <p:cNvPr id="6" name="Picture 5" descr="Captura de pantalla de la parte inferior de la página de MedlinePlus con la fecha del documento revisado.">
            <a:extLst>
              <a:ext uri="{FF2B5EF4-FFF2-40B4-BE49-F238E27FC236}">
                <a16:creationId xmlns:a16="http://schemas.microsoft.com/office/drawing/2014/main" id="{0CD98E43-4613-DAFE-5AE7-2B458D6CA99E}"/>
              </a:ext>
            </a:extLst>
          </p:cNvPr>
          <p:cNvPicPr>
            <a:picLocks noChangeAspect="1"/>
          </p:cNvPicPr>
          <p:nvPr/>
        </p:nvPicPr>
        <p:blipFill>
          <a:blip r:embed="rId3"/>
          <a:stretch>
            <a:fillRect/>
          </a:stretch>
        </p:blipFill>
        <p:spPr>
          <a:xfrm>
            <a:off x="1612900" y="56329"/>
            <a:ext cx="8966200" cy="5783637"/>
          </a:xfrm>
          <a:prstGeom prst="rect">
            <a:avLst/>
          </a:prstGeom>
          <a:effectLst>
            <a:outerShdw blurRad="50800" dist="38100" dir="5400000" algn="t" rotWithShape="0">
              <a:prstClr val="black">
                <a:alpha val="40000"/>
              </a:prstClr>
            </a:outerShdw>
          </a:effectLst>
        </p:spPr>
      </p:pic>
      <p:sp>
        <p:nvSpPr>
          <p:cNvPr id="7" name="Rectangle 6">
            <a:extLst>
              <a:ext uri="{FF2B5EF4-FFF2-40B4-BE49-F238E27FC236}">
                <a16:creationId xmlns:a16="http://schemas.microsoft.com/office/drawing/2014/main" id="{24CAA53E-4BA3-499C-B620-28E7D795A910}"/>
              </a:ext>
              <a:ext uri="{C183D7F6-B498-43B3-948B-1728B52AA6E4}">
                <adec:decorative xmlns:adec="http://schemas.microsoft.com/office/drawing/2017/decorative" val="1"/>
              </a:ext>
            </a:extLst>
          </p:cNvPr>
          <p:cNvSpPr/>
          <p:nvPr/>
        </p:nvSpPr>
        <p:spPr>
          <a:xfrm>
            <a:off x="1612900" y="2679700"/>
            <a:ext cx="8966200" cy="22225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BF11B7-2561-4A0D-E6D7-48447BEC72F0}"/>
              </a:ext>
              <a:ext uri="{C183D7F6-B498-43B3-948B-1728B52AA6E4}">
                <adec:decorative xmlns:adec="http://schemas.microsoft.com/office/drawing/2017/decorative" val="1"/>
              </a:ext>
            </a:extLst>
          </p:cNvPr>
          <p:cNvSpPr/>
          <p:nvPr/>
        </p:nvSpPr>
        <p:spPr>
          <a:xfrm>
            <a:off x="1612900" y="324658"/>
            <a:ext cx="238760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56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3C76C0-FD23-73E1-E35E-5F70A7D473B9}"/>
              </a:ext>
            </a:extLst>
          </p:cNvPr>
          <p:cNvSpPr>
            <a:spLocks noGrp="1"/>
          </p:cNvSpPr>
          <p:nvPr>
            <p:ph type="title"/>
          </p:nvPr>
        </p:nvSpPr>
        <p:spPr/>
        <p:txBody>
          <a:bodyPr/>
          <a:lstStyle/>
          <a:p>
            <a:r>
              <a:rPr lang="en-US" dirty="0" err="1"/>
              <a:t>Genética</a:t>
            </a:r>
            <a:endParaRPr lang="en-US" dirty="0"/>
          </a:p>
        </p:txBody>
      </p:sp>
      <p:sp>
        <p:nvSpPr>
          <p:cNvPr id="2" name="Slide Number Placeholder 1">
            <a:extLst>
              <a:ext uri="{FF2B5EF4-FFF2-40B4-BE49-F238E27FC236}">
                <a16:creationId xmlns:a16="http://schemas.microsoft.com/office/drawing/2014/main" id="{AF3F6E01-E2E6-0847-B4D8-82D50F9276A6}"/>
              </a:ext>
            </a:extLst>
          </p:cNvPr>
          <p:cNvSpPr>
            <a:spLocks noGrp="1"/>
          </p:cNvSpPr>
          <p:nvPr>
            <p:ph type="sldNum" sz="quarter" idx="12"/>
          </p:nvPr>
        </p:nvSpPr>
        <p:spPr/>
        <p:txBody>
          <a:bodyPr/>
          <a:lstStyle/>
          <a:p>
            <a:fld id="{330EA680-D336-4FF7-8B7A-9848BB0A1C32}" type="slidenum">
              <a:rPr lang="en-US" smtClean="0"/>
              <a:t>33</a:t>
            </a:fld>
            <a:endParaRPr lang="en-US"/>
          </a:p>
        </p:txBody>
      </p:sp>
      <p:pic>
        <p:nvPicPr>
          <p:cNvPr id="4" name="Picture 3" descr="Captura de pantalla de la página de inicio de MedlinePlus que destaca Genética en el menú superior.">
            <a:extLst>
              <a:ext uri="{FF2B5EF4-FFF2-40B4-BE49-F238E27FC236}">
                <a16:creationId xmlns:a16="http://schemas.microsoft.com/office/drawing/2014/main" id="{E9EAE922-ADD3-1227-B658-48E898BE3C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8914" y="1539132"/>
            <a:ext cx="8049628" cy="448095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255905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6CB561-78D2-6A96-7416-DD0B4F9B257A}"/>
              </a:ext>
            </a:extLst>
          </p:cNvPr>
          <p:cNvSpPr>
            <a:spLocks noGrp="1"/>
          </p:cNvSpPr>
          <p:nvPr>
            <p:ph type="title"/>
          </p:nvPr>
        </p:nvSpPr>
        <p:spPr>
          <a:xfrm>
            <a:off x="2035629" y="890008"/>
            <a:ext cx="10515600" cy="1325563"/>
          </a:xfrm>
        </p:spPr>
        <p:txBody>
          <a:bodyPr/>
          <a:lstStyle/>
          <a:p>
            <a:r>
              <a:rPr lang="en-US" dirty="0" err="1"/>
              <a:t>Genética</a:t>
            </a:r>
            <a:r>
              <a:rPr lang="en-US" dirty="0"/>
              <a:t>: </a:t>
            </a:r>
            <a:r>
              <a:rPr lang="en-US" dirty="0" err="1"/>
              <a:t>Introducción</a:t>
            </a:r>
            <a:endParaRPr lang="en-US" dirty="0"/>
          </a:p>
        </p:txBody>
      </p:sp>
      <p:sp>
        <p:nvSpPr>
          <p:cNvPr id="4" name="Slide Number Placeholder 3">
            <a:extLst>
              <a:ext uri="{FF2B5EF4-FFF2-40B4-BE49-F238E27FC236}">
                <a16:creationId xmlns:a16="http://schemas.microsoft.com/office/drawing/2014/main" id="{D040C0C0-67C3-527C-D393-0CC81D2D78AC}"/>
              </a:ext>
            </a:extLst>
          </p:cNvPr>
          <p:cNvSpPr>
            <a:spLocks noGrp="1"/>
          </p:cNvSpPr>
          <p:nvPr>
            <p:ph type="sldNum" sz="quarter" idx="12"/>
          </p:nvPr>
        </p:nvSpPr>
        <p:spPr/>
        <p:txBody>
          <a:bodyPr/>
          <a:lstStyle/>
          <a:p>
            <a:fld id="{330EA680-D336-4FF7-8B7A-9848BB0A1C32}" type="slidenum">
              <a:rPr lang="en-US" smtClean="0"/>
              <a:t>34</a:t>
            </a:fld>
            <a:endParaRPr lang="en-US"/>
          </a:p>
        </p:txBody>
      </p:sp>
      <p:pic>
        <p:nvPicPr>
          <p:cNvPr id="13" name="Picture 12" descr="Captura de pantalla de la página de MedlinePlus">
            <a:extLst>
              <a:ext uri="{FF2B5EF4-FFF2-40B4-BE49-F238E27FC236}">
                <a16:creationId xmlns:a16="http://schemas.microsoft.com/office/drawing/2014/main" id="{0FBD85C5-EEF9-E663-A05A-EB3A4FBC26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7041" y="574564"/>
            <a:ext cx="8857917" cy="5447619"/>
          </a:xfrm>
          <a:prstGeom prst="rect">
            <a:avLst/>
          </a:prstGeom>
          <a:effectLst>
            <a:outerShdw blurRad="50800" dist="38100" dir="16200000" rotWithShape="0">
              <a:prstClr val="black">
                <a:alpha val="40000"/>
              </a:prstClr>
            </a:outerShdw>
          </a:effectLst>
        </p:spPr>
      </p:pic>
      <p:pic>
        <p:nvPicPr>
          <p:cNvPr id="15" name="Picture 14" descr="Captura de pantalla de la página de Células y ADN de MedlinePlus, destacando el enlace a &quot;¿Qué es un cromosoma?&quot;">
            <a:extLst>
              <a:ext uri="{FF2B5EF4-FFF2-40B4-BE49-F238E27FC236}">
                <a16:creationId xmlns:a16="http://schemas.microsoft.com/office/drawing/2014/main" id="{C033576B-767E-E2FB-F72B-3837FF55C317}"/>
              </a:ext>
            </a:extLst>
          </p:cNvPr>
          <p:cNvPicPr>
            <a:picLocks noChangeAspect="1"/>
          </p:cNvPicPr>
          <p:nvPr/>
        </p:nvPicPr>
        <p:blipFill>
          <a:blip r:embed="rId4"/>
          <a:stretch>
            <a:fillRect/>
          </a:stretch>
        </p:blipFill>
        <p:spPr>
          <a:xfrm>
            <a:off x="3923304" y="2444143"/>
            <a:ext cx="5847619" cy="344761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4512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EDEA-E3D1-2CAC-8C74-98745CCD0536}"/>
              </a:ext>
            </a:extLst>
          </p:cNvPr>
          <p:cNvSpPr>
            <a:spLocks noGrp="1"/>
          </p:cNvSpPr>
          <p:nvPr>
            <p:ph type="title"/>
          </p:nvPr>
        </p:nvSpPr>
        <p:spPr/>
        <p:txBody>
          <a:bodyPr/>
          <a:lstStyle/>
          <a:p>
            <a:r>
              <a:rPr lang="en-US" dirty="0"/>
              <a:t>¿</a:t>
            </a:r>
            <a:r>
              <a:rPr lang="en-US" dirty="0" err="1"/>
              <a:t>Qué</a:t>
            </a:r>
            <a:r>
              <a:rPr lang="en-US" dirty="0"/>
              <a:t> es un </a:t>
            </a:r>
            <a:r>
              <a:rPr lang="en-US" dirty="0" err="1"/>
              <a:t>cromosoma</a:t>
            </a:r>
            <a:r>
              <a:rPr lang="en-US" dirty="0"/>
              <a:t>?</a:t>
            </a:r>
          </a:p>
        </p:txBody>
      </p:sp>
      <p:sp>
        <p:nvSpPr>
          <p:cNvPr id="3" name="Slide Number Placeholder 2">
            <a:extLst>
              <a:ext uri="{FF2B5EF4-FFF2-40B4-BE49-F238E27FC236}">
                <a16:creationId xmlns:a16="http://schemas.microsoft.com/office/drawing/2014/main" id="{2C552579-1DC1-E831-F2F3-85EAA2D4FDDF}"/>
              </a:ext>
            </a:extLst>
          </p:cNvPr>
          <p:cNvSpPr>
            <a:spLocks noGrp="1"/>
          </p:cNvSpPr>
          <p:nvPr>
            <p:ph type="sldNum" sz="quarter" idx="12"/>
          </p:nvPr>
        </p:nvSpPr>
        <p:spPr/>
        <p:txBody>
          <a:bodyPr/>
          <a:lstStyle/>
          <a:p>
            <a:fld id="{330EA680-D336-4FF7-8B7A-9848BB0A1C32}" type="slidenum">
              <a:rPr lang="en-US" smtClean="0"/>
              <a:t>35</a:t>
            </a:fld>
            <a:endParaRPr lang="en-US"/>
          </a:p>
        </p:txBody>
      </p:sp>
      <p:pic>
        <p:nvPicPr>
          <p:cNvPr id="5" name="Picture 4" descr="Captura de pantalla de MedlinePlus de la página &quot;¿Qué es un cromosoma?&quot; ">
            <a:extLst>
              <a:ext uri="{FF2B5EF4-FFF2-40B4-BE49-F238E27FC236}">
                <a16:creationId xmlns:a16="http://schemas.microsoft.com/office/drawing/2014/main" id="{E92CC717-F9E7-2CA9-D564-5EF8DA3631FA}"/>
              </a:ext>
            </a:extLst>
          </p:cNvPr>
          <p:cNvPicPr>
            <a:picLocks noChangeAspect="1"/>
          </p:cNvPicPr>
          <p:nvPr/>
        </p:nvPicPr>
        <p:blipFill>
          <a:blip r:embed="rId3"/>
          <a:stretch>
            <a:fillRect/>
          </a:stretch>
        </p:blipFill>
        <p:spPr>
          <a:xfrm>
            <a:off x="662019" y="332469"/>
            <a:ext cx="10691781" cy="568559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759820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E33A4F-A279-4D75-73B8-57EA30D4A304}"/>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36</a:t>
            </a:fld>
            <a:endParaRPr lang="en-US"/>
          </a:p>
        </p:txBody>
      </p:sp>
      <p:sp>
        <p:nvSpPr>
          <p:cNvPr id="2" name="Title 1">
            <a:extLst>
              <a:ext uri="{FF2B5EF4-FFF2-40B4-BE49-F238E27FC236}">
                <a16:creationId xmlns:a16="http://schemas.microsoft.com/office/drawing/2014/main" id="{48A31B0F-53B9-A118-733C-3F1C064C96E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err="1"/>
              <a:t>Genética</a:t>
            </a:r>
            <a:r>
              <a:rPr lang="en-US" dirty="0"/>
              <a:t> </a:t>
            </a:r>
            <a:r>
              <a:rPr lang="en-US" dirty="0" err="1"/>
              <a:t>en</a:t>
            </a:r>
            <a:r>
              <a:rPr lang="en-US" dirty="0"/>
              <a:t> </a:t>
            </a:r>
            <a:r>
              <a:rPr lang="en-US" dirty="0" err="1"/>
              <a:t>inglés</a:t>
            </a:r>
            <a:r>
              <a:rPr lang="en-US" dirty="0"/>
              <a:t> 1</a:t>
            </a:r>
          </a:p>
        </p:txBody>
      </p:sp>
      <p:pic>
        <p:nvPicPr>
          <p:cNvPr id="8" name="Picture 7" descr="Captura de pantalla de la página de MedlinePlus en español, con el botón de Inglés resaltado en el menú superior.">
            <a:extLst>
              <a:ext uri="{FF2B5EF4-FFF2-40B4-BE49-F238E27FC236}">
                <a16:creationId xmlns:a16="http://schemas.microsoft.com/office/drawing/2014/main" id="{EEA26BA3-DEF7-B693-F205-6AB97229917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41120" y="344237"/>
            <a:ext cx="9823253" cy="567638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49546177-6A51-6E24-9FA5-D14FE6D0A6A0}"/>
              </a:ext>
              <a:ext uri="{C183D7F6-B498-43B3-948B-1728B52AA6E4}">
                <adec:decorative xmlns:adec="http://schemas.microsoft.com/office/drawing/2017/decorative" val="1"/>
              </a:ext>
            </a:extLst>
          </p:cNvPr>
          <p:cNvSpPr/>
          <p:nvPr/>
        </p:nvSpPr>
        <p:spPr>
          <a:xfrm>
            <a:off x="10243133" y="1512868"/>
            <a:ext cx="92124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430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E33A4F-A279-4D75-73B8-57EA30D4A304}"/>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37</a:t>
            </a:fld>
            <a:endParaRPr lang="en-US"/>
          </a:p>
        </p:txBody>
      </p:sp>
      <p:sp>
        <p:nvSpPr>
          <p:cNvPr id="2" name="Title 1">
            <a:extLst>
              <a:ext uri="{FF2B5EF4-FFF2-40B4-BE49-F238E27FC236}">
                <a16:creationId xmlns:a16="http://schemas.microsoft.com/office/drawing/2014/main" id="{5A133F5A-13C1-EF08-976D-B20D5FF6D5F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err="1"/>
              <a:t>Genética</a:t>
            </a:r>
            <a:r>
              <a:rPr lang="en-US" dirty="0"/>
              <a:t> </a:t>
            </a:r>
            <a:r>
              <a:rPr lang="en-US" dirty="0" err="1"/>
              <a:t>en</a:t>
            </a:r>
            <a:r>
              <a:rPr lang="en-US" dirty="0"/>
              <a:t> </a:t>
            </a:r>
            <a:r>
              <a:rPr lang="en-US" dirty="0" err="1"/>
              <a:t>inglés</a:t>
            </a:r>
            <a:r>
              <a:rPr lang="en-US" dirty="0"/>
              <a:t> 2</a:t>
            </a:r>
          </a:p>
        </p:txBody>
      </p:sp>
      <p:pic>
        <p:nvPicPr>
          <p:cNvPr id="4" name="Picture 3" descr="Captura de pantalla de la página MedlinePlus Genética.">
            <a:extLst>
              <a:ext uri="{FF2B5EF4-FFF2-40B4-BE49-F238E27FC236}">
                <a16:creationId xmlns:a16="http://schemas.microsoft.com/office/drawing/2014/main" id="{A6135305-C782-3F5B-5456-1D5BF53FF5F8}"/>
              </a:ext>
            </a:extLst>
          </p:cNvPr>
          <p:cNvPicPr>
            <a:picLocks noChangeAspect="1"/>
          </p:cNvPicPr>
          <p:nvPr/>
        </p:nvPicPr>
        <p:blipFill rotWithShape="1">
          <a:blip r:embed="rId3"/>
          <a:srcRect b="20603"/>
          <a:stretch/>
        </p:blipFill>
        <p:spPr>
          <a:xfrm>
            <a:off x="1690992" y="1918939"/>
            <a:ext cx="8810016" cy="4057317"/>
          </a:xfrm>
          <a:prstGeom prst="rect">
            <a:avLst/>
          </a:prstGeom>
          <a:ln>
            <a:noFill/>
          </a:ln>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49546177-6A51-6E24-9FA5-D14FE6D0A6A0}"/>
              </a:ext>
              <a:ext uri="{C183D7F6-B498-43B3-948B-1728B52AA6E4}">
                <adec:decorative xmlns:adec="http://schemas.microsoft.com/office/drawing/2017/decorative" val="1"/>
              </a:ext>
            </a:extLst>
          </p:cNvPr>
          <p:cNvSpPr/>
          <p:nvPr/>
        </p:nvSpPr>
        <p:spPr>
          <a:xfrm>
            <a:off x="4586592" y="3173086"/>
            <a:ext cx="121549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171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81EEA-52C8-1BF7-6F0C-014654A3E95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Afecciones</a:t>
            </a:r>
            <a:r>
              <a:rPr lang="en-US" dirty="0"/>
              <a:t> </a:t>
            </a:r>
            <a:r>
              <a:rPr lang="en-US" dirty="0" err="1"/>
              <a:t>genéticas</a:t>
            </a:r>
            <a:endParaRPr lang="en-US" dirty="0"/>
          </a:p>
        </p:txBody>
      </p:sp>
      <p:sp>
        <p:nvSpPr>
          <p:cNvPr id="2" name="Slide Number Placeholder 1">
            <a:extLst>
              <a:ext uri="{FF2B5EF4-FFF2-40B4-BE49-F238E27FC236}">
                <a16:creationId xmlns:a16="http://schemas.microsoft.com/office/drawing/2014/main" id="{D257834C-5C52-319A-58BB-8207DD1AB764}"/>
              </a:ext>
            </a:extLst>
          </p:cNvPr>
          <p:cNvSpPr>
            <a:spLocks noGrp="1"/>
          </p:cNvSpPr>
          <p:nvPr>
            <p:ph type="sldNum" sz="quarter" idx="12"/>
          </p:nvPr>
        </p:nvSpPr>
        <p:spPr/>
        <p:txBody>
          <a:bodyPr/>
          <a:lstStyle/>
          <a:p>
            <a:fld id="{330EA680-D336-4FF7-8B7A-9848BB0A1C32}" type="slidenum">
              <a:rPr lang="en-US" smtClean="0"/>
              <a:pPr/>
              <a:t>38</a:t>
            </a:fld>
            <a:endParaRPr lang="en-US" dirty="0"/>
          </a:p>
        </p:txBody>
      </p:sp>
      <p:pic>
        <p:nvPicPr>
          <p:cNvPr id="4" name="Picture 3" descr="Screenshot of MedlinePlus page">
            <a:extLst>
              <a:ext uri="{FF2B5EF4-FFF2-40B4-BE49-F238E27FC236}">
                <a16:creationId xmlns:a16="http://schemas.microsoft.com/office/drawing/2014/main" id="{D20F4BD9-98A1-C20A-EC21-41045C77B3CA}"/>
              </a:ext>
            </a:extLst>
          </p:cNvPr>
          <p:cNvPicPr>
            <a:picLocks noChangeAspect="1"/>
          </p:cNvPicPr>
          <p:nvPr/>
        </p:nvPicPr>
        <p:blipFill>
          <a:blip r:embed="rId3"/>
          <a:stretch>
            <a:fillRect/>
          </a:stretch>
        </p:blipFill>
        <p:spPr>
          <a:xfrm>
            <a:off x="2171043" y="313316"/>
            <a:ext cx="7849914" cy="569593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D5B04AFC-4AAA-54D6-FA26-FB107CEC36E9}"/>
              </a:ext>
              <a:ext uri="{C183D7F6-B498-43B3-948B-1728B52AA6E4}">
                <adec:decorative xmlns:adec="http://schemas.microsoft.com/office/drawing/2017/decorative" val="1"/>
              </a:ext>
            </a:extLst>
          </p:cNvPr>
          <p:cNvSpPr/>
          <p:nvPr/>
        </p:nvSpPr>
        <p:spPr>
          <a:xfrm>
            <a:off x="2288896" y="1010458"/>
            <a:ext cx="5318404" cy="111044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06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D584D-5954-03BD-58AD-386A2623761E}"/>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pPr/>
              <a:t>39</a:t>
            </a:fld>
            <a:endParaRPr lang="en-US" dirty="0"/>
          </a:p>
        </p:txBody>
      </p:sp>
      <p:sp>
        <p:nvSpPr>
          <p:cNvPr id="3" name="Title 2">
            <a:extLst>
              <a:ext uri="{FF2B5EF4-FFF2-40B4-BE49-F238E27FC236}">
                <a16:creationId xmlns:a16="http://schemas.microsoft.com/office/drawing/2014/main" id="{9A35FC0A-2A50-848C-0053-C1A3C3F8A3A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Afecciones</a:t>
            </a:r>
            <a:r>
              <a:rPr lang="en-US" dirty="0"/>
              <a:t> </a:t>
            </a:r>
            <a:r>
              <a:rPr lang="en-US" dirty="0" err="1"/>
              <a:t>genéticas</a:t>
            </a:r>
            <a:r>
              <a:rPr lang="en-US" dirty="0"/>
              <a:t> </a:t>
            </a:r>
            <a:r>
              <a:rPr lang="en-US" dirty="0" err="1"/>
              <a:t>ejemplo</a:t>
            </a:r>
            <a:endParaRPr lang="en-US" dirty="0"/>
          </a:p>
        </p:txBody>
      </p:sp>
      <p:pic>
        <p:nvPicPr>
          <p:cNvPr id="6" name="Picture 5" descr="Captura de pantalla de la página Condiciones Genéticas de MedlinePlus, resaltando la sección D.">
            <a:extLst>
              <a:ext uri="{FF2B5EF4-FFF2-40B4-BE49-F238E27FC236}">
                <a16:creationId xmlns:a16="http://schemas.microsoft.com/office/drawing/2014/main" id="{B7DDCC83-4E38-E379-F47D-0CAF930459B4}"/>
              </a:ext>
            </a:extLst>
          </p:cNvPr>
          <p:cNvPicPr>
            <a:picLocks noChangeAspect="1"/>
          </p:cNvPicPr>
          <p:nvPr/>
        </p:nvPicPr>
        <p:blipFill rotWithShape="1">
          <a:blip r:embed="rId3"/>
          <a:srcRect b="13670"/>
          <a:stretch/>
        </p:blipFill>
        <p:spPr>
          <a:xfrm>
            <a:off x="1793768" y="222250"/>
            <a:ext cx="8604463" cy="3689350"/>
          </a:xfrm>
          <a:prstGeom prst="rect">
            <a:avLst/>
          </a:prstGeom>
          <a:effectLst>
            <a:outerShdw blurRad="50800" dist="38100" dir="16200000" rotWithShape="0">
              <a:prstClr val="black">
                <a:alpha val="40000"/>
              </a:prstClr>
            </a:outerShdw>
          </a:effectLst>
        </p:spPr>
      </p:pic>
      <p:pic>
        <p:nvPicPr>
          <p:cNvPr id="11" name="Picture 10" descr="Screenshot of MedlinePlus page">
            <a:extLst>
              <a:ext uri="{FF2B5EF4-FFF2-40B4-BE49-F238E27FC236}">
                <a16:creationId xmlns:a16="http://schemas.microsoft.com/office/drawing/2014/main" id="{B3BD17A6-9EBF-C5B1-D4A2-971EDDFBEAE9}"/>
              </a:ext>
            </a:extLst>
          </p:cNvPr>
          <p:cNvPicPr>
            <a:picLocks noChangeAspect="1"/>
          </p:cNvPicPr>
          <p:nvPr/>
        </p:nvPicPr>
        <p:blipFill>
          <a:blip r:embed="rId4"/>
          <a:stretch>
            <a:fillRect/>
          </a:stretch>
        </p:blipFill>
        <p:spPr>
          <a:xfrm>
            <a:off x="1793768" y="4338638"/>
            <a:ext cx="8604463" cy="1314371"/>
          </a:xfrm>
          <a:prstGeom prst="rect">
            <a:avLst/>
          </a:prstGeom>
        </p:spPr>
      </p:pic>
      <p:cxnSp>
        <p:nvCxnSpPr>
          <p:cNvPr id="9" name="Straight Connector 8">
            <a:extLst>
              <a:ext uri="{FF2B5EF4-FFF2-40B4-BE49-F238E27FC236}">
                <a16:creationId xmlns:a16="http://schemas.microsoft.com/office/drawing/2014/main" id="{9046EA0C-995C-7AA1-7B88-EC23F72A4A78}"/>
              </a:ext>
              <a:ext uri="{C183D7F6-B498-43B3-948B-1728B52AA6E4}">
                <adec:decorative xmlns:adec="http://schemas.microsoft.com/office/drawing/2017/decorative" val="1"/>
              </a:ext>
            </a:extLst>
          </p:cNvPr>
          <p:cNvCxnSpPr/>
          <p:nvPr/>
        </p:nvCxnSpPr>
        <p:spPr>
          <a:xfrm>
            <a:off x="1308100" y="4064000"/>
            <a:ext cx="952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240FDDA-6E17-2CD9-809A-A89A8BABC100}"/>
              </a:ext>
              <a:ext uri="{C183D7F6-B498-43B3-948B-1728B52AA6E4}">
                <adec:decorative xmlns:adec="http://schemas.microsoft.com/office/drawing/2017/decorative" val="1"/>
              </a:ext>
            </a:extLst>
          </p:cNvPr>
          <p:cNvSpPr/>
          <p:nvPr/>
        </p:nvSpPr>
        <p:spPr>
          <a:xfrm>
            <a:off x="1690992" y="4728037"/>
            <a:ext cx="1509408"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5E5923-3048-E285-76D1-47453F7C31C2}"/>
              </a:ext>
              <a:ext uri="{C183D7F6-B498-43B3-948B-1728B52AA6E4}">
                <adec:decorative xmlns:adec="http://schemas.microsoft.com/office/drawing/2017/decorative" val="1"/>
              </a:ext>
            </a:extLst>
          </p:cNvPr>
          <p:cNvSpPr/>
          <p:nvPr/>
        </p:nvSpPr>
        <p:spPr>
          <a:xfrm>
            <a:off x="3049892" y="3335800"/>
            <a:ext cx="506108"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9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67089B-0E54-DD51-014F-E6067D82F949}"/>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a:t>
            </a:fld>
            <a:endParaRPr lang="en-US"/>
          </a:p>
        </p:txBody>
      </p:sp>
      <p:sp>
        <p:nvSpPr>
          <p:cNvPr id="6" name="Title 5">
            <a:extLst>
              <a:ext uri="{FF2B5EF4-FFF2-40B4-BE49-F238E27FC236}">
                <a16:creationId xmlns:a16="http://schemas.microsoft.com/office/drawing/2014/main" id="{CD2258EA-CF13-7C05-B026-0E1911ABD2F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Acerca</a:t>
            </a:r>
            <a:r>
              <a:rPr lang="en-US" dirty="0"/>
              <a:t> de MedlinePlus</a:t>
            </a:r>
          </a:p>
        </p:txBody>
      </p:sp>
      <p:pic>
        <p:nvPicPr>
          <p:cNvPr id="3" name="Picture 2" descr="Captura de pantalla de la página de inicio de MedlinePlus, resaltando la barra de búsqueda en la parte superior derecha y la barra de menú en la parte superior central.">
            <a:extLst>
              <a:ext uri="{FF2B5EF4-FFF2-40B4-BE49-F238E27FC236}">
                <a16:creationId xmlns:a16="http://schemas.microsoft.com/office/drawing/2014/main" id="{2149C391-BB64-F5F7-2399-4FDE95059B01}"/>
              </a:ext>
            </a:extLst>
          </p:cNvPr>
          <p:cNvPicPr>
            <a:picLocks noChangeAspect="1"/>
          </p:cNvPicPr>
          <p:nvPr/>
        </p:nvPicPr>
        <p:blipFill>
          <a:blip r:embed="rId3"/>
          <a:stretch>
            <a:fillRect/>
          </a:stretch>
        </p:blipFill>
        <p:spPr>
          <a:xfrm>
            <a:off x="2076996" y="839780"/>
            <a:ext cx="8038008" cy="5178439"/>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B707ED07-800A-522D-EB98-266C3CFAEAD9}"/>
              </a:ext>
              <a:ext uri="{C183D7F6-B498-43B3-948B-1728B52AA6E4}">
                <adec:decorative xmlns:adec="http://schemas.microsoft.com/office/drawing/2017/decorative" val="1"/>
              </a:ext>
            </a:extLst>
          </p:cNvPr>
          <p:cNvSpPr/>
          <p:nvPr/>
        </p:nvSpPr>
        <p:spPr>
          <a:xfrm>
            <a:off x="2076996" y="1964772"/>
            <a:ext cx="700169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EDB3A4-B0E6-0B1D-CDF4-4E82B9D68EC5}"/>
              </a:ext>
              <a:ext uri="{C183D7F6-B498-43B3-948B-1728B52AA6E4}">
                <adec:decorative xmlns:adec="http://schemas.microsoft.com/office/drawing/2017/decorative" val="1"/>
              </a:ext>
            </a:extLst>
          </p:cNvPr>
          <p:cNvSpPr/>
          <p:nvPr/>
        </p:nvSpPr>
        <p:spPr>
          <a:xfrm>
            <a:off x="6531428" y="1223275"/>
            <a:ext cx="3583575"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74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13E1D-9567-19C5-E2FC-02E5CA41FD75}"/>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pPr/>
              <a:t>40</a:t>
            </a:fld>
            <a:endParaRPr lang="en-US" dirty="0"/>
          </a:p>
        </p:txBody>
      </p:sp>
      <p:sp>
        <p:nvSpPr>
          <p:cNvPr id="3" name="Title 2">
            <a:extLst>
              <a:ext uri="{FF2B5EF4-FFF2-40B4-BE49-F238E27FC236}">
                <a16:creationId xmlns:a16="http://schemas.microsoft.com/office/drawing/2014/main" id="{1936C89C-6625-8B27-8576-82E7521D757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Afecciones</a:t>
            </a:r>
            <a:r>
              <a:rPr lang="en-US" dirty="0"/>
              <a:t> </a:t>
            </a:r>
            <a:r>
              <a:rPr lang="en-US" dirty="0" err="1"/>
              <a:t>genéticas</a:t>
            </a:r>
            <a:r>
              <a:rPr lang="en-US" dirty="0"/>
              <a:t> </a:t>
            </a:r>
            <a:r>
              <a:rPr lang="en-US" dirty="0" err="1"/>
              <a:t>ejemplo</a:t>
            </a:r>
            <a:r>
              <a:rPr lang="en-US" dirty="0"/>
              <a:t>: Down</a:t>
            </a:r>
          </a:p>
        </p:txBody>
      </p:sp>
      <p:pic>
        <p:nvPicPr>
          <p:cNvPr id="4" name="Picture 3" descr="Captura de pantalla de la página de MedlinePlus sobre el síndrome de Down.">
            <a:extLst>
              <a:ext uri="{FF2B5EF4-FFF2-40B4-BE49-F238E27FC236}">
                <a16:creationId xmlns:a16="http://schemas.microsoft.com/office/drawing/2014/main" id="{970F7318-26ED-8B6D-7948-5D69B86BFC3F}"/>
              </a:ext>
            </a:extLst>
          </p:cNvPr>
          <p:cNvPicPr>
            <a:picLocks noChangeAspect="1"/>
          </p:cNvPicPr>
          <p:nvPr/>
        </p:nvPicPr>
        <p:blipFill rotWithShape="1">
          <a:blip r:embed="rId3"/>
          <a:srcRect b="42"/>
          <a:stretch/>
        </p:blipFill>
        <p:spPr>
          <a:xfrm>
            <a:off x="1793081" y="-323252"/>
            <a:ext cx="8605838" cy="3752252"/>
          </a:xfrm>
          <a:prstGeom prst="rect">
            <a:avLst/>
          </a:prstGeom>
          <a:effectLst>
            <a:outerShdw blurRad="50800" dist="38100" dir="16200000" rotWithShape="0">
              <a:prstClr val="black">
                <a:alpha val="40000"/>
              </a:prstClr>
            </a:outerShdw>
          </a:effectLst>
        </p:spPr>
      </p:pic>
      <p:pic>
        <p:nvPicPr>
          <p:cNvPr id="6" name="Picture 5" descr="Captura de pantalla de la sección de la página de MedlinePlus que contiene más detalles sobre Frecuencia, Causas y Herencia.">
            <a:extLst>
              <a:ext uri="{FF2B5EF4-FFF2-40B4-BE49-F238E27FC236}">
                <a16:creationId xmlns:a16="http://schemas.microsoft.com/office/drawing/2014/main" id="{17942246-89F7-6BD2-7260-9C1FB398EDD9}"/>
              </a:ext>
            </a:extLst>
          </p:cNvPr>
          <p:cNvPicPr>
            <a:picLocks noChangeAspect="1"/>
          </p:cNvPicPr>
          <p:nvPr/>
        </p:nvPicPr>
        <p:blipFill rotWithShape="1">
          <a:blip r:embed="rId4"/>
          <a:srcRect b="51280"/>
          <a:stretch/>
        </p:blipFill>
        <p:spPr>
          <a:xfrm>
            <a:off x="1793081" y="3888777"/>
            <a:ext cx="8605837" cy="2119058"/>
          </a:xfrm>
          <a:prstGeom prst="rect">
            <a:avLst/>
          </a:prstGeom>
          <a:effectLst>
            <a:outerShdw blurRad="50800" dist="38100" dir="10800000" algn="r" rotWithShape="0">
              <a:prstClr val="black">
                <a:alpha val="40000"/>
              </a:prstClr>
            </a:outerShdw>
          </a:effectLst>
        </p:spPr>
      </p:pic>
      <p:cxnSp>
        <p:nvCxnSpPr>
          <p:cNvPr id="7" name="Straight Connector 6">
            <a:extLst>
              <a:ext uri="{FF2B5EF4-FFF2-40B4-BE49-F238E27FC236}">
                <a16:creationId xmlns:a16="http://schemas.microsoft.com/office/drawing/2014/main" id="{5611FBA8-2B16-521B-0BAF-F90AE7D77685}"/>
              </a:ext>
              <a:ext uri="{C183D7F6-B498-43B3-948B-1728B52AA6E4}">
                <adec:decorative xmlns:adec="http://schemas.microsoft.com/office/drawing/2017/decorative" val="1"/>
              </a:ext>
            </a:extLst>
          </p:cNvPr>
          <p:cNvCxnSpPr/>
          <p:nvPr/>
        </p:nvCxnSpPr>
        <p:spPr>
          <a:xfrm>
            <a:off x="1308100" y="3721100"/>
            <a:ext cx="952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014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B88-B014-1783-DDBC-5EB9507EA52B}"/>
              </a:ext>
            </a:extLst>
          </p:cNvPr>
          <p:cNvSpPr>
            <a:spLocks noGrp="1"/>
          </p:cNvSpPr>
          <p:nvPr>
            <p:ph type="title"/>
          </p:nvPr>
        </p:nvSpPr>
        <p:spPr/>
        <p:txBody>
          <a:bodyPr/>
          <a:lstStyle/>
          <a:p>
            <a:r>
              <a:rPr lang="en-US" dirty="0" err="1"/>
              <a:t>Navegación</a:t>
            </a:r>
            <a:r>
              <a:rPr lang="en-US" dirty="0"/>
              <a:t>:</a:t>
            </a:r>
            <a:r>
              <a:rPr lang="en-US" baseline="0" dirty="0"/>
              <a:t> </a:t>
            </a:r>
            <a:r>
              <a:rPr lang="en-US" baseline="0" dirty="0" err="1"/>
              <a:t>Pruebas</a:t>
            </a:r>
            <a:r>
              <a:rPr lang="en-US" dirty="0"/>
              <a:t> </a:t>
            </a:r>
            <a:r>
              <a:rPr lang="en-US" dirty="0" err="1"/>
              <a:t>médicas</a:t>
            </a:r>
            <a:r>
              <a:rPr lang="en-US" dirty="0"/>
              <a:t>  </a:t>
            </a:r>
          </a:p>
        </p:txBody>
      </p:sp>
      <p:sp>
        <p:nvSpPr>
          <p:cNvPr id="3" name="Slide Number Placeholder 2">
            <a:extLst>
              <a:ext uri="{FF2B5EF4-FFF2-40B4-BE49-F238E27FC236}">
                <a16:creationId xmlns:a16="http://schemas.microsoft.com/office/drawing/2014/main" id="{79C5061A-444D-BF18-8AF0-F6BA700260E3}"/>
              </a:ext>
            </a:extLst>
          </p:cNvPr>
          <p:cNvSpPr>
            <a:spLocks noGrp="1"/>
          </p:cNvSpPr>
          <p:nvPr>
            <p:ph type="sldNum" sz="quarter" idx="12"/>
          </p:nvPr>
        </p:nvSpPr>
        <p:spPr/>
        <p:txBody>
          <a:bodyPr/>
          <a:lstStyle/>
          <a:p>
            <a:fld id="{330EA680-D336-4FF7-8B7A-9848BB0A1C32}" type="slidenum">
              <a:rPr lang="en-US" smtClean="0"/>
              <a:t>41</a:t>
            </a:fld>
            <a:endParaRPr lang="en-US"/>
          </a:p>
        </p:txBody>
      </p:sp>
      <p:pic>
        <p:nvPicPr>
          <p:cNvPr id="4" name="Picture 3" descr="Captura de pantalla de la página de inicio de MedlinePlus que destaca Pruebas Médicas en el menú superior.">
            <a:extLst>
              <a:ext uri="{FF2B5EF4-FFF2-40B4-BE49-F238E27FC236}">
                <a16:creationId xmlns:a16="http://schemas.microsoft.com/office/drawing/2014/main" id="{76C3677A-A1E4-C3D8-1C9D-3FAA99C3D96C}"/>
              </a:ext>
            </a:extLst>
          </p:cNvPr>
          <p:cNvPicPr>
            <a:picLocks noChangeAspect="1"/>
          </p:cNvPicPr>
          <p:nvPr/>
        </p:nvPicPr>
        <p:blipFill rotWithShape="1">
          <a:blip r:embed="rId3"/>
          <a:srcRect b="19835"/>
          <a:stretch/>
        </p:blipFill>
        <p:spPr>
          <a:xfrm>
            <a:off x="2076996" y="1843081"/>
            <a:ext cx="8038008" cy="415132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3446E8E2-DE0C-3969-E542-453773C3C7C1}"/>
              </a:ext>
              <a:ext uri="{C183D7F6-B498-43B3-948B-1728B52AA6E4}">
                <adec:decorative xmlns:adec="http://schemas.microsoft.com/office/drawing/2017/decorative" val="1"/>
              </a:ext>
            </a:extLst>
          </p:cNvPr>
          <p:cNvSpPr/>
          <p:nvPr/>
        </p:nvSpPr>
        <p:spPr>
          <a:xfrm>
            <a:off x="5993376" y="2946862"/>
            <a:ext cx="143927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209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7CC6A-E398-EE72-F025-EFEFDA0BF183}"/>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42</a:t>
            </a:fld>
            <a:endParaRPr lang="en-US"/>
          </a:p>
        </p:txBody>
      </p:sp>
      <p:sp>
        <p:nvSpPr>
          <p:cNvPr id="3" name="Title 2">
            <a:extLst>
              <a:ext uri="{FF2B5EF4-FFF2-40B4-BE49-F238E27FC236}">
                <a16:creationId xmlns:a16="http://schemas.microsoft.com/office/drawing/2014/main" id="{560B095A-B926-215E-408B-63A219F2DCC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Pruebas</a:t>
            </a:r>
            <a:r>
              <a:rPr lang="en-US" dirty="0"/>
              <a:t> </a:t>
            </a:r>
            <a:r>
              <a:rPr lang="en-US" dirty="0" err="1"/>
              <a:t>médicas</a:t>
            </a:r>
            <a:r>
              <a:rPr lang="en-US" dirty="0"/>
              <a:t> </a:t>
            </a:r>
            <a:r>
              <a:rPr lang="en-US" dirty="0" err="1"/>
              <a:t>ejemplo</a:t>
            </a:r>
            <a:endParaRPr lang="en-US" dirty="0"/>
          </a:p>
        </p:txBody>
      </p:sp>
      <p:pic>
        <p:nvPicPr>
          <p:cNvPr id="4" name="Picture 3" descr="Captura de pantalla de la página de Pruebas Médicas de MedlinePlus que destaca la prueba de glucagón en la sangre.">
            <a:extLst>
              <a:ext uri="{FF2B5EF4-FFF2-40B4-BE49-F238E27FC236}">
                <a16:creationId xmlns:a16="http://schemas.microsoft.com/office/drawing/2014/main" id="{20ABECDA-4D68-E5C3-4FCC-B115D9F5B14F}"/>
              </a:ext>
            </a:extLst>
          </p:cNvPr>
          <p:cNvPicPr>
            <a:picLocks noChangeAspect="1"/>
          </p:cNvPicPr>
          <p:nvPr/>
        </p:nvPicPr>
        <p:blipFill>
          <a:blip r:embed="rId3"/>
          <a:stretch>
            <a:fillRect/>
          </a:stretch>
        </p:blipFill>
        <p:spPr>
          <a:xfrm>
            <a:off x="1488281" y="136525"/>
            <a:ext cx="9215438" cy="4396356"/>
          </a:xfrm>
          <a:prstGeom prst="rect">
            <a:avLst/>
          </a:prstGeom>
          <a:effectLst>
            <a:outerShdw blurRad="50800" dist="38100" dir="10800000" algn="r" rotWithShape="0">
              <a:prstClr val="black">
                <a:alpha val="40000"/>
              </a:prstClr>
            </a:outerShdw>
          </a:effectLst>
        </p:spPr>
      </p:pic>
      <p:cxnSp>
        <p:nvCxnSpPr>
          <p:cNvPr id="5" name="Straight Connector 4">
            <a:extLst>
              <a:ext uri="{FF2B5EF4-FFF2-40B4-BE49-F238E27FC236}">
                <a16:creationId xmlns:a16="http://schemas.microsoft.com/office/drawing/2014/main" id="{162375A1-60F3-8DBD-CB17-D87F98C915DE}"/>
              </a:ext>
              <a:ext uri="{C183D7F6-B498-43B3-948B-1728B52AA6E4}">
                <adec:decorative xmlns:adec="http://schemas.microsoft.com/office/drawing/2017/decorative" val="1"/>
              </a:ext>
            </a:extLst>
          </p:cNvPr>
          <p:cNvCxnSpPr>
            <a:cxnSpLocks/>
          </p:cNvCxnSpPr>
          <p:nvPr/>
        </p:nvCxnSpPr>
        <p:spPr>
          <a:xfrm>
            <a:off x="927100" y="4699000"/>
            <a:ext cx="102489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7" name="Picture 6" descr="Captura de pantalla de la página de Pruebas Médicas de MedlinePlus que destaca la prueba de glucagón en la sangre.">
            <a:extLst>
              <a:ext uri="{FF2B5EF4-FFF2-40B4-BE49-F238E27FC236}">
                <a16:creationId xmlns:a16="http://schemas.microsoft.com/office/drawing/2014/main" id="{6D50DDCE-6A3D-DC18-9664-793F06EB4802}"/>
              </a:ext>
            </a:extLst>
          </p:cNvPr>
          <p:cNvPicPr>
            <a:picLocks noChangeAspect="1"/>
          </p:cNvPicPr>
          <p:nvPr/>
        </p:nvPicPr>
        <p:blipFill rotWithShape="1">
          <a:blip r:embed="rId4"/>
          <a:srcRect b="9426"/>
          <a:stretch/>
        </p:blipFill>
        <p:spPr>
          <a:xfrm>
            <a:off x="1488281" y="4847828"/>
            <a:ext cx="9215438" cy="1159271"/>
          </a:xfrm>
          <a:prstGeom prst="rect">
            <a:avLst/>
          </a:prstGeom>
          <a:effectLst>
            <a:outerShdw blurRad="50800" dist="38100" dir="10800000" algn="r" rotWithShape="0">
              <a:prstClr val="black">
                <a:alpha val="40000"/>
              </a:prstClr>
            </a:outerShdw>
          </a:effectLst>
        </p:spPr>
      </p:pic>
      <p:sp>
        <p:nvSpPr>
          <p:cNvPr id="10" name="Rectangle 9">
            <a:extLst>
              <a:ext uri="{FF2B5EF4-FFF2-40B4-BE49-F238E27FC236}">
                <a16:creationId xmlns:a16="http://schemas.microsoft.com/office/drawing/2014/main" id="{B3CA4C17-0F5A-90C8-754F-F843C8B784B9}"/>
              </a:ext>
              <a:ext uri="{C183D7F6-B498-43B3-948B-1728B52AA6E4}">
                <adec:decorative xmlns:adec="http://schemas.microsoft.com/office/drawing/2017/decorative" val="1"/>
              </a:ext>
            </a:extLst>
          </p:cNvPr>
          <p:cNvSpPr/>
          <p:nvPr/>
        </p:nvSpPr>
        <p:spPr>
          <a:xfrm>
            <a:off x="1391196" y="4847828"/>
            <a:ext cx="231720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916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89EA96-FB61-7182-8A52-928AB9DCDA34}"/>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43</a:t>
            </a:fld>
            <a:endParaRPr lang="en-US"/>
          </a:p>
        </p:txBody>
      </p:sp>
      <p:sp>
        <p:nvSpPr>
          <p:cNvPr id="3" name="Title 2">
            <a:extLst>
              <a:ext uri="{FF2B5EF4-FFF2-40B4-BE49-F238E27FC236}">
                <a16:creationId xmlns:a16="http://schemas.microsoft.com/office/drawing/2014/main" id="{4B310E4E-3471-EDE3-4F71-F2D7517A01C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Pruebas</a:t>
            </a:r>
            <a:r>
              <a:rPr lang="en-US" dirty="0"/>
              <a:t> </a:t>
            </a:r>
            <a:r>
              <a:rPr lang="en-US" dirty="0" err="1"/>
              <a:t>médicas</a:t>
            </a:r>
            <a:r>
              <a:rPr lang="en-US" dirty="0"/>
              <a:t> </a:t>
            </a:r>
            <a:r>
              <a:rPr lang="en-US" dirty="0" err="1"/>
              <a:t>ejemplo</a:t>
            </a:r>
            <a:r>
              <a:rPr lang="en-US" dirty="0"/>
              <a:t>: </a:t>
            </a:r>
            <a:r>
              <a:rPr lang="es-ES_tradnl" sz="4400" kern="1200" dirty="0">
                <a:solidFill>
                  <a:schemeClr val="tx1"/>
                </a:solidFill>
                <a:effectLst/>
                <a:latin typeface="+mj-lt"/>
                <a:ea typeface="+mj-ea"/>
                <a:cs typeface="+mj-cs"/>
              </a:rPr>
              <a:t>Análisis de sangre de glucagón</a:t>
            </a:r>
            <a:endParaRPr lang="en-US" dirty="0"/>
          </a:p>
        </p:txBody>
      </p:sp>
      <p:pic>
        <p:nvPicPr>
          <p:cNvPr id="4" name="Picture 3" descr="Captura de pantalla de la página MedlinePlus para el análisis de sangre de glucagón.">
            <a:extLst>
              <a:ext uri="{FF2B5EF4-FFF2-40B4-BE49-F238E27FC236}">
                <a16:creationId xmlns:a16="http://schemas.microsoft.com/office/drawing/2014/main" id="{D5341640-014A-0D84-0F55-849351B05089}"/>
              </a:ext>
            </a:extLst>
          </p:cNvPr>
          <p:cNvPicPr>
            <a:picLocks noChangeAspect="1"/>
          </p:cNvPicPr>
          <p:nvPr/>
        </p:nvPicPr>
        <p:blipFill>
          <a:blip r:embed="rId3"/>
          <a:stretch>
            <a:fillRect/>
          </a:stretch>
        </p:blipFill>
        <p:spPr>
          <a:xfrm>
            <a:off x="1012031" y="940017"/>
            <a:ext cx="10167938" cy="497796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4021246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B88-B014-1783-DDBC-5EB9507EA52B}"/>
              </a:ext>
            </a:extLst>
          </p:cNvPr>
          <p:cNvSpPr>
            <a:spLocks noGrp="1"/>
          </p:cNvSpPr>
          <p:nvPr>
            <p:ph type="title"/>
          </p:nvPr>
        </p:nvSpPr>
        <p:spPr/>
        <p:txBody>
          <a:bodyPr/>
          <a:lstStyle/>
          <a:p>
            <a:r>
              <a:rPr lang="en-US" dirty="0" err="1"/>
              <a:t>Enciclopedia</a:t>
            </a:r>
            <a:r>
              <a:rPr lang="en-US" dirty="0"/>
              <a:t> </a:t>
            </a:r>
            <a:r>
              <a:rPr lang="en-US" dirty="0" err="1"/>
              <a:t>médica</a:t>
            </a:r>
            <a:endParaRPr lang="en-US" dirty="0"/>
          </a:p>
        </p:txBody>
      </p:sp>
      <p:sp>
        <p:nvSpPr>
          <p:cNvPr id="3" name="Slide Number Placeholder 2">
            <a:extLst>
              <a:ext uri="{FF2B5EF4-FFF2-40B4-BE49-F238E27FC236}">
                <a16:creationId xmlns:a16="http://schemas.microsoft.com/office/drawing/2014/main" id="{79C5061A-444D-BF18-8AF0-F6BA700260E3}"/>
              </a:ext>
            </a:extLst>
          </p:cNvPr>
          <p:cNvSpPr>
            <a:spLocks noGrp="1"/>
          </p:cNvSpPr>
          <p:nvPr>
            <p:ph type="sldNum" sz="quarter" idx="12"/>
          </p:nvPr>
        </p:nvSpPr>
        <p:spPr/>
        <p:txBody>
          <a:bodyPr/>
          <a:lstStyle/>
          <a:p>
            <a:fld id="{330EA680-D336-4FF7-8B7A-9848BB0A1C32}" type="slidenum">
              <a:rPr lang="en-US" smtClean="0"/>
              <a:t>44</a:t>
            </a:fld>
            <a:endParaRPr lang="en-US"/>
          </a:p>
        </p:txBody>
      </p:sp>
      <p:pic>
        <p:nvPicPr>
          <p:cNvPr id="4" name="Picture 3" descr="Captura de pantalla de la página de inicio de MedlinePlus que destaca Enciclopedia Médica en el menú superior.">
            <a:extLst>
              <a:ext uri="{FF2B5EF4-FFF2-40B4-BE49-F238E27FC236}">
                <a16:creationId xmlns:a16="http://schemas.microsoft.com/office/drawing/2014/main" id="{76C3677A-A1E4-C3D8-1C9D-3FAA99C3D96C}"/>
              </a:ext>
            </a:extLst>
          </p:cNvPr>
          <p:cNvPicPr>
            <a:picLocks noChangeAspect="1"/>
          </p:cNvPicPr>
          <p:nvPr/>
        </p:nvPicPr>
        <p:blipFill rotWithShape="1">
          <a:blip r:embed="rId3"/>
          <a:srcRect b="19835"/>
          <a:stretch/>
        </p:blipFill>
        <p:spPr>
          <a:xfrm>
            <a:off x="2076996" y="1843081"/>
            <a:ext cx="8038008" cy="415132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3446E8E2-DE0C-3969-E542-453773C3C7C1}"/>
              </a:ext>
              <a:ext uri="{C183D7F6-B498-43B3-948B-1728B52AA6E4}">
                <adec:decorative xmlns:adec="http://schemas.microsoft.com/office/drawing/2017/decorative" val="1"/>
              </a:ext>
            </a:extLst>
          </p:cNvPr>
          <p:cNvSpPr/>
          <p:nvPr/>
        </p:nvSpPr>
        <p:spPr>
          <a:xfrm>
            <a:off x="7449096" y="3010362"/>
            <a:ext cx="164410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336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3EA89-DA38-6299-33AE-03B1D11C46DD}"/>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45</a:t>
            </a:fld>
            <a:endParaRPr lang="en-US"/>
          </a:p>
        </p:txBody>
      </p:sp>
      <p:sp>
        <p:nvSpPr>
          <p:cNvPr id="3" name="Title 2">
            <a:extLst>
              <a:ext uri="{FF2B5EF4-FFF2-40B4-BE49-F238E27FC236}">
                <a16:creationId xmlns:a16="http://schemas.microsoft.com/office/drawing/2014/main" id="{596FB9E2-1AC5-5DF2-B681-B4D780C80CA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El </a:t>
            </a:r>
            <a:r>
              <a:rPr lang="en-US" dirty="0" err="1"/>
              <a:t>índice</a:t>
            </a:r>
            <a:r>
              <a:rPr lang="en-US" dirty="0"/>
              <a:t> </a:t>
            </a:r>
            <a:r>
              <a:rPr lang="en-US" dirty="0" err="1"/>
              <a:t>alfabético</a:t>
            </a:r>
            <a:r>
              <a:rPr lang="en-US" dirty="0"/>
              <a:t> </a:t>
            </a:r>
          </a:p>
        </p:txBody>
      </p:sp>
      <p:pic>
        <p:nvPicPr>
          <p:cNvPr id="4" name="Picture 3" descr="Captura de pantalla de la página de la Enciclopedia Médica MedlinePlus con la lista A-Z y la fuente resaltada.">
            <a:extLst>
              <a:ext uri="{FF2B5EF4-FFF2-40B4-BE49-F238E27FC236}">
                <a16:creationId xmlns:a16="http://schemas.microsoft.com/office/drawing/2014/main" id="{1F5D0244-A2D8-003A-8FE4-931E257237E9}"/>
              </a:ext>
            </a:extLst>
          </p:cNvPr>
          <p:cNvPicPr>
            <a:picLocks noChangeAspect="1"/>
          </p:cNvPicPr>
          <p:nvPr/>
        </p:nvPicPr>
        <p:blipFill rotWithShape="1">
          <a:blip r:embed="rId3"/>
          <a:srcRect b="2656"/>
          <a:stretch/>
        </p:blipFill>
        <p:spPr>
          <a:xfrm>
            <a:off x="1192001" y="187325"/>
            <a:ext cx="10161799" cy="5819775"/>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13BE0F55-C91F-003A-2CB7-3BBF1C4369AB}"/>
              </a:ext>
              <a:ext uri="{C183D7F6-B498-43B3-948B-1728B52AA6E4}">
                <adec:decorative xmlns:adec="http://schemas.microsoft.com/office/drawing/2017/decorative" val="1"/>
              </a:ext>
            </a:extLst>
          </p:cNvPr>
          <p:cNvSpPr/>
          <p:nvPr/>
        </p:nvSpPr>
        <p:spPr>
          <a:xfrm>
            <a:off x="1192002" y="3771900"/>
            <a:ext cx="10247313" cy="9525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42ACC8-2610-47D5-3A13-1D5EE72A12AC}"/>
              </a:ext>
              <a:ext uri="{C183D7F6-B498-43B3-948B-1728B52AA6E4}">
                <adec:decorative xmlns:adec="http://schemas.microsoft.com/office/drawing/2017/decorative" val="1"/>
              </a:ext>
            </a:extLst>
          </p:cNvPr>
          <p:cNvSpPr/>
          <p:nvPr/>
        </p:nvSpPr>
        <p:spPr>
          <a:xfrm>
            <a:off x="1192001" y="4724400"/>
            <a:ext cx="10247313" cy="12827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25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8618D-AC9E-88B7-0D7A-81B21DDA5036}"/>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46</a:t>
            </a:fld>
            <a:endParaRPr lang="en-US"/>
          </a:p>
        </p:txBody>
      </p:sp>
      <p:sp>
        <p:nvSpPr>
          <p:cNvPr id="3" name="Title 2">
            <a:extLst>
              <a:ext uri="{FF2B5EF4-FFF2-40B4-BE49-F238E27FC236}">
                <a16:creationId xmlns:a16="http://schemas.microsoft.com/office/drawing/2014/main" id="{AF02AAB2-D300-71DD-4D4C-EFC8565BF63B}"/>
              </a:ext>
            </a:extLst>
          </p:cNvPr>
          <p:cNvSpPr>
            <a:spLocks noGrp="1"/>
          </p:cNvSpPr>
          <p:nvPr>
            <p:ph type="title" idx="4294967295"/>
          </p:nvPr>
        </p:nvSpPr>
        <p:spPr>
          <a:xfrm>
            <a:off x="519419" y="-1369139"/>
            <a:ext cx="10515600" cy="1325563"/>
          </a:xfrm>
        </p:spPr>
        <p:txBody>
          <a:bodyPr/>
          <a:lstStyle/>
          <a:p>
            <a:r>
              <a:rPr lang="en-US" dirty="0" err="1"/>
              <a:t>Otros</a:t>
            </a:r>
            <a:r>
              <a:rPr lang="en-US" dirty="0"/>
              <a:t> </a:t>
            </a:r>
            <a:r>
              <a:rPr lang="en-US" dirty="0" err="1"/>
              <a:t>recursos</a:t>
            </a:r>
            <a:endParaRPr lang="en-US" dirty="0"/>
          </a:p>
        </p:txBody>
      </p:sp>
      <p:pic>
        <p:nvPicPr>
          <p:cNvPr id="4" name="Picture 3" descr="Captura de pantalla de la página de inicio de MedlinePlus que destaca recetas saludables, materiales fáciles de leer, redes sociales y la revista NIH MedlinePlus.">
            <a:extLst>
              <a:ext uri="{FF2B5EF4-FFF2-40B4-BE49-F238E27FC236}">
                <a16:creationId xmlns:a16="http://schemas.microsoft.com/office/drawing/2014/main" id="{3B6C7F0C-EDE4-AC70-F539-807C8EC66ACD}"/>
              </a:ext>
            </a:extLst>
          </p:cNvPr>
          <p:cNvPicPr>
            <a:picLocks noChangeAspect="1"/>
          </p:cNvPicPr>
          <p:nvPr/>
        </p:nvPicPr>
        <p:blipFill>
          <a:blip r:embed="rId3"/>
          <a:stretch>
            <a:fillRect/>
          </a:stretch>
        </p:blipFill>
        <p:spPr>
          <a:xfrm>
            <a:off x="1378118" y="961231"/>
            <a:ext cx="9435764" cy="5037137"/>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4FFD3BB5-BBC3-182C-CB2C-CEF718D18FA1}"/>
              </a:ext>
              <a:ext uri="{C183D7F6-B498-43B3-948B-1728B52AA6E4}">
                <adec:decorative xmlns:adec="http://schemas.microsoft.com/office/drawing/2017/decorative" val="1"/>
              </a:ext>
            </a:extLst>
          </p:cNvPr>
          <p:cNvSpPr/>
          <p:nvPr/>
        </p:nvSpPr>
        <p:spPr>
          <a:xfrm>
            <a:off x="7569200" y="2231528"/>
            <a:ext cx="3183265" cy="10176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FBF1F-0408-7DFF-3F6F-28FC89977887}"/>
              </a:ext>
              <a:ext uri="{C183D7F6-B498-43B3-948B-1728B52AA6E4}">
                <adec:decorative xmlns:adec="http://schemas.microsoft.com/office/drawing/2017/decorative" val="1"/>
              </a:ext>
            </a:extLst>
          </p:cNvPr>
          <p:cNvSpPr/>
          <p:nvPr/>
        </p:nvSpPr>
        <p:spPr>
          <a:xfrm>
            <a:off x="5097135" y="4583012"/>
            <a:ext cx="2294265" cy="6239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08F9D9-226D-14F8-F546-E690C8B01A4E}"/>
              </a:ext>
              <a:ext uri="{C183D7F6-B498-43B3-948B-1728B52AA6E4}">
                <adec:decorative xmlns:adec="http://schemas.microsoft.com/office/drawing/2017/decorative" val="1"/>
              </a:ext>
            </a:extLst>
          </p:cNvPr>
          <p:cNvSpPr/>
          <p:nvPr/>
        </p:nvSpPr>
        <p:spPr>
          <a:xfrm>
            <a:off x="7569200" y="3716533"/>
            <a:ext cx="3085798" cy="6239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1C2AE9-6882-A8D5-8200-6726A5CC0C6B}"/>
              </a:ext>
              <a:ext uri="{C183D7F6-B498-43B3-948B-1728B52AA6E4}">
                <adec:decorative xmlns:adec="http://schemas.microsoft.com/office/drawing/2017/decorative" val="1"/>
              </a:ext>
            </a:extLst>
          </p:cNvPr>
          <p:cNvSpPr/>
          <p:nvPr/>
        </p:nvSpPr>
        <p:spPr>
          <a:xfrm>
            <a:off x="1714500" y="3716533"/>
            <a:ext cx="3085798" cy="6239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86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D3FBCA-F4A2-F5F9-467A-75ED9192EEA0}"/>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47</a:t>
            </a:fld>
            <a:endParaRPr lang="en-US"/>
          </a:p>
        </p:txBody>
      </p:sp>
      <p:sp>
        <p:nvSpPr>
          <p:cNvPr id="3" name="Title 2">
            <a:extLst>
              <a:ext uri="{FF2B5EF4-FFF2-40B4-BE49-F238E27FC236}">
                <a16:creationId xmlns:a16="http://schemas.microsoft.com/office/drawing/2014/main" id="{E916949F-FFF7-881A-8A17-42E5923EF648}"/>
              </a:ext>
            </a:extLst>
          </p:cNvPr>
          <p:cNvSpPr>
            <a:spLocks noGrp="1"/>
          </p:cNvSpPr>
          <p:nvPr>
            <p:ph type="title" idx="4294967295"/>
          </p:nvPr>
        </p:nvSpPr>
        <p:spPr>
          <a:xfrm>
            <a:off x="662031" y="-1086170"/>
            <a:ext cx="10515600" cy="1325563"/>
          </a:xfrm>
        </p:spPr>
        <p:txBody>
          <a:bodyPr/>
          <a:lstStyle/>
          <a:p>
            <a:r>
              <a:rPr lang="es-ES" dirty="0"/>
              <a:t>Evaluación de información sobre la salud</a:t>
            </a:r>
            <a:endParaRPr lang="en-US" dirty="0"/>
          </a:p>
        </p:txBody>
      </p:sp>
      <p:pic>
        <p:nvPicPr>
          <p:cNvPr id="4" name="Picture 3" descr="Captura de pantalla de la página MedlinePlus Evaluación de Información de Salud.">
            <a:extLst>
              <a:ext uri="{FF2B5EF4-FFF2-40B4-BE49-F238E27FC236}">
                <a16:creationId xmlns:a16="http://schemas.microsoft.com/office/drawing/2014/main" id="{3F772E3E-9A41-D0F1-BCD2-D99C187072C6}"/>
              </a:ext>
            </a:extLst>
          </p:cNvPr>
          <p:cNvPicPr>
            <a:picLocks noChangeAspect="1"/>
          </p:cNvPicPr>
          <p:nvPr/>
        </p:nvPicPr>
        <p:blipFill>
          <a:blip r:embed="rId3"/>
          <a:stretch>
            <a:fillRect/>
          </a:stretch>
        </p:blipFill>
        <p:spPr>
          <a:xfrm>
            <a:off x="1463675" y="544635"/>
            <a:ext cx="9264650" cy="534499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98799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F0FA-AD14-5CB6-465B-F9288AC551A5}"/>
              </a:ext>
            </a:extLst>
          </p:cNvPr>
          <p:cNvSpPr>
            <a:spLocks noGrp="1"/>
          </p:cNvSpPr>
          <p:nvPr>
            <p:ph type="title"/>
          </p:nvPr>
        </p:nvSpPr>
        <p:spPr/>
        <p:txBody>
          <a:bodyPr/>
          <a:lstStyle/>
          <a:p>
            <a:r>
              <a:rPr lang="en-US"/>
              <a:t>Fuentes de MedlinePlus </a:t>
            </a:r>
          </a:p>
        </p:txBody>
      </p:sp>
      <p:sp>
        <p:nvSpPr>
          <p:cNvPr id="3" name="Content Placeholder 2">
            <a:extLst>
              <a:ext uri="{FF2B5EF4-FFF2-40B4-BE49-F238E27FC236}">
                <a16:creationId xmlns:a16="http://schemas.microsoft.com/office/drawing/2014/main" id="{656550C2-32AE-CDD2-7195-E86433EE3C80}"/>
              </a:ext>
            </a:extLst>
          </p:cNvPr>
          <p:cNvSpPr>
            <a:spLocks noGrp="1"/>
          </p:cNvSpPr>
          <p:nvPr>
            <p:ph idx="1"/>
          </p:nvPr>
        </p:nvSpPr>
        <p:spPr/>
        <p:txBody>
          <a:bodyPr/>
          <a:lstStyle/>
          <a:p>
            <a:r>
              <a:rPr lang="es-ES"/>
              <a:t>Biblioteca Nacional de Medicina (NLM)</a:t>
            </a:r>
          </a:p>
          <a:p>
            <a:r>
              <a:rPr lang="es-ES"/>
              <a:t>Institutos Nacionales de la Salud (NIH)</a:t>
            </a:r>
          </a:p>
          <a:p>
            <a:r>
              <a:rPr lang="es-ES"/>
              <a:t>Centros para el Control y la Prevención de Enfermedades (CDC)</a:t>
            </a:r>
          </a:p>
          <a:p>
            <a:r>
              <a:rPr lang="es-ES"/>
              <a:t>Administración de Alimentos y Medicamentos (FDA)</a:t>
            </a:r>
          </a:p>
          <a:p>
            <a:r>
              <a:rPr lang="es-ES"/>
              <a:t>Oficina de Suplementos Dietéticos de los NIH</a:t>
            </a:r>
          </a:p>
          <a:p>
            <a:endParaRPr lang="en-US"/>
          </a:p>
        </p:txBody>
      </p:sp>
      <p:sp>
        <p:nvSpPr>
          <p:cNvPr id="4" name="Slide Number Placeholder 3">
            <a:extLst>
              <a:ext uri="{FF2B5EF4-FFF2-40B4-BE49-F238E27FC236}">
                <a16:creationId xmlns:a16="http://schemas.microsoft.com/office/drawing/2014/main" id="{31A9E805-B32F-F39D-A386-03C6730C06FF}"/>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25802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1DBF-B1C3-F380-5E67-8933DE0CF66C}"/>
              </a:ext>
            </a:extLst>
          </p:cNvPr>
          <p:cNvSpPr>
            <a:spLocks noGrp="1"/>
          </p:cNvSpPr>
          <p:nvPr>
            <p:ph type="title"/>
          </p:nvPr>
        </p:nvSpPr>
        <p:spPr/>
        <p:txBody>
          <a:bodyPr/>
          <a:lstStyle/>
          <a:p>
            <a:r>
              <a:rPr lang="en-US" err="1"/>
              <a:t>Pautas</a:t>
            </a:r>
            <a:r>
              <a:rPr lang="en-US"/>
              <a:t> de </a:t>
            </a:r>
            <a:r>
              <a:rPr lang="en-US" err="1"/>
              <a:t>calidad</a:t>
            </a:r>
            <a:r>
              <a:rPr lang="en-US"/>
              <a:t> de MedlinePlus</a:t>
            </a:r>
          </a:p>
        </p:txBody>
      </p:sp>
      <p:sp>
        <p:nvSpPr>
          <p:cNvPr id="3" name="Content Placeholder 2">
            <a:extLst>
              <a:ext uri="{FF2B5EF4-FFF2-40B4-BE49-F238E27FC236}">
                <a16:creationId xmlns:a16="http://schemas.microsoft.com/office/drawing/2014/main" id="{73FE9BB2-1914-2507-FE5B-106DEF4FC565}"/>
              </a:ext>
            </a:extLst>
          </p:cNvPr>
          <p:cNvSpPr>
            <a:spLocks noGrp="1"/>
          </p:cNvSpPr>
          <p:nvPr>
            <p:ph idx="1"/>
          </p:nvPr>
        </p:nvSpPr>
        <p:spPr/>
        <p:txBody>
          <a:bodyPr/>
          <a:lstStyle/>
          <a:p>
            <a:pPr marL="514350" indent="-514350">
              <a:buFont typeface="+mj-lt"/>
              <a:buAutoNum type="arabicPeriod"/>
            </a:pPr>
            <a:r>
              <a:rPr lang="es-ES" dirty="0"/>
              <a:t>La calidad, autoridad y precisión del contenido de salud</a:t>
            </a:r>
          </a:p>
          <a:p>
            <a:pPr marL="514350" indent="-514350">
              <a:buFont typeface="+mj-lt"/>
              <a:buAutoNum type="arabicPeriod"/>
            </a:pPr>
            <a:endParaRPr lang="es-ES" dirty="0"/>
          </a:p>
          <a:p>
            <a:pPr marL="514350" indent="-514350">
              <a:buFont typeface="+mj-lt"/>
              <a:buAutoNum type="arabicPeriod"/>
            </a:pPr>
            <a:r>
              <a:rPr lang="es-ES" dirty="0"/>
              <a:t>La finalidad principal del recurso es educativa y no la venta de un producto o servicio, y todo el contenido se ofrece sin ningún costo</a:t>
            </a:r>
          </a:p>
          <a:p>
            <a:pPr marL="514350" indent="-514350">
              <a:buFont typeface="+mj-lt"/>
              <a:buAutoNum type="arabicPeriod"/>
            </a:pPr>
            <a:endParaRPr lang="es-ES" dirty="0"/>
          </a:p>
          <a:p>
            <a:pPr marL="514350" indent="-514350">
              <a:buFont typeface="+mj-lt"/>
              <a:buAutoNum type="arabicPeriod"/>
            </a:pPr>
            <a:r>
              <a:rPr lang="es-ES" dirty="0"/>
              <a:t>El recurso es confiable y se mantiene regularmente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4586945-05E8-2631-C9BF-DFC422036333}"/>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146048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7C59-D7FC-3219-2FB4-63C0C523F2CA}"/>
              </a:ext>
            </a:extLst>
          </p:cNvPr>
          <p:cNvSpPr>
            <a:spLocks noGrp="1"/>
          </p:cNvSpPr>
          <p:nvPr>
            <p:ph type="title"/>
          </p:nvPr>
        </p:nvSpPr>
        <p:spPr/>
        <p:txBody>
          <a:bodyPr/>
          <a:lstStyle/>
          <a:p>
            <a:r>
              <a:rPr lang="en-US"/>
              <a:t>Temas de </a:t>
            </a:r>
            <a:r>
              <a:rPr lang="en-US" err="1"/>
              <a:t>salud</a:t>
            </a:r>
            <a:endParaRPr lang="en-US"/>
          </a:p>
        </p:txBody>
      </p:sp>
      <p:sp>
        <p:nvSpPr>
          <p:cNvPr id="3" name="Content Placeholder 2">
            <a:extLst>
              <a:ext uri="{FF2B5EF4-FFF2-40B4-BE49-F238E27FC236}">
                <a16:creationId xmlns:a16="http://schemas.microsoft.com/office/drawing/2014/main" id="{E9E7281F-6394-162A-A87E-6C4B73E26B86}"/>
              </a:ext>
            </a:extLst>
          </p:cNvPr>
          <p:cNvSpPr>
            <a:spLocks noGrp="1"/>
          </p:cNvSpPr>
          <p:nvPr>
            <p:ph idx="1"/>
          </p:nvPr>
        </p:nvSpPr>
        <p:spPr>
          <a:xfrm>
            <a:off x="3657600" y="1825625"/>
            <a:ext cx="7924800" cy="4351338"/>
          </a:xfrm>
        </p:spPr>
        <p:txBody>
          <a:bodyPr>
            <a:normAutofit/>
          </a:bodyPr>
          <a:lstStyle/>
          <a:p>
            <a:pPr marL="342900" marR="0" lvl="0" indent="-342900">
              <a:lnSpc>
                <a:spcPct val="107000"/>
              </a:lnSpc>
              <a:spcBef>
                <a:spcPts val="0"/>
              </a:spcBef>
              <a:spcAft>
                <a:spcPts val="2400"/>
              </a:spcAft>
              <a:buFont typeface="Calibri" panose="020F0502020204030204" pitchFamily="34" charset="0"/>
              <a:buChar char="•"/>
            </a:pPr>
            <a:r>
              <a:rPr lang="es-ES_tradnl">
                <a:effectLst/>
                <a:latin typeface="Calibri" panose="020F0502020204030204" pitchFamily="34" charset="0"/>
                <a:ea typeface="Calibri" panose="020F0502020204030204" pitchFamily="34" charset="0"/>
                <a:cs typeface="Times New Roman" panose="02020603050405020304" pitchFamily="18" charset="0"/>
              </a:rPr>
              <a:t>MedlinePlus comenzó con 22 temas de salud en 1998</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2400"/>
              </a:spcAft>
              <a:buFont typeface="Calibri" panose="020F0502020204030204" pitchFamily="34" charset="0"/>
              <a:buChar char="•"/>
            </a:pPr>
            <a:r>
              <a:rPr lang="es-ES_tradnl">
                <a:effectLst/>
                <a:latin typeface="Calibri" panose="020F0502020204030204" pitchFamily="34" charset="0"/>
                <a:ea typeface="Calibri" panose="020F0502020204030204" pitchFamily="34" charset="0"/>
                <a:cs typeface="Times New Roman" panose="02020603050405020304" pitchFamily="18" charset="0"/>
              </a:rPr>
              <a:t>En la actualidad, ofrece  más de 1,000 temas de salud en español e inglés.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2400"/>
              </a:spcAft>
              <a:buFont typeface="Calibri" panose="020F0502020204030204" pitchFamily="34" charset="0"/>
              <a:buChar char="•"/>
            </a:pPr>
            <a:r>
              <a:rPr lang="es-ES_tradnl">
                <a:effectLst/>
                <a:latin typeface="Calibri" panose="020F0502020204030204" pitchFamily="34" charset="0"/>
                <a:ea typeface="Calibri" panose="020F0502020204030204" pitchFamily="34" charset="0"/>
                <a:cs typeface="Times New Roman" panose="02020603050405020304" pitchFamily="18" charset="0"/>
              </a:rPr>
              <a:t>Los temas de salud de MedlinePlus se revisan regularmente y los enlaces se actualizan a diario</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43F021-49E8-5B4F-C309-E37D97BCCF99}"/>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9" name="Picture 8">
            <a:extLst>
              <a:ext uri="{FF2B5EF4-FFF2-40B4-BE49-F238E27FC236}">
                <a16:creationId xmlns:a16="http://schemas.microsoft.com/office/drawing/2014/main" id="{8D947BD6-8394-1FDF-3AD9-B1E072E79E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4836" y="2303481"/>
            <a:ext cx="2057400" cy="2251038"/>
          </a:xfrm>
          <a:prstGeom prst="rect">
            <a:avLst/>
          </a:prstGeom>
        </p:spPr>
      </p:pic>
    </p:spTree>
    <p:extLst>
      <p:ext uri="{BB962C8B-B14F-4D97-AF65-F5344CB8AC3E}">
        <p14:creationId xmlns:p14="http://schemas.microsoft.com/office/powerpoint/2010/main" val="359184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D50377-5FB2-535B-2DF2-CE5E7A6C620D}"/>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8</a:t>
            </a:fld>
            <a:endParaRPr lang="en-US"/>
          </a:p>
        </p:txBody>
      </p:sp>
      <p:sp>
        <p:nvSpPr>
          <p:cNvPr id="2" name="Title 1">
            <a:extLst>
              <a:ext uri="{FF2B5EF4-FFF2-40B4-BE49-F238E27FC236}">
                <a16:creationId xmlns:a16="http://schemas.microsoft.com/office/drawing/2014/main" id="{55F920B5-AE82-E581-1D92-559D0D0E6F05}"/>
              </a:ext>
            </a:extLst>
          </p:cNvPr>
          <p:cNvSpPr txBox="1">
            <a:spLocks noGrp="1"/>
          </p:cNvSpPr>
          <p:nvPr>
            <p:ph type="title" idx="4294967295"/>
          </p:nvPr>
        </p:nvSpPr>
        <p:spPr>
          <a:xfrm>
            <a:off x="838200" y="736600"/>
            <a:ext cx="10515600" cy="954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chemeClr val="tx1"/>
                </a:solidFill>
                <a:effectLst/>
                <a:uLnTx/>
                <a:uFillTx/>
                <a:latin typeface="+mj-lt"/>
                <a:ea typeface="+mj-ea"/>
                <a:cs typeface="+mj-cs"/>
              </a:rPr>
              <a:t>Búsqueda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Captura de pantalla de la página de inicio de MedlinePlus resaltando la barra de búsqueda en la esquina superior derecha.">
            <a:extLst>
              <a:ext uri="{FF2B5EF4-FFF2-40B4-BE49-F238E27FC236}">
                <a16:creationId xmlns:a16="http://schemas.microsoft.com/office/drawing/2014/main" id="{2149C391-BB64-F5F7-2399-4FDE95059B01}"/>
              </a:ext>
            </a:extLst>
          </p:cNvPr>
          <p:cNvPicPr>
            <a:picLocks noChangeAspect="1"/>
          </p:cNvPicPr>
          <p:nvPr/>
        </p:nvPicPr>
        <p:blipFill rotWithShape="1">
          <a:blip r:embed="rId3"/>
          <a:srcRect b="23758"/>
          <a:stretch/>
        </p:blipFill>
        <p:spPr>
          <a:xfrm>
            <a:off x="2076996" y="2071681"/>
            <a:ext cx="8038008" cy="394812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E9EDB3A4-B0E6-0B1D-CDF4-4E82B9D68EC5}"/>
              </a:ext>
              <a:ext uri="{C183D7F6-B498-43B3-948B-1728B52AA6E4}">
                <adec:decorative xmlns:adec="http://schemas.microsoft.com/office/drawing/2017/decorative" val="1"/>
              </a:ext>
            </a:extLst>
          </p:cNvPr>
          <p:cNvSpPr/>
          <p:nvPr/>
        </p:nvSpPr>
        <p:spPr>
          <a:xfrm>
            <a:off x="6531428" y="2455175"/>
            <a:ext cx="3583575"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30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166FD1-0435-D629-EB37-60ED034F6FA3}"/>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9</a:t>
            </a:fld>
            <a:endParaRPr lang="en-US"/>
          </a:p>
        </p:txBody>
      </p:sp>
      <p:sp>
        <p:nvSpPr>
          <p:cNvPr id="2" name="Title 1">
            <a:extLst>
              <a:ext uri="{FF2B5EF4-FFF2-40B4-BE49-F238E27FC236}">
                <a16:creationId xmlns:a16="http://schemas.microsoft.com/office/drawing/2014/main" id="{1CA3E87C-31DA-2C5B-0E06-9FE5F3B5401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Resultados</a:t>
            </a:r>
            <a:endParaRPr lang="en-US" dirty="0"/>
          </a:p>
        </p:txBody>
      </p:sp>
      <p:pic>
        <p:nvPicPr>
          <p:cNvPr id="3" name="Picture 2" descr="Pantalla de resultados de búsqueda de MedlinePlus de búsqueda de COVID-19, que muestra el menú de filtro a la izquierda. El filtro Temas de salud está resaltado.">
            <a:extLst>
              <a:ext uri="{FF2B5EF4-FFF2-40B4-BE49-F238E27FC236}">
                <a16:creationId xmlns:a16="http://schemas.microsoft.com/office/drawing/2014/main" id="{488DC1A9-0705-8A77-BF34-71C978FE5501}"/>
              </a:ext>
            </a:extLst>
          </p:cNvPr>
          <p:cNvPicPr>
            <a:picLocks noChangeAspect="1"/>
          </p:cNvPicPr>
          <p:nvPr/>
        </p:nvPicPr>
        <p:blipFill>
          <a:blip r:embed="rId3"/>
          <a:stretch>
            <a:fillRect/>
          </a:stretch>
        </p:blipFill>
        <p:spPr>
          <a:xfrm>
            <a:off x="2191096" y="648305"/>
            <a:ext cx="7809808" cy="5361796"/>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E28ABCB3-02AF-2FC6-83FE-726AB790B3FB}"/>
              </a:ext>
              <a:ext uri="{C183D7F6-B498-43B3-948B-1728B52AA6E4}">
                <adec:decorative xmlns:adec="http://schemas.microsoft.com/office/drawing/2017/decorative" val="1"/>
              </a:ext>
            </a:extLst>
          </p:cNvPr>
          <p:cNvSpPr/>
          <p:nvPr/>
        </p:nvSpPr>
        <p:spPr>
          <a:xfrm>
            <a:off x="2052001" y="4599570"/>
            <a:ext cx="2748600" cy="141053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82076C-EAF0-87C6-AA22-024C1414D640}"/>
              </a:ext>
              <a:ext uri="{C183D7F6-B498-43B3-948B-1728B52AA6E4}">
                <adec:decorative xmlns:adec="http://schemas.microsoft.com/office/drawing/2017/decorative" val="1"/>
              </a:ext>
            </a:extLst>
          </p:cNvPr>
          <p:cNvSpPr/>
          <p:nvPr/>
        </p:nvSpPr>
        <p:spPr>
          <a:xfrm>
            <a:off x="2541221" y="5223427"/>
            <a:ext cx="1453881" cy="3632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7605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D44AE15EE50D4EB439D7850828061C" ma:contentTypeVersion="13" ma:contentTypeDescription="Create a new document." ma:contentTypeScope="" ma:versionID="3f537bf74a8de4183372c0602b6bde77">
  <xsd:schema xmlns:xsd="http://www.w3.org/2001/XMLSchema" xmlns:xs="http://www.w3.org/2001/XMLSchema" xmlns:p="http://schemas.microsoft.com/office/2006/metadata/properties" xmlns:ns2="d30f68bc-a4f8-487e-87cb-e7190649c67e" xmlns:ns3="b47fa91d-0d28-4944-8de1-410bfdd1053c" targetNamespace="http://schemas.microsoft.com/office/2006/metadata/properties" ma:root="true" ma:fieldsID="e4fdc8872e0ee05b35dc9103b7c6b060" ns2:_="" ns3:_="">
    <xsd:import namespace="d30f68bc-a4f8-487e-87cb-e7190649c67e"/>
    <xsd:import namespace="b47fa91d-0d28-4944-8de1-410bfdd105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f68bc-a4f8-487e-87cb-e7190649c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7fa91d-0d28-4944-8de1-410bfdd105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f9f4732-54b1-47ce-8b16-4457d1fb176a}" ma:internalName="TaxCatchAll" ma:showField="CatchAllData" ma:web="b47fa91d-0d28-4944-8de1-410bfdd105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0f68bc-a4f8-487e-87cb-e7190649c67e">
      <Terms xmlns="http://schemas.microsoft.com/office/infopath/2007/PartnerControls"/>
    </lcf76f155ced4ddcb4097134ff3c332f>
    <TaxCatchAll xmlns="b47fa91d-0d28-4944-8de1-410bfdd1053c" xsi:nil="true"/>
    <SharedWithUsers xmlns="b47fa91d-0d28-4944-8de1-410bfdd1053c">
      <UserInfo>
        <DisplayName>Majewski, Kate B. (NIH/NLM) [E]</DisplayName>
        <AccountId>13</AccountId>
        <AccountType/>
      </UserInfo>
      <UserInfo>
        <DisplayName>To, Louise (NIH/NLM) [E]</DisplayName>
        <AccountId>16</AccountId>
        <AccountType/>
      </UserInfo>
    </SharedWithUsers>
  </documentManagement>
</p:properties>
</file>

<file path=customXml/itemProps1.xml><?xml version="1.0" encoding="utf-8"?>
<ds:datastoreItem xmlns:ds="http://schemas.openxmlformats.org/officeDocument/2006/customXml" ds:itemID="{F38D9F30-0D8E-45EB-B095-4D5E07A6A0FC}">
  <ds:schemaRefs>
    <ds:schemaRef ds:uri="http://schemas.microsoft.com/sharepoint/v3/contenttype/forms"/>
  </ds:schemaRefs>
</ds:datastoreItem>
</file>

<file path=customXml/itemProps2.xml><?xml version="1.0" encoding="utf-8"?>
<ds:datastoreItem xmlns:ds="http://schemas.openxmlformats.org/officeDocument/2006/customXml" ds:itemID="{A3ADD3A4-3CF9-4E35-9FED-4923E0A2CB92}">
  <ds:schemaRefs>
    <ds:schemaRef ds:uri="b47fa91d-0d28-4944-8de1-410bfdd1053c"/>
    <ds:schemaRef ds:uri="d30f68bc-a4f8-487e-87cb-e7190649c6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273D72-A496-4D8F-9490-CD5D2E5A8C8B}">
  <ds:schemaRefs>
    <ds:schemaRef ds:uri="b47fa91d-0d28-4944-8de1-410bfdd1053c"/>
    <ds:schemaRef ds:uri="d30f68bc-a4f8-487e-87cb-e7190649c67e"/>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652</TotalTime>
  <Words>4342</Words>
  <Application>Microsoft Office PowerPoint</Application>
  <PresentationFormat>Widescreen</PresentationFormat>
  <Paragraphs>398</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Lucida Grande</vt:lpstr>
      <vt:lpstr>office theme</vt:lpstr>
      <vt:lpstr>ELIMINAR ESTA PLANTILLA ANTES DE PRESENTAR</vt:lpstr>
      <vt:lpstr>MedlinePlus Información de salud para usted</vt:lpstr>
      <vt:lpstr>Objetivos del aprendizaje</vt:lpstr>
      <vt:lpstr>Acerca de MedlinePlus</vt:lpstr>
      <vt:lpstr>Fuentes de MedlinePlus </vt:lpstr>
      <vt:lpstr>Pautas de calidad de MedlinePlus</vt:lpstr>
      <vt:lpstr>Temas de salud</vt:lpstr>
      <vt:lpstr>Búsqueda</vt:lpstr>
      <vt:lpstr>Resultados</vt:lpstr>
      <vt:lpstr>Resultados: Temas de salud</vt:lpstr>
      <vt:lpstr>Tema de salud sobre “Pruebas para el COVID-19”</vt:lpstr>
      <vt:lpstr>Navegación: Temas de salud</vt:lpstr>
      <vt:lpstr>Navegue los temas en orden alfabético           o Navegue según campos temáticos diferentes</vt:lpstr>
      <vt:lpstr>Actividad</vt:lpstr>
      <vt:lpstr>Temas de Salud Extensos o  Topiclette</vt:lpstr>
      <vt:lpstr>Contenido del tema de salud</vt:lpstr>
      <vt:lpstr>Página de un tema de salud</vt:lpstr>
      <vt:lpstr>Descripciones de los enlaces </vt:lpstr>
      <vt:lpstr>Secciones adicionales</vt:lpstr>
      <vt:lpstr>Temas de salud relacionados</vt:lpstr>
      <vt:lpstr>Medicinas y suplementos</vt:lpstr>
      <vt:lpstr>Búsqueda: Ritalin</vt:lpstr>
      <vt:lpstr>Etiquetas</vt:lpstr>
      <vt:lpstr>Resultados: Ritalin</vt:lpstr>
      <vt:lpstr>Información de medicinas </vt:lpstr>
      <vt:lpstr>Las fuentes</vt:lpstr>
      <vt:lpstr>Navegación: medicinas y suplementos</vt:lpstr>
      <vt:lpstr>Medicinas, hierbas y suplementos</vt:lpstr>
      <vt:lpstr>Hierbas y suplementos ejemplo 1</vt:lpstr>
      <vt:lpstr>La Oficina de Suplementos Dietéticos</vt:lpstr>
      <vt:lpstr>Hierbas y suplementos ejemplo 2</vt:lpstr>
      <vt:lpstr>Hierbas y suplementos: la fuente</vt:lpstr>
      <vt:lpstr>Genética</vt:lpstr>
      <vt:lpstr>Genética: Introducción</vt:lpstr>
      <vt:lpstr>¿Qué es un cromosoma?</vt:lpstr>
      <vt:lpstr>Genética en inglés 1</vt:lpstr>
      <vt:lpstr>Genética en inglés 2</vt:lpstr>
      <vt:lpstr>Afecciones genéticas</vt:lpstr>
      <vt:lpstr>Afecciones genéticas ejemplo</vt:lpstr>
      <vt:lpstr>Afecciones genéticas ejemplo: Down</vt:lpstr>
      <vt:lpstr>Navegación: Pruebas médicas  </vt:lpstr>
      <vt:lpstr>Pruebas médicas ejemplo</vt:lpstr>
      <vt:lpstr>Pruebas médicas ejemplo: Análisis de sangre de glucagón</vt:lpstr>
      <vt:lpstr>Enciclopedia médica</vt:lpstr>
      <vt:lpstr>El índice alfabético </vt:lpstr>
      <vt:lpstr>Otros recursos</vt:lpstr>
      <vt:lpstr>Evaluación de información sobre la salud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Campos</dc:creator>
  <cp:lastModifiedBy>Adrian Campos</cp:lastModifiedBy>
  <cp:revision>9</cp:revision>
  <dcterms:created xsi:type="dcterms:W3CDTF">2013-07-15T20:26:40Z</dcterms:created>
  <dcterms:modified xsi:type="dcterms:W3CDTF">2024-01-02T19:21:16Z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0x01010062D44AE15EE50D4EB439D7850828061C</vt:lpwstr>
  </property>
  <property fmtid="{D5CDD505-2E9C-101B-9397-08002B2CF9AE}" pid="3" name="MediaServiceImageTags">
    <vt:lpwstr/>
  </property>
</Properties>
</file>