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6" r:id="rId5"/>
    <p:sldMasterId id="2147483698" r:id="rId6"/>
    <p:sldMasterId id="2147483668" r:id="rId7"/>
    <p:sldMasterId id="2147483681" r:id="rId8"/>
  </p:sldMasterIdLst>
  <p:notesMasterIdLst>
    <p:notesMasterId r:id="rId42"/>
  </p:notesMasterIdLst>
  <p:sldIdLst>
    <p:sldId id="258" r:id="rId9"/>
    <p:sldId id="326" r:id="rId10"/>
    <p:sldId id="257" r:id="rId11"/>
    <p:sldId id="344" r:id="rId12"/>
    <p:sldId id="291" r:id="rId13"/>
    <p:sldId id="262" r:id="rId14"/>
    <p:sldId id="339" r:id="rId15"/>
    <p:sldId id="306" r:id="rId16"/>
    <p:sldId id="340" r:id="rId17"/>
    <p:sldId id="341" r:id="rId18"/>
    <p:sldId id="335" r:id="rId19"/>
    <p:sldId id="357" r:id="rId20"/>
    <p:sldId id="358" r:id="rId21"/>
    <p:sldId id="345" r:id="rId22"/>
    <p:sldId id="342" r:id="rId23"/>
    <p:sldId id="343" r:id="rId24"/>
    <p:sldId id="356" r:id="rId25"/>
    <p:sldId id="268" r:id="rId26"/>
    <p:sldId id="329" r:id="rId27"/>
    <p:sldId id="320" r:id="rId28"/>
    <p:sldId id="346" r:id="rId29"/>
    <p:sldId id="295" r:id="rId30"/>
    <p:sldId id="296" r:id="rId31"/>
    <p:sldId id="347" r:id="rId32"/>
    <p:sldId id="336" r:id="rId33"/>
    <p:sldId id="310" r:id="rId34"/>
    <p:sldId id="349" r:id="rId35"/>
    <p:sldId id="350" r:id="rId36"/>
    <p:sldId id="354" r:id="rId37"/>
    <p:sldId id="353" r:id="rId38"/>
    <p:sldId id="321" r:id="rId39"/>
    <p:sldId id="317" r:id="rId40"/>
    <p:sldId id="3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84" userDrawn="1">
          <p15:clr>
            <a:srgbClr val="A4A3A4"/>
          </p15:clr>
        </p15:guide>
        <p15:guide id="3" pos="7296" userDrawn="1">
          <p15:clr>
            <a:srgbClr val="A4A3A4"/>
          </p15:clr>
        </p15:guide>
        <p15:guide id="4" orient="horz" pos="864" userDrawn="1">
          <p15:clr>
            <a:srgbClr val="A4A3A4"/>
          </p15:clr>
        </p15:guide>
        <p15:guide id="5" orient="horz" pos="4032" userDrawn="1">
          <p15:clr>
            <a:srgbClr val="A4A3A4"/>
          </p15:clr>
        </p15:guide>
        <p15:guide id="6" pos="49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6000"/>
    <a:srgbClr val="D6DD70"/>
    <a:srgbClr val="009FDB"/>
    <a:srgbClr val="EB3033"/>
    <a:srgbClr val="1D4C8B"/>
    <a:srgbClr val="FFFFFF"/>
    <a:srgbClr val="43B4C9"/>
    <a:srgbClr val="76D6FF"/>
    <a:srgbClr val="2C80BF"/>
    <a:srgbClr val="66B6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74832-5E50-4A5B-9446-E40AC0530F86}" v="17150" dt="2023-09-19T03:21:01.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376" autoAdjust="0"/>
  </p:normalViewPr>
  <p:slideViewPr>
    <p:cSldViewPr snapToObjects="1">
      <p:cViewPr varScale="1">
        <p:scale>
          <a:sx n="54" d="100"/>
          <a:sy n="54" d="100"/>
        </p:scale>
        <p:origin x="330" y="66"/>
      </p:cViewPr>
      <p:guideLst>
        <p:guide pos="3840"/>
        <p:guide pos="384"/>
        <p:guide pos="7296"/>
        <p:guide orient="horz" pos="864"/>
        <p:guide orient="horz" pos="4032"/>
        <p:guide pos="4944"/>
      </p:guideLst>
    </p:cSldViewPr>
  </p:slideViewPr>
  <p:outlineViewPr>
    <p:cViewPr>
      <p:scale>
        <a:sx n="33" d="100"/>
        <a:sy n="33" d="100"/>
      </p:scale>
      <p:origin x="0" y="-5118"/>
    </p:cViewPr>
  </p:outlineViewPr>
  <p:notesTextViewPr>
    <p:cViewPr>
      <p:scale>
        <a:sx n="1" d="1"/>
        <a:sy n="1" d="1"/>
      </p:scale>
      <p:origin x="0" y="0"/>
    </p:cViewPr>
  </p:notesTextViewPr>
  <p:sorterViewPr>
    <p:cViewPr>
      <p:scale>
        <a:sx n="66" d="100"/>
        <a:sy n="66" d="100"/>
      </p:scale>
      <p:origin x="0" y="-53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B5A3F-A003-4301-8CE1-B07135A9C4CD}"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3F526-829A-4828-8970-8AAA989E67CC}" type="slidenum">
              <a:rPr lang="en-US" smtClean="0"/>
              <a:t>‹#›</a:t>
            </a:fld>
            <a:endParaRPr lang="en-US"/>
          </a:p>
        </p:txBody>
      </p:sp>
    </p:spTree>
    <p:extLst>
      <p:ext uri="{BB962C8B-B14F-4D97-AF65-F5344CB8AC3E}">
        <p14:creationId xmlns:p14="http://schemas.microsoft.com/office/powerpoint/2010/main" val="4091435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439890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they are flooded with emotion, cognitive function is impaired.</a:t>
            </a:r>
          </a:p>
        </p:txBody>
      </p:sp>
      <p:sp>
        <p:nvSpPr>
          <p:cNvPr id="4" name="Slide Number Placeholder 3"/>
          <p:cNvSpPr>
            <a:spLocks noGrp="1"/>
          </p:cNvSpPr>
          <p:nvPr>
            <p:ph type="sldNum" sz="quarter" idx="5"/>
          </p:nvPr>
        </p:nvSpPr>
        <p:spPr/>
        <p:txBody>
          <a:bodyPr/>
          <a:lstStyle/>
          <a:p>
            <a:fld id="{4CC3F526-829A-4828-8970-8AAA989E67CC}" type="slidenum">
              <a:rPr lang="en-US" smtClean="0"/>
              <a:t>14</a:t>
            </a:fld>
            <a:endParaRPr lang="en-US"/>
          </a:p>
        </p:txBody>
      </p:sp>
    </p:spTree>
    <p:extLst>
      <p:ext uri="{BB962C8B-B14F-4D97-AF65-F5344CB8AC3E}">
        <p14:creationId xmlns:p14="http://schemas.microsoft.com/office/powerpoint/2010/main" val="104764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COVID communications: need for authenticity and to show empathy for what people were going through.</a:t>
            </a:r>
          </a:p>
          <a:p>
            <a:endParaRPr lang="en-US" dirty="0"/>
          </a:p>
          <a:p>
            <a:r>
              <a:rPr lang="en-US" dirty="0"/>
              <a:t>This one is pre –vaccine.</a:t>
            </a:r>
          </a:p>
        </p:txBody>
      </p:sp>
    </p:spTree>
    <p:extLst>
      <p:ext uri="{BB962C8B-B14F-4D97-AF65-F5344CB8AC3E}">
        <p14:creationId xmlns:p14="http://schemas.microsoft.com/office/powerpoint/2010/main" val="4059181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COVID communications: need for authenticity and to show empathy for what people were going through.</a:t>
            </a:r>
          </a:p>
        </p:txBody>
      </p:sp>
    </p:spTree>
    <p:extLst>
      <p:ext uri="{BB962C8B-B14F-4D97-AF65-F5344CB8AC3E}">
        <p14:creationId xmlns:p14="http://schemas.microsoft.com/office/powerpoint/2010/main" val="94439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they are flooded with emotion, cognitive function is impaired.</a:t>
            </a:r>
          </a:p>
        </p:txBody>
      </p:sp>
      <p:sp>
        <p:nvSpPr>
          <p:cNvPr id="4" name="Slide Number Placeholder 3"/>
          <p:cNvSpPr>
            <a:spLocks noGrp="1"/>
          </p:cNvSpPr>
          <p:nvPr>
            <p:ph type="sldNum" sz="quarter" idx="5"/>
          </p:nvPr>
        </p:nvSpPr>
        <p:spPr/>
        <p:txBody>
          <a:bodyPr/>
          <a:lstStyle/>
          <a:p>
            <a:fld id="{4CC3F526-829A-4828-8970-8AAA989E67CC}" type="slidenum">
              <a:rPr lang="en-US" smtClean="0"/>
              <a:t>17</a:t>
            </a:fld>
            <a:endParaRPr lang="en-US"/>
          </a:p>
        </p:txBody>
      </p:sp>
    </p:spTree>
    <p:extLst>
      <p:ext uri="{BB962C8B-B14F-4D97-AF65-F5344CB8AC3E}">
        <p14:creationId xmlns:p14="http://schemas.microsoft.com/office/powerpoint/2010/main" val="1064981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and safety information must be accessible to people in diverse language communities.</a:t>
            </a:r>
          </a:p>
        </p:txBody>
      </p:sp>
      <p:sp>
        <p:nvSpPr>
          <p:cNvPr id="4" name="Slide Number Placeholder 3"/>
          <p:cNvSpPr>
            <a:spLocks noGrp="1"/>
          </p:cNvSpPr>
          <p:nvPr>
            <p:ph type="sldNum" sz="quarter" idx="5"/>
          </p:nvPr>
        </p:nvSpPr>
        <p:spPr/>
        <p:txBody>
          <a:bodyPr/>
          <a:lstStyle/>
          <a:p>
            <a:fld id="{4CC3F526-829A-4828-8970-8AAA989E67CC}" type="slidenum">
              <a:rPr lang="en-US" smtClean="0"/>
              <a:t>20</a:t>
            </a:fld>
            <a:endParaRPr lang="en-US"/>
          </a:p>
        </p:txBody>
      </p:sp>
    </p:spTree>
    <p:extLst>
      <p:ext uri="{BB962C8B-B14F-4D97-AF65-F5344CB8AC3E}">
        <p14:creationId xmlns:p14="http://schemas.microsoft.com/office/powerpoint/2010/main" val="3293084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Story about an individual family in 1918…</a:t>
            </a:r>
          </a:p>
        </p:txBody>
      </p:sp>
    </p:spTree>
    <p:extLst>
      <p:ext uri="{BB962C8B-B14F-4D97-AF65-F5344CB8AC3E}">
        <p14:creationId xmlns:p14="http://schemas.microsoft.com/office/powerpoint/2010/main" val="2205092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Helped people connect from individual story to bigger picture. </a:t>
            </a:r>
          </a:p>
          <a:p>
            <a:endParaRPr lang="en-US" dirty="0"/>
          </a:p>
          <a:p>
            <a:endParaRPr lang="en-US" dirty="0"/>
          </a:p>
        </p:txBody>
      </p:sp>
    </p:spTree>
    <p:extLst>
      <p:ext uri="{BB962C8B-B14F-4D97-AF65-F5344CB8AC3E}">
        <p14:creationId xmlns:p14="http://schemas.microsoft.com/office/powerpoint/2010/main" val="3243989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604500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4011358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3F526-829A-4828-8970-8AAA989E67CC}" type="slidenum">
              <a:rPr lang="en-US" smtClean="0"/>
              <a:t>27</a:t>
            </a:fld>
            <a:endParaRPr lang="en-US"/>
          </a:p>
        </p:txBody>
      </p:sp>
    </p:spTree>
    <p:extLst>
      <p:ext uri="{BB962C8B-B14F-4D97-AF65-F5344CB8AC3E}">
        <p14:creationId xmlns:p14="http://schemas.microsoft.com/office/powerpoint/2010/main" val="273121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Using comics to help do risk comm work since 2008.</a:t>
            </a:r>
          </a:p>
          <a:p>
            <a:pPr marL="171450" indent="-171450">
              <a:buFontTx/>
              <a:buChar char="-"/>
            </a:pPr>
            <a:r>
              <a:rPr lang="en-US" dirty="0"/>
              <a:t>Will talk about why I think comics work for risk communications in three phases of emergency communications: in response, preparedness and recovery.</a:t>
            </a:r>
          </a:p>
          <a:p>
            <a:pPr marL="171450" indent="-171450">
              <a:buFontTx/>
              <a:buChar char="-"/>
            </a:pPr>
            <a:r>
              <a:rPr lang="en-US" dirty="0"/>
              <a:t>Will also explain how comics work with key risk communication principles.</a:t>
            </a:r>
          </a:p>
        </p:txBody>
      </p:sp>
      <p:sp>
        <p:nvSpPr>
          <p:cNvPr id="4" name="Slide Number Placeholder 3"/>
          <p:cNvSpPr>
            <a:spLocks noGrp="1"/>
          </p:cNvSpPr>
          <p:nvPr>
            <p:ph type="sldNum" sz="quarter" idx="5"/>
          </p:nvPr>
        </p:nvSpPr>
        <p:spPr/>
        <p:txBody>
          <a:bodyPr/>
          <a:lstStyle/>
          <a:p>
            <a:fld id="{4CC3F526-829A-4828-8970-8AAA989E67CC}" type="slidenum">
              <a:rPr lang="en-US" smtClean="0"/>
              <a:t>3</a:t>
            </a:fld>
            <a:endParaRPr lang="en-US"/>
          </a:p>
        </p:txBody>
      </p:sp>
    </p:spTree>
    <p:extLst>
      <p:ext uri="{BB962C8B-B14F-4D97-AF65-F5344CB8AC3E}">
        <p14:creationId xmlns:p14="http://schemas.microsoft.com/office/powerpoint/2010/main" val="87571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b="0" dirty="0"/>
              <a:t>Public health literacy: how do people comprehend and appreciate how health issues affect them, their communities and society as a whole.</a:t>
            </a:r>
          </a:p>
          <a:p>
            <a:endParaRPr lang="en-US" b="0" dirty="0"/>
          </a:p>
          <a:p>
            <a:r>
              <a:rPr lang="en-US" b="1" dirty="0"/>
              <a:t>Explain Climate Changes Health</a:t>
            </a:r>
          </a:p>
          <a:p>
            <a:endParaRPr lang="en-US" dirty="0"/>
          </a:p>
          <a:p>
            <a:r>
              <a:rPr lang="en-US" dirty="0"/>
              <a:t>Key reasons why comics </a:t>
            </a:r>
            <a:r>
              <a:rPr lang="en-US" b="1" dirty="0"/>
              <a:t>hold so much promise </a:t>
            </a:r>
            <a:r>
              <a:rPr lang="en-US" dirty="0"/>
              <a:t>for communicating about public health</a:t>
            </a:r>
            <a:br>
              <a:rPr lang="en-US" dirty="0"/>
            </a:br>
            <a:endParaRPr lang="en-US" dirty="0"/>
          </a:p>
          <a:p>
            <a:r>
              <a:rPr lang="en-US" dirty="0"/>
              <a:t>Big pic to ground:</a:t>
            </a:r>
          </a:p>
          <a:p>
            <a:pPr marL="171450" indent="-171450">
              <a:buFont typeface="Arial" panose="020B0604020202020204" pitchFamily="34" charset="0"/>
              <a:buChar char="•"/>
            </a:pPr>
            <a:r>
              <a:rPr lang="en-US" dirty="0"/>
              <a:t>Public health:  systems and institutions at a policy level, can be intimidating, uncomfortable, or downright dull. </a:t>
            </a:r>
          </a:p>
          <a:p>
            <a:pPr marL="171450" indent="-171450">
              <a:buFont typeface="Arial" panose="020B0604020202020204" pitchFamily="34" charset="0"/>
              <a:buChar char="•"/>
            </a:pPr>
            <a:r>
              <a:rPr lang="en-US" dirty="0"/>
              <a:t>But you can start the discussion by telling a narrative that puts people front and center. Comics can make </a:t>
            </a:r>
            <a:r>
              <a:rPr lang="en-US" b="1" dirty="0"/>
              <a:t>upstream issues more human</a:t>
            </a:r>
            <a:r>
              <a:rPr lang="en-US" dirty="0"/>
              <a: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Ground to big:</a:t>
            </a:r>
          </a:p>
          <a:p>
            <a:pPr marL="171450" indent="-171450">
              <a:buFont typeface="Arial" panose="020B0604020202020204" pitchFamily="34" charset="0"/>
              <a:buChar char="•"/>
            </a:pPr>
            <a:r>
              <a:rPr lang="en-US" dirty="0"/>
              <a:t>Emotional and empathetic nature of comics</a:t>
            </a:r>
            <a:r>
              <a:rPr lang="en-US" dirty="0">
                <a:sym typeface="Wingdings" panose="05000000000000000000" pitchFamily="2" charset="2"/>
              </a:rPr>
              <a:t></a:t>
            </a:r>
            <a:r>
              <a:rPr lang="en-US" dirty="0"/>
              <a:t> </a:t>
            </a:r>
            <a:r>
              <a:rPr lang="en-US" b="1" dirty="0"/>
              <a:t>see new or multiple perspectives </a:t>
            </a:r>
            <a:r>
              <a:rPr lang="en-US" dirty="0"/>
              <a:t>on an issue. </a:t>
            </a:r>
          </a:p>
          <a:p>
            <a:pPr marL="171450" indent="-171450">
              <a:buFont typeface="Arial" panose="020B0604020202020204" pitchFamily="34" charset="0"/>
              <a:buChar char="•"/>
            </a:pPr>
            <a:r>
              <a:rPr lang="en-US" dirty="0"/>
              <a:t>Emotional pull of comics can ascribe an </a:t>
            </a:r>
            <a:r>
              <a:rPr lang="en-US" b="1" dirty="0"/>
              <a:t>urgency</a:t>
            </a:r>
            <a:r>
              <a:rPr lang="en-US" dirty="0"/>
              <a:t> to issues.</a:t>
            </a:r>
          </a:p>
          <a:p>
            <a:pPr marL="171450" indent="-171450">
              <a:buFont typeface="Arial" panose="020B0604020202020204" pitchFamily="34" charset="0"/>
              <a:buChar char="•"/>
            </a:pPr>
            <a:r>
              <a:rPr lang="en-US" dirty="0"/>
              <a:t>Visual and narrative elements</a:t>
            </a:r>
            <a:r>
              <a:rPr lang="en-US" dirty="0">
                <a:sym typeface="Wingdings" panose="05000000000000000000" pitchFamily="2" charset="2"/>
              </a:rPr>
              <a:t></a:t>
            </a:r>
            <a:r>
              <a:rPr lang="en-US" dirty="0"/>
              <a:t> the </a:t>
            </a:r>
            <a:r>
              <a:rPr lang="en-US" b="1" dirty="0"/>
              <a:t>complexity of the context of human-scale problems</a:t>
            </a:r>
            <a:r>
              <a:rPr lang="en-US" dirty="0"/>
              <a:t> so that people can start to see the bigger picture.</a:t>
            </a:r>
          </a:p>
        </p:txBody>
      </p:sp>
    </p:spTree>
    <p:extLst>
      <p:ext uri="{BB962C8B-B14F-4D97-AF65-F5344CB8AC3E}">
        <p14:creationId xmlns:p14="http://schemas.microsoft.com/office/powerpoint/2010/main" val="2127488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Public health literacy: how do we engage people in the mission of public health, help them understand what public health is. In this case, what a public </a:t>
            </a:r>
            <a:r>
              <a:rPr lang="en-US"/>
              <a:t>health department does.</a:t>
            </a:r>
            <a:endParaRPr lang="en-US" dirty="0"/>
          </a:p>
        </p:txBody>
      </p:sp>
    </p:spTree>
    <p:extLst>
      <p:ext uri="{BB962C8B-B14F-4D97-AF65-F5344CB8AC3E}">
        <p14:creationId xmlns:p14="http://schemas.microsoft.com/office/powerpoint/2010/main" val="1803561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a:p>
            <a:r>
              <a:rPr lang="en-US" dirty="0"/>
              <a:t>Something about this worked (Pandemic in Seattle web comic is our second highest read blog, with over 130K views)</a:t>
            </a:r>
          </a:p>
          <a:p>
            <a:endParaRPr lang="en-US" dirty="0"/>
          </a:p>
          <a:p>
            <a:r>
              <a:rPr lang="en-US" dirty="0"/>
              <a:t>Why?</a:t>
            </a:r>
          </a:p>
          <a:p>
            <a:r>
              <a:rPr lang="en-US" b="1" dirty="0"/>
              <a:t>Sarah McNicol:</a:t>
            </a:r>
          </a:p>
          <a:p>
            <a:r>
              <a:rPr lang="en-US" dirty="0"/>
              <a:t>In-depth interviews with people who read ed comics about a health condition they or a loved one were experiencing:</a:t>
            </a:r>
          </a:p>
          <a:p>
            <a:pPr marL="171450" indent="-171450">
              <a:buFont typeface="Arial" panose="020B0604020202020204" pitchFamily="34" charset="0"/>
              <a:buChar char="•"/>
            </a:pPr>
            <a:r>
              <a:rPr lang="en-US" dirty="0"/>
              <a:t>Comics helped them </a:t>
            </a:r>
            <a:r>
              <a:rPr lang="en-US" b="1" dirty="0"/>
              <a:t>relate to, respond, and remember info better </a:t>
            </a:r>
            <a:r>
              <a:rPr lang="en-US" dirty="0"/>
              <a:t>than if offered in a more abstract way</a:t>
            </a:r>
          </a:p>
          <a:p>
            <a:pPr marL="171450" indent="-171450">
              <a:buFont typeface="Arial" panose="020B0604020202020204" pitchFamily="34" charset="0"/>
              <a:buChar char="•"/>
            </a:pPr>
            <a:r>
              <a:rPr lang="en-US" dirty="0"/>
              <a:t>Visual metaphors provided avenues for them to </a:t>
            </a:r>
            <a:r>
              <a:rPr lang="en-US" b="1" dirty="0"/>
              <a:t>understand their own health conditions from other perspectives</a:t>
            </a:r>
            <a:r>
              <a:rPr lang="en-US" dirty="0"/>
              <a:t>, prompting them to reflect on and re-examine their own understandings.</a:t>
            </a:r>
          </a:p>
          <a:p>
            <a:endParaRPr lang="en-US" dirty="0"/>
          </a:p>
        </p:txBody>
      </p:sp>
    </p:spTree>
    <p:extLst>
      <p:ext uri="{BB962C8B-B14F-4D97-AF65-F5344CB8AC3E}">
        <p14:creationId xmlns:p14="http://schemas.microsoft.com/office/powerpoint/2010/main" val="229946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D6DD70"/>
                </a:solidFill>
                <a:latin typeface="Gotham Book" pitchFamily="50" charset="0"/>
                <a:cs typeface="Gotham Book" pitchFamily="50" charset="0"/>
              </a:rPr>
              <a:t>People tend to perceive higher risk from situations that elevate their emotional stress, such as those that are:</a:t>
            </a:r>
          </a:p>
          <a:p>
            <a:pPr marL="171450" indent="-171450">
              <a:buFont typeface="Arial" panose="020B0604020202020204" pitchFamily="34" charset="0"/>
              <a:buChar char="•"/>
            </a:pPr>
            <a:r>
              <a:rPr lang="en-US" dirty="0">
                <a:solidFill>
                  <a:srgbClr val="D6DD70"/>
                </a:solidFill>
                <a:latin typeface="Gotham Book" pitchFamily="50" charset="0"/>
                <a:cs typeface="Gotham Book" pitchFamily="50" charset="0"/>
              </a:rPr>
              <a:t>Unfamiliar</a:t>
            </a:r>
          </a:p>
          <a:p>
            <a:pPr marL="171450" indent="-171450">
              <a:buFont typeface="Arial" panose="020B0604020202020204" pitchFamily="34" charset="0"/>
              <a:buChar char="•"/>
            </a:pPr>
            <a:r>
              <a:rPr lang="en-US" dirty="0">
                <a:latin typeface="Gotham Book" pitchFamily="50" charset="0"/>
                <a:cs typeface="Gotham Book" pitchFamily="50" charset="0"/>
              </a:rPr>
              <a:t>High </a:t>
            </a:r>
            <a:r>
              <a:rPr lang="en-US" dirty="0">
                <a:solidFill>
                  <a:srgbClr val="D6DD70"/>
                </a:solidFill>
                <a:latin typeface="Gotham Book" pitchFamily="50" charset="0"/>
                <a:cs typeface="Gotham Book" pitchFamily="50" charset="0"/>
              </a:rPr>
              <a:t>dread of suffering</a:t>
            </a:r>
          </a:p>
          <a:p>
            <a:pPr marL="171450" indent="-171450">
              <a:buFont typeface="Arial" panose="020B0604020202020204" pitchFamily="34" charset="0"/>
              <a:buChar char="•"/>
            </a:pPr>
            <a:r>
              <a:rPr lang="en-US" dirty="0">
                <a:latin typeface="Gotham Book" pitchFamily="50" charset="0"/>
                <a:cs typeface="Gotham Book" pitchFamily="50" charset="0"/>
              </a:rPr>
              <a:t>More </a:t>
            </a:r>
            <a:r>
              <a:rPr lang="en-US" dirty="0">
                <a:solidFill>
                  <a:srgbClr val="D6DD70"/>
                </a:solidFill>
                <a:latin typeface="Gotham Book" pitchFamily="50" charset="0"/>
                <a:cs typeface="Gotham Book" pitchFamily="50" charset="0"/>
              </a:rPr>
              <a:t>difficult to understand</a:t>
            </a:r>
          </a:p>
          <a:p>
            <a:pPr marL="171450" indent="-171450">
              <a:buFont typeface="Arial" panose="020B0604020202020204" pitchFamily="34" charset="0"/>
              <a:buChar char="•"/>
            </a:pPr>
            <a:r>
              <a:rPr lang="en-US" dirty="0">
                <a:latin typeface="Gotham Book" pitchFamily="50" charset="0"/>
                <a:cs typeface="Gotham Book" pitchFamily="50" charset="0"/>
              </a:rPr>
              <a:t>Feel </a:t>
            </a:r>
            <a:r>
              <a:rPr lang="en-US" dirty="0">
                <a:solidFill>
                  <a:srgbClr val="D6DD70"/>
                </a:solidFill>
                <a:latin typeface="Gotham Book" pitchFamily="50" charset="0"/>
                <a:cs typeface="Gotham Book" pitchFamily="50" charset="0"/>
              </a:rPr>
              <a:t>powerless to control </a:t>
            </a:r>
            <a:r>
              <a:rPr lang="en-US" dirty="0">
                <a:latin typeface="Gotham Book" pitchFamily="50" charset="0"/>
                <a:cs typeface="Gotham Book" pitchFamily="50" charset="0"/>
              </a:rPr>
              <a:t>it</a:t>
            </a:r>
          </a:p>
          <a:p>
            <a:pPr marL="171450" indent="-171450">
              <a:buFont typeface="Arial" panose="020B0604020202020204" pitchFamily="34" charset="0"/>
              <a:buChar char="•"/>
            </a:pPr>
            <a:r>
              <a:rPr lang="en-US" dirty="0">
                <a:latin typeface="Gotham Book" pitchFamily="50" charset="0"/>
                <a:cs typeface="Gotham Book" pitchFamily="50" charset="0"/>
              </a:rPr>
              <a:t>Appears to be </a:t>
            </a:r>
            <a:r>
              <a:rPr lang="en-US" dirty="0">
                <a:solidFill>
                  <a:srgbClr val="D6DD70"/>
                </a:solidFill>
                <a:latin typeface="Gotham Book" pitchFamily="50" charset="0"/>
                <a:cs typeface="Gotham Book" pitchFamily="50" charset="0"/>
              </a:rPr>
              <a:t>caused intentionally</a:t>
            </a:r>
          </a:p>
        </p:txBody>
      </p:sp>
      <p:sp>
        <p:nvSpPr>
          <p:cNvPr id="4" name="Slide Number Placeholder 3"/>
          <p:cNvSpPr>
            <a:spLocks noGrp="1"/>
          </p:cNvSpPr>
          <p:nvPr>
            <p:ph type="sldNum" sz="quarter" idx="5"/>
          </p:nvPr>
        </p:nvSpPr>
        <p:spPr/>
        <p:txBody>
          <a:bodyPr/>
          <a:lstStyle/>
          <a:p>
            <a:fld id="{4CC3F526-829A-4828-8970-8AAA989E67CC}" type="slidenum">
              <a:rPr lang="en-US" smtClean="0"/>
              <a:t>5</a:t>
            </a:fld>
            <a:endParaRPr lang="en-US"/>
          </a:p>
        </p:txBody>
      </p:sp>
    </p:spTree>
    <p:extLst>
      <p:ext uri="{BB962C8B-B14F-4D97-AF65-F5344CB8AC3E}">
        <p14:creationId xmlns:p14="http://schemas.microsoft.com/office/powerpoint/2010/main" val="2290205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3F526-829A-4828-8970-8AAA989E67CC}" type="slidenum">
              <a:rPr lang="en-US" smtClean="0"/>
              <a:t>7</a:t>
            </a:fld>
            <a:endParaRPr lang="en-US"/>
          </a:p>
        </p:txBody>
      </p:sp>
    </p:spTree>
    <p:extLst>
      <p:ext uri="{BB962C8B-B14F-4D97-AF65-F5344CB8AC3E}">
        <p14:creationId xmlns:p14="http://schemas.microsoft.com/office/powerpoint/2010/main" val="109770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they are flooded with emotion, cognitive function is impaired.</a:t>
            </a:r>
          </a:p>
        </p:txBody>
      </p:sp>
      <p:sp>
        <p:nvSpPr>
          <p:cNvPr id="4" name="Slide Number Placeholder 3"/>
          <p:cNvSpPr>
            <a:spLocks noGrp="1"/>
          </p:cNvSpPr>
          <p:nvPr>
            <p:ph type="sldNum" sz="quarter" idx="5"/>
          </p:nvPr>
        </p:nvSpPr>
        <p:spPr/>
        <p:txBody>
          <a:bodyPr/>
          <a:lstStyle/>
          <a:p>
            <a:fld id="{4CC3F526-829A-4828-8970-8AAA989E67CC}" type="slidenum">
              <a:rPr lang="en-US" smtClean="0"/>
              <a:t>8</a:t>
            </a:fld>
            <a:endParaRPr lang="en-US"/>
          </a:p>
        </p:txBody>
      </p:sp>
    </p:spTree>
    <p:extLst>
      <p:ext uri="{BB962C8B-B14F-4D97-AF65-F5344CB8AC3E}">
        <p14:creationId xmlns:p14="http://schemas.microsoft.com/office/powerpoint/2010/main" val="345480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548580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Text is necessarily short. Efficient.</a:t>
            </a:r>
          </a:p>
        </p:txBody>
      </p:sp>
    </p:spTree>
    <p:extLst>
      <p:ext uri="{BB962C8B-B14F-4D97-AF65-F5344CB8AC3E}">
        <p14:creationId xmlns:p14="http://schemas.microsoft.com/office/powerpoint/2010/main" val="3976882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they are flooded with emotion, cognitive function is impaired.</a:t>
            </a:r>
          </a:p>
        </p:txBody>
      </p:sp>
      <p:sp>
        <p:nvSpPr>
          <p:cNvPr id="4" name="Slide Number Placeholder 3"/>
          <p:cNvSpPr>
            <a:spLocks noGrp="1"/>
          </p:cNvSpPr>
          <p:nvPr>
            <p:ph type="sldNum" sz="quarter" idx="5"/>
          </p:nvPr>
        </p:nvSpPr>
        <p:spPr/>
        <p:txBody>
          <a:bodyPr/>
          <a:lstStyle/>
          <a:p>
            <a:fld id="{4CC3F526-829A-4828-8970-8AAA989E67CC}" type="slidenum">
              <a:rPr lang="en-US" smtClean="0"/>
              <a:t>12</a:t>
            </a:fld>
            <a:endParaRPr lang="en-US"/>
          </a:p>
        </p:txBody>
      </p:sp>
    </p:spTree>
    <p:extLst>
      <p:ext uri="{BB962C8B-B14F-4D97-AF65-F5344CB8AC3E}">
        <p14:creationId xmlns:p14="http://schemas.microsoft.com/office/powerpoint/2010/main" val="2809778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Comics can use sequence to show outcomes.</a:t>
            </a:r>
          </a:p>
        </p:txBody>
      </p:sp>
      <p:sp>
        <p:nvSpPr>
          <p:cNvPr id="4" name="Slide Number Placeholder 3"/>
          <p:cNvSpPr>
            <a:spLocks noGrp="1"/>
          </p:cNvSpPr>
          <p:nvPr>
            <p:ph type="sldNum" sz="quarter" idx="5"/>
          </p:nvPr>
        </p:nvSpPr>
        <p:spPr/>
        <p:txBody>
          <a:bodyPr/>
          <a:lstStyle/>
          <a:p>
            <a:fld id="{4CC3F526-829A-4828-8970-8AAA989E67CC}" type="slidenum">
              <a:rPr lang="en-US" smtClean="0"/>
              <a:t>13</a:t>
            </a:fld>
            <a:endParaRPr lang="en-US"/>
          </a:p>
        </p:txBody>
      </p:sp>
    </p:spTree>
    <p:extLst>
      <p:ext uri="{BB962C8B-B14F-4D97-AF65-F5344CB8AC3E}">
        <p14:creationId xmlns:p14="http://schemas.microsoft.com/office/powerpoint/2010/main" val="418295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3454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9969-1B48-2640-A14B-B22C8613CD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14B8C4-DC6B-A147-B8EB-7C3D212EC9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611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w Cen MT" panose="020B06020201040206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Bahnschrift SemiLight" panose="020B0502040204020203" pitchFamily="34" charset="0"/>
              </a:defRPr>
            </a:lvl1pPr>
            <a:lvl2pPr>
              <a:defRPr>
                <a:latin typeface="Bahnschrift SemiLight" panose="020B0502040204020203" pitchFamily="34" charset="0"/>
              </a:defRPr>
            </a:lvl2pPr>
            <a:lvl3pPr>
              <a:defRPr>
                <a:latin typeface="Bahnschrift SemiLight" panose="020B0502040204020203" pitchFamily="34" charset="0"/>
              </a:defRPr>
            </a:lvl3pPr>
            <a:lvl4pPr>
              <a:defRPr>
                <a:latin typeface="Bahnschrift SemiLight" panose="020B0502040204020203" pitchFamily="34" charset="0"/>
              </a:defRPr>
            </a:lvl4pPr>
            <a:lvl5pPr>
              <a:defRPr>
                <a:latin typeface="Bahnschrift Semi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40844AB-DCED-4C7A-9584-E2C21F8366C2}"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BF1AC-0B04-4F40-BE65-5579F6F33CF0}" type="slidenum">
              <a:rPr lang="en-US" smtClean="0"/>
              <a:t>‹#›</a:t>
            </a:fld>
            <a:endParaRPr lang="en-US"/>
          </a:p>
        </p:txBody>
      </p:sp>
    </p:spTree>
    <p:extLst>
      <p:ext uri="{BB962C8B-B14F-4D97-AF65-F5344CB8AC3E}">
        <p14:creationId xmlns:p14="http://schemas.microsoft.com/office/powerpoint/2010/main" val="1262720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w Cen MT" panose="020B0602020104020603"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40844AB-DCED-4C7A-9584-E2C21F8366C2}"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1BF1AC-0B04-4F40-BE65-5579F6F33CF0}" type="slidenum">
              <a:rPr lang="en-US" smtClean="0"/>
              <a:t>‹#›</a:t>
            </a:fld>
            <a:endParaRPr lang="en-US"/>
          </a:p>
        </p:txBody>
      </p:sp>
    </p:spTree>
    <p:extLst>
      <p:ext uri="{BB962C8B-B14F-4D97-AF65-F5344CB8AC3E}">
        <p14:creationId xmlns:p14="http://schemas.microsoft.com/office/powerpoint/2010/main" val="3565403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02623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069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02326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4827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0260-4128-5C4F-8B4D-33ADF2FF19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3EF01-ABCB-E340-87CB-AEEB1EF4F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F8C0EA-4FF6-D14C-8810-5B9278065F5E}"/>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5" name="Footer Placeholder 4">
            <a:extLst>
              <a:ext uri="{FF2B5EF4-FFF2-40B4-BE49-F238E27FC236}">
                <a16:creationId xmlns:a16="http://schemas.microsoft.com/office/drawing/2014/main" id="{155502C6-0784-164D-847C-9E94E32E1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D3511-868C-AD47-AF0F-E5CA5DFFD07E}"/>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4211123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B714-197C-CF42-BE28-4362FA5FF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218AB-5487-7043-B834-72F9C7DD2B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21C6F-751A-924F-A25D-156CC4E9450E}"/>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5" name="Footer Placeholder 4">
            <a:extLst>
              <a:ext uri="{FF2B5EF4-FFF2-40B4-BE49-F238E27FC236}">
                <a16:creationId xmlns:a16="http://schemas.microsoft.com/office/drawing/2014/main" id="{0A0FDC0D-D10E-424F-A1D6-F6BA8E799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0221B-CA2A-E140-BCA6-D712CB3566F9}"/>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3279626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46AD5-B90B-E542-9BC0-C9FF8E183F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75CA81-43DA-764E-A947-A693981D7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1C8701-5CF5-5341-853E-BB63FE84789D}"/>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5" name="Footer Placeholder 4">
            <a:extLst>
              <a:ext uri="{FF2B5EF4-FFF2-40B4-BE49-F238E27FC236}">
                <a16:creationId xmlns:a16="http://schemas.microsoft.com/office/drawing/2014/main" id="{1F65CD4C-8FFC-3445-916D-717689260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B27F5-06EC-9143-ACE6-7884BF66640E}"/>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331795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4B699-74FA-CE44-891A-13A196306A8E}"/>
              </a:ext>
            </a:extLst>
          </p:cNvPr>
          <p:cNvSpPr/>
          <p:nvPr userDrawn="1"/>
        </p:nvSpPr>
        <p:spPr>
          <a:xfrm>
            <a:off x="5410200" y="6172200"/>
            <a:ext cx="6781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03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5504-E08D-D74F-9454-6A3767BD97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4FDABC-A409-F248-9ED7-50B3A2CA934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09F42-0C9D-4A44-91C5-125A9DDE25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0F453-BAA1-7C4F-A73E-6FBBF75AF3E1}"/>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6" name="Footer Placeholder 5">
            <a:extLst>
              <a:ext uri="{FF2B5EF4-FFF2-40B4-BE49-F238E27FC236}">
                <a16:creationId xmlns:a16="http://schemas.microsoft.com/office/drawing/2014/main" id="{EC5AA492-F701-DD4E-80E5-FF127E793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A7D61-26E6-6843-9BC2-61DDF7C9BF1E}"/>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3534493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9718-8247-4642-A21B-1DEDFB44B2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E6F5E-3816-1742-847A-73B3E0123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D928C9-B0DA-9E45-AFD4-B697077630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86E419-6122-CA4A-AE9F-70DCB6749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9AFD38-193C-924E-98FC-BD6D356243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AE806D-A90C-244D-A369-8748218E9270}"/>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8" name="Footer Placeholder 7">
            <a:extLst>
              <a:ext uri="{FF2B5EF4-FFF2-40B4-BE49-F238E27FC236}">
                <a16:creationId xmlns:a16="http://schemas.microsoft.com/office/drawing/2014/main" id="{4F4C3357-680E-1E4D-8876-DA33D849A6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B93F7-EF73-3D46-8102-29359D6FA582}"/>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223172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8817-BE4A-EF47-852A-505AD6940D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7C903E-F553-6C45-B4A3-A80E9C059318}"/>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4" name="Footer Placeholder 3">
            <a:extLst>
              <a:ext uri="{FF2B5EF4-FFF2-40B4-BE49-F238E27FC236}">
                <a16:creationId xmlns:a16="http://schemas.microsoft.com/office/drawing/2014/main" id="{698A6E10-6F44-0E4A-BC78-9CBCAD8E8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5B75F4-1EFC-EE43-A039-DF365DA7D7F5}"/>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284034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BEE25-56EA-FC43-A1B8-734C3D56BE04}"/>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3" name="Footer Placeholder 2">
            <a:extLst>
              <a:ext uri="{FF2B5EF4-FFF2-40B4-BE49-F238E27FC236}">
                <a16:creationId xmlns:a16="http://schemas.microsoft.com/office/drawing/2014/main" id="{8C3BB649-6FAB-9B42-83C9-C9A09239BE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CBFE5-3B63-2448-9789-2338F51409A0}"/>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2992920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64CC-0A1D-934F-8F9E-5E1BFDC6E3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29CAB-1A2D-0341-95E7-75E3829FC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D7F296-291F-C642-9A22-469B1D827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4A802E-4F77-0A4F-A4FD-DC1659ED74DD}"/>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6" name="Footer Placeholder 5">
            <a:extLst>
              <a:ext uri="{FF2B5EF4-FFF2-40B4-BE49-F238E27FC236}">
                <a16:creationId xmlns:a16="http://schemas.microsoft.com/office/drawing/2014/main" id="{3054D4EF-1A27-DA43-90C8-69F65E384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908392-63F3-F14C-8505-72886D97D172}"/>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2410017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A111-152E-3A4F-85B7-E0EB5C23A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EFB665-7DB4-A744-9731-E523F8FA7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409A6-4C68-1843-ACA2-01BAD7C52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5A2F9D-59DB-D14E-9061-9EC59D79B357}"/>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6" name="Footer Placeholder 5">
            <a:extLst>
              <a:ext uri="{FF2B5EF4-FFF2-40B4-BE49-F238E27FC236}">
                <a16:creationId xmlns:a16="http://schemas.microsoft.com/office/drawing/2014/main" id="{7580576E-A3C4-304C-8A60-8E064D1D1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D8F8-AB4E-1847-8C1C-FCF0E18036C4}"/>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1615770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8DE7-FDC7-AF4E-B75C-6C91EF1A20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118A2C-4F81-F047-BC44-8EEB7E65D8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D2A680-4264-2549-9597-670A71992F75}"/>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5" name="Footer Placeholder 4">
            <a:extLst>
              <a:ext uri="{FF2B5EF4-FFF2-40B4-BE49-F238E27FC236}">
                <a16:creationId xmlns:a16="http://schemas.microsoft.com/office/drawing/2014/main" id="{1A96418F-0798-5246-A15E-8CCE1D3A5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FABF7-E007-6847-9CCA-28FB487B8B0F}"/>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3109157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3AE729-F78D-E147-9D7F-723C4ADA3F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D4FF9-A9A3-2649-8A18-6932BC1458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92DB4-6FB2-6046-BD9A-D8E46AAEF561}"/>
              </a:ext>
            </a:extLst>
          </p:cNvPr>
          <p:cNvSpPr>
            <a:spLocks noGrp="1"/>
          </p:cNvSpPr>
          <p:nvPr>
            <p:ph type="dt" sz="half" idx="10"/>
          </p:nvPr>
        </p:nvSpPr>
        <p:spPr/>
        <p:txBody>
          <a:bodyPr/>
          <a:lstStyle/>
          <a:p>
            <a:fld id="{F4D7F15F-46FE-9441-B8CF-0FA57A51C147}" type="datetimeFigureOut">
              <a:rPr lang="en-US" smtClean="0"/>
              <a:t>9/20/2023</a:t>
            </a:fld>
            <a:endParaRPr lang="en-US"/>
          </a:p>
        </p:txBody>
      </p:sp>
      <p:sp>
        <p:nvSpPr>
          <p:cNvPr id="5" name="Footer Placeholder 4">
            <a:extLst>
              <a:ext uri="{FF2B5EF4-FFF2-40B4-BE49-F238E27FC236}">
                <a16:creationId xmlns:a16="http://schemas.microsoft.com/office/drawing/2014/main" id="{23919EE2-416A-E042-91DC-C7A1C78A3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B3864-3D18-4A40-945E-2EFEFBE9A00E}"/>
              </a:ext>
            </a:extLst>
          </p:cNvPr>
          <p:cNvSpPr>
            <a:spLocks noGrp="1"/>
          </p:cNvSpPr>
          <p:nvPr>
            <p:ph type="sldNum" sz="quarter" idx="12"/>
          </p:nvPr>
        </p:nvSpPr>
        <p:spPr/>
        <p:txBody>
          <a:bodyPr/>
          <a:lstStyle/>
          <a:p>
            <a:fld id="{45811E89-FDEC-774F-82D8-83778E78C652}" type="slidenum">
              <a:rPr lang="en-US" smtClean="0"/>
              <a:t>‹#›</a:t>
            </a:fld>
            <a:endParaRPr lang="en-US"/>
          </a:p>
        </p:txBody>
      </p:sp>
    </p:spTree>
    <p:extLst>
      <p:ext uri="{BB962C8B-B14F-4D97-AF65-F5344CB8AC3E}">
        <p14:creationId xmlns:p14="http://schemas.microsoft.com/office/powerpoint/2010/main" val="2853314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D772A-7BF9-474B-816D-A70461B1C1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489B8-8F32-094C-B592-590F7AA05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F73503-8972-7043-8C5A-C290A7DE0AB3}"/>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5" name="Footer Placeholder 4">
            <a:extLst>
              <a:ext uri="{FF2B5EF4-FFF2-40B4-BE49-F238E27FC236}">
                <a16:creationId xmlns:a16="http://schemas.microsoft.com/office/drawing/2014/main" id="{59D04286-E9FA-EB4C-BFA1-64EE7ACB4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414A0-8B56-454A-AF95-A87CDC290A23}"/>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2539594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37356-57F6-EF4A-907C-D79FC135CF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6E98A-8542-764F-B619-8795D56DD3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57D10-782B-884E-955B-8E961865BE7C}"/>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5" name="Footer Placeholder 4">
            <a:extLst>
              <a:ext uri="{FF2B5EF4-FFF2-40B4-BE49-F238E27FC236}">
                <a16:creationId xmlns:a16="http://schemas.microsoft.com/office/drawing/2014/main" id="{4406C519-BFCF-5A4D-B163-408B43A77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0E249-37E5-7748-A1DC-105FB470CB26}"/>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176387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444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1A18-58F5-0A45-B536-36D22B907A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046A0D-4E9D-7B49-A2BE-DA827F5ED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E47269-14DA-3649-81AE-0859B7D29F52}"/>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5" name="Footer Placeholder 4">
            <a:extLst>
              <a:ext uri="{FF2B5EF4-FFF2-40B4-BE49-F238E27FC236}">
                <a16:creationId xmlns:a16="http://schemas.microsoft.com/office/drawing/2014/main" id="{67B29BA6-A104-BF48-BC5F-AF8D401A9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5EF57-B8E4-4C44-A3FD-E47722D6B87C}"/>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2346361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F47E7-C441-D841-B991-C266429D2929}"/>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C1221AC-7B6B-A741-8D09-D263D38B77ED}"/>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6" name="Footer Placeholder 5">
            <a:extLst>
              <a:ext uri="{FF2B5EF4-FFF2-40B4-BE49-F238E27FC236}">
                <a16:creationId xmlns:a16="http://schemas.microsoft.com/office/drawing/2014/main" id="{7B279ACE-6FA8-0745-A6BB-DD4A0B81D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6178C-FE33-DF4C-B5FD-105A66CF14D7}"/>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720661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ADAE-1F38-344D-8EAD-323F3851D0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A9FB26-4805-CD44-85DD-CA23195A8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FEFCE8-8C0C-8546-AFCD-E3356E12A5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FD110F-9319-8749-B6AC-E28762C9B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E9DCE1-B97C-2B4B-BD6E-B77C227F5E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2939EA-D526-DC45-B9AF-6776882BA92A}"/>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8" name="Footer Placeholder 7">
            <a:extLst>
              <a:ext uri="{FF2B5EF4-FFF2-40B4-BE49-F238E27FC236}">
                <a16:creationId xmlns:a16="http://schemas.microsoft.com/office/drawing/2014/main" id="{84C7DCE1-6985-EC45-9DD0-9E620A5BFA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77858-EF96-5045-B47D-E68FBAD588E8}"/>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3326876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A986-12D6-854D-A06A-12EF24E21F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D912DB-C875-3442-8F7D-677470A5DBE9}"/>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4" name="Footer Placeholder 3">
            <a:extLst>
              <a:ext uri="{FF2B5EF4-FFF2-40B4-BE49-F238E27FC236}">
                <a16:creationId xmlns:a16="http://schemas.microsoft.com/office/drawing/2014/main" id="{DC4C8A7E-8EDA-4F46-B0A9-0FC12B7C4E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92AFFE-1192-A54F-8807-0D0BABC33D81}"/>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2028825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F49A76-DF0A-8540-A307-516CE61B1E8B}"/>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3" name="Footer Placeholder 2">
            <a:extLst>
              <a:ext uri="{FF2B5EF4-FFF2-40B4-BE49-F238E27FC236}">
                <a16:creationId xmlns:a16="http://schemas.microsoft.com/office/drawing/2014/main" id="{367FA323-175B-8748-BFCA-97F95A476D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8682DD-F2A3-A64D-B61F-BE2CBC76C72A}"/>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2380028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6AB9-291B-164D-A1C5-462E649EBA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E5CF0A-A056-F843-9305-151E2A7F97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9DC6E3-65F3-CB48-A1F4-F4CB7ED12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C906B9-0AC3-ED43-9DAC-D4B264B15C86}"/>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6" name="Footer Placeholder 5">
            <a:extLst>
              <a:ext uri="{FF2B5EF4-FFF2-40B4-BE49-F238E27FC236}">
                <a16:creationId xmlns:a16="http://schemas.microsoft.com/office/drawing/2014/main" id="{41612932-83DA-2042-91A5-0EF0EE617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D287E-EF64-CF4E-8289-920D43EC4D9C}"/>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1702103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FC0B-0EF7-6A41-A1D9-7D9D5B948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B08400-F63E-CC4F-BCB1-2F81F7422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F0D7F-4988-E447-B0D8-15490929E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3A0584-4516-A54E-8D5C-18118FDAA73D}"/>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6" name="Footer Placeholder 5">
            <a:extLst>
              <a:ext uri="{FF2B5EF4-FFF2-40B4-BE49-F238E27FC236}">
                <a16:creationId xmlns:a16="http://schemas.microsoft.com/office/drawing/2014/main" id="{607B10E9-F0ED-0645-B768-50E354C34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107BD-3ACE-444D-ACBC-AEA50C9CE08C}"/>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3361684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BD430-812D-2747-8D62-A8CEF364AA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C150E-0B29-2344-AFB1-E5B38C4060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52D79-93CA-A147-8A65-2EFF00532E02}"/>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5" name="Footer Placeholder 4">
            <a:extLst>
              <a:ext uri="{FF2B5EF4-FFF2-40B4-BE49-F238E27FC236}">
                <a16:creationId xmlns:a16="http://schemas.microsoft.com/office/drawing/2014/main" id="{6A314370-7AF9-1741-AAA8-66BBBC0CA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FD944-F81D-E048-879F-FEC3EF1536D2}"/>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3379697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65C512-154B-DE4E-9856-37A4C577AB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C38C9A-24EE-6749-983B-B3D568D9B4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3B352-CEC8-E646-BD0E-BE6380292638}"/>
              </a:ext>
            </a:extLst>
          </p:cNvPr>
          <p:cNvSpPr>
            <a:spLocks noGrp="1"/>
          </p:cNvSpPr>
          <p:nvPr>
            <p:ph type="dt" sz="half" idx="10"/>
          </p:nvPr>
        </p:nvSpPr>
        <p:spPr/>
        <p:txBody>
          <a:bodyPr/>
          <a:lstStyle/>
          <a:p>
            <a:fld id="{B76B0253-B64C-7D48-9A9E-D3D1CBFAC0F8}" type="datetimeFigureOut">
              <a:rPr lang="en-US" smtClean="0"/>
              <a:t>9/20/2023</a:t>
            </a:fld>
            <a:endParaRPr lang="en-US"/>
          </a:p>
        </p:txBody>
      </p:sp>
      <p:sp>
        <p:nvSpPr>
          <p:cNvPr id="5" name="Footer Placeholder 4">
            <a:extLst>
              <a:ext uri="{FF2B5EF4-FFF2-40B4-BE49-F238E27FC236}">
                <a16:creationId xmlns:a16="http://schemas.microsoft.com/office/drawing/2014/main" id="{3038F5DC-CAED-DF44-9806-58F986A2E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35D93-268C-7642-ABDE-99071B766FA5}"/>
              </a:ext>
            </a:extLst>
          </p:cNvPr>
          <p:cNvSpPr>
            <a:spLocks noGrp="1"/>
          </p:cNvSpPr>
          <p:nvPr>
            <p:ph type="sldNum" sz="quarter" idx="12"/>
          </p:nvPr>
        </p:nvSpPr>
        <p:spPr/>
        <p:txBody>
          <a:bodyPr/>
          <a:lstStyle/>
          <a:p>
            <a:fld id="{A64CE23B-7505-FC41-BCF1-D87C2CF88ABE}" type="slidenum">
              <a:rPr lang="en-US" smtClean="0"/>
              <a:t>‹#›</a:t>
            </a:fld>
            <a:endParaRPr lang="en-US"/>
          </a:p>
        </p:txBody>
      </p:sp>
    </p:spTree>
    <p:extLst>
      <p:ext uri="{BB962C8B-B14F-4D97-AF65-F5344CB8AC3E}">
        <p14:creationId xmlns:p14="http://schemas.microsoft.com/office/powerpoint/2010/main" val="2800248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082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4452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5395-26F7-6F4E-A8F7-0EE7FAE314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3807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6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Content_Layout-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55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11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_Panel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8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400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9.xml"/><Relationship Id="rId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FD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77C2C-FEAD-8F4A-A042-D91B7EC4491E}"/>
              </a:ext>
            </a:extLst>
          </p:cNvPr>
          <p:cNvSpPr>
            <a:spLocks noGrp="1"/>
          </p:cNvSpPr>
          <p:nvPr>
            <p:ph type="title"/>
          </p:nvPr>
        </p:nvSpPr>
        <p:spPr>
          <a:xfrm>
            <a:off x="609600" y="383025"/>
            <a:ext cx="10896601" cy="12933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791F92-AF3C-4A4A-AFE5-D26B33EF258D}"/>
              </a:ext>
            </a:extLst>
          </p:cNvPr>
          <p:cNvSpPr>
            <a:spLocks noGrp="1"/>
          </p:cNvSpPr>
          <p:nvPr>
            <p:ph type="body" idx="1"/>
          </p:nvPr>
        </p:nvSpPr>
        <p:spPr>
          <a:xfrm>
            <a:off x="609601" y="1905000"/>
            <a:ext cx="10896600" cy="43377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6336217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51" r:id="rId4"/>
    <p:sldLayoutId id="2147483650" r:id="rId5"/>
    <p:sldLayoutId id="2147483664" r:id="rId6"/>
    <p:sldLayoutId id="2147483666" r:id="rId7"/>
    <p:sldLayoutId id="2147483665" r:id="rId8"/>
    <p:sldLayoutId id="2147483655" r:id="rId9"/>
    <p:sldLayoutId id="2147483710" r:id="rId10"/>
    <p:sldLayoutId id="2147483711" r:id="rId11"/>
    <p:sldLayoutId id="2147483713" r:id="rId12"/>
    <p:sldLayoutId id="2147483715" r:id="rId13"/>
    <p:sldLayoutId id="2147483716" r:id="rId14"/>
    <p:sldLayoutId id="2147483717" r:id="rId15"/>
    <p:sldLayoutId id="2147483718" r:id="rId16"/>
  </p:sldLayoutIdLst>
  <p:txStyles>
    <p:titleStyle>
      <a:lvl1pPr algn="l" defTabSz="914400" rtl="0" eaLnBrk="1" latinLnBrk="0" hangingPunct="1">
        <a:lnSpc>
          <a:spcPct val="90000"/>
        </a:lnSpc>
        <a:spcBef>
          <a:spcPct val="0"/>
        </a:spcBef>
        <a:buNone/>
        <a:defRPr sz="4400" kern="1200">
          <a:solidFill>
            <a:srgbClr val="FFFFF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A6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7B5FC-BD7C-E940-8ECE-430B65D61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69B70D-61C7-3049-9130-7D54DB941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BD89C72-CA81-0549-BB86-20FFAA749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7F15F-46FE-9441-B8CF-0FA57A51C147}" type="datetimeFigureOut">
              <a:rPr lang="en-US" smtClean="0"/>
              <a:t>9/20/2023</a:t>
            </a:fld>
            <a:endParaRPr lang="en-US"/>
          </a:p>
        </p:txBody>
      </p:sp>
      <p:sp>
        <p:nvSpPr>
          <p:cNvPr id="5" name="Footer Placeholder 4">
            <a:extLst>
              <a:ext uri="{FF2B5EF4-FFF2-40B4-BE49-F238E27FC236}">
                <a16:creationId xmlns:a16="http://schemas.microsoft.com/office/drawing/2014/main" id="{329CBE18-7979-FA4E-ADD4-65E1A560E9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A63851-62A3-3144-BE39-DFD9EBDAA6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11E89-FDEC-774F-82D8-83778E78C652}" type="slidenum">
              <a:rPr lang="en-US" smtClean="0"/>
              <a:t>‹#›</a:t>
            </a:fld>
            <a:endParaRPr lang="en-US"/>
          </a:p>
        </p:txBody>
      </p:sp>
      <p:sp>
        <p:nvSpPr>
          <p:cNvPr id="7" name="Rectangle 6">
            <a:extLst>
              <a:ext uri="{FF2B5EF4-FFF2-40B4-BE49-F238E27FC236}">
                <a16:creationId xmlns:a16="http://schemas.microsoft.com/office/drawing/2014/main" id="{C8549EB6-7B4E-C046-924A-E4FEAEA0F6CA}"/>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2323911-379A-E64B-B8F6-73A7E5E952E8}"/>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9677400" y="6261100"/>
            <a:ext cx="2400300" cy="508000"/>
          </a:xfrm>
          <a:prstGeom prst="rect">
            <a:avLst/>
          </a:prstGeom>
        </p:spPr>
      </p:pic>
    </p:spTree>
    <p:extLst>
      <p:ext uri="{BB962C8B-B14F-4D97-AF65-F5344CB8AC3E}">
        <p14:creationId xmlns:p14="http://schemas.microsoft.com/office/powerpoint/2010/main" val="30537209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1" i="0" kern="1200" baseline="0">
          <a:solidFill>
            <a:schemeClr val="bg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9FD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F9328-6213-5143-9747-1CABB1E031C0}"/>
              </a:ext>
            </a:extLst>
          </p:cNvPr>
          <p:cNvSpPr>
            <a:spLocks noGrp="1"/>
          </p:cNvSpPr>
          <p:nvPr>
            <p:ph type="title"/>
          </p:nvPr>
        </p:nvSpPr>
        <p:spPr>
          <a:xfrm>
            <a:off x="609600" y="104457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D44363E-8E63-8F4E-9311-B6A62A37CDD1}"/>
              </a:ext>
            </a:extLst>
          </p:cNvPr>
          <p:cNvSpPr>
            <a:spLocks noGrp="1"/>
          </p:cNvSpPr>
          <p:nvPr>
            <p:ph type="body" idx="1"/>
          </p:nvPr>
        </p:nvSpPr>
        <p:spPr>
          <a:xfrm>
            <a:off x="609600" y="2534634"/>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087774-7660-0B4D-A3F9-1E60A366D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B0253-B64C-7D48-9A9E-D3D1CBFAC0F8}" type="datetimeFigureOut">
              <a:rPr lang="en-US" smtClean="0"/>
              <a:t>9/20/2023</a:t>
            </a:fld>
            <a:endParaRPr lang="en-US"/>
          </a:p>
        </p:txBody>
      </p:sp>
      <p:sp>
        <p:nvSpPr>
          <p:cNvPr id="5" name="Footer Placeholder 4">
            <a:extLst>
              <a:ext uri="{FF2B5EF4-FFF2-40B4-BE49-F238E27FC236}">
                <a16:creationId xmlns:a16="http://schemas.microsoft.com/office/drawing/2014/main" id="{D035390A-0351-6D41-8763-69C12D7EC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1F30CC-946D-5745-B682-2E5F129C6C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CE23B-7505-FC41-BCF1-D87C2CF88ABE}" type="slidenum">
              <a:rPr lang="en-US" smtClean="0"/>
              <a:t>‹#›</a:t>
            </a:fld>
            <a:endParaRPr lang="en-US"/>
          </a:p>
        </p:txBody>
      </p:sp>
      <p:pic>
        <p:nvPicPr>
          <p:cNvPr id="8" name="Graphic 7">
            <a:extLst>
              <a:ext uri="{FF2B5EF4-FFF2-40B4-BE49-F238E27FC236}">
                <a16:creationId xmlns:a16="http://schemas.microsoft.com/office/drawing/2014/main" id="{71A1DC24-BFE4-5346-98C4-1211F542E8BC}"/>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152400" y="203180"/>
            <a:ext cx="2400300" cy="508000"/>
          </a:xfrm>
          <a:prstGeom prst="rect">
            <a:avLst/>
          </a:prstGeom>
        </p:spPr>
      </p:pic>
    </p:spTree>
    <p:extLst>
      <p:ext uri="{BB962C8B-B14F-4D97-AF65-F5344CB8AC3E}">
        <p14:creationId xmlns:p14="http://schemas.microsoft.com/office/powerpoint/2010/main" val="10772320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A6000"/>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BC69273D-9E99-9349-9822-B3093CD9BA95}"/>
              </a:ext>
            </a:extLst>
          </p:cNvPr>
          <p:cNvSpPr>
            <a:spLocks noGrp="1"/>
          </p:cNvSpPr>
          <p:nvPr>
            <p:ph type="title"/>
          </p:nvPr>
        </p:nvSpPr>
        <p:spPr>
          <a:xfrm>
            <a:off x="1600200" y="1295400"/>
            <a:ext cx="10287000" cy="1219200"/>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2">
            <a:extLst>
              <a:ext uri="{FF2B5EF4-FFF2-40B4-BE49-F238E27FC236}">
                <a16:creationId xmlns:a16="http://schemas.microsoft.com/office/drawing/2014/main" id="{AE8924B2-19FE-B949-876E-4F523BCFF2D3}"/>
              </a:ext>
            </a:extLst>
          </p:cNvPr>
          <p:cNvSpPr>
            <a:spLocks noGrp="1"/>
          </p:cNvSpPr>
          <p:nvPr>
            <p:ph type="body" idx="1"/>
          </p:nvPr>
        </p:nvSpPr>
        <p:spPr>
          <a:xfrm>
            <a:off x="1600200" y="2743200"/>
            <a:ext cx="10287000" cy="3657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pic>
        <p:nvPicPr>
          <p:cNvPr id="3" name="Graphic 2">
            <a:extLst>
              <a:ext uri="{FF2B5EF4-FFF2-40B4-BE49-F238E27FC236}">
                <a16:creationId xmlns:a16="http://schemas.microsoft.com/office/drawing/2014/main" id="{E4886089-872D-6E4D-9C18-ADFB9DFFDAE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3783" y="141469"/>
            <a:ext cx="2400300" cy="508000"/>
          </a:xfrm>
          <a:prstGeom prst="rect">
            <a:avLst/>
          </a:prstGeom>
        </p:spPr>
      </p:pic>
    </p:spTree>
    <p:extLst>
      <p:ext uri="{BB962C8B-B14F-4D97-AF65-F5344CB8AC3E}">
        <p14:creationId xmlns:p14="http://schemas.microsoft.com/office/powerpoint/2010/main" val="3725771777"/>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b="1" i="0" kern="1200" baseline="0">
          <a:solidFill>
            <a:schemeClr val="bg2"/>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9FD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F5B439-FD7D-6845-89BC-A90559D86BAE}"/>
              </a:ext>
            </a:extLst>
          </p:cNvPr>
          <p:cNvSpPr/>
          <p:nvPr userDrawn="1"/>
        </p:nvSpPr>
        <p:spPr>
          <a:xfrm>
            <a:off x="0" y="0"/>
            <a:ext cx="12192000" cy="563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BC69273D-9E99-9349-9822-B3093CD9BA95}"/>
              </a:ext>
            </a:extLst>
          </p:cNvPr>
          <p:cNvSpPr>
            <a:spLocks noGrp="1"/>
          </p:cNvSpPr>
          <p:nvPr>
            <p:ph type="title"/>
          </p:nvPr>
        </p:nvSpPr>
        <p:spPr>
          <a:xfrm>
            <a:off x="1313934" y="533400"/>
            <a:ext cx="10287000" cy="1219200"/>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2">
            <a:extLst>
              <a:ext uri="{FF2B5EF4-FFF2-40B4-BE49-F238E27FC236}">
                <a16:creationId xmlns:a16="http://schemas.microsoft.com/office/drawing/2014/main" id="{AE8924B2-19FE-B949-876E-4F523BCFF2D3}"/>
              </a:ext>
            </a:extLst>
          </p:cNvPr>
          <p:cNvSpPr>
            <a:spLocks noGrp="1"/>
          </p:cNvSpPr>
          <p:nvPr>
            <p:ph type="body" idx="1"/>
          </p:nvPr>
        </p:nvSpPr>
        <p:spPr>
          <a:xfrm>
            <a:off x="1313933" y="2057399"/>
            <a:ext cx="10272585" cy="4419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01565522"/>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4C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4C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4C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hyperlink" Target="https://publichealthinsider.com/2021/08/17/new-comic-delta-day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publichealthinsider.com/2021/06/22/who-is-at-risk-for-a-heart-attack-in-the-heat/" TargetMode="External"/><Relationship Id="rId5" Type="http://schemas.openxmlformats.org/officeDocument/2006/relationships/image" Target="../media/image27.jp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frontlinecomicsproject.org/toxic-excellence/"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publichealthinsider.com/2020/04/05/pandemic-in-seattle-a-comic-strip-about-1918-and-now/"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667C3-D433-804A-A2B8-F54EE9346A2F}"/>
              </a:ext>
            </a:extLst>
          </p:cNvPr>
          <p:cNvSpPr txBox="1">
            <a:spLocks noGrp="1"/>
          </p:cNvSpPr>
          <p:nvPr>
            <p:ph type="title" idx="4294967295"/>
          </p:nvPr>
        </p:nvSpPr>
        <p:spPr>
          <a:xfrm>
            <a:off x="757989" y="1407105"/>
            <a:ext cx="103632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Gotham Black" panose="02000603040000020004" pitchFamily="2" charset="0"/>
                <a:ea typeface="+mn-ea"/>
                <a:cs typeface="Gotham Book" pitchFamily="50" charset="0"/>
              </a:rPr>
              <a:t>Why comics work for risk communication</a:t>
            </a:r>
          </a:p>
        </p:txBody>
      </p:sp>
      <p:sp>
        <p:nvSpPr>
          <p:cNvPr id="5" name="TextBox 4">
            <a:extLst>
              <a:ext uri="{FF2B5EF4-FFF2-40B4-BE49-F238E27FC236}">
                <a16:creationId xmlns:a16="http://schemas.microsoft.com/office/drawing/2014/main" id="{3ACB5445-7337-E74E-A427-BEBE67FDCE78}"/>
              </a:ext>
            </a:extLst>
          </p:cNvPr>
          <p:cNvSpPr txBox="1"/>
          <p:nvPr/>
        </p:nvSpPr>
        <p:spPr>
          <a:xfrm>
            <a:off x="757989" y="3461084"/>
            <a:ext cx="11201400" cy="1340880"/>
          </a:xfrm>
          <a:prstGeom prst="rect">
            <a:avLst/>
          </a:prstGeom>
          <a:noFill/>
        </p:spPr>
        <p:txBody>
          <a:bodyPr wrap="square" rtlCol="0">
            <a:spAutoFit/>
          </a:bodyPr>
          <a:lstStyle/>
          <a:p>
            <a:pPr>
              <a:lnSpc>
                <a:spcPts val="1600"/>
              </a:lnSpc>
            </a:pPr>
            <a:r>
              <a:rPr lang="en-US" sz="2800" dirty="0">
                <a:solidFill>
                  <a:schemeClr val="bg1"/>
                </a:solidFill>
                <a:latin typeface="Gotham Book" pitchFamily="50" charset="0"/>
                <a:cs typeface="Gotham Book" pitchFamily="50" charset="0"/>
              </a:rPr>
              <a:t>Comics on pandemics, natural disasters, and all hazards</a:t>
            </a:r>
          </a:p>
          <a:p>
            <a:pPr>
              <a:lnSpc>
                <a:spcPct val="150000"/>
              </a:lnSpc>
            </a:pPr>
            <a:endParaRPr lang="en-US" sz="2400" dirty="0">
              <a:solidFill>
                <a:schemeClr val="bg1"/>
              </a:solidFill>
              <a:latin typeface="Gotham Book" pitchFamily="50" charset="0"/>
              <a:cs typeface="Gotham Book" pitchFamily="50" charset="0"/>
            </a:endParaRPr>
          </a:p>
          <a:p>
            <a:pPr>
              <a:lnSpc>
                <a:spcPct val="150000"/>
              </a:lnSpc>
            </a:pPr>
            <a:r>
              <a:rPr lang="en-US" sz="2400" dirty="0">
                <a:solidFill>
                  <a:schemeClr val="bg1"/>
                </a:solidFill>
                <a:latin typeface="Gotham Book" pitchFamily="50" charset="0"/>
                <a:cs typeface="Gotham Book" pitchFamily="50" charset="0"/>
              </a:rPr>
              <a:t>Meredith Li-Vollmer, PhD</a:t>
            </a:r>
          </a:p>
        </p:txBody>
      </p:sp>
      <p:sp>
        <p:nvSpPr>
          <p:cNvPr id="2" name="TextBox 1">
            <a:extLst>
              <a:ext uri="{FF2B5EF4-FFF2-40B4-BE49-F238E27FC236}">
                <a16:creationId xmlns:a16="http://schemas.microsoft.com/office/drawing/2014/main" id="{9B467D1F-CF9A-F240-AD25-005DBBEFBAB7}"/>
              </a:ext>
            </a:extLst>
          </p:cNvPr>
          <p:cNvSpPr txBox="1"/>
          <p:nvPr/>
        </p:nvSpPr>
        <p:spPr>
          <a:xfrm>
            <a:off x="304800" y="6324600"/>
            <a:ext cx="8686800" cy="381000"/>
          </a:xfrm>
          <a:prstGeom prst="rect">
            <a:avLst/>
          </a:prstGeom>
          <a:noFill/>
        </p:spPr>
        <p:txBody>
          <a:bodyPr wrap="square" rtlCol="0">
            <a:spAutoFit/>
          </a:bodyPr>
          <a:lstStyle/>
          <a:p>
            <a:r>
              <a:rPr lang="en-US" b="1" dirty="0">
                <a:latin typeface="Gotham Book" pitchFamily="50" charset="0"/>
                <a:cs typeface="Gotham Book" pitchFamily="50" charset="0"/>
              </a:rPr>
              <a:t>September 20, 2022</a:t>
            </a:r>
          </a:p>
        </p:txBody>
      </p:sp>
    </p:spTree>
    <p:extLst>
      <p:ext uri="{BB962C8B-B14F-4D97-AF65-F5344CB8AC3E}">
        <p14:creationId xmlns:p14="http://schemas.microsoft.com/office/powerpoint/2010/main" val="265800063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1288-4FC5-9158-5EEB-8E5B46407A59}"/>
              </a:ext>
            </a:extLst>
          </p:cNvPr>
          <p:cNvSpPr>
            <a:spLocks noGrp="1"/>
          </p:cNvSpPr>
          <p:nvPr>
            <p:ph type="title" idx="4294967295"/>
          </p:nvPr>
        </p:nvSpPr>
        <p:spPr>
          <a:xfrm>
            <a:off x="650875" y="20883"/>
            <a:ext cx="10287000" cy="1219200"/>
          </a:xfrm>
        </p:spPr>
        <p:txBody>
          <a:bodyPr>
            <a:normAutofit/>
          </a:bodyPr>
          <a:lstStyle/>
          <a:p>
            <a:pPr algn="ctr"/>
            <a:r>
              <a:rPr lang="en-US" dirty="0">
                <a:solidFill>
                  <a:srgbClr val="DA6000"/>
                </a:solidFill>
                <a:latin typeface="Gotham Black" panose="02000603040000020004" pitchFamily="2" charset="0"/>
              </a:rPr>
              <a:t>Image + Text</a:t>
            </a:r>
          </a:p>
        </p:txBody>
      </p:sp>
      <p:pic>
        <p:nvPicPr>
          <p:cNvPr id="4" name="Picture 3" descr="A sequence of three comic panels: 1) A woman sneezing with the word, &quot;A-choo.&quot; 2) A woman coughs into her hand. 3) a hand touching a doorknob. Text at the top reads: How flu spreads. ">
            <a:extLst>
              <a:ext uri="{FF2B5EF4-FFF2-40B4-BE49-F238E27FC236}">
                <a16:creationId xmlns:a16="http://schemas.microsoft.com/office/drawing/2014/main" id="{5A43AA4D-EA51-ACFC-C64E-FF77CFC9B1AF}"/>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50875" y="1275920"/>
            <a:ext cx="10890250" cy="3537818"/>
          </a:xfrm>
          <a:prstGeom prst="rect">
            <a:avLst/>
          </a:prstGeom>
          <a:noFill/>
          <a:ln>
            <a:noFill/>
          </a:ln>
        </p:spPr>
      </p:pic>
      <p:sp>
        <p:nvSpPr>
          <p:cNvPr id="5" name="TextBox 4">
            <a:extLst>
              <a:ext uri="{FF2B5EF4-FFF2-40B4-BE49-F238E27FC236}">
                <a16:creationId xmlns:a16="http://schemas.microsoft.com/office/drawing/2014/main" id="{CFEFB1C0-A0FE-3F09-93DE-A230AF80448F}"/>
              </a:ext>
            </a:extLst>
          </p:cNvPr>
          <p:cNvSpPr txBox="1"/>
          <p:nvPr/>
        </p:nvSpPr>
        <p:spPr>
          <a:xfrm>
            <a:off x="2931324" y="2398879"/>
            <a:ext cx="1211219" cy="601597"/>
          </a:xfrm>
          <a:prstGeom prst="rect">
            <a:avLst/>
          </a:prstGeom>
          <a:noFill/>
        </p:spPr>
        <p:txBody>
          <a:bodyPr wrap="square" rtlCol="0">
            <a:spAutoFit/>
          </a:bodyPr>
          <a:lstStyle/>
          <a:p>
            <a:r>
              <a:rPr lang="en-US" sz="2100" b="1" dirty="0">
                <a:latin typeface="Gabriola" panose="04040605051002020D02" pitchFamily="82" charset="0"/>
              </a:rPr>
              <a:t>A-</a:t>
            </a:r>
            <a:r>
              <a:rPr lang="en-US" sz="2100" b="1" dirty="0" err="1">
                <a:latin typeface="Gabriola" panose="04040605051002020D02" pitchFamily="82" charset="0"/>
              </a:rPr>
              <a:t>choo</a:t>
            </a:r>
            <a:r>
              <a:rPr lang="en-US" sz="2100" b="1" dirty="0">
                <a:latin typeface="Gabriola" panose="04040605051002020D02" pitchFamily="82" charset="0"/>
              </a:rPr>
              <a:t>!</a:t>
            </a:r>
          </a:p>
        </p:txBody>
      </p:sp>
    </p:spTree>
    <p:extLst>
      <p:ext uri="{BB962C8B-B14F-4D97-AF65-F5344CB8AC3E}">
        <p14:creationId xmlns:p14="http://schemas.microsoft.com/office/powerpoint/2010/main" val="1191648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5BEF-88EE-A769-D864-A6CA11E8D9B4}"/>
              </a:ext>
            </a:extLst>
          </p:cNvPr>
          <p:cNvSpPr>
            <a:spLocks noGrp="1"/>
          </p:cNvSpPr>
          <p:nvPr>
            <p:ph type="title"/>
          </p:nvPr>
        </p:nvSpPr>
        <p:spPr>
          <a:xfrm>
            <a:off x="609600" y="51416"/>
            <a:ext cx="10896601" cy="1293375"/>
          </a:xfrm>
        </p:spPr>
        <p:txBody>
          <a:bodyPr>
            <a:noAutofit/>
          </a:bodyPr>
          <a:lstStyle/>
          <a:p>
            <a:pPr>
              <a:lnSpc>
                <a:spcPct val="100000"/>
              </a:lnSpc>
            </a:pPr>
            <a:r>
              <a:rPr lang="en-US" sz="3200" cap="none" dirty="0">
                <a:latin typeface="Gotham Book" pitchFamily="50" charset="0"/>
                <a:cs typeface="Gotham Book" pitchFamily="50" charset="0"/>
              </a:rPr>
              <a:t>Comics can make information easier to comprehend.</a:t>
            </a:r>
          </a:p>
        </p:txBody>
      </p:sp>
      <p:pic>
        <p:nvPicPr>
          <p:cNvPr id="4" name="Picture 3" descr="8 comics panels illustrate how to stay away from others when in isolation. Each panel shows an activity such as riding the bus, students in a classroom, and people at a social gathering. The images each have a red X over them to show that these are activities you shouldn't do while in isolation.">
            <a:extLst>
              <a:ext uri="{FF2B5EF4-FFF2-40B4-BE49-F238E27FC236}">
                <a16:creationId xmlns:a16="http://schemas.microsoft.com/office/drawing/2014/main" id="{44900EFE-5617-4A1A-CE16-18F5796EB3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4755" y="1219200"/>
            <a:ext cx="9942490" cy="5407017"/>
          </a:xfrm>
          <a:prstGeom prst="rect">
            <a:avLst/>
          </a:prstGeom>
        </p:spPr>
      </p:pic>
    </p:spTree>
    <p:extLst>
      <p:ext uri="{BB962C8B-B14F-4D97-AF65-F5344CB8AC3E}">
        <p14:creationId xmlns:p14="http://schemas.microsoft.com/office/powerpoint/2010/main" val="19169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96A7E-11DD-4084-938A-CB863D4D7D90}"/>
              </a:ext>
            </a:extLst>
          </p:cNvPr>
          <p:cNvSpPr>
            <a:spLocks noGrp="1"/>
          </p:cNvSpPr>
          <p:nvPr>
            <p:ph type="ctrTitle"/>
          </p:nvPr>
        </p:nvSpPr>
        <p:spPr>
          <a:xfrm>
            <a:off x="838200" y="1600200"/>
            <a:ext cx="10744200" cy="2387600"/>
          </a:xfrm>
        </p:spPr>
        <p:txBody>
          <a:bodyPr>
            <a:normAutofit fontScale="90000"/>
          </a:bodyPr>
          <a:lstStyle/>
          <a:p>
            <a:r>
              <a:rPr lang="en-US" dirty="0">
                <a:latin typeface="Gotham Bold" pitchFamily="50" charset="0"/>
                <a:cs typeface="Gotham Bold" pitchFamily="50" charset="0"/>
              </a:rPr>
              <a:t>Risk communication principle: </a:t>
            </a:r>
            <a:r>
              <a:rPr lang="en-US" dirty="0">
                <a:latin typeface="Gotham Book" pitchFamily="50" charset="0"/>
                <a:cs typeface="Gotham Book" pitchFamily="50" charset="0"/>
              </a:rPr>
              <a:t/>
            </a:r>
            <a:br>
              <a:rPr lang="en-US" dirty="0">
                <a:latin typeface="Gotham Book" pitchFamily="50" charset="0"/>
                <a:cs typeface="Gotham Book" pitchFamily="50" charset="0"/>
              </a:rPr>
            </a:br>
            <a:r>
              <a:rPr lang="en-US" dirty="0">
                <a:latin typeface="Gotham Book" pitchFamily="50" charset="0"/>
                <a:cs typeface="Gotham Book" pitchFamily="50" charset="0"/>
              </a:rPr>
              <a:t>Help people understand risk by explaining </a:t>
            </a:r>
            <a:r>
              <a:rPr lang="en-US" i="1" dirty="0">
                <a:latin typeface="Gotham Book" pitchFamily="50" charset="0"/>
                <a:cs typeface="Gotham Book" pitchFamily="50" charset="0"/>
              </a:rPr>
              <a:t>why</a:t>
            </a:r>
            <a:r>
              <a:rPr lang="en-US" dirty="0">
                <a:latin typeface="Gotham Book" pitchFamily="50" charset="0"/>
                <a:cs typeface="Gotham Book" pitchFamily="50" charset="0"/>
              </a:rPr>
              <a:t>.</a:t>
            </a:r>
          </a:p>
        </p:txBody>
      </p:sp>
    </p:spTree>
    <p:extLst>
      <p:ext uri="{BB962C8B-B14F-4D97-AF65-F5344CB8AC3E}">
        <p14:creationId xmlns:p14="http://schemas.microsoft.com/office/powerpoint/2010/main" val="1617004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4521-2EAC-4A27-4DD1-7B1991E59991}"/>
              </a:ext>
            </a:extLst>
          </p:cNvPr>
          <p:cNvSpPr>
            <a:spLocks noGrp="1"/>
          </p:cNvSpPr>
          <p:nvPr>
            <p:ph type="title" idx="4294967295"/>
          </p:nvPr>
        </p:nvSpPr>
        <p:spPr>
          <a:xfrm>
            <a:off x="249556" y="5943600"/>
            <a:ext cx="11958637" cy="1293813"/>
          </a:xfrm>
        </p:spPr>
        <p:txBody>
          <a:bodyPr>
            <a:normAutofit/>
          </a:bodyPr>
          <a:lstStyle/>
          <a:p>
            <a:r>
              <a:rPr lang="en-US" sz="1400" dirty="0">
                <a:solidFill>
                  <a:schemeClr val="bg2"/>
                </a:solidFill>
                <a:latin typeface="Gotham Book" pitchFamily="50" charset="0"/>
                <a:cs typeface="Gotham Book" pitchFamily="50" charset="0"/>
              </a:rPr>
              <a:t>Excerpt from </a:t>
            </a:r>
            <a:r>
              <a:rPr lang="en-US" sz="1400" i="1" dirty="0">
                <a:solidFill>
                  <a:schemeClr val="bg2"/>
                </a:solidFill>
                <a:latin typeface="Gotham Book" pitchFamily="50" charset="0"/>
                <a:cs typeface="Gotham Book" pitchFamily="50" charset="0"/>
              </a:rPr>
              <a:t>Ready Freddie</a:t>
            </a:r>
            <a:r>
              <a:rPr lang="en-US" sz="1400" dirty="0">
                <a:solidFill>
                  <a:schemeClr val="bg2"/>
                </a:solidFill>
                <a:latin typeface="Gotham Book" pitchFamily="50" charset="0"/>
                <a:cs typeface="Gotham Book" pitchFamily="50" charset="0"/>
              </a:rPr>
              <a:t> (2010), </a:t>
            </a:r>
            <a:r>
              <a:rPr lang="en-US" sz="1600" dirty="0">
                <a:solidFill>
                  <a:schemeClr val="bg2"/>
                </a:solidFill>
                <a:latin typeface="Gotham Book" pitchFamily="50" charset="0"/>
                <a:cs typeface="Gotham Book" pitchFamily="50" charset="0"/>
              </a:rPr>
              <a:t>King County Emergency Preparedness Public Education Steering Committee. Written by Meredith Li-Vollmer, artwork by Thomas Webb and Bauer Graphics. </a:t>
            </a:r>
          </a:p>
        </p:txBody>
      </p:sp>
      <p:pic>
        <p:nvPicPr>
          <p:cNvPr id="4" name="Picture 3" descr="Two pages from a comic book for children show two monsters taking cover under a table during an earthquake. They explain how they hold on to move with the table. They also show how you can step on broken glass after an earthquake, so they put shoes under their bed.">
            <a:extLst>
              <a:ext uri="{FF2B5EF4-FFF2-40B4-BE49-F238E27FC236}">
                <a16:creationId xmlns:a16="http://schemas.microsoft.com/office/drawing/2014/main" id="{DEEB3323-4DA1-73EF-552F-23BD55A3243A}"/>
              </a:ext>
            </a:extLst>
          </p:cNvPr>
          <p:cNvPicPr>
            <a:picLocks noChangeAspect="1"/>
          </p:cNvPicPr>
          <p:nvPr/>
        </p:nvPicPr>
        <p:blipFill>
          <a:blip r:embed="rId3"/>
          <a:stretch>
            <a:fillRect/>
          </a:stretch>
        </p:blipFill>
        <p:spPr>
          <a:xfrm>
            <a:off x="990600" y="-76200"/>
            <a:ext cx="9871363" cy="6387352"/>
          </a:xfrm>
          <a:prstGeom prst="rect">
            <a:avLst/>
          </a:prstGeom>
        </p:spPr>
      </p:pic>
    </p:spTree>
    <p:extLst>
      <p:ext uri="{BB962C8B-B14F-4D97-AF65-F5344CB8AC3E}">
        <p14:creationId xmlns:p14="http://schemas.microsoft.com/office/powerpoint/2010/main" val="1751320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96A7E-11DD-4084-938A-CB863D4D7D90}"/>
              </a:ext>
            </a:extLst>
          </p:cNvPr>
          <p:cNvSpPr>
            <a:spLocks noGrp="1"/>
          </p:cNvSpPr>
          <p:nvPr>
            <p:ph type="ctrTitle"/>
          </p:nvPr>
        </p:nvSpPr>
        <p:spPr>
          <a:xfrm>
            <a:off x="505326" y="1905000"/>
            <a:ext cx="11506200" cy="2387600"/>
          </a:xfrm>
        </p:spPr>
        <p:txBody>
          <a:bodyPr>
            <a:normAutofit fontScale="90000"/>
          </a:bodyPr>
          <a:lstStyle/>
          <a:p>
            <a:r>
              <a:rPr lang="en-US" dirty="0">
                <a:latin typeface="Gotham Bold" pitchFamily="50" charset="0"/>
                <a:cs typeface="Gotham Bold" pitchFamily="50" charset="0"/>
              </a:rPr>
              <a:t>Risk communication principle: </a:t>
            </a:r>
            <a:r>
              <a:rPr lang="en-US" dirty="0">
                <a:latin typeface="Gotham Book" pitchFamily="50" charset="0"/>
                <a:cs typeface="Gotham Book" pitchFamily="50" charset="0"/>
              </a:rPr>
              <a:t>Help people cope. </a:t>
            </a:r>
            <a:br>
              <a:rPr lang="en-US" dirty="0">
                <a:latin typeface="Gotham Book" pitchFamily="50" charset="0"/>
                <a:cs typeface="Gotham Book" pitchFamily="50" charset="0"/>
              </a:rPr>
            </a:br>
            <a:r>
              <a:rPr lang="en-US" dirty="0">
                <a:latin typeface="Gotham Book" pitchFamily="50" charset="0"/>
                <a:cs typeface="Gotham Book" pitchFamily="50" charset="0"/>
              </a:rPr>
              <a:t>Address the emotion. </a:t>
            </a:r>
          </a:p>
        </p:txBody>
      </p:sp>
    </p:spTree>
    <p:extLst>
      <p:ext uri="{BB962C8B-B14F-4D97-AF65-F5344CB8AC3E}">
        <p14:creationId xmlns:p14="http://schemas.microsoft.com/office/powerpoint/2010/main" val="2117613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9FA0F-50F2-BB32-17EE-40352605C634}"/>
              </a:ext>
            </a:extLst>
          </p:cNvPr>
          <p:cNvSpPr>
            <a:spLocks noGrp="1"/>
          </p:cNvSpPr>
          <p:nvPr>
            <p:ph type="title" idx="4294967295"/>
          </p:nvPr>
        </p:nvSpPr>
        <p:spPr>
          <a:xfrm>
            <a:off x="457200" y="1371600"/>
            <a:ext cx="4388970" cy="1789112"/>
          </a:xfrm>
        </p:spPr>
        <p:txBody>
          <a:bodyPr vert="horz" lIns="91440" tIns="45720" rIns="91440" bIns="45720" rtlCol="0" anchor="ctr">
            <a:normAutofit fontScale="90000"/>
          </a:bodyPr>
          <a:lstStyle/>
          <a:p>
            <a:pPr algn="l">
              <a:lnSpc>
                <a:spcPct val="90000"/>
              </a:lnSpc>
            </a:pPr>
            <a:r>
              <a:rPr lang="en-US" sz="4000" cap="none" dirty="0">
                <a:solidFill>
                  <a:srgbClr val="DA6000"/>
                </a:solidFill>
                <a:latin typeface="Gotham Book" pitchFamily="50" charset="0"/>
                <a:cs typeface="Gotham Book" pitchFamily="50" charset="0"/>
              </a:rPr>
              <a:t>People need to know that you get what they’re going through. </a:t>
            </a:r>
            <a:endParaRPr lang="en-US" sz="4000" dirty="0">
              <a:solidFill>
                <a:srgbClr val="DA6000"/>
              </a:solidFill>
              <a:latin typeface="Gotham Book" pitchFamily="50" charset="0"/>
              <a:cs typeface="Gotham Book" pitchFamily="50" charset="0"/>
            </a:endParaRPr>
          </a:p>
        </p:txBody>
      </p:sp>
      <p:sp>
        <p:nvSpPr>
          <p:cNvPr id="6" name="Text Placeholder 5">
            <a:extLst>
              <a:ext uri="{FF2B5EF4-FFF2-40B4-BE49-F238E27FC236}">
                <a16:creationId xmlns:a16="http://schemas.microsoft.com/office/drawing/2014/main" id="{3A5533CC-D981-5762-156C-03F60878A426}"/>
              </a:ext>
            </a:extLst>
          </p:cNvPr>
          <p:cNvSpPr>
            <a:spLocks noGrp="1"/>
          </p:cNvSpPr>
          <p:nvPr>
            <p:ph type="body" sz="half" idx="4294967295"/>
          </p:nvPr>
        </p:nvSpPr>
        <p:spPr>
          <a:xfrm>
            <a:off x="457200" y="4108451"/>
            <a:ext cx="3886200" cy="2252663"/>
          </a:xfrm>
        </p:spPr>
        <p:txBody>
          <a:bodyPr vert="horz" lIns="91440" tIns="45720" rIns="91440" bIns="45720" rtlCol="0">
            <a:normAutofit/>
          </a:bodyPr>
          <a:lstStyle/>
          <a:p>
            <a:pPr marL="0" indent="0">
              <a:lnSpc>
                <a:spcPct val="90000"/>
              </a:lnSpc>
              <a:buNone/>
            </a:pPr>
            <a:r>
              <a:rPr lang="en-US" sz="1600" dirty="0">
                <a:solidFill>
                  <a:schemeClr val="bg2"/>
                </a:solidFill>
              </a:rPr>
              <a:t>Excerpt from </a:t>
            </a:r>
            <a:r>
              <a:rPr lang="en-US" sz="1600" i="1" dirty="0">
                <a:solidFill>
                  <a:schemeClr val="bg2"/>
                </a:solidFill>
              </a:rPr>
              <a:t>“</a:t>
            </a:r>
            <a:r>
              <a:rPr lang="en-US" sz="1600" dirty="0">
                <a:solidFill>
                  <a:schemeClr val="bg2"/>
                </a:solidFill>
              </a:rPr>
              <a:t>A Very COVID Holiday” (2020), Public Health – Seattle &amp; King County. </a:t>
            </a:r>
          </a:p>
          <a:p>
            <a:pPr marL="0" indent="0">
              <a:lnSpc>
                <a:spcPct val="90000"/>
              </a:lnSpc>
              <a:buNone/>
            </a:pPr>
            <a:r>
              <a:rPr lang="en-US" sz="1600" dirty="0">
                <a:solidFill>
                  <a:schemeClr val="bg2"/>
                </a:solidFill>
              </a:rPr>
              <a:t>By Meredith Li-Vollmer.</a:t>
            </a:r>
          </a:p>
          <a:p>
            <a:pPr>
              <a:lnSpc>
                <a:spcPct val="90000"/>
              </a:lnSpc>
            </a:pPr>
            <a:endParaRPr lang="en-US" sz="1800" dirty="0">
              <a:solidFill>
                <a:schemeClr val="tx1"/>
              </a:solidFill>
            </a:endParaRPr>
          </a:p>
        </p:txBody>
      </p:sp>
      <p:sp>
        <p:nvSpPr>
          <p:cNvPr id="3" name="Slide Number Placeholder 2">
            <a:extLst>
              <a:ext uri="{FF2B5EF4-FFF2-40B4-BE49-F238E27FC236}">
                <a16:creationId xmlns:a16="http://schemas.microsoft.com/office/drawing/2014/main" id="{3E9E2053-C680-A838-7BB0-6782048F832B}"/>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lnSpcReduction="10000"/>
          </a:bodyPr>
          <a:lstStyle/>
          <a:p>
            <a:pPr algn="r" defTabSz="914400">
              <a:spcAft>
                <a:spcPts val="600"/>
              </a:spcAft>
              <a:defRPr/>
            </a:pPr>
            <a:endParaRPr lang="en-US" dirty="0">
              <a:solidFill>
                <a:prstClr val="black">
                  <a:tint val="75000"/>
                </a:prstClr>
              </a:solidFill>
              <a:latin typeface="Calibri" panose="020F0502020204030204"/>
              <a:cs typeface="+mn-cs"/>
            </a:endParaRPr>
          </a:p>
        </p:txBody>
      </p:sp>
      <p:grpSp>
        <p:nvGrpSpPr>
          <p:cNvPr id="2" name="Group 1" descr="A 4 panel comic strip depicts an Asian woman who wants to see her brother and parents for the holidays. They are shown as at high risk for COVID, so she is torn about whether to see them if it means risking exposing them to COVID. The comic strip shows her talk to them on Zoom and thinking about ways she could catch COVID while traveling at a rest stop or gas station.">
            <a:extLst>
              <a:ext uri="{FF2B5EF4-FFF2-40B4-BE49-F238E27FC236}">
                <a16:creationId xmlns:a16="http://schemas.microsoft.com/office/drawing/2014/main" id="{E005262F-0F24-7302-EAC1-E20A5A3A770C}"/>
              </a:ext>
            </a:extLst>
          </p:cNvPr>
          <p:cNvGrpSpPr/>
          <p:nvPr/>
        </p:nvGrpSpPr>
        <p:grpSpPr>
          <a:xfrm>
            <a:off x="5334000" y="119732"/>
            <a:ext cx="6553536" cy="6675589"/>
            <a:chOff x="5028864" y="348923"/>
            <a:chExt cx="6047439" cy="6326666"/>
          </a:xfrm>
        </p:grpSpPr>
        <p:pic>
          <p:nvPicPr>
            <p:cNvPr id="5" name="Picture 4" descr="Text&#10;&#10;Description automatically generated">
              <a:extLst>
                <a:ext uri="{FF2B5EF4-FFF2-40B4-BE49-F238E27FC236}">
                  <a16:creationId xmlns:a16="http://schemas.microsoft.com/office/drawing/2014/main" id="{E2B685EE-472F-915B-54E7-A8026F95EE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8864" y="348923"/>
              <a:ext cx="3023719" cy="3289877"/>
            </a:xfrm>
            <a:prstGeom prst="rect">
              <a:avLst/>
            </a:prstGeom>
          </p:spPr>
        </p:pic>
        <p:pic>
          <p:nvPicPr>
            <p:cNvPr id="8" name="Picture 7" descr="A person looking at a drawing&#10;&#10;Description automatically generated with low confidence">
              <a:extLst>
                <a:ext uri="{FF2B5EF4-FFF2-40B4-BE49-F238E27FC236}">
                  <a16:creationId xmlns:a16="http://schemas.microsoft.com/office/drawing/2014/main" id="{F71F23AE-0130-2178-5620-092E046E48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8864" y="3638800"/>
              <a:ext cx="3023719" cy="3036789"/>
            </a:xfrm>
            <a:prstGeom prst="rect">
              <a:avLst/>
            </a:prstGeom>
          </p:spPr>
        </p:pic>
        <p:pic>
          <p:nvPicPr>
            <p:cNvPr id="10" name="Picture 9" descr="Text&#10;&#10;Description automatically generated">
              <a:extLst>
                <a:ext uri="{FF2B5EF4-FFF2-40B4-BE49-F238E27FC236}">
                  <a16:creationId xmlns:a16="http://schemas.microsoft.com/office/drawing/2014/main" id="{D8CB5C27-52C1-17E4-F6DF-A3346E19CA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52583" y="610674"/>
              <a:ext cx="3023720" cy="301505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B91724CF-074E-FBBC-E95F-8B43380D808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52583" y="3638800"/>
              <a:ext cx="3023719" cy="3023719"/>
            </a:xfrm>
            <a:prstGeom prst="rect">
              <a:avLst/>
            </a:prstGeom>
          </p:spPr>
        </p:pic>
      </p:grpSp>
    </p:spTree>
    <p:extLst>
      <p:ext uri="{BB962C8B-B14F-4D97-AF65-F5344CB8AC3E}">
        <p14:creationId xmlns:p14="http://schemas.microsoft.com/office/powerpoint/2010/main" val="660578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9FA0F-50F2-BB32-17EE-40352605C634}"/>
              </a:ext>
            </a:extLst>
          </p:cNvPr>
          <p:cNvSpPr>
            <a:spLocks noGrp="1"/>
          </p:cNvSpPr>
          <p:nvPr>
            <p:ph type="title" idx="4294967295"/>
          </p:nvPr>
        </p:nvSpPr>
        <p:spPr>
          <a:xfrm>
            <a:off x="198758" y="1611313"/>
            <a:ext cx="2647569" cy="511175"/>
          </a:xfrm>
        </p:spPr>
        <p:txBody>
          <a:bodyPr vert="horz" lIns="91440" tIns="45720" rIns="91440" bIns="45720" rtlCol="0" anchor="ctr">
            <a:noAutofit/>
          </a:bodyPr>
          <a:lstStyle/>
          <a:p>
            <a:pPr algn="l">
              <a:lnSpc>
                <a:spcPct val="90000"/>
              </a:lnSpc>
            </a:pPr>
            <a:r>
              <a:rPr lang="en-US" sz="2800" cap="none" dirty="0">
                <a:solidFill>
                  <a:srgbClr val="DA6000"/>
                </a:solidFill>
                <a:latin typeface="Gotham Book" pitchFamily="50" charset="0"/>
                <a:cs typeface="Gotham Book" pitchFamily="50" charset="0"/>
              </a:rPr>
              <a:t>Comics can carry emotional weight and express empathy.</a:t>
            </a:r>
            <a:endParaRPr lang="en-US" sz="2800" dirty="0">
              <a:solidFill>
                <a:srgbClr val="DA6000"/>
              </a:solidFill>
              <a:latin typeface="Gotham Book" pitchFamily="50" charset="0"/>
              <a:cs typeface="Gotham Book" pitchFamily="50" charset="0"/>
            </a:endParaRPr>
          </a:p>
        </p:txBody>
      </p:sp>
      <p:sp>
        <p:nvSpPr>
          <p:cNvPr id="3" name="Slide Number Placeholder 2">
            <a:extLst>
              <a:ext uri="{FF2B5EF4-FFF2-40B4-BE49-F238E27FC236}">
                <a16:creationId xmlns:a16="http://schemas.microsoft.com/office/drawing/2014/main" id="{3E9E2053-C680-A838-7BB0-6782048F832B}"/>
              </a:ext>
              <a:ext uri="{C183D7F6-B498-43B3-948B-1728B52AA6E4}">
                <adec:decorative xmlns:adec="http://schemas.microsoft.com/office/drawing/2017/decorative" xmlns="" val="1"/>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lnSpcReduction="10000"/>
          </a:bodyPr>
          <a:lstStyle/>
          <a:p>
            <a:pPr algn="r" defTabSz="914400">
              <a:spcAft>
                <a:spcPts val="600"/>
              </a:spcAft>
              <a:defRPr/>
            </a:pPr>
            <a:endParaRPr lang="en-US" dirty="0">
              <a:solidFill>
                <a:prstClr val="black">
                  <a:tint val="75000"/>
                </a:prstClr>
              </a:solidFill>
              <a:latin typeface="Calibri" panose="020F0502020204030204"/>
              <a:cs typeface="+mn-cs"/>
            </a:endParaRPr>
          </a:p>
        </p:txBody>
      </p:sp>
      <p:sp>
        <p:nvSpPr>
          <p:cNvPr id="23" name="Text Placeholder 5">
            <a:extLst>
              <a:ext uri="{FF2B5EF4-FFF2-40B4-BE49-F238E27FC236}">
                <a16:creationId xmlns:a16="http://schemas.microsoft.com/office/drawing/2014/main" id="{0A9D7C44-6A40-3E06-B88C-CAEE87D133BE}"/>
              </a:ext>
            </a:extLst>
          </p:cNvPr>
          <p:cNvSpPr>
            <a:spLocks noGrp="1"/>
          </p:cNvSpPr>
          <p:nvPr>
            <p:ph type="body" sz="half" idx="4294967295"/>
          </p:nvPr>
        </p:nvSpPr>
        <p:spPr>
          <a:xfrm>
            <a:off x="198758" y="3501474"/>
            <a:ext cx="2423630" cy="1999214"/>
          </a:xfrm>
        </p:spPr>
        <p:txBody>
          <a:bodyPr vert="horz" lIns="91440" tIns="45720" rIns="91440" bIns="45720" rtlCol="0">
            <a:normAutofit/>
          </a:bodyPr>
          <a:lstStyle/>
          <a:p>
            <a:pPr marL="0" indent="0">
              <a:lnSpc>
                <a:spcPct val="90000"/>
              </a:lnSpc>
              <a:buNone/>
            </a:pPr>
            <a:r>
              <a:rPr lang="en-US" sz="1600" dirty="0">
                <a:solidFill>
                  <a:schemeClr val="tx1"/>
                </a:solidFill>
              </a:rPr>
              <a:t>Excerpt from </a:t>
            </a:r>
            <a:r>
              <a:rPr lang="en-US" sz="1600" i="1" dirty="0">
                <a:solidFill>
                  <a:schemeClr val="tx1"/>
                </a:solidFill>
              </a:rPr>
              <a:t>“</a:t>
            </a:r>
            <a:r>
              <a:rPr lang="en-US" sz="1600" dirty="0">
                <a:solidFill>
                  <a:schemeClr val="tx1"/>
                </a:solidFill>
                <a:hlinkClick r:id="rId3"/>
              </a:rPr>
              <a:t>Delta Days</a:t>
            </a:r>
            <a:r>
              <a:rPr lang="en-US" sz="1600" dirty="0">
                <a:solidFill>
                  <a:schemeClr val="tx1"/>
                </a:solidFill>
              </a:rPr>
              <a:t>” (2021). First published in </a:t>
            </a:r>
            <a:r>
              <a:rPr lang="en-US" sz="1600" i="1" dirty="0">
                <a:solidFill>
                  <a:schemeClr val="tx1"/>
                </a:solidFill>
              </a:rPr>
              <a:t>The Stranger. </a:t>
            </a:r>
            <a:r>
              <a:rPr lang="en-US" sz="1600" dirty="0">
                <a:solidFill>
                  <a:schemeClr val="tx1"/>
                </a:solidFill>
              </a:rPr>
              <a:t>By Meredith Li-Vollmer.</a:t>
            </a:r>
          </a:p>
          <a:p>
            <a:pPr>
              <a:lnSpc>
                <a:spcPct val="90000"/>
              </a:lnSpc>
            </a:pPr>
            <a:endParaRPr lang="en-US" sz="1800" dirty="0">
              <a:solidFill>
                <a:schemeClr val="tx1"/>
              </a:solidFill>
            </a:endParaRPr>
          </a:p>
        </p:txBody>
      </p:sp>
      <p:pic>
        <p:nvPicPr>
          <p:cNvPr id="2" name="Picture 1" descr="A 6 panel comic strip shows friends joyfully meeting in real life after getting their first COVID vaccination. They are shocked to learn that the Delta variant is even more contagious and that people can still get COVID if vaccinated. A young man is frustrated and angry at the news. He and another young woman question whether it's worth getting vaccinated. A friend points out that even though the protection isn't 100%, it's worth getting to prevent illness, hospitalization and death. " title="Excerpt from “Delta Days” (2021). First published in The Stranger. By Meredith Li-Vollm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450" y="0"/>
            <a:ext cx="8961950" cy="6233407"/>
          </a:xfrm>
          <a:prstGeom prst="rect">
            <a:avLst/>
          </a:prstGeom>
        </p:spPr>
      </p:pic>
    </p:spTree>
    <p:extLst>
      <p:ext uri="{BB962C8B-B14F-4D97-AF65-F5344CB8AC3E}">
        <p14:creationId xmlns:p14="http://schemas.microsoft.com/office/powerpoint/2010/main" val="2838406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96A7E-11DD-4084-938A-CB863D4D7D90}"/>
              </a:ext>
            </a:extLst>
          </p:cNvPr>
          <p:cNvSpPr>
            <a:spLocks noGrp="1"/>
          </p:cNvSpPr>
          <p:nvPr>
            <p:ph type="ctrTitle"/>
          </p:nvPr>
        </p:nvSpPr>
        <p:spPr>
          <a:xfrm>
            <a:off x="505326" y="1905000"/>
            <a:ext cx="11506200" cy="2387600"/>
          </a:xfrm>
        </p:spPr>
        <p:txBody>
          <a:bodyPr>
            <a:normAutofit/>
          </a:bodyPr>
          <a:lstStyle/>
          <a:p>
            <a:r>
              <a:rPr lang="en-US" dirty="0">
                <a:latin typeface="Gotham Bold" pitchFamily="50" charset="0"/>
                <a:cs typeface="Gotham Bold" pitchFamily="50" charset="0"/>
              </a:rPr>
              <a:t>Risk communication principle: </a:t>
            </a:r>
            <a:r>
              <a:rPr lang="en-US" dirty="0">
                <a:latin typeface="Gotham Book" pitchFamily="50" charset="0"/>
                <a:cs typeface="Gotham Book" pitchFamily="50" charset="0"/>
              </a:rPr>
              <a:t>Reach the whole community.</a:t>
            </a:r>
          </a:p>
        </p:txBody>
      </p:sp>
    </p:spTree>
    <p:extLst>
      <p:ext uri="{BB962C8B-B14F-4D97-AF65-F5344CB8AC3E}">
        <p14:creationId xmlns:p14="http://schemas.microsoft.com/office/powerpoint/2010/main" val="3590945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Gotham Black" panose="02000603040000020004" pitchFamily="2" charset="0"/>
              </a:rPr>
              <a:t>Risk communication is social.</a:t>
            </a:r>
          </a:p>
        </p:txBody>
      </p:sp>
      <p:cxnSp>
        <p:nvCxnSpPr>
          <p:cNvPr id="38" name="Straight Arrow Connector 37">
            <a:extLst>
              <a:ext uri="{FF2B5EF4-FFF2-40B4-BE49-F238E27FC236}">
                <a16:creationId xmlns:a16="http://schemas.microsoft.com/office/drawing/2014/main" id="{584B0FF2-7021-4CA7-9EC2-58BEEDC24C8D}"/>
              </a:ext>
              <a:ext uri="{C183D7F6-B498-43B3-948B-1728B52AA6E4}">
                <adec:decorative xmlns:adec="http://schemas.microsoft.com/office/drawing/2017/decorative" xmlns="" val="1"/>
              </a:ext>
            </a:extLst>
          </p:cNvPr>
          <p:cNvCxnSpPr>
            <a:cxnSpLocks/>
          </p:cNvCxnSpPr>
          <p:nvPr/>
        </p:nvCxnSpPr>
        <p:spPr>
          <a:xfrm flipH="1">
            <a:off x="5934222" y="2603389"/>
            <a:ext cx="9378" cy="52333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descr="A diagram showing how an information flows to an individual through many channels, such as healthcare providers, faith organizations, family, friends, and social media.">
            <a:extLst>
              <a:ext uri="{FF2B5EF4-FFF2-40B4-BE49-F238E27FC236}">
                <a16:creationId xmlns:a16="http://schemas.microsoft.com/office/drawing/2014/main" id="{8E8DA74B-8AF3-E41D-626D-72FDCFFEFA9D}"/>
              </a:ext>
            </a:extLst>
          </p:cNvPr>
          <p:cNvGrpSpPr/>
          <p:nvPr/>
        </p:nvGrpSpPr>
        <p:grpSpPr>
          <a:xfrm>
            <a:off x="807720" y="1702108"/>
            <a:ext cx="10562492" cy="4263793"/>
            <a:chOff x="807720" y="1702108"/>
            <a:chExt cx="10562492" cy="4263793"/>
          </a:xfrm>
        </p:grpSpPr>
        <p:sp>
          <p:nvSpPr>
            <p:cNvPr id="4" name="Oval 3">
              <a:extLst>
                <a:ext uri="{FF2B5EF4-FFF2-40B4-BE49-F238E27FC236}">
                  <a16:creationId xmlns:a16="http://schemas.microsoft.com/office/drawing/2014/main" id="{EE5D8FB2-FC40-470E-9A4E-028366B1DE28}"/>
                </a:ext>
              </a:extLst>
            </p:cNvPr>
            <p:cNvSpPr/>
            <p:nvPr/>
          </p:nvSpPr>
          <p:spPr>
            <a:xfrm>
              <a:off x="5781822" y="2209800"/>
              <a:ext cx="304800" cy="304800"/>
            </a:xfrm>
            <a:prstGeom prst="ellipse">
              <a:avLst/>
            </a:prstGeom>
            <a:solidFill>
              <a:srgbClr val="D6DD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69517CA-99AA-4B73-8515-36F2C51D6F05}"/>
                </a:ext>
              </a:extLst>
            </p:cNvPr>
            <p:cNvSpPr/>
            <p:nvPr/>
          </p:nvSpPr>
          <p:spPr>
            <a:xfrm>
              <a:off x="10134600" y="2514600"/>
              <a:ext cx="304800" cy="304800"/>
            </a:xfrm>
            <a:prstGeom prst="ellipse">
              <a:avLst/>
            </a:prstGeom>
            <a:solidFill>
              <a:srgbClr val="DA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AFAF52C-3647-4EFE-8CEF-C6D8A468A3C6}"/>
                </a:ext>
              </a:extLst>
            </p:cNvPr>
            <p:cNvSpPr/>
            <p:nvPr/>
          </p:nvSpPr>
          <p:spPr>
            <a:xfrm>
              <a:off x="5791200" y="3475892"/>
              <a:ext cx="304800" cy="304800"/>
            </a:xfrm>
            <a:prstGeom prst="ellipse">
              <a:avLst/>
            </a:prstGeom>
            <a:solidFill>
              <a:srgbClr val="EB3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4FF6A1A-150D-4676-B00E-03F1F3CBDA88}"/>
                </a:ext>
              </a:extLst>
            </p:cNvPr>
            <p:cNvSpPr/>
            <p:nvPr/>
          </p:nvSpPr>
          <p:spPr>
            <a:xfrm>
              <a:off x="9929365" y="5083858"/>
              <a:ext cx="304800" cy="304800"/>
            </a:xfrm>
            <a:prstGeom prst="ellipse">
              <a:avLst/>
            </a:prstGeom>
            <a:solidFill>
              <a:srgbClr val="DA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06C2C1-34C7-4D1A-A80D-AFA6BDD256E5}"/>
                </a:ext>
              </a:extLst>
            </p:cNvPr>
            <p:cNvSpPr/>
            <p:nvPr/>
          </p:nvSpPr>
          <p:spPr>
            <a:xfrm>
              <a:off x="4267200" y="5201529"/>
              <a:ext cx="304800" cy="304800"/>
            </a:xfrm>
            <a:prstGeom prst="ellipse">
              <a:avLst/>
            </a:prstGeom>
            <a:solidFill>
              <a:srgbClr val="DA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058359B-9192-4B89-8F58-B2F7BECEFC23}"/>
                </a:ext>
              </a:extLst>
            </p:cNvPr>
            <p:cNvSpPr/>
            <p:nvPr/>
          </p:nvSpPr>
          <p:spPr>
            <a:xfrm>
              <a:off x="2043332" y="4797808"/>
              <a:ext cx="304800" cy="304800"/>
            </a:xfrm>
            <a:prstGeom prst="ellipse">
              <a:avLst/>
            </a:prstGeom>
            <a:solidFill>
              <a:srgbClr val="DA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DD8019-2AB1-426F-AF32-2259EED57FA1}"/>
                </a:ext>
              </a:extLst>
            </p:cNvPr>
            <p:cNvSpPr/>
            <p:nvPr/>
          </p:nvSpPr>
          <p:spPr>
            <a:xfrm>
              <a:off x="3124200" y="3628292"/>
              <a:ext cx="304800" cy="304800"/>
            </a:xfrm>
            <a:prstGeom prst="ellipse">
              <a:avLst/>
            </a:prstGeom>
            <a:solidFill>
              <a:srgbClr val="D6DD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5D7D187-E84F-4B2D-A83C-4CD631BA09C0}"/>
                </a:ext>
              </a:extLst>
            </p:cNvPr>
            <p:cNvSpPr/>
            <p:nvPr/>
          </p:nvSpPr>
          <p:spPr>
            <a:xfrm>
              <a:off x="7369380" y="4461510"/>
              <a:ext cx="304800" cy="304800"/>
            </a:xfrm>
            <a:prstGeom prst="ellipse">
              <a:avLst/>
            </a:prstGeom>
            <a:solidFill>
              <a:srgbClr val="D6DD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58E5FF-2E38-486F-BCC6-CF6083B84C85}"/>
                </a:ext>
              </a:extLst>
            </p:cNvPr>
            <p:cNvSpPr txBox="1"/>
            <p:nvPr/>
          </p:nvSpPr>
          <p:spPr>
            <a:xfrm>
              <a:off x="4861560" y="1702108"/>
              <a:ext cx="2590800" cy="369332"/>
            </a:xfrm>
            <a:prstGeom prst="rect">
              <a:avLst/>
            </a:prstGeom>
            <a:noFill/>
          </p:spPr>
          <p:txBody>
            <a:bodyPr wrap="square" rtlCol="0">
              <a:spAutoFit/>
            </a:bodyPr>
            <a:lstStyle/>
            <a:p>
              <a:r>
                <a:rPr lang="en-US" dirty="0">
                  <a:solidFill>
                    <a:schemeClr val="bg1"/>
                  </a:solidFill>
                  <a:latin typeface="Gotham Book" pitchFamily="50" charset="0"/>
                  <a:cs typeface="Gotham Book" pitchFamily="50" charset="0"/>
                </a:rPr>
                <a:t>Healthcare Provider</a:t>
              </a:r>
            </a:p>
          </p:txBody>
        </p:sp>
        <p:sp>
          <p:nvSpPr>
            <p:cNvPr id="17" name="TextBox 16">
              <a:extLst>
                <a:ext uri="{FF2B5EF4-FFF2-40B4-BE49-F238E27FC236}">
                  <a16:creationId xmlns:a16="http://schemas.microsoft.com/office/drawing/2014/main" id="{537E23D6-D543-45DF-91CB-1C306FBECBE2}"/>
                </a:ext>
              </a:extLst>
            </p:cNvPr>
            <p:cNvSpPr txBox="1"/>
            <p:nvPr/>
          </p:nvSpPr>
          <p:spPr>
            <a:xfrm>
              <a:off x="807720" y="5155362"/>
              <a:ext cx="2590800" cy="646331"/>
            </a:xfrm>
            <a:prstGeom prst="rect">
              <a:avLst/>
            </a:prstGeom>
            <a:noFill/>
          </p:spPr>
          <p:txBody>
            <a:bodyPr wrap="square" rtlCol="0">
              <a:spAutoFit/>
            </a:bodyPr>
            <a:lstStyle/>
            <a:p>
              <a:r>
                <a:rPr lang="en-US" dirty="0">
                  <a:solidFill>
                    <a:schemeClr val="bg1"/>
                  </a:solidFill>
                  <a:latin typeface="Gotham Book" pitchFamily="50" charset="0"/>
                  <a:cs typeface="Gotham Book" pitchFamily="50" charset="0"/>
                </a:rPr>
                <a:t>Community-based </a:t>
              </a:r>
            </a:p>
            <a:p>
              <a:r>
                <a:rPr lang="en-US" dirty="0">
                  <a:solidFill>
                    <a:schemeClr val="bg1"/>
                  </a:solidFill>
                  <a:latin typeface="Gotham Book" pitchFamily="50" charset="0"/>
                  <a:cs typeface="Gotham Book" pitchFamily="50" charset="0"/>
                </a:rPr>
                <a:t>Organization</a:t>
              </a:r>
            </a:p>
          </p:txBody>
        </p:sp>
        <p:sp>
          <p:nvSpPr>
            <p:cNvPr id="18" name="TextBox 17">
              <a:extLst>
                <a:ext uri="{FF2B5EF4-FFF2-40B4-BE49-F238E27FC236}">
                  <a16:creationId xmlns:a16="http://schemas.microsoft.com/office/drawing/2014/main" id="{8D1CF7D1-F657-47DC-AAED-161F85EC5BF8}"/>
                </a:ext>
              </a:extLst>
            </p:cNvPr>
            <p:cNvSpPr txBox="1"/>
            <p:nvPr/>
          </p:nvSpPr>
          <p:spPr>
            <a:xfrm>
              <a:off x="1820008" y="3291226"/>
              <a:ext cx="1861625" cy="369332"/>
            </a:xfrm>
            <a:prstGeom prst="rect">
              <a:avLst/>
            </a:prstGeom>
            <a:noFill/>
          </p:spPr>
          <p:txBody>
            <a:bodyPr wrap="square" rtlCol="0">
              <a:spAutoFit/>
            </a:bodyPr>
            <a:lstStyle/>
            <a:p>
              <a:r>
                <a:rPr lang="en-US" dirty="0">
                  <a:solidFill>
                    <a:schemeClr val="bg1"/>
                  </a:solidFill>
                  <a:latin typeface="Gotham Book" pitchFamily="50" charset="0"/>
                  <a:cs typeface="Gotham Book" pitchFamily="50" charset="0"/>
                </a:rPr>
                <a:t>Social Worker</a:t>
              </a:r>
            </a:p>
          </p:txBody>
        </p:sp>
        <p:sp>
          <p:nvSpPr>
            <p:cNvPr id="19" name="TextBox 18">
              <a:extLst>
                <a:ext uri="{FF2B5EF4-FFF2-40B4-BE49-F238E27FC236}">
                  <a16:creationId xmlns:a16="http://schemas.microsoft.com/office/drawing/2014/main" id="{7A250447-2752-4A75-9BED-1E609D97B0A4}"/>
                </a:ext>
              </a:extLst>
            </p:cNvPr>
            <p:cNvSpPr txBox="1"/>
            <p:nvPr/>
          </p:nvSpPr>
          <p:spPr>
            <a:xfrm>
              <a:off x="5344843" y="3046549"/>
              <a:ext cx="1426113" cy="369332"/>
            </a:xfrm>
            <a:prstGeom prst="rect">
              <a:avLst/>
            </a:prstGeom>
            <a:noFill/>
          </p:spPr>
          <p:txBody>
            <a:bodyPr wrap="square" rtlCol="0">
              <a:spAutoFit/>
            </a:bodyPr>
            <a:lstStyle/>
            <a:p>
              <a:r>
                <a:rPr lang="en-US" dirty="0">
                  <a:solidFill>
                    <a:schemeClr val="bg1"/>
                  </a:solidFill>
                  <a:latin typeface="Gotham Book" pitchFamily="50" charset="0"/>
                  <a:cs typeface="Gotham Book" pitchFamily="50" charset="0"/>
                </a:rPr>
                <a:t>Individual</a:t>
              </a:r>
            </a:p>
          </p:txBody>
        </p:sp>
        <p:sp>
          <p:nvSpPr>
            <p:cNvPr id="20" name="TextBox 19">
              <a:extLst>
                <a:ext uri="{FF2B5EF4-FFF2-40B4-BE49-F238E27FC236}">
                  <a16:creationId xmlns:a16="http://schemas.microsoft.com/office/drawing/2014/main" id="{CD92E94C-8232-4F44-AD88-F3153895BFBB}"/>
                </a:ext>
              </a:extLst>
            </p:cNvPr>
            <p:cNvSpPr txBox="1"/>
            <p:nvPr/>
          </p:nvSpPr>
          <p:spPr>
            <a:xfrm>
              <a:off x="3884442" y="5596569"/>
              <a:ext cx="1861625" cy="369332"/>
            </a:xfrm>
            <a:prstGeom prst="rect">
              <a:avLst/>
            </a:prstGeom>
            <a:noFill/>
          </p:spPr>
          <p:txBody>
            <a:bodyPr wrap="square" rtlCol="0">
              <a:spAutoFit/>
            </a:bodyPr>
            <a:lstStyle/>
            <a:p>
              <a:r>
                <a:rPr lang="en-US" dirty="0">
                  <a:solidFill>
                    <a:schemeClr val="bg1"/>
                  </a:solidFill>
                  <a:latin typeface="Gotham Book" pitchFamily="50" charset="0"/>
                  <a:cs typeface="Gotham Book" pitchFamily="50" charset="0"/>
                </a:rPr>
                <a:t>News Media</a:t>
              </a:r>
            </a:p>
          </p:txBody>
        </p:sp>
        <p:sp>
          <p:nvSpPr>
            <p:cNvPr id="21" name="TextBox 20">
              <a:extLst>
                <a:ext uri="{FF2B5EF4-FFF2-40B4-BE49-F238E27FC236}">
                  <a16:creationId xmlns:a16="http://schemas.microsoft.com/office/drawing/2014/main" id="{679DFE04-AEF2-4169-8382-6FB2BDD498AC}"/>
                </a:ext>
              </a:extLst>
            </p:cNvPr>
            <p:cNvSpPr txBox="1"/>
            <p:nvPr/>
          </p:nvSpPr>
          <p:spPr>
            <a:xfrm>
              <a:off x="9508587" y="1803986"/>
              <a:ext cx="1861625" cy="646331"/>
            </a:xfrm>
            <a:prstGeom prst="rect">
              <a:avLst/>
            </a:prstGeom>
            <a:noFill/>
          </p:spPr>
          <p:txBody>
            <a:bodyPr wrap="square" rtlCol="0">
              <a:spAutoFit/>
            </a:bodyPr>
            <a:lstStyle/>
            <a:p>
              <a:r>
                <a:rPr lang="en-US" dirty="0">
                  <a:solidFill>
                    <a:schemeClr val="bg1"/>
                  </a:solidFill>
                  <a:latin typeface="Gotham Book" pitchFamily="50" charset="0"/>
                  <a:cs typeface="Gotham Book" pitchFamily="50" charset="0"/>
                </a:rPr>
                <a:t>Faith-based Organization</a:t>
              </a:r>
            </a:p>
          </p:txBody>
        </p:sp>
        <p:sp>
          <p:nvSpPr>
            <p:cNvPr id="22" name="TextBox 21">
              <a:extLst>
                <a:ext uri="{FF2B5EF4-FFF2-40B4-BE49-F238E27FC236}">
                  <a16:creationId xmlns:a16="http://schemas.microsoft.com/office/drawing/2014/main" id="{BBA94C64-A1F2-475A-BE23-9366B3F8A472}"/>
                </a:ext>
              </a:extLst>
            </p:cNvPr>
            <p:cNvSpPr txBox="1"/>
            <p:nvPr/>
          </p:nvSpPr>
          <p:spPr>
            <a:xfrm>
              <a:off x="6942911" y="4879104"/>
              <a:ext cx="1861625" cy="646331"/>
            </a:xfrm>
            <a:prstGeom prst="rect">
              <a:avLst/>
            </a:prstGeom>
            <a:noFill/>
          </p:spPr>
          <p:txBody>
            <a:bodyPr wrap="square" rtlCol="0">
              <a:spAutoFit/>
            </a:bodyPr>
            <a:lstStyle/>
            <a:p>
              <a:r>
                <a:rPr lang="en-US" dirty="0">
                  <a:solidFill>
                    <a:schemeClr val="bg1"/>
                  </a:solidFill>
                  <a:latin typeface="Gotham Book" pitchFamily="50" charset="0"/>
                  <a:cs typeface="Gotham Book" pitchFamily="50" charset="0"/>
                </a:rPr>
                <a:t>Family and Friends</a:t>
              </a:r>
            </a:p>
          </p:txBody>
        </p:sp>
        <p:sp>
          <p:nvSpPr>
            <p:cNvPr id="23" name="TextBox 22">
              <a:extLst>
                <a:ext uri="{FF2B5EF4-FFF2-40B4-BE49-F238E27FC236}">
                  <a16:creationId xmlns:a16="http://schemas.microsoft.com/office/drawing/2014/main" id="{53644B53-A93A-4906-9491-F3ED5EDE1C2E}"/>
                </a:ext>
              </a:extLst>
            </p:cNvPr>
            <p:cNvSpPr txBox="1"/>
            <p:nvPr/>
          </p:nvSpPr>
          <p:spPr>
            <a:xfrm>
              <a:off x="9356187" y="5517828"/>
              <a:ext cx="1861625" cy="369332"/>
            </a:xfrm>
            <a:prstGeom prst="rect">
              <a:avLst/>
            </a:prstGeom>
            <a:noFill/>
          </p:spPr>
          <p:txBody>
            <a:bodyPr wrap="square" rtlCol="0">
              <a:spAutoFit/>
            </a:bodyPr>
            <a:lstStyle/>
            <a:p>
              <a:r>
                <a:rPr lang="en-US" dirty="0">
                  <a:solidFill>
                    <a:schemeClr val="bg1"/>
                  </a:solidFill>
                  <a:latin typeface="Gotham Book" pitchFamily="50" charset="0"/>
                  <a:cs typeface="Gotham Book" pitchFamily="50" charset="0"/>
                </a:rPr>
                <a:t>Social Media</a:t>
              </a:r>
            </a:p>
          </p:txBody>
        </p:sp>
        <p:cxnSp>
          <p:nvCxnSpPr>
            <p:cNvPr id="29" name="Straight Arrow Connector 28">
              <a:extLst>
                <a:ext uri="{FF2B5EF4-FFF2-40B4-BE49-F238E27FC236}">
                  <a16:creationId xmlns:a16="http://schemas.microsoft.com/office/drawing/2014/main" id="{019471A3-AB51-4F28-9144-02E29E8B4CDE}"/>
                </a:ext>
              </a:extLst>
            </p:cNvPr>
            <p:cNvCxnSpPr>
              <a:cxnSpLocks/>
            </p:cNvCxnSpPr>
            <p:nvPr/>
          </p:nvCxnSpPr>
          <p:spPr>
            <a:xfrm flipV="1">
              <a:off x="3505200" y="3628292"/>
              <a:ext cx="2208334" cy="10047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73049AD-E63F-4042-9ECE-14233187E0B7}"/>
                </a:ext>
              </a:extLst>
            </p:cNvPr>
            <p:cNvCxnSpPr>
              <a:cxnSpLocks/>
            </p:cNvCxnSpPr>
            <p:nvPr/>
          </p:nvCxnSpPr>
          <p:spPr>
            <a:xfrm flipV="1">
              <a:off x="2359857" y="3810907"/>
              <a:ext cx="3431343" cy="111574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1AEB2D4-F1F7-4D23-85C9-902E2FCBB9C5}"/>
                </a:ext>
              </a:extLst>
            </p:cNvPr>
            <p:cNvCxnSpPr>
              <a:cxnSpLocks/>
            </p:cNvCxnSpPr>
            <p:nvPr/>
          </p:nvCxnSpPr>
          <p:spPr>
            <a:xfrm flipV="1">
              <a:off x="2359857" y="3995015"/>
              <a:ext cx="764343" cy="75003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E45CEDB-4776-413B-A361-7BC3B73F2653}"/>
                </a:ext>
              </a:extLst>
            </p:cNvPr>
            <p:cNvCxnSpPr>
              <a:cxnSpLocks/>
            </p:cNvCxnSpPr>
            <p:nvPr/>
          </p:nvCxnSpPr>
          <p:spPr>
            <a:xfrm flipH="1">
              <a:off x="6156960" y="2664950"/>
              <a:ext cx="3873306" cy="9633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0D292AA-82A6-40BC-9F98-B2B757C2AC87}"/>
                </a:ext>
              </a:extLst>
            </p:cNvPr>
            <p:cNvCxnSpPr>
              <a:cxnSpLocks/>
            </p:cNvCxnSpPr>
            <p:nvPr/>
          </p:nvCxnSpPr>
          <p:spPr>
            <a:xfrm flipH="1" flipV="1">
              <a:off x="6150180" y="3762512"/>
              <a:ext cx="1219200" cy="6451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47084FD-F94F-41B9-A51A-7B1835CE298B}"/>
                </a:ext>
              </a:extLst>
            </p:cNvPr>
            <p:cNvCxnSpPr>
              <a:cxnSpLocks/>
            </p:cNvCxnSpPr>
            <p:nvPr/>
          </p:nvCxnSpPr>
          <p:spPr>
            <a:xfrm flipH="1">
              <a:off x="7674180" y="2860438"/>
              <a:ext cx="2469798" cy="154724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D89FCFB-CC51-47EE-9BD4-7A9980796F05}"/>
                </a:ext>
              </a:extLst>
            </p:cNvPr>
            <p:cNvCxnSpPr>
              <a:cxnSpLocks/>
              <a:stCxn id="9" idx="7"/>
            </p:cNvCxnSpPr>
            <p:nvPr/>
          </p:nvCxnSpPr>
          <p:spPr>
            <a:xfrm flipV="1">
              <a:off x="4527363" y="3898424"/>
              <a:ext cx="1349415" cy="13477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FBDEAFC-BF82-4C91-8996-DF36E2C66C18}"/>
                </a:ext>
              </a:extLst>
            </p:cNvPr>
            <p:cNvCxnSpPr>
              <a:cxnSpLocks/>
            </p:cNvCxnSpPr>
            <p:nvPr/>
          </p:nvCxnSpPr>
          <p:spPr>
            <a:xfrm flipH="1" flipV="1">
              <a:off x="7726934" y="4613911"/>
              <a:ext cx="2105209" cy="5820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1BB01BD-4EE3-4BA6-8AAA-A8C7F1A052E7}"/>
                </a:ext>
              </a:extLst>
            </p:cNvPr>
            <p:cNvCxnSpPr>
              <a:cxnSpLocks/>
            </p:cNvCxnSpPr>
            <p:nvPr/>
          </p:nvCxnSpPr>
          <p:spPr>
            <a:xfrm flipV="1">
              <a:off x="4742200" y="4766311"/>
              <a:ext cx="2596700" cy="62234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1304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8F1A2-42EC-5106-630D-A451C42C7558}"/>
              </a:ext>
            </a:extLst>
          </p:cNvPr>
          <p:cNvSpPr>
            <a:spLocks noGrp="1"/>
          </p:cNvSpPr>
          <p:nvPr>
            <p:ph type="title"/>
          </p:nvPr>
        </p:nvSpPr>
        <p:spPr>
          <a:xfrm>
            <a:off x="231168" y="2895600"/>
            <a:ext cx="2509574" cy="1293375"/>
          </a:xfrm>
        </p:spPr>
        <p:txBody>
          <a:bodyPr vert="horz" lIns="91440" tIns="45720" rIns="91440" bIns="45720" rtlCol="0" anchor="b">
            <a:noAutofit/>
          </a:bodyPr>
          <a:lstStyle/>
          <a:p>
            <a:r>
              <a:rPr lang="en-US" sz="4000" dirty="0">
                <a:solidFill>
                  <a:schemeClr val="bg1"/>
                </a:solidFill>
                <a:latin typeface="Gotham Book" pitchFamily="50" charset="0"/>
                <a:cs typeface="Gotham Book" pitchFamily="50" charset="0"/>
              </a:rPr>
              <a:t>Comics get shared.</a:t>
            </a:r>
          </a:p>
        </p:txBody>
      </p:sp>
      <p:graphicFrame>
        <p:nvGraphicFramePr>
          <p:cNvPr id="6" name="Table 4">
            <a:extLst>
              <a:ext uri="{FF2B5EF4-FFF2-40B4-BE49-F238E27FC236}">
                <a16:creationId xmlns:a16="http://schemas.microsoft.com/office/drawing/2014/main" id="{705AB9BF-07E9-9DED-DB8B-F644759C8FDC}"/>
              </a:ext>
            </a:extLst>
          </p:cNvPr>
          <p:cNvGraphicFramePr>
            <a:graphicFrameLocks noGrp="1"/>
          </p:cNvGraphicFramePr>
          <p:nvPr>
            <p:ph sz="half" idx="1"/>
            <p:extLst>
              <p:ext uri="{D42A27DB-BD31-4B8C-83A1-F6EECF244321}">
                <p14:modId xmlns:p14="http://schemas.microsoft.com/office/powerpoint/2010/main" val="2575187737"/>
              </p:ext>
            </p:extLst>
          </p:nvPr>
        </p:nvGraphicFramePr>
        <p:xfrm>
          <a:off x="2895600" y="448828"/>
          <a:ext cx="8844116" cy="6081894"/>
        </p:xfrm>
        <a:graphic>
          <a:graphicData uri="http://schemas.openxmlformats.org/drawingml/2006/table">
            <a:tbl>
              <a:tblPr firstRow="1" bandRow="1">
                <a:tableStyleId>{7DF18680-E054-41AD-8BC1-D1AEF772440D}</a:tableStyleId>
              </a:tblPr>
              <a:tblGrid>
                <a:gridCol w="1455386">
                  <a:extLst>
                    <a:ext uri="{9D8B030D-6E8A-4147-A177-3AD203B41FA5}">
                      <a16:colId xmlns:a16="http://schemas.microsoft.com/office/drawing/2014/main" val="1689330750"/>
                    </a:ext>
                  </a:extLst>
                </a:gridCol>
                <a:gridCol w="3515665">
                  <a:extLst>
                    <a:ext uri="{9D8B030D-6E8A-4147-A177-3AD203B41FA5}">
                      <a16:colId xmlns:a16="http://schemas.microsoft.com/office/drawing/2014/main" val="2660631934"/>
                    </a:ext>
                  </a:extLst>
                </a:gridCol>
                <a:gridCol w="3873065">
                  <a:extLst>
                    <a:ext uri="{9D8B030D-6E8A-4147-A177-3AD203B41FA5}">
                      <a16:colId xmlns:a16="http://schemas.microsoft.com/office/drawing/2014/main" val="3909717689"/>
                    </a:ext>
                  </a:extLst>
                </a:gridCol>
              </a:tblGrid>
              <a:tr h="290002">
                <a:tc>
                  <a:txBody>
                    <a:bodyPr/>
                    <a:lstStyle/>
                    <a:p>
                      <a:pPr algn="ctr"/>
                      <a:r>
                        <a:rPr lang="en-US" sz="1900" dirty="0">
                          <a:solidFill>
                            <a:schemeClr val="bg2"/>
                          </a:solidFill>
                          <a:latin typeface="Gotham Book" pitchFamily="50" charset="0"/>
                          <a:cs typeface="Gotham Book" pitchFamily="50" charset="0"/>
                        </a:rPr>
                        <a:t>Platform</a:t>
                      </a:r>
                    </a:p>
                  </a:txBody>
                  <a:tcPr marL="96897" marR="96897" marT="48449" marB="48449" anchor="ctr"/>
                </a:tc>
                <a:tc>
                  <a:txBody>
                    <a:bodyPr/>
                    <a:lstStyle/>
                    <a:p>
                      <a:pPr algn="ctr"/>
                      <a:r>
                        <a:rPr lang="en-US" sz="1900" b="0" kern="1200" dirty="0">
                          <a:solidFill>
                            <a:schemeClr val="bg2"/>
                          </a:solidFill>
                          <a:latin typeface="Gotham Book" pitchFamily="50" charset="0"/>
                          <a:cs typeface="Gotham Book" pitchFamily="50" charset="0"/>
                        </a:rPr>
                        <a:t>Comic: Tips for  clean indoor air on smoky days</a:t>
                      </a:r>
                      <a:endParaRPr lang="en-US" sz="1900" b="0" kern="1200" dirty="0">
                        <a:solidFill>
                          <a:schemeClr val="bg2"/>
                        </a:solidFill>
                        <a:latin typeface="Gotham Book" pitchFamily="50" charset="0"/>
                        <a:ea typeface="+mn-ea"/>
                        <a:cs typeface="Gotham Book" pitchFamily="50" charset="0"/>
                      </a:endParaRPr>
                    </a:p>
                  </a:txBody>
                  <a:tcPr marL="96897" marR="96897" marT="48449" marB="48449" anchor="ctr"/>
                </a:tc>
                <a:tc>
                  <a:txBody>
                    <a:bodyPr/>
                    <a:lstStyle/>
                    <a:p>
                      <a:pPr algn="ctr"/>
                      <a:r>
                        <a:rPr lang="en-US" sz="1900" b="0" kern="1200" dirty="0">
                          <a:solidFill>
                            <a:schemeClr val="bg2"/>
                          </a:solidFill>
                          <a:latin typeface="Gotham Book" pitchFamily="50" charset="0"/>
                          <a:cs typeface="Gotham Book" pitchFamily="50" charset="0"/>
                        </a:rPr>
                        <a:t>Slides as video: Smoky out? How to improve indoor air</a:t>
                      </a:r>
                      <a:endParaRPr lang="en-US" sz="1900" b="0" kern="1200" dirty="0">
                        <a:solidFill>
                          <a:schemeClr val="bg2"/>
                        </a:solidFill>
                        <a:latin typeface="Gotham Book" pitchFamily="50" charset="0"/>
                        <a:ea typeface="+mn-ea"/>
                        <a:cs typeface="Gotham Book" pitchFamily="50" charset="0"/>
                      </a:endParaRPr>
                    </a:p>
                  </a:txBody>
                  <a:tcPr marL="96897" marR="96897" marT="48449" marB="48449" anchor="ctr"/>
                </a:tc>
                <a:extLst>
                  <a:ext uri="{0D108BD9-81ED-4DB2-BD59-A6C34878D82A}">
                    <a16:rowId xmlns:a16="http://schemas.microsoft.com/office/drawing/2014/main" val="479928716"/>
                  </a:ext>
                </a:extLst>
              </a:tr>
              <a:tr h="290002">
                <a:tc>
                  <a:txBody>
                    <a:bodyPr/>
                    <a:lstStyle/>
                    <a:p>
                      <a:pPr algn="ctr"/>
                      <a:endParaRPr lang="en-US" sz="1900" dirty="0">
                        <a:solidFill>
                          <a:schemeClr val="bg2"/>
                        </a:solidFill>
                        <a:latin typeface="Gotham Book" pitchFamily="50" charset="0"/>
                        <a:cs typeface="Gotham Book" pitchFamily="50" charset="0"/>
                      </a:endParaRPr>
                    </a:p>
                  </a:txBody>
                  <a:tcPr marL="96897" marR="96897" marT="48449" marB="48449" anchor="ctr"/>
                </a:tc>
                <a:tc>
                  <a:txBody>
                    <a:bodyPr/>
                    <a:lstStyle/>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cs typeface="Gotham Book" pitchFamily="50" charset="0"/>
                      </a:endParaRPr>
                    </a:p>
                    <a:p>
                      <a:pPr algn="ctr"/>
                      <a:endParaRPr lang="en-US" sz="1900" b="0" kern="1200" dirty="0">
                        <a:solidFill>
                          <a:schemeClr val="bg2"/>
                        </a:solidFill>
                        <a:latin typeface="Gotham Book" pitchFamily="50" charset="0"/>
                        <a:ea typeface="+mn-ea"/>
                        <a:cs typeface="Gotham Book" pitchFamily="50" charset="0"/>
                      </a:endParaRPr>
                    </a:p>
                  </a:txBody>
                  <a:tcPr marL="96897" marR="96897" marT="48449" marB="48449" anchor="ctr"/>
                </a:tc>
                <a:tc>
                  <a:txBody>
                    <a:bodyPr/>
                    <a:lstStyle/>
                    <a:p>
                      <a:pPr algn="l"/>
                      <a:endParaRPr lang="en-US" sz="1900" b="0" kern="1200" dirty="0">
                        <a:solidFill>
                          <a:schemeClr val="bg2"/>
                        </a:solidFill>
                        <a:latin typeface="Gotham Book" pitchFamily="50" charset="0"/>
                        <a:ea typeface="+mn-ea"/>
                        <a:cs typeface="Gotham Book" pitchFamily="50" charset="0"/>
                      </a:endParaRPr>
                    </a:p>
                  </a:txBody>
                  <a:tcPr marL="96897" marR="96897" marT="48449" marB="48449" anchor="ctr"/>
                </a:tc>
                <a:extLst>
                  <a:ext uri="{0D108BD9-81ED-4DB2-BD59-A6C34878D82A}">
                    <a16:rowId xmlns:a16="http://schemas.microsoft.com/office/drawing/2014/main" val="473182848"/>
                  </a:ext>
                </a:extLst>
              </a:tr>
              <a:tr h="0">
                <a:tc>
                  <a:txBody>
                    <a:bodyPr/>
                    <a:lstStyle/>
                    <a:p>
                      <a:pPr algn="ctr"/>
                      <a:r>
                        <a:rPr lang="en-US" sz="1900" dirty="0">
                          <a:solidFill>
                            <a:schemeClr val="bg2"/>
                          </a:solidFill>
                          <a:latin typeface="Gotham Book" pitchFamily="50" charset="0"/>
                          <a:cs typeface="Gotham Book" pitchFamily="50" charset="0"/>
                        </a:rPr>
                        <a:t>Instagram</a:t>
                      </a:r>
                    </a:p>
                  </a:txBody>
                  <a:tcPr marL="96897" marR="96897" marT="48449" marB="48449" anchor="ctr"/>
                </a:tc>
                <a:tc>
                  <a:txBody>
                    <a:bodyPr/>
                    <a:lstStyle/>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1,249 likes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14 comments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443 shares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141 saves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22 follows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Impressions: 13,922</a:t>
                      </a:r>
                    </a:p>
                  </a:txBody>
                  <a:tcPr marL="96897" marR="96897" marT="48449" marB="48449" anchor="ctr"/>
                </a:tc>
                <a:tc>
                  <a:txBody>
                    <a:bodyPr/>
                    <a:lstStyle/>
                    <a:p>
                      <a:pPr marL="342900" indent="-342900" algn="l">
                        <a:buFont typeface="Arial" panose="020B0604020202020204" pitchFamily="34" charset="0"/>
                        <a:buChar char="•"/>
                      </a:pPr>
                      <a:endParaRPr lang="en-US" sz="1900" dirty="0">
                        <a:solidFill>
                          <a:schemeClr val="bg2"/>
                        </a:solidFill>
                        <a:latin typeface="Gotham Book" pitchFamily="50" charset="0"/>
                        <a:cs typeface="Gotham Book" pitchFamily="50" charset="0"/>
                      </a:endParaRP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27 likes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0 comments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6 shares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3 saves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0 follows</a:t>
                      </a:r>
                    </a:p>
                    <a:p>
                      <a:pPr marL="342900" indent="-342900" algn="l">
                        <a:buFont typeface="Arial" panose="020B0604020202020204" pitchFamily="34" charset="0"/>
                        <a:buChar char="•"/>
                      </a:pPr>
                      <a:r>
                        <a:rPr lang="en-US" sz="1900" dirty="0">
                          <a:solidFill>
                            <a:schemeClr val="bg2"/>
                          </a:solidFill>
                          <a:latin typeface="Gotham Book" pitchFamily="50" charset="0"/>
                          <a:cs typeface="Gotham Book" pitchFamily="50" charset="0"/>
                        </a:rPr>
                        <a:t>Impressions: 1,231</a:t>
                      </a:r>
                    </a:p>
                    <a:p>
                      <a:pPr marL="0" indent="0" algn="l">
                        <a:buFont typeface="Arial" panose="020B0604020202020204" pitchFamily="34" charset="0"/>
                        <a:buNone/>
                      </a:pPr>
                      <a:endParaRPr lang="en-US" sz="1900" dirty="0">
                        <a:solidFill>
                          <a:schemeClr val="bg2"/>
                        </a:solidFill>
                        <a:latin typeface="Gotham Book" pitchFamily="50" charset="0"/>
                        <a:cs typeface="Gotham Book" pitchFamily="50" charset="0"/>
                      </a:endParaRPr>
                    </a:p>
                  </a:txBody>
                  <a:tcPr marL="96897" marR="96897" marT="48449" marB="48449" anchor="ctr"/>
                </a:tc>
                <a:extLst>
                  <a:ext uri="{0D108BD9-81ED-4DB2-BD59-A6C34878D82A}">
                    <a16:rowId xmlns:a16="http://schemas.microsoft.com/office/drawing/2014/main" val="3634243071"/>
                  </a:ext>
                </a:extLst>
              </a:tr>
            </a:tbl>
          </a:graphicData>
        </a:graphic>
      </p:graphicFrame>
      <p:pic>
        <p:nvPicPr>
          <p:cNvPr id="7" name="Picture 6" descr="A comic panel showing an Asian woman holding up a cell phone with AirNow.gov on it. She tells the reader that when it's smoky, she stays in side and keeps the air indoors as clean as possible. A grumpy cat questions why she does that.">
            <a:extLst>
              <a:ext uri="{FF2B5EF4-FFF2-40B4-BE49-F238E27FC236}">
                <a16:creationId xmlns:a16="http://schemas.microsoft.com/office/drawing/2014/main" id="{D90C7973-2A10-EDFD-E4B0-85C25FFCEA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3226" y="1268370"/>
            <a:ext cx="2664432" cy="2653760"/>
          </a:xfrm>
          <a:prstGeom prst="rect">
            <a:avLst/>
          </a:prstGeom>
        </p:spPr>
      </p:pic>
      <p:pic>
        <p:nvPicPr>
          <p:cNvPr id="10" name="Picture 9" descr="A graphic designed slide explains how to filter indoor air with a portable air cleaner. It show a photograph of an air filter.">
            <a:extLst>
              <a:ext uri="{FF2B5EF4-FFF2-40B4-BE49-F238E27FC236}">
                <a16:creationId xmlns:a16="http://schemas.microsoft.com/office/drawing/2014/main" id="{5CA8E99A-C9EE-C1F9-0A04-4918362D5F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8816" y="1268399"/>
            <a:ext cx="2664432" cy="2653731"/>
          </a:xfrm>
          <a:prstGeom prst="rect">
            <a:avLst/>
          </a:prstGeom>
        </p:spPr>
      </p:pic>
    </p:spTree>
    <p:extLst>
      <p:ext uri="{BB962C8B-B14F-4D97-AF65-F5344CB8AC3E}">
        <p14:creationId xmlns:p14="http://schemas.microsoft.com/office/powerpoint/2010/main" val="3321509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9FA0F-50F2-BB32-17EE-40352605C634}"/>
              </a:ext>
            </a:extLst>
          </p:cNvPr>
          <p:cNvSpPr>
            <a:spLocks noGrp="1"/>
          </p:cNvSpPr>
          <p:nvPr>
            <p:ph type="title"/>
          </p:nvPr>
        </p:nvSpPr>
        <p:spPr>
          <a:xfrm>
            <a:off x="710390" y="1649894"/>
            <a:ext cx="4460117" cy="1788811"/>
          </a:xfrm>
        </p:spPr>
        <p:txBody>
          <a:bodyPr vert="horz" lIns="91440" tIns="45720" rIns="91440" bIns="45720" rtlCol="0" anchor="ctr">
            <a:normAutofit fontScale="90000"/>
          </a:bodyPr>
          <a:lstStyle/>
          <a:p>
            <a:pPr algn="l">
              <a:lnSpc>
                <a:spcPct val="90000"/>
              </a:lnSpc>
            </a:pPr>
            <a:r>
              <a:rPr lang="en-US" sz="4000" cap="none" dirty="0">
                <a:solidFill>
                  <a:schemeClr val="bg1"/>
                </a:solidFill>
                <a:latin typeface="Gotham Book" pitchFamily="50" charset="0"/>
                <a:cs typeface="Gotham Book" pitchFamily="50" charset="0"/>
              </a:rPr>
              <a:t>I am a risk communications specialist at a local health department.</a:t>
            </a:r>
          </a:p>
        </p:txBody>
      </p:sp>
      <p:sp>
        <p:nvSpPr>
          <p:cNvPr id="3" name="Slide Number Placeholder 2">
            <a:extLst>
              <a:ext uri="{FF2B5EF4-FFF2-40B4-BE49-F238E27FC236}">
                <a16:creationId xmlns:a16="http://schemas.microsoft.com/office/drawing/2014/main" id="{3E9E2053-C680-A838-7BB0-6782048F832B}"/>
              </a:ext>
            </a:extLst>
          </p:cNvPr>
          <p:cNvSpPr>
            <a:spLocks noGrp="1"/>
          </p:cNvSpPr>
          <p:nvPr>
            <p:ph type="sldNum" sz="quarter" idx="12"/>
          </p:nvPr>
        </p:nvSpPr>
        <p:spPr>
          <a:xfrm>
            <a:off x="8610600" y="6356350"/>
            <a:ext cx="2743200" cy="365125"/>
          </a:xfrm>
        </p:spPr>
        <p:txBody>
          <a:bodyPr vert="horz" lIns="91440" tIns="45720" rIns="91440" bIns="45720" rtlCol="0" anchor="ctr">
            <a:normAutofit lnSpcReduction="10000"/>
          </a:bodyPr>
          <a:lstStyle/>
          <a:p>
            <a:pPr algn="r" defTabSz="914400">
              <a:spcAft>
                <a:spcPts val="600"/>
              </a:spcAft>
              <a:defRPr/>
            </a:pPr>
            <a:fld id="{48F63A3B-78C7-47BE-AE5E-E10140E04643}" type="slidenum">
              <a:rPr lang="en-US" smtClean="0">
                <a:solidFill>
                  <a:prstClr val="black">
                    <a:tint val="75000"/>
                  </a:prstClr>
                </a:solidFill>
                <a:latin typeface="Calibri" panose="020F0502020204030204"/>
                <a:cs typeface="+mn-cs"/>
              </a:rPr>
              <a:pPr algn="r" defTabSz="914400">
                <a:spcAft>
                  <a:spcPts val="600"/>
                </a:spcAft>
                <a:defRPr/>
              </a:pPr>
              <a:t>2</a:t>
            </a:fld>
            <a:endParaRPr lang="en-US">
              <a:solidFill>
                <a:prstClr val="black">
                  <a:tint val="75000"/>
                </a:prstClr>
              </a:solidFill>
              <a:latin typeface="Calibri" panose="020F0502020204030204"/>
              <a:cs typeface="+mn-cs"/>
            </a:endParaRPr>
          </a:p>
        </p:txBody>
      </p:sp>
      <p:pic>
        <p:nvPicPr>
          <p:cNvPr id="8" name="Picture Placeholder 7" descr="A comic panel showing a frantic health deaprtment in January 2020 with the first case of COVID came through Seattle. An Asian woman frantically waves multiple arms as she multitasks.">
            <a:extLst>
              <a:ext uri="{FF2B5EF4-FFF2-40B4-BE49-F238E27FC236}">
                <a16:creationId xmlns:a16="http://schemas.microsoft.com/office/drawing/2014/main" id="{34F81D12-04CC-ADFA-793A-4E279F15011C}"/>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r="-1"/>
          <a:stretch/>
        </p:blipFill>
        <p:spPr>
          <a:xfrm>
            <a:off x="5116384" y="5786"/>
            <a:ext cx="7075616" cy="6865838"/>
          </a:xfrm>
          <a:prstGeom prst="rect">
            <a:avLst/>
          </a:prstGeom>
        </p:spPr>
      </p:pic>
    </p:spTree>
    <p:extLst>
      <p:ext uri="{BB962C8B-B14F-4D97-AF65-F5344CB8AC3E}">
        <p14:creationId xmlns:p14="http://schemas.microsoft.com/office/powerpoint/2010/main" val="408967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CE30-5FD7-4D4B-8773-E0C9B7BE8A01}"/>
              </a:ext>
            </a:extLst>
          </p:cNvPr>
          <p:cNvSpPr>
            <a:spLocks noGrp="1"/>
          </p:cNvSpPr>
          <p:nvPr>
            <p:ph type="title"/>
          </p:nvPr>
        </p:nvSpPr>
        <p:spPr>
          <a:xfrm>
            <a:off x="609600" y="842212"/>
            <a:ext cx="6880029" cy="834188"/>
          </a:xfrm>
        </p:spPr>
        <p:txBody>
          <a:bodyPr>
            <a:normAutofit/>
          </a:bodyPr>
          <a:lstStyle/>
          <a:p>
            <a:r>
              <a:rPr lang="en-US" sz="3600" dirty="0">
                <a:latin typeface="Gotham Bold" pitchFamily="50" charset="0"/>
                <a:cs typeface="Gotham Bold" pitchFamily="50" charset="0"/>
              </a:rPr>
              <a:t>Comics work in translation.</a:t>
            </a:r>
          </a:p>
        </p:txBody>
      </p:sp>
      <p:pic>
        <p:nvPicPr>
          <p:cNvPr id="10" name="Picture 9" descr="Panels from a comic strip in VIetnamese showing how to stay safe in the heat.">
            <a:extLst>
              <a:ext uri="{FF2B5EF4-FFF2-40B4-BE49-F238E27FC236}">
                <a16:creationId xmlns:a16="http://schemas.microsoft.com/office/drawing/2014/main" id="{20E40BAA-F102-4FFB-9654-A9D95F8795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990787"/>
            <a:ext cx="6880029" cy="4419600"/>
          </a:xfrm>
          <a:prstGeom prst="rect">
            <a:avLst/>
          </a:prstGeom>
        </p:spPr>
      </p:pic>
      <p:pic>
        <p:nvPicPr>
          <p:cNvPr id="3" name="Picture 2" descr="A flyer in Khmer/Cambodian that includes a comic strip showing an older woman coughing and feeling her head for fever.">
            <a:extLst>
              <a:ext uri="{FF2B5EF4-FFF2-40B4-BE49-F238E27FC236}">
                <a16:creationId xmlns:a16="http://schemas.microsoft.com/office/drawing/2014/main" id="{B9ECDB3C-91AC-4506-FF89-E5B97A0326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7799" y="842212"/>
            <a:ext cx="4321275" cy="5592238"/>
          </a:xfrm>
          <a:prstGeom prst="rect">
            <a:avLst/>
          </a:prstGeom>
        </p:spPr>
      </p:pic>
    </p:spTree>
    <p:extLst>
      <p:ext uri="{BB962C8B-B14F-4D97-AF65-F5344CB8AC3E}">
        <p14:creationId xmlns:p14="http://schemas.microsoft.com/office/powerpoint/2010/main" val="53670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5A6E-5863-D8C1-E909-864645D24ACD}"/>
              </a:ext>
            </a:extLst>
          </p:cNvPr>
          <p:cNvSpPr>
            <a:spLocks noGrp="1"/>
          </p:cNvSpPr>
          <p:nvPr>
            <p:ph type="ctrTitle"/>
          </p:nvPr>
        </p:nvSpPr>
        <p:spPr/>
        <p:txBody>
          <a:bodyPr/>
          <a:lstStyle/>
          <a:p>
            <a:r>
              <a:rPr lang="en-US" dirty="0">
                <a:latin typeface="Gotham Black" panose="02000603040000020004" pitchFamily="2" charset="0"/>
              </a:rPr>
              <a:t>Comics for emergency preparedness</a:t>
            </a:r>
          </a:p>
        </p:txBody>
      </p:sp>
    </p:spTree>
    <p:extLst>
      <p:ext uri="{BB962C8B-B14F-4D97-AF65-F5344CB8AC3E}">
        <p14:creationId xmlns:p14="http://schemas.microsoft.com/office/powerpoint/2010/main" val="4221924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9FA0F-50F2-BB32-17EE-40352605C634}"/>
              </a:ext>
            </a:extLst>
          </p:cNvPr>
          <p:cNvSpPr>
            <a:spLocks noGrp="1"/>
          </p:cNvSpPr>
          <p:nvPr>
            <p:ph type="title" idx="4294967295"/>
          </p:nvPr>
        </p:nvSpPr>
        <p:spPr>
          <a:xfrm>
            <a:off x="698358" y="694549"/>
            <a:ext cx="4889241" cy="1789112"/>
          </a:xfrm>
        </p:spPr>
        <p:txBody>
          <a:bodyPr vert="horz" lIns="91440" tIns="45720" rIns="91440" bIns="45720" rtlCol="0" anchor="ctr">
            <a:normAutofit/>
          </a:bodyPr>
          <a:lstStyle/>
          <a:p>
            <a:pPr algn="l">
              <a:lnSpc>
                <a:spcPct val="90000"/>
              </a:lnSpc>
            </a:pPr>
            <a:r>
              <a:rPr lang="en-US" sz="4000" cap="none" dirty="0">
                <a:solidFill>
                  <a:srgbClr val="DA6000"/>
                </a:solidFill>
                <a:latin typeface="Gotham Book" pitchFamily="50" charset="0"/>
                <a:cs typeface="Gotham Book" pitchFamily="50" charset="0"/>
              </a:rPr>
              <a:t>My origin story</a:t>
            </a:r>
          </a:p>
        </p:txBody>
      </p:sp>
      <p:pic>
        <p:nvPicPr>
          <p:cNvPr id="7" name="Picture 6" descr="The cover of the comic book &quot;No Ordinary Flu.&quot; It has an illustration of people from 1918 during an influenza pandemic, with upset nurses, people coughing, a man wearing a mask, and a woman looking at a store going out of business.">
            <a:extLst>
              <a:ext uri="{FF2B5EF4-FFF2-40B4-BE49-F238E27FC236}">
                <a16:creationId xmlns:a16="http://schemas.microsoft.com/office/drawing/2014/main" id="{1478F8C3-FF31-6786-99A8-C1FB9D0D6C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64559" y="248100"/>
            <a:ext cx="4889241" cy="6253083"/>
          </a:xfrm>
          <a:prstGeom prst="rect">
            <a:avLst/>
          </a:prstGeom>
          <a:ln>
            <a:noFill/>
          </a:ln>
          <a:effectLst>
            <a:outerShdw blurRad="292100" dist="139700" dir="2700000" algn="tl" rotWithShape="0">
              <a:srgbClr val="333333">
                <a:alpha val="65000"/>
              </a:srgbClr>
            </a:outerShdw>
          </a:effectLst>
        </p:spPr>
      </p:pic>
      <p:pic>
        <p:nvPicPr>
          <p:cNvPr id="9" name="Picture 8" descr="A panel from a comic book showing a mother and daughter in 1918. They are reading a newspaper headline about a deadly flu in the East Coast.">
            <a:extLst>
              <a:ext uri="{FF2B5EF4-FFF2-40B4-BE49-F238E27FC236}">
                <a16:creationId xmlns:a16="http://schemas.microsoft.com/office/drawing/2014/main" id="{F66DEC33-A53D-FADC-70D6-0760738F28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0390" y="3876221"/>
            <a:ext cx="5405428" cy="2287230"/>
          </a:xfrm>
          <a:prstGeom prst="rect">
            <a:avLst/>
          </a:prstGeom>
        </p:spPr>
      </p:pic>
      <p:sp>
        <p:nvSpPr>
          <p:cNvPr id="6" name="Text Placeholder 5">
            <a:extLst>
              <a:ext uri="{FF2B5EF4-FFF2-40B4-BE49-F238E27FC236}">
                <a16:creationId xmlns:a16="http://schemas.microsoft.com/office/drawing/2014/main" id="{3A5533CC-D981-5762-156C-03F60878A426}"/>
              </a:ext>
            </a:extLst>
          </p:cNvPr>
          <p:cNvSpPr>
            <a:spLocks noGrp="1"/>
          </p:cNvSpPr>
          <p:nvPr>
            <p:ph type="body" sz="half" idx="4294967295"/>
          </p:nvPr>
        </p:nvSpPr>
        <p:spPr>
          <a:xfrm>
            <a:off x="710390" y="2470151"/>
            <a:ext cx="5405428" cy="958850"/>
          </a:xfrm>
        </p:spPr>
        <p:txBody>
          <a:bodyPr vert="horz" lIns="91440" tIns="45720" rIns="91440" bIns="45720" rtlCol="0">
            <a:normAutofit/>
          </a:bodyPr>
          <a:lstStyle/>
          <a:p>
            <a:pPr marL="0" indent="0">
              <a:lnSpc>
                <a:spcPct val="90000"/>
              </a:lnSpc>
              <a:buNone/>
            </a:pPr>
            <a:r>
              <a:rPr lang="en-US" sz="1400" i="1" dirty="0">
                <a:solidFill>
                  <a:schemeClr val="tx1"/>
                </a:solidFill>
                <a:latin typeface="Gotham Book" pitchFamily="50" charset="0"/>
                <a:cs typeface="Gotham Book" pitchFamily="50" charset="0"/>
              </a:rPr>
              <a:t>No Ordinary Flu</a:t>
            </a:r>
            <a:r>
              <a:rPr lang="en-US" sz="1400" dirty="0">
                <a:solidFill>
                  <a:schemeClr val="tx1"/>
                </a:solidFill>
                <a:latin typeface="Gotham Book" pitchFamily="50" charset="0"/>
                <a:cs typeface="Gotham Book" pitchFamily="50" charset="0"/>
              </a:rPr>
              <a:t> (2008), Public Health – Seattle &amp; King County. Written by Meredith Li-Vollmer, artwork by David Lasky.</a:t>
            </a:r>
          </a:p>
        </p:txBody>
      </p:sp>
    </p:spTree>
    <p:extLst>
      <p:ext uri="{BB962C8B-B14F-4D97-AF65-F5344CB8AC3E}">
        <p14:creationId xmlns:p14="http://schemas.microsoft.com/office/powerpoint/2010/main" val="1674222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BD44D3-281D-805B-A349-991CEC7730F2}"/>
              </a:ext>
            </a:extLst>
          </p:cNvPr>
          <p:cNvSpPr>
            <a:spLocks noGrp="1"/>
          </p:cNvSpPr>
          <p:nvPr>
            <p:ph type="title"/>
          </p:nvPr>
        </p:nvSpPr>
        <p:spPr>
          <a:xfrm>
            <a:off x="252928" y="1541791"/>
            <a:ext cx="3153747" cy="768096"/>
          </a:xfrm>
        </p:spPr>
        <p:txBody>
          <a:bodyPr>
            <a:noAutofit/>
          </a:bodyPr>
          <a:lstStyle/>
          <a:p>
            <a:pPr algn="l"/>
            <a:r>
              <a:rPr lang="en-US" sz="3200" cap="none" dirty="0">
                <a:latin typeface="Gotham Book" pitchFamily="50" charset="0"/>
                <a:cs typeface="Gotham Book" pitchFamily="50" charset="0"/>
              </a:rPr>
              <a:t>Making what was (then) unfamiliar concrete</a:t>
            </a:r>
          </a:p>
        </p:txBody>
      </p:sp>
      <p:sp>
        <p:nvSpPr>
          <p:cNvPr id="6" name="Slide Number Placeholder 5">
            <a:extLst>
              <a:ext uri="{FF2B5EF4-FFF2-40B4-BE49-F238E27FC236}">
                <a16:creationId xmlns:a16="http://schemas.microsoft.com/office/drawing/2014/main" id="{C486F653-6949-A7FD-962C-AFB8727C5B53}"/>
              </a:ext>
            </a:extLst>
          </p:cNvPr>
          <p:cNvSpPr>
            <a:spLocks noGrp="1"/>
          </p:cNvSpPr>
          <p:nvPr>
            <p:ph type="sldNum" sz="quarter" idx="12"/>
          </p:nvPr>
        </p:nvSpPr>
        <p:spPr/>
        <p:txBody>
          <a:bodyPr/>
          <a:lstStyle/>
          <a:p>
            <a:endParaRPr lang="en-US" dirty="0"/>
          </a:p>
        </p:txBody>
      </p:sp>
      <p:pic>
        <p:nvPicPr>
          <p:cNvPr id="8" name="Picture 7" descr="6 panels from the &quot;No Ordinary Flu&quot; comic book show what a modern pandemic could look like. The panels show a closed warehouse, an empty office space, and an empty baseball stadium. An emergency room is shown overflowing with patients and two healthcare workers who are worried about sick co-workers.">
            <a:extLst>
              <a:ext uri="{FF2B5EF4-FFF2-40B4-BE49-F238E27FC236}">
                <a16:creationId xmlns:a16="http://schemas.microsoft.com/office/drawing/2014/main" id="{AFB46855-99B5-11A4-66AF-4A941BA43C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6675" y="97241"/>
            <a:ext cx="7900495" cy="6663518"/>
          </a:xfrm>
          <a:prstGeom prst="rect">
            <a:avLst/>
          </a:prstGeom>
        </p:spPr>
      </p:pic>
    </p:spTree>
    <p:extLst>
      <p:ext uri="{BB962C8B-B14F-4D97-AF65-F5344CB8AC3E}">
        <p14:creationId xmlns:p14="http://schemas.microsoft.com/office/powerpoint/2010/main" val="2269874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E07F-F7A6-3B0A-C4E0-F325A627BEFD}"/>
              </a:ext>
            </a:extLst>
          </p:cNvPr>
          <p:cNvSpPr>
            <a:spLocks noGrp="1"/>
          </p:cNvSpPr>
          <p:nvPr>
            <p:ph type="title"/>
          </p:nvPr>
        </p:nvSpPr>
        <p:spPr>
          <a:xfrm>
            <a:off x="524256" y="406908"/>
            <a:ext cx="10671048" cy="768096"/>
          </a:xfrm>
        </p:spPr>
        <p:txBody>
          <a:bodyPr/>
          <a:lstStyle/>
          <a:p>
            <a:pPr algn="ctr"/>
            <a:r>
              <a:rPr lang="en-US" cap="none" dirty="0"/>
              <a:t>Comics can facilitate mental rehearsal</a:t>
            </a:r>
          </a:p>
        </p:txBody>
      </p:sp>
      <p:grpSp>
        <p:nvGrpSpPr>
          <p:cNvPr id="6" name="Group 5" descr="Two comics panels showing a woman listening news about a crisis. The next panel shows a public medication center in a school gym.">
            <a:extLst>
              <a:ext uri="{FF2B5EF4-FFF2-40B4-BE49-F238E27FC236}">
                <a16:creationId xmlns:a16="http://schemas.microsoft.com/office/drawing/2014/main" id="{5870F883-ECBB-9EA4-367D-2C9673027B4D}"/>
              </a:ext>
            </a:extLst>
          </p:cNvPr>
          <p:cNvGrpSpPr/>
          <p:nvPr/>
        </p:nvGrpSpPr>
        <p:grpSpPr>
          <a:xfrm>
            <a:off x="338835" y="1554988"/>
            <a:ext cx="11508635" cy="3748024"/>
            <a:chOff x="338835" y="1554988"/>
            <a:chExt cx="11508635" cy="3748024"/>
          </a:xfrm>
        </p:grpSpPr>
        <p:pic>
          <p:nvPicPr>
            <p:cNvPr id="3" name="Picture 2" descr="A comic ">
              <a:extLst>
                <a:ext uri="{FF2B5EF4-FFF2-40B4-BE49-F238E27FC236}">
                  <a16:creationId xmlns:a16="http://schemas.microsoft.com/office/drawing/2014/main" id="{77454306-09A2-669B-1299-C59787E1B9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8835" y="1554988"/>
              <a:ext cx="3743033" cy="3748024"/>
            </a:xfrm>
            <a:prstGeom prst="rect">
              <a:avLst/>
            </a:prstGeom>
          </p:spPr>
        </p:pic>
        <p:pic>
          <p:nvPicPr>
            <p:cNvPr id="4" name="Picture 3" descr="Diagram, engineering drawing&#10;&#10;Description automatically generated">
              <a:extLst>
                <a:ext uri="{FF2B5EF4-FFF2-40B4-BE49-F238E27FC236}">
                  <a16:creationId xmlns:a16="http://schemas.microsoft.com/office/drawing/2014/main" id="{6FA0041F-6BE6-B824-21D7-C272D8A8CB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2139" y="1554988"/>
              <a:ext cx="7425331" cy="3748024"/>
            </a:xfrm>
            <a:prstGeom prst="rect">
              <a:avLst/>
            </a:prstGeom>
          </p:spPr>
        </p:pic>
      </p:grpSp>
      <p:sp>
        <p:nvSpPr>
          <p:cNvPr id="5" name="TextBox 4">
            <a:extLst>
              <a:ext uri="{FF2B5EF4-FFF2-40B4-BE49-F238E27FC236}">
                <a16:creationId xmlns:a16="http://schemas.microsoft.com/office/drawing/2014/main" id="{C5F8F124-C9AA-01D4-CF12-E762BD8AB747}"/>
              </a:ext>
            </a:extLst>
          </p:cNvPr>
          <p:cNvSpPr txBox="1"/>
          <p:nvPr/>
        </p:nvSpPr>
        <p:spPr>
          <a:xfrm>
            <a:off x="850119" y="5682996"/>
            <a:ext cx="10345185" cy="646331"/>
          </a:xfrm>
          <a:prstGeom prst="rect">
            <a:avLst/>
          </a:prstGeom>
          <a:noFill/>
        </p:spPr>
        <p:txBody>
          <a:bodyPr wrap="square" rtlCol="0">
            <a:spAutoFit/>
          </a:bodyPr>
          <a:lstStyle/>
          <a:p>
            <a:r>
              <a:rPr lang="en-US" dirty="0">
                <a:solidFill>
                  <a:schemeClr val="bg1"/>
                </a:solidFill>
              </a:rPr>
              <a:t>Excerpts from “What to Expect at a Medication Center,” Public Health – Seattle &amp; King County. Written by Meredith Li-Vollmer, artwork by David Lasky.</a:t>
            </a:r>
          </a:p>
        </p:txBody>
      </p:sp>
    </p:spTree>
    <p:extLst>
      <p:ext uri="{BB962C8B-B14F-4D97-AF65-F5344CB8AC3E}">
        <p14:creationId xmlns:p14="http://schemas.microsoft.com/office/powerpoint/2010/main" val="2586261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5250-15BB-50A1-06F7-398508234451}"/>
              </a:ext>
            </a:extLst>
          </p:cNvPr>
          <p:cNvSpPr>
            <a:spLocks noGrp="1"/>
          </p:cNvSpPr>
          <p:nvPr>
            <p:ph type="title" idx="4294967295"/>
          </p:nvPr>
        </p:nvSpPr>
        <p:spPr>
          <a:xfrm>
            <a:off x="5281196" y="914400"/>
            <a:ext cx="6629400" cy="768350"/>
          </a:xfrm>
        </p:spPr>
        <p:txBody>
          <a:bodyPr>
            <a:noAutofit/>
          </a:bodyPr>
          <a:lstStyle/>
          <a:p>
            <a:pPr algn="l"/>
            <a:r>
              <a:rPr lang="en-US" sz="3200" cap="none" dirty="0">
                <a:solidFill>
                  <a:srgbClr val="DA6000"/>
                </a:solidFill>
                <a:latin typeface="Gotham Book" pitchFamily="50" charset="0"/>
                <a:cs typeface="Gotham Book" pitchFamily="50" charset="0"/>
              </a:rPr>
              <a:t>People relate to human stories.</a:t>
            </a:r>
          </a:p>
        </p:txBody>
      </p:sp>
      <p:grpSp>
        <p:nvGrpSpPr>
          <p:cNvPr id="7" name="Group 6" descr="Panels from a comic strip about a family farm during a flood. A family is upset when seeing their flooded farm, but then grateful as they are reunited with their sheep dogs who saved their livestock. Another two panels show the mother fiving tips for how to be prepared for a flood.">
            <a:extLst>
              <a:ext uri="{FF2B5EF4-FFF2-40B4-BE49-F238E27FC236}">
                <a16:creationId xmlns:a16="http://schemas.microsoft.com/office/drawing/2014/main" id="{BAD7FE69-237F-6441-7C98-986B65EB1F5E}"/>
              </a:ext>
            </a:extLst>
          </p:cNvPr>
          <p:cNvGrpSpPr/>
          <p:nvPr/>
        </p:nvGrpSpPr>
        <p:grpSpPr>
          <a:xfrm>
            <a:off x="187569" y="114300"/>
            <a:ext cx="11632123" cy="6629400"/>
            <a:chOff x="187569" y="114300"/>
            <a:chExt cx="11632123" cy="6629400"/>
          </a:xfrm>
        </p:grpSpPr>
        <p:pic>
          <p:nvPicPr>
            <p:cNvPr id="5" name="Picture 4" descr="Comics panel about a family surviving a flood. ">
              <a:extLst>
                <a:ext uri="{FF2B5EF4-FFF2-40B4-BE49-F238E27FC236}">
                  <a16:creationId xmlns:a16="http://schemas.microsoft.com/office/drawing/2014/main" id="{47D0B073-3AA2-2904-9BD7-4B51635B81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257" t="6826" r="2285" b="8346"/>
            <a:stretch/>
          </p:blipFill>
          <p:spPr>
            <a:xfrm>
              <a:off x="187569" y="114300"/>
              <a:ext cx="4495800" cy="6629400"/>
            </a:xfrm>
            <a:prstGeom prst="rect">
              <a:avLst/>
            </a:prstGeom>
            <a:effectLst>
              <a:outerShdw blurRad="50800" dist="38100" dir="2700000" algn="tl" rotWithShape="0">
                <a:prstClr val="black">
                  <a:alpha val="40000"/>
                </a:prstClr>
              </a:outerShdw>
            </a:effectLst>
          </p:spPr>
        </p:pic>
        <p:pic>
          <p:nvPicPr>
            <p:cNvPr id="4" name="Picture 3" descr="Diagram&#10;&#10;Description automatically generated">
              <a:extLst>
                <a:ext uri="{FF2B5EF4-FFF2-40B4-BE49-F238E27FC236}">
                  <a16:creationId xmlns:a16="http://schemas.microsoft.com/office/drawing/2014/main" id="{CA367CDA-64DF-C308-1F9A-377CFFF68347}"/>
                </a:ext>
              </a:extLst>
            </p:cNvPr>
            <p:cNvPicPr>
              <a:picLocks noChangeAspect="1"/>
            </p:cNvPicPr>
            <p:nvPr/>
          </p:nvPicPr>
          <p:blipFill rotWithShape="1">
            <a:blip r:embed="rId4"/>
            <a:srcRect l="11989" t="6667" r="13626" b="64102"/>
            <a:stretch/>
          </p:blipFill>
          <p:spPr>
            <a:xfrm>
              <a:off x="5065072" y="1524000"/>
              <a:ext cx="6754620" cy="3352800"/>
            </a:xfrm>
            <a:prstGeom prst="rect">
              <a:avLst/>
            </a:prstGeom>
          </p:spPr>
        </p:pic>
      </p:grpSp>
      <p:sp>
        <p:nvSpPr>
          <p:cNvPr id="6" name="Text Placeholder 5">
            <a:extLst>
              <a:ext uri="{FF2B5EF4-FFF2-40B4-BE49-F238E27FC236}">
                <a16:creationId xmlns:a16="http://schemas.microsoft.com/office/drawing/2014/main" id="{61354993-1DFF-D4D1-0EF7-22EABA626C7E}"/>
              </a:ext>
            </a:extLst>
          </p:cNvPr>
          <p:cNvSpPr txBox="1">
            <a:spLocks/>
          </p:cNvSpPr>
          <p:nvPr/>
        </p:nvSpPr>
        <p:spPr>
          <a:xfrm>
            <a:off x="5209684" y="4970462"/>
            <a:ext cx="6700912" cy="3546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chemeClr val="tx1"/>
                </a:solidFill>
                <a:latin typeface="Gotham Book" pitchFamily="50" charset="0"/>
                <a:cs typeface="Gotham Book" pitchFamily="50" charset="0"/>
              </a:rPr>
              <a:t>Excerpt from </a:t>
            </a:r>
            <a:r>
              <a:rPr lang="en-US" sz="1400" i="1" dirty="0">
                <a:solidFill>
                  <a:schemeClr val="tx1"/>
                </a:solidFill>
                <a:latin typeface="Gotham Book" pitchFamily="50" charset="0"/>
                <a:cs typeface="Gotham Book" pitchFamily="50" charset="0"/>
              </a:rPr>
              <a:t>Survivor Tales: In Deep Water </a:t>
            </a:r>
            <a:r>
              <a:rPr lang="en-US" sz="1400" dirty="0">
                <a:solidFill>
                  <a:schemeClr val="tx1"/>
                </a:solidFill>
                <a:latin typeface="Gotham Book" pitchFamily="50" charset="0"/>
                <a:cs typeface="Gotham Book" pitchFamily="50" charset="0"/>
              </a:rPr>
              <a:t>(2010), Public Health – Seattle &amp; King County. Written by Meredith Li-Vollmer, artwork by David Lasky.</a:t>
            </a:r>
          </a:p>
        </p:txBody>
      </p:sp>
    </p:spTree>
    <p:extLst>
      <p:ext uri="{BB962C8B-B14F-4D97-AF65-F5344CB8AC3E}">
        <p14:creationId xmlns:p14="http://schemas.microsoft.com/office/powerpoint/2010/main" val="3065143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1288-4FC5-9158-5EEB-8E5B46407A59}"/>
              </a:ext>
            </a:extLst>
          </p:cNvPr>
          <p:cNvSpPr>
            <a:spLocks noGrp="1"/>
          </p:cNvSpPr>
          <p:nvPr>
            <p:ph type="title"/>
          </p:nvPr>
        </p:nvSpPr>
        <p:spPr>
          <a:xfrm>
            <a:off x="642996" y="136526"/>
            <a:ext cx="10906008" cy="722838"/>
          </a:xfrm>
        </p:spPr>
        <p:txBody>
          <a:bodyPr vert="horz" lIns="91440" tIns="45720" rIns="91440" bIns="45720" rtlCol="0" anchor="b">
            <a:normAutofit/>
          </a:bodyPr>
          <a:lstStyle/>
          <a:p>
            <a:pPr algn="ctr">
              <a:lnSpc>
                <a:spcPct val="90000"/>
              </a:lnSpc>
            </a:pPr>
            <a:r>
              <a:rPr lang="en-US" sz="3300" cap="none" dirty="0">
                <a:solidFill>
                  <a:schemeClr val="bg1"/>
                </a:solidFill>
                <a:latin typeface="Gotham Book" pitchFamily="50" charset="0"/>
                <a:cs typeface="Gotham Book" pitchFamily="50" charset="0"/>
              </a:rPr>
              <a:t>Comics can reflect people’s lives and experiences</a:t>
            </a:r>
          </a:p>
        </p:txBody>
      </p:sp>
      <p:grpSp>
        <p:nvGrpSpPr>
          <p:cNvPr id="3" name="Group 2" descr="2 comics panels show tips for staying cool during hot days. One shows people in the Somali community in a hijab and a traditional hat checking on each other by cell phone. Another shows places to go with air conditioning that are free, like a community center, a mall, and the library. The third panel shows people eating foods with a lot of water in them, including an Asian man drinking wintermelon soup and a Filipina woman eating shaved ice with fruit." title="Excerpts from “Stay Safe in the Heat” (2017), Public Health – Seattle &amp; King County. Written by Meredith Li-Vollmer, artwork by David Lasky.">
            <a:extLst>
              <a:ext uri="{FF2B5EF4-FFF2-40B4-BE49-F238E27FC236}">
                <a16:creationId xmlns:a16="http://schemas.microsoft.com/office/drawing/2014/main" id="{89BD82DD-89B4-5BA3-941B-A749315434CE}"/>
              </a:ext>
            </a:extLst>
          </p:cNvPr>
          <p:cNvGrpSpPr/>
          <p:nvPr/>
        </p:nvGrpSpPr>
        <p:grpSpPr>
          <a:xfrm>
            <a:off x="152400" y="1165786"/>
            <a:ext cx="11856720" cy="4826626"/>
            <a:chOff x="152400" y="1165786"/>
            <a:chExt cx="11856720" cy="4826626"/>
          </a:xfrm>
        </p:grpSpPr>
        <p:pic>
          <p:nvPicPr>
            <p:cNvPr id="4" name="Picture 3" descr="A picture containing calendar&#10;&#10;Description automatically generated">
              <a:extLst>
                <a:ext uri="{FF2B5EF4-FFF2-40B4-BE49-F238E27FC236}">
                  <a16:creationId xmlns:a16="http://schemas.microsoft.com/office/drawing/2014/main" id="{227A6B8D-4A33-776C-83A6-7BF5EADD128E}"/>
                </a:ext>
              </a:extLst>
            </p:cNvPr>
            <p:cNvPicPr>
              <a:picLocks noChangeAspect="1"/>
            </p:cNvPicPr>
            <p:nvPr/>
          </p:nvPicPr>
          <p:blipFill>
            <a:blip r:embed="rId3"/>
            <a:stretch>
              <a:fillRect/>
            </a:stretch>
          </p:blipFill>
          <p:spPr>
            <a:xfrm>
              <a:off x="152400" y="1173406"/>
              <a:ext cx="3785965" cy="4807576"/>
            </a:xfrm>
            <a:prstGeom prst="rect">
              <a:avLst/>
            </a:prstGeom>
          </p:spPr>
        </p:pic>
        <p:pic>
          <p:nvPicPr>
            <p:cNvPr id="9" name="Picture 8">
              <a:extLst>
                <a:ext uri="{FF2B5EF4-FFF2-40B4-BE49-F238E27FC236}">
                  <a16:creationId xmlns:a16="http://schemas.microsoft.com/office/drawing/2014/main" id="{B6E4A5A1-0EA2-4FEF-77CF-37143F574350}"/>
                </a:ext>
              </a:extLst>
            </p:cNvPr>
            <p:cNvPicPr>
              <a:picLocks noChangeAspect="1"/>
            </p:cNvPicPr>
            <p:nvPr/>
          </p:nvPicPr>
          <p:blipFill>
            <a:blip r:embed="rId4"/>
            <a:stretch>
              <a:fillRect/>
            </a:stretch>
          </p:blipFill>
          <p:spPr>
            <a:xfrm>
              <a:off x="4175759" y="1165786"/>
              <a:ext cx="3785965" cy="4807576"/>
            </a:xfrm>
            <a:prstGeom prst="rect">
              <a:avLst/>
            </a:prstGeom>
          </p:spPr>
        </p:pic>
        <p:pic>
          <p:nvPicPr>
            <p:cNvPr id="7" name="Picture 6">
              <a:extLst>
                <a:ext uri="{FF2B5EF4-FFF2-40B4-BE49-F238E27FC236}">
                  <a16:creationId xmlns:a16="http://schemas.microsoft.com/office/drawing/2014/main" id="{2C2DB8C5-46AF-998D-9C72-BB2F94697A54}"/>
                </a:ext>
              </a:extLst>
            </p:cNvPr>
            <p:cNvPicPr>
              <a:picLocks noChangeAspect="1"/>
            </p:cNvPicPr>
            <p:nvPr/>
          </p:nvPicPr>
          <p:blipFill>
            <a:blip r:embed="rId5"/>
            <a:stretch>
              <a:fillRect/>
            </a:stretch>
          </p:blipFill>
          <p:spPr>
            <a:xfrm>
              <a:off x="8199118" y="1184836"/>
              <a:ext cx="3810002" cy="4807576"/>
            </a:xfrm>
            <a:prstGeom prst="rect">
              <a:avLst/>
            </a:prstGeom>
          </p:spPr>
        </p:pic>
      </p:grpSp>
      <p:sp>
        <p:nvSpPr>
          <p:cNvPr id="6" name="Slide Number Placeholder 5">
            <a:extLst>
              <a:ext uri="{FF2B5EF4-FFF2-40B4-BE49-F238E27FC236}">
                <a16:creationId xmlns:a16="http://schemas.microsoft.com/office/drawing/2014/main" id="{FD397DA6-B606-3F7F-2979-EAFF8F507E98}"/>
              </a:ext>
            </a:extLst>
          </p:cNvPr>
          <p:cNvSpPr>
            <a:spLocks noGrp="1"/>
          </p:cNvSpPr>
          <p:nvPr>
            <p:ph type="sldNum" sz="quarter" idx="12"/>
          </p:nvPr>
        </p:nvSpPr>
        <p:spPr>
          <a:xfrm>
            <a:off x="8610600" y="6356350"/>
            <a:ext cx="2743200" cy="365125"/>
          </a:xfrm>
        </p:spPr>
        <p:txBody>
          <a:bodyPr vert="horz" lIns="91440" tIns="45720" rIns="91440" bIns="45720" rtlCol="0" anchor="ctr">
            <a:normAutofit lnSpcReduction="10000"/>
          </a:bodyPr>
          <a:lstStyle/>
          <a:p>
            <a:pPr algn="r" defTabSz="914400">
              <a:spcAft>
                <a:spcPts val="600"/>
              </a:spcAft>
            </a:pPr>
            <a:fld id="{48F63A3B-78C7-47BE-AE5E-E10140E04643}" type="slidenum">
              <a:rPr lang="en-US" smtClean="0">
                <a:solidFill>
                  <a:schemeClr val="tx1">
                    <a:tint val="75000"/>
                  </a:schemeClr>
                </a:solidFill>
                <a:latin typeface="+mn-lt"/>
                <a:cs typeface="+mn-cs"/>
              </a:rPr>
              <a:pPr algn="r" defTabSz="914400">
                <a:spcAft>
                  <a:spcPts val="600"/>
                </a:spcAft>
              </a:pPr>
              <a:t>26</a:t>
            </a:fld>
            <a:endParaRPr lang="en-US">
              <a:solidFill>
                <a:schemeClr val="tx1">
                  <a:tint val="75000"/>
                </a:schemeClr>
              </a:solidFill>
              <a:latin typeface="+mn-lt"/>
              <a:cs typeface="+mn-cs"/>
            </a:endParaRPr>
          </a:p>
        </p:txBody>
      </p:sp>
      <p:sp>
        <p:nvSpPr>
          <p:cNvPr id="10" name="TextBox 9">
            <a:extLst>
              <a:ext uri="{FF2B5EF4-FFF2-40B4-BE49-F238E27FC236}">
                <a16:creationId xmlns:a16="http://schemas.microsoft.com/office/drawing/2014/main" id="{40DC7C0C-3F60-8CB7-A388-8BA177A11C6A}"/>
              </a:ext>
            </a:extLst>
          </p:cNvPr>
          <p:cNvSpPr txBox="1"/>
          <p:nvPr/>
        </p:nvSpPr>
        <p:spPr>
          <a:xfrm>
            <a:off x="993375" y="6075434"/>
            <a:ext cx="10345185" cy="646331"/>
          </a:xfrm>
          <a:prstGeom prst="rect">
            <a:avLst/>
          </a:prstGeom>
          <a:noFill/>
        </p:spPr>
        <p:txBody>
          <a:bodyPr wrap="square" rtlCol="0">
            <a:spAutoFit/>
          </a:bodyPr>
          <a:lstStyle/>
          <a:p>
            <a:r>
              <a:rPr lang="en-US" dirty="0">
                <a:solidFill>
                  <a:schemeClr val="bg1"/>
                </a:solidFill>
              </a:rPr>
              <a:t>Excerpts from “</a:t>
            </a:r>
            <a:r>
              <a:rPr lang="en-US" dirty="0">
                <a:solidFill>
                  <a:schemeClr val="bg1"/>
                </a:solidFill>
                <a:hlinkClick r:id="rId6">
                  <a:extLst>
                    <a:ext uri="{A12FA001-AC4F-418D-AE19-62706E023703}">
                      <ahyp:hlinkClr xmlns:ahyp="http://schemas.microsoft.com/office/drawing/2018/hyperlinkcolor" xmlns="" val="tx"/>
                    </a:ext>
                  </a:extLst>
                </a:hlinkClick>
              </a:rPr>
              <a:t>Stay Safe in the Heat</a:t>
            </a:r>
            <a:r>
              <a:rPr lang="en-US" dirty="0">
                <a:solidFill>
                  <a:schemeClr val="bg1"/>
                </a:solidFill>
              </a:rPr>
              <a:t>” (2017), Public Health – Seattle &amp; King County. Written by Meredith Li-Vollmer, artwork by David Lasky.</a:t>
            </a:r>
          </a:p>
        </p:txBody>
      </p:sp>
    </p:spTree>
    <p:extLst>
      <p:ext uri="{BB962C8B-B14F-4D97-AF65-F5344CB8AC3E}">
        <p14:creationId xmlns:p14="http://schemas.microsoft.com/office/powerpoint/2010/main" val="2409400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6863-7F57-C720-AA72-68FAC60BCD89}"/>
              </a:ext>
            </a:extLst>
          </p:cNvPr>
          <p:cNvSpPr>
            <a:spLocks noGrp="1"/>
          </p:cNvSpPr>
          <p:nvPr>
            <p:ph type="title"/>
          </p:nvPr>
        </p:nvSpPr>
        <p:spPr>
          <a:xfrm>
            <a:off x="836612" y="995446"/>
            <a:ext cx="3932237" cy="1600200"/>
          </a:xfrm>
        </p:spPr>
        <p:txBody>
          <a:bodyPr>
            <a:normAutofit fontScale="90000"/>
          </a:bodyPr>
          <a:lstStyle/>
          <a:p>
            <a:r>
              <a:rPr lang="en-US" dirty="0">
                <a:latin typeface="Gotham Book" pitchFamily="50" charset="0"/>
                <a:cs typeface="Gotham Book" pitchFamily="50" charset="0"/>
              </a:rPr>
              <a:t>Comics for the demographic that </a:t>
            </a:r>
            <a:r>
              <a:rPr lang="en-US" i="1" dirty="0">
                <a:latin typeface="Gotham Book" pitchFamily="50" charset="0"/>
                <a:cs typeface="Gotham Book" pitchFamily="50" charset="0"/>
              </a:rPr>
              <a:t>like</a:t>
            </a:r>
            <a:r>
              <a:rPr lang="en-US" dirty="0">
                <a:latin typeface="Gotham Book" pitchFamily="50" charset="0"/>
                <a:cs typeface="Gotham Book" pitchFamily="50" charset="0"/>
              </a:rPr>
              <a:t> emergency preparedness.</a:t>
            </a:r>
          </a:p>
        </p:txBody>
      </p:sp>
      <p:sp>
        <p:nvSpPr>
          <p:cNvPr id="4" name="Text Placeholder 3">
            <a:extLst>
              <a:ext uri="{FF2B5EF4-FFF2-40B4-BE49-F238E27FC236}">
                <a16:creationId xmlns:a16="http://schemas.microsoft.com/office/drawing/2014/main" id="{872E76D7-3E44-DFBD-3E41-AEFD0C980F81}"/>
              </a:ext>
            </a:extLst>
          </p:cNvPr>
          <p:cNvSpPr>
            <a:spLocks noGrp="1"/>
          </p:cNvSpPr>
          <p:nvPr>
            <p:ph type="body" sz="half" idx="2"/>
          </p:nvPr>
        </p:nvSpPr>
        <p:spPr>
          <a:xfrm>
            <a:off x="839788" y="3200400"/>
            <a:ext cx="3932237" cy="2668588"/>
          </a:xfrm>
        </p:spPr>
        <p:txBody>
          <a:bodyPr/>
          <a:lstStyle/>
          <a:p>
            <a:r>
              <a:rPr lang="en-US" dirty="0"/>
              <a:t>Excerpt from </a:t>
            </a:r>
            <a:r>
              <a:rPr lang="en-US" i="1" dirty="0"/>
              <a:t>Disaster Buddies</a:t>
            </a:r>
            <a:r>
              <a:rPr lang="en-US" dirty="0"/>
              <a:t> (2012),  King County Emergency Preparedness Public Education Steering Committee. Written by Meredith Li-Vollmer, artwork by Thomas Webb and Bauer Graphics. </a:t>
            </a:r>
          </a:p>
        </p:txBody>
      </p:sp>
      <p:pic>
        <p:nvPicPr>
          <p:cNvPr id="6" name="Picture 5" descr="A page from a children's comic book show children introducing their parents to each other. Later, the parents help each other remove a fallen tree after a storm.">
            <a:extLst>
              <a:ext uri="{FF2B5EF4-FFF2-40B4-BE49-F238E27FC236}">
                <a16:creationId xmlns:a16="http://schemas.microsoft.com/office/drawing/2014/main" id="{002FFD59-606E-CCC3-403C-FC142122E350}"/>
              </a:ext>
            </a:extLst>
          </p:cNvPr>
          <p:cNvPicPr>
            <a:picLocks noChangeAspect="1"/>
          </p:cNvPicPr>
          <p:nvPr/>
        </p:nvPicPr>
        <p:blipFill>
          <a:blip r:embed="rId3"/>
          <a:stretch>
            <a:fillRect/>
          </a:stretch>
        </p:blipFill>
        <p:spPr>
          <a:xfrm>
            <a:off x="5715000" y="0"/>
            <a:ext cx="5377583" cy="6858000"/>
          </a:xfrm>
          <a:prstGeom prst="rect">
            <a:avLst/>
          </a:prstGeom>
        </p:spPr>
      </p:pic>
    </p:spTree>
    <p:extLst>
      <p:ext uri="{BB962C8B-B14F-4D97-AF65-F5344CB8AC3E}">
        <p14:creationId xmlns:p14="http://schemas.microsoft.com/office/powerpoint/2010/main" val="2811019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1288-4FC5-9158-5EEB-8E5B46407A59}"/>
              </a:ext>
            </a:extLst>
          </p:cNvPr>
          <p:cNvSpPr>
            <a:spLocks noGrp="1"/>
          </p:cNvSpPr>
          <p:nvPr>
            <p:ph type="title"/>
          </p:nvPr>
        </p:nvSpPr>
        <p:spPr>
          <a:xfrm>
            <a:off x="636122" y="586486"/>
            <a:ext cx="10671048" cy="478028"/>
          </a:xfrm>
        </p:spPr>
        <p:txBody>
          <a:bodyPr>
            <a:noAutofit/>
          </a:bodyPr>
          <a:lstStyle/>
          <a:p>
            <a:pPr algn="ctr">
              <a:lnSpc>
                <a:spcPct val="100000"/>
              </a:lnSpc>
            </a:pPr>
            <a:r>
              <a:rPr lang="en-US" sz="3200" dirty="0">
                <a:latin typeface="Gotham Book" pitchFamily="50" charset="0"/>
                <a:cs typeface="Gotham Book" pitchFamily="50" charset="0"/>
              </a:rPr>
              <a:t>C</a:t>
            </a:r>
            <a:r>
              <a:rPr lang="en-US" sz="3200" cap="none" dirty="0">
                <a:latin typeface="Gotham Book" pitchFamily="50" charset="0"/>
                <a:cs typeface="Gotham Book" pitchFamily="50" charset="0"/>
              </a:rPr>
              <a:t>omics to create awareness of emerging hazards</a:t>
            </a:r>
            <a:endParaRPr lang="en-US" sz="3200" dirty="0">
              <a:latin typeface="Gotham Book" pitchFamily="50" charset="0"/>
              <a:cs typeface="Gotham Book" pitchFamily="50" charset="0"/>
            </a:endParaRPr>
          </a:p>
        </p:txBody>
      </p:sp>
      <p:sp>
        <p:nvSpPr>
          <p:cNvPr id="8" name="Text Placeholder 5">
            <a:extLst>
              <a:ext uri="{FF2B5EF4-FFF2-40B4-BE49-F238E27FC236}">
                <a16:creationId xmlns:a16="http://schemas.microsoft.com/office/drawing/2014/main" id="{7E4ED6AF-058A-50C3-74A8-89963036B4EB}"/>
              </a:ext>
            </a:extLst>
          </p:cNvPr>
          <p:cNvSpPr txBox="1">
            <a:spLocks/>
          </p:cNvSpPr>
          <p:nvPr/>
        </p:nvSpPr>
        <p:spPr>
          <a:xfrm>
            <a:off x="753220" y="6319172"/>
            <a:ext cx="11179700" cy="274321"/>
          </a:xfrm>
          <a:prstGeom prst="rect">
            <a:avLst/>
          </a:prstGeom>
        </p:spPr>
        <p:txBody>
          <a:bodyPr vert="horz" lIns="91440" tIns="45720" rIns="91440" bIns="45720" rtlCol="0">
            <a:normAutofit fontScale="92500"/>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1400" dirty="0">
                <a:solidFill>
                  <a:schemeClr val="bg1"/>
                </a:solidFill>
                <a:latin typeface="Gotham Book" pitchFamily="50" charset="0"/>
                <a:cs typeface="Gotham Book" pitchFamily="50" charset="0"/>
              </a:rPr>
              <a:t>Excerpts from </a:t>
            </a:r>
            <a:r>
              <a:rPr lang="en-US" sz="1400" i="1" dirty="0">
                <a:solidFill>
                  <a:schemeClr val="bg1"/>
                </a:solidFill>
                <a:latin typeface="Gotham Book" pitchFamily="50" charset="0"/>
                <a:cs typeface="Gotham Book" pitchFamily="50" charset="0"/>
              </a:rPr>
              <a:t>Climate Changes Health </a:t>
            </a:r>
            <a:r>
              <a:rPr lang="en-US" sz="1400" dirty="0">
                <a:solidFill>
                  <a:schemeClr val="bg1"/>
                </a:solidFill>
                <a:latin typeface="Gotham Book" pitchFamily="50" charset="0"/>
                <a:cs typeface="Gotham Book" pitchFamily="50" charset="0"/>
              </a:rPr>
              <a:t>(2019), Public Health – Seattle &amp; King County. Written by Meredith Li-Vollmer, artwork by Mita Mahato.</a:t>
            </a:r>
            <a:endParaRPr lang="en-US" sz="1400" i="1" dirty="0">
              <a:solidFill>
                <a:schemeClr val="bg1"/>
              </a:solidFill>
              <a:latin typeface="Gotham Book" pitchFamily="50" charset="0"/>
              <a:cs typeface="Gotham Book" pitchFamily="50" charset="0"/>
            </a:endParaRPr>
          </a:p>
          <a:p>
            <a:pPr>
              <a:lnSpc>
                <a:spcPct val="90000"/>
              </a:lnSpc>
            </a:pPr>
            <a:endParaRPr lang="en-US" sz="1800" dirty="0">
              <a:solidFill>
                <a:schemeClr val="tx1"/>
              </a:solidFill>
            </a:endParaRPr>
          </a:p>
        </p:txBody>
      </p:sp>
      <p:grpSp>
        <p:nvGrpSpPr>
          <p:cNvPr id="3" name="Group 2" descr="3 comics panel show ways in which human health is affected by climate change. One panel shows a boy breathing through an inhaler during wildfire smoke. Ticks are shown on a person's legs. The last panel shows an sad older woman with a dark cloud as she thinks about Seattle in a haze of smoke.">
            <a:extLst>
              <a:ext uri="{FF2B5EF4-FFF2-40B4-BE49-F238E27FC236}">
                <a16:creationId xmlns:a16="http://schemas.microsoft.com/office/drawing/2014/main" id="{826A1F81-3DC9-61AE-8B07-98F9ECCDA1AC}"/>
              </a:ext>
            </a:extLst>
          </p:cNvPr>
          <p:cNvGrpSpPr/>
          <p:nvPr/>
        </p:nvGrpSpPr>
        <p:grpSpPr>
          <a:xfrm>
            <a:off x="91143" y="1299392"/>
            <a:ext cx="11930677" cy="4733108"/>
            <a:chOff x="91143" y="1299392"/>
            <a:chExt cx="11930677" cy="4733108"/>
          </a:xfrm>
        </p:grpSpPr>
        <p:pic>
          <p:nvPicPr>
            <p:cNvPr id="4" name="Picture 3" descr="Diagram&#10;&#10;Description automatically generated">
              <a:extLst>
                <a:ext uri="{FF2B5EF4-FFF2-40B4-BE49-F238E27FC236}">
                  <a16:creationId xmlns:a16="http://schemas.microsoft.com/office/drawing/2014/main" id="{D2668550-2954-A305-B9C7-19C3EA09BD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43" y="1299393"/>
              <a:ext cx="3897853" cy="4733107"/>
            </a:xfrm>
            <a:prstGeom prst="rect">
              <a:avLst/>
            </a:prstGeom>
          </p:spPr>
        </p:pic>
        <p:pic>
          <p:nvPicPr>
            <p:cNvPr id="7" name="Picture 6" descr="Diagram&#10;&#10;Description automatically generated">
              <a:extLst>
                <a:ext uri="{FF2B5EF4-FFF2-40B4-BE49-F238E27FC236}">
                  <a16:creationId xmlns:a16="http://schemas.microsoft.com/office/drawing/2014/main" id="{02BF8B6C-7384-F1EA-6B77-3CE25ED807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07554" y="1299392"/>
              <a:ext cx="3897854" cy="4733108"/>
            </a:xfrm>
            <a:prstGeom prst="rect">
              <a:avLst/>
            </a:prstGeom>
          </p:spPr>
        </p:pic>
        <p:pic>
          <p:nvPicPr>
            <p:cNvPr id="13" name="Picture 12" descr="Diagram, text&#10;&#10;Description automatically generated">
              <a:extLst>
                <a:ext uri="{FF2B5EF4-FFF2-40B4-BE49-F238E27FC236}">
                  <a16:creationId xmlns:a16="http://schemas.microsoft.com/office/drawing/2014/main" id="{4638D0F0-8DAF-2B4B-2C8C-B06241B95B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23966" y="1299392"/>
              <a:ext cx="3897854" cy="4733108"/>
            </a:xfrm>
            <a:prstGeom prst="rect">
              <a:avLst/>
            </a:prstGeom>
          </p:spPr>
        </p:pic>
      </p:grpSp>
    </p:spTree>
    <p:extLst>
      <p:ext uri="{BB962C8B-B14F-4D97-AF65-F5344CB8AC3E}">
        <p14:creationId xmlns:p14="http://schemas.microsoft.com/office/powerpoint/2010/main" val="2698877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BDBE-FF21-8D22-41FB-3CD5CC3DE70E}"/>
              </a:ext>
            </a:extLst>
          </p:cNvPr>
          <p:cNvSpPr>
            <a:spLocks noGrp="1"/>
          </p:cNvSpPr>
          <p:nvPr>
            <p:ph type="title"/>
          </p:nvPr>
        </p:nvSpPr>
        <p:spPr/>
        <p:txBody>
          <a:bodyPr/>
          <a:lstStyle/>
          <a:p>
            <a:r>
              <a:rPr lang="en-US" dirty="0">
                <a:latin typeface="Gotham Black" panose="02000603040000020004" pitchFamily="2" charset="0"/>
              </a:rPr>
              <a:t>Recovery: Processing disasters through comics</a:t>
            </a:r>
          </a:p>
        </p:txBody>
      </p:sp>
    </p:spTree>
    <p:extLst>
      <p:ext uri="{BB962C8B-B14F-4D97-AF65-F5344CB8AC3E}">
        <p14:creationId xmlns:p14="http://schemas.microsoft.com/office/powerpoint/2010/main" val="17137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A573-4C3A-316F-87D1-49AD3A612580}"/>
              </a:ext>
            </a:extLst>
          </p:cNvPr>
          <p:cNvSpPr>
            <a:spLocks noGrp="1"/>
          </p:cNvSpPr>
          <p:nvPr>
            <p:ph type="title"/>
          </p:nvPr>
        </p:nvSpPr>
        <p:spPr>
          <a:xfrm>
            <a:off x="609600" y="-1293375"/>
            <a:ext cx="10896601" cy="1293375"/>
          </a:xfrm>
        </p:spPr>
        <p:txBody>
          <a:bodyPr vert="horz" lIns="91440" tIns="45720" rIns="91440" bIns="45720" rtlCol="0" anchor="b">
            <a:normAutofit/>
          </a:bodyPr>
          <a:lstStyle/>
          <a:p>
            <a:r>
              <a:rPr lang="en-US" dirty="0">
                <a:solidFill>
                  <a:schemeClr val="tx1"/>
                </a:solidFill>
              </a:rPr>
              <a:t>What is risk communication?</a:t>
            </a:r>
          </a:p>
        </p:txBody>
      </p:sp>
      <p:sp>
        <p:nvSpPr>
          <p:cNvPr id="3" name="Content Placeholder 2"/>
          <p:cNvSpPr>
            <a:spLocks noGrp="1"/>
          </p:cNvSpPr>
          <p:nvPr>
            <p:ph idx="1"/>
          </p:nvPr>
        </p:nvSpPr>
        <p:spPr>
          <a:xfrm>
            <a:off x="647700" y="914400"/>
            <a:ext cx="10896600" cy="4337744"/>
          </a:xfrm>
        </p:spPr>
        <p:txBody>
          <a:bodyPr>
            <a:normAutofit/>
          </a:bodyPr>
          <a:lstStyle/>
          <a:p>
            <a:pPr marL="0" indent="0">
              <a:buNone/>
            </a:pPr>
            <a:r>
              <a:rPr lang="en-US" sz="4400" dirty="0">
                <a:latin typeface="Gotham Book" pitchFamily="50" charset="0"/>
                <a:cs typeface="Gotham Book" pitchFamily="50" charset="0"/>
              </a:rPr>
              <a:t>Risk communication is the dynamic, interactive process of sharing information strategically and effectively about an issue of high concern to </a:t>
            </a:r>
            <a:r>
              <a:rPr lang="en-US" sz="4400" dirty="0">
                <a:solidFill>
                  <a:srgbClr val="D6DD70"/>
                </a:solidFill>
                <a:latin typeface="Gotham Black" panose="02000603040000020004" pitchFamily="2" charset="0"/>
                <a:cs typeface="Gotham Book" pitchFamily="50" charset="0"/>
              </a:rPr>
              <a:t>help people cope, understand risks, and make informed decisions</a:t>
            </a:r>
            <a:r>
              <a:rPr lang="en-US" sz="4400" dirty="0">
                <a:latin typeface="Gotham Book" pitchFamily="50" charset="0"/>
                <a:cs typeface="Gotham Book" pitchFamily="50" charset="0"/>
              </a:rPr>
              <a:t>.</a:t>
            </a:r>
          </a:p>
        </p:txBody>
      </p:sp>
    </p:spTree>
    <p:extLst>
      <p:ext uri="{BB962C8B-B14F-4D97-AF65-F5344CB8AC3E}">
        <p14:creationId xmlns:p14="http://schemas.microsoft.com/office/powerpoint/2010/main" val="2512000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7238-B104-390C-0AED-B14B0DA33E38}"/>
              </a:ext>
            </a:extLst>
          </p:cNvPr>
          <p:cNvSpPr>
            <a:spLocks noGrp="1"/>
          </p:cNvSpPr>
          <p:nvPr>
            <p:ph type="title"/>
          </p:nvPr>
        </p:nvSpPr>
        <p:spPr>
          <a:xfrm>
            <a:off x="0" y="64008"/>
            <a:ext cx="11963400" cy="768096"/>
          </a:xfrm>
        </p:spPr>
        <p:txBody>
          <a:bodyPr/>
          <a:lstStyle/>
          <a:p>
            <a:pPr algn="ctr"/>
            <a:r>
              <a:rPr lang="en-US" sz="2800" cap="none" dirty="0">
                <a:latin typeface="Gotham Book" pitchFamily="50" charset="0"/>
                <a:cs typeface="Gotham Book" pitchFamily="50" charset="0"/>
              </a:rPr>
              <a:t>Reflections on large scale disasters from personal perspectives</a:t>
            </a:r>
          </a:p>
        </p:txBody>
      </p:sp>
      <p:sp>
        <p:nvSpPr>
          <p:cNvPr id="3" name="Content Placeholder 2">
            <a:extLst>
              <a:ext uri="{FF2B5EF4-FFF2-40B4-BE49-F238E27FC236}">
                <a16:creationId xmlns:a16="http://schemas.microsoft.com/office/drawing/2014/main" id="{3DBC5C71-24A8-CE6C-C830-B72F1F2BD516}"/>
              </a:ext>
            </a:extLst>
          </p:cNvPr>
          <p:cNvSpPr>
            <a:spLocks noGrp="1"/>
          </p:cNvSpPr>
          <p:nvPr>
            <p:ph sz="half" idx="1"/>
          </p:nvPr>
        </p:nvSpPr>
        <p:spPr>
          <a:xfrm>
            <a:off x="1278648" y="6400800"/>
            <a:ext cx="9634704" cy="2682240"/>
          </a:xfrm>
        </p:spPr>
        <p:txBody>
          <a:bodyPr/>
          <a:lstStyle/>
          <a:p>
            <a:pPr marL="0" indent="0" algn="ctr">
              <a:buNone/>
            </a:pPr>
            <a:r>
              <a:rPr lang="en-US" sz="1400" dirty="0">
                <a:latin typeface="Gotham Book" pitchFamily="50" charset="0"/>
                <a:cs typeface="Gotham Book" pitchFamily="50" charset="0"/>
              </a:rPr>
              <a:t>Excerpt from </a:t>
            </a:r>
            <a:r>
              <a:rPr lang="en-US" sz="1400" i="1" dirty="0">
                <a:latin typeface="Gotham Book" pitchFamily="50" charset="0"/>
                <a:cs typeface="Gotham Book" pitchFamily="50" charset="0"/>
              </a:rPr>
              <a:t>A.D.: New Orleans After the Deluge (2009), </a:t>
            </a:r>
            <a:r>
              <a:rPr lang="en-US" sz="1400" dirty="0">
                <a:latin typeface="Gotham Book" pitchFamily="50" charset="0"/>
                <a:cs typeface="Gotham Book" pitchFamily="50" charset="0"/>
              </a:rPr>
              <a:t>Pantheon.</a:t>
            </a:r>
            <a:r>
              <a:rPr lang="en-US" sz="1400" i="1" dirty="0">
                <a:latin typeface="Gotham Book" pitchFamily="50" charset="0"/>
                <a:cs typeface="Gotham Book" pitchFamily="50" charset="0"/>
              </a:rPr>
              <a:t> </a:t>
            </a:r>
            <a:r>
              <a:rPr lang="en-US" sz="1400" dirty="0">
                <a:latin typeface="Gotham Book" pitchFamily="50" charset="0"/>
                <a:cs typeface="Gotham Book" pitchFamily="50" charset="0"/>
              </a:rPr>
              <a:t>By Josh Neufeld.</a:t>
            </a:r>
          </a:p>
        </p:txBody>
      </p:sp>
      <p:pic>
        <p:nvPicPr>
          <p:cNvPr id="1026" name="Picture 2" descr="A panel from a graphic novel showing two men inside a store up to their knees in water. They carry food boxes as they listen to a radio discussing flooding in New Orleans.">
            <a:extLst>
              <a:ext uri="{FF2B5EF4-FFF2-40B4-BE49-F238E27FC236}">
                <a16:creationId xmlns:a16="http://schemas.microsoft.com/office/drawing/2014/main" id="{781374CC-44E2-1AF5-626B-6AB520DA7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648" y="752856"/>
            <a:ext cx="9634704" cy="549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7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1288-4FC5-9158-5EEB-8E5B46407A59}"/>
              </a:ext>
            </a:extLst>
          </p:cNvPr>
          <p:cNvSpPr>
            <a:spLocks noGrp="1"/>
          </p:cNvSpPr>
          <p:nvPr>
            <p:ph type="title" idx="4294967295"/>
          </p:nvPr>
        </p:nvSpPr>
        <p:spPr>
          <a:xfrm>
            <a:off x="609600" y="1569711"/>
            <a:ext cx="4495800" cy="768350"/>
          </a:xfrm>
        </p:spPr>
        <p:txBody>
          <a:bodyPr>
            <a:normAutofit/>
          </a:bodyPr>
          <a:lstStyle/>
          <a:p>
            <a:pPr algn="l">
              <a:lnSpc>
                <a:spcPct val="100000"/>
              </a:lnSpc>
            </a:pPr>
            <a:r>
              <a:rPr lang="en-US" sz="2400" cap="none" dirty="0">
                <a:solidFill>
                  <a:srgbClr val="DA6000"/>
                </a:solidFill>
                <a:latin typeface="Gotham Book" pitchFamily="50" charset="0"/>
                <a:cs typeface="Gotham Book" pitchFamily="50" charset="0"/>
              </a:rPr>
              <a:t>Narratives about responders</a:t>
            </a:r>
          </a:p>
        </p:txBody>
      </p:sp>
      <p:sp>
        <p:nvSpPr>
          <p:cNvPr id="8" name="Text Placeholder 5">
            <a:extLst>
              <a:ext uri="{FF2B5EF4-FFF2-40B4-BE49-F238E27FC236}">
                <a16:creationId xmlns:a16="http://schemas.microsoft.com/office/drawing/2014/main" id="{7E4ED6AF-058A-50C3-74A8-89963036B4EB}"/>
              </a:ext>
            </a:extLst>
          </p:cNvPr>
          <p:cNvSpPr txBox="1">
            <a:spLocks/>
          </p:cNvSpPr>
          <p:nvPr/>
        </p:nvSpPr>
        <p:spPr>
          <a:xfrm>
            <a:off x="609600" y="2338061"/>
            <a:ext cx="3737500" cy="354680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1400" dirty="0">
                <a:solidFill>
                  <a:schemeClr val="tx1"/>
                </a:solidFill>
                <a:latin typeface="Gotham Book" pitchFamily="50" charset="0"/>
                <a:cs typeface="Gotham Book" pitchFamily="50" charset="0"/>
              </a:rPr>
              <a:t>Excerpt from “</a:t>
            </a:r>
            <a:r>
              <a:rPr lang="en-US" sz="1400" dirty="0">
                <a:solidFill>
                  <a:schemeClr val="tx1"/>
                </a:solidFill>
                <a:latin typeface="Gotham Book" pitchFamily="50" charset="0"/>
                <a:cs typeface="Gotham Book" pitchFamily="50" charset="0"/>
                <a:hlinkClick r:id="rId3"/>
              </a:rPr>
              <a:t>Toxic Excellence</a:t>
            </a:r>
            <a:r>
              <a:rPr lang="en-US" sz="1400" dirty="0">
                <a:solidFill>
                  <a:schemeClr val="tx1"/>
                </a:solidFill>
                <a:latin typeface="Gotham Book" pitchFamily="50" charset="0"/>
                <a:cs typeface="Gotham Book" pitchFamily="50" charset="0"/>
              </a:rPr>
              <a:t>” from The Frontline Comics Project (2022). Written by Meredith Li-Vollmer, artwork by </a:t>
            </a:r>
            <a:r>
              <a:rPr lang="en-US" sz="1400" dirty="0" err="1">
                <a:solidFill>
                  <a:schemeClr val="tx1"/>
                </a:solidFill>
                <a:latin typeface="Gotham Book" pitchFamily="50" charset="0"/>
                <a:cs typeface="Gotham Book" pitchFamily="50" charset="0"/>
              </a:rPr>
              <a:t>Hatiye</a:t>
            </a:r>
            <a:r>
              <a:rPr lang="en-US" sz="1400" dirty="0">
                <a:solidFill>
                  <a:schemeClr val="tx1"/>
                </a:solidFill>
                <a:latin typeface="Gotham Book" pitchFamily="50" charset="0"/>
                <a:cs typeface="Gotham Book" pitchFamily="50" charset="0"/>
              </a:rPr>
              <a:t> </a:t>
            </a:r>
            <a:r>
              <a:rPr lang="en-US" sz="1400" dirty="0" err="1">
                <a:solidFill>
                  <a:schemeClr val="tx1"/>
                </a:solidFill>
                <a:latin typeface="Gotham Book" pitchFamily="50" charset="0"/>
                <a:cs typeface="Gotham Book" pitchFamily="50" charset="0"/>
              </a:rPr>
              <a:t>Garip</a:t>
            </a:r>
            <a:r>
              <a:rPr lang="en-US" sz="1400" dirty="0">
                <a:solidFill>
                  <a:schemeClr val="tx1"/>
                </a:solidFill>
              </a:rPr>
              <a:t>.</a:t>
            </a:r>
          </a:p>
          <a:p>
            <a:pPr>
              <a:lnSpc>
                <a:spcPct val="90000"/>
              </a:lnSpc>
            </a:pPr>
            <a:endParaRPr lang="en-US" sz="1800" dirty="0">
              <a:solidFill>
                <a:schemeClr val="tx1"/>
              </a:solidFill>
            </a:endParaRPr>
          </a:p>
        </p:txBody>
      </p:sp>
      <p:pic>
        <p:nvPicPr>
          <p:cNvPr id="2050" name="Picture 2" descr="A panel from a comic strip shows public health workers who are exceeding their vaccination goals, but still pushing themselves to do more and work harder. One panel shows exhausted workers who are working in a culture of toxic excellence.">
            <a:extLst>
              <a:ext uri="{FF2B5EF4-FFF2-40B4-BE49-F238E27FC236}">
                <a16:creationId xmlns:a16="http://schemas.microsoft.com/office/drawing/2014/main" id="{BF93BFB6-ABE6-AAC7-754B-C10AE0557A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4" t="10598" r="2586" b="10513"/>
          <a:stretch/>
        </p:blipFill>
        <p:spPr bwMode="auto">
          <a:xfrm>
            <a:off x="5943601" y="28415"/>
            <a:ext cx="5675290" cy="682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97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BD44D3-281D-805B-A349-991CEC7730F2}"/>
              </a:ext>
            </a:extLst>
          </p:cNvPr>
          <p:cNvSpPr>
            <a:spLocks noGrp="1"/>
          </p:cNvSpPr>
          <p:nvPr>
            <p:ph type="title" idx="4294967295"/>
          </p:nvPr>
        </p:nvSpPr>
        <p:spPr>
          <a:xfrm>
            <a:off x="438150" y="2139950"/>
            <a:ext cx="4514850" cy="768350"/>
          </a:xfrm>
        </p:spPr>
        <p:txBody>
          <a:bodyPr>
            <a:noAutofit/>
          </a:bodyPr>
          <a:lstStyle/>
          <a:p>
            <a:pPr algn="l">
              <a:lnSpc>
                <a:spcPct val="100000"/>
              </a:lnSpc>
            </a:pPr>
            <a:r>
              <a:rPr lang="en-US" sz="2800" cap="none" dirty="0">
                <a:solidFill>
                  <a:srgbClr val="DA6000"/>
                </a:solidFill>
                <a:latin typeface="Gotham Book" pitchFamily="50" charset="0"/>
                <a:cs typeface="Gotham Book" pitchFamily="50" charset="0"/>
              </a:rPr>
              <a:t>Making sense of the </a:t>
            </a:r>
            <a:r>
              <a:rPr lang="en-US" sz="2800" dirty="0">
                <a:solidFill>
                  <a:srgbClr val="DA6000"/>
                </a:solidFill>
                <a:latin typeface="Gotham Book" pitchFamily="50" charset="0"/>
                <a:cs typeface="Gotham Book" pitchFamily="50" charset="0"/>
              </a:rPr>
              <a:t>disasters and </a:t>
            </a:r>
            <a:br>
              <a:rPr lang="en-US" sz="2800" dirty="0">
                <a:solidFill>
                  <a:srgbClr val="DA6000"/>
                </a:solidFill>
                <a:latin typeface="Gotham Book" pitchFamily="50" charset="0"/>
                <a:cs typeface="Gotham Book" pitchFamily="50" charset="0"/>
              </a:rPr>
            </a:br>
            <a:r>
              <a:rPr lang="en-US" sz="2800" dirty="0">
                <a:solidFill>
                  <a:srgbClr val="DA6000"/>
                </a:solidFill>
                <a:latin typeface="Gotham Book" pitchFamily="50" charset="0"/>
                <a:cs typeface="Gotham Book" pitchFamily="50" charset="0"/>
              </a:rPr>
              <a:t>re-examining our understandings</a:t>
            </a:r>
            <a:endParaRPr lang="en-US" sz="2800" cap="none" dirty="0">
              <a:solidFill>
                <a:srgbClr val="DA6000"/>
              </a:solidFill>
              <a:latin typeface="Gotham Book" pitchFamily="50" charset="0"/>
              <a:cs typeface="Gotham Book" pitchFamily="50" charset="0"/>
            </a:endParaRPr>
          </a:p>
        </p:txBody>
      </p:sp>
      <p:pic>
        <p:nvPicPr>
          <p:cNvPr id="3" name="Picture 2" descr="5 panels from a comic strip retelling how the 1918 pandemic unfolded in Seattle. The mayor and health commissioner discuss closing public places. A dance hall is shown closed. As the schools close, a woman is shown distressed by the noise of her three young children roughhousing.">
            <a:extLst>
              <a:ext uri="{FF2B5EF4-FFF2-40B4-BE49-F238E27FC236}">
                <a16:creationId xmlns:a16="http://schemas.microsoft.com/office/drawing/2014/main" id="{EA7EC474-F6FB-7E54-ED34-FC9C784894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508"/>
          <a:stretch/>
        </p:blipFill>
        <p:spPr>
          <a:xfrm>
            <a:off x="5867400" y="177578"/>
            <a:ext cx="5334000" cy="6617414"/>
          </a:xfrm>
          <a:prstGeom prst="rect">
            <a:avLst/>
          </a:prstGeom>
        </p:spPr>
      </p:pic>
      <p:sp>
        <p:nvSpPr>
          <p:cNvPr id="10" name="TextBox 9">
            <a:extLst>
              <a:ext uri="{FF2B5EF4-FFF2-40B4-BE49-F238E27FC236}">
                <a16:creationId xmlns:a16="http://schemas.microsoft.com/office/drawing/2014/main" id="{E748472E-E257-AD69-D9F2-0977079769AD}"/>
              </a:ext>
            </a:extLst>
          </p:cNvPr>
          <p:cNvSpPr txBox="1"/>
          <p:nvPr/>
        </p:nvSpPr>
        <p:spPr>
          <a:xfrm>
            <a:off x="438150" y="4114800"/>
            <a:ext cx="3976955" cy="1449628"/>
          </a:xfrm>
          <a:prstGeom prst="rect">
            <a:avLst/>
          </a:prstGeom>
          <a:noFill/>
        </p:spPr>
        <p:txBody>
          <a:bodyPr wrap="square">
            <a:spAutoFit/>
          </a:bodyPr>
          <a:lstStyle/>
          <a:p>
            <a:pPr>
              <a:lnSpc>
                <a:spcPct val="90000"/>
              </a:lnSpc>
            </a:pPr>
            <a:r>
              <a:rPr lang="en-US" sz="1400" dirty="0">
                <a:latin typeface="Gotham Book" pitchFamily="50" charset="0"/>
                <a:cs typeface="Gotham Book" pitchFamily="50" charset="0"/>
              </a:rPr>
              <a:t>Excerpt from “Pandemic in Seattle”</a:t>
            </a:r>
            <a:r>
              <a:rPr lang="en-US" sz="1400" dirty="0">
                <a:solidFill>
                  <a:schemeClr val="tx1"/>
                </a:solidFill>
                <a:latin typeface="Gotham Book" pitchFamily="50" charset="0"/>
                <a:cs typeface="Gotham Book" pitchFamily="50" charset="0"/>
              </a:rPr>
              <a:t> (2018), Public Health – Seattle &amp; King County. Written by Meredith Li-Vollmer, artwork by David Lasky.</a:t>
            </a:r>
          </a:p>
          <a:p>
            <a:pPr>
              <a:lnSpc>
                <a:spcPct val="90000"/>
              </a:lnSpc>
            </a:pPr>
            <a:endParaRPr lang="en-US" sz="1400" dirty="0">
              <a:latin typeface="Gotham Book" pitchFamily="50" charset="0"/>
              <a:cs typeface="Gotham Book" pitchFamily="50" charset="0"/>
            </a:endParaRPr>
          </a:p>
          <a:p>
            <a:pPr>
              <a:lnSpc>
                <a:spcPct val="90000"/>
              </a:lnSpc>
            </a:pPr>
            <a:r>
              <a:rPr lang="en-US" sz="1400" dirty="0">
                <a:solidFill>
                  <a:schemeClr val="tx1"/>
                </a:solidFill>
                <a:latin typeface="Gotham Book" pitchFamily="50" charset="0"/>
                <a:cs typeface="Gotham Book" pitchFamily="50" charset="0"/>
                <a:hlinkClick r:id="rId4"/>
              </a:rPr>
              <a:t>Blog post </a:t>
            </a:r>
            <a:r>
              <a:rPr lang="en-US" sz="1400" dirty="0">
                <a:solidFill>
                  <a:schemeClr val="tx1"/>
                </a:solidFill>
                <a:latin typeface="Gotham Book" pitchFamily="50" charset="0"/>
                <a:cs typeface="Gotham Book" pitchFamily="50" charset="0"/>
              </a:rPr>
              <a:t>discussing the comic in April of 2020</a:t>
            </a:r>
          </a:p>
        </p:txBody>
      </p:sp>
    </p:spTree>
    <p:extLst>
      <p:ext uri="{BB962C8B-B14F-4D97-AF65-F5344CB8AC3E}">
        <p14:creationId xmlns:p14="http://schemas.microsoft.com/office/powerpoint/2010/main" val="828504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8FAD-05E2-86C6-B314-0392AB4230D1}"/>
              </a:ext>
            </a:extLst>
          </p:cNvPr>
          <p:cNvSpPr>
            <a:spLocks noGrp="1"/>
          </p:cNvSpPr>
          <p:nvPr>
            <p:ph type="title"/>
          </p:nvPr>
        </p:nvSpPr>
        <p:spPr/>
        <p:txBody>
          <a:bodyPr/>
          <a:lstStyle/>
          <a:p>
            <a:r>
              <a:rPr lang="en-US" dirty="0">
                <a:latin typeface="Gotham Black" panose="02000603040000020004" pitchFamily="2" charset="0"/>
              </a:rPr>
              <a:t>Thank you!</a:t>
            </a:r>
          </a:p>
        </p:txBody>
      </p:sp>
      <p:sp>
        <p:nvSpPr>
          <p:cNvPr id="3" name="Content Placeholder 2">
            <a:extLst>
              <a:ext uri="{FF2B5EF4-FFF2-40B4-BE49-F238E27FC236}">
                <a16:creationId xmlns:a16="http://schemas.microsoft.com/office/drawing/2014/main" id="{FE8158CB-C40D-9227-C424-35D006467F4D}"/>
              </a:ext>
            </a:extLst>
          </p:cNvPr>
          <p:cNvSpPr>
            <a:spLocks noGrp="1"/>
          </p:cNvSpPr>
          <p:nvPr>
            <p:ph idx="1"/>
          </p:nvPr>
        </p:nvSpPr>
        <p:spPr/>
        <p:txBody>
          <a:bodyPr/>
          <a:lstStyle/>
          <a:p>
            <a:pPr marL="0" indent="0">
              <a:buNone/>
            </a:pPr>
            <a:r>
              <a:rPr lang="en-US" dirty="0">
                <a:latin typeface="Gotham Book" pitchFamily="50" charset="0"/>
                <a:cs typeface="Gotham Book" pitchFamily="50" charset="0"/>
              </a:rPr>
              <a:t>For more information:</a:t>
            </a:r>
          </a:p>
          <a:p>
            <a:pPr marL="342900" indent="-342900">
              <a:buFont typeface="Arial" panose="020B0604020202020204" pitchFamily="34" charset="0"/>
              <a:buChar char="•"/>
            </a:pPr>
            <a:r>
              <a:rPr lang="en-US" dirty="0">
                <a:latin typeface="Gotham Book" pitchFamily="50" charset="0"/>
                <a:cs typeface="Gotham Book" pitchFamily="50" charset="0"/>
              </a:rPr>
              <a:t>Meredith.li-Vollmer@kingcounty.gov</a:t>
            </a:r>
          </a:p>
          <a:p>
            <a:pPr marL="342900" indent="-342900">
              <a:buFont typeface="Arial" panose="020B0604020202020204" pitchFamily="34" charset="0"/>
              <a:buChar char="•"/>
            </a:pPr>
            <a:r>
              <a:rPr lang="en-US" dirty="0">
                <a:latin typeface="Gotham Book" pitchFamily="50" charset="0"/>
                <a:cs typeface="Gotham Book" pitchFamily="50" charset="0"/>
              </a:rPr>
              <a:t>Follow on Instagram: @GraphicPublicHealth</a:t>
            </a:r>
          </a:p>
          <a:p>
            <a:pPr marL="342900" indent="-342900">
              <a:buFont typeface="Arial" panose="020B0604020202020204" pitchFamily="34" charset="0"/>
              <a:buChar char="•"/>
            </a:pPr>
            <a:r>
              <a:rPr lang="en-US" i="1" dirty="0">
                <a:latin typeface="Gotham Book" pitchFamily="50" charset="0"/>
                <a:cs typeface="Gotham Book" pitchFamily="50" charset="0"/>
              </a:rPr>
              <a:t>Graphic Public Health: A Comics Anthology and Roadmap</a:t>
            </a:r>
            <a:r>
              <a:rPr lang="en-US" dirty="0">
                <a:latin typeface="Gotham Book" pitchFamily="50" charset="0"/>
                <a:cs typeface="Gotham Book" pitchFamily="50" charset="0"/>
              </a:rPr>
              <a:t> (2022). In libraries and psupress.org.</a:t>
            </a:r>
          </a:p>
          <a:p>
            <a:pPr marL="342900" indent="-342900">
              <a:buFont typeface="Arial" panose="020B0604020202020204" pitchFamily="34" charset="0"/>
              <a:buChar char="•"/>
            </a:pPr>
            <a:r>
              <a:rPr lang="en-US" dirty="0">
                <a:latin typeface="Gotham Book" pitchFamily="50" charset="0"/>
                <a:cs typeface="Gotham Book" pitchFamily="50" charset="0"/>
              </a:rPr>
              <a:t>Graphic Medicine: GraphicMedicine.org</a:t>
            </a:r>
          </a:p>
          <a:p>
            <a:endParaRPr lang="en-US" dirty="0">
              <a:latin typeface="Gotham Book" pitchFamily="50" charset="0"/>
              <a:cs typeface="Gotham Book" pitchFamily="50" charset="0"/>
            </a:endParaRPr>
          </a:p>
        </p:txBody>
      </p:sp>
    </p:spTree>
    <p:extLst>
      <p:ext uri="{BB962C8B-B14F-4D97-AF65-F5344CB8AC3E}">
        <p14:creationId xmlns:p14="http://schemas.microsoft.com/office/powerpoint/2010/main" val="4207564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4314C-E2D5-ACBD-C63F-17E8234EF5CC}"/>
              </a:ext>
            </a:extLst>
          </p:cNvPr>
          <p:cNvSpPr>
            <a:spLocks noGrp="1"/>
          </p:cNvSpPr>
          <p:nvPr>
            <p:ph type="ctrTitle"/>
          </p:nvPr>
        </p:nvSpPr>
        <p:spPr>
          <a:xfrm>
            <a:off x="1511968" y="1676400"/>
            <a:ext cx="9144000" cy="2387600"/>
          </a:xfrm>
        </p:spPr>
        <p:txBody>
          <a:bodyPr/>
          <a:lstStyle/>
          <a:p>
            <a:r>
              <a:rPr lang="en-US" dirty="0">
                <a:latin typeface="Gotham Black" panose="02000603040000020004" pitchFamily="2" charset="0"/>
              </a:rPr>
              <a:t>Comics for emergency response</a:t>
            </a:r>
          </a:p>
        </p:txBody>
      </p:sp>
    </p:spTree>
    <p:extLst>
      <p:ext uri="{BB962C8B-B14F-4D97-AF65-F5344CB8AC3E}">
        <p14:creationId xmlns:p14="http://schemas.microsoft.com/office/powerpoint/2010/main" val="114192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58312"/>
            <a:ext cx="10896601" cy="1293375"/>
          </a:xfrm>
        </p:spPr>
        <p:txBody>
          <a:bodyPr/>
          <a:lstStyle/>
          <a:p>
            <a:r>
              <a:rPr lang="en-US" dirty="0">
                <a:latin typeface="Gotham Black" panose="02000603040000020004" pitchFamily="2" charset="0"/>
              </a:rPr>
              <a:t>How do people gauge risk?</a:t>
            </a:r>
          </a:p>
        </p:txBody>
      </p:sp>
      <p:sp>
        <p:nvSpPr>
          <p:cNvPr id="3" name="Content Placeholder 2"/>
          <p:cNvSpPr>
            <a:spLocks noGrp="1"/>
          </p:cNvSpPr>
          <p:nvPr>
            <p:ph idx="1"/>
          </p:nvPr>
        </p:nvSpPr>
        <p:spPr>
          <a:xfrm>
            <a:off x="304800" y="1905000"/>
            <a:ext cx="11658599" cy="4337744"/>
          </a:xfrm>
        </p:spPr>
        <p:txBody>
          <a:bodyPr>
            <a:normAutofit/>
          </a:bodyPr>
          <a:lstStyle/>
          <a:p>
            <a:pPr marL="0" indent="0">
              <a:buNone/>
            </a:pPr>
            <a:endParaRPr lang="en-US" dirty="0">
              <a:latin typeface="Gotham Book" pitchFamily="50" charset="0"/>
              <a:cs typeface="Gotham Book" pitchFamily="50" charset="0"/>
            </a:endParaRPr>
          </a:p>
          <a:p>
            <a:pPr marL="0" indent="0">
              <a:buNone/>
            </a:pPr>
            <a:endParaRPr lang="en-US" dirty="0">
              <a:latin typeface="Gotham Book" pitchFamily="50" charset="0"/>
              <a:cs typeface="Gotham Book" pitchFamily="50" charset="0"/>
            </a:endParaRPr>
          </a:p>
          <a:p>
            <a:pPr marL="0" indent="0">
              <a:buNone/>
            </a:pPr>
            <a:r>
              <a:rPr lang="en-US" sz="5400" dirty="0">
                <a:latin typeface="Gotham Book" pitchFamily="50" charset="0"/>
                <a:cs typeface="Gotham Book" pitchFamily="50" charset="0"/>
              </a:rPr>
              <a:t>Risk = Hazard + </a:t>
            </a:r>
            <a:r>
              <a:rPr lang="en-US" sz="5400" dirty="0">
                <a:solidFill>
                  <a:srgbClr val="D6DD70"/>
                </a:solidFill>
                <a:latin typeface="Gotham Book" pitchFamily="50" charset="0"/>
                <a:cs typeface="Gotham Book" pitchFamily="50" charset="0"/>
              </a:rPr>
              <a:t>Emotional Stress</a:t>
            </a:r>
          </a:p>
          <a:p>
            <a:pPr marL="0" indent="0">
              <a:buNone/>
            </a:pPr>
            <a:endParaRPr lang="en-US" dirty="0">
              <a:latin typeface="Gotham Book" pitchFamily="50" charset="0"/>
              <a:cs typeface="Gotham Book" pitchFamily="50" charset="0"/>
            </a:endParaRPr>
          </a:p>
          <a:p>
            <a:pPr marL="0" indent="0">
              <a:buNone/>
            </a:pPr>
            <a:endParaRPr lang="en-US" dirty="0">
              <a:latin typeface="Gotham Book" pitchFamily="50" charset="0"/>
              <a:cs typeface="Gotham Book" pitchFamily="50" charset="0"/>
            </a:endParaRPr>
          </a:p>
          <a:p>
            <a:pPr marL="0" indent="0">
              <a:buNone/>
            </a:pPr>
            <a:r>
              <a:rPr lang="en-US" dirty="0">
                <a:latin typeface="Gotham Book" pitchFamily="50" charset="0"/>
                <a:cs typeface="Gotham Book" pitchFamily="50" charset="0"/>
              </a:rPr>
              <a:t>				</a:t>
            </a:r>
          </a:p>
        </p:txBody>
      </p:sp>
    </p:spTree>
    <p:extLst>
      <p:ext uri="{BB962C8B-B14F-4D97-AF65-F5344CB8AC3E}">
        <p14:creationId xmlns:p14="http://schemas.microsoft.com/office/powerpoint/2010/main" val="3515950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Gotham Black" panose="02000603040000020004" pitchFamily="2" charset="0"/>
              </a:rPr>
              <a:t>People can’t process information well when they are under stress.</a:t>
            </a:r>
          </a:p>
        </p:txBody>
      </p:sp>
      <p:pic>
        <p:nvPicPr>
          <p:cNvPr id="4" name="Content Placeholder 3" descr="Brain icon that gets hidden by a thought cloud."/>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920331" y="1825625"/>
            <a:ext cx="4351338" cy="4351338"/>
          </a:xfrm>
        </p:spPr>
      </p:pic>
      <p:grpSp>
        <p:nvGrpSpPr>
          <p:cNvPr id="7" name="Group 6" descr="Thought cloud bubble with the word &quot;mental noise.&quot;"/>
          <p:cNvGrpSpPr/>
          <p:nvPr/>
        </p:nvGrpSpPr>
        <p:grpSpPr>
          <a:xfrm>
            <a:off x="3494116" y="2028308"/>
            <a:ext cx="5827222" cy="3715789"/>
            <a:chOff x="1970116" y="2061556"/>
            <a:chExt cx="5827222" cy="3715789"/>
          </a:xfrm>
        </p:grpSpPr>
        <p:sp>
          <p:nvSpPr>
            <p:cNvPr id="5" name="Cloud Callout 4"/>
            <p:cNvSpPr/>
            <p:nvPr/>
          </p:nvSpPr>
          <p:spPr>
            <a:xfrm>
              <a:off x="1970116" y="2061556"/>
              <a:ext cx="5827222" cy="3715789"/>
            </a:xfrm>
            <a:prstGeom prst="cloudCallout">
              <a:avLst>
                <a:gd name="adj1" fmla="val -56211"/>
                <a:gd name="adj2" fmla="val 6473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9400" y="3416531"/>
              <a:ext cx="3822469" cy="646331"/>
            </a:xfrm>
            <a:prstGeom prst="rect">
              <a:avLst/>
            </a:prstGeom>
            <a:noFill/>
          </p:spPr>
          <p:txBody>
            <a:bodyPr wrap="square" rtlCol="0">
              <a:spAutoFit/>
            </a:bodyPr>
            <a:lstStyle/>
            <a:p>
              <a:r>
                <a:rPr lang="en-US" sz="3600" dirty="0">
                  <a:solidFill>
                    <a:schemeClr val="bg1"/>
                  </a:solidFill>
                  <a:latin typeface="Gotham Book" pitchFamily="50" charset="0"/>
                  <a:cs typeface="Gotham Book" pitchFamily="50" charset="0"/>
                </a:rPr>
                <a:t>“mental noise”</a:t>
              </a:r>
            </a:p>
          </p:txBody>
        </p:sp>
      </p:grpSp>
    </p:spTree>
    <p:extLst>
      <p:ext uri="{BB962C8B-B14F-4D97-AF65-F5344CB8AC3E}">
        <p14:creationId xmlns:p14="http://schemas.microsoft.com/office/powerpoint/2010/main" val="43076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B541-3563-E1BB-3935-62F47C6F9B3D}"/>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pPr algn="l">
              <a:lnSpc>
                <a:spcPct val="90000"/>
              </a:lnSpc>
            </a:pPr>
            <a:r>
              <a:rPr lang="en-US" sz="3600" cap="none" dirty="0">
                <a:latin typeface="Gotham Book" pitchFamily="50" charset="0"/>
                <a:cs typeface="Gotham Book" pitchFamily="50" charset="0"/>
              </a:rPr>
              <a:t>How can comic help people get beyond the mental noise?</a:t>
            </a:r>
          </a:p>
        </p:txBody>
      </p:sp>
      <p:pic>
        <p:nvPicPr>
          <p:cNvPr id="7" name="Content Placeholder 6" descr="A comic panel showing a woman grasping her head.">
            <a:extLst>
              <a:ext uri="{FF2B5EF4-FFF2-40B4-BE49-F238E27FC236}">
                <a16:creationId xmlns:a16="http://schemas.microsoft.com/office/drawing/2014/main" id="{00B68200-0A50-89E3-7400-0AAF7BE4A16D}"/>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r="-1"/>
          <a:stretch/>
        </p:blipFill>
        <p:spPr>
          <a:xfrm>
            <a:off x="5039948" y="-156411"/>
            <a:ext cx="7346317" cy="7014411"/>
          </a:xfrm>
          <a:prstGeom prst="rect">
            <a:avLst/>
          </a:prstGeom>
        </p:spPr>
      </p:pic>
    </p:spTree>
    <p:extLst>
      <p:ext uri="{BB962C8B-B14F-4D97-AF65-F5344CB8AC3E}">
        <p14:creationId xmlns:p14="http://schemas.microsoft.com/office/powerpoint/2010/main" val="2379302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96A7E-11DD-4084-938A-CB863D4D7D90}"/>
              </a:ext>
            </a:extLst>
          </p:cNvPr>
          <p:cNvSpPr>
            <a:spLocks noGrp="1"/>
          </p:cNvSpPr>
          <p:nvPr>
            <p:ph type="ctrTitle"/>
          </p:nvPr>
        </p:nvSpPr>
        <p:spPr>
          <a:xfrm>
            <a:off x="838200" y="1600200"/>
            <a:ext cx="10744200" cy="2387600"/>
          </a:xfrm>
        </p:spPr>
        <p:txBody>
          <a:bodyPr>
            <a:normAutofit/>
          </a:bodyPr>
          <a:lstStyle/>
          <a:p>
            <a:r>
              <a:rPr lang="en-US" dirty="0">
                <a:latin typeface="Gotham Bold" pitchFamily="50" charset="0"/>
                <a:cs typeface="Gotham Bold" pitchFamily="50" charset="0"/>
              </a:rPr>
              <a:t>Risk communication principle: </a:t>
            </a:r>
            <a:r>
              <a:rPr lang="en-US" dirty="0">
                <a:latin typeface="Gotham Book" pitchFamily="50" charset="0"/>
                <a:cs typeface="Gotham Book" pitchFamily="50" charset="0"/>
              </a:rPr>
              <a:t>Make information accessible. </a:t>
            </a:r>
          </a:p>
        </p:txBody>
      </p:sp>
    </p:spTree>
    <p:extLst>
      <p:ext uri="{BB962C8B-B14F-4D97-AF65-F5344CB8AC3E}">
        <p14:creationId xmlns:p14="http://schemas.microsoft.com/office/powerpoint/2010/main" val="322549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1288-4FC5-9158-5EEB-8E5B46407A59}"/>
              </a:ext>
            </a:extLst>
          </p:cNvPr>
          <p:cNvSpPr>
            <a:spLocks noGrp="1"/>
          </p:cNvSpPr>
          <p:nvPr>
            <p:ph type="title"/>
          </p:nvPr>
        </p:nvSpPr>
        <p:spPr>
          <a:xfrm>
            <a:off x="464024" y="1194628"/>
            <a:ext cx="3803176" cy="1600200"/>
          </a:xfrm>
        </p:spPr>
        <p:txBody>
          <a:bodyPr>
            <a:noAutofit/>
          </a:bodyPr>
          <a:lstStyle/>
          <a:p>
            <a:pPr algn="l"/>
            <a:r>
              <a:rPr lang="en-US" sz="4000" dirty="0">
                <a:latin typeface="Gotham Book" pitchFamily="50" charset="0"/>
                <a:cs typeface="Gotham Book" pitchFamily="50" charset="0"/>
              </a:rPr>
              <a:t>Comics have explanatory power.</a:t>
            </a:r>
          </a:p>
        </p:txBody>
      </p:sp>
      <p:sp>
        <p:nvSpPr>
          <p:cNvPr id="4" name="Text Placeholder 3">
            <a:extLst>
              <a:ext uri="{FF2B5EF4-FFF2-40B4-BE49-F238E27FC236}">
                <a16:creationId xmlns:a16="http://schemas.microsoft.com/office/drawing/2014/main" id="{F8DF2373-0B54-C13E-A1C0-48AEBCC1E02D}"/>
              </a:ext>
            </a:extLst>
          </p:cNvPr>
          <p:cNvSpPr>
            <a:spLocks noGrp="1"/>
          </p:cNvSpPr>
          <p:nvPr>
            <p:ph type="body" sz="half" idx="2"/>
          </p:nvPr>
        </p:nvSpPr>
        <p:spPr>
          <a:xfrm>
            <a:off x="566832" y="3088821"/>
            <a:ext cx="4157567" cy="2782662"/>
          </a:xfrm>
        </p:spPr>
        <p:txBody>
          <a:bodyPr>
            <a:normAutofit/>
          </a:bodyPr>
          <a:lstStyle/>
          <a:p>
            <a:pPr>
              <a:lnSpc>
                <a:spcPct val="110000"/>
              </a:lnSpc>
            </a:pPr>
            <a:r>
              <a:rPr lang="en-US" dirty="0">
                <a:latin typeface="Gotham Book" pitchFamily="50" charset="0"/>
                <a:cs typeface="Gotham Book" pitchFamily="50" charset="0"/>
              </a:rPr>
              <a:t>Excerpt from “Norovirus Fact Sheet,” Public Health – Seattle &amp; King County.</a:t>
            </a:r>
            <a:r>
              <a:rPr lang="en-US" i="1" dirty="0">
                <a:latin typeface="Gotham Book" pitchFamily="50" charset="0"/>
                <a:cs typeface="Gotham Book" pitchFamily="50" charset="0"/>
              </a:rPr>
              <a:t> A</a:t>
            </a:r>
            <a:r>
              <a:rPr lang="en-US" dirty="0">
                <a:latin typeface="Gotham Book" pitchFamily="50" charset="0"/>
                <a:cs typeface="Gotham Book" pitchFamily="50" charset="0"/>
              </a:rPr>
              <a:t>rtwork by David Lasky.</a:t>
            </a:r>
          </a:p>
        </p:txBody>
      </p:sp>
      <p:pic>
        <p:nvPicPr>
          <p:cNvPr id="3" name="Picture 2" descr="04 Boy With Stomach Nausea">
            <a:extLst>
              <a:ext uri="{FF2B5EF4-FFF2-40B4-BE49-F238E27FC236}">
                <a16:creationId xmlns:a16="http://schemas.microsoft.com/office/drawing/2014/main" id="{EA47201F-300D-4D80-6AE4-3C699ED2F1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7563" y="131973"/>
            <a:ext cx="6550674" cy="65940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81963164"/>
      </p:ext>
    </p:extLst>
  </p:cSld>
  <p:clrMapOvr>
    <a:masterClrMapping/>
  </p:clrMapOvr>
</p:sld>
</file>

<file path=ppt/theme/theme1.xml><?xml version="1.0" encoding="utf-8"?>
<a:theme xmlns:a="http://schemas.openxmlformats.org/drawingml/2006/main" name="Office Theme">
  <a:themeElements>
    <a:clrScheme name="Public Health">
      <a:dk1>
        <a:srgbClr val="595959"/>
      </a:dk1>
      <a:lt1>
        <a:srgbClr val="FEFFFE"/>
      </a:lt1>
      <a:dk2>
        <a:srgbClr val="4AC5DB"/>
      </a:dk2>
      <a:lt2>
        <a:srgbClr val="000000"/>
      </a:lt2>
      <a:accent1>
        <a:srgbClr val="6B598F"/>
      </a:accent1>
      <a:accent2>
        <a:srgbClr val="2C80BF"/>
      </a:accent2>
      <a:accent3>
        <a:srgbClr val="01BBD3"/>
      </a:accent3>
      <a:accent4>
        <a:srgbClr val="459B70"/>
      </a:accent4>
      <a:accent5>
        <a:srgbClr val="A5BB30"/>
      </a:accent5>
      <a:accent6>
        <a:srgbClr val="B2C0C9"/>
      </a:accent6>
      <a:hlink>
        <a:srgbClr val="F56E4F"/>
      </a:hlink>
      <a:folHlink>
        <a:srgbClr val="B5523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2">
      <a:dk1>
        <a:srgbClr val="595959"/>
      </a:dk1>
      <a:lt1>
        <a:srgbClr val="FEFFFE"/>
      </a:lt1>
      <a:dk2>
        <a:srgbClr val="4AC5DB"/>
      </a:dk2>
      <a:lt2>
        <a:srgbClr val="000000"/>
      </a:lt2>
      <a:accent1>
        <a:srgbClr val="6B598F"/>
      </a:accent1>
      <a:accent2>
        <a:srgbClr val="2C80BF"/>
      </a:accent2>
      <a:accent3>
        <a:srgbClr val="01BBD3"/>
      </a:accent3>
      <a:accent4>
        <a:srgbClr val="459B70"/>
      </a:accent4>
      <a:accent5>
        <a:srgbClr val="A5BB30"/>
      </a:accent5>
      <a:accent6>
        <a:srgbClr val="B2C0C9"/>
      </a:accent6>
      <a:hlink>
        <a:srgbClr val="F56E4F"/>
      </a:hlink>
      <a:folHlink>
        <a:srgbClr val="B5523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PSERN">
      <a:dk1>
        <a:srgbClr val="595959"/>
      </a:dk1>
      <a:lt1>
        <a:srgbClr val="FEFFFE"/>
      </a:lt1>
      <a:dk2>
        <a:srgbClr val="4AC5DB"/>
      </a:dk2>
      <a:lt2>
        <a:srgbClr val="000000"/>
      </a:lt2>
      <a:accent1>
        <a:srgbClr val="6B598F"/>
      </a:accent1>
      <a:accent2>
        <a:srgbClr val="2C80BF"/>
      </a:accent2>
      <a:accent3>
        <a:srgbClr val="01BBD3"/>
      </a:accent3>
      <a:accent4>
        <a:srgbClr val="459B70"/>
      </a:accent4>
      <a:accent5>
        <a:srgbClr val="A5BB30"/>
      </a:accent5>
      <a:accent6>
        <a:srgbClr val="B2C0C9"/>
      </a:accent6>
      <a:hlink>
        <a:srgbClr val="F56E4F"/>
      </a:hlink>
      <a:folHlink>
        <a:srgbClr val="B5523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6cce5a2-bed0-47bc-921b-a14245cc0210">
      <UserInfo>
        <DisplayName/>
        <AccountId xsi:nil="true"/>
        <AccountType/>
      </UserInfo>
    </SharedWithUsers>
    <MediaLengthInSeconds xmlns="6b86087f-e5f8-4c5f-8c72-d5baf5274894" xsi:nil="true"/>
    <Folder xmlns="6b86087f-e5f8-4c5f-8c72-d5baf5274894" xsi:nil="true"/>
    <Topic xmlns="6b86087f-e5f8-4c5f-8c72-d5baf5274894" xsi:nil="true"/>
    <lcf76f155ced4ddcb4097134ff3c332f xmlns="6b86087f-e5f8-4c5f-8c72-d5baf5274894">
      <Terms xmlns="http://schemas.microsoft.com/office/infopath/2007/PartnerControls"/>
    </lcf76f155ced4ddcb4097134ff3c332f>
    <TaxCatchAll xmlns="2beaef9f-cf1f-479f-a374-c737fe2c05c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E04C93BD5D3D46B9E6B170CC07F3E1" ma:contentTypeVersion="17" ma:contentTypeDescription="Create a new document." ma:contentTypeScope="" ma:versionID="3cb1e5d4fec549678429141f259b5c48">
  <xsd:schema xmlns:xsd="http://www.w3.org/2001/XMLSchema" xmlns:xs="http://www.w3.org/2001/XMLSchema" xmlns:p="http://schemas.microsoft.com/office/2006/metadata/properties" xmlns:ns2="a6cce5a2-bed0-47bc-921b-a14245cc0210" xmlns:ns3="6b86087f-e5f8-4c5f-8c72-d5baf5274894" xmlns:ns4="2beaef9f-cf1f-479f-a374-c737fe2c05cb" targetNamespace="http://schemas.microsoft.com/office/2006/metadata/properties" ma:root="true" ma:fieldsID="3e4e40f1dd7f8c2e6e59bb70ef095b7e" ns2:_="" ns3:_="" ns4:_="">
    <xsd:import namespace="a6cce5a2-bed0-47bc-921b-a14245cc0210"/>
    <xsd:import namespace="6b86087f-e5f8-4c5f-8c72-d5baf5274894"/>
    <xsd:import namespace="2beaef9f-cf1f-479f-a374-c737fe2c05c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Folder" minOccurs="0"/>
                <xsd:element ref="ns3:Topic"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ce5a2-bed0-47bc-921b-a14245cc02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86087f-e5f8-4c5f-8c72-d5baf527489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older" ma:index="20" nillable="true" ma:displayName="Folder" ma:format="Dropdown" ma:internalName="Folder">
      <xsd:simpleType>
        <xsd:restriction base="dms:Choice">
          <xsd:enumeration value="Intranet Transformation"/>
          <xsd:enumeration value="Choice 2"/>
          <xsd:enumeration value="Choice 3"/>
        </xsd:restriction>
      </xsd:simpleType>
    </xsd:element>
    <xsd:element name="Topic" ma:index="21" nillable="true" ma:displayName="Topic" ma:format="Dropdown" ma:internalName="Topic">
      <xsd:simpleType>
        <xsd:restriction base="dms:Choice">
          <xsd:enumeration value="Team Cards"/>
          <xsd:enumeration value="Choice 2"/>
          <xsd:enumeration value="Choice 3"/>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87192d8-99aa-4f2d-82ad-d3af49b789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beaef9f-cf1f-479f-a374-c737fe2c05c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989cad46-b0cf-4114-ab34-479a92f91688}" ma:internalName="TaxCatchAll" ma:showField="CatchAllData" ma:web="a6cce5a2-bed0-47bc-921b-a14245cc02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2ECB3A-1E97-4759-BAD4-98B24747A5DD}">
  <ds:schemaRefs>
    <ds:schemaRef ds:uri="http://schemas.microsoft.com/office/2006/documentManagement/types"/>
    <ds:schemaRef ds:uri="a6cce5a2-bed0-47bc-921b-a14245cc0210"/>
    <ds:schemaRef ds:uri="http://schemas.microsoft.com/office/infopath/2007/PartnerControls"/>
    <ds:schemaRef ds:uri="http://purl.org/dc/elements/1.1/"/>
    <ds:schemaRef ds:uri="6b86087f-e5f8-4c5f-8c72-d5baf5274894"/>
    <ds:schemaRef ds:uri="http://schemas.microsoft.com/office/2006/metadata/properties"/>
    <ds:schemaRef ds:uri="http://schemas.openxmlformats.org/package/2006/metadata/core-properties"/>
    <ds:schemaRef ds:uri="http://purl.org/dc/terms/"/>
    <ds:schemaRef ds:uri="2beaef9f-cf1f-479f-a374-c737fe2c05cb"/>
    <ds:schemaRef ds:uri="http://www.w3.org/XML/1998/namespace"/>
    <ds:schemaRef ds:uri="http://purl.org/dc/dcmitype/"/>
  </ds:schemaRefs>
</ds:datastoreItem>
</file>

<file path=customXml/itemProps2.xml><?xml version="1.0" encoding="utf-8"?>
<ds:datastoreItem xmlns:ds="http://schemas.openxmlformats.org/officeDocument/2006/customXml" ds:itemID="{30C4E621-4AC0-400F-AAF9-3322F72AC5AD}">
  <ds:schemaRefs>
    <ds:schemaRef ds:uri="http://schemas.microsoft.com/sharepoint/v3/contenttype/forms"/>
  </ds:schemaRefs>
</ds:datastoreItem>
</file>

<file path=customXml/itemProps3.xml><?xml version="1.0" encoding="utf-8"?>
<ds:datastoreItem xmlns:ds="http://schemas.openxmlformats.org/officeDocument/2006/customXml" ds:itemID="{5485D3EB-0E1A-425F-A8B1-69EC315EFE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cce5a2-bed0-47bc-921b-a14245cc0210"/>
    <ds:schemaRef ds:uri="6b86087f-e5f8-4c5f-8c72-d5baf5274894"/>
    <ds:schemaRef ds:uri="2beaef9f-cf1f-479f-a374-c737fe2c05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21875</TotalTime>
  <Words>1242</Words>
  <Application>Microsoft Office PowerPoint</Application>
  <PresentationFormat>Widescreen</PresentationFormat>
  <Paragraphs>156</Paragraphs>
  <Slides>33</Slides>
  <Notes>22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Arial</vt:lpstr>
      <vt:lpstr>Bahnschrift SemiLight</vt:lpstr>
      <vt:lpstr>Calibri</vt:lpstr>
      <vt:lpstr>Gabriola</vt:lpstr>
      <vt:lpstr>Gotham Black</vt:lpstr>
      <vt:lpstr>Gotham Bold</vt:lpstr>
      <vt:lpstr>Gotham Book</vt:lpstr>
      <vt:lpstr>Tw Cen MT</vt:lpstr>
      <vt:lpstr>Wingdings</vt:lpstr>
      <vt:lpstr>Office Theme</vt:lpstr>
      <vt:lpstr>1_Custom Design</vt:lpstr>
      <vt:lpstr>2_Custom Design</vt:lpstr>
      <vt:lpstr>1_Office Theme</vt:lpstr>
      <vt:lpstr>2_Office Theme</vt:lpstr>
      <vt:lpstr>Why comics work for risk communication</vt:lpstr>
      <vt:lpstr>I am a risk communications specialist at a local health department.</vt:lpstr>
      <vt:lpstr>What is risk communication?</vt:lpstr>
      <vt:lpstr>Comics for emergency response</vt:lpstr>
      <vt:lpstr>How do people gauge risk?</vt:lpstr>
      <vt:lpstr>People can’t process information well when they are under stress.</vt:lpstr>
      <vt:lpstr>How can comic help people get beyond the mental noise?</vt:lpstr>
      <vt:lpstr>Risk communication principle: Make information accessible. </vt:lpstr>
      <vt:lpstr>Comics have explanatory power.</vt:lpstr>
      <vt:lpstr>Image + Text</vt:lpstr>
      <vt:lpstr>Comics can make information easier to comprehend.</vt:lpstr>
      <vt:lpstr>Risk communication principle:  Help people understand risk by explaining why.</vt:lpstr>
      <vt:lpstr>Excerpt from Ready Freddie (2010), King County Emergency Preparedness Public Education Steering Committee. Written by Meredith Li-Vollmer, artwork by Thomas Webb and Bauer Graphics. </vt:lpstr>
      <vt:lpstr>Risk communication principle: Help people cope.  Address the emotion. </vt:lpstr>
      <vt:lpstr>People need to know that you get what they’re going through. </vt:lpstr>
      <vt:lpstr>Comics can carry emotional weight and express empathy.</vt:lpstr>
      <vt:lpstr>Risk communication principle: Reach the whole community.</vt:lpstr>
      <vt:lpstr>Risk communication is social.</vt:lpstr>
      <vt:lpstr>Comics get shared.</vt:lpstr>
      <vt:lpstr>Comics work in translation.</vt:lpstr>
      <vt:lpstr>Comics for emergency preparedness</vt:lpstr>
      <vt:lpstr>My origin story</vt:lpstr>
      <vt:lpstr>Making what was (then) unfamiliar concrete</vt:lpstr>
      <vt:lpstr>Comics can facilitate mental rehearsal</vt:lpstr>
      <vt:lpstr>People relate to human stories.</vt:lpstr>
      <vt:lpstr>Comics can reflect people’s lives and experiences</vt:lpstr>
      <vt:lpstr>Comics for the demographic that like emergency preparedness.</vt:lpstr>
      <vt:lpstr>Comics to create awareness of emerging hazards</vt:lpstr>
      <vt:lpstr>Recovery: Processing disasters through comics</vt:lpstr>
      <vt:lpstr>Reflections on large scale disasters from personal perspectives</vt:lpstr>
      <vt:lpstr>Narratives about responders</vt:lpstr>
      <vt:lpstr>Making sense of the disasters and  re-examining our understandings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Cattelan, Ross</dc:creator>
  <cp:lastModifiedBy>Molly Knapp</cp:lastModifiedBy>
  <cp:revision>195</cp:revision>
  <dcterms:created xsi:type="dcterms:W3CDTF">2018-03-08T22:08:51Z</dcterms:created>
  <dcterms:modified xsi:type="dcterms:W3CDTF">2023-09-20T13:04:40Z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0x01010053E04C93BD5D3D46B9E6B170CC07F3E1</vt:lpwstr>
  </property>
  <property fmtid="{D5CDD505-2E9C-101B-9397-08002B2CF9AE}" pid="3" name="Order">
    <vt:lpwstr>10076400.0000000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