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9" r:id="rId2"/>
    <p:sldId id="260" r:id="rId3"/>
    <p:sldId id="262" r:id="rId4"/>
    <p:sldId id="281" r:id="rId5"/>
    <p:sldId id="261" r:id="rId6"/>
    <p:sldId id="264" r:id="rId7"/>
    <p:sldId id="309" r:id="rId8"/>
    <p:sldId id="322" r:id="rId9"/>
    <p:sldId id="265" r:id="rId10"/>
    <p:sldId id="319" r:id="rId11"/>
    <p:sldId id="266" r:id="rId12"/>
    <p:sldId id="267" r:id="rId13"/>
    <p:sldId id="270" r:id="rId14"/>
    <p:sldId id="323" r:id="rId15"/>
    <p:sldId id="311" r:id="rId16"/>
    <p:sldId id="313" r:id="rId17"/>
    <p:sldId id="315" r:id="rId18"/>
    <p:sldId id="316" r:id="rId19"/>
    <p:sldId id="317" r:id="rId20"/>
    <p:sldId id="318" r:id="rId21"/>
    <p:sldId id="263" r:id="rId22"/>
    <p:sldId id="312" r:id="rId23"/>
    <p:sldId id="324" r:id="rId24"/>
    <p:sldId id="320" r:id="rId25"/>
    <p:sldId id="321" r:id="rId26"/>
    <p:sldId id="268" r:id="rId27"/>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9598" autoAdjust="0"/>
    <p:restoredTop sz="86407" autoAdjust="0"/>
  </p:normalViewPr>
  <p:slideViewPr>
    <p:cSldViewPr snapToGrid="0">
      <p:cViewPr>
        <p:scale>
          <a:sx n="116" d="100"/>
          <a:sy n="116" d="100"/>
        </p:scale>
        <p:origin x="-888" y="79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197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nghs.com\Files\filesrv2_Home\56028\Documents\My%20Documents\Virti_Age%20Bias_Detailed%20Question%20Response%20Data_11.9.2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nghs.com\Files\filesrv2_Home\56028\Documents\My%20Documents\Virti_Age%20Bias_Detailed%20Question%20Response%20Data_11.9.22.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strRef>
          <c:f>'RawAggregate (2)'!$B$37</c:f>
          <c:strCache>
            <c:ptCount val="1"/>
            <c:pt idx="0">
              <c:v>What behaviors did you witness in the scene?</c:v>
            </c:pt>
          </c:strCache>
        </c:strRef>
      </c:tx>
      <c:layout>
        <c:manualLayout>
          <c:xMode val="edge"/>
          <c:yMode val="edge"/>
          <c:x val="9.6302492687680902E-2"/>
          <c:y val="3.3229491173416406E-2"/>
        </c:manualLayout>
      </c:layout>
      <c:overlay val="0"/>
      <c:spPr>
        <a:noFill/>
        <a:ln>
          <a:noFill/>
        </a:ln>
        <a:effectLst/>
      </c:spPr>
      <c:txPr>
        <a:bodyPr rot="0" spcFirstLastPara="1" vertOverflow="ellipsis" vert="horz" wrap="square" anchor="ctr" anchorCtr="1"/>
        <a:lstStyle/>
        <a:p>
          <a:pPr>
            <a:defRPr sz="1100" b="0" i="0" u="none" strike="noStrike" kern="1200" cap="none" spc="5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607089979137223"/>
          <c:y val="0.17399888982545589"/>
          <c:w val="0.44811461067366581"/>
          <c:h val="0.73008751190696464"/>
        </c:manualLayout>
      </c:layout>
      <c:pieChart>
        <c:varyColors val="1"/>
        <c:dLbls>
          <c:dLblPos val="bestFit"/>
          <c:showLegendKey val="0"/>
          <c:showVal val="1"/>
          <c:showCatName val="0"/>
          <c:showSerName val="0"/>
          <c:showPercent val="0"/>
          <c:showBubbleSize val="0"/>
          <c:showLeaderLines val="0"/>
        </c:dLbls>
        <c:firstSliceAng val="0"/>
      </c:pieChart>
      <c:spPr>
        <a:noFill/>
        <a:ln>
          <a:noFill/>
        </a:ln>
        <a:effectLst/>
      </c:spPr>
    </c:plotArea>
    <c:legend>
      <c:legendPos val="r"/>
      <c:layout>
        <c:manualLayout>
          <c:xMode val="edge"/>
          <c:yMode val="edge"/>
          <c:x val="0.64551439142953959"/>
          <c:y val="6.0598359784466184E-2"/>
          <c:w val="0.33918924452823768"/>
          <c:h val="0.9138188567550551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strRef>
          <c:f>'RawAggregate (2)'!$B$37</c:f>
          <c:strCache>
            <c:ptCount val="1"/>
            <c:pt idx="0">
              <c:v>What behaviors did you witness in the scene?</c:v>
            </c:pt>
          </c:strCache>
        </c:strRef>
      </c:tx>
      <c:layout>
        <c:manualLayout>
          <c:xMode val="edge"/>
          <c:yMode val="edge"/>
          <c:x val="9.6302492687680902E-2"/>
          <c:y val="3.3229491173416406E-2"/>
        </c:manualLayout>
      </c:layout>
      <c:overlay val="0"/>
      <c:spPr>
        <a:noFill/>
        <a:ln>
          <a:noFill/>
        </a:ln>
        <a:effectLst/>
      </c:spPr>
      <c:txPr>
        <a:bodyPr rot="0" spcFirstLastPara="1" vertOverflow="ellipsis" vert="horz" wrap="square" anchor="ctr" anchorCtr="1"/>
        <a:lstStyle/>
        <a:p>
          <a:pPr>
            <a:defRPr sz="1100" b="0" i="0" u="none" strike="noStrike" kern="1200" cap="none" spc="5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607089979137223"/>
          <c:y val="0.17399888982545589"/>
          <c:w val="0.44811461067366581"/>
          <c:h val="0.73008751190696464"/>
        </c:manualLayout>
      </c:layout>
      <c:pieChart>
        <c:varyColors val="1"/>
        <c:dLbls>
          <c:dLblPos val="bestFit"/>
          <c:showLegendKey val="0"/>
          <c:showVal val="1"/>
          <c:showCatName val="0"/>
          <c:showSerName val="0"/>
          <c:showPercent val="0"/>
          <c:showBubbleSize val="0"/>
          <c:showLeaderLines val="0"/>
        </c:dLbls>
        <c:firstSliceAng val="0"/>
      </c:pieChart>
      <c:spPr>
        <a:noFill/>
        <a:ln>
          <a:noFill/>
        </a:ln>
        <a:effectLst/>
      </c:spPr>
    </c:plotArea>
    <c:legend>
      <c:legendPos val="r"/>
      <c:layout>
        <c:manualLayout>
          <c:xMode val="edge"/>
          <c:yMode val="edge"/>
          <c:x val="0.64551439142953959"/>
          <c:y val="6.0598359784466184E-2"/>
          <c:w val="0.33918924452823768"/>
          <c:h val="0.9138188567550551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1">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50000"/>
        <a:lumOff val="50000"/>
      </a:schemeClr>
    </cs:fontRef>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bg1"/>
    </cs:fontRef>
    <cs:spPr>
      <a:solidFill>
        <a:schemeClr val="tx1">
          <a:lumMod val="35000"/>
          <a:lumOff val="65000"/>
        </a:schemeClr>
      </a:solidFill>
    </cs:spPr>
    <cs:defRPr sz="900"/>
    <cs:bodyPr rot="0" spcFirstLastPara="1" vertOverflow="clip" horzOverflow="clip" vert="horz" wrap="square" lIns="36576" tIns="18288" rIns="36576" bIns="18288" anchor="ctr" anchorCtr="1">
      <a:spAutoFit/>
    </cs:bodyPr>
  </cs:dataLabelCallout>
  <cs:dataPoint>
    <cs:lnRef idx="0">
      <cs:styleClr val="auto"/>
    </cs:lnRef>
    <cs:fillRef idx="0"/>
    <cs:effectRef idx="0"/>
    <cs:fontRef idx="minor">
      <a:schemeClr val="dk1"/>
    </cs:fontRef>
    <cs:spPr>
      <a:noFill/>
      <a:ln w="25400" cap="flat" cmpd="sng" algn="ctr">
        <a:solidFill>
          <a:schemeClr val="phClr"/>
        </a:solidFill>
        <a:miter lim="800000"/>
      </a:ln>
    </cs:spPr>
  </cs:dataPoint>
  <cs:dataPoint3D>
    <cs:lnRef idx="0">
      <cs:styleClr val="auto"/>
    </cs:lnRef>
    <cs:fillRef idx="0">
      <cs:styleClr val="auto"/>
    </cs:fillRef>
    <cs:effectRef idx="0"/>
    <cs:fontRef idx="minor">
      <a:schemeClr val="dk1"/>
    </cs:fontRef>
    <cs:spPr>
      <a:ln w="19050" cap="flat" cmpd="sng" algn="ctr">
        <a:solidFill>
          <a:schemeClr val="phClr"/>
        </a:solidFill>
        <a:miter lim="800000"/>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ln w="19050" cap="rnd">
        <a:solidFill>
          <a:schemeClr val="phClr"/>
        </a:solidFill>
        <a:round/>
      </a:ln>
    </cs:spPr>
  </cs:dataPointMarker>
  <cs:dataPointMarkerLayout symbol="circle" size="6"/>
  <cs:dataPointWireframe>
    <cs:lnRef idx="0">
      <cs:styleClr val="auto"/>
    </cs:lnRef>
    <cs:fillRef idx="1"/>
    <cs:effectRef idx="0"/>
    <cs:fontRef idx="minor">
      <a:schemeClr val="tx1"/>
    </cs:fontRef>
    <cs:spPr>
      <a:ln w="9525">
        <a:solidFill>
          <a:schemeClr val="phClr"/>
        </a:solidFill>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tx1">
            <a:lumMod val="50000"/>
            <a:lumOff val="50000"/>
          </a:schemeClr>
        </a:solidFill>
        <a:round/>
      </a:ln>
    </cs:spPr>
  </cs:downBar>
  <cs:dropLine>
    <cs:lnRef idx="0"/>
    <cs:fillRef idx="0"/>
    <cs:effectRef idx="0"/>
    <cs:fontRef idx="minor">
      <a:schemeClr val="dk1"/>
    </cs:fontRef>
    <cs:spPr>
      <a:ln w="9525" cap="flat" cmpd="sng" algn="ctr">
        <a:solidFill>
          <a:schemeClr val="tx1">
            <a:lumMod val="35000"/>
            <a:lumOff val="65000"/>
          </a:schemeClr>
        </a:solidFill>
        <a:round/>
      </a:ln>
    </cs:spPr>
  </cs:dropLine>
  <cs:errorBar>
    <cs:lnRef idx="0"/>
    <cs:fillRef idx="0"/>
    <cs:effectRef idx="0"/>
    <cs:fontRef idx="minor">
      <a:schemeClr val="dk1"/>
    </cs:fontRef>
    <cs:spPr>
      <a:ln w="9525" cap="flat" cmpd="sng" algn="ctr">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a:solidFill>
          <a:schemeClr val="tx1">
            <a:lumMod val="15000"/>
            <a:lumOff val="85000"/>
          </a:schemeClr>
        </a:solidFill>
      </a:ln>
    </cs:spPr>
  </cs:gridlineMajor>
  <cs:gridlineMinor>
    <cs:lnRef idx="0"/>
    <cs:fillRef idx="0"/>
    <cs:effectRef idx="0"/>
    <cs:fontRef idx="minor">
      <a:schemeClr val="dk1"/>
    </cs:fontRef>
    <cs:spPr>
      <a:ln w="9525">
        <a:solidFill>
          <a:schemeClr val="tx1">
            <a:lumMod val="5000"/>
            <a:lumOff val="95000"/>
          </a:schemeClr>
        </a:solidFill>
      </a:ln>
    </cs:spPr>
  </cs:gridlineMinor>
  <cs:hiLoLine>
    <cs:lnRef idx="0"/>
    <cs:fillRef idx="0"/>
    <cs:effectRef idx="0"/>
    <cs:fontRef idx="minor">
      <a:schemeClr val="dk1"/>
    </cs:fontRef>
    <cs:spPr>
      <a:ln w="9525" cap="flat" cmpd="sng" algn="ctr">
        <a:solidFill>
          <a:schemeClr val="tx1">
            <a:lumMod val="35000"/>
            <a:lumOff val="65000"/>
          </a:schemeClr>
        </a:solidFill>
        <a:round/>
      </a:ln>
    </cs:spPr>
  </cs:hiLoLine>
  <cs:leaderLine>
    <cs:lnRef idx="0"/>
    <cs:fillRef idx="0"/>
    <cs:effectRef idx="0"/>
    <cs:fontRef idx="minor">
      <a:schemeClr val="dk1"/>
    </cs:fontRef>
    <cs:spPr>
      <a:ln w="9525" cap="flat" cmpd="sng" algn="ctr">
        <a:solidFill>
          <a:schemeClr val="tx1">
            <a:lumMod val="35000"/>
            <a:lumOff val="65000"/>
          </a:schemeClr>
        </a:solidFill>
        <a:round/>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900" kern="1200"/>
  </cs:seriesAxis>
  <cs:seriesLine>
    <cs:lnRef idx="0"/>
    <cs:fillRef idx="0"/>
    <cs:effectRef idx="0"/>
    <cs:fontRef idx="minor">
      <a:schemeClr val="dk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00" b="0" kern="1200" cap="none" spc="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cap="flat" cmpd="sng" algn="ctr">
        <a:solidFill>
          <a:schemeClr val="tx1">
            <a:lumMod val="50000"/>
            <a:lumOff val="50000"/>
          </a:schemeClr>
        </a:solidFill>
        <a:round/>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1">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50000"/>
        <a:lumOff val="50000"/>
      </a:schemeClr>
    </cs:fontRef>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bg1"/>
    </cs:fontRef>
    <cs:spPr>
      <a:solidFill>
        <a:schemeClr val="tx1">
          <a:lumMod val="35000"/>
          <a:lumOff val="65000"/>
        </a:schemeClr>
      </a:solidFill>
    </cs:spPr>
    <cs:defRPr sz="900"/>
    <cs:bodyPr rot="0" spcFirstLastPara="1" vertOverflow="clip" horzOverflow="clip" vert="horz" wrap="square" lIns="36576" tIns="18288" rIns="36576" bIns="18288" anchor="ctr" anchorCtr="1">
      <a:spAutoFit/>
    </cs:bodyPr>
  </cs:dataLabelCallout>
  <cs:dataPoint>
    <cs:lnRef idx="0">
      <cs:styleClr val="auto"/>
    </cs:lnRef>
    <cs:fillRef idx="0"/>
    <cs:effectRef idx="0"/>
    <cs:fontRef idx="minor">
      <a:schemeClr val="dk1"/>
    </cs:fontRef>
    <cs:spPr>
      <a:noFill/>
      <a:ln w="25400" cap="flat" cmpd="sng" algn="ctr">
        <a:solidFill>
          <a:schemeClr val="phClr"/>
        </a:solidFill>
        <a:miter lim="800000"/>
      </a:ln>
    </cs:spPr>
  </cs:dataPoint>
  <cs:dataPoint3D>
    <cs:lnRef idx="0">
      <cs:styleClr val="auto"/>
    </cs:lnRef>
    <cs:fillRef idx="0">
      <cs:styleClr val="auto"/>
    </cs:fillRef>
    <cs:effectRef idx="0"/>
    <cs:fontRef idx="minor">
      <a:schemeClr val="dk1"/>
    </cs:fontRef>
    <cs:spPr>
      <a:ln w="19050" cap="flat" cmpd="sng" algn="ctr">
        <a:solidFill>
          <a:schemeClr val="phClr"/>
        </a:solidFill>
        <a:miter lim="800000"/>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ln w="19050" cap="rnd">
        <a:solidFill>
          <a:schemeClr val="phClr"/>
        </a:solidFill>
        <a:round/>
      </a:ln>
    </cs:spPr>
  </cs:dataPointMarker>
  <cs:dataPointMarkerLayout symbol="circle" size="6"/>
  <cs:dataPointWireframe>
    <cs:lnRef idx="0">
      <cs:styleClr val="auto"/>
    </cs:lnRef>
    <cs:fillRef idx="1"/>
    <cs:effectRef idx="0"/>
    <cs:fontRef idx="minor">
      <a:schemeClr val="tx1"/>
    </cs:fontRef>
    <cs:spPr>
      <a:ln w="9525">
        <a:solidFill>
          <a:schemeClr val="phClr"/>
        </a:solidFill>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tx1">
            <a:lumMod val="50000"/>
            <a:lumOff val="50000"/>
          </a:schemeClr>
        </a:solidFill>
        <a:round/>
      </a:ln>
    </cs:spPr>
  </cs:downBar>
  <cs:dropLine>
    <cs:lnRef idx="0"/>
    <cs:fillRef idx="0"/>
    <cs:effectRef idx="0"/>
    <cs:fontRef idx="minor">
      <a:schemeClr val="dk1"/>
    </cs:fontRef>
    <cs:spPr>
      <a:ln w="9525" cap="flat" cmpd="sng" algn="ctr">
        <a:solidFill>
          <a:schemeClr val="tx1">
            <a:lumMod val="35000"/>
            <a:lumOff val="65000"/>
          </a:schemeClr>
        </a:solidFill>
        <a:round/>
      </a:ln>
    </cs:spPr>
  </cs:dropLine>
  <cs:errorBar>
    <cs:lnRef idx="0"/>
    <cs:fillRef idx="0"/>
    <cs:effectRef idx="0"/>
    <cs:fontRef idx="minor">
      <a:schemeClr val="dk1"/>
    </cs:fontRef>
    <cs:spPr>
      <a:ln w="9525" cap="flat" cmpd="sng" algn="ctr">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a:solidFill>
          <a:schemeClr val="tx1">
            <a:lumMod val="15000"/>
            <a:lumOff val="85000"/>
          </a:schemeClr>
        </a:solidFill>
      </a:ln>
    </cs:spPr>
  </cs:gridlineMajor>
  <cs:gridlineMinor>
    <cs:lnRef idx="0"/>
    <cs:fillRef idx="0"/>
    <cs:effectRef idx="0"/>
    <cs:fontRef idx="minor">
      <a:schemeClr val="dk1"/>
    </cs:fontRef>
    <cs:spPr>
      <a:ln w="9525">
        <a:solidFill>
          <a:schemeClr val="tx1">
            <a:lumMod val="5000"/>
            <a:lumOff val="95000"/>
          </a:schemeClr>
        </a:solidFill>
      </a:ln>
    </cs:spPr>
  </cs:gridlineMinor>
  <cs:hiLoLine>
    <cs:lnRef idx="0"/>
    <cs:fillRef idx="0"/>
    <cs:effectRef idx="0"/>
    <cs:fontRef idx="minor">
      <a:schemeClr val="dk1"/>
    </cs:fontRef>
    <cs:spPr>
      <a:ln w="9525" cap="flat" cmpd="sng" algn="ctr">
        <a:solidFill>
          <a:schemeClr val="tx1">
            <a:lumMod val="35000"/>
            <a:lumOff val="65000"/>
          </a:schemeClr>
        </a:solidFill>
        <a:round/>
      </a:ln>
    </cs:spPr>
  </cs:hiLoLine>
  <cs:leaderLine>
    <cs:lnRef idx="0"/>
    <cs:fillRef idx="0"/>
    <cs:effectRef idx="0"/>
    <cs:fontRef idx="minor">
      <a:schemeClr val="dk1"/>
    </cs:fontRef>
    <cs:spPr>
      <a:ln w="9525" cap="flat" cmpd="sng" algn="ctr">
        <a:solidFill>
          <a:schemeClr val="tx1">
            <a:lumMod val="35000"/>
            <a:lumOff val="65000"/>
          </a:schemeClr>
        </a:solidFill>
        <a:round/>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900" kern="1200"/>
  </cs:seriesAxis>
  <cs:seriesLine>
    <cs:lnRef idx="0"/>
    <cs:fillRef idx="0"/>
    <cs:effectRef idx="0"/>
    <cs:fontRef idx="minor">
      <a:schemeClr val="dk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00" b="0" kern="1200" cap="none" spc="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cap="flat" cmpd="sng" algn="ctr">
        <a:solidFill>
          <a:schemeClr val="tx1">
            <a:lumMod val="50000"/>
            <a:lumOff val="50000"/>
          </a:schemeClr>
        </a:solidFill>
        <a:round/>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4" Type="http://schemas.openxmlformats.org/officeDocument/2006/relationships/image" Target="../media/image4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4" Type="http://schemas.openxmlformats.org/officeDocument/2006/relationships/image" Target="../media/image4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59D944-8A8C-497D-8AFB-CDB9033C20AE}"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CBAA0ECC-39D1-4D47-A7B3-2AE8584038AF}">
      <dgm:prSet/>
      <dgm:spPr/>
      <dgm:t>
        <a:bodyPr/>
        <a:lstStyle/>
        <a:p>
          <a:pPr>
            <a:lnSpc>
              <a:spcPct val="100000"/>
            </a:lnSpc>
          </a:pPr>
          <a:r>
            <a:rPr lang="en-US"/>
            <a:t>Video recording </a:t>
          </a:r>
        </a:p>
      </dgm:t>
    </dgm:pt>
    <dgm:pt modelId="{E022F674-E1F4-462E-A5CA-F43350C086BA}" type="parTrans" cxnId="{D0292D72-CD7C-4DCD-8A56-CFDAB8F4CD0C}">
      <dgm:prSet/>
      <dgm:spPr/>
      <dgm:t>
        <a:bodyPr/>
        <a:lstStyle/>
        <a:p>
          <a:endParaRPr lang="en-US"/>
        </a:p>
      </dgm:t>
    </dgm:pt>
    <dgm:pt modelId="{5083D0A1-957E-4363-A8B0-B2DF3339D274}" type="sibTrans" cxnId="{D0292D72-CD7C-4DCD-8A56-CFDAB8F4CD0C}">
      <dgm:prSet/>
      <dgm:spPr/>
      <dgm:t>
        <a:bodyPr/>
        <a:lstStyle/>
        <a:p>
          <a:endParaRPr lang="en-US"/>
        </a:p>
      </dgm:t>
    </dgm:pt>
    <dgm:pt modelId="{67C65B84-71D0-42BA-88CA-0C0F6DF23B70}">
      <dgm:prSet/>
      <dgm:spPr/>
      <dgm:t>
        <a:bodyPr/>
        <a:lstStyle/>
        <a:p>
          <a:pPr>
            <a:lnSpc>
              <a:spcPct val="100000"/>
            </a:lnSpc>
          </a:pPr>
          <a:r>
            <a:rPr lang="en-US"/>
            <a:t>Editing (long process)</a:t>
          </a:r>
        </a:p>
      </dgm:t>
    </dgm:pt>
    <dgm:pt modelId="{27725000-3807-432C-9541-810F8B9F7980}" type="parTrans" cxnId="{88BD5A2B-454D-40A4-8C8D-D40342A663FF}">
      <dgm:prSet/>
      <dgm:spPr/>
      <dgm:t>
        <a:bodyPr/>
        <a:lstStyle/>
        <a:p>
          <a:endParaRPr lang="en-US"/>
        </a:p>
      </dgm:t>
    </dgm:pt>
    <dgm:pt modelId="{B6800605-CBCA-476D-A477-5C8A165F5C14}" type="sibTrans" cxnId="{88BD5A2B-454D-40A4-8C8D-D40342A663FF}">
      <dgm:prSet/>
      <dgm:spPr/>
      <dgm:t>
        <a:bodyPr/>
        <a:lstStyle/>
        <a:p>
          <a:endParaRPr lang="en-US"/>
        </a:p>
      </dgm:t>
    </dgm:pt>
    <dgm:pt modelId="{3326A815-E3A5-4554-B38D-AC81E197053D}" type="pres">
      <dgm:prSet presAssocID="{FC59D944-8A8C-497D-8AFB-CDB9033C20AE}" presName="root" presStyleCnt="0">
        <dgm:presLayoutVars>
          <dgm:dir/>
          <dgm:resizeHandles val="exact"/>
        </dgm:presLayoutVars>
      </dgm:prSet>
      <dgm:spPr/>
    </dgm:pt>
    <dgm:pt modelId="{DAE7A44A-7837-40D0-BDF7-3E090AC80DCF}" type="pres">
      <dgm:prSet presAssocID="{CBAA0ECC-39D1-4D47-A7B3-2AE8584038AF}" presName="compNode" presStyleCnt="0"/>
      <dgm:spPr/>
    </dgm:pt>
    <dgm:pt modelId="{0F883693-929A-4B4C-BF5A-89CFD45A0DF3}" type="pres">
      <dgm:prSet presAssocID="{CBAA0ECC-39D1-4D47-A7B3-2AE8584038A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Video camera"/>
        </a:ext>
      </dgm:extLst>
    </dgm:pt>
    <dgm:pt modelId="{D038B14D-ECBA-464A-A4D3-1ACCD7F864BB}" type="pres">
      <dgm:prSet presAssocID="{CBAA0ECC-39D1-4D47-A7B3-2AE8584038AF}" presName="spaceRect" presStyleCnt="0"/>
      <dgm:spPr/>
    </dgm:pt>
    <dgm:pt modelId="{64EF650E-7C55-486E-B3E2-6DABE7E9F9F8}" type="pres">
      <dgm:prSet presAssocID="{CBAA0ECC-39D1-4D47-A7B3-2AE8584038AF}" presName="textRect" presStyleLbl="revTx" presStyleIdx="0" presStyleCnt="2">
        <dgm:presLayoutVars>
          <dgm:chMax val="1"/>
          <dgm:chPref val="1"/>
        </dgm:presLayoutVars>
      </dgm:prSet>
      <dgm:spPr/>
    </dgm:pt>
    <dgm:pt modelId="{3F2A1DAB-6329-4CA5-A78E-B5F3764A5B0F}" type="pres">
      <dgm:prSet presAssocID="{5083D0A1-957E-4363-A8B0-B2DF3339D274}" presName="sibTrans" presStyleCnt="0"/>
      <dgm:spPr/>
    </dgm:pt>
    <dgm:pt modelId="{FFA5F84F-E25B-4E25-BE36-032157478000}" type="pres">
      <dgm:prSet presAssocID="{67C65B84-71D0-42BA-88CA-0C0F6DF23B70}" presName="compNode" presStyleCnt="0"/>
      <dgm:spPr/>
    </dgm:pt>
    <dgm:pt modelId="{B95F2787-7B26-4692-9041-D358710CEA11}" type="pres">
      <dgm:prSet presAssocID="{67C65B84-71D0-42BA-88CA-0C0F6DF23B7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encil"/>
        </a:ext>
      </dgm:extLst>
    </dgm:pt>
    <dgm:pt modelId="{F3A95DF2-7996-407F-A60A-BFF4DA9AD0FB}" type="pres">
      <dgm:prSet presAssocID="{67C65B84-71D0-42BA-88CA-0C0F6DF23B70}" presName="spaceRect" presStyleCnt="0"/>
      <dgm:spPr/>
    </dgm:pt>
    <dgm:pt modelId="{E76DAB8A-3B86-4F20-9FC2-06DA56382E28}" type="pres">
      <dgm:prSet presAssocID="{67C65B84-71D0-42BA-88CA-0C0F6DF23B70}" presName="textRect" presStyleLbl="revTx" presStyleIdx="1" presStyleCnt="2">
        <dgm:presLayoutVars>
          <dgm:chMax val="1"/>
          <dgm:chPref val="1"/>
        </dgm:presLayoutVars>
      </dgm:prSet>
      <dgm:spPr/>
    </dgm:pt>
  </dgm:ptLst>
  <dgm:cxnLst>
    <dgm:cxn modelId="{88BD5A2B-454D-40A4-8C8D-D40342A663FF}" srcId="{FC59D944-8A8C-497D-8AFB-CDB9033C20AE}" destId="{67C65B84-71D0-42BA-88CA-0C0F6DF23B70}" srcOrd="1" destOrd="0" parTransId="{27725000-3807-432C-9541-810F8B9F7980}" sibTransId="{B6800605-CBCA-476D-A477-5C8A165F5C14}"/>
    <dgm:cxn modelId="{367E753C-0E02-45B5-8B9C-67A79FED900C}" type="presOf" srcId="{67C65B84-71D0-42BA-88CA-0C0F6DF23B70}" destId="{E76DAB8A-3B86-4F20-9FC2-06DA56382E28}" srcOrd="0" destOrd="0" presId="urn:microsoft.com/office/officeart/2018/2/layout/IconLabelList"/>
    <dgm:cxn modelId="{C676EA65-9203-4981-A8AA-AC9B206D8E93}" type="presOf" srcId="{FC59D944-8A8C-497D-8AFB-CDB9033C20AE}" destId="{3326A815-E3A5-4554-B38D-AC81E197053D}" srcOrd="0" destOrd="0" presId="urn:microsoft.com/office/officeart/2018/2/layout/IconLabelList"/>
    <dgm:cxn modelId="{D0292D72-CD7C-4DCD-8A56-CFDAB8F4CD0C}" srcId="{FC59D944-8A8C-497D-8AFB-CDB9033C20AE}" destId="{CBAA0ECC-39D1-4D47-A7B3-2AE8584038AF}" srcOrd="0" destOrd="0" parTransId="{E022F674-E1F4-462E-A5CA-F43350C086BA}" sibTransId="{5083D0A1-957E-4363-A8B0-B2DF3339D274}"/>
    <dgm:cxn modelId="{3FC30B83-9C67-4A8F-B902-BF9AA8BBA786}" type="presOf" srcId="{CBAA0ECC-39D1-4D47-A7B3-2AE8584038AF}" destId="{64EF650E-7C55-486E-B3E2-6DABE7E9F9F8}" srcOrd="0" destOrd="0" presId="urn:microsoft.com/office/officeart/2018/2/layout/IconLabelList"/>
    <dgm:cxn modelId="{3BB21B62-9BDF-48BD-AF60-381BE8CB8820}" type="presParOf" srcId="{3326A815-E3A5-4554-B38D-AC81E197053D}" destId="{DAE7A44A-7837-40D0-BDF7-3E090AC80DCF}" srcOrd="0" destOrd="0" presId="urn:microsoft.com/office/officeart/2018/2/layout/IconLabelList"/>
    <dgm:cxn modelId="{1DF3F89A-12CC-4F06-B385-2A10EC321689}" type="presParOf" srcId="{DAE7A44A-7837-40D0-BDF7-3E090AC80DCF}" destId="{0F883693-929A-4B4C-BF5A-89CFD45A0DF3}" srcOrd="0" destOrd="0" presId="urn:microsoft.com/office/officeart/2018/2/layout/IconLabelList"/>
    <dgm:cxn modelId="{9856F2E0-B27B-4D21-B381-9C6E00D1EA93}" type="presParOf" srcId="{DAE7A44A-7837-40D0-BDF7-3E090AC80DCF}" destId="{D038B14D-ECBA-464A-A4D3-1ACCD7F864BB}" srcOrd="1" destOrd="0" presId="urn:microsoft.com/office/officeart/2018/2/layout/IconLabelList"/>
    <dgm:cxn modelId="{AC0F09BF-7C7F-47C9-834B-91C539F41093}" type="presParOf" srcId="{DAE7A44A-7837-40D0-BDF7-3E090AC80DCF}" destId="{64EF650E-7C55-486E-B3E2-6DABE7E9F9F8}" srcOrd="2" destOrd="0" presId="urn:microsoft.com/office/officeart/2018/2/layout/IconLabelList"/>
    <dgm:cxn modelId="{4E24B124-AC11-48AD-86DF-CED180F573FF}" type="presParOf" srcId="{3326A815-E3A5-4554-B38D-AC81E197053D}" destId="{3F2A1DAB-6329-4CA5-A78E-B5F3764A5B0F}" srcOrd="1" destOrd="0" presId="urn:microsoft.com/office/officeart/2018/2/layout/IconLabelList"/>
    <dgm:cxn modelId="{830948EC-B684-45D8-ADEB-C9496C71CE28}" type="presParOf" srcId="{3326A815-E3A5-4554-B38D-AC81E197053D}" destId="{FFA5F84F-E25B-4E25-BE36-032157478000}" srcOrd="2" destOrd="0" presId="urn:microsoft.com/office/officeart/2018/2/layout/IconLabelList"/>
    <dgm:cxn modelId="{C6FFFE63-0B3E-4933-99AA-976D0C1427E5}" type="presParOf" srcId="{FFA5F84F-E25B-4E25-BE36-032157478000}" destId="{B95F2787-7B26-4692-9041-D358710CEA11}" srcOrd="0" destOrd="0" presId="urn:microsoft.com/office/officeart/2018/2/layout/IconLabelList"/>
    <dgm:cxn modelId="{B0709B7B-7B87-4049-BE41-7A07234CFE6F}" type="presParOf" srcId="{FFA5F84F-E25B-4E25-BE36-032157478000}" destId="{F3A95DF2-7996-407F-A60A-BFF4DA9AD0FB}" srcOrd="1" destOrd="0" presId="urn:microsoft.com/office/officeart/2018/2/layout/IconLabelList"/>
    <dgm:cxn modelId="{2C95EFE1-8AE2-4488-9346-7B6039761EB1}" type="presParOf" srcId="{FFA5F84F-E25B-4E25-BE36-032157478000}" destId="{E76DAB8A-3B86-4F20-9FC2-06DA56382E28}"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883693-929A-4B4C-BF5A-89CFD45A0DF3}">
      <dsp:nvSpPr>
        <dsp:cNvPr id="0" name=""/>
        <dsp:cNvSpPr/>
      </dsp:nvSpPr>
      <dsp:spPr>
        <a:xfrm>
          <a:off x="668502" y="796307"/>
          <a:ext cx="1058062" cy="10580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EF650E-7C55-486E-B3E2-6DABE7E9F9F8}">
      <dsp:nvSpPr>
        <dsp:cNvPr id="0" name=""/>
        <dsp:cNvSpPr/>
      </dsp:nvSpPr>
      <dsp:spPr>
        <a:xfrm>
          <a:off x="21909" y="2168280"/>
          <a:ext cx="235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Video recording </a:t>
          </a:r>
        </a:p>
      </dsp:txBody>
      <dsp:txXfrm>
        <a:off x="21909" y="2168280"/>
        <a:ext cx="2351250" cy="720000"/>
      </dsp:txXfrm>
    </dsp:sp>
    <dsp:sp modelId="{B95F2787-7B26-4692-9041-D358710CEA11}">
      <dsp:nvSpPr>
        <dsp:cNvPr id="0" name=""/>
        <dsp:cNvSpPr/>
      </dsp:nvSpPr>
      <dsp:spPr>
        <a:xfrm>
          <a:off x="3431221" y="796307"/>
          <a:ext cx="1058062" cy="10580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6DAB8A-3B86-4F20-9FC2-06DA56382E28}">
      <dsp:nvSpPr>
        <dsp:cNvPr id="0" name=""/>
        <dsp:cNvSpPr/>
      </dsp:nvSpPr>
      <dsp:spPr>
        <a:xfrm>
          <a:off x="2784627" y="2168280"/>
          <a:ext cx="235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Editing (long process)</a:t>
          </a:r>
        </a:p>
      </dsp:txBody>
      <dsp:txXfrm>
        <a:off x="2784627" y="2168280"/>
        <a:ext cx="235125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69D7DE51-1449-4BFE-B8D2-BCF44397EE8D}" type="datetimeFigureOut">
              <a:rPr lang="en-US" smtClean="0"/>
              <a:t>11/15/22</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D70F7658-B283-4938-9D43-D0BF5D409CF2}" type="slidenum">
              <a:rPr lang="en-US" smtClean="0"/>
              <a:t>‹#›</a:t>
            </a:fld>
            <a:endParaRPr lang="en-US"/>
          </a:p>
        </p:txBody>
      </p:sp>
    </p:spTree>
    <p:extLst>
      <p:ext uri="{BB962C8B-B14F-4D97-AF65-F5344CB8AC3E}">
        <p14:creationId xmlns:p14="http://schemas.microsoft.com/office/powerpoint/2010/main" val="1965203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362CE-53E1-4B81-9B65-A717D3D2D945}" type="slidenum">
              <a:rPr lang="en-US" smtClean="0"/>
              <a:t>1</a:t>
            </a:fld>
            <a:endParaRPr lang="en-US"/>
          </a:p>
        </p:txBody>
      </p:sp>
    </p:spTree>
    <p:extLst>
      <p:ext uri="{BB962C8B-B14F-4D97-AF65-F5344CB8AC3E}">
        <p14:creationId xmlns:p14="http://schemas.microsoft.com/office/powerpoint/2010/main" val="2117745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Development</a:t>
            </a:r>
          </a:p>
        </p:txBody>
      </p:sp>
      <p:sp>
        <p:nvSpPr>
          <p:cNvPr id="4" name="Slide Number Placeholder 3"/>
          <p:cNvSpPr>
            <a:spLocks noGrp="1"/>
          </p:cNvSpPr>
          <p:nvPr>
            <p:ph type="sldNum" sz="quarter" idx="5"/>
          </p:nvPr>
        </p:nvSpPr>
        <p:spPr/>
        <p:txBody>
          <a:bodyPr/>
          <a:lstStyle/>
          <a:p>
            <a:fld id="{D70F7658-B283-4938-9D43-D0BF5D409CF2}" type="slidenum">
              <a:rPr lang="en-US" smtClean="0"/>
              <a:t>10</a:t>
            </a:fld>
            <a:endParaRPr lang="en-US"/>
          </a:p>
        </p:txBody>
      </p:sp>
    </p:spTree>
    <p:extLst>
      <p:ext uri="{BB962C8B-B14F-4D97-AF65-F5344CB8AC3E}">
        <p14:creationId xmlns:p14="http://schemas.microsoft.com/office/powerpoint/2010/main" val="2920957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Extensive piece of the work.</a:t>
            </a:r>
          </a:p>
          <a:p>
            <a:r>
              <a:rPr lang="en-US" dirty="0"/>
              <a:t>Development of the scripts Based on the literature our simulation educators were instrumental in building the scenarios that I will discuss momentarily.</a:t>
            </a:r>
          </a:p>
          <a:p>
            <a:endParaRPr lang="en-US" dirty="0"/>
          </a:p>
          <a:p>
            <a:r>
              <a:rPr lang="en-US" dirty="0"/>
              <a:t>The filming in this picture is the language barrier scenarios… speaking of scenarios</a:t>
            </a:r>
          </a:p>
          <a:p>
            <a:endParaRPr lang="en-US" dirty="0"/>
          </a:p>
          <a:p>
            <a:r>
              <a:rPr lang="en-US" dirty="0"/>
              <a:t>Video recording of the simulation.  360 camera/tripod stand.</a:t>
            </a:r>
          </a:p>
          <a:p>
            <a:r>
              <a:rPr lang="en-US" dirty="0"/>
              <a:t>During recording the actors are talking directly into the camera</a:t>
            </a:r>
          </a:p>
          <a:p>
            <a:r>
              <a:rPr lang="en-US" dirty="0"/>
              <a:t>Editing /</a:t>
            </a:r>
            <a:r>
              <a:rPr lang="en-US" dirty="0" err="1"/>
              <a:t>Virti</a:t>
            </a:r>
            <a:r>
              <a:rPr lang="en-US" dirty="0"/>
              <a:t> </a:t>
            </a:r>
          </a:p>
        </p:txBody>
      </p:sp>
      <p:sp>
        <p:nvSpPr>
          <p:cNvPr id="4" name="Slide Number Placeholder 3"/>
          <p:cNvSpPr>
            <a:spLocks noGrp="1"/>
          </p:cNvSpPr>
          <p:nvPr>
            <p:ph type="sldNum" sz="quarter" idx="5"/>
          </p:nvPr>
        </p:nvSpPr>
        <p:spPr/>
        <p:txBody>
          <a:bodyPr/>
          <a:lstStyle/>
          <a:p>
            <a:fld id="{15B362CE-53E1-4B81-9B65-A717D3D2D945}" type="slidenum">
              <a:rPr lang="en-US" smtClean="0"/>
              <a:t>11</a:t>
            </a:fld>
            <a:endParaRPr lang="en-US"/>
          </a:p>
        </p:txBody>
      </p:sp>
    </p:spTree>
    <p:extLst>
      <p:ext uri="{BB962C8B-B14F-4D97-AF65-F5344CB8AC3E}">
        <p14:creationId xmlns:p14="http://schemas.microsoft.com/office/powerpoint/2010/main" val="1927309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Listed the 4 scenarios </a:t>
            </a:r>
          </a:p>
          <a:p>
            <a:r>
              <a:rPr lang="en-US" dirty="0"/>
              <a:t>Race</a:t>
            </a:r>
          </a:p>
          <a:p>
            <a:r>
              <a:rPr lang="en-US" dirty="0"/>
              <a:t>Age</a:t>
            </a:r>
          </a:p>
          <a:p>
            <a:r>
              <a:rPr lang="en-US" dirty="0"/>
              <a:t>Language</a:t>
            </a:r>
          </a:p>
          <a:p>
            <a:r>
              <a:rPr lang="en-US" dirty="0"/>
              <a:t>Religion</a:t>
            </a:r>
          </a:p>
          <a:p>
            <a:endParaRPr lang="en-US" dirty="0"/>
          </a:p>
        </p:txBody>
      </p:sp>
      <p:sp>
        <p:nvSpPr>
          <p:cNvPr id="4" name="Slide Number Placeholder 3"/>
          <p:cNvSpPr>
            <a:spLocks noGrp="1"/>
          </p:cNvSpPr>
          <p:nvPr>
            <p:ph type="sldNum" sz="quarter" idx="5"/>
          </p:nvPr>
        </p:nvSpPr>
        <p:spPr/>
        <p:txBody>
          <a:bodyPr/>
          <a:lstStyle/>
          <a:p>
            <a:fld id="{15B362CE-53E1-4B81-9B65-A717D3D2D945}" type="slidenum">
              <a:rPr lang="en-US" smtClean="0"/>
              <a:t>12</a:t>
            </a:fld>
            <a:endParaRPr lang="en-US"/>
          </a:p>
        </p:txBody>
      </p:sp>
    </p:spTree>
    <p:extLst>
      <p:ext uri="{BB962C8B-B14F-4D97-AF65-F5344CB8AC3E}">
        <p14:creationId xmlns:p14="http://schemas.microsoft.com/office/powerpoint/2010/main" val="1062278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0F7658-B283-4938-9D43-D0BF5D409CF2}" type="slidenum">
              <a:rPr lang="en-US" smtClean="0"/>
              <a:t>13</a:t>
            </a:fld>
            <a:endParaRPr lang="en-US"/>
          </a:p>
        </p:txBody>
      </p:sp>
    </p:spTree>
    <p:extLst>
      <p:ext uri="{BB962C8B-B14F-4D97-AF65-F5344CB8AC3E}">
        <p14:creationId xmlns:p14="http://schemas.microsoft.com/office/powerpoint/2010/main" val="3224665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https://www.menti.com/alq8rw7uyfd2</a:t>
            </a:r>
          </a:p>
          <a:p>
            <a:endParaRPr lang="en-US" dirty="0"/>
          </a:p>
        </p:txBody>
      </p:sp>
      <p:sp>
        <p:nvSpPr>
          <p:cNvPr id="4" name="Slide Number Placeholder 3"/>
          <p:cNvSpPr>
            <a:spLocks noGrp="1"/>
          </p:cNvSpPr>
          <p:nvPr>
            <p:ph type="sldNum" sz="quarter" idx="5"/>
          </p:nvPr>
        </p:nvSpPr>
        <p:spPr/>
        <p:txBody>
          <a:bodyPr/>
          <a:lstStyle/>
          <a:p>
            <a:fld id="{D70F7658-B283-4938-9D43-D0BF5D409CF2}" type="slidenum">
              <a:rPr lang="en-US" smtClean="0"/>
              <a:t>14</a:t>
            </a:fld>
            <a:endParaRPr lang="en-US"/>
          </a:p>
        </p:txBody>
      </p:sp>
    </p:spTree>
    <p:extLst>
      <p:ext uri="{BB962C8B-B14F-4D97-AF65-F5344CB8AC3E}">
        <p14:creationId xmlns:p14="http://schemas.microsoft.com/office/powerpoint/2010/main" val="2623430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Conducted our pilot last week with our PGY 1 residents</a:t>
            </a:r>
          </a:p>
          <a:p>
            <a:r>
              <a:rPr lang="en-US" dirty="0"/>
              <a:t>Ageism</a:t>
            </a:r>
          </a:p>
        </p:txBody>
      </p:sp>
      <p:sp>
        <p:nvSpPr>
          <p:cNvPr id="4" name="Slide Number Placeholder 3"/>
          <p:cNvSpPr>
            <a:spLocks noGrp="1"/>
          </p:cNvSpPr>
          <p:nvPr>
            <p:ph type="sldNum" sz="quarter" idx="5"/>
          </p:nvPr>
        </p:nvSpPr>
        <p:spPr/>
        <p:txBody>
          <a:bodyPr/>
          <a:lstStyle/>
          <a:p>
            <a:fld id="{D70F7658-B283-4938-9D43-D0BF5D409CF2}" type="slidenum">
              <a:rPr lang="en-US" smtClean="0"/>
              <a:t>15</a:t>
            </a:fld>
            <a:endParaRPr lang="en-US"/>
          </a:p>
        </p:txBody>
      </p:sp>
    </p:spTree>
    <p:extLst>
      <p:ext uri="{BB962C8B-B14F-4D97-AF65-F5344CB8AC3E}">
        <p14:creationId xmlns:p14="http://schemas.microsoft.com/office/powerpoint/2010/main" val="3817645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0F7658-B283-4938-9D43-D0BF5D409CF2}" type="slidenum">
              <a:rPr lang="en-US" smtClean="0"/>
              <a:t>16</a:t>
            </a:fld>
            <a:endParaRPr lang="en-US"/>
          </a:p>
        </p:txBody>
      </p:sp>
    </p:spTree>
    <p:extLst>
      <p:ext uri="{BB962C8B-B14F-4D97-AF65-F5344CB8AC3E}">
        <p14:creationId xmlns:p14="http://schemas.microsoft.com/office/powerpoint/2010/main" val="2357169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0F7658-B283-4938-9D43-D0BF5D409CF2}" type="slidenum">
              <a:rPr lang="en-US" smtClean="0"/>
              <a:t>17</a:t>
            </a:fld>
            <a:endParaRPr lang="en-US"/>
          </a:p>
        </p:txBody>
      </p:sp>
    </p:spTree>
    <p:extLst>
      <p:ext uri="{BB962C8B-B14F-4D97-AF65-F5344CB8AC3E}">
        <p14:creationId xmlns:p14="http://schemas.microsoft.com/office/powerpoint/2010/main" val="3196212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0F7658-B283-4938-9D43-D0BF5D409CF2}" type="slidenum">
              <a:rPr lang="en-US" smtClean="0"/>
              <a:t>18</a:t>
            </a:fld>
            <a:endParaRPr lang="en-US"/>
          </a:p>
        </p:txBody>
      </p:sp>
    </p:spTree>
    <p:extLst>
      <p:ext uri="{BB962C8B-B14F-4D97-AF65-F5344CB8AC3E}">
        <p14:creationId xmlns:p14="http://schemas.microsoft.com/office/powerpoint/2010/main" val="445576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0F7658-B283-4938-9D43-D0BF5D409CF2}" type="slidenum">
              <a:rPr lang="en-US" smtClean="0"/>
              <a:t>19</a:t>
            </a:fld>
            <a:endParaRPr lang="en-US"/>
          </a:p>
        </p:txBody>
      </p:sp>
    </p:spTree>
    <p:extLst>
      <p:ext uri="{BB962C8B-B14F-4D97-AF65-F5344CB8AC3E}">
        <p14:creationId xmlns:p14="http://schemas.microsoft.com/office/powerpoint/2010/main" val="3169819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B362CE-53E1-4B81-9B65-A717D3D2D945}" type="slidenum">
              <a:rPr lang="en-US" smtClean="0"/>
              <a:t>2</a:t>
            </a:fld>
            <a:endParaRPr lang="en-US"/>
          </a:p>
        </p:txBody>
      </p:sp>
    </p:spTree>
    <p:extLst>
      <p:ext uri="{BB962C8B-B14F-4D97-AF65-F5344CB8AC3E}">
        <p14:creationId xmlns:p14="http://schemas.microsoft.com/office/powerpoint/2010/main" val="32773253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0F7658-B283-4938-9D43-D0BF5D409CF2}" type="slidenum">
              <a:rPr lang="en-US" smtClean="0"/>
              <a:t>20</a:t>
            </a:fld>
            <a:endParaRPr lang="en-US"/>
          </a:p>
        </p:txBody>
      </p:sp>
    </p:spTree>
    <p:extLst>
      <p:ext uri="{BB962C8B-B14F-4D97-AF65-F5344CB8AC3E}">
        <p14:creationId xmlns:p14="http://schemas.microsoft.com/office/powerpoint/2010/main" val="2502582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Each learner will answer questions utilizing VR but afterwards we will host a debriefing session</a:t>
            </a:r>
          </a:p>
          <a:p>
            <a:endParaRPr lang="en-US" b="1" u="sng" dirty="0"/>
          </a:p>
          <a:p>
            <a:r>
              <a:rPr lang="en-US" b="1" u="sng" dirty="0"/>
              <a:t>REACTION</a:t>
            </a:r>
            <a:r>
              <a:rPr lang="en-US" b="1" dirty="0"/>
              <a:t>:</a:t>
            </a:r>
            <a:endParaRPr lang="en-US" dirty="0"/>
          </a:p>
          <a:p>
            <a:pPr lvl="0"/>
            <a:r>
              <a:rPr lang="en-US" dirty="0"/>
              <a:t>How are you feeling or initial thoughts on the scenario?</a:t>
            </a:r>
          </a:p>
          <a:p>
            <a:pPr lvl="0"/>
            <a:r>
              <a:rPr lang="en-US" dirty="0"/>
              <a:t>Can someone summarize the case from a medical point of view so that we are all on the same page?</a:t>
            </a:r>
          </a:p>
          <a:p>
            <a:r>
              <a:rPr lang="en-US" dirty="0"/>
              <a:t>What responses do/did you want to evoke or elicit from the leaner:  </a:t>
            </a:r>
          </a:p>
          <a:p>
            <a:r>
              <a:rPr lang="en-US" dirty="0"/>
              <a:t>☐ Emotion</a:t>
            </a:r>
            <a:endParaRPr lang="en-US" sz="1100" dirty="0"/>
          </a:p>
          <a:p>
            <a:r>
              <a:rPr lang="en-US" dirty="0"/>
              <a:t>☐ Medical </a:t>
            </a:r>
            <a:endParaRPr lang="en-US" sz="1100" dirty="0"/>
          </a:p>
          <a:p>
            <a:r>
              <a:rPr lang="en-US" dirty="0"/>
              <a:t> </a:t>
            </a:r>
            <a:endParaRPr lang="en-US" sz="1100" dirty="0"/>
          </a:p>
          <a:p>
            <a:r>
              <a:rPr lang="en-US" b="1" u="sng" dirty="0"/>
              <a:t>DESCRIPTION</a:t>
            </a:r>
            <a:r>
              <a:rPr lang="en-US" dirty="0"/>
              <a:t>:  </a:t>
            </a:r>
          </a:p>
          <a:p>
            <a:pPr lvl="0"/>
            <a:r>
              <a:rPr lang="en-US" dirty="0"/>
              <a:t>From your perspective, what were the main issues in this case scenario?</a:t>
            </a:r>
          </a:p>
          <a:p>
            <a:r>
              <a:rPr lang="en-US" dirty="0"/>
              <a:t>  </a:t>
            </a:r>
            <a:endParaRPr lang="en-US" sz="1100" dirty="0"/>
          </a:p>
          <a:p>
            <a:r>
              <a:rPr lang="en-US" b="1" u="sng" dirty="0"/>
              <a:t>ANALYSIS</a:t>
            </a:r>
            <a:r>
              <a:rPr lang="en-US" b="1" dirty="0"/>
              <a:t>:</a:t>
            </a:r>
            <a:endParaRPr lang="en-US" dirty="0"/>
          </a:p>
          <a:p>
            <a:pPr lvl="0"/>
            <a:r>
              <a:rPr lang="en-US" dirty="0"/>
              <a:t>What can we do as clinicians to continue to deliver care in a patient centric way?</a:t>
            </a:r>
          </a:p>
          <a:p>
            <a:pPr lvl="2"/>
            <a:r>
              <a:rPr lang="en-US" dirty="0"/>
              <a:t>Listen more to your patients/clients</a:t>
            </a:r>
          </a:p>
          <a:p>
            <a:pPr lvl="0"/>
            <a:r>
              <a:rPr lang="en-US" dirty="0"/>
              <a:t>What aspects of the case would you want to change and why?</a:t>
            </a:r>
          </a:p>
          <a:p>
            <a:pPr lvl="2"/>
            <a:r>
              <a:rPr lang="en-US" dirty="0"/>
              <a:t>Do you have some ideas how this could or should change patient care practices place here? </a:t>
            </a:r>
          </a:p>
          <a:p>
            <a:r>
              <a:rPr lang="en-US" dirty="0"/>
              <a:t>  </a:t>
            </a:r>
          </a:p>
          <a:p>
            <a:r>
              <a:rPr lang="en-US" b="1" u="sng" dirty="0"/>
              <a:t>APPLICATION/Summary</a:t>
            </a:r>
            <a:r>
              <a:rPr lang="en-US" b="1" dirty="0"/>
              <a:t>:</a:t>
            </a:r>
            <a:endParaRPr lang="en-US" dirty="0"/>
          </a:p>
          <a:p>
            <a:pPr lvl="0"/>
            <a:r>
              <a:rPr lang="en-US" dirty="0"/>
              <a:t>Have each participant share one or two take-aways that will help them in the future for clinical practice</a:t>
            </a:r>
          </a:p>
          <a:p>
            <a:endParaRPr lang="en-US" dirty="0"/>
          </a:p>
        </p:txBody>
      </p:sp>
      <p:sp>
        <p:nvSpPr>
          <p:cNvPr id="4" name="Slide Number Placeholder 3"/>
          <p:cNvSpPr>
            <a:spLocks noGrp="1"/>
          </p:cNvSpPr>
          <p:nvPr>
            <p:ph type="sldNum" sz="quarter" idx="5"/>
          </p:nvPr>
        </p:nvSpPr>
        <p:spPr/>
        <p:txBody>
          <a:bodyPr/>
          <a:lstStyle/>
          <a:p>
            <a:fld id="{15B362CE-53E1-4B81-9B65-A717D3D2D945}" type="slidenum">
              <a:rPr lang="en-US" smtClean="0"/>
              <a:t>21</a:t>
            </a:fld>
            <a:endParaRPr lang="en-US"/>
          </a:p>
        </p:txBody>
      </p:sp>
    </p:spTree>
    <p:extLst>
      <p:ext uri="{BB962C8B-B14F-4D97-AF65-F5344CB8AC3E}">
        <p14:creationId xmlns:p14="http://schemas.microsoft.com/office/powerpoint/2010/main" val="1026501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VR Cool experience </a:t>
            </a:r>
          </a:p>
          <a:p>
            <a:endParaRPr lang="en-US" dirty="0"/>
          </a:p>
          <a:p>
            <a:r>
              <a:rPr lang="en-US" dirty="0"/>
              <a:t>Interesting see things through the lens of the patient</a:t>
            </a:r>
          </a:p>
        </p:txBody>
      </p:sp>
      <p:sp>
        <p:nvSpPr>
          <p:cNvPr id="4" name="Slide Number Placeholder 3"/>
          <p:cNvSpPr>
            <a:spLocks noGrp="1"/>
          </p:cNvSpPr>
          <p:nvPr>
            <p:ph type="sldNum" sz="quarter" idx="5"/>
          </p:nvPr>
        </p:nvSpPr>
        <p:spPr/>
        <p:txBody>
          <a:bodyPr/>
          <a:lstStyle/>
          <a:p>
            <a:fld id="{D70F7658-B283-4938-9D43-D0BF5D409CF2}" type="slidenum">
              <a:rPr lang="en-US" smtClean="0"/>
              <a:t>22</a:t>
            </a:fld>
            <a:endParaRPr lang="en-US"/>
          </a:p>
        </p:txBody>
      </p:sp>
    </p:spTree>
    <p:extLst>
      <p:ext uri="{BB962C8B-B14F-4D97-AF65-F5344CB8AC3E}">
        <p14:creationId xmlns:p14="http://schemas.microsoft.com/office/powerpoint/2010/main" val="1247596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Realistic timelines</a:t>
            </a:r>
          </a:p>
          <a:p>
            <a:endParaRPr lang="en-US" dirty="0"/>
          </a:p>
          <a:p>
            <a:r>
              <a:rPr lang="en-US" dirty="0"/>
              <a:t>Might take learners longer for initial log in set up of instructions</a:t>
            </a:r>
          </a:p>
          <a:p>
            <a:endParaRPr lang="en-US" dirty="0"/>
          </a:p>
          <a:p>
            <a:endParaRPr lang="en-US" dirty="0"/>
          </a:p>
          <a:p>
            <a:r>
              <a:rPr lang="en-US" dirty="0"/>
              <a:t>Don’t use it as a stand alone</a:t>
            </a:r>
          </a:p>
          <a:p>
            <a:endParaRPr lang="en-US" dirty="0"/>
          </a:p>
          <a:p>
            <a:endParaRPr lang="en-US" dirty="0"/>
          </a:p>
        </p:txBody>
      </p:sp>
      <p:sp>
        <p:nvSpPr>
          <p:cNvPr id="4" name="Slide Number Placeholder 3"/>
          <p:cNvSpPr>
            <a:spLocks noGrp="1"/>
          </p:cNvSpPr>
          <p:nvPr>
            <p:ph type="sldNum" sz="quarter" idx="5"/>
          </p:nvPr>
        </p:nvSpPr>
        <p:spPr/>
        <p:txBody>
          <a:bodyPr/>
          <a:lstStyle/>
          <a:p>
            <a:fld id="{D70F7658-B283-4938-9D43-D0BF5D409CF2}" type="slidenum">
              <a:rPr lang="en-US" smtClean="0"/>
              <a:t>23</a:t>
            </a:fld>
            <a:endParaRPr lang="en-US"/>
          </a:p>
        </p:txBody>
      </p:sp>
    </p:spTree>
    <p:extLst>
      <p:ext uri="{BB962C8B-B14F-4D97-AF65-F5344CB8AC3E}">
        <p14:creationId xmlns:p14="http://schemas.microsoft.com/office/powerpoint/2010/main" val="1273547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Listed the 4 scenarios </a:t>
            </a:r>
          </a:p>
          <a:p>
            <a:r>
              <a:rPr lang="en-US" dirty="0"/>
              <a:t>Race</a:t>
            </a:r>
          </a:p>
          <a:p>
            <a:r>
              <a:rPr lang="en-US" dirty="0"/>
              <a:t>Age</a:t>
            </a:r>
          </a:p>
          <a:p>
            <a:r>
              <a:rPr lang="en-US" dirty="0"/>
              <a:t>Language</a:t>
            </a:r>
          </a:p>
          <a:p>
            <a:r>
              <a:rPr lang="en-US" dirty="0"/>
              <a:t>Religion</a:t>
            </a:r>
          </a:p>
          <a:p>
            <a:endParaRPr lang="en-US" dirty="0"/>
          </a:p>
        </p:txBody>
      </p:sp>
      <p:sp>
        <p:nvSpPr>
          <p:cNvPr id="4" name="Slide Number Placeholder 3"/>
          <p:cNvSpPr>
            <a:spLocks noGrp="1"/>
          </p:cNvSpPr>
          <p:nvPr>
            <p:ph type="sldNum" sz="quarter" idx="5"/>
          </p:nvPr>
        </p:nvSpPr>
        <p:spPr/>
        <p:txBody>
          <a:bodyPr/>
          <a:lstStyle/>
          <a:p>
            <a:fld id="{15B362CE-53E1-4B81-9B65-A717D3D2D945}" type="slidenum">
              <a:rPr lang="en-US" smtClean="0"/>
              <a:t>24</a:t>
            </a:fld>
            <a:endParaRPr lang="en-US"/>
          </a:p>
        </p:txBody>
      </p:sp>
    </p:spTree>
    <p:extLst>
      <p:ext uri="{BB962C8B-B14F-4D97-AF65-F5344CB8AC3E}">
        <p14:creationId xmlns:p14="http://schemas.microsoft.com/office/powerpoint/2010/main" val="42866319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Simulation Conference 2023</a:t>
            </a:r>
          </a:p>
          <a:p>
            <a:r>
              <a:rPr lang="en-US" dirty="0"/>
              <a:t>ACGME Conference 2023</a:t>
            </a:r>
          </a:p>
          <a:p>
            <a:r>
              <a:rPr lang="en-US" dirty="0"/>
              <a:t>AHME Conference 2023</a:t>
            </a:r>
          </a:p>
          <a:p>
            <a:r>
              <a:rPr lang="en-US" dirty="0"/>
              <a:t>Publications X 2</a:t>
            </a:r>
          </a:p>
          <a:p>
            <a:endParaRPr lang="en-US" dirty="0"/>
          </a:p>
          <a:p>
            <a:r>
              <a:rPr lang="en-US" dirty="0"/>
              <a:t>Team of people to thank</a:t>
            </a:r>
          </a:p>
          <a:p>
            <a:r>
              <a:rPr lang="en-US" dirty="0"/>
              <a:t>Medical Librarian (DEI) passion</a:t>
            </a:r>
          </a:p>
          <a:p>
            <a:r>
              <a:rPr lang="en-US" dirty="0"/>
              <a:t>Leadership of our simulation director and his entire team heavy lifting</a:t>
            </a:r>
          </a:p>
          <a:p>
            <a:r>
              <a:rPr lang="en-US" dirty="0"/>
              <a:t>Dr. Rojas vision for the scenarios</a:t>
            </a:r>
          </a:p>
        </p:txBody>
      </p:sp>
      <p:sp>
        <p:nvSpPr>
          <p:cNvPr id="4" name="Slide Number Placeholder 3"/>
          <p:cNvSpPr>
            <a:spLocks noGrp="1"/>
          </p:cNvSpPr>
          <p:nvPr>
            <p:ph type="sldNum" sz="quarter" idx="5"/>
          </p:nvPr>
        </p:nvSpPr>
        <p:spPr/>
        <p:txBody>
          <a:bodyPr/>
          <a:lstStyle/>
          <a:p>
            <a:fld id="{D70F7658-B283-4938-9D43-D0BF5D409CF2}" type="slidenum">
              <a:rPr lang="en-US" smtClean="0"/>
              <a:t>25</a:t>
            </a:fld>
            <a:endParaRPr lang="en-US"/>
          </a:p>
        </p:txBody>
      </p:sp>
    </p:spTree>
    <p:extLst>
      <p:ext uri="{BB962C8B-B14F-4D97-AF65-F5344CB8AC3E}">
        <p14:creationId xmlns:p14="http://schemas.microsoft.com/office/powerpoint/2010/main" val="1871579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362CE-53E1-4B81-9B65-A717D3D2D945}" type="slidenum">
              <a:rPr lang="en-US" smtClean="0"/>
              <a:t>26</a:t>
            </a:fld>
            <a:endParaRPr lang="en-US"/>
          </a:p>
        </p:txBody>
      </p:sp>
    </p:spTree>
    <p:extLst>
      <p:ext uri="{BB962C8B-B14F-4D97-AF65-F5344CB8AC3E}">
        <p14:creationId xmlns:p14="http://schemas.microsoft.com/office/powerpoint/2010/main" val="754210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group described cultural and language barriers to successful health education. In Latino culture, people often espoused “the Latino Way - unless they're dying, they don't go to the doctor or emergency room.” This attitude led to diabetics who didn’t get care, patients who fainted before going to the doctor and “natural” Mexican tea and ointment remedies. </a:t>
            </a:r>
          </a:p>
          <a:p>
            <a:endParaRPr lang="en-US" dirty="0"/>
          </a:p>
          <a:p>
            <a:r>
              <a:rPr lang="en-US" dirty="0"/>
              <a:t>Language barriers made it more difficult to distribute information. Focus group participants suggested using new ways to share information about providers and wellness, including partnering with schools, distributing information at large Hispanic employers and increasing the number of health fairs held in convenient locations. </a:t>
            </a:r>
          </a:p>
        </p:txBody>
      </p:sp>
      <p:sp>
        <p:nvSpPr>
          <p:cNvPr id="4" name="Slide Number Placeholder 3"/>
          <p:cNvSpPr>
            <a:spLocks noGrp="1"/>
          </p:cNvSpPr>
          <p:nvPr>
            <p:ph type="sldNum" sz="quarter" idx="5"/>
          </p:nvPr>
        </p:nvSpPr>
        <p:spPr/>
        <p:txBody>
          <a:bodyPr/>
          <a:lstStyle/>
          <a:p>
            <a:fld id="{15B362CE-53E1-4B81-9B65-A717D3D2D945}" type="slidenum">
              <a:rPr lang="en-US" smtClean="0"/>
              <a:t>3</a:t>
            </a:fld>
            <a:endParaRPr lang="en-US"/>
          </a:p>
        </p:txBody>
      </p:sp>
    </p:spTree>
    <p:extLst>
      <p:ext uri="{BB962C8B-B14F-4D97-AF65-F5344CB8AC3E}">
        <p14:creationId xmlns:p14="http://schemas.microsoft.com/office/powerpoint/2010/main" val="612933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9217" y="4560892"/>
            <a:ext cx="5753740" cy="4557010"/>
          </a:xfrm>
        </p:spPr>
        <p:txBody>
          <a:bodyPr/>
          <a:lstStyle/>
          <a:p>
            <a:r>
              <a:rPr lang="en-US" sz="1100" dirty="0"/>
              <a:t>Events Pictured:</a:t>
            </a:r>
          </a:p>
          <a:p>
            <a:r>
              <a:rPr lang="en-US" sz="1100" dirty="0"/>
              <a:t>Black Man in A White Coat Virtual Book Club</a:t>
            </a:r>
          </a:p>
          <a:p>
            <a:r>
              <a:rPr lang="en-US" sz="1100" dirty="0"/>
              <a:t>Black Men in White Coats documentary film</a:t>
            </a:r>
          </a:p>
          <a:p>
            <a:r>
              <a:rPr lang="en-US" sz="1100" dirty="0"/>
              <a:t>Black Men in White Coats Physician Panel Discussion</a:t>
            </a:r>
          </a:p>
          <a:p>
            <a:r>
              <a:rPr lang="en-US" sz="1100" dirty="0"/>
              <a:t>Curious Heart of Ailsa Rae Virtual Book Club with providers (Sthalekar &amp; Johnson)</a:t>
            </a:r>
          </a:p>
          <a:p>
            <a:r>
              <a:rPr lang="en-US" sz="1100" dirty="0"/>
              <a:t>CME Event with renowned neurosurgeon Dr. Q</a:t>
            </a:r>
          </a:p>
          <a:p>
            <a:r>
              <a:rPr lang="en-US" sz="1100" dirty="0"/>
              <a:t>Becoming Dr. Q Virtual Book Club with Dr. Rios</a:t>
            </a:r>
          </a:p>
          <a:p>
            <a:r>
              <a:rPr lang="en-US" sz="1100" dirty="0"/>
              <a:t>Hispanic Heritage Week Virtual Physician Panel Discussion</a:t>
            </a:r>
          </a:p>
          <a:p>
            <a:r>
              <a:rPr lang="en-US" sz="1100" dirty="0"/>
              <a:t>St. John Baptist Church Community Outreach with Dr. Kevin Charles</a:t>
            </a:r>
          </a:p>
          <a:p>
            <a:r>
              <a:rPr lang="en-US" sz="1100" dirty="0"/>
              <a:t>We made the Gainesville Times twice; April 2</a:t>
            </a:r>
            <a:r>
              <a:rPr lang="en-US" sz="1100" baseline="30000" dirty="0"/>
              <a:t>nd</a:t>
            </a:r>
            <a:r>
              <a:rPr lang="en-US" sz="1100" dirty="0"/>
              <a:t> &amp; October 15</a:t>
            </a:r>
            <a:r>
              <a:rPr lang="en-US" sz="1100" baseline="30000" dirty="0"/>
              <a:t>th</a:t>
            </a:r>
          </a:p>
          <a:p>
            <a:endParaRPr lang="en-US" baseline="30000" dirty="0"/>
          </a:p>
          <a:p>
            <a:pPr defTabSz="933237">
              <a:defRPr/>
            </a:pPr>
            <a:r>
              <a:rPr lang="en-US" dirty="0"/>
              <a:t>*Our biggest challenge is marketing and promoting library events.  </a:t>
            </a:r>
          </a:p>
          <a:p>
            <a:endParaRPr lang="en-US" dirty="0"/>
          </a:p>
        </p:txBody>
      </p:sp>
      <p:sp>
        <p:nvSpPr>
          <p:cNvPr id="4" name="Slide Number Placeholder 3"/>
          <p:cNvSpPr>
            <a:spLocks noGrp="1"/>
          </p:cNvSpPr>
          <p:nvPr>
            <p:ph type="sldNum" sz="quarter" idx="10"/>
          </p:nvPr>
        </p:nvSpPr>
        <p:spPr/>
        <p:txBody>
          <a:bodyPr/>
          <a:lstStyle/>
          <a:p>
            <a:fld id="{22CDC4A8-C756-4109-84FA-4CCB99A2682A}" type="slidenum">
              <a:rPr lang="en-US" smtClean="0"/>
              <a:t>4</a:t>
            </a:fld>
            <a:endParaRPr lang="en-US" dirty="0"/>
          </a:p>
        </p:txBody>
      </p:sp>
    </p:spTree>
    <p:extLst>
      <p:ext uri="{BB962C8B-B14F-4D97-AF65-F5344CB8AC3E}">
        <p14:creationId xmlns:p14="http://schemas.microsoft.com/office/powerpoint/2010/main" val="3836802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latin typeface="Calibri Light" panose="020F0302020204030204" pitchFamily="34" charset="0"/>
                <a:cs typeface="Calibri Light" panose="020F0302020204030204" pitchFamily="34" charset="0"/>
              </a:rPr>
              <a:t>The Fraser Resource Center Health Sciences Library received the NNLM </a:t>
            </a:r>
            <a:r>
              <a:rPr lang="en-US" b="1" dirty="0">
                <a:latin typeface="Calibri Light" panose="020F0302020204030204" pitchFamily="34" charset="0"/>
                <a:cs typeface="Calibri Light" panose="020F0302020204030204" pitchFamily="34" charset="0"/>
              </a:rPr>
              <a:t>Region 2 technology improvement award grant </a:t>
            </a:r>
            <a:r>
              <a:rPr lang="en-US" dirty="0">
                <a:latin typeface="Calibri Light" panose="020F0302020204030204" pitchFamily="34" charset="0"/>
                <a:cs typeface="Calibri Light" panose="020F0302020204030204" pitchFamily="34" charset="0"/>
              </a:rPr>
              <a:t>to support the DEI curriculum for our graduate medical education residency program using </a:t>
            </a:r>
            <a:r>
              <a:rPr lang="en-US" b="1" dirty="0">
                <a:latin typeface="Calibri Light" panose="020F0302020204030204" pitchFamily="34" charset="0"/>
                <a:cs typeface="Calibri Light" panose="020F0302020204030204" pitchFamily="34" charset="0"/>
              </a:rPr>
              <a:t>virtual reality </a:t>
            </a:r>
            <a:r>
              <a:rPr lang="en-US" dirty="0">
                <a:latin typeface="Calibri Light" panose="020F0302020204030204" pitchFamily="34" charset="0"/>
                <a:cs typeface="Calibri Light" panose="020F0302020204030204" pitchFamily="34" charset="0"/>
              </a:rPr>
              <a:t>(VR). </a:t>
            </a:r>
          </a:p>
          <a:p>
            <a:endParaRPr lang="en-US" dirty="0"/>
          </a:p>
          <a:p>
            <a:r>
              <a:rPr lang="en-US" dirty="0"/>
              <a:t>The purpose of the Technology Improvement Project Award is to deliver technology improvement and health and digital equity to underserved communities impacted by the digital divide via technology funding and online resource training.  </a:t>
            </a:r>
          </a:p>
          <a:p>
            <a:endParaRPr lang="en-US" dirty="0"/>
          </a:p>
          <a:p>
            <a:endParaRPr lang="en-US" dirty="0"/>
          </a:p>
          <a:p>
            <a:r>
              <a:rPr lang="en-US" dirty="0">
                <a:latin typeface="Calibri Light" panose="020F0302020204030204" pitchFamily="34" charset="0"/>
                <a:cs typeface="Calibri Light" panose="020F0302020204030204" pitchFamily="34" charset="0"/>
              </a:rPr>
              <a:t>Funding was used to purchase </a:t>
            </a:r>
            <a:r>
              <a:rPr lang="en-US" b="1" dirty="0">
                <a:latin typeface="Calibri Light" panose="020F0302020204030204" pitchFamily="34" charset="0"/>
                <a:cs typeface="Calibri Light" panose="020F0302020204030204" pitchFamily="34" charset="0"/>
              </a:rPr>
              <a:t>oculus goggles and subscriptions </a:t>
            </a:r>
            <a:r>
              <a:rPr lang="en-US" dirty="0">
                <a:latin typeface="Calibri Light" panose="020F0302020204030204" pitchFamily="34" charset="0"/>
                <a:cs typeface="Calibri Light" panose="020F0302020204030204" pitchFamily="34" charset="0"/>
              </a:rPr>
              <a:t>to the </a:t>
            </a:r>
            <a:r>
              <a:rPr lang="en-US" b="1" dirty="0">
                <a:latin typeface="Calibri Light" panose="020F0302020204030204" pitchFamily="34" charset="0"/>
                <a:cs typeface="Calibri Light" panose="020F0302020204030204" pitchFamily="34" charset="0"/>
              </a:rPr>
              <a:t>virtual reality </a:t>
            </a:r>
            <a:r>
              <a:rPr lang="en-US" dirty="0">
                <a:latin typeface="Calibri Light" panose="020F0302020204030204" pitchFamily="34" charset="0"/>
                <a:cs typeface="Calibri Light" panose="020F0302020204030204" pitchFamily="34" charset="0"/>
              </a:rPr>
              <a:t>(VR) platform for learners</a:t>
            </a:r>
          </a:p>
          <a:p>
            <a:endParaRPr lang="en-US" dirty="0">
              <a:latin typeface="Calibri Light" panose="020F0302020204030204" pitchFamily="34" charset="0"/>
              <a:cs typeface="Calibri Light" panose="020F0302020204030204" pitchFamily="34" charset="0"/>
            </a:endParaRPr>
          </a:p>
          <a:p>
            <a:r>
              <a:rPr lang="en-US" b="1" dirty="0">
                <a:latin typeface="Calibri Light" panose="020F0302020204030204" pitchFamily="34" charset="0"/>
                <a:cs typeface="Calibri Light" panose="020F0302020204030204" pitchFamily="34" charset="0"/>
              </a:rPr>
              <a:t>PubMed</a:t>
            </a:r>
            <a:r>
              <a:rPr lang="en-US" dirty="0">
                <a:latin typeface="Calibri Light" panose="020F0302020204030204" pitchFamily="34" charset="0"/>
                <a:cs typeface="Calibri Light" panose="020F0302020204030204" pitchFamily="34" charset="0"/>
              </a:rPr>
              <a:t> was used to obtain evidence-based practice resources to develop content for the creation of the VR scenarios  for</a:t>
            </a:r>
            <a:r>
              <a:rPr lang="en-US" dirty="0"/>
              <a:t> DEIA</a:t>
            </a:r>
          </a:p>
          <a:p>
            <a:endParaRPr lang="en-US" dirty="0"/>
          </a:p>
        </p:txBody>
      </p:sp>
      <p:sp>
        <p:nvSpPr>
          <p:cNvPr id="4" name="Slide Number Placeholder 3"/>
          <p:cNvSpPr>
            <a:spLocks noGrp="1"/>
          </p:cNvSpPr>
          <p:nvPr>
            <p:ph type="sldNum" sz="quarter" idx="5"/>
          </p:nvPr>
        </p:nvSpPr>
        <p:spPr/>
        <p:txBody>
          <a:bodyPr/>
          <a:lstStyle/>
          <a:p>
            <a:fld id="{15B362CE-53E1-4B81-9B65-A717D3D2D945}" type="slidenum">
              <a:rPr lang="en-US" smtClean="0"/>
              <a:t>5</a:t>
            </a:fld>
            <a:endParaRPr lang="en-US"/>
          </a:p>
        </p:txBody>
      </p:sp>
    </p:spTree>
    <p:extLst>
      <p:ext uri="{BB962C8B-B14F-4D97-AF65-F5344CB8AC3E}">
        <p14:creationId xmlns:p14="http://schemas.microsoft.com/office/powerpoint/2010/main" val="4131941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Times New Roman" panose="02020603050405020304" pitchFamily="18" charset="0"/>
            </a:endParaRPr>
          </a:p>
          <a:p>
            <a:r>
              <a:rPr lang="en-US" dirty="0">
                <a:solidFill>
                  <a:srgbClr val="000000"/>
                </a:solidFill>
                <a:latin typeface="Times New Roman" panose="02020603050405020304" pitchFamily="18" charset="0"/>
              </a:rPr>
              <a:t>Director of Diversity for our GME program. Dr. Rojas</a:t>
            </a:r>
          </a:p>
          <a:p>
            <a:endParaRPr lang="en-US" dirty="0">
              <a:solidFill>
                <a:srgbClr val="000000"/>
              </a:solidFill>
              <a:latin typeface="Times New Roman" panose="02020603050405020304" pitchFamily="18" charset="0"/>
            </a:endParaRPr>
          </a:p>
          <a:p>
            <a:r>
              <a:rPr lang="en-US" dirty="0">
                <a:solidFill>
                  <a:srgbClr val="000000"/>
                </a:solidFill>
                <a:latin typeface="Times New Roman" panose="02020603050405020304" pitchFamily="18" charset="0"/>
              </a:rPr>
              <a:t>Resident physicians are faced with discrimination, bias and harassment in the clinical learning environment. A recent systematic review found that about 60 percent of learners have experienced harassment </a:t>
            </a:r>
          </a:p>
          <a:p>
            <a:endParaRPr lang="en-US" dirty="0">
              <a:solidFill>
                <a:srgbClr val="000000"/>
              </a:solidFill>
              <a:latin typeface="Times New Roman" panose="02020603050405020304" pitchFamily="18" charset="0"/>
            </a:endParaRPr>
          </a:p>
          <a:p>
            <a:r>
              <a:rPr lang="en-US" dirty="0">
                <a:solidFill>
                  <a:srgbClr val="000000"/>
                </a:solidFill>
                <a:latin typeface="Times New Roman" panose="02020603050405020304" pitchFamily="18" charset="0"/>
              </a:rPr>
              <a:t>As the physician workforce continues to become more diverse, it is imperative to educate residents on strategies to combat acts of discrimination as they recognize their own biases. </a:t>
            </a:r>
          </a:p>
          <a:p>
            <a:pPr defTabSz="952462">
              <a:defRPr/>
            </a:pPr>
            <a:endParaRPr lang="en-US" dirty="0">
              <a:solidFill>
                <a:srgbClr val="000000"/>
              </a:solidFill>
              <a:latin typeface="Times New Roman" panose="02020603050405020304" pitchFamily="18" charset="0"/>
            </a:endParaRPr>
          </a:p>
          <a:p>
            <a:pPr defTabSz="952462">
              <a:defRPr/>
            </a:pPr>
            <a:r>
              <a:rPr lang="en-US" dirty="0">
                <a:solidFill>
                  <a:srgbClr val="000000"/>
                </a:solidFill>
                <a:latin typeface="Times New Roman" panose="02020603050405020304" pitchFamily="18" charset="0"/>
              </a:rPr>
              <a:t>Transformation in care delivery and teaching methods in medical education related to diversity, equity and inclusion (DEI) is widely needed. There are limited evidence-based studies that address DEI strategies for graduate medical education. </a:t>
            </a:r>
            <a:endParaRPr lang="en-US" dirty="0"/>
          </a:p>
          <a:p>
            <a:endParaRPr lang="en-US" dirty="0"/>
          </a:p>
        </p:txBody>
      </p:sp>
      <p:sp>
        <p:nvSpPr>
          <p:cNvPr id="4" name="Slide Number Placeholder 3"/>
          <p:cNvSpPr>
            <a:spLocks noGrp="1"/>
          </p:cNvSpPr>
          <p:nvPr>
            <p:ph type="sldNum" sz="quarter" idx="5"/>
          </p:nvPr>
        </p:nvSpPr>
        <p:spPr/>
        <p:txBody>
          <a:bodyPr/>
          <a:lstStyle/>
          <a:p>
            <a:fld id="{15B362CE-53E1-4B81-9B65-A717D3D2D945}" type="slidenum">
              <a:rPr lang="en-US" smtClean="0"/>
              <a:t>6</a:t>
            </a:fld>
            <a:endParaRPr lang="en-US"/>
          </a:p>
        </p:txBody>
      </p:sp>
    </p:spTree>
    <p:extLst>
      <p:ext uri="{BB962C8B-B14F-4D97-AF65-F5344CB8AC3E}">
        <p14:creationId xmlns:p14="http://schemas.microsoft.com/office/powerpoint/2010/main" val="4152367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Leads to physician burnout</a:t>
            </a:r>
          </a:p>
          <a:p>
            <a:endParaRPr lang="en-US" dirty="0"/>
          </a:p>
        </p:txBody>
      </p:sp>
      <p:sp>
        <p:nvSpPr>
          <p:cNvPr id="4" name="Slide Number Placeholder 3"/>
          <p:cNvSpPr>
            <a:spLocks noGrp="1"/>
          </p:cNvSpPr>
          <p:nvPr>
            <p:ph type="sldNum" sz="quarter" idx="5"/>
          </p:nvPr>
        </p:nvSpPr>
        <p:spPr/>
        <p:txBody>
          <a:bodyPr/>
          <a:lstStyle/>
          <a:p>
            <a:fld id="{D70F7658-B283-4938-9D43-D0BF5D409CF2}" type="slidenum">
              <a:rPr lang="en-US" smtClean="0"/>
              <a:t>7</a:t>
            </a:fld>
            <a:endParaRPr lang="en-US"/>
          </a:p>
        </p:txBody>
      </p:sp>
    </p:spTree>
    <p:extLst>
      <p:ext uri="{BB962C8B-B14F-4D97-AF65-F5344CB8AC3E}">
        <p14:creationId xmlns:p14="http://schemas.microsoft.com/office/powerpoint/2010/main" val="1003339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Beginnings of our DEI curriculum (4 year) Class Race Gender_ Respite room to our simulation</a:t>
            </a:r>
          </a:p>
          <a:p>
            <a:r>
              <a:rPr lang="en-US" dirty="0"/>
              <a:t>This year we did a pilot which was adding VR.</a:t>
            </a:r>
          </a:p>
        </p:txBody>
      </p:sp>
      <p:sp>
        <p:nvSpPr>
          <p:cNvPr id="4" name="Slide Number Placeholder 3"/>
          <p:cNvSpPr>
            <a:spLocks noGrp="1"/>
          </p:cNvSpPr>
          <p:nvPr>
            <p:ph type="sldNum" sz="quarter" idx="5"/>
          </p:nvPr>
        </p:nvSpPr>
        <p:spPr/>
        <p:txBody>
          <a:bodyPr/>
          <a:lstStyle/>
          <a:p>
            <a:fld id="{D70F7658-B283-4938-9D43-D0BF5D409CF2}" type="slidenum">
              <a:rPr lang="en-US" smtClean="0"/>
              <a:t>8</a:t>
            </a:fld>
            <a:endParaRPr lang="en-US"/>
          </a:p>
        </p:txBody>
      </p:sp>
    </p:spTree>
    <p:extLst>
      <p:ext uri="{BB962C8B-B14F-4D97-AF65-F5344CB8AC3E}">
        <p14:creationId xmlns:p14="http://schemas.microsoft.com/office/powerpoint/2010/main" val="3979489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VR?</a:t>
            </a:r>
          </a:p>
          <a:p>
            <a:r>
              <a:rPr lang="en-US" dirty="0"/>
              <a:t>Virtual Reality is an innovative teaching method that is dynamic.  As a virtual tool the learner will learn through an immersive clinical experience. </a:t>
            </a:r>
          </a:p>
          <a:p>
            <a:endParaRPr lang="en-US" dirty="0"/>
          </a:p>
          <a:p>
            <a:r>
              <a:rPr lang="en-US" dirty="0"/>
              <a:t>By leveraging technology, coupled with a diversity simulation curriculum, physicians will be able to experience the patient care perspective while receiving care. </a:t>
            </a:r>
          </a:p>
          <a:p>
            <a:endParaRPr lang="en-US" dirty="0"/>
          </a:p>
          <a:p>
            <a:r>
              <a:rPr lang="en-US" dirty="0"/>
              <a:t>Before I get into our scenarios _ Work that was done by our simulation team/educators in the actual build </a:t>
            </a:r>
          </a:p>
        </p:txBody>
      </p:sp>
      <p:sp>
        <p:nvSpPr>
          <p:cNvPr id="4" name="Slide Number Placeholder 3"/>
          <p:cNvSpPr>
            <a:spLocks noGrp="1"/>
          </p:cNvSpPr>
          <p:nvPr>
            <p:ph type="sldNum" sz="quarter" idx="5"/>
          </p:nvPr>
        </p:nvSpPr>
        <p:spPr/>
        <p:txBody>
          <a:bodyPr/>
          <a:lstStyle/>
          <a:p>
            <a:fld id="{15B362CE-53E1-4B81-9B65-A717D3D2D945}" type="slidenum">
              <a:rPr lang="en-US" smtClean="0"/>
              <a:t>9</a:t>
            </a:fld>
            <a:endParaRPr lang="en-US"/>
          </a:p>
        </p:txBody>
      </p:sp>
    </p:spTree>
    <p:extLst>
      <p:ext uri="{BB962C8B-B14F-4D97-AF65-F5344CB8AC3E}">
        <p14:creationId xmlns:p14="http://schemas.microsoft.com/office/powerpoint/2010/main" val="2139626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7E586DB-DC2D-4D7F-82A2-A647D6E5A9FF}" type="datetimeFigureOut">
              <a:rPr lang="en-US" smtClean="0"/>
              <a:t>11/15/22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6A304-5A8F-4670-9F2B-B3935AD780C7}" type="slidenum">
              <a:rPr lang="en-US" smtClean="0"/>
              <a:t>‹#›</a:t>
            </a:fld>
            <a:endParaRPr lang="en-US"/>
          </a:p>
        </p:txBody>
      </p:sp>
    </p:spTree>
    <p:extLst>
      <p:ext uri="{BB962C8B-B14F-4D97-AF65-F5344CB8AC3E}">
        <p14:creationId xmlns:p14="http://schemas.microsoft.com/office/powerpoint/2010/main" val="3628350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E586DB-DC2D-4D7F-82A2-A647D6E5A9FF}" type="datetimeFigureOut">
              <a:rPr lang="en-US" smtClean="0"/>
              <a:t>11/15/22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6A304-5A8F-4670-9F2B-B3935AD780C7}" type="slidenum">
              <a:rPr lang="en-US" smtClean="0"/>
              <a:t>‹#›</a:t>
            </a:fld>
            <a:endParaRPr lang="en-US"/>
          </a:p>
        </p:txBody>
      </p:sp>
    </p:spTree>
    <p:extLst>
      <p:ext uri="{BB962C8B-B14F-4D97-AF65-F5344CB8AC3E}">
        <p14:creationId xmlns:p14="http://schemas.microsoft.com/office/powerpoint/2010/main" val="906347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E586DB-DC2D-4D7F-82A2-A647D6E5A9FF}" type="datetimeFigureOut">
              <a:rPr lang="en-US" smtClean="0"/>
              <a:t>11/15/22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6A304-5A8F-4670-9F2B-B3935AD780C7}" type="slidenum">
              <a:rPr lang="en-US" smtClean="0"/>
              <a:t>‹#›</a:t>
            </a:fld>
            <a:endParaRPr lang="en-US"/>
          </a:p>
        </p:txBody>
      </p:sp>
    </p:spTree>
    <p:extLst>
      <p:ext uri="{BB962C8B-B14F-4D97-AF65-F5344CB8AC3E}">
        <p14:creationId xmlns:p14="http://schemas.microsoft.com/office/powerpoint/2010/main" val="1953046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E586DB-DC2D-4D7F-82A2-A647D6E5A9FF}" type="datetimeFigureOut">
              <a:rPr lang="en-US" smtClean="0"/>
              <a:t>11/15/22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6A304-5A8F-4670-9F2B-B3935AD780C7}" type="slidenum">
              <a:rPr lang="en-US" smtClean="0"/>
              <a:t>‹#›</a:t>
            </a:fld>
            <a:endParaRPr lang="en-US"/>
          </a:p>
        </p:txBody>
      </p:sp>
    </p:spTree>
    <p:extLst>
      <p:ext uri="{BB962C8B-B14F-4D97-AF65-F5344CB8AC3E}">
        <p14:creationId xmlns:p14="http://schemas.microsoft.com/office/powerpoint/2010/main" val="3257234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E586DB-DC2D-4D7F-82A2-A647D6E5A9FF}" type="datetimeFigureOut">
              <a:rPr lang="en-US" smtClean="0"/>
              <a:t>11/15/22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6A304-5A8F-4670-9F2B-B3935AD780C7}" type="slidenum">
              <a:rPr lang="en-US" smtClean="0"/>
              <a:t>‹#›</a:t>
            </a:fld>
            <a:endParaRPr lang="en-US"/>
          </a:p>
        </p:txBody>
      </p:sp>
    </p:spTree>
    <p:extLst>
      <p:ext uri="{BB962C8B-B14F-4D97-AF65-F5344CB8AC3E}">
        <p14:creationId xmlns:p14="http://schemas.microsoft.com/office/powerpoint/2010/main" val="2876417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E586DB-DC2D-4D7F-82A2-A647D6E5A9FF}" type="datetimeFigureOut">
              <a:rPr lang="en-US" smtClean="0"/>
              <a:t>11/15/22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56A304-5A8F-4670-9F2B-B3935AD780C7}" type="slidenum">
              <a:rPr lang="en-US" smtClean="0"/>
              <a:t>‹#›</a:t>
            </a:fld>
            <a:endParaRPr lang="en-US"/>
          </a:p>
        </p:txBody>
      </p:sp>
    </p:spTree>
    <p:extLst>
      <p:ext uri="{BB962C8B-B14F-4D97-AF65-F5344CB8AC3E}">
        <p14:creationId xmlns:p14="http://schemas.microsoft.com/office/powerpoint/2010/main" val="2046020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E586DB-DC2D-4D7F-82A2-A647D6E5A9FF}" type="datetimeFigureOut">
              <a:rPr lang="en-US" smtClean="0"/>
              <a:t>11/15/22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56A304-5A8F-4670-9F2B-B3935AD780C7}" type="slidenum">
              <a:rPr lang="en-US" smtClean="0"/>
              <a:t>‹#›</a:t>
            </a:fld>
            <a:endParaRPr lang="en-US"/>
          </a:p>
        </p:txBody>
      </p:sp>
    </p:spTree>
    <p:extLst>
      <p:ext uri="{BB962C8B-B14F-4D97-AF65-F5344CB8AC3E}">
        <p14:creationId xmlns:p14="http://schemas.microsoft.com/office/powerpoint/2010/main" val="1661954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7E586DB-DC2D-4D7F-82A2-A647D6E5A9FF}" type="datetimeFigureOut">
              <a:rPr lang="en-US" smtClean="0"/>
              <a:t>11/15/22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56A304-5A8F-4670-9F2B-B3935AD780C7}" type="slidenum">
              <a:rPr lang="en-US" smtClean="0"/>
              <a:t>‹#›</a:t>
            </a:fld>
            <a:endParaRPr lang="en-US"/>
          </a:p>
        </p:txBody>
      </p:sp>
    </p:spTree>
    <p:extLst>
      <p:ext uri="{BB962C8B-B14F-4D97-AF65-F5344CB8AC3E}">
        <p14:creationId xmlns:p14="http://schemas.microsoft.com/office/powerpoint/2010/main" val="2598120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E586DB-DC2D-4D7F-82A2-A647D6E5A9FF}" type="datetimeFigureOut">
              <a:rPr lang="en-US" smtClean="0"/>
              <a:t>11/15/22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56A304-5A8F-4670-9F2B-B3935AD780C7}" type="slidenum">
              <a:rPr lang="en-US" smtClean="0"/>
              <a:t>‹#›</a:t>
            </a:fld>
            <a:endParaRPr lang="en-US"/>
          </a:p>
        </p:txBody>
      </p:sp>
    </p:spTree>
    <p:extLst>
      <p:ext uri="{BB962C8B-B14F-4D97-AF65-F5344CB8AC3E}">
        <p14:creationId xmlns:p14="http://schemas.microsoft.com/office/powerpoint/2010/main" val="3619878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E586DB-DC2D-4D7F-82A2-A647D6E5A9FF}" type="datetimeFigureOut">
              <a:rPr lang="en-US" smtClean="0"/>
              <a:t>11/15/22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56A304-5A8F-4670-9F2B-B3935AD780C7}" type="slidenum">
              <a:rPr lang="en-US" smtClean="0"/>
              <a:t>‹#›</a:t>
            </a:fld>
            <a:endParaRPr lang="en-US"/>
          </a:p>
        </p:txBody>
      </p:sp>
    </p:spTree>
    <p:extLst>
      <p:ext uri="{BB962C8B-B14F-4D97-AF65-F5344CB8AC3E}">
        <p14:creationId xmlns:p14="http://schemas.microsoft.com/office/powerpoint/2010/main" val="1219085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E586DB-DC2D-4D7F-82A2-A647D6E5A9FF}" type="datetimeFigureOut">
              <a:rPr lang="en-US" smtClean="0"/>
              <a:t>11/15/22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56A304-5A8F-4670-9F2B-B3935AD780C7}" type="slidenum">
              <a:rPr lang="en-US" smtClean="0"/>
              <a:t>‹#›</a:t>
            </a:fld>
            <a:endParaRPr lang="en-US"/>
          </a:p>
        </p:txBody>
      </p:sp>
    </p:spTree>
    <p:extLst>
      <p:ext uri="{BB962C8B-B14F-4D97-AF65-F5344CB8AC3E}">
        <p14:creationId xmlns:p14="http://schemas.microsoft.com/office/powerpoint/2010/main" val="3160715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E586DB-DC2D-4D7F-82A2-A647D6E5A9FF}" type="datetimeFigureOut">
              <a:rPr lang="en-US" smtClean="0"/>
              <a:t>11/15/22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6A304-5A8F-4670-9F2B-B3935AD780C7}" type="slidenum">
              <a:rPr lang="en-US" smtClean="0"/>
              <a:t>‹#›</a:t>
            </a:fld>
            <a:endParaRPr lang="en-US"/>
          </a:p>
        </p:txBody>
      </p:sp>
    </p:spTree>
    <p:extLst>
      <p:ext uri="{BB962C8B-B14F-4D97-AF65-F5344CB8AC3E}">
        <p14:creationId xmlns:p14="http://schemas.microsoft.com/office/powerpoint/2010/main" val="156662088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mailto:Janeane.walker@nghs.com" TargetMode="External"/><Relationship Id="rId5" Type="http://schemas.openxmlformats.org/officeDocument/2006/relationships/image" Target="../media/image2.png"/><Relationship Id="rId4" Type="http://schemas.openxmlformats.org/officeDocument/2006/relationships/hyperlink" Target="mailto:Shannon.Glover@nghs.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jpg"/><Relationship Id="rId11" Type="http://schemas.openxmlformats.org/officeDocument/2006/relationships/image" Target="../media/image12.pn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9.emf"/><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47300-6182-41DB-A05D-0491D121E9DA}"/>
              </a:ext>
            </a:extLst>
          </p:cNvPr>
          <p:cNvSpPr>
            <a:spLocks noGrp="1"/>
          </p:cNvSpPr>
          <p:nvPr>
            <p:ph type="ctrTitle"/>
          </p:nvPr>
        </p:nvSpPr>
        <p:spPr>
          <a:xfrm>
            <a:off x="1719743" y="2871964"/>
            <a:ext cx="8921362" cy="1217743"/>
          </a:xfrm>
        </p:spPr>
        <p:txBody>
          <a:bodyPr>
            <a:normAutofit fontScale="90000"/>
          </a:bodyPr>
          <a:lstStyle/>
          <a:p>
            <a:pPr algn="ctr"/>
            <a:r>
              <a:rPr lang="en-US" sz="3600" b="1" dirty="0">
                <a:latin typeface="Calibri Light" panose="020F0302020204030204" pitchFamily="34" charset="0"/>
                <a:cs typeface="Calibri Light" panose="020F0302020204030204" pitchFamily="34" charset="0"/>
              </a:rPr>
              <a:t>Embracing a longitudinal simulation curriculum on diversity, equity and inclusion utilizing virtual reality</a:t>
            </a:r>
            <a:br>
              <a:rPr lang="en-US" sz="9600" b="1" dirty="0">
                <a:latin typeface="Calibri Light" panose="020F0302020204030204" pitchFamily="34" charset="0"/>
                <a:cs typeface="Calibri Light" panose="020F0302020204030204" pitchFamily="34" charset="0"/>
              </a:rPr>
            </a:br>
            <a:br>
              <a:rPr lang="en-US" sz="9600" b="1" dirty="0">
                <a:solidFill>
                  <a:schemeClr val="bg1"/>
                </a:solidFill>
                <a:latin typeface="Calibri Light" panose="020F0302020204030204" pitchFamily="34" charset="0"/>
                <a:cs typeface="Calibri Light" panose="020F0302020204030204" pitchFamily="34" charset="0"/>
              </a:rPr>
            </a:br>
            <a:r>
              <a:rPr lang="en-US" sz="3100" b="1" dirty="0">
                <a:latin typeface="Calibri Light" panose="020F0302020204030204" pitchFamily="34" charset="0"/>
                <a:cs typeface="Calibri Light" panose="020F0302020204030204" pitchFamily="34" charset="0"/>
              </a:rPr>
              <a:t>Tech Talks with Region 2</a:t>
            </a:r>
            <a:br>
              <a:rPr lang="en-US" sz="3100" b="1" dirty="0">
                <a:latin typeface="Calibri Light" panose="020F0302020204030204" pitchFamily="34" charset="0"/>
                <a:cs typeface="Calibri Light" panose="020F0302020204030204" pitchFamily="34" charset="0"/>
              </a:rPr>
            </a:br>
            <a:br>
              <a:rPr lang="en-US" sz="3100" b="1" dirty="0">
                <a:latin typeface="Calibri Light" panose="020F0302020204030204" pitchFamily="34" charset="0"/>
                <a:cs typeface="Calibri Light" panose="020F0302020204030204" pitchFamily="34" charset="0"/>
              </a:rPr>
            </a:br>
            <a:br>
              <a:rPr lang="en-US" sz="2200" b="1" dirty="0">
                <a:solidFill>
                  <a:schemeClr val="bg1"/>
                </a:solidFill>
                <a:latin typeface="Calibri Light" panose="020F0302020204030204" pitchFamily="34" charset="0"/>
                <a:cs typeface="Calibri Light" panose="020F0302020204030204" pitchFamily="34" charset="0"/>
              </a:rPr>
            </a:br>
            <a:r>
              <a:rPr lang="en-US" sz="2200" dirty="0">
                <a:latin typeface="Calibri Light" panose="020F0302020204030204" pitchFamily="34" charset="0"/>
                <a:cs typeface="Calibri Light" panose="020F0302020204030204" pitchFamily="34" charset="0"/>
              </a:rPr>
              <a:t>November 10, 2022</a:t>
            </a:r>
          </a:p>
        </p:txBody>
      </p:sp>
      <p:pic>
        <p:nvPicPr>
          <p:cNvPr id="4" name="Picture 3" descr="Headshot of a woman smiling.">
            <a:extLst>
              <a:ext uri="{FF2B5EF4-FFF2-40B4-BE49-F238E27FC236}">
                <a16:creationId xmlns:a16="http://schemas.microsoft.com/office/drawing/2014/main" id="{ECE2DD23-61A8-404E-BBA2-61F665A3E9A8}"/>
              </a:ext>
            </a:extLst>
          </p:cNvPr>
          <p:cNvPicPr/>
          <p:nvPr/>
        </p:nvPicPr>
        <p:blipFill>
          <a:blip r:embed="rId3"/>
          <a:stretch>
            <a:fillRect/>
          </a:stretch>
        </p:blipFill>
        <p:spPr>
          <a:xfrm>
            <a:off x="1893656" y="3387263"/>
            <a:ext cx="1642745" cy="1753233"/>
          </a:xfrm>
          <a:prstGeom prst="rect">
            <a:avLst/>
          </a:prstGeom>
        </p:spPr>
      </p:pic>
      <p:sp>
        <p:nvSpPr>
          <p:cNvPr id="5" name="Rectangle 4">
            <a:extLst>
              <a:ext uri="{FF2B5EF4-FFF2-40B4-BE49-F238E27FC236}">
                <a16:creationId xmlns:a16="http://schemas.microsoft.com/office/drawing/2014/main" id="{1C2219FB-43F5-4351-849C-2D755036EDA0}"/>
              </a:ext>
            </a:extLst>
          </p:cNvPr>
          <p:cNvSpPr/>
          <p:nvPr/>
        </p:nvSpPr>
        <p:spPr>
          <a:xfrm rot="10800000" flipV="1">
            <a:off x="1284886" y="5308962"/>
            <a:ext cx="3517640" cy="646331"/>
          </a:xfrm>
          <a:prstGeom prst="rect">
            <a:avLst/>
          </a:prstGeom>
        </p:spPr>
        <p:txBody>
          <a:bodyPr wrap="square">
            <a:spAutoFit/>
          </a:bodyPr>
          <a:lstStyle/>
          <a:p>
            <a:pPr algn="ctr"/>
            <a:r>
              <a:rPr lang="en-US" b="1" dirty="0">
                <a:latin typeface="Calibri Light" panose="020F0302020204030204" pitchFamily="34" charset="0"/>
                <a:ea typeface="Times New Roman" panose="02020603050405020304" pitchFamily="18" charset="0"/>
                <a:cs typeface="Calibri Light" panose="020F0302020204030204" pitchFamily="34" charset="0"/>
              </a:rPr>
              <a:t>Shannon Glover, MLIS, AHIP</a:t>
            </a:r>
            <a:endParaRPr lang="en-US" dirty="0">
              <a:latin typeface="Calibri Light" panose="020F0302020204030204" pitchFamily="34" charset="0"/>
              <a:ea typeface="Times New Roman" panose="02020603050405020304" pitchFamily="18" charset="0"/>
              <a:cs typeface="Calibri Light" panose="020F0302020204030204" pitchFamily="34" charset="0"/>
            </a:endParaRPr>
          </a:p>
          <a:p>
            <a:pPr algn="ctr"/>
            <a:r>
              <a:rPr lang="en-US" dirty="0">
                <a:latin typeface="Calibri Light" panose="020F0302020204030204" pitchFamily="34" charset="0"/>
                <a:ea typeface="Times New Roman" panose="02020603050405020304" pitchFamily="18" charset="0"/>
                <a:cs typeface="Calibri Light" panose="020F0302020204030204" pitchFamily="34" charset="0"/>
              </a:rPr>
              <a:t>Coordinator, Health Sciences Library</a:t>
            </a:r>
          </a:p>
        </p:txBody>
      </p:sp>
      <p:pic>
        <p:nvPicPr>
          <p:cNvPr id="6" name="Picture 5" descr="Headshot of a woman smiling.">
            <a:extLst>
              <a:ext uri="{FF2B5EF4-FFF2-40B4-BE49-F238E27FC236}">
                <a16:creationId xmlns:a16="http://schemas.microsoft.com/office/drawing/2014/main" id="{24DEF1E5-6D8A-4358-BE86-0CFA546DE33C}"/>
              </a:ext>
            </a:extLst>
          </p:cNvPr>
          <p:cNvPicPr/>
          <p:nvPr/>
        </p:nvPicPr>
        <p:blipFill>
          <a:blip r:embed="rId4"/>
          <a:stretch>
            <a:fillRect/>
          </a:stretch>
        </p:blipFill>
        <p:spPr>
          <a:xfrm>
            <a:off x="8655601" y="3213089"/>
            <a:ext cx="1642745" cy="1753235"/>
          </a:xfrm>
          <a:prstGeom prst="rect">
            <a:avLst/>
          </a:prstGeom>
        </p:spPr>
      </p:pic>
      <p:sp>
        <p:nvSpPr>
          <p:cNvPr id="7" name="Rectangle 6">
            <a:extLst>
              <a:ext uri="{FF2B5EF4-FFF2-40B4-BE49-F238E27FC236}">
                <a16:creationId xmlns:a16="http://schemas.microsoft.com/office/drawing/2014/main" id="{3E2FCEC3-08D3-4F29-91DF-C709BA931438}"/>
              </a:ext>
            </a:extLst>
          </p:cNvPr>
          <p:cNvSpPr/>
          <p:nvPr/>
        </p:nvSpPr>
        <p:spPr>
          <a:xfrm>
            <a:off x="7550676" y="5307449"/>
            <a:ext cx="3741576" cy="968278"/>
          </a:xfrm>
          <a:prstGeom prst="rect">
            <a:avLst/>
          </a:prstGeom>
        </p:spPr>
        <p:txBody>
          <a:bodyPr wrap="square">
            <a:spAutoFit/>
          </a:bodyPr>
          <a:lstStyle/>
          <a:p>
            <a:pPr algn="ctr" fontAlgn="base">
              <a:lnSpc>
                <a:spcPct val="107000"/>
              </a:lnSpc>
            </a:pPr>
            <a:r>
              <a:rPr lang="en-US" b="1" dirty="0">
                <a:latin typeface="Calibri Light" panose="020F0302020204030204" pitchFamily="34" charset="0"/>
                <a:ea typeface="Times New Roman" panose="02020603050405020304" pitchFamily="18" charset="0"/>
                <a:cs typeface="Calibri Light" panose="020F0302020204030204" pitchFamily="34" charset="0"/>
              </a:rPr>
              <a:t>Janeane Walker, PhD, RN, CCRN-K</a:t>
            </a:r>
            <a:endParaRPr lang="en-US" dirty="0">
              <a:effectLst/>
              <a:latin typeface="Calibri Light" panose="020F0302020204030204" pitchFamily="34" charset="0"/>
              <a:ea typeface="Calibri" panose="020F0502020204030204" pitchFamily="34" charset="0"/>
              <a:cs typeface="Calibri Light" panose="020F0302020204030204" pitchFamily="34" charset="0"/>
            </a:endParaRPr>
          </a:p>
          <a:p>
            <a:pPr algn="ctr" fontAlgn="base">
              <a:lnSpc>
                <a:spcPct val="107000"/>
              </a:lnSpc>
            </a:pPr>
            <a:r>
              <a:rPr lang="en-US" dirty="0">
                <a:latin typeface="Calibri Light" panose="020F0302020204030204" pitchFamily="34" charset="0"/>
                <a:ea typeface="Times New Roman" panose="02020603050405020304" pitchFamily="18" charset="0"/>
                <a:cs typeface="Calibri Light" panose="020F0302020204030204" pitchFamily="34" charset="0"/>
              </a:rPr>
              <a:t>Director of Educational Outcomes</a:t>
            </a:r>
            <a:endParaRPr lang="en-US" dirty="0">
              <a:effectLst/>
              <a:latin typeface="Calibri Light" panose="020F0302020204030204" pitchFamily="34" charset="0"/>
              <a:ea typeface="Calibri" panose="020F0502020204030204" pitchFamily="34" charset="0"/>
              <a:cs typeface="Calibri Light" panose="020F0302020204030204" pitchFamily="34" charset="0"/>
            </a:endParaRPr>
          </a:p>
          <a:p>
            <a:pPr fontAlgn="base">
              <a:lnSpc>
                <a:spcPct val="107000"/>
              </a:lnSpc>
            </a:pPr>
            <a:r>
              <a:rPr lang="en-US" dirty="0">
                <a:latin typeface="Calibri Light" panose="020F030202020403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81030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019FA-C12A-E051-6ED2-51D71ABCD09D}"/>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Project Meetings</a:t>
            </a:r>
          </a:p>
        </p:txBody>
      </p:sp>
      <p:sp useBgFill="1">
        <p:nvSpPr>
          <p:cNvPr id="9" name="Rectangle 8">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C1A4356-A337-4A0A-8BD3-7748BC3BCC39}"/>
              </a:ext>
            </a:extLst>
          </p:cNvPr>
          <p:cNvSpPr/>
          <p:nvPr/>
        </p:nvSpPr>
        <p:spPr>
          <a:xfrm>
            <a:off x="4872728" y="242962"/>
            <a:ext cx="2241750" cy="1877437"/>
          </a:xfrm>
          <a:prstGeom prst="rect">
            <a:avLst/>
          </a:prstGeom>
        </p:spPr>
        <p:txBody>
          <a:bodyPr wrap="square">
            <a:spAutoFit/>
          </a:bodyPr>
          <a:lstStyle/>
          <a:p>
            <a:pPr algn="ctr"/>
            <a:r>
              <a:rPr lang="en-US" sz="4000" dirty="0"/>
              <a:t>Project Meetings</a:t>
            </a:r>
          </a:p>
          <a:p>
            <a:pPr algn="ctr"/>
            <a:endParaRPr lang="en-US" dirty="0"/>
          </a:p>
          <a:p>
            <a:pPr algn="ctr"/>
            <a:endParaRPr lang="en-US" dirty="0"/>
          </a:p>
        </p:txBody>
      </p:sp>
      <p:pic>
        <p:nvPicPr>
          <p:cNvPr id="7" name="Picture 6" descr="Diagonal list of project meetings including: Simulation Overview, Beat Sheet, Scene Boards, Resources, and Logistics.">
            <a:extLst>
              <a:ext uri="{FF2B5EF4-FFF2-40B4-BE49-F238E27FC236}">
                <a16:creationId xmlns:a16="http://schemas.microsoft.com/office/drawing/2014/main" id="{1A04C3C3-AE73-4697-89F2-41A15454E208}"/>
              </a:ext>
            </a:extLst>
          </p:cNvPr>
          <p:cNvPicPr>
            <a:picLocks noChangeAspect="1"/>
          </p:cNvPicPr>
          <p:nvPr/>
        </p:nvPicPr>
        <p:blipFill>
          <a:blip r:embed="rId3"/>
          <a:stretch>
            <a:fillRect/>
          </a:stretch>
        </p:blipFill>
        <p:spPr>
          <a:xfrm>
            <a:off x="986449" y="1703843"/>
            <a:ext cx="9885989" cy="4616605"/>
          </a:xfrm>
          <a:prstGeom prst="rect">
            <a:avLst/>
          </a:prstGeom>
        </p:spPr>
      </p:pic>
    </p:spTree>
    <p:extLst>
      <p:ext uri="{BB962C8B-B14F-4D97-AF65-F5344CB8AC3E}">
        <p14:creationId xmlns:p14="http://schemas.microsoft.com/office/powerpoint/2010/main" val="156056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F7933F-21AE-654B-9ED5-B2B5CA9D172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Scenarios</a:t>
            </a:r>
          </a:p>
        </p:txBody>
      </p:sp>
      <p:pic>
        <p:nvPicPr>
          <p:cNvPr id="11" name="Picture 10" descr="Image of a patient and a physician facing a tripod in front a of a person looking through a window.">
            <a:extLst>
              <a:ext uri="{FF2B5EF4-FFF2-40B4-BE49-F238E27FC236}">
                <a16:creationId xmlns:a16="http://schemas.microsoft.com/office/drawing/2014/main" id="{3A63FED8-36CC-4462-95AC-4768EC1B0C69}"/>
              </a:ext>
            </a:extLst>
          </p:cNvPr>
          <p:cNvPicPr>
            <a:picLocks noChangeAspect="1"/>
          </p:cNvPicPr>
          <p:nvPr/>
        </p:nvPicPr>
        <p:blipFill rotWithShape="1">
          <a:blip r:embed="rId3"/>
          <a:srcRect t="7211" r="-1" b="24236"/>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pic>
        <p:nvPicPr>
          <p:cNvPr id="13" name="Picture 12" descr="Image of a physician facing a tripod">
            <a:extLst>
              <a:ext uri="{FF2B5EF4-FFF2-40B4-BE49-F238E27FC236}">
                <a16:creationId xmlns:a16="http://schemas.microsoft.com/office/drawing/2014/main" id="{00861E85-AE52-4303-8409-124623435961}"/>
              </a:ext>
            </a:extLst>
          </p:cNvPr>
          <p:cNvPicPr>
            <a:picLocks noChangeAspect="1"/>
          </p:cNvPicPr>
          <p:nvPr/>
        </p:nvPicPr>
        <p:blipFill rotWithShape="1">
          <a:blip r:embed="rId4"/>
          <a:srcRect t="22635" b="22635"/>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14" name="Picture 13" descr="Image of a patient and a physician facing a tripod">
            <a:extLst>
              <a:ext uri="{FF2B5EF4-FFF2-40B4-BE49-F238E27FC236}">
                <a16:creationId xmlns:a16="http://schemas.microsoft.com/office/drawing/2014/main" id="{9A5316F9-4F6C-4C23-8F8F-DACD920A8B4A}"/>
              </a:ext>
            </a:extLst>
          </p:cNvPr>
          <p:cNvPicPr>
            <a:picLocks noChangeAspect="1"/>
          </p:cNvPicPr>
          <p:nvPr/>
        </p:nvPicPr>
        <p:blipFill rotWithShape="1">
          <a:blip r:embed="rId5"/>
          <a:srcRect t="12066" r="-3" b="12064"/>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sp>
        <p:nvSpPr>
          <p:cNvPr id="2" name="Oval 1" descr="Red oval around a tripod on a hospital bed.">
            <a:extLst>
              <a:ext uri="{FF2B5EF4-FFF2-40B4-BE49-F238E27FC236}">
                <a16:creationId xmlns:a16="http://schemas.microsoft.com/office/drawing/2014/main" id="{2F07CC96-0849-48B8-9721-D70B4D220403}"/>
              </a:ext>
            </a:extLst>
          </p:cNvPr>
          <p:cNvSpPr/>
          <p:nvPr/>
        </p:nvSpPr>
        <p:spPr>
          <a:xfrm>
            <a:off x="8092440" y="628650"/>
            <a:ext cx="1725930" cy="197739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descr="Red oval around a tripod on a hospital bed.">
            <a:extLst>
              <a:ext uri="{FF2B5EF4-FFF2-40B4-BE49-F238E27FC236}">
                <a16:creationId xmlns:a16="http://schemas.microsoft.com/office/drawing/2014/main" id="{2F78F77A-2B47-408C-9D9E-776ADF967BBA}"/>
              </a:ext>
            </a:extLst>
          </p:cNvPr>
          <p:cNvSpPr/>
          <p:nvPr/>
        </p:nvSpPr>
        <p:spPr>
          <a:xfrm>
            <a:off x="6640146" y="4050030"/>
            <a:ext cx="1725930" cy="197739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393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A9986F-8181-1FBC-24CA-3D2AF6988C8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The Four Scenarios</a:t>
            </a:r>
          </a:p>
        </p:txBody>
      </p:sp>
      <p:graphicFrame>
        <p:nvGraphicFramePr>
          <p:cNvPr id="2" name="Table 2">
            <a:extLst>
              <a:ext uri="{FF2B5EF4-FFF2-40B4-BE49-F238E27FC236}">
                <a16:creationId xmlns:a16="http://schemas.microsoft.com/office/drawing/2014/main" id="{46F311FA-28A2-4C96-9CA8-B1C91DA17D71}"/>
              </a:ext>
            </a:extLst>
          </p:cNvPr>
          <p:cNvGraphicFramePr>
            <a:graphicFrameLocks noGrp="1"/>
          </p:cNvGraphicFramePr>
          <p:nvPr>
            <p:extLst>
              <p:ext uri="{D42A27DB-BD31-4B8C-83A1-F6EECF244321}">
                <p14:modId xmlns:p14="http://schemas.microsoft.com/office/powerpoint/2010/main" val="3012643714"/>
              </p:ext>
            </p:extLst>
          </p:nvPr>
        </p:nvGraphicFramePr>
        <p:xfrm>
          <a:off x="593124" y="506626"/>
          <a:ext cx="10836876" cy="5760720"/>
        </p:xfrm>
        <a:graphic>
          <a:graphicData uri="http://schemas.openxmlformats.org/drawingml/2006/table">
            <a:tbl>
              <a:tblPr firstRow="1" bandRow="1">
                <a:tableStyleId>{5C22544A-7EE6-4342-B048-85BDC9FD1C3A}</a:tableStyleId>
              </a:tblPr>
              <a:tblGrid>
                <a:gridCol w="2709219">
                  <a:extLst>
                    <a:ext uri="{9D8B030D-6E8A-4147-A177-3AD203B41FA5}">
                      <a16:colId xmlns:a16="http://schemas.microsoft.com/office/drawing/2014/main" val="2567958002"/>
                    </a:ext>
                  </a:extLst>
                </a:gridCol>
                <a:gridCol w="2709219">
                  <a:extLst>
                    <a:ext uri="{9D8B030D-6E8A-4147-A177-3AD203B41FA5}">
                      <a16:colId xmlns:a16="http://schemas.microsoft.com/office/drawing/2014/main" val="4172542053"/>
                    </a:ext>
                  </a:extLst>
                </a:gridCol>
                <a:gridCol w="2709219">
                  <a:extLst>
                    <a:ext uri="{9D8B030D-6E8A-4147-A177-3AD203B41FA5}">
                      <a16:colId xmlns:a16="http://schemas.microsoft.com/office/drawing/2014/main" val="1686936718"/>
                    </a:ext>
                  </a:extLst>
                </a:gridCol>
                <a:gridCol w="2709219">
                  <a:extLst>
                    <a:ext uri="{9D8B030D-6E8A-4147-A177-3AD203B41FA5}">
                      <a16:colId xmlns:a16="http://schemas.microsoft.com/office/drawing/2014/main" val="2275396293"/>
                    </a:ext>
                  </a:extLst>
                </a:gridCol>
              </a:tblGrid>
              <a:tr h="574474">
                <a:tc>
                  <a:txBody>
                    <a:bodyPr/>
                    <a:lstStyle/>
                    <a:p>
                      <a:pPr algn="ctr"/>
                      <a:r>
                        <a:rPr lang="en-US" sz="1800" b="1" u="sng" kern="1200" dirty="0">
                          <a:solidFill>
                            <a:schemeClr val="lt1"/>
                          </a:solidFill>
                          <a:effectLst/>
                          <a:latin typeface="+mn-lt"/>
                          <a:ea typeface="+mn-ea"/>
                          <a:cs typeface="+mn-cs"/>
                        </a:rPr>
                        <a:t>Race Case</a:t>
                      </a: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u="sng" kern="1200" dirty="0">
                          <a:solidFill>
                            <a:schemeClr val="lt1"/>
                          </a:solidFill>
                          <a:effectLst/>
                          <a:latin typeface="+mn-lt"/>
                          <a:ea typeface="+mn-ea"/>
                          <a:cs typeface="+mn-cs"/>
                        </a:rPr>
                        <a:t>Age</a:t>
                      </a:r>
                      <a:endParaRPr lang="en-US" sz="1800" b="1" kern="1200" dirty="0">
                        <a:solidFill>
                          <a:schemeClr val="lt1"/>
                        </a:solidFill>
                        <a:effectLst/>
                        <a:latin typeface="+mn-lt"/>
                        <a:ea typeface="+mn-ea"/>
                        <a:cs typeface="+mn-cs"/>
                      </a:endParaRPr>
                    </a:p>
                    <a:p>
                      <a:pPr algn="ctr"/>
                      <a:endParaRPr lang="en-US" dirty="0"/>
                    </a:p>
                  </a:txBody>
                  <a:tcPr/>
                </a:tc>
                <a:tc>
                  <a:txBody>
                    <a:bodyPr/>
                    <a:lstStyle/>
                    <a:p>
                      <a:pPr algn="ctr"/>
                      <a:r>
                        <a:rPr lang="en-US" sz="1800" b="1" u="sng" kern="1200" dirty="0">
                          <a:solidFill>
                            <a:schemeClr val="lt1"/>
                          </a:solidFill>
                          <a:effectLst/>
                          <a:latin typeface="+mn-lt"/>
                          <a:ea typeface="+mn-ea"/>
                          <a:cs typeface="+mn-cs"/>
                        </a:rPr>
                        <a:t>Language Barrier</a:t>
                      </a:r>
                      <a:endParaRPr lang="en-US" dirty="0"/>
                    </a:p>
                  </a:txBody>
                  <a:tcPr/>
                </a:tc>
                <a:tc>
                  <a:txBody>
                    <a:bodyPr/>
                    <a:lstStyle/>
                    <a:p>
                      <a:pPr algn="ctr"/>
                      <a:r>
                        <a:rPr lang="en-US" sz="1800" b="1" u="sng" kern="1200" dirty="0">
                          <a:solidFill>
                            <a:schemeClr val="lt1"/>
                          </a:solidFill>
                          <a:effectLst/>
                          <a:latin typeface="+mn-lt"/>
                          <a:ea typeface="+mn-ea"/>
                          <a:cs typeface="+mn-cs"/>
                        </a:rPr>
                        <a:t>Religion</a:t>
                      </a:r>
                      <a:endParaRPr lang="en-US" u="sng" dirty="0"/>
                    </a:p>
                  </a:txBody>
                  <a:tcPr/>
                </a:tc>
                <a:extLst>
                  <a:ext uri="{0D108BD9-81ED-4DB2-BD59-A6C34878D82A}">
                    <a16:rowId xmlns:a16="http://schemas.microsoft.com/office/drawing/2014/main" val="2168685101"/>
                  </a:ext>
                </a:extLst>
              </a:tr>
              <a:tr h="292387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Black Female 42 y/o presents with Chest Pain and SOB</a:t>
                      </a:r>
                    </a:p>
                    <a:p>
                      <a:pPr algn="ct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Elderly Patient 72 y/o white female presents with fatigue and looks run downed. Patient has complaints of fatigue. Recent loss of spouse. Patient has been to multiple physicians from psychiatry to primary care over the past 6 months.</a:t>
                      </a:r>
                    </a:p>
                    <a:p>
                      <a:pPr algn="ctr"/>
                      <a:endParaRPr lang="en-US" dirty="0"/>
                    </a:p>
                  </a:txBody>
                  <a:tcPr/>
                </a:tc>
                <a:tc>
                  <a:txBody>
                    <a:bodyPr/>
                    <a:lstStyle/>
                    <a:p>
                      <a:pPr algn="ctr"/>
                      <a:r>
                        <a:rPr lang="en-US" sz="1800" kern="1200" dirty="0">
                          <a:solidFill>
                            <a:schemeClr val="dk1"/>
                          </a:solidFill>
                          <a:effectLst/>
                          <a:latin typeface="+mn-lt"/>
                          <a:ea typeface="+mn-ea"/>
                          <a:cs typeface="+mn-cs"/>
                        </a:rPr>
                        <a:t>46 y/o Hispanic female.  32 weeks pregnant.  Has concerns about her pregnancy.</a:t>
                      </a:r>
                    </a:p>
                    <a:p>
                      <a:pPr algn="ctr"/>
                      <a:r>
                        <a:rPr lang="en-US" sz="1800" kern="1200" dirty="0">
                          <a:solidFill>
                            <a:schemeClr val="dk1"/>
                          </a:solidFill>
                          <a:effectLst/>
                          <a:latin typeface="+mn-lt"/>
                          <a:ea typeface="+mn-ea"/>
                          <a:cs typeface="+mn-cs"/>
                        </a:rPr>
                        <a:t>Patient doesn’t understand care plan due to language barrier.  Everything that is being given to the patient (documents/consent) is in English</a:t>
                      </a:r>
                    </a:p>
                    <a:p>
                      <a:pPr algn="ct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52 female Physician. Physician is challenged by patient of not being Christian.  This physician is board certified, highly published, established physician for 10 years.  Physician is the Director the Medical Department covering for his colleague.</a:t>
                      </a:r>
                    </a:p>
                    <a:p>
                      <a:pPr algn="ctr"/>
                      <a:endParaRPr lang="en-US" dirty="0"/>
                    </a:p>
                  </a:txBody>
                  <a:tcPr/>
                </a:tc>
                <a:extLst>
                  <a:ext uri="{0D108BD9-81ED-4DB2-BD59-A6C34878D82A}">
                    <a16:rowId xmlns:a16="http://schemas.microsoft.com/office/drawing/2014/main" val="3446592676"/>
                  </a:ext>
                </a:extLst>
              </a:tr>
              <a:tr h="1827419">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mn-lt"/>
                          <a:ea typeface="+mn-ea"/>
                          <a:cs typeface="+mn-cs"/>
                        </a:rPr>
                        <a:t>Experience of Resident Using VR</a:t>
                      </a:r>
                      <a:r>
                        <a:rPr lang="en-US" sz="1800" kern="1200" dirty="0">
                          <a:solidFill>
                            <a:schemeClr val="dk1"/>
                          </a:solidFill>
                          <a:effectLst/>
                          <a:latin typeface="+mn-lt"/>
                          <a:ea typeface="+mn-ea"/>
                          <a:cs typeface="+mn-cs"/>
                        </a:rPr>
                        <a:t>-Frustration as the patient, feeling unheard, not being treated seriously. </a:t>
                      </a:r>
                    </a:p>
                    <a:p>
                      <a:pPr algn="ct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mn-lt"/>
                          <a:ea typeface="+mn-ea"/>
                          <a:cs typeface="+mn-cs"/>
                        </a:rPr>
                        <a:t>Experience of Resident Using VR</a:t>
                      </a:r>
                      <a:r>
                        <a:rPr lang="en-US" sz="1800" kern="1200" dirty="0">
                          <a:solidFill>
                            <a:schemeClr val="dk1"/>
                          </a:solidFill>
                          <a:effectLst/>
                          <a:latin typeface="+mn-lt"/>
                          <a:ea typeface="+mn-ea"/>
                          <a:cs typeface="+mn-cs"/>
                        </a:rPr>
                        <a:t>- Resident to feel unheard, concerns are being dismissed, patient feels discriminated against due to age.</a:t>
                      </a:r>
                    </a:p>
                    <a:p>
                      <a:pPr algn="ct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mn-lt"/>
                          <a:ea typeface="+mn-ea"/>
                          <a:cs typeface="+mn-cs"/>
                        </a:rPr>
                        <a:t>Experience of Resident Using VR</a:t>
                      </a:r>
                      <a:r>
                        <a:rPr lang="en-US" sz="1800" kern="1200" dirty="0">
                          <a:solidFill>
                            <a:schemeClr val="dk1"/>
                          </a:solidFill>
                          <a:effectLst/>
                          <a:latin typeface="+mn-lt"/>
                          <a:ea typeface="+mn-ea"/>
                          <a:cs typeface="+mn-cs"/>
                        </a:rPr>
                        <a:t>- Feelings of fear, frustrated, communication is not effective, signage in the room is all in English</a:t>
                      </a:r>
                    </a:p>
                    <a:p>
                      <a:pPr algn="ct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mn-lt"/>
                          <a:ea typeface="+mn-ea"/>
                          <a:cs typeface="+mn-cs"/>
                        </a:rPr>
                        <a:t>Experience of the Resident Using VR</a:t>
                      </a:r>
                      <a:r>
                        <a:rPr lang="en-US" sz="1800" kern="1200" dirty="0">
                          <a:solidFill>
                            <a:schemeClr val="dk1"/>
                          </a:solidFill>
                          <a:effectLst/>
                          <a:latin typeface="+mn-lt"/>
                          <a:ea typeface="+mn-ea"/>
                          <a:cs typeface="+mn-cs"/>
                        </a:rPr>
                        <a:t>- Feeling discriminated against regardless of medical credentials</a:t>
                      </a:r>
                    </a:p>
                    <a:p>
                      <a:pPr algn="ctr"/>
                      <a:endParaRPr lang="en-US" dirty="0"/>
                    </a:p>
                  </a:txBody>
                  <a:tcPr/>
                </a:tc>
                <a:extLst>
                  <a:ext uri="{0D108BD9-81ED-4DB2-BD59-A6C34878D82A}">
                    <a16:rowId xmlns:a16="http://schemas.microsoft.com/office/drawing/2014/main" val="3675781239"/>
                  </a:ext>
                </a:extLst>
              </a:tr>
            </a:tbl>
          </a:graphicData>
        </a:graphic>
      </p:graphicFrame>
    </p:spTree>
    <p:extLst>
      <p:ext uri="{BB962C8B-B14F-4D97-AF65-F5344CB8AC3E}">
        <p14:creationId xmlns:p14="http://schemas.microsoft.com/office/powerpoint/2010/main" val="1789782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D2411-8744-435B-9FD6-AB1F64EAAB29}"/>
              </a:ext>
            </a:extLst>
          </p:cNvPr>
          <p:cNvSpPr>
            <a:spLocks noGrp="1"/>
          </p:cNvSpPr>
          <p:nvPr>
            <p:ph type="title"/>
          </p:nvPr>
        </p:nvSpPr>
        <p:spPr/>
        <p:txBody>
          <a:bodyPr/>
          <a:lstStyle/>
          <a:p>
            <a:r>
              <a:rPr lang="en-US" dirty="0"/>
              <a:t>VR Demonstration Video</a:t>
            </a:r>
          </a:p>
        </p:txBody>
      </p:sp>
    </p:spTree>
    <p:extLst>
      <p:ext uri="{BB962C8B-B14F-4D97-AF65-F5344CB8AC3E}">
        <p14:creationId xmlns:p14="http://schemas.microsoft.com/office/powerpoint/2010/main" val="4013392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A691A8-6DC9-A38D-42FB-1C4D2B92374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QR Code</a:t>
            </a:r>
          </a:p>
        </p:txBody>
      </p:sp>
      <p:pic>
        <p:nvPicPr>
          <p:cNvPr id="2" name="Picture 1" descr="Qr code">
            <a:extLst>
              <a:ext uri="{FF2B5EF4-FFF2-40B4-BE49-F238E27FC236}">
                <a16:creationId xmlns:a16="http://schemas.microsoft.com/office/drawing/2014/main" id="{2E3253B1-E100-4175-A4B4-AFA1C55A7252}"/>
              </a:ext>
            </a:extLst>
          </p:cNvPr>
          <p:cNvPicPr>
            <a:picLocks noChangeAspect="1"/>
          </p:cNvPicPr>
          <p:nvPr/>
        </p:nvPicPr>
        <p:blipFill>
          <a:blip r:embed="rId3"/>
          <a:stretch>
            <a:fillRect/>
          </a:stretch>
        </p:blipFill>
        <p:spPr>
          <a:xfrm>
            <a:off x="3296469" y="643466"/>
            <a:ext cx="5599062" cy="5571067"/>
          </a:xfrm>
          <a:prstGeom prst="rect">
            <a:avLst/>
          </a:prstGeom>
        </p:spPr>
      </p:pic>
    </p:spTree>
    <p:extLst>
      <p:ext uri="{BB962C8B-B14F-4D97-AF65-F5344CB8AC3E}">
        <p14:creationId xmlns:p14="http://schemas.microsoft.com/office/powerpoint/2010/main" val="2484833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C102A-2D07-F47B-D408-CB1B57343CC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Pilot</a:t>
            </a:r>
          </a:p>
        </p:txBody>
      </p:sp>
      <p:sp useBgFill="1">
        <p:nvSpPr>
          <p:cNvPr id="25" name="Rectangle 24">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 wearing scrubs is sitting down at a table and using virtual reality equipment.">
            <a:extLst>
              <a:ext uri="{FF2B5EF4-FFF2-40B4-BE49-F238E27FC236}">
                <a16:creationId xmlns:a16="http://schemas.microsoft.com/office/drawing/2014/main" id="{C2969221-8211-4BBC-82EE-09EB670FB83C}"/>
              </a:ext>
            </a:extLst>
          </p:cNvPr>
          <p:cNvPicPr>
            <a:picLocks noChangeAspect="1"/>
          </p:cNvPicPr>
          <p:nvPr/>
        </p:nvPicPr>
        <p:blipFill rotWithShape="1">
          <a:blip r:embed="rId3">
            <a:extLst>
              <a:ext uri="{28A0092B-C50C-407E-A947-70E740481C1C}">
                <a14:useLocalDpi xmlns:a14="http://schemas.microsoft.com/office/drawing/2010/main" val="0"/>
              </a:ext>
            </a:extLst>
          </a:blip>
          <a:srcRect l="14945" r="11032" b="-2"/>
          <a:stretch/>
        </p:blipFill>
        <p:spPr>
          <a:xfrm>
            <a:off x="321731" y="557189"/>
            <a:ext cx="5668684" cy="5743618"/>
          </a:xfrm>
          <a:prstGeom prst="rect">
            <a:avLst/>
          </a:prstGeom>
        </p:spPr>
      </p:pic>
      <p:pic>
        <p:nvPicPr>
          <p:cNvPr id="3" name="Picture 2" descr="A person wearing a white lab coat is sitting down at a table and using virtual reality equipment.">
            <a:extLst>
              <a:ext uri="{FF2B5EF4-FFF2-40B4-BE49-F238E27FC236}">
                <a16:creationId xmlns:a16="http://schemas.microsoft.com/office/drawing/2014/main" id="{E2AA4492-FAA2-4A1B-A11C-E10926F944E7}"/>
              </a:ext>
            </a:extLst>
          </p:cNvPr>
          <p:cNvPicPr>
            <a:picLocks noChangeAspect="1"/>
          </p:cNvPicPr>
          <p:nvPr/>
        </p:nvPicPr>
        <p:blipFill rotWithShape="1">
          <a:blip r:embed="rId4">
            <a:extLst>
              <a:ext uri="{28A0092B-C50C-407E-A947-70E740481C1C}">
                <a14:useLocalDpi xmlns:a14="http://schemas.microsoft.com/office/drawing/2010/main" val="0"/>
              </a:ext>
            </a:extLst>
          </a:blip>
          <a:srcRect l="693" r="25203" b="-2"/>
          <a:stretch/>
        </p:blipFill>
        <p:spPr>
          <a:xfrm>
            <a:off x="6195375" y="557189"/>
            <a:ext cx="5674893" cy="5743618"/>
          </a:xfrm>
          <a:prstGeom prst="rect">
            <a:avLst/>
          </a:prstGeom>
        </p:spPr>
      </p:pic>
    </p:spTree>
    <p:extLst>
      <p:ext uri="{BB962C8B-B14F-4D97-AF65-F5344CB8AC3E}">
        <p14:creationId xmlns:p14="http://schemas.microsoft.com/office/powerpoint/2010/main" val="3286517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503680-EFBF-439A-9AE7-8D3757F59076}"/>
              </a:ext>
            </a:extLst>
          </p:cNvPr>
          <p:cNvSpPr>
            <a:spLocks noGrp="1"/>
          </p:cNvSpPr>
          <p:nvPr>
            <p:ph type="title"/>
          </p:nvPr>
        </p:nvSpPr>
        <p:spPr>
          <a:xfrm>
            <a:off x="838200" y="365125"/>
            <a:ext cx="10515600" cy="1860400"/>
          </a:xfrm>
        </p:spPr>
        <p:txBody>
          <a:bodyPr>
            <a:normAutofit/>
          </a:bodyPr>
          <a:lstStyle/>
          <a:p>
            <a:r>
              <a:rPr lang="en-US" sz="5200" dirty="0"/>
              <a:t>Data Collection (Analytics)</a:t>
            </a:r>
          </a:p>
        </p:txBody>
      </p:sp>
      <p:pic>
        <p:nvPicPr>
          <p:cNvPr id="10" name="Picture 9" descr="Chart, histogram&#10;&#10;">
            <a:extLst>
              <a:ext uri="{FF2B5EF4-FFF2-40B4-BE49-F238E27FC236}">
                <a16:creationId xmlns:a16="http://schemas.microsoft.com/office/drawing/2014/main" id="{A7559CFD-4EAA-4B5C-8BE1-0CF9421C1218}"/>
              </a:ext>
            </a:extLst>
          </p:cNvPr>
          <p:cNvPicPr>
            <a:picLocks noChangeAspect="1"/>
          </p:cNvPicPr>
          <p:nvPr/>
        </p:nvPicPr>
        <p:blipFill>
          <a:blip r:embed="rId3"/>
          <a:stretch>
            <a:fillRect/>
          </a:stretch>
        </p:blipFill>
        <p:spPr>
          <a:xfrm>
            <a:off x="1059831" y="2365285"/>
            <a:ext cx="4071066" cy="3938756"/>
          </a:xfrm>
          <a:prstGeom prst="rect">
            <a:avLst/>
          </a:prstGeom>
        </p:spPr>
      </p:pic>
    </p:spTree>
    <p:extLst>
      <p:ext uri="{BB962C8B-B14F-4D97-AF65-F5344CB8AC3E}">
        <p14:creationId xmlns:p14="http://schemas.microsoft.com/office/powerpoint/2010/main" val="319897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03680-EFBF-439A-9AE7-8D3757F59076}"/>
              </a:ext>
            </a:extLst>
          </p:cNvPr>
          <p:cNvSpPr>
            <a:spLocks noGrp="1"/>
          </p:cNvSpPr>
          <p:nvPr>
            <p:ph type="title"/>
          </p:nvPr>
        </p:nvSpPr>
        <p:spPr>
          <a:xfrm>
            <a:off x="838200" y="184805"/>
            <a:ext cx="10515600" cy="1505883"/>
          </a:xfrm>
        </p:spPr>
        <p:txBody>
          <a:bodyPr anchor="ctr">
            <a:normAutofit/>
          </a:bodyPr>
          <a:lstStyle/>
          <a:p>
            <a:r>
              <a:rPr lang="en-US" sz="5200" dirty="0"/>
              <a:t>Data Collection (Analytics) (1)</a:t>
            </a:r>
          </a:p>
        </p:txBody>
      </p:sp>
      <p:graphicFrame>
        <p:nvGraphicFramePr>
          <p:cNvPr id="5" name="Chart 4">
            <a:extLst>
              <a:ext uri="{FF2B5EF4-FFF2-40B4-BE49-F238E27FC236}">
                <a16:creationId xmlns:a16="http://schemas.microsoft.com/office/drawing/2014/main" id="{E410AD5B-35C8-4588-9695-BF805FA2407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07191324"/>
              </p:ext>
            </p:extLst>
          </p:nvPr>
        </p:nvGraphicFramePr>
        <p:xfrm>
          <a:off x="3124200" y="1604962"/>
          <a:ext cx="5943600" cy="3648075"/>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descr="Image of a bar chart with comparisons of cordiality, emergency medicine, family medicine, general surgery, internal medicine, and psychiatric medicine.">
            <a:extLst>
              <a:ext uri="{FF2B5EF4-FFF2-40B4-BE49-F238E27FC236}">
                <a16:creationId xmlns:a16="http://schemas.microsoft.com/office/drawing/2014/main" id="{69920BB9-EAB1-4199-9112-185EA4D03F3C}"/>
              </a:ext>
            </a:extLst>
          </p:cNvPr>
          <p:cNvPicPr>
            <a:picLocks noChangeAspect="1"/>
          </p:cNvPicPr>
          <p:nvPr/>
        </p:nvPicPr>
        <p:blipFill>
          <a:blip r:embed="rId4"/>
          <a:stretch>
            <a:fillRect/>
          </a:stretch>
        </p:blipFill>
        <p:spPr>
          <a:xfrm>
            <a:off x="2866768" y="2038349"/>
            <a:ext cx="5671751" cy="4283091"/>
          </a:xfrm>
          <a:prstGeom prst="rect">
            <a:avLst/>
          </a:prstGeom>
        </p:spPr>
      </p:pic>
    </p:spTree>
    <p:extLst>
      <p:ext uri="{BB962C8B-B14F-4D97-AF65-F5344CB8AC3E}">
        <p14:creationId xmlns:p14="http://schemas.microsoft.com/office/powerpoint/2010/main" val="243475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C477752-ACCA-41C1-9B1D-D0CED1F9CB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503680-EFBF-439A-9AE7-8D3757F59076}"/>
              </a:ext>
            </a:extLst>
          </p:cNvPr>
          <p:cNvSpPr>
            <a:spLocks noGrp="1"/>
          </p:cNvSpPr>
          <p:nvPr>
            <p:ph type="title"/>
          </p:nvPr>
        </p:nvSpPr>
        <p:spPr>
          <a:xfrm>
            <a:off x="838199" y="347664"/>
            <a:ext cx="7358349" cy="1306475"/>
          </a:xfrm>
        </p:spPr>
        <p:txBody>
          <a:bodyPr vert="horz" lIns="91440" tIns="45720" rIns="91440" bIns="45720" rtlCol="0" anchor="ctr">
            <a:normAutofit/>
          </a:bodyPr>
          <a:lstStyle/>
          <a:p>
            <a:pPr algn="ctr"/>
            <a:r>
              <a:rPr lang="en-US" kern="1200" dirty="0">
                <a:solidFill>
                  <a:schemeClr val="tx1"/>
                </a:solidFill>
                <a:latin typeface="+mj-lt"/>
                <a:ea typeface="+mj-ea"/>
                <a:cs typeface="+mj-cs"/>
              </a:rPr>
              <a:t>Data Collection (Analytics) (2)</a:t>
            </a:r>
          </a:p>
        </p:txBody>
      </p:sp>
      <p:pic>
        <p:nvPicPr>
          <p:cNvPr id="3" name="Picture 2" descr="Image of a pie chart of &quot;How did this scene make you feel?&quot; with the categories of anxious, irate, uncomfortable, no impact, or anxious, irate, &amp; uncomfortable.">
            <a:extLst>
              <a:ext uri="{FF2B5EF4-FFF2-40B4-BE49-F238E27FC236}">
                <a16:creationId xmlns:a16="http://schemas.microsoft.com/office/drawing/2014/main" id="{D1FFDBD8-DFDE-477F-B57E-00318CA2CED1}"/>
              </a:ext>
            </a:extLst>
          </p:cNvPr>
          <p:cNvPicPr>
            <a:picLocks noChangeAspect="1"/>
          </p:cNvPicPr>
          <p:nvPr/>
        </p:nvPicPr>
        <p:blipFill>
          <a:blip r:embed="rId3"/>
          <a:stretch>
            <a:fillRect/>
          </a:stretch>
        </p:blipFill>
        <p:spPr>
          <a:xfrm>
            <a:off x="3039762" y="1654139"/>
            <a:ext cx="5980670" cy="4941226"/>
          </a:xfrm>
          <a:prstGeom prst="rect">
            <a:avLst/>
          </a:prstGeom>
        </p:spPr>
      </p:pic>
    </p:spTree>
    <p:extLst>
      <p:ext uri="{BB962C8B-B14F-4D97-AF65-F5344CB8AC3E}">
        <p14:creationId xmlns:p14="http://schemas.microsoft.com/office/powerpoint/2010/main" val="243766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03680-EFBF-439A-9AE7-8D3757F59076}"/>
              </a:ext>
            </a:extLst>
          </p:cNvPr>
          <p:cNvSpPr>
            <a:spLocks noGrp="1"/>
          </p:cNvSpPr>
          <p:nvPr>
            <p:ph type="title"/>
          </p:nvPr>
        </p:nvSpPr>
        <p:spPr>
          <a:xfrm>
            <a:off x="838200" y="184805"/>
            <a:ext cx="10515600" cy="1505883"/>
          </a:xfrm>
        </p:spPr>
        <p:txBody>
          <a:bodyPr anchor="ctr">
            <a:normAutofit/>
          </a:bodyPr>
          <a:lstStyle/>
          <a:p>
            <a:r>
              <a:rPr lang="en-US" sz="5200" dirty="0"/>
              <a:t>Data Collection (Analytics) (3)</a:t>
            </a:r>
          </a:p>
        </p:txBody>
      </p:sp>
      <p:graphicFrame>
        <p:nvGraphicFramePr>
          <p:cNvPr id="5" name="Chart 4">
            <a:extLst>
              <a:ext uri="{FF2B5EF4-FFF2-40B4-BE49-F238E27FC236}">
                <a16:creationId xmlns:a16="http://schemas.microsoft.com/office/drawing/2014/main" id="{E410AD5B-35C8-4588-9695-BF805FA2407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93606898"/>
              </p:ext>
            </p:extLst>
          </p:nvPr>
        </p:nvGraphicFramePr>
        <p:xfrm>
          <a:off x="3124200" y="1604962"/>
          <a:ext cx="5943600" cy="3648075"/>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descr="A pie chart including, &quot;What behaviors did you witness in the scene?&quot; Including choices of apathy, bias, microaggressions, neutrality, or all of the the above.">
            <a:extLst>
              <a:ext uri="{FF2B5EF4-FFF2-40B4-BE49-F238E27FC236}">
                <a16:creationId xmlns:a16="http://schemas.microsoft.com/office/drawing/2014/main" id="{4D199154-1AA4-4D1F-AC46-3724F7F7E6EE}"/>
              </a:ext>
            </a:extLst>
          </p:cNvPr>
          <p:cNvPicPr>
            <a:picLocks noChangeAspect="1"/>
          </p:cNvPicPr>
          <p:nvPr/>
        </p:nvPicPr>
        <p:blipFill>
          <a:blip r:embed="rId4"/>
          <a:stretch>
            <a:fillRect/>
          </a:stretch>
        </p:blipFill>
        <p:spPr>
          <a:xfrm>
            <a:off x="975226" y="1881187"/>
            <a:ext cx="8910179" cy="4396045"/>
          </a:xfrm>
          <a:prstGeom prst="rect">
            <a:avLst/>
          </a:prstGeom>
        </p:spPr>
      </p:pic>
    </p:spTree>
    <p:extLst>
      <p:ext uri="{BB962C8B-B14F-4D97-AF65-F5344CB8AC3E}">
        <p14:creationId xmlns:p14="http://schemas.microsoft.com/office/powerpoint/2010/main" val="522720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AC04F-9DD1-4DC6-988C-563CAF3E47FA}"/>
              </a:ext>
            </a:extLst>
          </p:cNvPr>
          <p:cNvSpPr>
            <a:spLocks noGrp="1"/>
          </p:cNvSpPr>
          <p:nvPr>
            <p:ph type="title"/>
          </p:nvPr>
        </p:nvSpPr>
        <p:spPr/>
        <p:txBody>
          <a:bodyPr/>
          <a:lstStyle/>
          <a:p>
            <a:r>
              <a:rPr lang="en-US" sz="4000" dirty="0">
                <a:latin typeface="Calibri Light" panose="020F0302020204030204" pitchFamily="34" charset="0"/>
                <a:cs typeface="Calibri Light" panose="020F0302020204030204" pitchFamily="34" charset="0"/>
              </a:rPr>
              <a:t>Objectives</a:t>
            </a:r>
          </a:p>
        </p:txBody>
      </p:sp>
      <p:sp>
        <p:nvSpPr>
          <p:cNvPr id="3" name="Content Placeholder 2">
            <a:extLst>
              <a:ext uri="{FF2B5EF4-FFF2-40B4-BE49-F238E27FC236}">
                <a16:creationId xmlns:a16="http://schemas.microsoft.com/office/drawing/2014/main" id="{1B0F48CF-EFD4-4381-84A6-36750D5BCD8C}"/>
              </a:ext>
            </a:extLst>
          </p:cNvPr>
          <p:cNvSpPr>
            <a:spLocks noGrp="1"/>
          </p:cNvSpPr>
          <p:nvPr>
            <p:ph sz="half" idx="1"/>
          </p:nvPr>
        </p:nvSpPr>
        <p:spPr>
          <a:xfrm>
            <a:off x="1034143" y="2603501"/>
            <a:ext cx="10022547" cy="2119502"/>
          </a:xfrm>
        </p:spPr>
        <p:txBody>
          <a:bodyPr/>
          <a:lstStyle/>
          <a:p>
            <a:pPr lvl="0" fontAlgn="base"/>
            <a:r>
              <a:rPr lang="en-US" sz="2400" dirty="0">
                <a:solidFill>
                  <a:schemeClr val="tx1"/>
                </a:solidFill>
                <a:latin typeface="Calibri Light" panose="020F0302020204030204" pitchFamily="34" charset="0"/>
                <a:cs typeface="Calibri Light" panose="020F0302020204030204" pitchFamily="34" charset="0"/>
              </a:rPr>
              <a:t>Describe the Fraser Resource Center &amp; Health Sciences Library DEI journey</a:t>
            </a:r>
          </a:p>
          <a:p>
            <a:pPr marL="0" lvl="0" indent="0" fontAlgn="base">
              <a:buNone/>
            </a:pPr>
            <a:endParaRPr lang="en-US" sz="2400" dirty="0">
              <a:solidFill>
                <a:schemeClr val="tx1"/>
              </a:solidFill>
              <a:latin typeface="Calibri Light" panose="020F0302020204030204" pitchFamily="34" charset="0"/>
              <a:cs typeface="Calibri Light" panose="020F0302020204030204" pitchFamily="34" charset="0"/>
            </a:endParaRPr>
          </a:p>
          <a:p>
            <a:pPr lvl="0" fontAlgn="base"/>
            <a:r>
              <a:rPr lang="en-US" sz="2400" dirty="0">
                <a:solidFill>
                  <a:schemeClr val="tx1"/>
                </a:solidFill>
                <a:latin typeface="Calibri Light" panose="020F0302020204030204" pitchFamily="34" charset="0"/>
                <a:cs typeface="Calibri Light" panose="020F0302020204030204" pitchFamily="34" charset="0"/>
              </a:rPr>
              <a:t>Discuss the significance of developing a longitudinal simulation curriculum related to diversity, equity, and inclusion (DEI) using virtual reality (VR)</a:t>
            </a:r>
          </a:p>
          <a:p>
            <a:endParaRPr lang="en-US" dirty="0"/>
          </a:p>
        </p:txBody>
      </p:sp>
    </p:spTree>
    <p:extLst>
      <p:ext uri="{BB962C8B-B14F-4D97-AF65-F5344CB8AC3E}">
        <p14:creationId xmlns:p14="http://schemas.microsoft.com/office/powerpoint/2010/main" val="4096814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ie chart asking, &quot;Did you find this simulation to be beneficial?&quot; with yes or no choices.">
            <a:extLst>
              <a:ext uri="{FF2B5EF4-FFF2-40B4-BE49-F238E27FC236}">
                <a16:creationId xmlns:a16="http://schemas.microsoft.com/office/drawing/2014/main" id="{7073F727-575C-495B-AE29-15762F7B2199}"/>
              </a:ext>
            </a:extLst>
          </p:cNvPr>
          <p:cNvPicPr>
            <a:picLocks noChangeAspect="1"/>
          </p:cNvPicPr>
          <p:nvPr/>
        </p:nvPicPr>
        <p:blipFill>
          <a:blip r:embed="rId3"/>
          <a:stretch>
            <a:fillRect/>
          </a:stretch>
        </p:blipFill>
        <p:spPr>
          <a:xfrm>
            <a:off x="1301750" y="1844675"/>
            <a:ext cx="4710113" cy="4449763"/>
          </a:xfrm>
          <a:prstGeom prst="rect">
            <a:avLst/>
          </a:prstGeom>
        </p:spPr>
      </p:pic>
      <p:pic>
        <p:nvPicPr>
          <p:cNvPr id="5" name="Picture 4" descr="Pie chart asking, &quot;Do you feel you have a better understanding of implicit bias as they relate to your clinical practice?&quot; with the choices as yes or no.">
            <a:extLst>
              <a:ext uri="{FF2B5EF4-FFF2-40B4-BE49-F238E27FC236}">
                <a16:creationId xmlns:a16="http://schemas.microsoft.com/office/drawing/2014/main" id="{0CC22464-EFE8-40BC-98B1-0512EC9A628F}"/>
              </a:ext>
            </a:extLst>
          </p:cNvPr>
          <p:cNvPicPr>
            <a:picLocks noChangeAspect="1"/>
          </p:cNvPicPr>
          <p:nvPr/>
        </p:nvPicPr>
        <p:blipFill>
          <a:blip r:embed="rId4"/>
          <a:stretch>
            <a:fillRect/>
          </a:stretch>
        </p:blipFill>
        <p:spPr>
          <a:xfrm>
            <a:off x="6076950" y="1844675"/>
            <a:ext cx="4810125" cy="4449763"/>
          </a:xfrm>
          <a:prstGeom prst="rect">
            <a:avLst/>
          </a:prstGeom>
        </p:spPr>
      </p:pic>
      <p:sp>
        <p:nvSpPr>
          <p:cNvPr id="2" name="Title 1">
            <a:extLst>
              <a:ext uri="{FF2B5EF4-FFF2-40B4-BE49-F238E27FC236}">
                <a16:creationId xmlns:a16="http://schemas.microsoft.com/office/drawing/2014/main" id="{86503680-EFBF-439A-9AE7-8D3757F59076}"/>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5200" kern="1200" dirty="0">
                <a:latin typeface="+mj-lt"/>
                <a:ea typeface="+mj-ea"/>
                <a:cs typeface="+mj-cs"/>
              </a:rPr>
              <a:t>Data Collection (Analytics) (4)</a:t>
            </a:r>
          </a:p>
        </p:txBody>
      </p:sp>
    </p:spTree>
    <p:extLst>
      <p:ext uri="{BB962C8B-B14F-4D97-AF65-F5344CB8AC3E}">
        <p14:creationId xmlns:p14="http://schemas.microsoft.com/office/powerpoint/2010/main" val="169504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FFF8C3-F09D-CFEC-E271-62285058F8F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Debrief</a:t>
            </a:r>
          </a:p>
        </p:txBody>
      </p:sp>
      <p:pic>
        <p:nvPicPr>
          <p:cNvPr id="2" name="Picture 1" descr="Letterhead for Northeast Georgia Medical Center with a Debrief Guide for Virtual Reality.&quot;">
            <a:extLst>
              <a:ext uri="{FF2B5EF4-FFF2-40B4-BE49-F238E27FC236}">
                <a16:creationId xmlns:a16="http://schemas.microsoft.com/office/drawing/2014/main" id="{E219E619-4627-47F5-9793-6FE104B47F99}"/>
              </a:ext>
            </a:extLst>
          </p:cNvPr>
          <p:cNvPicPr>
            <a:picLocks noChangeAspect="1"/>
          </p:cNvPicPr>
          <p:nvPr/>
        </p:nvPicPr>
        <p:blipFill rotWithShape="1">
          <a:blip r:embed="rId3"/>
          <a:srcRect t="23" r="1" b="50944"/>
          <a:stretch/>
        </p:blipFill>
        <p:spPr>
          <a:xfrm>
            <a:off x="2260148" y="643467"/>
            <a:ext cx="9288385" cy="5571066"/>
          </a:xfrm>
          <a:custGeom>
            <a:avLst/>
            <a:gdLst/>
            <a:ahLst/>
            <a:cxnLst/>
            <a:rect l="l" t="t" r="r" b="b"/>
            <a:pathLst>
              <a:path w="6933502" h="5571066">
                <a:moveTo>
                  <a:pt x="55276" y="0"/>
                </a:moveTo>
                <a:lnTo>
                  <a:pt x="6933502" y="0"/>
                </a:lnTo>
                <a:lnTo>
                  <a:pt x="6933502" y="5571066"/>
                </a:lnTo>
                <a:lnTo>
                  <a:pt x="0" y="5571066"/>
                </a:lnTo>
                <a:lnTo>
                  <a:pt x="0" y="5571065"/>
                </a:lnTo>
                <a:lnTo>
                  <a:pt x="50061" y="5571065"/>
                </a:lnTo>
                <a:lnTo>
                  <a:pt x="58753" y="5504841"/>
                </a:lnTo>
                <a:lnTo>
                  <a:pt x="73023" y="5397085"/>
                </a:lnTo>
                <a:lnTo>
                  <a:pt x="88078" y="5277828"/>
                </a:lnTo>
                <a:lnTo>
                  <a:pt x="103917" y="5143437"/>
                </a:lnTo>
                <a:lnTo>
                  <a:pt x="120697" y="4996938"/>
                </a:lnTo>
                <a:lnTo>
                  <a:pt x="137476" y="4837726"/>
                </a:lnTo>
                <a:lnTo>
                  <a:pt x="154570" y="4668224"/>
                </a:lnTo>
                <a:lnTo>
                  <a:pt x="170408" y="4485403"/>
                </a:lnTo>
                <a:lnTo>
                  <a:pt x="185620" y="4294107"/>
                </a:lnTo>
                <a:lnTo>
                  <a:pt x="199420" y="4091914"/>
                </a:lnTo>
                <a:lnTo>
                  <a:pt x="212593" y="3881246"/>
                </a:lnTo>
                <a:lnTo>
                  <a:pt x="224982" y="3661498"/>
                </a:lnTo>
                <a:lnTo>
                  <a:pt x="229373" y="3548900"/>
                </a:lnTo>
                <a:lnTo>
                  <a:pt x="234234" y="3433880"/>
                </a:lnTo>
                <a:lnTo>
                  <a:pt x="238782" y="3317044"/>
                </a:lnTo>
                <a:lnTo>
                  <a:pt x="241761" y="3199603"/>
                </a:lnTo>
                <a:lnTo>
                  <a:pt x="244427" y="3079740"/>
                </a:lnTo>
                <a:lnTo>
                  <a:pt x="247250" y="2958667"/>
                </a:lnTo>
                <a:lnTo>
                  <a:pt x="249132" y="2835172"/>
                </a:lnTo>
                <a:lnTo>
                  <a:pt x="249132" y="2710467"/>
                </a:lnTo>
                <a:lnTo>
                  <a:pt x="250073" y="2584550"/>
                </a:lnTo>
                <a:lnTo>
                  <a:pt x="249132" y="2457423"/>
                </a:lnTo>
                <a:lnTo>
                  <a:pt x="247250" y="2328480"/>
                </a:lnTo>
                <a:lnTo>
                  <a:pt x="245525" y="2199537"/>
                </a:lnTo>
                <a:lnTo>
                  <a:pt x="241761" y="2068778"/>
                </a:lnTo>
                <a:lnTo>
                  <a:pt x="237841" y="1936808"/>
                </a:lnTo>
                <a:lnTo>
                  <a:pt x="233293" y="1804838"/>
                </a:lnTo>
                <a:lnTo>
                  <a:pt x="226863" y="1671657"/>
                </a:lnTo>
                <a:lnTo>
                  <a:pt x="219179" y="1537265"/>
                </a:lnTo>
                <a:lnTo>
                  <a:pt x="211809" y="1402269"/>
                </a:lnTo>
                <a:lnTo>
                  <a:pt x="202400" y="1267272"/>
                </a:lnTo>
                <a:lnTo>
                  <a:pt x="191109" y="1130459"/>
                </a:lnTo>
                <a:lnTo>
                  <a:pt x="179818" y="995462"/>
                </a:lnTo>
                <a:lnTo>
                  <a:pt x="166801" y="858044"/>
                </a:lnTo>
                <a:lnTo>
                  <a:pt x="152531" y="720020"/>
                </a:lnTo>
                <a:lnTo>
                  <a:pt x="137476" y="583812"/>
                </a:lnTo>
                <a:lnTo>
                  <a:pt x="119912" y="445789"/>
                </a:lnTo>
                <a:lnTo>
                  <a:pt x="101094" y="308370"/>
                </a:lnTo>
                <a:lnTo>
                  <a:pt x="82432" y="170347"/>
                </a:lnTo>
                <a:lnTo>
                  <a:pt x="60635" y="32929"/>
                </a:lnTo>
                <a:close/>
              </a:path>
            </a:pathLst>
          </a:custGeom>
        </p:spPr>
      </p:pic>
    </p:spTree>
    <p:extLst>
      <p:ext uri="{BB962C8B-B14F-4D97-AF65-F5344CB8AC3E}">
        <p14:creationId xmlns:p14="http://schemas.microsoft.com/office/powerpoint/2010/main" val="2171457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72C24-6FD1-49D4-93ED-B21470E79F85}"/>
              </a:ext>
            </a:extLst>
          </p:cNvPr>
          <p:cNvSpPr>
            <a:spLocks noGrp="1"/>
          </p:cNvSpPr>
          <p:nvPr>
            <p:ph type="title"/>
          </p:nvPr>
        </p:nvSpPr>
        <p:spPr>
          <a:xfrm>
            <a:off x="870204" y="606564"/>
            <a:ext cx="10451592" cy="1325563"/>
          </a:xfrm>
        </p:spPr>
        <p:txBody>
          <a:bodyPr vert="horz" lIns="91440" tIns="45720" rIns="91440" bIns="45720" rtlCol="0" anchor="ctr">
            <a:normAutofit/>
          </a:bodyPr>
          <a:lstStyle/>
          <a:p>
            <a:r>
              <a:rPr lang="en-US" kern="1200" dirty="0">
                <a:solidFill>
                  <a:schemeClr val="tx1"/>
                </a:solidFill>
                <a:latin typeface="+mj-lt"/>
                <a:ea typeface="+mj-ea"/>
                <a:cs typeface="+mj-cs"/>
              </a:rPr>
              <a:t>Evaluation Feedback (Pre/Post)</a:t>
            </a:r>
          </a:p>
        </p:txBody>
      </p:sp>
      <p:sp>
        <p:nvSpPr>
          <p:cNvPr id="10" name="Rectangle 9">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Bar chart with yes or no choices for, &quot;Have you used virtual reality before related to diversity, equity, and inclusion?&quot;">
            <a:extLst>
              <a:ext uri="{FF2B5EF4-FFF2-40B4-BE49-F238E27FC236}">
                <a16:creationId xmlns:a16="http://schemas.microsoft.com/office/drawing/2014/main" id="{D10CC6AA-C24B-48FE-8CBC-5499100E926F}"/>
              </a:ext>
            </a:extLst>
          </p:cNvPr>
          <p:cNvPicPr>
            <a:picLocks noChangeAspect="1"/>
          </p:cNvPicPr>
          <p:nvPr/>
        </p:nvPicPr>
        <p:blipFill>
          <a:blip r:embed="rId3"/>
          <a:stretch>
            <a:fillRect/>
          </a:stretch>
        </p:blipFill>
        <p:spPr>
          <a:xfrm>
            <a:off x="1030288" y="2384425"/>
            <a:ext cx="4701439" cy="3616325"/>
          </a:xfrm>
          <a:prstGeom prst="rect">
            <a:avLst/>
          </a:prstGeom>
        </p:spPr>
      </p:pic>
      <p:pic>
        <p:nvPicPr>
          <p:cNvPr id="4" name="Picture 3" descr="Bar chart with responses to the experience.">
            <a:extLst>
              <a:ext uri="{FF2B5EF4-FFF2-40B4-BE49-F238E27FC236}">
                <a16:creationId xmlns:a16="http://schemas.microsoft.com/office/drawing/2014/main" id="{0861B8A5-B6E3-4D9A-A9CE-EB8DD387780D}"/>
              </a:ext>
            </a:extLst>
          </p:cNvPr>
          <p:cNvPicPr>
            <a:picLocks noChangeAspect="1"/>
          </p:cNvPicPr>
          <p:nvPr/>
        </p:nvPicPr>
        <p:blipFill>
          <a:blip r:embed="rId4"/>
          <a:stretch>
            <a:fillRect/>
          </a:stretch>
        </p:blipFill>
        <p:spPr>
          <a:xfrm>
            <a:off x="6239520" y="2384424"/>
            <a:ext cx="4951606" cy="3616325"/>
          </a:xfrm>
          <a:prstGeom prst="rect">
            <a:avLst/>
          </a:prstGeom>
        </p:spPr>
      </p:pic>
    </p:spTree>
    <p:extLst>
      <p:ext uri="{BB962C8B-B14F-4D97-AF65-F5344CB8AC3E}">
        <p14:creationId xmlns:p14="http://schemas.microsoft.com/office/powerpoint/2010/main" val="105232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F81461-AAF7-4475-B90C-D37F95F80294}"/>
              </a:ext>
            </a:extLst>
          </p:cNvPr>
          <p:cNvSpPr>
            <a:spLocks noGrp="1"/>
          </p:cNvSpPr>
          <p:nvPr>
            <p:ph type="title"/>
          </p:nvPr>
        </p:nvSpPr>
        <p:spPr/>
        <p:txBody>
          <a:bodyPr/>
          <a:lstStyle/>
          <a:p>
            <a:r>
              <a:rPr lang="en-US" dirty="0"/>
              <a:t>Lessons Learned</a:t>
            </a:r>
          </a:p>
        </p:txBody>
      </p:sp>
      <p:graphicFrame>
        <p:nvGraphicFramePr>
          <p:cNvPr id="11" name="Content Placeholder 4">
            <a:extLst>
              <a:ext uri="{FF2B5EF4-FFF2-40B4-BE49-F238E27FC236}">
                <a16:creationId xmlns:a16="http://schemas.microsoft.com/office/drawing/2014/main" id="{851F6AC0-B0D0-CEAA-7FD5-9FE1AEDDEBC5}"/>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619656653"/>
              </p:ext>
            </p:extLst>
          </p:nvPr>
        </p:nvGraphicFramePr>
        <p:xfrm>
          <a:off x="839788" y="2505075"/>
          <a:ext cx="5157787" cy="3684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6">
            <a:extLst>
              <a:ext uri="{FF2B5EF4-FFF2-40B4-BE49-F238E27FC236}">
                <a16:creationId xmlns:a16="http://schemas.microsoft.com/office/drawing/2014/main" id="{BD408511-8B7A-41C4-9341-BA3788D913B3}"/>
              </a:ext>
            </a:extLst>
          </p:cNvPr>
          <p:cNvSpPr>
            <a:spLocks noGrp="1"/>
          </p:cNvSpPr>
          <p:nvPr>
            <p:ph sz="quarter" idx="4"/>
          </p:nvPr>
        </p:nvSpPr>
        <p:spPr>
          <a:xfrm>
            <a:off x="6529039" y="3173412"/>
            <a:ext cx="5183188" cy="2814793"/>
          </a:xfrm>
        </p:spPr>
        <p:txBody>
          <a:bodyPr/>
          <a:lstStyle/>
          <a:p>
            <a:r>
              <a:rPr lang="en-US" dirty="0"/>
              <a:t>Live Simulations</a:t>
            </a:r>
          </a:p>
          <a:p>
            <a:endParaRPr lang="en-US" dirty="0"/>
          </a:p>
          <a:p>
            <a:r>
              <a:rPr lang="en-US" dirty="0"/>
              <a:t>Not everyone is familiar with VR </a:t>
            </a:r>
          </a:p>
          <a:p>
            <a:endParaRPr lang="en-US" dirty="0"/>
          </a:p>
          <a:p>
            <a:endParaRPr lang="en-US" dirty="0"/>
          </a:p>
        </p:txBody>
      </p:sp>
    </p:spTree>
    <p:extLst>
      <p:ext uri="{BB962C8B-B14F-4D97-AF65-F5344CB8AC3E}">
        <p14:creationId xmlns:p14="http://schemas.microsoft.com/office/powerpoint/2010/main" val="34056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21B617-2AAE-65EE-037C-D29355AC336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Four Scenarios and Experiences </a:t>
            </a:r>
          </a:p>
        </p:txBody>
      </p:sp>
      <p:graphicFrame>
        <p:nvGraphicFramePr>
          <p:cNvPr id="2" name="Table 2">
            <a:extLst>
              <a:ext uri="{FF2B5EF4-FFF2-40B4-BE49-F238E27FC236}">
                <a16:creationId xmlns:a16="http://schemas.microsoft.com/office/drawing/2014/main" id="{46F311FA-28A2-4C96-9CA8-B1C91DA17D71}"/>
              </a:ext>
            </a:extLst>
          </p:cNvPr>
          <p:cNvGraphicFramePr>
            <a:graphicFrameLocks noGrp="1"/>
          </p:cNvGraphicFramePr>
          <p:nvPr/>
        </p:nvGraphicFramePr>
        <p:xfrm>
          <a:off x="593124" y="506626"/>
          <a:ext cx="10836876" cy="5760720"/>
        </p:xfrm>
        <a:graphic>
          <a:graphicData uri="http://schemas.openxmlformats.org/drawingml/2006/table">
            <a:tbl>
              <a:tblPr firstRow="1" bandRow="1">
                <a:tableStyleId>{5C22544A-7EE6-4342-B048-85BDC9FD1C3A}</a:tableStyleId>
              </a:tblPr>
              <a:tblGrid>
                <a:gridCol w="2709219">
                  <a:extLst>
                    <a:ext uri="{9D8B030D-6E8A-4147-A177-3AD203B41FA5}">
                      <a16:colId xmlns:a16="http://schemas.microsoft.com/office/drawing/2014/main" val="2567958002"/>
                    </a:ext>
                  </a:extLst>
                </a:gridCol>
                <a:gridCol w="2709219">
                  <a:extLst>
                    <a:ext uri="{9D8B030D-6E8A-4147-A177-3AD203B41FA5}">
                      <a16:colId xmlns:a16="http://schemas.microsoft.com/office/drawing/2014/main" val="4172542053"/>
                    </a:ext>
                  </a:extLst>
                </a:gridCol>
                <a:gridCol w="2709219">
                  <a:extLst>
                    <a:ext uri="{9D8B030D-6E8A-4147-A177-3AD203B41FA5}">
                      <a16:colId xmlns:a16="http://schemas.microsoft.com/office/drawing/2014/main" val="1686936718"/>
                    </a:ext>
                  </a:extLst>
                </a:gridCol>
                <a:gridCol w="2709219">
                  <a:extLst>
                    <a:ext uri="{9D8B030D-6E8A-4147-A177-3AD203B41FA5}">
                      <a16:colId xmlns:a16="http://schemas.microsoft.com/office/drawing/2014/main" val="2275396293"/>
                    </a:ext>
                  </a:extLst>
                </a:gridCol>
              </a:tblGrid>
              <a:tr h="574474">
                <a:tc>
                  <a:txBody>
                    <a:bodyPr/>
                    <a:lstStyle/>
                    <a:p>
                      <a:pPr algn="ctr"/>
                      <a:r>
                        <a:rPr lang="en-US" sz="1800" b="1" u="sng" kern="1200" dirty="0">
                          <a:solidFill>
                            <a:schemeClr val="lt1"/>
                          </a:solidFill>
                          <a:effectLst/>
                          <a:latin typeface="+mn-lt"/>
                          <a:ea typeface="+mn-ea"/>
                          <a:cs typeface="+mn-cs"/>
                        </a:rPr>
                        <a:t>Race Case</a:t>
                      </a: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u="sng" kern="1200" dirty="0">
                          <a:solidFill>
                            <a:schemeClr val="lt1"/>
                          </a:solidFill>
                          <a:effectLst/>
                          <a:latin typeface="+mn-lt"/>
                          <a:ea typeface="+mn-ea"/>
                          <a:cs typeface="+mn-cs"/>
                        </a:rPr>
                        <a:t>Age</a:t>
                      </a:r>
                      <a:endParaRPr lang="en-US" sz="1800" b="1" kern="1200" dirty="0">
                        <a:solidFill>
                          <a:schemeClr val="lt1"/>
                        </a:solidFill>
                        <a:effectLst/>
                        <a:latin typeface="+mn-lt"/>
                        <a:ea typeface="+mn-ea"/>
                        <a:cs typeface="+mn-cs"/>
                      </a:endParaRPr>
                    </a:p>
                    <a:p>
                      <a:pPr algn="ctr"/>
                      <a:endParaRPr lang="en-US" dirty="0"/>
                    </a:p>
                  </a:txBody>
                  <a:tcPr/>
                </a:tc>
                <a:tc>
                  <a:txBody>
                    <a:bodyPr/>
                    <a:lstStyle/>
                    <a:p>
                      <a:pPr algn="ctr"/>
                      <a:r>
                        <a:rPr lang="en-US" sz="1800" b="1" u="sng" kern="1200" dirty="0">
                          <a:solidFill>
                            <a:schemeClr val="lt1"/>
                          </a:solidFill>
                          <a:effectLst/>
                          <a:latin typeface="+mn-lt"/>
                          <a:ea typeface="+mn-ea"/>
                          <a:cs typeface="+mn-cs"/>
                        </a:rPr>
                        <a:t>Language Barrier</a:t>
                      </a:r>
                      <a:endParaRPr lang="en-US" dirty="0"/>
                    </a:p>
                  </a:txBody>
                  <a:tcPr/>
                </a:tc>
                <a:tc>
                  <a:txBody>
                    <a:bodyPr/>
                    <a:lstStyle/>
                    <a:p>
                      <a:pPr algn="ctr"/>
                      <a:r>
                        <a:rPr lang="en-US" sz="1800" b="1" u="sng" kern="1200" dirty="0">
                          <a:solidFill>
                            <a:schemeClr val="lt1"/>
                          </a:solidFill>
                          <a:effectLst/>
                          <a:latin typeface="+mn-lt"/>
                          <a:ea typeface="+mn-ea"/>
                          <a:cs typeface="+mn-cs"/>
                        </a:rPr>
                        <a:t>Religion</a:t>
                      </a:r>
                      <a:endParaRPr lang="en-US" u="sng" dirty="0"/>
                    </a:p>
                  </a:txBody>
                  <a:tcPr/>
                </a:tc>
                <a:extLst>
                  <a:ext uri="{0D108BD9-81ED-4DB2-BD59-A6C34878D82A}">
                    <a16:rowId xmlns:a16="http://schemas.microsoft.com/office/drawing/2014/main" val="2168685101"/>
                  </a:ext>
                </a:extLst>
              </a:tr>
              <a:tr h="292387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Black Female 42 y/o presents with Chest Pain and SOB</a:t>
                      </a:r>
                    </a:p>
                    <a:p>
                      <a:pPr algn="ct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Elderly Patient 72 y/o white female presents with fatigue and looks run downed. Patient has complaints of fatigue. Recent loss of spouse. Patient has been to multiple physicians from psychiatry to primary care over the past 6 months.</a:t>
                      </a:r>
                    </a:p>
                    <a:p>
                      <a:pPr algn="ctr"/>
                      <a:endParaRPr lang="en-US" dirty="0"/>
                    </a:p>
                  </a:txBody>
                  <a:tcPr/>
                </a:tc>
                <a:tc>
                  <a:txBody>
                    <a:bodyPr/>
                    <a:lstStyle/>
                    <a:p>
                      <a:pPr algn="ctr"/>
                      <a:r>
                        <a:rPr lang="en-US" sz="1800" kern="1200" dirty="0">
                          <a:solidFill>
                            <a:schemeClr val="dk1"/>
                          </a:solidFill>
                          <a:effectLst/>
                          <a:latin typeface="+mn-lt"/>
                          <a:ea typeface="+mn-ea"/>
                          <a:cs typeface="+mn-cs"/>
                        </a:rPr>
                        <a:t>46 y/o Hispanic female.  32 weeks pregnant.  Has concerns about her pregnancy.</a:t>
                      </a:r>
                    </a:p>
                    <a:p>
                      <a:pPr algn="ctr"/>
                      <a:r>
                        <a:rPr lang="en-US" sz="1800" kern="1200" dirty="0">
                          <a:solidFill>
                            <a:schemeClr val="dk1"/>
                          </a:solidFill>
                          <a:effectLst/>
                          <a:latin typeface="+mn-lt"/>
                          <a:ea typeface="+mn-ea"/>
                          <a:cs typeface="+mn-cs"/>
                        </a:rPr>
                        <a:t>Patient doesn’t understand care plan due to language barrier.  Everything that is being given to the patient (documents/consent) is in English</a:t>
                      </a:r>
                    </a:p>
                    <a:p>
                      <a:pPr algn="ct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52 female Physician. Physician is challenged by patient of not being Christian.  This physician is board certified, highly published, established physician for 10 years.  Physician is the Director the Medical Department covering for his colleague.</a:t>
                      </a:r>
                    </a:p>
                    <a:p>
                      <a:pPr algn="ctr"/>
                      <a:endParaRPr lang="en-US" dirty="0"/>
                    </a:p>
                  </a:txBody>
                  <a:tcPr/>
                </a:tc>
                <a:extLst>
                  <a:ext uri="{0D108BD9-81ED-4DB2-BD59-A6C34878D82A}">
                    <a16:rowId xmlns:a16="http://schemas.microsoft.com/office/drawing/2014/main" val="3446592676"/>
                  </a:ext>
                </a:extLst>
              </a:tr>
              <a:tr h="1827419">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mn-lt"/>
                          <a:ea typeface="+mn-ea"/>
                          <a:cs typeface="+mn-cs"/>
                        </a:rPr>
                        <a:t>Experience of Resident Using VR</a:t>
                      </a:r>
                      <a:r>
                        <a:rPr lang="en-US" sz="1800" kern="1200" dirty="0">
                          <a:solidFill>
                            <a:schemeClr val="dk1"/>
                          </a:solidFill>
                          <a:effectLst/>
                          <a:latin typeface="+mn-lt"/>
                          <a:ea typeface="+mn-ea"/>
                          <a:cs typeface="+mn-cs"/>
                        </a:rPr>
                        <a:t>-Frustration as the patient, feeling unheard, not being treated seriously. </a:t>
                      </a:r>
                    </a:p>
                    <a:p>
                      <a:pPr algn="ct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mn-lt"/>
                          <a:ea typeface="+mn-ea"/>
                          <a:cs typeface="+mn-cs"/>
                        </a:rPr>
                        <a:t>Experience of Resident Using VR</a:t>
                      </a:r>
                      <a:r>
                        <a:rPr lang="en-US" sz="1800" kern="1200" dirty="0">
                          <a:solidFill>
                            <a:schemeClr val="dk1"/>
                          </a:solidFill>
                          <a:effectLst/>
                          <a:latin typeface="+mn-lt"/>
                          <a:ea typeface="+mn-ea"/>
                          <a:cs typeface="+mn-cs"/>
                        </a:rPr>
                        <a:t>- Resident to feel unheard, concerns are being dismissed, patient feels discriminated against due to age.</a:t>
                      </a:r>
                    </a:p>
                    <a:p>
                      <a:pPr algn="ct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mn-lt"/>
                          <a:ea typeface="+mn-ea"/>
                          <a:cs typeface="+mn-cs"/>
                        </a:rPr>
                        <a:t>Experience of Resident Using VR</a:t>
                      </a:r>
                      <a:r>
                        <a:rPr lang="en-US" sz="1800" kern="1200" dirty="0">
                          <a:solidFill>
                            <a:schemeClr val="dk1"/>
                          </a:solidFill>
                          <a:effectLst/>
                          <a:latin typeface="+mn-lt"/>
                          <a:ea typeface="+mn-ea"/>
                          <a:cs typeface="+mn-cs"/>
                        </a:rPr>
                        <a:t>- Feelings of fear, frustrated, communication is not effective, signage in the room is all in English</a:t>
                      </a:r>
                    </a:p>
                    <a:p>
                      <a:pPr algn="ct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mn-lt"/>
                          <a:ea typeface="+mn-ea"/>
                          <a:cs typeface="+mn-cs"/>
                        </a:rPr>
                        <a:t>Experience of the Resident Using VR</a:t>
                      </a:r>
                      <a:r>
                        <a:rPr lang="en-US" sz="1800" kern="1200" dirty="0">
                          <a:solidFill>
                            <a:schemeClr val="dk1"/>
                          </a:solidFill>
                          <a:effectLst/>
                          <a:latin typeface="+mn-lt"/>
                          <a:ea typeface="+mn-ea"/>
                          <a:cs typeface="+mn-cs"/>
                        </a:rPr>
                        <a:t>- Feeling discriminated against regardless of medical credentials</a:t>
                      </a:r>
                    </a:p>
                    <a:p>
                      <a:pPr algn="ctr"/>
                      <a:endParaRPr lang="en-US" dirty="0"/>
                    </a:p>
                  </a:txBody>
                  <a:tcPr/>
                </a:tc>
                <a:extLst>
                  <a:ext uri="{0D108BD9-81ED-4DB2-BD59-A6C34878D82A}">
                    <a16:rowId xmlns:a16="http://schemas.microsoft.com/office/drawing/2014/main" val="3675781239"/>
                  </a:ext>
                </a:extLst>
              </a:tr>
            </a:tbl>
          </a:graphicData>
        </a:graphic>
      </p:graphicFrame>
    </p:spTree>
    <p:extLst>
      <p:ext uri="{BB962C8B-B14F-4D97-AF65-F5344CB8AC3E}">
        <p14:creationId xmlns:p14="http://schemas.microsoft.com/office/powerpoint/2010/main" val="2671743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3D8CF-8E47-47B9-9265-3A1ACEDBDE03}"/>
              </a:ext>
            </a:extLst>
          </p:cNvPr>
          <p:cNvSpPr>
            <a:spLocks noGrp="1"/>
          </p:cNvSpPr>
          <p:nvPr>
            <p:ph type="title"/>
          </p:nvPr>
        </p:nvSpPr>
        <p:spPr/>
        <p:txBody>
          <a:bodyPr/>
          <a:lstStyle/>
          <a:p>
            <a:r>
              <a:rPr lang="en-US"/>
              <a:t>Next Steps</a:t>
            </a:r>
          </a:p>
        </p:txBody>
      </p:sp>
      <p:sp>
        <p:nvSpPr>
          <p:cNvPr id="3" name="Rectangle 2">
            <a:extLst>
              <a:ext uri="{FF2B5EF4-FFF2-40B4-BE49-F238E27FC236}">
                <a16:creationId xmlns:a16="http://schemas.microsoft.com/office/drawing/2014/main" id="{5C975113-9662-4AA7-AF54-A4B1E93169C2}"/>
              </a:ext>
            </a:extLst>
          </p:cNvPr>
          <p:cNvSpPr/>
          <p:nvPr/>
        </p:nvSpPr>
        <p:spPr>
          <a:xfrm>
            <a:off x="3048000" y="2828836"/>
            <a:ext cx="6096000" cy="2862322"/>
          </a:xfrm>
          <a:prstGeom prst="rect">
            <a:avLst/>
          </a:prstGeom>
        </p:spPr>
        <p:txBody>
          <a:bodyPr>
            <a:spAutoFit/>
          </a:bodyPr>
          <a:lstStyle/>
          <a:p>
            <a:pPr algn="ctr"/>
            <a:r>
              <a:rPr lang="en-US" sz="2000" dirty="0">
                <a:latin typeface="+mj-lt"/>
              </a:rPr>
              <a:t>International Meeting on Simulation in Healthcare (IMSH)</a:t>
            </a:r>
          </a:p>
          <a:p>
            <a:pPr algn="ctr"/>
            <a:r>
              <a:rPr lang="en-US" sz="2000" dirty="0">
                <a:latin typeface="+mj-lt"/>
              </a:rPr>
              <a:t>ACGME Conference 2023</a:t>
            </a:r>
          </a:p>
          <a:p>
            <a:pPr algn="ctr"/>
            <a:r>
              <a:rPr lang="en-US" sz="2000" dirty="0">
                <a:latin typeface="+mj-lt"/>
              </a:rPr>
              <a:t>AHME Conference 2023</a:t>
            </a:r>
          </a:p>
          <a:p>
            <a:pPr algn="ctr"/>
            <a:r>
              <a:rPr lang="en-US" sz="2000" dirty="0">
                <a:latin typeface="+mj-lt"/>
              </a:rPr>
              <a:t>Publications</a:t>
            </a:r>
          </a:p>
          <a:p>
            <a:pPr algn="ctr"/>
            <a:endParaRPr lang="en-US" sz="2000" dirty="0">
              <a:latin typeface="+mj-lt"/>
            </a:endParaRPr>
          </a:p>
          <a:p>
            <a:pPr algn="ctr"/>
            <a:endParaRPr lang="en-US" sz="2000" dirty="0">
              <a:latin typeface="+mj-lt"/>
            </a:endParaRPr>
          </a:p>
          <a:p>
            <a:pPr algn="ctr"/>
            <a:endParaRPr lang="en-US" sz="2000" dirty="0">
              <a:latin typeface="+mj-lt"/>
            </a:endParaRPr>
          </a:p>
          <a:p>
            <a:pPr algn="ctr"/>
            <a:endParaRPr lang="en-US" sz="2000" dirty="0">
              <a:latin typeface="+mj-lt"/>
            </a:endParaRPr>
          </a:p>
          <a:p>
            <a:pPr algn="ctr"/>
            <a:r>
              <a:rPr lang="en-US" sz="2000" dirty="0">
                <a:latin typeface="+mj-lt"/>
              </a:rPr>
              <a:t>Special Thanks to the NGMC team!</a:t>
            </a:r>
          </a:p>
        </p:txBody>
      </p:sp>
    </p:spTree>
    <p:extLst>
      <p:ext uri="{BB962C8B-B14F-4D97-AF65-F5344CB8AC3E}">
        <p14:creationId xmlns:p14="http://schemas.microsoft.com/office/powerpoint/2010/main" val="3476584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47300-6182-41DB-A05D-0491D121E9DA}"/>
              </a:ext>
            </a:extLst>
          </p:cNvPr>
          <p:cNvSpPr>
            <a:spLocks noGrp="1"/>
          </p:cNvSpPr>
          <p:nvPr>
            <p:ph type="ctrTitle"/>
          </p:nvPr>
        </p:nvSpPr>
        <p:spPr>
          <a:xfrm>
            <a:off x="1770562" y="1147554"/>
            <a:ext cx="8867192" cy="552884"/>
          </a:xfrm>
        </p:spPr>
        <p:txBody>
          <a:bodyPr>
            <a:normAutofit fontScale="90000"/>
          </a:bodyPr>
          <a:lstStyle/>
          <a:p>
            <a:pPr algn="ctr"/>
            <a:br>
              <a:rPr lang="en-US" sz="9600" b="1" dirty="0">
                <a:latin typeface="Calibri Light" panose="020F0302020204030204" pitchFamily="34" charset="0"/>
                <a:cs typeface="Calibri Light" panose="020F0302020204030204" pitchFamily="34" charset="0"/>
              </a:rPr>
            </a:br>
            <a:r>
              <a:rPr lang="en-US" sz="4900" dirty="0">
                <a:latin typeface="Calibri Light" panose="020F0302020204030204" pitchFamily="34" charset="0"/>
                <a:cs typeface="Calibri Light" panose="020F0302020204030204" pitchFamily="34" charset="0"/>
              </a:rPr>
              <a:t>Questions</a:t>
            </a:r>
          </a:p>
        </p:txBody>
      </p:sp>
      <p:pic>
        <p:nvPicPr>
          <p:cNvPr id="4" name="Picture 3" descr="Image of a smiling person.">
            <a:extLst>
              <a:ext uri="{FF2B5EF4-FFF2-40B4-BE49-F238E27FC236}">
                <a16:creationId xmlns:a16="http://schemas.microsoft.com/office/drawing/2014/main" id="{ECE2DD23-61A8-404E-BBA2-61F665A3E9A8}"/>
              </a:ext>
            </a:extLst>
          </p:cNvPr>
          <p:cNvPicPr/>
          <p:nvPr/>
        </p:nvPicPr>
        <p:blipFill>
          <a:blip r:embed="rId3"/>
          <a:stretch>
            <a:fillRect/>
          </a:stretch>
        </p:blipFill>
        <p:spPr>
          <a:xfrm>
            <a:off x="2481485" y="2220686"/>
            <a:ext cx="1790700" cy="1948081"/>
          </a:xfrm>
          <a:prstGeom prst="rect">
            <a:avLst/>
          </a:prstGeom>
        </p:spPr>
      </p:pic>
      <p:sp>
        <p:nvSpPr>
          <p:cNvPr id="5" name="Rectangle 4">
            <a:extLst>
              <a:ext uri="{FF2B5EF4-FFF2-40B4-BE49-F238E27FC236}">
                <a16:creationId xmlns:a16="http://schemas.microsoft.com/office/drawing/2014/main" id="{1C2219FB-43F5-4351-849C-2D755036EDA0}"/>
              </a:ext>
            </a:extLst>
          </p:cNvPr>
          <p:cNvSpPr/>
          <p:nvPr/>
        </p:nvSpPr>
        <p:spPr>
          <a:xfrm rot="10800000" flipV="1">
            <a:off x="1618015" y="4538142"/>
            <a:ext cx="3517640" cy="923330"/>
          </a:xfrm>
          <a:prstGeom prst="rect">
            <a:avLst/>
          </a:prstGeom>
        </p:spPr>
        <p:txBody>
          <a:bodyPr wrap="square">
            <a:spAutoFit/>
          </a:bodyPr>
          <a:lstStyle/>
          <a:p>
            <a:pPr algn="ctr"/>
            <a:r>
              <a:rPr lang="en-US" b="1" dirty="0">
                <a:latin typeface="Calibri Light" panose="020F0302020204030204" pitchFamily="34" charset="0"/>
                <a:ea typeface="Times New Roman" panose="02020603050405020304" pitchFamily="18" charset="0"/>
                <a:cs typeface="Calibri Light" panose="020F0302020204030204" pitchFamily="34" charset="0"/>
              </a:rPr>
              <a:t>Shannon Glover, MLIS, AHIP</a:t>
            </a:r>
            <a:endParaRPr lang="en-US" dirty="0">
              <a:latin typeface="Calibri Light" panose="020F0302020204030204" pitchFamily="34" charset="0"/>
              <a:ea typeface="Times New Roman" panose="02020603050405020304" pitchFamily="18" charset="0"/>
              <a:cs typeface="Calibri Light" panose="020F0302020204030204" pitchFamily="34" charset="0"/>
            </a:endParaRPr>
          </a:p>
          <a:p>
            <a:pPr algn="ctr"/>
            <a:r>
              <a:rPr lang="en-US" dirty="0">
                <a:latin typeface="Calibri Light" panose="020F0302020204030204" pitchFamily="34" charset="0"/>
                <a:ea typeface="Times New Roman" panose="02020603050405020304" pitchFamily="18" charset="0"/>
                <a:cs typeface="Calibri Light" panose="020F0302020204030204" pitchFamily="34" charset="0"/>
              </a:rPr>
              <a:t>Coordinator, Health Sciences Library</a:t>
            </a:r>
          </a:p>
          <a:p>
            <a:pPr algn="ctr"/>
            <a:r>
              <a:rPr lang="en-US" dirty="0">
                <a:latin typeface="Calibri Light" panose="020F0302020204030204" pitchFamily="34" charset="0"/>
                <a:ea typeface="Times New Roman" panose="02020603050405020304" pitchFamily="18" charset="0"/>
                <a:cs typeface="Calibri Light" panose="020F0302020204030204" pitchFamily="34" charset="0"/>
                <a:hlinkClick r:id="rId4">
                  <a:extLst>
                    <a:ext uri="{A12FA001-AC4F-418D-AE19-62706E023703}">
                      <ahyp:hlinkClr xmlns:ahyp="http://schemas.microsoft.com/office/drawing/2018/hyperlinkcolor" val="tx"/>
                    </a:ext>
                  </a:extLst>
                </a:hlinkClick>
              </a:rPr>
              <a:t>Shannon.Glover@nghs.com</a:t>
            </a:r>
            <a:r>
              <a:rPr lang="en-US" dirty="0">
                <a:latin typeface="Calibri Light" panose="020F0302020204030204" pitchFamily="34" charset="0"/>
                <a:ea typeface="Times New Roman" panose="02020603050405020304" pitchFamily="18" charset="0"/>
                <a:cs typeface="Calibri Light" panose="020F0302020204030204" pitchFamily="34" charset="0"/>
              </a:rPr>
              <a:t> </a:t>
            </a:r>
          </a:p>
        </p:txBody>
      </p:sp>
      <p:pic>
        <p:nvPicPr>
          <p:cNvPr id="6" name="Picture 5" descr="Image of a smiling person.">
            <a:extLst>
              <a:ext uri="{FF2B5EF4-FFF2-40B4-BE49-F238E27FC236}">
                <a16:creationId xmlns:a16="http://schemas.microsoft.com/office/drawing/2014/main" id="{24DEF1E5-6D8A-4358-BE86-0CFA546DE33C}"/>
              </a:ext>
            </a:extLst>
          </p:cNvPr>
          <p:cNvPicPr/>
          <p:nvPr/>
        </p:nvPicPr>
        <p:blipFill>
          <a:blip r:embed="rId5"/>
          <a:stretch>
            <a:fillRect/>
          </a:stretch>
        </p:blipFill>
        <p:spPr>
          <a:xfrm>
            <a:off x="8327114" y="2145249"/>
            <a:ext cx="1790700" cy="1948081"/>
          </a:xfrm>
          <a:prstGeom prst="rect">
            <a:avLst/>
          </a:prstGeom>
        </p:spPr>
      </p:pic>
      <p:sp>
        <p:nvSpPr>
          <p:cNvPr id="7" name="Rectangle 6">
            <a:extLst>
              <a:ext uri="{FF2B5EF4-FFF2-40B4-BE49-F238E27FC236}">
                <a16:creationId xmlns:a16="http://schemas.microsoft.com/office/drawing/2014/main" id="{3E2FCEC3-08D3-4F29-91DF-C709BA931438}"/>
              </a:ext>
            </a:extLst>
          </p:cNvPr>
          <p:cNvSpPr/>
          <p:nvPr/>
        </p:nvSpPr>
        <p:spPr>
          <a:xfrm>
            <a:off x="7488665" y="4538142"/>
            <a:ext cx="3741576" cy="1264642"/>
          </a:xfrm>
          <a:prstGeom prst="rect">
            <a:avLst/>
          </a:prstGeom>
        </p:spPr>
        <p:txBody>
          <a:bodyPr wrap="square">
            <a:spAutoFit/>
          </a:bodyPr>
          <a:lstStyle/>
          <a:p>
            <a:pPr algn="ctr" fontAlgn="base">
              <a:lnSpc>
                <a:spcPct val="107000"/>
              </a:lnSpc>
            </a:pPr>
            <a:r>
              <a:rPr lang="en-US" b="1" dirty="0">
                <a:latin typeface="Calibri Light" panose="020F0302020204030204" pitchFamily="34" charset="0"/>
                <a:ea typeface="Times New Roman" panose="02020603050405020304" pitchFamily="18" charset="0"/>
                <a:cs typeface="Calibri Light" panose="020F0302020204030204" pitchFamily="34" charset="0"/>
              </a:rPr>
              <a:t>Janeane Walker, PhD, RN, CCRN-K</a:t>
            </a:r>
            <a:endParaRPr lang="en-US" dirty="0">
              <a:effectLst/>
              <a:latin typeface="Calibri Light" panose="020F0302020204030204" pitchFamily="34" charset="0"/>
              <a:ea typeface="Calibri" panose="020F0502020204030204" pitchFamily="34" charset="0"/>
              <a:cs typeface="Calibri Light" panose="020F0302020204030204" pitchFamily="34" charset="0"/>
            </a:endParaRPr>
          </a:p>
          <a:p>
            <a:pPr algn="ctr" fontAlgn="base">
              <a:lnSpc>
                <a:spcPct val="107000"/>
              </a:lnSpc>
            </a:pPr>
            <a:r>
              <a:rPr lang="en-US" dirty="0">
                <a:latin typeface="Calibri Light" panose="020F0302020204030204" pitchFamily="34" charset="0"/>
                <a:ea typeface="Times New Roman" panose="02020603050405020304" pitchFamily="18" charset="0"/>
                <a:cs typeface="Calibri Light" panose="020F0302020204030204" pitchFamily="34" charset="0"/>
              </a:rPr>
              <a:t>Director of Educational Outcomes</a:t>
            </a:r>
          </a:p>
          <a:p>
            <a:pPr algn="ctr" fontAlgn="base">
              <a:lnSpc>
                <a:spcPct val="107000"/>
              </a:lnSpc>
            </a:pPr>
            <a:r>
              <a:rPr lang="en-US" dirty="0">
                <a:latin typeface="Calibri Light" panose="020F0302020204030204" pitchFamily="34" charset="0"/>
                <a:ea typeface="Calibri" panose="020F0502020204030204" pitchFamily="34" charset="0"/>
                <a:cs typeface="Calibri Light" panose="020F0302020204030204" pitchFamily="34" charset="0"/>
                <a:hlinkClick r:id="rId6">
                  <a:extLst>
                    <a:ext uri="{A12FA001-AC4F-418D-AE19-62706E023703}">
                      <ahyp:hlinkClr xmlns:ahyp="http://schemas.microsoft.com/office/drawing/2018/hyperlinkcolor" val="tx"/>
                    </a:ext>
                  </a:extLst>
                </a:hlinkClick>
              </a:rPr>
              <a:t>Janeane.walker@nghs.com</a:t>
            </a:r>
            <a:r>
              <a:rPr lang="en-US" dirty="0">
                <a:latin typeface="Calibri Light" panose="020F0302020204030204" pitchFamily="34" charset="0"/>
                <a:ea typeface="Calibri" panose="020F0502020204030204" pitchFamily="34" charset="0"/>
                <a:cs typeface="Calibri Light" panose="020F0302020204030204" pitchFamily="34" charset="0"/>
              </a:rPr>
              <a:t> </a:t>
            </a:r>
            <a:endParaRPr lang="en-US" dirty="0">
              <a:effectLst/>
              <a:latin typeface="Calibri Light" panose="020F0302020204030204" pitchFamily="34" charset="0"/>
              <a:ea typeface="Calibri" panose="020F0502020204030204" pitchFamily="34" charset="0"/>
              <a:cs typeface="Calibri Light" panose="020F0302020204030204" pitchFamily="34" charset="0"/>
            </a:endParaRPr>
          </a:p>
          <a:p>
            <a:pPr fontAlgn="base">
              <a:lnSpc>
                <a:spcPct val="107000"/>
              </a:lnSpc>
            </a:pPr>
            <a:r>
              <a:rPr lang="en-US" dirty="0">
                <a:solidFill>
                  <a:srgbClr val="000000"/>
                </a:solidFill>
                <a:latin typeface="Calibri Light" panose="020F030202020403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32579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9219D-D8FE-46F8-897C-4835F4FA0718}"/>
              </a:ext>
            </a:extLst>
          </p:cNvPr>
          <p:cNvSpPr>
            <a:spLocks noGrp="1"/>
          </p:cNvSpPr>
          <p:nvPr>
            <p:ph type="title"/>
          </p:nvPr>
        </p:nvSpPr>
        <p:spPr>
          <a:xfrm>
            <a:off x="6988028" y="416361"/>
            <a:ext cx="4772145" cy="3153753"/>
          </a:xfrm>
        </p:spPr>
        <p:txBody>
          <a:bodyPr vert="horz" lIns="91440" tIns="45720" rIns="91440" bIns="45720" rtlCol="0" anchor="b">
            <a:normAutofit/>
          </a:bodyPr>
          <a:lstStyle/>
          <a:p>
            <a:pPr algn="ctr"/>
            <a:r>
              <a:rPr lang="en-US" sz="5400" b="0" i="0" kern="1200" dirty="0">
                <a:solidFill>
                  <a:schemeClr val="tx1"/>
                </a:solidFill>
                <a:latin typeface="Calibri Light" panose="020F0302020204030204" pitchFamily="34" charset="0"/>
                <a:cs typeface="Calibri Light" panose="020F0302020204030204" pitchFamily="34" charset="0"/>
              </a:rPr>
              <a:t>Community Needs Assessment</a:t>
            </a:r>
          </a:p>
        </p:txBody>
      </p:sp>
      <p:pic>
        <p:nvPicPr>
          <p:cNvPr id="4" name="Picture 3" descr="List wit Hall County focus Group and Hall County Hispanic Focus Group and their needs outcomes.">
            <a:extLst>
              <a:ext uri="{FF2B5EF4-FFF2-40B4-BE49-F238E27FC236}">
                <a16:creationId xmlns:a16="http://schemas.microsoft.com/office/drawing/2014/main" id="{9DAB93D7-AC07-4ED6-BBA2-4D5FCE1A59E1}"/>
              </a:ext>
            </a:extLst>
          </p:cNvPr>
          <p:cNvPicPr>
            <a:picLocks noChangeAspect="1"/>
          </p:cNvPicPr>
          <p:nvPr/>
        </p:nvPicPr>
        <p:blipFill>
          <a:blip r:embed="rId3"/>
          <a:stretch>
            <a:fillRect/>
          </a:stretch>
        </p:blipFill>
        <p:spPr>
          <a:xfrm>
            <a:off x="925608" y="1557264"/>
            <a:ext cx="5587231" cy="2521755"/>
          </a:xfrm>
          <a:prstGeom prst="roundRect">
            <a:avLst>
              <a:gd name="adj" fmla="val 1858"/>
            </a:avLst>
          </a:prstGeom>
          <a:effectLst>
            <a:outerShdw blurRad="50800" dist="50800" dir="5400000" algn="tl" rotWithShape="0">
              <a:srgbClr val="000000">
                <a:alpha val="43000"/>
              </a:srgbClr>
            </a:outerShdw>
          </a:effectLst>
        </p:spPr>
      </p:pic>
      <p:sp>
        <p:nvSpPr>
          <p:cNvPr id="3" name="Rectangle 2">
            <a:extLst>
              <a:ext uri="{FF2B5EF4-FFF2-40B4-BE49-F238E27FC236}">
                <a16:creationId xmlns:a16="http://schemas.microsoft.com/office/drawing/2014/main" id="{73002AB8-4D54-4D08-A266-5D64F23D5DA7}"/>
              </a:ext>
            </a:extLst>
          </p:cNvPr>
          <p:cNvSpPr/>
          <p:nvPr/>
        </p:nvSpPr>
        <p:spPr>
          <a:xfrm>
            <a:off x="2927670" y="5138178"/>
            <a:ext cx="7170337" cy="646331"/>
          </a:xfrm>
          <a:prstGeom prst="rect">
            <a:avLst/>
          </a:prstGeom>
        </p:spPr>
        <p:txBody>
          <a:bodyPr wrap="square">
            <a:spAutoFit/>
          </a:bodyPr>
          <a:lstStyle/>
          <a:p>
            <a:pPr algn="ctr"/>
            <a:r>
              <a:rPr lang="en-US" dirty="0"/>
              <a:t>The focus groups described cultural and language barriers to successful health education</a:t>
            </a:r>
          </a:p>
        </p:txBody>
      </p:sp>
    </p:spTree>
    <p:extLst>
      <p:ext uri="{BB962C8B-B14F-4D97-AF65-F5344CB8AC3E}">
        <p14:creationId xmlns:p14="http://schemas.microsoft.com/office/powerpoint/2010/main" val="20221249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C84B10-6E0C-C447-17BC-6D93533EDE1F}"/>
              </a:ext>
            </a:extLst>
          </p:cNvPr>
          <p:cNvSpPr>
            <a:spLocks noGrp="1"/>
          </p:cNvSpPr>
          <p:nvPr>
            <p:ph type="title" idx="4294967295"/>
          </p:nvPr>
        </p:nvSpPr>
        <p:spPr>
          <a:xfrm>
            <a:off x="838200" y="-1325563"/>
            <a:ext cx="10515600" cy="1325563"/>
          </a:xfrm>
        </p:spPr>
        <p:txBody>
          <a:bodyPr vert="horz" lIns="91440" tIns="45720" rIns="91440" bIns="45720" rtlCol="0" anchor="b">
            <a:normAutofit fontScale="90000"/>
          </a:bodyPr>
          <a:lstStyle/>
          <a:p>
            <a:r>
              <a:rPr lang="en-US" dirty="0"/>
              <a:t>NGHS hopes to shine a light on the underrepresentation of Black doctors through April lectures and panels</a:t>
            </a:r>
          </a:p>
        </p:txBody>
      </p:sp>
      <p:pic>
        <p:nvPicPr>
          <p:cNvPr id="5" name="Picture 4" descr="A picture of people in seats watching a screen.&#10;&#10;">
            <a:extLst>
              <a:ext uri="{FF2B5EF4-FFF2-40B4-BE49-F238E27FC236}">
                <a16:creationId xmlns:a16="http://schemas.microsoft.com/office/drawing/2014/main" id="{AAED9CAE-8C20-4910-AC8A-B7EE95DBA531}"/>
              </a:ext>
            </a:extLst>
          </p:cNvPr>
          <p:cNvPicPr>
            <a:picLocks noChangeAspect="1"/>
          </p:cNvPicPr>
          <p:nvPr/>
        </p:nvPicPr>
        <p:blipFill rotWithShape="1">
          <a:blip r:embed="rId3"/>
          <a:srcRect t="28900" r="41638" b="12233"/>
          <a:stretch/>
        </p:blipFill>
        <p:spPr>
          <a:xfrm>
            <a:off x="165142" y="158515"/>
            <a:ext cx="2582338" cy="1953497"/>
          </a:xfrm>
          <a:prstGeom prst="rect">
            <a:avLst/>
          </a:prstGeom>
        </p:spPr>
      </p:pic>
      <p:pic>
        <p:nvPicPr>
          <p:cNvPr id="25" name="Picture 24" descr="Image of a person in white scrubs, gloves, and face mask under the words, &quot;NGHS hopes to shine a light on the underrepresentation of Black doctors through April lectures and panels.&quot;">
            <a:extLst>
              <a:ext uri="{FF2B5EF4-FFF2-40B4-BE49-F238E27FC236}">
                <a16:creationId xmlns:a16="http://schemas.microsoft.com/office/drawing/2014/main" id="{1DB983DF-DA5E-414B-B7E5-C940D0D8645B}"/>
              </a:ext>
            </a:extLst>
          </p:cNvPr>
          <p:cNvPicPr>
            <a:picLocks noChangeAspect="1"/>
          </p:cNvPicPr>
          <p:nvPr/>
        </p:nvPicPr>
        <p:blipFill>
          <a:blip r:embed="rId4"/>
          <a:stretch>
            <a:fillRect/>
          </a:stretch>
        </p:blipFill>
        <p:spPr>
          <a:xfrm>
            <a:off x="2899780" y="132202"/>
            <a:ext cx="4848959" cy="2327129"/>
          </a:xfrm>
          <a:prstGeom prst="rect">
            <a:avLst/>
          </a:prstGeom>
          <a:ln w="3175">
            <a:solidFill>
              <a:schemeClr val="tx1"/>
            </a:solidFill>
          </a:ln>
        </p:spPr>
      </p:pic>
      <p:pic>
        <p:nvPicPr>
          <p:cNvPr id="9" name="Content Placeholder 18" descr="A group of people sitting on stools on a stage&#10;&#10;">
            <a:extLst>
              <a:ext uri="{FF2B5EF4-FFF2-40B4-BE49-F238E27FC236}">
                <a16:creationId xmlns:a16="http://schemas.microsoft.com/office/drawing/2014/main" id="{31CCD5A7-9C4C-41A2-BE11-CF705E97E2A6}"/>
              </a:ext>
            </a:extLst>
          </p:cNvPr>
          <p:cNvPicPr>
            <a:picLocks noChangeAspect="1"/>
          </p:cNvPicPr>
          <p:nvPr/>
        </p:nvPicPr>
        <p:blipFill>
          <a:blip r:embed="rId5"/>
          <a:stretch>
            <a:fillRect/>
          </a:stretch>
        </p:blipFill>
        <p:spPr>
          <a:xfrm>
            <a:off x="8175279" y="308472"/>
            <a:ext cx="3867470" cy="1909628"/>
          </a:xfrm>
          <a:prstGeom prst="rect">
            <a:avLst/>
          </a:prstGeom>
        </p:spPr>
      </p:pic>
      <p:pic>
        <p:nvPicPr>
          <p:cNvPr id="17" name="Picture 16" descr="Image of a person wearing a mask and serving popcorn from a popcorn machine.">
            <a:extLst>
              <a:ext uri="{FF2B5EF4-FFF2-40B4-BE49-F238E27FC236}">
                <a16:creationId xmlns:a16="http://schemas.microsoft.com/office/drawing/2014/main" id="{6E8662F7-1FDE-4B25-876F-021B3F61EC77}"/>
              </a:ext>
            </a:extLst>
          </p:cNvPr>
          <p:cNvPicPr>
            <a:picLocks noChangeAspect="1"/>
          </p:cNvPicPr>
          <p:nvPr/>
        </p:nvPicPr>
        <p:blipFill>
          <a:blip r:embed="rId6"/>
          <a:stretch>
            <a:fillRect/>
          </a:stretch>
        </p:blipFill>
        <p:spPr>
          <a:xfrm rot="5400000">
            <a:off x="-162137" y="2517692"/>
            <a:ext cx="1735428" cy="1123815"/>
          </a:xfrm>
          <a:prstGeom prst="rect">
            <a:avLst/>
          </a:prstGeom>
        </p:spPr>
      </p:pic>
      <p:pic>
        <p:nvPicPr>
          <p:cNvPr id="3" name="Picture 2" descr="Logo for &quot;Black Men in White Coats.&quot;">
            <a:extLst>
              <a:ext uri="{FF2B5EF4-FFF2-40B4-BE49-F238E27FC236}">
                <a16:creationId xmlns:a16="http://schemas.microsoft.com/office/drawing/2014/main" id="{14CA3FCC-3864-4668-81BC-5F58F3515C0D}"/>
              </a:ext>
            </a:extLst>
          </p:cNvPr>
          <p:cNvPicPr>
            <a:picLocks noChangeAspect="1"/>
          </p:cNvPicPr>
          <p:nvPr/>
        </p:nvPicPr>
        <p:blipFill>
          <a:blip r:embed="rId7">
            <a:alphaModFix/>
          </a:blip>
          <a:stretch>
            <a:fillRect/>
          </a:stretch>
        </p:blipFill>
        <p:spPr>
          <a:xfrm>
            <a:off x="1561945" y="2422157"/>
            <a:ext cx="1154900" cy="1217570"/>
          </a:xfrm>
          <a:prstGeom prst="rect">
            <a:avLst/>
          </a:prstGeom>
          <a:blipFill>
            <a:blip r:embed="rId8"/>
            <a:tile tx="0" ty="0" sx="100000" sy="100000" flip="none" algn="tl"/>
          </a:blipFill>
        </p:spPr>
      </p:pic>
      <p:pic>
        <p:nvPicPr>
          <p:cNvPr id="2" name="Picture 1" descr="Book cover for, &quot;Becoming Dr. Q&quot; by Alfredo Quinones-Hinojosa, M.D.">
            <a:extLst>
              <a:ext uri="{FF2B5EF4-FFF2-40B4-BE49-F238E27FC236}">
                <a16:creationId xmlns:a16="http://schemas.microsoft.com/office/drawing/2014/main" id="{8D9D0C1E-3E2A-4311-9372-BD8CF6DEA64D}"/>
              </a:ext>
            </a:extLst>
          </p:cNvPr>
          <p:cNvPicPr>
            <a:picLocks noChangeAspect="1"/>
          </p:cNvPicPr>
          <p:nvPr/>
        </p:nvPicPr>
        <p:blipFill>
          <a:blip r:embed="rId9"/>
          <a:stretch>
            <a:fillRect/>
          </a:stretch>
        </p:blipFill>
        <p:spPr>
          <a:xfrm>
            <a:off x="3248775" y="2646892"/>
            <a:ext cx="1395653" cy="2121616"/>
          </a:xfrm>
          <a:prstGeom prst="rect">
            <a:avLst/>
          </a:prstGeom>
        </p:spPr>
      </p:pic>
      <p:pic>
        <p:nvPicPr>
          <p:cNvPr id="29" name="Picture 28" descr="Image of a person wearing scrubs, gloves, and a mask under the words, &quot;What NGHS doctors said about COVID impact on Hispanic community.&quot;">
            <a:extLst>
              <a:ext uri="{FF2B5EF4-FFF2-40B4-BE49-F238E27FC236}">
                <a16:creationId xmlns:a16="http://schemas.microsoft.com/office/drawing/2014/main" id="{8299765D-F92A-444D-AC63-4C18165D0ACF}"/>
              </a:ext>
            </a:extLst>
          </p:cNvPr>
          <p:cNvPicPr>
            <a:picLocks noChangeAspect="1"/>
          </p:cNvPicPr>
          <p:nvPr/>
        </p:nvPicPr>
        <p:blipFill>
          <a:blip r:embed="rId10"/>
          <a:stretch>
            <a:fillRect/>
          </a:stretch>
        </p:blipFill>
        <p:spPr>
          <a:xfrm>
            <a:off x="5052162" y="2563652"/>
            <a:ext cx="4082786" cy="2060947"/>
          </a:xfrm>
          <a:prstGeom prst="rect">
            <a:avLst/>
          </a:prstGeom>
          <a:ln w="3175">
            <a:solidFill>
              <a:schemeClr val="tx1"/>
            </a:solidFill>
          </a:ln>
        </p:spPr>
      </p:pic>
      <p:sp>
        <p:nvSpPr>
          <p:cNvPr id="13" name="Rectangle 12" descr="Book cover for the Book, &quot;Black Man in a White Coat&quot; by Damon Tweedy, M.D.">
            <a:extLst>
              <a:ext uri="{FF2B5EF4-FFF2-40B4-BE49-F238E27FC236}">
                <a16:creationId xmlns:a16="http://schemas.microsoft.com/office/drawing/2014/main" id="{88F9E3F1-B3C6-4003-AA60-2915C5D80987}"/>
              </a:ext>
            </a:extLst>
          </p:cNvPr>
          <p:cNvSpPr/>
          <p:nvPr/>
        </p:nvSpPr>
        <p:spPr>
          <a:xfrm>
            <a:off x="9614781" y="2426328"/>
            <a:ext cx="1508110" cy="2208174"/>
          </a:xfrm>
          <a:prstGeom prst="rect">
            <a:avLst/>
          </a:prstGeom>
          <a:blipFill>
            <a:blip r:embed="rId11">
              <a:extLst>
                <a:ext uri="{28A0092B-C50C-407E-A947-70E740481C1C}">
                  <a14:useLocalDpi xmlns:a14="http://schemas.microsoft.com/office/drawing/2010/main" val="0"/>
                </a:ext>
              </a:extLst>
            </a:blip>
            <a:srcRect/>
            <a:stretch>
              <a:fillRect l="-2000" r="-2000"/>
            </a:stretch>
          </a:blipFill>
          <a:scene3d>
            <a:camera prst="orthographicFront"/>
            <a:lightRig rig="flat" dir="t"/>
          </a:scene3d>
          <a:sp3d prstMaterial="plastic">
            <a:bevelT w="88900" h="88900"/>
            <a:bevelB w="88900" h="31750" prst="angle"/>
          </a:sp3d>
        </p:spPr>
        <p:style>
          <a:lnRef idx="0">
            <a:schemeClr val="dk1">
              <a:shade val="80000"/>
              <a:hueOff val="0"/>
              <a:satOff val="0"/>
              <a:lumOff val="0"/>
              <a:alphaOff val="0"/>
            </a:schemeClr>
          </a:lnRef>
          <a:fillRef idx="3">
            <a:scrgbClr r="0" g="0" b="0"/>
          </a:fillRef>
          <a:effectRef idx="2">
            <a:schemeClr val="dk1">
              <a:tint val="40000"/>
              <a:hueOff val="0"/>
              <a:satOff val="0"/>
              <a:lumOff val="0"/>
              <a:alphaOff val="0"/>
            </a:schemeClr>
          </a:effectRef>
          <a:fontRef idx="minor">
            <a:schemeClr val="lt1">
              <a:hueOff val="0"/>
              <a:satOff val="0"/>
              <a:lumOff val="0"/>
              <a:alphaOff val="0"/>
            </a:schemeClr>
          </a:fontRef>
        </p:style>
      </p:sp>
      <p:pic>
        <p:nvPicPr>
          <p:cNvPr id="6" name="Picture 5" descr="Book cover for, &quot;The Immortal Life of Henrietta Lacks.&quot;">
            <a:extLst>
              <a:ext uri="{FF2B5EF4-FFF2-40B4-BE49-F238E27FC236}">
                <a16:creationId xmlns:a16="http://schemas.microsoft.com/office/drawing/2014/main" id="{04F5FF03-807F-4966-B65F-84E825D740C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5151" y="4119326"/>
            <a:ext cx="1740269" cy="2550996"/>
          </a:xfrm>
          <a:prstGeom prst="rect">
            <a:avLst/>
          </a:prstGeom>
        </p:spPr>
      </p:pic>
      <p:pic>
        <p:nvPicPr>
          <p:cNvPr id="12" name="Picture 11" descr="Image of 6 people having a virtual meeting and smiling at one another.">
            <a:extLst>
              <a:ext uri="{FF2B5EF4-FFF2-40B4-BE49-F238E27FC236}">
                <a16:creationId xmlns:a16="http://schemas.microsoft.com/office/drawing/2014/main" id="{2EB2A656-6123-4B97-A630-28002B931AEF}"/>
              </a:ext>
            </a:extLst>
          </p:cNvPr>
          <p:cNvPicPr>
            <a:picLocks noChangeAspect="1"/>
          </p:cNvPicPr>
          <p:nvPr/>
        </p:nvPicPr>
        <p:blipFill>
          <a:blip r:embed="rId13"/>
          <a:stretch>
            <a:fillRect/>
          </a:stretch>
        </p:blipFill>
        <p:spPr>
          <a:xfrm>
            <a:off x="2987644" y="4814472"/>
            <a:ext cx="4243991" cy="1881059"/>
          </a:xfrm>
          <a:prstGeom prst="rect">
            <a:avLst/>
          </a:prstGeom>
        </p:spPr>
      </p:pic>
      <p:pic>
        <p:nvPicPr>
          <p:cNvPr id="15" name="Picture 2" descr="Open laptop with a picture of a virtual meeting with a man wearing a suit beside  a slide of &quot;Building Diversity &amp; Inclusion: A Voyage.&quot;">
            <a:extLst>
              <a:ext uri="{FF2B5EF4-FFF2-40B4-BE49-F238E27FC236}">
                <a16:creationId xmlns:a16="http://schemas.microsoft.com/office/drawing/2014/main" id="{08C3D0A3-0C5E-494B-9262-B528490BE05B}"/>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2407" r="-2" b="11230"/>
          <a:stretch/>
        </p:blipFill>
        <p:spPr bwMode="auto">
          <a:xfrm>
            <a:off x="8037522" y="4992716"/>
            <a:ext cx="3206882" cy="1612392"/>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786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0C135-1569-4865-85B5-6D42CE9347B5}"/>
              </a:ext>
            </a:extLst>
          </p:cNvPr>
          <p:cNvSpPr>
            <a:spLocks noGrp="1"/>
          </p:cNvSpPr>
          <p:nvPr>
            <p:ph type="title"/>
          </p:nvPr>
        </p:nvSpPr>
        <p:spPr>
          <a:xfrm>
            <a:off x="1238844" y="428384"/>
            <a:ext cx="10027094" cy="706964"/>
          </a:xfrm>
        </p:spPr>
        <p:txBody>
          <a:bodyPr>
            <a:normAutofit fontScale="90000"/>
          </a:bodyPr>
          <a:lstStyle/>
          <a:p>
            <a:r>
              <a:rPr lang="en-US" dirty="0">
                <a:solidFill>
                  <a:srgbClr val="EBEBEB"/>
                </a:solidFill>
                <a:latin typeface="Calibri Light" panose="020F0302020204030204" pitchFamily="34" charset="0"/>
                <a:cs typeface="Calibri Light" panose="020F0302020204030204" pitchFamily="34" charset="0"/>
              </a:rPr>
              <a:t>Fraser Resource Center Library’s DEI Journey</a:t>
            </a:r>
            <a:endParaRPr lang="en-US" dirty="0">
              <a:solidFill>
                <a:srgbClr val="EBEBEB"/>
              </a:solidFill>
            </a:endParaRPr>
          </a:p>
        </p:txBody>
      </p:sp>
      <p:pic>
        <p:nvPicPr>
          <p:cNvPr id="4" name="Picture 3" descr="Image of virtual reality equipment in the color white.">
            <a:extLst>
              <a:ext uri="{FF2B5EF4-FFF2-40B4-BE49-F238E27FC236}">
                <a16:creationId xmlns:a16="http://schemas.microsoft.com/office/drawing/2014/main" id="{3E2E8A2D-E8D7-4CCC-AAAF-AD866EAE5641}"/>
              </a:ext>
            </a:extLst>
          </p:cNvPr>
          <p:cNvPicPr>
            <a:picLocks noChangeAspect="1"/>
          </p:cNvPicPr>
          <p:nvPr/>
        </p:nvPicPr>
        <p:blipFill>
          <a:blip r:embed="rId3"/>
          <a:stretch>
            <a:fillRect/>
          </a:stretch>
        </p:blipFill>
        <p:spPr>
          <a:xfrm>
            <a:off x="1310110" y="2775951"/>
            <a:ext cx="2714615" cy="3067163"/>
          </a:xfrm>
          <a:prstGeom prst="roundRect">
            <a:avLst>
              <a:gd name="adj" fmla="val 1858"/>
            </a:avLst>
          </a:prstGeom>
          <a:effectLst>
            <a:outerShdw blurRad="50800" dist="50800" dir="5400000" algn="tl" rotWithShape="0">
              <a:srgbClr val="000000">
                <a:alpha val="43000"/>
              </a:srgbClr>
            </a:outerShdw>
          </a:effectLst>
        </p:spPr>
      </p:pic>
      <p:sp>
        <p:nvSpPr>
          <p:cNvPr id="3" name="Content Placeholder 2">
            <a:extLst>
              <a:ext uri="{FF2B5EF4-FFF2-40B4-BE49-F238E27FC236}">
                <a16:creationId xmlns:a16="http://schemas.microsoft.com/office/drawing/2014/main" id="{F3CD2D74-B19E-49EE-A32D-E363A7210469}"/>
              </a:ext>
            </a:extLst>
          </p:cNvPr>
          <p:cNvSpPr>
            <a:spLocks noGrp="1"/>
          </p:cNvSpPr>
          <p:nvPr>
            <p:ph idx="1"/>
          </p:nvPr>
        </p:nvSpPr>
        <p:spPr>
          <a:xfrm>
            <a:off x="4630451" y="2930071"/>
            <a:ext cx="6551597" cy="3416300"/>
          </a:xfrm>
        </p:spPr>
        <p:txBody>
          <a:bodyPr anchor="ctr">
            <a:normAutofit fontScale="85000" lnSpcReduction="20000"/>
          </a:bodyPr>
          <a:lstStyle/>
          <a:p>
            <a:r>
              <a:rPr lang="en-US" dirty="0">
                <a:latin typeface="Calibri Light" panose="020F0302020204030204" pitchFamily="34" charset="0"/>
                <a:cs typeface="Calibri Light" panose="020F0302020204030204" pitchFamily="34" charset="0"/>
              </a:rPr>
              <a:t>The Fraser Resource Center &amp; Health Sciences Library received the </a:t>
            </a:r>
            <a:r>
              <a:rPr lang="en-US" b="1" dirty="0">
                <a:latin typeface="Calibri Light" panose="020F0302020204030204" pitchFamily="34" charset="0"/>
                <a:cs typeface="Calibri Light" panose="020F0302020204030204" pitchFamily="34" charset="0"/>
              </a:rPr>
              <a:t>NNLM</a:t>
            </a:r>
            <a:r>
              <a:rPr lang="en-US" dirty="0">
                <a:latin typeface="Calibri Light" panose="020F0302020204030204" pitchFamily="34" charset="0"/>
                <a:cs typeface="Calibri Light" panose="020F0302020204030204" pitchFamily="34" charset="0"/>
              </a:rPr>
              <a:t> </a:t>
            </a:r>
            <a:r>
              <a:rPr lang="en-US" b="1" dirty="0">
                <a:latin typeface="Calibri Light" panose="020F0302020204030204" pitchFamily="34" charset="0"/>
                <a:cs typeface="Calibri Light" panose="020F0302020204030204" pitchFamily="34" charset="0"/>
              </a:rPr>
              <a:t>Region 2 technology improvement project award</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Funding was used to purchase </a:t>
            </a:r>
            <a:r>
              <a:rPr lang="en-US" b="1" dirty="0">
                <a:latin typeface="Calibri Light" panose="020F0302020204030204" pitchFamily="34" charset="0"/>
                <a:cs typeface="Calibri Light" panose="020F0302020204030204" pitchFamily="34" charset="0"/>
              </a:rPr>
              <a:t>oculus goggles and subscriptions </a:t>
            </a:r>
            <a:r>
              <a:rPr lang="en-US" dirty="0">
                <a:latin typeface="Calibri Light" panose="020F0302020204030204" pitchFamily="34" charset="0"/>
                <a:cs typeface="Calibri Light" panose="020F0302020204030204" pitchFamily="34" charset="0"/>
              </a:rPr>
              <a:t>to the </a:t>
            </a:r>
            <a:r>
              <a:rPr lang="en-US" b="1" dirty="0">
                <a:latin typeface="Calibri Light" panose="020F0302020204030204" pitchFamily="34" charset="0"/>
                <a:cs typeface="Calibri Light" panose="020F0302020204030204" pitchFamily="34" charset="0"/>
              </a:rPr>
              <a:t>virtual reality </a:t>
            </a:r>
            <a:r>
              <a:rPr lang="en-US" dirty="0">
                <a:latin typeface="Calibri Light" panose="020F0302020204030204" pitchFamily="34" charset="0"/>
                <a:cs typeface="Calibri Light" panose="020F0302020204030204" pitchFamily="34" charset="0"/>
              </a:rPr>
              <a:t>(VR) platform for learners</a:t>
            </a:r>
          </a:p>
          <a:p>
            <a:endParaRPr lang="en-US" dirty="0">
              <a:latin typeface="Calibri Light" panose="020F0302020204030204" pitchFamily="34" charset="0"/>
              <a:cs typeface="Calibri Light" panose="020F0302020204030204" pitchFamily="34" charset="0"/>
            </a:endParaRPr>
          </a:p>
          <a:p>
            <a:r>
              <a:rPr lang="en-US" b="1" dirty="0">
                <a:latin typeface="Calibri Light" panose="020F0302020204030204" pitchFamily="34" charset="0"/>
                <a:cs typeface="Calibri Light" panose="020F0302020204030204" pitchFamily="34" charset="0"/>
              </a:rPr>
              <a:t>PubMed</a:t>
            </a:r>
            <a:r>
              <a:rPr lang="en-US" dirty="0">
                <a:latin typeface="Calibri Light" panose="020F0302020204030204" pitchFamily="34" charset="0"/>
                <a:cs typeface="Calibri Light" panose="020F0302020204030204" pitchFamily="34" charset="0"/>
              </a:rPr>
              <a:t> was used to obtain evidence-based practice resources to develop content for the creation of the VR scenarios </a:t>
            </a:r>
          </a:p>
          <a:p>
            <a:endParaRPr lang="en-US" dirty="0"/>
          </a:p>
          <a:p>
            <a:endParaRPr lang="en-US" dirty="0"/>
          </a:p>
        </p:txBody>
      </p:sp>
    </p:spTree>
    <p:extLst>
      <p:ext uri="{BB962C8B-B14F-4D97-AF65-F5344CB8AC3E}">
        <p14:creationId xmlns:p14="http://schemas.microsoft.com/office/powerpoint/2010/main" val="1620677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547BB-F312-4D79-B34A-815C1A40ADF6}"/>
              </a:ext>
            </a:extLst>
          </p:cNvPr>
          <p:cNvSpPr>
            <a:spLocks noGrp="1"/>
          </p:cNvSpPr>
          <p:nvPr>
            <p:ph type="title"/>
          </p:nvPr>
        </p:nvSpPr>
        <p:spPr/>
        <p:txBody>
          <a:bodyPr/>
          <a:lstStyle/>
          <a:p>
            <a:r>
              <a:rPr lang="en-US" dirty="0"/>
              <a:t>Diversity Curriculum</a:t>
            </a:r>
          </a:p>
        </p:txBody>
      </p:sp>
      <p:sp>
        <p:nvSpPr>
          <p:cNvPr id="4" name="Rectangle 3">
            <a:extLst>
              <a:ext uri="{FF2B5EF4-FFF2-40B4-BE49-F238E27FC236}">
                <a16:creationId xmlns:a16="http://schemas.microsoft.com/office/drawing/2014/main" id="{D71D222E-87E0-45EB-B3DE-B52726DB57CE}"/>
              </a:ext>
            </a:extLst>
          </p:cNvPr>
          <p:cNvSpPr/>
          <p:nvPr/>
        </p:nvSpPr>
        <p:spPr>
          <a:xfrm>
            <a:off x="838200" y="2387883"/>
            <a:ext cx="10874829" cy="3877985"/>
          </a:xfrm>
          <a:prstGeom prst="rect">
            <a:avLst/>
          </a:prstGeom>
        </p:spPr>
        <p:txBody>
          <a:bodyPr wrap="square">
            <a:spAutoFit/>
          </a:bodyPr>
          <a:lstStyle/>
          <a:p>
            <a:r>
              <a:rPr lang="en-US" sz="2400" dirty="0">
                <a:latin typeface="Calibri Light" panose="020F0302020204030204" pitchFamily="34" charset="0"/>
                <a:cs typeface="Calibri Light" panose="020F0302020204030204" pitchFamily="34" charset="0"/>
              </a:rPr>
              <a:t>The project goal is to have physician residents deliver care in a </a:t>
            </a:r>
            <a:r>
              <a:rPr lang="en-US" sz="2400" b="1" dirty="0">
                <a:latin typeface="Calibri Light" panose="020F0302020204030204" pitchFamily="34" charset="0"/>
                <a:cs typeface="Calibri Light" panose="020F0302020204030204" pitchFamily="34" charset="0"/>
              </a:rPr>
              <a:t>patient-centric way </a:t>
            </a:r>
            <a:r>
              <a:rPr lang="en-US" sz="2400" dirty="0">
                <a:latin typeface="Calibri Light" panose="020F0302020204030204" pitchFamily="34" charset="0"/>
                <a:cs typeface="Calibri Light" panose="020F0302020204030204" pitchFamily="34" charset="0"/>
              </a:rPr>
              <a:t>that </a:t>
            </a:r>
            <a:r>
              <a:rPr lang="en-US" sz="2400" b="1" dirty="0">
                <a:latin typeface="Calibri Light" panose="020F0302020204030204" pitchFamily="34" charset="0"/>
                <a:cs typeface="Calibri Light" panose="020F0302020204030204" pitchFamily="34" charset="0"/>
              </a:rPr>
              <a:t>mitigates biases </a:t>
            </a:r>
            <a:r>
              <a:rPr lang="en-US" sz="2400" dirty="0">
                <a:latin typeface="Calibri Light" panose="020F0302020204030204" pitchFamily="34" charset="0"/>
                <a:cs typeface="Calibri Light" panose="020F0302020204030204" pitchFamily="34" charset="0"/>
              </a:rPr>
              <a:t>that have led to health disparities within our communities, thus, bridging the gap within our health system and patient population(s).  </a:t>
            </a:r>
          </a:p>
          <a:p>
            <a:endParaRPr lang="en-US" sz="2400" dirty="0">
              <a:latin typeface="Calibri Light" panose="020F0302020204030204" pitchFamily="34" charset="0"/>
              <a:cs typeface="Calibri Light" panose="020F0302020204030204" pitchFamily="34" charset="0"/>
            </a:endParaRPr>
          </a:p>
          <a:p>
            <a:endParaRPr lang="en-US" sz="2400" dirty="0">
              <a:latin typeface="Calibri Light" panose="020F0302020204030204" pitchFamily="34" charset="0"/>
              <a:cs typeface="Calibri Light" panose="020F0302020204030204" pitchFamily="34" charset="0"/>
            </a:endParaRPr>
          </a:p>
          <a:p>
            <a:r>
              <a:rPr lang="en-US" sz="2400" dirty="0">
                <a:latin typeface="Calibri Light" panose="020F0302020204030204" pitchFamily="34" charset="0"/>
                <a:cs typeface="Calibri Light" panose="020F0302020204030204" pitchFamily="34" charset="0"/>
              </a:rPr>
              <a:t>It is our hope to incorporate specific diversity, equity, and inclusion training into resident curriculum to </a:t>
            </a:r>
            <a:r>
              <a:rPr lang="en-US" sz="2400" b="1" dirty="0">
                <a:latin typeface="Calibri Light" panose="020F0302020204030204" pitchFamily="34" charset="0"/>
                <a:cs typeface="Calibri Light" panose="020F0302020204030204" pitchFamily="34" charset="0"/>
              </a:rPr>
              <a:t>improve the culture of patient/physician encounters </a:t>
            </a:r>
            <a:r>
              <a:rPr lang="en-US" sz="2400" dirty="0">
                <a:latin typeface="Calibri Light" panose="020F0302020204030204" pitchFamily="34" charset="0"/>
                <a:cs typeface="Calibri Light" panose="020F0302020204030204" pitchFamily="34" charset="0"/>
              </a:rPr>
              <a:t>and form better </a:t>
            </a:r>
            <a:r>
              <a:rPr lang="en-US" sz="2400" b="1" dirty="0">
                <a:latin typeface="Calibri Light" panose="020F0302020204030204" pitchFamily="34" charset="0"/>
                <a:cs typeface="Calibri Light" panose="020F0302020204030204" pitchFamily="34" charset="0"/>
              </a:rPr>
              <a:t>communication connections</a:t>
            </a:r>
            <a:r>
              <a:rPr lang="en-US" sz="2400" dirty="0">
                <a:latin typeface="Calibri Light" panose="020F0302020204030204" pitchFamily="34" charset="0"/>
                <a:cs typeface="Calibri Light" panose="020F0302020204030204" pitchFamily="34" charset="0"/>
              </a:rPr>
              <a:t>.</a:t>
            </a:r>
          </a:p>
          <a:p>
            <a:r>
              <a:rPr lang="en-US" dirty="0">
                <a:latin typeface="Times New Roman" panose="02020603050405020304" pitchFamily="18" charset="0"/>
                <a:cs typeface="Times New Roman" panose="02020603050405020304" pitchFamily="18" charset="0"/>
              </a:rPr>
              <a:t> </a:t>
            </a:r>
          </a:p>
          <a:p>
            <a:endParaRPr lang="en-US" dirty="0">
              <a:solidFill>
                <a:srgbClr val="000000"/>
              </a:solidFill>
              <a:latin typeface="Times New Roman" panose="02020603050405020304" pitchFamily="18" charset="0"/>
            </a:endParaRPr>
          </a:p>
          <a:p>
            <a:endParaRPr lang="en-US"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921842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rticle titled, &quot;Physician and Trainee Experiences with Patient Bias&quot;">
            <a:extLst>
              <a:ext uri="{FF2B5EF4-FFF2-40B4-BE49-F238E27FC236}">
                <a16:creationId xmlns:a16="http://schemas.microsoft.com/office/drawing/2014/main" id="{2AF7AC7D-A78D-40AB-88D1-161C757B74CA}"/>
              </a:ext>
            </a:extLst>
          </p:cNvPr>
          <p:cNvPicPr>
            <a:picLocks noChangeAspect="1"/>
          </p:cNvPicPr>
          <p:nvPr/>
        </p:nvPicPr>
        <p:blipFill>
          <a:blip r:embed="rId3"/>
          <a:stretch>
            <a:fillRect/>
          </a:stretch>
        </p:blipFill>
        <p:spPr>
          <a:xfrm>
            <a:off x="457202" y="740789"/>
            <a:ext cx="5426764" cy="2067060"/>
          </a:xfrm>
          <a:prstGeom prst="rect">
            <a:avLst/>
          </a:prstGeom>
        </p:spPr>
      </p:pic>
      <p:pic>
        <p:nvPicPr>
          <p:cNvPr id="7" name="Picture 6" descr="Image of article titled, &quot;Harassment and Discrimination in Medical Training: A Systematic Review and Meta-Analysis.&quot;">
            <a:extLst>
              <a:ext uri="{FF2B5EF4-FFF2-40B4-BE49-F238E27FC236}">
                <a16:creationId xmlns:a16="http://schemas.microsoft.com/office/drawing/2014/main" id="{30696F6D-8EB2-4189-A0B6-C92FC92630EB}"/>
              </a:ext>
            </a:extLst>
          </p:cNvPr>
          <p:cNvPicPr>
            <a:picLocks noChangeAspect="1"/>
          </p:cNvPicPr>
          <p:nvPr/>
        </p:nvPicPr>
        <p:blipFill>
          <a:blip r:embed="rId4"/>
          <a:stretch>
            <a:fillRect/>
          </a:stretch>
        </p:blipFill>
        <p:spPr>
          <a:xfrm>
            <a:off x="457201" y="4077653"/>
            <a:ext cx="5426764" cy="1867445"/>
          </a:xfrm>
          <a:prstGeom prst="rect">
            <a:avLst/>
          </a:prstGeom>
        </p:spPr>
      </p:pic>
      <p:sp>
        <p:nvSpPr>
          <p:cNvPr id="13" name="Rectangle 12">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mage of article, &quot;Discrimination, Abuse, Harassment, and Burnout in Surgical Residency Training.&quot;">
            <a:extLst>
              <a:ext uri="{FF2B5EF4-FFF2-40B4-BE49-F238E27FC236}">
                <a16:creationId xmlns:a16="http://schemas.microsoft.com/office/drawing/2014/main" id="{04237095-024A-4437-ACCC-FF4FE7F3668C}"/>
              </a:ext>
            </a:extLst>
          </p:cNvPr>
          <p:cNvPicPr>
            <a:picLocks noChangeAspect="1"/>
          </p:cNvPicPr>
          <p:nvPr/>
        </p:nvPicPr>
        <p:blipFill>
          <a:blip r:embed="rId5"/>
          <a:stretch>
            <a:fillRect/>
          </a:stretch>
        </p:blipFill>
        <p:spPr>
          <a:xfrm>
            <a:off x="6780841" y="321734"/>
            <a:ext cx="4481150" cy="6069922"/>
          </a:xfrm>
          <a:prstGeom prst="rect">
            <a:avLst/>
          </a:prstGeom>
        </p:spPr>
      </p:pic>
      <p:sp>
        <p:nvSpPr>
          <p:cNvPr id="2" name="Title 1">
            <a:extLst>
              <a:ext uri="{FF2B5EF4-FFF2-40B4-BE49-F238E27FC236}">
                <a16:creationId xmlns:a16="http://schemas.microsoft.com/office/drawing/2014/main" id="{A40637AB-5883-2A5E-F244-E2B4151BA74D}"/>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Bias and Discrimination</a:t>
            </a:r>
          </a:p>
        </p:txBody>
      </p:sp>
    </p:spTree>
    <p:extLst>
      <p:ext uri="{BB962C8B-B14F-4D97-AF65-F5344CB8AC3E}">
        <p14:creationId xmlns:p14="http://schemas.microsoft.com/office/powerpoint/2010/main" val="310495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0" name="Straight Connector 9">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41"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AE907C-652D-43EA-A29B-26C2EBF95556}"/>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rgbClr val="FFFFFF"/>
                </a:solidFill>
              </a:rPr>
              <a:t>DEI Curriculum</a:t>
            </a:r>
          </a:p>
        </p:txBody>
      </p:sp>
      <p:pic>
        <p:nvPicPr>
          <p:cNvPr id="3" name="Picture 2" descr="Image of a group of people having a discussion at tables in circle.">
            <a:extLst>
              <a:ext uri="{FF2B5EF4-FFF2-40B4-BE49-F238E27FC236}">
                <a16:creationId xmlns:a16="http://schemas.microsoft.com/office/drawing/2014/main" id="{CD1C8A11-B928-42F2-9650-31E0AD379E49}"/>
              </a:ext>
            </a:extLst>
          </p:cNvPr>
          <p:cNvPicPr>
            <a:picLocks noChangeAspect="1"/>
          </p:cNvPicPr>
          <p:nvPr/>
        </p:nvPicPr>
        <p:blipFill>
          <a:blip r:embed="rId3"/>
          <a:stretch>
            <a:fillRect/>
          </a:stretch>
        </p:blipFill>
        <p:spPr>
          <a:xfrm>
            <a:off x="320040" y="540196"/>
            <a:ext cx="5455917" cy="3532706"/>
          </a:xfrm>
          <a:prstGeom prst="rect">
            <a:avLst/>
          </a:prstGeom>
        </p:spPr>
      </p:pic>
      <p:pic>
        <p:nvPicPr>
          <p:cNvPr id="5" name="Picture 4" descr="Image of article, &quot;Innovation and Improvement: Use of Simulated Patient Encounters to Teach Residents to Respond to Patients Who Discriminate Against Health Care Workers.&quot;">
            <a:extLst>
              <a:ext uri="{FF2B5EF4-FFF2-40B4-BE49-F238E27FC236}">
                <a16:creationId xmlns:a16="http://schemas.microsoft.com/office/drawing/2014/main" id="{E525B52F-EF8A-4371-9C29-9434CA0F4297}"/>
              </a:ext>
            </a:extLst>
          </p:cNvPr>
          <p:cNvPicPr>
            <a:picLocks noChangeAspect="1"/>
          </p:cNvPicPr>
          <p:nvPr/>
        </p:nvPicPr>
        <p:blipFill>
          <a:blip r:embed="rId4"/>
          <a:stretch>
            <a:fillRect/>
          </a:stretch>
        </p:blipFill>
        <p:spPr>
          <a:xfrm>
            <a:off x="6416043" y="540196"/>
            <a:ext cx="5455917" cy="3106253"/>
          </a:xfrm>
          <a:prstGeom prst="rect">
            <a:avLst/>
          </a:prstGeom>
        </p:spPr>
      </p:pic>
      <p:cxnSp>
        <p:nvCxnSpPr>
          <p:cNvPr id="42"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989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C7E98-A3C6-4B12-97C1-DC0930C605A6}"/>
              </a:ext>
            </a:extLst>
          </p:cNvPr>
          <p:cNvSpPr>
            <a:spLocks noGrp="1"/>
          </p:cNvSpPr>
          <p:nvPr>
            <p:ph type="title"/>
          </p:nvPr>
        </p:nvSpPr>
        <p:spPr>
          <a:xfrm>
            <a:off x="892199" y="4854346"/>
            <a:ext cx="10407602" cy="868026"/>
          </a:xfrm>
        </p:spPr>
        <p:txBody>
          <a:bodyPr vert="horz" lIns="91440" tIns="45720" rIns="91440" bIns="45720" rtlCol="0" anchor="b">
            <a:normAutofit/>
          </a:bodyPr>
          <a:lstStyle/>
          <a:p>
            <a:pPr algn="ctr"/>
            <a:r>
              <a:rPr lang="en-US" sz="4400" dirty="0">
                <a:solidFill>
                  <a:schemeClr val="tx1"/>
                </a:solidFill>
                <a:latin typeface="Calibri Light" panose="020F0302020204030204" pitchFamily="34" charset="0"/>
                <a:cs typeface="Calibri Light" panose="020F0302020204030204" pitchFamily="34" charset="0"/>
              </a:rPr>
              <a:t>The VR experience</a:t>
            </a:r>
          </a:p>
        </p:txBody>
      </p:sp>
      <p:pic>
        <p:nvPicPr>
          <p:cNvPr id="6" name="Content Placeholder 5" descr="Image of someone smiling at the career in front of another person wearing green scrubs and using virtual reality equipment.">
            <a:extLst>
              <a:ext uri="{FF2B5EF4-FFF2-40B4-BE49-F238E27FC236}">
                <a16:creationId xmlns:a16="http://schemas.microsoft.com/office/drawing/2014/main" id="{F27C55D9-E1BF-4FEA-B1AC-43E03503ADE9}"/>
              </a:ext>
            </a:extLst>
          </p:cNvPr>
          <p:cNvPicPr>
            <a:picLocks noGrp="1" noChangeAspect="1"/>
          </p:cNvPicPr>
          <p:nvPr>
            <p:ph sz="half" idx="1"/>
          </p:nvPr>
        </p:nvPicPr>
        <p:blipFill rotWithShape="1">
          <a:blip r:embed="rId3"/>
          <a:srcRect t="17010" r="3" b="3"/>
          <a:stretch/>
        </p:blipFill>
        <p:spPr>
          <a:xfrm>
            <a:off x="1088136" y="568314"/>
            <a:ext cx="3639642" cy="4195163"/>
          </a:xfrm>
          <a:prstGeom prst="rect">
            <a:avLst/>
          </a:prstGeom>
        </p:spPr>
      </p:pic>
      <p:pic>
        <p:nvPicPr>
          <p:cNvPr id="10" name="Picture 9" descr="Image of person in a suit using virtual reality equipment.">
            <a:extLst>
              <a:ext uri="{FF2B5EF4-FFF2-40B4-BE49-F238E27FC236}">
                <a16:creationId xmlns:a16="http://schemas.microsoft.com/office/drawing/2014/main" id="{FA970FEB-8009-401F-8BEA-2CBE8B62AE3B}"/>
              </a:ext>
            </a:extLst>
          </p:cNvPr>
          <p:cNvPicPr>
            <a:picLocks noChangeAspect="1"/>
          </p:cNvPicPr>
          <p:nvPr/>
        </p:nvPicPr>
        <p:blipFill rotWithShape="1">
          <a:blip r:embed="rId4"/>
          <a:srcRect l="3318" r="19347" b="2"/>
          <a:stretch/>
        </p:blipFill>
        <p:spPr>
          <a:xfrm>
            <a:off x="7011199" y="548422"/>
            <a:ext cx="3739890" cy="4195163"/>
          </a:xfrm>
          <a:prstGeom prst="rect">
            <a:avLst/>
          </a:prstGeom>
        </p:spPr>
      </p:pic>
    </p:spTree>
    <p:extLst>
      <p:ext uri="{BB962C8B-B14F-4D97-AF65-F5344CB8AC3E}">
        <p14:creationId xmlns:p14="http://schemas.microsoft.com/office/powerpoint/2010/main" val="1528226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1769</Words>
  <Application>Microsoft Macintosh PowerPoint</Application>
  <PresentationFormat>Widescreen</PresentationFormat>
  <Paragraphs>219</Paragraphs>
  <Slides>26</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Times New Roman</vt:lpstr>
      <vt:lpstr>Office Theme</vt:lpstr>
      <vt:lpstr>Embracing a longitudinal simulation curriculum on diversity, equity and inclusion utilizing virtual reality  Tech Talks with Region 2   November 10, 2022</vt:lpstr>
      <vt:lpstr>Objectives</vt:lpstr>
      <vt:lpstr>Community Needs Assessment</vt:lpstr>
      <vt:lpstr>NGHS hopes to shine a light on the underrepresentation of Black doctors through April lectures and panels</vt:lpstr>
      <vt:lpstr>Fraser Resource Center Library’s DEI Journey</vt:lpstr>
      <vt:lpstr>Diversity Curriculum</vt:lpstr>
      <vt:lpstr>Bias and Discrimination</vt:lpstr>
      <vt:lpstr>DEI Curriculum</vt:lpstr>
      <vt:lpstr>The VR experience</vt:lpstr>
      <vt:lpstr>Project Meetings</vt:lpstr>
      <vt:lpstr>Scenarios</vt:lpstr>
      <vt:lpstr>The Four Scenarios</vt:lpstr>
      <vt:lpstr>VR Demonstration Video</vt:lpstr>
      <vt:lpstr>QR Code</vt:lpstr>
      <vt:lpstr>Pilot</vt:lpstr>
      <vt:lpstr>Data Collection (Analytics)</vt:lpstr>
      <vt:lpstr>Data Collection (Analytics) (1)</vt:lpstr>
      <vt:lpstr>Data Collection (Analytics) (2)</vt:lpstr>
      <vt:lpstr>Data Collection (Analytics) (3)</vt:lpstr>
      <vt:lpstr>Data Collection (Analytics) (4)</vt:lpstr>
      <vt:lpstr>Debrief</vt:lpstr>
      <vt:lpstr>Evaluation Feedback (Pre/Post)</vt:lpstr>
      <vt:lpstr>Lessons Learned</vt:lpstr>
      <vt:lpstr>Four Scenarios and Experiences </vt:lpstr>
      <vt:lpstr>Next Steps</vt:lpstr>
      <vt:lpstr>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Embracing a longitudinal simulation curriculum on diversity, equity and inclusion utilizing virtual reality  Tech Talks with Region 2   November 10, 2022</dc:title>
  <dc:creator>Janeane Walker</dc:creator>
  <cp:lastModifiedBy>Trogdon-Livingston, Debra Ann</cp:lastModifiedBy>
  <cp:revision>5</cp:revision>
  <cp:lastPrinted>2022-11-10T15:47:15Z</cp:lastPrinted>
  <dcterms:created xsi:type="dcterms:W3CDTF">2022-11-09T22:20:16Z</dcterms:created>
  <dcterms:modified xsi:type="dcterms:W3CDTF">2022-11-15T14:31:33Z</dcterms:modified>
</cp:coreProperties>
</file>