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281" r:id="rId3"/>
    <p:sldId id="259" r:id="rId4"/>
    <p:sldId id="276" r:id="rId5"/>
    <p:sldId id="275" r:id="rId6"/>
    <p:sldId id="280" r:id="rId7"/>
    <p:sldId id="278" r:id="rId8"/>
    <p:sldId id="277" r:id="rId9"/>
    <p:sldId id="279" r:id="rId10"/>
    <p:sldId id="265" r:id="rId11"/>
    <p:sldId id="266" r:id="rId12"/>
    <p:sldId id="273" r:id="rId13"/>
    <p:sldId id="262" r:id="rId14"/>
    <p:sldId id="267" r:id="rId15"/>
    <p:sldId id="282"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196" autoAdjust="0"/>
  </p:normalViewPr>
  <p:slideViewPr>
    <p:cSldViewPr snapToGrid="0">
      <p:cViewPr varScale="1">
        <p:scale>
          <a:sx n="88" d="100"/>
          <a:sy n="88" d="100"/>
        </p:scale>
        <p:origin x="102" y="4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23DEF-9E78-D44B-90D2-02B1DB2CD1F7}"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A0435-5E3C-DB4A-ACE5-30052C942F78}" type="slidenum">
              <a:rPr lang="en-US" smtClean="0"/>
              <a:t>‹#›</a:t>
            </a:fld>
            <a:endParaRPr lang="en-US"/>
          </a:p>
        </p:txBody>
      </p:sp>
    </p:spTree>
    <p:extLst>
      <p:ext uri="{BB962C8B-B14F-4D97-AF65-F5344CB8AC3E}">
        <p14:creationId xmlns:p14="http://schemas.microsoft.com/office/powerpoint/2010/main" val="277367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3ac7d3e4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3ac7d3e4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05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9a565b6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9a565b6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19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libguides.consortiumlibrary.org</a:t>
            </a:r>
            <a:r>
              <a:rPr lang="en-US" dirty="0"/>
              <a:t>/</a:t>
            </a:r>
            <a:r>
              <a:rPr lang="en-US" dirty="0" err="1"/>
              <a:t>c.php?g</a:t>
            </a:r>
            <a:r>
              <a:rPr lang="en-US" dirty="0"/>
              <a:t>=1242570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misinformation can be prevalent in any community or region and may be influenced by factors such as limited access to health resources, cultural or linguistic barriers, or mistrust of government and mainstream health organizations. It is important to address health misinformation and promote access to reliable health information in all communities, regardless of geographic location or other factors.</a:t>
            </a:r>
          </a:p>
          <a:p>
            <a:endParaRPr lang="en-US" dirty="0"/>
          </a:p>
        </p:txBody>
      </p:sp>
      <p:sp>
        <p:nvSpPr>
          <p:cNvPr id="4" name="Slide Number Placeholder 3"/>
          <p:cNvSpPr>
            <a:spLocks noGrp="1"/>
          </p:cNvSpPr>
          <p:nvPr>
            <p:ph type="sldNum" sz="quarter" idx="5"/>
          </p:nvPr>
        </p:nvSpPr>
        <p:spPr/>
        <p:txBody>
          <a:bodyPr/>
          <a:lstStyle/>
          <a:p>
            <a:fld id="{EDB4D3EA-5EB6-D642-9B86-D567452600A0}" type="slidenum">
              <a:rPr lang="en-US" smtClean="0"/>
              <a:t>14</a:t>
            </a:fld>
            <a:endParaRPr lang="en-US"/>
          </a:p>
        </p:txBody>
      </p:sp>
    </p:spTree>
    <p:extLst>
      <p:ext uri="{BB962C8B-B14F-4D97-AF65-F5344CB8AC3E}">
        <p14:creationId xmlns:p14="http://schemas.microsoft.com/office/powerpoint/2010/main" val="190797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987894-41A3-BC46-8085-5984C87811F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A038CF1A-55D0-6E45-9398-8CFE4C760E1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4441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87894-41A3-BC46-8085-5984C87811F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8CF1A-55D0-6E45-9398-8CFE4C760E19}" type="slidenum">
              <a:rPr lang="en-US" smtClean="0"/>
              <a:t>‹#›</a:t>
            </a:fld>
            <a:endParaRPr lang="en-US"/>
          </a:p>
        </p:txBody>
      </p:sp>
    </p:spTree>
    <p:extLst>
      <p:ext uri="{BB962C8B-B14F-4D97-AF65-F5344CB8AC3E}">
        <p14:creationId xmlns:p14="http://schemas.microsoft.com/office/powerpoint/2010/main" val="48619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87894-41A3-BC46-8085-5984C87811F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8CF1A-55D0-6E45-9398-8CFE4C760E19}" type="slidenum">
              <a:rPr lang="en-US" smtClean="0"/>
              <a:t>‹#›</a:t>
            </a:fld>
            <a:endParaRPr lang="en-US"/>
          </a:p>
        </p:txBody>
      </p:sp>
    </p:spTree>
    <p:extLst>
      <p:ext uri="{BB962C8B-B14F-4D97-AF65-F5344CB8AC3E}">
        <p14:creationId xmlns:p14="http://schemas.microsoft.com/office/powerpoint/2010/main" val="237841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8470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87894-41A3-BC46-8085-5984C87811F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8CF1A-55D0-6E45-9398-8CFE4C760E1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096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87894-41A3-BC46-8085-5984C87811F8}"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8CF1A-55D0-6E45-9398-8CFE4C760E19}" type="slidenum">
              <a:rPr lang="en-US" smtClean="0"/>
              <a:t>‹#›</a:t>
            </a:fld>
            <a:endParaRPr lang="en-US"/>
          </a:p>
        </p:txBody>
      </p:sp>
    </p:spTree>
    <p:extLst>
      <p:ext uri="{BB962C8B-B14F-4D97-AF65-F5344CB8AC3E}">
        <p14:creationId xmlns:p14="http://schemas.microsoft.com/office/powerpoint/2010/main" val="54334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87894-41A3-BC46-8085-5984C87811F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8CF1A-55D0-6E45-9398-8CFE4C760E1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407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87894-41A3-BC46-8085-5984C87811F8}"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8CF1A-55D0-6E45-9398-8CFE4C760E19}" type="slidenum">
              <a:rPr lang="en-US" smtClean="0"/>
              <a:t>‹#›</a:t>
            </a:fld>
            <a:endParaRPr lang="en-US"/>
          </a:p>
        </p:txBody>
      </p:sp>
    </p:spTree>
    <p:extLst>
      <p:ext uri="{BB962C8B-B14F-4D97-AF65-F5344CB8AC3E}">
        <p14:creationId xmlns:p14="http://schemas.microsoft.com/office/powerpoint/2010/main" val="321254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87894-41A3-BC46-8085-5984C87811F8}"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8CF1A-55D0-6E45-9398-8CFE4C760E1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3792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5987894-41A3-BC46-8085-5984C87811F8}"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8CF1A-55D0-6E45-9398-8CFE4C760E19}" type="slidenum">
              <a:rPr lang="en-US" smtClean="0"/>
              <a:t>‹#›</a:t>
            </a:fld>
            <a:endParaRPr lang="en-US"/>
          </a:p>
        </p:txBody>
      </p:sp>
    </p:spTree>
    <p:extLst>
      <p:ext uri="{BB962C8B-B14F-4D97-AF65-F5344CB8AC3E}">
        <p14:creationId xmlns:p14="http://schemas.microsoft.com/office/powerpoint/2010/main" val="237449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87894-41A3-BC46-8085-5984C87811F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8CF1A-55D0-6E45-9398-8CFE4C760E19}" type="slidenum">
              <a:rPr lang="en-US" smtClean="0"/>
              <a:t>‹#›</a:t>
            </a:fld>
            <a:endParaRPr lang="en-US"/>
          </a:p>
        </p:txBody>
      </p:sp>
    </p:spTree>
    <p:extLst>
      <p:ext uri="{BB962C8B-B14F-4D97-AF65-F5344CB8AC3E}">
        <p14:creationId xmlns:p14="http://schemas.microsoft.com/office/powerpoint/2010/main" val="65585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87894-41A3-BC46-8085-5984C87811F8}"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8CF1A-55D0-6E45-9398-8CFE4C760E19}" type="slidenum">
              <a:rPr lang="en-US" smtClean="0"/>
              <a:t>‹#›</a:t>
            </a:fld>
            <a:endParaRPr lang="en-US"/>
          </a:p>
        </p:txBody>
      </p:sp>
    </p:spTree>
    <p:extLst>
      <p:ext uri="{BB962C8B-B14F-4D97-AF65-F5344CB8AC3E}">
        <p14:creationId xmlns:p14="http://schemas.microsoft.com/office/powerpoint/2010/main" val="248175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15987894-41A3-BC46-8085-5984C87811F8}" type="datetimeFigureOut">
              <a:rPr lang="en-US" smtClean="0"/>
              <a:t>9/1/2023</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A038CF1A-55D0-6E45-9398-8CFE4C760E1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3150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aa.alaska.edu/academics/college-of-health/departments/population-health-sciences/blog/archive/2022-09-09-book-chapter.c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khealthmisinforesponse.org/"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bguides.consortiumlibrary.org/EvaluatingHealthInfor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amackay@laska.edu" TargetMode="External"/><Relationship Id="rId2" Type="http://schemas.openxmlformats.org/officeDocument/2006/relationships/hyperlink" Target="mailto:abjartmarsdottir@alaska.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hyperlink" Target="mailto:jamackay@laska.edu" TargetMode="External"/><Relationship Id="rId2" Type="http://schemas.openxmlformats.org/officeDocument/2006/relationships/hyperlink" Target="mailto:abjartmarsdottir@alaska.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uaa.alaska.edu/about/university-advancement/umac/media-room/uaa-facts/" TargetMode="External"/><Relationship Id="rId2" Type="http://schemas.openxmlformats.org/officeDocument/2006/relationships/hyperlink" Target="https://www.uaa.alaska.edu/academics/office-of-academic-affairs/institutional-effectiveness/departments/institutional-research/fact-book.c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09F5-EC67-EAB8-C236-874E42E338AC}"/>
              </a:ext>
            </a:extLst>
          </p:cNvPr>
          <p:cNvSpPr>
            <a:spLocks noGrp="1"/>
          </p:cNvSpPr>
          <p:nvPr>
            <p:ph type="ctrTitle"/>
          </p:nvPr>
        </p:nvSpPr>
        <p:spPr/>
        <p:txBody>
          <a:bodyPr>
            <a:noAutofit/>
          </a:bodyPr>
          <a:lstStyle/>
          <a:p>
            <a:pPr algn="ctr"/>
            <a:r>
              <a:rPr lang="en-US" sz="4000" dirty="0"/>
              <a:t>Casting a Wide Net: Combating Health Misinformation in Alaska</a:t>
            </a:r>
          </a:p>
        </p:txBody>
      </p:sp>
      <p:sp>
        <p:nvSpPr>
          <p:cNvPr id="3" name="Subtitle 2">
            <a:extLst>
              <a:ext uri="{FF2B5EF4-FFF2-40B4-BE49-F238E27FC236}">
                <a16:creationId xmlns:a16="http://schemas.microsoft.com/office/drawing/2014/main" id="{B8388EB9-BB48-501A-734C-131E2A1EF4C6}"/>
              </a:ext>
            </a:extLst>
          </p:cNvPr>
          <p:cNvSpPr>
            <a:spLocks noGrp="1"/>
          </p:cNvSpPr>
          <p:nvPr>
            <p:ph type="subTitle" idx="1"/>
          </p:nvPr>
        </p:nvSpPr>
        <p:spPr>
          <a:xfrm>
            <a:off x="2457450" y="2268786"/>
            <a:ext cx="5672424" cy="1160213"/>
          </a:xfrm>
        </p:spPr>
        <p:txBody>
          <a:bodyPr/>
          <a:lstStyle/>
          <a:p>
            <a:r>
              <a:rPr lang="en-US" dirty="0"/>
              <a:t>UAA/APU Consortium Library, Alaska Medical Library</a:t>
            </a:r>
          </a:p>
        </p:txBody>
      </p:sp>
      <p:pic>
        <p:nvPicPr>
          <p:cNvPr id="5" name="Picture 4">
            <a:extLst>
              <a:ext uri="{FF2B5EF4-FFF2-40B4-BE49-F238E27FC236}">
                <a16:creationId xmlns:a16="http://schemas.microsoft.com/office/drawing/2014/main" id="{37C4C7AE-49F9-6C31-D0F7-630AA73430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24988" y="298450"/>
            <a:ext cx="2286000" cy="2273300"/>
          </a:xfrm>
          <a:prstGeom prst="rect">
            <a:avLst/>
          </a:prstGeom>
        </p:spPr>
      </p:pic>
      <p:pic>
        <p:nvPicPr>
          <p:cNvPr id="11" name="Picture 10">
            <a:extLst>
              <a:ext uri="{FF2B5EF4-FFF2-40B4-BE49-F238E27FC236}">
                <a16:creationId xmlns:a16="http://schemas.microsoft.com/office/drawing/2014/main" id="{1D3A1EBC-FA2B-6283-E00D-3E77158582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6041" y="879655"/>
            <a:ext cx="7229475" cy="561575"/>
          </a:xfrm>
          <a:prstGeom prst="rect">
            <a:avLst/>
          </a:prstGeom>
        </p:spPr>
      </p:pic>
    </p:spTree>
    <p:extLst>
      <p:ext uri="{BB962C8B-B14F-4D97-AF65-F5344CB8AC3E}">
        <p14:creationId xmlns:p14="http://schemas.microsoft.com/office/powerpoint/2010/main" val="238782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29C8-4C2C-93C0-5525-65EAB49F21AD}"/>
              </a:ext>
            </a:extLst>
          </p:cNvPr>
          <p:cNvSpPr>
            <a:spLocks noGrp="1"/>
          </p:cNvSpPr>
          <p:nvPr>
            <p:ph type="title"/>
          </p:nvPr>
        </p:nvSpPr>
        <p:spPr/>
        <p:txBody>
          <a:bodyPr/>
          <a:lstStyle/>
          <a:p>
            <a:r>
              <a:rPr lang="en-US" dirty="0"/>
              <a:t>The Health Misinformation Mini-Grant</a:t>
            </a:r>
          </a:p>
        </p:txBody>
      </p:sp>
      <p:sp>
        <p:nvSpPr>
          <p:cNvPr id="3" name="Content Placeholder 2">
            <a:extLst>
              <a:ext uri="{FF2B5EF4-FFF2-40B4-BE49-F238E27FC236}">
                <a16:creationId xmlns:a16="http://schemas.microsoft.com/office/drawing/2014/main" id="{7455020A-9986-D428-324B-19DD89022E26}"/>
              </a:ext>
            </a:extLst>
          </p:cNvPr>
          <p:cNvSpPr>
            <a:spLocks noGrp="1"/>
          </p:cNvSpPr>
          <p:nvPr>
            <p:ph idx="1"/>
          </p:nvPr>
        </p:nvSpPr>
        <p:spPr/>
        <p:txBody>
          <a:bodyPr>
            <a:normAutofit fontScale="92500" lnSpcReduction="20000"/>
          </a:bodyPr>
          <a:lstStyle/>
          <a:p>
            <a:r>
              <a:rPr lang="en-US" dirty="0"/>
              <a:t>The Center for Community Engaged Learning, Health Misinformation mini-grant</a:t>
            </a:r>
          </a:p>
          <a:p>
            <a:pPr marL="0" indent="0">
              <a:buNone/>
            </a:pPr>
            <a:endParaRPr lang="en-US" dirty="0"/>
          </a:p>
          <a:p>
            <a:r>
              <a:rPr lang="en-US" dirty="0"/>
              <a:t>“As part of efforts to create a healthier information environment in Alaska, the </a:t>
            </a:r>
            <a:r>
              <a:rPr lang="en-US" dirty="0">
                <a:hlinkClick r:id="rId2"/>
              </a:rPr>
              <a:t>Alaska Health Misinformation Response Project Team</a:t>
            </a:r>
            <a:r>
              <a:rPr lang="en-US" dirty="0"/>
              <a:t> seeks UAA and branch campus faculty for a mini-grant opportunity to raise awareness about the threat of health misinformation, particularly as it relates to confidence in vaccination. The mini-grants allow an opportunity for local community dialogue and engagement with faculty, staff, students, and the public on how to identify and manage this emerging threat.” </a:t>
            </a:r>
          </a:p>
          <a:p>
            <a:endParaRPr lang="en-US" dirty="0"/>
          </a:p>
        </p:txBody>
      </p:sp>
    </p:spTree>
    <p:extLst>
      <p:ext uri="{BB962C8B-B14F-4D97-AF65-F5344CB8AC3E}">
        <p14:creationId xmlns:p14="http://schemas.microsoft.com/office/powerpoint/2010/main" val="219475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3A0F-FAFB-12DF-5325-A9F1C9A40184}"/>
              </a:ext>
            </a:extLst>
          </p:cNvPr>
          <p:cNvSpPr>
            <a:spLocks noGrp="1"/>
          </p:cNvSpPr>
          <p:nvPr>
            <p:ph type="title"/>
          </p:nvPr>
        </p:nvSpPr>
        <p:spPr>
          <a:xfrm>
            <a:off x="2116834" y="701965"/>
            <a:ext cx="7958331" cy="1077229"/>
          </a:xfrm>
        </p:spPr>
        <p:txBody>
          <a:bodyPr/>
          <a:lstStyle/>
          <a:p>
            <a:r>
              <a:rPr lang="en-US" dirty="0"/>
              <a:t>Alaska Health Misinformation Response Project</a:t>
            </a:r>
          </a:p>
        </p:txBody>
      </p:sp>
      <p:pic>
        <p:nvPicPr>
          <p:cNvPr id="5" name="Content Placeholder 4">
            <a:extLst>
              <a:ext uri="{FF2B5EF4-FFF2-40B4-BE49-F238E27FC236}">
                <a16:creationId xmlns:a16="http://schemas.microsoft.com/office/drawing/2014/main" id="{C7BAD712-6DB9-111E-B319-A8D976C6FF7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652105" y="2158710"/>
            <a:ext cx="1776588" cy="3997325"/>
          </a:xfrm>
        </p:spPr>
      </p:pic>
      <p:sp>
        <p:nvSpPr>
          <p:cNvPr id="7" name="TextBox 6">
            <a:extLst>
              <a:ext uri="{FF2B5EF4-FFF2-40B4-BE49-F238E27FC236}">
                <a16:creationId xmlns:a16="http://schemas.microsoft.com/office/drawing/2014/main" id="{7E15324D-40FE-B542-132D-FB04F6BF8E44}"/>
              </a:ext>
            </a:extLst>
          </p:cNvPr>
          <p:cNvSpPr txBox="1"/>
          <p:nvPr/>
        </p:nvSpPr>
        <p:spPr>
          <a:xfrm>
            <a:off x="1303019" y="2616605"/>
            <a:ext cx="6314865" cy="3539430"/>
          </a:xfrm>
          <a:prstGeom prst="rect">
            <a:avLst/>
          </a:prstGeom>
          <a:noFill/>
        </p:spPr>
        <p:txBody>
          <a:bodyPr wrap="square" rtlCol="0">
            <a:spAutoFit/>
          </a:bodyPr>
          <a:lstStyle/>
          <a:p>
            <a:r>
              <a:rPr lang="en-US" sz="2800" dirty="0"/>
              <a:t>The Alaska Health Misinformation Response Project is a collaborative effort between UAA and the Department of Health.</a:t>
            </a:r>
          </a:p>
          <a:p>
            <a:endParaRPr lang="en-US" sz="2800" dirty="0"/>
          </a:p>
          <a:p>
            <a:r>
              <a:rPr lang="en-US" sz="2800" dirty="0"/>
              <a:t>Resources such as pamphlets and videos found on their </a:t>
            </a:r>
            <a:r>
              <a:rPr lang="en-US" sz="2800" dirty="0">
                <a:hlinkClick r:id="rId3"/>
              </a:rPr>
              <a:t>website</a:t>
            </a:r>
            <a:r>
              <a:rPr lang="en-US" sz="2800" dirty="0"/>
              <a:t> can be freely downloaded and shared.</a:t>
            </a:r>
          </a:p>
        </p:txBody>
      </p:sp>
    </p:spTree>
    <p:extLst>
      <p:ext uri="{BB962C8B-B14F-4D97-AF65-F5344CB8AC3E}">
        <p14:creationId xmlns:p14="http://schemas.microsoft.com/office/powerpoint/2010/main" val="205381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4486-1919-B790-818E-BBC3E61A963E}"/>
              </a:ext>
            </a:extLst>
          </p:cNvPr>
          <p:cNvSpPr>
            <a:spLocks noGrp="1"/>
          </p:cNvSpPr>
          <p:nvPr>
            <p:ph type="title"/>
          </p:nvPr>
        </p:nvSpPr>
        <p:spPr/>
        <p:txBody>
          <a:bodyPr/>
          <a:lstStyle/>
          <a:p>
            <a:pPr algn="ctr"/>
            <a:r>
              <a:rPr lang="en-US" dirty="0"/>
              <a:t>Alaska Library Association</a:t>
            </a:r>
            <a:br>
              <a:rPr lang="en-US" dirty="0"/>
            </a:br>
            <a:r>
              <a:rPr lang="en-US" dirty="0"/>
              <a:t>(</a:t>
            </a:r>
            <a:r>
              <a:rPr lang="en-US" dirty="0" err="1"/>
              <a:t>AkLA</a:t>
            </a:r>
            <a:r>
              <a:rPr lang="en-US" dirty="0"/>
              <a:t>)</a:t>
            </a:r>
          </a:p>
        </p:txBody>
      </p:sp>
      <p:sp>
        <p:nvSpPr>
          <p:cNvPr id="3" name="Content Placeholder 2">
            <a:extLst>
              <a:ext uri="{FF2B5EF4-FFF2-40B4-BE49-F238E27FC236}">
                <a16:creationId xmlns:a16="http://schemas.microsoft.com/office/drawing/2014/main" id="{3FD5BEA8-78A2-81E6-A1A9-58A2008A8C2E}"/>
              </a:ext>
            </a:extLst>
          </p:cNvPr>
          <p:cNvSpPr>
            <a:spLocks noGrp="1"/>
          </p:cNvSpPr>
          <p:nvPr>
            <p:ph idx="1"/>
          </p:nvPr>
        </p:nvSpPr>
        <p:spPr/>
        <p:txBody>
          <a:bodyPr/>
          <a:lstStyle/>
          <a:p>
            <a:endParaRPr lang="en-US" dirty="0"/>
          </a:p>
          <a:p>
            <a:r>
              <a:rPr lang="en-US" dirty="0"/>
              <a:t>Founded in 1972</a:t>
            </a:r>
          </a:p>
          <a:p>
            <a:r>
              <a:rPr lang="en-US" dirty="0"/>
              <a:t>Mission Statement: </a:t>
            </a:r>
            <a:r>
              <a:rPr lang="en-US" b="0" i="0" dirty="0">
                <a:effectLst/>
                <a:latin typeface="-apple-system"/>
              </a:rPr>
              <a:t>Bringing the Alaska library community together through learning, advocacy, and collaborative action.</a:t>
            </a:r>
          </a:p>
          <a:p>
            <a:r>
              <a:rPr lang="en-US" dirty="0" err="1"/>
              <a:t>AkLA</a:t>
            </a:r>
            <a:r>
              <a:rPr lang="en-US" dirty="0"/>
              <a:t> Annual Conference, Fairbanks 2023: Rising to Challenges</a:t>
            </a:r>
          </a:p>
        </p:txBody>
      </p:sp>
      <p:pic>
        <p:nvPicPr>
          <p:cNvPr id="5" name="Picture 4">
            <a:extLst>
              <a:ext uri="{FF2B5EF4-FFF2-40B4-BE49-F238E27FC236}">
                <a16:creationId xmlns:a16="http://schemas.microsoft.com/office/drawing/2014/main" id="{31C3CF58-FE78-6359-57F8-3A092DDEAD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21861" y="1372697"/>
            <a:ext cx="3698421" cy="2056303"/>
          </a:xfrm>
          <a:prstGeom prst="rect">
            <a:avLst/>
          </a:prstGeom>
        </p:spPr>
      </p:pic>
    </p:spTree>
    <p:extLst>
      <p:ext uri="{BB962C8B-B14F-4D97-AF65-F5344CB8AC3E}">
        <p14:creationId xmlns:p14="http://schemas.microsoft.com/office/powerpoint/2010/main" val="88448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6502-9A20-5159-BFCB-750AFDD1BAD4}"/>
              </a:ext>
            </a:extLst>
          </p:cNvPr>
          <p:cNvSpPr>
            <a:spLocks noGrp="1"/>
          </p:cNvSpPr>
          <p:nvPr>
            <p:ph type="title"/>
          </p:nvPr>
        </p:nvSpPr>
        <p:spPr/>
        <p:txBody>
          <a:bodyPr/>
          <a:lstStyle/>
          <a:p>
            <a:pPr algn="ctr"/>
            <a:r>
              <a:rPr lang="en-US" dirty="0"/>
              <a:t>Examples of topics presented and/or discussed in outreach efforts</a:t>
            </a:r>
          </a:p>
        </p:txBody>
      </p:sp>
      <p:sp>
        <p:nvSpPr>
          <p:cNvPr id="3" name="Content Placeholder 2">
            <a:extLst>
              <a:ext uri="{FF2B5EF4-FFF2-40B4-BE49-F238E27FC236}">
                <a16:creationId xmlns:a16="http://schemas.microsoft.com/office/drawing/2014/main" id="{46E391E4-989C-2515-ACE3-3C715A069A8E}"/>
              </a:ext>
            </a:extLst>
          </p:cNvPr>
          <p:cNvSpPr>
            <a:spLocks noGrp="1"/>
          </p:cNvSpPr>
          <p:nvPr>
            <p:ph idx="1"/>
          </p:nvPr>
        </p:nvSpPr>
        <p:spPr/>
        <p:txBody>
          <a:bodyPr>
            <a:normAutofit fontScale="77500" lnSpcReduction="20000"/>
          </a:bodyPr>
          <a:lstStyle/>
          <a:p>
            <a:endParaRPr lang="en-US" dirty="0"/>
          </a:p>
          <a:p>
            <a:endParaRPr lang="en-US" dirty="0"/>
          </a:p>
          <a:p>
            <a:endParaRPr lang="en-US" dirty="0"/>
          </a:p>
          <a:p>
            <a:r>
              <a:rPr lang="en-US" dirty="0"/>
              <a:t>Defining health misinformation and disinformation</a:t>
            </a:r>
          </a:p>
          <a:p>
            <a:r>
              <a:rPr lang="en-US" dirty="0"/>
              <a:t>Examples of health misinformation and disinformation</a:t>
            </a:r>
          </a:p>
          <a:p>
            <a:r>
              <a:rPr lang="en-US" dirty="0"/>
              <a:t>How to combat health misinformation and disinformation</a:t>
            </a:r>
          </a:p>
          <a:p>
            <a:r>
              <a:rPr lang="en-US" dirty="0"/>
              <a:t>How librarians can help</a:t>
            </a:r>
          </a:p>
          <a:p>
            <a:r>
              <a:rPr lang="en-US" dirty="0"/>
              <a:t>How the general public can help</a:t>
            </a:r>
          </a:p>
          <a:p>
            <a:r>
              <a:rPr lang="en-US" dirty="0"/>
              <a:t>Where to access information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8030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F349-F42A-59A2-9BF8-33B89A6ADC94}"/>
              </a:ext>
            </a:extLst>
          </p:cNvPr>
          <p:cNvSpPr>
            <a:spLocks noGrp="1"/>
          </p:cNvSpPr>
          <p:nvPr>
            <p:ph type="title"/>
          </p:nvPr>
        </p:nvSpPr>
        <p:spPr/>
        <p:txBody>
          <a:bodyPr/>
          <a:lstStyle/>
          <a:p>
            <a:r>
              <a:rPr lang="en-US" dirty="0"/>
              <a:t>Alaska Medical Library involvement</a:t>
            </a:r>
          </a:p>
        </p:txBody>
      </p:sp>
      <p:sp>
        <p:nvSpPr>
          <p:cNvPr id="3" name="Content Placeholder 2">
            <a:extLst>
              <a:ext uri="{FF2B5EF4-FFF2-40B4-BE49-F238E27FC236}">
                <a16:creationId xmlns:a16="http://schemas.microsoft.com/office/drawing/2014/main" id="{11B8060C-B35A-9044-4DD8-19CBE24FC199}"/>
              </a:ext>
            </a:extLst>
          </p:cNvPr>
          <p:cNvSpPr>
            <a:spLocks noGrp="1"/>
          </p:cNvSpPr>
          <p:nvPr>
            <p:ph idx="1"/>
          </p:nvPr>
        </p:nvSpPr>
        <p:spPr/>
        <p:txBody>
          <a:bodyPr>
            <a:normAutofit fontScale="85000" lnSpcReduction="20000"/>
          </a:bodyPr>
          <a:lstStyle/>
          <a:p>
            <a:r>
              <a:rPr lang="en-US" dirty="0"/>
              <a:t>Purchasing and providing access to resources (monographs, films, etc.)</a:t>
            </a:r>
          </a:p>
          <a:p>
            <a:r>
              <a:rPr lang="en-US" dirty="0"/>
              <a:t>Making resources available through SLED</a:t>
            </a:r>
          </a:p>
          <a:p>
            <a:r>
              <a:rPr lang="en-US" dirty="0"/>
              <a:t>Updating </a:t>
            </a:r>
            <a:r>
              <a:rPr lang="en-US" dirty="0">
                <a:hlinkClick r:id="rId3"/>
              </a:rPr>
              <a:t>Libguides</a:t>
            </a:r>
            <a:r>
              <a:rPr lang="en-US" dirty="0"/>
              <a:t> on or related to reliable health information </a:t>
            </a:r>
            <a:r>
              <a:rPr lang="en-US" b="0" i="0" dirty="0">
                <a:effectLst/>
                <a:latin typeface="Arial" panose="020B0604020202020204" pitchFamily="34" charset="0"/>
              </a:rPr>
              <a:t>https://</a:t>
            </a:r>
            <a:r>
              <a:rPr lang="en-US" b="0" i="0" dirty="0" err="1">
                <a:effectLst/>
                <a:latin typeface="Arial" panose="020B0604020202020204" pitchFamily="34" charset="0"/>
              </a:rPr>
              <a:t>libguides.consortiumlibrary.org</a:t>
            </a:r>
            <a:r>
              <a:rPr lang="en-US" b="0" i="0" dirty="0">
                <a:effectLst/>
                <a:latin typeface="Arial" panose="020B0604020202020204" pitchFamily="34" charset="0"/>
              </a:rPr>
              <a:t>/</a:t>
            </a:r>
            <a:r>
              <a:rPr lang="en-US" b="0" i="0" dirty="0" err="1">
                <a:effectLst/>
                <a:latin typeface="Arial" panose="020B0604020202020204" pitchFamily="34" charset="0"/>
              </a:rPr>
              <a:t>EvaluatingHealthInformation</a:t>
            </a:r>
            <a:endParaRPr lang="en-US" dirty="0"/>
          </a:p>
          <a:p>
            <a:r>
              <a:rPr lang="en-US" dirty="0"/>
              <a:t>Providing information literacy instruction </a:t>
            </a:r>
          </a:p>
          <a:p>
            <a:r>
              <a:rPr lang="en-US" dirty="0"/>
              <a:t>Sharing with colleagues</a:t>
            </a:r>
          </a:p>
          <a:p>
            <a:r>
              <a:rPr lang="en-US" dirty="0"/>
              <a:t>Professional development opportunities</a:t>
            </a:r>
          </a:p>
          <a:p>
            <a:r>
              <a:rPr lang="en-US" dirty="0"/>
              <a:t>Working with students</a:t>
            </a:r>
          </a:p>
          <a:p>
            <a:r>
              <a:rPr lang="en-US" dirty="0"/>
              <a:t>Creating a library display</a:t>
            </a:r>
          </a:p>
        </p:txBody>
      </p:sp>
    </p:spTree>
    <p:extLst>
      <p:ext uri="{BB962C8B-B14F-4D97-AF65-F5344CB8AC3E}">
        <p14:creationId xmlns:p14="http://schemas.microsoft.com/office/powerpoint/2010/main" val="313952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2244-8D73-3B4C-5D16-E4772AB3915E}"/>
              </a:ext>
            </a:extLst>
          </p:cNvPr>
          <p:cNvSpPr>
            <a:spLocks noGrp="1"/>
          </p:cNvSpPr>
          <p:nvPr>
            <p:ph type="title"/>
          </p:nvPr>
        </p:nvSpPr>
        <p:spPr/>
        <p:txBody>
          <a:bodyPr/>
          <a:lstStyle/>
          <a:p>
            <a:r>
              <a:rPr lang="en-US" dirty="0"/>
              <a:t>Dip netting in Kenai, Alaska</a:t>
            </a:r>
          </a:p>
        </p:txBody>
      </p:sp>
      <p:pic>
        <p:nvPicPr>
          <p:cNvPr id="5" name="Content Placeholder 4">
            <a:extLst>
              <a:ext uri="{FF2B5EF4-FFF2-40B4-BE49-F238E27FC236}">
                <a16:creationId xmlns:a16="http://schemas.microsoft.com/office/drawing/2014/main" id="{D82EE400-891F-7282-B789-9ADE64D2D04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102429" y="1981200"/>
            <a:ext cx="6233923" cy="4068763"/>
          </a:xfrm>
        </p:spPr>
      </p:pic>
    </p:spTree>
    <p:extLst>
      <p:ext uri="{BB962C8B-B14F-4D97-AF65-F5344CB8AC3E}">
        <p14:creationId xmlns:p14="http://schemas.microsoft.com/office/powerpoint/2010/main" val="242407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9568-5723-5662-195C-4B685D1B03FE}"/>
              </a:ext>
            </a:extLst>
          </p:cNvPr>
          <p:cNvSpPr>
            <a:spLocks noGrp="1"/>
          </p:cNvSpPr>
          <p:nvPr>
            <p:ph type="title"/>
          </p:nvPr>
        </p:nvSpPr>
        <p:spPr/>
        <p:txBody>
          <a:bodyPr/>
          <a:lstStyle/>
          <a:p>
            <a:r>
              <a:rPr lang="en-US" dirty="0"/>
              <a:t>Thank you for listening!</a:t>
            </a:r>
          </a:p>
        </p:txBody>
      </p:sp>
      <p:sp>
        <p:nvSpPr>
          <p:cNvPr id="3" name="Content Placeholder 2">
            <a:extLst>
              <a:ext uri="{FF2B5EF4-FFF2-40B4-BE49-F238E27FC236}">
                <a16:creationId xmlns:a16="http://schemas.microsoft.com/office/drawing/2014/main" id="{27AB8E51-3FAB-3BD8-F37A-7D1069E89C26}"/>
              </a:ext>
            </a:extLst>
          </p:cNvPr>
          <p:cNvSpPr>
            <a:spLocks noGrp="1"/>
          </p:cNvSpPr>
          <p:nvPr>
            <p:ph idx="1"/>
          </p:nvPr>
        </p:nvSpPr>
        <p:spPr/>
        <p:txBody>
          <a:bodyPr/>
          <a:lstStyle/>
          <a:p>
            <a:r>
              <a:rPr lang="en-US" dirty="0"/>
              <a:t>Anna </a:t>
            </a:r>
            <a:r>
              <a:rPr lang="en-US" dirty="0" err="1"/>
              <a:t>Bjartmarsdottir</a:t>
            </a:r>
            <a:r>
              <a:rPr lang="en-US" dirty="0"/>
              <a:t>, Public &amp; Allied Health Librarian, </a:t>
            </a:r>
            <a:r>
              <a:rPr lang="en-US" dirty="0">
                <a:hlinkClick r:id="rId2"/>
              </a:rPr>
              <a:t>abjartmarsdottir@alaska.edu</a:t>
            </a:r>
            <a:endParaRPr lang="en-US" dirty="0"/>
          </a:p>
          <a:p>
            <a:r>
              <a:rPr lang="en-US" dirty="0"/>
              <a:t>Jennifer McKay, Nursing Librarian &amp; Head of Alaska Medical Library </a:t>
            </a:r>
            <a:r>
              <a:rPr lang="en-US" dirty="0">
                <a:hlinkClick r:id="rId3"/>
              </a:rPr>
              <a:t>jamackay@laska.edu</a:t>
            </a:r>
            <a:endParaRPr lang="en-US" dirty="0"/>
          </a:p>
          <a:p>
            <a:endParaRPr lang="en-US" dirty="0"/>
          </a:p>
        </p:txBody>
      </p:sp>
      <p:pic>
        <p:nvPicPr>
          <p:cNvPr id="5" name="Picture 4">
            <a:extLst>
              <a:ext uri="{FF2B5EF4-FFF2-40B4-BE49-F238E27FC236}">
                <a16:creationId xmlns:a16="http://schemas.microsoft.com/office/drawing/2014/main" id="{15CC8E21-916B-EF9D-A24D-91279DF4FF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73599" y="355600"/>
            <a:ext cx="2286000" cy="2273300"/>
          </a:xfrm>
          <a:prstGeom prst="rect">
            <a:avLst/>
          </a:prstGeom>
        </p:spPr>
      </p:pic>
      <p:pic>
        <p:nvPicPr>
          <p:cNvPr id="7" name="Picture 6">
            <a:extLst>
              <a:ext uri="{FF2B5EF4-FFF2-40B4-BE49-F238E27FC236}">
                <a16:creationId xmlns:a16="http://schemas.microsoft.com/office/drawing/2014/main" id="{A9DD1A45-F8DF-31A1-5194-6161ABD3E12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07152" y="5377016"/>
            <a:ext cx="8662987" cy="672928"/>
          </a:xfrm>
          <a:prstGeom prst="rect">
            <a:avLst/>
          </a:prstGeom>
        </p:spPr>
      </p:pic>
    </p:spTree>
    <p:extLst>
      <p:ext uri="{BB962C8B-B14F-4D97-AF65-F5344CB8AC3E}">
        <p14:creationId xmlns:p14="http://schemas.microsoft.com/office/powerpoint/2010/main" val="174242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9568-5723-5662-195C-4B685D1B03FE}"/>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7AB8E51-3FAB-3BD8-F37A-7D1069E89C26}"/>
              </a:ext>
            </a:extLst>
          </p:cNvPr>
          <p:cNvSpPr>
            <a:spLocks noGrp="1"/>
          </p:cNvSpPr>
          <p:nvPr>
            <p:ph idx="1"/>
          </p:nvPr>
        </p:nvSpPr>
        <p:spPr/>
        <p:txBody>
          <a:bodyPr/>
          <a:lstStyle/>
          <a:p>
            <a:r>
              <a:rPr lang="en-US" dirty="0"/>
              <a:t>Anna </a:t>
            </a:r>
            <a:r>
              <a:rPr lang="en-US" dirty="0" err="1"/>
              <a:t>Bjartmarsdottir</a:t>
            </a:r>
            <a:r>
              <a:rPr lang="en-US" dirty="0"/>
              <a:t>, Public &amp; Allied Health Librarian, </a:t>
            </a:r>
            <a:r>
              <a:rPr lang="en-US" dirty="0">
                <a:hlinkClick r:id="rId2"/>
              </a:rPr>
              <a:t>abjartmarsdottir@alaska.edu</a:t>
            </a:r>
            <a:endParaRPr lang="en-US" dirty="0"/>
          </a:p>
          <a:p>
            <a:r>
              <a:rPr lang="en-US" dirty="0"/>
              <a:t>Jennifer McKay, Nursing Librarian &amp; Head of Alaska Medical Library </a:t>
            </a:r>
            <a:r>
              <a:rPr lang="en-US" dirty="0">
                <a:hlinkClick r:id="rId3"/>
              </a:rPr>
              <a:t>jamackay@laska.edu</a:t>
            </a:r>
            <a:endParaRPr lang="en-US" dirty="0"/>
          </a:p>
          <a:p>
            <a:endParaRPr lang="en-US" dirty="0"/>
          </a:p>
        </p:txBody>
      </p:sp>
      <p:pic>
        <p:nvPicPr>
          <p:cNvPr id="5" name="Picture 4">
            <a:extLst>
              <a:ext uri="{FF2B5EF4-FFF2-40B4-BE49-F238E27FC236}">
                <a16:creationId xmlns:a16="http://schemas.microsoft.com/office/drawing/2014/main" id="{15CC8E21-916B-EF9D-A24D-91279DF4FF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73599" y="355600"/>
            <a:ext cx="2286000" cy="2273300"/>
          </a:xfrm>
          <a:prstGeom prst="rect">
            <a:avLst/>
          </a:prstGeom>
        </p:spPr>
      </p:pic>
      <p:pic>
        <p:nvPicPr>
          <p:cNvPr id="7" name="Picture 6">
            <a:extLst>
              <a:ext uri="{FF2B5EF4-FFF2-40B4-BE49-F238E27FC236}">
                <a16:creationId xmlns:a16="http://schemas.microsoft.com/office/drawing/2014/main" id="{A9DD1A45-F8DF-31A1-5194-6161ABD3E12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07152" y="5377016"/>
            <a:ext cx="8662987" cy="672928"/>
          </a:xfrm>
          <a:prstGeom prst="rect">
            <a:avLst/>
          </a:prstGeom>
        </p:spPr>
      </p:pic>
    </p:spTree>
    <p:extLst>
      <p:ext uri="{BB962C8B-B14F-4D97-AF65-F5344CB8AC3E}">
        <p14:creationId xmlns:p14="http://schemas.microsoft.com/office/powerpoint/2010/main" val="202514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85D4-AE07-2EFF-0403-62131F510AFA}"/>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744A29C4-9420-423F-F296-6A1B7DE77C48}"/>
              </a:ext>
            </a:extLst>
          </p:cNvPr>
          <p:cNvSpPr>
            <a:spLocks noGrp="1"/>
          </p:cNvSpPr>
          <p:nvPr>
            <p:ph idx="1"/>
          </p:nvPr>
        </p:nvSpPr>
        <p:spPr>
          <a:xfrm>
            <a:off x="2773599" y="1531620"/>
            <a:ext cx="7796540" cy="4518324"/>
          </a:xfrm>
        </p:spPr>
        <p:txBody>
          <a:bodyPr>
            <a:normAutofit/>
          </a:bodyPr>
          <a:lstStyle/>
          <a:p>
            <a:r>
              <a:rPr lang="en-US" dirty="0"/>
              <a:t>Alaska demographics</a:t>
            </a:r>
          </a:p>
          <a:p>
            <a:r>
              <a:rPr lang="en-US" dirty="0"/>
              <a:t>University of Alaska Anchorage </a:t>
            </a:r>
          </a:p>
          <a:p>
            <a:r>
              <a:rPr lang="en-US" dirty="0"/>
              <a:t>Alaska Medical Library &amp; Partners</a:t>
            </a:r>
          </a:p>
          <a:p>
            <a:r>
              <a:rPr lang="en-US" dirty="0"/>
              <a:t>Statewide Library Electronic Doorway </a:t>
            </a:r>
          </a:p>
          <a:p>
            <a:r>
              <a:rPr lang="en-US" dirty="0"/>
              <a:t>Center for Community Engaged Learning Grant</a:t>
            </a:r>
          </a:p>
          <a:p>
            <a:r>
              <a:rPr lang="en-US" dirty="0"/>
              <a:t>The Alaska Health Misinformation Response Project</a:t>
            </a:r>
          </a:p>
          <a:p>
            <a:r>
              <a:rPr lang="en-US" dirty="0"/>
              <a:t>How the Alaska Medical Library is involved</a:t>
            </a:r>
          </a:p>
          <a:p>
            <a:r>
              <a:rPr lang="en-US" dirty="0"/>
              <a:t>Final Discussion/Questions</a:t>
            </a:r>
          </a:p>
        </p:txBody>
      </p:sp>
    </p:spTree>
    <p:extLst>
      <p:ext uri="{BB962C8B-B14F-4D97-AF65-F5344CB8AC3E}">
        <p14:creationId xmlns:p14="http://schemas.microsoft.com/office/powerpoint/2010/main" val="36259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descr="Illustration comparing size of Alaska with other states in the United States.&#10;"/>
          <p:cNvPicPr preferRelativeResize="0"/>
          <p:nvPr/>
        </p:nvPicPr>
        <p:blipFill>
          <a:blip r:embed="rId3">
            <a:alphaModFix/>
          </a:blip>
          <a:stretch>
            <a:fillRect/>
          </a:stretch>
        </p:blipFill>
        <p:spPr>
          <a:xfrm>
            <a:off x="483671" y="0"/>
            <a:ext cx="11224659" cy="6858000"/>
          </a:xfrm>
          <a:prstGeom prst="rect">
            <a:avLst/>
          </a:prstGeom>
          <a:noFill/>
          <a:ln>
            <a:noFill/>
          </a:ln>
        </p:spPr>
      </p:pic>
      <p:sp>
        <p:nvSpPr>
          <p:cNvPr id="2" name="Title 1">
            <a:extLst>
              <a:ext uri="{FF2B5EF4-FFF2-40B4-BE49-F238E27FC236}">
                <a16:creationId xmlns:a16="http://schemas.microsoft.com/office/drawing/2014/main" id="{95ACD986-9A1C-445B-29A6-84ABE08808ED}"/>
              </a:ext>
            </a:extLst>
          </p:cNvPr>
          <p:cNvSpPr>
            <a:spLocks noGrp="1"/>
          </p:cNvSpPr>
          <p:nvPr>
            <p:ph type="title" idx="4294967295"/>
          </p:nvPr>
        </p:nvSpPr>
        <p:spPr/>
        <p:txBody>
          <a:bodyPr/>
          <a:lstStyle/>
          <a:p>
            <a:r>
              <a:rPr lang="en-US" dirty="0"/>
              <a:t>Size and Distance Comparison</a:t>
            </a:r>
          </a:p>
        </p:txBody>
      </p:sp>
      <p:sp>
        <p:nvSpPr>
          <p:cNvPr id="77" name="Google Shape;77;p16" descr="Illustration comparing the size of Alaska with other states in the country."/>
          <p:cNvSpPr txBox="1"/>
          <p:nvPr/>
        </p:nvSpPr>
        <p:spPr>
          <a:xfrm>
            <a:off x="747200" y="5180067"/>
            <a:ext cx="6520400" cy="760800"/>
          </a:xfrm>
          <a:prstGeom prst="rect">
            <a:avLst/>
          </a:prstGeom>
          <a:noFill/>
          <a:ln>
            <a:noFill/>
          </a:ln>
        </p:spPr>
        <p:txBody>
          <a:bodyPr spcFirstLastPara="1" wrap="square" lIns="121900" tIns="121900" rIns="121900" bIns="121900" anchor="t" anchorCtr="0">
            <a:noAutofit/>
          </a:bodyPr>
          <a:lstStyle/>
          <a:p>
            <a:endParaRPr sz="2400"/>
          </a:p>
        </p:txBody>
      </p:sp>
    </p:spTree>
    <p:extLst>
      <p:ext uri="{BB962C8B-B14F-4D97-AF65-F5344CB8AC3E}">
        <p14:creationId xmlns:p14="http://schemas.microsoft.com/office/powerpoint/2010/main" val="230715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15600" y="382100"/>
            <a:ext cx="11360800" cy="763600"/>
          </a:xfrm>
          <a:prstGeom prst="rect">
            <a:avLst/>
          </a:prstGeom>
        </p:spPr>
        <p:txBody>
          <a:bodyPr spcFirstLastPara="1" vert="horz" wrap="square" lIns="121900" tIns="121900" rIns="121900" bIns="121900" rtlCol="0" anchor="t" anchorCtr="0">
            <a:noAutofit/>
          </a:bodyPr>
          <a:lstStyle/>
          <a:p>
            <a:pPr algn="ctr"/>
            <a:r>
              <a:rPr lang="en">
                <a:latin typeface="Merriweather"/>
                <a:ea typeface="Merriweather"/>
                <a:cs typeface="Merriweather"/>
                <a:sym typeface="Merriweather"/>
              </a:rPr>
              <a:t>University of Alaska Anchorage </a:t>
            </a:r>
            <a:endParaRPr>
              <a:latin typeface="Merriweather"/>
              <a:ea typeface="Merriweather"/>
              <a:cs typeface="Merriweather"/>
              <a:sym typeface="Merriweather"/>
            </a:endParaRPr>
          </a:p>
        </p:txBody>
      </p:sp>
      <p:pic>
        <p:nvPicPr>
          <p:cNvPr id="63" name="Google Shape;63;p14" descr="Map showing locations of University of Alaska campuses. "/>
          <p:cNvPicPr preferRelativeResize="0"/>
          <p:nvPr/>
        </p:nvPicPr>
        <p:blipFill>
          <a:blip r:embed="rId3">
            <a:alphaModFix/>
          </a:blip>
          <a:stretch>
            <a:fillRect/>
          </a:stretch>
        </p:blipFill>
        <p:spPr>
          <a:xfrm>
            <a:off x="1689551" y="1438234"/>
            <a:ext cx="8115699" cy="5213868"/>
          </a:xfrm>
          <a:prstGeom prst="rect">
            <a:avLst/>
          </a:prstGeom>
          <a:noFill/>
          <a:ln>
            <a:noFill/>
          </a:ln>
        </p:spPr>
      </p:pic>
      <p:sp>
        <p:nvSpPr>
          <p:cNvPr id="64" name="Google Shape;64;p14"/>
          <p:cNvSpPr txBox="1"/>
          <p:nvPr/>
        </p:nvSpPr>
        <p:spPr>
          <a:xfrm>
            <a:off x="7524250" y="1438234"/>
            <a:ext cx="4562000" cy="760800"/>
          </a:xfrm>
          <a:prstGeom prst="rect">
            <a:avLst/>
          </a:prstGeom>
          <a:noFill/>
          <a:ln>
            <a:noFill/>
          </a:ln>
        </p:spPr>
        <p:txBody>
          <a:bodyPr spcFirstLastPara="1" wrap="square" lIns="121900" tIns="121900" rIns="121900" bIns="121900" anchor="t" anchorCtr="0">
            <a:noAutofit/>
          </a:bodyPr>
          <a:lstStyle/>
          <a:p>
            <a:r>
              <a:rPr lang="en" sz="2400" b="1" dirty="0">
                <a:solidFill>
                  <a:srgbClr val="38761D"/>
                </a:solidFill>
              </a:rPr>
              <a:t>Anchorage Campus</a:t>
            </a:r>
            <a:endParaRPr sz="2400" b="1" dirty="0">
              <a:solidFill>
                <a:srgbClr val="38761D"/>
              </a:solidFill>
            </a:endParaRPr>
          </a:p>
          <a:p>
            <a:r>
              <a:rPr lang="en" sz="2400" dirty="0"/>
              <a:t>Students</a:t>
            </a:r>
            <a:endParaRPr sz="2400" dirty="0"/>
          </a:p>
          <a:p>
            <a:r>
              <a:rPr lang="en" sz="2400" b="1" dirty="0">
                <a:solidFill>
                  <a:schemeClr val="bg1"/>
                </a:solidFill>
              </a:rPr>
              <a:t>AY 20-21 Student Credit Hours 237,002</a:t>
            </a:r>
            <a:endParaRPr sz="2400" b="1" dirty="0">
              <a:solidFill>
                <a:schemeClr val="bg1"/>
              </a:solidFill>
            </a:endParaRPr>
          </a:p>
          <a:p>
            <a:r>
              <a:rPr lang="en" sz="2400" b="1" dirty="0">
                <a:solidFill>
                  <a:schemeClr val="bg1"/>
                </a:solidFill>
              </a:rPr>
              <a:t>Headcount 19,490</a:t>
            </a:r>
            <a:endParaRPr sz="2400" b="1" dirty="0">
              <a:solidFill>
                <a:schemeClr val="bg1"/>
              </a:solidFill>
            </a:endParaRPr>
          </a:p>
          <a:p>
            <a:r>
              <a:rPr lang="en" sz="2400" b="1" dirty="0">
                <a:solidFill>
                  <a:schemeClr val="bg1"/>
                </a:solidFill>
              </a:rPr>
              <a:t>Full-time Equivalent 8,070</a:t>
            </a:r>
            <a:endParaRPr sz="2400" b="1" dirty="0">
              <a:solidFill>
                <a:schemeClr val="bg1"/>
              </a:solidFill>
            </a:endParaRPr>
          </a:p>
        </p:txBody>
      </p:sp>
    </p:spTree>
    <p:extLst>
      <p:ext uri="{BB962C8B-B14F-4D97-AF65-F5344CB8AC3E}">
        <p14:creationId xmlns:p14="http://schemas.microsoft.com/office/powerpoint/2010/main" val="343551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CAA5-D58C-663A-AD28-DE90146E64EF}"/>
              </a:ext>
            </a:extLst>
          </p:cNvPr>
          <p:cNvSpPr>
            <a:spLocks noGrp="1"/>
          </p:cNvSpPr>
          <p:nvPr>
            <p:ph type="title"/>
          </p:nvPr>
        </p:nvSpPr>
        <p:spPr/>
        <p:txBody>
          <a:bodyPr/>
          <a:lstStyle/>
          <a:p>
            <a:r>
              <a:rPr lang="en-US" dirty="0"/>
              <a:t>UAA Fact Book and more…</a:t>
            </a:r>
          </a:p>
        </p:txBody>
      </p:sp>
      <p:sp>
        <p:nvSpPr>
          <p:cNvPr id="5" name="Content Placeholder 4">
            <a:extLst>
              <a:ext uri="{FF2B5EF4-FFF2-40B4-BE49-F238E27FC236}">
                <a16:creationId xmlns:a16="http://schemas.microsoft.com/office/drawing/2014/main" id="{F4236C11-1C2F-6AD8-4FF6-9155FEC4C699}"/>
              </a:ext>
            </a:extLst>
          </p:cNvPr>
          <p:cNvSpPr>
            <a:spLocks noGrp="1"/>
          </p:cNvSpPr>
          <p:nvPr>
            <p:ph idx="1"/>
          </p:nvPr>
        </p:nvSpPr>
        <p:spPr/>
        <p:txBody>
          <a:bodyPr/>
          <a:lstStyle/>
          <a:p>
            <a:r>
              <a:rPr lang="en-US" dirty="0"/>
              <a:t>UAA Fact Book: </a:t>
            </a:r>
            <a:r>
              <a:rPr lang="en-US" dirty="0">
                <a:hlinkClick r:id="rId2"/>
              </a:rPr>
              <a:t>https://www.uaa.alaska.edu/academics/office-of-academic-affairs/institutional-effectiveness/departments/institutional-research/fact-book.cshtml</a:t>
            </a:r>
            <a:endParaRPr lang="en-US" dirty="0"/>
          </a:p>
          <a:p>
            <a:r>
              <a:rPr lang="en-US" dirty="0"/>
              <a:t>UAA Facts: </a:t>
            </a:r>
            <a:r>
              <a:rPr lang="en-US" dirty="0">
                <a:hlinkClick r:id="rId3"/>
              </a:rPr>
              <a:t>https://www.uaa.alaska.edu/about/university-advancement/umac//media-room/uaa-facts/</a:t>
            </a:r>
            <a:endParaRPr lang="en-US" dirty="0"/>
          </a:p>
          <a:p>
            <a:endParaRPr lang="en-US" dirty="0"/>
          </a:p>
        </p:txBody>
      </p:sp>
    </p:spTree>
    <p:extLst>
      <p:ext uri="{BB962C8B-B14F-4D97-AF65-F5344CB8AC3E}">
        <p14:creationId xmlns:p14="http://schemas.microsoft.com/office/powerpoint/2010/main" val="368611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AK Medical Library &amp; NNLM Outreach Grant</a:t>
            </a:r>
          </a:p>
        </p:txBody>
      </p:sp>
      <p:pic>
        <p:nvPicPr>
          <p:cNvPr id="4" name="Picture 3" descr="Map showing locations reached through NNLM grant work.&#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089" y="1959176"/>
            <a:ext cx="5761768" cy="4452274"/>
          </a:xfrm>
          <a:prstGeom prst="rect">
            <a:avLst/>
          </a:prstGeom>
        </p:spPr>
      </p:pic>
    </p:spTree>
    <p:extLst>
      <p:ext uri="{BB962C8B-B14F-4D97-AF65-F5344CB8AC3E}">
        <p14:creationId xmlns:p14="http://schemas.microsoft.com/office/powerpoint/2010/main" val="311346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Communities for Immunity and </a:t>
            </a:r>
            <a:br>
              <a:rPr lang="en-US" dirty="0"/>
            </a:br>
            <a:r>
              <a:rPr lang="en-US" dirty="0"/>
              <a:t>Peer Leader Navigators</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925452" y="2135826"/>
            <a:ext cx="3050314" cy="3997325"/>
          </a:xfrm>
          <a:prstGeom prst="rect">
            <a:avLst/>
          </a:prstGeom>
        </p:spPr>
      </p:pic>
      <p:sp>
        <p:nvSpPr>
          <p:cNvPr id="5" name="Rectangle 4" descr="https://libguides.consortiumlibrary.org/c.php?g=1242570&#10;&#10;"/>
          <p:cNvSpPr/>
          <p:nvPr/>
        </p:nvSpPr>
        <p:spPr>
          <a:xfrm>
            <a:off x="1314053" y="6211669"/>
            <a:ext cx="4043038" cy="646331"/>
          </a:xfrm>
          <a:prstGeom prst="rect">
            <a:avLst/>
          </a:prstGeom>
        </p:spPr>
        <p:txBody>
          <a:bodyPr wrap="square">
            <a:spAutoFit/>
          </a:bodyPr>
          <a:lstStyle/>
          <a:p>
            <a:r>
              <a:rPr lang="en-US" dirty="0"/>
              <a:t>https://libguides.consortiumlibrary.org/c.php?g=1242570</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49499" y="2693936"/>
            <a:ext cx="5120640" cy="2495332"/>
          </a:xfrm>
          <a:prstGeom prst="rect">
            <a:avLst/>
          </a:prstGeom>
        </p:spPr>
      </p:pic>
      <p:sp>
        <p:nvSpPr>
          <p:cNvPr id="7" name="Rectangle 6" descr="https://sites.google.com/alaskaliteracyprogram.org/anchorageplns/home?authuser=0&#10;&#10;"/>
          <p:cNvSpPr/>
          <p:nvPr/>
        </p:nvSpPr>
        <p:spPr>
          <a:xfrm>
            <a:off x="5449499" y="5351588"/>
            <a:ext cx="5264727" cy="646331"/>
          </a:xfrm>
          <a:prstGeom prst="rect">
            <a:avLst/>
          </a:prstGeom>
        </p:spPr>
        <p:txBody>
          <a:bodyPr wrap="square">
            <a:spAutoFit/>
          </a:bodyPr>
          <a:lstStyle/>
          <a:p>
            <a:r>
              <a:rPr lang="en-US" dirty="0"/>
              <a:t>https://sites.google.com/alaskaliteracyprogram.org/anchorageplns/home?authuser=0</a:t>
            </a:r>
          </a:p>
        </p:txBody>
      </p:sp>
    </p:spTree>
    <p:extLst>
      <p:ext uri="{BB962C8B-B14F-4D97-AF65-F5344CB8AC3E}">
        <p14:creationId xmlns:p14="http://schemas.microsoft.com/office/powerpoint/2010/main" val="158070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Statewide Library Electronic Doorway </a:t>
            </a:r>
            <a:br>
              <a:rPr lang="en-US" dirty="0"/>
            </a:br>
            <a:r>
              <a:rPr lang="en-US" dirty="0"/>
              <a:t>SLED</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128890" y="2944611"/>
            <a:ext cx="10924165" cy="1083629"/>
          </a:xfrm>
          <a:prstGeom prst="rect">
            <a:avLst/>
          </a:prstGeom>
        </p:spPr>
      </p:pic>
      <p:sp>
        <p:nvSpPr>
          <p:cNvPr id="5" name="Rectangle 4"/>
          <p:cNvSpPr/>
          <p:nvPr/>
        </p:nvSpPr>
        <p:spPr>
          <a:xfrm>
            <a:off x="4961171" y="6171196"/>
            <a:ext cx="2903359" cy="369332"/>
          </a:xfrm>
          <a:prstGeom prst="rect">
            <a:avLst/>
          </a:prstGeom>
        </p:spPr>
        <p:txBody>
          <a:bodyPr wrap="none">
            <a:spAutoFit/>
          </a:bodyPr>
          <a:lstStyle/>
          <a:p>
            <a:r>
              <a:rPr lang="en-US" dirty="0"/>
              <a:t>https://lam.alaska.gov/sled</a:t>
            </a:r>
          </a:p>
        </p:txBody>
      </p:sp>
    </p:spTree>
    <p:extLst>
      <p:ext uri="{BB962C8B-B14F-4D97-AF65-F5344CB8AC3E}">
        <p14:creationId xmlns:p14="http://schemas.microsoft.com/office/powerpoint/2010/main" val="1313623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{D9283003-2194-0F4B-B7BE-D11AE2AC7569}tf16401378</Template>
  <TotalTime>5157</TotalTime>
  <Words>627</Words>
  <Application>Microsoft Office PowerPoint</Application>
  <PresentationFormat>Widescreen</PresentationFormat>
  <Paragraphs>71</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-apple-system</vt:lpstr>
      <vt:lpstr>Arial</vt:lpstr>
      <vt:lpstr>Calibri</vt:lpstr>
      <vt:lpstr>Merriweather</vt:lpstr>
      <vt:lpstr>MS Shell Dlg 2</vt:lpstr>
      <vt:lpstr>Wingdings</vt:lpstr>
      <vt:lpstr>Wingdings 3</vt:lpstr>
      <vt:lpstr>Madison</vt:lpstr>
      <vt:lpstr>Casting a Wide Net: Combating Health Misinformation in Alaska</vt:lpstr>
      <vt:lpstr>Contact Information</vt:lpstr>
      <vt:lpstr>Presentation:</vt:lpstr>
      <vt:lpstr>Size and Distance Comparison</vt:lpstr>
      <vt:lpstr>University of Alaska Anchorage </vt:lpstr>
      <vt:lpstr>UAA Fact Book and more…</vt:lpstr>
      <vt:lpstr>AK Medical Library &amp; NNLM Outreach Grant</vt:lpstr>
      <vt:lpstr>Communities for Immunity and  Peer Leader Navigators</vt:lpstr>
      <vt:lpstr>Statewide Library Electronic Doorway  SLED</vt:lpstr>
      <vt:lpstr>The Health Misinformation Mini-Grant</vt:lpstr>
      <vt:lpstr>Alaska Health Misinformation Response Project</vt:lpstr>
      <vt:lpstr>Alaska Library Association (AkLA)</vt:lpstr>
      <vt:lpstr>Examples of topics presented and/or discussed in outreach efforts</vt:lpstr>
      <vt:lpstr>Alaska Medical Library involvement</vt:lpstr>
      <vt:lpstr>Dip netting in Kenai, Alaska</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Casting a Wide Net: Combating Health Misinformation in Alaska</dc:title>
  <dc:creator>Microsoft Office User</dc:creator>
  <cp:lastModifiedBy>Lake, Erica</cp:lastModifiedBy>
  <cp:revision>14</cp:revision>
  <dcterms:created xsi:type="dcterms:W3CDTF">2023-08-25T20:56:10Z</dcterms:created>
  <dcterms:modified xsi:type="dcterms:W3CDTF">2023-09-01T19:30:27Z</dcterms:modified>
</cp:coreProperties>
</file>