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6"/>
  </p:notesMasterIdLst>
  <p:handoutMasterIdLst>
    <p:handoutMasterId r:id="rId17"/>
  </p:handoutMasterIdLst>
  <p:sldIdLst>
    <p:sldId id="310" r:id="rId2"/>
    <p:sldId id="312" r:id="rId3"/>
    <p:sldId id="313" r:id="rId4"/>
    <p:sldId id="303" r:id="rId5"/>
    <p:sldId id="314" r:id="rId6"/>
    <p:sldId id="319" r:id="rId7"/>
    <p:sldId id="320" r:id="rId8"/>
    <p:sldId id="315" r:id="rId9"/>
    <p:sldId id="317" r:id="rId10"/>
    <p:sldId id="318" r:id="rId11"/>
    <p:sldId id="316" r:id="rId12"/>
    <p:sldId id="321" r:id="rId13"/>
    <p:sldId id="298" r:id="rId14"/>
    <p:sldId id="309" r:id="rId1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3A2"/>
    <a:srgbClr val="4263A4"/>
    <a:srgbClr val="415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2" autoAdjust="0"/>
    <p:restoredTop sz="61868" autoAdjust="0"/>
  </p:normalViewPr>
  <p:slideViewPr>
    <p:cSldViewPr snapToGrid="0">
      <p:cViewPr varScale="1">
        <p:scale>
          <a:sx n="56" d="100"/>
          <a:sy n="56" d="100"/>
        </p:scale>
        <p:origin x="1413" y="39"/>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A9D7C9AA-A923-4390-81E1-59B19F420EE6}" type="datetimeFigureOut">
              <a:rPr lang="en-US" smtClean="0"/>
              <a:t>6/9/2020</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72BC37C7-CEF2-483A-8D66-CFEDE9F70DA1}" type="slidenum">
              <a:rPr lang="en-US" smtClean="0"/>
              <a:t>‹#›</a:t>
            </a:fld>
            <a:endParaRPr lang="en-US"/>
          </a:p>
        </p:txBody>
      </p:sp>
    </p:spTree>
    <p:extLst>
      <p:ext uri="{BB962C8B-B14F-4D97-AF65-F5344CB8AC3E}">
        <p14:creationId xmlns:p14="http://schemas.microsoft.com/office/powerpoint/2010/main" val="238426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08B5077-A931-4E73-9321-0D1EA016C1DE}" type="datetimeFigureOut">
              <a:rPr lang="en-US" smtClean="0"/>
              <a:t>6/9/2020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45807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shared decision making process often uses decision aids. Decision aids are tools that help a patient through the decision making process</a:t>
            </a:r>
            <a:r>
              <a:rPr lang="en-US" baseline="30000" dirty="0" smtClean="0"/>
              <a:t>4,6</a:t>
            </a:r>
            <a:r>
              <a:rPr lang="en-US" baseline="0" dirty="0" smtClean="0"/>
              <a:t>. These are not the same as giving a pamphlet or handout but instead focus on information about health care choices, including the pros and cons of each choice</a:t>
            </a:r>
            <a:r>
              <a:rPr lang="en-US" baseline="30000" dirty="0" smtClean="0"/>
              <a:t>4,6</a:t>
            </a:r>
            <a:r>
              <a:rPr lang="en-US" baseline="0" dirty="0" smtClean="0"/>
              <a:t>. Decision aids do not encourage one approach over the other</a:t>
            </a:r>
            <a:r>
              <a:rPr lang="en-US" baseline="30000" dirty="0" smtClean="0"/>
              <a:t>4</a:t>
            </a:r>
            <a:r>
              <a:rPr lang="en-US" baseline="0" dirty="0" smtClean="0"/>
              <a:t>, but they do help a patient clarify their personal values, goals and preferences</a:t>
            </a:r>
            <a:r>
              <a:rPr lang="en-US" baseline="30000" dirty="0" smtClean="0"/>
              <a:t>4,6</a:t>
            </a:r>
            <a:r>
              <a:rPr lang="en-US" baseline="0" dirty="0" smtClean="0"/>
              <a:t> and support communication around these values</a:t>
            </a:r>
            <a:r>
              <a:rPr lang="en-US" baseline="30000" dirty="0" smtClean="0"/>
              <a:t>6</a:t>
            </a:r>
            <a:r>
              <a:rPr lang="en-US" baseline="0" dirty="0" smtClean="0"/>
              <a:t>. Decision aids are part of the shared decision making process but are not intended to a substitute for discussion about their health care choices</a:t>
            </a:r>
            <a:r>
              <a:rPr lang="en-US" baseline="30000" dirty="0" smtClean="0"/>
              <a:t>6</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278242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1569314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209370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NOTE TO FACILITATOR: If combining modules or using them out of suggested sequence, delete this slide or rearrange for your needs. This is Module 1 of the Shared Decision Making Introduction Track. These discussion questions will be asked again at the beginning of Module 2. </a:t>
            </a:r>
          </a:p>
          <a:p>
            <a:endParaRPr lang="en-US" sz="1400" baseline="0" dirty="0" smtClean="0">
              <a:solidFill>
                <a:schemeClr val="tx1"/>
              </a:solidFill>
            </a:endParaRPr>
          </a:p>
          <a:p>
            <a:r>
              <a:rPr lang="en-US" sz="1400" b="1" i="0"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endParaRPr lang="en-US" sz="1400" b="1" baseline="0" dirty="0" smtClean="0">
              <a:solidFill>
                <a:schemeClr val="tx1"/>
              </a:solidFill>
            </a:endParaRPr>
          </a:p>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254910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EAC25A-0787-4250-9F5D-D1D38B63B3EB}" type="slidenum">
              <a:rPr lang="en-US" smtClean="0"/>
              <a:t>14</a:t>
            </a:fld>
            <a:endParaRPr lang="en-US"/>
          </a:p>
        </p:txBody>
      </p:sp>
    </p:spTree>
    <p:extLst>
      <p:ext uri="{BB962C8B-B14F-4D97-AF65-F5344CB8AC3E}">
        <p14:creationId xmlns:p14="http://schemas.microsoft.com/office/powerpoint/2010/main" val="346440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TO FACILITATOR: if you choose not to have participants complete the knowledge assessment questions, delete this slide.]</a:t>
            </a:r>
            <a:endParaRPr lang="en-US" b="1" dirty="0"/>
          </a:p>
        </p:txBody>
      </p:sp>
      <p:sp>
        <p:nvSpPr>
          <p:cNvPr id="4" name="Slide Number Placeholder 3"/>
          <p:cNvSpPr>
            <a:spLocks noGrp="1"/>
          </p:cNvSpPr>
          <p:nvPr>
            <p:ph type="sldNum" sz="quarter" idx="10"/>
          </p:nvPr>
        </p:nvSpPr>
        <p:spPr/>
        <p:txBody>
          <a:bodyPr/>
          <a:lstStyle/>
          <a:p>
            <a:fld id="{82EAC25A-0787-4250-9F5D-D1D38B63B3EB}" type="slidenum">
              <a:rPr lang="en-US" smtClean="0"/>
              <a:t>2</a:t>
            </a:fld>
            <a:endParaRPr lang="en-US"/>
          </a:p>
        </p:txBody>
      </p:sp>
    </p:spTree>
    <p:extLst>
      <p:ext uri="{BB962C8B-B14F-4D97-AF65-F5344CB8AC3E}">
        <p14:creationId xmlns:p14="http://schemas.microsoft.com/office/powerpoint/2010/main" val="140732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TO FACILITATOR: If you are completing these sections in an order other than suggested in the facilitation guide, you may need to adjust these discussion points.]</a:t>
            </a:r>
          </a:p>
          <a:p>
            <a:endParaRPr lang="en-US" dirty="0"/>
          </a:p>
        </p:txBody>
      </p:sp>
      <p:sp>
        <p:nvSpPr>
          <p:cNvPr id="4" name="Slide Number Placeholder 3"/>
          <p:cNvSpPr>
            <a:spLocks noGrp="1"/>
          </p:cNvSpPr>
          <p:nvPr>
            <p:ph type="sldNum" sz="quarter" idx="10"/>
          </p:nvPr>
        </p:nvSpPr>
        <p:spPr/>
        <p:txBody>
          <a:bodyPr/>
          <a:lstStyle/>
          <a:p>
            <a:fld id="{4A26EF3F-9985-492F-93A6-079BCEA05E17}" type="slidenum">
              <a:rPr lang="en-US" smtClean="0"/>
              <a:t>3</a:t>
            </a:fld>
            <a:endParaRPr lang="en-US"/>
          </a:p>
        </p:txBody>
      </p:sp>
    </p:spTree>
    <p:extLst>
      <p:ext uri="{BB962C8B-B14F-4D97-AF65-F5344CB8AC3E}">
        <p14:creationId xmlns:p14="http://schemas.microsoft.com/office/powerpoint/2010/main" val="2647397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The objectives for today’s session are to define shared decision making and discuss its link to evidence-based practice. </a:t>
            </a:r>
          </a:p>
        </p:txBody>
      </p:sp>
      <p:sp>
        <p:nvSpPr>
          <p:cNvPr id="4" name="Slide Number Placeholder 3"/>
          <p:cNvSpPr>
            <a:spLocks noGrp="1"/>
          </p:cNvSpPr>
          <p:nvPr>
            <p:ph type="sldNum" sz="quarter" idx="10"/>
          </p:nvPr>
        </p:nvSpPr>
        <p:spPr/>
        <p:txBody>
          <a:bodyPr/>
          <a:lstStyle/>
          <a:p>
            <a:fld id="{82EAC25A-0787-4250-9F5D-D1D38B63B3EB}" type="slidenum">
              <a:rPr lang="en-US" smtClean="0"/>
              <a:t>4</a:t>
            </a:fld>
            <a:endParaRPr lang="en-US"/>
          </a:p>
        </p:txBody>
      </p:sp>
    </p:spTree>
    <p:extLst>
      <p:ext uri="{BB962C8B-B14F-4D97-AF65-F5344CB8AC3E}">
        <p14:creationId xmlns:p14="http://schemas.microsoft.com/office/powerpoint/2010/main" val="1525731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discussions around evidence-based practice, we briefly</a:t>
            </a:r>
            <a:r>
              <a:rPr lang="en-US" baseline="0" dirty="0" smtClean="0"/>
              <a:t> touched on shared decision making and offered one definition of this process. Here is another, similar, way that shared decision making is defined. It is considered to be “an approach where clinicians and patients share the best available evidence when faced with the task of making decisions, and when patients are supported to consider options, to achieve informed preferences.”</a:t>
            </a:r>
            <a:r>
              <a:rPr lang="en-US" baseline="30000" dirty="0" smtClean="0"/>
              <a:t>1</a:t>
            </a:r>
            <a:r>
              <a:rPr lang="en-US" baseline="0" dirty="0" smtClean="0"/>
              <a:t> The bolded parts of this definition highlight some important aspects of shared decision making.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sections in an order other than suggested in the facilitation guide, you may need to adjust this</a:t>
            </a:r>
            <a:r>
              <a:rPr lang="en-US" b="1" baseline="0" dirty="0" smtClean="0"/>
              <a:t> note</a:t>
            </a:r>
            <a:r>
              <a:rPr lang="en-US" b="1"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186213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phrase</a:t>
            </a:r>
            <a:r>
              <a:rPr lang="en-US" baseline="0" dirty="0" smtClean="0"/>
              <a:t> “best available evidence” was bolded in our previous definition. </a:t>
            </a:r>
            <a:r>
              <a:rPr lang="en-US" dirty="0" smtClean="0"/>
              <a:t>Like I said, shared decision making was discussed at the</a:t>
            </a:r>
            <a:r>
              <a:rPr lang="en-US" baseline="0" dirty="0" smtClean="0"/>
              <a:t> end of our discussion about evidence based practice as a way to implement this skill. There is a link between evidence-based practice and shared decision making</a:t>
            </a:r>
            <a:r>
              <a:rPr lang="en-US" baseline="30000" dirty="0" smtClean="0"/>
              <a:t>2</a:t>
            </a:r>
            <a:r>
              <a:rPr lang="en-US" baseline="0" dirty="0" smtClean="0"/>
              <a:t>. In fact, there has always been a link between evidence-based practice and shared decision making, with shared decision making considered as a tool to accomplish evidence-based healthcare</a:t>
            </a:r>
            <a:r>
              <a:rPr lang="en-US" baseline="30000" dirty="0" smtClean="0"/>
              <a:t>2</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sections in an order other than suggested in the facilitation guide, you may need to adjust this</a:t>
            </a:r>
            <a:r>
              <a:rPr lang="en-US" b="1" baseline="0" dirty="0" smtClean="0"/>
              <a:t> note</a:t>
            </a:r>
            <a:r>
              <a:rPr lang="en-US" b="1" dirty="0" smtClean="0"/>
              <a:t>.]</a:t>
            </a:r>
          </a:p>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222583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myth about shared decision making is that it means a patient is left alone to make a treatment decision on their own</a:t>
            </a:r>
            <a:r>
              <a:rPr lang="en-US" baseline="30000" dirty="0" smtClean="0"/>
              <a:t>3</a:t>
            </a:r>
            <a:r>
              <a:rPr lang="en-US" dirty="0" smtClean="0"/>
              <a:t>. However, when you consider another piece of the definition</a:t>
            </a:r>
            <a:r>
              <a:rPr lang="en-US" baseline="0" dirty="0" smtClean="0"/>
              <a:t> that was bolded on our first slide, it said that “patients are supported”</a:t>
            </a:r>
            <a:r>
              <a:rPr lang="en-US" baseline="30000" dirty="0" smtClean="0"/>
              <a:t>1</a:t>
            </a:r>
            <a:r>
              <a:rPr lang="en-US" baseline="0" dirty="0" smtClean="0"/>
              <a:t>. Instead of being abandoned with information and left to make a decision, self-determination is the goal</a:t>
            </a:r>
            <a:r>
              <a:rPr lang="en-US" baseline="30000" dirty="0" smtClean="0"/>
              <a:t>1</a:t>
            </a:r>
            <a:r>
              <a:rPr lang="en-US" baseline="0" dirty="0" smtClean="0"/>
              <a:t>, with patients being supported by a clinician, whose expertise is necessary in this process</a:t>
            </a:r>
            <a:r>
              <a:rPr lang="en-US" baseline="30000" dirty="0" smtClean="0"/>
              <a:t>3</a:t>
            </a:r>
            <a:r>
              <a:rPr lang="en-US" baseline="0" dirty="0" smtClean="0"/>
              <a:t>. The goal is not to leave someone alone but to provide expertise in a way that is as supportive as possible</a:t>
            </a:r>
            <a:r>
              <a:rPr lang="en-US" baseline="30000" dirty="0" smtClean="0"/>
              <a:t>3</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6017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evidence</a:t>
            </a:r>
            <a:r>
              <a:rPr lang="en-US" baseline="0" dirty="0" smtClean="0"/>
              <a:t> about the effectiveness of shared decision making when it comes to patient outcomes and impact on the healthcare system. Evidence shows that shared decision making increases patient satisfaction</a:t>
            </a:r>
            <a:r>
              <a:rPr lang="en-US" baseline="30000" dirty="0" smtClean="0"/>
              <a:t>4</a:t>
            </a:r>
            <a:r>
              <a:rPr lang="en-US" baseline="0" dirty="0" smtClean="0"/>
              <a:t>, confidence</a:t>
            </a:r>
            <a:r>
              <a:rPr lang="en-US" baseline="30000" dirty="0" smtClean="0"/>
              <a:t>1</a:t>
            </a:r>
            <a:r>
              <a:rPr lang="en-US" baseline="0" dirty="0" smtClean="0"/>
              <a:t>, knowledge gain</a:t>
            </a:r>
            <a:r>
              <a:rPr lang="en-US" baseline="30000" dirty="0" smtClean="0"/>
              <a:t>1</a:t>
            </a:r>
            <a:r>
              <a:rPr lang="en-US" baseline="0" dirty="0" smtClean="0"/>
              <a:t> and involvement</a:t>
            </a:r>
            <a:r>
              <a:rPr lang="en-US" baseline="30000" dirty="0" smtClean="0"/>
              <a:t>1</a:t>
            </a:r>
            <a:r>
              <a:rPr lang="en-US" baseline="0" dirty="0" smtClean="0"/>
              <a:t>. There is also evidence that it improves health outcomes and decreases demand for health care resources</a:t>
            </a:r>
            <a:r>
              <a:rPr lang="en-US" baseline="30000" dirty="0" smtClean="0"/>
              <a:t>4</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110047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shared decision</a:t>
            </a:r>
            <a:r>
              <a:rPr lang="en-US" baseline="0" dirty="0" smtClean="0"/>
              <a:t> </a:t>
            </a:r>
            <a:r>
              <a:rPr lang="en-US" dirty="0" smtClean="0"/>
              <a:t>making process is used when there is a need for a decision about treatment</a:t>
            </a:r>
            <a:r>
              <a:rPr lang="en-US" baseline="0" dirty="0" smtClean="0"/>
              <a:t> or another service</a:t>
            </a:r>
            <a:r>
              <a:rPr lang="en-US" baseline="30000" dirty="0" smtClean="0"/>
              <a:t>5</a:t>
            </a:r>
            <a:r>
              <a:rPr lang="en-US" baseline="0" dirty="0" smtClean="0"/>
              <a:t>. N</a:t>
            </a:r>
            <a:r>
              <a:rPr lang="en-US" dirty="0" smtClean="0"/>
              <a:t>ot every patient encounter requires shared decision making</a:t>
            </a:r>
            <a:r>
              <a:rPr lang="en-US" baseline="30000" dirty="0" smtClean="0"/>
              <a:t>5</a:t>
            </a:r>
            <a:r>
              <a:rPr lang="en-US" dirty="0" smtClean="0"/>
              <a:t>.</a:t>
            </a:r>
            <a:r>
              <a:rPr lang="en-US" baseline="0" dirty="0" smtClean="0"/>
              <a:t> You can see some examples here of times when the literature suggested shared decision making could be used.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77576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6/9/2020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6/9/2020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6/9/2020</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6/9/2020</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6/9/2020</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6/9/2020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6/9/2020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6/9/2020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hyperlink" Target="https://www.ahrq.gov/cahps/quality-improvement/improvement-guide/improvement-guid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ahrq.gov/professionals/education/curriculum-tools/shareddecisionmaking/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Shared Decision Making</a:t>
            </a:r>
            <a:endParaRPr lang="en-US" dirty="0"/>
          </a:p>
        </p:txBody>
      </p:sp>
      <p:sp>
        <p:nvSpPr>
          <p:cNvPr id="5" name="Subtitle 4"/>
          <p:cNvSpPr>
            <a:spLocks noGrp="1"/>
          </p:cNvSpPr>
          <p:nvPr>
            <p:ph type="subTitle" idx="1"/>
          </p:nvPr>
        </p:nvSpPr>
        <p:spPr/>
        <p:txBody>
          <a:bodyPr/>
          <a:lstStyle/>
          <a:p>
            <a:r>
              <a:rPr lang="en-US" i="1" dirty="0" smtClean="0"/>
              <a:t>Introduction and importance…</a:t>
            </a:r>
            <a:endParaRPr lang="en-US" i="1" dirty="0"/>
          </a:p>
        </p:txBody>
      </p:sp>
    </p:spTree>
    <p:extLst>
      <p:ext uri="{BB962C8B-B14F-4D97-AF65-F5344CB8AC3E}">
        <p14:creationId xmlns:p14="http://schemas.microsoft.com/office/powerpoint/2010/main" val="2277443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aids</a:t>
            </a:r>
            <a:endParaRPr lang="en-US" dirty="0"/>
          </a:p>
        </p:txBody>
      </p:sp>
      <p:sp>
        <p:nvSpPr>
          <p:cNvPr id="3" name="Content Placeholder 2"/>
          <p:cNvSpPr>
            <a:spLocks noGrp="1"/>
          </p:cNvSpPr>
          <p:nvPr>
            <p:ph idx="1"/>
          </p:nvPr>
        </p:nvSpPr>
        <p:spPr/>
        <p:txBody>
          <a:bodyPr>
            <a:normAutofit/>
          </a:bodyPr>
          <a:lstStyle/>
          <a:p>
            <a:pPr>
              <a:lnSpc>
                <a:spcPct val="100000"/>
              </a:lnSpc>
            </a:pPr>
            <a:r>
              <a:rPr lang="en-US" dirty="0" smtClean="0"/>
              <a:t>Tools used to help a patient in the decision making process. They:</a:t>
            </a:r>
          </a:p>
          <a:p>
            <a:pPr lvl="1">
              <a:lnSpc>
                <a:spcPct val="100000"/>
              </a:lnSpc>
            </a:pPr>
            <a:r>
              <a:rPr lang="en-US" dirty="0" smtClean="0"/>
              <a:t>Provide information about health care choices, including the pros and cons</a:t>
            </a:r>
            <a:r>
              <a:rPr lang="en-US" baseline="30000" dirty="0" smtClean="0"/>
              <a:t>3,4</a:t>
            </a:r>
            <a:endParaRPr lang="en-US" dirty="0" smtClean="0"/>
          </a:p>
          <a:p>
            <a:pPr lvl="1">
              <a:lnSpc>
                <a:spcPct val="100000"/>
              </a:lnSpc>
            </a:pPr>
            <a:r>
              <a:rPr lang="en-US" dirty="0" smtClean="0"/>
              <a:t>Do not encourage one approach over the other</a:t>
            </a:r>
            <a:r>
              <a:rPr lang="en-US" baseline="30000" dirty="0" smtClean="0"/>
              <a:t>4</a:t>
            </a:r>
          </a:p>
          <a:p>
            <a:pPr lvl="1">
              <a:lnSpc>
                <a:spcPct val="100000"/>
              </a:lnSpc>
            </a:pPr>
            <a:r>
              <a:rPr lang="en-US" dirty="0">
                <a:solidFill>
                  <a:prstClr val="black"/>
                </a:solidFill>
              </a:rPr>
              <a:t>Help a patient clarify personal values, goals and </a:t>
            </a:r>
            <a:r>
              <a:rPr lang="en-US" dirty="0" smtClean="0">
                <a:solidFill>
                  <a:prstClr val="black"/>
                </a:solidFill>
              </a:rPr>
              <a:t>preferences</a:t>
            </a:r>
            <a:r>
              <a:rPr lang="en-US" baseline="30000" dirty="0" smtClean="0">
                <a:solidFill>
                  <a:prstClr val="black"/>
                </a:solidFill>
              </a:rPr>
              <a:t>3,4</a:t>
            </a:r>
            <a:endParaRPr lang="en-US" dirty="0" smtClean="0"/>
          </a:p>
          <a:p>
            <a:pPr lvl="1">
              <a:lnSpc>
                <a:spcPct val="100000"/>
              </a:lnSpc>
            </a:pPr>
            <a:r>
              <a:rPr lang="en-US" dirty="0" smtClean="0"/>
              <a:t>Support the communication of personal values</a:t>
            </a:r>
            <a:r>
              <a:rPr lang="en-US" baseline="30000" dirty="0"/>
              <a:t>3</a:t>
            </a:r>
            <a:endParaRPr lang="en-US" baseline="30000" dirty="0" smtClean="0"/>
          </a:p>
          <a:p>
            <a:pPr>
              <a:lnSpc>
                <a:spcPct val="100000"/>
              </a:lnSpc>
            </a:pPr>
            <a:r>
              <a:rPr lang="en-US" dirty="0" smtClean="0"/>
              <a:t>Decision aids help facilitate shared decision making but are not intended to be a substitute for discussion with a healthcare provider</a:t>
            </a:r>
            <a:r>
              <a:rPr lang="en-US" baseline="30000" dirty="0"/>
              <a:t>3</a:t>
            </a:r>
            <a:endParaRPr lang="en-US" dirty="0" smtClean="0"/>
          </a:p>
          <a:p>
            <a:pPr lvl="1"/>
            <a:endParaRPr lang="en-US" dirty="0"/>
          </a:p>
        </p:txBody>
      </p:sp>
    </p:spTree>
    <p:extLst>
      <p:ext uri="{BB962C8B-B14F-4D97-AF65-F5344CB8AC3E}">
        <p14:creationId xmlns:p14="http://schemas.microsoft.com/office/powerpoint/2010/main" val="2953037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cases (1)</a:t>
            </a:r>
            <a:endParaRPr lang="en-US" dirty="0"/>
          </a:p>
        </p:txBody>
      </p:sp>
      <p:sp>
        <p:nvSpPr>
          <p:cNvPr id="3" name="Content Placeholder 2"/>
          <p:cNvSpPr>
            <a:spLocks noGrp="1"/>
          </p:cNvSpPr>
          <p:nvPr>
            <p:ph idx="1"/>
          </p:nvPr>
        </p:nvSpPr>
        <p:spPr>
          <a:xfrm>
            <a:off x="124264" y="1493739"/>
            <a:ext cx="11943471" cy="4344354"/>
          </a:xfrm>
        </p:spPr>
        <p:txBody>
          <a:bodyPr>
            <a:normAutofit fontScale="92500" lnSpcReduction="10000"/>
          </a:bodyPr>
          <a:lstStyle/>
          <a:p>
            <a:pPr marL="0" indent="0">
              <a:buNone/>
            </a:pPr>
            <a:r>
              <a:rPr lang="en-US" dirty="0" smtClean="0"/>
              <a:t>“Katherine (age 67) had recently been diagnosed with breast cancer. She was widowed, living alone in a rural location and did not drive. She was offered a choice between lumpectomy with radiotherapy (breast conservation theory) or mastectomy and was told of the equal survival rates for the two procedures. She was surprised by this choice and became anxious. She listened to the advice, and although she was given good information, felt steered towards having a lumpectomy and radiotherapy as the “less invasive” option. She became very tired during the radiotherapy, and her breast became tender and much smaller, an effect that she did not anticipate. Two years later, an ipsilateral local recurrence of the breast cancer necessitated a mastectomy. At this point, she became aware that there was a higher (double) rate of local recurrence after lumpectomy. She felt regret and considered that her decision might have been different if she had been given more information and a chance to express her strong wish to avoid recurrence.”</a:t>
            </a:r>
            <a:r>
              <a:rPr lang="en-US" baseline="30000" dirty="0" smtClean="0"/>
              <a:t>1</a:t>
            </a:r>
            <a:endParaRPr lang="en-US" dirty="0"/>
          </a:p>
        </p:txBody>
      </p:sp>
    </p:spTree>
    <p:extLst>
      <p:ext uri="{BB962C8B-B14F-4D97-AF65-F5344CB8AC3E}">
        <p14:creationId xmlns:p14="http://schemas.microsoft.com/office/powerpoint/2010/main" val="3222239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Hypothetical cases (2)</a:t>
            </a:r>
            <a:endParaRPr lang="en-US" dirty="0"/>
          </a:p>
        </p:txBody>
      </p:sp>
      <p:sp>
        <p:nvSpPr>
          <p:cNvPr id="4" name="Content Placeholder 3"/>
          <p:cNvSpPr>
            <a:spLocks noGrp="1"/>
          </p:cNvSpPr>
          <p:nvPr>
            <p:ph idx="1"/>
          </p:nvPr>
        </p:nvSpPr>
        <p:spPr>
          <a:xfrm>
            <a:off x="548640" y="1690688"/>
            <a:ext cx="11399520" cy="4105201"/>
          </a:xfrm>
        </p:spPr>
        <p:txBody>
          <a:bodyPr/>
          <a:lstStyle/>
          <a:p>
            <a:pPr marL="0" indent="0">
              <a:buNone/>
            </a:pPr>
            <a:r>
              <a:rPr lang="en-US" dirty="0" smtClean="0"/>
              <a:t>“Edward (aged 75) had recently been diagnosed as having an enlarged prostate gland causing him bothersome urinary symptoms. He was offered surgery as the most effective treatment and accepted the recommendation. Before surgery, he enjoyed an active sex life, which was important to him and his wife, but this was seriously affected by the surgery. He had been made aware that some men have sexual problems after surgery, but he did not feel as if he’d had a chance to consider the extent of this risk or to consider whether this was a concern to him personally. Looking back, he feels that if he had been given more of a change to discuss his preferences, he may have postponed surgery in favor of ‘watchful waiting’.”</a:t>
            </a:r>
            <a:r>
              <a:rPr lang="en-US" baseline="30000" dirty="0" smtClean="0"/>
              <a:t>1</a:t>
            </a:r>
            <a:endParaRPr lang="en-US" dirty="0"/>
          </a:p>
        </p:txBody>
      </p:sp>
    </p:spTree>
    <p:extLst>
      <p:ext uri="{BB962C8B-B14F-4D97-AF65-F5344CB8AC3E}">
        <p14:creationId xmlns:p14="http://schemas.microsoft.com/office/powerpoint/2010/main" val="561061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Take home message</a:t>
            </a:r>
            <a:endParaRPr lang="en-US" b="1" dirty="0"/>
          </a:p>
        </p:txBody>
      </p:sp>
      <p:sp>
        <p:nvSpPr>
          <p:cNvPr id="3" name="Content Placeholder 2"/>
          <p:cNvSpPr>
            <a:spLocks noGrp="1"/>
          </p:cNvSpPr>
          <p:nvPr>
            <p:ph idx="1"/>
          </p:nvPr>
        </p:nvSpPr>
        <p:spPr>
          <a:xfrm>
            <a:off x="838200" y="1825625"/>
            <a:ext cx="6563264" cy="4351338"/>
          </a:xfrm>
        </p:spPr>
        <p:txBody>
          <a:bodyPr/>
          <a:lstStyle/>
          <a:p>
            <a:pPr marL="0" indent="0">
              <a:buNone/>
            </a:pPr>
            <a:r>
              <a:rPr lang="en-US" sz="3600" i="1" dirty="0" smtClean="0"/>
              <a:t>Consider</a:t>
            </a:r>
            <a:r>
              <a:rPr lang="en-US" sz="3600" i="1" dirty="0"/>
              <a:t>: </a:t>
            </a:r>
          </a:p>
          <a:p>
            <a:r>
              <a:rPr lang="en-US" dirty="0" smtClean="0"/>
              <a:t>Why do </a:t>
            </a:r>
            <a:r>
              <a:rPr lang="en-US" dirty="0"/>
              <a:t>you think shared decision making </a:t>
            </a:r>
            <a:r>
              <a:rPr lang="en-US" dirty="0" smtClean="0"/>
              <a:t>should have </a:t>
            </a:r>
            <a:r>
              <a:rPr lang="en-US" dirty="0"/>
              <a:t>been applied to the case examples </a:t>
            </a:r>
            <a:r>
              <a:rPr lang="en-US" dirty="0" smtClean="0"/>
              <a:t>described?</a:t>
            </a:r>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533670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605706"/>
            <a:ext cx="10515600" cy="4351338"/>
          </a:xfrm>
        </p:spPr>
        <p:txBody>
          <a:bodyPr>
            <a:normAutofit fontScale="92500" lnSpcReduction="20000"/>
          </a:bodyPr>
          <a:lstStyle/>
          <a:p>
            <a:pPr marL="514350" indent="-514350">
              <a:buFont typeface="+mj-lt"/>
              <a:buAutoNum type="arabicPeriod"/>
            </a:pPr>
            <a:r>
              <a:rPr lang="en-US" dirty="0" smtClean="0"/>
              <a:t>Elywn,G</a:t>
            </a:r>
            <a:r>
              <a:rPr lang="en-US" dirty="0"/>
              <a:t>., </a:t>
            </a:r>
            <a:r>
              <a:rPr lang="en-US" dirty="0" err="1"/>
              <a:t>Frosch</a:t>
            </a:r>
            <a:r>
              <a:rPr lang="en-US" dirty="0"/>
              <a:t>, D., Thomson, R., Joseph-Williams, N., Lloyd, A., </a:t>
            </a:r>
            <a:r>
              <a:rPr lang="en-US" dirty="0" err="1"/>
              <a:t>Kinnersley</a:t>
            </a:r>
            <a:r>
              <a:rPr lang="en-US" dirty="0"/>
              <a:t>, P.,… Barry, M. (2012). Shared Decision Making: A Model for Clinical Practice, Journal of General Internal Medicine, 27(10), 1361-1367. </a:t>
            </a:r>
            <a:endParaRPr lang="en-US" dirty="0" smtClean="0"/>
          </a:p>
          <a:p>
            <a:pPr marL="514350" indent="-514350">
              <a:buFont typeface="+mj-lt"/>
              <a:buAutoNum type="arabicPeriod"/>
            </a:pPr>
            <a:r>
              <a:rPr lang="en-US" dirty="0" smtClean="0"/>
              <a:t>Therialult</a:t>
            </a:r>
            <a:r>
              <a:rPr lang="en-US" dirty="0"/>
              <a:t>, G., Bell, N., Grad, R., Singh, H. &amp; </a:t>
            </a:r>
            <a:r>
              <a:rPr lang="en-US" dirty="0" err="1"/>
              <a:t>Szafran</a:t>
            </a:r>
            <a:r>
              <a:rPr lang="en-US" dirty="0"/>
              <a:t>, O. (2019). Teaching Shared Decision Making. Canadian Family Physician, 65, 514-516. </a:t>
            </a:r>
            <a:endParaRPr lang="en-US" dirty="0" smtClean="0"/>
          </a:p>
          <a:p>
            <a:pPr marL="514350" indent="-514350">
              <a:buFont typeface="+mj-lt"/>
              <a:buAutoNum type="arabicPeriod"/>
            </a:pPr>
            <a:r>
              <a:rPr lang="en-US" dirty="0" smtClean="0"/>
              <a:t>Legare</a:t>
            </a:r>
            <a:r>
              <a:rPr lang="en-US" dirty="0"/>
              <a:t>, F. &amp; Thompson-Leduc, P. (2014). Twelve Myths About Shared Decision Making. Patient Education and Counseling, 96, 281-286</a:t>
            </a:r>
            <a:r>
              <a:rPr lang="en-US" dirty="0" smtClean="0"/>
              <a:t>.</a:t>
            </a:r>
          </a:p>
          <a:p>
            <a:pPr marL="514350" indent="-514350">
              <a:buFont typeface="+mj-lt"/>
              <a:buAutoNum type="arabicPeriod"/>
            </a:pPr>
            <a:r>
              <a:rPr lang="en-US" dirty="0" smtClean="0"/>
              <a:t>Agency for </a:t>
            </a:r>
            <a:r>
              <a:rPr lang="en-US" dirty="0"/>
              <a:t>Healthcare Research and Quality (2019). The CAHPS </a:t>
            </a:r>
            <a:r>
              <a:rPr lang="en-US" dirty="0" smtClean="0"/>
              <a:t>Ambulatory </a:t>
            </a:r>
            <a:r>
              <a:rPr lang="en-US" dirty="0"/>
              <a:t>Care Improvement Guide: Practical Strategies for Improving Patient </a:t>
            </a:r>
            <a:r>
              <a:rPr lang="en-US" dirty="0" smtClean="0"/>
              <a:t>Experience. </a:t>
            </a:r>
            <a:r>
              <a:rPr lang="en-US" dirty="0" smtClean="0">
                <a:hlinkClick r:id="rId3"/>
              </a:rPr>
              <a:t>URL </a:t>
            </a:r>
            <a:r>
              <a:rPr lang="en-US" dirty="0">
                <a:hlinkClick r:id="rId3"/>
              </a:rPr>
              <a:t>to </a:t>
            </a:r>
            <a:r>
              <a:rPr lang="en-US" dirty="0" smtClean="0">
                <a:hlinkClick r:id="rId3"/>
              </a:rPr>
              <a:t>Source</a:t>
            </a:r>
            <a:endParaRPr lang="en-US" dirty="0" smtClean="0"/>
          </a:p>
          <a:p>
            <a:pPr marL="514350" indent="-514350">
              <a:buFont typeface="+mj-lt"/>
              <a:buAutoNum type="arabicPeriod"/>
            </a:pPr>
            <a:r>
              <a:rPr lang="en-US" dirty="0" smtClean="0"/>
              <a:t>Agency </a:t>
            </a:r>
            <a:r>
              <a:rPr lang="en-US" dirty="0"/>
              <a:t>for Healthcare Research and Quality (2018). The SHARE Approach. </a:t>
            </a:r>
            <a:r>
              <a:rPr lang="en-US" dirty="0">
                <a:hlinkClick r:id="rId4"/>
              </a:rPr>
              <a:t>URL to Source</a:t>
            </a:r>
            <a:endParaRPr lang="en-US" dirty="0"/>
          </a:p>
        </p:txBody>
      </p:sp>
    </p:spTree>
    <p:extLst>
      <p:ext uri="{BB962C8B-B14F-4D97-AF65-F5344CB8AC3E}">
        <p14:creationId xmlns:p14="http://schemas.microsoft.com/office/powerpoint/2010/main" val="1810499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complete the pre-test questions</a:t>
            </a:r>
            <a:endParaRPr lang="en-US" dirty="0"/>
          </a:p>
        </p:txBody>
      </p:sp>
      <p:pic>
        <p:nvPicPr>
          <p:cNvPr id="5" name="Picture 4" descr="clipboar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645" y="1027906"/>
            <a:ext cx="5503653" cy="5503653"/>
          </a:xfrm>
          <a:prstGeom prst="rect">
            <a:avLst/>
          </a:prstGeom>
        </p:spPr>
      </p:pic>
    </p:spTree>
    <p:extLst>
      <p:ext uri="{BB962C8B-B14F-4D97-AF65-F5344CB8AC3E}">
        <p14:creationId xmlns:p14="http://schemas.microsoft.com/office/powerpoint/2010/main" val="814547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points from last module</a:t>
            </a:r>
          </a:p>
        </p:txBody>
      </p:sp>
      <p:sp>
        <p:nvSpPr>
          <p:cNvPr id="3" name="Content Placeholder 2"/>
          <p:cNvSpPr>
            <a:spLocks noGrp="1"/>
          </p:cNvSpPr>
          <p:nvPr>
            <p:ph idx="1"/>
          </p:nvPr>
        </p:nvSpPr>
        <p:spPr>
          <a:xfrm>
            <a:off x="1000664" y="1782064"/>
            <a:ext cx="4727277" cy="3565173"/>
          </a:xfrm>
        </p:spPr>
        <p:txBody>
          <a:bodyPr>
            <a:normAutofit/>
          </a:bodyPr>
          <a:lstStyle/>
          <a:p>
            <a:pPr marL="0" lvl="0" indent="0">
              <a:buNone/>
            </a:pPr>
            <a:r>
              <a:rPr lang="en-US" sz="3200" dirty="0" smtClean="0">
                <a:solidFill>
                  <a:prstClr val="black"/>
                </a:solidFill>
              </a:rPr>
              <a:t>What are some ways you </a:t>
            </a:r>
            <a:r>
              <a:rPr lang="en-US" sz="3200" dirty="0">
                <a:solidFill>
                  <a:prstClr val="black"/>
                </a:solidFill>
              </a:rPr>
              <a:t>want to improve how you use evidence to help you and your patients make decisions about </a:t>
            </a:r>
            <a:r>
              <a:rPr lang="en-US" sz="3200" dirty="0" smtClean="0">
                <a:solidFill>
                  <a:prstClr val="black"/>
                </a:solidFill>
              </a:rPr>
              <a:t>care</a:t>
            </a:r>
            <a:r>
              <a:rPr lang="en-US" sz="2600" dirty="0">
                <a:solidFill>
                  <a:prstClr val="black"/>
                </a:solidFill>
              </a:rPr>
              <a:t>?</a:t>
            </a:r>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7427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a:xfrm>
            <a:off x="838200" y="1825625"/>
            <a:ext cx="6080185" cy="3633479"/>
          </a:xfrm>
        </p:spPr>
        <p:txBody>
          <a:bodyPr/>
          <a:lstStyle/>
          <a:p>
            <a:pPr marL="0" indent="0">
              <a:buNone/>
            </a:pPr>
            <a:r>
              <a:rPr lang="en-US" dirty="0" smtClean="0"/>
              <a:t>By the end of the program, participants will be able to:</a:t>
            </a:r>
          </a:p>
          <a:p>
            <a:r>
              <a:rPr lang="en-US" dirty="0" smtClean="0"/>
              <a:t>Define shared decision making</a:t>
            </a:r>
          </a:p>
          <a:p>
            <a:r>
              <a:rPr lang="en-US" dirty="0" smtClean="0"/>
              <a:t>Discuss how shared decision making is liked to evidence-based practice</a:t>
            </a:r>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2068287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Shared </a:t>
            </a:r>
            <a:r>
              <a:rPr lang="en-US" dirty="0"/>
              <a:t>D</a:t>
            </a:r>
            <a:r>
              <a:rPr lang="en-US" dirty="0" smtClean="0"/>
              <a:t>ecision </a:t>
            </a:r>
            <a:r>
              <a:rPr lang="en-US" dirty="0"/>
              <a:t>M</a:t>
            </a:r>
            <a:r>
              <a:rPr lang="en-US" dirty="0" smtClean="0"/>
              <a:t>aking?</a:t>
            </a:r>
            <a:endParaRPr lang="en-US" dirty="0"/>
          </a:p>
        </p:txBody>
      </p:sp>
      <p:sp>
        <p:nvSpPr>
          <p:cNvPr id="3" name="Content Placeholder 2"/>
          <p:cNvSpPr>
            <a:spLocks noGrp="1"/>
          </p:cNvSpPr>
          <p:nvPr>
            <p:ph idx="1"/>
          </p:nvPr>
        </p:nvSpPr>
        <p:spPr>
          <a:xfrm>
            <a:off x="1501725" y="1825625"/>
            <a:ext cx="9188549" cy="3801452"/>
          </a:xfrm>
        </p:spPr>
        <p:txBody>
          <a:bodyPr>
            <a:normAutofit/>
          </a:bodyPr>
          <a:lstStyle/>
          <a:p>
            <a:pPr marL="0" indent="0" algn="ctr">
              <a:lnSpc>
                <a:spcPct val="100000"/>
              </a:lnSpc>
              <a:buNone/>
            </a:pPr>
            <a:r>
              <a:rPr lang="en-US" sz="4000" dirty="0" smtClean="0"/>
              <a:t>“An approach where clinicians and patients </a:t>
            </a:r>
            <a:r>
              <a:rPr lang="en-US" sz="4000" b="1" dirty="0">
                <a:solidFill>
                  <a:srgbClr val="3863A2"/>
                </a:solidFill>
              </a:rPr>
              <a:t>share the best available evidence </a:t>
            </a:r>
            <a:r>
              <a:rPr lang="en-US" sz="4000" dirty="0" smtClean="0"/>
              <a:t>when faced with the task of making decisions, and when </a:t>
            </a:r>
            <a:r>
              <a:rPr lang="en-US" sz="4000" b="1" dirty="0">
                <a:solidFill>
                  <a:srgbClr val="3863A2"/>
                </a:solidFill>
              </a:rPr>
              <a:t>patients are supported to consider options</a:t>
            </a:r>
            <a:r>
              <a:rPr lang="en-US" sz="4000" dirty="0" smtClean="0"/>
              <a:t>, to achieve </a:t>
            </a:r>
            <a:r>
              <a:rPr lang="en-US" sz="4000" b="1" dirty="0">
                <a:solidFill>
                  <a:srgbClr val="3863A2"/>
                </a:solidFill>
              </a:rPr>
              <a:t>informed </a:t>
            </a:r>
            <a:r>
              <a:rPr lang="en-US" sz="4000" b="1" dirty="0" smtClean="0">
                <a:solidFill>
                  <a:srgbClr val="3863A2"/>
                </a:solidFill>
              </a:rPr>
              <a:t>preferences</a:t>
            </a:r>
            <a:r>
              <a:rPr lang="en-US" sz="4000" b="1" dirty="0" smtClean="0"/>
              <a:t>.</a:t>
            </a:r>
            <a:r>
              <a:rPr lang="en-US" sz="4000" dirty="0" smtClean="0"/>
              <a:t>”</a:t>
            </a:r>
            <a:r>
              <a:rPr lang="en-US" sz="4000" baseline="30000" dirty="0" smtClean="0"/>
              <a:t>1</a:t>
            </a:r>
            <a:endParaRPr lang="en-US" sz="4000" dirty="0"/>
          </a:p>
        </p:txBody>
      </p:sp>
    </p:spTree>
    <p:extLst>
      <p:ext uri="{BB962C8B-B14F-4D97-AF65-F5344CB8AC3E}">
        <p14:creationId xmlns:p14="http://schemas.microsoft.com/office/powerpoint/2010/main" val="3773695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to Evidence-Based Practice</a:t>
            </a:r>
            <a:endParaRPr lang="en-US" dirty="0"/>
          </a:p>
        </p:txBody>
      </p:sp>
      <p:sp>
        <p:nvSpPr>
          <p:cNvPr id="3" name="Content Placeholder 2"/>
          <p:cNvSpPr>
            <a:spLocks noGrp="1"/>
          </p:cNvSpPr>
          <p:nvPr>
            <p:ph idx="1"/>
          </p:nvPr>
        </p:nvSpPr>
        <p:spPr/>
        <p:txBody>
          <a:bodyPr>
            <a:normAutofit/>
          </a:bodyPr>
          <a:lstStyle/>
          <a:p>
            <a:r>
              <a:rPr lang="en-US" sz="3300" dirty="0" smtClean="0"/>
              <a:t>The step of evidence-based practice of applying evidence to practice has always been </a:t>
            </a:r>
            <a:r>
              <a:rPr lang="en-US" sz="3300" b="1" dirty="0">
                <a:solidFill>
                  <a:srgbClr val="3863A2"/>
                </a:solidFill>
              </a:rPr>
              <a:t>linked to the spirit of shared decision making</a:t>
            </a:r>
            <a:r>
              <a:rPr lang="en-US" sz="3300" baseline="30000" dirty="0" smtClean="0"/>
              <a:t>2</a:t>
            </a:r>
          </a:p>
          <a:p>
            <a:r>
              <a:rPr lang="en-US" sz="3300" dirty="0" smtClean="0"/>
              <a:t>Shared decision making can be seen as one tool to accomplish evidence-based healthcare</a:t>
            </a:r>
            <a:r>
              <a:rPr lang="en-US" sz="3300" baseline="30000" dirty="0" smtClean="0"/>
              <a:t>2</a:t>
            </a:r>
            <a:endParaRPr lang="en-US" sz="3300" baseline="30000" dirty="0"/>
          </a:p>
        </p:txBody>
      </p:sp>
    </p:spTree>
    <p:extLst>
      <p:ext uri="{BB962C8B-B14F-4D97-AF65-F5344CB8AC3E}">
        <p14:creationId xmlns:p14="http://schemas.microsoft.com/office/powerpoint/2010/main" val="3880613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are </a:t>
            </a:r>
            <a:r>
              <a:rPr lang="en-US" b="1" i="1" dirty="0" smtClean="0"/>
              <a:t>supported</a:t>
            </a:r>
            <a:endParaRPr lang="en-US" b="1" i="1" dirty="0"/>
          </a:p>
        </p:txBody>
      </p:sp>
      <p:sp>
        <p:nvSpPr>
          <p:cNvPr id="3" name="Content Placeholder 2"/>
          <p:cNvSpPr>
            <a:spLocks noGrp="1"/>
          </p:cNvSpPr>
          <p:nvPr>
            <p:ph idx="1"/>
          </p:nvPr>
        </p:nvSpPr>
        <p:spPr>
          <a:xfrm>
            <a:off x="838200" y="1825625"/>
            <a:ext cx="10515600" cy="4351338"/>
          </a:xfrm>
        </p:spPr>
        <p:txBody>
          <a:bodyPr>
            <a:normAutofit/>
          </a:bodyPr>
          <a:lstStyle/>
          <a:p>
            <a:pPr>
              <a:lnSpc>
                <a:spcPct val="100000"/>
              </a:lnSpc>
            </a:pPr>
            <a:r>
              <a:rPr lang="en-US" sz="3000" dirty="0" smtClean="0"/>
              <a:t>An interpersonal process where a </a:t>
            </a:r>
            <a:r>
              <a:rPr lang="en-US" sz="3000" dirty="0">
                <a:solidFill>
                  <a:srgbClr val="3863A2"/>
                </a:solidFill>
              </a:rPr>
              <a:t>patient and provider collaborate</a:t>
            </a:r>
            <a:r>
              <a:rPr lang="en-US" sz="3000" b="1" dirty="0">
                <a:solidFill>
                  <a:srgbClr val="3863A2"/>
                </a:solidFill>
              </a:rPr>
              <a:t> </a:t>
            </a:r>
            <a:r>
              <a:rPr lang="en-US" sz="3000" dirty="0" smtClean="0"/>
              <a:t>when making decisions</a:t>
            </a:r>
            <a:r>
              <a:rPr lang="en-US" sz="3000" baseline="30000" dirty="0" smtClean="0"/>
              <a:t>3</a:t>
            </a:r>
          </a:p>
          <a:p>
            <a:pPr>
              <a:lnSpc>
                <a:spcPct val="100000"/>
              </a:lnSpc>
            </a:pPr>
            <a:r>
              <a:rPr lang="en-US" sz="3000" dirty="0" smtClean="0"/>
              <a:t>Self-determination is a goal, when feasible</a:t>
            </a:r>
            <a:r>
              <a:rPr lang="en-US" sz="3000" baseline="30000" dirty="0" smtClean="0"/>
              <a:t>1</a:t>
            </a:r>
          </a:p>
          <a:p>
            <a:pPr>
              <a:lnSpc>
                <a:spcPct val="100000"/>
              </a:lnSpc>
            </a:pPr>
            <a:r>
              <a:rPr lang="en-US" sz="3000" dirty="0" smtClean="0"/>
              <a:t>Clinician </a:t>
            </a:r>
            <a:r>
              <a:rPr lang="en-US" sz="3000" dirty="0">
                <a:solidFill>
                  <a:srgbClr val="3863A2"/>
                </a:solidFill>
              </a:rPr>
              <a:t>expertise is necessary </a:t>
            </a:r>
            <a:r>
              <a:rPr lang="en-US" sz="3000" dirty="0" smtClean="0"/>
              <a:t>throughout the process</a:t>
            </a:r>
            <a:r>
              <a:rPr lang="en-US" sz="3000" baseline="30000" dirty="0" smtClean="0"/>
              <a:t>3</a:t>
            </a:r>
          </a:p>
          <a:p>
            <a:pPr>
              <a:lnSpc>
                <a:spcPct val="100000"/>
              </a:lnSpc>
            </a:pPr>
            <a:r>
              <a:rPr lang="en-US" sz="3000" dirty="0" smtClean="0"/>
              <a:t>The process is one of balance and respect with the goal to provide </a:t>
            </a:r>
            <a:r>
              <a:rPr lang="en-US" sz="3000" dirty="0"/>
              <a:t>expertise</a:t>
            </a:r>
            <a:r>
              <a:rPr lang="en-US" sz="3000" dirty="0">
                <a:solidFill>
                  <a:srgbClr val="3863A2"/>
                </a:solidFill>
              </a:rPr>
              <a:t> in a supportive environment</a:t>
            </a:r>
            <a:r>
              <a:rPr lang="en-US" sz="3000" baseline="30000" dirty="0" smtClean="0"/>
              <a:t>3</a:t>
            </a:r>
            <a:endParaRPr lang="en-US" sz="3000" baseline="30000" dirty="0"/>
          </a:p>
        </p:txBody>
      </p:sp>
    </p:spTree>
    <p:extLst>
      <p:ext uri="{BB962C8B-B14F-4D97-AF65-F5344CB8AC3E}">
        <p14:creationId xmlns:p14="http://schemas.microsoft.com/office/powerpoint/2010/main" val="55345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SDM - Evidence</a:t>
            </a:r>
            <a:endParaRPr lang="en-US" dirty="0"/>
          </a:p>
        </p:txBody>
      </p:sp>
      <p:sp>
        <p:nvSpPr>
          <p:cNvPr id="3" name="Content Placeholder 2"/>
          <p:cNvSpPr>
            <a:spLocks noGrp="1"/>
          </p:cNvSpPr>
          <p:nvPr>
            <p:ph idx="1"/>
          </p:nvPr>
        </p:nvSpPr>
        <p:spPr/>
        <p:txBody>
          <a:bodyPr/>
          <a:lstStyle/>
          <a:p>
            <a:pPr marL="0" indent="0">
              <a:buNone/>
            </a:pPr>
            <a:r>
              <a:rPr lang="en-US" sz="3600" dirty="0" smtClean="0"/>
              <a:t>Evidence shows that shared decision making:</a:t>
            </a:r>
          </a:p>
          <a:p>
            <a:r>
              <a:rPr lang="en-US" sz="3000" dirty="0" smtClean="0"/>
              <a:t>Increases patient </a:t>
            </a:r>
            <a:r>
              <a:rPr lang="en-US" sz="3000" dirty="0">
                <a:solidFill>
                  <a:srgbClr val="3863A2"/>
                </a:solidFill>
              </a:rPr>
              <a:t>satisfaction</a:t>
            </a:r>
            <a:r>
              <a:rPr lang="en-US" sz="3000" baseline="30000" dirty="0" smtClean="0"/>
              <a:t>4</a:t>
            </a:r>
          </a:p>
          <a:p>
            <a:r>
              <a:rPr lang="en-US" sz="3000" dirty="0" smtClean="0"/>
              <a:t>Increases patient </a:t>
            </a:r>
            <a:r>
              <a:rPr lang="en-US" sz="3000" dirty="0">
                <a:solidFill>
                  <a:srgbClr val="3863A2"/>
                </a:solidFill>
              </a:rPr>
              <a:t>confidence</a:t>
            </a:r>
            <a:r>
              <a:rPr lang="en-US" sz="3000" baseline="30000" dirty="0" smtClean="0"/>
              <a:t>1</a:t>
            </a:r>
          </a:p>
          <a:p>
            <a:r>
              <a:rPr lang="en-US" sz="3000" dirty="0" smtClean="0"/>
              <a:t>Promotes </a:t>
            </a:r>
            <a:r>
              <a:rPr lang="en-US" sz="3000" dirty="0">
                <a:solidFill>
                  <a:srgbClr val="3863A2"/>
                </a:solidFill>
              </a:rPr>
              <a:t>knowledge</a:t>
            </a:r>
            <a:r>
              <a:rPr lang="en-US" sz="3000" dirty="0" smtClean="0"/>
              <a:t> gain and </a:t>
            </a:r>
            <a:r>
              <a:rPr lang="en-US" sz="3000" dirty="0">
                <a:solidFill>
                  <a:srgbClr val="3863A2"/>
                </a:solidFill>
              </a:rPr>
              <a:t>involvement</a:t>
            </a:r>
            <a:r>
              <a:rPr lang="en-US" sz="3000" baseline="30000" dirty="0" smtClean="0"/>
              <a:t>1</a:t>
            </a:r>
          </a:p>
          <a:p>
            <a:r>
              <a:rPr lang="en-US" sz="3000" dirty="0" smtClean="0"/>
              <a:t>Improves health </a:t>
            </a:r>
            <a:r>
              <a:rPr lang="en-US" sz="3000" dirty="0">
                <a:solidFill>
                  <a:srgbClr val="3863A2"/>
                </a:solidFill>
              </a:rPr>
              <a:t>outcomes</a:t>
            </a:r>
            <a:r>
              <a:rPr lang="en-US" sz="3000" baseline="30000" dirty="0" smtClean="0"/>
              <a:t>4</a:t>
            </a:r>
          </a:p>
          <a:p>
            <a:r>
              <a:rPr lang="en-US" sz="3000" dirty="0" smtClean="0"/>
              <a:t>Decreases demand for </a:t>
            </a:r>
            <a:r>
              <a:rPr lang="en-US" sz="3000" dirty="0">
                <a:solidFill>
                  <a:srgbClr val="3863A2"/>
                </a:solidFill>
              </a:rPr>
              <a:t>health care resources</a:t>
            </a:r>
            <a:r>
              <a:rPr lang="en-US" sz="3000" baseline="30000" dirty="0"/>
              <a:t>4</a:t>
            </a:r>
          </a:p>
          <a:p>
            <a:endParaRPr lang="en-US" dirty="0"/>
          </a:p>
        </p:txBody>
      </p:sp>
    </p:spTree>
    <p:extLst>
      <p:ext uri="{BB962C8B-B14F-4D97-AF65-F5344CB8AC3E}">
        <p14:creationId xmlns:p14="http://schemas.microsoft.com/office/powerpoint/2010/main" val="3503010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SDM Applied?</a:t>
            </a:r>
            <a:endParaRPr lang="en-US" dirty="0"/>
          </a:p>
        </p:txBody>
      </p:sp>
      <p:sp>
        <p:nvSpPr>
          <p:cNvPr id="3" name="Content Placeholder 2"/>
          <p:cNvSpPr>
            <a:spLocks noGrp="1"/>
          </p:cNvSpPr>
          <p:nvPr>
            <p:ph idx="1"/>
          </p:nvPr>
        </p:nvSpPr>
        <p:spPr/>
        <p:txBody>
          <a:bodyPr>
            <a:normAutofit/>
          </a:bodyPr>
          <a:lstStyle/>
          <a:p>
            <a:r>
              <a:rPr lang="en-US" sz="3200" dirty="0" smtClean="0"/>
              <a:t>Decisions about treatments or approaches with different risks and benefits</a:t>
            </a:r>
            <a:r>
              <a:rPr lang="en-US" sz="3200" baseline="30000" dirty="0" smtClean="0"/>
              <a:t>2</a:t>
            </a:r>
          </a:p>
          <a:p>
            <a:r>
              <a:rPr lang="en-US" sz="3200" dirty="0" smtClean="0"/>
              <a:t>Decisions about non urgent care</a:t>
            </a:r>
            <a:r>
              <a:rPr lang="en-US" sz="3200" baseline="30000" dirty="0" smtClean="0"/>
              <a:t>2</a:t>
            </a:r>
          </a:p>
          <a:p>
            <a:r>
              <a:rPr lang="en-US" sz="3200" dirty="0" smtClean="0"/>
              <a:t>Screening</a:t>
            </a:r>
            <a:r>
              <a:rPr lang="en-US" sz="3200" baseline="30000" dirty="0" smtClean="0"/>
              <a:t>2,5</a:t>
            </a:r>
          </a:p>
          <a:p>
            <a:r>
              <a:rPr lang="en-US" sz="3200" dirty="0" smtClean="0"/>
              <a:t>Diagnostic tests</a:t>
            </a:r>
            <a:r>
              <a:rPr lang="en-US" sz="3200" baseline="30000" dirty="0" smtClean="0"/>
              <a:t>5</a:t>
            </a:r>
          </a:p>
          <a:p>
            <a:r>
              <a:rPr lang="en-US" sz="3200" dirty="0" smtClean="0"/>
              <a:t>Preventive services</a:t>
            </a:r>
            <a:r>
              <a:rPr lang="en-US" sz="3200" baseline="30000" dirty="0" smtClean="0"/>
              <a:t>2,5 </a:t>
            </a:r>
          </a:p>
        </p:txBody>
      </p:sp>
    </p:spTree>
    <p:extLst>
      <p:ext uri="{BB962C8B-B14F-4D97-AF65-F5344CB8AC3E}">
        <p14:creationId xmlns:p14="http://schemas.microsoft.com/office/powerpoint/2010/main" val="524663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5067</TotalTime>
  <Words>1687</Words>
  <Application>Microsoft Office PowerPoint</Application>
  <PresentationFormat>Widescreen</PresentationFormat>
  <Paragraphs>83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Shared Decision Making</vt:lpstr>
      <vt:lpstr>Please complete the pre-test questions</vt:lpstr>
      <vt:lpstr>Discussion points from last module</vt:lpstr>
      <vt:lpstr>Objectives</vt:lpstr>
      <vt:lpstr>What is Shared Decision Making?</vt:lpstr>
      <vt:lpstr>Link to Evidence-Based Practice</vt:lpstr>
      <vt:lpstr>Patients are supported</vt:lpstr>
      <vt:lpstr>SDM - Evidence</vt:lpstr>
      <vt:lpstr>Where is SDM Applied?</vt:lpstr>
      <vt:lpstr>Decision aids</vt:lpstr>
      <vt:lpstr>Hypothetical cases (1)</vt:lpstr>
      <vt:lpstr>Hypothetical cases (2)</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Windows User</cp:lastModifiedBy>
  <cp:revision>294</cp:revision>
  <cp:lastPrinted>2019-09-18T20:29:58Z</cp:lastPrinted>
  <dcterms:created xsi:type="dcterms:W3CDTF">2018-06-07T18:55:41Z</dcterms:created>
  <dcterms:modified xsi:type="dcterms:W3CDTF">2020-06-09T15:14:37Z</dcterms:modified>
</cp:coreProperties>
</file>