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3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notesSlides/notesSlide16.xml" ContentType="application/vnd.openxmlformats-officedocument.presentationml.notesSlide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1843" r:id="rId5"/>
    <p:sldId id="328" r:id="rId6"/>
    <p:sldId id="327" r:id="rId7"/>
    <p:sldId id="331" r:id="rId8"/>
    <p:sldId id="342" r:id="rId9"/>
    <p:sldId id="343" r:id="rId10"/>
    <p:sldId id="1857" r:id="rId11"/>
    <p:sldId id="1858" r:id="rId12"/>
    <p:sldId id="326" r:id="rId13"/>
    <p:sldId id="330" r:id="rId14"/>
    <p:sldId id="1859" r:id="rId15"/>
    <p:sldId id="333" r:id="rId16"/>
    <p:sldId id="336" r:id="rId17"/>
    <p:sldId id="337" r:id="rId18"/>
    <p:sldId id="256" r:id="rId19"/>
    <p:sldId id="340" r:id="rId20"/>
    <p:sldId id="339" r:id="rId21"/>
    <p:sldId id="1804" r:id="rId22"/>
    <p:sldId id="1856" r:id="rId23"/>
    <p:sldId id="1855" r:id="rId24"/>
    <p:sldId id="1861" r:id="rId25"/>
    <p:sldId id="1862" r:id="rId26"/>
    <p:sldId id="34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997B4-B5BD-488A-8B81-DD0800EFBC95}" v="1494" dt="2024-04-16T18:54:59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67" autoAdjust="0"/>
    <p:restoredTop sz="86463" autoAdjust="0"/>
  </p:normalViewPr>
  <p:slideViewPr>
    <p:cSldViewPr snapToGrid="0" showGuides="1">
      <p:cViewPr varScale="1">
        <p:scale>
          <a:sx n="71" d="100"/>
          <a:sy n="71" d="100"/>
        </p:scale>
        <p:origin x="176" y="9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40"/>
    </p:cViewPr>
  </p:sorterViewPr>
  <p:notesViewPr>
    <p:cSldViewPr snapToGrid="0" showGuides="1">
      <p:cViewPr varScale="1">
        <p:scale>
          <a:sx n="48" d="100"/>
          <a:sy n="48" d="100"/>
        </p:scale>
        <p:origin x="2684" y="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7:14.5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31.25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1,'20'2,"0"0,32 7,11 2,259-5,-190-8,46 4,189-4,-297-5,20 0,43-7,-117 14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34.35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44,'199'-11,"-38"5,-7 1,12-12,100 13,-152 5,-89 0,1 1,24 6,-13-4,-1-2,58-3,-24-1,-10 2,-68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37.11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1,'8'0,"0"1,0 0,0 0,0 1,0 0,0 0,0 1,11 6,1-1,-4-3,-1-1,1-1,0 0,1-1,22 0,12 2,247 2,-177-8,-92 3,-4-1,-1 0,0-2,35-5,-40 3,34-1,8-1,0-3,77-1,-240 10,72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39.47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15,'17'-1,"30"-6,16 0,585 8,-628 0,31 5,18 1,343-7,-400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51.2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60,'117'7,"6"1,124-20,-132-7,-63 10,-21 5,1 2,57 3,-25 1,295-2,-347-1,1 0,18-4,21-3,-37 8,143-10,-117 6,1 2,72 5,-111-2,0-1,0 0,0 1,0 0,0 0,0 0,-1 0,1 0,0 1,-1-1,1 1,-1-1,1 1,-1 0,0 0,0 0,0 0,0 1,0-1,2 3,-5-4,1 0,0 0,-1 0,1 0,-1-1,1 1,-1 0,0 0,1-1,-1 1,0 0,0-1,1 1,-1-1,0 1,0-1,0 1,1-1,-1 1,0-1,0 0,0 0,0 1,-1-1,1 0,-11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53.7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1,'57'0,"71"11,-75-7,97-3,-63-3,50-5,7-1,215 9,-346-1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58.5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2,'58'-1,"65"2,-75 6,11 0,27-8,48 2,-82 6,-29-4,29 1,18-5,58 2,-33 12,-54-6,72 2,470-10,-573 2,0 0,-1 0,11 4,11 1,-26-6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2:51.3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1,'65'-1,"69"3,-87 4,27 1,23-7,148 9,-203-6,-22-1,-1 0,1 0,25 9,-16-5,-1-1,1-2,-1-1,1-1,34-3,-11 1,1065 0,-1018-6,-9 0,17 8,51-2,-101-6,20 0,467 7,-544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2:55.3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3,'39'11,"102"-6,7 1,34 1,30 3,-200-10,0 1,1-2,-1 0,18-3,22-2,174-15,-187 16,36 0,99 5,-66 3,-81-4,0 3,-1 0,51 11,1 0,-61-12,1 1,-1 2,0-1,25 10,-24-7,-1-2,1 0,-1-1,1 0,0-2,0 0,26-2,52 4,34 6,134-8,-121-3,463 2,-605 0,1 1,0-1,-1-1,1 1,-1 0,1 0,0-1,-1 1,1-1,-1 1,1-1,-1 1,3-2,-4 1,0 1,0 0,0 0,0 0,0 0,0-1,0 1,0 0,1 0,-1 0,0 0,0-1,0 1,0 0,0 0,0 0,0 0,0-1,0 1,0 0,0 0,0 0,-1-1,1 1,0 0,0 0,0 0,0 0,0-1,0 1,0 0,0 0,0 0,-1 0,1 0,0 0,0-1,-15-6,0 1,-1 2,-19-3,10 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2:58.7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72,'145'-7,"32"0,-167 8,0 1,-1 0,1 0,-1 1,0 0,0 1,14 7,-10-5,1 0,16 5,-9-7,1-1,0-1,-1-1,42-3,-15 0,654 2,-594-8,-3 1,683 8,-765-2,31-6,-31 4,30-1,61 6,92-4,-143-4,55-2,-90 7,27-5,-27 2,29 1,-32 3,-5 1,0-1,0-1,0-1,22-4,-27 3,25-4,-39 6,0 1,0 0,0 0,0-1,0 1,-1 0,1-1,0 1,0-1,0 1,-1-1,1 0,0 1,0-1,-1 0,1 1,-1-1,1 0,0 0,-1 0,1 1,-1-1,0 0,1 0,-1 0,0 0,0 0,1 0,-1 0,0 0,0-1,-1 1,1 0,-1 0,1 0,-1 0,0 1,1-1,-1 0,0 0,0 1,1-1,-1 0,0 1,0-1,0 1,0-1,0 1,0-1,0 1,0 0,0-1,0 1,0 0,0 0,0 0,-2 0,3 0,-14-2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0:13.03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28,'39'-2,"-1"-1,42-10,-57 9,9 0,1 2,55 4,-20 0,-49-2,-11-1,-1 0,1 1,-1 1,1-1,0 1,-1 1,1-1,-1 1,0 0,14 7,-12-5,0-1,0 0,0 0,0 0,0-2,0 1,1-1,-1 0,0-1,1 0,12-2,-9 1,0 1,-1 0,1 1,-1 0,20 5,-10 0,0-2,0 0,38 1,70-6,-48-1,-30 3,60-2,-70-4,28-1,57-3,23 4,-6 0,-95 0,122-6,1281 11,-1433 1,1 1,30 7,-29-5,39 3,130-7,38 0,-94 18,-91-11,84 4,-52-10,69-3,-144 2,1 0,0 0,0 0,0 0,-1 0,1-1,0 1,0 0,-1 0,1-1,0 1,-1 0,1-1,0 1,-1-1,1 1,0-1,-1 1,1-1,-1 1,1-1,-1 0,1 1,-1-1,0 0,1 1,-1-1,0 0,1 0,-1 1,0-1,0 0,0 0,0 1,0-1,0 0,0 0,0 0,0 1,0-1,0 0,0 0,0 1,-1-2,-3-6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02.5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0 157,'14'-1,"-1"0,18-5,4 0,85-15,10 0,94 6,-176 15,57-8,22-2,-26 3,-10 3,24-3,-49 0,128 6,-91 3,-71-2,0 1,0-2,50-7,-42 3,-1 2,1 1,41 4,-2 0,433-2,-495-1,32-5,13-1,274 7,-320-1,32-6,-31 4,29-1,-14 3,63 3,-94-2,-1 0,1 0,0 0,-1 0,1 0,-1 0,1 0,0 0,-1 0,1 0,0 0,-1 1,1-1,-1 0,1 0,-1 1,1-1,0 0,-1 1,1-1,-1 1,0-1,1 0,-1 1,1-1,-1 1,0-1,1 1,-1 0,0-1,1 1,-1-1,0 1,0 0,0-1,0 1,1-1,-1 2,-3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0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35,'109'-8,"-72"4,55 1,0 17,-75-13,123 9,-109-7,0-1,0-2,0-1,0-1,0-2,57-14,-43-1,-33 13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08.2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45,'56'0,"-2"1,101-11,-134 7,0 1,0 1,0 0,0 2,0 1,26 5,-11-2,-1-2,1-2,45-3,-6 1,83 2,173-3,-251-5,28 0,412 7,-498-1,29-5,22-1,-35 7,-10 1,1-2,49-7,-49 4,-1 1,1 2,29 2,-14 0,-27-1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11.40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0 185,'4'-3,"0"0,0 0,0 1,0-1,0 1,1 0,-1 0,9-1,41-8,-30 7,16-4,93-20,-90 19,56-5,-20 3,54-5,-21 2,-83 11,-1 2,37 3,-45 0,1-1,0-1,-1-1,1-1,36-8,-56 10,-1 0,0 0,1 0,-1 0,0 0,1 0,-1 0,0 0,1 0,-1 0,0 0,1-1,-1 1,0 0,1 0,-1 0,0 0,0 0,1-1,-1 1,0 0,0 0,1-1,-1 1,0 0,0 0,0-1,1 1,-1 0,0-1,0 1,0 0,0 0,0-1,0 1,0 0,1-1,-1 1,0 0,0-1,0 1,0 0,-1-1,1 1,0 0,0-1,-1 0,0 0,0 0,0 0,0 1,0-1,0 0,0 1,0-1,-1 0,1 1,0 0,-2-1,-26-5,0 2,0 1,-56 1,46 2,-464 1,491-1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13.1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55,'590'0,"-483"-7,2-1,-91 7,-1-1,1 0,31-10,-10 2,-28 6,-15 0,-24 0,-49 4,-138 19,168-14,-12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18.7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48,'90'-7,"-15"1,383 4,-234 4,-209-2,0 2,18 4,2 0,22 8,-45-11,0 1,0-2,22 3,95 6,-76-7,97-4,-62-1,79-9,-133 7,266-13,-235 16,72 2,-112-1,-1 2,0 1,38 11,-42-9,0-1,1-2,-1 0,1-1,25-1,104-11,-87 3,-9 2,66-4,-97 9,0-1,0-1,0-1,0-2,23-6,-32 8,-1 0,1 1,15 1,22-4,42-5,-17 3,-68 7,19-4,-27 4,1 0,-1 0,1 0,-1 0,1 0,-1 0,1 0,-1-1,0 1,1 0,-1 0,1 0,-1-1,1 1,-1 0,0-1,1 1,-1 0,1-1,-1 1,0-1,0 1,1 0,-1-1,0 1,0-1,1 1,-1-1,0 1,0-1,0 1,0-1,0 1,0-1,1 1,-1-1,0 1,-1-1,-2-5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3:19.97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42 1,'-4'0,"-5"0,-5 0,-1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34.3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0,'36'2,"62"11,-62-7,60 2,-32-1,-3 0,221-6,-135-2,-132 2,1 0,-1 2,23 6,-20-5,36 5,11-7,-32-1,43 5,-26 0,0-3,90-6,-71-4,25-1,-77 7,31-5,12-1,69 8,55-2,-120-5,42-2,55-2,-138 8,217-2,-129 6,132 10,-68-10,-20-1,-98 5,25 2,54-1,22 0,365-7,-512-1,0 0,-1 0,0-1,1-1,-1 1,0-2,0 1,16-9,-9 4,-4 3,0 1,0 0,1 1,0 0,-1 1,15 0,88 3,-49 1,244-2,-293 1,33 6,-4 0,39 8,-20-2,-35-8,-8-1,47 1,35 2,2 1,-55-6,103 18,-108-15,1-2,71-4,-33-1,581 2,-651-1,32-5,13-2,13 10,-47 0,-1-1,1-2,33-5,-54 5,-1-1,0 1,1-1,-1-1,0 1,0-1,6-4,-2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39.4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0,'1286'0,"-1253"3,0 1,0 1,37 11,-42-9,10 1,-1-2,1-1,61-2,-86-2,1 0,21 6,-4-2,-50-6,-30-3,37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40.7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1566 1,'-25'1,"-37"7,8-1,-491 21,-3-28,227-2,310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0:15.1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0,'0'2,"0"3,0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45.76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2030 86,'-65'0,"-6"-1,-93 10,116-5,-86-3,-20 0,56 14,60-10,15-1,-42 1,38-5,6 1,0-2,1 0,-39-7,41 5,-1 0,1 2,-1 0,-30 3,22-1,-30-2,47-1,0 0,0 0,-14-6,16 5,-1 0,0 1,0 0,-17-2,-42 4,-19 0,79-1,0-1,0 0,0 0,-10-5,10 4,0 0,-1 1,-12-3,-127-5,92 4,37 5,0 0,0-2,0-1,-22-6,25 4,-1 2,1-1,-1 2,-31-2,34 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53.4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1,'-1'0,"1"0,0 0,0-1,0 1,0 0,0 0,0 0,0 0,-1 0,1 0,0 0,0 0,0 0,0 0,0 0,0 0,-1 0,1 0,0 0,0 0,0 0,0 0,0 1,0-1,-1 0,1 0,0 0,0 0,0 0,0 0,0 0,0 0,0 0,0 0,0 0,0 1,-1-1,1 0,0 0,0 0,0 0,0 0,0 0,0 0,0 1,0-1,0 0,0 0,0 0,0 0,0 0,0 0,0 1,7 6,12 5,-5-7,0-1,1 0,0-1,0 0,23 0,80-3,-67-1,667 0,-727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55.62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1,'496'0,"-472"1,0 2,48 11,-7-1,-44-10,-11-2,-1 0,0 1,0 0,0 0,0 1,0 0,-1 0,14 8,-16-7,1-1,0 0,-1 0,1 0,1-1,-1 0,0 0,0-1,11 1,9-1,34-3,-17 1,-28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8:17.0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0 158,'51'-7,"-3"0,117-11,-105 10,118-3,57-21,-189 28,88 4,-55 2,-39-1,56 9,-48-6,1-1,50-5,-14 0,-41 2,6-1,91 11,-59 1,89 0,85-12,-99-1,-116 3,1 1,-1 2,53 13,-76-15,-1 0,1-1,0-1,0 0,0-2,19-3,37-2,-31 6,136-10,127-6,-276 15,0-1,43-9,-26 3,-10 3,18-4,0 3,59-1,-64 8,52-8,-16 1,118 7,-89 1,166-11,36 7,-58 2,-161-6,31 0,-47 6,126 3,-192 0,0 0,24 8,-26-6,0-1,0 0,23 1,-17-2,-1 0,0 2,1 0,32 12,-31-8,0-2,1-1,26 4,58 3,-52-4,78 1,162 1,105-5,-228-6,-133 0,-15 0,0 1,-1 1,46 8,-57-7,-1-1,1 0,0 0,12-2,-14 0,1 1,0 1,-1-1,19 5,-28-5,0 0,0 0,0 0,0 0,0 0,0 0,0 0,0 0,-1 0,1 0,0 0,0 0,0 1,0-1,0 0,0 0,0 0,0 0,0 0,0 0,0 0,0 0,0 0,0 0,0 1,0-1,0 0,0 0,0 0,0 0,0 0,1 0,-1 0,0 0,0 0,0 0,0 1,0-1,0 0,0 0,0 0,0 0,0 0,0 0,0 0,0 0,1 0,-1 0,0 0,0 0,0 0,0 0,0 0,0 0,0 0,0 0,0 0,0 0,1 0,-1 0,0 0,0 0,0 0,0 0,0 0,0 0,0 0,0 0,-10 3,-16 0,-306-1,75-2,217 3,32 0,10 2,5-2,0 0,0 0,1 0,-1-1,1 0,10 2,-4-1,63 17,-36-8,50 7,-68-17,1-2,0 0,47-8,10 0,277 6,-199 3,-147-1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9:46.5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0 109,'1'-3,"-1"1,0 0,1 0,-1-1,1 1,0 0,0 0,0 0,0 0,0 0,0 0,0 0,1 0,-1 1,1-1,-1 0,1 1,0-1,-1 1,1 0,0-1,0 1,0 0,0 0,0 0,0 1,1-1,-1 0,0 1,5-1,7-2,0 2,0-1,24 2,-30 0,308-1,-3-25,-239 19,139 5,-108 4,601-2,-582-9,4 0,-25 8,117 3,-158 6,-41-4,38 1,105 6,-105-6,22-3,-60-3,0 1,0 1,-1 1,1 1,23 6,-17-3,0 0,0-1,0-2,0-1,46-2,-82-1,0-1,0 1,-13-5,5 1,-10-2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9:48.80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91,'1160'0,"-896"-18,13 0,52 8,-57 2,-243 7,0-2,41-9,23-3,254 10,-199 7,115-2,-247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9:51.3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0 125,'0'-1,"1"1,-1-1,0 1,0-1,0 1,0-1,1 1,-1-1,0 1,1-1,-1 1,0-1,1 1,-1 0,0-1,1 1,-1 0,1-1,-1 1,1 0,-1-1,0 1,1 0,-1 0,1 0,-1 0,2-1,16-2,-14 3,80-6,97 6,-78 1,110 1,320-4,-204-24,32-2,-57 16,141 7,-254 7,385-2,-476-9,-24 1,-29 6,80-14,-165 14,-505 9,361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9:52.8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97,'49'-3,"-1"-2,80-17,-9 0,169-1,-1 24,66-2,1205-15,-1055 18,-494-3,-9 1,0 0,0 0,0 0,0 0,0 0,0 0,0 0,0 0,0 0,0-1,-1 1,1 0,0 0,0 0,0 0,0 0,0 0,0 0,0 0,0 0,1 0,-1-1,0 1,0 0,0 0,0 0,0 0,0 0,0 0,0 0,0 0,0 0,0 0,0 0,0 0,0 0,0-1,0 1,0 0,0 0,0 0,1 0,-1 0,0 0,0 0,0 0,0 0,0 0,0 0,0 0,0 0,0 0,0 0,1 0,-1 0,0 0,0 0,0 0,0 0,0 0,0 0,0 0,0 0,0 0,0 0,0 0,1 1,-9-5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9:54.87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65,'736'0,"-585"-9,-40 1,84-12,-101 7,-16 7,100 7,-70 1,40-4,158 4,-205 6,39 1,686-9,-824 0,20-2,-22 2,1-1,-1 1,1 0,-1 0,1 0,-1-1,1 1,-1 0,1 0,-1-1,1 1,-1-1,0 1,1 0,-1-1,1 1,-1-1,0 1,1-1,-1 1,0-1,0 1,0-1,1 1,-1-1,0 1,0-1,0 1,0-1,0 1,0-1,0 0,0 1,0-1,-4-11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39:57.47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0 103,'2'-2,"1"0,-1 1,0 0,1-1,-1 1,1 0,-1 0,1 1,-1-1,1 0,5 0,34-1,-26 1,160 0,-1 0,-70-7,42-2,996 9,-555 3,-497-4,-23 0,83 9,-15 16,-83-13,100 8,149-18,-135-1,-163 1,0 0,-1-1,1 1,0-1,0 1,0-1,-1 0,1-1,0 1,6-4,-9 4,0 0,0 1,0-1,-1 0,1 0,0 0,0 0,-1 0,1 0,0 0,-1 0,1-1,-1 1,1 0,-1 0,0 0,0-1,1 1,-1 0,0 0,0-1,0 1,0 0,0 0,-1 0,1-1,0 1,0 0,-1 0,1 0,-1-1,1 1,-1 0,0 0,1 0,-1 0,-1-1,0-2,-1 1,0-1,0 1,0-1,0 1,0 0,-1 0,0 1,1-1,-1 1,-6-3,-2-1,-1 2,-20-6,9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0:17.3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1 102,'23'0,"1"-1,-1-1,1-1,26-8,-25 6,30-3,21-5,-62 10,1 1,20 0,16-3,-5-2,94-13,-94 19,-32 1,-1 0,1-1,21-4,2-5,-30 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3:32.85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39,'7'-5,"-1"1,1 1,0-1,0 1,1 0,-1 1,1-1,-1 2,16-3,18 0,0 1,64 5,-25 0,-27-3,-12 0,0 2,74 10,-73-6,-1-1,1-2,47-4,-6 0,-11 0,76 4,-142 1,-16 0,-15 2,-6-2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3:34.8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1,'0'1,"1"-1,-1 1,0 0,1 0,-1 0,1 0,-1-1,1 1,-1 0,1 0,-1-1,1 1,0 0,0-1,-1 1,1-1,0 1,0-1,-1 1,1-1,2 1,22 9,-19-8,17 5,0-1,0-1,0-1,1-1,-1-2,41 0,-40 0,0 1,-1 1,32 8,-31-5,0-2,49 4,438-9,-680 8,116-3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3:50.7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1,'10'4,"1"-1,-1 0,1 0,-1-1,1 0,14 0,23 5,18 5,100 4,-68-9,100 3,691-10,-822 3,72 12,-4 1,425 3,543-19,-1043-3,113-20,-167 22,222-23,9-2,-166 18,0 2,109 7,-70 1,1246-2,-1216 9,-4-1,-106-7,56-3,-84 2,0 0,-1 0,1-1,0 1,0-1,-1 1,1-1,0 0,-1 0,1 1,-1-1,3-2,3-5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3:52.98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73,'68'-14,"96"-14,764-2,-878 30,0 3,0 2,54 12,-18-1,1-4,140 2,75 9,242 14,-268-20,31 0,441-18,-560-8,-14 0,406 10,-454-11,-9 1,386 9,-240 1,-123-11,-3 1,-118 9,-11 1,1-1,-1 0,1 0,-1-1,0 0,1-1,-1 0,0 0,10-4,-17 6,-1 0,1 0,-1-1,0 1,1 0,-1 0,1-1,-1 1,0 0,1 0,-1-1,1 1,-1 0,0-1,0 1,1-1,-1 1,0 0,1-1,-1 1,0-1,0 1,0-1,0 1,0 0,1-1,-1 1,0-1,0 1,0-1,0 1,0-2,-4-2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3:55.0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74,'632'-21,"75"-23,-104 36,-368 10,795-2,-868 7,171 30,127 7,-296-35,13 0,111-10,137 2,-285 8,39 0,146-20,-272 5,201-14,-223 19,35-6,20-2,-54 6,-32 3,1 0,-1-1,0 1,1 0,-1 0,0 0,1 0,-1 0,0 0,1 0,-1-1,0 1,0 0,1 0,-1-1,0 1,0 0,1 0,-1-1,0 1,0 0,0 0,0-1,1 1,-1 0,0-1,0 1,0-1,0 1,-1-1,1 0,-1 0,1 0,-1 1,1-1,-1 0,1 1,-1-1,0 1,0-1,1 0,-1 1,0 0,0-1,-1 0,-14-7,0-1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3:57.7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1,'65'0,"212"4,-204 1,128 25,219 46,-272-65,-19-3,-45-1,0-3,84-9,-82-3,26-1,117-9,51 0,312 19,-448-11,-10 1,-79 9,269-10,74-8,-149 13,-53 3,-106-3,94-18,-176 19,-28 3,-43 0,-75 9,-80 17,-63 13,-4 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11.4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53,'16'1,"-1"1,0 1,0 1,0 0,0 1,-1 1,15 7,31 11,-36-18,-1 0,1-1,37 2,73-4,-35-2,86 15,529-15,-351-2,-328 2,35 7,26 1,335-8,-205-2,-99-8,-7-1,562 9,-328 3,-248-11,2 0,-78 7,-1-1,53-12,9-1,-74 13,0-1,17-5,-17 4,-1 0,19-2,61 5,-70 2,-1 0,41-6,-26 0,74 0,9 0,-46-5,-21 3,62-2,-32 1,-57 5,31 0,516 5,-463 8,3-1,-36-9,85 2,-150 2,-4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14.9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75,'37'1,"36"7,-22-1,-23-3,42 12,9 2,-25-11,90 2,521-9,-631-2,47-8,-37 4,1-2,-29 4,1 2,20-2,13 4,-16 0,1-1,49-8,-55 5,1 1,55 2,-55 2,1-1,46-7,-13-1,0 3,102 6,-62 1,763-2,-821-3,66-11,-80 9,29-2,98 0,-147 7,-1-1,1-1,13-3,27-4,-2 7,-10 1,43-7,-26 2,1 2,75 5,-40 1,403-2,-489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19.19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617 72,'327'11,"-299"-9,410 3,-263-6,-161-1,-1 1,0-2,0 0,0 0,0-2,18-7,10-4,-22 10,1 0,0 2,0 0,0 1,0 1,23 0,196-6,0-1,-85 10,-211 0,-99 17,-55 25,154-30,7-6,-1-1,1-3,-79-5,34 1,22 2,-83-3,100-6,34 4,-30-1,37 5,1 0,-1-1,1-1,-1 0,1-1,-25-9,9 1,0 1,-1 2,0 1,0 1,0 2,-1 1,-43 1,-295 3,351 0,-1 1,1 1,-34 11,-12 1,-229 33,237-39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21.1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2,'55'-1,"31"1,90 11,425 14,-568-25,-16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0:25.26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85,'24'-1,"0"-1,-1-1,1-1,-1-1,27-10,-36 12,1 0,0 1,0 1,16 0,22-2,200-22,-154 21,-68 4,51-6,-37 2,0 1,52 4,-24 1,44 10,-46-6,-25 0,1-2,52 3,318-8,-319 14,227-14,-307 3,1-1,30 8,-30-5,0 0,26 0,-28-3,-1 1,30 7,-31-5,0-1,0-1,24 1,433-3,-333-13,-105 13,-1 1,0 1,60 13,-68-11,0-1,0-1,1-1,39-3,-3 0,-21 1,48-7,78-23,-150 28,1 1,-1 0,1 2,22 1,-16 0,29-3,-53 2,1 0,-1 0,0 1,0-1,0 0,0 0,1 0,-1 0,0 0,0 0,0 0,1 0,-1 0,0 0,0 0,0 0,1 0,-1 0,0 0,0 0,0 0,1 0,-1 0,0-1,0 1,0 0,0 0,1 0,-1 0,0 0,0 0,0 0,0-1,0 1,1 0,-1 0,0 0,0 0,0-1,0 1,0 0,0 0,0 0,0-1,0 1,0 0,-11-5,-20-3,30 8,-42-12,23 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22.2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1,'264'19,"-108"-4,-58-13,118-11,-56 0,-129 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25.45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41,'24'-2,"39"-6,-11 1,15-2,-27 2,42 0,-71 7,0 0,0 1,-1 0,1 0,0 1,-1 1,1 0,18 7,-6 3,-17-10,0 1,0-1,0 0,0-1,1 0,-1 0,1 0,0-1,8 1,89 0,-61-3,57 6,19 5,159-8,-140-3,-108-1,0-1,0-1,41-11,-52 10,12-2,103-20,-108 23,-1 1,1 2,33 1,-41 3,-2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37.6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2,'169'-2,"178"4,-194 15,148-16,-173-1,-136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39.1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1,'0'0,"1"1,-1 0,0 0,0 0,1-1,-1 1,0 0,1 0,-1-1,1 1,-1 0,1-1,-1 1,1-1,0 1,-1-1,1 1,0-1,-1 1,1-1,1 1,21 8,-18-7,25 8,0-1,1-2,0-1,55 4,126-8,1 0,-106 14,-2 0,122-13,-138-3,-74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4:58.0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1,'37'2,"0"2,0 1,59 17,17 3,44-9,-100-12,78 15,-84-10,-1-1,69 0,102-13,-203 5,23-3,1 1,0 3,68 9,-35 0,0-3,91-3,29 1,213 0,-70-4,-117 20,44 1,17-8,16 0,-52 13,176-12,-288-8,-5 1,327-9,-393-2,84-15,32-1,87 16,-232 4,-1-3,64-10,7-2,243 12,-181 4,-54-2,-96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5:01.15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1 131,'166'-8,"2"1,-22-1,2 1,309-3,-216-11,-195 17,-2 3,78 5,-23 0,-47-3,275-2,-164-12,40-2,-165 13,1-1,-1-2,56-15,-52 14,1 1,-1 1,83 6,-39-1,1814-1,-1802 8,-1-1,1-7,249 10,-263-7,-57-4,0 2,32 5,137 16,-94-12,-3-4,103-6,-83-1,-101 2,28-1,-45 0,1 0,-1 0,1-1,-1 1,1 0,-1-1,0 1,1 0,-1-1,0 0,1 1,0-1,-1 0,0 0,1 1,-1-1,0 0,0 0,0 0,0-1,0 1,0 0,0-2,-1 2,0 0,0 1,0-1,0 0,0 0,0 0,0 0,-1 1,1-1,0 0,0 0,-1 0,1 1,-1-1,1 0,-1 1,1-1,-1 0,1 1,-1-1,0 1,1-1,-1 1,0-1,1 1,-1-1,0 1,0 0,-1-1,2 1,-1 0,0 0,0-1,0 1,0 0,0 0,-15-4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5:14.19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52 171,'89'0,"553"24,-6-5,-442-20,-142-1,89-16,-16 1,-97 15,272-15,65 15,219 5,-432 3,83 1,377-7,-493-7,-1 0,1187 7,-1184 7,5 0,-32-5,102-5,-180 1,-1 0,22-8,-23 7,-2-1,1 2,26-3,63 5,-101 0,1 0,-1 0,-1 0,1 0,0 0,0 0,0 0,0-1,-1 1,1 0,0-1,0 1,0-1,-1 1,1-1,0 1,0-1,-1 0,0 1,1 0,-1-1,0 1,0-1,0 1,0 0,0-1,0 1,0-1,0 1,0 0,0-1,0 1,0 0,0-1,-1 1,1-1,0 1,0 0,0-1,0 1,-1 0,1-1,-1 1,-1-3,0 1,0 0,0 0,0 0,-2 1,2-1,-1 1,-4-3,-18-4,0 2,0 1,-1 0,0 2,-26 0,30 1,-306-4,210 7,-2371 0,2464-2,-30-5,29 2,-30 0,-604 5,628 0,-36 7,12-1,-458 6,352-14,119 3,-63 11,62-7,-55 3,82-9,1 0,-1 2,0 0,0 1,-16 5,10-3,0-1,-1-1,1-1,-2-1,-36-2,28-1,1 3,-37 3,28 3,-2 0,-76 3,-66 4,-10 0,174-14,-2-1,0 0,2-2,-2 0,2-2,-1 0,-28-11,3-2,-63-14,103 30,0-1,0 0,1-1,0 1,0-1,0 0,-1-1,-4-5,10 10,1 0,0 0,0 0,0 0,0 0,0 0,0 0,-1-1,1 1,0 0,0 0,0 0,0 0,0 0,0-1,0 1,0 0,0 0,0 0,0 0,0-1,0 1,0 0,0 0,0 0,0-1,0 1,0 0,0 0,0 0,0 0,0-1,0 1,0 0,0 0,0 0,0 0,0 0,0-1,1 1,-1 0,9-5,17-2,-25 7,44-7,90-4,50 12,61-2,0-12,-182 6,35 0,31 9,176-6,-196-4,133 5,-166 10,29 0,1067-7,-1123 2,61 10,28 2,-108-13,205 15,-76-1,167-5,583-10,-810-7,-9 0,4 0,13 0,-39 6,77-9,-101 7,-31 2,0 0,-1 0,1-1,20-7,-19 5,0 0,1 1,0 0,24 0,66 4,-39 1,269-2,-333 0,0 0,1 0,-1 0,1-1,0 1,-1-1,0 0,0 0,1 0,5-3,-11 3,0 0,0 1,0-1,0 0,-1 1,1-1,0 1,0 0,0 0,-3 0,-490-2,244 4,-302-2,488 7,3 0,16-7,18 0,0 0,-48 8,-5 7,-87 5,99-15,-78 4,-187-10,316 0,1 0,-18-5,-5 0,12 2,-16-1,-50 0,-354 5,2099 0,-1651 0,24 2,-16 1,-8-3,0 0,0 1,0-1,0 0,0 0,0 1,0-1,0 0,0 0,0 1,0-1,0 0,0 0,-1 1,1-1,0 0,0 0,0 0,0 1,-1-1,1 0,0 0,0 0,-1 0,1 0,0 1,0-1,0 0,-1 0,1 0,0 0,-1 0,-11 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5:28.8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2,'628'28,"-531"-21,311 44,-179-17,-175-29,0-2,58-5,106-17,-172 14,153-1,-133 7,93-11,-40-7,221-23,-124 27,212-5,-381 18,40 0,95 12,-127-7,91-5,-65-2,24 1,149 5,-169 5,116 7,-186-15,357 9,140-5,-292-6,-33-1,196 4,-150 11,13 1,-37-7,135 1,7-19,-157 9,-7 0,-116-4,49-2,1091 9,-1192-4,-19 2,0 1,0 0,0 0,0-1,0 1,0 0,0 0,0-1,0 1,0 0,0 0,0-1,0 1,0 0,0 0,0-1,0 1,0 0,0 0,-1 0,1-1,0 1,0 0,0 0,0 0,0-1,-1 1,1 0,0 0,0 0,0 0,-1-1,1 1,0 0,0 0,-1 0,-31-17,-25-10,32 15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5:31.1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55,'18'0,"-1"2,19 3,14 2,419 31,-38-17,2-22,-175 0,218-19,-62 10,-266 11,-3 0,158-2,-256-3,65-14,14-2,56 19,-133 3,0-2,83-10,-116 6,-1 0,1-1,18-9,0 0,-21 10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00.9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1,'82'-1,"0"4,125 21,-136-14,2-3,141-6,-97-3,-109 2,581 15,192 0,-524-17,-183 2,3-2,103 13,-104-5,125-5,-90-2,85-11,72 7,-155 7,-45-2,82-11,-133 10,1 1,-1 0,0 1,0 1,33 8,-28-5,0-1,40 1,-4-5,-23-2,0 2,1 2,65 11,-52 0,1-3,0-1,102 3,432-14,-334 3,-150-9,-1 1,43-7,-95 13,230 3,-201 4,41 2,-36-8,102 13,-42-1,207-7,-190-7,-110 2,189-9,-43-19,-75 3,-106 22,34-4,-37 7,0-1,1-1,-1 0,10-3,-4 0,0 0,0 2,1 0,27-1,69 5,-43 1,375-2,-432 1,-1 0,1 1,-1 1,0 0,20 8,-19-6,0-1,0 0,1-1,22 2,22-5,-48-1,-40 3,-184 10,181-11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0:29.8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14,'1'0,"-1"-1,0 1,1-1,-1 1,1 0,-1-1,1 1,-1-1,1 1,-1 0,1-1,-1 1,1 0,-1 0,1-1,0 1,-1 0,1 0,-1 0,1 0,0 0,0 0,19-3,-17 3,303-4,-172 5,567-1,-691 1,0 0,-1 1,1 0,-1 0,18 8,-16-6,0 0,0-1,20 3,129 2,94-4,-32-3,-165 4,42 2,86 4,393-11,-574 0,0 0,1 0,-1-1,0 0,1 0,6-2,-10 3,0-1,0 1,0-1,0 1,0-1,0 0,0 1,0-1,0 0,0 0,0 0,0 1,-1-1,1 0,0 0,-1 0,1 0,0 0,-1-1,0 1,1 0,-1 0,0 0,1 0,-1 0,0-1,0 1,0-2,-1-7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03.34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54,'832'0,"-812"-1,30-6,-30 4,30-1,31 4,-16 1,93-10,-124 5,57 2,-114-14,13 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17.41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29,'42'-1,"-1"2,1 3,0 1,55 13,-73-12,0-1,1-2,31 1,77-5,-47-1,106 9,10 0,-77-6,105-3,-135-4,56-1,-8-2,-76 3,-52 5,252-12,-96-1,-11 0,78 9,299-3,-297 15,14 0,-194-5,83 15,-30-3,-66-9,257 14,58-20,-350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20.50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44,'65'1,"-12"0,0-2,77-11,-41 1,0 4,130 7,-98 1,-76-1,291-8,23 1,-230 8,-21 6,-8 1,365-9,-377 8,-2 0,33-5,193-4,-232-4,64-2,371 8,-495-1,31-5,-30 3,29-2,611 6,-650 0,0 0,19 4,11 2,-30-6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23.8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0 139,'76'-4,"-1"-4,106-23,-97 14,122-8,10 10,-151 9,54-2,-37 7,89 3,-105 3,131 5,722-11,-807-6,3-1,1365 9,-1470-2,-1 0,0 0,1-1,-1-1,0 1,10-6,-4 3,-6 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33.9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15,'0'-1,"1"0,-1 1,0-1,1 0,-1 1,0-1,1 0,-1 1,1-1,-1 1,1-1,-1 1,1-1,-1 1,1 0,0-1,-1 1,1 0,-1-1,1 1,0 0,0 0,-1-1,1 1,0 0,-1 0,1 0,1 0,23-2,-21 1,19 2,-1 0,0 2,0 0,38 11,-36-8,0-1,0-1,41 2,1638-6,-1591-8,-3 1,137 8,151-2,-263-7,-44 2,112 7,-144 4,103 4,-117-7,63 10,-62-5,52 1,482-8,-258-1,-190 10,-80-4,-2 2,-32-4,36 2,-27-6,28 1,80 9,-87-5,68-2,-95-2,-7-1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37.30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1 115,'83'-10,"320"5,-227 7,97-19,-170 8,-9 3,-19 1,101-18,-108 12,94-3,-35 5,198 2,-196 9,-84-3,252 10,-22 12,-225-15,31 1,-2-2,106 19,-109-12,120 5,-39-19,120 3,-141 13,33 0,-57-14,215 8,249 12,-479-20,-91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40.3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1,'0'0,"0"1,0 0,1-1,-1 1,0-1,1 1,-1 0,1-1,-1 1,1-1,-1 1,1-1,-1 1,1-1,-1 0,1 1,-1-1,1 0,0 1,-1-1,1 0,0 0,-1 1,1-1,0 0,0 0,1 0,22 3,-21-3,336 2,-175-4,327 2,-462 1,33 7,-12-2,38 6,19 2,20-2,-36-7,16 2,-43-1,126-5,-91-3,618 2,-700 1,0 1,0 1,23 6,-22-5,0 0,-1-1,19 0,58 4,11 0,-48-6,57-3,-92-3,-14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48.77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0,'11'30,"-8"-6,-3-18,0-1,1 0,0 1,0-1,1 0,2 7,-3-10,0 0,0 0,0-1,1 1,-1 0,1-1,-1 1,1-1,-1 1,1-1,0 0,0 0,0 1,0-1,0-1,0 1,0 0,0 0,4 0,67 9,-52-8,0 0,31 9,-17 1,-15-6,39 9,-33-10,-1-1,43 2,65 8,252-15,-278-6,4 0,294 8,-936 6,52 0,316-5,111 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52.9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17,'91'7,"-34"0,56 6,-66-6,1-3,-1-1,60-4,468-13,-382 16,-25-1,180-3,-246-5,53 0,15-3,-96 5,89 5,-61 2,213-14,-242 8,108 6,-29 11,64 2,714-16,-819-6,6 0,723 8,-994-1,107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00:36:56.2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0,'499'11,"10"-6,-290-7,1017 2,-1214 1,-1 1,38 9,-33-5,33 2,238-6,-153-3,1621 1,-1753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0:34.23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82,'63'-12,"-8"12,-30 0,-1-1,31-5,-19 2,1 1,68 4,-33 1,53-1,131-3,-92-10,-106 7,34-2,49-4,11-1,-125 12,51-9,-64 8,1 1,0 0,-1 0,22 5,27 1,439-7,-492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13:49:17.1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1 108,'163'12,"-97"-11,102-3,-114-3,30-1,132-3,-42-13,-108 13,0 3,134 5,-144 6,55 2,748-7,-701-13,-11 1,266 13,-274-13,13 0,297 12,-306-12,66 1,-98 9,95 4,-197 0,0 0,-1 0,15 6,-17-6,0 0,1 0,-1 0,9 0,-63 2,32-1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6T13:49:11.2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0,'23'2,"1"0,-1 1,41 12,-25-6,-13-5,0-1,0-2,50-2,-14-1,90 13,-52-5,1 0,518-6,-496-12,56 3,21 7,-21 1,-100-10,-55 6,-1 1,26 0,527 5,-559 0,-1 0,1 2,17 4,-18-3,0-1,1 0,21-1,174 9,-119-5,0 1,667-8,-688-5,-48 3,28 0,7 4,81-2,-100-4,-22 2,30-1,22 6,95-4,-153-1,-10 0,-8 0,-3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05.1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0 106,'17'0,"-10"-1,1 1,0 0,-1 1,1-1,0 1,-1 1,1-1,-1 1,13 6,-15-6,1 1,-1-1,0-1,1 1,-1-1,1 0,-1 0,1-1,0 1,10-2,1-1,1-1,18-6,-20 5,1 1,22-3,248 4,-144 4,-68-1,78-2,-77-10,-50 6,46-3,71-4,-94 12,68-8,-26-1,119 3,-204 6,122-12,906 12,-904-11,-101 12,-21 0,0 0,0-1,0 0,0 0,0-1,0 0,10-2,-1-6,-15 7,1 1,0-1,0 1,0 0,0 0,-1 0,1 0,4 0,11 0,0 0,-1 2,31 4,-24-2,28 1,-30-5,33 1,95 9,-120-6,0-1,35-3,-38 0,1 1,51 7,12 2,-37-4,185-1,-135-6,-74 3,-3-1,0 0,47-8,-57 5,-5 2,-27 0,-15 3,14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11:09.17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0 123,'169'10,"-42"1,-113-10,0 0,1-1,-1-1,27-4,-9 1,2 1,39 3,-39 1,45-5,187-15,58 19,-295-1,55-11,-10 1,-7 4,172-9,-209 17,-14 0,1-1,0-1,-1 0,1-1,-1 0,24-8,-24 6,-1 1,1 0,0 1,0 1,26 0,26-2,77-3,10-1,-143 6,15-1,-26 2,0 0,0-1,-1 1,1 0,0 0,0 0,0-1,-1 1,1 0,0-1,-1 1,1-1,0 1,-1-1,1 1,0-1,-1 1,1-1,-1 0,1 1,-1-1,1 0,-1 1,1-2,-1-3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529C-FB28-4D6A-BB34-36D17661710C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F9F61-40F5-44F3-9333-FCBD28314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>
              <a:lnSpc>
                <a:spcPct val="90000"/>
              </a:lnSpc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244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Transcreation as a new term, being used more and more in bilingual health conversations. Highlight the difference between translation and transcreation.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0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editing process from English to Spanish; discuss regional use of Spanish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Espanol toggle feature; discuss the name change, provide credit to the IC responsible for the information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the </a:t>
            </a:r>
            <a:r>
              <a:rPr lang="en-US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Español</a:t>
            </a:r>
            <a:r>
              <a:rPr lang="en-US" dirty="0"/>
              <a:t> toggle feature; discuss the name change, provide credit to the IC responsible for the information update (all in Spanish)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60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of other challenges experienced by colleagues across NIH, i.e. research qualification criteria and informed consent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53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information for Trainers and Librarians link on the About Us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0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additional resources links available for Trainers and Librarians, including the HEMAT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10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9DF09A30-FD91-BE8F-BA1D-617283E2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d34ad82a0_0_5:notes">
            <a:extLst>
              <a:ext uri="{FF2B5EF4-FFF2-40B4-BE49-F238E27FC236}">
                <a16:creationId xmlns:a16="http://schemas.microsoft.com/office/drawing/2014/main" id="{DB39165E-4BD0-4785-E605-16A4C4841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d34ad82a0_0_5:notes">
            <a:extLst>
              <a:ext uri="{FF2B5EF4-FFF2-40B4-BE49-F238E27FC236}">
                <a16:creationId xmlns:a16="http://schemas.microsoft.com/office/drawing/2014/main" id="{D1AF9295-E1DC-27AB-70A4-AC1C4E6910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r>
              <a:rPr lang="en-US" dirty="0"/>
              <a:t>Highlight sample social media capture topic Cervical Cancer</a:t>
            </a:r>
            <a:br>
              <a:rPr lang="en-US" dirty="0"/>
            </a:b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918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9DF09A30-FD91-BE8F-BA1D-617283E2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d34ad82a0_0_5:notes">
            <a:extLst>
              <a:ext uri="{FF2B5EF4-FFF2-40B4-BE49-F238E27FC236}">
                <a16:creationId xmlns:a16="http://schemas.microsoft.com/office/drawing/2014/main" id="{DB39165E-4BD0-4785-E605-16A4C4841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d34ad82a0_0_5:notes">
            <a:extLst>
              <a:ext uri="{FF2B5EF4-FFF2-40B4-BE49-F238E27FC236}">
                <a16:creationId xmlns:a16="http://schemas.microsoft.com/office/drawing/2014/main" id="{D1AF9295-E1DC-27AB-70A4-AC1C4E6910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r>
              <a:rPr lang="en-US" dirty="0"/>
              <a:t>Highlight social media capture topic Parkinson’s Disease</a:t>
            </a:r>
            <a:br>
              <a:rPr lang="en-US" dirty="0"/>
            </a:b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559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9DF09A30-FD91-BE8F-BA1D-617283E2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d34ad82a0_0_5:notes">
            <a:extLst>
              <a:ext uri="{FF2B5EF4-FFF2-40B4-BE49-F238E27FC236}">
                <a16:creationId xmlns:a16="http://schemas.microsoft.com/office/drawing/2014/main" id="{DB39165E-4BD0-4785-E605-16A4C4841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d34ad82a0_0_5:notes">
            <a:extLst>
              <a:ext uri="{FF2B5EF4-FFF2-40B4-BE49-F238E27FC236}">
                <a16:creationId xmlns:a16="http://schemas.microsoft.com/office/drawing/2014/main" id="{D1AF9295-E1DC-27AB-70A4-AC1C4E6910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Highlight social media capture topic Mental Health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37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information on the US residents who identify as Latinos and speak Spanish at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58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F7E75-6AC7-04B0-C812-0C8F02C2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760C8-0521-0DEA-8534-EA3E88C23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0FB0-9DBB-2FFC-E1C6-FF8AAD486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Health Topic Page; Mental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A85B4-EB31-6C6C-6EB3-D6A3C3F1B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72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F7E75-6AC7-04B0-C812-0C8F02C2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760C8-0521-0DEA-8534-EA3E88C23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0FB0-9DBB-2FFC-E1C6-FF8AAD486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Health Topic Page; Mental Health in Spanish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A85B4-EB31-6C6C-6EB3-D6A3C3F1B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62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F7E75-6AC7-04B0-C812-0C8F02C2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760C8-0521-0DEA-8534-EA3E88C23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0FB0-9DBB-2FFC-E1C6-FF8AAD486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A85B4-EB31-6C6C-6EB3-D6A3C3F1B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Strategic Goal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MedlinePlus Espanol, highlight the mirror image of the English and Spanish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F9F61-40F5-44F3-9333-FCBD28314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0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MedlinePlus Espanol, highlight the mirror image of the English and Spanish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F9F61-40F5-44F3-9333-FCBD28314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4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MedlinePlus Espanol, highlight the mirror image of the English and Spanish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F9F61-40F5-44F3-9333-FCBD28314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610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MedlinePlus Espanol, highlight the mirror image of the English and Spanish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F9F61-40F5-44F3-9333-FCBD28314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57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MedlinePlus Espanol, highlight the mirror image of the English and Spanish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Transcreation as a new term, being used more and more in bilingual health conversations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9F61-40F5-44F3-9333-FCBD283143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6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0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33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2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3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3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6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3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2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2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E7FEB-E003-4FFF-AAA5-766FA352E36B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1A85D-0563-4A5A-BE2E-17714AF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3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mailto:paulina.aguilar@nih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elipe.lagos@bixal.com" TargetMode="External"/><Relationship Id="rId5" Type="http://schemas.openxmlformats.org/officeDocument/2006/relationships/hyperlink" Target="mailto:javier.chavez@nih.go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ida.nih.gov/research-topics/cannabis-marijuana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image" Target="../media/image29.png"/><Relationship Id="rId21" Type="http://schemas.openxmlformats.org/officeDocument/2006/relationships/customXml" Target="../ink/ink9.xml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47" Type="http://schemas.openxmlformats.org/officeDocument/2006/relationships/image" Target="../media/image33.png"/><Relationship Id="rId50" Type="http://schemas.openxmlformats.org/officeDocument/2006/relationships/customXml" Target="../ink/ink23.xml"/><Relationship Id="rId55" Type="http://schemas.openxmlformats.org/officeDocument/2006/relationships/image" Target="../media/image37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21.png"/><Relationship Id="rId32" Type="http://schemas.openxmlformats.org/officeDocument/2006/relationships/customXml" Target="../ink/ink14.xml"/><Relationship Id="rId37" Type="http://schemas.openxmlformats.org/officeDocument/2006/relationships/image" Target="../media/image28.png"/><Relationship Id="rId40" Type="http://schemas.openxmlformats.org/officeDocument/2006/relationships/customXml" Target="../ink/ink18.xml"/><Relationship Id="rId45" Type="http://schemas.openxmlformats.org/officeDocument/2006/relationships/image" Target="../media/image32.png"/><Relationship Id="rId53" Type="http://schemas.openxmlformats.org/officeDocument/2006/relationships/image" Target="../media/image36.png"/><Relationship Id="rId5" Type="http://schemas.openxmlformats.org/officeDocument/2006/relationships/customXml" Target="../ink/ink1.xml"/><Relationship Id="rId19" Type="http://schemas.openxmlformats.org/officeDocument/2006/relationships/customXml" Target="../ink/ink8.xml"/><Relationship Id="rId4" Type="http://schemas.openxmlformats.org/officeDocument/2006/relationships/image" Target="../media/image11.png"/><Relationship Id="rId9" Type="http://schemas.openxmlformats.org/officeDocument/2006/relationships/customXml" Target="../ink/ink3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2.xml"/><Relationship Id="rId30" Type="http://schemas.openxmlformats.org/officeDocument/2006/relationships/image" Target="../media/image24.png"/><Relationship Id="rId35" Type="http://schemas.openxmlformats.org/officeDocument/2006/relationships/image" Target="../media/image27.png"/><Relationship Id="rId43" Type="http://schemas.openxmlformats.org/officeDocument/2006/relationships/image" Target="../media/image31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8" Type="http://schemas.openxmlformats.org/officeDocument/2006/relationships/image" Target="../media/image13.png"/><Relationship Id="rId51" Type="http://schemas.openxmlformats.org/officeDocument/2006/relationships/image" Target="../media/image35.png"/><Relationship Id="rId3" Type="http://schemas.openxmlformats.org/officeDocument/2006/relationships/image" Target="../media/image3.png"/><Relationship Id="rId12" Type="http://schemas.openxmlformats.org/officeDocument/2006/relationships/image" Target="../media/image15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26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20" Type="http://schemas.openxmlformats.org/officeDocument/2006/relationships/image" Target="../media/image19.png"/><Relationship Id="rId41" Type="http://schemas.openxmlformats.org/officeDocument/2006/relationships/image" Target="../media/image30.png"/><Relationship Id="rId54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3.png"/><Relationship Id="rId36" Type="http://schemas.openxmlformats.org/officeDocument/2006/relationships/customXml" Target="../ink/ink16.xml"/><Relationship Id="rId49" Type="http://schemas.openxmlformats.org/officeDocument/2006/relationships/image" Target="../media/image34.png"/><Relationship Id="rId57" Type="http://schemas.openxmlformats.org/officeDocument/2006/relationships/image" Target="../media/image38.png"/><Relationship Id="rId10" Type="http://schemas.openxmlformats.org/officeDocument/2006/relationships/image" Target="../media/image14.png"/><Relationship Id="rId31" Type="http://schemas.openxmlformats.org/officeDocument/2006/relationships/image" Target="../media/image25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31.xml"/><Relationship Id="rId18" Type="http://schemas.openxmlformats.org/officeDocument/2006/relationships/image" Target="../media/image46.png"/><Relationship Id="rId26" Type="http://schemas.openxmlformats.org/officeDocument/2006/relationships/customXml" Target="../ink/ink37.xml"/><Relationship Id="rId3" Type="http://schemas.openxmlformats.org/officeDocument/2006/relationships/image" Target="../media/image3.png"/><Relationship Id="rId21" Type="http://schemas.openxmlformats.org/officeDocument/2006/relationships/image" Target="../media/image48.png"/><Relationship Id="rId7" Type="http://schemas.openxmlformats.org/officeDocument/2006/relationships/customXml" Target="../ink/ink28.xml"/><Relationship Id="rId12" Type="http://schemas.openxmlformats.org/officeDocument/2006/relationships/image" Target="../media/image43.png"/><Relationship Id="rId17" Type="http://schemas.openxmlformats.org/officeDocument/2006/relationships/customXml" Target="../ink/ink33.xml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20" Type="http://schemas.openxmlformats.org/officeDocument/2006/relationships/customXml" Target="../ink/ink34.xml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customXml" Target="../ink/ink30.xml"/><Relationship Id="rId24" Type="http://schemas.openxmlformats.org/officeDocument/2006/relationships/customXml" Target="../ink/ink36.xml"/><Relationship Id="rId5" Type="http://schemas.openxmlformats.org/officeDocument/2006/relationships/customXml" Target="../ink/ink27.xml"/><Relationship Id="rId15" Type="http://schemas.openxmlformats.org/officeDocument/2006/relationships/customXml" Target="../ink/ink32.xml"/><Relationship Id="rId23" Type="http://schemas.openxmlformats.org/officeDocument/2006/relationships/image" Target="../media/image49.png"/><Relationship Id="rId28" Type="http://schemas.openxmlformats.org/officeDocument/2006/relationships/customXml" Target="../ink/ink38.xml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31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customXml" Target="../ink/ink29.xml"/><Relationship Id="rId14" Type="http://schemas.openxmlformats.org/officeDocument/2006/relationships/image" Target="../media/image44.png"/><Relationship Id="rId22" Type="http://schemas.openxmlformats.org/officeDocument/2006/relationships/customXml" Target="../ink/ink35.xml"/><Relationship Id="rId27" Type="http://schemas.openxmlformats.org/officeDocument/2006/relationships/image" Target="../media/image51.png"/><Relationship Id="rId30" Type="http://schemas.openxmlformats.org/officeDocument/2006/relationships/customXml" Target="../ink/ink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customXml" Target="../ink/ink46.xml"/><Relationship Id="rId26" Type="http://schemas.openxmlformats.org/officeDocument/2006/relationships/customXml" Target="../ink/ink50.xml"/><Relationship Id="rId3" Type="http://schemas.openxmlformats.org/officeDocument/2006/relationships/image" Target="../media/image3.png"/><Relationship Id="rId21" Type="http://schemas.openxmlformats.org/officeDocument/2006/relationships/image" Target="../media/image63.png"/><Relationship Id="rId7" Type="http://schemas.openxmlformats.org/officeDocument/2006/relationships/customXml" Target="../ink/ink41.xml"/><Relationship Id="rId12" Type="http://schemas.openxmlformats.org/officeDocument/2006/relationships/customXml" Target="../ink/ink43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45.xml"/><Relationship Id="rId20" Type="http://schemas.openxmlformats.org/officeDocument/2006/relationships/customXml" Target="../ink/ink47.xml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openxmlformats.org/officeDocument/2006/relationships/customXml" Target="../ink/ink49.xml"/><Relationship Id="rId5" Type="http://schemas.openxmlformats.org/officeDocument/2006/relationships/customXml" Target="../ink/ink40.xml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51.xml"/><Relationship Id="rId10" Type="http://schemas.openxmlformats.org/officeDocument/2006/relationships/customXml" Target="../ink/ink42.xml"/><Relationship Id="rId19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6.xml"/><Relationship Id="rId18" Type="http://schemas.openxmlformats.org/officeDocument/2006/relationships/customXml" Target="../ink/ink58.xml"/><Relationship Id="rId26" Type="http://schemas.openxmlformats.org/officeDocument/2006/relationships/customXml" Target="../ink/ink62.xml"/><Relationship Id="rId39" Type="http://schemas.openxmlformats.org/officeDocument/2006/relationships/image" Target="../media/image86.png"/><Relationship Id="rId21" Type="http://schemas.openxmlformats.org/officeDocument/2006/relationships/image" Target="../media/image77.png"/><Relationship Id="rId34" Type="http://schemas.openxmlformats.org/officeDocument/2006/relationships/customXml" Target="../ink/ink66.xml"/><Relationship Id="rId42" Type="http://schemas.openxmlformats.org/officeDocument/2006/relationships/customXml" Target="../ink/ink70.xml"/><Relationship Id="rId7" Type="http://schemas.openxmlformats.org/officeDocument/2006/relationships/customXml" Target="../ink/ink53.xml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57.xml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customXml" Target="../ink/ink55.xml"/><Relationship Id="rId24" Type="http://schemas.openxmlformats.org/officeDocument/2006/relationships/customXml" Target="../ink/ink61.xml"/><Relationship Id="rId32" Type="http://schemas.openxmlformats.org/officeDocument/2006/relationships/customXml" Target="../ink/ink65.xml"/><Relationship Id="rId37" Type="http://schemas.openxmlformats.org/officeDocument/2006/relationships/image" Target="../media/image85.png"/><Relationship Id="rId40" Type="http://schemas.openxmlformats.org/officeDocument/2006/relationships/customXml" Target="../ink/ink69.xml"/><Relationship Id="rId45" Type="http://schemas.openxmlformats.org/officeDocument/2006/relationships/image" Target="../media/image89.png"/><Relationship Id="rId5" Type="http://schemas.openxmlformats.org/officeDocument/2006/relationships/customXml" Target="../ink/ink52.xml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customXml" Target="../ink/ink63.xml"/><Relationship Id="rId36" Type="http://schemas.openxmlformats.org/officeDocument/2006/relationships/customXml" Target="../ink/ink67.xml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31" Type="http://schemas.openxmlformats.org/officeDocument/2006/relationships/image" Target="../media/image82.png"/><Relationship Id="rId44" Type="http://schemas.openxmlformats.org/officeDocument/2006/relationships/customXml" Target="../ink/ink71.xml"/><Relationship Id="rId4" Type="http://schemas.openxmlformats.org/officeDocument/2006/relationships/image" Target="../media/image68.png"/><Relationship Id="rId9" Type="http://schemas.openxmlformats.org/officeDocument/2006/relationships/customXml" Target="../ink/ink54.xml"/><Relationship Id="rId14" Type="http://schemas.openxmlformats.org/officeDocument/2006/relationships/image" Target="../media/image73.png"/><Relationship Id="rId22" Type="http://schemas.openxmlformats.org/officeDocument/2006/relationships/customXml" Target="../ink/ink60.xml"/><Relationship Id="rId27" Type="http://schemas.openxmlformats.org/officeDocument/2006/relationships/image" Target="../media/image80.png"/><Relationship Id="rId30" Type="http://schemas.openxmlformats.org/officeDocument/2006/relationships/customXml" Target="../ink/ink64.xml"/><Relationship Id="rId35" Type="http://schemas.openxmlformats.org/officeDocument/2006/relationships/image" Target="../media/image84.png"/><Relationship Id="rId43" Type="http://schemas.openxmlformats.org/officeDocument/2006/relationships/image" Target="../media/image88.png"/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3.png"/><Relationship Id="rId38" Type="http://schemas.openxmlformats.org/officeDocument/2006/relationships/customXml" Target="../ink/ink68.xml"/><Relationship Id="rId20" Type="http://schemas.openxmlformats.org/officeDocument/2006/relationships/customXml" Target="../ink/ink59.xml"/><Relationship Id="rId41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lineplus.gov/lab-tests/" TargetMode="External"/><Relationship Id="rId5" Type="http://schemas.openxmlformats.org/officeDocument/2006/relationships/hyperlink" Target="https://medlineplus.gov/languages/languages.html" TargetMode="External"/><Relationship Id="rId4" Type="http://schemas.openxmlformats.org/officeDocument/2006/relationships/hyperlink" Target="https://medlineplus.gov/healthtopic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lineplus.gov/medlineplus-connect/" TargetMode="External"/><Relationship Id="rId5" Type="http://schemas.openxmlformats.org/officeDocument/2006/relationships/hyperlink" Target="https://clinicaltrials.gov/" TargetMode="External"/><Relationship Id="rId4" Type="http://schemas.openxmlformats.org/officeDocument/2006/relationships/hyperlink" Target="https://pubmed.ncbi.nlm.nih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lineplus.gov/druginfo/herb_All.html" TargetMode="External"/><Relationship Id="rId5" Type="http://schemas.openxmlformats.org/officeDocument/2006/relationships/hyperlink" Target="https://medlineplus.gov/druginformation.html" TargetMode="External"/><Relationship Id="rId4" Type="http://schemas.openxmlformats.org/officeDocument/2006/relationships/hyperlink" Target="https://medlineplus.gov/encyclopedia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 idx="4294967295"/>
          </p:nvPr>
        </p:nvSpPr>
        <p:spPr>
          <a:xfrm>
            <a:off x="226034" y="3195148"/>
            <a:ext cx="11965966" cy="122970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SzPts val="990"/>
            </a:pPr>
            <a:r>
              <a:rPr lang="en-US" b="1" dirty="0">
                <a:latin typeface="Garamond" panose="02020404030301010803" pitchFamily="18" charset="0"/>
              </a:rPr>
              <a:t>MedlinePlus &amp; MedlinePlus Español</a:t>
            </a:r>
            <a:r>
              <a:rPr lang="en-US" b="1" baseline="0" dirty="0">
                <a:latin typeface="Garamond" panose="02020404030301010803" pitchFamily="18" charset="0"/>
              </a:rPr>
              <a:t> Overview</a:t>
            </a:r>
            <a:endParaRPr lang="en-US" dirty="0">
              <a:latin typeface="Garamond" panose="02020404030301010803" pitchFamily="18" charset="0"/>
              <a:ea typeface="EB Garamond"/>
              <a:cs typeface="Calibri"/>
            </a:endParaRPr>
          </a:p>
        </p:txBody>
      </p:sp>
      <p:grpSp>
        <p:nvGrpSpPr>
          <p:cNvPr id="2" name="Group 1" descr="NNLM Region 2 banner logo.">
            <a:extLst>
              <a:ext uri="{FF2B5EF4-FFF2-40B4-BE49-F238E27FC236}">
                <a16:creationId xmlns:a16="http://schemas.microsoft.com/office/drawing/2014/main" id="{1C51DD67-4646-FF63-4C86-225A6A1A63EF}"/>
              </a:ext>
            </a:extLst>
          </p:cNvPr>
          <p:cNvGrpSpPr/>
          <p:nvPr/>
        </p:nvGrpSpPr>
        <p:grpSpPr>
          <a:xfrm>
            <a:off x="0" y="-25167"/>
            <a:ext cx="12192000" cy="3048000"/>
            <a:chOff x="0" y="-25167"/>
            <a:chExt cx="12192000" cy="3048000"/>
          </a:xfrm>
        </p:grpSpPr>
        <p:pic>
          <p:nvPicPr>
            <p:cNvPr id="54" name="Google Shape;54;p13" descr="A view of tall buildings in a front of a skyline.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6000" y="-25167"/>
              <a:ext cx="6096000" cy="304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 descr="A child and woman looking at a camera in front of trees.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-11459"/>
              <a:ext cx="8755800" cy="3022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13"/>
          <p:cNvSpPr txBox="1">
            <a:spLocks noGrp="1"/>
          </p:cNvSpPr>
          <p:nvPr>
            <p:ph type="ctrTitle" idx="4294967295"/>
          </p:nvPr>
        </p:nvSpPr>
        <p:spPr>
          <a:xfrm>
            <a:off x="226034" y="4424856"/>
            <a:ext cx="10383748" cy="22176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br>
              <a:rPr lang="en" sz="2400" dirty="0">
                <a:latin typeface="EB Garamond"/>
                <a:ea typeface="EB Garamond"/>
                <a:cs typeface="Calibri"/>
                <a:sym typeface="EB Garamond"/>
              </a:rPr>
            </a:br>
            <a:r>
              <a:rPr lang="en" sz="2400" dirty="0">
                <a:latin typeface="EB Garamond"/>
                <a:ea typeface="EB Garamond"/>
                <a:cs typeface="Calibri"/>
                <a:sym typeface="EB Garamond"/>
              </a:rPr>
              <a:t>Javier Chavez, Bilingual Programs Lead   </a:t>
            </a:r>
            <a:br>
              <a:rPr lang="en" sz="2400" dirty="0">
                <a:latin typeface="EB Garamond"/>
                <a:ea typeface="EB Garamond"/>
                <a:cs typeface="Calibri"/>
                <a:sym typeface="EB Garamond"/>
              </a:rPr>
            </a:br>
            <a:r>
              <a:rPr lang="en" sz="2400" dirty="0">
                <a:latin typeface="EB Garamond"/>
                <a:ea typeface="EB Garamond"/>
                <a:cs typeface="Calibri"/>
                <a:sym typeface="EB Garamond"/>
              </a:rPr>
              <a:t> </a:t>
            </a:r>
            <a:r>
              <a:rPr lang="en" sz="2400" dirty="0">
                <a:latin typeface="EB Garamond"/>
                <a:ea typeface="EB Garamond"/>
                <a:cs typeface="Calibri"/>
                <a:sym typeface="EB Garamond"/>
                <a:hlinkClick r:id="rId5"/>
              </a:rPr>
              <a:t>javier.chavez@nih.gov</a:t>
            </a:r>
            <a:br>
              <a:rPr lang="en" sz="2400" dirty="0">
                <a:latin typeface="EB Garamond"/>
                <a:ea typeface="EB Garamond"/>
                <a:cs typeface="Calibri"/>
                <a:sym typeface="EB Garamond"/>
              </a:rPr>
            </a:br>
            <a: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  <a:t>Español Team: Felipe Lagos </a:t>
            </a:r>
            <a:r>
              <a:rPr lang="en-US" sz="2400" dirty="0">
                <a:latin typeface="EB Garamond"/>
                <a:ea typeface="EB Garamond"/>
                <a:cs typeface="Calibri"/>
                <a:sym typeface="EB Garamond"/>
                <a:hlinkClick r:id="rId6"/>
              </a:rPr>
              <a:t>felipe.lagos@bixal.com</a:t>
            </a:r>
            <a: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  <a:t> </a:t>
            </a:r>
            <a:b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</a:br>
            <a: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  <a:t>Paulina Aguilar </a:t>
            </a:r>
            <a:r>
              <a:rPr lang="en-US" sz="2400" dirty="0">
                <a:latin typeface="EB Garamond"/>
                <a:ea typeface="EB Garamond"/>
                <a:cs typeface="Calibri"/>
                <a:sym typeface="EB Garamond"/>
                <a:hlinkClick r:id="rId7"/>
              </a:rPr>
              <a:t>paulina.aguilar@nih.gov</a:t>
            </a:r>
            <a: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  <a:t> </a:t>
            </a:r>
            <a:br>
              <a:rPr lang="en" sz="2400" dirty="0">
                <a:latin typeface="EB Garamond"/>
                <a:ea typeface="EB Garamond"/>
                <a:cs typeface="Calibri"/>
                <a:sym typeface="EB Garamond"/>
              </a:rPr>
            </a:br>
            <a: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  <a:t>https://medlineplus.gov/spanish/</a:t>
            </a:r>
            <a:b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</a:br>
            <a:r>
              <a:rPr lang="en-US" sz="2400" dirty="0">
                <a:latin typeface="EB Garamond"/>
                <a:ea typeface="EB Garamond"/>
                <a:cs typeface="Calibri"/>
                <a:sym typeface="EB Garamond"/>
              </a:rPr>
              <a:t>@</a:t>
            </a:r>
            <a:r>
              <a:rPr lang="en" sz="2400" dirty="0">
                <a:latin typeface="EB Garamond"/>
                <a:ea typeface="EB Garamond"/>
                <a:cs typeface="Calibri"/>
                <a:sym typeface="EB Garamond"/>
              </a:rPr>
              <a:t>mplusgov &amp; @medlineplusenespanol</a:t>
            </a:r>
            <a:endParaRPr lang="en" sz="2400" dirty="0">
              <a:latin typeface="EB Garamond"/>
              <a:ea typeface="EB Garamon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88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BE55AEB3-1653-82B6-F94C-53E88076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4FF3C7-D53F-83A8-0B19-7DDAEBD4A685}"/>
              </a:ext>
            </a:extLst>
          </p:cNvPr>
          <p:cNvSpPr txBox="1">
            <a:spLocks/>
          </p:cNvSpPr>
          <p:nvPr/>
        </p:nvSpPr>
        <p:spPr>
          <a:xfrm>
            <a:off x="165464" y="1522231"/>
            <a:ext cx="11515044" cy="4851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i="1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Translation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focuses on the meaning of individual words</a:t>
            </a:r>
          </a:p>
          <a:p>
            <a:pPr marL="744538" lvl="1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Finds appropriate interpretation closest to the original term</a:t>
            </a:r>
          </a:p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i="1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Transcreation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gives linguists more freedom to focus on the complete message</a:t>
            </a:r>
          </a:p>
          <a:p>
            <a:pPr marL="744538" lvl="1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Maintains intent, style, tone, and context </a:t>
            </a:r>
          </a:p>
          <a:p>
            <a:pPr marL="744538" lvl="1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Considers several different aspects, such as emotions and cultural and socio-economic factors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BDAE-2260-6DA1-E54F-97741416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1" y="365125"/>
            <a:ext cx="11027979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Intersection of Translation and Transcreation</a:t>
            </a:r>
          </a:p>
        </p:txBody>
      </p:sp>
    </p:spTree>
    <p:extLst>
      <p:ext uri="{BB962C8B-B14F-4D97-AF65-F5344CB8AC3E}">
        <p14:creationId xmlns:p14="http://schemas.microsoft.com/office/powerpoint/2010/main" val="409255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C767CE-F5E0-F5FE-21D7-03989B213D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4618" y="-853834"/>
            <a:ext cx="10915134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Intersection of Translation and Transcreation (2)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BE55AEB3-1653-82B6-F94C-53E88076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86BDAE-2260-6DA1-E54F-97741416E107}"/>
              </a:ext>
            </a:extLst>
          </p:cNvPr>
          <p:cNvSpPr>
            <a:spLocks/>
          </p:cNvSpPr>
          <p:nvPr/>
        </p:nvSpPr>
        <p:spPr>
          <a:xfrm>
            <a:off x="252248" y="365125"/>
            <a:ext cx="11101552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Intersection of Translation and Transcreation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4FF3C7-D53F-83A8-0B19-7DDAEBD4A685}"/>
              </a:ext>
            </a:extLst>
          </p:cNvPr>
          <p:cNvSpPr txBox="1">
            <a:spLocks/>
          </p:cNvSpPr>
          <p:nvPr/>
        </p:nvSpPr>
        <p:spPr>
          <a:xfrm>
            <a:off x="165464" y="1522231"/>
            <a:ext cx="11634650" cy="4851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i="1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Translation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the meaning of words</a:t>
            </a:r>
          </a:p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i="1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Transcreation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freedom to focus on the message</a:t>
            </a:r>
          </a:p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Conveying the message instead of replicating it in a different language </a:t>
            </a:r>
          </a:p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Written content that is targeted for one audience will not always resonate with a different group</a:t>
            </a:r>
          </a:p>
          <a:p>
            <a:pPr marL="28733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How the message is perceived by the target is </a:t>
            </a:r>
            <a:r>
              <a:rPr lang="en-US" sz="3600" i="1" u="sng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everything</a:t>
            </a:r>
            <a:r>
              <a:rPr lang="en-US" sz="36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12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4E06833A-F4BB-F219-5763-4928DCF3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AD0F3D-0BE3-7F43-547B-FCC83FE1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6" y="346842"/>
            <a:ext cx="11313446" cy="1085645"/>
          </a:xfrm>
        </p:spPr>
        <p:txBody>
          <a:bodyPr/>
          <a:lstStyle/>
          <a:p>
            <a:pPr algn="ctr" rtl="0" eaLnBrk="1" fontAlgn="auto" latinLnBrk="0" hangingPunct="1"/>
            <a:r>
              <a:rPr lang="en-US" sz="4400" b="1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Editing Process Updates           Translations</a:t>
            </a:r>
            <a:endParaRPr lang="en-US" b="1" dirty="0">
              <a:effectLst/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4BD919B-C0C9-94A7-9587-D514CF208AD3}"/>
              </a:ext>
            </a:extLst>
          </p:cNvPr>
          <p:cNvSpPr txBox="1">
            <a:spLocks/>
          </p:cNvSpPr>
          <p:nvPr/>
        </p:nvSpPr>
        <p:spPr>
          <a:xfrm>
            <a:off x="236482" y="1534510"/>
            <a:ext cx="11719034" cy="4911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i="1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Marijuana</a:t>
            </a:r>
            <a:r>
              <a:rPr lang="en-US" sz="3400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T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opic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Editing</a:t>
            </a:r>
            <a:r>
              <a:rPr lang="en-US" sz="3400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NIDA revises their content to include the term “cannabis”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  <a:hlinkClick r:id="rId4"/>
              </a:rPr>
              <a:t>https://nida.nih.gov/research-topics/cannabis-marijuana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 </a:t>
            </a:r>
          </a:p>
          <a:p>
            <a:pPr lvl="1">
              <a:lnSpc>
                <a:spcPct val="100000"/>
              </a:lnSpc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This prompts an update </a:t>
            </a:r>
            <a:r>
              <a:rPr lang="en-US" sz="3400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the M+ English health topic/topic summary </a:t>
            </a:r>
          </a:p>
          <a:p>
            <a:pPr lvl="1">
              <a:lnSpc>
                <a:spcPct val="100000"/>
              </a:lnSpc>
            </a:pPr>
            <a:r>
              <a:rPr lang="en-US" sz="3400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M+ Español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team reviews content, then translates/</a:t>
            </a:r>
            <a:r>
              <a:rPr kumimoji="0" lang="en-US" sz="3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transcreates</a:t>
            </a:r>
            <a:endParaRPr kumimoji="0" lang="en-US" sz="3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 Garamond" panose="00000500000000000000" pitchFamily="2" charset="0"/>
              <a:ea typeface="EB Garamond" panose="00000500000000000000" pitchFamily="2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3400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We i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dentify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culturally relevant language used across the US</a:t>
            </a:r>
          </a:p>
          <a:p>
            <a:pPr lvl="1">
              <a:lnSpc>
                <a:spcPct val="100000"/>
              </a:lnSpc>
            </a:pPr>
            <a:r>
              <a:rPr lang="en-US" sz="3400" dirty="0">
                <a:solidFill>
                  <a:prstClr val="black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egional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language comes from different parts of the Spanish-speaking world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 descr="Updates, Edits, Reviews lead to Translations. The green arrow indicates the process of translation will take place.">
            <a:extLst>
              <a:ext uri="{FF2B5EF4-FFF2-40B4-BE49-F238E27FC236}">
                <a16:creationId xmlns:a16="http://schemas.microsoft.com/office/drawing/2014/main" id="{EDE1AFBA-7655-21CC-F6FD-785B982081AB}"/>
              </a:ext>
            </a:extLst>
          </p:cNvPr>
          <p:cNvSpPr/>
          <p:nvPr/>
        </p:nvSpPr>
        <p:spPr>
          <a:xfrm>
            <a:off x="6993962" y="718096"/>
            <a:ext cx="92286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9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6D9897B6-D327-6B3E-025C-E15F3A98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FAC932-A843-30AF-C7B1-24114111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latinLnBrk="0" hangingPunct="1"/>
            <a:r>
              <a:rPr lang="en-US" b="1" kern="1200" dirty="0">
                <a:solidFill>
                  <a:srgbClr val="000000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Sample Editing</a:t>
            </a:r>
            <a:endParaRPr lang="en-US" b="1" dirty="0">
              <a:effectLst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8" name="Picture 7" descr="A screenshot of a marijuana health topic&#10;&#10;Arrows pointing at the other names and also the toggle link for Español feature">
            <a:extLst>
              <a:ext uri="{FF2B5EF4-FFF2-40B4-BE49-F238E27FC236}">
                <a16:creationId xmlns:a16="http://schemas.microsoft.com/office/drawing/2014/main" id="{EC233E1E-2F83-920D-9FA9-99910ABB9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33" y="1474179"/>
            <a:ext cx="5754014" cy="344528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3" name="Arrow: Down 52" descr="Red arrow pointing down to &quot;Marijuana also called.&quot;">
            <a:extLst>
              <a:ext uri="{FF2B5EF4-FFF2-40B4-BE49-F238E27FC236}">
                <a16:creationId xmlns:a16="http://schemas.microsoft.com/office/drawing/2014/main" id="{45613730-CA86-7729-95D7-DF7BF3DCC922}"/>
              </a:ext>
            </a:extLst>
          </p:cNvPr>
          <p:cNvSpPr/>
          <p:nvPr/>
        </p:nvSpPr>
        <p:spPr>
          <a:xfrm rot="3881941">
            <a:off x="2638641" y="2653128"/>
            <a:ext cx="277993" cy="73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Down 53" descr="Red arrow pointing up to Medical Encyclopedia.">
            <a:extLst>
              <a:ext uri="{FF2B5EF4-FFF2-40B4-BE49-F238E27FC236}">
                <a16:creationId xmlns:a16="http://schemas.microsoft.com/office/drawing/2014/main" id="{BDB47A68-C214-530D-FBBA-A2747FDEEB80}"/>
              </a:ext>
            </a:extLst>
          </p:cNvPr>
          <p:cNvSpPr/>
          <p:nvPr/>
        </p:nvSpPr>
        <p:spPr>
          <a:xfrm rot="15056686">
            <a:off x="4889399" y="2289489"/>
            <a:ext cx="277993" cy="73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0A3E336-EB64-BBC4-CEBF-88E26949D2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34720" y="3047533"/>
              <a:ext cx="360" cy="3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0A3E336-EB64-BBC4-CEBF-88E26949D2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8720" y="2975533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 descr="Links and arrows.">
            <a:extLst>
              <a:ext uri="{FF2B5EF4-FFF2-40B4-BE49-F238E27FC236}">
                <a16:creationId xmlns:a16="http://schemas.microsoft.com/office/drawing/2014/main" id="{4EC2058A-9816-5D9E-F543-0AAB5AB0D015}"/>
              </a:ext>
            </a:extLst>
          </p:cNvPr>
          <p:cNvGrpSpPr/>
          <p:nvPr/>
        </p:nvGrpSpPr>
        <p:grpSpPr>
          <a:xfrm>
            <a:off x="812540" y="2407520"/>
            <a:ext cx="5036380" cy="822733"/>
            <a:chOff x="812540" y="2407520"/>
            <a:chExt cx="5036380" cy="822733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4" name="Ink 23" descr="Highlighted text over Also known as Cannabis, Ganja, Grass, Hash, Pot, Weed ">
                  <a:extLst>
                    <a:ext uri="{FF2B5EF4-FFF2-40B4-BE49-F238E27FC236}">
                      <a16:creationId xmlns:a16="http://schemas.microsoft.com/office/drawing/2014/main" id="{08EBD05B-48F5-E1C7-6A2D-94636890E53A}"/>
                    </a:ext>
                  </a:extLst>
                </p14:cNvPr>
                <p14:cNvContentPartPr/>
                <p14:nvPr/>
              </p14:nvContentPartPr>
              <p14:xfrm>
                <a:off x="816860" y="3177693"/>
                <a:ext cx="1645560" cy="27720"/>
              </p14:xfrm>
            </p:contentPart>
          </mc:Choice>
          <mc:Fallback>
            <p:pic>
              <p:nvPicPr>
                <p:cNvPr id="24" name="Ink 23" descr="Highlighted text over Also known as Cannabis, Ganja, Grass, Hash, Pot, Weed ">
                  <a:extLst>
                    <a:ext uri="{FF2B5EF4-FFF2-40B4-BE49-F238E27FC236}">
                      <a16:creationId xmlns:a16="http://schemas.microsoft.com/office/drawing/2014/main" id="{08EBD05B-48F5-E1C7-6A2D-94636890E53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0860" y="3105693"/>
                  <a:ext cx="1717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5" name="Ink 24" descr="Screenshot of MedlinePlus Health Topic Page, featuring marijuana as health topic">
                  <a:extLst>
                    <a:ext uri="{FF2B5EF4-FFF2-40B4-BE49-F238E27FC236}">
                      <a16:creationId xmlns:a16="http://schemas.microsoft.com/office/drawing/2014/main" id="{B688B86D-3EF6-3A36-F181-A5AB827F58F0}"/>
                    </a:ext>
                  </a:extLst>
                </p14:cNvPr>
                <p14:cNvContentPartPr/>
                <p14:nvPr/>
              </p14:nvContentPartPr>
              <p14:xfrm>
                <a:off x="833780" y="3166173"/>
                <a:ext cx="360" cy="4680"/>
              </p14:xfrm>
            </p:contentPart>
          </mc:Choice>
          <mc:Fallback>
            <p:pic>
              <p:nvPicPr>
                <p:cNvPr id="25" name="Ink 24" descr="Screenshot of MedlinePlus Health Topic Page, featuring marijuana as health topic">
                  <a:extLst>
                    <a:ext uri="{FF2B5EF4-FFF2-40B4-BE49-F238E27FC236}">
                      <a16:creationId xmlns:a16="http://schemas.microsoft.com/office/drawing/2014/main" id="{B688B86D-3EF6-3A36-F181-A5AB827F58F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7780" y="3099316"/>
                  <a:ext cx="72000" cy="138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989821F-0669-FF1E-12DD-2024A3440AA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829460" y="3176253"/>
                <a:ext cx="276480" cy="367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989821F-0669-FF1E-12DD-2024A3440AA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3460" y="3104952"/>
                  <a:ext cx="348120" cy="1789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96B11D5-DF6B-CA3C-6624-E3EA693613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977420" y="3186693"/>
                <a:ext cx="1480320" cy="406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96B11D5-DF6B-CA3C-6624-E3EA693613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41420" y="3114693"/>
                  <a:ext cx="15519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B9EE30C-1E90-5481-62D6-0BBC3E172E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855020" y="3199293"/>
                <a:ext cx="1054080" cy="266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B9EE30C-1E90-5481-62D6-0BBC3E172E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9020" y="3126307"/>
                  <a:ext cx="1125720" cy="1722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FD6C9B-1977-20AD-8B02-6CD11BDA0C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855020" y="3200373"/>
                <a:ext cx="804600" cy="298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FD6C9B-1977-20AD-8B02-6CD11BDA0C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9020" y="3127495"/>
                  <a:ext cx="876240" cy="1752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D69C25E-023E-C800-8B77-9BC8AEC655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812540" y="3153573"/>
                <a:ext cx="1636560" cy="482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D69C25E-023E-C800-8B77-9BC8AEC655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6548" y="3082106"/>
                  <a:ext cx="1708184" cy="1908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AA9D917-ABF8-05C5-B3D8-0C74D9AE78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850700" y="3151773"/>
                <a:ext cx="879840" cy="525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AA9D917-ABF8-05C5-B3D8-0C74D9AE78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4700" y="3080263"/>
                  <a:ext cx="951480" cy="1952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5E47A4C-6152-EB92-F23F-B5EE6053A61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313600" y="2432720"/>
                <a:ext cx="527040" cy="111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5E47A4C-6152-EB92-F23F-B5EE6053A61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77600" y="2360720"/>
                  <a:ext cx="5986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68CAFA-081D-E3B4-1D1E-34AE474F45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323680" y="2508680"/>
                <a:ext cx="525240" cy="158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68CAFA-081D-E3B4-1D1E-34AE474F45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87680" y="2436680"/>
                  <a:ext cx="596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9982C1A-8A9A-386C-0525-569B3A9C67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364360" y="2412560"/>
                <a:ext cx="427320" cy="216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9982C1A-8A9A-386C-0525-569B3A9C67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28330" y="2339340"/>
                  <a:ext cx="499020" cy="1676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347CBCF-EB20-8EA2-8D6C-7A33A0C5AF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338800" y="2407520"/>
                <a:ext cx="482760" cy="57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347CBCF-EB20-8EA2-8D6C-7A33A0C5AF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02773" y="2335520"/>
                  <a:ext cx="554453" cy="149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Picture 9" descr="A screenshot of the marijuana health topic page, summary sheet. &#10;&#10;Arrows pointing to the Summary tab and the National Institutes of Health tab indicating the National Institute on Drug Abuse is the primary source of information.">
            <a:extLst>
              <a:ext uri="{FF2B5EF4-FFF2-40B4-BE49-F238E27FC236}">
                <a16:creationId xmlns:a16="http://schemas.microsoft.com/office/drawing/2014/main" id="{B08BB311-A8AB-7954-D4F0-B98961686FA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23647" y="2338413"/>
            <a:ext cx="5754014" cy="350518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grpSp>
        <p:nvGrpSpPr>
          <p:cNvPr id="5" name="Group 4" descr="Links and arrows.">
            <a:extLst>
              <a:ext uri="{FF2B5EF4-FFF2-40B4-BE49-F238E27FC236}">
                <a16:creationId xmlns:a16="http://schemas.microsoft.com/office/drawing/2014/main" id="{15BBA462-11F8-18B3-2514-683A7E7AAD2A}"/>
              </a:ext>
            </a:extLst>
          </p:cNvPr>
          <p:cNvGrpSpPr/>
          <p:nvPr/>
        </p:nvGrpSpPr>
        <p:grpSpPr>
          <a:xfrm>
            <a:off x="6410840" y="2406440"/>
            <a:ext cx="5293800" cy="2207160"/>
            <a:chOff x="6410840" y="2406440"/>
            <a:chExt cx="5293800" cy="2207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7BF9AF0-6488-1913-8BF0-06FE6301C6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425960" y="2406440"/>
                <a:ext cx="634680" cy="270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7BF9AF0-6488-1913-8BF0-06FE6301C6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89960" y="2334440"/>
                  <a:ext cx="7063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E917F2F-6C6E-7337-6436-FA15DD7665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410840" y="2412560"/>
                <a:ext cx="406440" cy="61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E917F2F-6C6E-7337-6436-FA15DD7665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374840" y="2344560"/>
                  <a:ext cx="478080" cy="1417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FC6077-95F2-9C11-43F2-0EC19BA505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415880" y="2488520"/>
                <a:ext cx="630720" cy="262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FC6077-95F2-9C11-43F2-0EC19BA505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79859" y="2415520"/>
                  <a:ext cx="702401" cy="1719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76DDFA-F9DB-3D62-9410-56D8EF7AB33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74880" y="4520720"/>
                <a:ext cx="1193760" cy="223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76DDFA-F9DB-3D62-9410-56D8EF7AB33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438880" y="4448720"/>
                  <a:ext cx="12654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09BB838-38D3-175E-835F-E6731749533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74880" y="4413440"/>
                <a:ext cx="1171440" cy="32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09BB838-38D3-175E-835F-E6731749533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438880" y="4341440"/>
                  <a:ext cx="12430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7E30685-2E03-658A-0A2C-5AB96FBDBE2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64800" y="4286720"/>
                <a:ext cx="1228320" cy="42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7E30685-2E03-658A-0A2C-5AB96FBDBE2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428800" y="4214720"/>
                  <a:ext cx="1299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2CE2DCB-A26B-F0AF-6B57-28E18E74624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520600" y="4241000"/>
                <a:ext cx="1159920" cy="565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2CE2DCB-A26B-F0AF-6B57-28E18E74624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484611" y="4169456"/>
                  <a:ext cx="1231538" cy="1992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8283CAC-046B-B42F-206F-480144CBB78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84960" y="4254680"/>
                <a:ext cx="294840" cy="18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8283CAC-046B-B42F-206F-480144CBB78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448960" y="4182680"/>
                  <a:ext cx="3664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67B8CBC-E01B-041B-E95C-069E9F85E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637600" y="4215440"/>
                <a:ext cx="872280" cy="176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67B8CBC-E01B-041B-E95C-069E9F85E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601600" y="4143440"/>
                  <a:ext cx="9439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14414CF-8017-B75C-C2E7-98F7D38EC2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84960" y="4500200"/>
                <a:ext cx="379800" cy="666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14414CF-8017-B75C-C2E7-98F7D38EC2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448994" y="4428200"/>
                  <a:ext cx="451372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C248766-B9DD-8986-C9EF-635E092892F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561280" y="4501280"/>
                <a:ext cx="345240" cy="198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C248766-B9DD-8986-C9EF-635E092892F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525280" y="4429280"/>
                  <a:ext cx="41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80BD7E3-2651-3274-253B-9AF651E216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90000" y="4574720"/>
                <a:ext cx="1211040" cy="388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80BD7E3-2651-3274-253B-9AF651E216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454000" y="4502720"/>
                  <a:ext cx="12826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84A8D4C-5B61-9310-D788-F27D20C3DB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1689160" y="4429280"/>
                <a:ext cx="1548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84A8D4C-5B61-9310-D788-F27D20C3DB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653160" y="4357280"/>
                  <a:ext cx="87120" cy="144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6" name="Arrow: Down 55" descr="Red arrow pointing down to National Institutes of Health verbiage.">
            <a:extLst>
              <a:ext uri="{FF2B5EF4-FFF2-40B4-BE49-F238E27FC236}">
                <a16:creationId xmlns:a16="http://schemas.microsoft.com/office/drawing/2014/main" id="{9DE08270-B2CC-22EA-B076-62ABA977923E}"/>
              </a:ext>
            </a:extLst>
          </p:cNvPr>
          <p:cNvSpPr/>
          <p:nvPr/>
        </p:nvSpPr>
        <p:spPr>
          <a:xfrm rot="17991320">
            <a:off x="9997062" y="3704818"/>
            <a:ext cx="277993" cy="73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9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2C3106BA-6CC7-81F0-4636-4F4BDAE17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6AF2DC1-57E1-038D-59F5-6ECC9808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auto" latinLnBrk="0" hangingPunct="1"/>
            <a:r>
              <a:rPr lang="en-US" sz="4400" b="1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Sample Editing Español</a:t>
            </a:r>
            <a:endParaRPr lang="en-US" b="1" dirty="0">
              <a:effectLst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3" name="Picture 2" descr="A screenshot of a marijuana health topic in Spanish&#10;&#10;Arrows pointing at the other names and also the toggle link for Español feature">
            <a:extLst>
              <a:ext uri="{FF2B5EF4-FFF2-40B4-BE49-F238E27FC236}">
                <a16:creationId xmlns:a16="http://schemas.microsoft.com/office/drawing/2014/main" id="{6FE86AE0-1672-028F-8FEF-3C40A4093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13" y="1503475"/>
            <a:ext cx="5809539" cy="348013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grpSp>
        <p:nvGrpSpPr>
          <p:cNvPr id="6" name="Group 5" descr="Links and arrows.">
            <a:extLst>
              <a:ext uri="{FF2B5EF4-FFF2-40B4-BE49-F238E27FC236}">
                <a16:creationId xmlns:a16="http://schemas.microsoft.com/office/drawing/2014/main" id="{1998BC23-1ED3-73E2-9B06-AB176F5388D9}"/>
              </a:ext>
            </a:extLst>
          </p:cNvPr>
          <p:cNvGrpSpPr/>
          <p:nvPr/>
        </p:nvGrpSpPr>
        <p:grpSpPr>
          <a:xfrm>
            <a:off x="355320" y="2438040"/>
            <a:ext cx="5523840" cy="849240"/>
            <a:chOff x="355320" y="2438040"/>
            <a:chExt cx="5523840" cy="849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699056-82E5-5BCB-3D20-BECD81ABB7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355320" y="3240840"/>
                <a:ext cx="2566080" cy="421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699056-82E5-5BCB-3D20-BECD81ABB7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9320" y="3168840"/>
                  <a:ext cx="26377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0DFD8A-D415-62E5-7917-DC72FBD3F1A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2499120" y="3174600"/>
                <a:ext cx="643680" cy="25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0DFD8A-D415-62E5-7917-DC72FBD3F1A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63140" y="3102600"/>
                  <a:ext cx="7152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A68485E-C6D6-7AC7-ABFA-C885AD3844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2545200" y="3235440"/>
                <a:ext cx="564120" cy="162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A68485E-C6D6-7AC7-ABFA-C885AD3844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09200" y="3163440"/>
                  <a:ext cx="6357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DD149F2-8193-DDB4-AF36-64588DF50E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585440" y="3240480"/>
                <a:ext cx="731160" cy="468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DD149F2-8193-DDB4-AF36-64588DF50E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49440" y="3169030"/>
                  <a:ext cx="802800" cy="189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8605690-BEE5-5CD7-C8C2-1BD1D54B263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510160" y="2438040"/>
                <a:ext cx="369000" cy="165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8605690-BEE5-5CD7-C8C2-1BD1D54B263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74160" y="2366040"/>
                  <a:ext cx="4406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28D43D6-937D-DABE-9A72-096293C8900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486400" y="2544600"/>
                <a:ext cx="369000" cy="32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28D43D6-937D-DABE-9A72-096293C8900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50400" y="2472600"/>
                  <a:ext cx="440640" cy="1756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4" name="Arrow: Down 53" descr="Arrow Pointing down to Institutos Nationals de la Salud.">
              <a:extLst>
                <a:ext uri="{FF2B5EF4-FFF2-40B4-BE49-F238E27FC236}">
                  <a16:creationId xmlns:a16="http://schemas.microsoft.com/office/drawing/2014/main" id="{BDB47A68-C214-530D-FBBA-A2747FDEEB80}"/>
                </a:ext>
              </a:extLst>
            </p:cNvPr>
            <p:cNvSpPr/>
            <p:nvPr/>
          </p:nvSpPr>
          <p:spPr>
            <a:xfrm rot="15056686">
              <a:off x="5073947" y="2337648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row: Down 52" descr="Arrow pointing down to Marihuana.">
              <a:extLst>
                <a:ext uri="{FF2B5EF4-FFF2-40B4-BE49-F238E27FC236}">
                  <a16:creationId xmlns:a16="http://schemas.microsoft.com/office/drawing/2014/main" id="{45613730-CA86-7729-95D7-DF7BF3DCC922}"/>
                </a:ext>
              </a:extLst>
            </p:cNvPr>
            <p:cNvSpPr/>
            <p:nvPr/>
          </p:nvSpPr>
          <p:spPr>
            <a:xfrm rot="3881941">
              <a:off x="3359142" y="2750726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5F872F6-9FFD-6E34-A086-02290CEA5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304560" y="3163800"/>
              <a:ext cx="2834640" cy="8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5F872F6-9FFD-6E34-A086-02290CEA5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8560" y="3091800"/>
                <a:ext cx="2906280" cy="231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screenshot of the marijuana health topic page, summary sheet. &#10;&#10;Arrows pointing to the National Institutes of Health tab indicating the National Institute on Drug Abuse is the primary source of information.">
            <a:extLst>
              <a:ext uri="{FF2B5EF4-FFF2-40B4-BE49-F238E27FC236}">
                <a16:creationId xmlns:a16="http://schemas.microsoft.com/office/drawing/2014/main" id="{51FA566F-54DC-5C33-274D-3FF28A592A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4963" y="2586694"/>
            <a:ext cx="5771876" cy="331010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grpSp>
        <p:nvGrpSpPr>
          <p:cNvPr id="5" name="Group 4" descr="Links and arrows.">
            <a:extLst>
              <a:ext uri="{FF2B5EF4-FFF2-40B4-BE49-F238E27FC236}">
                <a16:creationId xmlns:a16="http://schemas.microsoft.com/office/drawing/2014/main" id="{950CBCE9-412B-67F1-F503-E8A8E49B472E}"/>
              </a:ext>
            </a:extLst>
          </p:cNvPr>
          <p:cNvGrpSpPr/>
          <p:nvPr/>
        </p:nvGrpSpPr>
        <p:grpSpPr>
          <a:xfrm>
            <a:off x="9776042" y="3256597"/>
            <a:ext cx="2072918" cy="801613"/>
            <a:chOff x="9776042" y="3256597"/>
            <a:chExt cx="2072918" cy="801613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0B4BF72-9FCB-FD12-8A1B-04FBB78FD1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77360" y="3485090"/>
                <a:ext cx="1166760" cy="39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0B4BF72-9FCB-FD12-8A1B-04FBB78FD1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41371" y="3413090"/>
                  <a:ext cx="1238378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A3285B7-97C0-6656-19EE-8174A99354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522000" y="3624770"/>
                <a:ext cx="1187280" cy="327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A3285B7-97C0-6656-19EE-8174A99354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486000" y="3552770"/>
                  <a:ext cx="12589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D79CADE-1CC7-39EE-6291-E512F86EFC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515520" y="3758690"/>
                <a:ext cx="1333440" cy="45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D79CADE-1CC7-39EE-6291-E512F86EFC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479520" y="3686690"/>
                  <a:ext cx="14050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E54774A-C09A-8127-BB5D-EF7D9B95DAA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477360" y="3857690"/>
                <a:ext cx="1204200" cy="349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E54774A-C09A-8127-BB5D-EF7D9B95DAA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441371" y="3785690"/>
                  <a:ext cx="1275819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69866F5-9F56-2D38-355E-CB0321C579E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515520" y="3958130"/>
                <a:ext cx="1154520" cy="23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69866F5-9F56-2D38-355E-CB0321C579E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479520" y="3886130"/>
                  <a:ext cx="12261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391CCCB-A61C-47C9-66BF-B99D307516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10528120" y="4014290"/>
                <a:ext cx="1299240" cy="439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391CCCB-A61C-47C9-66BF-B99D307516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92120" y="3942290"/>
                  <a:ext cx="1370880" cy="1875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6" name="Arrow: Down 55" descr="Arrow pointing down to Institutos Nacionales de la Salud.">
              <a:extLst>
                <a:ext uri="{FF2B5EF4-FFF2-40B4-BE49-F238E27FC236}">
                  <a16:creationId xmlns:a16="http://schemas.microsoft.com/office/drawing/2014/main" id="{9DE08270-B2CC-22EA-B076-62ABA977923E}"/>
                </a:ext>
              </a:extLst>
            </p:cNvPr>
            <p:cNvSpPr/>
            <p:nvPr/>
          </p:nvSpPr>
          <p:spPr>
            <a:xfrm rot="17991320">
              <a:off x="10005752" y="3026887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363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5680C36F-3FFA-7DCD-B561-B093DC24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D73F8-32F5-212B-39A4-680AD35D0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294" y="178540"/>
            <a:ext cx="9203376" cy="1068780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4400" b="1" kern="1200" dirty="0">
                <a:solidFill>
                  <a:srgbClr val="000000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Other Cultural Challenges</a:t>
            </a:r>
            <a:endParaRPr lang="en-US" sz="4400"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36DEE8-649D-BEF7-74F4-70C20852DB94}"/>
              </a:ext>
            </a:extLst>
          </p:cNvPr>
          <p:cNvSpPr txBox="1">
            <a:spLocks/>
          </p:cNvSpPr>
          <p:nvPr/>
        </p:nvSpPr>
        <p:spPr>
          <a:xfrm>
            <a:off x="829003" y="1425860"/>
            <a:ext cx="10533993" cy="4438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Concerns when reaching out to Spanish-speaking consumers:</a:t>
            </a:r>
            <a:endParaRPr lang="en-US" sz="3400" dirty="0">
              <a:latin typeface="EB Garamond" panose="00000500000000000000" pitchFamily="2" charset="0"/>
              <a:ea typeface="EB Garamond" panose="00000500000000000000" pitchFamily="2" charset="0"/>
              <a:cs typeface="Times New Roman" panose="02020603050405020304" pitchFamily="18" charset="0"/>
            </a:endParaRPr>
          </a:p>
          <a:p>
            <a:pPr marL="858838" lvl="1" indent="-173038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Ethnic classification</a:t>
            </a:r>
          </a:p>
          <a:p>
            <a:pPr marL="858838" lvl="1" indent="-17303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Cultural barriers, values and beliefs</a:t>
            </a:r>
          </a:p>
          <a:p>
            <a:pPr marL="858838" lvl="1" indent="-17303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Many dialects, one language</a:t>
            </a:r>
          </a:p>
          <a:p>
            <a:pPr marL="858838" lvl="1" indent="-17303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Localisms and healthcare misconceptions</a:t>
            </a:r>
          </a:p>
          <a:p>
            <a:pPr marL="858838" lvl="1" indent="-17303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Path of acculturation</a:t>
            </a:r>
          </a:p>
          <a:p>
            <a:pPr marL="858838" lvl="1" indent="-17303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u="sng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Research qualification criteria</a:t>
            </a:r>
          </a:p>
          <a:p>
            <a:pPr marL="858838" lvl="1" indent="-17303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400" u="sng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Informed consent</a:t>
            </a:r>
          </a:p>
        </p:txBody>
      </p:sp>
    </p:spTree>
    <p:extLst>
      <p:ext uri="{BB962C8B-B14F-4D97-AF65-F5344CB8AC3E}">
        <p14:creationId xmlns:p14="http://schemas.microsoft.com/office/powerpoint/2010/main" val="2461446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8A39F448-2894-8723-CC46-0E985DCB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974B11-E908-70EE-43C2-4C95E7FE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latinLnBrk="0" hangingPunct="1"/>
            <a:r>
              <a:rPr lang="en-US" b="1" kern="1200" dirty="0">
                <a:solidFill>
                  <a:srgbClr val="000000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Using MedlinePlus &amp; MedlinePlus Español</a:t>
            </a:r>
            <a:endParaRPr lang="en-US" b="1" dirty="0">
              <a:effectLst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3" name="Picture 2" descr="Screenshot of Using MedlinePlus Page, featuring Information for Trainers and Librarians link">
            <a:extLst>
              <a:ext uri="{FF2B5EF4-FFF2-40B4-BE49-F238E27FC236}">
                <a16:creationId xmlns:a16="http://schemas.microsoft.com/office/drawing/2014/main" id="{5330F223-3CEF-9A3A-C6F4-AF5804FB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12" y="1604964"/>
            <a:ext cx="4954768" cy="309289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6" name="Arrow: Down 25" descr="Arrow pointing down to Español.">
            <a:extLst>
              <a:ext uri="{FF2B5EF4-FFF2-40B4-BE49-F238E27FC236}">
                <a16:creationId xmlns:a16="http://schemas.microsoft.com/office/drawing/2014/main" id="{60D34A92-109B-5EBD-59DD-B0733CD64F8D}"/>
              </a:ext>
            </a:extLst>
          </p:cNvPr>
          <p:cNvSpPr/>
          <p:nvPr/>
        </p:nvSpPr>
        <p:spPr>
          <a:xfrm rot="3952273">
            <a:off x="5893648" y="1899052"/>
            <a:ext cx="277993" cy="73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D933C4-F384-E6AE-8110-F0D77C2A2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276700" y="2411660"/>
              <a:ext cx="406080" cy="14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D933C4-F384-E6AE-8110-F0D77C2A2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0700" y="2339660"/>
                <a:ext cx="4777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4F0DEFB-E17F-3DBA-ACB9-2D4D2FCDD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308380" y="2495180"/>
              <a:ext cx="362880" cy="3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4F0DEFB-E17F-3DBA-ACB9-2D4D2FCDD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2380" y="2423180"/>
                <a:ext cx="434520" cy="179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Screenshot of MedlinePlus">
            <a:extLst>
              <a:ext uri="{FF2B5EF4-FFF2-40B4-BE49-F238E27FC236}">
                <a16:creationId xmlns:a16="http://schemas.microsoft.com/office/drawing/2014/main" id="{1225D936-BAA8-A421-CF1A-31CCD8B67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608" y="2980267"/>
            <a:ext cx="5606120" cy="285122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5" name="Arrow: Down 24" descr="Arrow pointing up to Information for Trainers and Librarians.">
            <a:extLst>
              <a:ext uri="{FF2B5EF4-FFF2-40B4-BE49-F238E27FC236}">
                <a16:creationId xmlns:a16="http://schemas.microsoft.com/office/drawing/2014/main" id="{47411851-6BBB-383B-DFA3-9451320602F6}"/>
              </a:ext>
            </a:extLst>
          </p:cNvPr>
          <p:cNvSpPr/>
          <p:nvPr/>
        </p:nvSpPr>
        <p:spPr>
          <a:xfrm rot="14820955">
            <a:off x="6566281" y="3476967"/>
            <a:ext cx="277993" cy="73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 descr="Links and arrows.">
            <a:extLst>
              <a:ext uri="{FF2B5EF4-FFF2-40B4-BE49-F238E27FC236}">
                <a16:creationId xmlns:a16="http://schemas.microsoft.com/office/drawing/2014/main" id="{717CCDF1-19DD-E301-8E55-8C1B9BBF7313}"/>
              </a:ext>
            </a:extLst>
          </p:cNvPr>
          <p:cNvGrpSpPr/>
          <p:nvPr/>
        </p:nvGrpSpPr>
        <p:grpSpPr>
          <a:xfrm>
            <a:off x="6902460" y="3395180"/>
            <a:ext cx="2480040" cy="421560"/>
            <a:chOff x="6902460" y="3395180"/>
            <a:chExt cx="2480040" cy="42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5446D2-02CE-5A2B-C225-FF59901EED6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035660" y="3504620"/>
                <a:ext cx="2330280" cy="450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5446D2-02CE-5A2B-C225-FF59901EED6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9660" y="3432620"/>
                  <a:ext cx="24019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A87B227-1E4B-1F0E-663A-A5681E0C5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073820" y="3624860"/>
                <a:ext cx="2282760" cy="583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A87B227-1E4B-1F0E-663A-A5681E0C5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37820" y="3552860"/>
                  <a:ext cx="23544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68C62F1-D477-809B-BD2B-498D595064C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080300" y="3770660"/>
                <a:ext cx="2300400" cy="46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68C62F1-D477-809B-BD2B-498D595064C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044300" y="3698093"/>
                  <a:ext cx="2372040" cy="1908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EE300AE-E584-6A3D-8F9E-C415F3439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061220" y="3466820"/>
                <a:ext cx="1703160" cy="525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EE300AE-E584-6A3D-8F9E-C415F3439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25220" y="3394820"/>
                  <a:ext cx="17748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0C0BD7-A9FF-C59C-B84E-2BA538108C3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029180" y="3416060"/>
                <a:ext cx="2353320" cy="644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0C0BD7-A9FF-C59C-B84E-2BA538108C3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93180" y="3344060"/>
                  <a:ext cx="24249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7E45B3B-CA38-E5DC-3D77-DAC57B0D35A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169220" y="3402020"/>
                <a:ext cx="1715400" cy="525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7E45B3B-CA38-E5DC-3D77-DAC57B0D35A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133220" y="3329523"/>
                  <a:ext cx="1787040" cy="197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E299E96-6B55-E07C-CC5D-0173DE9CC0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902460" y="3403100"/>
                <a:ext cx="910800" cy="334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E299E96-6B55-E07C-CC5D-0173DE9CC0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66460" y="3331866"/>
                  <a:ext cx="982440" cy="1755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5FF3781-C1FF-BD28-8082-7D30A8D88A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8216820" y="3415700"/>
                <a:ext cx="348840" cy="13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5FF3781-C1FF-BD28-8082-7D30A8D88A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180820" y="3343700"/>
                  <a:ext cx="420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50EB691-C586-C088-E04C-5BF5517F057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969140" y="3409580"/>
                <a:ext cx="333360" cy="136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50EB691-C586-C088-E04C-5BF5517F057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33140" y="3335634"/>
                  <a:ext cx="405000" cy="1612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90B96D-FA30-05F4-7848-B490433DA2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7327980" y="3395180"/>
                <a:ext cx="660600" cy="277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90B96D-FA30-05F4-7848-B490433DA2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92000" y="3323180"/>
                  <a:ext cx="732201" cy="171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6616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ational Library of Medicine, National Institutes of Health, Department of Health and Human Services.&#10;Arrows pointing to the Libary tutorial, Evaluating Health Information and the HEMAT tool.">
            <a:extLst>
              <a:ext uri="{FF2B5EF4-FFF2-40B4-BE49-F238E27FC236}">
                <a16:creationId xmlns:a16="http://schemas.microsoft.com/office/drawing/2014/main" id="{DD03BF7A-87B1-83EE-6608-48686D65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E9897F-1137-EAA9-3CB8-3F7507A7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5"/>
            <a:ext cx="11361239" cy="1325563"/>
          </a:xfrm>
        </p:spPr>
        <p:txBody>
          <a:bodyPr/>
          <a:lstStyle/>
          <a:p>
            <a:pPr algn="ctr" rtl="0" eaLnBrk="1" latinLnBrk="0" hangingPunct="1"/>
            <a:r>
              <a:rPr lang="en-US" sz="4200" b="1" kern="1200" dirty="0">
                <a:solidFill>
                  <a:srgbClr val="000000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MedlinePlus &amp; MedlinePlus Español as Resources</a:t>
            </a:r>
            <a:endParaRPr lang="en-US" sz="4200" b="1" dirty="0">
              <a:effectLst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10" name="Picture 9" descr="Arrows pointing to the Information for Trainers and Librarians. Also the toggle link for the Español toggle feature">
            <a:extLst>
              <a:ext uri="{FF2B5EF4-FFF2-40B4-BE49-F238E27FC236}">
                <a16:creationId xmlns:a16="http://schemas.microsoft.com/office/drawing/2014/main" id="{0E615BC4-D076-8EB8-69AD-479A4F4B1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19" y="1614222"/>
            <a:ext cx="4999944" cy="296624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pSp>
        <p:nvGrpSpPr>
          <p:cNvPr id="22" name="Group 21" descr="Links and arrows.">
            <a:extLst>
              <a:ext uri="{FF2B5EF4-FFF2-40B4-BE49-F238E27FC236}">
                <a16:creationId xmlns:a16="http://schemas.microsoft.com/office/drawing/2014/main" id="{DB027750-C973-5366-890D-99EBCF869972}"/>
              </a:ext>
            </a:extLst>
          </p:cNvPr>
          <p:cNvGrpSpPr/>
          <p:nvPr/>
        </p:nvGrpSpPr>
        <p:grpSpPr>
          <a:xfrm>
            <a:off x="454176" y="2418500"/>
            <a:ext cx="4999944" cy="624540"/>
            <a:chOff x="454176" y="2418500"/>
            <a:chExt cx="4999944" cy="6245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94E9AC8-4C63-1C3D-291C-486B9F277A7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009961" y="2418500"/>
                <a:ext cx="395591" cy="7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94E9AC8-4C63-1C3D-291C-486B9F277A7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73965" y="2346500"/>
                  <a:ext cx="467222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3589309-223C-864C-BBC6-1A0916AB2B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016263" y="2520380"/>
                <a:ext cx="437857" cy="38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3589309-223C-864C-BBC6-1A0916AB2B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80285" y="2447707"/>
                  <a:ext cx="509454" cy="1838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4F3BE5C-BBA3-AF6A-C08C-C482DE9CB5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454176" y="2925680"/>
                <a:ext cx="2389859" cy="1022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4F3BE5C-BBA3-AF6A-C08C-C482DE9CB5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8173" y="2853680"/>
                  <a:ext cx="2461504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F700D23-9B55-A1F1-CE0D-FA02DFE7A2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506452" y="2995880"/>
                <a:ext cx="2333134" cy="471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F700D23-9B55-A1F1-CE0D-FA02DFE7A2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0447" y="2924425"/>
                  <a:ext cx="2404784" cy="189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A908ABC-81BF-BBF9-5E11-49FEB308C16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498295" y="2874560"/>
                <a:ext cx="2363165" cy="774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A908ABC-81BF-BBF9-5E11-49FEB308C16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2293" y="2802560"/>
                  <a:ext cx="2434809" cy="2210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8" name="Arrow: Down 37" descr="Arrow pointing down to Information for Trainers and Librarians.">
              <a:extLst>
                <a:ext uri="{FF2B5EF4-FFF2-40B4-BE49-F238E27FC236}">
                  <a16:creationId xmlns:a16="http://schemas.microsoft.com/office/drawing/2014/main" id="{C2577697-B8A9-B686-C879-5FE80BB483AA}"/>
                </a:ext>
              </a:extLst>
            </p:cNvPr>
            <p:cNvSpPr/>
            <p:nvPr/>
          </p:nvSpPr>
          <p:spPr>
            <a:xfrm rot="3881941">
              <a:off x="3152724" y="2466078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Arrow: Down 41" descr="Arrow pointing down to Espagñol.">
            <a:extLst>
              <a:ext uri="{FF2B5EF4-FFF2-40B4-BE49-F238E27FC236}">
                <a16:creationId xmlns:a16="http://schemas.microsoft.com/office/drawing/2014/main" id="{4CF840F9-8479-0DF8-6ED1-9ED502229011}"/>
              </a:ext>
            </a:extLst>
          </p:cNvPr>
          <p:cNvSpPr/>
          <p:nvPr/>
        </p:nvSpPr>
        <p:spPr>
          <a:xfrm rot="3952273">
            <a:off x="5623802" y="1999235"/>
            <a:ext cx="277993" cy="73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 descr="Links and arrows.">
            <a:extLst>
              <a:ext uri="{FF2B5EF4-FFF2-40B4-BE49-F238E27FC236}">
                <a16:creationId xmlns:a16="http://schemas.microsoft.com/office/drawing/2014/main" id="{51EABF9A-5A20-BEFF-9377-987282D676EF}"/>
              </a:ext>
            </a:extLst>
          </p:cNvPr>
          <p:cNvGrpSpPr/>
          <p:nvPr/>
        </p:nvGrpSpPr>
        <p:grpSpPr>
          <a:xfrm>
            <a:off x="6088578" y="2666052"/>
            <a:ext cx="5619503" cy="3110006"/>
            <a:chOff x="6088578" y="2666052"/>
            <a:chExt cx="5619503" cy="3110006"/>
          </a:xfrm>
        </p:grpSpPr>
        <p:pic>
          <p:nvPicPr>
            <p:cNvPr id="12" name="Picture 11" descr="Arrows pointing to the Information for Trainers and Librarians, specifically to Evaluating Health Information, Tutorial for Librarians and Health Educators, and Health Education Materials Assessment Tool">
              <a:extLst>
                <a:ext uri="{FF2B5EF4-FFF2-40B4-BE49-F238E27FC236}">
                  <a16:creationId xmlns:a16="http://schemas.microsoft.com/office/drawing/2014/main" id="{C7B43806-423D-3E91-67D6-B2D37753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83439" y="2666052"/>
              <a:ext cx="5124642" cy="3110006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41" name="Arrow: Down 40" descr="Arrow pointing down to MedlinePlus Guidelines for Links.">
              <a:extLst>
                <a:ext uri="{FF2B5EF4-FFF2-40B4-BE49-F238E27FC236}">
                  <a16:creationId xmlns:a16="http://schemas.microsoft.com/office/drawing/2014/main" id="{9C8EA96F-8365-674B-B329-FE7D952C9FDA}"/>
                </a:ext>
              </a:extLst>
            </p:cNvPr>
            <p:cNvSpPr/>
            <p:nvPr/>
          </p:nvSpPr>
          <p:spPr>
            <a:xfrm rot="17703347">
              <a:off x="6318288" y="3551626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39" descr="Arrow pointing up to tutorials.">
              <a:extLst>
                <a:ext uri="{FF2B5EF4-FFF2-40B4-BE49-F238E27FC236}">
                  <a16:creationId xmlns:a16="http://schemas.microsoft.com/office/drawing/2014/main" id="{8C15A366-1FEE-F6EC-B52F-BE95E79AF671}"/>
                </a:ext>
              </a:extLst>
            </p:cNvPr>
            <p:cNvSpPr/>
            <p:nvPr/>
          </p:nvSpPr>
          <p:spPr>
            <a:xfrm rot="14820955">
              <a:off x="6380773" y="4879428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51910A5-0EC3-CCBC-35CB-9932440F1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72800" y="3946280"/>
                <a:ext cx="3416760" cy="468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51910A5-0EC3-CCBC-35CB-9932440F1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36800" y="3874280"/>
                  <a:ext cx="3488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B27F8A-2B75-27EF-8190-B5C5028F12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796840" y="3927200"/>
                <a:ext cx="1448640" cy="460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B27F8A-2B75-27EF-8190-B5C5028F12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60840" y="3855200"/>
                  <a:ext cx="15202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A91954D-CFBC-075E-14EF-739D70FBEA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83240" y="4012880"/>
                <a:ext cx="3281040" cy="568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A91954D-CFBC-075E-14EF-739D70FBEA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47240" y="3941333"/>
                  <a:ext cx="3352680" cy="1996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1598416-9C17-5EAA-AE2F-E20EA9B808C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9779080" y="4044560"/>
                <a:ext cx="504720" cy="194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1598416-9C17-5EAA-AE2F-E20EA9B808C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743080" y="3973869"/>
                  <a:ext cx="576360" cy="1604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6C24EAF-7584-58A2-B5FC-778C92FC72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17000" y="4465040"/>
                <a:ext cx="1707120" cy="309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6C24EAF-7584-58A2-B5FC-778C92FC72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80992" y="4393040"/>
                  <a:ext cx="1778775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C65929B-4752-0E6D-92EA-8486185D693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93320" y="4444160"/>
                <a:ext cx="1661040" cy="16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C65929B-4752-0E6D-92EA-8486185D693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57312" y="4372160"/>
                  <a:ext cx="1732696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5508F26-E546-1AE2-00EB-75FC203D6E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27440" y="4476200"/>
                <a:ext cx="1535040" cy="500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5508F26-E546-1AE2-00EB-75FC203D6E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791440" y="4404714"/>
                  <a:ext cx="1606680" cy="1926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F41E496-2325-B9AF-311E-CB123C8A988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68120" y="5049320"/>
                <a:ext cx="1960920" cy="36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F41E496-2325-B9AF-311E-CB123C8A988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32127" y="4978033"/>
                  <a:ext cx="2032547" cy="1782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DF1FF56-007F-7B93-29C7-6DD15D9327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62720" y="5073800"/>
                <a:ext cx="1920960" cy="568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DF1FF56-007F-7B93-29C7-6DD15D9327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826720" y="5001800"/>
                  <a:ext cx="19926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61BBDE4-1F00-9C89-D799-76FBAF9BC7F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913480" y="5074520"/>
                <a:ext cx="1206000" cy="464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61BBDE4-1F00-9C89-D799-76FBAF9BC7F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7469" y="5002520"/>
                  <a:ext cx="1277661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0940267-85DF-07D6-BEA9-97C16B37DF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903400" y="5039240"/>
                <a:ext cx="576720" cy="784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0940267-85DF-07D6-BEA9-97C16B37DF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67400" y="4967569"/>
                  <a:ext cx="648360" cy="2214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60C8C2A-C4E6-3DF5-66E5-D42F9C16005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893320" y="5048600"/>
                <a:ext cx="1978560" cy="20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60C8C2A-C4E6-3DF5-66E5-D42F9C16005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7320" y="4976600"/>
                  <a:ext cx="20502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9D8D08-333E-5D77-60C8-312078D985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14:cNvPr>
                <p14:cNvContentPartPr/>
                <p14:nvPr/>
              </p14:nvContentPartPr>
              <p14:xfrm>
                <a:off x="6949120" y="5039240"/>
                <a:ext cx="1752840" cy="162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9D8D08-333E-5D77-60C8-312078D985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13120" y="4967240"/>
                  <a:ext cx="1824480" cy="1598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9" name="Arrow: Down 38" descr="Arrow pointing up to MedlinePlus Guide to Healthy Web Searchng.">
              <a:extLst>
                <a:ext uri="{FF2B5EF4-FFF2-40B4-BE49-F238E27FC236}">
                  <a16:creationId xmlns:a16="http://schemas.microsoft.com/office/drawing/2014/main" id="{B12E6B30-30C7-CA6C-5313-6E4E75D3B46B}"/>
                </a:ext>
              </a:extLst>
            </p:cNvPr>
            <p:cNvSpPr/>
            <p:nvPr/>
          </p:nvSpPr>
          <p:spPr>
            <a:xfrm rot="6356891">
              <a:off x="8793298" y="4195943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Down 5" descr="Arrow pointing down to Easy-to-Read Health Information.">
              <a:extLst>
                <a:ext uri="{FF2B5EF4-FFF2-40B4-BE49-F238E27FC236}">
                  <a16:creationId xmlns:a16="http://schemas.microsoft.com/office/drawing/2014/main" id="{028CC35E-D4D9-E324-67C2-4CD2503E5E68}"/>
                </a:ext>
              </a:extLst>
            </p:cNvPr>
            <p:cNvSpPr/>
            <p:nvPr/>
          </p:nvSpPr>
          <p:spPr>
            <a:xfrm rot="4600864">
              <a:off x="8843052" y="5032102"/>
              <a:ext cx="277993" cy="7374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C88034-7944-0D07-AFE1-B52DEF7B28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6942360" y="5464393"/>
              <a:ext cx="1620000" cy="43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C88034-7944-0D07-AFE1-B52DEF7B28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06360" y="5392983"/>
                <a:ext cx="1691640" cy="186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FD698E8-97B7-40D7-5727-743180831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6870360" y="5477713"/>
              <a:ext cx="1737000" cy="21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FD698E8-97B7-40D7-5727-743180831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34360" y="5406893"/>
                <a:ext cx="1808640" cy="1628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025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4335B2A5-8A68-5911-6A5A-B1CD5F54F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>
            <a:extLst>
              <a:ext uri="{FF2B5EF4-FFF2-40B4-BE49-F238E27FC236}">
                <a16:creationId xmlns:a16="http://schemas.microsoft.com/office/drawing/2014/main" id="{1C95D886-9147-4625-ED2D-BCCBE3654D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349528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b="1" dirty="0">
                <a:latin typeface="EB Garamond"/>
                <a:ea typeface="EB Garamond"/>
                <a:cs typeface="EB Garamond"/>
                <a:sym typeface="EB Garamond"/>
              </a:rPr>
              <a:t>Sample Social Media </a:t>
            </a:r>
            <a:r>
              <a:rPr lang="en" sz="4000" b="1" i="1" dirty="0">
                <a:latin typeface="EB Garamond"/>
                <a:ea typeface="EB Garamond"/>
                <a:cs typeface="EB Garamond"/>
                <a:sym typeface="EB Garamond"/>
              </a:rPr>
              <a:t>Cervical cancer</a:t>
            </a:r>
            <a:endParaRPr sz="4000" b="1" i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F36703-FD11-0A32-63EE-4B2B4B38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Network of the National Library of Medicine logo.">
            <a:extLst>
              <a:ext uri="{FF2B5EF4-FFF2-40B4-BE49-F238E27FC236}">
                <a16:creationId xmlns:a16="http://schemas.microsoft.com/office/drawing/2014/main" id="{2342E687-DEFF-D28B-7706-A91E759F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6221477"/>
            <a:ext cx="3545515" cy="568851"/>
          </a:xfrm>
          <a:prstGeom prst="rect">
            <a:avLst/>
          </a:prstGeom>
        </p:spPr>
      </p:pic>
      <p:pic>
        <p:nvPicPr>
          <p:cNvPr id="15" name="Picture 14" descr="A screenshot of a social media post on Instagram featuring Cervical cancer as health topic in English.&#10;">
            <a:extLst>
              <a:ext uri="{FF2B5EF4-FFF2-40B4-BE49-F238E27FC236}">
                <a16:creationId xmlns:a16="http://schemas.microsoft.com/office/drawing/2014/main" id="{F7DDF2F5-171F-759E-5D1B-818828C3C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10" y="1054867"/>
            <a:ext cx="8080897" cy="4366469"/>
          </a:xfrm>
          <a:prstGeom prst="rect">
            <a:avLst/>
          </a:prstGeom>
        </p:spPr>
      </p:pic>
      <p:pic>
        <p:nvPicPr>
          <p:cNvPr id="13" name="Picture 12" descr="A screenshot of a social media post on Instagram featuring Cervical cancer as health topic.&#10;">
            <a:extLst>
              <a:ext uri="{FF2B5EF4-FFF2-40B4-BE49-F238E27FC236}">
                <a16:creationId xmlns:a16="http://schemas.microsoft.com/office/drawing/2014/main" id="{8F650D85-5BE6-9D50-9B52-139F81A18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519" y="1488429"/>
            <a:ext cx="8774035" cy="47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4335B2A5-8A68-5911-6A5A-B1CD5F54F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F36703-FD11-0A32-63EE-4B2B4B38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D77B9F-6A59-23A1-7CC8-C94BCDA6B6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6461" y="381013"/>
            <a:ext cx="10653183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Sample Social Media: Parkinson’s Disease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Network of the National Library of Medicine logo.">
            <a:extLst>
              <a:ext uri="{FF2B5EF4-FFF2-40B4-BE49-F238E27FC236}">
                <a16:creationId xmlns:a16="http://schemas.microsoft.com/office/drawing/2014/main" id="{2342E687-DEFF-D28B-7706-A91E759F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6221477"/>
            <a:ext cx="3545515" cy="568851"/>
          </a:xfrm>
          <a:prstGeom prst="rect">
            <a:avLst/>
          </a:prstGeom>
        </p:spPr>
      </p:pic>
      <p:pic>
        <p:nvPicPr>
          <p:cNvPr id="11" name="Picture 10" descr="A screenshot of a social media post on Instagram featuring Parkinson's disease as health topic in English.&#10;">
            <a:extLst>
              <a:ext uri="{FF2B5EF4-FFF2-40B4-BE49-F238E27FC236}">
                <a16:creationId xmlns:a16="http://schemas.microsoft.com/office/drawing/2014/main" id="{177E26A4-5017-919D-FF81-9017B5A43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922" y="1138691"/>
            <a:ext cx="8638578" cy="4663582"/>
          </a:xfrm>
          <a:prstGeom prst="rect">
            <a:avLst/>
          </a:prstGeom>
        </p:spPr>
      </p:pic>
      <p:pic>
        <p:nvPicPr>
          <p:cNvPr id="9" name="Picture 8" descr="A screenshot of a social media post on Instagram featuring Parkinson's disease as health topic.&#10;">
            <a:extLst>
              <a:ext uri="{FF2B5EF4-FFF2-40B4-BE49-F238E27FC236}">
                <a16:creationId xmlns:a16="http://schemas.microsoft.com/office/drawing/2014/main" id="{199FDC3A-A48F-ABC5-5C87-04D907D64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3" y="1390147"/>
            <a:ext cx="8638578" cy="4663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4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A7DEB706-65DE-808D-0462-C634FB38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4BD919B-C0C9-94A7-9587-D514CF208AD3}"/>
              </a:ext>
            </a:extLst>
          </p:cNvPr>
          <p:cNvSpPr txBox="1">
            <a:spLocks/>
          </p:cNvSpPr>
          <p:nvPr/>
        </p:nvSpPr>
        <p:spPr>
          <a:xfrm>
            <a:off x="3840566" y="1526290"/>
            <a:ext cx="6217030" cy="3676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Consumer Background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Why Translate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About MedlinePlus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Translation &amp; Transcreation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Cultural Challenges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MedlinePlus Español Resources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Sample Social Media</a:t>
            </a:r>
          </a:p>
          <a:p>
            <a:r>
              <a:rPr lang="en-US" sz="2400" dirty="0">
                <a:latin typeface="EB Garamond" panose="00000500000000000000" pitchFamily="2" charset="0"/>
                <a:ea typeface="EB Garamond" panose="00000500000000000000" pitchFamily="2" charset="0"/>
              </a:rPr>
              <a:t>Sample Pages</a:t>
            </a:r>
            <a:endParaRPr lang="en-US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A95CFD-B09A-7613-DA59-C3C29B9E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62" y="2542087"/>
            <a:ext cx="4768338" cy="1194700"/>
          </a:xfrm>
        </p:spPr>
        <p:txBody>
          <a:bodyPr>
            <a:normAutofit/>
          </a:bodyPr>
          <a:lstStyle/>
          <a:p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Agenda</a:t>
            </a:r>
          </a:p>
        </p:txBody>
      </p:sp>
      <p:pic>
        <p:nvPicPr>
          <p:cNvPr id="1028" name="Picture 4" descr="MedlinePlus Trusted Health Information for You">
            <a:extLst>
              <a:ext uri="{FF2B5EF4-FFF2-40B4-BE49-F238E27FC236}">
                <a16:creationId xmlns:a16="http://schemas.microsoft.com/office/drawing/2014/main" id="{4ABBB9A7-4AA3-C327-984D-87A73284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4" y="396392"/>
            <a:ext cx="5254956" cy="7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dlinePlus Información de salud para usted">
            <a:extLst>
              <a:ext uri="{FF2B5EF4-FFF2-40B4-BE49-F238E27FC236}">
                <a16:creationId xmlns:a16="http://schemas.microsoft.com/office/drawing/2014/main" id="{66057A48-FEB7-9E67-1B04-F5D53EE1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64" y="5007199"/>
            <a:ext cx="5254961" cy="7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09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4335B2A5-8A68-5911-6A5A-B1CD5F54F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F36703-FD11-0A32-63EE-4B2B4B38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4226C5-E08F-C428-CFA8-C33DF72490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2864" y="351878"/>
            <a:ext cx="9452606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Sample Social Media: </a:t>
            </a:r>
            <a:r>
              <a:rPr kumimoji="0" lang="en" sz="4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Mental health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Network of the National Library of Medicine logo.">
            <a:extLst>
              <a:ext uri="{FF2B5EF4-FFF2-40B4-BE49-F238E27FC236}">
                <a16:creationId xmlns:a16="http://schemas.microsoft.com/office/drawing/2014/main" id="{2342E687-DEFF-D28B-7706-A91E759F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6221477"/>
            <a:ext cx="3545515" cy="568851"/>
          </a:xfrm>
          <a:prstGeom prst="rect">
            <a:avLst/>
          </a:prstGeom>
        </p:spPr>
      </p:pic>
      <p:pic>
        <p:nvPicPr>
          <p:cNvPr id="19" name="Picture 18" descr="A screenshot of a social media post on Instagram featuring Mental health as health topic in English.&#10;">
            <a:extLst>
              <a:ext uri="{FF2B5EF4-FFF2-40B4-BE49-F238E27FC236}">
                <a16:creationId xmlns:a16="http://schemas.microsoft.com/office/drawing/2014/main" id="{C4B5D0A0-F356-05D0-4AEF-6406F44E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394" y="1037661"/>
            <a:ext cx="8773520" cy="4782677"/>
          </a:xfrm>
          <a:prstGeom prst="rect">
            <a:avLst/>
          </a:prstGeom>
        </p:spPr>
      </p:pic>
      <p:pic>
        <p:nvPicPr>
          <p:cNvPr id="7" name="Picture 6" descr="A screenshot of a social media post on Instagram featuring Mental health as health topic.&#10;">
            <a:extLst>
              <a:ext uri="{FF2B5EF4-FFF2-40B4-BE49-F238E27FC236}">
                <a16:creationId xmlns:a16="http://schemas.microsoft.com/office/drawing/2014/main" id="{541A5729-3E89-CC4A-5151-5F8EB5740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59" y="1470582"/>
            <a:ext cx="8227261" cy="44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CAD3-03AC-3055-4086-D3536A26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C7D608E-E590-3F34-324D-C8FBE084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1" y="20689"/>
            <a:ext cx="12192000" cy="6857999"/>
          </a:xfrm>
          <a:prstGeom prst="rect">
            <a:avLst/>
          </a:prstGeom>
        </p:spPr>
      </p:pic>
      <p:pic>
        <p:nvPicPr>
          <p:cNvPr id="6" name="Picture 5" descr="Screenshot of Health Topic Mental Health site on MedlinePlus in English.">
            <a:extLst>
              <a:ext uri="{FF2B5EF4-FFF2-40B4-BE49-F238E27FC236}">
                <a16:creationId xmlns:a16="http://schemas.microsoft.com/office/drawing/2014/main" id="{4E57CB8D-D029-B4FD-6A17-98F308E6A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25" y="831768"/>
            <a:ext cx="6131859" cy="5063983"/>
          </a:xfrm>
          <a:prstGeom prst="rect">
            <a:avLst/>
          </a:prstGeom>
        </p:spPr>
      </p:pic>
      <p:pic>
        <p:nvPicPr>
          <p:cNvPr id="7" name="Picture 6" descr="Screenshot of Health Topic Mental Health site on MedlinePlus in English.">
            <a:extLst>
              <a:ext uri="{FF2B5EF4-FFF2-40B4-BE49-F238E27FC236}">
                <a16:creationId xmlns:a16="http://schemas.microsoft.com/office/drawing/2014/main" id="{A4C76C04-5FC4-BB53-64BB-D7F2F865B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721" y="1301478"/>
            <a:ext cx="5917798" cy="4895437"/>
          </a:xfrm>
          <a:prstGeom prst="rect">
            <a:avLst/>
          </a:prstGeom>
        </p:spPr>
      </p:pic>
      <p:pic>
        <p:nvPicPr>
          <p:cNvPr id="8" name="Picture 7" descr="Screenshot of Health Topic Mental Health site on MedlinePlus in English.">
            <a:extLst>
              <a:ext uri="{FF2B5EF4-FFF2-40B4-BE49-F238E27FC236}">
                <a16:creationId xmlns:a16="http://schemas.microsoft.com/office/drawing/2014/main" id="{A084D0FA-1955-82F9-98B1-280AF8DC9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904" y="1030415"/>
            <a:ext cx="6179916" cy="5103205"/>
          </a:xfrm>
          <a:prstGeom prst="rect">
            <a:avLst/>
          </a:prstGeom>
        </p:spPr>
      </p:pic>
      <p:pic>
        <p:nvPicPr>
          <p:cNvPr id="10" name="Picture 9" descr="Screenshot of Health Topic Mental Health site on MedlinePlus in English.">
            <a:extLst>
              <a:ext uri="{FF2B5EF4-FFF2-40B4-BE49-F238E27FC236}">
                <a16:creationId xmlns:a16="http://schemas.microsoft.com/office/drawing/2014/main" id="{164EB411-6F27-CDD9-53E7-67742C03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599" y="1141748"/>
            <a:ext cx="6018844" cy="50551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81E96DA-A65B-4F45-10F9-B2B1D16291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2185" y="291752"/>
            <a:ext cx="11034584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Sample Health Topic: </a:t>
            </a:r>
            <a:r>
              <a:rPr kumimoji="0" lang="en" sz="4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Mental Health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CAD3-03AC-3055-4086-D3536A26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C7D608E-E590-3F34-324D-C8FBE084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87" y="26411"/>
            <a:ext cx="12192000" cy="6857999"/>
          </a:xfrm>
          <a:prstGeom prst="rect">
            <a:avLst/>
          </a:prstGeom>
        </p:spPr>
      </p:pic>
      <p:pic>
        <p:nvPicPr>
          <p:cNvPr id="6" name="Picture 5" descr="Screenshot of Health Topic Mental Health site on MedlinePlus in Spanish.">
            <a:extLst>
              <a:ext uri="{FF2B5EF4-FFF2-40B4-BE49-F238E27FC236}">
                <a16:creationId xmlns:a16="http://schemas.microsoft.com/office/drawing/2014/main" id="{FEF9EDC5-FC81-B5BA-617E-3916E385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" y="735092"/>
            <a:ext cx="6139319" cy="5155455"/>
          </a:xfrm>
          <a:prstGeom prst="rect">
            <a:avLst/>
          </a:prstGeom>
        </p:spPr>
      </p:pic>
      <p:pic>
        <p:nvPicPr>
          <p:cNvPr id="8" name="Picture 7" descr="Screenshot of Health Topic Mental Health site on MedlinePlus in Spanish.">
            <a:extLst>
              <a:ext uri="{FF2B5EF4-FFF2-40B4-BE49-F238E27FC236}">
                <a16:creationId xmlns:a16="http://schemas.microsoft.com/office/drawing/2014/main" id="{5B7E2087-4644-90A9-4413-450871711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9" y="932659"/>
            <a:ext cx="5806156" cy="4957888"/>
          </a:xfrm>
          <a:prstGeom prst="rect">
            <a:avLst/>
          </a:prstGeom>
        </p:spPr>
      </p:pic>
      <p:pic>
        <p:nvPicPr>
          <p:cNvPr id="10" name="Picture 9" descr="Screenshot of Health Topic Mental Health site on MedlinePlus in Spanish.">
            <a:extLst>
              <a:ext uri="{FF2B5EF4-FFF2-40B4-BE49-F238E27FC236}">
                <a16:creationId xmlns:a16="http://schemas.microsoft.com/office/drawing/2014/main" id="{E86C63C8-37D2-C8FD-1EDE-318002E59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96" y="880375"/>
            <a:ext cx="5806156" cy="4949510"/>
          </a:xfrm>
          <a:prstGeom prst="rect">
            <a:avLst/>
          </a:prstGeom>
        </p:spPr>
      </p:pic>
      <p:pic>
        <p:nvPicPr>
          <p:cNvPr id="4" name="Picture 3" descr="Screenshot of Health Topic Mental Health site on MedlinePlus in Spanish.">
            <a:extLst>
              <a:ext uri="{FF2B5EF4-FFF2-40B4-BE49-F238E27FC236}">
                <a16:creationId xmlns:a16="http://schemas.microsoft.com/office/drawing/2014/main" id="{4CC7FF77-1AE1-A032-CB95-4568253BE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60" y="950055"/>
            <a:ext cx="5587962" cy="481015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092EFA-76BF-760A-2288-DDC7259777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2100" y="122503"/>
            <a:ext cx="1104680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Sample Health Topic: </a:t>
            </a:r>
            <a:r>
              <a:rPr kumimoji="0" lang="e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Salud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  <a:t> Mental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0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CAD3-03AC-3055-4086-D3536A26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C7D608E-E590-3F34-324D-C8FBE084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1" y="20689"/>
            <a:ext cx="12192000" cy="6857999"/>
          </a:xfrm>
          <a:prstGeom prst="rect">
            <a:avLst/>
          </a:prstGeom>
        </p:spPr>
      </p:pic>
      <p:pic>
        <p:nvPicPr>
          <p:cNvPr id="9" name="Picture 8" descr="Head outline and magnifying glass">
            <a:extLst>
              <a:ext uri="{FF2B5EF4-FFF2-40B4-BE49-F238E27FC236}">
                <a16:creationId xmlns:a16="http://schemas.microsoft.com/office/drawing/2014/main" id="{5DB6B978-37A4-B3B5-40F8-FB1FD2DD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84077"/>
            <a:ext cx="7187556" cy="47571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DB4AC6-2BA3-14EF-697B-2E53EFD3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" y="1576409"/>
            <a:ext cx="5111338" cy="3221223"/>
          </a:xfrm>
        </p:spPr>
        <p:txBody>
          <a:bodyPr/>
          <a:lstStyle/>
          <a:p>
            <a:pPr rtl="0" eaLnBrk="1" latinLnBrk="0" hangingPunct="1"/>
            <a:r>
              <a:rPr lang="en-US" sz="54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¿</a:t>
            </a:r>
            <a:r>
              <a:rPr lang="en-US" sz="5400" b="1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Preguntas?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5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4B7A8-1995-1377-0EF4-9A1876EB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918" y="27695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The U.S. Bilingual Consumer</a:t>
            </a:r>
          </a:p>
        </p:txBody>
      </p:sp>
      <p:pic>
        <p:nvPicPr>
          <p:cNvPr id="2" name="Picture 1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004507CA-680F-C797-38A1-418A3BFB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4BD919B-C0C9-94A7-9587-D514CF208AD3}"/>
              </a:ext>
            </a:extLst>
          </p:cNvPr>
          <p:cNvSpPr txBox="1">
            <a:spLocks/>
          </p:cNvSpPr>
          <p:nvPr/>
        </p:nvSpPr>
        <p:spPr>
          <a:xfrm>
            <a:off x="838200" y="1736972"/>
            <a:ext cx="10515600" cy="3980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In the U.S., there are 62.1 million people who identify as Hispanic or Latino. </a:t>
            </a:r>
          </a:p>
          <a:p>
            <a:pPr>
              <a:lnSpc>
                <a:spcPct val="100000"/>
              </a:lnSpc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Spanish is the most common non-English language spoken at home for an estimated 38.5 million U.S. residents. </a:t>
            </a:r>
          </a:p>
          <a:p>
            <a:pPr>
              <a:lnSpc>
                <a:spcPct val="100000"/>
              </a:lnSpc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People in the U.S. are adopting a bilingual culture and embracing a multi-language approach across public health.</a:t>
            </a:r>
          </a:p>
        </p:txBody>
      </p:sp>
    </p:spTree>
    <p:extLst>
      <p:ext uri="{BB962C8B-B14F-4D97-AF65-F5344CB8AC3E}">
        <p14:creationId xmlns:p14="http://schemas.microsoft.com/office/powerpoint/2010/main" val="218743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333293B3-EB11-F40D-EED6-614FDF9BE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B79CB-D591-F52A-CADB-5576344B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Why Translate to Spanish?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4FF3C7-D53F-83A8-0B19-7DDAEBD4A685}"/>
              </a:ext>
            </a:extLst>
          </p:cNvPr>
          <p:cNvSpPr txBox="1">
            <a:spLocks/>
          </p:cNvSpPr>
          <p:nvPr/>
        </p:nvSpPr>
        <p:spPr>
          <a:xfrm>
            <a:off x="838200" y="1809444"/>
            <a:ext cx="10609277" cy="3908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Alignment with the NLM Strategic Plan. 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Strategic Plan Goal #2: Reach more people in more ways through enhanced dissemination and engagement pathways.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Specifically, the M+ Español program helps “reduce health disparities and support underserved communities that bear a disproportionate burden of disease.”</a:t>
            </a:r>
          </a:p>
        </p:txBody>
      </p:sp>
    </p:spTree>
    <p:extLst>
      <p:ext uri="{BB962C8B-B14F-4D97-AF65-F5344CB8AC3E}">
        <p14:creationId xmlns:p14="http://schemas.microsoft.com/office/powerpoint/2010/main" val="33686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1F08617-F3F0-9A22-AF07-6CE2A83B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39835E-7B78-6BCA-D1D2-5D171D9E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7456"/>
          </a:xfrm>
        </p:spPr>
        <p:txBody>
          <a:bodyPr/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About</a:t>
            </a:r>
            <a:r>
              <a:rPr lang="en-US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MedlinePlus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063319-51C6-B922-97E7-587825207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155" y="1603210"/>
            <a:ext cx="10903687" cy="3186505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Nearly all information is available in English and Spanish</a:t>
            </a:r>
          </a:p>
          <a:p>
            <a:pPr lvl="1"/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4"/>
              </a:rPr>
              <a:t>Health Topics: MedlinePlus</a:t>
            </a: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</a:p>
          <a:p>
            <a:pPr lvl="1"/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Some information available in other languages</a:t>
            </a:r>
          </a:p>
          <a:p>
            <a:pPr lvl="2"/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5"/>
              </a:rPr>
              <a:t>Health Information in Multiple Languages: MedlinePlus</a:t>
            </a:r>
            <a:endParaRPr lang="en-US" sz="3400" dirty="0"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pPr lvl="1"/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6"/>
              </a:rPr>
              <a:t>MedlinePlus: Medical Tests</a:t>
            </a:r>
            <a:endParaRPr lang="en-US" sz="3400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0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1F08617-F3F0-9A22-AF07-6CE2A83B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89A38-1780-82B1-B21D-EEE7B28C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About MedlinePlus</a:t>
            </a:r>
            <a:r>
              <a:rPr lang="en-US" b="1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r>
              <a:rPr lang="en-US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(continued)</a:t>
            </a:r>
            <a:endParaRPr lang="en-US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E0DDD6A-D043-C571-D339-532247F888B2}"/>
              </a:ext>
            </a:extLst>
          </p:cNvPr>
          <p:cNvSpPr txBox="1">
            <a:spLocks/>
          </p:cNvSpPr>
          <p:nvPr/>
        </p:nvSpPr>
        <p:spPr>
          <a:xfrm>
            <a:off x="567558" y="1690688"/>
            <a:ext cx="11056883" cy="37663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</a:rPr>
              <a:t>Links to additional resources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</a:rPr>
              <a:t>Government &amp; Non-governmental organizations: HHS, CDC, SAMHSA, FDA, Hopkins, Merck, VA, etc.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4"/>
              </a:rPr>
              <a:t>PubMed (nih.gov)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5"/>
              </a:rPr>
              <a:t>Home | ClinicalTrials.gov</a:t>
            </a:r>
            <a:endParaRPr lang="en-US" sz="3400" dirty="0"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pPr>
              <a:spcBef>
                <a:spcPts val="500"/>
              </a:spcBef>
              <a:defRPr/>
            </a:pPr>
            <a:r>
              <a:rPr lang="en-US" sz="3800" dirty="0">
                <a:latin typeface="EB Garamond" panose="00000500000000000000" pitchFamily="2" charset="0"/>
                <a:ea typeface="EB Garamond" panose="00000500000000000000" pitchFamily="2" charset="0"/>
                <a:hlinkClick r:id="rId6"/>
              </a:rPr>
              <a:t>MedlinePlus: MedlinePlus Connect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9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1F08617-F3F0-9A22-AF07-6CE2A83B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89A38-1780-82B1-B21D-EEE7B28C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About MedlinePlus</a:t>
            </a:r>
            <a:r>
              <a:rPr lang="en-US" b="1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r>
              <a:rPr lang="en-US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(</a:t>
            </a:r>
            <a:r>
              <a:rPr lang="en-US" dirty="0">
                <a:latin typeface="EB Garamond" panose="00000500000000000000" pitchFamily="2" charset="0"/>
                <a:ea typeface="EB Garamond" panose="00000500000000000000" pitchFamily="2" charset="0"/>
              </a:rPr>
              <a:t>other</a:t>
            </a:r>
            <a:r>
              <a:rPr lang="en-US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)</a:t>
            </a:r>
            <a:endParaRPr lang="en-US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E0DDD6A-D043-C571-D339-532247F888B2}"/>
              </a:ext>
            </a:extLst>
          </p:cNvPr>
          <p:cNvSpPr txBox="1">
            <a:spLocks/>
          </p:cNvSpPr>
          <p:nvPr/>
        </p:nvSpPr>
        <p:spPr>
          <a:xfrm>
            <a:off x="399393" y="1690688"/>
            <a:ext cx="11056883" cy="40269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</a:rPr>
              <a:t>Licensed data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400" b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EB Garamond" panose="00000500000000000000" pitchFamily="2" charset="0"/>
                <a:ea typeface="EB Garamond" panose="00000500000000000000" pitchFamily="2" charset="0"/>
              </a:rPr>
              <a:t>Animated Dissection of Anatomy for Medicine (</a:t>
            </a:r>
            <a:r>
              <a:rPr kumimoji="0" lang="en-US" sz="3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</a:rPr>
              <a:t>ADAM) </a:t>
            </a: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4"/>
              </a:rPr>
              <a:t>Medical Encyclopedia: MedlinePlus</a:t>
            </a:r>
            <a:endParaRPr kumimoji="0" lang="en-US" sz="3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pPr lvl="1">
              <a:defRPr/>
            </a:pPr>
            <a:r>
              <a:rPr kumimoji="0" lang="en-US" sz="3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 Garamond" panose="00000500000000000000" pitchFamily="2" charset="0"/>
                <a:ea typeface="EB Garamond" panose="00000500000000000000" pitchFamily="2" charset="0"/>
              </a:rPr>
              <a:t> American Society of Health-System Pharmacists (ASHP)</a:t>
            </a: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5"/>
              </a:rPr>
              <a:t>Drugs, Herbs and Supplements: MedlinePlus</a:t>
            </a:r>
            <a:endParaRPr kumimoji="0" lang="en-US" sz="3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solidFill>
                  <a:prstClr val="black"/>
                </a:solidFill>
                <a:highlight>
                  <a:srgbClr val="FFFFFF"/>
                </a:highlight>
                <a:latin typeface="EB Garamond" panose="00000500000000000000" pitchFamily="2" charset="0"/>
                <a:ea typeface="EB Garamond" panose="00000500000000000000" pitchFamily="2" charset="0"/>
              </a:rPr>
              <a:t>Nat</a:t>
            </a:r>
            <a:r>
              <a:rPr lang="en-US" sz="3400" b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EB Garamond" panose="00000500000000000000" pitchFamily="2" charset="0"/>
                <a:ea typeface="EB Garamond" panose="00000500000000000000" pitchFamily="2" charset="0"/>
              </a:rPr>
              <a:t>ural Medicines Comprehensive Database </a:t>
            </a:r>
            <a:r>
              <a:rPr lang="en-US" sz="3400" dirty="0">
                <a:latin typeface="EB Garamond" panose="00000500000000000000" pitchFamily="2" charset="0"/>
                <a:ea typeface="EB Garamond" panose="00000500000000000000" pitchFamily="2" charset="0"/>
                <a:hlinkClick r:id="rId6"/>
              </a:rPr>
              <a:t>Herbs and Supplements: MedlinePlus</a:t>
            </a:r>
            <a:endParaRPr kumimoji="0" lang="en-US" sz="3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03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1F08617-F3F0-9A22-AF07-6CE2A83B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89A38-1780-82B1-B21D-EEE7B28C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98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About MedlinePlus</a:t>
            </a:r>
            <a:r>
              <a:rPr lang="en-US" b="1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r>
              <a:rPr lang="en-US" baseline="0" dirty="0">
                <a:latin typeface="EB Garamond" panose="00000500000000000000" pitchFamily="2" charset="0"/>
                <a:ea typeface="EB Garamond" panose="00000500000000000000" pitchFamily="2" charset="0"/>
              </a:rPr>
              <a:t>(visual)</a:t>
            </a:r>
            <a:endParaRPr lang="en-US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6" name="Picture 5" descr="A screenshot of a ClinicalTrials.gov web page. &#10;">
            <a:extLst>
              <a:ext uri="{FF2B5EF4-FFF2-40B4-BE49-F238E27FC236}">
                <a16:creationId xmlns:a16="http://schemas.microsoft.com/office/drawing/2014/main" id="{7C0DAD32-793D-FDA9-2924-1C8135DA4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2" y="1260456"/>
            <a:ext cx="6143182" cy="4620037"/>
          </a:xfrm>
          <a:prstGeom prst="rect">
            <a:avLst/>
          </a:prstGeom>
        </p:spPr>
      </p:pic>
      <p:pic>
        <p:nvPicPr>
          <p:cNvPr id="8" name="Picture 7" descr="A screenshot of ClinicalTrials.gov">
            <a:extLst>
              <a:ext uri="{FF2B5EF4-FFF2-40B4-BE49-F238E27FC236}">
                <a16:creationId xmlns:a16="http://schemas.microsoft.com/office/drawing/2014/main" id="{03097A5D-6AF4-DDD4-D10C-5F7FBCE6C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4" y="1644273"/>
            <a:ext cx="7615632" cy="4045525"/>
          </a:xfrm>
          <a:prstGeom prst="rect">
            <a:avLst/>
          </a:prstGeom>
        </p:spPr>
      </p:pic>
      <p:pic>
        <p:nvPicPr>
          <p:cNvPr id="12" name="Picture 11" descr="A screenshot of MedlinePlus Drugs, Herbs, and Supplements webpage.">
            <a:extLst>
              <a:ext uri="{FF2B5EF4-FFF2-40B4-BE49-F238E27FC236}">
                <a16:creationId xmlns:a16="http://schemas.microsoft.com/office/drawing/2014/main" id="{0B88F04E-C67C-7956-86FC-43F9F8B03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33" y="1168201"/>
            <a:ext cx="6416036" cy="5372111"/>
          </a:xfrm>
          <a:prstGeom prst="rect">
            <a:avLst/>
          </a:prstGeom>
        </p:spPr>
      </p:pic>
      <p:pic>
        <p:nvPicPr>
          <p:cNvPr id="14" name="Picture 13" descr="A screenshot of MedlinePlus Medical Tests webpage.">
            <a:extLst>
              <a:ext uri="{FF2B5EF4-FFF2-40B4-BE49-F238E27FC236}">
                <a16:creationId xmlns:a16="http://schemas.microsoft.com/office/drawing/2014/main" id="{62B91576-C586-3F0F-FF50-02A20F4B4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90" y="1635798"/>
            <a:ext cx="5787950" cy="4860191"/>
          </a:xfrm>
          <a:prstGeom prst="rect">
            <a:avLst/>
          </a:prstGeom>
        </p:spPr>
      </p:pic>
      <p:pic>
        <p:nvPicPr>
          <p:cNvPr id="10" name="Picture 9" descr="A screenshot of MedlinePlus Health Topics page.">
            <a:extLst>
              <a:ext uri="{FF2B5EF4-FFF2-40B4-BE49-F238E27FC236}">
                <a16:creationId xmlns:a16="http://schemas.microsoft.com/office/drawing/2014/main" id="{C21A9822-C7CD-3182-F71C-CFF12F42E5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35" y="1273788"/>
            <a:ext cx="5646156" cy="49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: National Library of Medicine, National Institutes of Health, Department of Health and Human Services">
            <a:extLst>
              <a:ext uri="{FF2B5EF4-FFF2-40B4-BE49-F238E27FC236}">
                <a16:creationId xmlns:a16="http://schemas.microsoft.com/office/drawing/2014/main" id="{E1F08617-F3F0-9A22-AF07-6CE2A83B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4FF3C7-D53F-83A8-0B19-7DDAEBD4A685}"/>
              </a:ext>
            </a:extLst>
          </p:cNvPr>
          <p:cNvSpPr txBox="1">
            <a:spLocks/>
          </p:cNvSpPr>
          <p:nvPr/>
        </p:nvSpPr>
        <p:spPr>
          <a:xfrm>
            <a:off x="408402" y="1403131"/>
            <a:ext cx="11197749" cy="4385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Our original content is translated by a team of Spanish Health Content Specialists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Almost 13,000 links to authoritative health information (Spanish) &amp; 22,000 (English)</a:t>
            </a:r>
          </a:p>
          <a:p>
            <a:pPr algn="l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We cross-reference authoritative sources to ensure the information is accurate and trustworthy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We are respectful and sensitive to cultural nuances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We thrive at the meeting point of translation and </a:t>
            </a:r>
            <a:r>
              <a:rPr lang="en-US" sz="3200" i="1" dirty="0"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transcreation</a:t>
            </a:r>
            <a:endParaRPr lang="en-US" sz="3200" dirty="0">
              <a:latin typeface="EB Garamond" panose="00000500000000000000" pitchFamily="2" charset="0"/>
              <a:ea typeface="EB Garamond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813EB-619E-9A6A-7EEF-52620308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EB Garamond" panose="00000500000000000000" pitchFamily="2" charset="0"/>
                <a:ea typeface="EB Garamond" panose="00000500000000000000" pitchFamily="2" charset="0"/>
              </a:rPr>
              <a:t>MedlinePlus Español Health Topics</a:t>
            </a:r>
            <a:endParaRPr lang="en-US" b="1" dirty="0">
              <a:effectLst/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99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145ba4-cdda-412c-b7a6-724be64740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5B098101DACF4EBCE87AF460C3CDA8" ma:contentTypeVersion="15" ma:contentTypeDescription="Create a new document." ma:contentTypeScope="" ma:versionID="9716901294290d3ffda84baca2bd2b17">
  <xsd:schema xmlns:xsd="http://www.w3.org/2001/XMLSchema" xmlns:xs="http://www.w3.org/2001/XMLSchema" xmlns:p="http://schemas.microsoft.com/office/2006/metadata/properties" xmlns:ns3="11145ba4-cdda-412c-b7a6-724be64740df" xmlns:ns4="d3712038-3ffb-4dbb-8a58-4024f3cfaf02" targetNamespace="http://schemas.microsoft.com/office/2006/metadata/properties" ma:root="true" ma:fieldsID="89f32c55ed8ff7e52a51693f63627878" ns3:_="" ns4:_="">
    <xsd:import namespace="11145ba4-cdda-412c-b7a6-724be64740df"/>
    <xsd:import namespace="d3712038-3ffb-4dbb-8a58-4024f3cfaf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45ba4-cdda-412c-b7a6-724be64740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12038-3ffb-4dbb-8a58-4024f3cfaf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635595-D1F0-4463-9EB3-F9411B102F9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d3712038-3ffb-4dbb-8a58-4024f3cfaf02"/>
    <ds:schemaRef ds:uri="11145ba4-cdda-412c-b7a6-724be64740d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01A704-1B49-411F-BE56-4F36456A2C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45ba4-cdda-412c-b7a6-724be64740df"/>
    <ds:schemaRef ds:uri="d3712038-3ffb-4dbb-8a58-4024f3cfaf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21C5A4-C66C-48EB-A6EE-97FF85F3E5C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6781</TotalTime>
  <Words>969</Words>
  <Application>Microsoft Macintosh PowerPoint</Application>
  <PresentationFormat>Widescreen</PresentationFormat>
  <Paragraphs>123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EB Garamond</vt:lpstr>
      <vt:lpstr>Garamond</vt:lpstr>
      <vt:lpstr>Office Theme</vt:lpstr>
      <vt:lpstr>MedlinePlus &amp; MedlinePlus Español Overview</vt:lpstr>
      <vt:lpstr>Agenda</vt:lpstr>
      <vt:lpstr>The U.S. Bilingual Consumer</vt:lpstr>
      <vt:lpstr>Why Translate to Spanish?</vt:lpstr>
      <vt:lpstr>About MedlinePlus</vt:lpstr>
      <vt:lpstr>About MedlinePlus (continued)</vt:lpstr>
      <vt:lpstr>About MedlinePlus (other)</vt:lpstr>
      <vt:lpstr>About MedlinePlus (visual)</vt:lpstr>
      <vt:lpstr>MedlinePlus Español Health Topics</vt:lpstr>
      <vt:lpstr>Intersection of Translation and Transcreation</vt:lpstr>
      <vt:lpstr>Intersection of Translation and Transcreation (2)</vt:lpstr>
      <vt:lpstr>Editing Process Updates           Translations</vt:lpstr>
      <vt:lpstr>Sample Editing </vt:lpstr>
      <vt:lpstr>Sample Editing Español </vt:lpstr>
      <vt:lpstr>Other Cultural Challenges</vt:lpstr>
      <vt:lpstr>Using MedlinePlus &amp; MedlinePlus Español </vt:lpstr>
      <vt:lpstr>MedlinePlus &amp; MedlinePlus Español as Resources </vt:lpstr>
      <vt:lpstr>Sample Social Media Cervical cancer</vt:lpstr>
      <vt:lpstr>Sample Social Media: Parkinson’s Disease</vt:lpstr>
      <vt:lpstr>Sample Social Media: Mental health</vt:lpstr>
      <vt:lpstr>Sample Health Topic: Mental Health</vt:lpstr>
      <vt:lpstr>Sample Health Topic: Salud Mental</vt:lpstr>
      <vt:lpstr> ¿Preguntas?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NLM Office Hours Presentation MedlinePlus Esp</dc:title>
  <dc:creator>Chavez, Javier (NIH/NLM) [E]</dc:creator>
  <cp:lastModifiedBy>Trogdon-Livingston, Debra Ann</cp:lastModifiedBy>
  <cp:revision>26</cp:revision>
  <dcterms:created xsi:type="dcterms:W3CDTF">2023-05-19T13:57:31Z</dcterms:created>
  <dcterms:modified xsi:type="dcterms:W3CDTF">2024-04-24T13:19:58Z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0x010100265B098101DACF4EBCE87AF460C3CDA8</vt:lpwstr>
  </property>
</Properties>
</file>