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4153" r:id="rId2"/>
    <p:sldId id="724" r:id="rId3"/>
    <p:sldId id="337" r:id="rId4"/>
    <p:sldId id="338" r:id="rId5"/>
    <p:sldId id="747" r:id="rId6"/>
    <p:sldId id="735" r:id="rId7"/>
    <p:sldId id="737" r:id="rId8"/>
    <p:sldId id="736" r:id="rId9"/>
    <p:sldId id="4157" r:id="rId10"/>
    <p:sldId id="4156" r:id="rId11"/>
    <p:sldId id="734" r:id="rId12"/>
    <p:sldId id="748" r:id="rId13"/>
    <p:sldId id="287" r:id="rId14"/>
    <p:sldId id="415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516" autoAdjust="0"/>
  </p:normalViewPr>
  <p:slideViewPr>
    <p:cSldViewPr snapToGrid="0">
      <p:cViewPr varScale="1">
        <p:scale>
          <a:sx n="72" d="100"/>
          <a:sy n="72" d="100"/>
        </p:scale>
        <p:origin x="1344" y="66"/>
      </p:cViewPr>
      <p:guideLst/>
    </p:cSldViewPr>
  </p:slideViewPr>
  <p:notesTextViewPr>
    <p:cViewPr>
      <p:scale>
        <a:sx n="1" d="1"/>
        <a:sy n="1" d="1"/>
      </p:scale>
      <p:origin x="0" y="-18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8/14/2025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ensus.gov/programs-surveys/acs/about.htm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medlineplus.gov/"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ensus.gov/library/visualizations/interactive/people-that-speak-english-less-than-very-well.html"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data.census.gov/table/ACSDP1Y2022.DP02?g=010XX00US" TargetMode="External"/><Relationship Id="rId4" Type="http://schemas.openxmlformats.org/officeDocument/2006/relationships/hyperlink" Target="https://www.census.gov/acs/www/about/why-we-ask-each-question/language/"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ensus.gov/content/dam/Census/library/publications/2022/acs/acs-50.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census.gov/library/visualizations/interactive/people-that-speak-english-less-than-very-well.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ata.census.gov/table?q=B16001:+LANGUAGE+SPOKEN+AT+HOME+BY+ABILITY+TO+SPEAK+ENGLISH+FOR+THE+POPULATION+5+YEARS+AND+OVER&amp;g=0100000US&amp;tid=ACSDT1Y2021.B16001&amp;moe=true"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census.gov/library/stories/2022/12/languages-we-speak-in-united-states.html" TargetMode="External"/><Relationship Id="rId4" Type="http://schemas.openxmlformats.org/officeDocument/2006/relationships/hyperlink" Target="https://www.census.gov/newsroom/press-releases/2023/language-at-home-acs-5-year.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Hi everyone!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br>
              <a:rPr lang="en-US" sz="1800" kern="100" dirty="0">
                <a:effectLst/>
                <a:latin typeface="Calibri" panose="020F0502020204030204" pitchFamily="34" charset="0"/>
                <a:ea typeface="Calibri" panose="020F0502020204030204" pitchFamily="34" charset="0"/>
                <a:cs typeface="Calibri" panose="020F0502020204030204" pitchFamily="34" charset="0"/>
              </a:rPr>
            </a:br>
            <a:r>
              <a:rPr lang="en-US" sz="1800" kern="100" dirty="0">
                <a:effectLst/>
                <a:latin typeface="Calibri" panose="020F0502020204030204" pitchFamily="34" charset="0"/>
                <a:ea typeface="Calibri" panose="020F0502020204030204" pitchFamily="34" charset="0"/>
                <a:cs typeface="Calibri" panose="020F0502020204030204" pitchFamily="34" charset="0"/>
              </a:rPr>
              <a:t>Welcome to Providing Multilingual Health Information.. Thank you so much for joining this webinar and taking time to learn about Health information resources available for those who speak a language other than English.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800"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dirty="0"/>
          </a:p>
        </p:txBody>
      </p:sp>
    </p:spTree>
    <p:extLst>
      <p:ext uri="{BB962C8B-B14F-4D97-AF65-F5344CB8AC3E}">
        <p14:creationId xmlns:p14="http://schemas.microsoft.com/office/powerpoint/2010/main" val="477496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C4C4C"/>
                </a:solidFill>
                <a:effectLst/>
                <a:latin typeface="Avenir Next"/>
              </a:rPr>
              <a:t>Sometimes it is necessary to drill it down to the county level And ArcGIS has the perfect tool. This interactive map shows the predominant language(s) spoken by people who have limited English speaking ability</a:t>
            </a:r>
          </a:p>
          <a:p>
            <a:endParaRPr lang="en-US" b="0" i="0" dirty="0">
              <a:solidFill>
                <a:srgbClr val="4C4C4C"/>
              </a:solidFill>
              <a:effectLst/>
              <a:latin typeface="Avenir Next"/>
            </a:endParaRPr>
          </a:p>
          <a:p>
            <a:r>
              <a:rPr lang="en-US" b="0" i="0" dirty="0">
                <a:solidFill>
                  <a:srgbClr val="4C4C4C"/>
                </a:solidFill>
                <a:effectLst/>
                <a:latin typeface="Avenir Next"/>
              </a:rPr>
              <a:t>This is shown using American Community Survey data from the US Census Bureau by state, county, and tract. </a:t>
            </a:r>
            <a:r>
              <a:rPr lang="en-US" b="0" i="0" dirty="0">
                <a:solidFill>
                  <a:srgbClr val="4C4C4C"/>
                </a:solidFill>
                <a:effectLst/>
                <a:latin typeface="Avenir Next W01"/>
              </a:rPr>
              <a:t>This map contains layers using the most current release of the U.S. Census Bureau's American Community Survey (ACS) 5-year estimates. The layers are updated annually to reflect the most current data values and geographical boundaries. This image was created in April of 2023 and updated in May of 2023.</a:t>
            </a:r>
          </a:p>
          <a:p>
            <a:r>
              <a:rPr lang="en-US" b="0" i="0" dirty="0">
                <a:solidFill>
                  <a:srgbClr val="4C4C4C"/>
                </a:solidFill>
                <a:effectLst/>
                <a:latin typeface="Avenir Next W01"/>
              </a:rPr>
              <a:t>The </a:t>
            </a:r>
            <a:r>
              <a:rPr lang="en-US" b="0" i="0" u="sng" dirty="0">
                <a:solidFill>
                  <a:srgbClr val="005E95"/>
                </a:solidFill>
                <a:effectLst/>
                <a:latin typeface="Avenir Next W01"/>
                <a:hlinkClick r:id="rId3"/>
              </a:rPr>
              <a:t>American Community Survey</a:t>
            </a:r>
            <a:r>
              <a:rPr lang="en-US" b="0" i="0" dirty="0">
                <a:solidFill>
                  <a:srgbClr val="4C4C4C"/>
                </a:solidFill>
                <a:effectLst/>
                <a:latin typeface="Avenir Next W01"/>
              </a:rPr>
              <a:t> (ACS) is an ongoing survey that provides vital information on a yearly basis about our nation and its people. Information from the survey generates data that help determine how more than $675 billion in federal and state funds are distributed each year.</a:t>
            </a:r>
          </a:p>
          <a:p>
            <a:endParaRPr lang="en-US" b="0" i="0" dirty="0">
              <a:solidFill>
                <a:srgbClr val="4C4C4C"/>
              </a:solidFill>
              <a:effectLst/>
              <a:latin typeface="Avenir Next W01"/>
            </a:endParaRPr>
          </a:p>
          <a:p>
            <a:r>
              <a:rPr lang="en-US" b="0" i="0" dirty="0">
                <a:solidFill>
                  <a:srgbClr val="4C4C4C"/>
                </a:solidFill>
                <a:effectLst/>
                <a:latin typeface="Avenir Next W01"/>
              </a:rPr>
              <a:t>This map uses a feature effect to identify the counties with either 10,000 or 5% of the population having limited English ability. We will take a tour of this tool too.</a:t>
            </a:r>
            <a:endParaRPr lang="en-US" b="0" i="0" dirty="0">
              <a:solidFill>
                <a:srgbClr val="4C4C4C"/>
              </a:solidFill>
              <a:effectLst/>
              <a:latin typeface="Avenir Next"/>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0636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including this slide for later reference. On this slide, I have a screenshot of the United States Census Data page with an arrow pointing to data profiles. This is a helpful tool for getting an overview of your local area and is included in the class handout. </a:t>
            </a:r>
          </a:p>
          <a:p>
            <a:r>
              <a:rPr lang="en-US" dirty="0"/>
              <a:t>Census.gov/data.html</a:t>
            </a:r>
          </a:p>
          <a:p>
            <a:endParaRPr lang="en-US" dirty="0"/>
          </a:p>
          <a:p>
            <a:r>
              <a:rPr lang="en-US" dirty="0"/>
              <a:t>Let’s look at a data tool I mentioned: </a:t>
            </a:r>
          </a:p>
          <a:p>
            <a:endParaRPr lang="en-US" dirty="0"/>
          </a:p>
          <a:p>
            <a:endParaRPr lang="en-US" dirty="0"/>
          </a:p>
          <a:p>
            <a:r>
              <a:rPr lang="en-US" dirty="0"/>
              <a:t>ArcGIS https://www.arcgis.com/apps/mapviewer/index.html?webmap=2c15f2d8d81343d883e70a73317a5cb9</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5576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sz="1200" b="0" i="0" u="none" strike="noStrike" dirty="0">
                <a:solidFill>
                  <a:srgbClr val="000000"/>
                </a:solidFill>
                <a:latin typeface="Arial"/>
                <a:ea typeface="Arial"/>
                <a:cs typeface="Arial"/>
                <a:sym typeface="Arial"/>
              </a:rPr>
              <a:t>One of the ways we support our communities is through information access. I mentioned we will quickly review some data tools, and then I will share a few free resources that are good sources of information in languages other than English.</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6432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9: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29:notes"/>
          <p:cNvSpPr txBox="1">
            <a:spLocks noGrp="1"/>
          </p:cNvSpPr>
          <p:nvPr>
            <p:ph type="body" idx="1"/>
          </p:nvPr>
        </p:nvSpPr>
        <p:spPr>
          <a:xfrm>
            <a:off x="701848" y="4473576"/>
            <a:ext cx="5608320" cy="3660775"/>
          </a:xfrm>
          <a:prstGeom prst="rect">
            <a:avLst/>
          </a:prstGeom>
          <a:noFill/>
          <a:ln>
            <a:noFill/>
          </a:ln>
        </p:spPr>
        <p:txBody>
          <a:bodyPr spcFirstLastPara="1" wrap="square" lIns="92425" tIns="46200" rIns="92425" bIns="462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1" dirty="0">
              <a:solidFill>
                <a:srgbClr val="000000"/>
              </a:solidFill>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solidFill>
                  <a:srgbClr val="000000"/>
                </a:solidFill>
                <a:latin typeface="Arial"/>
                <a:cs typeface="Arial"/>
                <a:sym typeface="Arial"/>
              </a:rPr>
              <a:t>First, we will look at the ArcGIS tool.  </a:t>
            </a:r>
            <a:r>
              <a:rPr lang="en-US" b="0" dirty="0"/>
              <a:t>then review five resources on the slide. In addition to these resources, I want to point out that many state health departments also have resources specific to new arrivals such as refugees and asylees, as well as information in multiple languages, so that is another place to start when searching for information.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solidFill>
                  <a:srgbClr val="000000"/>
                </a:solidFill>
                <a:latin typeface="Arial"/>
                <a:ea typeface="Arial"/>
                <a:cs typeface="Arial"/>
                <a:sym typeface="Arial"/>
              </a:rPr>
              <a:t>Information sources</a:t>
            </a:r>
            <a:endParaRPr dirty="0"/>
          </a:p>
          <a:p>
            <a:pPr marL="0" lvl="0" indent="0" algn="l" rtl="0">
              <a:spcBef>
                <a:spcPts val="0"/>
              </a:spcBef>
              <a:spcAft>
                <a:spcPts val="0"/>
              </a:spcAft>
              <a:buNone/>
            </a:pPr>
            <a:endParaRPr b="1" dirty="0">
              <a:solidFill>
                <a:srgbClr val="000000"/>
              </a:solidFill>
              <a:latin typeface="Arial"/>
              <a:ea typeface="Arial"/>
              <a:cs typeface="Arial"/>
              <a:sym typeface="Arial"/>
            </a:endParaRPr>
          </a:p>
          <a:p>
            <a:pPr marL="0" lvl="0" indent="0" algn="l" rtl="0">
              <a:spcBef>
                <a:spcPts val="0"/>
              </a:spcBef>
              <a:spcAft>
                <a:spcPts val="0"/>
              </a:spcAft>
              <a:buNone/>
            </a:pPr>
            <a:r>
              <a:rPr lang="en-US" b="1" dirty="0">
                <a:solidFill>
                  <a:srgbClr val="0563C1"/>
                </a:solidFill>
                <a:latin typeface="Arial"/>
                <a:ea typeface="Arial"/>
                <a:cs typeface="Arial"/>
                <a:sym typeface="Arial"/>
              </a:rPr>
              <a:t>ArcGIS: </a:t>
            </a:r>
            <a:r>
              <a:rPr lang="en-US" b="0" dirty="0">
                <a:solidFill>
                  <a:srgbClr val="0563C1"/>
                </a:solidFill>
                <a:latin typeface="Arial"/>
                <a:ea typeface="Arial"/>
                <a:cs typeface="Arial"/>
                <a:sym typeface="Arial"/>
              </a:rPr>
              <a:t>https://www.arcgis.com/home/webmap/viewer.html?webmap=2c15f2d8d81343d883e70a73317a5cb9</a:t>
            </a:r>
          </a:p>
          <a:p>
            <a:pPr marL="0" lvl="0" indent="0" algn="l" rtl="0">
              <a:spcBef>
                <a:spcPts val="0"/>
              </a:spcBef>
              <a:spcAft>
                <a:spcPts val="0"/>
              </a:spcAft>
              <a:buNone/>
            </a:pPr>
            <a:endParaRPr lang="en-US" b="0" dirty="0">
              <a:solidFill>
                <a:srgbClr val="0563C1"/>
              </a:solidFill>
              <a:latin typeface="Arial"/>
              <a:ea typeface="Arial"/>
              <a:cs typeface="Arial"/>
              <a:sym typeface="Arial"/>
            </a:endParaRPr>
          </a:p>
          <a:p>
            <a:pPr marL="0" lvl="0" indent="0" algn="l" rtl="0">
              <a:spcBef>
                <a:spcPts val="0"/>
              </a:spcBef>
              <a:spcAft>
                <a:spcPts val="0"/>
              </a:spcAft>
              <a:buNone/>
            </a:pPr>
            <a:r>
              <a:rPr lang="en-US" b="1" dirty="0">
                <a:solidFill>
                  <a:srgbClr val="0563C1"/>
                </a:solidFill>
                <a:latin typeface="Arial"/>
                <a:ea typeface="Arial"/>
                <a:cs typeface="Arial"/>
                <a:sym typeface="Arial"/>
              </a:rPr>
              <a:t>Office of Minority Health </a:t>
            </a:r>
            <a:r>
              <a:rPr lang="en-US" sz="1200" b="1" i="0" kern="1200" dirty="0">
                <a:solidFill>
                  <a:schemeClr val="tx1"/>
                </a:solidFill>
                <a:effectLst/>
                <a:latin typeface="+mn-lt"/>
                <a:ea typeface="+mn-ea"/>
                <a:cs typeface="+mn-cs"/>
              </a:rPr>
              <a:t>Resource Center</a:t>
            </a:r>
            <a:r>
              <a:rPr lang="en-US" sz="1200" b="0" i="0" kern="1200" dirty="0">
                <a:solidFill>
                  <a:schemeClr val="tx1"/>
                </a:solidFill>
                <a:effectLst/>
                <a:latin typeface="+mn-lt"/>
                <a:ea typeface="+mn-ea"/>
                <a:cs typeface="+mn-cs"/>
              </a:rPr>
              <a:t>:</a:t>
            </a:r>
            <a:r>
              <a:rPr lang="en-US" b="0" dirty="0">
                <a:solidFill>
                  <a:srgbClr val="0563C1"/>
                </a:solidFill>
                <a:latin typeface="Arial"/>
                <a:ea typeface="Arial"/>
                <a:cs typeface="Arial"/>
                <a:sym typeface="Arial"/>
              </a:rPr>
              <a:t> https://1455.sydneyplus.com/final/Portal.aspx</a:t>
            </a:r>
          </a:p>
          <a:p>
            <a:pPr marL="0" lvl="0" indent="0" algn="l" rtl="0">
              <a:spcBef>
                <a:spcPts val="0"/>
              </a:spcBef>
              <a:spcAft>
                <a:spcPts val="0"/>
              </a:spcAft>
              <a:buNone/>
            </a:pPr>
            <a:endParaRPr b="0" dirty="0">
              <a:solidFill>
                <a:srgbClr val="000000"/>
              </a:solidFill>
              <a:latin typeface="Arial"/>
              <a:ea typeface="Arial"/>
              <a:cs typeface="Arial"/>
              <a:sym typeface="Arial"/>
            </a:endParaRPr>
          </a:p>
          <a:p>
            <a:pPr marL="0" lvl="0" indent="0" algn="l" rtl="0">
              <a:spcBef>
                <a:spcPts val="0"/>
              </a:spcBef>
              <a:spcAft>
                <a:spcPts val="0"/>
              </a:spcAft>
              <a:buNone/>
            </a:pPr>
            <a:r>
              <a:rPr lang="en-US" sz="1200" b="1" i="0" u="none" strike="noStrike" dirty="0">
                <a:solidFill>
                  <a:srgbClr val="000000"/>
                </a:solidFill>
                <a:latin typeface="Arial"/>
                <a:ea typeface="Arial"/>
                <a:cs typeface="Arial"/>
                <a:sym typeface="Arial"/>
              </a:rPr>
              <a:t>MedlinePlus: </a:t>
            </a:r>
            <a:r>
              <a:rPr lang="en-US" sz="1200" b="0" i="0" u="sng" strike="noStrike" dirty="0">
                <a:solidFill>
                  <a:srgbClr val="2200CC"/>
                </a:solidFill>
                <a:latin typeface="Arial"/>
                <a:ea typeface="Arial"/>
                <a:cs typeface="Arial"/>
                <a:sym typeface="Arial"/>
                <a:hlinkClick r:id="rId3">
                  <a:extLst>
                    <a:ext uri="{A12FA001-AC4F-418D-AE19-62706E023703}">
                      <ahyp:hlinkClr xmlns:ahyp="http://schemas.microsoft.com/office/drawing/2018/hyperlinkcolor" val="tx"/>
                    </a:ext>
                  </a:extLst>
                </a:hlinkClick>
              </a:rPr>
              <a:t>https://medlineplus.gov/</a:t>
            </a:r>
            <a:endParaRPr lang="en-US" sz="1200" b="0" i="0" u="sng" strike="noStrike" dirty="0">
              <a:solidFill>
                <a:srgbClr val="2200CC"/>
              </a:solidFill>
              <a:latin typeface="Arial"/>
              <a:ea typeface="Arial"/>
              <a:cs typeface="Arial"/>
              <a:sym typeface="Arial"/>
            </a:endParaRPr>
          </a:p>
          <a:p>
            <a:pPr marL="0" lvl="0" indent="0" algn="l" rtl="0">
              <a:spcBef>
                <a:spcPts val="0"/>
              </a:spcBef>
              <a:spcAft>
                <a:spcPts val="0"/>
              </a:spcAft>
              <a:buNone/>
            </a:pPr>
            <a:endParaRPr b="0" dirty="0">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200"/>
              <a:buFont typeface="Arial"/>
              <a:buNone/>
            </a:pPr>
            <a:r>
              <a:rPr lang="en-US" sz="1200" b="1" i="0" u="none" strike="noStrike" dirty="0">
                <a:solidFill>
                  <a:srgbClr val="000000"/>
                </a:solidFill>
                <a:latin typeface="Arial"/>
                <a:ea typeface="Arial"/>
                <a:cs typeface="Arial"/>
                <a:sym typeface="Arial"/>
              </a:rPr>
              <a:t>PubMed</a:t>
            </a:r>
            <a:r>
              <a:rPr lang="en-US" sz="1200" b="0" i="0" u="none" strike="noStrike" dirty="0">
                <a:solidFill>
                  <a:srgbClr val="000000"/>
                </a:solidFill>
                <a:latin typeface="Arial"/>
                <a:ea typeface="Arial"/>
                <a:cs typeface="Arial"/>
                <a:sym typeface="Arial"/>
              </a:rPr>
              <a:t>: https://pubmed.ncbi.nlm.nih.gov/ </a:t>
            </a:r>
          </a:p>
          <a:p>
            <a:pPr marL="0" marR="0" lvl="0" indent="0" algn="l" defTabSz="914400" rtl="0" eaLnBrk="1" fontAlgn="auto" latinLnBrk="0" hangingPunct="1">
              <a:lnSpc>
                <a:spcPct val="100000"/>
              </a:lnSpc>
              <a:spcBef>
                <a:spcPts val="360"/>
              </a:spcBef>
              <a:spcAft>
                <a:spcPts val="0"/>
              </a:spcAft>
              <a:buClr>
                <a:srgbClr val="000000"/>
              </a:buClr>
              <a:buSzPts val="1200"/>
              <a:buFont typeface="Arial"/>
              <a:buNone/>
              <a:tabLst/>
              <a:defRPr/>
            </a:pPr>
            <a:endParaRPr lang="en-US" b="0" dirty="0"/>
          </a:p>
          <a:p>
            <a:pPr marL="0" marR="0" lvl="0" indent="0" algn="l" rtl="0">
              <a:lnSpc>
                <a:spcPct val="100000"/>
              </a:lnSpc>
              <a:spcBef>
                <a:spcPts val="360"/>
              </a:spcBef>
              <a:spcAft>
                <a:spcPts val="0"/>
              </a:spcAft>
              <a:buClr>
                <a:srgbClr val="000000"/>
              </a:buClr>
              <a:buSzPts val="1200"/>
              <a:buFont typeface="Arial"/>
              <a:buNone/>
            </a:pPr>
            <a:r>
              <a:rPr lang="en-US" b="1" dirty="0">
                <a:latin typeface="Arial"/>
                <a:ea typeface="Arial"/>
                <a:cs typeface="Arial"/>
                <a:sym typeface="Arial"/>
              </a:rPr>
              <a:t>Health Translations: </a:t>
            </a:r>
            <a:r>
              <a:rPr lang="en-US" b="0" dirty="0">
                <a:latin typeface="Arial"/>
                <a:ea typeface="Arial"/>
                <a:cs typeface="Arial"/>
                <a:sym typeface="Arial"/>
              </a:rPr>
              <a:t>https://www.healthtranslations.vic.gov.au/</a:t>
            </a:r>
          </a:p>
          <a:p>
            <a:pPr marL="0" marR="0" lvl="0" indent="0" algn="l" rtl="0">
              <a:lnSpc>
                <a:spcPct val="100000"/>
              </a:lnSpc>
              <a:spcBef>
                <a:spcPts val="360"/>
              </a:spcBef>
              <a:spcAft>
                <a:spcPts val="0"/>
              </a:spcAft>
              <a:buClr>
                <a:srgbClr val="000000"/>
              </a:buClr>
              <a:buSzPts val="1200"/>
              <a:buFont typeface="Arial"/>
              <a:buNone/>
            </a:pPr>
            <a:endParaRPr lang="en-US" b="0" dirty="0">
              <a:latin typeface="Arial"/>
              <a:ea typeface="Arial"/>
              <a:cs typeface="Arial"/>
              <a:sym typeface="Arial"/>
            </a:endParaRPr>
          </a:p>
          <a:p>
            <a:pPr marL="0" marR="0" lvl="0" indent="0" algn="l" rtl="0">
              <a:lnSpc>
                <a:spcPct val="100000"/>
              </a:lnSpc>
              <a:spcBef>
                <a:spcPts val="360"/>
              </a:spcBef>
              <a:spcAft>
                <a:spcPts val="0"/>
              </a:spcAft>
              <a:buClr>
                <a:srgbClr val="000000"/>
              </a:buClr>
              <a:buSzPts val="1200"/>
              <a:buFont typeface="Arial"/>
              <a:buNone/>
            </a:pPr>
            <a:r>
              <a:rPr lang="en-US" b="1" dirty="0">
                <a:latin typeface="Arial"/>
                <a:ea typeface="Arial"/>
                <a:cs typeface="Arial"/>
                <a:sym typeface="Arial"/>
              </a:rPr>
              <a:t>Migration Health Initiative Resource Library: </a:t>
            </a:r>
            <a:r>
              <a:rPr lang="en-US" b="0" dirty="0">
                <a:latin typeface="Arial"/>
                <a:ea typeface="Arial"/>
                <a:cs typeface="Arial"/>
                <a:sym typeface="Arial"/>
              </a:rPr>
              <a:t>https://mhi.taskforce.org/document-library/</a:t>
            </a:r>
          </a:p>
          <a:p>
            <a:pPr marL="0" marR="0" lvl="0" indent="0" algn="l" rtl="0">
              <a:lnSpc>
                <a:spcPct val="100000"/>
              </a:lnSpc>
              <a:spcBef>
                <a:spcPts val="360"/>
              </a:spcBef>
              <a:spcAft>
                <a:spcPts val="0"/>
              </a:spcAft>
              <a:buClr>
                <a:srgbClr val="000000"/>
              </a:buClr>
              <a:buSzPts val="1200"/>
              <a:buFont typeface="Arial"/>
              <a:buNone/>
            </a:pPr>
            <a:endParaRPr lang="en-US" b="1" dirty="0"/>
          </a:p>
          <a:p>
            <a:pPr marL="0" marR="0" lvl="0" indent="0" algn="l" rtl="0">
              <a:lnSpc>
                <a:spcPct val="100000"/>
              </a:lnSpc>
              <a:spcBef>
                <a:spcPts val="360"/>
              </a:spcBef>
              <a:spcAft>
                <a:spcPts val="0"/>
              </a:spcAft>
              <a:buClr>
                <a:srgbClr val="000000"/>
              </a:buClr>
              <a:buSzPts val="1200"/>
              <a:buFont typeface="Arial"/>
              <a:buNone/>
            </a:pPr>
            <a:r>
              <a:rPr lang="en-US" b="1" dirty="0"/>
              <a:t>EthnoMed (includes some videos in other languages): </a:t>
            </a:r>
            <a:r>
              <a:rPr lang="en-US" b="0" dirty="0"/>
              <a:t>https://ethnomed.org/</a:t>
            </a:r>
          </a:p>
          <a:p>
            <a:pPr marL="0" marR="0" lvl="0" indent="0" algn="l" rtl="0">
              <a:lnSpc>
                <a:spcPct val="100000"/>
              </a:lnSpc>
              <a:spcBef>
                <a:spcPts val="360"/>
              </a:spcBef>
              <a:spcAft>
                <a:spcPts val="0"/>
              </a:spcAft>
              <a:buClr>
                <a:srgbClr val="000000"/>
              </a:buClr>
              <a:buSzPts val="1200"/>
              <a:buFont typeface="Arial"/>
              <a:buNone/>
            </a:pPr>
            <a:endParaRPr lang="en-US" b="0" dirty="0">
              <a:latin typeface="Arial"/>
              <a:ea typeface="Arial"/>
              <a:cs typeface="Arial"/>
              <a:sym typeface="Arial"/>
            </a:endParaRPr>
          </a:p>
        </p:txBody>
      </p:sp>
      <p:sp>
        <p:nvSpPr>
          <p:cNvPr id="418" name="Google Shape;418;p29:notes"/>
          <p:cNvSpPr txBox="1">
            <a:spLocks noGrp="1"/>
          </p:cNvSpPr>
          <p:nvPr>
            <p:ph type="sldNum" idx="12"/>
          </p:nvPr>
        </p:nvSpPr>
        <p:spPr>
          <a:xfrm>
            <a:off x="3970134" y="8829676"/>
            <a:ext cx="3038648" cy="466725"/>
          </a:xfrm>
          <a:prstGeom prst="rect">
            <a:avLst/>
          </a:prstGeom>
          <a:noFill/>
          <a:ln>
            <a:noFill/>
          </a:ln>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Thank you so much for your time and attention today.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8538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started, I want to introduce the Network of the National Library of Medicine, also known as NNLM. As the name suggests, the NNLM is part of the National Library of Medicine, which is within the National Institutes of Health. We are the education and outreach arm of the National Library of Medicine. We work regionally, getting to know communities and helping those communities serve the people they know best.  </a:t>
            </a:r>
          </a:p>
          <a:p>
            <a:r>
              <a:rPr lang="en-US" dirty="0"/>
              <a:t>We are also present across the entire country, and we work to advance the health and well being of everyone through access and understanding of how to use health information. This includes both working with organizations like libraries of all types, schools, health care, and all sorts of community-based organizations. </a:t>
            </a:r>
          </a:p>
          <a:p>
            <a:r>
              <a:rPr lang="en-US" dirty="0"/>
              <a:t>We do this primarily through three different methods: 1) providing funding to organizations so that they can work within their own communities; 2) other forms of outreach and engagement;  And then like today, we offer a wide range of training and education opportunities. </a:t>
            </a:r>
          </a:p>
          <a:p>
            <a:r>
              <a:rPr lang="en-US" dirty="0"/>
              <a:t>	</a:t>
            </a:r>
          </a:p>
          <a:p>
            <a:endParaRPr lang="en-US" dirty="0"/>
          </a:p>
        </p:txBody>
      </p:sp>
      <p:sp>
        <p:nvSpPr>
          <p:cNvPr id="4" name="Slide Number Placeholder 3"/>
          <p:cNvSpPr>
            <a:spLocks noGrp="1"/>
          </p:cNvSpPr>
          <p:nvPr>
            <p:ph type="sldNum" sz="quarter" idx="10"/>
          </p:nvPr>
        </p:nvSpPr>
        <p:spPr/>
        <p:txBody>
          <a:bodyPr/>
          <a:lstStyle/>
          <a:p>
            <a:fld id="{F37C1951-B430-4891-8D79-DC3B7319464D}" type="slidenum">
              <a:rPr lang="en-US" smtClean="0"/>
              <a:t>2</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0" i="0" u="none" strike="noStrike" dirty="0">
                <a:solidFill>
                  <a:srgbClr val="000000"/>
                </a:solidFill>
                <a:latin typeface="Arial"/>
                <a:ea typeface="Arial"/>
                <a:cs typeface="Arial"/>
                <a:sym typeface="Arial"/>
              </a:rPr>
              <a:t>Here are our is our agenda for the next hour. </a:t>
            </a:r>
          </a:p>
          <a:p>
            <a:pPr marL="0" lvl="0" indent="0" algn="l" rtl="0">
              <a:spcBef>
                <a:spcPts val="0"/>
              </a:spcBef>
              <a:spcAft>
                <a:spcPts val="0"/>
              </a:spcAft>
              <a:buNone/>
            </a:pPr>
            <a:endParaRPr lang="en-US" sz="1200" b="0" i="0" u="none" strike="noStrike" dirty="0">
              <a:solidFill>
                <a:srgbClr val="000000"/>
              </a:solidFill>
              <a:latin typeface="Arial"/>
              <a:ea typeface="Arial"/>
              <a:cs typeface="Arial"/>
              <a:sym typeface="Arial"/>
            </a:endParaRPr>
          </a:p>
          <a:p>
            <a:pPr marL="0" lvl="0" indent="0" algn="l" rtl="0">
              <a:spcBef>
                <a:spcPts val="0"/>
              </a:spcBef>
              <a:spcAft>
                <a:spcPts val="0"/>
              </a:spcAft>
              <a:buNone/>
            </a:pPr>
            <a:r>
              <a:rPr lang="en-US" sz="1200" b="0" i="0" u="none" strike="noStrike" dirty="0">
                <a:solidFill>
                  <a:srgbClr val="000000"/>
                </a:solidFill>
                <a:latin typeface="Arial"/>
                <a:ea typeface="Arial"/>
                <a:cs typeface="Arial"/>
                <a:sym typeface="Arial"/>
              </a:rPr>
              <a:t>I think that if you chose to attend this webinar, then you’re probably already in agreement that We all need health and medical information in language that we can understand. </a:t>
            </a:r>
          </a:p>
          <a:p>
            <a:pPr marL="0" lvl="0" indent="0" algn="l" rtl="0">
              <a:spcBef>
                <a:spcPts val="0"/>
              </a:spcBef>
              <a:spcAft>
                <a:spcPts val="0"/>
              </a:spcAft>
              <a:buNone/>
            </a:pPr>
            <a:r>
              <a:rPr lang="en-US" sz="1200" b="0" i="0" u="none" strike="noStrike" dirty="0">
                <a:solidFill>
                  <a:srgbClr val="000000"/>
                </a:solidFill>
                <a:latin typeface="Arial"/>
                <a:ea typeface="Arial"/>
                <a:cs typeface="Arial"/>
                <a:sym typeface="Arial"/>
              </a:rPr>
              <a:t>To that end, We will start with some brief background information and describe statistics related to immigrants in the United States; we’ll review some websites to show you how to access data when planning for the language needs in your community;</a:t>
            </a:r>
          </a:p>
          <a:p>
            <a:pPr marL="0" lvl="0" indent="0" algn="l" rtl="0">
              <a:spcBef>
                <a:spcPts val="0"/>
              </a:spcBef>
              <a:spcAft>
                <a:spcPts val="0"/>
              </a:spcAft>
              <a:buNone/>
            </a:pPr>
            <a:r>
              <a:rPr lang="en-US" sz="1200" b="0" i="0" u="none" strike="noStrike" dirty="0">
                <a:solidFill>
                  <a:srgbClr val="000000"/>
                </a:solidFill>
                <a:latin typeface="Arial"/>
                <a:ea typeface="Arial"/>
                <a:cs typeface="Arial"/>
                <a:sym typeface="Arial"/>
              </a:rPr>
              <a:t>The I will give you a tour of a few websites that offer free, reliable health information in multiple languages.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4375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52491405b0_0_0: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52491405b0_0_0:notes"/>
          <p:cNvSpPr txBox="1">
            <a:spLocks noGrp="1"/>
          </p:cNvSpPr>
          <p:nvPr>
            <p:ph type="body" idx="1"/>
          </p:nvPr>
        </p:nvSpPr>
        <p:spPr>
          <a:xfrm>
            <a:off x="701849" y="4473575"/>
            <a:ext cx="5608472" cy="3660900"/>
          </a:xfrm>
          <a:prstGeom prst="rect">
            <a:avLst/>
          </a:prstGeom>
        </p:spPr>
        <p:txBody>
          <a:bodyPr spcFirstLastPara="1" wrap="square" lIns="92425" tIns="46200" rIns="92425" bIns="46200" anchor="t" anchorCtr="0">
            <a:noAutofit/>
          </a:bodyPr>
          <a:lstStyle/>
          <a:p>
            <a:pPr marL="0" lvl="0" indent="0" algn="l" rtl="0">
              <a:spcBef>
                <a:spcPts val="360"/>
              </a:spcBef>
              <a:spcAft>
                <a:spcPts val="0"/>
              </a:spcAft>
              <a:buNone/>
            </a:pPr>
            <a:r>
              <a:rPr lang="en-US" dirty="0"/>
              <a:t>To get started What are the most common languages other than English you run into in your community or at your library? Please add your answers in the chat and if you are unsure then that is good too!</a:t>
            </a:r>
          </a:p>
          <a:p>
            <a:pPr marL="0" indent="0">
              <a:buSzPts val="1100"/>
            </a:pPr>
            <a:endParaRPr lang="en-US" dirty="0"/>
          </a:p>
          <a:p>
            <a:pPr marL="0" indent="0">
              <a:buSzPts val="1100"/>
            </a:pPr>
            <a:r>
              <a:rPr lang="en-US" dirty="0"/>
              <a:t>My experience in working with information in multiple languages is primarily the need for Spanish as there are a lot of people who speak Spanish in my community. So, If I am looking for documents to share, I want to make sure there is also a version in Spanish. But I have also had requests for Pashto, and Arabic.</a:t>
            </a:r>
          </a:p>
          <a:p>
            <a:pPr marL="0" indent="0">
              <a:buSzPts val="1100"/>
            </a:pPr>
            <a:endParaRPr lang="en-US" dirty="0"/>
          </a:p>
          <a:p>
            <a:pPr marL="0" indent="0">
              <a:buSzPts val="1100"/>
            </a:pPr>
            <a:r>
              <a:rPr lang="en-US" dirty="0"/>
              <a:t>I am seeing----------------Thank you for sharing. The reason I asked is to help us see there are more and more people in the US seeking information in languages other than English and health information is no exception.</a:t>
            </a:r>
          </a:p>
          <a:p>
            <a:pPr marL="0" indent="0">
              <a:buSzPts val="1100"/>
            </a:pPr>
            <a:endParaRPr lang="en-US" dirty="0"/>
          </a:p>
          <a:p>
            <a:pPr marL="0" indent="0">
              <a:buSzPts val="1100"/>
            </a:pPr>
            <a:endParaRPr lang="en-US" dirty="0"/>
          </a:p>
          <a:p>
            <a:pPr marL="0" lvl="0" indent="0" algn="l" rtl="0">
              <a:spcBef>
                <a:spcPts val="360"/>
              </a:spcBef>
              <a:spcAft>
                <a:spcPts val="0"/>
              </a:spcAft>
              <a:buNone/>
            </a:pPr>
            <a:endParaRPr lang="en-US" dirty="0"/>
          </a:p>
        </p:txBody>
      </p:sp>
      <p:sp>
        <p:nvSpPr>
          <p:cNvPr id="207" name="Google Shape;207;g152491405b0_0_0:notes"/>
          <p:cNvSpPr txBox="1">
            <a:spLocks noGrp="1"/>
          </p:cNvSpPr>
          <p:nvPr>
            <p:ph type="sldNum" idx="12"/>
          </p:nvPr>
        </p:nvSpPr>
        <p:spPr>
          <a:xfrm>
            <a:off x="3970134" y="8829675"/>
            <a:ext cx="3038636" cy="4668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sz="1200" b="0" i="0" u="none" strike="noStrike" dirty="0">
                <a:solidFill>
                  <a:srgbClr val="000000"/>
                </a:solidFill>
                <a:latin typeface="Arial"/>
                <a:ea typeface="Arial"/>
                <a:cs typeface="Arial"/>
                <a:sym typeface="Arial"/>
              </a:rPr>
              <a:t>The first section that we’ll cover gives some general statistics about immigrants and language usage in the United States.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1300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b="0" i="0" dirty="0">
                <a:solidFill>
                  <a:srgbClr val="000000"/>
                </a:solidFill>
                <a:effectLst/>
                <a:latin typeface="Segoe UI"/>
                <a:cs typeface="Segoe UI"/>
              </a:rPr>
              <a:t>The graphic on the slide is a screenshot from a Census tool using data from 2015, but this is still fairly consistent with data from 2022. </a:t>
            </a: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b="0" i="0" dirty="0">
                <a:solidFill>
                  <a:srgbClr val="000000"/>
                </a:solidFill>
                <a:effectLst/>
                <a:latin typeface="Segoe UI"/>
                <a:cs typeface="Segoe UI"/>
              </a:rPr>
              <a:t>Almost 22 percent of people in the United States speak a language other than English at home, and 8 percent have limited English proficiency (LEP). For the Census data this means people who speak English less than very well. </a:t>
            </a: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b="0" i="0" dirty="0">
                <a:solidFill>
                  <a:srgbClr val="000000"/>
                </a:solidFill>
                <a:effectLst/>
                <a:latin typeface="Segoe UI"/>
                <a:cs typeface="Segoe UI"/>
              </a:rPr>
              <a:t>This tool is included in the handout and from this page, you can also search for the same data by state and county for your area using the 2015 data. </a:t>
            </a:r>
          </a:p>
          <a:p>
            <a:pPr marL="0" indent="0">
              <a:lnSpc>
                <a:spcPct val="90000"/>
              </a:lnSpc>
              <a:spcBef>
                <a:spcPts val="1000"/>
              </a:spcBef>
              <a:spcAft>
                <a:spcPts val="0"/>
              </a:spcAft>
              <a:buFont typeface="Arial"/>
              <a:buNone/>
            </a:pPr>
            <a:endParaRPr lang="en-US" dirty="0">
              <a:hlinkClick r:id="" action="ppaction://noaction"/>
            </a:endParaRPr>
          </a:p>
          <a:p>
            <a:pPr marL="0" indent="0">
              <a:lnSpc>
                <a:spcPct val="90000"/>
              </a:lnSpc>
              <a:spcBef>
                <a:spcPts val="1000"/>
              </a:spcBef>
              <a:spcAft>
                <a:spcPts val="0"/>
              </a:spcAft>
              <a:buFont typeface="Arial"/>
              <a:buNone/>
            </a:pPr>
            <a:r>
              <a:rPr lang="en-US" dirty="0">
                <a:hlinkClick r:id="" action="ppaction://noaction"/>
              </a:rPr>
              <a:t>Sources:</a:t>
            </a:r>
          </a:p>
          <a:p>
            <a:pPr marL="0" indent="0">
              <a:lnSpc>
                <a:spcPct val="90000"/>
              </a:lnSpc>
              <a:spcBef>
                <a:spcPts val="1000"/>
              </a:spcBef>
              <a:spcAft>
                <a:spcPts val="0"/>
              </a:spcAft>
              <a:buFont typeface="Arial"/>
              <a:buNone/>
            </a:pPr>
            <a:r>
              <a:rPr lang="en-US" dirty="0">
                <a:hlinkClick r:id="" action="ppaction://noaction"/>
              </a:rPr>
              <a:t>2015 Data - People That Speak English Less Than "Very Well" in </a:t>
            </a:r>
            <a:r>
              <a:rPr lang="en-US" dirty="0" err="1">
                <a:hlinkClick r:id="rId3"/>
              </a:rPr>
              <a:t>theUnitedStates</a:t>
            </a:r>
            <a:r>
              <a:rPr lang="en-US" dirty="0">
                <a:hlinkClick r:id="rId3"/>
              </a:rPr>
              <a:t> (census.gov) </a:t>
            </a:r>
            <a:endParaRPr lang="en-US" dirty="0"/>
          </a:p>
          <a:p>
            <a:pPr marL="171450" indent="-171450">
              <a:lnSpc>
                <a:spcPct val="90000"/>
              </a:lnSpc>
              <a:spcBef>
                <a:spcPts val="1000"/>
              </a:spcBef>
              <a:spcAft>
                <a:spcPts val="0"/>
              </a:spcAft>
              <a:buFont typeface="Arial"/>
              <a:buChar char="•"/>
            </a:pPr>
            <a:endParaRPr lang="en-US" dirty="0">
              <a:latin typeface="Calibri"/>
              <a:cs typeface="Calibri"/>
            </a:endParaRPr>
          </a:p>
          <a:p>
            <a:pPr>
              <a:lnSpc>
                <a:spcPct val="90000"/>
              </a:lnSpc>
              <a:spcBef>
                <a:spcPts val="1000"/>
              </a:spcBef>
              <a:spcAft>
                <a:spcPts val="0"/>
              </a:spcAft>
            </a:pPr>
            <a:r>
              <a:rPr lang="en-US" dirty="0">
                <a:hlinkClick r:id="rId4"/>
              </a:rPr>
              <a:t>https://www.census.gov/acs/www/about/why-we-ask-each-question/language/</a:t>
            </a:r>
            <a:r>
              <a:rPr lang="en-US" dirty="0"/>
              <a:t> </a:t>
            </a:r>
            <a:endParaRPr lang="en-US" dirty="0">
              <a:cs typeface="Calibri"/>
            </a:endParaRPr>
          </a:p>
          <a:p>
            <a:endParaRPr lang="en-US" dirty="0">
              <a:latin typeface="Segoe UI"/>
              <a:cs typeface="Segoe UI"/>
            </a:endParaRPr>
          </a:p>
          <a:p>
            <a:r>
              <a:rPr lang="en-US" dirty="0">
                <a:hlinkClick r:id="rId5"/>
              </a:rPr>
              <a:t>DP02: Selected Social ... - Census Bureau Table</a:t>
            </a:r>
            <a:r>
              <a:rPr lang="en-US" dirty="0"/>
              <a:t>   https://data.census.gov/table/ACSDP1Y2022.DP02?g=010XX00US</a:t>
            </a:r>
            <a:endParaRPr lang="en-US" dirty="0">
              <a:latin typeface="Segoe UI"/>
              <a:cs typeface="Segoe U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a:p>
        </p:txBody>
      </p:sp>
    </p:spTree>
    <p:extLst>
      <p:ext uri="{BB962C8B-B14F-4D97-AF65-F5344CB8AC3E}">
        <p14:creationId xmlns:p14="http://schemas.microsoft.com/office/powerpoint/2010/main" val="2822411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does this data come from? On the census, the following question is asked about if the person speaks a language other than English at home, if so, the language, and a self-report question asking how well does this person speak English, with the following choices, very well, well, not well and not at all. When it is reported, all the choices except very well are reported as “Less than very well”</a:t>
            </a:r>
          </a:p>
          <a:p>
            <a:r>
              <a:rPr lang="en-US" dirty="0"/>
              <a:t>Source:</a:t>
            </a:r>
          </a:p>
          <a:p>
            <a:pPr marL="171450" indent="-171450">
              <a:lnSpc>
                <a:spcPct val="90000"/>
              </a:lnSpc>
              <a:spcBef>
                <a:spcPts val="1000"/>
              </a:spcBef>
              <a:spcAft>
                <a:spcPts val="0"/>
              </a:spcAft>
              <a:buFont typeface="Arial"/>
              <a:buChar char="•"/>
            </a:pPr>
            <a:r>
              <a:rPr lang="en-US" dirty="0">
                <a:hlinkClick r:id="rId3"/>
              </a:rPr>
              <a:t>Language Use in the United States: 2019 (census.gov)</a:t>
            </a:r>
            <a:r>
              <a:rPr lang="en-US" dirty="0"/>
              <a:t> https://www.census.gov/content/dam/Census/library/publications/2022/acs/acs-50.pdf</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5379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I just wanted to quickly point out this tool for future reference and the link is on the class handout. The US Census Bureau has created an interactive map which shows percentages of people who indicated that they speak English less than very well on the US Census. This is displayed by color coding. You can also hover over areas and the data is displayed at the county level.</a:t>
            </a:r>
          </a:p>
          <a:p>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Source: </a:t>
            </a: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Interactive Tool </a:t>
            </a:r>
            <a:r>
              <a:rPr lang="en-US" dirty="0">
                <a:hlinkClick r:id="rId3"/>
              </a:rPr>
              <a:t>http://www.census.gov/library/visualizations/interactive/people-that-speak-english-less-than-very-well.html</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4041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tabLst>
                <a:tab pos="3333750" algn="l"/>
              </a:tabLst>
            </a:pPr>
            <a:r>
              <a:rPr lang="en-US"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is a list of the primary languages spoken other than English by people over 5 years old at home in the United States. Of the 21.7% of people over 5 years old who speak a language other than English at home, the majority speak Spanish. The next most spoken languages are Chinese, Tagalog, Vietnamese, French, Arabic and Korean.  </a:t>
            </a: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Obviously, there is no better way to know your community than being engaged and involved with community members and partner organizations, but there are lots of good reasons to look at data as well. This can help you explain why you need resources in languages other than English and provide some insight into communities that you may be missing. </a:t>
            </a:r>
            <a:r>
              <a:rPr lang="en-US" sz="1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But where do you go to find out about the people in your community?</a:t>
            </a: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hlinkClick r:id="" action="ppaction://noaction"/>
            </a:endParaRP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hlinkClick r:id="" action="ppaction://noaction"/>
            </a:endParaRP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Sources:</a:t>
            </a: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i="1" dirty="0">
                <a:hlinkClick r:id="rId3"/>
              </a:rPr>
              <a:t>ACS B16001"</a:t>
            </a:r>
            <a:r>
              <a:rPr lang="en-US" i="1" dirty="0"/>
              <a:t>. ACS B16001. U.S. Census Bureau. </a:t>
            </a:r>
            <a:endParaRPr lang="en-US" dirty="0"/>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hlinkClick r:id="rId4"/>
              </a:rPr>
              <a:t>Most Americans Speak Only English at Home or Speak English “Very Well” (census.gov)</a:t>
            </a:r>
            <a:r>
              <a:rPr lang="en-US" dirty="0"/>
              <a:t> https://www.census.gov/newsroom/press-releases/2023/language-at-home-acs-5-year.html</a:t>
            </a:r>
            <a:endParaRPr lang="en-US" dirty="0">
              <a:hlinkClick r:id="rId5"/>
            </a:endParaRPr>
          </a:p>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02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624648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0"/>
        <p:cNvGrpSpPr/>
        <p:nvPr/>
      </p:nvGrpSpPr>
      <p:grpSpPr>
        <a:xfrm>
          <a:off x="0" y="0"/>
          <a:ext cx="0" cy="0"/>
          <a:chOff x="0" y="0"/>
          <a:chExt cx="0" cy="0"/>
        </a:xfrm>
      </p:grpSpPr>
      <p:sp>
        <p:nvSpPr>
          <p:cNvPr id="31" name="Google Shape;3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8879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2769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3">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8" r:id="rId4"/>
    <p:sldLayoutId id="2147483669" r:id="rId5"/>
    <p:sldLayoutId id="2147483670" r:id="rId6"/>
    <p:sldLayoutId id="2147483671" r:id="rId7"/>
    <p:sldLayoutId id="2147483673" r:id="rId8"/>
    <p:sldLayoutId id="2147483674" r:id="rId9"/>
    <p:sldLayoutId id="2147483675" r:id="rId10"/>
    <p:sldLayoutId id="214748367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https://www.census.gov/acs/www/about/why-we-ask-each-question/languag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4CEE8-9027-5C25-74A6-92353F60AD68}"/>
              </a:ext>
            </a:extLst>
          </p:cNvPr>
          <p:cNvSpPr>
            <a:spLocks noGrp="1"/>
          </p:cNvSpPr>
          <p:nvPr>
            <p:ph type="ctrTitle"/>
          </p:nvPr>
        </p:nvSpPr>
        <p:spPr>
          <a:xfrm>
            <a:off x="0" y="1"/>
            <a:ext cx="12192000" cy="3891516"/>
          </a:xfrm>
          <a:solidFill>
            <a:schemeClr val="accent1"/>
          </a:solidFill>
        </p:spPr>
        <p:txBody>
          <a:bodyPr/>
          <a:lstStyle/>
          <a:p>
            <a:pPr algn="l"/>
            <a:r>
              <a:rPr lang="en-US" dirty="0">
                <a:solidFill>
                  <a:schemeClr val="tx1"/>
                </a:solidFill>
              </a:rPr>
              <a:t>    </a:t>
            </a:r>
            <a:r>
              <a:rPr lang="en-US" sz="4400" b="1" dirty="0">
                <a:solidFill>
                  <a:schemeClr val="bg1"/>
                </a:solidFill>
                <a:latin typeface="Helvetica" panose="020B0604020202020204" pitchFamily="34" charset="0"/>
                <a:cs typeface="Helvetica" panose="020B0604020202020204" pitchFamily="34" charset="0"/>
              </a:rPr>
              <a:t>Providing Multilingual Health Information</a:t>
            </a:r>
            <a:br>
              <a:rPr lang="en-US" dirty="0">
                <a:solidFill>
                  <a:schemeClr val="tx1"/>
                </a:solidFill>
              </a:rPr>
            </a:br>
            <a:endParaRPr lang="en-US" dirty="0">
              <a:solidFill>
                <a:schemeClr val="tx1"/>
              </a:solidFill>
            </a:endParaRPr>
          </a:p>
        </p:txBody>
      </p:sp>
      <p:sp>
        <p:nvSpPr>
          <p:cNvPr id="3" name="Subtitle 2">
            <a:extLst>
              <a:ext uri="{FF2B5EF4-FFF2-40B4-BE49-F238E27FC236}">
                <a16:creationId xmlns:a16="http://schemas.microsoft.com/office/drawing/2014/main" id="{2DE1A184-081D-847A-6CE4-3C7A8903567D}"/>
              </a:ext>
            </a:extLst>
          </p:cNvPr>
          <p:cNvSpPr>
            <a:spLocks noGrp="1"/>
          </p:cNvSpPr>
          <p:nvPr>
            <p:ph type="subTitle" idx="1"/>
          </p:nvPr>
        </p:nvSpPr>
        <p:spPr>
          <a:xfrm>
            <a:off x="2349036" y="4334903"/>
            <a:ext cx="7493928" cy="1296278"/>
          </a:xfrm>
        </p:spPr>
        <p:txBody>
          <a:bodyPr>
            <a:noAutofit/>
          </a:bodyPr>
          <a:lstStyle/>
          <a:p>
            <a:pPr marL="114300" indent="0">
              <a:buNone/>
            </a:pPr>
            <a:r>
              <a:rPr lang="en-US" sz="2400" dirty="0">
                <a:latin typeface="+mj-lt"/>
              </a:rPr>
              <a:t>Your Information Goes Here</a:t>
            </a:r>
          </a:p>
        </p:txBody>
      </p:sp>
    </p:spTree>
    <p:extLst>
      <p:ext uri="{BB962C8B-B14F-4D97-AF65-F5344CB8AC3E}">
        <p14:creationId xmlns:p14="http://schemas.microsoft.com/office/powerpoint/2010/main" val="45808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B484-4885-C792-67AF-D5EB34677273}"/>
              </a:ext>
            </a:extLst>
          </p:cNvPr>
          <p:cNvSpPr>
            <a:spLocks noGrp="1"/>
          </p:cNvSpPr>
          <p:nvPr>
            <p:ph type="title"/>
          </p:nvPr>
        </p:nvSpPr>
        <p:spPr>
          <a:xfrm>
            <a:off x="232758" y="196822"/>
            <a:ext cx="11825892" cy="1095073"/>
          </a:xfrm>
        </p:spPr>
        <p:txBody>
          <a:bodyPr>
            <a:noAutofit/>
          </a:bodyPr>
          <a:lstStyle/>
          <a:p>
            <a:r>
              <a:rPr lang="en-US" sz="4000" dirty="0"/>
              <a:t>ArcGIS: </a:t>
            </a:r>
            <a:r>
              <a:rPr lang="en-US" sz="4000" b="0" i="0" dirty="0">
                <a:solidFill>
                  <a:schemeClr val="tx1"/>
                </a:solidFill>
                <a:effectLst/>
                <a:latin typeface="Calibri" panose="020F0502020204030204" pitchFamily="34" charset="0"/>
                <a:cs typeface="Calibri" panose="020F0502020204030204" pitchFamily="34" charset="0"/>
              </a:rPr>
              <a:t>What languages are spoken by people who have limited English ability?</a:t>
            </a:r>
            <a:endParaRPr lang="en-US" sz="4000" dirty="0"/>
          </a:p>
        </p:txBody>
      </p:sp>
      <p:sp>
        <p:nvSpPr>
          <p:cNvPr id="4" name="Text Placeholder 3">
            <a:extLst>
              <a:ext uri="{FF2B5EF4-FFF2-40B4-BE49-F238E27FC236}">
                <a16:creationId xmlns:a16="http://schemas.microsoft.com/office/drawing/2014/main" id="{08A535F1-9C2C-DA59-A912-D5F97CEAED90}"/>
              </a:ext>
              <a:ext uri="{C183D7F6-B498-43B3-948B-1728B52AA6E4}">
                <adec:decorative xmlns:adec="http://schemas.microsoft.com/office/drawing/2017/decorative" val="1"/>
              </a:ext>
            </a:extLst>
          </p:cNvPr>
          <p:cNvSpPr>
            <a:spLocks noGrp="1"/>
          </p:cNvSpPr>
          <p:nvPr>
            <p:ph type="body" idx="1"/>
          </p:nvPr>
        </p:nvSpPr>
        <p:spPr>
          <a:xfrm>
            <a:off x="232758" y="1553227"/>
            <a:ext cx="4296380" cy="4315761"/>
          </a:xfrm>
        </p:spPr>
        <p:txBody>
          <a:bodyPr>
            <a:noAutofit/>
          </a:bodyPr>
          <a:lstStyle/>
          <a:p>
            <a:pPr marL="228600" indent="0"/>
            <a:r>
              <a:rPr lang="en-US" sz="3200" b="1" dirty="0">
                <a:solidFill>
                  <a:schemeClr val="tx1"/>
                </a:solidFill>
                <a:latin typeface="Calibri" panose="020F0502020204030204" pitchFamily="34" charset="0"/>
                <a:cs typeface="Calibri" panose="020F0502020204030204" pitchFamily="34" charset="0"/>
              </a:rPr>
              <a:t>12 different languages</a:t>
            </a:r>
            <a:r>
              <a:rPr lang="en-US" sz="3200" dirty="0">
                <a:solidFill>
                  <a:schemeClr val="tx1"/>
                </a:solidFill>
                <a:latin typeface="Calibri" panose="020F0502020204030204" pitchFamily="34" charset="0"/>
                <a:cs typeface="Calibri" panose="020F0502020204030204" pitchFamily="34" charset="0"/>
              </a:rPr>
              <a:t>.</a:t>
            </a:r>
            <a:br>
              <a:rPr lang="en-US" sz="3200" dirty="0">
                <a:solidFill>
                  <a:schemeClr val="tx1"/>
                </a:solidFill>
                <a:latin typeface="Calibri" panose="020F0502020204030204" pitchFamily="34" charset="0"/>
                <a:cs typeface="Calibri" panose="020F0502020204030204" pitchFamily="34" charset="0"/>
              </a:rPr>
            </a:br>
            <a:endParaRPr lang="en-US" sz="3200" b="0" i="0" dirty="0">
              <a:solidFill>
                <a:schemeClr val="tx1"/>
              </a:solidFill>
              <a:effectLst/>
              <a:latin typeface="Calibri" panose="020F0502020204030204" pitchFamily="34" charset="0"/>
              <a:cs typeface="Calibri" panose="020F0502020204030204" pitchFamily="34" charset="0"/>
            </a:endParaRPr>
          </a:p>
          <a:p>
            <a:r>
              <a:rPr lang="en-US" sz="3200" b="1" i="0" dirty="0">
                <a:solidFill>
                  <a:schemeClr val="tx1"/>
                </a:solidFill>
                <a:effectLst/>
                <a:latin typeface="Calibri" panose="020F0502020204030204" pitchFamily="34" charset="0"/>
                <a:cs typeface="Calibri" panose="020F0502020204030204" pitchFamily="34" charset="0"/>
              </a:rPr>
              <a:t>Data </a:t>
            </a:r>
            <a:r>
              <a:rPr lang="en-US" sz="3200" b="1" dirty="0">
                <a:solidFill>
                  <a:schemeClr val="tx1"/>
                </a:solidFill>
                <a:latin typeface="Calibri" panose="020F0502020204030204" pitchFamily="34" charset="0"/>
                <a:cs typeface="Calibri" panose="020F0502020204030204" pitchFamily="34" charset="0"/>
              </a:rPr>
              <a:t>p</a:t>
            </a:r>
            <a:r>
              <a:rPr lang="en-US" sz="3200" b="1" i="0" dirty="0">
                <a:solidFill>
                  <a:schemeClr val="tx1"/>
                </a:solidFill>
                <a:effectLst/>
                <a:latin typeface="Calibri" panose="020F0502020204030204" pitchFamily="34" charset="0"/>
                <a:cs typeface="Calibri" panose="020F0502020204030204" pitchFamily="34" charset="0"/>
              </a:rPr>
              <a:t>oints:</a:t>
            </a:r>
          </a:p>
          <a:p>
            <a:pPr marL="742950" indent="-514350">
              <a:buFont typeface="+mj-lt"/>
              <a:buAutoNum type="arabicPeriod"/>
            </a:pPr>
            <a:r>
              <a:rPr lang="en-US" sz="3200" dirty="0">
                <a:solidFill>
                  <a:schemeClr val="tx1"/>
                </a:solidFill>
                <a:latin typeface="Calibri" panose="020F0502020204030204" pitchFamily="34" charset="0"/>
                <a:cs typeface="Calibri" panose="020F0502020204030204" pitchFamily="34" charset="0"/>
              </a:rPr>
              <a:t>	State</a:t>
            </a:r>
          </a:p>
          <a:p>
            <a:pPr marL="742950" indent="-514350">
              <a:buFont typeface="+mj-lt"/>
              <a:buAutoNum type="arabicPeriod"/>
            </a:pPr>
            <a:r>
              <a:rPr lang="en-US" sz="3200" dirty="0">
                <a:solidFill>
                  <a:schemeClr val="tx1"/>
                </a:solidFill>
                <a:latin typeface="Calibri" panose="020F0502020204030204" pitchFamily="34" charset="0"/>
                <a:cs typeface="Calibri" panose="020F0502020204030204" pitchFamily="34" charset="0"/>
              </a:rPr>
              <a:t>	County Effect</a:t>
            </a:r>
          </a:p>
          <a:p>
            <a:pPr marL="742950" indent="-514350">
              <a:buFont typeface="+mj-lt"/>
              <a:buAutoNum type="arabicPeriod"/>
            </a:pPr>
            <a:r>
              <a:rPr lang="en-US" sz="3200" dirty="0">
                <a:solidFill>
                  <a:schemeClr val="tx1"/>
                </a:solidFill>
                <a:latin typeface="Calibri" panose="020F0502020204030204" pitchFamily="34" charset="0"/>
                <a:cs typeface="Calibri" panose="020F0502020204030204" pitchFamily="34" charset="0"/>
              </a:rPr>
              <a:t>	County </a:t>
            </a:r>
          </a:p>
          <a:p>
            <a:pPr marL="742950" indent="-514350">
              <a:buFont typeface="+mj-lt"/>
              <a:buAutoNum type="arabicPeriod"/>
            </a:pPr>
            <a:r>
              <a:rPr lang="en-US" sz="3200" dirty="0">
                <a:solidFill>
                  <a:schemeClr val="tx1"/>
                </a:solidFill>
                <a:latin typeface="Calibri" panose="020F0502020204030204" pitchFamily="34" charset="0"/>
                <a:cs typeface="Calibri" panose="020F0502020204030204" pitchFamily="34" charset="0"/>
              </a:rPr>
              <a:t>  Tract</a:t>
            </a:r>
          </a:p>
          <a:p>
            <a:endParaRPr lang="en-US" dirty="0">
              <a:solidFill>
                <a:srgbClr val="4D4D4D"/>
              </a:solidFill>
              <a:latin typeface="Avenir Next"/>
            </a:endParaRPr>
          </a:p>
          <a:p>
            <a:r>
              <a:rPr lang="en-US" dirty="0">
                <a:solidFill>
                  <a:srgbClr val="4D4D4D"/>
                </a:solidFill>
                <a:latin typeface="Avenir Next"/>
              </a:rPr>
              <a:t>		</a:t>
            </a:r>
          </a:p>
          <a:p>
            <a:r>
              <a:rPr lang="en-US" b="0" i="0" dirty="0">
                <a:solidFill>
                  <a:srgbClr val="4D4D4D"/>
                </a:solidFill>
                <a:effectLst/>
                <a:latin typeface="Avenir Next"/>
              </a:rPr>
              <a:t>	</a:t>
            </a:r>
          </a:p>
          <a:p>
            <a:endParaRPr lang="en-US" dirty="0"/>
          </a:p>
        </p:txBody>
      </p:sp>
      <p:pic>
        <p:nvPicPr>
          <p:cNvPr id="13" name="Picture 12" descr="ArcGIS map of ">
            <a:extLst>
              <a:ext uri="{FF2B5EF4-FFF2-40B4-BE49-F238E27FC236}">
                <a16:creationId xmlns:a16="http://schemas.microsoft.com/office/drawing/2014/main" id="{46E23D4C-16E6-4023-13DB-4EE171358256}"/>
              </a:ext>
            </a:extLst>
          </p:cNvPr>
          <p:cNvPicPr>
            <a:picLocks noChangeAspect="1"/>
          </p:cNvPicPr>
          <p:nvPr/>
        </p:nvPicPr>
        <p:blipFill>
          <a:blip r:embed="rId3"/>
          <a:stretch>
            <a:fillRect/>
          </a:stretch>
        </p:blipFill>
        <p:spPr>
          <a:xfrm>
            <a:off x="4833187" y="1626719"/>
            <a:ext cx="6941512" cy="3604561"/>
          </a:xfrm>
          <a:prstGeom prst="rect">
            <a:avLst/>
          </a:prstGeom>
        </p:spPr>
      </p:pic>
    </p:spTree>
    <p:extLst>
      <p:ext uri="{BB962C8B-B14F-4D97-AF65-F5344CB8AC3E}">
        <p14:creationId xmlns:p14="http://schemas.microsoft.com/office/powerpoint/2010/main" val="2659496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8C4E1-6797-5B8E-C62D-E9603FC3A91E}"/>
              </a:ext>
            </a:extLst>
          </p:cNvPr>
          <p:cNvSpPr>
            <a:spLocks noGrp="1"/>
          </p:cNvSpPr>
          <p:nvPr>
            <p:ph type="title"/>
          </p:nvPr>
        </p:nvSpPr>
        <p:spPr>
          <a:xfrm>
            <a:off x="256025" y="57594"/>
            <a:ext cx="6859151" cy="932876"/>
          </a:xfrm>
        </p:spPr>
        <p:txBody>
          <a:bodyPr>
            <a:normAutofit/>
          </a:bodyPr>
          <a:lstStyle/>
          <a:p>
            <a:r>
              <a:rPr lang="en-US" dirty="0"/>
              <a:t>Locating Census Data</a:t>
            </a:r>
          </a:p>
        </p:txBody>
      </p:sp>
      <p:pic>
        <p:nvPicPr>
          <p:cNvPr id="6" name="Picture 5" descr="Data profiles offered on the U.S. Census website.">
            <a:extLst>
              <a:ext uri="{FF2B5EF4-FFF2-40B4-BE49-F238E27FC236}">
                <a16:creationId xmlns:a16="http://schemas.microsoft.com/office/drawing/2014/main" id="{1E9773FB-1CB6-1067-DDA0-0D515BE47E1E}"/>
              </a:ext>
            </a:extLst>
          </p:cNvPr>
          <p:cNvPicPr>
            <a:picLocks noChangeAspect="1"/>
          </p:cNvPicPr>
          <p:nvPr/>
        </p:nvPicPr>
        <p:blipFill>
          <a:blip r:embed="rId3"/>
          <a:srcRect/>
          <a:stretch/>
        </p:blipFill>
        <p:spPr>
          <a:xfrm>
            <a:off x="1540586" y="1212076"/>
            <a:ext cx="9425152" cy="4655454"/>
          </a:xfrm>
          <a:prstGeom prst="rect">
            <a:avLst/>
          </a:prstGeom>
          <a:ln>
            <a:solidFill>
              <a:schemeClr val="tx1"/>
            </a:solidFill>
          </a:ln>
        </p:spPr>
      </p:pic>
    </p:spTree>
    <p:extLst>
      <p:ext uri="{BB962C8B-B14F-4D97-AF65-F5344CB8AC3E}">
        <p14:creationId xmlns:p14="http://schemas.microsoft.com/office/powerpoint/2010/main" val="3383357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6AF63E-4524-FFD8-B60E-3D9002E74C65}"/>
              </a:ext>
            </a:extLst>
          </p:cNvPr>
          <p:cNvSpPr txBox="1">
            <a:spLocks noGrp="1"/>
          </p:cNvSpPr>
          <p:nvPr>
            <p:ph type="title" idx="4294967295"/>
          </p:nvPr>
        </p:nvSpPr>
        <p:spPr>
          <a:xfrm>
            <a:off x="0" y="1509903"/>
            <a:ext cx="12192000" cy="2867388"/>
          </a:xfrm>
          <a:prstGeom prst="rect">
            <a:avLst/>
          </a:prstGeom>
          <a:solidFill>
            <a:schemeClr val="accent1"/>
          </a:solid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4400" b="0" i="0" u="none" strike="noStrike" kern="0" cap="none" spc="0" normalizeH="0" baseline="0" noProof="0" dirty="0">
                <a:ln>
                  <a:noFill/>
                </a:ln>
                <a:solidFill>
                  <a:schemeClr val="tx1"/>
                </a:solidFill>
                <a:effectLst/>
                <a:uLnTx/>
                <a:uFillTx/>
                <a:latin typeface="Calibri"/>
                <a:ea typeface="Calibri"/>
                <a:cs typeface="Calibri"/>
                <a:sym typeface="Calibri"/>
              </a:rPr>
              <a:t>    </a:t>
            </a:r>
          </a:p>
          <a:p>
            <a:pPr marL="0"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7200" b="1" i="0" u="none" strike="noStrike" kern="0" cap="none" spc="0" normalizeH="0" baseline="0" noProof="0" dirty="0">
                <a:ln>
                  <a:noFill/>
                </a:ln>
                <a:solidFill>
                  <a:schemeClr val="bg1"/>
                </a:solidFill>
                <a:effectLst/>
                <a:uLnTx/>
                <a:uFillTx/>
                <a:latin typeface="Calibri" panose="020F0502020204030204" pitchFamily="34" charset="0"/>
                <a:ea typeface="Calibri"/>
                <a:cs typeface="Calibri" panose="020F0502020204030204" pitchFamily="34" charset="0"/>
                <a:sym typeface="Calibri"/>
              </a:rPr>
              <a:t>Information Resources</a:t>
            </a:r>
            <a:br>
              <a:rPr kumimoji="0" lang="en-US" sz="4400" b="0" i="0" u="none" strike="noStrike" kern="0" cap="none" spc="0" normalizeH="0" baseline="0" noProof="0" dirty="0">
                <a:ln>
                  <a:noFill/>
                </a:ln>
                <a:solidFill>
                  <a:schemeClr val="tx1"/>
                </a:solidFill>
                <a:effectLst/>
                <a:uLnTx/>
                <a:uFillTx/>
                <a:latin typeface="Calibri"/>
                <a:ea typeface="Calibri"/>
                <a:cs typeface="Calibri"/>
                <a:sym typeface="Calibri"/>
              </a:rPr>
            </a:br>
            <a:endParaRPr kumimoji="0" lang="en-US" sz="4400" b="0" i="0" u="none" strike="noStrike" kern="0" cap="none" spc="0" normalizeH="0" baseline="0" noProof="0" dirty="0">
              <a:ln>
                <a:noFill/>
              </a:ln>
              <a:solidFill>
                <a:schemeClr val="tx1"/>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33229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419"/>
        <p:cNvGrpSpPr/>
        <p:nvPr/>
      </p:nvGrpSpPr>
      <p:grpSpPr>
        <a:xfrm>
          <a:off x="0" y="0"/>
          <a:ext cx="0" cy="0"/>
          <a:chOff x="0" y="0"/>
          <a:chExt cx="0" cy="0"/>
        </a:xfrm>
      </p:grpSpPr>
      <p:sp>
        <p:nvSpPr>
          <p:cNvPr id="420" name="Google Shape;420;p29"/>
          <p:cNvSpPr txBox="1">
            <a:spLocks noGrp="1"/>
          </p:cNvSpPr>
          <p:nvPr>
            <p:ph type="title"/>
          </p:nvPr>
        </p:nvSpPr>
        <p:spPr>
          <a:xfrm>
            <a:off x="213360" y="122720"/>
            <a:ext cx="11765280" cy="114465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b="1" dirty="0">
                <a:solidFill>
                  <a:schemeClr val="tx1"/>
                </a:solidFill>
                <a:latin typeface="+mn-lt"/>
              </a:rPr>
              <a:t>Health Information in Languages other than English</a:t>
            </a:r>
            <a:endParaRPr sz="3600" b="1" dirty="0">
              <a:solidFill>
                <a:schemeClr val="tx1"/>
              </a:solidFill>
              <a:latin typeface="+mn-lt"/>
            </a:endParaRPr>
          </a:p>
        </p:txBody>
      </p:sp>
      <p:pic>
        <p:nvPicPr>
          <p:cNvPr id="421" name="Google Shape;421;p29" descr="MedlinePlus logo&#10;&#10;"/>
          <p:cNvPicPr preferRelativeResize="0">
            <a:picLocks noGrp="1"/>
          </p:cNvPicPr>
          <p:nvPr>
            <p:ph type="body" idx="1"/>
          </p:nvPr>
        </p:nvPicPr>
        <p:blipFill rotWithShape="1">
          <a:blip r:embed="rId3">
            <a:alphaModFix/>
          </a:blip>
          <a:srcRect/>
          <a:stretch/>
        </p:blipFill>
        <p:spPr>
          <a:xfrm>
            <a:off x="251260" y="1653061"/>
            <a:ext cx="4824413" cy="906463"/>
          </a:xfrm>
          <a:prstGeom prst="rect">
            <a:avLst/>
          </a:prstGeom>
          <a:noFill/>
          <a:ln>
            <a:noFill/>
          </a:ln>
        </p:spPr>
      </p:pic>
      <p:pic>
        <p:nvPicPr>
          <p:cNvPr id="4" name="Picture 3" descr="PubMed's logo&#10;">
            <a:extLst>
              <a:ext uri="{FF2B5EF4-FFF2-40B4-BE49-F238E27FC236}">
                <a16:creationId xmlns:a16="http://schemas.microsoft.com/office/drawing/2014/main" id="{C01FC936-4D88-B0FA-BBC7-9F29A3C5BC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408" y="4723433"/>
            <a:ext cx="4386265" cy="1682403"/>
          </a:xfrm>
          <a:prstGeom prst="rect">
            <a:avLst/>
          </a:prstGeom>
        </p:spPr>
      </p:pic>
      <p:pic>
        <p:nvPicPr>
          <p:cNvPr id="2" name="Google Shape;424;p29" descr="EthnoMed logo&#10;&#10;">
            <a:extLst>
              <a:ext uri="{FF2B5EF4-FFF2-40B4-BE49-F238E27FC236}">
                <a16:creationId xmlns:a16="http://schemas.microsoft.com/office/drawing/2014/main" id="{E5421D3E-8D98-556D-B15D-06531F7FE680}"/>
              </a:ext>
            </a:extLst>
          </p:cNvPr>
          <p:cNvPicPr preferRelativeResize="0">
            <a:picLocks/>
          </p:cNvPicPr>
          <p:nvPr/>
        </p:nvPicPr>
        <p:blipFill rotWithShape="1">
          <a:blip r:embed="rId5">
            <a:alphaModFix/>
          </a:blip>
          <a:srcRect/>
          <a:stretch/>
        </p:blipFill>
        <p:spPr>
          <a:xfrm>
            <a:off x="7164119" y="1409270"/>
            <a:ext cx="4320208" cy="1394044"/>
          </a:xfrm>
          <a:prstGeom prst="rect">
            <a:avLst/>
          </a:prstGeom>
          <a:noFill/>
          <a:ln>
            <a:noFill/>
          </a:ln>
        </p:spPr>
      </p:pic>
      <p:pic>
        <p:nvPicPr>
          <p:cNvPr id="6" name="Picture 5" descr="Health Translations logo">
            <a:extLst>
              <a:ext uri="{FF2B5EF4-FFF2-40B4-BE49-F238E27FC236}">
                <a16:creationId xmlns:a16="http://schemas.microsoft.com/office/drawing/2014/main" id="{D774B893-CD5D-B5AE-8FFE-CC0B991E8629}"/>
              </a:ext>
            </a:extLst>
          </p:cNvPr>
          <p:cNvPicPr>
            <a:picLocks noChangeAspect="1"/>
          </p:cNvPicPr>
          <p:nvPr/>
        </p:nvPicPr>
        <p:blipFill>
          <a:blip r:embed="rId6"/>
          <a:stretch>
            <a:fillRect/>
          </a:stretch>
        </p:blipFill>
        <p:spPr>
          <a:xfrm>
            <a:off x="7164119" y="3253781"/>
            <a:ext cx="4386265" cy="1042988"/>
          </a:xfrm>
          <a:prstGeom prst="rect">
            <a:avLst/>
          </a:prstGeom>
        </p:spPr>
      </p:pic>
      <p:pic>
        <p:nvPicPr>
          <p:cNvPr id="3" name="Picture 2">
            <a:extLst>
              <a:ext uri="{FF2B5EF4-FFF2-40B4-BE49-F238E27FC236}">
                <a16:creationId xmlns:a16="http://schemas.microsoft.com/office/drawing/2014/main" id="{BDD1E9E3-D71D-8F25-DDEF-917C7B61CF4D}"/>
              </a:ext>
            </a:extLst>
          </p:cNvPr>
          <p:cNvPicPr>
            <a:picLocks noChangeAspect="1"/>
          </p:cNvPicPr>
          <p:nvPr/>
        </p:nvPicPr>
        <p:blipFill>
          <a:blip r:embed="rId7"/>
          <a:stretch>
            <a:fillRect/>
          </a:stretch>
        </p:blipFill>
        <p:spPr>
          <a:xfrm>
            <a:off x="7182589" y="5009500"/>
            <a:ext cx="4320209" cy="1396336"/>
          </a:xfrm>
          <a:prstGeom prst="rect">
            <a:avLst/>
          </a:prstGeom>
          <a:ln>
            <a:solidFill>
              <a:schemeClr val="tx1"/>
            </a:solidFill>
          </a:ln>
        </p:spPr>
      </p:pic>
      <p:pic>
        <p:nvPicPr>
          <p:cNvPr id="7" name="Picture 6" descr="A logo with a compass and a blue circle&#10;&#10;AI-generated content may be incorrect.">
            <a:extLst>
              <a:ext uri="{FF2B5EF4-FFF2-40B4-BE49-F238E27FC236}">
                <a16:creationId xmlns:a16="http://schemas.microsoft.com/office/drawing/2014/main" id="{5EF604CC-B579-1DCF-BAA9-20DDAF476A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19472" y="2843321"/>
            <a:ext cx="2409188" cy="147001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F477E-3F7B-E424-573F-59B64C922221}"/>
              </a:ext>
            </a:extLst>
          </p:cNvPr>
          <p:cNvSpPr>
            <a:spLocks noGrp="1"/>
          </p:cNvSpPr>
          <p:nvPr>
            <p:ph type="title"/>
          </p:nvPr>
        </p:nvSpPr>
        <p:spPr/>
        <p:txBody>
          <a:bodyPr/>
          <a:lstStyle/>
          <a:p>
            <a:r>
              <a:rPr lang="en-US" b="1" dirty="0">
                <a:latin typeface="Noteworthy" panose="02000400000000000000" pitchFamily="2" charset="77"/>
                <a:ea typeface="Noteworthy" panose="02000400000000000000" pitchFamily="2" charset="77"/>
                <a:cs typeface="Broadway" panose="020F0502020204030204" pitchFamily="34" charset="0"/>
              </a:rPr>
              <a:t>Thank you!</a:t>
            </a:r>
          </a:p>
        </p:txBody>
      </p:sp>
      <p:sp>
        <p:nvSpPr>
          <p:cNvPr id="6" name="Text Placeholder 5">
            <a:extLst>
              <a:ext uri="{FF2B5EF4-FFF2-40B4-BE49-F238E27FC236}">
                <a16:creationId xmlns:a16="http://schemas.microsoft.com/office/drawing/2014/main" id="{B8993C57-A754-B4EC-AE98-11D60AD5C9BE}"/>
              </a:ext>
            </a:extLst>
          </p:cNvPr>
          <p:cNvSpPr>
            <a:spLocks noGrp="1"/>
          </p:cNvSpPr>
          <p:nvPr>
            <p:ph type="body" idx="1"/>
          </p:nvPr>
        </p:nvSpPr>
        <p:spPr>
          <a:xfrm>
            <a:off x="838200" y="1825625"/>
            <a:ext cx="10515600" cy="2717800"/>
          </a:xfrm>
        </p:spPr>
        <p:txBody>
          <a:bodyPr>
            <a:normAutofit/>
          </a:bodyPr>
          <a:lstStyle/>
          <a:p>
            <a:pPr marL="114300" indent="0">
              <a:buNone/>
            </a:pPr>
            <a:r>
              <a:rPr lang="en-US" sz="3600" dirty="0">
                <a:latin typeface="+mj-lt"/>
              </a:rPr>
              <a:t>Your name goes here.</a:t>
            </a:r>
          </a:p>
        </p:txBody>
      </p:sp>
      <p:sp>
        <p:nvSpPr>
          <p:cNvPr id="5" name="Slide Number Placeholder 4">
            <a:extLst>
              <a:ext uri="{FF2B5EF4-FFF2-40B4-BE49-F238E27FC236}">
                <a16:creationId xmlns:a16="http://schemas.microsoft.com/office/drawing/2014/main" id="{CBA2DD4C-5E53-4729-17CF-61CCFAA5CD36}"/>
              </a:ext>
            </a:extLst>
          </p:cNvPr>
          <p:cNvSpPr>
            <a:spLocks noGrp="1"/>
          </p:cNvSpPr>
          <p:nvPr>
            <p:ph type="sldNum" idx="12"/>
          </p:nvPr>
        </p:nvSpPr>
        <p:spPr/>
        <p:txBody>
          <a:bodyPr/>
          <a:lstStyle/>
          <a:p>
            <a:pPr>
              <a:defRPr/>
            </a:pPr>
            <a:fld id="{372B0271-B012-4ED1-8CE3-476E6D0A5B1D}" type="slidenum">
              <a:rPr lang="en-US" smtClean="0"/>
              <a:pPr>
                <a:defRPr/>
              </a:pPr>
              <a:t>14</a:t>
            </a:fld>
            <a:endParaRPr lang="en-US" dirty="0"/>
          </a:p>
        </p:txBody>
      </p:sp>
    </p:spTree>
    <p:extLst>
      <p:ext uri="{BB962C8B-B14F-4D97-AF65-F5344CB8AC3E}">
        <p14:creationId xmlns:p14="http://schemas.microsoft.com/office/powerpoint/2010/main" val="3889768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C6CE-D5E3-7A3E-5559-C413D985BC58}"/>
              </a:ext>
            </a:extLst>
          </p:cNvPr>
          <p:cNvSpPr>
            <a:spLocks noGrp="1"/>
          </p:cNvSpPr>
          <p:nvPr>
            <p:ph type="title"/>
          </p:nvPr>
        </p:nvSpPr>
        <p:spPr>
          <a:xfrm>
            <a:off x="794757" y="281230"/>
            <a:ext cx="2100844" cy="1287525"/>
          </a:xfrm>
        </p:spPr>
        <p:txBody>
          <a:bodyPr>
            <a:normAutofit/>
          </a:bodyPr>
          <a:lstStyle/>
          <a:p>
            <a:pPr>
              <a:lnSpc>
                <a:spcPct val="100000"/>
              </a:lnSpc>
              <a:spcAft>
                <a:spcPts val="600"/>
              </a:spcAft>
            </a:pPr>
            <a:r>
              <a:rPr lang="en-US" dirty="0">
                <a:solidFill>
                  <a:schemeClr val="tx1"/>
                </a:solidFill>
              </a:rPr>
              <a:t>NNLM</a:t>
            </a:r>
          </a:p>
        </p:txBody>
      </p:sp>
      <p:sp>
        <p:nvSpPr>
          <p:cNvPr id="4" name="TextBox 3">
            <a:extLst>
              <a:ext uri="{FF2B5EF4-FFF2-40B4-BE49-F238E27FC236}">
                <a16:creationId xmlns:a16="http://schemas.microsoft.com/office/drawing/2014/main" id="{25351FE7-5C45-5FE7-5343-CCFEF19997A6}"/>
              </a:ext>
            </a:extLst>
          </p:cNvPr>
          <p:cNvSpPr txBox="1"/>
          <p:nvPr/>
        </p:nvSpPr>
        <p:spPr>
          <a:xfrm>
            <a:off x="358776" y="2306414"/>
            <a:ext cx="3879850" cy="2028248"/>
          </a:xfrm>
          <a:prstGeom prst="rect">
            <a:avLst/>
          </a:prstGeom>
          <a:noFill/>
        </p:spPr>
        <p:txBody>
          <a:bodyPr wrap="square">
            <a:spAutoFit/>
          </a:bodyPr>
          <a:lstStyle/>
          <a:p>
            <a:pPr marL="228594" marR="0" lvl="0" indent="-193669" algn="l" defTabSz="914400" rtl="0" eaLnBrk="1" fontAlgn="auto" latinLnBrk="0" hangingPunct="1">
              <a:lnSpc>
                <a:spcPct val="90000"/>
              </a:lnSpc>
              <a:spcBef>
                <a:spcPts val="0"/>
              </a:spcBef>
              <a:spcAft>
                <a:spcPts val="0"/>
              </a:spcAft>
              <a:buClr>
                <a:srgbClr val="000000"/>
              </a:buClr>
              <a:buSzPts val="2800"/>
              <a:buFont typeface="Arial"/>
              <a:buChar char="•"/>
              <a:tabLst/>
              <a:defRPr/>
            </a:pP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Trainings</a:t>
            </a:r>
            <a:endParaRPr kumimoji="0" lang="en-US" sz="2800" b="0" i="0" u="none" strike="noStrike" kern="0" cap="none" spc="0" normalizeH="0" baseline="0" noProof="0" dirty="0">
              <a:ln>
                <a:noFill/>
              </a:ln>
              <a:solidFill>
                <a:srgbClr val="000000"/>
              </a:solidFill>
              <a:effectLst/>
              <a:uLnTx/>
              <a:uFillTx/>
              <a:latin typeface="Calibri"/>
              <a:cs typeface="Calibri"/>
              <a:sym typeface="Calibri"/>
            </a:endParaRPr>
          </a:p>
          <a:p>
            <a:pPr marL="228594" marR="0" lvl="0" indent="-193669" algn="l" defTabSz="914400" rtl="0" eaLnBrk="1" fontAlgn="auto" latinLnBrk="0" hangingPunct="1">
              <a:lnSpc>
                <a:spcPct val="90000"/>
              </a:lnSpc>
              <a:spcBef>
                <a:spcPts val="1000"/>
              </a:spcBef>
              <a:spcAft>
                <a:spcPts val="0"/>
              </a:spcAft>
              <a:buClr>
                <a:srgbClr val="000000"/>
              </a:buClr>
              <a:buSzPts val="2800"/>
              <a:buFont typeface="Arial"/>
              <a:buChar char="•"/>
              <a:tabLst/>
              <a:defRPr/>
            </a:pP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Funding</a:t>
            </a:r>
            <a:endParaRPr kumimoji="0" lang="en-US" sz="2800" b="0" i="0" u="none" strike="noStrike" kern="0" cap="none" spc="0" normalizeH="0" baseline="0" noProof="0" dirty="0">
              <a:ln>
                <a:noFill/>
              </a:ln>
              <a:solidFill>
                <a:srgbClr val="000000"/>
              </a:solidFill>
              <a:effectLst/>
              <a:uLnTx/>
              <a:uFillTx/>
              <a:latin typeface="Calibri"/>
              <a:cs typeface="Calibri"/>
              <a:sym typeface="Calibri"/>
            </a:endParaRPr>
          </a:p>
          <a:p>
            <a:pPr marL="228594" marR="0" lvl="0" indent="-193669" algn="l" defTabSz="914400" rtl="0" eaLnBrk="1" fontAlgn="auto" latinLnBrk="0" hangingPunct="1">
              <a:lnSpc>
                <a:spcPct val="90000"/>
              </a:lnSpc>
              <a:spcBef>
                <a:spcPts val="1000"/>
              </a:spcBef>
              <a:spcAft>
                <a:spcPts val="0"/>
              </a:spcAft>
              <a:buClr>
                <a:srgbClr val="000000"/>
              </a:buClr>
              <a:buSzPts val="2800"/>
              <a:buFont typeface="Arial"/>
              <a:buChar char="•"/>
              <a:tabLst/>
              <a:defRPr/>
            </a:pP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Educational materials</a:t>
            </a:r>
            <a:endParaRPr kumimoji="0" lang="en-US" sz="2800" b="0" i="0" u="none" strike="noStrike" kern="0" cap="none" spc="0" normalizeH="0" baseline="0" noProof="0" dirty="0">
              <a:ln>
                <a:noFill/>
              </a:ln>
              <a:solidFill>
                <a:srgbClr val="000000"/>
              </a:solidFill>
              <a:effectLst/>
              <a:uLnTx/>
              <a:uFillTx/>
              <a:latin typeface="Calibri"/>
              <a:cs typeface="Calibri"/>
              <a:sym typeface="Calibri"/>
            </a:endParaRPr>
          </a:p>
          <a:p>
            <a:pPr marL="228594" marR="0" lvl="0" indent="-193669" algn="l" defTabSz="914400" rtl="0" eaLnBrk="1" fontAlgn="auto" latinLnBrk="0" hangingPunct="1">
              <a:lnSpc>
                <a:spcPct val="90000"/>
              </a:lnSpc>
              <a:spcBef>
                <a:spcPts val="1000"/>
              </a:spcBef>
              <a:spcAft>
                <a:spcPts val="0"/>
              </a:spcAft>
              <a:buClr>
                <a:srgbClr val="000000"/>
              </a:buClr>
              <a:buSzPts val="2800"/>
              <a:buFont typeface="Arial"/>
              <a:buChar char="•"/>
              <a:tabLst/>
              <a:defRPr/>
            </a:pP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Community outreach</a:t>
            </a:r>
            <a:endParaRPr kumimoji="0" lang="en-US" sz="2800" b="0" i="0" u="none" strike="noStrike" kern="0" cap="none" spc="0" normalizeH="0" baseline="0" noProof="0" dirty="0">
              <a:ln>
                <a:noFill/>
              </a:ln>
              <a:solidFill>
                <a:srgbClr val="000000"/>
              </a:solidFill>
              <a:effectLst/>
              <a:uLnTx/>
              <a:uFillTx/>
              <a:latin typeface="Calibri"/>
              <a:cs typeface="Calibri"/>
              <a:sym typeface="Calibri"/>
            </a:endParaRPr>
          </a:p>
        </p:txBody>
      </p:sp>
      <p:pic>
        <p:nvPicPr>
          <p:cNvPr id="5" name="Content Placeholder 5" descr="I briefly I wanted to introduce the network of the National Library of Medicine, also known as NLM. As the name suggests, the NLM is part of the National Library of Medicine, which is within the National Institutes of Health. We are the education and outreach arm of the National Library of Medicine, we work regionally, getting to know communities on the ground and helping those communities best serve the people they know best. But we are present across the entire country. And we work to advance the health and well being of everyone through access and understanding of how to use health information. This includes worth working with organizations like libraries of all types, schools, health care, and all sorts of community based organizations. We do this primarily through three different methods, providing funding to organizations so that they can work within their own communities. We do a number of other forms of outreach and engagement. And then like today, we offer a wide range of training and education opportunities. I encourage you all to visit nlm.gov to learn mor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030223" y="169616"/>
            <a:ext cx="7509379" cy="5195805"/>
          </a:xfrm>
        </p:spPr>
      </p:pic>
    </p:spTree>
    <p:extLst>
      <p:ext uri="{BB962C8B-B14F-4D97-AF65-F5344CB8AC3E}">
        <p14:creationId xmlns:p14="http://schemas.microsoft.com/office/powerpoint/2010/main" val="2423646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B0CF-1988-1940-3B71-E016C8448DAE}"/>
              </a:ext>
            </a:extLst>
          </p:cNvPr>
          <p:cNvSpPr>
            <a:spLocks noGrp="1"/>
          </p:cNvSpPr>
          <p:nvPr>
            <p:ph type="title"/>
          </p:nvPr>
        </p:nvSpPr>
        <p:spPr>
          <a:xfrm>
            <a:off x="580219" y="188608"/>
            <a:ext cx="2221992" cy="1183259"/>
          </a:xfrm>
        </p:spPr>
        <p:txBody>
          <a:bodyPr/>
          <a:lstStyle/>
          <a:p>
            <a:r>
              <a:rPr lang="en-US" dirty="0"/>
              <a:t>Agenda</a:t>
            </a:r>
          </a:p>
        </p:txBody>
      </p:sp>
      <p:sp>
        <p:nvSpPr>
          <p:cNvPr id="3" name="Text Placeholder 2">
            <a:extLst>
              <a:ext uri="{FF2B5EF4-FFF2-40B4-BE49-F238E27FC236}">
                <a16:creationId xmlns:a16="http://schemas.microsoft.com/office/drawing/2014/main" id="{0620ED1D-3DB7-DBE1-ADFC-5BED6A1F181B}"/>
              </a:ext>
            </a:extLst>
          </p:cNvPr>
          <p:cNvSpPr>
            <a:spLocks noGrp="1"/>
          </p:cNvSpPr>
          <p:nvPr>
            <p:ph type="body" idx="1"/>
          </p:nvPr>
        </p:nvSpPr>
        <p:spPr>
          <a:xfrm>
            <a:off x="580220" y="1588854"/>
            <a:ext cx="9966626" cy="4169919"/>
          </a:xfrm>
        </p:spPr>
        <p:txBody>
          <a:bodyPr>
            <a:noAutofit/>
          </a:bodyPr>
          <a:lstStyle/>
          <a:p>
            <a:pPr algn="l">
              <a:buFont typeface="+mj-lt"/>
              <a:buAutoNum type="arabicPeriod"/>
            </a:pPr>
            <a:r>
              <a:rPr lang="en-US" sz="3600" b="0" i="0" dirty="0">
                <a:solidFill>
                  <a:schemeClr val="tx1"/>
                </a:solidFill>
                <a:effectLst/>
                <a:latin typeface="Calibri" panose="020F0502020204030204" pitchFamily="34" charset="0"/>
                <a:cs typeface="Calibri" panose="020F0502020204030204" pitchFamily="34" charset="0"/>
              </a:rPr>
              <a:t>Explore language data at the national and state level.</a:t>
            </a:r>
            <a:br>
              <a:rPr lang="en-US" sz="3600" b="0" i="0" dirty="0">
                <a:solidFill>
                  <a:schemeClr val="tx1"/>
                </a:solidFill>
                <a:effectLst/>
                <a:latin typeface="Calibri" panose="020F0502020204030204" pitchFamily="34" charset="0"/>
                <a:cs typeface="Calibri" panose="020F0502020204030204" pitchFamily="34" charset="0"/>
              </a:rPr>
            </a:br>
            <a:endParaRPr lang="en-US" sz="3600" b="0" i="0" dirty="0">
              <a:solidFill>
                <a:schemeClr val="tx1"/>
              </a:solidFill>
              <a:effectLst/>
              <a:latin typeface="Calibri" panose="020F0502020204030204" pitchFamily="34" charset="0"/>
              <a:cs typeface="Calibri" panose="020F0502020204030204" pitchFamily="34" charset="0"/>
            </a:endParaRPr>
          </a:p>
          <a:p>
            <a:pPr algn="l">
              <a:buFont typeface="+mj-lt"/>
              <a:buAutoNum type="arabicPeriod"/>
            </a:pPr>
            <a:r>
              <a:rPr lang="en-US" sz="3600" b="0" i="0" dirty="0">
                <a:solidFill>
                  <a:schemeClr val="tx1"/>
                </a:solidFill>
                <a:effectLst/>
                <a:latin typeface="Calibri" panose="020F0502020204030204" pitchFamily="34" charset="0"/>
                <a:cs typeface="Calibri" panose="020F0502020204030204" pitchFamily="34" charset="0"/>
              </a:rPr>
              <a:t>Identify reliable websites for quality health information in multiple languages.</a:t>
            </a:r>
            <a:br>
              <a:rPr lang="en-US" sz="3600" b="0" i="0" dirty="0">
                <a:solidFill>
                  <a:schemeClr val="tx1"/>
                </a:solidFill>
                <a:effectLst/>
                <a:latin typeface="Calibri" panose="020F0502020204030204" pitchFamily="34" charset="0"/>
                <a:cs typeface="Calibri" panose="020F0502020204030204" pitchFamily="34" charset="0"/>
              </a:rPr>
            </a:br>
            <a:endParaRPr lang="en-US" sz="3600" b="0" i="0" dirty="0">
              <a:solidFill>
                <a:schemeClr val="tx1"/>
              </a:solidFill>
              <a:effectLst/>
              <a:latin typeface="Calibri" panose="020F0502020204030204" pitchFamily="34" charset="0"/>
              <a:cs typeface="Calibri" panose="020F0502020204030204" pitchFamily="34" charset="0"/>
            </a:endParaRPr>
          </a:p>
          <a:p>
            <a:pPr algn="l">
              <a:buFont typeface="+mj-lt"/>
              <a:buAutoNum type="arabicPeriod"/>
            </a:pPr>
            <a:r>
              <a:rPr lang="en-US" sz="3600" b="0" i="0" dirty="0">
                <a:solidFill>
                  <a:schemeClr val="tx1"/>
                </a:solidFill>
                <a:effectLst/>
                <a:latin typeface="Calibri" panose="020F0502020204030204" pitchFamily="34" charset="0"/>
                <a:cs typeface="Calibri" panose="020F0502020204030204" pitchFamily="34" charset="0"/>
              </a:rPr>
              <a:t>Live demonstration of websites.</a:t>
            </a:r>
          </a:p>
          <a:p>
            <a:pPr marL="114300" indent="0" algn="l">
              <a:buNone/>
            </a:pPr>
            <a:endParaRPr lang="en-US" b="0" i="0" dirty="0">
              <a:solidFill>
                <a:schemeClr val="tx1"/>
              </a:solidFill>
              <a:effectLst/>
              <a:latin typeface="Calibri" panose="020F0502020204030204" pitchFamily="34" charset="0"/>
              <a:cs typeface="Calibri" panose="020F0502020204030204" pitchFamily="34" charset="0"/>
            </a:endParaRPr>
          </a:p>
          <a:p>
            <a:pPr algn="l">
              <a:buFont typeface="+mj-lt"/>
              <a:buAutoNum type="arabicPeriod"/>
            </a:pPr>
            <a:endParaRPr lang="en-US" b="0" i="0" dirty="0">
              <a:solidFill>
                <a:srgbClr val="333333"/>
              </a:solidFill>
              <a:effectLst/>
              <a:latin typeface="Calibri" panose="020F0502020204030204" pitchFamily="34" charset="0"/>
              <a:cs typeface="Calibri" panose="020F0502020204030204" pitchFamily="34" charset="0"/>
            </a:endParaRPr>
          </a:p>
          <a:p>
            <a:pPr algn="l">
              <a:buFont typeface="+mj-lt"/>
              <a:buAutoNum type="arabicPeriod"/>
            </a:pPr>
            <a:endParaRPr lang="en-US" b="0" i="0" dirty="0">
              <a:solidFill>
                <a:srgbClr val="FF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471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 name="Title 1">
            <a:extLst>
              <a:ext uri="{FF2B5EF4-FFF2-40B4-BE49-F238E27FC236}">
                <a16:creationId xmlns:a16="http://schemas.microsoft.com/office/drawing/2014/main" id="{27D537E9-FE47-4525-B222-ED9AA5BABB70}"/>
              </a:ext>
            </a:extLst>
          </p:cNvPr>
          <p:cNvSpPr>
            <a:spLocks noGrp="1"/>
          </p:cNvSpPr>
          <p:nvPr>
            <p:ph type="title"/>
          </p:nvPr>
        </p:nvSpPr>
        <p:spPr>
          <a:xfrm>
            <a:off x="472279" y="241300"/>
            <a:ext cx="9879197" cy="802054"/>
          </a:xfrm>
        </p:spPr>
        <p:txBody>
          <a:bodyPr>
            <a:noAutofit/>
          </a:bodyPr>
          <a:lstStyle/>
          <a:p>
            <a:r>
              <a:rPr lang="en-US" sz="4400" dirty="0"/>
              <a:t>Question: Languages in Your Community</a:t>
            </a:r>
          </a:p>
        </p:txBody>
      </p:sp>
      <p:sp>
        <p:nvSpPr>
          <p:cNvPr id="210" name="Google Shape;210;g152491405b0_0_0"/>
          <p:cNvSpPr txBox="1">
            <a:spLocks noGrp="1"/>
          </p:cNvSpPr>
          <p:nvPr>
            <p:ph type="body" idx="1"/>
          </p:nvPr>
        </p:nvSpPr>
        <p:spPr>
          <a:xfrm>
            <a:off x="560385" y="1601383"/>
            <a:ext cx="4930900" cy="3480979"/>
          </a:xfrm>
          <a:prstGeom prst="rect">
            <a:avLst/>
          </a:prstGeom>
        </p:spPr>
        <p:txBody>
          <a:bodyPr spcFirstLastPara="1" wrap="square" lIns="91425" tIns="45700" rIns="91425" bIns="45700" anchor="t" anchorCtr="0">
            <a:noAutofit/>
          </a:bodyPr>
          <a:lstStyle/>
          <a:p>
            <a:pPr marL="0" indent="0">
              <a:buSzPts val="1100"/>
            </a:pPr>
            <a:r>
              <a:rPr lang="en-US" sz="2800" strike="sngStrike" dirty="0">
                <a:solidFill>
                  <a:srgbClr val="FF0000"/>
                </a:solidFill>
              </a:rPr>
              <a:t> </a:t>
            </a:r>
            <a:endParaRPr lang="en-US" sz="2800" dirty="0">
              <a:solidFill>
                <a:schemeClr val="tx2">
                  <a:lumMod val="10000"/>
                </a:schemeClr>
              </a:solidFill>
            </a:endParaRPr>
          </a:p>
          <a:p>
            <a:pPr marL="0" indent="0">
              <a:buSzPts val="1100"/>
            </a:pPr>
            <a:r>
              <a:rPr lang="en-US" sz="3200" dirty="0">
                <a:solidFill>
                  <a:schemeClr val="tx1"/>
                </a:solidFill>
              </a:rPr>
              <a:t>What are the most common languages you run into in your community or at your library?</a:t>
            </a:r>
          </a:p>
        </p:txBody>
      </p:sp>
      <p:pic>
        <p:nvPicPr>
          <p:cNvPr id="5" name="Picture Placeholder 4" descr="Digital rendering of a colored world map">
            <a:extLst>
              <a:ext uri="{FF2B5EF4-FFF2-40B4-BE49-F238E27FC236}">
                <a16:creationId xmlns:a16="http://schemas.microsoft.com/office/drawing/2014/main" id="{FC9B6BA1-3E25-4082-9F41-7C45E5F5D454}"/>
              </a:ext>
            </a:extLst>
          </p:cNvPr>
          <p:cNvPicPr>
            <a:picLocks noGrp="1" noChangeAspect="1"/>
          </p:cNvPicPr>
          <p:nvPr>
            <p:ph type="pic" idx="2"/>
          </p:nvPr>
        </p:nvPicPr>
        <p:blipFill>
          <a:blip r:embed="rId3"/>
          <a:srcRect l="6042" r="6042"/>
          <a:stretch>
            <a:fillRect/>
          </a:stretch>
        </p:blipFill>
        <p:spPr>
          <a:xfrm>
            <a:off x="6278565" y="1503160"/>
            <a:ext cx="5353050" cy="4226817"/>
          </a:xfrm>
        </p:spPr>
      </p:pic>
      <p:sp>
        <p:nvSpPr>
          <p:cNvPr id="3" name="Rectangle 2">
            <a:extLst>
              <a:ext uri="{FF2B5EF4-FFF2-40B4-BE49-F238E27FC236}">
                <a16:creationId xmlns:a16="http://schemas.microsoft.com/office/drawing/2014/main" id="{964913D8-D47E-417D-01A9-4A48B80227DB}"/>
              </a:ext>
              <a:ext uri="{C183D7F6-B498-43B3-948B-1728B52AA6E4}">
                <adec:decorative xmlns:adec="http://schemas.microsoft.com/office/drawing/2017/decorative" val="1"/>
              </a:ext>
            </a:extLst>
          </p:cNvPr>
          <p:cNvSpPr/>
          <p:nvPr/>
        </p:nvSpPr>
        <p:spPr>
          <a:xfrm>
            <a:off x="6277207" y="1503159"/>
            <a:ext cx="5354408" cy="420395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66F638-16A5-FB72-4E33-87FD26B6C697}"/>
              </a:ext>
            </a:extLst>
          </p:cNvPr>
          <p:cNvSpPr txBox="1">
            <a:spLocks noGrp="1"/>
          </p:cNvSpPr>
          <p:nvPr>
            <p:ph type="title" idx="4294967295"/>
          </p:nvPr>
        </p:nvSpPr>
        <p:spPr>
          <a:xfrm>
            <a:off x="0" y="1438275"/>
            <a:ext cx="12192000" cy="2452688"/>
          </a:xfrm>
          <a:prstGeom prst="rect">
            <a:avLst/>
          </a:prstGeom>
          <a:solidFill>
            <a:schemeClr val="accent1"/>
          </a:solid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rmAutofit fontScale="9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chemeClr val="dk1"/>
              </a:buClr>
              <a:buSzPts val="6000"/>
              <a:buFont typeface="Calibri"/>
              <a:buNone/>
              <a:tabLst/>
              <a:defRPr/>
            </a:pPr>
            <a:r>
              <a:rPr kumimoji="0" lang="en-US" sz="6000" b="0" i="0" u="none" strike="noStrike" kern="0" cap="none" spc="0" normalizeH="0" baseline="0" noProof="0" dirty="0">
                <a:ln>
                  <a:noFill/>
                </a:ln>
                <a:solidFill>
                  <a:schemeClr val="tx1"/>
                </a:solidFill>
                <a:effectLst/>
                <a:uLnTx/>
                <a:uFillTx/>
                <a:latin typeface="Calibri"/>
                <a:ea typeface="Calibri"/>
                <a:cs typeface="Calibri"/>
                <a:sym typeface="Calibri"/>
              </a:rPr>
              <a:t>    </a:t>
            </a:r>
          </a:p>
          <a:p>
            <a:pPr marL="0" marR="0" lvl="0" indent="0" algn="ctr" defTabSz="914400" rtl="0" eaLnBrk="1" fontAlgn="auto" latinLnBrk="0" hangingPunct="1">
              <a:lnSpc>
                <a:spcPct val="90000"/>
              </a:lnSpc>
              <a:spcBef>
                <a:spcPts val="0"/>
              </a:spcBef>
              <a:spcAft>
                <a:spcPts val="0"/>
              </a:spcAft>
              <a:buClr>
                <a:schemeClr val="dk1"/>
              </a:buClr>
              <a:buSzPts val="6000"/>
              <a:buFont typeface="Calibri"/>
              <a:buNone/>
              <a:tabLst/>
              <a:defRPr/>
            </a:pPr>
            <a:r>
              <a:rPr kumimoji="0" lang="en-US" sz="7200" b="1" i="0" u="none" strike="noStrike" kern="0" cap="none" spc="0" normalizeH="0" baseline="0" noProof="0" dirty="0">
                <a:ln>
                  <a:noFill/>
                </a:ln>
                <a:solidFill>
                  <a:schemeClr val="bg1"/>
                </a:solidFill>
                <a:effectLst/>
                <a:uLnTx/>
                <a:uFillTx/>
                <a:latin typeface="Calibri" panose="020F0502020204030204" pitchFamily="34" charset="0"/>
                <a:ea typeface="Calibri"/>
                <a:cs typeface="Calibri" panose="020F0502020204030204" pitchFamily="34" charset="0"/>
                <a:sym typeface="Calibri"/>
              </a:rPr>
              <a:t>Background Data</a:t>
            </a:r>
            <a:br>
              <a:rPr kumimoji="0" lang="en-US" sz="7200" b="0" i="0" u="none" strike="noStrike" kern="0" cap="none" spc="0" normalizeH="0" baseline="0" noProof="0" dirty="0">
                <a:ln>
                  <a:noFill/>
                </a:ln>
                <a:solidFill>
                  <a:schemeClr val="tx1"/>
                </a:solidFill>
                <a:effectLst/>
                <a:uLnTx/>
                <a:uFillTx/>
                <a:latin typeface="Calibri" panose="020F0502020204030204" pitchFamily="34" charset="0"/>
                <a:ea typeface="Calibri"/>
                <a:cs typeface="Calibri" panose="020F0502020204030204" pitchFamily="34" charset="0"/>
                <a:sym typeface="Calibri"/>
              </a:rPr>
            </a:br>
            <a:endParaRPr kumimoji="0" lang="en-US" sz="7200" b="0" i="0" u="none" strike="noStrike" kern="0" cap="none" spc="0" normalizeH="0" baseline="0" noProof="0" dirty="0">
              <a:ln>
                <a:noFill/>
              </a:ln>
              <a:solidFill>
                <a:schemeClr val="tx1"/>
              </a:solidFill>
              <a:effectLst/>
              <a:uLnTx/>
              <a:uFillTx/>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3021113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7311A-5CD5-0E21-FFA5-CA9D79AEA88C}"/>
              </a:ext>
            </a:extLst>
          </p:cNvPr>
          <p:cNvSpPr>
            <a:spLocks noGrp="1"/>
          </p:cNvSpPr>
          <p:nvPr>
            <p:ph type="title"/>
          </p:nvPr>
        </p:nvSpPr>
        <p:spPr>
          <a:xfrm>
            <a:off x="1163200" y="295954"/>
            <a:ext cx="9795211" cy="1070452"/>
          </a:xfrm>
        </p:spPr>
        <p:txBody>
          <a:bodyPr>
            <a:noAutofit/>
          </a:bodyPr>
          <a:lstStyle/>
          <a:p>
            <a:pPr algn="ctr"/>
            <a:r>
              <a:rPr lang="en-US" dirty="0"/>
              <a:t>Language in the United States</a:t>
            </a:r>
          </a:p>
        </p:txBody>
      </p:sp>
      <p:pic>
        <p:nvPicPr>
          <p:cNvPr id="5" name="Picture 5" descr="Data for language use in the United States for 2022: 1) 21.7% speak a language other than English at home 2) 8.2% Speak English less than very well 3) 13.3% speak Spanish at home.">
            <a:extLst>
              <a:ext uri="{FF2B5EF4-FFF2-40B4-BE49-F238E27FC236}">
                <a16:creationId xmlns:a16="http://schemas.microsoft.com/office/drawing/2014/main" id="{E3FF7AA9-2B28-9E03-25EE-5A2789C84566}"/>
              </a:ext>
            </a:extLst>
          </p:cNvPr>
          <p:cNvPicPr>
            <a:picLocks noChangeAspect="1"/>
          </p:cNvPicPr>
          <p:nvPr/>
        </p:nvPicPr>
        <p:blipFill>
          <a:blip r:embed="rId3"/>
          <a:srcRect/>
          <a:stretch/>
        </p:blipFill>
        <p:spPr>
          <a:xfrm>
            <a:off x="1163200" y="1807577"/>
            <a:ext cx="9865595" cy="3649067"/>
          </a:xfrm>
          <a:prstGeom prst="rect">
            <a:avLst/>
          </a:prstGeom>
          <a:ln>
            <a:solidFill>
              <a:schemeClr val="tx1"/>
            </a:solidFill>
          </a:ln>
        </p:spPr>
      </p:pic>
      <p:sp>
        <p:nvSpPr>
          <p:cNvPr id="3" name="TextBox 2">
            <a:extLst>
              <a:ext uri="{FF2B5EF4-FFF2-40B4-BE49-F238E27FC236}">
                <a16:creationId xmlns:a16="http://schemas.microsoft.com/office/drawing/2014/main" id="{38FB7D04-CC4F-15E3-8AED-8022D7F13553}"/>
              </a:ext>
            </a:extLst>
          </p:cNvPr>
          <p:cNvSpPr txBox="1"/>
          <p:nvPr/>
        </p:nvSpPr>
        <p:spPr>
          <a:xfrm>
            <a:off x="4550447" y="6338986"/>
            <a:ext cx="747086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1"/>
                </a:solidFill>
                <a:hlinkClick r:id="rId4">
                  <a:extLst>
                    <a:ext uri="{A12FA001-AC4F-418D-AE19-62706E023703}">
                      <ahyp:hlinkClr xmlns:ahyp="http://schemas.microsoft.com/office/drawing/2018/hyperlinkcolor" val="tx"/>
                    </a:ext>
                  </a:extLst>
                </a:hlinkClick>
              </a:rPr>
              <a:t>https://www.census.gov/acs/www/about/why-we-ask-each-question/language/</a:t>
            </a:r>
            <a:endParaRPr lang="en-US" sz="1200" dirty="0">
              <a:solidFill>
                <a:schemeClr val="bg1"/>
              </a:solidFill>
              <a:latin typeface="Calibri"/>
            </a:endParaRPr>
          </a:p>
        </p:txBody>
      </p:sp>
    </p:spTree>
    <p:extLst>
      <p:ext uri="{BB962C8B-B14F-4D97-AF65-F5344CB8AC3E}">
        <p14:creationId xmlns:p14="http://schemas.microsoft.com/office/powerpoint/2010/main" val="2065348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2CE6B-CDC9-CC08-51B8-D3ECCAAE5362}"/>
              </a:ext>
            </a:extLst>
          </p:cNvPr>
          <p:cNvSpPr>
            <a:spLocks noGrp="1"/>
          </p:cNvSpPr>
          <p:nvPr>
            <p:ph type="title"/>
          </p:nvPr>
        </p:nvSpPr>
        <p:spPr>
          <a:xfrm>
            <a:off x="317053" y="2164617"/>
            <a:ext cx="4453173" cy="1446090"/>
          </a:xfrm>
        </p:spPr>
        <p:txBody>
          <a:bodyPr>
            <a:normAutofit/>
          </a:bodyPr>
          <a:lstStyle/>
          <a:p>
            <a:r>
              <a:rPr lang="en-US" dirty="0"/>
              <a:t>Census Question</a:t>
            </a:r>
          </a:p>
        </p:txBody>
      </p:sp>
      <p:pic>
        <p:nvPicPr>
          <p:cNvPr id="6" name="Picture 5" descr="Green box shows question 14 from the U.S. Census. Does this person speak a language other than English at home? What is the language? How well does this person speak English?">
            <a:extLst>
              <a:ext uri="{FF2B5EF4-FFF2-40B4-BE49-F238E27FC236}">
                <a16:creationId xmlns:a16="http://schemas.microsoft.com/office/drawing/2014/main" id="{E15AEC4C-C6D8-5145-E7B5-A31B201C8834}"/>
              </a:ext>
            </a:extLst>
          </p:cNvPr>
          <p:cNvPicPr>
            <a:picLocks noChangeAspect="1"/>
          </p:cNvPicPr>
          <p:nvPr/>
        </p:nvPicPr>
        <p:blipFill>
          <a:blip r:embed="rId3"/>
          <a:srcRect/>
          <a:stretch/>
        </p:blipFill>
        <p:spPr>
          <a:xfrm>
            <a:off x="5223656" y="605172"/>
            <a:ext cx="5486614" cy="5231424"/>
          </a:xfrm>
          <a:prstGeom prst="rect">
            <a:avLst/>
          </a:prstGeom>
        </p:spPr>
      </p:pic>
    </p:spTree>
    <p:extLst>
      <p:ext uri="{BB962C8B-B14F-4D97-AF65-F5344CB8AC3E}">
        <p14:creationId xmlns:p14="http://schemas.microsoft.com/office/powerpoint/2010/main" val="3049510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United States Census Bureau offers an interactive mapping tool that shows the number of People That Speak English Less Than &quot;Very Well&quot;.">
            <a:extLst>
              <a:ext uri="{FF2B5EF4-FFF2-40B4-BE49-F238E27FC236}">
                <a16:creationId xmlns:a16="http://schemas.microsoft.com/office/drawing/2014/main" id="{C241F735-958B-E461-26A9-F8934F6DBD03}"/>
              </a:ext>
            </a:extLst>
          </p:cNvPr>
          <p:cNvSpPr>
            <a:spLocks noGrp="1"/>
          </p:cNvSpPr>
          <p:nvPr>
            <p:ph type="title"/>
          </p:nvPr>
        </p:nvSpPr>
        <p:spPr>
          <a:xfrm>
            <a:off x="235394" y="1584182"/>
            <a:ext cx="3410202" cy="2108443"/>
          </a:xfrm>
        </p:spPr>
        <p:txBody>
          <a:bodyPr>
            <a:noAutofit/>
          </a:bodyPr>
          <a:lstStyle/>
          <a:p>
            <a:pPr algn="ctr"/>
            <a:r>
              <a:rPr lang="en-US" dirty="0"/>
              <a:t>Interactive Mapping </a:t>
            </a:r>
            <a:br>
              <a:rPr lang="en-US" dirty="0"/>
            </a:br>
            <a:r>
              <a:rPr lang="en-US" dirty="0"/>
              <a:t>Tool</a:t>
            </a:r>
          </a:p>
        </p:txBody>
      </p:sp>
      <p:pic>
        <p:nvPicPr>
          <p:cNvPr id="6" name="Picture 5" descr="Census data show people that speak English less than &quot;very well&quot; in the United States.">
            <a:extLst>
              <a:ext uri="{FF2B5EF4-FFF2-40B4-BE49-F238E27FC236}">
                <a16:creationId xmlns:a16="http://schemas.microsoft.com/office/drawing/2014/main" id="{DF32F634-BB42-39FF-5E30-A4D9D8BE77AF}"/>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4027877" y="126881"/>
            <a:ext cx="7235846" cy="5791064"/>
          </a:xfrm>
          <a:prstGeom prst="rect">
            <a:avLst/>
          </a:prstGeom>
        </p:spPr>
      </p:pic>
    </p:spTree>
    <p:extLst>
      <p:ext uri="{BB962C8B-B14F-4D97-AF65-F5344CB8AC3E}">
        <p14:creationId xmlns:p14="http://schemas.microsoft.com/office/powerpoint/2010/main" val="4168908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3173830C-6119-4812-D11B-CD88CECC6827}"/>
              </a:ext>
            </a:extLst>
          </p:cNvPr>
          <p:cNvSpPr>
            <a:spLocks noGrp="1"/>
          </p:cNvSpPr>
          <p:nvPr>
            <p:ph type="title"/>
          </p:nvPr>
        </p:nvSpPr>
        <p:spPr>
          <a:xfrm>
            <a:off x="339969" y="1262412"/>
            <a:ext cx="4642338" cy="3285204"/>
          </a:xfrm>
        </p:spPr>
        <p:txBody>
          <a:bodyPr>
            <a:noAutofit/>
          </a:bodyPr>
          <a:lstStyle/>
          <a:p>
            <a:pPr algn="ctr"/>
            <a:r>
              <a:rPr lang="en-US" dirty="0"/>
              <a:t>Top Languages spoken at home in the United States (2021)</a:t>
            </a:r>
          </a:p>
        </p:txBody>
      </p:sp>
      <p:sp>
        <p:nvSpPr>
          <p:cNvPr id="9" name="TextBox 8">
            <a:extLst>
              <a:ext uri="{FF2B5EF4-FFF2-40B4-BE49-F238E27FC236}">
                <a16:creationId xmlns:a16="http://schemas.microsoft.com/office/drawing/2014/main" id="{EDFDB864-B6AA-F370-C635-A45A7530DDE6}"/>
              </a:ext>
            </a:extLst>
          </p:cNvPr>
          <p:cNvSpPr txBox="1"/>
          <p:nvPr/>
        </p:nvSpPr>
        <p:spPr>
          <a:xfrm>
            <a:off x="6096000" y="1262412"/>
            <a:ext cx="5478881" cy="3108543"/>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Spanish……………….41.3 million</a:t>
            </a:r>
          </a:p>
          <a:p>
            <a:r>
              <a:rPr lang="en-US" sz="2800" dirty="0">
                <a:latin typeface="Calibri" panose="020F0502020204030204" pitchFamily="34" charset="0"/>
                <a:cs typeface="Calibri" panose="020F0502020204030204" pitchFamily="34" charset="0"/>
              </a:rPr>
              <a:t>Chinese……………….3.4 million</a:t>
            </a:r>
          </a:p>
          <a:p>
            <a:r>
              <a:rPr lang="en-US" sz="2800" dirty="0">
                <a:latin typeface="Calibri" panose="020F0502020204030204" pitchFamily="34" charset="0"/>
                <a:cs typeface="Calibri" panose="020F0502020204030204" pitchFamily="34" charset="0"/>
              </a:rPr>
              <a:t>Filipino/Tagalog…..1.72 million</a:t>
            </a:r>
          </a:p>
          <a:p>
            <a:r>
              <a:rPr lang="en-US" sz="2800" dirty="0">
                <a:latin typeface="Calibri" panose="020F0502020204030204" pitchFamily="34" charset="0"/>
                <a:cs typeface="Calibri" panose="020F0502020204030204" pitchFamily="34" charset="0"/>
              </a:rPr>
              <a:t>Vietnamese………….1.52 million</a:t>
            </a:r>
          </a:p>
          <a:p>
            <a:r>
              <a:rPr lang="en-US" sz="2800" dirty="0">
                <a:latin typeface="Calibri" panose="020F0502020204030204" pitchFamily="34" charset="0"/>
                <a:cs typeface="Calibri" panose="020F0502020204030204" pitchFamily="34" charset="0"/>
              </a:rPr>
              <a:t>French…………………1.18 million</a:t>
            </a:r>
          </a:p>
          <a:p>
            <a:r>
              <a:rPr lang="en-US" sz="2800" dirty="0">
                <a:latin typeface="Calibri" panose="020F0502020204030204" pitchFamily="34" charset="0"/>
                <a:cs typeface="Calibri" panose="020F0502020204030204" pitchFamily="34" charset="0"/>
              </a:rPr>
              <a:t>Arabic…………………..1.39 million</a:t>
            </a:r>
          </a:p>
          <a:p>
            <a:r>
              <a:rPr lang="en-US" sz="2800" dirty="0">
                <a:latin typeface="Calibri" panose="020F0502020204030204" pitchFamily="34" charset="0"/>
                <a:cs typeface="Calibri" panose="020F0502020204030204" pitchFamily="34" charset="0"/>
              </a:rPr>
              <a:t>Korean………………….1 million</a:t>
            </a:r>
          </a:p>
        </p:txBody>
      </p:sp>
      <p:sp>
        <p:nvSpPr>
          <p:cNvPr id="10" name="TextBox 9">
            <a:extLst>
              <a:ext uri="{FF2B5EF4-FFF2-40B4-BE49-F238E27FC236}">
                <a16:creationId xmlns:a16="http://schemas.microsoft.com/office/drawing/2014/main" id="{7A9D70D0-A401-D7D3-4DBE-402E7D76448D}"/>
              </a:ext>
            </a:extLst>
          </p:cNvPr>
          <p:cNvSpPr txBox="1"/>
          <p:nvPr/>
        </p:nvSpPr>
        <p:spPr>
          <a:xfrm>
            <a:off x="5322250" y="6330384"/>
            <a:ext cx="6502671" cy="369332"/>
          </a:xfrm>
          <a:prstGeom prst="rect">
            <a:avLst/>
          </a:prstGeom>
          <a:noFill/>
        </p:spPr>
        <p:txBody>
          <a:bodyPr wrap="square" rtlCol="0">
            <a:spAutoFit/>
          </a:bodyPr>
          <a:lstStyle/>
          <a:p>
            <a:r>
              <a:rPr lang="en-US" dirty="0">
                <a:solidFill>
                  <a:schemeClr val="bg1"/>
                </a:solidFill>
              </a:rPr>
              <a:t>Source: U.S. Census Bureau </a:t>
            </a:r>
          </a:p>
        </p:txBody>
      </p:sp>
    </p:spTree>
    <p:extLst>
      <p:ext uri="{BB962C8B-B14F-4D97-AF65-F5344CB8AC3E}">
        <p14:creationId xmlns:p14="http://schemas.microsoft.com/office/powerpoint/2010/main" val="512532517"/>
      </p:ext>
    </p:extLst>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TotalTime>
  <Words>1835</Words>
  <Application>Microsoft Office PowerPoint</Application>
  <PresentationFormat>Widescreen</PresentationFormat>
  <Paragraphs>140</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Aptos</vt:lpstr>
      <vt:lpstr>Arial</vt:lpstr>
      <vt:lpstr>Avenir Next</vt:lpstr>
      <vt:lpstr>Avenir Next W01</vt:lpstr>
      <vt:lpstr>Calibri</vt:lpstr>
      <vt:lpstr>Corbel</vt:lpstr>
      <vt:lpstr>Helvetica</vt:lpstr>
      <vt:lpstr>Noteworthy</vt:lpstr>
      <vt:lpstr>Segoe UI</vt:lpstr>
      <vt:lpstr>Basis</vt:lpstr>
      <vt:lpstr>    Providing Multilingual Health Information </vt:lpstr>
      <vt:lpstr>NNLM</vt:lpstr>
      <vt:lpstr>Agenda</vt:lpstr>
      <vt:lpstr>Question: Languages in Your Community</vt:lpstr>
      <vt:lpstr>     Background Data </vt:lpstr>
      <vt:lpstr>Language in the United States</vt:lpstr>
      <vt:lpstr>Census Question</vt:lpstr>
      <vt:lpstr>Interactive Mapping  Tool</vt:lpstr>
      <vt:lpstr>Top Languages spoken at home in the United States (2021)</vt:lpstr>
      <vt:lpstr>ArcGIS: What languages are spoken by people who have limited English ability?</vt:lpstr>
      <vt:lpstr>Locating Census Data</vt:lpstr>
      <vt:lpstr>     Information Resources </vt:lpstr>
      <vt:lpstr>Health Information in Languages other than English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Brown</cp:lastModifiedBy>
  <cp:revision>58</cp:revision>
  <dcterms:created xsi:type="dcterms:W3CDTF">2024-10-31T20:28:02Z</dcterms:created>
  <dcterms:modified xsi:type="dcterms:W3CDTF">2025-08-14T14:40:48Z</dcterms:modified>
</cp:coreProperties>
</file>