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 id="2147483672" r:id="rId6"/>
    <p:sldMasterId id="2147483696" r:id="rId7"/>
  </p:sldMasterIdLst>
  <p:notesMasterIdLst>
    <p:notesMasterId r:id="rId31"/>
  </p:notesMasterIdLst>
  <p:handoutMasterIdLst>
    <p:handoutMasterId r:id="rId32"/>
  </p:handoutMasterIdLst>
  <p:sldIdLst>
    <p:sldId id="358" r:id="rId8"/>
    <p:sldId id="359" r:id="rId9"/>
    <p:sldId id="256" r:id="rId10"/>
    <p:sldId id="724" r:id="rId11"/>
    <p:sldId id="346" r:id="rId12"/>
    <p:sldId id="272" r:id="rId13"/>
    <p:sldId id="258" r:id="rId14"/>
    <p:sldId id="317" r:id="rId15"/>
    <p:sldId id="308" r:id="rId16"/>
    <p:sldId id="260" r:id="rId17"/>
    <p:sldId id="259" r:id="rId18"/>
    <p:sldId id="357" r:id="rId19"/>
    <p:sldId id="262" r:id="rId20"/>
    <p:sldId id="355" r:id="rId21"/>
    <p:sldId id="351" r:id="rId22"/>
    <p:sldId id="356" r:id="rId23"/>
    <p:sldId id="325" r:id="rId24"/>
    <p:sldId id="266" r:id="rId25"/>
    <p:sldId id="309" r:id="rId26"/>
    <p:sldId id="330" r:id="rId27"/>
    <p:sldId id="323" r:id="rId28"/>
    <p:sldId id="331" r:id="rId29"/>
    <p:sldId id="313" r:id="rId30"/>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09C1F-E58E-A33E-1AC7-EE68B054B9C4}" name="Rebecca Brown" initials="RB" userId="Rebecca Brow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13" autoAdjust="0"/>
  </p:normalViewPr>
  <p:slideViewPr>
    <p:cSldViewPr snapToGrid="0">
      <p:cViewPr varScale="1">
        <p:scale>
          <a:sx n="62" d="100"/>
          <a:sy n="62" d="100"/>
        </p:scale>
        <p:origin x="1459" y="5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D66D5-D4DD-41D2-8508-2F469A53FFB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C1C5B95-43CF-478F-A3FE-4FCAF1DE4339}">
      <dgm:prSet/>
      <dgm:spPr>
        <a:solidFill>
          <a:srgbClr val="002060"/>
        </a:solidFill>
      </dgm:spPr>
      <dgm:t>
        <a:bodyPr/>
        <a:lstStyle/>
        <a:p>
          <a:r>
            <a:rPr lang="en-US"/>
            <a:t>Transportation Issues</a:t>
          </a:r>
        </a:p>
      </dgm:t>
    </dgm:pt>
    <dgm:pt modelId="{0299B600-6FED-4E6C-BA97-D6B699FAB567}" type="parTrans" cxnId="{2CC9EFA0-39C8-46D6-BB95-D8B912D601D6}">
      <dgm:prSet/>
      <dgm:spPr/>
      <dgm:t>
        <a:bodyPr/>
        <a:lstStyle/>
        <a:p>
          <a:endParaRPr lang="en-US"/>
        </a:p>
      </dgm:t>
    </dgm:pt>
    <dgm:pt modelId="{09A4241E-8F9A-4932-9B15-62E2B34CCA61}" type="sibTrans" cxnId="{2CC9EFA0-39C8-46D6-BB95-D8B912D601D6}">
      <dgm:prSet/>
      <dgm:spPr/>
      <dgm:t>
        <a:bodyPr/>
        <a:lstStyle/>
        <a:p>
          <a:endParaRPr lang="en-US"/>
        </a:p>
      </dgm:t>
    </dgm:pt>
    <dgm:pt modelId="{FE0F15B5-B0B1-4D3A-A53D-AE1C9024F0FF}">
      <dgm:prSet/>
      <dgm:spPr>
        <a:solidFill>
          <a:srgbClr val="002060"/>
        </a:solidFill>
      </dgm:spPr>
      <dgm:t>
        <a:bodyPr/>
        <a:lstStyle/>
        <a:p>
          <a:r>
            <a:rPr lang="en-US"/>
            <a:t>Lack of Broadband</a:t>
          </a:r>
        </a:p>
      </dgm:t>
    </dgm:pt>
    <dgm:pt modelId="{DB3077A3-D3B4-4099-8F64-4C9731807B3B}" type="parTrans" cxnId="{1CCA1EDE-7706-4D69-BF9C-2943C7CBDF6B}">
      <dgm:prSet/>
      <dgm:spPr/>
      <dgm:t>
        <a:bodyPr/>
        <a:lstStyle/>
        <a:p>
          <a:endParaRPr lang="en-US"/>
        </a:p>
      </dgm:t>
    </dgm:pt>
    <dgm:pt modelId="{79414C90-C293-4772-B227-49F5952A6885}" type="sibTrans" cxnId="{1CCA1EDE-7706-4D69-BF9C-2943C7CBDF6B}">
      <dgm:prSet/>
      <dgm:spPr/>
      <dgm:t>
        <a:bodyPr/>
        <a:lstStyle/>
        <a:p>
          <a:endParaRPr lang="en-US"/>
        </a:p>
      </dgm:t>
    </dgm:pt>
    <dgm:pt modelId="{D126EC4B-4E08-4C3F-9082-C57D9907354C}">
      <dgm:prSet/>
      <dgm:spPr>
        <a:solidFill>
          <a:srgbClr val="002060"/>
        </a:solidFill>
      </dgm:spPr>
      <dgm:t>
        <a:bodyPr/>
        <a:lstStyle/>
        <a:p>
          <a:r>
            <a:rPr lang="en-US"/>
            <a:t>Lack of Insurance</a:t>
          </a:r>
        </a:p>
      </dgm:t>
    </dgm:pt>
    <dgm:pt modelId="{876BFEAD-D2F5-4F9F-8C35-1C494F5935F7}" type="parTrans" cxnId="{2478C9E4-8364-4E13-A36A-07745DFE5C40}">
      <dgm:prSet/>
      <dgm:spPr/>
      <dgm:t>
        <a:bodyPr/>
        <a:lstStyle/>
        <a:p>
          <a:endParaRPr lang="en-US"/>
        </a:p>
      </dgm:t>
    </dgm:pt>
    <dgm:pt modelId="{9D62BF20-FF4D-4E56-B7C3-765ED6AD810A}" type="sibTrans" cxnId="{2478C9E4-8364-4E13-A36A-07745DFE5C40}">
      <dgm:prSet/>
      <dgm:spPr/>
      <dgm:t>
        <a:bodyPr/>
        <a:lstStyle/>
        <a:p>
          <a:endParaRPr lang="en-US"/>
        </a:p>
      </dgm:t>
    </dgm:pt>
    <dgm:pt modelId="{BA1A81C6-7F3F-41B6-8662-7BA983F03474}">
      <dgm:prSet/>
      <dgm:spPr>
        <a:solidFill>
          <a:srgbClr val="002060"/>
        </a:solidFill>
      </dgm:spPr>
      <dgm:t>
        <a:bodyPr/>
        <a:lstStyle/>
        <a:p>
          <a:r>
            <a:rPr lang="en-US"/>
            <a:t>Lack of Providers</a:t>
          </a:r>
        </a:p>
      </dgm:t>
    </dgm:pt>
    <dgm:pt modelId="{0667BEFB-A47D-4A39-BA51-EA2BE08543DB}" type="parTrans" cxnId="{5A58CB62-F82F-4E33-B901-59672F4A9EA9}">
      <dgm:prSet/>
      <dgm:spPr/>
      <dgm:t>
        <a:bodyPr/>
        <a:lstStyle/>
        <a:p>
          <a:endParaRPr lang="en-US"/>
        </a:p>
      </dgm:t>
    </dgm:pt>
    <dgm:pt modelId="{09681C9D-BD48-4975-B692-039C41FB66F1}" type="sibTrans" cxnId="{5A58CB62-F82F-4E33-B901-59672F4A9EA9}">
      <dgm:prSet/>
      <dgm:spPr/>
      <dgm:t>
        <a:bodyPr/>
        <a:lstStyle/>
        <a:p>
          <a:endParaRPr lang="en-US"/>
        </a:p>
      </dgm:t>
    </dgm:pt>
    <dgm:pt modelId="{21764ACC-705E-477C-AA0D-5BB9C729F28C}">
      <dgm:prSet/>
      <dgm:spPr>
        <a:solidFill>
          <a:srgbClr val="002060"/>
        </a:solidFill>
      </dgm:spPr>
      <dgm:t>
        <a:bodyPr/>
        <a:lstStyle/>
        <a:p>
          <a:r>
            <a:rPr lang="en-US"/>
            <a:t>Environmental Hazards</a:t>
          </a:r>
        </a:p>
      </dgm:t>
    </dgm:pt>
    <dgm:pt modelId="{0AE2A4F6-82C2-4B9E-9BD3-E551CACBE230}" type="parTrans" cxnId="{896D12BF-D6F6-43B7-B372-1B9B8E23B988}">
      <dgm:prSet/>
      <dgm:spPr/>
      <dgm:t>
        <a:bodyPr/>
        <a:lstStyle/>
        <a:p>
          <a:endParaRPr lang="en-US"/>
        </a:p>
      </dgm:t>
    </dgm:pt>
    <dgm:pt modelId="{BACE28C3-2AF6-458F-8A2F-521084D53206}" type="sibTrans" cxnId="{896D12BF-D6F6-43B7-B372-1B9B8E23B988}">
      <dgm:prSet/>
      <dgm:spPr/>
      <dgm:t>
        <a:bodyPr/>
        <a:lstStyle/>
        <a:p>
          <a:endParaRPr lang="en-US"/>
        </a:p>
      </dgm:t>
    </dgm:pt>
    <dgm:pt modelId="{318A3916-758D-4724-BCB2-DC7B9A1ED436}">
      <dgm:prSet/>
      <dgm:spPr>
        <a:solidFill>
          <a:srgbClr val="002060"/>
        </a:solidFill>
      </dgm:spPr>
      <dgm:t>
        <a:bodyPr/>
        <a:lstStyle/>
        <a:p>
          <a:r>
            <a:rPr lang="en-US"/>
            <a:t>Occupational Hazards</a:t>
          </a:r>
        </a:p>
      </dgm:t>
    </dgm:pt>
    <dgm:pt modelId="{6955E624-B173-41C3-B1E7-EF78A6DFC75F}" type="parTrans" cxnId="{461A395F-E873-47FE-BC7F-DC2AC4710B6E}">
      <dgm:prSet/>
      <dgm:spPr/>
      <dgm:t>
        <a:bodyPr/>
        <a:lstStyle/>
        <a:p>
          <a:endParaRPr lang="en-US"/>
        </a:p>
      </dgm:t>
    </dgm:pt>
    <dgm:pt modelId="{4736B26F-93B6-46DB-8CFC-74FE784B1455}" type="sibTrans" cxnId="{461A395F-E873-47FE-BC7F-DC2AC4710B6E}">
      <dgm:prSet/>
      <dgm:spPr/>
      <dgm:t>
        <a:bodyPr/>
        <a:lstStyle/>
        <a:p>
          <a:endParaRPr lang="en-US"/>
        </a:p>
      </dgm:t>
    </dgm:pt>
    <dgm:pt modelId="{0B97E2B8-6531-4E93-BB04-D4185859F01C}" type="pres">
      <dgm:prSet presAssocID="{9D4D66D5-D4DD-41D2-8508-2F469A53FFB5}" presName="linear" presStyleCnt="0">
        <dgm:presLayoutVars>
          <dgm:animLvl val="lvl"/>
          <dgm:resizeHandles val="exact"/>
        </dgm:presLayoutVars>
      </dgm:prSet>
      <dgm:spPr/>
    </dgm:pt>
    <dgm:pt modelId="{825F9DC7-99C4-4410-A748-C667976061CC}" type="pres">
      <dgm:prSet presAssocID="{8C1C5B95-43CF-478F-A3FE-4FCAF1DE4339}" presName="parentText" presStyleLbl="node1" presStyleIdx="0" presStyleCnt="6">
        <dgm:presLayoutVars>
          <dgm:chMax val="0"/>
          <dgm:bulletEnabled val="1"/>
        </dgm:presLayoutVars>
      </dgm:prSet>
      <dgm:spPr/>
    </dgm:pt>
    <dgm:pt modelId="{00A4F6DA-956C-406B-9A82-A89BF8F05929}" type="pres">
      <dgm:prSet presAssocID="{09A4241E-8F9A-4932-9B15-62E2B34CCA61}" presName="spacer" presStyleCnt="0"/>
      <dgm:spPr/>
    </dgm:pt>
    <dgm:pt modelId="{5FE7B1BF-60E5-4EDA-A998-BA0474569FD3}" type="pres">
      <dgm:prSet presAssocID="{FE0F15B5-B0B1-4D3A-A53D-AE1C9024F0FF}" presName="parentText" presStyleLbl="node1" presStyleIdx="1" presStyleCnt="6">
        <dgm:presLayoutVars>
          <dgm:chMax val="0"/>
          <dgm:bulletEnabled val="1"/>
        </dgm:presLayoutVars>
      </dgm:prSet>
      <dgm:spPr/>
    </dgm:pt>
    <dgm:pt modelId="{DC18EB8D-1EFE-4AA5-B077-1C3DED774B64}" type="pres">
      <dgm:prSet presAssocID="{79414C90-C293-4772-B227-49F5952A6885}" presName="spacer" presStyleCnt="0"/>
      <dgm:spPr/>
    </dgm:pt>
    <dgm:pt modelId="{EF2DA51F-4718-4E2B-81BA-0AE8B2E1DFC7}" type="pres">
      <dgm:prSet presAssocID="{D126EC4B-4E08-4C3F-9082-C57D9907354C}" presName="parentText" presStyleLbl="node1" presStyleIdx="2" presStyleCnt="6">
        <dgm:presLayoutVars>
          <dgm:chMax val="0"/>
          <dgm:bulletEnabled val="1"/>
        </dgm:presLayoutVars>
      </dgm:prSet>
      <dgm:spPr/>
    </dgm:pt>
    <dgm:pt modelId="{0E585A4A-B8A3-4C38-BDC5-9BC95C38E09C}" type="pres">
      <dgm:prSet presAssocID="{9D62BF20-FF4D-4E56-B7C3-765ED6AD810A}" presName="spacer" presStyleCnt="0"/>
      <dgm:spPr/>
    </dgm:pt>
    <dgm:pt modelId="{E4C16BFF-78E1-4B97-9A51-0F8766B3BF75}" type="pres">
      <dgm:prSet presAssocID="{BA1A81C6-7F3F-41B6-8662-7BA983F03474}" presName="parentText" presStyleLbl="node1" presStyleIdx="3" presStyleCnt="6">
        <dgm:presLayoutVars>
          <dgm:chMax val="0"/>
          <dgm:bulletEnabled val="1"/>
        </dgm:presLayoutVars>
      </dgm:prSet>
      <dgm:spPr/>
    </dgm:pt>
    <dgm:pt modelId="{590C74E5-493A-48FD-8AB8-4EB9E62CF42A}" type="pres">
      <dgm:prSet presAssocID="{09681C9D-BD48-4975-B692-039C41FB66F1}" presName="spacer" presStyleCnt="0"/>
      <dgm:spPr/>
    </dgm:pt>
    <dgm:pt modelId="{1DB8A702-DCC5-48DA-AE74-BB2448BBAC94}" type="pres">
      <dgm:prSet presAssocID="{21764ACC-705E-477C-AA0D-5BB9C729F28C}" presName="parentText" presStyleLbl="node1" presStyleIdx="4" presStyleCnt="6">
        <dgm:presLayoutVars>
          <dgm:chMax val="0"/>
          <dgm:bulletEnabled val="1"/>
        </dgm:presLayoutVars>
      </dgm:prSet>
      <dgm:spPr/>
    </dgm:pt>
    <dgm:pt modelId="{37953E1A-F660-4024-BAAF-5F239776AC5B}" type="pres">
      <dgm:prSet presAssocID="{BACE28C3-2AF6-458F-8A2F-521084D53206}" presName="spacer" presStyleCnt="0"/>
      <dgm:spPr/>
    </dgm:pt>
    <dgm:pt modelId="{A3DCDF83-08E8-4386-A5A3-AAC67C82133A}" type="pres">
      <dgm:prSet presAssocID="{318A3916-758D-4724-BCB2-DC7B9A1ED436}" presName="parentText" presStyleLbl="node1" presStyleIdx="5" presStyleCnt="6">
        <dgm:presLayoutVars>
          <dgm:chMax val="0"/>
          <dgm:bulletEnabled val="1"/>
        </dgm:presLayoutVars>
      </dgm:prSet>
      <dgm:spPr/>
    </dgm:pt>
  </dgm:ptLst>
  <dgm:cxnLst>
    <dgm:cxn modelId="{B2BFCB07-BB0E-486B-916E-153D049520D6}" type="presOf" srcId="{FE0F15B5-B0B1-4D3A-A53D-AE1C9024F0FF}" destId="{5FE7B1BF-60E5-4EDA-A998-BA0474569FD3}" srcOrd="0" destOrd="0" presId="urn:microsoft.com/office/officeart/2005/8/layout/vList2"/>
    <dgm:cxn modelId="{461A395F-E873-47FE-BC7F-DC2AC4710B6E}" srcId="{9D4D66D5-D4DD-41D2-8508-2F469A53FFB5}" destId="{318A3916-758D-4724-BCB2-DC7B9A1ED436}" srcOrd="5" destOrd="0" parTransId="{6955E624-B173-41C3-B1E7-EF78A6DFC75F}" sibTransId="{4736B26F-93B6-46DB-8CFC-74FE784B1455}"/>
    <dgm:cxn modelId="{308F2A60-1867-4381-9D04-DD08AC289857}" type="presOf" srcId="{21764ACC-705E-477C-AA0D-5BB9C729F28C}" destId="{1DB8A702-DCC5-48DA-AE74-BB2448BBAC94}" srcOrd="0" destOrd="0" presId="urn:microsoft.com/office/officeart/2005/8/layout/vList2"/>
    <dgm:cxn modelId="{5A58CB62-F82F-4E33-B901-59672F4A9EA9}" srcId="{9D4D66D5-D4DD-41D2-8508-2F469A53FFB5}" destId="{BA1A81C6-7F3F-41B6-8662-7BA983F03474}" srcOrd="3" destOrd="0" parTransId="{0667BEFB-A47D-4A39-BA51-EA2BE08543DB}" sibTransId="{09681C9D-BD48-4975-B692-039C41FB66F1}"/>
    <dgm:cxn modelId="{C811D244-8D74-405C-A8D3-1E352D9F1B00}" type="presOf" srcId="{D126EC4B-4E08-4C3F-9082-C57D9907354C}" destId="{EF2DA51F-4718-4E2B-81BA-0AE8B2E1DFC7}" srcOrd="0" destOrd="0" presId="urn:microsoft.com/office/officeart/2005/8/layout/vList2"/>
    <dgm:cxn modelId="{7323044B-3967-4353-A9DD-53FBFAF2FA88}" type="presOf" srcId="{318A3916-758D-4724-BCB2-DC7B9A1ED436}" destId="{A3DCDF83-08E8-4386-A5A3-AAC67C82133A}" srcOrd="0" destOrd="0" presId="urn:microsoft.com/office/officeart/2005/8/layout/vList2"/>
    <dgm:cxn modelId="{2CC9EFA0-39C8-46D6-BB95-D8B912D601D6}" srcId="{9D4D66D5-D4DD-41D2-8508-2F469A53FFB5}" destId="{8C1C5B95-43CF-478F-A3FE-4FCAF1DE4339}" srcOrd="0" destOrd="0" parTransId="{0299B600-6FED-4E6C-BA97-D6B699FAB567}" sibTransId="{09A4241E-8F9A-4932-9B15-62E2B34CCA61}"/>
    <dgm:cxn modelId="{2CE93ABE-594E-4D5B-A82E-F1BAAFF99A7E}" type="presOf" srcId="{8C1C5B95-43CF-478F-A3FE-4FCAF1DE4339}" destId="{825F9DC7-99C4-4410-A748-C667976061CC}" srcOrd="0" destOrd="0" presId="urn:microsoft.com/office/officeart/2005/8/layout/vList2"/>
    <dgm:cxn modelId="{896D12BF-D6F6-43B7-B372-1B9B8E23B988}" srcId="{9D4D66D5-D4DD-41D2-8508-2F469A53FFB5}" destId="{21764ACC-705E-477C-AA0D-5BB9C729F28C}" srcOrd="4" destOrd="0" parTransId="{0AE2A4F6-82C2-4B9E-9BD3-E551CACBE230}" sibTransId="{BACE28C3-2AF6-458F-8A2F-521084D53206}"/>
    <dgm:cxn modelId="{24C73AD4-00BE-45B6-8147-3E0F22CC7D06}" type="presOf" srcId="{BA1A81C6-7F3F-41B6-8662-7BA983F03474}" destId="{E4C16BFF-78E1-4B97-9A51-0F8766B3BF75}" srcOrd="0" destOrd="0" presId="urn:microsoft.com/office/officeart/2005/8/layout/vList2"/>
    <dgm:cxn modelId="{1CCA1EDE-7706-4D69-BF9C-2943C7CBDF6B}" srcId="{9D4D66D5-D4DD-41D2-8508-2F469A53FFB5}" destId="{FE0F15B5-B0B1-4D3A-A53D-AE1C9024F0FF}" srcOrd="1" destOrd="0" parTransId="{DB3077A3-D3B4-4099-8F64-4C9731807B3B}" sibTransId="{79414C90-C293-4772-B227-49F5952A6885}"/>
    <dgm:cxn modelId="{2478C9E4-8364-4E13-A36A-07745DFE5C40}" srcId="{9D4D66D5-D4DD-41D2-8508-2F469A53FFB5}" destId="{D126EC4B-4E08-4C3F-9082-C57D9907354C}" srcOrd="2" destOrd="0" parTransId="{876BFEAD-D2F5-4F9F-8C35-1C494F5935F7}" sibTransId="{9D62BF20-FF4D-4E56-B7C3-765ED6AD810A}"/>
    <dgm:cxn modelId="{E7CA5AF5-CDDA-4675-B19D-F922D5EBE656}" type="presOf" srcId="{9D4D66D5-D4DD-41D2-8508-2F469A53FFB5}" destId="{0B97E2B8-6531-4E93-BB04-D4185859F01C}" srcOrd="0" destOrd="0" presId="urn:microsoft.com/office/officeart/2005/8/layout/vList2"/>
    <dgm:cxn modelId="{D9BC173A-ACCF-4F77-AF25-E85D4208C0F6}" type="presParOf" srcId="{0B97E2B8-6531-4E93-BB04-D4185859F01C}" destId="{825F9DC7-99C4-4410-A748-C667976061CC}" srcOrd="0" destOrd="0" presId="urn:microsoft.com/office/officeart/2005/8/layout/vList2"/>
    <dgm:cxn modelId="{9418B880-AA92-400A-99C8-1AA57168563C}" type="presParOf" srcId="{0B97E2B8-6531-4E93-BB04-D4185859F01C}" destId="{00A4F6DA-956C-406B-9A82-A89BF8F05929}" srcOrd="1" destOrd="0" presId="urn:microsoft.com/office/officeart/2005/8/layout/vList2"/>
    <dgm:cxn modelId="{3413ED5D-DBC0-479F-9430-5FC7B46C1433}" type="presParOf" srcId="{0B97E2B8-6531-4E93-BB04-D4185859F01C}" destId="{5FE7B1BF-60E5-4EDA-A998-BA0474569FD3}" srcOrd="2" destOrd="0" presId="urn:microsoft.com/office/officeart/2005/8/layout/vList2"/>
    <dgm:cxn modelId="{117538C9-38B3-4663-9FCB-07A0DD13C2F3}" type="presParOf" srcId="{0B97E2B8-6531-4E93-BB04-D4185859F01C}" destId="{DC18EB8D-1EFE-4AA5-B077-1C3DED774B64}" srcOrd="3" destOrd="0" presId="urn:microsoft.com/office/officeart/2005/8/layout/vList2"/>
    <dgm:cxn modelId="{40E8B34C-197C-48EF-8332-A243DD58F096}" type="presParOf" srcId="{0B97E2B8-6531-4E93-BB04-D4185859F01C}" destId="{EF2DA51F-4718-4E2B-81BA-0AE8B2E1DFC7}" srcOrd="4" destOrd="0" presId="urn:microsoft.com/office/officeart/2005/8/layout/vList2"/>
    <dgm:cxn modelId="{C3F1728D-759A-4595-BD80-49778B97C71D}" type="presParOf" srcId="{0B97E2B8-6531-4E93-BB04-D4185859F01C}" destId="{0E585A4A-B8A3-4C38-BDC5-9BC95C38E09C}" srcOrd="5" destOrd="0" presId="urn:microsoft.com/office/officeart/2005/8/layout/vList2"/>
    <dgm:cxn modelId="{7304A751-A803-461A-AFAD-1A91A03366D2}" type="presParOf" srcId="{0B97E2B8-6531-4E93-BB04-D4185859F01C}" destId="{E4C16BFF-78E1-4B97-9A51-0F8766B3BF75}" srcOrd="6" destOrd="0" presId="urn:microsoft.com/office/officeart/2005/8/layout/vList2"/>
    <dgm:cxn modelId="{E70A48F0-A63F-45FF-AC30-6358E958DC4D}" type="presParOf" srcId="{0B97E2B8-6531-4E93-BB04-D4185859F01C}" destId="{590C74E5-493A-48FD-8AB8-4EB9E62CF42A}" srcOrd="7" destOrd="0" presId="urn:microsoft.com/office/officeart/2005/8/layout/vList2"/>
    <dgm:cxn modelId="{FDF826BB-93E5-4F30-BCA8-791C67BBB9E8}" type="presParOf" srcId="{0B97E2B8-6531-4E93-BB04-D4185859F01C}" destId="{1DB8A702-DCC5-48DA-AE74-BB2448BBAC94}" srcOrd="8" destOrd="0" presId="urn:microsoft.com/office/officeart/2005/8/layout/vList2"/>
    <dgm:cxn modelId="{B2EC0485-2343-4EFE-B523-D1EAE845115A}" type="presParOf" srcId="{0B97E2B8-6531-4E93-BB04-D4185859F01C}" destId="{37953E1A-F660-4024-BAAF-5F239776AC5B}" srcOrd="9" destOrd="0" presId="urn:microsoft.com/office/officeart/2005/8/layout/vList2"/>
    <dgm:cxn modelId="{54F6EB52-66E9-4D24-BFE6-62BA5B8A7BDD}" type="presParOf" srcId="{0B97E2B8-6531-4E93-BB04-D4185859F01C}" destId="{A3DCDF83-08E8-4386-A5A3-AAC67C82133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F9DC7-99C4-4410-A748-C667976061CC}">
      <dsp:nvSpPr>
        <dsp:cNvPr id="0" name=""/>
        <dsp:cNvSpPr/>
      </dsp:nvSpPr>
      <dsp:spPr>
        <a:xfrm>
          <a:off x="0" y="13977"/>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Transportation Issues</a:t>
          </a:r>
        </a:p>
      </dsp:txBody>
      <dsp:txXfrm>
        <a:off x="43321" y="57298"/>
        <a:ext cx="6426961" cy="800803"/>
      </dsp:txXfrm>
    </dsp:sp>
    <dsp:sp modelId="{5FE7B1BF-60E5-4EDA-A998-BA0474569FD3}">
      <dsp:nvSpPr>
        <dsp:cNvPr id="0" name=""/>
        <dsp:cNvSpPr/>
      </dsp:nvSpPr>
      <dsp:spPr>
        <a:xfrm>
          <a:off x="0" y="1007983"/>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Lack of Broadband</a:t>
          </a:r>
        </a:p>
      </dsp:txBody>
      <dsp:txXfrm>
        <a:off x="43321" y="1051304"/>
        <a:ext cx="6426961" cy="800803"/>
      </dsp:txXfrm>
    </dsp:sp>
    <dsp:sp modelId="{EF2DA51F-4718-4E2B-81BA-0AE8B2E1DFC7}">
      <dsp:nvSpPr>
        <dsp:cNvPr id="0" name=""/>
        <dsp:cNvSpPr/>
      </dsp:nvSpPr>
      <dsp:spPr>
        <a:xfrm>
          <a:off x="0" y="2001988"/>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Lack of Insurance</a:t>
          </a:r>
        </a:p>
      </dsp:txBody>
      <dsp:txXfrm>
        <a:off x="43321" y="2045309"/>
        <a:ext cx="6426961" cy="800803"/>
      </dsp:txXfrm>
    </dsp:sp>
    <dsp:sp modelId="{E4C16BFF-78E1-4B97-9A51-0F8766B3BF75}">
      <dsp:nvSpPr>
        <dsp:cNvPr id="0" name=""/>
        <dsp:cNvSpPr/>
      </dsp:nvSpPr>
      <dsp:spPr>
        <a:xfrm>
          <a:off x="0" y="2995993"/>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Lack of Providers</a:t>
          </a:r>
        </a:p>
      </dsp:txBody>
      <dsp:txXfrm>
        <a:off x="43321" y="3039314"/>
        <a:ext cx="6426961" cy="800803"/>
      </dsp:txXfrm>
    </dsp:sp>
    <dsp:sp modelId="{1DB8A702-DCC5-48DA-AE74-BB2448BBAC94}">
      <dsp:nvSpPr>
        <dsp:cNvPr id="0" name=""/>
        <dsp:cNvSpPr/>
      </dsp:nvSpPr>
      <dsp:spPr>
        <a:xfrm>
          <a:off x="0" y="3989998"/>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Environmental Hazards</a:t>
          </a:r>
        </a:p>
      </dsp:txBody>
      <dsp:txXfrm>
        <a:off x="43321" y="4033319"/>
        <a:ext cx="6426961" cy="800803"/>
      </dsp:txXfrm>
    </dsp:sp>
    <dsp:sp modelId="{A3DCDF83-08E8-4386-A5A3-AAC67C82133A}">
      <dsp:nvSpPr>
        <dsp:cNvPr id="0" name=""/>
        <dsp:cNvSpPr/>
      </dsp:nvSpPr>
      <dsp:spPr>
        <a:xfrm>
          <a:off x="0" y="4984003"/>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Occupational Hazards</a:t>
          </a:r>
        </a:p>
      </dsp:txBody>
      <dsp:txXfrm>
        <a:off x="43321" y="5027324"/>
        <a:ext cx="6426961"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11/6/2023</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11/6/2023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nlm.gov/about/reg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nlm.gov/train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Okay and we're recording! Hi everyone today's webinar is Rural Health Resources. Closed captions are available with the link in the chat. My name is Margot Malachowski, and my pronouns are she/her. I am an Education and Outreach Coordinator for the Network of the National Library of Medicine in Region 7. Region 7 serves Connecticut, Maine, Massachusetts, New Hampshire, New York, Rhode Island, and Vermont. Our office is located at UMass Chan Medical School in Worcester MA, the heart of the Commonwealth. This webinar is being taught nationally and we are recording on National Rural Health Day, November 17, 2022. All attendees are muted, but we welcome your questions and comments. Please make comments in the chat, and make sure you are sending to everyone/all attendees. Rebecca Brown, from our National Training Office, is here to help me keep an eye on the chat. Sending to everyone will help Rebecca and me to see your comments. All registrants will receive a link to the recording. The recording and handout will be available on the Class Description page. Rebecca will drop the link to that page in the chat. I hope to make the recording available over the next two weeks.  </a:t>
            </a:r>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3</a:t>
            </a:fld>
            <a:endParaRPr lang="en-US"/>
          </a:p>
        </p:txBody>
      </p:sp>
    </p:spTree>
    <p:extLst>
      <p:ext uri="{BB962C8B-B14F-4D97-AF65-F5344CB8AC3E}">
        <p14:creationId xmlns:p14="http://schemas.microsoft.com/office/powerpoint/2010/main" val="394139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The ERS puts out an annual report called “Rural America at a Glance”. In 2021, this report looked at persistently poor counties as well as the types of counties that are gaining or losing population. </a:t>
            </a:r>
            <a:r>
              <a:rPr lang="en-US">
                <a:solidFill>
                  <a:srgbClr val="002060"/>
                </a:solidFill>
              </a:rPr>
              <a:t>Persistently poor counties are less connected to the internet and are ill-equipped for increases in online communications and commerce. Persistently poor counties tend to be racially and ethnically diverse. The report looks at population change in nonmetro (rural) counties: </a:t>
            </a:r>
            <a:r>
              <a:rPr lang="en-US" sz="2800">
                <a:solidFill>
                  <a:srgbClr val="002060"/>
                </a:solidFill>
              </a:rPr>
              <a:t>Gains in North Dakota, Utah, Idaho, Montana, Washington State. Losses in Pennsylvania, Arkansas, Louisiana, Illinois, West Virginia. </a:t>
            </a:r>
            <a:r>
              <a:rPr lang="en-US" sz="1800" b="0" i="0">
                <a:solidFill>
                  <a:srgbClr val="000000"/>
                </a:solidFill>
                <a:effectLst/>
                <a:latin typeface="Calibri" panose="020F0502020204030204" pitchFamily="34" charset="0"/>
              </a:rPr>
              <a:t>The link to this report is in today’s handout. Nonmetro counties in North Dakota saw increases in population due to the energy boom in the 2010s. Utah, Idaho, Montana and Washington continue to see growth due to recreation and retirement-based economies. The states with population decline are more dependent on farming, manufacturing, and coal/gas/oil extraction. Let me know in the chat if you are in a population gain county or a population loss county.  </a:t>
            </a:r>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a:p>
        </p:txBody>
      </p:sp>
    </p:spTree>
    <p:extLst>
      <p:ext uri="{BB962C8B-B14F-4D97-AF65-F5344CB8AC3E}">
        <p14:creationId xmlns:p14="http://schemas.microsoft.com/office/powerpoint/2010/main" val="52409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This slide has a picture of my husband, splitting our firewood for the winter! Let’s talk about the demographics of rural America. In September 2022, the University of New Hampshire, </a:t>
            </a:r>
            <a:r>
              <a:rPr lang="en-US" sz="1800" b="0" i="0" err="1">
                <a:solidFill>
                  <a:srgbClr val="000000"/>
                </a:solidFill>
                <a:effectLst/>
                <a:latin typeface="Calibri" panose="020F0502020204030204" pitchFamily="34" charset="0"/>
              </a:rPr>
              <a:t>Carsey</a:t>
            </a:r>
            <a:r>
              <a:rPr lang="en-US" sz="1800" b="0" i="0">
                <a:solidFill>
                  <a:srgbClr val="000000"/>
                </a:solidFill>
                <a:effectLst/>
                <a:latin typeface="Calibri" panose="020F0502020204030204" pitchFamily="34" charset="0"/>
              </a:rPr>
              <a:t> School of Public Policy released a brief entitled “Growing Racial Diversity in Rural America: Results from the 2020 Census. The link to that brief is in the handout that is located on our Class Description page. According to the brief, rural America becoming more diverse. I am quoting from the brief here: “</a:t>
            </a:r>
            <a:r>
              <a:rPr lang="en-US" sz="2800" b="0" i="0">
                <a:solidFill>
                  <a:srgbClr val="333333"/>
                </a:solidFill>
                <a:effectLst/>
                <a:latin typeface="Source Sans Pro" panose="020B0503030403020204" pitchFamily="34" charset="0"/>
              </a:rPr>
              <a:t>Recent 2020 Census data revealed that nonmetropolitan counties declined by 288,000 people between 2010 and 2020… Today, there are 46 million rural residents, which is just 14 percent of the U.S. total. This is the smallest percentage of the population to reside in rural areas in U.S. history. </a:t>
            </a:r>
            <a:r>
              <a:rPr lang="en-US" sz="4000" b="0" i="0">
                <a:solidFill>
                  <a:srgbClr val="333333"/>
                </a:solidFill>
                <a:effectLst/>
                <a:latin typeface="Source Sans Pro" panose="020B0503030403020204" pitchFamily="34" charset="0"/>
              </a:rPr>
              <a:t>Though population declines were widespread, rural America became more racially and ethnically diverse over the past decade. Rural population decline occurred in tandem with growing rural diversity.</a:t>
            </a:r>
            <a:r>
              <a:rPr lang="en-US" sz="2800" b="0" i="0">
                <a:solidFill>
                  <a:srgbClr val="333333"/>
                </a:solidFill>
                <a:effectLst/>
                <a:latin typeface="Source Sans Pro" panose="020B0503030403020204" pitchFamily="34" charset="0"/>
              </a:rPr>
              <a:t>”  </a:t>
            </a:r>
            <a:endParaRPr lang="en-US" sz="1200">
              <a:solidFill>
                <a:srgbClr val="002060"/>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13</a:t>
            </a:fld>
            <a:endParaRPr lang="en-US"/>
          </a:p>
        </p:txBody>
      </p:sp>
    </p:spTree>
    <p:extLst>
      <p:ext uri="{BB962C8B-B14F-4D97-AF65-F5344CB8AC3E}">
        <p14:creationId xmlns:p14="http://schemas.microsoft.com/office/powerpoint/2010/main" val="371056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a:solidFill>
                  <a:srgbClr val="000000"/>
                </a:solidFill>
                <a:effectLst/>
                <a:latin typeface="Calibri" panose="020F0502020204030204" pitchFamily="34" charset="0"/>
              </a:rPr>
              <a:t>Let’s talk about the intersection of Poverty and Race/Ethnicity. This chart is an example of the charts that are available from the Economic Research Service, or ERS. Let me know in the chat what you see in this chart.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14</a:t>
            </a:fld>
            <a:endParaRPr lang="en-US"/>
          </a:p>
        </p:txBody>
      </p:sp>
    </p:spTree>
    <p:extLst>
      <p:ext uri="{BB962C8B-B14F-4D97-AF65-F5344CB8AC3E}">
        <p14:creationId xmlns:p14="http://schemas.microsoft.com/office/powerpoint/2010/main" val="1409315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Let’s overlay rural living with health vulnerabilities. The ERS report “Rural American at a Glance, 2020” identified four vulnerability sources. On this slide is a chart from the report. Vulnerabilities include a greater percentage of nonmetro adults with underlying health problems, greater percentage of “old adults” aged 60+, double the number of adults without health insurance, and a significant difference in access to hospitals with intensive care units. As we learned during the pandemic, COVID-19 patients can quickly develop serious symptoms, and rural residents who are remote from intensive care hospitals may have difficulty receiving care in a timely manner. The report states that people living in these counties, particularly older adults and those with underlying health conditions, may have worse outcomes for severe cases of COVID-19 due to the difficulty of accessing medical care quickly. </a:t>
            </a:r>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15</a:t>
            </a:fld>
            <a:endParaRPr lang="en-US"/>
          </a:p>
        </p:txBody>
      </p:sp>
    </p:spTree>
    <p:extLst>
      <p:ext uri="{BB962C8B-B14F-4D97-AF65-F5344CB8AC3E}">
        <p14:creationId xmlns:p14="http://schemas.microsoft.com/office/powerpoint/2010/main" val="406536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800" b="0" i="0">
                <a:solidFill>
                  <a:srgbClr val="000000"/>
                </a:solidFill>
                <a:effectLst/>
                <a:latin typeface="Calibri" panose="020F0502020204030204" pitchFamily="34" charset="0"/>
              </a:rPr>
              <a:t>Why are rural hospitals closing? </a:t>
            </a:r>
            <a:r>
              <a:rPr lang="en-US" sz="1800" b="0" i="0">
                <a:solidFill>
                  <a:srgbClr val="002060"/>
                </a:solidFill>
                <a:effectLst/>
              </a:rPr>
              <a:t>According to the American Hospital Association Report (September 2022)</a:t>
            </a:r>
          </a:p>
          <a:p>
            <a:pPr algn="l" rtl="0" fontAlgn="base">
              <a:buFont typeface="+mj-lt"/>
              <a:buNone/>
            </a:pPr>
            <a:r>
              <a:rPr lang="en-US" sz="1800" b="0" i="0">
                <a:solidFill>
                  <a:srgbClr val="000000"/>
                </a:solidFill>
                <a:effectLst/>
                <a:latin typeface="Calibri" panose="020F0502020204030204" pitchFamily="34" charset="0"/>
              </a:rPr>
              <a:t>(read slide) The Centers for Medicare and Medicaid Services are attempting to address this trend with the new designation of Rural Emergency Hospital, due to be effective in January 2023. The designation keeps emergency departments open but requires hospitals to stop inpatient services. Let me know it the chat what you have heard about this.  </a:t>
            </a: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16</a:t>
            </a:fld>
            <a:endParaRPr lang="en-US"/>
          </a:p>
        </p:txBody>
      </p:sp>
    </p:spTree>
    <p:extLst>
      <p:ext uri="{BB962C8B-B14F-4D97-AF65-F5344CB8AC3E}">
        <p14:creationId xmlns:p14="http://schemas.microsoft.com/office/powerpoint/2010/main" val="70331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We’ve been talking about demographic trends in rural America: race/ethnicity, poverty, and hospital closures. Some of this data came from the USDA Economic Research Service. I will show you how to download data sets and visualizations from the ERS when I go live. Now, I will introduce another website for downloading data sets and visualizations.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17</a:t>
            </a:fld>
            <a:endParaRPr lang="en-US"/>
          </a:p>
        </p:txBody>
      </p:sp>
    </p:spTree>
    <p:extLst>
      <p:ext uri="{BB962C8B-B14F-4D97-AF65-F5344CB8AC3E}">
        <p14:creationId xmlns:p14="http://schemas.microsoft.com/office/powerpoint/2010/main" val="100388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The Rural Health Information Hub, which is funded by the Federal Office of Rural Health Policy. This resource specifically looks at rural health information.  “Your First Stop for Rural Health Information” and is a great source for exploring the topics from the poll that I conducted earlier (transportation, broadband, lack of providers).  </a:t>
            </a:r>
            <a:endParaRPr lang="en-US"/>
          </a:p>
        </p:txBody>
      </p:sp>
      <p:sp>
        <p:nvSpPr>
          <p:cNvPr id="4" name="Slide Number Placeholder 3"/>
          <p:cNvSpPr>
            <a:spLocks noGrp="1"/>
          </p:cNvSpPr>
          <p:nvPr>
            <p:ph type="sldNum" sz="quarter" idx="5"/>
          </p:nvPr>
        </p:nvSpPr>
        <p:spPr/>
        <p:txBody>
          <a:bodyPr/>
          <a:lstStyle/>
          <a:p>
            <a:fld id="{D766152A-293C-4793-9402-D3CFB00CE653}" type="slidenum">
              <a:rPr lang="en-US" smtClean="0"/>
              <a:t>18</a:t>
            </a:fld>
            <a:endParaRPr lang="en-US"/>
          </a:p>
        </p:txBody>
      </p:sp>
    </p:spTree>
    <p:extLst>
      <p:ext uri="{BB962C8B-B14F-4D97-AF65-F5344CB8AC3E}">
        <p14:creationId xmlns:p14="http://schemas.microsoft.com/office/powerpoint/2010/main" val="263545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Our third objective is to (Read slide) … </a:t>
            </a:r>
            <a:endParaRPr lang="en-US"/>
          </a:p>
        </p:txBody>
      </p:sp>
      <p:sp>
        <p:nvSpPr>
          <p:cNvPr id="4" name="Slide Number Placeholder 3"/>
          <p:cNvSpPr>
            <a:spLocks noGrp="1"/>
          </p:cNvSpPr>
          <p:nvPr>
            <p:ph type="sldNum" sz="quarter" idx="10"/>
          </p:nvPr>
        </p:nvSpPr>
        <p:spPr/>
        <p:txBody>
          <a:bodyPr/>
          <a:lstStyle/>
          <a:p>
            <a:fld id="{D766152A-293C-4793-9402-D3CFB00CE653}" type="slidenum">
              <a:rPr lang="en-US" smtClean="0"/>
              <a:t>19</a:t>
            </a:fld>
            <a:endParaRPr lang="en-US"/>
          </a:p>
        </p:txBody>
      </p:sp>
    </p:spTree>
    <p:extLst>
      <p:ext uri="{BB962C8B-B14F-4D97-AF65-F5344CB8AC3E}">
        <p14:creationId xmlns:p14="http://schemas.microsoft.com/office/powerpoint/2010/main" val="2560340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effectLst/>
                <a:latin typeface="Calibri" panose="020F0502020204030204" pitchFamily="34" charset="0"/>
              </a:rPr>
              <a:t>I highly recommend MedlinePlus. MedlinePlus is a consumer health information website developed by the National Library of Medicine. Pictured here is what MedlinePlus looks like on your computer and what MedlinePlus looks like on your phone. There is no advertising on this website, and MedlinePlus does not endorse any companies or products. MedlinePlus offers information in English and Spanish on over 1000 health topics, as well as information on human genetics, medical tests, medications, and dietary supplements. MedlinePlus provides links to languages beyond English and Spanish, but the resources are not as deep. I will show you how to locate information on health conditions, demographic groups, and social issues such as the rising availability of cannabis and concerns about pollutants in our waterways. </a:t>
            </a:r>
            <a:endParaRPr lang="en-US" b="0" i="0">
              <a:solidFill>
                <a:srgbClr val="444444"/>
              </a:solidFill>
              <a:effectLst/>
              <a:latin typeface="inheri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20</a:t>
            </a:fld>
            <a:endParaRPr lang="en-US"/>
          </a:p>
        </p:txBody>
      </p:sp>
    </p:spTree>
    <p:extLst>
      <p:ext uri="{BB962C8B-B14F-4D97-AF65-F5344CB8AC3E}">
        <p14:creationId xmlns:p14="http://schemas.microsoft.com/office/powerpoint/2010/main" val="38639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a:solidFill>
                  <a:srgbClr val="000000"/>
                </a:solidFill>
                <a:effectLst/>
                <a:latin typeface="Calibri" panose="020F0502020204030204" pitchFamily="34" charset="0"/>
              </a:rPr>
              <a:t>If you are interested in doing health-related community programs or staff development programs, please consider reaching out to the Network of the National Library of Medicine. We can provide tailored training in health information resources and funding for your community outreach. The Network offers funding to libraries, schools, faith-based organizations, and community-based organizations tackling the impact of opioids, dementia, food insecurity, homelessness, and lack of information access. In my introduction, I mentioned that I work in Region 7. Rebecca will drop the link for how to find your region.  </a:t>
            </a:r>
            <a:r>
              <a:rPr lang="en-US" sz="1800" b="0" i="0" u="sng" strike="noStrike">
                <a:solidFill>
                  <a:srgbClr val="0563C1"/>
                </a:solidFill>
                <a:effectLst/>
                <a:latin typeface="Calibri" panose="020F0502020204030204" pitchFamily="34" charset="0"/>
                <a:hlinkClick r:id="rId3"/>
              </a:rPr>
              <a:t>https://nnlm.gov/about/regions</a:t>
            </a:r>
            <a:r>
              <a:rPr lang="en-US" sz="1800" b="0" i="0">
                <a:solidFill>
                  <a:srgbClr val="000000"/>
                </a:solidFill>
                <a:effectLst/>
                <a:latin typeface="Calibri" panose="020F0502020204030204" pitchFamily="34" charset="0"/>
              </a:rPr>
              <a:t>  </a:t>
            </a: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21</a:t>
            </a:fld>
            <a:endParaRPr lang="en-US"/>
          </a:p>
        </p:txBody>
      </p:sp>
    </p:spTree>
    <p:extLst>
      <p:ext uri="{BB962C8B-B14F-4D97-AF65-F5344CB8AC3E}">
        <p14:creationId xmlns:p14="http://schemas.microsoft.com/office/powerpoint/2010/main" val="314713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briefly I wanted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on the ground and helping those communities serve the people they know best. </a:t>
            </a:r>
          </a:p>
          <a:p>
            <a:endParaRPr lang="en-US" dirty="0"/>
          </a:p>
          <a:p>
            <a:r>
              <a:rPr lang="en-US" dirty="0"/>
              <a:t>But 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endParaRPr lang="en-US" dirty="0"/>
          </a:p>
          <a:p>
            <a:r>
              <a:rPr lang="en-US" dirty="0"/>
              <a:t>We do this primarily through three different methods: 1) providing funding to organizations so that they can work within their own communities; 2) other forms of outreach and engagement; ) And then like today, we offer a wide range of training and education opportunities.  </a:t>
            </a:r>
          </a:p>
          <a:p>
            <a:endParaRPr lang="en-US" dirty="0"/>
          </a:p>
          <a:p>
            <a:r>
              <a:rPr lang="en-US" dirty="0"/>
              <a:t>Plus, we recently launched the NNLM Discovery podcast.  Podcasts are available wherever you get your podcasts or on nnlm.gov/podcast</a:t>
            </a:r>
          </a:p>
          <a:p>
            <a:endParaRPr lang="en-US" dirty="0"/>
          </a:p>
          <a:p>
            <a:r>
              <a:rPr lang="en-US" dirty="0"/>
              <a:t>I encourage you all to visit nnlm.gov to learn more.</a:t>
            </a:r>
          </a:p>
        </p:txBody>
      </p:sp>
      <p:sp>
        <p:nvSpPr>
          <p:cNvPr id="4" name="Slide Number Placeholder 3"/>
          <p:cNvSpPr>
            <a:spLocks noGrp="1"/>
          </p:cNvSpPr>
          <p:nvPr>
            <p:ph type="sldNum" sz="quarter" idx="10"/>
          </p:nvPr>
        </p:nvSpPr>
        <p:spPr/>
        <p:txBody>
          <a:bodyPr/>
          <a:lstStyle/>
          <a:p>
            <a:fld id="{F37C1951-B430-4891-8D79-DC3B7319464D}" type="slidenum">
              <a:rPr lang="en-US" smtClean="0"/>
              <a:t>4</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2F5496"/>
                </a:solidFill>
                <a:effectLst/>
                <a:latin typeface="Calibri Light" panose="020F0302020204030204" pitchFamily="34" charset="0"/>
              </a:rPr>
              <a:t>USDA ERS </a:t>
            </a:r>
            <a:endParaRPr lang="en-US" sz="2800" b="0" i="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Reports | Data | Charts | Maps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Research Spotlight &gt; Rural America at a Glance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Data &gt; See More &gt; State Fact Sheets | Charts of Note | Data Visualizations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Charts of Note &gt; Filter by Topic &gt; Rural Economy and Population &gt; Copyright-free visuals from the Federal Government &gt; location of the report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Filter for Food Choices and Health &gt; Go back to Data Products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State Fact Sheets &gt; Tennessee &gt; last updated (today)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General Census information + Farm data &gt; Export Excel, pdf, CSV </a:t>
            </a:r>
          </a:p>
          <a:p>
            <a:pPr algn="l" rtl="0" fontAlgn="base"/>
            <a:r>
              <a:rPr lang="en-US" sz="1800" b="0" i="0">
                <a:solidFill>
                  <a:srgbClr val="2F5496"/>
                </a:solidFill>
                <a:effectLst/>
                <a:latin typeface="Calibri Light" panose="020F0302020204030204" pitchFamily="34" charset="0"/>
              </a:rPr>
              <a:t> </a:t>
            </a:r>
            <a:endParaRPr lang="en-US" sz="2800" b="0" i="0">
              <a:solidFill>
                <a:srgbClr val="2F5496"/>
              </a:solidFill>
              <a:effectLst/>
              <a:latin typeface="Segoe UI" panose="020B0502040204020203" pitchFamily="34" charset="0"/>
            </a:endParaRPr>
          </a:p>
          <a:p>
            <a:pPr algn="l" rtl="0" fontAlgn="base"/>
            <a:r>
              <a:rPr lang="en-US" sz="1800" b="0" i="0">
                <a:solidFill>
                  <a:srgbClr val="2F5496"/>
                </a:solidFill>
                <a:effectLst/>
                <a:latin typeface="Calibri Light" panose="020F0302020204030204" pitchFamily="34" charset="0"/>
              </a:rPr>
              <a:t> </a:t>
            </a:r>
            <a:endParaRPr lang="en-US" sz="2800" b="0" i="0">
              <a:solidFill>
                <a:srgbClr val="2F5496"/>
              </a:solidFill>
              <a:effectLst/>
              <a:latin typeface="Segoe UI" panose="020B0502040204020203" pitchFamily="34" charset="0"/>
            </a:endParaRPr>
          </a:p>
          <a:p>
            <a:pPr algn="l" rtl="0" fontAlgn="base"/>
            <a:r>
              <a:rPr lang="en-US" sz="1800" b="0" i="0">
                <a:solidFill>
                  <a:srgbClr val="2F5496"/>
                </a:solidFill>
                <a:effectLst/>
                <a:latin typeface="Calibri Light" panose="020F0302020204030204" pitchFamily="34" charset="0"/>
              </a:rPr>
              <a:t>Rural Health Information Hub </a:t>
            </a:r>
            <a:endParaRPr lang="en-US" sz="2800" b="0" i="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Data Visualizations &gt; Chart Gallery | Tools for Success &gt; Evidence-Based Toolkits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Rural Community Health Toolkit &gt; Modules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Telehealth (and mention anything from the chat) &gt; Published 2012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For more information &gt; Published July 2021 &gt; State Policies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2F5496"/>
                </a:solidFill>
                <a:effectLst/>
                <a:latin typeface="Calibri Light" panose="020F0302020204030204" pitchFamily="34" charset="0"/>
              </a:rPr>
              <a:t>County Health Rankings </a:t>
            </a:r>
            <a:endParaRPr lang="en-US" sz="2800" b="0" i="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2022 impact data includes deaths attributable to COVID-19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Berkshire, Massachusetts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Ranking among counties in Massachusetts &gt; Download data &gt; nice reports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Premature Death (pre-pandemic) &gt; Download image &gt; Click on Outcome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Map &gt; Map | Data | Description | Data Source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2F5496"/>
                </a:solidFill>
                <a:effectLst/>
                <a:latin typeface="Calibri Light" panose="020F0302020204030204" pitchFamily="34" charset="0"/>
              </a:rPr>
              <a:t>MedlinePlus </a:t>
            </a:r>
            <a:endParaRPr lang="en-US" sz="2800" b="0" i="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Health Topics | Drugs and Supplements | Genetics | Medical Tests | Encyclopedia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err="1">
                <a:solidFill>
                  <a:srgbClr val="000000"/>
                </a:solidFill>
                <a:effectLst/>
                <a:latin typeface="Calibri" panose="020F0502020204030204" pitchFamily="34" charset="0"/>
              </a:rPr>
              <a:t>Espanol</a:t>
            </a:r>
            <a:r>
              <a:rPr lang="en-US" sz="1800" b="0" i="0">
                <a:solidFill>
                  <a:srgbClr val="000000"/>
                </a:solidFill>
                <a:effectLst/>
                <a:latin typeface="Calibri" panose="020F0502020204030204" pitchFamily="34" charset="0"/>
              </a:rPr>
              <a:t> available on every Health Topics page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Health Topics &gt; Mental Health &gt; Page Overview &gt; Categories &gt; Picture &gt; Multiple sources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Encyclopedia &gt; Related Topics &gt; Spanish &gt; Mental Disorders &gt; review page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Seniors &gt; Filter to Health Topics &gt; Healthy Aging &gt; Older Adult Health &gt; Consumer-level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Cannabis &gt; Marijuana &gt; What you need to know &gt; Glaucoma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Water &gt; Water Pollution &gt; Safe Water and Your Health </a:t>
            </a: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sz="2800" b="0" i="0">
              <a:solidFill>
                <a:srgbClr val="000000"/>
              </a:solidFill>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766152A-293C-4793-9402-D3CFB00CE653}" type="slidenum">
              <a:rPr lang="en-US" smtClean="0"/>
              <a:t>22</a:t>
            </a:fld>
            <a:endParaRPr lang="en-US"/>
          </a:p>
        </p:txBody>
      </p:sp>
    </p:spTree>
    <p:extLst>
      <p:ext uri="{BB962C8B-B14F-4D97-AF65-F5344CB8AC3E}">
        <p14:creationId xmlns:p14="http://schemas.microsoft.com/office/powerpoint/2010/main" val="3085939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get CE’s. Many of our classes qualify towards Certified Health Education Specialist and Certified in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Public Health continuing education credit. On-demand classes include: Environmental Health and Justice; PubMed Essentials; Health Literacy On Demand; and Assessing Health Materials. Check out our training calendar to view and register.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Training calendar 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https://www.nnlm.gov/training/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baseline="-25000" dirty="0"/>
          </a:p>
        </p:txBody>
      </p:sp>
      <p:sp>
        <p:nvSpPr>
          <p:cNvPr id="4" name="Slide Number Placeholder 3"/>
          <p:cNvSpPr>
            <a:spLocks noGrp="1"/>
          </p:cNvSpPr>
          <p:nvPr>
            <p:ph type="sldNum" sz="quarter" idx="10"/>
          </p:nvPr>
        </p:nvSpPr>
        <p:spPr/>
        <p:txBody>
          <a:bodyPr/>
          <a:lstStyle/>
          <a:p>
            <a:fld id="{D766152A-293C-4793-9402-D3CFB00CE653}" type="slidenum">
              <a:rPr lang="en-US" smtClean="0"/>
              <a:t>23</a:t>
            </a:fld>
            <a:endParaRPr lang="en-US"/>
          </a:p>
        </p:txBody>
      </p:sp>
    </p:spTree>
    <p:extLst>
      <p:ext uri="{BB962C8B-B14F-4D97-AF65-F5344CB8AC3E}">
        <p14:creationId xmlns:p14="http://schemas.microsoft.com/office/powerpoint/2010/main" val="300854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our public health attendees: NNLM offers a digital library for Public Health Departments. </a:t>
            </a:r>
            <a:r>
              <a:rPr lang="en-US" sz="1200" i="0" kern="1200">
                <a:solidFill>
                  <a:schemeClr val="tx1"/>
                </a:solidFill>
                <a:effectLst/>
                <a:latin typeface="+mn-lt"/>
                <a:ea typeface="+mn-ea"/>
                <a:cs typeface="+mn-cs"/>
              </a:rPr>
              <a:t>The </a:t>
            </a:r>
            <a:r>
              <a:rPr lang="en-US" sz="1200" b="0" i="0" kern="1200">
                <a:solidFill>
                  <a:schemeClr val="tx1"/>
                </a:solidFill>
                <a:effectLst/>
                <a:latin typeface="+mn-lt"/>
                <a:ea typeface="+mn-ea"/>
                <a:cs typeface="+mn-cs"/>
              </a:rPr>
              <a:t>Public Health Digital Library </a:t>
            </a:r>
            <a:r>
              <a:rPr lang="en-US" sz="1200" i="0" kern="1200">
                <a:solidFill>
                  <a:schemeClr val="tx1"/>
                </a:solidFill>
                <a:effectLst/>
                <a:latin typeface="+mn-lt"/>
                <a:ea typeface="+mn-ea"/>
                <a:cs typeface="+mn-cs"/>
              </a:rPr>
              <a:t>is a collaborative fee-based program for state, local and municipal Public Health Departments to get full text access to evidence-based resources in public health. Public health department can gain access to over 290 full text public health journals and databases like Policy Map and CABI.org. </a:t>
            </a:r>
            <a:r>
              <a:rPr lang="en-US" sz="1200">
                <a:solidFill>
                  <a:srgbClr val="616265"/>
                </a:solidFill>
                <a:latin typeface="+mn-lt"/>
              </a:rPr>
              <a:t>If your department is interested, contact  phdl@umassmed.edu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p>
          <a:p>
            <a:endParaRPr lang="en-US"/>
          </a:p>
        </p:txBody>
      </p:sp>
      <p:sp>
        <p:nvSpPr>
          <p:cNvPr id="4" name="Slide Number Placeholder 3"/>
          <p:cNvSpPr>
            <a:spLocks noGrp="1"/>
          </p:cNvSpPr>
          <p:nvPr>
            <p:ph type="sldNum" sz="quarter" idx="5"/>
          </p:nvPr>
        </p:nvSpPr>
        <p:spPr/>
        <p:txBody>
          <a:bodyPr/>
          <a:lstStyle/>
          <a:p>
            <a:fld id="{D1A7AD0A-31D3-4637-AD29-2397108B8EFD}" type="slidenum">
              <a:rPr lang="en-US" smtClean="0"/>
              <a:t>5</a:t>
            </a:fld>
            <a:endParaRPr lang="en-US"/>
          </a:p>
        </p:txBody>
      </p:sp>
    </p:spTree>
    <p:extLst>
      <p:ext uri="{BB962C8B-B14F-4D97-AF65-F5344CB8AC3E}">
        <p14:creationId xmlns:p14="http://schemas.microsoft.com/office/powerpoint/2010/main" val="380614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Today’s class is about Rural Health. Around 14 percent of people in the United States live in rural areas. I live in a rural area. On the slide is a picture of me shoveling knee-deep snow in my driveway. My mailbox is across the road, peeking out of a snowbank. It is a little crooked-y because it was hit by the snowplow. There are many different reasons why people live in rural communities. Lower cost of living and a slower pace of life. Rural areas are less crowded and can offer more privacy. You may live in a rural area so that you be near your family and friends. But there are challenges to living in rural communities when it comes to taking care of your health. Compared to folks who live in urban areas, folks in rural communities are not able to get to a hospital quickly in an emergency; need to travel long distances to get routine checkups and screenings; have less access to doctors and dentists, and certain specialists might not be available at all. Folks in rural communities have higher rates of certain types of cancer from exposure to chemicals used in farming.  </a:t>
            </a:r>
            <a:endParaRPr lang="en-US"/>
          </a:p>
        </p:txBody>
      </p:sp>
      <p:sp>
        <p:nvSpPr>
          <p:cNvPr id="4" name="Slide Number Placeholder 3"/>
          <p:cNvSpPr>
            <a:spLocks noGrp="1"/>
          </p:cNvSpPr>
          <p:nvPr>
            <p:ph type="sldNum" sz="quarter" idx="10"/>
          </p:nvPr>
        </p:nvSpPr>
        <p:spPr/>
        <p:txBody>
          <a:bodyPr/>
          <a:lstStyle/>
          <a:p>
            <a:fld id="{D766152A-293C-4793-9402-D3CFB00CE653}" type="slidenum">
              <a:rPr lang="en-US" smtClean="0"/>
              <a:t>6</a:t>
            </a:fld>
            <a:endParaRPr lang="en-US"/>
          </a:p>
        </p:txBody>
      </p:sp>
    </p:spTree>
    <p:extLst>
      <p:ext uri="{BB962C8B-B14F-4D97-AF65-F5344CB8AC3E}">
        <p14:creationId xmlns:p14="http://schemas.microsoft.com/office/powerpoint/2010/main" val="48958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On the slide is a picture of a bear in that same driveway in the springtime. My forsythia is blooming on the side. The bear is getting into my trash barrel. The photo is fuzzy because I am taking the picture through a window! These are today’s learning objectives for what you will be able to do: </a:t>
            </a:r>
            <a:r>
              <a:rPr lang="en-US" sz="4000">
                <a:solidFill>
                  <a:srgbClr val="002060"/>
                </a:solidFill>
              </a:rPr>
              <a:t>Describe the current demographic trends in rural America; Download data sets and visualizations from rural health resources; and Find information on health conditions, demographic groups and social issues.</a:t>
            </a:r>
          </a:p>
          <a:p>
            <a:endParaRPr lang="en-US" sz="4000"/>
          </a:p>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7</a:t>
            </a:fld>
            <a:endParaRPr lang="en-US"/>
          </a:p>
        </p:txBody>
      </p:sp>
    </p:spTree>
    <p:extLst>
      <p:ext uri="{BB962C8B-B14F-4D97-AF65-F5344CB8AC3E}">
        <p14:creationId xmlns:p14="http://schemas.microsoft.com/office/powerpoint/2010/main" val="116530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Before I begin my presentation, let’s hear from you. Please put your comments in the chat. In your experience, in your line of work, what impacts health in rural communities (read list). Is anything missing? Put it in the chat. (pause and read comments) While you put those comments in the chat, let me tell you that this webinar has three segments to address our three learning objectives. I will go through my slides about resources (about 20 minutes), and then I will go live to demonstrate searching for and downloading information.  </a:t>
            </a:r>
            <a:endParaRPr lang="en-US"/>
          </a:p>
        </p:txBody>
      </p:sp>
      <p:sp>
        <p:nvSpPr>
          <p:cNvPr id="4" name="Slide Number Placeholder 3"/>
          <p:cNvSpPr>
            <a:spLocks noGrp="1"/>
          </p:cNvSpPr>
          <p:nvPr>
            <p:ph type="sldNum" sz="quarter" idx="10"/>
          </p:nvPr>
        </p:nvSpPr>
        <p:spPr/>
        <p:txBody>
          <a:bodyPr/>
          <a:lstStyle/>
          <a:p>
            <a:fld id="{D766152A-293C-4793-9402-D3CFB00CE653}" type="slidenum">
              <a:rPr lang="en-US" smtClean="0"/>
              <a:t>8</a:t>
            </a:fld>
            <a:endParaRPr lang="en-US"/>
          </a:p>
        </p:txBody>
      </p:sp>
    </p:spTree>
    <p:extLst>
      <p:ext uri="{BB962C8B-B14F-4D97-AF65-F5344CB8AC3E}">
        <p14:creationId xmlns:p14="http://schemas.microsoft.com/office/powerpoint/2010/main" val="38771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First, we will talk about demographic trends in rural America. Let’s step back to give a definition of “rural”. From the Federal standpoint, you will see that the definition is rather indirect.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9</a:t>
            </a:fld>
            <a:endParaRPr lang="en-US"/>
          </a:p>
        </p:txBody>
      </p:sp>
    </p:spTree>
    <p:extLst>
      <p:ext uri="{BB962C8B-B14F-4D97-AF65-F5344CB8AC3E}">
        <p14:creationId xmlns:p14="http://schemas.microsoft.com/office/powerpoint/2010/main" val="391675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On this slide are definitions from the United States Census Bureau and the Office of Management and Budget, or OMB. </a:t>
            </a:r>
            <a:r>
              <a:rPr lang="en-US" b="0" i="0">
                <a:solidFill>
                  <a:srgbClr val="002060"/>
                </a:solidFill>
                <a:effectLst/>
              </a:rPr>
              <a:t>United States Census Bureau does not define “rural.” They consider “rural” to include all people, housing, and territory that are not within an urban area. Any area that is not urban is rural. (read OMB urban cores) </a:t>
            </a:r>
            <a:r>
              <a:rPr lang="en-US" sz="1800" b="0" i="0">
                <a:solidFill>
                  <a:srgbClr val="000000"/>
                </a:solidFill>
                <a:effectLst/>
                <a:latin typeface="Calibri" panose="020F0502020204030204" pitchFamily="34" charset="0"/>
              </a:rPr>
              <a:t>The link to these definitions is on the handout which is available on our Class Description page. Rebecca will drop the link to our Class Description page where you can find the handout.  The Census gives us a definition of urban and not urban. The Office of Management and Budget gives us metro (not rural), micro and neither-metro-or-micro (rural). These terms will come up in other federal resources, so I wanted to give you the definitions.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10</a:t>
            </a:fld>
            <a:endParaRPr lang="en-US"/>
          </a:p>
        </p:txBody>
      </p:sp>
    </p:spTree>
    <p:extLst>
      <p:ext uri="{BB962C8B-B14F-4D97-AF65-F5344CB8AC3E}">
        <p14:creationId xmlns:p14="http://schemas.microsoft.com/office/powerpoint/2010/main" val="77567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a:solidFill>
                  <a:srgbClr val="000000"/>
                </a:solidFill>
                <a:effectLst/>
                <a:latin typeface="Calibri" panose="020F0502020204030204" pitchFamily="34" charset="0"/>
              </a:rPr>
              <a:t>Despite these vague definitions of rural, the United States Department of Agriculture studies rural communities through a research unit called the Economic Research Service, or ERS. The predecessor agency, Bureau of Agricultural Economics, was set up in 1922 to research and provide understanding of the U.S. food and agricultural systems. Today’s Economic Research Service was established in 1961. This website is a good source of charts and reports that includes, but goes beyond, farming data. We will look at these resources when I go live.  </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11</a:t>
            </a:fld>
            <a:endParaRPr lang="en-US"/>
          </a:p>
        </p:txBody>
      </p:sp>
    </p:spTree>
    <p:extLst>
      <p:ext uri="{BB962C8B-B14F-4D97-AF65-F5344CB8AC3E}">
        <p14:creationId xmlns:p14="http://schemas.microsoft.com/office/powerpoint/2010/main" val="134398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24442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4957" y="1870075"/>
            <a:ext cx="262743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6095999" y="1870075"/>
            <a:ext cx="266993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8909538" y="1847850"/>
            <a:ext cx="24442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747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CB7C8D68-CFA2-4A4E-832D-B3A63526AC31}"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3742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E4862-4A3D-4AC0-B750-55EB2D08A39E}"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8577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AFC9D59-0E94-4101-B12F-848432F21304}"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6549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FC4AFC1-B424-4846-BFE4-57D49D723B27}"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65295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5FE709E0-9CAE-4187-B5DC-ECA0C11818A8}"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43691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93F1733-7D03-43E1-A9C1-039D30738B1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968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0A65927-4FA3-4D24-8B3C-875A2A1F5EDC}"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7206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B6E9B99-B6E3-44E3-B697-44A8D7087D3C}"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32449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345195F-472F-4290-8DF1-8507B30809D3}"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36430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48E8349-0559-4DCD-A33B-23FB973A962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28404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8BE1C56-5E37-4DA7-9EBD-F25D5B4CC919}"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11044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80AEDCA9-B895-4306-873D-188BB807C940}"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65703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4A161D3-AA53-4F5B-98D8-F5ACBD51D7CA}"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18524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DD487A3-6750-4A4C-86BE-A30E2BA0B858}"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8545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1097EEF-D73E-421C-ACE9-C6B7F7A5900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19082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18EE3CDE-6531-4E98-B99B-0B787A68FB4A}"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977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BA2285A-E885-4964-9332-8540DCE94813}"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4764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C0FEFBE-7E14-429E-A766-D622936FF486}"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74567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962AF1D-5A61-4F1A-8FA0-77AEA6B85F27}"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4668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7F4D48E-0175-4C9B-B6BA-3CFB898788D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4054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9C1F269-3231-46B3-8E4E-FCEA4DE9484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8264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97590C8-C2BF-4FE6-8C67-485D7016B5F8}"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10861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E57BFD3A-9B99-4BB6-A106-8409C943E6B8}"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94548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16DC18B-1818-46D6-9F42-1C8B76F9456A}"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81079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F94CD41-F00A-4054-8F9F-F60BFD60FCE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03734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986D25B1-3DA3-4152-8131-BF5E8FB594D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22283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7C3EE875-DD5B-4D6C-BDEE-7DE7F22838CE}"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2678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79976AA-DA00-40F9-8037-66D9B1B4AB60}"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60578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B72AEE2-5D99-49D6-8A15-70121CCAAF1F}"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71131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BD3119-FEAB-481E-ACE0-93A27E0E899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43359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5601FD0-FE7E-4583-9BBD-31653D72593E}"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95857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26B3C15-9F4E-40B1-885C-D13CED73374F}"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04098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E2CE31B-B2A1-498D-843E-94427782DA9F}"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3979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79" r:id="rId12"/>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558A"/>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AC86B3BD-41DD-4B5F-8D64-53DDBD23FE42}"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2055"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34346"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6"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65E65CBF-ED18-4B6B-B60E-35E4EBD43B5B}"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3079"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15871"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7"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16265"/>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A7CB657-8152-4402-83A1-A0A992A05F30}"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4103"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43580"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8"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carsey.unh.edu/publication/growing-racial-diversity-in-rural-ameri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phdl@umassmed.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F9E4AF-9227-4D08-93D8-743A146C89D8}"/>
              </a:ext>
            </a:extLst>
          </p:cNvPr>
          <p:cNvSpPr>
            <a:spLocks noGrp="1"/>
          </p:cNvSpPr>
          <p:nvPr>
            <p:ph type="title"/>
          </p:nvPr>
        </p:nvSpPr>
        <p:spPr>
          <a:xfrm>
            <a:off x="731578" y="35050"/>
            <a:ext cx="10515600" cy="923331"/>
          </a:xfrm>
        </p:spPr>
        <p:txBody>
          <a:bodyPr/>
          <a:lstStyle/>
          <a:p>
            <a:pPr algn="ctr"/>
            <a:r>
              <a:rPr lang="en-US">
                <a:solidFill>
                  <a:schemeClr val="tx1"/>
                </a:solidFill>
                <a:latin typeface="+mn-lt"/>
              </a:rPr>
              <a:t>WELCOME</a:t>
            </a:r>
            <a:endParaRPr lang="en-US">
              <a:latin typeface="+mn-lt"/>
            </a:endParaRPr>
          </a:p>
        </p:txBody>
      </p:sp>
      <p:sp>
        <p:nvSpPr>
          <p:cNvPr id="15" name="Content Placeholder 14">
            <a:extLst>
              <a:ext uri="{FF2B5EF4-FFF2-40B4-BE49-F238E27FC236}">
                <a16:creationId xmlns:a16="http://schemas.microsoft.com/office/drawing/2014/main" id="{1CE1A974-8A89-4588-91C2-50DF5C673BBD}"/>
              </a:ext>
            </a:extLst>
          </p:cNvPr>
          <p:cNvSpPr>
            <a:spLocks noGrp="1"/>
          </p:cNvSpPr>
          <p:nvPr>
            <p:ph sz="half" idx="2"/>
          </p:nvPr>
        </p:nvSpPr>
        <p:spPr>
          <a:xfrm>
            <a:off x="503731" y="1898821"/>
            <a:ext cx="2627433" cy="2574203"/>
          </a:xfrm>
        </p:spPr>
        <p:txBody>
          <a:bodyPr>
            <a:normAutofit/>
          </a:bodyPr>
          <a:lstStyle/>
          <a:p>
            <a:pPr marL="0" indent="0">
              <a:buNone/>
            </a:pPr>
            <a:r>
              <a:rPr lang="en-US">
                <a:solidFill>
                  <a:schemeClr val="tx1"/>
                </a:solidFill>
              </a:rPr>
              <a:t>If you are unable to hear:</a:t>
            </a:r>
          </a:p>
          <a:p>
            <a:pPr marL="0" indent="0">
              <a:buNone/>
            </a:pPr>
            <a:r>
              <a:rPr lang="en-US">
                <a:solidFill>
                  <a:schemeClr val="tx1"/>
                </a:solidFill>
              </a:rPr>
              <a:t>Locate the Unmute or Connect Audio button.</a:t>
            </a:r>
          </a:p>
        </p:txBody>
      </p:sp>
      <p:pic>
        <p:nvPicPr>
          <p:cNvPr id="25" name="Content Placeholder 24" descr="Click the arrow next to the Mute button to change your audio device if need be.">
            <a:extLst>
              <a:ext uri="{FF2B5EF4-FFF2-40B4-BE49-F238E27FC236}">
                <a16:creationId xmlns:a16="http://schemas.microsoft.com/office/drawing/2014/main" id="{7435C289-25CB-4F85-AB60-83B733681587}"/>
              </a:ext>
            </a:extLst>
          </p:cNvPr>
          <p:cNvPicPr>
            <a:picLocks noGrp="1" noChangeAspect="1"/>
          </p:cNvPicPr>
          <p:nvPr>
            <p:ph sz="half" idx="12"/>
          </p:nvPr>
        </p:nvPicPr>
        <p:blipFill>
          <a:blip r:embed="rId2">
            <a:extLst>
              <a:ext uri="{28A0092B-C50C-407E-A947-70E740481C1C}">
                <a14:useLocalDpi xmlns:a14="http://schemas.microsoft.com/office/drawing/2010/main" val="0"/>
              </a:ext>
            </a:extLst>
          </a:blip>
          <a:stretch>
            <a:fillRect/>
          </a:stretch>
        </p:blipFill>
        <p:spPr>
          <a:xfrm>
            <a:off x="777074" y="4809500"/>
            <a:ext cx="1841190" cy="855612"/>
          </a:xfrm>
        </p:spPr>
      </p:pic>
      <p:pic>
        <p:nvPicPr>
          <p:cNvPr id="4" name="Picture 3">
            <a:extLst>
              <a:ext uri="{FF2B5EF4-FFF2-40B4-BE49-F238E27FC236}">
                <a16:creationId xmlns:a16="http://schemas.microsoft.com/office/drawing/2014/main" id="{B6A5CF39-1BB3-42EA-AB3A-342CBAE70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74" y="5876934"/>
            <a:ext cx="1906772" cy="609600"/>
          </a:xfrm>
          <a:prstGeom prst="rect">
            <a:avLst/>
          </a:prstGeom>
        </p:spPr>
      </p:pic>
      <p:sp>
        <p:nvSpPr>
          <p:cNvPr id="17" name="Content Placeholder 16">
            <a:extLst>
              <a:ext uri="{FF2B5EF4-FFF2-40B4-BE49-F238E27FC236}">
                <a16:creationId xmlns:a16="http://schemas.microsoft.com/office/drawing/2014/main" id="{18AD477E-A248-491A-815F-691B9DA43967}"/>
              </a:ext>
            </a:extLst>
          </p:cNvPr>
          <p:cNvSpPr>
            <a:spLocks noGrp="1"/>
          </p:cNvSpPr>
          <p:nvPr>
            <p:ph sz="half" idx="13"/>
          </p:nvPr>
        </p:nvSpPr>
        <p:spPr>
          <a:xfrm>
            <a:off x="3873586" y="1805249"/>
            <a:ext cx="3309894" cy="1808656"/>
          </a:xfrm>
        </p:spPr>
        <p:txBody>
          <a:bodyPr/>
          <a:lstStyle/>
          <a:p>
            <a:pPr marL="0" indent="0" algn="ctr">
              <a:buNone/>
            </a:pPr>
            <a:r>
              <a:rPr lang="en-US">
                <a:solidFill>
                  <a:schemeClr val="tx1"/>
                </a:solidFill>
              </a:rPr>
              <a:t>Next, click Settings to confirm WebEx is  using the correct audio device.</a:t>
            </a:r>
          </a:p>
          <a:p>
            <a:pPr marL="0" indent="0">
              <a:buNone/>
            </a:pPr>
            <a:endParaRPr lang="en-US"/>
          </a:p>
          <a:p>
            <a:pPr marL="0" indent="0">
              <a:buNone/>
            </a:pPr>
            <a:endParaRPr lang="en-US"/>
          </a:p>
        </p:txBody>
      </p:sp>
      <p:pic>
        <p:nvPicPr>
          <p:cNvPr id="19" name="Content Placeholder 18" descr="Your list of audio device options appear">
            <a:extLst>
              <a:ext uri="{FF2B5EF4-FFF2-40B4-BE49-F238E27FC236}">
                <a16:creationId xmlns:a16="http://schemas.microsoft.com/office/drawing/2014/main" id="{7F4F63F6-E56C-4E99-8B5E-5E0E2026093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189975" y="3420556"/>
            <a:ext cx="2677117" cy="3139982"/>
          </a:xfrm>
        </p:spPr>
      </p:pic>
      <p:cxnSp>
        <p:nvCxnSpPr>
          <p:cNvPr id="3" name="Straight Connector 2">
            <a:extLst>
              <a:ext uri="{FF2B5EF4-FFF2-40B4-BE49-F238E27FC236}">
                <a16:creationId xmlns:a16="http://schemas.microsoft.com/office/drawing/2014/main" id="{EB665307-B367-427D-A022-DB683ACCE168}"/>
              </a:ext>
              <a:ext uri="{C183D7F6-B498-43B3-948B-1728B52AA6E4}">
                <adec:decorative xmlns:adec="http://schemas.microsoft.com/office/drawing/2017/decorative" val="1"/>
              </a:ext>
            </a:extLst>
          </p:cNvPr>
          <p:cNvCxnSpPr>
            <a:cxnSpLocks/>
          </p:cNvCxnSpPr>
          <p:nvPr/>
        </p:nvCxnSpPr>
        <p:spPr>
          <a:xfrm>
            <a:off x="3621505" y="1539838"/>
            <a:ext cx="0" cy="4568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C6B207E-4930-4E43-969F-BFA4914BF30D}"/>
              </a:ext>
              <a:ext uri="{C183D7F6-B498-43B3-948B-1728B52AA6E4}">
                <adec:decorative xmlns:adec="http://schemas.microsoft.com/office/drawing/2017/decorative" val="1"/>
              </a:ext>
            </a:extLst>
          </p:cNvPr>
          <p:cNvCxnSpPr>
            <a:cxnSpLocks/>
          </p:cNvCxnSpPr>
          <p:nvPr/>
        </p:nvCxnSpPr>
        <p:spPr>
          <a:xfrm>
            <a:off x="7447553" y="1530020"/>
            <a:ext cx="0" cy="466566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86B434-98A9-47AB-9CB3-10A103FAFD31}"/>
              </a:ext>
            </a:extLst>
          </p:cNvPr>
          <p:cNvSpPr txBox="1"/>
          <p:nvPr/>
        </p:nvSpPr>
        <p:spPr>
          <a:xfrm>
            <a:off x="7937895" y="1666826"/>
            <a:ext cx="3533268"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a:ea typeface="+mn-ea"/>
                <a:cs typeface="+mn-cs"/>
              </a:rPr>
              <a:t>Then, use the drop-down menu to choose a different device, if need be.</a:t>
            </a:r>
            <a:endParaRPr kumimoji="0" lang="en-US" sz="28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8" descr="Press test to make sure your audio is working correctly">
            <a:extLst>
              <a:ext uri="{FF2B5EF4-FFF2-40B4-BE49-F238E27FC236}">
                <a16:creationId xmlns:a16="http://schemas.microsoft.com/office/drawing/2014/main" id="{D4D6F662-E832-48A6-9B01-05C88D43E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1923" y="3429433"/>
            <a:ext cx="2735476" cy="3139982"/>
          </a:xfrm>
          <a:prstGeom prst="rect">
            <a:avLst/>
          </a:prstGeom>
        </p:spPr>
      </p:pic>
      <p:sp>
        <p:nvSpPr>
          <p:cNvPr id="2" name="TextBox 1">
            <a:extLst>
              <a:ext uri="{FF2B5EF4-FFF2-40B4-BE49-F238E27FC236}">
                <a16:creationId xmlns:a16="http://schemas.microsoft.com/office/drawing/2014/main" id="{686412AE-CE32-389D-E8DD-8540E931F697}"/>
              </a:ext>
            </a:extLst>
          </p:cNvPr>
          <p:cNvSpPr txBox="1"/>
          <p:nvPr/>
        </p:nvSpPr>
        <p:spPr>
          <a:xfrm>
            <a:off x="119018" y="1232711"/>
            <a:ext cx="1470085" cy="584775"/>
          </a:xfrm>
          <a:prstGeom prst="rect">
            <a:avLst/>
          </a:prstGeom>
          <a:noFill/>
        </p:spPr>
        <p:txBody>
          <a:bodyPr wrap="square" rtlCol="0">
            <a:spAutoFit/>
          </a:bodyPr>
          <a:lstStyle/>
          <a:p>
            <a:r>
              <a:rPr lang="en-US" sz="3200" b="1"/>
              <a:t>Step 1:</a:t>
            </a:r>
          </a:p>
        </p:txBody>
      </p:sp>
      <p:sp>
        <p:nvSpPr>
          <p:cNvPr id="7" name="TextBox 6">
            <a:extLst>
              <a:ext uri="{FF2B5EF4-FFF2-40B4-BE49-F238E27FC236}">
                <a16:creationId xmlns:a16="http://schemas.microsoft.com/office/drawing/2014/main" id="{FADAC988-66FF-7724-E87D-66B3319AAF2C}"/>
              </a:ext>
            </a:extLst>
          </p:cNvPr>
          <p:cNvSpPr txBox="1"/>
          <p:nvPr/>
        </p:nvSpPr>
        <p:spPr>
          <a:xfrm>
            <a:off x="3689321" y="1202731"/>
            <a:ext cx="1470085" cy="584775"/>
          </a:xfrm>
          <a:prstGeom prst="rect">
            <a:avLst/>
          </a:prstGeom>
          <a:noFill/>
        </p:spPr>
        <p:txBody>
          <a:bodyPr wrap="square" rtlCol="0">
            <a:spAutoFit/>
          </a:bodyPr>
          <a:lstStyle/>
          <a:p>
            <a:r>
              <a:rPr lang="en-US" sz="3200" b="1"/>
              <a:t>Step 2:</a:t>
            </a:r>
          </a:p>
        </p:txBody>
      </p:sp>
      <p:sp>
        <p:nvSpPr>
          <p:cNvPr id="8" name="TextBox 7">
            <a:extLst>
              <a:ext uri="{FF2B5EF4-FFF2-40B4-BE49-F238E27FC236}">
                <a16:creationId xmlns:a16="http://schemas.microsoft.com/office/drawing/2014/main" id="{2A0D950A-B03A-1C61-2255-946208631890}"/>
              </a:ext>
            </a:extLst>
          </p:cNvPr>
          <p:cNvSpPr txBox="1"/>
          <p:nvPr/>
        </p:nvSpPr>
        <p:spPr>
          <a:xfrm>
            <a:off x="7549627" y="1162847"/>
            <a:ext cx="1470085" cy="584775"/>
          </a:xfrm>
          <a:prstGeom prst="rect">
            <a:avLst/>
          </a:prstGeom>
          <a:noFill/>
        </p:spPr>
        <p:txBody>
          <a:bodyPr wrap="square" rtlCol="0">
            <a:spAutoFit/>
          </a:bodyPr>
          <a:lstStyle/>
          <a:p>
            <a:r>
              <a:rPr lang="en-US" sz="3200" b="1"/>
              <a:t>Step 3:</a:t>
            </a:r>
          </a:p>
        </p:txBody>
      </p:sp>
    </p:spTree>
    <p:extLst>
      <p:ext uri="{BB962C8B-B14F-4D97-AF65-F5344CB8AC3E}">
        <p14:creationId xmlns:p14="http://schemas.microsoft.com/office/powerpoint/2010/main" val="313125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89F99B-1154-4E30-A749-94FE03010D64}"/>
              </a:ext>
            </a:extLst>
          </p:cNvPr>
          <p:cNvSpPr>
            <a:spLocks noGrp="1"/>
          </p:cNvSpPr>
          <p:nvPr>
            <p:ph type="title"/>
          </p:nvPr>
        </p:nvSpPr>
        <p:spPr/>
        <p:txBody>
          <a:bodyPr/>
          <a:lstStyle/>
          <a:p>
            <a:r>
              <a:rPr lang="en-US">
                <a:solidFill>
                  <a:srgbClr val="002060"/>
                </a:solidFill>
              </a:rPr>
              <a:t>Federal Definition of Rural </a:t>
            </a:r>
          </a:p>
        </p:txBody>
      </p:sp>
      <p:sp>
        <p:nvSpPr>
          <p:cNvPr id="2" name="Content Placeholder 1">
            <a:extLst>
              <a:ext uri="{FF2B5EF4-FFF2-40B4-BE49-F238E27FC236}">
                <a16:creationId xmlns:a16="http://schemas.microsoft.com/office/drawing/2014/main" id="{A6A1A187-2B7A-D4FA-2CDC-AE75EDB07355}"/>
              </a:ext>
            </a:extLst>
          </p:cNvPr>
          <p:cNvSpPr>
            <a:spLocks noGrp="1"/>
          </p:cNvSpPr>
          <p:nvPr>
            <p:ph idx="1"/>
          </p:nvPr>
        </p:nvSpPr>
        <p:spPr/>
        <p:txBody>
          <a:bodyPr/>
          <a:lstStyle/>
          <a:p>
            <a:r>
              <a:rPr lang="en-US" sz="4000" b="0" i="0">
                <a:solidFill>
                  <a:srgbClr val="002060"/>
                </a:solidFill>
                <a:effectLst/>
              </a:rPr>
              <a:t>Any area that is not urban is rural.</a:t>
            </a:r>
          </a:p>
          <a:p>
            <a:r>
              <a:rPr lang="en-US" sz="4000">
                <a:solidFill>
                  <a:srgbClr val="002060"/>
                </a:solidFill>
              </a:rPr>
              <a:t>Urban Cores:</a:t>
            </a:r>
            <a:endParaRPr lang="en-US" sz="4000" b="0" i="0">
              <a:solidFill>
                <a:srgbClr val="002060"/>
              </a:solidFill>
              <a:effectLst/>
            </a:endParaRPr>
          </a:p>
          <a:p>
            <a:pPr lvl="1"/>
            <a:r>
              <a:rPr lang="en-US" sz="3600" b="0" i="0">
                <a:solidFill>
                  <a:srgbClr val="002060"/>
                </a:solidFill>
                <a:effectLst/>
              </a:rPr>
              <a:t>Metropolitan (50,000+) </a:t>
            </a:r>
          </a:p>
          <a:p>
            <a:pPr lvl="1"/>
            <a:r>
              <a:rPr lang="en-US" sz="3600" b="0" i="0">
                <a:solidFill>
                  <a:srgbClr val="002060"/>
                </a:solidFill>
                <a:effectLst/>
              </a:rPr>
              <a:t>Micropolitan (10,000-49,999) </a:t>
            </a:r>
            <a:r>
              <a:rPr lang="en-US" sz="3600" b="1" i="0">
                <a:solidFill>
                  <a:srgbClr val="002060"/>
                </a:solidFill>
                <a:effectLst/>
              </a:rPr>
              <a:t>= Rural</a:t>
            </a:r>
            <a:endParaRPr lang="en-US" sz="3600">
              <a:solidFill>
                <a:srgbClr val="002060"/>
              </a:solidFill>
            </a:endParaRPr>
          </a:p>
          <a:p>
            <a:pPr lvl="1"/>
            <a:r>
              <a:rPr lang="en-US" sz="3600" b="0" i="0">
                <a:solidFill>
                  <a:srgbClr val="002060"/>
                </a:solidFill>
                <a:effectLst/>
              </a:rPr>
              <a:t>Counties outside of Metro or Micro Areas </a:t>
            </a:r>
            <a:r>
              <a:rPr lang="en-US" sz="3600" b="1" i="0">
                <a:solidFill>
                  <a:srgbClr val="002060"/>
                </a:solidFill>
                <a:effectLst/>
              </a:rPr>
              <a:t>= Rural</a:t>
            </a:r>
            <a:endParaRPr lang="en-US" sz="3600" b="1">
              <a:solidFill>
                <a:srgbClr val="002060"/>
              </a:solidFill>
            </a:endParaRPr>
          </a:p>
        </p:txBody>
      </p:sp>
    </p:spTree>
    <p:extLst>
      <p:ext uri="{BB962C8B-B14F-4D97-AF65-F5344CB8AC3E}">
        <p14:creationId xmlns:p14="http://schemas.microsoft.com/office/powerpoint/2010/main" val="151294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81D4-168B-4993-A7F4-6BFDD8D43893}"/>
              </a:ext>
            </a:extLst>
          </p:cNvPr>
          <p:cNvSpPr>
            <a:spLocks noGrp="1"/>
          </p:cNvSpPr>
          <p:nvPr>
            <p:ph type="title"/>
          </p:nvPr>
        </p:nvSpPr>
        <p:spPr/>
        <p:txBody>
          <a:bodyPr vert="horz" lIns="91440" tIns="45720" rIns="91440" bIns="45720" rtlCol="0" anchor="ctr">
            <a:normAutofit/>
          </a:bodyPr>
          <a:lstStyle/>
          <a:p>
            <a:pPr algn="ctr"/>
            <a:r>
              <a:rPr lang="en-US">
                <a:solidFill>
                  <a:srgbClr val="002060"/>
                </a:solidFill>
              </a:rPr>
              <a:t>Economic Research Service (ERS)</a:t>
            </a:r>
          </a:p>
        </p:txBody>
      </p:sp>
      <p:pic>
        <p:nvPicPr>
          <p:cNvPr id="7" name="Content Placeholder 6" descr="Graphical user interface, website&#10;&#10;Description automatically generated">
            <a:extLst>
              <a:ext uri="{FF2B5EF4-FFF2-40B4-BE49-F238E27FC236}">
                <a16:creationId xmlns:a16="http://schemas.microsoft.com/office/drawing/2014/main" id="{1F5360D5-18F4-C442-C593-3352CEC6B7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7384" y="1825625"/>
            <a:ext cx="8597231" cy="4351338"/>
          </a:xfrm>
          <a:effectLst>
            <a:outerShdw blurRad="50800" dist="50800" dir="5400000" algn="ctr" rotWithShape="0">
              <a:srgbClr val="002060"/>
            </a:outerShdw>
          </a:effectLst>
        </p:spPr>
      </p:pic>
    </p:spTree>
    <p:extLst>
      <p:ext uri="{BB962C8B-B14F-4D97-AF65-F5344CB8AC3E}">
        <p14:creationId xmlns:p14="http://schemas.microsoft.com/office/powerpoint/2010/main" val="79800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CA05-9FE9-EAD3-C620-E6393FBA7D57}"/>
              </a:ext>
            </a:extLst>
          </p:cNvPr>
          <p:cNvSpPr>
            <a:spLocks noGrp="1"/>
          </p:cNvSpPr>
          <p:nvPr>
            <p:ph type="title"/>
          </p:nvPr>
        </p:nvSpPr>
        <p:spPr/>
        <p:txBody>
          <a:bodyPr/>
          <a:lstStyle/>
          <a:p>
            <a:r>
              <a:rPr lang="en-US">
                <a:solidFill>
                  <a:srgbClr val="002060"/>
                </a:solidFill>
              </a:rPr>
              <a:t>Rural America at a Glance, 2021</a:t>
            </a:r>
          </a:p>
        </p:txBody>
      </p:sp>
      <p:sp>
        <p:nvSpPr>
          <p:cNvPr id="3" name="Content Placeholder 2">
            <a:extLst>
              <a:ext uri="{FF2B5EF4-FFF2-40B4-BE49-F238E27FC236}">
                <a16:creationId xmlns:a16="http://schemas.microsoft.com/office/drawing/2014/main" id="{6FB5A55A-42B6-6052-A61F-FFAB15634E03}"/>
              </a:ext>
            </a:extLst>
          </p:cNvPr>
          <p:cNvSpPr>
            <a:spLocks noGrp="1"/>
          </p:cNvSpPr>
          <p:nvPr>
            <p:ph idx="1"/>
          </p:nvPr>
        </p:nvSpPr>
        <p:spPr/>
        <p:txBody>
          <a:bodyPr/>
          <a:lstStyle/>
          <a:p>
            <a:pPr marL="0" indent="0">
              <a:buNone/>
            </a:pPr>
            <a:r>
              <a:rPr lang="en-US" sz="4000">
                <a:solidFill>
                  <a:srgbClr val="002060"/>
                </a:solidFill>
              </a:rPr>
              <a:t>Persistently poor counties:</a:t>
            </a:r>
          </a:p>
          <a:p>
            <a:pPr lvl="1"/>
            <a:r>
              <a:rPr lang="en-US" sz="3600">
                <a:solidFill>
                  <a:srgbClr val="002060"/>
                </a:solidFill>
              </a:rPr>
              <a:t>Less internet connectivity </a:t>
            </a:r>
          </a:p>
          <a:p>
            <a:pPr lvl="1"/>
            <a:r>
              <a:rPr lang="en-US" sz="3600">
                <a:solidFill>
                  <a:srgbClr val="002060"/>
                </a:solidFill>
              </a:rPr>
              <a:t>More racially and ethnically diverse </a:t>
            </a:r>
          </a:p>
          <a:p>
            <a:pPr marL="0" indent="0">
              <a:buNone/>
            </a:pPr>
            <a:endParaRPr lang="en-US" sz="3600">
              <a:solidFill>
                <a:srgbClr val="002060"/>
              </a:solidFill>
            </a:endParaRPr>
          </a:p>
          <a:p>
            <a:endParaRPr lang="en-US"/>
          </a:p>
        </p:txBody>
      </p:sp>
      <p:sp>
        <p:nvSpPr>
          <p:cNvPr id="4" name="Slide Number Placeholder 3">
            <a:extLst>
              <a:ext uri="{FF2B5EF4-FFF2-40B4-BE49-F238E27FC236}">
                <a16:creationId xmlns:a16="http://schemas.microsoft.com/office/drawing/2014/main" id="{8BCC6902-88E1-080B-5A4D-06B981E7F0E7}"/>
              </a:ext>
            </a:extLst>
          </p:cNvPr>
          <p:cNvSpPr>
            <a:spLocks noGrp="1"/>
          </p:cNvSpPr>
          <p:nvPr>
            <p:ph type="sldNum" sz="quarter" idx="10"/>
          </p:nvPr>
        </p:nvSpPr>
        <p:spPr/>
        <p:txBody>
          <a:bodyPr/>
          <a:lstStyle/>
          <a:p>
            <a:pPr>
              <a:defRPr/>
            </a:pPr>
            <a:fld id="{025F9F99-9BD9-4422-B838-F0A597D458BC}" type="slidenum">
              <a:rPr lang="en-US" smtClean="0"/>
              <a:pPr>
                <a:defRPr/>
              </a:pPr>
              <a:t>12</a:t>
            </a:fld>
            <a:endParaRPr lang="en-US"/>
          </a:p>
        </p:txBody>
      </p:sp>
    </p:spTree>
    <p:extLst>
      <p:ext uri="{BB962C8B-B14F-4D97-AF65-F5344CB8AC3E}">
        <p14:creationId xmlns:p14="http://schemas.microsoft.com/office/powerpoint/2010/main" val="102365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Man standing next to a large pile of firewood.">
            <a:extLst>
              <a:ext uri="{FF2B5EF4-FFF2-40B4-BE49-F238E27FC236}">
                <a16:creationId xmlns:a16="http://schemas.microsoft.com/office/drawing/2014/main" id="{E979A467-5D46-4F3D-AA00-D3D3737739D7}"/>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2217CA3B-B069-437A-A04B-8BF1FD41E503}"/>
              </a:ext>
            </a:extLst>
          </p:cNvPr>
          <p:cNvSpPr>
            <a:spLocks noGrp="1"/>
          </p:cNvSpPr>
          <p:nvPr>
            <p:ph sz="half" idx="1"/>
          </p:nvPr>
        </p:nvSpPr>
        <p:spPr>
          <a:xfrm>
            <a:off x="4965430" y="2097437"/>
            <a:ext cx="6697896" cy="4131295"/>
          </a:xfrm>
        </p:spPr>
        <p:txBody>
          <a:bodyPr vert="horz" lIns="91440" tIns="45720" rIns="91440" bIns="45720" rtlCol="0">
            <a:normAutofit fontScale="77500" lnSpcReduction="20000"/>
          </a:bodyPr>
          <a:lstStyle/>
          <a:p>
            <a:endParaRPr lang="en-US" sz="4000">
              <a:solidFill>
                <a:srgbClr val="002060"/>
              </a:solidFill>
            </a:endParaRPr>
          </a:p>
          <a:p>
            <a:r>
              <a:rPr lang="en-US" sz="4100">
                <a:solidFill>
                  <a:srgbClr val="002060"/>
                </a:solidFill>
              </a:rPr>
              <a:t>Total Rural Residents: 46 million</a:t>
            </a:r>
          </a:p>
          <a:p>
            <a:pPr marL="0" indent="0">
              <a:buNone/>
            </a:pPr>
            <a:r>
              <a:rPr lang="en-US" sz="4100">
                <a:solidFill>
                  <a:srgbClr val="002060"/>
                </a:solidFill>
              </a:rPr>
              <a:t> </a:t>
            </a:r>
          </a:p>
          <a:p>
            <a:r>
              <a:rPr lang="en-US" sz="4100">
                <a:solidFill>
                  <a:srgbClr val="002060"/>
                </a:solidFill>
              </a:rPr>
              <a:t>Non-Hispanic Whites: 35 million</a:t>
            </a:r>
          </a:p>
          <a:p>
            <a:pPr marL="0" indent="0">
              <a:buNone/>
            </a:pPr>
            <a:endParaRPr lang="en-US" sz="4100">
              <a:solidFill>
                <a:srgbClr val="002060"/>
              </a:solidFill>
            </a:endParaRPr>
          </a:p>
          <a:p>
            <a:r>
              <a:rPr lang="en-US" sz="4100">
                <a:solidFill>
                  <a:srgbClr val="002060"/>
                </a:solidFill>
              </a:rPr>
              <a:t>Racial/Ethnic Minority: 11 million </a:t>
            </a:r>
          </a:p>
          <a:p>
            <a:pPr marL="0" indent="0">
              <a:buNone/>
            </a:pPr>
            <a:endParaRPr lang="en-US" sz="4000">
              <a:solidFill>
                <a:srgbClr val="002060"/>
              </a:solidFill>
            </a:endParaRPr>
          </a:p>
          <a:p>
            <a:pPr marL="0" indent="0">
              <a:buNone/>
            </a:pPr>
            <a:endParaRPr lang="en-US" sz="3000">
              <a:solidFill>
                <a:srgbClr val="002060"/>
              </a:solidFill>
            </a:endParaRPr>
          </a:p>
          <a:p>
            <a:pPr marL="0" indent="0">
              <a:buNone/>
            </a:pPr>
            <a:r>
              <a:rPr lang="en-US" sz="1900" i="0">
                <a:solidFill>
                  <a:srgbClr val="333333"/>
                </a:solidFill>
                <a:effectLst/>
                <a:hlinkClick r:id="rId4"/>
              </a:rPr>
              <a:t>Growing Racial Diversity in Rural America: Results from the 2020 Census</a:t>
            </a:r>
            <a:r>
              <a:rPr lang="en-US" sz="1900" i="0">
                <a:solidFill>
                  <a:srgbClr val="333333"/>
                </a:solidFill>
                <a:effectLst/>
              </a:rPr>
              <a:t>, University of New Hampshire, </a:t>
            </a:r>
            <a:r>
              <a:rPr lang="en-US" sz="1900" i="0" err="1">
                <a:solidFill>
                  <a:srgbClr val="333333"/>
                </a:solidFill>
                <a:effectLst/>
              </a:rPr>
              <a:t>Carsey</a:t>
            </a:r>
            <a:r>
              <a:rPr lang="en-US" sz="1900" i="0">
                <a:solidFill>
                  <a:srgbClr val="333333"/>
                </a:solidFill>
                <a:effectLst/>
              </a:rPr>
              <a:t> School of Public Policy</a:t>
            </a:r>
            <a:endParaRPr lang="en-US" sz="1900"/>
          </a:p>
        </p:txBody>
      </p:sp>
      <p:sp>
        <p:nvSpPr>
          <p:cNvPr id="2" name="Title 1">
            <a:extLst>
              <a:ext uri="{FF2B5EF4-FFF2-40B4-BE49-F238E27FC236}">
                <a16:creationId xmlns:a16="http://schemas.microsoft.com/office/drawing/2014/main" id="{09BCC388-051A-44EC-A836-0F3BC88A7F30}"/>
              </a:ext>
            </a:extLst>
          </p:cNvPr>
          <p:cNvSpPr>
            <a:spLocks noGrp="1"/>
          </p:cNvSpPr>
          <p:nvPr>
            <p:ph type="title"/>
          </p:nvPr>
        </p:nvSpPr>
        <p:spPr>
          <a:xfrm>
            <a:off x="4965430" y="629268"/>
            <a:ext cx="6586491" cy="1286160"/>
          </a:xfrm>
        </p:spPr>
        <p:txBody>
          <a:bodyPr vert="horz" lIns="91440" tIns="45720" rIns="91440" bIns="45720" rtlCol="0" anchor="b">
            <a:noAutofit/>
          </a:bodyPr>
          <a:lstStyle/>
          <a:p>
            <a:r>
              <a:rPr lang="en-US">
                <a:solidFill>
                  <a:srgbClr val="002060"/>
                </a:solidFill>
              </a:rPr>
              <a:t>Rural Demographics Becoming More Diverse</a:t>
            </a:r>
          </a:p>
        </p:txBody>
      </p:sp>
      <p:sp>
        <p:nvSpPr>
          <p:cNvPr id="4" name="Arrow: Down 3">
            <a:extLst>
              <a:ext uri="{FF2B5EF4-FFF2-40B4-BE49-F238E27FC236}">
                <a16:creationId xmlns:a16="http://schemas.microsoft.com/office/drawing/2014/main" id="{4D7A9A0A-91F8-D4BE-4D59-1DDDB8F37AA0}"/>
              </a:ext>
            </a:extLst>
          </p:cNvPr>
          <p:cNvSpPr/>
          <p:nvPr/>
        </p:nvSpPr>
        <p:spPr>
          <a:xfrm>
            <a:off x="10752128" y="2553407"/>
            <a:ext cx="484632" cy="5337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0B7D7C4E-4CF7-D6AC-5BC5-EB6064D1E563}"/>
              </a:ext>
            </a:extLst>
          </p:cNvPr>
          <p:cNvSpPr/>
          <p:nvPr/>
        </p:nvSpPr>
        <p:spPr>
          <a:xfrm flipV="1">
            <a:off x="10824971" y="4163084"/>
            <a:ext cx="484632" cy="57849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F06F6C5-35B8-26F8-94CE-6F24F496586D}"/>
              </a:ext>
            </a:extLst>
          </p:cNvPr>
          <p:cNvSpPr/>
          <p:nvPr/>
        </p:nvSpPr>
        <p:spPr>
          <a:xfrm>
            <a:off x="10807211" y="3447279"/>
            <a:ext cx="484632" cy="5337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7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76DF2C-01A5-6A6B-9A42-56097747B4C0}"/>
              </a:ext>
            </a:extLst>
          </p:cNvPr>
          <p:cNvSpPr>
            <a:spLocks noGrp="1"/>
          </p:cNvSpPr>
          <p:nvPr>
            <p:ph type="title"/>
          </p:nvPr>
        </p:nvSpPr>
        <p:spPr>
          <a:xfrm>
            <a:off x="838200" y="365125"/>
            <a:ext cx="10515600" cy="1325563"/>
          </a:xfrm>
        </p:spPr>
        <p:txBody>
          <a:bodyPr wrap="square" anchor="ctr">
            <a:normAutofit/>
          </a:bodyPr>
          <a:lstStyle/>
          <a:p>
            <a:r>
              <a:rPr lang="en-US">
                <a:solidFill>
                  <a:srgbClr val="002060"/>
                </a:solidFill>
              </a:rPr>
              <a:t>Intersection of Poverty and Race/Ethnicity</a:t>
            </a:r>
          </a:p>
        </p:txBody>
      </p:sp>
      <p:pic>
        <p:nvPicPr>
          <p:cNvPr id="6" name="Content Placeholder 5" descr="Chart, bar chart&#10;&#10;Description automatically generated">
            <a:extLst>
              <a:ext uri="{FF2B5EF4-FFF2-40B4-BE49-F238E27FC236}">
                <a16:creationId xmlns:a16="http://schemas.microsoft.com/office/drawing/2014/main" id="{FCC3666D-BC07-DD1C-8FF5-2B2393CED0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4712" y="1825625"/>
            <a:ext cx="5242576" cy="4351338"/>
          </a:xfrm>
          <a:noFill/>
        </p:spPr>
      </p:pic>
      <p:sp>
        <p:nvSpPr>
          <p:cNvPr id="4" name="Slide Number Placeholder 3">
            <a:extLst>
              <a:ext uri="{FF2B5EF4-FFF2-40B4-BE49-F238E27FC236}">
                <a16:creationId xmlns:a16="http://schemas.microsoft.com/office/drawing/2014/main" id="{5FFEC4D9-0A4B-3509-2A77-3C75CB4B707B}"/>
              </a:ext>
            </a:extLst>
          </p:cNvPr>
          <p:cNvSpPr>
            <a:spLocks noGrp="1"/>
          </p:cNvSpPr>
          <p:nvPr>
            <p:ph type="sldNum" sz="quarter" idx="10"/>
          </p:nvPr>
        </p:nvSpPr>
        <p:spPr>
          <a:xfrm>
            <a:off x="10248900" y="6356350"/>
            <a:ext cx="1104900" cy="365125"/>
          </a:xfrm>
        </p:spPr>
        <p:txBody>
          <a:bodyPr anchor="ctr">
            <a:normAutofit/>
          </a:bodyPr>
          <a:lstStyle/>
          <a:p>
            <a:pPr>
              <a:spcAft>
                <a:spcPts val="600"/>
              </a:spcAft>
              <a:defRPr/>
            </a:pPr>
            <a:fld id="{025F9F99-9BD9-4422-B838-F0A597D458BC}" type="slidenum">
              <a:rPr lang="en-US" smtClean="0"/>
              <a:pPr>
                <a:spcAft>
                  <a:spcPts val="600"/>
                </a:spcAft>
                <a:defRPr/>
              </a:pPr>
              <a:t>14</a:t>
            </a:fld>
            <a:endParaRPr lang="en-US"/>
          </a:p>
        </p:txBody>
      </p:sp>
    </p:spTree>
    <p:extLst>
      <p:ext uri="{BB962C8B-B14F-4D97-AF65-F5344CB8AC3E}">
        <p14:creationId xmlns:p14="http://schemas.microsoft.com/office/powerpoint/2010/main" val="219997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3F19-7380-4058-A147-2EE2199B48BE}"/>
              </a:ext>
            </a:extLst>
          </p:cNvPr>
          <p:cNvSpPr>
            <a:spLocks noGrp="1"/>
          </p:cNvSpPr>
          <p:nvPr>
            <p:ph type="title"/>
          </p:nvPr>
        </p:nvSpPr>
        <p:spPr/>
        <p:txBody>
          <a:bodyPr/>
          <a:lstStyle/>
          <a:p>
            <a:r>
              <a:rPr lang="en-US">
                <a:solidFill>
                  <a:srgbClr val="002060"/>
                </a:solidFill>
              </a:rPr>
              <a:t>Rural Health Vulnerability </a:t>
            </a:r>
          </a:p>
        </p:txBody>
      </p:sp>
      <p:pic>
        <p:nvPicPr>
          <p:cNvPr id="6" name="Content Placeholder 5" descr="Screenshot of chart. ">
            <a:extLst>
              <a:ext uri="{FF2B5EF4-FFF2-40B4-BE49-F238E27FC236}">
                <a16:creationId xmlns:a16="http://schemas.microsoft.com/office/drawing/2014/main" id="{22A57150-E27A-4157-8F65-F43DF2F0C29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733550" y="2139156"/>
            <a:ext cx="8724900" cy="3724275"/>
          </a:xfrm>
          <a:effectLst>
            <a:outerShdw blurRad="152400" dist="38100" dir="2700000" algn="tl" rotWithShape="0">
              <a:srgbClr val="002060">
                <a:alpha val="40000"/>
              </a:srgbClr>
            </a:outerShdw>
          </a:effectLst>
        </p:spPr>
      </p:pic>
      <p:sp>
        <p:nvSpPr>
          <p:cNvPr id="4" name="Slide Number Placeholder 3">
            <a:extLst>
              <a:ext uri="{FF2B5EF4-FFF2-40B4-BE49-F238E27FC236}">
                <a16:creationId xmlns:a16="http://schemas.microsoft.com/office/drawing/2014/main" id="{8221B983-A229-4156-9F60-6398AF956D9D}"/>
              </a:ext>
            </a:extLst>
          </p:cNvPr>
          <p:cNvSpPr>
            <a:spLocks noGrp="1"/>
          </p:cNvSpPr>
          <p:nvPr>
            <p:ph type="sldNum" sz="quarter" idx="10"/>
          </p:nvPr>
        </p:nvSpPr>
        <p:spPr/>
        <p:txBody>
          <a:bodyPr/>
          <a:lstStyle/>
          <a:p>
            <a:pPr>
              <a:defRPr/>
            </a:pPr>
            <a:fld id="{025F9F99-9BD9-4422-B838-F0A597D458BC}" type="slidenum">
              <a:rPr lang="en-US" smtClean="0"/>
              <a:pPr>
                <a:defRPr/>
              </a:pPr>
              <a:t>15</a:t>
            </a:fld>
            <a:endParaRPr lang="en-US"/>
          </a:p>
        </p:txBody>
      </p:sp>
    </p:spTree>
    <p:extLst>
      <p:ext uri="{BB962C8B-B14F-4D97-AF65-F5344CB8AC3E}">
        <p14:creationId xmlns:p14="http://schemas.microsoft.com/office/powerpoint/2010/main" val="10462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BEFF2-21D6-E12A-BA05-E9AFF6D0302A}"/>
              </a:ext>
            </a:extLst>
          </p:cNvPr>
          <p:cNvSpPr>
            <a:spLocks noGrp="1"/>
          </p:cNvSpPr>
          <p:nvPr>
            <p:ph type="title"/>
          </p:nvPr>
        </p:nvSpPr>
        <p:spPr/>
        <p:txBody>
          <a:bodyPr/>
          <a:lstStyle/>
          <a:p>
            <a:r>
              <a:rPr lang="en-US">
                <a:solidFill>
                  <a:srgbClr val="002060"/>
                </a:solidFill>
              </a:rPr>
              <a:t>Trend in Hospital Closures 2010-2020</a:t>
            </a:r>
          </a:p>
        </p:txBody>
      </p:sp>
      <p:sp>
        <p:nvSpPr>
          <p:cNvPr id="7" name="Content Placeholder 6">
            <a:extLst>
              <a:ext uri="{FF2B5EF4-FFF2-40B4-BE49-F238E27FC236}">
                <a16:creationId xmlns:a16="http://schemas.microsoft.com/office/drawing/2014/main" id="{98C492AA-E1EA-A40E-6674-F1E31EB5A2D3}"/>
              </a:ext>
            </a:extLst>
          </p:cNvPr>
          <p:cNvSpPr>
            <a:spLocks noGrp="1"/>
          </p:cNvSpPr>
          <p:nvPr>
            <p:ph idx="1"/>
          </p:nvPr>
        </p:nvSpPr>
        <p:spPr/>
        <p:txBody>
          <a:bodyPr/>
          <a:lstStyle/>
          <a:p>
            <a:pPr marL="0" indent="0">
              <a:buNone/>
            </a:pPr>
            <a:r>
              <a:rPr lang="en-US" sz="4000" b="0" i="0">
                <a:solidFill>
                  <a:srgbClr val="002060"/>
                </a:solidFill>
                <a:effectLst/>
              </a:rPr>
              <a:t>136 rural hospitals closed due to:</a:t>
            </a:r>
          </a:p>
          <a:p>
            <a:pPr lvl="1"/>
            <a:r>
              <a:rPr lang="en-US" sz="3600">
                <a:solidFill>
                  <a:srgbClr val="002060"/>
                </a:solidFill>
              </a:rPr>
              <a:t>L</a:t>
            </a:r>
            <a:r>
              <a:rPr lang="en-US" sz="3600" b="0" i="0">
                <a:solidFill>
                  <a:srgbClr val="002060"/>
                </a:solidFill>
                <a:effectLst/>
              </a:rPr>
              <a:t>ow reimbursement rates</a:t>
            </a:r>
          </a:p>
          <a:p>
            <a:pPr lvl="1"/>
            <a:r>
              <a:rPr lang="en-US" sz="3600">
                <a:solidFill>
                  <a:srgbClr val="002060"/>
                </a:solidFill>
              </a:rPr>
              <a:t>S</a:t>
            </a:r>
            <a:r>
              <a:rPr lang="en-US" sz="3600" b="0" i="0">
                <a:solidFill>
                  <a:srgbClr val="002060"/>
                </a:solidFill>
                <a:effectLst/>
              </a:rPr>
              <a:t>taffing shortages</a:t>
            </a:r>
          </a:p>
          <a:p>
            <a:pPr lvl="1"/>
            <a:r>
              <a:rPr lang="en-US" sz="3600">
                <a:solidFill>
                  <a:srgbClr val="002060"/>
                </a:solidFill>
              </a:rPr>
              <a:t>L</a:t>
            </a:r>
            <a:r>
              <a:rPr lang="en-US" sz="3600" b="0" i="0">
                <a:solidFill>
                  <a:srgbClr val="002060"/>
                </a:solidFill>
                <a:effectLst/>
              </a:rPr>
              <a:t>ow patient volumes</a:t>
            </a:r>
          </a:p>
          <a:p>
            <a:pPr lvl="1"/>
            <a:r>
              <a:rPr lang="en-US" sz="3600">
                <a:solidFill>
                  <a:srgbClr val="002060"/>
                </a:solidFill>
              </a:rPr>
              <a:t>R</a:t>
            </a:r>
            <a:r>
              <a:rPr lang="en-US" sz="3600" b="0" i="0">
                <a:solidFill>
                  <a:srgbClr val="002060"/>
                </a:solidFill>
                <a:effectLst/>
              </a:rPr>
              <a:t>egulatory barriers</a:t>
            </a:r>
          </a:p>
          <a:p>
            <a:pPr lvl="1"/>
            <a:r>
              <a:rPr lang="en-US" sz="3600">
                <a:solidFill>
                  <a:srgbClr val="002060"/>
                </a:solidFill>
              </a:rPr>
              <a:t>E</a:t>
            </a:r>
            <a:r>
              <a:rPr lang="en-US" sz="3600" b="0" i="0">
                <a:solidFill>
                  <a:srgbClr val="002060"/>
                </a:solidFill>
                <a:effectLst/>
              </a:rPr>
              <a:t>xpenses for labor, drugs, supplies and equipment</a:t>
            </a:r>
            <a:endParaRPr lang="en-US" sz="3600">
              <a:solidFill>
                <a:srgbClr val="002060"/>
              </a:solidFill>
            </a:endParaRPr>
          </a:p>
        </p:txBody>
      </p:sp>
      <p:sp>
        <p:nvSpPr>
          <p:cNvPr id="5" name="Slide Number Placeholder 4">
            <a:extLst>
              <a:ext uri="{FF2B5EF4-FFF2-40B4-BE49-F238E27FC236}">
                <a16:creationId xmlns:a16="http://schemas.microsoft.com/office/drawing/2014/main" id="{2EB29DA7-C8EA-798F-54E0-5F2A234A2862}"/>
              </a:ext>
            </a:extLst>
          </p:cNvPr>
          <p:cNvSpPr>
            <a:spLocks noGrp="1"/>
          </p:cNvSpPr>
          <p:nvPr>
            <p:ph type="sldNum" sz="quarter" idx="10"/>
          </p:nvPr>
        </p:nvSpPr>
        <p:spPr/>
        <p:txBody>
          <a:bodyPr/>
          <a:lstStyle/>
          <a:p>
            <a:pPr>
              <a:defRPr/>
            </a:pPr>
            <a:fld id="{372B0271-B012-4ED1-8CE3-476E6D0A5B1D}" type="slidenum">
              <a:rPr lang="en-US" smtClean="0"/>
              <a:pPr>
                <a:defRPr/>
              </a:pPr>
              <a:t>16</a:t>
            </a:fld>
            <a:endParaRPr lang="en-US"/>
          </a:p>
        </p:txBody>
      </p:sp>
    </p:spTree>
    <p:extLst>
      <p:ext uri="{BB962C8B-B14F-4D97-AF65-F5344CB8AC3E}">
        <p14:creationId xmlns:p14="http://schemas.microsoft.com/office/powerpoint/2010/main" val="143464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B48-527A-44FC-94C4-A1A2A48923D2}"/>
              </a:ext>
            </a:extLst>
          </p:cNvPr>
          <p:cNvSpPr>
            <a:spLocks noGrp="1"/>
          </p:cNvSpPr>
          <p:nvPr>
            <p:ph type="ctrTitle"/>
          </p:nvPr>
        </p:nvSpPr>
        <p:spPr>
          <a:xfrm>
            <a:off x="711199" y="1801993"/>
            <a:ext cx="10414000" cy="3254013"/>
          </a:xfrm>
        </p:spPr>
        <p:txBody>
          <a:bodyPr>
            <a:normAutofit/>
          </a:bodyPr>
          <a:lstStyle/>
          <a:p>
            <a:r>
              <a:rPr lang="en-US">
                <a:solidFill>
                  <a:srgbClr val="002060"/>
                </a:solidFill>
              </a:rPr>
              <a:t>Download data sets and visualizations from rural health resources.</a:t>
            </a:r>
          </a:p>
        </p:txBody>
      </p:sp>
    </p:spTree>
    <p:extLst>
      <p:ext uri="{BB962C8B-B14F-4D97-AF65-F5344CB8AC3E}">
        <p14:creationId xmlns:p14="http://schemas.microsoft.com/office/powerpoint/2010/main" val="423065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512253-65F8-1A0B-19E2-3AD66DBB8A5F}"/>
              </a:ext>
            </a:extLst>
          </p:cNvPr>
          <p:cNvSpPr>
            <a:spLocks noGrp="1"/>
          </p:cNvSpPr>
          <p:nvPr>
            <p:ph type="title"/>
          </p:nvPr>
        </p:nvSpPr>
        <p:spPr/>
        <p:txBody>
          <a:bodyPr/>
          <a:lstStyle/>
          <a:p>
            <a:r>
              <a:rPr lang="en-US">
                <a:solidFill>
                  <a:srgbClr val="002060"/>
                </a:solidFill>
              </a:rPr>
              <a:t>Rural Health Information Hub</a:t>
            </a:r>
          </a:p>
        </p:txBody>
      </p:sp>
      <p:pic>
        <p:nvPicPr>
          <p:cNvPr id="10" name="Content Placeholder 9" descr="Graphical user interface, website&#10;&#10;Description automatically generated">
            <a:extLst>
              <a:ext uri="{FF2B5EF4-FFF2-40B4-BE49-F238E27FC236}">
                <a16:creationId xmlns:a16="http://schemas.microsoft.com/office/drawing/2014/main" id="{7FB1851D-D702-BE07-FF8E-43668BAD25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9161" y="1825625"/>
            <a:ext cx="9413678" cy="4351338"/>
          </a:xfrm>
        </p:spPr>
      </p:pic>
    </p:spTree>
    <p:extLst>
      <p:ext uri="{BB962C8B-B14F-4D97-AF65-F5344CB8AC3E}">
        <p14:creationId xmlns:p14="http://schemas.microsoft.com/office/powerpoint/2010/main" val="19738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2C1-570A-4A41-95BF-2FA901E18692}"/>
              </a:ext>
            </a:extLst>
          </p:cNvPr>
          <p:cNvSpPr>
            <a:spLocks noGrp="1"/>
          </p:cNvSpPr>
          <p:nvPr>
            <p:ph type="ctrTitle"/>
          </p:nvPr>
        </p:nvSpPr>
        <p:spPr>
          <a:xfrm>
            <a:off x="762000" y="1854216"/>
            <a:ext cx="10430934" cy="3149568"/>
          </a:xfrm>
        </p:spPr>
        <p:txBody>
          <a:bodyPr>
            <a:normAutofit/>
          </a:bodyPr>
          <a:lstStyle/>
          <a:p>
            <a:r>
              <a:rPr lang="en-US">
                <a:solidFill>
                  <a:srgbClr val="002060"/>
                </a:solidFill>
              </a:rPr>
              <a:t>Find information on health conditions, for demographic groups and on social issues.</a:t>
            </a:r>
            <a:endParaRPr lang="en-US" u="sng">
              <a:solidFill>
                <a:srgbClr val="002060"/>
              </a:solidFill>
            </a:endParaRPr>
          </a:p>
        </p:txBody>
      </p:sp>
    </p:spTree>
    <p:extLst>
      <p:ext uri="{BB962C8B-B14F-4D97-AF65-F5344CB8AC3E}">
        <p14:creationId xmlns:p14="http://schemas.microsoft.com/office/powerpoint/2010/main" val="160606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F9E4AF-9227-4D08-93D8-743A146C89D8}"/>
              </a:ext>
            </a:extLst>
          </p:cNvPr>
          <p:cNvSpPr>
            <a:spLocks noGrp="1"/>
          </p:cNvSpPr>
          <p:nvPr>
            <p:ph type="title"/>
          </p:nvPr>
        </p:nvSpPr>
        <p:spPr>
          <a:xfrm>
            <a:off x="731578" y="35050"/>
            <a:ext cx="10515600" cy="923331"/>
          </a:xfrm>
        </p:spPr>
        <p:txBody>
          <a:bodyPr/>
          <a:lstStyle/>
          <a:p>
            <a:pPr algn="ctr"/>
            <a:r>
              <a:rPr lang="en-US">
                <a:solidFill>
                  <a:srgbClr val="FF0000"/>
                </a:solidFill>
                <a:latin typeface="+mn-lt"/>
              </a:rPr>
              <a:t>Hit the Record Button</a:t>
            </a:r>
          </a:p>
        </p:txBody>
      </p:sp>
      <p:sp>
        <p:nvSpPr>
          <p:cNvPr id="15" name="Content Placeholder 14">
            <a:extLst>
              <a:ext uri="{FF2B5EF4-FFF2-40B4-BE49-F238E27FC236}">
                <a16:creationId xmlns:a16="http://schemas.microsoft.com/office/drawing/2014/main" id="{1CE1A974-8A89-4588-91C2-50DF5C673BBD}"/>
              </a:ext>
            </a:extLst>
          </p:cNvPr>
          <p:cNvSpPr>
            <a:spLocks noGrp="1"/>
          </p:cNvSpPr>
          <p:nvPr>
            <p:ph sz="half" idx="2"/>
          </p:nvPr>
        </p:nvSpPr>
        <p:spPr>
          <a:xfrm>
            <a:off x="503731" y="1898821"/>
            <a:ext cx="2627433" cy="2574203"/>
          </a:xfrm>
        </p:spPr>
        <p:txBody>
          <a:bodyPr>
            <a:normAutofit/>
          </a:bodyPr>
          <a:lstStyle/>
          <a:p>
            <a:pPr marL="0" indent="0">
              <a:buNone/>
            </a:pPr>
            <a:r>
              <a:rPr lang="en-US">
                <a:solidFill>
                  <a:schemeClr val="tx1"/>
                </a:solidFill>
              </a:rPr>
              <a:t>If you are unable to hear:</a:t>
            </a:r>
          </a:p>
          <a:p>
            <a:pPr marL="0" indent="0">
              <a:buNone/>
            </a:pPr>
            <a:r>
              <a:rPr lang="en-US">
                <a:solidFill>
                  <a:schemeClr val="tx1"/>
                </a:solidFill>
              </a:rPr>
              <a:t>Locate the Unmute or Connect Audio button.</a:t>
            </a:r>
          </a:p>
        </p:txBody>
      </p:sp>
      <p:pic>
        <p:nvPicPr>
          <p:cNvPr id="25" name="Content Placeholder 24" descr="Click the arrow next to the Mute button to change your audio device if need be.">
            <a:extLst>
              <a:ext uri="{FF2B5EF4-FFF2-40B4-BE49-F238E27FC236}">
                <a16:creationId xmlns:a16="http://schemas.microsoft.com/office/drawing/2014/main" id="{7435C289-25CB-4F85-AB60-83B733681587}"/>
              </a:ext>
            </a:extLst>
          </p:cNvPr>
          <p:cNvPicPr>
            <a:picLocks noGrp="1" noChangeAspect="1"/>
          </p:cNvPicPr>
          <p:nvPr>
            <p:ph sz="half" idx="12"/>
          </p:nvPr>
        </p:nvPicPr>
        <p:blipFill>
          <a:blip r:embed="rId2">
            <a:extLst>
              <a:ext uri="{28A0092B-C50C-407E-A947-70E740481C1C}">
                <a14:useLocalDpi xmlns:a14="http://schemas.microsoft.com/office/drawing/2010/main" val="0"/>
              </a:ext>
            </a:extLst>
          </a:blip>
          <a:stretch>
            <a:fillRect/>
          </a:stretch>
        </p:blipFill>
        <p:spPr>
          <a:xfrm>
            <a:off x="777074" y="4809500"/>
            <a:ext cx="1841190" cy="855612"/>
          </a:xfrm>
        </p:spPr>
      </p:pic>
      <p:pic>
        <p:nvPicPr>
          <p:cNvPr id="4" name="Picture 3">
            <a:extLst>
              <a:ext uri="{FF2B5EF4-FFF2-40B4-BE49-F238E27FC236}">
                <a16:creationId xmlns:a16="http://schemas.microsoft.com/office/drawing/2014/main" id="{B6A5CF39-1BB3-42EA-AB3A-342CBAE70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74" y="5876934"/>
            <a:ext cx="1906772" cy="609600"/>
          </a:xfrm>
          <a:prstGeom prst="rect">
            <a:avLst/>
          </a:prstGeom>
        </p:spPr>
      </p:pic>
      <p:sp>
        <p:nvSpPr>
          <p:cNvPr id="17" name="Content Placeholder 16">
            <a:extLst>
              <a:ext uri="{FF2B5EF4-FFF2-40B4-BE49-F238E27FC236}">
                <a16:creationId xmlns:a16="http://schemas.microsoft.com/office/drawing/2014/main" id="{18AD477E-A248-491A-815F-691B9DA43967}"/>
              </a:ext>
            </a:extLst>
          </p:cNvPr>
          <p:cNvSpPr>
            <a:spLocks noGrp="1"/>
          </p:cNvSpPr>
          <p:nvPr>
            <p:ph sz="half" idx="13"/>
          </p:nvPr>
        </p:nvSpPr>
        <p:spPr>
          <a:xfrm>
            <a:off x="3873586" y="1805249"/>
            <a:ext cx="3309894" cy="1808656"/>
          </a:xfrm>
        </p:spPr>
        <p:txBody>
          <a:bodyPr/>
          <a:lstStyle/>
          <a:p>
            <a:pPr marL="0" indent="0" algn="ctr">
              <a:buNone/>
            </a:pPr>
            <a:r>
              <a:rPr lang="en-US">
                <a:solidFill>
                  <a:schemeClr val="tx1"/>
                </a:solidFill>
              </a:rPr>
              <a:t>Next, click Settings to confirm WebEx is  using the correct audio device.</a:t>
            </a:r>
          </a:p>
          <a:p>
            <a:pPr marL="0" indent="0">
              <a:buNone/>
            </a:pPr>
            <a:endParaRPr lang="en-US"/>
          </a:p>
          <a:p>
            <a:pPr marL="0" indent="0">
              <a:buNone/>
            </a:pPr>
            <a:endParaRPr lang="en-US"/>
          </a:p>
        </p:txBody>
      </p:sp>
      <p:pic>
        <p:nvPicPr>
          <p:cNvPr id="19" name="Content Placeholder 18" descr="Your list of audio device options appear">
            <a:extLst>
              <a:ext uri="{FF2B5EF4-FFF2-40B4-BE49-F238E27FC236}">
                <a16:creationId xmlns:a16="http://schemas.microsoft.com/office/drawing/2014/main" id="{7F4F63F6-E56C-4E99-8B5E-5E0E2026093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189975" y="3420556"/>
            <a:ext cx="2677117" cy="3139982"/>
          </a:xfrm>
        </p:spPr>
      </p:pic>
      <p:cxnSp>
        <p:nvCxnSpPr>
          <p:cNvPr id="3" name="Straight Connector 2">
            <a:extLst>
              <a:ext uri="{FF2B5EF4-FFF2-40B4-BE49-F238E27FC236}">
                <a16:creationId xmlns:a16="http://schemas.microsoft.com/office/drawing/2014/main" id="{EB665307-B367-427D-A022-DB683ACCE168}"/>
              </a:ext>
              <a:ext uri="{C183D7F6-B498-43B3-948B-1728B52AA6E4}">
                <adec:decorative xmlns:adec="http://schemas.microsoft.com/office/drawing/2017/decorative" val="1"/>
              </a:ext>
            </a:extLst>
          </p:cNvPr>
          <p:cNvCxnSpPr>
            <a:cxnSpLocks/>
          </p:cNvCxnSpPr>
          <p:nvPr/>
        </p:nvCxnSpPr>
        <p:spPr>
          <a:xfrm>
            <a:off x="3621505" y="1539838"/>
            <a:ext cx="0" cy="4568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C6B207E-4930-4E43-969F-BFA4914BF30D}"/>
              </a:ext>
              <a:ext uri="{C183D7F6-B498-43B3-948B-1728B52AA6E4}">
                <adec:decorative xmlns:adec="http://schemas.microsoft.com/office/drawing/2017/decorative" val="1"/>
              </a:ext>
            </a:extLst>
          </p:cNvPr>
          <p:cNvCxnSpPr>
            <a:cxnSpLocks/>
          </p:cNvCxnSpPr>
          <p:nvPr/>
        </p:nvCxnSpPr>
        <p:spPr>
          <a:xfrm>
            <a:off x="7447553" y="1530020"/>
            <a:ext cx="0" cy="466566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86B434-98A9-47AB-9CB3-10A103FAFD31}"/>
              </a:ext>
            </a:extLst>
          </p:cNvPr>
          <p:cNvSpPr txBox="1"/>
          <p:nvPr/>
        </p:nvSpPr>
        <p:spPr>
          <a:xfrm>
            <a:off x="7937895" y="1666826"/>
            <a:ext cx="3533268"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a:ea typeface="+mn-ea"/>
                <a:cs typeface="+mn-cs"/>
              </a:rPr>
              <a:t>Then, use the drop-down menu to choose a different device, if need be.</a:t>
            </a:r>
            <a:endParaRPr kumimoji="0" lang="en-US" sz="28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8" descr="Press test to make sure your audio is working correctly">
            <a:extLst>
              <a:ext uri="{FF2B5EF4-FFF2-40B4-BE49-F238E27FC236}">
                <a16:creationId xmlns:a16="http://schemas.microsoft.com/office/drawing/2014/main" id="{D4D6F662-E832-48A6-9B01-05C88D43E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1923" y="3429433"/>
            <a:ext cx="2735476" cy="3139982"/>
          </a:xfrm>
          <a:prstGeom prst="rect">
            <a:avLst/>
          </a:prstGeom>
        </p:spPr>
      </p:pic>
      <p:sp>
        <p:nvSpPr>
          <p:cNvPr id="2" name="TextBox 1">
            <a:extLst>
              <a:ext uri="{FF2B5EF4-FFF2-40B4-BE49-F238E27FC236}">
                <a16:creationId xmlns:a16="http://schemas.microsoft.com/office/drawing/2014/main" id="{686412AE-CE32-389D-E8DD-8540E931F697}"/>
              </a:ext>
            </a:extLst>
          </p:cNvPr>
          <p:cNvSpPr txBox="1"/>
          <p:nvPr/>
        </p:nvSpPr>
        <p:spPr>
          <a:xfrm>
            <a:off x="119018" y="1232711"/>
            <a:ext cx="1470085" cy="584775"/>
          </a:xfrm>
          <a:prstGeom prst="rect">
            <a:avLst/>
          </a:prstGeom>
          <a:noFill/>
        </p:spPr>
        <p:txBody>
          <a:bodyPr wrap="square" rtlCol="0">
            <a:spAutoFit/>
          </a:bodyPr>
          <a:lstStyle/>
          <a:p>
            <a:r>
              <a:rPr lang="en-US" sz="3200" b="1"/>
              <a:t>Step 1:</a:t>
            </a:r>
          </a:p>
        </p:txBody>
      </p:sp>
      <p:sp>
        <p:nvSpPr>
          <p:cNvPr id="7" name="TextBox 6">
            <a:extLst>
              <a:ext uri="{FF2B5EF4-FFF2-40B4-BE49-F238E27FC236}">
                <a16:creationId xmlns:a16="http://schemas.microsoft.com/office/drawing/2014/main" id="{FADAC988-66FF-7724-E87D-66B3319AAF2C}"/>
              </a:ext>
            </a:extLst>
          </p:cNvPr>
          <p:cNvSpPr txBox="1"/>
          <p:nvPr/>
        </p:nvSpPr>
        <p:spPr>
          <a:xfrm>
            <a:off x="3689321" y="1202731"/>
            <a:ext cx="1470085" cy="584775"/>
          </a:xfrm>
          <a:prstGeom prst="rect">
            <a:avLst/>
          </a:prstGeom>
          <a:noFill/>
        </p:spPr>
        <p:txBody>
          <a:bodyPr wrap="square" rtlCol="0">
            <a:spAutoFit/>
          </a:bodyPr>
          <a:lstStyle/>
          <a:p>
            <a:r>
              <a:rPr lang="en-US" sz="3200" b="1"/>
              <a:t>Step 2:</a:t>
            </a:r>
          </a:p>
        </p:txBody>
      </p:sp>
      <p:sp>
        <p:nvSpPr>
          <p:cNvPr id="8" name="TextBox 7">
            <a:extLst>
              <a:ext uri="{FF2B5EF4-FFF2-40B4-BE49-F238E27FC236}">
                <a16:creationId xmlns:a16="http://schemas.microsoft.com/office/drawing/2014/main" id="{2A0D950A-B03A-1C61-2255-946208631890}"/>
              </a:ext>
            </a:extLst>
          </p:cNvPr>
          <p:cNvSpPr txBox="1"/>
          <p:nvPr/>
        </p:nvSpPr>
        <p:spPr>
          <a:xfrm>
            <a:off x="7549627" y="1162847"/>
            <a:ext cx="1470085" cy="584775"/>
          </a:xfrm>
          <a:prstGeom prst="rect">
            <a:avLst/>
          </a:prstGeom>
          <a:noFill/>
        </p:spPr>
        <p:txBody>
          <a:bodyPr wrap="square" rtlCol="0">
            <a:spAutoFit/>
          </a:bodyPr>
          <a:lstStyle/>
          <a:p>
            <a:r>
              <a:rPr lang="en-US" sz="3200" b="1"/>
              <a:t>Step 3:</a:t>
            </a:r>
          </a:p>
        </p:txBody>
      </p:sp>
    </p:spTree>
    <p:extLst>
      <p:ext uri="{BB962C8B-B14F-4D97-AF65-F5344CB8AC3E}">
        <p14:creationId xmlns:p14="http://schemas.microsoft.com/office/powerpoint/2010/main" val="327859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mobile website">
            <a:extLst>
              <a:ext uri="{FF2B5EF4-FFF2-40B4-BE49-F238E27FC236}">
                <a16:creationId xmlns:a16="http://schemas.microsoft.com/office/drawing/2014/main" id="{E316C441-6814-454F-A463-D87D1D2CD4CA}"/>
              </a:ext>
              <a:ext uri="{C183D7F6-B498-43B3-948B-1728B52AA6E4}">
                <adec:decorative xmlns:adec="http://schemas.microsoft.com/office/drawing/2017/decorative" val="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39798" y="1825625"/>
            <a:ext cx="2446404" cy="4351338"/>
          </a:xfrm>
          <a:effectLst>
            <a:outerShdw blurRad="254000" dist="38100" dir="18900000" algn="bl" rotWithShape="0">
              <a:prstClr val="black">
                <a:alpha val="40000"/>
              </a:prstClr>
            </a:outerShdw>
          </a:effectLst>
        </p:spPr>
      </p:pic>
      <p:pic>
        <p:nvPicPr>
          <p:cNvPr id="6" name="Content Placeholder 5" descr="Screenshot of website">
            <a:extLst>
              <a:ext uri="{FF2B5EF4-FFF2-40B4-BE49-F238E27FC236}">
                <a16:creationId xmlns:a16="http://schemas.microsoft.com/office/drawing/2014/main" id="{49DF104A-6066-4349-9C9A-780AE49384FC}"/>
              </a:ext>
              <a:ext uri="{C183D7F6-B498-43B3-948B-1728B52AA6E4}">
                <adec:decorative xmlns:adec="http://schemas.microsoft.com/office/drawing/2017/decorative" val="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381033"/>
            <a:ext cx="5181600" cy="3240521"/>
          </a:xfrm>
          <a:effectLst>
            <a:outerShdw blurRad="254000" dist="38100" dir="18900000" algn="bl" rotWithShape="0">
              <a:prstClr val="black">
                <a:alpha val="40000"/>
              </a:prstClr>
            </a:outerShdw>
          </a:effectLst>
        </p:spPr>
      </p:pic>
      <p:sp>
        <p:nvSpPr>
          <p:cNvPr id="2" name="Title 1">
            <a:extLst>
              <a:ext uri="{FF2B5EF4-FFF2-40B4-BE49-F238E27FC236}">
                <a16:creationId xmlns:a16="http://schemas.microsoft.com/office/drawing/2014/main" id="{4544D612-3EC2-41BF-A89F-6B85244CD88C}"/>
              </a:ext>
            </a:extLst>
          </p:cNvPr>
          <p:cNvSpPr>
            <a:spLocks noGrp="1"/>
          </p:cNvSpPr>
          <p:nvPr>
            <p:ph type="title"/>
          </p:nvPr>
        </p:nvSpPr>
        <p:spPr/>
        <p:txBody>
          <a:bodyPr/>
          <a:lstStyle/>
          <a:p>
            <a:r>
              <a:rPr lang="en-US">
                <a:solidFill>
                  <a:srgbClr val="002060"/>
                </a:solidFill>
              </a:rPr>
              <a:t>MedlinePlus for Patients and Caregivers</a:t>
            </a:r>
          </a:p>
        </p:txBody>
      </p:sp>
    </p:spTree>
    <p:extLst>
      <p:ext uri="{BB962C8B-B14F-4D97-AF65-F5344CB8AC3E}">
        <p14:creationId xmlns:p14="http://schemas.microsoft.com/office/powerpoint/2010/main" val="367639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EE16A0B-7346-4E2E-9B16-BF15C22982B2}"/>
              </a:ext>
            </a:extLst>
          </p:cNvPr>
          <p:cNvSpPr>
            <a:spLocks noGrp="1"/>
          </p:cNvSpPr>
          <p:nvPr>
            <p:ph type="title"/>
          </p:nvPr>
        </p:nvSpPr>
        <p:spPr/>
        <p:txBody>
          <a:bodyPr/>
          <a:lstStyle/>
          <a:p>
            <a:r>
              <a:rPr lang="en-US">
                <a:solidFill>
                  <a:srgbClr val="002060"/>
                </a:solidFill>
              </a:rPr>
              <a:t>NNLM Regions</a:t>
            </a:r>
          </a:p>
        </p:txBody>
      </p:sp>
      <p:pic>
        <p:nvPicPr>
          <p:cNvPr id="14" name="Content Placeholder 13" descr="Map of the United States">
            <a:extLst>
              <a:ext uri="{FF2B5EF4-FFF2-40B4-BE49-F238E27FC236}">
                <a16:creationId xmlns:a16="http://schemas.microsoft.com/office/drawing/2014/main" id="{53BC9674-C4AD-4361-9A3C-C30C4AB5FD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29170" y="1825625"/>
            <a:ext cx="7533659" cy="4351338"/>
          </a:xfrm>
          <a:effectLst>
            <a:outerShdw blurRad="152400" dist="50800" dir="5400000" algn="ctr" rotWithShape="0">
              <a:srgbClr val="002060"/>
            </a:outerShdw>
          </a:effectLst>
        </p:spPr>
      </p:pic>
      <p:sp>
        <p:nvSpPr>
          <p:cNvPr id="4" name="Slide Number Placeholder 3" hidden="1"/>
          <p:cNvSpPr>
            <a:spLocks noGrp="1"/>
          </p:cNvSpPr>
          <p:nvPr>
            <p:ph type="sldNum" sz="quarter" idx="10"/>
          </p:nvPr>
        </p:nvSpPr>
        <p:spPr/>
        <p:txBody>
          <a:bodyPr/>
          <a:lstStyle/>
          <a:p>
            <a:pPr>
              <a:spcAft>
                <a:spcPts val="600"/>
              </a:spcAft>
              <a:defRPr/>
            </a:pPr>
            <a:fld id="{025F9F99-9BD9-4422-B838-F0A597D458BC}" type="slidenum">
              <a:rPr lang="en-US" smtClean="0"/>
              <a:pPr>
                <a:spcAft>
                  <a:spcPts val="600"/>
                </a:spcAft>
                <a:defRPr/>
              </a:pPr>
              <a:t>21</a:t>
            </a:fld>
            <a:endParaRPr lang="en-US"/>
          </a:p>
        </p:txBody>
      </p:sp>
    </p:spTree>
    <p:extLst>
      <p:ext uri="{BB962C8B-B14F-4D97-AF65-F5344CB8AC3E}">
        <p14:creationId xmlns:p14="http://schemas.microsoft.com/office/powerpoint/2010/main" val="4956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440-6FA0-4649-91B6-C1A5237F0B5F}"/>
              </a:ext>
            </a:extLst>
          </p:cNvPr>
          <p:cNvSpPr>
            <a:spLocks noGrp="1"/>
          </p:cNvSpPr>
          <p:nvPr>
            <p:ph type="ctrTitle"/>
          </p:nvPr>
        </p:nvSpPr>
        <p:spPr>
          <a:xfrm>
            <a:off x="389467" y="1467409"/>
            <a:ext cx="10955866" cy="2602379"/>
          </a:xfrm>
        </p:spPr>
        <p:txBody>
          <a:bodyPr>
            <a:normAutofit/>
          </a:bodyPr>
          <a:lstStyle/>
          <a:p>
            <a:r>
              <a:rPr lang="en-US">
                <a:solidFill>
                  <a:srgbClr val="002060"/>
                </a:solidFill>
              </a:rPr>
              <a:t>Demonstrations</a:t>
            </a:r>
          </a:p>
        </p:txBody>
      </p:sp>
    </p:spTree>
    <p:extLst>
      <p:ext uri="{BB962C8B-B14F-4D97-AF65-F5344CB8AC3E}">
        <p14:creationId xmlns:p14="http://schemas.microsoft.com/office/powerpoint/2010/main" val="262283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00CA51-862C-44C0-8993-C1663824D313}"/>
              </a:ext>
            </a:extLst>
          </p:cNvPr>
          <p:cNvSpPr>
            <a:spLocks noGrp="1"/>
          </p:cNvSpPr>
          <p:nvPr>
            <p:ph type="title"/>
          </p:nvPr>
        </p:nvSpPr>
        <p:spPr/>
        <p:txBody>
          <a:bodyPr anchor="b">
            <a:noAutofit/>
          </a:bodyPr>
          <a:lstStyle/>
          <a:p>
            <a:pPr algn="ctr"/>
            <a:r>
              <a:rPr lang="en-US" sz="4400" dirty="0">
                <a:solidFill>
                  <a:srgbClr val="002060"/>
                </a:solidFill>
              </a:rPr>
              <a:t>Complete the Evaluation for CE Credit</a:t>
            </a:r>
          </a:p>
        </p:txBody>
      </p:sp>
      <p:sp>
        <p:nvSpPr>
          <p:cNvPr id="4" name="Content Placeholder 3">
            <a:extLst>
              <a:ext uri="{FF2B5EF4-FFF2-40B4-BE49-F238E27FC236}">
                <a16:creationId xmlns:a16="http://schemas.microsoft.com/office/drawing/2014/main" id="{FC27593D-A5D1-B9D7-52C8-F8B135C627EC}"/>
              </a:ext>
            </a:extLst>
          </p:cNvPr>
          <p:cNvSpPr>
            <a:spLocks noGrp="1"/>
          </p:cNvSpPr>
          <p:nvPr>
            <p:ph idx="1"/>
          </p:nvPr>
        </p:nvSpPr>
        <p:spPr>
          <a:xfrm>
            <a:off x="257432" y="2619847"/>
            <a:ext cx="11677136" cy="2017326"/>
          </a:xfrm>
        </p:spPr>
        <p:txBody>
          <a:bodyPr/>
          <a:lstStyle/>
          <a:p>
            <a:r>
              <a:rPr lang="en-US" sz="3600" dirty="0">
                <a:solidFill>
                  <a:srgbClr val="002060"/>
                </a:solidFill>
              </a:rPr>
              <a:t>MLA CE</a:t>
            </a:r>
          </a:p>
          <a:p>
            <a:r>
              <a:rPr lang="en-US" sz="3600" dirty="0">
                <a:solidFill>
                  <a:srgbClr val="002060"/>
                </a:solidFill>
              </a:rPr>
              <a:t>Certified Health Education Specialist (CHES)</a:t>
            </a:r>
          </a:p>
          <a:p>
            <a:r>
              <a:rPr lang="en-US" sz="3600" dirty="0">
                <a:solidFill>
                  <a:srgbClr val="002060"/>
                </a:solidFill>
              </a:rPr>
              <a:t>Counts towards CHIS</a:t>
            </a:r>
            <a:endParaRPr lang="en-US" sz="3600" dirty="0"/>
          </a:p>
        </p:txBody>
      </p:sp>
    </p:spTree>
    <p:extLst>
      <p:ext uri="{BB962C8B-B14F-4D97-AF65-F5344CB8AC3E}">
        <p14:creationId xmlns:p14="http://schemas.microsoft.com/office/powerpoint/2010/main" val="169489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4000" y="3962764"/>
            <a:ext cx="9144000" cy="1608303"/>
          </a:xfrm>
        </p:spPr>
        <p:txBody>
          <a:bodyPr>
            <a:normAutofit fontScale="25000" lnSpcReduction="20000"/>
          </a:bodyPr>
          <a:lstStyle/>
          <a:p>
            <a:r>
              <a:rPr lang="en-US" sz="11200" dirty="0">
                <a:solidFill>
                  <a:schemeClr val="tx1"/>
                </a:solidFill>
              </a:rPr>
              <a:t>Sarah Levin-Lederer</a:t>
            </a:r>
          </a:p>
          <a:p>
            <a:r>
              <a:rPr lang="en-US" sz="11200" dirty="0">
                <a:solidFill>
                  <a:schemeClr val="tx1"/>
                </a:solidFill>
              </a:rPr>
              <a:t>Education and Outreach Coordinator, NNLM Region 7</a:t>
            </a:r>
          </a:p>
          <a:p>
            <a:r>
              <a:rPr lang="en-US" sz="11200" dirty="0">
                <a:solidFill>
                  <a:schemeClr val="tx1"/>
                </a:solidFill>
              </a:rPr>
              <a:t>National Rural Health Day</a:t>
            </a:r>
          </a:p>
          <a:p>
            <a:r>
              <a:rPr lang="en-US" sz="11200" dirty="0">
                <a:solidFill>
                  <a:schemeClr val="tx1"/>
                </a:solidFill>
              </a:rPr>
              <a:t>November 16, 2023</a:t>
            </a:r>
          </a:p>
          <a:p>
            <a:endParaRPr lang="en-US" dirty="0"/>
          </a:p>
        </p:txBody>
      </p:sp>
      <p:sp>
        <p:nvSpPr>
          <p:cNvPr id="6" name="Title 5"/>
          <p:cNvSpPr>
            <a:spLocks noGrp="1"/>
          </p:cNvSpPr>
          <p:nvPr>
            <p:ph type="ctrTitle"/>
          </p:nvPr>
        </p:nvSpPr>
        <p:spPr/>
        <p:txBody>
          <a:bodyPr>
            <a:normAutofit/>
          </a:bodyPr>
          <a:lstStyle/>
          <a:p>
            <a:r>
              <a:rPr lang="en-US">
                <a:solidFill>
                  <a:srgbClr val="002060"/>
                </a:solidFill>
              </a:rPr>
              <a:t>Rural Health Resources</a:t>
            </a:r>
          </a:p>
        </p:txBody>
      </p:sp>
    </p:spTree>
    <p:extLst>
      <p:ext uri="{BB962C8B-B14F-4D97-AF65-F5344CB8AC3E}">
        <p14:creationId xmlns:p14="http://schemas.microsoft.com/office/powerpoint/2010/main" val="125387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17800" y="626194"/>
            <a:ext cx="8184143" cy="5662680"/>
          </a:xfrm>
        </p:spPr>
      </p:pic>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350256" y="388875"/>
            <a:ext cx="2367543" cy="1325563"/>
          </a:xfrm>
        </p:spPr>
        <p:txBody>
          <a:bodyPr/>
          <a:lstStyle/>
          <a:p>
            <a:pPr>
              <a:lnSpc>
                <a:spcPct val="100000"/>
              </a:lnSpc>
              <a:spcAft>
                <a:spcPts val="600"/>
              </a:spcAft>
            </a:pPr>
            <a:r>
              <a:rPr lang="en-US" sz="5400" b="1" dirty="0">
                <a:solidFill>
                  <a:schemeClr val="accent1">
                    <a:lumMod val="50000"/>
                  </a:schemeClr>
                </a:solidFill>
              </a:rPr>
              <a:t>NNLM</a:t>
            </a:r>
            <a:endParaRPr lang="en-US" sz="5400" dirty="0"/>
          </a:p>
        </p:txBody>
      </p:sp>
    </p:spTree>
    <p:extLst>
      <p:ext uri="{BB962C8B-B14F-4D97-AF65-F5344CB8AC3E}">
        <p14:creationId xmlns:p14="http://schemas.microsoft.com/office/powerpoint/2010/main" val="242364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CBB5-3FE1-44CD-B9F6-722E608BD804}"/>
              </a:ext>
            </a:extLst>
          </p:cNvPr>
          <p:cNvSpPr>
            <a:spLocks noGrp="1"/>
          </p:cNvSpPr>
          <p:nvPr>
            <p:ph type="title"/>
          </p:nvPr>
        </p:nvSpPr>
        <p:spPr/>
        <p:txBody>
          <a:bodyPr vert="horz" wrap="square" lIns="91440" tIns="45720" rIns="91440" bIns="45720" numCol="1" anchor="ctr" anchorCtr="0" compatLnSpc="1">
            <a:prstTxWarp prst="textNoShape">
              <a:avLst/>
            </a:prstTxWarp>
            <a:normAutofit/>
          </a:bodyPr>
          <a:lstStyle/>
          <a:p>
            <a:pPr algn="ctr"/>
            <a:r>
              <a:rPr lang="en-US" kern="1200">
                <a:solidFill>
                  <a:srgbClr val="002060"/>
                </a:solidFill>
                <a:latin typeface="+mj-lt"/>
                <a:ea typeface="+mj-ea"/>
                <a:cs typeface="+mj-cs"/>
              </a:rPr>
              <a:t>Public Health Digital Library</a:t>
            </a:r>
          </a:p>
        </p:txBody>
      </p:sp>
      <p:sp>
        <p:nvSpPr>
          <p:cNvPr id="2" name="Content Placeholder 1">
            <a:extLst>
              <a:ext uri="{FF2B5EF4-FFF2-40B4-BE49-F238E27FC236}">
                <a16:creationId xmlns:a16="http://schemas.microsoft.com/office/drawing/2014/main" id="{EB9E7544-4977-4172-AC5E-F24FC320EE7B}"/>
              </a:ext>
            </a:extLst>
          </p:cNvPr>
          <p:cNvSpPr>
            <a:spLocks noGrp="1"/>
          </p:cNvSpPr>
          <p:nvPr>
            <p:ph sz="half" idx="1"/>
          </p:nvPr>
        </p:nvSpPr>
        <p:spPr/>
        <p:txBody>
          <a:bodyPr>
            <a:normAutofit/>
          </a:bodyPr>
          <a:lstStyle/>
          <a:p>
            <a:r>
              <a:rPr lang="en-US">
                <a:solidFill>
                  <a:srgbClr val="002060"/>
                </a:solidFill>
              </a:rPr>
              <a:t>290+ journals, 80+ e-books and multiple databases.</a:t>
            </a:r>
          </a:p>
          <a:p>
            <a:r>
              <a:rPr lang="en-US">
                <a:solidFill>
                  <a:srgbClr val="002060"/>
                </a:solidFill>
              </a:rPr>
              <a:t>Open to Public Health Departments (state, local, municipal) as part of a collaborative fee-based program with additional support from the NNLM.</a:t>
            </a:r>
          </a:p>
          <a:p>
            <a:r>
              <a:rPr lang="en-US">
                <a:solidFill>
                  <a:srgbClr val="002060"/>
                </a:solidFill>
              </a:rPr>
              <a:t>Contact </a:t>
            </a:r>
            <a:r>
              <a:rPr lang="en-US">
                <a:solidFill>
                  <a:srgbClr val="002060"/>
                </a:solidFill>
                <a:hlinkClick r:id="rId3">
                  <a:extLst>
                    <a:ext uri="{A12FA001-AC4F-418D-AE19-62706E023703}">
                      <ahyp:hlinkClr xmlns:ahyp="http://schemas.microsoft.com/office/drawing/2018/hyperlinkcolor" val="tx"/>
                    </a:ext>
                  </a:extLst>
                </a:hlinkClick>
              </a:rPr>
              <a:t>phdl@umassmed.edu</a:t>
            </a:r>
            <a:r>
              <a:rPr lang="en-US">
                <a:solidFill>
                  <a:srgbClr val="002060"/>
                </a:solidFill>
              </a:rPr>
              <a:t> for more information</a:t>
            </a:r>
          </a:p>
          <a:p>
            <a:endParaRPr lang="en-US"/>
          </a:p>
        </p:txBody>
      </p:sp>
      <p:pic>
        <p:nvPicPr>
          <p:cNvPr id="12" name="Content Placeholder 11" descr="Screen shot of the public health digital library. ">
            <a:extLst>
              <a:ext uri="{FF2B5EF4-FFF2-40B4-BE49-F238E27FC236}">
                <a16:creationId xmlns:a16="http://schemas.microsoft.com/office/drawing/2014/main" id="{C45A3868-BCDF-4514-AEEB-97B69385D34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2" y="1825625"/>
            <a:ext cx="5522026" cy="2743200"/>
          </a:xfrm>
        </p:spPr>
      </p:pic>
    </p:spTree>
    <p:extLst>
      <p:ext uri="{BB962C8B-B14F-4D97-AF65-F5344CB8AC3E}">
        <p14:creationId xmlns:p14="http://schemas.microsoft.com/office/powerpoint/2010/main" val="53143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E632-FEB6-47F4-9857-777AB6D08F9B}"/>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solidFill>
                  <a:srgbClr val="002060"/>
                </a:solidFill>
              </a:rPr>
              <a:t>Rural Challenges:</a:t>
            </a:r>
          </a:p>
        </p:txBody>
      </p:sp>
      <p:pic>
        <p:nvPicPr>
          <p:cNvPr id="14" name="Content Placeholder 13" descr="Woman shoveling snow.">
            <a:extLst>
              <a:ext uri="{FF2B5EF4-FFF2-40B4-BE49-F238E27FC236}">
                <a16:creationId xmlns:a16="http://schemas.microsoft.com/office/drawing/2014/main" id="{4290F005-7714-46EA-A544-66260711EF41}"/>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514" r="32705" b="-1"/>
          <a:stretch/>
        </p:blipFill>
        <p:spPr>
          <a:xfrm>
            <a:off x="20" y="10"/>
            <a:ext cx="4635571" cy="6857990"/>
          </a:xfrm>
          <a:prstGeom prst="rect">
            <a:avLst/>
          </a:prstGeom>
          <a:effectLst/>
        </p:spPr>
      </p:pic>
      <p:sp>
        <p:nvSpPr>
          <p:cNvPr id="12" name="Content Placeholder 11">
            <a:extLst>
              <a:ext uri="{FF2B5EF4-FFF2-40B4-BE49-F238E27FC236}">
                <a16:creationId xmlns:a16="http://schemas.microsoft.com/office/drawing/2014/main" id="{63AEEDB4-88A2-457F-93FC-7B628DB16AF8}"/>
              </a:ext>
            </a:extLst>
          </p:cNvPr>
          <p:cNvSpPr>
            <a:spLocks noGrp="1"/>
          </p:cNvSpPr>
          <p:nvPr>
            <p:ph sz="half" idx="1"/>
          </p:nvPr>
        </p:nvSpPr>
        <p:spPr>
          <a:xfrm>
            <a:off x="4965430" y="2221423"/>
            <a:ext cx="6884448" cy="4416443"/>
          </a:xfrm>
        </p:spPr>
        <p:txBody>
          <a:bodyPr vert="horz" lIns="91440" tIns="45720" rIns="91440" bIns="45720" rtlCol="0">
            <a:noAutofit/>
          </a:bodyPr>
          <a:lstStyle/>
          <a:p>
            <a:pPr fontAlgn="base"/>
            <a:r>
              <a:rPr lang="en-US" sz="4000">
                <a:solidFill>
                  <a:srgbClr val="002060"/>
                </a:solidFill>
              </a:rPr>
              <a:t>Emergency services</a:t>
            </a:r>
          </a:p>
          <a:p>
            <a:pPr fontAlgn="base"/>
            <a:r>
              <a:rPr lang="en-US" sz="4000">
                <a:solidFill>
                  <a:srgbClr val="002060"/>
                </a:solidFill>
              </a:rPr>
              <a:t>Routine screenings </a:t>
            </a:r>
          </a:p>
          <a:p>
            <a:pPr fontAlgn="base"/>
            <a:r>
              <a:rPr lang="en-US" sz="4000">
                <a:solidFill>
                  <a:srgbClr val="002060"/>
                </a:solidFill>
              </a:rPr>
              <a:t>Dentists and specialists</a:t>
            </a:r>
          </a:p>
          <a:p>
            <a:pPr fontAlgn="base"/>
            <a:r>
              <a:rPr lang="en-US" sz="4000">
                <a:solidFill>
                  <a:srgbClr val="002060"/>
                </a:solidFill>
              </a:rPr>
              <a:t>Higher cancer rates </a:t>
            </a:r>
          </a:p>
        </p:txBody>
      </p:sp>
    </p:spTree>
    <p:extLst>
      <p:ext uri="{BB962C8B-B14F-4D97-AF65-F5344CB8AC3E}">
        <p14:creationId xmlns:p14="http://schemas.microsoft.com/office/powerpoint/2010/main" val="198247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557C-F9E0-45B1-A538-D14B2A02505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solidFill>
                  <a:srgbClr val="002060"/>
                </a:solidFill>
              </a:rPr>
              <a:t>After this webinar:</a:t>
            </a:r>
          </a:p>
        </p:txBody>
      </p:sp>
      <p:pic>
        <p:nvPicPr>
          <p:cNvPr id="10" name="Content Placeholder 9" descr="Black bear getting into a trash barrel.">
            <a:extLst>
              <a:ext uri="{FF2B5EF4-FFF2-40B4-BE49-F238E27FC236}">
                <a16:creationId xmlns:a16="http://schemas.microsoft.com/office/drawing/2014/main" id="{2E6D67FE-028E-44C4-BFEB-69FDD78DF92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276" r="859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4DC0BD46-0FAF-4A32-B0A2-9E19C5C8BB06}"/>
              </a:ext>
            </a:extLst>
          </p:cNvPr>
          <p:cNvSpPr>
            <a:spLocks noGrp="1"/>
          </p:cNvSpPr>
          <p:nvPr>
            <p:ph sz="half" idx="1"/>
          </p:nvPr>
        </p:nvSpPr>
        <p:spPr>
          <a:xfrm>
            <a:off x="4965430" y="2267919"/>
            <a:ext cx="6586489" cy="3785419"/>
          </a:xfrm>
        </p:spPr>
        <p:txBody>
          <a:bodyPr vert="horz" lIns="91440" tIns="45720" rIns="91440" bIns="45720" rtlCol="0">
            <a:normAutofit/>
          </a:bodyPr>
          <a:lstStyle/>
          <a:p>
            <a:r>
              <a:rPr lang="en-US" sz="4000">
                <a:solidFill>
                  <a:srgbClr val="002060"/>
                </a:solidFill>
              </a:rPr>
              <a:t>Demographic trends</a:t>
            </a:r>
          </a:p>
          <a:p>
            <a:r>
              <a:rPr lang="en-US" sz="4000">
                <a:solidFill>
                  <a:srgbClr val="002060"/>
                </a:solidFill>
              </a:rPr>
              <a:t>Download visualizations</a:t>
            </a:r>
          </a:p>
          <a:p>
            <a:r>
              <a:rPr lang="en-US" sz="4000">
                <a:solidFill>
                  <a:srgbClr val="002060"/>
                </a:solidFill>
              </a:rPr>
              <a:t>Find information:</a:t>
            </a:r>
          </a:p>
          <a:p>
            <a:pPr lvl="1"/>
            <a:r>
              <a:rPr lang="en-US" sz="2800">
                <a:solidFill>
                  <a:srgbClr val="002060"/>
                </a:solidFill>
              </a:rPr>
              <a:t>Health conditions </a:t>
            </a:r>
          </a:p>
          <a:p>
            <a:pPr lvl="1"/>
            <a:r>
              <a:rPr lang="en-US" sz="2800">
                <a:solidFill>
                  <a:srgbClr val="002060"/>
                </a:solidFill>
              </a:rPr>
              <a:t>Demographic groups</a:t>
            </a:r>
          </a:p>
          <a:p>
            <a:pPr lvl="1"/>
            <a:r>
              <a:rPr lang="en-US" sz="2800">
                <a:solidFill>
                  <a:srgbClr val="002060"/>
                </a:solidFill>
              </a:rPr>
              <a:t>Social issues</a:t>
            </a:r>
          </a:p>
          <a:p>
            <a:endParaRPr lang="en-US"/>
          </a:p>
          <a:p>
            <a:endParaRPr lang="en-US"/>
          </a:p>
          <a:p>
            <a:pPr marL="0" indent="0">
              <a:buNone/>
            </a:pPr>
            <a:endParaRPr lang="en-US" sz="2000"/>
          </a:p>
        </p:txBody>
      </p:sp>
    </p:spTree>
    <p:extLst>
      <p:ext uri="{BB962C8B-B14F-4D97-AF65-F5344CB8AC3E}">
        <p14:creationId xmlns:p14="http://schemas.microsoft.com/office/powerpoint/2010/main" val="223335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descr="List of topics.">
            <a:extLst>
              <a:ext uri="{FF2B5EF4-FFF2-40B4-BE49-F238E27FC236}">
                <a16:creationId xmlns:a16="http://schemas.microsoft.com/office/drawing/2014/main" id="{C16A2879-A76F-4A81-8602-84D996403B7E}"/>
              </a:ext>
            </a:extLst>
          </p:cNvPr>
          <p:cNvGraphicFramePr>
            <a:graphicFrameLocks noGrp="1"/>
          </p:cNvGraphicFramePr>
          <p:nvPr>
            <p:ph idx="1"/>
            <p:extLst>
              <p:ext uri="{D42A27DB-BD31-4B8C-83A1-F6EECF244321}">
                <p14:modId xmlns:p14="http://schemas.microsoft.com/office/powerpoint/2010/main" val="2523870686"/>
              </p:ext>
            </p:extLst>
          </p:nvPr>
        </p:nvGraphicFramePr>
        <p:xfrm>
          <a:off x="5194300" y="19660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3FE62336-31BC-44D2-B758-3C5664197B96}"/>
              </a:ext>
            </a:extLst>
          </p:cNvPr>
          <p:cNvSpPr>
            <a:spLocks noGrp="1"/>
          </p:cNvSpPr>
          <p:nvPr>
            <p:ph type="title"/>
          </p:nvPr>
        </p:nvSpPr>
        <p:spPr>
          <a:xfrm>
            <a:off x="852869" y="1031296"/>
            <a:ext cx="3513028" cy="4795408"/>
          </a:xfrm>
        </p:spPr>
        <p:txBody>
          <a:bodyPr>
            <a:normAutofit/>
          </a:bodyPr>
          <a:lstStyle/>
          <a:p>
            <a:r>
              <a:rPr lang="en-US">
                <a:solidFill>
                  <a:srgbClr val="002060"/>
                </a:solidFill>
              </a:rPr>
              <a:t>Chat: What Impacts Health in Rural Communities?</a:t>
            </a:r>
          </a:p>
        </p:txBody>
      </p:sp>
    </p:spTree>
    <p:extLst>
      <p:ext uri="{BB962C8B-B14F-4D97-AF65-F5344CB8AC3E}">
        <p14:creationId xmlns:p14="http://schemas.microsoft.com/office/powerpoint/2010/main" val="109634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B48-527A-44FC-94C4-A1A2A48923D2}"/>
              </a:ext>
            </a:extLst>
          </p:cNvPr>
          <p:cNvSpPr>
            <a:spLocks noGrp="1"/>
          </p:cNvSpPr>
          <p:nvPr>
            <p:ph type="ctrTitle"/>
          </p:nvPr>
        </p:nvSpPr>
        <p:spPr>
          <a:xfrm>
            <a:off x="1032933" y="2258137"/>
            <a:ext cx="10126134" cy="2341725"/>
          </a:xfrm>
        </p:spPr>
        <p:txBody>
          <a:bodyPr>
            <a:normAutofit fontScale="90000"/>
          </a:bodyPr>
          <a:lstStyle/>
          <a:p>
            <a:r>
              <a:rPr lang="en-US">
                <a:solidFill>
                  <a:srgbClr val="002060"/>
                </a:solidFill>
              </a:rPr>
              <a:t>Describe the current demographic trends in rural America. </a:t>
            </a:r>
          </a:p>
        </p:txBody>
      </p:sp>
    </p:spTree>
    <p:extLst>
      <p:ext uri="{BB962C8B-B14F-4D97-AF65-F5344CB8AC3E}">
        <p14:creationId xmlns:p14="http://schemas.microsoft.com/office/powerpoint/2010/main" val="4192560726"/>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NTO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0FC1E16F-F9C9-4875-B73A-C689AB8D4010}"/>
    </a:ext>
  </a:extLst>
</a:theme>
</file>

<file path=ppt/theme/theme3.xml><?xml version="1.0" encoding="utf-8"?>
<a:theme xmlns:a="http://schemas.openxmlformats.org/drawingml/2006/main" name="NTO Black">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21F97D43-0A6A-43D8-9E68-9D8FDB2239A7}"/>
    </a:ext>
  </a:extLst>
</a:theme>
</file>

<file path=ppt/theme/theme4.xml><?xml version="1.0" encoding="utf-8"?>
<a:theme xmlns:a="http://schemas.openxmlformats.org/drawingml/2006/main" name="NTO Gray">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FEC3E874-E58A-4F0D-84EC-AB5233BDFA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29AAA7C5DF2C48B0448E31AE190A0F" ma:contentTypeVersion="16" ma:contentTypeDescription="Create a new document." ma:contentTypeScope="" ma:versionID="7ca6d7a98215d3155e389634b36f75d2">
  <xsd:schema xmlns:xsd="http://www.w3.org/2001/XMLSchema" xmlns:xs="http://www.w3.org/2001/XMLSchema" xmlns:p="http://schemas.microsoft.com/office/2006/metadata/properties" xmlns:ns2="74497ba9-ed5a-4cca-9240-7ee99bf3581f" xmlns:ns3="c1247891-0124-4ef2-b948-f0971478a393" targetNamespace="http://schemas.microsoft.com/office/2006/metadata/properties" ma:root="true" ma:fieldsID="f6c9d614f7deff30e90c70a7e5d63262" ns2:_="" ns3:_="">
    <xsd:import namespace="74497ba9-ed5a-4cca-9240-7ee99bf3581f"/>
    <xsd:import namespace="c1247891-0124-4ef2-b948-f0971478a3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97ba9-ed5a-4cca-9240-7ee99bf35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247891-0124-4ef2-b948-f0971478a3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f016e4-01ad-49fb-a318-e6a570d1757a}" ma:internalName="TaxCatchAll" ma:showField="CatchAllData" ma:web="c1247891-0124-4ef2-b948-f0971478a3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1247891-0124-4ef2-b948-f0971478a393" xsi:nil="true"/>
    <lcf76f155ced4ddcb4097134ff3c332f xmlns="74497ba9-ed5a-4cca-9240-7ee99bf3581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45EEE9-5FB7-423E-A79C-73F83B26B5C5}">
  <ds:schemaRefs>
    <ds:schemaRef ds:uri="74497ba9-ed5a-4cca-9240-7ee99bf3581f"/>
    <ds:schemaRef ds:uri="c1247891-0124-4ef2-b948-f0971478a3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9320D0-1373-48A5-B29D-10B6BC5CB0CF}">
  <ds:schemaRefs>
    <ds:schemaRef ds:uri="http://schemas.microsoft.com/office/2006/metadata/properties"/>
    <ds:schemaRef ds:uri="http://purl.org/dc/dcmitype/"/>
    <ds:schemaRef ds:uri="http://purl.org/dc/elements/1.1/"/>
    <ds:schemaRef ds:uri="74497ba9-ed5a-4cca-9240-7ee99bf3581f"/>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c1247891-0124-4ef2-b948-f0971478a393"/>
    <ds:schemaRef ds:uri="http://www.w3.org/XML/1998/namespace"/>
  </ds:schemaRefs>
</ds:datastoreItem>
</file>

<file path=customXml/itemProps3.xml><?xml version="1.0" encoding="utf-8"?>
<ds:datastoreItem xmlns:ds="http://schemas.openxmlformats.org/officeDocument/2006/customXml" ds:itemID="{E8A1740C-83F8-4615-B915-DF90AAF18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NTO Template (NEW LOGO 4-27-17)</Template>
  <TotalTime>25</TotalTime>
  <Words>3135</Words>
  <Application>Microsoft Office PowerPoint</Application>
  <PresentationFormat>Widescreen</PresentationFormat>
  <Paragraphs>194</Paragraphs>
  <Slides>23</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Calibri Light</vt:lpstr>
      <vt:lpstr>inherit</vt:lpstr>
      <vt:lpstr>Segoe UI</vt:lpstr>
      <vt:lpstr>Source Sans Pro</vt:lpstr>
      <vt:lpstr>NTO White w gray text</vt:lpstr>
      <vt:lpstr>NTO Blue</vt:lpstr>
      <vt:lpstr>NTO Black</vt:lpstr>
      <vt:lpstr>NTO Gray</vt:lpstr>
      <vt:lpstr>WELCOME</vt:lpstr>
      <vt:lpstr>Hit the Record Button</vt:lpstr>
      <vt:lpstr>Rural Health Resources</vt:lpstr>
      <vt:lpstr>NNLM</vt:lpstr>
      <vt:lpstr>Public Health Digital Library</vt:lpstr>
      <vt:lpstr>Rural Challenges:</vt:lpstr>
      <vt:lpstr>After this webinar:</vt:lpstr>
      <vt:lpstr>Chat: What Impacts Health in Rural Communities?</vt:lpstr>
      <vt:lpstr>Describe the current demographic trends in rural America. </vt:lpstr>
      <vt:lpstr>Federal Definition of Rural </vt:lpstr>
      <vt:lpstr>Economic Research Service (ERS)</vt:lpstr>
      <vt:lpstr>Rural America at a Glance, 2021</vt:lpstr>
      <vt:lpstr>Rural Demographics Becoming More Diverse</vt:lpstr>
      <vt:lpstr>Intersection of Poverty and Race/Ethnicity</vt:lpstr>
      <vt:lpstr>Rural Health Vulnerability </vt:lpstr>
      <vt:lpstr>Trend in Hospital Closures 2010-2020</vt:lpstr>
      <vt:lpstr>Download data sets and visualizations from rural health resources.</vt:lpstr>
      <vt:lpstr>Rural Health Information Hub</vt:lpstr>
      <vt:lpstr>Find information on health conditions, for demographic groups and on social issues.</vt:lpstr>
      <vt:lpstr>MedlinePlus for Patients and Caregivers</vt:lpstr>
      <vt:lpstr>NNLM Regions</vt:lpstr>
      <vt:lpstr>Demonstrations</vt:lpstr>
      <vt:lpstr>Complete the Evaluation for CE Credit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Rebecca Brown</cp:lastModifiedBy>
  <cp:revision>6</cp:revision>
  <cp:lastPrinted>2018-03-12T21:16:57Z</cp:lastPrinted>
  <dcterms:created xsi:type="dcterms:W3CDTF">2017-05-15T23:46:48Z</dcterms:created>
  <dcterms:modified xsi:type="dcterms:W3CDTF">2023-11-06T21:34:41Z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0x0101000D29AAA7C5DF2C48B0448E31AE190A0F</vt:lpwstr>
  </property>
  <property fmtid="{D5CDD505-2E9C-101B-9397-08002B2CF9AE}" pid="3" name="MediaServiceImageTags">
    <vt:lpwstr/>
  </property>
</Properties>
</file>