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660" r:id="rId5"/>
    <p:sldMasterId id="2147483672" r:id="rId6"/>
    <p:sldMasterId id="2147483696" r:id="rId7"/>
    <p:sldMasterId id="2147484391" r:id="rId8"/>
  </p:sldMasterIdLst>
  <p:notesMasterIdLst>
    <p:notesMasterId r:id="rId16"/>
  </p:notesMasterIdLst>
  <p:handoutMasterIdLst>
    <p:handoutMasterId r:id="rId17"/>
  </p:handoutMasterIdLst>
  <p:sldIdLst>
    <p:sldId id="256" r:id="rId9"/>
    <p:sldId id="323" r:id="rId10"/>
    <p:sldId id="328" r:id="rId11"/>
    <p:sldId id="331" r:id="rId12"/>
    <p:sldId id="325" r:id="rId13"/>
    <p:sldId id="324" r:id="rId14"/>
    <p:sldId id="326" r:id="rId15"/>
  </p:sldIdLst>
  <p:sldSz cx="12192000" cy="6858000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558A"/>
    <a:srgbClr val="616265"/>
    <a:srgbClr val="215591"/>
    <a:srgbClr val="25488D"/>
    <a:srgbClr val="2A3A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54" autoAdjust="0"/>
    <p:restoredTop sz="72111" autoAdjust="0"/>
  </p:normalViewPr>
  <p:slideViewPr>
    <p:cSldViewPr snapToGrid="0" showGuides="1">
      <p:cViewPr varScale="1">
        <p:scale>
          <a:sx n="80" d="100"/>
          <a:sy n="80" d="100"/>
        </p:scale>
        <p:origin x="129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100" d="100"/>
          <a:sy n="100" d="100"/>
        </p:scale>
        <p:origin x="269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B6A7F92-1A0E-4C56-9DE0-D8B2615B4D33}" type="datetimeFigureOut">
              <a:rPr lang="en-US"/>
              <a:pPr>
                <a:defRPr/>
              </a:pPr>
              <a:t>6/26/2024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7A0F1F2-1449-487A-93C5-13A03405D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378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F748136-DDC1-462B-9AE6-6415F820E1A5}" type="datetimeFigureOut">
              <a:rPr lang="en-US"/>
              <a:pPr>
                <a:defRPr/>
              </a:pPr>
              <a:t>6/26/2024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75"/>
            <a:ext cx="5505450" cy="3660775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E640117-C3A4-4D95-8CFE-4BB45D40D4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402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tockphoto.com/portfolio/abdoudz?mediatype=photography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ebaim.org/projects/screenreadersurvey9/#docaccessibility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ebaim.org/projects/screenreadersurvey9/#docpreference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40117-C3A4-4D95-8CFE-4BB45D40D40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48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70A3BC-CD4A-42FB-9834-D8B895449A6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719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u="none" strike="noStrike" dirty="0" err="1">
                <a:solidFill>
                  <a:srgbClr val="0C0D0D"/>
                </a:solidFill>
                <a:effectLst/>
                <a:latin typeface="iStock Maquette"/>
                <a:hlinkClick r:id="rId3"/>
              </a:rPr>
              <a:t>Credit:</a:t>
            </a:r>
            <a:r>
              <a:rPr lang="en-US" b="0" i="0" u="none" strike="noStrike" dirty="0" err="1">
                <a:solidFill>
                  <a:srgbClr val="02A388"/>
                </a:solidFill>
                <a:effectLst/>
                <a:latin typeface="iStock Maquette"/>
                <a:hlinkClick r:id="rId3"/>
              </a:rPr>
              <a:t>abdoudz</a:t>
            </a:r>
            <a:r>
              <a:rPr lang="en-US" b="0" i="0" u="none" strike="noStrike" dirty="0">
                <a:solidFill>
                  <a:srgbClr val="02A388"/>
                </a:solidFill>
                <a:effectLst/>
                <a:latin typeface="iStock Maquette"/>
              </a:rPr>
              <a:t> </a:t>
            </a:r>
          </a:p>
          <a:p>
            <a:r>
              <a:rPr lang="en-US" b="0" i="0" u="none" strike="noStrike" dirty="0">
                <a:solidFill>
                  <a:srgbClr val="02A388"/>
                </a:solidFill>
                <a:effectLst/>
                <a:latin typeface="iStock Maquette"/>
              </a:rPr>
              <a:t>iStock images</a:t>
            </a:r>
          </a:p>
          <a:p>
            <a:endParaRPr lang="en-US" b="0" i="0" u="none" strike="noStrike" dirty="0">
              <a:solidFill>
                <a:srgbClr val="02A388"/>
              </a:solidFill>
              <a:effectLst/>
              <a:latin typeface="iStock Maquett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40117-C3A4-4D95-8CFE-4BB45D40D40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627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a survey of 1568 screen reader users conducted by WebAIM in 2021, 69% said that Word is more accessible than PDFs, </a:t>
            </a:r>
            <a:r>
              <a:rPr lang="en-US" dirty="0" err="1"/>
              <a:t>epubs</a:t>
            </a:r>
            <a:r>
              <a:rPr lang="en-US" dirty="0"/>
              <a:t> and other formats.</a:t>
            </a:r>
          </a:p>
          <a:p>
            <a:r>
              <a:rPr lang="en-US" dirty="0">
                <a:hlinkClick r:id="rId3"/>
              </a:rPr>
              <a:t>WebAIM: Screen Reader User Survey #9 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70A3BC-CD4A-42FB-9834-D8B895449A6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03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WebAIM: Screen Reader User Survey #9 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70A3BC-CD4A-42FB-9834-D8B895449A6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4918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640117-C3A4-4D95-8CFE-4BB45D40D40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970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966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F41A6-7A2C-4690-ACC7-07924994F7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814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8945B-9468-4E5A-98FD-3F0DF03BC1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637DA-7CCD-40E4-B73E-4FBDAF634A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4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381500"/>
            <a:ext cx="9136063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966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C8D68-CFA2-4A4E-832D-B3A63526AC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2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E4862-4A3D-4AC0-B750-55EB2D08A3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7708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C9D59-0E94-4101-B12F-848432F213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4906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4AFC1-B424-4846-BFE4-57D49D723B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295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709E0-9CAE-4187-B5DC-ECA0C11818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91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F1733-7D03-43E1-A9C1-039D30738B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80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65927-4FA3-4D24-8B3C-875A2A1F5E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671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E9B99-B6E3-44E3-B697-44A8D7087D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44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F9F99-9BD9-4422-B838-F0A597D458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1663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195F-472F-4290-8DF1-8507B30809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4306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E8349-0559-4DCD-A33B-23FB973A96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4041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E1C56-5E37-4DA7-9EBD-F25D5B4CC9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4461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381500"/>
            <a:ext cx="9136063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966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EDCA9-B895-4306-873D-188BB807C9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7034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161D3-AA53-4F5B-98D8-F5ACBD51D7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5246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487A3-6750-4A4C-86BE-A30E2BA0B8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546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97EEF-D73E-421C-ACE9-C6B7F7A590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0828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E3CDE-6531-4E98-B99B-0B787A68FB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722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2285A-E885-4964-9332-8540DCE948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6428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FEFBE-7E14-429E-A766-D622936FF4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56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61626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D5518-C465-4C1F-8E36-9195006C4A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7476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2AF1D-5A61-4F1A-8FA0-77AEA6B85F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6866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4D48E-0175-4C9B-B6BA-3CFB898788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541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1F269-3231-46B3-8E4E-FCEA4DE948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2647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590C8-C2BF-4FE6-8C67-485D7016B5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8613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381500"/>
            <a:ext cx="9136063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966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BFD3A-9B99-4BB6-A106-8409C943E6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54801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DC18B-1818-46D6-9F42-1C8B76F945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7925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4CD41-F00A-4054-8F9F-F60BFD60FC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348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D25B1-3DA3-4152-8131-BF5E8FB594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832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EE875-DD5B-4D6C-BDEE-7DE7F22838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7858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976AA-DA00-40F9-8037-66D9B1B4AB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578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B0271-B012-4ED1-8CE3-476E6D0A5B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1982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2AEE2-5D99-49D6-8A15-70121CCAAF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13143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D3119-FEAB-481E-ACE0-93A27E0E89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598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01FD0-FE7E-4583-9BBD-31653D7259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5739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B3C15-9F4E-40B1-885C-D13CED7337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983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CE31B-B2A1-498D-843E-94427782DA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940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90ABB-78BB-16D9-7E50-F110A400AB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3176B-63AA-CCAB-B045-16D991D796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2441B-BBFE-7D60-FECE-E1CA31555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E005-8124-4051-A19D-229E73AC721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88DA7-B748-ED60-47FA-3AB3DF8BF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3F5A4-D596-5E78-925B-E7B5977AB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8F73-E34B-4507-A7AA-6EC0D3C0C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5752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A6832-919A-EE4D-C1AE-3C97C89A7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E9DCC-4180-2076-685F-4659993DE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7850"/>
            <a:ext cx="10515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D0928-DF55-B9A9-660F-E9B2BBF98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8F73-E34B-4507-A7AA-6EC0D3C0C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28981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6BF2E-AD8F-253A-3D48-5B48C1E09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24C4F2-D12F-7B18-972C-DFBC3D635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A6A3F-8C34-B74D-AC42-A1136C741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E005-8124-4051-A19D-229E73AC721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2B77F-D283-22D7-DACC-D47C98149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273C8-7957-0546-A15C-F5E6E72D4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8F73-E34B-4507-A7AA-6EC0D3C0C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592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526F2-3D7D-A909-D983-044F13434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C4926-1090-9FFA-579A-10D327C3F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C27CF0-C599-C48B-3B42-73C7E504B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0DC21-0CBE-8E58-582A-C14102750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E005-8124-4051-A19D-229E73AC721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B022E4-2F6A-65AA-0C92-A6AE77F9A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42AB91-2F86-144B-C588-A8CDB4D1B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8F73-E34B-4507-A7AA-6EC0D3C0C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6900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111BD-543C-02E0-400A-81F1D159D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9DFCD0-CB0A-1708-9BDA-8E8D6B84A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1703E7-5DDB-1ACE-7119-06DFDD3724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7779C2-78FC-10A3-C105-B8839B84D4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196A01-4D81-7032-DC5E-1BE17D9F34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ED96A4-B71F-6DC8-8631-47FCE9C95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E005-8124-4051-A19D-229E73AC721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02B9D7-FB83-D442-592C-E111CAFB6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CACE61-8E53-D83E-476A-6AEBFAA2E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8F73-E34B-4507-A7AA-6EC0D3C0C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925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ED93C-2746-4E00-A680-3BFBAC96A9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2037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BB496-506D-6173-F817-47A51FB52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858B4B-FD6F-B3BC-5512-242B464BB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E005-8124-4051-A19D-229E73AC721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5983B2-1CF0-3EED-4D23-C37984982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6712DA-6514-6E5E-3276-FEF5A3EC5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8F73-E34B-4507-A7AA-6EC0D3C0C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08777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003B4E-82FD-F757-3126-5DAB67883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E005-8124-4051-A19D-229E73AC721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9F0FA3-C724-4352-39BF-BA8F9FF72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E6AD7C-B340-4FE4-D21E-1CC638AA7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8F73-E34B-4507-A7AA-6EC0D3C0C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34824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49254-31A1-002A-9DFE-D8CC7247C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686CF-C424-6201-9AA3-C3518159D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BBC645-6E7F-A183-FBD8-0CD469E94C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9148A-B522-BF59-93A8-5FC9BFA34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E005-8124-4051-A19D-229E73AC721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DD85E1-25B2-14CD-1BF3-445436CD5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6D042-0BE6-65AD-E68F-B769C4B28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8F73-E34B-4507-A7AA-6EC0D3C0C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73198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12753-431A-8064-DAEF-4F54D3FDE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60F27A-AB10-6FB5-082C-4FBB8EDA24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DE0602-3032-34EC-918B-D9BD5CEDF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515E7B-5078-03A5-812B-524ECCC5A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E005-8124-4051-A19D-229E73AC721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1A8A39-552B-8D42-5B69-2CD0C0C25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D42E2C-A84D-DFD6-CF2B-EDE8519F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8F73-E34B-4507-A7AA-6EC0D3C0C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86939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23D31-45E3-24B0-E8D1-8444A07BA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E45CBE-679F-6C9D-8660-2D2690E9A3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31FD3C-21F5-9CFB-9F49-3BC8212B1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E005-8124-4051-A19D-229E73AC721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DA636-4AFE-94D9-B8B9-6D87388D0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56FB87-6847-9F0D-90D0-1174D4554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8F73-E34B-4507-A7AA-6EC0D3C0C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18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ECBA89-B1A8-7212-AD83-64FBC2AEE8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808198-4714-0740-E9D6-33C4216315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5369B-25F4-0BD2-9A7D-9FD6AB6B9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E005-8124-4051-A19D-229E73AC721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3367D-F2E2-590B-4363-08748C226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FBD68-CBDC-6CD9-AEAD-5A1281D7F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8F73-E34B-4507-A7AA-6EC0D3C0C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362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C6839-54FD-43E2-8B0B-C8728B4671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335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85912-A4F2-414C-811D-22BA556D64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58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C528A-CA5A-46BB-8272-1C12E9D32C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74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3DF46-D727-42FF-B33D-5AD4637A71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556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176963"/>
            <a:ext cx="12192000" cy="681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48900" y="6356350"/>
            <a:ext cx="1104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41A894B9-6BEC-426D-BF1F-2B69C5221D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157663" y="6356350"/>
            <a:ext cx="6091237" cy="365125"/>
          </a:xfrm>
          <a:prstGeom prst="rect">
            <a:avLst/>
          </a:prstGeom>
        </p:spPr>
        <p:txBody>
          <a:bodyPr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1" name="Picture 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4344" y="6302883"/>
            <a:ext cx="2892764" cy="46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  <p:sldLayoutId id="2147484331" r:id="rId8"/>
    <p:sldLayoutId id="2147484332" r:id="rId9"/>
    <p:sldLayoutId id="2147484333" r:id="rId10"/>
    <p:sldLayoutId id="2147484334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rgbClr val="616265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16265"/>
          </a:solidFill>
          <a:latin typeface="Calibri" panose="020F05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616265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616265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616265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616265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61626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055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176963"/>
            <a:ext cx="12192000" cy="681037"/>
          </a:xfrm>
          <a:prstGeom prst="rect">
            <a:avLst/>
          </a:prstGeom>
          <a:solidFill>
            <a:srgbClr val="205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48900" y="6356350"/>
            <a:ext cx="1104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AC86B3BD-41DD-4B5F-8D64-53DDBD23FE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157663" y="6356350"/>
            <a:ext cx="6091237" cy="365125"/>
          </a:xfrm>
          <a:prstGeom prst="rect">
            <a:avLst/>
          </a:prstGeom>
        </p:spPr>
        <p:txBody>
          <a:bodyPr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2055" name="Picture 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4346" y="6240463"/>
            <a:ext cx="2892764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76" r:id="rId1"/>
    <p:sldLayoutId id="2147484335" r:id="rId2"/>
    <p:sldLayoutId id="2147484336" r:id="rId3"/>
    <p:sldLayoutId id="2147484337" r:id="rId4"/>
    <p:sldLayoutId id="2147484338" r:id="rId5"/>
    <p:sldLayoutId id="2147484339" r:id="rId6"/>
    <p:sldLayoutId id="2147484340" r:id="rId7"/>
    <p:sldLayoutId id="2147484341" r:id="rId8"/>
    <p:sldLayoutId id="2147484342" r:id="rId9"/>
    <p:sldLayoutId id="2147484343" r:id="rId10"/>
    <p:sldLayoutId id="2147484344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176963"/>
            <a:ext cx="12192000" cy="6810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48900" y="6356350"/>
            <a:ext cx="1104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65E65CBF-ED18-4B6B-B60E-35E4EBD43B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157663" y="6356350"/>
            <a:ext cx="6091237" cy="365125"/>
          </a:xfrm>
          <a:prstGeom prst="rect">
            <a:avLst/>
          </a:prstGeom>
        </p:spPr>
        <p:txBody>
          <a:bodyPr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3079" name="Picture 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871" y="6240463"/>
            <a:ext cx="2892764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77" r:id="rId1"/>
    <p:sldLayoutId id="2147484345" r:id="rId2"/>
    <p:sldLayoutId id="2147484346" r:id="rId3"/>
    <p:sldLayoutId id="2147484347" r:id="rId4"/>
    <p:sldLayoutId id="2147484348" r:id="rId5"/>
    <p:sldLayoutId id="2147484349" r:id="rId6"/>
    <p:sldLayoutId id="2147484350" r:id="rId7"/>
    <p:sldLayoutId id="2147484351" r:id="rId8"/>
    <p:sldLayoutId id="2147484352" r:id="rId9"/>
    <p:sldLayoutId id="2147484353" r:id="rId10"/>
    <p:sldLayoutId id="2147484354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6162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176963"/>
            <a:ext cx="12192000" cy="681037"/>
          </a:xfrm>
          <a:prstGeom prst="rect">
            <a:avLst/>
          </a:prstGeom>
          <a:solidFill>
            <a:srgbClr val="205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48900" y="6356350"/>
            <a:ext cx="1104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FA7CB657-8152-4402-83A1-A0A992A05F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157663" y="6356350"/>
            <a:ext cx="6091237" cy="365125"/>
          </a:xfrm>
          <a:prstGeom prst="rect">
            <a:avLst/>
          </a:prstGeom>
        </p:spPr>
        <p:txBody>
          <a:bodyPr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4103" name="Picture 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3580" y="6240463"/>
            <a:ext cx="2892764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78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6C8C7C-D59A-4F01-B1B2-3489264BF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5E5A12-5621-8F2C-A51E-D75524CE7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D20AB-B02B-259B-69F6-EC9E4E46C7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5E005-8124-4051-A19D-229E73AC721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74C5D-518A-2CFE-D53D-8DF5592AC1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E29937-E2D6-82D5-6667-3BE90B3F7D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78F73-E34B-4507-A7AA-6EC0D3C0C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02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  <p:sldLayoutId id="2147484399" r:id="rId8"/>
    <p:sldLayoutId id="2147484400" r:id="rId9"/>
    <p:sldLayoutId id="2147484401" r:id="rId10"/>
    <p:sldLayoutId id="214748440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rebecca.brown@utah.edu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6F3C730-F334-C93D-E199-D7E404BBA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451" y="972105"/>
            <a:ext cx="6920883" cy="3063875"/>
          </a:xfrm>
        </p:spPr>
        <p:txBody>
          <a:bodyPr>
            <a:norm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Steps to an </a:t>
            </a:r>
            <a:br>
              <a:rPr lang="en-US" sz="6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Accessible </a:t>
            </a:r>
            <a:br>
              <a:rPr lang="en-US" sz="6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D86AE5B-C8F2-91A2-4FFE-B91628B33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22" y="4491076"/>
            <a:ext cx="7760677" cy="115944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Rebecca Brown, MLS, CPACC</a:t>
            </a:r>
          </a:p>
          <a:p>
            <a:pPr marL="0" indent="0" algn="ctr">
              <a:buNone/>
            </a:pPr>
            <a:r>
              <a:rPr lang="en-US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Development Manager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Network of the National Library of Medicine Training Office</a:t>
            </a:r>
          </a:p>
        </p:txBody>
      </p:sp>
    </p:spTree>
    <p:extLst>
      <p:ext uri="{BB962C8B-B14F-4D97-AF65-F5344CB8AC3E}">
        <p14:creationId xmlns:p14="http://schemas.microsoft.com/office/powerpoint/2010/main" val="4258802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0785"/>
            <a:ext cx="10324605" cy="4039067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Why make documents accessible?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Locate and run the accessibility checker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Apply built-in accessibility features for Word and PowerPoint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Slide titles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Create accessible images with alternate text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Create descriptive hyperlinks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Color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Evaluate PowerPoint slide reading order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92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A525-2FE7-1E2A-3298-9166ACFEC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830" y="730155"/>
            <a:ext cx="2985649" cy="3050275"/>
          </a:xfrm>
        </p:spPr>
        <p:txBody>
          <a:bodyPr/>
          <a:lstStyle/>
          <a:p>
            <a:r>
              <a:rPr lang="en-US" sz="4200" b="1" dirty="0">
                <a:solidFill>
                  <a:schemeClr val="tx1"/>
                </a:solidFill>
              </a:rPr>
              <a:t>The </a:t>
            </a:r>
            <a:r>
              <a:rPr lang="en-US" sz="4200" b="1" i="1" dirty="0">
                <a:solidFill>
                  <a:schemeClr val="tx1"/>
                </a:solidFill>
              </a:rPr>
              <a:t>who</a:t>
            </a:r>
            <a:r>
              <a:rPr lang="en-US" sz="4200" b="1" dirty="0">
                <a:solidFill>
                  <a:schemeClr val="tx1"/>
                </a:solidFill>
              </a:rPr>
              <a:t> of Accessibility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9D44E19-86F0-A144-BA45-4B581EAF2D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520" y="730155"/>
            <a:ext cx="8093404" cy="5370271"/>
          </a:xfrm>
        </p:spPr>
      </p:pic>
    </p:spTree>
    <p:extLst>
      <p:ext uri="{BB962C8B-B14F-4D97-AF65-F5344CB8AC3E}">
        <p14:creationId xmlns:p14="http://schemas.microsoft.com/office/powerpoint/2010/main" val="616432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7D4FD-FD1D-BB8C-7EE1-B3AB0A7AB983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EF20140-35F4-5AE0-2186-CB4D71102F4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701" y="180654"/>
            <a:ext cx="11562597" cy="6496691"/>
          </a:xfrm>
        </p:spPr>
      </p:pic>
    </p:spTree>
    <p:extLst>
      <p:ext uri="{BB962C8B-B14F-4D97-AF65-F5344CB8AC3E}">
        <p14:creationId xmlns:p14="http://schemas.microsoft.com/office/powerpoint/2010/main" val="2895753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87" y="722262"/>
            <a:ext cx="4331186" cy="2050187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Screen Readers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1EA5193-FFFF-CFC7-E636-26B7AB09BB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598" y="334858"/>
            <a:ext cx="6346186" cy="6188283"/>
          </a:xfr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74774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49" y="434812"/>
            <a:ext cx="4369377" cy="3377167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Screen Readers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78008" y="324465"/>
            <a:ext cx="6160762" cy="6140294"/>
          </a:xfr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024241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Thank you!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343" y="2413453"/>
            <a:ext cx="10515600" cy="25504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chemeClr val="tx1"/>
                </a:solidFill>
              </a:rPr>
              <a:t>Rebecca Brown</a:t>
            </a:r>
          </a:p>
          <a:p>
            <a:pPr marL="0" indent="0" algn="ctr">
              <a:buNone/>
            </a:pPr>
            <a:r>
              <a:rPr lang="en-US" sz="4000" dirty="0">
                <a:solidFill>
                  <a:schemeClr val="tx1"/>
                </a:solidFill>
                <a:hlinkClick r:id="rId3"/>
              </a:rPr>
              <a:t>rebecca.brown@utah.edu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3630916"/>
      </p:ext>
    </p:extLst>
  </p:cSld>
  <p:clrMapOvr>
    <a:masterClrMapping/>
  </p:clrMapOvr>
</p:sld>
</file>

<file path=ppt/theme/theme1.xml><?xml version="1.0" encoding="utf-8"?>
<a:theme xmlns:a="http://schemas.openxmlformats.org/drawingml/2006/main" name="NTO White w gray text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TO Template (NEW LOGO 4-27-17).potx" id="{965E8775-A924-40C9-A62E-5CC32E51A14E}" vid="{3D409730-F812-4239-906C-280BA1B06B42}"/>
    </a:ext>
  </a:extLst>
</a:theme>
</file>

<file path=ppt/theme/theme2.xml><?xml version="1.0" encoding="utf-8"?>
<a:theme xmlns:a="http://schemas.openxmlformats.org/drawingml/2006/main" name="NTO Blu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TO Template (NEW LOGO 4-27-17).potx" id="{965E8775-A924-40C9-A62E-5CC32E51A14E}" vid="{0FC1E16F-F9C9-4875-B73A-C689AB8D4010}"/>
    </a:ext>
  </a:extLst>
</a:theme>
</file>

<file path=ppt/theme/theme3.xml><?xml version="1.0" encoding="utf-8"?>
<a:theme xmlns:a="http://schemas.openxmlformats.org/drawingml/2006/main" name="NTO Black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TO Template (NEW LOGO 4-27-17).potx" id="{965E8775-A924-40C9-A62E-5CC32E51A14E}" vid="{21F97D43-0A6A-43D8-9E68-9D8FDB2239A7}"/>
    </a:ext>
  </a:extLst>
</a:theme>
</file>

<file path=ppt/theme/theme4.xml><?xml version="1.0" encoding="utf-8"?>
<a:theme xmlns:a="http://schemas.openxmlformats.org/drawingml/2006/main" name="NTO Gray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TO Template (NEW LOGO 4-27-17).potx" id="{965E8775-A924-40C9-A62E-5CC32E51A14E}" vid="{FEC3E874-E58A-4F0D-84EC-AB5233BDFACD}"/>
    </a:ext>
  </a:extLst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937C965FE09E42A59636358EC31B43" ma:contentTypeVersion="3" ma:contentTypeDescription="Create a new document." ma:contentTypeScope="" ma:versionID="3591d2a78679261f1d460d4b78738b6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235e85ecd810885c1566fbfa026e81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A1740C-83F8-4615-B915-DF90AAF187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B9320D0-1373-48A5-B29D-10B6BC5CB0CF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D6F729B-8841-4CDC-A8F3-63CD745238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NTO Template (NEW LOGO 4-27-17)</Template>
  <TotalTime>5535</TotalTime>
  <Words>141</Words>
  <Application>Microsoft Office PowerPoint</Application>
  <PresentationFormat>Widescreen</PresentationFormat>
  <Paragraphs>29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iStock Maquette</vt:lpstr>
      <vt:lpstr>NTO White w gray text</vt:lpstr>
      <vt:lpstr>NTO Blue</vt:lpstr>
      <vt:lpstr>NTO Black</vt:lpstr>
      <vt:lpstr>NTO Gray</vt:lpstr>
      <vt:lpstr>1_Office Theme</vt:lpstr>
      <vt:lpstr>5 Steps to an  Accessible  Document</vt:lpstr>
      <vt:lpstr>PowerPoint Presentation</vt:lpstr>
      <vt:lpstr>The who of Accessibility</vt:lpstr>
      <vt:lpstr>PowerPoint Presentation</vt:lpstr>
      <vt:lpstr>Screen Readers</vt:lpstr>
      <vt:lpstr>Screen Readers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mknapp</dc:creator>
  <cp:lastModifiedBy>Rebecca Brown</cp:lastModifiedBy>
  <cp:revision>303</cp:revision>
  <cp:lastPrinted>2018-03-12T21:16:57Z</cp:lastPrinted>
  <dcterms:created xsi:type="dcterms:W3CDTF">2017-05-15T23:46:48Z</dcterms:created>
  <dcterms:modified xsi:type="dcterms:W3CDTF">2024-06-26T14:53:21Z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0x01010049937C965FE09E42A59636358EC31B43</vt:lpwstr>
  </property>
</Properties>
</file>