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4413" r:id="rId5"/>
  </p:sldMasterIdLst>
  <p:notesMasterIdLst>
    <p:notesMasterId r:id="rId54"/>
  </p:notesMasterIdLst>
  <p:handoutMasterIdLst>
    <p:handoutMasterId r:id="rId55"/>
  </p:handoutMasterIdLst>
  <p:sldIdLst>
    <p:sldId id="329" r:id="rId6"/>
    <p:sldId id="330" r:id="rId7"/>
    <p:sldId id="387" r:id="rId8"/>
    <p:sldId id="332" r:id="rId9"/>
    <p:sldId id="331" r:id="rId10"/>
    <p:sldId id="388" r:id="rId11"/>
    <p:sldId id="333" r:id="rId12"/>
    <p:sldId id="391" r:id="rId13"/>
    <p:sldId id="389" r:id="rId14"/>
    <p:sldId id="390" r:id="rId15"/>
    <p:sldId id="336" r:id="rId16"/>
    <p:sldId id="341" r:id="rId17"/>
    <p:sldId id="383" r:id="rId18"/>
    <p:sldId id="339" r:id="rId19"/>
    <p:sldId id="340" r:id="rId20"/>
    <p:sldId id="342" r:id="rId21"/>
    <p:sldId id="343" r:id="rId22"/>
    <p:sldId id="344" r:id="rId23"/>
    <p:sldId id="378" r:id="rId24"/>
    <p:sldId id="382" r:id="rId25"/>
    <p:sldId id="345" r:id="rId26"/>
    <p:sldId id="346" r:id="rId27"/>
    <p:sldId id="347" r:id="rId28"/>
    <p:sldId id="348" r:id="rId29"/>
    <p:sldId id="349" r:id="rId30"/>
    <p:sldId id="350" r:id="rId31"/>
    <p:sldId id="351" r:id="rId32"/>
    <p:sldId id="353" r:id="rId33"/>
    <p:sldId id="354" r:id="rId34"/>
    <p:sldId id="355" r:id="rId35"/>
    <p:sldId id="356" r:id="rId36"/>
    <p:sldId id="380" r:id="rId37"/>
    <p:sldId id="358" r:id="rId38"/>
    <p:sldId id="361" r:id="rId39"/>
    <p:sldId id="363" r:id="rId40"/>
    <p:sldId id="364" r:id="rId41"/>
    <p:sldId id="366" r:id="rId42"/>
    <p:sldId id="367" r:id="rId43"/>
    <p:sldId id="368" r:id="rId44"/>
    <p:sldId id="365" r:id="rId45"/>
    <p:sldId id="372" r:id="rId46"/>
    <p:sldId id="369" r:id="rId47"/>
    <p:sldId id="370" r:id="rId48"/>
    <p:sldId id="371" r:id="rId49"/>
    <p:sldId id="373" r:id="rId50"/>
    <p:sldId id="374" r:id="rId51"/>
    <p:sldId id="375" r:id="rId52"/>
    <p:sldId id="377" r:id="rId53"/>
  </p:sldIdLst>
  <p:sldSz cx="12192000" cy="6858000"/>
  <p:notesSz cx="6881813"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616265"/>
    <a:srgbClr val="215591"/>
    <a:srgbClr val="25488D"/>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8" autoAdjust="0"/>
    <p:restoredTop sz="78895" autoAdjust="0"/>
  </p:normalViewPr>
  <p:slideViewPr>
    <p:cSldViewPr snapToGrid="0" showGuides="1">
      <p:cViewPr varScale="1">
        <p:scale>
          <a:sx n="102" d="100"/>
          <a:sy n="102" d="100"/>
        </p:scale>
        <p:origin x="936"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0" d="100"/>
          <a:sy n="100" d="100"/>
        </p:scale>
        <p:origin x="26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3B6A7F92-1A0E-4C56-9DE0-D8B2615B4D33}" type="datetimeFigureOut">
              <a:rPr lang="en-US"/>
              <a:pPr>
                <a:defRPr/>
              </a:pPr>
              <a:t>4/4/22</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D7A0F1F2-1449-487A-93C5-13A03405DE6C}" type="slidenum">
              <a:rPr lang="en-US"/>
              <a:pPr>
                <a:defRPr/>
              </a:pPr>
              <a:t>‹#›</a:t>
            </a:fld>
            <a:endParaRPr lang="en-US"/>
          </a:p>
        </p:txBody>
      </p:sp>
    </p:spTree>
    <p:extLst>
      <p:ext uri="{BB962C8B-B14F-4D97-AF65-F5344CB8AC3E}">
        <p14:creationId xmlns:p14="http://schemas.microsoft.com/office/powerpoint/2010/main" val="94037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AF748136-DDC1-462B-9AE6-6415F820E1A5}" type="datetimeFigureOut">
              <a:rPr lang="en-US"/>
              <a:pPr>
                <a:defRPr/>
              </a:pPr>
              <a:t>4/4/22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1E640117-C3A4-4D95-8CFE-4BB45D40D405}" type="slidenum">
              <a:rPr lang="en-US"/>
              <a:pPr>
                <a:defRPr/>
              </a:pPr>
              <a:t>‹#›</a:t>
            </a:fld>
            <a:endParaRPr lang="en-US"/>
          </a:p>
        </p:txBody>
      </p:sp>
    </p:spTree>
    <p:extLst>
      <p:ext uri="{BB962C8B-B14F-4D97-AF65-F5344CB8AC3E}">
        <p14:creationId xmlns:p14="http://schemas.microsoft.com/office/powerpoint/2010/main" val="119604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1:03ish</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a:t>
            </a:fld>
            <a:endParaRPr lang="en-US"/>
          </a:p>
        </p:txBody>
      </p:sp>
    </p:spTree>
    <p:extLst>
      <p:ext uri="{BB962C8B-B14F-4D97-AF65-F5344CB8AC3E}">
        <p14:creationId xmlns:p14="http://schemas.microsoft.com/office/powerpoint/2010/main" val="56597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be around 1:44PM</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31</a:t>
            </a:fld>
            <a:endParaRPr lang="en-US"/>
          </a:p>
        </p:txBody>
      </p:sp>
    </p:spTree>
    <p:extLst>
      <p:ext uri="{BB962C8B-B14F-4D97-AF65-F5344CB8AC3E}">
        <p14:creationId xmlns:p14="http://schemas.microsoft.com/office/powerpoint/2010/main" val="2160977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end discussions around 1:54 and Report Out around 1:59PM</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32</a:t>
            </a:fld>
            <a:endParaRPr lang="en-US"/>
          </a:p>
        </p:txBody>
      </p:sp>
    </p:spTree>
    <p:extLst>
      <p:ext uri="{BB962C8B-B14F-4D97-AF65-F5344CB8AC3E}">
        <p14:creationId xmlns:p14="http://schemas.microsoft.com/office/powerpoint/2010/main" val="209233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39</a:t>
            </a:fld>
            <a:endParaRPr lang="en-US"/>
          </a:p>
        </p:txBody>
      </p:sp>
    </p:spTree>
    <p:extLst>
      <p:ext uri="{BB962C8B-B14F-4D97-AF65-F5344CB8AC3E}">
        <p14:creationId xmlns:p14="http://schemas.microsoft.com/office/powerpoint/2010/main" val="90817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40</a:t>
            </a:fld>
            <a:endParaRPr lang="en-US"/>
          </a:p>
        </p:txBody>
      </p:sp>
    </p:spTree>
    <p:extLst>
      <p:ext uri="{BB962C8B-B14F-4D97-AF65-F5344CB8AC3E}">
        <p14:creationId xmlns:p14="http://schemas.microsoft.com/office/powerpoint/2010/main" val="372377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44</a:t>
            </a:fld>
            <a:endParaRPr lang="en-US"/>
          </a:p>
        </p:txBody>
      </p:sp>
    </p:spTree>
    <p:extLst>
      <p:ext uri="{BB962C8B-B14F-4D97-AF65-F5344CB8AC3E}">
        <p14:creationId xmlns:p14="http://schemas.microsoft.com/office/powerpoint/2010/main" val="2214880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45</a:t>
            </a:fld>
            <a:endParaRPr lang="en-US"/>
          </a:p>
        </p:txBody>
      </p:sp>
    </p:spTree>
    <p:extLst>
      <p:ext uri="{BB962C8B-B14F-4D97-AF65-F5344CB8AC3E}">
        <p14:creationId xmlns:p14="http://schemas.microsoft.com/office/powerpoint/2010/main" val="225621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end around 2:10PM; Break ends at 2:15PM</a:t>
            </a:r>
          </a:p>
          <a:p>
            <a:endParaRPr lang="en-US" dirty="0"/>
          </a:p>
          <a:p>
            <a:r>
              <a:rPr lang="en-US" sz="1200" b="0" i="0" u="none" strike="noStrike" kern="1200" dirty="0">
                <a:solidFill>
                  <a:schemeClr val="tx1"/>
                </a:solidFill>
                <a:effectLst/>
                <a:latin typeface="+mn-lt"/>
                <a:ea typeface="+mn-ea"/>
                <a:cs typeface="+mn-cs"/>
              </a:rPr>
              <a:t>Kiran Samuel is an interdisciplinary scholar interested in innovation culture and its impact on social life — particularly the development of predictive AI technologies and where and how they're deployed. Her dissertation research explores how investment capital impacts how startup founders in the AI space define and engage with "ethics" as they work to bring their product to market. </a:t>
            </a:r>
            <a:br>
              <a:rPr lang="en-US" dirty="0"/>
            </a:br>
            <a:br>
              <a:rPr lang="en-US" dirty="0"/>
            </a:br>
            <a:r>
              <a:rPr lang="en-US" sz="1200" b="0" i="0" u="none" strike="noStrike" kern="1200" dirty="0">
                <a:solidFill>
                  <a:schemeClr val="tx1"/>
                </a:solidFill>
                <a:effectLst/>
                <a:latin typeface="+mn-lt"/>
                <a:ea typeface="+mn-ea"/>
                <a:cs typeface="+mn-cs"/>
              </a:rPr>
              <a:t>She is currently a PhD student in the Department of Sociology at Columbia University, and holds an MA in Media, Culture, and Communication at New York University.  She is also a founding affiliate of the Center for Critical Race and Digital Studies. Prior to academia, she worked as a creative strategist in the advertising industry, with clients including Google, YouTube, Sephora, and other companies turned subjects of her research.  </a:t>
            </a: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48</a:t>
            </a:fld>
            <a:endParaRPr lang="en-US"/>
          </a:p>
        </p:txBody>
      </p:sp>
    </p:spTree>
    <p:extLst>
      <p:ext uri="{BB962C8B-B14F-4D97-AF65-F5344CB8AC3E}">
        <p14:creationId xmlns:p14="http://schemas.microsoft.com/office/powerpoint/2010/main" val="364289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a:t>
            </a:fld>
            <a:endParaRPr lang="en-US"/>
          </a:p>
        </p:txBody>
      </p:sp>
    </p:spTree>
    <p:extLst>
      <p:ext uri="{BB962C8B-B14F-4D97-AF65-F5344CB8AC3E}">
        <p14:creationId xmlns:p14="http://schemas.microsoft.com/office/powerpoint/2010/main" val="162998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5</a:t>
            </a:fld>
            <a:endParaRPr lang="en-US"/>
          </a:p>
        </p:txBody>
      </p:sp>
    </p:spTree>
    <p:extLst>
      <p:ext uri="{BB962C8B-B14F-4D97-AF65-F5344CB8AC3E}">
        <p14:creationId xmlns:p14="http://schemas.microsoft.com/office/powerpoint/2010/main" val="370070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6</a:t>
            </a:fld>
            <a:endParaRPr lang="en-US"/>
          </a:p>
        </p:txBody>
      </p:sp>
    </p:spTree>
    <p:extLst>
      <p:ext uri="{BB962C8B-B14F-4D97-AF65-F5344CB8AC3E}">
        <p14:creationId xmlns:p14="http://schemas.microsoft.com/office/powerpoint/2010/main" val="338397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7</a:t>
            </a:fld>
            <a:endParaRPr lang="en-US"/>
          </a:p>
        </p:txBody>
      </p:sp>
    </p:spTree>
    <p:extLst>
      <p:ext uri="{BB962C8B-B14F-4D97-AF65-F5344CB8AC3E}">
        <p14:creationId xmlns:p14="http://schemas.microsoft.com/office/powerpoint/2010/main" val="143320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be around 1:16PM at this point </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19</a:t>
            </a:fld>
            <a:endParaRPr lang="en-US"/>
          </a:p>
        </p:txBody>
      </p:sp>
    </p:spTree>
    <p:extLst>
      <p:ext uri="{BB962C8B-B14F-4D97-AF65-F5344CB8AC3E}">
        <p14:creationId xmlns:p14="http://schemas.microsoft.com/office/powerpoint/2010/main" val="372371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end Breakout rooms around 1:26pm and around 1:31PM from Report out. </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20</a:t>
            </a:fld>
            <a:endParaRPr lang="en-US"/>
          </a:p>
        </p:txBody>
      </p:sp>
    </p:spTree>
    <p:extLst>
      <p:ext uri="{BB962C8B-B14F-4D97-AF65-F5344CB8AC3E}">
        <p14:creationId xmlns:p14="http://schemas.microsoft.com/office/powerpoint/2010/main" val="295437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23</a:t>
            </a:fld>
            <a:endParaRPr lang="en-US"/>
          </a:p>
        </p:txBody>
      </p:sp>
    </p:spTree>
    <p:extLst>
      <p:ext uri="{BB962C8B-B14F-4D97-AF65-F5344CB8AC3E}">
        <p14:creationId xmlns:p14="http://schemas.microsoft.com/office/powerpoint/2010/main" val="69429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24</a:t>
            </a:fld>
            <a:endParaRPr lang="en-US"/>
          </a:p>
        </p:txBody>
      </p:sp>
    </p:spTree>
    <p:extLst>
      <p:ext uri="{BB962C8B-B14F-4D97-AF65-F5344CB8AC3E}">
        <p14:creationId xmlns:p14="http://schemas.microsoft.com/office/powerpoint/2010/main" val="36027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9781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6155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415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34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4/4/22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n-US"/>
          </a:p>
        </p:txBody>
      </p:sp>
      <p:sp>
        <p:nvSpPr>
          <p:cNvPr id="6" name="Slide Number Placeholder 5"/>
          <p:cNvSpPr>
            <a:spLocks noGrp="1"/>
          </p:cNvSpPr>
          <p:nvPr>
            <p:ph type="sldNum" sz="quarter" idx="12"/>
          </p:nvPr>
        </p:nvSpPr>
        <p:spPr>
          <a:xfrm>
            <a:off x="1437664" y="798973"/>
            <a:ext cx="811019" cy="503578"/>
          </a:xfrm>
        </p:spPr>
        <p:txBody>
          <a:bodyPr/>
          <a:lstStyle/>
          <a:p>
            <a:pPr>
              <a:defRPr/>
            </a:pPr>
            <a:fld id="{76BF41A6-7A2C-4690-ACC7-07924994F7F6}" type="slidenum">
              <a:rPr lang="en-US" smtClean="0"/>
              <a:pPr>
                <a:defRPr/>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2792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4/4/22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5F9F99-9BD9-4422-B838-F0A597D458BC}" type="slidenum">
              <a:rPr lang="en-US" smtClean="0"/>
              <a:pPr>
                <a:defRPr/>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644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4/4/22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BD5518-C465-4C1F-8E36-9195006C4AB9}" type="slidenum">
              <a:rPr lang="en-US" smtClean="0"/>
              <a:pPr>
                <a:defRPr/>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317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4/4/22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2B0271-B012-4ED1-8CE3-476E6D0A5B1D}" type="slidenum">
              <a:rPr lang="en-US" smtClean="0"/>
              <a:pPr>
                <a:defRPr/>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34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4/4/22</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D1ED93C-2746-4E00-A680-3BFBAC96A97E}" type="slidenum">
              <a:rPr lang="en-US" smtClean="0"/>
              <a:pPr>
                <a:defRPr/>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3081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4/4/22</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2EC6839-54FD-43E2-8B0B-C8728B46711E}" type="slidenum">
              <a:rPr lang="en-US" smtClean="0"/>
              <a:pPr>
                <a:defRPr/>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2076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4/4/22</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3385912-A4F2-414C-811D-22BA556D6430}" type="slidenum">
              <a:rPr lang="en-US" smtClean="0"/>
              <a:pPr>
                <a:defRPr/>
              </a:pPr>
              <a:t>‹#›</a:t>
            </a:fld>
            <a:endParaRPr lang="en-US" dirty="0"/>
          </a:p>
        </p:txBody>
      </p:sp>
    </p:spTree>
    <p:extLst>
      <p:ext uri="{BB962C8B-B14F-4D97-AF65-F5344CB8AC3E}">
        <p14:creationId xmlns:p14="http://schemas.microsoft.com/office/powerpoint/2010/main" val="293624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1166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4/4/22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EC528A-CA5A-46BB-8272-1C12E9D32C74}" type="slidenum">
              <a:rPr lang="en-US" smtClean="0"/>
              <a:pPr>
                <a:defRPr/>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4240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6C4C9A-3960-41CF-A4E9-2A8FB932454B}" type="datetimeFigureOut">
              <a:rPr lang="en-US" smtClean="0"/>
              <a:t>4/4/22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13DF46-D727-42FF-B33D-5AD4637A71FA}" type="slidenum">
              <a:rPr lang="en-US" smtClean="0"/>
              <a:pPr>
                <a:defRPr/>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1341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4/4/22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98945B-9468-4E5A-98FD-3F0DF03BC1B2}" type="slidenum">
              <a:rPr lang="en-US" smtClean="0"/>
              <a:pPr>
                <a:defRPr/>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5434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4/4/22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1637DA-7CCD-40E4-B73E-4FBDAF634A94}" type="slidenum">
              <a:rPr lang="en-US" smtClean="0"/>
              <a:pPr>
                <a:defRPr/>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677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4674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71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5638" y="1857619"/>
            <a:ext cx="362829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3738" y="1857619"/>
            <a:ext cx="349640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7" name="Content Placeholder 3">
            <a:extLst>
              <a:ext uri="{FF2B5EF4-FFF2-40B4-BE49-F238E27FC236}">
                <a16:creationId xmlns:a16="http://schemas.microsoft.com/office/drawing/2014/main" id="{791FD008-61C3-400E-BD4D-FC786572EA7D}"/>
              </a:ext>
            </a:extLst>
          </p:cNvPr>
          <p:cNvSpPr>
            <a:spLocks noGrp="1"/>
          </p:cNvSpPr>
          <p:nvPr>
            <p:ph sz="half" idx="12"/>
          </p:nvPr>
        </p:nvSpPr>
        <p:spPr>
          <a:xfrm>
            <a:off x="8129954" y="1847850"/>
            <a:ext cx="349640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60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9662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0733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6705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027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5" r:id="rId1"/>
    <p:sldLayoutId id="2147484325" r:id="rId2"/>
    <p:sldLayoutId id="2147484326" r:id="rId3"/>
    <p:sldLayoutId id="2147484327" r:id="rId4"/>
    <p:sldLayoutId id="2147484376" r:id="rId5"/>
    <p:sldLayoutId id="2147484328" r:id="rId6"/>
    <p:sldLayoutId id="2147484329" r:id="rId7"/>
    <p:sldLayoutId id="2147484330" r:id="rId8"/>
    <p:sldLayoutId id="2147484331" r:id="rId9"/>
    <p:sldLayoutId id="2147484332" r:id="rId10"/>
    <p:sldLayoutId id="2147484333" r:id="rId11"/>
    <p:sldLayoutId id="2147484334" r:id="rId12"/>
  </p:sldLayoutIdLst>
  <p:hf hdr="0" ftr="0" dt="0"/>
  <p:txStyles>
    <p:titleStyle>
      <a:lvl1pPr algn="l" rtl="0" eaLnBrk="0" fontAlgn="base" hangingPunct="0">
        <a:lnSpc>
          <a:spcPct val="90000"/>
        </a:lnSpc>
        <a:spcBef>
          <a:spcPct val="0"/>
        </a:spcBef>
        <a:spcAft>
          <a:spcPct val="0"/>
        </a:spcAft>
        <a:defRPr sz="4400" kern="1200">
          <a:solidFill>
            <a:srgbClr val="616265"/>
          </a:solidFill>
          <a:latin typeface="+mj-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4/4/22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41A894B9-6BEC-426D-BF1F-2B69C5221DC2}" type="slidenum">
              <a:rPr lang="en-US" smtClean="0"/>
              <a:pPr>
                <a:defRPr/>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623F322-B6FF-3347-A145-D7C3C7616050}"/>
              </a:ext>
            </a:extLst>
          </p:cNvPr>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2" name="Picture 3">
            <a:extLst>
              <a:ext uri="{FF2B5EF4-FFF2-40B4-BE49-F238E27FC236}">
                <a16:creationId xmlns:a16="http://schemas.microsoft.com/office/drawing/2014/main" id="{F3B85B34-9D1E-0046-871D-478B614B024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38531"/>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w_nPgAQLHpvsiFcfsXiprlg_fo88oK30YfN2_cXoTbQ/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lm.nih.gov/hmd/greek/greek_oath.html"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history.nih.gov/display/history/Nuremberg+Cod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wma.net/what-we-do/medical-ethics/declaration-of-helsinki/"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www.hhs.gov/ohrp/regulations-and-policy/regulations/common-rule/index.html" TargetMode="External"/><Relationship Id="rId4" Type="http://schemas.openxmlformats.org/officeDocument/2006/relationships/hyperlink" Target="https://www.hhs.gov/ohrp/regulations-and-policy/belmont-report/read-the-belmont-report/index.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w_nPgAQLHpvsiFcfsXiprlg_fo88oK30YfN2_cXoTbQ/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i.org/10.1056/NEJMc1908881"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s://doi.org/10.1126/science.aaz3873" TargetMode="External"/><Relationship Id="rId7" Type="http://schemas.openxmlformats.org/officeDocument/2006/relationships/hyperlink" Target="https://plato.stanford.edu/" TargetMode="External"/><Relationship Id="rId2" Type="http://schemas.openxmlformats.org/officeDocument/2006/relationships/hyperlink" Target="https://doi.org/10.1056/NEJMc1908881" TargetMode="External"/><Relationship Id="rId1" Type="http://schemas.openxmlformats.org/officeDocument/2006/relationships/slideLayout" Target="../slideLayouts/slideLayout14.xml"/><Relationship Id="rId6" Type="http://schemas.openxmlformats.org/officeDocument/2006/relationships/hyperlink" Target="https://www.hhs.gov/ohrp/regulations-and-policy/regulations/common-rule/index.html" TargetMode="External"/><Relationship Id="rId5" Type="http://schemas.openxmlformats.org/officeDocument/2006/relationships/hyperlink" Target="https://www.hhs.gov/ohrp/regulations-and-policy/belmont-report/read-the-belmont-report/index.html" TargetMode="External"/><Relationship Id="rId4" Type="http://schemas.openxmlformats.org/officeDocument/2006/relationships/hyperlink" Target="https://history.nih.gov/research/downloads/nuremberg.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177/1556264615591558" TargetMode="External"/><Relationship Id="rId7" Type="http://schemas.openxmlformats.org/officeDocument/2006/relationships/hyperlink" Target="https://doi.org/10.1016/S0140-6736(05)60641-1" TargetMode="External"/><Relationship Id="rId2" Type="http://schemas.openxmlformats.org/officeDocument/2006/relationships/hyperlink" Target="https://doi.org/10.1001/jama.283.20.2701" TargetMode="External"/><Relationship Id="rId1" Type="http://schemas.openxmlformats.org/officeDocument/2006/relationships/slideLayout" Target="../slideLayouts/slideLayout14.xml"/><Relationship Id="rId6" Type="http://schemas.openxmlformats.org/officeDocument/2006/relationships/hyperlink" Target="https://doi.org/10.1098/rstb.2004.1486" TargetMode="External"/><Relationship Id="rId5" Type="http://schemas.openxmlformats.org/officeDocument/2006/relationships/hyperlink" Target="https://doi.org/10.1016/j.jbi.2017.05.022" TargetMode="External"/><Relationship Id="rId4" Type="http://schemas.openxmlformats.org/officeDocument/2006/relationships/hyperlink" Target="https://doi.org/10.1002/hast.329"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Cynv012C81uafIFVtkCJPF38Vv8yZQVrj9ccFOIwBD4/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5CBB5-3FE1-44CD-B9F6-722E608BD804}"/>
              </a:ext>
            </a:extLst>
          </p:cNvPr>
          <p:cNvSpPr>
            <a:spLocks noGrp="1"/>
          </p:cNvSpPr>
          <p:nvPr>
            <p:ph type="ctrTitle"/>
          </p:nvPr>
        </p:nvSpPr>
        <p:spPr/>
        <p:txBody>
          <a:bodyPr>
            <a:normAutofit/>
          </a:bodyPr>
          <a:lstStyle/>
          <a:p>
            <a:r>
              <a:rPr lang="en-US" sz="4000" dirty="0"/>
              <a:t>Ethical Considerations of Data</a:t>
            </a:r>
            <a:br>
              <a:rPr lang="en-US" sz="4000" dirty="0"/>
            </a:br>
            <a:r>
              <a:rPr lang="en-US" sz="4000" dirty="0"/>
              <a:t>Session 1: Ethics Background</a:t>
            </a:r>
          </a:p>
        </p:txBody>
      </p:sp>
      <p:sp>
        <p:nvSpPr>
          <p:cNvPr id="5" name="Subtitle 4">
            <a:extLst>
              <a:ext uri="{FF2B5EF4-FFF2-40B4-BE49-F238E27FC236}">
                <a16:creationId xmlns:a16="http://schemas.microsoft.com/office/drawing/2014/main" id="{D5F286E2-D6EC-453A-B07D-9A4DE4775ED7}"/>
              </a:ext>
            </a:extLst>
          </p:cNvPr>
          <p:cNvSpPr>
            <a:spLocks noGrp="1"/>
          </p:cNvSpPr>
          <p:nvPr>
            <p:ph type="subTitle" idx="1"/>
          </p:nvPr>
        </p:nvSpPr>
        <p:spPr/>
        <p:txBody>
          <a:bodyPr>
            <a:noAutofit/>
          </a:bodyPr>
          <a:lstStyle/>
          <a:p>
            <a:r>
              <a:rPr lang="en-US" sz="2400" dirty="0"/>
              <a:t>Lecturer: Nicole </a:t>
            </a:r>
            <a:r>
              <a:rPr lang="en-US" sz="2400" dirty="0" err="1"/>
              <a:t>Contaxis</a:t>
            </a:r>
            <a:r>
              <a:rPr lang="en-US" sz="2400" dirty="0"/>
              <a:t>, MLIS, MA</a:t>
            </a:r>
          </a:p>
          <a:p>
            <a:r>
              <a:rPr lang="en-US" sz="2400" dirty="0"/>
              <a:t>With Guest Speaker, Kiran Samuel</a:t>
            </a:r>
          </a:p>
        </p:txBody>
      </p:sp>
      <p:sp>
        <p:nvSpPr>
          <p:cNvPr id="3" name="Slide Number Placeholder 2">
            <a:extLst>
              <a:ext uri="{FF2B5EF4-FFF2-40B4-BE49-F238E27FC236}">
                <a16:creationId xmlns:a16="http://schemas.microsoft.com/office/drawing/2014/main" id="{A172E822-2811-433F-8D60-C98D0AF4006D}"/>
              </a:ext>
            </a:extLst>
          </p:cNvPr>
          <p:cNvSpPr>
            <a:spLocks noGrp="1"/>
          </p:cNvSpPr>
          <p:nvPr>
            <p:ph type="sldNum" sz="quarter" idx="12"/>
          </p:nvPr>
        </p:nvSpPr>
        <p:spPr/>
        <p:txBody>
          <a:bodyPr/>
          <a:lstStyle/>
          <a:p>
            <a:pPr>
              <a:defRPr/>
            </a:pPr>
            <a:fld id="{B2EC6839-54FD-43E2-8B0B-C8728B46711E}" type="slidenum">
              <a:rPr lang="en-US" smtClean="0"/>
              <a:pPr>
                <a:defRPr/>
              </a:pPr>
              <a:t>1</a:t>
            </a:fld>
            <a:endParaRPr lang="en-US" dirty="0"/>
          </a:p>
        </p:txBody>
      </p:sp>
    </p:spTree>
    <p:extLst>
      <p:ext uri="{BB962C8B-B14F-4D97-AF65-F5344CB8AC3E}">
        <p14:creationId xmlns:p14="http://schemas.microsoft.com/office/powerpoint/2010/main" val="31345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83EE-5319-3547-9AD8-2374A3C02185}"/>
              </a:ext>
            </a:extLst>
          </p:cNvPr>
          <p:cNvSpPr>
            <a:spLocks noGrp="1"/>
          </p:cNvSpPr>
          <p:nvPr>
            <p:ph type="title"/>
          </p:nvPr>
        </p:nvSpPr>
        <p:spPr/>
        <p:txBody>
          <a:bodyPr/>
          <a:lstStyle/>
          <a:p>
            <a:r>
              <a:rPr lang="en-US" dirty="0"/>
              <a:t>What is Data Ethics? (3)</a:t>
            </a:r>
          </a:p>
        </p:txBody>
      </p:sp>
      <p:sp>
        <p:nvSpPr>
          <p:cNvPr id="4" name="Slide Number Placeholder 3">
            <a:extLst>
              <a:ext uri="{FF2B5EF4-FFF2-40B4-BE49-F238E27FC236}">
                <a16:creationId xmlns:a16="http://schemas.microsoft.com/office/drawing/2014/main" id="{D1E55EA1-B2AA-7F47-A059-73FCE93FDE3B}"/>
              </a:ext>
            </a:extLst>
          </p:cNvPr>
          <p:cNvSpPr>
            <a:spLocks noGrp="1"/>
          </p:cNvSpPr>
          <p:nvPr>
            <p:ph type="sldNum" sz="quarter" idx="12"/>
          </p:nvPr>
        </p:nvSpPr>
        <p:spPr/>
        <p:txBody>
          <a:bodyPr/>
          <a:lstStyle/>
          <a:p>
            <a:pPr>
              <a:defRPr/>
            </a:pPr>
            <a:fld id="{025F9F99-9BD9-4422-B838-F0A597D458BC}" type="slidenum">
              <a:rPr lang="en-US" smtClean="0"/>
              <a:pPr>
                <a:defRPr/>
              </a:pPr>
              <a:t>10</a:t>
            </a:fld>
            <a:endParaRPr lang="en-US" dirty="0"/>
          </a:p>
        </p:txBody>
      </p:sp>
      <p:sp>
        <p:nvSpPr>
          <p:cNvPr id="3" name="Content Placeholder 2">
            <a:extLst>
              <a:ext uri="{FF2B5EF4-FFF2-40B4-BE49-F238E27FC236}">
                <a16:creationId xmlns:a16="http://schemas.microsoft.com/office/drawing/2014/main" id="{FB57B969-B2D5-C649-9303-664F75AF1BFC}"/>
              </a:ext>
            </a:extLst>
          </p:cNvPr>
          <p:cNvSpPr>
            <a:spLocks noGrp="1"/>
          </p:cNvSpPr>
          <p:nvPr>
            <p:ph idx="1"/>
          </p:nvPr>
        </p:nvSpPr>
        <p:spPr/>
        <p:txBody>
          <a:bodyPr>
            <a:normAutofit/>
          </a:bodyPr>
          <a:lstStyle/>
          <a:p>
            <a:r>
              <a:rPr lang="en-US" dirty="0"/>
              <a:t>Related to previous areas of inquiry like computer ethics and information ethics, data ethics focus our attention on </a:t>
            </a:r>
            <a:r>
              <a:rPr lang="en-US" i="1" dirty="0"/>
              <a:t>what</a:t>
            </a:r>
            <a:r>
              <a:rPr lang="en-US" dirty="0"/>
              <a:t> we are handling when we work with data and </a:t>
            </a:r>
            <a:r>
              <a:rPr lang="en-US" i="1" dirty="0"/>
              <a:t>how</a:t>
            </a:r>
            <a:r>
              <a:rPr lang="en-US" dirty="0"/>
              <a:t> we are handling it </a:t>
            </a:r>
            <a:endParaRPr lang="en-US" sz="2000" dirty="0"/>
          </a:p>
          <a:p>
            <a:r>
              <a:rPr lang="en-US" dirty="0"/>
              <a:t>Data ethics investigates three general areas: </a:t>
            </a:r>
          </a:p>
          <a:p>
            <a:pPr lvl="1"/>
            <a:r>
              <a:rPr lang="en-US" sz="2000" dirty="0"/>
              <a:t>Ethics of data (how we collect, manage, share, process data)</a:t>
            </a:r>
          </a:p>
          <a:p>
            <a:pPr lvl="1"/>
            <a:r>
              <a:rPr lang="en-US" sz="2000" dirty="0"/>
              <a:t>Ethics of algorithms (how we analyze data using tools like artificial intelligence)</a:t>
            </a:r>
          </a:p>
          <a:p>
            <a:pPr lvl="1"/>
            <a:r>
              <a:rPr lang="en-US" sz="2000" dirty="0"/>
              <a:t>Ethics of practice (how we govern our work with data and algorithms)</a:t>
            </a:r>
          </a:p>
        </p:txBody>
      </p:sp>
    </p:spTree>
    <p:extLst>
      <p:ext uri="{BB962C8B-B14F-4D97-AF65-F5344CB8AC3E}">
        <p14:creationId xmlns:p14="http://schemas.microsoft.com/office/powerpoint/2010/main" val="334790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E476-1BEB-A148-B36B-098BBA4E2DDB}"/>
              </a:ext>
            </a:extLst>
          </p:cNvPr>
          <p:cNvSpPr>
            <a:spLocks noGrp="1"/>
          </p:cNvSpPr>
          <p:nvPr>
            <p:ph type="title"/>
          </p:nvPr>
        </p:nvSpPr>
        <p:spPr/>
        <p:txBody>
          <a:bodyPr/>
          <a:lstStyle/>
          <a:p>
            <a:r>
              <a:rPr lang="en-US" dirty="0"/>
              <a:t>Ethical Frameworks</a:t>
            </a:r>
          </a:p>
        </p:txBody>
      </p:sp>
      <p:sp>
        <p:nvSpPr>
          <p:cNvPr id="4" name="Slide Number Placeholder 3">
            <a:extLst>
              <a:ext uri="{FF2B5EF4-FFF2-40B4-BE49-F238E27FC236}">
                <a16:creationId xmlns:a16="http://schemas.microsoft.com/office/drawing/2014/main" id="{A6DD16C4-08C1-BB42-B1C5-BAAA7EE79F7F}"/>
              </a:ext>
            </a:extLst>
          </p:cNvPr>
          <p:cNvSpPr>
            <a:spLocks noGrp="1"/>
          </p:cNvSpPr>
          <p:nvPr>
            <p:ph type="sldNum" sz="quarter" idx="12"/>
          </p:nvPr>
        </p:nvSpPr>
        <p:spPr/>
        <p:txBody>
          <a:bodyPr/>
          <a:lstStyle/>
          <a:p>
            <a:pPr>
              <a:defRPr/>
            </a:pPr>
            <a:fld id="{C8BD5518-C465-4C1F-8E36-9195006C4AB9}" type="slidenum">
              <a:rPr lang="en-US" smtClean="0"/>
              <a:pPr>
                <a:defRPr/>
              </a:pPr>
              <a:t>11</a:t>
            </a:fld>
            <a:endParaRPr lang="en-US" dirty="0"/>
          </a:p>
        </p:txBody>
      </p:sp>
      <p:sp>
        <p:nvSpPr>
          <p:cNvPr id="3" name="Text Placeholder 2">
            <a:extLst>
              <a:ext uri="{FF2B5EF4-FFF2-40B4-BE49-F238E27FC236}">
                <a16:creationId xmlns:a16="http://schemas.microsoft.com/office/drawing/2014/main" id="{E304439A-FC1F-174A-B64C-A4A80E15DAAA}"/>
              </a:ext>
            </a:extLst>
          </p:cNvPr>
          <p:cNvSpPr>
            <a:spLocks noGrp="1"/>
          </p:cNvSpPr>
          <p:nvPr>
            <p:ph type="body" idx="1"/>
          </p:nvPr>
        </p:nvSpPr>
        <p:spPr/>
        <p:txBody>
          <a:bodyPr>
            <a:normAutofit/>
          </a:bodyPr>
          <a:lstStyle/>
          <a:p>
            <a:r>
              <a:rPr lang="en-US" sz="2400" dirty="0"/>
              <a:t>Ways to think about and approach ethical decision-making</a:t>
            </a:r>
          </a:p>
        </p:txBody>
      </p:sp>
    </p:spTree>
    <p:extLst>
      <p:ext uri="{BB962C8B-B14F-4D97-AF65-F5344CB8AC3E}">
        <p14:creationId xmlns:p14="http://schemas.microsoft.com/office/powerpoint/2010/main" val="45182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498F-FBBE-9D46-AEB4-497BE0E22D98}"/>
              </a:ext>
            </a:extLst>
          </p:cNvPr>
          <p:cNvSpPr>
            <a:spLocks noGrp="1"/>
          </p:cNvSpPr>
          <p:nvPr>
            <p:ph type="title"/>
          </p:nvPr>
        </p:nvSpPr>
        <p:spPr/>
        <p:txBody>
          <a:bodyPr/>
          <a:lstStyle/>
          <a:p>
            <a:r>
              <a:rPr lang="en-US" dirty="0"/>
              <a:t>A Library Data Ethics Situation</a:t>
            </a:r>
          </a:p>
        </p:txBody>
      </p:sp>
      <p:sp>
        <p:nvSpPr>
          <p:cNvPr id="4" name="Slide Number Placeholder 3">
            <a:extLst>
              <a:ext uri="{FF2B5EF4-FFF2-40B4-BE49-F238E27FC236}">
                <a16:creationId xmlns:a16="http://schemas.microsoft.com/office/drawing/2014/main" id="{F4045811-3232-0A44-B3E0-FEFD99E8CACC}"/>
              </a:ext>
            </a:extLst>
          </p:cNvPr>
          <p:cNvSpPr>
            <a:spLocks noGrp="1"/>
          </p:cNvSpPr>
          <p:nvPr>
            <p:ph type="sldNum" sz="quarter" idx="12"/>
          </p:nvPr>
        </p:nvSpPr>
        <p:spPr/>
        <p:txBody>
          <a:bodyPr/>
          <a:lstStyle/>
          <a:p>
            <a:pPr>
              <a:defRPr/>
            </a:pPr>
            <a:fld id="{025F9F99-9BD9-4422-B838-F0A597D458BC}" type="slidenum">
              <a:rPr lang="en-US" smtClean="0"/>
              <a:pPr>
                <a:defRPr/>
              </a:pPr>
              <a:t>12</a:t>
            </a:fld>
            <a:endParaRPr lang="en-US" dirty="0"/>
          </a:p>
        </p:txBody>
      </p:sp>
      <p:sp>
        <p:nvSpPr>
          <p:cNvPr id="3" name="Content Placeholder 2">
            <a:extLst>
              <a:ext uri="{FF2B5EF4-FFF2-40B4-BE49-F238E27FC236}">
                <a16:creationId xmlns:a16="http://schemas.microsoft.com/office/drawing/2014/main" id="{353D0A6C-A69E-D04B-AEF3-593A38445DBF}"/>
              </a:ext>
            </a:extLst>
          </p:cNvPr>
          <p:cNvSpPr>
            <a:spLocks noGrp="1"/>
          </p:cNvSpPr>
          <p:nvPr>
            <p:ph idx="1"/>
          </p:nvPr>
        </p:nvSpPr>
        <p:spPr>
          <a:xfrm>
            <a:off x="1451579" y="2015732"/>
            <a:ext cx="10221612" cy="3450613"/>
          </a:xfrm>
        </p:spPr>
        <p:txBody>
          <a:bodyPr>
            <a:noAutofit/>
          </a:bodyPr>
          <a:lstStyle/>
          <a:p>
            <a:pPr marL="0" indent="0">
              <a:buNone/>
            </a:pPr>
            <a:r>
              <a:rPr lang="en-US" sz="2400" dirty="0"/>
              <a:t>You are on a library statistics task force, working with other librarians and administrators to decide what information should be tracked in order to guide internal decision-making, reports to external entities like AAHSL, and reports to the larger institution.</a:t>
            </a:r>
          </a:p>
          <a:p>
            <a:pPr marL="0" indent="0">
              <a:buNone/>
            </a:pPr>
            <a:endParaRPr lang="en-US" sz="900" dirty="0"/>
          </a:p>
          <a:p>
            <a:pPr marL="0" indent="0">
              <a:buNone/>
            </a:pPr>
            <a:r>
              <a:rPr lang="en-US" sz="2400" dirty="0"/>
              <a:t>In this process, a colleague suggests having librarians forward the names of ‘library champions’ for future interviews as a way to collect qualitative data about library interactions. You feel uneasy about this suggestion. What do you do? </a:t>
            </a:r>
          </a:p>
        </p:txBody>
      </p:sp>
    </p:spTree>
    <p:extLst>
      <p:ext uri="{BB962C8B-B14F-4D97-AF65-F5344CB8AC3E}">
        <p14:creationId xmlns:p14="http://schemas.microsoft.com/office/powerpoint/2010/main" val="14578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A993-DA3B-7E48-AC22-33388BDDDB09}"/>
              </a:ext>
            </a:extLst>
          </p:cNvPr>
          <p:cNvSpPr>
            <a:spLocks noGrp="1"/>
          </p:cNvSpPr>
          <p:nvPr>
            <p:ph type="title"/>
          </p:nvPr>
        </p:nvSpPr>
        <p:spPr/>
        <p:txBody>
          <a:bodyPr/>
          <a:lstStyle/>
          <a:p>
            <a:r>
              <a:rPr lang="en-US" dirty="0"/>
              <a:t>A Library Data Ethics Situation (2)</a:t>
            </a:r>
          </a:p>
        </p:txBody>
      </p:sp>
      <p:sp>
        <p:nvSpPr>
          <p:cNvPr id="4" name="Slide Number Placeholder 3">
            <a:extLst>
              <a:ext uri="{FF2B5EF4-FFF2-40B4-BE49-F238E27FC236}">
                <a16:creationId xmlns:a16="http://schemas.microsoft.com/office/drawing/2014/main" id="{ADED68B9-F989-C046-B90F-E64F89A7968A}"/>
              </a:ext>
            </a:extLst>
          </p:cNvPr>
          <p:cNvSpPr>
            <a:spLocks noGrp="1"/>
          </p:cNvSpPr>
          <p:nvPr>
            <p:ph type="sldNum" sz="quarter" idx="12"/>
          </p:nvPr>
        </p:nvSpPr>
        <p:spPr/>
        <p:txBody>
          <a:bodyPr/>
          <a:lstStyle/>
          <a:p>
            <a:pPr>
              <a:defRPr/>
            </a:pPr>
            <a:fld id="{025F9F99-9BD9-4422-B838-F0A597D458BC}" type="slidenum">
              <a:rPr lang="en-US" smtClean="0"/>
              <a:pPr>
                <a:defRPr/>
              </a:pPr>
              <a:t>13</a:t>
            </a:fld>
            <a:endParaRPr lang="en-US" dirty="0"/>
          </a:p>
        </p:txBody>
      </p:sp>
      <p:sp>
        <p:nvSpPr>
          <p:cNvPr id="5" name="Content Placeholder 4">
            <a:extLst>
              <a:ext uri="{FF2B5EF4-FFF2-40B4-BE49-F238E27FC236}">
                <a16:creationId xmlns:a16="http://schemas.microsoft.com/office/drawing/2014/main" id="{DF140AEE-ED65-3F4F-AFB6-29A3FECD70D6}"/>
              </a:ext>
            </a:extLst>
          </p:cNvPr>
          <p:cNvSpPr>
            <a:spLocks noGrp="1"/>
          </p:cNvSpPr>
          <p:nvPr>
            <p:ph sz="half" idx="1"/>
          </p:nvPr>
        </p:nvSpPr>
        <p:spPr>
          <a:xfrm>
            <a:off x="369651" y="2010878"/>
            <a:ext cx="5722832" cy="4098092"/>
          </a:xfrm>
        </p:spPr>
        <p:txBody>
          <a:bodyPr>
            <a:normAutofit lnSpcReduction="10000"/>
          </a:bodyPr>
          <a:lstStyle/>
          <a:p>
            <a:pPr marL="0" indent="0">
              <a:buNone/>
            </a:pPr>
            <a:r>
              <a:rPr lang="en-US" dirty="0"/>
              <a:t>You are on a library statistics task force, working with other librarians and administrators to decide what information should be tracked in order to guide internal decision-making, report to external entities like AAHSL, and report to the larger institution.</a:t>
            </a:r>
          </a:p>
          <a:p>
            <a:pPr marL="0" indent="0">
              <a:buNone/>
            </a:pPr>
            <a:endParaRPr lang="en-US" sz="900" dirty="0"/>
          </a:p>
          <a:p>
            <a:pPr marL="0" indent="0">
              <a:buNone/>
            </a:pPr>
            <a:r>
              <a:rPr lang="en-US" dirty="0"/>
              <a:t>In this process, a colleagues suggests having librarians forward the names of ‘library champions’ for future interviews as a way to collect qualitative data about library interactions. You feel uneasy about this suggestion. What do you do? Tell me in the chat!</a:t>
            </a:r>
          </a:p>
        </p:txBody>
      </p:sp>
      <p:sp>
        <p:nvSpPr>
          <p:cNvPr id="6" name="Content Placeholder 5">
            <a:extLst>
              <a:ext uri="{FF2B5EF4-FFF2-40B4-BE49-F238E27FC236}">
                <a16:creationId xmlns:a16="http://schemas.microsoft.com/office/drawing/2014/main" id="{19D40DA2-B146-444E-9279-858D94F0F0CD}"/>
              </a:ext>
            </a:extLst>
          </p:cNvPr>
          <p:cNvSpPr>
            <a:spLocks noGrp="1"/>
          </p:cNvSpPr>
          <p:nvPr>
            <p:ph sz="half" idx="2"/>
          </p:nvPr>
        </p:nvSpPr>
        <p:spPr>
          <a:xfrm>
            <a:off x="6413771" y="2017343"/>
            <a:ext cx="5570706" cy="3441520"/>
          </a:xfrm>
        </p:spPr>
        <p:txBody>
          <a:bodyPr>
            <a:noAutofit/>
          </a:bodyPr>
          <a:lstStyle/>
          <a:p>
            <a:pPr marL="0" indent="0">
              <a:buNone/>
            </a:pPr>
            <a:r>
              <a:rPr lang="en-US" b="1" dirty="0"/>
              <a:t>Possible Approaches: </a:t>
            </a:r>
          </a:p>
          <a:p>
            <a:pPr marL="457200" indent="-457200">
              <a:buAutoNum type="alphaUcParenR"/>
            </a:pPr>
            <a:r>
              <a:rPr lang="en-US" dirty="0"/>
              <a:t>You discuss possible outcomes of compiling this list with the team</a:t>
            </a:r>
          </a:p>
          <a:p>
            <a:pPr marL="457200" indent="-457200">
              <a:buAutoNum type="alphaUcParenR"/>
            </a:pPr>
            <a:r>
              <a:rPr lang="en-US" dirty="0"/>
              <a:t>You look to your professional association’s rule book for guidance on compiling a list like this</a:t>
            </a:r>
          </a:p>
          <a:p>
            <a:pPr marL="457200" indent="-457200">
              <a:buAutoNum type="alphaUcParenR"/>
            </a:pPr>
            <a:r>
              <a:rPr lang="en-US" dirty="0"/>
              <a:t>You discuss what one of your mentors or role models might do in this situation</a:t>
            </a:r>
          </a:p>
          <a:p>
            <a:pPr marL="457200" indent="-457200">
              <a:buAutoNum type="alphaUcParenR"/>
            </a:pPr>
            <a:r>
              <a:rPr lang="en-US" dirty="0"/>
              <a:t>You discuss what your responsibilities are to your patrons as a librarian or library worker</a:t>
            </a:r>
          </a:p>
        </p:txBody>
      </p:sp>
    </p:spTree>
    <p:extLst>
      <p:ext uri="{BB962C8B-B14F-4D97-AF65-F5344CB8AC3E}">
        <p14:creationId xmlns:p14="http://schemas.microsoft.com/office/powerpoint/2010/main" val="302044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8E946E-C499-8245-9D2A-554181274DD3}"/>
              </a:ext>
            </a:extLst>
          </p:cNvPr>
          <p:cNvSpPr>
            <a:spLocks noGrp="1"/>
          </p:cNvSpPr>
          <p:nvPr>
            <p:ph type="title"/>
          </p:nvPr>
        </p:nvSpPr>
        <p:spPr/>
        <p:txBody>
          <a:bodyPr/>
          <a:lstStyle/>
          <a:p>
            <a:r>
              <a:rPr lang="en-US" dirty="0">
                <a:solidFill>
                  <a:schemeClr val="accent1"/>
                </a:solidFill>
              </a:rPr>
              <a:t>a) </a:t>
            </a:r>
            <a:r>
              <a:rPr lang="en-US" dirty="0"/>
              <a:t>Examine Possible Outcomes</a:t>
            </a:r>
          </a:p>
        </p:txBody>
      </p:sp>
      <p:sp>
        <p:nvSpPr>
          <p:cNvPr id="5" name="Slide Number Placeholder 4">
            <a:extLst>
              <a:ext uri="{FF2B5EF4-FFF2-40B4-BE49-F238E27FC236}">
                <a16:creationId xmlns:a16="http://schemas.microsoft.com/office/drawing/2014/main" id="{CE242EB0-32A6-7846-B5E5-480D3D677F44}"/>
              </a:ext>
            </a:extLst>
          </p:cNvPr>
          <p:cNvSpPr>
            <a:spLocks noGrp="1"/>
          </p:cNvSpPr>
          <p:nvPr>
            <p:ph type="sldNum" sz="quarter" idx="12"/>
          </p:nvPr>
        </p:nvSpPr>
        <p:spPr/>
        <p:txBody>
          <a:bodyPr/>
          <a:lstStyle/>
          <a:p>
            <a:pPr>
              <a:defRPr/>
            </a:pPr>
            <a:fld id="{372B0271-B012-4ED1-8CE3-476E6D0A5B1D}" type="slidenum">
              <a:rPr lang="en-US" smtClean="0"/>
              <a:pPr>
                <a:defRPr/>
              </a:pPr>
              <a:t>14</a:t>
            </a:fld>
            <a:endParaRPr lang="en-US" dirty="0"/>
          </a:p>
        </p:txBody>
      </p:sp>
      <p:sp>
        <p:nvSpPr>
          <p:cNvPr id="7" name="Content Placeholder 6">
            <a:extLst>
              <a:ext uri="{FF2B5EF4-FFF2-40B4-BE49-F238E27FC236}">
                <a16:creationId xmlns:a16="http://schemas.microsoft.com/office/drawing/2014/main" id="{8B12029B-64BF-EE4C-A785-8AF42EB92897}"/>
              </a:ext>
            </a:extLst>
          </p:cNvPr>
          <p:cNvSpPr>
            <a:spLocks noGrp="1"/>
          </p:cNvSpPr>
          <p:nvPr>
            <p:ph idx="1"/>
          </p:nvPr>
        </p:nvSpPr>
        <p:spPr/>
        <p:txBody>
          <a:bodyPr>
            <a:noAutofit/>
          </a:bodyPr>
          <a:lstStyle/>
          <a:p>
            <a:r>
              <a:rPr lang="en-US" u="sng" dirty="0"/>
              <a:t>Philosophical Approach:</a:t>
            </a:r>
            <a:r>
              <a:rPr lang="en-US" dirty="0"/>
              <a:t> Consequentialism </a:t>
            </a:r>
          </a:p>
          <a:p>
            <a:r>
              <a:rPr lang="en-US" dirty="0"/>
              <a:t>(</a:t>
            </a:r>
            <a:r>
              <a:rPr lang="en-US" u="sng" dirty="0"/>
              <a:t>Outrageously) Quick Summary: </a:t>
            </a:r>
            <a:r>
              <a:rPr lang="en-US" dirty="0"/>
              <a:t>Actions should be judged based on its consequences</a:t>
            </a:r>
          </a:p>
          <a:p>
            <a:r>
              <a:rPr lang="en-US" u="sng" dirty="0"/>
              <a:t>Possible Response Informed by this Approach: </a:t>
            </a:r>
          </a:p>
          <a:p>
            <a:pPr lvl="1"/>
            <a:r>
              <a:rPr lang="en-US" sz="2000" dirty="0"/>
              <a:t>After weighing the possible benefits of maintaining such a list with the risks, the group decides that the ‘library champions’ may feel like their privacy was violated if such a list were maintained. So, the group decides against collecting names. </a:t>
            </a:r>
          </a:p>
        </p:txBody>
      </p:sp>
    </p:spTree>
    <p:extLst>
      <p:ext uri="{BB962C8B-B14F-4D97-AF65-F5344CB8AC3E}">
        <p14:creationId xmlns:p14="http://schemas.microsoft.com/office/powerpoint/2010/main" val="1581448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8E946E-C499-8245-9D2A-554181274DD3}"/>
              </a:ext>
            </a:extLst>
          </p:cNvPr>
          <p:cNvSpPr>
            <a:spLocks noGrp="1"/>
          </p:cNvSpPr>
          <p:nvPr>
            <p:ph type="title"/>
          </p:nvPr>
        </p:nvSpPr>
        <p:spPr/>
        <p:txBody>
          <a:bodyPr/>
          <a:lstStyle/>
          <a:p>
            <a:r>
              <a:rPr lang="en-US" dirty="0">
                <a:solidFill>
                  <a:schemeClr val="accent1"/>
                </a:solidFill>
              </a:rPr>
              <a:t>B) </a:t>
            </a:r>
            <a:r>
              <a:rPr lang="en-US" dirty="0"/>
              <a:t>Review Professional Association’s Guidance</a:t>
            </a:r>
          </a:p>
        </p:txBody>
      </p:sp>
      <p:sp>
        <p:nvSpPr>
          <p:cNvPr id="5" name="Slide Number Placeholder 4">
            <a:extLst>
              <a:ext uri="{FF2B5EF4-FFF2-40B4-BE49-F238E27FC236}">
                <a16:creationId xmlns:a16="http://schemas.microsoft.com/office/drawing/2014/main" id="{CE242EB0-32A6-7846-B5E5-480D3D677F44}"/>
              </a:ext>
            </a:extLst>
          </p:cNvPr>
          <p:cNvSpPr>
            <a:spLocks noGrp="1"/>
          </p:cNvSpPr>
          <p:nvPr>
            <p:ph type="sldNum" sz="quarter" idx="12"/>
          </p:nvPr>
        </p:nvSpPr>
        <p:spPr/>
        <p:txBody>
          <a:bodyPr/>
          <a:lstStyle/>
          <a:p>
            <a:pPr>
              <a:defRPr/>
            </a:pPr>
            <a:fld id="{372B0271-B012-4ED1-8CE3-476E6D0A5B1D}" type="slidenum">
              <a:rPr lang="en-US" smtClean="0"/>
              <a:pPr>
                <a:defRPr/>
              </a:pPr>
              <a:t>15</a:t>
            </a:fld>
            <a:endParaRPr lang="en-US" dirty="0"/>
          </a:p>
        </p:txBody>
      </p:sp>
      <p:sp>
        <p:nvSpPr>
          <p:cNvPr id="7" name="Content Placeholder 6">
            <a:extLst>
              <a:ext uri="{FF2B5EF4-FFF2-40B4-BE49-F238E27FC236}">
                <a16:creationId xmlns:a16="http://schemas.microsoft.com/office/drawing/2014/main" id="{8B12029B-64BF-EE4C-A785-8AF42EB92897}"/>
              </a:ext>
            </a:extLst>
          </p:cNvPr>
          <p:cNvSpPr>
            <a:spLocks noGrp="1"/>
          </p:cNvSpPr>
          <p:nvPr>
            <p:ph idx="1"/>
          </p:nvPr>
        </p:nvSpPr>
        <p:spPr/>
        <p:txBody>
          <a:bodyPr>
            <a:noAutofit/>
          </a:bodyPr>
          <a:lstStyle/>
          <a:p>
            <a:r>
              <a:rPr lang="en-US" u="sng" dirty="0"/>
              <a:t>Philosophical Approach:</a:t>
            </a:r>
            <a:r>
              <a:rPr lang="en-US" dirty="0"/>
              <a:t> Deontology </a:t>
            </a:r>
          </a:p>
          <a:p>
            <a:r>
              <a:rPr lang="en-US" dirty="0"/>
              <a:t>(</a:t>
            </a:r>
            <a:r>
              <a:rPr lang="en-US" u="sng" dirty="0"/>
              <a:t>Outrageously) Quick Summary: </a:t>
            </a:r>
            <a:r>
              <a:rPr lang="en-US" dirty="0"/>
              <a:t>Actions should be judged based on their adherence to moral norms or universal moral laws</a:t>
            </a:r>
          </a:p>
          <a:p>
            <a:r>
              <a:rPr lang="en-US" u="sng" dirty="0"/>
              <a:t>Possible Response Informed by this Approach: </a:t>
            </a:r>
          </a:p>
          <a:p>
            <a:pPr lvl="1"/>
            <a:r>
              <a:rPr lang="en-US" sz="2000" dirty="0"/>
              <a:t>The group reviews guidance on evaluation practices from the Medical Library Association and follows that guidance. </a:t>
            </a:r>
          </a:p>
        </p:txBody>
      </p:sp>
    </p:spTree>
    <p:extLst>
      <p:ext uri="{BB962C8B-B14F-4D97-AF65-F5344CB8AC3E}">
        <p14:creationId xmlns:p14="http://schemas.microsoft.com/office/powerpoint/2010/main" val="100992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8E946E-C499-8245-9D2A-554181274DD3}"/>
              </a:ext>
            </a:extLst>
          </p:cNvPr>
          <p:cNvSpPr>
            <a:spLocks noGrp="1"/>
          </p:cNvSpPr>
          <p:nvPr>
            <p:ph type="title"/>
          </p:nvPr>
        </p:nvSpPr>
        <p:spPr/>
        <p:txBody>
          <a:bodyPr/>
          <a:lstStyle/>
          <a:p>
            <a:r>
              <a:rPr lang="en-US" dirty="0">
                <a:solidFill>
                  <a:schemeClr val="accent1"/>
                </a:solidFill>
              </a:rPr>
              <a:t>C) </a:t>
            </a:r>
            <a:r>
              <a:rPr lang="en-US" dirty="0"/>
              <a:t>Consider What A Role Model Would Do</a:t>
            </a:r>
          </a:p>
        </p:txBody>
      </p:sp>
      <p:sp>
        <p:nvSpPr>
          <p:cNvPr id="5" name="Slide Number Placeholder 4">
            <a:extLst>
              <a:ext uri="{FF2B5EF4-FFF2-40B4-BE49-F238E27FC236}">
                <a16:creationId xmlns:a16="http://schemas.microsoft.com/office/drawing/2014/main" id="{CE242EB0-32A6-7846-B5E5-480D3D677F44}"/>
              </a:ext>
            </a:extLst>
          </p:cNvPr>
          <p:cNvSpPr>
            <a:spLocks noGrp="1"/>
          </p:cNvSpPr>
          <p:nvPr>
            <p:ph type="sldNum" sz="quarter" idx="12"/>
          </p:nvPr>
        </p:nvSpPr>
        <p:spPr/>
        <p:txBody>
          <a:bodyPr/>
          <a:lstStyle/>
          <a:p>
            <a:pPr>
              <a:defRPr/>
            </a:pPr>
            <a:fld id="{372B0271-B012-4ED1-8CE3-476E6D0A5B1D}" type="slidenum">
              <a:rPr lang="en-US" smtClean="0"/>
              <a:pPr>
                <a:defRPr/>
              </a:pPr>
              <a:t>16</a:t>
            </a:fld>
            <a:endParaRPr lang="en-US" dirty="0"/>
          </a:p>
        </p:txBody>
      </p:sp>
      <p:sp>
        <p:nvSpPr>
          <p:cNvPr id="7" name="Content Placeholder 6">
            <a:extLst>
              <a:ext uri="{FF2B5EF4-FFF2-40B4-BE49-F238E27FC236}">
                <a16:creationId xmlns:a16="http://schemas.microsoft.com/office/drawing/2014/main" id="{8B12029B-64BF-EE4C-A785-8AF42EB92897}"/>
              </a:ext>
            </a:extLst>
          </p:cNvPr>
          <p:cNvSpPr>
            <a:spLocks noGrp="1"/>
          </p:cNvSpPr>
          <p:nvPr>
            <p:ph idx="1"/>
          </p:nvPr>
        </p:nvSpPr>
        <p:spPr/>
        <p:txBody>
          <a:bodyPr>
            <a:noAutofit/>
          </a:bodyPr>
          <a:lstStyle/>
          <a:p>
            <a:r>
              <a:rPr lang="en-US" u="sng" dirty="0"/>
              <a:t>Philosophical Approach:</a:t>
            </a:r>
            <a:r>
              <a:rPr lang="en-US" dirty="0"/>
              <a:t> Virtue Ethics</a:t>
            </a:r>
          </a:p>
          <a:p>
            <a:r>
              <a:rPr lang="en-US" dirty="0"/>
              <a:t>(</a:t>
            </a:r>
            <a:r>
              <a:rPr lang="en-US" u="sng" dirty="0"/>
              <a:t>Outrageously) Quick Summary: </a:t>
            </a:r>
            <a:r>
              <a:rPr lang="en-US" dirty="0"/>
              <a:t>Actions should be judged based on whether they build the character or virtue of the agent taking that action</a:t>
            </a:r>
          </a:p>
          <a:p>
            <a:r>
              <a:rPr lang="en-US" u="sng" dirty="0"/>
              <a:t>Possible Response Informed by this Approach: </a:t>
            </a:r>
          </a:p>
          <a:p>
            <a:pPr lvl="1"/>
            <a:r>
              <a:rPr lang="en-US" sz="2000" dirty="0"/>
              <a:t>The group decides that they want to be the type of people who welcome patron input, and they decide that these interviews are necessary in order to receive feedback to improve themselves and the library.</a:t>
            </a:r>
          </a:p>
        </p:txBody>
      </p:sp>
    </p:spTree>
    <p:extLst>
      <p:ext uri="{BB962C8B-B14F-4D97-AF65-F5344CB8AC3E}">
        <p14:creationId xmlns:p14="http://schemas.microsoft.com/office/powerpoint/2010/main" val="328542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8E946E-C499-8245-9D2A-554181274DD3}"/>
              </a:ext>
            </a:extLst>
          </p:cNvPr>
          <p:cNvSpPr>
            <a:spLocks noGrp="1"/>
          </p:cNvSpPr>
          <p:nvPr>
            <p:ph type="title"/>
          </p:nvPr>
        </p:nvSpPr>
        <p:spPr/>
        <p:txBody>
          <a:bodyPr/>
          <a:lstStyle/>
          <a:p>
            <a:r>
              <a:rPr lang="en-US" dirty="0">
                <a:solidFill>
                  <a:schemeClr val="accent1"/>
                </a:solidFill>
              </a:rPr>
              <a:t>D) </a:t>
            </a:r>
            <a:r>
              <a:rPr lang="en-US" dirty="0"/>
              <a:t>Discuss Your Responsibilities to Your Patrons</a:t>
            </a:r>
          </a:p>
        </p:txBody>
      </p:sp>
      <p:sp>
        <p:nvSpPr>
          <p:cNvPr id="5" name="Slide Number Placeholder 4">
            <a:extLst>
              <a:ext uri="{FF2B5EF4-FFF2-40B4-BE49-F238E27FC236}">
                <a16:creationId xmlns:a16="http://schemas.microsoft.com/office/drawing/2014/main" id="{CE242EB0-32A6-7846-B5E5-480D3D677F44}"/>
              </a:ext>
            </a:extLst>
          </p:cNvPr>
          <p:cNvSpPr>
            <a:spLocks noGrp="1"/>
          </p:cNvSpPr>
          <p:nvPr>
            <p:ph type="sldNum" sz="quarter" idx="12"/>
          </p:nvPr>
        </p:nvSpPr>
        <p:spPr/>
        <p:txBody>
          <a:bodyPr/>
          <a:lstStyle/>
          <a:p>
            <a:pPr>
              <a:defRPr/>
            </a:pPr>
            <a:fld id="{372B0271-B012-4ED1-8CE3-476E6D0A5B1D}" type="slidenum">
              <a:rPr lang="en-US" smtClean="0"/>
              <a:pPr>
                <a:defRPr/>
              </a:pPr>
              <a:t>17</a:t>
            </a:fld>
            <a:endParaRPr lang="en-US" dirty="0"/>
          </a:p>
        </p:txBody>
      </p:sp>
      <p:sp>
        <p:nvSpPr>
          <p:cNvPr id="7" name="Content Placeholder 6">
            <a:extLst>
              <a:ext uri="{FF2B5EF4-FFF2-40B4-BE49-F238E27FC236}">
                <a16:creationId xmlns:a16="http://schemas.microsoft.com/office/drawing/2014/main" id="{8B12029B-64BF-EE4C-A785-8AF42EB92897}"/>
              </a:ext>
            </a:extLst>
          </p:cNvPr>
          <p:cNvSpPr>
            <a:spLocks noGrp="1"/>
          </p:cNvSpPr>
          <p:nvPr>
            <p:ph idx="1"/>
          </p:nvPr>
        </p:nvSpPr>
        <p:spPr/>
        <p:txBody>
          <a:bodyPr>
            <a:noAutofit/>
          </a:bodyPr>
          <a:lstStyle/>
          <a:p>
            <a:r>
              <a:rPr lang="en-US" u="sng" dirty="0"/>
              <a:t>Philosophical Approach:</a:t>
            </a:r>
            <a:r>
              <a:rPr lang="en-US" dirty="0"/>
              <a:t> Social contract theory</a:t>
            </a:r>
          </a:p>
          <a:p>
            <a:r>
              <a:rPr lang="en-US" dirty="0"/>
              <a:t>(</a:t>
            </a:r>
            <a:r>
              <a:rPr lang="en-US" u="sng" dirty="0"/>
              <a:t>Outrageously) Quick Summary: </a:t>
            </a:r>
            <a:r>
              <a:rPr lang="en-US" dirty="0"/>
              <a:t>People have obligations to social institutions and vice versa, as structured by social norms</a:t>
            </a:r>
          </a:p>
          <a:p>
            <a:r>
              <a:rPr lang="en-US" u="sng" dirty="0"/>
              <a:t>Possible Response Informed by this Approach: </a:t>
            </a:r>
          </a:p>
          <a:p>
            <a:pPr lvl="1"/>
            <a:r>
              <a:rPr lang="en-US" sz="2000" dirty="0"/>
              <a:t>The group decides that they have an obligation to represent their patrons opinions in strategic decision-making, so they decide it is important to pursue interviews and collect the names of possibly interested patrons.</a:t>
            </a:r>
          </a:p>
        </p:txBody>
      </p:sp>
    </p:spTree>
    <p:extLst>
      <p:ext uri="{BB962C8B-B14F-4D97-AF65-F5344CB8AC3E}">
        <p14:creationId xmlns:p14="http://schemas.microsoft.com/office/powerpoint/2010/main" val="189440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4497-182A-E846-85CB-DEBE24903CED}"/>
              </a:ext>
            </a:extLst>
          </p:cNvPr>
          <p:cNvSpPr>
            <a:spLocks noGrp="1"/>
          </p:cNvSpPr>
          <p:nvPr>
            <p:ph type="title"/>
          </p:nvPr>
        </p:nvSpPr>
        <p:spPr/>
        <p:txBody>
          <a:bodyPr/>
          <a:lstStyle/>
          <a:p>
            <a:r>
              <a:rPr lang="en-US" dirty="0"/>
              <a:t>Another Example</a:t>
            </a:r>
          </a:p>
        </p:txBody>
      </p:sp>
      <p:sp>
        <p:nvSpPr>
          <p:cNvPr id="4" name="Slide Number Placeholder 3">
            <a:extLst>
              <a:ext uri="{FF2B5EF4-FFF2-40B4-BE49-F238E27FC236}">
                <a16:creationId xmlns:a16="http://schemas.microsoft.com/office/drawing/2014/main" id="{5F4504BE-20C8-0644-A050-D23496C03342}"/>
              </a:ext>
            </a:extLst>
          </p:cNvPr>
          <p:cNvSpPr>
            <a:spLocks noGrp="1"/>
          </p:cNvSpPr>
          <p:nvPr>
            <p:ph type="sldNum" sz="quarter" idx="12"/>
          </p:nvPr>
        </p:nvSpPr>
        <p:spPr/>
        <p:txBody>
          <a:bodyPr/>
          <a:lstStyle/>
          <a:p>
            <a:pPr>
              <a:defRPr/>
            </a:pPr>
            <a:fld id="{025F9F99-9BD9-4422-B838-F0A597D458BC}" type="slidenum">
              <a:rPr lang="en-US" smtClean="0"/>
              <a:pPr>
                <a:defRPr/>
              </a:pPr>
              <a:t>18</a:t>
            </a:fld>
            <a:endParaRPr lang="en-US" dirty="0"/>
          </a:p>
        </p:txBody>
      </p:sp>
      <p:sp>
        <p:nvSpPr>
          <p:cNvPr id="3" name="Content Placeholder 2">
            <a:extLst>
              <a:ext uri="{FF2B5EF4-FFF2-40B4-BE49-F238E27FC236}">
                <a16:creationId xmlns:a16="http://schemas.microsoft.com/office/drawing/2014/main" id="{0EC9FD5F-94C0-E34B-88B0-4DF538238CB5}"/>
              </a:ext>
            </a:extLst>
          </p:cNvPr>
          <p:cNvSpPr>
            <a:spLocks noGrp="1"/>
          </p:cNvSpPr>
          <p:nvPr>
            <p:ph idx="1"/>
          </p:nvPr>
        </p:nvSpPr>
        <p:spPr>
          <a:xfrm>
            <a:off x="933855" y="1828800"/>
            <a:ext cx="11108988" cy="4338536"/>
          </a:xfrm>
        </p:spPr>
        <p:txBody>
          <a:bodyPr>
            <a:normAutofit/>
          </a:bodyPr>
          <a:lstStyle/>
          <a:p>
            <a:r>
              <a:rPr lang="en-US" dirty="0"/>
              <a:t>Possible Consequentialist Approach</a:t>
            </a:r>
          </a:p>
          <a:p>
            <a:pPr lvl="1"/>
            <a:r>
              <a:rPr lang="en-US" dirty="0"/>
              <a:t>It is permissible to take a kidney from a healthy patient because it will allow a sick person to live</a:t>
            </a:r>
          </a:p>
          <a:p>
            <a:r>
              <a:rPr lang="en-US" dirty="0"/>
              <a:t>Possible Deontological Approach</a:t>
            </a:r>
          </a:p>
          <a:p>
            <a:pPr lvl="1"/>
            <a:r>
              <a:rPr lang="en-US" dirty="0"/>
              <a:t>It is not permissible to take a kidney from a healthy patient because the Hippocratic Oath says, “Do no harm”</a:t>
            </a:r>
          </a:p>
          <a:p>
            <a:r>
              <a:rPr lang="en-US" dirty="0"/>
              <a:t>Possible Virtue Ethics Approach</a:t>
            </a:r>
          </a:p>
          <a:p>
            <a:pPr lvl="1"/>
            <a:r>
              <a:rPr lang="en-US" dirty="0"/>
              <a:t>It is permissible to take a kidney from a healthy patient because the process helps hone the doctor’s sense of empathy for her patients </a:t>
            </a:r>
          </a:p>
          <a:p>
            <a:r>
              <a:rPr lang="en-US" dirty="0"/>
              <a:t>Possible Social Contract Approach</a:t>
            </a:r>
          </a:p>
          <a:p>
            <a:pPr lvl="1"/>
            <a:r>
              <a:rPr lang="en-US" dirty="0"/>
              <a:t>It is not permissible to take a kidney from a healthy patient because of the obligations of a doctor to her patient</a:t>
            </a:r>
          </a:p>
        </p:txBody>
      </p:sp>
      <p:sp>
        <p:nvSpPr>
          <p:cNvPr id="5" name="TextBox 4">
            <a:extLst>
              <a:ext uri="{FF2B5EF4-FFF2-40B4-BE49-F238E27FC236}">
                <a16:creationId xmlns:a16="http://schemas.microsoft.com/office/drawing/2014/main" id="{13903A61-767D-D24C-818D-905A8060BFA6}"/>
              </a:ext>
            </a:extLst>
          </p:cNvPr>
          <p:cNvSpPr txBox="1"/>
          <p:nvPr/>
        </p:nvSpPr>
        <p:spPr>
          <a:xfrm>
            <a:off x="6323093" y="612614"/>
            <a:ext cx="4897465" cy="1569660"/>
          </a:xfrm>
          <a:prstGeom prst="rect">
            <a:avLst/>
          </a:prstGeom>
          <a:solidFill>
            <a:schemeClr val="bg2"/>
          </a:solidFill>
          <a:ln w="19050">
            <a:solidFill>
              <a:schemeClr val="accent1"/>
            </a:solidFill>
          </a:ln>
        </p:spPr>
        <p:txBody>
          <a:bodyPr wrap="square" rtlCol="0">
            <a:spAutoFit/>
          </a:bodyPr>
          <a:lstStyle/>
          <a:p>
            <a:r>
              <a:rPr lang="en-US" sz="2400" dirty="0"/>
              <a:t>A healthy patient wants to donate a kidney to an ill patient. Is it permissible for a doctor to remove a kidney from a healthy patient? </a:t>
            </a:r>
          </a:p>
        </p:txBody>
      </p:sp>
    </p:spTree>
    <p:extLst>
      <p:ext uri="{BB962C8B-B14F-4D97-AF65-F5344CB8AC3E}">
        <p14:creationId xmlns:p14="http://schemas.microsoft.com/office/powerpoint/2010/main" val="6271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66EC-E5A2-9E4D-B576-DAF8365B02BF}"/>
              </a:ext>
            </a:extLst>
          </p:cNvPr>
          <p:cNvSpPr>
            <a:spLocks noGrp="1"/>
          </p:cNvSpPr>
          <p:nvPr>
            <p:ph type="title"/>
          </p:nvPr>
        </p:nvSpPr>
        <p:spPr/>
        <p:txBody>
          <a:bodyPr/>
          <a:lstStyle/>
          <a:p>
            <a:r>
              <a:rPr lang="en-US" dirty="0"/>
              <a:t>Breakout Rooms</a:t>
            </a:r>
          </a:p>
        </p:txBody>
      </p:sp>
      <p:sp>
        <p:nvSpPr>
          <p:cNvPr id="4" name="Slide Number Placeholder 3">
            <a:extLst>
              <a:ext uri="{FF2B5EF4-FFF2-40B4-BE49-F238E27FC236}">
                <a16:creationId xmlns:a16="http://schemas.microsoft.com/office/drawing/2014/main" id="{28F370AD-B89E-FB47-BB24-808008DB6B26}"/>
              </a:ext>
            </a:extLst>
          </p:cNvPr>
          <p:cNvSpPr>
            <a:spLocks noGrp="1"/>
          </p:cNvSpPr>
          <p:nvPr>
            <p:ph type="sldNum" sz="quarter" idx="12"/>
          </p:nvPr>
        </p:nvSpPr>
        <p:spPr/>
        <p:txBody>
          <a:bodyPr/>
          <a:lstStyle/>
          <a:p>
            <a:pPr>
              <a:defRPr/>
            </a:pPr>
            <a:fld id="{025F9F99-9BD9-4422-B838-F0A597D458BC}" type="slidenum">
              <a:rPr lang="en-US" smtClean="0"/>
              <a:pPr>
                <a:defRPr/>
              </a:pPr>
              <a:t>19</a:t>
            </a:fld>
            <a:endParaRPr lang="en-US" dirty="0"/>
          </a:p>
        </p:txBody>
      </p:sp>
      <p:sp>
        <p:nvSpPr>
          <p:cNvPr id="3" name="Content Placeholder 2">
            <a:extLst>
              <a:ext uri="{FF2B5EF4-FFF2-40B4-BE49-F238E27FC236}">
                <a16:creationId xmlns:a16="http://schemas.microsoft.com/office/drawing/2014/main" id="{F929B004-C44F-7345-8D9D-C6F217B7FEEA}"/>
              </a:ext>
            </a:extLst>
          </p:cNvPr>
          <p:cNvSpPr>
            <a:spLocks noGrp="1"/>
          </p:cNvSpPr>
          <p:nvPr>
            <p:ph idx="1"/>
          </p:nvPr>
        </p:nvSpPr>
        <p:spPr/>
        <p:txBody>
          <a:bodyPr/>
          <a:lstStyle/>
          <a:p>
            <a:pPr marL="0" indent="0">
              <a:buNone/>
            </a:pPr>
            <a:r>
              <a:rPr lang="en-US" dirty="0"/>
              <a:t>With your group, please pick one of the two scenarios below and describe possible responses to this issue from each of the ethical frameworks presented.</a:t>
            </a:r>
          </a:p>
          <a:p>
            <a:pPr marL="457200" indent="-457200">
              <a:buAutoNum type="arabicParenR"/>
            </a:pPr>
            <a:r>
              <a:rPr lang="en-US" dirty="0">
                <a:solidFill>
                  <a:schemeClr val="accent1"/>
                </a:solidFill>
              </a:rPr>
              <a:t>A researcher wants to do a Systematic Review but is insistent on doing a quick search of only PubMed using only English abstracts. </a:t>
            </a:r>
          </a:p>
          <a:p>
            <a:pPr marL="457200" indent="-457200">
              <a:buAutoNum type="arabicParenR"/>
            </a:pPr>
            <a:r>
              <a:rPr lang="en-US" dirty="0">
                <a:solidFill>
                  <a:schemeClr val="accent1"/>
                </a:solidFill>
              </a:rPr>
              <a:t>A researcher wants to include video data from an experiment that includes the death of an animal in a repository you manage.  </a:t>
            </a:r>
          </a:p>
        </p:txBody>
      </p:sp>
      <p:sp>
        <p:nvSpPr>
          <p:cNvPr id="5" name="TextBox 4">
            <a:extLst>
              <a:ext uri="{FF2B5EF4-FFF2-40B4-BE49-F238E27FC236}">
                <a16:creationId xmlns:a16="http://schemas.microsoft.com/office/drawing/2014/main" id="{0F6F0017-5015-2244-927C-E5D2282744A7}"/>
              </a:ext>
            </a:extLst>
          </p:cNvPr>
          <p:cNvSpPr txBox="1"/>
          <p:nvPr/>
        </p:nvSpPr>
        <p:spPr>
          <a:xfrm>
            <a:off x="9507349" y="4642388"/>
            <a:ext cx="2176651" cy="830997"/>
          </a:xfrm>
          <a:prstGeom prst="rect">
            <a:avLst/>
          </a:prstGeom>
          <a:noFill/>
          <a:ln w="19050">
            <a:solidFill>
              <a:schemeClr val="accent1"/>
            </a:solidFill>
          </a:ln>
        </p:spPr>
        <p:txBody>
          <a:bodyPr wrap="square" rtlCol="0">
            <a:spAutoFit/>
          </a:bodyPr>
          <a:lstStyle/>
          <a:p>
            <a:pPr algn="ctr"/>
            <a:r>
              <a:rPr lang="en-US" sz="2400" dirty="0">
                <a:hlinkClick r:id="rId3"/>
              </a:rPr>
              <a:t>Link</a:t>
            </a:r>
            <a:r>
              <a:rPr lang="en-US" sz="2400" dirty="0"/>
              <a:t> to reference sheet </a:t>
            </a:r>
          </a:p>
        </p:txBody>
      </p:sp>
    </p:spTree>
    <p:extLst>
      <p:ext uri="{BB962C8B-B14F-4D97-AF65-F5344CB8AC3E}">
        <p14:creationId xmlns:p14="http://schemas.microsoft.com/office/powerpoint/2010/main" val="343331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2ABED6AD-0922-444B-845C-6DB20168C1B6}"/>
              </a:ext>
            </a:extLst>
          </p:cNvPr>
          <p:cNvSpPr>
            <a:spLocks noGrp="1"/>
          </p:cNvSpPr>
          <p:nvPr>
            <p:ph type="sldNum" sz="quarter" idx="12"/>
          </p:nvPr>
        </p:nvSpPr>
        <p:spPr/>
        <p:txBody>
          <a:bodyPr/>
          <a:lstStyle/>
          <a:p>
            <a:pPr>
              <a:defRPr/>
            </a:pPr>
            <a:fld id="{025F9F99-9BD9-4422-B838-F0A597D458BC}" type="slidenum">
              <a:rPr lang="en-US" smtClean="0"/>
              <a:pPr>
                <a:defRPr/>
              </a:pPr>
              <a:t>2</a:t>
            </a:fld>
            <a:endParaRPr lang="en-US" dirty="0"/>
          </a:p>
        </p:txBody>
      </p:sp>
      <p:sp>
        <p:nvSpPr>
          <p:cNvPr id="6" name="Content Placeholder 5">
            <a:extLst>
              <a:ext uri="{FF2B5EF4-FFF2-40B4-BE49-F238E27FC236}">
                <a16:creationId xmlns:a16="http://schemas.microsoft.com/office/drawing/2014/main" id="{B4EE5C28-F12C-487C-94C8-4573EA32C0E3}"/>
              </a:ext>
            </a:extLst>
          </p:cNvPr>
          <p:cNvSpPr>
            <a:spLocks noGrp="1"/>
          </p:cNvSpPr>
          <p:nvPr>
            <p:ph sz="half" idx="1"/>
          </p:nvPr>
        </p:nvSpPr>
        <p:spPr/>
        <p:txBody>
          <a:bodyPr>
            <a:normAutofit/>
          </a:bodyPr>
          <a:lstStyle/>
          <a:p>
            <a:r>
              <a:rPr lang="en-US" sz="2400" dirty="0"/>
              <a:t>Welcome</a:t>
            </a:r>
          </a:p>
          <a:p>
            <a:r>
              <a:rPr lang="en-US" sz="2400" dirty="0"/>
              <a:t>What is Data Ethics?</a:t>
            </a:r>
          </a:p>
          <a:p>
            <a:r>
              <a:rPr lang="en-US" sz="2400" dirty="0"/>
              <a:t>Ethical Frameworks</a:t>
            </a:r>
          </a:p>
          <a:p>
            <a:r>
              <a:rPr lang="en-US" sz="2400" dirty="0"/>
              <a:t>Values</a:t>
            </a:r>
          </a:p>
          <a:p>
            <a:r>
              <a:rPr lang="en-US" sz="2400" dirty="0"/>
              <a:t>Guest Speaker, Kiran Samuel</a:t>
            </a:r>
          </a:p>
        </p:txBody>
      </p:sp>
    </p:spTree>
    <p:extLst>
      <p:ext uri="{BB962C8B-B14F-4D97-AF65-F5344CB8AC3E}">
        <p14:creationId xmlns:p14="http://schemas.microsoft.com/office/powerpoint/2010/main" val="220424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66EC-E5A2-9E4D-B576-DAF8365B02BF}"/>
              </a:ext>
            </a:extLst>
          </p:cNvPr>
          <p:cNvSpPr>
            <a:spLocks noGrp="1"/>
          </p:cNvSpPr>
          <p:nvPr>
            <p:ph type="title"/>
          </p:nvPr>
        </p:nvSpPr>
        <p:spPr/>
        <p:txBody>
          <a:bodyPr/>
          <a:lstStyle/>
          <a:p>
            <a:r>
              <a:rPr lang="en-US" dirty="0"/>
              <a:t>Breakout Rooms (2)</a:t>
            </a:r>
          </a:p>
        </p:txBody>
      </p:sp>
      <p:sp>
        <p:nvSpPr>
          <p:cNvPr id="4" name="Slide Number Placeholder 3">
            <a:extLst>
              <a:ext uri="{FF2B5EF4-FFF2-40B4-BE49-F238E27FC236}">
                <a16:creationId xmlns:a16="http://schemas.microsoft.com/office/drawing/2014/main" id="{28F370AD-B89E-FB47-BB24-808008DB6B26}"/>
              </a:ext>
            </a:extLst>
          </p:cNvPr>
          <p:cNvSpPr>
            <a:spLocks noGrp="1"/>
          </p:cNvSpPr>
          <p:nvPr>
            <p:ph type="sldNum" sz="quarter" idx="12"/>
          </p:nvPr>
        </p:nvSpPr>
        <p:spPr/>
        <p:txBody>
          <a:bodyPr/>
          <a:lstStyle/>
          <a:p>
            <a:pPr>
              <a:defRPr/>
            </a:pPr>
            <a:fld id="{025F9F99-9BD9-4422-B838-F0A597D458BC}" type="slidenum">
              <a:rPr lang="en-US" smtClean="0"/>
              <a:pPr>
                <a:defRPr/>
              </a:pPr>
              <a:t>20</a:t>
            </a:fld>
            <a:endParaRPr lang="en-US" dirty="0"/>
          </a:p>
        </p:txBody>
      </p:sp>
      <p:sp>
        <p:nvSpPr>
          <p:cNvPr id="3" name="Content Placeholder 2">
            <a:extLst>
              <a:ext uri="{FF2B5EF4-FFF2-40B4-BE49-F238E27FC236}">
                <a16:creationId xmlns:a16="http://schemas.microsoft.com/office/drawing/2014/main" id="{F929B004-C44F-7345-8D9D-C6F217B7FEEA}"/>
              </a:ext>
            </a:extLst>
          </p:cNvPr>
          <p:cNvSpPr>
            <a:spLocks noGrp="1"/>
          </p:cNvSpPr>
          <p:nvPr>
            <p:ph idx="1"/>
          </p:nvPr>
        </p:nvSpPr>
        <p:spPr/>
        <p:txBody>
          <a:bodyPr/>
          <a:lstStyle/>
          <a:p>
            <a:pPr marL="0" indent="0">
              <a:buNone/>
            </a:pPr>
            <a:r>
              <a:rPr lang="en-US" dirty="0"/>
              <a:t>With your group, please pick one of the two scenarios below and describe possible responses to this issue for each of the ethical frameworks. </a:t>
            </a:r>
          </a:p>
          <a:p>
            <a:pPr marL="457200" indent="-457200">
              <a:buAutoNum type="arabicParenR"/>
            </a:pPr>
            <a:r>
              <a:rPr lang="en-US" dirty="0">
                <a:solidFill>
                  <a:schemeClr val="accent1"/>
                </a:solidFill>
              </a:rPr>
              <a:t>A researcher wants to do a Systematic Review but is insistent on doing a quick search of only PubMed using only English abstracts. </a:t>
            </a:r>
          </a:p>
          <a:p>
            <a:pPr marL="457200" indent="-457200">
              <a:buAutoNum type="arabicParenR"/>
            </a:pPr>
            <a:r>
              <a:rPr lang="en-US" dirty="0">
                <a:solidFill>
                  <a:schemeClr val="accent1"/>
                </a:solidFill>
              </a:rPr>
              <a:t>A researcher wants to include video data from an experiment that includes the death of an animal in a repository you manage.  </a:t>
            </a:r>
          </a:p>
        </p:txBody>
      </p:sp>
      <p:sp>
        <p:nvSpPr>
          <p:cNvPr id="6" name="Title 1">
            <a:extLst>
              <a:ext uri="{FF2B5EF4-FFF2-40B4-BE49-F238E27FC236}">
                <a16:creationId xmlns:a16="http://schemas.microsoft.com/office/drawing/2014/main" id="{05A2B44C-9B48-C342-99A3-0F9C0D3E439D}"/>
              </a:ext>
            </a:extLst>
          </p:cNvPr>
          <p:cNvSpPr txBox="1">
            <a:spLocks/>
          </p:cNvSpPr>
          <p:nvPr/>
        </p:nvSpPr>
        <p:spPr>
          <a:xfrm>
            <a:off x="1464494" y="5172458"/>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fontAlgn="auto">
              <a:spcAft>
                <a:spcPts val="0"/>
              </a:spcAft>
            </a:pPr>
            <a:r>
              <a:rPr lang="en-US" dirty="0"/>
              <a:t>Report Out</a:t>
            </a:r>
          </a:p>
        </p:txBody>
      </p:sp>
    </p:spTree>
    <p:extLst>
      <p:ext uri="{BB962C8B-B14F-4D97-AF65-F5344CB8AC3E}">
        <p14:creationId xmlns:p14="http://schemas.microsoft.com/office/powerpoint/2010/main" val="404607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38C7-8616-FF46-9FA2-979164008492}"/>
              </a:ext>
            </a:extLst>
          </p:cNvPr>
          <p:cNvSpPr>
            <a:spLocks noGrp="1"/>
          </p:cNvSpPr>
          <p:nvPr>
            <p:ph type="title"/>
          </p:nvPr>
        </p:nvSpPr>
        <p:spPr/>
        <p:txBody>
          <a:bodyPr/>
          <a:lstStyle/>
          <a:p>
            <a:r>
              <a:rPr lang="en-US" dirty="0"/>
              <a:t>Takeaways</a:t>
            </a:r>
          </a:p>
        </p:txBody>
      </p:sp>
      <p:sp>
        <p:nvSpPr>
          <p:cNvPr id="4" name="Slide Number Placeholder 3">
            <a:extLst>
              <a:ext uri="{FF2B5EF4-FFF2-40B4-BE49-F238E27FC236}">
                <a16:creationId xmlns:a16="http://schemas.microsoft.com/office/drawing/2014/main" id="{5C062D70-4D1E-A147-9460-9695B873952C}"/>
              </a:ext>
            </a:extLst>
          </p:cNvPr>
          <p:cNvSpPr>
            <a:spLocks noGrp="1"/>
          </p:cNvSpPr>
          <p:nvPr>
            <p:ph type="sldNum" sz="quarter" idx="12"/>
          </p:nvPr>
        </p:nvSpPr>
        <p:spPr/>
        <p:txBody>
          <a:bodyPr/>
          <a:lstStyle/>
          <a:p>
            <a:pPr>
              <a:defRPr/>
            </a:pPr>
            <a:fld id="{025F9F99-9BD9-4422-B838-F0A597D458BC}" type="slidenum">
              <a:rPr lang="en-US" smtClean="0"/>
              <a:pPr>
                <a:defRPr/>
              </a:pPr>
              <a:t>21</a:t>
            </a:fld>
            <a:endParaRPr lang="en-US" dirty="0"/>
          </a:p>
        </p:txBody>
      </p:sp>
      <p:sp>
        <p:nvSpPr>
          <p:cNvPr id="3" name="Content Placeholder 2">
            <a:extLst>
              <a:ext uri="{FF2B5EF4-FFF2-40B4-BE49-F238E27FC236}">
                <a16:creationId xmlns:a16="http://schemas.microsoft.com/office/drawing/2014/main" id="{657D8480-3E86-4740-861A-D11B2F328309}"/>
              </a:ext>
            </a:extLst>
          </p:cNvPr>
          <p:cNvSpPr>
            <a:spLocks noGrp="1"/>
          </p:cNvSpPr>
          <p:nvPr>
            <p:ph idx="1"/>
          </p:nvPr>
        </p:nvSpPr>
        <p:spPr/>
        <p:txBody>
          <a:bodyPr>
            <a:noAutofit/>
          </a:bodyPr>
          <a:lstStyle/>
          <a:p>
            <a:r>
              <a:rPr lang="en-US" dirty="0"/>
              <a:t>Your framework informs but does not dictate your response</a:t>
            </a:r>
          </a:p>
          <a:p>
            <a:r>
              <a:rPr lang="en-US" dirty="0"/>
              <a:t>Within one framework there is space for nearly infinite disagreements. There are even many sub-categories in these rough frameworks I’ve presented </a:t>
            </a:r>
          </a:p>
          <a:p>
            <a:r>
              <a:rPr lang="en-US" dirty="0"/>
              <a:t>Few of us are strictly one thing (e.g., a consequentialist), but finding inconsistencies in your decision-making may help you locate your own biases</a:t>
            </a:r>
          </a:p>
          <a:p>
            <a:r>
              <a:rPr lang="en-US" dirty="0"/>
              <a:t>Discussions and decisions frequently happen in teams, which can complicate matters</a:t>
            </a:r>
          </a:p>
        </p:txBody>
      </p:sp>
    </p:spTree>
    <p:extLst>
      <p:ext uri="{BB962C8B-B14F-4D97-AF65-F5344CB8AC3E}">
        <p14:creationId xmlns:p14="http://schemas.microsoft.com/office/powerpoint/2010/main" val="152269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43DFAC-DD5F-2F41-8E1B-C2ACFFCB8A12}"/>
              </a:ext>
            </a:extLst>
          </p:cNvPr>
          <p:cNvSpPr>
            <a:spLocks noGrp="1"/>
          </p:cNvSpPr>
          <p:nvPr>
            <p:ph type="title"/>
          </p:nvPr>
        </p:nvSpPr>
        <p:spPr/>
        <p:txBody>
          <a:bodyPr/>
          <a:lstStyle/>
          <a:p>
            <a:r>
              <a:rPr lang="en-US" dirty="0"/>
              <a:t>Values</a:t>
            </a:r>
          </a:p>
        </p:txBody>
      </p:sp>
      <p:sp>
        <p:nvSpPr>
          <p:cNvPr id="4" name="Slide Number Placeholder 3">
            <a:extLst>
              <a:ext uri="{FF2B5EF4-FFF2-40B4-BE49-F238E27FC236}">
                <a16:creationId xmlns:a16="http://schemas.microsoft.com/office/drawing/2014/main" id="{29F721F9-B1B4-C44C-83AB-E118D998FE11}"/>
              </a:ext>
            </a:extLst>
          </p:cNvPr>
          <p:cNvSpPr>
            <a:spLocks noGrp="1"/>
          </p:cNvSpPr>
          <p:nvPr>
            <p:ph type="sldNum" sz="quarter" idx="12"/>
          </p:nvPr>
        </p:nvSpPr>
        <p:spPr/>
        <p:txBody>
          <a:bodyPr/>
          <a:lstStyle/>
          <a:p>
            <a:pPr>
              <a:defRPr/>
            </a:pPr>
            <a:fld id="{025F9F99-9BD9-4422-B838-F0A597D458BC}" type="slidenum">
              <a:rPr lang="en-US" smtClean="0"/>
              <a:pPr>
                <a:defRPr/>
              </a:pPr>
              <a:t>22</a:t>
            </a:fld>
            <a:endParaRPr lang="en-US" dirty="0"/>
          </a:p>
        </p:txBody>
      </p:sp>
      <p:sp>
        <p:nvSpPr>
          <p:cNvPr id="6" name="Text Placeholder 5">
            <a:extLst>
              <a:ext uri="{FF2B5EF4-FFF2-40B4-BE49-F238E27FC236}">
                <a16:creationId xmlns:a16="http://schemas.microsoft.com/office/drawing/2014/main" id="{4F6EFDC2-C129-1D49-A608-AE78AED1420C}"/>
              </a:ext>
            </a:extLst>
          </p:cNvPr>
          <p:cNvSpPr>
            <a:spLocks noGrp="1"/>
          </p:cNvSpPr>
          <p:nvPr>
            <p:ph type="body" idx="1"/>
          </p:nvPr>
        </p:nvSpPr>
        <p:spPr/>
        <p:txBody>
          <a:bodyPr>
            <a:normAutofit/>
          </a:bodyPr>
          <a:lstStyle/>
          <a:p>
            <a:r>
              <a:rPr lang="en-US" sz="2400" dirty="0"/>
              <a:t>What to think about when thinking about ethics</a:t>
            </a:r>
          </a:p>
        </p:txBody>
      </p:sp>
    </p:spTree>
    <p:extLst>
      <p:ext uri="{BB962C8B-B14F-4D97-AF65-F5344CB8AC3E}">
        <p14:creationId xmlns:p14="http://schemas.microsoft.com/office/powerpoint/2010/main" val="414877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99267-6212-F74D-A7B6-40DC5787E03C}"/>
              </a:ext>
            </a:extLst>
          </p:cNvPr>
          <p:cNvSpPr>
            <a:spLocks noGrp="1"/>
          </p:cNvSpPr>
          <p:nvPr>
            <p:ph type="title"/>
          </p:nvPr>
        </p:nvSpPr>
        <p:spPr/>
        <p:txBody>
          <a:bodyPr/>
          <a:lstStyle/>
          <a:p>
            <a:r>
              <a:rPr lang="en-US" dirty="0"/>
              <a:t>Where do these Values Come From? </a:t>
            </a:r>
          </a:p>
        </p:txBody>
      </p:sp>
      <p:sp>
        <p:nvSpPr>
          <p:cNvPr id="4" name="Slide Number Placeholder 3">
            <a:extLst>
              <a:ext uri="{FF2B5EF4-FFF2-40B4-BE49-F238E27FC236}">
                <a16:creationId xmlns:a16="http://schemas.microsoft.com/office/drawing/2014/main" id="{9D23BAE6-0FF6-5B42-84F7-D9CA930EBB40}"/>
              </a:ext>
            </a:extLst>
          </p:cNvPr>
          <p:cNvSpPr>
            <a:spLocks noGrp="1"/>
          </p:cNvSpPr>
          <p:nvPr>
            <p:ph type="sldNum" sz="quarter" idx="12"/>
          </p:nvPr>
        </p:nvSpPr>
        <p:spPr/>
        <p:txBody>
          <a:bodyPr/>
          <a:lstStyle/>
          <a:p>
            <a:pPr>
              <a:defRPr/>
            </a:pPr>
            <a:fld id="{C8BD5518-C465-4C1F-8E36-9195006C4AB9}" type="slidenum">
              <a:rPr lang="en-US" smtClean="0"/>
              <a:pPr>
                <a:defRPr/>
              </a:pPr>
              <a:t>23</a:t>
            </a:fld>
            <a:endParaRPr lang="en-US" dirty="0"/>
          </a:p>
        </p:txBody>
      </p:sp>
      <p:sp>
        <p:nvSpPr>
          <p:cNvPr id="6" name="Content Placeholder 5">
            <a:extLst>
              <a:ext uri="{FF2B5EF4-FFF2-40B4-BE49-F238E27FC236}">
                <a16:creationId xmlns:a16="http://schemas.microsoft.com/office/drawing/2014/main" id="{086BE1DD-E4E1-D74C-87ED-64AD13CD989B}"/>
              </a:ext>
            </a:extLst>
          </p:cNvPr>
          <p:cNvSpPr>
            <a:spLocks noGrp="1"/>
          </p:cNvSpPr>
          <p:nvPr>
            <p:ph idx="1"/>
          </p:nvPr>
        </p:nvSpPr>
        <p:spPr>
          <a:xfrm>
            <a:off x="1451579" y="2015732"/>
            <a:ext cx="9603275" cy="4112694"/>
          </a:xfrm>
        </p:spPr>
        <p:txBody>
          <a:bodyPr>
            <a:noAutofit/>
          </a:bodyPr>
          <a:lstStyle/>
          <a:p>
            <a:r>
              <a:rPr lang="en-US" dirty="0">
                <a:hlinkClick r:id="rId3"/>
              </a:rPr>
              <a:t>Hippocratic Oath</a:t>
            </a:r>
            <a:endParaRPr lang="en-US" dirty="0"/>
          </a:p>
          <a:p>
            <a:pPr lvl="1"/>
            <a:r>
              <a:rPr lang="en-US" sz="2000" dirty="0"/>
              <a:t>“Do no harm”</a:t>
            </a:r>
          </a:p>
          <a:p>
            <a:r>
              <a:rPr lang="en-US" dirty="0">
                <a:hlinkClick r:id="rId4"/>
              </a:rPr>
              <a:t>Nuremberg Code</a:t>
            </a:r>
            <a:endParaRPr lang="en-US" dirty="0"/>
          </a:p>
          <a:p>
            <a:pPr lvl="1"/>
            <a:r>
              <a:rPr lang="en-US" sz="2000" dirty="0"/>
              <a:t>List of rules for human subjects research compiled in the wake of the Nuremberg Trials</a:t>
            </a:r>
          </a:p>
          <a:p>
            <a:pPr lvl="1"/>
            <a:r>
              <a:rPr lang="en-US" sz="2000" dirty="0"/>
              <a:t>Never accepted into law or official ethics guidance</a:t>
            </a:r>
          </a:p>
        </p:txBody>
      </p:sp>
    </p:spTree>
    <p:extLst>
      <p:ext uri="{BB962C8B-B14F-4D97-AF65-F5344CB8AC3E}">
        <p14:creationId xmlns:p14="http://schemas.microsoft.com/office/powerpoint/2010/main" val="1860311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99267-6212-F74D-A7B6-40DC5787E03C}"/>
              </a:ext>
            </a:extLst>
          </p:cNvPr>
          <p:cNvSpPr>
            <a:spLocks noGrp="1"/>
          </p:cNvSpPr>
          <p:nvPr>
            <p:ph type="title"/>
          </p:nvPr>
        </p:nvSpPr>
        <p:spPr/>
        <p:txBody>
          <a:bodyPr/>
          <a:lstStyle/>
          <a:p>
            <a:r>
              <a:rPr lang="en-US" dirty="0"/>
              <a:t>Where do these Values Come From? (2) </a:t>
            </a:r>
          </a:p>
        </p:txBody>
      </p:sp>
      <p:sp>
        <p:nvSpPr>
          <p:cNvPr id="4" name="Slide Number Placeholder 3">
            <a:extLst>
              <a:ext uri="{FF2B5EF4-FFF2-40B4-BE49-F238E27FC236}">
                <a16:creationId xmlns:a16="http://schemas.microsoft.com/office/drawing/2014/main" id="{9D23BAE6-0FF6-5B42-84F7-D9CA930EBB40}"/>
              </a:ext>
            </a:extLst>
          </p:cNvPr>
          <p:cNvSpPr>
            <a:spLocks noGrp="1"/>
          </p:cNvSpPr>
          <p:nvPr>
            <p:ph type="sldNum" sz="quarter" idx="12"/>
          </p:nvPr>
        </p:nvSpPr>
        <p:spPr/>
        <p:txBody>
          <a:bodyPr/>
          <a:lstStyle/>
          <a:p>
            <a:pPr>
              <a:defRPr/>
            </a:pPr>
            <a:fld id="{C8BD5518-C465-4C1F-8E36-9195006C4AB9}" type="slidenum">
              <a:rPr lang="en-US" smtClean="0"/>
              <a:pPr>
                <a:defRPr/>
              </a:pPr>
              <a:t>24</a:t>
            </a:fld>
            <a:endParaRPr lang="en-US" dirty="0"/>
          </a:p>
        </p:txBody>
      </p:sp>
      <p:sp>
        <p:nvSpPr>
          <p:cNvPr id="6" name="Content Placeholder 5">
            <a:extLst>
              <a:ext uri="{FF2B5EF4-FFF2-40B4-BE49-F238E27FC236}">
                <a16:creationId xmlns:a16="http://schemas.microsoft.com/office/drawing/2014/main" id="{086BE1DD-E4E1-D74C-87ED-64AD13CD989B}"/>
              </a:ext>
            </a:extLst>
          </p:cNvPr>
          <p:cNvSpPr>
            <a:spLocks noGrp="1"/>
          </p:cNvSpPr>
          <p:nvPr>
            <p:ph idx="1"/>
          </p:nvPr>
        </p:nvSpPr>
        <p:spPr>
          <a:xfrm>
            <a:off x="1451579" y="2015732"/>
            <a:ext cx="10396710" cy="4112694"/>
          </a:xfrm>
        </p:spPr>
        <p:txBody>
          <a:bodyPr>
            <a:noAutofit/>
          </a:bodyPr>
          <a:lstStyle/>
          <a:p>
            <a:r>
              <a:rPr lang="en-US" dirty="0">
                <a:hlinkClick r:id="rId3"/>
              </a:rPr>
              <a:t>Declaration of Helsinki</a:t>
            </a:r>
            <a:endParaRPr lang="en-US" dirty="0"/>
          </a:p>
          <a:p>
            <a:pPr lvl="1"/>
            <a:r>
              <a:rPr lang="en-US" sz="2000" dirty="0"/>
              <a:t>Created by the World Medical Association in 1964</a:t>
            </a:r>
          </a:p>
          <a:p>
            <a:pPr lvl="1"/>
            <a:r>
              <a:rPr lang="en-US" sz="2000" dirty="0"/>
              <a:t>Not international law but used to inform national and regional regulation</a:t>
            </a:r>
          </a:p>
          <a:p>
            <a:r>
              <a:rPr lang="en-US" dirty="0">
                <a:hlinkClick r:id="rId4"/>
              </a:rPr>
              <a:t>Belmont Report</a:t>
            </a:r>
            <a:endParaRPr lang="en-US" dirty="0"/>
          </a:p>
          <a:p>
            <a:pPr lvl="1"/>
            <a:r>
              <a:rPr lang="en-US" sz="2000" dirty="0"/>
              <a:t>Created in the wake of the Tuskegee Experiments</a:t>
            </a:r>
          </a:p>
          <a:p>
            <a:r>
              <a:rPr lang="en-US" dirty="0">
                <a:hlinkClick r:id="rId5"/>
              </a:rPr>
              <a:t>Common Rule</a:t>
            </a:r>
            <a:endParaRPr lang="en-US" dirty="0"/>
          </a:p>
          <a:p>
            <a:pPr lvl="1"/>
            <a:r>
              <a:rPr lang="en-US" sz="2000" dirty="0"/>
              <a:t>Operationalizes these codes, reports, and declarations in the United States</a:t>
            </a:r>
          </a:p>
        </p:txBody>
      </p:sp>
    </p:spTree>
    <p:extLst>
      <p:ext uri="{BB962C8B-B14F-4D97-AF65-F5344CB8AC3E}">
        <p14:creationId xmlns:p14="http://schemas.microsoft.com/office/powerpoint/2010/main" val="2552714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1F24-124A-D543-A93E-19725170A67E}"/>
              </a:ext>
            </a:extLst>
          </p:cNvPr>
          <p:cNvSpPr>
            <a:spLocks noGrp="1"/>
          </p:cNvSpPr>
          <p:nvPr>
            <p:ph type="title"/>
          </p:nvPr>
        </p:nvSpPr>
        <p:spPr/>
        <p:txBody>
          <a:bodyPr/>
          <a:lstStyle/>
          <a:p>
            <a:r>
              <a:rPr lang="en-US" dirty="0"/>
              <a:t>Takeaways </a:t>
            </a:r>
          </a:p>
        </p:txBody>
      </p:sp>
      <p:sp>
        <p:nvSpPr>
          <p:cNvPr id="4" name="Slide Number Placeholder 3">
            <a:extLst>
              <a:ext uri="{FF2B5EF4-FFF2-40B4-BE49-F238E27FC236}">
                <a16:creationId xmlns:a16="http://schemas.microsoft.com/office/drawing/2014/main" id="{694CADAB-90C4-F348-B24D-27A5EED9BB38}"/>
              </a:ext>
            </a:extLst>
          </p:cNvPr>
          <p:cNvSpPr>
            <a:spLocks noGrp="1"/>
          </p:cNvSpPr>
          <p:nvPr>
            <p:ph type="sldNum" sz="quarter" idx="12"/>
          </p:nvPr>
        </p:nvSpPr>
        <p:spPr/>
        <p:txBody>
          <a:bodyPr/>
          <a:lstStyle/>
          <a:p>
            <a:pPr>
              <a:defRPr/>
            </a:pPr>
            <a:fld id="{025F9F99-9BD9-4422-B838-F0A597D458BC}" type="slidenum">
              <a:rPr lang="en-US" smtClean="0"/>
              <a:pPr>
                <a:defRPr/>
              </a:pPr>
              <a:t>25</a:t>
            </a:fld>
            <a:endParaRPr lang="en-US" dirty="0"/>
          </a:p>
        </p:txBody>
      </p:sp>
      <p:sp>
        <p:nvSpPr>
          <p:cNvPr id="3" name="Content Placeholder 2">
            <a:extLst>
              <a:ext uri="{FF2B5EF4-FFF2-40B4-BE49-F238E27FC236}">
                <a16:creationId xmlns:a16="http://schemas.microsoft.com/office/drawing/2014/main" id="{6B916267-80D4-A341-AFE4-3AD97C77F9D1}"/>
              </a:ext>
            </a:extLst>
          </p:cNvPr>
          <p:cNvSpPr>
            <a:spLocks noGrp="1"/>
          </p:cNvSpPr>
          <p:nvPr>
            <p:ph idx="1"/>
          </p:nvPr>
        </p:nvSpPr>
        <p:spPr>
          <a:xfrm>
            <a:off x="1451579" y="2015732"/>
            <a:ext cx="9603275" cy="3879230"/>
          </a:xfrm>
        </p:spPr>
        <p:txBody>
          <a:bodyPr>
            <a:normAutofit/>
          </a:bodyPr>
          <a:lstStyle/>
          <a:p>
            <a:r>
              <a:rPr lang="en-US" dirty="0"/>
              <a:t>Keep in mind the distinction between law (regulation and legislation) and guidance (codes, reports, and declarations) </a:t>
            </a:r>
          </a:p>
          <a:p>
            <a:r>
              <a:rPr lang="en-US" dirty="0"/>
              <a:t>Many of these documents are reacting to specific events in history (e.g., Nazi human experimentation, American human experimentation)</a:t>
            </a:r>
          </a:p>
          <a:p>
            <a:r>
              <a:rPr lang="en-US" dirty="0"/>
              <a:t>These guidance and laws are relatively recent and semi-frequently updated</a:t>
            </a:r>
          </a:p>
          <a:p>
            <a:endParaRPr lang="en-US" dirty="0"/>
          </a:p>
        </p:txBody>
      </p:sp>
    </p:spTree>
    <p:extLst>
      <p:ext uri="{BB962C8B-B14F-4D97-AF65-F5344CB8AC3E}">
        <p14:creationId xmlns:p14="http://schemas.microsoft.com/office/powerpoint/2010/main" val="47226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CE9B-485B-C44A-93D6-FB4AB25C4FF3}"/>
              </a:ext>
            </a:extLst>
          </p:cNvPr>
          <p:cNvSpPr>
            <a:spLocks noGrp="1"/>
          </p:cNvSpPr>
          <p:nvPr>
            <p:ph type="title"/>
          </p:nvPr>
        </p:nvSpPr>
        <p:spPr/>
        <p:txBody>
          <a:bodyPr/>
          <a:lstStyle/>
          <a:p>
            <a:r>
              <a:rPr lang="en-US" dirty="0"/>
              <a:t>The Values We Will Discuss Today	</a:t>
            </a:r>
          </a:p>
        </p:txBody>
      </p:sp>
      <p:sp>
        <p:nvSpPr>
          <p:cNvPr id="4" name="Slide Number Placeholder 3">
            <a:extLst>
              <a:ext uri="{FF2B5EF4-FFF2-40B4-BE49-F238E27FC236}">
                <a16:creationId xmlns:a16="http://schemas.microsoft.com/office/drawing/2014/main" id="{4C2A198B-77AB-5C41-B801-7BDF53FE98B0}"/>
              </a:ext>
            </a:extLst>
          </p:cNvPr>
          <p:cNvSpPr>
            <a:spLocks noGrp="1"/>
          </p:cNvSpPr>
          <p:nvPr>
            <p:ph type="sldNum" sz="quarter" idx="12"/>
          </p:nvPr>
        </p:nvSpPr>
        <p:spPr/>
        <p:txBody>
          <a:bodyPr/>
          <a:lstStyle/>
          <a:p>
            <a:pPr>
              <a:defRPr/>
            </a:pPr>
            <a:fld id="{025F9F99-9BD9-4422-B838-F0A597D458BC}" type="slidenum">
              <a:rPr lang="en-US" smtClean="0"/>
              <a:pPr>
                <a:defRPr/>
              </a:pPr>
              <a:t>26</a:t>
            </a:fld>
            <a:endParaRPr lang="en-US" dirty="0"/>
          </a:p>
        </p:txBody>
      </p:sp>
      <p:sp>
        <p:nvSpPr>
          <p:cNvPr id="3" name="Content Placeholder 2">
            <a:extLst>
              <a:ext uri="{FF2B5EF4-FFF2-40B4-BE49-F238E27FC236}">
                <a16:creationId xmlns:a16="http://schemas.microsoft.com/office/drawing/2014/main" id="{72E1720E-2E50-924B-B948-2C4E2ECB4A05}"/>
              </a:ext>
            </a:extLst>
          </p:cNvPr>
          <p:cNvSpPr>
            <a:spLocks noGrp="1"/>
          </p:cNvSpPr>
          <p:nvPr>
            <p:ph idx="1"/>
          </p:nvPr>
        </p:nvSpPr>
        <p:spPr>
          <a:xfrm>
            <a:off x="1451579" y="2015732"/>
            <a:ext cx="4618481" cy="3450613"/>
          </a:xfrm>
        </p:spPr>
        <p:txBody>
          <a:bodyPr/>
          <a:lstStyle/>
          <a:p>
            <a:r>
              <a:rPr lang="en-US" sz="2400" dirty="0"/>
              <a:t>Respect for Persons/ Autonomy</a:t>
            </a:r>
          </a:p>
          <a:p>
            <a:r>
              <a:rPr lang="en-US" sz="2400" dirty="0"/>
              <a:t>Beneficence</a:t>
            </a:r>
          </a:p>
          <a:p>
            <a:r>
              <a:rPr lang="en-US" sz="2400" dirty="0"/>
              <a:t>Non-maleficence</a:t>
            </a:r>
          </a:p>
          <a:p>
            <a:r>
              <a:rPr lang="en-US" sz="2400" dirty="0"/>
              <a:t>Justice</a:t>
            </a:r>
          </a:p>
          <a:p>
            <a:endParaRPr lang="en-US" dirty="0"/>
          </a:p>
          <a:p>
            <a:endParaRPr lang="en-US" dirty="0"/>
          </a:p>
          <a:p>
            <a:pPr marL="0" indent="0">
              <a:buNone/>
            </a:pPr>
            <a:endParaRPr lang="en-US" dirty="0"/>
          </a:p>
        </p:txBody>
      </p:sp>
      <p:sp>
        <p:nvSpPr>
          <p:cNvPr id="5" name="Content Placeholder 2">
            <a:extLst>
              <a:ext uri="{FF2B5EF4-FFF2-40B4-BE49-F238E27FC236}">
                <a16:creationId xmlns:a16="http://schemas.microsoft.com/office/drawing/2014/main" id="{C390A06C-7271-6D48-A48F-C435CE679820}"/>
              </a:ext>
            </a:extLst>
          </p:cNvPr>
          <p:cNvSpPr txBox="1">
            <a:spLocks/>
          </p:cNvSpPr>
          <p:nvPr/>
        </p:nvSpPr>
        <p:spPr>
          <a:xfrm>
            <a:off x="7032012" y="4580593"/>
            <a:ext cx="4618481" cy="1372735"/>
          </a:xfrm>
          <a:prstGeom prst="rect">
            <a:avLst/>
          </a:prstGeom>
          <a:ln w="19050">
            <a:solidFill>
              <a:schemeClr val="accent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fontAlgn="auto">
              <a:spcAft>
                <a:spcPts val="0"/>
              </a:spcAft>
              <a:buNone/>
            </a:pPr>
            <a:r>
              <a:rPr lang="en-US" dirty="0"/>
              <a:t>Quick note: Solidarity is also considered one of the core values of medical and research ethics. </a:t>
            </a:r>
          </a:p>
          <a:p>
            <a:pPr fontAlgn="auto">
              <a:spcAft>
                <a:spcPts val="0"/>
              </a:spcAft>
            </a:pPr>
            <a:endParaRPr lang="en-US" dirty="0"/>
          </a:p>
          <a:p>
            <a:pPr fontAlgn="auto">
              <a:spcAft>
                <a:spcPts val="0"/>
              </a:spcAft>
            </a:pPr>
            <a:endParaRPr lang="en-US" dirty="0"/>
          </a:p>
          <a:p>
            <a:pPr marL="0" indent="0" fontAlgn="auto">
              <a:spcAft>
                <a:spcPts val="0"/>
              </a:spcAft>
              <a:buFont typeface="Arial" panose="020B0604020202020204" pitchFamily="34" charset="0"/>
              <a:buNone/>
            </a:pPr>
            <a:endParaRPr lang="en-US" dirty="0"/>
          </a:p>
        </p:txBody>
      </p:sp>
    </p:spTree>
    <p:extLst>
      <p:ext uri="{BB962C8B-B14F-4D97-AF65-F5344CB8AC3E}">
        <p14:creationId xmlns:p14="http://schemas.microsoft.com/office/powerpoint/2010/main" val="3341236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F255-D36A-2145-BAC8-CCA959982D62}"/>
              </a:ext>
            </a:extLst>
          </p:cNvPr>
          <p:cNvSpPr>
            <a:spLocks noGrp="1"/>
          </p:cNvSpPr>
          <p:nvPr>
            <p:ph type="title"/>
          </p:nvPr>
        </p:nvSpPr>
        <p:spPr/>
        <p:txBody>
          <a:bodyPr/>
          <a:lstStyle/>
          <a:p>
            <a:r>
              <a:rPr lang="en-US" dirty="0"/>
              <a:t>Respect for Persons / Autonomy</a:t>
            </a:r>
          </a:p>
        </p:txBody>
      </p:sp>
      <p:sp>
        <p:nvSpPr>
          <p:cNvPr id="4" name="Slide Number Placeholder 3">
            <a:extLst>
              <a:ext uri="{FF2B5EF4-FFF2-40B4-BE49-F238E27FC236}">
                <a16:creationId xmlns:a16="http://schemas.microsoft.com/office/drawing/2014/main" id="{F69EC869-E43B-D642-899C-DD758723FBE3}"/>
              </a:ext>
            </a:extLst>
          </p:cNvPr>
          <p:cNvSpPr>
            <a:spLocks noGrp="1"/>
          </p:cNvSpPr>
          <p:nvPr>
            <p:ph type="sldNum" sz="quarter" idx="12"/>
          </p:nvPr>
        </p:nvSpPr>
        <p:spPr/>
        <p:txBody>
          <a:bodyPr/>
          <a:lstStyle/>
          <a:p>
            <a:pPr>
              <a:defRPr/>
            </a:pPr>
            <a:fld id="{025F9F99-9BD9-4422-B838-F0A597D458BC}" type="slidenum">
              <a:rPr lang="en-US" smtClean="0"/>
              <a:pPr>
                <a:defRPr/>
              </a:pPr>
              <a:t>27</a:t>
            </a:fld>
            <a:endParaRPr lang="en-US" dirty="0"/>
          </a:p>
        </p:txBody>
      </p:sp>
      <p:sp>
        <p:nvSpPr>
          <p:cNvPr id="3" name="Content Placeholder 2">
            <a:extLst>
              <a:ext uri="{FF2B5EF4-FFF2-40B4-BE49-F238E27FC236}">
                <a16:creationId xmlns:a16="http://schemas.microsoft.com/office/drawing/2014/main" id="{F6AFAFA4-F3DB-9540-A47D-9EE027006372}"/>
              </a:ext>
            </a:extLst>
          </p:cNvPr>
          <p:cNvSpPr>
            <a:spLocks noGrp="1"/>
          </p:cNvSpPr>
          <p:nvPr>
            <p:ph idx="1"/>
          </p:nvPr>
        </p:nvSpPr>
        <p:spPr>
          <a:xfrm>
            <a:off x="1451579" y="2015732"/>
            <a:ext cx="10299434" cy="3450613"/>
          </a:xfrm>
        </p:spPr>
        <p:txBody>
          <a:bodyPr>
            <a:noAutofit/>
          </a:bodyPr>
          <a:lstStyle/>
          <a:p>
            <a:r>
              <a:rPr lang="en-US" u="sng" dirty="0"/>
              <a:t>Defining Points</a:t>
            </a:r>
          </a:p>
          <a:p>
            <a:pPr lvl="1"/>
            <a:r>
              <a:rPr lang="en-US" sz="2000" dirty="0"/>
              <a:t>People need to be treated as autonomous agents, meaning that they have the ability to govern themselves and their decisions</a:t>
            </a:r>
          </a:p>
          <a:p>
            <a:pPr lvl="1"/>
            <a:r>
              <a:rPr lang="en-US" sz="2000" dirty="0"/>
              <a:t>People with diminished autonomy are entitles to additional protections </a:t>
            </a:r>
          </a:p>
          <a:p>
            <a:r>
              <a:rPr lang="en-US" u="sng" dirty="0"/>
              <a:t>Examples</a:t>
            </a:r>
          </a:p>
          <a:p>
            <a:pPr lvl="1"/>
            <a:r>
              <a:rPr lang="en-US" sz="2000" dirty="0"/>
              <a:t>Researchers must obtain subject’s permission to share subject’s research data</a:t>
            </a:r>
          </a:p>
          <a:p>
            <a:pPr lvl="1"/>
            <a:r>
              <a:rPr lang="en-US" sz="2000" dirty="0"/>
              <a:t>Research done on employees, children, incarcerated peoples, etc. is subject to additional scrutiny </a:t>
            </a:r>
          </a:p>
        </p:txBody>
      </p:sp>
    </p:spTree>
    <p:extLst>
      <p:ext uri="{BB962C8B-B14F-4D97-AF65-F5344CB8AC3E}">
        <p14:creationId xmlns:p14="http://schemas.microsoft.com/office/powerpoint/2010/main" val="393363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F255-D36A-2145-BAC8-CCA959982D62}"/>
              </a:ext>
            </a:extLst>
          </p:cNvPr>
          <p:cNvSpPr>
            <a:spLocks noGrp="1"/>
          </p:cNvSpPr>
          <p:nvPr>
            <p:ph type="title"/>
          </p:nvPr>
        </p:nvSpPr>
        <p:spPr/>
        <p:txBody>
          <a:bodyPr/>
          <a:lstStyle/>
          <a:p>
            <a:r>
              <a:rPr lang="en-US" dirty="0"/>
              <a:t>Beneficence</a:t>
            </a:r>
          </a:p>
        </p:txBody>
      </p:sp>
      <p:sp>
        <p:nvSpPr>
          <p:cNvPr id="4" name="Slide Number Placeholder 3">
            <a:extLst>
              <a:ext uri="{FF2B5EF4-FFF2-40B4-BE49-F238E27FC236}">
                <a16:creationId xmlns:a16="http://schemas.microsoft.com/office/drawing/2014/main" id="{F69EC869-E43B-D642-899C-DD758723FBE3}"/>
              </a:ext>
            </a:extLst>
          </p:cNvPr>
          <p:cNvSpPr>
            <a:spLocks noGrp="1"/>
          </p:cNvSpPr>
          <p:nvPr>
            <p:ph type="sldNum" sz="quarter" idx="12"/>
          </p:nvPr>
        </p:nvSpPr>
        <p:spPr/>
        <p:txBody>
          <a:bodyPr/>
          <a:lstStyle/>
          <a:p>
            <a:pPr>
              <a:defRPr/>
            </a:pPr>
            <a:fld id="{025F9F99-9BD9-4422-B838-F0A597D458BC}" type="slidenum">
              <a:rPr lang="en-US" smtClean="0"/>
              <a:pPr>
                <a:defRPr/>
              </a:pPr>
              <a:t>28</a:t>
            </a:fld>
            <a:endParaRPr lang="en-US" dirty="0"/>
          </a:p>
        </p:txBody>
      </p:sp>
      <p:sp>
        <p:nvSpPr>
          <p:cNvPr id="3" name="Content Placeholder 2">
            <a:extLst>
              <a:ext uri="{FF2B5EF4-FFF2-40B4-BE49-F238E27FC236}">
                <a16:creationId xmlns:a16="http://schemas.microsoft.com/office/drawing/2014/main" id="{F6AFAFA4-F3DB-9540-A47D-9EE027006372}"/>
              </a:ext>
            </a:extLst>
          </p:cNvPr>
          <p:cNvSpPr>
            <a:spLocks noGrp="1"/>
          </p:cNvSpPr>
          <p:nvPr>
            <p:ph idx="1"/>
          </p:nvPr>
        </p:nvSpPr>
        <p:spPr>
          <a:xfrm>
            <a:off x="1451579" y="2015732"/>
            <a:ext cx="10299434" cy="3450613"/>
          </a:xfrm>
        </p:spPr>
        <p:txBody>
          <a:bodyPr>
            <a:noAutofit/>
          </a:bodyPr>
          <a:lstStyle/>
          <a:p>
            <a:r>
              <a:rPr lang="en-US" u="sng" dirty="0"/>
              <a:t>Defining Points</a:t>
            </a:r>
          </a:p>
          <a:p>
            <a:pPr lvl="1"/>
            <a:r>
              <a:rPr lang="en-US" sz="2000" dirty="0"/>
              <a:t>People need to be treated in a way that aims to help their wellbeing</a:t>
            </a:r>
          </a:p>
          <a:p>
            <a:pPr lvl="1"/>
            <a:r>
              <a:rPr lang="en-US" sz="2000" dirty="0"/>
              <a:t>Effectively, this is a value that calls us to maximize benefit and minimize risk</a:t>
            </a:r>
          </a:p>
          <a:p>
            <a:r>
              <a:rPr lang="en-US" u="sng" dirty="0"/>
              <a:t>Examples</a:t>
            </a:r>
          </a:p>
          <a:p>
            <a:pPr lvl="1"/>
            <a:r>
              <a:rPr lang="en-US" sz="2000" dirty="0"/>
              <a:t>Researchers must design research experiments so that the lowest possible risk is incurred by the research participants </a:t>
            </a:r>
          </a:p>
        </p:txBody>
      </p:sp>
    </p:spTree>
    <p:extLst>
      <p:ext uri="{BB962C8B-B14F-4D97-AF65-F5344CB8AC3E}">
        <p14:creationId xmlns:p14="http://schemas.microsoft.com/office/powerpoint/2010/main" val="2071367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F255-D36A-2145-BAC8-CCA959982D62}"/>
              </a:ext>
            </a:extLst>
          </p:cNvPr>
          <p:cNvSpPr>
            <a:spLocks noGrp="1"/>
          </p:cNvSpPr>
          <p:nvPr>
            <p:ph type="title"/>
          </p:nvPr>
        </p:nvSpPr>
        <p:spPr/>
        <p:txBody>
          <a:bodyPr/>
          <a:lstStyle/>
          <a:p>
            <a:r>
              <a:rPr lang="en-US" dirty="0"/>
              <a:t>Non-Maleficence</a:t>
            </a:r>
          </a:p>
        </p:txBody>
      </p:sp>
      <p:sp>
        <p:nvSpPr>
          <p:cNvPr id="4" name="Slide Number Placeholder 3">
            <a:extLst>
              <a:ext uri="{FF2B5EF4-FFF2-40B4-BE49-F238E27FC236}">
                <a16:creationId xmlns:a16="http://schemas.microsoft.com/office/drawing/2014/main" id="{F69EC869-E43B-D642-899C-DD758723FBE3}"/>
              </a:ext>
            </a:extLst>
          </p:cNvPr>
          <p:cNvSpPr>
            <a:spLocks noGrp="1"/>
          </p:cNvSpPr>
          <p:nvPr>
            <p:ph type="sldNum" sz="quarter" idx="12"/>
          </p:nvPr>
        </p:nvSpPr>
        <p:spPr/>
        <p:txBody>
          <a:bodyPr/>
          <a:lstStyle/>
          <a:p>
            <a:pPr>
              <a:defRPr/>
            </a:pPr>
            <a:fld id="{025F9F99-9BD9-4422-B838-F0A597D458BC}" type="slidenum">
              <a:rPr lang="en-US" smtClean="0"/>
              <a:pPr>
                <a:defRPr/>
              </a:pPr>
              <a:t>29</a:t>
            </a:fld>
            <a:endParaRPr lang="en-US" dirty="0"/>
          </a:p>
        </p:txBody>
      </p:sp>
      <p:sp>
        <p:nvSpPr>
          <p:cNvPr id="3" name="Content Placeholder 2">
            <a:extLst>
              <a:ext uri="{FF2B5EF4-FFF2-40B4-BE49-F238E27FC236}">
                <a16:creationId xmlns:a16="http://schemas.microsoft.com/office/drawing/2014/main" id="{F6AFAFA4-F3DB-9540-A47D-9EE027006372}"/>
              </a:ext>
            </a:extLst>
          </p:cNvPr>
          <p:cNvSpPr>
            <a:spLocks noGrp="1"/>
          </p:cNvSpPr>
          <p:nvPr>
            <p:ph idx="1"/>
          </p:nvPr>
        </p:nvSpPr>
        <p:spPr>
          <a:xfrm>
            <a:off x="1451579" y="2015732"/>
            <a:ext cx="10299434" cy="3450613"/>
          </a:xfrm>
        </p:spPr>
        <p:txBody>
          <a:bodyPr>
            <a:noAutofit/>
          </a:bodyPr>
          <a:lstStyle/>
          <a:p>
            <a:r>
              <a:rPr lang="en-US" u="sng" dirty="0"/>
              <a:t>Defining Points</a:t>
            </a:r>
          </a:p>
          <a:p>
            <a:pPr lvl="1"/>
            <a:r>
              <a:rPr lang="en-US" sz="2000" dirty="0"/>
              <a:t>Do no harm</a:t>
            </a:r>
          </a:p>
          <a:p>
            <a:pPr lvl="1"/>
            <a:r>
              <a:rPr lang="en-US" sz="2000" dirty="0"/>
              <a:t>The analysis of a problem that considers beneficence will likely cover non-maleficence, but not always</a:t>
            </a:r>
          </a:p>
          <a:p>
            <a:r>
              <a:rPr lang="en-US" u="sng" dirty="0"/>
              <a:t>Examples</a:t>
            </a:r>
          </a:p>
          <a:p>
            <a:pPr lvl="1"/>
            <a:r>
              <a:rPr lang="en-US" sz="2000" dirty="0"/>
              <a:t>Whether or not it is ethical to use placebos while testing the efficacy of a new drug when there is already a known treatment </a:t>
            </a:r>
          </a:p>
        </p:txBody>
      </p:sp>
    </p:spTree>
    <p:extLst>
      <p:ext uri="{BB962C8B-B14F-4D97-AF65-F5344CB8AC3E}">
        <p14:creationId xmlns:p14="http://schemas.microsoft.com/office/powerpoint/2010/main" val="125424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30A3-72B3-C649-9C28-E24D890CB0E6}"/>
              </a:ext>
            </a:extLst>
          </p:cNvPr>
          <p:cNvSpPr>
            <a:spLocks noGrp="1"/>
          </p:cNvSpPr>
          <p:nvPr>
            <p:ph type="title"/>
          </p:nvPr>
        </p:nvSpPr>
        <p:spPr/>
        <p:txBody>
          <a:bodyPr/>
          <a:lstStyle/>
          <a:p>
            <a:r>
              <a:rPr lang="en-US" dirty="0"/>
              <a:t>Welcome!</a:t>
            </a:r>
          </a:p>
        </p:txBody>
      </p:sp>
      <p:sp>
        <p:nvSpPr>
          <p:cNvPr id="4" name="Slide Number Placeholder 3">
            <a:extLst>
              <a:ext uri="{FF2B5EF4-FFF2-40B4-BE49-F238E27FC236}">
                <a16:creationId xmlns:a16="http://schemas.microsoft.com/office/drawing/2014/main" id="{4CC7E207-E1D9-084A-BC94-9A02A9BEFE7C}"/>
              </a:ext>
            </a:extLst>
          </p:cNvPr>
          <p:cNvSpPr>
            <a:spLocks noGrp="1"/>
          </p:cNvSpPr>
          <p:nvPr>
            <p:ph type="sldNum" sz="quarter" idx="12"/>
          </p:nvPr>
        </p:nvSpPr>
        <p:spPr/>
        <p:txBody>
          <a:bodyPr/>
          <a:lstStyle/>
          <a:p>
            <a:pPr>
              <a:defRPr/>
            </a:pPr>
            <a:fld id="{025F9F99-9BD9-4422-B838-F0A597D458BC}" type="slidenum">
              <a:rPr lang="en-US" smtClean="0"/>
              <a:pPr>
                <a:defRPr/>
              </a:pPr>
              <a:t>3</a:t>
            </a:fld>
            <a:endParaRPr lang="en-US" dirty="0"/>
          </a:p>
        </p:txBody>
      </p:sp>
      <p:sp>
        <p:nvSpPr>
          <p:cNvPr id="3" name="Content Placeholder 2">
            <a:extLst>
              <a:ext uri="{FF2B5EF4-FFF2-40B4-BE49-F238E27FC236}">
                <a16:creationId xmlns:a16="http://schemas.microsoft.com/office/drawing/2014/main" id="{DD08FFDB-CFB1-3A4D-8B76-16758ABBD50F}"/>
              </a:ext>
            </a:extLst>
          </p:cNvPr>
          <p:cNvSpPr>
            <a:spLocks noGrp="1"/>
          </p:cNvSpPr>
          <p:nvPr>
            <p:ph idx="1"/>
          </p:nvPr>
        </p:nvSpPr>
        <p:spPr/>
        <p:txBody>
          <a:bodyPr>
            <a:normAutofit lnSpcReduction="10000"/>
          </a:bodyPr>
          <a:lstStyle/>
          <a:p>
            <a:pPr marL="0" indent="0">
              <a:buNone/>
            </a:pPr>
            <a:r>
              <a:rPr lang="en-US" dirty="0"/>
              <a:t>This is a class from the new </a:t>
            </a:r>
            <a:r>
              <a:rPr lang="en-US" b="1" dirty="0"/>
              <a:t>National Center for Data Services (NCDS) </a:t>
            </a:r>
            <a:r>
              <a:rPr lang="en-US" dirty="0"/>
              <a:t>from the Network of the National Library of Medicine (NNLM). </a:t>
            </a:r>
          </a:p>
          <a:p>
            <a:pPr marL="0" indent="0">
              <a:buNone/>
            </a:pPr>
            <a:endParaRPr lang="en-US" dirty="0"/>
          </a:p>
          <a:p>
            <a:pPr marL="0" indent="0">
              <a:buNone/>
            </a:pPr>
            <a:r>
              <a:rPr lang="en-US" dirty="0"/>
              <a:t>The NCDS aims to: </a:t>
            </a:r>
          </a:p>
          <a:p>
            <a:r>
              <a:rPr lang="en-US" dirty="0"/>
              <a:t>Develop capacity to conduct data science and/or deliver data services in the health information community</a:t>
            </a:r>
          </a:p>
          <a:p>
            <a:pPr fontAlgn="base"/>
            <a:r>
              <a:rPr lang="en-US" dirty="0"/>
              <a:t>Partner with other national data and/or health sciences organizations to maximize impact</a:t>
            </a:r>
          </a:p>
          <a:p>
            <a:pPr fontAlgn="base"/>
            <a:r>
              <a:rPr lang="en-US" dirty="0"/>
              <a:t>Support NIH priorities in the domain of data science, data services, and data governance</a:t>
            </a:r>
          </a:p>
          <a:p>
            <a:endParaRPr lang="en-US" dirty="0"/>
          </a:p>
        </p:txBody>
      </p:sp>
    </p:spTree>
    <p:extLst>
      <p:ext uri="{BB962C8B-B14F-4D97-AF65-F5344CB8AC3E}">
        <p14:creationId xmlns:p14="http://schemas.microsoft.com/office/powerpoint/2010/main" val="995687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F255-D36A-2145-BAC8-CCA959982D62}"/>
              </a:ext>
            </a:extLst>
          </p:cNvPr>
          <p:cNvSpPr>
            <a:spLocks noGrp="1"/>
          </p:cNvSpPr>
          <p:nvPr>
            <p:ph type="title"/>
          </p:nvPr>
        </p:nvSpPr>
        <p:spPr/>
        <p:txBody>
          <a:bodyPr/>
          <a:lstStyle/>
          <a:p>
            <a:r>
              <a:rPr lang="en-US" dirty="0"/>
              <a:t>Justice</a:t>
            </a:r>
          </a:p>
        </p:txBody>
      </p:sp>
      <p:sp>
        <p:nvSpPr>
          <p:cNvPr id="4" name="Slide Number Placeholder 3">
            <a:extLst>
              <a:ext uri="{FF2B5EF4-FFF2-40B4-BE49-F238E27FC236}">
                <a16:creationId xmlns:a16="http://schemas.microsoft.com/office/drawing/2014/main" id="{F69EC869-E43B-D642-899C-DD758723FBE3}"/>
              </a:ext>
            </a:extLst>
          </p:cNvPr>
          <p:cNvSpPr>
            <a:spLocks noGrp="1"/>
          </p:cNvSpPr>
          <p:nvPr>
            <p:ph type="sldNum" sz="quarter" idx="12"/>
          </p:nvPr>
        </p:nvSpPr>
        <p:spPr/>
        <p:txBody>
          <a:bodyPr/>
          <a:lstStyle/>
          <a:p>
            <a:pPr>
              <a:defRPr/>
            </a:pPr>
            <a:fld id="{025F9F99-9BD9-4422-B838-F0A597D458BC}" type="slidenum">
              <a:rPr lang="en-US" smtClean="0"/>
              <a:pPr>
                <a:defRPr/>
              </a:pPr>
              <a:t>30</a:t>
            </a:fld>
            <a:endParaRPr lang="en-US" dirty="0"/>
          </a:p>
        </p:txBody>
      </p:sp>
      <p:sp>
        <p:nvSpPr>
          <p:cNvPr id="3" name="Content Placeholder 2">
            <a:extLst>
              <a:ext uri="{FF2B5EF4-FFF2-40B4-BE49-F238E27FC236}">
                <a16:creationId xmlns:a16="http://schemas.microsoft.com/office/drawing/2014/main" id="{F6AFAFA4-F3DB-9540-A47D-9EE027006372}"/>
              </a:ext>
            </a:extLst>
          </p:cNvPr>
          <p:cNvSpPr>
            <a:spLocks noGrp="1"/>
          </p:cNvSpPr>
          <p:nvPr>
            <p:ph idx="1"/>
          </p:nvPr>
        </p:nvSpPr>
        <p:spPr>
          <a:xfrm>
            <a:off x="1451579" y="2015732"/>
            <a:ext cx="10299434" cy="3450613"/>
          </a:xfrm>
        </p:spPr>
        <p:txBody>
          <a:bodyPr>
            <a:noAutofit/>
          </a:bodyPr>
          <a:lstStyle/>
          <a:p>
            <a:r>
              <a:rPr lang="en-US" u="sng" dirty="0"/>
              <a:t>Defining Points</a:t>
            </a:r>
          </a:p>
          <a:p>
            <a:pPr lvl="1"/>
            <a:r>
              <a:rPr lang="en-US" sz="2000" dirty="0"/>
              <a:t>The benefits and burdens of an action should be distributed equally across a population</a:t>
            </a:r>
          </a:p>
          <a:p>
            <a:r>
              <a:rPr lang="en-US" u="sng" dirty="0"/>
              <a:t>Examples</a:t>
            </a:r>
          </a:p>
          <a:p>
            <a:pPr lvl="1"/>
            <a:r>
              <a:rPr lang="en-US" sz="2000" dirty="0"/>
              <a:t>Ethical concerns regarding paying research subjects (and how much…)</a:t>
            </a:r>
          </a:p>
        </p:txBody>
      </p:sp>
    </p:spTree>
    <p:extLst>
      <p:ext uri="{BB962C8B-B14F-4D97-AF65-F5344CB8AC3E}">
        <p14:creationId xmlns:p14="http://schemas.microsoft.com/office/powerpoint/2010/main" val="1397330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8F3C-0A85-2845-B15D-623A37C9C535}"/>
              </a:ext>
            </a:extLst>
          </p:cNvPr>
          <p:cNvSpPr>
            <a:spLocks noGrp="1"/>
          </p:cNvSpPr>
          <p:nvPr>
            <p:ph type="title"/>
          </p:nvPr>
        </p:nvSpPr>
        <p:spPr/>
        <p:txBody>
          <a:bodyPr/>
          <a:lstStyle/>
          <a:p>
            <a:r>
              <a:rPr lang="en-US" dirty="0"/>
              <a:t>Breakout Rooms (3)</a:t>
            </a:r>
          </a:p>
        </p:txBody>
      </p:sp>
      <p:sp>
        <p:nvSpPr>
          <p:cNvPr id="4" name="Slide Number Placeholder 3">
            <a:extLst>
              <a:ext uri="{FF2B5EF4-FFF2-40B4-BE49-F238E27FC236}">
                <a16:creationId xmlns:a16="http://schemas.microsoft.com/office/drawing/2014/main" id="{6EF0316A-5F36-9C49-9DB3-56C3DC348AB2}"/>
              </a:ext>
            </a:extLst>
          </p:cNvPr>
          <p:cNvSpPr>
            <a:spLocks noGrp="1"/>
          </p:cNvSpPr>
          <p:nvPr>
            <p:ph type="sldNum" sz="quarter" idx="12"/>
          </p:nvPr>
        </p:nvSpPr>
        <p:spPr/>
        <p:txBody>
          <a:bodyPr/>
          <a:lstStyle/>
          <a:p>
            <a:pPr>
              <a:defRPr/>
            </a:pPr>
            <a:fld id="{025F9F99-9BD9-4422-B838-F0A597D458BC}" type="slidenum">
              <a:rPr lang="en-US" smtClean="0"/>
              <a:pPr>
                <a:defRPr/>
              </a:pPr>
              <a:t>31</a:t>
            </a:fld>
            <a:endParaRPr lang="en-US" dirty="0"/>
          </a:p>
        </p:txBody>
      </p:sp>
      <p:sp>
        <p:nvSpPr>
          <p:cNvPr id="3" name="Content Placeholder 2">
            <a:extLst>
              <a:ext uri="{FF2B5EF4-FFF2-40B4-BE49-F238E27FC236}">
                <a16:creationId xmlns:a16="http://schemas.microsoft.com/office/drawing/2014/main" id="{317F5F93-CB6C-1741-AE72-4FA7FE5E4B7D}"/>
              </a:ext>
            </a:extLst>
          </p:cNvPr>
          <p:cNvSpPr>
            <a:spLocks noGrp="1"/>
          </p:cNvSpPr>
          <p:nvPr>
            <p:ph idx="1"/>
          </p:nvPr>
        </p:nvSpPr>
        <p:spPr/>
        <p:txBody>
          <a:bodyPr/>
          <a:lstStyle/>
          <a:p>
            <a:pPr marL="0" indent="0">
              <a:buNone/>
            </a:pPr>
            <a:r>
              <a:rPr lang="en-US" dirty="0"/>
              <a:t>With your group, please discuss how each of these values informs your work. Example questions to consider for each value are: </a:t>
            </a:r>
          </a:p>
          <a:p>
            <a:pPr fontAlgn="base"/>
            <a:r>
              <a:rPr lang="en-US" dirty="0"/>
              <a:t>How does this value inform how you interact with patrons?</a:t>
            </a:r>
          </a:p>
          <a:p>
            <a:pPr fontAlgn="base"/>
            <a:r>
              <a:rPr lang="en-US" dirty="0"/>
              <a:t>How does this value inform how you develop educational or outreach initiatives?</a:t>
            </a:r>
          </a:p>
          <a:p>
            <a:pPr fontAlgn="base"/>
            <a:r>
              <a:rPr lang="en-US" dirty="0"/>
              <a:t>How does this value impact how you describe resources at your library?  </a:t>
            </a:r>
          </a:p>
          <a:p>
            <a:pPr marL="457200" indent="-457200">
              <a:buAutoNum type="arabicParenR"/>
            </a:pPr>
            <a:endParaRPr lang="en-US" dirty="0"/>
          </a:p>
        </p:txBody>
      </p:sp>
      <p:sp>
        <p:nvSpPr>
          <p:cNvPr id="5" name="TextBox 4">
            <a:extLst>
              <a:ext uri="{FF2B5EF4-FFF2-40B4-BE49-F238E27FC236}">
                <a16:creationId xmlns:a16="http://schemas.microsoft.com/office/drawing/2014/main" id="{77BDDA09-2E42-5E40-BAB8-4C2FDA7873C3}"/>
              </a:ext>
            </a:extLst>
          </p:cNvPr>
          <p:cNvSpPr txBox="1"/>
          <p:nvPr/>
        </p:nvSpPr>
        <p:spPr>
          <a:xfrm>
            <a:off x="9507349" y="4642388"/>
            <a:ext cx="2176651" cy="830997"/>
          </a:xfrm>
          <a:prstGeom prst="rect">
            <a:avLst/>
          </a:prstGeom>
          <a:noFill/>
          <a:ln w="19050">
            <a:solidFill>
              <a:schemeClr val="accent1"/>
            </a:solidFill>
          </a:ln>
        </p:spPr>
        <p:txBody>
          <a:bodyPr wrap="square" rtlCol="0">
            <a:spAutoFit/>
          </a:bodyPr>
          <a:lstStyle/>
          <a:p>
            <a:pPr algn="ctr"/>
            <a:r>
              <a:rPr lang="en-US" sz="2400" dirty="0">
                <a:hlinkClick r:id="rId3"/>
              </a:rPr>
              <a:t>Link</a:t>
            </a:r>
            <a:r>
              <a:rPr lang="en-US" sz="2400" dirty="0"/>
              <a:t> to reference sheet </a:t>
            </a:r>
          </a:p>
        </p:txBody>
      </p:sp>
    </p:spTree>
    <p:extLst>
      <p:ext uri="{BB962C8B-B14F-4D97-AF65-F5344CB8AC3E}">
        <p14:creationId xmlns:p14="http://schemas.microsoft.com/office/powerpoint/2010/main" val="4281830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8F3C-0A85-2845-B15D-623A37C9C535}"/>
              </a:ext>
            </a:extLst>
          </p:cNvPr>
          <p:cNvSpPr>
            <a:spLocks noGrp="1"/>
          </p:cNvSpPr>
          <p:nvPr>
            <p:ph type="title"/>
          </p:nvPr>
        </p:nvSpPr>
        <p:spPr/>
        <p:txBody>
          <a:bodyPr/>
          <a:lstStyle/>
          <a:p>
            <a:r>
              <a:rPr lang="en-US" dirty="0"/>
              <a:t>Breakout Rooms (4)</a:t>
            </a:r>
          </a:p>
        </p:txBody>
      </p:sp>
      <p:sp>
        <p:nvSpPr>
          <p:cNvPr id="4" name="Slide Number Placeholder 3">
            <a:extLst>
              <a:ext uri="{FF2B5EF4-FFF2-40B4-BE49-F238E27FC236}">
                <a16:creationId xmlns:a16="http://schemas.microsoft.com/office/drawing/2014/main" id="{6EF0316A-5F36-9C49-9DB3-56C3DC348AB2}"/>
              </a:ext>
            </a:extLst>
          </p:cNvPr>
          <p:cNvSpPr>
            <a:spLocks noGrp="1"/>
          </p:cNvSpPr>
          <p:nvPr>
            <p:ph type="sldNum" sz="quarter" idx="12"/>
          </p:nvPr>
        </p:nvSpPr>
        <p:spPr/>
        <p:txBody>
          <a:bodyPr/>
          <a:lstStyle/>
          <a:p>
            <a:pPr>
              <a:defRPr/>
            </a:pPr>
            <a:fld id="{025F9F99-9BD9-4422-B838-F0A597D458BC}" type="slidenum">
              <a:rPr lang="en-US" smtClean="0"/>
              <a:pPr>
                <a:defRPr/>
              </a:pPr>
              <a:t>32</a:t>
            </a:fld>
            <a:endParaRPr lang="en-US" dirty="0"/>
          </a:p>
        </p:txBody>
      </p:sp>
      <p:sp>
        <p:nvSpPr>
          <p:cNvPr id="3" name="Content Placeholder 2">
            <a:extLst>
              <a:ext uri="{FF2B5EF4-FFF2-40B4-BE49-F238E27FC236}">
                <a16:creationId xmlns:a16="http://schemas.microsoft.com/office/drawing/2014/main" id="{317F5F93-CB6C-1741-AE72-4FA7FE5E4B7D}"/>
              </a:ext>
            </a:extLst>
          </p:cNvPr>
          <p:cNvSpPr>
            <a:spLocks noGrp="1"/>
          </p:cNvSpPr>
          <p:nvPr>
            <p:ph idx="1"/>
          </p:nvPr>
        </p:nvSpPr>
        <p:spPr/>
        <p:txBody>
          <a:bodyPr/>
          <a:lstStyle/>
          <a:p>
            <a:pPr marL="0" indent="0">
              <a:buNone/>
            </a:pPr>
            <a:r>
              <a:rPr lang="en-US" dirty="0"/>
              <a:t>With your group, please discuss how each of these values informs your work. Example questions to consider for each value are: </a:t>
            </a:r>
          </a:p>
          <a:p>
            <a:pPr fontAlgn="base"/>
            <a:r>
              <a:rPr lang="en-US" dirty="0"/>
              <a:t>How does this value inform how you interact with patrons?</a:t>
            </a:r>
          </a:p>
          <a:p>
            <a:pPr fontAlgn="base"/>
            <a:r>
              <a:rPr lang="en-US" dirty="0"/>
              <a:t>How does this value inform how you develop educational or outreach initiatives?</a:t>
            </a:r>
          </a:p>
          <a:p>
            <a:pPr fontAlgn="base"/>
            <a:r>
              <a:rPr lang="en-US" dirty="0"/>
              <a:t>How does this value impact how you describe resources at your library?  </a:t>
            </a:r>
          </a:p>
          <a:p>
            <a:pPr marL="457200" indent="-457200">
              <a:buAutoNum type="arabicParenR"/>
            </a:pPr>
            <a:endParaRPr lang="en-US" dirty="0"/>
          </a:p>
        </p:txBody>
      </p:sp>
    </p:spTree>
    <p:extLst>
      <p:ext uri="{BB962C8B-B14F-4D97-AF65-F5344CB8AC3E}">
        <p14:creationId xmlns:p14="http://schemas.microsoft.com/office/powerpoint/2010/main" val="3951727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ACB8D-4907-844D-9855-D94306C65B93}"/>
              </a:ext>
            </a:extLst>
          </p:cNvPr>
          <p:cNvSpPr>
            <a:spLocks noGrp="1"/>
          </p:cNvSpPr>
          <p:nvPr>
            <p:ph type="title"/>
          </p:nvPr>
        </p:nvSpPr>
        <p:spPr/>
        <p:txBody>
          <a:bodyPr/>
          <a:lstStyle/>
          <a:p>
            <a:r>
              <a:rPr lang="en-US" dirty="0"/>
              <a:t>Values in Action and Regulation</a:t>
            </a:r>
          </a:p>
        </p:txBody>
      </p:sp>
      <p:sp>
        <p:nvSpPr>
          <p:cNvPr id="4" name="Slide Number Placeholder 3">
            <a:extLst>
              <a:ext uri="{FF2B5EF4-FFF2-40B4-BE49-F238E27FC236}">
                <a16:creationId xmlns:a16="http://schemas.microsoft.com/office/drawing/2014/main" id="{90BE9DBF-1558-8D4C-B7CE-B6C1971A5205}"/>
              </a:ext>
            </a:extLst>
          </p:cNvPr>
          <p:cNvSpPr>
            <a:spLocks noGrp="1"/>
          </p:cNvSpPr>
          <p:nvPr>
            <p:ph type="sldNum" sz="quarter" idx="12"/>
          </p:nvPr>
        </p:nvSpPr>
        <p:spPr/>
        <p:txBody>
          <a:bodyPr/>
          <a:lstStyle/>
          <a:p>
            <a:pPr>
              <a:defRPr/>
            </a:pPr>
            <a:fld id="{025F9F99-9BD9-4422-B838-F0A597D458BC}" type="slidenum">
              <a:rPr lang="en-US" smtClean="0"/>
              <a:pPr>
                <a:defRPr/>
              </a:pPr>
              <a:t>33</a:t>
            </a:fld>
            <a:endParaRPr lang="en-US" dirty="0"/>
          </a:p>
        </p:txBody>
      </p:sp>
      <p:sp>
        <p:nvSpPr>
          <p:cNvPr id="5" name="Text Placeholder 4">
            <a:extLst>
              <a:ext uri="{FF2B5EF4-FFF2-40B4-BE49-F238E27FC236}">
                <a16:creationId xmlns:a16="http://schemas.microsoft.com/office/drawing/2014/main" id="{99B06AAC-5360-8941-82CF-9854D69DAC45}"/>
              </a:ext>
            </a:extLst>
          </p:cNvPr>
          <p:cNvSpPr>
            <a:spLocks noGrp="1"/>
          </p:cNvSpPr>
          <p:nvPr>
            <p:ph type="body" idx="1"/>
          </p:nvPr>
        </p:nvSpPr>
        <p:spPr/>
        <p:txBody>
          <a:bodyPr>
            <a:normAutofit/>
          </a:bodyPr>
          <a:lstStyle/>
          <a:p>
            <a:r>
              <a:rPr lang="en-US" sz="2400" dirty="0"/>
              <a:t>Looking at current regulations and controversies to see how the real world implications of these values </a:t>
            </a:r>
          </a:p>
        </p:txBody>
      </p:sp>
    </p:spTree>
    <p:extLst>
      <p:ext uri="{BB962C8B-B14F-4D97-AF65-F5344CB8AC3E}">
        <p14:creationId xmlns:p14="http://schemas.microsoft.com/office/powerpoint/2010/main" val="4092800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C1E5-5312-DA49-9E9E-942BA1FFC7CF}"/>
              </a:ext>
            </a:extLst>
          </p:cNvPr>
          <p:cNvSpPr>
            <a:spLocks noGrp="1"/>
          </p:cNvSpPr>
          <p:nvPr>
            <p:ph type="title"/>
          </p:nvPr>
        </p:nvSpPr>
        <p:spPr/>
        <p:txBody>
          <a:bodyPr/>
          <a:lstStyle/>
          <a:p>
            <a:r>
              <a:rPr lang="en-US" dirty="0"/>
              <a:t>Relevant Regulations</a:t>
            </a:r>
          </a:p>
        </p:txBody>
      </p:sp>
      <p:sp>
        <p:nvSpPr>
          <p:cNvPr id="4" name="Slide Number Placeholder 3">
            <a:extLst>
              <a:ext uri="{FF2B5EF4-FFF2-40B4-BE49-F238E27FC236}">
                <a16:creationId xmlns:a16="http://schemas.microsoft.com/office/drawing/2014/main" id="{3B7205B2-2FAF-0647-AE7C-C12CA23F82D8}"/>
              </a:ext>
            </a:extLst>
          </p:cNvPr>
          <p:cNvSpPr>
            <a:spLocks noGrp="1"/>
          </p:cNvSpPr>
          <p:nvPr>
            <p:ph type="sldNum" sz="quarter" idx="12"/>
          </p:nvPr>
        </p:nvSpPr>
        <p:spPr/>
        <p:txBody>
          <a:bodyPr/>
          <a:lstStyle/>
          <a:p>
            <a:pPr>
              <a:defRPr/>
            </a:pPr>
            <a:fld id="{025F9F99-9BD9-4422-B838-F0A597D458BC}" type="slidenum">
              <a:rPr lang="en-US" smtClean="0"/>
              <a:pPr>
                <a:defRPr/>
              </a:pPr>
              <a:t>34</a:t>
            </a:fld>
            <a:endParaRPr lang="en-US" dirty="0"/>
          </a:p>
        </p:txBody>
      </p:sp>
      <p:sp>
        <p:nvSpPr>
          <p:cNvPr id="3" name="Content Placeholder 2">
            <a:extLst>
              <a:ext uri="{FF2B5EF4-FFF2-40B4-BE49-F238E27FC236}">
                <a16:creationId xmlns:a16="http://schemas.microsoft.com/office/drawing/2014/main" id="{EDBF893C-94F1-F34A-9DC5-CFC37D969288}"/>
              </a:ext>
            </a:extLst>
          </p:cNvPr>
          <p:cNvSpPr>
            <a:spLocks noGrp="1"/>
          </p:cNvSpPr>
          <p:nvPr>
            <p:ph sz="half" idx="1"/>
          </p:nvPr>
        </p:nvSpPr>
        <p:spPr/>
        <p:txBody>
          <a:bodyPr>
            <a:normAutofit/>
          </a:bodyPr>
          <a:lstStyle/>
          <a:p>
            <a:r>
              <a:rPr lang="en-US" dirty="0"/>
              <a:t>Common Rule</a:t>
            </a:r>
          </a:p>
          <a:p>
            <a:r>
              <a:rPr lang="en-US" dirty="0"/>
              <a:t>HIPAA</a:t>
            </a:r>
          </a:p>
          <a:p>
            <a:r>
              <a:rPr lang="en-US" dirty="0"/>
              <a:t>FERPA</a:t>
            </a:r>
          </a:p>
          <a:p>
            <a:pPr lvl="1"/>
            <a:r>
              <a:rPr lang="en-US" dirty="0"/>
              <a:t>Regulates the exchange of educational information</a:t>
            </a:r>
          </a:p>
          <a:p>
            <a:r>
              <a:rPr lang="en-US" dirty="0"/>
              <a:t>GDPR</a:t>
            </a:r>
          </a:p>
          <a:p>
            <a:pPr lvl="1"/>
            <a:r>
              <a:rPr lang="en-US" dirty="0"/>
              <a:t>Regulates the collection and exchange of data on citizens from the EU</a:t>
            </a:r>
          </a:p>
        </p:txBody>
      </p:sp>
      <p:sp>
        <p:nvSpPr>
          <p:cNvPr id="5" name="Content Placeholder 4">
            <a:extLst>
              <a:ext uri="{FF2B5EF4-FFF2-40B4-BE49-F238E27FC236}">
                <a16:creationId xmlns:a16="http://schemas.microsoft.com/office/drawing/2014/main" id="{AF549ECA-7384-9F4E-A7A6-2A0D95AF0125}"/>
              </a:ext>
            </a:extLst>
          </p:cNvPr>
          <p:cNvSpPr>
            <a:spLocks noGrp="1"/>
          </p:cNvSpPr>
          <p:nvPr>
            <p:ph sz="half" idx="2"/>
          </p:nvPr>
        </p:nvSpPr>
        <p:spPr/>
        <p:txBody>
          <a:bodyPr>
            <a:normAutofit/>
          </a:bodyPr>
          <a:lstStyle/>
          <a:p>
            <a:r>
              <a:rPr lang="en-US" dirty="0"/>
              <a:t>Data breach notification laws</a:t>
            </a:r>
          </a:p>
          <a:p>
            <a:r>
              <a:rPr lang="en-US" dirty="0"/>
              <a:t>Export Controls</a:t>
            </a:r>
          </a:p>
          <a:p>
            <a:pPr lvl="1"/>
            <a:r>
              <a:rPr lang="en-US" dirty="0"/>
              <a:t>Only pertains to information related to possible weapons, including biological weapons</a:t>
            </a:r>
          </a:p>
          <a:p>
            <a:r>
              <a:rPr lang="en-US" dirty="0"/>
              <a:t>Contracts and research agreements</a:t>
            </a:r>
          </a:p>
          <a:p>
            <a:pPr lvl="1"/>
            <a:r>
              <a:rPr lang="en-US" dirty="0"/>
              <a:t>Can be generated by grant funders, publishers, for-profit partners, etc.</a:t>
            </a:r>
          </a:p>
          <a:p>
            <a:pPr marL="0" indent="0">
              <a:buNone/>
            </a:pPr>
            <a:endParaRPr lang="en-US" dirty="0"/>
          </a:p>
          <a:p>
            <a:endParaRPr lang="en-US" dirty="0"/>
          </a:p>
        </p:txBody>
      </p:sp>
    </p:spTree>
    <p:extLst>
      <p:ext uri="{BB962C8B-B14F-4D97-AF65-F5344CB8AC3E}">
        <p14:creationId xmlns:p14="http://schemas.microsoft.com/office/powerpoint/2010/main" val="4253330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520B9-43D0-8D45-8050-87FED36B24C8}"/>
              </a:ext>
            </a:extLst>
          </p:cNvPr>
          <p:cNvSpPr>
            <a:spLocks noGrp="1"/>
          </p:cNvSpPr>
          <p:nvPr>
            <p:ph type="title"/>
          </p:nvPr>
        </p:nvSpPr>
        <p:spPr>
          <a:xfrm>
            <a:off x="1451579" y="804519"/>
            <a:ext cx="9784692" cy="1049235"/>
          </a:xfrm>
        </p:spPr>
        <p:txBody>
          <a:bodyPr/>
          <a:lstStyle/>
          <a:p>
            <a:r>
              <a:rPr lang="en-US" dirty="0"/>
              <a:t>Example 1: Informed Consent (Common Rule) </a:t>
            </a:r>
          </a:p>
        </p:txBody>
      </p:sp>
      <p:sp>
        <p:nvSpPr>
          <p:cNvPr id="4" name="Slide Number Placeholder 3">
            <a:extLst>
              <a:ext uri="{FF2B5EF4-FFF2-40B4-BE49-F238E27FC236}">
                <a16:creationId xmlns:a16="http://schemas.microsoft.com/office/drawing/2014/main" id="{2BDBA2FE-3233-4E43-9E91-8E36FBCBAF40}"/>
              </a:ext>
            </a:extLst>
          </p:cNvPr>
          <p:cNvSpPr>
            <a:spLocks noGrp="1"/>
          </p:cNvSpPr>
          <p:nvPr>
            <p:ph type="sldNum" sz="quarter" idx="12"/>
          </p:nvPr>
        </p:nvSpPr>
        <p:spPr/>
        <p:txBody>
          <a:bodyPr/>
          <a:lstStyle/>
          <a:p>
            <a:pPr>
              <a:defRPr/>
            </a:pPr>
            <a:fld id="{C8BD5518-C465-4C1F-8E36-9195006C4AB9}" type="slidenum">
              <a:rPr lang="en-US" smtClean="0"/>
              <a:pPr>
                <a:defRPr/>
              </a:pPr>
              <a:t>35</a:t>
            </a:fld>
            <a:endParaRPr lang="en-US" dirty="0"/>
          </a:p>
        </p:txBody>
      </p:sp>
      <p:sp>
        <p:nvSpPr>
          <p:cNvPr id="6" name="Content Placeholder 5">
            <a:extLst>
              <a:ext uri="{FF2B5EF4-FFF2-40B4-BE49-F238E27FC236}">
                <a16:creationId xmlns:a16="http://schemas.microsoft.com/office/drawing/2014/main" id="{3318E0D2-12A0-7A44-80A3-ADA3141D373F}"/>
              </a:ext>
            </a:extLst>
          </p:cNvPr>
          <p:cNvSpPr>
            <a:spLocks noGrp="1"/>
          </p:cNvSpPr>
          <p:nvPr>
            <p:ph idx="1"/>
          </p:nvPr>
        </p:nvSpPr>
        <p:spPr>
          <a:xfrm>
            <a:off x="1451579" y="2015732"/>
            <a:ext cx="9603275" cy="3820864"/>
          </a:xfrm>
        </p:spPr>
        <p:txBody>
          <a:bodyPr>
            <a:normAutofit fontScale="70000" lnSpcReduction="20000"/>
          </a:bodyPr>
          <a:lstStyle/>
          <a:p>
            <a:pPr marL="0" indent="0">
              <a:buNone/>
            </a:pPr>
            <a:r>
              <a:rPr lang="en-US" sz="2900" dirty="0"/>
              <a:t>Informed consent is the process of getting permission to perform a clinical or research intervention from the patient or research subject. </a:t>
            </a:r>
          </a:p>
          <a:p>
            <a:pPr marL="0" indent="0">
              <a:buNone/>
            </a:pPr>
            <a:r>
              <a:rPr lang="en-US" sz="2900" dirty="0"/>
              <a:t>Informed consent is defined by five tenets: </a:t>
            </a:r>
          </a:p>
          <a:p>
            <a:r>
              <a:rPr lang="en-US" sz="2900" u="sng" dirty="0"/>
              <a:t>Voluntariness: </a:t>
            </a:r>
            <a:r>
              <a:rPr lang="en-US" sz="2900" dirty="0"/>
              <a:t>Person can make their decisions free of influence</a:t>
            </a:r>
          </a:p>
          <a:p>
            <a:r>
              <a:rPr lang="en-US" sz="2900" u="sng" dirty="0"/>
              <a:t>Disclosure: </a:t>
            </a:r>
            <a:r>
              <a:rPr lang="en-US" sz="2900" dirty="0"/>
              <a:t>Person is provided with all pertinent information on risk and benefits </a:t>
            </a:r>
          </a:p>
          <a:p>
            <a:r>
              <a:rPr lang="en-US" sz="2900" u="sng" dirty="0"/>
              <a:t>Understanding: </a:t>
            </a:r>
            <a:r>
              <a:rPr lang="en-US" sz="2900" dirty="0"/>
              <a:t>Person understands the information provided (i.e., it is written in plain language)</a:t>
            </a:r>
          </a:p>
          <a:p>
            <a:r>
              <a:rPr lang="en-US" sz="2900" u="sng" dirty="0"/>
              <a:t>Competence: </a:t>
            </a:r>
            <a:r>
              <a:rPr lang="en-US" sz="2900" dirty="0"/>
              <a:t>Person has the capacity to understand the information provided</a:t>
            </a:r>
          </a:p>
          <a:p>
            <a:r>
              <a:rPr lang="en-US" sz="2900" u="sng" dirty="0"/>
              <a:t>Consent: </a:t>
            </a:r>
            <a:r>
              <a:rPr lang="en-US" sz="2900" dirty="0"/>
              <a:t>Person provides consent for the intervention</a:t>
            </a:r>
          </a:p>
          <a:p>
            <a:endParaRPr lang="en-US" dirty="0"/>
          </a:p>
        </p:txBody>
      </p:sp>
    </p:spTree>
    <p:extLst>
      <p:ext uri="{BB962C8B-B14F-4D97-AF65-F5344CB8AC3E}">
        <p14:creationId xmlns:p14="http://schemas.microsoft.com/office/powerpoint/2010/main" val="247274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520B9-43D0-8D45-8050-87FED36B24C8}"/>
              </a:ext>
            </a:extLst>
          </p:cNvPr>
          <p:cNvSpPr>
            <a:spLocks noGrp="1"/>
          </p:cNvSpPr>
          <p:nvPr>
            <p:ph type="title"/>
          </p:nvPr>
        </p:nvSpPr>
        <p:spPr>
          <a:xfrm>
            <a:off x="1451579" y="804519"/>
            <a:ext cx="9784692" cy="1049235"/>
          </a:xfrm>
        </p:spPr>
        <p:txBody>
          <a:bodyPr/>
          <a:lstStyle/>
          <a:p>
            <a:r>
              <a:rPr lang="en-US" dirty="0"/>
              <a:t>Example 1: Informed Consent (Common Rule) (2) </a:t>
            </a:r>
          </a:p>
        </p:txBody>
      </p:sp>
      <p:sp>
        <p:nvSpPr>
          <p:cNvPr id="4" name="Slide Number Placeholder 3">
            <a:extLst>
              <a:ext uri="{FF2B5EF4-FFF2-40B4-BE49-F238E27FC236}">
                <a16:creationId xmlns:a16="http://schemas.microsoft.com/office/drawing/2014/main" id="{2BDBA2FE-3233-4E43-9E91-8E36FBCBAF40}"/>
              </a:ext>
            </a:extLst>
          </p:cNvPr>
          <p:cNvSpPr>
            <a:spLocks noGrp="1"/>
          </p:cNvSpPr>
          <p:nvPr>
            <p:ph type="sldNum" sz="quarter" idx="12"/>
          </p:nvPr>
        </p:nvSpPr>
        <p:spPr/>
        <p:txBody>
          <a:bodyPr/>
          <a:lstStyle/>
          <a:p>
            <a:pPr>
              <a:defRPr/>
            </a:pPr>
            <a:fld id="{C8BD5518-C465-4C1F-8E36-9195006C4AB9}" type="slidenum">
              <a:rPr lang="en-US" smtClean="0"/>
              <a:pPr>
                <a:defRPr/>
              </a:pPr>
              <a:t>36</a:t>
            </a:fld>
            <a:endParaRPr lang="en-US" dirty="0"/>
          </a:p>
        </p:txBody>
      </p:sp>
      <p:sp>
        <p:nvSpPr>
          <p:cNvPr id="6" name="Content Placeholder 5">
            <a:extLst>
              <a:ext uri="{FF2B5EF4-FFF2-40B4-BE49-F238E27FC236}">
                <a16:creationId xmlns:a16="http://schemas.microsoft.com/office/drawing/2014/main" id="{3318E0D2-12A0-7A44-80A3-ADA3141D373F}"/>
              </a:ext>
            </a:extLst>
          </p:cNvPr>
          <p:cNvSpPr>
            <a:spLocks noGrp="1"/>
          </p:cNvSpPr>
          <p:nvPr>
            <p:ph idx="1"/>
          </p:nvPr>
        </p:nvSpPr>
        <p:spPr>
          <a:xfrm>
            <a:off x="1451579" y="2015732"/>
            <a:ext cx="9603275" cy="3820864"/>
          </a:xfrm>
        </p:spPr>
        <p:txBody>
          <a:bodyPr>
            <a:normAutofit/>
          </a:bodyPr>
          <a:lstStyle/>
          <a:p>
            <a:pPr marL="0" indent="0">
              <a:buNone/>
            </a:pPr>
            <a:r>
              <a:rPr lang="en-US" sz="2900" dirty="0"/>
              <a:t>Which of the values below do you think is most relevant to the process of informed consent? </a:t>
            </a:r>
          </a:p>
          <a:p>
            <a:pPr marL="514350" indent="-514350">
              <a:buAutoNum type="alphaUcParenR"/>
            </a:pPr>
            <a:r>
              <a:rPr lang="en-US" sz="2900" dirty="0"/>
              <a:t>Respect for Persons/ Autonomy</a:t>
            </a:r>
          </a:p>
          <a:p>
            <a:pPr marL="514350" indent="-514350">
              <a:buAutoNum type="alphaUcParenR"/>
            </a:pPr>
            <a:r>
              <a:rPr lang="en-US" sz="2900" dirty="0"/>
              <a:t>Beneficence</a:t>
            </a:r>
          </a:p>
          <a:p>
            <a:pPr marL="514350" indent="-514350">
              <a:buAutoNum type="alphaUcParenR"/>
            </a:pPr>
            <a:r>
              <a:rPr lang="en-US" sz="2900" dirty="0"/>
              <a:t>Non-maleficence</a:t>
            </a:r>
          </a:p>
          <a:p>
            <a:pPr marL="514350" indent="-514350">
              <a:buAutoNum type="alphaUcParenR"/>
            </a:pPr>
            <a:r>
              <a:rPr lang="en-US" sz="2900" dirty="0"/>
              <a:t>Justice</a:t>
            </a:r>
          </a:p>
          <a:p>
            <a:pPr marL="0" indent="0">
              <a:buNone/>
            </a:pPr>
            <a:endParaRPr lang="en-US" sz="2900" dirty="0"/>
          </a:p>
        </p:txBody>
      </p:sp>
      <p:sp>
        <p:nvSpPr>
          <p:cNvPr id="7" name="Content Placeholder 5">
            <a:extLst>
              <a:ext uri="{FF2B5EF4-FFF2-40B4-BE49-F238E27FC236}">
                <a16:creationId xmlns:a16="http://schemas.microsoft.com/office/drawing/2014/main" id="{30BDD493-94C8-1B4D-AB66-A327FEFD40AD}"/>
              </a:ext>
            </a:extLst>
          </p:cNvPr>
          <p:cNvSpPr txBox="1">
            <a:spLocks/>
          </p:cNvSpPr>
          <p:nvPr/>
        </p:nvSpPr>
        <p:spPr>
          <a:xfrm>
            <a:off x="8287965" y="4027250"/>
            <a:ext cx="2265735" cy="1713150"/>
          </a:xfrm>
          <a:prstGeom prst="rect">
            <a:avLst/>
          </a:prstGeom>
          <a:noFill/>
          <a:ln w="19050">
            <a:solidFill>
              <a:schemeClr val="accent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fontAlgn="auto">
              <a:spcAft>
                <a:spcPts val="0"/>
              </a:spcAft>
              <a:buFont typeface="Arial" panose="020B0604020202020204" pitchFamily="34" charset="0"/>
              <a:buNone/>
            </a:pPr>
            <a:r>
              <a:rPr lang="en-US" sz="2900" dirty="0"/>
              <a:t>Put your response in the chat!</a:t>
            </a:r>
          </a:p>
          <a:p>
            <a:pPr marL="0" indent="0" fontAlgn="auto">
              <a:spcAft>
                <a:spcPts val="0"/>
              </a:spcAft>
              <a:buFont typeface="Arial" panose="020B0604020202020204" pitchFamily="34" charset="0"/>
              <a:buNone/>
            </a:pPr>
            <a:endParaRPr lang="en-US" sz="2900" dirty="0"/>
          </a:p>
        </p:txBody>
      </p:sp>
    </p:spTree>
    <p:extLst>
      <p:ext uri="{BB962C8B-B14F-4D97-AF65-F5344CB8AC3E}">
        <p14:creationId xmlns:p14="http://schemas.microsoft.com/office/powerpoint/2010/main" val="1700802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520B9-43D0-8D45-8050-87FED36B24C8}"/>
              </a:ext>
            </a:extLst>
          </p:cNvPr>
          <p:cNvSpPr>
            <a:spLocks noGrp="1"/>
          </p:cNvSpPr>
          <p:nvPr>
            <p:ph type="title"/>
          </p:nvPr>
        </p:nvSpPr>
        <p:spPr/>
        <p:txBody>
          <a:bodyPr/>
          <a:lstStyle/>
          <a:p>
            <a:r>
              <a:rPr lang="en-US" dirty="0"/>
              <a:t>Example 2: HIPAA</a:t>
            </a:r>
          </a:p>
        </p:txBody>
      </p:sp>
      <p:sp>
        <p:nvSpPr>
          <p:cNvPr id="4" name="Slide Number Placeholder 3">
            <a:extLst>
              <a:ext uri="{FF2B5EF4-FFF2-40B4-BE49-F238E27FC236}">
                <a16:creationId xmlns:a16="http://schemas.microsoft.com/office/drawing/2014/main" id="{2BDBA2FE-3233-4E43-9E91-8E36FBCBAF40}"/>
              </a:ext>
            </a:extLst>
          </p:cNvPr>
          <p:cNvSpPr>
            <a:spLocks noGrp="1"/>
          </p:cNvSpPr>
          <p:nvPr>
            <p:ph type="sldNum" sz="quarter" idx="12"/>
          </p:nvPr>
        </p:nvSpPr>
        <p:spPr/>
        <p:txBody>
          <a:bodyPr/>
          <a:lstStyle/>
          <a:p>
            <a:pPr>
              <a:defRPr/>
            </a:pPr>
            <a:fld id="{C8BD5518-C465-4C1F-8E36-9195006C4AB9}" type="slidenum">
              <a:rPr lang="en-US" smtClean="0"/>
              <a:pPr>
                <a:defRPr/>
              </a:pPr>
              <a:t>37</a:t>
            </a:fld>
            <a:endParaRPr lang="en-US" dirty="0"/>
          </a:p>
        </p:txBody>
      </p:sp>
      <p:graphicFrame>
        <p:nvGraphicFramePr>
          <p:cNvPr id="2" name="Content Placeholder 1">
            <a:extLst>
              <a:ext uri="{FF2B5EF4-FFF2-40B4-BE49-F238E27FC236}">
                <a16:creationId xmlns:a16="http://schemas.microsoft.com/office/drawing/2014/main" id="{40224F50-4F48-534E-9F59-8E6E7AF03EA1}"/>
              </a:ext>
            </a:extLst>
          </p:cNvPr>
          <p:cNvGraphicFramePr>
            <a:graphicFrameLocks noGrp="1"/>
          </p:cNvGraphicFramePr>
          <p:nvPr>
            <p:ph idx="1"/>
            <p:extLst>
              <p:ext uri="{D42A27DB-BD31-4B8C-83A1-F6EECF244321}">
                <p14:modId xmlns:p14="http://schemas.microsoft.com/office/powerpoint/2010/main" val="2573342768"/>
              </p:ext>
            </p:extLst>
          </p:nvPr>
        </p:nvGraphicFramePr>
        <p:xfrm>
          <a:off x="1031133" y="2003898"/>
          <a:ext cx="10175132" cy="4152900"/>
        </p:xfrm>
        <a:graphic>
          <a:graphicData uri="http://schemas.openxmlformats.org/drawingml/2006/table">
            <a:tbl>
              <a:tblPr firstRow="1"/>
              <a:tblGrid>
                <a:gridCol w="2221252">
                  <a:extLst>
                    <a:ext uri="{9D8B030D-6E8A-4147-A177-3AD203B41FA5}">
                      <a16:colId xmlns:a16="http://schemas.microsoft.com/office/drawing/2014/main" val="1828125295"/>
                    </a:ext>
                  </a:extLst>
                </a:gridCol>
                <a:gridCol w="4958554">
                  <a:extLst>
                    <a:ext uri="{9D8B030D-6E8A-4147-A177-3AD203B41FA5}">
                      <a16:colId xmlns:a16="http://schemas.microsoft.com/office/drawing/2014/main" val="195795542"/>
                    </a:ext>
                  </a:extLst>
                </a:gridCol>
                <a:gridCol w="2995326">
                  <a:extLst>
                    <a:ext uri="{9D8B030D-6E8A-4147-A177-3AD203B41FA5}">
                      <a16:colId xmlns:a16="http://schemas.microsoft.com/office/drawing/2014/main" val="3093250332"/>
                    </a:ext>
                  </a:extLst>
                </a:gridCol>
              </a:tblGrid>
              <a:tr h="0">
                <a:tc>
                  <a:txBody>
                    <a:bodyPr/>
                    <a:lstStyle/>
                    <a:p>
                      <a:pPr rtl="0" fontAlgn="t">
                        <a:spcBef>
                          <a:spcPts val="0"/>
                        </a:spcBef>
                        <a:spcAft>
                          <a:spcPts val="0"/>
                        </a:spcAft>
                      </a:pPr>
                      <a:r>
                        <a:rPr lang="en-US" sz="1800" b="1" i="0" u="none" strike="noStrike" dirty="0">
                          <a:solidFill>
                            <a:srgbClr val="FFFFFF"/>
                          </a:solidFill>
                          <a:effectLst/>
                          <a:latin typeface="Arial" panose="020B0604020202020204" pitchFamily="34" charset="0"/>
                        </a:rPr>
                        <a:t>HIPAA</a:t>
                      </a:r>
                      <a:endParaRPr lang="en-US" sz="1800"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80F8B"/>
                    </a:solidFill>
                  </a:tcPr>
                </a:tc>
                <a:tc>
                  <a:txBody>
                    <a:bodyPr/>
                    <a:lstStyle/>
                    <a:p>
                      <a:pPr rtl="0" fontAlgn="t">
                        <a:spcBef>
                          <a:spcPts val="0"/>
                        </a:spcBef>
                        <a:spcAft>
                          <a:spcPts val="0"/>
                        </a:spcAft>
                      </a:pPr>
                      <a:r>
                        <a:rPr lang="en-US" sz="1800" b="1" i="0" u="none" strike="noStrike" dirty="0">
                          <a:solidFill>
                            <a:srgbClr val="FFFFFF"/>
                          </a:solidFill>
                          <a:effectLst/>
                          <a:latin typeface="Arial" panose="020B0604020202020204" pitchFamily="34" charset="0"/>
                        </a:rPr>
                        <a:t>HIPAA Privacy</a:t>
                      </a:r>
                      <a:endParaRPr lang="en-US" sz="1800"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80F8B"/>
                    </a:solidFill>
                  </a:tcPr>
                </a:tc>
                <a:tc>
                  <a:txBody>
                    <a:bodyPr/>
                    <a:lstStyle/>
                    <a:p>
                      <a:pPr rtl="0" fontAlgn="t">
                        <a:spcBef>
                          <a:spcPts val="0"/>
                        </a:spcBef>
                        <a:spcAft>
                          <a:spcPts val="0"/>
                        </a:spcAft>
                      </a:pPr>
                      <a:r>
                        <a:rPr lang="en-US" sz="1800" b="1" i="0" u="none" strike="noStrike" dirty="0">
                          <a:solidFill>
                            <a:srgbClr val="FFFFFF"/>
                          </a:solidFill>
                          <a:effectLst/>
                          <a:latin typeface="Arial" panose="020B0604020202020204" pitchFamily="34" charset="0"/>
                        </a:rPr>
                        <a:t>HIPAA Security</a:t>
                      </a:r>
                      <a:endParaRPr lang="en-US" sz="1800" dirty="0">
                        <a:effectLst/>
                      </a:endParaRPr>
                    </a:p>
                    <a:p>
                      <a:pPr fontAlgn="t"/>
                      <a:endParaRPr lang="en-US" sz="1800"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80F8B"/>
                    </a:solidFill>
                  </a:tcPr>
                </a:tc>
                <a:extLst>
                  <a:ext uri="{0D108BD9-81ED-4DB2-BD59-A6C34878D82A}">
                    <a16:rowId xmlns:a16="http://schemas.microsoft.com/office/drawing/2014/main" val="2385488153"/>
                  </a:ext>
                </a:extLst>
              </a:tr>
              <a:tr h="2910173">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The Health Insurance Portability and Accountability Act, or </a:t>
                      </a:r>
                      <a:r>
                        <a:rPr lang="en-US" sz="1400" b="1" i="0" u="none" strike="noStrike" dirty="0">
                          <a:solidFill>
                            <a:srgbClr val="000000"/>
                          </a:solidFill>
                          <a:effectLst/>
                          <a:latin typeface="Arial" panose="020B0604020202020204" pitchFamily="34" charset="0"/>
                        </a:rPr>
                        <a:t>HIPAA</a:t>
                      </a:r>
                      <a:r>
                        <a:rPr lang="en-US" sz="1400" b="0" i="0" u="none" strike="noStrike" dirty="0">
                          <a:solidFill>
                            <a:srgbClr val="000000"/>
                          </a:solidFill>
                          <a:effectLst/>
                          <a:latin typeface="Arial" panose="020B0604020202020204" pitchFamily="34" charset="0"/>
                        </a:rPr>
                        <a:t>, is a federal law that protects individually identifiable information called Protected Health Information, or PHI. </a:t>
                      </a:r>
                      <a:endParaRPr lang="en-US" sz="1400" dirty="0">
                        <a:effectLst/>
                      </a:endParaRPr>
                    </a:p>
                    <a:p>
                      <a:pPr fontAlgn="t"/>
                      <a:br>
                        <a:rPr lang="en-US" sz="1400" dirty="0">
                          <a:effectLst/>
                        </a:rPr>
                      </a:br>
                      <a:endParaRPr lang="en-US" sz="1400"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CADA"/>
                    </a:solidFill>
                  </a:tcPr>
                </a:tc>
                <a:tc>
                  <a:txBody>
                    <a:bodyPr/>
                    <a:lstStyle/>
                    <a:p>
                      <a:pPr marL="0" indent="0" rtl="0" fontAlgn="t">
                        <a:spcBef>
                          <a:spcPts val="0"/>
                        </a:spcBef>
                        <a:spcAft>
                          <a:spcPts val="0"/>
                        </a:spcAft>
                        <a:buFont typeface="Arial" panose="020B0604020202020204" pitchFamily="34" charset="0"/>
                        <a:buNone/>
                      </a:pPr>
                      <a:r>
                        <a:rPr lang="en-US" sz="1400" b="0" i="0" u="none" strike="noStrike" dirty="0">
                          <a:solidFill>
                            <a:srgbClr val="000000"/>
                          </a:solidFill>
                          <a:effectLst/>
                          <a:latin typeface="Arial" panose="020B0604020202020204" pitchFamily="34" charset="0"/>
                        </a:rPr>
                        <a:t>The</a:t>
                      </a:r>
                      <a:r>
                        <a:rPr lang="en-US" sz="1400" b="1" i="0" u="none" strike="noStrike" dirty="0">
                          <a:solidFill>
                            <a:srgbClr val="000000"/>
                          </a:solidFill>
                          <a:effectLst/>
                          <a:latin typeface="Arial" panose="020B0604020202020204" pitchFamily="34" charset="0"/>
                        </a:rPr>
                        <a:t> HIPAA Privacy Rule </a:t>
                      </a:r>
                      <a:r>
                        <a:rPr lang="en-US" sz="1400" b="0" i="0" u="none" strike="noStrike" dirty="0">
                          <a:solidFill>
                            <a:srgbClr val="000000"/>
                          </a:solidFill>
                          <a:effectLst/>
                          <a:latin typeface="Arial" panose="020B0604020202020204" pitchFamily="34" charset="0"/>
                        </a:rPr>
                        <a:t>establishes patient rights and requirements that must be followed for proper use and disclosure of PHI.</a:t>
                      </a:r>
                      <a:br>
                        <a:rPr lang="en-US" sz="1400" dirty="0">
                          <a:effectLst/>
                        </a:rPr>
                      </a:br>
                      <a:endParaRPr lang="en-US" sz="1400" dirty="0">
                        <a:effectLst/>
                      </a:endParaRPr>
                    </a:p>
                    <a:p>
                      <a:pPr marL="171450" indent="-171450" rtl="0" fontAlgn="t">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Uses and disclosures for treatment, payment, and health care operations purposes</a:t>
                      </a:r>
                    </a:p>
                    <a:p>
                      <a:pPr marL="171450" indent="-1714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Authorizations</a:t>
                      </a:r>
                    </a:p>
                    <a:p>
                      <a:pPr marL="171450" indent="-1714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Minimum necessary rule</a:t>
                      </a:r>
                    </a:p>
                    <a:p>
                      <a:pPr marL="171450" indent="-1714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Notice of Privacy Practices</a:t>
                      </a:r>
                    </a:p>
                    <a:p>
                      <a:pPr marL="171450" indent="-1714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Amendments</a:t>
                      </a:r>
                    </a:p>
                    <a:p>
                      <a:pPr marL="171450" indent="-1714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Inspect/obtain medical records</a:t>
                      </a:r>
                    </a:p>
                    <a:p>
                      <a:pPr marL="171450" indent="-1714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Confidential communications</a:t>
                      </a:r>
                    </a:p>
                    <a:p>
                      <a:pPr marL="171450" indent="-1714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Accounting of disclosures </a:t>
                      </a:r>
                    </a:p>
                    <a:p>
                      <a:pPr fontAlgn="t"/>
                      <a:br>
                        <a:rPr lang="en-US" sz="1400" dirty="0">
                          <a:effectLst/>
                        </a:rPr>
                      </a:br>
                      <a:endParaRPr lang="en-US" sz="1400"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CADA"/>
                    </a:solidFill>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The</a:t>
                      </a:r>
                      <a:r>
                        <a:rPr lang="en-US" sz="1400" b="1" i="0" u="none" strike="noStrike" dirty="0">
                          <a:solidFill>
                            <a:srgbClr val="000000"/>
                          </a:solidFill>
                          <a:effectLst/>
                          <a:latin typeface="Arial" panose="020B0604020202020204" pitchFamily="34" charset="0"/>
                        </a:rPr>
                        <a:t> HIPAA Security Rule </a:t>
                      </a:r>
                      <a:r>
                        <a:rPr lang="en-US" sz="1400" b="0" i="0" u="none" strike="noStrike" dirty="0">
                          <a:solidFill>
                            <a:srgbClr val="000000"/>
                          </a:solidFill>
                          <a:effectLst/>
                          <a:latin typeface="Arial" panose="020B0604020202020204" pitchFamily="34" charset="0"/>
                        </a:rPr>
                        <a:t>establishes standards to protect individuals’ electronic PHI, also known as e-PHI” that is created, received, used or maintained by covered entities such as NYU  Langone Health.</a:t>
                      </a:r>
                      <a:endParaRPr lang="en-US" sz="1400" dirty="0">
                        <a:effectLst/>
                      </a:endParaRPr>
                    </a:p>
                    <a:p>
                      <a:pPr rtl="0" fontAlgn="base">
                        <a:spcBef>
                          <a:spcPts val="0"/>
                        </a:spcBef>
                        <a:spcAft>
                          <a:spcPts val="0"/>
                        </a:spcAft>
                        <a:buFont typeface="Arial" panose="020B0604020202020204" pitchFamily="34" charset="0"/>
                        <a:buChar char="•"/>
                      </a:pPr>
                      <a:endParaRPr lang="en-US" sz="1400" dirty="0">
                        <a:effectLst/>
                      </a:endParaRPr>
                    </a:p>
                    <a:p>
                      <a:pPr marL="171450" indent="-1714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Access controls (username/passwords)</a:t>
                      </a:r>
                    </a:p>
                    <a:p>
                      <a:pPr marL="171450" indent="-1714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Workstation use and security standards (automatic log outs; malicious software protections)</a:t>
                      </a:r>
                    </a:p>
                    <a:p>
                      <a:pPr marL="171450" indent="-1714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Audit capabilities </a:t>
                      </a:r>
                    </a:p>
                    <a:p>
                      <a:pPr fontAlgn="t"/>
                      <a:br>
                        <a:rPr lang="en-US" sz="1400" dirty="0">
                          <a:effectLst/>
                        </a:rPr>
                      </a:br>
                      <a:endParaRPr lang="en-US" sz="1400" dirty="0">
                        <a:effectLst/>
                      </a:endParaRPr>
                    </a:p>
                  </a:txBody>
                  <a:tcPr marL="95250" marR="95250" marT="47625" marB="47625">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CADA"/>
                    </a:solidFill>
                  </a:tcPr>
                </a:tc>
                <a:extLst>
                  <a:ext uri="{0D108BD9-81ED-4DB2-BD59-A6C34878D82A}">
                    <a16:rowId xmlns:a16="http://schemas.microsoft.com/office/drawing/2014/main" val="1270044503"/>
                  </a:ext>
                </a:extLst>
              </a:tr>
            </a:tbl>
          </a:graphicData>
        </a:graphic>
      </p:graphicFrame>
    </p:spTree>
    <p:extLst>
      <p:ext uri="{BB962C8B-B14F-4D97-AF65-F5344CB8AC3E}">
        <p14:creationId xmlns:p14="http://schemas.microsoft.com/office/powerpoint/2010/main" val="2969852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476D-9C66-5747-A556-98D5C866B494}"/>
              </a:ext>
            </a:extLst>
          </p:cNvPr>
          <p:cNvSpPr>
            <a:spLocks noGrp="1"/>
          </p:cNvSpPr>
          <p:nvPr>
            <p:ph type="title"/>
          </p:nvPr>
        </p:nvSpPr>
        <p:spPr/>
        <p:txBody>
          <a:bodyPr/>
          <a:lstStyle/>
          <a:p>
            <a:r>
              <a:rPr lang="en-US" dirty="0"/>
              <a:t>Example 2: HIPAA (2)</a:t>
            </a:r>
          </a:p>
        </p:txBody>
      </p:sp>
      <p:sp>
        <p:nvSpPr>
          <p:cNvPr id="4" name="Slide Number Placeholder 3">
            <a:extLst>
              <a:ext uri="{FF2B5EF4-FFF2-40B4-BE49-F238E27FC236}">
                <a16:creationId xmlns:a16="http://schemas.microsoft.com/office/drawing/2014/main" id="{78B77B22-A894-FA41-8782-AFA16207FB95}"/>
              </a:ext>
            </a:extLst>
          </p:cNvPr>
          <p:cNvSpPr>
            <a:spLocks noGrp="1"/>
          </p:cNvSpPr>
          <p:nvPr>
            <p:ph type="sldNum" sz="quarter" idx="12"/>
          </p:nvPr>
        </p:nvSpPr>
        <p:spPr/>
        <p:txBody>
          <a:bodyPr/>
          <a:lstStyle/>
          <a:p>
            <a:pPr>
              <a:defRPr/>
            </a:pPr>
            <a:fld id="{025F9F99-9BD9-4422-B838-F0A597D458BC}" type="slidenum">
              <a:rPr lang="en-US" smtClean="0"/>
              <a:pPr>
                <a:defRPr/>
              </a:pPr>
              <a:t>38</a:t>
            </a:fld>
            <a:endParaRPr lang="en-US" dirty="0"/>
          </a:p>
        </p:txBody>
      </p:sp>
      <p:sp>
        <p:nvSpPr>
          <p:cNvPr id="3" name="Content Placeholder 2">
            <a:extLst>
              <a:ext uri="{FF2B5EF4-FFF2-40B4-BE49-F238E27FC236}">
                <a16:creationId xmlns:a16="http://schemas.microsoft.com/office/drawing/2014/main" id="{2A3F335D-470B-354E-8B3C-32962F944422}"/>
              </a:ext>
            </a:extLst>
          </p:cNvPr>
          <p:cNvSpPr>
            <a:spLocks noGrp="1"/>
          </p:cNvSpPr>
          <p:nvPr>
            <p:ph idx="1"/>
          </p:nvPr>
        </p:nvSpPr>
        <p:spPr/>
        <p:txBody>
          <a:bodyPr/>
          <a:lstStyle/>
          <a:p>
            <a:pPr marL="0" indent="0">
              <a:buNone/>
            </a:pPr>
            <a:r>
              <a:rPr lang="en-US" dirty="0"/>
              <a:t>HIPAA Approved Deidentification strategies: </a:t>
            </a:r>
          </a:p>
          <a:p>
            <a:pPr marL="457200" indent="-457200">
              <a:buAutoNum type="arabicParenR"/>
            </a:pPr>
            <a:r>
              <a:rPr lang="en-US" dirty="0"/>
              <a:t>Expert determination: A person deemed an expert uses accepted statistical principles to render the information not individually identifiable</a:t>
            </a:r>
          </a:p>
          <a:p>
            <a:pPr marL="457200" indent="-457200">
              <a:buAutoNum type="arabicParenR"/>
            </a:pPr>
            <a:r>
              <a:rPr lang="en-US" dirty="0"/>
              <a:t>Safe Harbor methods: Remove a prescribed set of fields from a dataset</a:t>
            </a:r>
          </a:p>
        </p:txBody>
      </p:sp>
    </p:spTree>
    <p:extLst>
      <p:ext uri="{BB962C8B-B14F-4D97-AF65-F5344CB8AC3E}">
        <p14:creationId xmlns:p14="http://schemas.microsoft.com/office/powerpoint/2010/main" val="3251951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476D-9C66-5747-A556-98D5C866B494}"/>
              </a:ext>
            </a:extLst>
          </p:cNvPr>
          <p:cNvSpPr>
            <a:spLocks noGrp="1"/>
          </p:cNvSpPr>
          <p:nvPr>
            <p:ph type="title"/>
          </p:nvPr>
        </p:nvSpPr>
        <p:spPr/>
        <p:txBody>
          <a:bodyPr/>
          <a:lstStyle/>
          <a:p>
            <a:r>
              <a:rPr lang="en-US" dirty="0"/>
              <a:t>Example 2: HIPAA (3)</a:t>
            </a:r>
          </a:p>
        </p:txBody>
      </p:sp>
      <p:sp>
        <p:nvSpPr>
          <p:cNvPr id="4" name="Slide Number Placeholder 3">
            <a:extLst>
              <a:ext uri="{FF2B5EF4-FFF2-40B4-BE49-F238E27FC236}">
                <a16:creationId xmlns:a16="http://schemas.microsoft.com/office/drawing/2014/main" id="{78B77B22-A894-FA41-8782-AFA16207FB95}"/>
              </a:ext>
            </a:extLst>
          </p:cNvPr>
          <p:cNvSpPr>
            <a:spLocks noGrp="1"/>
          </p:cNvSpPr>
          <p:nvPr>
            <p:ph type="sldNum" sz="quarter" idx="12"/>
          </p:nvPr>
        </p:nvSpPr>
        <p:spPr/>
        <p:txBody>
          <a:bodyPr/>
          <a:lstStyle/>
          <a:p>
            <a:pPr>
              <a:defRPr/>
            </a:pPr>
            <a:fld id="{025F9F99-9BD9-4422-B838-F0A597D458BC}" type="slidenum">
              <a:rPr lang="en-US" smtClean="0"/>
              <a:pPr>
                <a:defRPr/>
              </a:pPr>
              <a:t>39</a:t>
            </a:fld>
            <a:endParaRPr lang="en-US" dirty="0"/>
          </a:p>
        </p:txBody>
      </p:sp>
      <p:sp>
        <p:nvSpPr>
          <p:cNvPr id="3" name="Content Placeholder 2">
            <a:extLst>
              <a:ext uri="{FF2B5EF4-FFF2-40B4-BE49-F238E27FC236}">
                <a16:creationId xmlns:a16="http://schemas.microsoft.com/office/drawing/2014/main" id="{2A3F335D-470B-354E-8B3C-32962F944422}"/>
              </a:ext>
            </a:extLst>
          </p:cNvPr>
          <p:cNvSpPr>
            <a:spLocks noGrp="1"/>
          </p:cNvSpPr>
          <p:nvPr>
            <p:ph sz="half" idx="1"/>
          </p:nvPr>
        </p:nvSpPr>
        <p:spPr>
          <a:xfrm>
            <a:off x="1447331" y="2010878"/>
            <a:ext cx="4645152" cy="4203942"/>
          </a:xfrm>
        </p:spPr>
        <p:txBody>
          <a:bodyPr>
            <a:normAutofit fontScale="92500" lnSpcReduction="20000"/>
          </a:bodyPr>
          <a:lstStyle/>
          <a:p>
            <a:pPr marL="0" indent="0">
              <a:buNone/>
            </a:pPr>
            <a:r>
              <a:rPr lang="en-US" b="1" dirty="0"/>
              <a:t>Safe Harbor fields include: </a:t>
            </a:r>
          </a:p>
          <a:p>
            <a:r>
              <a:rPr lang="en-US" dirty="0"/>
              <a:t>Names</a:t>
            </a:r>
          </a:p>
          <a:p>
            <a:r>
              <a:rPr lang="en-US" dirty="0"/>
              <a:t>Geographic subdivisions</a:t>
            </a:r>
          </a:p>
          <a:p>
            <a:r>
              <a:rPr lang="en-US" dirty="0"/>
              <a:t>Telephone number</a:t>
            </a:r>
          </a:p>
          <a:p>
            <a:r>
              <a:rPr lang="en-US" dirty="0"/>
              <a:t>Fax number</a:t>
            </a:r>
          </a:p>
          <a:p>
            <a:r>
              <a:rPr lang="en-US" dirty="0"/>
              <a:t>Social security number</a:t>
            </a:r>
          </a:p>
          <a:p>
            <a:r>
              <a:rPr lang="en-US" dirty="0"/>
              <a:t>Medical record number</a:t>
            </a:r>
          </a:p>
          <a:p>
            <a:r>
              <a:rPr lang="en-US" dirty="0"/>
              <a:t>Health plan beneficiary numbers</a:t>
            </a:r>
          </a:p>
          <a:p>
            <a:r>
              <a:rPr lang="en-US" dirty="0"/>
              <a:t>Account numbers</a:t>
            </a:r>
          </a:p>
          <a:p>
            <a:r>
              <a:rPr lang="en-US" dirty="0"/>
              <a:t>Date</a:t>
            </a:r>
          </a:p>
          <a:p>
            <a:pPr marL="457200" indent="-457200">
              <a:buAutoNum type="alphaLcParenR"/>
            </a:pPr>
            <a:endParaRPr lang="en-US" dirty="0"/>
          </a:p>
        </p:txBody>
      </p:sp>
      <p:sp>
        <p:nvSpPr>
          <p:cNvPr id="5" name="Content Placeholder 4">
            <a:extLst>
              <a:ext uri="{FF2B5EF4-FFF2-40B4-BE49-F238E27FC236}">
                <a16:creationId xmlns:a16="http://schemas.microsoft.com/office/drawing/2014/main" id="{F8E85722-E0B4-DF4A-B55F-F61B77FE5367}"/>
              </a:ext>
            </a:extLst>
          </p:cNvPr>
          <p:cNvSpPr>
            <a:spLocks noGrp="1"/>
          </p:cNvSpPr>
          <p:nvPr>
            <p:ph sz="half" idx="2"/>
          </p:nvPr>
        </p:nvSpPr>
        <p:spPr>
          <a:xfrm>
            <a:off x="6413771" y="2017343"/>
            <a:ext cx="4645152" cy="4104488"/>
          </a:xfrm>
        </p:spPr>
        <p:txBody>
          <a:bodyPr>
            <a:normAutofit fontScale="92500" lnSpcReduction="20000"/>
          </a:bodyPr>
          <a:lstStyle/>
          <a:p>
            <a:r>
              <a:rPr lang="en-US" dirty="0"/>
              <a:t>Photos</a:t>
            </a:r>
          </a:p>
          <a:p>
            <a:r>
              <a:rPr lang="en-US" dirty="0"/>
              <a:t>Certificate / license numbers</a:t>
            </a:r>
          </a:p>
          <a:p>
            <a:r>
              <a:rPr lang="en-US" dirty="0"/>
              <a:t>Vehicle identifier</a:t>
            </a:r>
          </a:p>
          <a:p>
            <a:r>
              <a:rPr lang="en-US" dirty="0"/>
              <a:t>Biometric identifier</a:t>
            </a:r>
          </a:p>
          <a:p>
            <a:r>
              <a:rPr lang="en-US" dirty="0"/>
              <a:t>Device identifier</a:t>
            </a:r>
          </a:p>
          <a:p>
            <a:r>
              <a:rPr lang="en-US" dirty="0"/>
              <a:t>Email address</a:t>
            </a:r>
          </a:p>
          <a:p>
            <a:r>
              <a:rPr lang="en-US" dirty="0"/>
              <a:t>Web URL</a:t>
            </a:r>
          </a:p>
          <a:p>
            <a:r>
              <a:rPr lang="en-US" dirty="0"/>
              <a:t>IP address</a:t>
            </a:r>
          </a:p>
          <a:p>
            <a:r>
              <a:rPr lang="en-US" dirty="0"/>
              <a:t>Other unique identifiers</a:t>
            </a:r>
          </a:p>
        </p:txBody>
      </p:sp>
    </p:spTree>
    <p:extLst>
      <p:ext uri="{BB962C8B-B14F-4D97-AF65-F5344CB8AC3E}">
        <p14:creationId xmlns:p14="http://schemas.microsoft.com/office/powerpoint/2010/main" val="301497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1AA0-B50C-DD4C-A6FB-175A71A35057}"/>
              </a:ext>
            </a:extLst>
          </p:cNvPr>
          <p:cNvSpPr>
            <a:spLocks noGrp="1"/>
          </p:cNvSpPr>
          <p:nvPr>
            <p:ph type="title"/>
          </p:nvPr>
        </p:nvSpPr>
        <p:spPr/>
        <p:txBody>
          <a:bodyPr/>
          <a:lstStyle/>
          <a:p>
            <a:r>
              <a:rPr lang="en-US" dirty="0"/>
              <a:t>Welcome! (2)</a:t>
            </a:r>
          </a:p>
        </p:txBody>
      </p:sp>
      <p:sp>
        <p:nvSpPr>
          <p:cNvPr id="4" name="Slide Number Placeholder 3">
            <a:extLst>
              <a:ext uri="{FF2B5EF4-FFF2-40B4-BE49-F238E27FC236}">
                <a16:creationId xmlns:a16="http://schemas.microsoft.com/office/drawing/2014/main" id="{9DC0432C-EA73-5E4C-A880-30744BEAB98F}"/>
              </a:ext>
            </a:extLst>
          </p:cNvPr>
          <p:cNvSpPr>
            <a:spLocks noGrp="1"/>
          </p:cNvSpPr>
          <p:nvPr>
            <p:ph type="sldNum" sz="quarter" idx="12"/>
          </p:nvPr>
        </p:nvSpPr>
        <p:spPr/>
        <p:txBody>
          <a:bodyPr/>
          <a:lstStyle/>
          <a:p>
            <a:pPr>
              <a:defRPr/>
            </a:pPr>
            <a:fld id="{025F9F99-9BD9-4422-B838-F0A597D458BC}" type="slidenum">
              <a:rPr lang="en-US" smtClean="0"/>
              <a:pPr>
                <a:defRPr/>
              </a:pPr>
              <a:t>4</a:t>
            </a:fld>
            <a:endParaRPr lang="en-US" dirty="0"/>
          </a:p>
        </p:txBody>
      </p:sp>
      <p:sp>
        <p:nvSpPr>
          <p:cNvPr id="3" name="Content Placeholder 2">
            <a:extLst>
              <a:ext uri="{FF2B5EF4-FFF2-40B4-BE49-F238E27FC236}">
                <a16:creationId xmlns:a16="http://schemas.microsoft.com/office/drawing/2014/main" id="{0C56FC9E-6A78-394D-BC4F-CC58EA15A93D}"/>
              </a:ext>
            </a:extLst>
          </p:cNvPr>
          <p:cNvSpPr>
            <a:spLocks noGrp="1"/>
          </p:cNvSpPr>
          <p:nvPr>
            <p:ph idx="1"/>
          </p:nvPr>
        </p:nvSpPr>
        <p:spPr>
          <a:xfrm>
            <a:off x="1451579" y="2015732"/>
            <a:ext cx="9603275" cy="3951115"/>
          </a:xfrm>
        </p:spPr>
        <p:txBody>
          <a:bodyPr>
            <a:normAutofit/>
          </a:bodyPr>
          <a:lstStyle/>
          <a:p>
            <a:r>
              <a:rPr lang="en-US" sz="2200" dirty="0"/>
              <a:t>You can find our class materials online through the NNLM’s Learning Object Repository</a:t>
            </a:r>
          </a:p>
          <a:p>
            <a:r>
              <a:rPr lang="en-US" sz="2200" dirty="0"/>
              <a:t>Class materials include: </a:t>
            </a:r>
          </a:p>
          <a:p>
            <a:pPr lvl="1"/>
            <a:r>
              <a:rPr lang="en-US" sz="2200" dirty="0"/>
              <a:t>Syllabus and Code of Conduct </a:t>
            </a:r>
          </a:p>
          <a:p>
            <a:pPr lvl="1"/>
            <a:r>
              <a:rPr lang="en-US" sz="2200" dirty="0"/>
              <a:t>Slides (posted after each class session)</a:t>
            </a:r>
          </a:p>
          <a:p>
            <a:r>
              <a:rPr lang="en-US" sz="2200" dirty="0"/>
              <a:t>Class sessions will be recorded for our reference but will not be shared</a:t>
            </a:r>
          </a:p>
          <a:p>
            <a:r>
              <a:rPr lang="en-US" sz="2200" dirty="0"/>
              <a:t>Class materials will be made public after the class. </a:t>
            </a:r>
          </a:p>
          <a:p>
            <a:endParaRPr lang="en-US" dirty="0"/>
          </a:p>
        </p:txBody>
      </p:sp>
    </p:spTree>
    <p:extLst>
      <p:ext uri="{BB962C8B-B14F-4D97-AF65-F5344CB8AC3E}">
        <p14:creationId xmlns:p14="http://schemas.microsoft.com/office/powerpoint/2010/main" val="2850312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520B9-43D0-8D45-8050-87FED36B24C8}"/>
              </a:ext>
            </a:extLst>
          </p:cNvPr>
          <p:cNvSpPr>
            <a:spLocks noGrp="1"/>
          </p:cNvSpPr>
          <p:nvPr>
            <p:ph type="title"/>
          </p:nvPr>
        </p:nvSpPr>
        <p:spPr/>
        <p:txBody>
          <a:bodyPr/>
          <a:lstStyle/>
          <a:p>
            <a:r>
              <a:rPr lang="en-US" dirty="0"/>
              <a:t>Example 2: HIPAA (4)</a:t>
            </a:r>
          </a:p>
        </p:txBody>
      </p:sp>
      <p:sp>
        <p:nvSpPr>
          <p:cNvPr id="4" name="Slide Number Placeholder 3">
            <a:extLst>
              <a:ext uri="{FF2B5EF4-FFF2-40B4-BE49-F238E27FC236}">
                <a16:creationId xmlns:a16="http://schemas.microsoft.com/office/drawing/2014/main" id="{2BDBA2FE-3233-4E43-9E91-8E36FBCBAF40}"/>
              </a:ext>
            </a:extLst>
          </p:cNvPr>
          <p:cNvSpPr>
            <a:spLocks noGrp="1"/>
          </p:cNvSpPr>
          <p:nvPr>
            <p:ph type="sldNum" sz="quarter" idx="12"/>
          </p:nvPr>
        </p:nvSpPr>
        <p:spPr/>
        <p:txBody>
          <a:bodyPr/>
          <a:lstStyle/>
          <a:p>
            <a:pPr>
              <a:defRPr/>
            </a:pPr>
            <a:fld id="{C8BD5518-C465-4C1F-8E36-9195006C4AB9}" type="slidenum">
              <a:rPr lang="en-US" smtClean="0"/>
              <a:pPr>
                <a:defRPr/>
              </a:pPr>
              <a:t>40</a:t>
            </a:fld>
            <a:endParaRPr lang="en-US" dirty="0"/>
          </a:p>
        </p:txBody>
      </p:sp>
      <p:sp>
        <p:nvSpPr>
          <p:cNvPr id="6" name="Content Placeholder 5">
            <a:extLst>
              <a:ext uri="{FF2B5EF4-FFF2-40B4-BE49-F238E27FC236}">
                <a16:creationId xmlns:a16="http://schemas.microsoft.com/office/drawing/2014/main" id="{3318E0D2-12A0-7A44-80A3-ADA3141D373F}"/>
              </a:ext>
            </a:extLst>
          </p:cNvPr>
          <p:cNvSpPr>
            <a:spLocks noGrp="1"/>
          </p:cNvSpPr>
          <p:nvPr>
            <p:ph idx="1"/>
          </p:nvPr>
        </p:nvSpPr>
        <p:spPr>
          <a:xfrm>
            <a:off x="1451579" y="2015732"/>
            <a:ext cx="9603275" cy="3820864"/>
          </a:xfrm>
        </p:spPr>
        <p:txBody>
          <a:bodyPr>
            <a:normAutofit/>
          </a:bodyPr>
          <a:lstStyle/>
          <a:p>
            <a:pPr marL="0" indent="0">
              <a:buNone/>
            </a:pPr>
            <a:r>
              <a:rPr lang="en-US" sz="2900" dirty="0"/>
              <a:t>Which of the values below do you think is most relevant to the privacy aspects of HIPAA?</a:t>
            </a:r>
          </a:p>
          <a:p>
            <a:pPr marL="514350" indent="-514350">
              <a:buAutoNum type="alphaUcParenR"/>
            </a:pPr>
            <a:r>
              <a:rPr lang="en-US" sz="2900" dirty="0"/>
              <a:t>Respect for Persons/ Autonomy</a:t>
            </a:r>
          </a:p>
          <a:p>
            <a:pPr marL="514350" indent="-514350">
              <a:buAutoNum type="alphaUcParenR"/>
            </a:pPr>
            <a:r>
              <a:rPr lang="en-US" sz="2900" dirty="0"/>
              <a:t>Beneficence</a:t>
            </a:r>
          </a:p>
          <a:p>
            <a:pPr marL="514350" indent="-514350">
              <a:buAutoNum type="alphaUcParenR"/>
            </a:pPr>
            <a:r>
              <a:rPr lang="en-US" sz="2900" dirty="0"/>
              <a:t>Non-maleficence</a:t>
            </a:r>
          </a:p>
          <a:p>
            <a:pPr marL="514350" indent="-514350">
              <a:buAutoNum type="alphaUcParenR"/>
            </a:pPr>
            <a:r>
              <a:rPr lang="en-US" sz="2900" dirty="0"/>
              <a:t>Justice</a:t>
            </a:r>
          </a:p>
          <a:p>
            <a:pPr marL="0" indent="0">
              <a:buNone/>
            </a:pPr>
            <a:endParaRPr lang="en-US" sz="2900" dirty="0"/>
          </a:p>
        </p:txBody>
      </p:sp>
      <p:sp>
        <p:nvSpPr>
          <p:cNvPr id="7" name="Content Placeholder 5">
            <a:extLst>
              <a:ext uri="{FF2B5EF4-FFF2-40B4-BE49-F238E27FC236}">
                <a16:creationId xmlns:a16="http://schemas.microsoft.com/office/drawing/2014/main" id="{30BDD493-94C8-1B4D-AB66-A327FEFD40AD}"/>
              </a:ext>
            </a:extLst>
          </p:cNvPr>
          <p:cNvSpPr txBox="1">
            <a:spLocks/>
          </p:cNvSpPr>
          <p:nvPr/>
        </p:nvSpPr>
        <p:spPr>
          <a:xfrm>
            <a:off x="8287965" y="4027250"/>
            <a:ext cx="2265735" cy="1713150"/>
          </a:xfrm>
          <a:prstGeom prst="rect">
            <a:avLst/>
          </a:prstGeom>
          <a:noFill/>
          <a:ln w="19050">
            <a:solidFill>
              <a:schemeClr val="accent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fontAlgn="auto">
              <a:spcAft>
                <a:spcPts val="0"/>
              </a:spcAft>
              <a:buFont typeface="Arial" panose="020B0604020202020204" pitchFamily="34" charset="0"/>
              <a:buNone/>
            </a:pPr>
            <a:r>
              <a:rPr lang="en-US" sz="2900" dirty="0"/>
              <a:t>Put your response in the chat!</a:t>
            </a:r>
          </a:p>
          <a:p>
            <a:pPr marL="0" indent="0" fontAlgn="auto">
              <a:spcAft>
                <a:spcPts val="0"/>
              </a:spcAft>
              <a:buFont typeface="Arial" panose="020B0604020202020204" pitchFamily="34" charset="0"/>
              <a:buNone/>
            </a:pPr>
            <a:endParaRPr lang="en-US" sz="2900" dirty="0"/>
          </a:p>
        </p:txBody>
      </p:sp>
    </p:spTree>
    <p:extLst>
      <p:ext uri="{BB962C8B-B14F-4D97-AF65-F5344CB8AC3E}">
        <p14:creationId xmlns:p14="http://schemas.microsoft.com/office/powerpoint/2010/main" val="2702706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2856-9A9F-E24F-92F0-8392DE870168}"/>
              </a:ext>
            </a:extLst>
          </p:cNvPr>
          <p:cNvSpPr>
            <a:spLocks noGrp="1"/>
          </p:cNvSpPr>
          <p:nvPr>
            <p:ph type="title"/>
          </p:nvPr>
        </p:nvSpPr>
        <p:spPr/>
        <p:txBody>
          <a:bodyPr/>
          <a:lstStyle/>
          <a:p>
            <a:r>
              <a:rPr lang="en-US" dirty="0"/>
              <a:t>Deidentification </a:t>
            </a:r>
            <a:br>
              <a:rPr lang="en-US" dirty="0"/>
            </a:br>
            <a:r>
              <a:rPr lang="en-US" dirty="0"/>
              <a:t>&amp; Reidentification</a:t>
            </a:r>
          </a:p>
        </p:txBody>
      </p:sp>
      <p:sp>
        <p:nvSpPr>
          <p:cNvPr id="3" name="Content Placeholder 2">
            <a:extLst>
              <a:ext uri="{FF2B5EF4-FFF2-40B4-BE49-F238E27FC236}">
                <a16:creationId xmlns:a16="http://schemas.microsoft.com/office/drawing/2014/main" id="{CAB29849-A42B-434E-9F4C-BBB8592E0E09}"/>
              </a:ext>
            </a:extLst>
          </p:cNvPr>
          <p:cNvSpPr>
            <a:spLocks noGrp="1"/>
          </p:cNvSpPr>
          <p:nvPr>
            <p:ph idx="1"/>
          </p:nvPr>
        </p:nvSpPr>
        <p:spPr>
          <a:xfrm>
            <a:off x="356459" y="3828081"/>
            <a:ext cx="7067227" cy="3177152"/>
          </a:xfrm>
        </p:spPr>
        <p:txBody>
          <a:bodyPr>
            <a:normAutofit/>
          </a:bodyPr>
          <a:lstStyle/>
          <a:p>
            <a:pPr marL="0" indent="0">
              <a:buNone/>
            </a:pPr>
            <a:r>
              <a:rPr lang="en-US" dirty="0"/>
              <a:t>Schwarz, Christopher G., Walter K. </a:t>
            </a:r>
            <a:r>
              <a:rPr lang="en-US" dirty="0" err="1"/>
              <a:t>Kremers</a:t>
            </a:r>
            <a:r>
              <a:rPr lang="en-US" dirty="0"/>
              <a:t>, Terry M. </a:t>
            </a:r>
            <a:r>
              <a:rPr lang="en-US" dirty="0" err="1"/>
              <a:t>Therneau</a:t>
            </a:r>
            <a:r>
              <a:rPr lang="en-US" dirty="0"/>
              <a:t>, Richard R. Sharp, Jeffrey L. Gunter, </a:t>
            </a:r>
            <a:r>
              <a:rPr lang="en-US" dirty="0" err="1"/>
              <a:t>Prashanthi</a:t>
            </a:r>
            <a:r>
              <a:rPr lang="en-US" dirty="0"/>
              <a:t> </a:t>
            </a:r>
            <a:r>
              <a:rPr lang="en-US" dirty="0" err="1"/>
              <a:t>Vemuri</a:t>
            </a:r>
            <a:r>
              <a:rPr lang="en-US" dirty="0"/>
              <a:t>, Arvin </a:t>
            </a:r>
            <a:r>
              <a:rPr lang="en-US" dirty="0" err="1"/>
              <a:t>Arani</a:t>
            </a:r>
            <a:r>
              <a:rPr lang="en-US" dirty="0"/>
              <a:t>, et al. “Identification of Anonymous MRI Research Participants with Face-Recognition Software.” </a:t>
            </a:r>
            <a:r>
              <a:rPr lang="en-US" i="1" dirty="0"/>
              <a:t>New England Journal of Medicine</a:t>
            </a:r>
            <a:r>
              <a:rPr lang="en-US" dirty="0"/>
              <a:t> 381, no. 17 (October 24, 2019): 1684–86.</a:t>
            </a:r>
            <a:r>
              <a:rPr lang="en-US" dirty="0">
                <a:hlinkClick r:id="rId2"/>
              </a:rPr>
              <a:t> </a:t>
            </a:r>
            <a:r>
              <a:rPr lang="en-US" u="sng" dirty="0">
                <a:hlinkClick r:id="rId2"/>
              </a:rPr>
              <a:t>https://doi.org/10.1056/NEJMc1908881</a:t>
            </a:r>
            <a:r>
              <a:rPr lang="en-US" dirty="0"/>
              <a:t>.</a:t>
            </a:r>
            <a:br>
              <a:rPr lang="en-US" dirty="0"/>
            </a:br>
            <a:br>
              <a:rPr lang="en-US" dirty="0"/>
            </a:br>
            <a:endParaRPr lang="en-US" dirty="0"/>
          </a:p>
        </p:txBody>
      </p:sp>
      <p:sp>
        <p:nvSpPr>
          <p:cNvPr id="4" name="Slide Number Placeholder 3">
            <a:extLst>
              <a:ext uri="{FF2B5EF4-FFF2-40B4-BE49-F238E27FC236}">
                <a16:creationId xmlns:a16="http://schemas.microsoft.com/office/drawing/2014/main" id="{94E66A73-0C9B-6540-8093-B55B1F06068F}"/>
              </a:ext>
            </a:extLst>
          </p:cNvPr>
          <p:cNvSpPr>
            <a:spLocks noGrp="1"/>
          </p:cNvSpPr>
          <p:nvPr>
            <p:ph type="sldNum" sz="quarter" idx="12"/>
          </p:nvPr>
        </p:nvSpPr>
        <p:spPr/>
        <p:txBody>
          <a:bodyPr/>
          <a:lstStyle/>
          <a:p>
            <a:pPr>
              <a:defRPr/>
            </a:pPr>
            <a:fld id="{025F9F99-9BD9-4422-B838-F0A597D458BC}" type="slidenum">
              <a:rPr lang="en-US" smtClean="0"/>
              <a:pPr>
                <a:defRPr/>
              </a:pPr>
              <a:t>41</a:t>
            </a:fld>
            <a:endParaRPr lang="en-US" dirty="0"/>
          </a:p>
        </p:txBody>
      </p:sp>
      <p:pic>
        <p:nvPicPr>
          <p:cNvPr id="4098" name="Picture 2" descr="A screenshot from the publication &quot;Identifcation of Anonymous MRI Research Participants with Face-Recognition Software&quot; by Christopher Schwarz et al. It shows how public photos can be used and applied to MRI scans in order to identify research participants.">
            <a:extLst>
              <a:ext uri="{FF2B5EF4-FFF2-40B4-BE49-F238E27FC236}">
                <a16:creationId xmlns:a16="http://schemas.microsoft.com/office/drawing/2014/main" id="{5365318B-F971-1540-9CED-D1B1E0559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043" y="-123986"/>
            <a:ext cx="4556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32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4BC6-00DD-6C4E-981E-45FED92E6184}"/>
              </a:ext>
            </a:extLst>
          </p:cNvPr>
          <p:cNvSpPr>
            <a:spLocks noGrp="1"/>
          </p:cNvSpPr>
          <p:nvPr>
            <p:ph type="title"/>
          </p:nvPr>
        </p:nvSpPr>
        <p:spPr/>
        <p:txBody>
          <a:bodyPr/>
          <a:lstStyle/>
          <a:p>
            <a:r>
              <a:rPr lang="en-US" dirty="0"/>
              <a:t>Example 3: Clinical AI </a:t>
            </a:r>
          </a:p>
        </p:txBody>
      </p:sp>
      <p:sp>
        <p:nvSpPr>
          <p:cNvPr id="4" name="Slide Number Placeholder 3">
            <a:extLst>
              <a:ext uri="{FF2B5EF4-FFF2-40B4-BE49-F238E27FC236}">
                <a16:creationId xmlns:a16="http://schemas.microsoft.com/office/drawing/2014/main" id="{4BE75A10-8A3B-BC4A-861D-E8ED6F549801}"/>
              </a:ext>
            </a:extLst>
          </p:cNvPr>
          <p:cNvSpPr>
            <a:spLocks noGrp="1"/>
          </p:cNvSpPr>
          <p:nvPr>
            <p:ph type="sldNum" sz="quarter" idx="12"/>
          </p:nvPr>
        </p:nvSpPr>
        <p:spPr/>
        <p:txBody>
          <a:bodyPr/>
          <a:lstStyle/>
          <a:p>
            <a:pPr>
              <a:defRPr/>
            </a:pPr>
            <a:fld id="{025F9F99-9BD9-4422-B838-F0A597D458BC}" type="slidenum">
              <a:rPr lang="en-US" smtClean="0"/>
              <a:pPr>
                <a:defRPr/>
              </a:pPr>
              <a:t>42</a:t>
            </a:fld>
            <a:endParaRPr lang="en-US" dirty="0"/>
          </a:p>
        </p:txBody>
      </p:sp>
      <p:pic>
        <p:nvPicPr>
          <p:cNvPr id="1028" name="Picture 4" descr="Screenshot showing the title and citation for &quot;Assessing risk, automating racism&quot; by Ruha Benjamin, published in &quot;Science&quot; on 25 October 2019.">
            <a:extLst>
              <a:ext uri="{FF2B5EF4-FFF2-40B4-BE49-F238E27FC236}">
                <a16:creationId xmlns:a16="http://schemas.microsoft.com/office/drawing/2014/main" id="{FF2F36FE-6208-1641-825F-9243148F3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677" y="2329963"/>
            <a:ext cx="8124771" cy="297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68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4BC6-00DD-6C4E-981E-45FED92E6184}"/>
              </a:ext>
            </a:extLst>
          </p:cNvPr>
          <p:cNvSpPr>
            <a:spLocks noGrp="1"/>
          </p:cNvSpPr>
          <p:nvPr>
            <p:ph type="title"/>
          </p:nvPr>
        </p:nvSpPr>
        <p:spPr/>
        <p:txBody>
          <a:bodyPr/>
          <a:lstStyle/>
          <a:p>
            <a:r>
              <a:rPr lang="en-US" dirty="0"/>
              <a:t>Example 3: Clinical AI (2)</a:t>
            </a:r>
          </a:p>
        </p:txBody>
      </p:sp>
      <p:sp>
        <p:nvSpPr>
          <p:cNvPr id="4" name="Slide Number Placeholder 3">
            <a:extLst>
              <a:ext uri="{FF2B5EF4-FFF2-40B4-BE49-F238E27FC236}">
                <a16:creationId xmlns:a16="http://schemas.microsoft.com/office/drawing/2014/main" id="{4BE75A10-8A3B-BC4A-861D-E8ED6F549801}"/>
              </a:ext>
            </a:extLst>
          </p:cNvPr>
          <p:cNvSpPr>
            <a:spLocks noGrp="1"/>
          </p:cNvSpPr>
          <p:nvPr>
            <p:ph type="sldNum" sz="quarter" idx="12"/>
          </p:nvPr>
        </p:nvSpPr>
        <p:spPr/>
        <p:txBody>
          <a:bodyPr/>
          <a:lstStyle/>
          <a:p>
            <a:pPr>
              <a:defRPr/>
            </a:pPr>
            <a:fld id="{025F9F99-9BD9-4422-B838-F0A597D458BC}" type="slidenum">
              <a:rPr lang="en-US" smtClean="0"/>
              <a:pPr>
                <a:defRPr/>
              </a:pPr>
              <a:t>43</a:t>
            </a:fld>
            <a:endParaRPr lang="en-US" dirty="0"/>
          </a:p>
        </p:txBody>
      </p:sp>
      <p:pic>
        <p:nvPicPr>
          <p:cNvPr id="3074" name="Picture 2" descr="Pulled quote from &quot;Assessing risk, automating racism&quot; by Ruha Benjamin. Quote addresses how Black patients with the same risk score as White patients tend to be much sicker, because providers spend much less on their care overall.">
            <a:extLst>
              <a:ext uri="{FF2B5EF4-FFF2-40B4-BE49-F238E27FC236}">
                <a16:creationId xmlns:a16="http://schemas.microsoft.com/office/drawing/2014/main" id="{BFD58A95-FCA0-8F4E-B25B-3E23C7F25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585" y="1980877"/>
            <a:ext cx="9947532" cy="4171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02E0B40-ACC0-E744-AA1F-67635CBE13F2}"/>
              </a:ext>
              <a:ext uri="{C183D7F6-B498-43B3-948B-1728B52AA6E4}">
                <adec:decorative xmlns:adec="http://schemas.microsoft.com/office/drawing/2017/decorative" val="1"/>
              </a:ext>
            </a:extLst>
          </p:cNvPr>
          <p:cNvSpPr/>
          <p:nvPr/>
        </p:nvSpPr>
        <p:spPr>
          <a:xfrm>
            <a:off x="1239864" y="2030278"/>
            <a:ext cx="3812583" cy="325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605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520B9-43D0-8D45-8050-87FED36B24C8}"/>
              </a:ext>
            </a:extLst>
          </p:cNvPr>
          <p:cNvSpPr>
            <a:spLocks noGrp="1"/>
          </p:cNvSpPr>
          <p:nvPr>
            <p:ph type="title"/>
          </p:nvPr>
        </p:nvSpPr>
        <p:spPr/>
        <p:txBody>
          <a:bodyPr/>
          <a:lstStyle/>
          <a:p>
            <a:r>
              <a:rPr lang="en-US" dirty="0"/>
              <a:t>Example 3: Clinical AI</a:t>
            </a:r>
          </a:p>
        </p:txBody>
      </p:sp>
      <p:sp>
        <p:nvSpPr>
          <p:cNvPr id="4" name="Slide Number Placeholder 3">
            <a:extLst>
              <a:ext uri="{FF2B5EF4-FFF2-40B4-BE49-F238E27FC236}">
                <a16:creationId xmlns:a16="http://schemas.microsoft.com/office/drawing/2014/main" id="{2BDBA2FE-3233-4E43-9E91-8E36FBCBAF40}"/>
              </a:ext>
            </a:extLst>
          </p:cNvPr>
          <p:cNvSpPr>
            <a:spLocks noGrp="1"/>
          </p:cNvSpPr>
          <p:nvPr>
            <p:ph type="sldNum" sz="quarter" idx="12"/>
          </p:nvPr>
        </p:nvSpPr>
        <p:spPr/>
        <p:txBody>
          <a:bodyPr/>
          <a:lstStyle/>
          <a:p>
            <a:pPr>
              <a:defRPr/>
            </a:pPr>
            <a:fld id="{C8BD5518-C465-4C1F-8E36-9195006C4AB9}" type="slidenum">
              <a:rPr lang="en-US" smtClean="0"/>
              <a:pPr>
                <a:defRPr/>
              </a:pPr>
              <a:t>44</a:t>
            </a:fld>
            <a:endParaRPr lang="en-US" dirty="0"/>
          </a:p>
        </p:txBody>
      </p:sp>
      <p:sp>
        <p:nvSpPr>
          <p:cNvPr id="6" name="Content Placeholder 5">
            <a:extLst>
              <a:ext uri="{FF2B5EF4-FFF2-40B4-BE49-F238E27FC236}">
                <a16:creationId xmlns:a16="http://schemas.microsoft.com/office/drawing/2014/main" id="{3318E0D2-12A0-7A44-80A3-ADA3141D373F}"/>
              </a:ext>
            </a:extLst>
          </p:cNvPr>
          <p:cNvSpPr>
            <a:spLocks noGrp="1"/>
          </p:cNvSpPr>
          <p:nvPr>
            <p:ph idx="1"/>
          </p:nvPr>
        </p:nvSpPr>
        <p:spPr>
          <a:xfrm>
            <a:off x="1451579" y="2015732"/>
            <a:ext cx="9603275" cy="3820864"/>
          </a:xfrm>
        </p:spPr>
        <p:txBody>
          <a:bodyPr>
            <a:normAutofit fontScale="92500"/>
          </a:bodyPr>
          <a:lstStyle/>
          <a:p>
            <a:pPr marL="0" indent="0">
              <a:buNone/>
            </a:pPr>
            <a:r>
              <a:rPr lang="en-US" sz="2900" dirty="0"/>
              <a:t>In the creation and implementation of the algorithm described by Benjamin, which of these values do you think was most violated?</a:t>
            </a:r>
          </a:p>
          <a:p>
            <a:pPr marL="514350" indent="-514350">
              <a:buAutoNum type="alphaUcParenR"/>
            </a:pPr>
            <a:r>
              <a:rPr lang="en-US" sz="2900" dirty="0"/>
              <a:t>Respect for Persons/ Autonomy</a:t>
            </a:r>
          </a:p>
          <a:p>
            <a:pPr marL="514350" indent="-514350">
              <a:buAutoNum type="alphaUcParenR"/>
            </a:pPr>
            <a:r>
              <a:rPr lang="en-US" sz="2900" dirty="0"/>
              <a:t>Beneficence</a:t>
            </a:r>
          </a:p>
          <a:p>
            <a:pPr marL="514350" indent="-514350">
              <a:buAutoNum type="alphaUcParenR"/>
            </a:pPr>
            <a:r>
              <a:rPr lang="en-US" sz="2900" dirty="0"/>
              <a:t>Non-maleficence</a:t>
            </a:r>
          </a:p>
          <a:p>
            <a:pPr marL="514350" indent="-514350">
              <a:buAutoNum type="alphaUcParenR"/>
            </a:pPr>
            <a:r>
              <a:rPr lang="en-US" sz="2900" dirty="0"/>
              <a:t>Justice</a:t>
            </a:r>
          </a:p>
          <a:p>
            <a:pPr marL="0" indent="0">
              <a:buNone/>
            </a:pPr>
            <a:endParaRPr lang="en-US" sz="2900" dirty="0"/>
          </a:p>
        </p:txBody>
      </p:sp>
      <p:sp>
        <p:nvSpPr>
          <p:cNvPr id="7" name="Content Placeholder 5">
            <a:extLst>
              <a:ext uri="{FF2B5EF4-FFF2-40B4-BE49-F238E27FC236}">
                <a16:creationId xmlns:a16="http://schemas.microsoft.com/office/drawing/2014/main" id="{30BDD493-94C8-1B4D-AB66-A327FEFD40AD}"/>
              </a:ext>
            </a:extLst>
          </p:cNvPr>
          <p:cNvSpPr txBox="1">
            <a:spLocks/>
          </p:cNvSpPr>
          <p:nvPr/>
        </p:nvSpPr>
        <p:spPr>
          <a:xfrm>
            <a:off x="8287965" y="4027250"/>
            <a:ext cx="2265735" cy="1713150"/>
          </a:xfrm>
          <a:prstGeom prst="rect">
            <a:avLst/>
          </a:prstGeom>
          <a:noFill/>
          <a:ln w="19050">
            <a:solidFill>
              <a:schemeClr val="accent1"/>
            </a:solidFill>
          </a:ln>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fontAlgn="auto">
              <a:spcAft>
                <a:spcPts val="0"/>
              </a:spcAft>
              <a:buFont typeface="Arial" panose="020B0604020202020204" pitchFamily="34" charset="0"/>
              <a:buNone/>
            </a:pPr>
            <a:r>
              <a:rPr lang="en-US" sz="2900" dirty="0"/>
              <a:t>Put your response in the chat!</a:t>
            </a:r>
          </a:p>
          <a:p>
            <a:pPr marL="0" indent="0" fontAlgn="auto">
              <a:spcAft>
                <a:spcPts val="0"/>
              </a:spcAft>
              <a:buFont typeface="Arial" panose="020B0604020202020204" pitchFamily="34" charset="0"/>
              <a:buNone/>
            </a:pPr>
            <a:endParaRPr lang="en-US" sz="2900" dirty="0"/>
          </a:p>
        </p:txBody>
      </p:sp>
    </p:spTree>
    <p:extLst>
      <p:ext uri="{BB962C8B-B14F-4D97-AF65-F5344CB8AC3E}">
        <p14:creationId xmlns:p14="http://schemas.microsoft.com/office/powerpoint/2010/main" val="2201062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3904-BEC9-AE48-B04E-39054EAD6127}"/>
              </a:ext>
            </a:extLst>
          </p:cNvPr>
          <p:cNvSpPr>
            <a:spLocks noGrp="1"/>
          </p:cNvSpPr>
          <p:nvPr>
            <p:ph type="title"/>
          </p:nvPr>
        </p:nvSpPr>
        <p:spPr/>
        <p:txBody>
          <a:bodyPr/>
          <a:lstStyle/>
          <a:p>
            <a:r>
              <a:rPr lang="en-US" dirty="0"/>
              <a:t>Takeaways (2)</a:t>
            </a:r>
          </a:p>
        </p:txBody>
      </p:sp>
      <p:sp>
        <p:nvSpPr>
          <p:cNvPr id="4" name="Slide Number Placeholder 3">
            <a:extLst>
              <a:ext uri="{FF2B5EF4-FFF2-40B4-BE49-F238E27FC236}">
                <a16:creationId xmlns:a16="http://schemas.microsoft.com/office/drawing/2014/main" id="{B811EB33-8552-E54B-8B99-05DA8B3E0F71}"/>
              </a:ext>
            </a:extLst>
          </p:cNvPr>
          <p:cNvSpPr>
            <a:spLocks noGrp="1"/>
          </p:cNvSpPr>
          <p:nvPr>
            <p:ph type="sldNum" sz="quarter" idx="12"/>
          </p:nvPr>
        </p:nvSpPr>
        <p:spPr/>
        <p:txBody>
          <a:bodyPr/>
          <a:lstStyle/>
          <a:p>
            <a:pPr>
              <a:defRPr/>
            </a:pPr>
            <a:fld id="{025F9F99-9BD9-4422-B838-F0A597D458BC}" type="slidenum">
              <a:rPr lang="en-US" smtClean="0"/>
              <a:pPr>
                <a:defRPr/>
              </a:pPr>
              <a:t>45</a:t>
            </a:fld>
            <a:endParaRPr lang="en-US" dirty="0"/>
          </a:p>
        </p:txBody>
      </p:sp>
      <p:sp>
        <p:nvSpPr>
          <p:cNvPr id="3" name="Content Placeholder 2">
            <a:extLst>
              <a:ext uri="{FF2B5EF4-FFF2-40B4-BE49-F238E27FC236}">
                <a16:creationId xmlns:a16="http://schemas.microsoft.com/office/drawing/2014/main" id="{D66E7F7C-EF46-0740-951F-A1499D742603}"/>
              </a:ext>
            </a:extLst>
          </p:cNvPr>
          <p:cNvSpPr>
            <a:spLocks noGrp="1"/>
          </p:cNvSpPr>
          <p:nvPr>
            <p:ph idx="1"/>
          </p:nvPr>
        </p:nvSpPr>
        <p:spPr/>
        <p:txBody>
          <a:bodyPr/>
          <a:lstStyle/>
          <a:p>
            <a:r>
              <a:rPr lang="en-US" dirty="0"/>
              <a:t>There will be significant disagreement about these values, how they can be implemented in practice and regulation, and how they should be implemented in practice and regulation </a:t>
            </a:r>
          </a:p>
          <a:p>
            <a:r>
              <a:rPr lang="en-US" dirty="0"/>
              <a:t>Tying a regulation to the values that it is meant to protect can help us figure out if that regulation is adequate or if something new is needed</a:t>
            </a:r>
          </a:p>
          <a:p>
            <a:r>
              <a:rPr lang="en-US" dirty="0"/>
              <a:t>Considering your values ahead of time can help give clarity to your possible approaches to future issues </a:t>
            </a:r>
          </a:p>
        </p:txBody>
      </p:sp>
    </p:spTree>
    <p:extLst>
      <p:ext uri="{BB962C8B-B14F-4D97-AF65-F5344CB8AC3E}">
        <p14:creationId xmlns:p14="http://schemas.microsoft.com/office/powerpoint/2010/main" val="1115480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7361-E15F-9F40-86C4-64671650E39B}"/>
              </a:ext>
            </a:extLst>
          </p:cNvPr>
          <p:cNvSpPr>
            <a:spLocks noGrp="1"/>
          </p:cNvSpPr>
          <p:nvPr>
            <p:ph type="title"/>
          </p:nvPr>
        </p:nvSpPr>
        <p:spPr/>
        <p:txBody>
          <a:bodyPr/>
          <a:lstStyle/>
          <a:p>
            <a:r>
              <a:rPr lang="en-US" dirty="0"/>
              <a:t>Bibliography</a:t>
            </a:r>
          </a:p>
        </p:txBody>
      </p:sp>
      <p:sp>
        <p:nvSpPr>
          <p:cNvPr id="4" name="Slide Number Placeholder 3">
            <a:extLst>
              <a:ext uri="{FF2B5EF4-FFF2-40B4-BE49-F238E27FC236}">
                <a16:creationId xmlns:a16="http://schemas.microsoft.com/office/drawing/2014/main" id="{6D3CEC46-98C5-714B-B33E-503C8A8B1DF3}"/>
              </a:ext>
            </a:extLst>
          </p:cNvPr>
          <p:cNvSpPr>
            <a:spLocks noGrp="1"/>
          </p:cNvSpPr>
          <p:nvPr>
            <p:ph type="sldNum" sz="quarter" idx="12"/>
          </p:nvPr>
        </p:nvSpPr>
        <p:spPr/>
        <p:txBody>
          <a:bodyPr/>
          <a:lstStyle/>
          <a:p>
            <a:pPr>
              <a:defRPr/>
            </a:pPr>
            <a:fld id="{025F9F99-9BD9-4422-B838-F0A597D458BC}" type="slidenum">
              <a:rPr lang="en-US" smtClean="0"/>
              <a:pPr>
                <a:defRPr/>
              </a:pPr>
              <a:t>46</a:t>
            </a:fld>
            <a:endParaRPr lang="en-US" dirty="0"/>
          </a:p>
        </p:txBody>
      </p:sp>
      <p:sp>
        <p:nvSpPr>
          <p:cNvPr id="3" name="Content Placeholder 2">
            <a:extLst>
              <a:ext uri="{FF2B5EF4-FFF2-40B4-BE49-F238E27FC236}">
                <a16:creationId xmlns:a16="http://schemas.microsoft.com/office/drawing/2014/main" id="{3F7247EF-C519-EE41-B9CA-53CB210716EC}"/>
              </a:ext>
            </a:extLst>
          </p:cNvPr>
          <p:cNvSpPr>
            <a:spLocks noGrp="1"/>
          </p:cNvSpPr>
          <p:nvPr>
            <p:ph idx="1"/>
          </p:nvPr>
        </p:nvSpPr>
        <p:spPr/>
        <p:txBody>
          <a:bodyPr>
            <a:normAutofit fontScale="62500" lnSpcReduction="20000"/>
          </a:bodyPr>
          <a:lstStyle/>
          <a:p>
            <a:pPr marL="0" indent="0">
              <a:buNone/>
            </a:pPr>
            <a:r>
              <a:rPr lang="en-US" dirty="0"/>
              <a:t>Schwarz, Christopher G., Walter K. </a:t>
            </a:r>
            <a:r>
              <a:rPr lang="en-US" dirty="0" err="1"/>
              <a:t>Kremers</a:t>
            </a:r>
            <a:r>
              <a:rPr lang="en-US" dirty="0"/>
              <a:t>, Terry M. </a:t>
            </a:r>
            <a:r>
              <a:rPr lang="en-US" dirty="0" err="1"/>
              <a:t>Therneau</a:t>
            </a:r>
            <a:r>
              <a:rPr lang="en-US" dirty="0"/>
              <a:t>, Richard R. Sharp, Jeffrey L. Gunter, </a:t>
            </a:r>
            <a:r>
              <a:rPr lang="en-US" dirty="0" err="1"/>
              <a:t>Prashanthi</a:t>
            </a:r>
            <a:r>
              <a:rPr lang="en-US" dirty="0"/>
              <a:t> </a:t>
            </a:r>
            <a:r>
              <a:rPr lang="en-US" dirty="0" err="1"/>
              <a:t>Vemuri</a:t>
            </a:r>
            <a:r>
              <a:rPr lang="en-US" dirty="0"/>
              <a:t>, Arvin </a:t>
            </a:r>
            <a:r>
              <a:rPr lang="en-US" dirty="0" err="1"/>
              <a:t>Arani</a:t>
            </a:r>
            <a:r>
              <a:rPr lang="en-US" dirty="0"/>
              <a:t>, et al. “Identification of Anonymous MRI Research Participants with Face-Recognition Software.” </a:t>
            </a:r>
            <a:r>
              <a:rPr lang="en-US" i="1" dirty="0"/>
              <a:t>New England Journal of Medicine</a:t>
            </a:r>
            <a:r>
              <a:rPr lang="en-US" dirty="0"/>
              <a:t> 381, no. 17 (October 24, 2019): 1684–86.</a:t>
            </a:r>
            <a:r>
              <a:rPr lang="en-US" dirty="0">
                <a:hlinkClick r:id="rId2"/>
              </a:rPr>
              <a:t> </a:t>
            </a:r>
            <a:r>
              <a:rPr lang="en-US" u="sng" dirty="0">
                <a:hlinkClick r:id="rId2"/>
              </a:rPr>
              <a:t>https://doi.org/10.1056/NEJMc1908881</a:t>
            </a:r>
            <a:r>
              <a:rPr lang="en-US" dirty="0"/>
              <a:t>.</a:t>
            </a:r>
          </a:p>
          <a:p>
            <a:pPr marL="0" indent="0">
              <a:buNone/>
            </a:pPr>
            <a:r>
              <a:rPr lang="en-US" dirty="0"/>
              <a:t>Benjamin, </a:t>
            </a:r>
            <a:r>
              <a:rPr lang="en-US" dirty="0" err="1"/>
              <a:t>Ruha</a:t>
            </a:r>
            <a:r>
              <a:rPr lang="en-US" dirty="0"/>
              <a:t>. “Assessing Risk, Automating Racism.” </a:t>
            </a:r>
            <a:r>
              <a:rPr lang="en-US" i="1" dirty="0"/>
              <a:t>Science</a:t>
            </a:r>
            <a:r>
              <a:rPr lang="en-US" dirty="0"/>
              <a:t> 366, no. 6464 (October 25, 2019): 421–22.</a:t>
            </a:r>
            <a:r>
              <a:rPr lang="en-US" dirty="0">
                <a:hlinkClick r:id="rId3"/>
              </a:rPr>
              <a:t> </a:t>
            </a:r>
            <a:r>
              <a:rPr lang="en-US" u="sng" dirty="0">
                <a:hlinkClick r:id="rId3"/>
              </a:rPr>
              <a:t>https://doi.org/10.1126/science.aaz3873</a:t>
            </a:r>
            <a:r>
              <a:rPr lang="en-US" dirty="0"/>
              <a:t>.</a:t>
            </a:r>
          </a:p>
          <a:p>
            <a:pPr marL="0" indent="0">
              <a:buNone/>
            </a:pPr>
            <a:r>
              <a:rPr lang="en-US" dirty="0"/>
              <a:t>NIH Office of History. “The Nuremberg Code.” Accessed October 24, 2019.</a:t>
            </a:r>
            <a:r>
              <a:rPr lang="en-US" dirty="0">
                <a:hlinkClick r:id="rId4"/>
              </a:rPr>
              <a:t> </a:t>
            </a:r>
            <a:r>
              <a:rPr lang="en-US" u="sng" dirty="0">
                <a:hlinkClick r:id="rId4"/>
              </a:rPr>
              <a:t>https://history.nih.gov/research/downloads/nuremberg.pdf</a:t>
            </a:r>
            <a:r>
              <a:rPr lang="en-US" dirty="0"/>
              <a:t>.</a:t>
            </a:r>
          </a:p>
          <a:p>
            <a:pPr marL="0" indent="0">
              <a:buNone/>
            </a:pPr>
            <a:r>
              <a:rPr lang="en-US" dirty="0"/>
              <a:t>HHS. “The Belmont Report.” Accessed October 24, 2019.</a:t>
            </a:r>
            <a:r>
              <a:rPr lang="en-US" dirty="0">
                <a:hlinkClick r:id="rId5"/>
              </a:rPr>
              <a:t> </a:t>
            </a:r>
            <a:r>
              <a:rPr lang="en-US" u="sng" dirty="0">
                <a:hlinkClick r:id="rId5"/>
              </a:rPr>
              <a:t>https://www.hhs.gov/ohrp/regulations-and-policy/belmont-report/read-the-belmont-report/index.html</a:t>
            </a:r>
            <a:r>
              <a:rPr lang="en-US" dirty="0"/>
              <a:t>.</a:t>
            </a:r>
          </a:p>
          <a:p>
            <a:pPr marL="0" indent="0">
              <a:buNone/>
            </a:pPr>
            <a:r>
              <a:rPr lang="en-US" dirty="0"/>
              <a:t>“Federal Policy for the Protection of Human Subjects ('Common Rule’).” U.S. Department of Health and Human Services, n.d.</a:t>
            </a:r>
            <a:r>
              <a:rPr lang="en-US" dirty="0">
                <a:hlinkClick r:id="rId6"/>
              </a:rPr>
              <a:t> </a:t>
            </a:r>
            <a:r>
              <a:rPr lang="en-US" u="sng" dirty="0">
                <a:hlinkClick r:id="rId6"/>
              </a:rPr>
              <a:t>https://www.hhs.gov/ohrp/regulations-and-policy/regulations/common-rule/index.html</a:t>
            </a:r>
            <a:r>
              <a:rPr lang="en-US" dirty="0"/>
              <a:t>.</a:t>
            </a:r>
          </a:p>
          <a:p>
            <a:pPr fontAlgn="base"/>
            <a:r>
              <a:rPr lang="en-US" dirty="0"/>
              <a:t>Definitions of philosophical frameworks adapted from Stanford Encyclopedia of Philosophy: </a:t>
            </a:r>
            <a:r>
              <a:rPr lang="en-US" u="sng" dirty="0">
                <a:hlinkClick r:id="rId7"/>
              </a:rPr>
              <a:t>plato.stanford.edu </a:t>
            </a:r>
            <a:endParaRPr lang="en-US" u="sng" dirty="0"/>
          </a:p>
          <a:p>
            <a:pPr fontAlgn="base"/>
            <a:r>
              <a:rPr lang="en-US" dirty="0"/>
              <a:t>Definitions of clinical/research ethics values adapted from: Beauchamp, Tom L., and James F. Childress. </a:t>
            </a:r>
            <a:r>
              <a:rPr lang="en-US" i="1" dirty="0"/>
              <a:t>Principles of Biomedical Ethics</a:t>
            </a:r>
            <a:r>
              <a:rPr lang="en-US" dirty="0"/>
              <a:t>. 7th ed. New York: Oxford University Press, 2013.</a:t>
            </a:r>
          </a:p>
        </p:txBody>
      </p:sp>
    </p:spTree>
    <p:extLst>
      <p:ext uri="{BB962C8B-B14F-4D97-AF65-F5344CB8AC3E}">
        <p14:creationId xmlns:p14="http://schemas.microsoft.com/office/powerpoint/2010/main" val="1269334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CF73-D316-6749-92E1-DF24C99C5920}"/>
              </a:ext>
            </a:extLst>
          </p:cNvPr>
          <p:cNvSpPr>
            <a:spLocks noGrp="1"/>
          </p:cNvSpPr>
          <p:nvPr>
            <p:ph type="title"/>
          </p:nvPr>
        </p:nvSpPr>
        <p:spPr/>
        <p:txBody>
          <a:bodyPr/>
          <a:lstStyle/>
          <a:p>
            <a:r>
              <a:rPr lang="en-US" dirty="0"/>
              <a:t>Readings I’ve Enjoyed In Clinical Data Ethics</a:t>
            </a:r>
          </a:p>
        </p:txBody>
      </p:sp>
      <p:sp>
        <p:nvSpPr>
          <p:cNvPr id="4" name="Slide Number Placeholder 3">
            <a:extLst>
              <a:ext uri="{FF2B5EF4-FFF2-40B4-BE49-F238E27FC236}">
                <a16:creationId xmlns:a16="http://schemas.microsoft.com/office/drawing/2014/main" id="{03F71F1F-56CC-3948-BFAB-2D7F93DABA39}"/>
              </a:ext>
            </a:extLst>
          </p:cNvPr>
          <p:cNvSpPr>
            <a:spLocks noGrp="1"/>
          </p:cNvSpPr>
          <p:nvPr>
            <p:ph type="sldNum" sz="quarter" idx="12"/>
          </p:nvPr>
        </p:nvSpPr>
        <p:spPr/>
        <p:txBody>
          <a:bodyPr/>
          <a:lstStyle/>
          <a:p>
            <a:pPr>
              <a:defRPr/>
            </a:pPr>
            <a:fld id="{025F9F99-9BD9-4422-B838-F0A597D458BC}" type="slidenum">
              <a:rPr lang="en-US" smtClean="0"/>
              <a:pPr>
                <a:defRPr/>
              </a:pPr>
              <a:t>47</a:t>
            </a:fld>
            <a:endParaRPr lang="en-US" dirty="0"/>
          </a:p>
        </p:txBody>
      </p:sp>
      <p:sp>
        <p:nvSpPr>
          <p:cNvPr id="3" name="Content Placeholder 2">
            <a:extLst>
              <a:ext uri="{FF2B5EF4-FFF2-40B4-BE49-F238E27FC236}">
                <a16:creationId xmlns:a16="http://schemas.microsoft.com/office/drawing/2014/main" id="{F8E2E8EA-7123-3E4D-A5DC-C772C7320AB5}"/>
              </a:ext>
            </a:extLst>
          </p:cNvPr>
          <p:cNvSpPr>
            <a:spLocks noGrp="1"/>
          </p:cNvSpPr>
          <p:nvPr>
            <p:ph idx="1"/>
          </p:nvPr>
        </p:nvSpPr>
        <p:spPr/>
        <p:txBody>
          <a:bodyPr>
            <a:normAutofit fontScale="62500" lnSpcReduction="20000"/>
          </a:bodyPr>
          <a:lstStyle/>
          <a:p>
            <a:r>
              <a:rPr lang="en-US" dirty="0"/>
              <a:t>Emanuel, E. J., D. Wendler, and C. Grady. “What Makes Clinical Research Ethical?” </a:t>
            </a:r>
            <a:r>
              <a:rPr lang="en-US" i="1" dirty="0"/>
              <a:t>JAMA</a:t>
            </a:r>
            <a:r>
              <a:rPr lang="en-US" dirty="0"/>
              <a:t> 283, no. 20 (May 24, 2000): 2701–11.</a:t>
            </a:r>
            <a:r>
              <a:rPr lang="en-US" dirty="0">
                <a:hlinkClick r:id="rId2"/>
              </a:rPr>
              <a:t> </a:t>
            </a:r>
            <a:r>
              <a:rPr lang="en-US" u="sng" dirty="0">
                <a:hlinkClick r:id="rId2"/>
              </a:rPr>
              <a:t>https://doi.org/10.1001/jama.283.20.2701</a:t>
            </a:r>
            <a:r>
              <a:rPr lang="en-US" dirty="0"/>
              <a:t>.</a:t>
            </a:r>
          </a:p>
          <a:p>
            <a:r>
              <a:rPr lang="en-US" dirty="0"/>
              <a:t>Harris, Theresa L., and Jessica M. Wyndham. “Data Rights and Responsibilities: A Human Rights Perspective on Data Sharing.” </a:t>
            </a:r>
            <a:r>
              <a:rPr lang="en-US" i="1" dirty="0"/>
              <a:t>Journal of Empirical Research on Human Research Ethics: JERHRE</a:t>
            </a:r>
            <a:r>
              <a:rPr lang="en-US" dirty="0"/>
              <a:t> 10, no. 3 (July 2015): 334–37.</a:t>
            </a:r>
            <a:r>
              <a:rPr lang="en-US" dirty="0">
                <a:hlinkClick r:id="rId3"/>
              </a:rPr>
              <a:t> </a:t>
            </a:r>
            <a:r>
              <a:rPr lang="en-US" u="sng" dirty="0">
                <a:hlinkClick r:id="rId3"/>
              </a:rPr>
              <a:t>https://doi.org/10.1177/1556264615591558</a:t>
            </a:r>
            <a:r>
              <a:rPr lang="en-US" dirty="0"/>
              <a:t>.</a:t>
            </a:r>
          </a:p>
          <a:p>
            <a:r>
              <a:rPr lang="en-US" dirty="0"/>
              <a:t>Koenig, Barbara A. “Have We Asked Too Much of Consent?” </a:t>
            </a:r>
            <a:r>
              <a:rPr lang="en-US" i="1" dirty="0"/>
              <a:t>Hastings Center Report</a:t>
            </a:r>
            <a:r>
              <a:rPr lang="en-US" dirty="0"/>
              <a:t> 44, no. 4 (July 2014): 33–34.</a:t>
            </a:r>
            <a:r>
              <a:rPr lang="en-US" dirty="0">
                <a:hlinkClick r:id="rId4"/>
              </a:rPr>
              <a:t> </a:t>
            </a:r>
            <a:r>
              <a:rPr lang="en-US" u="sng" dirty="0">
                <a:hlinkClick r:id="rId4"/>
              </a:rPr>
              <a:t>https://doi.org/10.1002/hast.329</a:t>
            </a:r>
            <a:r>
              <a:rPr lang="en-US" dirty="0"/>
              <a:t>.</a:t>
            </a:r>
          </a:p>
          <a:p>
            <a:r>
              <a:rPr lang="en-US" dirty="0"/>
              <a:t>Lee, Lisa M. “Ethics and Subsequent Use of Electronic Health Record Data.” </a:t>
            </a:r>
            <a:r>
              <a:rPr lang="en-US" i="1" dirty="0"/>
              <a:t>Journal of Biomedical Informatics</a:t>
            </a:r>
            <a:r>
              <a:rPr lang="en-US" dirty="0"/>
              <a:t> 71 (July 2017): 143–46.</a:t>
            </a:r>
            <a:r>
              <a:rPr lang="en-US" dirty="0">
                <a:hlinkClick r:id="rId5"/>
              </a:rPr>
              <a:t> </a:t>
            </a:r>
            <a:r>
              <a:rPr lang="en-US" u="sng" dirty="0">
                <a:hlinkClick r:id="rId5"/>
              </a:rPr>
              <a:t>https://doi.org/10.1016/j.jbi.2017.05.022</a:t>
            </a:r>
            <a:r>
              <a:rPr lang="en-US" dirty="0"/>
              <a:t>.</a:t>
            </a:r>
          </a:p>
          <a:p>
            <a:r>
              <a:rPr lang="en-US" dirty="0"/>
              <a:t>O’Neill, </a:t>
            </a:r>
            <a:r>
              <a:rPr lang="en-US" dirty="0" err="1"/>
              <a:t>Onora</a:t>
            </a:r>
            <a:r>
              <a:rPr lang="en-US" dirty="0"/>
              <a:t>. “Informed Consent and Public Health.” Edited by R. M. May, A. R. McLean, J. Pattison, and R. A. Weiss. </a:t>
            </a:r>
            <a:r>
              <a:rPr lang="en-US" i="1" dirty="0"/>
              <a:t>Philosophical Transactions of the Royal Society of London. Series B: Biological Sciences</a:t>
            </a:r>
            <a:r>
              <a:rPr lang="en-US" dirty="0"/>
              <a:t> 359, no. 1447 (July 29, 2004): 1133–36.</a:t>
            </a:r>
            <a:r>
              <a:rPr lang="en-US" dirty="0">
                <a:hlinkClick r:id="rId6"/>
              </a:rPr>
              <a:t> </a:t>
            </a:r>
            <a:r>
              <a:rPr lang="en-US" u="sng" dirty="0">
                <a:hlinkClick r:id="rId6"/>
              </a:rPr>
              <a:t>https://doi.org/10.1098/rstb.2004.1486</a:t>
            </a:r>
            <a:r>
              <a:rPr lang="en-US" dirty="0"/>
              <a:t>.</a:t>
            </a:r>
          </a:p>
          <a:p>
            <a:r>
              <a:rPr lang="en-US" dirty="0"/>
              <a:t>Shuster, Evelyne. “The Nuremberg Code: Hippocratic Ethics and Human Rights.” </a:t>
            </a:r>
            <a:r>
              <a:rPr lang="en-US" i="1" dirty="0"/>
              <a:t>The Lancet</a:t>
            </a:r>
            <a:r>
              <a:rPr lang="en-US" dirty="0"/>
              <a:t> 351, no. 9107 (March 1998): 974–77.</a:t>
            </a:r>
            <a:r>
              <a:rPr lang="en-US" dirty="0">
                <a:hlinkClick r:id="rId7"/>
              </a:rPr>
              <a:t> </a:t>
            </a:r>
            <a:r>
              <a:rPr lang="en-US" u="sng" dirty="0">
                <a:hlinkClick r:id="rId7"/>
              </a:rPr>
              <a:t>https://doi.org/10.1016/S0140-6736(05)60641-1</a:t>
            </a:r>
            <a:r>
              <a:rPr lang="en-US" dirty="0"/>
              <a:t>.</a:t>
            </a:r>
          </a:p>
        </p:txBody>
      </p:sp>
    </p:spTree>
    <p:extLst>
      <p:ext uri="{BB962C8B-B14F-4D97-AF65-F5344CB8AC3E}">
        <p14:creationId xmlns:p14="http://schemas.microsoft.com/office/powerpoint/2010/main" val="3027897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4CA78F-0E2A-734F-B1BA-185980B7E75B}"/>
              </a:ext>
            </a:extLst>
          </p:cNvPr>
          <p:cNvSpPr>
            <a:spLocks noGrp="1"/>
          </p:cNvSpPr>
          <p:nvPr>
            <p:ph type="title"/>
          </p:nvPr>
        </p:nvSpPr>
        <p:spPr/>
        <p:txBody>
          <a:bodyPr/>
          <a:lstStyle/>
          <a:p>
            <a:r>
              <a:rPr lang="en-US" dirty="0"/>
              <a:t>Guest Speaker, Kiran Samuel!</a:t>
            </a:r>
          </a:p>
        </p:txBody>
      </p:sp>
      <p:sp>
        <p:nvSpPr>
          <p:cNvPr id="4" name="Slide Number Placeholder 3">
            <a:extLst>
              <a:ext uri="{FF2B5EF4-FFF2-40B4-BE49-F238E27FC236}">
                <a16:creationId xmlns:a16="http://schemas.microsoft.com/office/drawing/2014/main" id="{63287C18-C88D-494D-AFBA-DE5AE785835E}"/>
              </a:ext>
            </a:extLst>
          </p:cNvPr>
          <p:cNvSpPr>
            <a:spLocks noGrp="1"/>
          </p:cNvSpPr>
          <p:nvPr>
            <p:ph type="sldNum" sz="quarter" idx="12"/>
          </p:nvPr>
        </p:nvSpPr>
        <p:spPr/>
        <p:txBody>
          <a:bodyPr/>
          <a:lstStyle/>
          <a:p>
            <a:pPr>
              <a:defRPr/>
            </a:pPr>
            <a:fld id="{025F9F99-9BD9-4422-B838-F0A597D458BC}" type="slidenum">
              <a:rPr lang="en-US" smtClean="0"/>
              <a:pPr>
                <a:defRPr/>
              </a:pPr>
              <a:t>48</a:t>
            </a:fld>
            <a:endParaRPr lang="en-US" dirty="0"/>
          </a:p>
        </p:txBody>
      </p:sp>
      <p:sp>
        <p:nvSpPr>
          <p:cNvPr id="6" name="Text Placeholder 5">
            <a:extLst>
              <a:ext uri="{FF2B5EF4-FFF2-40B4-BE49-F238E27FC236}">
                <a16:creationId xmlns:a16="http://schemas.microsoft.com/office/drawing/2014/main" id="{6BBB9F14-DF28-DE45-AF0B-DDC046D6D3EA}"/>
              </a:ext>
            </a:extLst>
          </p:cNvPr>
          <p:cNvSpPr>
            <a:spLocks noGrp="1"/>
          </p:cNvSpPr>
          <p:nvPr>
            <p:ph type="body" idx="1"/>
          </p:nvPr>
        </p:nvSpPr>
        <p:spPr/>
        <p:txBody>
          <a:bodyPr>
            <a:normAutofit/>
          </a:bodyPr>
          <a:lstStyle/>
          <a:p>
            <a:r>
              <a:rPr lang="en-US" sz="2400" dirty="0"/>
              <a:t>But first, a quick break</a:t>
            </a:r>
          </a:p>
        </p:txBody>
      </p:sp>
    </p:spTree>
    <p:extLst>
      <p:ext uri="{BB962C8B-B14F-4D97-AF65-F5344CB8AC3E}">
        <p14:creationId xmlns:p14="http://schemas.microsoft.com/office/powerpoint/2010/main" val="278546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F62C-02AB-4140-AC0F-E776918A42F8}"/>
              </a:ext>
            </a:extLst>
          </p:cNvPr>
          <p:cNvSpPr>
            <a:spLocks noGrp="1"/>
          </p:cNvSpPr>
          <p:nvPr>
            <p:ph type="title"/>
          </p:nvPr>
        </p:nvSpPr>
        <p:spPr/>
        <p:txBody>
          <a:bodyPr/>
          <a:lstStyle/>
          <a:p>
            <a:r>
              <a:rPr lang="en-US" dirty="0"/>
              <a:t>Instructors</a:t>
            </a:r>
          </a:p>
        </p:txBody>
      </p:sp>
      <p:sp>
        <p:nvSpPr>
          <p:cNvPr id="4" name="Slide Number Placeholder 3">
            <a:extLst>
              <a:ext uri="{FF2B5EF4-FFF2-40B4-BE49-F238E27FC236}">
                <a16:creationId xmlns:a16="http://schemas.microsoft.com/office/drawing/2014/main" id="{8F58A49E-233B-5341-915F-FB69C16BF39C}"/>
              </a:ext>
            </a:extLst>
          </p:cNvPr>
          <p:cNvSpPr>
            <a:spLocks noGrp="1"/>
          </p:cNvSpPr>
          <p:nvPr>
            <p:ph type="sldNum" sz="quarter" idx="12"/>
          </p:nvPr>
        </p:nvSpPr>
        <p:spPr/>
        <p:txBody>
          <a:bodyPr/>
          <a:lstStyle/>
          <a:p>
            <a:pPr>
              <a:defRPr/>
            </a:pPr>
            <a:fld id="{025F9F99-9BD9-4422-B838-F0A597D458BC}" type="slidenum">
              <a:rPr lang="en-US" smtClean="0"/>
              <a:pPr>
                <a:defRPr/>
              </a:pPr>
              <a:t>5</a:t>
            </a:fld>
            <a:endParaRPr lang="en-US" dirty="0"/>
          </a:p>
        </p:txBody>
      </p:sp>
      <p:pic>
        <p:nvPicPr>
          <p:cNvPr id="11" name="Picture 10" descr="Headshots of series presenters: Genevieve Milliken, Fred LaPolla, Justin de la Cruz, and Nicole Contaxis.">
            <a:extLst>
              <a:ext uri="{FF2B5EF4-FFF2-40B4-BE49-F238E27FC236}">
                <a16:creationId xmlns:a16="http://schemas.microsoft.com/office/drawing/2014/main" id="{BBFAEF39-5D55-4646-9754-4C45A0AAB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55" y="2175483"/>
            <a:ext cx="11785600" cy="3479800"/>
          </a:xfrm>
          <a:prstGeom prst="rect">
            <a:avLst/>
          </a:prstGeom>
        </p:spPr>
      </p:pic>
    </p:spTree>
    <p:extLst>
      <p:ext uri="{BB962C8B-B14F-4D97-AF65-F5344CB8AC3E}">
        <p14:creationId xmlns:p14="http://schemas.microsoft.com/office/powerpoint/2010/main" val="215977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F915-5E65-C546-914B-BC7C2A231600}"/>
              </a:ext>
            </a:extLst>
          </p:cNvPr>
          <p:cNvSpPr>
            <a:spLocks noGrp="1"/>
          </p:cNvSpPr>
          <p:nvPr>
            <p:ph type="title"/>
          </p:nvPr>
        </p:nvSpPr>
        <p:spPr/>
        <p:txBody>
          <a:bodyPr/>
          <a:lstStyle/>
          <a:p>
            <a:r>
              <a:rPr lang="en-US" dirty="0"/>
              <a:t>Class Series Structure</a:t>
            </a:r>
          </a:p>
        </p:txBody>
      </p:sp>
      <p:sp>
        <p:nvSpPr>
          <p:cNvPr id="4" name="Slide Number Placeholder 3">
            <a:extLst>
              <a:ext uri="{FF2B5EF4-FFF2-40B4-BE49-F238E27FC236}">
                <a16:creationId xmlns:a16="http://schemas.microsoft.com/office/drawing/2014/main" id="{191EC120-62D5-BF46-A575-06960969638B}"/>
              </a:ext>
            </a:extLst>
          </p:cNvPr>
          <p:cNvSpPr>
            <a:spLocks noGrp="1"/>
          </p:cNvSpPr>
          <p:nvPr>
            <p:ph type="sldNum" sz="quarter" idx="12"/>
          </p:nvPr>
        </p:nvSpPr>
        <p:spPr/>
        <p:txBody>
          <a:bodyPr/>
          <a:lstStyle/>
          <a:p>
            <a:pPr>
              <a:defRPr/>
            </a:pPr>
            <a:fld id="{025F9F99-9BD9-4422-B838-F0A597D458BC}" type="slidenum">
              <a:rPr lang="en-US" smtClean="0"/>
              <a:pPr>
                <a:defRPr/>
              </a:pPr>
              <a:t>6</a:t>
            </a:fld>
            <a:endParaRPr lang="en-US" dirty="0"/>
          </a:p>
        </p:txBody>
      </p:sp>
      <p:sp>
        <p:nvSpPr>
          <p:cNvPr id="3" name="Content Placeholder 2">
            <a:extLst>
              <a:ext uri="{FF2B5EF4-FFF2-40B4-BE49-F238E27FC236}">
                <a16:creationId xmlns:a16="http://schemas.microsoft.com/office/drawing/2014/main" id="{C7DCB95C-D78D-3241-9459-8DD43CF93B4D}"/>
              </a:ext>
            </a:extLst>
          </p:cNvPr>
          <p:cNvSpPr>
            <a:spLocks noGrp="1"/>
          </p:cNvSpPr>
          <p:nvPr>
            <p:ph idx="1"/>
          </p:nvPr>
        </p:nvSpPr>
        <p:spPr>
          <a:xfrm>
            <a:off x="1451579" y="2015732"/>
            <a:ext cx="9603275" cy="3765136"/>
          </a:xfrm>
        </p:spPr>
        <p:txBody>
          <a:bodyPr>
            <a:normAutofit fontScale="92500" lnSpcReduction="10000"/>
          </a:bodyPr>
          <a:lstStyle/>
          <a:p>
            <a:pPr marL="457200" indent="-457200">
              <a:buAutoNum type="arabicParenR"/>
            </a:pPr>
            <a:r>
              <a:rPr lang="en-US" dirty="0"/>
              <a:t>Data Ethics and Ethical Frameworks</a:t>
            </a:r>
          </a:p>
          <a:p>
            <a:pPr lvl="1"/>
            <a:r>
              <a:rPr lang="en-US" dirty="0"/>
              <a:t>Ethical frameworks, values, and the role of those values in regulations and policies relevant to data ethics </a:t>
            </a:r>
          </a:p>
          <a:p>
            <a:pPr marL="457200" indent="-457200">
              <a:buAutoNum type="arabicParenR"/>
            </a:pPr>
            <a:r>
              <a:rPr lang="en-US" dirty="0"/>
              <a:t>Ethics and Data Collection</a:t>
            </a:r>
          </a:p>
          <a:p>
            <a:pPr lvl="1"/>
            <a:r>
              <a:rPr lang="en-US" dirty="0"/>
              <a:t>Ethical implications of how data are collected and why data are collected</a:t>
            </a:r>
          </a:p>
          <a:p>
            <a:pPr marL="457200" indent="-457200">
              <a:buAutoNum type="arabicParenR"/>
            </a:pPr>
            <a:r>
              <a:rPr lang="en-US" dirty="0"/>
              <a:t>Ethical Data Communication</a:t>
            </a:r>
          </a:p>
          <a:p>
            <a:pPr lvl="1"/>
            <a:r>
              <a:rPr lang="en-US" dirty="0"/>
              <a:t>Ethics of communicating data, including issues like uncertainty and empathy </a:t>
            </a:r>
          </a:p>
          <a:p>
            <a:pPr marL="457200" indent="-457200">
              <a:buAutoNum type="arabicParenR"/>
            </a:pPr>
            <a:r>
              <a:rPr lang="en-US" dirty="0"/>
              <a:t>Ethical Technology and Data Use in Libraries</a:t>
            </a:r>
          </a:p>
          <a:p>
            <a:pPr lvl="1"/>
            <a:r>
              <a:rPr lang="en-US" dirty="0"/>
              <a:t>The role of social justice in this issues, particularly how they impact the choice and use of different technologies and data in libraries</a:t>
            </a:r>
          </a:p>
          <a:p>
            <a:pPr marL="457200" indent="-457200">
              <a:buAutoNum type="arabicParenR"/>
            </a:pPr>
            <a:endParaRPr lang="en-US" dirty="0"/>
          </a:p>
        </p:txBody>
      </p:sp>
    </p:spTree>
    <p:extLst>
      <p:ext uri="{BB962C8B-B14F-4D97-AF65-F5344CB8AC3E}">
        <p14:creationId xmlns:p14="http://schemas.microsoft.com/office/powerpoint/2010/main" val="129588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E877-9D05-0143-B577-517BC9BE8D9C}"/>
              </a:ext>
            </a:extLst>
          </p:cNvPr>
          <p:cNvSpPr>
            <a:spLocks noGrp="1"/>
          </p:cNvSpPr>
          <p:nvPr>
            <p:ph type="title"/>
          </p:nvPr>
        </p:nvSpPr>
        <p:spPr/>
        <p:txBody>
          <a:bodyPr/>
          <a:lstStyle/>
          <a:p>
            <a:r>
              <a:rPr lang="en-US" dirty="0">
                <a:hlinkClick r:id="rId3"/>
              </a:rPr>
              <a:t>Code of Conduct</a:t>
            </a:r>
            <a:endParaRPr lang="en-US" dirty="0"/>
          </a:p>
        </p:txBody>
      </p:sp>
      <p:sp>
        <p:nvSpPr>
          <p:cNvPr id="4" name="Slide Number Placeholder 3">
            <a:extLst>
              <a:ext uri="{FF2B5EF4-FFF2-40B4-BE49-F238E27FC236}">
                <a16:creationId xmlns:a16="http://schemas.microsoft.com/office/drawing/2014/main" id="{410540FC-ADAC-B641-8C45-E05DFE77559D}"/>
              </a:ext>
            </a:extLst>
          </p:cNvPr>
          <p:cNvSpPr>
            <a:spLocks noGrp="1"/>
          </p:cNvSpPr>
          <p:nvPr>
            <p:ph type="sldNum" sz="quarter" idx="12"/>
          </p:nvPr>
        </p:nvSpPr>
        <p:spPr/>
        <p:txBody>
          <a:bodyPr/>
          <a:lstStyle/>
          <a:p>
            <a:pPr>
              <a:defRPr/>
            </a:pPr>
            <a:fld id="{025F9F99-9BD9-4422-B838-F0A597D458BC}" type="slidenum">
              <a:rPr lang="en-US" smtClean="0"/>
              <a:pPr>
                <a:defRPr/>
              </a:pPr>
              <a:t>7</a:t>
            </a:fld>
            <a:endParaRPr lang="en-US" dirty="0"/>
          </a:p>
        </p:txBody>
      </p:sp>
      <p:sp>
        <p:nvSpPr>
          <p:cNvPr id="3" name="Content Placeholder 2">
            <a:extLst>
              <a:ext uri="{FF2B5EF4-FFF2-40B4-BE49-F238E27FC236}">
                <a16:creationId xmlns:a16="http://schemas.microsoft.com/office/drawing/2014/main" id="{70021A91-9BF4-4645-87DA-CF167B39D955}"/>
              </a:ext>
            </a:extLst>
          </p:cNvPr>
          <p:cNvSpPr>
            <a:spLocks noGrp="1"/>
          </p:cNvSpPr>
          <p:nvPr>
            <p:ph type="body" idx="1"/>
          </p:nvPr>
        </p:nvSpPr>
        <p:spPr/>
        <p:txBody>
          <a:bodyPr>
            <a:normAutofit/>
          </a:bodyPr>
          <a:lstStyle/>
          <a:p>
            <a:pPr marL="0" indent="0">
              <a:buNone/>
            </a:pPr>
            <a:r>
              <a:rPr lang="en-US" sz="2400" dirty="0"/>
              <a:t>Included in the syllabus</a:t>
            </a:r>
          </a:p>
        </p:txBody>
      </p:sp>
    </p:spTree>
    <p:extLst>
      <p:ext uri="{BB962C8B-B14F-4D97-AF65-F5344CB8AC3E}">
        <p14:creationId xmlns:p14="http://schemas.microsoft.com/office/powerpoint/2010/main" val="28292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83EE-5319-3547-9AD8-2374A3C02185}"/>
              </a:ext>
            </a:extLst>
          </p:cNvPr>
          <p:cNvSpPr>
            <a:spLocks noGrp="1"/>
          </p:cNvSpPr>
          <p:nvPr>
            <p:ph type="title"/>
          </p:nvPr>
        </p:nvSpPr>
        <p:spPr/>
        <p:txBody>
          <a:bodyPr/>
          <a:lstStyle/>
          <a:p>
            <a:r>
              <a:rPr lang="en-US" dirty="0"/>
              <a:t>What is Data Ethics?</a:t>
            </a:r>
          </a:p>
        </p:txBody>
      </p:sp>
      <p:sp>
        <p:nvSpPr>
          <p:cNvPr id="4" name="Slide Number Placeholder 3">
            <a:extLst>
              <a:ext uri="{FF2B5EF4-FFF2-40B4-BE49-F238E27FC236}">
                <a16:creationId xmlns:a16="http://schemas.microsoft.com/office/drawing/2014/main" id="{D1E55EA1-B2AA-7F47-A059-73FCE93FDE3B}"/>
              </a:ext>
            </a:extLst>
          </p:cNvPr>
          <p:cNvSpPr>
            <a:spLocks noGrp="1"/>
          </p:cNvSpPr>
          <p:nvPr>
            <p:ph type="sldNum" sz="quarter" idx="12"/>
          </p:nvPr>
        </p:nvSpPr>
        <p:spPr/>
        <p:txBody>
          <a:bodyPr/>
          <a:lstStyle/>
          <a:p>
            <a:pPr>
              <a:defRPr/>
            </a:pPr>
            <a:fld id="{025F9F99-9BD9-4422-B838-F0A597D458BC}" type="slidenum">
              <a:rPr lang="en-US" smtClean="0"/>
              <a:pPr>
                <a:defRPr/>
              </a:pPr>
              <a:t>8</a:t>
            </a:fld>
            <a:endParaRPr lang="en-US" dirty="0"/>
          </a:p>
        </p:txBody>
      </p:sp>
      <p:sp>
        <p:nvSpPr>
          <p:cNvPr id="3" name="Content Placeholder 2">
            <a:extLst>
              <a:ext uri="{FF2B5EF4-FFF2-40B4-BE49-F238E27FC236}">
                <a16:creationId xmlns:a16="http://schemas.microsoft.com/office/drawing/2014/main" id="{FB57B969-B2D5-C649-9303-664F75AF1BFC}"/>
              </a:ext>
            </a:extLst>
          </p:cNvPr>
          <p:cNvSpPr>
            <a:spLocks noGrp="1"/>
          </p:cNvSpPr>
          <p:nvPr>
            <p:ph idx="1"/>
          </p:nvPr>
        </p:nvSpPr>
        <p:spPr/>
        <p:txBody>
          <a:bodyPr>
            <a:normAutofit/>
          </a:bodyPr>
          <a:lstStyle/>
          <a:p>
            <a:pPr marL="0" indent="0">
              <a:buNone/>
            </a:pPr>
            <a:r>
              <a:rPr lang="en-US" dirty="0"/>
              <a:t>“The shift from </a:t>
            </a:r>
            <a:r>
              <a:rPr lang="en-US" i="1" dirty="0"/>
              <a:t>information</a:t>
            </a:r>
            <a:r>
              <a:rPr lang="en-US" dirty="0"/>
              <a:t> ethics to </a:t>
            </a:r>
            <a:r>
              <a:rPr lang="en-US" i="1" dirty="0"/>
              <a:t>data</a:t>
            </a:r>
            <a:r>
              <a:rPr lang="en-US" dirty="0"/>
              <a:t> ethics is probably more semantic than conceptual, but it does highlight the need to concentrate on what is being handled as the true invariant of our concerns. This is why labels such as ‘</a:t>
            </a:r>
            <a:r>
              <a:rPr lang="en-US" dirty="0" err="1"/>
              <a:t>robo</a:t>
            </a:r>
            <a:r>
              <a:rPr lang="en-US" dirty="0"/>
              <a:t>-ethics’ or ‘machine ethics’ miss the point, anachronistically stepping back to a time when ‘computer ethics’ seemed to provide the right perspective</a:t>
            </a:r>
            <a:r>
              <a:rPr lang="en-US" b="1" dirty="0"/>
              <a:t>. It is not the hardware that causes ethical problems, it is what the hardware does with the software and the data that represents the source of our new difficulties</a:t>
            </a:r>
            <a:r>
              <a:rPr lang="en-US" dirty="0"/>
              <a:t>.”</a:t>
            </a:r>
          </a:p>
        </p:txBody>
      </p:sp>
      <p:sp>
        <p:nvSpPr>
          <p:cNvPr id="5" name="TextBox 4">
            <a:extLst>
              <a:ext uri="{FF2B5EF4-FFF2-40B4-BE49-F238E27FC236}">
                <a16:creationId xmlns:a16="http://schemas.microsoft.com/office/drawing/2014/main" id="{37C3FB3A-54CF-5A4D-ADEE-E3A8450C3042}"/>
              </a:ext>
            </a:extLst>
          </p:cNvPr>
          <p:cNvSpPr txBox="1"/>
          <p:nvPr/>
        </p:nvSpPr>
        <p:spPr>
          <a:xfrm>
            <a:off x="7129220" y="5377910"/>
            <a:ext cx="4215538" cy="646331"/>
          </a:xfrm>
          <a:prstGeom prst="rect">
            <a:avLst/>
          </a:prstGeom>
          <a:noFill/>
        </p:spPr>
        <p:txBody>
          <a:bodyPr wrap="square" rtlCol="0">
            <a:spAutoFit/>
          </a:bodyPr>
          <a:lstStyle/>
          <a:p>
            <a:r>
              <a:rPr lang="en-US" dirty="0" err="1"/>
              <a:t>Floridi</a:t>
            </a:r>
            <a:r>
              <a:rPr lang="en-US" dirty="0"/>
              <a:t> L, Taddeo M. 2016 What is data ethics? Phil. Trans. R. Soc. A 374:20160360.</a:t>
            </a:r>
          </a:p>
        </p:txBody>
      </p:sp>
    </p:spTree>
    <p:extLst>
      <p:ext uri="{BB962C8B-B14F-4D97-AF65-F5344CB8AC3E}">
        <p14:creationId xmlns:p14="http://schemas.microsoft.com/office/powerpoint/2010/main" val="368389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83EE-5319-3547-9AD8-2374A3C02185}"/>
              </a:ext>
            </a:extLst>
          </p:cNvPr>
          <p:cNvSpPr>
            <a:spLocks noGrp="1"/>
          </p:cNvSpPr>
          <p:nvPr>
            <p:ph type="title"/>
          </p:nvPr>
        </p:nvSpPr>
        <p:spPr/>
        <p:txBody>
          <a:bodyPr/>
          <a:lstStyle/>
          <a:p>
            <a:r>
              <a:rPr lang="en-US" dirty="0"/>
              <a:t>What is Data Ethics? (2)</a:t>
            </a:r>
          </a:p>
        </p:txBody>
      </p:sp>
      <p:sp>
        <p:nvSpPr>
          <p:cNvPr id="4" name="Slide Number Placeholder 3">
            <a:extLst>
              <a:ext uri="{FF2B5EF4-FFF2-40B4-BE49-F238E27FC236}">
                <a16:creationId xmlns:a16="http://schemas.microsoft.com/office/drawing/2014/main" id="{D1E55EA1-B2AA-7F47-A059-73FCE93FDE3B}"/>
              </a:ext>
            </a:extLst>
          </p:cNvPr>
          <p:cNvSpPr>
            <a:spLocks noGrp="1"/>
          </p:cNvSpPr>
          <p:nvPr>
            <p:ph type="sldNum" sz="quarter" idx="12"/>
          </p:nvPr>
        </p:nvSpPr>
        <p:spPr/>
        <p:txBody>
          <a:bodyPr/>
          <a:lstStyle/>
          <a:p>
            <a:pPr>
              <a:defRPr/>
            </a:pPr>
            <a:fld id="{025F9F99-9BD9-4422-B838-F0A597D458BC}" type="slidenum">
              <a:rPr lang="en-US" smtClean="0"/>
              <a:pPr>
                <a:defRPr/>
              </a:pPr>
              <a:t>9</a:t>
            </a:fld>
            <a:endParaRPr lang="en-US" dirty="0"/>
          </a:p>
        </p:txBody>
      </p:sp>
      <p:sp>
        <p:nvSpPr>
          <p:cNvPr id="3" name="Content Placeholder 2">
            <a:extLst>
              <a:ext uri="{FF2B5EF4-FFF2-40B4-BE49-F238E27FC236}">
                <a16:creationId xmlns:a16="http://schemas.microsoft.com/office/drawing/2014/main" id="{FB57B969-B2D5-C649-9303-664F75AF1BFC}"/>
              </a:ext>
            </a:extLst>
          </p:cNvPr>
          <p:cNvSpPr>
            <a:spLocks noGrp="1"/>
          </p:cNvSpPr>
          <p:nvPr>
            <p:ph idx="1"/>
          </p:nvPr>
        </p:nvSpPr>
        <p:spPr/>
        <p:txBody>
          <a:bodyPr>
            <a:normAutofit/>
          </a:bodyPr>
          <a:lstStyle/>
          <a:p>
            <a:pPr marL="0" indent="0">
              <a:buNone/>
            </a:pPr>
            <a:r>
              <a:rPr lang="en-US" dirty="0"/>
              <a:t>“…data ethics can be defined as the branch of ethics that studies and evaluates moral problems related to data (including generation, recording, curation, processing, dissemination, sharing and use), algorithms (including artificial intelligence, artificial agents, machine learning and robots) and corresponding practices (including responsible innovation, programming, hacking and professional codes), in order to formulate and support morally good solutions (e.g. right conducts or right values). </a:t>
            </a:r>
            <a:r>
              <a:rPr lang="en-US" b="1" dirty="0"/>
              <a:t>This means that the ethical challenges posed by data science can be mapped within the conceptual space delineated by three axes of research: the ethics of data, the ethics of algorithms and the ethics of practices</a:t>
            </a:r>
            <a:r>
              <a:rPr lang="en-US" dirty="0"/>
              <a:t>”</a:t>
            </a:r>
          </a:p>
          <a:p>
            <a:pPr marL="0" indent="0">
              <a:buNone/>
            </a:pPr>
            <a:endParaRPr lang="en-US" dirty="0"/>
          </a:p>
        </p:txBody>
      </p:sp>
      <p:sp>
        <p:nvSpPr>
          <p:cNvPr id="5" name="TextBox 4">
            <a:extLst>
              <a:ext uri="{FF2B5EF4-FFF2-40B4-BE49-F238E27FC236}">
                <a16:creationId xmlns:a16="http://schemas.microsoft.com/office/drawing/2014/main" id="{37C3FB3A-54CF-5A4D-ADEE-E3A8450C3042}"/>
              </a:ext>
            </a:extLst>
          </p:cNvPr>
          <p:cNvSpPr txBox="1"/>
          <p:nvPr/>
        </p:nvSpPr>
        <p:spPr>
          <a:xfrm>
            <a:off x="7129220" y="5377910"/>
            <a:ext cx="4215538" cy="646331"/>
          </a:xfrm>
          <a:prstGeom prst="rect">
            <a:avLst/>
          </a:prstGeom>
          <a:noFill/>
        </p:spPr>
        <p:txBody>
          <a:bodyPr wrap="square" rtlCol="0">
            <a:spAutoFit/>
          </a:bodyPr>
          <a:lstStyle/>
          <a:p>
            <a:r>
              <a:rPr lang="en-US" dirty="0" err="1"/>
              <a:t>Floridi</a:t>
            </a:r>
            <a:r>
              <a:rPr lang="en-US" dirty="0"/>
              <a:t> L, Taddeo M. 2016 What is data ethics? Phil. Trans. R. Soc. A 374:20160360.</a:t>
            </a:r>
          </a:p>
        </p:txBody>
      </p:sp>
    </p:spTree>
    <p:extLst>
      <p:ext uri="{BB962C8B-B14F-4D97-AF65-F5344CB8AC3E}">
        <p14:creationId xmlns:p14="http://schemas.microsoft.com/office/powerpoint/2010/main" val="1010409116"/>
      </p:ext>
    </p:extLst>
  </p:cSld>
  <p:clrMapOvr>
    <a:masterClrMapping/>
  </p:clrMapOvr>
</p:sld>
</file>

<file path=ppt/theme/theme1.xml><?xml version="1.0" encoding="utf-8"?>
<a:theme xmlns:a="http://schemas.openxmlformats.org/drawingml/2006/main" name="NTO White w gra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937C965FE09E42A59636358EC31B43" ma:contentTypeVersion="3" ma:contentTypeDescription="Create a new document." ma:contentTypeScope="" ma:versionID="3591d2a78679261f1d460d4b78738b62">
  <xsd:schema xmlns:xsd="http://www.w3.org/2001/XMLSchema" xmlns:xs="http://www.w3.org/2001/XMLSchema" xmlns:p="http://schemas.microsoft.com/office/2006/metadata/properties" targetNamespace="http://schemas.microsoft.com/office/2006/metadata/properties" ma:root="true" ma:fieldsID="c235e85ecd810885c1566fbfa026e8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6F729B-8841-4CDC-A8F3-63CD74523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8A1740C-83F8-4615-B915-DF90AAF187D4}">
  <ds:schemaRefs>
    <ds:schemaRef ds:uri="http://schemas.microsoft.com/sharepoint/v3/contenttype/forms"/>
  </ds:schemaRefs>
</ds:datastoreItem>
</file>

<file path=customXml/itemProps3.xml><?xml version="1.0" encoding="utf-8"?>
<ds:datastoreItem xmlns:ds="http://schemas.openxmlformats.org/officeDocument/2006/customXml" ds:itemID="{DB9320D0-1373-48A5-B29D-10B6BC5CB0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7840</TotalTime>
  <Words>3669</Words>
  <Application>Microsoft Macintosh PowerPoint</Application>
  <PresentationFormat>Widescreen</PresentationFormat>
  <Paragraphs>356</Paragraphs>
  <Slides>48</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Calibri</vt:lpstr>
      <vt:lpstr>Gill Sans MT</vt:lpstr>
      <vt:lpstr>NTO White w gray text</vt:lpstr>
      <vt:lpstr>Gallery</vt:lpstr>
      <vt:lpstr>Ethical Considerations of Data Session 1: Ethics Background</vt:lpstr>
      <vt:lpstr>Agenda:</vt:lpstr>
      <vt:lpstr>Welcome!</vt:lpstr>
      <vt:lpstr>Welcome! (2)</vt:lpstr>
      <vt:lpstr>Instructors</vt:lpstr>
      <vt:lpstr>Class Series Structure</vt:lpstr>
      <vt:lpstr>Code of Conduct</vt:lpstr>
      <vt:lpstr>What is Data Ethics?</vt:lpstr>
      <vt:lpstr>What is Data Ethics? (2)</vt:lpstr>
      <vt:lpstr>What is Data Ethics? (3)</vt:lpstr>
      <vt:lpstr>Ethical Frameworks</vt:lpstr>
      <vt:lpstr>A Library Data Ethics Situation</vt:lpstr>
      <vt:lpstr>A Library Data Ethics Situation (2)</vt:lpstr>
      <vt:lpstr>a) Examine Possible Outcomes</vt:lpstr>
      <vt:lpstr>B) Review Professional Association’s Guidance</vt:lpstr>
      <vt:lpstr>C) Consider What A Role Model Would Do</vt:lpstr>
      <vt:lpstr>D) Discuss Your Responsibilities to Your Patrons</vt:lpstr>
      <vt:lpstr>Another Example</vt:lpstr>
      <vt:lpstr>Breakout Rooms</vt:lpstr>
      <vt:lpstr>Breakout Rooms (2)</vt:lpstr>
      <vt:lpstr>Takeaways</vt:lpstr>
      <vt:lpstr>Values</vt:lpstr>
      <vt:lpstr>Where do these Values Come From? </vt:lpstr>
      <vt:lpstr>Where do these Values Come From? (2) </vt:lpstr>
      <vt:lpstr>Takeaways </vt:lpstr>
      <vt:lpstr>The Values We Will Discuss Today </vt:lpstr>
      <vt:lpstr>Respect for Persons / Autonomy</vt:lpstr>
      <vt:lpstr>Beneficence</vt:lpstr>
      <vt:lpstr>Non-Maleficence</vt:lpstr>
      <vt:lpstr>Justice</vt:lpstr>
      <vt:lpstr>Breakout Rooms (3)</vt:lpstr>
      <vt:lpstr>Breakout Rooms (4)</vt:lpstr>
      <vt:lpstr>Values in Action and Regulation</vt:lpstr>
      <vt:lpstr>Relevant Regulations</vt:lpstr>
      <vt:lpstr>Example 1: Informed Consent (Common Rule) </vt:lpstr>
      <vt:lpstr>Example 1: Informed Consent (Common Rule) (2) </vt:lpstr>
      <vt:lpstr>Example 2: HIPAA</vt:lpstr>
      <vt:lpstr>Example 2: HIPAA (2)</vt:lpstr>
      <vt:lpstr>Example 2: HIPAA (3)</vt:lpstr>
      <vt:lpstr>Example 2: HIPAA (4)</vt:lpstr>
      <vt:lpstr>Deidentification  &amp; Reidentification</vt:lpstr>
      <vt:lpstr>Example 3: Clinical AI </vt:lpstr>
      <vt:lpstr>Example 3: Clinical AI (2)</vt:lpstr>
      <vt:lpstr>Example 3: Clinical AI</vt:lpstr>
      <vt:lpstr>Takeaways (2)</vt:lpstr>
      <vt:lpstr>Bibliography</vt:lpstr>
      <vt:lpstr>Readings I’ve Enjoyed In Clinical Data Ethics</vt:lpstr>
      <vt:lpstr>Guest Speaker, Kiran Samuel!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mknapp</dc:creator>
  <cp:lastModifiedBy>Microsoft Office User</cp:lastModifiedBy>
  <cp:revision>112</cp:revision>
  <cp:lastPrinted>2018-03-12T21:16:57Z</cp:lastPrinted>
  <dcterms:created xsi:type="dcterms:W3CDTF">2017-05-15T23:46:48Z</dcterms:created>
  <dcterms:modified xsi:type="dcterms:W3CDTF">2022-04-04T13:57:27Z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0x01010049937C965FE09E42A59636358EC31B43</vt:lpwstr>
  </property>
</Properties>
</file>