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73" r:id="rId10"/>
    <p:sldId id="274" r:id="rId11"/>
    <p:sldId id="275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9" r:id="rId20"/>
    <p:sldId id="281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Ilj+XWcw3r+IOuK1MHySNxJOU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14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33" Type="http://schemas.openxmlformats.org/officeDocument/2006/relationships/tableStyles" Target="tableStyles.xml"/><Relationship Id="rId29" Type="http://customschemas.google.com/relationships/presentationmetadata" Target="metadata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0569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s://www.hsph.harvard.edu/social-and-behavioral-sciences/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National Library of Medicine provides online training; for example, how to use NLM’s Health Education Materials Assessment Tool.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2FC17-8C4E-6B40-84E0-51A9FC6A60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84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of Harvard’s school of public health perform assessments of materials. 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Lindsay Rosenfeld, ScD,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(she/her)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Instructor,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Harvard T.H. Chan School of Public Health,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ttps://www.hsph.harvard.edu/social-and-behavioral-sciences/"/>
              </a:rPr>
              <a:t>Department of Social &amp; Behavioral Sciences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Phone: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617-652-0850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2FC17-8C4E-6B40-84E0-51A9FC6A60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2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can this expand –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CHWs</a:t>
            </a:r>
            <a:endParaRPr/>
          </a:p>
        </p:txBody>
      </p:sp>
      <p:sp>
        <p:nvSpPr>
          <p:cNvPr id="153" name="Google Shape;15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How can this expand – </a:t>
            </a:r>
            <a:endParaRPr dirty="0"/>
          </a:p>
          <a:p>
            <a:r>
              <a:rPr lang="en-US" dirty="0" smtClean="0"/>
              <a:t>Telehealth &amp;</a:t>
            </a:r>
          </a:p>
          <a:p>
            <a:r>
              <a:rPr lang="en-US" dirty="0" smtClean="0"/>
              <a:t>Digital navigators</a:t>
            </a:r>
          </a:p>
          <a:p>
            <a:r>
              <a:rPr lang="en-US" dirty="0" smtClean="0"/>
              <a:t>Led to digital health literacy</a:t>
            </a:r>
          </a:p>
        </p:txBody>
      </p:sp>
      <p:sp>
        <p:nvSpPr>
          <p:cNvPr id="161" name="Google Shape;16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can this expand –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CHWs</a:t>
            </a:r>
            <a:endParaRPr/>
          </a:p>
        </p:txBody>
      </p:sp>
      <p:sp>
        <p:nvSpPr>
          <p:cNvPr id="172" name="Google Shape;17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can this expand –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CHWs</a:t>
            </a:r>
            <a:endParaRPr/>
          </a:p>
        </p:txBody>
      </p:sp>
      <p:sp>
        <p:nvSpPr>
          <p:cNvPr id="183" name="Google Shape;18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25f5b8162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125f5b8162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g125f5b81628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35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live in a rural area with many factors that contribute to digital inequity. It’s a bumpy road with lots</a:t>
            </a:r>
            <a:r>
              <a:rPr lang="en-US" baseline="0" dirty="0" smtClean="0"/>
              <a:t> of barriers to </a:t>
            </a:r>
            <a:r>
              <a:rPr lang="en-US" dirty="0" smtClean="0"/>
              <a:t>digital</a:t>
            </a:r>
            <a:r>
              <a:rPr lang="en-US" baseline="0" dirty="0" smtClean="0"/>
              <a:t> inclusion. Talk about the car. The road </a:t>
            </a:r>
            <a:r>
              <a:rPr lang="mr-IN" baseline="0" dirty="0" smtClean="0"/>
              <a:t>–</a:t>
            </a:r>
            <a:r>
              <a:rPr lang="en-US" baseline="0" dirty="0" smtClean="0"/>
              <a:t> the car </a:t>
            </a:r>
            <a:r>
              <a:rPr lang="mr-IN" baseline="0" dirty="0" smtClean="0"/>
              <a:t>–</a:t>
            </a:r>
            <a:r>
              <a:rPr lang="en-US" baseline="0" dirty="0" smtClean="0"/>
              <a:t> know how to drive the car. And to continue the analogy, </a:t>
            </a:r>
            <a:r>
              <a:rPr lang="en-US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xperts agreed that although “digital” is having a tremendous influence on where health information is parked, attention to how patients are able to access or process the information in that digital parking lot is lacking.</a:t>
            </a:r>
          </a:p>
          <a:p>
            <a:r>
              <a:rPr lang="en-US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en-US" dirty="0" smtClean="0"/>
              <a:t>Mom with son in Navy dying with leukemia. We helped her connect, find authoritative</a:t>
            </a:r>
            <a:r>
              <a:rPr lang="en-US" baseline="0" dirty="0" smtClean="0"/>
              <a:t> resources, file for benefits, etc.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2FC17-8C4E-6B40-84E0-51A9FC6A60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41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Stayed open because people didn’t have internet at home.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Started getting calls – Patron had MRI shortly before shutdown which showed a brain tumor/veterans needed to refill and could only do it online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 put people in my office and on my computer – needed a private space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People in rural communities have </a:t>
            </a:r>
            <a:r>
              <a:rPr lang="en-US" dirty="0" smtClean="0"/>
              <a:t>poorer </a:t>
            </a:r>
            <a:r>
              <a:rPr lang="en-US" dirty="0"/>
              <a:t>health outcomes</a:t>
            </a:r>
            <a:endParaRPr dirty="0"/>
          </a:p>
        </p:txBody>
      </p:sp>
      <p:sp>
        <p:nvSpPr>
          <p:cNvPr id="108" name="Google Shape;10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5f5b816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125f5b816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g125f5b8162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can this expand –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CHWs</a:t>
            </a:r>
            <a:endParaRPr/>
          </a:p>
        </p:txBody>
      </p:sp>
      <p:sp>
        <p:nvSpPr>
          <p:cNvPr id="143" name="Google Shape;14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Through the Medical Library Association, librarians</a:t>
            </a:r>
            <a:r>
              <a:rPr lang="en-US" baseline="0" dirty="0" smtClean="0"/>
              <a:t> and other information and health professionals can obtain the Consumer Health Information Specialization certificates.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2FC17-8C4E-6B40-84E0-51A9FC6A60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2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THSC Blank Slide">
  <p:cSld name="UNTHSC Blank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4274fb05ea_0_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14274fb05ea_0_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g14274fb05ea_0_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4274fb05ea_0_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14274fb05ea_0_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274fb05ea_0_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14274fb05ea_0_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14274fb05ea_0_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s://www.postandcourier.com/health/charleston-libraries-have-become-hybrid-health-care-hubs-during-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3923012" y="5469852"/>
            <a:ext cx="38532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1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6428"/>
              </a:buClr>
              <a:buSzPts val="700"/>
              <a:buFont typeface="Courier New"/>
              <a:buChar char="o"/>
            </a:pPr>
            <a:r>
              <a:rPr lang="en-US" sz="700" b="0" i="0" u="none" strike="noStrike" cap="none">
                <a:solidFill>
                  <a:srgbClr val="71645B"/>
                </a:solidFill>
                <a:latin typeface="Open Sans"/>
                <a:ea typeface="Open Sans"/>
                <a:cs typeface="Open Sans"/>
                <a:sym typeface="Open Sans"/>
              </a:rPr>
              <a:t>Population: 2,360</a:t>
            </a:r>
            <a:endParaRPr sz="900"/>
          </a:p>
          <a:p>
            <a:pPr marL="742950" marR="0" lvl="1" indent="-2540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E16428"/>
              </a:buClr>
              <a:buSzPts val="700"/>
              <a:buFont typeface="Courier New"/>
              <a:buChar char="o"/>
            </a:pPr>
            <a:r>
              <a:rPr lang="en-US" sz="700" b="0" i="0" u="none" strike="noStrike" cap="none">
                <a:solidFill>
                  <a:srgbClr val="71645B"/>
                </a:solidFill>
                <a:latin typeface="Open Sans"/>
                <a:ea typeface="Open Sans"/>
                <a:cs typeface="Open Sans"/>
                <a:sym typeface="Open Sans"/>
              </a:rPr>
              <a:t>Approximately 90 minutes</a:t>
            </a:r>
            <a:endParaRPr sz="900"/>
          </a:p>
          <a:p>
            <a: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71645B"/>
                </a:solidFill>
                <a:latin typeface="Open Sans"/>
                <a:ea typeface="Open Sans"/>
                <a:cs typeface="Open Sans"/>
                <a:sym typeface="Open Sans"/>
              </a:rPr>
              <a:t>             north of Dallas</a:t>
            </a:r>
            <a:endParaRPr sz="900"/>
          </a:p>
          <a:p>
            <a:pPr marL="742950" marR="0" lvl="1" indent="-2540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E16428"/>
              </a:buClr>
              <a:buSzPts val="700"/>
              <a:buFont typeface="Courier New"/>
              <a:buChar char="o"/>
            </a:pPr>
            <a:r>
              <a:rPr lang="en-US" sz="700" b="0" i="0" u="none" strike="noStrike" cap="none">
                <a:solidFill>
                  <a:srgbClr val="71645B"/>
                </a:solidFill>
                <a:latin typeface="Open Sans"/>
                <a:ea typeface="Open Sans"/>
                <a:cs typeface="Open Sans"/>
                <a:sym typeface="Open Sans"/>
              </a:rPr>
              <a:t>Library budget FY19-20</a:t>
            </a:r>
            <a:endParaRPr sz="900"/>
          </a:p>
          <a:p>
            <a: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71645B"/>
                </a:solidFill>
                <a:latin typeface="Open Sans"/>
                <a:ea typeface="Open Sans"/>
                <a:cs typeface="Open Sans"/>
                <a:sym typeface="Open Sans"/>
              </a:rPr>
              <a:t>            City - $33,500 </a:t>
            </a:r>
            <a:endParaRPr sz="900"/>
          </a:p>
          <a:p>
            <a: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71645B"/>
                </a:solidFill>
                <a:latin typeface="Open Sans"/>
                <a:ea typeface="Open Sans"/>
                <a:cs typeface="Open Sans"/>
                <a:sym typeface="Open Sans"/>
              </a:rPr>
              <a:t>            County $2,280</a:t>
            </a:r>
            <a:endParaRPr sz="9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143229" y="0"/>
            <a:ext cx="1432294" cy="1196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0" y="41130"/>
            <a:ext cx="9144000" cy="2117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dirty="0"/>
              <a:t>Role of Rural Libraries in Promoting Digital Health </a:t>
            </a:r>
            <a:r>
              <a:rPr lang="en-US" sz="3200" dirty="0" smtClean="0"/>
              <a:t>Literacy -</a:t>
            </a:r>
            <a:r>
              <a:rPr lang="en-US" sz="3200" dirty="0" smtClean="0">
                <a:solidFill>
                  <a:schemeClr val="dk1"/>
                </a:solidFill>
              </a:rPr>
              <a:t>Supporting </a:t>
            </a:r>
            <a:r>
              <a:rPr lang="en-US" sz="3200" dirty="0" smtClean="0">
                <a:solidFill>
                  <a:schemeClr val="dk1"/>
                </a:solidFill>
              </a:rPr>
              <a:t>Well</a:t>
            </a:r>
            <a:r>
              <a:rPr lang="en-US" sz="3200" dirty="0" smtClean="0">
                <a:solidFill>
                  <a:schemeClr val="dk1"/>
                </a:solidFill>
              </a:rPr>
              <a:t>-Being</a:t>
            </a:r>
            <a:endParaRPr sz="3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 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7300080" y="5725193"/>
            <a:ext cx="181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Dianne Connery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Pottsboro Library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" descr="LOGO-This is VECTOR - Pottsboro Librar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32" y="5775768"/>
            <a:ext cx="2949534" cy="57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CityHallSignTelehealth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355" y="1428793"/>
            <a:ext cx="4069061" cy="4069061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9518" y="1367117"/>
            <a:ext cx="2750959" cy="422346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229" y="0"/>
            <a:ext cx="1432294" cy="1196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 POTTSLIBRARY VECT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98" y="6040893"/>
            <a:ext cx="1300168" cy="287978"/>
          </a:xfrm>
          <a:prstGeom prst="rect">
            <a:avLst/>
          </a:prstGeom>
        </p:spPr>
      </p:pic>
      <p:pic>
        <p:nvPicPr>
          <p:cNvPr id="4" name="Picture 3" descr="Screen Shot 2022-11-14 at 7.27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9" y="177800"/>
            <a:ext cx="8218331" cy="5825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47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229" y="0"/>
            <a:ext cx="1432294" cy="1196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 POTTSLIBRARY VECT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98" y="6040893"/>
            <a:ext cx="1300168" cy="2879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812800"/>
            <a:ext cx="86487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dirty="0" smtClean="0"/>
              <a:t>…</a:t>
            </a:r>
            <a:r>
              <a:rPr lang="en-US" sz="2800" dirty="0" smtClean="0"/>
              <a:t>.the </a:t>
            </a:r>
            <a:r>
              <a:rPr lang="en-US" sz="2800" dirty="0"/>
              <a:t>Pottsboro Library should reduce the reading level of their documents by using fewer polysyllabic words, reducing jargon, and using shorter sentences including breaking long sentences into several shorter ones.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For </a:t>
            </a:r>
            <a:r>
              <a:rPr lang="en-US" sz="2800" dirty="0"/>
              <a:t>example, the sentence in the consent form “The likelihood of this transmission being intercepted by persons other than those at the consulting site is extremely small” </a:t>
            </a:r>
            <a:r>
              <a:rPr lang="en-US" sz="2800" dirty="0" smtClean="0"/>
              <a:t>could </a:t>
            </a:r>
            <a:r>
              <a:rPr lang="en-US" sz="2800" dirty="0"/>
              <a:t>be edited as “The chance of this information being seen by people who do not work on my healthcare team is very low”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226153" y="262718"/>
            <a:ext cx="6358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kern="1200" dirty="0">
                <a:solidFill>
                  <a:schemeClr val="tx1"/>
                </a:solidFill>
              </a:rPr>
              <a:t>Harvard T.H. Chan School of Public Health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391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/>
          <p:nvPr/>
        </p:nvSpPr>
        <p:spPr>
          <a:xfrm>
            <a:off x="143229" y="27310"/>
            <a:ext cx="1432294" cy="1196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5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24" descr="DN_Bann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 descr="LOGO POTTSLIBRARY VECTOR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598" y="6040893"/>
            <a:ext cx="1300168" cy="287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/>
          <p:nvPr/>
        </p:nvSpPr>
        <p:spPr>
          <a:xfrm>
            <a:off x="143229" y="27310"/>
            <a:ext cx="1432294" cy="1196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5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5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25" descr="LOGO POTTSLIBRARY VECTOR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598" y="6040893"/>
            <a:ext cx="1300168" cy="28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 descr="Digital Nav Door Hanger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326" y="277232"/>
            <a:ext cx="2592441" cy="6061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 descr="DN_Direct_Mailer_Back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6697" y="3327693"/>
            <a:ext cx="4205864" cy="302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 descr="DN_Direct_Mailer_Front.pd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3041" y="255403"/>
            <a:ext cx="4219870" cy="3035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/>
          <p:nvPr/>
        </p:nvSpPr>
        <p:spPr>
          <a:xfrm>
            <a:off x="143229" y="27310"/>
            <a:ext cx="1432294" cy="1196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5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9" descr="LOGO POTTSLIBRARY VECTOR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598" y="6040893"/>
            <a:ext cx="1300168" cy="287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9"/>
          <p:cNvSpPr txBox="1"/>
          <p:nvPr/>
        </p:nvSpPr>
        <p:spPr>
          <a:xfrm>
            <a:off x="1029750" y="63500"/>
            <a:ext cx="7655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 Health Literacy</a:t>
            </a:r>
            <a:endParaRPr sz="5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9" descr="Screen Shot 2022-05-14 at 3.47.23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088" y="991188"/>
            <a:ext cx="6704803" cy="501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9"/>
          <p:cNvSpPr/>
          <p:nvPr/>
        </p:nvSpPr>
        <p:spPr>
          <a:xfrm rot="8313188">
            <a:off x="7524038" y="4751785"/>
            <a:ext cx="532657" cy="25942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/>
          <p:nvPr/>
        </p:nvSpPr>
        <p:spPr>
          <a:xfrm>
            <a:off x="143229" y="27310"/>
            <a:ext cx="1432294" cy="1196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5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6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6" descr="LOGO POTTSLIBRARY VECTOR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598" y="6040893"/>
            <a:ext cx="1300168" cy="28797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/>
          <p:nvPr/>
        </p:nvSpPr>
        <p:spPr>
          <a:xfrm>
            <a:off x="2089276" y="-18430"/>
            <a:ext cx="6595573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Simulation Lab</a:t>
            </a:r>
            <a:endParaRPr sz="5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6" descr="TDNSimulation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737623" y="873888"/>
            <a:ext cx="3768658" cy="282649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0" name="Google Shape;190;p26" descr="TDNSimulation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5397" y="873889"/>
            <a:ext cx="3832047" cy="287403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1" name="Google Shape;191;p26" descr="TDNSimulation1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75399" y="3420349"/>
            <a:ext cx="3832534" cy="28744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2" name="Google Shape;192;p26" descr="TDNSimulation7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-208847" y="1539532"/>
            <a:ext cx="5434533" cy="40759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25f5b81628_0_6"/>
          <p:cNvSpPr/>
          <p:nvPr/>
        </p:nvSpPr>
        <p:spPr>
          <a:xfrm>
            <a:off x="273108" y="148357"/>
            <a:ext cx="1176183" cy="1162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g125f5b81628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4329" y="95582"/>
            <a:ext cx="6936948" cy="61991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0" name="Google Shape;200;g125f5b81628_0_6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/>
          <p:nvPr/>
        </p:nvSpPr>
        <p:spPr>
          <a:xfrm>
            <a:off x="273108" y="148357"/>
            <a:ext cx="1176183" cy="1162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7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27" descr="SmartHom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1745" y="355009"/>
            <a:ext cx="6955153" cy="5830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/>
          <p:nvPr/>
        </p:nvSpPr>
        <p:spPr>
          <a:xfrm>
            <a:off x="273108" y="148357"/>
            <a:ext cx="1176183" cy="1162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9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9"/>
          <p:cNvSpPr txBox="1"/>
          <p:nvPr/>
        </p:nvSpPr>
        <p:spPr>
          <a:xfrm>
            <a:off x="382407" y="232119"/>
            <a:ext cx="831509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Health Worker</a:t>
            </a: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29" descr="Screen Shot 2022-06-08 at 9.28.14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135" y="1194536"/>
            <a:ext cx="5052499" cy="482399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/>
        </p:nvSpPr>
        <p:spPr>
          <a:xfrm>
            <a:off x="95120" y="5914209"/>
            <a:ext cx="85668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https://www.postandcourier.com/health/charleston-libraries-have-become-hybrid-health-care-hubs-during-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covid-19-pandemic/article_63608b3a-7866-11eb-bc50-1fce5fd555f5.html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21-09-05 at 6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" y="1530249"/>
            <a:ext cx="2725788" cy="4751511"/>
          </a:xfrm>
          <a:prstGeom prst="rect">
            <a:avLst/>
          </a:prstGeom>
          <a:ln>
            <a:solidFill>
              <a:srgbClr val="0F80FF"/>
            </a:solidFill>
          </a:ln>
        </p:spPr>
      </p:pic>
      <p:pic>
        <p:nvPicPr>
          <p:cNvPr id="6" name="Picture 5" descr="Screen Shot 2021-09-05 at 6.27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68" y="1527840"/>
            <a:ext cx="3170569" cy="4761928"/>
          </a:xfrm>
          <a:prstGeom prst="rect">
            <a:avLst/>
          </a:prstGeom>
          <a:ln>
            <a:solidFill>
              <a:srgbClr val="0F80FF"/>
            </a:solidFill>
          </a:ln>
        </p:spPr>
      </p:pic>
      <p:pic>
        <p:nvPicPr>
          <p:cNvPr id="7" name="Picture 6" descr="Screen Shot 2021-09-05 at 6.26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55" y="76393"/>
            <a:ext cx="2757924" cy="6223204"/>
          </a:xfrm>
          <a:prstGeom prst="rect">
            <a:avLst/>
          </a:prstGeom>
          <a:ln>
            <a:solidFill>
              <a:srgbClr val="0F80FF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43229" y="140052"/>
            <a:ext cx="4946187" cy="1196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Helvetica Neue"/>
                <a:cs typeface="Helvetica Neue"/>
              </a:rPr>
              <a:t>Disaster Response</a:t>
            </a:r>
            <a:endParaRPr lang="en-US" sz="3600" b="1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972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NASPottsbor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76" y="1473767"/>
            <a:ext cx="6769506" cy="52309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229" y="0"/>
            <a:ext cx="1432294" cy="1196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 POTTSLIBRARY VECTO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98" y="6040893"/>
            <a:ext cx="1300168" cy="2879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6533" y="349191"/>
            <a:ext cx="832019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/>
              <a:t>Broadband Inequity = Health Information </a:t>
            </a:r>
            <a:r>
              <a:rPr lang="en-US" sz="2400" b="1" dirty="0" smtClean="0"/>
              <a:t>Inequity</a:t>
            </a:r>
          </a:p>
          <a:p>
            <a:pPr fontAlgn="base"/>
            <a:endParaRPr lang="en-US" b="1" dirty="0"/>
          </a:p>
          <a:p>
            <a:pPr fontAlgn="base"/>
            <a:endParaRPr lang="en-US" dirty="0"/>
          </a:p>
          <a:p>
            <a:pPr algn="ctr" fontAlgn="base"/>
            <a:r>
              <a:rPr lang="en-US" sz="2000" dirty="0"/>
              <a:t>Experts said it’s simple: No broadband, no health information </a:t>
            </a:r>
            <a:r>
              <a:rPr lang="en-US" sz="2000" dirty="0" smtClean="0"/>
              <a:t>access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14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229" y="0"/>
            <a:ext cx="1432294" cy="1196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E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12" y="63661"/>
            <a:ext cx="3613099" cy="6241496"/>
          </a:xfrm>
          <a:prstGeom prst="rect">
            <a:avLst/>
          </a:prstGeom>
          <a:ln>
            <a:solidFill>
              <a:srgbClr val="408002"/>
            </a:solidFill>
          </a:ln>
        </p:spPr>
      </p:pic>
      <p:pic>
        <p:nvPicPr>
          <p:cNvPr id="5" name="Picture 4" descr="CERTBackpack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r="5530"/>
          <a:stretch/>
        </p:blipFill>
        <p:spPr>
          <a:xfrm>
            <a:off x="3472119" y="63667"/>
            <a:ext cx="5662333" cy="6238885"/>
          </a:xfrm>
          <a:prstGeom prst="rect">
            <a:avLst/>
          </a:prstGeom>
          <a:ln>
            <a:solidFill>
              <a:srgbClr val="408002"/>
            </a:solidFill>
          </a:ln>
        </p:spPr>
      </p:pic>
    </p:spTree>
    <p:extLst>
      <p:ext uri="{BB962C8B-B14F-4D97-AF65-F5344CB8AC3E}">
        <p14:creationId xmlns:p14="http://schemas.microsoft.com/office/powerpoint/2010/main" val="211569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"/>
          <p:cNvSpPr/>
          <p:nvPr/>
        </p:nvSpPr>
        <p:spPr>
          <a:xfrm>
            <a:off x="143229" y="0"/>
            <a:ext cx="1432294" cy="1196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5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5" descr="JorgeRodriquezWHL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637" y="832928"/>
            <a:ext cx="9175857" cy="5161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/>
          <p:nvPr/>
        </p:nvSpPr>
        <p:spPr>
          <a:xfrm>
            <a:off x="38100" y="215900"/>
            <a:ext cx="9072766" cy="1196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COVID-19 AND DIGITAL INCLUSION</a:t>
            </a: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" descr="LOGO POTTSLIBRARY VECTOR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598" y="6040893"/>
            <a:ext cx="1300168" cy="28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 descr="TelehealthAppointmen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3100" y="1684995"/>
            <a:ext cx="5588000" cy="4191000"/>
          </a:xfrm>
          <a:prstGeom prst="rect">
            <a:avLst/>
          </a:prstGeom>
          <a:noFill/>
          <a:ln w="9525" cap="flat" cmpd="sng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4" descr="noun-telehealth-383704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0" y="2140955"/>
            <a:ext cx="3009900" cy="30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/>
          <p:nvPr/>
        </p:nvSpPr>
        <p:spPr>
          <a:xfrm>
            <a:off x="38100" y="215900"/>
            <a:ext cx="9072766" cy="1196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Logistics</a:t>
            </a: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7" descr="LOGO POTTSLIBRARY VECTOR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598" y="6040893"/>
            <a:ext cx="1300168" cy="28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7" descr="SaferCareTX Pottsboro Playbook_Final.pdf"/>
          <p:cNvPicPr preferRelativeResize="0"/>
          <p:nvPr/>
        </p:nvPicPr>
        <p:blipFill rotWithShape="1">
          <a:blip r:embed="rId4">
            <a:alphaModFix/>
          </a:blip>
          <a:srcRect l="3237" t="1582" r="4431" b="3694"/>
          <a:stretch/>
        </p:blipFill>
        <p:spPr>
          <a:xfrm>
            <a:off x="27319" y="1365462"/>
            <a:ext cx="3318263" cy="490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7" descr="SaferCareTX Pottsboro Playbook_Final.pdf"/>
          <p:cNvPicPr preferRelativeResize="0"/>
          <p:nvPr/>
        </p:nvPicPr>
        <p:blipFill rotWithShape="1">
          <a:blip r:embed="rId5">
            <a:alphaModFix/>
          </a:blip>
          <a:srcRect l="1568" t="1792" r="1936" b="3634"/>
          <a:stretch/>
        </p:blipFill>
        <p:spPr>
          <a:xfrm>
            <a:off x="3359224" y="1368990"/>
            <a:ext cx="5762582" cy="4428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/>
          <p:nvPr/>
        </p:nvSpPr>
        <p:spPr>
          <a:xfrm>
            <a:off x="88900" y="0"/>
            <a:ext cx="8712200" cy="1196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Health Room</a:t>
            </a:r>
            <a:endParaRPr sz="5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" descr="LOGO POTTSLIBRARY VECTOR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598" y="6040893"/>
            <a:ext cx="1300168" cy="28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 descr="telehealthroomPottsboroLibrary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199" y="942453"/>
            <a:ext cx="7670801" cy="5097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125f5b8162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56" y="136546"/>
            <a:ext cx="8952824" cy="596172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125f5b81628_0_0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143229" y="27310"/>
            <a:ext cx="1432294" cy="11968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5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3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3" descr="PSP_Counseling_Telehealt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8325" y="1012625"/>
            <a:ext cx="5302225" cy="5302249"/>
          </a:xfrm>
          <a:prstGeom prst="rect">
            <a:avLst/>
          </a:prstGeom>
          <a:noFill/>
          <a:ln w="9525" cap="flat" cmpd="sng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8" name="Google Shape;148;p23"/>
          <p:cNvSpPr txBox="1"/>
          <p:nvPr/>
        </p:nvSpPr>
        <p:spPr>
          <a:xfrm>
            <a:off x="685875" y="13650"/>
            <a:ext cx="7523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/>
              <a:t>Telemedicine Providers</a:t>
            </a:r>
            <a:endParaRPr sz="5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012626"/>
            <a:ext cx="2385028" cy="536632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229" y="0"/>
            <a:ext cx="1432294" cy="1196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378943"/>
            <a:ext cx="9144000" cy="114592"/>
          </a:xfrm>
          <a:prstGeom prst="rect">
            <a:avLst/>
          </a:prstGeom>
          <a:solidFill>
            <a:srgbClr val="0F8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 POTTSLIBRARY VECT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98" y="6040893"/>
            <a:ext cx="1300168" cy="287978"/>
          </a:xfrm>
          <a:prstGeom prst="rect">
            <a:avLst/>
          </a:prstGeom>
        </p:spPr>
      </p:pic>
      <p:pic>
        <p:nvPicPr>
          <p:cNvPr id="4" name="Picture 3" descr="Screen Shot 2022-11-14 at 7.13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9" y="1196848"/>
            <a:ext cx="8479188" cy="41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LwithLog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497</Words>
  <Application>Microsoft Macintosh PowerPoint</Application>
  <PresentationFormat>On-screen Show (4:3)</PresentationFormat>
  <Paragraphs>78</Paragraphs>
  <Slides>20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PLwithLogo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dianne connery</dc:creator>
  <cp:lastModifiedBy>dianne connery</cp:lastModifiedBy>
  <cp:revision>17</cp:revision>
  <dcterms:created xsi:type="dcterms:W3CDTF">2021-09-06T16:36:25Z</dcterms:created>
  <dcterms:modified xsi:type="dcterms:W3CDTF">2023-02-24T19:42:55Z</dcterms:modified>
</cp:coreProperties>
</file>